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7"/>
  </p:notesMasterIdLst>
  <p:sldIdLst>
    <p:sldId id="256" r:id="rId2"/>
    <p:sldId id="263" r:id="rId3"/>
    <p:sldId id="268" r:id="rId4"/>
    <p:sldId id="291" r:id="rId5"/>
    <p:sldId id="309" r:id="rId6"/>
    <p:sldId id="308" r:id="rId7"/>
    <p:sldId id="267" r:id="rId8"/>
    <p:sldId id="306" r:id="rId9"/>
    <p:sldId id="310" r:id="rId10"/>
    <p:sldId id="311" r:id="rId11"/>
    <p:sldId id="312" r:id="rId12"/>
    <p:sldId id="269" r:id="rId13"/>
    <p:sldId id="257" r:id="rId14"/>
    <p:sldId id="264" r:id="rId15"/>
    <p:sldId id="2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02" autoAdjust="0"/>
  </p:normalViewPr>
  <p:slideViewPr>
    <p:cSldViewPr snapToGrid="0">
      <p:cViewPr varScale="1">
        <p:scale>
          <a:sx n="70" d="100"/>
          <a:sy n="70" d="100"/>
        </p:scale>
        <p:origin x="5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CA967-EE41-4C55-944F-DBC100415952}" type="datetimeFigureOut">
              <a:rPr lang="en-US" smtClean="0"/>
              <a:t>5/8/2024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50E2E-86A0-41C7-AB07-4E19F37EB496}" type="slidenum">
              <a:rPr lang="en-US" smtClean="0"/>
              <a:t>‹#›</a:t>
            </a:fld>
            <a:endParaRPr lang="en-US" dirty="0"/>
          </a:p>
        </p:txBody>
      </p:sp>
    </p:spTree>
    <p:extLst>
      <p:ext uri="{BB962C8B-B14F-4D97-AF65-F5344CB8AC3E}">
        <p14:creationId xmlns:p14="http://schemas.microsoft.com/office/powerpoint/2010/main" val="289646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4271E99-79C4-47A7-84AF-ACCBAF13C56B}" type="datetimeFigureOut">
              <a:rPr lang="en-US" smtClean="0"/>
              <a:t>5/8/2024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B55F034-5632-4A55-AD95-BB6B4C2B15F4}"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92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326529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511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8928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53554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21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13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25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69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298742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39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271E99-79C4-47A7-84AF-ACCBAF13C56B}"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35778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271E99-79C4-47A7-84AF-ACCBAF13C56B}" type="datetimeFigureOut">
              <a:rPr lang="en-US" smtClean="0"/>
              <a:t>5/8/2024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55F034-5632-4A55-AD95-BB6B4C2B15F4}"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75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271E99-79C4-47A7-84AF-ACCBAF13C56B}" type="datetimeFigureOut">
              <a:rPr lang="en-US" smtClean="0"/>
              <a:t>5/8/2024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354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71E99-79C4-47A7-84AF-ACCBAF13C56B}" type="datetimeFigureOut">
              <a:rPr lang="en-US" smtClean="0"/>
              <a:t>5/8/2024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308368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83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14783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271E99-79C4-47A7-84AF-ACCBAF13C56B}" type="datetimeFigureOut">
              <a:rPr lang="en-US" smtClean="0"/>
              <a:t>5/8/2024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55F034-5632-4A55-AD95-BB6B4C2B15F4}" type="slidenum">
              <a:rPr lang="en-US" smtClean="0"/>
              <a:t>‹#›</a:t>
            </a:fld>
            <a:endParaRPr lang="en-US" dirty="0"/>
          </a:p>
        </p:txBody>
      </p:sp>
    </p:spTree>
    <p:extLst>
      <p:ext uri="{BB962C8B-B14F-4D97-AF65-F5344CB8AC3E}">
        <p14:creationId xmlns:p14="http://schemas.microsoft.com/office/powerpoint/2010/main" val="23212453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3CF2-8760-49BB-AB38-4D31C134A92B}"/>
              </a:ext>
            </a:extLst>
          </p:cNvPr>
          <p:cNvSpPr>
            <a:spLocks noGrp="1"/>
          </p:cNvSpPr>
          <p:nvPr>
            <p:ph type="ctrTitle"/>
          </p:nvPr>
        </p:nvSpPr>
        <p:spPr/>
        <p:txBody>
          <a:bodyPr/>
          <a:lstStyle/>
          <a:p>
            <a:r>
              <a:rPr lang="en-US" dirty="0"/>
              <a:t>Roundtable</a:t>
            </a:r>
          </a:p>
        </p:txBody>
      </p:sp>
      <p:sp>
        <p:nvSpPr>
          <p:cNvPr id="3" name="Subtitle 2">
            <a:extLst>
              <a:ext uri="{FF2B5EF4-FFF2-40B4-BE49-F238E27FC236}">
                <a16:creationId xmlns:a16="http://schemas.microsoft.com/office/drawing/2014/main" id="{8637A103-253B-4292-B327-9655D3C080EA}"/>
              </a:ext>
            </a:extLst>
          </p:cNvPr>
          <p:cNvSpPr>
            <a:spLocks noGrp="1"/>
          </p:cNvSpPr>
          <p:nvPr>
            <p:ph type="subTitle" idx="1"/>
          </p:nvPr>
        </p:nvSpPr>
        <p:spPr/>
        <p:txBody>
          <a:bodyPr>
            <a:normAutofit/>
          </a:bodyPr>
          <a:lstStyle/>
          <a:p>
            <a:r>
              <a:rPr lang="en-US" sz="2400" dirty="0"/>
              <a:t>Patuxent District</a:t>
            </a:r>
          </a:p>
          <a:p>
            <a:r>
              <a:rPr lang="en-US" sz="2400" dirty="0"/>
              <a:t>May 14, 2024</a:t>
            </a:r>
          </a:p>
        </p:txBody>
      </p:sp>
    </p:spTree>
    <p:extLst>
      <p:ext uri="{BB962C8B-B14F-4D97-AF65-F5344CB8AC3E}">
        <p14:creationId xmlns:p14="http://schemas.microsoft.com/office/powerpoint/2010/main" val="133006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72152-4045-0464-4373-C8D620AD4D4D}"/>
              </a:ext>
            </a:extLst>
          </p:cNvPr>
          <p:cNvSpPr>
            <a:spLocks noGrp="1"/>
          </p:cNvSpPr>
          <p:nvPr>
            <p:ph type="title"/>
          </p:nvPr>
        </p:nvSpPr>
        <p:spPr/>
        <p:txBody>
          <a:bodyPr/>
          <a:lstStyle/>
          <a:p>
            <a:r>
              <a:rPr lang="en-US" dirty="0"/>
              <a:t>Safety Moment: Water Bottle Rocket</a:t>
            </a:r>
          </a:p>
        </p:txBody>
      </p:sp>
      <p:sp>
        <p:nvSpPr>
          <p:cNvPr id="3" name="Content Placeholder 2">
            <a:extLst>
              <a:ext uri="{FF2B5EF4-FFF2-40B4-BE49-F238E27FC236}">
                <a16:creationId xmlns:a16="http://schemas.microsoft.com/office/drawing/2014/main" id="{A4C847E9-D2E5-2EB8-9C6B-39484484C529}"/>
              </a:ext>
            </a:extLst>
          </p:cNvPr>
          <p:cNvSpPr>
            <a:spLocks noGrp="1"/>
          </p:cNvSpPr>
          <p:nvPr>
            <p:ph idx="1"/>
          </p:nvPr>
        </p:nvSpPr>
        <p:spPr/>
        <p:txBody>
          <a:bodyPr>
            <a:normAutofit fontScale="92500" lnSpcReduction="20000"/>
          </a:bodyPr>
          <a:lstStyle/>
          <a:p>
            <a:pPr marL="800100" lvl="1" indent="-342900">
              <a:lnSpc>
                <a:spcPct val="115000"/>
              </a:lnSpc>
              <a:spcBef>
                <a:spcPts val="0"/>
              </a:spcBef>
              <a:spcAft>
                <a:spcPts val="0"/>
              </a:spcAft>
              <a:buSzPts val="1000"/>
              <a:buFont typeface="Symbol" panose="05050102010706020507" pitchFamily="18" charset="2"/>
              <a:buChar char=""/>
              <a:tabLst>
                <a:tab pos="457200" algn="l"/>
              </a:tabLst>
            </a:pPr>
            <a:r>
              <a:rPr lang="en-US" kern="0" dirty="0">
                <a:solidFill>
                  <a:srgbClr val="515354"/>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Compressed air tanks may speed up a launch, but we recommend a manual tire pump set up away from the launch site. </a:t>
            </a:r>
          </a:p>
          <a:p>
            <a:pPr marL="800100" lvl="1" indent="-342900">
              <a:lnSpc>
                <a:spcPct val="115000"/>
              </a:lnSpc>
              <a:spcBef>
                <a:spcPts val="0"/>
              </a:spcBef>
              <a:spcAft>
                <a:spcPts val="0"/>
              </a:spcAft>
              <a:buSzPts val="1000"/>
              <a:buFont typeface="Symbol" panose="05050102010706020507" pitchFamily="18" charset="2"/>
              <a:buChar char=""/>
              <a:tabLst>
                <a:tab pos="457200" algn="l"/>
              </a:tabLst>
            </a:pPr>
            <a:r>
              <a:rPr lang="en-US" kern="0" dirty="0">
                <a:solidFill>
                  <a:srgbClr val="515354"/>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High pressure tanks or pumps are not recommended.</a:t>
            </a:r>
            <a:endParaRPr lang="en-US" kern="100" dirty="0">
              <a:solidFill>
                <a:srgbClr val="515354"/>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15000"/>
              </a:lnSpc>
              <a:spcBef>
                <a:spcPts val="0"/>
              </a:spcBef>
              <a:spcAft>
                <a:spcPts val="0"/>
              </a:spcAft>
              <a:buSzPts val="1000"/>
              <a:buFont typeface="Symbol" panose="05050102010706020507" pitchFamily="18" charset="2"/>
              <a:buChar char=""/>
              <a:tabLst>
                <a:tab pos="457200" algn="l"/>
              </a:tabLst>
            </a:pPr>
            <a:r>
              <a:rPr lang="en-US" kern="0" dirty="0">
                <a:solidFill>
                  <a:srgbClr val="515354"/>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If a rocket does not launch successfully, DO NOT allow anyone to approach the rocket until it has been depressurized through a remote “bleed down” of pressure.</a:t>
            </a:r>
            <a:endParaRPr lang="en-US" kern="100" dirty="0">
              <a:solidFill>
                <a:srgbClr val="515354"/>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r>
              <a:rPr lang="en-US" sz="2200" dirty="0">
                <a:effectLst/>
                <a:ea typeface="Aptos" panose="020B0004020202020204" pitchFamily="34" charset="0"/>
              </a:rPr>
              <a:t>So, you want to launch a water bottle rocket. These pressurized rockets use pressurized air and water and can fly at 100 mph. Unfortunately, used improperly or carelessly, they have been known to burst, strike spectators, or launch into the face of a participant. And yes, this has really happened.</a:t>
            </a:r>
          </a:p>
          <a:p>
            <a:r>
              <a:rPr lang="en-US" sz="2200" kern="100" dirty="0">
                <a:effectLst/>
                <a:ea typeface="Aptos" panose="020B0004020202020204" pitchFamily="34" charset="0"/>
                <a:cs typeface="Times New Roman" panose="02020603050405020304" pitchFamily="18" charset="0"/>
              </a:rPr>
              <a:t> Adequate and knowledgeable adult supervision is critical to a safe, successful launch.</a:t>
            </a:r>
          </a:p>
          <a:p>
            <a:pPr marL="0" indent="0">
              <a:buNone/>
            </a:pPr>
            <a:r>
              <a:rPr lang="en-US" sz="1800" dirty="0">
                <a:effectLst/>
                <a:latin typeface="Times New Roman" panose="02020603050405020304" pitchFamily="18" charset="0"/>
                <a:ea typeface="Aptos" panose="020B0004020202020204" pitchFamily="34" charset="0"/>
              </a:rPr>
              <a:t> </a:t>
            </a:r>
            <a:endParaRPr lang="en-US" dirty="0"/>
          </a:p>
        </p:txBody>
      </p:sp>
    </p:spTree>
    <p:extLst>
      <p:ext uri="{BB962C8B-B14F-4D97-AF65-F5344CB8AC3E}">
        <p14:creationId xmlns:p14="http://schemas.microsoft.com/office/powerpoint/2010/main" val="354641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83D6-B0AB-245B-91D5-9CAA9E86A64E}"/>
              </a:ext>
            </a:extLst>
          </p:cNvPr>
          <p:cNvSpPr>
            <a:spLocks noGrp="1"/>
          </p:cNvSpPr>
          <p:nvPr>
            <p:ph type="title"/>
          </p:nvPr>
        </p:nvSpPr>
        <p:spPr/>
        <p:txBody>
          <a:bodyPr/>
          <a:lstStyle/>
          <a:p>
            <a:r>
              <a:rPr lang="en-US" dirty="0"/>
              <a:t>Volunteering</a:t>
            </a:r>
          </a:p>
        </p:txBody>
      </p:sp>
      <p:sp>
        <p:nvSpPr>
          <p:cNvPr id="3" name="Content Placeholder 2">
            <a:extLst>
              <a:ext uri="{FF2B5EF4-FFF2-40B4-BE49-F238E27FC236}">
                <a16:creationId xmlns:a16="http://schemas.microsoft.com/office/drawing/2014/main" id="{72197278-FE28-9F17-B9F1-D84213CD476B}"/>
              </a:ext>
            </a:extLst>
          </p:cNvPr>
          <p:cNvSpPr>
            <a:spLocks noGrp="1"/>
          </p:cNvSpPr>
          <p:nvPr>
            <p:ph idx="1"/>
          </p:nvPr>
        </p:nvSpPr>
        <p:spPr/>
        <p:txBody>
          <a:bodyPr/>
          <a:lstStyle/>
          <a:p>
            <a:r>
              <a:rPr lang="en-US" sz="1800" dirty="0">
                <a:effectLst/>
                <a:latin typeface="Times New Roman" panose="02020603050405020304" pitchFamily="18" charset="0"/>
                <a:ea typeface="Book Antiqua" panose="02040602050305030304" pitchFamily="18" charset="0"/>
                <a:cs typeface="Times New Roman" panose="02020603050405020304" pitchFamily="18" charset="0"/>
              </a:rPr>
              <a:t>We have numerous events and task that have become a challenge for the District to deliver; this is primarily due to a shortage of volunteers.   This is an appeal to the Scouters, unit leaders, parents, and to those interested in furthering the Scouting program in our county.  We need your help, ideas, and expertise.   Please take a moment to consider how you can help. You will have an opportunity to work with a core group of experienced volunteers for an activity, event or program of your choosing.  Volunteering for just one event will greatly improve the overall Scouting program.   My goal is to obtain new ideas and methods to extend the likelihood of giving back to the youth of the Patuxent District.  </a:t>
            </a:r>
          </a:p>
          <a:p>
            <a:r>
              <a:rPr lang="en-US" sz="1800" dirty="0">
                <a:effectLst/>
                <a:latin typeface="Times New Roman" panose="02020603050405020304" pitchFamily="18" charset="0"/>
                <a:ea typeface="Book Antiqua" panose="02040602050305030304" pitchFamily="18" charset="0"/>
                <a:cs typeface="Times New Roman" panose="02020603050405020304" pitchFamily="18" charset="0"/>
              </a:rPr>
              <a:t>With your help we can make this goal a reality.</a:t>
            </a:r>
          </a:p>
          <a:p>
            <a:endParaRPr lang="en-US" dirty="0"/>
          </a:p>
        </p:txBody>
      </p:sp>
    </p:spTree>
    <p:extLst>
      <p:ext uri="{BB962C8B-B14F-4D97-AF65-F5344CB8AC3E}">
        <p14:creationId xmlns:p14="http://schemas.microsoft.com/office/powerpoint/2010/main" val="1332217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C8AB-0965-4A58-9805-313D95643CBA}"/>
              </a:ext>
            </a:extLst>
          </p:cNvPr>
          <p:cNvSpPr>
            <a:spLocks noGrp="1"/>
          </p:cNvSpPr>
          <p:nvPr>
            <p:ph type="title"/>
          </p:nvPr>
        </p:nvSpPr>
        <p:spPr>
          <a:xfrm>
            <a:off x="677334" y="625231"/>
            <a:ext cx="10397065" cy="2000738"/>
          </a:xfrm>
        </p:spPr>
        <p:txBody>
          <a:bodyPr>
            <a:normAutofit/>
          </a:bodyPr>
          <a:lstStyle/>
          <a:p>
            <a:r>
              <a:rPr lang="en-US" sz="4400" dirty="0"/>
              <a:t>Breakout Sessions</a:t>
            </a:r>
          </a:p>
        </p:txBody>
      </p:sp>
      <p:sp>
        <p:nvSpPr>
          <p:cNvPr id="3" name="Text Placeholder 2">
            <a:extLst>
              <a:ext uri="{FF2B5EF4-FFF2-40B4-BE49-F238E27FC236}">
                <a16:creationId xmlns:a16="http://schemas.microsoft.com/office/drawing/2014/main" id="{B5B1F65B-9A5E-4C5E-B69E-64E0EE341055}"/>
              </a:ext>
            </a:extLst>
          </p:cNvPr>
          <p:cNvSpPr>
            <a:spLocks noGrp="1"/>
          </p:cNvSpPr>
          <p:nvPr>
            <p:ph type="body" idx="1"/>
          </p:nvPr>
        </p:nvSpPr>
        <p:spPr>
          <a:xfrm>
            <a:off x="1797666" y="3838015"/>
            <a:ext cx="8596668" cy="1480089"/>
          </a:xfrm>
        </p:spPr>
        <p:txBody>
          <a:bodyPr>
            <a:normAutofit/>
          </a:bodyPr>
          <a:lstStyle/>
          <a:p>
            <a:r>
              <a:rPr lang="en-US" sz="2400" dirty="0"/>
              <a:t>Cub Scouts</a:t>
            </a:r>
          </a:p>
          <a:p>
            <a:r>
              <a:rPr lang="en-US" dirty="0"/>
              <a:t>Scouts BSA</a:t>
            </a:r>
            <a:endParaRPr lang="en-US" sz="2400" dirty="0"/>
          </a:p>
        </p:txBody>
      </p:sp>
    </p:spTree>
    <p:extLst>
      <p:ext uri="{BB962C8B-B14F-4D97-AF65-F5344CB8AC3E}">
        <p14:creationId xmlns:p14="http://schemas.microsoft.com/office/powerpoint/2010/main" val="112074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A861-DDFE-4A6A-9BA6-AEC0D163929B}"/>
              </a:ext>
            </a:extLst>
          </p:cNvPr>
          <p:cNvSpPr>
            <a:spLocks noGrp="1"/>
          </p:cNvSpPr>
          <p:nvPr>
            <p:ph type="title"/>
          </p:nvPr>
        </p:nvSpPr>
        <p:spPr/>
        <p:txBody>
          <a:bodyPr>
            <a:normAutofit fontScale="90000"/>
          </a:bodyPr>
          <a:lstStyle/>
          <a:p>
            <a:pPr algn="ctr"/>
            <a:r>
              <a:rPr lang="en-US" dirty="0"/>
              <a:t>Scouts BSA </a:t>
            </a:r>
            <a:br>
              <a:rPr lang="en-US" dirty="0"/>
            </a:br>
            <a:r>
              <a:rPr lang="en-US" dirty="0"/>
              <a:t>Breakout Session</a:t>
            </a:r>
            <a:br>
              <a:rPr lang="en-US" dirty="0"/>
            </a:br>
            <a:endParaRPr lang="en-US" dirty="0"/>
          </a:p>
        </p:txBody>
      </p:sp>
      <p:sp>
        <p:nvSpPr>
          <p:cNvPr id="6" name="Content Placeholder 5">
            <a:extLst>
              <a:ext uri="{FF2B5EF4-FFF2-40B4-BE49-F238E27FC236}">
                <a16:creationId xmlns:a16="http://schemas.microsoft.com/office/drawing/2014/main" id="{3139A285-619B-4B4B-B5F6-F285EE227E9B}"/>
              </a:ext>
            </a:extLst>
          </p:cNvPr>
          <p:cNvSpPr>
            <a:spLocks noGrp="1"/>
          </p:cNvSpPr>
          <p:nvPr>
            <p:ph idx="1"/>
          </p:nvPr>
        </p:nvSpPr>
        <p:spPr/>
        <p:txBody>
          <a:bodyPr>
            <a:normAutofit/>
          </a:bodyPr>
          <a:lstStyle/>
          <a:p>
            <a:r>
              <a:rPr lang="en-US" sz="2800" dirty="0"/>
              <a:t>Greetings to first timers</a:t>
            </a:r>
          </a:p>
          <a:p>
            <a:r>
              <a:rPr lang="en-US" sz="2800" dirty="0"/>
              <a:t>“Annual Planning”</a:t>
            </a:r>
            <a:endParaRPr lang="en-US" sz="2600" dirty="0"/>
          </a:p>
        </p:txBody>
      </p:sp>
    </p:spTree>
    <p:extLst>
      <p:ext uri="{BB962C8B-B14F-4D97-AF65-F5344CB8AC3E}">
        <p14:creationId xmlns:p14="http://schemas.microsoft.com/office/powerpoint/2010/main" val="1361516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A030-6AAE-406F-8FF3-E1781189D058}"/>
              </a:ext>
            </a:extLst>
          </p:cNvPr>
          <p:cNvSpPr>
            <a:spLocks noGrp="1"/>
          </p:cNvSpPr>
          <p:nvPr>
            <p:ph type="ctrTitle"/>
          </p:nvPr>
        </p:nvSpPr>
        <p:spPr>
          <a:xfrm>
            <a:off x="2539999" y="2047632"/>
            <a:ext cx="7299570" cy="969106"/>
          </a:xfrm>
        </p:spPr>
        <p:txBody>
          <a:bodyPr>
            <a:normAutofit/>
          </a:bodyPr>
          <a:lstStyle/>
          <a:p>
            <a:pPr algn="l"/>
            <a:r>
              <a:rPr lang="en-US" dirty="0"/>
              <a:t>Scouts BSA Leaders</a:t>
            </a:r>
          </a:p>
        </p:txBody>
      </p:sp>
      <p:sp>
        <p:nvSpPr>
          <p:cNvPr id="3" name="Subtitle 2">
            <a:extLst>
              <a:ext uri="{FF2B5EF4-FFF2-40B4-BE49-F238E27FC236}">
                <a16:creationId xmlns:a16="http://schemas.microsoft.com/office/drawing/2014/main" id="{04A041AB-DA64-45C8-B563-548CC97E136A}"/>
              </a:ext>
            </a:extLst>
          </p:cNvPr>
          <p:cNvSpPr>
            <a:spLocks noGrp="1"/>
          </p:cNvSpPr>
          <p:nvPr>
            <p:ph type="subTitle" idx="1"/>
          </p:nvPr>
        </p:nvSpPr>
        <p:spPr/>
        <p:txBody>
          <a:bodyPr>
            <a:normAutofit/>
          </a:bodyPr>
          <a:lstStyle/>
          <a:p>
            <a:pPr algn="l"/>
            <a:r>
              <a:rPr lang="en-US" sz="3200" dirty="0"/>
              <a:t>Breakout Session: Annual Planning</a:t>
            </a:r>
          </a:p>
        </p:txBody>
      </p:sp>
    </p:spTree>
    <p:extLst>
      <p:ext uri="{BB962C8B-B14F-4D97-AF65-F5344CB8AC3E}">
        <p14:creationId xmlns:p14="http://schemas.microsoft.com/office/powerpoint/2010/main" val="1529276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EE40-0789-4A45-9693-19D4B045A82F}"/>
              </a:ext>
            </a:extLst>
          </p:cNvPr>
          <p:cNvSpPr>
            <a:spLocks noGrp="1"/>
          </p:cNvSpPr>
          <p:nvPr>
            <p:ph type="title"/>
          </p:nvPr>
        </p:nvSpPr>
        <p:spPr/>
        <p:txBody>
          <a:bodyPr/>
          <a:lstStyle/>
          <a:p>
            <a:r>
              <a:rPr lang="en-US" dirty="0"/>
              <a:t>Scouts BSA: Wrap-up</a:t>
            </a:r>
          </a:p>
        </p:txBody>
      </p:sp>
      <p:sp>
        <p:nvSpPr>
          <p:cNvPr id="3" name="Content Placeholder 2">
            <a:extLst>
              <a:ext uri="{FF2B5EF4-FFF2-40B4-BE49-F238E27FC236}">
                <a16:creationId xmlns:a16="http://schemas.microsoft.com/office/drawing/2014/main" id="{12FA0CE2-1CFB-4F59-9CED-96B9F0DD1B14}"/>
              </a:ext>
            </a:extLst>
          </p:cNvPr>
          <p:cNvSpPr>
            <a:spLocks noGrp="1"/>
          </p:cNvSpPr>
          <p:nvPr>
            <p:ph idx="1"/>
          </p:nvPr>
        </p:nvSpPr>
        <p:spPr/>
        <p:txBody>
          <a:bodyPr>
            <a:normAutofit/>
          </a:bodyPr>
          <a:lstStyle/>
          <a:p>
            <a:r>
              <a:rPr lang="en-US" sz="2400" dirty="0"/>
              <a:t>Suggestions for upcoming roundtable – WE NEED YOUR INPUT</a:t>
            </a:r>
          </a:p>
          <a:p>
            <a:r>
              <a:rPr lang="en-US" sz="2400" dirty="0"/>
              <a:t>Comments</a:t>
            </a:r>
          </a:p>
        </p:txBody>
      </p:sp>
    </p:spTree>
    <p:extLst>
      <p:ext uri="{BB962C8B-B14F-4D97-AF65-F5344CB8AC3E}">
        <p14:creationId xmlns:p14="http://schemas.microsoft.com/office/powerpoint/2010/main" val="322421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FE4F-A10F-428D-B7E1-211A6534A652}"/>
              </a:ext>
            </a:extLst>
          </p:cNvPr>
          <p:cNvSpPr>
            <a:spLocks noGrp="1"/>
          </p:cNvSpPr>
          <p:nvPr>
            <p:ph type="title"/>
          </p:nvPr>
        </p:nvSpPr>
        <p:spPr/>
        <p:txBody>
          <a:bodyPr/>
          <a:lstStyle/>
          <a:p>
            <a:r>
              <a:rPr lang="en-US" dirty="0"/>
              <a:t>Agenda: May 2024</a:t>
            </a:r>
          </a:p>
        </p:txBody>
      </p:sp>
      <p:sp>
        <p:nvSpPr>
          <p:cNvPr id="3" name="Content Placeholder 2">
            <a:extLst>
              <a:ext uri="{FF2B5EF4-FFF2-40B4-BE49-F238E27FC236}">
                <a16:creationId xmlns:a16="http://schemas.microsoft.com/office/drawing/2014/main" id="{F8333BAB-C591-42E8-A47F-EE4923E8C939}"/>
              </a:ext>
            </a:extLst>
          </p:cNvPr>
          <p:cNvSpPr>
            <a:spLocks noGrp="1"/>
          </p:cNvSpPr>
          <p:nvPr>
            <p:ph idx="1"/>
          </p:nvPr>
        </p:nvSpPr>
        <p:spPr>
          <a:xfrm>
            <a:off x="1295401" y="2556932"/>
            <a:ext cx="9601196" cy="2991991"/>
          </a:xfrm>
        </p:spPr>
        <p:txBody>
          <a:bodyPr>
            <a:normAutofit fontScale="85000" lnSpcReduction="20000"/>
          </a:bodyPr>
          <a:lstStyle/>
          <a:p>
            <a:r>
              <a:rPr lang="en-US" sz="2400" dirty="0"/>
              <a:t>Opening</a:t>
            </a:r>
          </a:p>
          <a:p>
            <a:r>
              <a:rPr lang="en-US" sz="2400" dirty="0"/>
              <a:t>Hot Topics: </a:t>
            </a:r>
            <a:r>
              <a:rPr lang="en-US" dirty="0"/>
              <a:t>Can Packs and Troops Participate in Political Rallies?</a:t>
            </a:r>
            <a:endParaRPr lang="en-US" sz="2400" dirty="0"/>
          </a:p>
          <a:p>
            <a:r>
              <a:rPr lang="en-US" sz="2400" dirty="0"/>
              <a:t>Introductions and Announcements</a:t>
            </a:r>
          </a:p>
          <a:p>
            <a:r>
              <a:rPr lang="en-US" sz="2400" dirty="0"/>
              <a:t>Safety Moment: Water Bottle Rocket</a:t>
            </a:r>
          </a:p>
          <a:p>
            <a:r>
              <a:rPr lang="en-US" sz="2400" dirty="0"/>
              <a:t>Roundtable Commissioner’s Minute</a:t>
            </a:r>
          </a:p>
          <a:p>
            <a:r>
              <a:rPr lang="en-US" sz="2400" dirty="0"/>
              <a:t>Breakout:</a:t>
            </a:r>
          </a:p>
          <a:p>
            <a:pPr lvl="1"/>
            <a:r>
              <a:rPr lang="en-US" dirty="0"/>
              <a:t>Cub Scouts:</a:t>
            </a:r>
          </a:p>
          <a:p>
            <a:pPr lvl="1"/>
            <a:r>
              <a:rPr lang="en-US" dirty="0"/>
              <a:t> Scouts BSA:</a:t>
            </a:r>
          </a:p>
        </p:txBody>
      </p:sp>
    </p:spTree>
    <p:extLst>
      <p:ext uri="{BB962C8B-B14F-4D97-AF65-F5344CB8AC3E}">
        <p14:creationId xmlns:p14="http://schemas.microsoft.com/office/powerpoint/2010/main" val="331814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838D-93BB-4D4A-8B70-2A9247A461BE}"/>
              </a:ext>
            </a:extLst>
          </p:cNvPr>
          <p:cNvSpPr>
            <a:spLocks noGrp="1"/>
          </p:cNvSpPr>
          <p:nvPr>
            <p:ph type="title"/>
          </p:nvPr>
        </p:nvSpPr>
        <p:spPr>
          <a:xfrm>
            <a:off x="677334" y="609600"/>
            <a:ext cx="8596668" cy="914400"/>
          </a:xfrm>
        </p:spPr>
        <p:txBody>
          <a:bodyPr/>
          <a:lstStyle/>
          <a:p>
            <a:r>
              <a:rPr lang="en-US" dirty="0"/>
              <a:t>Welcome</a:t>
            </a:r>
          </a:p>
        </p:txBody>
      </p:sp>
      <p:sp>
        <p:nvSpPr>
          <p:cNvPr id="3" name="Content Placeholder 2">
            <a:extLst>
              <a:ext uri="{FF2B5EF4-FFF2-40B4-BE49-F238E27FC236}">
                <a16:creationId xmlns:a16="http://schemas.microsoft.com/office/drawing/2014/main" id="{EA54C51B-DD51-468F-AE54-A5DBC8B40EBF}"/>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Pledge of Allegiance</a:t>
            </a:r>
          </a:p>
          <a:p>
            <a:pPr lvl="1"/>
            <a:r>
              <a:rPr lang="en-US" i="0" dirty="0">
                <a:solidFill>
                  <a:srgbClr val="000000"/>
                </a:solidFill>
                <a:effectLst/>
                <a:latin typeface="Times New Roman" panose="02020603050405020304" pitchFamily="18" charset="0"/>
                <a:cs typeface="Times New Roman" panose="02020603050405020304" pitchFamily="18" charset="0"/>
              </a:rPr>
              <a:t>"I pledge allegiance to the Flag of the United States of America, and to the Republic for which it stands, one Nation under God, indivisible, with liberty and justice for all."</a:t>
            </a:r>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Scout Oath</a:t>
            </a:r>
          </a:p>
          <a:p>
            <a:pPr lvl="1"/>
            <a:r>
              <a:rPr lang="en-US" i="0" dirty="0">
                <a:solidFill>
                  <a:srgbClr val="202124"/>
                </a:solidFill>
                <a:effectLst/>
                <a:latin typeface="Times New Roman" panose="02020603050405020304" pitchFamily="18" charset="0"/>
                <a:cs typeface="Times New Roman" panose="02020603050405020304" pitchFamily="18" charset="0"/>
              </a:rPr>
              <a:t>On my honor I will do my best to do my duty to God and my country and to obey the Scout Law; to help other people at all times; to keep myself physically strong, mentally awake, and morally straight.</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1719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5791-E22A-51E2-E40C-E0FD0895D79D}"/>
              </a:ext>
            </a:extLst>
          </p:cNvPr>
          <p:cNvSpPr>
            <a:spLocks noGrp="1"/>
          </p:cNvSpPr>
          <p:nvPr>
            <p:ph type="title"/>
          </p:nvPr>
        </p:nvSpPr>
        <p:spPr>
          <a:xfrm>
            <a:off x="1156677" y="781538"/>
            <a:ext cx="9675445" cy="984739"/>
          </a:xfrm>
        </p:spPr>
        <p:txBody>
          <a:bodyPr>
            <a:noAutofit/>
          </a:bodyPr>
          <a:lstStyle/>
          <a:p>
            <a:br>
              <a:rPr lang="en-US" sz="3600" dirty="0"/>
            </a:br>
            <a:r>
              <a:rPr lang="en-US" sz="2800" dirty="0"/>
              <a:t>Hot Topic: “Can Packs and Troops Participate in Political Rallies?</a:t>
            </a:r>
            <a:br>
              <a:rPr lang="en-US" sz="2800" dirty="0"/>
            </a:br>
            <a:r>
              <a:rPr lang="en-US" sz="2800" dirty="0"/>
              <a:t>”</a:t>
            </a:r>
          </a:p>
        </p:txBody>
      </p:sp>
      <p:sp>
        <p:nvSpPr>
          <p:cNvPr id="3" name="Content Placeholder 2">
            <a:extLst>
              <a:ext uri="{FF2B5EF4-FFF2-40B4-BE49-F238E27FC236}">
                <a16:creationId xmlns:a16="http://schemas.microsoft.com/office/drawing/2014/main" id="{59FF476B-F677-33FE-733C-2B0DFA2B5D20}"/>
              </a:ext>
            </a:extLst>
          </p:cNvPr>
          <p:cNvSpPr>
            <a:spLocks noGrp="1"/>
          </p:cNvSpPr>
          <p:nvPr>
            <p:ph idx="1"/>
          </p:nvPr>
        </p:nvSpPr>
        <p:spPr>
          <a:xfrm>
            <a:off x="1430214" y="2461846"/>
            <a:ext cx="9401907" cy="3614616"/>
          </a:xfrm>
        </p:spPr>
        <p:txBody>
          <a:bodyPr>
            <a:normAutofit/>
          </a:bodyPr>
          <a:lstStyle/>
          <a:p>
            <a:r>
              <a:rPr lang="en-US" b="1" dirty="0"/>
              <a:t>Could a pack, troop or crew provide a color guard flag ceremony for a candidate’s public speaking event or rally?</a:t>
            </a:r>
          </a:p>
          <a:p>
            <a:pPr lvl="1"/>
            <a:r>
              <a:rPr lang="en-US" b="1" dirty="0"/>
              <a:t>Yes. But BSA Policy requires our adult and youth in uniform to leave immediately after the presentation of colors and the Pledge of Allegiance.</a:t>
            </a:r>
          </a:p>
          <a:p>
            <a:r>
              <a:rPr lang="en-US" sz="2300" b="1" dirty="0"/>
              <a:t>What about parades?</a:t>
            </a:r>
          </a:p>
          <a:p>
            <a:pPr lvl="1"/>
            <a:r>
              <a:rPr lang="en-US" sz="1900" b="1" dirty="0"/>
              <a:t>Scouts are allowed to participate in parades designed to recognize holidays or special occasions such as Veteran Day.</a:t>
            </a:r>
          </a:p>
          <a:p>
            <a:pPr lvl="1"/>
            <a:r>
              <a:rPr lang="en-US" sz="1900" b="1" dirty="0"/>
              <a:t>Scouts should not participate in a parade designed to support one particular candidate for a political office.</a:t>
            </a:r>
          </a:p>
        </p:txBody>
      </p:sp>
    </p:spTree>
    <p:extLst>
      <p:ext uri="{BB962C8B-B14F-4D97-AF65-F5344CB8AC3E}">
        <p14:creationId xmlns:p14="http://schemas.microsoft.com/office/powerpoint/2010/main" val="30459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5834A-E6BF-7AC1-7EC1-50EB1D7C49B6}"/>
              </a:ext>
            </a:extLst>
          </p:cNvPr>
          <p:cNvSpPr>
            <a:spLocks noGrp="1"/>
          </p:cNvSpPr>
          <p:nvPr>
            <p:ph type="title"/>
          </p:nvPr>
        </p:nvSpPr>
        <p:spPr>
          <a:xfrm>
            <a:off x="1295401" y="799252"/>
            <a:ext cx="9601196" cy="1303867"/>
          </a:xfrm>
        </p:spPr>
        <p:txBody>
          <a:bodyPr>
            <a:noAutofit/>
          </a:bodyPr>
          <a:lstStyle/>
          <a:p>
            <a:br>
              <a:rPr lang="en-US" sz="3600" dirty="0"/>
            </a:br>
            <a:r>
              <a:rPr lang="en-US" sz="3600" dirty="0"/>
              <a:t>Hot Topic: “Can Packs and Troops Participate in Political Rallies?</a:t>
            </a:r>
            <a:br>
              <a:rPr lang="en-US" sz="3600" dirty="0"/>
            </a:br>
            <a:endParaRPr lang="en-US" sz="3600" dirty="0"/>
          </a:p>
        </p:txBody>
      </p:sp>
      <p:sp>
        <p:nvSpPr>
          <p:cNvPr id="3" name="Content Placeholder 2">
            <a:extLst>
              <a:ext uri="{FF2B5EF4-FFF2-40B4-BE49-F238E27FC236}">
                <a16:creationId xmlns:a16="http://schemas.microsoft.com/office/drawing/2014/main" id="{E95D7A23-1F1B-9E82-C673-250F54DF391B}"/>
              </a:ext>
            </a:extLst>
          </p:cNvPr>
          <p:cNvSpPr>
            <a:spLocks noGrp="1"/>
          </p:cNvSpPr>
          <p:nvPr>
            <p:ph idx="1"/>
          </p:nvPr>
        </p:nvSpPr>
        <p:spPr/>
        <p:txBody>
          <a:bodyPr>
            <a:normAutofit lnSpcReduction="10000"/>
          </a:bodyPr>
          <a:lstStyle/>
          <a:p>
            <a:r>
              <a:rPr lang="en-US" b="1" dirty="0"/>
              <a:t>Can Scouts and Scouters pose for photos with political candidates at these events?</a:t>
            </a:r>
          </a:p>
          <a:p>
            <a:pPr lvl="1"/>
            <a:r>
              <a:rPr lang="en-US" sz="1900" dirty="0"/>
              <a:t>Technically yes, but proceed with caution. Photos of political candidates with Scouts in uniform are not allowed to be used in political campaign material.</a:t>
            </a:r>
          </a:p>
          <a:p>
            <a:r>
              <a:rPr lang="en-US" sz="2300" b="1" dirty="0"/>
              <a:t>What can Scout leaders do to support this policy?</a:t>
            </a:r>
          </a:p>
          <a:p>
            <a:pPr lvl="1"/>
            <a:r>
              <a:rPr lang="en-US" sz="1900" dirty="0"/>
              <a:t>Volunteers (and professionals) must be alert to situations that would imply that the BSA favors one candidate or party over another. Strict observance of our long-standing policy against the active participation of uniformed Scouts and leaders in political events is mandatory.</a:t>
            </a:r>
          </a:p>
          <a:p>
            <a:endParaRPr lang="en-US" dirty="0"/>
          </a:p>
        </p:txBody>
      </p:sp>
    </p:spTree>
    <p:extLst>
      <p:ext uri="{BB962C8B-B14F-4D97-AF65-F5344CB8AC3E}">
        <p14:creationId xmlns:p14="http://schemas.microsoft.com/office/powerpoint/2010/main" val="3875882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00C9-3A54-A85A-5A03-45C8BDCF26A3}"/>
              </a:ext>
            </a:extLst>
          </p:cNvPr>
          <p:cNvSpPr>
            <a:spLocks noGrp="1"/>
          </p:cNvSpPr>
          <p:nvPr>
            <p:ph type="title"/>
          </p:nvPr>
        </p:nvSpPr>
        <p:spPr/>
        <p:txBody>
          <a:bodyPr/>
          <a:lstStyle/>
          <a:p>
            <a:r>
              <a:rPr lang="en-US" dirty="0"/>
              <a:t>Scouting America</a:t>
            </a:r>
          </a:p>
        </p:txBody>
      </p:sp>
      <p:sp>
        <p:nvSpPr>
          <p:cNvPr id="3" name="Content Placeholder 2">
            <a:extLst>
              <a:ext uri="{FF2B5EF4-FFF2-40B4-BE49-F238E27FC236}">
                <a16:creationId xmlns:a16="http://schemas.microsoft.com/office/drawing/2014/main" id="{DF06B7D8-2FCB-68F7-38AD-8C05A0BF2533}"/>
              </a:ext>
            </a:extLst>
          </p:cNvPr>
          <p:cNvSpPr>
            <a:spLocks noGrp="1"/>
          </p:cNvSpPr>
          <p:nvPr>
            <p:ph idx="1"/>
          </p:nvPr>
        </p:nvSpPr>
        <p:spPr/>
        <p:txBody>
          <a:bodyPr>
            <a:normAutofit/>
          </a:bodyPr>
          <a:lstStyle/>
          <a:p>
            <a:r>
              <a:rPr lang="en-US" b="0" i="0" dirty="0">
                <a:solidFill>
                  <a:srgbClr val="615F60"/>
                </a:solidFill>
                <a:effectLst/>
                <a:latin typeface="Arial" panose="020B0604020202020204" pitchFamily="34" charset="0"/>
              </a:rPr>
              <a:t>The Boy Scouts of America today announced that it will rebrand to Scouting America, reflecting the organization’s ongoing commitment to welcome every youth and family in America to experience the benefits of Scouting. </a:t>
            </a:r>
          </a:p>
          <a:p>
            <a:r>
              <a:rPr lang="en-US" b="0" i="0" dirty="0">
                <a:solidFill>
                  <a:srgbClr val="615F60"/>
                </a:solidFill>
                <a:effectLst/>
                <a:latin typeface="Arial" panose="020B0604020202020204" pitchFamily="34" charset="0"/>
              </a:rPr>
              <a:t>The change will go into effect on February 8, 2025, the organization’s 115th anniversary. </a:t>
            </a:r>
            <a:endParaRPr lang="en-US" dirty="0"/>
          </a:p>
          <a:p>
            <a:endParaRPr lang="en-US" dirty="0"/>
          </a:p>
        </p:txBody>
      </p:sp>
    </p:spTree>
    <p:extLst>
      <p:ext uri="{BB962C8B-B14F-4D97-AF65-F5344CB8AC3E}">
        <p14:creationId xmlns:p14="http://schemas.microsoft.com/office/powerpoint/2010/main" val="3404189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D15A-060F-4DAE-B018-42DBBC70C1DC}"/>
              </a:ext>
            </a:extLst>
          </p:cNvPr>
          <p:cNvSpPr>
            <a:spLocks noGrp="1"/>
          </p:cNvSpPr>
          <p:nvPr>
            <p:ph type="title"/>
          </p:nvPr>
        </p:nvSpPr>
        <p:spPr/>
        <p:txBody>
          <a:bodyPr/>
          <a:lstStyle/>
          <a:p>
            <a:r>
              <a:rPr lang="en-US" dirty="0"/>
              <a:t>Introduction and Announcements</a:t>
            </a:r>
          </a:p>
        </p:txBody>
      </p:sp>
      <p:sp>
        <p:nvSpPr>
          <p:cNvPr id="3" name="Content Placeholder 2">
            <a:extLst>
              <a:ext uri="{FF2B5EF4-FFF2-40B4-BE49-F238E27FC236}">
                <a16:creationId xmlns:a16="http://schemas.microsoft.com/office/drawing/2014/main" id="{8F0E9025-70F4-4340-98A1-902D5EC7E449}"/>
              </a:ext>
            </a:extLst>
          </p:cNvPr>
          <p:cNvSpPr>
            <a:spLocks noGrp="1"/>
          </p:cNvSpPr>
          <p:nvPr>
            <p:ph idx="1"/>
          </p:nvPr>
        </p:nvSpPr>
        <p:spPr/>
        <p:txBody>
          <a:bodyPr>
            <a:normAutofit/>
          </a:bodyPr>
          <a:lstStyle/>
          <a:p>
            <a:r>
              <a:rPr lang="en-US" sz="2800" dirty="0"/>
              <a:t>Webmaster’s Minutes: Edward Weeks</a:t>
            </a:r>
          </a:p>
          <a:p>
            <a:r>
              <a:rPr lang="en-US" sz="2800" dirty="0"/>
              <a:t>District Activity Update: Lenny Wertz</a:t>
            </a:r>
          </a:p>
          <a:p>
            <a:r>
              <a:rPr lang="en-US" sz="2800" dirty="0"/>
              <a:t>District Commissioner: Amanda Housewright</a:t>
            </a:r>
          </a:p>
          <a:p>
            <a:r>
              <a:rPr lang="en-US" sz="2800" dirty="0"/>
              <a:t>District’s Director/Executive:  Daryl Branson, </a:t>
            </a:r>
            <a:r>
              <a:rPr lang="en-US" sz="2800" i="0" dirty="0">
                <a:solidFill>
                  <a:srgbClr val="283C46"/>
                </a:solidFill>
                <a:effectLst/>
              </a:rPr>
              <a:t>Lawson Lipford-</a:t>
            </a:r>
            <a:r>
              <a:rPr lang="en-US" sz="2800" dirty="0"/>
              <a:t>Cruz</a:t>
            </a:r>
          </a:p>
          <a:p>
            <a:r>
              <a:rPr lang="en-US" sz="2800" dirty="0"/>
              <a:t>District Committee Chair: Steward Benson</a:t>
            </a:r>
          </a:p>
        </p:txBody>
      </p:sp>
    </p:spTree>
    <p:extLst>
      <p:ext uri="{BB962C8B-B14F-4D97-AF65-F5344CB8AC3E}">
        <p14:creationId xmlns:p14="http://schemas.microsoft.com/office/powerpoint/2010/main" val="333623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541D3-5745-4D3E-5004-E79102F5A9E5}"/>
              </a:ext>
            </a:extLst>
          </p:cNvPr>
          <p:cNvSpPr>
            <a:spLocks noGrp="1"/>
          </p:cNvSpPr>
          <p:nvPr>
            <p:ph type="title"/>
          </p:nvPr>
        </p:nvSpPr>
        <p:spPr>
          <a:xfrm>
            <a:off x="1377698" y="1457956"/>
            <a:ext cx="9601196" cy="1102700"/>
          </a:xfrm>
        </p:spPr>
        <p:txBody>
          <a:bodyPr>
            <a:normAutofit/>
          </a:bodyPr>
          <a:lstStyle/>
          <a:p>
            <a:r>
              <a:rPr lang="en-US" dirty="0"/>
              <a:t>Safety Moment: Water Bottle Rocket</a:t>
            </a:r>
          </a:p>
        </p:txBody>
      </p:sp>
      <p:sp>
        <p:nvSpPr>
          <p:cNvPr id="3" name="Content Placeholder 2">
            <a:extLst>
              <a:ext uri="{FF2B5EF4-FFF2-40B4-BE49-F238E27FC236}">
                <a16:creationId xmlns:a16="http://schemas.microsoft.com/office/drawing/2014/main" id="{4DE0F66D-AE2F-36A1-F709-2702A3D952CF}"/>
              </a:ext>
            </a:extLst>
          </p:cNvPr>
          <p:cNvSpPr>
            <a:spLocks noGrp="1"/>
          </p:cNvSpPr>
          <p:nvPr>
            <p:ph idx="1"/>
          </p:nvPr>
        </p:nvSpPr>
        <p:spPr/>
        <p:txBody>
          <a:bodyPr/>
          <a:lstStyle/>
          <a:p>
            <a:pPr marL="0" marR="0">
              <a:lnSpc>
                <a:spcPct val="115000"/>
              </a:lnSpc>
              <a:spcBef>
                <a:spcPts val="0"/>
              </a:spcBef>
              <a:spcAft>
                <a:spcPts val="800"/>
              </a:spcAft>
            </a:pPr>
            <a:r>
              <a:rPr lang="en-US" kern="100" dirty="0">
                <a:effectLst/>
                <a:ea typeface="Aptos" panose="020B0004020202020204" pitchFamily="34" charset="0"/>
                <a:cs typeface="Times New Roman" panose="02020603050405020304" pitchFamily="18" charset="0"/>
              </a:rPr>
              <a:t>Here are a few essential tips to have a safe and fun event:</a:t>
            </a:r>
          </a:p>
          <a:p>
            <a:pPr marL="800100" lvl="1" indent="-342900">
              <a:lnSpc>
                <a:spcPct val="115000"/>
              </a:lnSpc>
              <a:spcBef>
                <a:spcPts val="0"/>
              </a:spcBef>
              <a:spcAft>
                <a:spcPts val="0"/>
              </a:spcAft>
              <a:buSzPts val="1000"/>
              <a:buFont typeface="Symbol" panose="05050102010706020507" pitchFamily="18" charset="2"/>
              <a:buChar char=""/>
              <a:tabLst>
                <a:tab pos="457200" algn="l"/>
              </a:tabLst>
            </a:pPr>
            <a:r>
              <a:rPr lang="en-US" kern="0" dirty="0">
                <a:solidFill>
                  <a:srgbClr val="515354"/>
                </a:solidFill>
                <a:effectLst/>
                <a:highlight>
                  <a:srgbClr val="FFFFFF"/>
                </a:highlight>
                <a:ea typeface="Times New Roman" panose="02020603050405020304" pitchFamily="18" charset="0"/>
                <a:cs typeface="Times New Roman" panose="02020603050405020304" pitchFamily="18" charset="0"/>
              </a:rPr>
              <a:t>Rockets should be remotely launched from a stable launch device and not handheld..</a:t>
            </a:r>
          </a:p>
          <a:p>
            <a:pPr marL="800100" lvl="1" indent="-342900">
              <a:lnSpc>
                <a:spcPct val="115000"/>
              </a:lnSpc>
              <a:spcBef>
                <a:spcPts val="0"/>
              </a:spcBef>
              <a:spcAft>
                <a:spcPts val="0"/>
              </a:spcAft>
              <a:buSzPts val="1000"/>
              <a:buFont typeface="Symbol" panose="05050102010706020507" pitchFamily="18" charset="2"/>
              <a:buChar char=""/>
              <a:tabLst>
                <a:tab pos="457200" algn="l"/>
              </a:tabLst>
            </a:pPr>
            <a:r>
              <a:rPr lang="en-US" kern="0" dirty="0">
                <a:solidFill>
                  <a:srgbClr val="515354"/>
                </a:solidFill>
                <a:effectLst/>
                <a:highlight>
                  <a:srgbClr val="FFFFFF"/>
                </a:highlight>
                <a:ea typeface="Times New Roman" panose="02020603050405020304" pitchFamily="18" charset="0"/>
                <a:cs typeface="Times New Roman" panose="02020603050405020304" pitchFamily="18" charset="0"/>
              </a:rPr>
              <a:t>Operators should stay at least 15 feet from the launcher and spectators at least 50 feet.</a:t>
            </a:r>
          </a:p>
          <a:p>
            <a:pPr marL="800100" lvl="1" indent="-342900">
              <a:lnSpc>
                <a:spcPct val="115000"/>
              </a:lnSpc>
              <a:spcBef>
                <a:spcPts val="0"/>
              </a:spcBef>
              <a:spcAft>
                <a:spcPts val="0"/>
              </a:spcAft>
              <a:buSzPts val="1000"/>
              <a:buFont typeface="Symbol" panose="05050102010706020507" pitchFamily="18" charset="2"/>
              <a:buChar char=""/>
              <a:tabLst>
                <a:tab pos="457200" algn="l"/>
              </a:tabLst>
            </a:pPr>
            <a:r>
              <a:rPr lang="en-US" kern="0" dirty="0">
                <a:solidFill>
                  <a:srgbClr val="515354"/>
                </a:solidFill>
                <a:effectLst/>
                <a:highlight>
                  <a:srgbClr val="FFFFFF"/>
                </a:highlight>
                <a:ea typeface="Times New Roman" panose="02020603050405020304" pitchFamily="18" charset="0"/>
                <a:cs typeface="Times New Roman" panose="02020603050405020304" pitchFamily="18" charset="0"/>
              </a:rPr>
              <a:t>The plastic bottles commonly used for soft drinks or water are generally used to construct the body of the rocket. Flying components—such as fins, a nose cone, or decorations—need to be lightweight and non-metallic (such as Styrofoam, tape, etc.).</a:t>
            </a:r>
          </a:p>
          <a:p>
            <a:pPr marL="800100" lvl="1" indent="-342900">
              <a:lnSpc>
                <a:spcPct val="115000"/>
              </a:lnSpc>
              <a:spcBef>
                <a:spcPts val="0"/>
              </a:spcBef>
              <a:spcAft>
                <a:spcPts val="0"/>
              </a:spcAft>
              <a:buSzPts val="1000"/>
              <a:buFont typeface="Symbol" panose="05050102010706020507" pitchFamily="18" charset="2"/>
              <a:buChar char=""/>
              <a:tabLst>
                <a:tab pos="457200" algn="l"/>
              </a:tabLst>
            </a:pPr>
            <a:r>
              <a:rPr lang="en-US" kern="0" dirty="0">
                <a:solidFill>
                  <a:srgbClr val="515354"/>
                </a:solidFill>
                <a:effectLst/>
                <a:highlight>
                  <a:srgbClr val="FFFFFF"/>
                </a:highlight>
                <a:ea typeface="Times New Roman" panose="02020603050405020304" pitchFamily="18" charset="0"/>
                <a:cs typeface="Times New Roman" panose="02020603050405020304" pitchFamily="18" charset="0"/>
              </a:rPr>
              <a:t>“Payload” items such as GoPro cameras and flight computers are not recommended due to their added weight.</a:t>
            </a:r>
            <a:endParaRPr lang="en-US" kern="100" dirty="0">
              <a:solidFill>
                <a:srgbClr val="515354"/>
              </a:solidFill>
              <a:effectLst/>
              <a:highlight>
                <a:srgbClr val="FFFFFF"/>
              </a:highlight>
              <a:ea typeface="Aptos" panose="020B0004020202020204" pitchFamily="34" charset="0"/>
              <a:cs typeface="Times New Roman" panose="02020603050405020304" pitchFamily="18" charset="0"/>
            </a:endParaRPr>
          </a:p>
          <a:p>
            <a:pPr marL="800100" lvl="1" indent="-342900">
              <a:lnSpc>
                <a:spcPct val="115000"/>
              </a:lnSpc>
              <a:spcBef>
                <a:spcPts val="0"/>
              </a:spcBef>
              <a:spcAft>
                <a:spcPts val="0"/>
              </a:spcAft>
              <a:buSzPts val="1000"/>
              <a:buFont typeface="Symbol" panose="05050102010706020507" pitchFamily="18" charset="2"/>
              <a:buChar char=""/>
              <a:tabLst>
                <a:tab pos="457200" algn="l"/>
              </a:tabLst>
            </a:pPr>
            <a:endParaRPr lang="en-US" kern="100" dirty="0">
              <a:solidFill>
                <a:srgbClr val="515354"/>
              </a:solidFill>
              <a:effectLst/>
              <a:highlight>
                <a:srgbClr val="FFFFFF"/>
              </a:highlight>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endParaRPr lang="en-US" sz="1800" kern="100" dirty="0">
              <a:solidFill>
                <a:srgbClr val="515354"/>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3731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6C546-7463-B2DD-CB28-367B7F229775}"/>
              </a:ext>
            </a:extLst>
          </p:cNvPr>
          <p:cNvSpPr>
            <a:spLocks noGrp="1"/>
          </p:cNvSpPr>
          <p:nvPr>
            <p:ph type="title"/>
          </p:nvPr>
        </p:nvSpPr>
        <p:spPr>
          <a:xfrm>
            <a:off x="1399031" y="991276"/>
            <a:ext cx="9497565" cy="983827"/>
          </a:xfrm>
        </p:spPr>
        <p:txBody>
          <a:bodyPr/>
          <a:lstStyle/>
          <a:p>
            <a:r>
              <a:rPr lang="en-US" dirty="0"/>
              <a:t>Safety Moment: Water Bottle Rocket</a:t>
            </a:r>
          </a:p>
        </p:txBody>
      </p:sp>
      <p:sp>
        <p:nvSpPr>
          <p:cNvPr id="3" name="Content Placeholder 2">
            <a:extLst>
              <a:ext uri="{FF2B5EF4-FFF2-40B4-BE49-F238E27FC236}">
                <a16:creationId xmlns:a16="http://schemas.microsoft.com/office/drawing/2014/main" id="{3ADEA385-6495-6670-1286-F3D4BFDC2B47}"/>
              </a:ext>
            </a:extLst>
          </p:cNvPr>
          <p:cNvSpPr>
            <a:spLocks noGrp="1"/>
          </p:cNvSpPr>
          <p:nvPr>
            <p:ph idx="1"/>
          </p:nvPr>
        </p:nvSpPr>
        <p:spPr>
          <a:xfrm>
            <a:off x="1295401" y="2547788"/>
            <a:ext cx="9601196" cy="3318936"/>
          </a:xfrm>
        </p:spPr>
        <p:txBody>
          <a:bodyPr>
            <a:normAutofit/>
          </a:bodyPr>
          <a:lstStyle/>
          <a:p>
            <a:pPr marL="800100" lvl="1" indent="-342900">
              <a:lnSpc>
                <a:spcPct val="115000"/>
              </a:lnSpc>
              <a:spcBef>
                <a:spcPts val="0"/>
              </a:spcBef>
              <a:spcAft>
                <a:spcPts val="0"/>
              </a:spcAft>
              <a:buSzPts val="1000"/>
              <a:buFont typeface="Symbol" panose="05050102010706020507" pitchFamily="18" charset="2"/>
              <a:buChar char=""/>
              <a:tabLst>
                <a:tab pos="457200" algn="l"/>
              </a:tabLst>
            </a:pPr>
            <a:r>
              <a:rPr lang="en-US" kern="0" dirty="0">
                <a:solidFill>
                  <a:srgbClr val="515354"/>
                </a:solidFill>
                <a:effectLst/>
                <a:highlight>
                  <a:srgbClr val="FFFFFF"/>
                </a:highlight>
                <a:ea typeface="Times New Roman" panose="02020603050405020304" pitchFamily="18" charset="0"/>
                <a:cs typeface="Times New Roman" panose="02020603050405020304" pitchFamily="18" charset="0"/>
              </a:rPr>
              <a:t>Air pressures should be appropriate: Most websites recommend a maximum range between 50 and 90 pounds per square inch (psi).</a:t>
            </a:r>
          </a:p>
          <a:p>
            <a:pPr marL="800100" lvl="1" indent="-342900">
              <a:lnSpc>
                <a:spcPct val="115000"/>
              </a:lnSpc>
              <a:spcBef>
                <a:spcPts val="0"/>
              </a:spcBef>
              <a:spcAft>
                <a:spcPts val="0"/>
              </a:spcAft>
              <a:buSzPts val="1000"/>
              <a:buFont typeface="Symbol" panose="05050102010706020507" pitchFamily="18" charset="2"/>
              <a:buChar char=""/>
              <a:tabLst>
                <a:tab pos="457200" algn="l"/>
              </a:tabLst>
            </a:pPr>
            <a:r>
              <a:rPr lang="en-US" kern="0" dirty="0">
                <a:solidFill>
                  <a:srgbClr val="515354"/>
                </a:solidFill>
                <a:effectLst/>
                <a:highlight>
                  <a:srgbClr val="FFFFFF"/>
                </a:highlight>
                <a:ea typeface="Times New Roman" panose="02020603050405020304" pitchFamily="18" charset="0"/>
                <a:cs typeface="Times New Roman" panose="02020603050405020304" pitchFamily="18" charset="0"/>
              </a:rPr>
              <a:t>Do not use any other gases, such as propane, Co2, or nitrogen—only atmospheric air.</a:t>
            </a:r>
            <a:endParaRPr lang="en-US" kern="100" dirty="0">
              <a:solidFill>
                <a:srgbClr val="515354"/>
              </a:solidFill>
              <a:effectLst/>
              <a:highlight>
                <a:srgbClr val="FFFFFF"/>
              </a:highlight>
              <a:ea typeface="Aptos" panose="020B0004020202020204" pitchFamily="34" charset="0"/>
              <a:cs typeface="Times New Roman" panose="02020603050405020304" pitchFamily="18" charset="0"/>
            </a:endParaRPr>
          </a:p>
          <a:p>
            <a:pPr marL="800100" lvl="1" indent="-342900">
              <a:lnSpc>
                <a:spcPct val="115000"/>
              </a:lnSpc>
              <a:spcBef>
                <a:spcPts val="0"/>
              </a:spcBef>
              <a:spcAft>
                <a:spcPts val="0"/>
              </a:spcAft>
              <a:buSzPts val="1000"/>
              <a:buFont typeface="Symbol" panose="05050102010706020507" pitchFamily="18" charset="2"/>
              <a:buChar char=""/>
              <a:tabLst>
                <a:tab pos="457200" algn="l"/>
              </a:tabLst>
            </a:pPr>
            <a:r>
              <a:rPr lang="en-US" kern="0" dirty="0">
                <a:solidFill>
                  <a:srgbClr val="515354"/>
                </a:solidFill>
                <a:effectLst/>
                <a:highlight>
                  <a:srgbClr val="FFFFFF"/>
                </a:highlight>
                <a:ea typeface="Times New Roman" panose="02020603050405020304" pitchFamily="18" charset="0"/>
                <a:cs typeface="Times New Roman" panose="02020603050405020304" pitchFamily="18" charset="0"/>
              </a:rPr>
              <a:t>The use of friction-type launchers where the rocket is not held by a latch reduces the chance of overpressure.</a:t>
            </a:r>
            <a:endParaRPr lang="en-US" kern="100" dirty="0">
              <a:solidFill>
                <a:srgbClr val="515354"/>
              </a:solidFill>
              <a:effectLst/>
              <a:highlight>
                <a:srgbClr val="FFFFFF"/>
              </a:highlight>
              <a:ea typeface="Aptos" panose="020B0004020202020204" pitchFamily="34" charset="0"/>
              <a:cs typeface="Times New Roman" panose="02020603050405020304" pitchFamily="18" charset="0"/>
            </a:endParaRPr>
          </a:p>
          <a:p>
            <a:pPr marL="800100" lvl="1" indent="-342900">
              <a:lnSpc>
                <a:spcPct val="115000"/>
              </a:lnSpc>
              <a:spcBef>
                <a:spcPts val="0"/>
              </a:spcBef>
              <a:spcAft>
                <a:spcPts val="0"/>
              </a:spcAft>
              <a:buSzPts val="1000"/>
              <a:buFont typeface="Symbol" panose="05050102010706020507" pitchFamily="18" charset="2"/>
              <a:buChar char=""/>
              <a:tabLst>
                <a:tab pos="457200" algn="l"/>
              </a:tabLst>
            </a:pPr>
            <a:r>
              <a:rPr lang="en-US" kern="0" dirty="0">
                <a:solidFill>
                  <a:srgbClr val="515354"/>
                </a:solidFill>
                <a:effectLst/>
                <a:highlight>
                  <a:srgbClr val="FFFFFF"/>
                </a:highlight>
                <a:ea typeface="Times New Roman" panose="02020603050405020304" pitchFamily="18" charset="0"/>
                <a:cs typeface="Times New Roman" panose="02020603050405020304" pitchFamily="18" charset="0"/>
              </a:rPr>
              <a:t>Use a working and accurate pressure gauge, visible at a distance from the launch site, to verify the pressure being used.</a:t>
            </a:r>
          </a:p>
          <a:p>
            <a:pPr marL="0" marR="0" indent="0">
              <a:lnSpc>
                <a:spcPct val="115000"/>
              </a:lnSpc>
              <a:spcBef>
                <a:spcPts val="0"/>
              </a:spcBef>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15000"/>
              </a:lnSpc>
              <a:spcBef>
                <a:spcPts val="0"/>
              </a:spcBef>
              <a:spcAft>
                <a:spcPts val="0"/>
              </a:spcAft>
              <a:buSzPts val="1000"/>
              <a:buFont typeface="Symbol" panose="05050102010706020507" pitchFamily="18" charset="2"/>
              <a:buChar char=""/>
              <a:tabLst>
                <a:tab pos="457200" algn="l"/>
              </a:tabLst>
            </a:pPr>
            <a:endParaRPr lang="en-US" kern="100" dirty="0">
              <a:solidFill>
                <a:srgbClr val="515354"/>
              </a:solidFill>
              <a:effectLst/>
              <a:highlight>
                <a:srgbClr val="FFFFFF"/>
              </a:highligh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850917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9661</TotalTime>
  <Words>989</Words>
  <Application>Microsoft Office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Garamond</vt:lpstr>
      <vt:lpstr>Symbol</vt:lpstr>
      <vt:lpstr>Times New Roman</vt:lpstr>
      <vt:lpstr>Organic</vt:lpstr>
      <vt:lpstr>Roundtable</vt:lpstr>
      <vt:lpstr>Agenda: May 2024</vt:lpstr>
      <vt:lpstr>Welcome</vt:lpstr>
      <vt:lpstr> Hot Topic: “Can Packs and Troops Participate in Political Rallies? ”</vt:lpstr>
      <vt:lpstr> Hot Topic: “Can Packs and Troops Participate in Political Rallies? </vt:lpstr>
      <vt:lpstr>Scouting America</vt:lpstr>
      <vt:lpstr>Introduction and Announcements</vt:lpstr>
      <vt:lpstr>Safety Moment: Water Bottle Rocket</vt:lpstr>
      <vt:lpstr>Safety Moment: Water Bottle Rocket</vt:lpstr>
      <vt:lpstr>Safety Moment: Water Bottle Rocket</vt:lpstr>
      <vt:lpstr>Volunteering</vt:lpstr>
      <vt:lpstr>Breakout Sessions</vt:lpstr>
      <vt:lpstr>Scouts BSA  Breakout Session </vt:lpstr>
      <vt:lpstr>Scouts BSA Leaders</vt:lpstr>
      <vt:lpstr>Scouts BSA: 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Roundtable</dc:title>
  <dc:creator>Georger Martin</dc:creator>
  <cp:lastModifiedBy>George Martin</cp:lastModifiedBy>
  <cp:revision>137</cp:revision>
  <dcterms:created xsi:type="dcterms:W3CDTF">2021-04-08T16:20:54Z</dcterms:created>
  <dcterms:modified xsi:type="dcterms:W3CDTF">2024-05-09T01:22:43Z</dcterms:modified>
</cp:coreProperties>
</file>