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4"/>
  </p:notesMasterIdLst>
  <p:sldIdLst>
    <p:sldId id="256" r:id="rId2"/>
    <p:sldId id="263" r:id="rId3"/>
    <p:sldId id="268" r:id="rId4"/>
    <p:sldId id="291" r:id="rId5"/>
    <p:sldId id="308" r:id="rId6"/>
    <p:sldId id="267" r:id="rId7"/>
    <p:sldId id="306" r:id="rId8"/>
    <p:sldId id="310" r:id="rId9"/>
    <p:sldId id="314" r:id="rId10"/>
    <p:sldId id="269" r:id="rId11"/>
    <p:sldId id="257"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02" autoAdjust="0"/>
  </p:normalViewPr>
  <p:slideViewPr>
    <p:cSldViewPr snapToGrid="0">
      <p:cViewPr varScale="1">
        <p:scale>
          <a:sx n="70" d="100"/>
          <a:sy n="70" d="100"/>
        </p:scale>
        <p:origin x="5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DCA967-EE41-4C55-944F-DBC100415952}" type="datetimeFigureOut">
              <a:rPr lang="en-US" smtClean="0"/>
              <a:t>6/12/2024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850E2E-86A0-41C7-AB07-4E19F37EB496}" type="slidenum">
              <a:rPr lang="en-US" smtClean="0"/>
              <a:t>‹#›</a:t>
            </a:fld>
            <a:endParaRPr lang="en-US" dirty="0"/>
          </a:p>
        </p:txBody>
      </p:sp>
    </p:spTree>
    <p:extLst>
      <p:ext uri="{BB962C8B-B14F-4D97-AF65-F5344CB8AC3E}">
        <p14:creationId xmlns:p14="http://schemas.microsoft.com/office/powerpoint/2010/main" val="289646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4271E99-79C4-47A7-84AF-ACCBAF13C56B}" type="datetimeFigureOut">
              <a:rPr lang="en-US" smtClean="0"/>
              <a:t>6/12/2024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B55F034-5632-4A55-AD95-BB6B4C2B15F4}"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4925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271E99-79C4-47A7-84AF-ACCBAF13C56B}" type="datetimeFigureOut">
              <a:rPr lang="en-US" smtClean="0"/>
              <a:t>6/12/2024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3265295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4511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8928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1535547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7216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713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271E99-79C4-47A7-84AF-ACCBAF13C56B}" type="datetimeFigureOut">
              <a:rPr lang="en-US" smtClean="0"/>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125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271E99-79C4-47A7-84AF-ACCBAF13C56B}" type="datetimeFigureOut">
              <a:rPr lang="en-US" smtClean="0"/>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169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271E99-79C4-47A7-84AF-ACCBAF13C56B}" type="datetimeFigureOut">
              <a:rPr lang="en-US" smtClean="0"/>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2987426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4391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271E99-79C4-47A7-84AF-ACCBAF13C56B}" type="datetimeFigureOut">
              <a:rPr lang="en-US" smtClean="0"/>
              <a:t>6/12/2024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135778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271E99-79C4-47A7-84AF-ACCBAF13C56B}" type="datetimeFigureOut">
              <a:rPr lang="en-US" smtClean="0"/>
              <a:t>6/12/2024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55F034-5632-4A55-AD95-BB6B4C2B15F4}"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3757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271E99-79C4-47A7-84AF-ACCBAF13C56B}" type="datetimeFigureOut">
              <a:rPr lang="en-US" smtClean="0"/>
              <a:t>6/12/2024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55F034-5632-4A55-AD95-BB6B4C2B15F4}"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3547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71E99-79C4-47A7-84AF-ACCBAF13C56B}" type="datetimeFigureOut">
              <a:rPr lang="en-US" smtClean="0"/>
              <a:t>6/12/2024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3083681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271E99-79C4-47A7-84AF-ACCBAF13C56B}" type="datetimeFigureOut">
              <a:rPr lang="en-US" smtClean="0"/>
              <a:t>6/12/2024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5F034-5632-4A55-AD95-BB6B4C2B15F4}"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7830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271E99-79C4-47A7-84AF-ACCBAF13C56B}" type="datetimeFigureOut">
              <a:rPr lang="en-US" smtClean="0"/>
              <a:t>6/12/2024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1147831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4271E99-79C4-47A7-84AF-ACCBAF13C56B}" type="datetimeFigureOut">
              <a:rPr lang="en-US" smtClean="0"/>
              <a:t>6/12/2024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B55F034-5632-4A55-AD95-BB6B4C2B15F4}" type="slidenum">
              <a:rPr lang="en-US" smtClean="0"/>
              <a:t>‹#›</a:t>
            </a:fld>
            <a:endParaRPr lang="en-US" dirty="0"/>
          </a:p>
        </p:txBody>
      </p:sp>
    </p:spTree>
    <p:extLst>
      <p:ext uri="{BB962C8B-B14F-4D97-AF65-F5344CB8AC3E}">
        <p14:creationId xmlns:p14="http://schemas.microsoft.com/office/powerpoint/2010/main" val="23212453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33CF2-8760-49BB-AB38-4D31C134A92B}"/>
              </a:ext>
            </a:extLst>
          </p:cNvPr>
          <p:cNvSpPr>
            <a:spLocks noGrp="1"/>
          </p:cNvSpPr>
          <p:nvPr>
            <p:ph type="ctrTitle"/>
          </p:nvPr>
        </p:nvSpPr>
        <p:spPr/>
        <p:txBody>
          <a:bodyPr/>
          <a:lstStyle/>
          <a:p>
            <a:r>
              <a:rPr lang="en-US" dirty="0"/>
              <a:t>Roundtable</a:t>
            </a:r>
          </a:p>
        </p:txBody>
      </p:sp>
      <p:sp>
        <p:nvSpPr>
          <p:cNvPr id="3" name="Subtitle 2">
            <a:extLst>
              <a:ext uri="{FF2B5EF4-FFF2-40B4-BE49-F238E27FC236}">
                <a16:creationId xmlns:a16="http://schemas.microsoft.com/office/drawing/2014/main" id="{8637A103-253B-4292-B327-9655D3C080EA}"/>
              </a:ext>
            </a:extLst>
          </p:cNvPr>
          <p:cNvSpPr>
            <a:spLocks noGrp="1"/>
          </p:cNvSpPr>
          <p:nvPr>
            <p:ph type="subTitle" idx="1"/>
          </p:nvPr>
        </p:nvSpPr>
        <p:spPr/>
        <p:txBody>
          <a:bodyPr>
            <a:normAutofit/>
          </a:bodyPr>
          <a:lstStyle/>
          <a:p>
            <a:r>
              <a:rPr lang="en-US" sz="2400" dirty="0"/>
              <a:t>Patuxent District</a:t>
            </a:r>
          </a:p>
          <a:p>
            <a:r>
              <a:rPr lang="en-US" sz="2400" dirty="0"/>
              <a:t>June 13, 2024</a:t>
            </a:r>
          </a:p>
        </p:txBody>
      </p:sp>
    </p:spTree>
    <p:extLst>
      <p:ext uri="{BB962C8B-B14F-4D97-AF65-F5344CB8AC3E}">
        <p14:creationId xmlns:p14="http://schemas.microsoft.com/office/powerpoint/2010/main" val="1330060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DC8AB-0965-4A58-9805-313D95643CBA}"/>
              </a:ext>
            </a:extLst>
          </p:cNvPr>
          <p:cNvSpPr>
            <a:spLocks noGrp="1"/>
          </p:cNvSpPr>
          <p:nvPr>
            <p:ph type="title"/>
          </p:nvPr>
        </p:nvSpPr>
        <p:spPr/>
        <p:txBody>
          <a:bodyPr>
            <a:normAutofit/>
          </a:bodyPr>
          <a:lstStyle/>
          <a:p>
            <a:r>
              <a:rPr lang="en-US" sz="4400" dirty="0"/>
              <a:t>Breakout Sessions</a:t>
            </a:r>
          </a:p>
        </p:txBody>
      </p:sp>
    </p:spTree>
    <p:extLst>
      <p:ext uri="{BB962C8B-B14F-4D97-AF65-F5344CB8AC3E}">
        <p14:creationId xmlns:p14="http://schemas.microsoft.com/office/powerpoint/2010/main" val="112074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BA861-DDFE-4A6A-9BA6-AEC0D163929B}"/>
              </a:ext>
            </a:extLst>
          </p:cNvPr>
          <p:cNvSpPr>
            <a:spLocks noGrp="1"/>
          </p:cNvSpPr>
          <p:nvPr>
            <p:ph type="title"/>
          </p:nvPr>
        </p:nvSpPr>
        <p:spPr/>
        <p:txBody>
          <a:bodyPr>
            <a:normAutofit fontScale="90000"/>
          </a:bodyPr>
          <a:lstStyle/>
          <a:p>
            <a:pPr algn="ctr"/>
            <a:r>
              <a:rPr lang="en-US" dirty="0"/>
              <a:t>Scouts BSA </a:t>
            </a:r>
            <a:br>
              <a:rPr lang="en-US" dirty="0"/>
            </a:br>
            <a:r>
              <a:rPr lang="en-US" dirty="0"/>
              <a:t>Breakout Session</a:t>
            </a:r>
            <a:br>
              <a:rPr lang="en-US" dirty="0"/>
            </a:br>
            <a:endParaRPr lang="en-US" dirty="0"/>
          </a:p>
        </p:txBody>
      </p:sp>
      <p:sp>
        <p:nvSpPr>
          <p:cNvPr id="6" name="Content Placeholder 5">
            <a:extLst>
              <a:ext uri="{FF2B5EF4-FFF2-40B4-BE49-F238E27FC236}">
                <a16:creationId xmlns:a16="http://schemas.microsoft.com/office/drawing/2014/main" id="{3139A285-619B-4B4B-B5F6-F285EE227E9B}"/>
              </a:ext>
            </a:extLst>
          </p:cNvPr>
          <p:cNvSpPr>
            <a:spLocks noGrp="1"/>
          </p:cNvSpPr>
          <p:nvPr>
            <p:ph idx="1"/>
          </p:nvPr>
        </p:nvSpPr>
        <p:spPr/>
        <p:txBody>
          <a:bodyPr>
            <a:normAutofit/>
          </a:bodyPr>
          <a:lstStyle/>
          <a:p>
            <a:r>
              <a:rPr lang="en-US" sz="2800" dirty="0"/>
              <a:t>Greetings to first timers</a:t>
            </a:r>
          </a:p>
          <a:p>
            <a:r>
              <a:rPr lang="en-US" sz="2800" dirty="0"/>
              <a:t>“Troop Committee”</a:t>
            </a:r>
          </a:p>
          <a:p>
            <a:r>
              <a:rPr lang="en-US" sz="2800" dirty="0"/>
              <a:t>“Is Your </a:t>
            </a:r>
            <a:r>
              <a:rPr lang="en-US" sz="2800"/>
              <a:t>Troop Camping?</a:t>
            </a:r>
            <a:endParaRPr lang="en-US" sz="2600" dirty="0"/>
          </a:p>
        </p:txBody>
      </p:sp>
    </p:spTree>
    <p:extLst>
      <p:ext uri="{BB962C8B-B14F-4D97-AF65-F5344CB8AC3E}">
        <p14:creationId xmlns:p14="http://schemas.microsoft.com/office/powerpoint/2010/main" val="1361516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A030-6AAE-406F-8FF3-E1781189D058}"/>
              </a:ext>
            </a:extLst>
          </p:cNvPr>
          <p:cNvSpPr>
            <a:spLocks noGrp="1"/>
          </p:cNvSpPr>
          <p:nvPr>
            <p:ph type="ctrTitle"/>
          </p:nvPr>
        </p:nvSpPr>
        <p:spPr>
          <a:xfrm>
            <a:off x="2539999" y="2047632"/>
            <a:ext cx="7299570" cy="969106"/>
          </a:xfrm>
        </p:spPr>
        <p:txBody>
          <a:bodyPr>
            <a:normAutofit/>
          </a:bodyPr>
          <a:lstStyle/>
          <a:p>
            <a:pPr algn="l"/>
            <a:r>
              <a:rPr lang="en-US" dirty="0"/>
              <a:t>Scouts BSA Leaders</a:t>
            </a:r>
          </a:p>
        </p:txBody>
      </p:sp>
      <p:sp>
        <p:nvSpPr>
          <p:cNvPr id="3" name="Subtitle 2">
            <a:extLst>
              <a:ext uri="{FF2B5EF4-FFF2-40B4-BE49-F238E27FC236}">
                <a16:creationId xmlns:a16="http://schemas.microsoft.com/office/drawing/2014/main" id="{04A041AB-DA64-45C8-B563-548CC97E136A}"/>
              </a:ext>
            </a:extLst>
          </p:cNvPr>
          <p:cNvSpPr>
            <a:spLocks noGrp="1"/>
          </p:cNvSpPr>
          <p:nvPr>
            <p:ph type="subTitle" idx="1"/>
          </p:nvPr>
        </p:nvSpPr>
        <p:spPr/>
        <p:txBody>
          <a:bodyPr>
            <a:normAutofit/>
          </a:bodyPr>
          <a:lstStyle/>
          <a:p>
            <a:pPr algn="l"/>
            <a:r>
              <a:rPr lang="en-US" sz="3200" dirty="0"/>
              <a:t>Breakout Session: Your Troop Committee</a:t>
            </a:r>
          </a:p>
        </p:txBody>
      </p:sp>
    </p:spTree>
    <p:extLst>
      <p:ext uri="{BB962C8B-B14F-4D97-AF65-F5344CB8AC3E}">
        <p14:creationId xmlns:p14="http://schemas.microsoft.com/office/powerpoint/2010/main" val="1529276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9FE4F-A10F-428D-B7E1-211A6534A652}"/>
              </a:ext>
            </a:extLst>
          </p:cNvPr>
          <p:cNvSpPr>
            <a:spLocks noGrp="1"/>
          </p:cNvSpPr>
          <p:nvPr>
            <p:ph type="title"/>
          </p:nvPr>
        </p:nvSpPr>
        <p:spPr/>
        <p:txBody>
          <a:bodyPr/>
          <a:lstStyle/>
          <a:p>
            <a:r>
              <a:rPr lang="en-US" dirty="0"/>
              <a:t>Agenda: June 2024</a:t>
            </a:r>
          </a:p>
        </p:txBody>
      </p:sp>
      <p:sp>
        <p:nvSpPr>
          <p:cNvPr id="3" name="Content Placeholder 2">
            <a:extLst>
              <a:ext uri="{FF2B5EF4-FFF2-40B4-BE49-F238E27FC236}">
                <a16:creationId xmlns:a16="http://schemas.microsoft.com/office/drawing/2014/main" id="{F8333BAB-C591-42E8-A47F-EE4923E8C939}"/>
              </a:ext>
            </a:extLst>
          </p:cNvPr>
          <p:cNvSpPr>
            <a:spLocks noGrp="1"/>
          </p:cNvSpPr>
          <p:nvPr>
            <p:ph idx="1"/>
          </p:nvPr>
        </p:nvSpPr>
        <p:spPr>
          <a:xfrm>
            <a:off x="1295401" y="2556932"/>
            <a:ext cx="9601196" cy="2991991"/>
          </a:xfrm>
        </p:spPr>
        <p:txBody>
          <a:bodyPr>
            <a:normAutofit fontScale="85000" lnSpcReduction="20000"/>
          </a:bodyPr>
          <a:lstStyle/>
          <a:p>
            <a:r>
              <a:rPr lang="en-US" sz="2400" dirty="0"/>
              <a:t>Opening</a:t>
            </a:r>
          </a:p>
          <a:p>
            <a:r>
              <a:rPr lang="en-US" sz="2400" dirty="0"/>
              <a:t>Hot Topics: Troop Visits for Arrow of Light Scouts</a:t>
            </a:r>
          </a:p>
          <a:p>
            <a:r>
              <a:rPr lang="en-US" sz="2400" dirty="0"/>
              <a:t>Introductions and Announcements</a:t>
            </a:r>
          </a:p>
          <a:p>
            <a:r>
              <a:rPr lang="en-US" sz="2400" dirty="0"/>
              <a:t>Safety Moment: Aquatics Safety</a:t>
            </a:r>
          </a:p>
          <a:p>
            <a:r>
              <a:rPr lang="en-US" sz="2400" dirty="0"/>
              <a:t>Roundtable Commissioner’s Minute</a:t>
            </a:r>
          </a:p>
          <a:p>
            <a:r>
              <a:rPr lang="en-US" sz="2400" dirty="0"/>
              <a:t>Breakout:</a:t>
            </a:r>
          </a:p>
          <a:p>
            <a:pPr lvl="1"/>
            <a:r>
              <a:rPr lang="en-US" dirty="0"/>
              <a:t>Cub Scouts:</a:t>
            </a:r>
          </a:p>
          <a:p>
            <a:pPr lvl="1"/>
            <a:r>
              <a:rPr lang="en-US" dirty="0"/>
              <a:t> Scouts BSA:</a:t>
            </a:r>
          </a:p>
        </p:txBody>
      </p:sp>
    </p:spTree>
    <p:extLst>
      <p:ext uri="{BB962C8B-B14F-4D97-AF65-F5344CB8AC3E}">
        <p14:creationId xmlns:p14="http://schemas.microsoft.com/office/powerpoint/2010/main" val="3318143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838D-93BB-4D4A-8B70-2A9247A461BE}"/>
              </a:ext>
            </a:extLst>
          </p:cNvPr>
          <p:cNvSpPr>
            <a:spLocks noGrp="1"/>
          </p:cNvSpPr>
          <p:nvPr>
            <p:ph type="title"/>
          </p:nvPr>
        </p:nvSpPr>
        <p:spPr>
          <a:xfrm>
            <a:off x="677334" y="609600"/>
            <a:ext cx="8596668" cy="914400"/>
          </a:xfrm>
        </p:spPr>
        <p:txBody>
          <a:bodyPr/>
          <a:lstStyle/>
          <a:p>
            <a:r>
              <a:rPr lang="en-US" dirty="0"/>
              <a:t>Welcome</a:t>
            </a:r>
          </a:p>
        </p:txBody>
      </p:sp>
      <p:sp>
        <p:nvSpPr>
          <p:cNvPr id="3" name="Content Placeholder 2">
            <a:extLst>
              <a:ext uri="{FF2B5EF4-FFF2-40B4-BE49-F238E27FC236}">
                <a16:creationId xmlns:a16="http://schemas.microsoft.com/office/drawing/2014/main" id="{EA54C51B-DD51-468F-AE54-A5DBC8B40EBF}"/>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Pledge of Allegiance</a:t>
            </a:r>
          </a:p>
          <a:p>
            <a:pPr lvl="1"/>
            <a:r>
              <a:rPr lang="en-US" i="0" dirty="0">
                <a:solidFill>
                  <a:srgbClr val="000000"/>
                </a:solidFill>
                <a:effectLst/>
                <a:latin typeface="Times New Roman" panose="02020603050405020304" pitchFamily="18" charset="0"/>
                <a:cs typeface="Times New Roman" panose="02020603050405020304" pitchFamily="18" charset="0"/>
              </a:rPr>
              <a:t>"I pledge allegiance to the Flag of the United States of America, and to the Republic for which it stands, one Nation under God, indivisible, with liberty and justice for all."</a:t>
            </a:r>
            <a:endParaRPr lang="en-US"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Scout Oath</a:t>
            </a:r>
          </a:p>
          <a:p>
            <a:pPr lvl="1"/>
            <a:r>
              <a:rPr lang="en-US" i="0" dirty="0">
                <a:solidFill>
                  <a:srgbClr val="202124"/>
                </a:solidFill>
                <a:effectLst/>
                <a:latin typeface="Times New Roman" panose="02020603050405020304" pitchFamily="18" charset="0"/>
                <a:cs typeface="Times New Roman" panose="02020603050405020304" pitchFamily="18" charset="0"/>
              </a:rPr>
              <a:t>On my honor I will do my best to do my duty to God and my country and to obey the Scout Law; to help other people at all times; to keep myself physically strong, mentally awake, and morally straight.</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1719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F5791-E22A-51E2-E40C-E0FD0895D79D}"/>
              </a:ext>
            </a:extLst>
          </p:cNvPr>
          <p:cNvSpPr>
            <a:spLocks noGrp="1"/>
          </p:cNvSpPr>
          <p:nvPr>
            <p:ph type="title"/>
          </p:nvPr>
        </p:nvSpPr>
        <p:spPr>
          <a:xfrm>
            <a:off x="1156677" y="781538"/>
            <a:ext cx="9675445" cy="984739"/>
          </a:xfrm>
        </p:spPr>
        <p:txBody>
          <a:bodyPr>
            <a:noAutofit/>
          </a:bodyPr>
          <a:lstStyle/>
          <a:p>
            <a:br>
              <a:rPr lang="en-US" sz="3600" dirty="0"/>
            </a:br>
            <a:r>
              <a:rPr lang="en-US" sz="2800" dirty="0"/>
              <a:t>Hot Topic: “Troop Visits for Arrow of Light Scouts</a:t>
            </a:r>
            <a:br>
              <a:rPr lang="en-US" sz="2800" dirty="0"/>
            </a:br>
            <a:r>
              <a:rPr lang="en-US" sz="2800" dirty="0"/>
              <a:t>”</a:t>
            </a:r>
          </a:p>
        </p:txBody>
      </p:sp>
      <p:sp>
        <p:nvSpPr>
          <p:cNvPr id="3" name="Content Placeholder 2">
            <a:extLst>
              <a:ext uri="{FF2B5EF4-FFF2-40B4-BE49-F238E27FC236}">
                <a16:creationId xmlns:a16="http://schemas.microsoft.com/office/drawing/2014/main" id="{59FF476B-F677-33FE-733C-2B0DFA2B5D20}"/>
              </a:ext>
            </a:extLst>
          </p:cNvPr>
          <p:cNvSpPr>
            <a:spLocks noGrp="1"/>
          </p:cNvSpPr>
          <p:nvPr>
            <p:ph idx="1"/>
          </p:nvPr>
        </p:nvSpPr>
        <p:spPr>
          <a:xfrm>
            <a:off x="1430214" y="2461846"/>
            <a:ext cx="9401907" cy="3614616"/>
          </a:xfrm>
        </p:spPr>
        <p:txBody>
          <a:bodyPr>
            <a:normAutofit/>
          </a:bodyPr>
          <a:lstStyle/>
          <a:p>
            <a:r>
              <a:rPr lang="en-US" sz="1900" b="1" dirty="0"/>
              <a:t> </a:t>
            </a:r>
            <a:r>
              <a:rPr lang="en-US" b="1" dirty="0"/>
              <a:t>New Requirement</a:t>
            </a:r>
          </a:p>
          <a:p>
            <a:pPr lvl="1"/>
            <a:r>
              <a:rPr lang="en-US" b="1" dirty="0"/>
              <a:t>Arrow of Light Scouts (AOL) need to visit a Scouts BSA troop.</a:t>
            </a:r>
          </a:p>
          <a:p>
            <a:pPr lvl="1"/>
            <a:r>
              <a:rPr lang="en-US" b="1" dirty="0"/>
              <a:t>To complete their Bobcat Adventure requirements.</a:t>
            </a:r>
          </a:p>
          <a:p>
            <a:pPr lvl="1"/>
            <a:r>
              <a:rPr lang="en-US" b="1" dirty="0"/>
              <a:t>Troops and patrols should plan activities to welcome AOL Scouts. </a:t>
            </a:r>
          </a:p>
        </p:txBody>
      </p:sp>
    </p:spTree>
    <p:extLst>
      <p:ext uri="{BB962C8B-B14F-4D97-AF65-F5344CB8AC3E}">
        <p14:creationId xmlns:p14="http://schemas.microsoft.com/office/powerpoint/2010/main" val="304593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D00C9-3A54-A85A-5A03-45C8BDCF26A3}"/>
              </a:ext>
            </a:extLst>
          </p:cNvPr>
          <p:cNvSpPr>
            <a:spLocks noGrp="1"/>
          </p:cNvSpPr>
          <p:nvPr>
            <p:ph type="title"/>
          </p:nvPr>
        </p:nvSpPr>
        <p:spPr/>
        <p:txBody>
          <a:bodyPr/>
          <a:lstStyle/>
          <a:p>
            <a:r>
              <a:rPr lang="en-US" dirty="0"/>
              <a:t>Scouting America</a:t>
            </a:r>
          </a:p>
        </p:txBody>
      </p:sp>
      <p:sp>
        <p:nvSpPr>
          <p:cNvPr id="3" name="Content Placeholder 2">
            <a:extLst>
              <a:ext uri="{FF2B5EF4-FFF2-40B4-BE49-F238E27FC236}">
                <a16:creationId xmlns:a16="http://schemas.microsoft.com/office/drawing/2014/main" id="{DF06B7D8-2FCB-68F7-38AD-8C05A0BF2533}"/>
              </a:ext>
            </a:extLst>
          </p:cNvPr>
          <p:cNvSpPr>
            <a:spLocks noGrp="1"/>
          </p:cNvSpPr>
          <p:nvPr>
            <p:ph idx="1"/>
          </p:nvPr>
        </p:nvSpPr>
        <p:spPr/>
        <p:txBody>
          <a:bodyPr>
            <a:normAutofit/>
          </a:bodyPr>
          <a:lstStyle/>
          <a:p>
            <a:r>
              <a:rPr lang="en-US" b="0" i="0" dirty="0">
                <a:solidFill>
                  <a:srgbClr val="615F60"/>
                </a:solidFill>
                <a:effectLst/>
                <a:latin typeface="Arial" panose="020B0604020202020204" pitchFamily="34" charset="0"/>
              </a:rPr>
              <a:t>The Boy Scouts of America today announced that it will rebrand to Scouting America, reflecting the organization’s ongoing commitment to welcome every youth and family in America to experience the benefits of Scouting. </a:t>
            </a:r>
          </a:p>
          <a:p>
            <a:r>
              <a:rPr lang="en-US" b="0" i="0" dirty="0">
                <a:solidFill>
                  <a:srgbClr val="615F60"/>
                </a:solidFill>
                <a:effectLst/>
                <a:latin typeface="Arial" panose="020B0604020202020204" pitchFamily="34" charset="0"/>
              </a:rPr>
              <a:t>The change will go into effect on February 8, 2025, the organization’s 115th anniversary. </a:t>
            </a:r>
            <a:endParaRPr lang="en-US" dirty="0"/>
          </a:p>
          <a:p>
            <a:endParaRPr lang="en-US" dirty="0"/>
          </a:p>
        </p:txBody>
      </p:sp>
    </p:spTree>
    <p:extLst>
      <p:ext uri="{BB962C8B-B14F-4D97-AF65-F5344CB8AC3E}">
        <p14:creationId xmlns:p14="http://schemas.microsoft.com/office/powerpoint/2010/main" val="3404189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9D15A-060F-4DAE-B018-42DBBC70C1DC}"/>
              </a:ext>
            </a:extLst>
          </p:cNvPr>
          <p:cNvSpPr>
            <a:spLocks noGrp="1"/>
          </p:cNvSpPr>
          <p:nvPr>
            <p:ph type="title"/>
          </p:nvPr>
        </p:nvSpPr>
        <p:spPr/>
        <p:txBody>
          <a:bodyPr/>
          <a:lstStyle/>
          <a:p>
            <a:r>
              <a:rPr lang="en-US" dirty="0"/>
              <a:t>Introduction and Announcements</a:t>
            </a:r>
          </a:p>
        </p:txBody>
      </p:sp>
      <p:sp>
        <p:nvSpPr>
          <p:cNvPr id="3" name="Content Placeholder 2">
            <a:extLst>
              <a:ext uri="{FF2B5EF4-FFF2-40B4-BE49-F238E27FC236}">
                <a16:creationId xmlns:a16="http://schemas.microsoft.com/office/drawing/2014/main" id="{8F0E9025-70F4-4340-98A1-902D5EC7E449}"/>
              </a:ext>
            </a:extLst>
          </p:cNvPr>
          <p:cNvSpPr>
            <a:spLocks noGrp="1"/>
          </p:cNvSpPr>
          <p:nvPr>
            <p:ph idx="1"/>
          </p:nvPr>
        </p:nvSpPr>
        <p:spPr/>
        <p:txBody>
          <a:bodyPr>
            <a:normAutofit/>
          </a:bodyPr>
          <a:lstStyle/>
          <a:p>
            <a:r>
              <a:rPr lang="en-US" sz="2800" dirty="0"/>
              <a:t>Webmaster’s Minutes: Edward Weeks</a:t>
            </a:r>
          </a:p>
          <a:p>
            <a:r>
              <a:rPr lang="en-US" sz="2800" dirty="0"/>
              <a:t>District Activity Update: Lenny Wertz</a:t>
            </a:r>
          </a:p>
          <a:p>
            <a:r>
              <a:rPr lang="en-US" sz="2800" dirty="0"/>
              <a:t>District Commissioner: Amanda Housewright</a:t>
            </a:r>
          </a:p>
          <a:p>
            <a:r>
              <a:rPr lang="en-US" sz="2800" dirty="0"/>
              <a:t>District’s Director/Executive:  Daryl Branson, </a:t>
            </a:r>
            <a:r>
              <a:rPr lang="en-US" sz="2800" i="0" dirty="0">
                <a:solidFill>
                  <a:srgbClr val="283C46"/>
                </a:solidFill>
                <a:effectLst/>
              </a:rPr>
              <a:t>Lawson Lipford-</a:t>
            </a:r>
            <a:r>
              <a:rPr lang="en-US" sz="2800" dirty="0"/>
              <a:t>Cruz</a:t>
            </a:r>
          </a:p>
          <a:p>
            <a:r>
              <a:rPr lang="en-US" sz="2800" dirty="0"/>
              <a:t>District Committee Chair: Steward Benson</a:t>
            </a:r>
          </a:p>
        </p:txBody>
      </p:sp>
    </p:spTree>
    <p:extLst>
      <p:ext uri="{BB962C8B-B14F-4D97-AF65-F5344CB8AC3E}">
        <p14:creationId xmlns:p14="http://schemas.microsoft.com/office/powerpoint/2010/main" val="333623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541D3-5745-4D3E-5004-E79102F5A9E5}"/>
              </a:ext>
            </a:extLst>
          </p:cNvPr>
          <p:cNvSpPr>
            <a:spLocks noGrp="1"/>
          </p:cNvSpPr>
          <p:nvPr>
            <p:ph type="title"/>
          </p:nvPr>
        </p:nvSpPr>
        <p:spPr>
          <a:xfrm>
            <a:off x="1377698" y="1457956"/>
            <a:ext cx="9601196" cy="1102700"/>
          </a:xfrm>
        </p:spPr>
        <p:txBody>
          <a:bodyPr>
            <a:normAutofit/>
          </a:bodyPr>
          <a:lstStyle/>
          <a:p>
            <a:r>
              <a:rPr lang="en-US" dirty="0"/>
              <a:t>Safety Moment: Aquatics Safety</a:t>
            </a:r>
          </a:p>
        </p:txBody>
      </p:sp>
      <p:sp>
        <p:nvSpPr>
          <p:cNvPr id="3" name="Content Placeholder 2">
            <a:extLst>
              <a:ext uri="{FF2B5EF4-FFF2-40B4-BE49-F238E27FC236}">
                <a16:creationId xmlns:a16="http://schemas.microsoft.com/office/drawing/2014/main" id="{4DE0F66D-AE2F-36A1-F709-2702A3D952CF}"/>
              </a:ext>
            </a:extLst>
          </p:cNvPr>
          <p:cNvSpPr>
            <a:spLocks noGrp="1"/>
          </p:cNvSpPr>
          <p:nvPr>
            <p:ph idx="1"/>
          </p:nvPr>
        </p:nvSpPr>
        <p:spPr/>
        <p:txBody>
          <a:bodyPr>
            <a:normAutofit/>
          </a:bodyPr>
          <a:lstStyle/>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2000" kern="100" dirty="0">
                <a:solidFill>
                  <a:srgbClr val="515354"/>
                </a:solidFill>
                <a:highlight>
                  <a:srgbClr val="FFFFFF"/>
                </a:highlight>
                <a:ea typeface="Aptos" panose="020B0004020202020204" pitchFamily="34" charset="0"/>
                <a:cs typeface="Times New Roman" panose="02020603050405020304" pitchFamily="18" charset="0"/>
              </a:rPr>
              <a:t>Qualified Supervision – swimming and activities afloat must be supervised by an adult age 21 or order.</a:t>
            </a:r>
          </a:p>
          <a:p>
            <a:pPr marL="800100" lvl="1" indent="-342900">
              <a:lnSpc>
                <a:spcPct val="115000"/>
              </a:lnSpc>
              <a:spcBef>
                <a:spcPts val="0"/>
              </a:spcBef>
              <a:spcAft>
                <a:spcPts val="0"/>
              </a:spcAft>
              <a:buSzPts val="1000"/>
              <a:buFont typeface="Symbol" panose="05050102010706020507" pitchFamily="18" charset="2"/>
              <a:buChar char=""/>
              <a:tabLst>
                <a:tab pos="457200" algn="l"/>
              </a:tabLst>
            </a:pPr>
            <a:r>
              <a:rPr lang="en-US" kern="100" dirty="0">
                <a:solidFill>
                  <a:srgbClr val="515354"/>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Accept responsibility for the well being and safety of youth members</a:t>
            </a:r>
          </a:p>
          <a:p>
            <a:pPr marL="800100" lvl="1" indent="-342900">
              <a:lnSpc>
                <a:spcPct val="115000"/>
              </a:lnSpc>
              <a:spcBef>
                <a:spcPts val="0"/>
              </a:spcBef>
              <a:spcAft>
                <a:spcPts val="0"/>
              </a:spcAft>
              <a:buSzPts val="1000"/>
              <a:buFont typeface="Symbol" panose="05050102010706020507" pitchFamily="18" charset="2"/>
              <a:buChar char=""/>
              <a:tabLst>
                <a:tab pos="457200" algn="l"/>
              </a:tabLst>
            </a:pPr>
            <a:r>
              <a:rPr lang="en-US" kern="100" dirty="0">
                <a:solidFill>
                  <a:srgbClr val="515354"/>
                </a:solidFill>
                <a:highlight>
                  <a:srgbClr val="FFFFFF"/>
                </a:highlight>
                <a:latin typeface="Aptos" panose="020B0004020202020204" pitchFamily="34" charset="0"/>
                <a:ea typeface="Aptos" panose="020B0004020202020204" pitchFamily="34" charset="0"/>
                <a:cs typeface="Times New Roman" panose="02020603050405020304" pitchFamily="18" charset="0"/>
              </a:rPr>
              <a:t>Is experienced in the particular activity.</a:t>
            </a:r>
          </a:p>
          <a:p>
            <a:pPr marL="800100" lvl="1" indent="-342900">
              <a:lnSpc>
                <a:spcPct val="115000"/>
              </a:lnSpc>
              <a:spcBef>
                <a:spcPts val="0"/>
              </a:spcBef>
              <a:spcAft>
                <a:spcPts val="0"/>
              </a:spcAft>
              <a:buSzPts val="1000"/>
              <a:buFont typeface="Symbol" panose="05050102010706020507" pitchFamily="18" charset="2"/>
              <a:buChar char=""/>
              <a:tabLst>
                <a:tab pos="457200" algn="l"/>
              </a:tabLst>
            </a:pPr>
            <a:r>
              <a:rPr lang="en-US" kern="100" dirty="0">
                <a:solidFill>
                  <a:srgbClr val="515354"/>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Ability to respond in an emergency</a:t>
            </a:r>
          </a:p>
          <a:p>
            <a:pPr marL="800100" lvl="1" indent="-342900">
              <a:lnSpc>
                <a:spcPct val="115000"/>
              </a:lnSpc>
              <a:spcBef>
                <a:spcPts val="0"/>
              </a:spcBef>
              <a:spcAft>
                <a:spcPts val="0"/>
              </a:spcAft>
              <a:buSzPts val="1000"/>
              <a:buFont typeface="Symbol" panose="05050102010706020507" pitchFamily="18" charset="2"/>
              <a:buChar char=""/>
              <a:tabLst>
                <a:tab pos="457200" algn="l"/>
              </a:tabLst>
            </a:pPr>
            <a:r>
              <a:rPr lang="en-US" kern="100" dirty="0">
                <a:solidFill>
                  <a:srgbClr val="515354"/>
                </a:solidFill>
                <a:highlight>
                  <a:srgbClr val="FFFFFF"/>
                </a:highlight>
                <a:latin typeface="Aptos" panose="020B0004020202020204" pitchFamily="34" charset="0"/>
                <a:ea typeface="Aptos" panose="020B0004020202020204" pitchFamily="34" charset="0"/>
                <a:cs typeface="Times New Roman" panose="02020603050405020304" pitchFamily="18" charset="0"/>
              </a:rPr>
              <a:t>Trained in BSA Safety Afloat and/or Safe Swim Defense</a:t>
            </a:r>
            <a:endParaRPr lang="en-US" kern="100" dirty="0">
              <a:solidFill>
                <a:srgbClr val="515354"/>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37319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6C546-7463-B2DD-CB28-367B7F229775}"/>
              </a:ext>
            </a:extLst>
          </p:cNvPr>
          <p:cNvSpPr>
            <a:spLocks noGrp="1"/>
          </p:cNvSpPr>
          <p:nvPr>
            <p:ph type="title"/>
          </p:nvPr>
        </p:nvSpPr>
        <p:spPr>
          <a:xfrm>
            <a:off x="1399031" y="991276"/>
            <a:ext cx="9497565" cy="983827"/>
          </a:xfrm>
        </p:spPr>
        <p:txBody>
          <a:bodyPr/>
          <a:lstStyle/>
          <a:p>
            <a:r>
              <a:rPr lang="en-US" dirty="0"/>
              <a:t>Safety Moment: Aquatics Safety</a:t>
            </a:r>
          </a:p>
        </p:txBody>
      </p:sp>
      <p:sp>
        <p:nvSpPr>
          <p:cNvPr id="3" name="Content Placeholder 2">
            <a:extLst>
              <a:ext uri="{FF2B5EF4-FFF2-40B4-BE49-F238E27FC236}">
                <a16:creationId xmlns:a16="http://schemas.microsoft.com/office/drawing/2014/main" id="{3ADEA385-6495-6670-1286-F3D4BFDC2B47}"/>
              </a:ext>
            </a:extLst>
          </p:cNvPr>
          <p:cNvSpPr>
            <a:spLocks noGrp="1"/>
          </p:cNvSpPr>
          <p:nvPr>
            <p:ph idx="1"/>
          </p:nvPr>
        </p:nvSpPr>
        <p:spPr>
          <a:xfrm>
            <a:off x="1295401" y="2547788"/>
            <a:ext cx="9601196" cy="3318936"/>
          </a:xfrm>
        </p:spPr>
        <p:txBody>
          <a:bodyPr>
            <a:normAutofit fontScale="92500" lnSpcReduction="20000"/>
          </a:bodyPr>
          <a:lstStyle/>
          <a:p>
            <a:pPr marL="0" indent="0">
              <a:lnSpc>
                <a:spcPct val="115000"/>
              </a:lnSpc>
              <a:spcBef>
                <a:spcPts val="0"/>
              </a:spcBef>
              <a:spcAft>
                <a:spcPts val="0"/>
              </a:spcAft>
              <a:buSzPts val="1000"/>
              <a:buNone/>
              <a:tabLst>
                <a:tab pos="457200" algn="l"/>
              </a:tabLst>
            </a:pPr>
            <a:r>
              <a:rPr lang="en-US" kern="0" dirty="0">
                <a:solidFill>
                  <a:srgbClr val="515354"/>
                </a:solidFill>
                <a:highlight>
                  <a:srgbClr val="FFFFFF"/>
                </a:highlight>
                <a:ea typeface="Times New Roman" panose="02020603050405020304" pitchFamily="18" charset="0"/>
                <a:cs typeface="Times New Roman" panose="02020603050405020304" pitchFamily="18" charset="0"/>
              </a:rPr>
              <a:t>Cub Scout Aquatics Programs</a:t>
            </a:r>
          </a:p>
          <a:p>
            <a:pPr marL="457200" lvl="1" indent="0">
              <a:lnSpc>
                <a:spcPct val="115000"/>
              </a:lnSpc>
              <a:spcBef>
                <a:spcPts val="0"/>
              </a:spcBef>
              <a:spcAft>
                <a:spcPts val="0"/>
              </a:spcAft>
              <a:buSzPts val="1000"/>
              <a:buNone/>
              <a:tabLst>
                <a:tab pos="457200" algn="l"/>
              </a:tabLst>
            </a:pPr>
            <a:r>
              <a:rPr lang="en-US" kern="0" dirty="0">
                <a:solidFill>
                  <a:srgbClr val="515354"/>
                </a:solidFill>
                <a:highlight>
                  <a:srgbClr val="FFFFFF"/>
                </a:highlight>
                <a:ea typeface="Times New Roman" panose="02020603050405020304" pitchFamily="18" charset="0"/>
                <a:cs typeface="Times New Roman" panose="02020603050405020304" pitchFamily="18" charset="0"/>
              </a:rPr>
              <a:t>Cub Scouts water electives</a:t>
            </a:r>
          </a:p>
          <a:p>
            <a:pPr marL="457200" lvl="1" indent="0">
              <a:lnSpc>
                <a:spcPct val="115000"/>
              </a:lnSpc>
              <a:spcBef>
                <a:spcPts val="0"/>
              </a:spcBef>
              <a:spcAft>
                <a:spcPts val="0"/>
              </a:spcAft>
              <a:buSzPts val="1000"/>
              <a:buNone/>
              <a:tabLst>
                <a:tab pos="457200" algn="l"/>
              </a:tabLst>
            </a:pPr>
            <a:r>
              <a:rPr lang="en-US" kern="0" dirty="0">
                <a:solidFill>
                  <a:srgbClr val="515354"/>
                </a:solidFill>
                <a:highlight>
                  <a:srgbClr val="FFFFFF"/>
                </a:highlight>
                <a:ea typeface="Times New Roman" panose="02020603050405020304" pitchFamily="18" charset="0"/>
                <a:cs typeface="Times New Roman" panose="02020603050405020304" pitchFamily="18" charset="0"/>
              </a:rPr>
              <a:t>Swimming lessons at Red Cross, YMCA, </a:t>
            </a:r>
            <a:r>
              <a:rPr lang="en-US" kern="0" dirty="0" err="1">
                <a:solidFill>
                  <a:srgbClr val="515354"/>
                </a:solidFill>
                <a:highlight>
                  <a:srgbClr val="FFFFFF"/>
                </a:highlight>
                <a:ea typeface="Times New Roman" panose="02020603050405020304" pitchFamily="18" charset="0"/>
                <a:cs typeface="Times New Roman" panose="02020603050405020304" pitchFamily="18" charset="0"/>
              </a:rPr>
              <a:t>etc</a:t>
            </a:r>
            <a:endParaRPr lang="en-US" kern="0" dirty="0">
              <a:solidFill>
                <a:srgbClr val="515354"/>
              </a:solidFill>
              <a:highlight>
                <a:srgbClr val="FFFFFF"/>
              </a:highlight>
              <a:ea typeface="Times New Roman" panose="02020603050405020304" pitchFamily="18" charset="0"/>
              <a:cs typeface="Times New Roman" panose="02020603050405020304" pitchFamily="18" charset="0"/>
            </a:endParaRPr>
          </a:p>
          <a:p>
            <a:pPr marL="0" indent="0">
              <a:lnSpc>
                <a:spcPct val="115000"/>
              </a:lnSpc>
              <a:spcBef>
                <a:spcPts val="0"/>
              </a:spcBef>
              <a:spcAft>
                <a:spcPts val="0"/>
              </a:spcAft>
              <a:buSzPts val="1000"/>
              <a:buNone/>
              <a:tabLst>
                <a:tab pos="457200" algn="l"/>
              </a:tabLst>
            </a:pPr>
            <a:r>
              <a:rPr lang="en-US" kern="0" dirty="0">
                <a:solidFill>
                  <a:srgbClr val="515354"/>
                </a:solidFill>
                <a:highlight>
                  <a:srgbClr val="FFFFFF"/>
                </a:highlight>
                <a:ea typeface="Times New Roman" panose="02020603050405020304" pitchFamily="18" charset="0"/>
                <a:cs typeface="Times New Roman" panose="02020603050405020304" pitchFamily="18" charset="0"/>
              </a:rPr>
              <a:t>Scouts BSA</a:t>
            </a:r>
          </a:p>
          <a:p>
            <a:pPr marL="0" indent="0">
              <a:lnSpc>
                <a:spcPct val="115000"/>
              </a:lnSpc>
              <a:spcBef>
                <a:spcPts val="0"/>
              </a:spcBef>
              <a:spcAft>
                <a:spcPts val="0"/>
              </a:spcAft>
              <a:buSzPts val="1000"/>
              <a:buNone/>
              <a:tabLst>
                <a:tab pos="457200" algn="l"/>
              </a:tabLst>
            </a:pPr>
            <a:r>
              <a:rPr lang="en-US" kern="0" dirty="0">
                <a:solidFill>
                  <a:srgbClr val="515354"/>
                </a:solidFill>
                <a:highlight>
                  <a:srgbClr val="FFFFFF"/>
                </a:highlight>
                <a:ea typeface="Times New Roman" panose="02020603050405020304" pitchFamily="18" charset="0"/>
                <a:cs typeface="Times New Roman" panose="02020603050405020304" pitchFamily="18" charset="0"/>
              </a:rPr>
              <a:t>	Second Class and First Class rank requirements</a:t>
            </a:r>
          </a:p>
          <a:p>
            <a:pPr marL="0" indent="0">
              <a:lnSpc>
                <a:spcPct val="115000"/>
              </a:lnSpc>
              <a:spcBef>
                <a:spcPts val="0"/>
              </a:spcBef>
              <a:spcAft>
                <a:spcPts val="0"/>
              </a:spcAft>
              <a:buSzPts val="1000"/>
              <a:buNone/>
              <a:tabLst>
                <a:tab pos="457200" algn="l"/>
              </a:tabLst>
            </a:pPr>
            <a:r>
              <a:rPr lang="en-US" kern="0" dirty="0">
                <a:solidFill>
                  <a:srgbClr val="515354"/>
                </a:solidFill>
                <a:highlight>
                  <a:srgbClr val="FFFFFF"/>
                </a:highlight>
                <a:ea typeface="Times New Roman" panose="02020603050405020304" pitchFamily="18" charset="0"/>
                <a:cs typeface="Times New Roman" panose="02020603050405020304" pitchFamily="18" charset="0"/>
              </a:rPr>
              <a:t>	Merit Badges</a:t>
            </a:r>
          </a:p>
          <a:p>
            <a:pPr marL="457200" lvl="1" indent="0">
              <a:lnSpc>
                <a:spcPct val="115000"/>
              </a:lnSpc>
              <a:spcBef>
                <a:spcPts val="0"/>
              </a:spcBef>
              <a:spcAft>
                <a:spcPts val="0"/>
              </a:spcAft>
              <a:buSzPts val="1000"/>
              <a:buNone/>
              <a:tabLst>
                <a:tab pos="457200" algn="l"/>
              </a:tabLst>
            </a:pPr>
            <a:endParaRPr lang="en-US" kern="0" dirty="0">
              <a:solidFill>
                <a:srgbClr val="515354"/>
              </a:solidFill>
              <a:highlight>
                <a:srgbClr val="FFFFFF"/>
              </a:highlight>
              <a:ea typeface="Times New Roman" panose="02020603050405020304" pitchFamily="18" charset="0"/>
              <a:cs typeface="Times New Roman" panose="02020603050405020304" pitchFamily="18" charset="0"/>
            </a:endParaRPr>
          </a:p>
          <a:p>
            <a:pPr marL="457200" lvl="1" indent="0">
              <a:lnSpc>
                <a:spcPct val="115000"/>
              </a:lnSpc>
              <a:spcBef>
                <a:spcPts val="0"/>
              </a:spcBef>
              <a:spcAft>
                <a:spcPts val="0"/>
              </a:spcAft>
              <a:buSzPts val="1000"/>
              <a:buNone/>
              <a:tabLst>
                <a:tab pos="457200" algn="l"/>
              </a:tabLst>
            </a:pPr>
            <a:endParaRPr lang="en-US" kern="0" dirty="0">
              <a:solidFill>
                <a:srgbClr val="515354"/>
              </a:solidFill>
              <a:highlight>
                <a:srgbClr val="FFFFFF"/>
              </a:highlight>
              <a:ea typeface="Times New Roman" panose="02020603050405020304" pitchFamily="18" charset="0"/>
              <a:cs typeface="Times New Roman" panose="02020603050405020304" pitchFamily="18" charset="0"/>
            </a:endParaRPr>
          </a:p>
          <a:p>
            <a:pPr marL="457200" lvl="1" indent="0">
              <a:lnSpc>
                <a:spcPct val="115000"/>
              </a:lnSpc>
              <a:spcBef>
                <a:spcPts val="0"/>
              </a:spcBef>
              <a:spcAft>
                <a:spcPts val="0"/>
              </a:spcAft>
              <a:buSzPts val="1000"/>
              <a:buNone/>
              <a:tabLst>
                <a:tab pos="457200" algn="l"/>
              </a:tabLst>
            </a:pPr>
            <a:endParaRPr lang="en-US" kern="0" dirty="0">
              <a:solidFill>
                <a:srgbClr val="515354"/>
              </a:solidFill>
              <a:effectLst/>
              <a:highlight>
                <a:srgbClr val="FFFFFF"/>
              </a:highlight>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15000"/>
              </a:lnSpc>
              <a:spcBef>
                <a:spcPts val="0"/>
              </a:spcBef>
              <a:spcAft>
                <a:spcPts val="0"/>
              </a:spcAft>
              <a:buSzPts val="1000"/>
              <a:buFont typeface="Symbol" panose="05050102010706020507" pitchFamily="18" charset="2"/>
              <a:buChar char=""/>
              <a:tabLst>
                <a:tab pos="457200" algn="l"/>
              </a:tabLst>
            </a:pPr>
            <a:endParaRPr lang="en-US" kern="100" dirty="0">
              <a:solidFill>
                <a:srgbClr val="515354"/>
              </a:solidFill>
              <a:effectLst/>
              <a:highlight>
                <a:srgbClr val="FFFFFF"/>
              </a:highlight>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85091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5EE1AF-FF0B-7E7E-BC5C-CD8A5E99F188}"/>
              </a:ext>
            </a:extLst>
          </p:cNvPr>
          <p:cNvSpPr>
            <a:spLocks noGrp="1"/>
          </p:cNvSpPr>
          <p:nvPr>
            <p:ph type="title"/>
          </p:nvPr>
        </p:nvSpPr>
        <p:spPr/>
        <p:txBody>
          <a:bodyPr>
            <a:normAutofit fontScale="90000"/>
          </a:bodyPr>
          <a:lstStyle/>
          <a:p>
            <a:r>
              <a:rPr lang="en-US" dirty="0"/>
              <a:t>RT Commissioner’s Minute</a:t>
            </a:r>
            <a:br>
              <a:rPr lang="en-US" dirty="0"/>
            </a:br>
            <a:r>
              <a:rPr lang="en-US" dirty="0"/>
              <a:t>Obstacles and Opportunities</a:t>
            </a:r>
          </a:p>
        </p:txBody>
      </p:sp>
    </p:spTree>
    <p:extLst>
      <p:ext uri="{BB962C8B-B14F-4D97-AF65-F5344CB8AC3E}">
        <p14:creationId xmlns:p14="http://schemas.microsoft.com/office/powerpoint/2010/main" val="23151937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10293</TotalTime>
  <Words>401</Words>
  <Application>Microsoft Office PowerPoint</Application>
  <PresentationFormat>Widescreen</PresentationFormat>
  <Paragraphs>56</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Arial</vt:lpstr>
      <vt:lpstr>Calibri</vt:lpstr>
      <vt:lpstr>Garamond</vt:lpstr>
      <vt:lpstr>Symbol</vt:lpstr>
      <vt:lpstr>Times New Roman</vt:lpstr>
      <vt:lpstr>Organic</vt:lpstr>
      <vt:lpstr>Roundtable</vt:lpstr>
      <vt:lpstr>Agenda: June 2024</vt:lpstr>
      <vt:lpstr>Welcome</vt:lpstr>
      <vt:lpstr> Hot Topic: “Troop Visits for Arrow of Light Scouts ”</vt:lpstr>
      <vt:lpstr>Scouting America</vt:lpstr>
      <vt:lpstr>Introduction and Announcements</vt:lpstr>
      <vt:lpstr>Safety Moment: Aquatics Safety</vt:lpstr>
      <vt:lpstr>Safety Moment: Aquatics Safety</vt:lpstr>
      <vt:lpstr>RT Commissioner’s Minute Obstacles and Opportunities</vt:lpstr>
      <vt:lpstr>Breakout Sessions</vt:lpstr>
      <vt:lpstr>Scouts BSA  Breakout Session </vt:lpstr>
      <vt:lpstr>Scouts BSA Leaders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Roundtable</dc:title>
  <dc:creator>Georger Martin</dc:creator>
  <cp:lastModifiedBy>George Martin</cp:lastModifiedBy>
  <cp:revision>139</cp:revision>
  <dcterms:created xsi:type="dcterms:W3CDTF">2021-04-08T16:20:54Z</dcterms:created>
  <dcterms:modified xsi:type="dcterms:W3CDTF">2024-06-13T04:48:59Z</dcterms:modified>
</cp:coreProperties>
</file>