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6"/>
  </p:notesMasterIdLst>
  <p:sldIdLst>
    <p:sldId id="256" r:id="rId2"/>
    <p:sldId id="263" r:id="rId3"/>
    <p:sldId id="268" r:id="rId4"/>
    <p:sldId id="291" r:id="rId5"/>
    <p:sldId id="309" r:id="rId6"/>
    <p:sldId id="310" r:id="rId7"/>
    <p:sldId id="312" r:id="rId8"/>
    <p:sldId id="311" r:id="rId9"/>
    <p:sldId id="308" r:id="rId10"/>
    <p:sldId id="267" r:id="rId11"/>
    <p:sldId id="264" r:id="rId12"/>
    <p:sldId id="257" r:id="rId13"/>
    <p:sldId id="314" r:id="rId14"/>
    <p:sldId id="313" r:id="rId15"/>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049" autoAdjust="0"/>
  </p:normalViewPr>
  <p:slideViewPr>
    <p:cSldViewPr snapToGrid="0">
      <p:cViewPr varScale="1">
        <p:scale>
          <a:sx n="65" d="100"/>
          <a:sy n="65" d="100"/>
        </p:scale>
        <p:origin x="684" y="60"/>
      </p:cViewPr>
      <p:guideLst/>
    </p:cSldViewPr>
  </p:slideViewPr>
  <p:outlineViewPr>
    <p:cViewPr>
      <p:scale>
        <a:sx n="33" d="100"/>
        <a:sy n="33" d="100"/>
      </p:scale>
      <p:origin x="0" y="-64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FDCA967-EE41-4C55-944F-DBC100415952}" type="datetimeFigureOut">
              <a:rPr lang="en-US" smtClean="0"/>
              <a:t>8/8/2024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B850E2E-86A0-41C7-AB07-4E19F37EB496}" type="slidenum">
              <a:rPr lang="en-US" smtClean="0"/>
              <a:t>‹#›</a:t>
            </a:fld>
            <a:endParaRPr lang="en-US" dirty="0"/>
          </a:p>
        </p:txBody>
      </p:sp>
    </p:spTree>
    <p:extLst>
      <p:ext uri="{BB962C8B-B14F-4D97-AF65-F5344CB8AC3E}">
        <p14:creationId xmlns:p14="http://schemas.microsoft.com/office/powerpoint/2010/main" val="289646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4271E99-79C4-47A7-84AF-ACCBAF13C56B}" type="datetimeFigureOut">
              <a:rPr lang="en-US" smtClean="0"/>
              <a:t>8/8/2024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B55F034-5632-4A55-AD95-BB6B4C2B15F4}"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4925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271E99-79C4-47A7-84AF-ACCBAF13C56B}" type="datetimeFigureOut">
              <a:rPr lang="en-US" smtClean="0"/>
              <a:t>8/8/2024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3265295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8/8/2024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4511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8/8/2024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8928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8/8/2024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1535547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8/8/2024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7216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8/8/2024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713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71E99-79C4-47A7-84AF-ACCBAF13C56B}" type="datetimeFigureOut">
              <a:rPr lang="en-US" smtClean="0"/>
              <a:t>8/8/2024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125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71E99-79C4-47A7-84AF-ACCBAF13C56B}" type="datetimeFigureOut">
              <a:rPr lang="en-US" smtClean="0"/>
              <a:t>8/8/2024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169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71E99-79C4-47A7-84AF-ACCBAF13C56B}" type="datetimeFigureOut">
              <a:rPr lang="en-US" smtClean="0"/>
              <a:t>8/8/2024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2987426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8/8/2024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4391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271E99-79C4-47A7-84AF-ACCBAF13C56B}" type="datetimeFigureOut">
              <a:rPr lang="en-US" smtClean="0"/>
              <a:t>8/8/2024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135778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271E99-79C4-47A7-84AF-ACCBAF13C56B}" type="datetimeFigureOut">
              <a:rPr lang="en-US" smtClean="0"/>
              <a:t>8/8/2024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55F034-5632-4A55-AD95-BB6B4C2B15F4}"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375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271E99-79C4-47A7-84AF-ACCBAF13C56B}" type="datetimeFigureOut">
              <a:rPr lang="en-US" smtClean="0"/>
              <a:t>8/8/2024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55F034-5632-4A55-AD95-BB6B4C2B15F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3547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71E99-79C4-47A7-84AF-ACCBAF13C56B}" type="datetimeFigureOut">
              <a:rPr lang="en-US" smtClean="0"/>
              <a:t>8/8/2024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3083681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271E99-79C4-47A7-84AF-ACCBAF13C56B}" type="datetimeFigureOut">
              <a:rPr lang="en-US" smtClean="0"/>
              <a:t>8/8/2024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7830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271E99-79C4-47A7-84AF-ACCBAF13C56B}" type="datetimeFigureOut">
              <a:rPr lang="en-US" smtClean="0"/>
              <a:t>8/8/2024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114783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4271E99-79C4-47A7-84AF-ACCBAF13C56B}" type="datetimeFigureOut">
              <a:rPr lang="en-US" smtClean="0"/>
              <a:t>8/8/2024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55F034-5632-4A55-AD95-BB6B4C2B15F4}" type="slidenum">
              <a:rPr lang="en-US" smtClean="0"/>
              <a:t>‹#›</a:t>
            </a:fld>
            <a:endParaRPr lang="en-US" dirty="0"/>
          </a:p>
        </p:txBody>
      </p:sp>
    </p:spTree>
    <p:extLst>
      <p:ext uri="{BB962C8B-B14F-4D97-AF65-F5344CB8AC3E}">
        <p14:creationId xmlns:p14="http://schemas.microsoft.com/office/powerpoint/2010/main" val="23212453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33CF2-8760-49BB-AB38-4D31C134A92B}"/>
              </a:ext>
            </a:extLst>
          </p:cNvPr>
          <p:cNvSpPr>
            <a:spLocks noGrp="1"/>
          </p:cNvSpPr>
          <p:nvPr>
            <p:ph type="ctrTitle"/>
          </p:nvPr>
        </p:nvSpPr>
        <p:spPr/>
        <p:txBody>
          <a:bodyPr/>
          <a:lstStyle/>
          <a:p>
            <a:r>
              <a:rPr lang="en-US" dirty="0"/>
              <a:t>Roundtable</a:t>
            </a:r>
          </a:p>
        </p:txBody>
      </p:sp>
      <p:sp>
        <p:nvSpPr>
          <p:cNvPr id="3" name="Subtitle 2">
            <a:extLst>
              <a:ext uri="{FF2B5EF4-FFF2-40B4-BE49-F238E27FC236}">
                <a16:creationId xmlns:a16="http://schemas.microsoft.com/office/drawing/2014/main" id="{8637A103-253B-4292-B327-9655D3C080EA}"/>
              </a:ext>
            </a:extLst>
          </p:cNvPr>
          <p:cNvSpPr>
            <a:spLocks noGrp="1"/>
          </p:cNvSpPr>
          <p:nvPr>
            <p:ph type="subTitle" idx="1"/>
          </p:nvPr>
        </p:nvSpPr>
        <p:spPr/>
        <p:txBody>
          <a:bodyPr>
            <a:normAutofit/>
          </a:bodyPr>
          <a:lstStyle/>
          <a:p>
            <a:r>
              <a:rPr lang="en-US" sz="2400" dirty="0"/>
              <a:t>Patuxent District</a:t>
            </a:r>
          </a:p>
          <a:p>
            <a:r>
              <a:rPr lang="en-US" sz="2400" dirty="0"/>
              <a:t>August 8, 2024</a:t>
            </a:r>
          </a:p>
        </p:txBody>
      </p:sp>
    </p:spTree>
    <p:extLst>
      <p:ext uri="{BB962C8B-B14F-4D97-AF65-F5344CB8AC3E}">
        <p14:creationId xmlns:p14="http://schemas.microsoft.com/office/powerpoint/2010/main" val="1330060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9D15A-060F-4DAE-B018-42DBBC70C1DC}"/>
              </a:ext>
            </a:extLst>
          </p:cNvPr>
          <p:cNvSpPr>
            <a:spLocks noGrp="1"/>
          </p:cNvSpPr>
          <p:nvPr>
            <p:ph type="title"/>
          </p:nvPr>
        </p:nvSpPr>
        <p:spPr/>
        <p:txBody>
          <a:bodyPr/>
          <a:lstStyle/>
          <a:p>
            <a:r>
              <a:rPr lang="en-US" dirty="0"/>
              <a:t>Introduction and Announcements</a:t>
            </a:r>
          </a:p>
        </p:txBody>
      </p:sp>
      <p:sp>
        <p:nvSpPr>
          <p:cNvPr id="3" name="Content Placeholder 2">
            <a:extLst>
              <a:ext uri="{FF2B5EF4-FFF2-40B4-BE49-F238E27FC236}">
                <a16:creationId xmlns:a16="http://schemas.microsoft.com/office/drawing/2014/main" id="{8F0E9025-70F4-4340-98A1-902D5EC7E449}"/>
              </a:ext>
            </a:extLst>
          </p:cNvPr>
          <p:cNvSpPr>
            <a:spLocks noGrp="1"/>
          </p:cNvSpPr>
          <p:nvPr>
            <p:ph idx="1"/>
          </p:nvPr>
        </p:nvSpPr>
        <p:spPr/>
        <p:txBody>
          <a:bodyPr>
            <a:normAutofit/>
          </a:bodyPr>
          <a:lstStyle/>
          <a:p>
            <a:r>
              <a:rPr lang="en-US" sz="2800" dirty="0"/>
              <a:t>Webmaster’s Minutes: Edward Weeks</a:t>
            </a:r>
          </a:p>
          <a:p>
            <a:r>
              <a:rPr lang="en-US" sz="2800" dirty="0"/>
              <a:t>District Activity Update: Lenny Wertz</a:t>
            </a:r>
          </a:p>
          <a:p>
            <a:r>
              <a:rPr lang="en-US" sz="2800" dirty="0"/>
              <a:t>District Commissioner: Amanda Housewright</a:t>
            </a:r>
          </a:p>
          <a:p>
            <a:r>
              <a:rPr lang="en-US" sz="2800" dirty="0"/>
              <a:t>District’s Director/Executive:  Daryl Branson, </a:t>
            </a:r>
            <a:r>
              <a:rPr lang="en-US" sz="2800" i="0" dirty="0">
                <a:solidFill>
                  <a:srgbClr val="283C46"/>
                </a:solidFill>
                <a:effectLst/>
              </a:rPr>
              <a:t>Lawson Lipford-</a:t>
            </a:r>
            <a:r>
              <a:rPr lang="en-US" sz="2800" dirty="0"/>
              <a:t>Cruz</a:t>
            </a:r>
          </a:p>
          <a:p>
            <a:r>
              <a:rPr lang="en-US" sz="2800" dirty="0"/>
              <a:t>District Committee Chair: Steward Benson</a:t>
            </a:r>
          </a:p>
        </p:txBody>
      </p:sp>
    </p:spTree>
    <p:extLst>
      <p:ext uri="{BB962C8B-B14F-4D97-AF65-F5344CB8AC3E}">
        <p14:creationId xmlns:p14="http://schemas.microsoft.com/office/powerpoint/2010/main" val="333623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A030-6AAE-406F-8FF3-E1781189D058}"/>
              </a:ext>
            </a:extLst>
          </p:cNvPr>
          <p:cNvSpPr>
            <a:spLocks noGrp="1"/>
          </p:cNvSpPr>
          <p:nvPr>
            <p:ph type="ctrTitle"/>
          </p:nvPr>
        </p:nvSpPr>
        <p:spPr>
          <a:xfrm>
            <a:off x="2539999" y="2047632"/>
            <a:ext cx="7299570" cy="969106"/>
          </a:xfrm>
        </p:spPr>
        <p:txBody>
          <a:bodyPr>
            <a:normAutofit/>
          </a:bodyPr>
          <a:lstStyle/>
          <a:p>
            <a:pPr algn="l"/>
            <a:r>
              <a:rPr lang="en-US" dirty="0"/>
              <a:t>Scouts BSA Leaders</a:t>
            </a:r>
          </a:p>
        </p:txBody>
      </p:sp>
      <p:sp>
        <p:nvSpPr>
          <p:cNvPr id="3" name="Subtitle 2">
            <a:extLst>
              <a:ext uri="{FF2B5EF4-FFF2-40B4-BE49-F238E27FC236}">
                <a16:creationId xmlns:a16="http://schemas.microsoft.com/office/drawing/2014/main" id="{04A041AB-DA64-45C8-B563-548CC97E136A}"/>
              </a:ext>
            </a:extLst>
          </p:cNvPr>
          <p:cNvSpPr>
            <a:spLocks noGrp="1"/>
          </p:cNvSpPr>
          <p:nvPr>
            <p:ph type="subTitle" idx="1"/>
          </p:nvPr>
        </p:nvSpPr>
        <p:spPr/>
        <p:txBody>
          <a:bodyPr>
            <a:normAutofit/>
          </a:bodyPr>
          <a:lstStyle/>
          <a:p>
            <a:pPr algn="l"/>
            <a:r>
              <a:rPr lang="en-US" sz="3200" dirty="0"/>
              <a:t>Breakout Session: Citizenship</a:t>
            </a:r>
          </a:p>
        </p:txBody>
      </p:sp>
    </p:spTree>
    <p:extLst>
      <p:ext uri="{BB962C8B-B14F-4D97-AF65-F5344CB8AC3E}">
        <p14:creationId xmlns:p14="http://schemas.microsoft.com/office/powerpoint/2010/main" val="1529276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BA861-DDFE-4A6A-9BA6-AEC0D163929B}"/>
              </a:ext>
            </a:extLst>
          </p:cNvPr>
          <p:cNvSpPr>
            <a:spLocks noGrp="1"/>
          </p:cNvSpPr>
          <p:nvPr>
            <p:ph type="title"/>
          </p:nvPr>
        </p:nvSpPr>
        <p:spPr/>
        <p:txBody>
          <a:bodyPr>
            <a:normAutofit fontScale="90000"/>
          </a:bodyPr>
          <a:lstStyle/>
          <a:p>
            <a:pPr algn="ctr"/>
            <a:r>
              <a:rPr lang="en-US" dirty="0"/>
              <a:t>Scouts BSA </a:t>
            </a:r>
            <a:br>
              <a:rPr lang="en-US" dirty="0"/>
            </a:br>
            <a:r>
              <a:rPr lang="en-US" dirty="0"/>
              <a:t>Breakout Session</a:t>
            </a:r>
            <a:br>
              <a:rPr lang="en-US" dirty="0"/>
            </a:br>
            <a:endParaRPr lang="en-US" dirty="0"/>
          </a:p>
        </p:txBody>
      </p:sp>
      <p:sp>
        <p:nvSpPr>
          <p:cNvPr id="6" name="Content Placeholder 5">
            <a:extLst>
              <a:ext uri="{FF2B5EF4-FFF2-40B4-BE49-F238E27FC236}">
                <a16:creationId xmlns:a16="http://schemas.microsoft.com/office/drawing/2014/main" id="{3139A285-619B-4B4B-B5F6-F285EE227E9B}"/>
              </a:ext>
            </a:extLst>
          </p:cNvPr>
          <p:cNvSpPr>
            <a:spLocks noGrp="1"/>
          </p:cNvSpPr>
          <p:nvPr>
            <p:ph idx="1"/>
          </p:nvPr>
        </p:nvSpPr>
        <p:spPr/>
        <p:txBody>
          <a:bodyPr>
            <a:normAutofit/>
          </a:bodyPr>
          <a:lstStyle/>
          <a:p>
            <a:r>
              <a:rPr lang="en-US" sz="2800" dirty="0"/>
              <a:t>Greetings to first timers</a:t>
            </a:r>
          </a:p>
          <a:p>
            <a:r>
              <a:rPr lang="en-US" sz="2800" dirty="0"/>
              <a:t>Citizenship</a:t>
            </a:r>
          </a:p>
        </p:txBody>
      </p:sp>
    </p:spTree>
    <p:extLst>
      <p:ext uri="{BB962C8B-B14F-4D97-AF65-F5344CB8AC3E}">
        <p14:creationId xmlns:p14="http://schemas.microsoft.com/office/powerpoint/2010/main" val="136151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45F86-DF70-80D9-4F09-D1DD889C2D52}"/>
              </a:ext>
            </a:extLst>
          </p:cNvPr>
          <p:cNvSpPr>
            <a:spLocks noGrp="1"/>
          </p:cNvSpPr>
          <p:nvPr>
            <p:ph type="title"/>
          </p:nvPr>
        </p:nvSpPr>
        <p:spPr/>
        <p:txBody>
          <a:bodyPr/>
          <a:lstStyle/>
          <a:p>
            <a:r>
              <a:rPr lang="en-US" dirty="0"/>
              <a:t>Scouts BSA Breakout Session</a:t>
            </a:r>
          </a:p>
        </p:txBody>
      </p:sp>
      <p:sp>
        <p:nvSpPr>
          <p:cNvPr id="3" name="Content Placeholder 2">
            <a:extLst>
              <a:ext uri="{FF2B5EF4-FFF2-40B4-BE49-F238E27FC236}">
                <a16:creationId xmlns:a16="http://schemas.microsoft.com/office/drawing/2014/main" id="{6B5BA77C-10D3-A976-DF6E-5E87F3A52AD3}"/>
              </a:ext>
            </a:extLst>
          </p:cNvPr>
          <p:cNvSpPr>
            <a:spLocks noGrp="1"/>
          </p:cNvSpPr>
          <p:nvPr>
            <p:ph idx="1"/>
          </p:nvPr>
        </p:nvSpPr>
        <p:spPr/>
        <p:txBody>
          <a:bodyPr/>
          <a:lstStyle/>
          <a:p>
            <a:r>
              <a:rPr lang="en-US" dirty="0"/>
              <a:t>Discussion Questions: </a:t>
            </a:r>
          </a:p>
          <a:p>
            <a:pPr lvl="1"/>
            <a:r>
              <a:rPr lang="en-US" dirty="0"/>
              <a:t>1. Why do you think we emphasize good citizenship so much in Scouting? </a:t>
            </a:r>
          </a:p>
          <a:p>
            <a:pPr lvl="1"/>
            <a:r>
              <a:rPr lang="en-US" dirty="0"/>
              <a:t>2. What are some other non-partisan activities emphasizing citizenship in which Scouts can participate? </a:t>
            </a:r>
          </a:p>
          <a:p>
            <a:pPr lvl="1"/>
            <a:r>
              <a:rPr lang="en-US" dirty="0"/>
              <a:t>3. How are we personally leading by our own example of good citizenship? </a:t>
            </a:r>
          </a:p>
          <a:p>
            <a:r>
              <a:rPr lang="en-US" sz="2400" dirty="0"/>
              <a:t>Does your troop have a monthly activity?</a:t>
            </a:r>
          </a:p>
          <a:p>
            <a:r>
              <a:rPr lang="en-US" sz="2400" dirty="0"/>
              <a:t>Forum Q&amp;A</a:t>
            </a:r>
          </a:p>
          <a:p>
            <a:endParaRPr lang="en-US" dirty="0"/>
          </a:p>
        </p:txBody>
      </p:sp>
    </p:spTree>
    <p:extLst>
      <p:ext uri="{BB962C8B-B14F-4D97-AF65-F5344CB8AC3E}">
        <p14:creationId xmlns:p14="http://schemas.microsoft.com/office/powerpoint/2010/main" val="8224391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95739-707B-811F-3CB3-7F7A503CB944}"/>
              </a:ext>
            </a:extLst>
          </p:cNvPr>
          <p:cNvSpPr>
            <a:spLocks noGrp="1"/>
          </p:cNvSpPr>
          <p:nvPr>
            <p:ph type="title"/>
          </p:nvPr>
        </p:nvSpPr>
        <p:spPr/>
        <p:txBody>
          <a:bodyPr/>
          <a:lstStyle/>
          <a:p>
            <a:r>
              <a:rPr lang="en-US" dirty="0"/>
              <a:t>Commissioner’s Minute: Giving</a:t>
            </a:r>
          </a:p>
        </p:txBody>
      </p:sp>
      <p:sp>
        <p:nvSpPr>
          <p:cNvPr id="3" name="Content Placeholder 2">
            <a:extLst>
              <a:ext uri="{FF2B5EF4-FFF2-40B4-BE49-F238E27FC236}">
                <a16:creationId xmlns:a16="http://schemas.microsoft.com/office/drawing/2014/main" id="{2FD4BD78-CEFA-5EEA-93E5-029DC19A9D27}"/>
              </a:ext>
            </a:extLst>
          </p:cNvPr>
          <p:cNvSpPr>
            <a:spLocks noGrp="1"/>
          </p:cNvSpPr>
          <p:nvPr>
            <p:ph idx="1"/>
          </p:nvPr>
        </p:nvSpPr>
        <p:spPr>
          <a:xfrm>
            <a:off x="1295401" y="2556932"/>
            <a:ext cx="9601196" cy="3318936"/>
          </a:xfrm>
        </p:spPr>
        <p:txBody>
          <a:bodyPr>
            <a:normAutofit lnSpcReduction="10000"/>
          </a:bodyPr>
          <a:lstStyle/>
          <a:p>
            <a:pPr marL="0" marR="0" indent="0">
              <a:spcBef>
                <a:spcPts val="0"/>
              </a:spcBef>
              <a:spcAft>
                <a:spcPts val="0"/>
              </a:spcAft>
              <a:buNone/>
            </a:pPr>
            <a:r>
              <a:rPr lang="en-US" sz="1800" dirty="0">
                <a:solidFill>
                  <a:srgbClr val="21212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In Israel, there are two major bodies of water. Both of these bodies of water are fed by the River Jordan. One is the Sea of Galilee, which is full of fish and is surrounded by lush vegetation and trees. It is a living body in every sense. The other is the Dead Sea. There is nothing green there. there are no fish, and the sea is stagnant and dead.</a:t>
            </a:r>
            <a:endParaRPr lang="en-US" sz="18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21212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The difference is that the Sea of Galilee overflows. For every gallon of water that flows into the sea, a gallon is given up and is passed on downstream. It is constantly renewing itself. It gives as much as it takes. </a:t>
            </a:r>
          </a:p>
          <a:p>
            <a:pPr marL="0" marR="0" indent="0">
              <a:spcBef>
                <a:spcPts val="0"/>
              </a:spcBef>
              <a:spcAft>
                <a:spcPts val="0"/>
              </a:spcAft>
              <a:buNone/>
            </a:pPr>
            <a:r>
              <a:rPr lang="en-US" sz="1800" dirty="0">
                <a:solidFill>
                  <a:srgbClr val="21212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The Dead Sea, on the other hand, because of its geography, only takes. It gives up nothing. The water there is never cleansed; it stagnates and dies, and everything depending on it dies also.</a:t>
            </a:r>
            <a:endParaRPr lang="en-US" sz="1800" dirty="0">
              <a:solidFill>
                <a:srgbClr val="212121"/>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solidFill>
                <a:srgbClr val="21212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21212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Some people say that there are two kinds of people in the world: those who constantly give of themselves (who help other people at all times), and those who only take. Which kind are you?</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03701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9FE4F-A10F-428D-B7E1-211A6534A652}"/>
              </a:ext>
            </a:extLst>
          </p:cNvPr>
          <p:cNvSpPr>
            <a:spLocks noGrp="1"/>
          </p:cNvSpPr>
          <p:nvPr>
            <p:ph type="title"/>
          </p:nvPr>
        </p:nvSpPr>
        <p:spPr/>
        <p:txBody>
          <a:bodyPr/>
          <a:lstStyle/>
          <a:p>
            <a:r>
              <a:rPr lang="en-US" dirty="0"/>
              <a:t>Agenda: August 2024</a:t>
            </a:r>
          </a:p>
        </p:txBody>
      </p:sp>
      <p:sp>
        <p:nvSpPr>
          <p:cNvPr id="3" name="Content Placeholder 2">
            <a:extLst>
              <a:ext uri="{FF2B5EF4-FFF2-40B4-BE49-F238E27FC236}">
                <a16:creationId xmlns:a16="http://schemas.microsoft.com/office/drawing/2014/main" id="{F8333BAB-C591-42E8-A47F-EE4923E8C939}"/>
              </a:ext>
            </a:extLst>
          </p:cNvPr>
          <p:cNvSpPr>
            <a:spLocks noGrp="1"/>
          </p:cNvSpPr>
          <p:nvPr>
            <p:ph idx="1"/>
          </p:nvPr>
        </p:nvSpPr>
        <p:spPr>
          <a:xfrm>
            <a:off x="1295401" y="2556932"/>
            <a:ext cx="9601196" cy="2991991"/>
          </a:xfrm>
        </p:spPr>
        <p:txBody>
          <a:bodyPr>
            <a:normAutofit fontScale="85000" lnSpcReduction="20000"/>
          </a:bodyPr>
          <a:lstStyle/>
          <a:p>
            <a:r>
              <a:rPr lang="en-US" sz="2400" dirty="0"/>
              <a:t>Opening</a:t>
            </a:r>
          </a:p>
          <a:p>
            <a:r>
              <a:rPr lang="en-US" sz="2400" dirty="0"/>
              <a:t>Hot Topics: </a:t>
            </a:r>
            <a:r>
              <a:rPr lang="en-US" dirty="0"/>
              <a:t>“Preparing for the Renewal Process.”</a:t>
            </a:r>
            <a:endParaRPr lang="en-US" sz="2400" dirty="0"/>
          </a:p>
          <a:p>
            <a:r>
              <a:rPr lang="en-US" sz="2400" dirty="0"/>
              <a:t>Introductions and Announcements</a:t>
            </a:r>
          </a:p>
          <a:p>
            <a:r>
              <a:rPr lang="en-US" sz="2400" dirty="0"/>
              <a:t>Safety Moment: </a:t>
            </a:r>
          </a:p>
          <a:p>
            <a:r>
              <a:rPr lang="en-US" sz="2400" dirty="0"/>
              <a:t>Roundtable Commissioner’s Minute</a:t>
            </a:r>
          </a:p>
          <a:p>
            <a:r>
              <a:rPr lang="en-US" sz="2400" dirty="0"/>
              <a:t>Breakout:</a:t>
            </a:r>
          </a:p>
          <a:p>
            <a:pPr lvl="1"/>
            <a:r>
              <a:rPr lang="en-US" dirty="0"/>
              <a:t>Cub Scouts:</a:t>
            </a:r>
          </a:p>
          <a:p>
            <a:pPr lvl="1"/>
            <a:r>
              <a:rPr lang="en-US" dirty="0"/>
              <a:t> Scouts BSA:</a:t>
            </a:r>
          </a:p>
        </p:txBody>
      </p:sp>
    </p:spTree>
    <p:extLst>
      <p:ext uri="{BB962C8B-B14F-4D97-AF65-F5344CB8AC3E}">
        <p14:creationId xmlns:p14="http://schemas.microsoft.com/office/powerpoint/2010/main" val="3318143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838D-93BB-4D4A-8B70-2A9247A461BE}"/>
              </a:ext>
            </a:extLst>
          </p:cNvPr>
          <p:cNvSpPr>
            <a:spLocks noGrp="1"/>
          </p:cNvSpPr>
          <p:nvPr>
            <p:ph type="title"/>
          </p:nvPr>
        </p:nvSpPr>
        <p:spPr>
          <a:xfrm>
            <a:off x="677334" y="609600"/>
            <a:ext cx="8596668" cy="914400"/>
          </a:xfrm>
        </p:spPr>
        <p:txBody>
          <a:bodyPr/>
          <a:lstStyle/>
          <a:p>
            <a:r>
              <a:rPr lang="en-US" dirty="0"/>
              <a:t>Welcome</a:t>
            </a:r>
          </a:p>
        </p:txBody>
      </p:sp>
      <p:sp>
        <p:nvSpPr>
          <p:cNvPr id="3" name="Content Placeholder 2">
            <a:extLst>
              <a:ext uri="{FF2B5EF4-FFF2-40B4-BE49-F238E27FC236}">
                <a16:creationId xmlns:a16="http://schemas.microsoft.com/office/drawing/2014/main" id="{EA54C51B-DD51-468F-AE54-A5DBC8B40EBF}"/>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Pledge of Allegiance</a:t>
            </a:r>
          </a:p>
          <a:p>
            <a:pPr lvl="1"/>
            <a:r>
              <a:rPr lang="en-US" i="0" dirty="0">
                <a:solidFill>
                  <a:srgbClr val="000000"/>
                </a:solidFill>
                <a:effectLst/>
                <a:latin typeface="Times New Roman" panose="02020603050405020304" pitchFamily="18" charset="0"/>
                <a:cs typeface="Times New Roman" panose="02020603050405020304" pitchFamily="18" charset="0"/>
              </a:rPr>
              <a:t>"I pledge allegiance to the Flag of the United States of America, and to the Republic for which it stands, one Nation under God, indivisible, with liberty and justice for all."</a:t>
            </a:r>
            <a:endParaRPr lang="en-US"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Scout Oath</a:t>
            </a:r>
          </a:p>
          <a:p>
            <a:pPr lvl="1"/>
            <a:r>
              <a:rPr lang="en-US" i="0" dirty="0">
                <a:solidFill>
                  <a:srgbClr val="202124"/>
                </a:solidFill>
                <a:effectLst/>
                <a:latin typeface="Times New Roman" panose="02020603050405020304" pitchFamily="18" charset="0"/>
                <a:cs typeface="Times New Roman" panose="02020603050405020304" pitchFamily="18" charset="0"/>
              </a:rPr>
              <a:t>On my honor I will do my best to do my duty to God and my country and to obey the Scout Law; to help other people at all times; to keep myself physically strong, mentally awake, and morally straight.</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1719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F5791-E22A-51E2-E40C-E0FD0895D79D}"/>
              </a:ext>
            </a:extLst>
          </p:cNvPr>
          <p:cNvSpPr>
            <a:spLocks noGrp="1"/>
          </p:cNvSpPr>
          <p:nvPr>
            <p:ph type="title"/>
          </p:nvPr>
        </p:nvSpPr>
        <p:spPr>
          <a:xfrm>
            <a:off x="1156677" y="781538"/>
            <a:ext cx="9675445" cy="984739"/>
          </a:xfrm>
        </p:spPr>
        <p:txBody>
          <a:bodyPr>
            <a:noAutofit/>
          </a:bodyPr>
          <a:lstStyle/>
          <a:p>
            <a:br>
              <a:rPr lang="en-US" sz="3600" dirty="0"/>
            </a:br>
            <a:r>
              <a:rPr lang="en-US" sz="2800" dirty="0"/>
              <a:t>Hot Topic: “Preparing for the Renewal Process”</a:t>
            </a:r>
            <a:br>
              <a:rPr lang="en-US" sz="2800"/>
            </a:br>
            <a:endParaRPr lang="en-US" sz="2800" dirty="0"/>
          </a:p>
        </p:txBody>
      </p:sp>
      <p:sp>
        <p:nvSpPr>
          <p:cNvPr id="3" name="Content Placeholder 2">
            <a:extLst>
              <a:ext uri="{FF2B5EF4-FFF2-40B4-BE49-F238E27FC236}">
                <a16:creationId xmlns:a16="http://schemas.microsoft.com/office/drawing/2014/main" id="{59FF476B-F677-33FE-733C-2B0DFA2B5D20}"/>
              </a:ext>
            </a:extLst>
          </p:cNvPr>
          <p:cNvSpPr>
            <a:spLocks noGrp="1"/>
          </p:cNvSpPr>
          <p:nvPr>
            <p:ph idx="1"/>
          </p:nvPr>
        </p:nvSpPr>
        <p:spPr>
          <a:xfrm>
            <a:off x="1430214" y="2461846"/>
            <a:ext cx="9401907" cy="3614616"/>
          </a:xfrm>
        </p:spPr>
        <p:txBody>
          <a:bodyPr>
            <a:normAutofit/>
          </a:bodyPr>
          <a:lstStyle/>
          <a:p>
            <a:pPr marL="0" indent="0">
              <a:buNone/>
            </a:pPr>
            <a:r>
              <a:rPr lang="en-US" sz="1900" b="1" dirty="0"/>
              <a:t> </a:t>
            </a:r>
            <a:r>
              <a:rPr lang="en-US" b="1" dirty="0"/>
              <a:t>The renewal process for units and members has been separated.</a:t>
            </a:r>
          </a:p>
          <a:p>
            <a:pPr marL="0" indent="0">
              <a:buNone/>
            </a:pPr>
            <a:r>
              <a:rPr lang="en-US" b="1" dirty="0"/>
              <a:t>Are you ready for renewal this year.</a:t>
            </a:r>
          </a:p>
          <a:p>
            <a:pPr lvl="1"/>
            <a:r>
              <a:rPr lang="en-US" b="1" dirty="0"/>
              <a:t>Members Renewal</a:t>
            </a:r>
          </a:p>
          <a:p>
            <a:pPr lvl="1"/>
            <a:r>
              <a:rPr lang="en-US" b="1" dirty="0"/>
              <a:t>Unit Renewal</a:t>
            </a:r>
          </a:p>
          <a:p>
            <a:pPr lvl="1"/>
            <a:endParaRPr lang="en-US" b="1" dirty="0"/>
          </a:p>
        </p:txBody>
      </p:sp>
    </p:spTree>
    <p:extLst>
      <p:ext uri="{BB962C8B-B14F-4D97-AF65-F5344CB8AC3E}">
        <p14:creationId xmlns:p14="http://schemas.microsoft.com/office/powerpoint/2010/main" val="304593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240F8-2197-DF5F-7B74-8CBCCBE45603}"/>
              </a:ext>
            </a:extLst>
          </p:cNvPr>
          <p:cNvSpPr>
            <a:spLocks noGrp="1"/>
          </p:cNvSpPr>
          <p:nvPr>
            <p:ph type="title"/>
          </p:nvPr>
        </p:nvSpPr>
        <p:spPr/>
        <p:txBody>
          <a:bodyPr/>
          <a:lstStyle/>
          <a:p>
            <a:r>
              <a:rPr lang="en-US" dirty="0"/>
              <a:t>Member Renewal</a:t>
            </a:r>
          </a:p>
        </p:txBody>
      </p:sp>
      <p:sp>
        <p:nvSpPr>
          <p:cNvPr id="3" name="Content Placeholder 2">
            <a:extLst>
              <a:ext uri="{FF2B5EF4-FFF2-40B4-BE49-F238E27FC236}">
                <a16:creationId xmlns:a16="http://schemas.microsoft.com/office/drawing/2014/main" id="{953A10F9-44E0-31EF-8554-1CAAFF0FD2ED}"/>
              </a:ext>
            </a:extLst>
          </p:cNvPr>
          <p:cNvSpPr>
            <a:spLocks noGrp="1"/>
          </p:cNvSpPr>
          <p:nvPr>
            <p:ph idx="1"/>
          </p:nvPr>
        </p:nvSpPr>
        <p:spPr/>
        <p:txBody>
          <a:bodyPr/>
          <a:lstStyle/>
          <a:p>
            <a:r>
              <a:rPr lang="en-US" dirty="0"/>
              <a:t>Renew on a fixed twelve-month term.</a:t>
            </a:r>
          </a:p>
          <a:p>
            <a:r>
              <a:rPr lang="en-US" dirty="0"/>
              <a:t>Youth and Adult leader membership fees have also been separated from  the unit’s membership.</a:t>
            </a:r>
          </a:p>
          <a:p>
            <a:r>
              <a:rPr lang="en-US" dirty="0"/>
              <a:t>National will remind members when to renew their membership. </a:t>
            </a:r>
          </a:p>
          <a:p>
            <a:r>
              <a:rPr lang="en-US" dirty="0"/>
              <a:t>Unit can manually approve adults or allow adults to renew automatically,</a:t>
            </a:r>
          </a:p>
        </p:txBody>
      </p:sp>
    </p:spTree>
    <p:extLst>
      <p:ext uri="{BB962C8B-B14F-4D97-AF65-F5344CB8AC3E}">
        <p14:creationId xmlns:p14="http://schemas.microsoft.com/office/powerpoint/2010/main" val="43012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EB6BC-929E-CDA2-9388-3B6207C1D11F}"/>
              </a:ext>
            </a:extLst>
          </p:cNvPr>
          <p:cNvSpPr>
            <a:spLocks noGrp="1"/>
          </p:cNvSpPr>
          <p:nvPr>
            <p:ph type="title"/>
          </p:nvPr>
        </p:nvSpPr>
        <p:spPr/>
        <p:txBody>
          <a:bodyPr/>
          <a:lstStyle/>
          <a:p>
            <a:r>
              <a:rPr lang="en-US" dirty="0"/>
              <a:t>Member Renewal Plan</a:t>
            </a:r>
          </a:p>
        </p:txBody>
      </p:sp>
      <p:sp>
        <p:nvSpPr>
          <p:cNvPr id="3" name="Content Placeholder 2">
            <a:extLst>
              <a:ext uri="{FF2B5EF4-FFF2-40B4-BE49-F238E27FC236}">
                <a16:creationId xmlns:a16="http://schemas.microsoft.com/office/drawing/2014/main" id="{F8618759-CA18-94C1-E352-639804906061}"/>
              </a:ext>
            </a:extLst>
          </p:cNvPr>
          <p:cNvSpPr>
            <a:spLocks noGrp="1"/>
          </p:cNvSpPr>
          <p:nvPr>
            <p:ph idx="1"/>
          </p:nvPr>
        </p:nvSpPr>
        <p:spPr/>
        <p:txBody>
          <a:bodyPr/>
          <a:lstStyle/>
          <a:p>
            <a:r>
              <a:rPr lang="en-US" dirty="0"/>
              <a:t>Units can decide which member plan works best for the family.</a:t>
            </a:r>
          </a:p>
          <a:p>
            <a:pPr lvl="1"/>
            <a:r>
              <a:rPr lang="en-US" dirty="0"/>
              <a:t>Unit pays for members registration when due.</a:t>
            </a:r>
          </a:p>
          <a:p>
            <a:pPr lvl="1"/>
            <a:r>
              <a:rPr lang="en-US" dirty="0"/>
              <a:t>Members/parents manage and pay for their own renewal.</a:t>
            </a:r>
          </a:p>
          <a:p>
            <a:pPr lvl="1"/>
            <a:r>
              <a:rPr lang="en-US" dirty="0"/>
              <a:t>Unit pays for some Scouts while families pay for others.</a:t>
            </a:r>
          </a:p>
        </p:txBody>
      </p:sp>
    </p:spTree>
    <p:extLst>
      <p:ext uri="{BB962C8B-B14F-4D97-AF65-F5344CB8AC3E}">
        <p14:creationId xmlns:p14="http://schemas.microsoft.com/office/powerpoint/2010/main" val="547536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25D0-8E9D-6D4D-8CA5-AD7578B4329D}"/>
              </a:ext>
            </a:extLst>
          </p:cNvPr>
          <p:cNvSpPr>
            <a:spLocks noGrp="1"/>
          </p:cNvSpPr>
          <p:nvPr>
            <p:ph type="title"/>
          </p:nvPr>
        </p:nvSpPr>
        <p:spPr/>
        <p:txBody>
          <a:bodyPr/>
          <a:lstStyle/>
          <a:p>
            <a:r>
              <a:rPr lang="en-US" dirty="0"/>
              <a:t>Unit Renewal</a:t>
            </a:r>
          </a:p>
        </p:txBody>
      </p:sp>
      <p:sp>
        <p:nvSpPr>
          <p:cNvPr id="3" name="Content Placeholder 2">
            <a:extLst>
              <a:ext uri="{FF2B5EF4-FFF2-40B4-BE49-F238E27FC236}">
                <a16:creationId xmlns:a16="http://schemas.microsoft.com/office/drawing/2014/main" id="{C6540863-1AA8-F64B-D04C-6C3B2AE4BB0F}"/>
              </a:ext>
            </a:extLst>
          </p:cNvPr>
          <p:cNvSpPr>
            <a:spLocks noGrp="1"/>
          </p:cNvSpPr>
          <p:nvPr>
            <p:ph idx="1"/>
          </p:nvPr>
        </p:nvSpPr>
        <p:spPr/>
        <p:txBody>
          <a:bodyPr/>
          <a:lstStyle/>
          <a:p>
            <a:r>
              <a:rPr lang="en-US" dirty="0"/>
              <a:t>Units should renew in the 60 days before their charter expire.</a:t>
            </a:r>
          </a:p>
          <a:p>
            <a:r>
              <a:rPr lang="en-US" dirty="0"/>
              <a:t>Task</a:t>
            </a:r>
          </a:p>
          <a:p>
            <a:pPr lvl="1"/>
            <a:r>
              <a:rPr lang="en-US" dirty="0"/>
              <a:t>YPT is current for all adult leaders.</a:t>
            </a:r>
          </a:p>
          <a:p>
            <a:pPr lvl="1"/>
            <a:r>
              <a:rPr lang="en-US" dirty="0"/>
              <a:t>Unit has the required number of leaders.</a:t>
            </a:r>
          </a:p>
          <a:p>
            <a:pPr lvl="1"/>
            <a:r>
              <a:rPr lang="en-US" dirty="0"/>
              <a:t>Ensure the adult applicate is complete to include SSN</a:t>
            </a:r>
          </a:p>
          <a:p>
            <a:pPr lvl="1"/>
            <a:r>
              <a:rPr lang="en-US" dirty="0"/>
              <a:t>Youth meet the age/grade requirements.</a:t>
            </a:r>
          </a:p>
          <a:p>
            <a:endParaRPr lang="en-US" dirty="0"/>
          </a:p>
        </p:txBody>
      </p:sp>
    </p:spTree>
    <p:extLst>
      <p:ext uri="{BB962C8B-B14F-4D97-AF65-F5344CB8AC3E}">
        <p14:creationId xmlns:p14="http://schemas.microsoft.com/office/powerpoint/2010/main" val="561875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C1812-0F1A-D055-0C95-DCEE724F7CCD}"/>
              </a:ext>
            </a:extLst>
          </p:cNvPr>
          <p:cNvSpPr>
            <a:spLocks noGrp="1"/>
          </p:cNvSpPr>
          <p:nvPr>
            <p:ph type="title"/>
          </p:nvPr>
        </p:nvSpPr>
        <p:spPr/>
        <p:txBody>
          <a:bodyPr/>
          <a:lstStyle/>
          <a:p>
            <a:r>
              <a:rPr lang="en-US" dirty="0"/>
              <a:t>Preparing for the Renewal Process</a:t>
            </a:r>
          </a:p>
        </p:txBody>
      </p:sp>
      <p:sp>
        <p:nvSpPr>
          <p:cNvPr id="3" name="Content Placeholder 2">
            <a:extLst>
              <a:ext uri="{FF2B5EF4-FFF2-40B4-BE49-F238E27FC236}">
                <a16:creationId xmlns:a16="http://schemas.microsoft.com/office/drawing/2014/main" id="{AEB7DEE9-CA46-F4E0-E8B1-81D7D73CD0E7}"/>
              </a:ext>
            </a:extLst>
          </p:cNvPr>
          <p:cNvSpPr>
            <a:spLocks noGrp="1"/>
          </p:cNvSpPr>
          <p:nvPr>
            <p:ph idx="1"/>
          </p:nvPr>
        </p:nvSpPr>
        <p:spPr/>
        <p:txBody>
          <a:bodyPr>
            <a:normAutofit/>
          </a:bodyPr>
          <a:lstStyle/>
          <a:p>
            <a:r>
              <a:rPr lang="en-US" sz="3600" dirty="0"/>
              <a:t>Training will be provided.</a:t>
            </a:r>
          </a:p>
        </p:txBody>
      </p:sp>
    </p:spTree>
    <p:extLst>
      <p:ext uri="{BB962C8B-B14F-4D97-AF65-F5344CB8AC3E}">
        <p14:creationId xmlns:p14="http://schemas.microsoft.com/office/powerpoint/2010/main" val="487471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D00C9-3A54-A85A-5A03-45C8BDCF26A3}"/>
              </a:ext>
            </a:extLst>
          </p:cNvPr>
          <p:cNvSpPr>
            <a:spLocks noGrp="1"/>
          </p:cNvSpPr>
          <p:nvPr>
            <p:ph type="title"/>
          </p:nvPr>
        </p:nvSpPr>
        <p:spPr/>
        <p:txBody>
          <a:bodyPr/>
          <a:lstStyle/>
          <a:p>
            <a:r>
              <a:rPr lang="en-US" dirty="0"/>
              <a:t>Scouting America</a:t>
            </a:r>
          </a:p>
        </p:txBody>
      </p:sp>
      <p:sp>
        <p:nvSpPr>
          <p:cNvPr id="3" name="Content Placeholder 2">
            <a:extLst>
              <a:ext uri="{FF2B5EF4-FFF2-40B4-BE49-F238E27FC236}">
                <a16:creationId xmlns:a16="http://schemas.microsoft.com/office/drawing/2014/main" id="{DF06B7D8-2FCB-68F7-38AD-8C05A0BF2533}"/>
              </a:ext>
            </a:extLst>
          </p:cNvPr>
          <p:cNvSpPr>
            <a:spLocks noGrp="1"/>
          </p:cNvSpPr>
          <p:nvPr>
            <p:ph idx="1"/>
          </p:nvPr>
        </p:nvSpPr>
        <p:spPr/>
        <p:txBody>
          <a:bodyPr>
            <a:normAutofit/>
          </a:bodyPr>
          <a:lstStyle/>
          <a:p>
            <a:r>
              <a:rPr lang="en-US" b="0" i="0" dirty="0">
                <a:solidFill>
                  <a:srgbClr val="615F60"/>
                </a:solidFill>
                <a:effectLst/>
                <a:latin typeface="Arial" panose="020B0604020202020204" pitchFamily="34" charset="0"/>
              </a:rPr>
              <a:t>The Boy Scouts of America has  announced that it will rebrand to “</a:t>
            </a:r>
            <a:r>
              <a:rPr lang="en-US" b="1" i="0" dirty="0">
                <a:solidFill>
                  <a:srgbClr val="615F60"/>
                </a:solidFill>
                <a:effectLst/>
                <a:latin typeface="Arial" panose="020B0604020202020204" pitchFamily="34" charset="0"/>
              </a:rPr>
              <a:t>Scouting America</a:t>
            </a:r>
            <a:r>
              <a:rPr lang="en-US" b="0" i="0" dirty="0">
                <a:solidFill>
                  <a:srgbClr val="615F60"/>
                </a:solidFill>
                <a:effectLst/>
                <a:latin typeface="Arial" panose="020B0604020202020204" pitchFamily="34" charset="0"/>
              </a:rPr>
              <a:t>”, reflecting the organization’s ongoing commitment to welcome every youth and family in America to experience the benefits of Scouting. </a:t>
            </a:r>
          </a:p>
          <a:p>
            <a:r>
              <a:rPr lang="en-US" b="0" i="0" dirty="0">
                <a:solidFill>
                  <a:srgbClr val="615F60"/>
                </a:solidFill>
                <a:effectLst/>
                <a:latin typeface="Arial" panose="020B0604020202020204" pitchFamily="34" charset="0"/>
              </a:rPr>
              <a:t>The change will go into effect on February 8, 2025, the organization’s 115th anniversary. </a:t>
            </a:r>
            <a:endParaRPr lang="en-US" dirty="0"/>
          </a:p>
          <a:p>
            <a:endParaRPr lang="en-US" dirty="0"/>
          </a:p>
        </p:txBody>
      </p:sp>
    </p:spTree>
    <p:extLst>
      <p:ext uri="{BB962C8B-B14F-4D97-AF65-F5344CB8AC3E}">
        <p14:creationId xmlns:p14="http://schemas.microsoft.com/office/powerpoint/2010/main" val="34041894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11420</TotalTime>
  <Words>698</Words>
  <Application>Microsoft Office PowerPoint</Application>
  <PresentationFormat>Widescreen</PresentationFormat>
  <Paragraphs>68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Garamond</vt:lpstr>
      <vt:lpstr>Times New Roman</vt:lpstr>
      <vt:lpstr>Organic</vt:lpstr>
      <vt:lpstr>Roundtable</vt:lpstr>
      <vt:lpstr>Agenda: August 2024</vt:lpstr>
      <vt:lpstr>Welcome</vt:lpstr>
      <vt:lpstr> Hot Topic: “Preparing for the Renewal Process” </vt:lpstr>
      <vt:lpstr>Member Renewal</vt:lpstr>
      <vt:lpstr>Member Renewal Plan</vt:lpstr>
      <vt:lpstr>Unit Renewal</vt:lpstr>
      <vt:lpstr>Preparing for the Renewal Process</vt:lpstr>
      <vt:lpstr>Scouting America</vt:lpstr>
      <vt:lpstr>Introduction and Announcements</vt:lpstr>
      <vt:lpstr>Scouts BSA Leaders</vt:lpstr>
      <vt:lpstr>Scouts BSA  Breakout Session </vt:lpstr>
      <vt:lpstr>Scouts BSA Breakout Session</vt:lpstr>
      <vt:lpstr>Commissioner’s Minute: Giving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Roundtable</dc:title>
  <dc:creator>Georger Martin</dc:creator>
  <cp:lastModifiedBy>George Martin</cp:lastModifiedBy>
  <cp:revision>146</cp:revision>
  <cp:lastPrinted>2024-06-13T21:56:29Z</cp:lastPrinted>
  <dcterms:created xsi:type="dcterms:W3CDTF">2021-04-08T16:20:54Z</dcterms:created>
  <dcterms:modified xsi:type="dcterms:W3CDTF">2024-08-08T22:29:57Z</dcterms:modified>
</cp:coreProperties>
</file>