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7"/>
  </p:notesMasterIdLst>
  <p:sldIdLst>
    <p:sldId id="256" r:id="rId2"/>
    <p:sldId id="263" r:id="rId3"/>
    <p:sldId id="268" r:id="rId4"/>
    <p:sldId id="331" r:id="rId5"/>
    <p:sldId id="325" r:id="rId6"/>
    <p:sldId id="267" r:id="rId7"/>
    <p:sldId id="326" r:id="rId8"/>
    <p:sldId id="264" r:id="rId9"/>
    <p:sldId id="257" r:id="rId10"/>
    <p:sldId id="333" r:id="rId11"/>
    <p:sldId id="335" r:id="rId12"/>
    <p:sldId id="336" r:id="rId13"/>
    <p:sldId id="332" r:id="rId14"/>
    <p:sldId id="334" r:id="rId15"/>
    <p:sldId id="330" r:id="rId1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49" autoAdjust="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outlineViewPr>
    <p:cViewPr>
      <p:scale>
        <a:sx n="33" d="100"/>
        <a:sy n="33" d="100"/>
      </p:scale>
      <p:origin x="0" y="-64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FDCA967-EE41-4C55-944F-DBC100415952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B850E2E-86A0-41C7-AB07-4E19F37EB4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8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645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2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86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7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7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3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3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4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0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5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0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7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9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1E99-79C4-47A7-84AF-ACCBAF13C56B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56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Anacostia_Park_to_Lake_Artemesia_Lak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3rn7ez18fsfq1kf6kr1o3bpm-wpengine.netdna-ssl.com/wp-content/uploads/sites/5/2016/08/Helmet.pn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oh46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3CF2-8760-49BB-AB38-4D31C134A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572759"/>
          </a:xfrm>
        </p:spPr>
        <p:txBody>
          <a:bodyPr/>
          <a:lstStyle/>
          <a:p>
            <a:r>
              <a:rPr lang="en-US" dirty="0"/>
              <a:t>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A103-253B-4292-B327-9655D3C08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85420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/>
              <a:t>Prince George’s District</a:t>
            </a:r>
          </a:p>
          <a:p>
            <a:pPr algn="ctr"/>
            <a:r>
              <a:rPr lang="en-US" sz="2400" dirty="0"/>
              <a:t>November 14, 2024</a:t>
            </a:r>
          </a:p>
          <a:p>
            <a:pPr algn="ctr"/>
            <a:r>
              <a:rPr lang="en-US" sz="2400" dirty="0"/>
              <a:t>George Martin, Roundtable Commission</a:t>
            </a:r>
          </a:p>
          <a:p>
            <a:pPr algn="ctr"/>
            <a:r>
              <a:rPr lang="en-US" sz="2400" dirty="0"/>
              <a:t>301 509-5633 (m)</a:t>
            </a:r>
          </a:p>
        </p:txBody>
      </p:sp>
    </p:spTree>
    <p:extLst>
      <p:ext uri="{BB962C8B-B14F-4D97-AF65-F5344CB8AC3E}">
        <p14:creationId xmlns:p14="http://schemas.microsoft.com/office/powerpoint/2010/main" val="133006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36D2-1101-DE2C-012C-5C1000EE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Bicycle Touring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881D70-4B1C-2D02-2610-6DDE36F4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0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0F7D-85BD-2AB8-6D37-22BA2CA7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Bicycle Touring</a:t>
            </a:r>
          </a:p>
        </p:txBody>
      </p:sp>
      <p:pic>
        <p:nvPicPr>
          <p:cNvPr id="8" name="Content Placeholder 7" descr="A gravel road in a wooded area&#10;&#10;Description automatically generated">
            <a:extLst>
              <a:ext uri="{FF2B5EF4-FFF2-40B4-BE49-F238E27FC236}">
                <a16:creationId xmlns:a16="http://schemas.microsoft.com/office/drawing/2014/main" id="{E93B3DBD-34A8-A280-A730-2D3B32684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70" y="2780506"/>
            <a:ext cx="5999890" cy="3377714"/>
          </a:xfrm>
        </p:spPr>
      </p:pic>
      <p:pic>
        <p:nvPicPr>
          <p:cNvPr id="12" name="Content Placeholder 11" descr="A map of the state of ohio&#10;&#10;Description automatically generated">
            <a:extLst>
              <a:ext uri="{FF2B5EF4-FFF2-40B4-BE49-F238E27FC236}">
                <a16:creationId xmlns:a16="http://schemas.microsoft.com/office/drawing/2014/main" id="{698679D3-F5E5-30FD-28FF-D48CC1F0A8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977708"/>
            <a:ext cx="2800350" cy="4633307"/>
          </a:xfrm>
        </p:spPr>
      </p:pic>
    </p:spTree>
    <p:extLst>
      <p:ext uri="{BB962C8B-B14F-4D97-AF65-F5344CB8AC3E}">
        <p14:creationId xmlns:p14="http://schemas.microsoft.com/office/powerpoint/2010/main" val="193528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1F1A-FF63-D1A2-1293-30D0EDE0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Ride Cue 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6620A-5D03-8169-A291-49CB048F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Anacostia_Park_to_Lake_Artemesia_Lake.pdf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5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D269-6477-5EBE-89D8-D629897F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Bicycle Basic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C69DE-1DCE-425C-5DEC-52CDCC19D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 how to change tires and tubes.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 how to adjust brakes, seat, and stem tube.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 skills for short-distance street riding.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Discuss cycling safety, traffic rules, and introduce these topics:</a:t>
            </a:r>
            <a:b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Bike types and parts</a:t>
            </a:r>
            <a:b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Bike clothing and helmets</a:t>
            </a:r>
            <a:b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Bike training and nutritional needs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7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196C18-CA40-239F-D659-28CC3B01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wear a helmet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306F44-3F1F-89F9-D297-A36B1139BF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Accordingly, an essential part of cycling gear is a good quality and well-fitted helmet. It is essential to understand the risk involved from head injury and the absolute necessity of wearing a helmet when biking.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Content Placeholder 3" descr="Helmet">
            <a:hlinkClick r:id="rId2"/>
            <a:extLst>
              <a:ext uri="{FF2B5EF4-FFF2-40B4-BE49-F238E27FC236}">
                <a16:creationId xmlns:a16="http://schemas.microsoft.com/office/drawing/2014/main" id="{0164AFC6-4809-E801-CA7E-210526653B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27" y="2405855"/>
            <a:ext cx="4350915" cy="178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30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8D1E-0F37-45BC-EE96-10A0CA6F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E42BF-04DD-3928-21DE-8223925B5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Any ideas for future Roundtable topics?</a:t>
            </a:r>
          </a:p>
          <a:p>
            <a:pPr lvl="1"/>
            <a:r>
              <a:rPr lang="en-US" sz="1800" dirty="0"/>
              <a:t>Topic</a:t>
            </a:r>
          </a:p>
          <a:p>
            <a:pPr lvl="1"/>
            <a:r>
              <a:rPr lang="en-US" sz="1800" dirty="0"/>
              <a:t>What would be a good month for the topic?</a:t>
            </a:r>
          </a:p>
          <a:p>
            <a:pPr lvl="1"/>
            <a:r>
              <a:rPr lang="en-US" sz="1800" dirty="0"/>
              <a:t>Who has expertise in the topic?</a:t>
            </a:r>
          </a:p>
          <a:p>
            <a:endParaRPr lang="en-US" sz="2000" dirty="0"/>
          </a:p>
          <a:p>
            <a:r>
              <a:rPr lang="en-US" sz="2000" dirty="0"/>
              <a:t>Please contact me at </a:t>
            </a:r>
            <a:r>
              <a:rPr lang="en-US" sz="2000" dirty="0">
                <a:hlinkClick r:id="rId2"/>
              </a:rPr>
              <a:t>georgeoh46@gmail.com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2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FE4F-A10F-428D-B7E1-211A6534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Scouts BSA</a:t>
            </a:r>
            <a:br>
              <a:rPr lang="en-US" dirty="0"/>
            </a:br>
            <a:r>
              <a:rPr lang="en-US" dirty="0"/>
              <a:t>Agenda: November 14,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3BAB-C591-42E8-A47F-EE4923E8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991991"/>
          </a:xfrm>
        </p:spPr>
        <p:txBody>
          <a:bodyPr>
            <a:normAutofit/>
          </a:bodyPr>
          <a:lstStyle/>
          <a:p>
            <a:r>
              <a:rPr lang="en-US" sz="2400" dirty="0"/>
              <a:t>Opening</a:t>
            </a:r>
          </a:p>
          <a:p>
            <a:r>
              <a:rPr lang="en-US" sz="2400" dirty="0"/>
              <a:t>Hot Topic: “Leader Succession Planning”</a:t>
            </a:r>
          </a:p>
          <a:p>
            <a:r>
              <a:rPr lang="en-US" sz="2400" dirty="0"/>
              <a:t>Introductions and Announcements</a:t>
            </a:r>
          </a:p>
          <a:p>
            <a:r>
              <a:rPr lang="en-US" sz="2400" dirty="0"/>
              <a:t>Membership Moment: “Talking to Friends About Scouting”</a:t>
            </a:r>
          </a:p>
          <a:p>
            <a:r>
              <a:rPr lang="en-US" sz="2400" dirty="0"/>
              <a:t>Scouts BSA Breakout: “Cycling”</a:t>
            </a:r>
          </a:p>
          <a:p>
            <a:r>
              <a:rPr lang="en-US" sz="2400" dirty="0"/>
              <a:t>Roundtable Commissioner’s Minute</a:t>
            </a:r>
          </a:p>
        </p:txBody>
      </p:sp>
    </p:spTree>
    <p:extLst>
      <p:ext uri="{BB962C8B-B14F-4D97-AF65-F5344CB8AC3E}">
        <p14:creationId xmlns:p14="http://schemas.microsoft.com/office/powerpoint/2010/main" val="331814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838D-93BB-4D4A-8B70-2A9247A4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C51B-DD51-468F-AE54-A5DBC8B40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Pledge of Allegiance</a:t>
            </a:r>
          </a:p>
          <a:p>
            <a:pPr lvl="1"/>
            <a:r>
              <a:rPr lang="en-US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"I pledge allegiance to the Flag of the United States of America, and to the Republic for which it stands, one Nation under God, indivisible, with liberty and justice for all."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Scout Oath</a:t>
            </a:r>
          </a:p>
          <a:p>
            <a:pPr lvl="1"/>
            <a:r>
              <a:rPr lang="en-US" i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honor I will do my best to do my duty to God and my country and to obey the Scout Law; to help other people at all times; to keep myself physically strong, mentally awake, and morally straight</a:t>
            </a:r>
          </a:p>
        </p:txBody>
      </p:sp>
    </p:spTree>
    <p:extLst>
      <p:ext uri="{BB962C8B-B14F-4D97-AF65-F5344CB8AC3E}">
        <p14:creationId xmlns:p14="http://schemas.microsoft.com/office/powerpoint/2010/main" val="42171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CF6B-865A-9B69-5544-57C8A20D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Topic: “Leader Succession Planning”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F141-C071-20CB-7160-29071BA05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have a leader succession plan in place. </a:t>
            </a:r>
          </a:p>
          <a:p>
            <a:r>
              <a:rPr lang="en-US" dirty="0"/>
              <a:t>Succession planning is an ongoing process</a:t>
            </a:r>
          </a:p>
          <a:p>
            <a:r>
              <a:rPr lang="en-US" dirty="0"/>
              <a:t>You need to regularly identifying potential new leaders.</a:t>
            </a:r>
          </a:p>
          <a:p>
            <a:r>
              <a:rPr lang="en-US" dirty="0"/>
              <a:t>Help them learn and grow to be experienced leaders themselves. </a:t>
            </a:r>
          </a:p>
          <a:p>
            <a:r>
              <a:rPr lang="en-US" dirty="0"/>
              <a:t>A succession plan can create a culture of volunteering within your unit and will improve overall unit success.</a:t>
            </a:r>
          </a:p>
        </p:txBody>
      </p:sp>
    </p:spTree>
    <p:extLst>
      <p:ext uri="{BB962C8B-B14F-4D97-AF65-F5344CB8AC3E}">
        <p14:creationId xmlns:p14="http://schemas.microsoft.com/office/powerpoint/2010/main" val="74753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CA4-6E3A-B81F-61C6-69E1A2B6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Hot Topic: “Leader Succession Planning”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FAC43-1C58-09FF-8B39-6BDDA8CB2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ideas to help you with your succession planning.</a:t>
            </a:r>
          </a:p>
          <a:p>
            <a:r>
              <a:rPr lang="en-US" dirty="0"/>
              <a:t>Identify roles to be filled</a:t>
            </a:r>
          </a:p>
          <a:p>
            <a:r>
              <a:rPr lang="en-US" dirty="0"/>
              <a:t>Know who is available</a:t>
            </a:r>
          </a:p>
          <a:p>
            <a:r>
              <a:rPr lang="en-US" dirty="0"/>
              <a:t>Determine the skills of your potential new leaders</a:t>
            </a:r>
          </a:p>
          <a:p>
            <a:r>
              <a:rPr lang="en-US" dirty="0"/>
              <a:t>Ask for help</a:t>
            </a:r>
          </a:p>
          <a:p>
            <a:r>
              <a:rPr lang="en-US" dirty="0"/>
              <a:t>Get the commitment</a:t>
            </a:r>
          </a:p>
          <a:p>
            <a:r>
              <a:rPr lang="en-US" dirty="0"/>
              <a:t>Train the leader</a:t>
            </a:r>
          </a:p>
          <a:p>
            <a:r>
              <a:rPr lang="en-US" dirty="0"/>
              <a:t>Say 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D15A-060F-4DAE-B018-42DBBC70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9025-70F4-4340-98A1-902D5EC7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Webmaster’s Minutes: Edward Weeks</a:t>
            </a:r>
          </a:p>
          <a:p>
            <a:r>
              <a:rPr lang="en-US" sz="2800" dirty="0"/>
              <a:t>District Activity Update: Lenny Wertz</a:t>
            </a:r>
          </a:p>
          <a:p>
            <a:r>
              <a:rPr lang="en-US" sz="2800" dirty="0"/>
              <a:t>District Commissioner: Amanda Housewright</a:t>
            </a:r>
          </a:p>
          <a:p>
            <a:r>
              <a:rPr lang="en-US" sz="2800" dirty="0"/>
              <a:t>District’s Director/Executive:  Daryl Branson, Lawson Lipford-Cruz</a:t>
            </a:r>
            <a:endParaRPr lang="en-US" sz="2800" i="0" dirty="0">
              <a:solidFill>
                <a:srgbClr val="283C46"/>
              </a:solidFill>
              <a:effectLst/>
            </a:endParaRPr>
          </a:p>
          <a:p>
            <a:r>
              <a:rPr lang="en-US" sz="2800" dirty="0"/>
              <a:t>District Committee Chair: Steward Benson</a:t>
            </a:r>
          </a:p>
        </p:txBody>
      </p:sp>
    </p:spTree>
    <p:extLst>
      <p:ext uri="{BB962C8B-B14F-4D97-AF65-F5344CB8AC3E}">
        <p14:creationId xmlns:p14="http://schemas.microsoft.com/office/powerpoint/2010/main" val="33362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AE43-0C19-33CE-ED94-57CDC0DE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Moment: “Talking to Friends About Scouting”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7C89-EE5F-E34E-D136-32BAA31BF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Touch</a:t>
            </a:r>
          </a:p>
          <a:p>
            <a:r>
              <a:rPr lang="en-US" dirty="0"/>
              <a:t>Highlight the Adventures</a:t>
            </a:r>
          </a:p>
          <a:p>
            <a:r>
              <a:rPr lang="en-US" dirty="0"/>
              <a:t>Stress the Sense of Belonging</a:t>
            </a:r>
          </a:p>
          <a:p>
            <a:r>
              <a:rPr lang="en-US" dirty="0"/>
              <a:t>Make it inviting</a:t>
            </a:r>
          </a:p>
          <a:p>
            <a:r>
              <a:rPr lang="en-US" dirty="0"/>
              <a:t>Share the Excitement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33B260D-2368-65CD-89C2-B88FCCDF7E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6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A030-6AAE-406F-8FF3-E1781189D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9" y="2047632"/>
            <a:ext cx="7299570" cy="96910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Scouts BSA Leaders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041AB-DA64-45C8-B563-548CC97E1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Breakout Session: Cycling</a:t>
            </a:r>
          </a:p>
        </p:txBody>
      </p:sp>
    </p:spTree>
    <p:extLst>
      <p:ext uri="{BB962C8B-B14F-4D97-AF65-F5344CB8AC3E}">
        <p14:creationId xmlns:p14="http://schemas.microsoft.com/office/powerpoint/2010/main" val="152927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A861-DDFE-4A6A-9BA6-AEC0D16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Scouts BSA </a:t>
            </a:r>
            <a:br>
              <a:rPr lang="en-US" dirty="0"/>
            </a:br>
            <a:r>
              <a:rPr lang="en-US" dirty="0"/>
              <a:t>Breakout Session: “Cycling”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A285-619B-4B4B-B5F6-F285EE22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Related Advancement</a:t>
            </a:r>
            <a:endParaRPr lang="en-US" sz="2400" dirty="0">
              <a:latin typeface="Garamond" panose="02020404030301010803" pitchFamily="18" charset="0"/>
            </a:endParaRPr>
          </a:p>
          <a:p>
            <a:pPr lvl="1"/>
            <a:r>
              <a:rPr lang="en-US" sz="1800" dirty="0">
                <a:latin typeface="Garamond" panose="02020404030301010803" pitchFamily="18" charset="0"/>
              </a:rPr>
              <a:t>• </a:t>
            </a:r>
            <a:r>
              <a:rPr lang="en-US" sz="2000" dirty="0"/>
              <a:t>Tenderfoot requirements 1b</a:t>
            </a:r>
          </a:p>
          <a:p>
            <a:pPr lvl="1"/>
            <a:r>
              <a:rPr lang="en-US" sz="2000" dirty="0"/>
              <a:t>• Second Class requirements 1a and 3a</a:t>
            </a:r>
          </a:p>
          <a:p>
            <a:pPr lvl="1"/>
            <a:r>
              <a:rPr lang="en-US" sz="2000" dirty="0"/>
              <a:t>• First Class requirements 1a and 10</a:t>
            </a:r>
          </a:p>
          <a:p>
            <a:pPr lvl="1"/>
            <a:r>
              <a:rPr lang="en-US" sz="2000" dirty="0"/>
              <a:t>• Cycling merit badge</a:t>
            </a:r>
          </a:p>
          <a:p>
            <a:pPr lvl="1"/>
            <a:r>
              <a:rPr lang="en-US" sz="2000" dirty="0"/>
              <a:t>• Personal Fitness merit badge</a:t>
            </a:r>
          </a:p>
          <a:p>
            <a:pPr lvl="1"/>
            <a:r>
              <a:rPr lang="en-US" sz="2000" dirty="0"/>
              <a:t>• 50-Miler Award</a:t>
            </a:r>
          </a:p>
        </p:txBody>
      </p:sp>
    </p:spTree>
    <p:extLst>
      <p:ext uri="{BB962C8B-B14F-4D97-AF65-F5344CB8AC3E}">
        <p14:creationId xmlns:p14="http://schemas.microsoft.com/office/powerpoint/2010/main" val="13615167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15000</TotalTime>
  <Words>531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Garamond</vt:lpstr>
      <vt:lpstr>Symbol</vt:lpstr>
      <vt:lpstr>Times New Roman</vt:lpstr>
      <vt:lpstr>Trebuchet MS</vt:lpstr>
      <vt:lpstr>Wingdings 3</vt:lpstr>
      <vt:lpstr>Facet</vt:lpstr>
      <vt:lpstr>Roundtable</vt:lpstr>
      <vt:lpstr>Scouts BSA Agenda: November 14, 2024</vt:lpstr>
      <vt:lpstr>Welcome</vt:lpstr>
      <vt:lpstr>Hot Topic: “Leader Succession Planning”</vt:lpstr>
      <vt:lpstr>Hot Topic: “Leader Succession Planning”</vt:lpstr>
      <vt:lpstr>Introduction and Announcements</vt:lpstr>
      <vt:lpstr>Membership Moment: “Talking to Friends About Scouting”</vt:lpstr>
      <vt:lpstr>Scouts BSA Leaders</vt:lpstr>
      <vt:lpstr>Scouts BSA  Breakout Session: “Cycling” </vt:lpstr>
      <vt:lpstr>Bicycle Touring</vt:lpstr>
      <vt:lpstr>Bicycle Touring</vt:lpstr>
      <vt:lpstr>Bike Ride Cue Sheet</vt:lpstr>
      <vt:lpstr>Bicycle Basic</vt:lpstr>
      <vt:lpstr>How to wear a helmet</vt:lpstr>
      <vt:lpstr>Questions or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Roundtable</dc:title>
  <dc:creator>Georger Martin</dc:creator>
  <cp:lastModifiedBy>George Martin</cp:lastModifiedBy>
  <cp:revision>160</cp:revision>
  <cp:lastPrinted>2024-10-10T21:56:32Z</cp:lastPrinted>
  <dcterms:created xsi:type="dcterms:W3CDTF">2021-04-08T16:20:54Z</dcterms:created>
  <dcterms:modified xsi:type="dcterms:W3CDTF">2024-11-14T21:15:18Z</dcterms:modified>
</cp:coreProperties>
</file>