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24384000" cy="1371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44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sto prova font"/>
          <p:cNvSpPr/>
          <p:nvPr/>
        </p:nvSpPr>
        <p:spPr>
          <a:xfrm>
            <a:off x="1489680" y="2402640"/>
            <a:ext cx="16847640" cy="531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r>
              <a:rPr b="1" lang="it-IT" sz="9800" spc="-1" strike="noStrike">
                <a:solidFill>
                  <a:srgbClr val="51558c"/>
                </a:solidFill>
                <a:latin typeface="Open Sans Extrabold"/>
                <a:ea typeface="Open Sans Extrabold"/>
              </a:rPr>
              <a:t>IL LAVORO PER I GIOVANI </a:t>
            </a:r>
            <a:endParaRPr b="0" lang="it-IT" sz="9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6600" spc="-1" strike="noStrike">
                <a:solidFill>
                  <a:srgbClr val="51558c"/>
                </a:solidFill>
                <a:latin typeface="Open Sans"/>
                <a:ea typeface="Open Sans"/>
              </a:rPr>
              <a:t>LE OPPORTUNITÀ DELLA FORMAZIONE</a:t>
            </a:r>
            <a:r>
              <a:rPr b="0" lang="it-IT" sz="8000" spc="-1" strike="noStrike">
                <a:solidFill>
                  <a:srgbClr val="51558c"/>
                </a:solidFill>
                <a:latin typeface="Open Sans Extrabold"/>
                <a:ea typeface="Open Sans Extrabold"/>
              </a:rPr>
              <a:t>	</a:t>
            </a:r>
            <a:endParaRPr b="0" lang="it-IT" sz="8000" spc="-1" strike="noStrike">
              <a:latin typeface="Arial"/>
            </a:endParaRPr>
          </a:p>
        </p:txBody>
      </p:sp>
      <p:pic>
        <p:nvPicPr>
          <p:cNvPr id="77" name="Immagine" descr="Immagine"/>
          <p:cNvPicPr/>
          <p:nvPr/>
        </p:nvPicPr>
        <p:blipFill>
          <a:blip r:embed="rId1"/>
          <a:stretch/>
        </p:blipFill>
        <p:spPr>
          <a:xfrm>
            <a:off x="1489680" y="1228320"/>
            <a:ext cx="20431080" cy="1213920"/>
          </a:xfrm>
          <a:prstGeom prst="rect">
            <a:avLst/>
          </a:prstGeom>
          <a:ln w="12600">
            <a:noFill/>
          </a:ln>
        </p:spPr>
      </p:pic>
      <p:sp>
        <p:nvSpPr>
          <p:cNvPr id="78" name="Linea"/>
          <p:cNvSpPr/>
          <p:nvPr/>
        </p:nvSpPr>
        <p:spPr>
          <a:xfrm>
            <a:off x="1489680" y="12468600"/>
            <a:ext cx="21166200" cy="45360"/>
          </a:xfrm>
          <a:custGeom>
            <a:avLst/>
            <a:gdLst/>
            <a:ahLst/>
            <a:rect l="l" t="t" r="r" b="b"/>
            <a:pathLst>
              <a:path w="505450800" h="21600">
                <a:moveTo>
                  <a:pt x="0" y="0"/>
                </a:moveTo>
                <a:lnTo>
                  <a:pt x="505450800" y="21600"/>
                </a:lnTo>
              </a:path>
            </a:pathLst>
          </a:custGeom>
          <a:noFill/>
          <a:ln w="5076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asellaDiTesto 6"/>
          <p:cNvSpPr/>
          <p:nvPr/>
        </p:nvSpPr>
        <p:spPr>
          <a:xfrm>
            <a:off x="1489680" y="7341120"/>
            <a:ext cx="17374320" cy="434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0" lang="it-IT" sz="5400" spc="-1" strike="noStrike">
                <a:solidFill>
                  <a:srgbClr val="fdb835"/>
                </a:solidFill>
                <a:latin typeface="Open Sans Extrabold"/>
                <a:ea typeface="Open Sans Extrabold"/>
              </a:rPr>
              <a:t>GABRIELE GRONDONI </a:t>
            </a: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5400" spc="-1" strike="noStrike">
                <a:solidFill>
                  <a:srgbClr val="51558c"/>
                </a:solidFill>
                <a:latin typeface="Open Sans Regular"/>
                <a:ea typeface="Open Sans Regular"/>
              </a:rPr>
              <a:t>Dirigente Settore Formazione Inserimento Lavorativo e Settore Apprendistato e Tirocini </a:t>
            </a: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5400" spc="-1" strike="noStrike">
                <a:solidFill>
                  <a:srgbClr val="51558c"/>
                </a:solidFill>
                <a:latin typeface="Open Sans Regular"/>
                <a:ea typeface="Open Sans Regular"/>
              </a:rPr>
              <a:t>Regione Toscana</a:t>
            </a:r>
            <a:endParaRPr b="0" lang="it-IT" sz="5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sto prova font_20"/>
          <p:cNvSpPr/>
          <p:nvPr/>
        </p:nvSpPr>
        <p:spPr>
          <a:xfrm>
            <a:off x="1315800" y="2172600"/>
            <a:ext cx="22601160" cy="1563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it-IT" sz="4800" spc="-1" strike="noStrike">
                <a:solidFill>
                  <a:srgbClr val="51558c"/>
                </a:solidFill>
                <a:latin typeface="Open Sans Extrabold"/>
                <a:ea typeface="Open Sans Extrabold"/>
              </a:rPr>
              <a:t>OPPORTUNITÀ FORMATIVE PER PERSONE IN CERCA DI OCCUPAZIONE</a:t>
            </a:r>
            <a:endParaRPr b="0" lang="it-IT" sz="4800" spc="-1" strike="noStrike">
              <a:latin typeface="Arial"/>
            </a:endParaRPr>
          </a:p>
        </p:txBody>
      </p:sp>
      <p:pic>
        <p:nvPicPr>
          <p:cNvPr id="81" name="Immagine_11" descr="Immagine"/>
          <p:cNvPicPr/>
          <p:nvPr/>
        </p:nvPicPr>
        <p:blipFill>
          <a:blip r:embed="rId1"/>
          <a:stretch/>
        </p:blipFill>
        <p:spPr>
          <a:xfrm>
            <a:off x="1315800" y="559080"/>
            <a:ext cx="16150680" cy="1025280"/>
          </a:xfrm>
          <a:prstGeom prst="rect">
            <a:avLst/>
          </a:prstGeom>
          <a:ln w="12600">
            <a:noFill/>
          </a:ln>
        </p:spPr>
      </p:pic>
      <p:sp>
        <p:nvSpPr>
          <p:cNvPr id="82" name="Linea_11"/>
          <p:cNvSpPr/>
          <p:nvPr/>
        </p:nvSpPr>
        <p:spPr>
          <a:xfrm>
            <a:off x="917640" y="13169520"/>
            <a:ext cx="20639520" cy="360"/>
          </a:xfrm>
          <a:custGeom>
            <a:avLst/>
            <a:gdLst/>
            <a:ahLst/>
            <a:rect l="l" t="t" r="r" b="b"/>
            <a:pathLst>
              <a:path w="619207200" h="21600">
                <a:moveTo>
                  <a:pt x="0" y="0"/>
                </a:moveTo>
                <a:lnTo>
                  <a:pt x="619207200" y="21600"/>
                </a:lnTo>
              </a:path>
            </a:pathLst>
          </a:custGeom>
          <a:noFill/>
          <a:ln w="5076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asellaDiTesto 2"/>
          <p:cNvSpPr/>
          <p:nvPr/>
        </p:nvSpPr>
        <p:spPr>
          <a:xfrm>
            <a:off x="1315800" y="3770640"/>
            <a:ext cx="2144844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30000"/>
              </a:lnSpc>
            </a:pPr>
            <a:r>
              <a:rPr b="0" lang="it-IT" sz="30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Attraverso la </a:t>
            </a:r>
            <a:r>
              <a:rPr b="1" lang="it-IT" sz="30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sinergia tra i sistemi di formazione e lavoro</a:t>
            </a:r>
            <a:r>
              <a:rPr b="0" lang="it-IT" sz="30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 vengono offerti ai cittadini in cerca di occupazione </a:t>
            </a:r>
            <a:r>
              <a:rPr b="1" lang="it-IT" sz="30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servizi e interventi formativi integrati</a:t>
            </a:r>
            <a:r>
              <a:rPr b="0" lang="it-IT" sz="30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 in grado di ridurre il divario tra domanda e offerta di lavoro. Tra questi: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84" name="Rounded Rectangle 78"/>
          <p:cNvSpPr/>
          <p:nvPr/>
        </p:nvSpPr>
        <p:spPr>
          <a:xfrm>
            <a:off x="1489320" y="5542200"/>
            <a:ext cx="18989280" cy="143964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dir="10800000" dist="88900">
              <a:srgbClr val="000000">
                <a:alpha val="1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1371600">
              <a:lnSpc>
                <a:spcPct val="110000"/>
              </a:lnSpc>
            </a:pPr>
            <a:r>
              <a:rPr b="1" lang="it-IT" sz="32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FORMAZIONE PROFESSIONALE FINALIZZATA ALL’OCCUPAZIONE MEDIANTE IL RAFFORZAMENTO DELLE COMPETENZE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85" name="Rounded Rectangle 78"/>
          <p:cNvSpPr/>
          <p:nvPr/>
        </p:nvSpPr>
        <p:spPr>
          <a:xfrm>
            <a:off x="1489320" y="9163080"/>
            <a:ext cx="18989280" cy="143964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dir="10800000" dist="88900">
              <a:srgbClr val="000000">
                <a:alpha val="1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1371600">
              <a:lnSpc>
                <a:spcPct val="110000"/>
              </a:lnSpc>
            </a:pPr>
            <a:r>
              <a:rPr b="1" lang="it-IT" sz="32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PROGRAMMA GOL – GARANZIA OCCUPABILITÀ LAVORATORI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86" name="Rounded Rectangle 78"/>
          <p:cNvSpPr/>
          <p:nvPr/>
        </p:nvSpPr>
        <p:spPr>
          <a:xfrm>
            <a:off x="1489320" y="7352640"/>
            <a:ext cx="18989280" cy="143964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dir="10800000" dist="88900">
              <a:srgbClr val="000000">
                <a:alpha val="1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1371600">
              <a:lnSpc>
                <a:spcPct val="110000"/>
              </a:lnSpc>
            </a:pPr>
            <a:r>
              <a:rPr b="1" lang="it-IT" sz="32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FORMAZIONE A RICHIESTA INDIVIDUALE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87" name="Rounded Rectangle 78"/>
          <p:cNvSpPr/>
          <p:nvPr/>
        </p:nvSpPr>
        <p:spPr>
          <a:xfrm>
            <a:off x="1489320" y="10973160"/>
            <a:ext cx="18989280" cy="143964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dir="10800000" dist="88900">
              <a:srgbClr val="000000">
                <a:alpha val="1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1371600">
              <a:lnSpc>
                <a:spcPct val="110000"/>
              </a:lnSpc>
            </a:pPr>
            <a:r>
              <a:rPr b="1" lang="it-IT" sz="32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INTERVENTI SPECIFICI PER I GIOVANI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88" name="TextBox 5"/>
          <p:cNvSpPr/>
          <p:nvPr/>
        </p:nvSpPr>
        <p:spPr>
          <a:xfrm>
            <a:off x="1887480" y="5754600"/>
            <a:ext cx="96984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6000" spc="-1" strike="noStrike">
                <a:solidFill>
                  <a:srgbClr val="ffffff"/>
                </a:solidFill>
                <a:latin typeface="Open Sans"/>
                <a:ea typeface="Open Sans"/>
              </a:rPr>
              <a:t>1.</a:t>
            </a:r>
            <a:endParaRPr b="0" lang="it-IT" sz="6000" spc="-1" strike="noStrike">
              <a:latin typeface="Arial"/>
            </a:endParaRPr>
          </a:p>
        </p:txBody>
      </p:sp>
      <p:sp>
        <p:nvSpPr>
          <p:cNvPr id="89" name="TextBox 5"/>
          <p:cNvSpPr/>
          <p:nvPr/>
        </p:nvSpPr>
        <p:spPr>
          <a:xfrm>
            <a:off x="1887480" y="7564680"/>
            <a:ext cx="96984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6000" spc="-1" strike="noStrike">
                <a:solidFill>
                  <a:srgbClr val="ffffff"/>
                </a:solidFill>
                <a:latin typeface="Open Sans"/>
                <a:ea typeface="Open Sans"/>
              </a:rPr>
              <a:t>2.</a:t>
            </a:r>
            <a:endParaRPr b="0" lang="it-IT" sz="6000" spc="-1" strike="noStrike">
              <a:latin typeface="Arial"/>
            </a:endParaRPr>
          </a:p>
        </p:txBody>
      </p:sp>
      <p:sp>
        <p:nvSpPr>
          <p:cNvPr id="90" name="TextBox 5"/>
          <p:cNvSpPr/>
          <p:nvPr/>
        </p:nvSpPr>
        <p:spPr>
          <a:xfrm>
            <a:off x="1887480" y="9375120"/>
            <a:ext cx="96984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6000" spc="-1" strike="noStrike">
                <a:solidFill>
                  <a:srgbClr val="ffffff"/>
                </a:solidFill>
                <a:latin typeface="Open Sans"/>
                <a:ea typeface="Open Sans"/>
              </a:rPr>
              <a:t>3.</a:t>
            </a:r>
            <a:endParaRPr b="0" lang="it-IT" sz="6000" spc="-1" strike="noStrike">
              <a:latin typeface="Arial"/>
            </a:endParaRPr>
          </a:p>
        </p:txBody>
      </p:sp>
      <p:sp>
        <p:nvSpPr>
          <p:cNvPr id="91" name="TextBox 5"/>
          <p:cNvSpPr/>
          <p:nvPr/>
        </p:nvSpPr>
        <p:spPr>
          <a:xfrm>
            <a:off x="1887480" y="11185200"/>
            <a:ext cx="96984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6000" spc="-1" strike="noStrike">
                <a:solidFill>
                  <a:srgbClr val="ffffff"/>
                </a:solidFill>
                <a:latin typeface="Open Sans"/>
                <a:ea typeface="Open Sans"/>
              </a:rPr>
              <a:t>4.</a:t>
            </a:r>
            <a:endParaRPr b="0" lang="it-IT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sto prova font_15"/>
          <p:cNvSpPr/>
          <p:nvPr/>
        </p:nvSpPr>
        <p:spPr>
          <a:xfrm>
            <a:off x="2841480" y="11220120"/>
            <a:ext cx="19799640" cy="1494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8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0000" rIns="180000" tIns="50760" bIns="180000" anchor="ctr">
            <a:noAutofit/>
          </a:bodyPr>
          <a:p>
            <a:pPr algn="just">
              <a:lnSpc>
                <a:spcPct val="110000"/>
              </a:lnSpc>
              <a:spcAft>
                <a:spcPts val="300"/>
              </a:spcAft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Si è chiuso da poco l’avviso che prevede la presentazione di progetti formativi rivolti a</a:t>
            </a:r>
            <a:r>
              <a:rPr b="0" lang="it-IT" sz="2800" spc="-1" strike="noStrike">
                <a:solidFill>
                  <a:srgbClr val="231f20"/>
                </a:solidFill>
                <a:latin typeface="Open Sans Regular"/>
                <a:ea typeface="Open Sans Regular"/>
              </a:rPr>
              <a:t> minori in stato di detenzione e in stato di libertà nei settori segnalati dal Centro di Giustizia Minorile.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93" name="Linea_11"/>
          <p:cNvSpPr/>
          <p:nvPr/>
        </p:nvSpPr>
        <p:spPr>
          <a:xfrm>
            <a:off x="917640" y="13169520"/>
            <a:ext cx="20639520" cy="360"/>
          </a:xfrm>
          <a:custGeom>
            <a:avLst/>
            <a:gdLst/>
            <a:ahLst/>
            <a:rect l="l" t="t" r="r" b="b"/>
            <a:pathLst>
              <a:path w="619207200" h="21600">
                <a:moveTo>
                  <a:pt x="0" y="0"/>
                </a:moveTo>
                <a:lnTo>
                  <a:pt x="619207200" y="21600"/>
                </a:lnTo>
              </a:path>
            </a:pathLst>
          </a:custGeom>
          <a:noFill/>
          <a:ln w="5076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asellaDiTesto 5"/>
          <p:cNvSpPr/>
          <p:nvPr/>
        </p:nvSpPr>
        <p:spPr>
          <a:xfrm>
            <a:off x="1315800" y="2344320"/>
            <a:ext cx="18248040" cy="147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743040" indent="-742680" algn="just">
              <a:lnSpc>
                <a:spcPct val="130000"/>
              </a:lnSpc>
              <a:buClr>
                <a:srgbClr val="51558c"/>
              </a:buClr>
              <a:buFont typeface="Arial"/>
              <a:buAutoNum type="arabicPeriod"/>
            </a:pPr>
            <a:r>
              <a:rPr b="1" lang="it-IT" sz="3600" spc="-1" strike="noStrike">
                <a:solidFill>
                  <a:srgbClr val="51558c"/>
                </a:solidFill>
                <a:latin typeface="Open Sans Extrabold"/>
                <a:ea typeface="Open Sans Extrabold"/>
              </a:rPr>
              <a:t>FORMAZIONE PROFESSIONALE FINALIZZATA ALL’OCCUPAZIONE MEDIANTE IL RAFFORZAMENTO DELLE COMPETENZE  </a:t>
            </a:r>
            <a:r>
              <a:rPr b="0" lang="it-IT" sz="3600" spc="-1" strike="noStrike">
                <a:solidFill>
                  <a:srgbClr val="51558c"/>
                </a:solidFill>
                <a:latin typeface="Open Sans"/>
                <a:ea typeface="Open Sans"/>
              </a:rPr>
              <a:t>1/2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95" name="Testo prova font"/>
          <p:cNvSpPr/>
          <p:nvPr/>
        </p:nvSpPr>
        <p:spPr>
          <a:xfrm>
            <a:off x="2607840" y="4534920"/>
            <a:ext cx="20116440" cy="255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>
              <a:lnSpc>
                <a:spcPct val="120000"/>
              </a:lnSpc>
              <a:spcAft>
                <a:spcPts val="300"/>
              </a:spcAft>
            </a:pPr>
            <a:r>
              <a:rPr b="1" lang="en-US" sz="2900" spc="-1" strike="noStrike">
                <a:solidFill>
                  <a:srgbClr val="51558c"/>
                </a:solidFill>
                <a:latin typeface="Open Sans Regular"/>
                <a:ea typeface="Open Sans Regular"/>
              </a:rPr>
              <a:t>OBIETTIVI E MODALITÀ DI ATTUAZIONE</a:t>
            </a:r>
            <a:endParaRPr b="0" lang="it-IT" sz="2900" spc="-1" strike="noStrike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1199"/>
              </a:spcAf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Regione Toscana garantisce un’offerta formativa pluriennale finalizzata a </a:t>
            </a:r>
            <a:r>
              <a:rPr b="1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favorire l’inserimento e il reinserimento lavorativo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, così come </a:t>
            </a:r>
            <a:r>
              <a:rPr b="1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l’aggiornamento e la riqualificazione professionale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. 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Sulla base dei fabbisogni territoriali e degli indirizzi strategici, vengono emessi avvisi pubblici per il finanziamento di progetti formativi a valere su risorse europee, nazionali e regionali.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96" name="Picture 4" descr=""/>
          <p:cNvPicPr/>
          <p:nvPr/>
        </p:nvPicPr>
        <p:blipFill>
          <a:blip r:embed="rId1"/>
          <a:stretch/>
        </p:blipFill>
        <p:spPr>
          <a:xfrm>
            <a:off x="1023840" y="5104080"/>
            <a:ext cx="1274400" cy="1274400"/>
          </a:xfrm>
          <a:prstGeom prst="rect">
            <a:avLst/>
          </a:prstGeom>
          <a:ln w="12600">
            <a:noFill/>
          </a:ln>
        </p:spPr>
      </p:pic>
      <p:sp>
        <p:nvSpPr>
          <p:cNvPr id="97" name="Testo prova font"/>
          <p:cNvSpPr/>
          <p:nvPr/>
        </p:nvSpPr>
        <p:spPr>
          <a:xfrm>
            <a:off x="2607840" y="7830720"/>
            <a:ext cx="20116440" cy="58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>
              <a:lnSpc>
                <a:spcPct val="110000"/>
              </a:lnSpc>
              <a:spcAft>
                <a:spcPts val="1199"/>
              </a:spcAft>
            </a:pPr>
            <a:r>
              <a:rPr b="1" lang="en-US" sz="2900" spc="-1" strike="noStrike">
                <a:solidFill>
                  <a:srgbClr val="51558c"/>
                </a:solidFill>
                <a:latin typeface="Open Sans Regular"/>
                <a:ea typeface="Open Sans Regular"/>
              </a:rPr>
              <a:t>ALCUNI INTERVENTI </a:t>
            </a:r>
            <a:endParaRPr b="0" lang="it-IT" sz="2900" spc="-1" strike="noStrike">
              <a:latin typeface="Arial"/>
            </a:endParaRPr>
          </a:p>
        </p:txBody>
      </p:sp>
      <p:pic>
        <p:nvPicPr>
          <p:cNvPr id="98" name="Picture 2" descr=""/>
          <p:cNvPicPr/>
          <p:nvPr/>
        </p:nvPicPr>
        <p:blipFill>
          <a:blip r:embed="rId2"/>
          <a:stretch/>
        </p:blipFill>
        <p:spPr>
          <a:xfrm>
            <a:off x="1156320" y="7668360"/>
            <a:ext cx="1005480" cy="1005480"/>
          </a:xfrm>
          <a:prstGeom prst="rect">
            <a:avLst/>
          </a:prstGeom>
          <a:ln w="12600">
            <a:noFill/>
          </a:ln>
        </p:spPr>
      </p:pic>
      <p:sp>
        <p:nvSpPr>
          <p:cNvPr id="99" name="Testo prova font_6"/>
          <p:cNvSpPr/>
          <p:nvPr/>
        </p:nvSpPr>
        <p:spPr>
          <a:xfrm>
            <a:off x="2840400" y="9218160"/>
            <a:ext cx="19799640" cy="101232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8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0000" rIns="180000" tIns="50760" bIns="180000" anchor="ctr">
            <a:noAutofit/>
          </a:bodyPr>
          <a:p>
            <a:pPr algn="just">
              <a:lnSpc>
                <a:spcPct val="110000"/>
              </a:lnSpc>
              <a:spcAft>
                <a:spcPts val="300"/>
              </a:spcAft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Ammessi a finanziamento 4 progetti per la formazione di tale figura professionale, per un valore di circa 1 milione/€.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00" name="Immagine_11" descr="Immagine"/>
          <p:cNvPicPr/>
          <p:nvPr/>
        </p:nvPicPr>
        <p:blipFill>
          <a:blip r:embed="rId3"/>
          <a:stretch/>
        </p:blipFill>
        <p:spPr>
          <a:xfrm>
            <a:off x="1315800" y="559080"/>
            <a:ext cx="16150680" cy="1025280"/>
          </a:xfrm>
          <a:prstGeom prst="rect">
            <a:avLst/>
          </a:prstGeom>
          <a:ln w="12600">
            <a:noFill/>
          </a:ln>
        </p:spPr>
      </p:pic>
      <p:sp>
        <p:nvSpPr>
          <p:cNvPr id="101" name="Testo prova font_5"/>
          <p:cNvSpPr/>
          <p:nvPr/>
        </p:nvSpPr>
        <p:spPr>
          <a:xfrm>
            <a:off x="2564640" y="8884800"/>
            <a:ext cx="12779640" cy="611640"/>
          </a:xfrm>
          <a:prstGeom prst="roundRect">
            <a:avLst>
              <a:gd name="adj" fmla="val 16667"/>
            </a:avLst>
          </a:prstGeom>
          <a:solidFill>
            <a:srgbClr val="51558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marL="457200" algn="just">
              <a:lnSpc>
                <a:spcPct val="110000"/>
              </a:lnSpc>
              <a:spcAft>
                <a:spcPts val="300"/>
              </a:spcAft>
            </a:pPr>
            <a:r>
              <a:rPr b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Avviso Tecnico del restauro di beni culturali </a:t>
            </a:r>
            <a:r>
              <a:rPr b="0" i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(in fase di avvio)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02" name="Testo prova font_14"/>
          <p:cNvSpPr/>
          <p:nvPr/>
        </p:nvSpPr>
        <p:spPr>
          <a:xfrm>
            <a:off x="2564640" y="10809360"/>
            <a:ext cx="12779640" cy="611640"/>
          </a:xfrm>
          <a:prstGeom prst="roundRect">
            <a:avLst>
              <a:gd name="adj" fmla="val 16667"/>
            </a:avLst>
          </a:prstGeom>
          <a:solidFill>
            <a:srgbClr val="51558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marL="457200" algn="just">
              <a:lnSpc>
                <a:spcPct val="110000"/>
              </a:lnSpc>
              <a:spcAft>
                <a:spcPts val="300"/>
              </a:spcAft>
            </a:pPr>
            <a:r>
              <a:rPr b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Avvisi Formazione utenti giustizia minorile </a:t>
            </a:r>
            <a:r>
              <a:rPr b="0" i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(istruttoria in corso)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magine_11" descr="Immagine"/>
          <p:cNvPicPr/>
          <p:nvPr/>
        </p:nvPicPr>
        <p:blipFill>
          <a:blip r:embed="rId1"/>
          <a:stretch/>
        </p:blipFill>
        <p:spPr>
          <a:xfrm>
            <a:off x="917640" y="981720"/>
            <a:ext cx="15644880" cy="929520"/>
          </a:xfrm>
          <a:prstGeom prst="rect">
            <a:avLst/>
          </a:prstGeom>
          <a:ln w="12600">
            <a:noFill/>
          </a:ln>
        </p:spPr>
      </p:pic>
      <p:sp>
        <p:nvSpPr>
          <p:cNvPr id="104" name="Linea_11"/>
          <p:cNvSpPr/>
          <p:nvPr/>
        </p:nvSpPr>
        <p:spPr>
          <a:xfrm>
            <a:off x="917640" y="13169520"/>
            <a:ext cx="20639520" cy="360"/>
          </a:xfrm>
          <a:custGeom>
            <a:avLst/>
            <a:gdLst/>
            <a:ahLst/>
            <a:rect l="l" t="t" r="r" b="b"/>
            <a:pathLst>
              <a:path w="619207200" h="21600">
                <a:moveTo>
                  <a:pt x="0" y="0"/>
                </a:moveTo>
                <a:lnTo>
                  <a:pt x="619207200" y="21600"/>
                </a:lnTo>
              </a:path>
            </a:pathLst>
          </a:custGeom>
          <a:noFill/>
          <a:ln w="5076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Testo prova font"/>
          <p:cNvSpPr/>
          <p:nvPr/>
        </p:nvSpPr>
        <p:spPr>
          <a:xfrm>
            <a:off x="2733480" y="4874400"/>
            <a:ext cx="19799640" cy="165564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8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0000" rIns="180000" tIns="50760" bIns="0" anchor="ctr">
            <a:noAutofit/>
          </a:bodyPr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Si è chiuso da poco l’avviso che prevede la presentazione di progetti formativi rivolti ad a</a:t>
            </a:r>
            <a:r>
              <a:rPr b="0" lang="it-IT" sz="2800" spc="-1" strike="noStrike">
                <a:solidFill>
                  <a:srgbClr val="231f20"/>
                </a:solidFill>
                <a:latin typeface="Open Sans Regular"/>
                <a:ea typeface="Open Sans Regular"/>
              </a:rPr>
              <a:t>dulti in stato di detenzione nei settori segnalati dagli Istituti Penitenziari.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06" name="Testo prova font"/>
          <p:cNvSpPr/>
          <p:nvPr/>
        </p:nvSpPr>
        <p:spPr>
          <a:xfrm>
            <a:off x="2733480" y="7711200"/>
            <a:ext cx="19799640" cy="208764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8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0000" rIns="180000" tIns="216000" bIns="180000" anchor="ctr">
            <a:noAutofit/>
          </a:bodyPr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b="0" lang="it-IT" sz="2800" spc="-1" strike="noStrike">
                <a:solidFill>
                  <a:srgbClr val="231f20"/>
                </a:solidFill>
                <a:latin typeface="Open Sans Regular"/>
                <a:ea typeface="Open Sans Regular"/>
              </a:rPr>
              <a:t>Saranno aperti avvisi finalizzati ad attivare percorsi di formazione nei settori strategici dell’economia regionale. 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b="0" lang="it-IT" sz="2800" spc="-1" strike="noStrike">
                <a:solidFill>
                  <a:srgbClr val="231f20"/>
                </a:solidFill>
                <a:latin typeface="Open Sans Regular"/>
                <a:ea typeface="Open Sans Regular"/>
              </a:rPr>
              <a:t>Il primo avviso, da poco chiuso, ha riguardato il finanziamento di percorsi formativi nella filiera Agribusiness, per un valore di 1,6 milioni/€. 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07" name="Testo prova font"/>
          <p:cNvSpPr/>
          <p:nvPr/>
        </p:nvSpPr>
        <p:spPr>
          <a:xfrm>
            <a:off x="2297880" y="7263000"/>
            <a:ext cx="12779640" cy="719640"/>
          </a:xfrm>
          <a:prstGeom prst="roundRect">
            <a:avLst>
              <a:gd name="adj" fmla="val 16667"/>
            </a:avLst>
          </a:prstGeom>
          <a:solidFill>
            <a:srgbClr val="51558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marL="457200" algn="just">
              <a:lnSpc>
                <a:spcPct val="110000"/>
              </a:lnSpc>
              <a:spcAft>
                <a:spcPts val="300"/>
              </a:spcAft>
            </a:pPr>
            <a:r>
              <a:rPr b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Avvisi nei settori formativi strategici </a:t>
            </a:r>
            <a:r>
              <a:rPr b="0" i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(istruttoria in corso)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08" name="Testo prova font_18"/>
          <p:cNvSpPr/>
          <p:nvPr/>
        </p:nvSpPr>
        <p:spPr>
          <a:xfrm>
            <a:off x="2733480" y="10814400"/>
            <a:ext cx="19799640" cy="158364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8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0000" rIns="180000" tIns="50760" bIns="180000" anchor="ctr">
            <a:noAutofit/>
          </a:bodyPr>
          <a:p>
            <a:pPr algn="just">
              <a:lnSpc>
                <a:spcPct val="110000"/>
              </a:lnSpc>
              <a:spcAft>
                <a:spcPts val="300"/>
              </a:spcAft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b="0" lang="it-IT" sz="2800" spc="-1" strike="noStrike">
                <a:solidFill>
                  <a:srgbClr val="231f20"/>
                </a:solidFill>
                <a:latin typeface="Open Sans Regular"/>
                <a:ea typeface="Open Sans Regular"/>
              </a:rPr>
              <a:t>L’avviso si propone di agevolare le attività di formazione di base e trasversale per i giovani assunti con contratto di apprendistato professionalizzante. È finanziato con oltre 6,4 milioni/€.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09" name="CasellaDiTesto 5"/>
          <p:cNvSpPr/>
          <p:nvPr/>
        </p:nvSpPr>
        <p:spPr>
          <a:xfrm>
            <a:off x="1315800" y="2344320"/>
            <a:ext cx="18248040" cy="147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743040" indent="-742680" algn="just">
              <a:lnSpc>
                <a:spcPct val="130000"/>
              </a:lnSpc>
              <a:buClr>
                <a:srgbClr val="51558c"/>
              </a:buClr>
              <a:buFont typeface="Arial"/>
              <a:buAutoNum type="arabicPeriod"/>
            </a:pPr>
            <a:r>
              <a:rPr b="1" lang="it-IT" sz="3600" spc="-1" strike="noStrike">
                <a:solidFill>
                  <a:srgbClr val="51558c"/>
                </a:solidFill>
                <a:latin typeface="Open Sans Extrabold"/>
                <a:ea typeface="Open Sans Extrabold"/>
              </a:rPr>
              <a:t>FORMAZIONE PROFESSIONALE FINALIZZATA ALL’OCCUPAZIONE MEDIANTE IL RAFFORZAMENTO DELLE COMPETENZE  </a:t>
            </a:r>
            <a:r>
              <a:rPr b="0" lang="it-IT" sz="3600" spc="-1" strike="noStrike">
                <a:solidFill>
                  <a:srgbClr val="51558c"/>
                </a:solidFill>
                <a:latin typeface="Open Sans"/>
                <a:ea typeface="Open Sans"/>
              </a:rPr>
              <a:t>2/2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110" name="Testo prova font_14"/>
          <p:cNvSpPr/>
          <p:nvPr/>
        </p:nvSpPr>
        <p:spPr>
          <a:xfrm>
            <a:off x="2297880" y="4465800"/>
            <a:ext cx="12779640" cy="719640"/>
          </a:xfrm>
          <a:prstGeom prst="roundRect">
            <a:avLst>
              <a:gd name="adj" fmla="val 16667"/>
            </a:avLst>
          </a:prstGeom>
          <a:solidFill>
            <a:srgbClr val="51558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marL="457200" algn="just">
              <a:lnSpc>
                <a:spcPct val="110000"/>
              </a:lnSpc>
              <a:spcAft>
                <a:spcPts val="300"/>
              </a:spcAft>
            </a:pPr>
            <a:r>
              <a:rPr b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Avvisi Formazione Detenuti adulti </a:t>
            </a:r>
            <a:r>
              <a:rPr b="0" i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(istruttoria in corso)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11" name="Testo prova font_17"/>
          <p:cNvSpPr/>
          <p:nvPr/>
        </p:nvSpPr>
        <p:spPr>
          <a:xfrm>
            <a:off x="2297880" y="10432080"/>
            <a:ext cx="12779640" cy="719640"/>
          </a:xfrm>
          <a:prstGeom prst="roundRect">
            <a:avLst>
              <a:gd name="adj" fmla="val 16667"/>
            </a:avLst>
          </a:prstGeom>
          <a:solidFill>
            <a:srgbClr val="51558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marL="457200" algn="just">
              <a:lnSpc>
                <a:spcPct val="110000"/>
              </a:lnSpc>
              <a:spcAft>
                <a:spcPts val="300"/>
              </a:spcAft>
            </a:pPr>
            <a:r>
              <a:rPr b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Avviso Apprendistato professionalizzante </a:t>
            </a:r>
            <a:r>
              <a:rPr b="0" i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(istruttoria in corso)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sto prova font"/>
          <p:cNvSpPr/>
          <p:nvPr/>
        </p:nvSpPr>
        <p:spPr>
          <a:xfrm>
            <a:off x="2667600" y="3369240"/>
            <a:ext cx="20400120" cy="468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>
              <a:lnSpc>
                <a:spcPct val="110000"/>
              </a:lnSpc>
              <a:spcAft>
                <a:spcPts val="300"/>
              </a:spcAft>
            </a:pPr>
            <a:r>
              <a:rPr b="1" lang="en-US" sz="2900" spc="-1" strike="noStrike">
                <a:solidFill>
                  <a:srgbClr val="51558c"/>
                </a:solidFill>
                <a:latin typeface="Open Sans Regular"/>
                <a:ea typeface="Open Sans Regular"/>
              </a:rPr>
              <a:t>OBIETTIVI E MODALITÀ DI ATTUAZIONE</a:t>
            </a:r>
            <a:endParaRPr b="0" lang="it-IT" sz="2900" spc="-1" strike="noStrike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1199"/>
              </a:spcAf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Al fine di </a:t>
            </a:r>
            <a:r>
              <a:rPr b="1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colmare il disallineamento tra domanda e offerta di lavoro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 e g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arantire una </a:t>
            </a:r>
            <a:r>
              <a:rPr b="1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formazione in linea con le esigenze delle aziende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 in cerca di personale, Regione Toscana ha introdotto il sistema dei voucher formativi individuali </a:t>
            </a:r>
            <a:r>
              <a:rPr b="0" i="1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(just in time)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.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1199"/>
              </a:spcAf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Sulla base dei bisogni di formazione individuale dei disoccupati, vengono emessi avvisi pubblici per il finanziamento di voucher formativi, assegnati dai Centi per l’Impiego agli utenti.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12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Open Sans Regular"/>
                <a:ea typeface="DejaVu Sans"/>
              </a:rPr>
              <a:t>I voucher sono spendibili p</a:t>
            </a:r>
            <a:r>
              <a:rPr b="0" lang="it-IT" sz="2800" spc="-1" strike="noStrike">
                <a:solidFill>
                  <a:srgbClr val="000000"/>
                </a:solidFill>
                <a:latin typeface="Open Sans Regular"/>
                <a:ea typeface="DejaVu Sans"/>
              </a:rPr>
              <a:t>resso uno degli Enti formativi disponibili ad erogare </a:t>
            </a:r>
            <a:r>
              <a:rPr b="1" lang="it-IT" sz="2800" spc="-1" strike="noStrike">
                <a:solidFill>
                  <a:srgbClr val="000000"/>
                </a:solidFill>
                <a:latin typeface="Open Sans Regular"/>
                <a:ea typeface="DejaVu Sans"/>
              </a:rPr>
              <a:t>formazione individuale </a:t>
            </a:r>
            <a:r>
              <a:rPr b="1" i="1" lang="it-IT" sz="2800" spc="-1" strike="noStrike">
                <a:solidFill>
                  <a:srgbClr val="000000"/>
                </a:solidFill>
                <a:latin typeface="Open Sans Regular"/>
                <a:ea typeface="DejaVu Sans"/>
              </a:rPr>
              <a:t>just in time</a:t>
            </a:r>
            <a:r>
              <a:rPr b="1" lang="it-IT" sz="2800" spc="-1" strike="noStrike">
                <a:solidFill>
                  <a:srgbClr val="000000"/>
                </a:solidFill>
                <a:latin typeface="Open Sans Regular"/>
                <a:ea typeface="DejaVu Sans"/>
              </a:rPr>
              <a:t> che consenta di poter rispondere positivamente alle richieste delle imprese.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13" name="Picture 4" descr=""/>
          <p:cNvPicPr/>
          <p:nvPr/>
        </p:nvPicPr>
        <p:blipFill>
          <a:blip r:embed="rId1"/>
          <a:stretch/>
        </p:blipFill>
        <p:spPr>
          <a:xfrm>
            <a:off x="1046520" y="4868640"/>
            <a:ext cx="1274400" cy="1274400"/>
          </a:xfrm>
          <a:prstGeom prst="rect">
            <a:avLst/>
          </a:prstGeom>
          <a:ln w="12600">
            <a:noFill/>
          </a:ln>
        </p:spPr>
      </p:pic>
      <p:sp>
        <p:nvSpPr>
          <p:cNvPr id="114" name="Linea_11"/>
          <p:cNvSpPr/>
          <p:nvPr/>
        </p:nvSpPr>
        <p:spPr>
          <a:xfrm>
            <a:off x="917640" y="13169520"/>
            <a:ext cx="20639520" cy="360"/>
          </a:xfrm>
          <a:custGeom>
            <a:avLst/>
            <a:gdLst/>
            <a:ahLst/>
            <a:rect l="l" t="t" r="r" b="b"/>
            <a:pathLst>
              <a:path w="619207200" h="21600">
                <a:moveTo>
                  <a:pt x="0" y="0"/>
                </a:moveTo>
                <a:lnTo>
                  <a:pt x="619207200" y="21600"/>
                </a:lnTo>
              </a:path>
            </a:pathLst>
          </a:custGeom>
          <a:noFill/>
          <a:ln w="5076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Testo prova font"/>
          <p:cNvSpPr/>
          <p:nvPr/>
        </p:nvSpPr>
        <p:spPr>
          <a:xfrm>
            <a:off x="2651760" y="8584200"/>
            <a:ext cx="20116440" cy="58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>
              <a:lnSpc>
                <a:spcPct val="110000"/>
              </a:lnSpc>
              <a:spcAft>
                <a:spcPts val="1199"/>
              </a:spcAft>
            </a:pPr>
            <a:r>
              <a:rPr b="1" lang="en-US" sz="2900" spc="-1" strike="noStrike">
                <a:solidFill>
                  <a:srgbClr val="51558c"/>
                </a:solidFill>
                <a:latin typeface="Open Sans Regular"/>
                <a:ea typeface="Open Sans Regular"/>
              </a:rPr>
              <a:t>ALCUNI DATI SULLA MISURA </a:t>
            </a:r>
            <a:endParaRPr b="0" lang="it-IT" sz="2900" spc="-1" strike="noStrike">
              <a:latin typeface="Arial"/>
            </a:endParaRPr>
          </a:p>
        </p:txBody>
      </p:sp>
      <p:sp>
        <p:nvSpPr>
          <p:cNvPr id="116" name="Testo prova font"/>
          <p:cNvSpPr/>
          <p:nvPr/>
        </p:nvSpPr>
        <p:spPr>
          <a:xfrm>
            <a:off x="2984400" y="9992160"/>
            <a:ext cx="19799640" cy="223344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8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0000" rIns="180000" tIns="144000" bIns="144000" anchor="ctr">
            <a:noAutofit/>
          </a:bodyPr>
          <a:p>
            <a:pPr algn="just">
              <a:lnSpc>
                <a:spcPct val="120000"/>
              </a:lnSpc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Fra dicembre 2019 e novembre 2022 sono 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stati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 impegnati oltre 4,6 milioni/€ per il finanziamento di 855 voucher, la maggioranza destinata a giovani in età 18-31 anni (324 voucher). 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120000"/>
              </a:lnSpc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E’ attualmente attivo un nuovo avviso a valere sul FSE+ del valore di 3 milioni/€.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17" name="Testo prova font"/>
          <p:cNvSpPr/>
          <p:nvPr/>
        </p:nvSpPr>
        <p:spPr>
          <a:xfrm>
            <a:off x="2651760" y="9484920"/>
            <a:ext cx="12743640" cy="719640"/>
          </a:xfrm>
          <a:prstGeom prst="roundRect">
            <a:avLst>
              <a:gd name="adj" fmla="val 16667"/>
            </a:avLst>
          </a:prstGeom>
          <a:solidFill>
            <a:srgbClr val="51558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marL="457200" algn="just">
              <a:lnSpc>
                <a:spcPct val="110000"/>
              </a:lnSpc>
              <a:spcAft>
                <a:spcPts val="300"/>
              </a:spcAft>
            </a:pPr>
            <a:r>
              <a:rPr b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Voucher individuali </a:t>
            </a:r>
            <a:r>
              <a:rPr b="1" i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just in time</a:t>
            </a:r>
            <a:r>
              <a:rPr b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 </a:t>
            </a:r>
            <a:r>
              <a:rPr b="0" i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(avviso aperto)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18" name="Immagine_11" descr="Immagine"/>
          <p:cNvPicPr/>
          <p:nvPr/>
        </p:nvPicPr>
        <p:blipFill>
          <a:blip r:embed="rId2"/>
          <a:stretch/>
        </p:blipFill>
        <p:spPr>
          <a:xfrm>
            <a:off x="917640" y="981720"/>
            <a:ext cx="15644880" cy="929520"/>
          </a:xfrm>
          <a:prstGeom prst="rect">
            <a:avLst/>
          </a:prstGeom>
          <a:ln w="12600">
            <a:noFill/>
          </a:ln>
        </p:spPr>
      </p:pic>
      <p:sp>
        <p:nvSpPr>
          <p:cNvPr id="119" name="CasellaDiTesto 5"/>
          <p:cNvSpPr/>
          <p:nvPr/>
        </p:nvSpPr>
        <p:spPr>
          <a:xfrm>
            <a:off x="1315800" y="2344320"/>
            <a:ext cx="18248040" cy="147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743040" indent="-742680" algn="just">
              <a:lnSpc>
                <a:spcPct val="130000"/>
              </a:lnSpc>
              <a:buClr>
                <a:srgbClr val="51558c"/>
              </a:buClr>
              <a:buFont typeface="Arial"/>
              <a:buAutoNum type="arabicPeriod" startAt="2"/>
            </a:pPr>
            <a:r>
              <a:rPr b="1" lang="it-IT" sz="3600" spc="-1" strike="noStrike">
                <a:solidFill>
                  <a:srgbClr val="51558c"/>
                </a:solidFill>
                <a:latin typeface="Open Sans Extrabold"/>
                <a:ea typeface="Open Sans Extrabold"/>
              </a:rPr>
              <a:t>FORMAZIONE A RICHIESTA INDIVIDUALE</a:t>
            </a:r>
            <a:endParaRPr b="0" lang="it-IT" sz="3600" spc="-1" strike="noStrike">
              <a:latin typeface="Arial"/>
            </a:endParaRPr>
          </a:p>
        </p:txBody>
      </p:sp>
      <p:pic>
        <p:nvPicPr>
          <p:cNvPr id="120" name="Immagine 6" descr=""/>
          <p:cNvPicPr/>
          <p:nvPr/>
        </p:nvPicPr>
        <p:blipFill>
          <a:blip r:embed="rId3"/>
          <a:stretch/>
        </p:blipFill>
        <p:spPr>
          <a:xfrm flipH="1">
            <a:off x="1019160" y="8538120"/>
            <a:ext cx="1330200" cy="133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sto prova font"/>
          <p:cNvSpPr/>
          <p:nvPr/>
        </p:nvSpPr>
        <p:spPr>
          <a:xfrm>
            <a:off x="2667600" y="2931120"/>
            <a:ext cx="20116440" cy="427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>
              <a:lnSpc>
                <a:spcPct val="110000"/>
              </a:lnSpc>
              <a:spcAft>
                <a:spcPts val="300"/>
              </a:spcAft>
            </a:pPr>
            <a:r>
              <a:rPr b="1" lang="en-US" sz="2900" spc="-1" strike="noStrike">
                <a:solidFill>
                  <a:srgbClr val="51558c"/>
                </a:solidFill>
                <a:latin typeface="Open Sans Regular"/>
                <a:ea typeface="Open Sans Regular"/>
              </a:rPr>
              <a:t>OBIETTIVI E MODALITÀ DI ATTUAZIONE</a:t>
            </a:r>
            <a:endParaRPr b="0" lang="it-IT" sz="2900" spc="-1" strike="noStrike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1199"/>
              </a:spcAf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Il programma GOL ha l’obiettivo di accompagnare le persone in un percorso di </a:t>
            </a:r>
            <a:r>
              <a:rPr b="1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miglioramento delle proprie competenze 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e di </a:t>
            </a:r>
            <a:r>
              <a:rPr b="1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ingresso o reinserimento nel mercato del lavoro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, garantendo la centralità dell’individuo e la libertà di scelta. 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Attraverso la rete dei Centri per l’Impiego e delle Agenzie per il Lavoro, i cittadini possono iscriversi al programma GOL, essere accompagnati in una prima profilazione (</a:t>
            </a:r>
            <a:r>
              <a:rPr b="0" i="1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assessment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) ed essere poi </a:t>
            </a:r>
            <a:r>
              <a:rPr b="1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orientati verso il percorso formativo più adeguato rispetto alle proprie caratteristiche, esigenze ed aspirazioni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.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22" name="Picture 4" descr=""/>
          <p:cNvPicPr/>
          <p:nvPr/>
        </p:nvPicPr>
        <p:blipFill>
          <a:blip r:embed="rId1"/>
          <a:stretch/>
        </p:blipFill>
        <p:spPr>
          <a:xfrm>
            <a:off x="1046520" y="4278240"/>
            <a:ext cx="1274400" cy="1274400"/>
          </a:xfrm>
          <a:prstGeom prst="rect">
            <a:avLst/>
          </a:prstGeom>
          <a:ln w="12600">
            <a:noFill/>
          </a:ln>
        </p:spPr>
      </p:pic>
      <p:sp>
        <p:nvSpPr>
          <p:cNvPr id="123" name="Linea_11"/>
          <p:cNvSpPr/>
          <p:nvPr/>
        </p:nvSpPr>
        <p:spPr>
          <a:xfrm>
            <a:off x="917640" y="13169520"/>
            <a:ext cx="20639520" cy="360"/>
          </a:xfrm>
          <a:custGeom>
            <a:avLst/>
            <a:gdLst/>
            <a:ahLst/>
            <a:rect l="l" t="t" r="r" b="b"/>
            <a:pathLst>
              <a:path w="619207200" h="21600">
                <a:moveTo>
                  <a:pt x="0" y="0"/>
                </a:moveTo>
                <a:lnTo>
                  <a:pt x="619207200" y="21600"/>
                </a:lnTo>
              </a:path>
            </a:pathLst>
          </a:custGeom>
          <a:noFill/>
          <a:ln w="5076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Testo prova font"/>
          <p:cNvSpPr/>
          <p:nvPr/>
        </p:nvSpPr>
        <p:spPr>
          <a:xfrm>
            <a:off x="2667600" y="7247880"/>
            <a:ext cx="20116440" cy="58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>
              <a:lnSpc>
                <a:spcPct val="110000"/>
              </a:lnSpc>
              <a:spcAft>
                <a:spcPts val="1199"/>
              </a:spcAft>
            </a:pPr>
            <a:r>
              <a:rPr b="1" lang="en-US" sz="2900" spc="-1" strike="noStrike">
                <a:solidFill>
                  <a:srgbClr val="51558c"/>
                </a:solidFill>
                <a:latin typeface="Open Sans Regular"/>
                <a:ea typeface="Open Sans Regular"/>
              </a:rPr>
              <a:t>ALCUNI DATI SUL PROGRAMMA </a:t>
            </a:r>
            <a:endParaRPr b="0" lang="it-IT" sz="2900" spc="-1" strike="noStrike">
              <a:latin typeface="Arial"/>
            </a:endParaRPr>
          </a:p>
        </p:txBody>
      </p:sp>
      <p:sp>
        <p:nvSpPr>
          <p:cNvPr id="125" name="Testo prova font"/>
          <p:cNvSpPr/>
          <p:nvPr/>
        </p:nvSpPr>
        <p:spPr>
          <a:xfrm>
            <a:off x="2667600" y="8184600"/>
            <a:ext cx="20116440" cy="4549320"/>
          </a:xfrm>
          <a:prstGeom prst="roundRect">
            <a:avLst>
              <a:gd name="adj" fmla="val 8192"/>
            </a:avLst>
          </a:prstGeom>
          <a:solidFill>
            <a:srgbClr val="f2f2f2"/>
          </a:solidFill>
          <a:ln w="1908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0000" rIns="180000" tIns="144000" bIns="144000" anchor="ctr">
            <a:noAutofit/>
          </a:bodyPr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Sono </a:t>
            </a:r>
            <a:r>
              <a:rPr b="1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96 i progetti selezionati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 nell’ambito di due avvisi pubblici per il finanziamento di attività formative finalizzate:</a:t>
            </a:r>
            <a:endParaRPr b="0" lang="it-IT" sz="2800" spc="-1" strike="noStrike">
              <a:latin typeface="Arial"/>
            </a:endParaRPr>
          </a:p>
          <a:p>
            <a:pPr marL="457200" indent="-456840" algn="just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all’</a:t>
            </a:r>
            <a:r>
              <a:rPr b="0" i="1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upskilling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: percorsi brevi di aggiornamento in ambito digitale, linguistico, specialistico e regolamentato;</a:t>
            </a:r>
            <a:endParaRPr b="0" lang="it-IT" sz="2800" spc="-1" strike="noStrike">
              <a:latin typeface="Arial"/>
            </a:endParaRPr>
          </a:p>
          <a:p>
            <a:pPr marL="457200" indent="-456840" algn="just">
              <a:lnSpc>
                <a:spcPct val="120000"/>
              </a:lnSpc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al </a:t>
            </a:r>
            <a:r>
              <a:rPr b="0" i="1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reskilling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:</a:t>
            </a:r>
            <a:r>
              <a:rPr b="1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 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percorsi medio-lunghi di riqualificazione professionale legati ai settori economici territoriali.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601"/>
              </a:spcAft>
            </a:pPr>
            <a:r>
              <a:rPr b="1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I percorsi formativi attivati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 su tutto il territorio regionale nell’ambito di tali progetti sono </a:t>
            </a:r>
            <a:r>
              <a:rPr b="1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circa 2000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.</a:t>
            </a:r>
            <a:endParaRPr b="0" lang="it-IT" sz="2800" spc="-1" strike="noStrike">
              <a:latin typeface="Arial"/>
            </a:endParaRPr>
          </a:p>
          <a:p>
            <a:pPr marL="457200" indent="-456840" algn="just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d0d0d"/>
                </a:solidFill>
                <a:latin typeface="Open Sans"/>
                <a:ea typeface="Open Sans"/>
              </a:rPr>
              <a:t>451 percorsi sono attualmente in svolgimento, mentre 319 si sono già conclusi;</a:t>
            </a:r>
            <a:endParaRPr b="0" lang="it-IT" sz="2800" spc="-1" strike="noStrike">
              <a:latin typeface="Arial"/>
            </a:endParaRPr>
          </a:p>
          <a:p>
            <a:pPr marL="457200" indent="-456840" algn="just">
              <a:lnSpc>
                <a:spcPct val="12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Open Sans"/>
                <a:ea typeface="Open Sans"/>
              </a:rPr>
              <a:t>4414 allievi sono attualmente in formazione, mentre 2419 hanno già concluso positivamente i percorsi.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601"/>
              </a:spcAft>
            </a:pPr>
            <a:r>
              <a:rPr b="0" lang="it-IT" sz="2800" spc="-1" strike="noStrike">
                <a:solidFill>
                  <a:srgbClr val="000000"/>
                </a:solidFill>
                <a:latin typeface="Open Sans"/>
                <a:ea typeface="Open Sans"/>
              </a:rPr>
              <a:t>A questi, si aggiungono circa 2500 iscritti a percorsi che partiranno nelle prossime settimane.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26" name="Immagine_11" descr="Immagine"/>
          <p:cNvPicPr/>
          <p:nvPr/>
        </p:nvPicPr>
        <p:blipFill>
          <a:blip r:embed="rId2"/>
          <a:stretch/>
        </p:blipFill>
        <p:spPr>
          <a:xfrm>
            <a:off x="917640" y="981720"/>
            <a:ext cx="15644880" cy="929520"/>
          </a:xfrm>
          <a:prstGeom prst="rect">
            <a:avLst/>
          </a:prstGeom>
          <a:ln w="12600">
            <a:noFill/>
          </a:ln>
        </p:spPr>
      </p:pic>
      <p:sp>
        <p:nvSpPr>
          <p:cNvPr id="127" name="CasellaDiTesto 5"/>
          <p:cNvSpPr/>
          <p:nvPr/>
        </p:nvSpPr>
        <p:spPr>
          <a:xfrm>
            <a:off x="1315800" y="2344320"/>
            <a:ext cx="18248040" cy="9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743040" indent="-742680" algn="just">
              <a:lnSpc>
                <a:spcPct val="130000"/>
              </a:lnSpc>
              <a:buClr>
                <a:srgbClr val="51558c"/>
              </a:buClr>
              <a:buFont typeface="Arial"/>
              <a:buAutoNum type="arabicPeriod" startAt="3"/>
            </a:pPr>
            <a:r>
              <a:rPr b="1" lang="it-IT" sz="3600" spc="-1" strike="noStrike">
                <a:solidFill>
                  <a:srgbClr val="51558c"/>
                </a:solidFill>
                <a:latin typeface="Open Sans Extrabold"/>
                <a:ea typeface="Open Sans Extrabold"/>
              </a:rPr>
              <a:t>PROGRAMMA GOL – GARANZIA OCCUPABILITÀ LAVORATORI</a:t>
            </a:r>
            <a:endParaRPr b="0" lang="it-IT" sz="3600" spc="-1" strike="noStrike">
              <a:latin typeface="Arial"/>
            </a:endParaRPr>
          </a:p>
        </p:txBody>
      </p:sp>
      <p:pic>
        <p:nvPicPr>
          <p:cNvPr id="128" name="Immagine 6" descr=""/>
          <p:cNvPicPr/>
          <p:nvPr/>
        </p:nvPicPr>
        <p:blipFill>
          <a:blip r:embed="rId3"/>
          <a:stretch/>
        </p:blipFill>
        <p:spPr>
          <a:xfrm flipH="1">
            <a:off x="1019160" y="7102080"/>
            <a:ext cx="1330200" cy="133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sto prova font_3"/>
          <p:cNvSpPr/>
          <p:nvPr/>
        </p:nvSpPr>
        <p:spPr>
          <a:xfrm>
            <a:off x="2826000" y="9685800"/>
            <a:ext cx="19799640" cy="2925000"/>
          </a:xfrm>
          <a:prstGeom prst="roundRect">
            <a:avLst>
              <a:gd name="adj" fmla="val 13411"/>
            </a:avLst>
          </a:prstGeom>
          <a:solidFill>
            <a:srgbClr val="f2f2f2"/>
          </a:solidFill>
          <a:ln w="1908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0000" rIns="180000" tIns="216000" bIns="180000">
            <a:noAutofit/>
          </a:bodyPr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L’avviso prevede la realizzazione di progetti con attività formative formali, attività formative non formali che utilizzano metodologie didattiche innovative e diversificate, e attività di accompagnamento e tutoraggio. 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È rivolto ai giovani tra i 18 e i 34 anni, disoccupati o inattivi.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Open Sans Regular"/>
              </a:rPr>
              <a:t>Ha il duplice obiettivo di avvicinare l’utenza giovanile al mondo del lavoro e di agevolarne l’accesso ai percorsi formativi presenti nel catalogo regionale ed è finanziato con 5,8 milioni/€. 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endParaRPr b="0" lang="it-IT" sz="2800" spc="-1" strike="noStrike">
              <a:latin typeface="Arial"/>
            </a:endParaRPr>
          </a:p>
        </p:txBody>
      </p:sp>
      <p:sp>
        <p:nvSpPr>
          <p:cNvPr id="130" name="Testo prova font_3"/>
          <p:cNvSpPr/>
          <p:nvPr/>
        </p:nvSpPr>
        <p:spPr>
          <a:xfrm>
            <a:off x="2826000" y="7104240"/>
            <a:ext cx="19799640" cy="181944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8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0000" rIns="180000" tIns="216000" bIns="180000">
            <a:noAutofit/>
          </a:bodyPr>
          <a:p>
            <a:pPr marL="457200" indent="-456840" algn="just">
              <a:lnSpc>
                <a:spcPct val="110000"/>
              </a:lnSpc>
              <a:spcAft>
                <a:spcPts val="300"/>
              </a:spcAft>
              <a:buClr>
                <a:srgbClr val="0d0d0d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Percorsi di formazione individuale/individualizzata di 100 ore offerti a giovani tra i 18 e i 29 anni per l’acquisizione di competenze professionalizzanti. </a:t>
            </a:r>
            <a:endParaRPr b="0" lang="it-IT" sz="2800" spc="-1" strike="noStrike">
              <a:latin typeface="Arial"/>
            </a:endParaRPr>
          </a:p>
          <a:p>
            <a:pPr marL="457200" indent="-456840" algn="just">
              <a:lnSpc>
                <a:spcPct val="110000"/>
              </a:lnSpc>
              <a:spcAft>
                <a:spcPts val="300"/>
              </a:spcAft>
              <a:buClr>
                <a:srgbClr val="0d0d0d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Tirocini di orientamento e formazione.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31" name="Immagine_0" descr="Immagine"/>
          <p:cNvPicPr/>
          <p:nvPr/>
        </p:nvPicPr>
        <p:blipFill>
          <a:blip r:embed="rId1"/>
          <a:stretch/>
        </p:blipFill>
        <p:spPr>
          <a:xfrm>
            <a:off x="917640" y="981720"/>
            <a:ext cx="15644880" cy="929520"/>
          </a:xfrm>
          <a:prstGeom prst="rect">
            <a:avLst/>
          </a:prstGeom>
          <a:ln w="12600">
            <a:noFill/>
          </a:ln>
        </p:spPr>
      </p:pic>
      <p:sp>
        <p:nvSpPr>
          <p:cNvPr id="132" name="Testo prova font_1"/>
          <p:cNvSpPr/>
          <p:nvPr/>
        </p:nvSpPr>
        <p:spPr>
          <a:xfrm>
            <a:off x="2667600" y="3016800"/>
            <a:ext cx="20116440" cy="277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>
              <a:lnSpc>
                <a:spcPct val="110000"/>
              </a:lnSpc>
              <a:spcAft>
                <a:spcPts val="300"/>
              </a:spcAft>
            </a:pPr>
            <a:r>
              <a:rPr b="1" lang="en-US" sz="2900" spc="-1" strike="noStrike">
                <a:solidFill>
                  <a:srgbClr val="51558c"/>
                </a:solidFill>
                <a:latin typeface="Open Sans Regular"/>
                <a:ea typeface="Open Sans Regular"/>
              </a:rPr>
              <a:t>OBIETTIVI E MODALITÀ DI ATTUAZIONE</a:t>
            </a:r>
            <a:endParaRPr b="0" lang="it-IT" sz="2900" spc="-1" strike="noStrike">
              <a:latin typeface="Arial"/>
            </a:endParaRPr>
          </a:p>
          <a:p>
            <a:pPr algn="just">
              <a:lnSpc>
                <a:spcPct val="120000"/>
              </a:lnSpc>
              <a:spcAft>
                <a:spcPts val="400"/>
              </a:spcAf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Regione Toscana dedica alcune misure in maniera specifica ai </a:t>
            </a:r>
            <a:r>
              <a:rPr b="1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giovani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, con la </a:t>
            </a:r>
            <a:r>
              <a:rPr b="1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finalità di supportarne l’inserimento nel mercato del lavoro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 attraverso il miglioramento delle competenze.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33" name="Picture 4_0" descr=""/>
          <p:cNvPicPr/>
          <p:nvPr/>
        </p:nvPicPr>
        <p:blipFill>
          <a:blip r:embed="rId2"/>
          <a:stretch/>
        </p:blipFill>
        <p:spPr>
          <a:xfrm>
            <a:off x="1046520" y="3500280"/>
            <a:ext cx="1274400" cy="1274400"/>
          </a:xfrm>
          <a:prstGeom prst="rect">
            <a:avLst/>
          </a:prstGeom>
          <a:ln w="12600">
            <a:noFill/>
          </a:ln>
        </p:spPr>
      </p:pic>
      <p:sp>
        <p:nvSpPr>
          <p:cNvPr id="134" name="Linea_0"/>
          <p:cNvSpPr/>
          <p:nvPr/>
        </p:nvSpPr>
        <p:spPr>
          <a:xfrm>
            <a:off x="917640" y="13169520"/>
            <a:ext cx="20639520" cy="360"/>
          </a:xfrm>
          <a:custGeom>
            <a:avLst/>
            <a:gdLst/>
            <a:ahLst/>
            <a:rect l="l" t="t" r="r" b="b"/>
            <a:pathLst>
              <a:path w="619207200" h="21600">
                <a:moveTo>
                  <a:pt x="0" y="0"/>
                </a:moveTo>
                <a:lnTo>
                  <a:pt x="619207200" y="21600"/>
                </a:lnTo>
              </a:path>
            </a:pathLst>
          </a:custGeom>
          <a:noFill/>
          <a:ln w="5076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Testo prova font_2"/>
          <p:cNvSpPr/>
          <p:nvPr/>
        </p:nvSpPr>
        <p:spPr>
          <a:xfrm>
            <a:off x="2520000" y="5804640"/>
            <a:ext cx="20116440" cy="58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>
              <a:lnSpc>
                <a:spcPct val="110000"/>
              </a:lnSpc>
              <a:spcAft>
                <a:spcPts val="1199"/>
              </a:spcAft>
            </a:pPr>
            <a:r>
              <a:rPr b="1" lang="en-US" sz="2900" spc="-1" strike="noStrike">
                <a:solidFill>
                  <a:srgbClr val="51558c"/>
                </a:solidFill>
                <a:latin typeface="Open Sans Regular"/>
                <a:ea typeface="Open Sans Regular"/>
              </a:rPr>
              <a:t>ALCUNI INTERVENTI</a:t>
            </a:r>
            <a:endParaRPr b="0" lang="it-IT" sz="2900" spc="-1" strike="noStrike">
              <a:latin typeface="Arial"/>
            </a:endParaRPr>
          </a:p>
        </p:txBody>
      </p:sp>
      <p:sp>
        <p:nvSpPr>
          <p:cNvPr id="136" name="Testo prova font_4"/>
          <p:cNvSpPr/>
          <p:nvPr/>
        </p:nvSpPr>
        <p:spPr>
          <a:xfrm>
            <a:off x="2520000" y="6601680"/>
            <a:ext cx="12779640" cy="719640"/>
          </a:xfrm>
          <a:prstGeom prst="roundRect">
            <a:avLst>
              <a:gd name="adj" fmla="val 16667"/>
            </a:avLst>
          </a:prstGeom>
          <a:solidFill>
            <a:srgbClr val="51558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marL="457200">
              <a:lnSpc>
                <a:spcPct val="110000"/>
              </a:lnSpc>
              <a:spcAft>
                <a:spcPts val="300"/>
              </a:spcAft>
            </a:pPr>
            <a:r>
              <a:rPr b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Programma Garanzia Giovani </a:t>
            </a:r>
            <a:r>
              <a:rPr b="0" i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(in fase di conclusione)</a:t>
            </a:r>
            <a:r>
              <a:rPr b="0" i="1" lang="en-US" sz="2800" spc="-1" strike="noStrike">
                <a:solidFill>
                  <a:srgbClr val="51558c"/>
                </a:solidFill>
                <a:latin typeface="Open Sans Regular"/>
                <a:ea typeface="Open Sans Regular"/>
              </a:rPr>
              <a:t>)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37" name="CasellaDiTesto 5"/>
          <p:cNvSpPr/>
          <p:nvPr/>
        </p:nvSpPr>
        <p:spPr>
          <a:xfrm>
            <a:off x="1315800" y="2344320"/>
            <a:ext cx="18248040" cy="9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743040" indent="-742680" algn="just">
              <a:lnSpc>
                <a:spcPct val="130000"/>
              </a:lnSpc>
              <a:buClr>
                <a:srgbClr val="51558c"/>
              </a:buClr>
              <a:buFont typeface="Arial"/>
              <a:buAutoNum type="arabicPeriod" startAt="4"/>
            </a:pPr>
            <a:r>
              <a:rPr b="1" lang="it-IT" sz="3600" spc="-1" strike="noStrike">
                <a:solidFill>
                  <a:srgbClr val="51558c"/>
                </a:solidFill>
                <a:latin typeface="Open Sans Extrabold"/>
                <a:ea typeface="Open Sans Extrabold"/>
              </a:rPr>
              <a:t>INTERVENTI SPECIFICI PER GIOVANI  </a:t>
            </a:r>
            <a:r>
              <a:rPr b="0" lang="it-IT" sz="3600" spc="-1" strike="noStrike">
                <a:solidFill>
                  <a:srgbClr val="51558c"/>
                </a:solidFill>
                <a:latin typeface="Open Sans"/>
                <a:ea typeface="Open Sans"/>
              </a:rPr>
              <a:t>1/2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138" name="Testo prova font_4"/>
          <p:cNvSpPr/>
          <p:nvPr/>
        </p:nvSpPr>
        <p:spPr>
          <a:xfrm>
            <a:off x="2520000" y="9243360"/>
            <a:ext cx="12779640" cy="719640"/>
          </a:xfrm>
          <a:prstGeom prst="roundRect">
            <a:avLst>
              <a:gd name="adj" fmla="val 16667"/>
            </a:avLst>
          </a:prstGeom>
          <a:solidFill>
            <a:srgbClr val="51558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marL="457200">
              <a:lnSpc>
                <a:spcPct val="110000"/>
              </a:lnSpc>
              <a:spcAft>
                <a:spcPts val="300"/>
              </a:spcAft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Avviso Talenti in azione </a:t>
            </a:r>
            <a:r>
              <a:rPr b="0" i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(in fase di approvazone)</a:t>
            </a:r>
            <a:r>
              <a:rPr b="0" i="1" lang="en-US" sz="2800" spc="-1" strike="noStrike">
                <a:solidFill>
                  <a:srgbClr val="51558c"/>
                </a:solidFill>
                <a:latin typeface="Open Sans Regular"/>
                <a:ea typeface="Open Sans Regular"/>
              </a:rPr>
              <a:t>))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39" name="Picture 2" descr=""/>
          <p:cNvPicPr/>
          <p:nvPr/>
        </p:nvPicPr>
        <p:blipFill>
          <a:blip r:embed="rId3"/>
          <a:stretch/>
        </p:blipFill>
        <p:spPr>
          <a:xfrm>
            <a:off x="1156320" y="5700600"/>
            <a:ext cx="1005480" cy="10054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sto prova font_3"/>
          <p:cNvSpPr/>
          <p:nvPr/>
        </p:nvSpPr>
        <p:spPr>
          <a:xfrm>
            <a:off x="2502000" y="6513480"/>
            <a:ext cx="19976400" cy="5725800"/>
          </a:xfrm>
          <a:prstGeom prst="roundRect">
            <a:avLst>
              <a:gd name="adj" fmla="val 7069"/>
            </a:avLst>
          </a:prstGeom>
          <a:solidFill>
            <a:srgbClr val="f2f2f2"/>
          </a:solidFill>
          <a:ln w="1908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0000" rIns="180000" tIns="216000" bIns="180000">
            <a:noAutofit/>
          </a:bodyPr>
          <a:p>
            <a:pPr marL="457200" indent="-456840" algn="just">
              <a:lnSpc>
                <a:spcPct val="110000"/>
              </a:lnSpc>
              <a:spcAft>
                <a:spcPts val="1001"/>
              </a:spcAft>
              <a:buClr>
                <a:srgbClr val="0d0d0d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Mediante la co-progettazione dei contratti e il tutoraggio formativo dei percorsi, sarà rafforzato il raccordo didattico-organizzativo tra Istituzione formativa e impresa per </a:t>
            </a:r>
            <a:r>
              <a:rPr b="1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promuovere il successo formativo degli apprendisti.</a:t>
            </a:r>
            <a:endParaRPr b="0" lang="it-IT" sz="2800" spc="-1" strike="noStrike">
              <a:latin typeface="Arial"/>
            </a:endParaRPr>
          </a:p>
          <a:p>
            <a:pPr marL="457200" indent="-456840" algn="just">
              <a:lnSpc>
                <a:spcPct val="110000"/>
              </a:lnSpc>
              <a:spcAft>
                <a:spcPts val="1001"/>
              </a:spcAft>
              <a:buClr>
                <a:srgbClr val="0d0d0d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Saranno programmati interventi per la promozione e la </a:t>
            </a:r>
            <a:r>
              <a:rPr b="1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diffusione del contratto di apprendistato duale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 di I e III livello, per aumentare il livello di coinvolgimento delle imprese e delle Istituzioni Formative nei relativi percorsi e per consentire il consolidamento del Sistema Duale.</a:t>
            </a:r>
            <a:endParaRPr b="0" lang="it-IT" sz="2800" spc="-1" strike="noStrike">
              <a:latin typeface="Arial"/>
            </a:endParaRPr>
          </a:p>
          <a:p>
            <a:pPr marL="457200" indent="-456840" algn="just">
              <a:lnSpc>
                <a:spcPct val="110000"/>
              </a:lnSpc>
              <a:spcAft>
                <a:spcPts val="1001"/>
              </a:spcAft>
              <a:buClr>
                <a:srgbClr val="0d0d0d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Saranno programmati interventi per il </a:t>
            </a:r>
            <a:r>
              <a:rPr b="1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sostegno alla creazione e al consolidamento delle imprese didattiche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, finalizzate alla formazione delle soft skills per l’occupabilità in contesti protetti che consentano la sperimentazione dei ritmi e degli standard di risultato richiesti dal mondo del lavoro.</a:t>
            </a:r>
            <a:endParaRPr b="0" lang="it-IT" sz="2800" spc="-1" strike="noStrike">
              <a:latin typeface="Arial"/>
            </a:endParaRPr>
          </a:p>
          <a:p>
            <a:pPr marL="457200" indent="-456840" algn="just">
              <a:lnSpc>
                <a:spcPct val="110000"/>
              </a:lnSpc>
              <a:spcAft>
                <a:spcPts val="1001"/>
              </a:spcAft>
              <a:buClr>
                <a:srgbClr val="0d0d0d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Saranno attivati percorsi di </a:t>
            </a:r>
            <a:r>
              <a:rPr b="1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apprendimento </a:t>
            </a:r>
            <a:r>
              <a:rPr b="1" i="1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work based learning </a:t>
            </a: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nel settore dell’artigianato artistico e tradizionale presso Botteghe Scuola accreditate. 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41" name="Testo prova font_3"/>
          <p:cNvSpPr/>
          <p:nvPr/>
        </p:nvSpPr>
        <p:spPr>
          <a:xfrm>
            <a:off x="2502000" y="3884760"/>
            <a:ext cx="19976400" cy="181944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8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0000" rIns="180000" tIns="216000" bIns="180000">
            <a:noAutofit/>
          </a:bodyPr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b="0" lang="it-IT" sz="2800" spc="-1" strike="noStrike">
                <a:solidFill>
                  <a:srgbClr val="0d0d0d"/>
                </a:solidFill>
                <a:latin typeface="Open Sans Regular"/>
                <a:ea typeface="DejaVu Sans"/>
              </a:rPr>
              <a:t>È in corso l’interlocuzione con le parti sociali finalizzata all’apertura di un nuovo avviso per il finanziamento di contributi alle imprese che ospitano giovani impegnati in tirocini extracurriculari di formazione e orientamento e di inserimento.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42" name="Immagine_3" descr="Immagine"/>
          <p:cNvPicPr/>
          <p:nvPr/>
        </p:nvPicPr>
        <p:blipFill>
          <a:blip r:embed="rId1"/>
          <a:stretch/>
        </p:blipFill>
        <p:spPr>
          <a:xfrm>
            <a:off x="917640" y="981720"/>
            <a:ext cx="15644880" cy="929520"/>
          </a:xfrm>
          <a:prstGeom prst="rect">
            <a:avLst/>
          </a:prstGeom>
          <a:ln w="12600">
            <a:noFill/>
          </a:ln>
        </p:spPr>
      </p:pic>
      <p:sp>
        <p:nvSpPr>
          <p:cNvPr id="143" name="Linea_3"/>
          <p:cNvSpPr/>
          <p:nvPr/>
        </p:nvSpPr>
        <p:spPr>
          <a:xfrm>
            <a:off x="917640" y="13169520"/>
            <a:ext cx="20639520" cy="360"/>
          </a:xfrm>
          <a:custGeom>
            <a:avLst/>
            <a:gdLst/>
            <a:ahLst/>
            <a:rect l="l" t="t" r="r" b="b"/>
            <a:pathLst>
              <a:path w="619207200" h="21600">
                <a:moveTo>
                  <a:pt x="0" y="0"/>
                </a:moveTo>
                <a:lnTo>
                  <a:pt x="619207200" y="21600"/>
                </a:lnTo>
              </a:path>
            </a:pathLst>
          </a:custGeom>
          <a:noFill/>
          <a:ln w="50760">
            <a:solidFill>
              <a:srgbClr val="51558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Testo prova font_4"/>
          <p:cNvSpPr/>
          <p:nvPr/>
        </p:nvSpPr>
        <p:spPr>
          <a:xfrm>
            <a:off x="2196000" y="3382200"/>
            <a:ext cx="12779640" cy="719640"/>
          </a:xfrm>
          <a:prstGeom prst="roundRect">
            <a:avLst>
              <a:gd name="adj" fmla="val 16667"/>
            </a:avLst>
          </a:prstGeom>
          <a:solidFill>
            <a:srgbClr val="51558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marL="457200">
              <a:lnSpc>
                <a:spcPct val="110000"/>
              </a:lnSpc>
              <a:spcAft>
                <a:spcPts val="300"/>
              </a:spcAft>
            </a:pPr>
            <a:r>
              <a:rPr b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Tirocini extracurriculari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45" name="Testo prova font_4"/>
          <p:cNvSpPr/>
          <p:nvPr/>
        </p:nvSpPr>
        <p:spPr>
          <a:xfrm>
            <a:off x="2196000" y="6021720"/>
            <a:ext cx="12779640" cy="719640"/>
          </a:xfrm>
          <a:prstGeom prst="roundRect">
            <a:avLst>
              <a:gd name="adj" fmla="val 16667"/>
            </a:avLst>
          </a:prstGeom>
          <a:solidFill>
            <a:srgbClr val="51558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marL="457200">
              <a:lnSpc>
                <a:spcPct val="110000"/>
              </a:lnSpc>
              <a:spcAft>
                <a:spcPts val="300"/>
              </a:spcAft>
            </a:pPr>
            <a:r>
              <a:rPr b="1" lang="en-US" sz="2800" spc="-1" strike="noStrike">
                <a:solidFill>
                  <a:srgbClr val="ffffff"/>
                </a:solidFill>
                <a:latin typeface="Open Sans Regular"/>
                <a:ea typeface="Open Sans Regular"/>
              </a:rPr>
              <a:t>Apprendistato duale e formazione in contesto lavorativo di impresa</a:t>
            </a:r>
            <a:r>
              <a:rPr b="0" i="1" lang="en-US" sz="2800" spc="-1" strike="noStrike">
                <a:solidFill>
                  <a:srgbClr val="51558c"/>
                </a:solidFill>
                <a:latin typeface="Open Sans Regular"/>
                <a:ea typeface="Open Sans Regular"/>
              </a:rPr>
              <a:t>)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46" name="CasellaDiTesto 5"/>
          <p:cNvSpPr/>
          <p:nvPr/>
        </p:nvSpPr>
        <p:spPr>
          <a:xfrm>
            <a:off x="1315800" y="2344320"/>
            <a:ext cx="18248040" cy="9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743040" indent="-742680" algn="just">
              <a:lnSpc>
                <a:spcPct val="130000"/>
              </a:lnSpc>
              <a:buClr>
                <a:srgbClr val="51558c"/>
              </a:buClr>
              <a:buFont typeface="Arial"/>
              <a:buAutoNum type="arabicPeriod" startAt="4"/>
            </a:pPr>
            <a:r>
              <a:rPr b="1" lang="it-IT" sz="3600" spc="-1" strike="noStrike">
                <a:solidFill>
                  <a:srgbClr val="51558c"/>
                </a:solidFill>
                <a:latin typeface="Open Sans Extrabold"/>
                <a:ea typeface="Open Sans Extrabold"/>
              </a:rPr>
              <a:t>INTERVENTI SPECIFICI PER GIOVANI  </a:t>
            </a:r>
            <a:r>
              <a:rPr b="0" lang="it-IT" sz="3600" spc="-1" strike="noStrike">
                <a:solidFill>
                  <a:srgbClr val="51558c"/>
                </a:solidFill>
                <a:latin typeface="Open Sans"/>
                <a:ea typeface="Open Sans"/>
              </a:rPr>
              <a:t>2/2</a:t>
            </a:r>
            <a:endParaRPr b="0" lang="it-IT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6c82c3-f4d2-4e29-8f40-63616615495a">
      <Terms xmlns="http://schemas.microsoft.com/office/infopath/2007/PartnerControls"/>
    </lcf76f155ced4ddcb4097134ff3c332f>
    <TaxCatchAll xmlns="52ff3a5c-6bc1-491e-aa0c-8707668e0c8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A3F72E334DF84194E7F8D0213E329F" ma:contentTypeVersion="11" ma:contentTypeDescription="Create a new document." ma:contentTypeScope="" ma:versionID="9982b00993fe0e2a4d2b132b0f84ea99">
  <xsd:schema xmlns:xsd="http://www.w3.org/2001/XMLSchema" xmlns:xs="http://www.w3.org/2001/XMLSchema" xmlns:p="http://schemas.microsoft.com/office/2006/metadata/properties" xmlns:ns2="146c82c3-f4d2-4e29-8f40-63616615495a" xmlns:ns3="52ff3a5c-6bc1-491e-aa0c-8707668e0c83" targetNamespace="http://schemas.microsoft.com/office/2006/metadata/properties" ma:root="true" ma:fieldsID="5b3aae7949df1d56354c80ab0d9a8fc1" ns2:_="" ns3:_="">
    <xsd:import namespace="146c82c3-f4d2-4e29-8f40-63616615495a"/>
    <xsd:import namespace="52ff3a5c-6bc1-491e-aa0c-8707668e0c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82c3-f4d2-4e29-8f40-636166154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fa98f0a-f547-4eed-b884-85c87cd841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f3a5c-6bc1-491e-aa0c-8707668e0c8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036d6c3-1d37-46c8-9120-c370c8515557}" ma:internalName="TaxCatchAll" ma:showField="CatchAllData" ma:web="52ff3a5c-6bc1-491e-aa0c-8707668e0c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BC6CCE-3CAE-434A-9EBF-288599C60E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D34CE6-6B75-4602-A837-EDDCEFA79B3F}">
  <ds:schemaRefs>
    <ds:schemaRef ds:uri="http://schemas.microsoft.com/office/2006/metadata/properties"/>
    <ds:schemaRef ds:uri="http://schemas.microsoft.com/office/infopath/2007/PartnerControls"/>
    <ds:schemaRef ds:uri="146c82c3-f4d2-4e29-8f40-63616615495a"/>
    <ds:schemaRef ds:uri="52ff3a5c-6bc1-491e-aa0c-8707668e0c83"/>
  </ds:schemaRefs>
</ds:datastoreItem>
</file>

<file path=customXml/itemProps3.xml><?xml version="1.0" encoding="utf-8"?>
<ds:datastoreItem xmlns:ds="http://schemas.openxmlformats.org/officeDocument/2006/customXml" ds:itemID="{D9571EB5-9C92-4FBA-BE5D-939B3CC55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6c82c3-f4d2-4e29-8f40-63616615495a"/>
    <ds:schemaRef ds:uri="52ff3a5c-6bc1-491e-aa0c-8707668e0c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Application>LibreOffice/7.1.7.2$Windows_X86_64 LibreOffice_project/c6a4e3954236145e2acb0b65f68614365aeee33f</Application>
  <AppVersion>15.0000</AppVersion>
  <Words>1138</Words>
  <Paragraphs>75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Antonio Nuti</dc:creator>
  <dc:description/>
  <dc:language>it-IT</dc:language>
  <cp:lastModifiedBy/>
  <dcterms:modified xsi:type="dcterms:W3CDTF">2023-11-08T00:00:39Z</dcterms:modified>
  <cp:revision>42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0x0101008AA3F72E334DF84194E7F8D0213E329F</vt:lpwstr>
  </property>
  <property fmtid="{D5CDD505-2E9C-101B-9397-08002B2CF9AE}" pid="3" name="MediaServiceImageTags">
    <vt:lpwstr/>
  </property>
  <property fmtid="{D5CDD505-2E9C-101B-9397-08002B2CF9AE}" pid="4" name="PresentationFormat">
    <vt:lpwstr>Personalizzato</vt:lpwstr>
  </property>
  <property fmtid="{D5CDD505-2E9C-101B-9397-08002B2CF9AE}" pid="5" name="Slides">
    <vt:i4>8</vt:i4>
  </property>
</Properties>
</file>