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69"/>
  </p:notesMasterIdLst>
  <p:handoutMasterIdLst>
    <p:handoutMasterId r:id="rId70"/>
  </p:handoutMasterIdLst>
  <p:sldIdLst>
    <p:sldId id="302" r:id="rId2"/>
    <p:sldId id="295" r:id="rId3"/>
    <p:sldId id="305" r:id="rId4"/>
    <p:sldId id="334" r:id="rId5"/>
    <p:sldId id="306" r:id="rId6"/>
    <p:sldId id="307" r:id="rId7"/>
    <p:sldId id="316" r:id="rId8"/>
    <p:sldId id="309" r:id="rId9"/>
    <p:sldId id="336" r:id="rId10"/>
    <p:sldId id="298" r:id="rId11"/>
    <p:sldId id="308" r:id="rId12"/>
    <p:sldId id="310" r:id="rId13"/>
    <p:sldId id="311" r:id="rId14"/>
    <p:sldId id="313" r:id="rId15"/>
    <p:sldId id="314" r:id="rId16"/>
    <p:sldId id="312" r:id="rId17"/>
    <p:sldId id="318" r:id="rId18"/>
    <p:sldId id="319" r:id="rId19"/>
    <p:sldId id="320" r:id="rId20"/>
    <p:sldId id="321" r:id="rId21"/>
    <p:sldId id="323" r:id="rId22"/>
    <p:sldId id="322" r:id="rId23"/>
    <p:sldId id="324" r:id="rId24"/>
    <p:sldId id="325" r:id="rId25"/>
    <p:sldId id="327" r:id="rId26"/>
    <p:sldId id="326" r:id="rId27"/>
    <p:sldId id="328" r:id="rId28"/>
    <p:sldId id="335" r:id="rId29"/>
    <p:sldId id="329" r:id="rId30"/>
    <p:sldId id="330" r:id="rId31"/>
    <p:sldId id="331" r:id="rId32"/>
    <p:sldId id="333" r:id="rId33"/>
    <p:sldId id="337" r:id="rId34"/>
    <p:sldId id="338" r:id="rId35"/>
    <p:sldId id="365" r:id="rId36"/>
    <p:sldId id="332" r:id="rId37"/>
    <p:sldId id="339" r:id="rId38"/>
    <p:sldId id="340" r:id="rId39"/>
    <p:sldId id="341" r:id="rId40"/>
    <p:sldId id="301" r:id="rId41"/>
    <p:sldId id="344" r:id="rId42"/>
    <p:sldId id="342" r:id="rId43"/>
    <p:sldId id="343" r:id="rId44"/>
    <p:sldId id="345" r:id="rId45"/>
    <p:sldId id="346" r:id="rId46"/>
    <p:sldId id="347" r:id="rId47"/>
    <p:sldId id="366" r:id="rId48"/>
    <p:sldId id="348" r:id="rId49"/>
    <p:sldId id="350" r:id="rId50"/>
    <p:sldId id="351" r:id="rId51"/>
    <p:sldId id="352" r:id="rId52"/>
    <p:sldId id="353" r:id="rId53"/>
    <p:sldId id="354" r:id="rId54"/>
    <p:sldId id="355" r:id="rId55"/>
    <p:sldId id="356" r:id="rId56"/>
    <p:sldId id="357" r:id="rId57"/>
    <p:sldId id="358" r:id="rId58"/>
    <p:sldId id="359" r:id="rId59"/>
    <p:sldId id="360" r:id="rId60"/>
    <p:sldId id="315" r:id="rId61"/>
    <p:sldId id="361" r:id="rId62"/>
    <p:sldId id="317" r:id="rId63"/>
    <p:sldId id="362" r:id="rId64"/>
    <p:sldId id="363" r:id="rId65"/>
    <p:sldId id="349" r:id="rId66"/>
    <p:sldId id="364" r:id="rId67"/>
    <p:sldId id="292" r:id="rId6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7B1"/>
    <a:srgbClr val="37EEFF"/>
    <a:srgbClr val="007681"/>
    <a:srgbClr val="005BBB"/>
    <a:srgbClr val="828383"/>
    <a:srgbClr val="009E8B"/>
    <a:srgbClr val="00C0A9"/>
    <a:srgbClr val="4DC3E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4" autoAdjust="0"/>
    <p:restoredTop sz="93792" autoAdjust="0"/>
  </p:normalViewPr>
  <p:slideViewPr>
    <p:cSldViewPr snapToGrid="0" snapToObjects="1">
      <p:cViewPr varScale="1">
        <p:scale>
          <a:sx n="99" d="100"/>
          <a:sy n="99" d="100"/>
        </p:scale>
        <p:origin x="102" y="174"/>
      </p:cViewPr>
      <p:guideLst/>
    </p:cSldViewPr>
  </p:slideViewPr>
  <p:outlineViewPr>
    <p:cViewPr>
      <p:scale>
        <a:sx n="33" d="100"/>
        <a:sy n="33" d="100"/>
      </p:scale>
      <p:origin x="0" y="-6064"/>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11/15/2022</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11/15/2022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174016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19</a:t>
            </a:fld>
            <a:endParaRPr lang="en-US" dirty="0"/>
          </a:p>
        </p:txBody>
      </p:sp>
    </p:spTree>
    <p:extLst>
      <p:ext uri="{BB962C8B-B14F-4D97-AF65-F5344CB8AC3E}">
        <p14:creationId xmlns:p14="http://schemas.microsoft.com/office/powerpoint/2010/main" val="325234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244103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39853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190016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382386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24</a:t>
            </a:fld>
            <a:endParaRPr lang="en-US" dirty="0"/>
          </a:p>
        </p:txBody>
      </p:sp>
    </p:spTree>
    <p:extLst>
      <p:ext uri="{BB962C8B-B14F-4D97-AF65-F5344CB8AC3E}">
        <p14:creationId xmlns:p14="http://schemas.microsoft.com/office/powerpoint/2010/main" val="2404609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25</a:t>
            </a:fld>
            <a:endParaRPr lang="en-US" dirty="0"/>
          </a:p>
        </p:txBody>
      </p:sp>
    </p:spTree>
    <p:extLst>
      <p:ext uri="{BB962C8B-B14F-4D97-AF65-F5344CB8AC3E}">
        <p14:creationId xmlns:p14="http://schemas.microsoft.com/office/powerpoint/2010/main" val="15209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26</a:t>
            </a:fld>
            <a:endParaRPr lang="en-US" dirty="0"/>
          </a:p>
        </p:txBody>
      </p:sp>
    </p:spTree>
    <p:extLst>
      <p:ext uri="{BB962C8B-B14F-4D97-AF65-F5344CB8AC3E}">
        <p14:creationId xmlns:p14="http://schemas.microsoft.com/office/powerpoint/2010/main" val="44608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27</a:t>
            </a:fld>
            <a:endParaRPr lang="en-US" dirty="0"/>
          </a:p>
        </p:txBody>
      </p:sp>
    </p:spTree>
    <p:extLst>
      <p:ext uri="{BB962C8B-B14F-4D97-AF65-F5344CB8AC3E}">
        <p14:creationId xmlns:p14="http://schemas.microsoft.com/office/powerpoint/2010/main" val="151909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28</a:t>
            </a:fld>
            <a:endParaRPr lang="en-US" dirty="0"/>
          </a:p>
        </p:txBody>
      </p:sp>
    </p:spTree>
    <p:extLst>
      <p:ext uri="{BB962C8B-B14F-4D97-AF65-F5344CB8AC3E}">
        <p14:creationId xmlns:p14="http://schemas.microsoft.com/office/powerpoint/2010/main" val="350265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3208701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29</a:t>
            </a:fld>
            <a:endParaRPr lang="en-US" dirty="0"/>
          </a:p>
        </p:txBody>
      </p:sp>
    </p:spTree>
    <p:extLst>
      <p:ext uri="{BB962C8B-B14F-4D97-AF65-F5344CB8AC3E}">
        <p14:creationId xmlns:p14="http://schemas.microsoft.com/office/powerpoint/2010/main" val="294336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30</a:t>
            </a:fld>
            <a:endParaRPr lang="en-US" dirty="0"/>
          </a:p>
        </p:txBody>
      </p:sp>
    </p:spTree>
    <p:extLst>
      <p:ext uri="{BB962C8B-B14F-4D97-AF65-F5344CB8AC3E}">
        <p14:creationId xmlns:p14="http://schemas.microsoft.com/office/powerpoint/2010/main" val="25175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31</a:t>
            </a:fld>
            <a:endParaRPr lang="en-US" dirty="0"/>
          </a:p>
        </p:txBody>
      </p:sp>
    </p:spTree>
    <p:extLst>
      <p:ext uri="{BB962C8B-B14F-4D97-AF65-F5344CB8AC3E}">
        <p14:creationId xmlns:p14="http://schemas.microsoft.com/office/powerpoint/2010/main" val="107505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32</a:t>
            </a:fld>
            <a:endParaRPr lang="en-US" dirty="0"/>
          </a:p>
        </p:txBody>
      </p:sp>
    </p:spTree>
    <p:extLst>
      <p:ext uri="{BB962C8B-B14F-4D97-AF65-F5344CB8AC3E}">
        <p14:creationId xmlns:p14="http://schemas.microsoft.com/office/powerpoint/2010/main" val="150607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33</a:t>
            </a:fld>
            <a:endParaRPr lang="en-US" dirty="0"/>
          </a:p>
        </p:txBody>
      </p:sp>
    </p:spTree>
    <p:extLst>
      <p:ext uri="{BB962C8B-B14F-4D97-AF65-F5344CB8AC3E}">
        <p14:creationId xmlns:p14="http://schemas.microsoft.com/office/powerpoint/2010/main" val="1232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34</a:t>
            </a:fld>
            <a:endParaRPr lang="en-US" dirty="0"/>
          </a:p>
        </p:txBody>
      </p:sp>
    </p:spTree>
    <p:extLst>
      <p:ext uri="{BB962C8B-B14F-4D97-AF65-F5344CB8AC3E}">
        <p14:creationId xmlns:p14="http://schemas.microsoft.com/office/powerpoint/2010/main" val="2757324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a:t>
            </a:r>
            <a:r>
              <a:rPr lang="en-US" dirty="0" err="1"/>
              <a:t>ChangeColumnNamesGuides</a:t>
            </a:r>
            <a:r>
              <a:rPr lang="en-US" dirty="0"/>
              <a:t>()</a:t>
            </a:r>
          </a:p>
          <a:p>
            <a:r>
              <a:rPr lang="en-US" dirty="0"/>
              <a:t>'</a:t>
            </a:r>
          </a:p>
          <a:p>
            <a:r>
              <a:rPr lang="en-US" dirty="0"/>
              <a:t>' </a:t>
            </a:r>
            <a:r>
              <a:rPr lang="en-US" dirty="0" err="1"/>
              <a:t>ChangeColumnNamesGuides</a:t>
            </a:r>
            <a:endParaRPr lang="en-US" dirty="0"/>
          </a:p>
          <a:p>
            <a:r>
              <a:rPr lang="en-US" dirty="0"/>
              <a:t>'</a:t>
            </a:r>
          </a:p>
          <a:p>
            <a:endParaRPr lang="en-US" dirty="0"/>
          </a:p>
          <a:p>
            <a:r>
              <a:rPr lang="en-US" dirty="0"/>
              <a:t>'</a:t>
            </a:r>
          </a:p>
          <a:p>
            <a:r>
              <a:rPr lang="en-US" dirty="0"/>
              <a:t>    Cells(1, "A").Value = "key"</a:t>
            </a:r>
          </a:p>
          <a:p>
            <a:r>
              <a:rPr lang="en-US" dirty="0"/>
              <a:t>    Cells(1, "B").Value = "name"</a:t>
            </a:r>
          </a:p>
          <a:p>
            <a:r>
              <a:rPr lang="en-US" dirty="0"/>
              <a:t>    Cells(1, "C").Value = "tags"</a:t>
            </a:r>
          </a:p>
          <a:p>
            <a:r>
              <a:rPr lang="en-US" dirty="0"/>
              <a:t>    Cells(1, "D").Value = "description"</a:t>
            </a:r>
          </a:p>
          <a:p>
            <a:r>
              <a:rPr lang="en-US" dirty="0"/>
              <a:t>    Cells(1, "E").Value = "url"</a:t>
            </a:r>
          </a:p>
          <a:p>
            <a:r>
              <a:rPr lang="en-US" dirty="0"/>
              <a:t>    Cells(1, "F").Value = "</a:t>
            </a:r>
            <a:r>
              <a:rPr lang="en-US" dirty="0" err="1"/>
              <a:t>url_text</a:t>
            </a:r>
            <a:r>
              <a:rPr lang="en-US" dirty="0"/>
              <a:t>"</a:t>
            </a:r>
          </a:p>
          <a:p>
            <a:r>
              <a:rPr lang="en-US" dirty="0"/>
              <a:t>    Cells(1, "G").Value = "</a:t>
            </a:r>
            <a:r>
              <a:rPr lang="en-US" dirty="0" err="1"/>
              <a:t>internal_note</a:t>
            </a:r>
            <a:r>
              <a:rPr lang="en-US" dirty="0"/>
              <a:t>"</a:t>
            </a:r>
          </a:p>
          <a:p>
            <a:r>
              <a:rPr lang="en-US" dirty="0"/>
              <a:t>End Sub</a:t>
            </a:r>
          </a:p>
          <a:p>
            <a:r>
              <a:rPr lang="en-US" dirty="0"/>
              <a:t>Sub </a:t>
            </a:r>
            <a:r>
              <a:rPr lang="en-US" dirty="0" err="1"/>
              <a:t>InsertColumn</a:t>
            </a:r>
            <a:r>
              <a:rPr lang="en-US" dirty="0"/>
              <a:t>()</a:t>
            </a:r>
          </a:p>
          <a:p>
            <a:r>
              <a:rPr lang="en-US" dirty="0"/>
              <a:t>'</a:t>
            </a:r>
          </a:p>
          <a:p>
            <a:r>
              <a:rPr lang="en-US" dirty="0"/>
              <a:t>' </a:t>
            </a:r>
            <a:r>
              <a:rPr lang="en-US" dirty="0" err="1"/>
              <a:t>InsertColumn</a:t>
            </a:r>
            <a:r>
              <a:rPr lang="en-US" dirty="0"/>
              <a:t> Macro</a:t>
            </a:r>
          </a:p>
          <a:p>
            <a:r>
              <a:rPr lang="en-US" dirty="0"/>
              <a:t>'</a:t>
            </a:r>
          </a:p>
          <a:p>
            <a:endParaRPr lang="en-US" dirty="0"/>
          </a:p>
          <a:p>
            <a:r>
              <a:rPr lang="en-US" dirty="0"/>
              <a:t>'</a:t>
            </a:r>
          </a:p>
          <a:p>
            <a:r>
              <a:rPr lang="en-US" dirty="0"/>
              <a:t>    Columns("E:E").Select</a:t>
            </a:r>
          </a:p>
          <a:p>
            <a:r>
              <a:rPr lang="en-US" dirty="0"/>
              <a:t>    </a:t>
            </a:r>
            <a:r>
              <a:rPr lang="en-US" dirty="0" err="1"/>
              <a:t>Selection.Insert</a:t>
            </a:r>
            <a:r>
              <a:rPr lang="en-US" dirty="0"/>
              <a:t> Shift:=</a:t>
            </a:r>
            <a:r>
              <a:rPr lang="en-US" dirty="0" err="1"/>
              <a:t>xlToRight</a:t>
            </a:r>
            <a:r>
              <a:rPr lang="en-US" dirty="0"/>
              <a:t>, </a:t>
            </a:r>
            <a:r>
              <a:rPr lang="en-US" dirty="0" err="1"/>
              <a:t>CopyOrigin</a:t>
            </a:r>
            <a:r>
              <a:rPr lang="en-US" dirty="0"/>
              <a:t>:=</a:t>
            </a:r>
            <a:r>
              <a:rPr lang="en-US" dirty="0" err="1"/>
              <a:t>xlFormatFromLeftOrAbove</a:t>
            </a:r>
            <a:endParaRPr lang="en-US" dirty="0"/>
          </a:p>
          <a:p>
            <a:r>
              <a:rPr lang="en-US" dirty="0"/>
              <a:t>End Sub</a:t>
            </a:r>
          </a:p>
          <a:p>
            <a:r>
              <a:rPr lang="en-US" dirty="0"/>
              <a:t>Sub </a:t>
            </a:r>
            <a:r>
              <a:rPr lang="en-US" dirty="0" err="1"/>
              <a:t>ChangeColumnNamesDB</a:t>
            </a:r>
            <a:r>
              <a:rPr lang="en-US" dirty="0"/>
              <a:t>()</a:t>
            </a:r>
          </a:p>
          <a:p>
            <a:r>
              <a:rPr lang="en-US" dirty="0"/>
              <a:t>'</a:t>
            </a:r>
          </a:p>
          <a:p>
            <a:r>
              <a:rPr lang="en-US" dirty="0"/>
              <a:t>' </a:t>
            </a:r>
            <a:r>
              <a:rPr lang="en-US" dirty="0" err="1"/>
              <a:t>ChangeColumnNamesDB</a:t>
            </a:r>
            <a:r>
              <a:rPr lang="en-US" dirty="0"/>
              <a:t> Macro</a:t>
            </a:r>
          </a:p>
          <a:p>
            <a:r>
              <a:rPr lang="en-US" dirty="0"/>
              <a:t>'</a:t>
            </a:r>
          </a:p>
          <a:p>
            <a:endParaRPr lang="en-US" dirty="0"/>
          </a:p>
          <a:p>
            <a:r>
              <a:rPr lang="en-US" dirty="0"/>
              <a:t>'</a:t>
            </a:r>
          </a:p>
          <a:p>
            <a:r>
              <a:rPr lang="en-US" dirty="0"/>
              <a:t>    Cells(1, "A").Value = "key"</a:t>
            </a:r>
          </a:p>
          <a:p>
            <a:r>
              <a:rPr lang="en-US" dirty="0"/>
              <a:t>    Cells(1, "B").Value = "name"</a:t>
            </a:r>
          </a:p>
          <a:p>
            <a:r>
              <a:rPr lang="en-US" dirty="0"/>
              <a:t>    Cells(1, "C").Value = "tags"</a:t>
            </a:r>
          </a:p>
          <a:p>
            <a:r>
              <a:rPr lang="en-US" dirty="0"/>
              <a:t>    Cells(1, "D").Value = "description"</a:t>
            </a:r>
          </a:p>
          <a:p>
            <a:r>
              <a:rPr lang="en-US" dirty="0"/>
              <a:t>    Cells(1, "E").Value = "image_url"</a:t>
            </a:r>
          </a:p>
          <a:p>
            <a:r>
              <a:rPr lang="en-US" dirty="0"/>
              <a:t>    Cells(1, "F").Value = "url"</a:t>
            </a:r>
          </a:p>
          <a:p>
            <a:r>
              <a:rPr lang="en-US" dirty="0"/>
              <a:t>    Cells(1, "G").Value = "</a:t>
            </a:r>
            <a:r>
              <a:rPr lang="en-US" dirty="0" err="1"/>
              <a:t>url_text</a:t>
            </a:r>
            <a:r>
              <a:rPr lang="en-US" dirty="0"/>
              <a:t>"</a:t>
            </a:r>
          </a:p>
          <a:p>
            <a:r>
              <a:rPr lang="en-US" dirty="0"/>
              <a:t>    Cells(1, "H").Value = "</a:t>
            </a:r>
            <a:r>
              <a:rPr lang="en-US" dirty="0" err="1"/>
              <a:t>internal_note</a:t>
            </a:r>
            <a:r>
              <a:rPr lang="en-US" dirty="0"/>
              <a:t>"</a:t>
            </a:r>
          </a:p>
          <a:p>
            <a:r>
              <a:rPr lang="en-US" dirty="0"/>
              <a:t>End Sub</a:t>
            </a:r>
          </a:p>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35</a:t>
            </a:fld>
            <a:endParaRPr lang="en-US" dirty="0"/>
          </a:p>
        </p:txBody>
      </p:sp>
    </p:spTree>
    <p:extLst>
      <p:ext uri="{BB962C8B-B14F-4D97-AF65-F5344CB8AC3E}">
        <p14:creationId xmlns:p14="http://schemas.microsoft.com/office/powerpoint/2010/main" val="1896053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36</a:t>
            </a:fld>
            <a:endParaRPr lang="en-US" dirty="0"/>
          </a:p>
        </p:txBody>
      </p:sp>
    </p:spTree>
    <p:extLst>
      <p:ext uri="{BB962C8B-B14F-4D97-AF65-F5344CB8AC3E}">
        <p14:creationId xmlns:p14="http://schemas.microsoft.com/office/powerpoint/2010/main" val="996366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37</a:t>
            </a:fld>
            <a:endParaRPr lang="en-US" dirty="0"/>
          </a:p>
        </p:txBody>
      </p:sp>
    </p:spTree>
    <p:extLst>
      <p:ext uri="{BB962C8B-B14F-4D97-AF65-F5344CB8AC3E}">
        <p14:creationId xmlns:p14="http://schemas.microsoft.com/office/powerpoint/2010/main" val="2812505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38</a:t>
            </a:fld>
            <a:endParaRPr lang="en-US" dirty="0"/>
          </a:p>
        </p:txBody>
      </p:sp>
    </p:spTree>
    <p:extLst>
      <p:ext uri="{BB962C8B-B14F-4D97-AF65-F5344CB8AC3E}">
        <p14:creationId xmlns:p14="http://schemas.microsoft.com/office/powerpoint/2010/main" val="395910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2612303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39</a:t>
            </a:fld>
            <a:endParaRPr lang="en-US" dirty="0"/>
          </a:p>
        </p:txBody>
      </p:sp>
    </p:spTree>
    <p:extLst>
      <p:ext uri="{BB962C8B-B14F-4D97-AF65-F5344CB8AC3E}">
        <p14:creationId xmlns:p14="http://schemas.microsoft.com/office/powerpoint/2010/main" val="4184167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45</a:t>
            </a:fld>
            <a:endParaRPr lang="en-US" dirty="0"/>
          </a:p>
        </p:txBody>
      </p:sp>
    </p:spTree>
    <p:extLst>
      <p:ext uri="{BB962C8B-B14F-4D97-AF65-F5344CB8AC3E}">
        <p14:creationId xmlns:p14="http://schemas.microsoft.com/office/powerpoint/2010/main" val="3751510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46</a:t>
            </a:fld>
            <a:endParaRPr lang="en-US" dirty="0"/>
          </a:p>
        </p:txBody>
      </p:sp>
    </p:spTree>
    <p:extLst>
      <p:ext uri="{BB962C8B-B14F-4D97-AF65-F5344CB8AC3E}">
        <p14:creationId xmlns:p14="http://schemas.microsoft.com/office/powerpoint/2010/main" val="762999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47</a:t>
            </a:fld>
            <a:endParaRPr lang="en-US" dirty="0"/>
          </a:p>
        </p:txBody>
      </p:sp>
    </p:spTree>
    <p:extLst>
      <p:ext uri="{BB962C8B-B14F-4D97-AF65-F5344CB8AC3E}">
        <p14:creationId xmlns:p14="http://schemas.microsoft.com/office/powerpoint/2010/main" val="3952422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48</a:t>
            </a:fld>
            <a:endParaRPr lang="en-US" dirty="0"/>
          </a:p>
        </p:txBody>
      </p:sp>
    </p:spTree>
    <p:extLst>
      <p:ext uri="{BB962C8B-B14F-4D97-AF65-F5344CB8AC3E}">
        <p14:creationId xmlns:p14="http://schemas.microsoft.com/office/powerpoint/2010/main" val="824658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63</a:t>
            </a:fld>
            <a:endParaRPr lang="en-US" dirty="0"/>
          </a:p>
        </p:txBody>
      </p:sp>
    </p:spTree>
    <p:extLst>
      <p:ext uri="{BB962C8B-B14F-4D97-AF65-F5344CB8AC3E}">
        <p14:creationId xmlns:p14="http://schemas.microsoft.com/office/powerpoint/2010/main" val="4002305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65</a:t>
            </a:fld>
            <a:endParaRPr lang="en-US" dirty="0"/>
          </a:p>
        </p:txBody>
      </p:sp>
    </p:spTree>
    <p:extLst>
      <p:ext uri="{BB962C8B-B14F-4D97-AF65-F5344CB8AC3E}">
        <p14:creationId xmlns:p14="http://schemas.microsoft.com/office/powerpoint/2010/main" val="1425685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66</a:t>
            </a:fld>
            <a:endParaRPr lang="en-US" dirty="0"/>
          </a:p>
        </p:txBody>
      </p:sp>
    </p:spTree>
    <p:extLst>
      <p:ext uri="{BB962C8B-B14F-4D97-AF65-F5344CB8AC3E}">
        <p14:creationId xmlns:p14="http://schemas.microsoft.com/office/powerpoint/2010/main" val="254703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13405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14</a:t>
            </a:fld>
            <a:endParaRPr lang="en-US" dirty="0"/>
          </a:p>
        </p:txBody>
      </p:sp>
    </p:spTree>
    <p:extLst>
      <p:ext uri="{BB962C8B-B14F-4D97-AF65-F5344CB8AC3E}">
        <p14:creationId xmlns:p14="http://schemas.microsoft.com/office/powerpoint/2010/main" val="312431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1928589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2827876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226138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14058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tx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7416" y="5789611"/>
            <a:ext cx="7478709" cy="1068387"/>
          </a:xfrm>
          <a:prstGeom prst="rect">
            <a:avLst/>
          </a:prstGeom>
        </p:spPr>
      </p:pic>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rm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066" y="5084683"/>
            <a:ext cx="7478709" cy="1068387"/>
          </a:xfrm>
          <a:prstGeom prst="rect">
            <a:avLst/>
          </a:prstGeom>
        </p:spPr>
      </p:pic>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tx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56967"/>
          <a:stretch/>
        </p:blipFill>
        <p:spPr>
          <a:xfrm>
            <a:off x="9363722" y="1792"/>
            <a:ext cx="2828278" cy="938909"/>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ts val="26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lstStyle>
            <a:lvl1pPr marL="0" indent="0">
              <a:lnSpc>
                <a:spcPts val="2300"/>
              </a:lnSpc>
              <a:buClr>
                <a:srgbClr val="005BBB"/>
              </a:buClr>
              <a:buFontTx/>
              <a:buNone/>
              <a:defRPr sz="1700" b="1">
                <a:solidFill>
                  <a:srgbClr val="005BBB"/>
                </a:solidFill>
                <a:latin typeface="Arial" charset="0"/>
                <a:ea typeface="Arial" charset="0"/>
                <a:cs typeface="Arial" charset="0"/>
              </a:defRPr>
            </a:lvl1pPr>
            <a:lvl2pPr marL="736600" indent="-279400">
              <a:lnSpc>
                <a:spcPts val="23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ts val="23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7347" y="1792"/>
            <a:ext cx="6572363" cy="938909"/>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9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arcedit.reeset.net/downloads"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research.lib.buffalo.edu/oai.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blogabdulhalim.blogspot.com/2019/10/tampilan-dan-bagian-worksheet-microsoft-excel.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120Other_Configurations/010Resource_Recommender_for_Primo_VE#Importing_Recommendation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notepad-plus-plus.org/" TargetMode="External"/><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hyperlink" Target="https://brackets.io/" TargetMode="External"/><Relationship Id="rId4" Type="http://schemas.openxmlformats.org/officeDocument/2006/relationships/hyperlink" Target="https://www.barebones.com/products/bbedit/"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saS0WJgkOrU" TargetMode="External"/><Relationship Id="rId2" Type="http://schemas.openxmlformats.org/officeDocument/2006/relationships/hyperlink" Target="https://marcedit.reeset.net/marcedit-7-creating-and-scheduling-batch-jobs" TargetMode="Externa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8" Type="http://schemas.openxmlformats.org/officeDocument/2006/relationships/hyperlink" Target="https://marcedit.reeset.net/" TargetMode="External"/><Relationship Id="rId13" Type="http://schemas.openxmlformats.org/officeDocument/2006/relationships/hyperlink" Target="https://youtu.be/saS0WJgkOrU" TargetMode="External"/><Relationship Id="rId3" Type="http://schemas.openxmlformats.org/officeDocument/2006/relationships/hyperlink" Target="https://research.lib.buffalo.edu/" TargetMode="External"/><Relationship Id="rId7" Type="http://schemas.openxmlformats.org/officeDocument/2006/relationships/hyperlink" Target="https://ask.springshare.com/libguides/faq/804" TargetMode="External"/><Relationship Id="rId12" Type="http://schemas.openxmlformats.org/officeDocument/2006/relationships/hyperlink" Target="https://marcedit.reeset.net/marcedit-7-creating-and-scheduling-batch-jobs"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hyperlink" Target="https://knowledge.exlibrisgroup.com/Primo/Product_Documentation/020Primo_VE/Primo_VE_(English)/120Other_Configurations/010Resource_Recommender_for_Primo_VE" TargetMode="External"/><Relationship Id="rId11" Type="http://schemas.openxmlformats.org/officeDocument/2006/relationships/hyperlink" Target="https://igelu-eluna-siwg.slack.com/" TargetMode="External"/><Relationship Id="rId5" Type="http://schemas.openxmlformats.org/officeDocument/2006/relationships/hyperlink" Target="https://search.lib.buffalo.edu/" TargetMode="External"/><Relationship Id="rId10" Type="http://schemas.openxmlformats.org/officeDocument/2006/relationships/hyperlink" Target="https://el-una.org/about/mailing-lists/" TargetMode="External"/><Relationship Id="rId4" Type="http://schemas.openxmlformats.org/officeDocument/2006/relationships/hyperlink" Target="https://research.lib.buffalo.edu/az.php?a=all" TargetMode="External"/><Relationship Id="rId9" Type="http://schemas.openxmlformats.org/officeDocument/2006/relationships/hyperlink" Target="https://notepad-plus-plus.or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search.lib.buffalo.edu/" TargetMode="External"/><Relationship Id="rId2" Type="http://schemas.openxmlformats.org/officeDocument/2006/relationships/hyperlink" Target="mailto:babb@buffalo.edu"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esearch.lib.buffalo.edu/oai.php?verb=ListRecords&amp;metadataPrefix=oai_dc&amp;set=guides" TargetMode="Externa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research.lib.buffalo.edu/oai.php" TargetMode="External"/><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8368" y="3488365"/>
            <a:ext cx="6638544" cy="778165"/>
          </a:xfrm>
        </p:spPr>
        <p:txBody>
          <a:bodyPr>
            <a:normAutofit lnSpcReduction="10000"/>
          </a:bodyPr>
          <a:lstStyle/>
          <a:p>
            <a:r>
              <a:rPr lang="en-US" dirty="0"/>
              <a:t>Working with LibGuides, MarcEdit, and Other Simple Tools</a:t>
            </a:r>
          </a:p>
        </p:txBody>
      </p:sp>
      <p:sp>
        <p:nvSpPr>
          <p:cNvPr id="3" name="Title 2"/>
          <p:cNvSpPr>
            <a:spLocks noGrp="1"/>
          </p:cNvSpPr>
          <p:nvPr>
            <p:ph type="ctrTitle"/>
          </p:nvPr>
        </p:nvSpPr>
        <p:spPr>
          <a:xfrm>
            <a:off x="658368" y="1010341"/>
            <a:ext cx="6638544" cy="2386584"/>
          </a:xfrm>
        </p:spPr>
        <p:txBody>
          <a:bodyPr>
            <a:normAutofit/>
          </a:bodyPr>
          <a:lstStyle/>
          <a:p>
            <a:r>
              <a:rPr lang="en-US" cap="none" dirty="0">
                <a:latin typeface="Times New Roman" panose="02020603050405020304" pitchFamily="18" charset="0"/>
                <a:cs typeface="Times New Roman" panose="02020603050405020304" pitchFamily="18" charset="0"/>
              </a:rPr>
              <a:t>Reaping Resources for Recommenders</a:t>
            </a:r>
          </a:p>
        </p:txBody>
      </p:sp>
      <p:sp>
        <p:nvSpPr>
          <p:cNvPr id="4" name="TextBox 3">
            <a:extLst>
              <a:ext uri="{FF2B5EF4-FFF2-40B4-BE49-F238E27FC236}">
                <a16:creationId xmlns:a16="http://schemas.microsoft.com/office/drawing/2014/main" id="{75E35614-477E-0EC7-3593-EDFCBEF05D40}"/>
              </a:ext>
            </a:extLst>
          </p:cNvPr>
          <p:cNvSpPr txBox="1"/>
          <p:nvPr/>
        </p:nvSpPr>
        <p:spPr>
          <a:xfrm>
            <a:off x="658368" y="4581247"/>
            <a:ext cx="6008122" cy="369332"/>
          </a:xfrm>
          <a:prstGeom prst="rect">
            <a:avLst/>
          </a:prstGeom>
          <a:noFill/>
        </p:spPr>
        <p:txBody>
          <a:bodyPr wrap="square" rtlCol="0">
            <a:spAutoFit/>
          </a:bodyPr>
          <a:lstStyle/>
          <a:p>
            <a:r>
              <a:rPr lang="en-US" b="1" dirty="0"/>
              <a:t>SUNY– November 15, 2022</a:t>
            </a:r>
          </a:p>
        </p:txBody>
      </p:sp>
      <p:sp>
        <p:nvSpPr>
          <p:cNvPr id="5" name="TextBox 4">
            <a:extLst>
              <a:ext uri="{FF2B5EF4-FFF2-40B4-BE49-F238E27FC236}">
                <a16:creationId xmlns:a16="http://schemas.microsoft.com/office/drawing/2014/main" id="{07139347-0ACF-27FB-7A90-D00413CC27B2}"/>
              </a:ext>
            </a:extLst>
          </p:cNvPr>
          <p:cNvSpPr txBox="1"/>
          <p:nvPr/>
        </p:nvSpPr>
        <p:spPr>
          <a:xfrm>
            <a:off x="2147299" y="5359902"/>
            <a:ext cx="3298005" cy="646331"/>
          </a:xfrm>
          <a:prstGeom prst="rect">
            <a:avLst/>
          </a:prstGeom>
          <a:noFill/>
        </p:spPr>
        <p:txBody>
          <a:bodyPr wrap="square" rtlCol="0">
            <a:spAutoFit/>
          </a:bodyPr>
          <a:lstStyle/>
          <a:p>
            <a:r>
              <a:rPr lang="en-US" dirty="0"/>
              <a:t>Nancy Babb</a:t>
            </a:r>
          </a:p>
          <a:p>
            <a:r>
              <a:rPr lang="en-US" dirty="0"/>
              <a:t>Discovery Services Librarian</a:t>
            </a:r>
          </a:p>
        </p:txBody>
      </p:sp>
    </p:spTree>
    <p:extLst>
      <p:ext uri="{BB962C8B-B14F-4D97-AF65-F5344CB8AC3E}">
        <p14:creationId xmlns:p14="http://schemas.microsoft.com/office/powerpoint/2010/main" val="173667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26568" y="4057047"/>
            <a:ext cx="4002532" cy="2198063"/>
          </a:xfrm>
        </p:spPr>
        <p:txBody>
          <a:bodyPr/>
          <a:lstStyle/>
          <a:p>
            <a:pPr marL="45720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Harvest OAI Records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MarcEditor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dirty="0">
                <a:effectLst/>
                <a:latin typeface="Calibri" panose="020F0502020204030204" pitchFamily="34" charset="0"/>
                <a:ea typeface="Calibri" panose="020F0502020204030204" pitchFamily="34" charset="0"/>
                <a:cs typeface="Calibri" panose="020F0502020204030204" pitchFamily="34" charset="0"/>
              </a:rPr>
              <a:t>Export Tab Delimited Records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p:cNvSpPr>
            <a:spLocks noGrp="1"/>
          </p:cNvSpPr>
          <p:nvPr>
            <p:ph type="title"/>
          </p:nvPr>
        </p:nvSpPr>
        <p:spPr>
          <a:xfrm>
            <a:off x="92160" y="3916990"/>
            <a:ext cx="4502262" cy="597230"/>
          </a:xfrm>
        </p:spPr>
        <p:txBody>
          <a:bodyPr>
            <a:normAutofit/>
          </a:bodyPr>
          <a:lstStyle/>
          <a:p>
            <a:r>
              <a:rPr lang="en-US" sz="2800" dirty="0"/>
              <a:t>3 Crucial MarcEdit Tools</a:t>
            </a:r>
          </a:p>
        </p:txBody>
      </p:sp>
      <p:pic>
        <p:nvPicPr>
          <p:cNvPr id="12" name="Picture 11">
            <a:extLst>
              <a:ext uri="{FF2B5EF4-FFF2-40B4-BE49-F238E27FC236}">
                <a16:creationId xmlns:a16="http://schemas.microsoft.com/office/drawing/2014/main" id="{32AB5198-1430-E959-EA4A-6821239702DE}"/>
              </a:ext>
            </a:extLst>
          </p:cNvPr>
          <p:cNvPicPr>
            <a:picLocks noChangeAspect="1"/>
          </p:cNvPicPr>
          <p:nvPr/>
        </p:nvPicPr>
        <p:blipFill>
          <a:blip r:embed="rId2"/>
          <a:stretch>
            <a:fillRect/>
          </a:stretch>
        </p:blipFill>
        <p:spPr>
          <a:xfrm>
            <a:off x="4230087" y="1843294"/>
            <a:ext cx="7505137" cy="4621302"/>
          </a:xfrm>
          <a:prstGeom prst="rect">
            <a:avLst/>
          </a:prstGeom>
        </p:spPr>
      </p:pic>
      <p:sp>
        <p:nvSpPr>
          <p:cNvPr id="14" name="TextBox 13">
            <a:extLst>
              <a:ext uri="{FF2B5EF4-FFF2-40B4-BE49-F238E27FC236}">
                <a16:creationId xmlns:a16="http://schemas.microsoft.com/office/drawing/2014/main" id="{5FA69C43-8A64-FCB1-939C-38FD2F1F5D4D}"/>
              </a:ext>
            </a:extLst>
          </p:cNvPr>
          <p:cNvSpPr txBox="1"/>
          <p:nvPr/>
        </p:nvSpPr>
        <p:spPr>
          <a:xfrm>
            <a:off x="2006895" y="1107190"/>
            <a:ext cx="8593766" cy="584775"/>
          </a:xfrm>
          <a:prstGeom prst="rect">
            <a:avLst/>
          </a:prstGeom>
          <a:noFill/>
        </p:spPr>
        <p:txBody>
          <a:bodyPr wrap="square">
            <a:spAutoFit/>
          </a:bodyPr>
          <a:lstStyle/>
          <a:p>
            <a:r>
              <a:rPr lang="en-US" sz="3200" dirty="0">
                <a:hlinkClick r:id="rId3"/>
              </a:rPr>
              <a:t>https://marcedit.reeset.net/downloads</a:t>
            </a:r>
            <a:endParaRPr lang="en-US" sz="3200" dirty="0"/>
          </a:p>
        </p:txBody>
      </p:sp>
      <p:sp>
        <p:nvSpPr>
          <p:cNvPr id="15" name="TextBox 14">
            <a:extLst>
              <a:ext uri="{FF2B5EF4-FFF2-40B4-BE49-F238E27FC236}">
                <a16:creationId xmlns:a16="http://schemas.microsoft.com/office/drawing/2014/main" id="{8D4C2AE3-1513-54A3-0EBF-68AD61A005F3}"/>
              </a:ext>
            </a:extLst>
          </p:cNvPr>
          <p:cNvSpPr txBox="1"/>
          <p:nvPr/>
        </p:nvSpPr>
        <p:spPr>
          <a:xfrm>
            <a:off x="340869" y="1876306"/>
            <a:ext cx="3625076" cy="1754326"/>
          </a:xfrm>
          <a:prstGeom prst="rect">
            <a:avLst/>
          </a:prstGeom>
          <a:noFill/>
        </p:spPr>
        <p:txBody>
          <a:bodyPr wrap="square" rtlCol="0">
            <a:spAutoFit/>
          </a:bodyPr>
          <a:lstStyle/>
          <a:p>
            <a:r>
              <a:rPr lang="en-US" i="1" dirty="0"/>
              <a:t>“In 1999, MarcEdit started out as a simple MARC=&gt;plain text translation utility.  Today, MarcEdit has become one of the more complete metadata edit suites available to librarians.”</a:t>
            </a:r>
          </a:p>
        </p:txBody>
      </p:sp>
    </p:spTree>
    <p:extLst>
      <p:ext uri="{BB962C8B-B14F-4D97-AF65-F5344CB8AC3E}">
        <p14:creationId xmlns:p14="http://schemas.microsoft.com/office/powerpoint/2010/main" val="1009827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23" y="901114"/>
            <a:ext cx="8954676" cy="716084"/>
          </a:xfrm>
        </p:spPr>
        <p:txBody>
          <a:bodyPr/>
          <a:lstStyle/>
          <a:p>
            <a:r>
              <a:rPr lang="en-US" dirty="0"/>
              <a:t>What you need to know in MarcEdit:</a:t>
            </a:r>
          </a:p>
        </p:txBody>
      </p:sp>
      <p:pic>
        <p:nvPicPr>
          <p:cNvPr id="7" name="Picture 6">
            <a:extLst>
              <a:ext uri="{FF2B5EF4-FFF2-40B4-BE49-F238E27FC236}">
                <a16:creationId xmlns:a16="http://schemas.microsoft.com/office/drawing/2014/main" id="{296B84E3-CD99-AB88-A924-926B2FDC1EBB}"/>
              </a:ext>
            </a:extLst>
          </p:cNvPr>
          <p:cNvPicPr>
            <a:picLocks noChangeAspect="1"/>
          </p:cNvPicPr>
          <p:nvPr/>
        </p:nvPicPr>
        <p:blipFill>
          <a:blip r:embed="rId3"/>
          <a:srcRect/>
          <a:stretch/>
        </p:blipFill>
        <p:spPr>
          <a:xfrm>
            <a:off x="200024" y="1648020"/>
            <a:ext cx="8401480" cy="4445228"/>
          </a:xfrm>
          <a:prstGeom prst="rect">
            <a:avLst/>
          </a:prstGeom>
          <a:ln>
            <a:solidFill>
              <a:srgbClr val="666666"/>
            </a:solidFill>
          </a:ln>
          <a:effectLst>
            <a:outerShdw blurRad="50800" dist="127000" dir="8100000" algn="tr" rotWithShape="0">
              <a:prstClr val="black">
                <a:alpha val="40000"/>
              </a:prstClr>
            </a:outerShdw>
          </a:effectLst>
        </p:spPr>
      </p:pic>
      <p:pic>
        <p:nvPicPr>
          <p:cNvPr id="3" name="Picture 2">
            <a:extLst>
              <a:ext uri="{FF2B5EF4-FFF2-40B4-BE49-F238E27FC236}">
                <a16:creationId xmlns:a16="http://schemas.microsoft.com/office/drawing/2014/main" id="{A719AAEB-617A-A2B9-54AD-861438947FD4}"/>
              </a:ext>
            </a:extLst>
          </p:cNvPr>
          <p:cNvPicPr>
            <a:picLocks noChangeAspect="1"/>
          </p:cNvPicPr>
          <p:nvPr/>
        </p:nvPicPr>
        <p:blipFill>
          <a:blip r:embed="rId4"/>
          <a:stretch>
            <a:fillRect/>
          </a:stretch>
        </p:blipFill>
        <p:spPr>
          <a:xfrm>
            <a:off x="4304872" y="2089690"/>
            <a:ext cx="7887128" cy="4683355"/>
          </a:xfrm>
          <a:prstGeom prst="rect">
            <a:avLst/>
          </a:prstGeom>
          <a:ln>
            <a:solidFill>
              <a:srgbClr val="666666"/>
            </a:solidFill>
          </a:ln>
          <a:effectLst>
            <a:outerShdw blurRad="50800" dist="127000" dir="8100000" algn="tr" rotWithShape="0">
              <a:prstClr val="black">
                <a:alpha val="40000"/>
              </a:prstClr>
            </a:outerShdw>
          </a:effectLst>
        </p:spPr>
      </p:pic>
      <p:sp>
        <p:nvSpPr>
          <p:cNvPr id="8" name="TextBox 7">
            <a:extLst>
              <a:ext uri="{FF2B5EF4-FFF2-40B4-BE49-F238E27FC236}">
                <a16:creationId xmlns:a16="http://schemas.microsoft.com/office/drawing/2014/main" id="{3729B192-BDC3-546A-A50C-7A55C388A302}"/>
              </a:ext>
            </a:extLst>
          </p:cNvPr>
          <p:cNvSpPr txBox="1"/>
          <p:nvPr/>
        </p:nvSpPr>
        <p:spPr>
          <a:xfrm>
            <a:off x="414670" y="6248480"/>
            <a:ext cx="3650629" cy="369332"/>
          </a:xfrm>
          <a:prstGeom prst="rect">
            <a:avLst/>
          </a:prstGeom>
          <a:noFill/>
        </p:spPr>
        <p:txBody>
          <a:bodyPr wrap="square" rtlCol="0">
            <a:spAutoFit/>
          </a:bodyPr>
          <a:lstStyle/>
          <a:p>
            <a:r>
              <a:rPr lang="en-US" i="1" dirty="0"/>
              <a:t>Different routes to same place</a:t>
            </a:r>
          </a:p>
        </p:txBody>
      </p:sp>
    </p:spTree>
    <p:extLst>
      <p:ext uri="{BB962C8B-B14F-4D97-AF65-F5344CB8AC3E}">
        <p14:creationId xmlns:p14="http://schemas.microsoft.com/office/powerpoint/2010/main" val="1152796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76A784-14EF-34CA-6C27-B958CA65FA0C}"/>
              </a:ext>
            </a:extLst>
          </p:cNvPr>
          <p:cNvPicPr>
            <a:picLocks noChangeAspect="1"/>
          </p:cNvPicPr>
          <p:nvPr/>
        </p:nvPicPr>
        <p:blipFill>
          <a:blip r:embed="rId3"/>
          <a:stretch>
            <a:fillRect/>
          </a:stretch>
        </p:blipFill>
        <p:spPr>
          <a:xfrm>
            <a:off x="4426458" y="1094775"/>
            <a:ext cx="7109868" cy="5476788"/>
          </a:xfrm>
          <a:prstGeom prst="rect">
            <a:avLst/>
          </a:prstGeom>
          <a:ln>
            <a:solidFill>
              <a:srgbClr val="666666"/>
            </a:solidFill>
          </a:ln>
          <a:effectLst>
            <a:outerShdw blurRad="50800" dist="127000" dir="8100000" algn="tr" rotWithShape="0">
              <a:prstClr val="black">
                <a:alpha val="40000"/>
              </a:prstClr>
            </a:outerShdw>
          </a:effectLst>
        </p:spPr>
      </p:pic>
      <p:sp>
        <p:nvSpPr>
          <p:cNvPr id="11" name="TextBox 10">
            <a:extLst>
              <a:ext uri="{FF2B5EF4-FFF2-40B4-BE49-F238E27FC236}">
                <a16:creationId xmlns:a16="http://schemas.microsoft.com/office/drawing/2014/main" id="{3C346BB8-043D-366E-1AB1-383D7860F632}"/>
              </a:ext>
            </a:extLst>
          </p:cNvPr>
          <p:cNvSpPr txBox="1"/>
          <p:nvPr/>
        </p:nvSpPr>
        <p:spPr>
          <a:xfrm>
            <a:off x="106326" y="2001728"/>
            <a:ext cx="4242390" cy="923330"/>
          </a:xfrm>
          <a:prstGeom prst="rect">
            <a:avLst/>
          </a:prstGeom>
          <a:noFill/>
        </p:spPr>
        <p:txBody>
          <a:bodyPr wrap="square">
            <a:spAutoFit/>
          </a:bodyPr>
          <a:lstStyle/>
          <a:p>
            <a:pPr algn="r"/>
            <a:r>
              <a:rPr lang="en-US" sz="1800" b="0" kern="1200" dirty="0">
                <a:solidFill>
                  <a:schemeClr val="tx2"/>
                </a:solidFill>
                <a:latin typeface="+mj-lt"/>
                <a:ea typeface="Georgia" charset="0"/>
                <a:cs typeface="Georgia" charset="0"/>
              </a:rPr>
              <a:t>Server Address = base URL: </a:t>
            </a:r>
          </a:p>
          <a:p>
            <a:pPr algn="r"/>
            <a:r>
              <a:rPr lang="en-US" i="1" dirty="0">
                <a:hlinkClick r:id="rId4"/>
              </a:rPr>
              <a:t>https://research.lib.buffalo.edu/oai.php</a:t>
            </a:r>
            <a:endParaRPr lang="en-US" i="1" dirty="0"/>
          </a:p>
          <a:p>
            <a:pPr algn="r"/>
            <a:endParaRPr lang="en-US" sz="1800" b="0" kern="1200" dirty="0">
              <a:solidFill>
                <a:schemeClr val="tx2"/>
              </a:solidFill>
              <a:latin typeface="+mj-lt"/>
              <a:ea typeface="Georgia" charset="0"/>
              <a:cs typeface="Georgia" charset="0"/>
            </a:endParaRPr>
          </a:p>
        </p:txBody>
      </p:sp>
      <p:sp>
        <p:nvSpPr>
          <p:cNvPr id="12" name="TextBox 11">
            <a:extLst>
              <a:ext uri="{FF2B5EF4-FFF2-40B4-BE49-F238E27FC236}">
                <a16:creationId xmlns:a16="http://schemas.microsoft.com/office/drawing/2014/main" id="{10BFC785-270D-FA03-C73C-68844DC8C747}"/>
              </a:ext>
            </a:extLst>
          </p:cNvPr>
          <p:cNvSpPr txBox="1"/>
          <p:nvPr/>
        </p:nvSpPr>
        <p:spPr>
          <a:xfrm>
            <a:off x="1750826" y="2931484"/>
            <a:ext cx="2480931" cy="646331"/>
          </a:xfrm>
          <a:prstGeom prst="rect">
            <a:avLst/>
          </a:prstGeom>
          <a:noFill/>
        </p:spPr>
        <p:txBody>
          <a:bodyPr wrap="square">
            <a:spAutoFit/>
          </a:bodyPr>
          <a:lstStyle/>
          <a:p>
            <a:pPr algn="r"/>
            <a:r>
              <a:rPr lang="en-US" sz="1800" b="0" kern="1200" dirty="0">
                <a:solidFill>
                  <a:schemeClr val="tx2"/>
                </a:solidFill>
                <a:latin typeface="+mj-lt"/>
                <a:ea typeface="Georgia" charset="0"/>
                <a:cs typeface="Georgia" charset="0"/>
              </a:rPr>
              <a:t>Set Name:</a:t>
            </a:r>
          </a:p>
          <a:p>
            <a:pPr algn="r"/>
            <a:r>
              <a:rPr lang="en-US" i="1" dirty="0">
                <a:solidFill>
                  <a:srgbClr val="005BBB"/>
                </a:solidFill>
              </a:rPr>
              <a:t>guides</a:t>
            </a:r>
            <a:endParaRPr lang="en-US" i="1" dirty="0"/>
          </a:p>
        </p:txBody>
      </p:sp>
      <p:sp>
        <p:nvSpPr>
          <p:cNvPr id="14" name="TextBox 13">
            <a:extLst>
              <a:ext uri="{FF2B5EF4-FFF2-40B4-BE49-F238E27FC236}">
                <a16:creationId xmlns:a16="http://schemas.microsoft.com/office/drawing/2014/main" id="{7344BA74-4836-047A-F145-637B70DC7402}"/>
              </a:ext>
            </a:extLst>
          </p:cNvPr>
          <p:cNvSpPr txBox="1"/>
          <p:nvPr/>
        </p:nvSpPr>
        <p:spPr>
          <a:xfrm>
            <a:off x="751366" y="1399882"/>
            <a:ext cx="3480391" cy="369332"/>
          </a:xfrm>
          <a:prstGeom prst="rect">
            <a:avLst/>
          </a:prstGeom>
          <a:noFill/>
        </p:spPr>
        <p:txBody>
          <a:bodyPr wrap="square" rtlCol="0">
            <a:spAutoFit/>
          </a:bodyPr>
          <a:lstStyle/>
          <a:p>
            <a:r>
              <a:rPr lang="en-US" dirty="0"/>
              <a:t>Research Guides example:</a:t>
            </a:r>
          </a:p>
        </p:txBody>
      </p:sp>
      <p:sp>
        <p:nvSpPr>
          <p:cNvPr id="16" name="TextBox 15">
            <a:extLst>
              <a:ext uri="{FF2B5EF4-FFF2-40B4-BE49-F238E27FC236}">
                <a16:creationId xmlns:a16="http://schemas.microsoft.com/office/drawing/2014/main" id="{5F2E6C35-D4B9-3109-7063-B60C825406E9}"/>
              </a:ext>
            </a:extLst>
          </p:cNvPr>
          <p:cNvSpPr txBox="1"/>
          <p:nvPr/>
        </p:nvSpPr>
        <p:spPr>
          <a:xfrm>
            <a:off x="246207" y="3584241"/>
            <a:ext cx="4008473" cy="1754326"/>
          </a:xfrm>
          <a:prstGeom prst="rect">
            <a:avLst/>
          </a:prstGeom>
          <a:noFill/>
          <a:ln>
            <a:solidFill>
              <a:schemeClr val="tx2">
                <a:lumMod val="40000"/>
                <a:lumOff val="60000"/>
              </a:schemeClr>
            </a:solidFill>
          </a:ln>
        </p:spPr>
        <p:txBody>
          <a:bodyPr wrap="square" rtlCol="0">
            <a:spAutoFit/>
          </a:bodyPr>
          <a:lstStyle/>
          <a:p>
            <a:pPr algn="r"/>
            <a:r>
              <a:rPr lang="en-US" dirty="0"/>
              <a:t>MarcEdit supports other </a:t>
            </a:r>
            <a:r>
              <a:rPr lang="en-US" dirty="0">
                <a:solidFill>
                  <a:srgbClr val="005BBB"/>
                </a:solidFill>
              </a:rPr>
              <a:t>Metadata Types</a:t>
            </a:r>
            <a:r>
              <a:rPr lang="en-US" dirty="0"/>
              <a:t>, but since LibGuides use oai-dc, I use </a:t>
            </a:r>
            <a:r>
              <a:rPr lang="en-US" dirty="0">
                <a:solidFill>
                  <a:srgbClr val="005BBB"/>
                </a:solidFill>
              </a:rPr>
              <a:t>Dublin Core</a:t>
            </a:r>
            <a:r>
              <a:rPr lang="en-US" dirty="0"/>
              <a:t>.</a:t>
            </a:r>
          </a:p>
          <a:p>
            <a:pPr algn="r"/>
            <a:r>
              <a:rPr lang="en-US" dirty="0"/>
              <a:t>Once the Metadata Type is selected, the Crosswalk Path should be automatically supplied.</a:t>
            </a:r>
          </a:p>
        </p:txBody>
      </p:sp>
      <p:sp>
        <p:nvSpPr>
          <p:cNvPr id="17" name="TextBox 16">
            <a:extLst>
              <a:ext uri="{FF2B5EF4-FFF2-40B4-BE49-F238E27FC236}">
                <a16:creationId xmlns:a16="http://schemas.microsoft.com/office/drawing/2014/main" id="{3E8615E2-41D2-0BD7-4DC0-3C63F371A695}"/>
              </a:ext>
            </a:extLst>
          </p:cNvPr>
          <p:cNvSpPr txBox="1"/>
          <p:nvPr/>
        </p:nvSpPr>
        <p:spPr>
          <a:xfrm>
            <a:off x="340245" y="5651889"/>
            <a:ext cx="4008472" cy="923330"/>
          </a:xfrm>
          <a:prstGeom prst="rect">
            <a:avLst/>
          </a:prstGeom>
          <a:noFill/>
        </p:spPr>
        <p:txBody>
          <a:bodyPr wrap="square" rtlCol="0">
            <a:spAutoFit/>
          </a:bodyPr>
          <a:lstStyle/>
          <a:p>
            <a:pPr algn="r"/>
            <a:r>
              <a:rPr lang="en-US" sz="1800" dirty="0">
                <a:effectLst/>
                <a:ea typeface="Calibri" panose="020F0502020204030204" pitchFamily="34" charset="0"/>
                <a:cs typeface="Calibri" panose="020F0502020204030204" pitchFamily="34" charset="0"/>
              </a:rPr>
              <a:t>(Optional) </a:t>
            </a:r>
            <a:r>
              <a:rPr lang="en-US" sz="1800" dirty="0">
                <a:solidFill>
                  <a:srgbClr val="005BBB"/>
                </a:solidFill>
                <a:effectLst/>
                <a:ea typeface="Calibri" panose="020F0502020204030204" pitchFamily="34" charset="0"/>
                <a:cs typeface="Calibri" panose="020F0502020204030204" pitchFamily="34" charset="0"/>
              </a:rPr>
              <a:t>Start</a:t>
            </a:r>
            <a:r>
              <a:rPr lang="en-US" sz="1800" dirty="0">
                <a:effectLst/>
                <a:ea typeface="Calibri" panose="020F0502020204030204" pitchFamily="34" charset="0"/>
                <a:cs typeface="Calibri" panose="020F0502020204030204" pitchFamily="34" charset="0"/>
              </a:rPr>
              <a:t> and/or </a:t>
            </a:r>
            <a:r>
              <a:rPr lang="en-US" sz="1800" dirty="0">
                <a:solidFill>
                  <a:srgbClr val="005BBB"/>
                </a:solidFill>
                <a:effectLst/>
                <a:ea typeface="Calibri" panose="020F0502020204030204" pitchFamily="34" charset="0"/>
                <a:cs typeface="Calibri" panose="020F0502020204030204" pitchFamily="34" charset="0"/>
              </a:rPr>
              <a:t>End</a:t>
            </a:r>
            <a:r>
              <a:rPr lang="en-US" sz="1800" dirty="0">
                <a:effectLst/>
                <a:ea typeface="Calibri" panose="020F0502020204030204" pitchFamily="34" charset="0"/>
                <a:cs typeface="Calibri" panose="020F0502020204030204" pitchFamily="34" charset="0"/>
              </a:rPr>
              <a:t> dates </a:t>
            </a:r>
            <a:r>
              <a:rPr lang="en-US" dirty="0">
                <a:ea typeface="Calibri" panose="020F0502020204030204" pitchFamily="34" charset="0"/>
                <a:cs typeface="Calibri" panose="020F0502020204030204" pitchFamily="34" charset="0"/>
              </a:rPr>
              <a:t>can be specified in </a:t>
            </a:r>
            <a:r>
              <a:rPr lang="en-US" sz="1800" dirty="0">
                <a:effectLst/>
                <a:ea typeface="Calibri" panose="020F0502020204030204" pitchFamily="34" charset="0"/>
                <a:cs typeface="Calibri" panose="020F0502020204030204" pitchFamily="34" charset="0"/>
              </a:rPr>
              <a:t>format YYYY-MM-DD.</a:t>
            </a:r>
            <a:endParaRPr lang="en-US" sz="1800" dirty="0">
              <a:effectLst/>
              <a:ea typeface="Calibri" panose="020F0502020204030204" pitchFamily="34" charset="0"/>
              <a:cs typeface="Times New Roman" panose="02020603050405020304" pitchFamily="18" charset="0"/>
            </a:endParaRPr>
          </a:p>
          <a:p>
            <a:pPr algn="r"/>
            <a:endParaRPr lang="en-US" dirty="0"/>
          </a:p>
        </p:txBody>
      </p:sp>
    </p:spTree>
    <p:extLst>
      <p:ext uri="{BB962C8B-B14F-4D97-AF65-F5344CB8AC3E}">
        <p14:creationId xmlns:p14="http://schemas.microsoft.com/office/powerpoint/2010/main" val="143857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F13CB-6236-2AF6-F5B3-8F64F3D6BB9D}"/>
              </a:ext>
            </a:extLst>
          </p:cNvPr>
          <p:cNvPicPr>
            <a:picLocks noChangeAspect="1"/>
          </p:cNvPicPr>
          <p:nvPr/>
        </p:nvPicPr>
        <p:blipFill>
          <a:blip r:embed="rId3"/>
          <a:stretch>
            <a:fillRect/>
          </a:stretch>
        </p:blipFill>
        <p:spPr>
          <a:xfrm>
            <a:off x="229150" y="1010606"/>
            <a:ext cx="8548577" cy="4513524"/>
          </a:xfrm>
          <a:prstGeom prst="rect">
            <a:avLst/>
          </a:prstGeom>
        </p:spPr>
      </p:pic>
      <p:pic>
        <p:nvPicPr>
          <p:cNvPr id="5" name="Picture 4">
            <a:extLst>
              <a:ext uri="{FF2B5EF4-FFF2-40B4-BE49-F238E27FC236}">
                <a16:creationId xmlns:a16="http://schemas.microsoft.com/office/drawing/2014/main" id="{15E698A3-CEBD-2754-CD43-4D71D019D174}"/>
              </a:ext>
            </a:extLst>
          </p:cNvPr>
          <p:cNvPicPr>
            <a:picLocks noChangeAspect="1"/>
          </p:cNvPicPr>
          <p:nvPr/>
        </p:nvPicPr>
        <p:blipFill>
          <a:blip r:embed="rId4"/>
          <a:stretch>
            <a:fillRect/>
          </a:stretch>
        </p:blipFill>
        <p:spPr>
          <a:xfrm>
            <a:off x="7401483" y="3590632"/>
            <a:ext cx="4083260" cy="2781443"/>
          </a:xfrm>
          <a:prstGeom prst="rect">
            <a:avLst/>
          </a:prstGeom>
          <a:effectLst>
            <a:outerShdw blurRad="50800" dist="177800" dir="8100000" algn="tr" rotWithShape="0">
              <a:prstClr val="black">
                <a:alpha val="40000"/>
              </a:prstClr>
            </a:outerShdw>
          </a:effectLst>
        </p:spPr>
      </p:pic>
      <p:sp>
        <p:nvSpPr>
          <p:cNvPr id="6" name="Arc 5">
            <a:extLst>
              <a:ext uri="{FF2B5EF4-FFF2-40B4-BE49-F238E27FC236}">
                <a16:creationId xmlns:a16="http://schemas.microsoft.com/office/drawing/2014/main" id="{4B38BD51-3C01-4A62-82B3-6B8A52AE8B20}"/>
              </a:ext>
            </a:extLst>
          </p:cNvPr>
          <p:cNvSpPr/>
          <p:nvPr/>
        </p:nvSpPr>
        <p:spPr>
          <a:xfrm rot="4873004">
            <a:off x="4597175" y="3598461"/>
            <a:ext cx="1812140" cy="4036071"/>
          </a:xfrm>
          <a:prstGeom prst="arc">
            <a:avLst>
              <a:gd name="adj1" fmla="val 17190885"/>
              <a:gd name="adj2" fmla="val 6291457"/>
            </a:avLst>
          </a:prstGeom>
          <a:ln w="60325">
            <a:solidFill>
              <a:srgbClr val="00C7B1"/>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3695320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6CE890-C441-7BFB-7D47-88B06208F932}"/>
              </a:ext>
            </a:extLst>
          </p:cNvPr>
          <p:cNvPicPr>
            <a:picLocks noChangeAspect="1"/>
          </p:cNvPicPr>
          <p:nvPr/>
        </p:nvPicPr>
        <p:blipFill>
          <a:blip r:embed="rId3"/>
          <a:stretch>
            <a:fillRect/>
          </a:stretch>
        </p:blipFill>
        <p:spPr>
          <a:xfrm>
            <a:off x="2333171" y="5328203"/>
            <a:ext cx="6178868" cy="1257365"/>
          </a:xfrm>
          <a:prstGeom prst="rect">
            <a:avLst/>
          </a:prstGeom>
        </p:spPr>
      </p:pic>
      <p:sp>
        <p:nvSpPr>
          <p:cNvPr id="4" name="Title 3"/>
          <p:cNvSpPr>
            <a:spLocks noGrp="1"/>
          </p:cNvSpPr>
          <p:nvPr>
            <p:ph type="title"/>
          </p:nvPr>
        </p:nvSpPr>
        <p:spPr>
          <a:xfrm>
            <a:off x="200023" y="901114"/>
            <a:ext cx="6551651" cy="716084"/>
          </a:xfrm>
        </p:spPr>
        <p:txBody>
          <a:bodyPr>
            <a:normAutofit/>
          </a:bodyPr>
          <a:lstStyle/>
          <a:p>
            <a:r>
              <a:rPr lang="en-US" dirty="0"/>
              <a:t>Introduction to MarcEdit files</a:t>
            </a:r>
          </a:p>
        </p:txBody>
      </p:sp>
      <p:sp>
        <p:nvSpPr>
          <p:cNvPr id="6" name="TextBox 5">
            <a:extLst>
              <a:ext uri="{FF2B5EF4-FFF2-40B4-BE49-F238E27FC236}">
                <a16:creationId xmlns:a16="http://schemas.microsoft.com/office/drawing/2014/main" id="{2B29F764-D4F2-0D4C-2F8C-A682C3A93172}"/>
              </a:ext>
            </a:extLst>
          </p:cNvPr>
          <p:cNvSpPr txBox="1"/>
          <p:nvPr/>
        </p:nvSpPr>
        <p:spPr>
          <a:xfrm>
            <a:off x="200023" y="1659728"/>
            <a:ext cx="1143698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When you harvest the file, it is opened in MarcEditor – where you can save and make changes.</a:t>
            </a:r>
          </a:p>
          <a:p>
            <a:pPr marL="285750" indent="-285750">
              <a:buFont typeface="Arial" panose="020B0604020202020204" pitchFamily="34" charset="0"/>
              <a:buChar char="•"/>
            </a:pPr>
            <a:r>
              <a:rPr lang="en-US" dirty="0"/>
              <a:t>By default, harvested files are saved as .mrk files – a human-readable MarcEdit-specific version of .mrc (MARC) records.  If you’d like to work with MARC records for import into Alma or other uses, you can save .mrk as .mrc – but for Resource Recommender purposes this is not necessary.</a:t>
            </a:r>
          </a:p>
          <a:p>
            <a:pPr marL="285750" indent="-285750">
              <a:buFont typeface="Arial" panose="020B0604020202020204" pitchFamily="34" charset="0"/>
              <a:buChar char="•"/>
            </a:pPr>
            <a:r>
              <a:rPr lang="en-US" dirty="0"/>
              <a:t>When MarcEdit is installed, the default setting is to associate .mrk and .mrc files with MarcEdit, so you should be able to open any .mrk file by double-clicking on it. Alternately, you can open MarcEditor and then open the file.</a:t>
            </a:r>
          </a:p>
        </p:txBody>
      </p:sp>
      <p:pic>
        <p:nvPicPr>
          <p:cNvPr id="12" name="Picture 11">
            <a:extLst>
              <a:ext uri="{FF2B5EF4-FFF2-40B4-BE49-F238E27FC236}">
                <a16:creationId xmlns:a16="http://schemas.microsoft.com/office/drawing/2014/main" id="{A74653B0-0EF4-C22C-50FF-37ACAF156D72}"/>
              </a:ext>
            </a:extLst>
          </p:cNvPr>
          <p:cNvPicPr>
            <a:picLocks noChangeAspect="1"/>
          </p:cNvPicPr>
          <p:nvPr/>
        </p:nvPicPr>
        <p:blipFill>
          <a:blip r:embed="rId4"/>
          <a:stretch>
            <a:fillRect/>
          </a:stretch>
        </p:blipFill>
        <p:spPr>
          <a:xfrm>
            <a:off x="8420986" y="3513715"/>
            <a:ext cx="3102602" cy="3203276"/>
          </a:xfrm>
          <a:prstGeom prst="rect">
            <a:avLst/>
          </a:prstGeom>
        </p:spPr>
      </p:pic>
      <p:sp>
        <p:nvSpPr>
          <p:cNvPr id="13" name="TextBox 12">
            <a:extLst>
              <a:ext uri="{FF2B5EF4-FFF2-40B4-BE49-F238E27FC236}">
                <a16:creationId xmlns:a16="http://schemas.microsoft.com/office/drawing/2014/main" id="{B9DE0A6A-0CBD-8C5A-4592-3C766FF13D47}"/>
              </a:ext>
            </a:extLst>
          </p:cNvPr>
          <p:cNvSpPr txBox="1"/>
          <p:nvPr/>
        </p:nvSpPr>
        <p:spPr>
          <a:xfrm>
            <a:off x="93699" y="3688313"/>
            <a:ext cx="80614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The first thing I usually do is save two copies of the file, one to work with and one to save. The saved file is a backup in case anything goes awry, and it can also be used as an archive to save time in reviewing for updates in the future.  I find it helpful to use standard naming, such as guides_[date].mrk and guides_[date]_BU.mrk, so it’s easy to differentiate.</a:t>
            </a:r>
          </a:p>
        </p:txBody>
      </p:sp>
    </p:spTree>
    <p:extLst>
      <p:ext uri="{BB962C8B-B14F-4D97-AF65-F5344CB8AC3E}">
        <p14:creationId xmlns:p14="http://schemas.microsoft.com/office/powerpoint/2010/main" val="149240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AA65C6-FB27-7FA7-E2B0-1DC73BFE9411}"/>
              </a:ext>
            </a:extLst>
          </p:cNvPr>
          <p:cNvPicPr>
            <a:picLocks noChangeAspect="1"/>
          </p:cNvPicPr>
          <p:nvPr/>
        </p:nvPicPr>
        <p:blipFill>
          <a:blip r:embed="rId3"/>
          <a:stretch>
            <a:fillRect/>
          </a:stretch>
        </p:blipFill>
        <p:spPr>
          <a:xfrm>
            <a:off x="134621" y="1039563"/>
            <a:ext cx="7988711" cy="5416828"/>
          </a:xfrm>
          <a:prstGeom prst="rect">
            <a:avLst/>
          </a:prstGeom>
        </p:spPr>
      </p:pic>
      <p:pic>
        <p:nvPicPr>
          <p:cNvPr id="18" name="Picture 17">
            <a:extLst>
              <a:ext uri="{FF2B5EF4-FFF2-40B4-BE49-F238E27FC236}">
                <a16:creationId xmlns:a16="http://schemas.microsoft.com/office/drawing/2014/main" id="{5412D78C-9B0B-23A1-6579-55C42E551FEA}"/>
              </a:ext>
            </a:extLst>
          </p:cNvPr>
          <p:cNvPicPr>
            <a:picLocks noChangeAspect="1"/>
          </p:cNvPicPr>
          <p:nvPr/>
        </p:nvPicPr>
        <p:blipFill>
          <a:blip r:embed="rId4"/>
          <a:stretch>
            <a:fillRect/>
          </a:stretch>
        </p:blipFill>
        <p:spPr>
          <a:xfrm>
            <a:off x="3409144" y="2617641"/>
            <a:ext cx="8648235" cy="2124479"/>
          </a:xfrm>
          <a:prstGeom prst="rect">
            <a:avLst/>
          </a:prstGeom>
          <a:ln>
            <a:solidFill>
              <a:srgbClr val="828383"/>
            </a:solidFill>
          </a:ln>
          <a:effectLst>
            <a:outerShdw blurRad="50800" dist="127000" dir="8100000" algn="tr" rotWithShape="0">
              <a:prstClr val="black">
                <a:alpha val="40000"/>
              </a:prstClr>
            </a:outerShdw>
          </a:effectLst>
        </p:spPr>
      </p:pic>
      <p:sp>
        <p:nvSpPr>
          <p:cNvPr id="20" name="TextBox 19">
            <a:extLst>
              <a:ext uri="{FF2B5EF4-FFF2-40B4-BE49-F238E27FC236}">
                <a16:creationId xmlns:a16="http://schemas.microsoft.com/office/drawing/2014/main" id="{6B37C4FF-438F-7ED8-8707-51A1C0DC6392}"/>
              </a:ext>
            </a:extLst>
          </p:cNvPr>
          <p:cNvSpPr txBox="1"/>
          <p:nvPr/>
        </p:nvSpPr>
        <p:spPr>
          <a:xfrm>
            <a:off x="8325293" y="5167423"/>
            <a:ext cx="3044423" cy="646331"/>
          </a:xfrm>
          <a:prstGeom prst="rect">
            <a:avLst/>
          </a:prstGeom>
          <a:noFill/>
        </p:spPr>
        <p:txBody>
          <a:bodyPr wrap="none" rtlCol="0">
            <a:spAutoFit/>
          </a:bodyPr>
          <a:lstStyle/>
          <a:p>
            <a:r>
              <a:rPr lang="en-US" dirty="0"/>
              <a:t>The harvested .mrk file and </a:t>
            </a:r>
          </a:p>
          <a:p>
            <a:r>
              <a:rPr lang="en-US" dirty="0"/>
              <a:t>single record example</a:t>
            </a:r>
          </a:p>
        </p:txBody>
      </p:sp>
    </p:spTree>
    <p:extLst>
      <p:ext uri="{BB962C8B-B14F-4D97-AF65-F5344CB8AC3E}">
        <p14:creationId xmlns:p14="http://schemas.microsoft.com/office/powerpoint/2010/main" val="294248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59CEE4-692C-E0FB-276F-9A7EFBE6AC04}"/>
              </a:ext>
            </a:extLst>
          </p:cNvPr>
          <p:cNvPicPr>
            <a:picLocks noChangeAspect="1"/>
          </p:cNvPicPr>
          <p:nvPr/>
        </p:nvPicPr>
        <p:blipFill>
          <a:blip r:embed="rId3"/>
          <a:stretch>
            <a:fillRect/>
          </a:stretch>
        </p:blipFill>
        <p:spPr>
          <a:xfrm>
            <a:off x="221442" y="1471849"/>
            <a:ext cx="11094325" cy="1825649"/>
          </a:xfrm>
          <a:prstGeom prst="rect">
            <a:avLst/>
          </a:prstGeom>
        </p:spPr>
      </p:pic>
      <p:sp>
        <p:nvSpPr>
          <p:cNvPr id="12" name="TextBox 11">
            <a:extLst>
              <a:ext uri="{FF2B5EF4-FFF2-40B4-BE49-F238E27FC236}">
                <a16:creationId xmlns:a16="http://schemas.microsoft.com/office/drawing/2014/main" id="{93208D3D-1344-665A-D1E0-D6A18FF5FA33}"/>
              </a:ext>
            </a:extLst>
          </p:cNvPr>
          <p:cNvSpPr txBox="1"/>
          <p:nvPr/>
        </p:nvSpPr>
        <p:spPr>
          <a:xfrm>
            <a:off x="321271" y="4051311"/>
            <a:ext cx="10035761" cy="2308324"/>
          </a:xfrm>
          <a:prstGeom prst="rect">
            <a:avLst/>
          </a:prstGeom>
          <a:noFill/>
        </p:spPr>
        <p:txBody>
          <a:bodyPr wrap="none" rtlCol="0">
            <a:spAutoFit/>
          </a:bodyPr>
          <a:lstStyle/>
          <a:p>
            <a:r>
              <a:rPr lang="en-US" dirty="0"/>
              <a:t>=LDR  00412 am a  001093u     </a:t>
            </a:r>
          </a:p>
          <a:p>
            <a:r>
              <a:rPr lang="en-US" dirty="0"/>
              <a:t>=042  \\$adc</a:t>
            </a:r>
          </a:p>
          <a:p>
            <a:r>
              <a:rPr lang="en-US" dirty="0"/>
              <a:t>=</a:t>
            </a:r>
            <a:r>
              <a:rPr lang="en-US" dirty="0">
                <a:highlight>
                  <a:srgbClr val="FFFF00"/>
                </a:highlight>
              </a:rPr>
              <a:t>100</a:t>
            </a:r>
            <a:r>
              <a:rPr lang="en-US" dirty="0"/>
              <a:t>  10</a:t>
            </a:r>
            <a:r>
              <a:rPr lang="en-US" dirty="0">
                <a:highlight>
                  <a:srgbClr val="FFFF00"/>
                </a:highlight>
              </a:rPr>
              <a:t>$a</a:t>
            </a:r>
            <a:r>
              <a:rPr lang="en-US" dirty="0"/>
              <a:t>Carolyn </a:t>
            </a:r>
            <a:r>
              <a:rPr lang="en-US" dirty="0" err="1"/>
              <a:t>Klotzbach-Russell$eauthor</a:t>
            </a:r>
            <a:endParaRPr lang="en-US" dirty="0"/>
          </a:p>
          <a:p>
            <a:r>
              <a:rPr lang="en-US" dirty="0"/>
              <a:t>=</a:t>
            </a:r>
            <a:r>
              <a:rPr lang="en-US" dirty="0">
                <a:highlight>
                  <a:srgbClr val="FFFF00"/>
                </a:highlight>
              </a:rPr>
              <a:t>245</a:t>
            </a:r>
            <a:r>
              <a:rPr lang="en-US" dirty="0"/>
              <a:t>  00</a:t>
            </a:r>
            <a:r>
              <a:rPr lang="en-US" dirty="0">
                <a:highlight>
                  <a:srgbClr val="FFFF00"/>
                </a:highlight>
              </a:rPr>
              <a:t>$a</a:t>
            </a:r>
            <a:r>
              <a:rPr lang="en-US" dirty="0"/>
              <a:t>Freedom of Information</a:t>
            </a:r>
          </a:p>
          <a:p>
            <a:r>
              <a:rPr lang="en-US" dirty="0"/>
              <a:t>=</a:t>
            </a:r>
            <a:r>
              <a:rPr lang="en-US" dirty="0">
                <a:highlight>
                  <a:srgbClr val="FFFF00"/>
                </a:highlight>
              </a:rPr>
              <a:t>260</a:t>
            </a:r>
            <a:r>
              <a:rPr lang="en-US" dirty="0"/>
              <a:t>  \\</a:t>
            </a:r>
            <a:r>
              <a:rPr lang="en-US" dirty="0">
                <a:highlight>
                  <a:srgbClr val="FFFF00"/>
                </a:highlight>
              </a:rPr>
              <a:t>$b</a:t>
            </a:r>
            <a:r>
              <a:rPr lang="en-US" dirty="0"/>
              <a:t>University at Buffalo, </a:t>
            </a:r>
            <a:r>
              <a:rPr lang="en-US" dirty="0">
                <a:highlight>
                  <a:srgbClr val="FFFF00"/>
                </a:highlight>
              </a:rPr>
              <a:t>$c</a:t>
            </a:r>
            <a:r>
              <a:rPr lang="en-US" dirty="0"/>
              <a:t>2016-04-18 13:28:32.</a:t>
            </a:r>
          </a:p>
          <a:p>
            <a:r>
              <a:rPr lang="en-US" dirty="0"/>
              <a:t>=</a:t>
            </a:r>
            <a:r>
              <a:rPr lang="en-US" dirty="0">
                <a:highlight>
                  <a:srgbClr val="FFFF00"/>
                </a:highlight>
              </a:rPr>
              <a:t>520</a:t>
            </a:r>
            <a:r>
              <a:rPr lang="en-US" dirty="0"/>
              <a:t>  \\</a:t>
            </a:r>
            <a:r>
              <a:rPr lang="en-US" dirty="0">
                <a:highlight>
                  <a:srgbClr val="FFFF00"/>
                </a:highlight>
              </a:rPr>
              <a:t>$a</a:t>
            </a:r>
            <a:r>
              <a:rPr lang="en-US" dirty="0"/>
              <a:t>Sources of information related to freedom of information</a:t>
            </a:r>
          </a:p>
          <a:p>
            <a:r>
              <a:rPr lang="en-US" dirty="0"/>
              <a:t>=</a:t>
            </a:r>
            <a:r>
              <a:rPr lang="en-US" dirty="0">
                <a:highlight>
                  <a:srgbClr val="FFFF00"/>
                </a:highlight>
              </a:rPr>
              <a:t>690</a:t>
            </a:r>
            <a:r>
              <a:rPr lang="en-US" dirty="0"/>
              <a:t>  \\</a:t>
            </a:r>
            <a:r>
              <a:rPr lang="en-US" dirty="0">
                <a:highlight>
                  <a:srgbClr val="FFFF00"/>
                </a:highlight>
              </a:rPr>
              <a:t>$a</a:t>
            </a:r>
            <a:r>
              <a:rPr lang="en-US" dirty="0"/>
              <a:t>Government Information</a:t>
            </a:r>
          </a:p>
          <a:p>
            <a:r>
              <a:rPr lang="en-US" dirty="0"/>
              <a:t>=</a:t>
            </a:r>
            <a:r>
              <a:rPr lang="en-US" dirty="0">
                <a:highlight>
                  <a:srgbClr val="FFFF00"/>
                </a:highlight>
              </a:rPr>
              <a:t>856</a:t>
            </a:r>
            <a:r>
              <a:rPr lang="en-US" dirty="0"/>
              <a:t>  41</a:t>
            </a:r>
            <a:r>
              <a:rPr lang="en-US" dirty="0">
                <a:highlight>
                  <a:srgbClr val="FFFF00"/>
                </a:highlight>
              </a:rPr>
              <a:t>$u</a:t>
            </a:r>
            <a:r>
              <a:rPr lang="en-US" dirty="0"/>
              <a:t>https://research.lib.buffalo.edu/</a:t>
            </a:r>
            <a:r>
              <a:rPr lang="en-US" dirty="0" err="1"/>
              <a:t>freedom-of-information$zConnect</a:t>
            </a:r>
            <a:r>
              <a:rPr lang="en-US" dirty="0"/>
              <a:t> to this object online.</a:t>
            </a:r>
          </a:p>
        </p:txBody>
      </p:sp>
      <p:sp>
        <p:nvSpPr>
          <p:cNvPr id="13" name="TextBox 12">
            <a:extLst>
              <a:ext uri="{FF2B5EF4-FFF2-40B4-BE49-F238E27FC236}">
                <a16:creationId xmlns:a16="http://schemas.microsoft.com/office/drawing/2014/main" id="{2C46D135-072B-CB5D-A059-88BBDD923D21}"/>
              </a:ext>
            </a:extLst>
          </p:cNvPr>
          <p:cNvSpPr txBox="1"/>
          <p:nvPr/>
        </p:nvSpPr>
        <p:spPr>
          <a:xfrm>
            <a:off x="221442" y="1133773"/>
            <a:ext cx="2710999" cy="369332"/>
          </a:xfrm>
          <a:prstGeom prst="rect">
            <a:avLst/>
          </a:prstGeom>
          <a:noFill/>
        </p:spPr>
        <p:txBody>
          <a:bodyPr wrap="none" rtlCol="0">
            <a:spAutoFit/>
          </a:bodyPr>
          <a:lstStyle/>
          <a:p>
            <a:r>
              <a:rPr lang="en-US" i="1" dirty="0"/>
              <a:t>OAI-PMH source record:</a:t>
            </a:r>
          </a:p>
        </p:txBody>
      </p:sp>
      <p:sp>
        <p:nvSpPr>
          <p:cNvPr id="14" name="TextBox 13">
            <a:extLst>
              <a:ext uri="{FF2B5EF4-FFF2-40B4-BE49-F238E27FC236}">
                <a16:creationId xmlns:a16="http://schemas.microsoft.com/office/drawing/2014/main" id="{26902DF4-0890-BCC4-03F1-4D2DACD1B10E}"/>
              </a:ext>
            </a:extLst>
          </p:cNvPr>
          <p:cNvSpPr txBox="1"/>
          <p:nvPr/>
        </p:nvSpPr>
        <p:spPr>
          <a:xfrm>
            <a:off x="147015" y="3681979"/>
            <a:ext cx="1415772" cy="369332"/>
          </a:xfrm>
          <a:prstGeom prst="rect">
            <a:avLst/>
          </a:prstGeom>
          <a:noFill/>
        </p:spPr>
        <p:txBody>
          <a:bodyPr wrap="none" rtlCol="0">
            <a:spAutoFit/>
          </a:bodyPr>
          <a:lstStyle/>
          <a:p>
            <a:r>
              <a:rPr lang="en-US" i="1" dirty="0"/>
              <a:t>.mrk record:</a:t>
            </a:r>
          </a:p>
        </p:txBody>
      </p:sp>
      <p:pic>
        <p:nvPicPr>
          <p:cNvPr id="16" name="Picture 15">
            <a:extLst>
              <a:ext uri="{FF2B5EF4-FFF2-40B4-BE49-F238E27FC236}">
                <a16:creationId xmlns:a16="http://schemas.microsoft.com/office/drawing/2014/main" id="{1B168FD3-49CD-09BC-8CBB-E8AD72138CBF}"/>
              </a:ext>
            </a:extLst>
          </p:cNvPr>
          <p:cNvPicPr>
            <a:picLocks noChangeAspect="1"/>
          </p:cNvPicPr>
          <p:nvPr/>
        </p:nvPicPr>
        <p:blipFill>
          <a:blip r:embed="rId4"/>
          <a:srcRect/>
          <a:stretch/>
        </p:blipFill>
        <p:spPr>
          <a:xfrm>
            <a:off x="6411074" y="3368950"/>
            <a:ext cx="5223501" cy="2001610"/>
          </a:xfrm>
          <a:prstGeom prst="rect">
            <a:avLst/>
          </a:prstGeom>
          <a:effectLst>
            <a:glow rad="127000">
              <a:srgbClr val="4DC3EC"/>
            </a:glow>
          </a:effectLst>
        </p:spPr>
      </p:pic>
    </p:spTree>
    <p:extLst>
      <p:ext uri="{BB962C8B-B14F-4D97-AF65-F5344CB8AC3E}">
        <p14:creationId xmlns:p14="http://schemas.microsoft.com/office/powerpoint/2010/main" val="4235733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23" y="837317"/>
            <a:ext cx="10825940" cy="716084"/>
          </a:xfrm>
        </p:spPr>
        <p:txBody>
          <a:bodyPr>
            <a:normAutofit/>
          </a:bodyPr>
          <a:lstStyle/>
          <a:p>
            <a:r>
              <a:rPr lang="en-US" dirty="0"/>
              <a:t>So what does this have to do with Resource Recommenders?</a:t>
            </a:r>
          </a:p>
        </p:txBody>
      </p:sp>
      <p:pic>
        <p:nvPicPr>
          <p:cNvPr id="2" name="Picture 1">
            <a:extLst>
              <a:ext uri="{FF2B5EF4-FFF2-40B4-BE49-F238E27FC236}">
                <a16:creationId xmlns:a16="http://schemas.microsoft.com/office/drawing/2014/main" id="{35A7F29F-A45D-53D5-3292-2FF7C07171E1}"/>
              </a:ext>
            </a:extLst>
          </p:cNvPr>
          <p:cNvPicPr>
            <a:picLocks noChangeAspect="1"/>
          </p:cNvPicPr>
          <p:nvPr/>
        </p:nvPicPr>
        <p:blipFill>
          <a:blip r:embed="rId3"/>
          <a:srcRect/>
          <a:stretch/>
        </p:blipFill>
        <p:spPr>
          <a:xfrm>
            <a:off x="710006" y="2230976"/>
            <a:ext cx="5304264" cy="2032558"/>
          </a:xfrm>
          <a:prstGeom prst="rect">
            <a:avLst/>
          </a:prstGeom>
          <a:effectLst>
            <a:glow rad="127000">
              <a:srgbClr val="4DC3EC"/>
            </a:glow>
          </a:effectLst>
        </p:spPr>
      </p:pic>
      <p:pic>
        <p:nvPicPr>
          <p:cNvPr id="8" name="Picture 7">
            <a:extLst>
              <a:ext uri="{FF2B5EF4-FFF2-40B4-BE49-F238E27FC236}">
                <a16:creationId xmlns:a16="http://schemas.microsoft.com/office/drawing/2014/main" id="{F67CB49B-463D-CF9E-36D0-EDB0FFBCEA69}"/>
              </a:ext>
            </a:extLst>
          </p:cNvPr>
          <p:cNvPicPr>
            <a:picLocks noChangeAspect="1"/>
          </p:cNvPicPr>
          <p:nvPr/>
        </p:nvPicPr>
        <p:blipFill>
          <a:blip r:embed="rId4"/>
          <a:stretch>
            <a:fillRect/>
          </a:stretch>
        </p:blipFill>
        <p:spPr>
          <a:xfrm>
            <a:off x="6096000" y="1975217"/>
            <a:ext cx="5335326" cy="4839477"/>
          </a:xfrm>
          <a:prstGeom prst="rect">
            <a:avLst/>
          </a:prstGeom>
        </p:spPr>
      </p:pic>
      <p:sp>
        <p:nvSpPr>
          <p:cNvPr id="9" name="TextBox 8">
            <a:extLst>
              <a:ext uri="{FF2B5EF4-FFF2-40B4-BE49-F238E27FC236}">
                <a16:creationId xmlns:a16="http://schemas.microsoft.com/office/drawing/2014/main" id="{2E0180C5-7AB5-0028-49C7-2D822AF258AA}"/>
              </a:ext>
            </a:extLst>
          </p:cNvPr>
          <p:cNvSpPr txBox="1"/>
          <p:nvPr/>
        </p:nvSpPr>
        <p:spPr>
          <a:xfrm>
            <a:off x="931250" y="4883537"/>
            <a:ext cx="4992803" cy="1200329"/>
          </a:xfrm>
          <a:prstGeom prst="rect">
            <a:avLst/>
          </a:prstGeom>
          <a:noFill/>
        </p:spPr>
        <p:txBody>
          <a:bodyPr wrap="square" rtlCol="0">
            <a:spAutoFit/>
          </a:bodyPr>
          <a:lstStyle/>
          <a:p>
            <a:r>
              <a:rPr lang="en-US" dirty="0"/>
              <a:t>We can already see how easily some fields will map into the Resource Recommender template – we can use MarcEditor and Excel to add, improve, and enhance.</a:t>
            </a:r>
          </a:p>
        </p:txBody>
      </p:sp>
      <p:sp>
        <p:nvSpPr>
          <p:cNvPr id="11" name="TextBox 10">
            <a:extLst>
              <a:ext uri="{FF2B5EF4-FFF2-40B4-BE49-F238E27FC236}">
                <a16:creationId xmlns:a16="http://schemas.microsoft.com/office/drawing/2014/main" id="{2FD54309-487A-4D2C-072D-6F155336FE16}"/>
              </a:ext>
            </a:extLst>
          </p:cNvPr>
          <p:cNvSpPr txBox="1"/>
          <p:nvPr/>
        </p:nvSpPr>
        <p:spPr>
          <a:xfrm>
            <a:off x="7610872" y="1564033"/>
            <a:ext cx="4147354" cy="646331"/>
          </a:xfrm>
          <a:prstGeom prst="rect">
            <a:avLst/>
          </a:prstGeom>
          <a:noFill/>
        </p:spPr>
        <p:txBody>
          <a:bodyPr wrap="none" rtlCol="0">
            <a:spAutoFit/>
          </a:bodyPr>
          <a:lstStyle/>
          <a:p>
            <a:pPr algn="ctr"/>
            <a:r>
              <a:rPr lang="en-US" dirty="0"/>
              <a:t>Template for Resource Recommender:</a:t>
            </a:r>
          </a:p>
          <a:p>
            <a:pPr algn="ctr"/>
            <a:r>
              <a:rPr lang="en-US" dirty="0"/>
              <a:t>LIBRARY_GUIDE</a:t>
            </a:r>
          </a:p>
        </p:txBody>
      </p:sp>
      <p:cxnSp>
        <p:nvCxnSpPr>
          <p:cNvPr id="15" name="Straight Arrow Connector 14">
            <a:extLst>
              <a:ext uri="{FF2B5EF4-FFF2-40B4-BE49-F238E27FC236}">
                <a16:creationId xmlns:a16="http://schemas.microsoft.com/office/drawing/2014/main" id="{5182F09A-97DA-EF50-8E6D-C8A0C6EA2D42}"/>
              </a:ext>
            </a:extLst>
          </p:cNvPr>
          <p:cNvCxnSpPr>
            <a:cxnSpLocks/>
          </p:cNvCxnSpPr>
          <p:nvPr/>
        </p:nvCxnSpPr>
        <p:spPr>
          <a:xfrm>
            <a:off x="5752107" y="2604977"/>
            <a:ext cx="1052730" cy="127590"/>
          </a:xfrm>
          <a:prstGeom prst="straightConnector1">
            <a:avLst/>
          </a:prstGeom>
          <a:ln w="28575">
            <a:prstDash val="dash"/>
            <a:headEnd type="ova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759B87-9516-175F-D267-FD066D484EAB}"/>
              </a:ext>
            </a:extLst>
          </p:cNvPr>
          <p:cNvCxnSpPr>
            <a:cxnSpLocks/>
          </p:cNvCxnSpPr>
          <p:nvPr/>
        </p:nvCxnSpPr>
        <p:spPr>
          <a:xfrm>
            <a:off x="5769100" y="3090586"/>
            <a:ext cx="1120798" cy="577647"/>
          </a:xfrm>
          <a:prstGeom prst="straightConnector1">
            <a:avLst/>
          </a:prstGeom>
          <a:ln w="28575">
            <a:prstDash val="dash"/>
            <a:headEnd type="ova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A3E6F09-BAE4-B979-218B-0AAB0D7B9F58}"/>
              </a:ext>
            </a:extLst>
          </p:cNvPr>
          <p:cNvCxnSpPr/>
          <p:nvPr/>
        </p:nvCxnSpPr>
        <p:spPr>
          <a:xfrm flipV="1">
            <a:off x="5769100" y="3247255"/>
            <a:ext cx="674230" cy="132154"/>
          </a:xfrm>
          <a:prstGeom prst="straightConnector1">
            <a:avLst/>
          </a:prstGeom>
          <a:ln w="28575">
            <a:prstDash val="dash"/>
            <a:headEnd type="ova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C4FB0E-C9E4-4887-85F3-5BCDE4177F79}"/>
              </a:ext>
            </a:extLst>
          </p:cNvPr>
          <p:cNvCxnSpPr>
            <a:cxnSpLocks/>
          </p:cNvCxnSpPr>
          <p:nvPr/>
        </p:nvCxnSpPr>
        <p:spPr>
          <a:xfrm>
            <a:off x="5752107" y="4079510"/>
            <a:ext cx="1190953" cy="621672"/>
          </a:xfrm>
          <a:prstGeom prst="straightConnector1">
            <a:avLst/>
          </a:prstGeom>
          <a:ln w="28575">
            <a:prstDash val="dash"/>
            <a:headEnd type="ova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166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135750" y="914700"/>
            <a:ext cx="10515600" cy="581280"/>
          </a:xfrm>
        </p:spPr>
        <p:txBody>
          <a:bodyPr/>
          <a:lstStyle/>
          <a:p>
            <a:r>
              <a:rPr lang="en-US" dirty="0"/>
              <a:t>Mapping .mrk fields to LIBRARY_GUIDE fields</a:t>
            </a:r>
          </a:p>
        </p:txBody>
      </p:sp>
      <p:pic>
        <p:nvPicPr>
          <p:cNvPr id="12" name="Picture 11">
            <a:extLst>
              <a:ext uri="{FF2B5EF4-FFF2-40B4-BE49-F238E27FC236}">
                <a16:creationId xmlns:a16="http://schemas.microsoft.com/office/drawing/2014/main" id="{2229F939-4EF6-E6B3-9EE4-66E4E6A0D3B9}"/>
              </a:ext>
            </a:extLst>
          </p:cNvPr>
          <p:cNvPicPr>
            <a:picLocks noChangeAspect="1"/>
          </p:cNvPicPr>
          <p:nvPr/>
        </p:nvPicPr>
        <p:blipFill>
          <a:blip r:embed="rId3"/>
          <a:srcRect/>
          <a:stretch/>
        </p:blipFill>
        <p:spPr>
          <a:xfrm>
            <a:off x="355047" y="1548618"/>
            <a:ext cx="9872185" cy="5268285"/>
          </a:xfrm>
          <a:prstGeom prst="rect">
            <a:avLst/>
          </a:prstGeom>
        </p:spPr>
      </p:pic>
      <p:sp>
        <p:nvSpPr>
          <p:cNvPr id="13" name="TextBox 12">
            <a:extLst>
              <a:ext uri="{FF2B5EF4-FFF2-40B4-BE49-F238E27FC236}">
                <a16:creationId xmlns:a16="http://schemas.microsoft.com/office/drawing/2014/main" id="{9F5B2439-35F1-6B77-D429-15864C877522}"/>
              </a:ext>
            </a:extLst>
          </p:cNvPr>
          <p:cNvSpPr txBox="1"/>
          <p:nvPr/>
        </p:nvSpPr>
        <p:spPr>
          <a:xfrm>
            <a:off x="7887173" y="1846153"/>
            <a:ext cx="1095172" cy="369332"/>
          </a:xfrm>
          <a:prstGeom prst="rect">
            <a:avLst/>
          </a:prstGeom>
          <a:noFill/>
        </p:spPr>
        <p:txBody>
          <a:bodyPr wrap="none" rtlCol="0">
            <a:spAutoFit/>
          </a:bodyPr>
          <a:lstStyle/>
          <a:p>
            <a:r>
              <a:rPr lang="en-US" dirty="0">
                <a:solidFill>
                  <a:srgbClr val="FF0000"/>
                </a:solidFill>
              </a:rPr>
              <a:t>MarcEdit</a:t>
            </a:r>
          </a:p>
        </p:txBody>
      </p:sp>
      <p:sp>
        <p:nvSpPr>
          <p:cNvPr id="16" name="TextBox 15">
            <a:extLst>
              <a:ext uri="{FF2B5EF4-FFF2-40B4-BE49-F238E27FC236}">
                <a16:creationId xmlns:a16="http://schemas.microsoft.com/office/drawing/2014/main" id="{C8FF9625-FCAA-8286-744F-43995F15F374}"/>
              </a:ext>
            </a:extLst>
          </p:cNvPr>
          <p:cNvSpPr txBox="1"/>
          <p:nvPr/>
        </p:nvSpPr>
        <p:spPr>
          <a:xfrm>
            <a:off x="7887173" y="2311880"/>
            <a:ext cx="2250291" cy="369332"/>
          </a:xfrm>
          <a:prstGeom prst="rect">
            <a:avLst/>
          </a:prstGeom>
          <a:noFill/>
        </p:spPr>
        <p:txBody>
          <a:bodyPr wrap="square">
            <a:spAutoFit/>
          </a:bodyPr>
          <a:lstStyle/>
          <a:p>
            <a:r>
              <a:rPr lang="en-US" dirty="0">
                <a:solidFill>
                  <a:srgbClr val="FF0000"/>
                </a:solidFill>
              </a:rPr>
              <a:t>MarcEdit</a:t>
            </a:r>
          </a:p>
        </p:txBody>
      </p:sp>
      <p:sp>
        <p:nvSpPr>
          <p:cNvPr id="19" name="TextBox 18">
            <a:extLst>
              <a:ext uri="{FF2B5EF4-FFF2-40B4-BE49-F238E27FC236}">
                <a16:creationId xmlns:a16="http://schemas.microsoft.com/office/drawing/2014/main" id="{BE88A6C1-7634-891C-113B-38327F658E59}"/>
              </a:ext>
            </a:extLst>
          </p:cNvPr>
          <p:cNvSpPr txBox="1"/>
          <p:nvPr/>
        </p:nvSpPr>
        <p:spPr>
          <a:xfrm>
            <a:off x="7905423" y="1428624"/>
            <a:ext cx="2484474" cy="369332"/>
          </a:xfrm>
          <a:prstGeom prst="rect">
            <a:avLst/>
          </a:prstGeom>
          <a:noFill/>
        </p:spPr>
        <p:txBody>
          <a:bodyPr wrap="square">
            <a:spAutoFit/>
          </a:bodyPr>
          <a:lstStyle/>
          <a:p>
            <a:r>
              <a:rPr lang="en-US" i="1" dirty="0">
                <a:solidFill>
                  <a:srgbClr val="FF0000"/>
                </a:solidFill>
              </a:rPr>
              <a:t>edited in:</a:t>
            </a:r>
          </a:p>
        </p:txBody>
      </p:sp>
      <p:sp>
        <p:nvSpPr>
          <p:cNvPr id="20" name="TextBox 19">
            <a:extLst>
              <a:ext uri="{FF2B5EF4-FFF2-40B4-BE49-F238E27FC236}">
                <a16:creationId xmlns:a16="http://schemas.microsoft.com/office/drawing/2014/main" id="{58F7C107-3FD5-C12C-78BD-B7EFB1378D55}"/>
              </a:ext>
            </a:extLst>
          </p:cNvPr>
          <p:cNvSpPr txBox="1"/>
          <p:nvPr/>
        </p:nvSpPr>
        <p:spPr>
          <a:xfrm>
            <a:off x="7887173" y="2878231"/>
            <a:ext cx="2250291" cy="369332"/>
          </a:xfrm>
          <a:prstGeom prst="rect">
            <a:avLst/>
          </a:prstGeom>
          <a:noFill/>
        </p:spPr>
        <p:txBody>
          <a:bodyPr wrap="square">
            <a:spAutoFit/>
          </a:bodyPr>
          <a:lstStyle/>
          <a:p>
            <a:r>
              <a:rPr lang="en-US" dirty="0">
                <a:solidFill>
                  <a:srgbClr val="FF0000"/>
                </a:solidFill>
              </a:rPr>
              <a:t>MarcEdit</a:t>
            </a:r>
          </a:p>
        </p:txBody>
      </p:sp>
      <p:sp>
        <p:nvSpPr>
          <p:cNvPr id="21" name="TextBox 20">
            <a:extLst>
              <a:ext uri="{FF2B5EF4-FFF2-40B4-BE49-F238E27FC236}">
                <a16:creationId xmlns:a16="http://schemas.microsoft.com/office/drawing/2014/main" id="{D5E342AB-61CB-22C1-FFAC-D13FF345E2F1}"/>
              </a:ext>
            </a:extLst>
          </p:cNvPr>
          <p:cNvSpPr txBox="1"/>
          <p:nvPr/>
        </p:nvSpPr>
        <p:spPr>
          <a:xfrm>
            <a:off x="7887173" y="3392155"/>
            <a:ext cx="2250291" cy="369332"/>
          </a:xfrm>
          <a:prstGeom prst="rect">
            <a:avLst/>
          </a:prstGeom>
          <a:noFill/>
        </p:spPr>
        <p:txBody>
          <a:bodyPr wrap="square">
            <a:spAutoFit/>
          </a:bodyPr>
          <a:lstStyle/>
          <a:p>
            <a:r>
              <a:rPr lang="en-US" dirty="0">
                <a:solidFill>
                  <a:srgbClr val="FF0000"/>
                </a:solidFill>
              </a:rPr>
              <a:t>MarcEdit + Excel</a:t>
            </a:r>
          </a:p>
        </p:txBody>
      </p:sp>
      <p:sp>
        <p:nvSpPr>
          <p:cNvPr id="23" name="TextBox 22">
            <a:extLst>
              <a:ext uri="{FF2B5EF4-FFF2-40B4-BE49-F238E27FC236}">
                <a16:creationId xmlns:a16="http://schemas.microsoft.com/office/drawing/2014/main" id="{B4DD6CD1-65FB-0739-86F8-9ED1EA273C27}"/>
              </a:ext>
            </a:extLst>
          </p:cNvPr>
          <p:cNvSpPr txBox="1"/>
          <p:nvPr/>
        </p:nvSpPr>
        <p:spPr>
          <a:xfrm>
            <a:off x="7887173" y="4327838"/>
            <a:ext cx="2250291" cy="369332"/>
          </a:xfrm>
          <a:prstGeom prst="rect">
            <a:avLst/>
          </a:prstGeom>
          <a:noFill/>
        </p:spPr>
        <p:txBody>
          <a:bodyPr wrap="square">
            <a:spAutoFit/>
          </a:bodyPr>
          <a:lstStyle/>
          <a:p>
            <a:r>
              <a:rPr lang="en-US" dirty="0">
                <a:solidFill>
                  <a:srgbClr val="FF0000"/>
                </a:solidFill>
              </a:rPr>
              <a:t>MarcEdit</a:t>
            </a:r>
          </a:p>
        </p:txBody>
      </p:sp>
      <p:sp>
        <p:nvSpPr>
          <p:cNvPr id="25" name="TextBox 24">
            <a:extLst>
              <a:ext uri="{FF2B5EF4-FFF2-40B4-BE49-F238E27FC236}">
                <a16:creationId xmlns:a16="http://schemas.microsoft.com/office/drawing/2014/main" id="{94356115-BB37-9E21-35CB-6BE674D8053F}"/>
              </a:ext>
            </a:extLst>
          </p:cNvPr>
          <p:cNvSpPr txBox="1"/>
          <p:nvPr/>
        </p:nvSpPr>
        <p:spPr>
          <a:xfrm>
            <a:off x="9417426" y="1460714"/>
            <a:ext cx="2484475" cy="923330"/>
          </a:xfrm>
          <a:prstGeom prst="rect">
            <a:avLst/>
          </a:prstGeom>
          <a:solidFill>
            <a:schemeClr val="bg1"/>
          </a:solidFill>
          <a:ln>
            <a:solidFill>
              <a:srgbClr val="00C7B1"/>
            </a:solidFill>
          </a:ln>
          <a:effectLst>
            <a:glow rad="127000">
              <a:srgbClr val="00C7B1">
                <a:alpha val="50000"/>
              </a:srgbClr>
            </a:glow>
          </a:effectLst>
        </p:spPr>
        <p:txBody>
          <a:bodyPr wrap="square" rtlCol="0">
            <a:spAutoFit/>
          </a:bodyPr>
          <a:lstStyle/>
          <a:p>
            <a:r>
              <a:rPr lang="en-US" i="1" dirty="0"/>
              <a:t>Your local needs can and will vary - these are some examples</a:t>
            </a:r>
          </a:p>
        </p:txBody>
      </p:sp>
      <p:sp>
        <p:nvSpPr>
          <p:cNvPr id="3" name="TextBox 2">
            <a:extLst>
              <a:ext uri="{FF2B5EF4-FFF2-40B4-BE49-F238E27FC236}">
                <a16:creationId xmlns:a16="http://schemas.microsoft.com/office/drawing/2014/main" id="{68647D3F-7347-ED68-DB70-5CA4B1FCE958}"/>
              </a:ext>
            </a:extLst>
          </p:cNvPr>
          <p:cNvSpPr txBox="1"/>
          <p:nvPr/>
        </p:nvSpPr>
        <p:spPr>
          <a:xfrm>
            <a:off x="5128977" y="5127317"/>
            <a:ext cx="6079646" cy="1477328"/>
          </a:xfrm>
          <a:prstGeom prst="rect">
            <a:avLst/>
          </a:prstGeom>
          <a:solidFill>
            <a:schemeClr val="bg1"/>
          </a:solidFill>
          <a:ln>
            <a:solidFill>
              <a:srgbClr val="00C7B1"/>
            </a:solidFill>
          </a:ln>
          <a:effectLst>
            <a:glow rad="127000">
              <a:srgbClr val="00C7B1">
                <a:alpha val="50000"/>
              </a:srgbClr>
            </a:glow>
          </a:effectLst>
        </p:spPr>
        <p:txBody>
          <a:bodyPr wrap="square" rtlCol="0">
            <a:spAutoFit/>
          </a:bodyPr>
          <a:lstStyle/>
          <a:p>
            <a:r>
              <a:rPr lang="en-US" i="1" dirty="0"/>
              <a:t>Note: The “key” field is the unique entry name in Alma – I find it helpful to use the friendly file name from LibGuides. The “key” also determines the display order when multiple entries are retrieved in Primo VE, so modify the key value to change the sort order.</a:t>
            </a:r>
          </a:p>
        </p:txBody>
      </p:sp>
    </p:spTree>
    <p:extLst>
      <p:ext uri="{BB962C8B-B14F-4D97-AF65-F5344CB8AC3E}">
        <p14:creationId xmlns:p14="http://schemas.microsoft.com/office/powerpoint/2010/main" val="2382906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5" y="1020725"/>
            <a:ext cx="10515600" cy="515597"/>
          </a:xfrm>
        </p:spPr>
        <p:txBody>
          <a:bodyPr/>
          <a:lstStyle/>
          <a:p>
            <a:r>
              <a:rPr lang="en-US" dirty="0"/>
              <a:t>Step 2. Editing in MarcEdit</a:t>
            </a:r>
          </a:p>
        </p:txBody>
      </p:sp>
      <p:sp>
        <p:nvSpPr>
          <p:cNvPr id="2" name="TextBox 1">
            <a:extLst>
              <a:ext uri="{FF2B5EF4-FFF2-40B4-BE49-F238E27FC236}">
                <a16:creationId xmlns:a16="http://schemas.microsoft.com/office/drawing/2014/main" id="{1BF1F174-B101-3D22-48CA-5E55382AECCC}"/>
              </a:ext>
            </a:extLst>
          </p:cNvPr>
          <p:cNvSpPr txBox="1"/>
          <p:nvPr/>
        </p:nvSpPr>
        <p:spPr>
          <a:xfrm>
            <a:off x="0" y="1525527"/>
            <a:ext cx="5665646" cy="5632311"/>
          </a:xfrm>
          <a:prstGeom prst="rect">
            <a:avLst/>
          </a:prstGeom>
          <a:noFill/>
        </p:spPr>
        <p:txBody>
          <a:bodyPr wrap="square" rtlCol="0">
            <a:spAutoFit/>
          </a:bodyPr>
          <a:lstStyle/>
          <a:p>
            <a:r>
              <a:rPr lang="en-US" dirty="0"/>
              <a:t>Start with some quick data checks &amp; initial cleanup:</a:t>
            </a:r>
          </a:p>
          <a:p>
            <a:pPr marL="342900" indent="-342900">
              <a:buFont typeface="+mj-lt"/>
              <a:buAutoNum type="arabicPeriod"/>
            </a:pPr>
            <a:r>
              <a:rPr lang="en-US" dirty="0"/>
              <a:t>Reports &gt; Field Counts – shows how many records, which fields, and how many; this should match your expectations</a:t>
            </a:r>
          </a:p>
          <a:p>
            <a:pPr marL="342900" indent="-342900">
              <a:buFont typeface="+mj-lt"/>
              <a:buAutoNum type="arabicPeriod"/>
            </a:pPr>
            <a:r>
              <a:rPr lang="en-US" dirty="0"/>
              <a:t>Tools &gt; Mnemonic Formatting Tools:</a:t>
            </a:r>
          </a:p>
          <a:p>
            <a:pPr marL="800089" lvl="1" indent="-342900">
              <a:buFont typeface="Arial" panose="020B0604020202020204" pitchFamily="34" charset="0"/>
              <a:buChar char="•"/>
            </a:pPr>
            <a:r>
              <a:rPr lang="en-US" dirty="0"/>
              <a:t>Remove Blank Lines</a:t>
            </a:r>
          </a:p>
          <a:p>
            <a:pPr marL="800089" lvl="1" indent="-342900">
              <a:buFont typeface="Arial" panose="020B0604020202020204" pitchFamily="34" charset="0"/>
              <a:buChar char="•"/>
            </a:pPr>
            <a:r>
              <a:rPr lang="en-US" dirty="0"/>
              <a:t>Remove Empty Fields/Subfields</a:t>
            </a:r>
          </a:p>
          <a:p>
            <a:pPr marL="342900" indent="-342900">
              <a:buFont typeface="+mj-lt"/>
              <a:buAutoNum type="arabicPeriod"/>
            </a:pPr>
            <a:r>
              <a:rPr lang="en-US" dirty="0"/>
              <a:t>Two ways to look at field values:</a:t>
            </a:r>
          </a:p>
          <a:p>
            <a:pPr marL="800089" lvl="1" indent="-342900">
              <a:buFont typeface="+mj-lt"/>
              <a:buAutoNum type="alphaLcPeriod"/>
            </a:pPr>
            <a:r>
              <a:rPr lang="en-US" dirty="0"/>
              <a:t>For a quick view: CTRL-F for any fields or values, ex: CTRL-F &gt; Find All: =245 will display a list of all 245 fields, i.e. dc:title, i.e. anticipated source for Resource Recommender Name</a:t>
            </a:r>
          </a:p>
          <a:p>
            <a:pPr marL="800089" lvl="1" indent="-342900">
              <a:buFont typeface="+mj-lt"/>
              <a:buAutoNum type="alphaLcPeriod"/>
            </a:pPr>
            <a:r>
              <a:rPr lang="en-US" dirty="0"/>
              <a:t>To look more closely and isolate any needed revisions:</a:t>
            </a:r>
            <a:br>
              <a:rPr lang="en-US" dirty="0"/>
            </a:br>
            <a:r>
              <a:rPr lang="en-US" dirty="0"/>
              <a:t>File &gt; Select Records for Edit – enter Field number (and Subfield if desired) then Import File,   ex: Display Field 245$a</a:t>
            </a:r>
          </a:p>
          <a:p>
            <a:pPr marL="1257277" lvl="2" indent="-342900">
              <a:buFont typeface="Arial" panose="020B0604020202020204" pitchFamily="34" charset="0"/>
              <a:buChar char="•"/>
            </a:pPr>
            <a:endParaRPr lang="en-US" dirty="0"/>
          </a:p>
          <a:p>
            <a:pPr marL="800089" lvl="1" indent="-342900">
              <a:buFont typeface="+mj-lt"/>
              <a:buAutoNum type="alphaLcPeriod"/>
            </a:pPr>
            <a:endParaRPr lang="en-US" dirty="0"/>
          </a:p>
        </p:txBody>
      </p:sp>
      <p:pic>
        <p:nvPicPr>
          <p:cNvPr id="4" name="Picture 3">
            <a:extLst>
              <a:ext uri="{FF2B5EF4-FFF2-40B4-BE49-F238E27FC236}">
                <a16:creationId xmlns:a16="http://schemas.microsoft.com/office/drawing/2014/main" id="{0561F09E-B06C-DE5E-D3C4-898629B4FA77}"/>
              </a:ext>
            </a:extLst>
          </p:cNvPr>
          <p:cNvPicPr>
            <a:picLocks noChangeAspect="1"/>
          </p:cNvPicPr>
          <p:nvPr/>
        </p:nvPicPr>
        <p:blipFill>
          <a:blip r:embed="rId3"/>
          <a:stretch>
            <a:fillRect/>
          </a:stretch>
        </p:blipFill>
        <p:spPr>
          <a:xfrm>
            <a:off x="5665646" y="1116407"/>
            <a:ext cx="6427258" cy="4881462"/>
          </a:xfrm>
          <a:prstGeom prst="rect">
            <a:avLst/>
          </a:prstGeom>
        </p:spPr>
      </p:pic>
      <p:sp>
        <p:nvSpPr>
          <p:cNvPr id="6" name="TextBox 5">
            <a:extLst>
              <a:ext uri="{FF2B5EF4-FFF2-40B4-BE49-F238E27FC236}">
                <a16:creationId xmlns:a16="http://schemas.microsoft.com/office/drawing/2014/main" id="{1169623A-4645-9B6C-22D4-560847234260}"/>
              </a:ext>
            </a:extLst>
          </p:cNvPr>
          <p:cNvSpPr txBox="1"/>
          <p:nvPr/>
        </p:nvSpPr>
        <p:spPr>
          <a:xfrm>
            <a:off x="6064101" y="6146716"/>
            <a:ext cx="5996904" cy="584775"/>
          </a:xfrm>
          <a:prstGeom prst="rect">
            <a:avLst/>
          </a:prstGeom>
          <a:solidFill>
            <a:schemeClr val="bg1"/>
          </a:solidFill>
        </p:spPr>
        <p:txBody>
          <a:bodyPr wrap="square" rtlCol="0">
            <a:spAutoFit/>
          </a:bodyPr>
          <a:lstStyle/>
          <a:p>
            <a:r>
              <a:rPr lang="en-US" sz="1600" i="1" dirty="0"/>
              <a:t>Sort and search within fields; select records and export for selective editing – especially helpful if you know a problem field!</a:t>
            </a:r>
          </a:p>
        </p:txBody>
      </p:sp>
    </p:spTree>
    <p:extLst>
      <p:ext uri="{BB962C8B-B14F-4D97-AF65-F5344CB8AC3E}">
        <p14:creationId xmlns:p14="http://schemas.microsoft.com/office/powerpoint/2010/main" val="341154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8829A3B-FA6C-500B-9D11-BE4902C73A32}"/>
              </a:ext>
            </a:extLst>
          </p:cNvPr>
          <p:cNvSpPr/>
          <p:nvPr/>
        </p:nvSpPr>
        <p:spPr>
          <a:xfrm>
            <a:off x="5539442" y="1046251"/>
            <a:ext cx="5841649" cy="5662774"/>
          </a:xfrm>
          <a:prstGeom prst="ellipse">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245BFD7-2FBC-B48C-B66D-14614E6B0DBD}"/>
              </a:ext>
            </a:extLst>
          </p:cNvPr>
          <p:cNvSpPr/>
          <p:nvPr/>
        </p:nvSpPr>
        <p:spPr>
          <a:xfrm>
            <a:off x="771486" y="1046251"/>
            <a:ext cx="5841649" cy="5662774"/>
          </a:xfrm>
          <a:prstGeom prst="ellipse">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696458" y="2481732"/>
            <a:ext cx="3678430" cy="2948912"/>
          </a:xfrm>
        </p:spPr>
        <p:txBody>
          <a:bodyPr/>
          <a:lstStyle/>
          <a:p>
            <a:pPr lvl="0"/>
            <a:r>
              <a:rPr lang="en-US" dirty="0"/>
              <a:t>Resource Recommenders provide the opportunity to highlight and draw users to additional library resources when they search in Primo VE. The Recommenders can help guide users to other databases, services, and help, and can be customized for local needs.</a:t>
            </a:r>
          </a:p>
        </p:txBody>
      </p:sp>
      <p:sp>
        <p:nvSpPr>
          <p:cNvPr id="3" name="Text Placeholder 2"/>
          <p:cNvSpPr>
            <a:spLocks noGrp="1"/>
          </p:cNvSpPr>
          <p:nvPr>
            <p:ph type="body" idx="11"/>
          </p:nvPr>
        </p:nvSpPr>
        <p:spPr>
          <a:xfrm>
            <a:off x="6641742" y="2210473"/>
            <a:ext cx="4141488" cy="3511409"/>
          </a:xfrm>
        </p:spPr>
        <p:txBody>
          <a:bodyPr/>
          <a:lstStyle/>
          <a:p>
            <a:pPr lvl="0"/>
            <a:r>
              <a:rPr lang="en-US" dirty="0"/>
              <a:t>Resource Recommenders must be updated manually – either though individual entry or batch import.</a:t>
            </a:r>
          </a:p>
          <a:p>
            <a:pPr lvl="0"/>
            <a:r>
              <a:rPr lang="en-US" dirty="0"/>
              <a:t>We maintain around 450 research guides and more than 600 active databases – how can we streamline and in any way automate the process of creating and updating Resource Recommenders for these materials?</a:t>
            </a:r>
          </a:p>
          <a:p>
            <a:pPr lvl="0"/>
            <a:r>
              <a:rPr lang="en-US" dirty="0"/>
              <a:t>If we can’t at least semi-automate, it won’t be tenable.</a:t>
            </a:r>
          </a:p>
        </p:txBody>
      </p:sp>
      <p:sp>
        <p:nvSpPr>
          <p:cNvPr id="4" name="Title 3"/>
          <p:cNvSpPr>
            <a:spLocks noGrp="1"/>
          </p:cNvSpPr>
          <p:nvPr>
            <p:ph type="title"/>
          </p:nvPr>
        </p:nvSpPr>
        <p:spPr>
          <a:xfrm>
            <a:off x="2250149" y="1780555"/>
            <a:ext cx="4015231" cy="716084"/>
          </a:xfrm>
        </p:spPr>
        <p:txBody>
          <a:bodyPr/>
          <a:lstStyle/>
          <a:p>
            <a:r>
              <a:rPr lang="en-US" dirty="0"/>
              <a:t>The promise:</a:t>
            </a:r>
          </a:p>
        </p:txBody>
      </p:sp>
      <p:sp>
        <p:nvSpPr>
          <p:cNvPr id="5" name="Title 3">
            <a:extLst>
              <a:ext uri="{FF2B5EF4-FFF2-40B4-BE49-F238E27FC236}">
                <a16:creationId xmlns:a16="http://schemas.microsoft.com/office/drawing/2014/main" id="{8207B40C-540E-6799-4376-DA30C64A5B83}"/>
              </a:ext>
            </a:extLst>
          </p:cNvPr>
          <p:cNvSpPr txBox="1">
            <a:spLocks/>
          </p:cNvSpPr>
          <p:nvPr/>
        </p:nvSpPr>
        <p:spPr>
          <a:xfrm>
            <a:off x="6932553" y="1505666"/>
            <a:ext cx="4015231" cy="7160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The challenge:</a:t>
            </a:r>
          </a:p>
        </p:txBody>
      </p:sp>
    </p:spTree>
    <p:extLst>
      <p:ext uri="{BB962C8B-B14F-4D97-AF65-F5344CB8AC3E}">
        <p14:creationId xmlns:p14="http://schemas.microsoft.com/office/powerpoint/2010/main" val="1938888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5" y="1020726"/>
            <a:ext cx="11043826" cy="552893"/>
          </a:xfrm>
        </p:spPr>
        <p:txBody>
          <a:bodyPr>
            <a:normAutofit/>
          </a:bodyPr>
          <a:lstStyle/>
          <a:p>
            <a:r>
              <a:rPr lang="en-US" dirty="0"/>
              <a:t>Now the good part –Tasks &amp; Task Lists</a:t>
            </a:r>
          </a:p>
        </p:txBody>
      </p:sp>
      <p:sp>
        <p:nvSpPr>
          <p:cNvPr id="3" name="TextBox 2">
            <a:extLst>
              <a:ext uri="{FF2B5EF4-FFF2-40B4-BE49-F238E27FC236}">
                <a16:creationId xmlns:a16="http://schemas.microsoft.com/office/drawing/2014/main" id="{6F10F93D-F779-DCDE-4718-A38D5F67DAFB}"/>
              </a:ext>
            </a:extLst>
          </p:cNvPr>
          <p:cNvSpPr txBox="1"/>
          <p:nvPr/>
        </p:nvSpPr>
        <p:spPr>
          <a:xfrm>
            <a:off x="7764063" y="1782310"/>
            <a:ext cx="3827721" cy="1242860"/>
          </a:xfrm>
          <a:prstGeom prst="rect">
            <a:avLst/>
          </a:prstGeom>
          <a:noFill/>
        </p:spPr>
        <p:txBody>
          <a:bodyPr wrap="square" rtlCol="0">
            <a:spAutoFit/>
          </a:bodyPr>
          <a:lstStyle/>
          <a:p>
            <a:pPr marL="342900" indent="-342900">
              <a:buAutoNum type="arabicPeriod"/>
            </a:pPr>
            <a:r>
              <a:rPr lang="en-US" dirty="0"/>
              <a:t>Determine what you want/need</a:t>
            </a:r>
          </a:p>
          <a:p>
            <a:pPr marL="342900" indent="-342900">
              <a:buAutoNum type="arabicPeriod"/>
            </a:pPr>
            <a:r>
              <a:rPr lang="en-US" dirty="0"/>
              <a:t>What task will accomplish this?</a:t>
            </a:r>
          </a:p>
          <a:p>
            <a:pPr marL="342900" indent="-342900">
              <a:buAutoNum type="arabicPeriod"/>
            </a:pPr>
            <a:r>
              <a:rPr lang="en-US" dirty="0"/>
              <a:t>Create a Task List and you can click and go!</a:t>
            </a:r>
          </a:p>
        </p:txBody>
      </p:sp>
      <p:pic>
        <p:nvPicPr>
          <p:cNvPr id="8" name="Picture 7">
            <a:extLst>
              <a:ext uri="{FF2B5EF4-FFF2-40B4-BE49-F238E27FC236}">
                <a16:creationId xmlns:a16="http://schemas.microsoft.com/office/drawing/2014/main" id="{B42D05BF-A46B-EE04-CB35-8B84A1186FA4}"/>
              </a:ext>
            </a:extLst>
          </p:cNvPr>
          <p:cNvPicPr>
            <a:picLocks noChangeAspect="1"/>
          </p:cNvPicPr>
          <p:nvPr/>
        </p:nvPicPr>
        <p:blipFill>
          <a:blip r:embed="rId3"/>
          <a:stretch>
            <a:fillRect/>
          </a:stretch>
        </p:blipFill>
        <p:spPr>
          <a:xfrm>
            <a:off x="410091" y="1573619"/>
            <a:ext cx="6775798" cy="5143764"/>
          </a:xfrm>
          <a:prstGeom prst="rect">
            <a:avLst/>
          </a:prstGeom>
        </p:spPr>
      </p:pic>
      <p:sp>
        <p:nvSpPr>
          <p:cNvPr id="9" name="TextBox 8">
            <a:extLst>
              <a:ext uri="{FF2B5EF4-FFF2-40B4-BE49-F238E27FC236}">
                <a16:creationId xmlns:a16="http://schemas.microsoft.com/office/drawing/2014/main" id="{4FE80E58-4303-5498-C445-6DD15C5990FB}"/>
              </a:ext>
            </a:extLst>
          </p:cNvPr>
          <p:cNvSpPr txBox="1"/>
          <p:nvPr/>
        </p:nvSpPr>
        <p:spPr>
          <a:xfrm>
            <a:off x="7528233" y="3398092"/>
            <a:ext cx="3954929" cy="646331"/>
          </a:xfrm>
          <a:prstGeom prst="rect">
            <a:avLst/>
          </a:prstGeom>
          <a:noFill/>
        </p:spPr>
        <p:txBody>
          <a:bodyPr wrap="none" rtlCol="0">
            <a:spAutoFit/>
          </a:bodyPr>
          <a:lstStyle/>
          <a:p>
            <a:r>
              <a:rPr lang="en-US" dirty="0">
                <a:solidFill>
                  <a:srgbClr val="005BBB"/>
                </a:solidFill>
              </a:rPr>
              <a:t>Tools</a:t>
            </a:r>
            <a:r>
              <a:rPr lang="en-US" dirty="0"/>
              <a:t> &gt; </a:t>
            </a:r>
            <a:r>
              <a:rPr lang="en-US" dirty="0">
                <a:solidFill>
                  <a:srgbClr val="005BBB"/>
                </a:solidFill>
              </a:rPr>
              <a:t>Manage Tasks</a:t>
            </a:r>
            <a:r>
              <a:rPr lang="en-US" dirty="0"/>
              <a:t> </a:t>
            </a:r>
            <a:br>
              <a:rPr lang="en-US" dirty="0"/>
            </a:br>
            <a:r>
              <a:rPr lang="en-US" dirty="0"/>
              <a:t>             to create new or edit existing</a:t>
            </a:r>
          </a:p>
        </p:txBody>
      </p:sp>
      <p:sp>
        <p:nvSpPr>
          <p:cNvPr id="10" name="TextBox 9">
            <a:extLst>
              <a:ext uri="{FF2B5EF4-FFF2-40B4-BE49-F238E27FC236}">
                <a16:creationId xmlns:a16="http://schemas.microsoft.com/office/drawing/2014/main" id="{69446D0F-ED9B-EAB0-1DF9-08DC50748D4E}"/>
              </a:ext>
            </a:extLst>
          </p:cNvPr>
          <p:cNvSpPr txBox="1"/>
          <p:nvPr/>
        </p:nvSpPr>
        <p:spPr>
          <a:xfrm>
            <a:off x="7528233" y="4476722"/>
            <a:ext cx="4299382" cy="923330"/>
          </a:xfrm>
          <a:prstGeom prst="rect">
            <a:avLst/>
          </a:prstGeom>
          <a:noFill/>
        </p:spPr>
        <p:txBody>
          <a:bodyPr wrap="none" rtlCol="0">
            <a:spAutoFit/>
          </a:bodyPr>
          <a:lstStyle/>
          <a:p>
            <a:r>
              <a:rPr lang="en-US" dirty="0">
                <a:solidFill>
                  <a:srgbClr val="005BBB"/>
                </a:solidFill>
              </a:rPr>
              <a:t>Tools</a:t>
            </a:r>
            <a:r>
              <a:rPr lang="en-US" dirty="0"/>
              <a:t> &gt; </a:t>
            </a:r>
            <a:r>
              <a:rPr lang="en-US" dirty="0">
                <a:solidFill>
                  <a:srgbClr val="005BBB"/>
                </a:solidFill>
              </a:rPr>
              <a:t>Assigned Tasks </a:t>
            </a:r>
            <a:br>
              <a:rPr lang="en-US" dirty="0"/>
            </a:br>
            <a:r>
              <a:rPr lang="en-US" dirty="0"/>
              <a:t>                     &gt; </a:t>
            </a:r>
            <a:r>
              <a:rPr lang="en-US" dirty="0">
                <a:solidFill>
                  <a:srgbClr val="005BBB"/>
                </a:solidFill>
              </a:rPr>
              <a:t>Currently Available Tasks</a:t>
            </a:r>
            <a:br>
              <a:rPr lang="en-US" dirty="0"/>
            </a:br>
            <a:r>
              <a:rPr lang="en-US" dirty="0"/>
              <a:t>            to select and run</a:t>
            </a:r>
          </a:p>
        </p:txBody>
      </p:sp>
    </p:spTree>
    <p:extLst>
      <p:ext uri="{BB962C8B-B14F-4D97-AF65-F5344CB8AC3E}">
        <p14:creationId xmlns:p14="http://schemas.microsoft.com/office/powerpoint/2010/main" val="323454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5" y="1020726"/>
            <a:ext cx="11043826" cy="552893"/>
          </a:xfrm>
        </p:spPr>
        <p:txBody>
          <a:bodyPr>
            <a:normAutofit fontScale="90000"/>
          </a:bodyPr>
          <a:lstStyle/>
          <a:p>
            <a:r>
              <a:rPr lang="en-US" dirty="0"/>
              <a:t>Example Task List for Resource Recommender: LIBRARY_GUIDE</a:t>
            </a:r>
          </a:p>
        </p:txBody>
      </p:sp>
      <p:pic>
        <p:nvPicPr>
          <p:cNvPr id="4" name="Picture 3">
            <a:extLst>
              <a:ext uri="{FF2B5EF4-FFF2-40B4-BE49-F238E27FC236}">
                <a16:creationId xmlns:a16="http://schemas.microsoft.com/office/drawing/2014/main" id="{4F899056-7D63-8188-1D70-A32C19283E35}"/>
              </a:ext>
            </a:extLst>
          </p:cNvPr>
          <p:cNvPicPr>
            <a:picLocks noChangeAspect="1"/>
          </p:cNvPicPr>
          <p:nvPr/>
        </p:nvPicPr>
        <p:blipFill>
          <a:blip r:embed="rId3"/>
          <a:stretch>
            <a:fillRect/>
          </a:stretch>
        </p:blipFill>
        <p:spPr>
          <a:xfrm>
            <a:off x="440675" y="1714411"/>
            <a:ext cx="10768994" cy="4543169"/>
          </a:xfrm>
          <a:prstGeom prst="rect">
            <a:avLst/>
          </a:prstGeom>
        </p:spPr>
      </p:pic>
    </p:spTree>
    <p:extLst>
      <p:ext uri="{BB962C8B-B14F-4D97-AF65-F5344CB8AC3E}">
        <p14:creationId xmlns:p14="http://schemas.microsoft.com/office/powerpoint/2010/main" val="155026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903763"/>
            <a:ext cx="12092906" cy="552893"/>
          </a:xfrm>
        </p:spPr>
        <p:txBody>
          <a:bodyPr>
            <a:normAutofit fontScale="90000"/>
          </a:bodyPr>
          <a:lstStyle/>
          <a:p>
            <a:r>
              <a:rPr lang="en-US" dirty="0"/>
              <a:t>Example Task List for Resource Recommender: LIBRARY_GUIDE, explained</a:t>
            </a:r>
          </a:p>
        </p:txBody>
      </p:sp>
      <p:sp>
        <p:nvSpPr>
          <p:cNvPr id="6" name="TextBox 5">
            <a:extLst>
              <a:ext uri="{FF2B5EF4-FFF2-40B4-BE49-F238E27FC236}">
                <a16:creationId xmlns:a16="http://schemas.microsoft.com/office/drawing/2014/main" id="{E9DF57EC-DF9E-4949-C849-1ECD1747BADB}"/>
              </a:ext>
            </a:extLst>
          </p:cNvPr>
          <p:cNvSpPr txBox="1"/>
          <p:nvPr/>
        </p:nvSpPr>
        <p:spPr>
          <a:xfrm>
            <a:off x="130993" y="1371597"/>
            <a:ext cx="11674548" cy="5078313"/>
          </a:xfrm>
          <a:prstGeom prst="rect">
            <a:avLst/>
          </a:prstGeom>
          <a:solidFill>
            <a:schemeClr val="bg1"/>
          </a:solidFill>
        </p:spPr>
        <p:txBody>
          <a:bodyPr wrap="square" rtlCol="0">
            <a:spAutoFit/>
          </a:bodyPr>
          <a:lstStyle/>
          <a:p>
            <a:r>
              <a:rPr lang="en-US" dirty="0">
                <a:latin typeface="Courier New" panose="02070309020205020404" pitchFamily="49" charset="0"/>
                <a:cs typeface="Courier New" panose="02070309020205020404" pitchFamily="49" charset="0"/>
              </a:rPr>
              <a:t>Task Name: ResRec2_guides</a:t>
            </a:r>
          </a:p>
          <a:p>
            <a:r>
              <a:rPr lang="en-US" dirty="0">
                <a:latin typeface="Courier New" panose="02070309020205020404" pitchFamily="49" charset="0"/>
                <a:cs typeface="Courier New" panose="02070309020205020404" pitchFamily="49" charset="0"/>
              </a:rPr>
              <a:t>Task Description: LibGuides OAI harvest enhancement for Alma Resource Recommender</a:t>
            </a:r>
          </a:p>
          <a:p>
            <a:r>
              <a:rPr lang="en-US" dirty="0">
                <a:latin typeface="Courier New" panose="02070309020205020404" pitchFamily="49" charset="0"/>
                <a:cs typeface="Courier New" panose="02070309020205020404" pitchFamily="49" charset="0"/>
              </a:rPr>
              <a:t>Task Override: False</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COPY245$a690$afalsefalse</a:t>
            </a:r>
          </a:p>
          <a:p>
            <a:r>
              <a:rPr lang="en-US" i="1" dirty="0"/>
              <a:t>Copy 245$a to 690$a – this adds the title value as a subject. We will use the 690$a values as tags and want to include the name of the guide as a tag.</a:t>
            </a:r>
          </a:p>
          <a:p>
            <a:endParaRPr lang="en-US" i="1" dirty="0"/>
          </a:p>
          <a:p>
            <a:r>
              <a:rPr lang="en-US" dirty="0">
                <a:latin typeface="Courier New" panose="02070309020205020404" pitchFamily="49" charset="0"/>
                <a:cs typeface="Courier New" panose="02070309020205020404" pitchFamily="49" charset="0"/>
              </a:rPr>
              <a:t>INDICATOR69000\\</a:t>
            </a:r>
          </a:p>
          <a:p>
            <a:r>
              <a:rPr lang="en-US" i="1" dirty="0"/>
              <a:t>Replace the default indicator values 00 for field 690 with values \\ (blanks)</a:t>
            </a:r>
          </a:p>
          <a:p>
            <a:endParaRPr lang="en-US" i="1" dirty="0"/>
          </a:p>
          <a:p>
            <a:r>
              <a:rPr lang="en-US" dirty="0">
                <a:latin typeface="Courier New" panose="02070309020205020404" pitchFamily="49" charset="0"/>
                <a:cs typeface="Courier New" panose="02070309020205020404" pitchFamily="49" charset="0"/>
              </a:rPr>
              <a:t>DELETE6900TrueFalseFalse</a:t>
            </a:r>
            <a:endParaRPr lang="en-US" i="1" dirty="0">
              <a:latin typeface="Courier New" panose="02070309020205020404" pitchFamily="49" charset="0"/>
              <a:cs typeface="Courier New" panose="02070309020205020404" pitchFamily="49" charset="0"/>
            </a:endParaRPr>
          </a:p>
          <a:p>
            <a:r>
              <a:rPr lang="en-US" i="1" dirty="0"/>
              <a:t>Remove any duplicate 690 values</a:t>
            </a:r>
          </a:p>
          <a:p>
            <a:endParaRPr lang="en-US" i="1" dirty="0"/>
          </a:p>
          <a:p>
            <a:r>
              <a:rPr lang="en-US" dirty="0">
                <a:latin typeface="Courier New" panose="02070309020205020404" pitchFamily="49" charset="0"/>
                <a:cs typeface="Courier New" panose="02070309020205020404" pitchFamily="49" charset="0"/>
              </a:rPr>
              <a:t>buildnewfield=900 \\$aUniversity Libraries research guide by {100$a}.FalseFalseFalseTrue</a:t>
            </a:r>
          </a:p>
          <a:p>
            <a:r>
              <a:rPr lang="en-US" i="1" dirty="0"/>
              <a:t>Build a new field 900\\$a with value:  University Libraries research guide by [value in 100$a] – this creates a note to identify both the University Libraries and librarian for each guide.</a:t>
            </a:r>
          </a:p>
        </p:txBody>
      </p:sp>
    </p:spTree>
    <p:extLst>
      <p:ext uri="{BB962C8B-B14F-4D97-AF65-F5344CB8AC3E}">
        <p14:creationId xmlns:p14="http://schemas.microsoft.com/office/powerpoint/2010/main" val="4034406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1020726"/>
            <a:ext cx="12092906" cy="552893"/>
          </a:xfrm>
        </p:spPr>
        <p:txBody>
          <a:bodyPr>
            <a:normAutofit fontScale="90000"/>
          </a:bodyPr>
          <a:lstStyle/>
          <a:p>
            <a:r>
              <a:rPr lang="en-US" dirty="0"/>
              <a:t>Example Task List for Resource Recommender: LIBRARY_GUIDE, </a:t>
            </a:r>
            <a:r>
              <a:rPr lang="en-US" i="1" dirty="0"/>
              <a:t>continued</a:t>
            </a:r>
          </a:p>
        </p:txBody>
      </p:sp>
      <p:sp>
        <p:nvSpPr>
          <p:cNvPr id="6" name="TextBox 5">
            <a:extLst>
              <a:ext uri="{FF2B5EF4-FFF2-40B4-BE49-F238E27FC236}">
                <a16:creationId xmlns:a16="http://schemas.microsoft.com/office/drawing/2014/main" id="{E9DF57EC-DF9E-4949-C849-1ECD1747BADB}"/>
              </a:ext>
            </a:extLst>
          </p:cNvPr>
          <p:cNvSpPr txBox="1"/>
          <p:nvPr/>
        </p:nvSpPr>
        <p:spPr>
          <a:xfrm>
            <a:off x="202017" y="1573619"/>
            <a:ext cx="11936818" cy="4801314"/>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buildnewfield=999 \\$a{856$u}FalseFalseFalseTrue</a:t>
            </a:r>
          </a:p>
          <a:p>
            <a:r>
              <a:rPr lang="en-US" i="1" dirty="0"/>
              <a:t>Build a new field 999$a to hold only the value from 856$u – this creates a field with only the URL, no note.</a:t>
            </a:r>
          </a:p>
          <a:p>
            <a:endParaRPr lang="en-US" i="1" dirty="0"/>
          </a:p>
          <a:p>
            <a:r>
              <a:rPr lang="en-US" dirty="0">
                <a:latin typeface="Courier New" panose="02070309020205020404" pitchFamily="49" charset="0"/>
                <a:cs typeface="Courier New" panose="02070309020205020404" pitchFamily="49" charset="0"/>
              </a:rPr>
              <a:t>SUBFIELD_REMOVE999ahttps://research.lib.buffalo.edu/0|0</a:t>
            </a:r>
          </a:p>
          <a:p>
            <a:r>
              <a:rPr lang="en-US" i="1" dirty="0"/>
              <a:t>In the new field 999$a remove the domain from the LibGuide URL – we use the remaining descriptive filename as key.</a:t>
            </a:r>
          </a:p>
          <a:p>
            <a:endParaRPr lang="en-US" i="1" dirty="0"/>
          </a:p>
          <a:p>
            <a:r>
              <a:rPr lang="en-US" dirty="0">
                <a:latin typeface="Courier New" panose="02070309020205020404" pitchFamily="49" charset="0"/>
                <a:cs typeface="Courier New" panose="02070309020205020404" pitchFamily="49" charset="0"/>
              </a:rPr>
              <a:t>buildnewfield=901 \\$a{520$a}. {900$a}FalseFalseTrueFalse</a:t>
            </a:r>
          </a:p>
          <a:p>
            <a:r>
              <a:rPr lang="en-US" i="1" dirty="0"/>
              <a:t>Build a new field 901$a combining the values in 520$a and 900$a – this creates the revised description field which adds ownership/authorship statement. If there is no 520$a, the 900$a value alone is then the description.</a:t>
            </a:r>
          </a:p>
          <a:p>
            <a:endParaRPr lang="en-US" i="1" dirty="0"/>
          </a:p>
          <a:p>
            <a:r>
              <a:rPr lang="en-US" dirty="0">
                <a:latin typeface="Courier New" panose="02070309020205020404" pitchFamily="49" charset="0"/>
                <a:cs typeface="Courier New" panose="02070309020205020404" pitchFamily="49" charset="0"/>
              </a:rPr>
              <a:t>REPLACE=901 \\$a. =901 \\$a01</a:t>
            </a:r>
          </a:p>
          <a:p>
            <a:r>
              <a:rPr lang="en-US" i="1" dirty="0"/>
              <a:t>Get rid of any initial “. “ (period space) in field 901$a </a:t>
            </a:r>
            <a:br>
              <a:rPr lang="en-US" i="1" dirty="0"/>
            </a:br>
            <a:r>
              <a:rPr lang="en-US" i="1" dirty="0"/>
              <a:t>(this is a simple find/replace of the code) </a:t>
            </a:r>
          </a:p>
          <a:p>
            <a:endParaRPr lang="en-US" i="1"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SUBFIELD_EDIT901a...0|0</a:t>
            </a:r>
          </a:p>
          <a:p>
            <a:r>
              <a:rPr lang="en-US" i="1" dirty="0"/>
              <a:t>If .. (two periods) exist in field 901$a, replace with . (single period)</a:t>
            </a:r>
          </a:p>
        </p:txBody>
      </p:sp>
      <p:sp>
        <p:nvSpPr>
          <p:cNvPr id="2" name="TextBox 1">
            <a:extLst>
              <a:ext uri="{FF2B5EF4-FFF2-40B4-BE49-F238E27FC236}">
                <a16:creationId xmlns:a16="http://schemas.microsoft.com/office/drawing/2014/main" id="{37DD7DB1-156C-4EB3-E1C4-4D4287B6FE86}"/>
              </a:ext>
            </a:extLst>
          </p:cNvPr>
          <p:cNvSpPr txBox="1"/>
          <p:nvPr/>
        </p:nvSpPr>
        <p:spPr>
          <a:xfrm>
            <a:off x="7516559" y="4615639"/>
            <a:ext cx="4387699" cy="1754326"/>
          </a:xfrm>
          <a:prstGeom prst="rect">
            <a:avLst/>
          </a:prstGeom>
          <a:solidFill>
            <a:schemeClr val="bg1"/>
          </a:solidFill>
          <a:ln>
            <a:solidFill>
              <a:srgbClr val="828383"/>
            </a:solidFill>
          </a:ln>
          <a:effectLst>
            <a:outerShdw blurRad="50800" dist="127000" dir="13500000" algn="br" rotWithShape="0">
              <a:prstClr val="black">
                <a:alpha val="40000"/>
              </a:prstClr>
            </a:outerShdw>
          </a:effectLst>
        </p:spPr>
        <p:txBody>
          <a:bodyPr wrap="square" rtlCol="0">
            <a:spAutoFit/>
          </a:bodyPr>
          <a:lstStyle/>
          <a:p>
            <a:r>
              <a:rPr lang="en-US" dirty="0"/>
              <a:t>The False, True, 0, and 1 statements refer to settings such as whether case is matched, values removed or replaced, etc. The Task Editor is a field editor, so you select the options; you don’t have to know these codes!</a:t>
            </a:r>
          </a:p>
        </p:txBody>
      </p:sp>
    </p:spTree>
    <p:extLst>
      <p:ext uri="{BB962C8B-B14F-4D97-AF65-F5344CB8AC3E}">
        <p14:creationId xmlns:p14="http://schemas.microsoft.com/office/powerpoint/2010/main" val="402846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1020726"/>
            <a:ext cx="12092906" cy="552893"/>
          </a:xfrm>
        </p:spPr>
        <p:txBody>
          <a:bodyPr>
            <a:normAutofit/>
          </a:bodyPr>
          <a:lstStyle/>
          <a:p>
            <a:r>
              <a:rPr lang="en-US" i="1" dirty="0"/>
              <a:t>Task field editor interface examples</a:t>
            </a:r>
          </a:p>
        </p:txBody>
      </p:sp>
      <p:pic>
        <p:nvPicPr>
          <p:cNvPr id="4" name="Picture 3">
            <a:extLst>
              <a:ext uri="{FF2B5EF4-FFF2-40B4-BE49-F238E27FC236}">
                <a16:creationId xmlns:a16="http://schemas.microsoft.com/office/drawing/2014/main" id="{173A0354-AE66-6579-E948-267A2B43B3D3}"/>
              </a:ext>
            </a:extLst>
          </p:cNvPr>
          <p:cNvPicPr>
            <a:picLocks noChangeAspect="1"/>
          </p:cNvPicPr>
          <p:nvPr/>
        </p:nvPicPr>
        <p:blipFill>
          <a:blip r:embed="rId3"/>
          <a:srcRect/>
          <a:stretch/>
        </p:blipFill>
        <p:spPr>
          <a:xfrm>
            <a:off x="202650" y="1722475"/>
            <a:ext cx="5942897" cy="4520363"/>
          </a:xfrm>
          <a:prstGeom prst="rect">
            <a:avLst/>
          </a:prstGeom>
        </p:spPr>
      </p:pic>
      <p:pic>
        <p:nvPicPr>
          <p:cNvPr id="8" name="Picture 7">
            <a:extLst>
              <a:ext uri="{FF2B5EF4-FFF2-40B4-BE49-F238E27FC236}">
                <a16:creationId xmlns:a16="http://schemas.microsoft.com/office/drawing/2014/main" id="{FBF66F37-FFE7-AF3D-405B-2DBF6593AC5A}"/>
              </a:ext>
            </a:extLst>
          </p:cNvPr>
          <p:cNvPicPr>
            <a:picLocks noChangeAspect="1"/>
          </p:cNvPicPr>
          <p:nvPr/>
        </p:nvPicPr>
        <p:blipFill>
          <a:blip r:embed="rId4"/>
          <a:srcRect/>
          <a:stretch/>
        </p:blipFill>
        <p:spPr>
          <a:xfrm>
            <a:off x="4854653" y="2466754"/>
            <a:ext cx="7139572" cy="4268443"/>
          </a:xfrm>
          <a:prstGeom prst="rect">
            <a:avLst/>
          </a:prstGeom>
        </p:spPr>
      </p:pic>
      <p:sp>
        <p:nvSpPr>
          <p:cNvPr id="9" name="TextBox 8">
            <a:extLst>
              <a:ext uri="{FF2B5EF4-FFF2-40B4-BE49-F238E27FC236}">
                <a16:creationId xmlns:a16="http://schemas.microsoft.com/office/drawing/2014/main" id="{CB151BFF-9234-B740-4C1F-F12C81AFFC41}"/>
              </a:ext>
            </a:extLst>
          </p:cNvPr>
          <p:cNvSpPr txBox="1"/>
          <p:nvPr/>
        </p:nvSpPr>
        <p:spPr>
          <a:xfrm>
            <a:off x="7284378" y="1650854"/>
            <a:ext cx="4429418" cy="369332"/>
          </a:xfrm>
          <a:prstGeom prst="rect">
            <a:avLst/>
          </a:prstGeom>
          <a:noFill/>
        </p:spPr>
        <p:txBody>
          <a:bodyPr wrap="none" rtlCol="0">
            <a:spAutoFit/>
          </a:bodyPr>
          <a:lstStyle/>
          <a:p>
            <a:r>
              <a:rPr lang="en-US" dirty="0"/>
              <a:t>Not as scary as they might look in the list!</a:t>
            </a:r>
          </a:p>
        </p:txBody>
      </p:sp>
    </p:spTree>
    <p:extLst>
      <p:ext uri="{BB962C8B-B14F-4D97-AF65-F5344CB8AC3E}">
        <p14:creationId xmlns:p14="http://schemas.microsoft.com/office/powerpoint/2010/main" val="1271644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287079" y="1073891"/>
            <a:ext cx="11589488" cy="797441"/>
          </a:xfrm>
        </p:spPr>
        <p:txBody>
          <a:bodyPr>
            <a:normAutofit fontScale="90000"/>
          </a:bodyPr>
          <a:lstStyle/>
          <a:p>
            <a:r>
              <a:rPr lang="en-US" i="1" dirty="0"/>
              <a:t>After running the task, the Results are reported in a pop-up window; you can save or print for reference if desired.</a:t>
            </a:r>
          </a:p>
        </p:txBody>
      </p:sp>
      <p:pic>
        <p:nvPicPr>
          <p:cNvPr id="3" name="Picture 2">
            <a:extLst>
              <a:ext uri="{FF2B5EF4-FFF2-40B4-BE49-F238E27FC236}">
                <a16:creationId xmlns:a16="http://schemas.microsoft.com/office/drawing/2014/main" id="{027CBDAB-0B7D-7819-3EC7-39929434F891}"/>
              </a:ext>
            </a:extLst>
          </p:cNvPr>
          <p:cNvPicPr>
            <a:picLocks noChangeAspect="1"/>
          </p:cNvPicPr>
          <p:nvPr/>
        </p:nvPicPr>
        <p:blipFill>
          <a:blip r:embed="rId3"/>
          <a:stretch>
            <a:fillRect/>
          </a:stretch>
        </p:blipFill>
        <p:spPr>
          <a:xfrm>
            <a:off x="2241944" y="1931029"/>
            <a:ext cx="4730993" cy="4229317"/>
          </a:xfrm>
          <a:prstGeom prst="rect">
            <a:avLst/>
          </a:prstGeom>
        </p:spPr>
      </p:pic>
      <p:sp>
        <p:nvSpPr>
          <p:cNvPr id="2" name="TextBox 1">
            <a:extLst>
              <a:ext uri="{FF2B5EF4-FFF2-40B4-BE49-F238E27FC236}">
                <a16:creationId xmlns:a16="http://schemas.microsoft.com/office/drawing/2014/main" id="{BD117A06-785D-7772-6774-662BF820C6E3}"/>
              </a:ext>
            </a:extLst>
          </p:cNvPr>
          <p:cNvSpPr txBox="1"/>
          <p:nvPr/>
        </p:nvSpPr>
        <p:spPr>
          <a:xfrm>
            <a:off x="7931888" y="2614526"/>
            <a:ext cx="3083442" cy="2862322"/>
          </a:xfrm>
          <a:prstGeom prst="rect">
            <a:avLst/>
          </a:prstGeom>
          <a:noFill/>
        </p:spPr>
        <p:txBody>
          <a:bodyPr wrap="square" rtlCol="0">
            <a:spAutoFit/>
          </a:bodyPr>
          <a:lstStyle/>
          <a:p>
            <a:r>
              <a:rPr lang="en-US" dirty="0"/>
              <a:t>The Task Results report may be helpful for troubleshooting when you get unexpected results, although it may be a little intense for general perusal if you have a lot of complex tasks and/or records </a:t>
            </a:r>
            <a:br>
              <a:rPr lang="en-US" dirty="0"/>
            </a:br>
            <a:r>
              <a:rPr lang="en-US" dirty="0"/>
              <a:t>(don’t worry about it, unless you want to).</a:t>
            </a:r>
          </a:p>
        </p:txBody>
      </p:sp>
    </p:spTree>
    <p:extLst>
      <p:ext uri="{BB962C8B-B14F-4D97-AF65-F5344CB8AC3E}">
        <p14:creationId xmlns:p14="http://schemas.microsoft.com/office/powerpoint/2010/main" val="815271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1020726"/>
            <a:ext cx="12092906" cy="552893"/>
          </a:xfrm>
        </p:spPr>
        <p:txBody>
          <a:bodyPr>
            <a:normAutofit/>
          </a:bodyPr>
          <a:lstStyle/>
          <a:p>
            <a:r>
              <a:rPr lang="en-US" i="1" dirty="0"/>
              <a:t>After running the task, the record is transformed to:</a:t>
            </a:r>
          </a:p>
        </p:txBody>
      </p:sp>
      <p:pic>
        <p:nvPicPr>
          <p:cNvPr id="7" name="Picture 6">
            <a:extLst>
              <a:ext uri="{FF2B5EF4-FFF2-40B4-BE49-F238E27FC236}">
                <a16:creationId xmlns:a16="http://schemas.microsoft.com/office/drawing/2014/main" id="{834F1349-84AD-3324-FCE6-5EA719079828}"/>
              </a:ext>
            </a:extLst>
          </p:cNvPr>
          <p:cNvPicPr>
            <a:picLocks noChangeAspect="1"/>
          </p:cNvPicPr>
          <p:nvPr/>
        </p:nvPicPr>
        <p:blipFill>
          <a:blip r:embed="rId3"/>
          <a:stretch>
            <a:fillRect/>
          </a:stretch>
        </p:blipFill>
        <p:spPr>
          <a:xfrm>
            <a:off x="382616" y="1698442"/>
            <a:ext cx="8419237" cy="3008812"/>
          </a:xfrm>
          <a:prstGeom prst="rect">
            <a:avLst/>
          </a:prstGeom>
        </p:spPr>
      </p:pic>
      <p:grpSp>
        <p:nvGrpSpPr>
          <p:cNvPr id="17" name="Group 16">
            <a:extLst>
              <a:ext uri="{FF2B5EF4-FFF2-40B4-BE49-F238E27FC236}">
                <a16:creationId xmlns:a16="http://schemas.microsoft.com/office/drawing/2014/main" id="{6FB37570-F69B-7EFC-3EF0-DCA0377FD977}"/>
              </a:ext>
            </a:extLst>
          </p:cNvPr>
          <p:cNvGrpSpPr/>
          <p:nvPr/>
        </p:nvGrpSpPr>
        <p:grpSpPr>
          <a:xfrm>
            <a:off x="6760396" y="1616250"/>
            <a:ext cx="4986523" cy="4839477"/>
            <a:chOff x="6760396" y="1616250"/>
            <a:chExt cx="4986523" cy="4839477"/>
          </a:xfrm>
        </p:grpSpPr>
        <p:pic>
          <p:nvPicPr>
            <p:cNvPr id="10" name="Picture 9">
              <a:extLst>
                <a:ext uri="{FF2B5EF4-FFF2-40B4-BE49-F238E27FC236}">
                  <a16:creationId xmlns:a16="http://schemas.microsoft.com/office/drawing/2014/main" id="{14C25D05-FBE8-49D7-A916-9A3302A32DE6}"/>
                </a:ext>
              </a:extLst>
            </p:cNvPr>
            <p:cNvPicPr>
              <a:picLocks noChangeAspect="1"/>
            </p:cNvPicPr>
            <p:nvPr/>
          </p:nvPicPr>
          <p:blipFill rotWithShape="1">
            <a:blip r:embed="rId4"/>
            <a:srcRect l="6537"/>
            <a:stretch/>
          </p:blipFill>
          <p:spPr>
            <a:xfrm>
              <a:off x="6760396" y="1616250"/>
              <a:ext cx="4986523" cy="4839477"/>
            </a:xfrm>
            <a:prstGeom prst="rect">
              <a:avLst/>
            </a:prstGeom>
          </p:spPr>
        </p:pic>
        <p:sp>
          <p:nvSpPr>
            <p:cNvPr id="12" name="TextBox 11">
              <a:extLst>
                <a:ext uri="{FF2B5EF4-FFF2-40B4-BE49-F238E27FC236}">
                  <a16:creationId xmlns:a16="http://schemas.microsoft.com/office/drawing/2014/main" id="{BA52B1E1-97B4-9DDB-7D19-C2C706D64300}"/>
                </a:ext>
              </a:extLst>
            </p:cNvPr>
            <p:cNvSpPr txBox="1"/>
            <p:nvPr/>
          </p:nvSpPr>
          <p:spPr>
            <a:xfrm>
              <a:off x="8088074" y="1764623"/>
              <a:ext cx="1505540" cy="369332"/>
            </a:xfrm>
            <a:prstGeom prst="rect">
              <a:avLst/>
            </a:prstGeom>
            <a:noFill/>
          </p:spPr>
          <p:txBody>
            <a:bodyPr wrap="none" rtlCol="0">
              <a:spAutoFit/>
            </a:bodyPr>
            <a:lstStyle/>
            <a:p>
              <a:r>
                <a:rPr lang="en-US" dirty="0">
                  <a:solidFill>
                    <a:srgbClr val="FF0000"/>
                  </a:solidFill>
                </a:rPr>
                <a:t>999 $a value</a:t>
              </a:r>
            </a:p>
          </p:txBody>
        </p:sp>
        <p:sp>
          <p:nvSpPr>
            <p:cNvPr id="13" name="TextBox 12">
              <a:extLst>
                <a:ext uri="{FF2B5EF4-FFF2-40B4-BE49-F238E27FC236}">
                  <a16:creationId xmlns:a16="http://schemas.microsoft.com/office/drawing/2014/main" id="{F28E8E67-DB71-C4FB-0587-76115E5E9C18}"/>
                </a:ext>
              </a:extLst>
            </p:cNvPr>
            <p:cNvSpPr txBox="1"/>
            <p:nvPr/>
          </p:nvSpPr>
          <p:spPr>
            <a:xfrm>
              <a:off x="8088074" y="2265174"/>
              <a:ext cx="1505540" cy="369332"/>
            </a:xfrm>
            <a:prstGeom prst="rect">
              <a:avLst/>
            </a:prstGeom>
            <a:noFill/>
          </p:spPr>
          <p:txBody>
            <a:bodyPr wrap="none" rtlCol="0">
              <a:spAutoFit/>
            </a:bodyPr>
            <a:lstStyle/>
            <a:p>
              <a:r>
                <a:rPr lang="en-US" dirty="0">
                  <a:solidFill>
                    <a:srgbClr val="FF0000"/>
                  </a:solidFill>
                </a:rPr>
                <a:t>245 $a value</a:t>
              </a:r>
            </a:p>
          </p:txBody>
        </p:sp>
        <p:sp>
          <p:nvSpPr>
            <p:cNvPr id="14" name="TextBox 13">
              <a:extLst>
                <a:ext uri="{FF2B5EF4-FFF2-40B4-BE49-F238E27FC236}">
                  <a16:creationId xmlns:a16="http://schemas.microsoft.com/office/drawing/2014/main" id="{5F9C1866-D9B2-3F96-A322-430D1719DAA7}"/>
                </a:ext>
              </a:extLst>
            </p:cNvPr>
            <p:cNvSpPr txBox="1"/>
            <p:nvPr/>
          </p:nvSpPr>
          <p:spPr>
            <a:xfrm>
              <a:off x="8088074" y="2685876"/>
              <a:ext cx="1505540" cy="369332"/>
            </a:xfrm>
            <a:prstGeom prst="rect">
              <a:avLst/>
            </a:prstGeom>
            <a:noFill/>
          </p:spPr>
          <p:txBody>
            <a:bodyPr wrap="none" rtlCol="0">
              <a:spAutoFit/>
            </a:bodyPr>
            <a:lstStyle/>
            <a:p>
              <a:r>
                <a:rPr lang="en-US" dirty="0">
                  <a:solidFill>
                    <a:srgbClr val="FF0000"/>
                  </a:solidFill>
                </a:rPr>
                <a:t>901 $a value</a:t>
              </a:r>
            </a:p>
          </p:txBody>
        </p:sp>
        <p:sp>
          <p:nvSpPr>
            <p:cNvPr id="15" name="TextBox 14">
              <a:extLst>
                <a:ext uri="{FF2B5EF4-FFF2-40B4-BE49-F238E27FC236}">
                  <a16:creationId xmlns:a16="http://schemas.microsoft.com/office/drawing/2014/main" id="{A09DBF8D-0E1C-5C06-9E12-857FBCCDE6C4}"/>
                </a:ext>
              </a:extLst>
            </p:cNvPr>
            <p:cNvSpPr txBox="1"/>
            <p:nvPr/>
          </p:nvSpPr>
          <p:spPr>
            <a:xfrm>
              <a:off x="8088074" y="3226560"/>
              <a:ext cx="2300630" cy="646331"/>
            </a:xfrm>
            <a:prstGeom prst="rect">
              <a:avLst/>
            </a:prstGeom>
            <a:noFill/>
          </p:spPr>
          <p:txBody>
            <a:bodyPr wrap="none" rtlCol="0">
              <a:spAutoFit/>
            </a:bodyPr>
            <a:lstStyle/>
            <a:p>
              <a:r>
                <a:rPr lang="en-US" dirty="0">
                  <a:solidFill>
                    <a:srgbClr val="FF0000"/>
                  </a:solidFill>
                </a:rPr>
                <a:t>690 $a values – </a:t>
              </a:r>
              <a:br>
                <a:rPr lang="en-US" dirty="0">
                  <a:solidFill>
                    <a:srgbClr val="FF0000"/>
                  </a:solidFill>
                </a:rPr>
              </a:br>
              <a:r>
                <a:rPr lang="en-US" dirty="0">
                  <a:solidFill>
                    <a:srgbClr val="FF0000"/>
                  </a:solidFill>
                </a:rPr>
                <a:t>multiple occurrences</a:t>
              </a:r>
            </a:p>
          </p:txBody>
        </p:sp>
        <p:sp>
          <p:nvSpPr>
            <p:cNvPr id="16" name="TextBox 15">
              <a:extLst>
                <a:ext uri="{FF2B5EF4-FFF2-40B4-BE49-F238E27FC236}">
                  <a16:creationId xmlns:a16="http://schemas.microsoft.com/office/drawing/2014/main" id="{9442DF4A-1745-82D2-03C1-563682F8F9BF}"/>
                </a:ext>
              </a:extLst>
            </p:cNvPr>
            <p:cNvSpPr txBox="1"/>
            <p:nvPr/>
          </p:nvSpPr>
          <p:spPr>
            <a:xfrm>
              <a:off x="8088074" y="4117104"/>
              <a:ext cx="1505540" cy="369332"/>
            </a:xfrm>
            <a:prstGeom prst="rect">
              <a:avLst/>
            </a:prstGeom>
            <a:noFill/>
          </p:spPr>
          <p:txBody>
            <a:bodyPr wrap="none" rtlCol="0">
              <a:spAutoFit/>
            </a:bodyPr>
            <a:lstStyle/>
            <a:p>
              <a:r>
                <a:rPr lang="en-US" dirty="0">
                  <a:solidFill>
                    <a:srgbClr val="FF0000"/>
                  </a:solidFill>
                </a:rPr>
                <a:t>856 $u value</a:t>
              </a:r>
            </a:p>
          </p:txBody>
        </p:sp>
      </p:grpSp>
      <p:sp>
        <p:nvSpPr>
          <p:cNvPr id="19" name="Arc 18">
            <a:extLst>
              <a:ext uri="{FF2B5EF4-FFF2-40B4-BE49-F238E27FC236}">
                <a16:creationId xmlns:a16="http://schemas.microsoft.com/office/drawing/2014/main" id="{5601A6ED-0C93-6F74-D1ED-A0095A023800}"/>
              </a:ext>
            </a:extLst>
          </p:cNvPr>
          <p:cNvSpPr/>
          <p:nvPr/>
        </p:nvSpPr>
        <p:spPr>
          <a:xfrm rot="8634823">
            <a:off x="3830979" y="1442581"/>
            <a:ext cx="4810155" cy="4801127"/>
          </a:xfrm>
          <a:prstGeom prst="arc">
            <a:avLst>
              <a:gd name="adj1" fmla="val 16814290"/>
              <a:gd name="adj2" fmla="val 1264430"/>
            </a:avLst>
          </a:prstGeom>
          <a:ln w="57150">
            <a:solidFill>
              <a:srgbClr val="00C7B1"/>
            </a:solidFill>
            <a:prstDash val="dash"/>
            <a:headEnd type="triangle" w="lg"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sp>
        <p:nvSpPr>
          <p:cNvPr id="18" name="TextBox 17">
            <a:extLst>
              <a:ext uri="{FF2B5EF4-FFF2-40B4-BE49-F238E27FC236}">
                <a16:creationId xmlns:a16="http://schemas.microsoft.com/office/drawing/2014/main" id="{6902959B-1975-7E3A-972B-ACA5C7DFD80C}"/>
              </a:ext>
            </a:extLst>
          </p:cNvPr>
          <p:cNvSpPr txBox="1"/>
          <p:nvPr/>
        </p:nvSpPr>
        <p:spPr>
          <a:xfrm>
            <a:off x="1058239" y="5212158"/>
            <a:ext cx="5698996" cy="369332"/>
          </a:xfrm>
          <a:prstGeom prst="rect">
            <a:avLst/>
          </a:prstGeom>
          <a:solidFill>
            <a:schemeClr val="bg1"/>
          </a:solidFill>
        </p:spPr>
        <p:txBody>
          <a:bodyPr wrap="none" rtlCol="0">
            <a:spAutoFit/>
          </a:bodyPr>
          <a:lstStyle/>
          <a:p>
            <a:r>
              <a:rPr lang="en-US" i="1" dirty="0"/>
              <a:t>Which will populate the Resource Recommender as --</a:t>
            </a:r>
          </a:p>
        </p:txBody>
      </p:sp>
    </p:spTree>
    <p:extLst>
      <p:ext uri="{BB962C8B-B14F-4D97-AF65-F5344CB8AC3E}">
        <p14:creationId xmlns:p14="http://schemas.microsoft.com/office/powerpoint/2010/main" val="215119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1020726"/>
            <a:ext cx="12092906" cy="552893"/>
          </a:xfrm>
        </p:spPr>
        <p:txBody>
          <a:bodyPr>
            <a:normAutofit/>
          </a:bodyPr>
          <a:lstStyle/>
          <a:p>
            <a:r>
              <a:rPr lang="en-US" dirty="0"/>
              <a:t>By the way…</a:t>
            </a:r>
          </a:p>
        </p:txBody>
      </p:sp>
      <p:sp>
        <p:nvSpPr>
          <p:cNvPr id="2" name="TextBox 1">
            <a:extLst>
              <a:ext uri="{FF2B5EF4-FFF2-40B4-BE49-F238E27FC236}">
                <a16:creationId xmlns:a16="http://schemas.microsoft.com/office/drawing/2014/main" id="{EB635D4E-518F-0DDB-334D-F3AC4ECA95F5}"/>
              </a:ext>
            </a:extLst>
          </p:cNvPr>
          <p:cNvSpPr txBox="1"/>
          <p:nvPr/>
        </p:nvSpPr>
        <p:spPr>
          <a:xfrm>
            <a:off x="659220" y="1637415"/>
            <a:ext cx="10324213" cy="5324535"/>
          </a:xfrm>
          <a:prstGeom prst="rect">
            <a:avLst/>
          </a:prstGeom>
          <a:noFill/>
        </p:spPr>
        <p:txBody>
          <a:bodyPr wrap="square" rtlCol="0">
            <a:spAutoFit/>
          </a:bodyPr>
          <a:lstStyle/>
          <a:p>
            <a:r>
              <a:rPr lang="en-US" sz="2000" i="1" dirty="0"/>
              <a:t>We’re exploring harvesting and transforming records from LibGuides to populate Resource Recommenders, but records can be harvested from various sources and edited and exported in different formats for a variety of purposes. </a:t>
            </a:r>
          </a:p>
          <a:p>
            <a:endParaRPr lang="en-US" sz="2000" i="1" dirty="0"/>
          </a:p>
          <a:p>
            <a:r>
              <a:rPr lang="en-US" sz="2000" i="1" dirty="0"/>
              <a:t>For example, we could save the LibGuide records as MARC and import them into Alma, to provide record and not just recommender discovery and access in Primo VE.</a:t>
            </a:r>
          </a:p>
          <a:p>
            <a:endParaRPr lang="en-US" sz="2000" i="1" dirty="0"/>
          </a:p>
          <a:p>
            <a:r>
              <a:rPr lang="en-US" sz="2000" i="1" dirty="0"/>
              <a:t>Import profiles can also be used to bring records into Alma and/or Primo VE.</a:t>
            </a:r>
          </a:p>
          <a:p>
            <a:endParaRPr lang="en-US" sz="2000" i="1" dirty="0"/>
          </a:p>
          <a:p>
            <a:r>
              <a:rPr lang="en-US" sz="2000" i="1" dirty="0"/>
              <a:t>We use Discovery Import Profiles in Alma to harvest LibGuides guides and A-Z database entries as records in Primo VE – unlike the Resource Recommenders, this process is fully automated and is updated daily.</a:t>
            </a:r>
          </a:p>
          <a:p>
            <a:endParaRPr lang="en-US" sz="2000" i="1" dirty="0"/>
          </a:p>
          <a:p>
            <a:r>
              <a:rPr lang="en-US" sz="2000" i="1" dirty="0"/>
              <a:t>We like Resource Recommenders in addition to records because (1) they give added prominence to local resources and (2) we can add lots of alternative search tags.</a:t>
            </a:r>
          </a:p>
          <a:p>
            <a:endParaRPr lang="en-US" sz="2000" i="1" dirty="0"/>
          </a:p>
          <a:p>
            <a:endParaRPr lang="en-US" sz="2000" i="1" dirty="0"/>
          </a:p>
        </p:txBody>
      </p:sp>
    </p:spTree>
    <p:extLst>
      <p:ext uri="{BB962C8B-B14F-4D97-AF65-F5344CB8AC3E}">
        <p14:creationId xmlns:p14="http://schemas.microsoft.com/office/powerpoint/2010/main" val="4056925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4627756" y="1775639"/>
            <a:ext cx="6017250" cy="552893"/>
          </a:xfrm>
        </p:spPr>
        <p:txBody>
          <a:bodyPr>
            <a:normAutofit/>
          </a:bodyPr>
          <a:lstStyle/>
          <a:p>
            <a:r>
              <a:rPr lang="en-US" dirty="0"/>
              <a:t>And now, Excel!  Why?</a:t>
            </a:r>
          </a:p>
        </p:txBody>
      </p:sp>
      <p:sp>
        <p:nvSpPr>
          <p:cNvPr id="2" name="TextBox 1">
            <a:extLst>
              <a:ext uri="{FF2B5EF4-FFF2-40B4-BE49-F238E27FC236}">
                <a16:creationId xmlns:a16="http://schemas.microsoft.com/office/drawing/2014/main" id="{EB635D4E-518F-0DDB-334D-F3AC4ECA95F5}"/>
              </a:ext>
            </a:extLst>
          </p:cNvPr>
          <p:cNvSpPr txBox="1"/>
          <p:nvPr/>
        </p:nvSpPr>
        <p:spPr>
          <a:xfrm>
            <a:off x="4951652" y="2439353"/>
            <a:ext cx="6110357" cy="1323439"/>
          </a:xfrm>
          <a:prstGeom prst="rect">
            <a:avLst/>
          </a:prstGeom>
          <a:noFill/>
        </p:spPr>
        <p:txBody>
          <a:bodyPr wrap="square" rtlCol="0">
            <a:spAutoFit/>
          </a:bodyPr>
          <a:lstStyle/>
          <a:p>
            <a:pPr marL="342900" indent="-342900">
              <a:buFont typeface="+mj-lt"/>
              <a:buAutoNum type="arabicPeriod"/>
            </a:pPr>
            <a:r>
              <a:rPr lang="en-US" sz="2000" dirty="0"/>
              <a:t>Excel files can be imported into Alma for the Resource Recommenders</a:t>
            </a:r>
          </a:p>
          <a:p>
            <a:pPr marL="342900" indent="-342900">
              <a:buFont typeface="+mj-lt"/>
              <a:buAutoNum type="arabicPeriod"/>
            </a:pPr>
            <a:r>
              <a:rPr lang="en-US" sz="2000" dirty="0"/>
              <a:t>It gives us a final opportunity to refine the data before importing</a:t>
            </a:r>
          </a:p>
        </p:txBody>
      </p:sp>
      <p:sp>
        <p:nvSpPr>
          <p:cNvPr id="3" name="Title 4">
            <a:extLst>
              <a:ext uri="{FF2B5EF4-FFF2-40B4-BE49-F238E27FC236}">
                <a16:creationId xmlns:a16="http://schemas.microsoft.com/office/drawing/2014/main" id="{67519DBE-A070-12B6-9E02-87E154D994B5}"/>
              </a:ext>
            </a:extLst>
          </p:cNvPr>
          <p:cNvSpPr txBox="1">
            <a:spLocks/>
          </p:cNvSpPr>
          <p:nvPr/>
        </p:nvSpPr>
        <p:spPr>
          <a:xfrm>
            <a:off x="5118397" y="4221172"/>
            <a:ext cx="6647457"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And now, Excel!  How?</a:t>
            </a:r>
          </a:p>
        </p:txBody>
      </p:sp>
      <p:sp>
        <p:nvSpPr>
          <p:cNvPr id="4" name="TextBox 3">
            <a:extLst>
              <a:ext uri="{FF2B5EF4-FFF2-40B4-BE49-F238E27FC236}">
                <a16:creationId xmlns:a16="http://schemas.microsoft.com/office/drawing/2014/main" id="{0537BB7F-31B0-6275-263B-93EF8C5F87B2}"/>
              </a:ext>
            </a:extLst>
          </p:cNvPr>
          <p:cNvSpPr txBox="1"/>
          <p:nvPr/>
        </p:nvSpPr>
        <p:spPr>
          <a:xfrm>
            <a:off x="5172029" y="4977855"/>
            <a:ext cx="5314794" cy="1015663"/>
          </a:xfrm>
          <a:prstGeom prst="rect">
            <a:avLst/>
          </a:prstGeom>
          <a:noFill/>
        </p:spPr>
        <p:txBody>
          <a:bodyPr wrap="square" rtlCol="0">
            <a:spAutoFit/>
          </a:bodyPr>
          <a:lstStyle/>
          <a:p>
            <a:pPr marL="342900" indent="-342900">
              <a:buFont typeface="+mj-lt"/>
              <a:buAutoNum type="arabicPeriod"/>
            </a:pPr>
            <a:r>
              <a:rPr lang="en-US" sz="2000" dirty="0"/>
              <a:t>Use MarcEdit to Export Tab Delimited Records from .mrk source</a:t>
            </a:r>
          </a:p>
          <a:p>
            <a:pPr marL="342900" indent="-342900">
              <a:buFont typeface="+mj-lt"/>
              <a:buAutoNum type="arabicPeriod"/>
            </a:pPr>
            <a:r>
              <a:rPr lang="en-US" sz="2000" dirty="0"/>
              <a:t>Import the resulting .txt file into Excel</a:t>
            </a:r>
          </a:p>
        </p:txBody>
      </p:sp>
      <p:pic>
        <p:nvPicPr>
          <p:cNvPr id="11" name="Picture 10" descr="Icon&#10;&#10;Description automatically generated">
            <a:extLst>
              <a:ext uri="{FF2B5EF4-FFF2-40B4-BE49-F238E27FC236}">
                <a16:creationId xmlns:a16="http://schemas.microsoft.com/office/drawing/2014/main" id="{5AE1AA05-DDD6-750A-17A4-81EA9A722D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975444">
            <a:off x="334097" y="1701398"/>
            <a:ext cx="4143036" cy="4143036"/>
          </a:xfrm>
          <a:prstGeom prst="rect">
            <a:avLst/>
          </a:prstGeom>
        </p:spPr>
      </p:pic>
    </p:spTree>
    <p:extLst>
      <p:ext uri="{BB962C8B-B14F-4D97-AF65-F5344CB8AC3E}">
        <p14:creationId xmlns:p14="http://schemas.microsoft.com/office/powerpoint/2010/main" val="420627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99094" y="1020726"/>
            <a:ext cx="12092906" cy="552893"/>
          </a:xfrm>
        </p:spPr>
        <p:txBody>
          <a:bodyPr>
            <a:normAutofit/>
          </a:bodyPr>
          <a:lstStyle/>
          <a:p>
            <a:r>
              <a:rPr lang="en-US" sz="2800" dirty="0"/>
              <a:t>Step 3. Export Tab Delimited Records</a:t>
            </a:r>
          </a:p>
        </p:txBody>
      </p:sp>
      <p:pic>
        <p:nvPicPr>
          <p:cNvPr id="7" name="Picture 6">
            <a:extLst>
              <a:ext uri="{FF2B5EF4-FFF2-40B4-BE49-F238E27FC236}">
                <a16:creationId xmlns:a16="http://schemas.microsoft.com/office/drawing/2014/main" id="{8E61144B-8CD9-9DBD-DD03-912F70CB441A}"/>
              </a:ext>
            </a:extLst>
          </p:cNvPr>
          <p:cNvPicPr>
            <a:picLocks noChangeAspect="1"/>
          </p:cNvPicPr>
          <p:nvPr/>
        </p:nvPicPr>
        <p:blipFill>
          <a:blip r:embed="rId3"/>
          <a:stretch>
            <a:fillRect/>
          </a:stretch>
        </p:blipFill>
        <p:spPr>
          <a:xfrm>
            <a:off x="177877" y="1535990"/>
            <a:ext cx="8306227" cy="4445228"/>
          </a:xfrm>
          <a:prstGeom prst="rect">
            <a:avLst/>
          </a:prstGeom>
        </p:spPr>
      </p:pic>
      <p:pic>
        <p:nvPicPr>
          <p:cNvPr id="9" name="Picture 8">
            <a:extLst>
              <a:ext uri="{FF2B5EF4-FFF2-40B4-BE49-F238E27FC236}">
                <a16:creationId xmlns:a16="http://schemas.microsoft.com/office/drawing/2014/main" id="{F8611EB3-6321-F252-AE3E-D76B1E2A8465}"/>
              </a:ext>
            </a:extLst>
          </p:cNvPr>
          <p:cNvPicPr>
            <a:picLocks noChangeAspect="1"/>
          </p:cNvPicPr>
          <p:nvPr/>
        </p:nvPicPr>
        <p:blipFill>
          <a:blip r:embed="rId4"/>
          <a:stretch>
            <a:fillRect/>
          </a:stretch>
        </p:blipFill>
        <p:spPr>
          <a:xfrm>
            <a:off x="6502492" y="1000871"/>
            <a:ext cx="5150115" cy="4007056"/>
          </a:xfrm>
          <a:prstGeom prst="rect">
            <a:avLst/>
          </a:prstGeom>
          <a:ln>
            <a:solidFill>
              <a:srgbClr val="666666"/>
            </a:solidFill>
          </a:ln>
        </p:spPr>
      </p:pic>
      <p:sp>
        <p:nvSpPr>
          <p:cNvPr id="10" name="TextBox 9">
            <a:extLst>
              <a:ext uri="{FF2B5EF4-FFF2-40B4-BE49-F238E27FC236}">
                <a16:creationId xmlns:a16="http://schemas.microsoft.com/office/drawing/2014/main" id="{5FF81F93-5CFD-EFFF-262C-2B9435E7A6B2}"/>
              </a:ext>
            </a:extLst>
          </p:cNvPr>
          <p:cNvSpPr txBox="1"/>
          <p:nvPr/>
        </p:nvSpPr>
        <p:spPr>
          <a:xfrm>
            <a:off x="4221126" y="5140730"/>
            <a:ext cx="7295293" cy="1477328"/>
          </a:xfrm>
          <a:prstGeom prst="rect">
            <a:avLst/>
          </a:prstGeom>
          <a:solidFill>
            <a:schemeClr val="bg1"/>
          </a:solidFill>
        </p:spPr>
        <p:txBody>
          <a:bodyPr wrap="square" rtlCol="0">
            <a:spAutoFit/>
          </a:bodyPr>
          <a:lstStyle/>
          <a:p>
            <a:r>
              <a:rPr lang="en-US" dirty="0"/>
              <a:t>Select your .mrk file as source </a:t>
            </a:r>
            <a:br>
              <a:rPr lang="en-US" dirty="0"/>
            </a:br>
            <a:r>
              <a:rPr lang="en-US" dirty="0"/>
              <a:t>     – you’ll need to specify “MARC Text Files (*.mrk)” to find them</a:t>
            </a:r>
          </a:p>
          <a:p>
            <a:r>
              <a:rPr lang="en-US" dirty="0"/>
              <a:t>Then enter a .txt file name as destination </a:t>
            </a:r>
          </a:p>
          <a:p>
            <a:r>
              <a:rPr lang="en-US" dirty="0"/>
              <a:t>     – I just copy/paste the full .mrk path and change extension to .txt</a:t>
            </a:r>
          </a:p>
          <a:p>
            <a:r>
              <a:rPr lang="en-US" i="1" dirty="0"/>
              <a:t>					And next…</a:t>
            </a:r>
          </a:p>
        </p:txBody>
      </p:sp>
      <p:sp>
        <p:nvSpPr>
          <p:cNvPr id="2" name="TextBox 1">
            <a:extLst>
              <a:ext uri="{FF2B5EF4-FFF2-40B4-BE49-F238E27FC236}">
                <a16:creationId xmlns:a16="http://schemas.microsoft.com/office/drawing/2014/main" id="{D0DA2A82-598D-B9F2-4237-D879593EDC69}"/>
              </a:ext>
            </a:extLst>
          </p:cNvPr>
          <p:cNvSpPr txBox="1"/>
          <p:nvPr/>
        </p:nvSpPr>
        <p:spPr>
          <a:xfrm>
            <a:off x="10547498" y="3222114"/>
            <a:ext cx="1466625" cy="2123658"/>
          </a:xfrm>
          <a:prstGeom prst="rect">
            <a:avLst/>
          </a:prstGeom>
          <a:solidFill>
            <a:schemeClr val="bg2"/>
          </a:solidFill>
          <a:ln w="38100">
            <a:solidFill>
              <a:srgbClr val="FF0000"/>
            </a:solidFill>
          </a:ln>
        </p:spPr>
        <p:txBody>
          <a:bodyPr wrap="square" rIns="274320" rtlCol="0">
            <a:spAutoFit/>
          </a:bodyPr>
          <a:lstStyle/>
          <a:p>
            <a:pPr algn="r"/>
            <a:r>
              <a:rPr lang="en-US" dirty="0">
                <a:solidFill>
                  <a:schemeClr val="accent6"/>
                </a:solidFill>
              </a:rPr>
              <a:t>Use semi-colon </a:t>
            </a:r>
            <a:r>
              <a:rPr lang="en-US" sz="2000" b="1" dirty="0">
                <a:solidFill>
                  <a:schemeClr val="accent6"/>
                </a:solidFill>
              </a:rPr>
              <a:t>;</a:t>
            </a:r>
            <a:r>
              <a:rPr lang="en-US" dirty="0">
                <a:solidFill>
                  <a:schemeClr val="accent6"/>
                </a:solidFill>
              </a:rPr>
              <a:t> as field delimiter – this is separator in tag field</a:t>
            </a:r>
          </a:p>
        </p:txBody>
      </p:sp>
      <p:cxnSp>
        <p:nvCxnSpPr>
          <p:cNvPr id="4" name="Straight Arrow Connector 3">
            <a:extLst>
              <a:ext uri="{FF2B5EF4-FFF2-40B4-BE49-F238E27FC236}">
                <a16:creationId xmlns:a16="http://schemas.microsoft.com/office/drawing/2014/main" id="{B0863DF7-CB92-B21D-D061-4EF186C5D7D5}"/>
              </a:ext>
            </a:extLst>
          </p:cNvPr>
          <p:cNvCxnSpPr>
            <a:cxnSpLocks/>
          </p:cNvCxnSpPr>
          <p:nvPr/>
        </p:nvCxnSpPr>
        <p:spPr>
          <a:xfrm flipH="1" flipV="1">
            <a:off x="9952074" y="3338623"/>
            <a:ext cx="595424" cy="244549"/>
          </a:xfrm>
          <a:prstGeom prst="straightConnector1">
            <a:avLst/>
          </a:prstGeom>
          <a:ln w="44450">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558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5019674" cy="716084"/>
          </a:xfrm>
        </p:spPr>
        <p:txBody>
          <a:bodyPr>
            <a:normAutofit/>
          </a:bodyPr>
          <a:lstStyle/>
          <a:p>
            <a:r>
              <a:rPr lang="en-US" dirty="0"/>
              <a:t>How can we get from there:</a:t>
            </a:r>
          </a:p>
        </p:txBody>
      </p:sp>
      <p:pic>
        <p:nvPicPr>
          <p:cNvPr id="11" name="Picture 10">
            <a:extLst>
              <a:ext uri="{FF2B5EF4-FFF2-40B4-BE49-F238E27FC236}">
                <a16:creationId xmlns:a16="http://schemas.microsoft.com/office/drawing/2014/main" id="{1A8B5929-85B2-63CC-5E5C-577540957118}"/>
              </a:ext>
            </a:extLst>
          </p:cNvPr>
          <p:cNvPicPr>
            <a:picLocks noChangeAspect="1"/>
          </p:cNvPicPr>
          <p:nvPr/>
        </p:nvPicPr>
        <p:blipFill>
          <a:blip r:embed="rId2"/>
          <a:srcRect/>
          <a:stretch/>
        </p:blipFill>
        <p:spPr>
          <a:xfrm>
            <a:off x="364813" y="1698505"/>
            <a:ext cx="5698021" cy="4381725"/>
          </a:xfrm>
          <a:prstGeom prst="rect">
            <a:avLst/>
          </a:prstGeom>
          <a:effectLst>
            <a:outerShdw blurRad="50800" dist="127000" dir="8100000" algn="tr" rotWithShape="0">
              <a:prstClr val="black">
                <a:alpha val="40000"/>
              </a:prstClr>
            </a:outerShdw>
          </a:effectLst>
        </p:spPr>
      </p:pic>
      <p:sp>
        <p:nvSpPr>
          <p:cNvPr id="5" name="Title 3">
            <a:extLst>
              <a:ext uri="{FF2B5EF4-FFF2-40B4-BE49-F238E27FC236}">
                <a16:creationId xmlns:a16="http://schemas.microsoft.com/office/drawing/2014/main" id="{8207B40C-540E-6799-4376-DA30C64A5B83}"/>
              </a:ext>
            </a:extLst>
          </p:cNvPr>
          <p:cNvSpPr txBox="1">
            <a:spLocks/>
          </p:cNvSpPr>
          <p:nvPr/>
        </p:nvSpPr>
        <p:spPr>
          <a:xfrm>
            <a:off x="7472330" y="2712916"/>
            <a:ext cx="4015231" cy="7160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To here:</a:t>
            </a:r>
          </a:p>
        </p:txBody>
      </p:sp>
      <p:pic>
        <p:nvPicPr>
          <p:cNvPr id="13" name="Picture 12">
            <a:extLst>
              <a:ext uri="{FF2B5EF4-FFF2-40B4-BE49-F238E27FC236}">
                <a16:creationId xmlns:a16="http://schemas.microsoft.com/office/drawing/2014/main" id="{FC3EAB1E-F9E5-2FE5-2129-1667E498BEA2}"/>
              </a:ext>
            </a:extLst>
          </p:cNvPr>
          <p:cNvPicPr>
            <a:picLocks noChangeAspect="1"/>
          </p:cNvPicPr>
          <p:nvPr/>
        </p:nvPicPr>
        <p:blipFill>
          <a:blip r:embed="rId3"/>
          <a:stretch>
            <a:fillRect/>
          </a:stretch>
        </p:blipFill>
        <p:spPr>
          <a:xfrm>
            <a:off x="5130943" y="3531787"/>
            <a:ext cx="6902805" cy="3029106"/>
          </a:xfrm>
          <a:prstGeom prst="rect">
            <a:avLst/>
          </a:prstGeom>
          <a:effectLst>
            <a:outerShdw blurRad="50800" dist="127000" dir="8100000" algn="tr" rotWithShape="0">
              <a:prstClr val="black">
                <a:alpha val="40000"/>
              </a:prstClr>
            </a:outerShdw>
          </a:effectLst>
        </p:spPr>
      </p:pic>
      <p:sp>
        <p:nvSpPr>
          <p:cNvPr id="14" name="Arc 13">
            <a:extLst>
              <a:ext uri="{FF2B5EF4-FFF2-40B4-BE49-F238E27FC236}">
                <a16:creationId xmlns:a16="http://schemas.microsoft.com/office/drawing/2014/main" id="{3701BDAA-2F3A-CD9A-D9DA-B0B7CBFA4A82}"/>
              </a:ext>
            </a:extLst>
          </p:cNvPr>
          <p:cNvSpPr/>
          <p:nvPr/>
        </p:nvSpPr>
        <p:spPr>
          <a:xfrm rot="5400000" flipH="1">
            <a:off x="5793151" y="710788"/>
            <a:ext cx="3309909" cy="5284381"/>
          </a:xfrm>
          <a:prstGeom prst="arc">
            <a:avLst>
              <a:gd name="adj1" fmla="val 16369192"/>
              <a:gd name="adj2" fmla="val 2537940"/>
            </a:avLst>
          </a:prstGeom>
          <a:ln w="38100">
            <a:solidFill>
              <a:srgbClr val="00C7B1"/>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sp>
        <p:nvSpPr>
          <p:cNvPr id="2" name="Rectangle 1">
            <a:extLst>
              <a:ext uri="{FF2B5EF4-FFF2-40B4-BE49-F238E27FC236}">
                <a16:creationId xmlns:a16="http://schemas.microsoft.com/office/drawing/2014/main" id="{BCFCED37-7FB0-063C-CB1C-77A631834AAC}"/>
              </a:ext>
            </a:extLst>
          </p:cNvPr>
          <p:cNvSpPr/>
          <p:nvPr/>
        </p:nvSpPr>
        <p:spPr>
          <a:xfrm>
            <a:off x="9702480" y="1171010"/>
            <a:ext cx="123949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2613426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165769" y="935001"/>
            <a:ext cx="12092906" cy="552893"/>
          </a:xfrm>
        </p:spPr>
        <p:txBody>
          <a:bodyPr>
            <a:normAutofit/>
          </a:bodyPr>
          <a:lstStyle/>
          <a:p>
            <a:r>
              <a:rPr lang="en-US" sz="2400" dirty="0"/>
              <a:t>Export Tab Delimited Records, </a:t>
            </a:r>
            <a:r>
              <a:rPr lang="en-US" sz="2400" i="1" dirty="0"/>
              <a:t>continued</a:t>
            </a:r>
          </a:p>
        </p:txBody>
      </p:sp>
      <p:pic>
        <p:nvPicPr>
          <p:cNvPr id="9" name="Picture 8">
            <a:extLst>
              <a:ext uri="{FF2B5EF4-FFF2-40B4-BE49-F238E27FC236}">
                <a16:creationId xmlns:a16="http://schemas.microsoft.com/office/drawing/2014/main" id="{F8611EB3-6321-F252-AE3E-D76B1E2A8465}"/>
              </a:ext>
            </a:extLst>
          </p:cNvPr>
          <p:cNvPicPr>
            <a:picLocks noChangeAspect="1"/>
          </p:cNvPicPr>
          <p:nvPr/>
        </p:nvPicPr>
        <p:blipFill>
          <a:blip r:embed="rId3"/>
          <a:stretch>
            <a:fillRect/>
          </a:stretch>
        </p:blipFill>
        <p:spPr>
          <a:xfrm>
            <a:off x="224982" y="1532523"/>
            <a:ext cx="3268231" cy="2542853"/>
          </a:xfrm>
          <a:prstGeom prst="rect">
            <a:avLst/>
          </a:prstGeom>
          <a:ln>
            <a:solidFill>
              <a:srgbClr val="666666"/>
            </a:solidFill>
          </a:ln>
        </p:spPr>
      </p:pic>
      <p:pic>
        <p:nvPicPr>
          <p:cNvPr id="3" name="Picture 2">
            <a:extLst>
              <a:ext uri="{FF2B5EF4-FFF2-40B4-BE49-F238E27FC236}">
                <a16:creationId xmlns:a16="http://schemas.microsoft.com/office/drawing/2014/main" id="{A45FF359-0189-A53A-04FF-3B5DCB0C85E7}"/>
              </a:ext>
            </a:extLst>
          </p:cNvPr>
          <p:cNvPicPr>
            <a:picLocks noChangeAspect="1"/>
          </p:cNvPicPr>
          <p:nvPr/>
        </p:nvPicPr>
        <p:blipFill>
          <a:blip r:embed="rId4"/>
          <a:stretch>
            <a:fillRect/>
          </a:stretch>
        </p:blipFill>
        <p:spPr>
          <a:xfrm>
            <a:off x="2103910" y="1505011"/>
            <a:ext cx="5867702" cy="4095961"/>
          </a:xfrm>
          <a:prstGeom prst="rect">
            <a:avLst/>
          </a:prstGeom>
          <a:ln>
            <a:noFill/>
          </a:ln>
        </p:spPr>
      </p:pic>
      <p:sp>
        <p:nvSpPr>
          <p:cNvPr id="10" name="TextBox 9">
            <a:extLst>
              <a:ext uri="{FF2B5EF4-FFF2-40B4-BE49-F238E27FC236}">
                <a16:creationId xmlns:a16="http://schemas.microsoft.com/office/drawing/2014/main" id="{5FF81F93-5CFD-EFFF-262C-2B9435E7A6B2}"/>
              </a:ext>
            </a:extLst>
          </p:cNvPr>
          <p:cNvSpPr txBox="1"/>
          <p:nvPr/>
        </p:nvSpPr>
        <p:spPr>
          <a:xfrm>
            <a:off x="224981" y="5588271"/>
            <a:ext cx="11703315" cy="1200329"/>
          </a:xfrm>
          <a:prstGeom prst="rect">
            <a:avLst/>
          </a:prstGeom>
          <a:solidFill>
            <a:schemeClr val="bg1"/>
          </a:solidFill>
        </p:spPr>
        <p:txBody>
          <a:bodyPr wrap="square" rtlCol="0">
            <a:spAutoFit/>
          </a:bodyPr>
          <a:lstStyle/>
          <a:p>
            <a:r>
              <a:rPr lang="en-US" dirty="0"/>
              <a:t>You can add fields and subfields individually or better yet after you Add Fields once you can “Save Data” to create an export file that can be loaded to use every time. The settings shown here will use the field and subfield labels (ex: 999$a) as field names for the values. Multiple field occurrences will be combined into a single field.</a:t>
            </a:r>
          </a:p>
          <a:p>
            <a:r>
              <a:rPr lang="en-US" dirty="0"/>
              <a:t>			Check “Normalize field data” and then Export.</a:t>
            </a:r>
          </a:p>
        </p:txBody>
      </p:sp>
      <p:pic>
        <p:nvPicPr>
          <p:cNvPr id="6" name="Picture 5">
            <a:extLst>
              <a:ext uri="{FF2B5EF4-FFF2-40B4-BE49-F238E27FC236}">
                <a16:creationId xmlns:a16="http://schemas.microsoft.com/office/drawing/2014/main" id="{6C323EC9-DDFC-C87C-4D7D-0AE5A5498A4F}"/>
              </a:ext>
            </a:extLst>
          </p:cNvPr>
          <p:cNvPicPr>
            <a:picLocks noChangeAspect="1"/>
          </p:cNvPicPr>
          <p:nvPr/>
        </p:nvPicPr>
        <p:blipFill>
          <a:blip r:embed="rId5"/>
          <a:stretch>
            <a:fillRect/>
          </a:stretch>
        </p:blipFill>
        <p:spPr>
          <a:xfrm>
            <a:off x="5990718" y="1213486"/>
            <a:ext cx="5861351" cy="4083260"/>
          </a:xfrm>
          <a:prstGeom prst="rect">
            <a:avLst/>
          </a:prstGeom>
          <a:ln>
            <a:solidFill>
              <a:srgbClr val="666666"/>
            </a:solidFill>
          </a:ln>
        </p:spPr>
      </p:pic>
    </p:spTree>
    <p:extLst>
      <p:ext uri="{BB962C8B-B14F-4D97-AF65-F5344CB8AC3E}">
        <p14:creationId xmlns:p14="http://schemas.microsoft.com/office/powerpoint/2010/main" val="1586432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263317" y="1024271"/>
            <a:ext cx="8551073" cy="552893"/>
          </a:xfrm>
        </p:spPr>
        <p:txBody>
          <a:bodyPr>
            <a:normAutofit/>
          </a:bodyPr>
          <a:lstStyle/>
          <a:p>
            <a:r>
              <a:rPr lang="en-US" dirty="0"/>
              <a:t>Step 4. Import to and final editing in Excel</a:t>
            </a:r>
          </a:p>
        </p:txBody>
      </p:sp>
      <p:pic>
        <p:nvPicPr>
          <p:cNvPr id="4" name="Picture 3">
            <a:extLst>
              <a:ext uri="{FF2B5EF4-FFF2-40B4-BE49-F238E27FC236}">
                <a16:creationId xmlns:a16="http://schemas.microsoft.com/office/drawing/2014/main" id="{D66FD0C5-AF2E-AB58-189F-83A9D408310E}"/>
              </a:ext>
            </a:extLst>
          </p:cNvPr>
          <p:cNvPicPr>
            <a:picLocks noChangeAspect="1"/>
          </p:cNvPicPr>
          <p:nvPr/>
        </p:nvPicPr>
        <p:blipFill>
          <a:blip r:embed="rId3"/>
          <a:stretch>
            <a:fillRect/>
          </a:stretch>
        </p:blipFill>
        <p:spPr>
          <a:xfrm>
            <a:off x="445519" y="1573619"/>
            <a:ext cx="6324925" cy="5175516"/>
          </a:xfrm>
          <a:prstGeom prst="rect">
            <a:avLst/>
          </a:prstGeom>
        </p:spPr>
      </p:pic>
      <p:sp>
        <p:nvSpPr>
          <p:cNvPr id="7" name="TextBox 6">
            <a:extLst>
              <a:ext uri="{FF2B5EF4-FFF2-40B4-BE49-F238E27FC236}">
                <a16:creationId xmlns:a16="http://schemas.microsoft.com/office/drawing/2014/main" id="{00B97824-9985-9C9D-9AE9-74BFBBFD242B}"/>
              </a:ext>
            </a:extLst>
          </p:cNvPr>
          <p:cNvSpPr txBox="1"/>
          <p:nvPr/>
        </p:nvSpPr>
        <p:spPr>
          <a:xfrm>
            <a:off x="7495953" y="1988288"/>
            <a:ext cx="2955851" cy="1754326"/>
          </a:xfrm>
          <a:prstGeom prst="rect">
            <a:avLst/>
          </a:prstGeom>
          <a:noFill/>
        </p:spPr>
        <p:txBody>
          <a:bodyPr wrap="square" rtlCol="0">
            <a:spAutoFit/>
          </a:bodyPr>
          <a:lstStyle/>
          <a:p>
            <a:r>
              <a:rPr lang="en-US" dirty="0"/>
              <a:t>Once the Delimited Text Record file has been created, open a new sheet in Excel and import the .txt file.</a:t>
            </a:r>
          </a:p>
          <a:p>
            <a:endParaRPr lang="en-US" dirty="0"/>
          </a:p>
        </p:txBody>
      </p:sp>
      <p:sp>
        <p:nvSpPr>
          <p:cNvPr id="2" name="Title 4">
            <a:extLst>
              <a:ext uri="{FF2B5EF4-FFF2-40B4-BE49-F238E27FC236}">
                <a16:creationId xmlns:a16="http://schemas.microsoft.com/office/drawing/2014/main" id="{6235EAEA-D907-6D04-6CA7-2604606F5A71}"/>
              </a:ext>
            </a:extLst>
          </p:cNvPr>
          <p:cNvSpPr txBox="1">
            <a:spLocks/>
          </p:cNvSpPr>
          <p:nvPr/>
        </p:nvSpPr>
        <p:spPr>
          <a:xfrm>
            <a:off x="7243124" y="4182140"/>
            <a:ext cx="5036432"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And </a:t>
            </a:r>
            <a:r>
              <a:rPr lang="en-US" i="1" dirty="0"/>
              <a:t>NOW </a:t>
            </a:r>
            <a:r>
              <a:rPr lang="en-US" dirty="0"/>
              <a:t>…</a:t>
            </a:r>
          </a:p>
        </p:txBody>
      </p:sp>
    </p:spTree>
    <p:extLst>
      <p:ext uri="{BB962C8B-B14F-4D97-AF65-F5344CB8AC3E}">
        <p14:creationId xmlns:p14="http://schemas.microsoft.com/office/powerpoint/2010/main" val="1419793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681075-DAB7-0A31-C837-055FEB45BADF}"/>
              </a:ext>
            </a:extLst>
          </p:cNvPr>
          <p:cNvPicPr>
            <a:picLocks noChangeAspect="1"/>
          </p:cNvPicPr>
          <p:nvPr/>
        </p:nvPicPr>
        <p:blipFill>
          <a:blip r:embed="rId3"/>
          <a:stretch>
            <a:fillRect/>
          </a:stretch>
        </p:blipFill>
        <p:spPr>
          <a:xfrm>
            <a:off x="826690" y="1225849"/>
            <a:ext cx="10316231" cy="5433606"/>
          </a:xfrm>
          <a:prstGeom prst="rect">
            <a:avLst/>
          </a:prstGeom>
        </p:spPr>
      </p:pic>
      <p:sp>
        <p:nvSpPr>
          <p:cNvPr id="10" name="Title 4">
            <a:extLst>
              <a:ext uri="{FF2B5EF4-FFF2-40B4-BE49-F238E27FC236}">
                <a16:creationId xmlns:a16="http://schemas.microsoft.com/office/drawing/2014/main" id="{ABC7EDFB-7C0D-BE34-2144-86ABD44EBFF9}"/>
              </a:ext>
            </a:extLst>
          </p:cNvPr>
          <p:cNvSpPr>
            <a:spLocks noGrp="1"/>
          </p:cNvSpPr>
          <p:nvPr>
            <p:ph type="title"/>
          </p:nvPr>
        </p:nvSpPr>
        <p:spPr>
          <a:xfrm>
            <a:off x="5677785" y="329610"/>
            <a:ext cx="5195776" cy="552893"/>
          </a:xfrm>
        </p:spPr>
        <p:txBody>
          <a:bodyPr>
            <a:noAutofit/>
          </a:bodyPr>
          <a:lstStyle/>
          <a:p>
            <a:r>
              <a:rPr lang="en-US" sz="4000" i="1" dirty="0"/>
              <a:t>Voila!</a:t>
            </a:r>
          </a:p>
        </p:txBody>
      </p:sp>
      <p:sp>
        <p:nvSpPr>
          <p:cNvPr id="2" name="TextBox 1">
            <a:extLst>
              <a:ext uri="{FF2B5EF4-FFF2-40B4-BE49-F238E27FC236}">
                <a16:creationId xmlns:a16="http://schemas.microsoft.com/office/drawing/2014/main" id="{0044C769-0DD5-2D87-B6C7-5570854428DC}"/>
              </a:ext>
            </a:extLst>
          </p:cNvPr>
          <p:cNvSpPr txBox="1"/>
          <p:nvPr/>
        </p:nvSpPr>
        <p:spPr>
          <a:xfrm>
            <a:off x="6337005" y="3469021"/>
            <a:ext cx="5028305" cy="923330"/>
          </a:xfrm>
          <a:prstGeom prst="rect">
            <a:avLst/>
          </a:prstGeom>
          <a:solidFill>
            <a:schemeClr val="bg1"/>
          </a:solidFill>
          <a:ln>
            <a:solidFill>
              <a:srgbClr val="00C7B1"/>
            </a:solidFill>
          </a:ln>
          <a:effectLst>
            <a:outerShdw blurRad="63500" sx="102000" sy="102000" algn="ctr" rotWithShape="0">
              <a:srgbClr val="00C7B1">
                <a:alpha val="40000"/>
              </a:srgbClr>
            </a:outerShdw>
          </a:effectLst>
        </p:spPr>
        <p:txBody>
          <a:bodyPr wrap="square" rtlCol="0">
            <a:spAutoFit/>
          </a:bodyPr>
          <a:lstStyle/>
          <a:p>
            <a:r>
              <a:rPr lang="en-US" dirty="0"/>
              <a:t>Save this imported file as Excel and edit away!</a:t>
            </a:r>
          </a:p>
          <a:p>
            <a:r>
              <a:rPr lang="en-US" dirty="0"/>
              <a:t>The Excel file will be uploaded and imported to Alma Resource Recommender.</a:t>
            </a:r>
          </a:p>
        </p:txBody>
      </p:sp>
    </p:spTree>
    <p:extLst>
      <p:ext uri="{BB962C8B-B14F-4D97-AF65-F5344CB8AC3E}">
        <p14:creationId xmlns:p14="http://schemas.microsoft.com/office/powerpoint/2010/main" val="52751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175760" y="971108"/>
            <a:ext cx="10900869" cy="1176669"/>
          </a:xfrm>
        </p:spPr>
        <p:txBody>
          <a:bodyPr>
            <a:normAutofit/>
          </a:bodyPr>
          <a:lstStyle/>
          <a:p>
            <a:r>
              <a:rPr lang="en-US" dirty="0"/>
              <a:t>At this point, the Excel file contains </a:t>
            </a:r>
            <a:r>
              <a:rPr lang="en-US" i="1" dirty="0"/>
              <a:t>almost </a:t>
            </a:r>
            <a:r>
              <a:rPr lang="en-US" dirty="0"/>
              <a:t>everything needed to populate the Resource Recommender.</a:t>
            </a:r>
          </a:p>
        </p:txBody>
      </p:sp>
      <p:sp>
        <p:nvSpPr>
          <p:cNvPr id="3" name="TextBox 2">
            <a:extLst>
              <a:ext uri="{FF2B5EF4-FFF2-40B4-BE49-F238E27FC236}">
                <a16:creationId xmlns:a16="http://schemas.microsoft.com/office/drawing/2014/main" id="{E9D84E6B-9E71-89E1-2C65-7EAB69689336}"/>
              </a:ext>
            </a:extLst>
          </p:cNvPr>
          <p:cNvSpPr txBox="1"/>
          <p:nvPr/>
        </p:nvSpPr>
        <p:spPr>
          <a:xfrm>
            <a:off x="756185" y="2339164"/>
            <a:ext cx="10131555" cy="3724096"/>
          </a:xfrm>
          <a:custGeom>
            <a:avLst/>
            <a:gdLst>
              <a:gd name="connsiteX0" fmla="*/ 0 w 10131555"/>
              <a:gd name="connsiteY0" fmla="*/ 0 h 3724096"/>
              <a:gd name="connsiteX1" fmla="*/ 574121 w 10131555"/>
              <a:gd name="connsiteY1" fmla="*/ 0 h 3724096"/>
              <a:gd name="connsiteX2" fmla="*/ 945612 w 10131555"/>
              <a:gd name="connsiteY2" fmla="*/ 0 h 3724096"/>
              <a:gd name="connsiteX3" fmla="*/ 1823680 w 10131555"/>
              <a:gd name="connsiteY3" fmla="*/ 0 h 3724096"/>
              <a:gd name="connsiteX4" fmla="*/ 2397801 w 10131555"/>
              <a:gd name="connsiteY4" fmla="*/ 0 h 3724096"/>
              <a:gd name="connsiteX5" fmla="*/ 2971923 w 10131555"/>
              <a:gd name="connsiteY5" fmla="*/ 0 h 3724096"/>
              <a:gd name="connsiteX6" fmla="*/ 3849991 w 10131555"/>
              <a:gd name="connsiteY6" fmla="*/ 0 h 3724096"/>
              <a:gd name="connsiteX7" fmla="*/ 4322797 w 10131555"/>
              <a:gd name="connsiteY7" fmla="*/ 0 h 3724096"/>
              <a:gd name="connsiteX8" fmla="*/ 5200865 w 10131555"/>
              <a:gd name="connsiteY8" fmla="*/ 0 h 3724096"/>
              <a:gd name="connsiteX9" fmla="*/ 6078933 w 10131555"/>
              <a:gd name="connsiteY9" fmla="*/ 0 h 3724096"/>
              <a:gd name="connsiteX10" fmla="*/ 6754370 w 10131555"/>
              <a:gd name="connsiteY10" fmla="*/ 0 h 3724096"/>
              <a:gd name="connsiteX11" fmla="*/ 7632438 w 10131555"/>
              <a:gd name="connsiteY11" fmla="*/ 0 h 3724096"/>
              <a:gd name="connsiteX12" fmla="*/ 8206560 w 10131555"/>
              <a:gd name="connsiteY12" fmla="*/ 0 h 3724096"/>
              <a:gd name="connsiteX13" fmla="*/ 8780681 w 10131555"/>
              <a:gd name="connsiteY13" fmla="*/ 0 h 3724096"/>
              <a:gd name="connsiteX14" fmla="*/ 9557434 w 10131555"/>
              <a:gd name="connsiteY14" fmla="*/ 0 h 3724096"/>
              <a:gd name="connsiteX15" fmla="*/ 10131555 w 10131555"/>
              <a:gd name="connsiteY15" fmla="*/ 0 h 3724096"/>
              <a:gd name="connsiteX16" fmla="*/ 10131555 w 10131555"/>
              <a:gd name="connsiteY16" fmla="*/ 695165 h 3724096"/>
              <a:gd name="connsiteX17" fmla="*/ 10131555 w 10131555"/>
              <a:gd name="connsiteY17" fmla="*/ 1353088 h 3724096"/>
              <a:gd name="connsiteX18" fmla="*/ 10131555 w 10131555"/>
              <a:gd name="connsiteY18" fmla="*/ 2011012 h 3724096"/>
              <a:gd name="connsiteX19" fmla="*/ 10131555 w 10131555"/>
              <a:gd name="connsiteY19" fmla="*/ 2668935 h 3724096"/>
              <a:gd name="connsiteX20" fmla="*/ 10131555 w 10131555"/>
              <a:gd name="connsiteY20" fmla="*/ 3177895 h 3724096"/>
              <a:gd name="connsiteX21" fmla="*/ 10131555 w 10131555"/>
              <a:gd name="connsiteY21" fmla="*/ 3724096 h 3724096"/>
              <a:gd name="connsiteX22" fmla="*/ 9354802 w 10131555"/>
              <a:gd name="connsiteY22" fmla="*/ 3724096 h 3724096"/>
              <a:gd name="connsiteX23" fmla="*/ 8881997 w 10131555"/>
              <a:gd name="connsiteY23" fmla="*/ 3724096 h 3724096"/>
              <a:gd name="connsiteX24" fmla="*/ 8206560 w 10131555"/>
              <a:gd name="connsiteY24" fmla="*/ 3724096 h 3724096"/>
              <a:gd name="connsiteX25" fmla="*/ 7835069 w 10131555"/>
              <a:gd name="connsiteY25" fmla="*/ 3724096 h 3724096"/>
              <a:gd name="connsiteX26" fmla="*/ 7463579 w 10131555"/>
              <a:gd name="connsiteY26" fmla="*/ 3724096 h 3724096"/>
              <a:gd name="connsiteX27" fmla="*/ 6788142 w 10131555"/>
              <a:gd name="connsiteY27" fmla="*/ 3724096 h 3724096"/>
              <a:gd name="connsiteX28" fmla="*/ 6315336 w 10131555"/>
              <a:gd name="connsiteY28" fmla="*/ 3724096 h 3724096"/>
              <a:gd name="connsiteX29" fmla="*/ 5538583 w 10131555"/>
              <a:gd name="connsiteY29" fmla="*/ 3724096 h 3724096"/>
              <a:gd name="connsiteX30" fmla="*/ 5065778 w 10131555"/>
              <a:gd name="connsiteY30" fmla="*/ 3724096 h 3724096"/>
              <a:gd name="connsiteX31" fmla="*/ 4289025 w 10131555"/>
              <a:gd name="connsiteY31" fmla="*/ 3724096 h 3724096"/>
              <a:gd name="connsiteX32" fmla="*/ 3917535 w 10131555"/>
              <a:gd name="connsiteY32" fmla="*/ 3724096 h 3724096"/>
              <a:gd name="connsiteX33" fmla="*/ 3140782 w 10131555"/>
              <a:gd name="connsiteY33" fmla="*/ 3724096 h 3724096"/>
              <a:gd name="connsiteX34" fmla="*/ 2667976 w 10131555"/>
              <a:gd name="connsiteY34" fmla="*/ 3724096 h 3724096"/>
              <a:gd name="connsiteX35" fmla="*/ 2296486 w 10131555"/>
              <a:gd name="connsiteY35" fmla="*/ 3724096 h 3724096"/>
              <a:gd name="connsiteX36" fmla="*/ 1823680 w 10131555"/>
              <a:gd name="connsiteY36" fmla="*/ 3724096 h 3724096"/>
              <a:gd name="connsiteX37" fmla="*/ 1046927 w 10131555"/>
              <a:gd name="connsiteY37" fmla="*/ 3724096 h 3724096"/>
              <a:gd name="connsiteX38" fmla="*/ 574121 w 10131555"/>
              <a:gd name="connsiteY38" fmla="*/ 3724096 h 3724096"/>
              <a:gd name="connsiteX39" fmla="*/ 0 w 10131555"/>
              <a:gd name="connsiteY39" fmla="*/ 3724096 h 3724096"/>
              <a:gd name="connsiteX40" fmla="*/ 0 w 10131555"/>
              <a:gd name="connsiteY40" fmla="*/ 3177895 h 3724096"/>
              <a:gd name="connsiteX41" fmla="*/ 0 w 10131555"/>
              <a:gd name="connsiteY41" fmla="*/ 2519972 h 3724096"/>
              <a:gd name="connsiteX42" fmla="*/ 0 w 10131555"/>
              <a:gd name="connsiteY42" fmla="*/ 2011012 h 3724096"/>
              <a:gd name="connsiteX43" fmla="*/ 0 w 10131555"/>
              <a:gd name="connsiteY43" fmla="*/ 1390329 h 3724096"/>
              <a:gd name="connsiteX44" fmla="*/ 0 w 10131555"/>
              <a:gd name="connsiteY44" fmla="*/ 844128 h 3724096"/>
              <a:gd name="connsiteX45" fmla="*/ 0 w 10131555"/>
              <a:gd name="connsiteY45" fmla="*/ 0 h 372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131555" h="3724096" extrusionOk="0">
                <a:moveTo>
                  <a:pt x="0" y="0"/>
                </a:moveTo>
                <a:cubicBezTo>
                  <a:pt x="176468" y="19609"/>
                  <a:pt x="291402" y="-4656"/>
                  <a:pt x="574121" y="0"/>
                </a:cubicBezTo>
                <a:cubicBezTo>
                  <a:pt x="856840" y="4656"/>
                  <a:pt x="828233" y="-16171"/>
                  <a:pt x="945612" y="0"/>
                </a:cubicBezTo>
                <a:cubicBezTo>
                  <a:pt x="1062991" y="16171"/>
                  <a:pt x="1621712" y="42209"/>
                  <a:pt x="1823680" y="0"/>
                </a:cubicBezTo>
                <a:cubicBezTo>
                  <a:pt x="2025648" y="-42209"/>
                  <a:pt x="2195846" y="-17544"/>
                  <a:pt x="2397801" y="0"/>
                </a:cubicBezTo>
                <a:cubicBezTo>
                  <a:pt x="2599756" y="17544"/>
                  <a:pt x="2693414" y="-16277"/>
                  <a:pt x="2971923" y="0"/>
                </a:cubicBezTo>
                <a:cubicBezTo>
                  <a:pt x="3250432" y="16277"/>
                  <a:pt x="3570890" y="32576"/>
                  <a:pt x="3849991" y="0"/>
                </a:cubicBezTo>
                <a:cubicBezTo>
                  <a:pt x="4129092" y="-32576"/>
                  <a:pt x="4122024" y="13852"/>
                  <a:pt x="4322797" y="0"/>
                </a:cubicBezTo>
                <a:cubicBezTo>
                  <a:pt x="4523570" y="-13852"/>
                  <a:pt x="4986557" y="4244"/>
                  <a:pt x="5200865" y="0"/>
                </a:cubicBezTo>
                <a:cubicBezTo>
                  <a:pt x="5415173" y="-4244"/>
                  <a:pt x="5658972" y="-2247"/>
                  <a:pt x="6078933" y="0"/>
                </a:cubicBezTo>
                <a:cubicBezTo>
                  <a:pt x="6498894" y="2247"/>
                  <a:pt x="6525874" y="20052"/>
                  <a:pt x="6754370" y="0"/>
                </a:cubicBezTo>
                <a:cubicBezTo>
                  <a:pt x="6982866" y="-20052"/>
                  <a:pt x="7202557" y="-30266"/>
                  <a:pt x="7632438" y="0"/>
                </a:cubicBezTo>
                <a:cubicBezTo>
                  <a:pt x="8062319" y="30266"/>
                  <a:pt x="8075724" y="-20732"/>
                  <a:pt x="8206560" y="0"/>
                </a:cubicBezTo>
                <a:cubicBezTo>
                  <a:pt x="8337396" y="20732"/>
                  <a:pt x="8602465" y="26195"/>
                  <a:pt x="8780681" y="0"/>
                </a:cubicBezTo>
                <a:cubicBezTo>
                  <a:pt x="8958897" y="-26195"/>
                  <a:pt x="9372998" y="-33410"/>
                  <a:pt x="9557434" y="0"/>
                </a:cubicBezTo>
                <a:cubicBezTo>
                  <a:pt x="9741870" y="33410"/>
                  <a:pt x="9876491" y="16735"/>
                  <a:pt x="10131555" y="0"/>
                </a:cubicBezTo>
                <a:cubicBezTo>
                  <a:pt x="10166295" y="146962"/>
                  <a:pt x="10110652" y="379845"/>
                  <a:pt x="10131555" y="695165"/>
                </a:cubicBezTo>
                <a:cubicBezTo>
                  <a:pt x="10152458" y="1010485"/>
                  <a:pt x="10108394" y="1220829"/>
                  <a:pt x="10131555" y="1353088"/>
                </a:cubicBezTo>
                <a:cubicBezTo>
                  <a:pt x="10154716" y="1485347"/>
                  <a:pt x="10116632" y="1686608"/>
                  <a:pt x="10131555" y="2011012"/>
                </a:cubicBezTo>
                <a:cubicBezTo>
                  <a:pt x="10146478" y="2335416"/>
                  <a:pt x="10136192" y="2358379"/>
                  <a:pt x="10131555" y="2668935"/>
                </a:cubicBezTo>
                <a:cubicBezTo>
                  <a:pt x="10126918" y="2979491"/>
                  <a:pt x="10128474" y="3003148"/>
                  <a:pt x="10131555" y="3177895"/>
                </a:cubicBezTo>
                <a:cubicBezTo>
                  <a:pt x="10134636" y="3352642"/>
                  <a:pt x="10150926" y="3497114"/>
                  <a:pt x="10131555" y="3724096"/>
                </a:cubicBezTo>
                <a:cubicBezTo>
                  <a:pt x="9966154" y="3688118"/>
                  <a:pt x="9521475" y="3737743"/>
                  <a:pt x="9354802" y="3724096"/>
                </a:cubicBezTo>
                <a:cubicBezTo>
                  <a:pt x="9188129" y="3710449"/>
                  <a:pt x="9075488" y="3736113"/>
                  <a:pt x="8881997" y="3724096"/>
                </a:cubicBezTo>
                <a:cubicBezTo>
                  <a:pt x="8688506" y="3712079"/>
                  <a:pt x="8409301" y="3708115"/>
                  <a:pt x="8206560" y="3724096"/>
                </a:cubicBezTo>
                <a:cubicBezTo>
                  <a:pt x="8003819" y="3740077"/>
                  <a:pt x="7998022" y="3733970"/>
                  <a:pt x="7835069" y="3724096"/>
                </a:cubicBezTo>
                <a:cubicBezTo>
                  <a:pt x="7672116" y="3714222"/>
                  <a:pt x="7632339" y="3740913"/>
                  <a:pt x="7463579" y="3724096"/>
                </a:cubicBezTo>
                <a:cubicBezTo>
                  <a:pt x="7294819" y="3707280"/>
                  <a:pt x="7038827" y="3696535"/>
                  <a:pt x="6788142" y="3724096"/>
                </a:cubicBezTo>
                <a:cubicBezTo>
                  <a:pt x="6537457" y="3751657"/>
                  <a:pt x="6459325" y="3706125"/>
                  <a:pt x="6315336" y="3724096"/>
                </a:cubicBezTo>
                <a:cubicBezTo>
                  <a:pt x="6171347" y="3742067"/>
                  <a:pt x="5875315" y="3724952"/>
                  <a:pt x="5538583" y="3724096"/>
                </a:cubicBezTo>
                <a:cubicBezTo>
                  <a:pt x="5201851" y="3723240"/>
                  <a:pt x="5202747" y="3723191"/>
                  <a:pt x="5065778" y="3724096"/>
                </a:cubicBezTo>
                <a:cubicBezTo>
                  <a:pt x="4928809" y="3725001"/>
                  <a:pt x="4500939" y="3761383"/>
                  <a:pt x="4289025" y="3724096"/>
                </a:cubicBezTo>
                <a:cubicBezTo>
                  <a:pt x="4077111" y="3686809"/>
                  <a:pt x="4096835" y="3731279"/>
                  <a:pt x="3917535" y="3724096"/>
                </a:cubicBezTo>
                <a:cubicBezTo>
                  <a:pt x="3738235" y="3716914"/>
                  <a:pt x="3471433" y="3729707"/>
                  <a:pt x="3140782" y="3724096"/>
                </a:cubicBezTo>
                <a:cubicBezTo>
                  <a:pt x="2810131" y="3718485"/>
                  <a:pt x="2863985" y="3727851"/>
                  <a:pt x="2667976" y="3724096"/>
                </a:cubicBezTo>
                <a:cubicBezTo>
                  <a:pt x="2471967" y="3720341"/>
                  <a:pt x="2441658" y="3737089"/>
                  <a:pt x="2296486" y="3724096"/>
                </a:cubicBezTo>
                <a:cubicBezTo>
                  <a:pt x="2151314" y="3711104"/>
                  <a:pt x="1955747" y="3739792"/>
                  <a:pt x="1823680" y="3724096"/>
                </a:cubicBezTo>
                <a:cubicBezTo>
                  <a:pt x="1691613" y="3708400"/>
                  <a:pt x="1397670" y="3719051"/>
                  <a:pt x="1046927" y="3724096"/>
                </a:cubicBezTo>
                <a:cubicBezTo>
                  <a:pt x="696184" y="3729141"/>
                  <a:pt x="754657" y="3742002"/>
                  <a:pt x="574121" y="3724096"/>
                </a:cubicBezTo>
                <a:cubicBezTo>
                  <a:pt x="393585" y="3706190"/>
                  <a:pt x="120696" y="3747262"/>
                  <a:pt x="0" y="3724096"/>
                </a:cubicBezTo>
                <a:cubicBezTo>
                  <a:pt x="26362" y="3488769"/>
                  <a:pt x="-2164" y="3430999"/>
                  <a:pt x="0" y="3177895"/>
                </a:cubicBezTo>
                <a:cubicBezTo>
                  <a:pt x="2164" y="2924791"/>
                  <a:pt x="-1526" y="2732708"/>
                  <a:pt x="0" y="2519972"/>
                </a:cubicBezTo>
                <a:cubicBezTo>
                  <a:pt x="1526" y="2307236"/>
                  <a:pt x="15916" y="2247490"/>
                  <a:pt x="0" y="2011012"/>
                </a:cubicBezTo>
                <a:cubicBezTo>
                  <a:pt x="-15916" y="1774534"/>
                  <a:pt x="-4043" y="1695401"/>
                  <a:pt x="0" y="1390329"/>
                </a:cubicBezTo>
                <a:cubicBezTo>
                  <a:pt x="4043" y="1085257"/>
                  <a:pt x="-18720" y="1031869"/>
                  <a:pt x="0" y="844128"/>
                </a:cubicBezTo>
                <a:cubicBezTo>
                  <a:pt x="18720" y="656387"/>
                  <a:pt x="10145" y="325148"/>
                  <a:pt x="0" y="0"/>
                </a:cubicBezTo>
                <a:close/>
              </a:path>
            </a:pathLst>
          </a:custGeom>
          <a:noFill/>
          <a:ln>
            <a:solidFill>
              <a:srgbClr val="828383"/>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2880" tIns="91440" rIns="182880" bIns="182880" rtlCol="0">
            <a:spAutoFit/>
          </a:bodyPr>
          <a:lstStyle/>
          <a:p>
            <a:r>
              <a:rPr lang="en-US" sz="2400" b="1" i="1" dirty="0"/>
              <a:t>To do: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Change the column labels to match the appropriate Resource Recommender fields.</a:t>
            </a:r>
            <a:br>
              <a:rPr lang="en-US" sz="2000" dirty="0"/>
            </a:br>
            <a:endParaRPr lang="en-US" sz="2000" dirty="0"/>
          </a:p>
          <a:p>
            <a:pPr marL="285750" indent="-285750">
              <a:buFont typeface="Arial" panose="020B0604020202020204" pitchFamily="34" charset="0"/>
              <a:buChar char="•"/>
            </a:pPr>
            <a:r>
              <a:rPr lang="en-US" sz="2000" dirty="0"/>
              <a:t>Add any additional fields needed to complete the Resource Recommender template -- only the required fields need to contain data, but additional fields need to be included in the file for upload.</a:t>
            </a:r>
            <a:br>
              <a:rPr lang="en-US" sz="2000" dirty="0"/>
            </a:br>
            <a:endParaRPr lang="en-US" sz="2000" dirty="0"/>
          </a:p>
          <a:p>
            <a:pPr marL="285750" indent="-285750">
              <a:buFont typeface="Arial" panose="020B0604020202020204" pitchFamily="34" charset="0"/>
              <a:buChar char="•"/>
            </a:pPr>
            <a:r>
              <a:rPr lang="en-US" sz="2000" dirty="0"/>
              <a:t>Review the records for any errors or oddities.</a:t>
            </a:r>
            <a:br>
              <a:rPr lang="en-US" sz="2000" dirty="0"/>
            </a:br>
            <a:endParaRPr lang="en-US" sz="2000" dirty="0"/>
          </a:p>
          <a:p>
            <a:pPr marL="285750" indent="-285750">
              <a:buFont typeface="Arial" panose="020B0604020202020204" pitchFamily="34" charset="0"/>
              <a:buChar char="•"/>
            </a:pPr>
            <a:r>
              <a:rPr lang="en-US" sz="2000" dirty="0"/>
              <a:t>Make any desired final edits, such as adding additional tags.</a:t>
            </a:r>
          </a:p>
        </p:txBody>
      </p:sp>
    </p:spTree>
    <p:extLst>
      <p:ext uri="{BB962C8B-B14F-4D97-AF65-F5344CB8AC3E}">
        <p14:creationId xmlns:p14="http://schemas.microsoft.com/office/powerpoint/2010/main" val="3889648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175760" y="971109"/>
            <a:ext cx="10900869" cy="623776"/>
          </a:xfrm>
        </p:spPr>
        <p:txBody>
          <a:bodyPr>
            <a:normAutofit/>
          </a:bodyPr>
          <a:lstStyle/>
          <a:p>
            <a:r>
              <a:rPr lang="en-US" dirty="0"/>
              <a:t>Resource Recommender Fields</a:t>
            </a:r>
          </a:p>
        </p:txBody>
      </p:sp>
      <p:sp>
        <p:nvSpPr>
          <p:cNvPr id="2" name="TextBox 1">
            <a:extLst>
              <a:ext uri="{FF2B5EF4-FFF2-40B4-BE49-F238E27FC236}">
                <a16:creationId xmlns:a16="http://schemas.microsoft.com/office/drawing/2014/main" id="{D515C601-DCAC-203B-EB2F-28D9CF8857A0}"/>
              </a:ext>
            </a:extLst>
          </p:cNvPr>
          <p:cNvSpPr txBox="1"/>
          <p:nvPr/>
        </p:nvSpPr>
        <p:spPr>
          <a:xfrm>
            <a:off x="744930" y="1809603"/>
            <a:ext cx="9877647" cy="1477328"/>
          </a:xfrm>
          <a:prstGeom prst="rect">
            <a:avLst/>
          </a:prstGeom>
          <a:noFill/>
        </p:spPr>
        <p:txBody>
          <a:bodyPr wrap="square" rtlCol="0">
            <a:spAutoFit/>
          </a:bodyPr>
          <a:lstStyle/>
          <a:p>
            <a:r>
              <a:rPr lang="en-US" dirty="0"/>
              <a:t>Specific fields vary by Resource Recommender type.  See “Resource Recommender for Primo VE: Importing Recommendations” for full description. </a:t>
            </a:r>
            <a:r>
              <a:rPr lang="en-US" dirty="0">
                <a:hlinkClick r:id="rId3"/>
              </a:rPr>
              <a:t>https://knowledge.exlibrisgroup.com/Primo/Product_Documentation/020Primo_VE/Primo_VE_(English)/120Other_Configurations/010Resource_Recommender_for_Primo_VE#Importing_Recommendations</a:t>
            </a:r>
            <a:endParaRPr lang="en-US" dirty="0"/>
          </a:p>
        </p:txBody>
      </p:sp>
      <p:sp>
        <p:nvSpPr>
          <p:cNvPr id="10" name="TextBox 9">
            <a:extLst>
              <a:ext uri="{FF2B5EF4-FFF2-40B4-BE49-F238E27FC236}">
                <a16:creationId xmlns:a16="http://schemas.microsoft.com/office/drawing/2014/main" id="{D56B4736-C42C-FF7E-34F2-CF82784798B3}"/>
              </a:ext>
            </a:extLst>
          </p:cNvPr>
          <p:cNvSpPr txBox="1"/>
          <p:nvPr/>
        </p:nvSpPr>
        <p:spPr>
          <a:xfrm>
            <a:off x="2456120" y="3547981"/>
            <a:ext cx="7953153" cy="286232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sz="2000" b="1" i="1" dirty="0">
                <a:solidFill>
                  <a:schemeClr val="accent4"/>
                </a:solidFill>
                <a:latin typeface="Arial" charset="0"/>
                <a:ea typeface="Arial" charset="0"/>
                <a:cs typeface="Arial" charset="0"/>
              </a:rPr>
              <a:t>Tip: </a:t>
            </a:r>
            <a:r>
              <a:rPr lang="en-US" sz="2000" i="1" dirty="0">
                <a:solidFill>
                  <a:schemeClr val="accent4"/>
                </a:solidFill>
                <a:latin typeface="Arial" charset="0"/>
                <a:ea typeface="Arial" charset="0"/>
                <a:cs typeface="Arial" charset="0"/>
              </a:rPr>
              <a:t>a great way to make sure you have all the fields and are using the exact field names needed is to download an existing Resource Recommender file from Alma.  </a:t>
            </a:r>
          </a:p>
          <a:p>
            <a:r>
              <a:rPr lang="en-US" sz="2000" i="1" dirty="0">
                <a:solidFill>
                  <a:schemeClr val="accent4"/>
                </a:solidFill>
                <a:latin typeface="Arial" charset="0"/>
                <a:ea typeface="Arial" charset="0"/>
                <a:cs typeface="Arial" charset="0"/>
              </a:rPr>
              <a:t>If you don’t already have one, you can add a single entry and leave it inactive.</a:t>
            </a:r>
          </a:p>
          <a:p>
            <a:r>
              <a:rPr lang="en-US" sz="2000" i="1" dirty="0">
                <a:solidFill>
                  <a:schemeClr val="accent4"/>
                </a:solidFill>
                <a:latin typeface="Arial" charset="0"/>
                <a:ea typeface="Arial" charset="0"/>
                <a:cs typeface="Arial" charset="0"/>
              </a:rPr>
              <a:t>You can then copy the column headers from the downloaded file into your new file-in-progress – just be sure your data is in the correct columns.</a:t>
            </a:r>
          </a:p>
          <a:p>
            <a:r>
              <a:rPr lang="en-US" sz="2000" i="1" dirty="0">
                <a:solidFill>
                  <a:schemeClr val="accent4"/>
                </a:solidFill>
                <a:latin typeface="Arial" charset="0"/>
                <a:ea typeface="Arial" charset="0"/>
                <a:cs typeface="Arial" charset="0"/>
              </a:rPr>
              <a:t>The columns need to be in the specified order.</a:t>
            </a:r>
          </a:p>
        </p:txBody>
      </p:sp>
      <p:sp>
        <p:nvSpPr>
          <p:cNvPr id="12" name="Freeform 62">
            <a:extLst>
              <a:ext uri="{FF2B5EF4-FFF2-40B4-BE49-F238E27FC236}">
                <a16:creationId xmlns:a16="http://schemas.microsoft.com/office/drawing/2014/main" id="{04344AD9-ADBF-8ECB-87E4-D87AACACA2F2}"/>
              </a:ext>
            </a:extLst>
          </p:cNvPr>
          <p:cNvSpPr/>
          <p:nvPr/>
        </p:nvSpPr>
        <p:spPr>
          <a:xfrm>
            <a:off x="2282455" y="3536359"/>
            <a:ext cx="172724" cy="2885567"/>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rgbClr val="00C7B1"/>
          </a:solidFill>
          <a:ln>
            <a:solidFill>
              <a:srgbClr val="00C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4" name="Freeform 62">
            <a:extLst>
              <a:ext uri="{FF2B5EF4-FFF2-40B4-BE49-F238E27FC236}">
                <a16:creationId xmlns:a16="http://schemas.microsoft.com/office/drawing/2014/main" id="{E8514B9F-D671-EAC7-E44D-A7A34E321BB8}"/>
              </a:ext>
            </a:extLst>
          </p:cNvPr>
          <p:cNvSpPr/>
          <p:nvPr/>
        </p:nvSpPr>
        <p:spPr>
          <a:xfrm flipH="1">
            <a:off x="10193078" y="3542170"/>
            <a:ext cx="172724" cy="2885567"/>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rgbClr val="00C7B1"/>
          </a:solidFill>
          <a:ln>
            <a:solidFill>
              <a:srgbClr val="00C7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2817812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CDD0A-6EA1-9452-91D6-650FE4306C8E}"/>
              </a:ext>
            </a:extLst>
          </p:cNvPr>
          <p:cNvSpPr>
            <a:spLocks noGrp="1"/>
          </p:cNvSpPr>
          <p:nvPr>
            <p:ph type="title"/>
          </p:nvPr>
        </p:nvSpPr>
        <p:spPr>
          <a:xfrm>
            <a:off x="175760" y="868468"/>
            <a:ext cx="10900869" cy="623776"/>
          </a:xfrm>
        </p:spPr>
        <p:txBody>
          <a:bodyPr>
            <a:normAutofit/>
          </a:bodyPr>
          <a:lstStyle/>
          <a:p>
            <a:r>
              <a:rPr lang="en-US" dirty="0"/>
              <a:t>Using Excel Macros to Adjust Columns &amp; Field Names</a:t>
            </a:r>
          </a:p>
        </p:txBody>
      </p:sp>
      <p:pic>
        <p:nvPicPr>
          <p:cNvPr id="4" name="Picture 3">
            <a:extLst>
              <a:ext uri="{FF2B5EF4-FFF2-40B4-BE49-F238E27FC236}">
                <a16:creationId xmlns:a16="http://schemas.microsoft.com/office/drawing/2014/main" id="{BE8F54FC-45C1-A2A0-7177-2DD1EF0727F6}"/>
              </a:ext>
            </a:extLst>
          </p:cNvPr>
          <p:cNvPicPr>
            <a:picLocks noChangeAspect="1"/>
          </p:cNvPicPr>
          <p:nvPr/>
        </p:nvPicPr>
        <p:blipFill>
          <a:blip r:embed="rId3"/>
          <a:srcRect/>
          <a:stretch/>
        </p:blipFill>
        <p:spPr>
          <a:xfrm>
            <a:off x="862890" y="1511559"/>
            <a:ext cx="5184439" cy="5150498"/>
          </a:xfrm>
          <a:prstGeom prst="rect">
            <a:avLst/>
          </a:prstGeom>
          <a:ln>
            <a:solidFill>
              <a:schemeClr val="accent1"/>
            </a:solidFill>
          </a:ln>
        </p:spPr>
      </p:pic>
      <p:sp>
        <p:nvSpPr>
          <p:cNvPr id="6" name="TextBox 5">
            <a:extLst>
              <a:ext uri="{FF2B5EF4-FFF2-40B4-BE49-F238E27FC236}">
                <a16:creationId xmlns:a16="http://schemas.microsoft.com/office/drawing/2014/main" id="{C5DFD10D-2BDA-EEC4-FDFC-CD7468C56A50}"/>
              </a:ext>
            </a:extLst>
          </p:cNvPr>
          <p:cNvSpPr txBox="1"/>
          <p:nvPr/>
        </p:nvSpPr>
        <p:spPr>
          <a:xfrm>
            <a:off x="6316824" y="1511559"/>
            <a:ext cx="5344234" cy="5047536"/>
          </a:xfrm>
          <a:prstGeom prst="rect">
            <a:avLst/>
          </a:prstGeom>
          <a:solidFill>
            <a:schemeClr val="bg2"/>
          </a:solidFill>
        </p:spPr>
        <p:txBody>
          <a:bodyPr wrap="square" rtlCol="0">
            <a:spAutoFit/>
          </a:bodyPr>
          <a:lstStyle/>
          <a:p>
            <a:r>
              <a:rPr lang="en-US" sz="1400" dirty="0"/>
              <a:t>I’ve just started to use macros to adjust the columns for Resource Recommender – if you save a macro in your Personal Macro Workbook (PERSONAL.XLSB), you’ll be able to use it in any spreadsheet.</a:t>
            </a:r>
          </a:p>
          <a:p>
            <a:endParaRPr lang="en-US" sz="1400" dirty="0"/>
          </a:p>
          <a:p>
            <a:r>
              <a:rPr lang="en-US" sz="1400" dirty="0"/>
              <a:t>For Guides, I only need to change the column names (ex: </a:t>
            </a:r>
            <a:r>
              <a:rPr lang="en-US" sz="1400" b="1" dirty="0">
                <a:latin typeface="Courier New" panose="02070309020205020404" pitchFamily="49" charset="0"/>
                <a:cs typeface="Courier New" panose="02070309020205020404" pitchFamily="49" charset="0"/>
              </a:rPr>
              <a:t>Cells(1, "A").Value = "key" </a:t>
            </a:r>
            <a:r>
              <a:rPr lang="en-US" sz="1400" dirty="0"/>
              <a:t>changes the header </a:t>
            </a:r>
            <a:r>
              <a:rPr lang="en-US" sz="1400" b="1" dirty="0"/>
              <a:t>Column 1</a:t>
            </a:r>
            <a:r>
              <a:rPr lang="en-US" sz="1400" dirty="0"/>
              <a:t> to </a:t>
            </a:r>
            <a:r>
              <a:rPr lang="en-US" sz="1400" b="1" dirty="0"/>
              <a:t>key</a:t>
            </a:r>
            <a:r>
              <a:rPr lang="en-US" sz="1400" dirty="0"/>
              <a:t>), adding 2 extra columns at the end. I don’t need to add the columns separately; it’s sufficient to name them. </a:t>
            </a:r>
          </a:p>
          <a:p>
            <a:endParaRPr lang="en-US" sz="1400" dirty="0"/>
          </a:p>
          <a:p>
            <a:r>
              <a:rPr lang="en-US" sz="1400" dirty="0"/>
              <a:t>For AZ Databases, I need to insert a column to the right of the 5</a:t>
            </a:r>
            <a:r>
              <a:rPr lang="en-US" sz="1400" baseline="30000" dirty="0"/>
              <a:t>th</a:t>
            </a:r>
            <a:r>
              <a:rPr lang="en-US" sz="1400" dirty="0"/>
              <a:t> column to accommodate the image_url field before the url field (I did this by selecting Column E:E and inserting to the right) and then changing and adding column headers.</a:t>
            </a:r>
          </a:p>
          <a:p>
            <a:endParaRPr lang="en-US" sz="1400" dirty="0"/>
          </a:p>
          <a:p>
            <a:r>
              <a:rPr lang="en-US" sz="1400" dirty="0"/>
              <a:t>Your exact needs may vary depending on your fields.</a:t>
            </a:r>
          </a:p>
          <a:p>
            <a:endParaRPr lang="en-US" sz="1400" dirty="0"/>
          </a:p>
          <a:p>
            <a:r>
              <a:rPr lang="en-US" sz="1400" dirty="0"/>
              <a:t>These macros make sure I have the appropriate number of fields, in the appropriate order, with appropriate headers, overwriting the Column 1, Column 2, etc. headers brought in from the delimited text file import. I still need to manually delete the 1</a:t>
            </a:r>
            <a:r>
              <a:rPr lang="en-US" sz="1400" baseline="30000" dirty="0"/>
              <a:t>st</a:t>
            </a:r>
            <a:r>
              <a:rPr lang="en-US" sz="1400" dirty="0"/>
              <a:t> row to get rid of the MARC-oriented headers (this could also be accomplished via a macro).</a:t>
            </a:r>
          </a:p>
        </p:txBody>
      </p:sp>
    </p:spTree>
    <p:extLst>
      <p:ext uri="{BB962C8B-B14F-4D97-AF65-F5344CB8AC3E}">
        <p14:creationId xmlns:p14="http://schemas.microsoft.com/office/powerpoint/2010/main" val="360589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B750A1-B536-5E5B-1E5F-190C99F4FA8F}"/>
              </a:ext>
            </a:extLst>
          </p:cNvPr>
          <p:cNvGraphicFramePr>
            <a:graphicFrameLocks noGrp="1"/>
          </p:cNvGraphicFramePr>
          <p:nvPr>
            <p:extLst>
              <p:ext uri="{D42A27DB-BD31-4B8C-83A1-F6EECF244321}">
                <p14:modId xmlns:p14="http://schemas.microsoft.com/office/powerpoint/2010/main" val="737560776"/>
              </p:ext>
            </p:extLst>
          </p:nvPr>
        </p:nvGraphicFramePr>
        <p:xfrm>
          <a:off x="520995" y="1594759"/>
          <a:ext cx="10781416" cy="4622800"/>
        </p:xfrm>
        <a:graphic>
          <a:graphicData uri="http://schemas.openxmlformats.org/drawingml/2006/table">
            <a:tbl>
              <a:tblPr firstRow="1" bandRow="1">
                <a:tableStyleId>{5940675A-B579-460E-94D1-54222C63F5DA}</a:tableStyleId>
              </a:tblPr>
              <a:tblGrid>
                <a:gridCol w="2695354">
                  <a:extLst>
                    <a:ext uri="{9D8B030D-6E8A-4147-A177-3AD203B41FA5}">
                      <a16:colId xmlns:a16="http://schemas.microsoft.com/office/drawing/2014/main" val="2963635781"/>
                    </a:ext>
                  </a:extLst>
                </a:gridCol>
                <a:gridCol w="2078665">
                  <a:extLst>
                    <a:ext uri="{9D8B030D-6E8A-4147-A177-3AD203B41FA5}">
                      <a16:colId xmlns:a16="http://schemas.microsoft.com/office/drawing/2014/main" val="332668837"/>
                    </a:ext>
                  </a:extLst>
                </a:gridCol>
                <a:gridCol w="2402958">
                  <a:extLst>
                    <a:ext uri="{9D8B030D-6E8A-4147-A177-3AD203B41FA5}">
                      <a16:colId xmlns:a16="http://schemas.microsoft.com/office/drawing/2014/main" val="1852318313"/>
                    </a:ext>
                  </a:extLst>
                </a:gridCol>
                <a:gridCol w="3604439">
                  <a:extLst>
                    <a:ext uri="{9D8B030D-6E8A-4147-A177-3AD203B41FA5}">
                      <a16:colId xmlns:a16="http://schemas.microsoft.com/office/drawing/2014/main" val="2855213583"/>
                    </a:ext>
                  </a:extLst>
                </a:gridCol>
              </a:tblGrid>
              <a:tr h="370840">
                <a:tc>
                  <a:txBody>
                    <a:bodyPr/>
                    <a:lstStyle/>
                    <a:p>
                      <a:r>
                        <a:rPr lang="en-US" sz="1800" b="1" i="1" dirty="0"/>
                        <a:t>Resource Recommender fields</a:t>
                      </a:r>
                    </a:p>
                  </a:txBody>
                  <a:tcPr>
                    <a:solidFill>
                      <a:schemeClr val="bg1"/>
                    </a:solidFill>
                  </a:tcPr>
                </a:tc>
                <a:tc>
                  <a:txBody>
                    <a:bodyPr/>
                    <a:lstStyle/>
                    <a:p>
                      <a:r>
                        <a:rPr lang="en-US" sz="1800" b="1" i="1" dirty="0"/>
                        <a:t>Needed for import?</a:t>
                      </a:r>
                    </a:p>
                  </a:txBody>
                  <a:tcPr>
                    <a:solidFill>
                      <a:schemeClr val="bg1"/>
                    </a:solidFill>
                  </a:tcPr>
                </a:tc>
                <a:tc>
                  <a:txBody>
                    <a:bodyPr/>
                    <a:lstStyle/>
                    <a:p>
                      <a:r>
                        <a:rPr lang="en-US" sz="1800" b="1" i="1" dirty="0"/>
                        <a:t>MARC field equivalent in Excel file</a:t>
                      </a:r>
                    </a:p>
                  </a:txBody>
                  <a:tcPr>
                    <a:solidFill>
                      <a:schemeClr val="bg1"/>
                    </a:solidFill>
                  </a:tcPr>
                </a:tc>
                <a:tc>
                  <a:txBody>
                    <a:bodyPr/>
                    <a:lstStyle/>
                    <a:p>
                      <a:r>
                        <a:rPr lang="en-US" sz="1800" b="1" i="1" dirty="0"/>
                        <a:t>To do:</a:t>
                      </a:r>
                    </a:p>
                  </a:txBody>
                  <a:tcPr>
                    <a:solidFill>
                      <a:schemeClr val="bg1"/>
                    </a:solidFill>
                  </a:tcPr>
                </a:tc>
                <a:extLst>
                  <a:ext uri="{0D108BD9-81ED-4DB2-BD59-A6C34878D82A}">
                    <a16:rowId xmlns:a16="http://schemas.microsoft.com/office/drawing/2014/main" val="26829071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active</a:t>
                      </a:r>
                    </a:p>
                  </a:txBody>
                  <a:tcPr>
                    <a:solidFill>
                      <a:schemeClr val="bg1"/>
                    </a:solidFill>
                  </a:tcPr>
                </a:tc>
                <a:tc>
                  <a:txBody>
                    <a:bodyPr/>
                    <a:lstStyle/>
                    <a:p>
                      <a:r>
                        <a:rPr lang="en-US" sz="1800" dirty="0"/>
                        <a:t>no</a:t>
                      </a:r>
                    </a:p>
                  </a:txBody>
                  <a:tcPr>
                    <a:solidFill>
                      <a:schemeClr val="bg1"/>
                    </a:solidFill>
                  </a:tcPr>
                </a:tc>
                <a:tc>
                  <a:txBody>
                    <a:bodyPr/>
                    <a:lstStyle/>
                    <a:p>
                      <a:endParaRPr lang="en-US" sz="1800" dirty="0"/>
                    </a:p>
                  </a:txBody>
                  <a:tcPr>
                    <a:solidFill>
                      <a:schemeClr val="bg1"/>
                    </a:solidFill>
                  </a:tcPr>
                </a:tc>
                <a:tc>
                  <a:txBody>
                    <a:bodyPr/>
                    <a:lstStyle/>
                    <a:p>
                      <a:r>
                        <a:rPr lang="en-US" sz="1800" dirty="0"/>
                        <a:t>ignore unless wanted</a:t>
                      </a:r>
                    </a:p>
                  </a:txBody>
                  <a:tcPr>
                    <a:solidFill>
                      <a:schemeClr val="bg1"/>
                    </a:solidFill>
                  </a:tcPr>
                </a:tc>
                <a:extLst>
                  <a:ext uri="{0D108BD9-81ED-4DB2-BD59-A6C34878D82A}">
                    <a16:rowId xmlns:a16="http://schemas.microsoft.com/office/drawing/2014/main" val="4283154558"/>
                  </a:ext>
                </a:extLst>
              </a:tr>
              <a:tr h="370840">
                <a:tc>
                  <a:txBody>
                    <a:bodyPr/>
                    <a:lstStyle/>
                    <a:p>
                      <a:r>
                        <a:rPr lang="en-US" sz="1800" dirty="0"/>
                        <a:t>key</a:t>
                      </a:r>
                    </a:p>
                  </a:txBody>
                  <a:tcPr>
                    <a:solidFill>
                      <a:schemeClr val="bg1"/>
                    </a:solidFill>
                  </a:tcPr>
                </a:tc>
                <a:tc>
                  <a:txBody>
                    <a:bodyPr/>
                    <a:lstStyle/>
                    <a:p>
                      <a:r>
                        <a:rPr lang="en-US" sz="1800" dirty="0"/>
                        <a:t>yes</a:t>
                      </a:r>
                    </a:p>
                  </a:txBody>
                  <a:tcPr>
                    <a:solidFill>
                      <a:schemeClr val="bg1"/>
                    </a:solidFill>
                  </a:tcPr>
                </a:tc>
                <a:tc>
                  <a:txBody>
                    <a:bodyPr/>
                    <a:lstStyle/>
                    <a:p>
                      <a:r>
                        <a:rPr lang="en-US" sz="1800" dirty="0"/>
                        <a:t>Column1 999$a</a:t>
                      </a:r>
                    </a:p>
                  </a:txBody>
                  <a:tcPr>
                    <a:solidFill>
                      <a:schemeClr val="bg1"/>
                    </a:solidFill>
                  </a:tcPr>
                </a:tc>
                <a:tc>
                  <a:txBody>
                    <a:bodyPr/>
                    <a:lstStyle/>
                    <a:p>
                      <a:r>
                        <a:rPr lang="en-US" sz="1800" dirty="0"/>
                        <a:t>rename column</a:t>
                      </a:r>
                    </a:p>
                  </a:txBody>
                  <a:tcPr>
                    <a:solidFill>
                      <a:schemeClr val="bg1"/>
                    </a:solidFill>
                  </a:tcPr>
                </a:tc>
                <a:extLst>
                  <a:ext uri="{0D108BD9-81ED-4DB2-BD59-A6C34878D82A}">
                    <a16:rowId xmlns:a16="http://schemas.microsoft.com/office/drawing/2014/main" val="2756193073"/>
                  </a:ext>
                </a:extLst>
              </a:tr>
              <a:tr h="370840">
                <a:tc>
                  <a:txBody>
                    <a:bodyPr/>
                    <a:lstStyle/>
                    <a:p>
                      <a:r>
                        <a:rPr lang="en-US" sz="1800" dirty="0"/>
                        <a:t>name</a:t>
                      </a:r>
                    </a:p>
                  </a:txBody>
                  <a:tcPr>
                    <a:solidFill>
                      <a:schemeClr val="bg1"/>
                    </a:solidFill>
                  </a:tcPr>
                </a:tc>
                <a:tc>
                  <a:txBody>
                    <a:bodyPr/>
                    <a:lstStyle/>
                    <a:p>
                      <a:r>
                        <a:rPr lang="en-US" sz="1800" dirty="0"/>
                        <a:t>yes</a:t>
                      </a:r>
                    </a:p>
                  </a:txBody>
                  <a:tcPr>
                    <a:solidFill>
                      <a:schemeClr val="bg1"/>
                    </a:solidFill>
                  </a:tcPr>
                </a:tc>
                <a:tc>
                  <a:txBody>
                    <a:bodyPr/>
                    <a:lstStyle/>
                    <a:p>
                      <a:r>
                        <a:rPr lang="en-US" sz="1800" dirty="0"/>
                        <a:t>Column2 245$a</a:t>
                      </a:r>
                    </a:p>
                  </a:txBody>
                  <a:tcPr>
                    <a:solidFill>
                      <a:schemeClr val="bg1"/>
                    </a:solidFill>
                  </a:tcPr>
                </a:tc>
                <a:tc>
                  <a:txBody>
                    <a:bodyPr/>
                    <a:lstStyle/>
                    <a:p>
                      <a:r>
                        <a:rPr lang="en-US" sz="1800" dirty="0"/>
                        <a:t>rename column</a:t>
                      </a:r>
                    </a:p>
                  </a:txBody>
                  <a:tcPr>
                    <a:solidFill>
                      <a:schemeClr val="bg1"/>
                    </a:solidFill>
                  </a:tcPr>
                </a:tc>
                <a:extLst>
                  <a:ext uri="{0D108BD9-81ED-4DB2-BD59-A6C34878D82A}">
                    <a16:rowId xmlns:a16="http://schemas.microsoft.com/office/drawing/2014/main" val="675348276"/>
                  </a:ext>
                </a:extLst>
              </a:tr>
              <a:tr h="370840">
                <a:tc>
                  <a:txBody>
                    <a:bodyPr/>
                    <a:lstStyle/>
                    <a:p>
                      <a:r>
                        <a:rPr lang="en-US" sz="1800" dirty="0"/>
                        <a:t>tags</a:t>
                      </a:r>
                    </a:p>
                  </a:txBody>
                  <a:tcPr>
                    <a:solidFill>
                      <a:schemeClr val="bg1"/>
                    </a:solidFill>
                  </a:tcPr>
                </a:tc>
                <a:tc>
                  <a:txBody>
                    <a:bodyPr/>
                    <a:lstStyle/>
                    <a:p>
                      <a:r>
                        <a:rPr lang="en-US" sz="1800" dirty="0"/>
                        <a:t>yes</a:t>
                      </a:r>
                    </a:p>
                  </a:txBody>
                  <a:tcPr>
                    <a:solidFill>
                      <a:schemeClr val="bg1"/>
                    </a:solidFill>
                  </a:tcPr>
                </a:tc>
                <a:tc>
                  <a:txBody>
                    <a:bodyPr/>
                    <a:lstStyle/>
                    <a:p>
                      <a:r>
                        <a:rPr lang="en-US" sz="1800" dirty="0"/>
                        <a:t>Column3 690$a</a:t>
                      </a:r>
                    </a:p>
                  </a:txBody>
                  <a:tcPr>
                    <a:solidFill>
                      <a:schemeClr val="bg1"/>
                    </a:solidFill>
                  </a:tcPr>
                </a:tc>
                <a:tc>
                  <a:txBody>
                    <a:bodyPr/>
                    <a:lstStyle/>
                    <a:p>
                      <a:r>
                        <a:rPr lang="en-US" sz="1800" dirty="0"/>
                        <a:t>rename column</a:t>
                      </a:r>
                    </a:p>
                  </a:txBody>
                  <a:tcPr>
                    <a:solidFill>
                      <a:schemeClr val="bg1"/>
                    </a:solidFill>
                  </a:tcPr>
                </a:tc>
                <a:extLst>
                  <a:ext uri="{0D108BD9-81ED-4DB2-BD59-A6C34878D82A}">
                    <a16:rowId xmlns:a16="http://schemas.microsoft.com/office/drawing/2014/main" val="1386212590"/>
                  </a:ext>
                </a:extLst>
              </a:tr>
              <a:tr h="370840">
                <a:tc>
                  <a:txBody>
                    <a:bodyPr/>
                    <a:lstStyle/>
                    <a:p>
                      <a:r>
                        <a:rPr lang="en-US" sz="1800" dirty="0"/>
                        <a:t>description</a:t>
                      </a:r>
                    </a:p>
                  </a:txBody>
                  <a:tcPr>
                    <a:solidFill>
                      <a:schemeClr val="bg1"/>
                    </a:solidFill>
                  </a:tcPr>
                </a:tc>
                <a:tc>
                  <a:txBody>
                    <a:bodyPr/>
                    <a:lstStyle/>
                    <a:p>
                      <a:r>
                        <a:rPr lang="en-US" sz="1800" dirty="0"/>
                        <a:t>yes</a:t>
                      </a:r>
                    </a:p>
                  </a:txBody>
                  <a:tcPr>
                    <a:solidFill>
                      <a:schemeClr val="bg1"/>
                    </a:solidFill>
                  </a:tcPr>
                </a:tc>
                <a:tc>
                  <a:txBody>
                    <a:bodyPr/>
                    <a:lstStyle/>
                    <a:p>
                      <a:r>
                        <a:rPr lang="en-US" sz="1800" dirty="0"/>
                        <a:t>Column4 901$a</a:t>
                      </a:r>
                    </a:p>
                  </a:txBody>
                  <a:tcPr>
                    <a:solidFill>
                      <a:schemeClr val="bg1"/>
                    </a:solidFill>
                  </a:tcPr>
                </a:tc>
                <a:tc>
                  <a:txBody>
                    <a:bodyPr/>
                    <a:lstStyle/>
                    <a:p>
                      <a:r>
                        <a:rPr lang="en-US" sz="1800" dirty="0"/>
                        <a:t>rename column</a:t>
                      </a:r>
                    </a:p>
                  </a:txBody>
                  <a:tcPr>
                    <a:solidFill>
                      <a:schemeClr val="bg1"/>
                    </a:solidFill>
                  </a:tcPr>
                </a:tc>
                <a:extLst>
                  <a:ext uri="{0D108BD9-81ED-4DB2-BD59-A6C34878D82A}">
                    <a16:rowId xmlns:a16="http://schemas.microsoft.com/office/drawing/2014/main" val="3246798773"/>
                  </a:ext>
                </a:extLst>
              </a:tr>
              <a:tr h="370840">
                <a:tc>
                  <a:txBody>
                    <a:bodyPr/>
                    <a:lstStyle/>
                    <a:p>
                      <a:r>
                        <a:rPr lang="en-US" sz="1800" dirty="0"/>
                        <a:t>url</a:t>
                      </a:r>
                    </a:p>
                  </a:txBody>
                  <a:tcPr>
                    <a:solidFill>
                      <a:schemeClr val="bg1"/>
                    </a:solidFill>
                  </a:tcPr>
                </a:tc>
                <a:tc>
                  <a:txBody>
                    <a:bodyPr/>
                    <a:lstStyle/>
                    <a:p>
                      <a:r>
                        <a:rPr lang="en-US" sz="1800" dirty="0"/>
                        <a:t>yes</a:t>
                      </a:r>
                    </a:p>
                  </a:txBody>
                  <a:tcPr>
                    <a:solidFill>
                      <a:schemeClr val="bg1"/>
                    </a:solidFill>
                  </a:tcPr>
                </a:tc>
                <a:tc>
                  <a:txBody>
                    <a:bodyPr/>
                    <a:lstStyle/>
                    <a:p>
                      <a:r>
                        <a:rPr lang="en-US" sz="1800" dirty="0"/>
                        <a:t>Column5 856$u</a:t>
                      </a:r>
                    </a:p>
                  </a:txBody>
                  <a:tcPr>
                    <a:solidFill>
                      <a:schemeClr val="bg1"/>
                    </a:solidFill>
                  </a:tcPr>
                </a:tc>
                <a:tc>
                  <a:txBody>
                    <a:bodyPr/>
                    <a:lstStyle/>
                    <a:p>
                      <a:r>
                        <a:rPr lang="en-US" sz="1800" dirty="0"/>
                        <a:t>rename column</a:t>
                      </a:r>
                    </a:p>
                  </a:txBody>
                  <a:tcPr>
                    <a:solidFill>
                      <a:schemeClr val="bg1"/>
                    </a:solidFill>
                  </a:tcPr>
                </a:tc>
                <a:extLst>
                  <a:ext uri="{0D108BD9-81ED-4DB2-BD59-A6C34878D82A}">
                    <a16:rowId xmlns:a16="http://schemas.microsoft.com/office/drawing/2014/main" val="2165296673"/>
                  </a:ext>
                </a:extLst>
              </a:tr>
              <a:tr h="370840">
                <a:tc>
                  <a:txBody>
                    <a:bodyPr/>
                    <a:lstStyle/>
                    <a:p>
                      <a:r>
                        <a:rPr lang="en-US" sz="1800" dirty="0" err="1"/>
                        <a:t>url_text</a:t>
                      </a:r>
                      <a:endParaRPr lang="en-US" sz="1800" dirty="0"/>
                    </a:p>
                  </a:txBody>
                  <a:tcPr>
                    <a:solidFill>
                      <a:schemeClr val="bg1"/>
                    </a:solidFill>
                  </a:tcPr>
                </a:tc>
                <a:tc>
                  <a:txBody>
                    <a:bodyPr/>
                    <a:lstStyle/>
                    <a:p>
                      <a:r>
                        <a:rPr lang="en-US" sz="1800" dirty="0"/>
                        <a:t>yes</a:t>
                      </a:r>
                    </a:p>
                  </a:txBody>
                  <a:tcPr>
                    <a:solidFill>
                      <a:schemeClr val="bg1"/>
                    </a:solidFill>
                  </a:tcPr>
                </a:tc>
                <a:tc>
                  <a:txBody>
                    <a:bodyPr/>
                    <a:lstStyle/>
                    <a:p>
                      <a:endParaRPr lang="en-US" sz="1800"/>
                    </a:p>
                  </a:txBody>
                  <a:tcPr>
                    <a:solidFill>
                      <a:schemeClr val="bg1"/>
                    </a:solidFill>
                  </a:tcPr>
                </a:tc>
                <a:tc>
                  <a:txBody>
                    <a:bodyPr/>
                    <a:lstStyle/>
                    <a:p>
                      <a:r>
                        <a:rPr lang="en-US" sz="1800" dirty="0"/>
                        <a:t>add column; leave blank or fill in</a:t>
                      </a:r>
                    </a:p>
                  </a:txBody>
                  <a:tcPr>
                    <a:solidFill>
                      <a:schemeClr val="bg1"/>
                    </a:solidFill>
                  </a:tcPr>
                </a:tc>
                <a:extLst>
                  <a:ext uri="{0D108BD9-81ED-4DB2-BD59-A6C34878D82A}">
                    <a16:rowId xmlns:a16="http://schemas.microsoft.com/office/drawing/2014/main" val="287233021"/>
                  </a:ext>
                </a:extLst>
              </a:tr>
              <a:tr h="370840">
                <a:tc>
                  <a:txBody>
                    <a:bodyPr/>
                    <a:lstStyle/>
                    <a:p>
                      <a:r>
                        <a:rPr lang="en-US" sz="1800" dirty="0" err="1"/>
                        <a:t>always_display</a:t>
                      </a:r>
                      <a:endParaRPr lang="en-US" sz="1800" dirty="0"/>
                    </a:p>
                  </a:txBody>
                  <a:tcPr>
                    <a:solidFill>
                      <a:schemeClr val="bg1"/>
                    </a:solidFill>
                  </a:tcPr>
                </a:tc>
                <a:tc>
                  <a:txBody>
                    <a:bodyPr/>
                    <a:lstStyle/>
                    <a:p>
                      <a:r>
                        <a:rPr lang="en-US" sz="1800" dirty="0"/>
                        <a:t>no</a:t>
                      </a:r>
                    </a:p>
                  </a:txBody>
                  <a:tcPr>
                    <a:solidFill>
                      <a:schemeClr val="bg1"/>
                    </a:solidFill>
                  </a:tcPr>
                </a:tc>
                <a:tc>
                  <a:txBody>
                    <a:bodyPr/>
                    <a:lstStyle/>
                    <a:p>
                      <a:endParaRPr lang="en-US" sz="1800"/>
                    </a:p>
                  </a:txBody>
                  <a:tcPr>
                    <a:solidFill>
                      <a:schemeClr val="bg1"/>
                    </a:solidFill>
                  </a:tcPr>
                </a:tc>
                <a:tc>
                  <a:txBody>
                    <a:bodyPr/>
                    <a:lstStyle/>
                    <a:p>
                      <a:r>
                        <a:rPr lang="en-US" sz="1800" dirty="0"/>
                        <a:t>ignore unless wanted</a:t>
                      </a:r>
                    </a:p>
                  </a:txBody>
                  <a:tcPr>
                    <a:solidFill>
                      <a:schemeClr val="bg1"/>
                    </a:solidFill>
                  </a:tcPr>
                </a:tc>
                <a:extLst>
                  <a:ext uri="{0D108BD9-81ED-4DB2-BD59-A6C34878D82A}">
                    <a16:rowId xmlns:a16="http://schemas.microsoft.com/office/drawing/2014/main" val="2844183375"/>
                  </a:ext>
                </a:extLst>
              </a:tr>
              <a:tr h="370840">
                <a:tc>
                  <a:txBody>
                    <a:bodyPr/>
                    <a:lstStyle/>
                    <a:p>
                      <a:r>
                        <a:rPr lang="en-US" sz="1800" dirty="0" err="1"/>
                        <a:t>internal_note</a:t>
                      </a:r>
                      <a:endParaRPr lang="en-US" sz="1800" dirty="0"/>
                    </a:p>
                  </a:txBody>
                  <a:tcPr>
                    <a:solidFill>
                      <a:schemeClr val="bg1"/>
                    </a:solidFill>
                  </a:tcPr>
                </a:tc>
                <a:tc>
                  <a:txBody>
                    <a:bodyPr/>
                    <a:lstStyle/>
                    <a:p>
                      <a:r>
                        <a:rPr lang="en-US" sz="1800" dirty="0"/>
                        <a:t>yes</a:t>
                      </a:r>
                    </a:p>
                  </a:txBody>
                  <a:tcPr>
                    <a:solidFill>
                      <a:schemeClr val="bg1"/>
                    </a:solidFill>
                  </a:tcPr>
                </a:tc>
                <a:tc>
                  <a:txBody>
                    <a:bodyPr/>
                    <a:lstStyle/>
                    <a:p>
                      <a:endParaRPr lang="en-US" sz="1800"/>
                    </a:p>
                  </a:txBody>
                  <a:tcPr>
                    <a:solidFill>
                      <a:schemeClr val="bg1"/>
                    </a:solidFill>
                  </a:tcPr>
                </a:tc>
                <a:tc>
                  <a:txBody>
                    <a:bodyPr/>
                    <a:lstStyle/>
                    <a:p>
                      <a:r>
                        <a:rPr lang="en-US" sz="1800" dirty="0"/>
                        <a:t>add column; leave blank or fill in</a:t>
                      </a:r>
                    </a:p>
                  </a:txBody>
                  <a:tcPr>
                    <a:solidFill>
                      <a:schemeClr val="bg1"/>
                    </a:solidFill>
                  </a:tcPr>
                </a:tc>
                <a:extLst>
                  <a:ext uri="{0D108BD9-81ED-4DB2-BD59-A6C34878D82A}">
                    <a16:rowId xmlns:a16="http://schemas.microsoft.com/office/drawing/2014/main" val="1122254512"/>
                  </a:ext>
                </a:extLst>
              </a:tr>
              <a:tr h="370840">
                <a:tc>
                  <a:txBody>
                    <a:bodyPr/>
                    <a:lstStyle/>
                    <a:p>
                      <a:r>
                        <a:rPr lang="en-US" sz="1800" dirty="0"/>
                        <a:t>views</a:t>
                      </a:r>
                    </a:p>
                  </a:txBody>
                  <a:tcPr>
                    <a:solidFill>
                      <a:schemeClr val="bg1"/>
                    </a:solidFill>
                  </a:tcPr>
                </a:tc>
                <a:tc>
                  <a:txBody>
                    <a:bodyPr/>
                    <a:lstStyle/>
                    <a:p>
                      <a:r>
                        <a:rPr lang="en-US" sz="1800" dirty="0"/>
                        <a:t>no</a:t>
                      </a:r>
                    </a:p>
                  </a:txBody>
                  <a:tcPr>
                    <a:solidFill>
                      <a:schemeClr val="bg1"/>
                    </a:solidFill>
                  </a:tcPr>
                </a:tc>
                <a:tc>
                  <a:txBody>
                    <a:bodyPr/>
                    <a:lstStyle/>
                    <a:p>
                      <a:endParaRPr lang="en-US" sz="1800" dirty="0"/>
                    </a:p>
                  </a:txBody>
                  <a:tcPr>
                    <a:solidFill>
                      <a:schemeClr val="bg1"/>
                    </a:solidFill>
                  </a:tcPr>
                </a:tc>
                <a:tc>
                  <a:txBody>
                    <a:bodyPr/>
                    <a:lstStyle/>
                    <a:p>
                      <a:r>
                        <a:rPr lang="en-US" sz="1800" dirty="0"/>
                        <a:t>ignore unless wanted</a:t>
                      </a:r>
                    </a:p>
                  </a:txBody>
                  <a:tcPr>
                    <a:solidFill>
                      <a:schemeClr val="bg1"/>
                    </a:solidFill>
                  </a:tcPr>
                </a:tc>
                <a:extLst>
                  <a:ext uri="{0D108BD9-81ED-4DB2-BD59-A6C34878D82A}">
                    <a16:rowId xmlns:a16="http://schemas.microsoft.com/office/drawing/2014/main" val="3865813331"/>
                  </a:ext>
                </a:extLst>
              </a:tr>
            </a:tbl>
          </a:graphicData>
        </a:graphic>
      </p:graphicFrame>
      <p:sp>
        <p:nvSpPr>
          <p:cNvPr id="3" name="TextBox 2">
            <a:extLst>
              <a:ext uri="{FF2B5EF4-FFF2-40B4-BE49-F238E27FC236}">
                <a16:creationId xmlns:a16="http://schemas.microsoft.com/office/drawing/2014/main" id="{E4F5267C-C5C1-368B-D0BB-9906936146B1}"/>
              </a:ext>
            </a:extLst>
          </p:cNvPr>
          <p:cNvSpPr txBox="1"/>
          <p:nvPr/>
        </p:nvSpPr>
        <p:spPr>
          <a:xfrm>
            <a:off x="2626620" y="1097724"/>
            <a:ext cx="6938759" cy="369332"/>
          </a:xfrm>
          <a:prstGeom prst="rect">
            <a:avLst/>
          </a:prstGeom>
          <a:noFill/>
        </p:spPr>
        <p:txBody>
          <a:bodyPr wrap="none" rtlCol="0">
            <a:spAutoFit/>
          </a:bodyPr>
          <a:lstStyle/>
          <a:p>
            <a:r>
              <a:rPr lang="en-US" b="1" dirty="0">
                <a:solidFill>
                  <a:srgbClr val="005BBB"/>
                </a:solidFill>
                <a:latin typeface="+mj-lt"/>
              </a:rPr>
              <a:t>Example mapping for Resource Recommender Fields - YMMV</a:t>
            </a:r>
          </a:p>
        </p:txBody>
      </p:sp>
    </p:spTree>
    <p:extLst>
      <p:ext uri="{BB962C8B-B14F-4D97-AF65-F5344CB8AC3E}">
        <p14:creationId xmlns:p14="http://schemas.microsoft.com/office/powerpoint/2010/main" val="251962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F5267C-C5C1-368B-D0BB-9906936146B1}"/>
              </a:ext>
            </a:extLst>
          </p:cNvPr>
          <p:cNvSpPr txBox="1"/>
          <p:nvPr/>
        </p:nvSpPr>
        <p:spPr>
          <a:xfrm>
            <a:off x="355543" y="1113782"/>
            <a:ext cx="3728906" cy="400110"/>
          </a:xfrm>
          <a:prstGeom prst="rect">
            <a:avLst/>
          </a:prstGeom>
          <a:noFill/>
        </p:spPr>
        <p:txBody>
          <a:bodyPr wrap="none" rtlCol="0">
            <a:spAutoFit/>
          </a:bodyPr>
          <a:lstStyle/>
          <a:p>
            <a:r>
              <a:rPr lang="en-US" sz="2000" b="1" dirty="0">
                <a:solidFill>
                  <a:srgbClr val="005BBB"/>
                </a:solidFill>
                <a:latin typeface="+mj-lt"/>
              </a:rPr>
              <a:t>Considerations for final edits</a:t>
            </a:r>
          </a:p>
        </p:txBody>
      </p:sp>
      <p:sp>
        <p:nvSpPr>
          <p:cNvPr id="4" name="TextBox 3">
            <a:extLst>
              <a:ext uri="{FF2B5EF4-FFF2-40B4-BE49-F238E27FC236}">
                <a16:creationId xmlns:a16="http://schemas.microsoft.com/office/drawing/2014/main" id="{BDB61804-3EFF-212B-E4DB-1D5C1EC43803}"/>
              </a:ext>
            </a:extLst>
          </p:cNvPr>
          <p:cNvSpPr txBox="1"/>
          <p:nvPr/>
        </p:nvSpPr>
        <p:spPr>
          <a:xfrm>
            <a:off x="330170" y="1483114"/>
            <a:ext cx="11531659" cy="4862870"/>
          </a:xfrm>
          <a:prstGeom prst="rect">
            <a:avLst/>
          </a:prstGeom>
          <a:solidFill>
            <a:schemeClr val="bg1"/>
          </a:solidFill>
        </p:spPr>
        <p:txBody>
          <a:bodyPr wrap="square" rtlCol="0">
            <a:spAutoFit/>
          </a:bodyPr>
          <a:lstStyle/>
          <a:p>
            <a:pPr>
              <a:spcAft>
                <a:spcPts val="1200"/>
              </a:spcAft>
            </a:pPr>
            <a:r>
              <a:rPr lang="en-US" dirty="0"/>
              <a:t>I find that typically the editing done in MarcEdit is sufficient for the key, name, description, and url fields.</a:t>
            </a:r>
            <a:br>
              <a:rPr lang="en-US" dirty="0"/>
            </a:br>
            <a:r>
              <a:rPr lang="en-US" dirty="0"/>
              <a:t>Excel is where I like to double-check for any data errors or oddities.  Sometimes I find incorrect characters or diacritics, and certain diacritics and scripts won’t import correctly in Resource Recommender.  (Note: if you encounter a consistent problem with particular characters, report to Ex Libris for help!) </a:t>
            </a:r>
          </a:p>
          <a:p>
            <a:pPr>
              <a:spcAft>
                <a:spcPts val="1200"/>
              </a:spcAft>
            </a:pPr>
            <a:r>
              <a:rPr lang="en-US" dirty="0"/>
              <a:t>Excel is also where I find it easiest to focus on the tags.  Resource Recommender in Primo VE does not have the smart search enhancements available in Primo BO, so it’s necessary to add variant entries for spelling and spacing.  Searching for Hein Online, for example, will not trigger HeinOnline unless you have explicitly added both versions as tags – and “Hein Online” would also need to be added if you expect a user might search with quotes. </a:t>
            </a:r>
          </a:p>
          <a:p>
            <a:pPr>
              <a:spcAft>
                <a:spcPts val="1200"/>
              </a:spcAft>
            </a:pPr>
            <a:r>
              <a:rPr lang="en-US" dirty="0"/>
              <a:t>Primo Analytics Zero Result Searches reports are a great source for common misspellings that can be added to the tags – </a:t>
            </a:r>
            <a:r>
              <a:rPr lang="en-US" i="1" dirty="0"/>
              <a:t>JSTORE</a:t>
            </a:r>
            <a:r>
              <a:rPr lang="en-US" dirty="0"/>
              <a:t> is a popular search for </a:t>
            </a:r>
            <a:r>
              <a:rPr lang="en-US" i="1" dirty="0"/>
              <a:t>JSTOR</a:t>
            </a:r>
            <a:r>
              <a:rPr lang="en-US" dirty="0"/>
              <a:t>, for example.</a:t>
            </a:r>
          </a:p>
          <a:p>
            <a:pPr>
              <a:spcAft>
                <a:spcPts val="1200"/>
              </a:spcAft>
            </a:pPr>
            <a:r>
              <a:rPr lang="en-US" dirty="0"/>
              <a:t>Other helpful Excel edits: adjusting key names to change sort order and any special requests (ex: a guide owner may request that a Subject used in LibGuides be removed from the Resource Recommender tags).</a:t>
            </a:r>
          </a:p>
          <a:p>
            <a:pPr>
              <a:spcAft>
                <a:spcPts val="1200"/>
              </a:spcAft>
            </a:pPr>
            <a:r>
              <a:rPr lang="en-US" dirty="0"/>
              <a:t>You may find it easier to do more editing in MarcEdit or in Excel, or prefer to automate more in MarcEdit with Tasks or in Excel with Macros.  Whatever works!</a:t>
            </a:r>
          </a:p>
        </p:txBody>
      </p:sp>
    </p:spTree>
    <p:extLst>
      <p:ext uri="{BB962C8B-B14F-4D97-AF65-F5344CB8AC3E}">
        <p14:creationId xmlns:p14="http://schemas.microsoft.com/office/powerpoint/2010/main" val="3639531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F854C6-1B15-38F2-E6D7-31E812986C1C}"/>
              </a:ext>
            </a:extLst>
          </p:cNvPr>
          <p:cNvPicPr>
            <a:picLocks noChangeAspect="1"/>
          </p:cNvPicPr>
          <p:nvPr/>
        </p:nvPicPr>
        <p:blipFill>
          <a:blip r:embed="rId3"/>
          <a:stretch>
            <a:fillRect/>
          </a:stretch>
        </p:blipFill>
        <p:spPr>
          <a:xfrm>
            <a:off x="6177512" y="2845592"/>
            <a:ext cx="5736777" cy="3416987"/>
          </a:xfrm>
          <a:prstGeom prst="rect">
            <a:avLst/>
          </a:prstGeom>
        </p:spPr>
      </p:pic>
      <p:sp>
        <p:nvSpPr>
          <p:cNvPr id="3" name="Title 4">
            <a:extLst>
              <a:ext uri="{FF2B5EF4-FFF2-40B4-BE49-F238E27FC236}">
                <a16:creationId xmlns:a16="http://schemas.microsoft.com/office/drawing/2014/main" id="{DE8117BB-9932-AAD0-F7D7-959534EA2029}"/>
              </a:ext>
            </a:extLst>
          </p:cNvPr>
          <p:cNvSpPr txBox="1">
            <a:spLocks/>
          </p:cNvSpPr>
          <p:nvPr/>
        </p:nvSpPr>
        <p:spPr>
          <a:xfrm>
            <a:off x="337742" y="1024266"/>
            <a:ext cx="8551073"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5. Import Excel file to Alma</a:t>
            </a:r>
          </a:p>
        </p:txBody>
      </p:sp>
      <p:sp>
        <p:nvSpPr>
          <p:cNvPr id="7" name="TextBox 6">
            <a:extLst>
              <a:ext uri="{FF2B5EF4-FFF2-40B4-BE49-F238E27FC236}">
                <a16:creationId xmlns:a16="http://schemas.microsoft.com/office/drawing/2014/main" id="{8D159D0D-D34B-EF63-266A-80D79C2FCD31}"/>
              </a:ext>
            </a:extLst>
          </p:cNvPr>
          <p:cNvSpPr txBox="1"/>
          <p:nvPr/>
        </p:nvSpPr>
        <p:spPr>
          <a:xfrm>
            <a:off x="3407813" y="1726669"/>
            <a:ext cx="8417226" cy="923330"/>
          </a:xfrm>
          <a:prstGeom prst="rect">
            <a:avLst/>
          </a:prstGeom>
          <a:noFill/>
        </p:spPr>
        <p:txBody>
          <a:bodyPr wrap="square" rtlCol="0">
            <a:spAutoFit/>
          </a:bodyPr>
          <a:lstStyle/>
          <a:p>
            <a:r>
              <a:rPr lang="en-US" dirty="0"/>
              <a:t>If you have an existing Resource Recommender, </a:t>
            </a:r>
            <a:r>
              <a:rPr lang="en-US" dirty="0">
                <a:highlight>
                  <a:srgbClr val="FFFF00"/>
                </a:highlight>
              </a:rPr>
              <a:t>download a copy</a:t>
            </a:r>
            <a:r>
              <a:rPr lang="en-US" dirty="0"/>
              <a:t>. Having this backup will be a great help if there is a problem with the import or you find anything amiss in the Primo display. </a:t>
            </a:r>
          </a:p>
        </p:txBody>
      </p:sp>
      <p:sp>
        <p:nvSpPr>
          <p:cNvPr id="8" name="Rectangle 7">
            <a:extLst>
              <a:ext uri="{FF2B5EF4-FFF2-40B4-BE49-F238E27FC236}">
                <a16:creationId xmlns:a16="http://schemas.microsoft.com/office/drawing/2014/main" id="{8962D7E0-2C32-4255-7EE1-7D2AA72167BF}"/>
              </a:ext>
            </a:extLst>
          </p:cNvPr>
          <p:cNvSpPr/>
          <p:nvPr/>
        </p:nvSpPr>
        <p:spPr>
          <a:xfrm rot="21418706">
            <a:off x="359942" y="1716537"/>
            <a:ext cx="3070071" cy="923330"/>
          </a:xfrm>
          <a:prstGeom prst="rect">
            <a:avLst/>
          </a:prstGeom>
          <a:noFill/>
        </p:spPr>
        <p:txBody>
          <a:bodyPr wrap="none" lIns="91440" tIns="45720" rIns="91440" bIns="45720">
            <a:spAutoFit/>
          </a:bodyPr>
          <a:lstStyle/>
          <a:p>
            <a:r>
              <a:rPr lang="en-US" sz="5400" b="1" i="1" dirty="0">
                <a:solidFill>
                  <a:srgbClr val="005BBB"/>
                </a:solidFill>
                <a:latin typeface="+mj-lt"/>
              </a:rPr>
              <a:t>But first!</a:t>
            </a:r>
          </a:p>
        </p:txBody>
      </p:sp>
      <p:sp>
        <p:nvSpPr>
          <p:cNvPr id="9" name="TextBox 8">
            <a:extLst>
              <a:ext uri="{FF2B5EF4-FFF2-40B4-BE49-F238E27FC236}">
                <a16:creationId xmlns:a16="http://schemas.microsoft.com/office/drawing/2014/main" id="{FBCDED54-A9AA-5472-4325-EC4B160C8F60}"/>
              </a:ext>
            </a:extLst>
          </p:cNvPr>
          <p:cNvSpPr txBox="1"/>
          <p:nvPr/>
        </p:nvSpPr>
        <p:spPr>
          <a:xfrm>
            <a:off x="318114" y="2709104"/>
            <a:ext cx="5724721" cy="2308324"/>
          </a:xfrm>
          <a:prstGeom prst="rect">
            <a:avLst/>
          </a:prstGeom>
          <a:noFill/>
        </p:spPr>
        <p:txBody>
          <a:bodyPr wrap="square" rtlCol="0">
            <a:spAutoFit/>
          </a:bodyPr>
          <a:lstStyle/>
          <a:p>
            <a:r>
              <a:rPr lang="en-US" dirty="0"/>
              <a:t>If needed, you can use the backup to revert to the previous version of your Resource Recommender; the “key” value is the only one you’ll need to amend. Alma prepends the resource recommender type to the key you assign, so you’ll need to delete that before re-uploading the downloaded file (ex: </a:t>
            </a:r>
            <a:r>
              <a:rPr lang="en-US" i="1" dirty="0"/>
              <a:t>library_guide.freedom-of-information</a:t>
            </a:r>
            <a:r>
              <a:rPr lang="en-US" dirty="0"/>
              <a:t> vs </a:t>
            </a:r>
            <a:r>
              <a:rPr lang="en-US" i="1" dirty="0"/>
              <a:t>freedom-of-information).</a:t>
            </a:r>
          </a:p>
        </p:txBody>
      </p:sp>
      <p:sp>
        <p:nvSpPr>
          <p:cNvPr id="11" name="TextBox 10">
            <a:extLst>
              <a:ext uri="{FF2B5EF4-FFF2-40B4-BE49-F238E27FC236}">
                <a16:creationId xmlns:a16="http://schemas.microsoft.com/office/drawing/2014/main" id="{36D767EC-B05F-D14C-BB80-199A3ADF0933}"/>
              </a:ext>
            </a:extLst>
          </p:cNvPr>
          <p:cNvSpPr txBox="1"/>
          <p:nvPr/>
        </p:nvSpPr>
        <p:spPr>
          <a:xfrm>
            <a:off x="337740" y="5223654"/>
            <a:ext cx="5878597" cy="707886"/>
          </a:xfrm>
          <a:prstGeom prst="rect">
            <a:avLst/>
          </a:prstGeom>
          <a:noFill/>
        </p:spPr>
        <p:txBody>
          <a:bodyPr wrap="none" rtlCol="0">
            <a:spAutoFit/>
          </a:bodyPr>
          <a:lstStyle/>
          <a:p>
            <a:r>
              <a:rPr lang="en-US" sz="2000" dirty="0">
                <a:solidFill>
                  <a:srgbClr val="005BBB"/>
                </a:solidFill>
                <a:latin typeface="Calibri" panose="020F0502020204030204" pitchFamily="34" charset="0"/>
                <a:cs typeface="Calibri" panose="020F0502020204030204" pitchFamily="34" charset="0"/>
              </a:rPr>
              <a:t>Configuration &gt; Discovery &gt; Other &gt; </a:t>
            </a:r>
          </a:p>
          <a:p>
            <a:r>
              <a:rPr lang="en-US" sz="2000" dirty="0">
                <a:solidFill>
                  <a:srgbClr val="005BBB"/>
                </a:solidFill>
                <a:latin typeface="Calibri" panose="020F0502020204030204" pitchFamily="34" charset="0"/>
                <a:cs typeface="Calibri" panose="020F0502020204030204" pitchFamily="34" charset="0"/>
              </a:rPr>
              <a:t>	             Resource Recommender Configuration</a:t>
            </a:r>
          </a:p>
        </p:txBody>
      </p:sp>
      <p:sp>
        <p:nvSpPr>
          <p:cNvPr id="16" name="TextBox 15">
            <a:extLst>
              <a:ext uri="{FF2B5EF4-FFF2-40B4-BE49-F238E27FC236}">
                <a16:creationId xmlns:a16="http://schemas.microsoft.com/office/drawing/2014/main" id="{4D1F5C2B-350A-20BC-8291-ECC65E7C0904}"/>
              </a:ext>
            </a:extLst>
          </p:cNvPr>
          <p:cNvSpPr txBox="1"/>
          <p:nvPr/>
        </p:nvSpPr>
        <p:spPr>
          <a:xfrm>
            <a:off x="2450178" y="6083390"/>
            <a:ext cx="3766159" cy="400110"/>
          </a:xfrm>
          <a:prstGeom prst="rect">
            <a:avLst/>
          </a:prstGeom>
          <a:noFill/>
        </p:spPr>
        <p:txBody>
          <a:bodyPr wrap="none" rtlCol="0">
            <a:spAutoFit/>
          </a:bodyPr>
          <a:lstStyle/>
          <a:p>
            <a:r>
              <a:rPr lang="en-US" sz="2000" dirty="0">
                <a:solidFill>
                  <a:srgbClr val="005BBB"/>
                </a:solidFill>
                <a:latin typeface="Calibri" panose="020F0502020204030204" pitchFamily="34" charset="0"/>
                <a:cs typeface="Calibri" panose="020F0502020204030204" pitchFamily="34" charset="0"/>
              </a:rPr>
              <a:t>Edit &gt; Export List &gt; Excel (all fields)</a:t>
            </a:r>
          </a:p>
        </p:txBody>
      </p:sp>
    </p:spTree>
    <p:extLst>
      <p:ext uri="{BB962C8B-B14F-4D97-AF65-F5344CB8AC3E}">
        <p14:creationId xmlns:p14="http://schemas.microsoft.com/office/powerpoint/2010/main" val="2527002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D767EC-B05F-D14C-BB80-199A3ADF0933}"/>
              </a:ext>
            </a:extLst>
          </p:cNvPr>
          <p:cNvSpPr txBox="1"/>
          <p:nvPr/>
        </p:nvSpPr>
        <p:spPr>
          <a:xfrm>
            <a:off x="337739" y="1328359"/>
            <a:ext cx="10199125" cy="369332"/>
          </a:xfrm>
          <a:prstGeom prst="rect">
            <a:avLst/>
          </a:prstGeom>
          <a:noFill/>
        </p:spPr>
        <p:txBody>
          <a:bodyPr wrap="square" rtlCol="0">
            <a:spAutoFit/>
          </a:bodyPr>
          <a:lstStyle/>
          <a:p>
            <a:r>
              <a:rPr lang="en-US" dirty="0">
                <a:solidFill>
                  <a:srgbClr val="005BBB"/>
                </a:solidFill>
                <a:latin typeface="Calibri" panose="020F0502020204030204" pitchFamily="34" charset="0"/>
                <a:cs typeface="Calibri" panose="020F0502020204030204" pitchFamily="34" charset="0"/>
              </a:rPr>
              <a:t>Configuration &gt; Discovery &gt; Other &gt; Resource Recommender Configuration &gt; Edit &gt; Import</a:t>
            </a:r>
          </a:p>
        </p:txBody>
      </p:sp>
      <p:pic>
        <p:nvPicPr>
          <p:cNvPr id="6" name="Picture 5">
            <a:extLst>
              <a:ext uri="{FF2B5EF4-FFF2-40B4-BE49-F238E27FC236}">
                <a16:creationId xmlns:a16="http://schemas.microsoft.com/office/drawing/2014/main" id="{176255C3-60F2-FA35-4839-5433DB6A976F}"/>
              </a:ext>
            </a:extLst>
          </p:cNvPr>
          <p:cNvPicPr>
            <a:picLocks noChangeAspect="1"/>
          </p:cNvPicPr>
          <p:nvPr/>
        </p:nvPicPr>
        <p:blipFill>
          <a:blip r:embed="rId3"/>
          <a:stretch>
            <a:fillRect/>
          </a:stretch>
        </p:blipFill>
        <p:spPr>
          <a:xfrm>
            <a:off x="425301" y="1653779"/>
            <a:ext cx="8514353" cy="4168238"/>
          </a:xfrm>
          <a:prstGeom prst="rect">
            <a:avLst/>
          </a:prstGeom>
        </p:spPr>
      </p:pic>
      <p:sp>
        <p:nvSpPr>
          <p:cNvPr id="10" name="TextBox 9">
            <a:extLst>
              <a:ext uri="{FF2B5EF4-FFF2-40B4-BE49-F238E27FC236}">
                <a16:creationId xmlns:a16="http://schemas.microsoft.com/office/drawing/2014/main" id="{59F18D28-223E-B0B8-90F9-9FA350FEBAB5}"/>
              </a:ext>
            </a:extLst>
          </p:cNvPr>
          <p:cNvSpPr txBox="1"/>
          <p:nvPr/>
        </p:nvSpPr>
        <p:spPr>
          <a:xfrm>
            <a:off x="425301" y="5795310"/>
            <a:ext cx="11341398" cy="923330"/>
          </a:xfrm>
          <a:prstGeom prst="rect">
            <a:avLst/>
          </a:prstGeom>
          <a:solidFill>
            <a:schemeClr val="bg1"/>
          </a:solidFill>
        </p:spPr>
        <p:txBody>
          <a:bodyPr wrap="square" rtlCol="0">
            <a:spAutoFit/>
          </a:bodyPr>
          <a:lstStyle/>
          <a:p>
            <a:r>
              <a:rPr lang="en-US" dirty="0"/>
              <a:t>Select the Excel file to upload and opt to Replace Resources (i.e. all existing entries will be replaced) or Add Resources to the existing entries. You’ll get an error if there are any problems, and if all is well you’ll just see the records. Be sure to </a:t>
            </a:r>
            <a:r>
              <a:rPr lang="en-US" b="1" dirty="0"/>
              <a:t>Save</a:t>
            </a:r>
            <a:r>
              <a:rPr lang="en-US" dirty="0"/>
              <a:t> to complete the process.</a:t>
            </a:r>
          </a:p>
        </p:txBody>
      </p:sp>
      <p:pic>
        <p:nvPicPr>
          <p:cNvPr id="13" name="Picture 12">
            <a:extLst>
              <a:ext uri="{FF2B5EF4-FFF2-40B4-BE49-F238E27FC236}">
                <a16:creationId xmlns:a16="http://schemas.microsoft.com/office/drawing/2014/main" id="{CA3B4311-9B1F-32D3-1D50-9C4BE2127B24}"/>
              </a:ext>
            </a:extLst>
          </p:cNvPr>
          <p:cNvPicPr>
            <a:picLocks noChangeAspect="1"/>
          </p:cNvPicPr>
          <p:nvPr/>
        </p:nvPicPr>
        <p:blipFill>
          <a:blip r:embed="rId4"/>
          <a:stretch>
            <a:fillRect/>
          </a:stretch>
        </p:blipFill>
        <p:spPr>
          <a:xfrm>
            <a:off x="8801097" y="2186019"/>
            <a:ext cx="2965602" cy="2133710"/>
          </a:xfrm>
          <a:prstGeom prst="rect">
            <a:avLst/>
          </a:prstGeom>
          <a:ln>
            <a:solidFill>
              <a:srgbClr val="828383"/>
            </a:solidFill>
          </a:ln>
        </p:spPr>
      </p:pic>
      <p:sp>
        <p:nvSpPr>
          <p:cNvPr id="2" name="TextBox 1">
            <a:extLst>
              <a:ext uri="{FF2B5EF4-FFF2-40B4-BE49-F238E27FC236}">
                <a16:creationId xmlns:a16="http://schemas.microsoft.com/office/drawing/2014/main" id="{995066A9-3B1F-A63D-2FE2-FFC6FC21F82D}"/>
              </a:ext>
            </a:extLst>
          </p:cNvPr>
          <p:cNvSpPr txBox="1"/>
          <p:nvPr/>
        </p:nvSpPr>
        <p:spPr>
          <a:xfrm>
            <a:off x="295232" y="972160"/>
            <a:ext cx="10992368" cy="400110"/>
          </a:xfrm>
          <a:prstGeom prst="rect">
            <a:avLst/>
          </a:prstGeom>
          <a:noFill/>
        </p:spPr>
        <p:txBody>
          <a:bodyPr wrap="none" rtlCol="0">
            <a:spAutoFit/>
          </a:bodyPr>
          <a:lstStyle/>
          <a:p>
            <a:r>
              <a:rPr lang="en-US" sz="2000" dirty="0">
                <a:solidFill>
                  <a:srgbClr val="005BBB"/>
                </a:solidFill>
                <a:latin typeface="+mj-lt"/>
              </a:rPr>
              <a:t>From Excel to Alma: importing the harvested &amp; edited records into the Resource Recommender</a:t>
            </a:r>
          </a:p>
        </p:txBody>
      </p:sp>
    </p:spTree>
    <p:extLst>
      <p:ext uri="{BB962C8B-B14F-4D97-AF65-F5344CB8AC3E}">
        <p14:creationId xmlns:p14="http://schemas.microsoft.com/office/powerpoint/2010/main" val="70252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nector: Curved 41">
            <a:extLst>
              <a:ext uri="{FF2B5EF4-FFF2-40B4-BE49-F238E27FC236}">
                <a16:creationId xmlns:a16="http://schemas.microsoft.com/office/drawing/2014/main" id="{E7820CE9-6B1B-667A-E201-B807395BFBF8}"/>
              </a:ext>
            </a:extLst>
          </p:cNvPr>
          <p:cNvCxnSpPr>
            <a:cxnSpLocks/>
            <a:stCxn id="15" idx="2"/>
            <a:endCxn id="16" idx="1"/>
          </p:cNvCxnSpPr>
          <p:nvPr/>
        </p:nvCxnSpPr>
        <p:spPr>
          <a:xfrm rot="16200000" flipH="1">
            <a:off x="1528450" y="3068884"/>
            <a:ext cx="1092820" cy="540353"/>
          </a:xfrm>
          <a:prstGeom prst="curvedConnector2">
            <a:avLst/>
          </a:prstGeom>
          <a:ln w="44450">
            <a:solidFill>
              <a:srgbClr val="00C7B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F3C4C4CE-FD90-9E00-50A5-9CC1F468FC41}"/>
              </a:ext>
            </a:extLst>
          </p:cNvPr>
          <p:cNvCxnSpPr>
            <a:stCxn id="16" idx="0"/>
            <a:endCxn id="17" idx="1"/>
          </p:cNvCxnSpPr>
          <p:nvPr/>
        </p:nvCxnSpPr>
        <p:spPr>
          <a:xfrm rot="5400000" flipH="1" flipV="1">
            <a:off x="4136054" y="1635646"/>
            <a:ext cx="1166018" cy="1666476"/>
          </a:xfrm>
          <a:prstGeom prst="curvedConnector2">
            <a:avLst/>
          </a:prstGeom>
          <a:ln w="44450">
            <a:solidFill>
              <a:srgbClr val="00C7B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4C055DF2-49AC-12AF-29F9-59DDA65750A9}"/>
              </a:ext>
            </a:extLst>
          </p:cNvPr>
          <p:cNvCxnSpPr>
            <a:cxnSpLocks/>
            <a:stCxn id="17" idx="2"/>
            <a:endCxn id="18" idx="1"/>
          </p:cNvCxnSpPr>
          <p:nvPr/>
        </p:nvCxnSpPr>
        <p:spPr>
          <a:xfrm rot="16200000" flipH="1">
            <a:off x="7587255" y="1752402"/>
            <a:ext cx="674753" cy="2338124"/>
          </a:xfrm>
          <a:prstGeom prst="curvedConnector2">
            <a:avLst/>
          </a:prstGeom>
          <a:ln w="44450">
            <a:solidFill>
              <a:srgbClr val="00C7B1"/>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F3973784-4B9B-D091-3AA1-5CC3DD08F291}"/>
              </a:ext>
            </a:extLst>
          </p:cNvPr>
          <p:cNvCxnSpPr>
            <a:cxnSpLocks/>
            <a:stCxn id="18" idx="2"/>
            <a:endCxn id="19" idx="0"/>
          </p:cNvCxnSpPr>
          <p:nvPr/>
        </p:nvCxnSpPr>
        <p:spPr>
          <a:xfrm rot="5400000">
            <a:off x="9532753" y="3954841"/>
            <a:ext cx="785456" cy="742960"/>
          </a:xfrm>
          <a:prstGeom prst="curvedConnector3">
            <a:avLst>
              <a:gd name="adj1" fmla="val 50000"/>
            </a:avLst>
          </a:prstGeom>
          <a:ln w="44450">
            <a:solidFill>
              <a:srgbClr val="00C7B1"/>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8A2B109-2332-4F6F-85D0-61E490EB6121}"/>
              </a:ext>
            </a:extLst>
          </p:cNvPr>
          <p:cNvGrpSpPr/>
          <p:nvPr/>
        </p:nvGrpSpPr>
        <p:grpSpPr>
          <a:xfrm>
            <a:off x="499730" y="1187662"/>
            <a:ext cx="11000498" cy="5170608"/>
            <a:chOff x="322759" y="1187662"/>
            <a:chExt cx="11177469" cy="5011298"/>
          </a:xfrm>
        </p:grpSpPr>
        <p:sp>
          <p:nvSpPr>
            <p:cNvPr id="90" name="Oval 89">
              <a:extLst>
                <a:ext uri="{FF2B5EF4-FFF2-40B4-BE49-F238E27FC236}">
                  <a16:creationId xmlns:a16="http://schemas.microsoft.com/office/drawing/2014/main" id="{AC7E5591-ADC0-A264-A59A-5175E0423C4A}"/>
                </a:ext>
              </a:extLst>
            </p:cNvPr>
            <p:cNvSpPr/>
            <p:nvPr/>
          </p:nvSpPr>
          <p:spPr>
            <a:xfrm>
              <a:off x="1314534" y="1371601"/>
              <a:ext cx="9828386" cy="3689497"/>
            </a:xfrm>
            <a:prstGeom prst="ellipse">
              <a:avLst/>
            </a:prstGeom>
            <a:noFill/>
            <a:ln w="66675" cap="rnd">
              <a:solidFill>
                <a:srgbClr val="4DC3EC">
                  <a:alpha val="50000"/>
                </a:srgb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4">
              <a:extLst>
                <a:ext uri="{FF2B5EF4-FFF2-40B4-BE49-F238E27FC236}">
                  <a16:creationId xmlns:a16="http://schemas.microsoft.com/office/drawing/2014/main" id="{4488133C-C2D6-E3D1-A770-E366BCAA9109}"/>
                </a:ext>
              </a:extLst>
            </p:cNvPr>
            <p:cNvSpPr/>
            <p:nvPr/>
          </p:nvSpPr>
          <p:spPr>
            <a:xfrm>
              <a:off x="322759" y="1262088"/>
              <a:ext cx="2651894" cy="1481112"/>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Source:</a:t>
              </a:r>
              <a:br>
                <a:rPr lang="en-US" sz="2400" dirty="0"/>
              </a:br>
              <a:r>
                <a:rPr lang="en-US" sz="2400" dirty="0"/>
                <a:t>LibGuides</a:t>
              </a:r>
            </a:p>
          </p:txBody>
        </p:sp>
        <p:sp>
          <p:nvSpPr>
            <p:cNvPr id="16" name="Flowchart: Process 15">
              <a:extLst>
                <a:ext uri="{FF2B5EF4-FFF2-40B4-BE49-F238E27FC236}">
                  <a16:creationId xmlns:a16="http://schemas.microsoft.com/office/drawing/2014/main" id="{C4FECFC4-A764-6155-4BE3-55A0EA6F27FC}"/>
                </a:ext>
              </a:extLst>
            </p:cNvPr>
            <p:cNvSpPr/>
            <p:nvPr/>
          </p:nvSpPr>
          <p:spPr>
            <a:xfrm>
              <a:off x="2197752" y="2994455"/>
              <a:ext cx="3131150" cy="1615790"/>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Harvest, edit, export:</a:t>
              </a:r>
              <a:r>
                <a:rPr lang="en-US" sz="2400" dirty="0"/>
                <a:t> </a:t>
              </a:r>
              <a:br>
                <a:rPr lang="en-US" sz="2400" dirty="0"/>
              </a:br>
              <a:r>
                <a:rPr lang="en-US" sz="2400" dirty="0"/>
                <a:t>MarcEdit</a:t>
              </a:r>
            </a:p>
          </p:txBody>
        </p:sp>
        <p:sp>
          <p:nvSpPr>
            <p:cNvPr id="17" name="Flowchart: Process 16">
              <a:extLst>
                <a:ext uri="{FF2B5EF4-FFF2-40B4-BE49-F238E27FC236}">
                  <a16:creationId xmlns:a16="http://schemas.microsoft.com/office/drawing/2014/main" id="{7FA56A85-70DB-3B9C-65C6-F1383AAAB2EE}"/>
                </a:ext>
              </a:extLst>
            </p:cNvPr>
            <p:cNvSpPr/>
            <p:nvPr/>
          </p:nvSpPr>
          <p:spPr>
            <a:xfrm>
              <a:off x="5456613" y="1187662"/>
              <a:ext cx="2445250" cy="1353401"/>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Edit, refine:</a:t>
              </a:r>
              <a:r>
                <a:rPr lang="en-US" sz="2400" dirty="0"/>
                <a:t> Excel</a:t>
              </a:r>
            </a:p>
          </p:txBody>
        </p:sp>
        <p:sp>
          <p:nvSpPr>
            <p:cNvPr id="18" name="Flowchart: Process 17">
              <a:extLst>
                <a:ext uri="{FF2B5EF4-FFF2-40B4-BE49-F238E27FC236}">
                  <a16:creationId xmlns:a16="http://schemas.microsoft.com/office/drawing/2014/main" id="{41C7B689-EEBD-49EA-225E-1ED00859488A}"/>
                </a:ext>
              </a:extLst>
            </p:cNvPr>
            <p:cNvSpPr/>
            <p:nvPr/>
          </p:nvSpPr>
          <p:spPr>
            <a:xfrm>
              <a:off x="9054978" y="2541063"/>
              <a:ext cx="2445250" cy="1307926"/>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Import:</a:t>
              </a:r>
              <a:r>
                <a:rPr lang="en-US" sz="2400" dirty="0"/>
                <a:t> </a:t>
              </a:r>
              <a:br>
                <a:rPr lang="en-US" sz="2400" dirty="0"/>
              </a:br>
              <a:r>
                <a:rPr lang="en-US" sz="2400" dirty="0"/>
                <a:t>Alma</a:t>
              </a:r>
            </a:p>
          </p:txBody>
        </p:sp>
        <p:sp>
          <p:nvSpPr>
            <p:cNvPr id="19" name="Flowchart: Process 18">
              <a:extLst>
                <a:ext uri="{FF2B5EF4-FFF2-40B4-BE49-F238E27FC236}">
                  <a16:creationId xmlns:a16="http://schemas.microsoft.com/office/drawing/2014/main" id="{E2A46EEC-A668-88EA-BE3C-573F36495D0E}"/>
                </a:ext>
              </a:extLst>
            </p:cNvPr>
            <p:cNvSpPr/>
            <p:nvPr/>
          </p:nvSpPr>
          <p:spPr>
            <a:xfrm>
              <a:off x="8167916" y="4610245"/>
              <a:ext cx="2709550" cy="1425363"/>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Output:</a:t>
              </a:r>
              <a:r>
                <a:rPr lang="en-US" sz="2400" dirty="0"/>
                <a:t> </a:t>
              </a:r>
              <a:br>
                <a:rPr lang="en-US" sz="2400" dirty="0"/>
              </a:br>
              <a:r>
                <a:rPr lang="en-US" sz="2400" dirty="0"/>
                <a:t>Primo VE</a:t>
              </a:r>
            </a:p>
          </p:txBody>
        </p:sp>
        <p:sp>
          <p:nvSpPr>
            <p:cNvPr id="86" name="Flowchart: Process 85">
              <a:extLst>
                <a:ext uri="{FF2B5EF4-FFF2-40B4-BE49-F238E27FC236}">
                  <a16:creationId xmlns:a16="http://schemas.microsoft.com/office/drawing/2014/main" id="{5B632DFD-4A84-A514-4EF6-5AAEF8B3078A}"/>
                </a:ext>
              </a:extLst>
            </p:cNvPr>
            <p:cNvSpPr/>
            <p:nvPr/>
          </p:nvSpPr>
          <p:spPr>
            <a:xfrm>
              <a:off x="4580050" y="4717848"/>
              <a:ext cx="2651894" cy="1481112"/>
            </a:xfrm>
            <a:prstGeom prst="flowChartProcess">
              <a:avLst/>
            </a:prstGeom>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Maintenance:</a:t>
              </a:r>
              <a:br>
                <a:rPr lang="en-US" sz="2400" dirty="0"/>
              </a:br>
              <a:r>
                <a:rPr lang="en-US" sz="2400" dirty="0"/>
                <a:t>Notepad++</a:t>
              </a:r>
            </a:p>
          </p:txBody>
        </p:sp>
      </p:grpSp>
    </p:spTree>
    <p:extLst>
      <p:ext uri="{BB962C8B-B14F-4D97-AF65-F5344CB8AC3E}">
        <p14:creationId xmlns:p14="http://schemas.microsoft.com/office/powerpoint/2010/main" val="4203210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D3608D-C66B-BA74-4727-DDD6EB06F6EE}"/>
              </a:ext>
            </a:extLst>
          </p:cNvPr>
          <p:cNvPicPr>
            <a:picLocks noChangeAspect="1"/>
          </p:cNvPicPr>
          <p:nvPr/>
        </p:nvPicPr>
        <p:blipFill>
          <a:blip r:embed="rId2"/>
          <a:stretch>
            <a:fillRect/>
          </a:stretch>
        </p:blipFill>
        <p:spPr>
          <a:xfrm>
            <a:off x="1456661" y="1634734"/>
            <a:ext cx="8676794" cy="4593274"/>
          </a:xfrm>
          <a:prstGeom prst="rect">
            <a:avLst/>
          </a:prstGeom>
        </p:spPr>
      </p:pic>
      <p:sp>
        <p:nvSpPr>
          <p:cNvPr id="18" name="Title 4">
            <a:extLst>
              <a:ext uri="{FF2B5EF4-FFF2-40B4-BE49-F238E27FC236}">
                <a16:creationId xmlns:a16="http://schemas.microsoft.com/office/drawing/2014/main" id="{55C25685-75C6-C308-8B58-9FA69F674B6B}"/>
              </a:ext>
            </a:extLst>
          </p:cNvPr>
          <p:cNvSpPr txBox="1">
            <a:spLocks/>
          </p:cNvSpPr>
          <p:nvPr/>
        </p:nvSpPr>
        <p:spPr>
          <a:xfrm>
            <a:off x="337742" y="1024266"/>
            <a:ext cx="8551073"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6. Test display and functionality in Primo VE</a:t>
            </a:r>
          </a:p>
        </p:txBody>
      </p:sp>
    </p:spTree>
    <p:extLst>
      <p:ext uri="{BB962C8B-B14F-4D97-AF65-F5344CB8AC3E}">
        <p14:creationId xmlns:p14="http://schemas.microsoft.com/office/powerpoint/2010/main" val="814232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61C85-2EE3-DB94-F46D-5D2D6C6DC77A}"/>
              </a:ext>
            </a:extLst>
          </p:cNvPr>
          <p:cNvPicPr>
            <a:picLocks noChangeAspect="1"/>
          </p:cNvPicPr>
          <p:nvPr/>
        </p:nvPicPr>
        <p:blipFill>
          <a:blip r:embed="rId2"/>
          <a:stretch>
            <a:fillRect/>
          </a:stretch>
        </p:blipFill>
        <p:spPr>
          <a:xfrm>
            <a:off x="273857" y="1564628"/>
            <a:ext cx="11209306" cy="5204747"/>
          </a:xfrm>
          <a:prstGeom prst="rect">
            <a:avLst/>
          </a:prstGeom>
        </p:spPr>
      </p:pic>
      <p:sp>
        <p:nvSpPr>
          <p:cNvPr id="2" name="Title 2">
            <a:extLst>
              <a:ext uri="{FF2B5EF4-FFF2-40B4-BE49-F238E27FC236}">
                <a16:creationId xmlns:a16="http://schemas.microsoft.com/office/drawing/2014/main" id="{7BCED83D-DC95-D323-04C7-074F0F5146AB}"/>
              </a:ext>
            </a:extLst>
          </p:cNvPr>
          <p:cNvSpPr txBox="1">
            <a:spLocks/>
          </p:cNvSpPr>
          <p:nvPr/>
        </p:nvSpPr>
        <p:spPr>
          <a:xfrm>
            <a:off x="4290927" y="931133"/>
            <a:ext cx="4531638" cy="6451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We have arrived!</a:t>
            </a:r>
          </a:p>
        </p:txBody>
      </p:sp>
      <p:sp>
        <p:nvSpPr>
          <p:cNvPr id="3" name="Title 2">
            <a:extLst>
              <a:ext uri="{FF2B5EF4-FFF2-40B4-BE49-F238E27FC236}">
                <a16:creationId xmlns:a16="http://schemas.microsoft.com/office/drawing/2014/main" id="{8390C686-76EF-9895-B3C0-B408CB1EE7FC}"/>
              </a:ext>
            </a:extLst>
          </p:cNvPr>
          <p:cNvSpPr txBox="1">
            <a:spLocks/>
          </p:cNvSpPr>
          <p:nvPr/>
        </p:nvSpPr>
        <p:spPr>
          <a:xfrm>
            <a:off x="7858087" y="1306881"/>
            <a:ext cx="2570102" cy="645165"/>
          </a:xfrm>
          <a:prstGeom prst="rect">
            <a:avLst/>
          </a:prstGeom>
          <a:solidFill>
            <a:schemeClr val="bg1"/>
          </a:solidFill>
          <a:ln>
            <a:solidFill>
              <a:srgbClr val="00C7B1"/>
            </a:solidFill>
          </a:ln>
          <a:effectLst>
            <a:glow rad="127000">
              <a:srgbClr val="FF0000"/>
            </a:glow>
          </a:effectLst>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pPr algn="ctr"/>
            <a:r>
              <a:rPr lang="en-US" i="1" dirty="0"/>
              <a:t>However…</a:t>
            </a:r>
          </a:p>
        </p:txBody>
      </p:sp>
    </p:spTree>
    <p:extLst>
      <p:ext uri="{BB962C8B-B14F-4D97-AF65-F5344CB8AC3E}">
        <p14:creationId xmlns:p14="http://schemas.microsoft.com/office/powerpoint/2010/main" val="1682999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117" y="989569"/>
            <a:ext cx="4531638" cy="645165"/>
          </a:xfrm>
        </p:spPr>
        <p:txBody>
          <a:bodyPr/>
          <a:lstStyle/>
          <a:p>
            <a:r>
              <a:rPr lang="en-US" dirty="0"/>
              <a:t>Isn’t that a lot of work? </a:t>
            </a:r>
          </a:p>
        </p:txBody>
      </p:sp>
      <p:sp>
        <p:nvSpPr>
          <p:cNvPr id="2" name="TextBox 1">
            <a:extLst>
              <a:ext uri="{FF2B5EF4-FFF2-40B4-BE49-F238E27FC236}">
                <a16:creationId xmlns:a16="http://schemas.microsoft.com/office/drawing/2014/main" id="{8EC1ACE1-9B42-39AC-8F6C-1FA3E6D56C7C}"/>
              </a:ext>
            </a:extLst>
          </p:cNvPr>
          <p:cNvSpPr txBox="1"/>
          <p:nvPr/>
        </p:nvSpPr>
        <p:spPr>
          <a:xfrm>
            <a:off x="744279" y="1945758"/>
            <a:ext cx="9750056" cy="3631763"/>
          </a:xfrm>
          <a:prstGeom prst="rect">
            <a:avLst/>
          </a:prstGeom>
          <a:noFill/>
        </p:spPr>
        <p:txBody>
          <a:bodyPr wrap="square" rtlCol="0">
            <a:spAutoFit/>
          </a:bodyPr>
          <a:lstStyle/>
          <a:p>
            <a:r>
              <a:rPr lang="en-US" dirty="0"/>
              <a:t>Yes, the first time.</a:t>
            </a:r>
          </a:p>
          <a:p>
            <a:endParaRPr lang="en-US" dirty="0"/>
          </a:p>
          <a:p>
            <a:r>
              <a:rPr lang="en-US" dirty="0"/>
              <a:t>But just as you only need to create your Tasks in MarcEdit once to enable quick editing in the future, once you have created your original Resource Recommender from LibGuides sources, you can save time in the future by identifying only data that has changed, and then focusing only on those changes.</a:t>
            </a:r>
          </a:p>
          <a:p>
            <a:endParaRPr lang="en-US" dirty="0"/>
          </a:p>
          <a:p>
            <a:r>
              <a:rPr lang="en-US" dirty="0"/>
              <a:t>I was initially refreshing and replacing the guides harvest every month, but after a few months I found re-doing the tags challenging; once I had created the perfect set of tags, it seemed silly and time-consuming to re-do them every month for fields where nothing had changed.  </a:t>
            </a:r>
          </a:p>
          <a:p>
            <a:endParaRPr lang="en-US" dirty="0"/>
          </a:p>
          <a:p>
            <a:pPr algn="r"/>
            <a:r>
              <a:rPr lang="en-US" sz="3200" b="1" i="1" dirty="0">
                <a:solidFill>
                  <a:srgbClr val="005BBB"/>
                </a:solidFill>
                <a:latin typeface="+mj-lt"/>
                <a:cs typeface="Calibri" panose="020F0502020204030204" pitchFamily="34" charset="0"/>
              </a:rPr>
              <a:t>Notepad++ to the rescue!</a:t>
            </a:r>
          </a:p>
        </p:txBody>
      </p:sp>
    </p:spTree>
    <p:extLst>
      <p:ext uri="{BB962C8B-B14F-4D97-AF65-F5344CB8AC3E}">
        <p14:creationId xmlns:p14="http://schemas.microsoft.com/office/powerpoint/2010/main" val="2850860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363" y="1096761"/>
            <a:ext cx="10898372" cy="645165"/>
          </a:xfrm>
        </p:spPr>
        <p:txBody>
          <a:bodyPr>
            <a:noAutofit/>
          </a:bodyPr>
          <a:lstStyle/>
          <a:p>
            <a:r>
              <a:rPr lang="en-US" dirty="0"/>
              <a:t>Step 7. Use Notepad++ to identify changes for selective update</a:t>
            </a:r>
          </a:p>
        </p:txBody>
      </p:sp>
      <p:sp>
        <p:nvSpPr>
          <p:cNvPr id="2" name="TextBox 1">
            <a:extLst>
              <a:ext uri="{FF2B5EF4-FFF2-40B4-BE49-F238E27FC236}">
                <a16:creationId xmlns:a16="http://schemas.microsoft.com/office/drawing/2014/main" id="{8EC1ACE1-9B42-39AC-8F6C-1FA3E6D56C7C}"/>
              </a:ext>
            </a:extLst>
          </p:cNvPr>
          <p:cNvSpPr txBox="1"/>
          <p:nvPr/>
        </p:nvSpPr>
        <p:spPr>
          <a:xfrm>
            <a:off x="549419" y="1809427"/>
            <a:ext cx="10898372" cy="646331"/>
          </a:xfrm>
          <a:prstGeom prst="rect">
            <a:avLst/>
          </a:prstGeom>
          <a:noFill/>
        </p:spPr>
        <p:txBody>
          <a:bodyPr wrap="square" rtlCol="0">
            <a:spAutoFit/>
          </a:bodyPr>
          <a:lstStyle/>
          <a:p>
            <a:r>
              <a:rPr lang="en-US" i="1" dirty="0"/>
              <a:t>Your LibGuides may be relatively static, requiring few changes, or constantly updating, requiring some vigilance to ensure that Resource Recommenders reflect the changes as quickly as possible.</a:t>
            </a:r>
            <a:endParaRPr lang="en-US" sz="3200" b="1" i="1" dirty="0">
              <a:solidFill>
                <a:srgbClr val="005BBB"/>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71AB8AB3-BC3F-9884-CF32-57762DB00CE3}"/>
              </a:ext>
            </a:extLst>
          </p:cNvPr>
          <p:cNvSpPr txBox="1"/>
          <p:nvPr/>
        </p:nvSpPr>
        <p:spPr>
          <a:xfrm>
            <a:off x="3677264" y="2546921"/>
            <a:ext cx="7422473" cy="4031873"/>
          </a:xfrm>
          <a:prstGeom prst="rect">
            <a:avLst/>
          </a:prstGeom>
          <a:solidFill>
            <a:schemeClr val="bg1"/>
          </a:solidFill>
        </p:spPr>
        <p:txBody>
          <a:bodyPr wrap="square" rtlCol="0">
            <a:spAutoFit/>
          </a:bodyPr>
          <a:lstStyle/>
          <a:p>
            <a:r>
              <a:rPr lang="en-US" sz="1600" dirty="0"/>
              <a:t>Notepad++ is a free text and source code editor with some very helpful features, shortcuts, and plugins. It’s my go-to for editing everything from HTML to XML to CSV to JS to CSS to – whatever!</a:t>
            </a:r>
          </a:p>
          <a:p>
            <a:r>
              <a:rPr lang="en-US" sz="1600" dirty="0"/>
              <a:t>Notepad++ can be an especially helpful alternative to Excel when you find data being skewed in the import process – for example, those pesky MMS ID long integers!</a:t>
            </a:r>
          </a:p>
          <a:p>
            <a:endParaRPr lang="en-US" sz="1600" dirty="0"/>
          </a:p>
          <a:p>
            <a:r>
              <a:rPr lang="en-US" sz="1600" dirty="0"/>
              <a:t>I find Notepad++ indispensable for quickly editing and eyeballing text and I rely greatly on the COMPARE plugin, which allows you to quickly compare two files and identify the differences between them.</a:t>
            </a:r>
          </a:p>
          <a:p>
            <a:endParaRPr lang="en-US" sz="1600" dirty="0"/>
          </a:p>
          <a:p>
            <a:r>
              <a:rPr lang="en-US" sz="1600" dirty="0"/>
              <a:t>COMPARE* is how I save time with LibGuides &gt; Resource Recommender updates, by quickly finding where revision is required, able to leave the </a:t>
            </a:r>
          </a:p>
          <a:p>
            <a:r>
              <a:rPr lang="en-US" sz="1600" dirty="0"/>
              <a:t>majority of entries alone.</a:t>
            </a:r>
          </a:p>
          <a:p>
            <a:r>
              <a:rPr lang="en-US" sz="1600" dirty="0"/>
              <a:t>You can do the same tasks with Excel or MarcEdit – but I use Notepad++ because it is so quick &amp; easy, and I use it for everything.</a:t>
            </a:r>
          </a:p>
        </p:txBody>
      </p:sp>
      <p:pic>
        <p:nvPicPr>
          <p:cNvPr id="6" name="Picture 5">
            <a:extLst>
              <a:ext uri="{FF2B5EF4-FFF2-40B4-BE49-F238E27FC236}">
                <a16:creationId xmlns:a16="http://schemas.microsoft.com/office/drawing/2014/main" id="{C3CDE67D-7DF5-2F1D-7CA4-F3D574E22542}"/>
              </a:ext>
            </a:extLst>
          </p:cNvPr>
          <p:cNvPicPr>
            <a:picLocks noChangeAspect="1"/>
          </p:cNvPicPr>
          <p:nvPr/>
        </p:nvPicPr>
        <p:blipFill>
          <a:blip r:embed="rId2"/>
          <a:stretch>
            <a:fillRect/>
          </a:stretch>
        </p:blipFill>
        <p:spPr>
          <a:xfrm>
            <a:off x="549419" y="2402224"/>
            <a:ext cx="2114286" cy="2047619"/>
          </a:xfrm>
          <a:prstGeom prst="rect">
            <a:avLst/>
          </a:prstGeom>
        </p:spPr>
      </p:pic>
      <p:sp>
        <p:nvSpPr>
          <p:cNvPr id="8" name="TextBox 7">
            <a:extLst>
              <a:ext uri="{FF2B5EF4-FFF2-40B4-BE49-F238E27FC236}">
                <a16:creationId xmlns:a16="http://schemas.microsoft.com/office/drawing/2014/main" id="{CCC51E25-7327-C131-280D-68EA36209AD1}"/>
              </a:ext>
            </a:extLst>
          </p:cNvPr>
          <p:cNvSpPr txBox="1"/>
          <p:nvPr/>
        </p:nvSpPr>
        <p:spPr>
          <a:xfrm>
            <a:off x="412955" y="4334492"/>
            <a:ext cx="3264309" cy="369332"/>
          </a:xfrm>
          <a:prstGeom prst="rect">
            <a:avLst/>
          </a:prstGeom>
          <a:noFill/>
        </p:spPr>
        <p:txBody>
          <a:bodyPr wrap="square">
            <a:spAutoFit/>
          </a:bodyPr>
          <a:lstStyle/>
          <a:p>
            <a:r>
              <a:rPr lang="en-US" dirty="0">
                <a:hlinkClick r:id="rId3"/>
              </a:rPr>
              <a:t>https://notepad-plus-plus.org/</a:t>
            </a:r>
            <a:endParaRPr lang="en-US" dirty="0"/>
          </a:p>
        </p:txBody>
      </p:sp>
      <p:sp>
        <p:nvSpPr>
          <p:cNvPr id="9" name="TextBox 8">
            <a:extLst>
              <a:ext uri="{FF2B5EF4-FFF2-40B4-BE49-F238E27FC236}">
                <a16:creationId xmlns:a16="http://schemas.microsoft.com/office/drawing/2014/main" id="{C6CA5269-F99E-4C1B-CEB7-5B17AD03BF65}"/>
              </a:ext>
            </a:extLst>
          </p:cNvPr>
          <p:cNvSpPr txBox="1"/>
          <p:nvPr/>
        </p:nvSpPr>
        <p:spPr>
          <a:xfrm>
            <a:off x="412955" y="4750174"/>
            <a:ext cx="3264308" cy="1908215"/>
          </a:xfrm>
          <a:prstGeom prst="rect">
            <a:avLst/>
          </a:prstGeom>
          <a:solidFill>
            <a:schemeClr val="bg1"/>
          </a:solidFill>
          <a:effectLst>
            <a:innerShdw blurRad="114300" dir="3000000">
              <a:srgbClr val="00C7B1"/>
            </a:innerShdw>
          </a:effectLst>
        </p:spPr>
        <p:txBody>
          <a:bodyPr wrap="square" lIns="182880" tIns="91440" rIns="182880" bIns="91440" rtlCol="0">
            <a:spAutoFit/>
          </a:bodyPr>
          <a:lstStyle/>
          <a:p>
            <a:pPr algn="r"/>
            <a:r>
              <a:rPr lang="en-US" sz="1400" i="1" dirty="0"/>
              <a:t>Note: Notepad++ is  Windows software with no Mac version. Some Mac alternatives may be </a:t>
            </a:r>
            <a:r>
              <a:rPr lang="en-US" sz="1400" b="1" i="1" dirty="0">
                <a:hlinkClick r:id="rId4"/>
              </a:rPr>
              <a:t>BBEdit</a:t>
            </a:r>
            <a:r>
              <a:rPr lang="en-US" sz="1400" i="1" dirty="0"/>
              <a:t> (high-level code editor) and </a:t>
            </a:r>
            <a:r>
              <a:rPr lang="en-US" sz="1400" b="1" i="1" dirty="0">
                <a:hlinkClick r:id="rId5"/>
              </a:rPr>
              <a:t>Brackets</a:t>
            </a:r>
            <a:r>
              <a:rPr lang="en-US" sz="1400" i="1" dirty="0"/>
              <a:t> (lay-person level code editor) (both suggested in ELUNA Learns session), the native TextEdit, Atom, and </a:t>
            </a:r>
            <a:r>
              <a:rPr lang="en-US" sz="1400" i="1" dirty="0" err="1"/>
              <a:t>VisualStudioCode</a:t>
            </a:r>
            <a:r>
              <a:rPr lang="en-US" sz="1400" i="1" dirty="0"/>
              <a:t>.</a:t>
            </a:r>
          </a:p>
        </p:txBody>
      </p:sp>
      <p:sp>
        <p:nvSpPr>
          <p:cNvPr id="10" name="TextBox 9">
            <a:extLst>
              <a:ext uri="{FF2B5EF4-FFF2-40B4-BE49-F238E27FC236}">
                <a16:creationId xmlns:a16="http://schemas.microsoft.com/office/drawing/2014/main" id="{C8FC978F-42D7-381C-1A18-8DA8AE38A2C5}"/>
              </a:ext>
            </a:extLst>
          </p:cNvPr>
          <p:cNvSpPr txBox="1"/>
          <p:nvPr/>
        </p:nvSpPr>
        <p:spPr>
          <a:xfrm>
            <a:off x="10654091" y="5284185"/>
            <a:ext cx="1124954" cy="954107"/>
          </a:xfrm>
          <a:prstGeom prst="rect">
            <a:avLst/>
          </a:prstGeom>
          <a:solidFill>
            <a:schemeClr val="bg1"/>
          </a:solidFill>
        </p:spPr>
        <p:txBody>
          <a:bodyPr wrap="square" rtlCol="0">
            <a:spAutoFit/>
          </a:bodyPr>
          <a:lstStyle/>
          <a:p>
            <a:pPr algn="ctr"/>
            <a:r>
              <a:rPr lang="en-US" sz="1400" b="1" i="1" dirty="0">
                <a:solidFill>
                  <a:srgbClr val="FF0000"/>
                </a:solidFill>
                <a:latin typeface="Times New Roman" panose="02020603050405020304" pitchFamily="18" charset="0"/>
                <a:cs typeface="Times New Roman" panose="02020603050405020304" pitchFamily="18" charset="0"/>
              </a:rPr>
              <a:t>* Now available - COMPAREPLUS</a:t>
            </a:r>
          </a:p>
        </p:txBody>
      </p:sp>
    </p:spTree>
    <p:extLst>
      <p:ext uri="{BB962C8B-B14F-4D97-AF65-F5344CB8AC3E}">
        <p14:creationId xmlns:p14="http://schemas.microsoft.com/office/powerpoint/2010/main" val="621737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718" y="870490"/>
            <a:ext cx="10898372" cy="645165"/>
          </a:xfrm>
        </p:spPr>
        <p:txBody>
          <a:bodyPr>
            <a:noAutofit/>
          </a:bodyPr>
          <a:lstStyle/>
          <a:p>
            <a:r>
              <a:rPr lang="en-US" dirty="0"/>
              <a:t>Identifying new and deleted guides</a:t>
            </a:r>
          </a:p>
        </p:txBody>
      </p:sp>
      <p:sp>
        <p:nvSpPr>
          <p:cNvPr id="2" name="TextBox 1">
            <a:extLst>
              <a:ext uri="{FF2B5EF4-FFF2-40B4-BE49-F238E27FC236}">
                <a16:creationId xmlns:a16="http://schemas.microsoft.com/office/drawing/2014/main" id="{8EC1ACE1-9B42-39AC-8F6C-1FA3E6D56C7C}"/>
              </a:ext>
            </a:extLst>
          </p:cNvPr>
          <p:cNvSpPr txBox="1"/>
          <p:nvPr/>
        </p:nvSpPr>
        <p:spPr>
          <a:xfrm>
            <a:off x="5654382" y="2256320"/>
            <a:ext cx="6128813" cy="1754326"/>
          </a:xfrm>
          <a:prstGeom prst="rect">
            <a:avLst/>
          </a:prstGeom>
          <a:noFill/>
        </p:spPr>
        <p:txBody>
          <a:bodyPr wrap="square" rtlCol="0">
            <a:spAutoFit/>
          </a:bodyPr>
          <a:lstStyle/>
          <a:p>
            <a:pPr marL="342900" indent="-342900">
              <a:buFont typeface="+mj-lt"/>
              <a:buAutoNum type="arabicPeriod"/>
            </a:pPr>
            <a:r>
              <a:rPr lang="en-US" dirty="0"/>
              <a:t>Harvest a new set of records.</a:t>
            </a:r>
          </a:p>
          <a:p>
            <a:pPr marL="342900" indent="-342900">
              <a:buFont typeface="+mj-lt"/>
              <a:buAutoNum type="arabicPeriod"/>
            </a:pPr>
            <a:r>
              <a:rPr lang="en-US" dirty="0"/>
              <a:t>In MarcEdit, select a consistent field (such as dc:title 245$a or dc:identifier 856$u) and generate a report of these values; save as a .txt file.</a:t>
            </a:r>
          </a:p>
          <a:p>
            <a:pPr marL="342900" indent="-342900">
              <a:buFont typeface="+mj-lt"/>
              <a:buAutoNum type="arabicPeriod"/>
            </a:pPr>
            <a:r>
              <a:rPr lang="en-US" dirty="0"/>
              <a:t>Repeat the process with your last backup .mrk file, saved at the last harvest.</a:t>
            </a:r>
          </a:p>
        </p:txBody>
      </p:sp>
      <p:sp>
        <p:nvSpPr>
          <p:cNvPr id="4" name="TextBox 3">
            <a:extLst>
              <a:ext uri="{FF2B5EF4-FFF2-40B4-BE49-F238E27FC236}">
                <a16:creationId xmlns:a16="http://schemas.microsoft.com/office/drawing/2014/main" id="{E90BD0BD-9A88-35C0-D790-71A14BC996AF}"/>
              </a:ext>
            </a:extLst>
          </p:cNvPr>
          <p:cNvSpPr txBox="1"/>
          <p:nvPr/>
        </p:nvSpPr>
        <p:spPr>
          <a:xfrm>
            <a:off x="5339750" y="4246559"/>
            <a:ext cx="6563528" cy="923330"/>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File &gt; Select Records for Edit &gt; Display Field [ex: 245$a] &gt; Import File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Sort by field &gt; Select all records &gt; Generate Report</a:t>
            </a:r>
          </a:p>
        </p:txBody>
      </p:sp>
      <p:pic>
        <p:nvPicPr>
          <p:cNvPr id="6" name="Picture 5">
            <a:extLst>
              <a:ext uri="{FF2B5EF4-FFF2-40B4-BE49-F238E27FC236}">
                <a16:creationId xmlns:a16="http://schemas.microsoft.com/office/drawing/2014/main" id="{30D4544F-A44D-A9B5-9931-CE7B16A163A1}"/>
              </a:ext>
            </a:extLst>
          </p:cNvPr>
          <p:cNvPicPr>
            <a:picLocks noChangeAspect="1"/>
          </p:cNvPicPr>
          <p:nvPr/>
        </p:nvPicPr>
        <p:blipFill>
          <a:blip r:embed="rId2"/>
          <a:srcRect/>
          <a:stretch/>
        </p:blipFill>
        <p:spPr>
          <a:xfrm>
            <a:off x="508945" y="1601239"/>
            <a:ext cx="4709825" cy="4969961"/>
          </a:xfrm>
          <a:prstGeom prst="rect">
            <a:avLst/>
          </a:prstGeom>
        </p:spPr>
      </p:pic>
      <p:sp>
        <p:nvSpPr>
          <p:cNvPr id="9" name="TextBox 8">
            <a:extLst>
              <a:ext uri="{FF2B5EF4-FFF2-40B4-BE49-F238E27FC236}">
                <a16:creationId xmlns:a16="http://schemas.microsoft.com/office/drawing/2014/main" id="{5A91F0D2-1235-9A07-E45D-4FCE2565094A}"/>
              </a:ext>
            </a:extLst>
          </p:cNvPr>
          <p:cNvSpPr txBox="1"/>
          <p:nvPr/>
        </p:nvSpPr>
        <p:spPr>
          <a:xfrm>
            <a:off x="5100040" y="1601239"/>
            <a:ext cx="7091960" cy="369332"/>
          </a:xfrm>
          <a:prstGeom prst="rect">
            <a:avLst/>
          </a:prstGeom>
          <a:solidFill>
            <a:schemeClr val="bg1"/>
          </a:solidFill>
        </p:spPr>
        <p:txBody>
          <a:bodyPr wrap="square" rtlCol="0">
            <a:spAutoFit/>
          </a:bodyPr>
          <a:lstStyle/>
          <a:p>
            <a:r>
              <a:rPr lang="en-US" dirty="0"/>
              <a:t>Here’s where the initially saved backup file comes in handy!</a:t>
            </a:r>
          </a:p>
        </p:txBody>
      </p:sp>
    </p:spTree>
    <p:extLst>
      <p:ext uri="{BB962C8B-B14F-4D97-AF65-F5344CB8AC3E}">
        <p14:creationId xmlns:p14="http://schemas.microsoft.com/office/powerpoint/2010/main" val="735456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569" y="815537"/>
            <a:ext cx="10898372" cy="645165"/>
          </a:xfrm>
        </p:spPr>
        <p:txBody>
          <a:bodyPr>
            <a:noAutofit/>
          </a:bodyPr>
          <a:lstStyle/>
          <a:p>
            <a:r>
              <a:rPr lang="en-US" sz="2400" dirty="0"/>
              <a:t>Identifying new and deleted guides - </a:t>
            </a:r>
            <a:r>
              <a:rPr lang="en-US" sz="2400" i="1" dirty="0"/>
              <a:t>continued</a:t>
            </a:r>
          </a:p>
        </p:txBody>
      </p:sp>
      <p:pic>
        <p:nvPicPr>
          <p:cNvPr id="5" name="Picture 4">
            <a:extLst>
              <a:ext uri="{FF2B5EF4-FFF2-40B4-BE49-F238E27FC236}">
                <a16:creationId xmlns:a16="http://schemas.microsoft.com/office/drawing/2014/main" id="{CC0A8A09-3C17-9D3F-9F27-6F62893FBCDF}"/>
              </a:ext>
            </a:extLst>
          </p:cNvPr>
          <p:cNvPicPr>
            <a:picLocks noChangeAspect="1"/>
          </p:cNvPicPr>
          <p:nvPr/>
        </p:nvPicPr>
        <p:blipFill>
          <a:blip r:embed="rId3"/>
          <a:srcRect/>
          <a:stretch/>
        </p:blipFill>
        <p:spPr>
          <a:xfrm>
            <a:off x="1489163" y="2283968"/>
            <a:ext cx="9213673" cy="4123403"/>
          </a:xfrm>
          <a:prstGeom prst="rect">
            <a:avLst/>
          </a:prstGeom>
        </p:spPr>
      </p:pic>
      <p:sp>
        <p:nvSpPr>
          <p:cNvPr id="2" name="TextBox 1">
            <a:extLst>
              <a:ext uri="{FF2B5EF4-FFF2-40B4-BE49-F238E27FC236}">
                <a16:creationId xmlns:a16="http://schemas.microsoft.com/office/drawing/2014/main" id="{8EC1ACE1-9B42-39AC-8F6C-1FA3E6D56C7C}"/>
              </a:ext>
            </a:extLst>
          </p:cNvPr>
          <p:cNvSpPr txBox="1"/>
          <p:nvPr/>
        </p:nvSpPr>
        <p:spPr>
          <a:xfrm>
            <a:off x="224681" y="1433320"/>
            <a:ext cx="10820260" cy="646331"/>
          </a:xfrm>
          <a:prstGeom prst="rect">
            <a:avLst/>
          </a:prstGeom>
          <a:solidFill>
            <a:schemeClr val="bg1"/>
          </a:solidFill>
        </p:spPr>
        <p:txBody>
          <a:bodyPr wrap="square" rtlCol="0">
            <a:spAutoFit/>
          </a:bodyPr>
          <a:lstStyle/>
          <a:p>
            <a:pPr marL="342900" indent="-342900">
              <a:buFont typeface="+mj-lt"/>
              <a:buAutoNum type="arabicPeriod" startAt="4"/>
            </a:pPr>
            <a:r>
              <a:rPr lang="en-US" dirty="0"/>
              <a:t>Open both .txt files in Notepad++, delete the header and numbers, and run COMPARE.</a:t>
            </a:r>
          </a:p>
          <a:p>
            <a:pPr marL="342900" indent="-342900">
              <a:buFont typeface="+mj-lt"/>
              <a:buAutoNum type="arabicPeriod" startAt="4"/>
            </a:pPr>
            <a:r>
              <a:rPr lang="en-US" dirty="0"/>
              <a:t>Differences between the files will be highlighted.</a:t>
            </a:r>
          </a:p>
        </p:txBody>
      </p:sp>
      <p:sp>
        <p:nvSpPr>
          <p:cNvPr id="6" name="TextBox 5">
            <a:extLst>
              <a:ext uri="{FF2B5EF4-FFF2-40B4-BE49-F238E27FC236}">
                <a16:creationId xmlns:a16="http://schemas.microsoft.com/office/drawing/2014/main" id="{AF3AB546-D45E-8BB4-9087-EECC08D8738F}"/>
              </a:ext>
            </a:extLst>
          </p:cNvPr>
          <p:cNvSpPr txBox="1"/>
          <p:nvPr/>
        </p:nvSpPr>
        <p:spPr>
          <a:xfrm>
            <a:off x="449897" y="3856142"/>
            <a:ext cx="4240091" cy="1169551"/>
          </a:xfrm>
          <a:prstGeom prst="rect">
            <a:avLst/>
          </a:prstGeom>
          <a:solidFill>
            <a:schemeClr val="bg1"/>
          </a:solidFill>
          <a:effectLst>
            <a:glow rad="127000">
              <a:srgbClr val="00C7B1">
                <a:alpha val="50000"/>
              </a:srgbClr>
            </a:glow>
          </a:effectLst>
        </p:spPr>
        <p:txBody>
          <a:bodyPr wrap="square" rtlCol="0">
            <a:spAutoFit/>
          </a:bodyPr>
          <a:lstStyle/>
          <a:p>
            <a:r>
              <a:rPr lang="en-US" sz="1400" dirty="0"/>
              <a:t>Any entries that appear in the old file but not the new may be guides that have been unpublished that should be removed from the Resource Recommender. You can manually hide or delete these in Alma.</a:t>
            </a:r>
          </a:p>
        </p:txBody>
      </p:sp>
      <p:sp>
        <p:nvSpPr>
          <p:cNvPr id="7" name="TextBox 6">
            <a:extLst>
              <a:ext uri="{FF2B5EF4-FFF2-40B4-BE49-F238E27FC236}">
                <a16:creationId xmlns:a16="http://schemas.microsoft.com/office/drawing/2014/main" id="{348EF819-38B3-939F-38C9-661955161363}"/>
              </a:ext>
            </a:extLst>
          </p:cNvPr>
          <p:cNvSpPr txBox="1"/>
          <p:nvPr/>
        </p:nvSpPr>
        <p:spPr>
          <a:xfrm>
            <a:off x="6528901" y="3963865"/>
            <a:ext cx="5405213" cy="954107"/>
          </a:xfrm>
          <a:prstGeom prst="rect">
            <a:avLst/>
          </a:prstGeom>
          <a:solidFill>
            <a:schemeClr val="bg1"/>
          </a:solidFill>
          <a:effectLst>
            <a:glow rad="127000">
              <a:srgbClr val="00C7B1">
                <a:alpha val="50000"/>
              </a:srgbClr>
            </a:glow>
          </a:effectLst>
        </p:spPr>
        <p:txBody>
          <a:bodyPr wrap="square" rtlCol="0">
            <a:spAutoFit/>
          </a:bodyPr>
          <a:lstStyle/>
          <a:p>
            <a:r>
              <a:rPr lang="en-US" sz="1400" dirty="0"/>
              <a:t>Any entries that appear in the new file but not the old may be newly created guides that should be added to the Resource Recommender.  You can do this manually in Alma or use MarcEdit &amp; Excel to edit &amp; import only selected records.</a:t>
            </a:r>
          </a:p>
        </p:txBody>
      </p:sp>
    </p:spTree>
    <p:extLst>
      <p:ext uri="{BB962C8B-B14F-4D97-AF65-F5344CB8AC3E}">
        <p14:creationId xmlns:p14="http://schemas.microsoft.com/office/powerpoint/2010/main" val="354557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C568FA8-6A59-0999-7632-69C201B00243}"/>
              </a:ext>
            </a:extLst>
          </p:cNvPr>
          <p:cNvPicPr>
            <a:picLocks noChangeAspect="1"/>
          </p:cNvPicPr>
          <p:nvPr/>
        </p:nvPicPr>
        <p:blipFill>
          <a:blip r:embed="rId3"/>
          <a:stretch>
            <a:fillRect/>
          </a:stretch>
        </p:blipFill>
        <p:spPr>
          <a:xfrm>
            <a:off x="400300" y="2115030"/>
            <a:ext cx="8579375" cy="4320648"/>
          </a:xfrm>
          <a:prstGeom prst="rect">
            <a:avLst/>
          </a:prstGeom>
        </p:spPr>
      </p:pic>
      <p:sp>
        <p:nvSpPr>
          <p:cNvPr id="6" name="TextBox 5">
            <a:extLst>
              <a:ext uri="{FF2B5EF4-FFF2-40B4-BE49-F238E27FC236}">
                <a16:creationId xmlns:a16="http://schemas.microsoft.com/office/drawing/2014/main" id="{AF3AB546-D45E-8BB4-9087-EECC08D8738F}"/>
              </a:ext>
            </a:extLst>
          </p:cNvPr>
          <p:cNvSpPr txBox="1"/>
          <p:nvPr/>
        </p:nvSpPr>
        <p:spPr>
          <a:xfrm>
            <a:off x="9468652" y="2320719"/>
            <a:ext cx="2003460" cy="2308324"/>
          </a:xfrm>
          <a:prstGeom prst="rect">
            <a:avLst/>
          </a:prstGeom>
          <a:solidFill>
            <a:schemeClr val="bg1"/>
          </a:solidFill>
          <a:effectLst>
            <a:glow rad="127000">
              <a:srgbClr val="00C7B1">
                <a:alpha val="50000"/>
              </a:srgbClr>
            </a:glow>
          </a:effectLst>
        </p:spPr>
        <p:txBody>
          <a:bodyPr wrap="square" rtlCol="0">
            <a:spAutoFit/>
          </a:bodyPr>
          <a:lstStyle/>
          <a:p>
            <a:r>
              <a:rPr lang="en-US" sz="1600" dirty="0"/>
              <a:t>LDR changes probably not significant.</a:t>
            </a:r>
          </a:p>
          <a:p>
            <a:endParaRPr lang="en-US" sz="1600" dirty="0"/>
          </a:p>
          <a:p>
            <a:r>
              <a:rPr lang="en-US" sz="1600" dirty="0"/>
              <a:t>100$a change = new guide author</a:t>
            </a:r>
          </a:p>
          <a:p>
            <a:endParaRPr lang="en-US" sz="1600" dirty="0"/>
          </a:p>
          <a:p>
            <a:r>
              <a:rPr lang="en-US" sz="1600" dirty="0"/>
              <a:t>520$a change = description added</a:t>
            </a:r>
          </a:p>
        </p:txBody>
      </p:sp>
      <p:sp>
        <p:nvSpPr>
          <p:cNvPr id="13" name="Title 2">
            <a:extLst>
              <a:ext uri="{FF2B5EF4-FFF2-40B4-BE49-F238E27FC236}">
                <a16:creationId xmlns:a16="http://schemas.microsoft.com/office/drawing/2014/main" id="{2188A4DE-9AA1-92D3-F93C-5D36BA8C03E1}"/>
              </a:ext>
            </a:extLst>
          </p:cNvPr>
          <p:cNvSpPr txBox="1">
            <a:spLocks/>
          </p:cNvSpPr>
          <p:nvPr/>
        </p:nvSpPr>
        <p:spPr>
          <a:xfrm>
            <a:off x="254803" y="967232"/>
            <a:ext cx="10898372" cy="6451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Identifying revisions to guides</a:t>
            </a:r>
          </a:p>
        </p:txBody>
      </p:sp>
      <p:sp>
        <p:nvSpPr>
          <p:cNvPr id="16" name="TextBox 15">
            <a:extLst>
              <a:ext uri="{FF2B5EF4-FFF2-40B4-BE49-F238E27FC236}">
                <a16:creationId xmlns:a16="http://schemas.microsoft.com/office/drawing/2014/main" id="{89429960-CD58-F360-37C9-CB5313CC3535}"/>
              </a:ext>
            </a:extLst>
          </p:cNvPr>
          <p:cNvSpPr txBox="1"/>
          <p:nvPr/>
        </p:nvSpPr>
        <p:spPr>
          <a:xfrm>
            <a:off x="224681" y="1612397"/>
            <a:ext cx="10820260" cy="369332"/>
          </a:xfrm>
          <a:prstGeom prst="rect">
            <a:avLst/>
          </a:prstGeom>
          <a:solidFill>
            <a:schemeClr val="bg1"/>
          </a:solidFill>
        </p:spPr>
        <p:txBody>
          <a:bodyPr wrap="square" rtlCol="0">
            <a:spAutoFit/>
          </a:bodyPr>
          <a:lstStyle/>
          <a:p>
            <a:r>
              <a:rPr lang="en-US" dirty="0"/>
              <a:t>Open both .mrk files in Notepad++ and run COMPARE.  Differences between the files will be highlighted.</a:t>
            </a:r>
          </a:p>
        </p:txBody>
      </p:sp>
      <p:sp>
        <p:nvSpPr>
          <p:cNvPr id="17" name="TextBox 16">
            <a:extLst>
              <a:ext uri="{FF2B5EF4-FFF2-40B4-BE49-F238E27FC236}">
                <a16:creationId xmlns:a16="http://schemas.microsoft.com/office/drawing/2014/main" id="{9508C4C3-49D6-0671-5841-3A48FBD01779}"/>
              </a:ext>
            </a:extLst>
          </p:cNvPr>
          <p:cNvSpPr txBox="1"/>
          <p:nvPr/>
        </p:nvSpPr>
        <p:spPr>
          <a:xfrm>
            <a:off x="9127574" y="4847720"/>
            <a:ext cx="2344538" cy="1754326"/>
          </a:xfrm>
          <a:prstGeom prst="rect">
            <a:avLst/>
          </a:prstGeom>
          <a:solidFill>
            <a:schemeClr val="bg1"/>
          </a:solidFill>
        </p:spPr>
        <p:txBody>
          <a:bodyPr wrap="square" rtlCol="0">
            <a:spAutoFit/>
          </a:bodyPr>
          <a:lstStyle/>
          <a:p>
            <a:r>
              <a:rPr lang="en-US" i="1" dirty="0"/>
              <a:t>Revisions can be made individually in Alma or via selective record processing &amp; upload/import via MarcEdit, Excel, etc. </a:t>
            </a:r>
          </a:p>
        </p:txBody>
      </p:sp>
    </p:spTree>
    <p:extLst>
      <p:ext uri="{BB962C8B-B14F-4D97-AF65-F5344CB8AC3E}">
        <p14:creationId xmlns:p14="http://schemas.microsoft.com/office/powerpoint/2010/main" val="171515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2188A4DE-9AA1-92D3-F93C-5D36BA8C03E1}"/>
              </a:ext>
            </a:extLst>
          </p:cNvPr>
          <p:cNvSpPr txBox="1">
            <a:spLocks/>
          </p:cNvSpPr>
          <p:nvPr/>
        </p:nvSpPr>
        <p:spPr>
          <a:xfrm>
            <a:off x="254803" y="967232"/>
            <a:ext cx="10898372" cy="6451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Quicker identification of revisions with COMPAREPLUS</a:t>
            </a:r>
          </a:p>
        </p:txBody>
      </p:sp>
      <p:sp>
        <p:nvSpPr>
          <p:cNvPr id="16" name="TextBox 15">
            <a:extLst>
              <a:ext uri="{FF2B5EF4-FFF2-40B4-BE49-F238E27FC236}">
                <a16:creationId xmlns:a16="http://schemas.microsoft.com/office/drawing/2014/main" id="{89429960-CD58-F360-37C9-CB5313CC3535}"/>
              </a:ext>
            </a:extLst>
          </p:cNvPr>
          <p:cNvSpPr txBox="1"/>
          <p:nvPr/>
        </p:nvSpPr>
        <p:spPr>
          <a:xfrm>
            <a:off x="590396" y="2055827"/>
            <a:ext cx="1950628" cy="2308324"/>
          </a:xfrm>
          <a:prstGeom prst="rect">
            <a:avLst/>
          </a:prstGeom>
          <a:solidFill>
            <a:schemeClr val="bg1"/>
          </a:solidFill>
        </p:spPr>
        <p:txBody>
          <a:bodyPr wrap="square" rtlCol="0">
            <a:spAutoFit/>
          </a:bodyPr>
          <a:lstStyle/>
          <a:p>
            <a:r>
              <a:rPr lang="en-US" dirty="0"/>
              <a:t>COMPAREPLUS is a newly released revision of COMPARE which includes the option of </a:t>
            </a:r>
            <a:r>
              <a:rPr lang="en-US" sz="1600" dirty="0"/>
              <a:t>displaying</a:t>
            </a:r>
            <a:r>
              <a:rPr lang="en-US" dirty="0"/>
              <a:t> ONLY the changes.</a:t>
            </a:r>
          </a:p>
        </p:txBody>
      </p:sp>
      <p:pic>
        <p:nvPicPr>
          <p:cNvPr id="3" name="Picture 2">
            <a:extLst>
              <a:ext uri="{FF2B5EF4-FFF2-40B4-BE49-F238E27FC236}">
                <a16:creationId xmlns:a16="http://schemas.microsoft.com/office/drawing/2014/main" id="{A5057971-FD94-44EB-9F29-16C4720EA77C}"/>
              </a:ext>
            </a:extLst>
          </p:cNvPr>
          <p:cNvPicPr>
            <a:picLocks noChangeAspect="1"/>
          </p:cNvPicPr>
          <p:nvPr/>
        </p:nvPicPr>
        <p:blipFill>
          <a:blip r:embed="rId3"/>
          <a:stretch>
            <a:fillRect/>
          </a:stretch>
        </p:blipFill>
        <p:spPr>
          <a:xfrm>
            <a:off x="2610236" y="1679279"/>
            <a:ext cx="8275102" cy="4815746"/>
          </a:xfrm>
          <a:prstGeom prst="rect">
            <a:avLst/>
          </a:prstGeom>
          <a:ln>
            <a:solidFill>
              <a:schemeClr val="accent1"/>
            </a:solidFill>
          </a:ln>
        </p:spPr>
      </p:pic>
      <p:grpSp>
        <p:nvGrpSpPr>
          <p:cNvPr id="8" name="Group 7">
            <a:extLst>
              <a:ext uri="{FF2B5EF4-FFF2-40B4-BE49-F238E27FC236}">
                <a16:creationId xmlns:a16="http://schemas.microsoft.com/office/drawing/2014/main" id="{D21806BE-D837-00FB-1AE3-D6439E614CB2}"/>
              </a:ext>
            </a:extLst>
          </p:cNvPr>
          <p:cNvGrpSpPr/>
          <p:nvPr/>
        </p:nvGrpSpPr>
        <p:grpSpPr>
          <a:xfrm>
            <a:off x="10272752" y="16885"/>
            <a:ext cx="1604621" cy="1697224"/>
            <a:chOff x="10210422" y="-11381"/>
            <a:chExt cx="1604621" cy="1697224"/>
          </a:xfrm>
        </p:grpSpPr>
        <p:sp>
          <p:nvSpPr>
            <p:cNvPr id="7" name="Explosion: 14 Points 6">
              <a:extLst>
                <a:ext uri="{FF2B5EF4-FFF2-40B4-BE49-F238E27FC236}">
                  <a16:creationId xmlns:a16="http://schemas.microsoft.com/office/drawing/2014/main" id="{66BF91E7-9702-E334-F75E-B64A74302A38}"/>
                </a:ext>
              </a:extLst>
            </p:cNvPr>
            <p:cNvSpPr/>
            <p:nvPr/>
          </p:nvSpPr>
          <p:spPr>
            <a:xfrm rot="536528">
              <a:off x="10210422" y="-11381"/>
              <a:ext cx="1604621" cy="1697224"/>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EC2970-02E8-6657-DECF-46B9B72B8E76}"/>
                </a:ext>
              </a:extLst>
            </p:cNvPr>
            <p:cNvSpPr txBox="1"/>
            <p:nvPr/>
          </p:nvSpPr>
          <p:spPr>
            <a:xfrm>
              <a:off x="10347158" y="500514"/>
              <a:ext cx="1124954" cy="584775"/>
            </a:xfrm>
            <a:prstGeom prst="rect">
              <a:avLst/>
            </a:prstGeom>
            <a:noFill/>
          </p:spPr>
          <p:txBody>
            <a:bodyPr wrap="square" rtlCol="0">
              <a:spAutoFit/>
            </a:bodyPr>
            <a:lstStyle/>
            <a:p>
              <a:pPr algn="ctr"/>
              <a:r>
                <a:rPr lang="en-US" sz="1600" b="1" i="1" dirty="0">
                  <a:solidFill>
                    <a:srgbClr val="FF0000"/>
                  </a:solidFill>
                  <a:latin typeface="Times New Roman" panose="02020603050405020304" pitchFamily="18" charset="0"/>
                  <a:cs typeface="Times New Roman" panose="02020603050405020304" pitchFamily="18" charset="0"/>
                </a:rPr>
                <a:t>New and Improved!</a:t>
              </a:r>
            </a:p>
          </p:txBody>
        </p:sp>
      </p:grpSp>
    </p:spTree>
    <p:extLst>
      <p:ext uri="{BB962C8B-B14F-4D97-AF65-F5344CB8AC3E}">
        <p14:creationId xmlns:p14="http://schemas.microsoft.com/office/powerpoint/2010/main" val="2270715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34761F-3728-9E26-FE42-A9EE8DC7B431}"/>
              </a:ext>
            </a:extLst>
          </p:cNvPr>
          <p:cNvSpPr txBox="1"/>
          <p:nvPr/>
        </p:nvSpPr>
        <p:spPr>
          <a:xfrm>
            <a:off x="616688" y="2388166"/>
            <a:ext cx="11277446" cy="1200329"/>
          </a:xfrm>
          <a:prstGeom prst="rect">
            <a:avLst/>
          </a:prstGeom>
          <a:noFill/>
        </p:spPr>
        <p:txBody>
          <a:bodyPr wrap="none" rtlCol="0">
            <a:spAutoFit/>
          </a:bodyPr>
          <a:lstStyle/>
          <a:p>
            <a:pPr marL="342900" indent="-342900">
              <a:buFont typeface="+mj-lt"/>
              <a:buAutoNum type="arabicPeriod"/>
            </a:pPr>
            <a:r>
              <a:rPr lang="en-US" sz="2400" dirty="0"/>
              <a:t>Use MarcEdit to harvest the desired set of records from LibGuides.</a:t>
            </a:r>
          </a:p>
          <a:p>
            <a:pPr marL="342900" indent="-342900">
              <a:buFont typeface="+mj-lt"/>
              <a:buAutoNum type="arabicPeriod"/>
            </a:pPr>
            <a:r>
              <a:rPr lang="en-US" sz="2400" dirty="0"/>
              <a:t>Edit the records in MarcEdit and Excel to fit Resource Recommender template.</a:t>
            </a:r>
          </a:p>
          <a:p>
            <a:pPr marL="342900" indent="-342900">
              <a:buFont typeface="+mj-lt"/>
              <a:buAutoNum type="arabicPeriod"/>
            </a:pPr>
            <a:r>
              <a:rPr lang="en-US" sz="2400" dirty="0"/>
              <a:t>Upload/import to Alma and test results in Primo VE.</a:t>
            </a:r>
          </a:p>
        </p:txBody>
      </p:sp>
      <p:sp>
        <p:nvSpPr>
          <p:cNvPr id="11" name="Title 10">
            <a:extLst>
              <a:ext uri="{FF2B5EF4-FFF2-40B4-BE49-F238E27FC236}">
                <a16:creationId xmlns:a16="http://schemas.microsoft.com/office/drawing/2014/main" id="{14C35684-FCEF-22E5-D54F-DE0A389A14C2}"/>
              </a:ext>
            </a:extLst>
          </p:cNvPr>
          <p:cNvSpPr>
            <a:spLocks noGrp="1"/>
          </p:cNvSpPr>
          <p:nvPr>
            <p:ph type="title"/>
          </p:nvPr>
        </p:nvSpPr>
        <p:spPr>
          <a:xfrm>
            <a:off x="616688" y="1748326"/>
            <a:ext cx="4531638" cy="591072"/>
          </a:xfrm>
        </p:spPr>
        <p:txBody>
          <a:bodyPr anchor="ctr" anchorCtr="0"/>
          <a:lstStyle/>
          <a:p>
            <a:r>
              <a:rPr lang="en-US" dirty="0"/>
              <a:t>Initial setup</a:t>
            </a:r>
          </a:p>
        </p:txBody>
      </p:sp>
      <p:grpSp>
        <p:nvGrpSpPr>
          <p:cNvPr id="20" name="Group 19">
            <a:extLst>
              <a:ext uri="{FF2B5EF4-FFF2-40B4-BE49-F238E27FC236}">
                <a16:creationId xmlns:a16="http://schemas.microsoft.com/office/drawing/2014/main" id="{63DC50B4-296A-163F-7105-926F6A86EC55}"/>
              </a:ext>
            </a:extLst>
          </p:cNvPr>
          <p:cNvGrpSpPr/>
          <p:nvPr/>
        </p:nvGrpSpPr>
        <p:grpSpPr>
          <a:xfrm>
            <a:off x="616688" y="3802744"/>
            <a:ext cx="10612590" cy="2484340"/>
            <a:chOff x="616688" y="3802744"/>
            <a:chExt cx="10612590" cy="2484340"/>
          </a:xfrm>
        </p:grpSpPr>
        <p:sp>
          <p:nvSpPr>
            <p:cNvPr id="15" name="TextBox 14">
              <a:extLst>
                <a:ext uri="{FF2B5EF4-FFF2-40B4-BE49-F238E27FC236}">
                  <a16:creationId xmlns:a16="http://schemas.microsoft.com/office/drawing/2014/main" id="{5829F081-2FD8-357C-7A84-5F4232B7D3F3}"/>
                </a:ext>
              </a:extLst>
            </p:cNvPr>
            <p:cNvSpPr txBox="1"/>
            <p:nvPr/>
          </p:nvSpPr>
          <p:spPr>
            <a:xfrm>
              <a:off x="616688" y="4348092"/>
              <a:ext cx="10612590" cy="1938992"/>
            </a:xfrm>
            <a:prstGeom prst="rect">
              <a:avLst/>
            </a:prstGeom>
            <a:solidFill>
              <a:schemeClr val="bg1"/>
            </a:solidFill>
          </p:spPr>
          <p:txBody>
            <a:bodyPr wrap="square" rtlCol="0">
              <a:spAutoFit/>
            </a:bodyPr>
            <a:lstStyle/>
            <a:p>
              <a:pPr marL="342900" indent="-342900">
                <a:buFont typeface="+mj-lt"/>
                <a:buAutoNum type="arabicPeriod"/>
              </a:pPr>
              <a:r>
                <a:rPr lang="en-US" sz="2400" dirty="0"/>
                <a:t>Use MarcEdit to harvest the desired set of records from LibGuides.</a:t>
              </a:r>
            </a:p>
            <a:p>
              <a:pPr marL="342900" indent="-342900">
                <a:buFont typeface="+mj-lt"/>
                <a:buAutoNum type="arabicPeriod"/>
              </a:pPr>
              <a:r>
                <a:rPr lang="en-US" sz="2400" dirty="0"/>
                <a:t>Compare reports from or full text files of past and new records with Notepad++.</a:t>
              </a:r>
            </a:p>
            <a:p>
              <a:pPr marL="342900" indent="-342900">
                <a:buFont typeface="+mj-lt"/>
                <a:buAutoNum type="arabicPeriod"/>
              </a:pPr>
              <a:r>
                <a:rPr lang="en-US" sz="2400" dirty="0"/>
                <a:t>Make manual individual revisions in Alma or process selected records as for initial setup.</a:t>
              </a:r>
            </a:p>
          </p:txBody>
        </p:sp>
        <p:sp>
          <p:nvSpPr>
            <p:cNvPr id="18" name="Title 10">
              <a:extLst>
                <a:ext uri="{FF2B5EF4-FFF2-40B4-BE49-F238E27FC236}">
                  <a16:creationId xmlns:a16="http://schemas.microsoft.com/office/drawing/2014/main" id="{E1A9F240-09BA-A186-57A9-878BBE4C2FBE}"/>
                </a:ext>
              </a:extLst>
            </p:cNvPr>
            <p:cNvSpPr txBox="1">
              <a:spLocks/>
            </p:cNvSpPr>
            <p:nvPr/>
          </p:nvSpPr>
          <p:spPr>
            <a:xfrm>
              <a:off x="630864" y="3802744"/>
              <a:ext cx="4531638" cy="59107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Maintenance</a:t>
              </a:r>
            </a:p>
          </p:txBody>
        </p:sp>
      </p:grpSp>
      <p:sp>
        <p:nvSpPr>
          <p:cNvPr id="19" name="TextBox 18">
            <a:extLst>
              <a:ext uri="{FF2B5EF4-FFF2-40B4-BE49-F238E27FC236}">
                <a16:creationId xmlns:a16="http://schemas.microsoft.com/office/drawing/2014/main" id="{D819ACC4-CBAF-9DA0-B860-8B0D176CB9A4}"/>
              </a:ext>
            </a:extLst>
          </p:cNvPr>
          <p:cNvSpPr txBox="1"/>
          <p:nvPr/>
        </p:nvSpPr>
        <p:spPr>
          <a:xfrm>
            <a:off x="4391247" y="1076584"/>
            <a:ext cx="2379177" cy="769441"/>
          </a:xfrm>
          <a:prstGeom prst="rect">
            <a:avLst/>
          </a:prstGeom>
          <a:noFill/>
        </p:spPr>
        <p:txBody>
          <a:bodyPr wrap="none" rtlCol="0">
            <a:spAutoFit/>
          </a:bodyPr>
          <a:lstStyle/>
          <a:p>
            <a:r>
              <a:rPr lang="en-US" sz="4400" i="1" dirty="0">
                <a:solidFill>
                  <a:srgbClr val="005BBB"/>
                </a:solidFill>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1993940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967E-D549-B5F1-0DC7-AD1C13C52D33}"/>
              </a:ext>
            </a:extLst>
          </p:cNvPr>
          <p:cNvSpPr>
            <a:spLocks noGrp="1"/>
          </p:cNvSpPr>
          <p:nvPr>
            <p:ph type="ctrTitle"/>
          </p:nvPr>
        </p:nvSpPr>
        <p:spPr>
          <a:solidFill>
            <a:schemeClr val="bg1">
              <a:alpha val="50000"/>
            </a:schemeClr>
          </a:solidFill>
        </p:spPr>
        <p:txBody>
          <a:bodyPr/>
          <a:lstStyle/>
          <a:p>
            <a:r>
              <a:rPr lang="en-US" dirty="0"/>
              <a:t>Additional options for automating</a:t>
            </a:r>
          </a:p>
        </p:txBody>
      </p:sp>
      <p:sp>
        <p:nvSpPr>
          <p:cNvPr id="3" name="Subtitle 2">
            <a:extLst>
              <a:ext uri="{FF2B5EF4-FFF2-40B4-BE49-F238E27FC236}">
                <a16:creationId xmlns:a16="http://schemas.microsoft.com/office/drawing/2014/main" id="{B57B7A92-DD5E-3B99-BE78-A451E109AB43}"/>
              </a:ext>
            </a:extLst>
          </p:cNvPr>
          <p:cNvSpPr>
            <a:spLocks noGrp="1"/>
          </p:cNvSpPr>
          <p:nvPr>
            <p:ph type="subTitle" idx="1"/>
          </p:nvPr>
        </p:nvSpPr>
        <p:spPr>
          <a:xfrm>
            <a:off x="5939284" y="3974849"/>
            <a:ext cx="5701336" cy="2212976"/>
          </a:xfrm>
        </p:spPr>
        <p:txBody>
          <a:bodyPr>
            <a:normAutofit/>
          </a:bodyPr>
          <a:lstStyle/>
          <a:p>
            <a:r>
              <a:rPr lang="en-US" sz="3200" dirty="0"/>
              <a:t>Batch harvesting jobs and </a:t>
            </a:r>
          </a:p>
          <a:p>
            <a:r>
              <a:rPr lang="en-US" sz="3200" dirty="0"/>
              <a:t>Scheduled Tasks</a:t>
            </a:r>
          </a:p>
        </p:txBody>
      </p:sp>
    </p:spTree>
    <p:extLst>
      <p:ext uri="{BB962C8B-B14F-4D97-AF65-F5344CB8AC3E}">
        <p14:creationId xmlns:p14="http://schemas.microsoft.com/office/powerpoint/2010/main" val="298763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7146" y="1692222"/>
            <a:ext cx="8954676" cy="716084"/>
          </a:xfrm>
        </p:spPr>
        <p:txBody>
          <a:bodyPr/>
          <a:lstStyle/>
          <a:p>
            <a:r>
              <a:rPr lang="en-US" dirty="0"/>
              <a:t>Step 1. Harvesting the data from LibGuides</a:t>
            </a:r>
          </a:p>
        </p:txBody>
      </p:sp>
      <p:sp>
        <p:nvSpPr>
          <p:cNvPr id="5" name="Title 4">
            <a:extLst>
              <a:ext uri="{FF2B5EF4-FFF2-40B4-BE49-F238E27FC236}">
                <a16:creationId xmlns:a16="http://schemas.microsoft.com/office/drawing/2014/main" id="{AEA86EB0-1AF1-0DA5-4A5F-ADCAF3588B80}"/>
              </a:ext>
            </a:extLst>
          </p:cNvPr>
          <p:cNvSpPr txBox="1">
            <a:spLocks/>
          </p:cNvSpPr>
          <p:nvPr/>
        </p:nvSpPr>
        <p:spPr>
          <a:xfrm>
            <a:off x="567146" y="2543380"/>
            <a:ext cx="10515600" cy="5155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2. Editing in MarcEdit</a:t>
            </a:r>
          </a:p>
        </p:txBody>
      </p:sp>
      <p:sp>
        <p:nvSpPr>
          <p:cNvPr id="6" name="Title 4">
            <a:extLst>
              <a:ext uri="{FF2B5EF4-FFF2-40B4-BE49-F238E27FC236}">
                <a16:creationId xmlns:a16="http://schemas.microsoft.com/office/drawing/2014/main" id="{055B5961-4A5A-5366-E7B1-AA153D0F6D6D}"/>
              </a:ext>
            </a:extLst>
          </p:cNvPr>
          <p:cNvSpPr txBox="1">
            <a:spLocks/>
          </p:cNvSpPr>
          <p:nvPr/>
        </p:nvSpPr>
        <p:spPr>
          <a:xfrm>
            <a:off x="567146" y="3194051"/>
            <a:ext cx="9090562"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3. Export Tab Delimited Records</a:t>
            </a:r>
          </a:p>
        </p:txBody>
      </p:sp>
      <p:sp>
        <p:nvSpPr>
          <p:cNvPr id="8" name="Title 4">
            <a:extLst>
              <a:ext uri="{FF2B5EF4-FFF2-40B4-BE49-F238E27FC236}">
                <a16:creationId xmlns:a16="http://schemas.microsoft.com/office/drawing/2014/main" id="{654D5A08-4893-3C7B-3F25-A77A85F7247F}"/>
              </a:ext>
            </a:extLst>
          </p:cNvPr>
          <p:cNvSpPr txBox="1">
            <a:spLocks/>
          </p:cNvSpPr>
          <p:nvPr/>
        </p:nvSpPr>
        <p:spPr>
          <a:xfrm>
            <a:off x="567146" y="3882017"/>
            <a:ext cx="8551073"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4. Import to and final editing in Excel</a:t>
            </a:r>
          </a:p>
        </p:txBody>
      </p:sp>
      <p:sp>
        <p:nvSpPr>
          <p:cNvPr id="9" name="Title 4">
            <a:extLst>
              <a:ext uri="{FF2B5EF4-FFF2-40B4-BE49-F238E27FC236}">
                <a16:creationId xmlns:a16="http://schemas.microsoft.com/office/drawing/2014/main" id="{EF727D01-EF2B-8B3E-9913-E27AFED5A1D7}"/>
              </a:ext>
            </a:extLst>
          </p:cNvPr>
          <p:cNvSpPr txBox="1">
            <a:spLocks/>
          </p:cNvSpPr>
          <p:nvPr/>
        </p:nvSpPr>
        <p:spPr>
          <a:xfrm>
            <a:off x="567146" y="4569983"/>
            <a:ext cx="8551073" cy="5528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5. Import Excel file to Alma</a:t>
            </a:r>
          </a:p>
        </p:txBody>
      </p:sp>
      <p:sp>
        <p:nvSpPr>
          <p:cNvPr id="10" name="Title 4">
            <a:extLst>
              <a:ext uri="{FF2B5EF4-FFF2-40B4-BE49-F238E27FC236}">
                <a16:creationId xmlns:a16="http://schemas.microsoft.com/office/drawing/2014/main" id="{8171C020-F000-76D3-7740-B12B7A9FE94F}"/>
              </a:ext>
            </a:extLst>
          </p:cNvPr>
          <p:cNvSpPr txBox="1">
            <a:spLocks/>
          </p:cNvSpPr>
          <p:nvPr/>
        </p:nvSpPr>
        <p:spPr>
          <a:xfrm>
            <a:off x="567146" y="5257949"/>
            <a:ext cx="8474145" cy="47137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a:lstStyle>
          <a:p>
            <a:r>
              <a:rPr lang="en-US" dirty="0"/>
              <a:t>Step 6. Test display and functionality in Primo VE</a:t>
            </a:r>
          </a:p>
        </p:txBody>
      </p:sp>
    </p:spTree>
    <p:extLst>
      <p:ext uri="{BB962C8B-B14F-4D97-AF65-F5344CB8AC3E}">
        <p14:creationId xmlns:p14="http://schemas.microsoft.com/office/powerpoint/2010/main" val="847811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4" y="962758"/>
            <a:ext cx="8113157" cy="716084"/>
          </a:xfrm>
        </p:spPr>
        <p:txBody>
          <a:bodyPr>
            <a:normAutofit/>
          </a:bodyPr>
          <a:lstStyle/>
          <a:p>
            <a:r>
              <a:rPr lang="en-US" dirty="0"/>
              <a:t>MarcEdit instructions from Terry Reese</a:t>
            </a:r>
          </a:p>
        </p:txBody>
      </p:sp>
      <p:sp>
        <p:nvSpPr>
          <p:cNvPr id="3" name="TextBox 2">
            <a:extLst>
              <a:ext uri="{FF2B5EF4-FFF2-40B4-BE49-F238E27FC236}">
                <a16:creationId xmlns:a16="http://schemas.microsoft.com/office/drawing/2014/main" id="{154A69C7-5B82-20B0-60A7-B5AB25D38956}"/>
              </a:ext>
            </a:extLst>
          </p:cNvPr>
          <p:cNvSpPr txBox="1"/>
          <p:nvPr/>
        </p:nvSpPr>
        <p:spPr>
          <a:xfrm>
            <a:off x="391865" y="1727188"/>
            <a:ext cx="11170870" cy="2031325"/>
          </a:xfrm>
          <a:prstGeom prst="rect">
            <a:avLst/>
          </a:prstGeom>
          <a:noFill/>
        </p:spPr>
        <p:txBody>
          <a:bodyPr wrap="square" rtlCol="0">
            <a:spAutoFit/>
          </a:bodyPr>
          <a:lstStyle/>
          <a:p>
            <a:r>
              <a:rPr lang="en-US" b="1" i="1" dirty="0"/>
              <a:t>MarcEdit 7: Creating and scheduling batch jobs</a:t>
            </a:r>
          </a:p>
          <a:p>
            <a:r>
              <a:rPr lang="en-US" dirty="0">
                <a:hlinkClick r:id="rId2"/>
              </a:rPr>
              <a:t>https://marcedit.reeset.net/marcedit-7-creating-and-scheduling-batch-jobs</a:t>
            </a:r>
            <a:r>
              <a:rPr lang="en-US" dirty="0"/>
              <a:t> </a:t>
            </a:r>
          </a:p>
          <a:p>
            <a:r>
              <a:rPr lang="en-US" dirty="0"/>
              <a:t>YouTube video: </a:t>
            </a:r>
            <a:r>
              <a:rPr lang="en-US" b="1" i="1" dirty="0"/>
              <a:t>MarcEdit 7: Using the Task Scheduler to run OAI Harvests </a:t>
            </a:r>
            <a:r>
              <a:rPr lang="en-US" dirty="0">
                <a:hlinkClick r:id="rId3"/>
              </a:rPr>
              <a:t>https://youtu.be/saS0WJgkOrU</a:t>
            </a:r>
            <a:r>
              <a:rPr lang="en-US" dirty="0"/>
              <a:t> </a:t>
            </a:r>
          </a:p>
          <a:p>
            <a:endParaRPr lang="en-US" dirty="0"/>
          </a:p>
          <a:p>
            <a:r>
              <a:rPr lang="en-US" dirty="0"/>
              <a:t>MarcEdit creator Terry Reese has shared excellent instructions for creating and scheduling batch OAI harvest jobs.  The following slides are examples from my library, configured per Terry’s instructions.</a:t>
            </a:r>
          </a:p>
        </p:txBody>
      </p:sp>
      <p:pic>
        <p:nvPicPr>
          <p:cNvPr id="5" name="Picture 4">
            <a:hlinkClick r:id="rId3"/>
            <a:extLst>
              <a:ext uri="{FF2B5EF4-FFF2-40B4-BE49-F238E27FC236}">
                <a16:creationId xmlns:a16="http://schemas.microsoft.com/office/drawing/2014/main" id="{DA8C69F6-5B1D-7CD3-D2C7-CF6470FA573A}"/>
              </a:ext>
            </a:extLst>
          </p:cNvPr>
          <p:cNvPicPr>
            <a:picLocks noChangeAspect="1"/>
          </p:cNvPicPr>
          <p:nvPr/>
        </p:nvPicPr>
        <p:blipFill>
          <a:blip r:embed="rId4"/>
          <a:stretch>
            <a:fillRect/>
          </a:stretch>
        </p:blipFill>
        <p:spPr>
          <a:xfrm>
            <a:off x="5787549" y="3970952"/>
            <a:ext cx="3775091" cy="2678720"/>
          </a:xfrm>
          <a:prstGeom prst="rect">
            <a:avLst/>
          </a:prstGeom>
          <a:ln>
            <a:solidFill>
              <a:srgbClr val="005BBB"/>
            </a:solidFill>
          </a:ln>
        </p:spPr>
      </p:pic>
      <p:pic>
        <p:nvPicPr>
          <p:cNvPr id="8" name="Picture 7">
            <a:hlinkClick r:id="rId2"/>
            <a:extLst>
              <a:ext uri="{FF2B5EF4-FFF2-40B4-BE49-F238E27FC236}">
                <a16:creationId xmlns:a16="http://schemas.microsoft.com/office/drawing/2014/main" id="{6A50BC6B-2199-E2BD-1372-D3ECBE24601E}"/>
              </a:ext>
            </a:extLst>
          </p:cNvPr>
          <p:cNvPicPr>
            <a:picLocks noChangeAspect="1"/>
          </p:cNvPicPr>
          <p:nvPr/>
        </p:nvPicPr>
        <p:blipFill>
          <a:blip r:embed="rId5"/>
          <a:stretch>
            <a:fillRect/>
          </a:stretch>
        </p:blipFill>
        <p:spPr>
          <a:xfrm>
            <a:off x="1337756" y="3970952"/>
            <a:ext cx="3775091" cy="2460977"/>
          </a:xfrm>
          <a:prstGeom prst="rect">
            <a:avLst/>
          </a:prstGeom>
          <a:ln>
            <a:solidFill>
              <a:srgbClr val="005BBB"/>
            </a:solidFill>
          </a:ln>
        </p:spPr>
      </p:pic>
      <p:sp>
        <p:nvSpPr>
          <p:cNvPr id="6" name="TextBox 5">
            <a:extLst>
              <a:ext uri="{FF2B5EF4-FFF2-40B4-BE49-F238E27FC236}">
                <a16:creationId xmlns:a16="http://schemas.microsoft.com/office/drawing/2014/main" id="{B9C1F94D-5E79-13CC-D574-E37336E66C41}"/>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549426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5019674" cy="716084"/>
          </a:xfrm>
        </p:spPr>
        <p:txBody>
          <a:bodyPr>
            <a:normAutofit/>
          </a:bodyPr>
          <a:lstStyle/>
          <a:p>
            <a:r>
              <a:rPr lang="en-US" dirty="0"/>
              <a:t>Creating a Batch OAI Job</a:t>
            </a:r>
          </a:p>
        </p:txBody>
      </p:sp>
      <p:sp>
        <p:nvSpPr>
          <p:cNvPr id="3" name="TextBox 2">
            <a:extLst>
              <a:ext uri="{FF2B5EF4-FFF2-40B4-BE49-F238E27FC236}">
                <a16:creationId xmlns:a16="http://schemas.microsoft.com/office/drawing/2014/main" id="{154A69C7-5B82-20B0-60A7-B5AB25D38956}"/>
              </a:ext>
            </a:extLst>
          </p:cNvPr>
          <p:cNvSpPr txBox="1"/>
          <p:nvPr/>
        </p:nvSpPr>
        <p:spPr>
          <a:xfrm>
            <a:off x="391865" y="1678842"/>
            <a:ext cx="11170870" cy="1200329"/>
          </a:xfrm>
          <a:prstGeom prst="rect">
            <a:avLst/>
          </a:prstGeom>
          <a:noFill/>
        </p:spPr>
        <p:txBody>
          <a:bodyPr wrap="square" rtlCol="0">
            <a:spAutoFit/>
          </a:bodyPr>
          <a:lstStyle/>
          <a:p>
            <a:r>
              <a:rPr lang="en-US" dirty="0"/>
              <a:t>MarcEdit supports batch jobs for OAI-PMH Harvesting. This functionality enables harvesting data from multiple OAI servers and can also be used to further automate the harvesting process, with incremental harvesting and in support of quick data checks.</a:t>
            </a:r>
          </a:p>
          <a:p>
            <a:r>
              <a:rPr lang="en-US" dirty="0"/>
              <a:t>Batch jobs will be incremental from last time run unless the .ai file is revised to clear that date.</a:t>
            </a:r>
          </a:p>
        </p:txBody>
      </p:sp>
      <p:pic>
        <p:nvPicPr>
          <p:cNvPr id="7" name="Picture 6">
            <a:extLst>
              <a:ext uri="{FF2B5EF4-FFF2-40B4-BE49-F238E27FC236}">
                <a16:creationId xmlns:a16="http://schemas.microsoft.com/office/drawing/2014/main" id="{BAE0D8F2-2414-9B10-7679-D88EC4DF6869}"/>
              </a:ext>
            </a:extLst>
          </p:cNvPr>
          <p:cNvPicPr>
            <a:picLocks noChangeAspect="1"/>
          </p:cNvPicPr>
          <p:nvPr/>
        </p:nvPicPr>
        <p:blipFill>
          <a:blip r:embed="rId2"/>
          <a:stretch>
            <a:fillRect/>
          </a:stretch>
        </p:blipFill>
        <p:spPr>
          <a:xfrm>
            <a:off x="2712358" y="3038656"/>
            <a:ext cx="5593713" cy="3307641"/>
          </a:xfrm>
          <a:prstGeom prst="rect">
            <a:avLst/>
          </a:prstGeom>
        </p:spPr>
      </p:pic>
      <p:sp>
        <p:nvSpPr>
          <p:cNvPr id="2" name="TextBox 1">
            <a:extLst>
              <a:ext uri="{FF2B5EF4-FFF2-40B4-BE49-F238E27FC236}">
                <a16:creationId xmlns:a16="http://schemas.microsoft.com/office/drawing/2014/main" id="{549B7FBE-E804-5DFB-E5B5-12AF0A0D3FE5}"/>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116082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Selecting the OAI server, sets, and output type</a:t>
            </a:r>
          </a:p>
        </p:txBody>
      </p:sp>
      <p:pic>
        <p:nvPicPr>
          <p:cNvPr id="5" name="Picture 4">
            <a:extLst>
              <a:ext uri="{FF2B5EF4-FFF2-40B4-BE49-F238E27FC236}">
                <a16:creationId xmlns:a16="http://schemas.microsoft.com/office/drawing/2014/main" id="{AF918CE8-AD5B-6A7C-B86D-0C6678586EB1}"/>
              </a:ext>
            </a:extLst>
          </p:cNvPr>
          <p:cNvPicPr>
            <a:picLocks noChangeAspect="1"/>
          </p:cNvPicPr>
          <p:nvPr/>
        </p:nvPicPr>
        <p:blipFill>
          <a:blip r:embed="rId2"/>
          <a:stretch>
            <a:fillRect/>
          </a:stretch>
        </p:blipFill>
        <p:spPr>
          <a:xfrm>
            <a:off x="391865" y="1762333"/>
            <a:ext cx="5019048" cy="3333333"/>
          </a:xfrm>
          <a:prstGeom prst="rect">
            <a:avLst/>
          </a:prstGeom>
        </p:spPr>
      </p:pic>
      <p:sp>
        <p:nvSpPr>
          <p:cNvPr id="2" name="TextBox 1">
            <a:extLst>
              <a:ext uri="{FF2B5EF4-FFF2-40B4-BE49-F238E27FC236}">
                <a16:creationId xmlns:a16="http://schemas.microsoft.com/office/drawing/2014/main" id="{7F9A79B0-C420-F957-AD2E-24EA1F733921}"/>
              </a:ext>
            </a:extLst>
          </p:cNvPr>
          <p:cNvSpPr txBox="1"/>
          <p:nvPr/>
        </p:nvSpPr>
        <p:spPr>
          <a:xfrm>
            <a:off x="5721868" y="1743262"/>
            <a:ext cx="5573484" cy="2585323"/>
          </a:xfrm>
          <a:prstGeom prst="rect">
            <a:avLst/>
          </a:prstGeom>
          <a:noFill/>
        </p:spPr>
        <p:txBody>
          <a:bodyPr wrap="square" rtlCol="0">
            <a:spAutoFit/>
          </a:bodyPr>
          <a:lstStyle/>
          <a:p>
            <a:r>
              <a:rPr lang="en-US" dirty="0"/>
              <a:t>Select the desired servers and sets and whether to Harvest from last download or Harvest Raw XML Data.</a:t>
            </a:r>
          </a:p>
          <a:p>
            <a:endParaRPr lang="en-US" dirty="0"/>
          </a:p>
          <a:p>
            <a:r>
              <a:rPr lang="en-US" dirty="0"/>
              <a:t>If no set is indicated, all available sets/records will be harvested.</a:t>
            </a:r>
          </a:p>
          <a:p>
            <a:r>
              <a:rPr lang="en-US" dirty="0"/>
              <a:t>Ex: oai.php | guides = guides</a:t>
            </a:r>
          </a:p>
          <a:p>
            <a:r>
              <a:rPr lang="en-US" dirty="0"/>
              <a:t>      oai.php | az = A-Z entries</a:t>
            </a:r>
          </a:p>
          <a:p>
            <a:r>
              <a:rPr lang="en-US" dirty="0"/>
              <a:t>      oai.php |   = both guides &amp; az</a:t>
            </a:r>
          </a:p>
        </p:txBody>
      </p:sp>
      <p:sp>
        <p:nvSpPr>
          <p:cNvPr id="3" name="TextBox 2">
            <a:extLst>
              <a:ext uri="{FF2B5EF4-FFF2-40B4-BE49-F238E27FC236}">
                <a16:creationId xmlns:a16="http://schemas.microsoft.com/office/drawing/2014/main" id="{BC826C78-76A4-AAAA-351B-57963B6B90FF}"/>
              </a:ext>
            </a:extLst>
          </p:cNvPr>
          <p:cNvSpPr txBox="1"/>
          <p:nvPr/>
        </p:nvSpPr>
        <p:spPr>
          <a:xfrm>
            <a:off x="5589229" y="4524454"/>
            <a:ext cx="5838761" cy="1754326"/>
          </a:xfrm>
          <a:prstGeom prst="rect">
            <a:avLst/>
          </a:prstGeom>
          <a:solidFill>
            <a:schemeClr val="bg2"/>
          </a:solidFill>
        </p:spPr>
        <p:txBody>
          <a:bodyPr wrap="square" rtlCol="0">
            <a:spAutoFit/>
          </a:bodyPr>
          <a:lstStyle/>
          <a:p>
            <a:r>
              <a:rPr lang="en-US" b="1" dirty="0"/>
              <a:t>Harvest from last download </a:t>
            </a:r>
            <a:r>
              <a:rPr lang="en-US" dirty="0"/>
              <a:t>= .mrk output</a:t>
            </a:r>
            <a:br>
              <a:rPr lang="en-US" dirty="0"/>
            </a:br>
            <a:r>
              <a:rPr lang="en-US" dirty="0"/>
              <a:t>The date within the .oai file is updated each time the batch job is run, with next run incremental from that date. To reset, delete date from within the .</a:t>
            </a:r>
            <a:r>
              <a:rPr lang="en-US" dirty="0" err="1"/>
              <a:t>oia</a:t>
            </a:r>
            <a:r>
              <a:rPr lang="en-US" dirty="0"/>
              <a:t> file</a:t>
            </a:r>
            <a:br>
              <a:rPr lang="en-US" dirty="0"/>
            </a:br>
            <a:endParaRPr lang="en-US" dirty="0"/>
          </a:p>
          <a:p>
            <a:r>
              <a:rPr lang="en-US" b="1" dirty="0"/>
              <a:t>Harvest Raw XML Data </a:t>
            </a:r>
            <a:r>
              <a:rPr lang="en-US" dirty="0"/>
              <a:t>= multiple source XML files</a:t>
            </a:r>
          </a:p>
        </p:txBody>
      </p:sp>
      <p:sp>
        <p:nvSpPr>
          <p:cNvPr id="6" name="TextBox 5">
            <a:extLst>
              <a:ext uri="{FF2B5EF4-FFF2-40B4-BE49-F238E27FC236}">
                <a16:creationId xmlns:a16="http://schemas.microsoft.com/office/drawing/2014/main" id="{18A90C53-E4D2-7122-5472-5BAF1C597A4B}"/>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41270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705864" cy="716084"/>
          </a:xfrm>
        </p:spPr>
        <p:txBody>
          <a:bodyPr>
            <a:normAutofit/>
          </a:bodyPr>
          <a:lstStyle/>
          <a:p>
            <a:r>
              <a:rPr lang="en-US" dirty="0"/>
              <a:t>Saving settings to make them available for batch </a:t>
            </a:r>
          </a:p>
        </p:txBody>
      </p:sp>
      <p:grpSp>
        <p:nvGrpSpPr>
          <p:cNvPr id="6" name="Group 5">
            <a:extLst>
              <a:ext uri="{FF2B5EF4-FFF2-40B4-BE49-F238E27FC236}">
                <a16:creationId xmlns:a16="http://schemas.microsoft.com/office/drawing/2014/main" id="{8BC023D8-DF5F-B575-107C-CEFB773721D6}"/>
              </a:ext>
            </a:extLst>
          </p:cNvPr>
          <p:cNvGrpSpPr/>
          <p:nvPr/>
        </p:nvGrpSpPr>
        <p:grpSpPr>
          <a:xfrm>
            <a:off x="871381" y="2666666"/>
            <a:ext cx="4534045" cy="3936148"/>
            <a:chOff x="1132639" y="2143760"/>
            <a:chExt cx="4534045" cy="3936148"/>
          </a:xfrm>
        </p:grpSpPr>
        <p:pic>
          <p:nvPicPr>
            <p:cNvPr id="5" name="Picture 4">
              <a:extLst>
                <a:ext uri="{FF2B5EF4-FFF2-40B4-BE49-F238E27FC236}">
                  <a16:creationId xmlns:a16="http://schemas.microsoft.com/office/drawing/2014/main" id="{673221A7-0E8B-3F03-94E5-1E5B900A1AC1}"/>
                </a:ext>
              </a:extLst>
            </p:cNvPr>
            <p:cNvPicPr>
              <a:picLocks noChangeAspect="1"/>
            </p:cNvPicPr>
            <p:nvPr/>
          </p:nvPicPr>
          <p:blipFill>
            <a:blip r:embed="rId2"/>
            <a:stretch>
              <a:fillRect/>
            </a:stretch>
          </p:blipFill>
          <p:spPr>
            <a:xfrm>
              <a:off x="1132639" y="2143760"/>
              <a:ext cx="4534045" cy="3487727"/>
            </a:xfrm>
            <a:prstGeom prst="rect">
              <a:avLst/>
            </a:prstGeom>
          </p:spPr>
        </p:pic>
        <p:sp>
          <p:nvSpPr>
            <p:cNvPr id="2" name="TextBox 1">
              <a:extLst>
                <a:ext uri="{FF2B5EF4-FFF2-40B4-BE49-F238E27FC236}">
                  <a16:creationId xmlns:a16="http://schemas.microsoft.com/office/drawing/2014/main" id="{4C3240DE-A54A-7E7A-42D9-0DF1F2A1F8C1}"/>
                </a:ext>
              </a:extLst>
            </p:cNvPr>
            <p:cNvSpPr txBox="1"/>
            <p:nvPr/>
          </p:nvSpPr>
          <p:spPr>
            <a:xfrm flipH="1">
              <a:off x="1288920" y="5710576"/>
              <a:ext cx="4221481" cy="369332"/>
            </a:xfrm>
            <a:prstGeom prst="rect">
              <a:avLst/>
            </a:prstGeom>
            <a:noFill/>
          </p:spPr>
          <p:txBody>
            <a:bodyPr wrap="square" rtlCol="0">
              <a:spAutoFit/>
            </a:bodyPr>
            <a:lstStyle/>
            <a:p>
              <a:pPr algn="ctr"/>
              <a:r>
                <a:rPr lang="en-US" dirty="0"/>
                <a:t>Only guides from oai.php</a:t>
              </a:r>
            </a:p>
          </p:txBody>
        </p:sp>
      </p:grpSp>
      <p:grpSp>
        <p:nvGrpSpPr>
          <p:cNvPr id="7" name="Group 6">
            <a:extLst>
              <a:ext uri="{FF2B5EF4-FFF2-40B4-BE49-F238E27FC236}">
                <a16:creationId xmlns:a16="http://schemas.microsoft.com/office/drawing/2014/main" id="{AA85CAC7-DAD4-E044-07D2-FD86856403CD}"/>
              </a:ext>
            </a:extLst>
          </p:cNvPr>
          <p:cNvGrpSpPr/>
          <p:nvPr/>
        </p:nvGrpSpPr>
        <p:grpSpPr>
          <a:xfrm>
            <a:off x="5955378" y="2659666"/>
            <a:ext cx="4534045" cy="3943148"/>
            <a:chOff x="6739015" y="1916939"/>
            <a:chExt cx="4534045" cy="3943148"/>
          </a:xfrm>
        </p:grpSpPr>
        <p:pic>
          <p:nvPicPr>
            <p:cNvPr id="8" name="Picture 7">
              <a:extLst>
                <a:ext uri="{FF2B5EF4-FFF2-40B4-BE49-F238E27FC236}">
                  <a16:creationId xmlns:a16="http://schemas.microsoft.com/office/drawing/2014/main" id="{30FC1A21-D338-3C6A-A080-6E8BA42E2921}"/>
                </a:ext>
              </a:extLst>
            </p:cNvPr>
            <p:cNvPicPr>
              <a:picLocks noChangeAspect="1"/>
            </p:cNvPicPr>
            <p:nvPr/>
          </p:nvPicPr>
          <p:blipFill>
            <a:blip r:embed="rId3"/>
            <a:stretch>
              <a:fillRect/>
            </a:stretch>
          </p:blipFill>
          <p:spPr>
            <a:xfrm>
              <a:off x="6739015" y="1916939"/>
              <a:ext cx="4534045" cy="3487727"/>
            </a:xfrm>
            <a:prstGeom prst="rect">
              <a:avLst/>
            </a:prstGeom>
          </p:spPr>
        </p:pic>
        <p:sp>
          <p:nvSpPr>
            <p:cNvPr id="3" name="TextBox 2">
              <a:extLst>
                <a:ext uri="{FF2B5EF4-FFF2-40B4-BE49-F238E27FC236}">
                  <a16:creationId xmlns:a16="http://schemas.microsoft.com/office/drawing/2014/main" id="{D2DECFE4-1503-DA87-7B5B-0CFEB5063BC9}"/>
                </a:ext>
              </a:extLst>
            </p:cNvPr>
            <p:cNvSpPr txBox="1"/>
            <p:nvPr/>
          </p:nvSpPr>
          <p:spPr>
            <a:xfrm flipH="1">
              <a:off x="6895297" y="5490755"/>
              <a:ext cx="4221481" cy="369332"/>
            </a:xfrm>
            <a:prstGeom prst="rect">
              <a:avLst/>
            </a:prstGeom>
            <a:noFill/>
          </p:spPr>
          <p:txBody>
            <a:bodyPr wrap="square" rtlCol="0">
              <a:spAutoFit/>
            </a:bodyPr>
            <a:lstStyle/>
            <a:p>
              <a:pPr algn="ctr"/>
              <a:r>
                <a:rPr lang="en-US" dirty="0"/>
                <a:t>All available set/records from oai.php</a:t>
              </a:r>
            </a:p>
          </p:txBody>
        </p:sp>
      </p:grpSp>
      <p:sp>
        <p:nvSpPr>
          <p:cNvPr id="9" name="TextBox 8">
            <a:extLst>
              <a:ext uri="{FF2B5EF4-FFF2-40B4-BE49-F238E27FC236}">
                <a16:creationId xmlns:a16="http://schemas.microsoft.com/office/drawing/2014/main" id="{311EC3FF-A9B3-A9E4-8AFC-3F500D90D01C}"/>
              </a:ext>
            </a:extLst>
          </p:cNvPr>
          <p:cNvSpPr txBox="1"/>
          <p:nvPr/>
        </p:nvSpPr>
        <p:spPr>
          <a:xfrm>
            <a:off x="436583" y="1700292"/>
            <a:ext cx="11037590" cy="923330"/>
          </a:xfrm>
          <a:prstGeom prst="rect">
            <a:avLst/>
          </a:prstGeom>
          <a:noFill/>
        </p:spPr>
        <p:txBody>
          <a:bodyPr wrap="square" rtlCol="0">
            <a:spAutoFit/>
          </a:bodyPr>
          <a:lstStyle/>
          <a:p>
            <a:r>
              <a:rPr lang="en-US" dirty="0"/>
              <a:t>If the servers/sets you need aren’t displaying as Defined for selection, you can Save them – open Harvest OAI Records, enter criteria, and save. You don’t need to run the harvest. Then you should see them in the list for Batch Harvesting.</a:t>
            </a:r>
          </a:p>
        </p:txBody>
      </p:sp>
      <p:sp>
        <p:nvSpPr>
          <p:cNvPr id="10" name="TextBox 9">
            <a:extLst>
              <a:ext uri="{FF2B5EF4-FFF2-40B4-BE49-F238E27FC236}">
                <a16:creationId xmlns:a16="http://schemas.microsoft.com/office/drawing/2014/main" id="{B5B7E0A0-D6DF-C52E-03A0-E6D3CCAF3B94}"/>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97387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Saving the batch job</a:t>
            </a:r>
          </a:p>
        </p:txBody>
      </p:sp>
      <p:pic>
        <p:nvPicPr>
          <p:cNvPr id="3" name="Picture 2">
            <a:extLst>
              <a:ext uri="{FF2B5EF4-FFF2-40B4-BE49-F238E27FC236}">
                <a16:creationId xmlns:a16="http://schemas.microsoft.com/office/drawing/2014/main" id="{570FFBD7-99A9-A5BF-0173-450719A06868}"/>
              </a:ext>
            </a:extLst>
          </p:cNvPr>
          <p:cNvPicPr>
            <a:picLocks noChangeAspect="1"/>
          </p:cNvPicPr>
          <p:nvPr/>
        </p:nvPicPr>
        <p:blipFill>
          <a:blip r:embed="rId2"/>
          <a:stretch>
            <a:fillRect/>
          </a:stretch>
        </p:blipFill>
        <p:spPr>
          <a:xfrm>
            <a:off x="2285979" y="2649738"/>
            <a:ext cx="6992161" cy="3911240"/>
          </a:xfrm>
          <a:prstGeom prst="rect">
            <a:avLst/>
          </a:prstGeom>
        </p:spPr>
      </p:pic>
      <p:sp>
        <p:nvSpPr>
          <p:cNvPr id="2" name="TextBox 1">
            <a:extLst>
              <a:ext uri="{FF2B5EF4-FFF2-40B4-BE49-F238E27FC236}">
                <a16:creationId xmlns:a16="http://schemas.microsoft.com/office/drawing/2014/main" id="{62F8DC21-B63E-3574-2BE5-B230ABD47AA9}"/>
              </a:ext>
            </a:extLst>
          </p:cNvPr>
          <p:cNvSpPr txBox="1"/>
          <p:nvPr/>
        </p:nvSpPr>
        <p:spPr>
          <a:xfrm>
            <a:off x="391865" y="1628783"/>
            <a:ext cx="10896600" cy="923330"/>
          </a:xfrm>
          <a:prstGeom prst="rect">
            <a:avLst/>
          </a:prstGeom>
          <a:noFill/>
        </p:spPr>
        <p:txBody>
          <a:bodyPr wrap="square" rtlCol="0">
            <a:spAutoFit/>
          </a:bodyPr>
          <a:lstStyle/>
          <a:p>
            <a:r>
              <a:rPr lang="en-US" dirty="0"/>
              <a:t>The marcedit directory may be suggested by default; this seems reasonable unless you need to save elsewhere. You will need to be able to find and select the job to kick it off manually or to add to other processes. The extension for MarcEdit OAI Batch Jobs is .oai.</a:t>
            </a:r>
          </a:p>
        </p:txBody>
      </p:sp>
      <p:sp>
        <p:nvSpPr>
          <p:cNvPr id="5" name="TextBox 4">
            <a:extLst>
              <a:ext uri="{FF2B5EF4-FFF2-40B4-BE49-F238E27FC236}">
                <a16:creationId xmlns:a16="http://schemas.microsoft.com/office/drawing/2014/main" id="{46408834-8ADE-4B46-CFC3-79897DA28A10}"/>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259106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Running the batch job</a:t>
            </a:r>
          </a:p>
        </p:txBody>
      </p:sp>
      <p:pic>
        <p:nvPicPr>
          <p:cNvPr id="3" name="Picture 2">
            <a:extLst>
              <a:ext uri="{FF2B5EF4-FFF2-40B4-BE49-F238E27FC236}">
                <a16:creationId xmlns:a16="http://schemas.microsoft.com/office/drawing/2014/main" id="{567D26C5-1F1A-6C15-D997-3ADD615CB166}"/>
              </a:ext>
            </a:extLst>
          </p:cNvPr>
          <p:cNvPicPr>
            <a:picLocks noChangeAspect="1"/>
          </p:cNvPicPr>
          <p:nvPr/>
        </p:nvPicPr>
        <p:blipFill>
          <a:blip r:embed="rId2"/>
          <a:stretch>
            <a:fillRect/>
          </a:stretch>
        </p:blipFill>
        <p:spPr>
          <a:xfrm>
            <a:off x="400998" y="1650237"/>
            <a:ext cx="5097843" cy="3067933"/>
          </a:xfrm>
          <a:prstGeom prst="rect">
            <a:avLst/>
          </a:prstGeom>
        </p:spPr>
      </p:pic>
      <p:pic>
        <p:nvPicPr>
          <p:cNvPr id="7" name="Picture 6">
            <a:extLst>
              <a:ext uri="{FF2B5EF4-FFF2-40B4-BE49-F238E27FC236}">
                <a16:creationId xmlns:a16="http://schemas.microsoft.com/office/drawing/2014/main" id="{C6B8C753-B292-44E0-8404-435F4A35E73A}"/>
              </a:ext>
            </a:extLst>
          </p:cNvPr>
          <p:cNvPicPr>
            <a:picLocks noChangeAspect="1"/>
          </p:cNvPicPr>
          <p:nvPr/>
        </p:nvPicPr>
        <p:blipFill>
          <a:blip r:embed="rId3"/>
          <a:stretch>
            <a:fillRect/>
          </a:stretch>
        </p:blipFill>
        <p:spPr>
          <a:xfrm>
            <a:off x="5498841" y="1851831"/>
            <a:ext cx="6077360" cy="3579031"/>
          </a:xfrm>
          <a:prstGeom prst="rect">
            <a:avLst/>
          </a:prstGeom>
        </p:spPr>
      </p:pic>
      <p:sp>
        <p:nvSpPr>
          <p:cNvPr id="2" name="TextBox 1">
            <a:extLst>
              <a:ext uri="{FF2B5EF4-FFF2-40B4-BE49-F238E27FC236}">
                <a16:creationId xmlns:a16="http://schemas.microsoft.com/office/drawing/2014/main" id="{C0B9384D-F6A3-6609-62AA-4B960427DF09}"/>
              </a:ext>
            </a:extLst>
          </p:cNvPr>
          <p:cNvSpPr txBox="1"/>
          <p:nvPr/>
        </p:nvSpPr>
        <p:spPr>
          <a:xfrm>
            <a:off x="413439" y="5700563"/>
            <a:ext cx="10804870" cy="923330"/>
          </a:xfrm>
          <a:prstGeom prst="rect">
            <a:avLst/>
          </a:prstGeom>
          <a:solidFill>
            <a:schemeClr val="bg2"/>
          </a:solidFill>
        </p:spPr>
        <p:txBody>
          <a:bodyPr wrap="square" rtlCol="0">
            <a:spAutoFit/>
          </a:bodyPr>
          <a:lstStyle/>
          <a:p>
            <a:r>
              <a:rPr lang="en-US" dirty="0"/>
              <a:t>When you run a batch job or add it to a process, you’re prompted to define a destination for the output. If Harvesting from last update you should provide .mrk file name and location. If harvesting raw xml, you just need to provide a folder location. </a:t>
            </a:r>
          </a:p>
        </p:txBody>
      </p:sp>
      <p:sp>
        <p:nvSpPr>
          <p:cNvPr id="5" name="TextBox 4">
            <a:extLst>
              <a:ext uri="{FF2B5EF4-FFF2-40B4-BE49-F238E27FC236}">
                <a16:creationId xmlns:a16="http://schemas.microsoft.com/office/drawing/2014/main" id="{E9B80978-6B20-4A98-E556-7376B35E03CF}"/>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981132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Incremental harvests and LibGuides</a:t>
            </a:r>
          </a:p>
        </p:txBody>
      </p:sp>
      <p:grpSp>
        <p:nvGrpSpPr>
          <p:cNvPr id="2" name="Group 1">
            <a:extLst>
              <a:ext uri="{FF2B5EF4-FFF2-40B4-BE49-F238E27FC236}">
                <a16:creationId xmlns:a16="http://schemas.microsoft.com/office/drawing/2014/main" id="{9B0EA580-A69C-1CDB-9801-D3E537D2A6C4}"/>
              </a:ext>
            </a:extLst>
          </p:cNvPr>
          <p:cNvGrpSpPr/>
          <p:nvPr/>
        </p:nvGrpSpPr>
        <p:grpSpPr>
          <a:xfrm>
            <a:off x="785903" y="2136577"/>
            <a:ext cx="6679566" cy="3734246"/>
            <a:chOff x="2756217" y="1790881"/>
            <a:chExt cx="6679566" cy="3734246"/>
          </a:xfrm>
        </p:grpSpPr>
        <p:pic>
          <p:nvPicPr>
            <p:cNvPr id="5" name="Picture 4">
              <a:extLst>
                <a:ext uri="{FF2B5EF4-FFF2-40B4-BE49-F238E27FC236}">
                  <a16:creationId xmlns:a16="http://schemas.microsoft.com/office/drawing/2014/main" id="{DFEBF2BD-886A-ACD4-F856-1ACABF18CFD7}"/>
                </a:ext>
              </a:extLst>
            </p:cNvPr>
            <p:cNvPicPr>
              <a:picLocks noChangeAspect="1"/>
            </p:cNvPicPr>
            <p:nvPr/>
          </p:nvPicPr>
          <p:blipFill>
            <a:blip r:embed="rId2"/>
            <a:stretch>
              <a:fillRect/>
            </a:stretch>
          </p:blipFill>
          <p:spPr>
            <a:xfrm>
              <a:off x="2756217" y="1790881"/>
              <a:ext cx="6679566" cy="3734246"/>
            </a:xfrm>
            <a:prstGeom prst="rect">
              <a:avLst/>
            </a:prstGeom>
          </p:spPr>
        </p:pic>
        <p:sp>
          <p:nvSpPr>
            <p:cNvPr id="6" name="Rectangle: Rounded Corners 5">
              <a:extLst>
                <a:ext uri="{FF2B5EF4-FFF2-40B4-BE49-F238E27FC236}">
                  <a16:creationId xmlns:a16="http://schemas.microsoft.com/office/drawing/2014/main" id="{726C8910-1B37-1161-2BAD-F74F8509FB4C}"/>
                </a:ext>
              </a:extLst>
            </p:cNvPr>
            <p:cNvSpPr/>
            <p:nvPr/>
          </p:nvSpPr>
          <p:spPr>
            <a:xfrm>
              <a:off x="6427146" y="4034736"/>
              <a:ext cx="1288026" cy="275304"/>
            </a:xfrm>
            <a:prstGeom prst="roundRect">
              <a:avLst/>
            </a:prstGeom>
            <a:solidFill>
              <a:srgbClr val="FFFF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487FB8B1-3AD7-9253-EC3E-2BD359712014}"/>
              </a:ext>
            </a:extLst>
          </p:cNvPr>
          <p:cNvSpPr txBox="1"/>
          <p:nvPr/>
        </p:nvSpPr>
        <p:spPr>
          <a:xfrm>
            <a:off x="7685316" y="2136577"/>
            <a:ext cx="3443602" cy="3693319"/>
          </a:xfrm>
          <a:prstGeom prst="rect">
            <a:avLst/>
          </a:prstGeom>
          <a:solidFill>
            <a:schemeClr val="bg1"/>
          </a:solidFill>
        </p:spPr>
        <p:txBody>
          <a:bodyPr wrap="square" rtlCol="0">
            <a:spAutoFit/>
          </a:bodyPr>
          <a:lstStyle/>
          <a:p>
            <a:r>
              <a:rPr lang="en-US" dirty="0"/>
              <a:t>The text within the batch job mirrors the fields in the Harvest OAI window.</a:t>
            </a:r>
          </a:p>
          <a:p>
            <a:r>
              <a:rPr lang="en-US" dirty="0"/>
              <a:t>The “From” date is populated by the current date when the batch job is run, and so the next run will harvest “From” that previous date. </a:t>
            </a:r>
          </a:p>
          <a:p>
            <a:r>
              <a:rPr lang="en-US" dirty="0"/>
              <a:t>In this example, the batch job was run on October 6, 2022, so the next time the job is run the harvest will include only changes since October 6, 2022.</a:t>
            </a:r>
          </a:p>
        </p:txBody>
      </p:sp>
      <p:sp>
        <p:nvSpPr>
          <p:cNvPr id="7" name="TextBox 6">
            <a:extLst>
              <a:ext uri="{FF2B5EF4-FFF2-40B4-BE49-F238E27FC236}">
                <a16:creationId xmlns:a16="http://schemas.microsoft.com/office/drawing/2014/main" id="{70D7A4B0-0DD2-E550-AC8E-81AF565C10E7}"/>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2951456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Incremental harvest caveat for LibGuides</a:t>
            </a:r>
          </a:p>
        </p:txBody>
      </p:sp>
      <p:sp>
        <p:nvSpPr>
          <p:cNvPr id="2" name="TextBox 1">
            <a:extLst>
              <a:ext uri="{FF2B5EF4-FFF2-40B4-BE49-F238E27FC236}">
                <a16:creationId xmlns:a16="http://schemas.microsoft.com/office/drawing/2014/main" id="{9BC10F92-1544-B60C-1BF6-2DF9BC170C39}"/>
              </a:ext>
            </a:extLst>
          </p:cNvPr>
          <p:cNvSpPr txBox="1"/>
          <p:nvPr/>
        </p:nvSpPr>
        <p:spPr>
          <a:xfrm>
            <a:off x="539827" y="1938968"/>
            <a:ext cx="10421822" cy="3970318"/>
          </a:xfrm>
          <a:prstGeom prst="rect">
            <a:avLst/>
          </a:prstGeom>
          <a:noFill/>
        </p:spPr>
        <p:txBody>
          <a:bodyPr wrap="square" rtlCol="0">
            <a:spAutoFit/>
          </a:bodyPr>
          <a:lstStyle/>
          <a:p>
            <a:r>
              <a:rPr lang="en-US" dirty="0"/>
              <a:t>When harvesting our “guides” set, I’ve found that revisions to any area of a guide will be noted as an update, but the only changes that impact the Resource Recommender are changes to the metadata. You can’t tell by the update date alone where the change has occurred; I don’t know of a way to limit harvest only to metadata changes.  As a result, I would find many records in the incremental harvest that required no revision to the Resource Recommender.</a:t>
            </a:r>
          </a:p>
          <a:p>
            <a:endParaRPr lang="en-US" dirty="0"/>
          </a:p>
          <a:p>
            <a:r>
              <a:rPr lang="en-US" dirty="0"/>
              <a:t>It is more difficult and time consuming to sort out the records with metadata changes from an incremental harvest than it is to compare two sets of records that will be identical except for metadata changes. So I opt to do a full harvest instead of incremental.</a:t>
            </a:r>
          </a:p>
          <a:p>
            <a:endParaRPr lang="en-US" dirty="0"/>
          </a:p>
          <a:p>
            <a:r>
              <a:rPr lang="en-US" dirty="0"/>
              <a:t>The harvest of A-Z Database list entries, on the other hand, has briefer information included than the guides do, and incremental changes are more likely to signify metadata changes.  </a:t>
            </a:r>
          </a:p>
          <a:p>
            <a:r>
              <a:rPr lang="en-US" dirty="0"/>
              <a:t>I find it simplest to harvest everything at once and compare the full lists for any metadata changes – but incremental may work well for your particular set of resources.</a:t>
            </a:r>
          </a:p>
        </p:txBody>
      </p:sp>
      <p:sp>
        <p:nvSpPr>
          <p:cNvPr id="3" name="TextBox 2">
            <a:extLst>
              <a:ext uri="{FF2B5EF4-FFF2-40B4-BE49-F238E27FC236}">
                <a16:creationId xmlns:a16="http://schemas.microsoft.com/office/drawing/2014/main" id="{89B24B81-87AE-5A89-0137-A3C2D7F1D4AD}"/>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988294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641229"/>
          </a:xfrm>
        </p:spPr>
        <p:txBody>
          <a:bodyPr>
            <a:normAutofit/>
          </a:bodyPr>
          <a:lstStyle/>
          <a:p>
            <a:r>
              <a:rPr lang="en-US" dirty="0"/>
              <a:t>Scheduling a job in Windows Task Scheduler</a:t>
            </a:r>
          </a:p>
        </p:txBody>
      </p:sp>
      <p:sp>
        <p:nvSpPr>
          <p:cNvPr id="2" name="TextBox 1">
            <a:extLst>
              <a:ext uri="{FF2B5EF4-FFF2-40B4-BE49-F238E27FC236}">
                <a16:creationId xmlns:a16="http://schemas.microsoft.com/office/drawing/2014/main" id="{9BC10F92-1544-B60C-1BF6-2DF9BC170C39}"/>
              </a:ext>
            </a:extLst>
          </p:cNvPr>
          <p:cNvSpPr txBox="1"/>
          <p:nvPr/>
        </p:nvSpPr>
        <p:spPr>
          <a:xfrm>
            <a:off x="484949" y="1603987"/>
            <a:ext cx="10421822" cy="646331"/>
          </a:xfrm>
          <a:prstGeom prst="rect">
            <a:avLst/>
          </a:prstGeom>
          <a:noFill/>
        </p:spPr>
        <p:txBody>
          <a:bodyPr wrap="square" rtlCol="0">
            <a:spAutoFit/>
          </a:bodyPr>
          <a:lstStyle/>
          <a:p>
            <a:r>
              <a:rPr lang="en-US" dirty="0"/>
              <a:t>Selecting OAI Harvester Tools &gt; Batch Harvester &gt; Schedule OAI Job will open the Window Task Scheduler.  Alternately, you can open it by going to Windows Administrative Tools &gt; Task Scheduler.</a:t>
            </a:r>
          </a:p>
        </p:txBody>
      </p:sp>
      <p:pic>
        <p:nvPicPr>
          <p:cNvPr id="7" name="Picture 6">
            <a:extLst>
              <a:ext uri="{FF2B5EF4-FFF2-40B4-BE49-F238E27FC236}">
                <a16:creationId xmlns:a16="http://schemas.microsoft.com/office/drawing/2014/main" id="{10846B9A-3644-9D4B-0DF8-585732FDDD42}"/>
              </a:ext>
            </a:extLst>
          </p:cNvPr>
          <p:cNvPicPr>
            <a:picLocks noChangeAspect="1"/>
          </p:cNvPicPr>
          <p:nvPr/>
        </p:nvPicPr>
        <p:blipFill>
          <a:blip r:embed="rId2"/>
          <a:stretch>
            <a:fillRect/>
          </a:stretch>
        </p:blipFill>
        <p:spPr>
          <a:xfrm>
            <a:off x="4263528" y="2466128"/>
            <a:ext cx="6947970" cy="3691109"/>
          </a:xfrm>
          <a:prstGeom prst="rect">
            <a:avLst/>
          </a:prstGeom>
        </p:spPr>
      </p:pic>
      <p:pic>
        <p:nvPicPr>
          <p:cNvPr id="5" name="Picture 4">
            <a:extLst>
              <a:ext uri="{FF2B5EF4-FFF2-40B4-BE49-F238E27FC236}">
                <a16:creationId xmlns:a16="http://schemas.microsoft.com/office/drawing/2014/main" id="{54188C99-FD4D-7849-2E59-DEC14DD1C112}"/>
              </a:ext>
            </a:extLst>
          </p:cNvPr>
          <p:cNvPicPr>
            <a:picLocks noChangeAspect="1"/>
          </p:cNvPicPr>
          <p:nvPr/>
        </p:nvPicPr>
        <p:blipFill>
          <a:blip r:embed="rId3"/>
          <a:stretch>
            <a:fillRect/>
          </a:stretch>
        </p:blipFill>
        <p:spPr>
          <a:xfrm>
            <a:off x="484949" y="3326362"/>
            <a:ext cx="5265789" cy="3160266"/>
          </a:xfrm>
          <a:prstGeom prst="rect">
            <a:avLst/>
          </a:prstGeom>
        </p:spPr>
      </p:pic>
      <p:sp>
        <p:nvSpPr>
          <p:cNvPr id="3" name="TextBox 2">
            <a:extLst>
              <a:ext uri="{FF2B5EF4-FFF2-40B4-BE49-F238E27FC236}">
                <a16:creationId xmlns:a16="http://schemas.microsoft.com/office/drawing/2014/main" id="{28AD3F3B-471A-00E8-2D18-5856005CB15C}"/>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2428627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Scheduling a job in Windows Task Scheduler</a:t>
            </a:r>
          </a:p>
        </p:txBody>
      </p:sp>
      <p:sp>
        <p:nvSpPr>
          <p:cNvPr id="2" name="TextBox 1">
            <a:extLst>
              <a:ext uri="{FF2B5EF4-FFF2-40B4-BE49-F238E27FC236}">
                <a16:creationId xmlns:a16="http://schemas.microsoft.com/office/drawing/2014/main" id="{9BC10F92-1544-B60C-1BF6-2DF9BC170C39}"/>
              </a:ext>
            </a:extLst>
          </p:cNvPr>
          <p:cNvSpPr txBox="1"/>
          <p:nvPr/>
        </p:nvSpPr>
        <p:spPr>
          <a:xfrm>
            <a:off x="539827" y="1711892"/>
            <a:ext cx="10421822" cy="646331"/>
          </a:xfrm>
          <a:prstGeom prst="rect">
            <a:avLst/>
          </a:prstGeom>
          <a:noFill/>
        </p:spPr>
        <p:txBody>
          <a:bodyPr wrap="square" rtlCol="0">
            <a:spAutoFit/>
          </a:bodyPr>
          <a:lstStyle/>
          <a:p>
            <a:r>
              <a:rPr lang="en-US" dirty="0"/>
              <a:t>The first time you schedule a MarcEdit OAI Task, you may wish to create a separate folder within the  Windows Task Scheduler Library. You can then create and manage your tasks within this folder.</a:t>
            </a:r>
          </a:p>
        </p:txBody>
      </p:sp>
      <p:pic>
        <p:nvPicPr>
          <p:cNvPr id="6" name="Picture 5">
            <a:extLst>
              <a:ext uri="{FF2B5EF4-FFF2-40B4-BE49-F238E27FC236}">
                <a16:creationId xmlns:a16="http://schemas.microsoft.com/office/drawing/2014/main" id="{EBC93F02-F7E4-337D-A999-AB7681E84EE8}"/>
              </a:ext>
            </a:extLst>
          </p:cNvPr>
          <p:cNvPicPr>
            <a:picLocks noChangeAspect="1"/>
          </p:cNvPicPr>
          <p:nvPr/>
        </p:nvPicPr>
        <p:blipFill>
          <a:blip r:embed="rId2"/>
          <a:stretch>
            <a:fillRect/>
          </a:stretch>
        </p:blipFill>
        <p:spPr>
          <a:xfrm>
            <a:off x="4123514" y="2553981"/>
            <a:ext cx="2937205" cy="2704094"/>
          </a:xfrm>
          <a:prstGeom prst="rect">
            <a:avLst/>
          </a:prstGeom>
        </p:spPr>
      </p:pic>
      <p:sp>
        <p:nvSpPr>
          <p:cNvPr id="3" name="TextBox 2">
            <a:extLst>
              <a:ext uri="{FF2B5EF4-FFF2-40B4-BE49-F238E27FC236}">
                <a16:creationId xmlns:a16="http://schemas.microsoft.com/office/drawing/2014/main" id="{0ACE0843-21CA-8150-B5F7-073BA8C675C2}"/>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108502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35" y="962758"/>
            <a:ext cx="8954676" cy="716084"/>
          </a:xfrm>
        </p:spPr>
        <p:txBody>
          <a:bodyPr/>
          <a:lstStyle/>
          <a:p>
            <a:r>
              <a:rPr lang="en-US" dirty="0"/>
              <a:t>What you need to know from LibGuides</a:t>
            </a:r>
          </a:p>
        </p:txBody>
      </p:sp>
      <p:pic>
        <p:nvPicPr>
          <p:cNvPr id="3" name="Picture 2">
            <a:extLst>
              <a:ext uri="{FF2B5EF4-FFF2-40B4-BE49-F238E27FC236}">
                <a16:creationId xmlns:a16="http://schemas.microsoft.com/office/drawing/2014/main" id="{B44ACE99-97DF-6C3E-D8E4-186F1529518B}"/>
              </a:ext>
            </a:extLst>
          </p:cNvPr>
          <p:cNvPicPr>
            <a:picLocks noChangeAspect="1"/>
          </p:cNvPicPr>
          <p:nvPr/>
        </p:nvPicPr>
        <p:blipFill>
          <a:blip r:embed="rId2"/>
          <a:stretch>
            <a:fillRect/>
          </a:stretch>
        </p:blipFill>
        <p:spPr>
          <a:xfrm>
            <a:off x="661935" y="1839074"/>
            <a:ext cx="10160522" cy="4953255"/>
          </a:xfrm>
          <a:prstGeom prst="rect">
            <a:avLst/>
          </a:prstGeom>
        </p:spPr>
      </p:pic>
    </p:spTree>
    <p:extLst>
      <p:ext uri="{BB962C8B-B14F-4D97-AF65-F5344CB8AC3E}">
        <p14:creationId xmlns:p14="http://schemas.microsoft.com/office/powerpoint/2010/main" val="2559083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Creating the task - General </a:t>
            </a:r>
          </a:p>
        </p:txBody>
      </p:sp>
      <p:sp>
        <p:nvSpPr>
          <p:cNvPr id="2" name="TextBox 1">
            <a:extLst>
              <a:ext uri="{FF2B5EF4-FFF2-40B4-BE49-F238E27FC236}">
                <a16:creationId xmlns:a16="http://schemas.microsoft.com/office/drawing/2014/main" id="{9BC10F92-1544-B60C-1BF6-2DF9BC170C39}"/>
              </a:ext>
            </a:extLst>
          </p:cNvPr>
          <p:cNvSpPr txBox="1"/>
          <p:nvPr/>
        </p:nvSpPr>
        <p:spPr>
          <a:xfrm>
            <a:off x="7590621" y="1711892"/>
            <a:ext cx="3371027" cy="646331"/>
          </a:xfrm>
          <a:prstGeom prst="rect">
            <a:avLst/>
          </a:prstGeom>
          <a:noFill/>
        </p:spPr>
        <p:txBody>
          <a:bodyPr wrap="square" rtlCol="0">
            <a:spAutoFit/>
          </a:bodyPr>
          <a:lstStyle/>
          <a:p>
            <a:r>
              <a:rPr lang="en-US" dirty="0"/>
              <a:t>Actions &gt;</a:t>
            </a:r>
          </a:p>
          <a:p>
            <a:r>
              <a:rPr lang="en-US" dirty="0"/>
              <a:t>   Create Task</a:t>
            </a:r>
          </a:p>
        </p:txBody>
      </p:sp>
      <p:pic>
        <p:nvPicPr>
          <p:cNvPr id="5" name="Picture 4">
            <a:extLst>
              <a:ext uri="{FF2B5EF4-FFF2-40B4-BE49-F238E27FC236}">
                <a16:creationId xmlns:a16="http://schemas.microsoft.com/office/drawing/2014/main" id="{234C1773-F04A-0FE8-80C8-9115E6011CD6}"/>
              </a:ext>
            </a:extLst>
          </p:cNvPr>
          <p:cNvPicPr>
            <a:picLocks noChangeAspect="1"/>
          </p:cNvPicPr>
          <p:nvPr/>
        </p:nvPicPr>
        <p:blipFill>
          <a:blip r:embed="rId2"/>
          <a:stretch>
            <a:fillRect/>
          </a:stretch>
        </p:blipFill>
        <p:spPr>
          <a:xfrm>
            <a:off x="423979" y="1794429"/>
            <a:ext cx="7011309" cy="4466464"/>
          </a:xfrm>
          <a:prstGeom prst="rect">
            <a:avLst/>
          </a:prstGeom>
        </p:spPr>
      </p:pic>
      <p:sp>
        <p:nvSpPr>
          <p:cNvPr id="7" name="TextBox 6">
            <a:extLst>
              <a:ext uri="{FF2B5EF4-FFF2-40B4-BE49-F238E27FC236}">
                <a16:creationId xmlns:a16="http://schemas.microsoft.com/office/drawing/2014/main" id="{B4816516-E590-C0D4-1BA4-55CBC73D1423}"/>
              </a:ext>
            </a:extLst>
          </p:cNvPr>
          <p:cNvSpPr txBox="1"/>
          <p:nvPr/>
        </p:nvSpPr>
        <p:spPr>
          <a:xfrm>
            <a:off x="7590621" y="3252626"/>
            <a:ext cx="3741167" cy="2031325"/>
          </a:xfrm>
          <a:prstGeom prst="rect">
            <a:avLst/>
          </a:prstGeom>
          <a:noFill/>
        </p:spPr>
        <p:txBody>
          <a:bodyPr wrap="square" rtlCol="0">
            <a:spAutoFit/>
          </a:bodyPr>
          <a:lstStyle/>
          <a:p>
            <a:r>
              <a:rPr lang="en-US" dirty="0"/>
              <a:t>General tab:</a:t>
            </a:r>
          </a:p>
          <a:p>
            <a:r>
              <a:rPr lang="en-US" dirty="0"/>
              <a:t>Assign a name and location. Description is optional.</a:t>
            </a:r>
          </a:p>
          <a:p>
            <a:endParaRPr lang="en-US" dirty="0"/>
          </a:p>
          <a:p>
            <a:r>
              <a:rPr lang="en-US" dirty="0"/>
              <a:t>Be sure to select/change to the correct version of Windows or the task won’t work.</a:t>
            </a:r>
          </a:p>
        </p:txBody>
      </p:sp>
      <p:sp>
        <p:nvSpPr>
          <p:cNvPr id="3" name="TextBox 2">
            <a:extLst>
              <a:ext uri="{FF2B5EF4-FFF2-40B4-BE49-F238E27FC236}">
                <a16:creationId xmlns:a16="http://schemas.microsoft.com/office/drawing/2014/main" id="{AE7262B0-8163-5584-C7D6-6CFC6A786E47}"/>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1590464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Creating the task - Triggers </a:t>
            </a:r>
          </a:p>
        </p:txBody>
      </p:sp>
      <p:pic>
        <p:nvPicPr>
          <p:cNvPr id="5" name="Picture 4">
            <a:extLst>
              <a:ext uri="{FF2B5EF4-FFF2-40B4-BE49-F238E27FC236}">
                <a16:creationId xmlns:a16="http://schemas.microsoft.com/office/drawing/2014/main" id="{234C1773-F04A-0FE8-80C8-9115E6011CD6}"/>
              </a:ext>
            </a:extLst>
          </p:cNvPr>
          <p:cNvPicPr>
            <a:picLocks noChangeAspect="1"/>
          </p:cNvPicPr>
          <p:nvPr/>
        </p:nvPicPr>
        <p:blipFill>
          <a:blip r:embed="rId2"/>
          <a:srcRect/>
          <a:stretch/>
        </p:blipFill>
        <p:spPr>
          <a:xfrm>
            <a:off x="599821" y="1644459"/>
            <a:ext cx="6990800" cy="4857062"/>
          </a:xfrm>
          <a:prstGeom prst="rect">
            <a:avLst/>
          </a:prstGeom>
        </p:spPr>
      </p:pic>
      <p:sp>
        <p:nvSpPr>
          <p:cNvPr id="7" name="TextBox 6">
            <a:extLst>
              <a:ext uri="{FF2B5EF4-FFF2-40B4-BE49-F238E27FC236}">
                <a16:creationId xmlns:a16="http://schemas.microsoft.com/office/drawing/2014/main" id="{B4816516-E590-C0D4-1BA4-55CBC73D1423}"/>
              </a:ext>
            </a:extLst>
          </p:cNvPr>
          <p:cNvSpPr txBox="1"/>
          <p:nvPr/>
        </p:nvSpPr>
        <p:spPr>
          <a:xfrm>
            <a:off x="7851012" y="2236963"/>
            <a:ext cx="3741167" cy="2585323"/>
          </a:xfrm>
          <a:prstGeom prst="rect">
            <a:avLst/>
          </a:prstGeom>
          <a:noFill/>
        </p:spPr>
        <p:txBody>
          <a:bodyPr wrap="square" rtlCol="0">
            <a:spAutoFit/>
          </a:bodyPr>
          <a:lstStyle/>
          <a:p>
            <a:r>
              <a:rPr lang="en-US" dirty="0"/>
              <a:t>Triggers tab:</a:t>
            </a:r>
          </a:p>
          <a:p>
            <a:r>
              <a:rPr lang="en-US" dirty="0"/>
              <a:t>Here is where you select frequency and times for the task to run.</a:t>
            </a:r>
          </a:p>
          <a:p>
            <a:endParaRPr lang="en-US" dirty="0"/>
          </a:p>
          <a:p>
            <a:r>
              <a:rPr lang="en-US" dirty="0"/>
              <a:t>It should be “Enabled” by default, and you can uncheck this to prevent or pause a regularly scheduled job.</a:t>
            </a:r>
          </a:p>
        </p:txBody>
      </p:sp>
      <p:sp>
        <p:nvSpPr>
          <p:cNvPr id="2" name="TextBox 1">
            <a:extLst>
              <a:ext uri="{FF2B5EF4-FFF2-40B4-BE49-F238E27FC236}">
                <a16:creationId xmlns:a16="http://schemas.microsoft.com/office/drawing/2014/main" id="{8F0BC657-34B9-F400-C20B-337C22EEE76F}"/>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080500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Creating the task - Actions</a:t>
            </a:r>
          </a:p>
        </p:txBody>
      </p:sp>
      <p:pic>
        <p:nvPicPr>
          <p:cNvPr id="5" name="Picture 4">
            <a:extLst>
              <a:ext uri="{FF2B5EF4-FFF2-40B4-BE49-F238E27FC236}">
                <a16:creationId xmlns:a16="http://schemas.microsoft.com/office/drawing/2014/main" id="{234C1773-F04A-0FE8-80C8-9115E6011CD6}"/>
              </a:ext>
            </a:extLst>
          </p:cNvPr>
          <p:cNvPicPr>
            <a:picLocks noChangeAspect="1"/>
          </p:cNvPicPr>
          <p:nvPr/>
        </p:nvPicPr>
        <p:blipFill>
          <a:blip r:embed="rId2"/>
          <a:srcRect/>
          <a:stretch/>
        </p:blipFill>
        <p:spPr>
          <a:xfrm>
            <a:off x="1172463" y="1644459"/>
            <a:ext cx="5845516" cy="4857062"/>
          </a:xfrm>
          <a:prstGeom prst="rect">
            <a:avLst/>
          </a:prstGeom>
        </p:spPr>
      </p:pic>
      <p:sp>
        <p:nvSpPr>
          <p:cNvPr id="7" name="TextBox 6">
            <a:extLst>
              <a:ext uri="{FF2B5EF4-FFF2-40B4-BE49-F238E27FC236}">
                <a16:creationId xmlns:a16="http://schemas.microsoft.com/office/drawing/2014/main" id="{B4816516-E590-C0D4-1BA4-55CBC73D1423}"/>
              </a:ext>
            </a:extLst>
          </p:cNvPr>
          <p:cNvSpPr txBox="1"/>
          <p:nvPr/>
        </p:nvSpPr>
        <p:spPr>
          <a:xfrm>
            <a:off x="7594534" y="2277136"/>
            <a:ext cx="3741167" cy="2585323"/>
          </a:xfrm>
          <a:prstGeom prst="rect">
            <a:avLst/>
          </a:prstGeom>
          <a:noFill/>
        </p:spPr>
        <p:txBody>
          <a:bodyPr wrap="square" rtlCol="0">
            <a:spAutoFit/>
          </a:bodyPr>
          <a:lstStyle/>
          <a:p>
            <a:r>
              <a:rPr lang="en-US" dirty="0"/>
              <a:t>Actions tab:</a:t>
            </a:r>
          </a:p>
          <a:p>
            <a:endParaRPr lang="en-US" dirty="0"/>
          </a:p>
          <a:p>
            <a:r>
              <a:rPr lang="en-US" dirty="0"/>
              <a:t> Action: Start a program</a:t>
            </a:r>
          </a:p>
          <a:p>
            <a:r>
              <a:rPr lang="en-US" dirty="0"/>
              <a:t> Program/script: [MarcEdit]</a:t>
            </a:r>
          </a:p>
          <a:p>
            <a:endParaRPr lang="en-US" dirty="0"/>
          </a:p>
          <a:p>
            <a:r>
              <a:rPr lang="en-US" dirty="0"/>
              <a:t>Note: if you start Task Scheduler from MarcEdit, “Browse” should open the MarcEdit is in so you can easily select MarcEdit.exe</a:t>
            </a:r>
          </a:p>
        </p:txBody>
      </p:sp>
      <p:sp>
        <p:nvSpPr>
          <p:cNvPr id="2" name="TextBox 1">
            <a:extLst>
              <a:ext uri="{FF2B5EF4-FFF2-40B4-BE49-F238E27FC236}">
                <a16:creationId xmlns:a16="http://schemas.microsoft.com/office/drawing/2014/main" id="{90EF3E22-FF6B-F646-2A1C-5F476DDFF7DA}"/>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4182725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65" y="962758"/>
            <a:ext cx="9873012" cy="716084"/>
          </a:xfrm>
        </p:spPr>
        <p:txBody>
          <a:bodyPr>
            <a:normAutofit/>
          </a:bodyPr>
          <a:lstStyle/>
          <a:p>
            <a:r>
              <a:rPr lang="en-US" dirty="0"/>
              <a:t>Creating the task – Add Arguments </a:t>
            </a:r>
          </a:p>
        </p:txBody>
      </p:sp>
      <p:pic>
        <p:nvPicPr>
          <p:cNvPr id="5" name="Picture 4">
            <a:extLst>
              <a:ext uri="{FF2B5EF4-FFF2-40B4-BE49-F238E27FC236}">
                <a16:creationId xmlns:a16="http://schemas.microsoft.com/office/drawing/2014/main" id="{234C1773-F04A-0FE8-80C8-9115E6011CD6}"/>
              </a:ext>
            </a:extLst>
          </p:cNvPr>
          <p:cNvPicPr>
            <a:picLocks noChangeAspect="1"/>
          </p:cNvPicPr>
          <p:nvPr/>
        </p:nvPicPr>
        <p:blipFill>
          <a:blip r:embed="rId3"/>
          <a:srcRect/>
          <a:stretch/>
        </p:blipFill>
        <p:spPr>
          <a:xfrm>
            <a:off x="580357" y="1884784"/>
            <a:ext cx="6622876" cy="3699578"/>
          </a:xfrm>
          <a:prstGeom prst="rect">
            <a:avLst/>
          </a:prstGeom>
        </p:spPr>
      </p:pic>
      <p:sp>
        <p:nvSpPr>
          <p:cNvPr id="7" name="TextBox 6">
            <a:extLst>
              <a:ext uri="{FF2B5EF4-FFF2-40B4-BE49-F238E27FC236}">
                <a16:creationId xmlns:a16="http://schemas.microsoft.com/office/drawing/2014/main" id="{B4816516-E590-C0D4-1BA4-55CBC73D1423}"/>
              </a:ext>
            </a:extLst>
          </p:cNvPr>
          <p:cNvSpPr txBox="1"/>
          <p:nvPr/>
        </p:nvSpPr>
        <p:spPr>
          <a:xfrm>
            <a:off x="7203233" y="1149936"/>
            <a:ext cx="3927195" cy="3847207"/>
          </a:xfrm>
          <a:prstGeom prst="rect">
            <a:avLst/>
          </a:prstGeom>
          <a:noFill/>
        </p:spPr>
        <p:txBody>
          <a:bodyPr wrap="square" rtlCol="0">
            <a:spAutoFit/>
          </a:bodyPr>
          <a:lstStyle/>
          <a:p>
            <a:r>
              <a:rPr lang="en-US" sz="1400" i="1" dirty="0"/>
              <a:t>Actions tab:</a:t>
            </a:r>
          </a:p>
          <a:p>
            <a:r>
              <a:rPr lang="en-US" sz="1400" i="1" dirty="0"/>
              <a:t> Action: Start a program</a:t>
            </a:r>
          </a:p>
          <a:p>
            <a:r>
              <a:rPr lang="en-US" sz="1400" i="1" dirty="0"/>
              <a:t> Program/script: [MarcEdit]</a:t>
            </a:r>
            <a:br>
              <a:rPr lang="en-US" dirty="0"/>
            </a:br>
            <a:r>
              <a:rPr lang="en-US" dirty="0"/>
              <a:t>     Add arguments</a:t>
            </a:r>
          </a:p>
          <a:p>
            <a:endParaRPr lang="en-US" sz="1600" dirty="0"/>
          </a:p>
          <a:p>
            <a:r>
              <a:rPr lang="en-US" sz="1600" dirty="0"/>
              <a:t>Add arguments is where you define the scheduled job and point to both program source and output destination. The source and destination are the same criteria as when Saving and Running the batch job.</a:t>
            </a:r>
          </a:p>
          <a:p>
            <a:r>
              <a:rPr lang="en-US" sz="1600" dirty="0"/>
              <a:t>For example:</a:t>
            </a:r>
          </a:p>
          <a:p>
            <a:r>
              <a:rPr lang="en-US" sz="1400" b="1" dirty="0"/>
              <a:t>/oai </a:t>
            </a:r>
            <a:r>
              <a:rPr lang="en-US" sz="1400" dirty="0"/>
              <a:t>C:\Users\babb\AppData\Roaming\marcedit75\</a:t>
            </a:r>
            <a:br>
              <a:rPr lang="en-US" sz="1400" dirty="0"/>
            </a:br>
            <a:r>
              <a:rPr lang="en-US" sz="1400" b="1" dirty="0"/>
              <a:t>HarvestAll_LG.oai </a:t>
            </a:r>
            <a:r>
              <a:rPr lang="en-US" sz="1400" dirty="0"/>
              <a:t>C:\Users\babb\Box\MarcEdit\batch\</a:t>
            </a:r>
            <a:r>
              <a:rPr lang="en-US" sz="1400" b="1" dirty="0"/>
              <a:t>latest.mrk</a:t>
            </a:r>
          </a:p>
        </p:txBody>
      </p:sp>
      <p:grpSp>
        <p:nvGrpSpPr>
          <p:cNvPr id="8" name="Group 7">
            <a:extLst>
              <a:ext uri="{FF2B5EF4-FFF2-40B4-BE49-F238E27FC236}">
                <a16:creationId xmlns:a16="http://schemas.microsoft.com/office/drawing/2014/main" id="{19597231-F199-B560-9D29-DFF3F07D5D98}"/>
              </a:ext>
            </a:extLst>
          </p:cNvPr>
          <p:cNvGrpSpPr/>
          <p:nvPr/>
        </p:nvGrpSpPr>
        <p:grpSpPr>
          <a:xfrm>
            <a:off x="233265" y="5708064"/>
            <a:ext cx="11196735" cy="924865"/>
            <a:chOff x="233265" y="5708064"/>
            <a:chExt cx="11196735" cy="924865"/>
          </a:xfrm>
        </p:grpSpPr>
        <p:sp>
          <p:nvSpPr>
            <p:cNvPr id="2" name="TextBox 1">
              <a:extLst>
                <a:ext uri="{FF2B5EF4-FFF2-40B4-BE49-F238E27FC236}">
                  <a16:creationId xmlns:a16="http://schemas.microsoft.com/office/drawing/2014/main" id="{4054A6BB-FCF6-8252-15FF-D8014BDDA427}"/>
                </a:ext>
              </a:extLst>
            </p:cNvPr>
            <p:cNvSpPr txBox="1"/>
            <p:nvPr/>
          </p:nvSpPr>
          <p:spPr>
            <a:xfrm>
              <a:off x="233265" y="6008914"/>
              <a:ext cx="11196735" cy="461665"/>
            </a:xfrm>
            <a:prstGeom prst="rect">
              <a:avLst/>
            </a:prstGeom>
            <a:noFill/>
          </p:spPr>
          <p:txBody>
            <a:bodyPr wrap="square" rtlCol="0">
              <a:spAutoFit/>
            </a:bodyPr>
            <a:lstStyle/>
            <a:p>
              <a:r>
                <a:rPr lang="en-US" sz="1200" b="1" dirty="0">
                  <a:solidFill>
                    <a:schemeClr val="accent6"/>
                  </a:solidFill>
                  <a:highlight>
                    <a:srgbClr val="FFFF00"/>
                  </a:highlight>
                  <a:latin typeface="Courier New" panose="02070309020205020404" pitchFamily="49" charset="0"/>
                  <a:cs typeface="Courier New" panose="02070309020205020404" pitchFamily="49" charset="0"/>
                </a:rPr>
                <a:t>/oai</a:t>
              </a:r>
              <a:r>
                <a:rPr lang="en-US" sz="1200" b="1" dirty="0">
                  <a:solidFill>
                    <a:schemeClr val="accent6"/>
                  </a:solidFill>
                  <a:latin typeface="Courier New" panose="02070309020205020404" pitchFamily="49" charset="0"/>
                  <a:cs typeface="Courier New" panose="02070309020205020404" pitchFamily="49" charset="0"/>
                </a:rPr>
                <a:t> </a:t>
              </a:r>
              <a:r>
                <a:rPr lang="en-US" sz="1200" b="1" dirty="0">
                  <a:solidFill>
                    <a:schemeClr val="accent6"/>
                  </a:solidFill>
                  <a:highlight>
                    <a:srgbClr val="37EEFF"/>
                  </a:highlight>
                  <a:latin typeface="Courier New" panose="02070309020205020404" pitchFamily="49" charset="0"/>
                  <a:cs typeface="Courier New" panose="02070309020205020404" pitchFamily="49" charset="0"/>
                </a:rPr>
                <a:t>C:\Users\babb\AppData\Roaming\marcedit75\HarvestAll_LG.oai</a:t>
              </a:r>
              <a:r>
                <a:rPr lang="en-US" sz="1200" b="1" dirty="0">
                  <a:solidFill>
                    <a:schemeClr val="accent6"/>
                  </a:solidFill>
                  <a:latin typeface="Courier New" panose="02070309020205020404" pitchFamily="49" charset="0"/>
                  <a:cs typeface="Courier New" panose="02070309020205020404" pitchFamily="49" charset="0"/>
                </a:rPr>
                <a:t> </a:t>
              </a:r>
              <a:r>
                <a:rPr lang="en-US" sz="1200" b="1" dirty="0">
                  <a:solidFill>
                    <a:schemeClr val="accent6"/>
                  </a:solidFill>
                  <a:highlight>
                    <a:srgbClr val="00FF00"/>
                  </a:highlight>
                  <a:latin typeface="Courier New" panose="02070309020205020404" pitchFamily="49" charset="0"/>
                  <a:cs typeface="Courier New" panose="02070309020205020404" pitchFamily="49" charset="0"/>
                </a:rPr>
                <a:t>C:\Users\babb\Box\MarcEdit\batch\latest.mrk</a:t>
              </a:r>
            </a:p>
            <a:p>
              <a:endParaRPr lang="en-US" sz="1200" b="1" dirty="0"/>
            </a:p>
          </p:txBody>
        </p:sp>
        <p:sp>
          <p:nvSpPr>
            <p:cNvPr id="3" name="TextBox 2">
              <a:extLst>
                <a:ext uri="{FF2B5EF4-FFF2-40B4-BE49-F238E27FC236}">
                  <a16:creationId xmlns:a16="http://schemas.microsoft.com/office/drawing/2014/main" id="{3972056E-8A0F-6698-66E0-A7B634E9DA1E}"/>
                </a:ext>
              </a:extLst>
            </p:cNvPr>
            <p:cNvSpPr txBox="1"/>
            <p:nvPr/>
          </p:nvSpPr>
          <p:spPr>
            <a:xfrm>
              <a:off x="448450" y="5708064"/>
              <a:ext cx="9759841" cy="276999"/>
            </a:xfrm>
            <a:prstGeom prst="rect">
              <a:avLst/>
            </a:prstGeom>
            <a:noFill/>
          </p:spPr>
          <p:txBody>
            <a:bodyPr wrap="square" rtlCol="0">
              <a:spAutoFit/>
            </a:bodyPr>
            <a:lstStyle/>
            <a:p>
              <a:r>
                <a:rPr lang="en-US" sz="1200" dirty="0"/>
                <a:t>              Program Source                                                                                                  Output Destination</a:t>
              </a:r>
            </a:p>
          </p:txBody>
        </p:sp>
        <p:sp>
          <p:nvSpPr>
            <p:cNvPr id="6" name="TextBox 5">
              <a:extLst>
                <a:ext uri="{FF2B5EF4-FFF2-40B4-BE49-F238E27FC236}">
                  <a16:creationId xmlns:a16="http://schemas.microsoft.com/office/drawing/2014/main" id="{2594B6CB-EEFC-CF48-1418-4699E1EFF60F}"/>
                </a:ext>
              </a:extLst>
            </p:cNvPr>
            <p:cNvSpPr txBox="1"/>
            <p:nvPr/>
          </p:nvSpPr>
          <p:spPr>
            <a:xfrm>
              <a:off x="762000" y="6355930"/>
              <a:ext cx="9701328" cy="276999"/>
            </a:xfrm>
            <a:prstGeom prst="rect">
              <a:avLst/>
            </a:prstGeom>
            <a:noFill/>
          </p:spPr>
          <p:txBody>
            <a:bodyPr wrap="square" rtlCol="0">
              <a:spAutoFit/>
            </a:bodyPr>
            <a:lstStyle/>
            <a:p>
              <a:r>
                <a:rPr lang="en-US" sz="1200" dirty="0"/>
                <a:t>              </a:t>
              </a:r>
              <a:r>
                <a:rPr lang="en-US" sz="1200" i="1" dirty="0"/>
                <a:t>where you have saved your oai job and what you’ve called it                         the folder &amp; file name you’ve specified </a:t>
              </a:r>
              <a:endParaRPr lang="en-US" sz="1200" dirty="0"/>
            </a:p>
          </p:txBody>
        </p:sp>
      </p:grpSp>
      <p:sp>
        <p:nvSpPr>
          <p:cNvPr id="9" name="TextBox 8">
            <a:extLst>
              <a:ext uri="{FF2B5EF4-FFF2-40B4-BE49-F238E27FC236}">
                <a16:creationId xmlns:a16="http://schemas.microsoft.com/office/drawing/2014/main" id="{FD2B220B-423D-2493-74BC-D88176617A33}"/>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2737599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96F5924-4BFC-24E7-AEA3-F126CF4A3CD8}"/>
              </a:ext>
            </a:extLst>
          </p:cNvPr>
          <p:cNvSpPr>
            <a:spLocks noGrp="1"/>
          </p:cNvSpPr>
          <p:nvPr>
            <p:ph type="title"/>
          </p:nvPr>
        </p:nvSpPr>
        <p:spPr/>
        <p:txBody>
          <a:bodyPr/>
          <a:lstStyle/>
          <a:p>
            <a:endParaRPr lang="en-US"/>
          </a:p>
        </p:txBody>
      </p:sp>
      <p:pic>
        <p:nvPicPr>
          <p:cNvPr id="13" name="Picture 12">
            <a:extLst>
              <a:ext uri="{FF2B5EF4-FFF2-40B4-BE49-F238E27FC236}">
                <a16:creationId xmlns:a16="http://schemas.microsoft.com/office/drawing/2014/main" id="{1B0D4D48-D543-C774-E1C5-87205E90BDF5}"/>
              </a:ext>
            </a:extLst>
          </p:cNvPr>
          <p:cNvPicPr>
            <a:picLocks noChangeAspect="1"/>
          </p:cNvPicPr>
          <p:nvPr/>
        </p:nvPicPr>
        <p:blipFill>
          <a:blip r:embed="rId2"/>
          <a:stretch>
            <a:fillRect/>
          </a:stretch>
        </p:blipFill>
        <p:spPr>
          <a:xfrm>
            <a:off x="-17926" y="990252"/>
            <a:ext cx="10686585" cy="5677248"/>
          </a:xfrm>
          <a:prstGeom prst="rect">
            <a:avLst/>
          </a:prstGeom>
        </p:spPr>
      </p:pic>
      <p:sp>
        <p:nvSpPr>
          <p:cNvPr id="9" name="TextBox 8">
            <a:extLst>
              <a:ext uri="{FF2B5EF4-FFF2-40B4-BE49-F238E27FC236}">
                <a16:creationId xmlns:a16="http://schemas.microsoft.com/office/drawing/2014/main" id="{3776B47E-0677-0BD5-6D17-539197A99B24}"/>
              </a:ext>
            </a:extLst>
          </p:cNvPr>
          <p:cNvSpPr txBox="1"/>
          <p:nvPr/>
        </p:nvSpPr>
        <p:spPr>
          <a:xfrm>
            <a:off x="4881717" y="3182545"/>
            <a:ext cx="4257727" cy="2031325"/>
          </a:xfrm>
          <a:prstGeom prst="rect">
            <a:avLst/>
          </a:prstGeom>
          <a:solidFill>
            <a:schemeClr val="bg1"/>
          </a:solidFill>
          <a:effectLst>
            <a:glow rad="127000">
              <a:srgbClr val="00C7B1">
                <a:alpha val="42000"/>
              </a:srgbClr>
            </a:glow>
          </a:effectLst>
        </p:spPr>
        <p:txBody>
          <a:bodyPr wrap="square" rtlCol="0">
            <a:spAutoFit/>
          </a:bodyPr>
          <a:lstStyle/>
          <a:p>
            <a:r>
              <a:rPr lang="en-US" dirty="0"/>
              <a:t>Once the task has been created, enabled, and saved, you should see it in your task list, within the folder you created for OAI tasks, and if all goes well it should run as scheduled.</a:t>
            </a:r>
          </a:p>
          <a:p>
            <a:r>
              <a:rPr lang="en-US" dirty="0"/>
              <a:t>The output file will be changed each time the scheduled job is run.</a:t>
            </a:r>
          </a:p>
        </p:txBody>
      </p:sp>
      <p:sp>
        <p:nvSpPr>
          <p:cNvPr id="2" name="TextBox 1">
            <a:extLst>
              <a:ext uri="{FF2B5EF4-FFF2-40B4-BE49-F238E27FC236}">
                <a16:creationId xmlns:a16="http://schemas.microsoft.com/office/drawing/2014/main" id="{70C4F3A3-8FC1-45C4-E581-38D0DCE425EC}"/>
              </a:ext>
            </a:extLst>
          </p:cNvPr>
          <p:cNvSpPr txBox="1"/>
          <p:nvPr/>
        </p:nvSpPr>
        <p:spPr>
          <a:xfrm flipH="1">
            <a:off x="8170949" y="550264"/>
            <a:ext cx="3274828" cy="400110"/>
          </a:xfrm>
          <a:prstGeom prst="rect">
            <a:avLst/>
          </a:prstGeom>
          <a:noFill/>
        </p:spPr>
        <p:txBody>
          <a:bodyPr wrap="square" rtlCol="0">
            <a:spAutoFit/>
          </a:bodyPr>
          <a:lstStyle/>
          <a:p>
            <a:pPr algn="r"/>
            <a:r>
              <a:rPr lang="en-US" sz="2000" i="1" dirty="0">
                <a:solidFill>
                  <a:schemeClr val="tx2"/>
                </a:solidFill>
              </a:rPr>
              <a:t>Additional options</a:t>
            </a:r>
          </a:p>
        </p:txBody>
      </p:sp>
    </p:spTree>
    <p:extLst>
      <p:ext uri="{BB962C8B-B14F-4D97-AF65-F5344CB8AC3E}">
        <p14:creationId xmlns:p14="http://schemas.microsoft.com/office/powerpoint/2010/main" val="3101896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34761F-3728-9E26-FE42-A9EE8DC7B431}"/>
              </a:ext>
            </a:extLst>
          </p:cNvPr>
          <p:cNvSpPr txBox="1"/>
          <p:nvPr/>
        </p:nvSpPr>
        <p:spPr>
          <a:xfrm>
            <a:off x="106327" y="2232837"/>
            <a:ext cx="11554046" cy="3108543"/>
          </a:xfrm>
          <a:prstGeom prst="rect">
            <a:avLst/>
          </a:prstGeom>
          <a:noFill/>
        </p:spPr>
        <p:txBody>
          <a:bodyPr wrap="square" rtlCol="0">
            <a:spAutoFit/>
          </a:bodyPr>
          <a:lstStyle/>
          <a:p>
            <a:pPr algn="ctr"/>
            <a:r>
              <a:rPr lang="en-US" sz="2800" dirty="0"/>
              <a:t>Are there other tools and techniques you’ve found useful?</a:t>
            </a:r>
          </a:p>
          <a:p>
            <a:pPr algn="ctr"/>
            <a:endParaRPr lang="en-US" sz="2800" dirty="0"/>
          </a:p>
          <a:p>
            <a:pPr algn="ctr"/>
            <a:r>
              <a:rPr lang="en-US" sz="2800" dirty="0"/>
              <a:t>Are there additional tips and tricks you rely on?</a:t>
            </a:r>
          </a:p>
          <a:p>
            <a:pPr algn="ctr"/>
            <a:endParaRPr lang="en-US" sz="2800" dirty="0"/>
          </a:p>
          <a:p>
            <a:pPr algn="ctr"/>
            <a:r>
              <a:rPr lang="en-US" sz="2800" dirty="0"/>
              <a:t>Have you used these tools or techniques for other developments?</a:t>
            </a:r>
          </a:p>
          <a:p>
            <a:pPr algn="ctr"/>
            <a:endParaRPr lang="en-US" sz="2800" dirty="0"/>
          </a:p>
          <a:p>
            <a:pPr algn="ctr"/>
            <a:endParaRPr lang="en-US" sz="2800" dirty="0"/>
          </a:p>
        </p:txBody>
      </p:sp>
      <p:sp>
        <p:nvSpPr>
          <p:cNvPr id="11" name="Title 10">
            <a:extLst>
              <a:ext uri="{FF2B5EF4-FFF2-40B4-BE49-F238E27FC236}">
                <a16:creationId xmlns:a16="http://schemas.microsoft.com/office/drawing/2014/main" id="{14C35684-FCEF-22E5-D54F-DE0A389A14C2}"/>
              </a:ext>
            </a:extLst>
          </p:cNvPr>
          <p:cNvSpPr>
            <a:spLocks noGrp="1"/>
          </p:cNvSpPr>
          <p:nvPr>
            <p:ph type="title"/>
          </p:nvPr>
        </p:nvSpPr>
        <p:spPr>
          <a:xfrm>
            <a:off x="2551814" y="4686467"/>
            <a:ext cx="8621230" cy="1554844"/>
          </a:xfrm>
          <a:solidFill>
            <a:schemeClr val="bg1"/>
          </a:solidFill>
        </p:spPr>
        <p:txBody>
          <a:bodyPr anchor="ctr" anchorCtr="0">
            <a:normAutofit/>
          </a:bodyPr>
          <a:lstStyle/>
          <a:p>
            <a:pPr algn="r"/>
            <a:r>
              <a:rPr lang="en-US" sz="2600" dirty="0"/>
              <a:t>Please consider sharing with the Primo/Primo VE and SUNY communities, via the Alma-L/Primo-L discussion lists, SUNY Basecamps, and other forums.</a:t>
            </a:r>
          </a:p>
        </p:txBody>
      </p:sp>
      <p:sp>
        <p:nvSpPr>
          <p:cNvPr id="19" name="TextBox 18">
            <a:extLst>
              <a:ext uri="{FF2B5EF4-FFF2-40B4-BE49-F238E27FC236}">
                <a16:creationId xmlns:a16="http://schemas.microsoft.com/office/drawing/2014/main" id="{D819ACC4-CBAF-9DA0-B860-8B0D176CB9A4}"/>
              </a:ext>
            </a:extLst>
          </p:cNvPr>
          <p:cNvSpPr txBox="1"/>
          <p:nvPr/>
        </p:nvSpPr>
        <p:spPr>
          <a:xfrm>
            <a:off x="3051545" y="1209621"/>
            <a:ext cx="5450531" cy="769441"/>
          </a:xfrm>
          <a:prstGeom prst="rect">
            <a:avLst/>
          </a:prstGeom>
          <a:noFill/>
        </p:spPr>
        <p:txBody>
          <a:bodyPr wrap="none" rtlCol="0">
            <a:spAutoFit/>
          </a:bodyPr>
          <a:lstStyle/>
          <a:p>
            <a:r>
              <a:rPr lang="en-US" sz="4400" i="1" dirty="0">
                <a:solidFill>
                  <a:srgbClr val="005BBB"/>
                </a:solidFill>
                <a:latin typeface="Times New Roman" panose="02020603050405020304" pitchFamily="18" charset="0"/>
                <a:cs typeface="Times New Roman" panose="02020603050405020304" pitchFamily="18" charset="0"/>
              </a:rPr>
              <a:t>For your consideration</a:t>
            </a:r>
          </a:p>
        </p:txBody>
      </p:sp>
      <p:grpSp>
        <p:nvGrpSpPr>
          <p:cNvPr id="6" name="Group 5">
            <a:extLst>
              <a:ext uri="{FF2B5EF4-FFF2-40B4-BE49-F238E27FC236}">
                <a16:creationId xmlns:a16="http://schemas.microsoft.com/office/drawing/2014/main" id="{0770E820-7534-5DC5-89CD-D9D2CAAB10E3}"/>
              </a:ext>
            </a:extLst>
          </p:cNvPr>
          <p:cNvGrpSpPr/>
          <p:nvPr/>
        </p:nvGrpSpPr>
        <p:grpSpPr>
          <a:xfrm>
            <a:off x="1073005" y="4763313"/>
            <a:ext cx="1190847" cy="1222744"/>
            <a:chOff x="498844" y="4933437"/>
            <a:chExt cx="1190847" cy="1222744"/>
          </a:xfrm>
        </p:grpSpPr>
        <p:sp>
          <p:nvSpPr>
            <p:cNvPr id="4" name="Rectangle 3">
              <a:extLst>
                <a:ext uri="{FF2B5EF4-FFF2-40B4-BE49-F238E27FC236}">
                  <a16:creationId xmlns:a16="http://schemas.microsoft.com/office/drawing/2014/main" id="{BC36230B-99C8-6AFC-FC45-42AF64F01F4E}"/>
                </a:ext>
              </a:extLst>
            </p:cNvPr>
            <p:cNvSpPr/>
            <p:nvPr/>
          </p:nvSpPr>
          <p:spPr>
            <a:xfrm>
              <a:off x="541374" y="4944645"/>
              <a:ext cx="1105786" cy="1200329"/>
            </a:xfrm>
            <a:prstGeom prst="rect">
              <a:avLst/>
            </a:prstGeom>
            <a:noFill/>
          </p:spPr>
          <p:txBody>
            <a:bodyPr wrap="square" lIns="91440" tIns="45720" rIns="91440" bIns="45720">
              <a:spAutoFit/>
            </a:bodyPr>
            <a:lstStyle/>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5" name="Oval 4">
              <a:extLst>
                <a:ext uri="{FF2B5EF4-FFF2-40B4-BE49-F238E27FC236}">
                  <a16:creationId xmlns:a16="http://schemas.microsoft.com/office/drawing/2014/main" id="{25AFF70F-35B5-DC9D-8B86-6430788A48D6}"/>
                </a:ext>
              </a:extLst>
            </p:cNvPr>
            <p:cNvSpPr/>
            <p:nvPr/>
          </p:nvSpPr>
          <p:spPr>
            <a:xfrm>
              <a:off x="498844" y="4933437"/>
              <a:ext cx="1190847" cy="1222744"/>
            </a:xfrm>
            <a:prstGeom prst="ellipse">
              <a:avLst/>
            </a:prstGeom>
            <a:noFill/>
            <a:ln w="76200">
              <a:solidFill>
                <a:srgbClr val="007681"/>
              </a:solidFill>
            </a:ln>
            <a:effectLst>
              <a:outerShdw blurRad="50800" dist="50800" dir="5400000" algn="ctr" rotWithShape="0">
                <a:srgbClr val="37EEF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0081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819ACC4-CBAF-9DA0-B860-8B0D176CB9A4}"/>
              </a:ext>
            </a:extLst>
          </p:cNvPr>
          <p:cNvSpPr txBox="1"/>
          <p:nvPr/>
        </p:nvSpPr>
        <p:spPr>
          <a:xfrm>
            <a:off x="462589" y="1038876"/>
            <a:ext cx="2637132" cy="769441"/>
          </a:xfrm>
          <a:prstGeom prst="rect">
            <a:avLst/>
          </a:prstGeom>
          <a:noFill/>
        </p:spPr>
        <p:txBody>
          <a:bodyPr wrap="none" rtlCol="0">
            <a:spAutoFit/>
          </a:bodyPr>
          <a:lstStyle/>
          <a:p>
            <a:r>
              <a:rPr lang="en-US" sz="4400" i="1" dirty="0">
                <a:solidFill>
                  <a:srgbClr val="005BBB"/>
                </a:solidFill>
                <a:latin typeface="Times New Roman" panose="02020603050405020304" pitchFamily="18" charset="0"/>
                <a:cs typeface="Times New Roman" panose="02020603050405020304" pitchFamily="18" charset="0"/>
              </a:rPr>
              <a:t>References</a:t>
            </a:r>
          </a:p>
        </p:txBody>
      </p:sp>
      <p:sp>
        <p:nvSpPr>
          <p:cNvPr id="10" name="TextBox 9">
            <a:extLst>
              <a:ext uri="{FF2B5EF4-FFF2-40B4-BE49-F238E27FC236}">
                <a16:creationId xmlns:a16="http://schemas.microsoft.com/office/drawing/2014/main" id="{ED6F23F8-FCF9-BA21-E791-A79A0CA577EC}"/>
              </a:ext>
            </a:extLst>
          </p:cNvPr>
          <p:cNvSpPr txBox="1"/>
          <p:nvPr/>
        </p:nvSpPr>
        <p:spPr>
          <a:xfrm>
            <a:off x="462589" y="1808317"/>
            <a:ext cx="11183979" cy="452431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University at Buffalo Libraries Research Guides </a:t>
            </a:r>
            <a:r>
              <a:rPr lang="en-US" dirty="0">
                <a:hlinkClick r:id="rId3"/>
              </a:rPr>
              <a:t>https://research.lib.buffalo.edu/</a:t>
            </a:r>
            <a:r>
              <a:rPr lang="en-US" dirty="0"/>
              <a:t> </a:t>
            </a:r>
          </a:p>
          <a:p>
            <a:pPr marL="285750" indent="-285750">
              <a:buFont typeface="Arial" panose="020B0604020202020204" pitchFamily="34" charset="0"/>
              <a:buChar char="•"/>
            </a:pPr>
            <a:r>
              <a:rPr lang="en-US" dirty="0"/>
              <a:t>University at Buffalo Libraries A-Z Databases </a:t>
            </a:r>
            <a:r>
              <a:rPr lang="en-US" dirty="0">
                <a:hlinkClick r:id="rId4"/>
              </a:rPr>
              <a:t>https://research.lib.buffalo.edu/az.php?a=all</a:t>
            </a:r>
            <a:r>
              <a:rPr lang="en-US" dirty="0"/>
              <a:t>  </a:t>
            </a:r>
          </a:p>
          <a:p>
            <a:pPr marL="285750" indent="-285750">
              <a:buFont typeface="Arial" panose="020B0604020202020204" pitchFamily="34" charset="0"/>
              <a:buChar char="•"/>
            </a:pPr>
            <a:r>
              <a:rPr lang="en-US" dirty="0"/>
              <a:t>University at Buffalo Libraries Primo VE </a:t>
            </a:r>
            <a:r>
              <a:rPr lang="en-US" dirty="0">
                <a:hlinkClick r:id="rId5"/>
              </a:rPr>
              <a:t>https://search.lib.buffalo.edu</a:t>
            </a:r>
            <a:r>
              <a:rPr lang="en-US" dirty="0"/>
              <a:t>  </a:t>
            </a:r>
          </a:p>
          <a:p>
            <a:pPr marL="285750" indent="-285750">
              <a:buFont typeface="Arial" panose="020B0604020202020204" pitchFamily="34" charset="0"/>
              <a:buChar char="•"/>
            </a:pPr>
            <a:r>
              <a:rPr lang="en-US" dirty="0"/>
              <a:t>Ex Libris documentation: Resource Recommender for Primo VE </a:t>
            </a:r>
            <a:r>
              <a:rPr lang="en-US" dirty="0">
                <a:hlinkClick r:id="rId6"/>
              </a:rPr>
              <a:t>https://knowledge.exlibrisgroup.com/Primo/Product_Documentation/020Primo_VE/Primo_VE_(English)/120Other_Configurations/010Resource_Recommender_for_Primo_VE</a:t>
            </a:r>
            <a:r>
              <a:rPr lang="en-US" dirty="0"/>
              <a:t>  	</a:t>
            </a:r>
          </a:p>
          <a:p>
            <a:pPr marL="285750" indent="-285750">
              <a:buFont typeface="Arial" panose="020B0604020202020204" pitchFamily="34" charset="0"/>
              <a:buChar char="•"/>
            </a:pPr>
            <a:r>
              <a:rPr lang="en-US" dirty="0"/>
              <a:t>Springshare documentation: Data Exports: Harvest your LibGuides data as XML via OAI-PMH </a:t>
            </a:r>
            <a:r>
              <a:rPr lang="en-US" dirty="0">
                <a:hlinkClick r:id="rId7"/>
              </a:rPr>
              <a:t>https://ask.springshare.com/libguides/faq/804</a:t>
            </a:r>
            <a:r>
              <a:rPr lang="en-US" dirty="0"/>
              <a:t>  </a:t>
            </a:r>
          </a:p>
          <a:p>
            <a:pPr marL="285750" indent="-285750">
              <a:buFont typeface="Arial" panose="020B0604020202020204" pitchFamily="34" charset="0"/>
              <a:buChar char="•"/>
            </a:pPr>
            <a:r>
              <a:rPr lang="en-US" dirty="0"/>
              <a:t>MarcEdit </a:t>
            </a:r>
            <a:r>
              <a:rPr lang="en-US" dirty="0">
                <a:hlinkClick r:id="rId8"/>
              </a:rPr>
              <a:t>https://marcedit.reeset.net/</a:t>
            </a:r>
            <a:r>
              <a:rPr lang="en-US" dirty="0"/>
              <a:t>  </a:t>
            </a:r>
          </a:p>
          <a:p>
            <a:pPr marL="285750" indent="-285750">
              <a:buFont typeface="Arial" panose="020B0604020202020204" pitchFamily="34" charset="0"/>
              <a:buChar char="•"/>
            </a:pPr>
            <a:r>
              <a:rPr lang="en-US" dirty="0"/>
              <a:t>Notepad++ </a:t>
            </a:r>
            <a:r>
              <a:rPr lang="en-US" dirty="0">
                <a:hlinkClick r:id="rId9"/>
              </a:rPr>
              <a:t>https://notepad-plus-plus.org/</a:t>
            </a:r>
            <a:r>
              <a:rPr lang="en-US" dirty="0"/>
              <a:t>  </a:t>
            </a:r>
          </a:p>
          <a:p>
            <a:pPr marL="285750" indent="-285750">
              <a:buFont typeface="Arial" panose="020B0604020202020204" pitchFamily="34" charset="0"/>
              <a:buChar char="•"/>
            </a:pPr>
            <a:r>
              <a:rPr lang="en-US" dirty="0"/>
              <a:t>ELUNA listservs, including Alma-L and Primo-L </a:t>
            </a:r>
            <a:r>
              <a:rPr lang="en-US" dirty="0">
                <a:hlinkClick r:id="rId10"/>
              </a:rPr>
              <a:t>https://el-una.org/about/mailing-lists/</a:t>
            </a:r>
            <a:r>
              <a:rPr lang="en-US" dirty="0"/>
              <a:t>  </a:t>
            </a:r>
          </a:p>
          <a:p>
            <a:pPr marL="285750" indent="-285750">
              <a:buFont typeface="Arial" panose="020B0604020202020204" pitchFamily="34" charset="0"/>
              <a:buChar char="•"/>
            </a:pPr>
            <a:r>
              <a:rPr lang="en-US" dirty="0"/>
              <a:t>IGeLU/ELUNA SIWG Slack </a:t>
            </a:r>
            <a:r>
              <a:rPr lang="en-US" dirty="0">
                <a:hlinkClick r:id="rId11"/>
              </a:rPr>
              <a:t>https://igelu-eluna-siwg.slack.com</a:t>
            </a:r>
            <a:r>
              <a:rPr lang="en-US" dirty="0"/>
              <a:t>  </a:t>
            </a:r>
          </a:p>
          <a:p>
            <a:pPr marL="285750" indent="-285750">
              <a:buFont typeface="Arial" panose="020B0604020202020204" pitchFamily="34" charset="0"/>
              <a:buChar char="•"/>
            </a:pPr>
            <a:r>
              <a:rPr lang="en-US" dirty="0"/>
              <a:t>MarcEdit 7: Creating and scheduling batch jobs </a:t>
            </a:r>
            <a:r>
              <a:rPr lang="en-US" dirty="0">
                <a:hlinkClick r:id="rId12"/>
              </a:rPr>
              <a:t>https://marcedit.reeset.net/marcedit-7-creating-and-scheduling-batch-jobs</a:t>
            </a:r>
            <a:r>
              <a:rPr lang="en-US" dirty="0"/>
              <a:t> </a:t>
            </a:r>
          </a:p>
          <a:p>
            <a:pPr marL="285750" indent="-285750">
              <a:buFont typeface="Arial" panose="020B0604020202020204" pitchFamily="34" charset="0"/>
              <a:buChar char="•"/>
            </a:pPr>
            <a:r>
              <a:rPr lang="en-US" dirty="0"/>
              <a:t>MarcEdit 7: Using the Task Scheduler to run OAI Harvests (YouTube video) </a:t>
            </a:r>
            <a:r>
              <a:rPr lang="en-US" dirty="0">
                <a:hlinkClick r:id="rId13"/>
              </a:rPr>
              <a:t>https://youtu.be/saS0WJgkOrU</a:t>
            </a:r>
            <a:r>
              <a:rPr lang="en-US" dirty="0"/>
              <a:t> </a:t>
            </a:r>
          </a:p>
        </p:txBody>
      </p:sp>
    </p:spTree>
    <p:extLst>
      <p:ext uri="{BB962C8B-B14F-4D97-AF65-F5344CB8AC3E}">
        <p14:creationId xmlns:p14="http://schemas.microsoft.com/office/powerpoint/2010/main" val="1643861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9638" y="2257388"/>
            <a:ext cx="3175650" cy="879216"/>
          </a:xfrm>
        </p:spPr>
        <p:txBody>
          <a:bodyPr anchor="t" anchorCtr="0">
            <a:normAutofit fontScale="90000"/>
          </a:bodyPr>
          <a:lstStyle/>
          <a:p>
            <a:pPr>
              <a:lnSpc>
                <a:spcPct val="100000"/>
              </a:lnSpc>
            </a:pPr>
            <a:r>
              <a:rPr lang="en-US" sz="2000" cap="none" dirty="0"/>
              <a:t>Questions? Suggestions? Want to brainstorm or compare notes?</a:t>
            </a:r>
          </a:p>
        </p:txBody>
      </p:sp>
      <p:sp>
        <p:nvSpPr>
          <p:cNvPr id="3" name="Subtitle 2"/>
          <p:cNvSpPr>
            <a:spLocks noGrp="1"/>
          </p:cNvSpPr>
          <p:nvPr>
            <p:ph type="subTitle" idx="1"/>
          </p:nvPr>
        </p:nvSpPr>
        <p:spPr>
          <a:xfrm>
            <a:off x="7324982" y="3509408"/>
            <a:ext cx="4167963" cy="2841625"/>
          </a:xfrm>
        </p:spPr>
        <p:txBody>
          <a:bodyPr>
            <a:normAutofit/>
          </a:bodyPr>
          <a:lstStyle/>
          <a:p>
            <a:pPr marL="0" marR="0">
              <a:spcBef>
                <a:spcPts val="0"/>
              </a:spcBef>
              <a:spcAft>
                <a:spcPts val="0"/>
              </a:spcAft>
            </a:pPr>
            <a:r>
              <a:rPr lang="en-US" sz="2000" u="sng"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Nancy Babb</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Discovery Services Librarian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University Libraries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University at Buffalo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State University of New York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Buffalo, New York 14260-1110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phone (716) 645-0394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e-mail </a:t>
            </a:r>
            <a:r>
              <a:rPr lang="en-US" sz="20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babb@buffalo.edu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https://search.lib.buffalo.edu</a:t>
            </a:r>
            <a:r>
              <a:rPr lang="en-US" sz="2000"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618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675" y="971184"/>
            <a:ext cx="8954676" cy="716084"/>
          </a:xfrm>
        </p:spPr>
        <p:txBody>
          <a:bodyPr/>
          <a:lstStyle/>
          <a:p>
            <a:r>
              <a:rPr lang="en-US" dirty="0"/>
              <a:t>A peek at the OAI-PMH data = </a:t>
            </a:r>
            <a:r>
              <a:rPr lang="en-US" dirty="0" err="1"/>
              <a:t>ListRecords</a:t>
            </a:r>
            <a:endParaRPr lang="en-US" dirty="0"/>
          </a:p>
        </p:txBody>
      </p:sp>
      <p:sp>
        <p:nvSpPr>
          <p:cNvPr id="2" name="TextBox 1">
            <a:extLst>
              <a:ext uri="{FF2B5EF4-FFF2-40B4-BE49-F238E27FC236}">
                <a16:creationId xmlns:a16="http://schemas.microsoft.com/office/drawing/2014/main" id="{4CA8F462-7F41-1475-63CA-A89FAD90A14B}"/>
              </a:ext>
            </a:extLst>
          </p:cNvPr>
          <p:cNvSpPr txBox="1"/>
          <p:nvPr/>
        </p:nvSpPr>
        <p:spPr>
          <a:xfrm>
            <a:off x="933602" y="1687268"/>
            <a:ext cx="10613356" cy="369332"/>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Example: </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https://research.lib.buffalo.edu/oai.php?verb=</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2"/>
              </a:rPr>
              <a:t>ListRecords</a:t>
            </a: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2"/>
              </a:rPr>
              <a:t>&amp;metadataPrefix=oai_dc&amp;set=</a:t>
            </a: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2"/>
              </a:rPr>
              <a:t>guides</a:t>
            </a:r>
            <a:endParaRPr lang="en-US" b="1" dirty="0">
              <a:highlight>
                <a:srgbClr val="FFFF00"/>
              </a:highlight>
            </a:endParaRPr>
          </a:p>
        </p:txBody>
      </p:sp>
      <p:pic>
        <p:nvPicPr>
          <p:cNvPr id="5" name="Picture 4" descr="Text&#10;&#10;Description automatically generated">
            <a:hlinkClick r:id="rId2"/>
            <a:extLst>
              <a:ext uri="{FF2B5EF4-FFF2-40B4-BE49-F238E27FC236}">
                <a16:creationId xmlns:a16="http://schemas.microsoft.com/office/drawing/2014/main" id="{B218AD4E-750B-8322-459D-B5AACD47DEA4}"/>
              </a:ext>
            </a:extLst>
          </p:cNvPr>
          <p:cNvPicPr>
            <a:picLocks noChangeAspect="1"/>
          </p:cNvPicPr>
          <p:nvPr/>
        </p:nvPicPr>
        <p:blipFill>
          <a:blip r:embed="rId3"/>
          <a:stretch>
            <a:fillRect/>
          </a:stretch>
        </p:blipFill>
        <p:spPr>
          <a:xfrm>
            <a:off x="285435" y="2299440"/>
            <a:ext cx="5211595" cy="4189228"/>
          </a:xfrm>
          <a:prstGeom prst="rect">
            <a:avLst/>
          </a:prstGeom>
          <a:ln w="25400">
            <a:solidFill>
              <a:srgbClr val="005BBB"/>
            </a:solidFill>
          </a:ln>
        </p:spPr>
      </p:pic>
      <p:pic>
        <p:nvPicPr>
          <p:cNvPr id="7" name="Picture 6">
            <a:extLst>
              <a:ext uri="{FF2B5EF4-FFF2-40B4-BE49-F238E27FC236}">
                <a16:creationId xmlns:a16="http://schemas.microsoft.com/office/drawing/2014/main" id="{F29C8983-8CAF-28F5-A192-D75186523473}"/>
              </a:ext>
            </a:extLst>
          </p:cNvPr>
          <p:cNvPicPr>
            <a:picLocks noChangeAspect="1"/>
          </p:cNvPicPr>
          <p:nvPr/>
        </p:nvPicPr>
        <p:blipFill>
          <a:blip r:embed="rId4"/>
          <a:stretch>
            <a:fillRect/>
          </a:stretch>
        </p:blipFill>
        <p:spPr>
          <a:xfrm>
            <a:off x="4155291" y="2156697"/>
            <a:ext cx="7917205" cy="4026932"/>
          </a:xfrm>
          <a:prstGeom prst="rect">
            <a:avLst/>
          </a:prstGeom>
          <a:ln>
            <a:solidFill>
              <a:srgbClr val="828383"/>
            </a:solidFill>
          </a:ln>
        </p:spPr>
      </p:pic>
      <p:sp>
        <p:nvSpPr>
          <p:cNvPr id="9" name="TextBox 8">
            <a:extLst>
              <a:ext uri="{FF2B5EF4-FFF2-40B4-BE49-F238E27FC236}">
                <a16:creationId xmlns:a16="http://schemas.microsoft.com/office/drawing/2014/main" id="{6A4423F2-732C-9351-B5F3-B7C72A52125A}"/>
              </a:ext>
            </a:extLst>
          </p:cNvPr>
          <p:cNvSpPr txBox="1"/>
          <p:nvPr/>
        </p:nvSpPr>
        <p:spPr>
          <a:xfrm>
            <a:off x="5340202" y="6300892"/>
            <a:ext cx="6108404" cy="375552"/>
          </a:xfrm>
          <a:prstGeom prst="rect">
            <a:avLst/>
          </a:prstGeom>
          <a:noFill/>
        </p:spPr>
        <p:txBody>
          <a:bodyPr wrap="square">
            <a:spAutoFit/>
          </a:bodyPr>
          <a:lstStyle/>
          <a:p>
            <a:pPr marL="457200" marR="0">
              <a:lnSpc>
                <a:spcPct val="107000"/>
              </a:lnSpc>
              <a:spcBef>
                <a:spcPts val="0"/>
              </a:spcBef>
              <a:spcAft>
                <a:spcPts val="800"/>
              </a:spcAft>
            </a:pPr>
            <a:r>
              <a:rPr lang="en-US" sz="1800" dirty="0">
                <a:effectLst/>
                <a:ea typeface="Calibri" panose="020F0502020204030204" pitchFamily="34" charset="0"/>
                <a:cs typeface="Calibri" panose="020F0502020204030204" pitchFamily="34" charset="0"/>
              </a:rPr>
              <a:t>These are the fields available for harvest.</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8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450EEE5F-5707-40F6-265F-444C3F8CF0DA}"/>
              </a:ext>
            </a:extLst>
          </p:cNvPr>
          <p:cNvPicPr>
            <a:picLocks noChangeAspect="1"/>
          </p:cNvPicPr>
          <p:nvPr/>
        </p:nvPicPr>
        <p:blipFill>
          <a:blip r:embed="rId2"/>
          <a:stretch>
            <a:fillRect/>
          </a:stretch>
        </p:blipFill>
        <p:spPr>
          <a:xfrm>
            <a:off x="361446" y="1804230"/>
            <a:ext cx="11443562" cy="3175586"/>
          </a:xfrm>
          <a:prstGeom prst="rect">
            <a:avLst/>
          </a:prstGeom>
          <a:noFill/>
        </p:spPr>
      </p:pic>
      <p:sp>
        <p:nvSpPr>
          <p:cNvPr id="8" name="TextBox 7">
            <a:extLst>
              <a:ext uri="{FF2B5EF4-FFF2-40B4-BE49-F238E27FC236}">
                <a16:creationId xmlns:a16="http://schemas.microsoft.com/office/drawing/2014/main" id="{F0814C1D-A6A9-9F77-6CE8-18A082E27F97}"/>
              </a:ext>
            </a:extLst>
          </p:cNvPr>
          <p:cNvSpPr txBox="1"/>
          <p:nvPr/>
        </p:nvSpPr>
        <p:spPr>
          <a:xfrm>
            <a:off x="361445" y="844127"/>
            <a:ext cx="10515600" cy="86843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000" b="0" kern="1200" dirty="0">
                <a:solidFill>
                  <a:schemeClr val="tx2"/>
                </a:solidFill>
                <a:latin typeface="+mj-lt"/>
                <a:ea typeface="Georgia" charset="0"/>
                <a:cs typeface="Georgia" charset="0"/>
              </a:rPr>
              <a:t>Harvest = base URL + set name</a:t>
            </a:r>
          </a:p>
        </p:txBody>
      </p:sp>
      <p:sp>
        <p:nvSpPr>
          <p:cNvPr id="13" name="TextBox 12">
            <a:extLst>
              <a:ext uri="{FF2B5EF4-FFF2-40B4-BE49-F238E27FC236}">
                <a16:creationId xmlns:a16="http://schemas.microsoft.com/office/drawing/2014/main" id="{49A81BD6-705D-5DD7-54D3-EB4C6D288B86}"/>
              </a:ext>
            </a:extLst>
          </p:cNvPr>
          <p:cNvSpPr txBox="1"/>
          <p:nvPr/>
        </p:nvSpPr>
        <p:spPr>
          <a:xfrm>
            <a:off x="1263723" y="5274137"/>
            <a:ext cx="9051532" cy="923330"/>
          </a:xfrm>
          <a:prstGeom prst="rect">
            <a:avLst/>
          </a:prstGeom>
          <a:noFill/>
        </p:spPr>
        <p:txBody>
          <a:bodyPr wrap="square" rtlCol="0">
            <a:spAutoFit/>
          </a:bodyPr>
          <a:lstStyle/>
          <a:p>
            <a:r>
              <a:rPr lang="en-US" i="1" dirty="0"/>
              <a:t>ex: </a:t>
            </a:r>
            <a:r>
              <a:rPr lang="en-US" dirty="0"/>
              <a:t>	</a:t>
            </a:r>
            <a:r>
              <a:rPr lang="en-US" dirty="0">
                <a:hlinkClick r:id="rId3"/>
              </a:rPr>
              <a:t>https://research.lib.buffalo.edu/oai.php</a:t>
            </a:r>
            <a:r>
              <a:rPr lang="en-US" dirty="0"/>
              <a:t>   +   </a:t>
            </a:r>
            <a:r>
              <a:rPr lang="en-US" dirty="0">
                <a:solidFill>
                  <a:srgbClr val="005BBB"/>
                </a:solidFill>
              </a:rPr>
              <a:t>guides</a:t>
            </a:r>
            <a:r>
              <a:rPr lang="en-US" dirty="0"/>
              <a:t> = Research Guides</a:t>
            </a:r>
          </a:p>
          <a:p>
            <a:r>
              <a:rPr lang="en-US" dirty="0"/>
              <a:t>	</a:t>
            </a:r>
            <a:r>
              <a:rPr lang="en-US" dirty="0">
                <a:hlinkClick r:id="rId3"/>
              </a:rPr>
              <a:t>https://research.lib.buffalo.edu/oai.php</a:t>
            </a:r>
            <a:r>
              <a:rPr lang="en-US" dirty="0"/>
              <a:t>   +   </a:t>
            </a:r>
            <a:r>
              <a:rPr lang="en-US" dirty="0">
                <a:solidFill>
                  <a:srgbClr val="005BBB"/>
                </a:solidFill>
              </a:rPr>
              <a:t>az</a:t>
            </a:r>
            <a:r>
              <a:rPr lang="en-US" dirty="0"/>
              <a:t> = Databases</a:t>
            </a:r>
          </a:p>
          <a:p>
            <a:endParaRPr lang="en-US" dirty="0"/>
          </a:p>
        </p:txBody>
      </p:sp>
      <p:sp>
        <p:nvSpPr>
          <p:cNvPr id="2" name="TextBox 1">
            <a:extLst>
              <a:ext uri="{FF2B5EF4-FFF2-40B4-BE49-F238E27FC236}">
                <a16:creationId xmlns:a16="http://schemas.microsoft.com/office/drawing/2014/main" id="{DE536085-06A9-EAF2-9DA3-77B8A6C7A1D1}"/>
              </a:ext>
            </a:extLst>
          </p:cNvPr>
          <p:cNvSpPr txBox="1"/>
          <p:nvPr/>
        </p:nvSpPr>
        <p:spPr>
          <a:xfrm>
            <a:off x="2079987" y="6197467"/>
            <a:ext cx="8235268" cy="492443"/>
          </a:xfrm>
          <a:prstGeom prst="rect">
            <a:avLst/>
          </a:prstGeom>
          <a:solidFill>
            <a:schemeClr val="bg1"/>
          </a:solidFill>
          <a:ln w="3175">
            <a:solidFill>
              <a:schemeClr val="accent1"/>
            </a:solidFill>
          </a:ln>
          <a:effectLst>
            <a:glow rad="76200">
              <a:schemeClr val="accent2">
                <a:satMod val="175000"/>
                <a:alpha val="40000"/>
              </a:schemeClr>
            </a:glow>
          </a:effectLst>
        </p:spPr>
        <p:txBody>
          <a:bodyPr wrap="none" lIns="182880" tIns="91440" rIns="182880" bIns="91440" rtlCol="0">
            <a:spAutoFit/>
          </a:bodyPr>
          <a:lstStyle/>
          <a:p>
            <a:r>
              <a:rPr lang="en-US" sz="2000" i="1" dirty="0"/>
              <a:t>Only published guides and unhidden entries are available for harvest.</a:t>
            </a:r>
          </a:p>
        </p:txBody>
      </p:sp>
    </p:spTree>
    <p:extLst>
      <p:ext uri="{BB962C8B-B14F-4D97-AF65-F5344CB8AC3E}">
        <p14:creationId xmlns:p14="http://schemas.microsoft.com/office/powerpoint/2010/main" val="173642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1935" y="962758"/>
            <a:ext cx="8954676" cy="716084"/>
          </a:xfrm>
        </p:spPr>
        <p:txBody>
          <a:bodyPr/>
          <a:lstStyle/>
          <a:p>
            <a:r>
              <a:rPr lang="en-US" dirty="0"/>
              <a:t>Step 1.  Harvesting the data from LibGuides</a:t>
            </a:r>
          </a:p>
        </p:txBody>
      </p:sp>
      <p:sp>
        <p:nvSpPr>
          <p:cNvPr id="7" name="Text Placeholder 6">
            <a:extLst>
              <a:ext uri="{FF2B5EF4-FFF2-40B4-BE49-F238E27FC236}">
                <a16:creationId xmlns:a16="http://schemas.microsoft.com/office/drawing/2014/main" id="{AA2BB041-19E1-357C-CF4A-47092B77FD3F}"/>
              </a:ext>
            </a:extLst>
          </p:cNvPr>
          <p:cNvSpPr>
            <a:spLocks noGrp="1"/>
          </p:cNvSpPr>
          <p:nvPr>
            <p:ph type="body" idx="11"/>
          </p:nvPr>
        </p:nvSpPr>
        <p:spPr>
          <a:xfrm>
            <a:off x="1949071" y="2023127"/>
            <a:ext cx="8471279" cy="1495451"/>
          </a:xfrm>
        </p:spPr>
        <p:txBody>
          <a:bodyPr/>
          <a:lstStyle/>
          <a:p>
            <a:r>
              <a:rPr lang="en-US" dirty="0"/>
              <a:t>LibGuides makes the data from Guides, A-Z Database List, and E-Reserve Courses available for export in OAI-PMH (Open Access Initiative Protocol for Metadata Harvesting), allowing </a:t>
            </a:r>
            <a:r>
              <a:rPr lang="en-US" b="1" i="1" dirty="0"/>
              <a:t>published </a:t>
            </a:r>
            <a:r>
              <a:rPr lang="en-US" dirty="0"/>
              <a:t>LibGuides content to be harvested by supported third-party apps, such as library catalogs, institutional repositories, or discovery layers, supporting the standard </a:t>
            </a:r>
            <a:r>
              <a:rPr lang="en-US" dirty="0" err="1"/>
              <a:t>oai_dc</a:t>
            </a:r>
            <a:r>
              <a:rPr lang="en-US" dirty="0"/>
              <a:t> metadata format,</a:t>
            </a:r>
            <a:endParaRPr lang="en-US" i="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2BD69703-3846-C4FB-271E-F50F544F794B}"/>
              </a:ext>
            </a:extLst>
          </p:cNvPr>
          <p:cNvPicPr>
            <a:picLocks noChangeAspect="1"/>
          </p:cNvPicPr>
          <p:nvPr/>
        </p:nvPicPr>
        <p:blipFill>
          <a:blip r:embed="rId2"/>
          <a:stretch>
            <a:fillRect/>
          </a:stretch>
        </p:blipFill>
        <p:spPr>
          <a:xfrm>
            <a:off x="875869" y="1883484"/>
            <a:ext cx="1136708" cy="800141"/>
          </a:xfrm>
          <a:prstGeom prst="rect">
            <a:avLst/>
          </a:prstGeom>
        </p:spPr>
      </p:pic>
      <p:pic>
        <p:nvPicPr>
          <p:cNvPr id="14" name="Picture 13">
            <a:extLst>
              <a:ext uri="{FF2B5EF4-FFF2-40B4-BE49-F238E27FC236}">
                <a16:creationId xmlns:a16="http://schemas.microsoft.com/office/drawing/2014/main" id="{CF7AF779-54B8-70A2-6636-BE9334F35FBE}"/>
              </a:ext>
            </a:extLst>
          </p:cNvPr>
          <p:cNvPicPr>
            <a:picLocks noChangeAspect="1"/>
          </p:cNvPicPr>
          <p:nvPr/>
        </p:nvPicPr>
        <p:blipFill>
          <a:blip r:embed="rId3"/>
          <a:stretch>
            <a:fillRect/>
          </a:stretch>
        </p:blipFill>
        <p:spPr>
          <a:xfrm>
            <a:off x="653607" y="3886996"/>
            <a:ext cx="1358970" cy="806491"/>
          </a:xfrm>
          <a:prstGeom prst="rect">
            <a:avLst/>
          </a:prstGeom>
        </p:spPr>
      </p:pic>
      <p:pic>
        <p:nvPicPr>
          <p:cNvPr id="16" name="Picture 15">
            <a:extLst>
              <a:ext uri="{FF2B5EF4-FFF2-40B4-BE49-F238E27FC236}">
                <a16:creationId xmlns:a16="http://schemas.microsoft.com/office/drawing/2014/main" id="{8EB6CD24-8EAE-C0EB-536E-F0DBD026B36F}"/>
              </a:ext>
            </a:extLst>
          </p:cNvPr>
          <p:cNvPicPr>
            <a:picLocks noChangeAspect="1"/>
          </p:cNvPicPr>
          <p:nvPr/>
        </p:nvPicPr>
        <p:blipFill>
          <a:blip r:embed="rId4"/>
          <a:stretch>
            <a:fillRect/>
          </a:stretch>
        </p:blipFill>
        <p:spPr>
          <a:xfrm>
            <a:off x="717110" y="5037017"/>
            <a:ext cx="1295467" cy="806491"/>
          </a:xfrm>
          <a:prstGeom prst="rect">
            <a:avLst/>
          </a:prstGeom>
        </p:spPr>
      </p:pic>
      <p:sp>
        <p:nvSpPr>
          <p:cNvPr id="17" name="Text Placeholder 6">
            <a:extLst>
              <a:ext uri="{FF2B5EF4-FFF2-40B4-BE49-F238E27FC236}">
                <a16:creationId xmlns:a16="http://schemas.microsoft.com/office/drawing/2014/main" id="{E994E7E1-73EE-491D-47E0-5D3CA5445552}"/>
              </a:ext>
            </a:extLst>
          </p:cNvPr>
          <p:cNvSpPr txBox="1">
            <a:spLocks/>
          </p:cNvSpPr>
          <p:nvPr/>
        </p:nvSpPr>
        <p:spPr>
          <a:xfrm>
            <a:off x="1949071" y="5468233"/>
            <a:ext cx="6931589" cy="469581"/>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Clr>
                <a:srgbClr val="005BBB"/>
              </a:buClr>
              <a:buFont typeface="Arial" panose="020B0604020202020204" pitchFamily="34" charset="0"/>
              <a:buNone/>
              <a:defRPr sz="1800" b="0" i="0" kern="1200" spc="-50" baseline="0">
                <a:solidFill>
                  <a:schemeClr val="tx1"/>
                </a:solidFill>
                <a:latin typeface="Arial" charset="0"/>
                <a:ea typeface="Arial" charset="0"/>
                <a:cs typeface="Arial" charset="0"/>
              </a:defRPr>
            </a:lvl1pPr>
            <a:lvl2pPr marL="457189" indent="0" algn="l" defTabSz="914400" rtl="0" eaLnBrk="1" latinLnBrk="0" hangingPunct="1">
              <a:lnSpc>
                <a:spcPct val="90000"/>
              </a:lnSpc>
              <a:spcBef>
                <a:spcPts val="500"/>
              </a:spcBef>
              <a:buClr>
                <a:srgbClr val="005BBB"/>
              </a:buClr>
              <a:buFont typeface="Arial" panose="020B0604020202020204" pitchFamily="34" charset="0"/>
              <a:buNone/>
              <a:defRPr sz="2000" kern="1200" baseline="0">
                <a:solidFill>
                  <a:schemeClr val="tx1">
                    <a:tint val="75000"/>
                  </a:schemeClr>
                </a:solidFill>
                <a:latin typeface="Arial" charset="0"/>
                <a:ea typeface="Arial" charset="0"/>
                <a:cs typeface="Arial" charset="0"/>
              </a:defRPr>
            </a:lvl2pPr>
            <a:lvl3pPr marL="914377" indent="0" algn="l" defTabSz="914400" rtl="0" eaLnBrk="1" latinLnBrk="0" hangingPunct="1">
              <a:lnSpc>
                <a:spcPct val="90000"/>
              </a:lnSpc>
              <a:spcBef>
                <a:spcPts val="500"/>
              </a:spcBef>
              <a:buClr>
                <a:srgbClr val="005BBB"/>
              </a:buClr>
              <a:buFont typeface="LucidaGrande" charset="0"/>
              <a:buNone/>
              <a:defRPr sz="1800" kern="1200" baseline="0">
                <a:solidFill>
                  <a:schemeClr val="tx1">
                    <a:tint val="75000"/>
                  </a:schemeClr>
                </a:solidFill>
                <a:latin typeface="Arial" charset="0"/>
                <a:ea typeface="Arial" charset="0"/>
                <a:cs typeface="Arial" charset="0"/>
              </a:defRPr>
            </a:lvl3pPr>
            <a:lvl4pPr marL="1371566" indent="0" algn="l" defTabSz="914400" rtl="0" eaLnBrk="1" latinLnBrk="0" hangingPunct="1">
              <a:lnSpc>
                <a:spcPct val="90000"/>
              </a:lnSpc>
              <a:spcBef>
                <a:spcPts val="500"/>
              </a:spcBef>
              <a:buClr>
                <a:srgbClr val="005BBB"/>
              </a:buClr>
              <a:buFont typeface="Arial" panose="020B0604020202020204" pitchFamily="34" charset="0"/>
              <a:buNone/>
              <a:defRPr sz="1600" kern="1200">
                <a:solidFill>
                  <a:schemeClr val="tx1">
                    <a:tint val="75000"/>
                  </a:schemeClr>
                </a:solidFill>
                <a:latin typeface="Arial" charset="0"/>
                <a:ea typeface="Arial" charset="0"/>
                <a:cs typeface="Arial" charset="0"/>
              </a:defRPr>
            </a:lvl4pPr>
            <a:lvl5pPr marL="1828754" indent="0" algn="l" defTabSz="914400" rtl="0" eaLnBrk="1" latinLnBrk="0" hangingPunct="1">
              <a:lnSpc>
                <a:spcPct val="90000"/>
              </a:lnSpc>
              <a:spcBef>
                <a:spcPts val="500"/>
              </a:spcBef>
              <a:buClr>
                <a:srgbClr val="005BBB"/>
              </a:buClr>
              <a:buFont typeface="Arial" panose="020B0604020202020204" pitchFamily="34" charset="0"/>
              <a:buNone/>
              <a:defRPr sz="1600" kern="1200">
                <a:solidFill>
                  <a:schemeClr val="tx1">
                    <a:tint val="75000"/>
                  </a:schemeClr>
                </a:solidFill>
                <a:latin typeface="Arial" charset="0"/>
                <a:ea typeface="Arial" charset="0"/>
                <a:cs typeface="Arial" charset="0"/>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latin typeface="Arial" panose="020B0604020202020204" pitchFamily="34" charset="0"/>
                <a:cs typeface="Arial" panose="020B0604020202020204" pitchFamily="34" charset="0"/>
              </a:rPr>
              <a:t>MarcEdit can be used to harvest LibGuides in </a:t>
            </a:r>
            <a:r>
              <a:rPr lang="en-US" sz="2000" dirty="0" err="1">
                <a:latin typeface="Arial" panose="020B0604020202020204" pitchFamily="34" charset="0"/>
                <a:cs typeface="Arial" panose="020B0604020202020204" pitchFamily="34" charset="0"/>
              </a:rPr>
              <a:t>oai_dc</a:t>
            </a:r>
            <a:r>
              <a:rPr lang="en-US" sz="2000" dirty="0">
                <a:latin typeface="Arial" panose="020B0604020202020204" pitchFamily="34" charset="0"/>
                <a:cs typeface="Arial" panose="020B0604020202020204" pitchFamily="34" charset="0"/>
              </a:rPr>
              <a:t> format.</a:t>
            </a:r>
            <a:endParaRPr lang="en-US" sz="2000" dirty="0"/>
          </a:p>
        </p:txBody>
      </p:sp>
      <p:sp>
        <p:nvSpPr>
          <p:cNvPr id="18" name="Text Placeholder 6">
            <a:extLst>
              <a:ext uri="{FF2B5EF4-FFF2-40B4-BE49-F238E27FC236}">
                <a16:creationId xmlns:a16="http://schemas.microsoft.com/office/drawing/2014/main" id="{9AF2F695-DF0A-DE1D-380D-92C9F55C3942}"/>
              </a:ext>
            </a:extLst>
          </p:cNvPr>
          <p:cNvSpPr txBox="1">
            <a:spLocks/>
          </p:cNvSpPr>
          <p:nvPr/>
        </p:nvSpPr>
        <p:spPr>
          <a:xfrm>
            <a:off x="1949071" y="4284448"/>
            <a:ext cx="7415811" cy="554817"/>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1000"/>
              </a:spcBef>
              <a:buClr>
                <a:srgbClr val="005BBB"/>
              </a:buClr>
              <a:buFont typeface="Arial" panose="020B0604020202020204" pitchFamily="34" charset="0"/>
              <a:buNone/>
              <a:defRPr sz="1800" b="0" i="0" kern="1200" spc="-50" baseline="0">
                <a:solidFill>
                  <a:schemeClr val="tx1"/>
                </a:solidFill>
                <a:latin typeface="Arial" charset="0"/>
                <a:ea typeface="Arial" charset="0"/>
                <a:cs typeface="Arial" charset="0"/>
              </a:defRPr>
            </a:lvl1pPr>
            <a:lvl2pPr marL="457189" indent="0" algn="l" defTabSz="914400" rtl="0" eaLnBrk="1" latinLnBrk="0" hangingPunct="1">
              <a:lnSpc>
                <a:spcPct val="90000"/>
              </a:lnSpc>
              <a:spcBef>
                <a:spcPts val="500"/>
              </a:spcBef>
              <a:buClr>
                <a:srgbClr val="005BBB"/>
              </a:buClr>
              <a:buFont typeface="Arial" panose="020B0604020202020204" pitchFamily="34" charset="0"/>
              <a:buNone/>
              <a:defRPr sz="2000" kern="1200" baseline="0">
                <a:solidFill>
                  <a:schemeClr val="tx1">
                    <a:tint val="75000"/>
                  </a:schemeClr>
                </a:solidFill>
                <a:latin typeface="Arial" charset="0"/>
                <a:ea typeface="Arial" charset="0"/>
                <a:cs typeface="Arial" charset="0"/>
              </a:defRPr>
            </a:lvl2pPr>
            <a:lvl3pPr marL="914377" indent="0" algn="l" defTabSz="914400" rtl="0" eaLnBrk="1" latinLnBrk="0" hangingPunct="1">
              <a:lnSpc>
                <a:spcPct val="90000"/>
              </a:lnSpc>
              <a:spcBef>
                <a:spcPts val="500"/>
              </a:spcBef>
              <a:buClr>
                <a:srgbClr val="005BBB"/>
              </a:buClr>
              <a:buFont typeface="LucidaGrande" charset="0"/>
              <a:buNone/>
              <a:defRPr sz="1800" kern="1200" baseline="0">
                <a:solidFill>
                  <a:schemeClr val="tx1">
                    <a:tint val="75000"/>
                  </a:schemeClr>
                </a:solidFill>
                <a:latin typeface="Arial" charset="0"/>
                <a:ea typeface="Arial" charset="0"/>
                <a:cs typeface="Arial" charset="0"/>
              </a:defRPr>
            </a:lvl3pPr>
            <a:lvl4pPr marL="1371566" indent="0" algn="l" defTabSz="914400" rtl="0" eaLnBrk="1" latinLnBrk="0" hangingPunct="1">
              <a:lnSpc>
                <a:spcPct val="90000"/>
              </a:lnSpc>
              <a:spcBef>
                <a:spcPts val="500"/>
              </a:spcBef>
              <a:buClr>
                <a:srgbClr val="005BBB"/>
              </a:buClr>
              <a:buFont typeface="Arial" panose="020B0604020202020204" pitchFamily="34" charset="0"/>
              <a:buNone/>
              <a:defRPr sz="1600" kern="1200">
                <a:solidFill>
                  <a:schemeClr val="tx1">
                    <a:tint val="75000"/>
                  </a:schemeClr>
                </a:solidFill>
                <a:latin typeface="Arial" charset="0"/>
                <a:ea typeface="Arial" charset="0"/>
                <a:cs typeface="Arial" charset="0"/>
              </a:defRPr>
            </a:lvl4pPr>
            <a:lvl5pPr marL="1828754" indent="0" algn="l" defTabSz="914400" rtl="0" eaLnBrk="1" latinLnBrk="0" hangingPunct="1">
              <a:lnSpc>
                <a:spcPct val="90000"/>
              </a:lnSpc>
              <a:spcBef>
                <a:spcPts val="500"/>
              </a:spcBef>
              <a:buClr>
                <a:srgbClr val="005BBB"/>
              </a:buClr>
              <a:buFont typeface="Arial" panose="020B0604020202020204" pitchFamily="34" charset="0"/>
              <a:buNone/>
              <a:defRPr sz="1600" kern="1200">
                <a:solidFill>
                  <a:schemeClr val="tx1">
                    <a:tint val="75000"/>
                  </a:schemeClr>
                </a:solidFill>
                <a:latin typeface="Arial" charset="0"/>
                <a:ea typeface="Arial" charset="0"/>
                <a:cs typeface="Arial" charset="0"/>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latin typeface="Arial" panose="020B0604020202020204" pitchFamily="34" charset="0"/>
                <a:cs typeface="Arial" panose="020B0604020202020204" pitchFamily="34" charset="0"/>
              </a:rPr>
              <a:t>MarcEdit is a well-supported free program that can harvest OAI-PMH,</a:t>
            </a:r>
          </a:p>
        </p:txBody>
      </p:sp>
    </p:spTree>
    <p:extLst>
      <p:ext uri="{BB962C8B-B14F-4D97-AF65-F5344CB8AC3E}">
        <p14:creationId xmlns:p14="http://schemas.microsoft.com/office/powerpoint/2010/main" val="1910207743"/>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3985</TotalTime>
  <Words>5995</Words>
  <Application>Microsoft Office PowerPoint</Application>
  <PresentationFormat>Widescreen</PresentationFormat>
  <Paragraphs>508</Paragraphs>
  <Slides>67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Courier New</vt:lpstr>
      <vt:lpstr>Georgia</vt:lpstr>
      <vt:lpstr>LucidaGrande</vt:lpstr>
      <vt:lpstr>Times New Roman</vt:lpstr>
      <vt:lpstr>UB Powerpoint Template</vt:lpstr>
      <vt:lpstr>Reaping Resources for Recommenders</vt:lpstr>
      <vt:lpstr>The promise:</vt:lpstr>
      <vt:lpstr>How can we get from there:</vt:lpstr>
      <vt:lpstr>PowerPoint Presentation</vt:lpstr>
      <vt:lpstr>Step 1. Harvesting the data from LibGuides</vt:lpstr>
      <vt:lpstr>What you need to know from LibGuides</vt:lpstr>
      <vt:lpstr>A peek at the OAI-PMH data = ListRecords</vt:lpstr>
      <vt:lpstr>PowerPoint Presentation</vt:lpstr>
      <vt:lpstr>Step 1.  Harvesting the data from LibGuides</vt:lpstr>
      <vt:lpstr>3 Crucial MarcEdit Tools</vt:lpstr>
      <vt:lpstr>What you need to know in MarcEdit:</vt:lpstr>
      <vt:lpstr>PowerPoint Presentation</vt:lpstr>
      <vt:lpstr>PowerPoint Presentation</vt:lpstr>
      <vt:lpstr>Introduction to MarcEdit files</vt:lpstr>
      <vt:lpstr>PowerPoint Presentation</vt:lpstr>
      <vt:lpstr>PowerPoint Presentation</vt:lpstr>
      <vt:lpstr>So what does this have to do with Resource Recommenders?</vt:lpstr>
      <vt:lpstr>Mapping .mrk fields to LIBRARY_GUIDE fields</vt:lpstr>
      <vt:lpstr>Step 2. Editing in MarcEdit</vt:lpstr>
      <vt:lpstr>Now the good part –Tasks &amp; Task Lists</vt:lpstr>
      <vt:lpstr>Example Task List for Resource Recommender: LIBRARY_GUIDE</vt:lpstr>
      <vt:lpstr>Example Task List for Resource Recommender: LIBRARY_GUIDE, explained</vt:lpstr>
      <vt:lpstr>Example Task List for Resource Recommender: LIBRARY_GUIDE, continued</vt:lpstr>
      <vt:lpstr>Task field editor interface examples</vt:lpstr>
      <vt:lpstr>After running the task, the Results are reported in a pop-up window; you can save or print for reference if desired.</vt:lpstr>
      <vt:lpstr>After running the task, the record is transformed to:</vt:lpstr>
      <vt:lpstr>By the way…</vt:lpstr>
      <vt:lpstr>And now, Excel!  Why?</vt:lpstr>
      <vt:lpstr>Step 3. Export Tab Delimited Records</vt:lpstr>
      <vt:lpstr>Export Tab Delimited Records, continued</vt:lpstr>
      <vt:lpstr>Step 4. Import to and final editing in Excel</vt:lpstr>
      <vt:lpstr>Voila!</vt:lpstr>
      <vt:lpstr>At this point, the Excel file contains almost everything needed to populate the Resource Recommender.</vt:lpstr>
      <vt:lpstr>Resource Recommender Fields</vt:lpstr>
      <vt:lpstr>Using Excel Macros to Adjust Columns &amp; Field Names</vt:lpstr>
      <vt:lpstr>PowerPoint Presentation</vt:lpstr>
      <vt:lpstr>PowerPoint Presentation</vt:lpstr>
      <vt:lpstr>PowerPoint Presentation</vt:lpstr>
      <vt:lpstr>PowerPoint Presentation</vt:lpstr>
      <vt:lpstr>PowerPoint Presentation</vt:lpstr>
      <vt:lpstr>PowerPoint Presentation</vt:lpstr>
      <vt:lpstr>Isn’t that a lot of work? </vt:lpstr>
      <vt:lpstr>Step 7. Use Notepad++ to identify changes for selective update</vt:lpstr>
      <vt:lpstr>Identifying new and deleted guides</vt:lpstr>
      <vt:lpstr>Identifying new and deleted guides - continued</vt:lpstr>
      <vt:lpstr>PowerPoint Presentation</vt:lpstr>
      <vt:lpstr>PowerPoint Presentation</vt:lpstr>
      <vt:lpstr>Initial setup</vt:lpstr>
      <vt:lpstr>Additional options for automating</vt:lpstr>
      <vt:lpstr>MarcEdit instructions from Terry Reese</vt:lpstr>
      <vt:lpstr>Creating a Batch OAI Job</vt:lpstr>
      <vt:lpstr>Selecting the OAI server, sets, and output type</vt:lpstr>
      <vt:lpstr>Saving settings to make them available for batch </vt:lpstr>
      <vt:lpstr>Saving the batch job</vt:lpstr>
      <vt:lpstr>Running the batch job</vt:lpstr>
      <vt:lpstr>Incremental harvests and LibGuides</vt:lpstr>
      <vt:lpstr>Incremental harvest caveat for LibGuides</vt:lpstr>
      <vt:lpstr>Scheduling a job in Windows Task Scheduler</vt:lpstr>
      <vt:lpstr>Scheduling a job in Windows Task Scheduler</vt:lpstr>
      <vt:lpstr>Creating the task - General </vt:lpstr>
      <vt:lpstr>Creating the task - Triggers </vt:lpstr>
      <vt:lpstr>Creating the task - Actions</vt:lpstr>
      <vt:lpstr>Creating the task – Add Arguments </vt:lpstr>
      <vt:lpstr>PowerPoint Presentation</vt:lpstr>
      <vt:lpstr>Please consider sharing with the Primo/Primo VE and SUNY communities, via the Alma-L/Primo-L discussion lists, SUNY Basecamps, and other forums.</vt:lpstr>
      <vt:lpstr>PowerPoint Presentation</vt:lpstr>
      <vt:lpstr>Questions? Suggestions? Want to brainstorm or compare notes?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Nancy Babb</cp:lastModifiedBy>
  <cp:revision>283</cp:revision>
  <cp:lastPrinted>2016-07-18T17:32:49Z</cp:lastPrinted>
  <dcterms:created xsi:type="dcterms:W3CDTF">2016-06-28T14:05:07Z</dcterms:created>
  <dcterms:modified xsi:type="dcterms:W3CDTF">2022-11-15T19:54:58Z</dcterms:modified>
  <cp:category/>
</cp:coreProperties>
</file>