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2.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3.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omments/comment4.xml" ContentType="application/vnd.openxmlformats-officedocument.presentationml.comment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Lst>
  <p:notesMasterIdLst>
    <p:notesMasterId r:id="rId31"/>
  </p:notesMasterIdLst>
  <p:sldIdLst>
    <p:sldId id="256" r:id="rId2"/>
    <p:sldId id="258" r:id="rId3"/>
    <p:sldId id="257" r:id="rId4"/>
    <p:sldId id="381" r:id="rId5"/>
    <p:sldId id="385" r:id="rId6"/>
    <p:sldId id="374" r:id="rId7"/>
    <p:sldId id="260" r:id="rId8"/>
    <p:sldId id="263" r:id="rId9"/>
    <p:sldId id="391" r:id="rId10"/>
    <p:sldId id="375" r:id="rId11"/>
    <p:sldId id="377" r:id="rId12"/>
    <p:sldId id="270" r:id="rId13"/>
    <p:sldId id="378" r:id="rId14"/>
    <p:sldId id="264" r:id="rId15"/>
    <p:sldId id="274" r:id="rId16"/>
    <p:sldId id="393" r:id="rId17"/>
    <p:sldId id="278" r:id="rId18"/>
    <p:sldId id="395" r:id="rId19"/>
    <p:sldId id="272" r:id="rId20"/>
    <p:sldId id="431" r:id="rId21"/>
    <p:sldId id="439" r:id="rId22"/>
    <p:sldId id="386" r:id="rId23"/>
    <p:sldId id="448" r:id="rId24"/>
    <p:sldId id="259" r:id="rId25"/>
    <p:sldId id="392" r:id="rId26"/>
    <p:sldId id="266" r:id="rId27"/>
    <p:sldId id="446" r:id="rId28"/>
    <p:sldId id="444" r:id="rId29"/>
    <p:sldId id="449" r:id="rId3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688" userDrawn="1">
          <p15:clr>
            <a:srgbClr val="A4A3A4"/>
          </p15:clr>
        </p15:guide>
        <p15:guide id="2" pos="4848" userDrawn="1">
          <p15:clr>
            <a:srgbClr val="A4A3A4"/>
          </p15:clr>
        </p15:guide>
        <p15:guide id="3" pos="672" userDrawn="1">
          <p15:clr>
            <a:srgbClr val="A4A3A4"/>
          </p15:clr>
        </p15:guide>
        <p15:guide id="4" orient="horz" pos="2064" userDrawn="1">
          <p15:clr>
            <a:srgbClr val="A4A3A4"/>
          </p15:clr>
        </p15:guide>
        <p15:guide id="5" orient="horz" pos="60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p.macneil@gmail.com" initials="d" lastIdx="11" clrIdx="0">
    <p:extLst>
      <p:ext uri="{19B8F6BF-5375-455C-9EA6-DF929625EA0E}">
        <p15:presenceInfo xmlns:p15="http://schemas.microsoft.com/office/powerpoint/2012/main" userId="ff7602e3eed67311" providerId="Windows Live"/>
      </p:ext>
    </p:extLst>
  </p:cmAuthor>
  <p:cmAuthor id="2" name="Amy Harris" initials="AH" lastIdx="3" clrIdx="1">
    <p:extLst>
      <p:ext uri="{19B8F6BF-5375-455C-9EA6-DF929625EA0E}">
        <p15:presenceInfo xmlns:p15="http://schemas.microsoft.com/office/powerpoint/2012/main" userId="S::aharris@solarfarmsny.com::74954a45-8bb3-4128-97cd-bc27f89767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747"/>
    <a:srgbClr val="1E3E76"/>
    <a:srgbClr val="2BAE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DD69F58-621A-4664-845B-9DC1E1F5317F}">
  <a:tblStyle styleId="{3DD69F58-621A-4664-845B-9DC1E1F5317F}"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42"/>
    <p:restoredTop sz="94694"/>
  </p:normalViewPr>
  <p:slideViewPr>
    <p:cSldViewPr snapToGrid="0">
      <p:cViewPr varScale="1">
        <p:scale>
          <a:sx n="91" d="100"/>
          <a:sy n="91" d="100"/>
        </p:scale>
        <p:origin x="768" y="192"/>
      </p:cViewPr>
      <p:guideLst>
        <p:guide orient="horz" pos="2688"/>
        <p:guide pos="4848"/>
        <p:guide pos="672"/>
        <p:guide orient="horz" pos="2064"/>
        <p:guide orient="horz" pos="600"/>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Sheet1!$A$3:$A$38</cx:f>
        <cx:lvl ptCount="36">
          <cx:pt idx="0">Brockton, Massachusetts</cx:pt>
          <cx:pt idx="1">Arizona</cx:pt>
          <cx:pt idx="2">California</cx:pt>
          <cx:pt idx="3">Canada</cx:pt>
          <cx:pt idx="4">Colorado</cx:pt>
          <cx:pt idx="5">Connecticut</cx:pt>
          <cx:pt idx="6">East Hartford, Connecticut</cx:pt>
          <cx:pt idx="7">Emmeryville, California</cx:pt>
          <cx:pt idx="8">Florida</cx:pt>
          <cx:pt idx="9">Georgia</cx:pt>
          <cx:pt idx="10">Hawaii</cx:pt>
          <cx:pt idx="11">Illinois</cx:pt>
          <cx:pt idx="12">Indiana</cx:pt>
          <cx:pt idx="13">Massachusetts</cx:pt>
          <cx:pt idx="14">Maryland</cx:pt>
          <cx:pt idx="15">Michigan</cx:pt>
          <cx:pt idx="16">Missouri</cx:pt>
          <cx:pt idx="17">Minnesota</cx:pt>
          <cx:pt idx="18">New Hampshire</cx:pt>
          <cx:pt idx="19">New Jersey</cx:pt>
          <cx:pt idx="20">New York</cx:pt>
          <cx:pt idx="21">North Carolina</cx:pt>
          <cx:pt idx="22">Norwalk, CT</cx:pt>
          <cx:pt idx="23">Ohio</cx:pt>
          <cx:pt idx="24">Oregon</cx:pt>
          <cx:pt idx="25">Pennsylvania</cx:pt>
          <cx:pt idx="26">Rhode Island</cx:pt>
          <cx:pt idx="27">Tennessee</cx:pt>
          <cx:pt idx="28">Texas</cx:pt>
          <cx:pt idx="29">Utah</cx:pt>
          <cx:pt idx="30">Utah</cx:pt>
          <cx:pt idx="31">Vermont</cx:pt>
          <cx:pt idx="32">Virginia</cx:pt>
          <cx:pt idx="33">Washington </cx:pt>
          <cx:pt idx="34">Washington, DC</cx:pt>
        </cx:lvl>
      </cx:strDim>
      <cx:numDim type="colorVal">
        <cx:f>Sheet1!$B$3:$B$38</cx:f>
        <cx:lvl ptCount="36" formatCode="General">
          <cx:pt idx="0">1</cx:pt>
          <cx:pt idx="1">1</cx:pt>
          <cx:pt idx="2">1</cx:pt>
          <cx:pt idx="3">1</cx:pt>
          <cx:pt idx="4">1</cx:pt>
          <cx:pt idx="5">1</cx:pt>
          <cx:pt idx="6">1</cx:pt>
          <cx:pt idx="7">1</cx:pt>
          <cx:pt idx="8">1</cx:pt>
          <cx:pt idx="9">1</cx:pt>
          <cx:pt idx="10">1</cx:pt>
          <cx:pt idx="11">1</cx:pt>
          <cx:pt idx="12">1</cx:pt>
          <cx:pt idx="13">1</cx:pt>
          <cx:pt idx="14">1</cx:pt>
          <cx:pt idx="15">1</cx:pt>
          <cx:pt idx="16">1</cx:pt>
          <cx:pt idx="17">1</cx:pt>
          <cx:pt idx="18">1</cx:pt>
          <cx:pt idx="19">1</cx:pt>
          <cx:pt idx="20">1</cx:pt>
          <cx:pt idx="21">1</cx:pt>
          <cx:pt idx="22">1</cx:pt>
          <cx:pt idx="23">1</cx:pt>
          <cx:pt idx="24">1</cx:pt>
          <cx:pt idx="25">1</cx:pt>
          <cx:pt idx="26">1</cx:pt>
          <cx:pt idx="27">1</cx:pt>
          <cx:pt idx="28">1</cx:pt>
          <cx:pt idx="29">1</cx:pt>
          <cx:pt idx="30">1</cx:pt>
          <cx:pt idx="31">1</cx:pt>
          <cx:pt idx="32">1</cx:pt>
          <cx:pt idx="33">1</cx:pt>
          <cx:pt idx="34">1</cx:pt>
        </cx:lvl>
      </cx:numDim>
    </cx:data>
  </cx:chartData>
  <cx:chart>
    <cx:title pos="t" align="ctr" overlay="0">
      <cx:txPr>
        <a:bodyPr spcFirstLastPara="1" vertOverflow="ellipsis" horzOverflow="overflow" wrap="square" lIns="0" tIns="0" rIns="0" bIns="0" anchor="ctr" anchorCtr="1"/>
        <a:lstStyle/>
        <a:p>
          <a:pPr algn="ctr" rtl="0">
            <a:defRPr/>
          </a:pPr>
          <a:endParaRPr lang="en-US" sz="1862" b="0" i="0" u="none" strike="noStrike" baseline="0" dirty="0">
            <a:solidFill>
              <a:srgbClr val="000000">
                <a:lumMod val="65000"/>
                <a:lumOff val="35000"/>
              </a:srgbClr>
            </a:solidFill>
            <a:latin typeface="Arial"/>
          </a:endParaRPr>
        </a:p>
      </cx:txPr>
    </cx:title>
    <cx:plotArea>
      <cx:plotAreaRegion>
        <cx:series layoutId="regionMap" uniqueId="{F3B43677-5148-4C42-9519-B2A100125876}">
          <cx:dataId val="0"/>
          <cx:layoutPr>
            <cx:geography cultureLanguage="en-US" cultureRegion="US" attribution="Powered by Bing">
              <cx:geoCache provider="{E9337A44-BEBE-4D9F-B70C-5C5E7DAFC167}">
                <cx:binary>7HxZc9w4su5fcfh5qAZIkAAnpidiALLIYpU2W5bVfmGUtXDfd/76k0RZLqla7Xbf1rn3KmLsMIyV
BJHIROaXifrX7fjP2/R+V78bszRv/nk7/vo+bNvyn7/80tyG99muOcmi27poiof25LbIfikeHqLb
+1/u6t0Q5cEvKsLkl9twV7f34/t//wueFtwX2+J210ZFftnd19OH+6ZL2+YHbS82vdvdZVFuRU1b
R7ct/vX9510TwhvbIv/HO0u8f3eft1E7XU3l/a/vn/V9/+6X4yf+7u3vUphg293BWI2dmMjAjJkG
YUSj+vt3aZEH31oVSk8Qpqqha9hkKlGx+fjqs10Gwx9n+K54eCeKtMu+RrvHHi9NTk5td3dX3zcN
fKP8/4+e8uyzoBN89W3R5e2yqAGs76/vP+VRe3/37mO7a++b9++iphD7DqJYvu3TR7kYvzwny7//
dVQBy3NU84Ryx2v5Z00/INy7Hy3MX6MaoScEY9U0GCFkoYv6nGxYRSe6bqiGQRmBxKSP796T7bCb
Hut/nlhPxx6R6PN/XotEz0n23/36VK787+7X66gOovzHXPzXNqtGT3SsUmYwQ1e1F2QMOzFMhkyq
qiZCGoijx02536w/M6OX5cph5NFGvX61jXokOf6XaXNfZ0XePi7PSzz710hDyAmiuopUk2BmEpDy
z+UIVU8MkCLMVBEzvx0P+5PnG2n+fEJ/QJnHgceEuXotCfJ/lTCf2l34elTRzBNN1agGPMEw+T1V
MMYnINihi4n1Fxjmz2bzMkn2o47o8elt0uPqftyBQvBqShI+IYZKdeAUTSUUwWn6VEkygV6ahjRE
ETKYppvk8dV7LvnT2bxMkG/DjihydfMmOeRDCCrZu3WT7vK7x9V5BfkFhGGMYlXDCJgBYTg6nlKG
QrtONKxjpuvEYIt6+1R+/eysXibQ89FHdPqwfpN0Oq/vgyJ/XKVXoJB2YmqMYVXVdaabvzMw9poq
05kBOQPp5EhT/fP5vEybx3FHVDn/8CapclbUbfhO7OoijfIfGlh/7fzX9BNdMzVdJdgwTRXMwCP+
MU+Ac+CcQSrTQPhhsDOe8s/Pz+tlKh2PP6LW2ds0+U6jpim6Onpcq7/PRWCla2DFGTooyosVfkwn
Uz0hlDJQCZiuAkWPVeifmdHLFDqMPKLN6fnb5KT74Z27y0pAU+r71yMQ0U4MOGLAykFw2ACtjgxy
OIh0SnWT6RRTSjVypCKc/ey0XqbS0fAjUp25b5JU/6mjuXhVaUdOVBO0NDiFDFUFbU17Lu2kXm0Q
w9SpZlJioCOw6ycm9DJ5vg88Isx/vrxJwpxGeX7fFO0rHkTEONEIHETUQASwAKDBc9KY5AQASI2C
5KOScmCoPj2IfmpKLxPnydAj8pyevUnyiF2+u/tT2hzZx3+Ga+5xbLmCxxD37yDPRRr9VtTJI4n+
/vlHVNAiKWJIY2BoIcqA/M/0fP3EwMgwwRh48fz7mRm9vDsOI482x9lvb3JzXN0vvNvcv+LZB0ok
QEMIgRFmamD9akdKJFt4W0ME4AwdZC5Wj4ywn5rSy9R5MvSIPFdvk3dPo9swCnavaYCREwYQHqbE
VA2q/451mH5CNVBZ4FSUAOAxdX5mRi8T5zDyiDan6zfJOoso8O7r5n56RcGGTrDGQHV/BMePeIcS
QPoMQDbIHhk/ps7Pzell+jwde0ShM+9NUmid30Vw+L0eeQCJNUHvQJoBoo0RahzhSyDaVIapaWrY
IMg4ps5PzOdl0nwfeESX9duUausUYIsiekVElgDfYEAuqEapufhBj/iGAXChM2pQgGSxCX6NI+Di
Z2b0B6T5/i3HtNm+SZ6xswzCFPooTe//AQhTGj0U9Wu7/wD7w6Af6EglBJMj3Q1jE5Q38EI9UR+e
qvY/N6eXifV07BG5xH/eJLl4XdwmMgrkdNc0u9uwa+7b9jU5SwXOgYAQHVxLmCxBIUeqNiAZBohD
FZQKyVhH2txPT+tlih0NPyLa6dsg2o/DVPabe28UPev5V0N3zBNi6ubiITRVFQh2dDiZENrDTAAM
n9jUTxnrKHrmj6f1MqWOhj/7krcRmrNKizr6c0v5eSzKj4KpVAYUUXXAL0Cpw4sn8DnvsAWmVVUV
tG2iY0yPo6l+YkIv0+L7wCN+Wb3NM0kUYKTettFt176eLkcWCFYDoQa+JmAa0NaeEwdiHcDlDnbq
I+2OINqfnNTLBHo2+IhI4upNnkTubthF0evRB9SABR8HtqFAosXZ9Jw+WAdn1R/4cf98Li+T5XHc
EUXct2mgnodR8Xr0ABUbWAHBsYJ0Vd2j4U8xNxBmFGIQsUnBrW5S8E09vnsf9fBns3mZIvtRR/Q4
f5sOjNNdPb1uvMMSrQsAJxwhABlIh+xzHqHGCUVAE6DG4oSSfsKnR/7PzOhluhxGHtHm1HqT0usC
cNBmSvvdq9o6wDMQSA1HO1q8sQgCHo7oQ08YwD3gJyTGo4x7Sp+fndXLNHo++ohOF29DdX42a4h7
f2rBPdVQn/X7q4ozPfmvRfp4NUFupWOXzl/x9jj3BUQM7x6F/9939mgQdEoWPw+gOgC5QRj7cyZi
2glEvevgSQfrBvCE42CHn5jQy/zzfeCzzfXre+dtsg4E1wy7NAFUBxTM1+Kd/2rRzy72/G3usXdN
CwEpdQuw2x2Q6r+Wz///V3qOMKpXY63/Im/H9+b+NnvBnbSi3t29olm0qOBgphII9dKNl4LzEZip
BNysGgGLVYVQr0fhuzeLfmZGLx9Ph5FH55P4fxSK98chJN9BMmvX7mx5VfFJgMmPWx9pfjT0RyfY
ngPXd3Cd0TBViCD+fgVyeci3kfvl/zwVcLEyeKTJkzH3IIl/fa+Aq/UEgcOIER3BsyT9hvt9E9y7
QDqFOCTt8TJMvgTm/vqe6HBNUoOoJfiLCGCAoLJACKhsQrBfTAr+D8CWlsgV9ftF0YsinSDY+vty
fCu/y7vsoojytvn1Pbi1yn2vZaY6RMAsqLxmwoUq0IEgYArab3cf4IugM/4HntUmqc1qONOqm7AV
VO94pazykevkAmX8ycq88DINLPgfvm1pf/K2KtBQOQ7wNv90ehh7blwXo1Wk3L/Uc17nXP9cJJvg
VHOKq6jk5Ka0o/vAidZklXXgyBBMhNvhGm9Hi64RHwsxhHxW7Lawi82PpwqgBJhWzycL1u7i6NMg
kEwH4qHnk51wg1M9JfiUNijgZTU3Xr4k5qCNKScKbbw+CKkoW5VxLb+izTyulWzqU95Veu21eKg9
mYsDs+XBWBMrVHVsVSSfudpFyUYmPZ7jlU/Ql6rMR08JhtHT8DyILC4LIetyfzA4NqbSqmLTtJKo
iYRfVf1qZlnJW6XKPZmwJvQTns99bIOaG3AtZbkXoSJMeaQnhSfLfdMWniyWqL/IWTWskkAtPEOP
ZlHgMhJarVTeIemCovYmGhurYC7Oki6tPJlktY+dUg/cQ1WNozLlM8UJh0UyLTzWpYdSVHodLVNY
l65M7HakAY+WV+p0UN28KgWd/cIjSp+k3JCprEB5Xnoz6SMRpngSA6t9R+v7VUHKyiM9KT0lDr/l
zCUni029LVqsrvVmqrxMC5uUNyGtPJlUSw6PSmkNKBq5qaDa85FZezQnXfqkXJDUtNPR/1ylldtW
SHV6nLReVretN+voFEWtv5JV7ayglEMktWH7LPqNoarxgjZ5YH1c2cZSklUyORRxFd/oQ5xypWoL
Lj9XXxYhboNxFvLLJVVYHWxpk0WO/F75lTLn91oOm3BZBMSScpXN8cfDF6qJUn37bNoOdcqR1t2V
odLYftXUHhtL2KSHj5c5TNLUBXawJ6VrPAVpjSdzUVX0Tk/mNRurYGVS/Vq2pZEfrJtS473aEKBa
o4gx6iovzFN4tam2wYp1xfW+CDB57k2OuuwEuNZRejInd8fi5HUH0ghZL6uA4ky0Juz5wExgiSp1
LLzKT7tZ4LBVOGt6KsZAoV5rVjoneptYSlhFGde6cfCGgUI2yKfKjuY84KMZjV6E69EbCBVJkc8u
XeYgt22/zHmfm7vLTPfb1ZP9WsYUdq2cVFMUbNX49amcTSGn9D3Ro7LwzNKAaS51fqMBxxWz7vYT
bBqfgajICtg5siiTcWk4FI+6pKRMeN1MikUKoBeaYIcGWdKmXM9r6hhm4WATtq5snZfcUTH3J5Wb
ZhNZJO51q0m1nGuar2JbDjHwTO0y7W4Oj5e5tolyt0v7fa86bIDrxikWNYH1Ghrg/GlJZE7WTeUI
4juvIyKSPvS5rJxxF3C9MlN73/ykZ4vulV7J1vEis5Jpzj2ZG0lc1jcyOwU5nm2ZlUnF9F0IR4bd
BApL+KFBjq4OlYenyT4KyzBPcxZbcuWT78tvkAED26kfurAa1hWcs7MAHim9QF9EFM4q0x1mwgf5
aTSA/SG/Vyaq1ieOGaDNvpUYM8i7cFqk3r49VJkd1drnYhpz24i1rT9RW18esu8re8lygdVvT5ZF
2SDr9o97MiZXusyZhnSDa5U6GlJWY7ww2UuPOdSpg8ZmodbtHW2K0tLMVoTLNmWDPtg4pTtZipcq
tOzXNJwNS9YNGPawzB2S47pshEMFfuUhchRYjUxRAliBZVw+hw/T8vEvjpXDDi2FHHcoy9zxq5YZ
HuqCjoRw9dvRJrUXNVIfCpBmdr8cuFqIbTqWqavk6Ib4kW7Hy6knk2E59ap54DRV1LF0ehXBFg1a
nsyFMok5qnuO2qmxBlJ3ICggYTr6oMVZvdKWc+iQINo/LcqGPKrum6gs7Wl5DyqLWORNPIp4Oeby
oc2Q3Q5qx7Wgq61u2fwyUZcD+lB8UrecenVSjSCv0mXbUx/ZOYFFzocGW91UqaLRZzceqmwFl7HX
LO2KVVK3X2A5+jUopdvYCFMnMujIczhpUdaDTO8/knOSJMn+nT1wu0clB1WkSKwxyShno1nYEVxc
5XWd2JNeUTePotZW2yrg/nJe9lkzgMq2ZEMMgkkmoNXqPDSC2WJTsRqHyXfL/lauja4peeEWeTmv
G/UsXVZErpKxnHcJbc5jc46doGl0Oxv0hy7Wqk0XpXwa2a5qwmA10MA1k2ZyzdzqcBF4JPgUxsC8
zaJhjYt6YtIuQ6Iv/Q9R0VcrWbdsB7h9m7r1GMOEG2U214O6HTAcIU1FGwuUpUsITLluQdedpiDx
omFT1Djx+iYzHD0I15UeqB5WNLxPZtKdm7qRuH07uSQp2FnJch6q81WV+f0qnjKvH8oPEQYFp8C0
tnRl4LWf08uY1KVQ2xFbSNczTyaLsPXMbPxW3DdEUy+SNE9EGPuZJ5P9DpDZyEhACU6GXkRhC4cs
Vc5oSFWBmrm26pBsB38wBVWTnrdzs+7ZEJy3o465PiSgL6ugtxodPTfmdHRKpPdwoGb4oRlRZquL
qiYTLE9pM/pWzLUeO7PBnLwgd+WIL/JU672EKb0nc1WcjRyHYW2FBTBhBl+QAlcBZZ6U4T5g5cX7
6sQMm30bA9HR63XqHKrkwP0zsq4HlawxWpM3QaGLZjmEqiVJU6bNQmY7Enfcj/rWoqQDjQgNZgaD
ll5lAtqG7CRz43JyydyhQfbbD5nH6C6N1caWdbSqTIfVZGWUOUiCJUFzTmD5lixsdszxnGcW6Gyt
J+uoQqC5rLf9hPW1rJKNYTB0nswVShKIvoLppV0dcLj5ZdeDz9Z5p1+MvkFWsFPgSFfDdVr7gzMY
QYLEvq6FS7YsqG21BM1cVukZViy4yh/zdhl1aDgUh/MSNFzCcWr3I+8HmykWbAA8cepg1p+lThCv
Wm2DTVtn9vA5v2c4Ox0sv4DT0Wks4yo9A7Pjg2L7phpyq88+TBkPR6eNbcio/qYyQD23pvpDM2zr
6GyxkmIrDrypv+7UXd8XPEyclNmJaofJNYnPcexkjciUTRGf09hpVeAZh+IN6xuu+MDf2zw+q8Zt
N27nmPumlfmbVlkzUxj6ZYD4YFpBtE6ydTIVoh5XPnzXyvDyLRNkhhNbtLdzYFV29lCFom6dLhRU
+VIXXIfv/9jStR7HAk3nU82z5LNacy3mgRV+MgJefcUKJ7Ho1asutMOMEyw6PsZcU0WrrIyEE82h
aGVk6660g2iVtLwi5yzj8ac6vmjQ1/QUrUq+1b1yx3h8NvISWFREYvY0Txfxl2nbWPHDtNJ2TcF7
u7CUCx0kUc7HL6YzCrZW7/Blbg/r5AZZ5XVlMWt0zZmH55rbuy3PeXRBbUPhxgUYnTVHa2Zlp9gt
v0ZgWLZnOOBtaSeEp9HKV9bNwI2t1ltlt8KgYbdWoXDf+tpw7Txf66v5ypgFsZNL5Sy4n+7C6/Kh
2FbbESx/UdvZTa5zA8zsT21u6WfqVXNDrPvWnTfr7ou/hllFzuxEAiYMeohXXHja6FKnnPhEbBTY
RQFHljXrXHPyzDaqmzZ2o/DDENhqZdX1yqhcf2VixtPMycaam1QYH+fUIq1Ad6S4DEMx/RYUKwXZ
hmbNkzVm3KzF0LkjmLWxGCmPARwYvTbgcSNmbJe45aj+Um+29NKEz8rXhsg/GqPHetu0ozUeLMX/
rM1uETjzZIOEnGFzfOpWs78NXfNStfLTYDV+aU3R3KnbIOZZYyWmG0RWOVrTxzSxDHPVjm5r2oO/
jhteGB9IwfOdVm7QvPqtzaxYvcwTtyzOhhW6LRW7nG07hJN0+RflfPpK72gOO1EU+iahnKKND6rw
ILRzbPLkuprERr/qFa5s8Kq0is/6XQjnYBOLBnbS1v8QIIv+1udi8kX6xWwtRVsayYYQt/8yXZnl
ViUu2oLudZl+wfeoFYBMoK9mLlKv3yHYldUWFwK0HydPrFKYwToFHcUQ4SgmxiMMljJXP+dO21tB
yem18bW/zC7YTbUeTzPEy4GX+RbYX+nXzLeGj73BM593d4Go701gH2znhvALa8QQYLYixIEZwuPT
AYx+gU81T7vMJzGOtpm5Q8yje3Q67JTb9ILYhQAj7Uq9Ce6SqyriVQFggTB4K/yz5HP1udigS0AH
glVodxu95MZZ4aYRn2/SNTm7nj7oHxVXu4jv84rTQGgV1y30AD+IZnjjqrCrloOgqT+1Tn+pumSD
1knE62s1tPodWMfJurFGTmzlBhWCrnyr5Z3VXUUDB1mIBVgF8cT71Kqw1YYiAZENBsRl/yVb1zVX
TfhETiKOtoEFMvUzwV7Cg4+Fb8GnF3bG+56rYP0OXOXqirn5pflbYpnXo21Ys5t8yRzdVkoRsXOt
4aixTQFC0wq8vBGDZRDh82IL7BavAKRzgwRAMtiH2zbimAP05WUDB85XY2c+i0PBxpXujJe3vhts
wfJ0c3cGRk0TwS5aF60HkDz1iph8BgmoCWRy1ao+wpqu283Ik8RSC5HDTg3cCL6ht1JkxcDWF+ZN
hcQ08iIQlbbyDa7Bzld5dUZdXxcM9qHjA7zjBHYiKif+bTgt6k9ge8WKCOCJ5kr/jHtRwN7LhLZl
VrCutv4q84xrAnN2FI7dMRHnNBN0U5Wr0tXgTBEETnURABzpiy6276fzZGvuyEXyKTgNnPBrjoV+
NqbZIA7HH8srAHzkEamB2Mj6tHUBPPIQobUTav4ZZqDYtIul4hdgr5PFNuqGQeNRY3R2pLIbI2ag
W7vEGFSulWVnaYCAef0yROaCxSCRuUHX2tzdZ00UITtO+01CmtiJlj6ptG7+eLSWVKDFNCoYJa0e
W0VnCIjUbjaMPoRFTsGgCs3O674ncY06T9HS3pM52dA05RelQAbgSKzi5lATL5jnVZgk6roB5IoN
ChbzTEBSyuyIAHts9LKyqEEaYjchKJxD5RciYP3ohSVNM57lYQxyFzCIWJZ9Ck1US60pSSbXqE1Q
p1GeARTKACqSuTZcjIJDuQbQ0YlCtDF6klplWk9cxVnuoSWhEei2Mneow2Y/OFndXfiotyIMm9+Y
gMBgnoClW+W4tKYYK44fnAcGQh6jKeggRo7XcVg3Trfo0jJpE/2smhS8GhZ04ZAEiyl4KKpDCKvU
o3OJso2L1SZzdclA5B4qidFEnEZ1aKuLFWionUBkJq6Eg9sFEpQ5Y0GDo0RFbhaaAhv4Y4o0f8VM
gKbKsU/EVMIx4XdltakRxiuigTzursdqGtZDNKwUfTSdA4CEWN6JKTEWZoy6jEdVO3vZDEiM1tYg
1c0KzHUVNM+uj6xR77R9EQ1RL+BH0y7N3r+iQYO8MBsH0NlmfFXWrFqBD2D0wA8weiYeNUeLmBvM
C8Vron/OppLZfToWs4gXvI4kWs+pz0qLFT1YKgvlDsmhru/RtFb9bT7gzMN9TUFV6orJmkh1hZrm
jILVo1HfcPsFiJMQ3eIFEXrfg9Rb4GTSLCjSHjw+gMmq2n+BoA0QrEpBuFKMmpdP7QZs3xAka/V1
ahMTeAScJqui0T73DcNguUGCspjnaOjspjawLWFVSWCZHIqsLSL4SDAMEejkkrx4Me2ViWIwjCpT
F+U0MD5NDOCdagGd98mCIetlDZVBgK3MDEElqVpfKDMGhE4irLEa196+zNCY2dI58c399c2Rsvfi
3BblVEdB+O0XP78X/+3aH2z5M5OHquXnQg8lCD5ZPFTNDzudflxdHXdYpvH9MTCLb9NaPF/PCr9z
w/2Bo+157M//mRcOfi0LfEV/7IV7+gtl0gW3H/DdBWeCnw0xiKAz8PKTgeBC/e6CA++cAb9XBxeK
5A8FgLPv0Qengg8OfvGSgWsIYAB5z+ibDw5+gRDBnyWYVd6AhXt6jx//jHrBffGt/NQHBwH98EMR
5TM3HLje4Ae/IPRII3D7TDrOnjjGiqqIwmJi06mBlZCnSQD8IEHqJ1mDLgauBKz32eMOJHW0jNNu
NTTJnImCzhdRqDPemEXr5LQTmTGY132hD6uuINtgqiInn5SLkOLBrTu2rWtl8IhPmK3g+WEslOgi
n+Za4GmKnGZM4lVRK4ZQyByCcRBQ8BSpkxPT4Cybwcodwvi3UJlvQhxTnvpD5JZESXgyjI6addUq
oyYREIDVOGllJFbWASbRRIM+g9sR7HWWmXlxLrMKLtj8UWZJNsOhyuZisHq/bXiolGC4yCYpO/ZL
8eQxsunJKsleshLiw5yombHTxSD5bel0wUll9Dcy63dDCjpreCVFhKySiTwMpEfmpToytOCikC0p
8R+ze1+WHCmbDg6dwzMOr8nlQFn+XfbHb5dPO7wGVBN9PUX1uJaINpK6zoJt90si6w4NzYKPHIoy
t8fAZfYw5PAYOUQWwzQNBYpStMfOjzrDhbD5Gaoun7ivlcP1YHGsyGxEeT9XIbixQDE7mtPhffIB
R/OSxXDZFIpKeuswthwJ2AqyHPpMFXnZ+7ycpsU5KtNI6gYkht0pswAo5Z6RVV4a1IUjq/Ydc+lB
XXrLLvtnyOy+09J8KD5pTqQrtgOQ0NtnZa+jx8niHzcfzzJo/YCHZlQM3EzB0JF+Dun2kD33vhBz
AOdm3eKe78vFohkdfCOyOCth7A0fZK2sODxpNtpHL0u6wNQHf4vsmGeDmfDDGKZ0Bu8yNeZ1qJxr
CzzV4hxMKv2Q7RaAKlu8HbJ9zDPQiXQT0BwlCISOE83qO0qsQVF6KyHghNP1NV7US39RL/Oo2dKp
V1a0VSZ3jkZRzjlMgi1K5D6LF9VEh9VMOFpUlX1W1oYt3ZA4CB1ZkokcKPsdik8eKStls+x4GCfr
fMBWRRHn4aoKZgbiOCu+9otGMvv1Zu4KDdThFPyhi97ip+0X+KE6kGxLokklp5CiHWK5Sw9ngAkX
iyZEpNty0Y7IoiflM7KSqTqbQYEq9HSyVKlUSajY0Ld11kxrCQcDXpfvMeIDWizrclDerUKde1Cb
YD3mWstnkVUxCHbwTZG4ApWPYsMN60pzghAiDvwAktTA1SoCZTGSaiNbNEgfVEmIUL9sIr8D1Amc
mC34t3g0VACMLMWsrjiRWmnfxWAjJrMXq+Dx4BEDrCHpYzDjF2uoXDyjtAZcNTC7VRsBfo+7ax0U
YY11eJU1QbWJ8q7cmE2dCHPRnLNFhx7x/NFPmTDKDrmVDMBYnOr6onGbS64BnNaloJhLbwNbdHV9
0dqlk0G6G5pyUeoPngeZi0D51xYrYFzYWybhYiMcijJXL7aElpEz6S2RSbJYHBRMD1MaIeFijyjB
eYVaxTFqo7SUcvG5T1mDhQF+DQGOFysH00ZdbBy5obSFcoftd6irFkuJLjZTCvCQUhSpwxYuKCfw
x+vS8jqUZa5SO0B1wUM8uQxMNGWx1RJpttHFgssXWy6S5XCx8MbF1ksGcJ7lhLZgAPpdZU2LVdhJ
AxEttuI+21au2TXqOgSD0peWJdgQPCjB2gwAh2BhbnpJgdk+qbo1GSDkwuhi5rV1w7xGA3Q4YnnN
i1YLUj7OWmPRYKUkVjjaGjDyyGtAcCMXT5dNvJo+IvBSh+vm4/iFhU7nc1YAbibma3DpPRShE2hW
lQmkctiKyV0E/oSLqHfK4KbL4FlWjdypu7FvtfKs6jlpXMB3UAjgtyps2kc2gPvg1BETeLSYiOaz
AF3gya7IXefv+mx5dFwLDcy3HCI/rPZ6CK1asVG4y7RtF/E8hcCJTcfcFFCo3IpNyyhuwmmdzfeq
Cq5GAMdCcCGt9GDdGwIpABTxIRE961cD+WQQl+hrTdv0wWd6b5TrSf+km3bR2TV26/i0MK5DzanS
rR/aTOXZtCHJNg9Pa7Qukctqq2ntohckdOaZz11rlZrTwHKqACGDwCEwregUV6Iz1woT4B5RHsay
4VTNwUS6qUcLvOrwRL88B2w7y1chEkq3ndiHPHWG7nOmNLwLLsr2zugdiBDZ0MSqSs56R4+8eBJ0
tPJ0HSoA9jCXdF6beUHyATCKDgAqdBb0nsHcJhM+c7XdEMzgdHQArSiTtZpsM3BFVaJAZ2AbNz0P
YX21q0i7nlOeXUyBA7EKjemggrcPairQTX3NFG9ErvYAyBoGfe0cnwIaq6QANtlGaEcAiZlOOov+
Ot6MgMeeA0qLP7WnkaUxO2hF4q8KjSftejLWYOeW4RpMQr2+b6mY001QnLJE4Mgt/JUxb5n6NZ49
g4KY7Hgzb5F5WShWYYD/xwlnr6YXSbeJI6+fgS80PqYxj5OHIrgmzWkA+2hTmst6xzNHgRPDtwEY
8wBxJ1S3lsAU2KZj6JWBCDTbAAL2zlxu9AfgWQL47myHo1WpFms9DBHdgB+vy1loaFkwWCelAjcI
BIpklkrdikHcBPz8AsCbwoDguV6AuxfQ0FFEAHLmq6kVCgCfpsjj06izc1MMRFC2Qa2LRwttyw+6
YmNyZabejFwSWs06a12/tsZmRYtNOtsDeBHbLR0AIqqt0uBpw8l2TiZuj1/GT2HNYxe8Ral+2arr
IVQA2dzq7WqKV6MDnxmAG0VP3a5dD/PGyDm+j78YCkx1hOAIR0XWoH4Ysi01VuhKhdAW5TeUn0b0
PLrRR67NjtF72AANXGS/mZrXACsEToYvyjrmKPowgwtgBsAduLaO1ygqRRD+D3vftV2prm37RZxG
Dq/kmYM9nV5odtkFiBxE0NffjuZaC2+f2vec/XYfbqsqlSSEYBKkoTF677iS6qvUNmYnL9xx3Mmx
O2h2JNlttkUeoLFZcSgFRG5P2o++CLJYtYn0SM1Tn7stCQt4QmdH/6wRXriZ8El4ylFP7CixDczN
lh0hihl5teqPrxniKUYARzAt/boIsCyqXgQE2DBw1raiu2LjopdOCOCFtXIX1/yIh9k4WEdlVwRl
WHWe0PtwjpjUthG26HDBFAQyHJxJKsCh6g39DQsnBVG0HX3RlJeGhkbu9SG9yp+R4mVtiFMzmF1H
iPGYx7YOcE5RF5jFXlZsXUG0Kb7Vz53mqGmgWLt8J1IvEv1KfoAHtRcdC0OxNO6Hca+LfvJB0yOz
XEo3wnuO29X0oj0LQZceB8RaZNsgTnorn4sDQF0n9RG+ZnZNUp8Ztty8KcopiVxaUfjgYMN5InGH
JlDygzTtBfXQRru4sYv6BjBAY3qGsLPyy5DYcPIWF6CzJDUUgDCo7TkP+7P1XOD6/6qejF2uhlOo
eu1Dmdi1uokvDA5VG/Gd6dnqHHMOxNIdM28w7QLvsuCSF1HZ6sxL4Y0erLDLMdc5UepYiZsxW4AV
jLdvXwuPmuBQ9qiy7TxfRixKu3dL3PctJgaE2m1Fw0120Fwjftw6M7PV6gGBwMeZbYEStfveScmW
5p6hByV9iMnvcX4d4DzCetJOk+ei6+yhP8jxaUAsRURB9JXBEXOEP68iswEizKK9PoUDRpZ0W4tu
2ryP9V4Sdl0W4AplmApNu2lsoBJLhMUSQBRsoEYZ8pI9fJrvOMtT8pIieNHZ2Q4LmkSx4aDLdDt5
1OF0H69VZ0uyy3qvJAgx2yXW2a7SeM1k9x+SYVdB0gYZdR/FxtYdfSs7gk18w8Gr/ksjTv1cz65+
zrx2o16UzGc+ccvdfNZbT3mLwp4gauUYHp40w8tGhOkQgiRP8SNJHfHBOI7Ew5kjZlrbyTOgnxHC
uZ0d39Sz+VmHcNgfvtpnKtjakfRLwKKNnLl0EB64oSB4gtPb2hVhGCcKCwfX1E4cyU587frL/qo9
+qvzdXeTiLZ8Vo5lKJ9nDAowAG7quLwx5TN5FhWAt+z2WbsOkaMYdqG6QAZFj3pt4/8kP6DpWPnd
sNF7NwuUyo3OkeEN8g0BUxPRaGAQI0crbM0AWNdJXAtGcuX2gx+P3ibHE5eEgEhXb11Qn1JvorYo
ArZyhZccwZCIOXHrzx5ciu7gIMwuI46q+kN5RPzXcArJ/bDsxgFkR/ao7EvPG5W641uEYNV+9uLQ
qOzuKPwSnySEaFK7e4/xGhTb6qKFxUW8xdvsYBFMCXaBCBs5Dr1d3aqA4KyC9GK+ClgZYsR9LjKv
qRz2YeCsvQynBnxKtYF3P3YSE2abg7rUJm566RBJ6hF5QDxJxBsGNxFWTzfpUQZI4UF+6o6lW/rD
WdtPiT2cs53uKC4edp9aCBsPsqPtlX13HM7tJgoQgrDZnu2bo+KbjROHAopW4h3wehcMLxuKgHu3
j320RMN8BgNhLh/QAlgDRJHYXvOT136jDfjhs2duo+1b9z7ti+PkapVtBrA+9jLi/IlsM7/Ddcwc
wctdyy5sapND5BQ2mrjVIfctX3bIud/oplM/Zsf6UXhJr5NL38kjInWPhi3+bp5Gr95odu0irN+/
xs86Q7zQegQaQDcwBLhIi95uXcnHrPGMkQyPDq6wivdKxCiLJxZhaIzh45ld272ZOPUmOwqh5hp7
7bF2DTdyysA6l07qG6/AAAm9mxz01mGv1JGdyRYAC7BER4tt/VVQQmB6MLm8FvhVQRzAKNnkOzwO
T+Sx34+/s6MZDPvmPYfVA8/Xi/j7pTim19mLfiev5WcRirgSGGO0nbajB0twGLD0D+UDPZSy49M3
8ZZeEEnQMbbYHV6q1H4Uv0oXDUWEfW8I+k72o/VB33p5AQTsmksRmu/qrX2djxgIMUCq7+0r+aU6
45HE7vSQ7YBcv+nOcG4u6i3zRAcXNZAPSB3mCjjAR505GH38zild+Aq1vREiFLpNXpaHLhSep3IZ
3mi2jHDNm4rsAfFYVE52cZHC8oQpcdt84Vmtbnlpb9iO+N2N7WKMMT04Al51wOyUffHnvn8mpySx
8RcQBMSedwXuF3H73u71rRI5KaKOoh2VDt7n9Ktnbv+MbXiZUurqwJ5gjYJLo9rYrcBlEuwKc8YH
+yAPQuSQzIkQYB18SbTVOdBEu0dI/SZ8iAeMy7qj+cD8R3h1y7O+jcNpM+GGzMfps31tsAK1FR/P
e/k4wiT/Fev27FRPwon5kh+HFWYkIoUdkBxPo/KSBeIm3qQbhIWBEWh85ilb4aAcEKXwjGvxNcO0
A2bN+sxmp4ntQsaUOZ2zZ9OwAUxILvNVDIwT29P5kh3aHUwKbcrwroivlWN5Qxidv9LLiEs9OUUG
9JI7wlTeklN6Yc8THwD5KBHBusVEpNrdrfqKgaC18cu1D4odG7sv7QrjB6bBj/GgYyB46jelO20k
LNXe+1OztT6K3BMEZ7xaCDm/I9e+Ji/afjjp03LWDMAKp7sOvUNbB/d9eDCexVt7ymonY0FxWeyD
N+mjecMpktpNNbf5GuY9e8aEOHww3EZiC+UyGGNgg4kwHjoMS7Mn2ADzzNvZ+xhCWHhYa16VI8LM
NoA9TuLEXnvCWIpp8o0B4jQH3S0/YcjLT+MB1zULRafxhB1gy9JJ3iZ4Q2ECOdKbCCgWUDSWZ27w
4qs1KmuvcctwwnCjB9ZJDEQAEfre1R7j5xagjRn+KjvBMPYUhx+JW3uIxieY06aLvh/sChMeOeG8
p8aTMEiKzuRjNfbcYMYBOIS99qOjfUqv2snE3E1861g+1zsdwfmkc6yrTLzR8BAKx5Qmn2EOwg+D
h/Y2hQqG53YzOq0L7MiDGTQBLFT0HJxNV7vCphi/zOXXx9thVwUspF8DxomwCDuncaSQ+OQhvWQX
bVf649VvZUd6lvEIZPYkuPJtwJt5wTsbPcG3iBuofimpW6ae+DS/z+/1uX3MrsWx35cYBY1f1il5
NB6kU5s7bBNt9aA4mhfExl3y+kFc4TrtBrzOSrj80Sc7Ge20dfQn+T0/C4Ds1vaYh01n94MDPAYo
CamdwYRyhNR+MZMDZhrxqYv2Zu/DLt7q28xLAwvu3Q3WCxfiS0eYmXhq5ZsF/DeQoHY1bqZHgEaB
WnJL4gOgzYwvcU4dM75k+oy7yIAzeOwfQa2JtzqeoxZvbHW1nnESH0AL2ZSQwefg3GyAYYUvuyhY
G2F9xN1uwuKIrJbgJ0/udV1kKxDSgq8AcFdzQbrynLQEkXmOJ7MpUb8ayQWrEDih1MWdzBPuiVqL
PBcvwUigulWHe6H4+ZhivgAEQGcxpIdsBAEJeEO7icZ6o9SjI/WdAeQTbMEh3XXC2wBnjsTAGwLE
vxnkNJxFwGlNvNXL6afCGEpGVoWiGJ9k+OSDNo+xAF4SLF10UdA3cQPQRLu48niu65Q2ZMrocuRo
d6dLLPhROIAQVOVQ0qwXU8wCI4bLvKs2ZaLbcmrCg2neYrMtPBYr8JCU5bVijQaAs4IFLyOIJ81K
c25V+AZTHR4HaamaxmTYJonUuf2cfUi9Du8LwFUkgUVdT8AzVtO0GOWFM2X5Ya51mEHLGcOrhYiA
SETD0bLUAmiyToMJdCZZUTDgNsIJPtqwjdscAyfOSYmV1taq52kwDIdmc+FoCyC25ywmnqWTDpdG
qtYYTZdoHffxcr8uzxk8WDc2za6I4iIgyoJ/XZJ5IZzIC8NqrasFmoYtkM4grSzssQXW3C+Idg5r
50WeiDUcV8OIFRj3g/KkFoRG9nhWj6JLT4vB537Zu69WZjJi202KdEx0IQRTobZFA+H9afEMz//k
tAXkwut48qPI2/HdMqFGGKUo5zfJRFhe774ysfsSJxO4CAMDQAaWjiBinumlaif1sry12mPeL4Sj
aaGxzAtbpZGUKSAVOxbRZqQxcWWqYCT6B7W7YnUz09qxMslcwqYzcC6lBArTQuxqqDHsJIWeaNNK
/iDozZbJS4geXnXcDf3JkE26uZf4Bks0DTeN4bP/Vsn3u5d5dgA0rTTqncLgc9Uw4IM/UQFk2C44
PE1Lclh9S55X86RErBJIHyRrcd3adBE8rkMe8GZr/b0XhbYtc9ZN+lheTGr0ftUYijOIqeQMs6gd
UgtRUFvu5gxehsGOJhXAuH8gTII6yB7wHK9VrrVBBTLAuo3n4oWYZDKG8+aYJ0VvOvARlg540sgC
bpra5ZVd1YMMADDa853gve4BhfgHMjUZCwnr3tVaey/zHfiuvFNiLNQtnl37u7fklevu6z737n82
n7S49Nt2ePixCz/gaLSAhbbwaa/drO1+ntm38h/PbD10o2V5IFsEkefluvEuv539t193z/I9o/Ua
fzvSPcsb3H+gRbHO1HN4bddz/rfXhB/Z6NK/b963I6+/88eP4d3+tzNYD8HeWK/eEKZ77ZboIAfu
sIWXwJMfdT+Kf2qCGAD8Wj+6kXjQam3Oc2sb3m3V6FiBrW3WzX+q+3kY3sWPbu9tDIVde8TbfA4J
u9NiYzJXQdORO1WWLvPtHTDG2Tj/FA0e4cT4/DenlvNjeHOTZznTtoKvCQqa9A4841U/euR1azf3
JsvVvp/Nnw79H3XDD8f3WLte66YlCvafg47+Habo/0HIENR/FZDm/z1kaFErP3xN6a9/tBwW4NBf
u/0DHFIA9IG0FpShRX1R5F6BQ+KCKYLuJuYNFSKci5L3X8Ahjg5SMd0tetIWPqIE0v3fwCEJX2K0
JHzUDzJ3oiyp5n8CHII80Q/ckGWJKsQNQU/X8MEtTf3BUW+ImrMxLsm+a1IHlg7wykpNWZDl056Y
+t8s3wSIQdHRrU6xAfZxBAGo7STt4BtMtF9qkQieou2rERTZLtHHe6KoiEdHsglYdDG/rfF7iyNs
eSi/NK0BHKsl1M+D/DzHk8yIGkfIYJd3A+wKTpetYc41BR19ji7kidR1gGDwbG3BekiLT/NfsYbG
v6IOaaHE3rxgpKLF6l5f/m9jQ88wb5eFMbt/eqHWd8SSRieJZhZyMjzHh3KC/Jpo4BoGVAVYf7Hi
VwwhJ6+Pgib4DOAEXl9HCMPMsZk6zTAD2jKUQMj8RWYfquqaS13rfyNt37MGlUH3mK53NKGyMNZX
nCEvkhQRJSkVfreCSccdvrQLn3BnDO6sCWTaGWbl5sC42FoUuawePvtiPgsUBrnOgOPurOLQJ/TU
EjH2524ITKw/bEPI4CGiaR/k0/AYJSSQIsROJbOAx1uC3z1pj6OUacFsNJ5Yk/icwHvUA99QZu1O
XXK0iCsw4qX3KMs8QxFSUJnUwVeyDOwFgM+8amR5qshYisPkjxcuGx/bgdu85axvIgbnlPrE7x/w
ymDTgHbV9me1GnVX4hiUkZLIjtRZReBQ/4KCdefpUQoAtAhuJs/Bkvwrt9Zh1QMa1lrmbdbiuh+v
E60IzNcGq6F2pjVCEn93+D9083Mz7zaWEyxfePa+Pdu1DDDQ9ZgaP7m1vB7vP69ra+BTs5JF9yPy
DooFIM5za8LrhpywQNAsvzL8H4e6X4Ifl+lHcSrJaIu0612+M5ZyddDCsl2RTysaiufumKYV7cQr
25JkDGQKrHG/AZ/WPdWUBXNvJA6QzXDILTPyunEtrnXr4e/Aq7XNeuS1zVpX9uCDgAXcu3/qa223
9ifE1PLbzNqvVeuua93629a6rJNPra7PeMIXcQ5ZN27QyweCYDHKhcXSrruqFT26mOMtt8R/ZuXF
/hbm+EQooOMyt95FKQa4ZAFQ8T7W3n4UeV8Zt8X5FoubqLz5HBE17KPc4W3+tB+vu+/M2/ATufew
lte9f9RVxSRvslasNuOyaq+jN9UbC/g/eh0o69TKJ/FeTnMdmhd807esNi9Ok3wZRn9uqmlYgHnO
CbSpsQDW5hK81zQt4bNaLDfuIGm5VfqtUcyb8m2cbLs25UWqq5I/gz5AFkx6viR8Kc+TjiubSEIL
wtjcXXgdb8dzGsd2rWW+81pcuxmX1T8vJqJm2VaJKBFbrk5RNsOW53iiVdbgNCYrnW8b+k5zUzAf
4SAA7wAj9PfkT3V9hnEXVFPuKuJoJp5bWecZWzCRfEssTYDrguo7cVg9d7nMQFT7Upke776vtfF9
P14r8Me6Z6ZP5DwJCTDGW57QAS73oo6BUlgA8/oyufEkXbDxPMc3SFyrpK6exRbMdVEAOZgnsiGC
UVIS+Os0K36ZlkuldCDt1Z0ibGMRkhCTCZgXNIeBmAK/39Uohj9O3V8TXgci8odYThC/SGW2nYyI
bYclKTX83nLoNl1c98Bp6v2W58gSplIrYHSoqW3HJZGmfg50qm8TsRhFJxrk1o9VRH8iOEFmAl8+
v+f8/nIXTx4t0hC8kvJnR1smwXzH8jjF/orcYvTWEasGihXr5OUS8QsD9HWoSqURRExUtxa11C3P
JRqoPTw367TyMlqldgE3DMAinKrNHVx3X9cErK+cVABYqgjLm3MDJNTUudqksvEBFwpyAIqgIfoO
35amtQrzrJbEXloIpZ0lYu9NAkX4iaXWNi+o4KWmMDqTacDJDpiYOQmj1y5Wncqtt2zhivByv1by
Mt/Ck5JZsPNqOZcdpZoiSBQt5XX7t0a8E17Oc0H3Zbk/3I/DYBm6VkQQSxSUB1MaC38SesCMf+gx
TGnjRPWohFIR6lKsbeSF1METZZHL4bkOwg45wucoc9Tg2qa/s0GWfdbma5tWR2hEZiIW8AuokSeM
LqtznsVTBh8Rhzr+cfusg8UMJRni/mjDW/8v6niT+1H4LlE6fsYWqOHr4XhuPfdhGqGRMxeWw38k
v1rrz/1R5D80EwKNXbi7YE1+OBtWb48EISSlnXQ8sIunpOKz2bofz939Hus+6+Z7tyn0acIflXef
x4/D8jb/tk4HftNRcgWu6rj65qP75rP7lv2Tv+7b5ru7b3XO8ebftn/L/mz6rXzPftsXIgx46xbY
NO/6v23nTVlaVVC3+Px2jD9n/3yk9aSzWXqcrRpRj9WPybNrk29d8C0/y7zy2+737d9OR8kDtUP4
AGh6+VuS/1MsKuiRNQBv8xZr/bqDoYpAWbH8ba2K1F7eyloOlirP8i00B72L56oZAFrIYnF3Mk+4
d5ktLuaMLFpePLu6nO8u6LUlzyV5Irkzx9JzDzWv1OmyWObZb93JCyBdHutadHiWb78fiZdJyx5Z
bSHmTakleevuP/tcT4n3zjfjdl8Fqex9qZgEb2jlJ/6urG8EL6qxLpXh/b3QB1KL3tpKLGqgDlIE
IjCdgvfInW8Jt4DGxbO3JmYJDrNVUkTtp0bFVGRJ/ZYs8kg8EYYlYsCzBcs00eFZ66ulAIJO1iLR
xr3d6mKeTYs5txaLySdkq5lmGXDpsM5M3mDswIMwK4JndvRrpupnhIk8r5pgyqrY1aSHuICAS0XB
wknsYpd2s+T3kvqWzKrl8bV1hm4qa2f1SuH98KitK3wo+CSeGmNaEWhJgHyT3RZov7BPMgDEFEzm
OtCfWUNarA5pMKr6Lcdv0bRp16kQ/RJhhOHZkVoEsE2dAlumuaTNTuvalbsi+Cq2mCCh1OhqDMLt
IOHTd/BC/X9y3yd0Mt2069v0V/9dLlPGx/DwaY7/i6fujx+rv3vr+K5/eesM7b9UDQsoFRRXfBWH
f0DiL5qfqcLvJsGBJ94/QbV8UvRvb53+X3gi8Y0WfGZHkbEbHHl/e+uU5UOkUAWXIZDJP/v2n3jr
oJUHB+R3mp8KEiECitDI0/GVPxEfm/tXSUkjmxBryjtoYYiaGuhTfdPMOQpEMnhlLdMLUYzkEpNx
WxZSHog96KVKLSpXCHzWdlYwKMkUQEqMpX6F083yWCeXIGwI5X6ca6AhmKqdgQw043o46xTxRLgG
HyoByMI8BfK2o3X9rLQHS8qcLBXZW0RLoLyssTnKfVnvMjh47Jh0s91Dw+jSWMxyZi0qHgzABjPA
e51ZipSrKQuz38uSvNOq1ALDu4fECHyPrpw0ml9PwFpXczf96i3hkJiQVckKPd+ppZ6HbIoK+I3m
8UVsWzfq0uk1NWsbIogAYLZ5H2DpUD3PszzZkGocNkq+DDIxvU2wnMD9m+sD7Vl/6wqgaKu619za
RBxeF6XkVsa5W2hAXBas2GFBBvDSZY4SFTJIzbtlQDyKZFkgNVPuF6lmQiCLIcJNBX8EGgySkUdF
SZ+tGtQEQ0/chhXD3ir2g5nNuy5CVAwX60nsWxeBf2VDLPZY6YXiCdrQunAdfwnA01QVDgcxJiiH
MGA64IVFMB7cj6ROwOoZrzQbLM+QH0ZoNqWxWvilKHW+ABGCQKj2pKPWk7gjF3z3tjzHdHqJxmL0
iwn+qbmATsjc0iq0gPqNB78boRxjYT6YpkE6q9NwLdtBOhaUTLZe5Elg4SfI+l4wcwDdsgYiqULp
9K0IeFJvytvOQBicqi15iqjpwvdSngWzTWy1kSosBD/xHgGzSgpQa2ZdPKVWlCMwqDx2mRABNdth
8ZV0J1MuZJAxo3pj1YNlt5oMYSnoXPkabo7fW0mgijMkeuBQgtRIA7gngYewLGYQVQjwzX1WJbZQ
a8lOGkHx6MSPWhDncI4b5SJilTdEykaSS2uvUaveTOjUyaNU8XpRj7cK5FNBA2tyd1BSwRciYgW9
bpYOGSzlrCBYblsQK8NiK39rFTHb10tisH4XZSCdJAvZSMxyPPegMsI3vi0i8H8M68pyQz6Y6SQf
8HniAuqJauamKnnI0tpP8WRtzWg23ZHMWxPMzXOqAOTemPplUuYZUlglios/voWcAdzxZe5BHCLy
4qYDRUSdpzOJi8ItBMPYCsAJC2pB4cVJDTdhAnX7an4qZ+DjB1xyx0gZ9DSgc6QXgHGQCH48uYD4
hjID2mBAiUiqIYD1OE4l3U1t8gHwRL5pGwbJI713IH+Yu5XYmo7ZCAFDrDSc2XVM+13T1MbZEAss
0aXl589QeCqVqg0noQFCTjX7oF8e1jrqU7cqddXtJGi3zkNm7tIxexYTtT1bQJZDpWqbRooC7LP5
lAgReATgzXQdy+xBj6uXopICo+1Kp8QIfMC786z1cYqRSzJ8KWcXNsnzRjQ0PNwp2ZVRnfiKoECB
qaxyrOgjPaB9VruEJIZNxQEkizk33SjP8KKpGCbaqtbdMZ/ko5KmzYEoSUDa8k1Vm8atzIpsxcbp
ppsANcpeTemhkokEhE9rbiwAqSBl2m8TM51dzWJP5VTWJ0OFBoxUiU43TgOAI9YLVBygdlQakHrS
ilcJnvZKVyPg2oXqNSWKPYuGTxulPsRFXx51a5qudSoVTm7UCaiLTLcbE8BhFR9+dfRS0x1VKOip
N1r5ombiSW768mSOxoWxDHi5isUYwPXh2CB6UpgNoHZDAlCvtolr4K3BrfGg+mt6QLsOhGzmLtIW
h1C6AVSlczuQrL28TVOIbySpncoCCUktfGikGh9IJJ8AEvDVRKEHHZ8/d0jeVh7moWqvt4s2D30W
Z4z80A4yEvlU4+n3EgibHDtLg6bC4gKIpwEyLxaTHUgZYr4f1GjbdkCONsZ7nEbWkxLN0VFtpW2b
IQwx1dEYUiL09giduL1eCLIPSIMF4g0BIVycziwxqzewp9QT4gi3WQRbotXprTK8To5UYLoN05Ul
ALDEnv4mKbiDgihTYIqrZK9BPBjmHEvDIlPnXWNmL3kKizKdhJ0ZQd0ny7PHdv4F/u+JQprzRgTh
pTDorq4N4rJMT7aZPHa2nFDZkTVc2qIwMNOypj3KCShOMwD2bJzfmFi+zTpaDkWR+BQsxk2sgWAT
x3MHFFCfAuzOMrePrPZiCRt8vvwzrhLrqYkbLWRifE7NvAaQyEweyJzJzjgDkyxmTVC2+FcS4VAk
iltMSuRKtTXs1E5OwrQpX6JEa5wxK+AmzpIBZDJWALckkGCIIOylt0QO9EQOO6ZVjzSnCmQniynQ
pco6mcoQipJh+EZrLGobmri3GmiSVUJvBibTR8+YCraJIZXhmokK0sxcxsdRsNRDVulvsiS60qDL
t1GqIM1EpDNLCwg9IVp6VfEMxePo65U0bPtIgj4PvjIVYKauXTkXLHds5N/yPL+D4y89zdJOHErr
ac7HKwyjd+B5SqeZOwuEtO4WD1YCEWuEF/asgWZWBqqDOo/bShhf6m4r4Ku9rt5ACruz6uwgq9Lu
PpEYM9kkpolZkRjw7DWIYLUd5kRKexk2QC+5WdsA9692xdnKgeNk8rvciNolG0UJcM5G2cuZkvqk
wUydqACnql0JDFhPQUyRkuqxSgk8YyamdSq3CrDBcxvmSlftWlkhm6qIJSCYoSwEcmqI1x0UgPGX
nl/h+IMy3hSBUCCZ4EU3mXTN8tg1+sHaKQ3CZmNrbTsNGC9DOUHOVLz2/XHq6ninSum2nbH0r7Ne
sWkl7IYpAlg40Ttb6+ru0lnRzsIAtK8ihTpJVmRB13ZAlpbJVgf/1CE1JDxBrf9qWAOrQCgTh46X
psCTXcfdBAUx+tB3gvbYQi4t73XRKaVG9M0+DgSj6vcFecsVsdyY/fzZiloFElnUe0kvQTvWJIeJ
pSBTdW2N88lirPJEEIAGM48C3Gd7yOLiDQsr05eB16zHGKRdSOIc8algkKnqtgyTeRJ93GnFM+NX
04o7DI0V7TylF2KQxgikikzLHSqTngadwngkIwR0GymMRlDfu1ZTXdVsTLsd5GSva9UXbSdQ/SA3
pieQXulUtYTundmeFUF4HqtkiVZC9k+oHhDjXMyITAQImElXUpSSLzZNBjIRLV+GxqMThjaBnSUt
+2UQmB2q3EGpvTYOUO8H1TmuFzZgAwKW9VpqVyFRxxOkMt41NaFBwULRbDpHlEh3gaaIPfXgnZt5
7jdY/OwhjNirebnLh/m3oinJHkR+wy5jhknBSBXHSsElIODF73roHNE0mj0IHiWw1kh/LmBqTSqU
82JCz7BZi32Bq+joxgSSEhRhwwRRV9BNE0iUKTGE1wz9qZDBR0IcFnJEFeQ1ZCPT7GkQ+12m5c6g
VKmj5lUcQnDkpnYUZDEZekFCmy5K52mgkfGUwHaDrjPblDWNHNbjne9xRrosPBK6lSOzfTGaGj24
NXTOT7VaAjM5Xiw5bTYZuO2UAEaaqZFrSbO41eRttVjYDdEhmDNS5rZtDTwxqIHXQq2fEiiSZVSr
NyZEJuu0ZtdMKkH6S+ZDlbYgW0wA/8WlQ5VU2nSTqmwE0D7xFe/BVQQY4e0Idt0AwQc/ycvPssSU
GwlKus/KGULccw0hyt5Qj705UMx2Oguw6ipsU4BOXJMIht9BX8Qhy4zSZcNz0RJ1w40hnK9dVxNk
kfr6oUtpvawC5BOL4bcfmbU3snG0aQ4saSvXD8YENk8qpcRvkvySFSo5YDtY9aYEokmVAxAhF06q
sdaTxkGxS3UGIWgxykZjBF4jgdMy0uUGwpHE2olj8QbfCxhNQpnvG0qazVCC/WYIabbXxtIrsSby
LGOu4a9oZg9fNVdCOhFwWIbMI02MQ0259tAqZgOm8mx5ImZLD2E1D/Duarwq1iwdWwOrp2VjOpgJ
Tqu2WVHPQRkJ3mRpxTW2IE1XYTgGy73fVLFVOfNQ4yMRMLZ9qiEekMpNDqsStGMFhi9NYVNDZMAx
06IKpwJPZSOAjpgocojw26G0WsQSLDAZJHHwzNksQYEGLhkWloZ1gK1rQIqr02/DrE23szCn5n32
S8XXPTeqUkOPqq7xqmSJAPq63jkxOObuyFpAwC1wpDHdI2wmIM5iDRs5hl4W/BHysaolsHOr5v8w
dl69cSP51/5EBBiK6bbJTmq1WpZkBd8UHIs5p+Knfx9qgf8MZhe7741hD+Sx1M2u+oVznpPIk2PY
PAIJFMpCZe9ZHqi97IOCK5ZjgLdu3xevmdeut3618e+uQXce2jxaE5XRQc0z9DNLxLatHkIkyy9W
U72HmE2hDoOKpGBECM1ZL/WSXMSyPJcmdup6MJHzS8x6gnJlWGhYzKLxT+WYvqw9do407+qD6+PQ
GcMliP3nxusxCjUsN5p8LLnAUaVPnuyOvmFMxyLTb2HWWg9y8Iuo6OXMXoTHsrOhFc7Aecs8vza6
eUuT0OPxq8ZdUDnppan0R18C/Z2Eri9ZLb1D0EM4nVfJG5rm7yMpJbgovTRGxdsfpsC7urYBT2PG
EgM3wD8UHnhXseQX1Bvt2WoxKwTdtF8kBtNaYVyp0sKA0SlR+bQ9zoypznmT4s+GOw00bpqhfNY6
5xWfNsMzbrgpg1CQqOmndhve7iIEzC2C+4HmM0p6wQ9XtsFp9NLw3pz5qKWlOe5mbahD1/rIvnPs
jnk+BXGdlM5B20EfJR1m9L6p2KRhBE190z/ljU1hZ3nX3ErrqyEYCvpUKyLFIGuJUWG4dH+mQAmk
2dZ7e1b2UcsBj8UxtHpogznX/cC5TVJH+91z9c9+PQ/0nae1X8JrM+XpFsUVXlvQq82S9yeo0048
+s7yZNmLx3uo54tuetrygUO4gVJY2au8LnL6RufKFxSTvFuDAUPP5J0b2x0eu/qxSucjt/hwk9xH
R8EoB1s+rwtDq+PoxM5ahPfrTB7C4PFZdN2hOJhdDmZa4cHEnPo7yFYrXtoloxSnCct0cF/YhvXi
Kc+5T4MVSp/f4KejN+X2qJ4S2Z0d1x5uiBlwIg6gU7wAXGWAib+rHpbaFvf27BfntJJ9G/mVgTrW
77EP6rXfbzHvrIAYzJcygw0vCqiSPYhK7VbWgzk0ByMErVAm8hUR/3E0m/ygsnCMLYdqB42PG4UY
CUNMjXmDmcQxgPiGhb1rCmXug3QF8asD7CJkmUbWdgUunW3eyzD76nXDct9Y3HM6P626e9TloC9l
MUdrJvsXTwN0dUi4SUL3St9xzIYKJuZiPjWFsc1zXvOFossEB3YelaypiUoO1cTCZZjlAEixmFhy
irgu12Mr3XFf9zPnS2dPuM4yFvjJfDbW4IsF9uOxDr5N/UjDOtePjVUerB5sbL2WLhADLzhbjhN1
I+DWtTJOutKEvdjecsgbhlS+MEI+xulZW9eRdvia5vN7MRj9K3oABgbVj8Ew0mdRpO8ym8qLksm3
zxsrA+oi+8rfW1ZbHerV+DoxiFktr3tOcs4Xp3OuOavLXTIO05FDzj5zrFCyf3HUUECfcJJY+/Hs
hPxsnR6aHcaFMp3s22wKmLU9dvyah3w4zCZhK17dn4LQsl5Wne9oRMxTaPBQc1c/2NtPuxiOSdcs
0nOYzcPRYcN9TqE9L9R7arb0aZYDi0lFOddmNrMmS/3xVl8/FoV3Mh2jf1ooAW39VLpj85EZNYyE
jNmRk5MsshTMpkR9cavsD2x18+om7t4tE5x/jHjPmYUSJFxshhi9mTx4exGOwbldNDhx/GcSe1Qy
g0hO1/ySLk4VqTwcDmpp/WtV18apDcbnOpz5/rscFEPZnaDKVccpCYG65lkdC52k12J27WOzbRGU
XnQULkL8GCccZ+LcuHP/bvUh6gSmmjtO8psg++BUZJISv/dBKhrh1ax/BctwXMBARl0/BDHJBhDU
eLUC5jOAeRkFKG63x760sEDBrHVGuhkqm/mx/RaItT7MTgdQeaM1Slnfl6XhPiUJfMTefEumwfmm
jHcpjfGSOi7wRk+eMS+pSxYABE7C+eb14swgtzuKLDAhiHDOc4sbsWEYDGNK84uRuQgCU39CETid
s2JmmusE+XM1tsdwrZAJuM2ynyTPbL0Na525f3LTjmFmgPgUTpK/XzO7impRcViY1Wuff1k8bKWZ
6/20nWS+mwy/ugkBbGGcX1KV+zcxnxUz9PuQe9m2ZnlCXlNGvadpbUJR7VbPAKpbLtm+DAJ5ZHC+
yWR8/pGswCIkUSuoOV8i1FEYXgxq62rU6lDlEkvwNMudPfTq4DaTtfucWEzriK169sujkaLmgNs3
7CdllIeWCIRDk8Ia8fmorzWzcr9MHgmMeKoduvHCEw/jMk6vbB3XM/fzwyyCnxPinec8s8LnRjAh
WJhNBOJx9oiZsCwj3EbOuFlL72yMJvKtQALgxYlNaEV1nVX+1he0vRyXaQRaKfzCfCSqFzyvuLvK
80Ktx1gfV1utnVOVQ7VmQXCnLY2L3imTXdqWx2C2P2ym5rts9PZjMaRvnt+cgrx7bd2f07TO24Qj
iCfT/OPlYcbIkvFHoKickyU8+17e3tVN++B5M4VtXxVfsqV+9tYBEnCjlnOhxQOljjorMwednUAm
SKa6v5cAb9ns2UxcW9s7T4YdRuNo3bkkNDAL7vA7TFl3grLQBX5FfcRdkdnsIvqq/zE1qRfNDfY+
APqPS+mUh8CovgeGDb40JwQMBS43jqYc5kj+lDARJKVPBWbFvOA+8gBRtMqfj5nyH/wNDDV10TJC
BegzxsZ58WSsEBPycLmztl/MX5tSpC8h2n7KIYbUfTYZoRwGKb8ZLXtYQfBRRuDEjuJ+jSA7TQeD
LzKqDP7smJx0GQDobwFZ97CkqEAcQD8oSP1etFEwGl2EQKY+uSM5UAPXl9+PyZa6ZO/SLKTy9zAv
KarqJQkObhZqxkZgBZx6vhuVmu8WEM8BLxuz2y7f+V3ySFsRd61rHDcelalC92Bm3kM/evlxXtsv
Qto0vAU7YAN57v7z+8wnb+XndemxiwG2DnY9I6y/+mN9zQQSwqX14mIKlhMlNYdrzW7WSt06VqaT
RD8/ZUmfUq1Mr+B5dX7+y3mmKNfz2jfPumU4OM95vy/VfmrQg7hT/lZ3xa+mrlPOIgUBCG1VldI6
Om7xx6/HdT+qEX+lwJSVdxX++CHHiKv947y0PxeXy5rFEZEJgFvCj1W+f9oq7dUXp1rI3Sf9y98Q
YGoTxKlE2/GndsU0gn7HCGyM/3JPMvLF783+JTZCPd0Jt86Pcpzu802Iphd73tfJ/GNIQiRddv7s
UwdFlHs95NdtLyHqszCDSMG+o2kAed5YFu90lT9VukN+m1YELKXmblOHMR2sD8iguru1LKErAR+i
1HXII4Fdu89pskjhyGeCqagwjCr8odriVy3W49D4L2tW/Jak+wCaI8RgZZHBLenxrJz1poqzHJUc
7MR8lYh27mxBrIGe9DcXgvOuCWOqwOLYL8ZjvwTWWcNqXwPbYnBTGnfahFYh1YLHTvNGtNVXc2Nz
jSYskU+lX7A88uRyBdbu9VPW54msPIheXuqZEAUra1ZA/hBoOFNfJwxnX+t1gM+R+yeXQ+Dst2BH
VQNQaW3017BwnPhzR7KiBroAn+Pferi3Um0+IGPPP4J6iDOD6sP1e+OusdyXxFjsg2n4Gz9Pv9rz
4u2JWDN2C94H1hjqmBszZ/aoxLv24HpZ5p2ypIidnCk3EyttRg3rE3oZuA8igSvQoz3cWy7w3bFW
zq5lTr+JL/+l0OsbMgjI9/nXc4kUmBPUCXcGqgCRTtdO+y9l+MsdXjtSCwxNstU6tt99LANMLkL8
tJVH9IOJeHPM/yymjkU4QE8B+L0zQhODqwjOjIVhc/WDhyZDDux1hHNqKt++M/jLiQ0hSvS8x141
+NtlHDlpTVHEQwkZihniwQPM5v2kTIEXuw97Yn9Sg4SXQjxtOLxPZaEhwu+B3XwzU1IDquoy5RTA
3vPSP65q+cY6mqPAb2hw5undqEAD/QySh9ICdG7Ie7PP1G4at6ba/tqZ/TPZ2XfGzFhGT09NMMal
vcQJVwISEXiv4xib1tjt2jL8mqO1kEbwFfvEdOeTszM7WX769MUuaO/IzzKicnlQbeuc2W6Md+VG
q9belqDSj2yERirelQlZ2x6Tiok2S+bIG9J+F9zPA+1ga224A11/CfLFimw2SWSt2GUY07CaZHcc
klUpZndJzvRdPeV2yzSiskDc9vmDQKgIBWfS6bNi/ET5ouDOcu0oZ17jxJlYHROato00zDuf5MlG
e+W+H5dfn1FR1alJhjjAmsn5U/HTJyoGvwfsfxUQE10AhjREmBTmk6NRTyeoTP7ydZuZuBvbZmGK
Zhsn33AiZRcHLwur0zRzbzdtS5vkhL9w3fR7W63UzKWNmNFn9MV8IDK8jKYyDK9kN71TEEPckO3t
00I+fnIMF9c6qU6Zx9SCCVhI/cFmghYjw3zi6g2KJc3swg5F7fsa1s9UzghJG4KiVm3eT1LsFupJ
Zngj+BqnxkSTSPy0lNWLj6TFW5a3Ehr7wQn0a7P9NblxIIOWd6c3vlAhANwq5M3k/PlLZ9tsZ7vY
zCqZGzy2ZnJZ7ISfTwIl6jZ0NhFjzy1q04OSDgVxjfBqEmrPWdfSq9j0hXDtazbU23fbSl73RK18
tKvyhmqhjUpJ0VeP6sE0+V+E6q4hjKkZ1vzo5XzQ81p/D+YtmIU92lB1NM3bLb1955+/m4vvUyqB
WvXQACEbv7PArCPQ9a/LF5IUUXMi22z69qApfBvKGcazgUTqtcGKuwhl9C4r/SfuK8SvQ/sU1pk4
0JSuRGuNLAEsizCK0r+Gi7VEUza92X75fVRQL1I944hGY0aPZws6ZOfHJ7bS3YcOx7NTsVQLRBgb
lKf/IimC26/OHYJ2YVvOEef3q+tyZ3CcQ9mROfP4MO92XSEAPDSt2BdBkEVuAZulCCVXV6FhWhkT
6l3L/tMK9yxc5pjQF4+flzcDLJBf/XfHNF7weN2S7UkJHIhdyju1lnjq6yI9+r0vo2bIV6ZlbBH8
Sd/GntgoCezN9FhONt5ROO2rnjLF49095MNycZgIXQTMRe104snpypaNBB6w0lvueSdhCITzi5rm
G5XtF7q1IA7cjrSZEEycSKs/LiGUO3rlGNsbsKm1eAv4JLUjuTJy0tdZNKfhLUfbdV577UfV7PDO
qanaC/N3D5F0v9QpuM2qkcd0Ypg3S/nc0QIiNe67GxPRDokcZ3Jwkoj2oOg2C/Lu5VgU2KqRw8HL
8mt1yF/azBijKkm+cE5IxoqMMVw22xu1tbE4GS3Vn0fSm/Y9dLJs8IMdw1tCeEsTrKJnHDunlUc3
74uTslI/YmInItswDmPpmmcz6A/k7zIuKIOPFGrt2bQoYnx9m1iJXLo0YJqA4mZM59ugEAFQmBTd
+F1m1Q+Tt3jnBVoDXRv7GP2Gs5un9lvl2d+MLCqcwb2YjQNaJCMfAwlLrckXdVBwnxcX2xcNO1Ae
OuuoAuBsTE81DjQ6HotbcpeF5nQQ2Lb23I8QgvKFyCCN2YzK+TWchT5Z4y/TMk69ZUsAE2hh2oJ0
D8t9zGDKxoOfd0er9CHbtZCWWNieej2e8klaCBB/y1oabNrU2aWXjDqvGKKw/tPVsngPK8YrfXm2
+yT/Fh7JjlQID7uCZNBKHFbH/R02vbfP+t7fDYQMSYKh0iRLd94KeWBKwV30Vr3nB1AH02NAJlxM
IUFlxyxA82jAXLgTi7lgKPNeeQiIi2IglPQNMK5NGACCwN028zIsb+lcqJM9PJkT0h2jI24nTynw
BAQtps6m+u5QsG7rlJ9emIexyR/mzN+tqdLHYoCQOkkgaLnZeQfCfPmAl+fQ9WY2RGBypJ4Vk6bn
DsX9GQkW5EICQx7GbHpUfn9octCfofWL8b37CAoAoGZ7HcgViCfVGMc5ZVw3bsi5orhZNNhu6Xlx
r9SRAyo7BXUD+08guhjPTWH+kh0OCuUs5JGQBRqz/GqO0q2OksEQpxVVCv6AYr0GmP5k6E8g0fVl
WfAjCF/vjK7rI1ADIFgEsjFb1HFNsErsBgDYB9cfTrbj/56u635Jmf91ROCR/iSsqPYyluVrvOxN
FmgHmYlvdvfi+E53Hmc0CumSiW1/hfIH9cfe7D2AgAy5ageZS159QVwRAEosOhbKSBjK4JQLg+sI
7JMt6KDcFRJxvdDGjywdBz2zb4SxlVfisgAR/aST1ATm+IW6eGb97i9eXKLq3XEK+u3EgiTNwAOy
xmVmwaFh4LeAdVP+ID5FA8fgG3MbYFGt1vd2JcUp7duWxD37V8A8uAXL65JvqZL8pWha66Lh4jkt
SVX+BOisNSiSueaIV4mRg0GT8ZIoy7oxrlT7RJfHJW0WbdSk694SOi7SUZ9FgQ6o6639FhiYlDPg
sLX8gvcii510+uF37vM6dFPEmD9umuwsbziMS4amrI2YO0ZFOJ7NLjkEYkFK29t7T5v5aRgrOHwF
IWtyZnvoNrtCOP0B3S27Tmt+MjoVEv2UHZvcvWMxWkStbI6ZMKyjtMgIW0ySmW07j5Vv653qrZ+s
fh1AzD4kuKxkEGMvj2aWlfHy9Jm4uCVIozFJDyJYv7Up5KtatuTvZMu7V18VYGf2N+JHMTuEm82E
qRHzqKKynj4Q/xBTMvgSwyjAj4yklwIMS8BfORTB8tRVy0iltyBD2v4vs2eKQ1s3jNpQOQ114TMK
OmeO0XzxyuoxK4YQGojrxULqP7WZAEiqvKsThESMj6wj6FVjx064ePNaHGyV3HKIJVIO4jQizyuL
6V5VgbVzxNRiQRJR0zZzbBo1i2b2FrEiPqljkEIiVrlXhvroSP4aqvXrBgbliRIzpfVs26BrsrqJ
ep+7yC1NZr3+TA6jGd6jG3NiduLLHoANbmHvvSr0GKGRRuiyoInOaO5dGxRVn7LdLbenoffZwmOh
cSVKu3lY96aZvYye9RawPirFwHwFmSjU7YTP3NcCHeIBiQZtOs8HIjKn/+IkQXJhTXWdER7ie/XS
Q2iDQPPkWxISWDUO/iFTS3rxBDL60k1O2xR/6AFsliO00oz6fzW6eLXYGJV6JrRLJPkeXdZj2xQ3
6UOStSwem0B0EnEfUfJtmYIInxNwpfqDVLxR/HQKPq66qb42Q8uWdwq/pSK0D0kIyyoBd05czTaG
LCHS0lpU08BnAjUYmZY0b3fKyfbE6Ays4qHaAGBlFUY9n75K1yOY0IFfWCjmnKaLPa7aPonkjW9n
H8acT+N2a47TcGm8r4HvD+d/BDv8648+jZOnhRe7KSYfQ7c5Q47Nh1gqXEObg/XzF+v/fvf/+99K
TGC7gcZzDQsRJwGDW7kZ3qeNTGQu9Jm4u6xD0AXPJi1hXkuN2mg4yi7HVpcN893n75L/+93nH//T
f/v8kr/+xn/6EiEWmoXUHeNeWDknTYtfu++SWxJCilfWukRmPaDM0xKsH8C+PFmzfZV0QDfFLzWq
7pZm6byXHmF2og0uVQDbqfHM6iCQI0ceX0WOLbQlGF7USmiImrvAnhgIatau48C0cJ6ye548cjla
GxI7NckYJsttBmQ8JBA8K1eTO2cPbCoZc7isandiTC+kQu10gu4YHQtc1xPDNvntm5Vb4VUUfzgz
F1zjHHNjryFGt8PRFSH5a9Z3lTljrGWv4mpmimRlnJKwQmd6Qobv1l0t7Y+Ao+MsvbhanG+NLR+1
kv7Rp4XfltjGOP+wG7iBMh1ia2AJ6vnMhfSseXluXZg5zAwdxI8TiiLbg9i1VZSeNF7H8o+JIf95
tj4GS/9muEpqgCm/qnbwGKrro9MPzV2d5xmMPnQ1a2eLqAuOeTMK+Ot09vNS/yIE6krtwjVo9q/o
oZlLrxwFOigeKBf2AR3RLoHitU+t8amUUTAZT6iICFG03a9zR65tmEKos8wusu30Z8+AgnQ7ANJ4
O8qT3QUvlQFZdphnHVswAiL65Zuzlh/BOD8vJYWD6ZJlOJdhgaZHMGxR6hIko3NM19W9c5zWvZs2
x6SogxesISM1Lx3dUi7DNi4iUnLRwWHpgEKNo3HXktwbydGbWQz/al0+uOQMqwuBTsZdvWQMsr4o
JrCtD3SgXm42u+odh+bY7Qsumjgt82Sn65DIw6X8surxOQmDnvW6PcXdBCvZsBZ/S/YAIqrLdt+7
lThnrFvylHHqHBI9yynId8csvSxhwXXwPcPQPgdJWFw0UchDXs4nsfV4Uw3VspkIelIdWglCdci9
VaV9Ef76RqO4WweMPyqck1MDN7ppcjTfi3X6/Pmt7uYQVRObi/nAtvzOXjXhqW755uf5o7s4j9mM
7i15FRIVUGDi7ZGsF9Hhu09jRr1jM376/B+FcFc9fiZjZuQM0eswMDOYks47odvQu2JlFhv6FoBd
HUhYNzb5muF8apNpOk3aPTquqVla2WzV60uektBZPGRVdleXI//uxEwfN63ySflx5Z3fGjw41MNo
XOn+8/BAkffRJfSCwu9Rp84TyWaUbwX84iy9Bq71Rt5wFTmh/N431r2Teceh8D/WqnhfuglN41Kf
/Fl+ODKRbLGz8Xlykp25mgkcu5KuhpWZcASS56JlVCTfrXY0D76TMdxP9UfeACluiAveTdjA9jID
eBKYiflcu+1vs/SPXZJnTziwgHS2XpTNwO1zkT5VCZutcS1e/cAPr0ZBvU77sPfZSLGaDrJbmWcn
05DJgayx5JoNXnheqtQ8huXdCLXhvl5C4zSmHRvHLmQk1LpovJObNVq0M989uwDWv36v0Bfp1n9a
GOUoNo4Noo5Dr4nj3Lqo2ScW1V7RLQRsHtg7gkQs5pegYM5RjBkk5m3rUDfhjwz3AWquEfRHUOg7
e3v8BpdRfdjzsqtq7WEAjpfE3jLIcDlFJhVpJKkzjrLqHxLlsbdqsresaaCCz1kV46YAkOYP3GKl
JqW7mokdhClD5oFCBzx6bB30ApefJFZ8aSEtjas4/rllk2n++Cu6zdmySsKGeF7yzNW+SbtrZU3T
0WITETiIgoqWeMw1u5MDxHdlNl8m8pCHbaHx+cvYIFBxTejfUyBfl3yBlh8AAvddkPXOBD7VrP0o
CJE6t+N6oWSq8+0GyYdY2OqlKikUcU7MGLQ3WMdm+RbbL2sNJN8d2Cx+opUsO31dG7627CduNc8e
L3a1NT3dLzvNK4ar/B0UADRW25nmESQPyWeI5lS8CkIpUh6NU9g67Dyn7hqgb/poGjZ4DUKzSi5v
3bbBrgMSM805/4VcKjlPQWPeph71uz8KII+p8YpesVxl+ojIeIgWA4qw6efA5Huv59Zc2AOYGXTa
oBpjxnHJZTX+aOb1dBLi4vWpdwsHVtrVanW/g2ZPjKs7qUjMFreK8z6PLIpNEzGWOwfpLRftPfPz
DTVXVNRl47Xku+/I1HqSvvtj6Z1nJZL1g0yRS+jPy+/SSa/hI/FbyUdXstPG8ZaywWlQJwcZdnFV
v9qJJteAvLApY4KvsQyswGai0G7Sd3sMP5zZ7X7p/s1P6qiozEc1CI9uaXZjUTl/pI8YNasVmPEu
yPZ45ukNKwRbDl6U2ErI4nBS+TtfBTpqOHOb42+n6rW6ah+JaGet4bO/ScDDugu+WfN5aPrHwXSf
vBZ0r9spclsBFARl+5UZFYurYnMLlOsBZdx3N3sUS5q8VJ3FGB2QbMpSn08GJ5vfZt/tolMXV6Km
HAZnPFBlA4RWiEryun6u0cg10uzRF/cm7Wz7NCMbJcJt+hkMwcxVEnYvTdIAOuj4FFVPnh6He0nC
RqstMpNSS6IVQNil20bhgCHNd+F99BK/OauAGaytf4dOcV+p7Fjns/hjt8k56JB807x7h3TmhQpH
x72NgUXApSzGo0Bh8Yzniz4XT9NvV52s1WhOKxVu7Kt1vKjExTEzWo+di1R76Vgr+p53b4/1Uddz
e50SZ30cvTE55nbCCJhx2zXwTICRg418ua+uqs3ZrmYMU6fODDjTR+ujt2HzkGvp3/nbmuLzl5Ke
8C5/m5OhuVZ51lzLLvX2QcN09V9/ZJB/7AehI4daRQMdeAyGhKQUPF5lwIZnbOynLJBu7IQTeqo2
bfZkTW02EZjUeULkr+H6nHdLvneXAU6C9Ibz4Pfvvr/m98rdXvOGyY3ILXHf5sZXd7TDPXOAaj8k
fyyfjCTH06+sgwDXkpbiTQK1tMs6eJSsmyhZm13f5IhcixXWlSvJ9lEHp5jv0kTnj8Hz7OVIiNyq
ioJ6RCARLkXUQZ7st1gjzBuUxLZgltRgmqk5jE9GWQX7QBpF9Def439IBnQ3ftffcgHZ0AgXP6ON
bdD2MQ9iW2z+lgs4JrJImyHNTp7dY+JZe/s6DSakiCH8wst1GJlN3eXCgQrF3GbvCd1zi7P5XytM
KZRSiNkLnQLUDbLXaQvHrMvCJqk0NU7IV8gSCbwy383NFmK9WaGcIrGjuvMJIG568LykHmhKeBQD
hfcyFGGP92O0Lk6ODr+2QK8qy1z3zJOSk93Ij6JyQDKHbXaG6Hlr5Kquf/0SlFUPEHd8UVbLXktQ
J00o4Eztw18HuNnsG9N6Gv1Q/o+XUbj//jJCXNteTT9weCnJf/z7ywj51GLHMKjTMPu/mklZH2OX
TVHugLrGdOMx4ZjS9/W90T2aH79wSLBenCfUji5ykKI+j6Jwnti/9jdfrAc0CxhYRIn9hWH3Mx9c
zDij/2Lq3jjnYbdDX6IelzzzYl77fl973s/C6kiItdLki40NEclF8q3oCjRFy1q+WulSxaKGL88R
Tbi718sH3xrPwaLbC5LQx8HGpyf6llw/LJpEu1qvgWB//t8fNwfb7T8ft9AJKAFtT3jC9zf/6t8e
t8oZZZ2gCziNtowJaptAbpF2MNf8uJmtKSUJikBxNFwmEylrMh0ynoHj7IzpmfHwg6wI1UjYUPi6
6Mh7ZXaducRIuYqoo5J9Y/TLbUp1CwilWPXXckkfFrNcYpmjZTRk+WFAWn42ZnFBw/Pffzb+3f/4
w3n8gB5yYUv8g5VXaVys1bQie4e9eUZeyvj0MNdO+i1peiyQqm75KPFGsL0SB6ftl11jpMaPoIU5
O9UUwV3RnETmFvsKjtqF/Slodz3CLw/dOfa7klE3jxXklBrxChvbm3L84m+/y93kwbed4UGP4MsN
Ox9+ThyRnqmrN2+Q3SE4Iv4hfqtCLLnWfRUrZfofsinPpWAbVy3mqzlkH6k9pV+pbsZjgQPmJMDI
PRUIwXdokRBiztpDom68MfXxnrFK5ACsUzJV6DnImwutqGVvctKFd/acGEShdbGTxy6wVyIDreCZ
S48QNDYEc1sQnRJ6yQPNLAeCxEvZZYu89G1F3K43/SYUe6MzkEKkNRp3pKC2+zRM6Bhy3213ljuI
Z5gIjKfLBfIlDXVsWBhJyxY5nz9O3nu71DerW93fHK0npp/y4nkLhtpUyt0wBsSLSFEAx3K9B2x2
OC4MwgkEA/wck2GWHLi3u8NqYFGZD/3a9B/Y3hCO92c+u/h353C4tzNcLmLiOpq75r3yPbhLiBTQ
Yom7LHHL0+B0kP0HpJhTZpOTUg/OvqDMSGRtffz3p9D595PI9X3L9Z3QNk3f+ucnjAVPajh4ck8h
IpGTiXTZYbR59ae3YrIfUx8ck1Cdt2eYaF8KC55JkubkaYiUjj+Yh/0njTs17R+ly5xXsLs7+iZ7
clO7bHq1jtcQe4fd4xQYN1X9Sl6BPwDELjUzyL4L9k4dMr+XyQfCNkQbTEcj8MJXc+Ari2B2TyCn
/seHb7PX/+NgQU2B681zoGJapvWPg8VwW2MdbT85rX59g2Fl32ydKiC4Rvqg3PFSVnZ5qhTYdTLy
dmIyxxc6mpsxjzSYXT8+9gKP5eTbbH9cdTVk4W3DSvLgVjzLzYT6W5UTysFNCLku3y3cfzvHwAGo
suwrH6KGvIudmXf9g+ckd3btnhhH54dikeyn/daNC7t0D6177Nl/xSvrrP/xEljev7/1EAmEG5Io
bDF9tOAM/P1w9SezwRHcJqfJbqabLlTw/6g7k+W4mSxLv0pZ7ZGGyeFAW1UvAkAMZAQnkZTEDYwU
KczzjKfvD5AypV9tmd1pvWotwhBUjAjA4X7vOd+59I1Bv0z/Ysmuu19CK7qqw/ibNNFumHH1eYwD
r5HhtLekSkEud6qvWXrbDaSLwym7yFw3HnNJpFVNMLDNReRa1M3w2Ym/BsgU7oZxeKsnVT3q9YzP
TTHVZyORBMlZnGltgl9lLm87I0C+Txs7KrPngsbbLSSNz0rYxW4cpMlVC/LskyOvgqCoHnsqQl6d
T9Wx78u7rFLH24YW8nkK5xdbbQdkpvm+rWbU4cJ6budE3HZkjt8yXn7JzFj1LF3jMO3i7gH9kEEY
RHuj171gaZhjDxmVS4+ryF1CU/jxuFS3La0ar5v1y6YtYcw+tRlL/gHeOPKQenmohPZg91V53dfN
g2F09nlCEPWQsxisnAXFMXpJQnpGohQrPCddER/sXuCmWOxDvzjXnVrTKhhV2CazfS+0Pj0oFlFZ
URdCq1MQpGJTDCsTBbqs7LMuWnI10OL5E/qyPfWPdwnBxcdNTXqOXRfu2GfBXZZrt1QcskMyZI1f
2SiJ2wJIU8zy3Ve1vPbAaSG+05R0H+tpcafG/RHJKfK9mHV5AJ+fxXkIGjkak2s03S0oUYrmIrID
X6s1/WB2BDVlz0yumP9lVPSUCONz+ya0isrXMiPlWoavENvbwxIhQsEZydyvx+BYFZAUhoR1Q7NE
3+tMv0O3edGQbN2OOcVRE4epjTBnV7Psumuy3vEtKQx/mim4xLOW0lov0AJK1BZzrD7iMy/vs2iK
3dHimVFgMVdf7GeUYjtDsu5DYWqd836mwVMFytO/HlA1/Q8ELpM6S+rStDTb1EzLgaj7l9Mq0hQK
Q4NUDnRTJ3c1Ed5mMghcFN36bl7M94FF9ENRJYE3a+SDVdKEjxNpL0MhCWyZKNwpCVyJ0iFOpVX0
6AS/h4yUyHkUjg2XH2TBfpCjdjQM63NXkNlRzflFlKK97WYF6V49kPMSZd2NEyiuI+ySBd7dFKXR
3druu2dCirdC06UfF6h+A5rztqonB3sghibvBp4XUk6ZJEmMgkLHxSoRPwxiJB8Kq/RFmDlt81LT
6AyXr7TNqVTb5aWPogp1P8djLDRJ1lxXu4YVt/toJDBv1rBu53P3OR91eTemsW/gNlt9evs8usqV
vv0m5/YUE9OC0PJO198oXwxHpaRbXib7hUnEjWSGy5VkHI/AQ9CfWIk3MiD748C7hLol6EsFy9Gw
wruuSJDcsASjNTef4F4Ib/PBC3ltWJT1sqAibYSKzS5bM8ix0V5IuIVOYd4XC9AFJt7GVSQc7ICd
rI/Y52EBhY7hm9iwd0tdGLdpwdQcYdIZHaarKRWTDYxeTYYyZsSaROBgqO6Rsa+itlUJgbgavYt4
THDeUPmyc/LD0WImabkcHTutb2L0IAvYCqhBmPFQSSZhkn9ziATZOYm+05pAv9YlXsXtiP23+D7/
P3G0ddvilPsXdJ6Pt+a1TV//gvT58aSfXB5H/I3ptmnSYxFc+DhJf6Nom1C0pbAYCTRJIsovLo+5
orcN3VYtw7FM21znFD+5PEzd/+d/fZv+R/hR3v1YLbd/3P8PiDh3JTDk9r//kzPrjzEDYrfgAmxS
zFQNS/DR/jpmZEYPZSSIhnMxmN00RzS+KWOOQMw2rPS29evm3//bBo1i8Pg7Ff+fvnRjRsq+DMu+
Menm58l+e68fWPztSZQukt0gYxpqCBCD7D7IRoRIDi0BqY+H2m52aTc2j9H4DO1CP6Fylv5gQNWn
dPQV2sIJxH6F2wJnRFE0n/Mrln37pIKAa77SgMF+iYdKxNbOsPrhwGRwtxjDchid6jGwoy9Vn6RI
O2a3U4ynDilw3tb9nahsA/KGHRK9UM5XQTFcsmR4Jur3hNPeIqmuwS3nJOKqGuVJNxplHwVKhexP
9TmvmInNIcXh/Fk61us4os01g4n2MxJ+tJiS+jCMzVRXvuZIbBgjHe3UM4jOvfGu0SzLRxZevM+u
N/R0b06AbQD+EX1mE21cmt0usGV/q5bBsO9iDE+AflxzpoWQaCBUCTtN7J6BgPypriqe9SQ8tpYg
vlgZvo9mZHrhWHxKgTLBEsCaxqiR7zFoRDYRSJWRPYf8UL5ErIfg3iuN0T5OxYAi9EhEUSUUsS/G
4qYYMDKCAvELXLiHYn4PotHZD7ZT7kyo7ftFhGcp7GeHaR0lRrum6vZYWNZ7F5IMB8iqu3B15YJW
ZndNRBYP6uwlL1AfGs7nIdE+LVYJhcGsDq2k81XZX4cSB7qJ69tFabICvgea4w1QNQXC6ZQqFzsx
TkZNNR1u/bchxjOM1r7bxcDWEodKNj1Gxk3rWR2NkjxZZMym2nS7Xo40DCUG6Z74Jhli8sR62qhn
5IC2lzBf2GFcWyh2uimDLzZDv1ad18HS+PJVpO8DxG0NtgBE29/KYYDDJF4VGbX7DGqdF7Mem5u0
PmMYyj2TExIxEJqqPkv59crqtkIe6EGy4bKpRbWPXv12mQq09qwbpJFT4u+ME1q5ajeMdumHVvlc
lPhder2qWTMMIzpN5WRhE2/r3IcLk7j6Ih6mmTJ6SOEabK1JAOjMKYB6pqobpMhyRP2PbtztUbC4
uaUmvqojnQ4XAD84XDWLWHM+Kv1zAC1IVd6iuvdKExnhYMqHpMs+VJV2QSROfVFZPoZREM7ma4Gm
EQ1qLHxqwCxPxQnb5HtCg9Y3untzMAjlpBRPeBFGQtJd9TB7QeTMnJFEumz4Gk11cxQpeJ+qwxxT
4XCm0orzx3iiACuAPfBbKXpNjlZ3rThvk1Z9WsdXStamw49GHvBQXJx6nOh7W64d6ETEj6Z6KNBt
X3dBjCEof2B49BdnLU4TCsRE3EHTiM5mjBCgjr7ZG486i4EmLQKQ6VDIVxnDjxuJAD43P8f53HtJ
rN8ljXWfdgBBElpmrmiJJtR6W72ydDp8Snwn0+EwIv7YsWK6Bjjbu01Is7jknJDJlHpNQfhq0YP1
SR+7vP+WcHaZCrqWgV9Me1BokxuEf+e6Zl4DDzGW+LNYuoFWLCK5pB4zd26z6yzPGgIFw0XvsUGC
Q1WTcT4nOFr4Lu9LOJgXA7n6FAccGlgR+5qORDfd1TRx1mKbPEqaJa5Mn2alwhYpK8OLsZGG0n6T
tTqeG3Gc7LWDSAuOZpP9UMJ72YesKXdjLX3R0+ETxq0as2xJcOT4YWoTWicCTjGUrPfxMBa3AT1F
lVxvlVWEpSdfTWe4yisjd0OFxq6atwhNZ+FGZjXSeQ1WaEFEjt9HlYujNfTjoWUK6bPceqmCCZ8q
LgYwAI3hVSYApWqmGBfl4s6Md73WSJyrYFt05nP0dUV+YzTxg0bRp55tzPt9sy4PlLfetNE1Vxp0
HBPWMuyt2NMHFoGV7dwVgRcMSniVlcihgDPCxqAqrilgCejGYzPv5TpX3esLenqjNw1QLcF+PbWm
pR/PmbCwxCTveq6eAmFeNQtyJ80qBk465aMeB/BnFX8F/UPJ+VxGJX4iFLGOdm7WGKckYtCNzOze
UbPOD8uzQ8KL14zfYx2CZZE3H5HF5LELRi6V3fc5mPurNo0ek66tjgPmilILl31ndd+TqcMtaNte
Z0vzHAuqREQapzLOuOzRarIsjaM8ySZsE/b3pcthN0SCcHc8cG03AL3Gr8QyZKc5gr2biVtVKtaN
AXjThQRQXiJTexsn/aFBUdiFY3+KhrlAir+nJdruHD171jpTuypSYzh0BYyFJJ7v7KB4qtUCCe7q
FhOonMRiQU8KyIJC4rqbx+DSIWxobfRWMACMVEw+ogTpB/mHExcIPmsiuqWuucSfXTvElFG4nL52
Y6oiKDJegzpwTWCnbij77wgeCXY243PZkYm+tPH9nD/besiqMbuj6L26NzN09rP1XWST3FNvp+6C
zCKICPpDDvrASx5qiDhuNKpA0VRiDjU9PKOsU84DzU0VdzPukcg5mukay6cDjZlR8Nb1fG13D2PF
LKMkjHggCsTNM/QlKufTjvIASq9yuOlnNKx4rz5quGSOqVcsOKsveS1iBPfFd2fQQHap9aFjSucu
gs61Q8V/aNsZKtaA+T4mqbiRWIQbWkEpUheWEbmXtvgJ7bodXIuBLczj6zgsFZpeyGBpiOp8YNdI
4SkKE+rNFMWeU0C1wHk/+G08Hjt7eg26YNrZZSv3gzF+hECLSnlsC9TB2LC/6gkiuqkFO8VcgeSu
zKy42JM2WGlG59UTRoQsrd+0bJ3i2SSyK1Z6BkONCsa+nTsdB7uB9QWvoC8tRfP6HLuA6ZCWAHDs
aEw5sQmwf1p+LBg8yCNts/LUmSTFzIi4fosocRO7/uh7BgzDKCFMxFJ4jGV44mctuqnhge+GmqBo
0wAt1cm8JDak2mlwyHe9pXIATQmSCyP/kLORnicoQEl3VMf4veCXhDM4M7/Kx5PEYrUfM9xX9hTM
51E25AGLsEJppXMaKTrqCDQo48KVtQqlnyTonTPe1wFd6RYz/gtVRbTdjgVqcvwNJSLUe6U1KvRl
UbdvLK05wItgOd8AQVEqfV9Cb91RBr1wDDAHyU71opKBHAYcngXVmTZ9XxL1rW3kpyCij1chkYU1
07/U0WL7G+C9SWifzVzffSHmJwUry9Eq8okQc+PRWcYKHe+sueivRDC8m4BnFKRpsOkWcGAZN80M
5tDBRmjF5TU9lG90msStI+mmO0Z3sCrlMc/t6p7eSRyIE/0EuohFU+xDx77UZVx6icaFHKoMOBub
AsNihP25ldT9ErV261auQvtYuc6gvUfZmN8KmF0HIS3W+WOEq2FhTh/S7nxUJnFboq1Ks4gOsWEC
4cloqhdc11Qch1h1CwbELr5JQNjhaMbuKZVIu8JRTVp5pXHylnW/NmEjz7AiFJ9FRRAqSPGzmkCd
HFJkNk5aX7eJUV9vW0TY3NJR0k66QuBWKUeDUsY4M1sQeJ/K8bMy5yjX0/lsil7cRJITW8TdcU7m
/jRy2ST/hz5Yog44bmcUonlqnKS9TtslNVtWjtVRLyN8FWFwmbV+8pKhonGDzikBQnzkQnHGUd9d
44SKj20A9DMZguOUBsj6VHk1yc7YAV5drrpBPmRDhbEhNtNTkNTqc26jvNJMKnF4vlOEwL6eSH9G
fzqsJLq+mhKIHvYlZyDBCXxuy0W9m2qEC9ocnXvD+opCK9ypuO+P6VQ+1u1iX2PK+STI5FzUQh71
/KFV7eVugVLnI+up93aRB77jlAWeZguNkhrI/WijmOkt5RPpArEbsLLYE9m50zMVQRWIFGZuCI7z
8WbUi/K2GM8QVlpgWUxOyzU54reUiDVN4o+/2Wn2LQ6ZcQSrc7SyBy6LYU8uJRp/dKXbX1X40XnJ
eFZVxXRlTcF4pWZFmuOK+vv9IY9j+AHr+kFXiTjK59ovivB7olJAdWFXtlfbDWg0sEvGoF+D8XyN
0VdgclyR3ErdNleOk6+bKrDlH/e7+jWsCCHYfMY/0iBMrrXEMkVes8qWtv/YbmKE48oQ9sce6SqU
vGYQR0FEs5xyTFZbpGqOshpE9RrYNOQh7Dat/RzBhf+Rq0rRlg7BejOuOQjb1qwo97WJULhvA9Xt
w4K+xD8CW7cXUhnYWYDIw3bv183Q1Jjnh0jxpjWtZnu1QFFhUG+bv/7omPGx1BHeDWsCnMq84Iq5
VjCj22Kzof53CrVzXuIF+pEpS+3y75vBmoBVpyg050ih+I+VmIWHsvgE3FmECysky+DpdfogZ3cp
aNKNQQOOUoc4rguV9Ua9pluUIEt2so96L9LY9duNsu4l65zWItL9dGHGGKjOfrNFO+tPtW2hjVw0
nzhpg6v2j+jXLXGiWUNgK1XAEzIn+aVnBMdjTvSrJbBJlaSQlcfZXlzMeuqR60J9hXyWDmuBZ+iH
FXdLQWV+QgmRCvXmIOhq0VxtW2aT9keBYrJf01Db9WbbyprO9Dt9+jqsDw1Ur4MmQ2MdK+R28G1b
MaQYDtCpALmQZGTFr0dbyFxH87cvzo+0HoggkxNpUNVejeCb1713BM2NMc8OUaJZhzAFdLLdiMGs
sBxWGIgJPhpV4HfbnxYaWp7DMnSXFk9CWfHomw9982turtDtbmFWDdb+/h0Idbd35u6+7gy05Jvh
NNm06T821yN1xtjkpU4OX3BluTuhwrGwhdVs97eb7e4CincnmsIpzsieSDdfF2Lq0p9ZxAX77cCh
Jiv8KMi/RJEFGGCzYm5faPsu0wNm3PSqNtY0jHmLLNtYCAwTiJv0otgiTzbX4Ga2b0jtaei/Jgwl
+oNAiUZa7UwODaCyjnUANykniteUibYrtmzJ9SZdv8Z2F/c53+XX/e2P6vZH0PKj78yskf/xPEtN
EZds97tez5sv2+avZy8trtxW/Ziqie9Wr/GxPzZN+liM4uR5b39MBoT1qJQY5389cmgJ+NmCZret
7YHDxHWY6s3shiqHhJ70fiWs/LjdUx0Omm3LMZovNe1Hf7vXpJTafDVESkrLCiK1UgA9KJEdGkxn
fzxDrFt/3AXmf3AsRpXRZpG6+/XyhtEqXmpW9O3XfbvtVseGdbDd3W7G9T9+3f3jIVG5iONQMKKL
9VykzESYSYkt2FfoLR8lBU+W2WZ+i9gj5dpXj9TPQvwRW1ifxCLzc7Om8xZL4FS0RspZDKctnQ9l
Jz+is45L9rZJGbf2lpprAq0g2mf87ybC/G1zS3qzG1bScTQcgGAwSHIJ5xbxtonBK3HTnh/EsAbb
rxT1M5e+6urXx9/uxusjtq3tJqrqr8vYG76+JuAoa6DWsNnnf90P6KDQ8FMO2zer18Fz2yoYP6c1
AJsycePpAqLY9vfthi450g9qUN6IUYEKDbW/dXzhBIqa47YJ3IikEYlgNFsHX5zynAPr1nZ3ChtW
oPlqie6yV+LShtOmVt1uDK76jE30Qq5GTQEzix2br/XbQbjetcJ+zQLkhxPU3zDwm3e/Hd/bJl1U
fAMjvIPtbmVE6SHTtOvfHre9qAp4UROKsf/t4N8e8+s9ao1YiyJfPRvr+8aYWVlBT8xgY9P++QG3
p7RWhflvsiQ+IxUzfbKlPwEHIattPcmjdeuPu9t/GJBCfnTU/61GytF/8LdohW9lhUcsjLqtEfDr
3j/rtNA9+PWgy6f945+vsn6MfzyC9sLPj+W9dq9/ueMX7Of5vv9o5oePFpjO3zsR6yP/b//zPz62
V3mcq4///s/XfxaUoIHfQ7T0z1sxl9e4+Pi9D/PzGT/7MJb1N2dtdwBHE/gDhUPb42c+gtT+ptoY
UGnCWLrliFUZ9jMfwZSkKthSt6Wj6qjnVONXH4YWDXIWoUpVw5GtO/Lf6susAojfxY74rYhZ5YUc
m5KkZv3RlelkoiodDNZjP+9g1tO10PB4epyb+jdw0i/9o3IK0WbsxGkM/w/SN+1P6ZtNA8piPNEc
mkIazaG/toTKQtB1UR3mIhMWl9hdWFCMN3m5txBZx7sJoo/1oY3/r2+7ikZ+U9z1ZoAuNeZtmy99
TX3ulrEKSzICU1hu16LaY6747ZD42Q77vf31pxTnzy/6hwwltZwmsAfesTNwTt1rOCEAsmE8i70u
ef7X74W45397Oy5+9iol1FVpatqf0ss2UwgQHahah90YgNzASWUat9OKlzUKu77ElOSQJEHtsZyw
8ygvJBcnH5kHS8H6X0+RuRSLn1B523PkOlQJiAQaVyD00sDT02yDGnCrkssn1c+gE7Qdkw91P1Mv
7RO6/7Wzm/jhd8YoCyRGqeE1Rt4d0oI9nNaBH0G7DZRa90hYuCAzSHbx0mIHn5DfWbW9H/jnteop
6kr1ZJb6AzVxls54yacJGxvatYneWQ6MM44w8zVeYTafU8RFOyWengy66q4yy09EYAWfLn0Msh71
/HEcFyw+Ug29sAxRg7YaZNHXdkZGsRivDKMkaRXzk1CBYhU9nOBMXKG4ky4XoovEeKkLcVVErKD1
7huKrhs9wPjlFMaHyPtLXNUvhj48jXOFFq69KGL8PENtdNHYICpJANG35HWkGpJohLg7q51CSmaD
n1lvfdxWrjXjxV4GOmTYvp6mNqncqmpeVDTiO7oAbkHewgyVCPMuBTVrsifPKI91+k0r9A9D4Xlw
SDl7cc5bOi+lhylFSjt3tWK5L7USTWk2+02PK5DddlTq+UuhcIFNc7/rFrRdlavlGXPIWONSXOKo
NcsXGa6FUfJm+xnTwPQUIV8UIYSNZnqacdOtKoMDVlqQk3L5MIz8KazeiW167Vvki4QZ1jT2Wxi1
Cpb+JPdRsLwE9PQUTDp6YaP5tIYn9KkfUBv9uOsyb32d3JieENfdzuWdVTtrvRBUeru4cSXAVwBX
sK3oIUSQvquayQPoyEPKEuECPPOYCEQJgtLrlQpzqzWllOSMwctb9ppd6R5G5u+tzncE7FbS6SzN
D0Xa+kFDfmXm6jpVvgv0UdvJJP7epnyDvAXgEindOUVn57I266gSNF8Sg9J7UrbvTklpXIkkHrk0
hQTLo6E3fKjoyFkVc8zpi+Uy7aS4hzO5tvkgmKhBPBdL7qpD6Cdqol8yRx5rC/BtVPOZZVvcO1rz
YC4cJkwxzmXihO6wZioYKjOFDPdLl6l+QRtmP9YcPzVN6R0s5l05qx6IVQvvX91wyPCEoT5sP7Rj
M+jUwavt2He8VuiWHWN8wM4YARJWyNV4dzyW0XjBlHI/Szow6+Fb6NQXg7r8huVoQEiV3QP6pUke
0vLpTPshpU3uThnfLlC0CmswrnxDsDySVnpaj5tpLh5x9d3MEP+Ji+tetJpom1YZyG9ZAQpr2Ulx
QAEMusobyMotRP+RKXB050ilEJTvOX2vUSUlp57aBytuyx/S5i4mY/LQ9u3FrronpWgEAD5233bk
qWuD1caQgCH7Rdf5HtmK6ksSfLFNEPpiPeOgqXHAHNQ62juDysRr5pytTT05AhXc0dD00zAcoMIt
nJ1pSIajon7kWvdJH5OblEL/YnKmausNnHGYiQQCkPHS7B1rfBok+7gVzYuMi8aTTn/fzEjB0CgR
Cx3ipwUh7g7PwdAAxRCjpK9K2FBIfdpl/HS1MFu8oM+BnBof4CuJoNYZzBAKerKKnzLjual1c6/a
rFvAUtwLiuiJxQkZAR+fCTXpKhpXgcopHgG1XwqG/O33TAlba6EAwmu99KJn7ZBFuMsDvhSOcNXi
TZLQ/ABbD5x45hcBw4LxfPQKPXiwK3ZFwo9qLvpHk42MxY5zXAzrIcJRa/HBuok/0lO5j834vhnG
A7EVT2ivm30T035w4Iuvz5+Wbi9k+Zk67lM9zGi68xZJ+q1qcTjTuJNE10xPfU6okow/9UtN+249
GEfzQy/5nD1qaW9u8pcmFk91AUCykrTfjY8ymZ904nAYM7WTOhn3BFTfayqGfqf+7izSG4S+C/X1
PDb5RZeJ3UUq+t4caG7iw8ETCb/fDeQM/heBytJeepVdkU/8Oj3J7xG7FYidxGDGGEQiOLs1CgH0
0wAIR6DSMdcft5kpaGcKV03SIslG1D9iqTB2JvFj1t0O/aFeumfIudPA+Kk4fLUQF9huUuZT6zQv
6y5Bb0mAsQlAI+RsyuEMuemwbF9QU0gZqvvoajvgRdW91G1yVTiyghLqt7wn0VFcR+NSQBbqvnJF
BvxAxb1J+MEdIkPAgOT30mwvXNpfIiP80qSRhg3PPFir62fmMt4jntScODg4hGx6nW74fZO9LRop
qsk6qokA+gexuAraraXGCts1u3iM/WCEXguf8N6G73FEB9q6XUWrFxbJfTLTbyydRvPtxjpokTgD
pucUihpKR2N+39DrcfVpJJk8usE+dKkLAWWO3lC2XvmiLrsYCZ17OtG+KKNPXKOv+QnBxA7EOVNR
du3xqZokMD2BwB52LIiryfneUUDKG64AUa5WnlaotPH4Cl1ENyASlQ9JWLgKZ+yVjWrQtTqoekRj
J1as+oyyCiTOXPdsVmqEWAdku1834+MS5r4qUQjrDSwoKOaePdlfoGQTJgEdfkfPUq/BvOQrOkay
nnK7EEWkKngpLqrvrSAmIjeB+ehU/MApw3Q6lx3iYlDYx0ofdFxfCsym/JANTGuCpL8ek66/BibM
USr2Q5Hr50VhfWv2LO3jGBDmKL5akkO5LkfeatJfRm28asGCk4pFdkqz9KfBqgmMD53bpZnuI/Sq
jLHm6xTQyCc5o3AHam4EhxNobxt8qaiw2Z2Zle+RrTwOC9ZenYot4KvsTSlTaOfWwrWCxf4uQujF
oN3oa5RD4pZ0bifUxVetzicaxg4veEH+gjJaNEHveyt4M2fqhUgWXpQO4wSJY+yNeTgCcSpD9DUU
mu0dA9+DMtiYK2H2JrrY2S0szEKZUBYxgeOrVF7eQARQ+8VGu9+c9aW+NUaruCYl5pmQwmY/TPqq
V4BlQVVKDOrKUs73FvkPVYE7eJIGDZCWtiLdIhrLi4iPgz1+W2TFAtugxzfQoh6E7c7d8Gh3vbkj
lg2/yFByEKnwqFT7asa37zbmiJqjfWe0G8lqm87hWs/tJorw9tg/JlpfkkkQvJY1F6AfHyKmwYFX
/GjOt7qynJ0pftFyB+W3OmI/xSjH+QF5LyrLFgeng2EsDtGXq8jGg86Nu+poGZN6XCqIo45K0MNE
L1hPuuZQsgiFk2A+zkb8ABI6X2NR1qqyWXhNRxkN43jhaSXTn2owAABN9g3WK+aBxlXDtTeBQn+C
3kOOgSQOTL4FSP28TMkBMTcexIr3QXJSBZFWXeIkOzEAMymg4wXOe8UehJV67PTyoVipzbQfvrWc
mliu30krgAAxREQNQMma4VBDolGxJYO+cJjxesncIZSvPJrs74s6aP5UINJWopJxe6GEvA65teKg
kTD48NsRxUARSzvmfAkuMVAkz5n2gQTjA2suC+ezNlaQIjH7gEvRCfYEJ7+uJMBqajNC1TCIz5OC
mFy8hxk/dmuRo4op8YL+J0OFw5HWTpSxSrrUeP1rnwCst7QbMh9sEiuQhC4jYDUfXhIgnhq5rmmn
EKgK+mFLbQFGCXGQ0B/BlKOrTzE94B7+qZ+x+nKdrJaHdBSveU6Lvy5PC5z/uzyeGQZQNQBqIO+3
IPS7tZhdjd33qeFCPE7pG6uiwSVsxQB1aDIXzhEGG73D+iHkik4Hk8MYTT+5aCx90Mqp+rNAdON2
0FQ8hB0x4RQ3MiYKy4jAhMXBMoD2TB8qtSsQzwSPaYmJ1YELgMSNaYve1iBXE8ajTnedKGVUzIfE
K4VxNuP0LaKcy7XtBNcnd3u4EC6Y7hu0c+89C1a8wJlzILau822WW40p3/NQ/16YS3rVCKa2VQlk
rKaguLPM1jlMVn2yRItoGu6Rq6b958waHmSFQJ+WP/sliHD4NhwFetDdA0rwBqmNfiSTGyXsvwvi
anwB6Ix5cfJkqBm8AX0EwLakN6LI9npGpgVV/HKv6QNNVqYWnbZXVFR6E3ZCkL6IHoOq1QgroRG6
wFWJrB4/lZrurTnGnCm3MGbQ1K39pUs1VDym8imu5AOeE6qFSg7P0Fis3SjDvUmLHy8kEoumZRI7
Vy10v6MziPhiiOBTcMkKIR7atGzcKMBvVQwgaEy0iQCvSNDjuaRqJCVSAjRXxYl7b4TrIYkjt3t0
BhMWRld7Eb6jbhoOhvl5NTC9TpmDJG2GvGO15S6bLGi+QWR5iQNwkCPuzESYjMiJ8xr71u24hKzI
KRlEPU1lq4XHBoDc3neq/ih081axpzezgRokESn1WXiTjM54Khpm20jND3k1vdlCOAyKnGdaq5ao
xQEBEB0feexdDvcO/m+CVRP4pYO/MmdFZzagia2JVVzbnaduPd2SZjxaveUtORY7HR7Autrk8HTS
hNZVsx+lUA7DuB5pmUlyllAPRq37vPd+RP6zazSnZVEcOy49AiaUinHVk3e/KMz1ASHOe36qiEBc
KhDHwkZVZ0lqDy31hiL1laFkrIEQgf1gU6+D5a0uXZYhVbfmA5TNnYwJz4jMpfHUaF9NE16bwvhK
jJDfaENKLzR7o9P/MuLHiL816nJlMqtBrlq/lqbCumDSrrBTX9VqcKbVAmxyOihDLamR5PfqUn+k
84opYx86TYHzM1FXqQDHL/XCo9UWX1H0RvSiAbaU1X0ZK69ViKCIeTaYEEQMAwDEgr7kzmKaA4Xf
eeiiofVutdKa90bTvINRIEKrAuikFzRGZFzvl1Qi0uon9LHlQy9YyQZdGbl6mb4lBroptSCWYDZh
c/M2nwp0gcd0mY9B4A+2bXrIebRzIO3rBufAIJ4V5HGHxRLQsbT8RrcpgcUzxyeJiX5eIMlUaKaT
7rA3q/4jb6uHIY8+ySJ4LjAGYFXDEmNHhbULMwZVqVwbqlC8PDIbzE7l56oTupcVVrkPbB/7HROe
EeGSg5+CBtFyXS0GDWo+AXv3PDXGPUTBi2GhnWrUMjkklbbvM2M6mdgdczIijsjpz84ilmMZJhje
qKQk/GzMao07vA98ynBWduZEPtCsmAdcWNKTab7Ps/pJJdnSncCyB1Oy0B4ekDRX+Z3VmozMVJN8
6NBwFMlk83om9jsLyc4hqBRIScNdhwp2he0jw1OtZ4tJ0l4j2Icsy8aVZm9dG7Z6iu8U1R6OIJim
XZ70363Iqr3kIIuSAl3F7tLbkDmSJFo0W2yMQFlyYHGExqTWApi1wID6wMvytDhaJZ0Bqs9P1Rw7
+3V9l+JiQyj0WaeC4VpJ5EYFw1uS2IdAnR3oznyDugJ3xOkYgYw6ZwnTn9mEGKRihCV5AU6B6pnz
kriIFG7+F2HnsRyrtmXRLyICb7pAQnojpZSSOoQs3nu+vganKqrxqlGNq9AxVyczgb3XXmvOMVOc
8iwoMO6VWPexAS9eBJmjR97kjKs8bAYPoUWrqbRQAcNF5Fmk03BCFThxaosAX9ESBPcOaXAmDG8r
KI1jKfyqzCrlAbnl2Nek4UFGK3yVVIZDmU4bPVlQSoiVsBu05MkIhXyH3Oam1IoCKAsk9LrUpwhU
VmGOMCUtz1xCxWqAcIVaVXlKiEGlFkJtq4hT686L8hW1zX1sqwtOSsNVAkg01jxjEx0bTzYMlcfZ
Oo35snIWs90gy5eM3MjDtMi4m+sRFy67aw4qGxIPDaf6wILDwX7dq/UeWc7IMS2JODVZFhu21kaU
uoFBNJchRqQs1Q8STPy8V6k1I1b2aeEIL6Ezd2Qde41hBFdLKcn3ahUnF3mQKjk7NhmdTMzel2kc
H0GC20CXoalnc7SvLIFi2QALWY//1sXkZVhfPJTtANEHXdemDP0xGDpnkInlblRarbX2CMqFmd8U
gBBtfqpcwBTJfdamU7ZfUnaFDLP5uH6AstbssHyZFJSmV1kJMR+z6o5WbPmFkTTOwNorRYHmtaQT
mv+sfSqfaZG27UYzUy8nUiqZYLnMzUHX8lsk0DVsyQOi0CmpWFI3odPGJ1N4o27w+EBBkuaUIArS
ZBHPC7oTJbM3Dyupdb2/OgLMfBErt40HMNuADT2SmdByfPvWA5V2nSZjCKB/mxWbNoQPljYhR6N3
vZGQ/MChnScfdBbhg/DPu5HmY7EkPCtS9od1AKBBlKBwZtgMUqvrNq3EPc/NPR3o+P6QQ0BTMOOV
NYJ6yhThMiRQ0CcQkpBiHVCc6VWthK+CsFtiOFxZrD7hYQ32GAJiZSuS9uGHLvzJS2X5RsYCHP4b
jZJz6WtE2qL4YaiA/nmKCWCEnX+SmnyLhjF2eCtUWf14i5UCzxcHCGtBUltboHMm1vcZYoRfwJQH
h2hUgTNoIqBxoy6deqJig4yMtV2bUF0NFjTF/KhZSDA5/QAMR2irGThIkCsId6PACRwj8XY6MYo2
S6CyMzagKhudTpBVrgtQONKlxTO7/mSxM++tifZrqvl45fR7HCekF3N+i+fPpbUSfwWc6AIqXIQj
rCbZVyxYuWNBjxPaBUteD7FKNtYm4EJvHNLKZZTNipIYwXw+li9jB448bBgHBBK7BAZTamtZB1yn
Q7mjAd2JuwzFL47Vu/CjBcFhIWgD/etiODNMl9W621XKuF40chUir64qcBT1Z63tsE0ApSXBzm21
4EsPYriPJgbn2bPUBgX/qviJJZg6uvlQJuWgZygWCaS1i046Cjpt7Lr1cgSjGBEs9KvNZwrLgo4g
yym9UWbiBAENP5ZMSzmWsrNOUvCa++iuGeGbkoCeFbQi0OKHW9URv0M+Cnte1wRepbfHsApKpOTS
nYgSVniYe8N6yIiQsIoaOedFtNOaEg4l0m5qaeWB3xidZw3SfmZo0ws3KtTPSkbl2M+PJDSPzAlu
rcRiN5IaEKMuX+Tmc0pnpMBVSVQCb62Zyk8ag494Uu6LoN7HNPPibjwJzByh7FkAs6qkcrnjP8Fa
PhOR+Q5EmXMd5lur7UV3RsVDA6za6EL1lFVRhqqYKO9FEzbzBG1wlt66ukvsKraOOfcCDNnyWxHg
aXYN61mj8GV+zSXpAyk9H4sqoxdlv5Ph/NpGyUqOVsepASeDEjOcf/sOk22cjIaTcb4SA5VdpIbA
ZOYjOr0pOgHS2EgcazPmQ26eGaGjqU8IOK1n4p7JsOEQKLC6FEENXLQ1U7+pqLk1xiw6Bgxn6CDl
NbuZRxKCbIDLSyQRfjRzSCNJMt5AsG8NY/qQschy0L609JcI4TPBnurTlYOkQf98WwQ5vSaZADVE
kKe5NR6Lpr+J+oAjAPG7E0Ul3pDiDIlhYI9uFEzGnNyB0VB0wimD7EsHSu+JRF0PeRloZEkdKOnE
xIuE+KtJ5+ncaiz7MQmHuD8TXgNnv2WuW8jSKA4Cq3yWBgWbNrGKzhySaVboc7WTV6OPHoDEGXNf
zH/HwfoqEHYKMo+5ZtXv08Bq0QEZG8y7QC6bFyVYZDNrZpQctvCAW3WhM02qwhhz1yvJTE95Pdh2
ylYLGujEPFaZIik2Visz67iECQskyv69meqc9pGmkxlt3AcpfGrqngbqAAYMy8+/gqWuaRFJxHMc
NOHW4pR1hdq4TklRHkcmDjediCkFLeooxV7biPpem+JH0terjjxrvXRWoNJB1C+Z1dlio79o9ahu
M/VKWyD2m0APDjm1C+I0m9goedvk6dNgDAT4mP2u7OAoLy1mHlXyE3MRCPdV7gSx/iAhYzZE0/9A
sQfYjsAXYUJnXsBMxIIOPBObhqe1YDRrzOSOjLP732dmGiQiZdjVGu0lF+KQ3Bp4VMKjbnBYd7QK
GnMfVPSv6rVO/bcXhgI/IJGfUACwG0z6Cn1getanZ0WgAZzTVN1k2qlWzMAVtMIk1ci4a9CKeZ4j
cMyW5cVBy2x0YowocvH+LfQoFgA3j8Gt06rErqP469+ti/uXI76YaXDf67UCjWj7ES+fAVhyMYUe
xdy8ihKhM3k6nGOAfHXewqwZgx5jxfCBnPFsDiINhfU557zypzRcdzn5amKUwVld/ZEXCO+JH2u1
q7i+KhUyHyP/392A8e9ura+xXMutOl2wldC6QOhNRUQfsU5KSNpFyUxsphHaWRCVGfci3NhOccmP
rNjNogRcQaIsXi+ZOqGiJKjKifVJ6KRA3Lq6qTJz3iYpFUBCJJUtSv26EAH6C2BgcHGCW68+KzQW
9wbkI6fMNiw/3SbO+oXmP0c1gBLWwq68tD2j72bkyC78JcM47yXEmi4Zqq5uGDyDCkC1ueVFypw3
5GUUtp0AR77m+MTZi8pRFDbmJP7FkPE3VgQqYjD2Uqf/LG1k7ZU2FLGBqIobGd10/vdd34JQ5kaV
GOhPEIiDOHN7s8AFQSkQi2wRXTgA3VSgLoxUx06FKt6FdfqidWm6k9KtMd1kgWc26XIND19bIVaa
EU6arNah9JDjNSa5yfbSIPAkR7QpZEuULpWohLtyhKFHr8GNkpBTD/vjthGmK8JM9HxWHl86MfvN
VHaZSW96Wgqmqwdy9lZDdm1Ey1cy9b1Mo+m2aDNHyfga0ZlBfZ/8gNxiTCqDnjQlxVX74EMj3Ixx
v0LuWP4B+R3P4JhRNRIzB/t16Umc0bvkbOFgwkUxYPWK6wc5ZXSjOEwJezFuW/S6yRti9JBnsk8O
WsPZrgoJd0w5tLJpH0uNzoJcK92G3JHYN0pCYxjAa3LGM0t6maOZhJ+NSfZulPV1XDe0RbtA7xfZ
8DBsRkoybBiDYc2L5z+yAQ9JB5MTXcR14ByBCaZ9L4rap/X/E1TxSegKySUlmtZbhN0pt5hrxBCx
HSMMHmEnCB/GALGzczkB3csasu5ktL8Wc3kgwrQ66fdWndHgRKHVoiYDBTKjVVdNYt3rDO1DjuVl
L2LT50Vx3C9onUtxfayKiCFSPrS7mmRINPayX8h4FUhZ8EqFARbpjJ/E1xT3adV9Wmnm09d6Keaq
3I0xBjYqVmdSUsURLeafsSLuCbBEY18NZyOdk62mAPCnulm74NNwVCs12vQjFlY1eJE5nlWDqtkg
Qu8ScGuXjQ8QYjGru4D/SqIxmY7vA52s59FIrD38cNwKqIiqXPrMoOzZU5ZJ/sjdCGuGWi5ICeUu
jaHxc4Hhp1qkRyWd/2QGIm4/zMteprfkq2nxRgQPIajyRHOIKb8XTd4Q6OOBzJtdG8JO1rWO6kiW
/SkRuPkW6KAJWkUmtoQRJqTMoTaJE26aVTsBY141aJTOxfhciRjmVmvqjsLGchpmfaax1E+Guon6
GpZiCR8S9xJ6eOJYClPfFoKCKzcZoE2O0r5actOh47opFjgQMeehsNZMT8qMS2WEEscOK2r3/76U
7OJ7RSoQmqM0+N9vZZEbTMLCQ3xTpepeDb30v/9X5of80b+/W3fNorz9+wmxCBAKyxBiBU4WSIs7
ANN2w3WkH8+PTfIu9pQkeBHBnu8gSd6L2GwuEOdDhmwhkOIwJVNhkC0UKIt1IxYBoBm+F3uKKmsr
oX4X0P9PSXixokb4fNKXsiEwxArOs8HNUshfcBB/09scCtIu7nCGY6y8VABm0sharryHeC9WPfe1
hkUcn1QlDtZFlKvKscgankM5vhUx0+Osx9bb9L+axjqWi6qBsC1lvs+/9yyxoS+m8BzADUkJeMWh
uyu0rsS3X71jByaIWR7fk1wiZCkYTqKOpHY01Rx1AJiozFJOYaN23pxxDZV4eZmqsfeY68Pl7eP0
kOeTb8V8InmVc3jJtQEXEu74uJq21Rq6IVMy5UnhxZZCGkmQUlmnT3lOip+Qli8TlMx/aWwLui/W
5okrmPePrgzQnVfPc0qukSR3V71JO3vUxxVl3BzoSZHfvQzDpssGbS/IAkuMlKo7Bd2fo4nTesKC
j6sS1WeUf7QWKdK17GGVuZvHOGS0YOVt7puwp1Na26WUHESg9KhXkOdZygTkVynPw2gYa2CgsSGi
xcJake9qUA+bUS69rrE4+oyhm+Q5I3cR/7OO6zuykIKN8UjmBLicc79QQYVtd1ZEGZr/As6PNprl
t4zV6D5o/QsqnYSD9+xFsVztaADGF9jhW8zGHSfSPfGQv3Nhpg8EFQQvS4R7hdOuaNF+xBHT5rqY
J2fW6OWBtoewZ+FKTgtudtRaMPnz+tC3EaOvKg3B7+kyLgCe/7SqfpZIMbwqMp+qaqQzUTHFrWdG
08kqQxoiLTmok+ZleaPvZ1nPyf8d/+RkxE+LvN9idmcs5V+iaK/aOH/3UY2sKFaP4DkOzN5cGkM0
IyUsNnSWHsjyok3YF3duYu2szmSXdA3i/y5a1Gf9auKLvfWk3iVY1De5KJFUIS6F25Iq7eoS1AdY
Nwyw85x4IlXeN+hReVQG4xRY6updy2iacSDfNl1uHhLaRbuoFaz9MATWrlbaiMAY3ga3f74LCUA7
gHNvOYNY8hHjzOJPqayckqAyPTyz2rmENesl0amt1QAUDgqWBuzb1ZACctJrpdguTHtQuBCf3JVt
+CTRh3Q1SRue6MDC2RE04QlzpjsIlPNmmE/PncpovRG6+F6rguoITS3e8criDFCN/AXJTuPURkkB
HJGbYTEo30kBByqVJwy3U9C8jhxjnDxJm1erabjDiRJ4DQNq00nsi9euZohUTTrOX9NM6RQwFxab
ijjvsU1e2/WHynMTvdILRTQnpeErQTy501GkvkwFIoIsscwXFiYa8m1lvCCvKh0JVfk1SAlzn0uZ
DjfyKKIh2OvWXybRIp+1AALHFL/1mQ6pf2S2HlgCo8VauEaJpu1ivR3PQagO566LcZsVlXLsI+aY
6+93Nfw5fMIDcypDO7VSd2gSg0wg3XztUvOlG9FFFstXNo2x26freEGQUpiv4XuykCOAep7xcUj6
rT4RE6MXyeSVY9xs2j6ntz5wIbAQSi5at2/mlbMXN41Gm1pXN3XJbLQRpfkkU5fQGEmVTdrln8K8
HEVRKq+Jnoz+Up1H2BV+VqeQinnFQqKvkN09ERHZUw5hep0AY9UJLNazoUAXxesP0sY4pKMcsBEx
EVQrlBJqoa2CHaFziHChAS5smjjS0QUYAzymgenJSFoXoh3FLZr+qQuTQ9eUBEO3I9MaLb02cbzt
mzHZT6vmK1hY5IeBefKkZMegNEenW/ZBbegbGvtUdpRTbALdRyFCJ2LIRpTm3PyYQULDLT3L66od
ZhVuyLxv3L7IOR81GrPR9VzLlMQZkYOyuLOIFEN7BGHBxxvVTP10f1ndzAjBUOzLePfMSLE2qCih
XZQEzpC6JnJXmctR0XT9lFBscmiysHfP/UFSRxXCZWBcSLg+Mvk6tGsqHvE8pUcUnbxjQZi23H4a
L+wiDFONiHWFMxChOBkk0uLoXbOEgNVoWaRte50Ip5WwCfIVJ9aC49NMGCyqyUurS/WVGGVMMzTF
WLYXXynrGWsS2lFQ3suwPIW0EY5GjbalUMTg1EYjPsxmTYwQrT2SOKcoFZXZf8ZSEuLw7mvDnSd6
ArzJZZdF3XI1FgmS23IyRSk9t6buzWOvHjP4C5vCAOmiDjoG/hh/ZLa69UIgU7omX5gKIlRVlIeQ
VL+gTV9wUxncWfNFrxiWT5qknISFFTdqB3gKrFpwbjWaliW9WlCzR4zsNAUSEoyB8V8QWmCR5RQi
6vmevT/YEBIEw2YeHuXEfGQWrdmJ+6JhvqOOhzUrxpeNS6f2pduCDrAhKOd7IRqAqEf9cUJetjPn
YcRJW9ZHKrNzuMC+6bnfGK2njiJG5Z1jnYTaSD80kzXtu0lt6N0P0F1VuOszURqcTLK9ZgjNZpxR
4pXhO7a5Ncg2a/25r6/zBLdOaSR1yx76JsscgyLFXJs/28ZozpYswK1ps8QrajPzg1SpNxaB6fAE
wn1v5myeVXNrFU7AAwWBm8MqIfQ4grY4kUMiB//IsYCGjOFoGISMT1lzmFqiMteDI5+k3eQkq0X1
sjUygmYzDQXBoPloUnVMR8QAQwoAFcr78TLZOEHpmxjIDfomJezUq0UZZbgQnpdcro4gWpeNoMww
0nSVtk5g0SVEjOcQ8UKPNEleFYLX9ulSECQj6wdL747QDDvwr8lVK2e6JFmoE/tElJ4RQx3gyJpJ
h7CEjbwMzAerdfP/93v/vgzrnwaLhSxNa2aa1Tkgolw3lG2jt9tQM8QDMjZTcMB8e2pQ5ztlmsVD
vP7Bv+/kgjF/YWlrRxySjnkyG0+9DQSbyBjHXZQK+j5ebFSi5m14G5G738mQ3cWudC3eCKP/to7k
6arRQxI8gcbvhrJKfeW4oN5qbgRYhzdzPgWf0Ka68dYS7o2WULDXtsrstCrhPLb0jgGcfKgtQeF+
sdG/+Y1L+azzvyKjlzhvlHb+Kt/i9ry8kwHHg4HITrsWa1qR3bwYx9hbToLoCdtXsiPLhCa3vVzy
xLHujAjFL0hR50RxlOf0Szc84saWyhb9ya1Tt/ip7imNtvpkVJchcvVb+Krm27YmN/rEgtAyYmQf
YZRZHKR2s9qPZYAJXkaWyglldE6QekHDzrVMP644MWReQl61jxRGfqq/StHut3l2Mo27IHzz1hHn
ecpL2jlIe1Zf30+9Q1jSMYr87Mi4PwNYqEiF3Fd+nd7zZ6putdgRoiciV2TtuOEh6XfFa/IqfCAl
oJWE7WFT+r22UV4JwJIPsghtyFmi3+6kvFj7hFuVoBC0x9uQYaI9HOoj+jYyMJKP4TOHdnOLXPPK
m5sd9Xvyx0c17Ye36N6/Sh6ZXEhtTwI96cWen9nVkBDBi7KlDXKR4awaduU0xNyhg30RSxc1iXBP
yNYFOjhshs4NuvNyaUeXKJ4C0iADH9qVdqY5pJ5jq30et9hfSg8fnED+j1MegEpxbeZ9cYRdfdHu
xeio+q2XtxkK35OKR88eSGJnDvEs3oy7PLsyN46wE7mva/et3+MNWOgNJ45wzA/micYxB8l7ssum
9Q4IOXHM2/DBwG7wit/mVL8Lt2mfodD3892yUQ8vCCc30SnnzTxIfERQQzf5u6Xk/Wxcen9n6Wei
3W9rbo3N4dKwx31gh3iwAOfKrqw2Ugx3yEeJ0bGpnq0d3DOmZsYOSqWo7JIXEyc4J9lpb9Bk5lF1
+3vtFWfO4WgJZgzF++g1W3XVLlekZcTSuO2RoIl9+Dy9CH5y1vx4Z7w0xVXDMx+6Qeg+pBuszR21
KUnXxQP4Y/rbHHKHZZDEy7W36oUq+47dvrdu+dYcAtqAj95TXeEptldwQ2d32yjyUJNE5+kz2zcn
41r5n1PktEfFrzaocglWc6dH+oEh5Nm4oXEp30i0pxcdgsv34nATmQ7Am78MaMZI4IiNCPEsKtdu
C9Q9sscPljLliznfKqhHAe7T/c6Q5Z1xOIsoNbfFs/WlpU79Ub4IDiOTylfv3YFQhHrcSl/tB/AN
Bq0wMk71TuwdVKCWMznmW70zn6XIGb91G0iP31/y59XRgxR3scVt+pyNW+FOryiBiPKgHSTeCWb7
bt+ST/JD643ha7fFsJtHBazlmXPi8of3uMu2+VF8Vm7WLUp2tMGC3UID+cwnxGE9AUplt1+C6nY+
5UaxWYkx+2hfXvS30TM+gmNzCP1iW/0BzQyc5As3/9zbVn4wmJ7ww+1KtXvRDsotc7pDbzxlt4xe
l0fYcvZC3/5NVJz0QjQGLAoQS+02ZwHCPIMa6C8UTyp63Z4t0TZ+0HES2Wma5xFpjeKQ7N7c8SzU
7DXcNDJyMLuykOa5GrVnbgfKjk/erl4jQGl4jZz2mxPrtCH6EnUiw1i4Spt2K10j1Md+krr6oT/G
DRebm6mQnHVrWrUPtnmpbiI0ltIN2LJisOq+oTkIoJHX6Zt2H7yoFegWuDhPCCKn5So8y8wdn4iP
o9dFK9jOcpDIG+k0bzHeqVtmpp3Dqvsdns1TlbiDK266o/A8Xa3jchEYolIxnCxSGk7B72g6yRGU
Dh1gJqJ3dkSJ2u1NuxtX4z18Zkt4N3bKj3Bstzx/AI4QUzLy4oGOts1rs0cMFKMUdcQL9HiH333X
/8IDMvGQ4astv0s0+qECcqsyI91KcFTt2GeQa+3bEJ0C9BEeZteyNuZzAxzhTww3UD4/RC7pk7ST
LnX/mRzzB5FsdO0gb8ej3Tmc2pDJlC6/KLtLxlK2QkZYD0GuqLu2dsNdPnvJn9W9AlswXW2NaVJP
E69ltY24IeEnLIeoa93+HXt6tWWkhKaCMCpxJ5wYwaKynl0FsQwDkO1yiwpfJDpjE7rd6EQbA2n2
TZlt2eterZMk+tUBE6Rm2LU/HXXf4jGRLsJbuum2lO4ww3/DE8g480cc4Lnb4nWWiDX0etfIfXTC
FEHqd7HtDsw4c95i/TIAuxlJNnamAzLfaFOei3frjRpdOtaCbRhEOLrCJ31+5LjBj3ZeMXTXFP5I
sKBnsTvii9HpITAGF8Gy4Ao3/Tkcbvq0Xw6Z2/qtE2IA8usTINav4iHf57ecMcoXrZ9oT0jcOVc3
7Xv0Ws2b9nsFaIR2d1C+hCc+XU/aB5HLB2aMFz4IqFMxeaH3NNpa1i0ZIZftZMZoRJYRGMzPK2zl
AbtZNzfTTkuP8I+2EpTYTfvWbTuUu6YN40H/CYhgn9zWATIHMcI4DX+duCVFUZbpBfnFa4tg0Ble
hPeFTxrALYexiwnMmnnTppifIMgVh2Brcfa362O0Vb9U69ZfECaWEyEvXvsd7BTQv7HXPyXaVgBF
/wIID//iGhaGZ4sP74BBcd7IMePn7XjRYDREPm4M+Wj8ldzb8OE02zgxk9duINkU4Xmm3iAr9LW5
QXopv8i3CTakg05XAbAcsyWXCSQmSrXc8GAWfuWbW2hQzXLhDmuvebWTCjcS4YAwXbP7Q0akOVYk
ksee+PsGcfG4DYbN/DQNByP1Vm0l2BI8kzk5NZ5SwG3ac2aP9RuVQlK+6Oqp69zWvHOQFPoTBVv1
2zx11nOXbAPK0I8k30k3FijkT3L8QlOweGov8aXAU7kf60343D/S2k8ZvGisURiHXGNnUrhU30Qf
QhoKX7XLpOBTITp1gzJA34bluU73NOco51AhQYr/ND/kE4tE9pvchg+D3t122Cgf5bHekR926N7V
pyrzZybCaEqflTKySTXGAxUtW4hN1aY2ttZHB6UaRRF4LYB0xaUwXCyAEQi1S7g8w5j7qCKcGzZH
v9ikNP8NNUjbdvGHtytXf/GWzW94F7FhZbqNSg7h4Cr4ruzOMy6NbIt72qR34D79oX1m2hk8BMFe
TstfedSfy7fEdIKteQ8pv/bFKx5URyEaCm/eaUVHcLGwjuhOzcPKVeJmu9WS06BAcbIX6jigjyGZ
M7RGTxN9vQevE3Mo5gG2r32Krhvu6xMTt6B6aMNNuObPOGUm1aYcZ3qdIBX9QuwJM5AbGWPEAWIY
PcrgID7QrTy3nDr2gkK6jh2czS2hAXx88F20m3ZCR5+8zl5AjfrFjS/sh2xP3Yrhh2Bbp/iIa7f5
7Y8w1nlk2J5Q1SHIfy1YqvdEgW4jN7+lB6VxNa/cE4qxIy3uWOEFM6mCHeMUXagcwg+emewwAJbB
AqP6nWhXz/qyrxJCUe0pRcG+aaw7oEvUdJK2185Gbk8H+ur0KdRtgIOv8lKeCNmpnhn/hh8SCxYV
VeJiLCkOqelnr4HkLuXPu/BRTR8kJwyZW7/RdQ6FXQBhlR0EiQJCasqzqblPau2bT321CULK+o7E
F2ofMgJ/uBjsqillPAeanWwLp/w+vUBLHD4sw232BBXTZf8hlUG7Y2hhOimp7nJtGPl59UPcchmD
pwBJ0ch+d4go/GSPRrApb6MXHtAS5bin7vNbSMaHZ7J+7rNddiw/B6Clh+weniuOUBa1Uo9g55dG
wJP6xXyGgygFK/kqLH5HFMuhnSIW38fX4omXLV3FD/Gm3Glm8M/ijuKM8I7XZ0CRjJz9ULpcXDhj
H/TuOChkv21wQECyTtnv4Q+rMZRsFFXd2Xxg2P1K/pptwkhvV23U7+BImBpIyQCfg2hD433Cy0hf
rzqOe4JD4O5uop88YYbFeWgLdpbnqNknG/Yo7pf+jVYB+3X/RusDkjlwPg4NbnhRn6AAe+K3OHtV
aLc8qteU9RDhJx9595nQX/pu/ti1xtolQ6wk3Be6oqtsgu/g0D7C5pAg5t3JR8E19jk2t8gF0tqb
O9Gr3wGjFiSYPPiw/5DQC5ptAcm3DbQSbjB5mm/dmlv3gpjzYc6w/Fy6vjzpHMtSbz5Gn1TVyR+r
HwRBPXazr5kGX2j/DhUqS4+yCX02u3z36G+Rcsx+tDfuzqf4M/DzrUXATuxaB+Ms4S/8YbaA6MJa
XiMamBtDQQpvqx/CUdzCMVTg4tixy+qvHxiduNGJ22pqN6QhAE3niC89r4vNKhLjDGfspGu1HmJN
Jgzk8tnhmbSTt7daYizv0vZhaIvnnI2x/sjQsjuTp565cbhIhBMdol/sr+ZTVtrxX3IfvtkEhGfJ
K96L+5z7JfvELfCnnfHMGsVDYfwwdTsqx3kPKNp4J0JMy5zlmR8GaTJ0+2WnEoaqUKU50Y6KOPhF
Oc5xHe1t8qtyxKAyUlFO2tEJe5X4xCoPQxi7xSnBA3Mvz+UncnTruPY3BaY+m+ApfI54nuzgkf1y
Dw9vlNDzHj2meIsvLEcySw6WM5txV/toH9p7+2B5jJ7EA0aCa+2ND86u6qk4Sp5x2KU3qIpvUCc9
aJjkKLN4slhq79TWL8PHuGUa86heEKgJLoGoEGYopb35jQN7ENvtEcYO7JvWExn5Mex7tfbcTV/N
rRZoyzgpojAoMnfzbZ4Oljucg+9xeiStJ+S+Jvrlmm9ro+rfGhD7HI5+q8OHQxwYfckW39cHaDrX
46H6CzxN3i6qR/Dh1HtivQ19/mLpa4f5XF1YBdEcWvuZF9v4zZO2n3w+AfEI85iB4Ase48hO6QcV
rxOJVvSF2CgZbp3X8hkv4VdBWRZtCGz/qQmcbTcs4A+BhXwVLtjV1jhVn+0bdgoYyJN0E15izQm1
buBR6lUfHO5jtLJgLzCa2f/7jlhHEizAQrvtQsa80fBII97H0PQRpisPWkmBQDJ1k+IDXtlITA/x
v98HfOzkKbG6amSlh1aCBpQ07ON4ngI3TjBMAd58EwgQ8AygoxQrRDZAVCv4NjTTPY5DJn4J7pKY
2guVMgrRsb9C8679DJahG1UDVueZh2FcvyTIbpyeyQYe70VBBtceVWmiXJrK//kymc2pVyvdT/Uo
209jwYhSpaAkvaveW7/Wb9law9ESerO3kXPRhEWfsMkrgZPKvy/68pLBRfYZLtDERGBcbbompnyI
zAciS4hCFYU5ukcsiDSeVbynKDlo0UKGFrXkLqTXkI7FWIUmogEJ63NzHlX5R07JZC0SDnO6eQt4
v/u4ZvxX54Coa85cQM56x8LdXYfzr1IFJyilMiVs2GMee0t0ueVREfEfcyF6Vd6iVwYIOC5sj9PN
aElCWbBa0JlhcBZUr2r7mFXUq+v3sTmR7hS3P+R13a2sem6m9gkmXcoaqTrllH2CZqWFOj/mSlAg
sopbOuueNBvXdA63lSCfFQ6e1hA8FZJKyCOHI0PWbLIXOLE0ylbOglvAcGczduZr1S+al4aogYJp
eRkX+cLloIAp1YA+UfVjCgPo4aF3G3H6NmVN2FtBhKOP9HKlObbF1O56XFasM+R+NQalqzFtR3GO
zo2A6QQzxuwHde8PYkjojbpOMVvjZGbWdCAjRLcJRiYOLKcdJCyqTzrw90zTeGPKxNXHiDPcUArw
jz6WXvtTR4SPQsBTB87K0zLKhTVpFAP7OakjTsOS+f8FC/1nrplpIl4iQoHoE0viH/0PoIs+ZXIx
CGazHVX4EOC0cLayX8hBvGtzEkby2m/UZF8B6QJRMf8/ASz/l++y/uuWpIimzoRI/Q9ujjER0aiV
BllW6fgXTKortiGtg4QuBqmIsR00Ot0u8b9IO7PttpVsy/5KDr8jL4BAW+OefGALkuooUZbsFwza
ktH3Pb6+JuisPDbNEqt5sIZkNSCBQCBi77Xmwiv96W+y0QWMjQJ26HdaEG9bUYVpWzrNLe08GlEG
RdWrvVLSaUnIhMYpVhrrwOweBgMv/Cijpk/KW2x4t4aNnpN2MjvbTGwIAt9eeSnTe/wNXHR6KSS3
aZpt84rOroAS6fKAPLR0XBksQlhIYCGkd598BEe69++9nP7kBIRh+ILYddtn3S1GkmJWWesNV4aD
eeG1qApaVGFpumqfvxY9cBVVygJ65UWKoSrkAT9hBeIhP/p40VzJ0q5cCXFpAKpYPEwsJjLBgdMQ
+YVhFNGxG/NcKqHmUu4zu+TZFDo6SVZazVgj3uT0m0r9Nc9dgDHpusKJWvQs7ZED4DKJtyJ2yUGj
iCZjpZ1FKmt9TeeX3GiF7RbHVVl+JkxjlQ8oU+uEy5s3tMALyBFsiBCHLQOr3n98US9dU1UIE4us
NVGvzsb14Gk5TyWvcqyEB6EBHmZmFN2Vm+c0SM9HDvk/sqXL8LdMU/391PU4nYfaVslKLEmqqaR9
m5i7zqT4XXPH5JRgzS7dj3kLjsHmk87a9KF+i/+jx74e7w2fERVX+UN342oWEbT4oC3t3a4nZkn+
NS7K23EAoJGTgiVX7oPc+D+yMilXH58s9Q96FneAUA1dlW1LsRXtLFvR1rVe8VTBdsBmaeqZGbQC
A40TrZYh4ZqOZZA4iSnIofCX8lRWtlZpSZSG0iFwjCCMGP27Z6vvVlQ+VxNzgbBNYBid9+AmVnnl
Hrk4dwiNxh0PL1M1Tt//ZcSKyjYyM+DlMrLmjQLVBsPVfJywU0rSPke01CdP/9de34WC2qWHAI6a
zCyG3nnttVy6ewQTt6yhqEcYejYEPIQlimQNpRPpdE9MQngXE21k8KkJFSrhZTr3U93SYvdoY4B7
fvv42l28fYWtq5oM581gIP4+Bm38Jj/HYI+gaFEqKkXmNkAkOjxbTRgSNQ1jfrrz8GVFAEGmi9Oq
TyFxrrMJJ9Njk8PG3r+7ExBlROw/r0PlvTYjCq7ebR7nsHtidtl2jb1/OADj/AYnYoeNkoJp2G4n
ylI9Yag+fmPK5TNrGSZPY1Wz/piX0KAygOTSqbKd3lBiNwSuQFRrqx7UTE0M62ZU7E1M4TyE/PLx
0S89FxlhE/GMBCNVnD0TtN7VGi3hmTBMnB6J0kQ30k1tu3CteOZzqKcUSLr6ynu+NGtpMsQkDb4P
JLsznFzUk3A6xF3pjD3XEsHNV8PKvn78zq4d4+ydBXqt4hNlwCLyux2Ncq1ZyZXJ9+KY5GZQhM19
QZP7fEzaIawWteamKJSV6GgBDMwids8A07N0358wQVqw1IvmFr/MHlMTzXj0w3F8E7vFLijbW0Ik
jYWlKotuiOlSmVQM/MH/GuTeqq5QALeCkdxIw7Of82weJmCUZz7mgfttAo5ZLiqNj0/cKeXy99le
yLJukbCryTaS/bNniqbnjZCABTke4vRZzWMcUHSyVBFBzcOE28ys4meyyWg5gLvxpIKuCahztlHp
4uOXchaApfFIk2XTslms6qpink86xRQoOeSicIr0h+TRbPdV6tdmrdDHHfZ9WbvktoULX+w+Pu6f
qxNUkxbCOtOwVGGdztAvE6/tKfVYRnHhjKO/MFXuyYqTPc/yFj8ak24JE/vjI04j/uyc8/4sfUoI
1IV2vjq2qyAYh8HCHaZZ8CNQZrOUfc3L8PP/w3E0VVa4wMzm2vTOf3lnBHJgLivNzLGo3YyuupaI
zQkK98pa0xKX3s8vxzlbbEkiNlyEI5kDkoJgHW2B5ptdvjGTemQBSqbRV3yMg2yTVWHPvJ1/0cIN
ifcH3j61hrZpV5I9aa5EshTosRRBQkvISoisSVJ3gnSw+B7kgw4FW6EBuGk8akaa3WO/z2WI0Cry
ll6XUfRC92lsC1GF6z0RnLFQVZdtfig2ekGg+tiussRPbjqo/jOlJUDK9jQE8Fm9BFD8HZ+5tOnY
UOKZ7JBH0svPm++tJSMviHyPDTF+MYAix85csD2l1eb1NXo164tiopQA+5hjburqRbZBhqQc8DFu
Lc//0pHWhHAVuo7ea3sv93/IMPEWkUsHGxIyNcxRMVelrr+STBOOD2yai7VLhTWzaYC3BnabMEI8
YPX+52AcD15w//FIUS48mFhQkpkpMxsoQj9fLcXxKAm2aRnBMQABVL97auN0Lzr1ySrtb1Qj2pk8
RHvsPC92Ej5Utq8Baeqw+t9kgb4dUu0J8/qrrhRLxc+fRyn+qhiC8GVRl+SVq+tx8CnsFMYikL3P
ZWukXFy3mWNKXPeu/FaCMDfMaI+tjS6V5n/OWlqnEkBQYX+Lu+5Jr+27sW6e1IiSKzE1WkjquJTY
d2XhE9Lgz2uNXwjjYC56gPIdXs5wn6jaDV6SvVq3T1jmvPItHNKNEMrb4ClrVzLv4MFEM1GqxyZV
1nlP6zHgtLtE9WpBQDRHsizKEXEFnoX59DpVrYsWldk8kd/+dvq91iCCodqjvl1ULYQKFTkfqfTb
XriOTluwKeVjFbaOS0INcaGvQk03+Cy2cZDejr764OnavRfBhvDLZ2kkRLOmNCl8/9nvoi+ln483
tQ+Tx/WkxzqtbrXGfCPTkGq+Vb5k2BEfopZMlzR9wBqXPbIHZUy5GK6ujJBpzXc2aak2tFSKTzqq
TPNsMnETqKVqOaCOBkOWeeWwrSGXzg2bOmRS6qsgsd8CBOxIMkrkLDKXPap6mqCu6Jwrr2V6nJ+9
FqGaGrgJG5aHfb5FocrStl2eZA44EOTpwNylYDKqJUsLvVxjKO0W4T3xHHl37M36u5LJT1WJsoYg
bm2ZtTndREvyNl3dX3mIKX/uOgQ7NNkwVMWCink+t5fe0Eo+oYGOh2WAelduIZWl8YK43Nu5ffmF
qCTohKYaO5UJZ8uXuk3TyO6Vh9oERz4/RfBteZ5Zls6/871iPURWR7oUeFnrGSJAssb/l0jLEzcE
U8esD/thl8aIE0W2KSeaRj15zjVyjMogDnE0Gt/1ZBdjJ6As3z/A+xtvM8JkvRZjiapFc9VGOeuW
9WI0pAfRxryXgFwQ1kIz4oPGldsYMywb8ZWH56WZiv2RAMmgU9tQ1bN1WBXVOQGraQqhtbmrVZvW
e3mEQUXwTXkouvQQN2S+FmIEFpMdPx55f66gtelpqpggoU1b18/WmVGb424ivsFRLdpN+JVI2RgO
VOtWgVHcdGryOEqIhz4+6IUxxaod3LVpsjASsnH2jvMqyxqvbWIni5B8oiXMo+o4Gg3Qj/Bed9FJ
p3jk+mMSmntU1G8fH/60BPz9btNkwdtWFU0xDP18YeYFcZ5qJGQ4o06uH7BURscU+oVBitLqfRgb
+xZzAO1tnZ60BNqiozpRtNqsl62XshGHZvq2FUT3Q4WXP+8tKibZcRhI9bsF40dUAxZ9s7x2tf6c
JnjhbDpYtOs6L3+a0n5Z/xQ6dWujSXjhmO59gRt4tN5CTPggKK/sDi4NDEHRz+A0sRLSzw7lIxV2
rdqOnCiCa0DmXeqZa9Igb0103ljG2FHW9svHF+bPBTNvD2K6AHI+TTbnyy4tB6xJDgdKIP68nR+J
hDqAZFjIufJ8OuWRS7ikal4Zj38uXzWZLbk4LdY58NlNoFcUMWrXjBypabZD3DqaFt0Hhnzz8dtT
Lp1TXabcJSzIgoQE/n75WHb1QcDfdrxU3xste/iMG42CG4/K7EshiZtIU1ehrK8s2AJaxSxbCpxW
zbAJEAUCqdLhwI3mi+ReG1kXJiHOgSKzfrdU2WBH+Ptr6yW1T8MQ22+JD2gM/Ceh98wB7g1k/l3T
flFcwsmMEEaUcm2o6dOT9vx+nKY+UwcSxpPm7Ng8QGobylHk2DpwCQ2jHxUQWAuymTGvZ92mhuk2
w6AJrgESSSoIDwJvj6vOu/cxwc+61h3nwAdvT8BbS8EIaHFTCwXvMVFXEGt4EhAzyW1PwUxRSaOQ
ECOKvElXbpU+xiQwzvuJIHOCjtW5hoEeNwk+sXhytB1OLAOpsJZ6B7zo9OMA8WzYSUCfMJFTagUH
13Vf60rfli1IhjGTJ1O8t/ItQbwYGoGJv0BdD+VbD9xPyloHEJc9V5XiCOB5lU/bgCsDbrpJ/zix
FsnOgoe3/UcE8xjCcPU1Jrqhk766IXo5X18awzYpUaMRPT8nr4gcK0gkmKbecOcsRV49fPwiLt5c
RA7QvrBV+P9nE0miFSweiLpw8HQiqeJty5FysMz6yqbtQr2REWwb7HuZ1A1qfb+PYNxuIs2LNHY6
QdMJbaLVgOxgnq7I7mIJdYB5gB6ca1MLfe836k3ptjeEgl17IX+uVKYKvUKbyKL4ydn//YWQhIeN
GDSro1RwLxo+LPpyXXnHKBle9cnKWVXxt7LQ7yYjfGJ9+78/4ZwFjQe6ZsnyeUWO28BoI5/ZbIjc
t+l8l+jLktK9Mlmrf26SKYIxM9JnoHyvnt+1fRWlykiykWNEtBhsOP+zOI9RZ5n7iFigmcGcFYra
CVrChzsCyATk+VmLxkQtoYhHGB7YOTijzZJ3at8Fmv2SwMxRXcIGeuSBlYLA6fo0fGm2IYZCU2g7
XCjLWEZpgfBrI5SdzVbqakJt8iOncp6q6s0gX531L54nVcC6A3th/dG5iTlJpkH1yxn6e0lpQCJH
+bGhbAoS0kJZEwffmvibBvilk8BVdaxIDeJhiPC68pgzpzvgfDrgQtHk1RRBOMnZc85uVABPXhE5
mIxx6QD6twA/QKAsoFYGaL8wSWV19eCzmmBJsLetai1bX0xLOyRoa7L33sO6EiStU7FcCnlAgpom
N3TkQ2srKNt7/Va3SRCs1YPVU8zIGQyyyI9aHX0mpvEpybOj3cs3OaD6WYVyUiu/lJZOlKSEupb1
EqVqSpD2YVSKRwGtKbeDCTz8HmQ0232LfOlMNW7wGD+2AgRMbpY7vxHgLeQVHf6Fa5oAT42XNGCb
y7CXUZz2MlhL9cZnOMwiPYC18/X0uWkky9NZzgsqKn72jYiwK6tr7eK1N6mwMv/h7Ttf2pduNZUU
Ep5sRblNgS1ZUbvtaHIuphui7Dr0Qf7g6EpTsoH5ZnCmQ1s5hGV6DL3ye+NXm1HWDlLAKrPumLCL
sniCxfEwamXHstSeR6X/Pfym2CBHptw5SI8PeNedDBZZNHGmzNhAGS0Zby2Dy8r1at4KdI/TXCxM
viVDwAcvlePWaXESZN5jXdHPMqUrj4FLCwxF1thGYvC2p23c77NibDZ9GAAQcaRamSl9+uj17pbI
b8UrnrNyOMo5Wh2XoOFsuHIV1AuPIIXJcFo006wV5+t9VeGu1rBvO6OrvIFrewX2/9lU/GVhp09h
/rVRhCOc4d2YjGU6wh3/Vc7Mm8wVR6utn9ICoJ6V0/XLp0oVEdAIKFQ3XVHvwVJl10+k824+nsQv
za7UtBSD9T7rsT+23S201b70sszpQhRtZropGuo7SfdURulmzKOt3Jkr4ePQQqU5pLw4dCSzTm6e
4hp1hOljnfHvY3P8Hvbaa2LJbyMsuNB6VpLhGFXylT3VxcurKLQl6cWwpzt/+mqSHQalVWUkSlKD
MroS0dBnr853shzsPRZbKcnOQ+itB7Jqr0xslxbWHHuqPKuKbjNX/z62mPK6utIKxhbhKXOV0az0
2g13zVrPFroUPuGs3/qj/JbH8ht16hXEtnXauXe62jxhzZ9FNQlcDfBpIae3H1/JS5tdXhzbGcEa
jJ3b2aybECsKcJ4rOdbZK7ix1TDqr6HOdOn55oz96Y2cUlvydP3O8Oyt1nufr7yCC/sqroxsC8tg
g2Wd7ztyUwvqJKW6VAzt03R9OsN2vAqIef2q2e2TLEefs8S46SPrLsBPhs4jC8VrWI1vtentpVR7
TYHsSxquWVO5cndeeByTkUuXRGg8k/7ozrfwLdOROjRK6IZ9dfau68UhrhhAgVfsrSa91gy+sAtj
QpZVVVdU1C3nExEjw83UakwdqgOr0kMND89kBnl1kRv+U+gP/Gd/5XaervHZk5d+vawLQQdaU+1p
hvpl456PXV/KLsUrHMsvIzrGHm+4Wd96WXqt8G1eutq/HutsvNlSGIWaNhXKbPhYVeBiMFUgdbHD
UYJj0WcA2CxkjZpY+3JxN+aZiQnH2lmDzU1rLLCsHyaib6KRd0w/r8yHjZxpL4DqEzr5pJOAW4rH
da40ARgeeVNJ+QFLrA9CX9QUa6FI7Mxd3pSHE/kYiWZC+xE2X/6upYozCNaFOpJsEY6bylc2RWou
06y9H4I3TzWXdpWipDO3Fh5sSi5qnzl1Nqzlwt7lZXtnJ0BfpGFdjtWd1BWHCIBPI2E1xQAat7dJ
O2xEg0utaH6EYX1oK16ll971KQSTxB2f9JhOiWoTaZRh0p4HJgibuCfR9Zu18SO2Z5lmw3xx5Vei
bL4Q++qUIMukQQxzQNp2v2hlQnIERJpVgR/tRLi0eSsrDZUkbjxtS6418lavWCU9Smk5OeZIs6gs
VuRg1bvRG2JYqCnPEaMgySdjBIIXWGtiVIEiecGWOxgnKK2Wdeh1CDfrDjYdoKhuIA88b6LHJmGR
KGwNMEgsx/yJibqPLBFWAtnPvemvIQshGaeCPSOE4ZUM+p4YB7FOiQWypHwPRg+PDqN+tNI9qPOF
yFmPmXK/qVIehTrUuAi/cEt2kB2929iDzKA6WK61063yvQ2yvVemRIbXaClcNE8alvbse2UpL2qM
bzGNss9hv4FlODMNcLc0Dl5M4EhujskbSLHtO77O34rcW5lQqwZwgPD1VS1tpiHRG8XeHsydZQyY
SHmR0zwAJH2NvnUtIriHrn/TBc1rZnr9Im2G9cfT5cX7RzFNhclBIFs527AaRVXUg8GEpFbuojSY
kf3uYchJvEAlpA3GshntHW/xyjx4aZFC/YPdK2IKtEpnh9X9AYaKN+Aio/2jyPZdGiXU89MrM9HF
x5HOClPQsaWNaJ8dR0McJBj4qdMNttN0DZ4oSPAJbl2qKRlyOqCb/t4uCSUlFqdQrq8ULs34PFRN
g3NMFfZ842jnSZHknU5HAQ9HXKA4bdC/d5Jxw3/fIRRg02fNXG98ZPJf+gGKV5CIN3IJINmi+NgQ
yFPX5UOkEqllGTs3Uelg6cCSXYJoOsiZs0RJuQUr1/Hi9C3z6sfG97ZwxXf20AJTIG2q1UscCinV
fI+gEA8DcdI1iyEzDqIBAxcxXTbD1COMpblaQiv1h8npJA9HkY5OOhK445tzxTbvEl9GyP+mVhHC
nBYDPrleM1MEj0W+L60MDbuGaUCux+N0NTPIYPi/+mhhhcZntlJRYgBtGMBnhfsS3hLkXlYiX12p
Q7gwdex85g0BR2+heAGFmja8tVikklUQglOgClUlZr1Qw9ajygDGUQEhHLvBmsgPUggQqNdx/o6R
CjCpDJu7b8HyI4zoPI1Ig1o75H1XrAY0/2Zee+AdbBzaChwKeo9ma2wrGRNlXHqzpsdj24afxyiH
vpFMInE8n4HLASas4Mf34KXnpSHYotvo3Riq0z36y/MykCs9SaM2hX5Ij0l9Tox4N3TyOlKIq/n/
OtT5Fq3N4Q1nIB8d34SkmMIXTqmxg0mcd7V05W1dXCUb7KvQpSBHYzv3+/uSCzXPCq3kfUVO5ZOm
56VLv89W07o9VIYvike8GE52cMNX3ualVQ9VGkpSLLXYh50tkY0SWUEaM730tH0hoCcJlpe6vjN9
e6fkXF++/vjEXj6iTiV/Cjb9o9oAnBp1CxxDpwxLDGDlAarMUXGHlywu32ueIVCdlh8f8jR1nK+z
Jn0stU7Uyua5+Gescqj+JCg4YR/7c42QwxaNI2ZLm6BRuZyNtfFUwWYiC66LnyzrUERQHMuBNULZ
Ta2+DI95vSfmeFdhdsVnmtSsSINxbQ9IG3QpgzpB8oiZ6LsI0RuFLhdT3LgxctOYj+W49ty8npsW
91uHK42sAWrbuxaO7oJ7ZRcE8KVo3lZzxX0qY4xxNUy4xBZOlqjPvV08pFI6zFwqsQiaF37tQxO2
pWihkp9AbbbDdTy5z4sKaBICQELCsjm7z3QOx/9LaEGd0IHjfXxWL45axqygFURrGg3q76O2612y
0nw7cboif4+Hzza0kcgdN+Dr7lSC4ptFiN9xvFbIvDSA4AFRyKSgq/2xM6haafBzlWRwCNXv4cjl
s8fqOMT1MZk0GH2Z7+H+HD5+s5ee/nSeULzL04fT6vqXmYcM+whBMuTDiEdIBq5mbqPTmh79ZaZv
Q0u5j7PiMK1PPj7upRnvl+Oe75/DUYvbTJcTjM392ooZY6FV3XWq8lJm7d3Hx7IVLtj5bUIJFJEY
21JmhbNSed1ZBHoQyuSINHzs+7ZbBMjWPaqxahnXxLjkP3TC3Og+jetB9vGyWzAzqBsqXGjXrcyZ
XjnCe4sz6EeG0d+HntjDquwTF8CpiBH5ScqbZ+DFqjRgea7+JUQjuVRVZHk9sXsVjEE/BJyjj891
A9JkjJ6YG2H3Qp5a+emGNS22aNwmFW5tktteTuYSwwplYp+w3dl3ZF1j4pLYbyjgr2fsvCgYZ6z1
pfRAzEaFJYS6s6usvVYn466uSNMjGBIp1TLVuy/tqHWEwLHtUWp9jdzrziWWG3At8EsyTXgE1zAm
ormnwhCORL/XYn87rZuLUrxYrIj7irFBpMLS8/sXzRuJwaoPYdbcEfeQL81I2vWRvuzAzwaS/0Ma
y2Gp+/WWjNn6Ti990qIwv5LQe+URc+mmsacAahoP3K3nos44zit0lzl19ZzdVSZeWnAUtay96Lm+
o+H7UhNRdmWmVy8NXhtNBm4Ik1bx+Xhif+mRW8gEYcTmnQrwHtmtqy6Ual5Awg2mdChlasFVge0Y
bkikYeLe9UEYOl6YPJUNbc1cpe2bkNqhhj9SN39Fb0+4VTtOaIloB4sXXkIDUB1s1jJusQArOjSI
j++LC04BDY8FOg+V6YZa5dl94UlDjKYyhnnkJiv0UzjcZSrefancaQnvivytfBZg6pMG+OuR5BO2
Z9sIs4eMCrmHEVGy63XbMAvX6ROpeui3sDqtSS3AiQu/nUiP+HMrVq4hgMfnEC9riQCKWJ6ioWVy
X4PWdz5+U6f60tnNzmpfV6bFlEX5Zxoxv8xotjFYSa2K2OnVcFlQVAelZh3qjCiLUu1Xiu3miywB
HZ6oysGHr8AePsXe65ENUqfROojYBkCttHzryjx0SYiBaJvW0bRKMP8ozHq9PuZuy2SbW/5NE8RH
KS72foYxWtcwItdknJRwvCu9PwB/vPf7+lan9TVrXXaedWV+7laJn77XERcKSj0yt+R9IK3A7PgT
TWrtCK1B7aNJP66cU/nCDIo2AqkAAjcaO+ddTTl0PYOyUYI+uyRIKcLv1wxMG668JfkZjQhntx+z
YNP5W7sDPZCF0Xhry7AbOv9NHgr1ngYa3e0YYpBwp3zOpkD1pgxHb+R2GeJv5EOmyy6t76Gjwj0h
WdHOqXGkBneLHrTSIoSrSm4nN9sAdVy3gkcmKwCVaWY6cWRrpO2m7KUssc1UEnKET1146nzBTfG3
ANSA9MUUKNp24pq67/gUH1+qQvhoDW1pKRc5ylNJPFp68JIiQ5qJRlNmXc5ayZKsm8j+bnZMwUbY
vHm6vHB1VjNp6yBkWxTGV4il757rbXsP9pMX6gtPZPvpedKaz8Rgfp0WhXUsXqqyPChN86bS66Nv
/tIGqkL3nz8s5Prgs+bvunZj5zUNcn8Htb5deEH349aVxZ3N08DTwmhNtRBLelkQmWKbe+KQ2T5C
BGSKbWF+5bUzxhN3dJC/ptnw/cpYuDQUEKQJGdEKm9rzrtpAMyGuapE4fZjFYCHFDLzvY+JV/Zr9
HOcnsPetJhHiOc1f+GyiRLmiLLmwaMEgaKEz16cn+nmBl7jrokimBZqdcfm6OP9smCCGW7vg3CAn
deyhWI74SGcBrOVrd/GF2Z9SCT0dyrisEM+r7yk99qZLgtSJGkIk8zR0tAyGmQnofiEK7FUZZqQb
S3/SuQdWiesDD60cN8/IffZra62m4Z3bFOpGDFMEYGsDISSXS9Y3bdO7t9AyFwQmHQKL4FDWFmtW
NawJy/LnU+y/vvf/w3vPHn5OidW//puvv2c5waueX599+S9n+bj87+k3/vMTv//8v9bv2d0xea8+
/KHbp9Xh/Ad++6Mc9t8va3Gsj799sUwR1Az75r0cHt+rJq5PL4A3MP3k/+k3//F++iuHIX//69Px
jXMPhhi/8/f607+/tXn76xPNb4uR9F+/HuHf357e41+fbrO0PqbUsX7+uV9+5/1Y1X99kmjo/VNm
BmfLRd+H2jalnu7957cU458IihAWCuqlKgWrT/9Is7L2//qk2f9ElG3LaAcsTKVY/z79o8qa07e0
fwpDo4VD0wsxIrPrp//16n67gH9f0H+kTfKQBWld8Yaoaf2+0pV1A0nTVMWjaKli/TrbcOdjFqku
qRH3xlDtXYWbE+g9pfECr1kiydDLM3NFhMouaayQhUXw1aqseit6lp0EEMz1wt81ctquFCISgcL+
QJmFzKHWv6hW/ahhcZibrVbNh1ZXsS7Hc7O2Uwco6ueK+TDpdBDnsBKibGvJB5ZA30ZyDjMzHIHj
UVuPSvHFj/rvqYrmX0tAYUWDvPdtaZFWGkmSEetul2lDN0ZHibWeYjBojy5XFiJ6KMbxs6QnL2KQ
gnX2w+uIXRwgE1gDVaBGS1d+GUHLjdnxw9lce/zaDP0ggemB9xpP7d7AHN56jQw7zt7cKjXPGUGf
yABGKfwOW6899nh89+yBl41NjaAawawi69xhBtecBgfGDG2qtxg7gCWBHbwVDeypNkYaxVZm1i4U
tZKREGTrrLeptdvNMtFgMvMT/VrNXVDfkbFlgxGsfZvKDg/bBXRvDSRr09wQCpp7urEypDhgO5zg
kgD8q+qQ9kKVNne8oqeo32PBXah5pC9qzbPmgbCfpCBAjF/KD3VLbHEj0UIaI5CLRv5UMQaWEtsO
HLvxq1JW/bJQ46PS0AoXBD0DKIWc5OfGOHcJwBRh9cUOY3VmjNg10kbeqnbW3eRTphnCaxK/KJzE
EC0Co2zWHmcgBm3bLXvzqxLDvR41AHuAt+cpSYLQl1WijXDlzDNruC86v9wFVvwjRO2NsNjSSNPb
+LWtOYSZdcsRqjVBxGxbTAJj/Fg9EuXaU51vl33ot5s48oH8xpnrxJQDubD9ncR0Ow9HRLwA5Wci
RUmY9paCYztZcafcJqP9TfHCZm1E5teUPFHIy55O4DvbafnOL8gU7FBrUBYMF1RulpJchXeFQs4n
6SnGqhc3+FO3kpd3pK6HFCPigpAh9Yct+zDak+ZVDuJxWZLzNbN0QWouWzwsBSAVDW9XG3gEv0dS
nWzDVCX+z8/IYBI6lV2Z1O3AV+n9R/C0yjZ9pH3t+na80wpyWOtA73g9/oJoOHZmFTbJApQdNPoe
monhs6zVvuvFOvUpRcjlvUlCxcpTclS5ytyHWR6bgMhN7CcRYbd+qUUbmsAvtqDmlesR6HsdLIlN
JpukmUekUm81E9hcHhXoi4O6CkiOIRUqmGmD/m6m/S1dYv52iFEuKRqaeUHHUG/JpGsrkCt5EDYr
BaNEa+c5ou6MsjKJWCk5O4rYTkkjhW4Bd8kFqKKONWBDSk7ZFtAjE9BLgc0y0s/IFkuhTCCS5qrB
B+lNjx5YCWrDkr8GAZYckwxlS6yYgQmu198442ALMbzB2X6oiQgqFYtrC+p3JXkyFC6NOEJtWXqO
mID3ULDVXRR0xxgtT1Y1vaM3OEVGAyIVqgRwFUES0VFDfhmq/mtu+3dyRlafb5ntnFIFkfdRjtUz
bsTCIsjGzgDPxGG2HGp8SbKW9msw5nOpcbsVW/YKz8zrJDWfd2kv1kXj3hcoelgnNGU1kI1BfKWm
zRW5rVeqJh0tkUBL9NHBgzdLhH4vmXC4OheKJ6iNfdgMt/5zECzJ+wAZE7Jb72Ui47x6XdABWMlG
wMLCZ0c2NK5TQl/scqJRmg344vLeD9VoWxu1PUsbZOgkXw/QHuOxK7commAi2kRqdHoZr20PQPB/
/uv0EwAwZbXY/vydn9+bfvGXr1XfJ6VpzBmjYDMAHGcdlSM+UzrxQHL7m4jcdegLZa0Sf71VqGRt
Wdjl29OXpw9RiTpJ97QfdTt2JJmZrCaHyr6ny4ypMYKlW/VshBqr8+6rsdoYakRWsIsgqPC1m5GJ
Gk0xESQYOqQ7nwqOPLJ3CIIcg5iSpFurViHVnT49fahyah0jp2E+0g/anj6knZJsqykA5O//U+pe
WaR+lxNjNZp7hccoKcdTfg4zYTiWjyKAK5YAxvZUgmlwA4oos+6miFW81ghRteZeloSyPX3IdU/d
ap6/aarEWKelEm0LHUgN8hZfNx4Mz3up3WRf9V4N/6MHTeTdWrVlbzCsdDGdaS9xSqJRamW6cli1
VmUNG9bIUqAF0/9VxXQ1y6Gjk/acxL23JeTIiiq8/0ngGGrqrUg/P9aEhdehKCgS6z+yYSCm1jJg
fprVvT662bav6mwbsbvayuZdmlJZ0YSUZo7K51tT/W63huuYA2AjwxtB/+Kq9xS73J4+2JJcbpuk
4gWfPlVqpkekPeSrisF0JKDBRW1AROptHuAR3fVcy5hxPZTwTHZT/opUpFsRRdFW25t6/6TJSbtN
sq1vmMA7IeasXUW+8SKjJVqm/UrPLVsltbEJugKqV6w4SdqqxB9U5E9oHthgCDfLnyNAyE2P0Qwr
Osng/z7S6XCnD2f/pwLSWVSd2sySrk7kZTCdkQQL5BwRAZkL01kqA6hySVC8n87N3x9Gs2V8T+fr
lw8hkARTlx9brQRXPH3AJs9+Fmcxg4mMj7lWeHAoS4Vz0hl9vk7sbtZOxwl01lSnD8KFDkg39zUl
nPQ0HEaJ29fTBCxCWf2hDvBUB69x5dRdd9YQ+N9QRX+Xet+isDGd334a8pTnk+3fX5JalrKlm77T
m9R9lqdvJYUBRWtsSxMGxxBl//6J0/cwKqy0tiKqrBo05++/xKY4WRjqxKOf/pqYbr/TZz//zM9D
nI4zffjlMKfvNEnzbHUF4/Q/P3L67PRnfr6cvw/198+c/i9zdYyEkoUWOjThLEzv5T/H+N9+eelH
fr7Un4c7ff9/snceS24zXZq+InTAmy1JgLa8qlSlDaIkfYL3LoGrnwfJv3+qFZqZ7n0vCpEwJFFA
2nNecz0gn9lv/8ZvRXlV6A4LMxCRiUveKtX1cd5u97fL//qf/P38Xy/92007BWphjou4c87EvDG6
+CzMFIs/dBawo1PB07VLe5AnwlmrUYRcrymwcEL2by3KfaQhaCQ0+dh6gTveYEMm+pObu6jW/r3Y
1UzxlCbVt6UWov7n5SyERQ95FN8w8MY4exC4WL9F7suNhmsNSBNtJ7QRQQOs5/pd3QkUz5pzOa3/
hEnsse50dacyjMJrY3WPOmYR2HTq0FWB+m9MBiLCI6tWWXOS9kHV2oe7a5WTuyJRqbm3fXlQWWu+
LP3xkWrK0b/FcQqyQnmSm3aMqmtJz5Bnw4GpQctZYJSwfklVVCgLyuIYxtDM5c9jasRRWfzt6OQa
76XFhMTu5uY0gw/zMVb4sLWFzhhvic2QKvmxH+t0AadMQAo3mlfCo58Rhnb+uLZbuenXUspkGLqW
l/o6kbNy1nEjMej7FnHGslHfdN4A5IQeQxP6qcfftnbrfoczs49NOX1r/xNITXGUX8jCtLh+dYgn
JiT0o51MP5fJgzKIR678P8LMfgmbKcOGYe0Q5DH5GOh7nSOfu92fvo6Y40xm8fYU68Jhfp65Rnkq
3MIidlbAOwbpdGKm9D5qquHXC2m/6yXm+oJbI3+vhWb5apt3y5aIH4ORAqt6dhFUD41n0aZ7pgQC
QVsbS5xcHMS8oEQ7NOWCtyGyjznoyZ28S6x07ltc2gJ5C/K+QjsRx15/WIyyZ/ZmPF0v/Perlbvl
MPxIjTmBlAPYdF5jmlv5K8M6QuGnRi3pYv41uY9PPEWN6G6VId2EiaQKyMQu0YHpy+kOsyAMNgcE
3gjo1CcQPc2JuvCrJjd9fb/yTeCg+a83fXsxxDT/yYGHmUDWMBXPPFqJY2wBcNMIgC1hOM9YWvPI
5JuR1TpSRwM3WKzoK/NaZeU5uZnXV37blf/rtUKvzedvu/JieYk8e/vsH1/Vl6Ng7nEnm5ysa/Jm
5G5R5Yzwt31Zuh5cCLqjl+3k1/cVKYN9UBfrerH8WdaatGRZFLKpXYuyfcu7Yeb3nw0wkz90u+Wo
RnNQME9UvOGLuY776do2YiVUFl82E8Im1bKNZvMbpns1gC3oElUXx6ovL78Ww/Wpob1rDcwpgJtU
J1lTZem2uR2bl8LE2133aw3/p3/3SfLflpt+1BjyZdGT81NZvN49+coHK70TWK0GI+WumpfAFnjY
bJu8q462+d2VN2K2J0AQ6lE+bMyoy5Ms3Z797ZhTDazMI0shTUgvIE/In7zt3j4rS7fXeDtx+74/
PpuUrwM+bfRhPBrZcQ5ODPZD7suWxxPP+rPcv978UuPvkSiTinEm/al8p7e65S2fkaLggSEfPOoH
6GKvxXgYmMrIivj3ovyKa1clqhm5LQT+83XyhqMhY8fal8hdWZLHbrvymL3Ogv9H18mLJ6Q4tRbQ
07+b0Sgr6K3NhEiOrbJb61Ye9TBhwbLx3x+QpetVsvjnvvzQ9Vt/u+rPH/jzU4rWYhRvf9EQztzK
fkUOI7IkP/u3Y7dL5FldzgJl8baR7+O2K0vyc//Xb63JjGWb20fkhX/81N+O/fGtf/xStHb4QvXb
lRQi22xPJMEYm2Uv2/pts7hGTSJ7rQO3g7J0O7YUBU1c7je9QfF6pexu5ZffLv3tjCyGJtgzQJZ0
yWuNtpfS+1efJ1vQb/vX4p9H5b786O/N03O2AmjckC0aIT0mx80PtfPh35iPQAkwx4v6wEKJdN83
BN+86TUTJfpG3aC+0p2gsiVq54m4MGpAy9C8Qj8/mg0IgkWz54/SLA92YyivuhZ6j6NeNRgnjS9Z
WifBihn2Vfy0jgl4atW2nkuBtYRmoLpXdXl9WWaC8U7Up8fCLC6Lg/OaQpxkG89dBCkVncjJIVo3
CjtQZB/35z987U4WUEDDuqhaCpBDxcRDk8OrHFhvG+822v425Mri3y7/45gcuuWx6y/87XPXX5gy
72JDBoMshIM2flrrxpVt97bvrVNAQeicsJhsv+v+tHZQ14N/Pf/Hx7FZnXcgR9G/79dOTX68cJ0y
fZBXjlnTBbponuSJWTbBvxeTKMfCPa9+aAnq2iBDVqGeCZJuD5o7MaNtOsU/nPIyKDUvunqbUnyB
kvI9K7DASTpk68rOOU2qkW9ZR51Gtzffujp51Fr74grv3ijHz8SFPeQqhq93hfVhDdZzKNQftY52
ekL37CdM/Q+T5lYIvTmrAEs5SbfV3aDF6k6JlG7XdAMoCasAjJniHdQQZwQTMJwRFUOcL9AjZoaN
4vb8BFbkanQIpz5D8xqV22TBLGBC5idIyKd5cM22mpXhXkRCnSH+PbP1ZZdUjrVTlPDNHoYPoCqw
C/NCxwJF3wnibET5yLeVBMI3jbtG4EO4TcgK0jCEwF0+nO9x1iRKYRsAI9WiWi11t3VI0GLGO3Nr
kfIzownc28p1Nbsw90uz+qlo3gOOjjZL5X5v18ov9B1nv1D0xK9j7jy33nLbRLibwFwDAeFxjNPP
eB6jg4NzCxECH4/LrwNIcBc1czdNmi2STBaJg2Srf0fXp78fZpTIvUYNQOkFDgbtfl6UkHvqo6WM
5NtjIQIWyYM/Z+VjU6lwWmbth+PFOD5XjntwSJUvOvFrbcrNYz7G9RYBPcTP66ABWd8tdhpA8sIu
2sXswYM9x7KNyDmqs01V2oe8NU+wFW1Q/ipeNFXG9JMkggd8JNBqjFUnB59AV8HtmLCFZrY7oyfi
qZTGy1Q1oN/nxtw5ZYnPavfqLaGBhkrkoQTsvaSiByKjdslTag3vcZzus0IoXxA1a0Dsa1+UqvS2
APXMDR1Ueh608K5c2jIYIpuAtrFaNybquWzxQClHzdoOk7l3veZzLqBD1Uum72phupvZLrqLo3XT
3lbKj8G9x0lwxsK57zakJAiUa85rMWufrD5ZVZo5+uTdeBBhG/Lv4iIRloSZBvw1Cm38bk+ISnsm
2t05QO7GmALDqfESoPePjbXXI960E1hqopzbz3l5aYdoH5vacEReCgm2I9lFxVfq5AMClAgyAqwN
ss3Fg9lH2GTZ5Co8rf1YjO5n4VmIZ2v2FxO02dKVP51ai7/Phvo9rUX50o5ZeiqtCrunSttR5bT7
fiZWTr4Fuul09pbEfZly7YLNJ3KxZo0/ZnQRbdkdJotxBWLMZtArmGrDP5GTlI/ZlP10temQdG69
CmWTnOvte4xDt7o9veiD+n2xS/2OngLbAvwhNwxDH5nA5Qhn8NZvm+Y9Ty3TT5Au2yptwuIwPVoz
lS0b4k8gqcDZDIweqjz129B8rwK9wo4ks7tvNqAB5FnfI+RKAa/iyzrp3xR38PxKSZgxjb7aPc/1
j7Kx4qdURee9rksRRB3wSCtW4Hq27cVx236r2dMHLEMqCTHiOUkiqrTzQwtjG6elInuwkTpJbPzd
nAqtfOisX1BnLYBw6ZVfhSLfKjOG1h09hq5SZ1MVFM6aS8xB82Mr7f0sCLUVYtrXIXaheYxcYJNh
eRsJ33GOmc1aU8NoOGE0HDHsbal+Squ8YAO7I1J6qHTinivJwzSyJ93F9aNN7hn+bCuDlNQ4x4j3
6M/NS6W2+o+oBBpWfZ3KONyZLtpqUx5uu5wHqWg5QItRbFt+bhfNb7o1fvWmQgnAI/tCp/NngvlY
oAQ0CTpSA4EqFCeQsXZNRHC1hlY7mIbBTVtvo1Wppyb8uiDXbeWObxTdm8l8B/qQgwfbop9dxK0J
goRPCEH7VRumgTv0QFGW+tzma5BcVXgIlXbnDgmQhVrcmyhb7BITed5kZlwqIkSKSQDMF+Yzm2Zs
f5mVaR8axLb7OEHjrnb3o4GddqKZxGmxSuxbsKFwFWCEmqwIgbINJDRp5VGleRhczMD9eKlzM013
YJHRWCXJHNQkbRKvbg/JIPCyGKDm0PPTAoeJfDaB3aCt8IZaHJOkrDDxsfE+6p6cqd6SCorUCAXD
/keEQ+i2N57GycBTqgJKZrZ6IMws28YCIWQrjvAw0V8tFZOVcs6yMwCikzF/Nl2t3Ofoy+V1nN9N
CtpjZpGOR5Jym8oabczATRxl6SzpGkBXj+F2HOGT9W13diMImgPx/q/0j2fbK6JtpFJRsYXfDAad
la4ptW842TPR5R06PMle5YntkApM4QvF31Ktuse0U0NyYMr4SvghxPLvdGV8XPr07K3UvyG0v7Ni
3ncNwVovwVaM6J2VgikjrUciNIzuAA7W26Fx7xGghgDWLtBBRo1slS2erMSK93Vu8m/hLWuUpXc+
aTW5YEFzPKvKa67xdCPC9BsvtM2tkXxVu8n1888wJKuvLOiY44dOE4yGQzK/jSoWZ6Py1ORZcgKI
9iRmY09iDs0+IyB4ZGxcfb54E028cT2/m9fsjRi+kd2mgYZ8UWViGRrm2tYqtNcMdZWnKAQyo1f6
3o1R6Mp5QiWdS+uJ9IxTM5Ypod/iIwKu9TlKounY4mmXFIuv2yiMO/BGpgIsXuhNh1SdTxkZ5Rzb
oDSyEANPRrpxI9sxQp30wuu3U858fLQyv9STalv3hfBDfAjQwU9eBn3GHaCwmU03CjnMEiF1Teki
X1dsJmlN8xpqmMjmmGIh4uJ8M7wFRXwDKFevN1Bh8ItSbbEGfiyLXFSKAWsyr9VWWZOWw9kaMU+v
s7OpvM8TzLrIgOWk5wpaAEn3saAsAUhr+SJm5THpGh5DidMWlUQHgKbsSx03hsm1PmaQGqKoz6gy
aH4uMEMzBNJL2Ni+uV180JyyOfZpK7ao/C0McsfQwZCicuPhCOZyZ3kRE+YEiq/A93nAWZB5U+1F
O7SOl+cUDCgWSzGCvEuk3jtKKO5DiDheRvJJT5nuQ4kn0hZuRiv+WZfLRRhO6JOv5UkkWhAfYb8t
vKDxYSnUXW28gJLAiC+xlJ3oGVBzG0pxBiyuqZcToxKZ4KGhCSawC4rufQR9gYta/eFaoOsGR9uo
nQvUNv5VzNkHSBMVxtIYXdqyf9Znwwtia7QOInK/x0X2xSrCzAcQg++P4/ZBlwumSZr1EjtfC9Y/
pKOx7WnzGuXLOrkU1p2jfHOiuMGvibXDrGCRt0yXac1VzYoddBXzlgiDJ43etCqz+DkZu7NTLc7R
CfFByuIet2065UZv8t2sOWR9wd+iMYJz+SO4tPQ4TcObO7u/2sbW0Di0DXwPcPiM57sRGEAGBm5r
uz2sUYhm8QJ8IUPZMlEe4R8129lmLHb19qg7wEXjdFA2kbCPeudZFxYXrBkwB7XCk+BVHXK3MgPl
vZx0JuqVtxpxkUwvII8Cyn5J6B0c90iP/los7s4mTHVWoaoJ1cMzfvqxDOavsAzHTQIEKEmBDxV4
fuVxukN//JAqoxc0GM3ZMFrpGL35OIXhvdqN+iZqjtgG535CvnNJhmlfpk27U2MF6fZETfzCWHsg
Oj+jmx4HIU4e8yBmVfl+6eZ+x4Ok3nsTk/BM3Sti9T/Dn02khflULDtALyRCAQoq8Uc5t/edFbX3
fTkDJYlb5SGPoErXZWDHdX3fs4BGfqe8RzMkMPt1aTI123R2vxUF0ko4M/fb2nYRQ0/c19hudjMz
ABHWz6kz7yvN3Jtjn+8GQ9QEYxHHye3pkpeLH5GWxJdLf8Mz5KezRPmutlIWC06YB7VlFNu8SPcs
G96bClboAOYgV+0O90u06t2J4VNbmoNXtnsxgCTwHF9w/3Bih9cJ0MKpTB8HFWkZz7UxIiuLz7Jw
Lk5CAMgCJ7n1ZlAWA271Z+LwOLpGx3ygFk56v9x7efEiBveH5VrTe+V6XxtMuTedkf9MUsXehYMG
2sapD8KgfuXmfZtZ+lveOl87kD0kSDW/j+z8tJQ4qpZGuVX6bgpUAS4pbKKDVqZvdW8WL/BpcUHN
AWgvgJ3SRHkt0zkJOswlwwobZdUlio7ozleUNRtfFTniUrxL20qpOSB5oxYzj1AMcQABDeQKFmYu
wLRtRexOi3ejYtxPBrSOZkVRYgwwrsZMDqKCWJvnECUcbz7Y+GINuSg3LUJzm8RkoqMLbNCA+LpY
zKSKP0ZPOuNNoICy9secITcD86VZ6GQ6MWAVXGcXPQoqC9p0EvXhRjQdflodQNABWSJ/IhqaM/qf
2mk+oIXT0/RXCXusTfwcXLGKGVMCI/RrwXIpjUjlV6DStlbb5jCI+faxAQSj9rBXEuzHVki+aCeA
o2k37oDdmhvmwQ84dGHaweKDnizPOgjKsxXERR6yTJzh9S4TzofxAoIa2dvd6Hb7IqHXLIr5MHfo
rKL+68eeONKoK7jbqM+kvfNQhkUYuAIfQsgDWwc++lNaVPQNgLcQlSFz0oJOUz0r3bE6p8FRAwMN
l3HgP5Z2ilG/DcI5f1NTg26eQWuKsdv2nJjsiBuHp7Z6RuUMH4bn2Ozf0h4DhiHKqm3mBmOZ2kfe
RhuhQxxi6rtS2JHCWHaokgKwGvCU7R2EViuJ1ffeINLGPnnvJ02PbEgJoModyG6WhpXpgCYFzUXT
HjS9AE4XMpnRWpwaJ2zenPhXzrPcNsrs7esk+yeZ7O/k7/frLR5Te/hmEeXahHb+2oqJaNjcH6w+
2iOji0VSiOr3NLzrYReMjndJMNy1jAHL0t46/2oaJTuFYOc3DBHPOkuQjRGldWBGOAuFEa54C6+0
tsaAdcUmirr4fqjwrbHEiOPasIDBaweGgeF10Yf3AjuE+4qn99Av7T3iemtGoIKVa5WdjzVMiZSF
8YLIETlY24FA268xiPlhaBBA6hCm3KFLjA+1oUW+M6T5ygX6X1Dx/wdUjLqF8f8CFT9k+WdcFf8V
VXz90L9QxZ75H6YBchiOrIZaD4KQN1SxaoAdtm3Y4/oq37nief+FKjac9YyjQdCBcYoGOTD1f6GK
DeM/6PBAULEYQguGRcX/CFUsscu/8+c4gAENUkLg/XVokX9SaogwuCUI4YYEjXPOq1nfTDNAICfz
dnkYv03tsq3FojAJFTikKy8ZlhRbbOsFNhwsk4p+Os8IIW5LyN4kULP+1PT44yLbcfRChQCVOXQn
0zyVbdQa/qAf4wlf4QH7aRV5BWMMze3U9t9Fo0YEQKppUyRI89MVmLN28DD1CkyIbqfFKHDpdSHy
pGs3CJPNOdW29VZbIPvabp1kqopNrls4J1m6bRRzK/REnGY1ATnpKQd5So80zAFlsZkqh0VA1KEk
hrZXTsq9nkFzyU3U1fqJOBGLMIsuSe5mRYH72tIRRfj3xfKE3CTrJ2Tp9gVz2RF4s0ofuEa6K9pf
cQcUTnFZAC5qXpzlRtWG4twuoX2wUh1tQ53U/+pWdi31FX68gEsxNsD5UHP6YzgAJwCEfXYLT62Q
GlOehgbbmyq80JeSqe9se+MaUXm+bVINfBR5fuwSs5A+LkxGazd6oOoQ/q/PiZ1cGmhMfndf2NYE
pkhP9whEQOFsmZ5O7g+7xm6A3Mvk22r+ni9Ee+OEyDEilRuopE/hlK5TOSiSIAbLc0d8kX7e2bmu
QlwOUj9qxMFI37nVPLEcKru4oMaP+ko7ODtTNPpdBO4Tt9KZmGrWhzy2yEZxvk0PajxnR9TrN47e
RQimEXm+KPMvo9TKu9HLkVZYirupA7PumOc2NYYLIst+2uvfieoSMxCYlJdA+e8ahV0N04KdYVXG
XU10caOMk0swd3xZpxoiQ6TBFsSmWqtjBq1Y8R05MmpnvyBSknvE10zj0AFpvjdjtGbioh33xhQh
8qJlGCZbTAj2JkEA4g/Iearo0+vFdCmd0LwYdg/KQhANEBWCSXli7x13eZPnvBrUi6qofhHqxJbW
C2zopkdkG/a4vhh3szsbd9p6130Xv42KjsRPAoJ7PbesGzspHmbdcvDyXV5hK7X73iSwQOR4ubQT
/9ZkJzwPCzyorvxwlh7hfelupy3p3pqHO3toafOdSRY9TQ0n6OzuvxybWoTPs/ukj5YtUJXirMDn
ORABC4Ag9qfWq/pTx4+DaVyL8uBtU8aOrxQE6OgAe2arCZhRk19O+/ks9/QVQZqp5IwAZbLq0AGb
kztG6f1psaJXBsaIHsrUzxVkxqhqT3AndeCH9iMT+x0YwPmU1LmC/9t4b2SeOA0Q8zZe35o7IuTg
nOzS1I6ueMxivcco1tX90S2+ybTcpM/jofJseNIrpFRmWq/F2jFxusmqgxrW+bL9kbv5eDIHwZx8
3Uz5p2nx5lyEATelDhqq6EBHtSMOyBnwFXnIa1fzag0b6tYAuU+XgM+yMtmwMEeYTja+1moVFQRZ
M6zkvaZrT5megvm00x+ZWN2wST2e0nUzrwATWZLHhDvu0yy39p2GJV8XutaO7N8B3GRyqEdv8dGh
bZC38T6N1kOxJ6p7bJK5y6WIsMNqNf/6JAmubyqXvApZflDAqGokhpgOs+eQNrSYDTOMtb6HiBwr
LCxwmzzWt2pf5bgvVfo6/aZvUFd0JGGj+tSrjX20cQNI9AXxjVI9AUxdp7osGKyIBBUWi4MXB4Vi
z8GY9q/GMtunxnUFUePyix3y0JOxwZJOIYashtpE5FZd8yngnO3e8HYTXIXNuqbfOt0SMjG9dCN8
BitRfpbG6B2xndSGEodtcBESxmRf048rzmpYwTgSkSNLU+NuDDch7lIpaswEECCYrAA3FAxS38+9
OtSBzHMC3ClPtoVdyPaa5xzWwSsPK+wt0m6DkgmKn2k/nZQ2m05macLKyHFXj3pjPumj/gN1QdW3
hhDt0KV7Qos6PIH3Ng6g8Ofuw+r+iTSjO6HtPjO9VxhFna1uYUFZek6G/hUW2LFr/yJv1/ryypxo
/07UXnW9OrPzeReGFRjvdPCdIq0P7qQnB8vog3ZGqWrGU7mYHEK1rFbceVZ22BWievQ8oQB8xTnc
/nf5KK7YhGyJ7uYuxlxyRZrgnrDV1XA5yD25kSAsS9gXIrjfp1IbtktqGydzNErfqnW4jIunEltL
HLwvAdqr1I5sraAZOZ1lXrBi1aHX4HmXgqofvdNyLxwDRxZFC6DxDgCfW4IZVbbP0T7eDCyO4PSk
WPBqClB+2xxOEHycxKGNaK04qWpQCysBmMcsQB3jF7WngxiKOvK9FHE2+AjDQbVwJ20WHvi6WYDJ
ErUoVaywrTz2va2devBCAGpJiEuRYm+dJfBVbMaCuq139Qp5k/jF20Ye65bhSY1akvhrZyc3xr9L
clddu7wiUQZWCQ6sBKB8NtXsIFt/pGr0BrIoN65neUh6EUe2zP6SRhj21Sr6DrYIp5Pc9NrQ7RF8
uvZBxUKXjvjGhkAuBrT6+IAiyOJjsflN/q7sb2+3cdtdiA3vyxWUuULaHA+Zj949hllNTnxsCFgv
bv61s0y0/ftJPclNp+Tmrit4IpUamRfNaZq93lu/CuZfvoiV+EyedreUtQBv/kUJbRz5yrVmxmaE
GupIW5LN9JqpN+0W3xY4hldYyxRilFhD+RpjLdCn6CNvMj/lg4nbTEHnIORGzoo4fdVl+ytgcMWD
FRK6p69Fie+QZ26nwfR1w2Acb+fkpfKClIzakciesVIbnAkJlQk7d7kncX7pivi77V5Lhp0dDSjG
A0LZmi+PVRmi0Rv5HGvLrsZz2lR7s3SsvcF/DGFOnEzkzy7p6CwXa/COY624xDCK2U/a8p+kGLWT
tjINyC8vsNy9p7/hl8oEcwiiDP8Jg7pd87djsDCmLcq5hKNXvMxtU5QOVl3NuLsd+uPz8sQNRjUI
YsWKYpjXplfXRTIhOU8rbFq71Lau0NcJewGqng59QCKoCVUo/AZUktsQetuVJTQtVm/bdXCV+3KY
ve0WRrMrxmU+9auETampwpdDjr4OPi2WZkjCrkMQYkT1wTIhTEvSQrwyGeTGVQUYAxdgxmHETgiq
2HCRG+E4kJwYkcnSI41Ra1BfQt1B3dijiz7N8zCewqUKO6LnUF/mqMN892DOgMrsOhLLVhYFEUtY
OAoG0H+e+u2qZEjBkYqCG5VXlf6gVvVxkSD9G2VFluRmKNSORPiKSKkze2mBU1Nk1dIUB1mU7Bb4
c6D5ZXGWEBZJfJHn9c6KtzUZkPwcVTERaon51ST25Prlvx+5fWW44l9uTBrR6e5xcLby8B9X4ZkG
2EWeuRblr19vRF4q95PG4Sq5f/3F21epaYnwqUea/Ow4Mx3E+j/K3/7jLq63fTt9+/b/xrGqOKdO
o7ZjwELouIQID7AeTSKTTPiu8ZHsWA7qNH8RpQknJJnI+GvNvZmqy67H4GQzLuVbmkDhr7z6LauN
kckstsNlq5p7LXQeu0zU7yyFfzFF/+ydGNJ6rKe7ZlHKoNK5XKsA7hQ6+vlJF78Kq1R3Q5phtOTh
G4BPAgqPlrHrOnv288Trg77qvxhVwkjjdgOZlraHXz5+WSZ32g2N+tWuUPnvNQ0Sr3OOStTX4qTd
pDr4CuSdxsBE9Gyehi7IFQY+2wn6ac6ggmAkLsj90BbI9qZ4aW7Hts73ddn/E9rkbV0xYYytjh+g
vxPftt9doocbp04zwmsIMLRtMAvtm4HexWYMxgqDJ73BgwDnGePoDPYJpcrqkHXwoBSeW96Z56rq
B7q+5CN2e3zE45/T/D334JEZJUkiMgdBVMZf+1Elf2rEwNlYkJaVOEWGsTf6+kGro55X1SibLhp+
2iHRdeKUez0kIpGCC4haVm5D239VHPsnWaTWXgMYxczYykc3QzY/ZyIMjCywiCxvurpQEJKw/Tg3
vmerbjOhibex+K4Ooz8w5XqYhxwuJXPdBv6okaiPzQyIoUoMfUOpJatSsuIwB8SC7G8Lekw7s/S6
Y5URtVVzMzqmBvROVtl70Ta8WVspdiCit21uenvP7T/VpYuRZIneOgEKBrJ0uSVwAm2C5aNfauNe
MVFZFeiFitZEK6+Oyy3KxZ8pNf2UMlJvTXNcAjVOvixCew0dPWRGomC3yAS0YJpWWjZeXj126ypK
LnEtjMMUaS+4Jpp7I8cSrWjM58R0X8DT3k8e0N00QgSw16KHoUvBHoppt+CRRiaw3oU88n1ie3tE
S2s/KoZLmaThT2XsLvw1ABbI8iNkgZ5XQgfXmajnLDHdZMLcCsjRLq3SZW+Z+cla1AcvaVVMt/oW
Rlp6Ucd5fvBmJTsWSn5fNxjVdNRXTUPe3cRVfWyanVblHYZzM5VzWIxA6E6Psdz0qKcmKB2zOXV9
/11fJ1l46IJZr78qpku3SnYgN2rcO1HIt4rIZE7UW0gQVnC/xxhxdi9Lz6Y+wukcnedya6SzGpAy
Dfellb03hvXd6qzn1angve6qr/WK5JnHTN24DejrSSztXl+m8U5V75IOOJgjWEWaetVyVcFwYGzC
sBX3Vbkz7YHEcqY92dXQPc7lL5VkMnBmtNp0WOsipu/74lwa1cue27o6NpEwCWApP4lzv5VJGOQx
CS6IrKQK3A7ohd3vs5xU0px1ybYcu59hnEPGMD00oZvu0JyHtCNbZcLdaGySDmAnMF5XcJC1zZDm
ZmEsUhRM81x/UtAFALZw6XK9gqY6/MMkF0CcMCZS5iRqi7Hze7RPkwHuT9F5ED9iQZIEfnWo9b4d
Zd+qTGUMQGG2i/N2a1T0fA5cQkSF8KaqyzbI4vAr1Mp029ppBrbxgDzKS03u+JT3WRA7luf3jYkw
ndM8KQIYU4qZbOBk3c+p97p9SB+1VWcgcUnPGtcUrKL77r5EWjYaDTsY7P1UuV+wCyQqZcNJBkb/
M7F1oGqGvtWn5JOkyXbF22xDHVW9jvoVlN54F+rtG5kv3PDUuQxmgvex/jaO+a86wV/XBfZ0qMg1
WQrVt/4kTMH/NKo8HS378EJxWOzqixYD0eqq7Cfx/oiMD6TG1BQ9gjVG8VLYboDN5s7VtOExdy6d
AV20q/LncdZKoGm2SVYJhTzySEgPzMauTmuUQ7Wl9hPxOUTTN4EnobdMr32EE7bFxFJ0+YuXjK/K
DPoaAVFfwPeaFfFQ6vb3sQz6nK4mcVLSqDaJZ6z5KgcNGaH+mmJoz5M2/nI1JE/iEdSlB8e6XKh+
Se1sCGUu9+RcWD24cRbgnE4SyuvB4WCvoGj4Pw5ZXZKyJxuIu2y+E0PyvZ58F2E5Px3G/ZQhIDWs
VG9ATweXoSrf595wl2Nxjbnv6mOToBCslpj+lVGNnMO7iYD2zqpAZ1Xd+H3o4L2rXk27gBaVxFqH
kV+007+NTqOTQ8ucA3Eo9Fe2nT2Y91GX+CGkMuoGOm+zs7X7NoJOYIMpIR1sWnfLKtdVI9Ubo8u2
N8PhA5gWxjGzG7STdR7wY7nXyviuVfFKizxzDLIcm7iK15YWoFojfLV3CEXom2SuAbVoB0bhxvd6
M0ixiAbwsHytViBHk/a2jzIRNB0mjZtpxAAombInG5418F1iJLH4NHED3q1midiovLXAQZgz6v/o
FcaDhKHMak1amzNd4Zud6efus47TV3NRPnu8JE4CYaCthv3HkeXq/RwCYVmi+MEYNTA/Wrm36oei
1B7dBR+40kubYMSZfPH6ahv1kXacTTrjOGyCYTReUeoFcRIzLhNAeDYV45UsO7IdSa0+1VE57Nsy
xe4Rn0Oz0ha/GLzNONbRduiLBMMJEynWFPGw2FP3S989Zi07TrJWiOWSqMWjqFSC1byyggT6HM30
DmZu+mgXn5US1nRV1Raosv/D3nk1N46kWfQX5QS8eSVA0ImUSHm9ICSVBA8kvPn1e1A762JjN2Lf
92E03dVV3RJJZH7m3nPzgHWgG+bZPZVfR76ujaC9OfVl/GAndXuqBuPLKFnwyeZYgZT1ANBoxBgy
C4xTZ8ueFxmkqpT7pAu/1Xh6AnBsERBZI7oNm2rDPUYQldsijKqpYAftppr60YzSy8JqThN6t1Vi
u9/KdoXUpsSeDuVXXo1VYNbNiJ9n2DD8RW9gOp9hOiQMUSkBdbe9V+amQCKlo1O0d6kzbCOzin7Y
zDLFN6LefW1EeXPl6iAwkpmRsHxQkuNYVruxtPOjhi6YQBnF3WYaErd+vNHlclHz1DWq4IQzAS7N
WMImAwCCps5PNHuPwN8z+NHqdkSfVYhy4jR3z/HahizFzaTr9DMFnoMDsGvW5VVNFPUk0EbLUpza
FGiA2sjeU2wYFssC5NcdUI40jooiBu3tEknUh3V1YiQe1yEWwcamUxRvwmYC19J7eZkxV17FTpdp
U/kQJa4N+zyYUJN8cByxx6WYD2Snutu8n9TL0KAhVJSj63KD4+SbuGnLadvnCRuYcctim3hKbb5J
Y54eCB5DKIC/xWcGDsM4kbjdmEzuDStNA7XfaxGjL8IATnOb/drmgpKCO8lX+vK7So0/iaDWQugs
gojSaoOOa7qHprbNxqeSknCnVah6AD4d5KhgeUCNsEfI4XAgusqV+Mm7OINttjgmjixmu/nobimT
hGcOWePRw3qF2V4yI27ovYC0VQMDSteWuCPRO++GLkH3YDQHbEOI9yxW/uCLk509+Vauo4DUEiuo
2Nxwd3z1ViGDv2SvREO8ZLbhXQqjmUIr/k3ac1qqQcH9ShlJbmkhb7r1SEiV+hQ2xFVHYxuA/0Tq
mvlmXb+3A4PzvtNeDI3iHkDRtQDVL3WsnIlyVR2roO8DRz0BAlrZj6GvVMutQkToTQWp9Qqv+BwL
hLar0CaV/T6fTkOfwde2FYbJ0623RgI8q7Hw7elo9/jEjUJ76Fh0ep0yfYM2g4CGjsXLe34JL164
UZrlBd7XqgPVtqOODg/2OWsf0X70EZs5lGQoeyRke1y3DjqkAnWnV87cNmOXP80F6jQ7Kf7oJQCU
orAt+jGn9dVEKJuq1hjb/Whx0QW1GSKuy8hgggleNZbpNzbbQZg5cq+Gde6lNq7+HHstXY6BfDQN
2C2ec4v/cl6ZEmEwOdajfq/0XFroQbcyWVI/Swi5SJP+o+fs9/QejG6cWe9NB4Fm6ZwtTkybh6n/
tKbuKevdq1EzVa8XZgwq6upw2TatSqjAPH3OhNlzTbuvQwEWSLGx6khSi/pF0q7FM5J7iDkM0k7E
cKCBL3FNtAyAClgRWSPWnxIFlZneh3JnDzDlWggK1WlIki8zsVH7rDl7aHbGdPxtFm4lczIDKxp+
jHm5FNn6BlrywHtG22YgYi+aOSCO59mpuT/mwn3FiLST9vAD2ftZi6NDRQozZf1nmMXzIXIplkvX
uilteY4FMMM03Fi56I6d2e/Kypz9cgnMDGSS6fBAVpOBUlKfzlU0HonurRkCfWpLCAVmxCKwSIhS
ScSiGXNIi5a1Uu96BXGqZdXTqTMurIYi31qychMvmNezkNcpRSqvF7o/5/M9vQuTIFOcOmpSTmGX
cY3S9S8LGbMXuhQtQ6AGAxdA4BxCG26wbcbdN3vb37hf1n/E4DECA2FaxjOnxJ+a5VkgC32nDlHN
gxETGOxyaoem43M/R3eDGLhEI0RNbNbR+7BacOEYuaJ+sTDmBn4qIufG0zOaMqNLCRvQNiz08uSP
gkpn5S2/VzNghcUgXaC1keh+2Y3J0I/PZGsL2AqsqzfJgCWyJI5WqAwT26b6jUFvEpI77+Nk/lLL
TvPqIT2E4foNKPDF1bjpN03pZbV46yPs9lyuF2qEV73THxtteNBLQpvU5N5NeZcK1K6bFBkfktRd
Tf5lQyNfo2SDrBI/R3YIp6JyAz3KnGM8d8D/BIzrOI7QGVbqLgZW6dOFUgHkvbodXIC0SWcwYeZU
wxjrTfhydVj3G0J2MCGsAjFeCkZ6CkafyoRxE7G7iaFHbpS5Ql7lGOpdxoQB2WfGqT1+6nX77vSC
/G2ktAkKoA1c+RdMHLGmvkcFBMCuNZG8zNzOneElg9peVIeUKMGiZLLOmm6bJ5lwKxt9CCMLyXaj
nJg+YfeuMTPlrVJfBuDoRt8/J7MZnpvxmDsW97CmfVW9QUgySJ1A0MbzVyPmBDtQwSlthyz7dQHx
bEStHEMb8kpLfNE2trFpufqI3Xku8w0BcEwSZ9vPRVUFGKqmSjz3468bM/W21OfRrGGzO86HMJ9t
2+KWW4GmBsTLMKdbZE+0sXtOADviv9/kKdhVBZiptC+mVGpvqSL1rpwHfhOVap0aVA6gWadKIj5t
OUGUzvYKhwg0wVIQODjHQ/rg4uaJsHmoSKh3cL0xPKicfHzPhKJX25qduUo52rjKee1RcQaEOHPU
mgeSH2lSpte+R5dtKWqQCk3zosik/MZiuJHOQ9Ih3hQjgkg3IoRhcZ+ztvlFxv67akpMIgKHEu06
nUrIe9zWyUs8uo6vJY6XJTnVuXgDXOZCijHns518G0hizWIxD/WCgrug7hwWfd5otX5WWvHczipb
Ygvf0RAqG/WlILJ8ohXgMF5KFFKAUYYoIdpkP9Hde10hn7g0z3hEr3bEx5NA+/V9UrPU9caBaEsL
ibo31BpwdZA/GyXG42QnGlhkSW3m3vRRfa/S3A1c5C+6dZCplXqxbj/GDKA3jnHOTCQGeVgeATY+
MI8D/jpmD7bJ+hSZRd2OT9acPiXDcpum5BolhKF2iFDbImiai5lp7xU/QjhEnl1/E+y8iUbx0JoL
Hy+BqQIZWbnYwdqYkia+4cGloI3Uez2LPkkaXHVkoKeWften9W8a2w0uvfo4FJ0TmOLZQREpTeU8
9EC5mgTFZBXy45oATgGpXjXeLT00thD2lNh4dEiyr40p3avvLBX0nAKRrtQDhFkE8HJgzBskJThm
43eLu02U5mOx7Q8LVsf6Eitq8du37ofe919l+TW2RCuULDgKJXxmjXSt4QdDT/hF0LrLF/kbxdlj
blZP5aAvWOZQr6ql/eXyed61Wf9eUmBvloQjKa1n5Kld9ZmnzaFp7EfS8Two+QwKpoMxl36uyUfT
TE9Nq7zaavsI1jWIJ1bFlRNenWlhsowxJXOyqxu9jBCctFbcxVhceyX/lgpbpcYWp1z0AZIR21Oi
2AiaoS48s3Wlr6n1q0ge5JK8Z137U0QXvW2QMkm0nFHnnCtt2lR9fB+qCBaEfrYH89dUixa06zqs
0vTLMGhIIKXFFIlKO5bbzk6OYfeqG+0+jt6aKRKHopuviOg5BBUUaMltSf41Fub/8aD/Ex5UtRjK
/W9KvhNY0P47m/8zH/Sff+ifSj5H/YfLR1cD6GmZ1prL9086qOP+A+mcjSqPVETDMNe093/T8bn/
UJEDqgqBzBah8ys49N90fNY/DBc5iGuqBHcrqmn9X3R8+hpb8F/A2Jqirgx8NIaupf43arluQUR2
FhjF6JhT4ja5sGrImqzGxaGS4Tl0I2TDC2ISmwBMmXdsb8t4r0zXROTHFFD/geC2YUUhhoFir34O
t2Jl2zHvIwAPv69eGH4ncaDnE4VQlj5CP4QJj43ER8mDVhAF2ogt+jDW4w9OqkTtF4ST/05s/ScT
9b8wUElW/28/J68U8mx4q5qhKn+p5/8JAD5xMXBMOtYB3JHqUUYEU5IV+3AVy4QEHhxRZRRrwUZZ
tbLK/lLLosoxOFFpf7KF7F5VeSlDnY2SgnK8MYvNkqXJKW3cTWzhG3L1/sgR+Wx1NtEWffVYCuWL
ZaTx8PdLXsQIrQn+3IYu0hYCTiZtxH5RBLkNZbor03JbWAPuYoR640kwW59Rb+yTpahZmEzQKUMN
52abYfVPjM+MvCq/yWaXC7t5ckSsHqm01KMLtQx/Cf3UqptZvyCpV46AuuzDIq7/8csuSvYNQp4S
pRv7Ileji10FN3+/xMi0vBBpqoeGuD7+/TKs4iE9DK9TUqlBaHYQRlWrSNEN6u/VXtraz8Bu0JuN
iElh03VHiPhvlUI+QLpqpuKe1wwRCqYbi1ZeiihCJ+BeEoiXJQRIxzzqfY2Jz8yXb9Vgid1V1zyb
yK7GvBAkRX6zVrGLrIrwaFigzSC2AC5c/xahOXKPf//y99eEtH2m6fZeFmW8S/T2YVp/Q8vHr41G
pgAIC/wUGzlYRj1BKjHj/FT5zVBv54ieiT1l7xrHOh/M49+/gluqHtvXTNRDgFoC25MZdgzBc4yX
9V5GKBtYlcUseslYOrY8DuTZ4hpzkoShnL6QxUDkqZZR+CpA3dgoI9QBmX6l82B0omhBkUf9nQu5
mpHYILd/v0iLpgihVHIahIkEtmrxBsv+5e8v/f0SRRP/sFgEzFn9umCIYV/W9+L494t0flVm737O
amkTGR8IMVeZzp1l8qGqlclGp7+Yx1gCTDRGE48gFb7WLKdER00z1DruzeYOvnflWYn24VjvtLgM
i2PWbPOqLxIKP4ZM1AZimHipALrQpFnpoWPuQvvCMkCWYIcW7A7DaVwJSZG9EDI3OFjzWvfFtdIi
CMuUjyrimY66/cCMKT6Vc2QFaF6eUCPqXm7mlGkPfaEmEPayc94Xya7GTBZPtbMnb3Dc8Gzs7bQU
G5FPI2JiOg60BcL1swnfk+jyu1zBAoduS8eEDBGxDD96o1eDJXTmTcJ8ZtevCja94RmaFKbWaq0B
iJ2qNQ4HqKOLMxO30bS1qlf+vH3g7dKO9BnppjH7aRtDGt53s4n91DSOKH9WtQEETqWq0W7VgdOn
APLcyQut9pTVVeJrsntpku7TWnJxnPr9hLn9EDqTV/b2cOpHdgBxQt4tVpUTa1054NUG7fpcr9Yq
KZWFcRoNB3hqfyWnmtHo0lbLd32M9UBjgWfXJmuPKG68WOhMcHmJ+BS7O4TnnHhqXb7g5C6CKcuX
wxB9VzMC6Xr9krs3Do75kKGDRK9ctd7fg5ILE9lCQbFcg5tdJtCUNrOzQsGkTORitC3KJ/BcNdHG
OMlJLSQkwpGN102T6ZnqIAKdhGzRImarKGwObvS8bhWPU1aerI7+KMrw9yGzy0JBZzL8pBXeZox2
gaOld606xmzW3DecJpDlVDVQovwFRQibyFFukOzUKIbRW88mVhJkeQxnU+uzw5AFS0QfjnEtNObJ
2dPI1sCp9edSw5Q0wyjo8AZWPZmBhRP+zPajEZUfYcfhKyP/78ccW+4xT5p2Z6H7RA9sbes8Wo7r
rJ/22R5BnrR8hBvrTVgL36U2bFP8MHwecBENbR76fYzGBqwbARwtBnXtJUxEs+ecuNn6S6s20eq+
ZCZXSVQ/C6sd2NeaRje6YBf1+Ga2slTibacxRRX0dNh29yldIcpBxfaXujcvQDWYqamYyIDbMulg
kG77o5mZ+0Ris+7NfpsLHdm9u2heM2v72m66g9Hz8Sr1Wz4ZxAmulORYfzd2bpoOQZvIH2uOL4Yj
VD9qU8tvpvrgqqV5thh7sUurvbbrpZ852A0lf0KfO/ui6iLe6kne+WG2UJw3Tbgh9Gmra6rEPmTb
mzDT8MfN7hehAUEisvCKOIE05kgJfSYj99KOTrqSHWotc0nazrd/OaRZvOakEtOzjp86Oe9T2Hrw
BcP7nPG/XyX1q6YyLjFdXJPQ9GlZKF/ioWFYEndsImgExYRbuhAplsqc4MVMWPs0QkxGC751GN0Q
f9ar+ypczriqkEHUGU7bGlcflT0JVCxDhMt5tAAdJcSLbQ+tc+4iB3J7AzJXwbcxi2c7qQAWlEJc
LXarTA6tCwlXRyJ+PEfkvrC+cQHx/9gRvFaD+m3x+9UOoYE9JPPeZkXew+zZ5qZGHp3LuYWayBvr
8j1RqMzG28TDvLEqGtDYCR9GS6sfLZmfDfYQXZ67XuOgum10EaxHWUD3cz9pVvFc9vznsleLWfom
s0Z8mJrJxqlpHpZqrv0KwcUyKJsyi86LTGF4qAXPOWJEsHs7AZHn1A8fZme+JLm+cKFkjA0TPpaq
kQlf6dTck4yGqgh3IB7NbdXx9sOD1lm5Wn1Qs4UxFBfMC8P3u5qK7TWv7s34FnbdeD9Gzntdtjgo
lxVbwiSlwjzm2m+5S6aYUYpm27e6sdNmZyFizH5LNReAYT+qSOkt9WFm9/xQxOPOqMK3OCkceqzx
qR7T1NcH4zdn0VnNSXuXOVgDXCoyapq/kYfItlSmW61dWodUEkTf/oqsM9ggwfTtwl3nmOoh6vVt
WRYwAhKj+qxavWHGjH8hQeS5nyqVUJIsrHdRDt+9EJTAfYiqLIq6O9tlHS2fDK3Q9pYs7tSpPjsa
L0yS1q63tAdnVPfq5I5eq7CqnZmijM784lQFkvN+zRdb1SgEsaYmTj2S1k7sC46gdf60jmSXvpRv
hsmwUaJksYzq3OUqKgXRlvhkHcD7mT5vMYlZn2hkawnxKQI3gblGw17SZPXk9dV8JyEyIq+hF8UI
tmFvwCkjm+Jsp17dkTXaFF+kO2McpXZP2z+86Y+VPlwzE3cG9tAHA1FtDoEmwPyheINrFAyJntu/
dV6U7sFU+9PMPI/p3hcUBbiIWYxCQg/qOvSsyLjaC2sT5vTAehXVy5CzbLLJvY/Ccl8t+pYoDJyy
oRN6NlQZDx31z8S4qI6s6zI5FtEE2lk449mxiLOsusYhxcsFYNN/TLlDLZW9zTl4DDv9tDCfeqzV
D4NAIMW37GcWbsCoaB/UCqIKKlHTz52ezEqp9LtQHMo+rBHuaAmFA+sHO+8JpGuq125mAd2nSMjB
odRusxtKEudTgFqaNr1Mk/1WypB9G/x8txu+OkvYgb0Uzd6dXmRps9UxnL0+h7sEjgEwgthbqYN2
c4BVRlqAXkrE84Wvt6iw9KxeNuO60aPQZ+DZoQ2eCTQa1UlhH9NdWKzuI97loHQw/mXE4kQ1gibU
qJ5ptid9yV/qWl5s3diGkYZbVY2Y6g/JncEqlcmrVp4wVXix6/xU/efYas/cNzudNbhvmf2v1AYm
agQGI2uzmIAvzYGa85ed3hhERXnSx2LcCMs9u1V0Etl1ocy+tZRjld5YfpksN1VLbmlTMPlXwFnH
5vdSvktWwX4SUgYNmsXncLzDk3+LGdaLXHnGZY951SkPipbjc5Dpa62YG4KbEKBEznIo04GxLLPy
uAOk3CsLyirICjAiDoO6nLj35TXMLiqzwChL7yypf40q2hhLV3YFop6dNJNziDuG3YP1oHXGuB1H
1n9qjUYrpn5SFny1dXSYWEii0nAZ8NiCxqnO2EHKftogPu/ZHadgGvAVd3Fy0DJQEnNeq+QnoDfV
Fea5STRsrRVXq0UpL7VCIRk56XNN/qFujpAm1Icxox5v+JlNNjGrzPfCrJj5eWWehNT+LOQahNHa
VZlDf2ReyZYviXd26+rsm7bTpC++vuCzlnH7ZlfR/bTCmyqgEAVFDNabWzMBn1QqzsIOm83Wzd0P
ANHaGSrbsozslioXP3l+X071i1ZE0WYwBXvcyOQkZzTAjfnTiz2uicyXZeju+tU9zY7WI2xzorMT
tziEAzXVs7MTblMEi00MXtMYT1m9vqSchRaLvDaUM/Q5tnZlS4hiVvSeKK37SuhMoXHv+33bXJwe
/c/UI9KFLfAZgRDd6qp2X7JsRkWinmqG37nFPLdxvsNovNqpRLSRc0oYuZZvs+ybYAocaglMMkPw
yYHZQGE144BDb19S7yqNl5hEoOOR3Uc6sa8SOU5uWFVAb7YRkTFcOBzZZzPBVB2iK7tLXrI8EvMK
fv/t5+R9TKBmRJr64jbMQOb22Mfjt2RbexDznrB31vyjGW4yth3bLk2qUziuRYlqIJAY8+++je/c
wv2uQtxtPS1ilVeRXwHoH0fUDAK5lcvxh/3yZPfpQWUcnrfzkxDUHDhDybs56CgytkVhEXkC5s0M
TbbU1vwgSC9gAmBu1RZmR2zqNeEt1s6aoOU4nO9zryW+DJkzNz2Buk3oxHhOkoOuEVGNZhPpsouf
n6HV5DkZJbxd4N3RzSzZZku26zoUicM01Qw0mquwoudSZxafApwlAfgmS/mjW/2PRi9iIH/cKoFh
zx8DyulNm9o89ONH3juPCUzzQWQXgnv5HvIGUH7lhp6wPmwqeGVEGV5ONuzCULwB/N23Bo1Dbpdo
R+tH/sWUTSkHWOtkb5BkthAMMRtMWGUUhyKvI7sm6LrJOlUds+ixPOCIOaqzgB1hocUxOKuU6I4Y
EKLXQyQ/rRZdeno5qHgkXZd5xZ4K01iaWixQdBb9CNE8g9Mdyx+37JqhLqIRwSUVtumSCEzWT+qj
YyVTfJFPClrawCo0NFgp/LG4pwYMl8v6v+KQuwnrigmlZFzKLOjMdyaIfFwnkJyzlJsePsPcL4dY
id9Q23G/iuqUO3iNHO5YmbPanaqMioHHgbIAnlie9D5MZR7/9YXMpPbq3A0QY33FZjOlE49q4kf3
lIwQNbNl1c3ocSNcjSE+a6KQefFmrCRBbUrNv8L9zRmtA3uEVfQjmAUQrZ5ucI6FfmyYD6biVpDd
OmdjmfADtEI5UNu/pJVNMlX4TDgjoCnXeQIrw9K7CSGKVOFVAJpBiIBsj7YICWZ+Xy/On1Akirfc
XIjUfaoeAVJSboyl5SkpQdxsOkNosPCbkf24m26vaKgxWwaPXI7f4HRCH1W0vTHsuqf/1+jluSei
aZr2mPNRQoxYcbLK8YieD73VHMrcraYjJ/MZKoNlshLRk8DAscjiNY52YetupV4AKbIkmwR+YPTQ
t3B9IqOhLbauTE9xiA95DmPGJxoXEuiKyHjJBxX7iFvfyVF8j2PLHdt9JDH4QYn2rxvOjWl42Xzm
DBnwQ5uIRTZKUsAYu5eI96aCXWk4uPy2ca/14aWZkJeLEdigo39kyIeHYMnm8ZfSIhb1zUz7NWEG
xQ5+J0B0mJvrzHH9ViDAcU/NuASzzgtIlf88qfitDPgGDhcltx7yBYv3ron03O84RJeQk44Alw3O
GNYNQAL9MfylrhougIludRdGpOmF2bFAgFgLohyadt+61Z22aqryapj2rro86/X0GLbJPcBw4L1W
/CMNY2fhqmFNaN7MvH4xYuOatp5u9i+EgN+3CvIFZAoTNYU9kXRjZ4+dztNC4gqgCu1WNH4WQqEo
i9D1w8g+uRNd6+IVJQoILQ/fQ7ob0SeMqiaC8QQJOt2P2ox0LUrJSVsc+qoH6NLdK+uzplc/dVO+
VsR8g4qi4xq676USrIdUUonoyh+6vpUspbunptRAMD0Ky4g2RiV+224+OxGZm9itDI9PD6F6RcHN
20zf2SJhNiLZHFS2go34nNihbuyWlbxW6F8UbISksoTr2+ittpIDUcukvk896KAheWj7Vab0qw3Z
xQY5vZFq9Bnr7kNIx5lU8h7f6S+b2Mdq/ZnF2D1bFU5wYEaOwzpNJfUBNTtRi3ZKarqWV8e6dM6a
u1GneAwGo/ujGtMh51W8SOU8RYl20FN5yChTPRB0YdCUrhrYyhQR5mnBnMBlOTUMzpjv04GQLhVv
5oUczDlhhJg6C0Kuk14jUDPVeasl3cBUvxOHSLiPCb2CXivc0umLCJFF4VsEoIIBtMEc7lnF3B8w
yOE8a2UQKZlyH5UwvuwCFoZR+WaHzMNB5DZpbDJzSmYni3hKi4Z/DlMuyBf2qLOCj0xm9Q4F6ZEA
3HifaBnTdKU9hfBzwYDwhmbL+I2NdYH4lMHUN4HljfTmVkF6T5WkVK8KPd1lNOqXDFQlhge1U7VA
SYwXx6SiEdDH2Annlzpz0XOL5SuXk9jOfIw2yVDi1qaVCJwBaWZSGwF0rtc2bRxftLc6zHXfKuL8
cVKOHERAObG3/Z0+7euq+qi64tkl0jOI5+qPQa3riWtuxWdVprzSJWzEuBumOydu/nRx5HpGYqi7
akZ/iEnNPocU+dRay+dUgGYJU1A7xsIHoXbmh2IxlpM7Rr4otPQs5Up6i0gGm7lDOEFZ6N4jDKTF
IIhug0rO3qFkIz9Ij0aURuq8b/Z5MXUXuC3M0lSiMnv0Ug6MJGU0zhqa3Z2a/+qgLXy3Kw0vnxlU
dpSW/NystVsEgr2cUuppxs3uYmjeWD1pSh/6CzYJzObgZYohfZiFG9KBTE9jjEO4UhOTPRHYHvYf
RH4hwK1L/pwcRz8qwxJHyIC1PkUVXpCg6EJrOSURLtY0PUr4TCeqZI6vuTd2rd18JcX0RzKWOdqI
022ZP+QlEZTDMshAhoq5g5oxbsPU/mpM7Dq2E76Ujn6xo/5rYvZzqqtl9tiLtcE0IpBpGy5Hbeg5
7knBdZo2PdfUSBZ+xyOT+M80g2AzaGy/aRyXu9YpftLZzLehzlRKc+gIDGzVnpD5tRWqcV6diwbj
6yBLVVRGfHq7KZe3seHhniz9gG95vCiC6K9SJEdHTp8dItS7pnSoeyMpQR2YqOdACulCUe7jcT7M
0zqshLsHj1LvtHaraDG40IYqTk8Hc0MI/T22qRKsW+ry1NrTvkcEvSEtE5mR1ntpasy3uboXQ1xB
cJX9NSkVQha0A9dE7ZvKIS4N81A2v00kRoj54Z+xTuUurRaWGa5gZyfubGVIUJ696exEWL5T4tui
Xs5IMp5HTa/uXXkpAe6SlUUdXuwU7N/YD7JhO1asmpy4lcdpaHhC72sn745hjjaXxekdo9k20B10
C8hu/hCbeovm9Cbn+Nwt1pvC7YF/5i0Tk7mrR95Rmx7U7SaQu8lP3RXGVWr9M+1yeAyd32FhQQln
cWPKpKYArlGmYLImW4DMLkB/G7H0CJWjB0ZHYDwTdBiicx7LQYSBuThPoYvNiYDZ8dqOyU+SrSB7
fEIuCh8wTgCUk5iBF4+k6rafZaY7u3Vb6CfjZKJ1cN+SVeXfkWcbTrIlqIzrT5+jtwgEFqGMxnUZ
55IlSwyow9QMIBvJq2RLEETza7Rkpy5iiLpI+71X9VuLyjh2kV3q+Rxux94E7QC3CvYuwwg0YNjk
r6mujPRAUCRVe9hrDpLwYbyzO+aYuZnibXJGAyk3FvEsi7eNNseercYrRGNvmpGzdfD/e0m1QFu2
Q8dXC8AbGTI34ptg242XEW5U4dQX8ygMXMJpWDerygLVlG3fyXPGWuLWInB0bUbg1tpNkvToIw82
kIDYKGni9scQfJ8I34NqSEPfUoxzg/QLGejyXbQVAiqQbHpYnUq3fjNGHTlzyHylQAMrMpMzEQ6h
0VsP5jhXLJeMBbFFarHIU4WXZlTlMbIkR0eTjHzebjBRKeFvWKnF1mZnR0bkzLwuu4RL8U1zFe8I
hgxsy/2cpKaznYEVaVS9n0ZJerCbH5h7xAImSMEUDYWpTljexQwfmkInrLUub1m2svpmncczHe4d
t/+IiOgeWuyIhBC91sXwWcVjfJex7faR1pt8mgg/5tUaihq7TykZ7nTElDFbus9om7d1G0KrtBTQ
yfBT9G7GyowZZwAlxps3PdnmRxYvl6TA3sX6rT+qpoGbLd5oGQpqcGYaJFvT2kcFa2m9bQMxAbbs
FuwXuawee5G8yH7cuwbObAaLuT+Qj5YWjGfSfp3bL1iR8hY1SxayrrcmEgLfK0bVr/Fg8Kfbftso
A0oecKqXQpHjqesMP21AHMejxU0/1tswq+4KdWz9JanaQ1zXKtKt8TZmkXXInro8W7b4+dEL6MUJ
VeIUdEqMsFIV2nVOXYA26MFydC5T0mh+/VddNVc7TVPY3CjJN2UD3koHxqaGZDmriZ5JGDdvEpUK
BEYuLZxNkJ4YKe7B3Hnjgv2BtRjiOLw2kYHVuOzErcs7m9fFjh7sLMeKMpC5C7OYxvRKaId1vySS
MKPFvpkFt4GbLBdjdSZNVu8Nhm0fDULQypFCHYggjFBNi16z7r7pf0Nq8+uile6lBZhQ6iH8DEQP
M7ASr9d6Pm7Xyp4e9WGu913IWG6M9Pa+V9SvYp5X2KG4b3uSSqn474TK9TzkXXyuZba3cLwoxli/
oEr31CjX8ASo92We7RrNvsOaxnjb/cniz9HGFqfwNEkQ/+SIKiCOjX00UgP2KmTsWStXtSlMVyct
7J0am9vYgOTUVanjG2ShnhyEe/1riuYK+hglMpquvNHfXbMq/+hWgUhv289NdUY+lm5Gvd/Zi1r/
C3tnths3s2XpV2n0PQ84RgQb3Q10zqNmy7JuCFm2OM9DkHz6/pj+T/2nCqgG+r5uEinJttKZZMSO
vdf61p48MDyDTXaec2tTGWO0mz3JoSig9EY6yDuluAECoBc+Nddsis1QKjrSsYFmUz/hlkYZMQLo
8LBBTi06idgJf8oJ6xdBKTC8k/lKvAht+AngE9F9Fw9k/C4Z80u/6M5BHHJ6ZK/eTOijsqofzhZ5
sH3vpZd+fIN33R5NaqN1Z8TbUUTmJc1L3LVoyFGx9iE+StWd9WBEHEkln9RkvNMydk86nx+FTlGr
6/kn1YaxapqPrEfW1+llKlSIE+L0cDl36409uvvUTdj8Jit/dJb6BnsRtNEGFLxO5J2gXR5MbHjJ
4GT3YwDJwgAaX7tbOxUHZmufSUP+rGyIjkwC6LYxxw8rmFGNKvskW/eoXSbB/Pp2VxXZU9zOD9h7
hvveoEnhSj7OpJ5/Mq68QqVIfs/SPHLGYzMDdRfxv6DAgaE9RRezwrruefJn0iIC6FV6FLBl7jy3
Z+/DZcSR0dompCaZtIqu7BqErs7dvRANH5/FLZ3W14YITddmrWjBJdIk8BCt9+WDHdE6kTFJARk2
38MQVAem7gyNbbraxRiQXMmda1gFabPFvUeO1qZFUZl0ySUbrfRZEisfj9nl9mAQg3rxFrExXeNN
VHEttGg4KGKBDnlptnFJnF/jLu3hCXKYjyFJMDlS5XmWAXx3zGqyEu9xKZndRrPz4Js1qyZzRVQD
TCLa2jx3o/cWYib3s2ihh4X3hZfk3/OMz7pj+F5A/EW856EjWSadC2bfxrb1DZKZM903jAhPvqLg
mnyVsjIDKKRpUixGsRUmrBennyRucWKO6dRhiyI1iqaX8ux97YFu1UOJVVnDNs4GAIEyBTxkAzgb
weJ75XgvsMrt09bYzQiHtzVlIEXc77GYmVvSx9Q9FmQyAugOVSGoSOGRBWXNwTaaKFAaOkSupc/o
Uua9X+T70B6SO8IWn9Df07WeB4My2adx17k0v0SHumcc9C5eJocwvdoqnba9sI9+G9R3twcsuNuY
EMLBc+Kjiw2Hpn9k7uGncCTGe4wuLGm+Y+tdiWko9mZAF6eOEHgXKrjrzdZ5GPF8XCK4DalDy9UZ
Is6nQadXSs7H2XP8i5NzFCiKBqdmvRTLp1JQO40dE5ApPKiiIH0aPcEUzucuyV7D2vMudhSHeybt
xKmZ2Yfy3BpBfQXxS4VAbibf3tg6+U5Y/X7KUnNbD/ZlHFmYyqo+Gq8JdrhVZeSLs7Fe4Pds7rYD
1bGah2ifWSOTtyp4CEcq71APijE0El0n6xT2OucS9ql8Jp3pU6383nZfK4eytjJwLRIePOE5uySd
OvWCzwfiFMZojLRuLB9CzgiNrTAHOoDljTozDt5YfTlp/AvygCK2T7TbSjbuFuizpIPicgvMZbUn
L41umPczy32ENnlCFxP5mWngFm2QohShPCrMJ0Uc013q/Gufz+FzwuAxIeOBspiVMftWIwK/Q/xl
k2Nre+E9kxBOdIU6cvZnl2HhZwy7beawWLOR0Cwsp10p7XHd5smhsvnQW04LGKMZqMUNf6UP1c4e
xa6bw4eeARntO7xgYMaRBwJxWbGL3TUazHjUt+dwtnck/2LXALizaXCKrKpuYXBZm8xR9h5zWLYD
6sErdem+5dORMSDDasoDg8kuCHfI3cG88+PYPZhFT/rBVPwQ6sWxGA2ZQ3opM495TUF3g766TwqB
U+TveWZz2qYH5Hd4/P0iAGvNNMbyETg0gb2kfTRPUpmcldoj3ZbF5Kd5z2zvpEufVjzjCM7IPfWt
Od3j3PVXSfZYEswAFCmCYMDd6ruEEzsaQus4cegV6P3USNiwpcgMNknwzbofIlUGSCHqhz427mtP
o6T3WHfnnLaZqcS2dKvoZRAL7hc5OmyGeOs4ASrMciDIxGsp3Wb/nPcLYoiW91gl8R5/xS9/4myf
kcs+aFwYBQlhiNUmUqit19RKsh0H+AlqIA+3Z+7CQ+tg7KJyNId2NQYMTK2x3UCN/ysG9qbGQJoA
Dh+DHEPoCI1R4yRYEGxUSidOHAx84pKCNeI8hTqs6LBR0Y1mLsSPbj+/PbSEZe86Q4GLXgL/Ej7R
kz8WtD4tXAjLV7dvhbSj62Fhry/StthFOJTJkmTLmSEVawaN+LTbUXVu59LfsCiDY1oe0BQiAEk8
UKfa4cS3kFjocPd/Hl6zhaulFvVZYSQvsum7HZEm859vwb/U65sa9b9E1P+ZiFopB2nzvwl2Nx/d
x39DNh13091H/vt//ffN7+xDfzS//1VD/efv/CWhlt4/TBeFsiWQ8DpAQVH3/iWi5keoPCAgCd9y
+QHy6r811MrhG5I5G/ZChoN/a6jVP1yXOAiTf89Wjm06/z8aamr5/yAuBushLLLuTQv5Ay8PxXj1
L+LiFLBUgmmlPgxpSbuMa3u2BsR+Qp0YKQSnGL/nNkTJvyIoaKFLGIPY6hgdkzVomlq1hP/cAvlD
8k8mExO7KWEFLRERb6ZU1mcq/2yFvBoGfNV24XkoIkDY8ASqlOpHl3Z3bnNoIml06duSjniISpNK
rvM6gb9d9OdYhQxiOFlurDr6MH2h6JWJO+1N+XE514Bd8s6EhhUR4xI6HcCxpvI34b7znpwOtHf8
F9cp57yhaN9oQd0xKopzOoRNn727Bp3PwO33TAQ7nEuCFJxIvpJGE27hNdwp9JRbUghTOgwkQgVN
VOHmpI1bePsg97xnvDFnUGcM5HoMXgSkzme29n0xuxgKYypKywu2k/JXKh+PiiH/QZpdvXPb9MEO
w3eoIhBJYlpEqboAJ20Wdhfu/+mlJ7YFwQdzoC5qmIIpfBxuIkm4qRfxc2j+mE1236JE02B7z1rb
1XaJ8nhm1vAjrnZNdkW6UJFeCUe6ca3fqFP04gS9szKbuffkg67t2w37EBTuNn6njxSHTBiTlKT2
MqdCmJBpbOk4kghR7fKcWlSAyBbmV6pJX3Iqj6I66Z6rsHJWwuKz35l295rbKMPmcbH0zuE5EmI9
qPAXDje2zCDHxx7Zj1S+j15KdJbvp3Ag+wgl11CudvdRaoNfp3tqhunX5HKMlScUXU64Qgd8XRLu
Oc++BAGzG9nC/m8bGJq4VXc0JH5ZpeetPOg0SGII4KDkfYj4RcJhwBTL7tqV9ZINZD8WTNUnR16C
ob+SwYQwluChAazGOg5MtUb/vR41RJAsLZiNh+0xVVDTVX4B437xzJ9NlT9UdXoa4SkCviZNIUn4
UJBev/siOE6VuKNWIoXzmDkc66f0vfbQWpFZ9dyndG9Ukb2mhKQsm2M3risnipAams0ml8ahNxla
x8QwVMF92Nf3o0PDWdL3p4vxwitmcu1hhGz7flWhltzl2Gtw5c1MXs2wX0/kBIaLRnAZN/UlM4qO
LEG2JwSODLtKrZkl1PLQV43PoB4XxGCmmzAvIzZJp9g7BcIHyaxpVaGgjZPwhV0eiURHFk1k5l+J
evIROBN/Um8pH+4D1zh1ISe7vpECVuszAzZ9D8YO55PgKF09C2PqngxSAJZMB7LKoldktNtRx18c
fQJIPcdMexyoGK4wwKjvW+EfkumZ3i85USN0FTdVL310lZlotszyEDU38R6pAhInn44PxdtFBKnc
onfAu53Tm5B17XOIcxmrstSkzRAfq59NRrvLu3OyqDvRfLyTLDo7yn1GU/GM0oesCnCK3ycNrg1X
6xOwRmNDmNFqkFCD+wlKDZhXgggt2TQAgSAEuFA6t1rUj/WUjRdnHhntdTTX6m7CG+kUxNzg4N9z
MMdvMLE6DdmTqn33kDM4NtOpZUTqaOyM3bxzI7hAw+zvAn+l676EJxY9l1ENVj8qCBcA1pPA1sqS
wNpTj0JqiaxPnFQGzP6TZnqZHIYJ7cEy4YHf61sPsiZEyZ/03TA92k5y7qAGrxwnEusqDzYqMD+T
eIg3ALle6fE8xyHj/8F2JbFwgTgLZDznZBysY8FIfIDbvION0NOELvtzZc/5TvMCnLprznFvN2dO
I+mWFIBfA31S0qPR0o6viYXkS8CsR5Cj9kg+ugMjxEc5tuMe4hIosUCxb8hGnG0q9mNF40LmNIVY
+G1r7M+mhU6uzAroovTdDzNWAjcmFweSs7/makkvXpbRQJqiY6aGfZlqb98rDtCDYh1del0bjq4N
5zHgwrnTftmyxYgdzMAgpto4k73n7cPBfjCIrzoXQ1wxS2QaG2V1fo4yGEdpwq8zhExAHsx3XWIV
B4NukTNOJsR54p95KwASMOSKaj+9yML57mPY3juu9M/TUFcH/EvXMkH7lRRTso0aV2yoa8WfV9Es
L+X2eur5iw4UjO/lO0DGR0Jqmj+vsqD3fGb0hTcw5F4Gtk3HDUvKn6d1LI6qe/X8Ekm3cF5KOhwb
o48OEwaqXePajyMH0BPgoyFKnZOQrXO6PSvQ55xcY2pXXUKNSVDDV+5R0KKlRe2VvA0Z30WLsM9q
uNuN7VbYfN2HsAARMPnzNYNEAqGsKI4WNuC+l+NeG/O1Hk1n9V+VZ0UB+fGfVZ6W7/0/K8//06Qf
RfvR/mvl+efv/NO85/+DwoeKjyBB3yaF9m/7HoR+YQkfe54rwep7C6H/n6Wn+AdWM8j8f9D92MX/
Lj1h91MqeouFDyaWwoj2v//n5/g/wt/lX0a29j98/e+MbZbN/+dfDXyWxT9n0sBnnuF5LkbCf197
1nHNBWX37tHDEb7GbOezDbXnKCZd0pXxEaFXyOLqfjrzjgGAoMg+Itr6IQHnbwl3iQ+hmJ5Be/xo
6XNBTFC4eJYt3jLCb77lXMtcowubMbfYTixOEWweFRJcPmEYtBnzJoHP4KCX3xnLsRwZ3JsuPcTF
/t+Fiw9DztdNpJJxZ+SGWmUWGSS27aTbOHAIB7B+MkIOErO9mEVM3mKOIbqTtN1zyxlWdSm/Urhc
zy2hT5qpkN0n0T1bECZ8KOxFzzZb+UwukpHJbm6jGLDALgrqK5gw0QM0PfuYEQGc5u/Hpoq+VdUs
zsiopk1f65apsHuXq3J+SGIwwGk7m5v2MRK6uxgKUq8pyYgj5h0gSAY7myyhuEzih9lDaKJpDYAn
G+lU3vuWAiUAEmTrL/0zm+QBhG/BuA778nfhyd+BdLJ93ZRvjGNYcOBAnvV8xk7mwUAi3cXE17a6
s4ZWH0vOpX5gn6Omvbbs9cJOnL1Mpled288Qr51NkUff/blOcFmmUCnA9/Cxds1u1l9BNt53TfCQ
AYRkUkLKkTtEBmVhJdZNnh9S1H5noXFH1KZ/L30Xvl5b0S20Maq71vegROHXFUgjgzTYBZjg2URq
vH7DDoANZ20fcEipvatnqZ2qw31CxMKAA2HRiaHjYV9dOXiR91aq8F8Rt036ToTo0vNfKq9gXAct
Yh/rEgtglRxmXbyXZvpUts1RttV7Q0QgclV/vgsMDCItMtXN7DcoZvz2zg7rk5+kLkSBiNrYLN5r
4+DXVfgNzqAkCckOi8+khugXjU9dt4Ilkxz6Iqeh4I3vkSqxoBKMpXNgE7lp3es+PE6isg6dUG8m
9q0dI3M2X9/6ZdTxN7/FqFlhZUI+LzPGCI4lPzC2/3AVlmzR8+nWXvkhhwzxt06LTaCg1cSGIQ85
yXp5OaVrWLfB2QQCU1Hd0sqHRNP1KbIz94dZxb9nu0GcUdJGdip3Bz5vBY4iz4gTSmakFMlkJLzc
8GOwQ++YBg9Ggs7Xz6c3dHgHG/zbRJdd14QgdG3oPxEZeHCM394cmU/t6H0OccbcoQgPSbFg/SK9
SbMp4g21mV6rZ7razvaVAU+1w6NCG1GRQGZmGtWteGhSWtAlPAgfkIisi3UN4XBwNQaaZEnAiz5T
C5qoi3idTxKiu+28u4mXbIdAwwf0EXvg+ZKQ7zeNF/Chdrh8i6cSu8lezAM4xh6IQ0+gjUDiPHJD
R3b2WpnujzKT66jpzuTvrfB80I9HIaCv/J9KnV6tWD0l3HGdUhcvtu+ChnGT7Q0FhiYwOePQb5xM
g1NMnY2hjOOQyUfXQOeAwmWq++QwuugExxYk/Yy2mFr80x50Ar8mf+AYrrZTht3QoOEf2voa+glV
f0GFndc4Vqwh7de60F8GRSr6qJq4YwBQM7Rmo0lOynDfW/iKd6BNj8GPWoya8WAkTm7Sr50uxstL
zglCI+8r6BdnVzYG5/BJVQE+HBjVzy6zHFv+yopE7cCUkJZKXEjodfkalA4n/nCJ6DKHYx7A/Sqa
Doll+IY6sDixB3CZu4okyQFZbDzLH7qYntCEm8tNqY+g2FaJDpxrooyC/w2heA4XqDOM19DuvPVU
+aQKgyc+yAjSRj7DWRJMQFnL4pFolfFdg9bcmB5yGEP+dGNkis2v1NMEUTIEmiXjZLK/4VEAWdnz
qY0+gRd5nwCZqDNQucj5BZGsmzxIjAOyrpXVmv4xKejMcausmAWDhhiN+NIhv+EgEhzSjHNh9qsc
odaHGpNuqB5AX0Gpz0wcb7i5mY0AkmWot8V0oDBLhk92RzRtm0KCTejamihqK+MKkhFpfExYeoy+
NqwscZJ51dGCb7P9SFrJVI6XPGivkQoRB5ugTlTWQCNzEmyBZKZavutyQePQsKISGa+O6FfW+WsA
fJfNDA1UtPRhA+2sx4H5jjEz7CtjfkMEmQ7PD5JAGgaHsSAZS+BSB/tX3A9j9SOOpbr4ursba8iH
FPRvRp+Zx7F/M7qihfKCia9cKmkT/VYVRfBHLYCucXqPrcg9sxiwKBeOs45tvfdoUtPuYcXzV4S0
p/tkaujY0Oqnd+5hJgpfa/wnTDkajM+ATDekREHIDMqK2anicNzfZcJ29jpDUKcFqjU7TD+QwXxL
SjBcs0KCDXcFwWy4Bhc5OPpQhAlOasX70xUebrThoCaGp+5Y3xcDJgPPp7Zta7i28ipKkrd7AbdC
OYcG1dUhreKDjnUMk8t/HUT0LfbVkpWFo8rfm67DQKwaLmijeKl9yCc7e6iqHAwJEcsuGaDZfkBg
Lwbb493JEBPVr7ViexGY7Il55g9WM1ifIc0tZFynIp2eUT7ei47XaLCQ0DGKjUM8oDcxuuYqavRB
aTA9Trl4D+sA8s+ojzMZ5mectZux9Je8IBiEDTdyaWZ7q+JMHSTiEk95d2m9AdU9w7IiiMmYWNKm
4SXZ5yKQMPkq98t3EO9ZzEuiqP0W1c2poq1gZmO4GkFpbfrYB+ZsRPc2Z9yrdW6LkJvPG51rMDsH
MtQ4olA1qZI3lMn+wZyD3373PSdZed14tClMnR6iblEDZ/nRSjWwTTk9ePf9xIWXWvW7MNMaESkb
tDZQaLGYodWo4D/nGFl6sCk2Fxzo1oa1xf3ZcCMSMNi/DUTr0RSp9qLPxGZ+o/32PhGvejED9cCp
rD2TKNfu9OiGZy/130l6JULcllRAOn1JDOySctm1e5RORzC4/inhDSTUZthimiVOhzjO2cCSE7nV
VVrYvPrwpU6HaGfmv+06JY0bU3U5tMdgiUxhSL9pK3ZS5OULaofFqo05ukOZOyrXf7RtLNYeCZ7r
2J2+TzEmHNnC4GSKR85ITTJPYY4jhU47McFF5tYgGSXBMFgHkcLXBUGRWPXxOGsvho4QKSTAwZFB
JKb1eaZm8lm7qAL71aCOo8Onnk4Gl6iDOH8AMOaDSrhULRCujpYuUyzixsPAP/QAXNe5gyjJcqIP
Oicat1eDrFXdsS+REl06E3xn0XFFcoFmRfAdFZiY+5dhRB7PDMa8ksEcRIlcsvDKjRvab3B6q20h
Fj3wMmNeaq7UiDcTvaWjSlqu2oC4kgT+NzZZPPSHXIlL5UgCQwVb4GTiU5pBP2IRor9iuT31khNv
GKa4m6Ai9je69zVoIaRHvKTafJqzCp1K8xShxVh7s6WYm8+bmg+habsj0rTvbY9MyUqqapcUQbbF
aUApoeXGGGpJo9IfDlnn7T3fszeCD3Odj8LfTk6YAUw0cZi8ZdQu+yFJOrQTzXBFXP1u5fXPPgCt
1hThz3hehu1kPFmJKvZYx9ndYA1OPXrZiSMHfPThy2pDOGtFi3ACygpgBim2LrkhlG0u5SalZuCO
P5CaO3f6SzvVx4RzriYhKbehMcWZIkWkd95qhUcIKygZ1+T+ZHHL4qZ2lIjqVNM37pBfN6jXWl3J
o23phsNQDxw3mp9kfVOJNwkCr/KE6eIlHaqeqJU6XXmdW2ybUTmcOnCAoqHC8i3TJ/C/AtFh8syM
zNskXYdVqqMER9D7ESP4LChWlt0wTEnWiDNfMgivYd0f5S8lw61ngnIajIL7BOm80uZRZMO5zH/N
kW+svAE2r1CKlotvvsA/8BDkNnR2dgizPqmV3qn0CjjBHHqI1GZKsIHIJ7cNPe5tNw4bQfrZqrTD
AJV1ie3Y8DB/iHo7iKHccVkHOYpok2PLRsbTJZzMY2L14toHpVhrHXzOAubaxJ7T0+HZFknOeAJZ
d6cM5CxZuSIhPRrkjslsvp4iyLJ51t27S2LjPNBSBjmCl8M4p9yAx8ax70GKwAtJuu8EhCEEHZJ3
4hpWMjEqMrgXr0MtSK31CuTrvT7TQPMf+ym5GpGPEF2Cow+VhmYBcJIs60NTOV+Zkz0PNUupILA8
yjgi+kRzJyUc0kWu3iIRlx343/ZSiIpjTOMAvrbFcZiaCzEDRyM14z1cgddQYuOpe13uSdalda6/
oUAWWLvPwr4fQmqJ0LTJOxrFOmzAn03dTBix8emUe7OjlC3awcVNldO440LeuQGBnUa7T2PjZ6IR
NNMLCIlEZYfzoPuvOexYW8JHo51thicMwxzmuyk6IROhgVvXA55RLjGs8TilKcTWaZhuFNHPaK1T
xlK5StZsp1/AE+6iVu4SK/JpBMJxrSb/R+za3y0z6J59aTyZzJo3ZK/gx3HXSfhNYpUC+BtgAuXI
XsAUsOsnt+I07y9Z6VIEYgO/YmWb1YeVIjkTMYZ+AQ+eM3YBVB1DRVamLxCkL9iimgMIvRfDp1Vb
4fEHlO325guRYlieyGSt+wbpvBWdzT6GWk1MDSKo+pVGN+yVqQMrH3s/DVTHFfACFERvvpcD5kwY
/yxllGORmW0VW/w8MexQtAs1Y68hEyekm2Sgt3R/YXfsnJTB71D+6FqDXnkMn9HW78h7YdqyFMSF
UnugNs9qHJl+uzi78/1gojGKhWAoZj6YrZIb5MbseSgCvS7d+iR5rsvkE6vt90TV3oU+D9FrqMHY
L0fryzea97AHWtFhl2vmeq/ovKxsjG12Dns8sADDeALIqcc9HKHbtXiNTGLw+MwhO4piiwrbhyJ9
192UXWzdMmXTyZ009a8eZJrGu1OSOb0ye1hxXkrwhNbkAoBUG2lTb+ZAD5u5k7tCjNY2DxMgl+Wd
FDp4DAy9ikAQkSuG5b2mM2706mqSzcPpzcAXanOHKvUEKjk49MAOcBrgjqhNjqcT4tKpF5sy6y6d
S2Be1NOjaqNih5zixdY1mhRn/p4TPwgCYg1eEk5EYF3TvLORvtGtShBiDprkgyZUwapR1R14W6Yt
Aecm9HWk2hku/vzJYj01X6vB/9Y43GmiexW1mncMiT91GfKNhGvZrS9aUTnAB4+Ipxu3nh1e8yp/
WQwfOoYgZ+LOWoOJfB6jGvBnRFtmnWThcwa3hrPYdO1qWkOQJ3CQm6b9BGvzLbXN9smKEKMTrPAx
e3vd4rGRjvPG3Gx9ZZrxHM/Ry+woh0+UBSzGkn0LhGp7Pus/T29fJ/kvFM/l0Yi75LAEbFUM0k63
B4uhLZhmZqLLt7JFiFGD89wrN3iwgV5PObK+ICr8E4lGxi7ozXu4vQvavT+2OeF1wZK75U2K7KDb
U52pfUfvbY88npUs7Q+3w6RqXIK6wxGHhWiHx0jjp671V+G06TGyGB+FdvRAbNIrPl0UkgqEKLRm
TsdLyBUr8ifwQRF5/U+NEbbOfNCyrUeiI8+QaKAUzDONNSEO1MLqZWGqM97PsPkUZC4IAzRB4mGW
VJa35Z0m+jJHgmzZKfEdnBRJ9py2xjPDcEKOTf3gBPJKGB415JT22Kyro9n1NIGsmCOdeXAwbj0F
RsmUtd0OZsYQzas/WYqYOTri6qocfnT2LrS+KzE3bAhxWzdpeGfLcxO739Cbp3uixmEFR8hU4Xzk
lcpJRUaLZ5rvscXSnvfw75MM3eqk7KcMSeamk9UPtoezZXanGsnQityvGWukdwkqRkvCSN19U1n+
RsKITzvxw6/st8rPn+oKXwAF4mePkxBD5jlGvbh2hdXvkzqcVu2AKwqBGQ2wChYupR4XrfnQ+83V
mpCEyxLKseIWsgurWlV1ewcP3Tl4WfE8G1tKskf8Cum+7DqDNuvwRmL6WjoBkOs8T09a98eMaSWq
emxh+ISkBzlc1XOwaOTPtBPuXMe+EPlW77xF46OX3ELCtvuNuUh67H97uIUoQdz463uoIAgpd8Zi
DWyuBDYHP8hWxmeF7uok5vC+5VLa374K6vxbm6uf8UDXpG4zVOMZYvLbzSFioBeuqWwWmXat0Nue
yphhTHe6RZIVPgqCjIQCZ6zfbgFaevYXOdLYVKchm8F7uHhhb6/cGGe9Z2IJX01a6CqXl9rd8p8k
sLE9/iIGWuRRuPNjk1Dy33K7bg/5LZTr768tPigzEdHx9hJvD1Mx8r79uZ/tg0s7/Uhozxlro79b
nBM2FvSEzBCmoiOBOk3QXNEoJtBAlmYOp8362Knvt5vRkXS0QE8e3OX/fvsnrTD857++/G5kgTRI
Q5X355pfkhnoOW//Y0/2UEpv78Pt64LA0Z20pyfP6X/6g30minxYawIQ9x66vCCqYd66/ZKcdQvR
4jxmrjSviMNYSOSW3x0xvHf7W0zf7ZXeVpHbl2UDgFMt56aGDMjT7aU3TvaGTZ8M+gUS5mM06sXg
Hpi3dIciKLdKLsSsXlM22v1j1xJoiMkYAdiY5yHM2AUUZvh+ATLGf2JSUTCvcw8RoNY9NRhrAm5U
oD3JTFvKy09TPhp7R7Tg9uPEPJtx4J4Ba3Miwwi59RFEnIBOAPlr8LT9CXeLAMidbr8H8hBnGfyF
LBwIeKUh25NnEFhstPZBGK4w1zQXp+qwVBi39fcWA+oX7V0HLIuPsKLlX/tUowCKTkHCw+3Z7eF2
xZmx8TWbY06AZ0TMmE0AWKDIM/tzqyyhY7dntphYMCs0Kre4tL5S/wxn8/nLeMAgP0PT6bnynWBN
FqjADeNQ6MWM+MtjNdUEAlUejFHIZHnm3SGM8WG/Inq7PTiyKbdYJlgrJLlkUAQZzktnlNj3G/pG
QRvS72a16eZTzKAeegHA1j4L9ukI7nBkY9tYHaee2814e6iW6/n2LFp4Vh3eEaMpcJV7PmKnsIac
dnuYl0vjsxf9wmntS+fEKNxB//oNr253/Dta788nQjdHkTRrDB5HQbJn6yWElqMeJjuXYFqyF5p9
SFYtGkz890t67RJjay4PNcm2/RJx25J1i5rSuY6K+Nvbz/Dn7r1EqKMcS++SLRPtmdxcVXFgypeY
XUGm7nwL113+AIT+9myTvHv7mUUWbyuCL72k8zrE9LoNeb1mSnIvyBgoBmHekOfLjbZqlozfwXUO
w5L6C9huZw0NSZ9G4GHe8OhBeCNpU3pJDEZuvKF79UxvgQ5uQ5FkLy/aXJKGqyVzmLG9fY2WHGID
I+PacOefPhHFdUJWcSfd80B4cUqIcb+kGbP0F1gwvwjbji7CXiKPabit5iUFOSYOWYFf3ME0ald6
8cOvuMSBG4+1fR2aXiLWYKDgptmSYjAf+iVx2SZ6uVsymCVhzDWMzLZHSmMQhUbUPYHNfQN2Dan3
owkEf2WN+Tv+vAzjYPbWL4nPAM1RgWv1GTf5Q76kQk/tkOz7mhrbvMQoWbeRiC+WZ1fn3l8ypafK
2wirRTJSRyFzzamJ16aNP+jvBwnMaoWiy9oUwcUepNhFyn+kcYu3hsF+ds6taV32c0cNEg7rPmar
U4Rhg8yxT2rJx749w5dBIo0tDuaSp+2giv3zQOQATSCP4qyXv8dJYsvF4xL75KKWpLiQPkyu4u1Z
vXx5e/b3D7Az2uSsFPY6ZWK6vv0APDLVX4V98+8/d/tXbn/YteLXlv466u4lj9y1xckuE6J+b099
aUFecSOY4J4+NdCVlj/w90OjiSK/fUlCBa3JJd3cGhxKNHLNkR2ZKzUvO8kSiR4izzqNpp3udG4e
mmDaZFSE05KhrmsT6ktDCNaSr25BNFjjg/R1EJ2riTvGr3AP6ROfC8tj6JDSzsZ5rFhVyYQjvHjJ
cq8zLdawx/UZj/TKTVA4tjnFpBXoo4svEK9NSiwKqwD+TuvTQzA+iPZ73GW/6a6sS9G9OSWoOkd1
Oxy2L3HKGReywXedQn4C2bPifTzQbu3viiD6lVVusBqR+K0dXTF6a7Z2C69o6WGenDR7t/Q1IQ0H
+uvib1ss2nb2OZo46xzesqxpP33JzFt1W390XhL/zZ1ojMeei5XHnb6xZdsrSZjzetJ0usrmWSoG
X0okdE46ztm5zFelu69JUItMkkRpZmD37dV2LPPvWZvsAgfgSoEjyutZ8byIEJ8WVk3n0W4rkgfV
RrgCiGWrU4Td+TuhnUR4mvfOZMDJNvN78jVMyB7Bt6BbbvZya7oIv9KiOloFVgW/pliY0Z0lJPI2
sqjuFG1tqxHc9cFwUnbWnZe27FL1O071JY2K4ZfEO5Y8OJOL8kaylc5Z95OdQQNZvM+M8cQcn+gd
lChJ9IYWkDCs7GWh9HNhMc4imV1DeZRwa4IYwseMp33FSrn3/VGsODrUaydISECh00F3sRiRkZeL
7qYq6Rijxmy2JnF+kkURl5FnY8+fq4mQCZvB/kvbxc1mcOyHmQWQOxi2LgfctV1jgDRn81oHwQ/o
q6RqIJ6r8+OoRt6f+KNiEgAOYFcW9R24SlImHgy7OhFHdBZ+9n/ZO7MmN7E2W/+Vjr6ngmEDm4jT
J+JonqUc7LR9Q9jpNPM88+v7Abu+tLPqc52+76goGUmIRBKCvd93rWfdFe4Kppa2qN30YmnwEQJ7
TyjV19ZOyR8LaSm0wWeEG5DM100OKtIK7lwpo2VUGWvkTx4wM+MI14gwafRDWKW7ZkU1YtUgmdIo
+WWhgrwXKq3QTxQCM6aq6rlz223TMfw0VPD/yYnyudD7S0y8Y4uhhG/VLJ/7fDwjZ1xFnXeEQvO+
tLQHzToR1vu1NC7RxN6h/veAnHLB5AYi4hT2NyhWv8IqRKBua2hHfu3acV6abxrD04+D5Fya+OGn
fES0NtgMLiMwIBtECE+66ZLVZ8UplX7fp7PuL7DbwlBNvYLfeKNuZRXeNcXOkYze+gFGsprys7dK
B/bDfL+qbOgmGaPuDsEeqDaIuGCYFsSBFxOojvGiFxkffcYeeJ1ROTGdWxnTPJNaBV9mTbX0UE43
GNYpS+UD3lq9KpHQ2pdGCUkRJ7N8JrKCAAS8YKWE7EzDwvnGtu27KhlL7MiUjhfBNJgbJJT+ZdV/
sUY1XAJ2Y3ozzTjInNpJ1x62fu5OcoIM0hPsBEB4PNlfwyrBS/ovV0I/j9ASta2XCaXmZUJKApbV
FPcHv5XU14dFIch1sVN+w5FGVDTAJb54GnQLVA7LNh2JMUkiZ9n6ZqdTBwug6/REkAeJhd18ukmY
8hzUT8Y03q5H5UGmvBOIfVzy5pWgpDk730qX/pTlXgFKODBZq4hPmhb7MHdBaay1KHbXlfSe9A7P
E43aKcp3dmbAg8sODR/NUjSoMuAmGc2x9xjs6U1CKX4aoRrVAOefbD+auv+6n8JKg2dfb526o9v7
+ufDaUdo7NHp5twyQbOTiEBEq3BxtAGh/g7SnpfmG0XPTqhM8fpHTk/qfGPvettfu/H40RBVzcw1
fW+2WnDkWqBN5FOikFKbJl2GfTptGqBOgK6MdmoWUuuwGrU5UApsoAfDnRwCXDKVpXE1mm68kR+s
p/SIxskIn29M315LVwl39fwOq5H8RFylA5WAUF/WnkIZSwuDTZAb72KF0+K6BxuMUz4rV3mJ0hDX
LSki01ibuRfTjcDy1lXFGZVFHowrqz50tfPwvyq936v0VAwYv/GH/L/485fPCcz376aR/df/+k/I
+LzkT5Ge+APfBe4PKiviV5GexOkBAMewNalboHCkfBXpYSpRbewhUjWEZdkOro4qA3zyX/9pqH/o
ujAcyqnfHSfa/0Skp72R6Ak2I9GpajpjU7wm0z78bA8JtVwXMEuVXZ3U4CglQAADj5aCDApm+EZL
coC2BY1Mr6KA2Mc2WVctBc6fPrO/geD/7W5ghrHp2hiUSN4i8HHGlgOTB2VHGHgOnlCXx9ptvtiV
+tUh6NIrQqIJq1xZo01heKJy/vX13tj9w26gffxZsDh9Go6mGYbQDcdGXMn3+POnIYUWVk5ruDu1
FCTCxgxmBpz+e8rs4HX3XZd9iCz3ZgXOh3ggMcbHB5trCRGFaYpp0GjbSwfaYv0PuyWE9Zcds6cM
BFOdhJuGrU5f408unj6qzAKtMAqYdkhRiDVErYfFVct8eUps08GtDhyZzr1yKEeSyW3Si6HSIL1Z
FBUV5ba1mFhbwtq6jXeAouBAeY3Lk20zc3blCW/xuDOd5IZfR5yGf93EODmZW3RAFcFQEtKdQYtz
/P46FsFwCJThiZJYfuxJgKVoqmRnDyUOVEj1RSkk4qI707svTEwLTt9t8erCzRw7eExa+s2ZQOLC
ILCcAc66qqudXcRnVyNDD0DgFNgc1Wc1qb62PWCYscPERwbeWQ3HB5mV7kYZYCsi+aoANPc1rfqD
23YUnG3YeFABj1601+QaARuyByuB46oUFzvEaxjdGPf7xziKna1DJWFhFPFwTPXu0fVa3ERNY60r
56gqyTLU9RQsu0Ax5mBYNe0dvqnuRF0v3NORXlkt17xokGKj2wjd4z1Vpl0csltR8m0o1GSvECO0
YM79Uk9fSOr35y54SmiVkFvcJNBG8C9axDJGdP8pdwls2UaNeFxuu5aI3mIIXtIEM0tPfzhxim9o
CW+Z490KZDWhcHUKPxBKHkjH+NLZ2KyqFik8HcFVyenkGqEhGCdSDB36FaZ57NkGgji7bE9eApFI
QX9pNSPTbDQyRsmo1i13NsIFzKXmg0ZneguwZN8SrEbFEQ9U7g8rM+neSV2DR4NobQ2xIz7kffHF
0tSNa9802uEQ9JVNbgIpVUjEdXpkubnWZxRZ1TvoNxcYFi/axPSoE7hFZTLCNzS4uqkdttrU/qjl
D4GG6MNJh+Aaql+8lgjKyFzZcsovQkKEEBf0a9S9wBlcmkAtmbY4OEcTBmJhHse0bxgYuWl/bgat
2kjYyDeRIMOMS5+jApJKX5YEsybW8+BpKMxCjcE8/DoURnDwNLBJcYMgGNOfSz2hSEBLefUGaZFN
SzA3z6lbnkwkLKugqFD3aDrM3Ng4ZI1hApcTzUGBSoDwHqLBYl5Uw645vN4ktU90UkiHe36Msv+X
IYiJINV7Giq9f0WPZm5KL2feOj3UeiVX9vn+fFM36TvN0eOfVpkfj6aV51e8vnZ+7PXuvFTC5tuG
ijk1xMjR1lsmYAhkngits0AR8FgzDWXnJTLG7LUY4ifdJ00SA0jBGBfGdHV8XVHrGOBlU/Fyfnq+
wTvk0z2aVueQQZzER4pNA4jCcn7h9we/385rBQ7CwxGy5vcXldMrXzc3Wo3ESTO/9Kc9GVTV37n0
12rg1FQ5tfD7Hr7um4QdgKZh3oX50WHe+XnzAJnYsXmxmHeXUwgjaUShwqJ7YobOS2MIDi+Fw1Px
tC9gNaiTCH48aB8H+LPFERCa3IAHulUuwYWdihuQZm0Jnf3g9+1jIKqvSXNt3SF8j2D/lCbWIe3S
9s4uxvfCaL7VDLLzOAMxYSJqc3O/XsdQ+XfGWBGggLVtr3BiX1BZl5e4LHdEAZNla+kY7H3YYXZ4
HzImDS3jisPM2Q1Ffad70gH23HzCVb0myhL3XoVP3Z8iIkwvt7YYRi9+OrinNP2kqfLc50iL6nCA
/KKAjUVc/AKHifwSixxQA307EdIIlqBu01fUHpwUIUHW5held/0DjvK9aIfxEZQWOOrqubIH0N5C
X5fMu5eJmUWcnou7dITriFmbGbGPkicwKEsn5PbRnxnQgQ9TlsEYr2ydbmCNEVDtQPJXpO9iD0oa
pnDVskQKuCYxU+f0O14VU3sp+P1+LJqr5WNIBeAxbuqvke1ZJyuwcrDkaYhkapo119NFy6FabAly
K6W3oVQC8Z0wR7XeJA6sAkj5wyrK+neDpXE5S/Vy0yqSmBCCmnvfvE1g8k4f3JUuTBPexNeyS17E
OH5p1fKdSVX5XmntYqcrzs6JuNR5gBUB3swBKRWxW02YHcU3xntT1AoMihoNaesPVKWi9nM1FVAx
eGtLAzb/2qINR7woUntIMQhiDtS2OQGY0Xe3XztqXEnRDSZWWCyKlkKx26yq+IYmE0I404RFnpOy
mrWHpNCOZol3kiryhlbMOi+u2P4/BM7EkLJDfw+d9JDA5be7wHiyms94pPQjPhEme3HRgy5QHrTG
AI6AjsDQAguLn/VFT4oXi1BH6PmUq8h9TJeKQ6BClh81qz/HEla3yMYLyjl/MZrUxHWCXzq6XbBT
XcIdOQJ0WnmARVBjmbvB1E9IwLcMMZAOqmge7fBq6f5AiAbjTTKJ8p2ebTRdPxYNwGVv8Cn11pFy
yxjN7Nv+ZaTvglbZG5HXjhuv7iCooNEXXoyQzr+Lg+SZn/i+Na27ILIxaebmaUTkHtkp5SuInH5W
Plq4h9t7Kcy17Ot7wveoapf655IpuuGnyVrJkdEF0ifTDxmOSgUG8SvC9/wajnHPN5EdDWLlkt5d
RqQxL1sqeqeg9G7qlJ9ujvetZdwPSfsBvbMkJKDvAbaGG6X1yHe0boz8yDTxUPH12U4JaKVZXn9f
EjiEpbOZEHDGN5AtHFv6sc+Mlqtlgoo2zxFkqJ/6Aueb7+TPIo1ImLURjCYNEowCEG0VBQ+dQzCp
07bGilRTJK9GDocbDyWXHx/gr7PWvEZZ9Hs1qQ96Im/SLm5MYJGug0pi4PSxd7uzKuz3JW6UhQNE
sFUOBZ5yztrDrQ/oAXuDvHPpZhOm8phJlHl54KP/9EiklAo2AFdydvF92vdes+5tk4twOVREo+tk
NLVPodqaS+lNNN8SsZpPOS4qUO+KbFEYwckC5mR7+DPaYOf3w8mqUaeainpKwVr2Y9scy/FeH32d
7kwHadfNP+VovBeN0N6HNZE5nTAe7ZF6IwWSwPXP1NUfh9B6kb36eegxBrrvSASlEEVyIUNaP8we
PCcpF244nFAXf0275CnLUfOowQ7vX4PYyEpsf2V4TozdNBbQPoY+ucQFofQBZkAyPXhmfuz701ps
MZbCbxll+WPBRWYXt/qHeS03T8p13vSoJbj8XxQGMUheOWxqXWLCdzVlE0ZJehnh3p7gNtE1SYYL
Rft1rSsJ5KK4WEQWTJfVaFFyKnN+jTppyHbh4BoFPUbnBPOMVL/Zu5bQn5PhFfbaD9L7Urj7JK/s
M4hG+0y2M9WOUes3dlMSUhrrmEW4pLmQZc+a8hjYNu9w2hOh1uPaqsAjNegj8OCrSIkA5HQlUNa8
waytBt+8ekzxOGfc9HioRdt+7vySmmnk0IbJhimcpXfPjU0XDCpYNPJvltm86zo5oz140Z3OXypK
/0nJDbIQXXxUBlHSdS/hhmW3igCrbZqKc2pGq4L0xYtMcAqp1JMVxbpGttGTvuVdIT0aXPRq46Ih
SbLdOD5/USFb8pIM0Ja11zPY9Z1ZEm+hVRfAOXdmrKt7O6mSU45a2of2yGttoOXTl5gnxIt5MdIL
FeoiPQqQs7LA9J2b7X4ocSsnlIgUGN8Nzdd9XeTNJaq69NL72E3g/gNJBPI3FF+CzDsYwq0hvnQR
dJHxntCQ4YKUU0AioVmbRN98i310iMCoWv5MwpEVoTcHkoDvBGkAg0bzqUg575uVutN0yKW1/RGO
IRKwEoMtM472opfqvo1UVO35cPBleo0jzd1TAS+XwkwBoY6FybVfWRfaQJhulRVHB9ttWsvuQuug
uzh699LJSmzo+TE2GN+TlkExcRd2HpOhmpELlORhqbpuDVgh+OJ4PWQiV2KaLbNVEqv53tXHrzLr
b6bzxUJaTzrSYb5ppyUls/H0zotVo9Hwnp8yvIaOaMGMjrJgLvIf3evQt6gNvt6fnxY5CdgIUFnT
n59nIv9zt/vtg3gGVpFB5mhKuANWCT5tayo8zkvBVFT8t3fnVcrpFfPS62vnl73enZdeNwXnknNV
TNl83vK8Ac7fE8tz706VSmWqXs5Lrzf/9jGZCvAbf/e6ghM/jpQI+AXkgNdN2XqIJvf1flJQOJ/v
ft/W658KdOfPNYV/TFy6aXgva2ha39f/6XlPkC64nrcSSQst5+v25+01TfOplIOOyqmsVWj1/M2o
MDlRz4sx4nk0Y+/iUWVUQHeGkDhCDQ0jfrLMZFuTCnwlVB3EOo76pc4Ubx96VU3U9JTyACaXXkdc
ryMPHkTo3QW97S3KkaO6iUE9WijySwFdYmjIrhN1Um0K6cZnmVTlBghPtZjvtp4WnwMFra7im/2m
yztx0irjPb5usR0pRy/wdupEOHRmvsK+vgvSUttLKY2THZOuq9J+wyzkC5x9bRmfQpqrp9wnKF3F
g1hruPJHAEt7WarXkK4dcZUmwtyB3Vsgt6Xz4ezsesxOxPO9YyI+ntpUGU/zkix1BgmZw5V2ekKb
blJDUnp3wz2Zwz9W80ZtPMG3LzeRhqkjNUgBYU9G8yNl+/QckmZIDBlzgipSUbAaMAJqHGIqkNsS
KSI6JNc71dONRu2CAANzH0LEhJaJoz2+CEU5A/FODl5aGEfdg1489HxGbJDpPJeXEa8SZ9P+ZHrJ
Y4H2gfMya8xkXhiXgMVANK2r2KIOZOcJ0/SYCkMfvLf1Mj+PUsaM3Ujoc0T67KPARyeYLyqnKnbS
F8dkVM0j7EGSMZkZjvHUS3bChOSI4LNbwHQgxuJD6VjB1sNQeVIxKJ3mpfmG/CwVkaoKNhTvwiI0
A6BfC4Xu/Ym4Hx259PQiBMXphsoMkgDpmMciSS2i7bQdNHJ7NWj2s8N0/mSbZXlIvXqtTPea6Uhh
fkGdUsA6f33Mtymt9BXCuI7cCUa9IbDO03xgzUuy7bxNaEL3aDR9YOBYn5qusXZmAqAN45WxjcLw
aXSETr71so9M7WRPT83PW11unGS9Kydzq0+yMzXbbu2p2bg3c2aUQ1YfFaRnC9vEVtXzIznpakLk
8rQUe9jxAiNIsWzm5yABuxtUu6AxFSJhTIVcr7h4GhHplBhy1zoIvwWi3AjFRhydDLv+WBogw3pt
Mz/qKcMU9J1Q4clkeLL/tea8+nxjy2NoNY9UYKNNM7XjjTZxYE5yJSYDSj35yZS6MH2G9XTQzzda
AzZ11DQwZ4DviewLj6Pf/bhRCK3Bbjfd/74IdXGYZu3polEQyUxPNNNLsrABvvPTivPivLX5+fmu
rQY+YjX4kW+eeP2r88qvd526MFZECiJ7/HXH5vVyo0L01TwZIaoOII5B9NOu557FFAAd60/797or
r7tXzHset1TOXHoBGGF4Tx0HnCPQxb6uNy+92b03d+dV3uzG6ztt6+A5bkAZhS64RRGrXHc9ZgV5
9BA19kl2aCgTdL0rkQTpLaPgvDNy4wMsaeUSloRQelR+cCyJgDhF3zwTBr/p7AqndOaQktc/q6WC
3hs10aLHy7xKzRh5SqzrJ4qPN8LWrR2jeh+XwdULnypb3cbULNZ6GT1jYBRrAFsOJylmuoLEa5IT
kG5g7YNfg4WUuaX/CaNNgDkXIUmF5aHrR1iFOiFK9RTrg+lTNPKjmw4qqur4g8+8Zkt1g+mogeeS
u/qenZhSERgOmg4OV0W7eeNAxpybfkrUQT61/ue8BiZT9trVxqNdonpUyvYubTnP1vhnlwOTp+Uo
23IdpdFHH6sks6KxO4mCQlLXGM+NqJ7JqhX7qdKxbkP8InUfXmrRfqxwqiUgwTaKWBIbXh1D7Yl5
mnmMYeyOfJdrzudAgjKNkioWwiM+QnQcvvPgmqqOcB/VsZJIGgB9ATnSOzLuB0xr5YSHAtaFR/PF
zB2c0CqxovwE7wE7m1TQ/YRWYxltHTUzV3lXXfuSh9Ks7qgG90tNVMF2bCxEVpX6pSuqT7Vqahsx
MLEYhUFz8sMYmt5DUkVb6ejWhoPk3HVc/jMR3tpCDzZ22YNudwHUUNDhpywO8Y50i4gpGECh2iqR
ZdUgEALyBLEG7UCrd0dzJEosuCq1VW1D1T1kjrBOqOTGVZbpPgXohnz5T6FryVOH7vGxdoJDTfly
D6VbQO1Ez0vxy9z4tFCXCLOtK8pRAfJKgBatxg0Nd/NeC70NPmX0jJl17pROO7vELoR5YhziNCVB
A7vdsQi6Fz31hi03ZLwN8bDr665ZUzvDIuigm3Yx0C4qt8GMY4LxZUCS4YEjHZQp8VpNkL6HtqJt
fAEugRqZcof67AK/ptlb8C9XbUMX3WxyfZcN4TeBw++qigyYGEcUlTaDIl+3jQev2Tgk+2x8JFZr
Is2+MOuDK2GN6wgq675I5D7SQGDPjaf/pQH+OyYLzJDfJqqTWlWXwXP9H9m3/yDwqkm+BL+0fr+/
/kfr17b+wGpJ41dIy9ClNvH//iQD2n9omi0d0H+o2iY44GvrV/7hwHOZGCx0hIVt8dSfrV/5h1Qd
Q+dJy7R1nafe8Fh+y2f5S7NTVU1syggXaXRaxvTOf+4pDloaaf7QqzuClqgWLhLvmzkekVNvVMpI
qEkXKni2UILP0144yTKMeQApgMzp61TKI6RkHVB+wY2y67ob+jaVdJ3ig4Yjrg5uv2+BouN82wFl
b+k30Zzl4yF+/k2jGqq7lUvpsbe9etB8DA1Vkt9Um4GPKz4MTn6qAGR4k7bF3imJej8px/LxMsgW
qwqiwYRfqNB3Y6KiIIoYxrvnIJObjmyQgcyzjtisgHTVBvAc9BHjpcIVFiFq9t0rmyH3k9qiuyQT
5jZtjlH70p0eY40IaZoosudpnZYWRk0w6fTnMtPZdWSGqSPVbf5U7XHJYswGLn16aFpl2mSRa9tp
D6b67LQppheHSjZrlToeW/9zpwpsUNM+TTs473DRbTJS1Cw7IQWBchab80iyczsLayzrZgpzebK6
A1ByLJP/uKg6XMS14E9Hm8oDcyPV67QO8aTrkowKn5fytEiJach5ybSqx2NIUgZw7hK/Y9Tv0egs
i5b/ywYMCTOqALd34n6yKnL4pm0EiFkKH3UbjUs698sCYCTn0IK96hIHS7rOHI6g1monCI6a1oiC
7q5g7awG/DD92a5Wv+lIHz2oFoa4mtVRZJuKV0QpG+BvzPvFH6ctvvnzrU5/bwo2sukFoiot0nY3
PSUMf/6330H2q3Bu6PQt5zfAdgRxaqR8baePZ3rv0x+f3oMAFoT7cDMtTx+hOy3zXJUlC9zwYfSo
smuDkb4XUIH00q9gZpAmoXsMOxg9NWQzeYgrLZbb7Bbqj66VrBD+L7HdBA5cALNeT3enlSv6DVkl
d4MKeZ0mUBEnoCDbTRNSWWvS4/S4O1IQbV3wK58C/sa03SpqNwEW5YjNTZvQWXYwjqY4lKa9YuSz
/POlkhAplGKLqJtY2MR3sDw9V0ybXROGNW8tEoAhAq1+APqDrRfHAXswvayLN5bzkdxkIvzcXVsM
m9bBLBS22eck1MgjQ8plYW0umKPnJ8CXTHr91ee2T2AURve94j46ngLAwMg/RSSVxRq6rMG4uUn8
vsst5HSAFVIJqa2yIaLZ56LE+c2Iqganb/v6uenJkEslDuKh2HY1LV9dysco/aBX0BaUgHSmKJQD
76l7ToW3Snwq+jQN6G1r/i3mSlpRjY6CZm109R2VqGUOqLrJRj5B48pJzFv+zy+e25dswshW/2e6
5D5nOUpwz6//7693OWn/uCJP9Nlf7qxnEu1d81IO9y8VJYw/z/fTmv+/T/6QJj0OvxU6GSbqlp9O
yn8h4T59rigFe3WW/ix2+vGyH5c8TeOap5F8Y5lcv2B+oVv6ccnTdPGHzWXmx4XwB41MOAiddCFR
P/1LA/XjaifMP0xhagbXQd0WQmPv/nz3PxRFv7vaab8qaIQ0kRZp86VWUznuxZvrx5iRQE4giHUX
qWawSstoIBLK29ee2sH9SOBdG+ZSSBokQJaiLV7wIzHq2SbrtORQ5bLY4EDZhfACz0ocffvpk/wb
/ZM+CYsyhm1ZOinG5r2D1sx4QGUoy0gBHvDP12IiJEQMQVfcWRrD9TET59hRuI5KxdwDQ7zLhHtv
ahmtN6azq4HURazLmrZrvEqQf4m/JvK0aj5H+NIMT+7YOJD8bCa1hNJfGzfYgOGkqE99wsjcL/+w
+9OH95fdx3GlSmnZFt//r7tfenXUlZlGRpADN6Ycs/BSjCG/SHzmy3wEAe9h2b756qIxuo+Dp9a3
WtOPiWX7J8MXASeM+FDUMiVlLqZRBOlK1to7Jy+BminEGSRusgn0oty3bXWv23p1dCezv4t72shV
+5Qo8d0/vKfpI//1PdmTYk+dsMkcg2/fk47YI3XC2LjjQE+3ZaVCaimJ2UB+CrgO15/ta+aJCHBt
k0dS7tysUA4mI6pTL1zse7J4J/uhONpoj5yw0C5CPuoBw3odTti9FZdU/VINFhFlpN/v+iza+8uu
89sRqApRFhpvjqYUxEvj5aC0tFwuVUsJ7wdt2yXkH8UJVxzba/0juBHGDEN0bpu4/5RXS+r7G9NU
2l2Ix48YBiTxvTf2G6PhitdFXbDtiH5iThcclZAs69YLloNNTVbHjXmVRGfUWacefeFUK9uuhmWI
k/7gZiDxOTYakr8JvoeSb3BIklJfJ7qzpnBJH6MDDIAPK9gqXZ7tbONqehMPjair3eiO/l0OXqBw
SX1rFEfb42i5BL7lnOebKFzZrZVsTfr/eGPV89AXAegIorM1BkTCBRndednwycG7QShR8AQupjmH
mEHWKm3+LcNYQD7YuDc0s0hFmpa6qL1FIbZ41SAzz9D17EL7bJ9pDvQEfeV0nbXorOjRGgVU+T7S
MOkIgEr4+Pd9BeUXXNrXweqdfRJUH5g6dgsywMWdr+XU9qryH2SL+t8dqhYkR9PSTYCL4s1IXuKD
bFAv63eK3pxau4FkKEHZuZM4bSo4UOC4IKuR+2yA7MOVdh0lSKkyjziZUcfP7pPP0DgQpCLqynGj
3XXKyosmTZ/DpHssnbNjps7T7w9Tfdqtt4ep5XBixkzPnjtvzhqWQiehN0vtDloN4xXLv/ci60qc
COA5whCxVuohX7zHbBig8lmAyw+U6KFyPquOqh8teovSy8pdJ4WBidxBxeYna6NA5zWQaLv9/e5O
TPa3u8uUzIDorjqcFt6eo1vcnhHB2tpd4sriptKIkHCfgw4zGkGeSynTYhWm8kAb5aSNaXTSvPBd
EMl6//sdMSZs5pvPzUDyYQvUwdKGXcDzP4lBiQOGgghL5a5J24ci0sSpfIp9OE+4LqHGKc37pP0Y
ZanA1x+BUCPAtO50/Tp/lBg34Wl18aVMYUWMQ7P0looa6vu8SHENVZpJ2LJy4ssBq5ASydAn9l4P
2vs2EtklLYZD52rOhm40ahy7UE+KkpLLEMYfwghuyO/f6t8dIkxMBUMKzTaNv5zJdEHPo1Bd9a7q
g2fRTPVPqSK3LQ17yr+6H6rom5XJO0UBOZlDlvqEDmpym1ukf6IFysOaPCxJGLxv60cayurkqOwJ
I0mVVaGk3uL3O2z99UJu2wwuuGbwn83U+tfvhpxMrLQGTHJwQ5JZYID9xta2+Nue86G2r9LEZ1fE
VJsbO6KUY5PqmJSh2FcQfZvIvKGZ09Yi659N2cqT5pPZZcrsE3z/FlM/XwqYBlAHenjtRoNJpNUa
eymerNqTO9U3wGBkfk5AdOCj7TMOvmOJFa19f1PShVq0mk36VALkXM35cXvZ0dZ7gnV0eaojCPoy
LDVm2NjGmFqkVDMvyDv2XBXkNezHeqWm+i1FSPpNYRoF+Vq7Uxr7YBD3e8hCfEGOZ7zD6kw4iZ6J
g0ntkQCT/uxa2PESv1yL6U3pJbO+33/ubwTS0wDKttFC8DFQzMAU9+YUCAPDbeTgaHfYrjG62WN7
PxA7Q6ISijkLN9K94rSYrxlfgAgYpwC4YW9lA+IZJSl3iSrcTYP8dpQUi1Pl0jRGvTQxlJA56bV0
wfypPzQcIXoyb4VGI51NXjQ0Ao2J1VQzNkwH8eClloMWMLyCmLYepVSWcaofR6PRzzLLmZIOKGh0
yKgjMLRcZhPPh4Bkp6al7jckv3MdXHShDd0dVBmKhLL5hyNU+7WQ8v2TMmBfClXweZnqm09K6fWm
tVyh3fV5+iQK0Iay8T9EMQdiVWhiJS3gaxCaCvDkSXI0hxoqCsWgSPT5cXChDhn5FBRtD/9gArDe
jiIt1eScxsRBRegusVH8+ttJak8PJ2T6HZ2t7IgUoro58JEWTvQOAqU8lTbdK4UarkIm7kqj1bMl
Xhq2mAWLfz58Efu0O5qqJuIRxTiXEt1QAAHjNLjOedQnxN8Eu6afpmxEHQUbdEzoHhsfabux8xqh
3nfGU2dxXVQ6JHZjboldZNefaUd3ew3njzIGW4zrmPsEpjvSUbdDMTqAwVEdCLTseKc5+A2Kuuok
Wk4CwmFdH0RE4Pibyb2zBK0NWNdz8g1B3v2qM42VoWnDJYqmvNbmxAw1jzk1M/YggiHT34MH1DYY
jZin5/RMHa8rl74jvGXl6dXShAKxNlCQrCDNxf90/qXy+OZig2ybWBMbl4oAJm3JNye0UUaOjdbf
u0MXml0SDN8bgV9raaa+vcyUk2kWXwO3rzf0OiXBRAHk/dR/xDVW7hGnoBe1oSiX0cUcGooMuj0i
ycspEzD03tt2Kf0lSKB6Y3rwfkPrS1x5zG3CFhUtce+XrAo2TR1FN1X7SECBdh+5/bu6tdQzqW1g
Kq5qC9yODwxQTFg+B421xaZC7QOeiX/ftbr1kNQKsV3U3vRQb9epWPdt0G8kP+kFcKrmnA68pVaQ
7p5RBGgcT11xxaE+FaLL7+N7O4ghmviMklpyC6yJZi9hduTU6uGVDeSFlbm6SnpBnY0EDvrvUX/6
vgQ6ok/EwXZ7rMmB6560oFqrUR9dzYLUjQxpGnRWe0svCio1wQ+ViQ8vl7228yL93hnhG02Bvw1A
L8TmdRE+gaordyGWs750MgKJXYHSYeBIi8dqi0JxERd2cPWwm1N6y1vozJW9ZbOkgVchqSudy2QM
QdIiMiEZqoDgFz2D3ksRfxhKTds3aT1xl0lHsXoEAYUynJycQFI0fZXDeKB0ux7rae5h6m1CyqsZ
iFzXsdZGnzyPTTTQKvd5n6YAG9icQGwE13iZNF55NQK/IBOhwk9ndMYCS8NkZSE7sCdlKjHbl1Dv
yFrpqkvSxlS4pNuvygbi6qg0d6Lj6OHrjdFd2V+1UHG3pT8o57ErlqartpewdYxbW4efKmP8nMqU
pMUotu6GdFhwzdD2rbRuonQ/lKE/3gIy3FGEBKtS44AIBbE0eZXtwG3FGzOrvgqak0DYRtwJrVQf
yzrbZ5U6HvnagqUCdZmBsbYzTCCDcRVdAogt6zCn+KxGcU7Xzrrl/FR2PU23c75i/uMSZeefZNa8
SI1SsIPN7wxuHJiCZVQbCDTVxR2CCoG3sxqTptxLTSZH3RnWlDOKJYHDeGgKGqhj1SVnN6+ISrFV
KvSyvyMnpVnlukLTi7dlkW10lTHUq0T6sFMDaFYZ/M2F3SFkBHkFUcxlFuaNe9Sm0aWLv2UxPzC8
Xc5OU4nMY59dhlyZV/Vn0mK9VWNOgQY6NR2kpOiSnWiyqhvWsbbaZtuVDlaNqCyv/uhVVyKvULYY
Oh8rnvNjGdPszEzsVD6BCKRY9+8RSXBgqKR45CO5s73C+29JQ63I1YhGod5imAC3YRy6W7g3pxS2
oOZDAu5Bbx/cGKLxPJ3YBd4lb91D/d/snddy48jWpZ8I/8CbW5Kgd7Il1Q1CKgNvEy7x9PMB1X3U
0xPnYu4nKgJBSqRKIsHEzr3X+lZpWuc8sj+6ANkfSPd93I72Tcv6eofVuiCkTAF94k4Idh2jYqzs
/ZCIUrPe+I73Sdn1iQiGDX6c2XIrVH8c0+loTCFrbdT+ctpkvHrzwalUEG8orLfs7ZxTEAXprh+z
n3jyw/vUDu1B0YM7E2pi8SbzuSzEpWmC8BIDtl9BQer3WtS85nWqP9nodyNFEo2r7hx6D4TnohpW
OG3BR04/JYjxXTnhdNFarz9PuOIpxvDRY+c9VdZLVLEXSqcIAoKp4euenPtSy4RJfBOAiq+B01zD
KIj2Ieb8HTzGmUFpUN/1NRNmQQZxJHpYRxAPahvXTleO32sco+i9oyczNf3AojvaG9ObFUkAj7WD
J72r0Vf2Tvk8mLcqcVYsX9qNdSradPDSBeke9EREsEX/AcwhZ7Y8S921fmz2Ua/8ilrNOEDjuBsl
4wrhdeaLpunobdFPjy6Gb1yzeHoXS/U/brJ7b45yN+rwwdjN4gmOu/rItqj6c1cXIzLA5TskWt5Y
lUlamdkuVuFOqj/NfKU/99XIBgkgCICqoL7UMxhmOUQjsiYHruASy9bNiWxfh8Y7qnFlHZxFaDey
ypLuo/9cLMamQV1kO0G7SS0HO9x8cNANHAOM5jg0mDxpMdMPFIjR0Pc7Xc/RrSnSz2X/8efLUXyO
bD3dARPvjs18yOcM3g6LAx0Ti3ikWSqXmwHmJypZslXhVsiZWbQcIs0QCAY5wFT8YecDIeUZAJ/A
E9LXS1VuhyJ7CYmja2wwSm6PdJxMzcxfQutQF8zmtMjbGLPV2QHYw9aqV5mbySc9YqHOdSjfynAs
utE69LNre3GyL4d/3QXnB6dPQUHqeCLxB7MaYasVr7oygNObrezLYTGyf91tpGLue5Gs8fjXbCM5
cC2uZsv/X7fCgcCi1XI/QePVaApR0U5xQ4nxlGRmeEA4Ga6dzFF2BJQTFxthoo50b4NuYdqVc6g5
IbOrPiQKq0/lXY2TBvx6e2rqUvEd7ZdaMf8fEhLdiVJjT9uTPePaw6qt50AuQMubEcSS39aDOlu0
1+6QlNfMe24ZFW9DB3o+Gv+PwRO7aYghRpjQLboecGMwVFsAk9hEqwDwv4VUCC7xSmQxypM654Wi
X3EcGvW34ikfnp7iX3FmAQg73LTNDk0y+E0b7kcB7TbsB9+hxDm7qSwOVhkd3Jprf2ZqNULEj0KJ
t4NbdJt2YngrZssl7CtU4tmyVydAJ1OebCtOCe5paWeGMGxyDcSWNMSJ1tC+yFwCZBY7VDxbv9L5
wOXr4IWN2C1fSmZD1vK45dbyta/H/nnuf/3210+wIpqD7Rxb/O//M0fOiIHvP/9NVWMz8uQIwHm2
aS0PT5fH6HUP37ogSkdKnvL1w6u5KoIW9qsBcjP5yzdKlqcJcXrLOzKx11t+wvKdr+ctP3u5m4aI
MXAQbYgcUjZWg84oK8ZtkvAJKV2mVFJhg+SW7c8kCXbKiASJOo2EBw9E6coO4u64HCZdbxifqQYx
ZS0LvtS2ugTaUGguUEtP08G2pWwvLQceGNGam9Tr2XGYOs2wSv8RJWT+xGpkHYu+tuAAWmAMC8tT
t0obPQ3ubAJZvr0cIBlZR9fxUOrU5Nd7eLbM9fIdroLWUSbJqUkSIlTnxy1fWg7L3dwqzL1iWRvx
n2+S1/LXw6oMoWivJt7m6wlU8rPKjslDjit4bwWQJV2lPeQpWC6r4eKJ+lfoa0CPazefkIe/hUPw
ZOUWEQbzGhLgnZuhPtzE3CpgYiwgseULy2GAWKH6yUyRLCuKsK42PFQIXAGWg0de359by90I2RoX
BJNT5OsxBDf98zFfz1se/XV3uTWGIvM94bLmDOpkbjoHSiU6UT4SqQnGaa7Zn3EUxVudGQAFUD7m
x68DWGu0qF/35Yx8+693l2+0s8fy6yG4mVy5/rr/r5+wfINyANuCltabqKPX8efReV56f92cjJHf
4uuZIoaHZ3HJwYrKKg++JnDjv3/5r4d9/acMUf/5ay/f+NfjlmnY19f+8Ycv3/nXUwavVvzJuECW
vze0T1tcRPMrN3aOMas655eJLCzBuHm+GeQpMTDLK0N2ZJHvJ9VB5YHacHnPvt7R5S7YIzZgeZlx
/HN7+fLXQ5dby9uLDS6caLLMT+h7TZFrbFPTzkhI+lZ16v5hAo0jMBDWbMS7ef1p5GAhfJ3PgHHS
E/G2cN+8ZemwG3ZHWg3sekQ7bhVFfkgFxVMxm2+XQ7OAOL7uB0jD1gqCy1Wl2ZXvTBY7jPlHz4vs
AvqzdC2kLxGASMzRICpQr1U0fsururwvDYXvVq/L54pd3SGYKxh9foOn9iWLURL855T7eneWr/3j
LaqW0/TPq/51M0grTpsYgb7bhT8cJWaKZcXlSZbkiEydW0FxcoqHjjyQEdbuJpus8bFMIRKvKnZc
RD5ji3G3MXCdnR0E3XqcZ5hmisbGwXrqV20rdr3XFeuSUnKV6FNzYQRxgelWf7Puih0giSkeAo1w
OBSih1DFCjeVIRKKSPuEDGFe61J9tgYi/vT22pGiSLSE+VCjid/TaPkEkiIs3DK4yn2TJZhrHlMi
UTd+qdf2Je5g2zbkLDiZ+ZwMdbKDvPtZslitOqKNgV/3kU8+IIty7H2vm0K7lt1ACqdpBAdVKqcs
AJYqbPW7F7n2tgeFuW9d7d1Kw8mXUJA7PVcIQWmrGyb+bdMVuGXVYNwWAxt6xZQf8TR+LxScgXFC
B0pV2TwxYdKpDYiiaQSGGSN1cPIb5XjwtPHHxAAY/Jni7YJQ4BwU/mx1JBb5IQnlq2WXzkEWzk+y
NjFHCqIWAmDJK0f1HusijB8R3ta7qk9eejTVPsPhbKPN3lpDlq6f5IP1ofc0zMicDncijA8DH4Zb
iKttjd8QOU5cXrxE/WbB3+ISG0Byz0cABWqDjQ1bfdwUP5RCLS59NRKgWZCrXXd3FqT6ZE6QRrM4
uyaJ3R/Q5z+YZE49dz1ZW5Zpfo66VF+bbK8aFqhqUpQQNRLp4OpyB33TpXbpkwNxgT7ANi6FSe0d
hUHPgPfjx+QY196rrFMccB0MxnTLdOh3XtKnTFVQ7aootLVVw1qaSW/RGeNj8eoCbVaM51E07kcW
ojgN9U7fa2WY7Zx6XbVjd05tFgVLE/VdFxLEg9B2mdC8c10SVtlCG5NKMPl12d96CXCK/Af5GEfN
nnQdPAxW96C3Iy0UA1swKsz0FCKk51RL2OhxoVMglk9mEB5Q/yPdKUKN3MFd1z60XZJuut50z1lf
vYa9ox3MMj5gH8vQx9NDVK3K3TQBih63l9ZpHJTv3T5LzQc5pt45izBEq3nUn2LtU1EU1MA94wQp
0KObU0scg11bB8O2dt6991YTPFuWi+rq0cRGRuxiSffC+Jp42ivzGypYduhbTRt8Pt0leS+cWHLI
iWxrCjilzlNUgdbNPyZGzq+th/pUPsq4CB602Pxu1OZIzHxgwRmUF0Z4+dVyFiE1cUAN9moibMRr
g/L7ibSMS6Y3yVkgCsdS4a3CLiJTVMmHTUco0NGDyk1SZffsKpk/qMnok5GFBV2Ur9COqwP7U+iz
irqLjfHcm5L5RdwfKuYmNkkBp16bPF/XE347XuBVQ3TpPpPTC4ah5jkdSZPRx3tqbEP8lQ9uHq+b
0j4qsZXRKmYqqmXOnDKvr5NJjjsQy+qOoQ1ZWn0WriIlVM8unrJdmTE/qAtk1l5srwvLQHnFdRVe
iQUOVzNP7eR9G3s9OyM2nta93kGBnegRShV7uxGYxonCa1wXcNP2JNivSWcAel10a2jwb3LgN2e3
D4Ozad+UckBThi/nQpLIL9kWb1HlbHlIsTV0xIOK2lWneuy6R6QHT3qD6J1kh24TTNAQTaoyZvGf
HuzYa1G51w5t+UE6yvuMJL62FRJ0GWHhNsi9SbMpPzN2hT9dPnujeG7x8hII6uxLa7okefVWKs3V
tppxpwbMWr3xXW1TbVMipfHBswaECpHMZ/xSCe/QvOZDe9ODYiLPQPHJnKqcTnuO5fcY8Dg6bfP7
oON06ZL+sbWS31aaNPsxY24COKvK8mjTs5d9FkyoV0wamkMuH92YVMB+JG7YtIvpaejpMBoFbwBc
3Z3DrhVTpvIC6WjvOGc9Q3EXGS54eww+Vq2DRUSPu84VNIJoQtWTDNVDGWHxt+S3yayFX4WivZLW
lfhkDHq+5zypg9mcwwJ31BiN4HSAHyoBO0CpOKTL0Y9a2Qhgi3g4F2qmXHA2mG1XPenCpaWFuRp+
cL7Ba9yd8+mzHGTz4NKu6/ThiVLO9kGQ78ZskG/Ayy943c7CSKInL7SjnRYl9bEWTSVAF0YvihH0
D45KI2zykP+Awnjo5Y9YNxvSBGzwpvWEmSDlpKUbCZg4GeBCOiN8ij4c6AGl1YNsuaa5Gdz9bh70
8YFo9t300LdwSpavBEbYnKBg/0oTL9vbJgAVWdo7dSzO2OGV/SSoofQpjjYi4ANTlckurvh/0ClW
lzAZO4SrA5+LbqZ7JmnyItHWNyGpw9LNkxs4p4bTOmfi4TUcRuzAuZUdYcI1PufEWthAnwUXBmdO
B69a+ROF5FWWmoZ2NP7AGekcwmJetnN60bIgmq2hqKT0aiDCYwRfdxLRQ0eELDXU3bHb3dHA1wCC
Ef+T2tctl15TecrIMCES6ncB/P+1spJjqtrgPoIsfhRZWBLWE+7UMpnuwNw/jEiWF5g6KiAOQz22
D4rDENCuzS2QnxjPCdFlg+nsalmE9LuxYLR0RefIDdLkXmitcPoq2MwaC1yzEZpH17bnWmn4oDmP
zSVhC+8CD76YiYd4aNJX3piO12Z4CKt3/svpMPAqbKU2vUV2Mys2iSdPlR7wuDSIeoJ7De2ucdZV
4by0ZUp5oViwgpvAWWlp+i3MoPS6NkD4aNDFtsEFvDFAAm8rWPyEoRAQBzLuzTSzl34wKV5psXrB
HJQeA0qNI1JhrEJHXGbi6BlC/CF0P+GJV+tEMRyQ4Nl+MKS7oy1McwWCsmp/MLzTrqrTwSnfGXk+
vBuF0HzbCn+FDZO5kjnTwzgqlJVtdHa8+xj2SGyL7IkchHrTxy7JGBrLPyUMZ4WcbtpkJEePvfLQ
OuI2aQTWQ0V4jdk100GeYpS13SUMA4v0HDntJoLP3cDcQ0f9GddjtlN7Pq4tAiI/cbDVp22zGaXh
Qz5wvqnmb6q6bI+z2cGXVHC6dNUvhjmPVqerPw0lppHs2d+4elV+SvC4RhbrQ5U5L9GUTx9RaAer
jiAAzo+amhH598lMbZK9dADMgHEjbFSDd4BbzSVUfVXr4tOpKt+LxXAMYiBK0pwU2mxBd57CyDtX
dn7TbFJcJtQjfpx18V4g2QWe6nRntuKdlzoPipgrryDbd2T17VLNfZjqArb13C5RAa8wW6vKLRa+
itQrexPhzqUtTIJilA8IIBJC8YI0AewfZt/dORjCymyiJ7R+g3UqPKlks6zSdFD3bUr8zxAad7fI
3btVDLvAoYORDfGJkeCeVjZ9FXN6r2FBnGoWA8E4ZqN1tOFKQ6MxErbBse6MxwTNzDqz7BYtvqBa
ttPswLCKZ48M7DKK/SgjjEL19DOiBPrF5kjQ90vlEFvZqm3mt8RnbSbPvVejJ4n6UN/HnCzKTOOC
4jBULcYesg41veDCB0pi/Flb2m2U22qwWasBZJ/q1LujAr3p5H9utLo4pBPpfbiBN3FuOfc6Kd8r
LSXqulJ2qqYLYBsOlk2mbzsBH3NFWZWgiWh7gibyRwIw+wP4UQJUFPc3BQ/41UYQAeKZ02HUhoPN
te2m296hqQeqit4taOGOH7ZgAGMqXfxiqektN8GXjgFlk40vKW7q1E8RcLulYfGhxxLZZva1iAzY
6ul3q5LOr0IEH2b5HmOre7QT9ZZ1xjukpTkwtfpWeKl2bMET+XolJPXmEDAFtKy9onUnkrMraA9I
/eA45cTJsQPmwoLcss+vaLGO0fwzc6vN1gAfwCE994RpGQqeQGA7JOZGsINd1X1MWX8hFOFOK1tg
Y3JWzOUwstSq13ca1AIfte1veuOPUVTwYpUObx/sbbuy5X4KtfdyCC6UR+LoGvauScLpqsaoDZrx
jsXUCfP3GgLDXYdkstLqugISUU6QSgwCtY0m8F2FPr7RrUoNh2wg27ts3Q5sCkYx88muM/MCA95a
j6FWXvSof8hgAqelHV+8IJPrCtXUNtNgv0ODgcDiRrtFnhnGGeZuJcq2rK9r+iWCIYdF1twIpKSM
emBCczGeKuP1s58Bth1ZFIu8ZMbtuvAcr4MUP4i6WZsMqM+9O+xVV0yHzoYOwasgGQFPBT853izn
ODLZDY71iuCC4TcyxF2k1Tw3NZn2M6xZjTrj6nikplRNmDfZrxqSxgYZjkpxVKZHG/WoHeTaY7QK
XyNXOTOlKcFWgMlAqOnShLwjiE6AJ3K9Xw4pYtdLnUto1U63p/LLz1NukbmGrZ95/uw5QImUue06
AjS9Z3vzLCCot+kb9Cikkh5ex8Cugq2JbgSbJXuQZexU6v3xT4BnUL/+1RrIFOMQpsqpvCRs1s48
rt9K5KYTRsRzwX6EZAAd+A4Xm30KWYWJ/57FgJwIkT7UaaqdwsQ2t4BXTtJweMNVS7mY3kA8TK3b
G21UHs1B/mJ/LfaKtD71EUZxohTRfogICWVPdMos640Bn3tw08hDkKv+LKdqQBtUKFvVxFLSdRGm
T6/aVz2IqkgopKQoXbBR8UroCSFjRmHSFyrpwZtN5q3NgXC0zMvrAy1gXHeE09Pbx1lolFI9Ko4H
g5qcA18QQgU7UBl27IgJ+uLDtaZtk52KUk18mU93O8uVzSy06RpmN0UMDULzAPCgT0B9hVWh2zOI
ML5Z5U91oj6S5XBu2Y0dqMO/cc6IkzAeW7oaD2nqXYESEc+rqjmOYnW8Sz3CkgpugNM0XhHFaT5Y
nnKiv7ASZlIQ6m5sizA39rYaAM8O3Wg7VR4lQoCxh/QZ9agnSrfuM0E9j6xrGxZ5SzxJ/E3QU7xY
TRGsrXBOMca672eR4+0iqYLMdc1hpzjUmRWq3xM/TJoBHzFZy70tbNRuDfAWZW6QZK34SQhXAHgs
vOthf4viwHsdWw2JcqFqJ667LSQ/XF6EApxVhIHHwtQoSTMz38MRNXzDydDJWYC9grS+5llZ79rU
SOBfV1CajAQaplzZSqs/mjL5VQ7MWENRjLs0sMiqAn9M7kyWrYtW+60I1bg4mFKmrqlvwzCIjR3H
x4mzdD0S+7wvbMbn6TzcjoJMuypkVYsyOleMvBBCwvdiPjQeS8cb7tGUHG36M0o03AZhv1SVAmdJ
xlsYrO2mIxoOcQcxTYk30w/D7uKE2U2pgebb84YkrK3kSmwY3vto6/Sp/nPoHYLEcOgFZqe/DCyJ
XmvHz3DwGfz2zrUWev3dy/ttY2a4pb2Q/bj+VFtKvE8DVBS6Z2BXNrr8obOpSAhp2QZKFfilR3CM
dCvCL7PijvzSOAQNn4asinyKMUItWzvxHXoPa9Q6yQYt5bxlGLq4YeQpdAR0Tn/RxxpRVKn7DrFX
+6YCzG+wpqH4LohNIocd7A1FSaJpyRyo0W0ZXzJpr5p9HSG+nGLEjpUxPBvEHTCbBQjt5jA2xgQv
RpsegzESWz1wN6be4c3tSBrqaiwMAtw78zv1w6OCsuqG1zit3vo0VY6dpSePmsEwpPJds5HkYWJJ
wDlIJpKZ2XxeQdX0Yfhpgi5gzPgYslxc4Y38zqUOHpMtuZuCNRORRxpKj+BSdAXrPsG+64at3po5
irLts/gYJgJrEpmHZ1fe8FIX7BsBR9qRRpqSeFGSwsOdGysHRvAGaqYJpFGgt0e3ZGZP5pVzTFsS
crO007dtGWsMnMwtn2gi1HHqmQ2zvEC56cXMVWpMP0zU7qRiL7Qi1E3ZPWzH6FDNyyxBGSATnagC
yVc/pRmpvT0oJ0b4e3Te2NUKc/unv6aKx8Sjom7Ipb/Jie1Co2TJdiLLU1YN8XRzYJuZVeJmDHeu
RvFZEc7b0oLJHLKzAbZo+/TdKPHvOxOCoHLd8nGbTHJIjJ58eux6O6X5FTdWRjt1MO9F3/+0cvvk
4ev2RaKi1IefsnZG68kSZAfXpYVsopZUB6X30HuaPKRVw57VGAO6pNVv/uwHg8jzvAj1jaBlujaA
b6yKyqI46umiDLOEIwrU762WJMRLpSqy25ZsW2Pk3IkK+6Z36jGWBPiQqr2rEHFv7KmYIL8EwPoc
kCiM4JiDG1X2qGvZi9vHj94YmocwJEQO3zYiT7XPt6pXmtsyt66jcDoiJ9aFeiV6VR6tyvjVIbE4
a7m1GTWCQT0P9USsNpxunj2skxxTYphyhQPs2m2m2IEUR5YP6IG5wOjROIrKukRpn5MDGdwGkptd
p7Q+huoCzcw9Gzl9pDzBfWIl089UIQ8IGC7nE1F8hy4G76Z15a9FDB+M7meBte3bil4VTDvLDXYq
fySxYJO42QP8Vv3FGsfh92QArWLHhDjO7Pe99knBFd/aSafv14zZxXDLew/q+JyVmbFNSuSpKZ9m
4vmGdT50zaUcyDkPteKRvq2+BgzobKimXuA0xPBSFdQDseWeERy9m1XVnOoQj0TnmLHfkGxDLivE
HlkLFA/uyOijAdkY2PgVczRJkBKDvlOZbHvM9r0wepaMJJDqog8pSm2d1La1QVXc7YWqnQl9NS8B
smjssoMpn2QWVQcrasItbSVrvbQek7AGkdLe9XSkS6/IFAFo8lazGT4ntvLaB8xfXDSfUKaqm4hn
8aKnbHSD6WkxaOFx8B4rJ3FOyyFTTM45kT9mxDyj3DR/RexREQ6jnlsNSvEhkytVcnkuUnv8lsYO
utPIL7QIe0ORes+V6T1lfBBOofB8W8zcUyulGQcWiojZqL2hhBM3vXJ3XqBmrPG+6tJ2VTDZOF72
u/Z6FXzhxIVMVBcjzdUTQ5b2IKeGgqSM2qOF5l9LlXOdddlLPCbpQ/Opi3pXQAB64eqsnQsZkYlb
70xFT55UlPU+kTSMbAD5XDyNHIkpFbtRZC4ijmYCwcRioTWPbFGUvTpUcCFiFIYR8w/VbeK9+nOM
lOhU96z2qaE8FS339M7ayFbzLjJPgZjGDpL7BsCWpn+Pa1JItLzhE+XWCUledHnjUQeMpiGLKEZI
SAU9rEgH/KvXaxo28V4mEGYIyMR/apIXLGVObyl3gSzaBfT8srU3SlA/qcIgG0SLtm1kOI+FI3dG
i1avdLVrTgAlGe4oaPpKPBYpVlmY3shOu+RUlZZL5juNQi0GnVMr0a4cdfUWFeUrL0HlmxMluDS0
uxHx54OeopYv8hyWVGKvu8IxNwYV8Q6NbnN06bBEcFu8GuKrzJRPZeiB1BEmtHXKpthW8Ss4wnEf
BZB12sLuaazGFzzG0TrM+vacuSHMrrHLr036Sb7HJnb1/CNhNV0ZyFdw/ISXKm0Hv9CNZGtpCauR
HZMfNGLigGVhvFmA6Gh1fEvLLCANQHk2qra6Cgyxa8ecydKNtiFhZHpoxr64B+PvgqG830fsLmj5
yLsNWeo2plBYneKtUStxLLGMIc1TkdHEU49GtmgvXVHB9LLYP+jQkofeumA6si62l/7Iwzo7lK5U
bgz7n7yM0QftuuY6DitXDYgFbZonrjkeft4cy6/uBwLcpYJLc997j/S90ydF+Z3JttwxM+zX5rzV
Gar0PNIZuWRqhhInjDnbkpgkKTy8CUkKN09zYBOKlz939J7zAkn2WgEJdiJI1DkpBoJVpRhMPzZN
XmQ2Z8+xPnCSQAU8G63VkpEsqxlh6OwXw4U+UEHpgh0lo6Jy56rIGxPQI3XPyEoPlfI8yORbR+ip
q2rqvWRgJSIY4tlYK2un0ho6UXAHHKon/gRUv4myd0TL+5uw3rtWi8DWdnZ6PHVrR5UBe3Sad2My
3q2QHWcYPDSRNt74DajQXbnNBj3z06AcfTS/u5I3a01No21Qh8L0nOqPKcc6PnZIOIDj2uS1pu/h
vJ44TkCST6s8hARcoU+X4x4do7KhjAQIKWufTfVDVhjDhbmBsqsHQIX1PHasBJf9wUOzZ8LrLOaK
FSf2HklMsqo6Lg40u1zANNJbFW1KWSpK8Ok2zSeuw7Um0GQ5hZ8E4lRbxIqJCtlc3+M3429Ck9j2
O7ejIReO2ms/Y6Xr4QcNzJRMKRltgyF311rVOHAGkPMbemucq0E7VeqU3NgnV2wFYqChkcUsoiD2
uMhDGq6tpT3T0MfantFj3VvOIJ/NxEweoPLSUJaIWhz5NAiLR6ixi64M8GA1l2cxILtJP9NcwGiU
KIxISgkDo+nQ5WChkVqkPzuY1VskvLmpY68xaPMObvXLNlLzoFAXXwtw9TTiNoSd298NPIqOPa6d
zmhZmDr3pM2LZ+6o3V7lfVNqfd1UEvoP6o5Nk8QNpFuH/l1+6lHz4aIFADRiDFqhoPbODLGOJYkI
955+xtoeafWKNgEbjtyCmaZ9rdw23kxsuM6wj74F9vcxJG+WN+slHtyBeQV4T8voUBfYI/tONTLB
0+gvYBc/TVBf18Dd6bkn2D+zAaoCj/rDzh+nCEPy2OwKaDXvuqP4Qx4/5fpQ+Epnt/epzA9mnaxL
UjkJAGMyl86BJZU2uPtWg65s6jFQvlrXrrqZnBz53JkI0GWZeSyQmbzBLkKgZQ/vlmvwR3pglktj
r7BTOmfmJ8mroKk6fP0SKmUoyIJjghmuZWZHp7ZUWTm0NHjNQVC6Ee6RQgPAXMz5bqTO0A2BzIZy
AS6AkEYFKJ4WbDucOtkP9+cQsdLJMskYSl4pneoNYuaEC3Kj+p09Ec1jMCpRbOOgF/kLUunxBPps
OEkmRaOwCAkc0vrSIFjZee706RhhcVJ14uCWW6VVFach1V7DuqnI2yqnYwgX+bjcGiei70ZF0kvK
xMVRaGzbGG1bC51AowVyrevIxtw4RDndlY8D9iEmybzNRR8hS0w8ol+dAr9COmnPsgmbde1gYyeL
2FwtYQMN4/vFXlYwXn2akh8IsW61Gdjvgv1K5Gnv1eh0j0YWVydnqDG/DySz2opzMgCdY1+hGSjK
6aL37fBgJN+RJVpPrZnuTOn1CMw6dZ2fykp0G63UwXi0v8s4f4uo/HeMH+jqol7nojw5W2rbIyMz
6q88Psbh+GaqOctcRD4WkQdsInMy5Gd9xBiCVgqGuL5MJgxflNKoy+Glorx2wRxH/XPkJfpZiVgp
aUN9dPwiCVq9FWqK31prkaFq8TFuVHvWq7Sn3jRfc218RJ7nbcKk/JHEU77TAmUjdUs7WpN1MQOX
uJ4W965ndpskBsDouf2pYVx08gLgrx155EOFjdcsqboN6PubyiuPzIxfQnzvR8okyPdMuemecnVo
nWn1RyLb6Ne4kpCyZuFyobjEisdZu4YsJNYVPjoffbe7FTndk3gwlDXxm8ySq+cucwm6clklCjXA
eM50ap0UklyJLof7MdIwbzyNtuLQBnNSBgEaJP0y2iutB3C4GfpU0I0XNJDBiyFqFEWs9mvPRpES
Oxm90UJ+IA2v96p1JGvIJjeaS42hK34sVP3FzZxfBHvtB66bu5zJS96JGtW7G+O6pKc7WdCnClnu
EVYN+wEJQhHReK77vTGoIHryT4wu5a4v41tEQ3aFs0TshSBXwx52aZc4PwaILI0PH617LPXm5kYk
XDbw7zcDrOYtYAl7FaeAqqMUlkvE9edW9+0lMbEt5+VbTksNwgq4lUqDXKRXTrsdAnZ5DqIJ6ZHA
sveyFt+L7YzbMfRGFH15dhmL7seYaPQlg/RgSOel1hiR1E4K9NokCBk06OC3lUVDlXEllbS+sV1P
u7BBeWgCrTlWVvMeGupVL0V+b+FTGvEQXoSr3WUXER+mZkB0yxy4LgjvVi1U5mHMn9j/zZrH4aqY
pGA3k3hc/AStqT0j8CwPbUtdZJrJU9KU/X4q7NfWdDK21o7EpaL8tAauFDmRl74iPQ+7zYBNj6nT
2oZrciZB8SNs6vYU93IWkFp/jM//nwL23yhg6ME1fL3/62/cyP+FQjn8/IjKf1JQ/nrGfygo2v+o
psE/EjJV2565Kn9TUDTnf8BMa8TswSNx8Gb+E4SCbX2GgmHC0zV8eH+DUDSIYLjjuWZYlkcvwvh/
AaEQ7fR/GtktXJaqofJ7sa6i1zH+7ZWF+Vx3Fg27qyaTHqASYYF4aYBaTGSMVHGGhi6LWEKXQxW3
/dYOo0cuCuKY8bnW/eXmckiEQfWR4Kn4ckxMIHWPX1aKckzI5CuyaC5c471B2MZxOSxGj9ggRe8f
X5sDosOgOZFB87erY1k7F3/HH6uH2bjVOnAA/mioWI44UTA8LDeZDORrGqYOyQPfpprWe6Q0uV+H
TXbCMLK3y+jOyBxcf1tfR48r7f+m6zx2W9eybv1EBJhDl0lUzsHqCE6bYhJz0tP/H30uUK2LKhg6
3rYsiYtrzTnmCNYT24DJhs2pDXJjkNIgHNGRWBIpm63p8J0XaiCweay+2fZFt33pyCMsY16PNGYv
vXbTV9kt/jJfRgwyFkKHWrOU691f7MufokNlkIIndVkcxhDls2DwmsLYPLejNTdkNrpSzOeKjN40
qfGm0SZpy/CewsH/HtZVzUMZy6KFIg1uMsUY/71OYSKB/j2KIjiBj8Yv0/C9+PsivcvnTOyj7UAx
HkTVGIQTSzpBwZUMIY3BIwoG5ktpoXe+pM/N5hO/DtImOlIcaxT/DEoKBAyAYPRrqjHM1VA9ZllU
ukmT/RfL0k4cZqknr4V0FJMwbxit//sSTpGH//vPcaK6uqCl+8GUWh8fYJK4py/ilC799+hPFfL3
SMYtKCAE0bYmFvffK//7Ykz/+fc94a1D9MyQlMUdHs//xcTE9D1hMpMhfR3fNrZUHQAtlI4wdsq9
glGxS0pqeZa1I4Pf4acSXXWwYQvkjQ/i1nR2J/iIE3Gp8pnGOeTrFY45fjbT1PpYynDe2wOPrHZm
URtdOtQyYJK6P4rbpiNosvYf+hL/qkRac+i9bsk/yaUVuebrZ+TFmjexXJI5GUcAC0793irDUS1+
cs03k6Ci/qwSyD0jIUuu1Cyend07JcQ/p+asy2wQtmDs5u8vEfmX3ZKuAWv3IGJD2dkIkKGo0Ebr
4jwhjFj3LZmYa/fNOFWFwYTN5EJ9efpvvOP8eJQkb9glA4inPTDFOb6OgAj6BRUhtRYfG0gZQSNv
1WkHN8Kxs2eAznttKBiDcrBTpuYmUR42jIcKDZ71VfxkHtAEHMlTtNcvgsVUyWtWzZHwLT4Jww1r
qMQztXQwfUnk9WhCXbHRU+yLxKkPfL/4wLbN+0zmdJRLYZMRDabaxUebk4SLyIWC16ZSJNsyVh0g
sjcwia2Srkiy1WyMdgy1J1u83xZjluobzzL0avxNPZnnpfP+Fk1K0wNCET7dBpaCjoTQET+xfoM/
g2ldjSf/rFIdAKhQXgDEURIPy9dOPitXQrUkjT2EMAgbQXC9R/BB41EcH4v3HLdXBLsKuSOhT+Jp
cijMAGiqgKlFRkTm9qKXHnVSduzmCvPj/LpYXrqNUY2h5mmXVvXBzNAIxhz+pm3hH/tA9gdI6pJy
V3ffBvGcydmcRWsG10giS5dB3MtyzZOyEm760+HNsGzVT/V3OKE9Cpf6opg3cxPWYYQsye1kN/3J
a5+OGLFK/J2VNkrgKHaztaywUwTqJVn20JRhW++T/Nitysuwk+9mFlS3ilxQy2GxdSuTqB/Lbv/p
6YJcF1IGrNpjQWmpD7UI3WRpLAE0TN0J79XSi+ai7uUnaFURV8IZTBePBDTEktfsiYl+/7MW9IgY
5pHB4xkOo+x/1vfzpCzrX/VHWWif0Y9Fn04Qt6cfQ48KT0P0+T7DeBk6W+6RLS+LXa3MiMqQrg80
cg7sqZGO1EFwqG6xkZ132xElNceBbqOyrT/lzywnRyhAfPPOwN+8509ZM6eyC/enW7eK262LwdOv
6uqJZC/zu7XlYiKSubWnJC5RSI9bBBvES9e09rphk/vkVqdy3byXkcWe4WD2aP5jrDBexLf3ajyl
udUKmnXCqRjX2IP+o2Zuahy0p8eDagVNUv4c3w6SOm4pjlyejnZ8fHvVB9QZJYh/mnCmg6vbSZAf
pKfLZ15/vk+xL33lvxZbKJBLAGxAiHXHFgUV4zaetRW9AdtiPws9dd77ZB6PnaOdow8Y7jhGYq1s
93dy7t7zYhc3gdRBkwW5ZvztPh4bUZwXp8cCgPDVBOlO+C7L6fr2gsel5957nYYn5D0sER3+zrBq
Lw/oLpUr4rzXu5bgwzbH2QpjQcyHhGGp4XeVBC8OOvYdaZGeYhZl5YaCF35CvH6iD628J7BOQ5nM
xNLT99ze+2wdfz0RBX6HBxhE2tZQ2UCUX5NccFmzn/ByhlveneNynUgz64hr+aQizknPchBKj8LK
EO41SYlkmOT1qvqWjs3tAa5NMOIuAfshQ+bSY9SYQ6fHJrQKkDbjypGTNSBdRiKKJseZrSH+w1Wq
Td3w6Uwqs8x7ENecgrv9YnoqQqUjrXo/3Ao8NJ5wiW3j+D4+urtc/9Zssty9JXpEwycWnIycFK+s
GHhWzxj/e2qIQdvgJS0eNeDc05YRMjsI7XjC2bgyGBDfn91V7dyMvAX8If+lc/7X2YP/GDzeGPs/
6eS+vnh+h6Mj2SfBU/dhekvUtbx58XIb573u5w6Sd7xX7IijbymWfiqQZBsM4TccFeK8kox8Dzdq
ffwt5Uly48u5h2NiXuGrTnu67voZL696QcWDKDWHUwNsjlF3gyB43rhQ0kL7DJsKbWbMNuaq9d6A
ai0Vy+TDWiiL+KAvx0DdKNv39nE2F6xo3GWXws1ovJItJmGEKzrFjZeAcrGqtwJp9pL/UjZFndJu
ehPeH21e8hFNp6otiI97HCCHn8hpd7FW43ggbBwvau8VXaJmg/lCr67JRxmXLy/xL/ivcwW1H+n5
rYImygHUQ0Wx89zFvMtkRBdBkgqhd0VL/UBcdIS3HJmUXw0pRAKhVkS6C8GgOUkO4DkrJY8RqYwF
ZXxCpdFqpK8wjnDNdK0DuL8cmSlquodSj+HENF9ldR3YiM7TU/V2tmW2a1Ld2ta8+M1LtzoLO7Wc
SbpDehRzBK7SJKf7jZK9HDs8ZNj7GqE2eAX+RbXTlx4040SfCYCLpUf0FsQzK7kYfQD+QvZXKNk4
JV2LtfWRmfZrz3dHrMCWz+UgbNDqJI55ZaLJSzrIyw7+4WqYmV/qNXfFVYqfkjtO22nzTzBcJOTW
HIXKrGldxMuuNVO8173Zo5jfv71wJ0iLdl5v+6XyUQZ7HSb0b3UfNkQCmduC53h7z6UavGZ6jmLN
jfs1dJ8bM73HqcodUXLMJZ8RGWgjeaU45B673Kkn1C+IIPRiVG4SSn5RdqRYMe9sZe8FCPOyq5n4
ZX2I17a+Iomtzl3idvuMMbpbH8cltRKvYkbNrk2ikhl+xekiXUMTj/fqMt3DfbpWZz5//ljEFHcP
l6zacHAQKebk8/rUn3ClYMUW7rvw4f6/SW9aGBfp/P59DhitBNlr/T4TC4Ope+GCdouyF363u+JT
RcvD0YrrKmsIDhHmvjYg9vPQzsOjcDJ+WDjVTDqLzdWKHO0iKTM8WzEIp4nQxav5PqLbEHklnxL9
zAUKRkR6KwEP3aF/zrR8pjkKdoKKL1lOkviPzl5VDosURudI/NvrHu8R2JUPv249qKGin+MhnBwi
Ah27md7ZNbSMzG90X0ELY+dwez69utzmP5zTFhhN5isX7IIZe/28PWGG1KqZd5YDgkRXVW6bs/hF
YKl1g78s+snLlyg9B6eu1wWssLef9VS3u+5QHSp5jey9O5AGaCXz5IP80fbJqi9hJuGv4sNR+ObN
l4rXb/kDo84d42DhXu5ksloHQCL0WA7cFll0hWiBnR2sX6yVKdR1ryCL46A2cyxoXqlnijhL2vEd
M7bHJtk+rryidsRuL3Je4bYDgnq5MVaAgIz/NMpzVDCZU6j7pEfecTSKryEL2p8Sh4z+llZOQjIa
U1R/4mJve1TWs6yw1RVOW7VLcBQ1J6lJlV0paERpy8yF1sbmQukJDCraeZxL5uLvi/F8WQsCKWgt
qzuy4G7RPa128W7b//fo73t/X4hbAG0kVC21zSokip4BSNHqjtI8YreqZbJbSTCj2qddXsDepOOb
HvUS7gV/jyZFQ2oTJZovUrWOZ0naLQdLjETv758HTWlewf/3t5nMt66mQ91ttMCITbIIhVtZhR0k
ICpFHLwKV0BEv2inPyibtMeRwkcNgXnGwBhxctoE6ntEFPCqFiBvHPt/D5WCPn9EuO3IO53tlmCP
/Br+5r9kCybc/mtaNBzkwD1Dp6lmWjXLQoc4NWZfeOkP/FXuZOw2sG/8NeevJVM0dd4ZC5huL7Jm
bRPNBRwlW9jg8AjlWfwATH04srHKZaxCGJHaNJjrDoR8cITYt/QZT6rqm3aNitbBguOorAHXc/JD
TF8zMA0CefWy39d13AleQy1qZaCvNvXnlcy/x4rR7Lr9kD9okN5L3v0mdgUoBU4TYGW8H59u66sf
7bq803WGPeQjF0gwQqJqetRjEOu7axm7+ke4EHfSXT82X8Lohr8AxnzQ6kc+M3ofDwCuPTLJVPMw
BJF/u594R5MKNUX7Ml0NOyEPq5TkedA2ZOMNXy//hcbKllKnWDUrFX8Y7sJ/AhHyN+Znv3hO3fFh
7T+MverqfHSmPW7iH4piOj0Y/o+P+je/l9hdYb7EfNGYSUs+vPJ3wu75tRDso5uaKflSHTGfhmDx
LNyJMrNSvohjbPf1bOIeUg+vM2R7VLFPn8td4Ia5g9TzCrR9swjxV7CVDegkxhAvAHRULaMt/sBr
R+uEbFvdNnEwQL2woaygPkDDP74QHNg81ftQuvXtgWLBaXK3kWG9FHjzwzu2ez9csSqL2Hl9xc+p
p+quMDrhbHVXwfsenIF9LFo9TigVnGSuz9+inawffjV6tR8tlAB3NYWufoY9PJfgh2dFjfVmlh6Q
xVY71hdsBOHYPD2kYknANw7CAc5nslZxzzM43w/0zyQhdZ60lNhYjvE2VG0MJDSiKnovNrmukCiN
g4hA721jq6f+FEF6RSwlcaphykLnKPspB/k5V23JVRfhEqrXnjC2vKSGL6FQA8nhUQ0IY/Mt2ETK
DCswNltrLc5lNMhBe463yKaMa7mQlnBp0m1+fx4nb6ncHX8MR9k/Os+InfDMsCBEvsRn7nVfAz4a
XOXr2NNa6pEn/yCpKeioMK1jBeMrlYG124+jPEebdeVqlDNM77YPAKEPGSfxc8E0e033wlShDYPo
rha+RSOQsAfnPsQ06UBxvocgVocEVdrMZtMajYYD05eJhGa/kkCVwLvspoYYiN/JoQV+4uDMHAAz
Qdq3rfM45k8v/jTWtAOZ+W+AYIjSqpoL9O7fFH+0p/qsmE9gmWRrLdYfnkaHMo3IpraLSBoasn9m
NutW9JFi6PT39+rRfRLbhwdQxDlR8yLQBDvY3NIMjbXffmpfWWBkDrKON+hk7BuwE8LjKz1pV1+8
DPNiGwEzoVeQAmbkT9HtQ2RojNzsDhzs+vog8zSE9E9suui+S2/4kgpXWo5M5cBbaqe+T6vobv6C
IqgAMJPfYmJzGwIAccHbPaiAcKP51r5YJM/buyGC0ynvytvVvupxn6WbZ+zjex7f2l+2uOdHAakt
cfOUWm3Z7VC5QJ5BknMt5CCu2CR5XYATc31POgAoV7zr7xZRsyLzNWyjcA24JgXIJCNTT/xFkVXf
x8Jv+dD6Nb4Tb47v0NEjx/xXg3+Rrw2n9G4uxKdDJqwA7BNGi35t0UyjVP56mP5Eil3D0c8ub7ed
xVsDOm9rv6/Z3TqM2iZLvJ6ZoeSk6T5NTg92pmvIOIt422oW9ut6mGAWtlA93kAEhFVFnOLqIfgy
VgEY0tuHnE2PxgHQAZyAqVa5el+7Xb7ogsdxxCnN4Qfee2AtZ2g8rm71k+y5SULlaGgcnOu3Eiim
n42z7LmwoOfqtuLWZ8LJ0NnZWVBCBT9ne/Q75broL6BenEQPDVEYpYLHkVN9GZ6xAUGLlsqVe5e8
gXFdbPXduMstSKA41jivVU2xQNDfQvEVl9U0Pd0+Kg5cx7Kfj+dpp4id55Erzy0nXFtyc/cRVjTs
sCY34xenRj3OYpSGClb+LTvvMj8n635n3HGpsJw0dMXfQQ1abrlkKXxBuELeSiL2+FxkBcr8II38
Aasmyghr96CKYRBfUC/Oc+H37/PmwqieuO/YBMwPVxSdZ4ODXq4t6bMfM6hwBfQiJxrI7LMtwzYo
QvIAHlYlexLNp1q7WMKK4wwIy/zlqMW0IBpnQnrT4yUnFLsoCyvq1wauOpndnPqD/NtwmY/cbkg5
GbgBiYPdxZDtyHvTXLn3+IOq6kokMnO+cqNAFhzt5yZn7kiaH4Rcbmv79fnMiC2hva1ZjLfx3q+5
09iwRbAuqPsEi0nrND6TGZcqDm46c8UtRiyqWE75nA6Vz0pQzlQLveG9A+5awXnA4RMO+HtaB4X+
ltfO560e6z7gvtDzVdqATip3bfAMiEWZV7znZYtb0KwcfDPbtqzGn8ijPSYXzZdCbJY9XToR9opn
36hx7nkV2R94jc2L4/Se2VlKD6yT5WizxJ78R6B9oWsC/OSCP7r1swhCY5dEC6S/dk1XybGNEw4e
mA9SP1AkOKhWUCFPC0UFTvGbdI+BX42TU9uvOTaq0ovokx+O/vKtDduv3Xv6hZzVJzWUvJzsgZj/
/Er1cRpEd3SXG/HMoQgo2NIl/eT7OpxDwfIjbcdFUa7qOdyHZ/VHo/zfdMuuAdoc7NqhagsDaytN
2K8rfce7kNRsp8uxhYFYSQjHtPDIBy+RkNjiOefGjIHi+O3+l9qrxO2e4ZDTgPocMLesttLX2HkA
k++vgY+Ccm7fnLTcNi+jF/UuubaPPU6BCDISLMTnXNO4cP3+UJ/1RfaZHERPv5e5qz99mvvqD9Bv
8fC8an7/z6oC+OCkMjmMdV5zYfjGeLyehYH5yfarsizPHJJv1RePfLAka08Cv19qcXhTDV1cwWRg
LXxypCeL2lEX5rq4TTrVf0RgEL74Ns9N0yMdQxY0A7FJuIbOY5EAhPEtdQJWRSBLFEz/sg09/90w
mLhR7cmtWxVkWbr9mSi/S8YdQIEH3Zad6hVIGmQLWJH6P0RK1GQpT6PZYKRUahU/acsL4hf/setC
h4nejrANl6yy5vj6UT0IFC90j6wEu1iN+8bwHr8wQNnBdSz6wYHixZvhR/+ruOMi3pWHMGC1fvMi
H6VfNyvA0qLYcpHLxWOuUrrNtGRN9FV0Ny/lBlPNZTRLfWzxSYaGOIVuT3TafxzLVuqkJ/lM6aUt
E5qSRbqSttp7N46oOfghxaU4P7BHVUogSz4OFEKOansqMx6wcc3Vs6DvIT/TEYnG5BJ8WV/cnEJG
kcdikX/kSeNu2/W6vzwWry13b30ermPsckO5fHw/9/T0XlXH+symGIOfgN+cIsoET56rH+8v64pz
5nhO4FTfOZc0FU3d5jl+c9BQ/j9Wyv2B5Y6+NL+pTibXKuyz4vnzkFE+nLR9AaBzTGResp2y3FaQ
w1iT1y5ofxFx0ZRtk/WwF29aZefzFPrC6rVUCWR8MDuxc2TbKTRu5i02FtyetQ53aIGeAcTzbf6i
Ate8+ALPwOPeWUWeElj+a2cth2A49DdphikuWxLN0oZMNpZuswUSZ1Dx9LkaZMagaEixAKFttaUv
aObdkT2ynvYNO/2C5Tt2AeV7KNA+gTmbGJDSjbHzUU0WHuxgVjjB7tEKH4kZMEF/EiOkV67Y4Njn
oq433z6WIHLr5MNy9CvSYawZWWR56pvHtrVfS1Ox8cLlDySKY3Ruarny9u2YAa7Ro3Iu2FgTsCjQ
BlhUjiAHiHooEAuv/5YW1aK596eu9rXelW+DA5Nocpqy0UtoNIdbuj4K00OuONKdHKR5fqbjWzIQ
mNNYQO5gJ1qnmwJLEqQbOs52U6tRfyCjD9n0Q8grHmtH+HwE/W34J/L2iGtelzeyA9rv5gJH3eqD
dI9wvH3ZydPWLuZS/AK4gjOoXoVFBTPlMFz6ykOiDXSR/8RUSLwq0Hydhgz9rLLQiaPH5RNuN0AT
mVCRV+jAIR7U05ox3ssuBkdekYmLSZMx3LWnI67AfSCxk+TqGTPzWN5CECVGUBTjBt6BgDHAJAc1
uXe8I/xbblF/xL4DH6iRpQM2vwJJ/w6gvYIIHbhsaHRQcwG82e0Unu1i+o7cRg9w1hJ+Gsf4p1wY
ejxCLwtnGiM2KYh2ynstpW7NsiAexSnNcw21ufbfrHzaYPzk8H1hske8TuIKMzXoE0d8Id5yCXAC
UfxGuumEtxR8THXeINOTabuNbXOS28NBGrGho9KAykLbSYs3btNNo0+gVL4zv/sq4IfpC9IRQZJH
wvUVxwGRaUb4AyOGm5rZ4q7chEsDEyJP9otFxs1DqcxBEq41r/Dzz/aifTWruEM95YafIlAyPiKw
yf/lo539az5MaGWhy6xPn9WLevlcM2MN/ymneGad6kXvdDT84139N0D+jSBzTrPRJzZ+gWb63Gnd
PDk8hN2btr+cZpzvB5Sz3fu94Rmf7WK4PV7LQbYZSOKGxGYdI4x5LMxkkb/xFV+pwD1vB2Jx2jnS
22ewGU1n1ln6IqD2ZQaSNWNoqYQIrsnMwq9w9q5vajIv3wzdHMZEFYzA2SucyVMdwUwUqRr+IVzr
g0pRrk1/1bop3YKpaRb6+eDWgsexUA+u+Ulx/Njo2CR2tjbvFxQEzAtp/FwSVYXv10cGtgY97rl4
WXtNm0XpRQsqzN390aSAseNvvAOmI8tNguyzAT1HtQdtnGlwumXA0VuA0kw/AxoXSMXci5vYr2i+
1uFdZh+juvdkbMQJ/Zx65WSPK+Eb9i3zCtPO9qhwwT8RmGU+x5nXrp/bWMOEYW54kIDx8OhAYmZs
2RveLpVxfKNazorVa2BGlAfUaNancc4U53VJfkLdY6lnq8SBaPwBEmAg8aT1AmbK9sMq3DA+bU4x
DFED1c6sO9HDM1C0PipowgAm8bXE3hcQCufJwhN++2/zg0NO1tzpQOoCi2LjTtYmxzcnXKYTu0Zt
22/U32xfUuLMjW9Se0pEHT6KURygG5qDmXZTXNbEixOWOynxmfUjVSeNF2uC1+izaKe9motP2Xty
S8zA4I98MhM2JLv55gBVnPhnPOPnJBDRRQzyOktc8dJ7w1ZgO5KZTL2pbcretvA5EGxDIbDTbbnT
WNf4UZ4jvz4iOhElj7BR8xU872nhlLvinBPAIgQMF5g4oB1uct/q5lK8G/uLFeMcRO3MRkGxwUvx
268EnGc22We6jAVZ66pXrzGHn2u2EAAdsRao7Aq3O4PLjpFbUDAdjR0EO20rLzge1YviV359VXK/
EIKc3M6zjE4gBrfFCB0XAmCpzmuoxY7h5X2UFLtV7rC1G14gYwhGWcGkEc08bAnQDEYCYbu8NH0e
ommFXwgh5XnXNxAPF8kUZuZUtwiyQXwup9cafQ6pQyIe/1cgm8+6ccfAnIFR3/qImYAsKTcIOfPU
FcPT9wXkwmOMdWsZU56lnTDPtuUpPXCoEx6nLwU3nik/DIwIqkUlqcwZOEDbDJKjqG7jRb/VMet4
OOnv4ypeR3pfCu95+fGaxQvZxcSdX/kE7G7u4P/FAipsKznysrq/vIcnzJtzdOTtqPggekw5lPlz
HkEwYLvGTn6NNcf6BW17mqfE04QuejosGmq79IT1EUP4E4uMDU8ufe2o3Ew27u2A1mVOLCzeTl3+
IQJhXHTAGEjqgze8/BSnn9gxGpdxd/H7UpZV4plgQlPmrkM8ICM0PQvqMXjSXzXMXHwouRrbS+8a
iY9CPTbnRrGWiPY15m0xexpeS5L6wCzDh0WWPXwMPJgiPP7mD4OMCoC4BM9KrohQwRTRe22kNQdL
NS4YffHpGX/zuFhzxdBODObRtvKB2vCYfQ0v5/XLQHjP07NipotAODqe12x1DsLlZfVbiSwRjnTb
WOEsgVrjYIrTu1MQXTNZmvIcbEaAXcymZAsnrg7vsab/oAy7Ivd3UVdsoQk54tI8MDscKs/40WIP
ryXm3Sg9AJRsAqf1Zfc5fuOMpNCI/mPOMW821WA3sOfjWd9fwnZDGp1CkZZ4r314IxgW4c7eWBsz
kdkI8hJuP1ic79ZVWpdyA0Mdc0rls8ev6EpT8WfI4MKEqBmeeO0Cl2CeXP4ySadwiEs6Ewge+cKc
3UH0kaVV+crK/XeP5taWPG6D0p0EOyd1F/5Kh5F587cJ29SBFnFOfwXQW2RWRFhe+Xudz3sHs1rX
VzFQzowUBTc/Ch/6YfgIca+ay9oMsfw3guDop3U5KQDizkI4bxxrxmzxjPyKLaM+VovnYKvX8Mim
oIsTEU1TvQKX2m24Mdd9wJyh0B0rxrvEKX2sC2b9d7JrGL4Juxb7HVh3Z+VDZcgTHVPVLc7m19jY
GuDPsj0xPHmX0+dZzUz0Gieeo9kTLfylLpOtxXutYLETvshO4QyX972aYdzOqLUGaAAXPTJkxrj3
4cF+k2+ymx2fd5ZdeBQBmx1zy8inGN1s9flJW40znRigI6cG+zV6uzmXgELOkz/Ea4yOKhveMT6/
j3ADXlS17OA5gYxzPCVG7s4vi9+xVv9SPlCEDbMQu1+3hbvAbPSYIXmNTwxu4U156e941P3nvl5O
FfLAwQsRwIZCcgawXDabbKtvyLDh9L8X3FjLyK8Oxd6aaztcuncoKr9QAii9DS1kKQfazrS85hZd
uXWfCwLw9ummd5ku4q4rRh68F2B5ys69K83J0u4cGY2kPRoBPDxgFoD5g8LmgWlnZrfX5o5gjXfL
+PZngmxDLjVTyrf7XAoaPt7M1LHMsF9nNUgPeuittH/lc8n9pQdTIgc8+9j+AYt5hp5Qz1rNht4B
0Y3lC/EG1IEhorF47xV5rm8pMZPyhAv3MmP75OgpV6zLYpGe88g1PvUvvtdKtvLLFsFCkT5i6DRU
9tdqLbs4fLQRFZFbyru+8WImNSMuVPDpHLZs3qGKRxGdLbkEaA+f0xLB7X8P71Ng5EZHjYdB/En1
XiinjiLp7UnyTKF312zxu1zxTJBlTcURCR+79EfCW3ie6DVNgjECwiLe1T7bU3YitB7ghQC+1hZA
tiFiHps1sRSndg6LCpkwU366xoO8eo5uP6dSL9j6eImcmDSIz8C8MsIuE+e1lj7AdX8xADJW4eW1
mihioWsO98c4t7bl53POrfUGT73BCWFuUzgdBsYrgeMe+pxXWNsHjFj4cJfqhg8zxntq6rJvD7eS
6S7o1CK8wOggAQqXI6cBgL9z0p2SZGHuIZbt2wXgwUd5Fd2KOjr1i092bHKIYtwmWD7KlhOEk0Zf
wBpSS2hoAOHYkGHksg5LZ9xTZRs7acRRzckpj6v9eKqP2q5fVrM0meNabFDZXqoZG8y2RQ+/tE5p
ONc3IgQSTmbgj/c3ca2hCylmGQ8OO5/gw3kEZqHqHZ+OYs7GmeWyE9wqwx0uzLqrS3yxzjSljQni
b1vnkDaI8ssj2mBxw1vv9XQN6loQY75robC3GamO/yLLsW7xiYah4UKGs5SmySt31QatAK+UmuBR
YzJKpexlP80nnWrUzeKNdX8cMbJnSxSrOQq4pxigwKCefPTLV7GJxUD/1r8T2WbTefIhrgzD1YgD
Cu3oRk/V3tSRcYinM7gStwbFLgmvu/5HbIL8GAevjcKNiVTwU9hx0mXKNgs/SjgsCotLpZ/CdmZc
NX1gvQ5Ruu+V4PH0S0atFKa/JfO/KzUE+VOUGTkwlluCrZzD7yHx5Acwh8Ptw2pMTYSKAYZBpeQM
yaytrvhNc0xyNJXAaRJs2YBVVuWgy8xdAa+YNYU2IJi8zpfNzEnvPNdIWcX32Vo6lE0L4wP9YzHr
v6LXvCY+LdCXmu48h6mhVl6MEqYN+Y0zDHENGQlItkVOADG6xzFofoeZvMQ4Pe+m2YJ2qq8JFNUw
eOYrAhc00A8Vz6kgT9cRzIzQZucTGOtD4jNo2hzpG1HGitiI6D2VsHQ34JZE6JTek7OqhCgTA5r3
WJBsjTmGKLB6FAUa6opzmrE0PoiLNAz68RAi8xgWJSQIfSG3PhUJLzhLb9IDyijaW4FCtJtjJSxx
qDCMoLaWp4+/xEVtW/TzTFh2w77JD1GylbN1hsNSDpEd2wz3LVyEft53O4wwTaZdzCBzBhOLoVsr
KYnTC9WELHYZ8c4RX8hEJhoitRBFAtE5FWAIJTtlt+yZpH1SmFO6xHD1VpYwe0CqQ002Bo/O1XEE
Azy8qQdrBz2pRVSElQID6zwQBJvC6FX4Uv6JAUI9rLQBDseFjRk38u6sf3W7v8F+O037/zfn//tP
SWFX1zNJ+I8L8PdzTzOc0JEKPhy/MOi4M6BHe/T4Uj/nf98bH7j8GI2x6x6ZNTdN0SP9BBZczZ1Q
CIBy+ps8hCjssVWfHhkFGQn9KGnzslqZAs519t+3/v5Rfr8gbDZA23/fI4WPfyYspP3v1yzk5mZZ
WrNGhWKfxTK6+iH6kfqJa//3vWr6hzKBav/3ZayRbf09+t8//P3cf79iqi3RBELUNW6nMt76+6Es
NRV2vOmJ/n60CXMak1hOFp2WVlvCxIaCblwdIaq0j0DhxUp6ZM6qvs79R9jMcEDAfahpnKHXR1d/
edE5acd1FY774VE35JBx1XLiarf6K9qm6fPTUrKDogqfstg1vpqqGMAz3oiIuI1Isa64X9vHdngN
ygyvkxi09/YQrNo24nTACYsolbAjEq+pQz+LJ3tYEASLEEUNbzF3VGLRNQSJlsY0aJNbeKKpEm+E
KLllXd7Pu4j6FMUJR5/Ouam3EYOruh2CTGeyHfWfuZjLSySH8K7DYDRVj6uC0J7PSBM7v5ZMjTUI
NNrvskaWlpbG9AHFxI8pMos3Fb8gvGRMatesxjuqkNpO3xQchJhlxFzMFCGkMEojRpYR/E4NtkXd
4U41ttAa656DkIwv2ldxmKf589bFiGdhpw6oSx6MB1qrKBDBNQBzcevzgbwcDVNHKN8lxEurxBE4
guT1VmPIdF2HT5v8W4vQmXXE6vga+u838/Li2Yt4Yxo/caZ9vv6PvTNpbpy5suhf6fC64QCQSAwd
4Q3nSdQ8bhAlqYR5HhLAr+8Dlu36XC7b0fteFEMUVSJFAsh87917rkc/I42kjxeW8D4HZcLgon2p
ad/EqCksh9FeLwyAL9qaC56mly6kIlIypvoaAyunc7Ud8093wGCqGmZv0R1ZGm2DWqzuKQPiMSCS
YlIrWc3/PfTSYxQ+RThQ7/wiQfBEEqihs3BIIceTExY5hteJTlyTEmUs34dxJ3PtMGlcA8ciBkcG
+7YZkLgbUUpmQta9+HAm4dZ8YV2jMVgjWHcglS6mRB48ZgE9pofIoOdASmx8jtts3bXztSbNv0UV
bgvjHJcVIoXCRbQwtVTkifMWOk67NX373Qunq9FMaUpdwvZ0UHcR8tqEvyiw6G2aoT2cM1mhain8
nQxdNr2cantHdOuiH4ZdO06ouYkt0SDGL4RdPFUciWtDGfQhqz2OKMSRCRez2E2/ahXWxxJEzzTR
E3EjTJSQeQYW45C4tsliyJOyd3XeuASWX1YWfMZ2TWuNgN5NYtCiMjlkQTVtMLkTxeMS8QI5hbYW
uwFMg6+ay1pQ0kGrWgZEtWVra8i2XAwIBZFVRqurjl+cyGQjh4UQbMe9nlAS9FpOX7lnqqrTNyS4
h7pdePedFdD2A2i8qrmUxWUmrw2qf1Pd+BxIK7+nGWEG7qoqA9S5BE1t8i+lJd3JSLhyW6ZYeV3F
jjzKoq3tMeru2NLEfjBs/alIsAe3bFgsdIZ6jnoePhQ8NcmCWvQpsUbSPtq8AX1F9zDrOMz6iS54
oEJr55pI/CdgXF3ERiVr2PXlZXKrgm9RMxwMC92XjsiASyywNOmC/mIMESXqM0t7RqRR8IKdEvon
2K5FQeANuSMzS5yIFrOz8k3jwpwcUKoGfU7zv54sCCNd8lxP05NFOFXJaKplhjgAuV0bHUdwWLuL
VKOJVTD4jGC1ZMmo3zpW1l4XJiVMMnzoDpjIgc+6kARpwXxZI8t+bwpq+4MfEvVtjuLatWg5atZT
bhus1RcJ0MjAJdYR22Y5GlxZ3w0gxV8T2o2mYFbp0AsOQiCClnZQbCJMiPcLp3HbQ9JHb2nnzuBO
cRRN6KCKnJha9wxIhwBbgo9KJBqrW89oFzg40yOYzGAdV+wcSEcC7FcV9SbXxmuzJb/HJoUkcX3K
nlrcQ3LJEb/TM3SGwmHLEE2bbqqx3zjhdW4E5lk3u5fa7B4JjVwX3VSs20GnjHfoT+BHDc9ZSQEq
GdpPUl9YekKznWrOUWXJ7+X6Zmr+neYHzCkqLTmgRaxaeQwhBaxijyG5dyKEDFzLiz4TVIneZoCP
QwH2SLtrBrXW7PTRG2a7gt29tW4IPd9hO6zs99TOQFfb3lYOql/aOj34bB3ajgn+D2mJacJ7xv5m
XHcFUnN8zcnKtaiX8KyTmRTY2ynobgFXhmsv9J4s3P50mulTcJqhlGvAYeELXgUc5Sj9iEXE38PE
WeWxDcxw0wfoDXP48EtWoye9uxtV89QUd/NLPPhOyEEVgkaD4L4wYiE5TtKnyBPhJszxh5sRM5o6
HxVjHDQehkdnxG05FdOC1EKvYzMNDH/R22TU2YG+bIxRW05h4G/6Xl4nPrtRokmKtVdDgjTCEtxP
eptlGTl5jHmUC7raMuGDhxPChkmljCtAyUdZSo/RGeUmS0g9ZqzB9bdHLbeCmXOdBxzyTtz0q3Fu
U4M8RRDBZ+rpbYYtAe2KRmKYXdNcLqfehYlH78v0dYYQrXwm0QXUgXuaWm3CQY96olAN1BOXCDaY
u4diKA8EVqTrAsQ5gR1Y+4AdU5FKv1v04Pk3PlUYZIuICRolDMIThWQhcOkairFONk59K4xSW4dS
Z0gIamoZW3Q9Gpvar2eFJWWN5pfjjTgQU2aYRCMwP8Qr0feLym7KbZAj4XNseR4HesbFwRt7ZrEd
8/2IfCSTS/8mrDHKJFrRrAJHxjvgjoip003kI5An/enZcOkuaxzf65aGWhFD4MM4+eilDSgPl2iy
VknaH1Z2b+bxk1YFO2PggkxIlKIPTzGi5+TxBphe8ibGt8RiktXOc5NI8ymzzqOAK2U55U4D44WA
PcGx1RafvOOU7K73bLtSvYyd++Gn2f1gttMZe35zJDpeDMwDTDtSR2kCj7Y9inqCGuhMw9nw8uyb
9GEm9jpT/CK+GULXIYqueyTZCmCww7aG3V2piHrEBdoAzuDiDl0yY++FjmvCe8P8KbMtLPIMsjRE
bLFDpEAb0cPCnk6QZWV8ikQ+EZxgrIaStDs1niIf0WdP/bKSfZuuSsOCb4R0IWzuJsfZRzAxjAhR
g2lUJKAHtAoDPD8igG3SqIrqq12nZGqGmZafSzlw6E0YxhgelJlJxoOhXXe8/lUrg/pcjPXZ18LX
cXDDnQ2OZFoBdrJurVbfBSPdJILhp23l9Ou+Rv+jN0y2LT3dDkNDOEQ0HaxG3VQpcfG5CLdhRPfK
CFHxF3GFDSnqMCvOJZBWp+uQvUDTs0xH3jlQxrh3OrovdQx3Veu9jV4ypCc4e5VbV7aWxUtCmqg6
bYyMuvElVfsB64cfC26QQY9H9ne8YeWjn03uvjp5Q2vdT6C+fUiMZYYlbWJzsp2eSG6yNjjAp51n
HMqIYY4FFtE0JnlSoWSYUmkLw0Er5Jj1PpJ06YcGxJU93ZQBNNgAJsmiAZHntiPaWhhX0+Sgu1JX
g8cqoZj9NJVtLL0RNaTqnoQQ8R5WzA1ChMGsMVwiqK8MPmpiEMVa1+p1jtt30TsVXEqHlI7BCu5K
4icCM1w2NVJFV1hggqr2DRaqOmWedxw9yhVPluQbvuXyyiyjU4NVeK05kDJyoh9IUn4ODXnfpkO2
7HitvE0xasKMODQKgocxcN8j2cudGIW3afL2zgA9ecpmrnM+JqSnaN8hHaOaoE/qSZjKsnytib9g
T9e8ZGbEXEMvzpFfSUTAA/i1tFlldr0Y25Z3IZIaRQlwskrc65m+giV6HZT09oxtFbjQ8wCwei07
J8LgT0qGn47KQI8G735CZ8dPRrlmM7bJ23I8CwcwWKhZ0OFQKWwso0RyXNJU66h6ufh71a0OdZsn
LZptOSt746rbe05FmrBA/4VhU049TYyAvWeDQwSm3pMFnno3uFGL+Rj6uSerY6Vn66JxXwuTdVil
GuBuekdFnqAUami+jaN2U2MteNAZmqmoec2GGFazUOgmAfZuJcL85Gj3JiW02R9twfrREuvEVCTj
qxHtnB6IegUNaVhLUa+jCKlGHVlcYD70aYKN2ub8pbdthQdaYSkLjZGYV4k5lHAdZIpjEG98n1Jv
Esm9H9rQPjpmtXwaxbKTyZpU1gZoGxMjqmj6+S6JdZQde6HZN4ZT0e9qNolOGjy6iSFjPOQypCCi
h/ZplIGLRKBGIb/nTPbumvJUp5tw7OaOG1pBTh40TmW28kK1F4UJ0rFmrDyG7S09hUctNfBtZNqO
PNJZGlzTAxm6t6TLk6VtuWt28xpYUP1EiipmAJmhgqTdOCKWlvatTTV0MOSt0hmIxeNTHHQ7L4lp
HYRGuskCjTeMk90kH0c9S0OzIG0ZyGpB/fI3PWHuHo5mid7q2spz7yiLaQdmukMRK8OtsIfbvjeo
vGs2M76IaYVW7lnY9F4DLbia/HmzbHBwsi9FkNNccZyTCxGQ7zN6727d1XSj4qOh9TdEnl3xh08L
wNHkgaoGD3tfnYl+eEtEkmwbyTvUZVz8QF2tiDy6M2EGEtTZIi0ZeX/1+XP30ZMKwz+avpc+67ZP
mxEQTtzOPsUMLhy5jyTvAqhPW8msT2fuMnj0pvkoLXK0l6CPgKXMfb6m1M51+E7646Ee2+TouQ1H
h2sx1qkDXD5IWl3KigDETdxPuG2VcPZhfFekyBiCsP0IdTQVNc0BYP8oEpirDxYx8g7e/hxoONql
vNsE4Ac5vRh4awXFhV3h2hpHYkNZBTBA1wKdLnpEu7LVVQgZq/SkmlsZeLxNRHER9Py1PQgEq2TH
EDGKvq6zppxq21oqgZpc90EpdmhcaoSPJGbbmKrqr5FLr/TCkawg0t7isQbj16A+Up70V5bvq3OT
hLu+n64m3UyOuYvub5jKo9e1BFTUPtpBn8DZ2L9NasTX2mQeSdKGrUW218LKmic7dRjB6StbPU9B
oMOklU+9JRBz9Y2z4EXZCz7PcGdpE6qYgZF7LrOjyDuMUi3a6XHkuM60jZD4GsYnkdpYUXWYpyTh
Ht2G5SDgqFdToW+gPRFA1BfPSDNKvTYJkboPTVBm81Xf4QPFYLpsorMJHQjzQHRbIOwoTRSG5VgR
MZDCadP8e73GITIxF+YPS430ObXFpp/2osFboYnoyLbwlo7JhNhCbXPd/OJC+RlOVQUIl+oOypTB
GZCt/MbSYLAJxmtmSlY4qUOQRCloXe8hHyUnoc2B6jAsVNTw1yYXG8xZzscURWhCEL53jU61Aw0M
B1XLh1jXp1Hyx4YoqquSPEatiplzkIV4O9rvbnCHxaGkJ7UIPAhzjjLf9JZhipqnR+OLo6hcUrt5
M3XKunLT+NaLX+AtxYJ10Ft0HmkXfmt1mkIxzIC4iIk7VmyrYoaUTVW9cMrRYPIN/CK69VoDT1sY
AuGpbucmMnf9XdjqfqqZacBfS+oCKUDjIuczEJCp5DN0ovxmQqpvFozKirmOlZRwBnu4UgUnDeOE
q2iBkFx28qfIvZc1AxHF8Gqk+RWIyDg7BXg7iY2q6ZFqJuUAzkvo725phO/UNp+SWKzMsB9yj3gM
AmE/Wd9eM5vei2wDdlnXRdXVO9qZcgiGTVBFrxZ4KyzinWJBjSzMvE1HW41LwylD4TLm+PZbcxWJ
rNrKgE2MA6uhFmrD0sVowioOjkpd4iz7d9+MS1h+qK58diejX/u4rntCHFJjM7hc3vLR+Jb63mM+
xfhXgH9zsWL45A/naEhfXaNR28nOmlM1WC7zLtCxdkQwmOdV34glAWvMWV7UBPKNtjUdPYhfXcy+
pZhAafaGf8WFLj66pmctgjKnueEaD6VXURtmg4bUE1Oc7F5YvKLbZGjHpXS9e9cJPDh/Pqr/qnl0
AYjaY2WthqLCllqIewvU7SI3rHqVBuXW0XRti0bVLLE/+W6asc7R4xm49uWDXkMd6e0NNNNDXeT2
zkF5IFKn2/rEmIQuTk7hw5Bmo4IfgV2SHhX45Cn1eoJUeJeBBlodueIB2S7g3XaCvcUhKKyPiBC4
a5L1biYdU6cyxbDxMqq9iSisLMvZyFv22o7lxq/0TT8SqmmRsngW7wrhScaFf0lFSEAam73MaZg6
+M8iz9fuRNbb2DPPCONvdVk4Ny7taKqGcWH3zpOH+C7D6ofnxRrXstS+yD7eKtu1qdy0a6erPwMa
b+uiRiuhSjERoGAxc6RZX/lsu+eufaFnBeG4IlmoMHB2yh/P7jCIhe8wI5X+yEauYnPgaCiKfahW
i9HkimHQvwqm2kTKOsDO7LrXINCe4sKRq5QQm1VY5i/mOGU7UyZH32+IFlPYD0U3iyzbdoYDMtVV
XEgLg2azaG5qkn7XIiDjxAlCuWneOq071s3INGlSmDrsGl5B0zUsVhpgUwMvj55PzUpGObP9iXYE
4fQQYg0ykWJTd9aVybuqDfqH3ck70WTy1YPKG7tx+Rbbwze91c4zypi19kbxyT6V5KINukiXYd6g
WGk4B4HYb+L8ZaAq3vk1HBkNNUN+ShRG/hjpe6a4+LfYslhIhgX1COuzXX2kQc6G1HCRFxczeef3
X4akTKl2NlTNiZCDJ4v4+vLjQeUQGqrT8F6wnxlXFP4EUF5+aL75eTer5jTTy/0fX17++28f//nf
p77mdf2877hMGNXW0NQXTxnikRC84vnm8tXlhoBigjZ73Kw/716+unzv8ujPH/7le7/cvfycD22m
7D8MIkJG8j7W3pw1+iPe8hJ6+ePLy3cv938EpmpEl2xMr7inPikOlxuOLhy3P+9rk/+3+9bss8VH
E72QICp3CRG3ZBg25hLK6nRIExJwI5csXGi1i3ROx/UHAS1nTuvNeljS4ZzoO8FxXXkuW5rLXYKm
//pAMv+IY4MU5aDa/fwPlx+73NVoCm1tFR4v34qkZR0G08XJ1umJhX8Zbs/l5y6PXG6KrObJKTrv
YkJjNomdY+iK55dxebg1pdwX5sd4CR6OLxnEcxpxBEXsyMYBytZMK3Iqhvl+ylpclUx/LSKN25gB
TV+P9dIu7PZwuTGHFkFEWNQT+sYJhQjUGYeo5GHOTM5d0pOjmBzlhAXcqpmYhU3DuFDTlgmwsV00
J6/GMygqvxzg893L90iRQrrdOSB066BdFQYEYsR+PNxDvp3Wfpl/TxVd+Z//L23mLGng44SxY4tL
Lr/h8rvLQJvJI1p/5M8hm+Dvz/fjWS6/9sfPXB4aIOsvDcIJcQrOZ938rMnfX9nl7uWBP/zuf/nw
z99QunGz9bpm//Nn//CcReTuoqQ+pgYbYJhZXP7cDJCCJIghDLx7ZSFcNA18ds7YnhJaz+CkoGcQ
MsQwjCjwMP9GjgxxlXNGuEVYuJOQGm7P+eFap5gqJczxiTXpw34dEzVOtqG5qApQXiBWVj5x5H2t
f9lzPnk/J5XXc2Z5PaeXkwJElQ2pQLNtemLMLIkhlCsvJwVxVDCIeoLQfWYfBLvSb58z0gGeswEr
zonikuZVOtJZXV8HbeKvyqCHltwwrO/zGuGnSy1iDUANGhgeefa9J7RzXRN3krAXWHXEt3e06FbY
5VEX2cVDO2e8VyFkEAMlRT/nv7PpZt7d4leM5nT4iph4k7h4trfNckh1hAhRvEtZgne9bdTAt2Hw
GNRluk+GWeXi5yq6m5SM0GUV+d15IBTT6JhgGoIxXTerwdPAO/TFMK5IHhkwrqEllhNk7wSDZOCg
VYb7Qebdwi21+oZ8A0DPBIdM6TKbPCQ0RvsJ2JmQpLhyVqZnHItQdchPfcTojX8IXAwguuM9J8gq
W+YgK3IIcBB1KHryhua99q3rknRT5827Dlc1hSfKZp6JfpLcNBXFdiyBclshfl0fNajJcO1oyTdH
im9m0mGebWimWaOxkzba8bBAGFBc9wlyQyetnnEZkBjhwjmp2yBYVC59UiMBsBwbzQSQo0cbaRFU
WznUDgEzWLj1NexY7cycoO7bh0pnX2xQmbY5DJOxiZYMg88QcE9KuBL9WBevW7e40lpRERnoX2um
9Z5Xc9+Wl6NxCNMcMbWFFhOBkuYYYxI//3LSiCBehXE8qLSrMKeHxnIGUyjSeE9S8xxAGRF6Xy/r
hnZAhQSGzFtzmSfGi96K73ai7fIAcwX/9Yp2ACdMON1kmn3f2+RO0XuE5I3VQKIAs6Xj7Rx4NBXN
kINm6SOuqSTZGy5VUE6SjuPfJ1Yvb9vU/JImLv4ofQzYoOCoz9HtWq89ENWV107P4U4LyHnQiZDe
Wcms67XbD4aBc+GntLVbUeu1BSY+0RF4B5l2KTJjYrjCnlXkjLSRwDa5o68YY5nrInE+gr4Onwra
W77vlSv4+5tKAW7z6etu/Mw/6Em0p5n5aEL53Ve8Q5oniDuCbv9oFIDlMw8NnMtF1MoUtjpL7noR
gmgu/asmjOqDZeVcRwqCwAcM5piwhqZ/rdL6TS95BVmJCDbzb8vCuGnCgdKP97vXQMCzFRTd+Gkk
tnZVR/gEzIYWnhYaqGnQYSURMvBY+rCBEVVPuQ5TJ8zYdOIBbkP/qphser2cH9AjtA/KNRQV+j73
MPgG3dFCYacw9jQ1SCUu5xuhoPGVGizcIc6q98ymbdBASFwJG/iehb7NoLWH+CVpNg4c4fusrVEZ
xghleG/nLLdQI/NMA+BnILod82PrRMGN07EmB4yFiBsINoMw3lwYy6hhcvSXZvI4WlG3bRLKcCN0
5BkI80dLC60zJEgME3nX0PG6qi6+idoSfOAkcM/6HWf30PfIYsaF19OZkgGiqV75GzkN5hp4rXro
CsXYUj1UTaOjLQ2/m6ITy4pmwaaVaH4HwyRPw+GXMiVG49LNTkTlecsaz3TaZKTyBbG51vprXqK5
Mhu/RTFK64NoFmIfYFQyxkcJOwDmzgPVgs5DTYqQYztpmlyrGFMFNKAsQWlsNzLbkysgjlILr4uU
nWg4zCQEpncEcrntvg30axJsky3DqsduSjE19beqaQgIdel9jKWBvVAn7lK53UcMKZVGW/45xCAJ
VR3m7NL0J02vGt51SNuatLpD1Y5HXboY2zqH/LOOFn4haPCQ87Sgy4fZohruh9ZED25FdIu11WSW
E+hvuUxlkF3NIjOOXKfoo1NSTtm6zrITfdJrTb8I0CNrXcQ2+PbKqbddi/5fDVNyGGs+aG9qzlYQ
Aacpe582wvDqJGhA0mG4TujbH1TJYCUDPWwSQodpuPD2+pC8KgSvzjC8pjbDdN2Or7pJQx9NcPrK
NrEw6bVYBhIp/NiPp66O0wMMZZXdpqXBNTX3vpV5QzO/xeJr10+Jq0doZsp7m6FWPkVQRG1W5kxz
Pu35VLVNRjhJdqoVJxA9O3Z70/Du69VZ6SMpZTZ/fYzj3SCgoXIzLMhV+GB4jTSQ6npzTAxnCkIE
KKD8uuygbOB2jJmxQc3fuzwwubDxKsd6KJo2OHqhfIlSyIZxrXeHbibYqPnGUAlmiiB/JPEjPIRZ
7R1Ga3gJNUAVTS7Gg8FuD3kJN7Umg7XMkBPE6KCOSZUTze5NK3PuHvqNuR3mGkB3qAsq6ki3KYyt
PkM+Lzfm37+63P3xEuf/0EQRg7n15Rt9a7KdG+ZX7irjQUtSID+O0lcu3nJ0kc/Z0B7LfMy3bB8n
Gk5j0h5ck0AnZqpAAgo7FyvD0wCQ1N42h4mY1a8iQPtveOg8L1v6y43lciiY883lbqi5dNAp2Aj9
rbtD4r8FVjdMP16UaBo1rduxuQ3nIzyxWA/aOJkWNmcLxSVFRGWCLinmm8tXv3yvdz3WTRuDUU3g
/DKeKyeN3C4aXKJDfZnIc9ARus7ukM/y5w0Jbfmhi2Sw1Jk4L62KYefOmMmsF0RqkATULLm+HZoW
VsJ8EzsQ+7nK82U081inim6Ml5IOR6Q4unqnL1G8+MUhq+96gu/3tgOxyJ1vphQhr9ZW6VLpaiZV
AYs9dCWus7ogzojUoS0iMPMwdoU4XL6qdc0kqMAuaGbQig1mRmwlxLwXk5Qc3Lu8hstXNqXuyraQ
cIXRqZQVgHFI2wd07H1o+3tZQTMxE0S/QRligk9JrtmH4o6xSHHIDbfahrELlK15nRT7PDHY2ZKx
QcVHWOgrP9Cw7DiNOJQmaWHNnKrSsYYuWhv1gUNq2mJGJ8O69BySQmeeWOpDUygRlJZM68bGMpei
p5ZhjnlT+j6RR5nD4eRR8q7bSPtSc11xuenmrwzlI6aH9/8TievkERHvKQ2RunbzY94b2Jc0FjSo
XuSyxUMcoXDmhv7qvmgnYzswHz1M883l/b/cFbQU04xmDm93AEBv/gzYuf31xhtgqLhoBchB01Dg
phREZigQlapt0aF4qdjwejNI+OcBeLk7xnjKi3HyV13j3guhXssST10/zVrJeIqbDVGD7wJ7PNd9
Z6+G8vjfGckfodWSkGkCI5y8Pc0d4JsBKy89a+CTyZYgKkKGcIfpb9NnSAER0yZcI6+G57j2Hqp3
7YHoJ7BoiFRRas97QZjLMRti0oiXzil8nF7Bi30O10ws/MfwIUPrsYWTjso8+wKiOJ+Uw5a2JxPE
El8So4BxIaw1QxDo1jHgSKbhL/kMHANBsuGiPt3Dk64VoNdNp2+hOob9Tr+brtuPgrsjskEi0dYF
iCNmgK8mp6+xQpjTvvBUNrM45F/1Qr/DjMaQMMMNjvDGPkXvhKMgXi49/tOEnAG/sXbEO9WStITZ
fdjiCDFJ3pAfiGGA1ZSARh+M11sAVuvopmMct8BmjNDiQaNTqm2wncczaIpErY/gxjyhTgNcsMYf
C5EgZfT6WbKcEQhyb3/Ks3mvvYmDf08/nr1egx1LwN5d+OGJPQOXFfM1fh6v/c8Bb/izgoHdboOT
Ee0tDPwdkb+YEigkN1a10phiISc/AZ+dSoruBfh9gUVvPzGdYGp0So/xO47Lcpn7a8PaBDWOAhyx
6C0w9gJ46LRFFTHCWiKPAxSlbtiJcd1AEu/dnlBbbIf3gNCGu+9eu2lHpPKnEZ+3W7EY7qxqRw67
lv5A2n8M/wNB7IYdSVDk/5V32U0REcPylz+ZLjx39oXz9/eff/kTwhNd6mwnpOMiTTWktHn849td
hHTmL38y/rusBkV2jIFRUz+UGpKVdfJFWOkuee8OwR2U0xTdwkb3bwitGrMtbUXn5F5NHxwh7GvR
6JHWTg+TINJN7bNt2mvpzEmNg23o7v38BmanImcEd5m21TwCOV32DVsTyd8LRBOUgU/TF3S/TbbJ
XqFwXOEB3ZVP/W18lz2UTy0dh6W5qr/HB4i1L+k3EgPFtj+nB9Z+dJg6ByzG+p3Yjkwkts4tFzO0
BjtkM9ipkU/j2ycLMxi3plpaK84OYm9XKEsnC3dU++RcgWEe6Gaf7H7tdZvvdf9pP2QncLzhF8YE
DA3OFw4oScTAkSptBTDtNX5HDKl/0rdG/qruGSw8VHzoWG1gFfMIZzW8Bg1ZP1KyPYZZ/yRvOWRb
xo93iM2qZyQW7rnYnDFK4NWlN5zy/h2QRL06EZvsXfqOVn+j3YonKJgbQmu/T+82xm6xjR6IbqzP
5osr1tGp2+u7cGud8YVabyTaY59aY71vb8EAInjOngvIIrheUDatkTtjjuQ8dXADvMfrZbTPJbjW
BWcYoTO8+gehL78DJoucNbuDVbuMVjtglsA+mWCHGAiP3Wy8OOJTAKe+Nu4YVpIu1uQnWuTQxWd6
A4ctMr7zuGKXsdKqHUSGPX9isBE3xmeW7avd8I0SnJfKAr6Vh+p1PHqv1JVbdm4b9uY7smdpugFa
OL/KN5SEKETXh3jrrv8QVPC7I1//3YFvm7ph2Y7teab1jwc+IPsGRZepzqbbn/EshWRrzp428eh4
L+asMF1E0LresM2gbMJo9IgjiaDLFl21sfwPL4YghH86Cw3LQvGsW2Qf/HoWyrgd7Nrr1Tky6RXy
r9WJBV+PvEUg2nDYsH6s8NnF0DGYg12X7XXAABeb5SP+kej68nL+P+jiXwVdCKnP4RD/Ouji6Xud
FXn7x6iLv/6fv0ZdOMafLUcIzxa6YdroxH9GXTjizyRgODrtasPWDWnzTH8Lu5B/1g2+7Vo0kYVh
EoPxt6wL88/srQyPR6Rr6NJy/i9ZF/NF/A8XedOT0vA8hxdoCcdinvmPx7pr9N0UFa6kvvI+3I4K
MbqdDMY+hEGKxR/emN+cWGL+ZX94Msu1DQI/bItUDU/n/XD/8cn8rq9M9mL+bqxx9JtuB4Gtp/lv
VCJaMz6o9U9q+32XzM2pKy93XyoNT0IGlCHqIc842aFIC1qtqlFondUqGRBgW0nA4pxHjygcH8rU
IoTOFscold6KbahadfVs/UmgPwwOOk0ZnYrA3Sn6T/QCxmLd04L893+o4/zmD5U2K6jHJ0Vw2S/v
akgkGUhS19uNgbUbWvz3IkYJRNHRLIDD0+Vi4h+ZH4j2vtJI7MqhvtEj5p+tn5frqGzJTIYNoWdf
mZWd0rRXK5eo4qVdy3WSz45LO6rWJrN4s2hQ1GfGc9KFwEdJDkqtPWv9vrdp5EyBRUusFUQoJ4C+
SpATYm7VioNm6nALnPgpsukspCSoMpPIQZGWRNwvrRTxbg08jsBuXilB4AzEMEArR0dCm2joU4P2
ZUSJSnlX7ULXeMwjGMXBnJDuevEudlnuPIG9VjnRF/rnXV4qolL5AMIGHxfGvnH6XqXVTYL6xU5g
XUxJdF9248pUA7s+VGCr0Upei6oAnev13xj74PeyU7X6D5/VfND9elA6Fp+T9HTJGfrLQanXVimy
dvJ2IeUqHkz/IRbJm4eRsmdujTcGLFSdUyIEFkOGnpF3UtTAtWwJPgbMv9+1RLmGuyARLiYOnIy1
YyNKMWkxRepQEq+7lpX7MjQAb0yLvqbe0/YLqWF8O9jWJcb3Om2DjTveGs+9nsJ3C6IvGcOFKyOL
/rLDHD8uOO4r2oi1gh0yWd57GloDsTDVSxrmJ3IdaatEs/Aax3HI6DczyyfE4TdZwYHnUJwlY3+K
jOStkWRZNjAc5aHoIeyRFE+k7zkmSLkz2xOiC/SKB6E3uLd7IAP8AE4pPkUrB6UVut6tbqC+80eD
Dz+Orz1vXDlW+jA0yRe2K4Yh8i5DYfEfLh6/O6VclmPDnbNmWJ3/8drRWKJD6aG8XSRKtap1ehNu
IMeNgVu6Ne8JXHv59weG8dtnxEElLZddsOf+cmDI3mgysvnQGgziWNr2zeTijbfmk8HOu+cywmaq
wTyK3O4lGTmCo4JP2MG5se5yd0/X7AtZY4Buuu9e//1r+90xy2bA5WghCMkTrBt/3JqbRpPnmZbS
gjfJty1C8PO8NFayZpFJR8IWtRmKUVj8n5/WYlckKAmEawrrl8+APgu9S0WiQibTr0G6D3rJ9cAt
4q+mAvgR0O1k0Pbw75+UwdY/n6GSHjPL5LxM/dMaFQeG6SlO3J3e4g2LgutADeQWqfTklzro3ZKh
gdXj0LQe/cZ5SGIcjdVgQpsincAwvGPWT4jkWJY47bIrm+TkKuYi4+vJuI34NSkoodFj657HIx4d
nWCxMkWuhinjxqKRhhowes5r7TbHaprj5luOZNKDmC/WFc9LjGlok8Bib+JSEXkBKlYUFAQ2ZWKS
ZntirtjnimOuo2sv3gKMXQhSsSyLcEAVBhqHsSIgErf+aPXHpEzUyu/UtecDpZL+MIMbZusVPTLJ
K0PnmsC1b2Iui4m3tFz4S508Gj5TyZgkqmWJocpNyLCAnWWj3xvnC086TCcrYDHQ/5e981iOXNmu
6K8oNMeNhAcGmrB80TR9kz1BsLtJeO/z67UyefV4dfVeKDTXBAGUI6vgMs/Ze21n2iwru60h4tmD
t54uHhCEYn20p/ppNNVrVfk0XNd7f+Ceg6WLcJ00fCQKln8s5Md1W/vFo2qRt+rusPo9KMS22loI
wYOEnB7KH/U4igtU1EQPdOX/MiY2Ledvo2IHk6swTQ5Eyw8Yorvq3P3L3DSyItRosluOcWhNiPUQ
i0zfKCJJCFIKL0QNQCxwJUyyn210BsngX8sZG3LRxqd1cYgj2RVTYKMuoGQcBeJoBoiIixIRXJlx
I2KssnFpxs4j+ERDjDHMbPNpRKiMuYKOf7EfuaAzX8wqbNUTCl1SeSnT/yI7kNJXKSl/lShZg5k8
ThKBcXUpPTXTQFvCma2B79Db+SDX+OxbqQBmEv6sCb5L5vuwnqF7TEBAKDEfKN8RIy6d37mB4j2K
1seliYwLrlm7msOpR1/cyAdbJFeFW90HLb1Bb2Hm29S5e9GY1ks4FkCzHX/vlpBNizHMdwMkUTeQ
ETNAhlixWZ6onEWwdNa9USE2TSbjuwekYOkS9PWl/dTL+jWqR2Ize/d7t/ZM54v0IcuIO0VH23ok
RWYRs/8iJ/ilN25aORI0HqWErvh3/F1aSvQL47HD6x+sF2RiP9hZc7RI4AlEmcLlna+7lY5WwC/k
F/xUzvMwQ0Je2um+at2PtU0BzZMOWjXQtcyGJr/n839HWXKHxt7b+O7gkGVk0klHaFdIi/cmIBQi
i7uTXLb8VttiRYsmDJdfjyBhhI0hTX0GX02O3rrkSOa9G8tb3xiaIfGEbZ4NVIsYnaLmMCMQEBgV
JHmc2yBpzzhfpm99T0F/koj9iVHftpldnxYfSz7NpJBsAgAfReek+zmzGQLaZGXleUa7LodZVLni
1Kibs51SyimSARw6sVa5CagVo1K2tMmzjIuHDF08+rZT5iV09nL8RqQ5H8uxRalob4eowXfmHhKH
g2GtHHTDMA4yd0HOVhxbETJ6Cmr4g2t4F8ZIu0tjeoj7NtyQuvxUcrqC8rHvUIEap6kHDdhb8g0z
uJfzMdxKAEdHzrPbunRIWsQK+Ei4DNkIW7m7tEvLVdCKLTIkiJp2161bpyRHLJeZCWNyrgX+uaJ5
Wiza+BJ7wi5c4NeVo3nwS9o/Ts69NMlLxFsGKZS0442YklhQrVxR1kS12/xvNbmrMrG/rdNI38nA
1brcMWi94G4Dwsm2GD0tqKTNaHqdrOo+Fuz/shPi0u2Wc0+YpDUxQnUZrZAzW4LfNB7siCuzrLjE
OjgOe6qmRZbeZUHF+RSARzWwY46jAebUsK5kh1TRM1XiB0C/NacBDaaI9gcZLQve2iaCnmbMEKUy
qMR5eWjbGvkrJuw+hT3ulSv1wKhRVVX7LRxwVY6/W642p27mPA6XHsV6dFO07QPin9Pdfg6T62a1
rYvAqK7F0iGHHLaNnzzn5fTe+tQEJxEdubLd9Mvl6LWvQzs+hr31I3fOaLLO7QqLJQ3rDJyBj2a8
w6Ap/fl74brgzSIG3cMBzdKNXNBCygqWSDahiKABQapa+dQVExrOInzLcTHB3FweilDiZvXtjWdT
SaZ7iK2TSz1Rrda3oSvwJk0JAR85kJl8MQ9oFfI9XiukEsXVVEWPyJc381JLalqoVhqreM0qfp0E
4Z+YaUB2+CoMrwFAOc/fQ4u7iZGJ/K4xwoqCPWL60GzvnNgz9jWzgxwIhbGADBkp+TJvvMj8FTiM
pQTKDtUuPvMpoN7O7GO6R/YC+Y+Tuamp7LbOQAWnujOG5ltuD5iagmmbzdgrUJ/t2h5oTS/9J7JO
iW+tSsLVlpRrpOybixLTzqEPRkIAk2JnhnBvQoShUfrY9Xg95pWLZmLfVbEQTLpG/DiHYXGSg5lk
jz7+nCXrvHMewm9Mm2gg/wyz7ZCL3YCbdev6wE6n0Ub5FQBFmecnbDpQa62x2oSStqJ5SmcsNPkK
qn9hX+Xh+tNIf3CW95is52zrhuHz2Id3i8m9Og7zp77pDs5CeX0QIr64E10Zn7y+POQtJTw7gTiS
4D6nyTyCChFXgkYg+Ce0Jc7Yo9SxX5rQecWZjg9nZIDHfTOdRkgk1bmx4182AVVF/Kt0EDThkSBo
YJmehgYf/FA02bZx57MVQcMywl9RmR69ZmYaERnPuaeq/JBTmetP7a5e8uMonBcEcvQoBI3nIviW
+bgfB784hlO4zWemkXlxHkP/I0NbeuEGHf8oGv4ZyQb+RxN+HdRrO3mJ4hciqosqIdwgd5Cj2uHB
bBagAKjm9Hvnlapdyu2tl+FuXQpg0yQXX8ymu24SF1QNUH4/nr8nKuoDUSwEggxBVOc7ASkI8skY
MU/OU0JUF86xhecrwTV3yD/cCYKoX+Tz0VzN7zXWVggwsHNbx9wJp0fMmJfUImAqpEFwSQ/1Y1F/
TAZ0TKy4eE4aCqTY1em8x0+JxXSNyrSZza+DUQtunS9WbLovRneXpeIeu3SHyWwAKGTIcDM7XOIr
OvmveW2Q2Zxu55W6rDcFGHYa+PdGaL4nmejO4/pWDd7tPBuErVNFOBnN8jL4dC5Qc0zVtA8r0L21
azytq+mcFgi269yAXWTAQ9eCPBduA7SafOc2by6toTo5qldoMHPtHWIdXVpBKteUCWD3uSA4GnR6
XU7bwXPvGK5Keiw2APR8xREnDeo6CxILYdF75+uCBFXxoHrtaxGrAkWZgf0XI7a/Ba/2eQrwCFRF
gNwPhoitcj+9lvH3IGsMsahMkxaVKWAGSNkF3Ez9acFg+YcRYl/r4r8PQsDJJf74YrhJzLDj2lk9
d0GZ7qtugKYSWdw5ZroSiZ+0F3lmHkbbum5ccS1ohlezRc8VqUVmEWyfl08c4tx2HWr4QwzZfowZ
jWAUvWjxbmyFNVzKYNrDoqC2beTvY5fezrK0oS9U765ZXPsw6VLmHnKNb6NouWaYRBa1n9zOdf9U
9flDm6eX5Vi/d9isUtgNZmC9BaP3wzkHavo5oQrCgPGO8O7WGsTGtOaS6Y9PixS3OaOM62n0uK+P
T8tYvDOGupxaNUwB+5UJFBEYuxiJAStaSWmDAsDFdOCvyLSEFBuWP5j3rWdXjOt5tsdqN/nKEu2Z
JZghMJyDBa5kMmh3Nw0NWFq5o1J/etYC7HCsnz3Vb9Za4ZwdTYLrZVxyihopeLJ+DaKzXlS4Js4i
zW8Yd0dYXThk5chlrJhdgieb9tyJPETTWnbQQrv6McuHX/3AWEXvXb2mj5VU0n1M14hxth2PySFS
EolERbvqNTAZ5Dq1HvZ6oHR9Fz6iRCE3ppSktZSwVj2okZ0A3Uf1Z56q5ygg6U8VNESWf2RT9MiE
6egUNQiZyr2yhvgptMf0sHoh/69wj+nC3a0S4IXMMT4HK/WdeMDUDwMHVBhxT1nJIC6tE4TCDN02
jj0AOKncnWvJ3846n3QNc8iCQCVwhTGQ4qA2mbClLvgTmmNqOjkLA3q7pHmPboQnbK6bu9ljehLx
83RD9jE5FORc13hfpiykfc4XGNAMus1Cv1OSducwxDzjmb/osD+jelqtXet95Oq2rkp/epIYYYlq
POI6YUYcg5oem55yy4nPNlP4uOU0nPBIBVvkkvQnIvvJNNddGMAQUyU8XeYySrrWovjRSuTOWY4T
UxTZrz7KPxwlBkHB4y18v6y7SYRh01lF0m8JkezSQdxnaBEAkfAif/1mTOB3w5q7q5cA5Rm5Hu7g
NaOqwfq4xNAeKmBuA/JA0wsTJEa30TCl3J4ZwhH/9BYMEb6h6pitDiReOz/S7H8rvRUMx2SdCkrk
V1Z6BUYi2JZQPRBaWpvEs+ajTz11eOtrZlDqiFlk4gGIpI7pSRR/CQ4bqgfdUDY71122TrcicxVI
OfWuDCL2flaJ4rS4nOOjKivOsFn4WmCu/O434B9IOfN62ZjoSaOJQoWX9d+jAFfNSoXDFfWzOUow
+mhV+AUxPjmQyIqBu/bcodqyGTRRc6+2GPCtTY7NbucZw+1ChkV/OZqc3Hr34OS8TlEXbrwo+zGw
IwhKqp4twa0sozI4u/W3LET6ngs4M0Y030tnmXEMkhjv5vaNYQd3wqVwkraMpoMwuDdS4jqWUAWx
86v4GVWMwktf0zG9MyJqvfqoyxfYb6Ygf21hdIKXEkWj+JCS8UOCvUUVQvKOg0famP0jKo70HzCW
RsFjgRiRw4LnmLW1HFCnwAWRxJ+yEzWlVpUYv3Tvus75hWKMGg8pKRSS3lND3FTOQzLVGY3akCA4
ftI0a0nSSDeqUEkXnHFOBSlIfVqdvzG2xXQjp+TKL1Ud18Bb6vWiVAf4DrfMQ7ksNxmO0t1UM5cr
U1xYoyjIjpUSA3NJjkajsgvIDnC5UewkB/zFMrBfdXG7ohhHZXs+DXO6ETkVHsMrK9Sqo3UsZcl4
Yc521kJhuG6c9GgOKJYLiE58snsah7k912uGeooqjGlcTXCFlEf/XJTOfRS0dMaDgttx4l+2s5ns
KqMGaTkFOKGI2esdckrD6AEjQYplWHLSphRrQH2Pdbl1szonSpCZggyXk5muJwRpLzGtB2YFsO2q
CKlM/nPGvnXKR2JlikB+lOJpUAewm1BYM0JY0biXCElleox+/5BTNzM7cTc3/qG0qc6JjLKSdMFe
Mavs1YFH/QJeRX6pezKFkX1QXmE3z8FjilK5kO5dH3HYMoCCyDSABAIobYBx1seYdKp5i85wT0z7
yqlL0IoY27u+d5gJ1PmHkFxpx+4a0zUA57S0thGGShCY1iXcI2NLwV5g2bOsNNwsU7EtwT5tZqM5
rTloTZGw68K6/xVFETrd+CPKr4Z2vU+m+LsoOakXzzK2RdhsQkTM1NEYBcdTcMJLluBSZkLV5/17
2+RkB6TJpWsiAGro8R0zhwJpCHzQ4JqySRJpUn+g1VbGU3/RhU20m9P7HIcU5uczt9hthFyLCf9V
OJNaKThRUBAwSlyY5gBHi9BKgIYNiZpJyXA+dsIi4xXNi0OwbdPUJzoF31NnuBOEs9RUpEwrg3en
DPc+046DWSXsj2dvAJc/4r3dzt5rZxY0Oor1yZP+EbXW2xQYv7qhxhZsYvm2GMG19skzGRamWUop
ykXnwvymsbLvTYHONl2XH747QwWeiPG2i6u8NJnXYIEk5QI52+T1N1EIbHWwHls41IFMb0RbAGxM
78YaUEVRplcyRBOBkwZln4gv29r7aY7FyxAzWUyDYhdOIttlBcejL6ptJCTozNQFLyjj/dy3xDBD
B6Nkm12WMoOAhVXaGVQwRZjXl8vKMMUb7lKHeuZFiu5YlnCEXPsdZzSiaIGPaUedWdnUa3nWi1i0
cFm+tjtCtYq2ns9GXweXUEK6A4y1+47/4GyW5FD7DteQaTEI25RwvmXebm2uSxeLFOJcJzZModXr
BBH2bIdJ9M20rRoNL9QVq7Srq4iGrJyDil6dvxMUC9D3WfGumgXGJqgtq2Ej9ctzmyNCrTYumdx6
TS8Ae9Ex5d69K4YViLhaRGA8mOPicxqS3P58TD8hkQ5S8192MfIzq6uDfRbbD/FooyjcxpgOyFU3
8hr7FmWRYxXRn6RkytS4P43cjtxLEfKHau7aBGxm4vy1cEPc9DaKT9KL2+rScLqzbg38vxrhX6oR
TBQBf2mfbN+Gt397r4Z0WG/eyvf/+PeHehySf9u+5fXw9t8kCZ9v/FOSEHp/OEhxmRyFtus6nmpt
ze/98B//bpjC+QNhdGBTcHZ8y1N6ky9JQkj3JfDDwKKp7av2/pcmgQs2sC3PDj+VDP8XTYJp+39r
+YgQNQRDPNP0zNCiLfu3+n6IXXuIota4xDqEBSrhqKuY6GxGC4gPN/BTjwXhwuj7lwCn7Eas0Tlb
+hdZGrfFGvlw/cWKnLKjL+T5e2uCOmFSu9utBfOOIJ5vISIWPqDTyIHk1AXwQ0R0sdqQdgyngLsH
djkxs+CAO3S9wJ1JBam8773xxZaEIDE+AhhZ3aD5p9wX3Jo2YiRRS/dkY9GKvBGAhBm+is5/CMP6
KSPzAj/ar6Cp0CE6434s10tHIUyjBchGdeXm2ObLxL+msoOPw8rvYRT9tDMZbySdc4MJj+jvaf+g
r1cVnGbEzji4RIxlxa6wFveK62tDp0opuiFtGdVHUhQH4TBZrKmZTzvZj7fjUqjSXn+algA6Wf0x
J7w4LRQkxXGextnZzmP+bPixfVHZfGc38i8owdzJmj4ON3/qtDHYBNPZrQxJaP9Y920B9dgDcgM9
8sJuhhaAVgiH0vgxuCRFtNUb4M+Jcl2/Zszxu25jYRSiAUJ+7tI9mcIDdYGiTDJNdZVjA+wTdyPv
2vCJXTOXZ5FN1yAAgULP5bVb8nVzfoXe4KZqVtNtUxhA6K0IwwRV8VycvKzBVrUcA2nhcBnzK0mZ
jMg1pjiGlb61K2NOY03RtAY5aZa3eex+c+PxwRnjvcdn7PMRCPcItGU7E65r2Sp1HD4aRh3jBotT
uYEd87Mr8ysjQQfRFqTHhfK+SO8b75dYCHpoCoTF/AhrUy/366JmG1O+g2LCFN5owIw1Y/ToLvI2
YV9bEY2NOZ1OLqNClLmgKExcUIjgoJKaq79NiuRptOfgmHTDdd5YzWXjT49QI9EhFuMRZFK+n3yI
Vm7f73t25gVlfA7lzPxeIkLZejYV1DjIr7y6zfbkGTXOctcnVXF0++QGebaK6YxADE/VSxk0L3mS
Y0MVz4BTvje5Sr2aHJDvvvmcV9WvdboWYXVNRWgf5EhGWkci5fB8YAjLvhnqh3r2ELQSb5Q41JSb
+dwxsMBIMxLUEt16bn9jVTe+EZORlLqQsxTUrD66Eu8qPJ5xJwZkmUT4DQt+Dnuw8+uvRe+lAIwr
vmIJGYZRVo4OrpjXF5ArPVzlXRQM72POcCwP8OLIoiXZsqU2Q4+GNqGHCjgmScZ5be2QSJOEUVeF
6WbbgHqpJvuuGCbnGAuDsY2wf7dTR4V4nbZhl5wid4BYLipxtsFUnmdVhNJrX48ZKOPxBRbKSKAX
o4NWX6/1ak1djJmGIVVVrxidDJ1jW5TcNv+6bsjG3YL3pbmin/vLx5Wg951G0AywqIgt82AeOTA/
twDADCh70gy9pFUPuHAij71TkuVSuThRnZ7CWjCmv3zhLVw+RNsde+bL1opypaySDT4RFDAkM6uh
L1blJqwJpaVH8Lk22w1pZLTXvh7Sr8g6Cz5Fqngz//X6VL1Jv2zlXrKVLkUiHY8MLqGhfCwPpfQt
sqUt4EL6MaGe0C/RC1Bc7ikWgG6Q3H+9U78q9RWSKK2xqgjHPOvHPj9p0J+nH5jS7D4Op24fdBzd
7lQ/9KMb7fMqdR5hxVyu66GZ8+wNs6pf0Cgc48B+neunSI6AtlpAw23tt7cmJMyLmTI++oHpMLbw
h+apfpzXtbseLarK0DBvYCoT/DzQKumaKj1hIqigqVEUlG9LMkGw3oYWyiaMeM0eTMiFu7TZjSwj
52pZp8eSNBaE7bTuIrARW0sWwZkZfHu04vqpD4x549viymiakZ4tEQZFijE0GS5H+bKYKP8DWrHn
SL509A5G13iVdsA82ugkKLhsuKlzzNMIvc6N7N8oPvpHo7L7IwiIn85C62TA/3RM+il4SsMIcRVR
7NgyvF1jBOXJCOLXdh3fq2Ts7z0R1bfWRFBuMO18YxgfZTWmZ1lXt2O0GLScia72AKSXK6lvWRLt
jd7rdk3iZTt6cC/TkMhDHrcBTRBuuL1JiOvvEdnbjZXcdRxd5K5DsqvXtj+bFcF0a0UEB6hntEt0
szZcSS6mmCaGQ1v04FnYddVZlCk7TNJh6aUgx3ZAncWewtMy01Y+Tsrooxcyjb5NE+HRjCYgPqQC
EAMACPxHgaoGNhMkYgefPfNLfzJPRXb2Figin0gGOabe1l1CCmXKiqQXcImwBWk+1tf22gjrgITt
kCy1hc9v6ZqzXlAgCLAIcYR2Z68nCX1RLUWDNlOj6ppxTjtZVzj1mn7sa9OXzbNRLURTKZsRbJLm
vFbc3en2zruUsQLeJT+6SA0Tt4161mnQdqeAUDblkMLZ9ijWYO5KT9S12rNeuNq3o1fRPjXnwHZp
+E/Bbk1H8DeMCixnqk4mHEPMTixS02bH/GPTTCgvRzHO+zLwJgodMErOn6u6lq63jdnBOZ83v5xY
gr71yHpXHi2OSH6GIqqInCtWfz3OMsDf6qsSxwwdN5swUqv9Kkt1cUTLxrWzKb1D64WQu9nLSSaZ
51rNcVKl5q+9rIvOvao86zX9BEWUd3cVGGcU6aKecYLphT4Qvjb1mmzpKQ4NsQualaHpGnrxBeVo
Sp/RCyXWeF967ZPe944pUdnoVZNxAzFUBmHcVe/ufF80J5H+7OOGvq+IQC7HFQkK+ndUP5lUiwEE
DIoxAgL0pl7o31th8eDBDkddC/9aGPjWzl+bek0/Jr3Xts7wzw8zfUT9m+rDTa/lqm6eR0Gw0UfZ
1+LrGPw6EH1UpIITi/wogZonpjGXVzVJhupypxeFMsK52v+mt+e0abg+te+zssl97rvPc1TUCfos
teNwonBpy9ft147zY0Wa+Gf70Ca7N5t9jAVqp036nP08cz/X3az55Wfw6fXO+tpFX1CUr8f8Ch5S
WwDC+zpbdVPC0/tOn836GctIACIm4tlUPaXPk7fr+QX0dp/R06be5JfQJLksVUXLaahOGX0qJbb1
59rXY2aM1qG3nMMS1yoOwFZO3Y3r98uhN2e85KqFpp/7fIF6rI4H/OXuSNya4Hqom2r+P9b+9pjR
tfEWYAUMi0AZNlNmDntQAJSJEEhdhin0aH3hmJjp6LUqTEycZx3+BXahqS4ZX3u0dKB2k7vHbkbg
6B37jCw0dQrqU7LukwQsRWxypXThM4w5prpO83Y+r7M34dxmn6ekjZrvYpZZtNGnpNc7zMF6ihCf
vSENG9FvamzzrsqwlukdXbUKraPPVr2IAu75F10bcfCOOTMQZW4NXYcBo97Tf9nuA8/AWAWeYK0W
jrnPPax6T426cAv9IPVcsJJDtkda8ecedkPGH3pTr+mF3vX6sQjhbVS14fHrcllQEudHUlfOz1U+
/7UKY/LXc1qh2iysDcQekJ3yGOivsGCv5Itpc7EVd3KnX7GYjI+OelU/pf26X5uxJXxCKTzj59Q0
SfIzomp/iNVXmky+kl77WvyzxyrD4Cr69Zq4VD/NP/uIhbnKrpTJh/6YQr8vitHRuDZhMl9v+2fv
/dtjeSK9rexpB6Tqf9XPisJ/82eX0F71UL3QhehJtDK74bcJ9oJIR5PTx4k5m/RiUsESX4/hReNk
swSOs44+7jIXl6UxlqAl1b7Q74jXlFX9Fv3mf/Yx+om/vCdcffCE9lWlvnzS2d/NBMSlftXnx32+
dmpUGkLAr2HaU37Qz+uFp/7fz2cnnGOUlUOiARsuE/3M8dVQ9QOTlLTzqfeaFZVHXXXHycRf7Rl+
f06TgGEBvkXtIQZl05zBFPLuxs646gy1mZ/lQ61GCUbGKKHV44XE45/BIfDSCQdVoTojgIBG+wA0
basQTREtuYuuTKMKo2BEwLq6KWp3s17ozUBfefV2FpYmlwtiDj79xep8By7HcaK3m8HmEArW4c4J
xLCnA/y7dBoyFNWlQ6iFNj/rTYqEOKKz6inwKU6uTPC2jrryTCKu+Nmis/4u+iH9hfQizkzvMJXF
YQjdpTkChQedqkYJqbo1BiE9IQhS3TlWfXqDGwNTPXUPFBkclXGBO5QEKde+RI1SVnVP1Wv9QHD9
yIGoVAluIV7dWTq7UckTYFgiiFAL0522TtqPx0Fdehf1Ur3WQQ9QBd3jqC7c6Mzacz5bHILaIK23
Z+B9xxXWrDPQoTumanjlq4tCacFEjOPoZZgQnW4MNViU6nLzuSbc+IyMbi5tae4y9T2Dtu/Oeq3l
iwFqG6+z1kVVZV1H6iKtv7heeGMybqvIRd2rBhUlOjzaK2pAUTOXF5s2wdcYjBEcyZ5pHMhX7LMO
ePhijsVOG5hXI75t3XrZ6wMnVN1xV1ZcT/VqNChWgBNdtWGsuPxwz8D4UWPTq6MaUleWILFuzI7a
p63923qNfcR94etBMSUG7ht6Rrn6El+LMsh8wloh8/zjcVfdcQaFbxto/FCkcLs9RKw7/WnahK/X
vhbaFz+Y/fexjIOd/qBC37v0qrcgk4GsmW/sDsLy4DAZu4wmmLaJ3W5dNQbXi1YfavRtbHJNjgLS
FOpm9axR20wOhvYtUrtGH21BCASVRBS2XWh/HG6DTThfAzNosi6rMqa3qw8+vUipEdLprOIPin14
dShz8tGo0GTVpifF5zyHNH/OQjiICL+2S0rux5yOa9Tl8znLhvlcB1NSIllA48/Qk0fTNOWfc6tf
ClpyjmC/n+OIhd78H49lHS06QlLK+QqBZP2tncr5ZoxIQyJhknENhSIiyMLcifaypD05eMbDFMiM
S0Dk71HWeVh6CEiBoQz5Q5YQOoRMd50I5K1Z3q+i8o8OoJ2iaR+aXgYY8utHCRwWZSVB4oPtvVrm
mlzNbULClhS342hiiY6PTRRcM9zOrsdV2JeLiYgz8zkh4mQHiXzYpbBpSQq6DanmPhManZ/yqamg
e/r3SBdUFWawEUP65zmnULkgzTh2kbzL4Rsf294HaTFPV5PtEV7dqtHC7O7TWCxYd4zr0Wf6sfZZ
e/T8JN4Ys42xaentEykdN1VE7AzxP9XBWTmivdYbTwOImjCm4Ry3LmAJX15l6WhQCl6/z3aIasGf
IU34M9oSgyac5QrzNFjzNypb7WWX2e2lXhvz9r23ywn0CHhnO9GDXMziuUE6bEydcyMb5fweoZRX
CuhQAe/fGBF4dLdw0puiKCl8MhtHpr6RhRPi6HLqY1Yk8bHquhs5+eBt+vkRSUpAnm4B0cEndArz
Dl3BYi6/5cC8EqtTZZAYiGMmWiRuy35FK3NlBZXYTM1IOK5DXF1Tp/WW8JZru4Ii6rcoXhNqM5D4
C0qFd25DBGhoD4fABzA/UEgt7fGXm9Ywfi3AImuC3Ap/qoN04SIayG+0l3DnRNPvmuDHejXp/s2k
q0X2o1uVy3UECZ5glPVpERa9qqwi/HoMXCxUEur0OP6oHXwfgG7ItqCyvmbip9dTxK2m300cQZiX
ggp/eJTkfmxsb7yueoekY3u29p0tqAQX2X0L0Oxgt8mwj3qb5CN3EXc9qWrdXAH+V4kG5dq3YFIk
8BjQZdNAsngRuiglwJ0t7eoeXIO+tGHBAnPpINYCsHNe1vIqXpXwk6H/nv4eKh5pwW5a6LjO6W+i
xQfUYDZD2CtpZO8AdxCJMc7bCFNpShKizv2yxqxgZJSa+MN0VlFdrmZysxgN0NEUwCfmyQDLAc2M
NGjfB1eNN1FCEAHMPxJwqx1zHPcdakF6xILM0aU8pPYwHCEAHiJEolu7RrIQwTy22z7cok+YQfYF
3yJRXsK+yK/aYDiKoilPed7+bBaaJbVpD5+Wu/9v2/3Ltp0tLAy8/9pE/PheVe99//7+33p2n+/6
s2cXmH8AVfNN/Dy2z4f92a8LxR+wGWwMcVgjMGUFOGX+7NfZ3h9eQAMFlxi1UGUv/ke/znb+wIOL
cYZenoswKHD+T/06LHh/t2hZYUirDneYDSnpf3jlQJ3bRjK71SkxfbJd1FjHVIsZcdtpEM96qFXb
FipvKYJ5Y7SkCH0NwvTTRrlSStKDL72tx2J6TS++xmfVOOUbdIxg/ekR6TFNr0a9Io4Zsurtz9XA
7k5I2YdD5UWEtGqgOrUEXw15vnhAoy4tjGOG+6W1v2mOkKmLgXp1jupQQq9V/CX1V3InU1oKu7Ew
FBjI89t0PCezcUKAqoKO4hxxS07Ib4U5pmwUnRbOq7yEsr5bSjBI5I6RUyOjGTGrVZk7aHKXZru2
kCJbOHkhLTRMf/s8id/MZSDYbWmeOhP+4wDbzviGLe+1XL3kZrWyswsEGMGHxBDArGNTjg5JrU3x
bRDT7eyQ9guZrN6sZkSDBrJYOpIXMMY23R5GgyMh4gKv6dGlM5/GS3o5DP4+nMcIwG/y0nQ25B7y
DugWm8h4JS5iEIOMv++Woj+gLEG7eOBGTBthfsqTKdmXSmUzL8yDZgKTSue78IrHfh7kzoODQm3M
YkS0gPUuS0AUab7pfS9BWNC4e8Wbjs2Jsa/FPdAMXio6S03ToWKOIIqtIrxaJyQUZhlAxlmxN6SY
bwBRhuZ+Rt5+Ae18NwyHrBZItZP7echeCdLZVamUVJ96SI/C3OYMkmnXjbjzQmeTgWW/mAPDxN86
X1mx+1ByAh4FsBoaEyQTka7qm4XBdHnYwnrvt1ZA1T1Lgmunb5aj45gfRmV42yq1wnNbNLd23rV3
5Bi6sH7pTRkDTm38PsD893Rmuwu8f4QhmeZIcLa898O+2ydEHxgEVh7SAknyQCl36RjojfbyapEj
tslrOGcQlluG/d7PWX2Kt2I2WV6qCKAUsR4ESATyB4plCCHMo/WJIh/6AnXXai23oqJXykjMARc0
g5tPnF/xgHRzsjESFj6HTYS9qEor67CW3aEfMf0NlnemD3nAygfGVGBKE8hYlzbq93MbcN9UMTC9
vV+SAdpTHgDfnGzGyx6Tsindu918kh5m8s5brlK6CdvoLrTyk4vhAtMFAVed+2Cl089iRIy+yvpu
GASJgnK5MMDaoV0Q+6azFKwKKSc+CTNq2o1NA5dGVX9fdfO4JfiISCSo/QbGFoT6nIjDsfIqFINj
Ye4WqHd505qXWIoeOwEpkgr5pZDH1nF+p9bYkhleukevFlcMXSoEVciElhQFXmDXPzk6gGmMc7oT
qYfeJq6TbdWiEzXIC7ZBRnIUq2CPF8p0Mb2Ig57ZmUhbo7xyLk0oMyN46r050FKq64VikRw3lUUN
jOnVrjfiQ4rlvKAJQ0ATUb6iCPccQHc1kcHNur70BG6SlIeScFX/WFshNx5tOEWYC/pT6TwCsv+R
+7i/zD25VltkOj+8PjSpomCjCiNy5uz9zHjCfx9dfzhCJpfsjqiCZeLU2y7vvxf/yd6ZLLmNdFn6
iVCG0QFsSYJjzBEKSbGBacTsgMMxP31/YPxlSimrMq173RuKwRhIkfDp3nO+w2V29B2MWslI8t7C
icaQ5iUmXSTSFS2r8NZySUdDrBQOHQw8D7ySWRNSH4Z6ZwD6O4TtiJV1tL6r+ZRU7aciwSNoUbs4
MoEcCH8DUcXRRaXyXqxPUqvqsAyjcUh9+v4xWnoLc5Aztd4DRpDvpcecmiCPyCa0q1l3h1xjhp/c
JicdPsdTmLxq3yNma86m42LJU8s1hihd7JdyRo9vG3hIMpA+Q+5vAN8TXVGEu3Ewv9kFX1Vm8gX4
ToupnsDejBMW+jOy93Zx+jQnsXGw05L0EtyEStjZriujRDdcjei1mD0yHMTi1ZnQOUwZnf8pSUrI
9OwYE4rtQUJetiH9hLhbv46WUZ0EJ2lI/2uhGMbeBSvSIEc4uCPhQ8MY/HAnppdBzOVxDhnnzalH
J/BWCrpCMdEfQVt98tyfsLe7rWV4uPHL7BTXGeD45mdQSxue3nA0Wqs/JiP2+yrO6cO0LbFUSBo5
EIgHDxpDLlGAFkZ8IoTzaPbfG5Usx3hxXql8DbupsPDz6VHSV4ddylU9oAEDF4fwEhngyeeohSOg
NWIQaZaFp89DQWbTmTzJGURCZVUEPuZfl4bdKp4q7xKvlAb7bRjUm8OxB0QcMGLVO4h0CooeyIu/
TuH4ZZoJvuI01RvTfcWJY+eY4ZkKl+bscG/iEaKGW6D5tuPPbW2OEFJ7VpnUOsEmPXie7VJ0kaAK
nKU8Gkh+Di2N7NFzTSQqS/Vg0MLcwE7ZICKNgYkhHU5nGLBp10JtvWiA3SvuLt61af44c3Tc6tcW
QhyJ7rx5zdKtpuIZ9c80EfSGBE57cAByNMI1WQGLQ8AceaabukhfoAHn0UJY0KE0K006AZPGiCdo
TWmsRqj2xDggSDJ7+6Q/UgrD2DTfNj17+oBGtFjKj5B/UIorFEmuv+5f5E/ifoCmey25VKkKdpJF
JdHz/VwsL63QHRjlfL4ZjBiptFIA7x33KbGyKDcW70Lt9cI8fZcBfN17jnpFWSpIzBV3Rr6nZglV
TZskJpDEgftsiQCyEAu0ynaFK54gnR5JYio4n5HJzPaFrly887vigtr/zpfeMyPnk7naQVTTTIe2
SM/ov4f3G7zK50LnQeTbT40Hz8tF+eilENbcwSNKIIXbmROCVKmxPoF6Rgy53jip/UZTOt+ZnDVj
q/MjZS7ebinKx5Te9zZIwzdKIFXUFPVxSrCfUpeemOtchay78l7MQUqOpvNnMyD9E0sUp9bUo4pq
VjgTA/mFkyU+Opfd11AYlKXRvD6ZRT7sKQGAEhTJKWu8I6cfYI612sfh95hjYOQB4NyQmYtofMSO
wX7iOBrGV+Z8DftM3Sfd4BEUQnlPGAB4Bd5N/CMua1ZYoodWxCK4c85lSpIxeV2H3NOPEk1ADLzh
BIXM9IZla67zdz7WuG/WNoUtB4VTqH1y1rbESLd0TcHg8BhTDd0R89KcC+eJRAvaPmuL5dopNtM4
OUmeU68alQpeMqILRh4GqfE+A3fqO9Qqr50yCrYvDgXXLfP/7Rhm09l37AHaZX7GueTtxym9n+AX
ACy12y11GLVNCXI91pDMro1ESl9qb5fBk9QduTfZ85y+Ji3FY/xZKNLWCrXAE8l1AlMdBfq+HBBS
WGrapVNcnJGMbOWKvJQzaUPV2rauQqJuja55ee+oEzIisNcbt1RMvFPV2yPzHim5ax8QkGW6MefV
kZZbP5RndBH+4fSkhCS5VWELV1a8IUjFW9OSFGl3Gg1V3Dfvfbpri66K31wdo8pjs8zZP9kxSEwn
eKo6pyXvw3x1bKH3IAPxtdbnUZcAHmcEwIXvdsfc6qMFOcO+a8WnINHmGfj0uEtDVFJtmSzn2jRF
5AfgijL6p0sp37u8WLGMruKSSuSbGp6rPPgxZswXKRFuMreMQ22X51A5HybO8oUqXjJl2NRiIIX2
EHM2Ti6+hBnF3cXDrhdSXudtiNUuG0m2rBlOFkbCJVzBp4m7TarwE/vAFN1TfkPeCoR5EpBKe/gx
FDHcSXmOk2Lczmb6s5vKyxUJ1EBPgvpxSjr4tLQw7ju3pnoM6pgqXNMCFZkHdqOmv5VhTRy8fAFK
jCjZZA9mNo2/k1PxaCiPLJxqiLzAVMf3TnVZE2Q/DM0WmO98qsKndhb+uVlvxuRb6QfzaYlh09o4
8BzHWkXNC0SOFBBrBkmY0Je0JU7N0weHg5s7pg4NzuYzOwocCIRZ+7676zp3tVCaC22PJdglk/yg
mGz3wsHpOg+XLFPPw5iWh7r3hwtc2u28AGqd+6O/YDvTWfeF3cMrqu6MYaUvXoj/rs9dwkX35pjO
Z9BekH/CBsQ+BfWzDMTBYiE7ag99s/R7nMdVaZ9RShMmVX9ERjNFJXP5+6B2YRrbysbPu+pI8rWb
QAmOgeIC/ESWOW/ipLb2/vDm41I5xStHtDKNdpv04EkI5AFsaUDwD5GJ04pjdAe5NDgRJkcK9iut
gziElkC+qifVmJPVLTGf2Xl+gNQCq7Ljz/lO8lLPCSbJvEsvfbUIqA/rli9Hsy3yah+m/itxNNY2
9RcmvFVbAXpAEEh0VnKL7I7n7klQ7nqknElMV7bW4avKIMcma+PlKlyYAWpsmHgQPK7IQvstLRp4
HHNzk9sWgXzkUzvtcikBnnqjZ2GHXtod+ljC00y21L5HhW/tYhXI+1P3rZKhhnGFg1QFPys8+efr
DeYwdmCx5zyO1cI1up5dYY3856Zs+teh1tN+NLz/PKQEVh4nHQAlrjex8NuNLKl4mqZ93aRHC13o
XyoXCnVWBLb3i+csIU3bTGwnYyI0Gkfrrlqr7plAhPfOzYIDcxwpSYjK7fZpqaZtaahh333MmIyQ
Z5nuOSMh4v1eMQoEGFBIJOsQVitPt1Ei6VlLAwe+M9EyIYyqP2oF83WEG61c9RDC5T+YQvnHRYmd
r8LwPKzf+3VzfazM6RyS1Eeq1vojqgZ2L/L8SaLQ3IM1L9AsPtoufodExvM3l7rKlgRW74wHiAW0
FuGdMhL4nMJkZQ594hYUjcSrIdZt8cijY/w0rs3L2aWmjIetwGRq/0iARDifm55aAXR04tXKNuVi
DoJHjmLq/C4xWhtj8bpKkvCbINBeDbrrDQJfNM4A2UlQq5g2sGxdPb7XG2N5VLh4Ttdl7dfDQEIb
jzE0V555NtebpW9eZOfC7AwQjhFw+CXWYLmh4oyXxeeiymlcRAvX6DGp6tOyYKKTYiCBCXSujJpp
pbYIiKZyOCWErcQQDpgDTFYX2D5OWrkP15vKML+aff3sdb7edqH1QWH+ZOGMo6wloakARUwKF/IN
u2sOrWaV0yRDBgQcNPIwsyCIojlasbkHQYIg60PzkqLl3V5VU1chTx8mPhlwTILXydNY201zVlQI
U/U+dnrk5USmYT1l2JKotZwJR+z2tZG/XB9iDZvPD6qEQX69mVcScj46BH3Zi7nr1ybn1aDdrc1P
g3oy+HPetFBTtV74OK2ey9cCDkfM0odiHXHtwDSXEPb8S28x2+0DpzH0dGvv2b4WyxpbfOgmleyv
IpPrzVWxFgi1r1cANlmbTNHpA2/IfLp+31k7w3Cl6XTLlDm+Mif4MbZmU3TVVV4FKtcbe9LgVzSn
PRPVbi9SBLIeJ7/zdbGilP+fe6WVQ9WV1ut1h1qzHfWrFCj0BMZ5kjR7LOu7pYL0QNrmqRoEzXrR
hBc70VsCIyj0YOnaxpbNMXmW+bFJWNWHqRTsTkJaxBMnAdUfenOGshOnfO7Gw2QVMJ9JuMUtrcaN
O4kfwzxZl9kNLkGQW5RtVoXC2Edl/QQMnd70OCDhI9onj4sXeNdY73yqfpmNF96JrYI8Z3WfK55r
gCDAjfeQ2EkcDbHQ4JbG+BapKf02cgrYrZIERpwY/bhgSe9J8mpGORxq+k1JUHLlreqXNh53YcPS
myYPveM/5IOL4qxIdqWy7ZOf+09Fkv+kGFEc+LyLCSl3arZRuUBGmZvhQ5FXR/baSTQHWPAoRxub
lo9g0+IUj7JZ4h3XsIPa/AMwwx/9LMmGznBEjEn6hfPXfZ9MhyIsOKGTubBvV8oORSHSKIb9pJha
UUMRLH7gMOocaSLn8JDzIXJgX9E7msZzaNmMwWBGqp3xZvsLUbC+LuB2OGu3BXb2GNwAkBfwyf2v
sghPXVjeVIpUhmXivx8uH72RZLEigiNf3EOtorYiSBhoNN5+UvQainM7nplFqRD8dk9Zo16WSz9b
xcHvl+fJQvbHpgPfWUbVUTv4OJTT3NgF0AvfyK172lm7yja4QIOMvh5FOguiN4WEcU8ZGuRPuIaq
kJhA92cyqcWNoUIDTPnTaSv8k6F3tCtMlNcAasKwLU2HzoFQpTrjmQLtc6Ri6uaN9WnQlOvoQxG/
9sXkVLQBjKGfqiXDtWnaT7rhv61VTtWzqygUsoxnZfLMBi53bjs6U1Qz02cC0Y2tGzNT0dffyqZ6
EXZy67OXodme3hJJiDp9dtWNn2+nmsB7V9jffBUse797BYAB76zyP1Cyf/VcKHcpmdsHnNy3o88R
NiTXiAW7uSNoOKYgbKw2U4tcptg/6dSycZHhl80TqhxGAXeKMOJ2+oib2z8Z1vwSBOXeEjP4TuYs
XL4tohZvB8mdxrgzdRRhrWbfW+k2NfL4WHriqTRsRW66E0dmMkaLJfDFxxtYopS7q6Y9V0AyJXnx
9IZpNhu4fewWNAfVbuJbiIgXrtzNBgHT40i4vUe+q2mBk0so0VehE9J4+2GE3XfHTrEv1GtmbV2y
ofmcpA9pn8SnmfBHqj0Qnh04wRx4KTx4PkU/QQtQjzdW5dhbS4+RT4N9wwZI8WaZTCrxOTDaN6+F
4fZN0t3ZkGB3a8ymd1Ml6UeZf+OEkVJ0Ia4PKXS/kDxuCputNnL8DNH3ElJtcI39VOnmRbtcIP7y
rGB7s891dm7iykufvWEaY6SNApiN+JRbYM0smpadngFQFMDI+1Kcm0LszKae98PIUc7FXh8lmFZ3
McfjVvFfqfJda3+q8xxmTuF8cDv7a+bgh1YjwoZ0qV9lRYkTBWyxwRV+IbK33ncTMJeCKhDpli+0
LVULZztmzDW9+xJnYXuM/eGmqouXwu3hKeQLGZNDvRNVGOzTfE6ZKOSXxKIP20Bb91LyGhwq3ltL
PfkcaMlk2eiOwE0hQdBnLFguZf2sOS6yHnaBbzyZZtw9p679sZ7Dz5JMUKolaXjomNJ1Ku6w3/wk
nyInJDFxSKMiICTIc2r9ktUojYESJEiXNZHAjH7OoHpOz2gYdzKyC4NcUOp9IVabCOBftjVqrwUn
A4+FhQ2jdGZ81YY+kFa/ayxNRsgqkfUn7FMBULCNPxxSz/i2dIQ2tjhfXTlhwzFtDkWkuPr2vVNd
BouRpvIP9NLB15NDeSA1kl5xYr36ZZdhpQhOJF3eJJK2fDathZcCxVXd3oDK6A4j8dFyvtdI2tqS
7F7TSYFXtrcAaeDUW2BFGuen3S5HOiK8fn/8PPrw52MiTE6VKm/TF0xJzIYX4Ukq94rcd+hmmoNx
o25jgxB2o3zDuMRmJes+Uvz1tsqx73OKOiTEGhflYUxylyHYOi47kLK7n1Iyjlng8fxXxBQvUYNe
YNO4OKoZ9W2bim3nS4wy0qGjo+r9UIbfurjmnVkacZvkC5gyBpTmbB8bbbMJwc6Td7TvvYYhwjqh
MTpRaWdy8dZGuJ44O8y9Zu9q+lEggt0oyULmOMVVCEKi9N+oSn1T6PLYkzWbaTz5Vmi+ZLVPGR/D
nMOHBL3xWzZ3l2KG0WcvYP6n6iTM1S7iJ1Hw3cdMXSFnl/htjHw96sOpqMYcvKB5X9o54Al2QVnX
zRuqrt7ONfLnti6IuCIEbJi5xMyJRotkSGOFm2VUNhKTnAR6I/T04vpEi1Rtvg/UNO3Q9T75aWPu
Kg02CB4WkyqZ83uMilkXwPTz/HPS+ntcAfgf51W9BBdOTdWxTKxPqvS4NG2Rb9Rg3WY0psZSfnG/
5V7p3NnN8NkATrNpSYA+4Q7ZLiMwW1rJGOulriNvCsSmD/RP5hh/q0yfdNtpuEAIoCDOnHGwBipm
KXS9oAJoSGnBh9JIZDhJxn5wRw9O7K215FMPbg2/pxuAZMXrHvfXDUGy/xHD/fHYry+NBULCxlrl
YkrCPLnKFOVVpviuYLyKFzn9KRArcQOPcbUSsLLVwIJWIfqqcHz/+Ta26VtW5Yfm+uvXn/nL3fc/
t/54vR4Chc3wuGbFBE5/by3WQvdlVUuuN9ff/fXlu4Ly1/P95U//8ePvzwdsCW21tTBVA/UCyckL
vYrrrlK30cuRIl2f2gJ+AjXCxDKa2B/cDxOReTm+tp31xbCJyU5WmWQ4hmxi/rwrVaXPKgD1gp7p
7Spruyorrzf51ctxvfsusrzeJTlQUVVfPxRt+vm58iivDe6pXiUjPPiX71//nn/Vxl2/Va7Pdr13
vRE2Qq73v/T+oLuwJVzDZBqWzl8/9+tlvf+tX1//Tz/zPz3mGl1w8jWxhyhJvVXPN1LZ2fju7LyL
/67q0qvO9PrdX4rTX19eH7v+geu9Xz/8x+/+8eX15yA1jWy3+CzatRb9h3L3l/D1L3Le64NO03JU
+PX9q1g2u8p9rw9ev77eE4pDSx+cSPTEY9lzJdIe5G5c++iqrnev37reeNmOioRx+vXrfzzF9UvH
RLx2VbH8f6XP/6r0Echt/knp8zHT32rO/PI3pc/7b/230kf8V8AmzsMB7wV+EJrodv5b7WP/V4Bv
H7ENAAko2H915/v/ZQaOTWuc79h/c+eHeOxDTyAFgsvzf6f2+T0XBjAauF0PbZLr8Ocs4ayRAn9h
79qWmRa9l4pLiDL66MfddO92Tx5bpqOn6OsF9ZDeeQQSNdbinGTCnkuaM9khjnno3fH2L2/f/xAq
YP2OCnh/OYAKzNC12Ndyqvr95dDTsHFFV97F8WyY8aSP73P72zD7zb0pv0BVaaDwAuMyhuZ+nRPf
GRT/a05OyJ//hY//z9O7gnc3DJ0g+JNLDqlk0aHtu5d2ij+j1O2fvSk+ik7Ly2jGJUwuzO9D091o
b8gO//J/X9/qP56cS4VrhXQe0zfdP/7v0ILTpC8s90J2r/eljufiINjUVxT1djm+2BcjTy6AWilK
LxgI8u+iKslNyatLrt3u4GiULklqpmiD9XL8lxeHKO1vL+7KmADWbIW+9cd1guYWSpjRuoSSUuPM
tfrslarZKxVb+0pnxqbXsPMSlz6WJ+kVZtUBbRJA2cF+LmtjPiHlUOMU7P/5dbm/a9WunxijgVK5
Jyz2e+t4/ev1i5FDV/6UuZd0iN1DouJppzu2UzIOf7KXTT4gejg4dgnTmFjMHVUK78xKBi5/zUIu
sES59tHRA5mqakZFyynSMOmPcxjI703rHIY4Cqa+fXZqWp2z77JzTzLrMorpO1UTAefms0CfDPnB
PWYLoVFpltRvogs/GLntPhlF88AgK25DS+7MLrcehZnvKYM1cDDnR86bP7V028e4Jgst02Q9pLn/
2RD2R9OW4c0/v1vW76Tt9d2i2BsIYaIvFOQkrO/mX0Z7btE8K5PYBSRBBymJtbsTntXtCt5GKjgx
CVaTwm9akwcUyPZbzfFu+//6QiyLmQeZocWA+gM+n+SOWabz7F487I3n3kxvKzN2npZ+OjR290zx
8uA1s764sXvqOpDWgTG9/POb8fcrh5QWBJgemSz0r7w/sPsElraGqHv3MsTpT8M+ur5cECLOJzcM
H9ws3/MZ/dv09vfZlucUNiEt/MuS8MfVag6564MRcy+O6RG/WHs7Q9vPJJg81HSR93loLpfKy+/s
ziIFdPFvTQDtIImcV+Br/zJ07L/PN8J0YD3YAj6MQxTD7xdDEDvWsBiWc6mL7qYuRufGCbvboKSJ
nZfhkxnM3zzfyOiQ+EDzgaXul0He4lRbTnqR2c5JG+sWgg21P+Llz2MwQ3MS5ZMD/vAE4aynQlDE
+FdrsMB6pmnJ5G0NSIT00P9LmIH995lbmC7rmLlOnq7955Ud2xax3KJwL6NLJVUuTXyP0sjBop9W
hyk30fyEwU1jwF+Ee+qeSlp9UTyLN6du1JNGVsiGfaSUUUh8sfCRnbEtdnWTDhQGnMtA7PFdqROs
SikaOZQykUk6N1q/ZD2bUUEkmXuGx4jygqyP9vjP1+rv6RXv49Z1nZCCB5erfw1V+Mu4LcpQTFXR
cN0UHtFaRkM+hMnLHaG+XdTwiZpsHf3zU1rr9f/7ciRYjYiotny2Ifaf42NqgrZufUX4Dq2TpypJ
5ocmax+sBj0JapYQHh2l97R0gsv1JgAqJb4DXq3+ZVG2fl97WOgBFYUkgLvsUPy/j9Qm7WqI2o1x
7uLC2GeW+eyWYXnwRVJs0ymbDvaYIzEMOM1WieHc0sJgJdStcwxs3R/CMiFSvE2e4Za1/7Joe7/P
qOtr8wN2Y5yZGdKEafyxLjbF4toCU8ZZhdVWGKUfWV6Hkn/gZCUS0lSGnmwYXtut6dv6goRw11Rx
QNDKsEPphSlM+VCeB8e4jF4Ww15AwTsk0PBCdSmQ+R/amstYSs8/IluJQnZl1MZ0GE02v5jPyKLs
OcZw03s3ENyTWww21l1At/I4dwG2ADd+NBOg2QlBovjYz12LlAhZD5moFDTQurHvK1IazVUx7UGx
VhHbowIdZ2bv8ryOLGMIj+DVzIfxmFl1ffnn64yP8PcrzWPr67OGM3BD03EEu7/fJyIZTMD0Ksc9
40VGSO6JD+aSQhfOoIST8nvvTPHIot0jrDE6soV47dtaiHzLDg1B4i9vlTLRCGeBh6ikVvO5cmb4
rPCWrmi0jNCNPduuN1KYTkuOYCLFErFJm8k5z7lwED2Jx2k0swPB8hS66IbtkGwD+bd9FAI6P4xi
pAieJ1sYfzYfNpbP1E3mbRuik1sWF6/kVSefVxJbjrsqfq5fTyQv7jS5qhuzBUq1bWim7uOl3TpL
kxKkOAzR2Dj1JUtRkAa0Hs/jdCQ0ZL6T47InHKO62CP5zOh4aUnnPpfQCFRHEba1zMGReSN7FB3B
i8oBDpvJj9Arh9OSyieywJ6Y19Ljui0CBv+G1hIlc6qfU1s1VP6gMobKmLaNEPE9SCryjGiOdsyh
96PR1Ts0ZWkkzAYHjLUcVJ7qm4oCKoaWxI8KB42SP+vwpkso3tWUr/n07OnsSphZCkPT1p/weJmV
Ic8OlR3UYp98EyBshhKCNNnpi2YRfi7Lt1zmnxzvCN4Z81FPYdwfsumGGnhN0cr8WA9Jcuot70vf
rbnxOrfBK8zo96y4Pmi/lLvJN1FQVINz3tdSoVQkbenkDXdZ74hbHRL7TfLyRZIeVnYkbI4JSoBa
xHtUYt0hXGJxnpf5Qy6z8QYW5dH2zPRkVuKHnEA96zRUUelrWvoUjvaoIIFup13yMAzgOMw+wzyp
07eC6qwbyCNZGcOTb/OZjw4b+a5/EqAob+KSSILEiyVuKEqRRZ2+oKjzibyIUcQkbDwoCx7GSXQn
HEEldPPypxY6eTKG+OdV+ohes4qGtAwPU0dgmvbK5VYmr0VDiQgIPY4A+OldXM0bewmCT2NDMmYu
b1U++pc4dZsDG1VSbGJ/xCo4OLsE+s1LTxRD2DY0C2OAMHp+ClZRZp1OdwbiWafKvGhpSJpHVQJE
JASE2fmGFdEQstUiIyKuqDinYLTrtmc/Y/HZ4FEpEPDKgKFExpdK+ub9Cm8llPwKca4KuUc8188Q
XdWlXurvKD2XTRgu9cMY1HfMZDakuCU8JA6+T0+b8znshbXT+ivy1fFD7BA8gJK9yAh1QG63dThJ
H5rUhesjh9sV7z5iw3imuXdI3DF+6NAo57M2mD4qaxeKH5mkv+pVbbvXRmptw2JAxZgsF136NH7z
PN2LJU8e51x9cZ1JH8kGwM2clGgR4NDmyCsGFzUH/0GUNHnrn8ix+eKG8Xzpqvqn4Q7jbQKtFzQb
+EhYYsDT2z57STyuMJmdNXTWVzd+bu2Mq6Lv/e/EdYGsfaptDYc0YOPt+khTtSzwOFbVuQRVvhXq
Zzhaxm3p6S+67NS96w9EcCxfE1OOZ9nPOvIKpz4UqNkzE7CF8j/qun3LSDzRtZfei3olgMT4B+Yg
LDAkAx0efYe6Gk841T6pdYopcFEUAIifu0NmOR9MpOSRWdHWDuGpYow00KEp47XlOHzwRh/TIfEu
TAT1t4otBRrkAjGx1Tw0Bfr2AV4ZVNP41k5hJtiLfDYnmEIidMCML2+pNztRrsiztwy/PCH02sVq
eGuBPPeVPoRS+zRjNm3SbSik8paKmyzAqq3j2xyT56NDekUc2HvREfSB0zhn2NU6anXHMRQQ7QuO
VpwYyUtvOQOp1qRiAMu+MawifsU+8APxKerdZS44RvNKBtkDD2vASVUoQF9J2KnvnJgZCVwIXZOU
tjKLtTxSbMfbUS5klaiPEzu0jeUmLdkC/XRTDeFLSsoN4204OPSI7oHEgguDrK0mjVhZevNLcjPh
rthVrqkJ4DPvshr07pCo7WjlaF1cztTV5J20ptY3dNaDihEPK7e/ibUObo3lth2CcX89nKFfC/Z2
1/GW0XSBmhzAoQNp6G9HKFTsF58Xjd5rmlx1Cpmd6JxCI5Bku0LAvSBEfpBdy1uGWpXqedZGZq5f
KHP5oN1Jd1ZF+BZXoqYtHcpt3uVjRG+VJqw9OYig8fk0+RRNBpOTsxSsELb+scyaVNXRGU4yBoZj
cBrajJ7qIwkhjzMDVgJ3jmpRTFwk9iOUnXkrPM4SoR2nDN0C4I7o3KiR5YtvTOWNo7EMtcYRtWK/
2+gmmQFnNZwWm+lB05huXYRISBK8m8Y2PoStRdfWGEiMSBLvMPUNx/iiZc1vfSMqe+YU0RIiaRgQ
pEzfubfHokcTqve2GsNPSs+fhjJrj1Pl9gdq5p9pXw2fkpm8R7jzgs40IRBSkd1SLEj1m/VwEbij
/j7jeGaCzMwLVETQgxNVI+XKn/hr0l1geM4NVehHGkjVPTILJPR4pvdVH9wgCm4f2YcvPF2YRGHs
7cumTS+lJpM6sVroad6+IU/jbKScX5w58szF2Ys6NRDc0ApEmWBGY1qI0zhPnC5xerqhMWBNwX8z
0SI0JvqYNl3cm6HNsVflecvniMcDwhWnf5f6DWoa+vOBcfamqbmAUcecuwzjmXnYlByJQ3/2OY+T
YCnq1UQVivu2RrQOmpvsFjftTrOwzIs9lHdh335XuGveMvQG5A8ciJ8ybift0rvL+zsdCzwbVhFG
KJLucuQXmMXoiNIq7DZBR8nLppbK4m/nNJ5luytmpsVkKIJjXJOJhthrRKhitzsAweTCOFW8r5ws
v8VlYtkbpQwvuj5jrtL+0AgQ9oX3mZ7ZeJPHobmlkkcigp17N1CvYRBWrX3jlmfCI2Fxytk7pakM
orgXxe3ECg6ZRIeMd4hsbWnsWRkJK1nCH34X/EzX5EUduG+DFN+bJue465qRjEn6off4FbtGxpGk
SnejMTwMVeftwxb5NK0WbFFOG8XtcmM6w50UPQcVl8h1A9XKdDFmru/Kan64nvWGCZvRZZPjFWPV
saaMtcP9VpNUEblD9anHvHAcCgj6JhGb2hJPE4zzPURf0PYyfRPishbDptRJD2AaZ04pPydJS2Ow
q6+B33/0wLD69PNENiHVqKuETRwJBSPooXbRzxNDFvabBL/fvOmgKQ7VZC3RTCs9UVN3KsMk3rcI
L1q01ds4tW5d1cbbIde3hh0AY5BkNVndPngZRijz7eS8Bvw7W3xsYze/EXEl9lk6wYSHvld69FaT
of5iVvOXnqAmpDvfcG1bCmOAWT4PNPhpM+X4Rhr3WLWvRp8hPC+Ies88DcTa+24ToLbVRVtGuaWW
TV8WoO3NrzUJgMDuEZjUDQnLzeTdEXhUb0fVNWyMC8LzGo0jLjf4WAi2GWesWmkiHwcTa4Y/9xEO
asLGDGsXkP9lznRXFzrDbVZEtKdu1BRMuyKnIatHtBgwpdj9il2t+3pXkh6zG7P6rs7dLkLE4dsW
VP2pe+4bAPXIt4bTLgQctCM82tpqVAZoocoHfAklsWTTERkN+96h4eyReFHqNRx2Og20BDLgEEuK
4l4B7i/lck5G7CSNdoEwdO1WTTGETjAIHPogSo3sZct0m4fAw8VyrwrCAIrPfWG+VWkV7F2BdKHr
ja3jyXvDbw99jP18CJnQOant2CPCotcZ+W7o2XqV/eDEe3TJ6olaF0va0LqvLAwP7EW/uwupiiOm
9jzxmx37zpFuuf8YGFl2sIErOa2n9nJRT6VEogLwTqFeRI0fQoDoilNVo5zsJ2Y53zw2hvoxexwx
IIoemDY/IoRzMbORbOZUbCsTnJ91Yj+bKbNFVREEhZ7ugr8XWIZTPHOqOC8jXW+/kaiBYnmQiTMz
j4lj2DcZhBUHd64GRVr2fnWIi++YTn6Mk8ea4Zj+HuTtYZ78lwxKfVSolIUgx4xUpVBZk+TGtBy1
dzpSjYZgUFvO+I9VU9xlwfjUsAlm/uiAepGhNBhMlUNLmZ62D4KTiahI49uEEtgZvGdndBf8tvGH
sXW+O00FfaGncF755a5VGeIHez+R+RdbwtouNajJpGb50Z0AKdJ/deTDUqbTZgwNb1f4UWKI7bhI
6rueU++qwRuxL34tDdgmnUz0sbC/F8NIkFs90AdeyDs1VGTNUt/U9HBhkhLC5rVb0ZU3CRtB8i+H
o/Thpbte4zPTTunH5dApfRf8H/bOrLdtLcvCf6VR77wgD2egq4EWNUu25TFxXojETjiTh/Pw6/sj
nb5KpesWUO/9QlCkREm2SJ6z91rf8rG0+b0beKlR3wvBMZU5/IEPcjB9vkWtWpCMOyjPHI6meAJy
6JYAYGbr9n3ehTVoW+RrqpYeTevVrIgPMI1iICdu76M1X+mxifsNBM2qt/kb89N1+PsntwKO5KbS
mI4jk7E3RkaEDrMJLhXfUEoN6M2NYfiaIn0cFDCxmSO4u7Q6VgMvb9CRGSihPFKDycUi1S7KgwfD
wlYtE70lFBdmTx1YZ9xV9TbTzF2S2p90qLtDueuCStsLFEa21X2tzM+paN5B0jM8aY7zLUygcFsH
tXGq9Sj1mOXou2LSzhHZU8iCmgbKWzK7H/Z2FrzkqvxBWAhxPoNkkOsyHTbBKDrpbcBdzhcZRiTX
uijNCHcUStJEeXpvWwClheo+9LN8tM67MyXQ/jFwCw127DhthEuVSJ/KCh12XnD3gUKMCGava1qC
/3Z0ER8bX6h4qsfK17st7QJ/HXZtutcCx6aENajbFkc02lQ/8crSHrd2H4ndUJTfSdjVbiyrOHdc
ho8a5FOxdhHgdWAJBcmooDiH+JbjxLfLGmar+DYMsos+hhPulv/dXjcGOYHTSCajVUTMqFRSmwXn
xfJwWTApkSp/Zu64UsfgBWAXRmXdNbsuLcNbqeuJymi2G49oKg/NvA2CKtvGJnwnBTvcF0MV3PZC
mVXX6tEuw+B2WSCJ+blm6WCKhmCsMII6z3pvfTZSvdu31kDRKcW+ewgD5UzPh4d2X54TafITQgbu
avQJykhsZJTKL6DG8QLOOiokthH5VmM8OmCJkUy1szZSZOoXZsXD2tamfuuiWIKBJ8CHbKJMvtdw
81ZOEjde7Xf3Tr93c+Y/dkECn1SIHcS5tiKRGjFyzf1bxXDDV+ryGrVUMmJBr28qsyfukyy8lOYh
F87MILdWeTfN6jwZKL2SgPqYyW0mMVsCP4M7YgTUnVEQX6pqdxRlAi+amM0RWJ+uVnRpk20UQzmq
uvGpLvWvY0RKKtOTH+00Z6EYs0J6rjGGSLyUMlxnJlVqHJX8T2VlV4famMIHR+vOtdDDC66aRIvC
m97IdwPZaTd4BLrzfKWEwqtz5w4Y1uaxjsm7NymIEB6PeBNI9FRnHkUP5zTItjk7dQkWt83v6ima
bmWQFjtuUgNsFE4eP46UB7PV9gZxX3OyJz5NdTBPaTa9j3oRPtK9uLFFE54dp1T2lUSGM4y+e2e1
4GPq6l5NyDatGFqspkyzHzWTm4kfaN1aCZPsVJvZXW2a3Kyh7+zjbMz2SYKBXIUsDFIJyvooOUXD
MiD7SosPA/BWRSF6D3MdcRl1GO0q0RUXlVIZxoiCwBu3PvsxwUmi/5SFSrCmvWGe6zx/tMryjpCV
5FxUyaou7RlGDtHcIb8Bx75wdtw3+51VXnK1tjck7Gj3ZviQpE656f0o+NTV2a0jtfBbIbeNQ3Ze
BHZmLUtTx+7ddLMC+bVQ0nRPou2EG7JEpjgS01HYz7HdcHnvh+mG90oTrdhWA/eBoI2qxzQ+pJjO
T2ZYvFVlVd8RnhXtp86RlAK5uwpz+OJ29sskBB7RSstOfHUk+pnoNsMQAGzVsW0iTq8cw2KGYlin
IZ95RM4avWdw048XMek2Z2MfEBcDaQLHa+tFNZm2dARRKZrV+CAZ3jfQ+k7A7D9hKVK9iAzAvU3c
49kp80d3TPB0Yv50LO7/TZNm5yKjfhLgKG0wO3yqpP+VcKzoaBXOw9gb1RnBxbOWmtpJGxAqW9To
IC0rz+oYFg+arh+YbjvrogRjtUw+RYHtp+msGypFCPGJMFhlYF+9RA/KHcw49UaqnXqTGrF2U6sI
WunHultUzET2LBuX5/S52d04j/nE6M2w6vsQPsBj3yf1Fs8Z9feRIYDXY8IZ86y571yjOXArRM8+
pAXmtcIwz4U/6JvMwtbuZkY+OxzoBOhtT3UkD3a286RJBTRpTBljKkavgNWEzNdq9n1vPbnk5u7L
KiNXt0DlTlkUmnbprhxBD5yPTl9L9ETbohM2Up+cG5OcVn7HD+GkfVaHz3Hv4/ZOI9Ks9ORcq2rH
/wBR6CgHBaufD4stZ+jJBUtlHrqpqpUecTbyabnIiWwdxD4jOydC/GslXlaE75EOd90mG9TIb2jn
G6syMvNthvKqrUjRbq1VT+oLzo0kfNPRzm0mRRmPMXK+NsQB4tSKOBqitQ5q8EIi5nhcFpxHD5MR
vxmKw5XUGUouu5RayM+hD9/jwl3WimGu4cuZQ5tTNyAxOChOKpP+tatjXxhsCzlWbfJXSR1Kmuik
+2OXKh6jseOk1dGp6+am3MwhAWXTFsq6c1CQ951GL2iYM66IbyWDgJmrfrZyzg2VS7OKyQu/nnbI
9NBeYXZID3XFJESM1uPYW2/1DA2LreX6qj315WDuAP3f9xUOzoHL9WYwByzghN9GHb5pBPyV3hEG
1BIMhWa8Wtd6z+y/xayiE41k6w1pA+33rDSGg23UJ2Xq6VUxVF9b5FMlCdXoMih+mFVCYodw91Th
iBVojRHL8S6STPlGS+9hBlbp0ZHus5zs6D4CdeKYwffWKC1c5nziwVTiTddwdWRKhhOiCm40Kwd1
mBG2FCsxo6w8Rlhb+Do+XQAFsMFLrpxE4/kjmY+AZ8IKDwJnA+J+nBEqpYgVqYEveqeIE/mCjwMo
ECogKyIIrI1rU9x3giagTwZ1IKFA5abVl4655CGOKKxrKZeojh93PJJt1QKPHMxyNdVqsm0xFqxE
DESuT/Br4/fLRjEemXaiuY2ni064U0+4L1X+XWAZD5KWlgcEpNwoLcISvH5oo91NG6sGZRAr3GUK
fQxTGiRp9wd1JFVVs9F0+or+GmkCHH5a3WByBT08aPhbC38XynRHS8HxwkxaGzG8UZrDR8zUqbIY
hlJfJM7UoFBZvqsUiTJYL+uxnEs+A5FaofxqJxgawuF+CkdjPyXqRQsk2ViuIF8wd26jzNAPhQix
P2OZgJ/XYpKqaGNr8UaKKoB6gP4+j7J1OKnFqbNavpsTMqpDvJxL63tpZO3WdpN7nXk2Ex+4ccqM
iYftGMBzd2Dt+Kb/mrkqtDjNxY8MgmGVJWQmFVyXQOEN0QZX6DAyr+ZgNFMSMq5MWdxjY/a3mvxW
UwzfWxjUiCMjldx6wLGVrhvhv1eW8t0M9BTblIP2Ny2/ROh5VorL4NpIaaWVNvOgKLSPaimNLReI
51DLHlVsHBv8fK99Zk3ruHPy7VBRJehrdA0Jl/1dldOnaTJ7n6r6xs31Fz8IXt1KB3ejjxJvuxOs
xzHS1oUbcVVgthoicU8Tn2aqjqUSbyhKmSHdQKWnOaGLW3uMX5pQp+ORVA9x1b5NQ8NP8UcfMVoo
aTsJXN4nP5c2V4qtE1MUiXChq5+nKqKEH5Vo6xMEztIZt5NLqDqpCWs7yIjzVjbW0L+5ci5x0JFe
90bixRUYFgXswzqNPCtWd3SEueOlA+IsbTxrlCi2yMiezQEmHvb3FxPnwYyGZTZkMmjGBA3TBP75
Okmt+0kxvhBSaHE9cAQqaTI5cDVvXKFXHnXnHt+ewcVCn3/eyg8zHtV1VZXpxhoNc0dxmpKHdioN
XycqbuQaP5bvSMQ4PZz6XfVrAaWOEMImDuVa4G5PNIpAPfNx7KnAxDoKGaqzLXugT1lx707ODkFw
s6+bXj2WkpRhaYzDpVNP8TyQpPiFBxF8JoiHDKU6hGckYFr8ODCFP/XFWkc7tx4Zeh91ktpW0nIT
gEopFJzegsNolcbRjCp+QeX0agdN80wYu3lnhd1d27nBvah98Bl98pR6Do3VClL8uYfiR2FZxjtB
TPi2VxnEZwae9J6xnbADvAvZAaGlPNfljqDRZ5KOvlppIffOaO/LpLHvJLF5LnX67RThAlBTJhaZ
YPoET/sumrpT1urDY0bLcJXmzdMUKOBmjNw5G23I+IpYH5KOd1NruDtpM1CSWR1TctKZB0N5bDMg
N3gXN0Vt0c4fCZimb8Dvr9WeUyIqN8SXrLHOHJXOCB7NKfreIg9fM2nObwhjvzVbp9+NQi83qsze
8qljihHX9V5XnK9ItgQ0GV19EcHke+QRrESe1FCrIq9NnJKG+3DJGXAdw5zKi+F+wreNCVIEX/Sh
+ATsSlvRXAv2jErfRMG3Kbq285wso2VEMveuiW1iFBtAoMTRXtRAqrvczgbsjgxXIqlstW5DLh2p
vjPRyQGNkOXSxdpP5gnROyqtYLpEEFGrJ8gM74XdvhmlmuwaHGpmYTlnPer2CWqSQ+VIcGPwXNKw
0HdCSwmTNLlD00Ny1gAcbUYTEggnL1/lZON4+Qxa61UHZy0C7R26mG/0oyGCxeW9w7V4pzspxiML
roZaV+gPc3L9YigrWaq4XgIofFNRvYxMSYdrMO4DLdtZOvPPrISiEVdrM+Lq1pKvTLg2Dnlai8BO
XHBBciStOHIf2gpntI91dxXg28C8AYu9zG5ysyc+eUyIGsHT2Sl2tirylrYk/XAtzMTKDbjp+uFo
b/VIvPod/7kQcQRBUxKdQXJQuXJ6TkRTlIJuYjbpYZozZn0y3YeKKiRjaCqC6zqu92R4hUd9A69a
Telnwm0NX2RbrhqVoUhB58ZT0aVC10yoF9jdyK3G0g9mHmhboVat103Io9zJkify1k+J3Rzyrvpc
2Rk06bk3aKi940GI+zFGI4aeXv82mIm6b53paKQjM/QyCNY43XZlUKbnKjFQKQ6GvbKjMDgoSqI8
+uXOScx1FdmzWh/tiGXblZd/t5XcCwZpnItmsNZIVAzcinO2pSn2+I2wEyp3Ss5QVa+4eaOe8Yyw
2iutHdE9w0YY9qSM01lr6hqCiiX5hYZYvSiDknitEOowEIyINCff1BBqIXu2hzhhQqUwLQoELXEF
nRL2/LmSY4fRNsqYfAa2sRFV4h4dCsYXRFRPKqq0VRGRmdnjA3QaRnCxKP2dVuJK+yyGTAM6zlwG
JiFHjF+ZZTvcXV1161fmj5KgJNiGSAa1aA+PKaADEs23DezW0u2P3EBvu7QhS76I70ySYujW12dR
keOVWgES2laeOwxlXYmxVy/Gk9EV6W05kXNdTxpodQGkqEFLvqpGjFhWN5QMSuqQmxd+Wb8rn+2R
U8VR8N+ordyGPj5pTa1PU00OeoEuY2125nTb8pdDT9McDZu3lnVXrSbXIb5tDGiqRe0BXcw+EM1e
d0vBDFch85uhHK0H5q5xlRB5aQDVw1vvHudMuxUZImd1rAARaFmxgdEzXnpTZdDp184GhMAZ1UKz
yY3pooCU2+jMwjwhJMIGu4HiATbmtgLUu+tmvl8l7GENVoMpqE6addK9kGNWq+LOxpe/Hnyc+/aA
giTs7FXblvpWGJTdx4FOjuzomWAvfAiQCj4CwjklFX+3UosJ9lFdUo1baHHdJ3I1MaUG5gTlFmBG
4J76wX02QW9pbQjfGrJRMTOOrotlW/ePO5ZtSqqW3BF0oHRqomzg9XwaZmdUNMO4Y9ucse/z6rJx
WZS2E3t1DWytrfJqVyDRXLxYC7H8w4t19WYtGxcPV8m9Czzcn3au2ud3FjY02cmlYv5NJF4FL68a
6d7jAMvy6eQX3CaTxb21vHO4fJxlVc3y7ID3gBsIxPnrouxGqBfXxzacr01kxW+LqWVx2Eym+lD1
Y7k1zMLcKaLeXf0vyxPUOV6iEdLxFvvO8hW0YE6tWVaXxeLzsdvu3JVRzLDegr4uiLoiZL499pz+
aZaM0GTmgBRdJbBdz7YL1dxN0O5ZFqXQed+yqYcxuK0D49HI4owrKPFyQZIUh4gKK/QrCGY4+KFY
dz5t1jILvlqT+b68fKGbS8OpcBxi+NWpnkDgBPCN5GFR2f2/d+evvDvoypGR/jWk97+riDyrf4jV
/HjJT9+Oprp/qBBwDVw7hir02Y3x07ejacYfzGaow6GdduhCo2f8X0ovvh0VE4ejoguFw+Ii5J2v
QOHf/6Zrf+gC84Rr645muiR//td//oMvpf7t8X/kbXZhhN3Uf/8bxpzfRLEqrF/wPcB5qQ9raIN/
E55mpV3XNE37s6OnnCIzfGVZDEMyUZAn104geQMGEJCkPZ+1Hyf1kjb0p0WTnIVPeUP+Ud8klHxH
LmofBPplDR1lRt/6I2uinRFC19SJxcu4bMMFT9zAskcpE+S2AuXcEFMXL0Z4KF0wUU8G9aTmWlB9
Zu56FnO8xcLgvS60K6MXlQllx87IPhlisjdLSgF4JaKi6LYDcA/mkCETRhiGSEVQQqSGsyxE2QwT
kAjKOcZ1FWbwW5RQ0gmQUqUYHNjdLVEOy+qHWDNN4pH5Ia2fX3yNCNrLPYMM7qlzLtbyV/zY3ZfU
gnOUIySdcf0yxznvwCLv4/owTefkj1wJAS4FiP0a+kJTYqpAt1iFn0kFfVldFoqrNUfKUiAP/bxl
KoTtyivmfIbrQrPmrx9oDrAmuO9z0AP+Qi0D1tXO+THhnExhdzHGU4f0UOCDAaF2+2Xz8oTrs/pK
vJi9DjuMH+92LMuHcURDqNNwOC5rOKB/riGgJOXyt91qNPhgx3VAU8qgPflOWx+TRvJHWp64PBbd
bBD9Zdf16L8cM9fnPy1cOma9I2PQ395dfuyeP9zykZZjfLzTsnr9nMsLMwRBI7+1REkElTlH+1hT
jEYcdaRfuresLruXBSLVL46h+pvrpmUtmw+wrJmlMu5zqJC/bb++wKxB2UFShX7HfTZ3+MvXQcXy
Y33ZfF3Y82/lY/+y8Z8+/uVQyyosmnhLE/fp+pJl7eM4vx/il/f9P6ux+65nM6/x+mF/P1JqjdaK
lioDoOXL/L7/X3z4X17wy+pygH/xIa/7l7Vl8cvLf1lddjEcoAOdwo3Dp+3BdqaEO//+r4u/3PZx
Xvy+O0r1fP/bxiWqcjl1RjulZ3s9+LImEVWqG2Waw+KMarB2gkva9TXXZ/922GWHNd2HECoP16Cu
ZW0J78IZxpBjGXfMi+u2YslDWUhK/2d1ef6y6/rK5UC/5YH9kvD2SzSYCV2b68g8EPvLd78ed3kb
0wifiClLscrwIUUCS+LzstrFYadiD5y0ndrbO30OXiO5mpTDyUV4uhDElo3LwqGTNMHum3ctz1q2
IlAxp5kLhCgN6fLaaAAInZZdk4pD83FZJXcnK+5+OYywAjLZJcSlLAmYon4cS9GpyJ6qKiIyNMJv
NabajasARZDW8C2qjFd4Tg1iVQhyTJa9oWq/JbRnvAqd3KZL38c596UIw02m0IUcZS683olOkorO
hqZ2tELq02ZH3Q7e9Knrtjm3oFWfaIigqpK49+un/PgagKRoEkbVz+S0a3beEqT2EXX4ZxDidds1
CPHjKUsY5vy8v3zo1iGUoyWT7d86DIagdmcYzn55lbvcbJdP+bG6bF0+DZQl7vvLGyz7/9knydSI
gMex2P36aWoSVaSgh7fcyTB0ZUd3znNc1pr5m123/f6c6+7rc67b5BI3d338zw4rgLkn0ITnKKQ/
3/rfe5vlsNd3uR5m2ebGySvgPFK8wKwfh/nWhU6k/lhbti0PuYNftFgdQfnxjGU7MhgoD7+sLrvi
5b66vOa3Iy4Ps+UOuez+eObyomk+6LL2sf/6+OOYoaHASDJJSdEaWFiFcmsyH4aR8iUclOwUTvRL
e7VjdDGSPdj2BBzOQAGAni5F23pdOIm6niDYIfixaOeE8tvMr1s7oxt53J+bjRXaA26HBANTlp1r
ktP3qJh3Ll1RLDXOF90IQEVEEIa/WIpz0BJySnqnBCYCwwPp+8OY09IMyEtcKXX5Fk8oATpGGJtI
v3WsYLrQHNzVcnCOiPyoK0blk2orxg7+y2dgPW/ovqLdqLXuhiT324DSnReT4xqYn2o3d3duRBMD
6bpnJuHOaAvYMbTuupQGqtWMm7oM3xK/IHq7t/Z6Dfrf9PtNiBQDinK9gSLXb3Pb2MukvPhK9ANQ
NKmtU4E0ybLOTBHCFXIo+DVJ8nWkJU8BPMlPpCkXawfhRirUT4jShtssklQu6k3B2B1ylf3Y9UUM
q4V+YKUTpl3SaXGVYWM0Y+J1ffRAxqWC4Aw549cuJxMgbIHZj4qKgIZqwTnqp89FGn21m4kE6f5V
rR/bQF5KmNRBuadPDnbZnq9zZribKkRO4FQZTUZqsjYdH7GdH5srexo8+96w0n2JGOooBJBfHb24
1zrFl6KngO+gtuOySADmGOr3Qn9PO1c/Zn7YPadQc5wkHB+yxjrTzXg1Ib+t2xkdNt4T+ksymjzF
cvghMw0tMypRXJPows1eNluNvLAVxuCJkMYwOjQje5OxusmpbyJHy7wS9v/WqJH0tW4NloZ4CWCZ
b7FWUEqohXMe9QxzBymapltEh9AWr11471cVHrwoauk7Vc5azn0xH+FLYNobPBVpztifpBFQ9Xwt
a+rnyOHXnBrBXYc087797DyqQ9vt7Gjs6WYq3xUcVWUut8hnXggUQWwPnScNQiSnk37R04Y2+zZA
JIfolAJ1Yw6Gp2FP6LC0rGjJ4uVyeqi7hg7SKa0PiA3CVUT3AdBaBeK4RG8Sodbw/WDTm1lJJax5
DZL2B9G/A4TjBlpMctfRFt2MY23eoVpAxNolro8eqrFOTuB7o0tDaJDvioU0t3fTLT1OuSoLtUXc
ibG9lj/y0riYLQ5+4ih3E4mJAWSlKZI7N7mUMckOZoUC3Kpj5lsh4VN6Jt01/oFo9pKAdUyZ2RhW
plGKR+zUTdqDRGIJJd7iOH4EE7F/babh3mqIj64jhLKtaI/LK0A7hOtQHW/yor7kfiBfHTPFXzid
GtveZpwfNRm3a9+g9hjH9y2j/ZWsU+dkEYmw9rGgJSrzZ1cYkFFH7SRiskn5PsHGCLQ3mpLpBnlo
6pnBKC9Dbh3GwR33VeqqCId1b6BFdC85q7w2yjru9kWINznKALHxn8BRR2thdJ6nvuMeXqkA/Vtq
ogg2tV1pGk+iHdD6xs1jpYfOfpqOAPuQDI2VHD2tMJmQMYQuMb/cqM4xC0McCHp6GShK8k+afQ+F
+RwqLSn007jveopFA7rPrsUjh5Wu3kin2U5x99WoKBkNfY6kmxPfKxQwbBAms0Yg6lP8XWsGw1bM
uFd+qM9kJZJI0OjG2S+72HNH2i4oWfQ653oqU09xCq5uFQeIusok0xDemlFuNeeU8Gs8mBU6aQIU
R5NLglnJyAvb9BORWJ7e0+GWfLK1btQ3GCSMldU15QozEIlYSHcRbg6f8QVknhn3e8k/dyW68PvU
+d/zIryJgMJa8fBI8uql9qW5cxr3BMSGpHlNKWmiwqBEZf9UkNgLVxAliqqk4a7R9cdO19DpRy6R
Jk6+4VJIaTeuwf9Gyq5LuOiGYZpsm8zE4VoYoWfZqJ180W6LbCIirdkQv3Xr69bnzI01D+Qt4mjC
OIpieiWWXDyUtnzh7ANTW6Hc6101X6c8alyfBFuD+WgS0TmYApQQ5W6oagGom2b2kAXPEafprtW/
aoU2UEBBU6KVc9shgjDp46C1u5DIiCY8dBSTMTdZ5yTQnrSWYVnjdmfV/OISnI2DJdy7jdF6mZ8i
fqyyR93PplVQJQEZFCg1UbzvYLCbj6n0us4Rp/YObRh+YU4wzjQdW2aEg8kF4TXKdlVnIFBHcutN
bKY0v++RjmvrSHJO9rRwV3mpiMNgXpy2uS2JXFmXNr897C8OnmlS+ZpPFaG9ADA81edy1zTJFyYI
5A7BanUb190WPjhJ05IJjhq92jXQ4uHlGoeKeJFWjPUlcSKK8EZ8nwTQ0fIKJOqMeogKxAeceOs2
sKkX05X00LHe6BPK2Mb18CEOXksnbez8l8kaoe0P7guJnNPGSPGck9jrNaP/tWrNE9GH+boHOufl
ifU9q8B72MOIOSFHBeMzE6BNKR7zIdIIycbPlNonYYXqyoACsEL/BVc9LBOsAVG5Qmf1WjotDsCK
4CHbYVMlVWc/2goAubx4paKGYbhjRNSCXsf68Tx049bSsud8QqTS4PhMA/7Ddp32q9CdMNCAjoYF
/ZQjmib7ZxKeq4e3iYOYtxtRD5ZaRPPOyR3i5AJk7/Fd9aA2YriFlbC1Y+rQBeeGnfj9lgtJs266
r10bbQB3DOvI8i+6nSJBCgSRTQmN8aTJNxX1ij6JRoJLSfqp4+jFz1CwTbFya7fGN6MbtqE2BUfV
oYdr2u7KoCO3nUbrtqiUdAfAmJ7riEeVv7TUutsiJ6JulFz5ehJLZNNvyDAhhsaJ3qUW0ek0GCjU
UTo3/+YImkJWK0dxFU90WEnj/MmhQNRyPT7igicWSetv8hh9km+KdmP0+W0bQtYPCN6CW1881owc
ytKqQL83F1cv8e93OlZdIe9MS7yISj2hkRmsVnA9A2Nox7JetyrZE8kjzJwzT+Lfpt8PJg7yKQvO
kei+SdpP4F+cLVT70bMh6VWEFyCTDh+MIe34jZJ/G4fvyfBi9cmReKUfaa+Q12grAomldqjzfgB2
iOQtRvyCyK5G+/0D5TRipBJJn7CNZ8cNbU9Xw1tSehQvdHAhzK3PVZ7TRG1pMnpRkvuHkiG0WhVn
KfHMQhKo90XnQcufxUv6oQ3TdkWaoM07wvyrQLDMAVUG+p5DSZ7jVBj6nmvcJtNc/8bK4wfH6N7o
TvIDoDsXOfzhwjTaxi25YKbbnsrQsqj4WqdS7kmSiA6uriJHR/jba6fGnXLG86WXxkQTCvqUbiH1
HdMHTxhf+oLctFqbL51krO8sIIVZ270ROcnFBLhQmfjrKXDIqDlKpnW7opa7MTAsJi7Zw4BQYa3k
8ibQ1QfRZ3MUTP5otu17UANVV1FySzv8nMYuGYdDKM6KgdIgEkS5YuqayoFLcxiHJ9U2bxPAysOk
rLCZfK6ikJgm6gybOJFn7oMMtyy0Uo5E8lC4uN4ZKEgjlOgQa2NXlq6nmcjWarJJ1oH6BR3aF2J3
toFOu1DTsTK6DkZ/vMjr3Az2JFuOa1VUNO/9ibYe4qKN2sG+tKpLGnAzDnUAoYkd36CEvDWj98oR
t1UvrE/6nFsTHQkAQwOdUOue4u/jRM5B02G+Nlwz3JAWxW8UhqRiG1RMUmPFEA0jg4NaNATRvS57
nCsWrhCFELVhuNcEtvfYF7fKbOAuGtKOAqCZq5hu+qrDdYKGhUpDH5PPppLl0rToPMkg74Pxxq9C
dZsH6aewnYJdXmEsapn/COoVzw2iDIFkiNOL0QHAiHXaU+4YaMfWSfi1HaMnNUBslPv9Dwg0Z9vt
tIM2dj+s4JlyfLLt6/FHn+HdMkOyTRNFzgNL1Kc94rZVjMnpxlrHGpLBwPBPSh2cJZnJG7dVg52j
3GRu/80d6wRzdg9oEd6DNtQ3dQLXsZqCQ0BVeE+N/qtZ1CMCSnRjnXqwQn/a2W77XTpyRNe+CdXo
rSMBalUaFkUbN8ID1LeHMG3eq8wnd2sYTs5oEtNE6hOOqQjcgvtmQS0uINIolXtjwhI08Ck4btqs
aj+4d6rkpRAEy2rOs1F3LhJaVIu6PT5VPurKpH3WyCRYa36HgFBNbju1hqRMYllJo9Wp4k0qipfC
EF/Doj8rhb0ai46kIAd/WYJEHZE10vtGw6AnDLGrXP5linZfNYlyUWPTv8ipTLH3nrAH2cpq2dQP
3aEa0uTmY5tmkyOC2jQ7XF8VYJRdZ9UQbuV8pGVHN+lfGwj567Ih9TUkNw4HfGr0l17rd41dCTCk
PYqrCXFRT5gAHyR4VmQXKCufUWxctvam64gHI4LBNDirKBHcdtoQ3DfzYgS6jIfWyXH0oEY0L8uC
cuTkxePESLSwf27LrbFEo0SkgPrntnZy8J8aOEhwmCLCNf07NI4AxfkxSrvEoa8ILvkNWdHooS7T
vKA0uyinRuT4PIRmrV/w2kd3PbaoZdN1e20ZnyKGv8dlk6OU4pLKYVqDQyPD689D6sLHFBAQZrw8
5ZcdMIN1hi/XLSbK8lU0FvlheeNlhx/2K0ZjiAYZ7a+XTcvOKFHzk2mNj8smM5PRrW0ra/C/8T21
wsJOxkujadF9Xw4/hqj0D72m36hjnJ6HwTQuywJ1J7LMxjK3123p2OU7v0arlKCuUZAM+JCalPaY
mIl5Qchnfry2jSzaOT5ShLCpvTx3MEv5KebbyZSYBZbHJDaX26oAzCGXxyHBC4yMhktMbuzkcg3p
MBVw7rTGxXUTBQPCKZgf4Kz9uWBq9dqStUhqRMo7EJJTrzHtcnP483lDAjEmnVQo+PM2Gz8QRvLo
ksmsvZUFTJzlFzVJ4s8GzIFumtV3aFGDe+TZyO7i4lH6wQAvmd/csrDKQqx8J5f75eHyXM3B2GYC
rAaZzauWbWIUKab/5CZtByJf1MC9pLnuXgJytI7ElXwJ/Mq9LNuFnXV3FlRfH5wM32N+mg/9S9oi
vFmewSzwgosDANJEpEsxRs1eCbBhASi2L5Isr40WolphjmVflh1aE6NflMjzl4fLjiBRjduSPAow
Fg2EEpew4jrTCRmIMCwlnXm+PjcsS5vo7trepaKEDzzGwXpS/PBeYgcD5AOfX7d9MLl2U/pbcqpb
FGBldN/OC6OpGxTkoHvDASHb/8sH5Pe//+3rX8kHbLJ0/5V8gPpN/v2tid7a5lf258fLfkoIbO2P
GfiJDEDolg7HHp3ATwmBrf+BEQaOl24zerFdC5zZTwmBIf6gYKwRAkwqNxbQWXjwU0JgqAT9ujRC
dCBgs/RA+3c0BI79m4TAIFYK2zh6LWiApgo77R+5SyYGAxfXXUdZRN3Tkw+8NijPRsSwMpxy1zOb
5nOj/Egq/cEBXccEe0JF1Q7oGWOLieQ8lImU2vHQVX9i9n2nNs6TA+7jGOTSP3Xlj4HAo+5/2Duz
3TiSbMv+yv0BL5j57ECjH2KeGQyGSEovDooSfZ7Nx6+/y5lZ1VICldV9nzuBJBiSyCAj3M2OnbP3
2q4J4EKzAVxwPhLRHmViTgHfeejhTJIoA1JYnQ5/BUz2bT66Eapr2mn59CUitAmPOPkJofZYetTS
peG8IXv44nj6YyqJeScigD2SABHnKgiX7QkUKGeOwdx85nC8mJvPfU/WinyLZQ48GkCxGL747jTn
VpiP3ngDSn6ve9A1U36vp/ADquPFtuLvLTaCxsavVvunQTFUFvUlgei8LBXn87a1xbJEvjiFxL74
xY2jxdcmrQnnQ2Qr4HxlvvNszr43J/mAXIE62ypfMUt9FOSc0O/gZSYJ+tGm715b8qTnvE5JwM8c
OPUrouvZ7WVk+tb3G5jb+UV5gDmkuXUt89J58StJbKidex3DXUNxn/8wCM2ta3cfCV42vyF7x+BL
Yt+C9OT564DgKMD3LCL2eKbqx3ls866ayc41TZyFGajHip8hJaeMKiTdCfz8AXlUQ2i7a47Ee+JQ
vvmOevdrvo6mTrlIY21JWXKM8gyOhI/XwP68UmjZYy3/JmfVvVmX5B+nBG4Nwd6u7GjugT1ODqDB
0kB+yTeOTd8lmu/zx9Z+mOVLMPI6lCleexz1LzFtBdqAA1FgRfrYBGCgKxR0WBAimyDShPVxb/Xo
4OB9NCbdoajpL20Or8bgtNXiUlsZpc0bPxEq0GC59h1kvl6RfzQkQq3TON8RxXmJHC4d/t8qt7FI
EZ67cYXzUiu3OwKRe/dTDneq9u6xU+erKOCQA/4+pVketvjSRBxj3oinDZ5IGjmIELVOvuv1u0ww
JSImX8kUh2DQgicFBlIRrMFU4WASdL+pHZSm3gBEsWbK0vCz9paDqd/Zh12+/LxZfI8UMxF2nJLw
oE3io3Q6sSL74THruGdq4d2rIXhB0nNJIt5fyQskrMcuonuvy+CxUjnBcUSYrsyMWN0q59csN+Ql
EAvjl8NeT9+HDo9dSTiATWfMoxJbBDfRt2qJqulCLUTpV6WwFLyfPpaTKLuVOlOGfCQcVnyQyj0s
JsSTECGSPTZ0zB+WdRnG5APLOlJx1FGIK4sXq9+FHJ5p7XIniBeJaoVrlFQIqZHUU5/MnkvE6WA6
ZRnvVZDXxdwneZVF465UYSOdrBpvWTf1K64xudDANlFrY8Qi9YCbbgnloCqzE55mTI/G3fHoQHUl
qcZyOkzJd/K6NombLfWK15puyQcG3A+zliuOJXS/70xpNjKRVzfkOOk63DR1R/J3mMHnL7I9timN
B/5REbmMHJ2/t934uyEdsowGz130lf+awx7ZtbyFjunc9drQlq7ZrvkbzgSMniiMBuKabdZTIyeM
NgiZBlg9/EyneXUSntdGYb5grd2GzXhyWT0Tm/CWvrzmJSsQDDa5qdC5c8LIvpOkTPy1qvYZ7Hns
xpm3pJ2d6mRBlQECdh0pLBA4e8Og7NaiF1vGFGs7fAMc+EtKoE8rGUYh7tm2nFN3ncsQs1gWdf2m
F96HzklkqTUpyniCHwEgkJVa+tvC1I747YatCozrXGHVIRHHxme6bviMUhrRDJFGmKoMBlNxzu9D
ZGjVtCGNRJOEoShnM0jOBi/Ewsrcc+AfRUTIhBcZTwh11oPSzKWLz8eUBGGIOPnAHIh8XcuJkgit
S6/xDnamRbkbYOAlN9RZhLTtRWvtCvgi9AAW1VlkNdyDFtGIyIiv9ZyC5Q3EMtrldg0wOd/2PtQX
qlawAblYwZjBc2l6V2g8G9N4ILSX+Ao/P+ml/w4McBlgoCeIMP7R5umT0fNuJdZrr8jxm5wEbiEZ
RVtasd9LjgQLkIv3js13idqfWy91x4UGIsgwuVzmtSRo9MexTuJV4CliUMInhPI/AAF8qe1UZ9Cm
WCzs4OokPz6v8sHbqYTUzLgmpMbe9iAEuBrAkJRO8RAZEfJj0tqJra73leEOi88Ni5DJaDlp/KCF
1kBlaXAi+J7RLZl6fTdAaQ+jenPa/CM0sy12tq/EgxLyKdMfQuNezAzas4GebTNTt9YRcQF+wxTX
hTKxSEV4rGJYlUPjby2siRWr/ei3ey2gKU0r9jL1DiY+lGAxQ0bhg2qoQn/dgpWjOGKfmsRPYatn
dwqiRZiOjxOuHYYK1deI/KdFid8EelTCUj7IGQMwd5O7umZzSi9aw7R5gs1IOZG9iT55oXN7kJhp
o4F9klq4FOInYhUMDv7wjbkASjwzDZZ28GaaZsc87mT1X2e+KDYmq1n4MyumHtTMB2Kx8YApeS1f
7SiVb2ST7zjG4Hjqm6WWBixSgVTrtmTx6R3tThAKS4UbGAu/1R/REi4rTiGbaV4gQarM/m92YgH5
eJl2R5gsC2CSTDo7fom+BSQYh7OVw3QWqbwYDu9rKtQG9IdB0jzbITcPtgMqjnSuvsifISFabruI
BVELtPs0qle0n8lhAGq8zGnW1pb5KLRkBTE13HgtO2VonC1VzPUbZYNmlU9az+8SeljxCVqFAi2Y
PYr8hIc0KLTwMpcuUamf0ZpqC0eXlxGf2ueV4xkFeWQe4ELct2Gu2WtngNLWssVtzNxO1lAA5kyx
5qHv/JeIzLHUxG0ZXNDHAg8yzXxpDY5aQYLD792HKO7xf4bCX8SyDDEBjQxS8p9uLyvyOGzMbMJ/
U60FBagLsa/i9nMWdMmfs4JSKdEos+yEkD8fMQPOG7vs4EZJ88ZLjrbLttWR/vqfH6qxUMe675qF
Nda0zsFgDZ13MGTDYKqUOyrwr2GFKjYhor1pss/imGCG2gP6VKQvqQDfpDXzd7tZofOGP5fTWlnq
M4t0kocA+RPO2PmxaKZ0lXcxVAzO7YewSB9iYKerFlG5O6smy5GwzU8VIwE6yg3iddRKmjOz1N9q
RXv4DDv+fPj5gYlCe/A3Y9C0B9v8/pnf6MwkUptm1NIee6RqkR4ek8x9MO3R2iSztt1zyTOsY3KC
NaM5enrtEle1sd1e32HeXUPlusg5Wk9EtrUIExpL+I+Yl8VJ62Fmp1tsKoKWQYC1B6hv6jCQsQID
ON1Un3+B7hdsVlRjOaoCODtKBgdYSVEF8SWGbMKd5E/7CISW29bJMcwvY6JgZOkB/fxRBifHVqey
DVtAgj6N/IzeIcw9mml4ZY3QsA9u2toHD4l8aJvDztbIW4aR4Fs/7SH3CUAzKMC87h1La3cKHUGO
+SOh6ZeymtN2U9c68Cxf7PAb4ST2wfDpDwZduk9Rvq2rmgvGbcRwUJ2P1+Tz08TRKXHs9OPzUQTD
h4qfLqec4qcYMuAhlvVw+PwMlqdFVvwRTzDKhoIQO9C8X3NtorPLxUo/334FrdVsgBEaBwhtxgEw
9zyE/NdjfQj0tQ0wKVOjDjpiwMX1x6dmYi5HJkF0H3keMpL0g9R8cD9p6B3pbAFRMxjXkhbFGC3T
TxXBh8c6JooxAID1+UjvI45TXkCoMjDTEk96qh0/PzTzP/7jYV8+GxEuXLhuzpqDSrQoMtUzKlBy
rffojAWgm2MGsXAJ5wrG1UxKJTWRSCXdmiffONkmgYLI9axjleX2H5/5JnIGlG8k381/9vlP2son
SBORuh2b688/MeYvsvOcm7cmYKJtxFka1tknEexnyQ9bDqL+mtTApVyL6PPeR6nSeS2mS0AG51HT
TvEsWYE78gQQS7swDj7m/cyfMPr0WDmtvGtNTvIbXPvt50NrCi9GFpLghQp6WfZCv6dRLE/NNNAe
7chaBE2GvsPD/ovPsf9W0k3H9pM8JpaeLOtk+JqBicL95lnrNKdASHKL8nxOAGx5tUPHvv/SX7j+
Ad7+TfL/ezSGNZ/WTZuMQNvmYnE9Y6Yo/8IATz3igIAcEVyZNflW99fzWTVKRhfEgntva6oaZi2r
qIOLa5IksPqfPL8pXaFjb3AM8ZdugUeC+Ah2izBbZ8CrVF1qh2KSgyBJkz8o9vUGLmprhwcfUvDf
P/fvqP4/f3XHlrZuQszz3L88NcW/xoAyb3eQiJjzc2BsWu8+zFbcwBzBIYmdCJvgf+CZ2f4sLm/Z
z+Z/zU6b96Ic6ygI1f/+/SHOjT+NOKs39fbbAzgRkRof258wSX42bcqX/mH6mP/l/+1f/tfPz+9y
H/+2ZSWNzwSZf2952b31b1H0a7vqzy/5p+XFwtciSMrE7QKO+1/NKmmLf+imbUrefJOmlQED/c9m
la7/Q+dgo3sEhJmmTUvqX80q6f6Dt4pgBR062v9zs8r+PTmB7pRr8E0cQXgFASmuMxPyf7n6+4oI
zWCq/VvjAyj0Ojxz/hz2Oim9oRbUn8s622naNNw6C7GgN55Ni3AyvVga0VS9ES6x1XJ6H5qAntzN
CbQkYOubMNGHU9ZjKdSmmzY28WFgDLFNaveR0cf41c0bRZkjwluZOfky8mDjmqrj/NbM8cY6zSC2
wSX7K5bdPBvOVQE73GAah7sbaimxTh4gg97f8mN8t6N5+molEzvutFaNce6Gx9x33NMwp8FCx2CJ
V6a4WT52R7QWlPi1ePbQTUzOREKiMSFENEGSWf2aUYi6xghnVwVbw9axOFpFrfYfUiKkQb/x1xwA
z0Xxy5zS1m1BvIrpzl3EX155YXvpFFszWK+MNe7AtN1paTEClpZnOD7aSzrTawiqPUrVMg+fZlef
V4+HBLUYpJKJkyC4RKQu/dqMhKQLY7LVimylElQsggBmPD2y3kIY9JcDKr91qdS+b2H/5ZUV3HpX
y09G0tyj0t0IFe0cNpTDmIT+gUyenoR3+jSexlqu05ZoZaDtfEZ066CHjShpWTGiD6mpHSa1Hgd5
1+2NXaRECVSnd3YcwBEWdc10xQ+EkokdcAX9OqFH0D5WAIPotSh9g9od3Q7c/DPj1vXU2F/gagIp
bZ6qYtiZtl9ColHWMYBcO7TBbiIxbIdFlT4pp5jBKI4ScNmGm7gmTxddn48OGSRiJzBa9+ZD0/Xv
DRR1bSyhUsRlu83QL2x7zf6urPHF5UR36QOHxO+6fOgU5T2RwXQUkuxxnE3bbuMA2oiRZkF4tKC+
x8gHHPXSuP5HVbYIvxIv2wwGk2eOTiVlpr2sMNwkwIZ2utdC6JkPOEOMiqDr2wuX2Tkb/G4fOxWN
K9s8FMXwURR9wuxNe9UicW0KfbrB/EJEl+B3zaN6oxx7WIbYMM+MvyVFL6jaOBcfPb8jfHvxHivP
ZucgdROOacloXimgGBOtKweRnQrRQxXMArMgif5Yzn/z0P26gc62vL9eyDbMYlYlwR4i3TnK4ZcL
OZtMM9b8xn7KibhJCPnZWUaLtZt9ZA2/0N9b6FzWPG+YpfE3YeUrC/rSgi53fLBCvXnokEkwXZLO
yu6LbZ908tHJB2vVTJ1xrRjhe8FdFog+ofIHB6fsHhkKdtsJBTxegXajyzzactK7pKid9yWaXE9T
8IfHYRn0lbN1a4CstK6JVtHK6dRB+uYuWwutaS5F1mwB6A5rO23pJKv03SmTNwdH/UtDkJE3Oc9d
2lq3sMQiPvXf9CwPVl3DpUrhR0VlFA+xHG+N6SoqFGZwjG71ew1FCngwkzpbZd7T3+/a+pxt9vsr
bs6FgiOxPRJnxT7++yteutBTfFHmTw4HhFVIuNJBheO67ziHGkG2BHL8kgdh8MAMNCm7YzySwF12
35TQtFUSlcyxR6JVyrZ+t9qcbNC0y8EXZvVpjFACJfo5QouElVAnBXP+EFScymUA/LApe3mIUVwu
a0hWwI8M1PYFQpvGPUTD9yA3k0NadqhMNXcXp9G1CkEGisgJV5ObPdc43XuG/l/0spBHXqX8pOnG
1kW6dkgZgQP5Gq4opp8Dc2CkXwF0t0vZLxmvd0sH1BWtoPJrj1AgJf1zC6Fd25ruqSknZN5ET60r
b4iZm5RfI9G4V7s3D57tZjuQzj/gAJ8w6Mmdw+LG8TDaZp0k+xJa0vMY9CfoKisrI/9UkYy4MuhB
ty60lzCGWmHEgEXNoPCIssqWbU/LJYJwsUiz0ER5LfcUAJdUTNFCjpa3MpS1DfV+n0UO+uSCDmHJ
ia2JvVfHat+LKToloeGfSvNL1hTRk2WCDlSY59OGFIyAg3xYhDeymQgqnRmcEFE8cnECscu8dhsz
PmhUXp8A1OFyT7ULBgcQhvFkHUtbfrHz6aE1+2ojmmRYjUOlL9ImgosYuskuiuhGIq0i72Aaj2Ka
m9gRTfuyrHZVmpgXWMlOPfZHLXTZSTpu6akrx2MViQWiMoyQdrly+6Ddm1oB6BKxYce5fYO2ywXQ
ySYdSMSSk2Va80F890kJG8fg3HVWtuVG/0Ggj06/mhz5VqdD47vJex5CQsnSWj/QBUKpIM5cV0vX
Sla6PiWnyqpXYSzKY8tiwnk/p+815ptRyo0PuWJTNVNCq+3RCMnY8MFzLXMfZXBkTet2tEpEnk55
/vzg5OUCUXx1GPnN6IAnqLgyKyd3R53hsI2rqcdBoUfBRnCeBp1k77gJkl2bo34fLSzxfg7hgiPQ
LuaoCYc5gIHTWMteD4ytOQEiHicyy4IkOBE7x4btlugvmveWFLr/kF1EV/S3ZWCu3XQP7DfmEGbS
uu7Ntd0vC68edOjYO/Kb47SGAh9KuiE5HC7Pib0VQIj95JGAllQueq/eXdVO63Fops3rRHtulmYN
9Gs8DhGKoAntLbiQ7hmVdEnwtRz2XTD8mAJhPUXZAdJ8OQP4GwsbgVUdXBpTWw7N1hrtuzpoCpUt
ZdOlcsvXwYOEU01Du+8trmQtQCoEilo/eUEarW1nGzLPdJy1HoDH4HY8cbKHqtY0ap3poJhMI/9p
44A5ktrnLkJdqkVR+t0R8KG9rPV8XAY5sPeh2hQ1kSfm3IPthyiG264jsVqCS/k+ZEawy4SZHWui
2Fqofij93QNJxfoZCXe+BhkeLS3DGk8lT4+4W9NnaS31UCnxFQgS2+IWLkNhp+ZWAX9ZtYPKNspI
OJflGkfxUTx3WfitK6PvNlKDLcRchBF2cJw9byh/UGlao3VsHDjHyp5A61QET5sWmlUy6Q91g7an
RGk2cQMfbU+HANQBi418oFaRVOa5zw20fGMmcKqM1GVWEhyjgLdXDZj37CGNWQCQpMJ/CUFf7Rqv
TM5QWHREo2m+LII+OblBAq1H2rTNb5HmhRvTsbSlMLTmBpWtPaWVfTfypQ8e5ySJFaE/nZ1oDwfX
zw+7oWs//n7zmmkBv+xdnwcOcz7bcOhkSq9bf7lo8Wo3tQwD5/Y5pRliOVyqkpv41Wwn/5oP3rQV
IPNxQlmIvxGxaOERr3Z7Ki3Gc6OpxbesuOShpa0rlY6bMSKTvU3KZ+HTJukqnCa12XkXTdETxoqD
IEpal7xGixKF6VGyQe39IgCnwpW71AsiBgs9pTS1uvKYjkZyl8J6SBP3a52HxYHkkJCgbKYUduIu
XHaVJ0W+32oSabChWNtrZuP/p2Au7y89iflUZjLBklLXmbibf32R+qyOarou1o1ShYU7TvSHSD42
pBkzC+pw2DT+K455whagUh5EOw1UzXG3rDpp7rOOO07zrHybNC1QdWuAGednVFcm/p3SKat1nniS
zrA8IiKezsKDZIQ4vp4BIfbeJTse13l0dqr4pWiFuSuaU5h1J+GA9GlKiIq9Tm/eDdqNsjM8X43z
fQwzC27zODEWRB0wGN4eoNVxwhlMBEO2kmDXFijZpw2ZN/lKd8FPSTceLymGFoxSsMe0qCEjcqTQ
9grcJwo0VybwFTTgbvZjjmbeTS5xEIWvmrQsQMAvHTHcJ4TZm7FNwjPKjwCDSGjehQQxZyQTjbGG
MQf7GdczKVgRk5koo8zX0emFXd9v9WFjQkJbVo1ErVvG7kJV1qvdcxwl05vwDUCizB5CRmVFE+zA
3clVnNvyWAAjEyS+eLa209i7r9LsQcrBH1tpUFERN4xLPQxnR4+NwD1tb9EkaA77zqJSFdObwndW
cSRC+KjRa2s0HJcbRNFF8l0fBvXmJvqSoPJpUVm+u8soTXoqwqvfGT86ImGGLF8g2qcHnsGNky2A
ts+F0Azzq8vB/FSI6gLZ6yFFfPlQV1q9cRkOr019NWGMuphWv68YQhFvJJeFU0gsysvC0iJojY52
KEM4n3kdPBvJnLcGNuoxqsJDbYfoE0Y8dsqVX2Dr7JMUDUA+aCOHH1q8ow7Mr5vZyUpz82PsOldV
fsn0LH6owJkXugo3OrF3S/qUahlkW+TkxrEZcgTnXXvszYgZStr/dGTrrJC3BRui8SBO61lyN7C8
RlqICwAYHJYlphrzQ3jGWyeL35lgFpiRKCa4pTh96Q1lIEoFN+FlN1P9xKYNOqBXT4YxZptwxOPi
KLD04xCIMy+uu/j7lY7F7K9LnWeAiAJJYlmfDZu/HIygRjEXTbrqZtnsUQNOmVVptc6h4WB/oRlz
m8jWwRGUmw/wdZ9gSFoLvWowQPeQ0EefZHkJwWoNZP5hMKz6aMQMuyP/qmX5o6ljBrDwSetqehR6
HO4iBPSceUP9i+c25jJyUTW7HWPYQi/vKnatrWjYPj7XWaNWqDkgcO9Df+SdCNr+wU38H0D2byI1
GJ8GOVYf5V5gSKIulXFNshrcMnpF7hq2JBPuzh22FFpiRZNgJl/KdNP0Df4cDVSXz7QJESIDaE/z
1SLtnU2tjS5QVNe9+FWBNjyrsJ7ZVc4TB/mD1Rokc0Q+FbzH1DoP2q9OOe3jOJnutqwA1AUiRLWC
OSMvH7tcQZnSivALIHZgIhHPm0Luumf+k+3N/1pMpKIAtdx7ZpPuAb0RXuKzugln1j5m4kxaCRpW
YZBbgkYcgQgHcMt4aWycDiHZDyebKcu+Y3RLnpeIkVs771kR5LegJUAF5DSTCYOMmLLY5Z7RH+W8
qyL7AEM8egChZ4qXxc59UzjMFEfZLQoZBamOnSvKgXElnCsI+6CojLRqk6bdNqfmWGRO5hMBVngL
TUBTDEWstm6IEkspLb8g0uJ43WvPUVd0hKGA8qtHyRpnt1S7NNuKQqdJr9+FCKujNQcQ+D6cBb+I
rTVd5FVkhMBZs97G2uYFGx//V4ZmmTkWMkm1duHW70gdQe4YxC9hHEAEHoSxSluGTHg3wKKlHkep
xj8xfRsfeR1WVpO891YqnwpbkS9bGMEhKvPmwQbUMk8Nlwquy7s0H9hxoUMjQ18xhNJPiKzSPc4x
NCyef/RRwpPrEB0KHElfUml9p28gz9X8SFUeQdrTrapS45DSU7uDcEzWAQAfklWeM+DED41ojKsf
zuTGOsEP0CAS8EXm8hZ6yc2dBTRJwSkQYYpf99/tyrUf42fd0IID/vBpM+xUbBSPkfYjIpRlqep6
DuBEzhw4uYF5CqmoFAVK9ikFMVgoGLUxjPSkp/xnG3iGY2CvGHk32NEMe+WjeDBC9t+hYe6uT1l0
T0e9XCqI/XtmSF/KoGi3rcjFoRT3zqgpeQoj+up20EyB2E5BcZoCy92oQv2QRuwex0yvN44a1WIC
1RjIMLoIGtyPfaD2ltbZm8DUcpbXcnxOfC47iqMQmN4rceNcPEmXw5GX+XJkFT9lWFDIFvlaDpmz
JLjb2c2RPZ1ZFlcHlPtCw4l9Lc36qWV2yrim0jaF5aVn0LzdwvPpknXRQE1GvNQhaOOXPELB4FJD
4WX2EDTkPXzHoAsXli7DV4jvxG/1nXONrZKjb/2D47JObgG21yGK4OCiciEEKbW3ZjdTViO5iQJE
j4AiLeNGtbLX8kmSBBV+iX2lIb/ZpQSw7Kqxj+nGWNnRLkfKQMr4RauZ/i7TIErKenZWxrK7yXKD
ZquAd9yEqxQL9LTIav86WPTvzC5PUTp1atWaBrKx2R6bWeTzOBKYPCn1OqtO361URQhEkaZn3R2H
rQHiNctmm9bcLh6tN5WW9Z4z5NNERsDM9Ym3uTbqF0y9qTduyzZ+T2PIHiJ1xUlHPTRpgAJ7B7NK
UTTLwB79k9ZX06XvkgA2O6MvcvAoZoXECSuNrw55a9CcvpJxoO8I8Bn2nqRISFRsw8F0+ouMq28T
Pcu1MLI5LqW/MUPweNG8KzdLfYhF219Q7je0PIwPPMZgKQc5vphj/hDU2NeA3LGmmeB1k9reeN6z
9Jr81aWFu1KpBQQkbJudTe3+x075/yFq/04FrZOqwTjg34+UbmHx4+d/7Zv0Lf/x62Dpzy/8P0Jo
qQsdiBl6YmZEc5/wn0Jo+Q+XXF+KD0TQnwrlX2TQOmAzWoTSNrnLOJ/9UwYt/yFNS0iP0Gr++J8T
tesfM9S/w6gxOf299DFd/jPE7Oc2+bn+KI1+aU1UddDW2cymQEKRL/Qg/IaaxRb30VX6VvjFtUbK
ux6NGq1QTimC3ckmYDTeowWRYMOdC/4zYk3cqrvD0D2yvLyiMAgZihJUMSdXyk8GROYnZ4fI9V4D
4R2fQ2rABiC/FT1WuXOhbUY0Ng7BjjM5ycAKm77rbh1/ukWD7R5k+ah6c5NNIVmQdODJHAyQIqV0
8lgOlAslXDfw51fJ1OOTFc8tIRfkK6xY+8Sy0szDHNW61GJ6atx0KC2tD1WJY659IzcM4XUonrXY
vng5SRDVpBa5ymk9s+AVRDVwrIw/YloziCScS5kiN9AHCWE2BVXp/OhGZ1V7UOER3aJya8ydZ2Rn
PSA5VzfpZPdIwtq7MnnueFbfZT+J+7gBflhPYUCi08oxFDsg4iALFa0TaU+IQXykY90ZAscxQIK9
QFsEUbd77EV6jlR6LnKTXhe9a6tkysHhth+vUe1cOOgeIzLUC09cPV88h5rFfGe8+lW76PVNnUk6
u83GSsARgJGN7PRcq+hDlgXlX/TiN7Qf3Pauh9ZrmwTr7NCgvXYK9+IYA4lnydlO4jdpTUfQ4Tsv
ocHHoo1oaa8Hey9RGxPxh6kn5xa4ixmPx9jut14Nu8KLDjXenW6KzxHpxaAGziV2dKzrTsfp1FSr
qGBvS/utpZKDzLxLrxNy7Niv1QhvVBuvYrLPanwRKY4+zww/oHgBg7OLIyiPvc9Jz6/MHf5n2kPY
mDVTKMy6ctfyzEXjzwEfmMBVuZLKeE269C2wCHXq1wxKrmVo7Ri9HOK8IXwHj3CdnOd3WPr9c9vQ
Z0c0SzDChxWEH3D1bvPLiOHxuXK5qM3pLqttnYj3USDspCilzbodibqtXaZ+ebKn90+vuL95cC8W
ddEfJ7v0oeKGi8bwDoPsr8NkE/EWHZDSJjRBZmCLHvIKlsNRhuaO6HFmR0hxQHQD+SYMhEgwYSIc
tabn+ZqcKmsnhFiaVnSgjfDuIlnD+z4kw92GRNKX5mtoJMR/SdIXknNdxW+fz8FxnPQX49rg+Q56
IP1tFXzAjCWwMB+2wZC+OWI42iY0C96V0MlXSbfMTa4/NV47JEeRiF6tNv6ok4ZFYhbrxQcxpmeN
6YLBfZ6B/fRxHBT1+DxM1RKl9mqIp2s0JeekV5sq5lrV6qeExKp4YI7Q3cy0vddadu7m5cD9PoTT
sze1t54GUTDcSHh6Rhj61nRfvVEdVD89O9X0PL+DrRiP2uwYDLO3+YWZr0cZ9DcnYkRaMIWFhd7J
cdH1aK74lWhdrjBzMaw2d5bOW6NV07VvxFXp/bYINtCG94FR8/3qFa3SQ+I5gBARC/fWawMDx5us
XWS63zmYTyFrgm+2Ty38hvnaTpLhOP9sKeUKchp1j+SwjCd9G8f5OZ5b+204HW2rhSHEvd6SLJA1
6cdgmusoekWZt5bRcKelupkvJq9qNmQsPfsqWOnZs+KVMjrndZhrj0RMz8LcN5r3FJTNprbiA9ES
m8KAAJFPV4KBrqE13KmqVrjky2y4au347MT91iWkeuEX0ZsbaC8z7v3UDNbFrMV7iA+YCe2q05km
GQxMDGd49yz/C6xtWvDxBwGRRx1iQMXFjM51rcZDEdgXRJOldvX74mSQHW73cjMCMa6QZKauTSuj
u0+VoFrlpDJ/anFAmo7GdztOHkURHxSB9ZWenrOKn33g9hhDLgleaTsVy/pbQxhw205Hr1T3pkFf
gB4s9ofjxI0w/w8wZlNUB83g8hpsZ2MFkPiZ4iCYuA5cm4Sc3SudWwxx2NYPp3XtWMQkJeeo4baa
ZEunJkgP0unu84INzhe3RfzAIZVD+fQsUdiqqvqi+89tNtwNH3J/ZA7vevizibx9MNiX+Zac14TZ
LRDirZ9vokbnHsP2iOkjcF/bWV4uc3Yaz3ytUGmzJ6KLFepmm9zzLFSLpLuGKn5TPEcKRX7w2nNI
8Mqih+Fhtdlb7PXcH+GpDuniJ+dMdy6fdxz9WUmMxdInwUBp2kXmINehRz1ggEAPSkmLNNz4Mun0
IoBDIPTQEMvro7FLB2g5wlIvLlHPSJy6nRXL9ziwg33loRJXfkmejjEs9d4+xCyxnAxGOFTjKNZY
HozEsQ9sd1/SCJhL3DWrLKyIGW+TVyI4r16RjMexIAZJNt8MDa2c4RM8nSSYoJBEjDn7rNKWqMdm
JoOcUMTfh5nDKuO+PUS22f7x2eefjVM0bvtM7VvHfozCWIcSY8/gpcgE9cBnnx80s/7zoQkYegmy
ZOaPebPc9JP+5TmkQxGksOoMdXLaWUfh+VggtdRf/jd757EcOZZt2X/pOcqgxaAnUK4FnTI4gVEF
tNb4+l5gZnXKl2k977IqViYZQTodwL3nnrP32iCaYwUUBgrW7w+AlqV9ngC0CBbtWYJktcw9NOs1
SQMpbBSvYNUuGPemVYW0dFNAWkPtz2L8RG892s05YTcRlGtc4Nu606HNQB3FYgIkHiK34K1GXvYA
uxRezPanTkGfkqYxF0TezMiDgSnULghGb+6ABVTR6KF+K+y6F9pDtep4vz/0q7aXF7cgZ23PRtRM
PkURGBckhREBGBn64GIVClN/PZExnGlvi2ZtI3YBr47Mt6aQTK/uB2bDRf+KmNIpgEp7EgqcftUl
9/rEbpypT/qqWa4Quzi5gN4YJL8tdVrHiI4be0nkj4ywCSjgpN6BFaQF7iAl2qIre+kryP0Lj3nS
sHjwCBRzD4VguYV0YHnYvDmg0FGRHmdi3l3WRg6LDZ4Xz2T5m6DA23NqvKxGOi0f8ZTMD6lanjMd
GXlgbhYtfovVrTA2B1VP/63R/9cy2aIbaeqEfuhwMqR10P+7MjlOuA0TMEXbVRCOu4csHWK1R8Cv
07lB4SoweKWOmggj+t1x4teK/feiDWntPf5SyO8+//f/0ijQLdni9KBoqoj+TP+T9M9Sxx4vuQHV
JZSus1KRhJXpu8zVc9YXCp04aZ0pI1cSWclaKv3Lj/+j+On7xysKcjNegShbGDb/+IuPhjEpSUDr
TO7St3WtIebUF2oIWeItlcabrsRvbUla713M4b5RWdUobBF8/IsCEjz0X94HEuw5V1G0Wev///GF
hArhcmYbFNv14mvTcNOoTJjIIZm7zBWFQYZ7xGDYUWuwShuvoJNfzExQJHafjILVUrdxQZ628fzP
b5Hxp0HZeoWwkeooAA1Jk4y/iDxSWMbEHBZbq+cIhQkevfad0Ma5M40jRaime2rav3/f3lVLfZ7N
H1RiGF+upZa8idb0oUQsAN/lIayMa7iRdeG5ypanjq1LSQgGBwG31nZ6Pm8QH2/WEoSYoE2aaNuI
B2Ct0mmZeGY23XKAy2YuXhdF2zZcizE0XfQbThQNt6RvPEl9obOBDkDbwiYmxWomia690aHZZp3m
pGpADUvPfgj8Qm98ESRaDdof4NMTI+KPdBGf9Uk9WyQWGkpzNaX+FlT5z9rq+fbJW4NUhD3MkVVj
sNGQwy1CpOZknP+IV0FEPg4PUVMW/9LE/7vbQ5VEWSNqTNRk+U/3qZzFVl4SmbZFpwQJULz2VrbP
s/fvynp6krpm98+XHb3139yRKgpSTu2myjPyJ3EPEz+TsylPJi2hQ5utsnhfT5SnpBxvLRsfsSGw
D1ffCx52W+yHB467e4Kf9gp1fTZoO2m5j9piV5SnJR9ultU7k1xcFPpZNujMAiPqfFUYfwBbubQy
nBPGTDooQEg5XjEWx4X1sKcUW7/viJcRipg26FuVAnQ9FWTcCVaU7yV5OlgYkGZjeRo4VeVa41kJ
rsf8VcfiCY1kw/l+gzrvRGinH7fv5mrHk5AsWUj63Qm3l2xU23iWdQZtprZLJE1w1UqwsTiGcuWR
hNZzFwWnwAwg8wXpB1JIFPPDg1xXXt6HlwLGED20h5VBOHAEowJXXuSM6rgpvUxTfjQcR1dw41q0
dtW4IeTvnM/tc9PPH4NMOVbEHNmjW93siDLX+nA38B6HWnJKxfwUmeqLXGrbcdjn6nychOSnIFdb
Gf7WOv2cq+xNyoK9IbudgsJK2Uaztp1ZtYfOfNEH6boe96hYDrOHkwcR8C/nJLKR5X5h2Y32dXE3
YeZafw9hpH7TSVSFciMZvWtICPFN8SMw1bMh0Sb45zsNCfGfdwCGzODLJNFkDv8X8bdBjKMqQGhe
j2/rkW7isktPRlA9r79yoaON+ZfV9u9WfYwEbLYIjS1NXr/+u+2ukXFAZrQbt6Rk3dSWg2n571vq
3zyySNplVV0/WrL5px8SAyDrMlEstqo5YCDTWpo42fLQTCnxNpZj0Aq6S8X6tizUBmbrYX87tBFu
VarsxloOSafDQrU8S5PWTssWf8CZ2GJ/kNUXg4XQKLJ9EvF3SlJ8kuTd1Pkx9ZCeTCo6lZHHuhCn
+fTUh/LTkLBUNyDnmAB4INRPrU7cvdHfFK4/xLo3GQVO13WHsuBlci4zlOUpstRzWqnbSaEkbwvA
OrdlnLYaB531RWrUIQB5z7OiP5Q0LXTiiczqsaLDYBLOHU/XVElOwHsewBO8hDncHj05FY1yiuTQ
o2N/WI9NXRSfxMUgwro5cnsclvBiBrQ+8DzuAZNGDHQx0w/lM6PYmpwj/N4TpZcoxz81tgth5kwS
pwitU0CmhHtzJc1M2a59hfXHiQ0LzZBoL4XeP+RtQ7S38cKww1kPJdYENJHXEgTjw7qCq5zX/vnm
lsS/KXC4xSx1TYZYRZLrcPZ391ohV91UwqzfAvzCLQqMsqyTxgbqlNqNAVZLSGGfZRBoAV8iU5+Y
+LfVDkzvvWw5OEqX4dxwzBs4Gvaqfu5Vc992T1pJyB4n9PXoNgzXNp9upMseWxOLkJn8wMhB/CII
x0Q8J0r8PJvpWyLz/Q2Zt3Rk7KdCzC5p/BUkEvUyax45VSB+z+thfC0q+ma69YF2XlfVesF5FbQM
AttDHIwf9Obf8pVCq5QnFehoNZt7QcWNbEwbQERr9y4QppvFEFfqe7fXJj8vX9dDqpEm+wZHsbZ0
fkVzpFXQQWtUO/Rf9Gp6qiPxygFvGlVHoVm2VmNBOpCgiCEsRD7TMW/q92rT3nL01DP+6bUI0tq1
ZaG8WPDOdKJy9MDY9OX4pGv8xn3II6EEd7CIcfq/p5pwo3bv3H++0H+zilG4rf9BBEcv/E+XeQxr
I+tG5KujiSqSKHIVDpptIO1Yb3Klm64qwLYq/Jf76xed0p8KaJPymR0alY75l+WzVpVZkdW+2HaR
9gQp8bTuczhmUQt7o8jFQASyYjPW/llKzGugqNtmzTJieLR2OGUeFJSDUMRQrREWsRbZxI5smPc4
ay0m6e86jRScSfZaL5k0So3punY3yE17QdPvj3WyX5eMMT71grBpB32DxxvjFaJ8iyosnz/CQD9H
BDGqNPcSUrjrKjshcX1a192Emy4paCEWI8ZAhsO11yb5abZ6t0lHIiKLLfVEWS8f8roZFVzNRD3C
hfCGLj0VCufxZLkh8j7kBuvG+gyjXH1bf2dlEZ8WSXxKFvFU91yX9F0wstMM+arn76YxFkCj8WTQ
mRNhp2uhY0zioeO2bzm5EujZ19m5a7ClBS/0A3liB/Nl7VCEyPo7CLedop6rJf+5tkPMYboUVOaf
ZY0vAq+I1JWuNP5sMqyqY37S0cLa87J8IKVTAlYiwHx49oR4OuNy4WxIWbdoxdsiMlMY50sYkXMk
qiMj8Bq9McbbluNukmb7mRjSyBRPVUYnNjHO/ZRCdzPOa9daol+3dptmKAjCrOL1613OXh/rL40l
/EGGfFAL8V406KYl/W3d4WOejXGAoh3M1/XfobcfxB4LZbZv+vhU0E4eJv0UtSnqzgXoQtqC8Y5m
YijV7br6rp21kvMi1pmLNHrfh9i5fzDn8UMqk/uF5ozUi/fCfl11e5rkYpCcZEYH2C3fVkioVPQc
NiNc27wqQWOFpvuKgAzBWILHNTxomvaydtpyND0NT28hai9s4Qek3QAAhlsV3Se1flwLJimbn9RM
fUlCfMaB7Enp8jFEbHVUE0ORk4xIUq5FH9FqfFkHGW7sY4bLa6+NIGnaizXmaJgp6b5CcPx9wzP0
WMvImG14Gnk/Wb1UugJqUXjraTyrjDOwOZceoiPn427dfAq14wSpnYd2cIvwQxTo66833Np9TdhU
q4mzQ1s3e2vKGUHQXmiN4SlbmPBECzsphMNsGTZDTdeZ5XjtEy5V8PXPqxbYob9WX5w2EQaJGkAi
1EV/3J4QGiY1wr982xrzR9HyRoLHVoJH+lw0PHqVyTmHUbPPj7QxmdGMdsqDtPae1xurjWCgmx1n
AIi3TJPG7Jal2vey/f0NDPm9TihwG6A41vyRQGTj+53ZvO+t1HJF/ANIclL0/rRevfYuFWQigEtE
SvEa8zyw5xSNoHoiJD9r6uetgjAUf0N/zQ0O6aGMpF9j3h2bC6Dp+EVau0j6wmMy6XnjS3L9VjVW
RAw1YEqDpkZT0gvtSnqbolKN9rlgqXX0qLcnGcdHQhwuXe6km59QbEXD8FNsFKAKPODr+hItJOwC
gRkrFPKs6rraHTyZxWldc+5DQTyLdWOXTfQmwkgyh/FJEafblKjbrkrtSNoPZeOte3gWd6zDGIZh
vxKGeliXQKvPThZ35Pr8tYZ1L8FGZq6RJeJ1/W5rmRTK69EYpP5FaAyvZCaw3hWpAYCMbwIuzG1o
L6+dAYFxAs63/XrSUNvhQUr1rVbOH3POC6Bvn6+5oVByt01FFVT2N/EY14YIbWaEugz5u6jgvbU/
s65/UMDHrQ90Z/y39P//A/f/aeDOvHt9wv7ngfsuy2Ju1Pb3w/Zf/9Kvw3bT+I9q6QrsDObs69T8
10m7Jf2HI42GcxgPpSUxUv+/Lk6QY3yJz6uwyngFKovAr7N2Rf8PZ1xA0f+d3Mv/L/N2zZRW2fQf
yhFJNhTsoqKFhFv5Dkj7fbkb6zH1h9RGe7V/bAG37sjipqfXguN6manbnAHIiKvHM/pTo1G9BuM8
HVBSgdU0/tSn6udSd8JWi5raQYbXAEUG1hFb17kdcir71tr0PMKDYO0x0uVHU27ZKPBFOll4qKRE
eyJG1JQ+GEga91OtHReBbu+kGcttbBdUY7mKbU0Sg6vWz47FGGaT1xmrWZ0kHJDWLtHSDT5B6mRO
vIysyzvy6BHSy0cgOSANmowSN3m2Zkt2UzOEWZpByjY0OLehmL0JPILkssbhRqg07dgm2ZM5h8tB
VHZGUcj+hHi3kxOPpmf4wrxB6IlnnouiueLocmYNoYxhLLt8ld8bYxY5iQLhIJzG/Zj18rFbxWUo
kskBiBR7CYbS0VZ+ZBizMFtJ87xmJNvlBKOwUCLYChU6wF5TiEoAyLIYCdFhQX3+/tDp8s6s69kD
fMZr4N3I5BEJs1Ru09zSnUFIFC9PFIFRWsMwG8gVPtLkrPHzcDIuG00aD9V6viI2gRDMJfBoI5Ye
hC0yAiwsLlPfD14lwnhDNUXS2vxFsONORKXoZa3gGya6Nb2cLuoEqD8jvUM10unaZCRvJqPgcOpD
ET0ICudbdbOkAgfBhJEyONsgJvyUHpxXVe1DPho2uLPioMJzthkHZX6kFxBexzLYL9aFmDDmn8yG
xBbIM10YOiAYako0DcTq0T7MBDvXkvyZmNmLmUWDW4bVYRI4KAbSAWGdeieMuHMiFYXIQCrGVZdJ
mC8M8zXQIoJCQAzIfVYdYgvYRk0KB3ckJA3FAi+t61XmyrPQnlKAbZ2CL6LooYtOsWwbfZcfi0nP
fvnAr6bNUXY/xNkxrQC1tU3pAsi5hHLxA0qcW04BBH4Zho1gUkWPQbXNazPemrGgeEpEDVnIfXkt
h46xViuariYDOCHCdkrT+hSK0g2+DnLwpUPrytgOhxGjXIVwSwUKBCMwYv7Gh9qYgT3U+U5IUwBA
hN2+p6A4oVIfia5vb3MLqTeyiJ8lwUKp5d1AAOqXbkanIpDe1ajUOFBLiS0Uw3CpG+kqEBdPaPGE
rWmVEODMhQavk6cuTgS36Na+yOM7qYWNMvV6bRMj82HmRMUKONHEVAtOq29GYHNE0tvPrmLRe15U
VIlAiRymPpIzBtmwq3Io9lDrUm/pesVRGROns64dTQn7d56hpay1ErJKiq42d0ZroOaNvWWRP7Qm
fSgR7fnEA/C3G/ySc2U+JwNtmRrkqhOp5s4EigpgfnkuAQ1S+qHpm5EpiiS3WYVSu1OJaLxMQaSU
SOHD2TA2YV7tJ2R78+iSPeEHIIV1Nee6Q15Fkty61Tw+DmUh2Euz5je0/Ip6DHNHxlgjKxWtt/Fd
VsonOaskpOndVquljEk8CeO6MOkO7qP2HAoNrIu7qc6ICISWqsHeGTnCITJSchDa7030g0bD5H/p
QHKxiH0WQp7ayWyrV7hHF6LkMTa29csMNNHLTBxJiFBKP1aligE6+qGhLVQ/6lGAF8g2xCL7WYfj
fb1GYKi6m9dliaoocGEw7WOlnw4pAOpdr0Tv2aR2vHnpe5PVu7CaBlvuOBAhfHTFtPxAq0j+dROI
rLzTvmfVxO6ooQiuoVgvcbHpLSN1ijy5hiX8yCSSVEjZ93mY/RwG4JCNirwoltYWdNlci2XZoFy8
gnuMCLCxI215tnADwBkM3LmRtzX329z2Z71qHyHbv5IfcG2zANk5zimYM8RdVQvyYuYGr3lA/6mC
gW9qMgEZBAfZg26wVRGCHWNljifA4Gq0kAQ+7LtldvIQ0UNTfRZfUJ6uhENOe3kWz3qn8SBPyiGB
f4b2dxfla/zRDI490mTXzMjUkMHwbwzCNgDNKc9ykL1mGUJ9I5w/K5w91Tj/mCsFRNKgvIRpJeMN
iZ8nUTpHUa9tpJcKMhaUm1B2W3UGKxWjDapjQ7Q1vX2Oy+QQ9MHojCH5LLUI+UVpl3tGtD9RBNRB
mzhKENxpEmdKQYZwL/8sF8JmutEyUQ0l5cVqQ5AxGUCXERxMadLX1pNjaYS8xYhx/Wk1oFrReBEt
Ag4609HleLgIc+ENVfO5mCo2CxLQvY6fZXcYB3C9gMc1gVnEJyTwCXI3xAisLY9C097LIztrkHRf
Kk4D6NsC8gzBn6zwEmog7yf6l3TRmKprwSESFjRRSJaBDwZ+hnkHjz5f4/kAnIeZdeZFxj/jVntT
MdHi1FAfa7lDrcrcNbcGQNH50DjWSyKqtzms1VMfGVQXc7mfhfiepcds+e6tXgNsZN/osulQWMvj
bIC9syZypGb9Yo3mG7rnJ10sEd2oXyY7kC/Dohi10FGBKsby/KOGQ+NWZB25Ai5dPGeESCrSK2UE
puXk2YgTrhlwEq+owQbMhvwjB0d+5uWtSLEZXR0bB4GIRwzZ0y6WyB3v1jV87OdHlQfDHWuiZfJP
HtVlJ0Qje7Ha+zqXGLk2pQz2c6sZ8f+3pUu1dNCsJMeVUXyNCtaEeqYJGK8afV18aQPtJiILbMJK
/ainu6BGRr7oBWTIXIMISxUVtlp06NcW9qIbgJ2W0AZ7IEWXGVYLMhMwX5nC0pVIX33OVood2Mb0
qUjRSj1l4ekNJ6rzd9nKLp0GJrsp3uVOew3bJxiVBzmWNoUhe5rKLdubD0G6drceh2zWvd5K4Mca
G6TEDje6n1J/LGmOHrJAvNG8LbPMsRpdRqbepDpEJV1+yrW+a+t5L3dwu2YUnVr1LM2mQnOkOYg1
rqFawJEc4wlbos0gKpj6qdOhnprvRf+zi9qeGAQZd9CI/yHMyo8pAFDxQfN8E0ETdKXQeKE5cwI7
/qnTYiVG3PiKs3M1DgIS+iGE3DDBdNKsH0TiBq4CqRQOF2tfxVBHE8KVJn+dM0LJhcB4jYvqQHAq
3a6+O4WVJntmapkO71Lp4NO7RMritJR+3LDYX94XOF0LoZNGE74jyHrUE2FPKnpsi7WyLz5VJbwy
2MXy0eZ+HcWXyYxpXrWNHxpspIlMdlUr7EpW8FLQbEGI/Dh/Ear0uiz9MS8CDwt9OcyuxLg5wOE9
cdrU2uzeSDR4BqH42EkznF+Q6PaUiw/9DJvQ1HfpmEzYDJ6XvOnX4jTYmtOah2HIW5IhVF4yk424
szaShR1PthBd1KnFVeUkgJsF19CClJLcytEJIuk5awRrEwwSxhz1A5jjplPlVxoRpyQU3o3IvGnS
AuwABloAqbEJF+IPFHU3VFljtyXa9fQeKO5oQ+h4kBrol2PCKXxoT3KbSJsu4/IPekPfptg1KQud
GhezjzWJjjL7YF4lNChEJsdJC2OKownqnnWTEZNm3wt6vY/qseERWf9RM3uLXucaiLl+GQHailVd
v/L973FdR67Zw/37/txvX5B570Xnt0/+9pXfPmfIkR9I6A6/v9Vvn//dj//+5PcL+9OfSdPkoMg9
hsy+gPv1/efYYaEBfv8j6z4h6r99y1qTtib8S4r1YK+V/X1ppHAI1l/p+wMsp1//6bfP6WX7+8/1
BGjtiQnWgmDGuWS+oXHmZ3z/KZyMv/+jv3xO3YvUqRyTCVhsiXPaA3DF/Zr3kk3FiPowgHi4Ul1L
ZA/8me8PGvle+0knBK5lFEX7zPnT3//tX4dUAmfSQV+skZdk9m9fkUqdyRzv0Hci87RmR0ZQXJGz
xab7/TmDIZMzZp3ipBPTk3Zu7yYlJdA9iivimfMpQoO2/mMvhFgdcnJVNvUYHYUT/D12qwXkmXRI
kkfTW70SnR2garD3ZuJMP8Y75b60h0vp1JAMDlQuZII95hjbnOp5eaYiBX9RfqAm8wDEU0nvY3S5
0J3ze/MI0SjR9wanICe24y9EfWfMcstzf5oq4y57MK9rUNiHAhK79Jv5iJU9Z7QEbxNcXEUI0RfP
L2cVRlIAlfLXpnPiQ8loytjGbyMLD0o7vEabXNp3K2V1032g30pnO5+dRHXL4XUKHAH8JFuLq7y3
p6B0WqfdKM8sJWAKfNJvkPHYwVP1kB4GYicjd4TqgMsTnP89U6qeLe2UgWf0pQdV3YMqnKTJpXtt
Duc8dK7ZxbwurBa1nW663hclBL0cZqMLycy3sPPLG3DKZgUK2toRv7S9LNFOll8gF01ijH0dluaJ
jxLhhYLdfg0mO1fvI3cLh2nHuUffx5t8A8S6FbaWo3NkHR225AJxN+toZ3LA3CoyIl3Kuh7UNbu6
oz4EAx+mWyI+Cm/XtiSZzF224GqVQ3afv7JAZ1dIHNvSye6L+/ouclAw+AGwPUjXW8OWKXLBXOZv
lv9iWJfZmSoEjrMAjXaf+YTrWPoeVinIMrp5JAnag+pwxHSr3KVtbhdbJscv2Nm8Dw6m4dE6dQBF
XgrTEV4JHz8CX9TunhEIXhgGH6E9T/vKwzCtKi7HQxs14LVm5rI13Svhk3yaodX6sUxcwYFg8Yln
zTbdbkuK7oO5w4K20a/xSd/pn8U7/48++qt5Rq31Hj+iEQ8+BaTuz2ricqsGVyBKNjFn9voGKFuL
SMfXyJGDvZTbuvslXovn3NGv7IolgRs7wZvsksOoG78GPz6sR/NqXsXB01In9yaAtOHeKt1UtmXt
ShPJwDPrR5Wb2WR7wvm1Q698rL9SlKGODxNFcV/L8yW8vWhoD90mcw6GZEsX0tuQCrnaFogRhm7i
P1UQvLKL7sAhOX4j3WZ8xY/BUTt/KbdbPOwE56urvOadibNRusklZm7N6N7pHx8IQ9Nc6bDYhOGt
tcjdFG2yH43i5jxL6AfJihwdy1uDgWrhK7wrLrMHBPOCq2HZpo8jgYqHmBVng6tk4p0qT5k7YT73
dyU+Qy98lRb3v5+loeGH+9xk5EUv5daXPAF+rSRuy9sb7pfFrR/5vribN/VXTi7HJne6bYxFdXQn
p3pqj5xQZOuJ8DXSjGyQeh/cbB+n5Dj5jTtg1rPjc39qLt19p7CEzBfzNKnc40/xdtohrvK/yH/b
osfOLFwGruH9cqd8pc6GOQVnVNuY3eb5I900W1jYD/R82L/RErQJLyV3TLA4qouI+Ry4KmGANjdP
vj7OXEzusoOQOOF+fTPbr53El8dHCLMBTs9LVZyCcGfQ49iH+UHcax9Cbk9OulvuKnis254AFH07
1bv4HF0xyxGTV56gir/SJIEZ80ysmp356WvsoVagO7TnnFPeUTDxzpWbCgNhfscI0zbeiQ9KPfG0
7KLoQGveb2Q3P7+W1VW+638yoORdaQS/d5Ya85mj5x5e1fgMbbd+a8/xjVDTnqfXHZtX+TMlCUF6
otKllYULON7Qn1yAD6xSDr/SN9NyxKZuqW/DJ1y3ojsx5gEba9mvC/w0x/wZi5dEsd8lLCBozVzy
e2s/fSRf77nuXTPmMwOjmWIHQplOFFLUS0Rz0+GZyL+IKxWwoDjK+/gFOX+R6fl7LGHE+IHL5mYp
N7wrXrhnhDU/Ri/9HV1/48K7sxxqp0QjZzfvpgsNlbORXDiK6ZN4yvfnTo/mozr8KE8Sl6h1Eqwm
BGxtFtCUdr7nKcS9j99oOfKMxJ5Y3JRtu+kfsaYUe/hInexBiaFfI2EJtXEh8+fzzVJ6yNzt8Stx
Ka/WHeNeeWezZAusHaRkbsjiMIa78hW/Z6rxr7wH9Sa8I18m86f3mUpVdKfKpf3DAu2s155WTfmW
7xd72kq2Jn4qLoclLDaRP2zV9d6rYDz3T/lmQNGVejElXiLfaFxmD68tu+BbeJfdE3p1ufESxa/m
nl94/aVPLD1TsIujLc/bLjHtYMcEnByXc7eF2P39v3DcLe+EVBxCz28fJ9GNQYa59FnPrpE5wV1x
LR/LxzCkM7INRhIuCZOziQQj/2XSN9mH2Pe2+bWoF41id5P4vIJ02VgEmzEaLx1xZktCiJ0IG7nl
MuRf7AwsI889orYVdsrrcaoL9znbW7CvbdETvRD0lJN8mj/h1GpY0Bv2KJ9bqOVZqTdsUD47Kb/g
ZOd30nvhtyRGeNK7/JWjKoO+ZX0YCD5lJ6A/R8xHct9Z/qJd4v1OZSPy/TQjOHfPR0DFGzfv7MTB
lKTjnwu9jhTR4A4+8JcGlC4BLFDiMzMyjAFP0YPVsVhulnP6wMH7vXsWH3lQvyJXYFXfK4f6NXFr
h8WTNYOZnOxo78YB1DVSJj889G/6vtrxGLyEb8GrcFB29YG5t0sDgNgSny0Wd9QVSQtd+ewqv4Gu
odChA+IEhve9MLksTu4EFQCi/tO1s02bBh2oqsYazlyc9tEkEtZGXeitF1FhyyBw3n1Yb9N6M9A1
sitmxOiUkZHaCLk1eBg7/JSUaKx1Ie8N1GmAC3CHr9WBVGWHQ4Mg0aygHFrK14IaTt3zUcy3c35V
h+yAq84VUgAUro67HTiM4kv51ujvDXNTjfcRrd84IkNV3IVcWp08afUA1k+6pY7hfG1MKNDbgytu
QD0fhXs07jOGmdzrLFvyl9WV5YfEVr42l8hPrGu1NbxN4NPNcgO/s3WHu/ymuDGTTG+8my7BeAnr
98xw8o9aeGjgc0yfCqdJPL0n0L34xolFhpkCce4q9dV+qXNPQHJRnnWHeznfmm9hggcArYKw7Yy3
zOTm6HeVi2ECOvyDWmUeKYglRAJObs5k3NPi1IIjwBMV8DdYzw9AdmgNdDvnmFgDptdlet+nYGsN
r6pLJyHiTmHZkbaZX1wSd0HR8s7axn5CIS3BWmZp4/HvuXL5HamcjeVTrtSPKdvvRGNsR6HKg3dh
5YlQOOz7L3Bsj9AfJKeqWDhcSlAK6mpg8bgBctJuSA3oxxdgp4G3D97HcoCrtgRkGWIHdSVtAxwl
pZUsPyo82mxXns4zhkXpjmyA1mnul2pb+eqX+iVUW8igX2hUTcqIH9WF59x4Tr1uJyLiQUrgyaTM
8noWm+6Knd8kDC4rywlss9t0e1olaUMH2p5oQYeuPrNWOGWLzBWpn5OMNiKT+57UMYrt8UAivEwn
qPSSYifztDIjntQLLZUFpyThp7cgOYeTw7Di1XgJVBfJ5zSQuWcPnzA+f3k/WPsytpTUU3nNG/aE
qtzxbmcXgYPHoU121T2lC+1HEbaLSmoDbxx5CFxLwA+cMZ7Q/CQ+z/OcwYC32Xsf1HGrhUfNpCKG
97wXvaH3ICSW6RXlj5NE6xXragTPh0j8EtQjibR54b7GoiNInkhZJHvBJoLfQwSFs7wkoPHOzXV+
JJAVW6hIeE/t1emmT12aKuJjG2/Rk/W8AgAayB30k9Lez8JTMP0gaaUM18WFkOD8tYP5ktjPq8CB
EjyyMcjLt+UyMTz3DcvPao8CY96E/YUCdTnkm5J7XrvQaDT2PbuASImRuMTY1qdgffe4lcrH7F5I
HxjqINGxzXGnvUM2jsZr5hOJi44SkY2Mk69ype1QbZv8DuTyVG2V4AEdUbGiopzChVTDVqewmpGL
ir22Ld8bi9iL7GBw2lKuvXShnGF/7Cq4cM74ZX6Nk9vSkoXUN4M42NSqn/a0pMqHaIVsCH6lOTU+
qQovpN1fGNKGwyYxWNucsbSVxi/QBzZbIz8Ab8oTd+p/ck4YWWfv6YWgqqfViByDGZ0Chk6j+e0W
iStWGzywgeXNwrFAZaV6rYEcZnNZb7+tdSmYhlkbxjFp7mofVXRLditewNelfZUcZ1BNFGHsI0A4
nZJ8efgk0ZF2NLDvajymMcOQVgR0cstTmEscSITaIaGInBib/ybZXccw85ELsLxTDcaEAe/TlH25
Tq95usExSRr4IDAuOUSsg+oboKBG9Gtxz5YtyU4Fgf91zbB6r8AycZb5YleC/PJFmqRSenO/Fa+a
pzP8OqohezlF7FTt6XzPXyw2IoKMxB8Vn22a0TExz2q8namXhUfNh+IWWVu9sovnRvLy6DMQbGp3
J8dIWe5wR/KiWXOIjFZgvdMLYSuiYGKtW7I77NLDA9sD+5PdXXhuzL3CCNu/IGyhfq3ph/vUHd09
uh5W9Nquz+Fb+tYdX6tdab9Wn8p2ev5YOIn9INK3+6xUVnBb4lCKy4iFaT5xEZ4Nahpu0SfaAqC0
rpxlt/EpvwMWJ9BjpzPL8e5NuCfFbrrHKGe9Ke5wmYhw/aDsQmLONmYcHyq/ElzyZepHc9e8D8+s
pYVb38XcexI38dSgGORoxDSJKTJVKh+LS35K9/xCdnevbdfmwaYhu4flm677eyL4LDec9NJ9cSEy
cLxNnz1hHP+HvfNYbl1dsvS79Bw34M2UAAiCRpRE+QlC2pLgPfDDPH192Ldu3eruqEHPO+LEPjIU
CeB3mStXrtUBtIsd4pSpuTMAIzbeHN1kHzOzsvGjeu+o4B60Da+UFzx2Vx4oqATf4YKtwyE659Rz
73Fumi7bQTLfWFt8Epl70D6zjdUPY8CCoznh2sauzZ51rm4sXlZksadWDl7Anj6zB+1UwqfpkLgI
/s6hckauilm2/KR+801TE+K4lm9FXnnEjZlE1m1/5WflgeXOp6DSIu4RAcm/83pX/qQP5YN1qgML
YuTOxN6D64nFNfsj++vZoZGUxJEgv2kOxTUar1X2vqLspO65qRh12V1ZenZ2VwMhEBZvBdPxWSOg
cl6zN3Jya6+g/HRQfwCYpK/cj0p0Z73xAZsfVjS3srfZM4FV53um1nAlU1VeCS9Nd3jHcRg5Mm1/
lUNG3Aq6K1hJjvwB3O991foyES0PB38ZNFv/ABylfU8sClhNRb9AgIzwk9SixmJb3qUf5nvf7Fk1
MfuftNtYnjgdP/1YmPr66vM87UnahebXmAS814HioZ9Qh6QZMoZn+bUzr2n5q+ycVz58QKuOGc1x
jAcy1u5IkQgviX35CfkYeUMPVuM83Mc4AT8iRYIWWIiv7o5oVtfu6+ggv5tgH+a9zfr6YQKFUcA9
qG6fumxZo6uuofDyz+6M4WrzZCSB9CdqYGq4JcQF4cd7515QxNHdCOSl9eKzWe1f2z9GMJ2np+QU
vXbPEwcmSee0w58ltnfJg4ugwq2zXmvZU2r3E+8JLJA5dcq9tzlqEkJ4lVvkHoc9JDP4rb/iVjvn
munVHIC58vQGP7U1PVZibT6ljmcNoPbnRrxNn5xnfMxHGRjEQsP7a/NbDhQ/wJvI2XTpt+kpqrr5
R3F7QlAdGvkD0cj4YXJc166qngaAV9S66wOMC2DGgTgWdKD/Wfpd4rJmJ8NbIe79aKfAeSQ2P5U+
GSZ1UW8Ew1Tf1fcMIQSQmbsYkmo4qnROn3IquusZqoi6J5ngeK5uxALlh7oETxbVMGZq64KAAGCA
9LBP71LQ5/0GdvxkXVDs8au6LHnAT2X1JDGH5lCioNHTTwDW7GfnPscC5lBaz03kT/o9ekI4z6GU
hesaGw9xqN2fyhd7uM7dI6N+kSkAj6dccKtXpyMSKL5qDoIWDC6LobnzaussL28gdJUJg/YcVXtj
/eI/EBkHCs72vzstOpUaOqjNs2M9zP3J3OJQM70XO+1Ap+FT3rp28l2UHuYcfAYKHmMQ/VZXZv0f
sBFHD+ZDL0Lb8rvIY0M7k+Nv+MjOFIdon5psrJHHG/WPVnSyDcZrF+FJ9A5ORwhfgXkQ8ZItAVg2
RylyQx70kOza5wg/1cgdXodX/rchbgfj1Xlsq8caxDkyXPN9lA4kXnfM+4FgBbkSl+ztVbD9rI1P
GMaucSXTsKtPeRI7jiobgU9kBooLOyofA3xN1sZiTtjVCX/TfXdAv7nxUsNzphfe7IvkMkeGzOvH
a0y+DqCrnozMLck2d/OrdMcxVHtsqlAjTQo/BFENEq2HEtQmUBHmyr1OoJG1PZAPrqiHbRxRCMPm
dcuiORFhh6VgGLb/dwcsL2y3N3L15laS1ZjZ3fzF0xKvxFpsa8m2XSXb7GPTIy6N3sfn5A+pC3Ex
WC4bZLpnW9pkqU4kFqefovGi91SnGQ7zHDelJkRXx/rF7jYjLxUIXoNT2XrCuq2/NKjo3wA1WFqY
iu8KbIkvywIac6APPHlV4t38pVDEphsLaCZS9nkQktrjzgxXBPlRT7zKEyvtAUqF5eyyJ5kyJR4H
6bW3femOh5y27kZXxiObGs5letZ9XGfbHXH1nkWmfQ03uGQ47jH6/QYJ2e9E9/iO8SXoP6kQIYUC
ZkWMYDIGLzG5IqwOn2BEoYkmu46wpnblDiqosyeiyk0XyF0/ThNmnGAwhCUwIzKB8olX/0wGAlwQ
z57jYxa+STcwUbaMIE+OQEpcFgOkB2L6iYFzfnHt2rVLQEWCVhbCqikLeKIQU3JSpPxIkhS9L9NF
e62u2PBdGZnpIGevKOMw1xDj+Yw3kzZPkr+Q/H9PP/I4ZGvgasrn+Yt3YlsxSNiRi1oJU68F7Kkn
HMVxtappHj9rX7qKNbI7fiS36S6dtxmYv0QZSYIfXbL8ahkBb1b0N3YtlSdDbnHTDuJWvlBJRrAX
JbGXhEnI6xuc0JnUXznSu7f5xEIGrIYJdmdfmOAgTTaHT92AKPo8EPYurGcAe0jUt3QE7sam07LL
IPgvgZy/GN0rnU2U2iiGkr/mT7wWYKcluMh91dgz7oyGwItt8mcgIdLqFi7WfULE1/r8HRR1AvRD
zatHb+IxdbR6uE4VxoCjxivVGTusnPda+h1gxyzRBsOlR7B2zBQqZ2/Gh0YPiZx77VQarxJbP9cs
RV6F+ymKZ10wy8s2edIt82DLJrWG/AJFgllZUfv1GQfdlYfrKkjb/ETCexVVs11xIzDRYyw79pAM
uXqulXfmC01hPoOnM7otAGm7PRvud9Ce+UB2Mp5Hw5YyP/Hbkn43w6tUqPQ+X5Ny1c/y7OrKE02V
ri4OFNZrlnfy3czfPNRxeufP+ZwtXfF40IiiE2dpJx4rd8R9NYQ7ghHxJO3AJSnU6ymB8esVes1W
z7HEPWchT5znpUvoLO4z2bPhSZNf7bgYy4bSANhDXtwwikCUH8xO3tOcHzj3IulQy2/cdQHY2OYv
wP58w+WDrA9bOGLwKxXcmp2Sk4+UWmk4cLfbJEXB9mv0GDPulWwQA3AiRwaVc56nqnLRABoKglR7
nh/vwg0w6gPOJSrC2rAkkeH3uHqukSFiV2Aq0eDClUn9rfAoUX44SPXvsz8J/mrvoj7I0q8ObH+x
44MChib24CRAlaPtb5PW9k3ljbnCt0CuqrG99z8/mU9whpBL0EmrYbrtuDPmJOlJg3EeE3XyuVDu
FUMEElnedW5CHj8fz8Ff3RYc6tFdxySeTJYBjV3+iHvPUo9h5HaY9JrPVbGI+A0vYTimYE4oDW+3
zd2qs8ulFb3Ho+MRcI2pgU6gt6IjFbvcOX/E9TIJtkFCPHT0Kphtu20AyUF36NtQvpGX/hwdSTbi
grOHKAmgxbVHb7lMH3ywuFElkMiY0Hx0uR3+W/sbb4gtnmncMTzgwjlZs67fLOPKqjBQQ0b6T8Mc
BouCBUB6p1MElj34bwwib7YtDJwpWAwGTUcU656sk07+Y+8ZWBYIn8ELGXbukNvUd9wRjVbtQ6we
JPaG1V/Lhxaa5FY/gAZK9OuJbSm7inMoG3eN9jNVXcdTnsziBHgi5YAJN+Y8Hx7BepagcvqLdZ8N
CDx5OKBzPzhNkttoB2s9Mwy81lk3ACWCmAL8rG5TaqO+grgT7jBXoXU+Tz9GF8Ab5SlzFbyOYVDQ
3UDbHUjBoufxksCY1J75g0Q+T86Zeh3zg6HE8jcqg1YJ+CRq7klBwH3MUAZTKQI6p2lbfRZpH1fF
Za9nChssixwty/HEJBvux0cKpMi5b2sRtc+nAornzDP2k5awBZZOQIkNYxVnH1eIYn6iScvVsY6N
xCdyxMKjz3zZcZuS3rcqfFwdj+3EGR/E8J5BE+trVEfDUr9AaZPVPTpSvXoZePt1vyBvK4eUxh3N
hzGWK35s7GXjlTHmMkX0xNqz+hvfcrsbgwur6vRAXB7hAyEwUvTw8y16ylzbg41PDhQd1Sd5guG4
NuHfx78rfRCcClUbss/2WZ/Dfz5h9lJpOMCp5PnklUcunHfuVPn2yxzCdePOFslnSFiLPB/cA1hw
1VZ1crt7/QUMj6eBX1GdHxTVYxbCKaCTXJV8HljVH5Jyz9DxoKhaa4kPV6eA8MmDZQfi+87wt0QK
8SWuO4MmjknGkWeKSjpL+Z8LEq/nZrcHk/vm/hhXpmVE3Q5XWxKg4uR8tQ8R90TixGRMjzxY0jwu
ifvfCEEW5CI3Mf0IMH8X11tuCj8STZyufF5p94P4wCQQQJmuYDxnF/TciAIdlJOsbEflQq382Qms
DkhtN4oFnb/WDdg9EdwG74cL9JiabyxG55TgkgzKus1XidYw9CvDxdxn1QfZA5OMBJccWCdrq6en
3EHZ5SzPiAVLrzIcz7/LzkYLFv0bOlh5AtoOlK984MwktMCbkb2kYY5VYWoEfQujwt8euOnpVKRw
ZH9JyB3Yy6F3UWGEPeUtLAr6+LUHKP3tEzgbTA7HPuGlDDUKhOjBKqKAZbCtH91tbfiFHvJrxT0+
kvVIM7DHULftqWtJKrzNPxMOy130whOV1ctmjgJyr3qsgJo9RN05SGsa9D8cOvtrm9faA2MJ0CpT
EKXs2aaoooIUErIVe1bWiMS22JBcdqAKmBQ6F/bEPLeFnmD2YVV12P1J8ds7C36/6jmOi4h4iQiT
HpSDhwof2zM660xD7kLEAQm0RKDOAsXbnKTkg3S3zUInuUMeDCZoLLN4/CELaKVgpcHItLOwnj6l
PzBW2Mb0H0SynMNso8/v4yONVUSN30n30PQeHMRtJo0hzHLaUw2ClIsjeT2PB6Wu+I7KXtyeRHJa
MAcSbwibbVUvoAQsSVNiBLfojuxVKpATRl1QkzeBMlf/BEZwKNMETXtgYjIUTFkY/0BSOAItd6xA
1IiY9PyYJVLFzxxGmBAz2yniTTby90CQ2yGzJGH/IH3xvY3q32Yc/WRyC03IqHGSo+WLvYmUP2Ks
UC7bXfBKNLC3b00Pv5MOYmRySiBbWzushLdImnUvwf18BxHh463eY+XxzlScOLcLjlO3VpmNFP2X
bQPZzuwCJC1kJ4GgvKY0/e2ZNqPxwLKEnB71L/QmMu6NOKq8FUZnqd8Pf5jw1EAi7YGlO6Rsdh4T
KskeZ24IsgOrQsKuoPVMOVCw6mBdroIBgwMzovBxiKeDtOxloHO8ASQ8VNgYfDyD9PUAkMPjlqqH
iIiLjeXvZsRibe6Ld+YMS4orYydaxTbYvIjJzGbEzsEQxXIgFyGDxs5TQloxXc5HXsZ22X9CCGGD
4ryTDPQdycMn8mbi5cIt4ayVbq1c2cZogUXkaaqIzb1Ydgkb+DA+lbMPsIxveYYEZ6wWxOzU/J4K
juEA229FBoaVvypjGnPgjF+QyvW2lhyci3aV/oJEGfXMLd7jrQhB8oAtpFjptLchCGc56LBg9seT
K4+Ibx3A0wrt8xFOACUZIjHu3vrDJn8PNkqyTr66Hd8wT4A/YRYVrrHRDIYe1l8I0wIwmcO5A2GK
iMhxoJMUe2/PTgmdVNexn5HZPAwnBRVqcW3X2mHmYW7fS11FtUgYZsbbs8G27dojEdCqsISxCprN
6W61i4xOITygDKSTY41e8zKHyblsJgaNqT/g96QdlbHWjk6rQCPLIFFVeollkf6RDbRR/HVEzSXm
lIwGlTwlFLolmlpSExdfqcunY4TmCjrPEWrgk6qyktDLR8mBTXx2AM46U5mOmG1fm9SU9srKiPST
/jyZU+FilmHRWDGzcw3YzIrkqdVtEqkYLyF7jTAUWo3vrow/p4hDptE4nZO1DEZEEYlr4tiuwhzS
9G4anIKeS+U221q9N7e//PvnkWkuaBXY178/6nKtJMjBBHh7QVnmy2EGufm3wW7ZY9s7tSmPbBTn
VIVTmf/XP2q8QpL8+/2AG+txVBvbVVoWboc28jHOk3/9o/WBYdQcJei4EW7Ij/9+AYr9f+zFHHGg
rygCbf90YkEX5N/f//1K9Ey/sirDpYdFmSIQV9Cvx5eFXPOlVDcoSFfrSWqha0p5t3gzcmZ0P1ms
kRS+vzdE+n9erS3BCO024RNodnz59xb++YfbX8Ps5Df//mGTI2zfkYMNPVhPZ8GE/PvJf//JtpHJ
/17O3y///tBo2ldHppI4o3y3i0u5Ja/kpPvrovxvK+X/42d/f/H3Z+qYHLTMTAPNms5Ybyv7SsQt
VBd0fKaMRC6JJXaA9qWTVTy428TyBuobatxPniwMw1U3iUDnPGa26RuFVQe91DxPIDMrZDHD3uDt
DGSgmn/7QsarQIq+YgMZeFO0xzpyBhz9DAojK5y2DAgtswQEAlGhICRBlNF0HIgxkvadpAfzbOyM
kLynswnlr6XF5yNfRhsLwem+GTiQhYwYWFU0cJoXUqLirpu3bkJa171e2NgTzvZX2d86A0DQ6JTq
SaYUkpKuy2k57WO7zQJDbSiEAJLonfmwqGgDyEsdaDrE13aKdsNMeIKNQBoYnYmILg1apATgc/Wy
x+8eN2udI60W42MPr7IBtbLzIro05RgaIpRTBTnKomsxA8TPq0RUMHEMceiLCRyq0bFlpHGtnHnS
8YK6AX393VhB2LPQrlc6MvL2e0ZTgs8jDMJdEwFOiumZlFOt5xCi99ByqSoknpKRFUpUZdYCldAW
K4FGbLLmAnwUXeh9M8EIKRUyjLJOX2p5COHTp/irQHYkf64trKiUFQ5SDcpsAxCaE57MUTZ+iJqH
1rXIM6fmi+aQO1R42bkyje80K3qipKNt/qA/cISaKWD8a7iwJ8j6RhKJZRK71ljrQVFnX5iO7Q0l
N9DTQe2lKQgek4oCzAhYZUbUo9Cu3MvpOsFpy2JamsYKrVAVGRiyLlohQhsIEaoXHbQWzCPnOjsT
q0ZIViAn03s9csWSlEMKlOzzOCDJIHN2of94rOZ4JbCH7Nkk+bs1EI3KxpeTOcY5HjngSoNG0yaN
XxWTzBAe8xhKSECMicChT64qessFjRJyB53NqL1C2cJ7pY6w4Ky2hvPfqZ7Eue+EdkHv5mGdRhhS
FHppQVlPm/hPq2pQCYQUNGNas4Bsr7WDQo3jh6m69prpvKYbhGigiajZp3KuwiytUcFsjF2OOt/J
kLqLZRnTIW+HDzM2lP00tXBVWLzIX1sPo5Jy7qULGvexnW6TiDwntQRojvVdIWmwWxGx8zNd/0Yt
G7Sx1LAMIh6RRFW5dmpBZkB3EnsO+ZQggxdOMGmzdSlhKk0072Xje55KVIHWId9jeG5iAPVtxdZ0
mDoa+2j7uMOlWz3i9XNEm5/of4k+Dc2knSOfLr2I42B5KltrL3TFOXdNe6afZjjRt3IqIuVXW3oa
aBqAM44Aag0QkgYDyQslC6RMoO9J51GptEd5fRxMmmf7vlOPFeQI2vxCW1iw2NSFJKnJCgzWzf5I
h9ToypHxLZc1Lgi1GUQKejBa1z9PXfUxmQUtbaMSrFpxt810OnUd2TckzDCsZPmy8yb11DRB2ZOW
t4kWFex5g5n4W3cOkoZRbdrQ0mzSalM5cD26dUpPGecI4qopkr80e09kxRtpERoISg2F1xpWKI3E
W4aKTLqK5kbZCA4WC7O7fExal6bhUEElI5wQ9H7Qk+SQNcaJKVJ+FRFyzxXk9aGen9HODizclVxz
orI24QY+Jt273uPRag/SaU2haUhbg2Qzr/Fes/vnRS7mUMNgpWVogBxhf8eJ4y6j9mNM5Dd0XE1g
AkRFirLczdR3pzgjEcK372ro2mvnKOiar2sadqlGTFgDRHXLQE5IE5bZ5PDNOjGHtYLtXZ1QRZb2
NMJqXq3RpiO35g2JVbrVYx0BkchBlw53q+NKIGMW9XlMG+1hbLOnSHHaPZtxHqrZsxnX8t2mS4vZ
iHZSqWeZeao+DYugqAMVq+8k5TRZH8i9fs/LmB7KKf1dkhKzdi15rr2YltOwtj+kdBVnp6kvUbsU
QUbTMd0D8mexUSTkiHqW3XRnuWnwgVSSl8pEz1SmkrEUykWRVrZNRCz2Um4hlVo2L8xSt2klPAzL
gfRcTMTNjoFSbi9RBYyNmy51frEiCElL6U82R+esVzXotGXhrg1hZz2lw7kg28XWDPBfpwxk54p5
GqNNg1jtw5gOHQoPG0RC73DcZeklzVvc4srfHvmOgMb+iCZ1mkCnKewxJvcNU30dSoTOE91AHUM0
JiLdImyNhaNWV829MZEeWZ2O8UbxoggNjka/PEhWTFFME6tfYi/p1HVF46MznNVZI7Zlaxl1oe6x
jR/PalPeT9P6PtfDtSt7MIJ81g6rLM562sRIHSVIepnTTQc1vGaWy8OrA0kt0105xJZnmUYF1LlA
cZE0OqNVxORnUZBaSN1xMGhI6k1AhXZQiyfaf67TMp8lkd+h1+/41oo9mU5A3zZty4kKd17JQFAy
qfrGLtQvMNMhftc/I5neZyb7Y6UrQOWWHaZE6IcyhtZhJuNZWpxHxD28uOocSiY2ujUNquF9dmhE
/4y7I1u7BKqomCRba2z/SVeizRo/VIgZ4FQdAvimDKSZV5YRDpO/OOj4khwqAqoJPjUttsRgc0j0
XrF2GAPdqmGZZ+JC1+OcV7807u8QNTY+G4xgOmG7cRohhya4f5OOl3V10suSXG2jhNswvi/6DJkV
j2lJPS1rdhrabj4jHCbDG/6ODZPAPO6Gl0R6nAz46LnTt/soE9/pokc3h8oSIjIjcgK2fYlj8Sfu
rSiQQs1oDm1D6VYdZmCAtQ5bzLB2uVKeMDbSH4y8R9lRBAgECqAUQPDOXt/SCCJGS5dwsyws4w+r
Ry8+XgffUATlZiXiCFrzO2W+LFqanMeGEqqdaftJcSgQWiQ5pOFDbZDw4rbqznWNn1ZivXepg4Hd
+M6B82ji7rmrN0WJBhmaYfabKDLOjVOccGbahIY2jEmub7OT1mEGD24pZm5SpcHXAKDH/4LyYK/R
/2y2fteejVRdr1Y6theECYD1FwIWEAI72aTX5+aqKYN5zh1KrzONOHmS0UmarRF7U/5l11F2xlUX
dlCWB6ZpALnOBgoPk1wfJstLVI8cyTgpM1YL1qK8amZ+XcfJRHmpe6FtnXPShr2Z0ZCuqmw58wK4
t1TOfW4ylAhFbGa+2g6tA+qc8tR4pvIAYjYUZU9C0ZbIBFSXSu8zEPABrM7E37OIe5TCRPvSQ1vc
N9TXUXd4NM0O+EJvGLKCgE7IVOlbpQIa7vSK5r36NmQj6bBBwx0dXSGuwmqoO85938rpYcz6LU7E
CmO2ekRyxroJetqwoQPzbWkXg4+a0cfiQHdL9O400WQMaKl8dHp7LWsNFbF1Hdxt8Zj54pM88nAN
E7kiEyUhRSpRmJ2XvT7gitqi0q9I7EzF2HlTDQ4SZfpHTezr45LzU3YVNXt5KqGEdMkpbQ/INW+Q
asw2pjHBI8q1xTQqYSRKG3s+bKVNtkn8jTACRVfTj/onDU+fSytAdmu1PtTp1oYA4bNSDOU0R+ud
LAvloCIOcSCf1qZ1iwqgruexvJ/1FTojhDAS6qOSd/kDTmVZkIwU11EF7A51jUz2ai7aWY7yQCmF
CWqW4nJqzKE50X5kWyNJH2oItOSJhPMqB5OK0GNTVo3wJLBxKKH1e4lfbGPzXM8xUM1q5S1+Kyxa
8DOCes+01vzcO8Ap7VRx5qlyhP5gvvULUD6JjOJZlsFFTF1R7hubZlid0Ganx+WKu5VNp7yGFoRu
xXtogFnQRCt6uUONSr7y0y5WenTWOgU56T9GswlXCSmxciim/YrtYNTB3HYwiTl2wGhVzM3Kdnwd
NAYXW18a51cSQ0MGr7ZlaGQL3Awpk419XfVvkpQuHL3CIWbJurBboKOTRQA5pbD+h3U4brbQ/XCH
vFV8seXsquqT9ES6q3F2/lm7vnX1/iTMFMTGptY4So91ZYVRRaJgjVQ10RgOsmKgio6dDMmQV+Xa
nylPTHjNOCJnellRdljhbw1vIppfgB0M0iebXc7oD7XVtTRQOM05GrWJggR2ZyT3R6vp2FswVOyp
9EudHAV5iyNlUTCctDQH0rrZO07GloXK4rj0GsTJmJoh6uxeVcAMVTS6T5SpDK1y0O71SYQCeETE
UXrBzRxqu9O2d8xPttNMW73MkNk7bSzTdFP6VuksONlK+janHKtywmpktrCgCWE3Hcdq3ykYfUJ7
7RW20cWMzV0T6zYv6N5rbdIwZug+5AmTCwN7qwQpSqC/9U1J5ecko1S4CsrytjNF0P8p9UcLxuFS
1X4kaav42hxTpIRr3jfQ/1FrRTM0EaRd2L/NqXaTrEkEsrNY1D3Wnf01YTuOZUMDVUMyMTLTusLv
kodiXV7WdaGFzAEAHuvyrur75zWpDlIRx7fCeO2F+DNnDiTahFSyAebwuNxmp4Ldqr187OeS7hAY
JEo9w1ewj8LOL0l31hT5o1uRZCg152ShNoA3hWnDvRWPPX48iMdOP9pEG4lt0BUiUsdAQi7Pb0Za
4Bz60tS18b3qtyrNH8q5a8OxWikDZfNWdKYS1DvArbl+mTmQfNCoX9E64jA41PLQrRGc9KsToKCU
gyzCaES/5VNCgY4QYfIFsnEedgKWr+SvbFhiP+KHBr+D/b0R6Z+0Lr4bK25Bddv7TonGcwWXUnCq
Wqv97fSy4iOyTT1yWF8+RxtvB3mUfKfkIaFbUQetFsED8LsiVe+VThysvCSnwVClYgd3R2XGyzXW
cOXRCPgT5KXxIHSERemiWQ8z6hruvCy0HYwIR6RmWCKr6WlbY+LUAWIsA/ru3dh6ybQSTKnNlR5f
ShfossKd1d8qx/nRSqneZ2P/hf4wBKQ0aoJlNa9aoYBIZ9a+l4iKLHK7xqaVBjdgFkXV0qIPYXzW
UQJx6Nti1Fk+euL1OFy4Zm4AFQgMzjSWJ7qvS3QnnOY7pUw5DOWvEU0xDHl6UHGjkthpcIb8lEro
REq8Lv5SUEdOKcZJiMY6ffdVKXRBRfZ+6ds67PSa7VUnlYtE8jr2/dss1vVaGPdOSadxPkpFgOZH
BXcRUSVJImLuwdId3kMq+gd82ZJ9MvXjP8Wd/7/C2/+k8KaScKCJ9j8rvN3/VFW/FOKzSj//u8rb
f/7hvyzV9H/gtW3qDpptLHn0g//Xv4TebPkfBiKeCr9WTWfzSPvvQm/8yLRlGWdrVPsNVGr/JfTm
/APcQjUtBc02x9Rt/f9F6E1R5f9LONLScRdBtFvV8Yc2eb//Tde4KFGRKRsZXLtoblOGHGtUZjd9
oYkBK8GmNymyS8q1wgB1r8rw8mwVbc8SRYe+KoyD01rFI1I2ZQ9HeWWRBM46dD7ycbFfmjGMjK1v
2yzEjNJM/4AmDIItEv5Wc4JWDEbILuaRwoT6EpXlriRYxWqdnkYNwcVphoapvFZRnHlRyrld67Qo
mEWeIF8r3alFMhzRTCyM6L7+yjpBYp+D+xk9rIrJwcA2iRFJL6h25hWbRt/msEfy0Q4WC2mlPo9f
HfYBao3GeESHP911k5mdxn54zpLHNOvYKhwR4HIjDrFqvSfR2FHywi25j3+n3gx6TYn8ZIGbvDTO
Gf0qUhB1puu7KI7FiqyqZU508ApsgVoTmch+xidSrmi9i1Mq/kWmy7toVOgwS3LKWdKch5bafVGy
+E0iuwV4kJ5Ni5aXNZPFDuMth549m/pRgmOcqdLCiKGGg9dTmOp0+miXaR4ooetxWCWIP2FFAfHS
XGegdRLJOUewyHLGlkZSGQaPk6d3SwJpLHOcY22KSxqjg4lMcI8+7FkT+kWTNOtiWhjWzRmKa13T
5MTnU04NuVWhMls59WWVEID2eWshs0K/Xt6wo4wIXqcMVhlSoGXpq64a2MHOGAPXcUZXc5NsRUUU
dXCBeTLX5iS6CZS7sQ8c3LnNUSVLw59IqT+J5mD4smGPGNKB4lDit7AZIfUdBfWw4bIi+hYWdXw1
iGwPVpqod5zfu7nW3y0Ff5Yobs5z49Cxh2m441jKQZK1wptWO9BqaXmKxgTm15zBAp0cUlTDotTX
hcCPlovc0jPYLO3t4Mp+j2EXm7e2g29Tgb/nycTRT63SRmHTy00YJiV1qcMIq8K1rQlaX/LdFbXX
cehA3+9FQAvb3qikH+S2aCubqdKjzYM1Qaw9QhBKJgk8eBWof2YctD1NrNE0Q4cyC+XMn0D2H5gn
UcGDs6Rh9Ew9vh8F0eI0qyP82q0nSFgf6BnnB3lull3RoOXetwNw+iC/kXM2Lmm+DdmhvchW+z1V
EX8y9zfHrFEy6KOPUqKcIle3NaGfYKzSi25DSp3gw1d5bvoy9itABSh0d3AA0eGjorJACewJliOJ
WwW1D+rFvNSfKUnGDu8DCh7qbUnpH0QY+sGR7D2iDyDjiOv0SwmTJ42e8HRDbYnet3yGQKYZS6hk
Kg4i+W0xt96PQe7dRql+y47e396ih3mNkCJoEByTrT0hbkfPGRxGu1M0GDHsW0vVn7hY7YGn/JVm
07GuUgW9oXj0C9X6ain41KXTXjXHeeqUDsxbh6tgGZlnOuVwGvJnBzXbKZIDvYG2PZiwsvIP6g6k
YgsXMY8kAqaNYogswRCHHMn+DQ9+zGhZXtfsLWoVbHwNYlw3qVYaIqi27oQa7UpTP0U2YgLlMJOw
5jlSD63+pf0V5moTqhKiDSZLMP0wNabH13mqTCpGipUa9G4p1l7WKaDMNSxAqLhEwLI3pjHtcgXE
/Np46LSY8sWclAfVYDNSdCsgPDr0LZ0jSzDvVKd6LtTeCeuyDRrnlI9tgBETovDsD4YT4C2kHjp1
9dIoK4HV2jfDnnpkszT6i6ueDEp7rYtGoT92hKsoluQwaWRWhmJ0BxSsX0QqIDb2aQSuj9iO6MOF
bMcFCu9fViiF8jQ8DQYNjtQPYCauWxZZJifRgsCYWnldVB2yJahdPS3AyQ1aZdny3CBERVA52I9v
a0FXQ44Ltb9C6kE9fFda9ECQRlszelcLuKNry0ctK+Qz8pFgv/Cc8+xuXTYPuzFGn8JMTW8w/rTb
du2MmucsJay40voDEHpQqxKUSd0aeCgfwomArdPiAwZUfcSL3Fst41svlUfZsKDLRpnkd5YCfXJF
f6pOv9aBXtExrV4RiUYcUsrwI5RjJfPIQamxmnYY0QQsf8kibf1Bo+tk1ZEQbJRDXNN36kRUbZKI
XCij3oHwoxZrv61ZveQGG8Z/sHdey5FjWXd+FcVcCx2wB0CERhfpDX2xWEXeIMo1vPd4en0b7Gn2
dGgU+nWti0YDSFYymXDn7P2ttWaq2Kj4YupVXXIwvABDLiZjsO+w+0v6ZJYzp0JH5EDQWJ/EGNKx
g5ymY92ftILrmIEIzlhAnXEBoNEy/l/6+eBQWJqtfFfWgLBVLuDtLEKou24IHusmOGB3WG8tn5Oo
UsfSN17rKCNtp50xtMBREMu54dzpI6msWMhTzSUILvM+6aXRbXPXXFB6aROFkeFMXjtAewVwgbd3
j8+Cx/qWyCOiJhUzhpSBhwrCxwa0vjCjvR1Vj1O2YNjMKTcXPaaPQfxGx9S5xal5n/Qg6bFDcajJ
UKLXEwYqvnWX+8zbWhS0lkHrcvFdDnOHHIJO2w9vqJNt4x3NJPgWzu5nvNvgH4kgCp18ojdDcbSe
f6SaF+46K8TyYRmPhm/vupBYct899yqH23AQjHo/nCg3APVe6Joex7R7MOzxSzgs8y6pW3S0N9wU
AsJX/GunkvuAD9gVCZqbnuRJu0HFaN3WIb2fmKk6cHK3JwWBXl/AJKbtsBkJ6ooePjfJikbccHaa
2t+E1AYxwmkFl8+Z7tBEjfBF9W6MqmY4YocoBpLwhnn8fTkML1SsaYVO1E87Tq7Osm5xfIfOmmit
6Yl5DsuS8BoXS3zpqrqle4wNKsl+E2ysOf0JaOEdJs3Cv2P4vCRMuxKDQo7vdLtxcs1r2IG6hwYd
JhrudVVx3HvGK3W2q7LsienY56Kuf2qkiad5gTFGoI6h3yOJ8p7FhBYg0D0G+rxX0UgBLOLsIy/6
AJpXMbaqrKbB0RW5AZ1UJKLJcKHk/TmkPGURNFYB41NRuqyLsXPyTZ/BiqUpHZfNCH/SB3WG5cw4
XZqq+Oti3acm4vDWFzgBGHIqnM+TPqsvJMT/sSCnAdpC55LVQuZnwBSJg2PVX+AKLs7sPOCAhNFq
ewkElgCHyvZUjyPwrHI+JyhW0h6oKm6QG5lTd2nD6o9FKvTIurm+4FSj2q1/iNaZHlGd8Bz45QzF
JUqC/DJ3xbm16eCt+z15cV1bF+tPtD3qNBow+49d69r6Hu/v+fF2RhXwlKzmtCI05PuaSFgOn8JY
98/KNdNjpaVEqhcOcrg/cwvdZdaPlMTOGCX7KVAJn81bClbff4VsB33SQxLpGeIdizrcEJYAni41
xHV13fmx+Nu+9R3/ti/AlCBvreb0t/0fm14QQ4gmcFMlZZ9dhJ/kphLE5gOjqdQIuLhu43j9klWz
vx/liH4c1hVPeadl1sOcTU2zvJMsahpfcoiIfbHu012SBVrbl2LgH+fEuva3N8R/jvmKK8jhn+zO
ugb+VF1MWayb+FrmwBIZPJnAMutbvRMz6xu+r5K98cVMS6Kt5qXAmqwuSIlkLV1mvtqsy+Vh0mMc
iUWLn0XGbhnp8ySqcGfgY1zQFMxzaLR4obpEyWzeD1sY1vzr9/X1u08Ud/PSwQFLL8QIrZPDV5lT
eVnXlPiirYuxu02rXD+bhJrihDU1/EXr6sqcZV54dGpqwY1LYKdcRuvCdROOQiVXVOF0Mw44TGqM
yne2i5jQWRKASdY9F5Fsrmu6bNpDgvvcuu0PScpMtNsHhauQxpWvGpGZ1zJG7UF55jSnbfPA7i1E
T/PsGBdMr4O92c1vbU1hdF6mJ6O9scHLnjzgXacJvjYBqSGuNiL1YSh9SOlSHSo3gIqB7Srs6rko
LdIrPEwnLJy9nLCgpE4YEPYkFrpFo2UyhxU65K2MPEyM7WwHQCvqGaDV4HSndlE/SFFPTkOvdlaK
QMFYXOvikOpT95mx82PLoxnsJ2djYhQRptrZa3voYdWm1xEH3o0xBPmdaZY8IdXC2MVlal3RsLkE
Lp5oDubSugPJ7aCg7KfhdTCL+IAjR4dctmn3SQa4UYcz4TxjgSeR/0xHpiIcnXkZRe/o1Ou6GJXh
ypyNu6jo2oeODgo2ooSrkj9m3/oePQKeCmCdQ3xnWowIjUZcHyJV5qfUJKJoSZhqVnL65XJXHuWc
m4eGR8u6+rHzbz+zvurH3OA+fq5s1WvTeNW2wZ1kfS0jooq7jPzYMnhr8u5DUEI3Lh5coyGLdfN9
wbRk62cpz/neri4J05kFHhP7ULzUySfCid3H2rFWXIHa4D9MYF+H9Y3akfN4XWtSvcIpYaEvQk6O
vP/6WlAU9W4AB8HVkn21TPH1WV3XF3v51x9v8bFZtM68Ia4sx8bb5FGWBlEGBUrqg5gfVquF4br6
sci8pD2CPJ6TDFMV2yms3XsqrOTDzlmB0DvlKl/3fbzwsakaf8SYowirY1+43Cu4jNZFmM7f8MrU
uZH8a1fVVpiHMs5DN8v3tX4vSeXGxySwr3gXcwxtZd9kwpm6cgjW46AEuMFLlYMd5uSCbNdVU55L
uuV8MSTUtgFF5QnKYhZi1IwgqYZmocfno6/p8ZzeNE5oXsakMk8eAydHbjCMy8vLuuZXHOK/7SN+
1yPkF9NZgHO8eQz+jEIev/64/slpc61dhZNPsDyWeRyftYWGQ8wgcpxvgTa4UQ38levakKMpy7Tx
FFpmfbFVNR+dwTwxccWYnktjwyQHd4r1EyzrDbGUz7Z+wAYwgXq6Hu3W3z6pmTZSZd1ZjYZDaKa1
MD1vc0I8MO6+x6rSTdB4HpAm3uAH8jofLflboYp4PiZp2F3XbQx2EFK2gQ/nNIUYlwIwV3jjLTNp
cM109tJfndz810XS+XZOJjvPAT3HdfkaJmB/vp5dRtm3LtouJRLB5es25GRb/936Qu/QrMPkS54f
QFIse8FCo5xz6y8/JW/08RvX37X+8/+4z2sj3uvjHda19d997PvY/Hibj4/3sS8R684gpGbWuslL
8PHO6w+7+cjQ4/2zf/ybKPOi02IgLPz4ntY/T5PkKeWgLCbld7iQkDxcqiFUhwrW2My43kvai/se
WJUpPpeyJmcfxasI+avg0+vOcpmQ/XfRwU4SRdohaKDAwWVYxju7sQz8QuSUWc/c9Tz5WEyud9cE
sXlolgSL9/ExscRX1qVzEHs8/scFd8KlyPFoLkrabkQWo2pMXB4mhnye9UPozfBpNLEi8Lx5H4Iy
Iax024tbVO7O8yp6frmBChSXm6brLlZeExphNxAt2hgk9FAYgcaz8WBknY8ZwsKkAGP9y/oePMXp
y46L0x0bI+O+FA3HmJZG00X1/0NH4firvPuW/2r/h/QhfpCujDF21P3Pf99s37fDX+XuW/ft3zb2
RRd382P/q5mffrV9xj/ljf74yf/bF//br/Vdnufq1z//8e0/9gNorlOg/8/9AOLXKfE08b/1At7/
0b8SX/zfdEkQdE1Fc+EviS/Ob6RXmtT7JbO34KhE//yHrf+m4NSUbrqeRaFKfvm/WgDqN123qeTz
A7pn0Vr4r7QATNP8W2o0gYauSdCMQ4ym5VrO37OjGkMldV+HzCK7fuvZ4SO1tu6YylA0i8wOh+yM
cVIaHNetdaEig8gXPTnpMn0YjJ/rDXJdeCUpMVCb3Np0eYLrHZ5wPPgCXPZRGmckdnjlW6dTpfPB
mG4MDJ4jK/+laH5SF29uRQYQDz4RJrkvDxBcMuI8uQlwxQon6s4KU6SAs5o5Rljf6Gj/iwY4rPAJ
NpgNGc32y6dhNpjBICrre56CKlX+mckZ/IaXA3CUu7rljG6V4ewanzZ5Y07pPUZfTBIuNamdyDx4
pOAdS18A+yr+cRF8byuldiQY3Cw+5msxtuxt6m/UAulSxqm1NT3kRp6BmIbwhJH7RoBVblANe+bP
XMvUJU4RnLwR4JWFiMCrx4OpMf6VelXcBgRl+yhFhpCwPjO4n8LomxGDLPUN8repwpXDfPZbYz4k
M6LplsRMWn9Rg48RgbqLh7tPadchLFl+ohb8udJzaL6AEF3PnA99ea0s6vdJmPyuEvcprSFoOsyW
4gExeme5D1kUPnjVfO6MZNrpCu1IWkNm1O3VMPvh6C371lui+xD7/HivY5y/y2eYjCKG+5mxcRsD
1dKEDYN9UrskTeHUCgieb/y0xW8TNU5sVNjnpHxid+H7SIP0eSnE3coYuf2FCemteEr2yzc0tFM9
/qJeHRCgA8hoYCIxzg0+IZkOQlRmn5wR4yjihrZUJO1d3QFv+yHBC6lfTvsFEIVacBKAhTQUP7Rx
Okdaxt37EXt2XM8YF2+I23r286a5BJ12tgfvNm8q7cxXc3XrEstHx/o10KKghtBhym9weDVHe4jJ
nMsdckNmnI11/roGSubkNq06+D36zzAdklNgU/ELK4rWS1jM57GcMS1tjMdlMdxtmZjRs6dhfUWN
emvWyB/qTEiUrtPudZMvM8UBwdGH16l3ZjgCqswZtePCUMV+nGl9I//zbEqMoUbszlBPcOFtQff5
kcwZykOpPt8vI6W1SMNqn1LdbjSdi57QxygtPaRv00GFoyayrOZJhbjdRJT2QAkavrORb9xx5qdK
dYiu7Z9Qzdj9tue2dq49kdD27NHGHtIbAA/yT7zncClewQoMGnTE2kdxgFQHJ+dqjg+l3Z58i1ZJ
TdrLmSYpVoPo9yNAaydKrWMOWO6NHL2I0mCnD9GO5yz99Blpe9RfhziYyb6t7kqSJZiRURObW6ps
IBLNkaSCB2tCw+Cog4JO3+YDEXddQWJLbTLG73KISBdNWI3AIap0HO8VINPYhAcG29uhtxd0fv4Z
YD69NY343pyqco+yLrZG8pw/d61GLlLV5FuUlWauhZ8gcv1bem3QV96rO3jndoQ8AAW7IYoK+2NO
5JwkimtlOt91tIjxAoWmWo7xTQwhjUgBgxHPobgSxp9j6dAz2KJ4mrePAc17OgyIkyIcFKSvr0uH
P5NefyBd/9x5mIUCGFoYJbCARPiAVkiBZWUGgAdK3qNycI9L1MagY3RYwAzQHzFCIDF3o4EghOR1
Y6sWkCuCzxuMQsuTPWLo0QMvBEIxmMIzjEI2OMI4NEI7VPMS7UwdcUUwU7yvG+Al9NODUBK28BKd
kBMZCEUHSuEIU2EDVywCWQhtUQp3kQJg2EJikCT2KwbNgJRuzsxREYUJtgFwuY0mYLrIxGnOErrD
pmNbCO8xA35EQoDMoCCzMCEucEgglAhU/LDXAUeowl3HAZJkACmBGEUPLJSJB25igp20wp9g2tGA
oyTCpVQdfbd2DgG1w/kOw2X4FVdAFlzoqGXCtowwLiWsSyvQCzHjD7VgMAk8TA0XAzJOGsuA4UBJ
OtIhmr+4HU41zSxmV97ECp0G21m+NTGZCUZDLa81lE9JjUZuZaLlbOIMFYQ+/j4LtmPA74wC8sQQ
PZmgPYNAPhSb6jOPlkfd/kQ4j/PTHV9gy752ggcRpgbhI8iQLfBQBkXUCU5UwBUFAhh5ghoVMEet
wEek0r/FtLRgkpIiuOgwShOsUiPQUh8YFwOKqavQIGVBiOcUNAMjWL6lDuoJ85CQLuUnHRqqhIoa
oKPITbOO+jswpb9Y7WMvIBXe/vkm9vtqP4VgVv53JCYbQ+Cr0APDmuGxdAGzmAdyY4bV6gTaAgnf
2IJxxQJ0hWX9pgniZQns5Qv2pQsAlgWltY/U9FnBhsUCiSloMUOwMc6PtxIWdY8i6LVTnrddBDLr
BDfrVu6sJAkbEK0SJI2ACewUBFObY+HAIdcsF4TNgWWjj4h/jOBtjYButiBvjsBvsWBwowBxI2Sc
AyHnCSpXCjQXFhxWFxFlX6h2NycuCCQ2FyptB0SUCFbcAToirRys9xlsZALnhS2YHs/ae5jWC/g+
PmKC8ukwfZrAfZNgfpUAfzHkH6lA0Od9pg5uqb/0+oALCSF2Mz4CtLORfQlCWMISRjCFqnHuNGb0
oBqYcVVGhtqN+3kFiehCJOLF/zCuiCI90hVZFHgR71BLYEYfqjG0wBsXOEe922WCPfoCQEaCQrYw
kanAkbZgkiHTzU0FOclTh+6kwJSTYJWuAJaNDrLR0RnsLeBLbpvhfQmP2cJlBgJoaoJq0iG6FAJv
6oJxDvCcZGG+BQJ4NoJ6NjCfsbCfAoEmgoM6cKG1AKKzoKKOQKOO4KO1gKSuIKWGwKUalOkkuOki
4KkrCCq5OYicBUslmi+9SQVVpS5NO/mrZlhf+ZTztvURvcSGFr60ToNXMP3Q0IUHHBhENqgLKleP
9ikpcxcuL+z4BfUlw/usZyQ8ODytd22ecwfzrBubsvnGS2OeglWooT7GKKUazfSxrExMekSmC1yT
5sYhX4yQcahSpOGgxDccJP6WcWJ2cZf4sXnFmQBkwbF/Np5fnlTb7RaHEUvvPHN+mjRBJJpPMGK7
lFhcwOJcEGMe3pwZUMe14MeegMhJfbIGPUIIBiOc9zUDGM38FaYWVI6h3uzOxn22afElTTF9DSeE
BqQJJaM9HyqixHjmAGBrobO3krzdx3yfMyrbHnIELgFrK5LF762K4G9BrGNY60Wg6xz6uhAMGxEk
ChFBs02BtNfNWsDtQRDuTmBuB6o7EbybmvW5E+CbdgLFfRhwXWDw3I2Xm1EA8VZQcar8w9EVfNyG
I6/hyTsBy1NBzOG4oauBzh3BzxmOJGjfittE0HTHiQB5ahwVHkH00GgWLrY56YIDNNMUgqKSK5Xz
B4M5xjbQGir4HPI84c5NPE7ASVi+DHWubpcgvrfy5UulQUWhBbGvBuoMc1d7LdnDo4mtmYD3LgR+
Kyi+L1D+Ap0/CaafCbBPbyHfZTD8tsD8DETu/RXv9wH9FVU1C/LfEwmAEjFAW9+EE+KAFJWALXIB
CCECclX7ZREpQSqaAhEXNKgMyskK9kZkddCLxbUjGeVmTJdp36YNwg7eHNLG9Mwn8JHXFhWDiZph
FlmDLgKHvkTqUKJ5SEZuoxMqiNBHDjGgi1hEIGFOt40IJnT69pm34I0gYgoPVcUSvkUissAIIRHR
BROHr43IMFoRZJgoM7g1/ohFqpGh2WhEvMF46WyJnIOOnLrYKDzCSyRyDwrOPxwRgBgiBQnQhCQi
DkFQ9zPzkYtACHU7Mi2HVUgikpI4+tmKxKSvEZsAY1wz1CfmfFlEjJL2r76IU5jK6AtiFRfVSiny
FcauxaZpkLTUy9dBJC4zWhfKT8XvOE4mwy3HnIxhEcX4qGMqkcn0kUegi0hnMhHRwN73RGKKtMYV
kU0mcpsG3U0lAhwOODngaHJMEeeMItMJRHMA6f85rJDwOJgQGFykkYh7TFH5LP6Ti+qnEPlPIkKg
GpCrFGmQ7bVPmoiFfJEN5eiHSnREsQiKTJRFakBihD4RsRGqIw4OVzJzYISeQNEok8Iwvm9EqtSJ
aKkX+VIlQiZLJE0a2qZMRE5NoTNW5nsh7yNzkXOQDLWILCp1t47IpGiqfepFOMV0PzyiS7gJRFTV
irxqRmc1obey0F1NIsAaRIoVm1Tf8hZHlbKQgVWL94mNQwXPZHJX6ftGqLpMkXcV6LxyEXwpJveT
SMAaEYMVaC8mkYfFIhTrRTKmRDsmIrJI5GSIH+nzGz9az8u4TvPfE5RnkUjQDLRopojSIpGn9fRJ
zwOKNV+ka42I2KKUZ/xkubuQcQGoM8K4jFTZrWUFDC3L8LZCdFgpTRHaDOSQuZ/ini+baFX0iB4g
zlxRASAxtb6tk2g7jc1L44YxalgCWSdb4f+OdOPWazZNp2N4UPv4vRTadspcNNTQgHEbf2mU0B2a
DVOhm5+ijq5HO7jk2LkQ/67LWAf/vtjVcNDhs3HYhl9tbHxup9A+k6BiNeFVD1B7dxVTGAIDSMKJ
dsQT4iviEzPYm+mTPdtX08ZpYCRKbE8NAvFLMNNkmoryqqfUEucetCrVmZyXBgG+6cyTrzMRThSf
zTL+tZi8XW7NTI8tLv4p+87I95tpYgDZBd1NOHJuFyVXm56Dq9hNZd/humxwOzpB76lNweCtdnsu
B5c/oQiDclPV+hfieoaowhhwmFEA1M295j3HY+rsE6Ict7PRPxRwY5d6bSfA++HvKduLdBbWtXVB
BTToix73oRZHG+2xbjC49rXIuKyLmuzNSymLdZObN96zJs4SRZ6Zl0oWUTbaPI6a6E4plRxNO4It
yPwHFWB0sP62Vj7Cuqisur1Aa318CF1yEhwQq/3kBguvsVjX/nebNItoIdAqcOUD6rmjX1r3W6kX
BiZUbKy7J3OaCKBpfumI/3cMQZh6zwsDJ/mw65o1xPcZw/wDvImF+EheRTS65bQPSSnkS8rDHq2x
rFkJ6IdhGlgrYn9wUV2Pi55vuQnJnQ9dB5fidkSVzJrenXoURqtHSClGIeuaT33ufQ0bimr9iY4B
ACZXVLbx+qQnwmiWxqlUla2WPuWgl+NOg1TE2US6IZb8uwnFVNtxmGzweOns78qipiY/Rn8spi71
M76bf+0ceKJwluA4wlz34cNGZF3zG1xFPvYVjNZPML/blfHoxE5kXWTaQJisFz9PSsptCPZCMUih
+ldehmjERLFH+GxKqf1jYUhjgEE2fTEfObmnA2aOpcJowK+hirS0Os08nt+xEdRTnN4hHlB2QxeI
Un6xZeCFhlE2tVSn2SttYVsqhEkOUZZyJZ4NPFvDcLzoRljAjcY3k1WOl0EW636vTENcO+MBCNpb
nG3ZFTIClgaGL92DOvN7zue026dL/mokt6ONmwZyP6zIVtcMTUw5RvSv2w/6ZF3LpB+Qqnk6lFPx
uO7i9ycX/J0SfRmxyTGs9rJoNB3JiCAZzMAZYZ6N6hiW7sVy8FBIqqjfrkYoH4vVIaW1Oyvjbg/k
8mDJOxDkKEkHvGEtDEw/Z5CN63ajwa0VCHzh1srn0uG8S2wfI78pxm2O26Q7EniqM00qCh3+KYQN
j7oXf6wYrvv48ZMp+zZMKH4BeamLSMOdFEJBHc5jqt0SEHj2GhdcKpgnBJzQoo4GHzaWNVnmTvDq
ueVjiG/foA8OKhjjU235X+a8GOHhD1qcRMeyTh7iGQdn26i726izdcya1M9E+2T7Zr2fcsToyvFe
ZiIQrMTODj2jdQlU9Q/5TN9hQvfMdQwPjsbTzO4yzXYOGEToWBJhM10waTgldkCquneBPkz2pZW9
hB4Erd1RRc3yQ9f7PfOLkIwv+Nuy8qxdmHe/M6Trzz1GafxFLzGgMIJP7pf6kaBNZ0fnGHJRyuV0
BpBFBcPB99z+Pil5W0/DvmqBiLQm+Ma8HrFFaArsnPA00UnqmHrrZwd4Sa9I0k6l2WZqr7bOeQHm
63JVESsUYLE7jDVmG776pmUvbe4uO3xGYO4yJlwm8vpeoaYvR/fc+olDUh7+kWnWqFu3aM5pMrz4
xXA7NCWmtyXTM5u/DMfWun9o+wiOw/pck1BXYrBBt1n7UlrFs9aXCzFzMsssAKu1gJQRklgWp9iX
rwMM78Zy3UN2yYvmS+xkOMsQ4A3qb55dw3jtISc2JLG62JBPMHDjS9KNzTOVrI0yx2PqL7iAZKNM
OzHpDx2XyIXk4MAHb2vfmPau0X8dHI/hHqFQfE/faNhk39XQvxboHWB1o+/d4pJ+uWiktowcDC0E
D9bG4jtf+BcTwxUvcw9+Z9LZtcpjOJg/h3z4FI8hnvzlJgyDhwWyg3QG6p4+OSQdtlaZgJ6TmuJj
g7tXmqOgs2lvMJIpYZkCdV+Mp0CfFJZngMsWKY9H3x5hIMKGSLMp/GWlCr0tA3J6C1JdGx4XJM8n
w8Sftu6Z2enAtkaZ3cx2Uu+s1v/MDIF0jYkpZscYIW7fbP4bJ8ICQ2cqyaAOmSxZPEqiuHyYabRR
5Wj1k+XRDZmjz5gCmTRu0c361FdRjGCLZzw0T4vJH556Iw7f/utiERdI451k7B71sMJabCoxDLZS
gqrNod82t1xanF2OfZfMeb8JHefVzuP8VPRPZa4IKbCmF93I7QOpqW+B1hNG6OgZc3tOszYRz7eE
gU+JkUtUvIYcGObhDuHwkX1IOp2yDTPGFhlFU2C7U8xLBgshTag8eCaGlvBsB69hwyUqwXCiWy6u
jbQyMlJdEUHO2XbI3bNlZdUhi/N24+Z98mQ/VHmc7Sw3BJ3g66YWY130mgwdr9RvBANgeu7cV2aF
lUaCgKKn1DcrLbzWydtse9olqJwK6TwSgTjaxlFmPBqB/hUp9xuF7YKeeInKtzpX4O9X7q37ouyO
DOL2UdOpvTYxtYtUZWCtPME848fndHgYz2bzHNFYYWryU9P4fxBZgulrDuxkvWt1Sx28TPvh2KR1
uIP+e4ND4rhMxksZj8sBbwXcge38WY0jbq0pGuUpSPu9a/v4NQQTiBZecDwXkaN21JLxUkcBGuXV
PZx1VsyXKlKf4WTNBx0gHWaeMy+oaudclnhSpJr6VrTl52LKdqmLiVBa476FvdGpliz0InWGXTwX
p37hxm5m5MwXobe3QsHgR+7g+NwcvG6+MS3njhuWuUliJjem1fO7KU0yubyLshdnwPdQNfWLuSTB
RcPct/bDjvpsvLzgM1SCaJtU1hbn3JjqDgyaEi1WxlYznzIjxizCf8FWBdM1zzaPRtRtqIfkx3km
AxuzIyZdqF+zai/+K6HWLiA0EAzZoJ4ZeH7RI0ujjDUd0YEiSogakgA7lLp5eBvHgFq6/6UPSDZ2
OoRJ/MhLFBBbOLsXiFcmI5VvHN3Z/TTaxl5ITNsktyihH8OEz6mYKpffcK0hWk4DGIgAr9zhW1yO
6Ewa46mdiBfoTA1UNWjwTwrHm0Hv79s8I+IYv2Vi6AX1GGyhQgLquG0ZxOdE9q0vrAsU2fBdwpEk
YfZCXTM54L8wXtZFXTM47bnpenlEWWwuyCFR9t1IvIDuN09oYMZj6OAGPF6yoemPqmRksC4CneHK
ujYHXaBvI0OCWQMD04m9B/QcVyatlV4brnNgh0ePxoQHIN7HeohtCZXmPoAEov2JgTwtv9Aul4tr
YyaTBeltnvHg8f3qPpp4jPsJ0rptMTakaGY2Amod83I7xijeR3xCvcjcZSXjVx6SWOPNgkbAbZtJ
W6IzYn+9ZOaRAGkm9d5jTfl+vyAGGeP0aQw6ddCt3L9YymdgPYjmgfR5s6dSmAPz+7Syzq7wW6qt
cZnucGMotFICd/Rqj79NfrWw37suRp9f7XCkIsL0KpzjCihDdT4OgiU+WIrejILgwr2CYSeaFsCl
PxcjuBjVdNkukDpcStLh9PRaxBSGphR/7oww75XympF1bDObAdxsxP2eatnPUAdH6dboYwn1XTeZ
6mGPgzFtM6PHWI+RG8R/HC13AI63k+amntx655k4YS6wTDvPhTrNghi3ciZ/21h+lT0V1M4JKVr4
OpJwfNTzGH2YrfJTEjj7fGZY+LGwCoaKrRlTyl1X11dmsnECk/lCmkZ4fXThQqMkviui6nUF52Zd
fAHTuLnVitElzI7z9H1fp9rbwVgSLlRmfmrpwsNkDjRUObtXlGhdox+NW1XxMibKunDntC45GngG
3htNeIYVv1kXK42zLEK+RsQx+FZObUZmEX+jfpxkMjfGWFa7FkXM1cQ6KymoU8dJI/aw5nLBLo4w
7vAS+w21PIu8HRMDKarNMqy3u4CcIrfhHJOh/rrADcQX46W7XCZzXez9KmeqpDzWz7BLMbDoBQss
JiEx504ZJ/3FxTaFaQvSiFiYDhp24EmTkMt95bpbQ804Hq1Y3J8L39OzkwGfOBUR8BHfYU4KBH7i
As5pScRURhb+n2tWDcNLnBxyG1xkUGv3d6kVdO8AieprHDhUddrN0eLq2xHs5dQpmHiZI+YyWxSB
LDEz1HHXA4HXHvDJCm21jYvhCe1rKh/dSBOfIXlVYhbuNYVzrS3j2tECokCZT9pxEeg0TPCt53o/
RciFQD2rcjj2M8bnK5taBU+B7xeH9feMuYRH44zALa9tA/sQWONj5y20c9yesXqASbFjd3zYwT55
Zr8d14mQ5rj7IS2/ruzeSu3pscO41QduJhgeBl44v1rIvnXTLpruaPnduZNJ3sBP7AILE4FxQVS4
sWQu6Ec1UUo2EtOhXegMRTSevIGisNV/V+b8lCyJpB8yC3WFps5STLB4CLI9hQM1zybmuxjK/upm
AF8VZYUVwZlWZnFdXcHFRjh6ugfYPvHhovrrrDJi3mWjRNqJYMbsbt2WQ4gPGqDqSsCh5qA5ixCY
X1KiEzpH6rS+5V/gyHVbT6Et5XfTqqov68JsJz7ox/YwkGNW2Muj1qdvUWgd1Rh5x3Z1tDTl7OIM
AdaNFu0UTHJzkX2NrSRkxwZ/kL/YdnFLpMnE95Bo7VesXDxkjPi9y4vRDU4J1sXNenXpWvF3Tq33
a3P9iMNc9xs1I9mEBWFsmXvfg5kwNymPtPUcHpWUUmQrmOOfw5QPuDeB9wW0DzH6C1rkPMNfCdJ1
c13gBVaBekakvvnU3NdPPs1afbAs88ZvnbvQJtet5ugmqx0mxjnbyjqkMZPAYezPsKgA2haXfA77
TQX9K08wDYQ/z45V2jzi1JzV1Ser96yTn/Z3RmEIGBpsCuY0u4lay6bzm9sh1h8YQVCM5M5lZl22
awaiQmL4742lKF/XBun0o3YxS75Vsxp+VNQ1MVfOn7zK/Jp06lVl3l1dGf6OGSWK7qogA8BxbrJk
WY5VQgqkrncXB0O/1q1end6i34FnqYZhLFI8AfXRRW7a/C30yS7sBzPfZxVWxVFAx5XK4mB5JDbG
9ud+vlp1cFuikC5NZ9zFZn+XjNlb2WbcbO3bfsS4xE3LH5Tj26eBWuWQTfSso/kpC/RTx3gM9S3+
E3NxdmuNQGNPD1ChqlvK9A9eggGk+2i4AT5Mdgonr+L7KWNkHFcdtuqzvbdMJsYMUhmodOO5asof
XJHLJtAYlGEWQZCh3k7MIcxm67XgD3QLiutcO8icrOI8F3X/vSQ6zg3sH0j20G/M0uIpGaMOebjz
Rv0ltLV7n8LFHt1UKhY7vxs+4/o6Gh6nurW2bamRNCHXH0Xn/pQkJH4UjQ75LUba3EV85MDLdl1N
p9A81/MZDIH72twZ90a2aAc/KvzLlLv6eQUY/7/pw3+EPG1HGf8nyPO++RWWxb8hnu//5A/EE2Dz
N1spn2mSpxzTsj/sHgzT/s1RjqNc3VB0iRz1wXqq30yQUMfnPmC6juXzGf5gPW3jN1QVtutanrJd
W+n+f4X1NDCIwM6hzGY+9fnnP//h6Ihd+QiOiRDEwsZ2ZUF/fHtC7Nn+8x/Gf09bJk9j78cPRfDm
SSW3kMIu4mPCQsf5NGfhISj7l4jLEg2O11G3TD97U8zQkIYpgdWUM1dV2p8LT07SILFuJuUY2Lhb
D/GqkZNFY6VYvpV4Hr3f8ORGOnUVZqmTdrveZNdF6aI5WvIEQ/CywQCGqTDsa7nvIkpPSUZfXE0L
gb5hhGFLOvD8b/P01FukXVn2D0j74AEZTXfoLP8FMocIeJztVeA+KH/XhOP8QMU1fkS/cw46G4M3
z7sx2/zWgcA6F4P1PUZBicuUdsXbEZCAMs2hNjy0DetwgsItPo8ysFgHEMqcXipgo11dgjgNRXV0
sv/F3nksR65sWfZX2nqOMjjgAByDnoQWjAjKJJkTGEVeaK3x9bWArPfyvmdVbdbznsAiUpAhAPjx
c/Ze27rGHUW2FqDURKT1TUfsi62efRoSNNp5kXPLmXu9UuH57jvEn3DZdgCXrHMxH9yOUtNMPvrU
x7vg+SCwZZWtfd6NFv22P/zxCizL2HLHEFn2PMSgTJe7Q+bbJAg52MxL3z/H6Ddma++MHhfwxTBp
LO8BlQEeqVn1HSvK5+XNMVjHjFoR4Nv1QOCpLJ57M7qLAp1h8ki2yoi4ZmVUsXNik02wiW7cGO6j
fiN8VLCREoj2GG0a9FzqAIULTdQamSBimF7DoOzn1Sls7KPvKapdK6vYnTbUxBYYgNXQO9XZm1hD
HKhVfMlqZ6Q+LFynE0fT/ftH/2/fxJ9vB42U3GpV+5cpobuThHTAE0K3Rg3snuchw3IYBokYNrd+
oV4dk1Xb1yffJk+oLa3qZM8Xw/Loz2HQgvpkJDkRFFg7FlvHclje0L89DVlKTtXkyXVlCGgXFE7s
ROYy6PfDaTDu+yQGyS+M92UPsZgJ/mwplqe/9xVMPQ8K2ObyTS9l2/Loz2E5GZan00hesLCYdC2X
5XIxOoshM5jr0OUPl7Ojj6w3Mw3NbT1XwctH9+fw58/MgGUkjn47R/5WhZvzVurPRimZ+tm5jWd3
2VIsWvHlsGwrrPk6TylJgXLNFkhrtkAuxV2FbmRmGfyjgvr9nGhZe2weZF2Dn1GzvyhgPjLBjSIc
TG9xHuYQTzRFqDkUNiImxHSy5sPydDkYLlWJ9Au6G9Z7RMy2EN4eJmB8YNAAtBiV3cpF38jGZ97S
K5yduMXR4O6zoTmje31VKIfb3NA3bLC0kzLN55G5+a5fnLjLi5L4+cME6Rw3vOUPxHwTXA7mPx8t
T0mYEaCpSEhw+BLG+T8YXk3bgCk0C8QmKZnvxY2fn+2UgZamaz5hGfQsgrlxoWvaCFu/J45IDm9h
Wrnw84PgJKcXPlnUTNSRHQUphy5g7jNywe+8wHor6sY/VwibwVamaEb4IMv52w5S8hgG20hneGL6
+7V3YZSWb47u0nbsS1tcBfTzcWwmrmi4HvH0ULvIg/JeFtu2q6/RNHw2lUYaypwCwaQ/9DFnzyvd
2jC879AVyRH6utiVabMxvOopUah5/Lj9ocvygNCXjnDmfqQFkvupTx/onQMROYUp2UF0Sgka5V+U
YXPwpxxFYg9yC/zSpVBONo9N3pESbMQQv9PacY/mEJkMQtAWDgV7PWM+FYbhZlZofEWrv3v4ALa5
SA2ygNpraOT+Lo9UjOWLmXPYhfXe590hyYddXsGjm3vhtzjI7pJiSrlFdPT5ADlC/kgRmF1QwjAi
BpUcWtpmiGV4HBvjIsrhSQU1VEPLwwCbIn/qUS6RJsz6hgqUrmV/XgaehcpxYA1BfXbj8cdQEbQ+
RtqMP8q+Y1OCq1Htl6b78jQVwtmaioCHocZFUXYPniK0xHC7l3Aq0Y9FI1gB1Rz9se+wySOdKhJs
CjbEWdOMzLODlfiYxYo5GInmUIgYa6cg7oE91hZN68iQGDoQ7mtzzvQ8XV1bQ13u6zZO1yYmBNhk
LQFPPVq9yCDwiuralCTKQbEhkQdxXGeFZBPRVAVgpMgSZ/iOrdo02eW05lql8a9RTDou//G5TcYb
U57+OZGmsZ1MbdfkpgO7pDF3+kzhs8lzdbEXHGAxFLuSBh+qvuS+YYyz4osngi+LNQQrZIKY/ncw
JvaV7jQUaq9oaZuQEFjAWI2dSBBEB4YzKvxdP2mnzJxK2t+Nfz8mxdlslL6baC1oWgVm2o71ld8r
EnRTtG0dEw64V1W9syT2V5/UGzp0iDRov29SwZ5KUCd9JnYByl3wusJZj2UEvbHGTvPaw4DBfOzq
xWrKjGMedBtdD79jH21wn3rkdzjahR3QWozlSLNKsUQPXEBdFrzXKengzFidTcdc+0jLig1a4m6N
2NYuvJhvR5Ja3hmCBCc2CnL6Fpl576TeA1avS5zwmdo6Vhq3fsdLsvIG99IjAJQO121slBXUAP/a
mwEK9sQ5UFyKdRBzdQZBAAcEXXOdCusFtwTaaoT3huVjgMiKl3iMGCdq5IIMJHhLjXRtPdoZETOh
PkAt1crgR267X4lBWHIN/YHmkqVdEX+1aR7RoLa5JgVhJEGvI5UNCNlqx/beRZ+w7WAfUhn0X342
h00kXnSY2JGtG3oK4rWvdVKPNPk+2JgXMU0hjntpcG4iOpR/xZVjPWTVczUGIHV9xnB+E8P8sscN
dSnqhpygPhl55B3ib/esON2ClELgONwbsfvEC70PZ1JOrfXlJTKZqoz+sU7tX9Fovk2FT2h9qd+Z
uqe2Uu+qtW8SeBrIa4tVDmkqCUhNyiyhSnXtknpMNlQSnnWz/KvI2Y5V6Cp3IC/ZsBPqtDIxbU9A
U7ZV5XwOlneLNMDgg15e8Egw2+0Cez3E4q5ph6s5kkjcZvGD4cSPlU7Idt01z6SfmXVwS5qwOgeQ
KisHfItv5QMD7Y75qZiDtWKGGZVimsWtnxAyhX66xLbASKd+pZ2DKeAW5jF9WxufFOp5gXw02Ztw
BC/KMj8s6ye4Me9ceSUDcYhWaMrwTeLqYamN73uHUkaXfkPTY4eX4bObR2XOpH1MqHWDNnsL/JBK
fJIQ+5EMQjp5RRKHZwk/E3o7zItB3x7aQj9DN5uDBFxnG2vlN0zK5sgHgdgsuhWEYbuFVuGyRmaj
rQMnsi4Y6gkJKliONOKOtJignD4fMMQkvnvqBvK7zYLtOSv2eRTgzEKvvbKWQjZv7ytVtmvhhdrG
gLPWMsyh5YjSLtXDHEZYxDZH77YxEgJvbmAG7OWx+M6NpuX58mgJZ1me9nW0rkeNkmwua5YDtSlA
g38+ZUmkn1hnPwbJtK1Ls2jLAXFzH2WwUtkILYcF5vBvTwHEWEcfs5lBvWeymmzKaXzCmkOXJCoQ
JM5tY6eFNVqUzO8WRAOW1YRdEgri2qZfCPLlZciSF5PW3E5zazLYYyqvUhTVrk2Cr0XAEf5TxbFI
OeiWUQEryiBkMgSYz+5pR4K/MvCnr9LZ9Zct7dv5IKwOygGilIWekY3dR+xrI72T9Bj2HczmhbQh
SLlyDCBoyDPMnGxVG/fJiT0G6T86uBjLxE2lMQc6KWV8j6QjbVUmgQ2LsLCOnX5qRV/97dDMVbnh
p868rUP7Sv99ORRzmz0tMsUgBAfEIuAxZ3NuI60Rvdss6HETb0RZ7cAhp0eYLr3S5eEi41kgL8tT
MWNVgBuxsTgxlgz1tTE/5N5Fh0ynMGx7Buf5dB1r/QwERTxZZv7DS+LuwCqCbHnQ/YvflZdJpvJZ
+h5aQHWvpWReIJzTwMiH320AI6Lsc+c81uRKq0JneNtEw1XNBy9ofk0Jfp3EcsaT1qf6VlTsj6ag
dXtke0LbBx7OjYzySdhfoT8WWzl2BRlYMK+s+RRh9F7uxz61b6IbD7CGg20W2B/ElVh3ZefRgg/9
a0YTjzm1aaxijThc2+7hEVbGxzAn1/dYtu5YGoonDcsfPvJX4FL+s41NbdUUZD6zG9dmBIH10nkw
J2yDdGfZ/TViybg0AmFgnQDjief9om4aciutjkvaEdUtgO9+621rhj/l7b6KrDNnnuK+yi3TDkXG
VZkDtAhti1QKLRguhjsCfKovWK+vfBHuIU+s6F6KX2ZdxVdZHqMMlXYfFJA0sqha9SzxpNbZ6S6t
HSTq7gh0owjHG9SHfidsb93FmKPqfBge0hZbC0ijS0fj/2Jxwqysfg5xKbHAtc6whUudnpnnVseh
UoRwy+rqYhK5tvlAUFrYsZ4PYXTBdwnHrq9+WSNNA9f39s66Kafm0tQm4NpR3tehys9mwtSCaS/p
BDUv3TLnEQG3YN/lXKa+B6+pT2cGMUdifvTn0ZmiWThoHO28/i6NKdlFEF8O+LZ32L7kNkeZhR+q
4yoX4z0sqjdHyfugHcQRrAnyEst6iIYAPGY8fFSu/1PLRvO+GcvuCsVknTmZdrF009u7rfyG2Zvs
c6nL1cge68Gcg81GGCIpVcue8uEKLjg5Z1ZHPadQ4zY58n07o/GJAEzE3KkiLq415o7ylq592wlv
uLXvrLFFpmFoZ70lLEsO6RdGQ5ucgYSAbhVFmMwSfw3Ha3iISz870NSlm5Ju2TWPd85gnHQqim0H
goRJohDHKnlDW8r2hCnXKrEGEO4tCqe2RygV1IQeNrwj0r9rh5MLL0AQKJcJN68mpILPuM3s6wnT
mB57vNPKhQ/FDMyg6XDAhPZK4gNAt7i5gxChxd6D9PXHki7NgR+L9JExKqt8xplZkciXx0irCHEV
MW5hI6wRlnjenfIGczum8uSIGpjz0N9VGalUyyO2KCT5AhjfgLjPSCmj+ZxRprLvwbLVj+6BXd9F
C4Bxj8kj03SfTDc9OncuPSAtJ5KNxQi56tjtJPL3i0uUFXZYp8cEvPWiHvURokQ4lO5JpqX9FJPB
8ijIxHgtY2vvNvlXohId6g17HM0nBpy0oabXaY93L8Hg6Y969t42XF+o/ndll+rXziYPiLsroYjV
J04a5rZ2BbDZ1Z1gbaQwNOoU9UXXUpP1IrnViZ/eFHlE16T+xJeRMPQ24S9DqHkuJv+kJaU6lhU/
Iony717cJR2Z0H4WOGsGf90u8aucgCOLvEgUQEFVNmem7B9Eepl3OLpBG7eV3EQCUk2aIIag19Ee
rFz7ZnY57iCbAlXP7B9xlXdEUUZPLSOQqwis/NiSJL3caOupfkTDpQPxsvqriFK29yOhxbMwt8kq
olLS8ST1hBOhDaZNo8Q9iEUffw2kurxO7wMTTo9VvSNIqE6AHB8c5YpLiAU6aEiCJt6IDMomJU1D
0oWAeKORpAm503HcF240yVGMBkFV/VdhVcll9N0BmZMz7LykcfbHyc3KbeQUaoNS42SooN0lqoYL
qiuHbzbER52/xZLNbtU1YAgMcQtjhCBR3MGslMip81QTOyzWEE6DviIGu7oxOmsf524qEog2cr4a
m9jd2t5yTdWIMpAI9Dmu17BGfJZ9yl7XuRw6CISokAfxSYmBPTEjjQxswCqNguw42SQyZS2Oiywu
14MWDvuszA9u4vyKKNtfJNV9W7KLDDSNCAmL+XlaHsZs/IBfYQGi5VKyOyKjJYEDLCuG94I0w7WI
iLKTK9NU64HyusOji+4r7BsPdjYSMzQFf9UTE7LMRoJWqSCEAGvhJ9SYznhYNLctgWilSeL9NBJc
EsCntbAf7RpIm9shDOt1jf0JQyDVPPJMVLx9RahHZVyXUkxvHHKWLVwJbV7/aBJlE7OeIw63UB1y
n5ZNiz0hb8nhLPx+VbZ+jE4uv+v80L+z+uEcowk9eRTrTUPf2vJQENmTdSEETND00TZxSPyg3yZf
QzW6eOa7R+TVP9Bkw3vBLuRGbYPgHKtpOqG8dpLiqBCEPbd6OwA2/5D9FJx76EcEvBMtzIQ1vXWE
Rguf+ZgLo3KUhqLmDKqNLoitgjWY6Xl1EfW16HKHwhfBJ2EE45NvOvu4jvoDrSi82K7TbfOaBNEg
TIJrYlF7O3KKdy7b15LxXSUCDC4F8A8daMAK/P6HVRWPIdCvrTU7GEM01Cs1zBo53PF45nAfySi4
gJug4eDqZCKRgKejYD9OlD+YO112rcYTO6m/ukkf7px65ubl0UxtM/5CDEnbhJyhfsLUOGrofpE4
smbkMP4bGh0tbmDmeOEA04GhV1VhdsAu81Lp+nDDh3Cz5UcTRe2rbCNWtimpVo2qvwiyC8SKu+RV
g2JycDPLOkP23pm67PAG6CPG/oz5sZAIaGMCnGVR0f6sxSOplJSXqXvn47keE5casQRH3GscHC8v
zymIrLqTmHNYZ/QLmyPWwyHJt4ER+Ku8TbQ7Hyc/hOW6OqSiPxQCWTBu+ezZrAiJkQO29GK4SBdj
e5wVb3qpqru8jwKm+BXCMoTPrZ3CvKBtdkgm7yP1i+Jl5EIMO8VN1nKHR63s91OBQz3yskNfW5xj
GfMPEQk2oLXK9xYepdCFF9ynuO0TtrbbVEeGhc4qwjJTDYwspL+K+8489AhxydABUMYyr228xjQu
4fxbajq1MAgmFlLgcBuFajAmwYDuuiWeTbAuiDbrfq0Y1rB9KNtTGD3mduZuM34pQobaAA5AhQpT
4qr865BU1rmKAU41ZZIAokgehBb2O7fnC3Dchsxy6J6rrnVZANhir9WotcfQABfuB8mFxsS+l652
6EqjPpt91uxkjUWzQ+HFKMgRx8bOvwyLokh0Cl2kZnlXyL5AwErhH6iKdiQu8IlMNZKZSdE6Nrri
aOWK/VpeVRt6kN3G6QkwDjIt2y8fNIK6NThRYoBL0Lamp58d/FCC7VnHSjTNwLWoVEhF0jsvJKcY
5Pq6Z7J+CHuLVtdPjRCNdabyZ505+sHyTQ0NHUjvEcVFnvbvXTIJ7rJYZL1B0lFM28nYUSvTIK3j
N1kOEAnSybwDlO7uyzH9bNIYXy2pjge30xP6kRmTEzO7C22KC4/26oaAz+ic94hXtQJJ4MDE8hg7
BbZZnaFTHt1Yk/2zarzkYqdYkLQ4vzZ6szN5Z/sC6X1aWv6jR2/zkhFeF/ZvYRb2dyqG02l7Zon8
tbFPGD/ZpOXaoxWBz1gOquoiflwVrXVTAu4GHb6Tfcrt3KeELFNV7YlUci5GaGcX3rZqQ+0mI/vd
slr36M3PGid6R5JXndnUQ7wYuBf0pv2aOloGNE/Pr5FpPBb+UJ2jkFDzkT3r1omZ9OOce8zmw+DW
mPHaR7djp5oNUXUr5Y/CcduztPJyw+bBuNNIUUT8nBNQmEQlKRSCEGoXKHOWiHsDMsWTDsmdvM4p
2oQDEThCCmOV8MWtifZ08GpHilhtuSssBpbdVIXgMaldXe5d6xI48ClOp9tQc/3m+fApuzI8GHyp
18zHV5WiGnX9Fh13IADRR+1XP1jyIeI0dFmSnzpApkGiXzU/F1f2vMdJd9jU2Vh3uoniPDnK3Kpv
rlDJrirI6Mvq9kaDsDz3fjjS35YxNlbKRrgM62R0W7xnm1IzWQzYmsIHx3YQWxXBpNyE00RrLi4q
sYiO070ijY1wwSqmzLzDBlReiIbZhFaPPLIwn3vLOBcV6Y9a5IdHX81SkxJ4gVO6gHRG/JWO352I
y9zXsduTH5OHx3QOtwk7MFfYiFe45BHdjnLFABORPDdPJFyMeBr8i1uRZ+bWssE7ZKnLdd3ZfyGZ
+6VHdrl3MxLNkcT2dZde8yYhEgc8/br0ynZrVdO1MnGwTi4WwoDm9IowRW0/DkOzlwlLfcS2aden
ACcgWBS7UCv2qgTfDLmm/ZFa1V0LlfdoOsybp9HBowxMC2FRH5ytpHnUVQtDPW94rQNleqHa58Jz
1R0N3GdfsJYkXsasNxTu1m6x22PXqcviCBnOPLLn5uRo2b2NVrtPLXq7Yior1rVUY/eoHpqB9lRv
zcGHmoYBq7aoelo6SqQ2/jL9IT8TcYhL0soPYUTyk84iU7f1a2bn7zp2S4Jx+o+2pbJVQ7Rd3ker
SmtvTs5rH2ScwKGfHHrRvgSqa7dBvtYYu90m74c9gA3utHLiFghrJ3CZ3DoMnk55I5+L+Aw9aniT
FutOX0nsMAQmLDO+Zdr3b3O/P3/me+1zUBI7TjeXZm8695IQ3hC2UOfb1mM0mpP/MKmOHLW5U6a5
bcKdgLQhgvPoC83u08SZNQjL8wgxF0Mr0g2Ag55Gt6fJasNHE31A+S7lcIoa0AyhJINU6f6D3+I5
bIIohE/PEGyBwVFD9QdRBRsYbUgT9PQjNYFJDrp2cKsbeONkv+AEF5mfnrgOOnu8XICi+pMPF3xD
oo1YRbMQcTkQnXv1mgZINK2aUz3KbisHTu6UKdbZixF5UtI8cLGQy2eXP6ypN9izhGQOsJfJz1Ei
EDymfrrRXUUbwxZFcR65QpwgHo8JwkCa0FO+jsgTxQqoVyd3YuU1JpfsNd99EZFWkESP6YBkVwDJ
JaJdUi/kmi0IPO0ZjLgc3Pm/JnOT78+faaYR7aBtv/zbHNozqZJidiPWzEde3vnyKJ8Ryn+eLo+c
Yow2lckkie0hVfDswlseqX8+Wp4uys3cMJ6nprwGZQpSuEAEzI092Y5W4EH+5OCC1lwlpmZtutm9
thwsVq/jBA9mgeRNiv3eb2ksubuYeubDopSdDIrRCCPMSqbDXafi8Vz7k04dwIcxv7Zp7mnSz18s
d4tIIebuTFedoTHTCgreyKzY96lgXxf6G0gabRvMTVPyImqcdHO/lBoEyCT04Bbh665isnxKZ/vc
8ojoDwp5MlF2dRPdlj9ikAh5yvmBp7I9LVLc5dAUsI76jiiJbhbhLnIZH9NXmmOzTbXCJaCt/OwU
TTMSC3AHNKNx+nPAFXjXGgKhKBQlHHgdjOGlI8xwUGxdM4oP8LZpI9LJDAd5L8nm3P1/Zdj/Hf8n
DRNs3v+M/7vRZf1XXdjyH/6B/puzfqSro7dyCP1By/wnBkj+hxIzfw/Zvvov0N8/GICIvxyL3o0p
8KLRzCaQ6L90Yab6D9NFSQboy7CFI5T6f9GFSX7Q31Vh0nEpEQzLAusDn05CFPyXECCv19jisDE6
ovZGQynHm+cONbNR9Jypb32aLWkN6lN14rFwc32duESTd7V6K/G2MjiVhLHAxtlWkshWZKZFxd9z
JjK9ATaT5Cn7kX7wTuSoTIeMaBvLrR4KQRJ50akMgTyT+skz4g20SpCWgXucIpZ23EFjIgD26O9x
DHfFyZRa1dCY9wlUKnZUwCmm2jiJmrH73769+9+KuP+Vtel9HtJK/D//2/hvPhID/gpKOfactj3z
F4u/CeXcVlWe6F15nDQH0I0Rmms/0a7oWMd9rml7OzOMFSWgt6UqvOp+cDCm+KcmbGsTFdC8aeYC
N8K117qUbQD53YKw3hpZwwzx3qmOetx37Td6qsVv3eZvtOV/89qZqhEQ9S9fKPIUBDASVaHuoBw0
1b++ei8wksJuwxL6vfeG38dEaJwSH2frgObcfI8/HLfga0agBqk9Jc4SlK1HWanXPNKIO6h8RAl+
YmMZTkpSAZg0ow5sYSPZQ8QC6FjzpGii0frZFXBHTUMrcSaT+ecH6GWthN437dc0mmAZTg+hwE6X
adWvlGhW4uWbc5mEySzjZ7XzX6UxXeJedjTX1ZvR+S9O0Ui8C3jgpyJg5TyKOArPtrr3Ayp1CELt
DtPvy0Qz0Zu42xnHVPPcTagme63VWyZ59AbossVY5/RJflbBogfovkbI6aUiKZ3/t+6Dm9JEta19
raKp2uG/aL4XQvEsr0U9PB598krZzacH0o5fgYPz77ClQlqKsMT8KMrGJlFH+2paWn64DaxbkLQH
x8D8omNCXTUe8n6/1e/KnrMFa3vJuewcAak9Z0aD+m5Ii3XDD9FytgNhKx8IgPzyZ8iJAS7LibJk
zcDgIx6fh46gi3iQHyo4CsVw2SsblJbqLHVIT1PVzo7Q+hynaucn0TsG6K3rJTMEVgJsI88LBWJ9
KSVp0CgTcWdNJOxk2ccUjwrbcqqT3Vtu2q56o0nJd0k0OPsX/MplbrQrqTbgEM4p8dlrQqPpiEVk
j4eJMm+G15ZrYWwojO58xPUPsfakEHgfoJ9sSaeirzXvmLrhlDrNp4eDm2zHCTCU3AVh9qHZ6cCP
RATh6V1Ghuf04CtqaFAa72n3AmOAfK0y+1GM8mfV1J/YG3CGt0w+BtpeTfZdR+GDEVRoqkOYJnGj
8zl2r3ZZvNMF0aTHNsjBozlpAEZUuyEO5VwQTMs8Sr45Iam2uXEhFbRaQ2bchyMQGJpAPlwNf+8U
IuX8YWeS54pwF4z6elDuJuruuOlu7Fn2VBV3QV7tGy1CHtMfQet8OcaD6Xan1k1fwMclVOxELgpr
W7ZY8s2IHixfi8JAmcN6H7DXDCDPVmp0frKtwbsatEcrzYrVTOJhPvOqYuc5icOT1KY7vPb6li5H
ukHcoTO8tZGxjLcuhJ1p1x+5Ub+D9ANaNUcHQcTPgvZnow5mRqp77hDflqlDLUQLKZNCVoff57ge
N1b7GWc4o8DkE27KXx6vpUrGUybND60OCpg93NCdeRA+uEAwrbeI71NEwS32wnMMlYve58swlrPn
5R6rwJdn8QYy+SHHvto7ImaW5j2qqLhErpavdT9C9WY9JggyGwnfURgu8UQeUW1T2u1TX/zKuPJW
Cq/qqpPJC7OkHaYhfGM21mdLn32dU16tzAHMVA0ilNEffdVkh8ienwHzjbsGWnxSg255ZgPqB5EK
HG901H04xA+RPV5drJh0AzaiwG7FlszfYrnidu3idq6vIyaSle3nCN5y4wi76RhVQU3Z/mlY6Z2W
BU/kT1ZrwAlEE9nGhqDWirwu/f7370WnuPHsfEdoAoq26CNB/TBf32M9S8G4lKo0PJLftjUBsYux
Wk3Sf++gVa6mbviFH5QhpocTXDOLbSPuvQJ8KH8RMfOL+wlZjPtpNN6jbwNFpZ+9CjGmmEr9VIN5
5yu2HkendlEFlt3bdBx1Yt7KGVdBpnOO1nsbungsyxaQBYKPlT5n+tAVxhIP8TIMrHLX2sGz11vi
EIXt0TC4ZQaNzUZI+Dsh+xtj/GPWiFcgQbj/Zruuc7Wd/NV3Kxri1lsD2YpUCWhieOOdLNyUISim
MKOH6FZbjIlknwdq42TMOQpAo6u2cZ7rqiuA8wVrrFnRsXeZE1G6q7WVoz0rzB8mQQVJgthjAM2z
Qzd3S4rqhxcM9/acl+Vnzg9RU8fH9XcQOrA5gBeYUDeBZQCZ4QGAEpQxaVctfzW65WMhXSKiFGsg
irk0MH8aAzKvgolfVPnsg2eBitRmcxnBgiMsOzueyA+eur8Gs32wQ3c9+OmnrQ/6iVZbz2TFvnP7
kKU9HKpdbnbFzhitm99IRqBpesyT9nnQ8n7l61iNHNYeSBrQNsVXWuJbNb0cFXSngAJY7/FQm5vI
Mz4KzXutgvZi0tMD6Jizofbx90ubTqF+AYiWr0DvaKuuYgDSjsBc3FFewEzu+1E9Rcx0NeW8pWok
6Dp1g83PqAg/Rrh5rT1LgChEImjm6KSalSeHdl2EuGMQW12lMhBBMrcpi8ZGncMb1E0fJiPjIWLy
6Og285bJXgV6w/Qg9EiHLMzmBsUT6FTqFhc7C/VzU/vfE/PtkihT0DwuTVlOeK2uq7WDhoJe3ka3
gPn3dv4r1AvCgUSur7CD4gmN5v04tjkc5eAWva2ynpt58tIRQTMkHWIs516XGHchHXxPIbar0sDP
OxovQVVnewl3gZvLPNx3nnubFdRXYK67K5QGkqWwHFsmbh9eLfctb2o+6F/TZuWUuOysBIyK177O
m07uxam90oy7vpFPyWBt4H027/NH13jMpubvg+H7m1+235PGRZwG+lvv9CsLUd+KGd2rL9Kn1LED
TnSB7128OZXBgFAyCZPJd5d1OvjWetWEFnQGtzy7iXbft91PyYK4npCI9l72YmeMz7qE3XBZ5j+Q
1mx6M7kGNpnAo/2oGf0tKiog2zESOeektcOzF4TWCmEjt6bJBVgDig1iw+RbL8u7Y3lcy5EsumRM
jvOvNW25m7VyKrJ/1dHAOT84tEzDh453aMt628fooOilj+VNcyteuCQvJFkTRekCTFLhbnDd5L7t
PidmFsCI23pf1QQS2ObWLnqwYXV/bNLROTaDba6RYTyYc4gHt3pmpNsS9WHfjO8TcKhT24sDsr9h
bSa4CwyLYLCsDxFaVOEJTQ742VCLDppN5eNW+a6wZbVTU7iVBQl+udvfJ45hbBmihwi9DRLWIDDQ
+gkJeE+QrXbFXSyTZ9GoDpkFO5hYml9ocsS5T2FelHgPpzB9MbSWWkGD5RBI9RzNnM1sAnnYtPTb
Yv1JgK3JwmzrWRGICZ/LX/QEQmUtkyZYt35FZtCkE+4c8cHHfR/ejcbE7KeusLYUxBalXoXCtdUf
M1rUK+GHD2UaMw5yNW2F8Y645bSd4w8BTtRHIKlqDvolH6IyN4Wy8f2hft7qSHuxuevH0tHOiWRC
M3ZkIGW+3NiJl9K7LZ9QfRLHM5EJ0wXBuU0MDUkwl4dWkhBGqExO85JUkmYJKEEVCNV8Ti0BjFKc
uvmgq1ll9c+nyyNB9AkKXzJQ5r/s51wUbU5IWf7y938w75OKFJV6zlP58yOWR+Ocu+J0GjMbxHdw
LElUKvWZ2QDLYLLprs9e0C6cRXpFHkGmI9dFm0+Y5WDMv3P5QcvTAotFFkUAHeZ+39DN0TPLw1j3
2F94BRBa9b5I4LMAc3Rm9XAa0KocC0Mc00oLZmhMuUdWDUqtcvHIIDOlB5o9OQzI2mj0ngET8rHM
P35W0i+Pll8BuI/ftvxhMvuFyAMeNrXHjclHu5geRrtmVpSCfwJtfhfWvnPsnH5bYvihQy2yI24B
JGZuCxYgUBPcz3nHZFrQkLX6gO9qOnPKBJDURXAbVMC8fwQGV5YQYBPUw2Ca6ugaeCgDh95AA+AD
cELg8NTjQF0PXmM8Oj4qkypqA6jZhGRRSHfwAGdCkI0XBy+P9WAZJEcYaSw2vgRnOyJzXDupMLeh
QU8zHzXC4xQ0vbCf83MjHc28trW7/Cf1SH6UvhvehUH1o0m1gSoR/UzCBEuk5UVvzAldHMWDYggQ
TKO700RBppLg99fW4N/1nfVOf+FrqqaYSQFVal15Jwa9CdqyY5gCQ5FaIR8DAZtqbNuVZU3hnV1z
f8gKloomhaRSB1byc2JBwgChGG90uKnm+6xUpMiXfvWQErt3pndG4HlfPTHKGS79xGZKT8d6x6Rf
nG1aHQE80ZsYQPMbmXVkjy8RaHnRQ+OCRPK5ZCg1ss/uP9k7s+TIke2IbkUbwDMgMATiNxM5k5lk
cuYPjMUB8zxj9Trge1JLbZJWoI8uqy7WQCaRwA2/7sfbmznR6M61eIA1WpafcoNJLK4CeI5T1JIB
UkyXEn+ZH/bpq5TBfeGbeDoob98ufVWPrLp/zIr799CUa7I/7QHasUmgY3jDSQElhM6yWy4RYM6i
BV8O6HnviJ4ZU7qngcqOU89m246vU8sqhyP3KyoMx71STRfL6e+SJFa7pAv+2EU7HcrC+pOOMjwl
fp9sRhgUXtlG8RlkX3TWzAEeJes0rxPOcZqr6VFzNMNL8p67ZSqugFndR4gm+UHrO1jyAmd81Th3
41Rj+09KMvN9zMSax664KZcfet26mwa7X4fKSDY2rZRPkXTuknLI9lE33mKqLe+U8s9DbKR712yp
rxmHJ3ocC2wMnj/P8s718ryLrxS7qpuI7ogQ8GvI0eQ6TYSSY/DAx6G0XiOnBiaYJf12sE33EI4Q
XQYnAOQCIXulV68+04jHQ8w8NHasDmkP7R3i/7msbGgZGexEJ8UAZ5t3IDJ1uiNpFIA/1+7TRhD2
fTQahIfZcm6dIgwuxDjBL6ai2I096AaLHUeY+V9tn5RXY9S9OO/lbgotEoREBg6aMb/19Zjso3YH
mBRrUp6c4PAWJ5srt6Y8AJH5KYv6YxiyKJIDZkMZ5i/+bCRXmXd4wurmNNDoW8HMgLHCBdETp2Cc
C04Bqowk/QWoqc394WyP6CWuM95Hk6G2hY2Dq7ISe6/PnOMNu7S9thHmSmihdqLdqe1JKHY1tWZB
133HaRteutF98zPzuVdMMuNcQ0ua6vuaKzesguxoBHTUdLN5AKG9RcqG/TZRsMQsIdAhonczKvor
EcSN1ibHOsuD+3gqz2AJe4DBbc4BBI/QDBsp11igTXx1JrAza36eWbhsVZzluyhOCXhBUMRGhk9Q
WwXF1J6sIelOKwS9+t6Osjvs48pY+6417pypwSLQmSBwxlw/hdp0YZ6Ot0Wdu/R+7OYE4xuMlZ5n
daptAjmd/WSmmCq1Mi4boWi5Uc7ZdgbuMnU+7XTdP1qdkz/Z2vDa9oZ+W79UtRY9dmPnJagcdxh3
cZIyMGa6fdUDs2GqSq1NDpmnEuMqkUznbY0Bq3MGMNNmIzakAOj/Gt2vYCmdwqBVnWg29aRNs3qJ
5QGtdFsGLtKaYz1NMMz2vQ0ungwhhNBY7UsdexRJxhsiuYTCb2XvU1vZDj7LsLXblqesoPJwTpuT
KBr9Hs1y5TZcnDiHcLivVEXRN/tZdfz9WRTdwNyE5lFpkqPR8tOxvuEI7B9zChSPAU0WUPCBs6gS
r6GOlqTVI5SPVIObMC27KXYVGvbi6ifXjIkkCEzMGL14Zeiq20Q0CtBzRzzo+M+fRgtPhYEGPlB1
cPNB9+lcSk1vdqeW+YP3Wkel7TBiYrIWtygdDnADbGzRIR0f4ZIR5oRBG8byS78/TI16HjukjqQt
cNpaC0+lx4P+r58mBSQMHTjSL0lzWnCavz8T9gj9uscH+c//b6c08vQ4zbxfYIxVs5T5/Vn+28uG
9IFddwxob2Fc+/0Ahcs0O490Lfz2y/32pYmYtLFeUFH9+2v+7+jy14cdnv2boEneuc07azthtfjX
B3//gt8f/vZrf/0vZTsZpr06FvDcOIP+9UcqyTwLgh5/4DJF/fUBgkv8kd///+dPjRLJ1g5ZN/6P
v+n3F13NwUzRQL39+1fw++G//RPKNYDzwk1c/34grEActwKIzV//wN/+xP/0t/z1W4yRd27U6tDG
uR65EQYUQYzpxi8ic2ZdjdGyKcJ48/vhysLNJwbFFxnX1yjA4en8J1Hql1GEeMpS7vcX3eUjYwNc
I/FxaAET5fDmZBm4/L7jKTppD2nuPmISKggBcAXwvvpUSD4bu5gKWPuaQZ59uRRaMCjsWmviI65I
HxSJVNBn1U4zs3A6pU2NKPCbTFgiC7Glv4/5fKj74SvMChp/wrUT+LedKIGDssxksOABOdkY8yWp
Ja4iSk+Y0+3+yUqyaFUn5UMUyZ+wgAtuV15gqrvCCD6cAo4f5K8zSuxPjb+9j+6qEbjG2EXSK53o
wLH7tY/AkbEqWBuZ+ceBir0IPu1Kr7UPUk286yR477nca9X4mWQZVcnliO1Q69iaBi7/ejvdmoX2
49M1zzPmIR+sJwCbrPXJIXTCvfvdIORUmoFYGz5NgkhBwcnIEeVLbX0Dr6QY3O0vmd7vMeH0OgqQ
Xg+YuMk9WKCPQ3M8sew+UbGyE0bwLpavWWNdARpDGO5J4oVkQAz51wavZf6Lu3E7LoHMIMgftCQ/
DaNatxmJt0ri47Quwu6eMX2aIWJ6Wj33k321i2YpR7J2baR9Na6le6rB/LrkN435KWFLuzcs8lG4
w2/aGmIqJGwAQl5CRxGOBT/YZ2rCa+T0597/ITzOWETGhnwbB2S/acjhmBQ5mykxhpa5MzXhpdDg
XVtzuBoMTgOKMgLTDVYVED33VDNsrcvEVZ5Ch4AmTqcJ96S1FTP+B1p1baunKZmGH8HRlEUabbnv
kzZsq9E/GJ2PF3nA8qVu27ziNmku4/lZd+NHy1D6ShbqQY5ePN1CzVvnbX9bufaeelJPte/90BAj
GLTPQVU3pMiSXRHgiYqfSxG/jH5YI8J25s4t44UpmEGuhh+JiHB1Cfl6rlP+KcyMT7lRm54byY7I
qVxPnRltyRDbW66eYTWIyuCvUZPns0xaVl7YSFlCZPhyVlZpj3vT4F3ougaedgZ5OrjlyikK36uy
r5qypvUsemCRezO1liB9zsohaXz6RXkByyFHf5o4C3JSP7q9Wk9XpRHcKSltgT13saTVrgVUwrUP
5p+2rnu4xJip8wSnBROsazrUOtj+U0TVda43zxzKDpwlsC32fO8sHWZrYNl35PlJr412zDt9PhVh
+l1E2yRMHopU/QB2qTZ9UR7BsoKlnXGr+Eq8L/jEFcweAgVgaS0U1bUAvz5LODuxbo2eRL8XL0Va
I0pmEiEojdhIkOJaAS4riQgXCdYLAArsn0arcwGIYuWSvG4qSF4npR+6kdSIjWo68xKUOV6JMX8n
zUYl7vJeK52MQ8sRM9p5+c+Pp2idMroicJqbpOX5qtn1Ixc8dxon5NKqAd0knevVIKfXVYrKUM88
HAsCgBaJ5fWoLznJ2FkX4QyXKC28aKDAo50dqtlEcM5YFfA0k5IJAeztgNFRUXc/aWKTBjy50yFH
KH5rkHtOTZGE23mxjupjPXpF0ijWt2T33OS1Rh7ZmFkNRKyuHqDNU+hupZekmZGbtNdsBBs2D7yv
HIlg57yLQvl8vryQRtyz/7KzM6cVtlr+Q29N79hgP2v0EL4bxru7C+pRwPH1qYocv1v2kHWSXCOy
IHIgR+Y7wdOykGbbReFPG7Y710l3NSVtG2cpKJX42dYDqZC17zPS47IeV9LO4vU0xAcTR7pHxtoC
Bb18+a2MPLdiUq/pohiV3KUY07ahxXlwJAcjOZ+sG1u/azVt2OAJ+hRV2OxiMQWbSj80LNJqSsxX
gbDY+Vk/OFkOmDBPdq9dxkWwb5d3ZN4d8rQIPNGBEsn9cBUq7VOE8U2SFp/1oqcLsiRsP+ridOuq
JUWi6HY1tWhHQ7ICwXLwxfQJCY8EYL/SDOO5j5Bu2il688efUYO/nlA42xT1eTBY79LzANl1NetI
p7rzkyAZbMuS1QGKDA07+T606Wfh5ARYksMMCT2XsoQ5zLB9osGSB7XfIoOtcZx8UutDKjidUQTp
mKUEcLifa/cz4R5aUllGXcspm3k3CENctKyHymBg7G46TNddCnez4XNK6drMNUx8fu5c4iTr1k7e
qJU7th7vdl59wgprJoi4+v1WWGSr0nLtqxqgQzVxQQCc3GZKu7q8LVdZ2dKH1vdc9r7ajSaQ01bb
p9p3DUsR3YDNDnnokYcoGdtsrJ6T9JIWavYm/FwAWtemWYrbriOjOpYEXDtKwsh0lN20yU3clzps
fZzxNc0SDAeQS/e/ZoX/BzX9b6AmE5ft/2nHeWDICP9t/YFhjx3yfzXm/OuP/suYI91/2PxVEujN
gmQSf7VyuuY/TPvXOyEVgVRsMf/JazLtfwjdBuEgSK5Zgt/1ly9H/EO3SLuz4nRw9i0AqP/oJP2X
cYM60//VyCFM8XcjBwYg3dZ5aLlI5AZMwP9u5OgikeRA/It9XbTBzqD27CaquseM0Mdaji/10DfX
vqkqrAR9j0Rt2DfxdOpn7nUdJWA73MCqQP+iPVxW977UfE/hHsTCYhzNgoIfkHb+xp/OU13W+15X
n3GckreekxhHvxYBf4gpaYsaXLZgmb3gDJgmflCJvtHr3HyafMKc2QjawZg72p8cABLEQXZ0IBSe
jd66Tms32FIBgTpn9CjVkgMiSPJ4L3iSbstRbWUe4EZnAnZQuxNhGBuDT5TZMyw24EPzAxzaIwyQ
0av1oeIBEShqrehUnCy19VsAeMHgnBur3zZNmT7QJkaotDedfZXM+wieNttHo6RFiQVbNbiHjJzj
ToTjkwpdykNT8KWavUP1iE5IyM4aa2nzppkjRpba3AVxjFiZRhZGT/yCCHjq6Az5V00pBsksSuz7
QhjYnDubG+m4tFXaYgMn+5Wb1A0yfEiqKAfsRtmdGVUm7TE07XBVnbpCGsd0MP/UDaBUt6nygxEA
8TTsR9Rf5jT8O7mgASUHp0vrj7/vfBEcSd5i799kpOE/5r65yUyeXrYiTURSJvaHq6nHOVQFChEd
PXWRCVZBz1NJOdkVpc8mj9hYl2GysgMrYiAMIdAin9PTye60EzSF9BiShT7HvSIQq8qn3gmJBHS0
Jc3shmGkIAuF4Sbtev/Gb6DeDcvizyRtWxOYvZ8L4yVncLnRa/k8FjiMTDuBIeXr8krImlAzDgDM
2tNyWhvI9xEVAEHDuaiFRR/59rPf0Vgk6FwRdXC1KI3bVin2iqoMEczzO913fDZVv0j7KIEp6syn
KZnLFbjd+1qaMBSaCDfxUs7cDI+lptJ1o/R2o6Ww/dI+dry5HNxVkhQD3SaBCdjyizGCyUk68s5C
NF0V5luZGeUH9UvxTer3+T0JXHQFvUGCEb3zwmJtP8STvc9LPfcKmV6kk05ABcqA697BglxNcMul
dtf0j06gl6dwBLBIc2vUtQ80BszHqQ43LnkWGGCsjRqEX6pKbTp+THnvkxsp4WAdDCDKBF7rm2hk
tjZbC/omgQkov92mdV19jd+a3JjdNadWm++rok/2s0qIMtBMsFCQI73hAsoenLE9izSa7ovA/8o6
N/OE1HW+rzmeuqBDwayYEaikWDIti4w9IB9ZguVxCVdeM3TjJPyTob3LST1WUV3h/fCyGH853ygo
D643xe4N/IEB8k6j0cLbqGOCVKWThNBQj28orb/oC2LWNbsLnSbpJd8FZymdU4Gr7MQBSVtHga5j
KRCAAFxFgqTpdyosh61dgOAcob4kPUD3ZiTiCJZ8rdpqS8do+FiL5xxdJXPd0ct1IzoHgTTWsYIA
ZGjyzi+cR25B8m4Yup+wMeFmQt1dR0VWMONNDjXCPNl7hmTVLexN3XJ2cQWCzU0ofTOc6jwGEVWf
raIF2cUQMEUoVCwBAbW43TUrQVqTYwxBPuLhJVpkbrS4MmFwqojXR7wb0qLziEaKnR52X42T4NIK
xE4L0mQfLyYFPMLfkkIM1jesX1qdFP8Qu9kdi7wErb/WnlK8ANvITFrM08v44xBMQJogkh5od3NI
IHgew34Tmu6Ppfzn2gwz1oY53hDNsXbFC+7l6Dy5jDBx5ft83iNFYyXxvym7Vvl3lrbdU90Zq2Ik
b2spFGPOo5uFg2SQ6hxdqhSDuD/UBjhPDbMm2Fx99PoeIufAQyB0IY3K6dsv82jXVHDoSBDO27ap
XmKbhoCorx1P5/dg834l+oXjSQYF2vT4lNPJ6aHUSJyD/k1oNASn9PxzdqtjVxitxxL9MzOCbC0S
8Mw1sTM5hfG6gOqOdRaPamrsSFuZtBFpuNIYw3yjxfsfTLgvaC4ETIB/bCRnaC65xZmERWCKasun
vh9VeKhwWN0wp453LqFHqLyk/x2AFMvBi+VtuzFrapTHYMi4zY9EFqwMuVN7saLgaWrGaGOXyjxM
ijXtNPyxIRGvHdMdd8QosgMoojdqEv64Yerf1/WBrEV/baaO2L19z/gZ3QUR+FbVgsyznBhua8EX
0VjRPbtqWjsm3pp1ZgZetzSCUhRK3wbYolwqzE5Bua4BJ2tmoo6pQTUrhBX611KiOrp+6/b2vOSo
IAnS3bJ38/jPPMNZGAzcIjPEvGU9VOjusJLwOoLGzs8syKpFTpnZcSG//jKm2UCAR8npGJvCCTlt
rjY+aCIYtIChZrN+MVsH+2tLUtlYVuHxkH9MYUsQXMWHeaYzj3ZbVG175CrhAksrUDoF/qRDUd5R
sAS+JNP2zNUbnHXzvpmtLySB8HaOQ2pATJubT/szZa7xmDd7wtqvhhzKK2TuF1qJPuGUBJuZnQZr
iIikLnkofE70lxEs3ilf045GV7+5TkKNQBoMngI34LGtj9eykc5OyTl7MER7SHwqtSLu39vK9sWi
7zNpuMa9cpxNnGvR65QcYgREMNAi2Qhp6Fsrx9NsO0H7kvTWgxuN901uhK8Qm9gtV/QgxZ39yPH1
idsSInzYvkgDjJXVN2tanpszpDlwl0ww66AtgJqDLvGStksfiJ8XnpvWVDfq3PP0yszWcdj4r6Mz
vYupbc9GlFueim/YcVkfPa1yHnYT/9QCcnNJ755C2EvIUq38sEP31S/9jxDS1EFfOCVkikinBqm8
CevZeuxl/dJbdFa1RkCBglsFV9shs1WHIU3iGLDB3sF9K+WYHDt7vFpZ39+SDMs9MWvl3lkMbn74
XWkwqGynjh8QWLtd7wJvQEuyL/HA62FbmJ5B2YZ7swoPJW7fHwBj3BrTm0FM3yEpRxnK8kCd9eKR
NbacAIPdQAwGnDsov3pCRmOPxju/A9aQX5MMA0WFhUdNqn5ULRcxgNX+cyzoLHaqa+Q2OpkwvTmA
g6QzvHjgpYJM3ETloWtNytv9ObsxU+rS3Cr+QD121sQ3O74pVIPUBh71MQofHdAIzFl9xo4m9Z0d
azkI/Fn1xLN3y5oYn12FhtOxBOrK5k4MB7+oseH5WHYaY1YPs2xorS3m/DZiXOVeje03nS3MK/43
KWEcniQnvRJimYeP2VgntRtvkiLQVtrCe7Jz8ydukFXpG3L2Wa7fueS25ubFGuz6y+zUmy/K6FUP
fXdNrRYPOLpZktnGHxdCfQqK5xE2hkcjlVjrBJc3TRYXYADn8M2/y83o1kdk/waRfgoBH79Njfmg
SftPo/Limps9VuXulvsRdxDXTHepVd04gxtdDC5LlOahBd/9ag8GLl+bqZQ6wnJTzEb97bd8H2VD
5NftrRNCgLbRtR8cbOGJotbOi5fuQs0ZMfM1TrMxZGJtJ82iaUgM7TqnVvPOsbwsiLRnt7PI+g1E
ZmDnXAqfPLkxJF+lS+tTMxjTvvDHl6poAF9pE9rgrN7oSrv1Kz79WEp9b9ecyyPr2XfJkkld/AxZ
SylK7sKLJmZ/pDowB7BSfJk5iztHdOTDe3imJW5BIaLnfvF7cPSYV6AfqQ5d/szvHxwscj2hBdeo
oI5mxYT+UA5aQ3qYRCNnrDiF7qKHzwTyJYnN8csFrreJRUH8C+v4anCJ3ukaOefSxC+8sOF/f+D+
fAj18l5rwVHi14yPYXRwJVcc64FzYcBcYgC7HQWeVb8EGmN1EOR/fxgUTRYR/gEDWAwbMfJlJuY6
3hsWQi11Iw5lHUmAlTPtRUb1E7UU+YSTTJcksXnPy+roL2G8pCxpvyzjFwPb47Yjt6U1MtoZNhj0
MCFiRnE3+6imOwUSf5Idwv7u7Aooj95NUCxwDw/Mlmh6y2ZOd/601ahtqMZB8UnnaNX7LYZA4mON
G3Gmm4Mt+FicaHhOvHYK7ytbOlvsSe6B8QQ/2LUgsijDP5TOJDftVwghhfNDfMnsjih7NKi1bzSn
YkwDFr62dTP2xwnz4S7BtnqA8xjeUhIVwq4AOGe78cWVeMBjVklBFktIWFLdEql9LkKs2COIx2sy
pDujwt/fKQbkMImvRiZ3pV19KwpsH7SY0sKB3gAixtj6EqRWOt/7N23QaEKdc32L1fA1F0C7inYA
ok7DDkFF5PAmPMYsG9rBbB/mGJuOFrhv8Vjsp7oP93qevnapfCMMvWtL40YO4R/i5yweM+tFq29D
9KqKom/8/+AgBPx7Xsr50uGaI0e7nXXsDkMacPwgvB44/tFd7myhPhHR6w8cTE5JHh8t6sdwBvoZ
FVep8CybEhSsQLs67Pt9Tux632li10yuf/R5ZuHhRwjvOAOyj4odUCEl3bWOtg1GHaPJKI++fdOT
9D+aXfXRx9RnofhdtQZALGhEHf5klpyi8DkZ3A8HRDTv3bu8S158s3SOqsVUMOpny5Gdx2D/+xcV
lA7tqzLZU1ZztJqSB0dJewm63cqW8wtgMHHyC97HIUyQTdXDC6FmA/bHcvkBsxw4BSEfhCrFVaXE
wYeoVix79ykz98h6zrGmyHuXJNqlZ+XQ2ni+1ET8CKvcIr/yNTW9nFdGKmgdUm6DqN09cOO5jzqT
GSdjiMx8EXk9Jt5xYw7UHQ0ZWOSkPi3u9ulSkpQ5sMcCpLgAmWs78A9a+6VhCFjXSmKbgGPBIbA+
u+PkbqOErc2UjS2GP15IkC4dpx73kZOVfbTMyj5C37fpiWA/Y/P3leXS/xXY8G8MGkGn5Z6muuHB
ogAwddoL2nC77oZh8gqNOYpZ5tGoCkqzFPQg+pMx+4bBJ9MQkip1sNhh7Z0u7CdyWqaneu1KoXVs
dFfDxbyTtEOy6iUlIG561ueWLMXMioPH67PuoG5qTngbyPQrc+ktcnGFIgLv0IEtRvYUEuZiB5dU
zdAJMe6svsSso/tPdPpR72xM30P+1lRj9iDEtzOr52yMAmyo7mqAbMt6wkxW5uSKXRpeMkpoWF3Q
hYqN+tCljYf/2zjFsv1jVMY+DxmZZiF3LbvJODDeO4Pqts4+WJ3+1qIBHguM3vY0y1XbdfEeJ/ZM
+wphChPaovGhUCRWdtXCypnsTZAsbQNTRQpXfJdapW7P3aTUu0Apgx9adVm3HVDGAjc4OQ0pAuB7
rJJFi+1m0lfhhP0yaIFVJeZwaQFzQQqIxRZGzG6MsvhGMOpjZ23oF6ahLuobPJDWxmYDak3QbSbb
+BrGNERCW84AKCNcl87J1wK5imIXfMvC3sKk/xXbxZNetkRL6OqpMnvGZsLSB07kuE4NmIuaFYQX
2WQCnQY7St8B9fYp61glBfhWLaKhSXECrris93UKRGFO75K8wqVbfFecdVdjGOwjSTmylo6X8oms
024YqzXYmWelWVi2w/SuUWmzaaJ3sAnFSrdTYN5zArNCPmHjebMKpJBZnHlfA68qAfZm32XL5SDM
6mT50FHtergNtR493oexIyZv7ifMWWX+oaOxV+CtKlwa6xAHa0J9ykqQSl/MzR9TPu57k6ecMpuz
4FmC/1pbScfGgjTfSmnzXCiYWcwZKIuxiqwvNw6/0A1VGD9g4O82iWnyDapfEyd5G5zhu2kJw/Gd
M0AEWLLb2b59HwZ8wVRpfMBIuu1HiEH5CK/SHzxckAfZ+vtAz79cIEAjVZob2p2Oft6sdeBJuJsI
akNG7Nd9qx+o9SlvOFSd9Fi7K0GvovZcgjp+jPrywQ2hinCHZ/PLq9A4V94jgIrv86j/dgRZmcZw
XoJ+PBcOLw4SBdizKwLTMRLan8hfNpApOAoY3rqLHcDiNh+0dOrqm8aoMqomkFbJTtzVrQOmAjsT
YO6QqfVlVvXnPFjf8dw8ZeQVZgirsTs8Nz4ro3z8jPwE1Hg93WqR+Ucbqwcwzus+piRFN65yHsiw
94c5yQGZGEAkSJARbAAV3KUfo1ayNB7GL7DvK19gbHL5PnBQOVsC2ZRjwkFFpEHtwHgyHfswlckh
INagaIWvy/atqOzHgVPAUMRbmtIp4kr2TU80J8CxEGq7LJMYhLD0IcqRc9LYdZpwx5PSwDOsm19u
qKCpGaTOZCSRbWiBcwo+R7/BFRvv9L7iQ65WgZJeemHKP8jAd+HByr4Kai21ur41AXFyz8JzMQ+Y
8FNrui3a6k8rrJNvT4digNUQj/nzaAcFBynVrBLmslZf2Pnp92QdcopH1zZmKfwQ2IGt3Wi4X7U/
vFk9DsTYYH4scheTfH6p5vKkmXe4yWAWPOd87UXS3imuKVxHWRV5RP8gHkKVCRI8dzYAy0DwBZjo
uKLHGduAeXekJElg4dqqahwKWGyoOLe1h5xwxtqPrefEfEoSF84V+kfBH5/RoCmjNhBDx5/SSjhG
JeoJ4jdpBnd+C11c4rZvzgcSS+s4QW1RQ/jT5Oa5tck7VqjandttRNvFnhnm+m1VfOMM2EAU3kRm
aO7yDvix012rObMOOnVOaBxrnMjTxhqW70h3bdSYrlOXbEerwls/aUJO5aAxZz/faKT7SG0ymCLm
0NO4oDu49Rq2AW40H3Z1j7fTCMH2zv74B3rrO3iPVR2F2EuibM0pnFbHDELRVC9Muu6UspoI96BL
+12vU3FO7YIHSQGUQ40sZdFy32qdWAs97lYzJh+a7TljksMpVhGI71XjF9ONxttKQLiDKwCYMjXs
dSNL62AZgDbHrGPwhM2g5fGHEwbDYdSrZJ2paK1x6a/sMdHXrgQmJSLbuRmTnUmkcRaahmCeIfBL
GPouMxCbz663nwKDV3k407LxkaefpMPMJzdkQ1A33Uos0ECyRDQsS3ugICbIIevppJfSemuQ6lxh
0WHGwMqtmRYN80xaeR+bWxrWrnPcFcjlFlTxCvGzAjCp6gD8gR/iibHLfd3X3dm+zN2nXpoWfZCF
u8RsGBvxoQttKjwwsI+T0BXkkutcwmtqsA9xplD0UbKITnK1LHYGIDtFQPtOMu54Llp7MXbwttqk
8ZQtS5pk8+cJFa4OgsdSpTaNX9FL0oJDtQfr0nPTUkZFSNNRd3plPRrhRFSA/futU4cUHAWpyRbX
vpZNXB8W9+22S/o/dRg8tg47couWn94N0FULUW/0pnlwUxwfAAOlJz0yplh1pkNLa+HaRQEincET
okSo39YEQQCgKYC7FukE0M7qzgKAbBtMa1NA2oHr4KZWM4b6VuyTNmdGIUaZxypbQ43cO7ORb/oK
+zIJv00Uv5DUKu+sABR2zWXY5sGmS+FJ6lm7CfG+EM97ZsAlH1VKqPVoIkwg6ScVpmJViKcgkdUh
URzCbJWZFz2YMTxkDte1WZz7kM12Wj1lvmy2Jmj6tT2lHPKG0tMy/6PssN4OBn7+npAqqlS6E9Ti
rpKe83bVP6P2w8XCCdxMx9HMvoaWrjBBgcmsOW+Wk19mnL0EBnYVHIpV3M+veZNAoFD5wyj5pPR7
mpS586Dq1/bAPPwu5PCA3dOG9D7om9JGUAgwT+HrqbacKioAPtBAHM/qMEfVNHIwcoFT16NtbOW0
0I3N3qDwy0sIxFgtkMjJXzf1g4+kE1H3t6KXVa506B7Z4N9rvnxoYMExFiD9z2qDjJmsdOoCJO9x
1YiBsyZIGJUgKLCHuE6/qAKJlt7o6UfIb06s4IfCZnuqb6UOZdQoWfvRuHEVcIlUzPBt7Qimncus
fq+Hlis2JQlGPGocST/gtRjR3TVMCLYj8QCb2PCXs4E5bxhnbtvsxRnZHIaJw8ylV9B/e44pGacU
5C5zt7BYxTi8sF3cZAQAa0GSS3U/My9Jby+WuhTSX8nfMmBL49qLzA/TbyCBZ18Z6ZJA3dPMjFdB
EN1Qw43QHbavcP2z3rmvMX/PDaWMQbKRTnBb0ebbyGRTgz5kyrO2Ueeeu1Heak7sBTWn1pVupI99
15IK94/L31XbyW1eWCcm1l1rAoCo12wsOGyRB+bZGlnDzo/yE1DQSuavSsCp1Z2r6gC1+juCk69C
yBu+k2pIPUH9xj/9fZI5hbuPuZlyYye4Ra5GJpO6sDcpN6mayB8aAnzEYuaoU+JJLLlVRpnx4E7z
Y9TkryNCR2vSnSX7GworYcLR6WY98qp5vEsPEQVcHfsQDMwXe+guy/er0xB0s/jCP3nWMQkXzr3f
Nu9Diao1x7hBnI6z9jgQfLFmesP3/jDsyUWRzU+Jm9cZT0YLbb3EsYRMX907afcCwI+Xu+EJIK7C
cVdaa69iZ76jZ2YDmGrLOvstxvW/KuLqvlH3ueGcqyk81C4B5zDd5YzFKzCDz1Entg6OZb/Lb6u6
M1dloj3SDAZXebiPY5QquBQsa8I63qVp/Dxq4xdbxXWaNfCMaT4wuwRcFUWQZdrvx7Y+WeQWVw1g
qXBB4Za9dalEsCUP9EUqlbRKBU99jJ7RnhfTIrYgKVqQ+Lq4OGffekfYOv07e2ey3Daytulb6eg9
/sCcwKIXLc4iKZGa5Q3CtlyY5xlX3w+S/ou2TrUret8n6mTkhKTMAcj8vndIxk5fZsPs0RRtVdff
ZL2+zTklp1ARuT2a7cm3h1XDdwRE+BHBbKD8wa6Ngic9YuOtGOupGVGhLLYergNWjN27TdalwEEK
p1cFw1fPAaKbWO2jRxC4AbDKbXczmNBvuSke9DxcpWH2OH/xodzjdkvUg2da3uEymy86o0SOSLwl
MQRrxb1LYmtVN84zifa3Ps6XcGH3nLC5XZXqq9Y7SLSPf2UzMHNI6/PIT/5Gs30+nK5XFgA392w9
0NA2d7pabdJaw8vZe9KJPhTsX/JUv0Nf9C6Liq+kr99B9m+1qCE3rqcwd75nZrbMSHtC2weUhLwV
d1SnUb5NWv3RpiD8dee5Doi7E4z4yBr7aYwxblZQf27KF/KYX9CssFrvi2ohSzzVf8Vl8Jxl8Tq2
4jM5512PnGE8kmgFX+Fm0b3abZS8fLIDGAoDP2U3+aar5IFt4zHzEe+z2u+EYbYT3MA2/lop6kOV
1O8pv3olKw5tEL3pRf/eNwpUatNYdrHYAgk+TaRgQW4S3tSrdRnzAAIhDbn3Fpn+Jc8YuCb+s25o
JyQsllDQP/hbwbkG6ONVmzx9Vsmk2Tw/Sy09RcMT+aUf3ujclb5+VyfxlwSBD19E2yTwD+GEKjq6
/4aCKKBh7iuj+BGC36/ibm8p7ZvBj8oGxm3DKVuG5Exj9ZzU4XuWoo9UYYodccBtLaLmRv1qKdbB
CgH2E2wsBHYgYXEXIOVidCRT1Ka/N6biHqrcbYN+i5JqhJ95Xjr+be3Fh1brnwguPVY8U24mMiI5
aGl/xM0+56vN3dPSYCg7/DxT/dQWnJ8eYBMqN83CTwlF2m2zt/P59FVVKxyDJnFvjUi8dhbgFzfD
93H+snh6evL8E+SedVA4w01I/Ir7DDqqoq7A32cErWCuQ8UZQU8UsFmAO/r3Zpds3SZ70kxn1Rkj
6iyWcdPk5apRC9wiYPOIRyPqd9ZoAE4gwu/rb9aYGZt0IAQkxkdoyLxEDynYqu6nzjxGo35ylfKb
MQRbv4JEk04HjyxqPU13QG+/YEf5kKdPboCBIwzJ19H5Arx3N1jD91wpyKRo+l1Txw84xEzDc6+V
X/t23VU1wpX1W2CO76LVVmnsvgQOPzl4W4lZN99HPTyaRMFJi2wKNSeLCZ+GOFW+Gxp9GSr+Flgp
yuINmQ1wMWiM7nuXWFxKMjrOj1EwbbyYPRJ3jBVynBzMwLqLwRY3YG50UIO4uLHNwmz0EX8yf9kJ
7Zns1tHNdEh84pYzzjY0kxez42ffTz6rT3uV8AN0wi1UPr5+BJ4s88Se98fIuKc5K6j160G7t8v0
CRjvxjfOwxS+IsHwaFvW2mUbQXaAcHmwyIuAc12xVpSAALWFIKBm/jW/LmLcZ9Vw90EZHAPEom4q
HajO/IKpqT2K1ELdNXAPg49yZQB2vOabEoTPeqqjJpG/iEWlTUdkErD7GGCm10G3Qb0X8znyz/Ok
IS1fW4FWcRD+0OuguRGp/ZTrxRnmJxreBrYCefboACkxEfGOU5Qkaq9kVwuPaZp4krtLKJGYFCCI
goLojG6fXoyp3UQWfC/8itG2X9gmQRGlIsjNZqeZ8Mkc8fpSjr0GeBW1zGU/9NtKdPeuZxMmNHde
X9+PikD92tj5QGwjCGTmW9cSxB6fuilcDuG4dZz23gzf/TmU2ec/ot75RrQVUxpyoIGKHIf4VrrP
pGi2vpf88Ezn6AUeOFwYlI5af508+8GDS4YHKwQjIjgYEvECOloD6KtP3CKLNMYKGEA6AicZ2bQl
yO/7BL6hFve8lXFrYnNsaguRCXRoSasuogZFjA7YABkoDGCxWeZZob/Pt0y/Ht4ACGcLsj+z7tC9
7TTGwo1UrG8Rxta5PYKaOFpjsG3YT9xmys3/x33+UYZNU80/wj7/d/K1jn+De16u+In21HQXRTXd
sfFuR97ZRjXtf8yxPJwvhf5fpqlCTNMt3dVdGxzmTxU2of2XYTpMF6ZjGcA+Me78qcJmMWSpLqOG
IUwAJv9PaE9DzGDOqznn/PdougYe1YaOZaowEX4HezqiG9O0Vc0feDf+VQ2jfwgmK7zr2gTUDL/6
rwDx8f1poo8ya4FLok94rqI62mlCdJu8yhdD0A9nPwBn2bbpsHItK38E4V2fAZLiDpQUj7KAM2ot
2iS1oNmPxaNfFiZq985JCC1CkKpzG34LKoKO8xW+4pBRmW8EExTHhVMkxdqAvXwEcefVSX68FgLJ
8aMTNGiAjaGCXEwPB+M6LGtyjqx1hCIBEF4Wkd2ZDm5JEFU3faVf1kGpvSVCu7PYAP+A4IrTT9u+
j9WQLbvBsu8SAvS3sWqgr2414aOpoi9Swv/DsXk2QIeMd0x1r+Qp47HhzL3na5fsl8W1D9v1VV1a
LqKOXKSENg+w9owvHx4iGC8PyK9S1LE/7GWTbxpP4ir9j35Hj4HL5gUnWzlbFpd2PsSMyYVCp8fd
AnskIecDN56vQgVil1lGeyMqTB05mNVnH9o3Mh1KgESviT1J1yISEsRduo9Hn6jp5yoqN+neLJRk
5y6M+XSXcReyOVkcZQ0xdryQnbqO9vOoHMCklc281eBqEiGDMMOz3lFv15deB8HZdEllklvzIVG/
ux7AjIHHNULKwx2gRvCfCOW+a1ro4hlh1nsnas0XTc8XwHTKd0Kp2VYA2l3LaX2onvPcNB5EZPe/
XF76xHMVww82hWALB7ofKQIe16dL0wtj8872UJlLPbtDfQ+yKapk97ate/xAio5vRKksS9N17oWW
c8qbC9fW9iCOzP21vw0y71bo/ll2yaKdJvfexNSHvQWi57IvcJHrAB9NwDyL+kM7F51qdQdUpJKV
MvD9+jQgp1z76hAMlRGgdFsIVLFrwww2aMe9yhaGWYA2ZfVzO1AShlqcIfZJAgAka9mLX2dmVaoH
S6vTxf7aGbLp80qfDB0OLA+yUJNmUwlF3KVZ2wBN0Zp9lc3SIm700eENMKpB+tUoQtBYaFyAYkuN
JYwo/V4v2FfZg0ZAIuqLvQj9YWPlaGYDYVV6MjmtV63YuSp3QU0GXSlHbTt0Y3i6FEkWH5DORn3j
7665RsATt6LYd1fXgbBzw9OHPgzBz2vniQhRe8CtEhPNWyL0ZVM6OGe7Twic8y+bC1Pnc0aeylxd
+6CCH9xIMY5pOzQPEIfag+ool4s87NUBVWMkPua6iafIlB3idCMbYTQhFvxLNRhr8zC6hbPyK+Pn
COFC8xDBl+/IkWIlPoI5vKnAddw5ow8ZrmQD3XLfg6cdsA2mnzQG/TDTfbAVGKhf5rWgpC7jaa1+
GKmGzgMbIaUx1Qf2++ODWMr6pej1ApNKyFVlGWsPsg+nvpcq9nAImLvIW2WHRsRv14uaAP7Up0Vh
Sc2zkdq9L3EC42MMshOBz9Wk6u3Rm2hdupDqWUe96BayiexmdnJHTih/z732c5qo16midGwmERpK
0b4HTth5xz7S0UUfrPQ7LhiKkkzf1MYul0qbxkcHt6hjb/18Kvz7BMzI8oKsitwy/V8pFZpkTPz6
kHVV19A12+H/lmmg7fn7QzZHuDhv6sn6YZOD3za8+4fBqLSDbrmdvRaJZW+wMH1WdE1tb1KziIG/
TfmmmN9FMhjgVHUEvVo+NK3DZUaddSiqeVD2Bb7GhnvIgtupD62jlka71KxiZ4cwzbdksgLyUQgq
TP7XWOcbmnTlcC7GbC1bsui7XWK36dOlUYQHNZjCUxP0ypPVkCpSXbc9yMEi9XsEDcCUyqZKBLu2
UUAW6MezqcXB0cASZVXg3vg6JSXimWn0oanhGy5B2nNug6vPQB2g0OIc0qAj4dNH6imMTKyUEiO8
9epOO5rpVKxsT82etaxAe6MmTwFfHgRXqxOaxnrhBsyI+aC0FMLRkCtOhbcbh2hudsldOvkH2ZLT
nDohy1bw0mMtzIfLtF2rIegX6EZ6yp2a1JgdKZgXheIZ1557UHbdN8+PkR3V3ek0lfAxkfaGjpoO
+TfUQ4TWrrS0FsspKdj+NLF99+cvjf6JhmPyVSCYZgkkzi3bwNzn05cGkaAhzevK/+gFEj4JsvgP
na9NZwPXs0gnRFFClrhB3fpkO2O6hhQMaDga0idOHM1BIHh30/vRsDdK0vkKxoh7qb/BXtTlfI/M
Crh9b38dkDXZJ+fJ5qe+67WfBv5p8rWPHaZ+0xGqT0I9WxWhaR05CCs76E4e4HqzO6VKiampqZhv
o2gfXXRh/qp6mLe14X8nhqrNQQjDOoDNNG4t0I23faU6BC3nNtoCLofwufdSlb12Y9UQbsLDZfo8
Ufa7eg/gLmzBgEZ2tC31Ga3ppRDdI7jUaWy4b07e3I9a7v0IseHQOrT0U3gsCw17hLtEbydA8qBp
cQKg2aQTTnRzdUhKpNDs+FbOk12jZ+dAK0gE8JVPeTRY3/C+cw9AQVO0L1NIBTkiQV6kxmc/pgBP
Qco8Z1dQmXl8NjolPjtmkG7iUIADmPvkPBMBjW3qYHgnm7LoQV/dohf1du0yhw4ZLg69Bm85KCcC
p7xK1BPXJRFbYeg32DbBSQrAPv3KS7TqJpu3DtcBWZN9Ncjhfx5uK0J0AxAMWFn/vaCsNbpfVzd2
bXydkr462K7/g4iwdof3sPUiEnfhG374pE1+/xiM+SqNLOWhUJUcq1V867Qm0L7Zwtx6vqO/gpm2
1gGi47veBwvHw+W7nADY50dhWfWja8FdMkcTIQfFUF6r1tmYRa99cz0/WsCC6+/t2CkOPH2mpRxA
dz+LN/4EJhHRUejG3uQfyYEEx9HW83ppBfqux8jpjq1x8Fh6aN/mATlm0w4etVxxt5HARkAOyqJT
qtNYodsiW9cZJSKSj/Kqv9eQM/Qs8y5r4HyI0wiBlBXE3Qkf4thzbi/VKNecW8Vw6P2lOpyABCgb
0Rrg0KxWefE6XMQ4xllbvHeVF9VAfMV0eBrIURvqsyIc5TGIM+WhT4mjzLM60mGbf7tt/X6eFCoP
OstElwm2oos/7ScNay+Ih1CJk+xHjIH0KdeR1+zBPHwrCI93MTa6NzFA8hQ52s7vDlEj9Genzc3b
JlIOQYL7+SI0UDPyiiRfy6cbXkrGbT0G+HZ3WQ5EpelxvhHQ3+046/9Fgns+jf96HObPJ+ZkzsLo
CBo7/Ct+f1KPSVq68My9D6WPjiWI5BcSZxxbHeMNBg8U6J4cs20Y5lukcmLtOrLj84H5CZjbbvKQ
hTIcI9yGueGsZNNr84/EqKsTTCPlLCz/8XJ1kYm12QTBRq6N69e5Vo9m2N5m/RdMX3BNSIt6r1b6
iKThXL20G/GzFltlka6tYqz3DUqzK3T8u2We51F3jz87dG9EA6EC8EeY7S52LNLxyDk7+zAR4lJA
LOgrhD9ow/qBaIciHThA8Mzy6WdCcQibxnkzZ82lQccD2M2L6pHf0IecUPHrvhGq4jxMUyJmDHq8
Rqq3ficyCNTcjb/WQFjX8cAtTgpxYaGhrlFfNVZqZ+vP16aJVeBNZCiPKZp3R3ApAQqj1GQRYMpJ
vgHHjE8D4YQw1J+/vfYsOv/LRm3++GeKLbxcxxC2K8d/UWDXDH9UXTR2PrraqRBnCpGK6Gxgz6l6
X4fh+GC4DYVwyWihT7e25qYcwMgGlLU9Xqb5de/tcFhsb+weiJ6m7hLScrpzBrzrneMqcPGqTF+6
3JnzLOSQkWQFtuYjLtUlucDCCCOwRWxDJ5FXyIlkwV+5v1p7eYXst1EAYFXZgfCiI1eVLXmFXDXV
An1xXSWYtdMiqww3cl6IugzqcWtjRntq+OKAcJLVuZA1WfROYN2ibsaRRlZxSVyqyA1s2xgg+58/
BU3/z4+BwBfKIYZJPAPTgU83ET3MkhgPWP0jKRBsDb0yvk+r5MF1wuRWFH58L4tu1OL7KDRgZRUO
wqbzgJwra1UjjFWvuR2Aht8GEENsdl0wvn3qHwe8Xov+8VN3PL+67keHJh+D/XV9Oa1WImTN8A+5
vLrsuxQGcnd12yiXV78O1GAQ4C2Rk7n2yVpW+/HR53xz7b++GMKFGyfTlL0clP2hCYQ5cKpkk2Yl
XiMovd9OwLExvZHtz1U5wbM1Jnyu/nJZYOQIO/7HYvPiDcpbSxtm67KtSNfbM89X1kiY6BABjlbU
go7wHw2/cg6QI2Db9bgPW0EDQlXPA+cgR2zCkCRVaY7Ep9ZND1w9jlAfcZWgf651DVRg7T8QgRru
RC5Ql1Em9T1JSTWgPaQdJrTan4pE38t+DtMIeDVOsU2DUHvX7YdRR1DeJkq1K7TZ2W2++h9W1bJy
Wv75i0sy/T/uHy4wK9WBbs0zhPvZ74+PKM8J6kNy+CDowSdse8N006JZhBRotW68Kt7LFlmOQMX+
KYV6OfpApucpv4z00XbAq+jS1YxqqC5N3XHZgiJ9e508TL57mVMXcXoYI6ztAo+8Rc99S4/bTQhY
6E6begdGmcP+R0CEEJl7ll3o4tW3poWtgInHxVmfi2KyQfJESrqUfXJe3DjtQrXtdiP7APrvU57H
O6fKcDXUemsva9dC9tlBkK25RcMKmOcJHeGUS/Wfrvtl2IpxfVBcDrMhUoGf1v/U/KelyppH4mgv
/2mq2zTiFrlBbz+pg3LIMSc+yBpiAy9dbKHa93v/MDevfUbFDtjNzXlrQhz5ev2neT0GP4uqx5fj
00Ceg6G7kQvWPqAnh78Wof+/O+WKNiGyrUscLWgtoJ7w1vaEqKL95O4Rc6vqNQAPkxgjhTPEIcID
Rmhd5l2vIPp29jwoFteu62VyzcDchN4j0V314PC3wJVq+pdGt96NOfQdg44Cl2Z+tVHYXBBEKDce
UcoTDh2rynbKL87oTMtkrDhhtCW0vhqlFfQY7XeXQI089tsJnlMKBt2Pgw5cR5RRs80iOFXI02Dh
MG0LRxQvaHL790XSvKdeXr5EfgwuoMSOSjbbMBA7LAf1xWVu2uqbqp1gq82T+2qniEMa5uUiyNr+
ZOC3h/A8atqFpYSPfU5IOxOJ+FDd98iBi4sTIykJJZwenHJydl3ktMSdjfmJ3k4PhTmLQkWVspV9
VlRPpzHE8XW+QHYR7G/XGSL2S9+Ppgc54PnG2S3y4ChndDhxLXtCXCvfK/uF7UZEicfKr5aXOx75
a0AuHlGgUSs5ynOnlIUcvd4ZrwMxzxYpkXvtwq+PRa431OsrXfvkbO3v5b2ttpPPbX/mc/SNG2Nk
Nj/hL+354T5qFjkNzTteu66Pf+0fdgNy3nVz8Gm567W8Bbi/y7aJb9q/bBZmG6Pft2yWYTuWZhmw
X5Gon5N1v5rmKJqPZWkijO++oextxFmgvYZxB47EwdxMtt0wCE51CVtsiJp8e+l0Sqc4ojS6Es0I
7SMIjOA0qdjCo9IHNXq+pIk1b1HlMCc5O0c4OaLcl7EjR5vIju5lnyzsxLXJUIOWkwPWPIrWur/p
nAl/vH8JJxrz7ue3TarF4cqe/9Mdi8zi/BD6ZZNqAKGpXBwHvpuVv8OsuUAeA5p+W0Y/BgCh6toq
6+Jwqfrua1Mo4pZng/od/+KnnOfWixYY6gpKt7uvXVEf2dLDe6zwlq4A/OxBTtg3em13xwldoieb
/H4YqBDLtAzvdAFMfxCB+9bAgii82sZryU/OONK/E9Y///mJOudAP/9btZkn6LAdVDX7c+RUQ4dO
H5D2/25HEHuqaCDbHoO7QBP9JFuqCkknI3KBRuhIXjy187Ov8dHK0bS3kdXTU7DIrjDXuIYEi9ib
vD3YOQ9NYmoFPJlOnQhEzS0ynnYFs46qLKyxxlp5VG9738Krl7Tcbakg8YwUv7rBlBHjgXBgk0EU
4glktL9o3QJniSqbsUiOwutaOAf49mzc3FjKXtZk32Tq0a4V3ubadZ0m54IkBhcmO5VqXisMuztU
nstntp3WWjgh3jVRqbw0I1Y6ienVt7JpGtqroriAp+dBVV9i49q8IPtnnNpyOrMDjbZ//piEDEb+
+p3UObXquOJaQjiCnPWnHfsI1yfRCpF9sXmZM/Lk2oasYr3C2Um8lCaEFauuwSLPTaVHU0zFX/ko
R5ug2OqA9x9GwjhPWYKbxjyLGExwb3X9N8+IxEuraWh4IHvNSYZBV0fW0jPGhmIedfJz0PdPTdqX
ZG4tcbT8UOeziMtvAfJAJFbGt6kuUDD3SV1noV88VUr1Kid0SlaDuxyb88DxZ48cQLJKvEH5CmZP
Tsj1zF0WbjDu0ZlwTx16N5eBtE+ecne0nwR2hFsEiTIYDfDbT04KPRM78wJUt1tvVC0C6TcXZqH+
7JOyNbKIJvPXPjn5eq1CrPEs51379CgF6/Zprc/rl+LD0ImU6yVgJCjJd4Fmi/fEQK4jLgcEjmpF
vPXRXh9q8d41AeZJHQJlQ8sjXJQYUsDFeSY+We8JxwJynftLjaBsW2f2qctgN/mJd1e5brnriKAC
3uwRrbkx0ABe+X4RYb1ejf0eoH8fvLh58+joYPsJrL24ZPSOpCOdR6iCHNJcxIvC0HYeR7/qjkWV
vETROFYLYEbw74f2Xs4dJvbMSaV4a3+e62uduufmzHFmXulSYEhqutF0TqzeOViDZmz0vNP3QDl/
Fih66Hu3N39tytEOpN0GWN5Jzrhe8On6T81Py7XgNZelhXq3XEC+znU9KC3ZrVo46xyBolXH9uRk
sU1bAdM2TsZcG+Y+OapCArjU/jwvL9wC+3Q4b14GVtU2zKm9kVVkKJ+NFhUW2VKcVDu4TfLfo848
W44Ugw8Phnmxam0mg5TMZHWzj4AanWWRe02zSUjwLywO0pc+NqDTTmSwseWUdp6s4kh2MGP9/npp
JFrlToeZi2qRvnKm7tl03PEsVATCtb6rN7IpiyHT4Gx2DoKtTTGdZR+ZrHfiS/letmR/MaLg4YDG
vna1APqjpI2QFrCak5X98DS2tnUiMMcuivHNyNQfnl/7wA0182HQSIiOYniDN25sUK+J1vbvs/qY
O02A5/aYFioaaH29iEYjxRLMv/PqYXpwVSyaax+V1E4d2o3fTcOjXo7GAaGvd8ftsnJR+DkCTGOH
Dh9zu1xx1mjVl4EWP+pJfROF2XiWQBcVxg4ovR6pyBn3MrpxeM6wH5Oty4yRAzlkK2WT1G06o1TK
xdggoLGGe2XsQ70z9nWfbUN3FFvLtPt6JwdkgRwl4HCXcPOqzOZo3zxbjjRCPQa4ODxg2ErCt7H6
Y0wq7Q5eHOtHafktUdttmirdKxTmbIMkf7e11Lx4dkvjLCd8CXWghYGolXCF/xx8/8Y8DqCI7/No
HO71IE7vxlkoUs7QqhKKWQxL/u8ZchoyMRo6b026ltvf6274ss0tgwQ7bl/nZJuy64Vl7O0ygmOr
1KuRg8rR7BWDl34zPBQYY3v4aABy35gwmB+6yVc2StrYWzIsI/deR1ymkInuXVt8ty08JXyjHE5Z
lo4okxWAqPPXFrn+G8UcgkOM8POlcOfmta9ITT7Gzuq9NWpLSGx0lveWWwpqP3XwLcUFZAnz0jhE
ZS7uAxUWbdCK4BvKJg9wvfEq6HmXEQQDImwa45fJqcDBa8pwh7L70jJxHtPNQX1VY+R9Gq38YmoA
lMbAzWGkA0cypq2dZOUXJPGrjVdPxUY2E1RYB698F+xuUFExgU7OF4fYS+RAcV57Ral2pQf7TfYH
dQhIULOe8abDN7snRySXwariTk2q+MnL+ngRtT76aRaethGiF+8wp9oZ8BTeT/E0nlHG+iL7NdR3
l0OQ27tM49cFcCqYp+uNosLkzKyVnFWo1r1JwviRDReMCqJJN2PWD++jhSAN0KU4CeB6Ea5+tlX4
bgNJ87eGQy9p2HD8akX+U8bG+sNAbM6BMxMQG/orT2zoXvP+PMqw1TDQ5OvztPoBTPSsEHw+Tz7k
EG+y+JhTFYQQD/B1HOtwYB2l9bajDkFUhAOy216EHIWXRKheKxm4Yw14W8Vbuo4zn9Bv9E7YBhtk
sGHK0es15TgIa5XHermXXdd+WVPRqOMf1QerTwNmgNHvxIttqsFGVXeK751kpvGYivcMajrZ256r
nAi3++fMQArC6DSxkX2232d3lh6QLSB7ohr93hg0815tfOteBdt+FE68kl2ySNUaAwYMBG4zIEk7
o2X74apa8NzHHPsBJQA2RqLrGdaSuI87gMrzoO3Fw6Nv/EDLPnwuVKxdSDDjyoWI63GYC5SbX+wu
q7aQGJuj6giKuSYH5bTSNIoFNqf+SvZ9mlcmw1rt7afBEdqh0tUJHHSKyeFUR0/TADGEc2jwA9fT
qDG9H6g+4zpmN8MzB2lUAMZEv1wkar9cw4CEfYrUr9Az86Ap8DFv8EbotorZnC7NshlA2NQFuBuB
uFiQPjeYqSyrgp9JZKXVc9lp6WpM82Dj+Hb5DDujWHNXFyvZ1EsIRqmT20vZDIUQW+RI8D+YJztt
V96ywUQscG4GpNf3YVy1N7KZTrZ61Av/I9GfsH9Qv6KT8j0Ki/B9qEtEJCsLn8UKBnDu2AiQ4GsD
IGZQjwPq6NtoPngkIx9SYhf2HfZJ9syNaU+xRTxF5X87WxubuwYcAdSpUXvJq+5D04L+L34aSpUk
f0Xs7GCXmeFLGY7BqoLRc/zLyXR8B+yEXwDu9u6hL2HURDY/gMK0Ibpmxm3hjeNpbpVNwTvlB9mz
NyNBFM2YDi1UlGfhm8gn+siWy1FXy+D4oTC1laN6h8yOWbvTWjZRgY42vVWiFjBm6bPvjWhzQ4Y6
uHkd3Ou69hc3w+41DNIcJfQiXZFZ7F79nHyIiAr1Vo66XXDQgyZ/aHCff7Swv5XdojSrPaZk8oba
vTa4CK2KoVY3cpQvS3ZjJVVyJ5fs+2XV+t4LSS3ECYAZXF8XR2G0JuY/A5+Jtc750Fa7+iEcjRz9
zLK61WMbjb+a3I9TpfVrqYeveh/w/Yz6hZ9n7jdO+/i5zhdZqodPS2CVl4sCMrEEDczqdQqSy0XE
YxdOVTjfUHjzkLmI6gd/fiWgdr++UgSz5TWr/Fdb8ZUfaQlU6u9XwgxpC0PyhnuptY+tKqsgVGkW
IH+KKm3+JdIiZsBJnowsuPv4X/+TVIwwkTew0Z514dZo6qe4Q5t5RaCoE9SKWSRNSdp4r1eZ/pLq
eL/6UX1fDar+Ehjxoojq6gls5PDYjx7AAybhjq7fdUP1cbmEnAA+BU1LZIXBMXESRBtgVRXzEs4A
EtcOMmMrV8QjYLrpi7g7yFHYcPexpXknrfG6W6ePwzuE3JGDTuxwyW7NekKCLjz4LtI+QcSRMg8H
/eSnw9bRElgJ8wx/eM1ztXuU44R+nnjt5k62QmT8kHVTExxOghenRtITupd4yFR741UGqXYbzUnN
L1D8m5vyOI3pUbSSTTcph6UeuWIrm5BNIHIWjb4PnPGRG/ELAZ3sQcQdcmIzuSeINX/VFfwWFigd
fqCxlu7lqO7U7fHPx3TN+N1hWn6EhusSOuJVNHje80f8S+goEtxNSjjlnPCGcQPXcYJQi4FdByKo
xvVzAhMDKls1iaQRtY/5ty5GhO1vcnu0Tl4Gu8uJHooqjx9KIko7J7aaG22IoBG7FneTIRCbWg2V
1ZgX3Zva8WBuU9wZ/drRH4di2kH7xR206+F8WE21CoD7vJVG3WACYVV3ttl7T4o/Xi7XRd7scJOx
luSJurdi1hh3Hbs89g55+RFhdnl5XUz5bdGi/StftJy0BDxHWh2wpplenZ+v6bp1vHfczFzIWb7l
TAv0V5u9XAM3BE94I6aV0bAYhGGcdDBpp8LhKMvt7e7a5VrAcI1hEhvZJwsP18K1CXjvcin689rB
LO1X5Lv6g2+o8RYHg+FSu/b9U+3P80QEuVau5/5d+7RKHLrWRkP9EN+pc90p3iaaFR05oE1nWWhp
gE0v2NHltc/XIOVAizFW8jI50IF5XZip6DbXPmE55Y0CqWxt9Ui9RqK8q2oN+Qto/zvLGMojInDu
qoes8xAgaYRAetC+6531BJAC7lCHmCT7YP9Gdco7o+zqL3/+fuufyAx8LpwRyKbbLrcn4JafYsGZ
zSEn1JvgHaWAML61xbY2sqfGEM0P2wH0MtbaFwg21iLQhXFf1kOzw6bb3ph+nh9yE9YO+TsI6rO9
mSyULh2XdoyIl2zqdfMvMD9DfLqpghWwhKE5Jhg/ct7Wp8CZral+GBR1/WUaMdBwpxr4BoVJ5vs+
F6LZckxG9lT1fvapg0j3HT6kN3pqdu+42SL35iRPnCG9g4/j7MJI0/4duycPfbxUPYIBrB6VMb23
U7V/L1CgWum5xtEOLvp0U/iZfhybCl7xYHoRRlk85OGyaMdsHpE1WciJRtb0qMmE+b8kTsHA/P42
8A93hD0LjgvivMZ/aI777HmSJOv0ZwAOGIUnZX4YmhxHNVkVczvV/fyAquQqdwxz96lfNuWM61zZ
l1h5sdISkzTyvMinedfm9drcLbubNIYfqk1m/2DYnrMPLPcdHDExkNocseUUvrV2zJrRecqsEDRo
VXOSXSa04h13UqD486BcpFdN7wbVOXOrtvHwoBZlf86TkxXlLKmgTINdBOIBcq5cRPGQ0ksLzd/L
RYIhGe/wvd7JQatuY0T4etR9C73bJ8QI2XI2yKzNhaw1tYmiWJ/Mnli/DWSpR15ETrT5qSxAc6Hz
1BZia1TxhDdO2D2JBKtq3pCHNu26J1mUw7tBMPTxMm4TGmWTXB/kGKwLoGzNIU/+D2fnteS2rqXh
J2IVwcxbSa0cWurk9g3LYW/mnPn08xHyWPv4nJmpmhsUsQBSdkskgbX+kHOzAJ9HUTkQx6TS1WMi
yl9HMiabeB79Y7KMydG6MeydibENmh8+CupuS/JhTK6mKKAG/G7k4ITaULzOjbE4yP5jGPWFYO2r
kPqg3jnLVpkUiLa8ecXcqN60Q2csPTvze1it4Y5PTXbp76/hXMnXOhDR1X1UTfNbneDI2oMH28uL
dGWqXs12rc5jchbMi2rnqjbEFHmR//Spoht31LR/fWqUDkixDGa2z9NpOua9y2ZxjJVPJK3APIvC
vfS651xkF71S5VPrVZQkLGc6doOWXdIMJzjb08/CmoyzPLLwCjnZqJVZsKvYJk5oFcmBiH0+/lh1
+SS7j0aeUZlIlM9Xko1qC7FoRayvrKZHa1o01M1AB6wD1VJOMvZoAgs5Ub8Al0P2OD70nRsf5JFs
agSIctTPGcENIIEmGl0g/yfHyM/2YMuK7Mnha8AhtKieUtWgDpeHsUOSawgvdfu3X+bmlRV59oJF
SvfUI/fydO/WbXtFxR3XVsPLl2ZWkXopiw7bQCYHbt9CkZ+OJH+Sk2+YiD2OJoVclMw/BshBT61Z
w+Sdu+gQ4Pc1jfEFTxT/vWLFAkTG+EimsTv+cRbultSidZabTUReQKu/czfvx9YMP0D6wjzv2f7k
eVC8tV14kxN8DXK+HXjWM9aeMMoLhFejwS2+o6E1X8ApFOwmDVjAeVBD6x6RfZADnldcyZQ0bxju
FdtaeM0mziz3PXS0vZxglj6CJiRdOsei6IRWo2d0rz3Caw6q91t2ztXabpzs27CC6Rx/G2O7XbNk
1rfI8hjvmNRs5DDIG9TELPYraV9ZiMObw97Gh0DCtyUSXGLCPUCZmZ2HSyNulE8fsaygLlJUht3m
MCCuspJxbeh+Uk8orjYl/HNVomTVUXX8rI3pSYSNcmlmEB1mB+wRGqXZxpk23DQzEdfWOMoxGamE
XWzAaVg4wjCB3MXVMAxrr5sIsaI0pa9jVeRfRpAG8m9hDbgUBs1Un1GhESdUJc37nzdCniPL8uxT
4FSwbu1I3Q3BUL6YRvBTnpkJhGSiwlR5CrjRHs06FOCHMfjamOL+RWgeEs+9k0cnvc/8i4poDwBJ
t7soHTbZEDEUkE7xggOeD/eDUR4ghnw/+D2EPt//Y86/fwTXyWpA1ywLHh+h+Jr5f7yWtX9/K7sU
9lS4CYat/zucyTR9VD+tdngzjMm5oKp4UYew/BQzz72zXWUju5mVriykELxFRWVw2bekIMceJy5f
6RAXyFFZytrMPSmKEm0eR4qB/mnmY7cuj+6j6BX972tC8SfD1VZNueGxHFVoLMJl6fIfex4PG4Gh
qEyE6hSz2LSZ8lVP8FaQjWcOCdyx6HlMkRZZAkxWT6GabfE2z66hGWVXsgUp2810iViBh96L51vP
cNG7sEPkvW2/ocDgXeS1xHxVx2hhORnV+fEZZki52QHuJq8n40pYIa2VrZpYY1le+C2Vac89tJ4p
DnnUTGtkn7VbEqWoN/Zd/61vxBYfLONvJ+k3WWI537Teche+6fovYzQ1605k3kGN57JShVErVknn
B1PNmEr+qTqSmo9YWCGQQ13gKNlro5u1J17V//GksG0Q9ZpPYCmrH+U1FGdoT/OnNJR9k2UxklN+
fIKplM+h2eM3V+bNLU3L9lSF1TmM1eYmQ9Trx6eSTMGT7IoOvxgQ3j5mL+VoW0fDq/7K4iJ/7vXQ
vQ46hUIK/l8qqyafhDIVBf/W+lIG7anrXOQU2dNcKnaFi2KOd2h5Phmjk+wysliLCL+0FaQCykhj
sn68uuTR451WkV/04g76z0swV0mg2PxqtLnOkrSmW2JWXBs7lsgrGZNTxibVD0EdCApowJirKG8/
tB+V3ekfajP7cZQqnNq5qyjFsKYSba2tKtQ/KtBKVLwy//zrHMRMjJvwA2sT9EF5dvSSBR7/jR+1
dUJUSP0aonOAA3N3RBsNbfER5DW2K1/L0RxXZqgYe7tvxjd42dsUOthXHWIY0mtxusvbMPwSwZCW
89NA2AAHCgO0G6ejBjGf/JnpwDvgmLTL/+MOFJr6J0iHuw5ToRme4zr4Gv2JizQphVdpW+XfnZpq
lo6J/EXMTTkF6OCmarSWsb4tKniOqratHCAsj3mBU/QHL0EYBwXjgwMufdHag9j4Y+t+UBh/ijpt
+ob0Wb2i4uUfjdwb9/qY7XxFq54z0wIrk1k7ZPnqZxlqDGwIOrMWvJz/OyYHzAkVSjXpTp7HmWWF
LFSV5mJtqrOscqpT2IDJ1B9E4BhwYqG4y+4/Ct73Qxm1rFrzlv+YIA+LAjpaFA072Wvmq91nz+Vy
t6omRCJj69AZ4AmoCBQv1J7CbY1V7xZ2inrzKwsd0AmTGzOyx3U0F6lk481FqrGY649Y8K4eMXmE
afE/5/0R0+M+PnjW62OWnAB9b1w6aueu2KQiDF60CLsqaKIujQSBm9bytJ05I0e9GVdqFc269oQ4
yxD+ZzluahOuy0yQobrLkj2cqYRKpBc9a/gHvOZgZPW8Hj/LCpcyg3ocOWNr/AzQUdTAtr16CVVD
NaBiJqfxxSDo4pD26zNPv3WVcZNxiPr4+o22v5NdDbhphC6xGSGlnbcLN8rjA3IilO3GIHhF7zt4
7cTTgPDAyz0S4EXqJ0Oxx4vdvMRZin+O2QCQaLFtnxsSuCyUgz7aT8KqXuoABdQqEnhozKPBhMF3
oY7FTnHIx4+RH55h0Ff7ekjyTZPF7U2bkCsEPex978tmGc7FDcsqP2DLVh/IzZs4AnNSGSiYNfgW
uqN+yL5Dq2JQq/LQzgCw3hsFijCaIfR11fM2RYTiPPQaDGA003AgyLlbn2KdumHnXlPpSreSdkYd
F5sBJBg2kpOmplm/g5uP5Evsf5jou84KdgkaJ870ArvknM2oat+jgMe6D+uuyYn2+Ibaz4HRuEdM
PXayV85GN/LIocTmImx2pqQFYcoZWKuN3rSQj1snHLtto4Wf8rlrYn33a0D20wkby7HQDo+HtIyH
pn7r28FcpFROeEchVEkptL/aOb4CfqWFb4kLB7WJ0wDJX+unjZEvpgzjHjgByl6Ilynx1C3bmI7V
dN5ZNk5ppcfIs55Uu0PNSMYUxfTOeSa+hCRGd/cBpXU1PNsxBZKYiXECOCHRFHMXA5oZUjH3K0wF
tqWNvbycN4fuo7LP7aEe5ZGcx0/s2ZsvNdTJJazwuBRBhMtLRFJaNrM9C7X+m5VDjvOikuKKFVeI
xDHBRzH+VIjuTfZaL+teyir6jtKruhQ6fIwCMcmLbNwSJwYHhvzTI9ZaCJD3nrv209o6PuJ2bM+A
2u4vPkm5aGoJHJZneUoG2BRrGZSTVVQ8d1WUneM5QQtHPfky6u62Idv0gpZ18ozK9XcZjkIj3sRp
065lt+OHjmJtEF6szHMw0FBWMt44dr6H4BuvNOEk1I4DsRzjsF87wgeDa+XiK5pPLjQPHgTZMLrP
RZaiWwF04ZsXwxBGWcC/WpYGo1rvPf69Xb82xg6BH09hezI3MQtd3Lp+9wdlovbfl2g0zbFUDvtR
0eJGpjUHsGzJjoKb8lRGSvbMWpfUD2bsP7HSsIdm+AH9dFgaXtgCdqgtSJ8t77A4wX0sHa5yZqip
7xH2r2+mGEfc3LwEIXX1j2v5Dn42sVU82/0kDn0i7HItD40h1nGzmKODEW4KEtw71XDEwep+tFQg
FxQmup09lxzLFL8iK+nDbQee9U31QvANvEFQbaO2mY8Of8igFk9y1EXofUPBSF3JUdup4l1tkRaX
3TrlkWaIQVnIbtCp2bHtWKfIbsYXZieGdfOn2egh64K/XBfhCK+vyekiRwpNy/4aeaiZhsLJXqa6
VpDhFx73RpfvFYzHtr1Yau1SJLGNBiHmar2ba69G1gh0kovxW92oh5ayytdYM3bQtfxXqw6c50lH
sddWI+yUlPjTs+r0pCko/OVq2D2ZrYENCNJ3O9ih4yE3ecOM6VE2Airi/Uh2W2GnR9xFf43KmIIc
4BNZMHD5s3uTyKInDDrh3s0NpJzmYGB0VSwax4JrlzpgSiqjxVC4Dy6yyd003HVkYx4heTQpFXbD
YS62Soo5UjgjPVLNvaAREL+iCl0eZBzhu/FrpCoXJR5fhq7SKYbrQHERWl4GY5Cf4brkZ3mk2lV+
Trrx1+g4d2VMjroJLP0e6+AvRo3Jljaq5lm3hvpUwcZbKkVdfu/Ik0yFlX6Oflutay3tdmZRai+F
7n/TJlbAKNlsA7epzvkYVWd5pEFFWIH/tZbA+PmeFIdhOeJYEUxDrEp5HBN7DMiTx9pE4ctGb1MO
yNj9CqYWvtgs0TaGVh9dXmOIB4V49hTQaUtHv3fH2gfkOHc9WEQLSymOfYX3UT5V46EBOgNY3Y6f
p6LrIceo/NNB8oLjHNrnGv+pVSxQIS/CSH/LHLOELpGievavXaWyQJGOcXFMv3lOzo+4TPVXFcHH
z043hmWaCf1qNIm1HsrGOOSJChiyHUPs2NTi6mpQ9KbSgpsTBvmGOze5dK7xjh2VutPnngyFmY9z
q91GKPRF1TrDysXgz8JwGsQl+a/5D1uVJ6ewghugOFCIlq2uUVtqP4M0QenCal9FiAlnoSZkWqkB
fzZ2omCFEw6nULOml0YzTm7qUGrJ8nQ9hBq89vl0ku4Lpcuia8nGW3KKwU47e8kjlo0dZO69Kwdy
ST5+zDESL1hlZvkklNZ40YwI97Ku+SCxqxxSlCCWnhE0H5HeF+s+AOImR/kqxaIue/soR1Xk6DM9
dV6NpsT9p0RyJBrVU656ESoRufcMYzQ65ZZ0F/aeZUg2WfY5DpZ+QTDOe54Ut9jFCRrMcRauSi3N
d15Z1+9aahqLBrzVQXYTbfjWjL15lr3M0wBJlNFN9hzlybeH9kXFbRDXJXQjC8s61mNvHWf6IOi8
+VD2ZRNiSrFAxxy/t98T5cAf3dbOdWQrin9c73GRP+b+p2s2JfRMFfk41iGJeWk1PyQVj3VzCOYb
pxfWzcvQwBdNjT9Gq7V+Nh23laGHPjgkfMfCZE4Zm2iQ67p/Q9XcWne9Oh7GpIAUlPdiLUYqkN6s
mDsIqstmAVO44iny1TejC6LbxauMh0H4K56J5GKyTrpp3bcmDYPncoARUBRD9b0xy7MdzZBRLCy2
mJHhQjo643tF/kFOUKxkfvobwyUcI3G0prbg/vDr7xmi44Mt2q+pYhlPVeQggIdV9w0bRlyj52s7
UfTT19ICe4Qaob7WTtY4MA+fU94t5QQd8O9yaKYCnqRhnwudykM2n9knxjbIQ7wqO+hslEPSgxSo
ko2UppIqVvLoMfDHvD+6cnIZBrikWgNuHbP21eMCf1zv8RkaC3rQalOxCi1qE2Y+Dtu6HJtPcJjY
CcVfazC6Gyfha4qEgxZphKGBZ4/QNNC5z/qyfJLT0rw5uiRRXj0rCfeZjmNT2IzVYejt6hACDDw8
ut0ciwGzscCZD2X/PvH3KY9YkaMvnMcVzrn/YXLQVOG2MilLCSS1w1jnV6C54rWtox9BYWYnY+5V
I0XUuDenLTLkYEFCXlmYIDSpjcPMQM4nAUxoWqH3j5STM4SHEr/Ke5LJQXefXWv4cc8gPU649yPF
P+DkFWD8Uqgrbulgr3TqEvJhizWwNv06mmOKEZV/G8DNSC27R92y2ZbMjew+mtxHk6sRfz0if8ya
jMFcTk3So8DRLsA41Ld4lu0YkTlAaaRp97IrGsVgcRm7KxfhtFerchBLNpTPCEPKRalPLg6fiTgp
Ilbxf3CzzwToEPLH1s9xsN91AHzvmY9NCIrN2iFKgeG2YamuaoA41I5SZa/hVryzPWQ9M91SLpaB
DbtsBsPAnoZdy8YSiY9XGQON0jcX1D9lZ4wMz17YY9WvSdrtSWgvs8avgOSr8V+i2ReBm/zdhSDr
VKd4V5SYXUEwTacAnuC+wlpjMzk9muPsvNH0N/LvyZAwg5NYIz03hWt9UWsjwk3THC8tJoo7fTDI
66Ml67n1KlCm5nvZraUYU1g69hJZ0PBszYIjAtoFvqH51VAQhteMTPveTMolaGLvTTShsQFzwvo1
FtUbxtG3OrOKr4Ar36a5wibxMKrtsFAocYSTXTmgVPU2RS7uLEOY10EshqPY6B/slqFki+KniOuP
KvXQ4bNrHIVdf0AaN54ubA2HZRQO2Q8jPzhTXP5MOwB5QOnia+Ip5Y5/er1x4fK+Bk2ELe08pR6t
jd4I4DN9Ya380vaOk6s5AOh6e9V2U/NpdulWfi5cHX6orFFvAFuspzrz+vNgTb+aHOWJQ4r14SPu
OkNEMilCfKxk27R8TH7MGXuYTPkoMNrGyDMEdb+JhjJ4Z6mnrooB78R7F/1WjCb4T8juJFAMj7xk
2suuGeNj09WqeyCZFrybDdTrUsTVSY6GjfeFhLR95lEavrMNPheD3aKizMewEtn4qQ/2Zz5RYPvi
9U16bTEnub+3U9h1fayIhXxpy1jbRxA6K+v0CMk4+h19STa5sfwdG74IkbWqDTYoyXwTTYeyTTkm
5Q4juh9oGk3bVq3TS15yo5S5Xr63sF0oYtfuzxH+K55G8OmBEZ1bMslfw8zMlupUtjfPmzeCCipA
ltdnB5fkxQZ72uZKVl1dqmjhrJLJ8VaWB9skLJGBekA/3DbZqSo1Yhlyw5o8raXsrCmJ79gQRzGn
jR517dIGQOy32l4x4+EkG/xmknEhD0f3SzdF66kGdZh7NoLCNXqXRjxRy9NGd61ldrDW5q7be/aS
n5e7k6OVnvwsMsM5y1PNpFu0IIpfSXwUNz0x75MspwBNrsfTQp6T+1ayRWQWd6cGnz6DpQn2OtWx
z0cXtenCLp8Gnk4LPaodwa4wrI+YIiKYKYdyNxcLOV+XX0E6FmLlJ6m2rFkIXUTrdPtIT6+yl1Mc
uvxrXNWovLH2Y66WJL2cqwdafZ+GnM4/riHjMoQIL6gmo3nL1fRJboYg2GlPXQu919bS8GOAkCXj
qTpo+EDkVNrn+L/Ol/GuyvPXymfLgTrzoe1aBK7mIw1zpgNmmhX+syTLh1GZtnmJD+H9dzuvQ02D
4sbUlwcZguSG38a89Ky8fQP5cFcWpYKXYdV//I/LOzmgNeZfRS0C1kX/sp58LAXbuBfknlvIM9YX
kib9Jxnwbos/rIsTHN0gxMRC81gIJZF28mtKPTKO4y4/7Gri3aZa2WvHOr9iv+Fr+psSpCH6mwbC
d6mqfMaa8rXyOvMKMS0+hy70Ahm3HBZybM0LElpuBxCos/a96np7fnokun9LytXCxhUnHputP6vO
sd5Qnj3ExGVPytIVEWSxqcerW8ZSGw4Xpi7YapbdEzx57bkaKvMlSmzcENyq3PDnNV9ImqsHiDfx
wi8U40VO+X3CACiXrXKEeoyrpq+DhquwZodXeIdI0+GZgehx9Ar/b1rUtb3vMPjVF1kzeOfUTj0U
ENPnwdTyPRTsfZYkzaHD7IT1Q3MaZ6UQ2Wjzxis27S8euKqdDEXzBi2YG4uk1hIxmpgCDSU8ZfKw
LAaO6K4yPLz2mCCf7l2ZK8Ra7hQWlraXvWrSeKA6M0Cu9DYsgrwX2aA286EPgBYLDLJfphg7WRbv
9lM1d1uPFYtRKF8pntsVOIpizepqBl4zmIeuu8TWEKup+Wp6OOed7chE5rZUXnSt016mH0OvWtUS
OxyUqo2w2w9NjyR45Vo7I3rPZstboPdvKH43X/wAm3g7s35aYW0AUZ05hICDKGIY1lmyDiXNUKDl
L0NZ1rEfn2c0Q2Of5aCcNoccT+yRnSu27ABR90Cp2DnaFs4Qq1CEL2ql5lsWNHCetJmDLofvM0sx
TatB1+vlP86UkzAY/Bn3rbIEiAZ6otavGEND21TZ6pM+6tayi5TZ14SH13MdTvdZoiGn5jQoYoVs
FOeGNQ0/xqlD0+h3DDhbsKNCWqKw2hjKQk2mBR7GpCMjlqVAFg/eYAUH2ZXNhJ8RZSVAxGVesBSW
QZEoQbCWhzHyANj3zqfLMxvcFNVi29RWibFAB5y7DJAGNuzu50xgKQ2t+64mKjzlSq8vjdf2eyiM
5B96C9WTTvlKaaL7qWFD78Ximiaquk/9tPU3bWfC7sUub+VkVYCorsGCqmunZx080BP4af2tQ1wt
TUwV9puqvw304rknxzCevY+p88x5rKhicR/79/PkmOiQZ/p9nuEmCF0FMQYCcVEvdQxBnrPRa3cI
YPUbXgPFS65jPpbPSgvA1BcGOcEI1m2bhsb3HsmGxdhiWaBMVX7o4zJ/Ej4JvpK1WTHp31t//spV
chldF8ZnMAPg4OYBocMvEOyYqp6bpqoDfR+CGb6K0uZVOF87ifrL4CvheyBIm2i9yLeiiZUj+go4
JoH72UcYE+7rpPt1NFj51lN6fD3zdNYkmKc8RuXR47TAKFSkLr3ozHJ9MZS69cW3tXFTxFhJDW6C
M3YqFgFQ42+8pponTaRATnk8v/JnerZ48C38wEsWZTR1r14VoJsRt+raHZXuVYnigcw5aE052qk1
UqmkI/TM9hqSXjUoCj2+mSj/viLhTSJYNabD40q1jZRWPl+Y+QuUM3EO8OL2mLquvvS7SFkWslvb
fPlzA0hIbxby8D5xDsZK9C74JW1k/NGUk39ttFkFvKjeeezXf1dzzgHRtZ8sebtFh8/Ha2HZPto+
bXHEjV49GCHu5gUMtriyhyu2neMV1yCWRAAFZEg2JnaGWlC3F9kjgz1c76PyhAAiDFz8Zvm4RuXy
+AZSv39cIzSc8eAG1bsMpTxKzqLo0S+YVYrRzrIP3axk3MzNo5sq/keoNuHGl2LHcgDJMbVZA/v9
NVEG69jDczzCkX6+wJ9X/Uc/Cv1bqRkOWtlmuhUIGq2ErajvhgYMw2pEt/H8Rrx3oixhog/mfkam
78Y5ue5riCgEWZivk5mNhEXItElaS6wCK0veoqzEkCWo6uXYq8lbZ8YB7uN6tbh38R49a27+Jnul
grCQW1bNcoLsfqgijC3l0aNRQocSiexH1LKc+8zab8tDBC8HazScMiylffVcM12kftO/hXVU76vB
wTlu7kaWmRwyLTMXpZoOb3mASrxnGEjVzqP2oDggEpMElpLZv/WhY55Qu/+Rzb2MdMcZNve7HMPu
Wb+4YfEsT4x9T38esdiQYwlGitfSVtZyLC8K++b5iKDPV3Ez3nhN9pccGowgfhM8jfwoHHEF3GZ2
arzKednYLqKKjKj8bOg9K8rszipoa+TjWwsOUz/uYpNSJUJm+dsUNB9q7tZnOeZEKBRp0RAf5SC3
eYpxXhXt5ahig3o2WFFvZTfvyBNkw6CuDUyGLIg8B+gx4an412Yc4Qj34ijDU1sVZKiN6de0SCDt
iLr8qkWsoF7JOUihMwez22mbaNX1V1eeKMfl2VEbqWsvMPAzLJCOL6xe3bMcIOfEKxtIj5noR711
BlyeMScC8ufyVc3Bvqw8JHHkJCdE5EmdSC722nR6NNPgw1iLjGSP+MhOzD05KOPxSP4b8Wq32vQT
DiIymAkEthePSeTP8Xyv2nlBo/zdFQhvUPJFRKgX8SofrOQom8BHs6qry1mWRbZO26T3IQwu4F3Z
s1XA7znyEARZerT5Y+c2DOPYHrGjRsxhXxpR/R6WvN0H18RjbO5WWnmbYjV6lj2jTVaT3o0vrF7Y
auTH2C8B61ZlvvI0CuThpOCrklTGNSih345hijWji1k3No4gtfQuz9cxdn7RMrWptPsqdbN7X1Tu
JYDbf0wNzbjK6zgFL/BMf57m6+VR2JzN0UMNi4+QIbQgp/0YN3/L0D0+JdgpBEa9lP8IGeucHMXh
zm8x6BP5WqAnwKqJZ2Q8+Zi3TgjZGp5+auYNVzU3Mq6gjh8Asj/JqUbZY9rJX+oee0yTZ/2eK+Op
M5ZHgavbsi3C8avnobUucvXLEMJDGFq3WUdTf4/7njV9caqpgRNetmvXwFyShUoA7wU2XFOWxmbG
ht9GO+1vgdgGTmNcZYQVirYlz4lZ7uTiFBhlqkpNyax3eAx3N0zMjGfB/v8+CiAIXUS8aZby5CCN
/+pQOVqh1xG/twO+txgxXfU2idE8tdDU40EhsLB8C77JIFSU9qXqbIovnJANpCtyqznIMYv1/sVV
xg855pOuPWlaneHOGGo3pzPf/Qm6mpd3r1HpWy+Fta6Vxm2WXO5NcT2g0fOYldT20onzZiundo4+
bfBRqHlYMJpCCTz+vo421vI6Ucx6tQ9RNa6FdtHnnVE575aKTH8RUa+fZM9XG3JBDURKJWez5IZe
dZ7ny8F8ng9y/c/55G/7JzmIb2p1tkfjYqcBoKXEixaTMzh7qzDjRdEXxo2XlHFDSR27uNHNd00V
mLdMaP5lLMKtHJTTAjEYq9onHf84y+xfcnQ0r/IcrdDbzRSP5vJxEnyIm+Np0Ume4ym5s3fmDzbm
z/zjg2XXj6JjXIVvltWJS2VWmJ/HgfeOk8PfbqVPf0HSw2QXl/kCUWThaNNnE/otaBUd8BGvmXUJ
jP0Q5x6JNYVNUA5C8hraY7PsEax594p062cdyvR4fkvj78rvkcNTQMhkeZK+uM5s5ByaR9mTM+yy
theui0mpPMvt8M+uRve7bdhmzmVztsxx2YLUsvsdzJZiocVBfO6cQdul+BCBiBhU3EznNvRc/yTU
TznjHkIVNj7LfkmVyalL9SDmkIxbE5uTLIJMqOZtd0FXgC1IEpefU61Xq1IV477GdPKjr16dVCs+
JyhCcIWa9skM45IcJF6JpIRqHqGKuizdorjlc2N4DS7hU1DsZAyeJwlftkGt49/QJs1vHklY0B05
Si7zmJxVoEGPZlx5MvtOv+hzY2Zmt+zNJoILRreGL3BB516/2IF9ZeOi7R+hUm+NcyiuWs26YCFP
x8Aw4YZPl9zRqP39nKzYPMpGcVxSXfIw70oOc8MfVym7o+VjUj20v6ZT7zVZgf53N/Db3UBldgeZ
6QfPjb8GfETIe8KwgFIecgfn3QtaxHixO6r3LbPsjdB05W+zc9EGUsvvo2Xpi7RJzZcxiN2nSbGt
Y6TXYh9i9TIrPvlX1OD3kemD04LUO6vnBEnqrAVGfxuMQ+1PheIdBi7mh6N79i7CSAyNAIrseYBa
Pu5++tZMFP3D9bM31E/NZ23IoL1TXZXhOg4ijLWyAedmZvk6EP+0S43/9SS9iLOlOeHgNpCcLkTw
3QpMbVU0jc7dMPoXH6d1OsUX9pWfhgqqpjNM81aW3lGGK3hv27Gq6qc2TMovGUoai2LoLQrM+DNS
ibmfPUDVXvNMb58TJ91jF4YFYW1jLgBOaJ0Uo/+pj8Gz14PJU3iMXkjjl7h9EMeIQ6y4Mebkpg9B
b1r3kVl8CTJhsdCYolWQDx5bF0M8gbc8qh4pj44d46kTGjyHubpd9aSAxk6PTiBn41deLwdZ5sZw
uVtPTmNuZHEc6c1lT5XnvUGQ6zAWlb+S03SECZHkrDIUKDpxHUfzi7xsmccp+iU+UKb5U9onZwaw
1wlWObaFv72srHeT90lluyf3Wdc8UfFJlBedCiVcmaADdvX43ezUaFwIfXyJ4kDfFtQm802AWzCe
eKI5TiZ1hBjv343aBAaKa00Hd79DXW2I+gPJVXg3v2J5eGr8hIIaM0yj69ash+OdYo3KoSpyLH76
1H0NsZq7mG5ylL0Y6Z/X2Y5hHnK6vj3kedrMaQtn16Eeeswr6vRhi7SqJ9DRMpM8+AJ940fRmcpP
z6uXFCvCAFe/fO301fgDC4QEpfzefNcEzGoARiXQ3AEaTjhUL5MyjLj8lKjhz90O0eRnVw1W+EE3
pLd10JoZWmpPge5550JzQK0BreJBfguHnk6flqtYR39djilBMZwCo0Q/lsGgjpkRi5+xO8boryjR
ms+lqAVJe1l07C+mMjUuRauiHDODwLSh/DtTx/TWpxTVbBa42A0TF92wztj0f4gK+0/dMMG8Dbr1
WeWkXOv6G3fx8JQEKF3zaP1b84Jx0zllgpwLgg6rWh95AsMPQYMKQ9y5QVkOQKY8ZCKH+N7a+3Ju
/hz/x9TH+XrTdr/Ol0F5+n24asgXlJl2dVryRgN092+2CizEVvNZM90pkb0HqB1cQlcJvmmwMxdl
Z7ivVYkgAUgY9UJ6XGxcxHwxh6rqgxLVqKGoVrKvUuw8ndLsNoEbsGIeGu8qYz1siCW/ZX3dQW9f
wGDgd5hgDZIVU7lpgTx/GSvrm4P5y3MFheElS/VNwAOC3WqLE+hkgUTmuQehaiBJBIqhPXpa3Tun
sQDG4AbIvqHpRZK29G4NIImtGmj5FtyNcgt67qGCddObHguHu6ZOqa15SCQUsI80C06eOXcVV1mU
Th6+Bb0CxLSzbzLcZIO7iwtYrB5rhQ/e8QgNeMh+yFHHNf9GMdg9y0EZkt0m7w8GYuRvwwAFHRqS
84RUkPgkI3ZqO8980TLhn+ygfo0Hx14gERDNIAc+XBPRus0HyLP/xdl5LMmNQ2v6iRhBb7bpfVaW
VWnDkFoSSdB78/TzEalW9mjuzGI2CMIQaUkC5/xmroKxq3YYrEJ7mqsQE5SD4pMJx3snesO4Obig
wvHZKNYnzOcP1Rqt17rO9A1YsXxd8wW8wu0DSetU4bKrFevVJTlxMQvxlvS1t9CbftgolXFqLad9
wYK+e8nwzgDgK+LjOGNAMboJ9lOCibDsleNEEy0rFoA3WYMth1R9CuTSLb0bIOHiAM7OfgqBAvC/
rYd/tLZke5GlX31ThGvW9ixvdFe9tIWlL+WIAsMrJRf/NEStljUSJRd/AtXhVI6+mjwcZWpUenpl
uthldPIrTJEdoYWgxeL2YBl++qU33WXPY+itdWz8couQHAJfxJcusXDQ5HW2RjWiWxEQH8GPKFhM
GhCXvAvXScnfPNJR4HRMQ7kIkJ2HoeAxw/VvveqBFiyMsoAkl4RilxqKcvZmRR5ZQNJ6trAL2D/a
G5CXiQnhG70hHQbCMHwqU35twTj/8tN4Vdlq8k+GvTObecBOCMLGm65ln6gOan/ETF3dqHpqPzeF
7i90PCW+O4W+Ebo1/jIC/zASjfla63m1VMfAO1lIFS2UWQVGRfn5PTIyccA1ZFzKahXa9hbMClm6
uVePMQsIU9/agE+r3knc5itHc9zdOPfaOgEj2ywJ7sy9LIaQVG74JRSCE+8TmFeIj/FNzlS0iO7l
NUKIVjm+IicyI954AYQAd36R29d2GL4B6Gp/+e7eVJv6J8ngdDHEWvFmQ6dZ16OZnVON4L4VIvo1
Eue9qcAll2No5d9it9ohH9r8Sktr3xNo+SrCoFpmUTXdYj1Cb1pJm0NWhMizqXGOxFGrvxlzqtZF
R/enjdrHfDa3gB+pHavvTZI4gAm8nH8cct0JusDboWJFZHkggHXhbKya7xEYPzqA2SugUS3al05T
HTHSqIlpjSgiLIUZV0dZyK5H1dYjQFUulkr/OSdLYFVopafseHzkl2ouIJcmK63quxV2ePmF+BIQ
Ntmt1W78n56IPR0rdsbIXlgtbx7biWZAk45n8b2w8oDVUd9syj4Brzp39KUPMCOr9U+8fPx9K6tQ
TV0M0gCszkNUazJx7vM7ki9adCQjXuULeTgG2nw4ZfU297vLvafs/OjYdbDEN/LwP+ND9zoSYLl5
6H9FREc+JtXIzuQUgZTN1QhBrZ1hcHPQ/C74UFvdWBE0mXaylyd1iSRV259lL0l1TIUU9cUay/Jl
nnJoNOVdThm1U4NEF1U5ZU/2ayWrAcub+5SyinD91jJLZ8c1qB7qhmhVAB0L/yQVr/o/bfKod/zp
YPUVjuSy/ijkeY+qPHq0sWDZ1V5zJsNjonP+1hQpWtVG5z61geM+uXC5EjufTo92EyLwIk3ATMgR
7G/dp2RGJTZEYslQ/XuqjubUTrc7ND/nIcPBNEjKcn+Ot33YuudqPtJc8ftItrFV+t3717j/qRdQ
gnufL0+Cs4/RJOJkzqEZ4BPO7Fnn4HqwX5fyECImqw55eB8gx5LM0xeh29X3U2VbJc+Xh/85iXQJ
LsSahSF36KQQBZRqF3UAddOkCp6mNAjgbGgsKytgOmUGxfPRAYM4uKDsvZTDHu1ejP0l9wvg9oSq
3YXsbkz9DKq4Pz7GKYi4Hepo/DJYlrNvfE/dOLU6IJHkDYfOMjNcnOb65CbjIVJz31w/+s0CjT72
1wyVjffx97qOPCK4QECgaDwthHrN3Gz6FuR2tVaTrDmggNK/6FrzRbb7VbGwxnGodVTDWeYlehDc
EO5UnjIXcyf+7M2qqm2FZUeIKzOpR2i7wYAf5lQ29hGU5X20PIXFpXeNi1dZIffHWehEYMocYAw4
zykLIwFbDISXu4qKn3Xn1nPwdBbwXfR1ZhLkiT2urEw5dH0MNTUY33wjbbBc18tbUsTvUsgSOXeM
0zZlWKhvzVvlO91b7XcGx3rcdW8S6/z72DbwxEuD6YqCNH7Cdq5veqPQ2V/hYQNk6WdltM5Jj5Lh
NUL8gQc2u6dI+MMrq9xg17ICX8lepc6Tcz1532VnUhoaS6QjuISkXUZTtdGM4GqMHYhGs/TOskhb
ktwLyx+bbad4Ap2vuf7ol0dO2e5UE8HCto3Vdtsokb8qMqKrniigyXfEKha+r7RHWUcDrLsf/dXm
JjpqFkQmWYgZuBvoJngf14hOCGQG19btfxeWg5PpIKZy81cHhAEseEpXRTHn3zOI7wXX1MzEmf/L
8q92Oacf5i8jNgJ7WRtsvT9VPoHkmdAjOT6T1ud7y8zhav1L+5HtltRnlYdysM+YvcG4R9P9yIU9
9JhOtsk5/4yVTX/NrofBUbPLemcOU6zAZsZHwPLbnRenmIJjLjSSpuvzfN+hxsUhdXmUYeK4MJII
dTXE3uJZCcKaBSRMKSCB3rnWKcXFHn3LWSFQpa2EIjJA97O8hMn6AdUHfNv5o4BVhmhXjdHHqPM3
ymZFNVnNfCtf4StR7sENiw9DEz/1GdokO2PrmavEeWOM/0SC8anUlOgDLKN3sDuc1uSgYCgrblel
DrqB+bmskyV4yPooBw+hf65IR99c5GPeYIuCaGOOOkVUyh3t6P6mdJO9nPL1Dn0oss8ytuMnCWlg
jVLfaIHBkzw9kA5g0P9qybVPEXfxE2Dh+iYH/t/nub9ObX15zNEPkMWgKx/abARTQKA5PFaqP9pL
APRAw+YCZmOzyqaE+0RWoJTdKa04pRBWT/KokY3TZLM5R+qInds8SPZHtY5Wx39GycM4JaOOCxPQ
3L8mkd33k4QTxqf2gIKFe4y9tt52rfdKgFc5huZgVWd5GCGAAMOKxpELkpsGpAbQfg7iVwpER/4H
kU80RPjKMSI6ssizy+D9aFxfrOYwYrGQSUeZifyfk5KyC0BACe+GQkHDpemr7GB6wyykGR9LfUaT
VuzP7+ZQ9/qf7lrtlf7ypzpEWOgupG2UhjVLvUriYdmXVnwcNNEE24fJVGOM9xcQFlmWy5/qfQbM
VQacPNIeUufU37RP27KMmywqW2/PwgyB24fcvbqwVvaRU6X8dq1xy+rEvMUIdWwTxVeXjzaPe/Cq
jh0Sr/NUsiN3Kn8x6mQYH22qan/x4qk5yplkO/fVVQ1+HBoRZxpaLp4Up7q/nmyqXDMjPds+y3OQ
fDsQRdL36IsOkPeL4WQ03K863+tYoZZikXkibnnhXlCqlUWyax4w+sFKKcRwCOYTCzlIHvoBiUdN
uPX6sRqr5lXco/rX4uzR8Viw/b+H1DGScAC62s3QsfGZwDcEbVBdfeDMGKHOhd0/BSNaJS2PeQtg
Gm2I7b4TgTX3subEVXXNDK28Ol75Y0AvZf9okiNG3UhAkkzFDsEQjAG6QjnHBoxvP+xGFGCgUyJ7
3jwPfWqvk0Lxz17TaTtTq5ODjrfsqXanYGvkTfWkmFa/EmmUvk1Tyaa5s9z3pB26o9Kq4KNIkLjA
NCnQIUxPRXnUssg76T4a0eTNzN+dcoSuj+Jk6uFCZWOsJpZ4yufEooiEc3Htbi1rslC4CxwSo/nR
jUEsgKFG/bbwyhrGgm+vajsxD3UA2RyFMWVrjpP72ikVm9ZMPzYWmEJS2k9edHEsK77JIuZpfGtw
FU2RdL3K2r098A7sBZUTCYhp5trVX307sg5yBMJdyc3FF3ZB6tramU6gBksIGkAS6ircPmZXUzwK
+4zE+aMtrxOkcI0kXclp5IRt2Y5b0up8ovmdWXMxZHGzL8IQNSH5FrAiYG1ga69mPY3B0kaZ4hw2
3fbxnlvbyJ5ywqf/+6frh3Gh1ymg+flty+FIud4/3aPpzyd8vANhuqRERGDv7i+Zsd0AqMLy4fGa
wnEwB8nIwD1etYsUfw0V7vcnlBNW6H/fP+H924pCFxfS+dPd59atgPUOn06OlvPLT1jj6fR4k/38
CdPm/vvdv5YeVcoqHn5/Onm26lgHJXBBRc1fhDw7T7OvQq+sw2N6h7TjYqgUsQKGV76AO5r5rmpx
LuzWfSZV9lLrjvcJ+Qb7r8wHYKn55UeuZcvCVtJLjoLM2ptwOW+c/MqNyXrJdCJy4eRzl4lisp6J
qZ9Qj/0mO2VRAsYwLG+8j686SPMNAdCNzIf2ImxPbhH/eIz3NOKHPPNZcLrqqjUU1nrl7CCdDujV
C1d7DoNcf8at5+QOjXIWc20snf4QCr5a2SmH2T5u2qy2Qyz6GOIjNHTVXNxY5zlkoTfFsE47p/hP
mx/XG892EOiTrzKKmpi/ry/ky8izGjOqyVwV6UFWB22sL4Cb7zV51tDgtFLaJU6Jf95vqPegDzT3
STYJBB92uCfky8f7xc74V64msFHnk5JGhGdHr+/vVDZhO00cdIhDsn18INlmfMZB196/EsD+xVYV
KTB+4+vgnQ0/yy61okFgHYPoKo+sJIU61VeITc0djpUgPFSikg1xtRGrv0Z7sTrsK9iOjwnkCFnw
Cn42/n6FR7MdFwIy/r+v8OhIyvb3q+SQULC2Zj2kdti3qmG6BspMaJtFx0a3FANKfRDvWc7js4vQ
9JGss0u6vSovCHz660ENm5sBumBFPsd+VUI3WHZGhtp/3YcIlRrjd5E358rt/F/eRK4mCwfWhB1Z
ZZZmwSJxdeBTavgPMoU/GydQvoTprL9ttNmbDq9nlWL9eIO6xNYUFcMLb1fb2mHnHB1U/PZe5lb7
QeGfa+QObkpWw8pL8//h4hpPQLWKdlHLUmPJ3xhdupc9g+HNjKOMXPJC79LxdG/FVWQx8CBYg6jI
+AkafuVsGSGQt0LXOtm0GsuTZYk4Gvy8WxbX5nOJ/tA2qot9VGkRMVMPwSoPPAj4YvTj7C5Zxnra
nKfaVp+FWr/JdjdA601MVXPg1qrBqTRWWeEon+BZtY2n++hjzqcP/TnXW/xAezPcc2loa9nMDvHY
l4P6Km7WFLrQwOykwZcS4ahowzKRICQZ3+TYD2ZyrOuigaM8H046qhWupR16LciJL4aryO2Kuz60
Z5M+awd821GNTN4KBcd3OwffIatdC+VK5OovWZuUxsW82TtLZWk0X6xnFxsQbFt5Fs+Fm+1AljSv
soK5wxZT6eYmz03F9GYGkXqRNT4JJql+KE5yaNIDAmwJ1e8JHyivKTvRPZdCoS7Moo6I1VMgsh4t
VScz1lMU/W6bUvhcmO/WAIUtwn5yoBj0f7vngXY7FQe08cAb/2kvrDnQgFYeN9LpPc6DAVh1mXx0
KK7iTM6TX1aNgpinIczgEADS+mAN8K5apXiCrj69t9ZKDtIyL7kaRcf/mBlcXcBnsjVWAvMpiWuR
zkdhcid7R42bY+9M7ln2TuS/wSEFbyPoqptlNJeqSdIPU3Oj49REFeF4psy7Kd/YYCw28iSrUFHy
byM2D2lG5rHzcWmZGZOyEJgx5gsvStNjgt/cvdEAS0h0dPZvCarqRRDWGuNWv7WxUWEEG8XrnG94
Izv70fWv5BnvNdlUtX2wzJKRS2g+3SOlfdQai4zXUJCA1FX3TWkDwTaBmQgEe3sBuQAE8y/Nqr+j
7ADsJ5pp4qZTPMVmaaGvP82cucE9kUzw115r1zOz2lvgOlx8qx3oU9qcRtdaa9kCXfrH9kuUNNNc
fStCm1SLqesEsk1v16MQtfcU5Oh0lN7XI1vutzpha8afsv+H+NrqPlOZxXsEC81vWBnYUNdV86Vt
iHo1SZSeDTUncxcPwS5SHf8aOka+crU4/Yhs5UfqONbPZLjd56nYvCpNrX62Vt8AvuqUm4fqw8qf
puGYDcnbFIzFa4RV/WtX24ssdrJn2STQ5VvA2gBZPXeWLSL8OeH0tezl3hifOrMHIjr3Fli9vjbH
x1zk4+aoVtycZL/jpem6dfiTKZ+Z13avY5euSrxlP1rL1YBfRMZCVo3CcjZ22Ja4Cjf1BzuxcJnG
A/SJebCR+hsSH92LhqfQM9Sqe/Ngp+Exw4sGBA+jkpxrDvrIsB3V1jr2SpMsTEvpz7M+xUqtw35p
2tNwlm2yAIownNHRh8MhGnsVV9jzyY4eV9FxVtj/PVpXcY98dMsxshc5ONBTmX1U60Qs237yL7Ud
OOcmd4blaEzuN0Jwh2Dwp/diwls+9+tyCycz+hIgf4hGpvtNgdC8yvTJPEWdhmMN6RtovbrzLRPj
h2Za54DMxiLEeANcYx89PQqn8c81Cx2E3f3SXcSuF+8Rf8dQaR6XRM7vwUGEIaypZue7vr9NqG5R
Wk3N9T/r/dvsLjZlytcTWdn4VCNodph6oDySHdCNyT/VhLKSZA401ID0hKg5wSoYvegf1W6ji2QH
zH3NPPL/4zw5i2kNe1eroqs6QRVQahLxvhV7zyEK0s9uDXzEtW+yZVQJ+iCT06xkn2yz3WYzeM10
lbXEiuNd3aNcFtohS1Lbr59wEB3OYp4s93Xcd5rZ/Mayn8NxgMAapWxMjMZ+1vPJvSUOMBf6ZEtt
WwpS7pm/SvIarUcRi7UBAeSsgcp2q0oshYirdy3Pfh/JNmhW7cs4FMtZbvur1/8yEAT94hR2tncg
uK1lsx9ER89pTZK93K3qIUbKIO2jr2JS/4Gy393CuM0vozE6Czm+ztA4ZyXRXzxDTW++bv6U7ZZX
+KwDShvZGq4zzy1Psp17a4OtX9rucbUIvqCvf59H6ZVkmyDBJsXA53dn/Xl3fe8O63x+FyjMHMvW
+f3uOpZSy173NzVSKqLs85+lo12JyOZfJpHjFBPjUuE3Xnksc3zo+j6K36YOiAJxmvwnbPBljOvG
tTWwmmhNw8eFL1AO8uhRYAExbu0OGwi79f/TKceaqvkemG741nXmEeV+/Ys/lOiQZXF4LrUWejwm
C2s99Z2PQU+ufuRqP4SBVi955w8j4GP1Va4chTH1Z9QpYI6aYf0JVn4fsIz+ofnF1yzRzDe1UrIN
UrTKwYga9dIHUzT7+flfYyVYy6HIIUUA6Iv6NYf9venMNjioUNmvqEcNKCiPXMSj2eGLPPqg2iYE
jA3h7dhgxFIs6GPKqmbRT2Py1Sqi70Va+9+JJFxyBDp+lvq0VrnthwuvOyN6kiOZbyN/A2NkAfVj
Y85eNl6oPtWZaL8bXfRz6kJrp9hev1GdKX3xAe/lxQtyEflLV5VsQEdf28i2bjKrK8SxXZb3+X0E
coXBEoFbwhjdrIUfPYeZ8K5FZIFino9g4terNsmjNeKxeboOURjjF/COlU5Smscr+0arjJ/vvY0P
L0m4TbSOHcSLSHe3zPPvKfc2vtX7KXL+UMu1tRiiZpO4nYLXX6JcfbfXj8kIUC4O8upbJ97BHzvf
k6r1l/gga2d+MPs8Gzgtq7mjHf9J4SF/E3Yv1kHFPsAegagUao+8Wiyc75NZwMhowy9FH3ebyEX3
VSks9dkVYXIfMXT2qwEH8y3KzGCHPqgLeM+u3tpUe5FTIEmULnCxA3JW19VWVyKdr4B8kbR4susv
DpjsnZKkxaZyzJ3TxuE7ZuT6PjG9fu0OqvXVHttV5GTjh18N5s7VE5BVc3ulfm+GKPlsm9LdtsCP
tpoX2V+TNLW+Gi4RhSFRnW3Z9snnmHyXfTEc5w3bamNXGtH0MRr1SrZrFhtVUac6Ma8hfCegvJMv
QXzHWUVKtDXsRFlWVmgcA/YSR3lUzNVHm+www+r/GNKbngmfojVXf507gLQ/YLG9rHsk/mRRCXDK
ZVQY/2nL0j6/8ibElkyBDjLt38HJ3IF1uosFsPXjr3a9gXIbBs35r3Yfo5JzC+K/i+1xWcNaXvZ9
/5FZdXXD47C6uWj4HP80wXqvb4Y73ZvIslUEkWDFKmxrQ3PUVoWep7cgt3A9MAcETzrP2xSGWZw9
dno7WLHDUW34PUmL+/vA9oojBkHdrkbl82z5KOo0cUEGQ0ExOLZ09ykUNZoAfhW8pFqHQqxgMSp0
9QIMIL9WyOxubK3zF1lm+Wys79+FOu7QSGBnatvZVbbJIz/xrAPMIKS9aTc8ESBllIbluSYhFeEv
8btNVKm3HlIVRfpxVF8ggweHZqoAsPomJnKxHi4BQPc32WslTblyIiPdyqoRu/2pGPPveZWqL7VZ
tRfEFk9J4GMoqouIjK6FJ+RcNU2tX2SF8O+9UT9tTS/2n8meBq+N3q7kKHdi/VKZrONV2IoAv9Ca
Ga2JPGHvi1NYmc17ZFbLeDSCz8QhUjiZXbuW1baJf8CNHzHO7OJbxt7TahJAop6JIwyK8uheclIq
uPjImOzUHFsKx7bq58olCmwm0blVk+Y5bqzo3PHwl32yCHpcRlo9rNa2rU0JQOj2ybRsdRuAIMEI
1E+vstDMMl6ppa2sQM1k97aomVLYSkG4wSUJOOM8WLbJIxic+F+1JDgfbb4S+ivUXrQFyMNiWnfJ
bAwya/CkXpseBKSmbUL9ifOQs+valhuU9+bphv8rSg48MNyfovR/6e2gvqeVMgFLwh+pyWt3h1l1
hNaibV56Df5uYRTluyYK1KshUP8Ey2sZhvfLqMSreM0q1eQJNdr3okkdFOq69FbGubv5q72bO/9q
I7ZhwUxaJFb4q7SCWr944JmhZKjT2gRYcM4nQwMbKX7ivTyi6jKOR3n0KBxLS7da3MKiNn2UFygw
f1VgPc6HwqheO50MsdQWl02y0BV4+rLtPvjPONn7GDxUGlL2mCrsFNhoW01jiTURkv7QNUVBO1C1
9qIOog8sCL9FtldfeXBHH+acBU/q98B3BkLD6Ys8ZSpr/UDKsF/KQQk7WJBfsD2IwvJMGXlsTD3M
ImtwjDdbmNoqjcf6mmh6stPUMgW/YNinUiTJJqwG7dmBJLbsoZN89pPzTJB9BvKz/CJptfBhskc+
yxBs/6oldMfm2ax5gqSlhh0bWrWHzFWC3VSq07UIs3E1+mXw3vfskosv3HPSk2kVpABE3S8IcKnx
CnhrcgpmmpTXQoVcyLosgOQJEA5Yu4xoCf7ukXPI4XLM/RxZ1xX3Nvbd51ib6S2cpa817EhPQ1Ze
ZZOYm0AgWGfRN1vZJIve1NsrsYKFPOfRLo/0WRP73saI+9A/8yMNtr1PqKbE6dK4vrphluPUxjtQ
p0jZ+NZUA8QyvK1FYOs4laI8NDglEIJvw7NbIwQPvi1+wrLbXbFxGV/y0WpIGBvl/MwtFq5rBCsX
MwPk6U3tiGILIgbprBaiVU28kY1Cy9zyfugGKDT7RNPGozrqQNA09tN50NYvXZ+ABDd9gtWpmm7V
tkcYcSjM/ZhW5T6bI5MCRcbN5FXJU6HIULYevJpqni5ttS6/CIjj6IQSWuwQJoXNmbFUHvEgYBOF
lYu97voSqTE/d7aOOy6sAufSrlSiAxvweiWrTtj6C/gSykkkaff+Z1jrgC50BxgzeYjPsRzm17Z/
CudhHrPJdjmbPQ8D1/LfYaxCbHACU3KKm6baKolLch+7rpfItqtbyB3cbkI8FHwdUkCHIsGh8hL9
xbEzbOMCCyb/PNgddUCqUHvmoWaR5ksNrNtODtXUJjm0CnBtWTWdxtiMHq5zvUNKCNkg9SVFvn9p
eVb8XgTsetpJt780gsUwP7/2LZ6Qkggb7YeSYeyHeBY2xCiAuoS5BCZ6W7YZGRo9Ubau47S8KUpt
LusWqnklOjSa2pTQIUmAb5DIz7m0IBLuLqhy9xf5uTd/EOVnkVrF0lFK89kAJbdp0FE92yI29u2Y
Gjvc4buLnBGpnwxRLiw9rW4Iv1U5q1OeXXPs+D5jmYLemWc0O2wZxlmk0AQWtZd7nP9pF/RXGxmx
8hCmhLYnrJUgKYrcHDJvqY3pOkV/CJVuxSjSW9QU+VvZlm95b+gYrXbZG+8yB9xoEZGZOycFvwbh
GtVB9jptLdDvtLqd7CXrUaLu5Nsb2UsY1trUxLqHur2AoSnBvxvJpxupJ6us2p+2w/YEk88vmWnP
cqNRe/FEDTCz03y25w2EsLjsFrWB2dK08QOl+IkB4QBABEksteg/oXZ4J1+pfhdNW4/rJE9wiPjf
O/6q2lXNbgtypGyfohztEM/IFulkeqewIQyN+DqbVmGxwy+j4QcrMgSZh/4XyofvSc8mwEvRCYZX
1F9FMli7Gl4OXBe3uKYkhFfIbNtb2xy9JY83vva5aCEYHHFQQ0duMKx8IRuxY/LWfjnimYkZPM+v
KVpEZmCe+rr2X/2gny8UvdnLatp51bpqLXUjB+MSYOOubCK3MZ8bth46zmNs3qdyCq+9hEr7Jk+d
2BU/I3i0xGXIf7Wbtl+y9Ik2uPJgjekEU7wqEjaeuaEMxkebcvupV+wbhnABJHnIG9x5SmGtinjs
f6qF9pKRZfzmd3a90B0sRDKEXZbFFKQvaqtGa4Snj17qoBMYjmi2iinfDyBxUD7RlHzZVN2BpYYL
np1ezTGTrWK5ySqP/ewlnYvZmYZMw022qH5w8pxpr9J1DkPbO+saLnOLrIU+rdp+ugIi1Ksr2V+N
RITzDr3iuvXPgrj8sjQHd5GF6mvswL6ya373kfTTxvYz/MBnjqsUDhIzAbbJi0VWFsBa8ZPGsC7R
3x2Tj+fiQS1rKiF0kNevePnUTxqaw4cqz6pVkDnW59jlPxwMsm6FVysX5KFJels91xE+D3M08kY2
uf6ehu0Pi+/sk4cLjp4xsABhtNESxeaneAz6Sw6JaR25Lkhiz/F3QsN+uQqgW/voTY5t2b0M2Jue
uFq+ahM3yJEE51JgqbaxPRCW6L1FPzx+GKNStF2sCWVHAPD7WCFsnpoIkJfoof/msqAQmemF82GO
pr91TDvb4vLT3kK7OCf+qH8m5G2MsUr/URuUXQg6h0+OKG+9Eor9MET2ERFvFCHnwkquQfEtL8Mm
wCQKvmgedb96faMa6haDD+8L3r39ujHU6uiygbgGvEWMgFlkGSg4bKrYN6/V1AbLnlgkbKFSoBTt
hfGiaWMH2qd6NbCU+6YFNXJlRZ4tfKco+EeNm1x1P0K0dr+7boSySg/hjAeK2NoVyii+avUfng1c
qzLD7p/AGrdVgH/uojVeu8z0YOkpt8DOdo2J2MLoIDoyxvqyaTSiK2nobmM0yY/5UA8721UO/pRn
a230jlNS4wk7u/pMGdaeXWTYm9xvv4RO1lx1TP4WdTZG39FlenKt0vlZcPEg5ewtA2TQN57SNAek
Xw8e/OYLA1J1AbU3vGQjuPQYGMgQhOImCwTKNEyuUaWfm2L8lpdR6lprcjvauXdG7az2xZfBLZ5K
OyMan1ev0MeTK8LO6luuYOAaaM5FF0V9Hq3qqRdAeYpUiGPk/RRqm51URCc8MYz7wEEBBXh/bp4U
TLthKoZ2+tmDytiCTUeaaa4qo32dI1vPtt71lxYL3UWgAGozFRGtKrUNj7rXnrWmddGsnxGHM1ox
9DhiifAjLkIwUiPyBbJdFpCxwNPLIbLuhfVXFv0ZKtrj29Al7GIT8dZoeX0h0MqVNPVk+Pq6e1fd
TCwgWaTbKup+uGRCbimw7PMwOFAbzTBastrITxzdZCei8f0NXwTgylP8nbA+I3rNGvdeFBeYuc31
SHeGxVjrCaC6rMM81C3fS0O0a1z3iq2s2obN48fT0JcNJvhvXjEu+wYaKFE2IzveDx12rUffhOm3
nEEVxzgwn0kFK8uwvxR96B2yenwqR2Fd3RRUa9+sTc/4wb6uxEC3+d6bVvc0NSlppxyZzyr6nCqu
Q6Hoy7EV9a/efOldB5WfOPROJWmmBSpU3WqIIc+0IsEsZfahVvuIgBOX81OKkudTNh+Rhn5K9aSE
xEmT7OxyiFJ9z71SVlUdQzFFq77jlHTMa8d6rWK14xmELJSsOlEwnUeXYBnPuVcwn/1z2uZLaBD2
a5Gr6SICJkDifFBO01zkTvb7KIkNnrqh/e3R9Bj2GOvxeNgbI6/+50wHpewxSn6VfuEehhLtR7fF
3wbWTbqLTBhW8DNhJldok7HlHjdGYZRXTNAdyJZqSwwnePKaMt/lLNWPmUteLuTy3/EMITmXI6WA
4OF0RZQ5X/tRpD63U+wsE7NXX4vkVlUsQBN3Sm8d/qO7zqyqvQi85jpGc/LFS6pP3c/OasmVHifD
HjOj+itRLmNpO0b6ZLSWuWv9Sd2BlY6XZa4nqIM75V7DZnwHuHt+ZPQlmWnWpbCW17pa2T/dIn3R
RmyC6lxVsa1R1r0lil/s8i4h98LPoOMd9mGcI9EUtbsK12aXS2kb626/HSx3fFIdN1ihAa1/qCQo
dTsVvzL7TCYL6DgX85M9NM6nE6Jzilt1/UyCqd2USZODdanARhPGYs1VP+W12S6z2om/l/mwDPMq
+amGFSYIWZS82UADNx3SJ8fpf7F2XsttK80WfiJUIYdb5ihSybJ9g7K9beSc8fTnw1AWtHW2/1Dn
+GJqprtnQFMkiOlZvdaowdJigOVFLE3hTH84q7VuP9mOo3DL3pDlKr4FvkF5py0XB1fvUMCtup+K
F3GjtC2g+EZlAoRvwiNUxOGazA2agY6ZL1rD+B4qufdEKeKwUyBO3UJ66jyzR4cqMvV+QGMBgDBN
hoch0TvKfkp5U6Zt8wIv6kFEBGYNYrwgP6d2VbZt+monW168hxPC3CucP5z4W0Yc/dXmBeoJZxVA
5L9uepLugxoMp5S076IPHPfJ0HXSQWV/mLAnnQZDcNGDFuzRhQsA6lFRU9br0mikTx7v5crsgmLP
j4v0qQlHf2G3Nsffk7dqbBRnDP1JlttJPzDjoajmh7QEUqHpbbdvGrLXo62kX5zY+tmBNL0WTqhf
M83/K5juuRxuLXJw1Ny0kBEbHNncIyI1bPs2Sh88dcpcZ031w4Q8Kwka5Se7nJ+FHFjPBdRPa0WJ
vthDma8493SuydSAWYZJlbOjnWtKqgS/R6WsxhLMku+WzlUEOo4JND/kEHu25RJi6aXBjWVaRYTF
5JWu9m3t22KxibhOc+lR6n0ZJM9f21meniWvQoBgjCF+arX4BOriqwVg8hxoxhr9ukcoqIOlOqqn
sXKOekIe13KQEs3zCKb0wVdWRl33Oyeu1D06JMMln5pglw6kXEAZBLvcc4KVbjbqiznAp1/2/S+K
4Ua/Y8cOrdVzSb59UdVOtu4gSOJ2GXvjgROEpa9LBkJRubaTB0BscWEq5Go8VJgjKV3ykef7qsSf
fUeFBsZGBEaT8+E0Uqy6TDSOo0NT61edEZGhlweLkroGccGobh4hC0p2wjY3VIX9DkHXuFt3Vqct
eBo56xwVvNhVR7LFQnJ9YqNctYmhXSPHdzY+xdluYmw5kRpPFBilO89A8aZTCxh/gvrclVryCKMC
z9W2DNeSqvd7YVMSoC+wywIHlewrWwHrp6KShhonOTL7Aa3MdovaxDdZkoaDr2fjATw2747LCUZA
Uf+pAXvEg2D0Wao4dugowl23EDDvkqK372XHP8gWOqLNqCG419vkSgP2OH7QLGMvCU5ghtN9MJKw
sIF5rAprVFea77iQu3QPHtlwx5hUIMdQMs81CEWXerV7KfOye56lp2pnZCNG1GfJWHnls4kQwLkf
fR7y4rp8RuWLJHqkP/H5McHoLGF4T69240UXq3m2KEa+kvlMbk3BufSqgCFsPUxRwhEWlXtX5z/E
wPR9ec2BabSyrHK8wjDlLDSl7jll0cbrzSYb5laN0ZIWQ+Fgt6BfDCCS06S8C6OlbKQ8AEtNeeod
qzg1Tfzai6FagKEbGkZIrwEpi5hblzsRn6tYbjcxv4Tn0nDihSQb+TZRHJeqSho+Bs6+qS3y9+l4
NkqTH4AkvK8LKeLrz22RJ1jrXhlh6EbYhBKS0rDuha22MxKNFbSloa2yTapcDunI6oL6245ymq6y
YrhroAO6yjAbLDXX9+59XvWW1FzMaWEHa743Xm3ARCe+dFWnrOAV1PmZdvWjk6vJtg71L63fRme/
/YskeHkXN0O+cWzUv/MABaLKhXRT9OBUhiZHdOemtu76oh9InSI/0puyidCEBV+1FH9xYUX5aiBv
sTB0qf7E/V5Z1qHrPRZ2iVJbWLoXU+ZDEUSQ9gTR0UTb8Kg2Bj8t01A0HaQeVEE6WZ8thEvtyVun
3UrqYvWqVQ+BIGeSzRh5Ht7gG3eTTDpuT1UYxxcjBSHsehGv1iME3ATBkmgKX+GxwDdRx/Rk7Ubg
VNZNsyh7FX6hicJJxHXoWsEXbZ6iDB6BPPTiVWMp+qEOqNd3AHM9Kb5ZPbCdXsh9kj3B/LgGJind
Tw/qblMpL1rsFKcyCdzb0MiTZBkOXbiBwAWNlbTtpXWegdWOgek+VHr2g9IJMGJp1x34rgWLjpOq
eyOLwMs58bg1HKSJo1L65KNt9dANyVJvyurJG4byKUvsaw6Z8F3uSeWTo3XGsh2GhjssQ9tW3C1H
FOHKrd07I8u7c5sPLpqp5l/wc4YvXhKW+0D2cwo3vOjFjMhNkocMkETGG1FHDUaeozLhdSWEq9JI
epRtXX7g92MnzL3VpqfYz0A2sdEEIDn6kDdwgmloVbyiHsJ8NmIEU5FEqVZUVJnPSUXuG6CZvLKn
oTHIyjbP+HmXIst4TqhSAhKqxGsxV3VabwvDd7O+zW1ADvNrr8HwSzBPeNUmG10PnjSWito+gLSd
+i8xVKWQH6wB9jYRnHZg0nVoR29e2YtSUjd+vr3N7Xt3BeGPvBXBGsUUq9K33Zs3NqtmZVFmvxPB
ctABemqnY1hx3dGXlnpdR1twozvDctpL6w3WJgnG/GRHR6SGgyfUvlpF7p6mSpqnpOw/cT7nnDOY
BXYwPMCur/XdpanjPSXtztHSJNhYhK1WvhUjlVk3U6t10Z0OUsGVczWAujTVj5yOHOzO7i4iPi2D
eMX+Odja0MskVtrxiBdwToyA9dHzOLtIlP5Hmhvttzz31YWaacaFuvRwF8AbVXMcdm2M6LmRkQoz
nVQ9kFNvl6HTey8lqeONBs/BRniVCtkP2P5QF5m8mQ6kr8raqxfY2qfmW1Uk3k71M0jLO9J2YWKW
q0oqyi3IZX63bG8cDg4yFcY6NKzf3Xjq6kpSqMt3Ae+6eqLkm2iq9vKMB3fovE8m/z2KloeVBA3Q
J41P270bI0Q0jSSj0y+hNzyIUTim2R3q8T/ECIyVcdJQ6FkEgve8hOTJ7nv4zqdVEejUNhO71io0
Je0yuPJro0t7S+q8y2zmgT8/xC5gyilotsc6nIv+EJjLD47MC+VF4SbDdg4WIeQj2OuYcM2/Xc5t
2TAapaI8I0ywob57+GKPprsaa6c7DUoqn2WVdFejAhwM2SP7A2QTwaQoJJpikhUSvVgzJh6MdGL9
R1FI2JS3XpxNh8xt+Dp3dohg4YW1F9GPaWXhjXPXg0cBIov1CIj6tmpFbhnYE4dSzQIk8yoaRqSv
q+C1oTYwPZD5Tg+iNzvmuNnxIe4/CJmXB24G4b1Yf54nhnPMfKX/IOTDUvPcP77KP15tfgVzyIfl
K0/6/fL/eKV5mTnkwzJzyH/3fvxxmX99JTFNvB9KO6Dv6AcPwjS/jHn4x0v8MWR2fHjL//ul5v/G
h6X+6ZV+CPmnq32w/T++0j8u9a9fqe35JU+HWoZo78CjXTB9DUXzL8bvXFHlMyvljPA26zZu9Ch7
P75NeDftH68gjGKp2yr/Ln6+6vyq5Q4VmvXseb/Sv1vv312fzQxb704PeTqfr3hb9eP78N76f73u
7Yrv/yfi6vUwXo2iazfz/3Z+VR9s8/DjC/3jFOF499LnJYQnnv7kH2zC8R/Y/oOQ/34p2ymhzi21
b4NkBMdGaieGRMBmx/itEZ5oGIqDql2FWVhErxIT5ljTLcOjcJccIO2dGFk2rfMeMq3Rl15lUFtV
G9J9FsQQqNX9E7tgiGynUZxTSdiCb5n8Ys4YIFbP6fsv4Rd2F56ozVjCiCVsoql62DJMHRBYDdn+
CbroC6Qe8aWwpXjf2Q6Czx11vrYZ3RoYKuNznsJAOkVpUYSSnPAGlgSczZNPN5twq5H+swVAReas
gVpGLJX7PXXOuSqvb4EurJKryghseJIN6kuyEYkddvbgMBFT3fgRWq42fDcG9fNdcdFJGnBuH1Ld
Mw2HwCouhRIXF0VptK2nF0DXxexWq4adW4BseDfb6h2AyWnzBXJBVhQTKzNHlsio7+e1xNJ+p1Uk
Nb3jbb0gKZpTmMbQ8v6+pAhL+64/qzxY3ML0kS2ape4cuewpYkYvyDMD79RErcfR55hTon7r38wy
9Vfj0G0N/m5HQLneya/gQ1m4BpOEUcTN7gKciCM5+iHpGlAVdl5QdJrC9JFZ+7yw/NvAUQIHNMxk
z4HjQnBF8uo2QxjnaZI1RksOPer1uzm3yGoo112cpMePE0dl8PdNKN1/WEsMjcw8k+k29kploFUf
I7Q2yp13FzSJdyd6gL08dFtLb+sCmeVcG+/sEHGdM0bnkcrSKXSeeVtIax9sO4rJmwb6QTQjqbMD
ysj6QfQQTBv2iZQshDN5CxNDV9e9lIITZmQURyM2Ky1aRwZehtqYD/FYU6h3rSQpd8LaIia3BlOr
LYXj5p3CRa8bZVLeqncSsXMEJ07mRsqh9ACv8Ro7eyPFf0RkSCVh+zenNmb6Tlftb7PdBE+owqeV
ZpzyuPJWeOaLOWgYgqrroDCZXvXb67oNU0r1KDW01+JFGJan8o6UCQxbtnsQjZFlKNbf2tnaRSbW
jJoQsoVTbAKyBeHrAeW7Me6kdwvoRU7CIO5i6bbgbdK7BcserlcJhoaVCjP6UZ+aMMyboxiK3tx8
sFGnB20sG7Hl7PivFpin3a6h9s4mg9ouZeNT9qeELSIKyGpy9WU/vYZGyu4qRFBCOMi3RWhQI1Kb
wZEOL619oBRgTBdiDPb01WgZ/hNCC/JG2EGPOYd5xhxbCmFLsYyYO8d8GOZeTzWGU+9HOfoiNSkn
GbkBk5seRo8BALW9bZE0kPmEvRStthMRFHA57Lkd/2pNMPY0o7ouN+MSSJUFhf8EJ2knOEkzAOrJ
x5xSONEVxnryiN4cI6ZU/cbqkW+aQ4X5n4aBgKjMK8XyeOe29XA/OsZVr5PuqWDDfch1tVwPZZx+
83SDIyUAVqTOBkjepiMoOXI/FwbA1aiAfi2sa3ch1cNegI0FClk0dWW7S8NwkvVsE7DllKq6dQJ+
aykcN8iy67jhVrP56L8DPXt1G+1hXvx+C2yo4q4CGHMRuHIPTuE4B3aueroQXdHAxW4AIajQtL9Z
S6qg+0I1NtocCdmpiwznFMO5ETKxUyOm20UdALAkLZCbVQ9jaAqhujx6NbI5QXVX5vA+i55o8iGh
2jbVQXW41asjeuvFHiAHmJz1rQiWNQ056MiHE7W2qkufxp9C17EgH46BnErxgG7Ib1vIUdZFOPyp
9yd70qef4rc1ovaJtGV+qp08OsP9H52b0lpVDqlPSL1eTcI5Ft0InqRS8j0ktCeI/YduIWKqDgQ1
554ow6dORH3gtFbS1lWwFd24MX7agZpt39nEpcJfObzgJ9GXSJn2vZZAdKc7h2RqelOBkXIeix46
weiSmNXuo11qncM/2XrDdw8Sok9ouk8xt1WFVYzFHNG0A6UnS+EpikHecarcGqZy1XU//1STb/Zl
gOxm7OvPZD1qs8k/eV4qo6DegeuXs08KEvIXozMfxYwwt+NzmfPQmOtka82GG41OyfXRT333KHpJ
l38dPNvciFE3FO7Rq4Ak8+P+OyR86822Dpgpajgu6hOTd3bcJot1xIofLldTrbNK62TixP/bvDn4
dW4go0JhBRvZD7JtMerevSSXsNAXTvyZ7N0Xo9eVX4hrO4bO0a/thY+xFdVfnDbiSCds/Qc/tLln
GqF0NGszPn5Yp4H06+h3JXw3fIhPilxZ+07KyT9BO7CoEc85BchLDOcGVsBNGwK9BItgli9hJDnr
GLauhUWinAPTJFrDO9acmqnhsO59M9tEiCIr66i0pf1sFxPmoQgTtjTXzN0YOWi1/W1JIx/fX2Ge
r4UcR9RJcnUNg0KoGHEHC1byrRjGcp7cOUl8B3I2ypdNipqF56O25Ws1PF89ClyKFvQLSLU6Ds7/
1mTo9aL3asDtvRCusFPgsRbd3EtQgS1Iq70zukVmrrUuBOXmVM0mUCJlKjnwH0XT6BBIoHV/L0Ze
AQHOHNFNYR0RgTX+juCpCfyjgry3UqTVimNH71wKkqSijnlsd7N+LYxQZ/rnQRAixVOQMP45Zp4z
x1QT7ZJwhKHm7WSwejAI5dozXCGRq+TPbYUS3e/Bb08hFdImpTqKYpjpvqd52TqEymEpboPzXTEb
YMb1J8dsu91HJ4c+uCTSp9uqaOalZsc8bV5qDs4QbCJfm6Tc1+vxkVr/fmFz4n4YI/Ri1MTyOGul
pCi23KZYVnCV+I360E9OiDHsZaOAzBaxvWQax6Ca9G4zrS04VgmOdqkGF+ENcv4iaQKNuRhanMzf
6V4/CQnJj+WwbqmPqUDSAVmY5M7tTFu5jenvU4QuTokFCxd7ojxaiS7E4kO1sDOQnZShlpt6SPtq
UWjya+jNP08VvS6YOBgG9ipiSJadaqYeEF4kZQ821cZ3bq0pTwOHnkstsvQ9qCnlyS8tG7Z7z0Vx
OocqTNa7pTmdvhpIvu4NrfhRjLLNdnWygWn0AIE15X6czmFFo3uKvg/q+ocYNdOZrYgNKN35x9hp
zXm66Il1lUwq97B0xcc+6grq13meUngfLnoJYEbYWoVqzdpxne1YZNJdTp3ueqhb1OZ6L1/2VaIc
RtHEFQCnbJITXAjDO9fkz+D6OHhJ+9oTIe+itSj4nGZyuQO9Ux5UGWLJN7VBITkohlmQHTkW8Y/C
VAtVwirh6MyU04mC/7c+oQguTSrnpF4Feoxk4bsZvZIfDdPyjrcFhGdeZUyhu169vYyhrTgoH714
aQT5T45S80dOoIpHSYq/ctbfnvRppMhGvwMyiZTVFJEXaoGoYLOC+ny8inilGBEi7imREk7JMKt7
tSZ1P00Xk1w3VgAcofV9u4AdJ+ckNajt1/J82ZEqWZiRkx1FMCiCca8OVAqJ66MQIe8Hm2NJiKut
VntpqlI7WxLwWDG0PEiVx5qqHDEsHKtayHpknVNPkl9e57Stop2lBJ5xt3C0l3kOD7HhVVVR+/Ph
tAys+HsCBueSTQ2HlMrFVxNj3U/qpbNNOBI9QychQuVHDEUjQnw9eOxBJx5mk+hRM9qbJGfmdTg7
tA9uCuXv2+VukSq15m7vgHWdXoJoekuHQT31t50r1UeDvWcO24BaH9W+3JmdN+xspa6hp8UUq6ZG
1YoYi66w3uaI6WbFISJQ3KJa+yP456bO/mFCJlPzGQXSTmnYQogmbj0X1NU0rmRJvRkpd3l1z4Ef
bOM0ozEb53WycOtarG4VcPkflzZix07Q9vzbsjmlLzttgL8RXpB4FaE481lpnI5fWh2RTtPLPiv2
M6TI1ieIzspzFSIZaPVx+jl1h3xte5SXs8WG6LmUF1YmKytnQuYjBZ0ejQm5KXrCNgJEB1Y8eUST
vfXEEJo03I4RQ8vTTT+8WbeXeWY+wUvdXBU/aa+qYrirrkPxZraZcuGdq9zdClNH0SUssxOlqzbY
/V4YRRNCDLE1AXRMPNfNdW7Mx7B2syvoTIutokERZ1aVDoB7LliEpnxODNBslJiuQug1dzmn1Z+a
ineoCg0khyclZup/qa52m/qoT8OuBsFKhbB7El7T9r91gzPciakgYC9JqRZX4bP1fNvoZvwgfIFU
L0DgxE+KozjPHfLDMLw4pvQUwJR3BbBZHTMXROo0SqA2uPUaJ0aEQGmrvXD0hldendJudjBp8Twy
Bc+Oxpf2sqI3CF4QJmLBsXmbxgOYMseK1RGRKyLfv82++fwSOIakKWvJ89yN0/nwEMRedhGNbCAN
NdYI6IohgsavjiqvoKaRZW8zB6eTF8mJbuVHOdRzb6tEvZJdPF911l2TIxD05hAzjI6sXShZkDHp
0saEaXvPdcx9qqAaM/FSypPUHrJcaAULWst5PLsRLoTwUoyHui52lU7xsh+N24zzf1ievPbqaiqf
t6mnRecQDcALZ8qvltDNuinrwx9IBEyONq9LKhgAk5ItXrtSTJ1+6MATCAHtvnNq6zpMDVW5qACX
ZMdiJbCufmJYV0NxrW3dR9ZitumKpJyocDoKk5gqYqGxWdSp6oNRZDXhVDwvuF1mts2XcVoqjlu4
aY6Ob7V7CrMpTo/z8cXkkXuV6A35yGlow0ZF2b5+37dS9Rjp1taT1RGsSesdYxCmy0AMdStax41X
7YQ3KPpvoTsd1YPOeS749IoouFUgvmdDiGgFSxeVkm6g5Qi2YjiGBShKxXfOYqiUID6l9CXV/OaO
X6r4Ngl9FpiHYWpYi6hcM6RFWYLnF8PUgrBTRXBbL/jYmnmG0gJ0QPsqt9ItN13tkcMG7uQQCfwV
mNBvQ4j/HY7Afmkh9X35EKvDE4AWC7FpjMo7j48rinedVS2P2rGdGtETTYAU1dEqfLeAAx2PBNxq
0WpRDeEmw6isHjSnDl+6qHbCpzxt6pdcbn4qTbCxraK4zztZfaIsHXhkWfGkGPjaUw/aY+UZnbsV
3kBnv49qiQYAg+AB5e9j5AKTiqbgkhzilRLwg3CK+WHxI7bZDQmLn4dfvFKC4XqKlnKI/UeI5WXD
kFcxX7UH0VB8JRv+Q2e0+QPFnCO5JBmyy9GN4qUds11NdR1i1Lf4us22mm8Yd6ql/nQTBMn6Tokv
XcadksdJ2PFBI16aqRGOPk3Nvdcnz7VZ/DZNE9LUzs+lGS5v8Y3pHUJ/PDeConQinxe9uan/wTYk
xr+Lm6eFIZ//TKr7lR57EVhpF8adQadieKo5VStfhTGIRvTanHOShRh/cIMFDXZ+4J6E/baCmPIh
bra9i8nh6tjwffipyIXKQwYXfneleYrofXw1qU5uqOexbvHHQLHivLaI03zJWBfcVWDqRiNg2dmw
SvOpjfKNMXFLizHUJgHgYQCNs63rNTSM3o2niY0wijlzU9pWeMjzTroHOGg8tlX6Q8qM7iRGpFzV
DXszY9XyuXlEOGQXRFl/ShtbQSWHSo3BDFX0TVP1ImyiaVMDkktbzdZimEsj2N2iHffkbPn8N6X/
CTR0QIWa0qAVmKUb3RmacxRVDnUqgXeQJuZXFiVxDUDIH0sPDLrnX0TPUPm1yZQGduS/O1AZI3vs
Gi/Cbo5JCA3FFKLEv6qOgySxRpLZPuQQvcptTjJRkKU29LawiC0HDgzcHzHCJMekjrOj1Yf3gW4k
2/DNJOyFWfr54mO3p6IdK2/0bbbwvwt6W03Y/rxk7jq/V69zbwvIyV4rnZOeqzhoIVqg0iCnxmQR
mK3/MwXmSRHRL/4ynzW4sV5GJatXrmLHlyyDSRByP3U3mIVyMXlGW5ltky8p3Xc4fKjHk68Dz96U
PqVEVmX1q3dG0RWN5gFQb2vNBa4FZhtstzqeZvcAxX2zaFzeJnSTv82OAHpYNNbQvJST7IFfW27H
0JGKEZUS+rHKxi9iJJou16cPTVeu1WrIHoRNDiCCKUebLzcmF9FsjmqDtfDpkwn6E3U7SlqznG1J
UtuLoQWsPi/UR99dBe3y26qUgx0okwsXYg1hSx24Zd24DzfCxsNRsCzUoN7BM3LJ8gGJD2SWHlrH
7M/wZp7DaUSZfPEwwMK/gTRtXImhaMjh/wQoH5KdJCyuDOficuItJglTTbX1FmaDdllCDE2dcD+A
JHORZuxz9RKDjtfzMbirp5Gwq76pH3l2OIiRLY86KEV1KLYWklsLYbw1laxeXBWpMK2BaU7Y/E7W
7vQhXFRJGa5NRyrugtzgdBZq3l1sKdod/28bwLOlPLcmByhyq/t/DbmyTCBDQb2w1Q+pHmTf/ILC
VRtWKsiOJGkdjYV10mEoOTiVrG8tkiLXlnrIFRQs8ouRBd854Sp/WeEWRQ1vw32m3FpUz10bRzWX
WeFhM5vGWWQ8m5+a2jkIrylFMN7HAx9xtEbNnQwWch8jcbPS1NI8UTb/E0oFnwIKBUnvyTQ3s82E
yX2XyQ315kQIu9QPeQuX9e9p1G7+X5b7p6sK2/QK2Xepaw+kfDkdX9ZT00wnr6Kh2GgVAvg9zSYR
4amDsmlUmT/oFCtsYr4YUgj6AN7d2IvRvC5VMilcINuMcqlDA6x8kllOnoo2pljU+gqVvXOpOGEb
qrTYZaoc3KVdTfWvoZn3ZINQnnJcyJXQIV0gi2F87Y3msYv4BEt9tTQ6zjjZ5R9v/KrvqFZFd3AS
dV0WOqUyE7Oqqhk0ojc1ImSc2FmbKWsdjMmvUc2HC3c0aK57v/1OscqhoKzyxYPcaEt9ebsrAjdE
xkb+bvAZ26W2Bf1OZmWfegqQto49DmsxrPq6XSPUlG7F0B27cCUbWrgXQ0edyK8QujgO3Co/eTBZ
UW4E9VYhy9IZ/WdwzSn0a4Vsq8+9kr4OyynfKoZO5LhQkbWvXjFMrrm+Hjz5ZzuODsyvpozqUKyD
9a3TCHR0xw7GVFAs4T+zSqRWPouRaBI/mYgs1J9hp6XJurf2qkmin7SBRjmMrN1608M6hTFFxyEQ
hWbCoaupfvPyVdMpUZqi49JQ17nawT375nYKQ8tXYsXbslTWLobUldY1UjHLNm6zgxEl6AQiF7sa
wZ9/lw1IGFTnqzR2xnpU/ODQlHb6qEXad0Q8k23ueeB0Gi87i8Z2+/rU2RcxGKqiaFazU5M8ZWmU
SCz1TdHtIDT85KYFxYROqS4c1ZLu6kkwhNMA75LGsC0ZivbOnheppy86G/LJoG7IGxAmZsFA2+7H
FqVLji/CL40KR6Vp2N/qzuOHLsrhiW+py2i6uoUzInO+QRP0Tcnb8lHXhujAo5KyhuK5+xbxeBxr
zjedTB0ntbkMFlZVHvTR/inmsQ/g55uyk/ueikfOIxqd393AuFGSyf2jrpjKVypK0e4EIrIXW0fR
JGyFfCvnZ2raTYomKCj7lOsCgfDUsmEazkfrnDvmSmxC7XCSa0u9peLW8qWKQvmSVe6XMvCUvRiJ
RjjDyF101MadZ7umqvqpybWxQKpSrpxP5qiNZ9MNhkUrIyo4QjK3dtTe3ophIhnPrZotUWNFE2Oi
rdGV0OddU/2T6EWjn1QL0fU8O6oWs0u2azYtpQIynCnvAl+7yP4t9Np0YHMc+1M4NR5ZmHRVat1n
KzObrXCgvuUifRJkL6aeUnGYl37F37oDPSS6/kS7E06iFtMPzunWTEw+t/EtqOHITUHrC0KsCTMt
UNEVfG4K20/fQmMUXmqJVDF6rqO6qyftngq4PL/qobarE1V9llv31Qv1XXgYOpTheE6wF9TSed9H
K9qWoa7/gmF/X4UNST5IGtg+unuzsrKrSOTHajEuZC/1j2LoKb6/LmSoyezIeq76EX2kaPxquna+
ieue5KNjlZ8ne1aow1dKZqFl5SPM8c6yACF1yOQ++KzbEWTGTvXUDLBAJkH7U5jtpPO3udYvjGRn
skc7wNwNU/PU0/8+HKS+m+QLcd+6t3AfuBXS4ZDnvs35sM4tWkFeIF3Ma3qOdW9RB7EtU6s7SV7W
IXiPlJXRKZcGLXMdMV9swhvJfXcSTVamT1LvWduoCk33LGxQg4ChUfNyIWYAMglIT0+rFukY7RTO
f3LEX9H6piYpj7tN9FbMxR/QGhfCawThl6ySm91YKypVDdOMwK85CcrNgCq9t0BRBQaljwnA7Bvb
2CiC2rLlgSbnIaSsOcTYSmVkbnL4zGC7VhV55Xn1rzwnlS/FBTqB1L1QWQERhhB75/9Kr+leHe9s
E0PGB4edWhS/zsuIaKESL3qzQ6x/W/rvy8w2ETLPSA2YVfju8mqC6dUEkzy0iJ5fq+GrD56eagtF
qooVOYbsisJYerWmHvgCCpjMi7CIZvRRkSs703oX6sT1wH5od5vytkJfDAm3MbdZi5liad2W27uB
XJYw6Unro3hh6KSRAz/cjKHhOQuF39VzbndrRQzFvCSPM44zZX0je5SNU+bXNqcAROj8ysTVqfe1
uOGP7XZ2OHXTHiuSjreXocuTCJi0QsjZuk9IOzUOiVLVKOz7uHL0M7iXg/DJkynrLIg6tIGno2ko
HHXedOtScZyVGvIcvmQH5y4q/JMatHWL4Y96MSHvOYlVuCs096jZzH6wf/UeVpezZUc7O2iMu9rI
Yn5fE45AlUoGogOzwV046sad6Nleqe29un68xYkpXhf/lbrpuEv4p5H4ZobFV2JXV1qwMKdVRdy8
1IQLHaw8O9wuqcCVEVCVteqm08aubTxK8PJ8J4ZonSMEbFCKJIZ2AtVH2TwiGGAf0Zewbs2HoXAI
W+uEwSYf/BDmQbB/WtjFC/Rtyns05sr7IOTMS89VKr66oeRtpqHO5L1NBPMrWK/iDrYOMRRxYm4d
8uyhk2C+zf2wXlX59TavqMVWUD0/6ln72jiNdex4aKAEHqYliql+OybJ8gIhBOg4jbDKyg3c5XBO
QDNYKIW3Eiu864plRbTwuDCI8EVDGmmUEY9CfBNJzDxBE74OnRMl0yTZOgO19LxL5NVtTBWqfbpF
DY4Hg4Xpf3/nMcSkbJoP6znbb+oEeQyPeV7RS1c6jlQV8nxFY0S5hAwzp34Q+qjKIerz4BRQ5wr7
vHYIk3jjkePchRZlVWNeGAfObM2dp3cPktZRZQ0r8kIb23rDBmr4GpFFoP50+Kx6cCLwCak3Zdze
7KlZjjd7l6jv7CJ+BE5yi9fjRjqjqgglSw99UlcUd+WkrhtHbI/rfAgO46S921lICygI6G2qSWxX
Y+Oy4xvlr4TXg5r15JoRP1DT3CIdzKssBbtmikX6wD7YnvsJCtPxvjJbbVGVsPbABbeAsVv7pikN
8hheG0BnrlPiqlbqIg6d6K4N8vgRxaVLAZv4F2BW6cb0KgmCNSf/4lDJTP4op9gPjXYO/FFNTM6U
aJZnqKsRECoQAers8mbyTB+CIk7yy7NSSuTSEuDZIljECIcYiia3qGN3PRR5PH/ifJkDRU+aKJ2z
7se8vDCLRWZb5wdfG+tL3GfjptQqT9kUo0nRosR2bYUQabHkPlrxGDW5jDAqTn2jcRdPnDDekEBK
Fv9rFliq8KA52uq2iFjvFqRH7YsiaeUu1MLgbm7MDBR1NyxnC/RIwR08lmgljIHxRErS2wvbHCJ6
VW6PS1dRpNXsUAabaWRNva3RJtQdThe7GUU3K0F2wN600mL9/avQLFJxTd58s8vofwg7r+W4kW1N
v8qOfT2IgTcnZs9FeccqepG6QZCUBO+BhHn6+ZDVLUp9evrcQEhbVJlE5lq/6Q+BP4qDpzp/XGSd
LMqGz+IvXeJKSRe/lH9Oo0y+ufSx1VrK1s/B/9+5nPmFlbYMd3g275H2mLbR4ISLepbQalH2RwrA
LVel4hnHPPSQ3pJSWwmiUTcJ+Z3laEUEe/16VHG5ZIxa8KGMk36UXZAfiFBWwoApCEprN6SOw+6x
Vl77XtvDnEONWw0Hkl+zdvlcX03VdyNBqSOKQ/1ctuahCbtNr4hD3FjFe5i5DU9JQ3mKYrNaDY3S
39qqFW0dtDWOLtYTyy4dS6ztdMTv2/Yta5z4ySgV57aASJwj9/bkk495LIKDbJIXpB+ANKsNvoH0
Zl9x1zTmAs/djwqv4MfE0Hl+GspSlizMjB6dgR+Zm3Srkb32yjEWthIlD0HYiYdkyOKVm/ntNs1s
8aAWRXzDCvgsG+VlCPyvLrvFkywhx+FsGxPuZqwSFloymTtP5jnhH5NNTdptCQTfjF1Lwm8q2MPM
Ij4ChWwwJ3MR5ZO10+rbKkUNKIqUnofwn0480hhHSxuEnS3wpZ8NVVO+YfPiILFMFEDJQrJMQ3Ir
kVagDC9VmyW3EoQ1tzVzSbYFcXxp1FRdjC27DsdqS9KFiboAq1/eO4VZ3LOXhiyRT/lWFmWDUcAT
jmPnLKsaS9QnvXUer/3nQYEy26UGHHrSUcTpsjfb99gLuqPsQibDvbSTvfwcoKntUmWRPDWauUgc
NsFJGQkLqeDU33uZconrQOGwBPDzjGWZOGd9Q/5fTSGt+Eh5bg0HzgIeRfXW9zWDN9FvlpUVkiKb
H6apnqBtHGP7M5fkRTYWc4/Pbv9cNwpc+IYGcm+irAvbRZ2QM7WL3Mh6jDP3OAxhdcGjpFri0pp9
/M89MuYYfp+j0yo8SYwi2FVJ2j40o/Li8zeeirlU5124m/pBWyqK2TwYxdA+JOmLbqbJvayx8BjB
ydDqN7ItGj3nbA7oJAVNe5fGOrDmyjxzNsWZOxPiveeRHVpK/NI6nrFpPCPaF4lqnzsWA7t3/WPN
Y66GrsvtMHnK2i0BQOL67iKHOWG2NLX604j00rWoC1t/6oTv/FL8bJWd/25sTuxvh+ZtNuntSV48
FeUDHroFUo5/1sk7tUPxglCwTxYknwGeY4atroqy5Opa2c1o0rhzdpltTIepRB1birJ3OCDxTHIe
hTYpu1F0QPVzPXpVK2OJ6Gf4DnASOFjkPulOjEViCQYnEQi7GtHZ6hX9nKAgA7mJn8kpC8r1tdGO
W2dvB+qXEEoDqR7/uWhYIjx76rYCA5tV4U3GYxWazZH0h1jIoo44+G3UJJj01Eq3NIwvml52D7Kt
niUUlCo8y5JWjuXSPU8RS/ktGjjucUyUZAkAAHuR0R5vRDUZS+yWwnfHcDbslKwvoi1RFdFRyLJH
JXwuZ0OwuYMcmczGJPWAopMcydY6ep8qa5OPjvWl7/tyK5J1GCD9PYEYrr9FFT6HY6spz7bo32ur
Ti6ypOrPTdeqT0DqujuSazdpWuD83flkMvU0WMqinvfZFiiwvQan95LBj99XtZ1PoOyVaVeCutZT
QkPqfLHCAc2pn3dDhlIGh4F+IxvkRStT+9rPQfDjiGjY8nN82pBEwf6oa1CA8MONk+OiNbgdJ+N6
TM5ep+qsmKl2j1Jzv0zKxuVNn4JF49QmclzGsCzdoDjaXVW519vML4uj5lqEoJ0SRUblozNQ5ybg
VmA1NAADH3lKFUaPLU7X9g+6P3uGZ2b8kfr+ktBj9yOLxa2JGNXrNPKDMY2qvG29pNyJ3iZGqGX6
2YgrdRVqJOzR7H6Tg0Z3X6JC9N2x+mwRqnn9lAuM1mvHF4s6wAGc/KBAUZTfXDOa9a5N7O6RmMTs
NQa2XbbWRRiQ5DE/ZKNTBN4Db4xskhfszp/x7/ZuZMmwG3dpuD2Is3lqpIv/di7ZWCmT+/tcEYYn
pqF5N+Y8WM4V649BmpkrGXYTVpfibhS1f8TrfimLQXGXWYfiUDPvrVsd7Y8JPZgdWhHWY6rFzqYS
ebJu5722iGukbxVWYDEX1cGYzkStyftSUrRSfxiSOzlQTuZY5R4Hj55nHu0YBFWwtTLvKOdSjeHv
Xyl4KoOIR48R+NdLoLcW0NEwiTadaLqFbPFE9UezLF77qFmj7cF57D8HxyUniwD9oIU2GiyjNRi3
o27jbQaMlVxgyvo6V/mz7LkaamOELRO3195ZBLhW0eLDhESe6mqvlhoCM247f9MHxfjVmNCe+rO6
q1DaldWq87fVv/WWk+RzTO+33rI6jONvXoG28aC6YsfJydomqNE/mmPwIex6/EAk5F5BgOjZ1GML
cpWlwtysOf5007SQPZBZ3PTCg83phyWA9u6LEWvD0iADf8NuEuVVVWmLG1nuwI33sy6U13+wtca2
qzB/5EF5xlfGfe31Grejiqi2Qzx1W6Ozc3CaTjkJ4enrqeibR4TNe3TlmuGjqI154TF/EBjaojq8
6HJvehQAW9AnUcF4ze+aVQP3+Jt6PNRuWrNUHwMXLdjesv7oH2EU9dn/s37uL+b+vkN/Ob98Q3/v
//m6AfP8pb/8e37v/zfzy7+/nv9+ZyzWAwmUR8OzvodG1390qEBPSYo/jLuASRch+G/lO0IG+gf+
6d+G2HQOiNwKNpyWtUM9KN74rj9+Ra8NKbZa+eLoaB5Xcz3mxeNXFHmW5s/6HKLdtX7uP7mm2BE9
aRcZhivHxkzqepFmin2sesPBwEPoK9kiL7Lhsyjv6sZgyF+ai7g7dOGA3tg8qxw2ar1FpCxUH7B1
RpcpS/TXUjRPLlnVH+jtZoqD3lg39bsBj5rlgAzLJi29Gmk/Lvhp1SdZlHfyovSkywOzbVBC4ZGk
QNEqp/ZGXpLSa2+i+SKLvjVYSyRe2tVnXW12xLFlOVCmeGOYwbSQ4+QQ2TCWqMrC6ayR93fUVzEZ
WL3VwVPhWtFJ9I52rR9jJE6G1MZOU8WRhLOBeRY98i9Jmh0qp8NFPQXNtfVyjLvRbldOBHrhzTlQ
kSdj1r/Lp4ch4njjFRy3nPEBF5DpwcW7AEqpwHxxroN2M2LsyoYjsqH52fot5LbxoR08JHCBZaB8
7NXVMhhcGAWpfpatdjTzrECJrTUjnB46hLjm0zCbyXZpqIb3EofjFw1dwh9pcuugZBgsbBt8xDTz
BJHVX3cp+xa9AHYg1O6rDsOt3+I8F56RgJqPmEaPlS9KXMNOdUKQARrCbmpVHmRpIDRykXfVpRHV
cL1XeMauLD3lPRsAAsHhhzWUBVDPK5iJN3VeDsW2FiNbZgT1liQnhxsL2laOFhRKP4Z495tiOZSj
id5tqawDNYsOidZP940VIzmLsNxuUC1v7bZhs3EHHGM1JRie22QWfGzzcK/H3fA8urG24ACY48NA
61QlPFEwwDOzaMClpOKJ8fOCCeQfRc5H8UHxKvTo0QI6Q4MST43TLdmLkDWJNZaNJMATZy7Cs0f0
TuSreDD4LxnOrK5ZgCUmBL+2y0Z/KZXZQ7xJvAsJt/pogi7BG0oR8CXDcMPk7aJqYUfkrqvfyQub
+4uhakgZBmiXXeuRHTCV8rYBuX1XpBBTIn1CdvvPIWZU9cQNw5fPqgmRzp1qEND+nIY8KcY2PBmv
QxuEKZfp1OUrzccIuQaMc5NMuvEFKf4qUNsvhaUHZxcxz4WsVhMdBw3TftFQtSTf726wYAc3lRBQ
XCn6DFdW832d1J6y6uKaM1KRm5tJaNnFTYL8esmwOsEYGglsGyjKuQBZuVUNfNisphsvWSBs2Dea
8xWJ5k1pBsX3om9filobnk1H7deKHjcnHN76U9EW1arXu/ZRVJm/IkUe7Rotmp6JLwCjCWrIF702
Podu91UBawJNkJIaWOxvsv7BzFvzUQU7xcc7Pec489yGk3cvO1XzVwbOg7ZwIpSW9bzbKuqQbCoT
/T64L8OTIbyTwnP3zXbRwTQGwDlRhOsklEx06Ya+fatGKHSFk7p3A8pix14DBzCC1H6rCL4ZnlN+
QXk/3QVOEG2b1mpf55SR7IBLLxq4Yy4OtdD1Bz2qnjvirtuAWMCunoVfW0/THmfE0SapneiAty8k
SMSslph96e+D8qPSlfEbgFJWP/ji96HnRDujjIyd2/jqXRug7Y3w2PQN/BACWspHHbgpuJtGvw0c
bKsb4WA5C9QhL5r46M0K0vLij5N6AvuTbcYZWvFZd71zEZl2W75Q1xZr7hhqvMWOYVLp/JyH98bG
CBV7tarMh0MwOYQW/3ory/Kim+ZwUKGR/PdOaquopJ2DfjhYccUsABhDMEJIJaiAzIxIE+egjqy7
sh7Ebey9xaaBrXqahfkpGP172eZ4rXUXlkLd1TmY1B5KQbxMrNBci8LWyGHN5QCV2SVLc4HsG909
E43H0t1mFSp/Y6lru6kmJQ2Z3WEfrJHxaSbw3xhYiu62aSJg/2p/liUEb7vb0naJMOeJvpZ18jLr
KeBVoJ0xMmEqWdf6+kumKe3h2sN60bPgQIRiQktUwN0qwFrgHTPjHyvduSN7H19S1cNkJnTvMqNy
7vLMag94akcLWQycQb/gpkgIT7jTW6P1h0EH6aJ4ybRrFdPcsOlQXwEgIn+q7JtBuSPyJO4Gp0oO
rqV7i8APfphlMm/5Zg9r68Gu2Ju05M0WAwrKT3oSp6vGrxpeP8UIAJTgjdOwYXEcKOtqVrvHLlQb
MraFuPizXQESseND14ESHE0lewkCbJsdB6E620ZdAJ73Xek3yTsufsFCZCbGHj2Saonb6JhBxEAz
HJE9IheLF1YXO3cdgb/1OAA/hDaubdqqgY0B8GBn57pxFGx694HgbXTVeY1Q7XZnTn1yA/2bpcge
kgtWizwWOQXcjbOZSRWU0wP2ZirhEQzZBse10F4ZtBf8ExIYh/yoHYRs29CpvpnquC/zWYTft2AM
dxMWB1k4LmyhOU+TjT1u1NUcqoMahrSerLwmqF9AIOEMYRSIDxtO/VKmC85Cwcuo2sUJKZF0KXul
DpxvI3WxHZkHIfmyctMcWVS9EWer8Wt+03aNFWqlPLuhBynSIzpR6OLBCpSlOp5C6yzSMsKzZsgP
OhZKH0aZf7NUK35VNeCLUeziK6vZ5F3TdAIoayN1kQX1Wdr16Ij2O7ZblcZC7RtxcWcamWTSSsYt
WEyBHL64d2c6rqzqkwB1llToB89Ny4cJ7uIBk2mxqOpE7AYwcRvskdRL0kYR+hXaWZZAygJMmS8o
F7bbBH1inpCBGa8ro9cXSpnZ98ix6ItxsP2voqsuuEC4wYJHrT0L2vKqN1GewByp8miTGwVPyt5I
FMBRKZ6ueuxAzGidG8JUxrQKIFyxT+xO12IlfH3TWggyuaSl+RjieOMmmqoe1KTBZwuZ0UWq+9WN
vGRz8qbmnR+ulUm+Q73GPMlGNTNRHyFGtq4szDxSF1RIawbxOTWyja0gdT+CA+NnXJi3sfCM27AQ
1RmCIaquf1Y1812LwqQ/jM7xs35IFHNpN6LcaFESoBONYefuOh0rItid0bpOJSfGcrQ7NXX/Q2sm
tPWHsPienZvebb8ridUtTLcaH9x68vifmv2Bk6236tvinR2AjYsGKWSh5iGZMCh2svjZcC2SvEq8
Jr/5S/1gduoqRld7Jbt9XoqCEIaZ38oa081KdzWMWrfUTS9fD/5B1QNxLy+hy1vr60LdyyJK5RqK
vyjxDI24V/gW3iNzmW8D18Vdfh4l61DThL2uxd5B9utbiC/J5G+uA+ZuhR7mm2byx5Uc1demuK9r
9RlL0uIkqwYXr1nRxGc5COxegdtIuCvJUJy1nkDcqOFcadQ9wVhk+Vk99VclyIKNaRvBgbCydq9N
yLvKHoPTvBPdUh8a1a33tdX0G7/FK1gt4n1TlJaByYvun6sWvn/nWSdUSZBwxUtgZZmzSBXWhCtk
YOs9cUv3xebhEpWO+RxGWnzqwaAtS992X4ywYSlU65hTdmE9Wz72J5kbLtsCxLymucm+yQztBD4t
2sZx3F+Kti3XqI2q90Tr7aXZNPFzVUUa+jIZuvT2+FXBEOKjEfG+TAyDZ5s7biN/8uGVcOlCFmcv
H3VON0TjbR9h/XR89a3UXbaTNx2rRDhPUWqvw3KiHv2VrTahm2rlxvCa60SlBbKuPpEIXMgNUiDz
8LEAFhaWQ3npyqm+88P+TQ4vXd1eZRay7DrZ6yTKbgg2G3vPA2relYM4G46Tr0Pcdh+tSrOgsObR
W2PjHi2PPHW/j0Rv/0Dk4Mmyk+I1KopqqTaafp8PY7CRM/YcPa4zOui2npWsx3xqsIvHahgsoP1a
9GaF4kZPdA5RzJiDqvimkfEaP2bvGUMP3Vc7Mvg8ets4GVloPoQ9MIw+dV57AyiLgvrA3kRF+kEN
Uk6RCBRMpZpj6JVfUXRBbnZHVo5uKVF0oFq75Zi/+24VYUDlu8taq/Vd4FHsRYpYUt/jmky8Bgx1
a24jBYtw2ToknNBCINlL2WpUkNodqIV4+1lHxdPdFZrFwXsarnn4a+9Vp7WYdmXqyYqa9DIqZj5T
1YbHGWFWFvq+buzxibN+eQj0OFxLYNnv9dFcL4Fov9eX7Bf+rl72V4ayJiOZWTs1jYNN5mkhFvRG
/BQKQ9l2CfoHjh8nT72ulAdbx/xSthZaqnDuGHkiza2ep+OmPqQ3kzYncdrmXcI9TEWkh75HpuAT
/SHryHeSjv+J/lAGMz3IOgkQkQ2NRV6gARzqGAgdezi03biTQRpZifXXymVlb3Qby5PytcXx+rme
BfQJAqJwNndNv1vJpitANcpIgTl25lne6fMdgv6XQZnSg6z6rC9yu932P0fJBhLifwz1W+uXUXo4
faunxtzpmhZfuixxVgV0n5VVorIu6+QlgNqw00sPVytIPJemFh0bXLh/8LzMpZgSwf/w5xDcwbZe
1bnHaz85l+9Dmmxn4sovlYrq2ytnAu/QWU2krIRZ1LsaodtF6jUhhpvzKyS8gpxbznMdPb+CWQpn
lfkacSej8+7sSYNppw31N8/4Xhbx8G6VubHkbcgupJatQ4hB2EbHbvcSaomFR1rjrJXM42SpifzZ
VgXsnErvdsNczK0a6eXErQ+yFTEHAZQp7E+jGuXPVpd99eLePsPpzp/NmKM8v6pDG/K1UVNetZnU
8hUMH/JGoRmfY8XLHmAOXWS95RYFCA1IwxOOSq9OX65Gz86fsX03j2Uf/THcz5AYi1BRPxt2+rfD
A0Atr/ZUXIcjwm4eA8fTl05mgMYwIn+ZeER7EmPkLOB28Zeme/EQNXpq60a5DVIS6Zkbf+mM0D0Q
4mnxtCmTLwOn1o3qNKCl+EwWnmI3W330cZgz6vA8tLizD+hD75oRiyQlGMWqDUvreYrsH2WKO0WV
3kFNZos9kzDgayxiuzi7hjmcpNOu9OOdq/i+Y8dh/WnR+7OqrvAs7LPYB8Jad/s6re5j1KnVLZyA
9pci3jHdHquo+6pTi3OY1DAMfS9bGaaJAuJ8ybLua4pcyn4UFcaBYxtnFw3F8WXsON1GFmU/dW7I
Rp0kYm3k1wnqoV55RgoKTxjj4+ATRYiN5gUHwooM+WitQCPNAQUEt9HkTm8GHmrPVpsuEitpX0zD
Vg/+4CpLOSoI9G6ZWdhEy1b1ZUTe74VAS3TKUpzU4Hi37N7jbDU2fnloItVeEdYMNyLlCY7GgLDh
MXICc8zrbYFQdwMg9wR+iCiJIPufhE22N2aZnBV7b3fR9jXPdzTKlkQf4ye3TUBm4ZX6PWtA6vn2
txgYAmFjZ3owcmxoh8EMjqYFnw2piGitOHDurbrAr2gi3Ew2HX1E671nFSY1GCBtiW3CdvBLZw93
2z43kVetvDHVX2rdusgXMqNwl8CFxBqOB2mpTkANCj++yDu7qb4pSuiQCPytvqpbDwN73MUzQp+7
QeHAKVRLnITd9Cd51+XxH3dObylHNQIqTofP6r90xR29v7Z2YtZVsUsCkwlps6QLs52HldU1bdbz
Ad1UevwiG8sZLlJEizF100eZ/HIU842tUn4jm/APyFc6/hZb2cgWJL3OVUWecsgG0slhoge3mNhZ
K4yagDZFsNllnT/fEXdfK6pOuhiXwmt95evNTpC9XcgenwPSCGkpzxkqUJp/ThJl/CluhMjP/DKy
Xo5KhGuuvAQ7ctnwy+y8oHmJYrW84yjRPTW5exONAiTIXHK17ElRI+8sS05TfPOzWZNjzMSTg6M7
XpPldLLmYgmeeVGZbg90gpEqojVLPfDEoWsm8ZSIcFxm+OTt5Vgi3lhLxua0k2MHlQV77ENze/0b
NBRGfIFrghzrkuTadIaabmRrn/gW0MfZX6/CgrPObCwURV8++3a8m1Td+Wqbir1KAT9AHgrLR/iD
t9d6VDlWCef5kzrk7b1r6m+yXs4TjQ3qnF473do53GvRTu7XoTM1Vtu2voRR4p1t3bIJQ2hoCLbZ
sGoGbCUrN+xvYWH2t8pMz695TE6qB+TsZ72lW+GKxKXFDo0esiGwNMwqchRY5qqgVBUPYdfxkmNW
cpR1mZnEC1ZMa1Xt2xjwt8Yufl15+rhPSGw+9sV019Y9PkEtscDRacSj7UBGxCHg1M+la1WImkmN
5qwsxfDV8DJP+6Msjn6cr4M0HDd+AgbR7Tp7k0vmjhr63aKcbzGP35i1COctDHXdzO7RwPWWqzYO
AeHMOFxtSraZNx3y0lFeW5ZUK2NHztF6h8go3y4Qka9t5u0wUSueeEg0RxRiZ4dd6tEI+hhxvVG1
B6vPi3A13oZVpR0jttlHA56M2xEh11m0F1Y/1Pe5knu7cIyH7RCn42OmDx+E/u2P2GYdQS/hS1Ga
6cYFeXEgmB7dIoGLnIyd2B9ufm+rQ/fe6lj8Or6dnj0NUEDTgHpVnMw8oo3QLHz2PSxzFOXFT3rz
OAdmgPvPlb/cerLW6KpsQ34Yzce5vbW0ZOnNR02290sMCfwT8WvTXfWOGq0iRXFWXdY6Zxy8O848
Mb+WsKx2wjAc8DU0BFYDYFRYAyRFFuudrCSj5V6brTCEbOLZYjGg1LXqNPROVMOe7vHOtbazsRQW
XmObsRoP3zF3qbFpiKf7wOPAicjKWZbkALKH6mqYj6qqUnYZG9tuWaVNfSu7+DzD9lOh2QsDNeB7
a74EOuIbQZ54e1k0RJCeQ3UH4/kWyj1h/frZQn0hWECcv1f5k1/DIEmwS4qKBxXuylrNsBgoUWXZ
O/4U7jktBefUi/BDIvbyEAaVsuCH334VVfrHjDo5kD9nbNDN2npTrq6xCtV3ppagaVHX/gtCzN9r
26hvQ5gE2D16z7J6NFTCK9nkbd25V+kYW0uPtEdO2xOm77rFZ029QB93NYDlPuBM1bzk2Ur+G6Wn
frANjrzQ6ZyihIudDr8WcbdUFiSh7GU2Thgt9WZ9ihUIp5txvhWzFZC8NFrl4B1CnxIBlHYhKz/7
GCj3bq0yU5dRTthROgNr+rjLWxJVMb/JhQVG82l0Up080AQPOCiCdV+37nNrz9+g4gvGYt456KMf
1xKgzV3Dbm8Vml3xZayylqXVz/eBr0Qr1/fFRqnAXeseTl2Z4Enl92LLV7Z4yRE96ebArQkFZpWU
CfafCNHeWYGTLLA2m946kKQ8wbL0Tk+SlPRpAFvxp1SjvJOCi1dVxmsLB212uf7ms5+I+2wZ2Zmx
zPHm67u8vx3nS1q5xNGD8nuXoQEiS7LeCCJYpNXIXhT95Ws3L62rS2m9yF6f1e3IBsfSi2z32VCV
BLBiBwCjnE2+XqMKDbyrkSdvZR+sTZaGc9oM+Fx1Y3Sfg+VZ6jYo1LEGwNCHRfVV09pnTC+j77lB
NlTvWHU9bZt3WskR0AwOuttgKqVY340xNF68agyJ4GTDo94nwyovK/NWIAGz0Zu4uel0GCV6b86E
zl6sPvHyIhy6pVt6UPRImJFh6cPmRjY38EFxhum/NxwQtxXhYKR4igSbuOJu6mx8dDRgXLlSEntP
dMzfMJrk047aQwce7wVmnuweE2fZJ6IJl3XTFztWKWQXm9hchfOCKy9tG5fhtZxYdV4vjAYm+b//
9b//7//5GP4r+F7cEkoJivxfeZfdFlHeNv/5t+3++1/ltXr/7T//Nh2N3Sb5Yc9QPd2xNFOl/ePt
PgJ0+J9/a//LZWfc+zjavqcau5shZ32SF8tFWlFXmn1Q1MONYhlmv9IKbbjRivjceHm7/+wr69VS
f+KLSuze9flcrEqFeDY4j3iipDsSyOlKFjvN0o815ju85bSCTPAvhh+fZKlvfOcR2jt4o2urwc4S
ycuLbCj0AWpVVaBr5iLUZYp03bVG+RK4kbt3p7RdySJag/mydrP4NJhl+dKtQFRnL4lBMiidtHQp
O6mJECuPUOjezKOn3M3PUzvUt5rplzsvKMRCMwro47Iyr1zoaqF/kiVCqvVtrSnjOm+8ZOVWWX1b
OOLtnz8X+b7/9XNxkfl0XVPTXcfRf/9cxhI1FEKz7XuLcg6YuuKuHGtx1yvFkzSFN3IwRflk2Rtp
MR8L9Vn24jSRcpjmRBBo+fdy5szIiyW0Dk+f5DvQvPqOj5z6OOkOP3tZc6TkZ5Ua2CaqvGq3LIN4
eE7RrZh80gWyBDYYMkr0HLZpd59PLmRe+gSK35xjyyQqcvvPb4bt/LcvqaO5uu4ZrqZrrqHOX+Jf
vqQ6oMdJcFR8n+qm3Whml21M9oZ7wpjpU9wXF9eM1bfczUiwdFZEPDuML6GXKgvZULrmE9q6/gN0
4/ggMm9cJ0OFzV7dPmA+imXllIb3oo3T/bUYzqkDmT9QCchuOyXGeCZMOziYP1tkjmFEzz3psSr7
zDjIO10xnJvPsXLU56S/dGa8fF3Z47PeH4CzIh3I9x0ox7HMx+DowDQvruXQwMaSd2srW+25y2c/
BPLC6whPjvhsTuMst5eYzgf/wyqi6/My8fvX1TMczbB0Zz48u4b9+yfUqFqDnjnkbqFE1abPVA/3
IPR/XA9CJWEGzqVYo51jvxansvUg6YuifXEaPToaqcjvIivO77QU98+098y9rLteBMyPICwxJJ37
yTrEbTNiF6LbymI32vldX+ouQdS03YzyxX2/JKlbVGINJcRHBgOacmIaebsYagVdZiPhtgJRT4jU
bZaJo5UnLy3hwfxy2yI4vIsn/9ZXG9Ducc473qfWjt+mfZqGKtkOvRFdijjV18BG+7uYX8QKI8bk
MRCEqDil+89K2UMxGyblNQ3Dd0UFfK7o7gm96ekRLtZ9bWrtbgIYRZizS251Yp238g6uzDcmQJnx
Z1XRInIYt9mz6U2Dex1QVgHMzAxc6Of4VkAr9AnDRQq/xmIWfJvsokreCKtATHYQWQrUylmaVo/P
r25B+53vEmdCql3eNlPkXStlEaC5eWh/WAm532AJVjuZw4Hp2mtDIMzyEiQ70x2VPcnNBAVrpTGW
mhtiAQCJ/oQEvn9KlVYciTdDgKck6+2gZg/9yy2g5jVq7NPhs0/hsWlbybKt2++xGTRbv2j3kVqG
T6HalSuL2PupmEz37JEfXhpzsLvLZkPJ1HrhEVNsyB6aewy5yY/6HfnK2h6vMH2JzB/8AIs+Fyrn
DOQfhUectQFuJBsB38aXvobvb/lTuTTrbFyMaoz91dzZaD3SrHn0FYx3e5q8Xj2DlvzjkucY0HDW
dbacUyd90YhMPccasDxk2zeyn619V8c2vDht4t6MOdbsg2+HX70e1kcyWhw3RGPdOgM6bl5hRF9r
UUA88t0UfIypPJBmOpvC95+IyYiFFx/IEY1nxa/VYC3wjiStCYzMq8qLocAbQJIW6+xsqo6yLgfL
idalVl6IVDz1JdoRNSfQYM0Rj8AO2M7diEhxsC4tNm1KDi5CjpND5J0XxhBpUv43n3NNLoLwKT+W
dRqmvLEx2LK1OfnhymG7vNZanSc3qvFnWA7F0fJr+9I4un0ZY9B0//zkMI2/rkuGoaua6WmqYWow
uM3f16Wh9rM26B3rbfD9tTH7KGjzhchbx7GfOwtxOx9s2p+VlTuEq5r0+C91sncHOuyYFIqJ2sg8
WpblXTggK69OGcmnyUBasO02RL9TjpB2cq5Dlj15EUMe45ch75FVUFWEeOgly0HtwSoKxFGOkfXX
LkCIntCzClDUaTR1UVg5fDYDo+t/fp/kduK39duwHcNzLdv1NN105TbxlyesVcW4Gyt2+aaYcb78
f4yd2XLbSrZtf6Viv6MOugQSEbfOA9i3oizZsv2CcCOj73t8/R2AXOVtucI+LwyikUSRYCJzrTnH
tKkK7fKyIFsUIdOHTkCwg2v3LpeyPVFPhl8w75cRpES1ENNdMinezRfm176wRnJqWb8wnaiPQh/U
p6gs3GV/4BnhnmposV02tYyIUBQcj1TtjLMZDNXLry21ggl5o6bXSQTpNtG1nuCFJNzq0peMvbH9
1IM3imdR7Kv9qb8yizb/6I+x3PQEAx0SuItPoZq/CIwjWKUv+0kzb58S6smL0PfV+Rn7F8GwEyoR
HIdTWMn8Ye5LrossNLfLpjI2+R2u1H1MvasAvKzj8A66/BC1efFAQDYdlqZ+HkdF2/z+05K/zIe4
19o0wgSfl9BpY/x8VVdlbUi6mMGnLmhJgtbyp8mqvfsoLe1rn1e924i2/zC0AfoB37FwK0vtLYyc
LZHY/QfRDclOtnq4E2babOoApYuBvuSkzQ+Sztpp2VyeLfsCodOrse1jpMfZjfkOSBeVr01JFvIN
WCBxsQODS1+qxdnTxv5cEJbxthnFXVBF0x1Qovyto4tn+h3NZdkK5iJlUwT1adlM27BfVY7dH6r5
J0ufpZo/GfZuORqiG98YaVVvfUdPj8EsOUMD2Z672U9kzez4dtXUfX1GtYfUctmzHPtxVtnrYMQl
q4WshjTVRv1XBn1r7u+lukV/jNrmG+5jxT6OaoopiUoJI1Y51Yi7+dS68fe2hzmzdkb7YoNym1xh
5vYlr8xrlYvxUM4HlqPLfq2x7D988MsH+/evqU6NUmiqbagmizXt9US4B0Xd9Y5vfBx1v1rnVoGi
Vij9y0PMBQ+NxHmXV5G1ZUkRXaxSWvfpBHjXBrC4bNEHT+5EZyIHZQk8h0p1m9wzQzer0dWMPSiz
5QFWVHaVNmO/35gKk1EyxyXUKUotw7VjSnz4/UX9y1CtC0PlcjZUnLCGYWivppCxKUppaJH20da8
pxpT86VhlPnbw9BD58PvqDGRm2w3BS59QTXSr83Mc25lqufbmOU9QUowSEWWe8dShtZRRUKz75Jp
unjdUG0Loplv2M96tzfG5lSEGrV4s6j3iK5RCSXTRnqpdzDR7x2XZ4UadS/Psv88+29Hf+z7cR6N
tfgPt7Rfvvy6cCxdaqY0hDMv3l/d0pjATazZx+pjlKbPWXZHed67DFFkXcNZy7Poc4SexmuIR2L9
Y9/yLG6lftYI2Hr5gRJGjbs8jaZZRGyU43b5BcvJywFINnP1wzuNNK3H71LvDsJAGYwBrBXZX17k
38tTdahnVNOYbHpqoOgOMIzqCHrwhun1nb1wTOZ9dthql5dTUH29bBrzKT7MFRfW7AgGts5uVZ0+
6lKYxyVsiCTi7OarotkLILoYsNhcHpZz8zR+OTdF7y9dUQbt3leGbR/pNXZf2WpuO5QXlPLyY6Am
xNNLxHhUSGwWseK92fjOR6u3mxXOBegiWi9vVQKMVZ8PABuiHJwH2R3KGv+umDygm/OBbGSO13gj
YeAiyC/toM7lIQ5EU/FkIoj8/dcELeDPUxqJtohge8uGQs192hCvvic9NdCyoFDxaFY97jasrWpl
aHubkLeXZz/2Of9l33Kek9+B5nVHJUW5iDAzOYRi6I5EGUVunzjesdOLw5hNkbEjFcPe4odGU7Zs
g4AiOSRBeDgkH7q2SdZGXdnH0sG1J+qHyCY3vMBJeCDCN90k82Y0dl9BnGo3+gUGnbXw63KW4ivp
xpDgApfNynu0uW88Faxdtl0tK+uaDFmJoSMsnvQ2mri7NkBW582wyNe+4VWPfjqZ96ODY7uZ74Kj
Dd4sd8DaBixxZOwluwC59F1vS/tse8N22Rrj1rlbnlWtVJHyA62MbTze5MNwsmKlH5Cpe4cfJy8/
Pzt31flHX85dfjZpHbladnYDaP/QN2hFG4R0+6FabsK4L57ItbH5uhXJcflPIsd5g2XEvGXQmN52
TeYuuy2gICuEGwOy9swWH4o0/BREU/olnKIPZpWbjw0Qzp2K02JvQmB9nE8Iswp/vih3ad87zEtj
1lcvTxMl6k76GPPJamNbr0yDF7HsXE6qtLbwVsvTeP4hbICATWhB7abWTLcynMqDnprysXCCe8MI
jU+F8GJsSb5xNYyguPokU62WA20wXYnaat46auYf7LDqyBYZg4919GU5nnhDsJkSch/MRp0BKF6/
MVRKRUmCW7bXnOKT7kRPtFI6vDO6IFpYUdbLft71VQSD+/1sWNz1rV3v7MJR3gcoRJcTEiBtG703
qiMQg+gxC4eHZb/qm9VKjpO80KI37uqiIz1q/kut1/sucnHlXvdq7zSlabm2UuHcop4yMua/d3WV
13gECv+taHqKX9r41Nl2cR4rwsLSMRufqKWG2yY0MspeHA0L3IsKfLXrcrSisWCb2RNS5uFawSZx
l7PicJp2o6+gOG7D6amJ2nilwpg6LT9kO/6mxR/xqNS9crMzcM3LH6a4fLCdoFsvPwTZNFk3nrQO
+AbqSxUhgJzGidGT0O5THUbG2x+bwNi+b5aFV50WZtlydNlcjoYVsovlZ5sZYRaW/qOH+j5KHLK4
mHp7x9DvCPBanpbM9WYIfEl0HloJZfPLseU0xRMbI7ZUBt5DnHmeeF8OdYUuDlcHq0EqO7Em3na6
dUjy2f/hFUTFhXZ0IsVePMSTfPOyP3EsxBks1yUxHPexHzwv++u8p5FVo7qhM5Dc0qaYkysZz5UR
JlIaSPPOmsr+ymIU6EqEd7VruXvhgN3YWWMfX54ChbKPy7bXUEuAbYsQFTUtilPzko14xeoSHtbL
vrK0LqE6Kce/3cHmfb52P1I38hgsukFnKtlF4eeK3FE78sLnri934MDzwC1S8i2cJHKL9i5EikP6
TBwhG/On53r07qxK9p9BXH2dqlz7oE/mgPQeF8mgaYELigEvq2fb+HYSTGR0iZy1R3whprUOM8/y
dDlpeVYTnbm2pExXyz6loi7tKgG/I11+h2I24Q6T3Lfl8I+fkz18v4BYCgBK6eA6sARo6Mb+RrEA
EqiWTWaXommHzInaC5MjvBgiqB+UwEevAeD+I3aMO89nSeAqaz/rupcWQjh3Dpb2wdIq8P1UOwUT
t9e5ydCM8F8sI83drhpsZnk8UFukFlsAhnT8yHQVOsb6zM/HptAd/aB+r80QxOXBmdv1rZ9eSGFQ
Tsuu5VQrwHnlYSZc/zjXDsB7aiLYJ1El1ro++nd62kwg4qwR/GNiXppI7TYEUGSPwOd0GtyG/9kY
jP1QB4RFdHFB6HlifcmHeLa5aOZbJ8RhtPymyte+/6Z8piAblqLvLKUSF6Lcc0F0k5w3EhmIS9pP
Ce6Jvgy3ta3M8BGO2IkZ0ewDgrtiufERM3qz50l6HuZnkVamZ7+omn0O5vPlWfCffa+O5n7db1T0
MrT81aNjJyMl7vlpYCFtVwQPy+byIAyZWZuXk7APCR2aDafK2NJWuVaEtw5/WyKN5EkKRz9Ks63X
uoWeAFEa8vugam70hNKbTAxgx/MBTAfFundaeSz9wHlXJUSWWeYAiIg6ZNZ343bZZHJ1ANcoHgFo
RYgg6LIkWNxboMm81U5zysPa+0gyQrhK89kFoBgVwclhdsb7SsEAbyvJaX53rzlkXAYBEhE1kWQu
JAWzR2eq75o+NA8yq55+7FqeybI31+GMDFWhamlxKs9g/+W5TWlOYecQK33eXPYtDxMxepA/sbas
UokDBlnufWUQ46LFFfle/ZwDtWxP8/ZQ+/33be7i/9720+rJVDOE9Zn6XmWRnlZq9q2KSBnSSamU
hc6sIzatNyzIrW0gi/Bk2al/Iaat35hKU71t8wyJGfbZ5/ZzksT5t0xnoVZVunyrMOxt4NM1F7+v
9GNObNsuKdvyTR7G6OjSMvncQbVdfkrrijt/ZLRiduytGFp3v5+Y6uLnHoBt26Zj6ypkQ0cIQ+Vy
+rkqgWM96KRaeF8IVUNjNBn+Ka1jl0LzN732689pPG3eC/JjvkSkGKzi8DLq8Ce1mt69IrTwrtWH
A7gxuJqlZzAjy69hVNWH1lkbdhHu0iInAC97k8TNXW745lGlLXnULDQwRV4kq7Brjd1kUvlMk9Jc
5+qItH5ICIqi8LSiTY2Rbts+aaZironkHlzDUJsdNd5Vi0CDunUTwI7RjlbSRjdbpUWBa/u9rqFg
z4z30TPLU+M25W8hPjo7amiRq1tdDp5NZmdV87RdWrVvFWeCBuZrYo2gRexlS6wa3UvlZEcP+qhg
ndcJUxMjuDuvo+YfYtU+KapdngQ2RDcDhrxNWf6tew8InAySlSe0fEs/Sd32XmJsJ/Glhcx76AaR
beyYqavALbhtO65SuyqYe4v24E1hsqfhXW2dibjBWJA5Y53pmgIqVEJecp3v4zgWGKXT0h3UcHro
cWZHCojUEX65Sw8d4Z4e25tMa5WNnjXFdjSk7sZBT1Umbsq1iusBvAqCTaXXP8U5vpjOyspN5nuZ
qyglCSK+XryJzAKZr65fcIrrF8wIaxLtWrAnpMOk0XBkVe+cwIRCF6jp1tDlCx5iOpOrZNCn2VkR
wQsrqwNmlzWms7cWYbOHCVgEiqjCtQZ8LNHUfknV0jjHef3ZD4ydHTBnsso8In20I0Q8z89+46fn
1DDfDREhxn6j2utY4JFl1uKvIs1pALRa9ZlASUWJ0jOKmfRcMkiPAc7KlrJnNUdxBWbxKESTHkV4
sDTPPKmDfYf23HrP2HsIJAkKwP2Js73khhU9VUqy0+y+hxwX1quckKR7U7e445luEtjKzSoCKItg
KmlHR27Xdc2ltY6TavSb2TK3hZx9aRM5XYIcN7Bii/XimC88UM4q7SGSZk1xLMroHaGp/cUbqUDG
CNOkVnn7dtTvZeaPLkOyPOANxHmtDw9aVLXX5UG3sScNZQbnMqioayEzox5b4+oz7HOBkfmut6Jo
PVoBjAwb1jMr2lXvTYSbXPxSinf0Ql0ZBCfCh7yjkirDYXS6DykijYupDxQgDD5GAiagRBjQuxVf
T8iQbvN1V6FC8iap7wZmsutUt1ehYnxR+3Kjhzq3l3GAhZ+lt4YGIREQGJFRoqBBG41mHYM+YNIe
bJQud3aJb+drnMpra/A/WbrR/WFY037uIDCqUW8zhCaouFAH/KWzifQd4AZNn68pGvYjNhvrVK3l
muiACA5XggQaPo/nZrSCXYuRBth9AsVelzTlhPxD8cfRflr8L68GFD+uSMfRTMN5LdcYqOvoHZf3
V4c5MVI3kvxaJX/uZDDXqcdmPZkOyW4R4jw5yG+GEn9pm2Y4t4SDH3JT7krVZgYNNX/PTGU4eqQl
YrwL7a0WlKAEJgxEbRe8N6JMvdZTcI1rW0Nv2YWXtNWTXQt8RWyWxTh00iclDz1XL6LHsC0fGFOd
jQ+9EohdInaVajyFCWzPyESob1oxRgGtKE5R67S8XehO29JSN5rfHdK01leBULvV6GsVeDabyvG8
WVkEide9ffKp9oP6SAnBAACKN+ub04TBToTNBz2bcNMU+ZslbFb3tWMfKg/IwaN3MdeQq0nnc5rj
DzHGVj1Z1JL3mc9wRkJqtBOeXp0if1M50XTftt+If7nj6qTxUSWbsccyWHlxe9bVpllpvQOnQy1O
Tdk2l4SovTURaO0Ki2rsxqoMqVpoN3gZCsXUEDhtPU7ffn+T1X65x3IlztcjbS1Tt2356h6bY46z
S+FnX0k5Gm4dYVUQ1eYIpsa0H8iqYZJeCOnq89VZlHlwL2T0hyK09nMBarkGhS1QY6DIgDxmvJKm
YIDJbKdysq8A0PWnfMyfWpBldqfQB2oIhmfuwYqDv1t4vLNmJ4pv4JrsXcAcDzxXTGpHHB9jx1y3
YTciVuFu9/u3Sf/la2JJZiLMxHXdMOmQvHqbNMWuB5rR01ctT77AGmzOmWoleB5S3xUO+sW0zFeg
CapLOqo7liz+IRi1gUTWgrzZPpfbUOifwWW0lwGEM4LFUTklKF2iMVPXPTiV89QDq/39y9Ze1fZ4
a/HDz+1KqWuOZGH1qranxay/hB/YX0k+IXQgFp+cttcJXdGQrnl+echsa1MMU/NOBBtk3wcs/cbH
nDA77nW0mqFjctcu+qvSFa4/6wGRjCVuRALUGsQGFC7dZO4otUd0vepmDPI9qmV13dQ+OC0UUR5g
TatO11B9rMPgT/WaUqPc9ZLiWN8kqP9SKLYgw2bzefLkKUO2tXs8wmQj4F21kmxTeh76QD/szrY1
4l33M51GOqDcNo/IQI3Gz8QWsbalT7eKlbHdjP5gb3MhAxZuebeuo66kRzc6W781tkEuqnujb1KU
L4m9GaDJbT3TjLiFO0zvhN9TDpsaujCEp1Um4eBewUzPiT7Rrgrq8jNmd3EpEyZkigJUWpPgbEtE
Jq4dhSPFI++RBo5z6M3wW8tEiVr6MtkcxgPG0GJf1OTSoApTd9xitSPOzhAr6xfVADaNbM2oOmhv
eRMcLGpjrsn6FCZrCPc0IHGs94dNj7B+5Vgie3BgBeydrn0WGHxSZgG6ttdo09yKmqndXWw0LIjU
4RQcvfHs6EW8D8peI2/GDCfKC9lKlMlqBMh/M2wCnLoSh1VPlhK5tA46opDYRVN3c/goWnqCAstk
KtPWfv8NC3z6UOemtTe7elo11GxVod3ALszwLXpc+dTUf7hTLe2aH62ql0vZRLRlU692MIO8alO0
qufwvbS9r1YVBkw/OnJsbcXZxsmIhEsN222F4eNqWaIjZ1eDOhv5pzxBmMLYsh3M7qGbMZj00x5T
PpTff9P0+Yv06tVRQNcd/AyGNGzzVQdVU/WkSssieh4gloKagYXdq/k910lOlsLY73Ubul/hDOOq
oNy6TbTaNXrwlQveophQi0cjsBsj2dLJqrdpinSpCJv0Plczh5R6Eq6meXmSxX3Ix58YGzMVsCnz
4KlhyPnDv/PLeGebtiMc0Oiapdu/qDgNvSe4eujj5z5s7+imaw+aA9S+EpG/8rhTrse2Sm4NloM9
mIcVumbaPnhaV41gwFYM0Pl1reUfB9nGLHht41j5Ufdg949OLj+P/lg8+r1qXn//sg3n109BGrph
cRORjslA8vOK0dLCmkhbO3lWfNSlE76lPrffNknEVAGP4NYa9MENFC8/OCwL3R6b7gOW3pudOMdM
s8RhWUx1KkGz9VDfVdlB70HS5S3rHQ0IjOs3IFKbvr4YWnGIKBzuNImTXpp5w6Tfc45VP6mu4dU7
+FtfxhYmhhHLYR011SVKvWpHbTh+TLuKshmDadMOT394C36ZXnLtmSzepCp0S+WS/PktmNIWedIQ
R88y1euNE1s+d3APbUUt742wiOmPa9am83tSn6CxtcNRGWtxSodqU84oLqUPLsagVmdBcjEmcu29
TTrEzSCPHSxopzTmOzrqIFfLYIaceKFb1km3oqiCwDDyy+uUeR9btWWM9lhU0Ux+60kG66rF8P/7
/5Xr55fP26J5LVVdcpFamvVqTKj6VNSkwmbPiSBxsC2ApdByd6DZd759CJlmElERr3O/yS7O5D+Y
TfDNKydCX1VdbBPT8S/LQ+5Q2kUei6JK9GuLwJqobeN7Rl7vUMj6A5zz4axQ7pVNugmV6gq1fEAN
RnmUFuLV5LXdTFS9IdfWnvw2giMSxSSGQxjXOPsQ2gfu08RYD8BSkA5ljuGKQtJTVo23pUWijwfO
KiaqD/J/jFSlI1KIWULcEk+coUEpbG6N1L32nh8FqxYyj1v72dz8YIk1vRFp5o6mpUAOStEj9nFx
h7YqOzeztNhPHXKfGffcPMRsw2peeaeMSbmmRXGH0iS/6sNj00zhniWnT3HeQjmRZkT3RV2yajI0
VJPxlikhXc26fyYB+OSUFcAsbj447l2aivFdwjTanUoFUjFYITedYReWqOCBl9mVObtzklYenmhi
kesSm2KvBd5wJBL62xC2Ol2HTDt6MzbZ07PnAC7nqaaO6ULmGM4FKByvBP7aYKAZGNm3glkXoCoK
HioK2rkUaoq5Atd15LLm5WnoKpT7UfLOMivAsTPmWpfU3LySePVMO9XBWF/M7ltdkNKWMBly0eod
MFT0uznd413clUevokacj59lovhnRnDCUHys85XlaG40ItCiNq6exPyADMEFg1ycfa/4jBD4uUJs
sddyccU9bb4x23bY21gWe8yfdwS1nYJBpF+ytrqYFuiHRvq3HpjdDUfiqtbSN+BZ8m+2z63dulLb
t58ybbLckdbDKVP16yA0/WHUgt0oi/jWs8bEWDA2e4Yl6tt90MPpCmhX5yD8rJDSPx5A5hYFQTQR
M5NT1wTjxW8pVU3SqW8+kME/zOjtX1YVtqUJQ3AztAkP/kVW0oF/5aoz22cLRtMqDkZmcSlCSum0
jKHMgO6kLLkg661OYAJ5qD6qQqIr1hj4650VTl/SIRS7JIbqEAnc/R+petguWnTnEEdzhYqVE7fz
MxjW5DT7TRji/ItKiyO2sh7Ekme5uoEWwe9HudZI2l0RUTOe1fpjnGR7IwrCN+hwciidBH8g9BPb
KNe+LdLUSDV2AIKMgxjoAeERiD+kdZfAq+i5i7QByxD+Vp+GYjsEtb4jvDTeE9mZn3qU6/EM1c1q
QivaSNdWU/eY0vnC3DBEGzVDpxxM2fMg63JjDV2z8z0aSvF8CXtVeO2ibryElrg1U1G9rGH+5ydr
Rr1YNb6Q8keDMGhebf7vfvNm8//mn/jPGT+f/7+75/z6KX2uf3vS5WH7+PqEn34pf/b7y1p/aj79
tLHJmrAZ79vnanzzXLdJ829vyXzm//XgP56X3/I4Fs//+uvT1zTM1mHdVOGX5q/vh2YvCss1ixvG
f9wr81/4fnj+H//11/W5/8eHvIr/yw89f6qbf/2l2No/Jd8maWOasJFH2OKvf2DEWQ45/7Qt1VQt
c55oqDhE//pHlldNgAlG/FOlFEPB2kLCLlFW/PWPGizwfEj9p0k/F6ENpgOBxF389e834Lu55uUj
++9mG+3n+x9mDmHRZ2fxDm7JkZb1elmKUbxTVR/LO2SQu46gjjeenrtRS8mrTSes4d60Gh0K0r73
DfWov5/INXm5sH66rv5u+dHmu+yPue/Lq0DmqfI28V5o8tWsqyNGfiqllh2yxCnRQ3kPnZNeMFho
VzCWYN9SeEeWveoCnYqWBphRNN/GoZgZNRPNHh1Q6N8+x+9v1N9fkv5zSWF5SaY6F7ZU25xtHq/e
mAqnLSFncAX1EXJUjFB8rbaTBjHW/prSnbslQ7sv87rZGbTmTGGTPiAsa41rxM2E8sbLiDvAuYYj
QBC0A68zAmw2gS9j4rCyVaXfFUapMR40/kYWHrYuu9pD/dn3OqhHuJFvf/8fvVr+LP+RUG2uNqhE
9qzW+nleVypqPeQ1M1LVmbjl2ANthCCvNgXcB6NwQHowgOwQCeh75K47wvNcBPMWANCzHLLHMLfJ
vtXlk6erzh+Ge41L/fUFQAIe2jNWZnxJXnuLmrqJql7a6QFpNNGnFoVaNTnkqkV4BNmDLCdBzY5G
+UE4bXNMEJO5el8eEiuAE+zF0x3Ef18d//i6frkwuQtB+OM7YjnUuF4rmyIVUIxeV87ejA8lMxnI
pm2wEsqIZVNjeiQIHQzIl5y0LNrpfv+ugNe2zrNyYBo0aeDfgj9cmGL+mH76rqD7NCgmUW/ls9Tl
/JL/poseEV1Pvkd2JJBkeOcRjRyrSjfMcJWLk4TVQ0I6B0bm+7JPEKAwVR/FEKzIUA23aUX0i+oV
wxXeOZg4DKdrpLfmEbjkIcsn9Qm5gGt3Hjg3g85wIhV7RV7zozUOBLx36tFszW1Grf6iDXcRyDWa
N7lwpwLYWTgom1EOBi378XPeZt1KKs6wrWl1mPWsF8ApK4z8Q9AwSx5qA6JZpO0Npb6yjFW2eV6N
VxAJchy/hVGp0ze2cK7YRbdGvTK4rHQG8lyrcA3jCakk/dv1qMvH339LdGbWv77B3K4Zrk0uZBXI
489vcJbiBYpSKKZ637qWnuZXKswnYrickx7RlYtKeDPx7EcdvOE6ZOYEFyrLbhHSP6UdAtdqlHid
gX49OR3+49Qet2PJGzS2X7GL8r+P5XeUVeDZX+iVhLuQ6AXeX30tLFyNlq0UH7wmppcsnbnrxGLQ
QyDS6+YtlvqjQ1vzENS2elUqHpZnseP7xwbCI6m96KACMPpL+MfykATOFdZqfuhzzdu0FmnPdfZm
abmwNBv2Neb0x87MxvvAuxtcu71lTartSPfDFA0qP66r4M6JiKUEtapsuHhQ00PBmNFs9J6iXaGK
aqVphb8SeV1uAzyg4Aijg2lO8aVxiviii89jq2frYdB8yP2BuiWXNGEVba9Vcvpo5ZUhLDViwJha
m2er99fROYbPcLaACl6bMgkvLM5Xqe7792n0NCp1u+fWhuZSm8ZTVnXaFcEUANLxijzkJkUJ5wRf
9VrTM+fcBzTsTJHbx4QGmavlhXbgxh6tEfUTcmWOM7y/hZeIWuPc0sKMmgkmcjBTaBJaaGlr7KGj
fUJK8lYWuTwun5GVUGYuA0PDR4INkO7tByaW2tEvk4RVlBDnqMkPRqpc/aKhN4oJnN7+dHBKO7y3
G0l2dmqcwQuF957ShfdqRF4TkOOrUeUlfeBSe2gz22NkltnKGsytplv+WRT8j6XMxmuvcLXoJv6l
NiGL1o5sE+N1ee9YYXTIjUrFmtF8DBs/O9ckvcL9QXjX2ubKiQWLJ3sWKYzc5SMQcvSUSbSzhoSw
qPmhHlVWiz39lsn2to7WBFRUNYZZObxh4Zch36BBPqDu2EYdHdWJ9qBL1FZy6CC93CDOqDfPQgJI
yNmhHNtPQ1WOt5ae3K3DLuYQVzhhfN1P2mC8MdVSuQsRQyxbhqk+ZrjJjkua7EhSOUhjh3y76dAS
13i3PAgfDgGAR9De877JyeTLgVjwfzQdyYHLviAKmfhPxbBDjj2dl5MNB+SCkBmyIbx229SmsVP4
tX9fzQ9JOskDXxLK0vPmWDKYVgYKIbMiJXLehXyCHm2vHWsj7VeqI4OdjjrpIc5A7vuxqVLPMpU3
y4MagZJKxumqzmcEkiJYIhvPNYqLXRvWbXlodN7Q0Ry/LFugSqcZH7semDgeWbbBHKGx97A8DJ33
QU52th0ZtN0aGaznKhH8arsxN1WSpkdsgMUNA3XjisFpHvzMJhKBAHSlyI5RazjvtJAw37SveyJh
urWW+++KLGUtLuxx34qoIaO6bjdNW1D8dWrl2tYQVdoJhcTglcUHWXZY9L/2YRziqOAiVsGImol4
p9GZXMk8tQ+aGYRuW5o2UMnhS4Jx+QaXObH1jzI1KEhTv27Hd63VnExiU+keEiYRJUj6/W6PbrZy
PXzutOWSUzILBPhebJTadEXbJweRiJIOXCM2YSrObeU5bmjjiY3NRNv4Nl74UVa566D53CUoPLbU
CQkui2KNoN3wG8KBdOsUvcnI1cp10jNOoFyxVtpuogG3wvi/TiskfkGSfmyMNtiaDL574DluhsD2
miuIMhSvJ42W1oYKtIKUHP1t1Fgo1sa6vJGrcR+q/aM3KNam91HjLtwDR8uzdZI49BQkRSOIFC/v
ZmJOymHCS48N3QB4SLx0GD2Jtm1uamOtsSphWJvHpwnt0+PItVzV74G/FhB2nWuKbeDkhE6Gs3F4
sK0+3LWCuFZb7KaEvUzdrU1lDAVAuuGjWZswW8L62uq9v2p7BgnEeWtzchxE15AXUH7tA1bWe5ju
q45f8MFPpgfL981z6NfOBs9FvoOOR1Ogp6aMGekI4S/Q6mrlBNT4+fxu0g/7U+PbN7tA0YJhhdgv
0mRWEniTSHJwKRriKqbCO1Ig8XbOK23+tXE7pZJYr9DPUQhmw6pStM+qklXMVwmNjyJUKxmm76gz
Is4iH2QwNKxfsj+b/sbQsumqEZmZ5ZHyNE1EMpMo0uvBCAEpifcULq9TK0GamGqyWxCtphIcp37c
BgTGhfnIdGXwHlUjnlVvCD/9EfZlMAddaco7yMByHQz5zmlpcYzCn26yvKeYTdGpDv2tDTiSP488
RG0kN9ZuOsmhimnhDfONAKeLmkrr6CTTJYxoKICXPMRlilJCpszAfe6sY5E752CeB6TKFvlbdbR8
pBQTUOwVGbxR/oUEgHit9kW0N9qCBpKeX1XnOeiN7uh5xvu5BnEAy/AckkO7KlXLOCiNc6e1hn0U
+FU3GbpioD5Rv29tY3hjmROcC9vkdiyb0p2Q1uzUGTlAXjC9oMwyP+W1LKg9Bu+6GCAeqnq56s0i
RFCQKitLM4yD2UIUbr1jZVXFTtYJfs6wiw9qaV2RztgF9JuszsmAqtN9Fv9/5s5syVEty7ZfRBrt
Bl4BCQlJ7uF9RLxg0R3Y9H339TXQOZmRda5lldXbfcEkuUKhBnaz1pxjik9aVtah4gZNA9K8dZvV
G2wCum3AoJ5DCuj5/uYVRLBPzeje6qRRIrVFVmytcJCHUao3SIfhhnLzmLqv09R2DAOTPBsD/lBW
y+lpD9DFCaIQYUfQM58MesPwSMQdWc+mLC9LujgButH4WLNGpQ1knFyjfSy6CSRkD/VHac711ODQ
WX51mHZuNF/nYIu7PwjaMbwZgf85gy6FZ/WsAT0+kgTUnYraMCImtepg8uP5rgaHTCRVi5TOhhPX
MxSO8fKhY2/x05WPAEq0RNxVk62dcTbtrzHEMWSgSmtDzqCzQQYiyteMHp6eDAcDDVMy59ZhQThE
OoTrHudCXEv0TTjLlWsx0UTbOuhJ+EAPnCZ6gEJAZuIXdvPtUzogZLHts47VHWERch9zdSKSCIEg
SicLJbUKWHEZW62peB3nYFSICEbo2V7mObAhPLx22FUIdEXwMNYfMEcaNOfuqz5CgJYbKpOZDjZv
x/AYN7ojTpHsbVzVPzorEV4Muf25G0ve3Gp8m+jM+xsOceIThtoH/wJZbsDVWEj+n8Li0h3AxwUk
HdH7tVmbGmV2UlIUPPe74zgtV2YWvmIsJlSxlIfJypeXsSzPueLSiJzFzanSmbRX8niKlYhmlqk6
zOq8/Ezl+JMyZ9Mvw+5pqao3p2uWnQKc72VrcdGhYFzcfiTTHIb0wjbu/oicZ3Eh3nP1SNHKD1kh
m44zjuc29381Npduck3PLO3ULypJZvSYNAGp3A3pacOMinJF6o8Y42B2OneV+CfW1+I4z41Kd7/8
SrqPQh6iTKBvc+t+oKSd0lMlB8JKiAHyWtVULm4Gkl6fzOj+FMTn0UKYQ0jk2h/2oMtgUnFcW5kR
CUXofx4qUIteSxJRIPcEaZvt19oDaQsstS4eiar+otIIPyr4xNnSPZntJ2JHxCcFfMpcx82zWujW
qaWC4ymgKOmK8dhoYZBNuskJ+8ZQWErjK93WtHtG2+I72CQ+3e/FIDQi4aAnu99N6Fok0GNpqQSt
KOUBC15z4JQxnnLkUk+4mWjDF53ckT60G6i2nFvIOT7koOVBnYfrqCbtS8L/wbTxbNM/o8zelidw
/fh1O61FVpi/afFsX8GLnx0aD4GpNgkpzKn2TC8a/RyaYrPnDcbEGB7rWWUHhsmc0tTs6eN++TjV
QW+IhdOT+uow/vqWSwvPUpRHrXfViEQCNZrhRaHm2e/bjal6ttm0gVML9EX1dlFWx/H1ksTBniJa
ZCrJszE6XbgZi3Np0mWOJhZ247xs0f1AkPJY/tt9MJEE9STLdtD5npkyV/FLav16ENpJ4H1ugEU8
Fc04RTYX0YV1+eQRhwV8uXFRmXbZxU6TLlz69kGn3nzUpfVZUTcuBxvYN+sGSsoiO6ALglqDFFEf
i89dLb7vTv2LUnQn1c0EryavAC8kP2zypM74xTf50HVsRwb9lRUegvDxYZG81VUzee1SY4g0iuvA
LOBYs0KrY/naFmnuQ0r8IDXB01ATovaVr8D0qAoYGDC24xQL0+8H8nm60v1hbeY3e7NPszO9KVUK
lXj7UqpiC0QlSz95TRu6htOQ1WEF8NFLnYSzFLOT1s+nzByeWJx8pPsMAzwlXOsjmSltAExN17Jz
Upz1Lv2UVyIOh5gVLkpgT6sSlOlzXTFWJFfFXM+A8gLUn5Haq9/q8Zl1fnyI27X3toVVjdbZ2jkz
Yt23puU0mSjAi0nRTlCE4P5p8kKbqvNVZ/xloog7Civ/tuSIQ2lFfug1VEJab0vMCt1JCnGm1Oav
9AcyakqRvQ+X90NpBaJLxYmexa9+43NmYx+2hjhrDnHwiEiehFxcb+iwQSGQh4bQ0MgxUeVOTgnF
FdNSk+mnTCjPCpDuI+gR5Cp18X0ha8tp9/JO6fht7rzTBVYOcBr2VuziBgLZnGd1JGig2u48pk6U
zGyHSDX4gyxgr4EZFmwK87aisRAY8vZb/sXImvJTo5bkBLW4ofcKMtCw4ScDxyPDELYTQ3cfHYUe
eDXb7QmjxR+ztYCOyCz9qC2u9Z4I48FtrTOZQC4VUKFFFVY19lep8Sbc5nM3yiKSDVtg042xlLhz
dtVbjEZtYz/l9r76qrqvsqqbD36Sm1LE7107wSDu2m9iHKAEi3YL+71LJqYCt1kKQ8JiDGHTnl8g
Uy1IegwKZsCXH4hWDgapdw9DXtjHflDg7VI3k+za0eA7h6Zh+nKQ9gS6Rhhl3MXpaSgUN9zUZ3d7
GBsJmgL74JOUVAzhyZdjLjxT2DabcqGH0OW8po7LK9kIOpulN1Ub1Ks6G03AKdyzF2r5EtECmu3Q
XZrOLAh/J4VJU1RCfKzha0XhyMNRG0GhSo+Me4xflvpo4Br8lFKgBp7wycnOk7mq3+hrtz5+WvOC
l2o9ZWr1tWUtFeaT86Ru4rbFmBtylH6ho6WaV0wuUW3zNByK15mi8kmR2RRQpW4f61a+2GZO1zqm
X7q4k59Z1JNi1bUPoD0OTlbDyRs3cTFzrv6zDRH8qE02mO993kgU/Q0arnFmoUBIKSKLvOfd06p9
csQcvyEaO9KbekflRxcy0WcPzXxLoZq4pk1mRAbN+ZOmuIxbS1JHGo53rdl8qc+F3/ckKY6c056R
tI9T3T/kStmAhuHvOUBiT6pk6W1Fe5r7FncJ8Q0etYl5yBcySjcI5nAQI42so0iUNrHX9vbmWE4T
7aVrAi73myT97DEZseHJofnqjAUJr+prXblHBR5kySjkaFFTFnqUNuwpG5t81fa7sxXfMwoUEZGX
tLmnHW9zv1/p4BpT1EgC/2jU6Esddfvhfvd+MDWE86Ck/8OfY6QU//bs2XZ7KIPpC5jLUGtmv53E
FztvR78n4U0chGIe8fflp6mFutntT6AyFWHfzphNVq9zOwx9qd3CpuYwZSvQwp8pe3BD9RcWa9e4
GOW5UEqWXo9jQ7cGxeRTFTfX3M2cqCJ6xS+a8ttaQntUjN7htB+VaNMf+xJ1HHtdB4tAB85RpPPx
T6Bki/gAqFB51ObkyQ4JtihfpD29dVCdwqmXVaRaVhktiQspqdMvq7YFRti4s/0ydrRV3Mn5UBd0
8m681q+bjRqQzECw+2elFnk0G/Bn0lW2AcqiHr0TOkQXfWALpT1WU4yBgwIOpB+pZKzVmURFhYr2
UJL5sShlhFyImInEfAHFXzVNHrn19pMf22bIVqyzOVeO5+gQ9WSzftbnwX2Y043+ryvAdFt+Jjdm
466v2QGuZkDKK2XdgsrKWCT1owXxD7p3dWnHKnQ5kwMFsRbPQsRsLKnmq/1Bd2A/i7LsLnFFsSGW
fRX09Muu9KEfDI0g1cZ1ZoT3nXMuILY8kdQJPwwJ4o8lT0N7G8JpG8wX207rkEugOsVpWr3XVXyp
qkzBgUr1znRILFrKtHhgimaj5E6HhsX4t6ShxgOut0bX/2VK0icRS/tXiURgGjq4gYpA/gATr0qy
1uvU9dSavfheVlj0zQHXhq1SSC/G9NldaOhMI0VeNtTAjJI+P+vKTIB2CeoXBNwWbhVDx2pAPt6U
AeURhcm6mbNQbZeQEkcfYSrNvCEdQQq0SUE9sNYCRRDvaHdKAgob/S6b/T+Mtj+xoRRn0eIES+zq
Mdcm7ZViW5RQUGCN4q4Xix3c3dnRDQQk7Pds4LL+uJNW4cBq4EM25dSZ43Aw1+qVRJDGz0Z2wUlX
IqZ0AA+ZZFALbPYBEDflaUlua2YBaetq5iFF/Oicfj1bX0GmDQ+jhLe1IES2VP1CditfDGr685wt
yrGDS3+bu/LmZJW8aoVb0B5cSGwz6zNj5g3M+/ikl+JbjiMPvVwZ1FR8P2Vqr/h6yiSlLQ5emvF5
7JmM+0Ql1sQhY6stp5MZo4FRKK569K2qo1Bp4HZdesw6tPr2IpGhOfmMkGdkl4DubM5XwLLj+iVN
B5bocwcIfi9LuZYR0jbC+6Z+aw2zOVYE/ITTngrS4EVMm9SICrlZVDGa46jrnGOAjrw82d7l2lYn
fZ1f+LXWs6hc9kD5tB0rnUgA21lnONWjTt6Ouh01TjCGiMIXSDS2nOpwX/P81Og+3MEuiJIA8rCq
I/HnkK2W1rou2hd7BHW+Y+HRRSDjF8lwU1B9lCZTWodAL7RI93Dnh3tYWJIPB4uvN1oRpyKfni+T
EJdMh1VRrfNHUin1p5G4VjsduQJngSd6oWWTr+LRbQrFz3XIqlvSP26UthObjo05j/K41W16GeT4
vImcSrr1szWWQ2XpGTAfhcV2Zq6H3qj2nfpAZVJxWB+Xh3E2cC4JKwkW8uZVPOoXFJoy6KelPk0n
tALIwutlvKXtpPtFQiVN2W4zRpfQWGGEqA2B6ffKQV+WIogHRMxuUp06e8aNlU+jL51WO627CMY0
CfIGkf6le0MCXVrx8LjqUxfB835JFl0+ZKSJXfJBw6VkqodldbFipU19i9Fog/+I0M6Kk2LKY4r8
N0op6OFFUMNtD4CiVNx8MNqzCoesu2HV+Dps51XKaAQl8CAUes0sknrhqV2sPsqEldBdFJj2DIdG
NyjXrFN4UcDkM0wjxvnt5pixdhr7ESwZm5BDQlfCx1k3eCxsxSWtcUCNtfs2L24btnoX+1pXGW+2
uQYMPPwj2LcBaDWXGG1815clzn5NRiGOTZEpUTU+S6Sln6dV/TwOzLD2nlifku9BJdvUwqYDQ5yM
uAbJ1DqsJa0xLRNGiH8Zx5GqIhNe6AE3LPyywSQyEa69uxByq2Xp1er1FvKf7h6KBp/fWpI1aAHl
eHJ4iUA6y4a0KAOdkIbjhqlvsU+S/f+lHzDuYwYQOE5TPx4oHOWTPoTscNubpahjtKRUTa1au8lU
vO95LSfGqndaFQrF87rtMXWytNA6Gr5AZ6kv6Zx9utOg916haywYUQ/MDgA8xySncIJFcGLqjUxy
HaPGzKH9ErKgsdy4GvtB6ozIXTJeYpwmx0Z1Wm+kLRVJQbMZUM3rXBZDGGfgg5X2QiW1vCRwQH2g
AX8UcdvSn4ibVwPv6qOSk8DjfPkdubxR9B/m/ItUMZnBukAwOsYnkqlVtohEZPCNbNTp5OuwNtZD
S2BQAGgYKyaFs0tZmOUlTYj8qTqMeq3WVpdF0dkgEulJetbmp6ppBIUlxiXQE/lLENN3HFO4LQJz
7tkd3sukpnOgkRsh7LwvPcHETrlV5yZY9C2SedNgCWNnK3oGDN7gElU9XQHP7Yk/mBKKfna2mr5O
dOoZ5LjXzS28o2bs2wBE/YKtfsG6LZlfNj1OdGZEfBApvq5jVtCIn6rhTTfkfKrmOFvpaNNiIgxk
vkHWA9s3RjidHrvd9z/sh/uwU3AFo0PJT/bySFOAtXqL6eLB3tvU5qL1N2t51BOc5U7GCJ9ViHrW
Vcthi3DLlsqvfKfyVcMsyJvV6I26E963gsfi6ibqqb+iegQp2TuXTizWoSEv+JxmJTsFbHVVZ7MD
dY23qiuYJk1VPShmnDFzJ+I2D0t2grN5y5chcvuqvLj4EM+tWpALHTfbwQAeRDG27EPQNd/SHduo
OqX7MmryVg2d+iU2tipIZ1GhVse21LPxh+7eoEHJF7+XbRWCHVGiRi2+EpWCNXZ2wYpapM8I0353
MSWz3o9s1UheuwFQ/Lys4OtGPUgzm3BIA558anbhGtcEeqb6JaVv9GVRk2ATALM7lqQPGrFBN3PB
+N1a08GkgBJNLPW0nd+Yk92+yZLuAYvQyqH6V45KR29Tp7ITTgbc8LLt3VesbqGbDv7M2vW6FNQT
plKPNA0qdavWj5ToD3muN9+WSf1lJSPm5Ko+xW6/vjaUpyktvMoGLB0U2NK7nw/3MyNWG4SC6nBo
BkBBYO/jc5EIrvNEcsb3+ZvZtarvUM4I77kppN4FawoBTgUqBb/dMehDfZ3SQfPxvNE11SvSjzPt
lQY4SSgV/ZyJvduRyhbbPtqd/ij75ykvzXNLFqqXLRuk765e3ivypJV+46GClBXWmfrbRuZ1UG36
Ft4HYQMsH+McazprGX7MyFJusNLUcJ1aXD8Vnc0u08lZwj9623r7Pa3r4bVSXfOWGvp73j4J+v8v
Irfkq9vtMT2V1EI0wMgEXLWLzLlpVMoC3LzfN5A1/XlrI1k4ut9NVxOZlZQgUqyBKUEi/DSwi28+
mug2uh+qav7QurwIFiQYpiubaLQbOvdqof7zZk5b+zyvN4rNdXQ/WPtWzN23Xfdb6iiZPeqBAjiX
PNZCx6gix9o9jzRCY3Ia77crKaSXdEYGo0kpzrGMy4gUlb8OriPBqIv2oqHHPvfG+DMfyvaQbSsv
MK9bFQ1KW0X3W1peC8Zw8ZHZ1p70QtEs+vPmst+Uic4bhbTgpb1VBvSVm0hj0oq2/XC/+/tg4bc9
tDm9WglTILq/wP0F/3ypfz2G6DfY7AQoOBuwzS/IED9Yy/x+f1p+f+z+ArkKk9i7v4W/vWDeIM5C
zPhOli3uZ6BWm69kaRv9eX9/MEkVeOqIMoIKDa9PxmTl9xObfHp3dXS/9ftunCosVJOBtRLP+P34
/ev/22O/7/5+nkGbJ/d+v3KRWHC4nWpkac8PmP7+Fe/3FaXhl5B9EnHyqzQuJSxqEwBtMadEAQxW
iSDDzcN5djBu2S/3Jyjmd1fvG9KPloaALq3863XtreLsuP8XMWkv0f0v91ta6pDSnA0/fj90f9zZ
n3a/1btOH6429pN/vdz98T9fs14o/JmkwGFgZhCmgjdEWS/+unW/e//DKNmBF/lo+rJ5cWl+ngEf
UsGd8La6CpdV0ZZ9xLoIUppRnO8/c3o/3X7/rIS9T/tFdb+S0OC30f0w7bdMQUBpu0kc0XtE7u80
3fvd3wd9T9gt042doULVPB9iHAlFWR/uHyTJuEjuh9XukkOSd/gXNqd6c8HfDbteoLBoIKNz6bxd
15TCT4AvYAsYoKuk3Oeq68Ep7dBwLRRbzqviANql3RxCnV6YosURxyzi4PRNq6pdzV0E83KAcsLq
NMWUsyUasoM1ZIGmX5w9413LyR5lh+fROnwrpP5Y6sRRQ7X66bjsd2iEvwl8pUY57J1Frmmlqj/w
iJ+nqgcnEKdJ2BvGzeR081CB3fKEnDCqoO96az0OepaQR58c020vNsv4GucijWzeoDd79tp/pxZH
r5zGqIcALG8QhbOyxNrQ4JUa1sMQU/1fWxCbVO6gvJaIWnLYTMK4YVCE1o93dO8Nj3gXe1JRVNu9
mCRI+VTrpqGlRzqugdWPH2bRfaJiFo7xG6YlLYBn9KOxPgZRCr8e3HOf5D8YrQOagHwekqQzxUGv
1a4/iNDwFLNcIp3GrLO6jpc01ps+298UNVT7MvMXe/jhDPRZVtcmJkOjXwCZaiMrgw5OqrNZYBqX
ZuGl1lj5cszB7sTqYaQGdEti+bWVeA7nsdA8DTgH+LunjM7NVLK3jONP+GtqP1lZyldm7NmN3fiw
OgqCDenmUJAhuvw4U0A1B4XwVErGbN20AamD81IUAsY+31zPTiwi/fOsJCPwuX7d89IL+ueu9qUW
oe6yzTJKlvhNFx9BSRMN91DVq3EA9+eb7tiQzesQZmsQprgdi57EZZZfNAKBepqGhmOvtL2lbUc6
VlQldV3e3M54WQfd9WNB2AraCHJZihufvfeaVaIoluyrbMm31+3uEQtycyOqd67OPwhQHAiM8LKe
BjcL/LOZcHJpmn7acwGD3oCgNknMAqP6nQ1EzyWra13AuZ0FrA/rgLq8txAM2nysA6lFJGJ8l828
emiiAxSS8WGz7JYPrJEUZP2MRRxYc9TkCpEGA9/x2Kn6IdZBUGtVGYfk5Z1MRF7A1ePsqCptfhzS
YXnTCwxdC3iYA6tkPaxSXMvANKdTliyub6aD+bqsDaoktbpsMJw9pyyt163S+ie66jBGVuv1/lCS
u143ztqzCueQWchyD327fdGJbbmV24BRKstLPzMpF2yJTtrYHuqgjGlLBz1Wj/QVEXRa8euCuvjs
skn06rbiAjWkTfHA0pD7mPib+QS92VRPpqi2FyCsAWygGqVPzIpH5bRx0fiha0GvZNBGozLRT68L
hKSHqcnemCim1/thACey9OpLVl8l2UgvWWv8hNrisseK51fb7Kj2w3VRsu1XIeUY6XKWn6ShON5c
Ho0m1hmrCvdk27Ae416Rz1ixo9Q0IDklnjNZ06XdLHoEw6h4pf1sDIb9vGjyuBbb9AkP3UtbdT9S
tXT5EyyOZTWqR2EOHRt1bYbKkRuMGh1iG4I0Aq3smkPpdmFt9saDxs5uqqvhgvD7G+ud/JhRRqTu
t0iWi+Z8tbP3sskcVv8zmVz9wlkww4vDQKZPO2DecVk6NSwLC/XWCse84VmHZqbvuHV0DYQRr7D/
x8zCWiQKyv4wN5JUu5qa+dROE90lgVuZclXv1cqHsUzihmXquqC7Om1bK4OyTJcAp0QTdBJPNGK8
9IA+/Nda6C8oK9KXgfJ8Gg/lmyDXauvdFyslfs/KP8odCRy7a3PLFO35rrppO6qSsobNs3VgY/jv
/2dl8d9ACejvHVRXcDJwc2j4Kv9utdgmPXOlbYDzJRP3NE80vYcyhmOb2m8OosWXpew7KB7r0drF
HYvAJPs/v4W/QQjub8FhQFV3YgONwL9nIrgxnrcMQf+pVJA7xaP+aCeMADg2ZcBE9qXQWZ8jCGiO
bj3hSiQyAbyx5itNPfl9awDQoXB42cWmhOSUj5OTvA40l89sV9WHXQV6r0b9L+96F1z/N8X7/s2p
Ku4JdPgwa/8myMbNANGrXvji3EEcCktzzgked83YkL3XhRlak1MHy6SdJ7GmIdum/MtmnDQz/y5x
bBFz6X5bDg3o/+9CVwHTVCvFH+sXAhXLZPxiCUw15lMPHM0rpdyi/+X9/z/mBt6/q+MicFzBx/g7
RnjtMzwzmqgZ6gCcKaZSB4SJ8iGsjibbqp5RZVQ+kqfpuBX250lIhgfzlg3ucKh1QNNo+6+z893K
s+60kbjs7hWQNmu+cOV9ysBBhEtTzz6B71Y4ZOaDSebDn+b5/5P36z9Zu/4/dG7twAocPf/ZuXWu
52//7tr66x/85dpy1X9olm3jkTF3g9U/HVuu+IcAuXM3tAMWE7sd5J+OLeMfrL00ByAgvzL/jpP0
t2PLIF/Pgp5BdI69/6v/i2PLdv92Pah40y3TQApjYk/YwdT/3aCwlsMwVbZ0otbIP5YB72mXWoe+
YmHXurWvxtm7o6/y6ij9tZdbDxnAmnx71b8pmUH9r10Livn1jfg3ok8gD7frfDYCEjTkjmT3xqb4
Y11HeVpX9+difx1QYl7MwvZHOl4nAF/6q6Fuh6VxjEuDzxtkivow4tLu1Jy+7o40m4tXXVXR8sAp
xQgfrc1csTWVNN4rnE9kX7hRPjsvZkNjtRtsI8hL/DOdc006mxScaTlbTZ4cjZHWnBWbw5G980HB
new3mi3PEPeJti/ER+oChap1mnXQKFGJJtuDZWtBxuzqxY1pPLWV+GWLAn1rOv2S1lAc0MhdpTss
Z9Pp39oFZYxd9COW+5Jw5tpQLqaJDHoevpCsqzzIsQsmdKS+Nces3LTlLVcyvzHMm07oz3fsTJe6
x/lcb+vTElfqWRuHM5DC1gd9t4HG1LMwRmmnDZN6TCYbw6hln522KYihjCl1No/zhgjHzPzWZWaF
mwQWyJKXrrG3wJkBhNAP3y5dbpxMUn0GmgWtBiLUOrmp3R8MNllujibTSdfvrJ316zq66sEmCpMO
YkUUx6iFi8AG3lVfza5/W3U5Huj5hX2RlqEW06uo0J/0SFeiuMlYW+urTU/VLsN1ZvdQ5zCvOj0a
BQwwbXseS62N+vqQiRV2CTCfsJD2xQCsDfncdxd09zZhL15jmn8YRnUxkLlcKgWU26K413h2juI9
H6ok3FzKnQsGI6KOvptzOyHDxmA05Xo0JNYDZg2Y+pZcTrKm3ERQ/JgQ6pEvpRKq2filgmIWyG0t
D9MAqqGKrbOu439v8ez1dlIc8OpU/pISwrVZIFowxfrTZP+sais74P1BWZDEPyl1zycjZ3OWE9oF
+HWVNNQkUeqK/WRB4fHhpiKkT1gYOmL6WqnpcirMgZ3bhuoB5LZBcexcKvXZshP3stFkX1dCTeoY
DtHj3VRA9qgxuYGGhiHKOcHCVjMJzHY+W4qxXVYsKpOix+dSb566bjJuUz1P1wwvcbcUt1QZqbVU
qYoeOq4DWqAeooLuIrS5unDFQYbo1EtJxsQZB3iF5lN+jFDcfDNHUZXapbiq9Q8F5G3oTuWXZB3Y
SjrFFuhYGiL0+hCVLLwJpFEqTRYkEoUgLPcvBjoKMmK0GRCi8jiXps2lvYc/eWuWqueSzcE4mS9V
YVa3Elieh7mUSrYrjqJh12IhMqCpPEDxIpWBFTxxCFAiTtaADd4uvldiMsOCHrgv5yIJ3Sz/PBSm
F9vTQ7JYyKG+ykK6xx6EkJs6zx2hRgdtXQWIABXRpbxYEAy9NuasodmkbRb1UnYSXkq4YanrBQuD
/qnQtz9MoIVOTlsC+MzoovylBfvLgWkhagW8Jpy4IF7bE1nKP3jfTgDN6swWaIV72LODreAs2DXi
e2vzayBwO9iNJYb8sghCOlmRH/qSpeK0OYCA0reSQdsTKymbNKdnrxga6XV9s/rPXW2isSZOiWL1
kj8oz0k7HO2qkme9KR5NIoGO+Ed/UGWnvqZBqYpFWx2tsaFQkI/6mdoenJwCFJ3IYNCL6eAWoKbN
OQmrQbRBCdltFoqD/u0RlxwwkVxDwl8nKizJPDusSnp02y32h/Jzs3U5ZRKr9csMwqOKcNBst2uv
V3NAaX47KOtPVGh5sORIZDBcHUvEwmD3uq+kX5CktPAp24G9NaiUj/LX4s4FroBuO3cDPSeY2ik1
pasr0fCMsoJS616xAeQP+agg+NYGJVAnahXxCJKdt1xPuA4p7bvnCvAeylaLJrLya3Phj8qFnlgN
TiQw5l85gXL+uhDG2ksjeWfOPbIb+USslwxUbCNBtq7XDPB2WFTld3gWbyTGX7QZ9m5iQSxK9Mkf
lOmjXcaDopJ8Q/cnKjoNpqRLO6Dokxe3nJ7bqbKO22J0B1BeObmPrYFRfwItuNgv7AD7o1MrhBQj
K3zM/WJ6Xw0njsZssP1etxegJjSH+0ZbQ9ae5YNqD5Vv6I11MPte9REk9Ifa3D7FOdlD7tiSmttz
+mD7hEVor59yjQqYRtsN9fZ2HfCFA80FI++gXvfyLgfQ0VhGoJNziWhBQcnqsqNO9eFkbs0JQthZ
WZMywJa0BW0PyQIFJf6MPhsioosDMVkbEfFIVSdR6oBKCR+KZ+YEZ2HdrxRvzuoUvjK1b6q6aoGT
9OnBnhZ6eesC9xvHJK5IJfaGje+t2zTwPFNdPJj1yuBL7vksupscm2uJf+FCbQ6JsN5fRc9lAg+B
4Cr2lQJq+4aCJyLPMehTmV8QdiYo1E9TbCN3UgbtsOwNHWZ2CosznZ+GfiurFuT22kzBfhbMyKCb
6X3itrGRxJgVcnq4H/ZASHcraSLLMTs4ne2G2igBXipgjyqSHlg5D2dq50EhSyxNZPL6IK/BduvO
bWxM/dS9KLJRTqlh7IVEGOQ2+39m+JZA1GbyZ4wgJ1BRTLmEw1lCu1pxW3lploERaSaTn/7YNspy
LS0is4rJOo95bR3E3IESIyXwsZcsA9wc/lcbJkmhvBDGnZxxjiCuZs/riXErrgjlQ4jUCaq/VfXb
hWy0em8YpHtVFPJYNr4MGydA0uinZLO1jSIWhdAkIWue/XQfsNnbvG6vrI+d81MfVvqn+hnZdBvd
H73fMntgpDZp82giqkPRTy/L3g92RjbpbW3jLnQVgTBNoHRNMziNnGaRaIyvGUoR+ou0MXdIRscg
dlIH9WSp4xrdDxuC8wO9j285TjMM+9MPJIMtY9hesFfL/dcucAyae3G/tLbxFFsKyEw283TdkMBI
d2EpmleIM5wmZL8EqrM1B3Truc08kFuT9JV8wBtDTUkbiKVkDe4l5GH9+SYXqhJcjmLw671av4wW
CvIJwafRv3UlrNsdLp0o3VucD5Q29qaQsyv8NLe/ZvWahPd7SeNc9W1SjpnBibjuxe37Lb2jC36/
9ftQUg0zGumeRm3GFLMf+n/dWnVDOUuwjlMsL6lDN6mmJhOrGazSOKf+nQXVCP4K6ULmV5lIDrWl
lvB5KnHUzObT/e3ONgmLKRoescV1VOytnvsBGt1eDf/Xfaif9iGJxcey947MwqmiqUnAlmDI3C1W
Hbpr9jLMrR2da4Jcw/8i78yW3Ea2LPtFSMPgmF4xcGbMCkXoBaaQQphHx/z1tcC8eZU3zaraqh+7
X2hBSgqRIAD3c87ea8ttviTGjtduP0rB4c3VYkY+yfmmal+RULU0jBhijCNZo/7tx8IENNnCbghu
X2v+59hkiAvGXtvj7QVN1A8rU3cf2Ot73DI5u6kWbz/9fjC2+dtN/CjUMrB0Gskr9ixf3+ZWBr2F
k7k93J52S/6pEjoS/n4pb7rco/nKPmsbed2OhXk7LLdjJXXzYupEDesvVdevp8RkeEOD1PKcFVUp
qYe0NbYHeXtwfiHIgwU+1QvrGQFreUyNgq9/PM3j7ENYsA6RamO8+veD2+XTSS3Qjebu+qVUMC4x
U1GYEG3nXMr12SLhXpVBnm4Pzmh3oWrJz0JdJ9VfJ6TJOLkPCvsOIKgMYW4Pzu+fKjEwm1x1Ec5K
//5bpWlrFbdLx2oxMtAaw+OL2L1GA5i1fFIrHe6Is473s1gHRO6ye3JtbG+3P7yJP4wWuUjfzrov
wCsWKBNJ+VTRCUAv5O5hbbeIbpOD3n7SgAYV3u352MevUEWxFmzf0e27uH1RYw6zw6rAfxp0L73o
NuezXBrYmgUel7P2H+evnCZqKpnNCHz+OrGBmjdsm4/60FYrATicyDN3jcITC/q+jg0B/l0OCOv4
34+XOxNh55XIz4+UE38egtunvH3em87l9yfntl3tnC45lssYNGNHo141fmLEGL1krsTB7rVHjYoY
YloZmHrH3ttAT6Su4l3Gse/ooxWSiYwVt8angEwycyoN1CkOAdfpP1W+FUfSlS+m5a3bvGGFg4i1
AijFOu4aQbf0+fX3w8ywGyJtepZIcV1RDKG1Mins6oNqw9LGwPE0Jk4SYIxrFVwdcfTQWdRuSsJC
L0jOzbTUU0iyEFI81X393IodK+ZALcbAwM7ZvGslvXS3us7jNauqH5qtvTLgwbeh5FR+U/q1VF+z
hFSlwmne4rF60+3Igh3JJaCVGdGAVXGoxfyodjj922w3zSXO0Kn1CJsz2FoYXzELR17H7t1jt7Mb
bIaI6mrmu7gYDjA02frY40vW6M057vprb0zOgZSXL6222MG2UVUFMzaVBI6jprK+xmp/HBwbNbOh
+xq6R7d0XjKDUHQaEWfnQ6FPgD6rPCyDMz2ZOHrhNY0nif6/6H7MAKfXJ2b66Y6JMdYMiE+JOX9Q
kBAzrih3CjooTxeoiOFYBxHWVzoRAMgt0s3pOSh8Y91zFpv3VfGwOPnPaIF82SwJN9Ai/i4HNivK
ojLtGPKLY854fe3xYGbNE1hOdyv1dFp7GugyDlf/kNtInZPZWD1RFmE0ldehbgd2feNVnV9JxOi9
HiUNxBm/7zouCW1JPZrCiDb6AC/BF6dgrQN44qkZ+yonT49rj2h2Brabf5fm+CIt59vIQVgTxFfD
hPEZ0OdzV+Qnp1Sf2gI7pMGkCnnbj1ynph6RoXvZJB9FZHuZhU2jK1zdi4v0dZihno36lwW2HIpp
jC2l+dl1RhcMRnsc9MTGQTY8lM0YJvVuFfO5d7NtXPFLpmQIub2bBESO5/psXlrimaRZ+8CvhK+1
qR0ileVAqvKpbBj9LgdMkLEPtOkDH+pT5i6oVXLrWixi8Jy82pKSDkRinvpyOecCLOqYk80gZiBo
2l1Sdl/Wzn7ONfedkDTy2bmO8GaZR+y8tde0zgOa9H2lFndTzmSCPem+s4a3ui6feJew/tzFYx7m
MJai8BJFsZuNCmAHIFI6JYNX1lTudoo6m68hnrDGCTaOeagetHGlXzNaNuELDFjFuPimMOHElO5D
Oss3FBw4eqLFj6R8o3ceMU/Mj71uQbJwHFKhOkLO+jknGilt0321Ku9dlROpotUsBceBoseupb0j
Y4fith2/qzoQTVVBsqxDKexXbgfWAAoUOSWKKRxnkRIkecf4FFHyDsr72arQPjsbjgUiDFKoMsh0
7GRwYjv+e0Z7M225rhwnAkTlEjikCkK2TzwpeuZCk9runRFhdFb9KlqcM6PVvDlCB0U6umGtaZ/9
4sogqce7hi2WtxKk5GFzR03RuLYfj20wCWSUefq0gHE7D5h1vXjcGzkGgaZM3IOaW8ihbeWUYcW/
qHp8ScAr4HVVs4dmyBef4ehemvaTm3SFX486QBj02aKA0Zst1i92FnFoDGPrc43aG217Ll8XmT5S
F6800tNL7TJwRSj+yxggGbotDYnO+D6b8DFWZGcVnuNwXcV5YHLj4+j1ZieRnOU/mYPb4ZqtMypb
nCoYOWeCiFLDuZpNiYGr5EJeLX0nEL+7Gb+7USsFL0P1BaDLg6zoxpa5Me7VXmgnNrCvrBqA4yMa
gQtIjniiVLNJZRmwDGXrh0XAIaAUs/RXW7Hu+sK8J9ki5ebcotAhzrLrcSXnoKHp9GNML5kJRs6v
LCvmkDLE9BkQDkFmp+TymFqYmM2bpGN94bYGnYdvE2bGL9oey66bm4AgwOaAI+a55R6ErqX9lRRQ
u42I5bPsPhO6KF4LqjdbmBBVmCCLHhFu8ZgmY44uFXi1WaqXvhvuRVv8ZIm5SG5kO2SV7Dn6t2F0
PlnSR9+Y8W6SK09Kk3rMsp+5aS3htA4TkBfWxow92SAMX5eOpHu1y3Cq8Ilpg5hYCUIFcw7xFmD5
6rWjLanEpzIKasd90MYBiIfCXYZdbeoZ6gT2Q2wetlX5AENvBs2C6A26DPeD9KnLEemA9hs9VAz4
hAZkffxPWmE/YJAu/d5pmgCeihGMcDSGax3NvibEN2KAKvaZwwRu2Tyo6ydwDmQWmsuMrJw8Q8Pt
7fDW6n5cPJ3+uY+V5ATo/B2QS+WvfYClzU9GWJnGKpfHyIwsLy5T9JBzrIYrMmRUAfdiWLE0tii8
c+BWtaqRaadbTzJrbExeeXZozYNhtNNFsZwP4IVXonFZcEWJ20W8VPlKSFuWIySuuaHFw/gQjQRd
d82B+MwMG+p8x6xaXDGV/0xRbawZkzFhTCbLlz7sklNeFiRay+KccpfwFQsTg1YgTlnr+GtqhmUv
xZmGtx83wKdN7Snm1Ae+beCNM+3pR27kL/VwlRXJrSOThADPh+uPg07NRPgdZgo6cBZCBqffp5GS
PizjfsYJeqJNhiFKJQ0RgYdLGI6FYU5/SMplCArxNae/7f0WcNmjhWGxig5a1bwIbmxTMNlLDftE
p+NFc6jBixHSC0aS0kXhkuYs/vGvco4aJMxC3dvoOhAlW9vNcD4oBiKLmWAXQmvvUtdEXDNXz9n4
AWIzQpIT9myJUJFEjKgN4wt6B54smd/b+Xc3Av7ILKI7LMX4vmrzB/smsgOKb2o+YaQonMcoqwMD
XajfpcTE836kPf2cwXDTqbwopSPC0l7ZH4vvprk0p570NQrl46pSXqV98TkI+wlxwuj1sg9MI/to
dPFBajrraq+QWiUoNQfOOgf0l56OWdjXUevjzgfDBJAIhVdV0iBg964MaFvwUnpKXPvTojlIrM0n
o20zAo7L0CyRAWguSqF62ulFhs513VpJU/mK/LIOB1s2NDONLR4LTao5nBdED6Q4iXublIYQtD7o
2NK1ApnWzX2PNkzNO3IER9GDE8OyAgyjvSSWCw+kbAIaKhLH+0ZTqgJV/dE2fRS4fI9lA6V6sODe
N6r7fWqqMNukuKVP12kFvjYBXd8a5oO2XOz2blppWrhd/VIWNiAm0O2wSAx56pdCLYjtQv52e662
cU+ridLrtbjJ4W59hDLNhtPt+e8HsvO4XZjc6ZXKPs2LBsFYmwz0XmoSLNtvUFT+A+LXqNmAczVJ
mv2ps6tmlEhw0nZseP4uuLup7tBDrH5kO5lfb/9pNpuFPIyiG05qdiVT8d2hlYHjyiXh1S4oMhds
3VVf1ZpfOevmIhtZV/BL0hGI4wlbRT1hbOOBN3BZtbja315XrfcMHtQxLa3pZAx4zB1QuPjuTVDL
ICbgBIDz6nomI7enttW7vlI31tYsQ9a/NTkStS2hzLOdiQnlg6cAIz+tsEfaW3vE3B7o3Pz9oejB
KSH+1Txl08XelLRzZDxpzKF3eVq8mJPe7UwMz6fbw00PuI45H8tSDvByp1OW9ROtLR5uP/1+rVan
h34SjM1sDLOYYsldi5bx5FqauwGDeP77xapLgtostIO6OZqKtQ+73GoOiklxtIKLZHWPGBZ1ZjZ4
uGsgCW7tLGJidS9qCZYxC7zIIbk0oZLx7yxCG05Nu0rMUfwktofbT9vfaKGmHAwXg6fs0db1yQNU
9+wEVAiuvDFghlR1jY9odcJnw6afSuKz0a7z0whC7mgz+Rw3t2h0M46ak6vs7C6/v72Wxdw5bz9p
s9Axb1k0OKvhE+TK5itq2U0oiXYSEaKHHH/p9uT2suirHsCt9Hq1Uk+3h+7fP/3jKRteGeYNFKnb
+1PqeYOsB5rkA6ubC/b2cHt56XvEhvXjIFcTp4SV5HtsNHdgnnhabG/29o5zNgm+bRma32zvUSwr
4Ift4fb09mC1fRa03VPesBKXBV+TXf35///tTWwHCSqEXXrL9j5uf7JwIqQRW+Zkg6BEzotou3sX
TzE06yam5kLHpX4tY4qV1W5RIScdktKZwmux8R3NRnRwYs/oGnG3lojoMFaRkjnSzZZRf4Gdg7jO
yb7nc/HBHsgvDJxpC7Y7+Fjpp2lWX2qwhVG+VBsGDTN1rkIHJL8F5gKHa67qM9t8agmF4eEIRT7U
aFTsjEWceyqafq6gcY/8uk5Jgl9qMFNv7ldSrtmcxGeavh2vHLtU+1Jr46dS8AnQIEkvzghmWGwE
g+wUg260iZkgwtMe1WdF0XDtEmbwf6H1+P+N87tFyvz3apGN83v67OTn8nfNCC7Q7Z/9Rfo1/kCO
gdBDCPQZNzDvX7oR2/yDvYsge0LotFURlPylGtH+MCwCNRydxELbRt30b9WI4fzBeGuTPW3SIU1F
NfS/UY0QcvEPFZVL/h13aFJcHP5Q+yfQFj0u5uzB7A5ypqzb+EhrT00fuzT/aCYgH4pTAeLM6MO2
TF6UDqGngtDohKAvGPKofYnd/mmIW5Usgiy/gHJvGN72Pa0skq9nh1lyVtTZTs4NnKDB+oYMODpH
qUoW/WzutGU1TpEJvUKlAm6xR++JsJuwNbsbIKreuud1yZYepUS5E4NbBoa+IOJOjeW5/R5p2Ufn
1NmjFHrOIM2+q8qV0gnYul4DHpoUtz0zv4gCuUVr4/FTdgl8xP1QNA9OhQfXgWvkNOt1MUeJTDWW
oEDweKsqc0RdCZPcxV47Ax+tUHxAR2uH2NObOfYxzZ96IVuvHYhliGd0b6kbvZCQ+QOM0LfWcOt9
rcIDbbM8aFqIj30xOp6ieeuw5Cc7Z4is6oh3rx3horVusOR3OOak2snAkey083kz3tQk1HaieskY
rO1agZHUNJh5MZoNSB8tQQ9OXxYc7/jF9k7ETIxoCQMdcDFt9QR0xxSIWY2CkSLpLW7oW0KufelY
drzEfqFbR4L5lF7KRJJDz72vStK91XS7kn2m36YauxliV8JsjF5MDbCmMrVNWA3sPjSdZx2+ICKJ
fGI4eZmDyN2I21dBVhFjRv2bSOmYU8EiE8oOLNn8wL3ekz2KZqcgbC6bgH2BBkGVzd40ys+FYb2T
mVOBUGa2RTAGnBmOW0nlIjuE2CO9OVGqi2dt/2KySHwDd0vLPoN24ma8VkI0xu4pH/p+Oag6h4P8
KbQ+BF75o8DY1b2qysyXkqCc4X0aOJMCJn6HdVhfq4RGtrkWMCtsRq+YDJ57qm0Kpqu22oQT5v1l
mog6FIs+4eWPWD5oFfk5+xU9n0OFyhBLE4d3LL8w931yu86iJcE8DCLT4rA/MUatD9eJS6PhpEs1
44InLEWJfMi3oclAtnSyvuozp1onCsBo7cz+W498bFv0dmh3ZRTdgMaMZPKzGXRXjC1+t272Uo1W
OM3iQIfSBnGj863JUO4ped6q9Z5gNftctCkJjH2B3nml+JdUklgEoRmQqd4SSRZSlX5Y1luTaePz
oHw18V1uXyp+0EHhS7UUqqgMxW3PQcrX5G2QWGcNkl28bolpMxt1FkLVxJql16+tjaggltZ+Tqfq
MNd8BUgYoLlo3XPMqXBxsLD5TDl3WpR1xF2rftlp494q+8e6wwIe6RE0DIHHnxCK9UpGqOMRFBt0
KFP2EY4V16AkT/GR1lFt7N0W9XDDyVOGYmQoo+jk3nYlgjMcyVCzHNZwpOWww9OwH6xtJHIwVoL6
HP0bRTtIT24kaVc8L9MaX3grdKsellIZ/Map5LPDvsheOqJVKWAIPwQjhMyTnCJJKEG9ZTw6jC8n
k7/W6xO4FMVy9xGaiHWeXgpa2l46j9gqi0T60Au4LUrKCG0kpFs0j7M91R4jSmrksvhIx8TCAJH9
rGOmfyJuX2DNUhiaRe+vKl9vRh+OZl8xIDogI7MDe7Qz8RcoGiaCX7FT09+e+J6x3B1ANWP26jSc
p25B5gUQ78ZO8p1jj3gctBilHGbMsdvssbXzqlgTp6ijrY/MJ6YJh6iaf4nXLfRAAUJXjgzGkS2E
FWTTtv506urQRJV51gEBO0n6ocz0tK2kOPR5ox8tMns8vc4/OqQxKaOhaSQ8Q7UVpia9NvomXUO/
0/P7ugcFIZKI6xR0R0DjnkphPtNwK0Nr+0tzjJdpriqG2/S5nLZw9wBqGPpYeFSmTITZYYSS8003
dOnHyWBsXGWwdnH54gzVupsMFCgGp0LFbv6I4BATZCoc6oh2uNIpvnPKFr861tuA5I1oB2g3hXfE
IKqopQymNP7MlIYCe7uppj/jZLzGDeRTBf4O3KM6lM7Sh5VSLsHEjM2Ts9j3o1DCPCaxSChV5Fd1
fJerdPutyjR3Vur8Sm1Fv1i1PiKat95lo1oXxHw6fGFgS2xRVVBa7Z4UYxl2pZF7i1VolyhdiWwx
xmJX6iDLkHb6siqUQ9w1UI9Ec2+PJKhWyKgSWRrIo+gWELL6OA8YXSb+8IJ//FTidHxEi0Sbn1UF
7mC7F7ESPY79cucaWbulveY7aGA/Z4U4UhRp16VP5n076L9WPTMvUcmHqOgO0OVq5bWVVXdac25N
4FP2lU5j1ExTI2zx5ct6fldjd9nlq7mdBkQ89fBjssgrx00Xtq1bG4zTzeQdLIs+JKQdeHjLvc4+
KUrCdV9bd/C/MzSMqupFyQerPaih7dfNJSKF7vuodlAqMUVjg5jZhas4TYZu3oj6KQCmPj/Fw3VY
IKCxNeMD4/KSLegLkMuDH6tEgN4uxhVO1dj0etDhuZrrzVDgxCEY1vUgxpkonXn1USUgjY/dPTrS
OyYRy87tXnWJdHFyVekhtvHrjluNyq/lLM6Jh53vhkrdYrijH2iFVdIlndRn1kUsJyErnibsg8vx
xLORqagD06deISjdGJ7t2d4Lq6CVOVFICNf8vgI5Zxkag4phmbc4E/zNjYXu3Kjo+TgGeQvHva0m
PXSk9ouFmYyF5Q4zF3ARa7grwawvG2897SlhMHm8G0bPicHdNgfcI7V82RGIOfrron2UUf61hjt/
idgWbkuZkVT0TlIQSQ0bJHNq7WBmNbe1oghsFSePYUUnLaFCnwD6EZKH/SlVdmn2LlO1Dats1nb9
kLy4Qt4ZS5rsJnfhg3Fwiaqn5QN0dwmKRnxtFAiBkwJOPr2B5Z37bu27a62ZO3zMJzVJfMlNjr2J
st06qzBx9QHCwlHD9i86xh6LihaX44x6wobNYNUXHCZ8ocPEgA4YTCgcdzqyKHZegdXjvpPYows8
w0+LgyltFc9WE40PmpntOpk5T2X1XCObQe6UynOugbWdME6TQHOpWZtL1sanajU4RHkPTEktjD1c
Q5xaeI5TO31oBH11YkK5ozIr3qw++mb66RzsP3lr/Mw2Q1BeX5bNIDTMODVjJqPbw4SHaNnMRFDo
xhexGYxYcLHRb6YjvCUwjVeMSM1mSUrRJpmbSanf7EoKviVzMzDVm5UJ1SQHYrM3wR1hYrBZngTe
J5ZEcAGbHSoead8xEbVf1M0slW+2KWczUFWblQrAnXntcVeBAnBDbTNcyc16xV7Zczd/1o3mEOHP
Um9GrdtLm3mr2mxcC34uczN25ZvFS25mL+x6aiA3A9iyWcGMzRQ2JNjDtM0opm2WMXMzjyWz+GEu
SR4kZE1aeq/wKX7IBii0Tmz5tSLTG2Ohld65pX7qTC+DaXmhDqe1nXO55imMDkCosQm4rs09ZNmO
XaNr5HvzLi3hRk+atiJktHBxkuixeUgXQjDAOugC0Xp+bw9T5CsrGo6JOWwVa/FBMrdAptG/YCdl
iCTlqzWntg/lF6jNGE4wjNjwb3rSKn0tYkA6iIxzj9Si5MASl+6I59S8tNa+TipQvWRq9wWSgiAa
6jcrj4pQMVhKklGH6bHHBpSA1py9bGj3tXuuynY/s2odNbf6MkGm2pPLxiFIDuZg7UsiBzyk3MWh
6vSBwDDjsYqHXanZLHou9v6BxQ5nradC4gizZrB3QF/FLoOp4vWj/UL4FhzStEOM3UOeJx5r16Xu
guNd+yi4UQSlwGdQGiQ2FxaDMq6bvnJmL65WWEC+QoKU2zKAWtY1e0N2xwaxHiBcNH0bEtnFRM1y
EG4OPaghrMEoTn9m36S1lo/sRWxv5GR2cgAgxotluvJs2yZk/m2HMirNpdPtF1jX7X0LosVMzA82
51CZVlflq4aS4U4fkjYWMsD23LUgEXJ9IrjE2YbQWtxdqKZmHFnse3TjgNS690s4t66d/4JjJcGK
cglYbf4MJWavm2RVszfx4LpSHBvOJ36uF1WlmizlrIOEbA6O4uyUcnqcU7U8zDqXLky3NDEWT7zF
JjOWOJX70bLqAOH8keioFVeXKgOzyjCgaW9OwzdS5jkheswlDSdG90yQHsR7totj8Yyh+6J00TdU
A9vcTj6PVdQFcul/xqy762Q7iHirBs+h/ua0FKg5SMSQ/ubiySTJDwBevyEhoIqd9eGIMGsNTRE/
IKocArcAWA9FxYLgThUBCkW94Lto+HQxUah6NlzSdSSiU7GP0tkVcWw8gYjblkHdW6AN+m6c/mri
eqfLddy3KY7tFh5Fk/y07Qn7UVHXYFn1GeykGA8MH9DeWizdETHtXtlXqufPBWWaSChvSWgNJxfu
uIvTGAE+CT95d5wxnFJBTe65mzP+CNKpziLxgsh6HxFzGjiurR2isQwIPWvObtyQ/EUO21SLd0c3
gOVhIxY1A/S8ju+XolCO2KOvkTqMvmUhMxHb+Lp37RLrhXXfzhR90Nm/sz34kUMIhu7pJa51sOd6
Pdhrc1Zt+RLn6eSzhesYZ+NJwTzf+5gCuOSF8mqS+LMnjdLB1svtAgkZK35Zssx1FruWVgtRY3OT
lIUeKJDP/KpJ870G9zO0tAS3qt3b11XXr3JN84vZfVj20J9FMlyN1jkxMWDboEMngZk1oUku26ML
cZX6egsqmCDc0FoiWixiS+20yqHW2eXl/dVS2mvCenTkjIw4QzVgTsjYCEI8DsSBeJVGD3ZRGq7R
wf2iCfJq2WB9VlnzsSpzfuQGbPk6VyypauzCJnCY6AA2eZWrvpjtD6eDLhbB/jjgow+srTWsNLw5
tar2tbS6/TgMENKoU1e0N/GqkoytuafZrSHpToa+yxOW8nhg1wiozDhXgjA5fQDN1xXvdbpvFnQz
SkeqvBVDMXpaBklgLFqosOgcVE0Y/pNNIzTU8BjHVaKeEeyz15g5B/y6ViwoVM5Fzq2cXZimEgcG
FEfvQCBPPYopCrxCAux0UX1UeKG9WmrXnMTVxzu0znsK11dWrl8jucLIdd1H2KskF9P3halQB1EM
ztqY6FPNTrWBypihTeiSFFU8l10U+zY2//2qMnXQ569FopLG0c97TaOD1vVQupglCwh6XInpt4gN
eKUAjmE78n3sa+mbBgv7Y1ZH38wRybezEWqNgmLCZKbvGav4MVKHD9mASt1qpK9iotFK1GfOrASD
whbNqeciNCR0sp6tIaUfBvW43I3DvWkPz31Xn60CZA/97TrIhOzDUjMf1rnnas8FMXNt9pqC3/LA
LeveUOXRycxLsCb2t9VWu/f8vhIqg9GaoUsBXnW3Kj+SnraUjL9pBr/AZZ+/B6gGs7OJQ5dQELva
vBIk264j1aulWxQHuNB2TltRltDOCjswIdVsih0VpfS1lU2TgWZ+wjm+oes/1oSSWVdpxSx1dq62
8VW54erpr9FGa6KXBXawv6Tl11sVl7VooRTjLmIxAxrPTBmKA5YVd38rJRwZ8VvZMSbtFwBE826u
bZfMhpkI8MdJp22j1ANMvcLh3oc5VDKtBXRY+ewmur2AE9Fs+/4mWzmLCPWhPDNx0nP5tuwKtx6a
unYGYgEuGbtioKoii4tZ+kPZkqOMEGHE2CE+MmWkvJ9wPyXUyJVeM+Ysj3bxrGjmW0cmto/M1PWr
FqyLpeNRYSe+jB2CZjUmka20nt0+V+AhjZt0C+QbITAvi2PH5yErH/C3sGwnTBRqyfA1baL7gsIJ
nxGchDiKf0wM68kxKJ7FsBSEHGWPvTVdBtLWLp2Mce5QeId0SVavmmm6uOh4nkoDnxH6AHrky10h
G4SzYK1ri3ispW6n3aANpBI05GmUZCqi3n9O8chMnCMQCKoLiAaP0G/zfGvL/79qU9U10Hn/0+Dh
mv5I0vh79R9jhz//0b/GDo7+h4DShVcVIR8R8wYJf/8KGMTFKlQa/ojsTUs1hUXY8V+DB+ePzX6v
uwQdoyoyN0/yX3ZV7Q8Lho3xt8TC/83gYftP/u7e1h2DoSQ2Wks4KpXuPz3n7azMhDdJ7axEGjed
FqIgV/+pNkzkyu7HrM3dNmhMAhRsKn7ndIV5BgnRXbW727NBI24JCMLjUnTisUzKtxZY7/n2zJzZ
UissoeD+4h/0ij8rXT7WiiIuCaMMMgbwWaIXSU/6ZIXDkmAEyy3ToxihAU6ok7eYpXYw2qp9mufx
vSly62xb45PkxL/XO4CCUQZ6QSHlHem5A3BkKu851g8SgMhTZROqZllRLWHNdGgnhzI699l8MBNd
3gu9t+7Y2d4iqzQTwwhRRgOoJRaqYp2S71bfQlQap53B+hrQt6ue2xyp0xI5epgiQD72SRSxUzXE
46oiL0aL+zBGuvJcZuZ3w5Tq44yI4JyaCm+6/WHV8fQMT3WT99AqJGqDmai+fItVGq/uQGPCzky8
XqXV7YSOXlNPwAAhfoB5o47P9KAOceu4F2dLMQPZXh4jghoOfH1UCYZh3znL2Ae4lUxfbJxDR4z3
ZJH7XdUvR1xd4x2b/l0j4upz0Qb7MtD4fnZWnJs6TeJxzAkdzm9+3YiEv46ND1khOQWCHC8Q2J4t
NYn2OmJcv7G06r4iXQzFrEX/eTlgssUEj5W4SgzTH7D872r++l1mUyPE3UOq/6pWhq++mwmqRGCU
wFGVo+rE1gN1RnROzPjRoSq8lvb4RPVsP5lTv18oLu9EC2cCLRBLBZldj8CB96OZZdekV76R3ISu
pme4hIsXu0/7GpfQ9tF9bohBghBad0JtUxMEOObOec5tXIWzrR9hI8iDoyMBz3RaXouqPUjcsf40
ojO1KzS8i3E/aM30f8ANaP+Z322SccJ15nBLUBkrAmfd8u3+FhDoUKEXUbd259vAZIxqaFDReCEg
Bb3SkF4lKFiC+NLnPom1Y5XKdxB+KDgF8xktLqPwbzeshz85Df+RpEkG2T9vAVz3jEqFCYHCcrkT
/Oc7UlI6zgqqJLbqyXQkk5cq32wUQNHT07AB5lQwc1yTbIy3uWGpqcpj1JjEaYA3dIG/1hnLTsQ2
GjiU80ArGKJ3GcXfJigkeMm9UpTTu833BgMki1/cH3QKiO9R4PyOrIA+NmXQO1pu7avMicJMmt7Q
j4o/UtSST5hcrcIK2pqGZT/wD2Ma0AEMDhQwusQa35ho3mzmeb05rPf2kl3HoTyQwmYfb5ySqrnX
CgGTlK1NqKJ6YaAaz3dCPaIkKD+UcTUDla333lKSayfW7CUe+gsBzPbZRhQEtI9hV55rxOlo1jVX
SMgjtRyqfxNtMtqkh55XPeuL8m1y4wVpuRGiXX3N9UxcatRI2PEEJshon0R4Ps0Mj7UL17FHZf+i
IlfIK19kM9b0eHqaGz07JJvqOc4KcRTJfNQUuzyM068yMvp9mw1ftM7i4iZrwm8N5kCEb94tlcpl
bKvkTMTZxcoI5DLKd0qcmPZuhbOxcOEQldp3+GTgWqrVInt8+GpDSQ0wOeRHxL0BAdIFmUSYw+2G
DJtkC9JiTxUua3kWG7/gRg/B6Q5R3B5C/KhH3lJNIiAxpU6+IAYjVcdEuXeZ1wHqkE3iX8Og9pDZ
bHy18aftTnTENsZVj4BU02IR6qW9+Kpio/vP6jOsy4NjS5gIuQM7zsyPdPtKiFjdO5mp6l5BTcwM
wbL2VF8tetRVIe4TRHIz8Euz7RrpTOWwqojQZLR8HROMhuOS7bbWf+qhha7PrdhqAnqLPugPwnAa
N+yl1dLyEeKsr8sLn+meUL1n2k8kaot0vErNuiu2iWAxzNrdTY861EBpXUc99ElPS9OFvHsLaNX0
17EFLN5zdfjqEtmohmiEdD0qz9olGlxVD/XWYjQj+zGxMrxtE5MEp6DX0EYuhAUzve80V/F650tr
cg6QCABuyYi+g55NGTDGftcQDq5NKTa76FkZFOQw+H8wN4ItL938yUQEY/V1gMAZ1OU8AvkxkNwP
g4OqU7Rh3cgX2Wvzk2MzzFNYAXBKL9clBttPN/OoCGvwMLE+G7Mm7tdh12ircZSG/kNpKc3nlSDa
PI3+i7AzW44bybbsF8EMgGPy+xgDYg4GJw18gUmihHlwzMDX90JkW3clVVeyMgtjsjJJMAJwP37O
3mu/kO/4qbQLjpWi2NXAh7cqIU50qjeVwSiwUSPaXXoSU1pcK2bqm3s27dJ/M42C8djig2crTjcJ
KSRbN4Jg2Uw9M3MaHiWCxy0Dkw4RUIy/lMYBziY4LF6Q+lAslm4zi8JY289hTRoK7i1tXWaP1CTN
tjB0ayNjBRoYOzJt9/IVSfd3XPh0/UR4S2pJQa90kj3r6WmMi3inrOxNalbPvcbKo+b6LSLQa9tH
GtZKu/7UF/K16Wz6eEzud2OhEV+2vA9lbZ/0hCF2yuQtyWZzRwPX7b7Usk/WtnEjdUdSAo0uB+kQ
a7BoSbeiP5Y4JhQLHfV7ZOMGyDR7N1TWjyrOrKv4kc8mIaAOeUzU6uh5fw3xku4OC85uove4iZ2t
RC+4L2CqRU6N3pawCdEv8XKgie9r3D2qrrYoMhpXnKuxb09TG++zUeHANGwogEP9VuLs2mv5mhNq
vENB8FblpdrUHuOCGd0djVvQ31OiwScmFCJZnlz0i8fJdOYt7PeQUBZc8PmTHQjX73RG2PNoXzll
uv79ieQYso44IF1dtz5WJPrs64Yc5b7uruVcVo89XGiUVvW5mmiPqXZCrBqEDjlK7c8cRPKVeALf
cDtkiGaFT87wbpLJ1c1DZgo9bwCcjQJg1YsOrsZGcW00PHJxdJTzhtyiBCco0idnghpSLb0GFN0l
8OYDmacTBBCQIgqN2dpw5EuA3GFfVGC9stk9A1pSKiaRKlmcn2FhXiDJo0WbI40msBadUrI7co+k
5iJlujx17i9yorAktlBFULnrp74QP0nmS/bp6KmthVBw7cgQOfbAv0FVEiB2tAuckJ69Fl34nsq0
eFRpbKyCsvyqQ4Y/1qJ7LN0UPgeLybXObPMUd7NGF6c1cGJI8nNG+9Dq8OQaUo6Jbap8bXCuZcFc
E21ooyN1zLMjfa1gew8pbOGM+47IvmloX3yClXEhQQ69uaG8TDSCD3rmNOdl0EMbuGUzeoB6TH+p
MeELEPTGuNEifQH3DZlZEyBIo7oOeqQuMJYICAqHb13LdEO1PIQ946ytHVrTCerf2WFN871+SFZY
aAnl7KfBR9nXbHIvYoOwmBEq4fK3aTyMlkbMjFvjJ9ESjuoFecpnLRketTJ2N/d/GlKNUEsC7EjV
6sBqsMU+Q1/Y2/Oso8Xv8epgT+9zmBPcY+Ty9azlRjgeyGwJHkP6N/R7hOcFn/OqgwFO4IbfjvqD
rusDhi/Y4LPtfcvgzW77KexofHAs6YnpZNhgvU71W8XEelsuC2y8LLVdmFTYAW0QKzxKUGamLyKf
o7PpBb1vMbkYGoQo4SK9d1THFo/Eax1FT23r/Uwz9m1Q4PiAeuPY0Zc5Z5S0GxDB70YCtMtzjWsl
jBcuJyGmL/6JM6G99Y5NNhP4hW50cozq6rWpMHDGFnBLawza3aCaeUO+TAlqGYL8PIyf0qGrNixF
ejxsw9yWBPdqh3KCLSnSX7EO/SyKpp3OvWphbH0co+jaL+mipKz9CJ3sZKce8+/I3Go8ZDyEGy4U
JOfy5k5J4mduoT2xdVkO0fBFrd90ll2wB022yUfwsXWUuQdb5l/dTNUnFTuPGOGKJ7zB7IBjZ9EB
6xR1J7G0thyfYt1stvcYZCZRaNM1HApeWPumDMVr45poy2HMSJx7C/h2RTwe+HsU+dDneWHC+14m
Cf+6FnEAq8PpFLU0Z4CgJx0zoomfsMY8fuhaVa+10aKNGPGX7EdazjvEd7j8HLs8/3OArGN3fmIK
E8e2uTCKrUO1wJgUMclwR5lm6QXOqqkW1jaI8nEfzWRgJZ4ZgkxoSS8k3qFCjYdNMKVfXtE5zyen
pTmU/QwCh05W3w/8qyn+lxALQuxCBxhN0ghgNXy935U57IBbP0Rn8i9JOyBENlKMtpsRHIeJaTLi
hLRO6Bv6Za2D0ZRU3pU1VX7lKoINU8bhMcpjquvq6DHnWt8zJLkyLg/y+Sakpt90BCTskn4yGQMA
1pzFcHSXpb/1moI2NEGYhZkeSjmgv+JWIiYtYN8S5aksxLyhiQZuPiKRgbbhXmr5d4KHmiv2q851
WMG8w6SnkB5TSvOmd54EwUVbT8tOoSZ/jN3CF6rjn1ZcfueIa53GRrl7IviMVe95zMUYFY51AgU2
HRxfRiJ9G2b0IBNsldDUXTY5HmW+TwxwiyvKCTpjVQiApcru5DY0DwJv/BnXy3eDJBkttCT5yiaK
8opsjbgYaKDF2H7dOAC+ETEu0HRqKxsZDfNaZ1hhbgMqGeEcsVyIKPSWdw2SxrP95rGyXYfCeBI0
IghQVQjoChLtSjJf7LL8ZJdIvcBP1SssfeJhHN9MUFfisWwdbz/l3bwrR/Mqce0yX90bGoqIyciV
DwjYXLNXiOMP1xj1a0bGywaeiLMpcOUJs5sP0DXYMpzwq8q9+jltzefWm3ZdpzK6eIN7FrxZwJ9K
E4Qggr0wIcvWxYq8ayBA8anE8H9TY5OXItqEhHDPxuATDy/QqTRQk6L8saPTHMQls4YeM1XiLE+B
dGaaDCwAMlffg7QRpANAnGgs92SkyXRt931ReJdsgMdfRlLs9RrcGWEllxLezYkL+xaMiGDswMxJ
WWg5JJq2foHS1/uporYOrVtbMseOyTbf2orHW+Sx9Ykq95kuK7M1BlFFe6UGWJy9WEDi5mEiFteH
HznddBo5BjLzYxXTZoqKBN0J8WunMbvYUDRPgy3TTS7Hk60s+2KkNoqipZorzMAFqUAAcODqPhPl
xGfAweCC2n2b6yLewfmFlrPEayQeOKvlZY63NRFzD0Fk6Ns6MedtB+WWHrS+dwhV3dE5f09NnqSh
51eY1FajHWlP97jcoW76XbO03QhOo/E1y4xageaNZNjLgcIgJGnqyZpkhBt4KfMW5qGnGCL66f6V
MnJIyeSuSdrdaOgqbRV5pTpToXl7mr8PMQOmJ/qTxYPd5ZzQWAjWIQCNlcn3Nu7YfRNBkt54VtIb
iCQ4Ph2Hx8pcxIJm9aCYzpwDs4Xy3hsjtagWZSdKfYgwHptd7SWMAfSZhNkMgepgtg3TTy/5MTsJ
nnStyJ9ogBp7Y4I2gk4gREi6jlXu+lYRfA0gHZ/baHmyCkdurMWV0dkcI3pXjQznTO1lSIvPVLrd
Lr5HhDG9Krkl15ksg62q4unByInODbNFqDar/ATcYR2KMX3SynJCYZjiMJTM6YEDn7zIZKS4NL20
UVz7EYNuRx7NLu7C+CXEAYClh2vRYj16YZWez0h+38+DFbvPunLd50gRkq0ZhXOIJpsoS1xtO7bx
5LGcUoaKoj+Bu+SkUrM2EjtEW1e9lbNAaWgD+KscMolQbJu3zgueMZjqPjr1ZJ9FjDAm9JiHNPUO
9z86Ealfhks8dG1ehFcbl/u90hrGgdPw40AtfKuqbEbCSBMS+gtZ7bQyNlZgAgDGwEudnO1V0D/M
mOx0KJScvhjwocAwEtQ18eBN1MtusqEZSBlMxioTFkSJ8/kf2oHmPMGDIn3MxshbarpvKGmd1aVt
fyZzBCt3YFlyLb2luWey8RLztaspvTZIzNxTaQc1ydaHzpbhpUfxRpcwPbtmgqTISwMccNhbQ681
qeD5k4x4xAZf8klhMX1BCj7u6zFt9009Xx23acnjCgbYwRjHLVPFVw0DDAGuYrgIPakQfAIFwP+U
W2TZN+u5D56QqXvn1LJIAGFBZ7fVx100Gz9RKTAIGVBGRUvqXwYoZRd0YlMkMj9B1Qhou+IRgYDk
nu4vVkm8yzwMz3Zvuqd+0JljEq+7vxcgnobAjrgpFO1IOjGa8stn41CadogAUM8Q6DIkpUoRKLw2
wFJ+VrJ4Gl0SewtNEBRWfgtRbFA9MH4z2aF82eKfAR/T0PRYWb3wDhomm72ejEzeoUT7lrDVPkiW
xPfmk8zUa13pF0g28rXIL0yge+L2kvCaF4ZxsbXY13Gl7Nky0NFPrKAqbbzb3GYJ9a732LkS5bo7
p2eJY9b2YnFSdfUArLI84UP7gt6G51sOFydGdRSM+F/sRXtsly8BmIr7QZKJFefGLv/SejR0GOPT
o83LvYfPaQ3rJ941S0RC6ZTf4mb+WRLT5cvms0bCzuw4CJhEfAlCXfkIvGbsRoj5CAbDeFNqznpi
7LWfl8gEks35kDWsyv2hwuB3LrX+sUUff7HD4ksUawOVp/xmL0e8nIC7pZQei57hJwaJE12NxSwR
sMsfC9gdAz2FhLO6pUz6TQE3bR5iOLVoZ3eManwWmsbPWMZXlNLhyYqJHnBtE4GPp0wfugonwEzb
dlTKr2jMVgnBJCunFPpLaBMG31RFQ4em1Lf3z5/SbQJXPcu1YxHC1LfFzjNnjkJZn/iGU1M3i08T
AsyHKc+uPV3Qs3Q9TveheZ4zxgvTFFtYDxtxmQq02d1goUMvLA4VNDJxTdMzMRpU1Za+TtkrHyLc
2ykqCd5HcaASHDG686BrBIAHtdNucmf6NZiOuoAex2rrlb5Bp3PXh2S0RToJaoiNUOIR6EwvCeLK
wEJYdy5LJaFxHTCijWYXHj0CvL59QKOyipEFDRxnxgrOV6IhBAw7l5xRDxmSGe04JgwrVRN+difk
xhMXh7Cw0yUcEDLzQBDSxaTSiY/kxOvhYejFFy/V52ttOU9FnkLV1cNPKItsPloJClSju9eWgBCs
JnhPib7kPMyepef1Hn0u+ABbjQTm0OaCsbGkguG539Gy4JBBZ/iXS4T3WctC7bljuOOUzLTvzZQu
UF8YezxV8B62c08uTs5MNclrcz05RXLMPzkR3fCQdwmjGqWV5ZTvoo6PE1Fdfic4XRSaRpq7ArNn
RNVezjqnAbfQ91GIjjkvjdukMMQ7GHLXVDO7bGzIenZo2zgW/R367902VwvcACDrVnPe0qER0DxZ
dwbTLR57Im4A9h+pvCwfNV5PBDaCofvVJ4aFQBzFz6r8FrX98CZb+6Vk5ZgLBlFJcBFTX5AmCune
Q2wqUiU5ZhoVmhyip1xZDNsiw6/Q9yHFlPnSVsjZQquNT2OHuSZAi3PkPv1CpK0W0wW9d+4F97Vr
KXUVbfzUOBy05ZzfypZjriyhskZxID/10rvWxOvyQxCs9vWgkQzWzOt7R6ITrOFuQrXlJTPpztlQ
7wfmX2H4OYnRk7g66CzPGul4zxXJfa4EQmeJ4Ch7Cj+WL7RKTvSMBNBbCSVCjjHooZDqRs/NBAZk
GGS5tYnUObnLix27l0wPCe1aipbIHB/hd2i+zBjGm9w6reERwewFbe6HRgNRhwPvKanIV6YnUEKw
clLQt0tKl5mf5fJSOBoJXyWYkDoKyWIb9Gup5JJlpfYtgCKURdGmEb88jby8wu3fxMLR1SiPNpFy
5+3QmuB8mtA90Sa94YIHpJRWCtwjtkgUMcc5cd50LURnWEIAddQYPDaQgNj/v5eqlc8pKxfzEoS/
VtGVOFesZk3XJntZFGRaC+IBhNbSPpImklRC4CrBhdYuMKCIEMq04fBNVWQcTYS5G6vOR6SMCJkk
srnc60ija42GfdzByFFPaoNpM3+Z9Rz1ISqIVouRLo4d89+AEWtalfYrJdC+x5O+HfqefIJMDy7o
YOjPmDHJPoj/OtiHLw1q6xyUzDaRQHkG2/VubULKejX4kaebL8p6b4A2Q3Rx9ducqLMc4sxXZpz7
YFpLZOp0wcTcvjp2EfiiJp2zNwZxwhH/qnvczkhamGh2KKlI6f6SKQccr/1FlKnDloo7zkUyvzUG
wFqEW7Ds9vmOEPr0qDdkSdLXFKa+ceBGPM1Mac+ztG6hw1tNqtL4GZTiryDFd6Poup2RuPs6S+mX
ojKfQsjgDLXJ/psHNhY+Im0XV3Fz6wngpn1w5ukwLkmMKDwIYNtFiEcPc4xiCrntOixQv46hRMfR
66E/p17lJ+M0reBmftFawHdur3ABY78BySW0Y7946++rpGypMIng9vyRzJGvVZd5J0kGyOb+/7Jn
MhfVyUexirOjlemmZPi4rmbOEzB0Bk9MD13OIS3pyp2yp1vQRf0hJIjr0uOWwTs/3HgO4x2P+uKV
1+HH2t1rEH1TGopx0wisQ7BwbDgTLUgkWV0se6JPjWlq3RWkBLhBk3y2y/cpChNmbSVN8ABdXBQT
zkiWn2Lvz8fTOHBi1JT3yPGNJiwjwLmeEOLlM+EETutn9zS2LkGaZrk6avc6P98z1GZ3YuGayYqq
lzy2Ic/FWTd+weH8Z6ydJlT4Mu1egjaun73hs+6YN6cD2tmwjGDP836QW0n3GyXMKqpF+zw6Sp5o
5ty0aX4fuqJ9CsWWBr7c2JbCLTeDYCH+8xdBnRiHlfhWmPqLE4JRsHWZ+pvRQhQ2SQ07WDiF63YU
DxZ6rxax2S5OwofE7p4tE8Qfhw8wpphhJLe542jv4AStTaQB76STiCHb5kyuNZeWsy3vZeMb2l7X
HQgI5M3D+zVOnG+wx2iI4UsLL1FBips77Ougf3TTpEUCkHAlff5u6ORQJ5Q7jFIcYx58A50wyRL6
W6tRmjN8h5GVLBGUiPBWtZZhZ6yITOFAEmfVm1bFJo8MpYuFd76y5coZ1FnP0+ASgY+43L8KQw2x
9yAPrYPHhXgX0e/Rd3wZQu91QHi9snHSrB0VhYz2ebl/dX/RZqCPvanti7EOr2GRI81uo3clBJC+
JlPRtQqGQ1P2EwKV5XtgIaPr0PTtriUYD514k6AhdYztULoVXD8q8Ov9BfxZ6Hfocf75HrmBhl+3
FrBla0yueuglV0r/+RCG+S0di+T6/79//8rQifWaezzrnuvrsUY7pas8eAK4GIDdc0Ir1U82cpZY
5WKsoexdt1qhbRLcLz4/f2Etddle0BDeKCJ56bGk+lFK682ckMwZRorcV88QQANZs7yCDLmZjB5w
l3KrxxPieK80toCgh+eU1uS5j6uNocsnBz3lerLiZG+yIgSEMeKD82457yyMDJRsXnaNCzpkInDe
0KJWS4LMa6lXv4oh/iSGaM/Jn+BdWpNKThyeFa2cdhK7WsAp0mrrZEC72OQCjWPZHt0yZzw9vBfF
V8fpvxkM/7qwNvao5U2jxmHsfs6IKY9JBfHr0DlLvCFbznZUbQ7pTgTtPDXMUVMkjnib4ZvMdM5W
Bqc4VyIUddBpaCD8ImigZap/KxaYcPTWGd/xB5ScpKxjOYzwgJXO1KYP8y1o6qswC29t9WjIiy4j
tCgB0SQTk5Dgfm9ZJVGMtaHTlP46G9lxcjGuzUaOpMJzHzMitdiK66s99z7H1q6HjqfTWyP6h3G0
1A6o5EjjWzrRkd09BrTEEWgHPafS7qrtx2yMPgu7ctGtUB8QHLnXWos+XpsRUssPRMPwtYBsoE9F
w7KrMGpma1rH9spr+Jl6tpwKm32qTUtE6HdwtGQF2aLc9HNBKPtC93O3XIe9EQasJXe6jfJ7Osp8
FZZoa6eydFBHOwZep5S2jc/Uino4d7ON2TUcfZe/ohbvRFYR82SRbNrbz7JyQbPH7yMaR2Ie8WXp
uIlicuasyv0xx/j0SkLkdpE3PGVVei3z4JHZsVqbLcxGPR2V79TIKYXLUxByOLO8aY38ZtoqZb94
jIkkimkftSSq58j+KdP3tANYTxzW0tAjxYjeMXCo0tnnIa4KERQ4nYt2PQ2QO/SuJegvfx561ay1
TqF4nOSqKQDtDZn1HJkELhkOlscqQd+IO592Wv0ZUyPQ/YEobE39tF19T9numymMVgLkD6zwNOMj
n2w9PoHCKLb5rJ7M2lZ+Ptu+FzBIEiDlQW8yUQiJoiKJEQ5aSAhMEb0bo7h1Nd1HKyAtuIjarW63
CK/in1j5+SDjDv0zenx3JG1aNuGmDQifDtwaw0Lx0NDgEc7oMKXPIWKn+htDya+8r3H1IEaoo5HD
TVW2eD/0lgF9h9duXPaYkjZK1SymyYGqXuPzIbc0JR2gYDSQNoeobfacOeFfhTZDmIqmfYrElNiR
famVOEam5NY4y5kUhei6UlJuVrliwzFLnC+iqZ8dgAgrgk1ILsfPjesImmqzKZqu3CBb3eQZ2+EQ
Au5OsGRUI1tF6CpCIOJ0q2ZC20yaTTBFcuWQQsbtHCNv2iZetTaI0yW1njx0O5vXsya3bsxYZ+o0
i4WwYFZW0N+ShgD5NxccYWeFgxxOGJa97wCKSH5VlPawCxgI61hYqvcpKcU6r2jaz4401nnwWkpz
n+X0UmoDMAoD9+eOoNkVlvnS+gGLlOnK9A1l07eUFW3l2hhKIwQ1WYMPfAj0NzXR8qGDsVKj+IRx
isztl7wzkEoXfoBQe++67QWKGH5vh0acNeG7MjDDLvWmNdjtIXZ6cKIU8bo3pLu+equRvKyHNvJ4
e5pnRMl40oGVQzIMyaPkQ3V0x7cALHCw+5wk6XcDhu3KZjEu6mkr4yHa6Z58mcaTEsFXk5Vo0zKO
8r3RetJp10cezWXL4+SLjxzidbQNK/NHVYafiG7fJdLEa0UEw9Yq57dc5j/dvql2FUkIPXk2Vf01
dzpc96Jn1DADZwChTnOIZkQ9brq8tf1e628GQTUc44P4QoQnhsNkkWQzN68IyaJf+o464C2ECX9w
Wu9XP8ufUCOMrco0f6g9ffVnedqidP23PtUCvMH/DOlKKaBj/FucpspceAk5zccuTTfx5H2unKpd
oxlFujyEYmdigKQtASemIIkhzcaBOeEl5aC/6Vw68+QsQDPgCduFVEd/uThwIr9dnA1SyXQQ+brY
Lv99cVYwR27ELAFvoCcO9dL+cmRMcEAEBDiJ6edn8iIFeHM6WuSje5FLRC3+Jgaz0GHIoJ3heja5
cW47lKjm9PSXC0Rd/NsFEmjl0LcyWQr1D9K+Hp9u18gwOFoc8zBQ1FQTRYTvN4Z9yoWvo2Yg7itg
4qhnA/omBxK+KK9/vozfNMZ8hq6uG3yOBh5368NnaFhdo4VID4+oaRhSzCmObWcDr++txFlHL5cP
s4oQk5RZ9hd54/Kj/yOcyvSQNUuPT8YT+sJ2+aC2VKF0K9TBzlEsI2kIiOxzsbe1BwiYxD4RKOFA
HG1crFx//pvN5bP/8JsNm/WTO1d3LOKF/n1vGMBQyiLLbUZQsXpA9nVsB20jg8bYt0QyTkPOstWM
L8Xs/SrdGV6ydQPVSbWXY4qAwQcWL0s3k+zpvxUj/vm5O2VJ3V9su/yGRc6h3az/TZ4qoN18vGyh
e7rnmsLilvkoT51yWj6Syhg8WU1/RZuPw6IgKBk6bFJh9TfoUUwK6j0CPWsWah2Yc3ZGgEvUuuon
H1ViMpjlOUyZuWvgZ+qumfapWT9WbdWeOr3adjX6PRf6LnNjROTzez543W5oEgYOjCZWOYKLcwXs
O9JdZ00rGo5xg/mP0fSFwtt4+fMn9fvd6dkOBzJPd12TIeOHD6osLKXzTjvHjr7xquEBXulCbVXf
fWkElWBc0wA23ORz7aS6/+ff/fvqxu92DVtyJrFNJMH/vkmyAFNNwOnxaOjOFodh4yPS7LaVG2zc
pW3659/2+3IFlEsa2LMdKVm2Pvw2p4Ufh1rSOcam9nMoq1c03tjx6O6TafFrrIKff/595rK8fHgG
cO8LXXhIi7EsfHhrU5UrOh+lfUyDwN3GJDNREu8MUhZWZbc0O5YRQVzS9g+1p6qqIeCbwL2C0qMJ
SDOLgYRrYY+rnu6i0bySmH0Fp6oB+FGJDSllwZqJI3oIG0KjNTq5f/kLfl9APcdm+eINI9OLv+Lf
H1AR98E04KkFfgdPgJ5FsUua+mZ0XngcXTnuDUP7IhiEOZLLRVBFkHm+oHMXOeLgoRABgdIEHZRY
a5KMM5yLp1WfzLgKSc98DWyw8n++5P9yO0tTMtrlbWe///ieS3OAfljZ5pFWAw1+m2mHjYFrjwLw
YASlQXwzRgda4WGu/2Pv+TH+T/izvP2uJTf+y5rHnQxBjga0azkf90OX5i2/G8/3uLgHAMOTOuqh
3Onr9GQIpvlEh00XA5brykrgDt0pO/UIBhuNX/+Xu91Y7q4Pd58kt9IzrCWc0BbL1f6H0r7X40Jg
FDWOmaNYrxb10Lxofm7cf6SuVq+cynngqA81Vyv/8mS7vz/aEpeOjaDOZWDz+7LCrMsDlKwfK13/
Sk+wQjkipi+2t8tF9gSCQsD9yWmBBssIR09CtMghQ5LIeXNj0mEzzfheG+5+7kr7oYf2xzk/NjDc
1TNqhtCB5QvRST6MlnGbI0qMKrCOoeyMU9pDXbQJ1OmI/Nq1duGAP2TkVqGpvYaEXAj6LCsMIzYB
yzW73+TIbVxmMHOs/KkX7b5TsjgxlFiWBnsyK1A3GG6tCtWsMYXR2olMpF8NZTpIfPYyo3hL9PDJ
nL3GTySDwsEI9mG79rhRNrELTjVMTGc3jKrCFK+dyfGd3sZB7LUEVZKWp0+1RuFGUXtu+mFmLiYZ
djacqJJOh2Tr9d65wG/XhikU7cjgdAbI/8/PzX/ZsKWOEcqUbHscIO6L2X/cLkXM6XGCdHIMB8s7
zamNmT2HGtt4QFj0kxciw0gnNAML3oqwrHaFKfWlG0k2w0bIcJlBFfi1VWt22U4aA30CtIwMS6r6
0Cn71Z6BT+NQMP9y4fbvT7zUXVZZymPpCe9+J/7HhYdZj2yFGvB4l4naaExmbfrVkTP8HVL0m6dN
xyyz3Us6zwHWp4yZdNHdWok7mNOD8YKEhtw+BnkoH85BFq/pPgvUg+TOMuwUhxRUObFWmG0xA/RM
+XZWAMGcnNJ0bhhrGfKLSAbk9YaWEymUMcl3kKkfjbG63SurlnP/Ob8hVmBhlCNmVzOmh8xs+WTl
4nHUmIVk9Y86QPQMvSRmUsiSuVd08Ophkr725olqQU/AKkKHxd9HdS94hx/yYMxXNW6wfdmi87LN
4euf74r/YteROns0q4gheIjND1uYrppoJr/UPmbeXtLsuTYu0ATkbPiLJE75EOQ9jThGgmlpkfei
XINUO0QRqazCXZ3+ZXU3fttSHTILeWywELG2WR+vR8UNg8t6mo98vMPBbZBU4NInLbm+wgdE9v9I
el+5dgHHmaNeEVaOUr1wGbzFUdmcu9iI/lLp/r7qc0m4moTuOJLd8mMB5c0mmmyah0czismNGsA0
068IBuYNaWTQnjGR17mOPl3o908HB2pWrvfmCQeu+IeN+b/vQL/V+8u1oDU2dLEUr/aHNT/HnVM1
gU7IUWjgC8SdgINX7WLGgKuh40MLTBPpK3PPTetoxsbtuDZtqB7CNCvIfM9vzPUD/pvO2pAxg8MC
ieJpHue3v9xXv+9ODgXFcijB3MQB4ePRLBNRPDqVOxy12pQrvJOk9oX6GXWs5JyWensasANLTBM8
BIHca3KnSh5tGefRmaBpMQNFH1z7NQrr+lD3IK7q2svP2TRcIn9E6PtUqTEnP9C8klRbPbNC5Ccm
lhiOhmprdizDZdqQuW6l9XYu5degIBJlRv5JVnrga3qbo7OqCkk6OoJwO7FoLi7C6kgFuNQ9G2Wh
0+wESn2rce2DrcQIdy53t62pSGLBLHSyI1rbKNPgRXrurmsAOvaGW+xpFgjkQWTOzGUBLymZpwee
6YKu5AAkxg6QN2reurTs4kQcB1lhy0vVTq3fT6W1ux9ASgZ6qF9Fe55xS+IOKZwHKIHFpt/mnWu+
GhPlfJKGryQ3fs0ajrhhDMUFUsoBB+evWkcP0ovZW9N7uYSRTVhZ18mH+yKa0DQ8wYx8nlT3VS9n
vBHadkBpdY4N7akxW4w4I1oK1wrBjn1m4J/gOZDy6NSADpdzZRzUv8YCBXsi4aBV7AQwe0KD2O6Y
PS4P9o1lj3+pOX6/+W2Dkz5+Y2kLaKJLSfIfG0EMxapCzQVnJxWc1ur1vYauhq2HB9jXFAMEYBF/
uZGXJ+pfVRakIh57ywWeygP7sd5sQ91s+zGqj16atr5WEuzS9fKUaEV2SAhL3sye2LUtQYaLKot4
Cdp+i3XF7hzv/OdrMT8ccEjvpdQy2Qkxg9n6b89UgfXDUDVZBgrpoHK94sxDxBZs07BF9rvDvmEd
nCi4aFjpwZMksIi5EwGdyE9JCpEUzmpdeMMljovvFCI0jk0NWDJwNC2ndsJaT3TLo2D8tylRZpNi
Ajg7JTRnHM2/rfSe8dufwxovHEfwt5gEk9sfkoStjEmlhWj7GI3Eqd8p0nNu68e8Sehr3/8Zy+L/
hU2nRbZuqik+QA6bj0mLE3p1/9ILkDwRGJRn/iS0T+OYzoTe8xJTxSNxHyk8SWO4f8vWSpqHtC6A
ixNOZY4pA4UWkDZCOIYgiiDgFAPFQzcdajUzTEkccYztBAhyVI3/70sdZYoW0njGOS6OSeRNW9tp
fuVy0o5xeYddLpzzvIHcDyOUiJagR7aUiXxPouMesB9z7cQi/BG5dgDRfM6BeKza5csJsxADiWOx
vNy/kk3MgRKMNq9LVFDAw/FY2C1mmTp5bgMLt3Sgwj1n0Ww/OtbO9HRkNmP0rEjDM1nFUMypF8hz
CI0hoTCymndu9Brlob1zFXY2ZgnoxTUnhk4Svdydmfd7uEAviOUOBgPZQsmhmxjLVJmlblr8zWjJ
vRK5us4WqfZtHY++wKa10psy3INxI/IXLYnJcOMJvqfxQgrkpkHLsh0DsC5ZxoDVmCzwu3iCdgTt
pKAyPe/skqBK7znwK8vw7+XZNFQ3KyF5qwpTkEBWG+1bjGL3q2QGfimYvR+6GA617hb2c5ua8UaS
J+FzfGEyj0Ro42Rae9ZE2Z0TxE8cLkAE9wvSv27pNUFmvQWB0l+SUJe7EO1wbcngGc//OlU8Q7qm
wH3GTQXjzb2r/axLWITZg0oQzJYpCixncECbLXYdti2N8BhGV1oNqiZryVyfJuzyuLX23IMh7Dho
lThbi1001pwXGo7T0gZp1DQ/8M7uwewZL4OVEvCqQu3/UHZeu7FrWZb9lUa+M5veAJX9wCAZ3ofs
CyEd6dB7z6/vQd0sZObNRlUXLqArdyIUEYy9115rzjHxgNKSnwotO6ByWdROJMklKM8CfBTrFpEr
+c4xYK+W8xNYMGaPvv5AMCa78PMCUkPwQyZdgd0yEpj/BM/0iM5YrWhDSerGTENpK2fqJuCwj0Z9
lt3Wr0nNGKCI20leSa95pj0TG/lqNgHC0i7EV4ornmC02hN6g1iQQMLKFxRbXcTiX4a4+upefkE4
S+1MQK871Gq0IcVz4E7jrh4v/Jl2q2OP/6NDKSbIDs36VgBrGjCS3X6MqdMiyx0r6yGj72IIw56j
Ufod8rE7F9LcrXIhzl1zQF7Vp9ELSthq3ZtcRj/uYh+F7UXtmTAJ8G1+1eGHGMz62mqkdD2E6Psm
EchhHhMdJfOus3EZcL3O8pVkkvwxoBG3SQ4IESfxZVp1R4w8EqutqKMbobsAoA1RS6iMl6im6lcI
HfGyyIw3TSUeLE3IoSrie45TzIsjhj9XFaYQFzaxBOgFuPu5vk9yajiiJrqxkGD20slHi9l5ydVi
5FlsVWJc75AZglVZVx3DEzVdKTMT1hxu2wYqkOG0vPNF0XIREKQbNSgsREPBsvVOAWJbEQlkHR5o
loRbNWYVakTeELnSwWVUEsDFwBCcngHWUYdhOpgG9dNgsuEbTKitQkGhh7NgP6yJOywTpKJo+8qD
GEWLMgXDSYqw8mDlV04qEOwbaD80IK1VZcQKCbVAnVOhCLZm31Bl6kBlqWtXhZmrVyomLCtWc8xb
4rPIKYvxRNww7mR2XEPethtIN07fWjRU1HHY8/jDnZ7Lq0g0x0us5dMFBVXIFTDb/WBUnqaG5gWy
lXQGmG1XHGeBYyXxLsIHvzRwh11PtlNs4icOGJJ14mtRjvTk8uGRyJbPTjlNTlsGZwTE5j1JfrEx
MGFtlAWBzKmHk2QVyNg2EfOqQMaOWu/3CKEuFkDjB215yRMrMsMS8ul2YxrsMzLnyZDDWtJ+pBMB
l1GmBITXJJ1TI0vaF4V5a8RR4yn9CLtga+GTgSSHCG5C/O5FjLVt2KuBrdXAnbPkqWtIJMNttY9Q
k2968g6ZMsZ7QWOLqy3NxwNSoms0VMpKUr/Hm0B8fSmg/5AKC9qtCISO0MI1EXdXNafV1xJHsS3K
XHUEEU8ayNqB2A5IhcGUPbHls1ChUeXZFmn0WU2HIQl924qa2MKCRBJvyjB4HRDsMgbF8DNNjUtU
RKrZ7Es8uJHdWWuhKnk3i9rJipXfSaA7kwJcFV2A5fraqLkRqqk8YN6dxOCgpoxymfxvPVff/Yp4
d2gIsteaGnVzmpxR3fMyxCUER0gPTIAHnF/COkgxCuAWm0+MJGm0ibPlSLiJvRDbsosrJlv7c4VX
wpKSfS0e5U5UThxb0KrBpzkPtYKTH1kr2iRZcU169uuxrZ3CkM2FOdsRhFqEHtItcc3zuunbdPKK
Khm3mlLhOV9umqFwtJIWWgvSHeKUjPE+sAq5BkuoyRp0r+QgXilBR+QPq5KmaPeKpTIzmvwyT0W+
HsiQJwxNx3DSJ1h8/M5cVT75jTyTsasZGl7KqVksI9GhJbGc6esYf4jWs56c1Kgz3nR4G41Wpfi1
ChVa3tDfUamtfrS/BUhYZwq1j8yAZ4aMKNxaApR9X1CPWa5OZMLWF46UX3B1N2ZvzSDyHZVSioPR
+IWcA/dh1lwNQ4InBQ51o3bGKU2Ck0yP+yw309ukgp2EOX2QG9HayDUUsllBahtgT1x1wSCtKdHc
Lpp1OGWav6RHRPTiOHWEENz1iTZD2/Qhp2Z9myWV5BSVev8Zy3StAt+SMAD+7vxdgXiN+1M/tHm1
V7lmWFrR7aTJoYjVeisnYLZbP8Bo3bcqwjwilhTuRcrKgRi6Yh0FIWHJvb6fzfSramPr5CMLUmjw
rMkyvlSjQnAU8S5E9s7dLpJ8J5z3OUjZE/oyJMVqKWyZPAN5EWvLTXg6IiANtIIgCEzxrbDM8Khh
n5BIODpUte6Ys6I5tT98/DjL2wiNEeEGpFY3UEBb09YsCDJW265+hiFtqQh2R7pZVUmSMyJtdceI
HlFBI9plno+mVRxIVylDx8yka0l3JO5+iZpXIUZQa9/aRmhK7NAvycQWMdyrOdZ7vcT6PiwWRhyi
+IRrhUFd+Im0eNyUrXJB0Qq7P65LRAAdZH7LQiePNXolVWYN/Lkr15GsfUS+ohy1GYo8fvmtLKav
/jioHvNQyQ4zzAsGXp9IzNt9beh3Ky1XiQqt3QfNh2aPEyiJK/ccmNq+A4zPEHVatZOa0yxuNhK2
X5nS/EZv75FNsrhPZ/QqA8HEaZRqjLf73p0MJTwhJ/HApTdo+/BDSl2L8QTE947+o+Riykh3tAUz
DswavMkIsn1S7waaR+eZzVhB3rpVzJAFpE1O3axZZ1oneoSAMmIiCBODsR+J5e90/8qrfv0BnASJ
MV5+6lBE015qKeGBep/s1AJJt1C1tSvwzncEEJuoCwM0hR0X56w6qtp2W0QejRMoZn8VQP+K+JqP
bSc0KOHJeyk1PSHy0TjHolqvhSzFNDMjvINZgFCliT4NMGnbcehwrFrZrZYSNrRMuIuBWq5jpbFY
7mPEJ9qAGTzyt9ZYlRCBASVIpBSwcwYbv+S+iJ1+6ZXmXmXjsy4N/o1uEXqoMpHPPSZr2kMAZqa4
QcyXmNmGANWFcGRhzevnfdSI81nuAA/U2SC8T0p6xonUkUP024e0W6Ot+uA8LDi13B6imuloBRO7
bBNpWyc59Y3KtZEupiocYE2J86jXm+Gg4A/d6JX5CR1Axjm2r1qmZLM/ZbukIPdBJeIE4wZ0pz9E
wA1wAsSjjFMxF9l6NQ07OD5PFXlJoVXmV9TYxTYi2JpRQHc1lcz4GHiDWTO2oC5tcmjcqngrdTQ3
rCYkYZvYj8cuxqDuL3sGR60xC3ex+qpXAvVg3iBJLptScloka7umrKItoXCXoJoJZFBn/1UPUduM
uj0UcX8JepX3XNwoJ2NmV66RfsOali++op4tbcQDMijA8PFSW1FqPUwFjyPyvmNXqftymOqr1pTN
te9RRPYlBMHl/PBz3RIARzBuDcOl6VD+doYy3sahlsBrK9Yzu4/lahN6eIw+3lQCJOjRxzo1eQyO
NUzbWeCcxwn7WbUGdS9kIgZLcirWvDIvY51rzOhYbf1YXJUW6tC8zoLrgpSBK8g5MRlVAE3KeAec
yhqS9JuF2EitoJv31HzzZw0AimTd4amjLFy4IrytST2fI7b1ZVzQydieuNowLxY+Y8QccEujlm6c
J7VN4wzNVT5uM5GQXmCeIGp6sNx4jd2iox5IKwXARZrMaysdoBukhXpgq5ngQ8gIkMr8N60My2Wq
IhPYAVZdkMdpK5L3jZtLU7wfrKlSKB5inmS/JCxsW6M9yGNY7UaGLKZWX7g5xL/xhISZfM11ayHV
GMVWWNfT1BL0IN5zZgCwpPFWLe2tuQl/5T0zXAvnqw37MT5gsWZplvUHI/jHkE+nWsDVpVLBTXkT
43jUMIo2Yb0parye0lpIxYYIP5gITaw9RxEenKpJG9dfXE1Y9ZtzWZHWkZN5i4LC3LOQ9Gv81SY5
16g6o675kNtOAUnWz0wTUO7YfbCsYfCxn0Tky4HGyUCfRAcQ7olh2fiWalhQJi9LU53SdnThgCNv
D8qc81benIYWXL3U+rsMfu7erJLPoK0EorJHHB0qU7BCYR72g0hq0c+6yLZCu02sVUQL6gQTx8u1
pr4qwKJXZGt8TqE1LWx3bisi7tDP8H7KzF30aEwdACntvg9aZZdFGg2zQut2lMPRQcv2pT8Hx7EK
Bw8TgEUWcCQgAQdzojNk1UKewxwV1Yq+BXazcdh2Rq1vIn88BQguYSHLv4160o6ZaB4mE18EGbLK
ppriYRMiy3REQXlXURy7xM4ggFB6ItB4/jZG/TyYLA2ywrbeDcPtBwRFbSTyxrdILoQauohEkJpL
JyKY7b4K66OgdY8K1eKqaevMLU3d58AedcTGSOmRFrI/FONh0MadyRliV4IA61DWuSh+E6haer03
YvkswTS+cT7n8lwMsll06s1sZyaWesaXuy8IQ0d0Cz6Z/r1DWnLlGkEgOq2BrHISwupQV2W3Suvq
LJXd9NJ5aMrtUgzqc4MQfUm+NSDTnoxO28Na55UHD+H5WvE+1Pzij/VQG+bcGbv8nGAVcqQA9WWF
q8JOzPa56pRHjw0Zm9EE7ERdGbEPJgwG0YqV/zMTQjxoqVwdB+5zaw3as1BY79QqdqWa6RpbLWUu
TY11WucYaNL4WBE/8HPKrHOidZdGaVrqyjY3JK+RGL1CAMYXtHQtrT49VXJIwdsBpVa+JWBc2MMr
MoJnklCrQn4x/Q8oip/BiGdGNUhQCOUUf6TEsX+UFdPFZik5ftMGHs62TYA7JpmVhrwW2DGhFZIX
Gn+pHYWcQWPA1qVKs/0WRxCCadxq8iNRaIlJUqd/kcKQvwuzEhxhyHPaMaWHlep2E+hvSq/1ZzlK
t7VopPu4ym5BzcFLVVS4L/54HSZVQIElJC7ca3PVRKW5jVp533TB5DaDon30EhGnwqRtddDpZ86i
By75Qm/GLZ1q2REiPMY/FVzB6ipFTC8iVMc8JAtBGxBGo8/RlLQL7df4HUr0o3BlYvTukAUME+/V
BsVqaHB+LQaWHatRXhuudTsMpnarzP2Is0ogyVKcXJaJyIvaYS9PjEB7qTr9AYJcBGTAn0YnBoGN
wYGuxBirRDBodN79iWuz79AZkxhJIB3Nyiy+W/pir2wQDqL2XZuVKjjo38qVIvgtlTMxtIYfH3GN
kR/lg1avOixC8zx+GzpwvpkcAzqCI3HzJVA1f2y+ypi0U1giWM/7+VNYw+XB8WOdBrkbdvogD6tR
CXvnB98FVQB20ohsP5DbcjfINGt/RJMMipOdTvPSTshZSLVgXKtGTReWY52Zl81aHSi7rZTjFFuQ
3qPnzTGW222fuHJQ5Lu+TT66Vo+OlPKVXevghEksMLdh0V6H1lK2SmOwpUziT9OUTt7yPbGeDtCR
A0fR8t4Lhv5tUOvWG9o0J89Jp/dpGLVrmQMHvXGxqLQDQpuwETc/O37XQpIoip5ciOmtUvCFcU1i
QwVqN0JUf9UbeRvBHe4N8YSJVtTGcpsTqckSAV4MqwZw0/GCxNOwjZpJqVi7YycTy8Ai25l6s59F
8TqbiXQaagAhXS3g2B4G3jscRM3lsJO2/mc9QE0w646ruQKyYWrg+EVriHcq6K/VbOrrdBkminjz
OEYNyOlh+TM/UbYl9iCgy6Tp+DPGKsmv3vkZ5hcSNNookg7NUJ3kYdS3woQBnF76xdoV5xXEFp1u
EXjpAafLNk7A2DdSaTqy3tzLVG5uaR2rW9IBaCUK2aU+6YOmXrUkOBDW9ks0U9Mte5UIccQJNCrM
zqPjKz0qtqptztSjqItLqsFyGyLcfD4bAgbzLZLm6Ral4C2SyVz0G9ExvqWVqe31LpUclo+LoU/g
AoYqAFDOEj2Hk36gEu2nMz1kR6lheMTQTq9oVhnSVfpka/rQ8G5MprOCyw3jMOlf+CCVq2Cy2Kpy
Y258IDNECONo5KysMYpYrtxqCZAoyo6oL/J/Gy0PGIQ36qpgy8WHPYRuNsqGl0gd+5og0662Iv1t
mL7MEHeWUPocMeUxPZFX8+Fb+Xun0TSZ0keTyfKT3M+4TdnawHqUe1nrvzjzhw6mKWjfqH/P7FaO
qsukhQMq8RRc2zZtbZgKgXqrNc2dWTjvBYvRFJo7jaLJIzvjs6ym6Bm9waspla5kWPW3Rr8zSJ7M
3FQOXSeGRwD8GwlN2UHuGB+YtFs2Wj5/D1ERYm0g5QcVt/rs+2+ciB4ZHaMb4VSKE4XJue1SkUlG
NHlzGGIwHSJCBwLwrDntdCH2p3tdQkm32knD4111pJQPGsg7elKhHjRXPF7PSxTKUSkPghyJa5JF
8m4Hbr5jGlQ9J1rXOFVSV2/mYkXwh3I8V1UhXgcpf8VPV16movmdd9DI5CFO1wlpBS/zJC+Eulk4
FRPej2SYVU/m6LVpOotsUEVoTsF46aAgFWsj9R3CWhEF02JbQSBhrdIXUIHWVsmhRj29I3SJBuAk
72YsMvh5kMluUXLS6LJS0Q7l/D7E44tfCKMXgtA9+NKwV5bWiD71PdU2h7msqKcTOrrpJLOUOcJI
voPVTU9JF6iXfuKGbZU/raoGqt20ZQgNUPseYtnc6PD2wVjw5VT63V20tmQCiee0CNeFUUhPAQhx
QxazN6IVjXUKpsKrC6l9MqpsS+Hv9Dpud9v18SpzPUKoARUpfEjl9DYAPXkOLWzgpmW6ZCiQMZYc
shkZGYFEW6OFPsUp3tTbfRGSO2Bx3zhAEnsZSZNUPIGv63R3feO/7+9Lb/c2/nf+Y7920Vqu4YXs
tZN8MR/pi/5FN1gu7YZAbBKfckgujI2clgoicoj/wqLjWqzC0AGmDXjj+jCY52i4o2MvYRXXDqrZ
teq47sk9vZ1wltkfJFcTjje6oyt72q7aRpfo0j+br8pvsDdUvUQZ40peoKocwFgDboRKdRqjDzfJ
PPNzZFy1EbfpfroMF/nRvNWI1vGZ4IkiYrVe0bj2GwcnmNB63QAdfYN7FSUIDhLxFE7ZRIJZ+Ai7
0msAouGWYlDZlWa5AYTYr/24U7HiExoXK5OwNYf8hO2uOJld+DYU2cgbVXeZWyufCYWATTkrgAYl
tT3Ii0Oa9MNHUQID6EahOE5I7i7dID7PQe41Q5++8EmMMqkIqDGj9IVO8kqrkSAkWljhLVfVF6XX
6ZjFlJtxvlcwfOT8EfeX2iVxHg6rdyH8GEfm7pIArvLvF+OKr7IqB93Rmqna/Xyo1LLaVeA+//jS
CGP6iCWun1iO650BtW3nV029+/ny57Ok4dLosuwgMU7bMfk6COEho3PrVfJY7KwlE/rnsz99WTMd
2cxa78Smku+KzIDkEQYVHyXmZd6Ymrefn8y+To6PVtMhlrJ858fKwWBA6P38kLCUfFf1QbFb/oJh
kIV/+n6ZGzTh8ODkg5Ttfj4EsZ/x5ubDP7738xlYm2XZZ89OcS1Ly302Ofu1P/vVvPr507Wo5FzJ
THcVSCU2nK6Emh8U66lN62YvlnK3LsC7zZr291tvmij/437+9L2YlFAa1mm9Yk76NOdV6NWGjJGp
CSMyckDF2K1Q5TtOPvmuwdaZ5vG8Rscos/TIIQ4hBtV/SuH++V5g1CktvWL/k8T984F5LL3TyEr4
OOojuBsBiYQisur3WgRlq26LHXH1+W5gvP+HdvB/BOTfuDf3P5Z/8asop5oeb/sDlP/HV+vv4vSR
fTf/5S8d797jz7/wLzfa/J+fH6Mkdj7aj3/5ws1p7U7X7ruebt88XX/8AX//zf/fH/6v759bISTk
+29/+fhaElUjTpbRr/Zf6PyLOOSfVCXL3/L3f7k8xr/9ZckS3nxkJa9kjdz9jxvdfv3tLz+ykn/E
CYt/1SXJlBBu6TIeir8z/Q35r7yOaNC0RblhSIvE/j+Z/tpfmX4i9YcHL6kMMZCa/yfTX16Y/oZp
KficcBOJyv8kTPhHFvJPihyiQw1uaVE+i6IJIeFPmnVV0MegMg0AfEEDp1c/KvTUTZgVT9Uh3WCp
mFFyGTsfY27ldI/2Q/0VPNpnFuicTjcpmZNHr9EQXtpy3/lrSbclUjEtVjOcERuOF5ngsOOET+Se
VPm29G9c047s5R8KgYAKxEZEzU74JH1Ve8sxtlgZ4/9G8/pn9dwfjxHZETYGxeB/f9L5IRWdJBn+
6kacjedOkm4hDL3KVC7xoP7q6u63IHDGLJPoTYuk2z9dEP8PmTv+7X/VPP3cu8orhbxbNMR/U5aj
PGHuFCjzxnxCwyr+Lm71WYW7+9562e+QNCDf7n4bd/VWAOXaI4JL7oJnHq07NvD5vLRvr1J9lA7V
Tv7ITvM2uTL4bE5RbQ/XrlzhozxNHzREFq/8HQUDua+II34Vz+FBuRAsZ34HKN6BkMzPyXcyuPpF
fUMbQEcNbi//5thSEhm2LTDLfa+esqceJy06p4yZmmtQf8+2xAADGiGYHjKADyzNnvgFK1XZtAZD
GBSjjoBHwGE2xx65kvbN2twpTvZePGGlDn/FDx6ON77kv1n3ULN70ZG9uMMRavcfgbkhn+QcY4v0
4u9pA8bYmScXNA3sy9/yHl9vawV2DG4Wb+on5T18IQqyT/jBIwPXbf1OEE0mu/UTdXaq2jAaZYjo
D4KJrCdCntP4Ol1mLPVHABu1+SiuyTcxXWiBhWPx0NbzDbVQ/pIND475BRUNbunD9Jp/4PvEJA+k
/HdMFXJElAJxNVnihVYktRBaMAxLBURZpBh2otr69NpT6StHnOM2CT25eFVFaL+2ca3fGZp9Fhf/
3BYn+U4BZQK3Kai0UVisrFu0Fk7ZbjgFO84QxHvt+2I1obRZMakuP9JdBU0ptMNr4Si/YzfwZALh
ahoD9vDJYCvpPVrcMTv/yn/FWFsWl+jRhkfanZNjDCsiB8k9cPP9vFa90AX5YsUuGjvtTfryj6Vs
68f5FdaL5WRnHHbv4REDa8BTi+JTyAnesDN6OdCN1sYBGziVy7Q3Xyh3GXiDzky/6yvHtvFE0a6e
CYbqXe0WbA16IoYN07mQV4O0sh49zwTlGQM6kMmtLW/ij25br7KzfEMkbz4Fnzqwsj3xd9GL/2Re
Gb5waZONRma5Zitb/QSRb0tyNawO49qorpC65Sb/HDwC1OJNtUlfmVaTBrcJu1V8tC7WM0ZhcIAG
GHIXHTHvDjv97k/AOjuM4g8SF6szUptzk3p47DnmZBGF3G54lZcXDXMzPhPZxj+Uuu0HzVEnrWzJ
tWisuQtA3LOuGAA6m95XueJggcaawVlk67/wYi8PUPdy19giiA2wcOa2NKzj48QcaaMaNufNE6LZ
bhseKf4kCB5PSouSZsV4jvEk09c+cAM8FF/pU+gCg3ijzZ+uSW7bjJeEUeSa1DBtGz+175OzmTbh
E1Av0sxypBFnA3Zta2sP/6P5LTQ7YAqAWfrt9FLuRlcl8PHKcQCSHofXessgGIoPHDqAuWele7Ku
/bF9Y35DU+ltuokvJNwRKWGLN+mMA+S/Xh/Z/v5ZEaqapiTjlAIqKUlsc3+WoVInmdqgy9WmCSBi
WfNazowXM2r+G+Xpvy3Cy91olmzgsyEUWv+TMr+uhakTfanaaNLwWO7CmsbtFIzfcwPTZSLeTZwr
tvj//af8nH9Jy5D/fXfFTyRjCVCRvGIsFRfH2D+JbJWgUnVO/UxlheyFxFTf1eCFYK8KyDLWFeFd
0mj5Wqnnl89xYKmOZH4UykD2KnLl3hDQwZXTo/D9fjObMm+1tJi9jjTDljbmIenG84jAf8VwGcyL
QpJAJAKAM0fZ9GpZKr15Lug9V82ppTvkpQiBrELdk7sXn0k7rQ7qQDa0Ehu7RPeo/5tnuSQjXjfA
NPViZ+G2LQRXMecb+m7c72CQhGDaQK9EQV08tYA57oHWyEcrzfeoSciWTMByI+IqUeE0B0LVMfws
PBPiwt+svtjivsO4ZNAr/IWWAddXl3o1pAvOywjwM8Qg7Q4ujLRWxHlrIKTxdGb0torqRwA7yvQO
lLtFNAwBnLw3EBsuQmaHl53gYaK9cqvxqloSdoWYVSsztF7kkiyB2pohoNTR765mWi0PdUN4p3hP
dF89kiqKH3wm3K+QOd8WmrBLzGkDRvaqp1GyEpHSQIoj+EoDdCsU5m/5EXKmWMWAsxwuOeSDKVTv
HxOBLMzqWoWu641i7glyglw1Fo1j2xhHRBpAVEWakYmhnqdamQAbqZ+DNaon+OBqKme23xlgXaDa
2GKrNdukkdxxiC9KIfzCvyfscm1+aPIHWZ26XZjZF6xXbDqlzn42y+e4b4+hANCkLXTNkyP9uYu0
2VUzNgofWGWqUyQsEjKJ5BJ71vW7Ngd3sYTFQrtSNMMNjfOLNH4Btb7NpaCs1WB6wXnwXI7pR3im
15S5hJ/fxjC/x37wYHbxFZtjZc9cwDPdf8w4L8vn6uDSBjRdvOOLF0dxoGpJDkIKHmKibsDoDzmN
C23WlZUMBF6VyU/M4hg8A0zKsNSeInk+ks/drdSlSWPKOyzSAvM+VdjURIjE/dAgoBIbpubDM8Kk
FViFAqxgQKDn+D1xqYtC+oBK/+Ub025AN8bCRzSNmKyFpCN7LehqNgr9IhomCXTsDO2p5xWYyKNL
eXbS+ShNpVOWIE+Ge6mSMontySSAAlYWkp5wnYuds7xmxMFwwP220sAz1G6lhJpDpgHClHTVmtVG
vYArYQfF2WhAhC+qVZlUiE5oaUs+g2lgI3i+UNxmjHZ9iYhA9B81IFQKr1z7jsOPebzPPUyXsX8y
GfcjmyACVwTqSJslmeEAExZKidaPkb7PmOLtaS2qqOSyM0qlmFRGH7CoaSybRt0pB19YhgOBcZoV
B7jvsNXaBWdecnqfoB1uZT2fNnHWLeIFuLyaNHb7vKpvCBD9tVoEgTMiF6Jnipo8aGZpB2ZDBBRn
No7ZwzCnabajgaoytRz9VQlyxJREwIfE5hqNIO9+PuiTLO/SCBcKs+s2XFetefFbZi+5AF85lhoG
bpNCHzkUk/2oDsnO0D/in5Tpn29F5kve00Eooizd/3wH/0jyx2c9lAtdxYlDlufKCGhUZZXau0EN
yjBsU5ZPZhIA/Tr5GyWi4MmQSdxLBBzcRtxya5CPwVMmlHJDMMyxuCKijNY9mlYu3jf5ad7IbwD8
G6c+psfxKH0w1G32DCLBEluXGUUFRqu36c57vzqM4Wr8jY3ZJa80Oygn880uruj2xDdhpFoKP5qD
6o3HjmD0U/GZ7SnZRRulEXGwna2/mvvmHm5UB7uWYbDOn41yTRQhK30GhlvliVrhJx5UJsEr4yRe
GBFKlKeoFvQd5SzxPCFERGMrXYGtIrFX7foN1/2E3oc1QXUMCsQVuBbt07yYX+a2+o76t3B2kthR
iTxFdHPtfzOl1p4HmsurHL0A2YVLHvsqAfVxstbGc4Hu0w4uBKY+G2tjLZ6jNZQ5vDX0e62r8jt9
n+M1OYuf83sMwXJdYYGQl04dnvWELQ+d2b7dSBVHFa/fy+OuCHZpzwJqEV99Mgqn1tY6+GzSxWRv
GjYM7xGq4cxSmr0EZxZCLe+2FnzdSjzW9GVbV0PoRX+/osVL+Br+oqU+x5SjX2DbjDy8a8XatM/c
AQqNR3KaMbAgsJ/g6AAi4EAGg+YTvKTtmkRuitMTEheDHMgtEvb6VS7XikQjagU22iRITFsJQHHP
Mqj8LR+OOQ+vsekJa6ZnItlymCpR+S5e6nWLT1HZyDwfhKF1NL1XpMRlSLII8WntyI2uBc8W1eU3
QlSl3tefRbW8PJXdjK4I1J5l/Gzpu6SyOYXo+W3ot6P1JpxYwqyTpu30N6F0+w2XBVIBnmLo81lw
N07qV8+oMHE5kjEKqXtUB9AZqBnNh3FiBAXA0oz2+hfT0+v87J85P9FSJbUgv7WPsXa47+Cd0vc1
P5Tb/oszGexa9VvxopN+zD46gi2RHr4MT9DrI4iE5HnbjGkB/BK2m6+KJ/rad/grOcK9N94Byifa
Jzl2iD7qKl40jpur6okYHtXRTskTwQO8ULK012PXKl3fqV96wiiGTcnfj3uVcv3IgIb3JCWU4NJl
M0T7UScrNHJGta6eIPRMwZaHyU33/aWQXokzJqYGX0SgOUCJYlrd/C4HyRP2J+0goQfY+zuTEyia
8oJXyuM2KhKHQjtHbv7cJc/BvM70FVKztNsLn0BUo1sgbTpGXVjuKMROFmheFxtyNh7HbQ/azqbH
y5VLLrRgV+t63yXeuGt3yTEOHCqb9AuiW/wqwlc9+DkTSlv3V8wmxHxbfNZQUDnN2SG1SWAbr1xX
UNdGNBMYYgpb2MisGd0nDLhN3nAyDzc51C9cC6/putVXFAMcwAZ3fI4Yop5JW8hWwgCZA4qTjdaC
kBEUzkA0DM4MujscKg7kDOSPFlcNR1T6Am76XhNjxDRYW4VXTuT5Lkke/ZoqD+WVtepeFkPOuAYZ
twXu/ip58lp/Stc0c94y0Z7ZPrbpMfKUp5y+gmsc9vjK5vuQueMF+3N1Sa+cZ95aL97i8lWPaPeN
wCkdIjeMLxhWwSY7qdxu/6quzXcew5WTLhG94a5f9zOWZB51mjmza22LwhnPgQQHHe+KlxeeePJv
pH+3dIJtjoADHEy7vTVn4a3aa/eOL17Nq1XY7+G22fs0UigTYLa5VsdhezWi+mWKvYbKgBrQsz5l
N3tmC20veWhLh9ErTsGp/kWg5GRwuiKm3jpDl1Ipt57KT8Jpj6yw6kM5RU/JHgaTvAuUHQJhH5o+
WcbiBqVt2W5L8aJf1aNxL54zhF7Mk3MihBzguLG2qb84GoQ0VOqt9Go0u/nMke7EDkMrhDNi9Nla
OMhtK3DDJbnJMVCvqKssc0Ag8bxnjvpKFDG5aqpbv0rgKLHBnM0T7sVa8phc9v4mBEsnebxO/hLg
gQHnKo6HQt3KMYk5NJVXPjKYI22VgWBhSC0tB9Km+qSqsLC1tQf1Gj4EG9qz5JlXeW3dsQwv6bRM
KcQVGiw0ySQe4Dfdhv+XvfNYjp25uuy79ByKTHgMelLesKro3QRB3kvCe4+n7wVQ+khdSb+i5/8E
UQblUDCZ5+y9tkpcwKK/CnYBIwLnXJxBwAr9TByg5Kj8JORc27PbeU/jr+Q8n+b0tXdIXqmudOFC
viYeOcsLZz1cYzs9RDdeAEj93SfKzb7xsOG9dgy84uNYHrByhPXRzqn/mydO/ji3vOjodveNZE9X
PtEcbW1rnYXXnH+cAaSucx8daNCt/V/ySXFWzAi6U/wyyT+f5YUCCEFj8hLvx01xI2uI4Ivkxnvl
usTJQNPeHIjOp/aS3aLVM37VGzS1yRNdP3tieC0dNgA9KS5lnB89poIe6ph1/NBPUAlG4UvoAQ7X
lmzDRUVytnsJX2trGV1UxqU3/bNLbhv2IQage1jXN6G6MspVsx7pxb56KDFoaSNufy8estfMvdIf
8+A2vLYJUzd2xi58mQaeyiZ4IzJSR4USrEraTIfwMmq7kQvFk9zlG33boA9ZEE5c7KBA7JmeNieU
7n65BWPefNjGqib121jRJxMEx73YdyC33bt0Z63dl+ajpp/HKOAeqU2CtrtccaB4Z4xzDxZNuOvs
BpDbbU5rchm9mdGi+NQ2zSske+9zOCRvqnaTBGh5IFyx2dtj17FLL+I7rnnBDcKVa8gURrCvD8F6
eNWJ7nrgrK7BV+NdqY2dsSLcYeLgKqLt7EeTMiWyqAsFpTdtIz64A2Sy8/Y9dWZKrD2tPVQE65jm
471K9fJo3OYUS7AKxDfJB8k0aCaTD8NapNHN6BwjuVHWNoRf64wWt71uzb3LZXEQr3N4vP7e0nDN
QpiR3vM4+bVAjaKYz6oNduVFwMS20znTdVMSEF1QhkBFUDJRX1s5OI3QpayG6lA/DUzQn1PER6dS
+6wgHPir8prfNHCNapfu3vtgDJNeSgYJN1ARCSVHm5QdrHpdonYB8PsSNoxxF/oHPS/6TQZQUXb9
B+h97Mf+PRjQ39av7hWtUITC5B0EKTLgaoW+y/2szE3PhQadiX2glmw8kYXFNQuYntxah/E0rJIr
iMeMLldY9rszsp+XMicBcJspGwlE8li3C/RN61EQRrPRf+N9aZbQdZMlVPxTsaPgx+mFdPpz/JLu
Q+x6y+q9ydcWZc374khIetwtuFJc7G1xtu2j2PYf7Yd9Zq8kCASG9Mk/pb+ce+9Sn7Bt6u8I9B+R
GrEXuIvisR82Q/opx+vBWOBtZeqFsD7N0KJv+l+WTfz8Bha5IReezY6uVCtUboQK2p661PtBHEdV
Zzv3hQFCm1msDxTy2HmxPPbzE1LUpzZBySpQApJcytW2mZ6dF/N68635ZVbncSKPMPr6GYAVp4dO
+LU25C66jMN17NW7Lgn9m0rIlWf02gqnNMgFzjN1AcsXkZCKJIDtlWtIqpIc4V3YJ4zl7aVlhBfP
7zmwk6qFcIgzBBHWTeD4R9Ow+W5OTeWW9ORNq3AFGS2B7ystdAxqOBkIdEmoH6mcPMxsE6g0yj3F
qhGdiXVl2ei4SkExCib+Qrq+t67D+oWoVX9dNFV3JyeVIy5EesFU2IXDgLumsQWiNuyZCZd3FSYv
FND2m+rrXLgUkjsGIpJigIvkLhIq5CDM6pAZrXoVUacW9D6a3Q25OvoSuovcBF4NBVVzS+gBAVFM
KZfCrMjqWwKKXITeK8fBeFb2HpO1Hhm9qKCCNFzX82ikkGJ3Rz+Mb5Spy9sKCWe40l5MfWzRS+WH
sIn8fTpQydSV8DbPugMOeLK+OI/SdCd7ZCVHcBMYRlAIZu5NHLivOt6+Q41koM16ps8h578KBmgc
bTrklsRIZxBPjsyvr+ucFA9ssJTE1SRaD0HCTGRgUJHUwAQ6B4ewNYFTm43f2ofK8q7cvH9GpEi8
cEduYFLjhgzf4qakKe/IDz1Ht2O0dr8mkjTcCheXDwUQVAnxi24zWSH+C7qlnSuLZJycE25/O3o3
SZoazwk0MiVDdSLql7SBYycBlYbufWF8SiUnHcmLH1vi1Tjeo56amvNZpGQxVcS9KIpL5STlO2Bp
XRc9jlPVVpj6jk8K0NEdXGoQmML/HF2SBDGRlfbkZO3aiQ3MntGMD4Wl27smJHMP9T+1b9SETK66
p2H6MGxvXiQHSA9uQgUaQ0o5OmvTB/tAjil5r0BjK1/diZzydKA52xFkPQhHCKulemzGp65QntrU
P5tcQ1vsjkiosqe6ZjI2v5Y07U9h7yOJRjHH5lpRTwssBPhIEC4IPFEZDuK+Fvpz2kewi9YmUned
4X3BVWcYnUfOyj46Po9vYP0iH/spM7qDnzAhzlOGqFpWP6QFfMZU1xhrk3oODlMG7rtuMjQO2uZo
ZVPuJyQtCzKuo78QZfyMvrdiCkoDC8cZIqXhKmsb0hmYMqgk4q7CIgB5FiPyLRNvf+sbNJWygRkd
kX3bTAZMZvDtqoV14wzWI+mGTJuskvG0eMEK9B72XGns1N0ODvWgpN4bQX0oVUQ6Ttga4LMeiBfB
EKtxSokFs2W/ApfuB+O6TjRAvINa7+ygMBdOGpiHVnIBsDxoRbq/tbRty7w0rFukhgr6WC5TVeUg
Hg7u8ay8GbqciKxWtLbreq8SorTVKuCthG8QmNZSt1A8Da4KTCPU+cV0Zl1rBFssSrdZCY1+m9fk
Fxvna9CVD7KA3ttaIMUHNMS+rG+drqrY37oHdIkhLkOTmYw1mASO0bZw62WIFmelCsvb5QMlWFPZ
5DK7gQLHGQwjPloehrRGqVeLNmqewixmPBLTi+EcTiZD8ajZTNGw2r9YNSw/HcHbGX/2MvTs+7YL
r0azIoh2pqQLMhWYS/ctkGpDUQYMPoN6yekDKgI1KRQqWDZAakiVIu8t6u9CG3usjJ23ImbmmvnJ
Q491PGj5rzSSsBdDT0KkHhXnnDID1pkP39RR4zZP+WT1I5AiRLUWhut8UsMJvT9U7QEO9Cs5evdN
Xr8I84h25UxfY5dbBTtAXX04PY17jA2iKhjgpyfwLNRmEu+0vM1sY4+BDAGafe7zctt2Jp22Ghdc
Upa/c1LBBvGG4YvLaYos1YaOj9UipthkxS/wLnCxcrQb/ikm2o7yaMyAhynO8PJmDg5aqoKBfQWY
P22pk2qKCqaUqkipTHNVu7sNQK5gDgluROktjdhIdlpB27fPJjCGQy5vmGziBvFeE+U7PMv72mzR
B5XimJVKtgxFfEss7Uubh8WiSEaGJ6rHZJkxUZK2N5mivPVtsx587YKZl/wO49L1xB9HTlOR0clU
EselrVj9BroLDkiDu2aC99uNxBYSgUbjzMPfFWEjz5zkIYM4tiBUE21+1x5j33sQVr/CkrqMKkNu
iykYyuo6qr8tqBDOZgsTpsm6brWzHNXHuB2mdE3SMAFf4FQY30YjOEpvVPahkDeJzRiUIMWHrgeM
0Jj1Xa9RwXU76wbPImNxnRO86mw1nXAUu4mZN9Fr9XSmVVACYATmmLy1lRvkOw02ZpBT6NMw5S4D
me61OD+2dnCn8PsfUd4Cm4qeIwsciRVDoy65kJGoHNFt68Reb8VROOQjqFpCCTnUOE+BGNj4ORN7
qyqZYLqI3gmgyPbkY66aEcGR8AjPdNO2vUSIwtrQhgrReS1/CQCgsZMbjb4OqV5MgAOVqaE5vOkR
OMauJ3Epy6P9KOQuIe9wAvuR6SgJogPZS3HcXJljD7ERi8yUEhSNmOkrwf9vuuNG85mXSUQsGGOU
60GvE+SMeki8EAl+TZJtiswCudipn13RUsaNkTrft4ow1rZJtsYQMnWomlMFeorOLpEberojTOqu
SmzqmnW5R6G9iy38GFZp3HQJl9x8bPagmM8Rm2gZuMRGmq6yyqHrhTSt4ji4K4aKI6YynlRCsJci
Sl4iVzx0ZL1tobTQqHOeLIGpVSX2w8CGuQycKtm3nvms2yNVh1BZGeAOadKk1kLq1oa/mwAHqT4T
rm4sTJOagD3VrA0VEqCiHP18vCsjOhCc2A19LXMO40Tv7vELGOQoyd9N0pQnPayI98CP5aMB3BAr
eutV+yy23k1EuqsqNQ9eMnyGmedvbBOftcsWynR93fTU16TCiC3QfXVpVsMS+An6h+KXVRRc2Ux2
CR8bEqxpgiyijcRkvFTbVC5TVT64ovEIzWSioKOOyNymXcZhcIe9sNnQoEFITAo6lBJGmi0SiHET
xK6zwmpApZK6hldbJ6CeKDBkfrJEDzDFuXHdKsPfOo7bIG2hG24UW6Uv7zfadixT/VAlnX6Yb/1x
t4+zASsBE1dcWAGdobXUCuPQ2f7PxfyYXYIDDYT3OmsK50XRcgRwwpLrJGfU5kr1ZSbUVGb6y8hE
tXEiR121QgGoUXj1wfBbKny+x6RUMpGdFI2rvlXWiKqoacbM3Ly8PrQecA+dqpOB9JYibvz3RTPk
N+Tkgnx2FPNQhUOZLlRYQ3DSNPNrkaboT+oXR/YWsaH/WATIC/TRKPZhZdaHeFokas/XKRrY0oa4
BZhLVQyvxLVwO3XbNkZ0FReR/oUg+l914P+gDpyAyH8pAv6NOrB9+/32hyxwesnHW1X/3/+j4Lj9
m0B7Z5kc1ropHP0vaaCcUH3/0AKqfxPC1kwHHSAiPWhVf2kBNYOnDHOS7umqahsA0f/QJyCk/M88
PEP/AyKF5BD4tqmChAUcqP4LFMyv9b5F+K+dfM7mYVsaaywuDOGdjJO7zzmd+DxALFR2c/+tmWYW
deQb+OY6wtzV8sElS5mioddvTMXdprVK0xVfKrGom5oEmWVdMiTKVAbD7MBv0ke45HbVumkqMimm
ljTAo32rjLu4kekGPfxDmbgDuR1UOx1J4lWVGVtpH8rIq05cYhdqhj9zLAlox6uNrVmMhwosxq4M
6zut6bH0GToOYY8rdoPlXJZ4rUTXWmuyTZESKeIgc4NUu6avHmuvvDe05rEkYvtJczquYv3Zsd1q
7zQdxcm265dCCTMKJDC6LbBBJHvG5CnIX5ZCDdZ1U87unSWPjBgPsWiSa4UaugW2H5lAYx8bs2C8
ME1QMTjXUVKuyAB6aixrE8qRcl28y8gje8my6joQw2nMfX8FhEAu1JS5qk+3AwZLte7FeBN1LwY4
ASoaBFUVI9n23ShvHY98lPkVplfDHDEJOFVtoHmW0VCK9ONkCeZgCmtHWlaGmBvc6NoYg3xbZ0m1
xiQOL1MmsYoOQ2dj559NIw9lRhferyvwSkFKkZhAA0f/bRLvsySWi6AKzaQ5B30h4DJNwi2400sn
AGSl0UUv6obx5IArzuk+rap76Y2k2Ckutb+QfHaS5DDhQpUKiRRZlfA0KIDH1X50dVhpzNaMlI6c
NbW5DcZefqfqlLhRpmQC7SGwwLTCSsbE9MBFJ9yCj6UIWAsyCUatWbWKvM7LLjppQ0l2dOmcsIGA
cGS4t449egx0qt1rL1SCE4r9krYf9twxVO5rd5XHkutTluSESLUcB/bQgLNKIwLo8EVe54U4Yv2s
r6w7NAHezquyBCbgp1G2yPBl9p4y+ttWAoeaGjrMDGy/O7i5ePJ0WAOe3elsHhevGHAiTOs0cyi3
tS3DR61i2JJ4JVYFKuxjpz1FNEbJGdkBF6cXTjWJAEvtGGrhVPzSxxVhfgMjLe/BMbsWbpXGbluL
fOUm4qz6fbX1KzVZu7JvTyX/YhdAk/EDlUqLEvWExME7QhK0x+5FF7oqbRKR251tcpH1ungKCyEK
OiZbNwvC6srOshRZ4r1GFu0L1Mu72EsfhCCVMWtjY+cEPZ6L/ti3nXcsqTbsB7+0Nl3gUnjjuvho
BgGiU1ydbwqBnrKrulVM7vc6l5xDbIROUsG8C8H2XAa4Nlxc9xs7SJ7wa2enRLUzgovblm54aGxj
16ejnthXPvqR3XS6SotlMgVVMNB+EbE81cJuPoomz64s4V6NNhM1tPMGU0vXP1aCbTCofoZUpM5O
gWIzFXCzF9XI3aNXBP266ysmK1VUHFy71lB4MkMblT6+uE5U7dBJufsg1+MTHFt0qSlmQ4+M5pVR
K2ggq0pd+W3WkO1J78Mt0YQoLb4hIZlAlC2opDDpiNR13ceaRKp7RrDLrLBJylTxH0aJaaNiUrYV
Gotrfmc9MDqwVboVQUveaBYmV35smF8L5omn1IBFStGhSPnLMesyr8WMfnG0/gPvgnEXeYG+SsKa
GBBSopu0XxkGneBCmK+DktNf85Ij537mWiB7lwrlGLxrSXWYF9p0qyEBYpo8cHO+P99KNRM2m2s3
/3h+GBzKR9P9+fnvu19rzg9apcM7zU/9uDk/1RvmsCEl93p+i3mV+fE/3rHRouygReoD1UY7oPov
J3/KOFI29CeXytdNhTjZw3x/vjWvNC++X8PMCDfF/DThPLz8+6nv13w/Nr96fsKCu4dgizY9M2Ra
wPOD//4bKPP3mlf4+rj5XX7c/HrZ/ClfNzUnPHK4k6s0/Zg/33q+P7/Hv/2tX2/xx++cX9OXNAd6
2CzL7/f9Xq8q6YERk7v58Svml339wHnF74/+3iZ/rj6v+OPXza/58U2/P/HrlT/efn5Ty6sojXx/
wxzPEramOKMGqLCl59fPC90sCHea3//Hl5if+v6iuaPv89gA2CX7F4945q8XfK3V65Ql3JaqGVNi
EygeVBPVNU4Ecki67gznbZ/hf9HnN4ki6bcMbnYIydilEZ/a7C7zo99P1aUab5kkHv54fL5rTC+e
3+H72a93qchJwtPz/Y7UpBdhrlWHvohIgQZsJ/BsBa2N1XW+qRTYvL7uDwE8a58wx9WPB1MKxPso
e/paZX5ifp3r06DpRXdxo8DhPKCYBXNBh758Ooyc+n24TbZzLCIBP5McvcN8q9RxKWmNhuSDTOiV
OqFlxnPguP32+xDN51NBrp7VGnVXI7HCOkiw44j/jDFwurcrZ1lV7YdVfXAmp52VDq8xtlr6Sha+
sXFaDJMLbF6QP5T927vf680v49+gKoh2LLesBi5kfuyrykI6Sx6H6N9T3yk3ZVnRmSS8mha91r24
iXmXuVzmA7MqF/nkbTMnRxhz7uww3y1wV+lmTYWg22rTHMyeJmyUSsyDYxFk7/ZNA4/L6yZKUnfA
QsgYLYvoNiZJS78/89gwTcvKcXsQ0635bl6PErRitld63Ijzosugf3gDV/OslVRiuAITPR2b8Fqm
v1Sf7FzzwqJ8q3auBa9wJPj1r0UTKJ+5hAqWZ/nkenA1cPy9eV12VXActFFdDqAe0EaSOBS7yi7u
AWpi4t7rOmGWk+IOQ6dJyGc7MtisNco8hSq1g2URKKwgMF4kHXRDn0SQQ1iqSC077CBmW7xQfDiV
jEi4nLHdwv42kUC7/dyPSTKPdMoXRe0C4DHdvUBENiAWdCYIrdSPlt7hC5WUjkKDM3noqSymW50J
5kvTsp0/3etVer0xiYrrlHnLAXyqyhULFeF8yzF9BlmZcWpzjYDo6T9gzy7qndcU8ZIBAFiMaftb
0wKGkdwX8S1ll+wgLDpCltLSqHZjDQJGhTh/+g5DNVnoLND3i266Od+Px5ShAcO8ZnLyqdM/YhQu
fCdJNtYyCOAR1pM/kDiP5MfCw8g9LLVEP3dKiuLCQIHKlYb92xiory6FOrS7EMuPPu173zvgfOuP
xwac2iu/98aFPZ0NHQsBneJtKkaBdNxbHQ/h9JN+3DctPwCTQekzBehK92r63V8/Z/qh8bzFp4WT
o69ISP1bzfvU/PPmHS4Zp0T2r/9h2ttsd6/7ltiLyRU5/+D51vdifqyOFBBrtvbsThZPfzJpMn9M
D0qtIpaz/3oQhymW47oqVvNRN+9C863vxbwN5rtcTRiuhvrOcLjYa9PCo6nxtfi+O8TipfM82jOD
uKbXYoxLmOr54eumptMEhkYO3QHY3EEtFXboea+eFn/czSp9A2jS3daFUXIy634uwMUw3Jke81S7
2LJbHOxOo7IadepHLWgSp5qLTG1a+D7pxr3L/1UVhbvTAbV5VfOZB5GOjYT9ad5+7bT/zLfmx77v
0qk4VGop9y42g21jmBtgqOxGI9juobNKOAqElfQ57FZKn2hvPGrbdILQ8Ey/T+eQNjKJ40vAFk8r
JoEL6an0KhWokLEs+4Oq6BuYf9Sy1IvtWvpKbS1yfwadDJRBbVaRL2LQ6uGVF4T3XVcHa6/K4zUi
clSD0w9oItuDlj+d0PFe7OZf8XUoKEBRaQjQLqiQqRaed2wsyO/eoOzmvaPWEvRwfnwfTb7hr396
uvW9M1jwJQ76XdojjShBhq5ohJdHPX7rZaYdHLhbtHBZwGqfEHIo0DMczfV8VSME+gAkBfoTsHWG
1jD1/E3rN48NHoINLWkPrZJG+bb1UXSo0rgCj9NvR78LjzUB2Uht85siwmGhw/7mOCcwFFwmCOGi
aVYlEayoJzmDtFaWrqtRjXa+CCDwVXstRD/cpB1uvulkUeucynRXYJOb75OtYywAhJN8PnEC01S0
S13axdKxGTaLaYDdT6NogreYqTbKo4ZzO1Xbc5wgZLYq59oOS46lsrzvzK3GtHf59e46aQBcb100
gNPndiMxiEB0qS2vPAs5IQyYpYRQRTRGtkoqdGTIVThrQEU7+BItR4DlOyeiAvvy9Nj8LO2TfllW
NV55zjXj6D24buxuwhpqf6W/j+B4D2oFuRhhhhXwdn0ageYv2gdDwVTkJZPFMaZ9J8gAIXaPL5ba
1KebSL3KnOxSUhdAM2kxCv/0MWEf/aJ9lhVEH7urAR906qa1aUL0DprX6Uw5L1JFgWNdCRIFOBbt
sl2OlbizXfpQONqzmmLotJhvQRmup656fTD1xtxb7cWy+3Ad+jjFUs4la+D79eJrBY7efWS+WW3Z
bOqwM3DCuKu2DuydcCuuL9Nv83Pk4KJHOlmY00l3WqBGZ0GRZRU3nGaG8QnC0KOn1COT7XEKQsOb
ZpnRY+2TIztELsZtKyDnooagrOXW0q65OsxbJxmm8y69E30xwoDCGYDlnclmcphv2XYAOvv7QWd6
RqmGY6IIfzs/rk5n2fnW92Jezfx+7Xx/ftcoIOMol/yB0wf9WG++KVQzWmMh/fx67fwYHKp9kApa
NsYvclMBu8bEf3Zwk2hMACeqjPAOeAVS0lFGt0Ppjruwuw1LBzuRioy1tKYSmgKBwqXj5BHqZAzO
u9cljyPtTmLgad03fWsu8pGq+jgiEsSG8uQ1QC5tdAkaKOySntGiTKGoQB9zUZj0xy4hGga8ETqy
3HnFegtSfKCm5LaFtdSrpltQSEUrQSztoYMvcjuqKP7CbU/40CviFZRbxKdeLLgPJ1cq9DSiYHiz
IMWOfWY+qNS+dpSYGiRPRvtKat38PDhCbLWyiw+tW7p3hWwezH7s33S/8pdB4lrnwsurM0mp6Vxy
efPV7JYYHnHlxeh6YYoa+3oEazHVY95o9OO4iN4qepGbZjRzIr+tlPi18Ty/K1uNXT0w9JMTZN3F
oC68mJ+obeXFD3XCcPNSPRi6G62TAQ2kaBjXZ8i3aWSNLwWdgw0iESJzKizBXY4mZvqRQ90hJ6sC
7SqvCnnN7IcDgvH6tW2CfawGutauKN0bcjLRPfX+QHWNbztSUxgdM3pOoHZurb6WWxk3/rNBW2f+
Vs2AS8oPTfXYWbENTsjGIDlvHeAC9J8D7br1BnmVaoP39ZaDhUGoN9THIQ3rXTZkzgYsRfeSABKZ
X+kTFgtrQ9MOFdqnu6btX+fHRUyKZuK5/UUdYNmPJiBgffoo6cPtiEXxQGUw2yNzSTZQPb03A2/s
9Nv1gt0J3iYO304090E03s5v2OV4qVrDrs/+kJtnyHr+1x9o2OmDKoitLvooXlcNqdjSCJHqTJtE
VEfHV7vX0bTrTUQ7a4c+wXggAP5qfldyQCVRx+xijWu6l3m3m19ItuAvqtEqlOchOPqA61Ar8vVT
VKs1UqPHIEMrm4h+MxS5vvetzLkJPQqszqClv9JGh63tq0+9PRbY/xTv4IVlf+P1OE3mNRov3Rum
Ej4rgU4o+1AWh5wT0k0F+ZpjMMl+Bb0OXjgYIPOkztrXinHKsqNMR/qyQ3Df1/skaEB6PfZfGG1B
xgfJepBkVV4PtU1pc3ofI8jWpDy1wBKphCkWOMKeKOTrskS5Na/hJdnKE637Qtpyvo7ypDsyMZAX
ysTkcU+/p+xp/WZD/eoNKn+3q3Kht5PiIly//HoPMD9M2w37dSzwqfe5DK/SjDp07I/t1xoNffF2
HKs3uzIwO5F3cJUMgTgbbkVDYfqUnnMAmrK3OCOvOO0V7aoy/fxM55tm6vRTHECdFbzReQWRQzOy
AEmc6tpyTlwiyE6Y1rLgB4SD9d42KEAd06pIla1HdkEZUsKv4l/x379Qhj4aO5NGQnCXnWI+i+yV
Tr5T1/z6PoWwl42i+GdXKd2rIKhpWmt6DB7wOH+SHHMNqk9Wn/O2FFeNC4LXHWP1rdWf5hWqoR+W
pSj0c42B7UqvyGauvVqcs4a/p0UxSekeZflURRVdLW4tz8+5to3VLhnT9na0gSG00ix+VzFZQ2aj
vxUaWXMxWpFzwf6JGUyAGwoD5VGpvduvd3P8u5zkq0dXiVHLamaEBEPRz+xMDvs6bEEYE4t51Qhk
F7DPoLg1Mr3dZZGLuTnLjNvMpKExr5JmoPUpzr7pFkon7HLlWZV6d4yMSlurbV48ibi4nlfl6Llv
RFk/UlqJNjWHxKEYbf/SIb1i5JNW7xpkXZS65W+NSe3CrE3lRg6DumPwpGzxH4Z3lkdJOmWU/zth
rxROq7yGkybMW8VKhRvR6vVj7aHEI05JfULid543j6naj60og0ed1KhN7/XyoAZpeekrBem7nk8j
o6d5zbFxAVa2Ut70LlCZbqgnpUh57JuiuYO5n31t78GL15nuDK9KmFertqmNUyc8H5uQoEfmWv7z
2ESn+bc4ufMs2kZ7sHylJYLaxlEihLhIS0EIR9nml2xP8wYqmMnhPx/Lm7bqIrC+LR6kyDPughYJ
z7yKa3obm3bVqwtubmWrTneyVCW7ctF2rY2gqp/B7R3nVanUvQV+ynUy6WB4unGylUqPhz517BsT
pBTFVw2oRlKuVadUXqJGIxGgJkwsNaR/NsII6UUS1++JfTM0icHxB7WvdSzloiVCPeSF7m/gADVP
hLmd5vfya/GpkHh4T3/B2lZ90+O34dJteaip+NbGrzZwdv3gymfHGNv1aPr9MRxT75JUaCC/3mP6
UvNdIuiVsy3YmeR0appfNr1+Xk3zDnPD93+b4v+pKY7HnsTB/9wTX77FwSds3uCf+uJfr/rRFp9I
55bhkHrGdIom9d+JOVLV/0bCAVQekjh1FQrOP3XJJbumI4Vq2cRXk3/0d2KOBmdH02wc+BBuAMA4
8v+nS67+kaAo+FpSlaZtWoSm6qo+EQ1+ePrrUctypn/9Oe00QMqZ2OR1r1+1KFa3Xu63D5nep/tG
p3RXAOWFZm6UC1nTZA3Av7VultwnIv7FBfCq7R32di09ByauGZqWhppeEmqMB7LvXulH5Vu/jCd/
n76rnPyhs+3+koZDf3Fq2/wvgWAGcoOfKIbph+kCv7pl6UJnnv4HrIAmYh45ftOePbRg2w69llrr
v0a9NHZ+7aVXmWVBM0wa7Iml4i5p2ttXZdfLc+7rH7U/4jjpMcGYeX9SZUxoSwN4DakOJcIoX4uu
bK6twNfhWnfRTvYoDEB7Q/e13d9t1AU70ae3mdXIewva3lKqFSAMmAJHlIP11hTpZ5353bE0bVxw
Onb/tOj2aP3Co9YwX49qUqJ6q7IouwJpMXvpHjW/u3YVBRWw22oPzMqAmFs6WdFrI1U8tOC2cmdy
PQXMzJjaowT/X7ap+aegYtqmCDxsR4XZJOxJ1vFzZwE77NOFH+qzN055dI0fbJxWx6dRI7BtsUgZ
+TgcgAbwZQMl2KY53p+s+23r4JgCp1CPFWTEGJEieHk41XWGYC41EWAW4bbsS+MuNOPoVuL7YEOr
D4R+onB2jWeQBPTEY5NLeY4e0usFHkQbcGeHASUNBGEtGbw83wzv+thHmkkIBdFRPmFOlppkZ72X
mLKJCZmuB3IB9iC+tGTtiaatw1UhUcIOaifvNYtt6YzXNlFFjwMOodZKulUNWe8UyewytM2BJKeI
a9JY73zVuI0CQEyhXyePan0ujKa4Im/nLkhMKgZ/LVrayNTLw+C/RT7+68Fr0Tq22MtNjmFNnY6B
HwevNShep9C8OafGe+SNQLUjGK5qG0IVmBCJoasGx1Y3zFPf6sE2Kn343ukadPIRmnh4UFPj3NS6
uArqdK35ytapV05RiMcfJ8V/Q42awvd+ULmEJUkAsS2NeFkxLabd6sfXNETvAWr10rNQleoQRsYp
NRNjbfgdl8/BdP7Lx6l/4FHmz3PIK7VwDkhnlhj9/DySa4axKJklrSpF+hdFflBJQxOpqAZlPqmf
GbHgddVG546oE/yHsHHmEGu4Gwuv0RlE3moDctNaE8ledDg1Cus9BBca1wwTMz9uiXN28wkCT6UM
EfspG5Nyk6uMCivhmqf/sv2mc9U/b0CONdVQAUNjBOBq8s8b0LK0wPdAK54NXXtF9uofLX+i1tqy
5HTlYREzIxxYltGuqzZXrjTORMdybNRNaBa3QaAyFxX+upa8SBs4G5JecD0vIt35kGlt7bWAQ3CQ
Y0RldfSO/ZjWIP9IUm1KzuySX2eRA7TpGjJk3KKD4YQZCleIBEOqyYMICn1TlRYwWcvF5zuGQGmS
zF/6/mFAnXCWYWPRjYntBm8IMbtjxSkgr3ANUHYiB7o/KR1Z87Uj1qnENS8tJgYKheW6Ev5ZKUUN
TULVV3AQ5ZVtu3KRDxF0KTPG7ZqlTFjI+Dj/z9vd+NcdyUbORnMIyprOhWQ6/n7suMJsjNQwXOUE
67d2/x9f57XcuLYl2y9CBLx5pTeivKnSC6LcBrDgvfn6Oya0o+vEuR39ghCNKJIiAayZmSMnEyup
Mz75TvNtjDV2vIOC/IEdfEfs4Xdq+OqPBcjAVOX4o05ZFjep7T7EmtLPgGCHI6ve8FmhXm0SuS9k
ssnS5t+st+/pdDtPpqs+VYl7Fwdv/JDG8/xYZ5hPGwzmDJ5d+4dthLAmq2cb4vAOtCPx0UHoDvX8
qFh03i3pQlbXDrRzVBgvQJntwwx/8xQvPlMWFhAnzdHrQ2FPNrlVMGr0XJ2mJan3BD6y+8ghXB42
34d0qh4yq2rebe+pMdvpgxVnd6N16P9+g0lE/X8fbcu22CNQMh8YFHh6/1X06DY+yOm4s+C2hcm2
NoihMTU2rno74ZeKEuOYMXk4rTesm8kPQ41BNfdpyC3Uh7+/Y4Tar2qh/vfvVf9xF8dTmI3WB//7
aEObqy0RjWr39bjrzWGm+BP/cc/F1bQt6iWBBpds6/rr2tjkZ83MDv/xi+sNX39yfYJxrou7zH7/
us5an8HfP06+hX9G6PU6zPlu97++pr/3/vdxjd955M+Xr+cg78L60388WXkLv57TesvXH+2r/EEZ
O6MZ+qPT+cQQ5G7rHUK7IRK1/rjesm6olBK7mtzT5itLrCPmGH+krXHZQxalMTGkpsQMTrAHypa4
sMGubwgmi8a6Kjx0A3LyyHns++As/5BDSw9z9zZr4z+UkBjnPrXu4Af9o08dYLA5eUXX+wFadNnF
6fSzynVnp/oBh73np9tpuvaBXr0BE7pXLSHsrHXh2TfFhwn16FA6y63odQZeRnTsi/zKAb/akKIb
DqqQ+Wxo0XtE1KDqMCFHNacJaYimb8LXmUHwaxzOiWtskoxWsdHtsesTjFo6AAeAjfC2kf0zQ/gE
vk53V8FutB94jMT3QESA+OO4SzJssfZ5crELD6HBdD9a37x3k9+1Gu6H1FO3xNKoOJYBmts8GoP5
wMJt3qcKk5jewXvLXcjDXq8dc74GRBn85Gha5XNs9RyQXJbE/vBpZ59+Dq3ZmQkkYYPYOlZrH1lh
govDgTmUdOIlfqV4MIreNMac1JZQdFy7+zaJoaTZxjfanMnCWJdU4r9Ri2Tfgd3DWL73naA/NbQR
tkVj3jk1zsNMghb0NcTtAAYxm34rp3ox7abfla75rJj4BXBumJfmRPXwndCJc6yDNj6iTmtF+BoG
dH9RwIC7cdwX/fDLm6ZdkxXpsTOyjuLu2npgUA3KHLGtso7dDNyf3sSND7580twCDxcOzFJnz0gV
TUbBa1OdtNq9NrHrXjhiX9NeI8QRZ8mBTjNKIA3eB4//npp+JWjjuVdoN9NnL1naFrGi6RAZmn6e
PeoktYkPWOE34zZkjNaX/aYYnPMUA2Gg/RNrKhAXRSkHIaC72pmP0LPDc1+TZaK8iHe6W2Ym28ok
uxVHu6VXnN3A/DBTj9wX3p7FjARsRoIceLNmtv3eW0o8gZaO+jSY58bTKNoctXm7mNM/HkigbHq3
HfXbLXu8wg2WO1s9F+Qy73zHwzuXzttyrP1DPfbi9/1pefFdpjmIdslzx3GeSBhz5zp9GQBMyciF
alicKCO6qJ2dQs24Agt6n1RcP4yVTet9j1WkHR6b2m2oixzeFr18ia0KynMJYTNqqnvNgcJfKppa
ktZgjBIFB/Bi0SUISSuq4tUaqqPuJxFJInKYvY6W2CVQBeepICtis2tVS/Z7sUlkmFUHuqPbLrSB
bIV+zFn3cN/nnWQrkA7AQ4E2y4767N47pt4cXI96FWzCCIt+dBmN+VAoJpJa9MAOCwx4m77PvZay
sqvmU2Falzmcme+kdARHpgPuIeNL6kZPdhlOfLXUPg5/5K5GqRsnG4dIsDsYBvGyVERGovl+eAW7
/mABzadyi8TeiP15ofiAhox+BHSnoDna5jbvkYmV077WA+tBYwEp7UGlmzy+ylNRnRbOLzduAE7O
WKgGDN5GN1IHJpx3hk5SpjPr73yGsPUWvn+yUnoinJxwZ43hmQO0813zef8mh0qJihaug12CDs2h
2m+m9M53QYV5WW6AgbRfTM5QNxy2ixNKd7I1tZqWrsD/M7Y1pkenpXmMmhiWQz8dnNKlvNOJ4wL0
8Jl0JhgjZzcCQmMfWYpN22rpMG4skAnUbaqB3AwRsIOZvgbqQVkozbN9xb1MzotV0aJs9ZTB1R3M
uX1sdbVTjQ31SyX8A6zm6LoVYLEQQSukqfOwINVPHXzKvks/Uzj3G97I1qXbIus+4jY9TynNKo2H
Zb6hlm0X9N095Lay1kwwByQmVYUvfFwmYxe7T91CxROdueyu8+DaiCYEeHg76wCvpkyH8maQViXd
cx0exsE3ryTBvKBjRKhneJ7J98QY7lGYc2p9mvylCBkphh2sM9ZFJ6Tg4mg4n30wgIhCt6R3BUYd
7cPE2TZLB6xsILg+Y5ndtcnyQoq15MVhSDJLYzoM1g++YANAneQtZccJvwXNODXrY8xZ9YI0ua1G
mwq/NDrmRKKnQAc83PTVBrc4gUSveseg9rypyuV7QeIM0xCGl0AZQGzdb0093cfsOqt8OfYhDETP
q4iJwd9lcOiTuZckN6UBiK3acVL06YTaND+WzBz2ehKcRwsyZ29ZL4aWxQxwSjGLaTF4oO6110gf
14ZWA1qqPTpig2tHycaRwcSjp8h/wnIty/iGyvGnL9I/MNEgxwzTyVmWfGsY0ze9IDxrxKjwiT0C
u6hiZ6Om/lYTRdjZI/PNCOdc5xQfboPbHr46e2swbW7Dqikm8xPndy3mNnYwiUw4RwaZSMfGN1CB
AxU0TDlps9JQHhmErvdYN+vFVCakdE9N2NiZmq6/Jr9vyETVl9kqwon23Mm8tZLJa0T+8xUN4J/1
MVrGsziZ+o9aJrbwBszLKFPcWea5izxG4T8NMul1ZeZbyvR3kjlwJhNhS2bDA0Pi9bE8mRt7MkE2
ZZbMUiw/9jJfVjJpxhfww5P5vSlDaJlGazKX9mVCzdhlvCF6w2GU+TWa3mG9K299RpCUKbeSeTcm
8/Qcywy8kWn416MNNyVzclMm5pnMznWZovsyTzdksh4yYnfk7+oM3QeZvoMQlfQFE/lRZvNRyiED
9t38uTC4H0UxmWSWP8tUn1Oe6yRz/lkm/oPM/nVRAda76fYH/Zf2z1mUAks0A1CkxsURHWEURcFD
Wljv6SA2KFEd+lV/ECUCegWaxC4VhcIQraJAtChFvfBFx9BF0QhE28Aqbp480TvsGuVjfS221AyK
KjKJPtKIUtKLZuKKeoKY0bGChwcmL9tAYuFwVX9korrwPRjxhKLEOKLJlKLOlMg0610rUW5s0XAq
UXNc0XUKUXgy0XrWu2A03PixdEyJIuSLNhSISqSJXlSvyhES0npXCnCeR1GXStGZGlGcctGeGlGh
ctGjOoSprzdStKpCVCtD9CtflCxM7/ozEgIZAXkZI4JXJcpXLxqYI2pYL7pYq4tCJlpZLALeaH9o
q4omelotylopGpspatt6h0K7NqLDKVHkNNHmBlHpZp7jNhQlMQDP2qDk5aLp2aLuzaLzDaL4rY+Q
w5TiA0cIS+0yUQdD0QlHUQxr0Q79cfP1VERVpKUouPmiNNJF1tI/4nNMFh2ShMR6L075nC3F39V9
KarlegddlMxZe16fjysaZyFqZyq6ZyAK6Cha6IAo+vWERCctRTGdRTvVRUUtRE/1+Get92AO0dAh
iOrKztO5xqsSK5osENCvV+2IXsui03jIRMPtRM2NRdeN+VSuj9GK5ssbFD9GPjpwLrsmWdx/dxGJ
13ssohsToW4fU9GSF1GVZ9GXC4Tm9bWEoj2biNDEbhPWBujSgyjUfJjmbwrRen2cTnTsWhRtR7Tt
iGPuwRW9e0D4Xh8nFi08FlW8FX18FqXcEc2c0wPILPwXU9HTE1HWF9HYTVHbFbJ7L/p7iRDviCKf
iDbviEpfi17vINyPIv3z5dGZB6DqUxjU3PRV6Zdf0BH/mUs6b5n4AXRxBoTiETDa6/qLprgHOvER
cDzP9jQ6tAcXk8F6YyW+g0QcCKN4EcgZk+OSR1UYFUZxLCjxLjjiYqCgeP7hjpzc4G/oxOkAtLU8
w1Ct30i63K9PX3dxRjDWokBF3BKG+CbWB6Qy8hOqb/rSi7siEZ/Fen2B9SITD0YlboxFfBmjODQW
rBrrUyzFvTGKj0OJo8MRb8f6m674PSZxfiTiARnEDfJ1AwYRU5wivnhGCnGP6OIjAWC8Wx9yEI+J
L24TekrCp04cKIF4UTRxpVTiT6nFqYJ9xrpbVveKvPYJQwtjnuW9FI9LI24XJb6XCgOMIU4YZA5k
ZnHHQEEwL6QG85ce68zXsxI3TSi+Gl0cNr54bdYbWuw3qfhwBnHk4NRijSsuHXCO67Ptxb9Ti5Mn
Fk9PKe6eBJvP17sjzh/ivy37ctxAjviC1kdtsAqN4hnyxD00iY9o/Qdm2tUUh5EvXiNLXEe6+I98
jEjr7STmDXIJYiERv9L6sZvFw2RCisHSNIm3KTJwOQXid7I4JehCHwhFBUoAI3F1bpT7qRmqOuWW
U9PDF3FqUljD0bVL71al4IN9b17YEw4cVfvnQHfI/3tWtxl1FquGbRxH3QbvEBAK5czPf1Dd8jx3
jX0rCXPpfhXQo0v6u1l+unOqPRJpWvbWSBMLMrS9CyZ33iG/fHo+rvTWSGDMj375VvpwndQ4UQpR
W5dpIMlZsAZMPILhnsWqOrJ7E6IawttiDi/ggD8ZY5wy5TvvvRlH8GWG4QRQwTwAdQjwoVXTPsan
cVk6YhRh7VVfmygnTukxT5J/WnHxVlvc+uPkYG7uB/PaUJ559MVb9/f6/77feud1Y4nj7utiDzcF
QjPVBTzy+gDr9cvQYNtbf/x7Jbtxwow4wzc9Fc+sncQpmg44G20sgYPWMi7w25mqR9KVkwvyHvfv
e0FZ8QaeirGNxV9Y+t17EoP9meCqeDm9oKsrsbdJd8km7XXOdcWzOIt7EarNiBseR2OjQx/wF4dm
ddyOGa5HcT9qYpQsxRG52CWIOPgTHATwS/r4JsU/ud5hEE9lKhbLXDbrT+lVZzh1sibzJc1GknM4
Mzv9D3QOXlAs1s11M2PkXJwgxsCOtzPA5ImzlM6HeviWiP/TA3dngiRuxRhqO/VD7oH8J1p3XN8e
vmXt3kwxrZdpA3hDTKYKt+n64piOVpecFIZesecYywXz7c9UrKqQjWgP8oDpDGRo2rZ71cXY2ooB
thOzK+AnfK8KB2wiVtj1uvXWQoyyrlXtYoykO0rdKIDETFvgquVEgVi/tV2fWGypYEe9HCnSLOcV
EyWl2tE9cjr22qZcbbXaY5yHdPLi5bXx9OZ4ezXSnPs14ub7uH+rmdAPXAYIy2ILXovEQ7EKM71y
vj4fX4/uSNnP+nfzxAAiOtE8Hdvd2QjVqUUyPC1GX+wjdlVILFiVFzEtu2JfVquRWSzN7kCUZeia
p17szroYn5VYoM3Wu3O1GVd0kgI4R4VGEBHT9NKM7wl8EE/s1KUYq1ks2p2TXGLJJxmB3mDenhhC
DkBgHX+isU9kvaoq2f8qc94bEqbRpvDX2AIP98J86/dNirxm3dtDUR2b0n3IljramdP4/tcG/9cp
36CcMeIniX7oYuzQNIEup6Kx3pckcG8hLju/9x41OhHBukGVKxQloT2m9Fs7EnnO2sA+NLXGOl3B
z1BeonaJkfTH0GtObe+OoLVMdwsqDYKHMQR7azD6ew0czjlahvfO6Zdrp6zsWtC+/LxAtdolc+Te
HJd2ZGWBhpr7GBKIF3g4WUKLZDJZmnDqMM8BA0ymkKUxhwb8ZwDWcRMUDz51n0XNgBhwc6lTj73R
59fIHsPHtKSqwwL7D9I4W561gikjfwdjds/MNqXQ62LMKBzKqUGWjwYwR+Lbl9gObnNXeYc18/GV
ZunrMju2VnpVa95GNvlkPQYtELq5NO/+BjPWyMa6STWQyFipBKmq/YrS5A16ULflBCwkk9i/u7G2
b9MJsYGBiEeI5qJLMMIbPh0KMA/zZJJcJVrhtQ5LcF+dYoB2Yt/FUWw7Q7Khm5s3yDSa42iVd3lH
Sd/fTeniEVgak56KvPwZUtFKeeNM7TXJ2PVFrAGdaciIL1VDvKsS1V/WDSOn/pJ475jcpnMr3I2u
Uw8ky0G3mcAx1quK//lpCBQ+DM95XzS+gNk0zaQoDL6GiWzM2dL20H++AS6Lj0xrHnMjgVJGywFW
71AxDl5TFevn3IPZzN5QC+bh4sCD7aJFP49+Ol+dfLpLVRlsdJPO1jWRVGdBf1k360UoDx4ZNY8D
rM743C3H8jzKK1k3uaU5ILULGXbF4WWRTRUN2T4HtrMxdJJtxVLel4P+GjTiUQ95CuvGJ+z09VP4
Pz/xYPCNarT8VHXjBTrDeFl/sqfwPy+uN+iVt8uVW53+K3KT1vlbZJvqEJODIj/AJoc+dQmlWe7v
dX4KClsJGUWryWaEFnnhGH7hJvY9ADWW+9ZHNEaHizWDaOJXU5NdSWwt5RZYwASfzZvOy8BK0qgq
Smp94n6kQPIdqhujUQqmr6Y+MoZGAjUPy1i+28PCoMbWn8IOfE4u7dmjgQ+8m4UDLxqs1lF0lzUi
lPJerRuXs/VNqSf511vS58TywHcxpZRPxfpy0obvUMhyXddOhUUD6pSkP/TeUVdnIEtCwP0rIbbu
tnqp2yuZGSKEhI+M16i4WKxsT+HjhD0boBdGlxA1YCygDgT6RSngbynxf5ZI7LRzj6+aWej5v5eD
HhIHkL2zOSqAdUzVtjYQy7wOSD83xZ4kC8fi2OTD3pug7jOPJG8c9q9r0muWMNt/RcD+Xhe5fBCD
jopZSk42fVcG+wq3wY2WSLXP4ibeApEC/L1UAbFyH1xB7MOu1cFTelTOo+6yGDNL+5VoUn3QJ+U/
TC7kWJa5P9Bg8l0ekAYM0g7HLg2i57HW7mo06Vs/JT0j4IjrLXDmUtxp4eKRXsIDeMj6M8hNKjrC
5jV3MPj7g5Xt0pfYCabnol2C+wKPQWlpw0UFCIJWjLZkI4kDHJQQVBLND2MNHcTtNHj0MA0YEAZu
vW/NEZkmG2JmsSbob6cEburGj/mY5mQGzLzbxXnESBmypTd5zj2Ol/EJ4pi+n/yaUFM2jk+eg4Hc
MuCvxUTWzUUrHnNoFbPrWoTX6wLIIdJNkwDSYvjyzQhsIOe17K3VZG6ddEipHqYvyJhh/7omQGiv
oimoj324QnkUvGaD+t3oYQV7lEvM4jkFLNmpZAreaxs49gdYMMKdnvHZ0+S2t2wD94WZJx+TXe/X
671qQEUwY+PsWmnz3uQNGDvlwNUrvzdzRJAwtZgp1Z17MmcMMObivFa603zY6PznKjGyHbZxKIgG
JbpTVCAKya3StVo7tD5ZVUClZR7NNlmymJKukmOzN8zNh+eGF07ng5+1DVDTtRZaO8v0qOtdzCjn
kOTj9Nzdp65qH9aN1VYJ5okpOKs6xSlRlcaPTmswD+TOa9SHgLgUJx6tk82PPXI7a4/3utP8d2tu
k1MB5QMhpd9rZWw+RvLTnCz5Pk6mEghgwVfH6dJLm9rzU5w12tYEM7CdF+CLeL863uqWhGym5s2g
wIcY1RJePOpztjDpqEiKHfPUFtmfvOl1cl1V9R4MKdpG0jJssxdtZ1qYznzfHkjnzXD2OVb+HKKX
IB1OUWXp75OfXNophQDqRvWrZ04ZpdIDJVDOC/Nk/b7FhM+T8PKNMtwJjxwEvCmYQLhnmTTNZ+Em
UymHQnp1npo67wGBlOEfK4Wz0rZYifZG25/Hpq7eGwQOktPZg73QFWZP1r0bFM8oU+ZrElvdKzXs
GaWim2Tu1LmZ+vah4FW43pyfOqsr7tZveuL61hXcizcjdc38Dv81DnXFc1Zk/c0yycfIJQO05rOm
1yg3Xr3RLErn16rjE5AM+8ObsmMDQwU0K3O2cKDaZcim7/VUzXfIosy+Hcs7e75jPjmyWYblzlHM
0XPdTlmxeOz/aj5kgcq6R7xP2x5rBVzHBmhM6M5PlrNQRRCjtoWE98MSswjtw/nVDDn3DIfC+mYy
rNzEk771KiP+6becSoTNBl27/47vyt0RFHcIhkXlaxAwtnBr/zOSUQKjyuoOgajfenngHqrUAb9J
I/MvP3P3/hIv34NgwBGVxfku8kHNVDrAZ82eu5cur9mD1kvyC0ztzidh8UdT5EQO2jBGR07PwHpU
3Z4dWfwdA2R0yP2Y7rdeD556iJ+LM30YQWS91Y6eICByIDBj3XxzCLZ9XVxvReFEJAW6SNNEWL+4
Ezvnaba/2VZLt2EYYVmRi3UzfRsaA8edOf7TOkC7hzjaREOQPUCVxP6mAk5wbSbAjpuD64GmuXWb
CK2URmgl413d/RXkyPdYPOJXemK8IyrJfIp033teDF1kGAoqbGsZX4uj40T2P3o3/CwRkz9I91N5
oU05nU+cJSVBAamOUtFjPqfq2wibGW+ierOT6bueSjx2SoF5tD7lHGb9h5ZypJkwjKHwnBj+0MRH
ve7GqRx2y2XGiNRJKQmco/Yye677Gi5jtFecERw1bzGJO2rG3gJD85BkxvcsiZazTQj1RpKTyhEl
lUY7L1f22+C640vOd76w7O4h0aJiq82+ceZDRPzO8ct9A9Vv17d9d4HL6FyroXsp6+zVoDx+D1P1
MzPLGEifyboGvutzq7XGrukH7RQt1fDB73xLG3vadDUd4A1S8bb2IP/NHfOtOaAeJ7Jt/2MpJ39D
NV/aWu43C4U/L85TrRsPVk2HYRTrh9oOewam8clilHRizJRsHXek+mEoaGgLbCk6Tp19bDKXscKs
JRqms2AczGlrp2G3LwvTe2lm6t/asnAvWUpq3RbEXEeL9Znp0XK0MuemUj3+HkegkKiB/xlj7z8M
CmKARWh3N7NH/tVOv+1pRIMdrepmafB5i2Yw7lvVv08aWCy/zJ071befTWM08IEqqNcy33T9xvnh
f5/KKjq2nWO8joaZXYMuN54LDp6077UZZ76F9bYs3g9VGTstLjsQiC6JwNCMzgbVRBATwSHTeTRs
fdrCzoND+YBqAlZnnU9/uGZzENOj+Q6rDHOFpCQzUOrlDWgUDClbo3ejivfoxdVz1VjNwe/oJ/z3
P9gRi7Yi89XNW3IQIH5+tIk64EbWjs4YZ2e/lHdFt17qNLHOegposwrRcQ3i1dbgTM/xMmn3Rjcc
10uOO9Cyl6n21hYdFpCF5gjELYDdifU7XcrfjWOQMee/T6Campqs9X6MWGKXTcqpGA06cX3fdQgZ
db28kVobKUpIbHrU3opYzXfu6M8YKlvtZul2fp2BTWMl0q8tDeD/bhr60bX+D0rG46hCjIUaofEh
gc+klfNdFhvqLdFm76phnwMgomgvSfsAqK2C0NwZlNjg2fozOVBzVWwvJ2Qq9ZLlZ2gaQNhm17tE
uvbSWpEUkLRMSF1zuQeSBYuIpVg7FfTFhF18SPtsOZhxbW7WxXSb9901zMzzOLbBS2ZoGGCS5LHP
sT1MbtAC2o+80r/PRsLqlbxC/E/arQ45wapHkmVvOUSNG8ML/77tPFpN6sF5b2LCr8G8bKbQqIBq
2dVuqduSpkt+t3Pq4MLDvaX6+JGwqHo3p8iij74gml9X30V5JNlSFztbje5+bmfO0HIEBF5NdrOr
cdh0zBcuGuGdIyXqv5jwPnRZYj6NKZVjKeOxXdUq/dj7TrRxRvp+Ore9FHbdvrs6s/Qoj7e5fE2G
Fi69mdTTUzo7P/Uqd2UJPz5hsc+vNqf22zCG6h6V7ZGMkLzy8C2yJqF+ZfGvUM4otenkEobYl3Ci
Sv8JUBh9ksDDfvocWNw+iPfMi6iAmY3kcRlEvwdaqptL/6aFak8OJuFQR8WIs5TR1mL/d4iLVN05
rfVie6gsbqItD6aWZLsRE/YpCqbwkKF9CPXqRz4Sx+ub/B9mNKhqhkcfLEiNi+kmz7VfUZJpq/Lk
+APhSosd9uI62dXOS1ieVuSdNT0rT61vUFo+9tjFFm1c4DpP1smO7V3lldmHU+iMWJjXFx21Kgxz
g586Bws9jvKXylOSF9d39uAGD4lp0dDkxcOVdrHomhuRezRK9FSzR8tyh+95WUeIt3SETZ5xhFvN
MSyJvjmRN/KEYaFQDlgS2L8liqC9TuJEwsQFvSBOv+UpCPeTpRAvmydlvUXd0uFviJ4qCvP2PPVs
zwDLeM5rpT/zBW6mTdpJbs1m4Wc3d6tVPC9iIscJJF93GQz2K3F4jCt9OHL8wBbVm6De6q65VglH
+bKZzxEG/CNnHOHGCMxsrxfSLc4t18afGjoH3HvNxZMVduPb1GS3mpDVmXMTimNskzGfiq0rp1kc
3drvcVerx6l36quearcsNtN7gAXQu2c7vjH5oqIp0+O7FPS4nXf0aUE0M/Rcewwj2giAQaa3jGnY
B8DZWhU9jESIrUl+3/lWdq/Vi3HunPhxvYrWRuy0ubk1q2y+r8z0NUp073XQOwN7afAxJI37lNQf
A2WjjE6eVQJfFUwDSNKphP9mgxAvmZN4xqmLS74w1bIbrAZYhsapTu4cTeSKT8tF8VWl8+m4ff2s
Kvb2bZ67P/Uaxim4ppd09syt1RGjiZJP1Q8BVQJucSIBOX10+JJUMRGoz+3srGl2+5I6fGCRP04+
Bdh0KjqUBJu5VeN2KV54NxhKNV18xQmzieafHUiIXLc+p8iIcGqE4WlcgumSJOndPHCeUzZ0XXIu
0/zosBUPelpgsfPMax9PC8EP3gk19xQhIzxuFH4KBCZv+uCcBSNl2Dz3trUzqyh9Yg1RUCLYQMYv
3ebkMMCQ2UF0WzcJWdqdU1C7EURU+did97puIOVTPkAvdJJPHyMF8weKp4EiWjHZFjcgggPvMgTj
eWtDDsd2gQPGmLr0lHWxfknD0dzleVt9Mql67Kzwm+ZQDuS1A6dW7ApUz/LV7/3svvg0Z3Z3qo8g
prt+eWiRczCkZBq2rSE7znkAmwbZ57WD7W8ErAQG0MEcpYz7sNJyJvY2a/Ukf9WCtLzqTGtVhHW7
Y0ETpNp8SXo6+Pyqqa6mlrJQiXQ85KNtwQRn6t4Zxm1uWWaCMwZtrDR1xGTr8Jlk3TaN2VPv2t1N
DcFd5E4xS8oSk1mO4AzDmrkb3uyuqvOLzuA7aPmipQPFTGnC2bWPRsUQM3j2W1qZswgkgBe896VX
XTJOR/CIluH7MjnF4Z1FfkG6BawvBpP94JnjXXwEUxTRzlGnbw6I6cHQx1ttihqYt1TnRrZ3rv3i
m9HExgM+lisd9fXZ6t3izSuMSzHVCkGGArRknoA3+ir5Oc2XTh1H36S7YZzHV3Ohw6NJf6NjdTfN
idonVsA5+h4wwSnUGC/kZUnYR9U3b0R41dvRwpvVI0HoVAoVrZecUrAUtFx22anrgoYTDDZuS1lh
Z02URen5nZM26sQ5EK7oaWJ8VjrIw6PuvMbgBKPCzn8Epg9XxNwnXhO9VBZ1K0Oflt+LKkLA8Zw/
FjI7kVABwUNXHaUcDeLHJQdEc2NMpd9ypJYbdrzuMjbaXVfUwMfa7rs3YKytuzi50jX50TETPqHg
Me5j+c7M+TFpiDGRRn4NO7N/sjR/4+QFKj3nobne6D96KZzINDTj3tAxt6GanmlmZ2RU59Y7lF26
x2doN02KeG262AUmEq0vY24wqvfb38mSvXkVNp2hTxaWr211QNS24aKiJJvhXWsM/kvuVbc4zfcM
rZzLVDIkm5v5lDjs6eB70JOd6pF1MJnqPEyDHrEmaD/ctrQf1qugAfn7ohwqaltLZoYcNbNED/cc
VinsqUammtgs72bT+WUz0tqWvfaR18t0Cft6fEzsaHo0HEpJAyKAKDc9JiLUZOX4+P4nPXtnxXdP
VKnegc9MT+gx3qbDeHlCfbeYfETunTLrBw8LROeb0W0krvXcMc8g0ai9eTCjl9axD0TT1MHSLGrP
++SKwbl6dh2+TIVWAg6yHUZbGaLIzHCyYKh68o04oE6sNHdaVr6ZS8aXb8kfa5Ipeyhj7GN94w30
Z32KopQTBqPEyzAD+k97zIgNxchluET0jAX/bpKgCS5pseQ5+6nqR55r7nXdaG2HGYJcICOXINth
x2aMUNYvmP2NJ68v05NOkcamijIauRvWoRggEs7aJ99+mhXaQdM9KdnA4q0B8V41ryYgj6q6A4AS
j3r63SiwNs6zMezdGWJZx9kKpG5L4eLUIB6DpdtYuSpOaNH0ePm1s22mynxI6Bel1THoToPG2HAe
tfFIGJ9uSiapBHgK/1KMsX8wkvqldz3/ykjbvwZRrHatWuq95pY07qVteZdoxfLSqldb9ruRkfjH
IR+bV6whLOTbztxqXfs7d7GZ0EO77Kpxqi5OhlnD9dscFG0M0ktcMMUPQO3RbR5WM+jcP4wJX0zw
9Bbh8luYYr1Ka1M7a0b0PC+ad08bg/s6d3zfE4JiX+vqIaZzEEWaGTUeuK75DOph+T65rEGd0FKH
9SIGkTu3pOV8kipZvSziizkZ9kNF1wf20sUGFFN9s9rOehzH3+No9I9LGxFlKHED9Yxgb6wlD6nh
QaEbZ6DoGfVyPu4Sx47DDwWW+pCOun42k/6RLxpKvqkPu7DHL+o2oUcInY9qXFYbNJ0FtAsdo+Eg
AnYS2tdp3Uz3TH3qS4e0SqMidp4TftuLm5r6Pc273a4Zi/fcpAELozGtQfUCDsFynwD8+JikqBe0
3N92FOEr7gHdkdq/4+yAMH9CB7EqU/WGHBjcJ2In963m4jScW/t2YD8XYYBTm5leasUXEElxQ+mX
F8LSJTDUH4Ejo/Gbxe+kjljyJO19pkaauaJ4OBsMVC4eLfSWbQbP+Kap8klj+7RexOw17DyiuY/L
/6PsvHZbx7J1/SoHfc8GcwBOnwtGZVnO9o1ge9nMOfPpz0et6q7qxt7A3kBhlSQrkpNjjvAHE0PC
qgCzNjQYkJhcK4ogHkEzlx6dUhRlUeo4luIgHrNRJqInbImSErYPU/+WC3J8Lxtt+1CSIguh/Fbo
ovgU6xyKUCj+uHV7TBiwiFpyJTAQuD0mkK4ecJ040kYZ3paZFhfCsgCbpMYppgbR47AkZEhgkCCj
9owQw/mdxuiDMjbTQ4ziHm30FAKADmC5H/PmrLU4nSTZoiDlNGhPqglYcy717pWfxGAsTsqPvjOf
mjC8xFzqQaQt9BfF7g5BgI6+AxQoF7sK3DijyfxcWbI4XIHQjsJsm4lgnsQC8A7duOuj2oKdliN9
Z0TZdFJEyGZR3K7MgTLbQrLF2wkDqV3qZwh1HJIMX0yz668fnZaAja/01yHRDL/s9F+jQedX6jOQ
LzIArDoThXtayBWO8kX6BnDxJWQ4uS8W3mKkGt/qHfCE0hLCC/ETuH0KjS8DbkSPklFBht3Cw+0f
YV6tCxbL2MljXruLYS3uWBnx4fZP3DPgqCPl49bBjcBZYiyIdWbff8uEyG0d3uGZIG1SYeo3Cf1X
5umD6V11xsyKIHglkzbg1RIsSIiMoNmlPACJhbnKNWeoO3QD86xUoMBTaWx3RheIiUD/SRVw42X2
tdFo+zppwxivjixKICaTG/MTEpR16WhwOW1m5gHjABS/WlTISo2GsqTstStdsFodZfvGjPtfSS0E
3+XpI/9u/+/6qq+ymmkmRt3/+/e7SOL/8aarYv+/3fHIuLr50n838/13iyTZP9Xz12f+T//4f75v
7/I4V9//+NvHfyeUIKmmKf+F+7d+wh+vXH/CP/625YL/KD7+ah/wx2v+0Ekw1b8blqpoBqIHCFbo
JlzMP3QSTPPvIhu7qoqSqWm///RPNwHp7wgrGPgIGDSXdNWEAd2WfRf942+K8XeDP1iWrlgQ1ql1
/zc6CQqsvH8n4aqmpEgMeHRLU2RY+TfW8V/IoD08n3gBckmp6mEOH2Q6Vp5CEudnzOhTOB8i4vFw
1Npkij09wX1MxflJm6X8Qg8Bu1CAnRhnjOBI4xCDFpqW/ZgFea9jj0SJ1eZIg6Xyp27g/aQW0qXR
Ed4f0vijNqLIH8cIJpVqdvuy7NFyAR4FFoWoPOqReGgFzApLocAqsW233fTa0U8+oFAXVL1CP2EE
U2/KOFkysWMUi8OMgmKDlRX4RM7DYQA65ovl2KDsLh6ZKZL5yMXqPpx8YqdVM7Re9Yumq11cmSxV
XX8PZpiZFU5URjzoiLNrGB9jd9WhXeFATUA6BdrIrBnvpUDYnOHFhlWT7UlSbJ6CD1g4Ep4xDkJJ
pjxKLb6P5a5K1OKXpmtvySruD+jJS5fqZ3ixRMnX1Dbb92ViQmwCCydHGk4KOQIJApwsXagbTCRV
DjFKtM4gaZuxIZ2xRsW7ahh5lhWzxOEj6q3vFA3WWjYOeZYGOL2cxTCTg5o4u6hj/azRNIN6s+F6
ilBNmzqQTf2BBjgGkDEjVTD3HqPhz1CNunNEB902Ur0GPCQ+CA95JNFSaFXE8AC0NF3RA8GXvFku
MJC+TuKl7n+S7mzJcvgyTqgkMaFNXcWQv3r4x7tR7x2aJ6s2YLyc1LwP8sW4n2M4WXMOlbjOLmnC
Bw5grhmijag0GuFdm3XGFjvHe0FB5Lku0186w0wID33jWJpVO4nAqCY28vtyoHyLJAYoER0im52j
ddEcvrQmcLxMRxUXLNkXeUC2S7BmhxKMettIId0aQruJTeEpLq6eBTrpEkVgL/shnylBwmKPUiD0
p3rx2ucSbCfWafN9R3fUVcqx3V4NWsqYnR2kqfGs9moyW2PSPbWaK2vzuJ/BO5wKi95Uf517rxP1
hzEtqxf8xWYaTWYWMpLKStW/aU4OIQS9oss6d2FfWgyUZE1k+iBFjZtOiJ/Tqnxol4oJ+RSOW7ll
kpUZrcP4gF6gRSdUSovaZ3MSNTW3aaf2u4gOip+smnTauzGq0+MqtWWtrM8llOdtwn5t9qh/zvKq
YD/WHp24MwX2gGp2hS1pvlrfGdjQl6mPsjd4qTwbYdLn0YGE6iNe9Je+nXEnHxO4SD3A1uGczGh1
mnGCLV5X3QtmqGFkc2HCZ57SJOoZq2epTXa4muN9I2eRbMecJHHBoQv1aYVaIfyExoOa3BwF1pJ/
CWl6iiCUB6QrG5nz7ck94zFI0tStjWYD7Y9hBMIKHdCtlQSG/YmOZhCeCzqeDXsK67sZguumVNHz
HMgGMDpwxo4u4lJ3r8lcg6Yzo03WlnZvLl9FBiE67vVjmED0LKZqLS+7S6/139SMFqTHDnuLGGKr
JkwONOccTqCBBpeh3tdHhcOl0iPBoxsiIt0gWswHWaZbLol4Rs+UfYBQilTzxXzZANsz3ahcUs9A
0I9Bz2p/hPQG8h1HpgDMaXXmIBn6HJTiqo1rHhzxXDScfjxIrI7tVEwbZiUxIE19dJOivkSFMeOZ
Sk8eJApNReWoZoT22IIH1SURDQ/lHqgQziQACcI8B9r+ksl97Od9+iIgpWNryE858wiGC1vHi2Dh
BtOBHH9NO7wHp6pdub3ECL18jETrNQJjjrbBQB9fHsxgauqPsJZPQxyNoGDLZ3OujA2JogAJGqe/
Mf6WynK8WBZjB3UxH/NBuPoqtpUPZTzCjM9R8i7Du+vS32P/usATRlZaaoA/WcRxwJK1m06YyPQ0
eS3zh8ILBIPcP1Vdrl60+Nvspi7Qc5QTRq1m1jJpQaL2r9SomILqr1aVkGNn98Ik3ndi/Qsa+Gr3
l2PDNJqHa8aWF8/rEBHEPfZRJsPTXViBYJKFagA7MJVOhMfIIqZ+IitMlE/od1dnOuzMe6TlaErt
jKM6oiNK/VaIarxPJJQrsCbz0WL/oH1UBYsU4WBcTofE+JGWUN9m1raA8++aurKF5eEVidRfDCXD
Ing5K9dkuVdBmELCvXr91KPX0Cfzplng666I4wAF5XNiYTWmGfNkixlwyqUxWw8kKkMfBHcm4yEc
560sQKDSycGVSQM/lfWVK/QC4C5xqQ+tuXxcgWDs0ip91g1xPFmVtg2rPGaaO1X3+URXKmV4p2LW
6OtXjLPjUDs2dXEZSdEddGpx17DogSI8hNyiWH2DOhEPTSoT/WMmjrLef+hwsXezljgm0G5mRUxg
rqYMeb8HHpcVIcDeK6QKTZkd6WqVe0UcPxdFO4lJjb4uPO5etT4HI4SHUZtaYCRy5a8TIDCHxZ2g
MaUJ2W9ja/mVDv0nfVwVNHJC9tsV856ghIS5wj6ek+qb2sNMyu0KV1xY1J6tol+wYJ27+hFSMrE8
1yErg4jBvlezp8ioXblYHusqFby+y+6qnL1QmDFllkvEZ0PpMaosYO8z4ayrpuTY4Lac6IK+heCB
S3cSzQ4zCpXef5e7k/Qjo60dmIizg+dGC93Q3VmC1L/g053mbND1xlqkecMEmCEN7C1PV0QG+6SJ
2DwBUsk681zQhHCk+RX+DmZvuHYncZgegXS7MJzE/WyId7j7xiCGBvXUDdmMrK78AW4LqLTRG8cQ
ARUG2oIUQCixHFHtfkmhNh1qqm0Xgm1kQxE+IusGfs2RygbyXF/6pVQ+6Wr93lXKsElbtpFQVXRs
jTEC6NAJ6hoMhdV7U0IgllbySxQjo2KgMC3OWYW1bqGuXT9idjUJniwsn3GLq7mUFKem1HR2905y
pFhFfEiSfbmCMJf5g9U8V7ijCQDpcx2iesQmXzGaNTuzsBMgln1IW08sly8A0hSVZHpw/ft9gvMP
I6ucCF8htoxQYVDNzK3yRaLZ3LUkcQ2BLQ3Rnc1QS5jlEO7Cika71oizENckTFdLoaLLN4jnbKr9
rGSczRbRM9jGKlZHK3fqURwIBXIQvImeTaUWz0l+jATrIU47AR0aSjVdmj0VU0p7aVFhNgG9z/Hg
Lsvg5qBFQR4/LwT6SYN5a5WjT2HtQ0kM0f5PZL8pE8E3S7JAY6q3eHTJ2w7vZLyPTqkqvv+G7JPl
02xF0DpR9XjeXyOtDibmCalRPMgGALbf3hWgX/9wuLBksRLhZBdwJvPo183wQs8aIGz99RFzwcf4
ihnOPDSDm8EtzZHmbUoPja91SB7TmVn/0aj+dz6Y0D/u3x4kx5a2aXOvjBZ61M3qTHHzqOC1AJ4M
fq9QolXkaOqUISHNdOX254Ja3Nd68VyvnAh2Eawt1lv/1d3/6rFpkA2aOLFh316bNYzlmN5Wzn/7
LrfnXWtJXhx9gihDRjT85dlamheYXP/rO3Tk8G5kZuAU/vzLX27++aVC4HQ2gkKZ++erEWvCQDEE
zSCaJFO/3/d/+iulMKLyqkZMIM38fa4xV/7z037/gttbpSu5IVcE6/cH3x5D7k+3r0Zq/iZBWBo1
VVcqmxs/wWgwm/6DtbDap/wmcGQ1sKkr29ntbrn+oWkIN6jeaHYG0XwVKe9wE7vZ+VirQQ8wcJ60
/nNNin1JMh9IGTvoGur+8s/tMSyPIjcsUuQiimQJIDxtbqYG/SpWnyKbYjNi6MjR5QwThqKO/CzP
nuT1hEYIhvzFy+FPKftuJfPcRO1vjwHa2IgJ2jCzQd6yl2utCFQLo445IwPUgJzexOz1lfMiaymG
5GJD9RsVKC1AjXTAO/QwGkP8uv7dM2Je6UflTYf7X38odcvPjEXDwAaSEbTrYgcVQfCvY3qIV7n8
Px8f0BT0Vzj/Db/fGxUVd85n3l5kRfp9JBWlD3QUrfEwrKHr3/6iGL2ryEPD6J8v/Kcfyn/chVLc
+4u6Z0UfbkYM6zeAGBgHN2T3Dbd9u0Vz6Z8w7oo2nLlCofESrXcNm92uUat6d7v7+zHWHb1cO0i3
d7O/7KDf23cJQvY5QHrVf8HCPsiw2m2je+zj/fRQ2MbxZdrRHdvOfu22rhYwhGuNzdgzCfHvlt3L
6Aedh74pAx4Pts+cHKwrnLHt9SEY0l1+yEwnuD40nnaBKO4f8NV1GNg6tNECLARd3W68t/XDDgRn
ON13iCy8JKZzmJx0+wLv58UUfP08f/FA7/KB2Ig8aLQ5yl9S7gnpAxd2kB9erg8dyE0SnRgLPdNZ
dvGWLPjCd8MFhg8PeG/W9k/rFnbtIg3mIJ5nD+OqBlk2bmU95Eu6yi/Ys+Lw68bXuD6qxZnDsuSg
oO5K7YvDMyNmtixbS3ulTTq9T/MZc19viVfJvR298I75yuyLmDj3zpB71nyulzvd2GLDNy0ghnWS
nBOffT1mXehlZOrj3ehzSqSrNzLpSw5Zuhkae/gpUHKwbCZqUuRAHDHHF75HeujNgK+h9nYz20xf
Rl9nU9gmIz8LJH6rwBG0zdDjBnfh31TLdpkdiFRxjCiFp56jIhDHvTU7eQlKH8UuR4f/TMH8pcD8
ZbCMZJi+kd6Hq8ejWoUohHsN3SZ9GDt6lrj6wNbIkFw7kfyvHzadgC5zFsrXBXcLjDl6h08HaCDo
brzVQ3emo4PV/XlhX4NG6VnxlmWB4gKkaU+viU8oCbWe+WCe662JeTzjx+vk8T/1pfTkgHgnX0Bn
arULpmvpgvR5np34GYkeW0Sgx6nQHb4vjrLkDMdoJ/BLd6ppj49UmFLtjOan+CX2DDjs0QyiT/GO
cQUHbPiuI6d45+jk8/P1nqhoWzKS1h+9t/jR4+CivjR/btpH0ffwG2kP5TZujp3gWfl3tQ7ntrmj
3CMU8lnkR6BMfp4+S/gfhUBT6qN4z7jNjV3Rtn6uXySLGudrcU5MNOV9dyqesuogbH8QZEFg5W3Y
TtmlQ0TAL7FaJmJUV8cAJU0JCo23BlOYKwpkQ8xsd8rP9APQACrDIflgCfSa4IuYMEmLC1zoYTjl
v5CwaJ6lZGt2AbyFavY4T8mzXl2slvNTPdKBDutLW7zx8q7BTXo9Hup59UtEhpLFSI2de9P0Dner
ms+sR05Z77wsO/GLKbfdv9IreZeSzeAMFO8ZWEqPhZTBDvthVDgxVbjHZTsvznw2SG+TpuAPp7+C
Wcx1g1GIdFGrI4srhLJvrB+pcWbNh2I5Rs/8ON6SCyLixBrtfcekGgMX5i0KEHyfhb+gq6UOto7p
t0ap4rfjXhV8gsEs/wgDtXz/wUpumy3iTJZwiMIjixK/caVyGLnyIFBzvszehIN0O0pFukvNp7p6
tKqvXvkV1U5g5V7dbEsg6T2sAttAbxDTjuQgNJ/tld0Hb0XzAVhjLh8GkvsB//YCSf5x3kj9h3K9
GxRSwAUjeNBn2I1M73XxBiTfyco7uTqaD8w76w69T87IiCYT17eEuWSSbFHk9yIp4C2i8tdLYVvl
c9uieUQi5nLt0QvUbHDZyEiYNue9VxwsTb5MyZ79tNn2y531bp45w3Kz4bgOzkfsmOfOPsXRvRbM
X1zBumQTnrhMCAtjswHMYGxy64xT5odyUYLKnjOHUJ4CMiJ6covTYQSonHpr7CbGvrGU+IxA2vVf
xFUg55xnXrTsih+NOx5f5VA802eCrUE2Zqv80tD6qCJHfhC+Gxp171wqbWzPX6j6ehVWXBuVEVB5
mn31QT8zYryFJsiCCg0DgBc7FiHfBLHS186OThwD+m50MYJFfe0lF+fn63n2GXaEj0RO2NvNFoNc
jpbRP/EVALxRWTtwGFm8Jrr+PpI88xfRh1AK+prflZpsi9cNnlnBunOooTt4sVOtUZN5JX0ll+Ie
ZhH1WcSudfUMOMsH/Wym7KTrgPxJ7YLiR3gv2dwFf9hxsmjjyGddcpns5FuUgHh9nry/qQ/C8Xu6
euIXhw6qaE3V6HIlcTmub5+80Ekh7Gox9qxc+fh5Qg1g2+LlCAYLhoPLZuV8GO8eRx8wwQW2+CuS
u+/Ghe2P82gEHKDoY/ziRjDi2LHuIilk38zv7IJ9mI1d5ESvOyGyO8hZ7YQnaE6mzdpQirtKZkWe
EwNwnb9cFs4oS4vvCkTIyQ8U9iyHxgZDulM4XKSS6Xb9yY749cHKY7swnKvd7eoD+5d55ixZF676
hZ249ZlxH4xLzvuxHwQvxjtl2AHZODxnXZ5OUFAC8SwchSdpx0niv5fkeXK+OAj6AwhrYgl7wZEj
zk1+Pz+Lxc8WivsY1ymwcQ9LMbAKF7YXTXe18jl7lmELeOWB7RkJgGPnsaIVYlRgJYQsjpVxZPfT
Llxl+YG3TT6iYi9z/hw59IR5wycuAVuZaVczX3q0WDMsFmpSXkmopM/qE0Xb1zdeTI6Ss6StHOVz
Eqdi2cSH9cwRIJ8JgxIoNn5teeCXEQNe2dy14xu/Qnnn14D0Yg/lyKJS5rWCz0cZ729Ne4jZUN/5
h47n7BBQw0eWfb6dQ8+49AILukJ5ihOkqH70gU1Tyz657TzVJUqyWJn58AWMgCOMHbJyIf7zqmld
pPrks8yyH77WahLcepTiy6ZvGNvftV9c1oz9OSvFsmXLnlPSBo+PxpQBrOWWLErAPMGe9c1kPqyr
VPUyKZBZ6OhwBFfs0s3TRLKg+uNd9kMv3iTbC+9BlS3BvEwP9A+Yxer9E/tmR0yt3xsB5TFtvOMQ
gNC4S2aECwMUDvLtYDMBLvYwlNaePqu+w7gDEGKLJ4STG6Ct+iN69TQDNxOHWJN2sOgOND8GeiVR
y/S7gn0PoHWfRfFmUSjht53BMN2tRadq73Dr7PTHVbohQ8gLZSvt+GE+UKTbFWIVSGmvQQ6FH8sZ
p1NoPN3N9WuRB0gIxO8jJ16kG8AoX7FTCGTMmdOu2xrX5bAefAnUKCmaH48PL8guKbVP2lR5bKvm
sJcfZOmg52dClEFbYvyagCqv6gs0ASqHiQgGgHzmijhMHDVB0Jtdbaq9q19ax6p81o66tas4iQxE
pOAK+744WQAPh3UZmOWxQnCbT3oKW8lezBPiuaAAyczFMZDLY8RyJSNW96qLeWBJ8Cdz5fzch0et
9JR8H+XfJrX+M1ur8ZRQUbKAQ0/hOg1dRj/kNOsCO9TEEXL9L9Ys2zl5Nms330yWO941qt++DSs1
yek0WxIDCMI1Ok9bcXv1OdE9o3MVrxOfPbAosGQ5ddy9TOZJEh0sfwdAxooXBAFBrmvuhacGKVVE
WF6JV6wAeEcaPe3J761jTjoUunF1VGPX8tKgHJ2FKEBYQc+QBpi8ZShIhUG2MjniLzMOFIxNxcdx
2POFqThYWwFWxdjl4W3Zk7vZcmWbj0Xi0HckSWfHaPuNdMrQgGKlkKeQCI9sUI5ynOYNisaIhX1N
7U9eMPy7MN0rNA5mp+3kR+kdEz5PNQLYNmlGvbEH5mySGhOQ1R3MEASHBXyap7uajnR3VTfGp9VI
FPzRWy3rXvIBU1ullImB8yc7rXtOA14YUqJC9Ltf0MKiqbvN36tyOxk7FbXSBs0HG3wbTL8MHMI5
vggeuaWnsbg2JLYNahP7roEGGx9EEhLl2L7BimFds5GStXb3+oaRRYY0j+DgR38y7faLS65EsobN
CtFfkffW4NNxPTJmIJFD3ajY0vmCUPZCv2mmHw/8ne7QV/fDNmXsrcLr2OuOBBNObqRilHEsEzfE
MlNy8uN4pPnIsLO9iIix5e8Md+sdkxamJ5Ev0kAkdUGiagltcfBU3YvQsvN0RmIj7Vp9OwOmGG3B
Qd3SyE+mcie+gYplCU1cyjmQw19Aw+27WggiWCEC7dhfZnTXIeLUP49MurVdIrymLBu0PpWjUO95
ZKbyfkZNUTvNBU4Crkrkb9EYeJ00gNgIUiPYjt72t64Thd56zZGqYHWw5y9MjxKnL3xRoW67dNHZ
Ej8YqPNT9DioQLeRPesuCCJd9FPHfLzHutWPTrfEBJgOxdG7deLCMe4tLci/w6f5jg0Pko0Z71Vx
n9DZlWsi42aAz82umwsxzMlDopCGBIIz/wpp0gN5dtN9wTZoFy9C7yPghwzqhqJ76v0+UlA20+EE
3ciF3ciw56LdtzSGVTepkX7lSkKAp63fDeJP/T4Aj+1CKiesFFAvb0EWOtr99QISUPmVQZV+vr6r
AiEDZCCkoYfwSH8XLiyAvgruBIO1bVUHI8PIB2mBquISxqT368G674CXl52J7ISHY2cysitymtVh
GwemfLh2xJcJWzqbpYBiKamqYOMqWhsHrTs1DNqb/TxcYu0uHB+X7BUSehnNQRS9KXwBOrp2jDWf
isalDujgILVOc86+FsXtL8Xb+F5nlPIuOzBRcg+w1o0PMMeutrVrQSbZMgYqnd188v/onJ3lp+6O
QQxOu2lu04zWh7M1nIA9XFVXHZ2JeJF4wjGX3bjzajptAA/gsNstuHp4uqONGCbQhUL2IKIfqq0e
zDuO3VjjB/a++NNBO0REN687hPjZAEGDzhJ+mMEx3CyPKdJe1JYRpDaOyLBt8R3U30EvuHUNWni3
SSpyZeo9Z4k+WsG8E2kQutUWHsu75Us+MZPN3KufQ9M1j/oTTRYPzjYQC1Wjwtgh2tO9dAMYMx9p
QInG3Sr+64uJXVFfbUCbkaNcXV2wm+wYo3zsp3u4VbZ1Fvb7Od8yxtAv4b4OwicZBzTUD4I0gZBl
R2eiqfqWHqc9VE9lk6eeslHcHOWjxo7AdmOLiX+fsNfOkkvHm6gAJW4zHUrMDcMPxUYRAgfi5rXY
Fgx/3OtbHYg1HYCg9Fp9VwXqod9KdGXvHq4nzY0OxlmgpWAb59IDAj/bIOLQDvAislD5kP9MlHfn
enKnx9jLfAS9wuVVfwvf+6dOdMVohwfDk8oR3/CNW0RjDyJ4hM6pJ5tt9UW6h4SEAF16KuV9iYhe
+8CJbh1USiHaO5B/i9hntDVCgClBYpBsBeVxRIeWmIgyCTH/VHW2vDW89jV5IYqKb0zIwkDiKCsQ
sYnf+1IFh4F3ptfX71UMRdjlKpbua/VuXqUYEA/amtIPWZfZbMgRxGaLn0NB1p3nIvcU0X6jdGL7
I0MQhrWKyEtAHw2CD4yE1/+XWscRz7iaD2CmdwvSDU67hTSdEjP30WRn9FX4LuE21yFghnCNnM7p
D+OrAQSBnNZ8yQ9xgNKn08dz0LysKNbQU4Gri3boVcKeYRZVFSMdRm0mwCB7Bop4UU13PsqWEzKY
yaE42JgWTN226DcQsBsjGFGrUpMn0k0q9Pk1ld1l9kj1K8+w7hbpQqtf3BZrzQ6SxIv5kNJm/6eb
gTC+/8EqkG1CnIF5EgVq8l7YXBCQFU/RZvzF6I+qqUBLm7mJHT4hy60+GF73Yuk7IBZ2/Nwbflhs
wBva17c1eodP2OQRr/zpNf2JX/pPOBMwsKiuvjS6J661SWfMLRHs24rtIZ3f258MRWwFxARx3DoK
/Jza4br40VubGAe6gIzjIGHoiC8WB6c90A6QaaNEHjS0LWMm8EG0D1akZWET5UF0VGjpvlYPEcIE
AYwubWNuSfIflnrXOvl9zMpI/Gv1UV4a5BAqwDh78E80h6xTBO0Y8bFN9mKyV0H80DBttq+/kkLy
0m1u9odW0RSHw1j0LmSbN/QX6RQpa/USPQ9S0GMOj27TvQCMifLZqt+qZ1qqX11yIdNCIly96zs3
RHGy3EmQfKaKMdOyIXSkOwvuOKDuYTuepBfzrRfsADvfQDlwSSr+8NC96G8RUZSRuF+GmsOupE2b
MLlDU8vJtACoAIDL2qYK/MlPcvmtaRxT9aDcT+QTT4aBucgx/ZCpe0NvYYmUtuSjce1cG48hAazn
4qX6rD4xmjtqu4bKnr7GGbgAaAGlXoGgNtI6gz15pCrfibX2R8b4zjope1ZHvNHoYwTaGXf6kP7C
Dnlm6ed66D7jp+ql8tas7Hx9RLUhhLmBy4QC4Qce2vW7bqHeIbqCeOP4iBp4IT+ZcWd/d7aSOLhE
7GkNGJ5seIKnEtxsMgAC8CYOhk9Q1fbA5cO7Rihn7adNt8FxC8FdjuOGSBJeSG+P1qmu7cfKL0+p
8brQRvNFrCKLwQa88XBvncJ35lURSpPim/hAj+35gwGQvkbb5+iFFCrhLPOxRkmkM+8yy4dmLoQ2
YX94QUOvdOmLQ45Gl9a2aH7aiS9Txwf5UXuZfsk0ft+V+/IJBXLVNl7i3fTISvyGDTcUNQ3tZzRz
jftHVeC3fdUOomC2cbqCbmgd4ZTuhFPPjsxSuN5lLir7dTDYfemE7zmQRRunic0ge7L4uux1BzUr
e6G7kcoXWFybdEQe8NEoobUI4d1vv9p8ova/3RyVdRbUzOSQKET54Qg0FsJ8ysyIuc/cCwYAL2R+
b06st8esOt4jbsxGtRrnAsYvGI2KNGTkhpZksozzb4/h219QF1gnXP98ohoO4B7ER0gSuXMzIb49
68+ndjfRuTnVItCWOEX/x+vT1Xc6xJln1fa6eSr/NlZe794eu1YjKXpkah8WmCFPpxw2+ugvT/2P
V95erv3Lofl2t2yupZ+l7YOmmYD/sNxhULu51kyLbv+E9foZt5saA3vJu91EA6yVPEMsiqCdIkT9
/vn0AU7h7y/w52NWKGCM/ef923Pwio03bDX+fzz+593ft6I8Ep3bK/78S6rC+K9btqY//2AqHR9y
u1+O5GWIFVnu7SV/+fjbLwYRivGyMHNZtSEJJNd0XlmIMI/snPXaw42LGXEEIPRIfWyTod5omhH5
TPZFbA7qY5gz84IEg9668iilUCKV8aGVrE1fUf6h6LIVhk5ze+ATDZKLXcfWrkfmfRwKn2baHVtV
freAdM8FOMpOpI0mWOBqlZdIgWWuMLKwBGw7ImhxpLJqivxpWzjIyy70mlc2iiTRMR7gCQ3SRmyA
FaRXw9ooGjDZKH3JRqQj9FbbdminjLn4WN2wPumA+Ko6PSmWRBQsk4dxXPb5lfRMrL1imN1E2siJ
5U0quWWd3iX5axiSp9DlgGbpamhDCu1EqpjkdOWyxoc4RL0Sn6M291XJIHYpkCE+0NHaGT3SGFoi
7NS8eapi4UPUl0uhpf41/BwH9PqUgrqZgGPJZ5wxSgeMismUVJMhUHdHbMhogC40da7G+wRc1JnM
4g6oWeiUTaVRHIGOpAJg+souollvYQhYr1Jp6JTjIKDachqvxvfcTbKbVvIvkCRHMTSQEAPCKvdL
MKVfkrQLx+yrgGJvj4gYM99swa/2P1FhfjJGLva9iCJnKS4R3ITYr4TNUgNN1DTK6U4GptsVLwac
JqmTdk097wCTbPOcOctyPUyxfN82wx0a0HY8NqCjit2cMhFCdSUSOx9xe6fBOzzHcmC5NqAaVfmp
t4LBfNTRjbFLQ/Z66BUY4e1Dep6d9s5h+kRE+Aih8yzJyadKtpWhUWMvUujJqjNWdD2wEN0rifRd
Jf1nG0JhnhaVbI89Hj3DniOGaMChMyRkXKFF7bHZQUkeA4AZ6KxtIQznVtMFu2SM5+B+42R2jx7c
a1419EEtuGLIpoAzKr6lsMjtqBf2Y1u6k1oWm7Q2gilfha57aip1nVOTWCaJMG+jOvmFsIkqG6Ib
5uNTZbK7QnOqcLBop+0A9x3qA6BdbXJboakQj8yqU9yKbws8ZreWTQFWHvVkLj9PvVRukVh4R3WQ
kCLDgL62jQsMQHDBBr5R6zN9ClEOA3kZN/CjFPWbleRJUvd8Hc2PbtbPV6bSiwFUYxGnp2ka4GvH
XqMjJWgOeehKcCON8MGIil0uoblaW7Q/lFG+nxBwoqGTWdhhJCtpWu5k1JfVJ6U3J7vW5I/6S1Ss
HwSUhm1acrimemCTnfeyJl39sebNrXlm8xqu+05DOEeop8WLtB3aTacF7x0QvtcT4Ne9lXTf0mjJ
7pXiIav0J9DkDUBM0LcznPpl0D70AvjCVJJHMxFbcgsKW4NXhzGXv5I5R/lc6c+pWP5/5s5jOXIm
zbJPhDKHBrahBRkR1GIDo4SWDneIp+8TrJqp7h7rRe9mk5Zk/n8myUC4uN+95wbLfAbCr85mm3P+
6KZw48TRb2QPGSD1V9dkmWsFSLTC89amzXQ7mcwAN3pYLYvyt/OjZR8O7OJBcNdFkkNGxYFc/4JI
esDtnOJj4FoYRem4zOrs6HnyJVXcLghzEVjG0cvEmmEHQT3AMc+FSZS8d+dTYxjPCe9Nfrrua+qF
DZ3QKDKp2AfxxKzSAz2gsvdpMF90gv3L6vp4KwxuzGniEk6Y6F/Jp2QJTHVvS/iPwRVPD5/InkiU
kSo6pEN8qX9013xHPXMelwFkebCTGcA4xYAwROOlb8GxAQNOq22B1uZa1yMhE5doSg80FL3XM9NP
l5j0gjB2vOuKCMVsTC9J0b67jXxqq+HEz/wEJXHXcqAlm8bU1CBzFCB65eFjNLSXcp63RtMQHrXR
PiB8rzp/FouoTH+d8cGuR0p7bI9wRJ1cLMfOsQYXKPK0u2eh6S0sHKZLw9WH0PIECJW8XwpdfBk1
eeto7n8dD3mrLdp97OSfOYv3sreTz6ADmIk1eKQllis/63fR1vWioeALU/hi8vsHqdLfPrWmC+2Y
645GnE1E/TMSBLsgtocaMpJOkQepIslk+0qSbVjKvjrbFxslxGhwsJQ/bmlZy29aGMdNm7wV9A0k
tCs4whqofhfV0iznNUb9g1XegX46xWMrT7irr65SBHWTevgFZUW7aCiY1vTls5GoT5dA8YpIN3vs
VatzOnBsRQEIE4BROw1k42bqcJhNYvu0FhHGuYa5ZzNhYLfWRtGAN/V9sk8g7yoiVEONYt70iCAB
3t6xqS92xewLK261cKLhRYzhtEidYN/VUU50zpJ4qt0XAs2c2EXFU6t6hJAufxSz9VXrZE2B1CFM
liN0qGVDwrooMJf4Zo6DYPLcGztDSe+5fSYoYuuauN9SR/SIVk5tLge5hO1tqBsfSNDSFowZ4ijE
azIWOzN3o9sYyTG84hV9e/oKC9QpIZGMyhKJFugGI+kT7T/RKtEq5KtlTlLBmuKkYyK0N9W9krD7
tCPoe5ZIAIF1oFyaBTEdR7BdxsLrzIy6oB5hRDVfZu7t/vdJsN36fv1fY19/Ua5/Z8L+p6jYfwmO
3T5sHv/73/JfomX/f2TJbMoXaKH9n1t3H3/GD/mfk2T/+j/+lSQL7X+4VOMGwjN5sh3b5y/7V5LM
FN4/PNtiYwxMK+S1ImT2rySZ7f3DCT0nxKfu07prupRY/itJZrn/CGyCZ4EjwIAFofD+N0ky13H/
W+edaVquQ+uUb4EK9Gznr5P3PyXJRG8YmtVD7J2s44op9UN7nZ31MWJJ7XuMmUiGWBFW8hi8WzhP
N5XC5jK7az3xn1i4WsDSgRMNg40b4Bx1y4+Ofs2FIfwdl6sNlQWP1H1x5w6TuwYLxQAFGsfwqktm
l/FQQtnV7DzlZLSXuUAQce3uoxIoEai2XD1WnLeYqPsLO2VSfyWiqSbadQGOJCVfCIK6CycBrdfA
J4ha9661WYW6kWRxNbADhCMxi9a+FIqkNlzLLcTYjTv2R0v1zFRnbozGF6i2eENe2QfK5C8AfS4s
n0MLqwsTeswIs7+HNSmIl5nNOiDIxhn2uRQp5zOmGXZYbQ0jfZQhy9Xg4zpSGWi1lj1ySEeLmRlC
nCo3QSTf28DcqA7F0r9W9VjJ3vP5eSztwQf93h1q7cPowMN5rAeDL8CKobDq2Loty0kcfYZYfx85
Y2vd/v3O7Egf0LFyS6LbPM0TP+eKNXFb0/fAd+HIG+Ga41HS2LOaxplCSC80zpV7DWvYM5soM5Gq
HuabebKzNWBy+l7cFv/57M7rgMXonx+yKLUXYk05zT0b25q4SLqp8+hraR1qXyP0lTqhkCN6iaPK
OIswbjYwTBhhGEF0/vulCybjjM3gQdufZTj6u2j2e/yLhTefyhjLd1Va2wZUjoWCyXkn4lWmqiRz
rvE17y+9vwJ5YcdEOMzkSG2XzbpsWsveyIOboSLC001oQcbYgIwd/Rs4nB0181GzSq800rHz01NK
ILicFOHnPqEVsBPWiP+xuoSeMG69fFIPckqT7RSncqV8t3+oOte5M8VJh/vEMbsnYdT8It654EQP
fx9YLi1BQ60vV3e0OWTek4ZzmlVG+irgShGG0BggPJm9UjfWrCaSX+y59itknukxsvtn2A76MyOH
fD3QO3fai8xD3VbA9SPBUEEJdZx4pn0jNn5aBjxDMDYn3XKy1wUIPSFi3LOVch8tzz6FXtafPEEO
ALLEwwiL7DvgnhsPDZOYq6BuGl7yRg4uXhThtsudEobuiHd1yLN3MzLZUs06QGZ3kbgEF2M5eFj+
Kj3vi6yPdy2v890cVXqZ5oH7HszxvtF59KmZiEUG7dkj6CTpowEmxFM3gbTlKzw2vH2edXajUS3E
0NnY2yk8DkmCPpNOwbNY1s46GGm5LXM7WHPIF5u/Pw0HAmaKW3Lm+MEOi/T04kvzhfR0fZEOA8ax
kzm1RtwKXCn1d/lhmE10n8+Yx6DJHotShyc54mCKTS8E48EMKDGtdOlUsnlMPDIsGf90IU2qcrJZ
PwacyQ/E258oYYVNVsQM7pggdcT8LrUpJvAkTFatkoNdwJvt2Da2fxgDrJdFEY4PtTGMD5Vl7ZQb
cqqRFcWP188PHBfWfTqZ67//wpdduOu0pCcvKan8LKe7vPPHO9fph9sqTQ///hSvZb6NRXpMPY6I
cN+aF9HgCZqDmiz59UPuoSN39YivqoyP3aDBfJn5OapzeefOKn+aAIR5+fDutcHMJCKpHiX9qmkl
4/PfRyQTQcIDMNmBDFmOQBMeWYGw55RTfDOluXiB+LSCMOg+TuOgLp0bPruYWHzhFfc1oMG7vq62
1UBKxvEmdy0w29863VjcGjktOLbKNkFsMR9qRjsFL/HoWPZwoAgM86MfuQ+Ncx2hFlH7A+mEVkMi
wK1vMWlqwuVc5NVtBdv6zOuHCV9r5kVTVO0ELrnYMeSDUZnlUbFdrihtbTZ+06S7xrPPsdDpdxCY
5wBswBdGAZPIFpwE4nKVe1Ah4L2/D1ec+pxVp4hmdNLxXwueKvB9+YtDTewRazixurIMXgdqgpeC
x4tLf2OvfS+uXxUKrt+9inmIjkXatsyA+1/NEfje8swzxBn97Bk29oQUenCnIxe2DNNhJzaiuwoy
8iKUdN9FvY8jUjPdQbxk4ih4CwP1wYAWltVKqy7aeTRrPvs1L0rp9ynYjeoU1Q0Ovlkh2MR+fPgj
DvouQJ+kmF4tjp0b8ALpQylqdcfVl1OwSB7awWGtjjwAI3Vd3FhZf5O3gb44eWPwNs/US4e5FH4Y
SqhBbdwoEa0cv5JMb9MUHz8XvVTwHf39KeZOH6jUTVXiFIop4SKe1M0X11N3Zjyr4z8/d/2w0hmX
2VI8R3T73QbXX/5+N1R8PYN26YMecw1JzsKZcP0dUYKYy22D4ynBGgz9FjpIxfIk6ONZBaSfIdtZ
zSrLiQiWYdleCkhCCJe/ZC5xeWmF+crBkaljkIAOk27SwjEzTOIbKMoOzw+Vh3EZLnnwbeSRN9sz
h32exrukEGpf1umGMDcbO4kDLqh+dNOAX6GeOjtZhybvLqXRc+9hlaX+CiC/4f2YMwcih01hW4p5
WuSWbI86b4qll4oHmlyRk7LIxIUUMfwPOmT3vNlDGHyLQ8ZVMbL3qPNh5w7dJ4vwjBhghGcYSRJe
vXpp/RxbkzN+OC3liKqBn+uyP6jc85fN9JBqVDu0BxLtfc8/2434S5z+YPtfCFmPc9ayoqKFG0yY
ZTfemS6Kkeza3yglLK86bs6e6BeyNy9GH9ULIgvf9jjtAe8hzvhmuukNt13UTgaLIvMdfLXylbpV
pgl4HzpRWBvfI2U1pA2lFoB3Gpy1scTFzbv12UAWWPCugWdQLaYYt1EaPtut9WWWACR9cTJEhN3f
eQuahBlgcKfAwOKLG37Iu5GQh8rMeMZ7ipV8pnNhK73I27Yqx8Q1/eQNkye3MJYKEB1Aty9do5aH
dBxy1PDtwVyJSaz6q5kqSe6opsd8vBEDTpJIR+/gQjDyfqvU42Hu1TLsGrkFio23sTO3vUVr9YAW
Qe01VLM0/rJAeC1E6d414QJV+ivNutcZ281caIAzneLMV95EZnFoBwbns2u+1L14IMRzXyv6J0uP
95P4ZR46DLjQJxuliX7K2N1FlnGIdX+OZuPQTf6Kp2k9c/6b9WWUwTLoSryliXGPXPaRD0w5Yqqa
c7XKDG83wdzJWYkRZcZHcLloqQaZ31zBOUmu5YjME+urT10X95UP7QyAN3Mj+tPsDEcsljxiud6X
N6TJJrhmFLps31o4rOxMLMeh5J1tezeITMz62qcaPbgP2ettyhHbcxtjze6S6/xT5VtWNZ9uhMVo
jierGhAnnEGuOg0pk2lwKCLqJ0P/LEPGpCB1Kr+KyPjwu+uxOxUsMGX86qqoOqHFvflle6zn6qvq
RbOVxvQoeD+u+o7sOrnzXUlaZmjASLgtb0TIDFidsdRVIcrHhF3CzvJq2QdMnxpeni5RDyi1MLCR
2qpAdJSnNdUi6swNj3pCkNxLVnMsnkVtn3Lh02of2um6dbO3uWUgD9xgAbLqmjTM1nNojRzk9LMs
7Td5/XtM032Lu+Jkq2hYTsFV4E9+Wof3iG20X7ohKS0VIpv35Jc4dwPzMwu+2QEuUdfxpTapSzJg
UcngNyinT8ezbqweWh4DJsJT0Jly6Q7sk5hUjOlD28HzZDo/2ht+prS9cZofKR2MWTV+1irZu/I6
QgZrmrgpw7Mcpp/bfJi1h5M4mdi+UIIEe5FOm3eYzSERhmAbMIAlJQjuXb+ag36JFZ4gzzsFTXhX
oCZBasLcVQKVDtRtTSeJQ7MpRyNrUXfJd2IiaFwfwNLBQlNA7dYqI07feOcu946KSX7sLjwD0Bym
VKBwF5CrvCm7iodkdjHMYv0G7XWhPYsKeecdTPclZv/1DPC+9TjXGy3VTSydXavthCbplNZr/BLl
Reuo2arZxyGG2N2V5ZnaBZasZNN18PcM2AOrdkhWTfAOrwOXwDz/qGCQiy5vjxLqJ10MxLoi5LcU
v+3s5Tt7SM+ysIilm/oSEGmpi+49CtW+NvwMSylBkwKcQzWmt6rVRJuBJ249+odNpxW7qXUx89Yf
4KDV3vFHk+mqQSKawSSEzo7zBhK1A9eLLYmfQTiPya0DvAoDT3LxO2KcdfebTxLeuSaQaBcIeE7w
Fd9nD4GyH8DOp495bb9EEVt7LLEIGJSLaEoYN5yyJJESHqkqpGEU/tXZafsXM3GKm6GzmMqnUw7z
CwMn+vuU7EJjuJVXzKpRPKY2/EzLbZxVYSfOUukzNz9nFU+sJrFGi2pDqsWnBEeRF0TLFlbT1hgD
/JCO95z09A66QXX28ykj+0u7ooj8Y86rdjT4Tq/wpMnW2ENEcTYMrKutG5yHIZBAz8uNl4UZh5Yu
JKDPYDhg6V+CO3z3Ol/tuSfuXTAu65nSxF3nwn/KauvQldziKZH6Nnv665rCCFZDiLOksZ2MAzGu
f7NvX2XZbfouWE9c/B/yEnF+jrwPy7Yx/9Ssfe+uwZQluHKYwa9aLHZDSvIJna1O/btkijZca4Nl
2wX3DCK4TFCJRLSL7bIje2wQ04mJdUu3upsiFngE3ltJIBUkQASGjkkK22tQhnSgdrSjV81kPMlo
WhoafF8Xpq9uURSbzh1u6XT/TSZgd6pPq12Tl/CvWoeLNW3X8ppm7TzdHLKC6gLWkv/z8d8n7dB7
ya0ZW9H180NZNdcc4P/73/39cSbSA7exdvv3v3bItXWKGPHf/sq/PxT4UzfOKG7+/sq/Tw2tXo2A
qHAWs9FGNswV4WPvAQHEsgyaz3b3Q1efsgkhqRp+kpLDbD+JVwSP23RPNaskeNbva9mfnb7bB8g+
ZMP1olLeK6OTz7yZf/xs+mltxtNqilYytPf2MPzMOTbauk4e2cSOYJ8pVhmXfclZwbUYhs2O9UNS
jDtlsuoa87aesFzpb8omfIRcdgHtmjdt462ctKoYmtm0F/SovTIAQfrvrrV/96/NBXwYPbTEApSv
dmqASjNRzvb3C8zOckM54VObk4jXVvrBbMI7CPifenBarqsARkY8JqMFjZh+omEhnFiszIoin5Y+
Drbray3Z38d/3WSN2uV9cUelr9jKrGR0K+thEaEmTWGSHHKvqNa2y+lstsqXwpmTzeyTUQUWjO0s
yd7nICHiCGedsjjb/Ocv1v/9nYf+x1Eq5k08lvkx0Fa+nwYmddaVPE4UQdonw3e/LQ8NTjz0Vkyg
Jz5KEP19at6GbveVyOjJT0eQPfzAxxONr8OVOYmf2jJI6Jpqq7P51jYHOpYc6wZvwNpxjYWlxCqt
9TYdW+4zqwJuQMSzwSVlGfLFRjUMCdlYa4Dt2FLSOw2iAMfGuvdwZ4XGewsgYjGQQEzH8LuZgn0q
o8X1iOC6HGe7aOWHsGlN9+hXmCnauzFWt03VUi0GzZPSclMY733EDCHIOeK3a7dmrKKSd3MWt3aL
MVnOzNsaRUCHol7EBnEJKjCJyT1J52hnK7gaI2QCeFGMJuF4OkdNUzuU5dxobhyRbUtwEQuFlXUK
rLMVZeeccQiOUIXPoBq2mgv1wkip+pY+T3BFx0GtEC7r4uByiwqKRzrNuRha0YsJLw/fFPcLKiat
s+N3w0YwfIkCjCnwDV2c7gUU7b0N/nnh2M1vjtspLIxDMAXEpXui/R6KQIB5lMRyfWpY+BcjpxYK
F/YW84RF0ehmL10Cf0FDs4G6acvoqW487I9Ofs5av17WzXlyqmDbOW9TFNEGmVRLtqZDnV2Um1Qc
gxrGbG5C81BAkkBhPaxmzpcy21B08RKpYD2atgtyJ0FhTdLHxtmq0seL3XIL4MDBoy/xbHUPM8f9
RRAybe08sPHSmZ4Sl8Xb0V28Mtq3BNkhmNcRNyYqLuQXLZr0DuZQYtLsK6vLAMMbJ9acEZE13Dp5
gXkcxqB9rSNmFrR2hmZHmS+I+CvRuo6S72my1YmJHQWdtF3lbGNFEL5kuQu1S9H4mmquMrSDO9Xw
2pI5z/riZ2D0aTrTll7Yrz4kNqAMpmgunKWlRelSOT8UVkflj8Ay75CbcoXxhI+GtArA7WRS1qJT
7lFQjFWk96UvzjG4UPiudzpujL3ZvzqO3Bn9i/JT5pjNelDtXhTOfVZNNXhH8zSYKl0WbYrTVLu/
HVNrg8Bk3Wbnup0WnNChiV+zHtfhqWpPsiDtOqdv2Olsk6LpGmR/Bfzkymm0N4PHiua6/UYPyU2o
o/hNNfWX6eWMW42b0VHnKH4OeCPamlMILuplE0R3ZkiyI+Yo4pnyoZXixbm2c43VA1T1lSwG9uj8
OLfFUnb+Q5l1e5BKHzmow4VII3NR26FcUIjxlkDf3Taz8xll2Mf9AAgq+OLHJMmJZDe/CQuFNbe/
jdEuRdTfFYI1xwfDKel3qqvPOR0/IxYF0yx/g9C87VUDTtV/n2CYqxnDGvZM6eA7aWq0f4Bu5WYw
WVZyLOzYgaw3GkMyKC3zI/RZbIDwyJ01766nGhZ2EQTvTBzTpUw1fjoVYl5DNQvGcRdOT6rsg008
1YfqelSNmuq3N6A3WooMXWQ/dWwBKjbPTjjXC6Fw4hAdgO26gZqGiw4KL1sfxrT4rjBHxs5fIG2Y
b6olT/CbbZ4Upzdvqk71jNFtjO/oWr/3HA5lM0qxQvYgEO0N+cWph4FvxTiPfXnAN5KR+75NTUEE
yvYf2gyIH6x71x5WKL4B6rT5NojwPkmaRRyk1trnbChia14MLUxzv+DbremFBK+OC9KaOEEXay/m
wAPu6O76I6YR8TEsCPR5rAiUeW2sPmFKPVerqak55vAtJG8ZWPsilBXJRYzvMgufrNG8HeCnkJOd
mUJ3rJ7l7O4h1FyC9EtLdyKykzCFd43XIi3e7DS4Xq1Cuonz5y7G6DU8DVVt8r+l5783Ul/w6De/
HD6eyiuCNR6hp/eCO1pwab3WXgxTiNpuMLj2wfShnRmLSYwv/tUDY0Wc2Y2ZyyI+pIXOZwLk3Iu8
/IbxGH+XJljAE8OO3pICjLptogTdiM0KMOwlHczPwg9Y5MP2EpvYliwaVKea5HVhXf00GQr29bpd
TxqeTUy6qxEIgnl44tXf66oilctQeQHDChSQg2x0ZW/Egbub2DuWnu91q8h9clvvfXSv7UjmE05V
7HHDL2fcZ1U8uErXm3QKVhEFPiueLUwy9kBs1kvYVyDirdSYxJwjpwPVKSwKef7rDp5YtwM1GuN0
Hzf8+4XSatMohw3Vsj7LAO47nbXZxHgantPTUIxXKlR7mtsQjrnE6S/FEZoHJZgeF+0Qi3KpJhfJ
lXOpRHwSwSLRJkM3gsppW2+SAr8/Ozo1upb5NpvUWmTPEyOYRZlH6AzXFbKVb8aoPzwbT3QwJGuP
4sAbQD6kq2BMkZrjyxvxqLOO9uDX2Vv1WKG746HgdnbNKEmfrh+amn1n4ykzXXQu1ntdgI1G4GYk
ngXlqumJVadJfPGNxIP93l+l1zw49KCih8KnPzVNnjpl01RLuqzrw5dZTFt76L9UG0A7cmZqst34
7BchreaopL390LfjS2OHJx0zyyha4xXF1hWY88YEpxQoHqbwSco+y4aWptNnmgAwn1tMvnn3iy24
ok6EOytzviUdnhiafTaCgSpS9PVwH6WfyPY+b6EZMb2n5sN6k1c1hW3jewzE2rmGHqn2zNck23Rs
+vdYAUhtJFb9nDhqXfd8AToRkHQ6VOU5VGsTMOeN4QakfnnETUrcME7HxEagDbeOdje9GX5xvHmK
Z265ksa1WM1Q+Yrpd0z6LyCTmz71ObuGKY4M0+MCiZmpsmvqeNSzGXJ/ouhsLNe8vEc/Rk+aKPmm
LI6QDfXw3FPCRdHlTxQQIkatOCwp5+R77XjUwkKljWvzJqEdYZHFUfIsGovY2BDTnTVHJQL5B2Y4
cMnQ9PxI31YjIT+H7nIGeLi0Z7lheZ5W7sA9nRnUIcDUA4kbGFhDpRdrXlhzQcsTEFph8+FYjJOS
mEzYiIilf4JGbJmrvOTU5y4Gs3wahxyIZIu5RSfZxgVpXOViXtfmdJpq+VMZrbsxpI1xsv81m2fs
gf7CS33EvDT9bI6jLPUh0AJPEATl7OzRFMHJJPhREguKZq5XIVcbxnUFKB1G0AN1MlO5KdsSAoiG
kJVjws4a4k6VFb54Iz/xLtYflcLQChMiNKmL7G388Uzs11L6d1xoH5No+LByOsinPliD2O63vbDf
utKftlGv4qUeu3dZoG9RxZutkpE6EFNR9jaZZ/cKDItgaiQBK59t5LcGVYF6TBxE9WydM01ZWxFb
Okd2kPI+bqkG2ysT1WDXzNSDKXx9wAChv4FrdsShUT7hIWXLVSRMUpeeSc5dZt8tI7PlUGWPfsG1
2UIJWHYV6QgPEZB/2WIisNKMuVajId/dKCHvZ3MwFpG1Dv0gXZrd/BwblJ2WyhIQPoBBelUwrZQY
v5TPpzArXQJ6QZcBaTEmLyuEMT5LESKtT2ugtdhn6yO1FLumI0kXeQT1TBN3IcilRWNBj0Jyv58k
dQ8TeL9V01b92gq8cgWG/Goq4DDpvkS+feeMMQnpFJUwMINV6FdvdZwuQ/WsMlXBhQxJj+vIPNrd
1qyo0XAsetW7R7+x/JVmgTmUM0Uf1KinjPW9U1TwTmbyZO8y33Dx4TuCuKG2N2pkk2m8bmL/MX9S
Ln/LhAhXErpgxWqW7IUxlMU+n6abZJDDrizmYl043n4I2eKyqttzlr4DO9/ssiGBTMm0IS3GfZqH
zOgKsY8LwGdzwDHEcxz8cvNyhIe6NRT1RRl9DpXkiOB04ybQGPQlgDgqFrmQz9J4rTv/kMI42jTN
SrbErMAtLilnwOLcBebamTLroAtNsC2fWYtorsc2NX1amCduC/jyTM8gxJBeicd52Rr+baTykSEt
b4xYrOnRBCcRpQ+RGjh4BHxlEzb/1nGJoprGLk0AOTKdhGWi7rnHUkQgqEPJmNTqyi8Ouqq3c3qQ
VnVxKwYLDffshREU94OOwxe6XNFw6sY1vlHn1nPvUZIFifXaye2E8hxZRO+MTKdb/r2PRDesmlqx
UpeM452m3lBj9EnB+aqWGRnwxGeNNex+PaGIOHF2ciuqlqW4b3xvr/0KEkyvSK87ePQyj/NmhKUO
i6JCbPO/8P9UO5dGXFb1DI4oe5RXSwqorIihw1XJYR4Z++ZnZcTyqBrj3ObdMfH9p2ACLhJFRX4m
HeJ2xabhW9rFQPj3XEuOhgMyfab8BYnd31NGsMRyRJZHlJdJzTe2TwHCtVVJ9BKQcM6owx4XpuVr
doc2Xfq6jxkucWPC0bie8+SBQCW8opgy8yJtxB39iowSDfupDet7nfSKawf4f63tpzRqsQjPkpS8
I/babOpld4UmoflvhCRbGlXzpTBODuDpLc/drZ1jkY3IQ4mxO0E9RJfgDod5J20P7mx8tEn2FLwi
6B8L43mAoGrXV0dgDHbQCtl6xI894IDvZfFMS+6fFsTEQX0ILl8eDZML7A13WlNiQGsoDBl75OQK
kJAoscF40B5etEXp11jZm2luiFO6tEFMzZ2mxpV0UVjBqu5pZK29AB2JOH1IG6mki4GEaHJbdoV/
MnL/GNMVsnHtHGlNvaW4h7ZTE4w85uQS3Vv6u99QB7mJ9F289KwljM1gwY2iWjokM5h8OCegsVcW
FduFt/NLGp9KhsvGkqYEueotlGy226NmSLdspP70akI2rkNu2tavrO1kAyvz25QBmGWfAFppi2Bd
huq23AaRJnKW7CKjktx5Of/mSm/Dom45Ha4nlXKlQpRv7YoWuxxeMXe6ECSfA9orZ8V2IX12GuHb
9UL25yiaTnZV+OzZ5XFsTDokFEQFrCY7x5e/sQm+2cx/HVqbVg2vSKAJ83ttelBYYtgHNn7ifE7p
cA5d42CZ2TqaiJYHqX7qCS9kDrJlMmQHiiefJr4bS/fvU0pDQN+sC3wodDVaq8Tzq41TVQUALsGj
rofry5SBei4x3+P/MU11iUKi6bxqXPfLh9wZATvMSbHVNQ7hHjq1lTDlEVBxo2jcYZt4gxZJXSZ1
5MyE5QeNXztO0sKf/V0R06ru1/Uvg6rnWW9Yyvn3UW1hfatn3xxv5RREm2hCrht0SbgcY7xKiw9v
si1WTusIt/E78igsHDn7c74NHrW3TbTtbepsIE/QnqieISiZJjuMNWodIeJijbXkNsjld24OOZdP
TsCF8IF5tM4x9d1wTd5g0/pGdChM66GnIoWpCoNCkbFpRy8MproNYgWvDQhSpyZem8uG1i82TwdF
Y5mO5bsX+JRYXrelIBlZ98NDxj6+VEW2bUoNh+Ra8Dhyn2w82K90Lv0wiiMjaWO8iikA1uh01QSp
OzZtAq9MtgeGXbiWnKWneeD4q1kZMulsu6PntygdTvhgJIWL+UJ+U8zCJaroOQZ4VABOtk08WgJl
cCFc1ymHTdN8noXxDWnLOUhAB50I8/vgJng0R7AtMgagUWceemf84Nk/Hr2Qlzqb72LV0vKTwt5O
xtNIF5663rhkDrdhcIkpeIBVRHsbzaW+rXvZbQO7Ecs0iMWi9XpYi7J+cQMhXgnc3He2+1m7+Wtc
mtHWySaxYVXT/r2LwLq1ASkesUa1THI4cNY4wW+9kgUyd4IlMlO3EhQwLWM32I/NSy7ncR81Xn0Q
bvtZS90eygaQW6QuwFl7FgaOmLVC8Gk6o1t3fbOKY3eb9FgkJ9nE67Z1FpVRnKLJyPemnqaz6QOS
i3sq4NNO7L0ZZLBTHKh+pcajJtHPYiwS1e56h6xymg5i3aPQL2VOH3Q8SA7YA7yzNIu+k5IR29g2
68wLt4YX0crOfImOQwC67XjFUKXb0Y1OhkE8cLB5DAKdnabJe6A12b53inoP89nZjrH5kDKL2o2i
IpvSA3x2PXNbgVnUDPYP9BvcGpj0V2I0n0wUQpdq+U1O/m6ZV4N5sOzgI2uQHSco95updBke5iBd
Tc2tpZ/XpkPyNC8bakuvanYo0mdzBqEbBf2HpO1om7DSVJ5RrqYOhSxKwOPYBLrNwsGzlhd64Vah
3OMDESwl7wWWimU5VFfcGKV4TcoYiN9N7GHiIltYwNFgLmdVfGi3Nc+m0uuh/IyEmz8XUXGXFvYn
KYt134CpCAtCvCB48v8g7zyWHAeyLPsrbbNHGbQDm1mQBEWQoXVsYCGhhQMO+fV9wOypqE6rNptZ
zyYtghnUgOP5e/eeK31IC8MdeUmLolY1G+28+9U2oXC/VKOeNdn5QeICmBBxwcjUdHaS67JeN19u
tCAjfNGyD6yvB2Vypewvhqqeg15GB9YpdlNl/DykGquvhbSv8MPduOw4vxJPlVd2krzW5K3sCtrV
5B4B1m3hM3JQ7y1sXDrKpIMlqa2Hauw2TSAsyqcpmt8sNsOjYOxKFGOgV0wxEvUSmk0CI0a9tmYT
AjxgakKF/D00NcmwLWRAX6l24yc07WRJgdwNEy4dAW2D43UeuhbRbcvK1fBizRIDeJLgRy1TxhDi
WLPYiAoWSi/1Z53qfiP6/kGPGgw6S5vYrpJ601XqoUh8tVWtO9FzcqyNE3fTivAW1pYshFBNWm/a
xo+QQIu1WdloZ02rXzck4BJxycqHlkQGkTW9N6r4UbgeEEqJm6rR7Z3rz842Z+6wRrjylCWUgMNc
PnUDn5ttdfMmF9VVr0t6vOY8EqE3POh9P+/lhjSJCYqDhwyhdTLw6+Eh9qORN2rHx1+s6fmnv1Cn
/+Nt8EK5Hv7e+Ywu1Rcf6/m2mlJo7cpYlUf4y8DmFp7p+W9q6SK0O/9OH9+DlfpPuGqYkVxFjQRs
NZli/ut8h3/58ffx//yPw2Jjeof/8VX8eZF/npHrXTtjtVle9p9bIjskz0faXX50Fzvt+WHOz/7n
hZyfDQZ5Vex/n7jWMkqI859KXGB4pZZ39ufBzz/+Psr5J12MDecDB+nB798i1ybjghDWQ1ks5BcD
pC25vjipl59CtA9/fvq9zZsXDO7v7ykiK7pq//zL80/RslL/3tbi7RjD1CZ9ntv/PML5f//c+fe5
fu/318PgN0LWY0S49F366AGBQ6TkTdH17wuRpsYE4vxY//Jj1XKsBr+PVjZltDVH5zEDH53R0tSn
rQeGmbOQL3n5J11MzWdT8l+3/f56/qlU4iQyeB9/3X6+//m284P8/jpThbL3KRXtlv/zPL9/99dt
519zGll04Je//uuxzrf9u7uQ1Yz/v3WAX3bMXpb3cv6zP2/3972VXZ3O678e5s8f/buHPT99NvsX
PjaZnbuAsNuSssywNWhCy6/iTMg+s7L/+69EX1s5EWMLQPuf/z3o2xQTfuovHZczUHu50/mBzv/8
dZteEV5tjWBXfh/i3z3r/+1thh/ymn4fC32hvGgu5vPN5wex64EZ4PnH3wf9l///6/2cf/37vzW/
qPdT2gX/9iP4fdjf1/FvH+b8h3/9zfk23OltMAjru0s6e43OFxmhwQhtVQ6K0YdRwD+/idSQbP8s
F4P1pBFvEgIQNevH82pQ0cK7iFMi5bDaiZgrON0HkkcynGIoX/utaxFN5NM85YR7V7gOdkx/AQgh
Qzo6y0906xqbLbZbBz2OLZig9ZWJFZG8kuJBDxt978fpLhv7B9kltByXDFVRlowRW9R/nRtt67C/
bo3q0pm5cIQdNXNbTGBb+i87xM8coyewUnx8FXNYeoByketOG90DaFOaergjvvPLz8cHoyYFKZaI
Igp8oErh0p2MMAnMgiqJtABCX+JVk+gkNxBccXJRQV1GyxymgtQ1TMVVYaAFYIjtbHy3RBBAKcwU
vQ4wGYa3tewOoz6JlRhmHSiLa+7ngVfmsl0dxTOlCVsblS2WNgod02tJElJLJcYMvC/Y6vOZbghl
oWOTXtum4UKsnLSAnFRmufRjMLUg9J8fLcKAy7q+RKVbr8kiepWDvKhwBm4poJLA4dpOhQKvlYkU
kTcR/J0KEFt5mOKOeGBoYSDJMfDoVbuJgDTpFlOAUNnJdpB8do6y9qEXxw8RM0QMxcNaC712U7Mx
b73pGlf8Tyv4YLzef2Wmzni090/RlGGSg+gTlql+AUpg3DE7O5mEKiB6AkA1NfGz7H/SkAJS16kI
xtnxdvhUhVarvTIZf2uNt0tsmC6DTTu9bmFUUBs/UUuO21aegUHtl0huioihPbpA7uvSSt5Z2jTd
mVqEqmXQqMwBBIswe2t7gsUZ3xf7WqNBUHfw+jxyLXa2yrceGo3AtHnjEbrGfebdjkR47r2WFz3O
aD4jrAAXeskXXW+tWPhrZpALs8fTGRtwLimTnX2s/aiwmDfNeLkcQWbqKkKr529G2JTJLeMBab8p
TYRwjWC8Fua4Njn91sgAQaRMSOXiGASprac2+ylxYkwxwCeGTN0SDZgj37JsgDBzBmjTVcTQ0JBl
hmOq5zCB4uO6eNBLhFeEb/GCeS4XJdmmVDOE2bGfLpoOVLTUtkXUhreTAQlFeh91TuhEpEfvU69t
ladp68GgLjOsS/oJWNxLrFx+/KUtylcCEelrj/OLLydgW/be0L6Fj63UTKzkYBnkqfqpfkuaoQcY
MN+Ecf+AGRp/mg9jm+q70ui8Zn1Ddmn2mUkDm7ukMKbxWG817yleKmgnLUJcUtBy7L6kF6JVp5lT
ej2ogaa4YVwTEAy6melrp7870qbsmQQYp+a+zeQjYvp87dOpxBL9aqj+ihlasQZusaQ4PpFHsrC2
UzrjoV7QpOnZbxgjzK+IZCI1Me5IRQzVWoPTIo07N7WftJSmKLa1PGeP1BaStKK0vrA8sAG60e0J
osTxnE/Pkd+/h5EE65zgIJ9fZhPa3RJ6rycxs3sINTJ+7HEfEFNMlPZw9I2t7vb+uxo7b0O7apwQ
46UVBbkbmj9kcW0IxnpNB+cKXeZzTyitbfJnhTFcWjr6OzXbadAjaVF1eyIWSNGamnZZDEg3mct4
P324Pam2+UNWdm/kAzEXUtMNyJTN0OEZdOkkYpJg7bYZhEmo/EbZ0WAFgxxxTKybqkMdl773fEir
pl6wypZ2qJdADmxacq3YI8Y6NbvA79OSSFNvm8IJb1GjqGAI/XS9jJDdsdhYZcdCoNFxyPOXISK/
CwjDooynHdG2xXPtGNbaUdMmH7MEMtlAQFWj05AZmYihsg8IUnlyU/O2H5fm9HPvMvWVSYaVEkFE
Yn5VWkaSofnZSosuB+itTocg1kGoKoeOcq3AmJwYCGlIp0hWMXwuA5XCWKDrJAjrngydK9kC3iun
U93R6GxpWJkDLzg2t36L9U5XZhOMmktfU6+vmVvBGXMXgBhpbDIaDxiTY76RMnMhBsmU9qhyQdcY
h4apumgF5iEwzEVGY8siRlu6721SB1jXbwjMKDa2nu9jQ8gV1Ha16YYQ/Yc3XCgm65Fb2gB5ByPo
rBRd+9ADQNKY3SDuAxLolOMmtLRPTzLgC/txZyUWk4EBjZIAfTc2DyDMCTwtILnZ5s6Zh8ssLh/L
UQc5QpiYFyMPmWT+mjgcZlr14utVetGDEF8CNeQdGuCHwsmfphkEpd20D3Ezf1aj+2xW6GqWsHlX
bt1ovJy9Dbl4dPhbpKyG615WNTIaUDm0jRjKuHZ7yEIUKom7I8YXdwlKtVem9m9+lD+4dXcaXQeC
34DANd+3dv6ajRwTKSk0ZkdtYPWneEZENOFz0xuaWqAPbhIN6G7D+QlNyMn37LpRH+bM+hLA8R6v
EDym8wbF5C1qmQmKHEmoRyIerv3Xtsg+B5E8WnJ87eX8nTKk7SNrN/cJzKXigfnqkmta3dW4SrtE
YzqegY/j87i3ZwQp1Zz0QWZYoLsxvNp+9N56LSxfbDl0N4PSI6GLKLXvFs4Dqa4MzjuFhKHEVM+V
lnMJapgsdULrFo+QKm+zSGeXhDAiwBS1G13/8Fq06dIg8w7VyJheH5C2aROc0gWngnX1KPOO/XKI
oN0W5n7RUcs6LFe1yKBjfOoFxiN9eOl4UQe9fk4I+FmRM/TkN9qRle8+acIaRqzgo4+ujJoywTF3
Kh32YxVu231LC7nlY2GRQCqRYLlaDYwJ3+KJwSDRHFeJt6gXVBvo7eRuRv+UVdV93lmoGcwSkwpn
7+CF3zksiSoDS0lM3TOqkJPpq5vOg37eDbe1it4IQWcMAnVxnQ75q/BB98yYPdftTFPLsukNzxwb
ma27EDgpGxoDOIIaA8/ST5ySO7ubCI/AmVwVV3gDUNtgBsIzw+nSPbuKttycwxdpo+o6T2mQ4PLh
07TRc1pF9ACh87tejCuFAq0u/e4xoRG/b2KmKgh6BK4FPAbozsGFHJFuxSs0jG/YYKBHdObWLeRW
tP2l1fiXqqrBrYRo6fMEzxejdUtDV4CFushQp3qR0FbWDGi+t/iQBR+jEDgIwBEVm84U/qrFw06f
hclqcY+eGqRnhpgJDfXKaZvkTkFaD131wAWOSvLW/9LHrjsZEzhUVYGsC9WDZk/s5kgcRPO7miag
pcbQvTUtrK7eY6qRgMf2kczlNGkapiJ5VckNsnlOHoowiSZQRozPmPUhSC0yQqR77+DN+bOgqK+5
gnd9jQ6c2ngaOD0r+JlpcrLxY/XRcD36KYeLTO4Mlp9N23GuhWHGmFCeoqT6EW1Ce9xgXJ5Zj2Hr
XSE4+TBGVClz01J6YxIKE2/LuJdEC3l0KRYjmmy9H11RgqzSxrk0k+yJWvuJQLh67URwTmdz/KQr
xbDF68crz+dS405w57v3Jf0vFe6tFqW0x12JdFtydhBL1dC7dfqCaZNL5qLtUYO5OTkbUfLTb31b
HZ3KaFbM3bWVMQ6PTjUEhumMFFYa11bBPtjtbrChMuzVshuL3jgz1w9aYuWOMdu1lDNTzDnud+hy
rZb5tuGVjyiIPtgpyzV5OsheDSb+goNG+zFD8z2pIJ+7TAeTWB1r+6qodXvtx4iJ84JCdHYgbrRk
dviYctLZuWw6/6HQum9GO0TbnhK490jeQZMgsMRqFBDfc5P2to2IRL6OTXrRlfPdbNGc6es3aUPW
Gn1EY3oVP9Y2ktGxDh89ADugbCLqTkz5aGUxgHtoOXQQAohTGK+Qv+jC+iid97QjAa0H3mZHrrm1
renB1DEvpZyBMZ9wZifRIjn7dhCUbABQAdghf8FFCTK+zeMFc5/HXHCWFsUSrmnwOdmDDd6kgPqJ
sI9NEtDdqb1sM+dZgzFgYyNDrtq/mO1RM7auPjIGcLR7m5DQ3mY7xiJVYQz08IFOT97i3R3CoCYh
06g162jFgLJj68N0tWkbmv29TvLjpCB5TBFoFEBHDIJ9jv5Km/yAwgQefgyPhBpfJUj6qsz6sRhX
rNyx+2aofV43wd6CKZ5M/TZBXb+KpdhkPrN7zecoAYbz7njed8J8CatgdbDMYd9PYDkzE8qo4yOd
MgiM8S2scxn5m9whSBJHbRBgQX3PGIyD0zEQRQqj96gD4KUZPhIexB0vqSEPTaiOGgJFWSH6a/P6
Mc3Ly1h3YWYTt11RPw/KZwZvwHd088Xyl25WVUvmaeW+1PbXhCSpLuZ0w8AKn1hLsGI5vIp2+EwK
tZ8Zarum8Ya+09nU1gDZZYbnMjbY+uaBgQAHT23f95m47RiGElFUXPY4ljRmlFCs/dfUQX+C/ukh
VGCSdQahbN3JFfEgRApQP3F5mTv2yTaYfGaRCtx5xKihi+uaXUcPWGITMxXw7eHR7LVH3Yf1HMXT
HQ63fgPa4LYgl77v0/DAVuvF8+88eu2ITAqxKpkjr5VKKbApMF2BLyk1q800OBfIxlZ90+2UiNEP
4XrOHyUOUBDN4Z5jct3UsRWMqcFOrEfwht+gDDTTpfN80UaYLo0Wn1+UzIHf4T0tRTBI/UXL8wuv
6cwdXKxdNYKP73NML1J0SKrUZyxbcpGtA/UFnnAKjEEAA2vxx8jhWs8OVNLOQVuUJz2gHaPqXZ7G
Daj3NXwf/kspLTR4Xvo1ifglVnFAilWBrwVATuqbiK6m58pO8iA0dzkYklXZwxZrcbW4KaM9u3vJ
SibsIdPOTQhXWvddELStD6m0MbBwij1/li7iKzcD5sXV26kQtNYDJUfvqrXvtdCf4q5EJORf2NVX
HQrYTHF9paJ4a2VOgul1PNaZ+QEIYh/GacemDT2yVJ/JMD1mqNi2WuUTyckZH/iaYG/ocyoNQ3sF
J5BMai5UoMzNVpFFlBFapFVhtJYhpNu+XqWY7DZ5SC8kSb6qMD/pAk0TWzAS50OnXs1Ju4/HClYW
dfaqqcyvwcLUkT8azK53CN/eBGoWMcNMmvzikFn1V8UMaCuq/CvNsfoO/bCVJuknEUJVyT/rdpnf
6/N1E/t7cTNyNeVUvMKp/E5a5xbA5Q9IlqvQx+cFwevSEE1Q9OLJN8bj1GgoOSS7+MpqyPix0ZUx
/RNMrzLf3GnnRLh6OuWILgMged02QcDoMmxe1fXwxDmKGsSoEbkMINibaNpxP3BSJIATEgyCWX/E
g6ptEqZ/Tza5p+iLQ/DnX/74LD3rGf3MgyhAyHVQVxx0FusWtNgKUQeKJLSUgt0CBS/nJprdSu5k
426tV9018X9YT2PRAQNNmruKD4+moHWr5dm0Ubb10sP9MKKBVEa0WnwzfnTCQvAQzcRaLbo3OyJ2
ktWJCsDlyFrQZWjOZGdB7qxwPfbmjR9Ht/U3C28YIeaT1mmM+9ucaF+YSkSjpAMhzbb+EjctgC2z
unLy4WFEp7CdYgIrRH+yfHRkHjNZmzHshk3gacDmPU7WvfGOlPpd4FxudQ7MzHkSMRlebkmcSXIZ
+/MuU1hQ8umibThbIqzT3rhvLf2lU86HJpCE8L4OmKq2uHFpxqRc/8WckIVl9gfZXWXSvWxZAHw7
KdaNMl7DZfPqadFpbtBqGNUpM+HRan37WUtYXkJ7yheGIx3SgeEfhbcOWRda5KVBFdOVlb+fddxU
DhPkKlQfJC/d1nEHfj512NN09yK3j4gsiLHWMLFESO09Jpa8ME3b2EX6TQFgMJQx1cpOq08gn/vU
ySDwxls9c75ir6FP1TTkt+YklI/JzpyIw3Szcd3I/FD3I34S0tZl5bxnRksyIZNY30mCNFtyvJT1
EYflbZM4AS/h2MXXAhpCOw+nUoN+k7lINxLwF4N1FyoNd0b4M5fag7l41nDsPGjZW4/GwZnNtRbp
NTWXibazqDeWMj5Fpw6mn9xDxIkOVZl9qXD5sOP8bTL656zEqlJaOI3bivecDFdTNhBjkNxjoXin
hHjXF5mzqPqtU09vXR2RTqpzIQdoBlJ3roiRNQXy5u7cqRx3I0vmxppozeqJeYFqnW5C/EbMY7LM
VAmFj46ooO8Kb4DRp2uvczScdOlfxD7hZyzhQFF2qgIDWAwmqhoVJEPykuSNvf6RTv3pWPlHWJOH
3ZnVbaHJFRI2FhcXd0yI+cMl56AcghDbq0tHL8+M+mjlxT1iyFUp0JCUqF+mAQtTbITPaYoqFgBk
z9EojslsW4ypEdNrVbRzgeWt9bWaR/K7REI+UiSOeVW+u0QHIB2/7ovQCxKOU86QZ9wOwI+7jV9W
l0nnRTuzIYl8IChOaITVp/OVFpYXZd7PO+lYgdNB+uGSpwULkdnk7EJF2e+dHoX5oqcePSx2y5uq
Lf9uFDRvwDSxK6ei4yguL638CYLMJiaHq4nVS9yjfV0OwXmCFV5SHm0jlwOFXv4Vdr8dHfGXUKgr
OrfXYRsC8wsB3uXSCJy0PuZ2ca9i87UYXULeVUxZO5AH7EN6tBUXxjK5R73AdVinKUPzuN6zG7tX
U/FSq/ST3e/D4C0ZMfhBrHIONxAEXpz61NThK+VBd4hjSpSQRv1J8+wAnBsqnMnJQDGZ+0YjVUon
qp2SQUanYtJOlag18i7057GgtzuDL2/qpNygtCDWWSHEwVBDZ9wmY7BsLstKY0DAA8Cw0j7Z9xKf
0z/YSejtx1m7qtmVH6Iio4npRRd9MrBp1JqtNbUaiXuI7uuJPLG2IDoqR8ssZxkxiRBs1LxY3xWh
sZsghB8czUOOP8F8xQFW3BG2jKYGMsfu/Ouf28Jin3JeMr4hAYrYvaasTa5VChytKKodzD1CRscX
z04uGfx0W1fgqZL+dKhEkeE4EG8ufWQDA/VKWJ225/1sZ4NCtbNDOn0GQX2t+zTnTbvrqdCbgWtY
39CATNR9PVbvnQIBlRB5C+xwIEmv93ci/BFiAvaSMxqS9I3nVvbIJVERtHhTtG5SWJgo7d3B+MYN
zElDhV2E4YeVLnHdLi10qEq2j0U+Bi2InY1lyZOwKpeSLYaID8JIhOIz9k3MLzZAQRZhAt0P1pyc
dJuOlfLNZz+76pAi4BG+lMvTJcsExnINiUD0bfC9J8+GiOFBqcd/s+6J35x1966or+sUDAPKmvsy
wuGOkenQ1DYtTXGNh3HVCO+rGR3BxRCSl5PfpsvowNcK2oZjc7T1aMAFYXFG+KRodbq66Hp0jzJa
cg8mJGsI3TitrUPZ298+LNOtDj8FnbjMYjqhbgjxUdQtR5YFmH3CeAdC6rpJ+5exaCmHxhRbo1X8
DMncXqpM7SLa27rDTtmKfC6wExAWXFWBH+svySQu/egHFVR61JvFi8CGs068kuUxvS+Gp9DCltJ7
7NHiCHlshfV7hDsPMRVlhp+ydxbI8mDI7NJEN54zn9U6U0DqMlos0KCcnUGSSkf3xSVhmz32g6sX
z23h5XBWMRj0BgiKSIMV5pm7ZJHCpSgy+RIjNu363qZzSJMKnSZtT4y/85IRhaW51git0dyr0cmy
Hcog7mUeLWZhW91z32cMicVAqzLsGa70EfdqF8abGtnDaRaEpZKApswlIDic+wcjryhULYmzGNLP
yqJh5dRfWSpvGr8c9vm0uItyPCOmfVCF6pDuMJhqZ5pPQmTvHU0+rjaVhtmUjllexYco7ZcC2nx1
XPyvdCsjGPtjc6MXaJYGE3nbMnoK3yQdFoxLGrWrIp5gwjSIoTLKoelRjNyGYF6AzNHs7HTY1v1V
ry0ImqKrA790Gmp+xh5uP3iHTtLxS+aOaB4wauB6owwGR0OCDGPLscm6W1kwBGqdlq9mqI705S8j
B65CR99mzJEjD7Q1qaXqBdSdrdlN7WJpgx3oEv1SMXbHUcoiJkyBxyYhIlK/9mvb2tl6J7f9VB1m
mWLQyMogNm2QfBEXhyiy2+NAvx1eNMr4bHxyS3ygunpkasb3X87A5ujIhkmbXuQVbXX2reQGoy9s
rJ5sFKshsaVMQC0zP5UNTfvaGrVjw1EMAwxYoELuyQbixSf0qHSW+rNSznHuD07GSpon1VPpztYe
z1nKElZNF3a7zIQanRQjo8C3JQh+VHburKqOtpodc1hog20emTcWihONbZbrPAFZL3CJleHas9el
CSXCGUhFszlF25qkSDck9pynII2SEyJvnLVt2xYqOnnCX/usXD7b0FAulL0MDQ2n/aaAguzyjqXD
U5oZBrMxclnWGMm4Xv/s+I6BFLw4eTQlj1F1q9NC4Yhi0M23QsBKC+URJEIQ8txGPW0tyRJqLFWW
YNYTuB5K8DTq9zYb95WuFeTId3a5Y1hsxU659ZFhxnHP88l33bXVXWGGQZ9Oz+AYTnUveqgJAFdJ
Rm1A7TAimgEIjAlZdr32Yxcan4ATfdSW222E111EzFBpHPomCNZoom3u1l+myvmIJrIKFqeuF3pP
edx7e3xKfRDJmvBHNKgbU8p9Vx6bkiPZCXFNcSJBZiFhbIL9W40l8S0mzk7KCodjzq6NrzFy3nXz
px/nr66Ut36dBo4jb+bW1S/aBGN5G76j3ePeNokoev4QQpbajDVLZk7F42pDD9ccsCv+qTQmbiHW
Xv3G9pAqNPqa9Q5Jga2JIJ+9zzizmekw9iInmEqHfQ6UbypW9rU7s2KtLMYp23DZPqRWOC2ZBsw2
2PrYZUcxG1XjVqu1XV4n90rL9W3j3Zi2RmGoT0/9CKCq1ekKj82j6pmIuAO+u6hswQD54HXGfObV
R5dxq15zlxGZ9WP2yY3Hbp9NMFfFvh+fbZPtQIdfbRX7GjU7UThOfB1VuBIq6PCSWmVo0fNW/Svw
CDTdIXmtGYka3dfg0dCvU1rwfaQ9KJoClZn7JNaWgNRT67EP2R6mOeGOaEHeNbbuzQLhHkViH4o0
vdXsGgiNA91GzCSCVD79a6Nnzwc1juZ/XX7r1vChep2KxR32BmvPLisrWJ/5B47ykPtiLtE8dsam
aO54RylHFb4i2PT5LrbAeM5yk2npvtBhCzWhdSNbP72o0CWvLbKN+ZBXU+0fOY5AJEPADmI1DFc1
1iy7Qcgygs6Ku/dpqq65wqZUweTM1FUCE7VEB1JvJ/DjJ5xldP39tL7R5/orbdGCqDi9N3U/XMeS
1mtcORD6JI0TDHTddemuk0L7pNc+vEGzZvqKjF2zr/qWMds8lp9CwAcVNlujpr2SizMnNfR5F0G1
u06Wfxy6b4Xmi4vzTfhUPnuHzkOdubzb1nsAXDDuCwTiqwwJBA0i4mg16MpuQ7xALVmHw9p4SDsS
jJJEf25r0j0N0xRkAew9F8+YPfvPURIDlWnoaVdtMQRNyEamGGZqoVUzVvIgx/ahF/W8MzEgBT0w
pTGzCXUumc7BApE7Th5cxB4WJeXh/TWYxFHCsca6qOzZeWXEFzZtd9XX3l1e8oGWM37V2miulA8p
PEtAUnJ/BPCaYrwhh/S6CSea/LQZcRR+DJ0Bk1Qwlk8748lypUDd8VbLMtzFIwbrCnRZI64LJmIb
LOzIiVHOhzVRqIxYjVxrNxXQshTTVuj2WMOri6zpxm1RSOBh4RVQssvIZa/CtgwdLPG4g5bRjzHQ
Q/s10dvJ+M2SC4xNeDeG1dzKLqMN40LimJh/2lyXolyxE8CbGfY3aYhrPHGIU1NlEW21HPybNLwf
4fR4D9XTqFCa2Q3lhphQ2LYT67M1f9mjt28s6Kzpj3A5QOci/5QjJA1dEL3caaj+yyk6Dlb92GSI
KRQHl9k+jFl79BsUPvg0A3Tmj0YG10D49qfdN/jkLQO0nG9a69AUJzOqVznzl6CP3IOP5OeiTsdH
Y8bCF9Ua0/aKD0DYX3ADdl2skf0A0XcMvXRDwMcDhAjmpgInPzJylHTTdW8xPYCg/xrfoEBhVVmH
wxx0ptpofXMJeCzfIcs4TH14XbcMiAW9iMwYkeoIHhMb1HNROt/NPF7a4A2oUjdxGB8xJJNo4Loa
gqB2m9n4tLKlOmOOcu2mMZburMWw2Vt76aiDATGpK8Z7bZqNyw4tkFk7XAaSPVwKokB869vMLHDG
sCK0Ss30uTIuBnxuplwXEtFT48VHxSyNntu7aSt1Qv/Jau9NW00pf9PCUfZtwkjggecVXL6Itb5q
dq1tHNw+51IOIJmw1fotd0kUCkfsSqb2HTnde2ZnHwqiMke/uRsk34udDGuYONkWojq4WpqQaVoE
mpYyQbPw85kVSBAbFxsdBia2Dh9zj2YZ4RMr7EWq0ke+/zvx0eCXBGPu8HweTf/W1/Edsq1you+x
He9aU3zXuXr2pvaeKQQU0pQoIU0o5s64y2TIdsA2FvUOc1QNz7VrgzfSY58E3WKWbPl1ps4itI61
ND4MYhzQj6MTW6ZZpYoQvuQesLCyPvSje+ybi8madoIzqES9V7Bwh672YoG7b5YcFVjWxK0Bah5C
3PPNdynaZ7+O6EaX1bW0t0bIlZM1nRR0f1/Y/eUIUALv7MDwJOi8BEmdbtfbiEJV1iIPnMXmwuLz
JcxvBppeEM/+5YgkbVMa9mdeRLeYheMLGEIXozOfDeWks2qCwr04uYACs1IWOzU5eoBsjoRfGj9d
6e6MYYxOrarlNmrlHT6wQHcqTv/MvmjYlEZKahjlQQ8Q/aBY4TGSpd8xxDVMC+pglRrvG5wi+QBb
9N4Er2bkYWvTgAUi9o90NsgZLJfrYGIEoygf4rq5sTprMwJ14GUkmwEf7cajW75u6Pm5AHNXknH5
Oplg6AkrO6WuvI1g3a7MsWZiNTLEGIuUZlW+k0oDUEJY6awbUJv7La4J8GoZRVnd7qsS1EdHTzgp
Ie+osQy8eL5M4Fevw1iWgV6ri8hLyVIm+wtcxNEAwBjAr3lO2CzmI36XnrByhu9w4Cj6AUB8RQz0
ZApYgbifZKNN5rur5LWtK1LM8ylQBvVurnCHUFdr6zKvYG0PNyqyPmr7GFmsmmMyCMZhPz4ah8p2
IFb2/reY1DvNL1t6T0xQdmMZMSvJjhab0jiijBgj81qk43U8IKkeOtQexqGO8mJr0B5wC/dmNDHD
0Z5qdrXUL+DKgDZrzOd2hHcjaZg6BZgV1adrv3Svytm6D630zmZN2Xqi22XNvPPJ4Q25ktseiaEV
AzIXZFKa0o3EApdikTDlaG2QUfKbF1HsECLqtfCMdVUckgpUdW9shVJUJTQb/ZLIgFrLT/bYfIVp
/5W1zCrSeWXIu1x2HSfNhBWmekF3/5WMznfXV0EI6dwilWWnayPzsgmQoWTX7sYftGQZ2GMgo3mm
XVvV/BA74ikV4143rQOmTLnRlHlKBm3By6LR6bggOi1e29MPWupA6jUXjLZZ9769dSRXWH34QLJ+
k2cftrUADrIDTd1bLGEm31/1PIf+pgF9gNXJePRJdJfSf407pO1MOk8amIQVQrsO4SxZmYV3j9eK
BnfhPepNf+rC6vqM8l9yBqLv6qbKp6gqCRr412SCv3793/9/xR24pk4Mwf8cd/D83ar/eEqaiJP3
/b/FHvy553/FHgjxD2E6FhYuGhu+gfrln7EHnvkP17Fsw7d9CJb8Af/1X7EHtk4ggm7owhM+5A9X
mP+MPbDEPwwApLpOPaLbpu/6/y+xByTwiP/1H/Wf7/s/2TuT5siNbEv/lWe1bpQB7nAMi9rEHMEI
ksHklNzASGYK8+SY8ev7A7uspcrWk+zteyEalZQyiNGv33vOd44//vUPZXvScS3PVq5rWbTkLH6L
6vP9IS7C5l//sP4XNsqB6gSrNCsfeGrSBfOeGatYoI/4c6l96AVkFUsJj817SzeFkOFzCoXptmfm
s7jsux7Jdkh7aE7WRZEGbAVzA5YKGnDHfWcrcddhfduWDmHGTRgyXEcBtc+SiB1+GFxi56aaZqj8
Jla3yV/rkJlqJ3S6pbB5GWidK/ivHVOxbj54XYUnKqwOUGuBCZRpjTzT3/at3Mw143ZvRPNu43Xr
J/Zbohje3TACBOoNu4QsobUVQNsIM2CpgInnhUsVRvUd/RREJD4NF+YagM1XQ0bokh810b4IiotR
klNpJz3RQeJbF+XxRmIa3tGpvGSmnO8ZpxjbfHLQPjcY3po20UAl0iWQpSJqTC4RwVaU722PGVMZ
wv2k1QvzS5AB3y1OaWbqoCZWU4HfXHTvespsypZ2uktw820y4YJhIBOpG4ctuNKLHkaiW2OXNKg6
dSHZM22gGmbPRZuB64TwDIfnDsxRshFVuIvmaXyUvcf8pFk3JcZEpGr5Rqjmgp1gZR3ySjxWbc9M
JTIeLWGhumienWi4Kpt3Fjq92qFe0fCLUC2U8csMryX2J95rIB2hb4PvvJDU8mS6oEUw4PUVAJVU
wppMJ7x+rXdcfiozICht5DIoa96GhF6kKvD/tLkPKMiyb9tYLw1U1IToMG/kOFKhWAU9s8iCBuic
hpDpINjMU1iq7MYz+wtS9de4bFJCG4S3EaMFdEdSLtVMB2NhBBuK6xaru23tQUixlniq20BuafeJ
3aAAIKIrh2dD8Ds75FblcM1rF6IPwROvs2SEWFClupobLiQi0gPBUyH+W8PwWJeTCPfUPcCMxk8c
FI+myIl3sjWKDlwJQiM/DUz5UFninAbqyt79rkzhE9XDmx1m7jLSeK2rSN/pDKJ3PA8HQ+KJSDuE
B/FIu4NaemugCYs1AUkj6JZzozBBAJKjzrD2VMAzZ5LEyf5rEu3v5dRBNIRKhbPPYDMRBtu8615E
lpF7EBBajpp+w5uAx2ys1qZBinelg3OgjWsvIGq5tb5jEnoJMABbTQ80y5YUCTmhBbkLkSGOvqUL
WZegJbLsYaxRGRJWn9cXF1Jc37bDU/RIx+OB2TRjmkXXUNDdquYfSZvDZWTqr7z6Fsv8zi9MnkW7
yfddppFY9Qgbp1kP29Jro9dB3QcIaA5ElhjMuBqJos49RD0tw/Q1SRDmZOR8D9Wmd0W8lZa6dTVY
7zhEMT69FNb4czJ6F0O5uq2d8UjjCCMGYuhSscGYU6uE/bLE1kUZXkrF7MBjQqs70mUHpOKZX++d
ILxqoLlQmq9NDwgDT5/G6cmNd+sWZLbIFL2JqNgsu7bLlnYG/xICBV77CsoPopiD2bz7E8EuVvM+
jh1JR6a7mULz3ZyXCxTO0doCqe0G3d7tI15lSRMeDPIlEMzpz06Y2SaHArnP9HyshS/O2UDwrCmD
h7H2g6coh6udfcujGk9MXLxPHez+UkYhBi60OrqMflaVubX8QVKxMY7JpHsnw6A/jdHw7DKbOUX2
c0CTjYKfREma1HEaedcedVta9fl67Im48nzQg6juaUxFkaLUbc+5p346yW+x4TxnM9P1fPLbjUrF
zwE9w5CbdKEdSitDmUgccoxMzWcYy4G8N5rqJQEtqz4HHEIsAMSYD69AgZ1PUEp9yQurlUw9Pb3x
Kt5MdUmEYUmccodR+cpWwe30pTXowldxxdXVcb4P1LRxWnSJPXquFbzhc+rSn0xJrq3ADEY+PLLI
fkKol9BZrepNkxynOYtPwQKbLDOxlUZb4dY3VjneF+hR9A6l211IsXuCXszY6g7pyZ72JK3npAg3
PatkoANxzX0TBR2067rKB+BzxEtbilan2jSGL1AlEac79B7nhixgwvKwYsAB8qbiG+rXiXy9MMEk
4r85vtsf8t/8rH1NvIX6mdXXZqrGo8UskrGBl053mYmawnF4w/F6aatuEwHIXOlWepsYoTUMO72X
TkXir19HMIlIHwdmRNSPz/BJcu/Ez6wFAFdSM92Tn2LdorM70qsgfpnEAJk2HqEetEsNxHOkHMCn
xbLrREzKZxepdVtUIFLa8hw71aU5FNIx7mwawEnk9PTSEJSVvcnozP8WN4Y8lT2CS6Mz+ZIN+dFI
nEPEhkgl7hZS1rfZrZ+U7T+mATdKmL7ACyNR3RtefMakJ2th51fdMuGsR4Afco93iDap9I91XCFu
bI68V2tCCZoTPLE7qGn9NfVuKjbMsnb1rT9MgAdmD7Kmy3+nZ3839f6VDdF0DbpaQ22mNT2x9YXC
6u141N4qPTx07WQcm5D736dXT9IO2/TaHQ5xINr1PMkT/ibBHIL9awkuCmJDmeLFLnzwNwP9crjj
pSISsh7Ln3U3kdlbQ6iz4hwlsa13sRosaBBI1NIJ438TMTmXj7ojhAkF6ENIARJnCQnAPqSyBXTm
d8gZzNw8BhPDJw2xUrIcxXS8Nj2xeSwK/cWFdiJiAoRGb0Nfha1YeFBMwO9MGM9RLMK32nWbXWwZ
6cHs8cmVM+6WMsDQnIu3KIj3w+yzwLMv85vxhfg3DFZ1/mil7ouiW8dfTPRwOZigXyuLZO62EAfH
b3EEhcsO14J3MsbvypiHV22Gn2VkFXuNLFIKeePUA/p0jzNmGpKupfCfevSObuw5Z5qXmDZCEgmc
xbUeKsEUh7oLd9Q7GMOWTRBWgDokoKAunbVh9A/51KLW6ecNfr8Qyx0D87k+TqFPkOvIrnBmKlIz
WVvNCW+uhnYighRG0C7t7wsmDkLXkTtVH3D3JcgWeDGuwzQ3HpPTPLXHPI6usVWpm7RS71Uf6y2k
rWuMiDQmU8eZw1d62bwR6zdHG49p0mIsiQKaiiGqqABYF9ED0aWxU0bc2XzN0KcDzk7UNSCgPs8Z
mNoA4ygfmEZTPi2T+ORIg26becm4IS+KTbC/0yLZuVznI9VKdvaskRKJd108BHqXY2LZtg0eOC9U
5TpO+2lXL2YorTE8utB43Y8krYbVOLCHhU6YofYzoAuue4Ha1xDmRxOKN1uUzrEx4ruMVfTGyn17
gzaC3Ou7wuQVXQwzKNypeAjqGphGU65UlzwwmKnL6BrYaQ6LGJhwlNnwkv0FSDZDi6rK/NEdmOk0
9nUiCmTDoHQ91abcafhP5dgXty21jxtRovse69hQLVST5eWe2PWe8DK0OQ/KhCwxlvrqSnX2cqJR
UjriZT92h8xwWF4CzKG20TSssjM9nLGHgOVUkKuaWX/HQ/pCyUtt1zCRlj12H9ow910xYSCyDLJC
GP0yFK0fkZktCsyku1gZpr5GGh5PN+fbRVDAIOo+9Mdxb/fd04isl7KcQNvYQzM6t/l00xsJ5D0p
V7TcIejNCwokEd0pM37jHZNQk3f5m+qPbk1HQ3bP2mx2Bpb482wLaIke3jaOmbhh+ChWpenU0rYe
fexHjdKMXXivuhaE2MrASg1JB3Wz4aZ3SQCFnTqpfquxd6G+gpE9B8ToSiNcuJE1XuFgeCb1cz+j
zZ9coh3KNh9egyr57D2qUUa8d03U/wRKRx/QdmhV5eoes4l9Vh1vFAYWY45MHts0idzLj7j/ygBT
kDPEH43sb0yPezTlAaAPIj6i7Gzkio8yyIiJhvplUtNPUacPTcKgk4oVgeMozs2Fmdq+qBHyWvjg
yqaxwappZlAG3Wkz+ghTOkRUIm95o4+eM7Hu3esEallXvbOLujr99DygvzEZSSO8vskJJm2NAeVE
gRgknv2HvA/3KmA+QpsO3g8Z8GGGPOvBqfwHNYbvnhdyhmmo0TrPhFli5HsPjO7oawu0mIXuia69
PVxECsU+IJbZ78tTmXkngsuOcb4YuQAUKTvaOI1zcILow7eexhkRKbu3fqy+V6RZWI7/ZLvoKWni
jaSiTv4n1ed3t+cdYgfm2qi+C+DhjEo1HtCEpcUzM/YGxf3c8vpzg/sZBHgRVc8xxPyKwO3Za+4x
LfW0ft0HlaCwjWhPmhagoSjBJzQC+WvZb4awFvmrSJu6VjaqMEeerBxJaB6IHAvaeKec6FwN+h6p
y2uhSzB4+EL69lQEvKGNYJspwHVFeFsqlNPWiBad9wJB2i23I9Yx2n/X0mQKVOtDhiONRVt9pD2u
qPIyGww34zol2lBekkrfTa5xL5hxN853WMpb6NDnkGmo2xibSkOnIpbq/KrjgoQDaT5GhXmA1/Vh
WsegFAgOEvtu1PZbXVaPZiMuYR3cdilQddxolQvmNn1j+E69V6uPLvfP1L/ww6LRQ0DQfY61s5so
cYDjrysr26Tw3eGpcxA04CntnKS4dUW3zZvo01fjNQOJZwUJ2z7h3ivP2ciqf4xjwWCWpsFyaYoY
rZ8PmFJjeGfzznTPEPW3pAzTDRiqlTsyxRDesK6M/DSSw8Dw4xDRN/WUePFQfOAVDV4GVqTlnBuD
96hLe++H0WNQXfqhencBbxaCXmTvwPRRkEon/x5Z5HPY0wZv+q0fJBWvoDVtkCfKime6FxllFLtn
IwruU6ffhUkMmqW31beHyon0DfLPbju2Kf6HPL0HyR8TGUA9RceFIDLTPMeqYSA3N8e256XB7K0f
ZvZRJcBZj8uUmc4x7AH1O03FRhmQjfRgDbUFSgLZXuLQvBs7OgAsXBDCqvziDMa3uBQ7HI/6YAT2
fQFDasMOED0PQYrbdApuinA8z6nLexdliC7rnyXjGGqbfi15hmbkindN7b74ed8f4E+vImeYV2PX
4H9O0PHPxnybMZROUa+LjgGhaUbvtK6vcc+8NWMaaVreWdK8pnNFGRfKW2bV3c69dbyLrikLkkiw
mY8u1I4fLnlIyN0aTRmXDKwWTvvlhHXANzG3GtmircYsPjA4/6hizFW5XYEB8q1hbeXDLvKb+yqs
IZAa5QsgMIbu9N2DxvzQxkAyT3xXAwVc+QGC4KBVj3boXVj67nuZ0C433b07GY9Ob9x1cngWDS2Y
sqFbZVb+ziDjk/Ay1sVyfrPwIDGnjODOAikLyu7AfbkTZPaiMqLhPhTpJTY97zYOLSZ4go54FcGX
jqOTkWa7Hr7MuqxBXGXcd8oi+T2qxJssS4roilklQ6qRSXxSZuooTXebCHIgmBy/l0EFcpp5y+ye
UcSXt2YYt49FjP0JGGoU6fYmo+O5UYx8wnlvDswZ4x5ptdsA4HBSZvGyuimsAI9kaLNvt4YfedLA
uHXpkEezPiDMAY9Kq3Obp8MZaOEynhFEiLPlKMdvCD82lFsBbt/2zfLI3m4pbIZMbwabsHW1kBRD
1d5MEQ22tgteQ5uAb23AcErNHTirZjNraR0sPdwyPwScoGhOxjOjpdr5Le95QDu3Ziep+lenhU1b
Dt+yzMAEoHWHbRhmYOOzKxkyV9K5n50dmrZrlwmg3qlIt5A2ilWu3P0o2/QgRMDublYH1lQs6B5T
zr5v2CVQnPlEXK4Ht4VPqhbCtXPSEe7HOne3th0Y9FFob+TW1D+M3Y9SDiOCkFKzcg90q+Sl7mzv
iHBo2Ph2s4VIQF1Az7+taFRmVXM7JPreHcu9RSt2NYzE74AOSK36UwW0AgGg/8BT4a5TNnRrKtFP
3Bg/c7RSYJ8DVFaem9z0lflNg4M1Ccra2F1435rhVcbGbeBhaYKGSNQ1fsWKXQ61IOBVy8PkmYbJ
fZXZnzGaj42X9Oe4JLGdAPgULBaPqMw32q3xajEFXIepcSzEY0BE/dy7/MUZKpopuyX/GwdDAtq+
lI+dUdIcmIy3whByQzQANjh3SaQjTDY0jUsgqUyMahebYJAdCAqNKUnZynsG+nt8Vs9lE9KPDZ1t
5TPgtYlcJF+xWeM0wj0ZilPXbCMS338YpnhyZjpSThKipVOI6WioHoI+P6B3XuIpMmBaeixOYRvv
qzBBW2stGSQuxS+zTzTY5DGKYx2cM9SOra4/USQLKIXpsGyZrozixMldvoRNJQCxZGpHVMC9HFvr
ECfW2kgTaovScU9D1Pz7Ox0CcBoG3LR+YBgnHhR2hOx1Nsqj9/n15StVZUL5cRJTzQ349YfYx4hD
g2m7bnhnngib7XaShhWSJ1Gfws7CMzQpDO9krVQFbk1aMwT7xFV5spcvMgwhymJFLE8TU7NshQwV
S6an2Wwk1sGe4gkzeFefqrk/DMTv7iWcl5PsQbJ+fTe0FDUeAXkVC1jmRMcOjb1VkwwGYPAmGBZQ
+tenR5aPNt0ONg7OCozqHjv2r8/9+mW+vqMlvrgf+V1+/zOq0M2YVOLQKC5iv+SzDD7mtEHPaPPQ
Va1oQ4tT4Yh/f4kI4FgzWXmRFoy9cYGFRTk04vXXt7ijYenUC/3Li4P8FLesP7hCz3Vs8oPGVhjb
4oRQPQ6QaVt9iirEIyCj7fVXQM3XFxy25nYQ5vvvfySUd6LKrfb/J9Hm9x98Jdr8/q8J5I/NtACd
fv/BUDLAAMGDTqvi9RYi12YrWZ5+/+JrCSzl69/juN3WmHFwlvEUAPpuV7nojL3bGSeyTNtNG5Kk
5+U1/pQgv5Qh9XCPJnAcaGDXeXCTu4V5RFIOhY40VgsG0Mbsc7nRrUZySpBIlAJLSCgfuob0aDYr
iW/A4MvhmrASXPOChX+YOvMhI+4+RmiPwJfe/ShmwXqKRtFNwhlDFE1eB/vTNuqdn7Mw2kNV9Ef2
BOoMx3uPgibfVnSljPGbCPF+5FS3dCGB6dje48BjuLEMuopTnD9NSQMEZhpWLjflTWLLz1iwsIxq
Ia4S62gF5G8bOLsryyVDMxWnKRyXRQCCuBIDGOGgu8cQ1dyYc7S1yknvqqLYzR4k/3KUyQE5Kasq
+aEz+VGQWBCGzD3qEb8zyQFIzUNhTh0uoP57beRP5giZOKEfBPisG/Ir+0SsGapyj1nQsV3SLk4g
SK91szeSji8lRZwIP9j7ZveVQYgkPEnkL+ABCxt8TFH9qEV515i3oS0OtWSrgrqDWNark6vn1IJ+
lGr5Ey3IN82mOqsxYGRTdlyok72BENjOkouU4inFG4BMj4QB7wgETjM8QWEa9uNjM7mnJH3sRUG/
RQ53QWc/+LoCkp3cYsdFuVaSraDZ7xcTquygeFoIq3JGTd53/VuU+/fLx1aexagED5nrVPAi4+QH
MdsrJKkQjZ3pNajNbR5IkubM/Juy3RfbYILT05TN0LMXHW/WctY/Bi1fW45QJTRGWpC6shPN92ii
h12Kb7o9l0sMJY1KNDNT87IcHaJN37ugCkcrMLfvLt5pH5eMKhW/ZQQemnoCkkwSeuzcoLab6rEK
qH9mHo8Mfs4+qMynuh33yNTZJcbdj2ZoKa/Y59IBZ60Ux8q0jZumfRQJTm2FCYT3mXcUdbyPF7II
eagrZwHUD3H+M7XtjIlJX26KCX1CSTJhqFktFwN6oAmqs6bHSvifTqjmm6aiB2WBUFyTZNfeGROu
FH+oqfswerRGpOk47FVHm94zXLWWuOQPdRQ79wVdzFLNhIsyy8BHVGxzTTRnMXMIBZO95dQxKJLv
dTpte2m83RIgHW1EwBDC7dSr4cCJaSGSdgm0itK+IGBdJT0un0DQ8w4sGr5BfdGOJEeA66HLuNih
TPdxMzUXa/Jeem2CQSnkpijl9x5xGntZjrnWhIT002eqEZga2TYEerNvh2zgx/rRsVMaCJNDYUP+
MNyr3TDUsDTpC6/iRJ0tmnUHxy3NU9YmHxNaHEs019hpfiOcBsMJATVTjjQ/VMawRpSZrVMGESZX
cSPHkIQv+TZXHpcHb01t++fZrx9AjP0gZ1ivmoCea9kAEWjRbdt8s/wojnG+pNCDRYP12bOfnZiH
NIh7HsfyWbvWnT/hMVVpjxrTRhRcE2rg+2vJ7H4dQpOH6kIWqI/ptYEbvMpz9chE3eYmpfnrD0vG
hDToNtZbsjZBzzQ9pXMcb+rvZodQVhHKzH3CJfFArLnli0kKIj7FbEMbAeLXS9PXOBiGuxYrYNw6
fLJAzp7G3RF9tIWnP3pMIlXvPAe1e6gZ3nmGvQ/DidrYQA8V45AqU3ZbvsCbRJhJLMgh9g50s1+N
iLR4zE32dJO61llr562mBGsUklt4iUiovIfadz48MK84GV8L2f0U5Xyt6nuXQJjJpg2IJJGOHz/A
wsgguA5elxt+Udp1sb/FkXWUtnEaG4T2UWdf09RFn5S8N3148J2SiF+SDDuHXpw/mPdTQCeGYkFs
1DQ+EakAUT81HvI0Q97+YZA5Az2tPc7KPE51AjxZh4iDLYaHCvkwqihSMsOtqPCp166/wHUOqTPd
0qdCQ+Pcy6y9Frhki8JBhirvvj53QvEOqSjFkwFMTLvlQwS5HFkXi/tMyW2beGliZxHymziCGF3v
Ojt7cqMRb28WYmsppp+GD1XGExErz7JHVDTZlECo1D00ePZWvUlkmKeLi18ED46VbuQ06H1uv2Nl
rFaOUp8V761hYmqr66ekTvaNjm5UYdxKvz/FEW/F0b/36CbJlkZR2Ea8wWwJx3c6GZP71nreb172
YZZIuJmdPRZoH5okQd2LoDAtmbpD5uPlOtAUpsM6mtDs9BttXDaLXsI2st0XvGiNon4HWP6AmOIO
R+k6q5bAR5wJmz4Hck8Nco7M8GT69qMy7Zeq5JzlHAC15RFPUkZiPTFTIWqGJVexQkpRMYZBvQgf
UKZbpq8nHMZbxoHvZkfLuMsAH2Bn7eMHU7WfZkiNI9J1i3wy4zlhod0D/rozWQysiJGNPR2rkjax
RWo7PFlcbLXFtF0jqExIUV5Vidhrc6bFXIoLGdhbuOev9Wwu06vgBqvuBkDctnOnjF0isxTgGG5d
fU+6/qVJW3Mt4vhO4htYtUl8Hdrih+fRQUL1+upl9bZpm496st/yunguMAjDLn+qnf677eI974vx
Sq1R7Ng/uiwA8bjOhvQ9auXOZzqxol0KAEd/KK5n4I0QJxjoj6W19TIrPXjTtzAx2mtSmudq3AgT
0gizPnmXEZS8ZqUBNVT3mMJ5lEq5iV2uaNWN47YYYu4EpWvmlNUrDf1FVYgdom6ZS1opRj0UAfC7
V4zF5A5R4MXMmRfbnBjkBIDYe5hFgwi/Nwami6m+KVoqH9tjpURCckPn9V4taSxudExG+x2AFVL0
6dGbrHeaZtlCv9sbIB9ZL4vP5fkOyhDbOoJoWmzwokWL6cx2Hm3TPfZRz9vHYQo3yOmMM4Z4Rw3B
yhFk/YRZdwjxN941XcoGVGC/rPlblPFc8NY0m7pbOTl1i9L2C9KAg104+EfJzjpGtIy/yn23/SFA
sgGSNgiMNaxlab4r+oBCpeaVCRvVSttPw+a3aAzrowHHhrlxQ0Y3t08BcWFBYmnlI+uwjin/38E4
1Vb8BCui24VlqthY3RMBFt90TEokkstynpnI4FrOy+DRj51XM2IuEAYjIJTguTV7HEke0L26uQm6
iACfAgt9DaBAiPlagB7HCrzgHtKbku0QXQVGIa1XoxRPUDW577KJ5xVx3hvcgRaNpGSL4vBQ5OSH
MOEHNxGSk0EbBGCgHPaloV6ItBuOdZPTpbOYT7rxSy3mu44ico86GVSeSK+UQGgUJvcV4c2B1DEf
FlCk14GJS6CUzLi7aUvoRr3NutuJ5mrf4Y8aTedtpF2xnUveK1xce1cY0QNpmfXWCuDvDcnOKcO7
MmpexZxY22GU88ZAmEQ0KZ1QN9xbRJtz9ruTH7YkhNIxcJm4Mgy6qRp2FWWjbq2gd/fSG5+4FTSL
yb1Qw3BE9nMlU/hpMMFNIN8J13HBQlYT+JOMQ7lBHkbu25hZVM0cOa+oY4F2KICgtG4aMrMqnhVA
aSlFngtxbHL8bjfAhT5U4XGGHYBesjiZNebOfmBcarX2QJ/AufcnhCH4SC4Zfas9M2dz31vpg6rQ
zYZpcjbVETeqZpN97az5hnAxeWRk1poEPoctmbokc63yL1dh6M1Hu5rJ2TbVaq4StFJ08+CTUUdG
5kr741NLW2gQxQMWlXPdCzwFpn5umxIGn3r1q0+ndZuNgVcKrkH8kMfzA1Z7h00CEW5NODwE6RVA
2g1BABdAnAMFYnnjdNmwy2bjNz3PjJRiYtUrtMrrUuC2U91vwsd0mQUTwH7zyTbestT5aZKCMhSi
uJEFyhnZx2dQzFBTQrHgzyQe+oIMkuzZVtzWBaF3Bs22ZIYg4WXFznAiZ4ez/zA07W0PnnFjT4Lm
IBLcILKwO9hgAEVaA3+SxNx2E5FAkjWEq0ZtkxybblrmgRE+44B8PX/vjLaHaNrdezgRZxrujWO4
O6/tYTYxlsmr4Nswuq+WGJ9pRzx1BeYbtDB6bxAeNBYdvejph6XpyGa4YgKyNtlfOfE67wIwRMZx
rkykxh4mTGsI1YY1lNs0a+4TB0ck7oICNl6/awt1rH169Uiz3+eMXVuXvw4Z8qege2uIey5azVy+
Itkl8IYLA/HLNDI5MOvQuTKbJYb2p1P0+FcDph5dN+LjYPsZzvmhmd07LyboDV4X+ags2QdnFncq
tCm0aHUquYuaGJ+2AB0+Wh/DBOo0zaxNHmIcA5W9L62nDu/LmjEx4pMsL3YS1BlwwvuESGiqs/7q
F+Jb7/4gNHfj+8RRU61/VG33ShRiUOkcnA9c75Z/ZiRLK6JOiDUISMExYQfkomlWhbBPjLsPaQzE
35/ppTfmgV2fQd9vO7ARA/UIq/wpjvFf5pgtK1tL8j7ncQNLKOiK3+oC85HfhRYAQefDnrD1EkeC
Pzi2HiLbbI/jgCQfHN1r9+GVIjqkNdMkWoydawHbAEkKO5QtV1HtooAtbTo8eaqGbuzEew/3cTvj
0FQ16TpNDZh4/uYIIz3FPL8UfFmybQWp3SQANjuddWKLSmYv2pbJWgEHtAX6xQBnDgOxItFOaTrr
4ITfHU/Ex17ALDZQoeuxg4iFzp+8+XHazDYE5KJ3HwwFcMkxz4khh21EewU5ZYFeXcPew88WW9mB
YQ5xpNMAmMHAF9N3QAP5zUSCtV72zHDDaivN8ceX+vj/K7RBghabuGl1/Nn+UWdtWaZEFv3fK7R3
WanjH/+hzf73//NvbbZn/tNEme2YUlnKEep3ZbaL/Fo4yveRupo+Fvn/q8yW1j9hVXgosIXp4O1H
fv1fDaKf6F//EPY/lZAO8D+TLYbALvY/Umbbv+iyEX4rpP+WUvSbEINzrP+hyx5gG+ES7g4K2Atd
Ox2TblUmtBLqu3bsEc4gydtjdUzPMbZWBNM1YcV1usEpyfoTkanX3RotchQ8fiBulS7OiijGOgtJ
9OkKhn9Wf2lUjQOOGmDv4/7d/OF8/9s08F+Qke5pCrSoxTkXf5SWs0uyPeFZEim9ywkWCOr/eAiU
DAhF5xHzH5dq3SBLTo2cEMKApkUhBAN63A6d7/5wSyP7m8+2zD/7cN9TKOVtm0vyy4drmfSWlat2
r2vGYn25rzPeVXpCcCNAU3ZBeFc5lbFK6wKAV9yt//rY//TzuWz+l7weK9cvuvrZGtNqsm3ioBni
S3tYxsWMD1FnrnI3NNYaplg8bMwYjaS3RF//zef/cv98nXzJ0dvc3oIR6i/HP/YtTkBCEfekG0fr
RPcPoS6AwUzKWpk28zop4efRDP/UPR7jgdjtFfxZkjWLXDYrWWnjb07Jn/9G0naXh8vy1S9npB2R
S8mqbWmGMqyzkjHaIgipz39z4Dycv9x1SvC4uJ6HrUJ67i8f01Ai00pBVjvOCH0nD92zHp3kuQog
Hjotu9qwCG5nSAue6C2S7I3h3tWabZxbi3Ml7WifjY5zk8S2t//r320553/wWnBNFKhwMIPSEtyS
9nKG/uC1UBR7MkIBuW/qH25ARwNG8KctfdBqwWNsA5twlmH/X3/o/3valRAIhLF6WLbFW+s/P5To
3GTwZNntE+IC1kXgZ+vK9MvtX3/Kn511gR/F91y6AkouP//DoZleIxIyhDk0mDmb2eMwdAmmISN0
+2/uoz87i3/8qF8usAOhpQ5V1u29KSZ+POuJaU1+ENEDH9Fl9z1JJLDRdPnrA5S/GGW+Lp7nenh2
PMfnBv7lhTxFKbTngQdauCaVD4l9xLOYNyTC5ru5Evaq9+9ACnUXEHGPrQv1e6p7DN+2j5LLTTd9
BsJpAONnDI44pBkTrBA0be/w3vU6VAzTmJ5rNTID7fyeBAGcnKGc90YgLsGEiq/Q4W+NBd5zSu+1
Bzc5TBXcjEnEZ2bBYXu1OuPNrlV8+JsjX07oL7etNG1ioiH3uCgzf7ltyTxwRNny4AIvTnfWSBp6
S+MwCjkqA/FtazLPHnpj6/b+I4lTiJvs6X6gXkKip/qtU3zLwAaugKRYS41Hs6hkus1IZ4M0fBHi
UWX3vblqNNnbaJFuPXc+VBhiajju1izkWQk7uYwN0MuCabI3mIfgdXIaJjBJdzZE8vLXh4zQ4M+O
mbVreVkp/vnlmBM/wwqqMpp9NVPfrptvhjr5OZbMW5rhaU5QSs6dBy1GKTbqE6fDUL9NfnNrtvGu
mhPjHJY/6GgYZ9P8LmJiqnVlfY+C2drGsiQlVcFH7ZBxytbZESXvPvoddEvzIzG86CkfGfgMLuuk
gYMZdBswzD6H4xqgn8fweJP7/5uy82huW+m26C9CFVIjTEUSzBRlRWuCchLQyKmRfv1b4B3cz74u
u96ERVK2SIFEo885e6+NMEZp/MxOmD71cIbL6pkACYMmil2wl/Ys92x2yKoKcCfjkcx1qq7YNe/k
UB+wbD1EFdvq/piii1uVuZK4PR51XbDVzh6bBK2C72jknEOb73oqmbI4ZCnpVvTGXZSmlbUuzYHr
qC1f2C57BiKrbmSeFj1bibzCx7lvHIzvEm8YuQ3fJqwS1I8QlYwI3cVMZLSbHkzviinCybUdwkZ6
R9AsB627jwZ5xGmSB2P1XEvCRCc7s9CBZgcbYCX58R3zAQF9Luu1T0aJAqv0v8WN+Fa6tLHsJ4cW
w11ei3fToCM122/uor/V/HGfAz2/C12LIsLjlxCN+exEJFwlopFb2HeMkphcY3Pq7rN4+su36r8L
lycEu1aWYtt33MXV979r5NhGQomB80jZXYCKA95iSlUlxyeIrXC+YozBoBr+sv7/9lWZtDlCF+5y
Ifj5VfGe91DZ4Exp+ktrDQ+qzD5UQ8U8a8+NncKEct7+cvb8d+/lCZcrgeEbvo+S+5dLTkvIAqF8
ir2XDV6joPU1jcljo0Ehb74Il5mzrx91kCt3lZivf37x/564nvDMZXvu+7plOb+cuJESoLn7kj/X
Ld/wIAcJZIC9PcNFqzrzgFPa1b5rAzTlP7+uYf1nxeCFbcpE07Msi0P983HO9VDLu4HjbCsXD8LC
KstzpE/RNO5TTKQ5NcMiumQaGc+XlsUT8B2ZmP1LIpTxt3fz36s+78Yz6AkK13DZd/z8blKpzQbq
V1hzmOLW+rJsEHpPb6fFsuMxs8uG1ri0Lka5yC7vof6vyXNNNnk8AFs3i60g2eLPR8j83UfDftgQ
niFAYNi/fC3qmmA72bvt1mS0tUJutakcxLe97F+qaProW5pWRCgzjnHw1mlh9ppb5afJDXXgWwZZ
A0Z0R+pAd4g9bcIoZ8CCJJqPOZ9JCEf0RHb5uUPEcWEr0m8B24cEvZzrOf6I7XDciJRf/ec/6bat
+fnS6AnfdZeK0PKp1X7Zi0S2RhR3bLVbF6jLFnFYpC6GS1xH0SsuykZarvpEIgezbEJLSM6AKYSc
IhPLiZ9TrbW688Wc2bos8aCrtF0PVQU11W99YCTW2h2yLNAFcX5pFFpkHnj4DEt0sE48r0cbjEnj
nwAtdztR8gdH9j6yuKzih9hFHKOSUJO/7L5s4zffcypjw7Jcy2Y5W37+Pzs9MKA+hq0FfIGnvovj
HW0QxgbatJuJt+g7EjRFbO/jAWqcKgpIMfFHgo9PxGz4e2VrO7bnjBnD0cGyC1GSY0OPEOr2akjK
t3xkAgDWseR3O0GXfdW84RnJnHfICqPdqGHZ/zjow6qGdrNYQG4mkaFOnx68aAA7ELYz0/3py9zm
sHRTDKxZ2FqMWtrHoXS+//kLcNv1/ecL8D9H45fzbCCOwI7Kqd0itEppZU7NypwhFoFnJCQ2ReDC
ukB2LfM6x1j4B2ZrEiggnvuk+8ek/5NH/3/LbfG7lZ4NOBdpViHD/XXp86beHiZUBPTE3H47oMk6
Ah9+VSFMtdqYkP324OkkU+EmItlVz4x7IrXSe9cnNNDOdjNv/BSW0ChE5RNXUExH18+tuwbxLT4/
9jhLxOIIYEUso2VZl186Q/V7P8ILEtbw0TgYT/zap8ZTyXpm8INUrgSj4AGeyz35kRXdtApd877L
RBiI3HnLKwbBnk9KijWHI7k4i8NX38eQcNnCeESG654fQHcGrKC/Wnb4xXDLZ0clXNvpRrtd/aqg
dVioJU6yxlrRRN89I8kOf/6c/1veLJ57xvnsgR2dlsbPX3rBXCMNE5ZTHHpfyH8p19rMtKyc2dP/
+ZV+s0g61IlY8W2X37pQCP739GppzKPQN1p0h8VHUsHLcasdS+eVASvSWYa6RQ6MzS7spz+/8G+2
vPyNgAhM37Yd3Ki/rGU14c0V8lCW50Js8PTTs4fRtU+79ptp4U6ZPSxXJgFGDgk69E51ieedSp6g
Wiz9WbmuIGvaQsntXC0c77hJNhhDMJPEf1l2f/NFd4AfOK5lsbmgsP35GHWRrM0w0dttQSQ5kOoj
+fNfej27jppY5VJ+tG75t2bWbdPyy5lOx8/0PcOkNef8ekX1ew2aieTsMnp10S3GHXgSXFeuZ8dd
HA7A4dDLBxr6f7oMn8wQ5VBbENLlw/+2Svs6Wk23juOuD4h0AdYlpydpDMdO+9sW6L/1Gh+k4NLp
8rnY+q/bL6m6XsRkWG0Hr+zWeuU6rIOM5h2dbBtU8R9//uL89htLieT5Bu02On0/fxqOn6RRrsYW
XeiZdF6wUryqCeeFxdm6wzpekYQCokz72xf2vxW55xh0Sfm68oHYnv3zCyetEWFardptPnevw2Q/
GC7VYRhDbI7H5p5yZWVE1J/pGEM1jjCzJKJdx71GHR5GePny1llZOiAHLz3Ms1P95VJp/G7VMFyK
R52T2cNo+/MbRCEp5hi10NbU7C+sKljJ7C4J0qo9Uzf+iCW74972AgfDDdKbx8qG/m/jv3MbvP2s
Yh/WxCH888dl/+7zYofMJ0V1C/njl3fVRX1oWoXebCcVJYGeT/FeY+iVtaRMLOlml3bRPSXYPIKo
15FdRdW+MmkiqsTLrxNxXaaQj+AZfqgkHh6VET3EYdteouLoa9Z8rD0w/aw0p9qv1doJyVuRbDQv
BdcFPzHOnUeoj/Rj/zxXXCaKni2c1BGLxY6PPqM+FxUVghzp8OzbrvuSjeKNuOlyrzEtfwH4/H2u
5Ya8M9Iying8ZwaXNauZq1NZrduaPcCfD9hvjpfnOw7R7zqQFPdXQkoMxZnoGqfe9hHSvBlds7Jn
Qq8LBQ9AiScZqwdHaz6S4a9N7N/stXyuOq6vM/litPXLQodUnHY/MnpmoxkRELqyd1ILw60ZWuhi
Smx6Q9Mc+h4DehbS37SsWpApa/3/aypqKQG9ZplG/OfKUBXV3FUePs1UTveNncMYSXXSeiFSMcI1
voxegcq8LE6JbbZ/+br+ppEOG8eim0sRA5vx1+6TOYcI8BUv3rmkG6go3ppe+TWpIsDfUU0ci+YX
qwiBRtJHQbUMlP/88f9mlbnBe2zs+YYt/F+WN3ZKBVQzUW8zhYur8vdWuEq8dhHc5ea60f/6F1MK
/aaWZE+p+4R1uJ7FOv7zwuGldqmi2eA1+9z/SjRbsoK94FxHmjaIA5vHrOgRRzP9ftKEh+5Phd8t
N46P7hjW22gM/WuifSHVM96ofEL7JWW8SgcrusIJPLVGTZhkCfYVPxR4GdfSnr2wXVVTI+7YJ6cn
LR3dl5YWU6uH1aMZZ6/t1DOub5vkCwK1hYSePbQZZjjLAobB2U7ZW4zyucCms5EVNnRyM61XRLJf
ES4uyqOx4ExX3jkyll9kG+GX1CXSBCquqeuf6OZoTzZJZ6E7iBfpp8me9ld4DmEZ3JWlrV2F3jcP
M8bCO0XiBYON+rn7sEoQW3LsnVfPelGzkfzAdrNqBnISlHxyqSAeykFo56EJiTPPYfnfeXHof0pc
VNJIJ4+xktd5noyXtgBvwtbTf0N9Q0CUW9IiMm37vvCzF3Yyat8gab+Mpn4UlTIOUArfKYLSc2WM
CdRMpMFcIYuXES263kQEzuGsD3yjmz7H7NswrxNiAj2EtQNtfjeT+UVA6LAiJqZ8TKT7zYyr+Zue
Gg+Fl33ucqnhSQD6PrlKntXYfa+mdljFashIn8hLLIwVkqGI8BUG3wUVWJfNzRqmKWJkAyb/RvZ4
IDKrPeB5YlevstcOJfrWWB7dnnJj7BNzaKM60V154couL0QodIeJNsntKcOrxKED/J0VcjjB+htO
MHX7f+7dngvTcd32TbgFWBMkKa5tWo/O6Xbv35shj/CzDvTkPFHlwSRdLntmKc/hMMlzZI/0OqOJ
PPowLY/ARbUSuUZXHoE5vCNapnqZw+4go0EhTOAeUGqQVPh471Lg4fda2aB8QhtWhjVJtzzD5G+6
h6Zg77w53ZWNc+qKUFz/vanJupTsVS5u3mKwaREMIXpPdzDfRva4lf08pla8IyUCJDPm5G4IbbyH
lFQHv69fyKcFNOS6EQhKET6CdQqMqTBeNTJ7jy1YK0tjm6xXlfapqwztE0DXhz5zO4AEhXY1GnrH
vuxIItKstUCg+BTFKTaTto2Av/AwZ4t/BlOyVu24b/rFCTS66XBlm9AMU6YtskV1bVOYMsnRJE38
oc58gdhtzPb9IiUxahS3ie4kD3bZJw80mPrNOEmCESaH9rvTx0dLl/0xRKC06izXh6qaZNuqRAWG
oiUkx7MFH2h3OXsrb9s64/wy2fgUYVbP50IL5xczzQ+abfiozJrmJX8nVmh+sds424+q4GSAWlBT
vjxHoT89LqFcSKzr53oCINWmUUGP3ELlVipGdJTE904rrfvbPbaui/P5zvVaGRhDxx4JJn5zcuvZ
Ddw6fbcyTxzcxRR180Mhy7uzu5CMRczrqOS6Zgtsa53ztzwvPUo0SJ57F4uoD5LCMh71vEgBmV4V
2Zcbf+bP9vsQNEWMVlgfPWRpKS/cSwJQR2OozkAWUXxVbQDCHjthij9LEebT9+o9Gu23Xg1Hg4jr
e2cwrQv8A/wkJuHRWgO/oB2IO3Oq+DsBntOdaUeCHoReB2Uk8k3fthzQossf51w9TN7ofM6TBe3f
A3/RIEq8ifFFCDd/saS9sSryLFWxhAfktfdZxYfanJx35r9jMDZzt2u1KH0TxEa1y/OOxS43q1Bl
9iPLqkXI57NjazjFGnPaKbRRVTMnL8Uk31lIsvfCwgVepY9kcDVXz0idlzgJrEjmL6Ma1IPlEdAz
vVR2bTx5AN7vvRztnmrCZyHn9JJ02rfbo8yW0Odb5Hs5du71UGh8GvReH7jIANx2wkd/uZkQN9MX
mu1jxggUtpnZ7Mif7fDr+EQ/m8b07IdEt0pZWczbyumZBKJ0k7n613HA0l2XSfuIwmex08tPTdu3
j91yYyz+tRF99gpwabcqgfU8NoU/HJC5MaNaHiaqSx4lPBtn0N/9vMHY7I3ubnD8t9EqMLUPDuci
qd5IGN2dEaWQD37wQZMLpw2Ki49nX0OsC1dPrJsMKSNjOTJlx5T4pLpjTDE0ZOVFvXMi/qPaCBxk
QEai6T7y6glGO/f6mI1MmWZEP2lJMJHmdW3GNr0ipI3vHaI/6ygK8l4QnWZFBJb3lnGsTDo2KI4J
3dUc8+BgQ8YZ6c87f8rdI27NdVrFF0D85TEy0upoV7m+advE3w4TQM0UqDwj2vbBlDqi9NF2j7Xp
VcfcsfmWunN8f7vYlWBy13EyUOhDm7jcbpAFvxipr291hLQn26/BjxjmnhD3L7PsgARBIE+wc2v9
NycEmZrRZ+MPOPqAelRGfjcVtb8u3XEjQQYdDT2K1qJAB1qUOT7GeddQRtwJW260RSFF8pdM009p
it0Tt1AQzfKHNjXbphrvcIPYm6K1eRfs+/oRQyxJIrM5M3wNk1Mbt68dhJDQbL5jSLW5jlPArMbO
/gy//ZOuoSyj/fXAdn5djEhS3BQJ4dQLQBjsIbXcPkGreTWn7jqToUU75B4H1nLVZbIU2ihJQLO5
6atnhjt7Ft9MM97aCPZG8xD2QItT7aPo5QUU3XfiJEbkeHj0AQYz8wQQ0CBbHfUOm2bHhMmMyn7j
KiTsGmYAiqHkYJTzCwb/K1LzeW1k1R4iDAav7KHH3Y8NTmbVsB8TkueT0QgIzdm2UttMvblNI2ct
MkaO7vSDivOhspivkhGNXrmy6UDmBN0ULVtWwZ9VYR7a6+mxX3h/ToW8DtyRk4hPia3PKwXg7c7o
w0WLSr82zPV1K71vnpEh6YaEQUor1gofc8OEqUUbJ2PbYs1bYfdamozuaqAbV5fefZbA8kVz260w
/O+7tjjklgPYvtDu5Th+kViqRTljPGzgrCaW8V5U+oVWSU+K3rbQTeg+1J5+O3+PiSJm+GdCK+D7
xTWJCFQNmHnTNB4UqBpqh55AWMd5UVfWVW+IGGwF6QY9gVOZ+WYq7zK1CH8IVMs3aZ7BOEqTdlPH
9WXAtBHoo9EEjKpQEmsEN0elecGGHjNwr2TQ9qZ/nByWBNv9oRHMuS4960MrcMp7ogQCM/uXtJ8f
9BY8nDIE/BDH2dimVq5SsM27NASSRuNfJ625ju56qS3x3QwtnBkmACLpMY7laraibT2UJxMZejdj
7hKFONAJ/ChoJUdLVKDKf3hJ8mG1hKEMM/pJxc6CNIkmSHM+Y7tvX5zeeq+NCoEBMTDik30vNYbR
kd+z1uErH3Wf2HOTsAevIo9AE0uYUXf0Pbw5bbXWB5Wdie8KZpPg6wibVVeLNGgcot9qDIBWBr7M
SAbvrgZIRdRPtk708U0YGs7TAR9J1WNYYPJ5Z9TDEYTvGJBUsc9N2WxDjFhWpCMmrdW3ggtgUk3y
oZsI30uy+E7J2MVSVo3HdCCl8HavlTqUFl/ticM9086xQVVF2A9HqzxKlzKXPiMYAHyQHm4tb4qP
foEzuNbJ+fMlgT2lTs/YSwosLVFz9FSE3cMElYKLghb87UmVWPWx6qKTNQ7kh0WqPhoa3reh0uu1
7qf10aS+wes1VOZW6ersLi9Y21N1dB2X1dMYBWeph4O0oTFe2t7q9t7jfESZ6ybfGA3IYxKN8uhQ
u5Ox1ap13/TIz4E+w9mAIy+wNyHvW2QfzUj6iPQuZQpSIGq0TRvmX/uoKjZuBO0l71V5VMtBSBOG
C/4tpRqKzTEW7rQriaSKGbbnoznsc4/wvJFr5p1GEXjAfUGMsgPaw/PVbqqQjQwDRBrLJaj1dsNc
MHBb00dmLDYjWOV90wlMfHWekWoVM/+vGw/6mNBeGy0cgnZ5dHuKEvwkCzfZgIE64lcvjnMeF0dv
nN89wWbJUgjLaERVG+Wg5S/DGZNzshzlum3LNSmKxIs4RbGfQ875Lrf2UPDQ7+jZsSMn+pgu94wh
3s4i7nZpgUWnD8uAR+HhdlPObhfYhYFVJ8pZTgQxtssPk8xnqbzdHUSCLptsnHqh+U9YwI63e36M
9UM6VEGDHbS2Aeyt6rduUxPfTT7ra1y1Y/DPQy32syNfKaLmLDGjpKDK85BEaDI53m4mZMNk1L1m
ZZT/87TX2dBOnARmxYxzMehIwKXWCBEAKqUdmjr9alCYbhhmeAdL9RnreH+xUn88xG57xnXqEcTK
DE0fmHhyXcPGpYjpxetm8Iljx5bpzqCC25iD7a7mjMBJT/fOGR2rczZWKa5tvQpqrTI5yeH8l63b
EM/6Y/aMEJsrPKQsbYgZLfaJU+uBCAXFteUdJs3HGJB6WD2ZPWg1tWqW6t8GhRnTWGJjJt3/Ppld
MHoxcBd8jQMeqlXjG/G8arUaY31O15t6hLuztMv2yElcHJzbs5DLkcD3Ezad27Nq+VeiNpINES2o
NCaSdYC77G7PW3FhcFIs/1t3FOYXRC/889vN7dff7ukDDO3ETyHpLz/953X+ub3911IzCmwAWoOL
bXljt39V3d7u7e4/jxsXwCKZC//z3sbbm7/9+J93gjj9VZgzXpnlLf37RxChQCrLaL/it5DsuZef
ppoAWTBymY4qUEvm2B1u97Ll3r8Pb/duz/3y75ByZIFSxfPt+dvNEDU4E//9v27UioDAivvbU8SW
QinNy6/tgupxvLAkOMW117eH/97MCYV0OQNRBa3DXdZ0dbD9Uay9DHajwV6cNFxBinUdriH1nHpd
s1H9w5+sZkE4RJfk2zE3wnU1usQrLbPAMZnsFeK4D/xL3YqoCkEKi/ONCxGBUizOIN7jPdaxGc+V
sq7dZLRBFhbjmQSTlawYcuc5zZmm9Y2tXYH5HRBYmenwI9NHfTvHOeNTb6Z/v9YU016pf/UoXe5j
Wh3U2Y+5+5kdW7xuWMjvCNVxV21u4SazWXucNPvRjt2lEeYDghVknyNggTAOX3GOo0Z2Zi3QZ/fd
hwAFAbQc66/hGGWHcKrVxjUJL+/C7jkD0qcpGAeYx+Q2LyV2tNnZ6r54LCDb3ZG7vKO0ugKKDKSP
866NgAMONE8sozthZOtWntJJkkbtZzkhdn6bLKqBIbAsQb33BZxlN29WsM2+ysehrx+kjUOhsiz2
T9HVKsermZQfnU3YZ44Nkuvnj743CGPpKDw8C+pXax+SmbxykTBFGFFYUNjRLKLHQkesYYdEQkgD
WcwgJ/OUW9XnUd0rHdBfWg/bJvI8gKyef3X78mtP4OUm9ervVaSetK7GSwmxbyULwq6S+EueBFre
kO3gLbJEZa+hHZOuW4OyLQv/CMiEkoe9EfBmbadM/DChAb73GfNH/SmChHFXyfCkoU854uub+hI1
kqWffL+rNqmfyJVUpVzrdV6slZQGl+dLQiCwHY2blhI4MEREuLEos9UsYSP3OmYyP2oIBUv1u4V1
D3S35mLfpLS1jPSiaU20a8P5BxrH9OISMnSwG++Y98DaJtEPDxbCM5lXrxpInaNrY4VRiWK3Y9fl
OZPVTvQ2RuQUIFSev4CkSI5Q49B1hj1jQFyeG4Il7aB0CahuzeoL1W2/ZoZTbiMXRwkkA12x5Ss0
xvKV6qJVMQKVBm7DbH0CEWHkLgVhSe1OCww6Ft0BfiCfKGiIFmZMdJcwlz2G/QM6Jp+dCXsDpAZH
p3Gee5McHwzZk5YhcdHXZL5jdUJQjyGlIAnKKapTIcFTFXnFPpioSytE3z3TSUQVFX92waKvstmC
aZ40zamjP9SSTXpn514DHilCnT54b6NREZ/9NS1Vc1+H2yQkqHQW5kVFdBhaCGO7VIcSZaD+6AXh
s20cjytyKvLAEa2/RfvqAxWx3weII6vWhugTS/b7igEuZcVqNuQrcJw0IGsZIldJ4YQnHLdchPU0
q7NAw6hF90NWa7ccsHJOBSHelboKM2vgUdGToc+1V6rFxd0OfGswbE1FSQXpmZfMZCyc6ouf2nHE
KsQ/ucv0L4sGrMJBmmgcHeo6OvrZ/FEwSoZn+Fkrqw81jPYBwx9G8i5yiMlCrgUrM4ggwnEa8f/9
sTM3mhF/i2UYjIWoN2y5wUtL3z3HA5aszJIYGAvknKJhJk3f74TOyQNuZQounYR02s04EQsG7Djp
JL41c4BVUE4PrIAIYXqFpbse1UESeBjgKoLTSH7iHggmxDvPOObU7pFTl0eyvXK6euYL9PswyPG1
wHBRgi2Q5u9IAzrWKgEG4SfxYzda30NxLqsLpEaduhufKPuI5DqXhn+OSwsSi2Bv1uSc2stZNFg1
btPRuHejhiLO73NmlO7WsSZkmWyUz/VyA+sutmnNFZ176EhD2mp1c2r9Kj3/c2OyNnaW/xHWMRss
hhAbHTOspN6kl7p16/hEZAqGYUkILuNAlxEgzcEaztGQqmOLcP5IQYlr2mN+kcMIKFHQwXqAdcIx
bltzK5oIpiOdFVPm6BE0CF5dNABucneEkGlBI+s9oBdCK4svtgGIqbIqyZg8NtcvbV84QYYIi9YW
xr3Yi/ECQ50oTVZrSAY0hvxhZ+sklhVzvHdDeA0dEe+h34LZNswNz2480NSbSpnRCiyPXOkYaY/S
SonOiUG+yKj9NuT9N1MnWClls1Pokjp2JCimcKYfJVkik2Ntp3Ry6IV6d2OjVSdUzlgCRXI1ABgm
1DJ3CukmtkTSg7gGAQCO7AAC4OvcJec4ZKgRDXmyZZaj8XXD6JGrchfR9QpQXjXTUxuyymZxJzaM
mz/TbBSABH20OyZ2yBGAz+z4MATTrd+Y26IzWaMUZ6bP77RYHu9rDt8U37NNHYJK6UAVXbyFeWq4
QZs80/LGfOQHqrDu/dnzUdaCCwDTDuS9Gi5DVAKwRGSxgQ1AjeXBNSDxZuVqarzG7bEj/6E0O+8+
ZQcYZVrz0FjVN5ni8vXtPj2PafuW1oncTjRfgpIQBhhr1YZ9MjE7JcI4cCReUKfGObapQkrw/EM5
pEeXYTqUS9tYk3o5B0PTH/p4NDcTnfqVQP183/pcXKz+kzFH6OcSWMnVYonpK4KDps9YOvJPPQOk
dZIW9sotimJV0vIKShsBm9cFpxGN+L6P0u+DERHlapDOxjnBgCezvpKGaW7Bh7DG0usCSkdQY+eC
y2WgtqcvAw1BEbfTAiTpuyrcazkm3jtv/KoJ3zrWXeKfRt+PggxNJWosk2HbSMgm7MnuQisA6HmG
SVyFybW2qWHDybw3/BKigabK5PqgyxF3OePVXSSSPma1xYUonNHc4dxqriDl+8bKH6sMbF8SmVc0
CsUj2nhy7YquWxvqc6PC6gnWhTqPsfzM6VY/dZ5iWy/iAlzZh9kn+ZtUfX3UK21c6ctDlHH5ugP/
BCqsHPdxRo+hdqNgGAfjA7bT0as6mPrjGpSn+5ZPICoQAdIlcalVp3K890hLwd4ADlejlSTCJAG0
V5P+YQzzvcVhvhOJne+zgi3kxC/a+hop9HX8LsZ+nyVe/wANM7owM710Y5U/ScgDtKBIS/ayj050
kCdVEwV2rn+k3X2CiP9UD19pSLTnNMGm1WVIK+PCPyQ56C+hLIhPctzrC0dxanTsG5rqjwnDrAEF
DLHPFSlkkm0n3GMChWFqvrB73BRRKKFnOyztbFMEX9yDbn6TntoIyL+o8CJc/jKkwA27d9MqL46Z
lxdh0C4M827cE0e4x8MOZxuzUjrNgVbFzrVPBDgsy9kztN313fBJ2KK7TEmjcwWBiVWV4BcigAcy
FO4e7V68tXTdP2U1e9iheGvMeGSHJJntGQSAVeZXt9OtvZ9Y59GijWCN1sYZVLOFetUfMuZNBJrG
FPGefcrH6AfWOhqirjts0mR2NlkxbDOAdvsuBiBEFgmEFuVg/I9sLrghpKqmG+2dVQbkn4KYbYgb
JPUAPLohHqQUxESEuYvHO7ED0tbttcYIDKHJtHGkba30oQV23GThHinPfgY+vCYMDVkVK8XQOIFF
q2otSr3aN6kAgx5OL3FtiKOFYwE2GlLmeMyxbntkTYytrB6NLN+0Di3lEnXLtnLyBJoD2LsIveO9
T3v8zqzbae0yeDP0ds+KNCL9gLXaNn38ycMwriOrboX/w7DDft+T7SZaC5bTJNn0DcRWmVTZqwrC
XhB5XEb1nBgoE1I+ccJTkKsaRAPl8nGmYEXuGjIkEPIdLkm+tz3/PRrC/tyIjREn8TWCchZkCtY2
g/aczQXplVZFdUdF2+x0xNrWWBenYTognKbwIyQTQa4gEkBK0rwzFOfOuA/TBvdn606kh4D8GdJr
ktTupamdFeKT8VlvV2HSaK/GyFTGbR6SibhkzRq/TewVT4R3gNrR3ZOXhPMmRY6z5YMJd439GpYi
3Ggy1N6d4XvoFs6rQcD7lIcbYFgT0TvwUxugYyYSZi7qaXyOQYatDLt4BiTXnsMuNT71w1OVmhgg
kCWc48RLL3nHSkIrf5siOHnIY0V7KJPOuc8uArjuQ+ShmvZyuDxF3nYPMATCjylr3IsmITv0AvGq
A/5desBosor2Qi+ANLj5jJtouWntqIMCNLt3bBv9i68/MPYiS17fRcQK7eAoPFVxl5wYUUyfGlAJ
2kwSX68Sxk8C2kw7ew+3G9p2pCebPyoSXTctxGhEqC6RpO2EGSianuYwGc9cD/pPdq/DGY/fB9rE
dK17JjQLYtnV/PY8qzCnLtAIm/F1DqtVPJRWCirSVQOtYcWMfc4sEjTQPnsVcR3sGICZNmFzNQEr
icBHu7ixC2vauI4OnibOk5MVt7DwvPlY0CjeSFO34HvQ89S1nnEOXHtRixh2aDg8pOhGBoaUdTJ6
J7yjI/QOxNuyGn7IeqiZGc3EG1XFeBAUrKWU7boHvrwlKMNYK3IzAgPG+ACHNouqxwIPfY1aCtPS
acrwf1hFHDSiCu9MghDWcxj7qw7Ax4ks82saW3IXM2CgA4q93qreGL6zitiFDEayGtfOEoVkEb6+
Yj6SBCaMvQ28B5BrE8MgQ3xFi6rtRVx529GQB/QG5FYtN1ozEMJEON2GXNn8IZ/KDRBf46nnjD8k
fUtIkdL7wyS9z0UY/dAwb14zgLt3VE17xFQlLDdrYMtINC9xz/l6Giy1LhuTyXHtRPu8i8ZVk9fR
1p1VvRMViJHQoXM3TSDatXiZ8UtmzyLokrCFj8busJbeG7z6cwbhFzTG0ByJ7K0YihRvGGM7vhK+
3MRwayabDJhpyoYDcGK5TQyPiEwnfzBn1VzyXo73YVgep4nUuim3RFCwCm2LIdUBgCd3qIfi1wn+
DYtk1m6IOQHO4CVshZKBKFc6EoAnvvjmRw0M+dUvB3R9Tva51PCHjvaYfKavXoGMIK/IdvYU1g6r
N4a/IbZqJANkO8X58JQbSUNUNbVgLrfK6Zw7j3V0jwWG7sA27Xq5w2P/VMDlX4dLIurggnUWnecE
Mu0UoXc10hVfry/qqOfuD0+BhYrrUKxNMT3ZTm7vFYnunt4iVjARIedFscRqddQdHjoBheANqQ0U
PQJpIsa183fHRoVbMhyneiTVyWynGmJOR2wxFM8GM0gXkbgaJtn/sXcey5Uqa9q+lY6eswNvBj1Z
3khL0pKr0oQooyLxLoGEq+8HtPuozu59TkSP/39CAEvLCJN8+X6vaRAseFDWmRWlMoWUAwkPXAtL
F/AKjAGbrtiksfGtDretQeITSo+DTaAXedGmwumvPFT2WEI0EIQ0wjPdZzgJ9ZjdbVQF6Z1wkMGP
6H5We9cu7V+DjhELvrkg/U4YW/ca4RmnsNYOpZ5t0wzgylTgP27Y3Ta59lXl6kdkgoXkXTQb/o0K
QxfbOJbaeIeHbnBbaWlzY5TS38Cmymlo0kStDWNXWGQi8byfb138BhXuNJb6kpS4MSXeqZY5471d
bxq3rnnUe+RSEK58sCin4pH8paFQB2mhkHdDE8olkAy1BPw6EiRkSTc3LxOcshLxpe40kFowfiap
8HkqvDlhAV3IKyLhdvFgH71z5OwMo4U7rrXYq2CLwnkN5EELYnMly8LaE6WT0w3J5Kl05E/wcH3v
W7jZIZQetgNNtgw7atpk7n6MLGAtDWkNVRB+g8Jaxa5+zh1iBpTVhdcacGlU9Gs71AtnrSceWxXy
WqcEt3RpBB2i0+xHWXzzTDs7QYPt8bEcjU0tKudABCvcbYC1XsbWYUTeu9ZiVAsOUDia2wQYvaZy
zL1XoWE62OZVsSfwVG3qCrPCPFTejtHwzMlS6Boa5ibYDN31hXFCfjf7turYzoyQxBvTn4M3J3st
RGvdYK87HfMhvw884nWKIgH5aZvm4nnUnK5UNwzCOLeGaXCXxeAgMdhanNTOSuFTSQXVcLFakGVE
e7Swyd7g6LWm+RkRCt4E+0nPoVOolV+XuPHldXPpvOnJoFM2I1LeyTCzHMvnkqB3nwM3VCPTf5dk
YhkaT3U6yRMjHHk5boroZvjWDaaxThIMnVsLeE9s7TAQW7OmfItK47vI8NWTdvGzZdK+V1URrrXy
vUhbQT6b4e88J/k5ODPUZUbZIUFy7/izqxMqwp3th99Ns7gLkwW3BcgeTfpkrUD823FVB5ruHo1C
OGtF9gc+XNgXRrLCrtNJKGSRFq6nqMAoPcnf6fMyycopX4jH4LndAxb5WgKwUKlbS76BYawTCpFX
bziOsvFO+Ksaa8NJODt+TVdUYPaMgP8UTNa3xkt0LKdFelKVKyHyG1sz7rtjXSQYxTcMJdSRD0X4
y/Ca8kG3nRE2hN9siypJ9m7EnemRpADmGDChhqAaIBuJCBmCJBkc02z4KrMmPkdyfKgKIsKburrJ
UBasE7ekQ0gYAEgCNKwBl1OsyUjEywCDxtT+ERpANHYqOcuDcyi9oV+5jspWaR9Y2EVr3zOExDqa
1h2QI8+DfvTPyuLfs5WPmWVBnG4e2s0mouWI96U4WB6ULhDaaGMTVrz3aLbgxXuKch/D5dEoj77m
ZvsE2G/X21/1UfPPtZIBAlYc9z37UgKyWBojjqY9RIaDp4RJRrtmttzIWfNqeeFwQthX7qtJd9cl
7SdluzT0LVxlXVEx7tsyOC+LbHB+VmBrYH8xycCdjEntKu5xoLRvRGN9p6bUf2SN/UDKlbiIkRgn
Q8TEIQ0Jz1e85IGE+l0RMv9BccYJbgmkaAL3AN4Sv5I8eJkGnMIyQLCkmttjMnqS0FkpmLLkZBb5
sU7b7BSRq3UslPNgFZ7a485nrqa0pr235pEhyOUgAY3wP8q1rvFfw6yhOB/wJCeqHV/xQFPUAdZz
4hWHvGu/mQQVPlVAQnvaZTA8equ+4HT3RFE1HpWeQyUospeCGmnETfDYBw2+zopQdS9lmlaJlhFp
IK8hBTDFr+ye9sxIRIcpTgQC0LlTIXPD2kFgTsTUCUtLpu5RcqoxNLiBMrebiezbQkX+QyvKfq2p
St+NY/DmQVxb626EcFyhPUC61a2zUh7wkrPOaoycVcBcTCbAbym2CAANJFk1FnOaqdRvg8ngOehV
+5ws2tWYYrsGNObdukG6b8uAqQ76cs5xeL1kYebuCHMwtzbJSCus0UFoRBHe5jpBusoOThm19LHP
UJm7FTatnpldRJ9pBxXt+B3My7XkOpZeAd9mFJcAyaBI0E+YkZHtc/qUtKBUi9GXzVRZu01KrPfx
rySs2ZiqoyzksPOReG18nex1ybytVu6XjHvlHgP+hlJBHAsYVHd5pV3yscGq2k3bSxBFWB9UIrsd
uC+FpYyTk5eQTVSIEQJcOJFehLS7dZs5MaEhFaenlxhUFhmjVaGTDDMP/D6WdJT6BCuU0jSPPDsu
8UipqNfVfRkld5YJ6DvZ2E5pSX/mZHpcQpKBnBy/Q5V2t6Dy9bqpG/cxdGlOiMZ8LAtqlHCAfIRf
ozMbbH0vkqq4j71225e1/dUHaFkjBeInoe/YksFtvej9QfbvspL2U23p8t5P5FPRwp9iPkyWCjbj
L04myOdw+/eyBN9zxmBFmoLA0IqpcDyNN73mWsfWVOmtb9r7KVAk4ExpAQcRB7jULcWps0iFCrrR
u4gUTkkYlXOkYLeJjDo7arTSw9h8auPgKvKJi0hndj6WpDIgkB6hLObWRTY8P8IEp8ge5/m1wIig
BMq7q+fFqOd4AreNurfVYIIP6PbzBGt8JYYXdHLBPMfFVmPI7sfKUodWVb/yKq3XfuLVuNTrEIrw
JbsfAiO6NLqe0264FiEzX6Ab7+yAc5JpYGMwYIlkbeqF2GpR522YWuMO1zYEquDxFU8VdT/+rVZC
UQsPrsRDQTKpMwcNHW+UvhmOcYc6WdvPVmw7s4HkxnD/5hmTQ0VeSoKrh2gjY7JuJzN1UVCJ9mCj
dXpM8+lXxfUd+33xZAeddaiZR5Op6t9Meq/fDYrhh1ApOKvTgP4xTsvbvJmJLbbf0VqdwnPekN4d
T/ENgsb0Yho3UUNzG6P5HAJJ8CCzqLwb3LI5pT1XHYqh9uy7oX7b20V7MdvsqNflo+VowM8oc45+
01DQSGdtelRcRhBZz2oMroD9eDwS4GgjEViNZRQ+whF+sQefLNe0Ts81TucPZssNX1pBvPGsGIQM
NO82SErAPxOBrhJmfkOPljlW1R/ywMB5N5HmQ6kWUbCzqbvMvVFu1F46Xb81GDM2bVea22x+imgZ
0K0bxTDv4DYNNLCcbCrBBTt5jciUeCCTvnX3iK2yHynw1NpVenvf9velzLKbDHEBE8/U+AIxEQG3
0UAwp83wynyxJwu1sv2vViJLuj88FA3gH6pD0lBHkmvBLLtveOFDXXQr+5Qb7RszAv1sNjwTgtja
6sjBvWEszxI+OWeFwSnNenGPZ+ZT6VPr2YYAIZkXPg0qLDe6h4Tn9z0yiAcDT24Xj5CTnbSwiBIj
Pvdj4K1ljd6odYYVU9aBq5ZFJJlvE8I3HLKu2/d9auBh6CTXEGKcq9dbj3FxnVv9dHYBMA6jGw1A
MvlpmB17K0LzXpoY2DXK2/CGs16gYKwBoO20eMtCChHMOmJc/ztz39IdJSN+puk9gOxh9H1n5hDu
cnmqfK96ybt59oy7QNMfNGRDt3akP4c0NH+VVs0j0MNtvQPp61udTw1960JX6CEdKIZ8GY7bEZeo
Tdnll3LqY+onpujELOq3Olg/sVPdo4SgzHEt4ldRA+/UPnqxATd/2xgtZrTkeVGE9nlf3VYpcTE5
rEz6UKT7GIkT3je5+82P3HIv3P7R1KK7RkC47dJC7UMXp/A05GsaO3twRt8/06cv6QQTj+jUWXgo
Mox/envsHwbUJQO6gy9uA/CZpvGDgdqQRgkJVtyTqDzCI+q/ndua7s8OnYIbbtMSbGpZJI7hXezI
1m9xY9pEG5L51JfMrpuzS2bI2kgL/YtsSCXqc+GfrQF6X9cKb59pfX5bxWTTVFh6PgsubsDe9AUy
Fe7uzjylmiKPUMHIwGQ7qL6PtIjG2NBvBCFUuO4Ezsm0po6JnAu/s6VVb+XWDx+q0HMLhEM14NRr
z/MbOBWDuo6jW541Gb4r4KBrHCbTnJnQrIMFryrgmBaVsOjdAF+5TZvf+OMvz9OU2lgWzE5MZYw1
Dncd0VGz6iBOrGdnGsQ6Nnvr1Ia99Vwb+p+bbsXzDre4Ec/GvjvoJbTwrFCEjeOCiVlK9DZ2Vvyc
VdegCsqX3gyj62ANcC6S5CEYhHaH8cG+EuETqM5401qBgJ4XeA9pEYoXY+lFdKo6kWuwDtB9PhHS
eCMDxwNOScenlLBADZHZuckgYTDNsc6DhyQqChqSoAlXnJPxqhPazH7fNGAOAWw2jAU64vA6ptAO
JOxippdPTqP2bU6ySUyu+sUZ0UEWpIXjZ9/02x5jwR3dXRiVTltezDL/BdTg72uTUKjAHKwjFTm3
BMXGShE1CJCtMcxQ6a51qaZdFzCXpbYeb10K/jWRPD31nWYcAsOWd/3ElLdKI/NlpPdAVHt35Yf9
GpsmIACktbddKoZDAQ1t1cg0vIH2Lbd0NWmwho17l8Io9jHl7rvw3EcUvHnb/eJ0AhBGRC6OcWft
ipxUHThZ1j0zXfueaWWH5Mc555qjtlKV6dZ+HZ08faojrXmifiNOV8vE3qmoj4aCOfYwyeniKIAy
OXqvHb6jz1BsmeJ6+fhAa8e4TOQLdKmX3CLhIDdQjm+NKw0yClhovUGzBw0k+AWbtMkOTR30ez+e
zpyr7ARbz7iGzinuuvShakPrHOaKMc1gWuN61tNkPMpAM1+NH1nbXXwVRC9CM6M7HEVelRsQc4s3
P/o2Mdx1TTvc5f50gwI2DE5Y3iT2agI32BUjJeqE8JU2caHv2rppF0eDs55OPJWtVq6dKjbvO5s0
0wDuJfE11is8KQHJ7pHQNZI4XGz+S6tvbkVb3Hk2YWBMGCABiR6MZ0qasxFpp7bizGOa8upORnew
ew8LRa//yszCOCIcs85AdtFBKSPfBQrNTJORsBTAAwU4SW1XMVUV3taMQlLb0c6hNmteBKj4mmb3
t8w2xfPU3btS5FuE/8N2arv3vpLXkXSpjbLL4RanilNfWg7mcdFzFNT6ucsljuIjibw8J/z9YJLC
sggu/7+V6b+yMjUtd/YX+9dWppeSrPH/2HxLS/lPfqZ/vvFPP9PA/QOnMoYs04CD+uFNOry38r/+
UzN0+w8db6IAZwkfEpeOiJXu6Wxbagc4mupuwMs4BaDyQ2Pcfjia2s4fgYXNKg0HPI1oDhj/F0dT
hO//LKWlb+XZMH0tk1/o+LbxVz28DRaKlMwzb3BuyfTqtCwyALcJRHnaY91j7s0grk5aRa5On5rU
q5/by058fsALNbRaBEuQWNWgg1g7aKDzGRudAgJGsiYMEbtCTSGOGUp1RogLDTED6+8mjVFL8bDo
ZoLmshgGX88PsdWDxoxrtGWkfjVtXRxi/IJOy7Zjhmc6bGLfRXlEYQXsvM6vRQ/LA2biS1b6b2iu
r3qUkRLUXxQhv6e0jLfuaDjHsL9LNVSFuMCD1dUVbM7piZj07maYo7Gxhg5SKDDumFa7RPgGBEkf
PbPtPwxQi+1QdCtvskrgZASRwSg3IWdvq0L7IPE33aCbxPY1hyImivrHjNCv8M24ryz3S+2TxFpH
D6MuXzMHqNt0apgJGCT3/oQBPeXqXoupGlwnvMGsvlrLOPjlqk3e5Dx+nAQLntiHmlLJ2wChPqTe
W1s62lab8J/PxzuQ17lIfXMqNwNHzx+IKt6gHsRJRr+6yDh3fvfWB+gHsPEYNkCz4BmY4c8fKNHq
KEcQQYaVm6JL6xAWj8JSzczJgA5pDGDmwZ5d1WVPsl1xLTWe0WGJtw5O33Zi3QhZvFURR1V5mDlQ
ddEPxpydDMqvle+Tv1o/GjVithYdoEDh63v1itYsro3ubWDQnUwTE0nVgwkHTGsbGJk40qrqPMxk
SRHVP2sJTkdT76dvIyojAziDt5G5xVEOw4+BYHvfQo6cd3IXpXtBssAEZhS2SBMiGlck1aGxVJsA
HmjqucdGh/HZGmKOkKBhWtr1LxMX4dWoT9NedHjyRw8B1jiZNN6djLOVVU95T3aaLEZjJYTzKycu
yklwJpXR7JUt1codqpxOz3TWYMYG2E2tZr3w1m3EGzZ/hNghnds1JtkUXolfD63JYQi+V06WbaCE
3hXFl0GniA6quMGOiiw7aF+PxmtqcqgCImCpdkmL6EMYmMFuvp4qvaRf4YPvjXh76q3A7Si7j7Mj
TM87wpoRW7gnzXPvTEAHOuYOip9Y2w/lGK5ApX5ii3vJYKsBvyR3HVZGe0mvb905vNPIH+j/kZqt
py+NEb5aRXCRnaut4c1uo1hzVkMOaAed/Sez7HutO3kSXjdkn2ld+ckBNm+6tn1BVI1nkIRZPTsD
1XdJFGk62w6TjrwSTfbo43u/c1CY40pyh/EAYUFDWW9MKz5p/bCua5eWcEuIqYdwkrr/4mT1IY/S
V0RiNBdoDVst9djIbNCMbxtfPg3pkK4zOIF2wZXsmnKCz5W9oCzxVy0tHZq6WZnQQKnwcYfcizpK
0iBjarTFsOnWmWqIrqmrrQYneoCcd0ZOjjR97XBQ9YKuuJ+aOLZV4y++4Gse2/eawAcxbeLvdg4j
pc+3YdsACyXfWSe6cnAPvqYF1B383iMJpimRgAkGSdGV6VXf7XHIm1bl/P/QBeZEkWDLTZqqtWnn
9RoXiA22INi2F8lda+CPGNW/0HgeouBSBM2TbPRrgJ3cmqwi6E+Jdd+JW1rvGQzK9sG14pfB7nda
GyLyoMk34Hi60kv0y8V49Yh64SnB5ZW89RYtY4rxX+1sxoirIwkzmmIWpD9iFMJI5lg1mpDhXXcu
yIiBAf27NovfQ0Mxn8iGq7QawY+UT0ZpdSt7RFofTIA1onW3/sQjRXThIyXVD/oVV73q31TFj7Sm
4mKbJM9KLcBMYtj4nn0vggKazYDWpsu/aap5NgZrRieey4ywHhutPBKc2oBT2mf6NeQh4PXjL8Ms
noi22ttx8ktFxTmhSNdMiE1dxNNESmKjeohacQB3AUk4nKpVUqM/Ky9aDS0Y/7I1jOZnrL7XJlmc
mIWRrpxa+iHL3W2D7Wc9rckQSxgrOnGf+M6PabTVVgmkpZBFbgMIdFunYPybppnsONmXuLfPUVYc
0gRqRqy/e6F5mh0Utshtu62wvZvQ7CkXh7M3GiFzzOk+Druz0putbROZYjqE6+YkwJnZNzHsdD26
6iGUyhzRl3VUaX5vo+3lmBFQ3VXOtukCLAjstSmNfZYVD1mfvUfQiCa3RfvZq2++RTaEr8r7vqZ9
Md9daqp36JNRtAjUKA4CjwHWDm59AskKchl0mkSZQXwE8GoDkC+iNiKkiynynzX1ysUvwh99MRXr
1piZzdN3aUYvSsXXyB9R/QKsyK62DrFLOhHWM1+KUPo7xxJypRFUqWr4xZ7XH034qcSU34+CcmII
147HII+6fSPcYa8709XIu5kRQSJxCPTqKj43tW/1AovjRKb7IXEPFWA4BLZXpRqxnq/2wKzQRPqh
tYkS5KvK/IqdabSOWut7bjVgShExSgkebV8KoR+8Ub3T6NhquXebDdZzZSAoUDRjPdV9TbxQ7id/
OLWTRZQEE4lSa691NIp5aDjK4GC0RDwoVT5YpXmFzn3GSg16VY4ZRQ1ns3FhjTYhKZlrPFqegjrY
tVX6zSZ9hATQ5KWauBD1xEKNmJ9bTe82nlMx3s3khdKjb16gNgSgBWtyuG7IxVwTtNqvu2maYyfq
L86Q00p02F/pXLlFOIY3lBSQLnWeblwhlt0Q054dZnwMT69T7/KDESY8Byo/NwPGcUnwNTb6+AiN
7KdIzb3r1SgLB+17gKcSDPQ7JxHBcUitW5kRDdnW2ZscHB36d7L3WwsbQibbuk7s7xDV2d4mAAOd
mrnpOrMEdCieXLKpNm5ef7Ps5KkYGXKYwb9jYQK/sX62Up1Qk2oQqwI0sJLUQxDEuR2s57LndoVU
8uKVG6fyn2OsTNDMha9p6oqtI5qvpp/dAZJUaEaTq5uH78Aj8KkDyiePuPZmfHWlfwqRciBZiRlv
BjqIufpuVRUc5Ui/EDAD53plDxld2QqJ/Nf80ttAaNikAERljIi53T7RtUDKmuuvmga10Oq5EkI9
2vUtb9FL/xXCgUvxA+cC/uiKEfNk2wqD4I6mIFjPDP094ubxwwnu8fd5Gxz/Jz0gbp92uElbn5RL
O7kdRb4xy/KZnq5adUK/bz0o+Antbd8SdEekC6I7QM0jTHil/OiO5A5muMdOj6mP0uhrZqXfkzoi
i3C6CCu5SjMh6Ee/hcwdkMKrn63WWMmWYGDiXrBTQAPuCvUyFnOA6UQmh2+R/eueSwfpu5FljzPq
Wxr8j60KyzWWKHky3A9l9IrZ5bgtkPE5tcW4m0Bynwo4g/aTZgodTY9Ntw8fzCJGoJpMZKvI6j6k
sOZf6ZB8uzixwYZYBYIgIwcPSpUDvxycLP1ZGIZcRRNtT4+Hlj/+mPURekTvpvGKbOePuBG3MAtL
/AFyUq+dkvz1cVcPOLi3Hm0eqeNiQzNSDyJiywXUeq+HyhWhUGsZ4EaRXUMNkSK9Hb7AgRhHBNW3
yBZPrg/3RCtCmlZjweOsLV9Top92bv0D0fs10YhLyDLxTfnDF0/0P8dOvpsTHQCt/I7iFVGQzrES
YXKF6ID0oMtPDdhID5/3QHrNFRLLfnSGG6MJz+RhAAdEzVsXtcRcO80O4iJupRVpcgf8aL6YSX4O
6/qXkDxiRyN7G0zyvg3/IBUFPd2KBwOeBVl3/g8hUQjqxXBr6OldgBsXdAT3u8zcdVh43Qzq88BT
a57jZacTpjg0SC3c/Oi7GlGFes3jv3u0S/+7lcCDNDN/z4ALEWeFyWWyAhen/u9ab4VFxg8GnKsl
aEmGD4hy1ymshUIm27AUKQ2ZBEuUtH6ALovZdVAiZMOU00melV08Adjz+IdTS2ea0BgERHR/1kLX
uF4SG6dMKuUOJgMW7MfYh59RdubdJLw7lLJ3ZkVHCKnOUdaKSRC+cbGf73qzu6Ed9Wg2oJpaXx46
6PO+Hvywo/HaWplDY7i+HwfjRa/8r2GV3GiJy/hC7494Q58cZKiZrcvFO+QYX5vHPuaekqn7c2yN
h1Tz9+TQUA/QwxEFI1QdwCimm1a2OPVaMXkBumffNVa8TqXxgsXf1vWdfR32inyr/JB4OX3Ep2RA
B+xmc1Vrd6vBTXgAxgNmChgLkT64iy3VrRGYHayRMQoRFqHfX8PBkMeO/rkRiWIrnqBfGJvCw724
Hf0QiSWZ7cD4kHafSUx48WkIlIN3qTiuUTUjzNl7Z+p7o+5vCvPVNvv3WIQ/o2n4EnjO9064L5FN
vR34J+bf93bl/arT6iEkh28DG26vREW0DhWSCEoHasaPxCyOhqFuiEFRBs/LKCz3foksIAvJG+to
VlMsKNTKOHTA8ovdAkZvWT21NSHOCaqftGBSG+h1s5687BtaNSgRQmnM+MRX0dzZKYrHiFQn0G1x
gxDnak4WLL9RvKNH3nXR00wYN93tD7rf+UnZsXcoQnslEiKkl0W6wAzLaiJD2qYuIVjLZp7Xe1Fx
raspH/NDAZUqCjG+WHSli1Q0iO4ELEta1H29Darq5/K+TEUoABuQy0CaQBjLznL+evoGydYhFPO3
faoyyXgArqV/2lUfv8mfQY++N/B9IW5dbXWz+RbO+5bFwJ3WNUXbb1ApoxWtB3ftw4mjaSD8dqb0
5ieywIEUyOx661HFbwPMhpBiYjq/k2n7uAhg3RQSdtdj/v4BxgxxekSx8xEpnnmjXEEKl5tFrrv8
t3AQyF5yWqwF52xuOWMxyxqwI1+2rAa5yk+OwGnD4qJF3VWcAkxTcWVZVudFqdGvo7tTG1rNw3tI
p/Xyb2WtZk/b31aXd3sjGDF3rVWcPlanbE4mcOPD8n2qbWEbt3NZ9zph6LEcuY+jFGtzBm82YozC
AVmOSipnq0FpgLrM+5ZzsrxjWVv2fVwOy/aysDKIlXRZDrUdbOTQXZdDgRUWJ/ZTybzsXBaNGph9
Btm0WQ7F8iPNvuH4wF8kEkACd9Cu+S5xQfHbTHwcXxui70QYq7XLgxBDAJjuiM+OkSV2BUnOG2mO
VwbY4mTPC0K5vP0UTbsoqjmtOnOgQwQIjLtrWpT/64t/+w3LKvZiNIJNaPzLT/w4eyj3qaF7y9yo
WeItZhSta7Ty4GLCrK5ZlsYfB1cB96Vkls7g3HLEfNMLRwgd/3xDfRy8WlxK9PDa1O4+hNiJL960
Do+bzyPMLXIiFqbgGcdVtfykUu/v82bod8tv6fEHy9xJ31W6Q8Zmm3OjD6aGtIlrbfmc5Z3L2r/c
F3QVvX4eN5vlSkAuApZQosOdf7epXO8w63Y/L5/5D9x64g9symJ8zg/LFaw6ZziMZDPAG0afBiwV
Lrn0//J73TI7hgJKblBYKGLme3P5yuXXTglEjLKkNEREevwYV/5ZYP+5r/RsJMT1fpGxh1494GSW
3RNJxHn4vPw+79bfLtGP1eWPJmDQQzDjIPPBXna1Ujh7jSDDYvdxVos6wvoUCtXnHb78e8tbln3L
ZjRfhXqPtoKm1F7Q41hes5eLffmLz/f/9RJctpeztqx9vGfZ/lj9y+vL5l/2fVy2Ve26fw49SwyE
k2GlXtF9zsyDgU3wWu9Jjlj+TzNwulVkwlEdSReYM7udltnQPKyS7OJtXe+umOSDl6TAlf6NSS7l
RM4w2QB4+1mHoenO6ImrE1jjQ5HjXaw66BSmBCNKdXywNH1T1Vp30EZ8ApZFGWDL1xiNq+MWxE4P
VSvZCXqEGKpEf0Rrx1j7BdKu1K15Zfn7v18t/JAenG8+plk1HTP3abQTcR7mRRjjv45D7bxquiUO
zvNqZ6IxiaHlDmjroTM7Lg4a8wtRxIMC+f4OknaHRQqPpWURzJfm5+bnPmUpDvHy8sfq8pK/XPaf
f/9vXv/85Fh55cEmBVHdOKqZdp9v/+3jPla9+ef8tvfjq3/b8fkDPz/l7/Z9fvvyqnKdtyJEd7i3
WgfHmX/7T5vzxfGXj5+aAjpoLJ8/Pu7z4Pzl7377qZ8fAz9XrQaTudTy18vXJ1xcRqZ/FQWKaYQN
4Fa/raq4w8MoH4NDhyOV/o/2i6Ga6rQsln3L2tKXWTZble66UNf2OkJ86qe5L1Ob6s/FuOyMUogq
rYqiLaA5jxExP2P5MQz+n9tpXpF+UUQUocu4XyxlzLwIlgsgmofPoKkamqLGw9KZcRavDrLNqQ54
wG2dlklNM2/2UwKmQTsXnJbawSea56Q+ejr1UkJIbCAPdupvmS/TESqQo2NXOz+Konmhd/C/iJY9
ePSaT5mNGGBF27w8Ldt6UVSnZXMMmrec3sHW8Hq6VfNNu6xRSewHMc18jRjavD7hssTUBilvQdxy
QsQ3bkZTe/L1uj1V/1j7y76m0T1moQPmTjUdLAn5/WOBSLY5fezDYWmf5uVax+Js+YPeRlctamrJ
+XzGwDynZc3gwHysLfviweQacAz8DcakOLawM9h0/OqkiEGmqzaf/2XbbcyXsCxRcM3ndum2zfar
iL3m0/zZfRsrbCuZXYMYz423el4sa8uZ/ss+a64fmfv8SJbH+0cH7mN9OdE9PoYH6Qfr5XQup/iz
I+cuj6KP7fkh5k6UXsRVH5ZmXKyXkCOW1TGnI8KYLMtTGtfvfVyhSp/PqI2N1+9ndNmZFCXYLLVq
h1cZ1ieiafcuo7yWiPpkz+cWRgo+Vct2NCZQ/vPs2UE+csp6onrPVZlI9NlfQ/wXTvDRf1/83T4Q
GNyFWmMvDGxYR637c4ENqQCVXHLS/2ffWEfylESgy4Ee2huUK7DQ4u9WRDQDGCQGum3/xTFweKH/
wXmKllO0rHYMIaEZiZ3Rtlzrn2diOTGfZ0c0BpNUb0RiO99rnwtvHpw+N5c7M5BuuU3H9H05DcsJ
+rtT1c3nZyjN6hABdy0npXIh81e5u1/utI9TtNx5ftITPzcOtESEV3MPg6iPGFelmIPp68RMmtNc
nR8hHOIVRittFafVD5yZsNqej11kcNgz3+0xh5m3P1aDyOvXumD+vBxC2Ovy9HG857Vl07B75o4x
DbD5bokT09+2qf+6DJDLvROMCpXHsvpxL5VufHRL8LPKpzXt5j7iT87+2pxHBqRZEE6Jb2NWZKYH
VQxb+pcAzcur0zxShOj4MK2tXpZrqbar+lTOi8/NZW3Z52gajQcKiOVKE/NhwCak+siv+H+eU/Gj
7MhbHq/vES7Hv8fDmva/ZVQ8F7F8//kfj/KbfG//1/v+JFS47h+Bp1uYcOMnyXMDe/8PPoXhmX8w
znqEeCGqNIM5BfZPOoVn/IFRumfBcvCNOVP2Ty6F4cOlMB3ysDAihHdmev8XLoVlzNkGlJlRWRx/
QtpwyXYy9cCFQ+G5AcqevzjDZ+juCmNInXd6GbdOAVqtalTRlZiCvdG75vNg1+YmnxABLa/qvmZ8
vGo2hfXxKnOxP1/9u/cuH7X88d+91wi+xVEpUI9U9XlZ+FlW07/7x3agxho/chZ/2YePdvU/f6i1
N4Bg6oApQ3Pzuciq4PfN2M61M5pc+hfWa1RlgE9uEK2hdVqv9VjQRR2gR5pubb+anvxJQ3C4i6AO
0F7aEglH4sI0jNAUarBCI3jtZ41WkEikt7pHz3phS4/Inc/LmlsF4RlardsALsGjXrbT0LBAUoAj
Rz3a2sxUV7KxcFryh8k4E0nv1bvFj2XZFm6HLXWof6/SGLotnp03ySTKm2xeCMRia56/9vovLyyb
y8KNm/ImrVKtpU3DanUIoiG9WV7LFINLJFSyxcCcma01+ZcEWfoO9Mq/iHltUkqtmgB9EK0oRBDt
C8CXdi+ZYOxTTKpXqurxS54XoZay8OAKOFUxrKQcsD3F/AeCaFVH+LFK+d+UndlS40jXdq9IEZqH
U48Y2xhMUQWcKGro1jzPuvpvZbpeDHRH9f+fKLQztwRV2FLmHtZzpwH5uQtKmue0ImrWuoBE1mNt
PYbg6I/skp6qLPNXasi2GnBr3MC0XDq21ZxZE7Vn/h39TR7RtSLH5EF8V9gKxMFOmsigB+c/XSRv
lFr9jQEpZ0f5dFEtrKib9oObvD/IsVJ3xncTcoz3+9Pvvzk1xxPLD1MbUhE7DR994vFboETasoZM
9Dg21Fv0QzOuYn1ot1XSGntNo7G+pMfqxkUfkPpF5Mxzdy7O+ugSrleS8BuKnvliGL1+X4LkWBX6
mC7joYm/yjPk1n6fNYMSXcauZ8AJ9RtImPZaoxtsiY4JeuOhj8CEtJHStLZB5gU3vTZBkJzDioqV
IXx0Rpou5rqvboJRdc8lLHaKo7L4VzgO67YKs1dqqrVVaBLrRfzZPwRGYq78dvJhpxAVzkqfWmHA
EBZV4FAVy5TMdDiFoJzoZrsDIVvcVRD5F4hEIsYuJtBLDzW+N8zQ3wzSvSp/Ot14rPz0lZwBgfDS
q5RbYeZ5z5a0cGYFvGHxytdTKGb8z6xzs36AbaEZc7afrdaoFmZiavs4TxN6IqiFWxsD1T1y8DKP
4ssPu8zCGyezonURKvay65XY3VrKT6XNxmPi+MZdNpKWiJ10/tqnlM+oVSQTPwFUOc0q4f5byXTv
zdZ4OeTmiiui9yNI2C6Kqp63vonrmI50ROvTFhhw9FDAtWbnX2c/o4HSy7gbv1kN/ZpIaCfiaSEP
PPV8dAJ4jkgzkw+Tq80f8OTPaD47tRYfWipfjmFt0l7iWPNzgNydrBsPo/kRzHD0LXO9Ya3SMnEo
gGweI2QjLq6kwA8gUIr/0KnUPulPoGquerrJVh6ZSvrhdfWTsg4rwogQfej+ldjU9lz2A9etQCsL
8+TiUx7e2Z9d39n/OP18bTPN7DDAhKxNY1afOopVKmsaTwg6xU/FQOamyYioTNRgiT+zPNCaa/IM
y5JDnraX8UwvaA2Wswj80HWkwNiUftfL3q64jhMOQ5BZXvHfP6PK62OVD/nj5NZiyV0MDxFxkoNv
h/HKstvye5D0t8FIYwVVvRFIDz/bBLVbfu8RDA6S701WNBtIYe6NnSbNV0XJdlkswL7t4xjQ6ajY
rXWGeXEMJqd7JqAV3sw2WU3NabtnkgRAr+omPGUE0W/qwKF7tSbp7yFv/tr7zbTMVHU89Lk7PWZJ
de+I8caF56xms4/uuAUtqlOXcrzzYmcztbEOWD4JX7X2BIPXefbhZd30XW3CgGY46M1dG5cRRcBu
u2/h0NF3FkSvBj3H70pb7y9rmPcydkhUflrbeA6lo4ZuGmgq2hofRebfKQzOseE2tmpHv6gBMpCs
4tUVU1n9aqqzjVC5zpqh9I1zN7u8yovpVU09G9B22xzmhjpM+iK+TXxhEQ8o4tWU+smhNlTQHuxg
L2dyTEHMiJJ3lEo+jkvfsbNHlKTFtddpKKn3tQFK8N9uJ8dUWF1l2D04llmsIUINB7XNrAOIYJQ1
izl4bu345DQ0hQBbva9sU/0mXfXQ/O3az3TQvbkWTur8KhTjPi4z7RvdAMVaKxE3qMOWhDEZaGWm
28/thh1fyc0QmzFpTc7U1AS9G3Th77OPs5/9lJFyxaTgio9+hdtot3pNI7qbe+pBmeb3B6/UdrFh
17tP41dfWiHVgzRtqzi0Y+bfQD2jwu/qcr1WjllFftKHdGRTyKVyUo5/vizz1LOSiJrSIqHJO52+
8PKkxcfVaMmZAG5HrTv8YBN9nJMAOmCctGAGlQ7t06hctJZXn7WIRg/Fyp8Qoo8pZVD1pzdrFs1t
UVQ96X0Wg9LCEnPS0nlTXT3/n66bxU94u8v15yFjd/npb3PXnyfmrtbbb2blqbNLgNij8hKFR7ek
rGC0dCgUjhkc5Zg8ux4SORGk0AS08bffvzmHo+/f/Pmb7Hyq92bvZBimy/7E1kya+J1PX2RYYQSM
akP5FcXqYzvX7gM1bvGxEZR3+Y1mSfATUpz7wNInOlZv4wD+fjZv4/0cDcsCoodYQvyEluK985fj
RuD8TP3vUe2dPYRwOsq8Mu3gv31qL2diTJ2bCowXdDYvbGjnkp8xOS0P8tMmz6Qjb0cAsuiTdgs5
eLk5+GTKTudQXSkFi+JKVOnkvQcQWyyKs8JQt6EKUFOaKno+D60WXyxA4daj4QclrIwMkLn1Orfp
0vVpoUmrtjkNOphVss/Zz8oKl7FvjwQgURy7etgW6EYib669gx9KNlCzWWRdbRpN/vxXtITAVXHd
aoq/otjs6rolwHzgwD8+jsuOjmueQe4vJUDuRiGqiOqW3BgWVPx1uvJFGkDLB6tUvpSRXTyiv9rT
EuU3cXC0bVEe8WaWvsovjMbEZZb8cv3gBdNK5X1DJSzNASY9LU1J45QlzgwxJs/k2HW2KH1le/WT
Z0M0nLWceonBAcfvmPq4aUV3TgLV73KQE0XnjWwK/zcmXWZestR8MEF9NAVwdFo3JyR/f99GektH
L6Ef+s//x/Y/vykOsE7TRXvTcnX29B//j6HHRIo6hsYvC9IohQ9Ab4mt/z7YTcQnVdpUlLI6LIO1
0UYNCHxc5FCV84dBbN1Yz5FlgsBKzDsIBvQihc3RnDqTNksOcjwC3U9hg0Zn0ccJOTtSvNbWIGTa
DhEmWioiJ71TqalcRXr2XEGh21mF1ZzIWjUwmTgT44Vpg6CXvtSdJiezQ2DC7PWnWS9ACjvRvh5K
g2K7yb0Xc5XqvptrhGWawxdSmNO60JVq1wxlvJdn8TD9Pkvfzq6z17NgcOJ9ojf19s9/G8345xeA
nhnbtC1KdwgHfdatDp3QT+NJrX8lbT7TRueU3qYOJ+WYutV9qUAblNZlyNH8eVHn3bQKUI1ephdb
eMv5GAm928GpQfK5ytHIQrhBk1e8u42ckL4RbUMrIs/twi/h7cbFrLxYOp0QZU2BKAGSqQXfUwfG
/ajn1evgl8EybXP1UQ3ncZ0Xin+sSjWmZT+vKLYKDfgJib7Whrh+hMUNx70Jg1dxxzBxAHnWB9MP
krOo9tuaCqVk7VBlP02K9KtxmJ6jHqTbrDjDrZba/r30SGt7uEvjOF608uMqPp6j2akHR35m6UEo
FxZEgU33NnN1LHQ0loygz5f5YDQP3lgsUmDmj2blhY/6APAt8lw44WLszaMdUc3WRnA/Yv+I2km+
0X0/WjXClGNR6mSbymPt58gdZ/Bm5+zUHqSjHFO8GJViLW4e5MT1XpncuOa6udAapb01q3BdtW4O
7XhkPyzOHMFoLBHp2NNYSLH3h3HpISfFldL1epElrqzFlW+3lR5yXLrp0Xi5rRz6dPnH2zZAqP78
aXf/8WG3dNt0Sf0gdMwj/3OPVmtHajzRNPszmfKVhso0mMG5Yoeusk23NTdDggKzsnz67Gui/sVM
QoIMN9OfHKnRcBxqhYW7dBqFk/S8ustbSlPe0qXgN9WNbBPF7XQHYrCkq9lPu7tyL0fmwZjuEjns
lLG/CQYVjgsvdR09Rq6Q80Rt6Zpy0mQ7a9F0d5n+fReNKNKirjNrXSAWjlA17CrA7gctLqpsJU/l
oVFSEArBWhqUvdaHd85Xt0nMhGhU75UU4UNQOws5dDn1O/rNWseARNSkxbHJ82lTsmZfOMTejnJM
HiwiCyDFhI87OIdSneodwkqUCV595FmIUvblDtL0Ssv7D6VregU/v+8tmgHZfrH/5wlluOqndxGa
aJZXtsqPpEnWLbELY6HARVppRQcDX7xZru8St/fGO/dVDiCqhat8p8Cjq1bJPP/2l2Pyyjmax7v+
J08ScdfrvT7e//JDo9j52+FPCsKseaBEp3nonXOomtX9Zc0gFg5swa8jgDaTe4oszU5fjvxdHhJk
xh89hXRsA4FtSxcvxfWzHe+pkqgWcpZiQutRXEASuLlcQMSVCyB6pE2Tb+XaRvGSbsV3pqDfnOh5
QPkgdapacaMKk5K437My8n6dlZF3OYso+j+u1RI1fypgfwGsGf8G2pvdh2qYXw5K0P+aSzgOckhO
dm7a72K9/ptGrfw+VcE+jiD1+JdkcGA2sRGserFyhGuIEr0+WadqUru901jIkDV+8No4CuX7ofE8
z8BrA+CN/tiFK14u4WNfGeGjloxrL2iVkxwaoxFOglqGK+jTvOOgf629tssBCUX90tIK70Qtm3ty
xBmkeGpF7TndXSfGxDOPSDUtpdt1XN6ko9bx3QSxwnlhqAqLjQgJ5D3yK0Q3ElZzcVncq4r9k3bx
8RmtgHzj0AC/tctyeva74oQsyHBOwvA/HoTOR9lf0yEqRmWxagJjIG1j2J9iYN3gu3CV5vHHWBPp
V5F4U2iaMEcLBrLxUFjwfpdOa/5t9KG3n2OVCnsnb24SJxuW0pSHvvxiow1xloYe8bkxHcffSDPU
cusYxNaDtDo/7x/7yP8bmHO313ulvCO2al7iXNOkUOk2KJBZCX1dYlWp64Ub8EgoAb/5GTKKhUDh
Gv7HSklv5SKMWkBlm5RgcOW6q/hoepMHqNkpN6S9rKORFo8yuC8PJe0+QV+Xd9Ly+ROsU1p8gRKJ
bEBc21f/AgAH+OrWhFcy0jolzjJ7dL+g+XigpGF6leMm7LJbr/XdL61bfh43BpXlUEw34oBOnP9f
KzlLZMXeb2U0zXZM26Dd2TUNwdH5+GhzK71pp8ZGIYU89Cr3fWrTsu4uHicUFMjijkdKL8ajPCuS
vNmBtbhjP0dPp3QWZjb48bTwjHNKEvjowRW9KT0QMzR3ZEe6PgDX59n4yJvFW9TwfL872bhPOqgc
9HNA6qOt+RdZeOQg6GrTiQkCNc9zIlzuRF6JFUk1IwVNwfaU04JIwZQzb7uMmsKw15PoL53M5iqn
V2M5i1fP9WCHUXNwxeE61ufIr2gj3URA9tYey7v2XPT2jsKli0CvEYcIcJamtUM/zvjW2i7dYV55
RnlvOFPGvOcRmHwtnZPjzMmBXyU5yDN5cOeaLlDoj9SwpdqNHKPhgAwRrS2IA4htM4mnL9CU/O11
oy335ldTbqzlvvvNVw5JD1sp1z5MqF1D5eT+epjhTe6zNLvJsla/MYygrOCJ/c/lYjshH1Hbn3cW
FfCn2UYWIs+qoyEsOdTy1tnD1ThKi2fM7/G+UKPNFKvD8jomXcjhvGrd1EDjs9v6R2yo+XpoR3tn
5DRv0p8ZvGRGLmBq0bQvpiz/ptXxZbyA1bqbwjheE5kLX4yiIRZla97JzHL7QTPbJ1uM071PttIb
/S1iIWiY6VM4Dwsf6YVp34+D/YimYPTUFhsZeDIbIReH+KyIUJkoFrwZqXCDVHF1oyW5iqE1/nm5
aKiktD99pXg2OhRbUZ6rWqikf/xKjcaQl14+09wW8n1xTNU9yIPiCmjmBHz6OmaGLYwoKkJ/+9Bx
pR745llvV0nfT6b0t1RkAlN0NTdO1T6GCpDRWICS5GGy1CXCc6jEvA3ZEfy4qdJzOgMK8+IWGnay
sdXGXcoxY0i0lYVI/Ub1qPAokT3bSUntylbUNRhiMrpj5X0Bu1rfJC2IK2nGwNT3WlHSzSlmOxfG
V6+aR2kl4Vx8EdBTMSUPmd3fgK537qmk/xkjPovmJkHnzhyh0Yo9yyQ2IJ/GVDGWfPS7jikWmetL
ru3TdZ3hTntr0GmmVYKXLskSZC16ZU2RNq+UKfCPlD9DmLMS9UWdA1j2nf3ro2vi8PYxhatV9f0K
rcZh69ahQ+alD+9ccaho+Dsg0QVdLA3vbKvKVHrmmJD24I53bPYorKqpMlvIMQ+hgLtaQZLVCCfa
Sa7XVYoO2MilDqAKw/RkzO3rDI/ia2yzTDMzgmPSrMvB3DoJrSjSbPQ0Whvu4G8vzqlPI3ra13tp
Bkr17Fhhd7KDWvsaJkh6GNZfndD9MC3DeqRsPjqWtvYs32JyiNzcnv1tdHIKzzkEiXkG5EWeU27I
NDogF6VGLOm6U7tuy+SsXhE3+rRfU3y12MGjRjN69nn6tN0EjTEyd0hcI/yLvgfZyGZviEOQlUgB
irO5SAqednCh3obkmXSTHtKUB7V1UAXy4TiQdY8QZ+7cre47BqC8KHq2i2JaQOubj8kQ+F+96RQ6
ffSs+pa/n30ELKSpA3dcOXDld9Is2nwPtdY/x3X84jf290SbHHRzfHjgYZE9tWEKI6mfXuV4JMZ1
U/3XcYeY+m2kGLB9RDp0hAi5lqbMicpsqJy4pk2vYx2CxmBCkblRjSP9UgW9Vmg7SfN68MTsbxck
k6zKjLbSDIh9TBfvms6g4xzt/LIyjrEXIzNON9jamA33OLINBwkxVC8EDmgOCW3IR0Qmn8rO58se
VS9mopjbWE/bTTOr5Uulm8eIN/sjCgDe5fJZuH26POuQXhHjLJXMNXo2dN67iJyIkgh5QFQyRsvF
MW6lyUpAOzUgs6Q10WaFNDCrREQrk5PTPUWj77iwNVkmhCQbEddS6nUfk8CSY5atkcGActEVH9xy
6zkZ2PnQw6p4D+Z0ngnuoY3l5agFgzugI7oLH1Wv8sVkJWof/N4+/fkNAbr+0xtCZwtPiRSUQcOy
LXaVH98QTqbkVZ/35WvpQ9hA6MNG0jhC2NSINI6Xc9u3rH1Pwym9yjZqG3Lq4iCnLofaKrfxQBEk
yc9qix5LeglEl8J0+WzSC68aT35hlzC/m3QtN2Q2KMzLbNxnxYPHV1XWL8h6BnnWNd1TDTljdx2/
lkKgPXGZlP6yJuLq5qnDUzw354KO6jlPoqckHtcOTfXPOhoTuzDKFEJc9fTsDfPIamgM7xJvuLgp
FAses1HR6ZMkv8bqQt34omb3moW4roQ+ZTSuzp+WU5/M6515TwGnFz/oelN97A+tEcP/RSBP5iWz
aHjQlGT4ZtaIWZlx2h5g6ngHhaZzqqnRdWmM+i5qCPB3MkCcB21wBpKfLLSyrU4Ax8bHQVdveWtP
z5TGZzfNVJMvEKZ00yllOpRaTzM7iBbC2mOGmsn/PsvBlD315ajeXj7MBkzSGyNjjytd5KEVzqFd
PHVDod5ex6++8p6XL41iFZf7xcUULRuqfpdsUpMzkWhtNSLgsS4FKFEe9Cx6nTNz2kvLHzT33k+e
pSGvCUEp7IzWayiW4Zp/u8+YJ+p/LLHMzyss3TYc1XE01zD5/hvap+8Pqph5QHN4+hrByrH7qrvX
DDAASYu0TtkIKgU71LMcK51Gg1ORdvREClKAmJiBbXy6aoQYNxVeqzxadg8+AUlED4VFEG1vJ0TD
swdDDfQ16weCuI7RoownDjTQImBvqd9nRWn2VPSP6Oo6CMlCb/rtIk0TctvvmevF766R9xmn+uXP
zxtLFFl+WJHy/6V7qoWOg26IKOanTV4yJk3mh0X52oIVvSWMCZvE9ILj2ExggtirIcJq5c1KDv7b
tJxoS+ulacxyL/flrXfq7KA/SyOp62al+264laYydtpR9cfzJSaQJOpfcPGCQ1+71g0IqGjpjyOi
F5CPg5VRlcVqqCf7poq7bxE7RdqWQ+qd5tk7WeZAD383G9/c3Ixv5ZgtoivxpJC69KuttECA0Jfk
z5SCDX3ZQEQuGsSFfc98cMMZ9iSBhEwnUKMKToEMLvhFF9IWTRK4CIZH6QHlknxXnhY7aVaOTS+u
iItJUzNSc1ElEbI+5pwfSnNctSwu72xUse7mqiUsq4XqsA46SPmh2wHkklNAJF690jVvJi+Yl0EQ
hDfFlAOQGUftHDr0ms7Ews7QUXoEqTmLxVjhu/pRkbscJ9E8lhQRlQdpeE8HKFkmcZCQPTnOHvle
WnOkImQWe2BrE+d+VvoX+aRtCjoa+1LJoLUOwR74ub2DGAvwdmyOssKv1fNkF3q1v7DFG1AeEM17
SBKnOUrr6iErBOVVb/eQHlEAqgqiRLq4vkbku0HXmvDY+r8+DUvT6fXwSGRPGtc3jHydyDm/+3V9
t8izyjz2jVvb4NVdEJ5xcoDXFt6yzaZ2KLaGI0JE1Ba56Uh4NIz4T7Xir11o9iBZq+J7lbX3Hh0u
f9stqp6TTdGIVq4LCi5/0b/6mkN/fAkSG0lK8kO3pU78QVcM5zjpsXNE28o5RpAqd7mWPLhJbsyr
UIzJidx9tEOWzL2qiHgFGIalYKJtr5HMEWACPdpHPgUPbhCaP99O0iC+jMT/OxFTreaclLBPUMtO
3aMSNt28GGoisZ2l1OzcGPQ0Cl5XVUsXWz440UMUWxZyE0JlpWtVOmxNC6CqmngbuZbiYS2UjE4p
vfQVNX+H6+vC4X9jw/I4QyhTLK/65tyGrrJGKi7Y0cOcfsH/WfPN7kcHrWDRa+TGaEFubh0wC+uq
JuXmwCyTHkWnRau2rpMj2s7One3TqJlUjr5T3II1CuTVfclGf1+LgzSvh7oSzXVpuLsOwR0ftsZU
R/NXrUZujPzAmlhleKeTvL0fSfzfI2hgswOdnW3vmCg2gBPukaCgRVBOAyQy76MxjNmoBeR9K2Ap
UeotjN7wtjEiHbd0feSHFHDAptNqPjymaS4by3e+VY71c5yt/K8yAUjiUfW4mEXbalWPPxKF0hO9
a/zVRA4BiEFRP4JqXXi6bj+kjVs9FjEAMrVLgKuISSNqnZOveBs5KYcQgFUWLfHbnTQVNR32VmAR
DxmStiSslT6lsZEeZ8D4qxJZrWZTNWq2jjKyR8gEZXtYhqSc5KkclAeI2QiQi0MCBRH0S06u6uoj
TR639tY1R+U28UMdEJFZR7dhFD+Pxeid/CrzTmjVEdfWI2WpJuW0lhNDAh3BrwNlwWbPWaJ4zWPF
HadnXSfRODrfSni0+2AsGxpcmkWVmfH8dc4hHHeWDo1DHALlqfMr/14hRn9uLZR0Qc6/XueN2kQU
EQI7Wk6462rz3S3GmHUVAOlxm060cg0B2rJWZq88Wy8O0aA6d5o2DUs+KdnPf/EoA1XbDKX5bLCb
PQeEiw32ZAAbsGIreGeJORZmZOjFXKGhVfZmibmJ7ti/MmLe+7To4vuOEsPL961KyZGAdLQuuxtZ
pw1RYO+b1Df6ZXY3tZry1XKbZV3P/RdfafqzquW7NC2Ur2ZujYfKSLXFILzicnC2KC8iTylm0zhs
VmFTUoyNLslC3lov0vReaxGWe9tL9bDMtrUf//4N4sDItm0ACp4mH+OAoOW5y5w55S8TpeveJjOu
DW5zlgfSy+AaC2vd+s3JkgHLuiGhCK+AXIdYK18G08kqtj1IpZUfxLzCbIWtrJ7kcBb7nMphZTjF
4U6OXIevrqFmZfdyIs20UbiqQJO3fUkryU1UqDpAL6C8FOMiVU0tnlb4fzmZG5FQadsnK/XocNC6
+QBZUttDooHXwZpaWV1qn9Lo1rPn/glIDRzMwH03bo5GfCzm4gfiDMaZlw+NS8bvwFTh+ksvGsqz
DFPFvvOs9b5/CWPpxIyhSFQFnaEEsvqg9VbkLdOtNCPDbrcwYvSVvJs91dOtoytI4Ll+s+m1IiYC
7JFa92vroJokomoHmebBb8MffPceei0JnqAQuzelnhkbNSqq4yQSggQftk2tRL8gC6DclqTdoz8H
yrYLpwkojd2f09ntFtIlRmKZkj71NR0U/iJ9SK2fnvX/lTKQxR3Fu+on3eHBSvcPddDURf9j9d3U
akN3mTG86H2ebRA7oztNvCA1cZBnwJp5T0Vqe64jJ97JMTrlneNQWUyQB2i2jqCdycEuidxjphvO
IekdtkDwfVTH1k6fzqCv6Zex8e3s/99v0OtNawXzVuYpLQqCF6FJYE1ui6UZmEiCyaSmNFElj9+Z
cvbqfL22LYQYwUfnqxk0NT8oVfylOmpIBhZFcXKn5CYTlRzyQLwekWHPMLYEYMPHdPbyE/28S1NX
qx91MimAlfL2gT4N/aZM2ESGrpmw0EUxOx57+1cCTpK9wy87oZU3S8f4ljb+ZolqCJqAY5o/BxPP
MCUcta00Edz+AtEsf8h1knFU590ZnoFkaVo0N6HS0WogzRjBdHvwp+MQ99NXI/8rzmYYmWme7w3T
Ffskbk2nQbQqXLVBGJTZyVSWyITWFIyqI+tjfgN5MzWLgo38DS6m6X1Bsix/6FBfOje9dZcFobW2
rDjadRTWrerRgaOdlv59FIsa2aSKfrDVeoncwng0gLTt7EgLN+gd1a+u80NpnfDHpwv9Tvv2592U
bots//vPPyEqoAXUgli6qpuuLI56X4xt8BhQPDv7ao+8XL+aGjScJoxt0HbpqhOscMU2/H3YVw8h
2rpbaclxMmsOZFUxK226aYi8UwZ2M4C0p5MWnHaOEnS2dPROQzVmRsOqt8YzBE4kUVAPDep0Osuh
vBj7DdjfdiVNOWHq3qNddxQMioscmnMOTTg/SUseRl+D5+0TVekp+V2jshlsnLlxtkWHhqVkcrNq
QmxGbdODRTHCtzGiKsHNJlBvBqTf2ImXYY+clCiHmmFjOu5KfokvX3n5VY6QhjDNeh90KlAbnrPb
2Jubk0nS63IoE3REzNRCOultIhRn8gpHXCGd89L+oRm+Tf9MSX9cH6Dki4JwtW/fzmo5I20Sva67
dF3n51h6FHwLR2VU71rVvv+0sZXmdQx1zJkqNlSm2BMXPF+P1z0wGMWKLJvgGrl5eEsHiPKVzuBX
k0jCSVpde0rNwn3KdD97UJ3wRNpJ+ap34bhXVRM8oNUpX2lSQruBUGszUJ16pgEnP7Pzjx/ANSID
r1qPSsyhCgf6ncu42suxDOJvgSLb1qeDfq/4SrdXiqnfe6nulourLc+uPq7wlib7mLuQILPea+PN
ZVcSshu/Df3ySZZRyMIJeWaGXQXT16PSHMFoF93X5p2fVdAB1iigigGNmictsqwlyDh9jfaPeZIH
lD2tU26WaJTUFhhqK3IAHiX+sUZl8JNbXLUTcB3RHacis75Htwb9bHHIR8TVkXKSBtFAws5Elr9C
Hpt3OVAwE/4lbk4kkk+mRthWmB4fpr3bxkeeOPF5hIyWFgMUXmGhM5yRv4jE0yg+y0OWkuKa6a/i
ffm/MbMEk0d7M7rdfXjM6+mX1GNI7NKVlhRriJX5nUXO7WI1ma4/JYn/bq6nKWpF6BUedWnPcJti
9VaetcMISu9tjD5MgIVDSoG+wFM4AkiAoppPus3p6L2/nGsmfYpZDMsLyp2+c6sJZmfWpQfdhYdZ
KZN/1w0ZmCPynmdoLdHKzMP2KYdxvfAH8hZjH0HtUuKfVq7xcR6RkI5RnTH7iFV0U6MCm0Dypr2j
O2SV4v6ww+ZvH1Ljc+4V3sIsteypoEts5bs0I/35gfppPWGplLJ6Ho0dwNh1Hqrep2heEtaAMjPV
PzvEo14oTQR1aKXdPTsO77YsMm3dp+zJCxWFIIKhP6VHXYcNlGJz2AWWVs7Ao8GeNmlf3jTDwmRX
c6xzd3h/KIbx2Hei5mwgzcic5kLxbDU6BysajJZ1omlH3rbZgwZ/HMojDbJyQs2U3xMZkjoLn8rz
V8Xs8mWMUBrPCy99sItk9+f/Fc/58JYR/ysEN1XL0XRXB1b/+S0zprEZ5BADz2pRJUfDpqCTWFjC
GtyhFFtGewKb2ATInIi460pWaMhDJAo2rlUbmlINPBZbGzl4JnwHdoI32uDH6ljZsw5vllVoTM8w
JoFhoytC1o1CohgF1650vl29GtuHrqNWyFb4Xv1Q+jGaYZES3EizE2ODmwMBmIx/jEm/ElWah4uz
8JNjE5GcfWAqL7KcZuEEs/ko848AHOJla9nVTs5E1Vzv/HqIlnL2nbdnNmwUStM7hB3yiCITx8cJ
dLzezDe5NZTPYlwtRntp+BWpwKzLXfvVNVxQMZaIcngjvEKq1soePrSw5NpQzA1TOT2ixKlUPeS6
ICecMmgI2dRxeYcEX3sOZypC3Mx5ltpKcqiw0VNLjSmiwhcPOaGl3s5XNaQM3iQP7i9Ljvd9YbQb
fP6QeCyyPOLgjmeZ1Ml/KkycPFUZnMlg/RaSyqAS7Rt9z9GPfLCpkxxtlZq4OjpkSG2uCs0NfxAN
X9hq6b+U0AM3CViFHaud6MvHK726V+/DYTp4mUL4TGxEbSqkF0XpdkdpgntZh2U3Q5J26scpyDeR
HgXfSoj0x3qOaC0SpuZk7Y3r2A6F8phZjUJe5VrjjTRB3/y+pTQJqKyjsE3XrsGnHHlCFX0dVIWj
2W6JOaBhQs6K4GjUb1r0W3hb4EFZK8gms6a+PCzQLLOyflrktaXtpDONasXJRwhYXi+vKAPocDwr
u8uPkGNTPmw0baUnzguNCEhJsdM/Jb3eL8bAUV8M3j1LG0m0gzLPzhctqMCOldpLaZQt4i2av5Vu
cVzSRe7p34bWzSCnlMDdxOW22X6/3haORw8MlcvlbcuuCBDAKg9NZ87HoinQe6r68AtwB9pszMb6
XjvNjqp0aqVGhUALeexfuTHmAg/rPyU0x618ZUxPeRMMN13By0HeySK1/u5Og5oFZ68cD7JYrveh
mvuVcUB8wXxXUmfV7bRuSIEur02g8gLpN3IVfdHG5R4u4sYoJJzcABBzbnbZKzJet2hi+n+1cbtH
psB7iVNdyIpO4X1Bu++N09bazRj1xT1pCoPfwM1eXXo2Gj9/ooY+Oak8Dh8mQNtEiwISvkX/pRz0
4C6sg+JLkc0N6SnUhqRpk9LZNT3drNLUCtO4bxp1E3dG8UB1CWJLFKOd9apIT2rlbDU6OM9yaIx8
JCN0pCENMaabFfmC8uLuC4UivSQYA/b/jlXwKTRSe9cJLkDYB7WxEmPt6BDI71HarZN66U6e9qLk
2kNUW+AnC5bsfl39TXb+uxHTkOmmjb8sZs28r6DesLJtlNsyndODh0wouKuuOP/bfdKEN3xJC7Ub
9esKwMA+j8qzjK7IuImMoOSQ8xZhA9v8GmmxBu3ii0YvBZNRtWpFYI4t52qeiukpTkLt6FboTwWq
Mj2DC0BpYCh4kabJ9Gyl5aqd0vF2uNR4/h9p57XcNrKF6ydCFXI4l8xiEpUsyzcoR+QcGsDTnw9N
j+nR7PHZu84NCp0AiiIa3Wv9QfQiOTUgwREWV70HDw701nDL6IAG03hMdFCYoBadJ1tngYjNoftl
UsI1sCTzR9B5B1wfxSc5HL9rMu5BGG1js5w2f54J3/moWOS2WEAAxSKfrmkacwoT5W97MrI6VasP
Sn/GlpWVsfC7gDQNy/la0y9e2GlI1hHaWci6vqnuwrZ/nlq72lSGp9zZTqlhMzfLPcwEDzQd9rZg
93ProWIJtyxVP9rdEC9dg99RqvXeey5E2jz2E1ZZTQOqZV5HGKOJpQNAz3OHPelFNqhQ8y9//hq0
vyN0r18D9p0O/jWqatty6/rb1+AMxMOw6e3OU1ZbJK4cHBjkE6zqhb0uuhK3kyur+xc+NsVEmqBY
9X4ykCPKNC2X8ukPy2zV4c0YX62Nvg7/J/he/Id3mKm9e4WRxcVDnv+cy+Rhau9zk4bwNS3vo/js
x0GvPOEsVi/bER51rS3T3hs/OWqWkKnw1e1f1fIdXyOt/B+qAw0VetlbNbrok4k417wikL2buHVW
VlTlCKquJe43c7zoRYf4gB7Xegwb/CZEb67yRAsflaD6eTbOdaIrw0fSzuZqnM9u/fICa/M//x//
IWbjGpAMSBAQZyC+QPO7FzvueMgbV43zEra+upCrE1F21RJv9nQvER24qVT8INV0L6NRsjWLsFuR
rayof7bexspWHS3nTi/Kh/80Xl5ODgh1SHdWXevjIa8GoN5tyCvn74xau4OFSsIDU+protKNPXE0
9Wi25e3ES1n7NXZxtngxScx08L8URb83zah8nVhA7FEsnEGKFMkGq2s3MEbiBhTtwIFdWrXVaWq1
4tWycJYdEbLvrNbDxTu0d9Dhkevsdfulm6xHGewf21mAHw7gUywsa9cEarXFUsV5UXrjMUI9YBdY
obnDtWivNkX+ZimwVSP+oSfTQB8/9PgZeIXdf8B944MEfvzqmjX5z65O72vXrq43vBaiVFaIiDgn
00WpZ6UhyafGRXdomXFI0Y2Be9JBJeKwLdwvejY92uxTv6hG9d0JB/vNKDPgwJk/vSLkgEoI9rIv
gwMvOfP07imN83FVdSSiVKXt124VmtjTKP1GOHV49utS3Q6d2R5tYTo7XRk8dAOdbI+J6nDnCKEe
3KoqMLZEH8OLkIrF6885lzFuRbY7ThcdptxsH9s95sjQreLIbZ+bWidfo+fiA3t5pASzQfsYOQqO
EaVQPjnT9JG/pP5KTOzkoIr83RLZxuzwtg3AMe0qVlXY4+QYABRjhfVR9WWIDe1NC0x1hQNjhek0
2iA4D+LCQj1Ozs62hu6xkeukMLB2IQ7dz6K7x2ktuZu8Md7hVDAhHoBdLziv5KtZdYuwSrrvY+UG
i87uypfIT4ONbinGoa3y4OQGFnMeMmevibA/CG/qvitJvOkw1NnYRazvRkAjywIDwses8I2N0an9
wYHgRYwgKDddjUJwk6GEn4ZG9sWqpo1W1u0B96p06SSli3ur4lwPsmiTdiEsZ4Ur2aBh2Fcv5KmK
Nv+8sWbM9dSbT412yg9J9NtlZGc3asXSUZG01TGPXA1Crc++Gul7PC501Ijd7BkOUE4Mxsy/G+Gb
mMLpa06sajnUufqgV1O+Q7Td3ZlKoGOG4/LoVU71pQnqpRyTu+6PTleLlzIzUbDkp3ewDMSKFC13
VpoWDkAOcGrQsQrBZG94imRAbj4Yc+BO1tes+INfVbd6gHpPsiR8nc1pGjXXa/xrnbyIvMPQpx8z
A+SsHbnWCuZ18Nz1VXNuM/eiown3LKtsq9034Cvv1bnK9bAVt6DlbWVjbLHexhHWXMiip2NzVdhb
01HjZtkM/RrFibOBMfm93SrtE9LbuMGw1NG1Pt1VmmXg/sUCCTWheNHrXnNfGUb3pHfBb926EfJR
5r0aCfp8JanYzBMQ23R87Y+DBZ1DHmQxS0b+f5aVr0gR4luLX8EljpDz9slJyypFWJ8M1UOMT9ZN
Ng86yNhqLVsJvJWHP79PyCX97S1ruuwNXYhPoA15ODVNfYdJr4w8m4o411+ABAK42TDXlnsxuVvc
dPWHajYinTxvi5LJz9LcdivNbbJnO0e6hr/1/Oc42bOZr/nrDr/GRYlSb0WNx4Pf+0BmfMTpz7Z3
VJveOg2uPZ5ljTyM8Ae2SpyizvX3hsZOWWVLMABmVerKq1FWTSzIvTMKjQe8OFu1v5MleTCbyNoy
UeDpZYU4U/Wti5es547bMNeWE1B+ZDE6794ZIx8J0fghymPvXlbJM0Qr+1UXTApvjL8aiJzUuH8G
4zn2mrWZTazr5kDumFXlyk6UCiR2bj2FWqweCKlhRJbpX2py+c+R5n6fWqwma60XmzH3tb3mJ9bZ
xOYEEl3Q3GFj6q3JOCJo0FqPTpmVT0mZo3tqF692LuKj1ZH/lcUBCg+zltVu6iEvX8dJx/dY29tF
2Z2VNMfAxIt1KKkF23BNsKsJ6vWkNbCoGkW5Y7HQrvsMXZjtOE2fLb0QizHpcROwIvelK/VHGXLL
8HkhOAxLGrS8vcMDnJfrP3uQoy5WCPHqW7jt2mYqW4ArepadSAuV66xUsw+8y77Bnfa/6/pb13bN
JUVsx9yx6gvIJpQWwLnUuoi00PYxycM1PGTro1oqm3Cwsq+akv7swadX97MOw5r4QnNqSrNZhllC
VHoOXgGb6JbYb1kHvQT3DQ0rUlyBe8fMGsFAMDhG43Ac1KAKyJoROVEaJFKa2ELMTug/WOWdgRIk
X2rkbhY97LBXt6wwPRFp8jziKb/y+WMuaeS1mxw25ckKM7y4WtDdY9QjFj1YmMK5hXsipZxu4hqV
LP5j6JQZYCzHILObDWHp6WRUI3RhvTDu5F4sGXgHlIMHLsKvTwOU3OsezfQbtETDgW7zxDVUw2/d
sBS3FnKLp4w5V2utn90S/LayxPvBqz15NfkK0RWr3wIUwLDsc1F6j6v6jEOevwzQrPiiIcYXqPZX
TDSK5dQmHmQBT983bR3xYfXqNSmyc2Yn9tcsTb/nisDNtsK5689TlWG9I9syVXmaYeoaGWbVMlGA
+PtWDl9wzUk7NqqqlXmPtfnBNTomXhTk9lbvQaJNkwrHN6ItttJ2972ojIdB11Cboz6ZknU/ilUI
NRmF0iG5k7F5WYwa6/eibEXT9FBF5YM3uenRnzfkYT2Uj+m8sR9IAL4Z2fQQSaqa596VloM1i11+
NsbUfVVQPVnOYtN3AHx+tG2jHhS1AaDTleOn0MkfG0Q0n+q5PoSfugpMY/zUH6vYx2VeBV4hk1xF
gvy+mIpgKVNgMiMGiGk4RXpp3dmpY7Zbq8BBoLKMeOtgBT3BDirAo7l5/RMw4QgNQwy/PzpxHrBA
UgdxlGU/KMQxGKwO5MkQv2+QXezSZojs2Hr1sEba9QWTtosk10g6DsJP6XGuUuDRPoT4xaG6hoEU
eiTqyXVazNTVOT+gqgTAvGj41kaIueiB9cNxq8fYd5WPaGzhNxLX2mVyUof5XyM9/Wt45EOjkMP5
5q7DbYsAQh31YHXH4L4zfbFzoiG/b2DaLorAzj/WddRuCARkW6Vu8o+hY791vikuBIqjJw8lGVk9
erm7Q08M1ct5UD6SEDHx/zqaodq+RkimG3720StK+wASsF7K4qCMT1DS7+XWPa/9sxNb1XMg2vQg
NKNfyfogD+7hmVTPRjuucm/SUBAvN2bbsgRnJX+ET/n74VanOq1Ym0WNh9Pc5dYgi5CnxBoaP7ah
ohlXg56lD16Ve2uWGyovyqjfRnFWHYNqLO4SloX7DHTqAT9d1KDjrkM2L9M2atC7MPqmbD1m8Wwx
4fnL0s2bF2w6/MWgad1HNWwwMotH47Puzzi/svhel81mTHy0mCdr61rQsxYGLpVdEqDprRYAbXyn
/YqV55PRT3n8owcweydRUUMD8NrHXxqLJ1zC3GjvM789yDZQO9c2Y9aJ+tUmcVf/HOcldUg4Ktev
hFrPjPBMKrxwJ8P+yMUY+6IM0SuYZYPawFE2OIWVsL/4RXZPnhrcsYwPfiDecRf6RfRGepC4lDIk
Z9xGjL2K2uMmi3Xnya1BKkaoFX6P7SVPv/Ot1ip1Mem58uhqU7FtWQzshwAF0aBivYmLwPhWVMEh
8tL21KiJgRkrKTOwAMEPWFgZLuI/lLJ9KwAQvjpdUhLr7qZ7wynH3WToJWHBziTmnoYHxMSjTRo2
2sGoteiktlW6hgeRvBoi/YA0VvcdJPOmS8zw85ggZVfaxFDhCjPTVHm4C+reeHDCBHe9Ube+OOIT
S2YYuGluiFMkmbv2UOJmCAZNzBRe2QDq++eZSTAUyS/8LtXRsi+9aN/q0hs+9u44bpzcJP0+cxNa
Yh3ownvPYyqqI1T/aKm2ZvSxK2IYHPw8drLoTfWpI/r8iA9e+yCK5Emfe3mFke6ydkSncS6SzwYM
oIRfych0ZyA2fBUl/Pwbb2CKRgc0YQS85Rf/YOz6lYIK672scnIn2tV4pxPLNA5pMsBBDhxva5YY
hjdqqqwareueE3vARqzuxac2KB9ifh34gCnrJEkKLO3i8jAaffClxT98oQSRidXk+bowUJKvTNQf
/NY0XstWw44owzlTFj2v75aKwpN2beXPEnlgn//88rP/8e6zDQPMhA6pVfPUf4geaWJCNciulGfh
5dgM+4TJx2rq71WRJftG1P4GBZHi2S9Ylph65nzDQ2kZtDzEt76jpXd3RBpZFtA9KvPnskIfviwM
+9Y9I/14vXSK5sv+2ne+tDUTrBu/1QlZzzpH+dTBMk3TQwsI4nvdavuhK5JPbdOby6iN84uZ1Pqu
YN+xCwotvgQIqSxtpQg+ZYgUBSzK5aBeOAnAALC4hIcx1GQmKK0senaCeKHPCMwQDdjnRADwm2cQ
2farNGL39a5tHgeS2fl/KC1Ci3i/UYKEbSDrpUKZUIkpv6NKEL7xTRg2zrMBfG+VdGNSYhXtL6AR
4G4JW/5A1ngqF/K07uB7tPPh2pKbIwL+spw2UD2mEW+3zIJcZU8niWWWkGd59g73/K4ohDUiqNba
5g7VAOQyO8wPByBmTySMWXS6fXcgsescsUbr1w1qcy+o92F+NX/hWXlEn8z6JgeRwmOQE3cbfI1/
DmowiVuroWu8OGnJUj+91/Uy/NYJsXb1hqekCoqlPQJ4RvDis9Pa00dPa5sl9G7rUR0TAqZJZJ/a
2FR2SHKod4mahCcLSOjGnISy90LzQ+gTUEsBUh8J0XkHKFPxRskm8ZwjE8G7UozffRh/rckPBM4F
mN4+fhGJZ60jr/45CGxIdB3EtrX6NUhmmZwa9do61aProHi+07xtut7Jx2nzWfVtUEOAvLd4RGTr
HK5T9GFqg894sWtHYSTxfipjj8UuUcbGZy3bDAMuGXMMsjIwqLGq0bvGIFFcXcz7zZcytVYCa02Y
X5r9sex/yPBy27XDpiaesnOt2JmrKyMuLoGZfMyczEcxGPmaptFfUfb2z7JKHmTRy9INWJT4+K7e
bHR92WWiXmMSnHTGeAhnTXBAQejrzGe3g6xLAtAPSX5khnJ79m3qU57MHLzUtzA4JL/t2FDMdDe3
j3pv6y+ydexU61h7T0E9NHd6lhivyeRtwK3ZT+rghA91KJ5SfTBeC7PBXDVL7JUy6cZa6ZDILMo6
3wkgKSv51GrumO+80e2uRdma2eWdr41bq2x/SFzBAHd1QxjHpoqdmhJrp0pozqNffDNGRzk23uic
5AI31DYRcIPTdc2ruzYm0iZZ2RXBaZYzCYLHQo0RFG5CCIdkWdhlBitypeGxjMPsyZri3+sndn1D
bmVPc3+ry7w3Uz+mI6TXrEV2JunCtSk/UZSVdyz93ZUwenVnTxb/gCycFlnbuqc2CYsXpQ3Wcp+J
KSVuFMSHlyLRu6dxCMstDgnxRmLn/CQzFlkCMiHhK3vN40upauMHGAbPV6AzeH5jNRmKumFt7Owz
v1NObt+yvYxbnGTb5BLMsc4+Lvd2lltvIhliuJNedF/5kX/nKU2zjQLPBGSQ4rAFHvlbq28w7vuR
+6r1lhePBIMLdDX+OlGU9zW/N+UAeuPF733yqnXeVPQuZFIBfPMMm3IIt84/p7wBRaVHWrCRrT3K
IVUxfnGdRT6yV/f5dy5h17bnFMO8Y4clLrmoxnnrsnrd4On+NcMhBtfrZHpIWSRB9rDdTRoJ7yUj
OSd71FnEhjVKX9oyrbadm0d3WtpVj90cfJM9SIVtS6sfTyVz2qqdJfjq+SBU+OVqmGkrVwtH9vV2
TKVjG8u0c+KXbIjOhp5WF/nyKSgxoLzIn/Hcdiu1RvBb6dc43+eH+Oe3v6c6/3z/g9I3yPxoYNf+
KQ9qWEqjBOowPk/evlY00d1FGbhzzzP7VV9gdC+5wvIs6Hw2QCa0/xUuqiSu2t7fdDlKmPC1kaYi
NnGozAEv6FB9TpzEW9tMVdsR69ON7edEhaua2O5MJItn2Uf8+xZ5hYYD5j3NwWZm/eCY3occo/V7
WVKDYWHk8XMSEbXR7NzfM2/XqyB3rDdEiL45kCEeSq9RzsmE3WaG6MJ59JSKGMTwQLq1QQ+j+2Zh
3vBWE1kDztuPrzFJumVUp5dkDMS5iBFmily3ONee4+9iTTR3NbvTjD3keuyq/mnQ1emYRt0nbdL7
p7HK9WXc9hjCemQVSt513zy7WRh8d7tEi5Vd5bdfxhpp5MzMSr4Pkp1C8+rPGk97rpfOqzma/haF
nHxLmrN7CO3ylELXekszYyXzSmqLVOcoivDixPioKiFmoUNkH/wcerY88PqEhVJUKBDP1PlZaqD/
IXTet2Roosr7GBY+2vOGWh9cvB/vSYnxKu2icW1YQ7WpEx/HUmYnYFWVu5mtm5wFQkYImXaJ8+ji
tWpAdfisBc2MlyHZ6DtlyYZn3BSq+xpaef/FdTFzqXCRXcdTF29tEHVLZgDx6tl2tKhN/N4DFKLq
oMIztTOe+9z0fli98sCmeNcCWF2NDiTeMdGXbYvbr8hCd5uYrXcohmbY2a6y96ciX2sjwk5p0y9U
GHSvU94Nmx7uw6bwO3bgeXuvl3A0GoglX7pEXFzwh99JORGzcTwcPkN3g4Jmu0/VBroeAhh0+Esp
Ix+nHmpqehyCMH6Qh6pStYOSQNOYqxJFqZdR5lrr0iq0E7gnOKaguwa3vFR2Xj5DrnrWai+9R1dU
fSkU7UMRaM5Zj8vmNFr1BbIntM0sjtnCfY/VLj+qEagYpI7uAifDsbkGdHNUCEB76ym0szdhEzUu
O7XeyKIy2vduyfbQ1ntx7ux2WARKnr+ZShyBC+nCg+51J6g4Lhw3hHUlqTz0OANf9y0pw2CbjeJn
vWxMCGISrpm7yDICvJ8Up8hXvT++kBnJ76s0fmF10pzHIeZJmoS2F6LpP6guMzX0v2xLkOQb713x
kLm9cRoGB89mM4yWaMwS0DOhGc6N6uiLh35wnH05JV/IMdJDIBp250VI9V7LESYRODnjlucPeb8u
iSx/YBnTrUGf8Vqbi7aBb7Xqad1dHkzlJvLKcSnaRkER0Tbyw/XUMTu2Say43KWYa5OAF5SrK8tQ
nHEV9/Z5M16qMbbu3azdsvtcm57xrRAaK7y4/SJMq79MbVYu9cKtN3X0NtWQuWJ2OmMXNz+E+SRc
R7w0SegdK39CTqdKoc4mHUThmCkdVWt/p4ooW5Q8zpdM6cpLPp85pnbJmPQPsko29kWTbYWYsR1z
D/D+2VnR6i8JKeGicaznOlF7zIjseimLThRMRN6Sz7GS28/YbYjHrCuW6VwqQaAtoqDv1oM6KMdp
PkCw+HmWJgbG06H9+VZ163br6yGyQ2qDu/8a6djNAabWj8ov3f1QNfGdC9gSlZQh20WmFpxEFDWg
oozkTCpx3BilUd1Pbu2svQy1OyGCi8ebeVdkRXbAogM7KB7/HWgO92hgHrDRR3W6H6q2WPvgoR+7
KcGNxRTqc5k+1LUF6sCdsgesXuJdb9b1XRx47f0YdRFxrxTLdz8/qRVPepKCLdDy5lNcd8YS8kp2
MUi7Yq83qbu+7JJlVegoUBBFvdPArqKOrMyvDFEtXcfQPttsLHS1tr+7ZfaksYZYNkQFL8JQ1ujt
lT9MdBZC5sK3oOcTijApLlYedbt6bM8uj9I20V2xHSzg46rjEluwQ/1VtZovup3FP3L7BHEJHB0P
88Um9/zmhEa5rHqteUQBsdtUaVsc3aE+eDE5QT9Qmgss8m6ZN2QCKuy6w6JOv6vgzRZezprEds18
g+JGcZgmwzrpQKtXoSe0j6YYT8RAXBKVnsaUvWlUu/ochda0xtq52hOmdB7zRnyHP8tESdaeHXFj
P2RNFx+MKEDcGhzjOfPm7YtlfYm1MoB62447LWy7rR2wRELF86FDBuGrB3NkoeXZ+DhmoKHTtFY3
dd53r4QnSJDQI5oXzm5VZA+6aApwAM1OdYL0zpk8+06b4uLI/zLBdry17z2z8laRmBVch9jbjXo0
HnFnThZD5PnPYFCbi1MP+wSxFmGIhVGR7g2GNj1FaFJvySC3a8l3CPguV7aIqjvJhujw+pn9vVt0
XmFDNJ276JD5f1bVPn9U8acDSmkdrLpPl4bZi7uu04L15Gr5m5c638m6DJfKg75bGOG3aJ5zrcRb
lL1SLiOdOCw4WBun8H7cDn2SPwa68IhXds1X26vRt++07wopi0qNnJdKxQlZ05I3d6wB/eWGd8nm
A5pTYqHH/FB9W9GVBYEgbTXVTrkO/dq7yI4zin3rxqaHo/xfdaUywGG2mFjmq8huqTXYF/d67evF
UlvbBqAaejG9jkoQrt2izE9KQAAQ6Dbr594ADhh7n5zE8E6Rwf46bJ4mAxtzfdLxcPAQfqr9veO5
2qmEhLycsJwBeoJPlJc2+l3ep+N9OR+iXT5m+YbNcbQr2SmsTLvTX3EA+GzUw/CD/NwEeY+FCrvt
WklxWmy9Yi2IfTNdpsG0V1ImalOxHgbmkZ06KvEqBSz4YseBs/MTJUe3POd51dKPYGbS1eQCvzbU
cjxOwHWXmWE5m9g2BiQyk2LjqqNzLKqu6xEX7Z6swsl2su520Br3ry6NqxNXc2BEsBpBpLtpXt1G
NIvcMaMPPT5Hqz6zjEvihWxRwUIgmLGNjQkaKKRT8D1oo+PyKBYgkE+iNtgCEqF6ysgzLSrdHMBt
U6dlBra1U4vOjuJeYiNyvpOLwhhsiUe5+xgYrJIjXf2sKsq4h4w17U0FNvEC6+tFNM6hiUoRLAST
j0oTpW9CDVEEAQ40c/lcAuDhHtmPHuVfw14mg1uvbURKrDAiIRlk0VEth/wumnKeh1JVVpUDgtcI
Pf9xdMRjYAcn5IKCEL1MhQBL0m19rS4eiKeh0oPR50LRWpSUbFZNqMzUL3YxxqeBuAahkLZ+ScrC
PXuJ+czvx36e8OidFZL+Ek1yZgHFG92/Yhe3qnoSwFIzSTbEVeOf2/KrLNghHqEFyNyV49TTJUEt
dmFo7QD71Jgu1zoE8LZ66oK9mLvIBnYLyAYqyCJSUwpMf1ULS8B21hQePKc6dl368yw1ymSNkrqF
8q1osEWf+1xPmYn4XaVqv8FFCqlwCxV2RUXtKNM8/yQP/Ay8uw42vYHc3smqbV4AWfzQVpg+qgXT
IitY50GbBvQC+WburBp8saxrXYw8E/gBRezqaK7C3u9Smyz8gEAybqfwiMczWSfjoo6jBW8gDB5C
PvUWe8Z0p7C1rPRgQnFgnEMI95C6Vj24TF7TkJm8UodvHZtvPcINp7D/NhoFidZuLDeeS+C2jBIH
0HPDWmw+0xIUJa+VsiwPrXMmyztuerws14RNSVGUKDIIJX3zkzD5hL/WLBKotB+Y77VlG/vBE1iU
aG3GtX9vq/woIvDHXUQCvqvhs3YWr5a5KA/C0yGaWR7RAbQLaNIHx97nYqWIVL8YzWNkNtAvVBs1
Qp8vGJUwzERUr8Zx29YFAjmaEi3LiXiAmVjpKpoU40EeKogIK1Zb3UYL1J91ddt1JGz06m5Ia/Pa
T2jamYSefUwKy9uU8UyddDRz30ZEWjxsXZ610G4eBWQdFV+IZ9Pp116iKg/zQt0HeftqQOI6EiDw
r0WrzLJlPIp4k+klZIW8xxSuxBFriyppSi62+Or6cYGZlhB7nrWIHbM5PFiIyy1HTOW3lue7h6RW
PoRxkTwKVDDMrm6eg3GsAZ+7ENtb7VwGSv3sGcJa9ti2MMNSxJjQ32o9oRm/9c9WAaiqL2Fk5bH9
TZum+DXI4vouUkMyQl6QvNrIEa1N0UQ72QpJGDl7fMxBr9CK8xrGD4nypLqm+sj7AxgL1YPTo00R
FvbCZqN5cJQJwGBvGTvLaNIVwno2rPikQcMU9BhaP/ZLRigBSzdXXRHXp3VUtW1Z8HpXEscixBIi
aQ9MdC3H6l4fbEut7NbXsR2gM972xPnmzqzwmk0xQRaVrUlP7M8cp+paBKbFC2scVLxk6ZyLlPzm
YKLwPd9XDZJ8XXcExq5jh8FfOSS0t7KzAUB8VYeuf21N7aZD8i2rdtexkSDx1pMSkn9CMoXKkgxr
ssWfcmc5Xn/f4wa1yaKpPLrJAfRJ9Kw0y15TxbOCL/FzVg8fYMp7p8LMh13Vm5BZMe2+71pUmaPe
Q79JiexrXat9riYkhq9VPfpdZ5Nks6+WWD+ADTfhXoZ7V7jiXl4jr6MUGcA82ro5lAUnFyzxIrgu
apxiBY64D8oGX3OCU5/LMtQXoDys+8y34l00uPu2nbJLZyUvnZoEr2jO6Hus3jCB8YbgtU7adkOs
fdzIVsADzZIcobeXrYVZP2VN0V8C3GE/dJ+bKgt2elhgki6sGhE9u15hVl9vm5gk5wKGxrj3Sgzz
1rHl/HWazqemllX68rcOv52amVZukpHwQWA9+ghtfLD58548Exjv4AUfDH5tD35a7GVJsYR5Hwfj
oyzFU44rQC6+ylLNH41ET1SRbq3CD1ONnKY7kKOTV43bydj4IFNWsa0Y96Ov/jyYyp2jiOD+Vs2C
v9ynfvAiO93qU7PT1uFIpvhdQxHE6qLyIdDeOssuxCPY6yDtK37dzu/ZMFq1pr2gebSJRDu+uZPt
r6YWUPOo5epJ1Ql3gZ1eucgfwnKrw2U0+//JA1ajP89Sw3J5vHPe4Q6WgLJV+3WWFpm3Hno41u8a
ZGfZKjol+K0V/juOhLZoiEoQe71etWncRdpMAPc6hGMIsMy2wyjo/jzELBX26XyQZ7eGW79bw7t+
/0WX2+UhZ4Fsk9e/jZPFW5/bnf6LLu8udRv7r5/yX+92+wS3Lu8u30hj7XfN7+50u8ztw7y7zK3L
//Z9/Otl/nwnOUx+Sq0fq00XRo+3P0HW34r/eot/7XJrePdF/O+Xuv0Z7y51+8L+p7u9+wT/09g/
fy//eqk/f1IkvGpWh0axRASOpV00P4by8Ifyb02kohiVp+7PUddyZybF9SrX8nXAb8P+4x1kpbzU
76P+/RPd7nrro5J3nta3lt+v9P97fzYzbL2FGbM6v93xetXrfW73/b32//e+1zv+/pfIu7dwIKxK
9JvbXW+f6l3drfj+g/7rENnw20e/XUK2pPO//F2dbPgv6v6LLv/7pcDUd6sR08uFGY/NuRtCZ12D
iF/KYtjPslBm3oDcoRWMlrVUK9dfKW5T6Nu0qcpFU3usKOdm2XEYAzBxgFeOCBHVe71oB3Mlm4N+
bZqpBxO9hjMoq/rJSw+wtrZAwkt9q4+GszJJKi2RwliSZgB6SXD6cPU3llbH0uUYGQtU7uUphNNE
WcpTedCdnwNvVdfRszuy7xsxxh9N+tmPGuXOxAVlmWfQzMhJEY9Ss+IRVObOrPL2jKBm/qgQfTla
XnuRbbJXxZO78ex6WKGUlD/KbnqCu25IsGUvu+i+yhIpZ2nKVWWHtCzAcJkxYMH5JrLhv7y77vYX
x9J9gqj/4c7eiLqm7n8JcoMI3KxuMIHEGhf2LyUE/NfD5ZB6P5tvDTexBNtU6FIMdJnFEt4JKMh+
3q+rWFUSbgrTqVG5hdFiICZQXE9lmSghuv3y9Ha4dkpc9wT6ctz+Ngbk6V/df6tFbzx1l4OBToPS
YGtlJqZ97rXIOcuzFDu3vs+707t6FkTRivUpv6F3A4Y2PPZJgCLXX9eQPeShZHuL0qfdb2918ixM
nX6HMsj3d/XyImXjHupysveyUVY5qdhk6ijuKvD2YCbJE+JtavEVOcvcrr1rvWyU9fLsdgBeZx9k
cZKa0PLUJZni1/HPsXJYY0b+KjLqFhvgbNgAAeiXUTzp3gLJ6eayqDSCJPh8KvxqgVATtrOHTewV
7UUEanuptdLZO737LKtu9UisPltZ67LXoKs8/F/azmw5bmPp1k+ECMzDbY/siRRJSZR1g7AsG/M8
4+nPh2yaTdHe+/9PxDk3CFRmVqFFdQOozJVrZcCRd7YZ9OtpmSm26zVkpZtRruM6wXS9jjjUcv6W
FXWzF+YaOYPr8/GVwuYDmw281F65uvqu50Jj4y6ENiglgHZoNx5U9SE13KPaGkaK1E+VNUelUmzO
fUWtfzlvNaNW1xLut3U/nlpNt1dB02ebJjZe6YQSpfNcshsQBt0ORtnAX082X0zvQj6SEYk/iF0Y
it6FGoo/yHThJoLRaxUhfYWWMDlr04A7qEld+xQuoAhE09XvWQED5NJ7fIsIaXVGR2PI1vrhA+gn
yQCf78TozGFxhhLGIgGyKd6wQfBWnnI7oHK0ZAD5pTxFVFHhcocpWg5oFGVILbf9lUe6FImVJa6l
GnaNA2oxbGG2a6AHLpvHhbRrF7V1vAlRPwrXIAVz4CBZvLnygSzsHmLTFlsHzxEqnORodzIW8o8P
64xq/NB0fnDo7WY499ABnb2BCvFKxjHCTCdXvy+6Ysw3VwfJJ/AAo9P9CNF7pHCv90iSBOXmtkKX
x69rfbCFy3q+fv/BbKuRslf08bFbHg3yuHj3XBnkaUM30bwmh6C9e8JI5H95Il0fMoMfqesA0NOa
Dj8kIxQqplkavdD2XOzzRWdZDunb2SQ6y7exuGnCv874YJchO+h+D/L/WzN07rwi8UnXlAevT2ZG
yuV2yP3mdWgG7aoDJgIzCBFiv86FaCdeB3M9b2/TyKr7m76stDVEmAhAmDQc0gY1QPhsGlEECFir
torT/GZMXRYc29wZznmcszGN6LOP57Q6JEbqqk+DRe5AHd18LTH1EphIq8LkgYzuqLqRh7wXkxvq
xZqX0QHGPIgHsjXUQUh4QLxwx2NOe6CZVX+QsywJNvocdZebXUfN+JzpFvyUhHoqoNqVNpbW3uFj
0+KH8XYgrce/BNT3BrqhpTKwuCPTg7397Wpia5ZLjoVCSYar3T5AWOfNuW/M69Xe2fO0Ah2DVPQw
64c5jao9eWr12esyuNsV3/6po3AXdtnww23zYV3Dc/XJf4uNDGf+EDs432ouk1ZIjAQaJYCugQA3
9RrSSXlwZ8DJOVzdlR2RkQTp8GoraKwqxgrRyWXGdbKsM4RLUq8K4U5aPDVctZDXLCvaY3gnIR+n
LGvTWhshhMQM8RZWtUl1xxntBzDr+dZt0N7gv87+aYf0iWhJ9Xtox1DdWU36UNVJcxzR995Z9Ll8
llhhMPw1Vu1nizIN0AdFr5WVo/FIkp6BBiEwmmEShguMWDXgzhWvdBuI13EBOohX5hYddUgIHEyv
Xvusszapk6/qRWKVfD0Z+Ar81G0o3moRZxVvViC0WJsAmhoN4QuvW5l+CmiKYuqDnN0cN1u4eEFw
aHs7pltB4uQwtM6rg96NnzMVvnkYKKLeJsglPqwkl5ggAEQkhYUl+HbtdPlQoK+aSwWsyXDMcmtP
wPEie4x/ow8KhUT1t4A/AMXCCPWNodN+qywNkBXsRlMx0J+nJCmV8ED7zclVh+Kn6l+CdFbRBOcL
u0yXVfM2rw8j+d7/3ar+qEMXpyhIXvLyeLAG19prfk9nNvislTcr/Vmof8JyPgQV2f7WjefPRVWs
ryRDdNDd6x1KqoEOfRBNi7w728guitdL9Ip/CkuKV5akK284izcy1XdL5lNOoZg13Lb4SUkhpcLg
FSDone5JRYPn0LmhvUP/1f6qzNG9PIdvESnAz0MZOdYubCxoaUzo/6EQm61qL+/JcxwZJ9OBQeyN
cUzelWmq5A18hjLnZMWv3lebeKKmfueZRh4/K1mC35F6ZxTNc7IomhtpCrGk2RxbdVCG+7chRdHg
Ioc5dw40R5cXW0HimYWKu0Zzoyc5eAA8ygQsnoyge9MvldmejN5EEzGDbWefdUPPTZYJM7//JydL
2/UiSbsvoBtGN7FVj2XbORcJmXR/uLfdeX+boNtzcscdlK56meCrhQVzVxVdY67XnZOHsijC6yIG
FN4P4UThUz6FAwz/Ds0VaM3ePjao6XQDtmnYmcvys+KW6xGhsGcl3agx0oJF1wzPU1Dr62iwwjux
jSBuz6CifnoLp7+YqsKEPTNTL85iGkCn75Ia8jOJKNn0PRnWN/FJuBnTR+pltOy0qm8ep8z/DTq9
4eQFwXCa/BEUupzKgdu7oiD19hbwMap680iMDP2iDaqVjNGSiLa6BSGUTLzFZEU8+evbbHFb9fT6
Oa5LyLjMnM/qUAf7DyF2o/JEDbwvoVUjLth55tHtlQjs4KxyKofbWPwSKW4H9tjXSBnbt8irS0Ip
SExrLYBnRIJkDTm7XRK5LsVY/+vVJJI9agizNMhEVW/GBwcS6U08Qv8lw94LsfXG+NC7s7Ma4KDY
fXDA1/QzpN5y+GgvxmNYZtqpzuvURmGQRUb3WZ/K4T7Q4ZaynczZeewsH9F5qld+PQ8HGcoh6dwn
1ezjs4wq2KQeO2uEFiYMH4pl5JlB8Ehj5m1KBQvHpeusO39q5mjtwf12Crzsd43272gNx8vMT0SH
0FmmLxcezXDYNVEGTqmq18B7hsfaUcNnGgHAVfrPcjBiuwVBZPnHdLG5DUDVeVbQO1yGVOu7hzzQ
j5XpvU7QeyAMFtraYqIVLds6c480wBIP9jY/94Xz1y2e1kDgXTaCz0tA1VcTzFbhdCfDuS07wGh2
tJah4qbGU15+zZL09WoQhVakL23nYKRtAuqmMEjauIuUL+yNMf+yONigOoSI72KLCgsQ8W1sHgwa
5dCrIsBfAiRKhnIwIjsGR1MEmw+O2xA5Q3MXWjYYwa+G5iIdCfsg6oEuxaYRaScL4OOmHZp5RxUe
NSc3Ch/VyF3FU5n9wytzTVQqJTY13OBZ5tPc/3G+RIQIEFwjbld4u744b2sACkavARC6h/rVzgqh
tU1qVKVXNs07F1dpt3RmBBAJWMMfdRsHx3jBWK8kurMjZz2FxvhJDq1Rm5fSb1B6aqdPuU2TRxb7
2V4+EzIiqJRZ9fk6cimjNYo1rhL5c7x55dNl/+JNSYm9m9stc4flT5eriXVHrTqgwyml9SYp6yNw
wfhpBAD7NIbrNFoK/oulUGOPF8j8L3Fdg2q/26aVG21vc4KhSFcTtGrXdcQBw+L/x3Vu1x7/58/T
9bO6NixIe6vUMs5Fo+/7WLcOrW/wvpX2vXGeKpbh1SuFFc824uNICzBK6cZZTIN4rzESXtGUs9Va
j16SZYpEytoyVEYE1TZVAOFTm1TTVozivl5RwkeakLY0X9WryI2S17t0OYHzWZWmMd0hE7dFEDoy
1yQ1zGNUZRbQbe75bcAjD9U1xp7c38VPLmdyt2XVtnev7zX+GB3I8in3/ECCB7dLXdgTWwM9i79t
6uJAEprOnFq/2nOYd8zraVbM33rdKg8yX2bJBOi6rA3fFGhRlvniGPrMPcMcp+zibKSfYyjPYCWq
86xZMCL+y1AcEjKhXGLXM621/3OsrJRGwe+ODUlwbT+XiqGs5cwEtHI9yxdbmSroYb95/3uc66Bg
VzQkM910+4EbS4Y6MF4ljwDMLu9xYpJDDZXg5WZLgRakvgGTcRZcNCeg+Yz6smlmYJxHaA0zJX42
FrOfdclxYi+9lqFV0XoPR5ICgHkuXnSNJDxZIDj4l2De6K9rzLzTfIqd8DmgWemFQ8LPzeQ9BtE3
O0MCeV+UzlPj2wis34Y0hxz6AEKTvdJ4V28AWdljbJvWGRmY8dMMTYo1Gd0JXuDpk29yaCIFpZMq
0jdOX3LzGmM7Oc/u6wSZJQfXSK9TZSTzRyuJtw5Qmk3pVim5zm7aF1pkPJY0Wm27kjyZaVmoTC82
XzHbdVnYzTVEHBMLrCArzo+lPv3ZwQp8JDVsPMLlelTjUL1oXetG6+JlolfssV1cU9cqF80e71rD
8aI1t9DpmCj6X9dIk2Yt0OlmsZZr3j5MGqDnEoN0KcGwn8Setl67rlC921+Xun0YccsHjJ30+kFu
yxUvUA07hzzWAwgT2NgZy87SjZT+Dqg/fVsKW/rVzahNM7hb2S9KOJhvIhEmusbclrg5brbbMghg
xquZ36mCLNxXUmgv0HYqn9tisvZFZ5Z3bVannyG3/qEDfPzj14AxQgOuDkjLCBXQpNInY0DkJfzY
amgbG7vK3g/NZSjB4pXg21C8H+bCoOvdtWCs10NnGZcsAQ80+u438K2afww0JHFo4oHlqy6ViTRN
bF7I7RoXiW7GdpPUxnAq2r/SwjKPIRRPJzpJ+a+qFKTb6QwtakjEsMKrO55ICYl3WkLkTA41tKRA
RN+M78Z21BpHu/8DlV+bvuglTpaTMUmkjlbo6hhPAZI8QdJntEFzMGYtVO7GioT9zHNk3VtV7v6V
pmZ2Ag1ckvqMsuzUgIhawwyprWVS46beNuo6uuJAwSrmpSrR/AyGiQ5AlfzqMoQ1anrwQr8L1+jE
Xr2W2tePM/JPFxrwXth1Ft+6LJ5XWhH5L10HHEnri+nFryJr5bVN/uI7KHEXReChlAUNomLRs9sZ
dDRRNvCOmmOgr7v0aZtx7F+HmlA9wFbzbnjzSvD/dm6aBtHaGdiSt0v3p9EBjzHqSONdwXMu9sJ2
QvkMFPtEzfA0BNVWbCOQy3lzdS9Tsr7QtvWygklD19bT9Hrr1kp5B32Ku01o2/1NT+KvDS0Gj2pf
6Q9DVqUrsecZFI8ZnJoHbwH10v7Mq5n2zZ+rFsl2IHXAtZLf6G5rVk3g+fdgAeenUmkfxR7oWbVL
fdMiMcZFoqbddSZwohbq+ZfouxHG489hDpCk4rb22JftfIfCXXWnmtDysh0EQ2/n9s/ou97CfyKR
0JtNj3YMLczrmzUU7HQ+IXO+gcIipQcqJWtULz18YqTVAAbLyUkvoPGch7xSlLUSWDzN3s6CnFSp
2KK3s5v3ehaPxQV67G4dBfZjyNvrge+icS8HmtjNeyuGiNNGTHv1wSHDKfYfyzJzDxJ7i0DLh0yY
Bea0T4MnyP3yZ61O462vAvsvGhrHYgVuUqt30j/aMV7P5jR+DxDc3c518j6iWUok/zVCeKLSOFpn
UTh9NwOFho8cqs097DYZvyJFDR/8ZcPRhB5soCqcYHbYhmRiZXPiLNsQ8fsB/Q1KZJ08aPS7jbc4
xOulLj+atL5MSlnTFLLsad5NW9amBjyemvrSRkn2h96T8DUqr3yaACYeBlfRd+NcKl/JYF0jDJp+
VtkE8ZAd0xKVUx/WFrVKPSt+p/Ssnapx0bMMzOkecck7I+djr9ViKnbWpA8biZWDoaa/Q2GnnWRU
ddFMT2V/h2Bm84nN5bqfa8qSPvrG7eSM39qGPFxhkB2Zm3b64uj5Rlqg4TdnO4xk3ka6nF3d0VYu
bLMXGhTXaajB0xr507RFWQlaWT9AKUIOoa2qRwVu+6MC1jzjLsIp2FpTp6Wg+5Fxb6RSsHgkfOlp
/0+neYAuek07LH2v1TQ+Rsv9GrIvixpOarGtp3Eh/3P223x3U7mfwd0ieF0hnz05d2K/Ct9/CMlj
YzylU2iuZlg4NuKVubc4OQuSZh+/LfUhLHEfFE/LmmgP5Yoeb9rM2rStnX+yypSNppnE+1pv002j
R+w01ZTG+U6dD5ZZ/4Bl39vpvTojN+XUj8mYNY9ia71+Xo/K2DyK4z/a1GUuHX60pt5iZEpaN8O6
m0ZtI4XHm2bKtWz5ro4ZolC584fhi1Qtr24ywpQx/3l+LW+aBirNVxmWrujsXV90X9xoA/nlytLH
9DJMfR9uE4VWTyf/xzBZuozzgQxd2rd7Gb2Ftst9TG5mb3ZZUUZil4i3eLGbS+/yW7xcUkK973YF
AVO5CLnIoSh9e9v0sMTfbHK28GdedCGGlhjLhZeQfv3Xea070BQkkUNSIZc6JM4WNYb3MbcVW4jX
9lSjftp9ZR+ryoKLevl7yBDWK9qi+QPc/kVU2a5hYnJF1uFt6nUong82Mr6/+0FdrTR9ULdNy51N
2AXKxvgJoL5/CIAWg2HVVsJB0ARVdjZNeEIlSiY5QQ/7wqLu889JbZNcXkslWqSNW8/MaXcrkwmd
0AD19KS0x4uMAxj7d/1EKVFsyhLzPpCu6y13K+c6W9zkhDUqi+TfwF4bEA/Ff5pU3g5KPhmf5DC3
vbNxhibY3mw17XWUENVgleWqyba4DzbDIg4rB7LV8K3W5Lzz0YfBcRGHDe3EuK/H7xLwztz12g46
22wtttsa5OTAPTWOc11DHHaueRc94FVzuVT3dj1QQOluniGW/uDgneMPSq/94bZ45fEzKM2OL5+n
38GgBCWMFpNrs9DgNPSCPmvHfGhys35EL71+XALEJAFyiJ33JgldJgJWtq4Tf13rtvyva01F+82L
Yu3o6uHKsa1X1fUY3vx9oPndq3ZhW0CKpM+eeejUtH3q+8z71GfhkqNCL3AIBnPvq0RfxySuqMXn
2mu0QzvOp4KtzMfo2/VkhrqsL7bJHL1PI+vLqCu1lygLX8Ykch7Hgde9KjHCgwyldcebnRNdaM1F
eniy2AseY+0kAwmCWj2gl9H8HC19P2In2t8nPaip2qIZbN0hj7zRGn45MkNi6EB+vdRtqeVSDknc
i4RpbRE++jV9fssaKp1X54HLZN5S2VL9fBeoISALcPqfwqy/r+d0OolJDiWsTntnTnTIHAkj84i8
UkycanXTCRGO6liNZuxUO63o7TvZSiTyiJNTOcDh6G9aqO9Xsk0Rm+xN5Oxmu834YJMFTKp+K9Ut
um1IAyiQIfjC3pGG0SzqHGo1RZxsoROj3fWVMKyY6q1l6VBk9ghI7xT6J3f1UiCdkzLb0WaQ7IRO
/eadAv2PUQNBQ0kPyRak2bYfYPIyFG9JyfHqvcHkBU5PlTa8zv3guC61eJOZbzL61WS36CJCt/Lr
XMLU5WuIXLm9Zn31O/27D+vSgzi7Vl9Bkqd/rrLae5r0cC/mMENs2Rjowx31yP46FmpzyNUy2YjX
ChplG3gxdbTlAr6DAo5c4Lrk6Hy4AMXEdxeI3MbdQWUK6pU2l/ZshcmaIWkXGWYWgL5J09dp0h8h
8HTPnT9Fm8aKoh8VjRyzDv8pYr/mboDCH1KLIvkyKvWjBACgdCC7CIyH20wkoMMflcYm2PPNb+mc
WTv0DvlaWQg5pWMGP0zE165fwC63g9hytAiht833N7sX1cOuAihJngsB2A9TZagImHKZS58umqBv
C0+ItfBlsrqgLlddgHibHOyiI1Elp3UMBKtdDje32KY5CDfzQCJIHB+XuK6DuMt6JAu9MfQaHsW3
w9D1zbEvgS69mQLQSGdjhGhv8/cpLYdoNLyLKdpo3Cet96MPxuIermT9Uis7GUANDfDF5nX8aq+y
vdjFImftMmdIGv3Cu83NHCAaDqcdRdZfFn233s3+y6IBoqd93kSus9bpnFr2FLIBsXzX3o9j8v26
RZHCyXL4sP+gUfgbwq7gaRcn+DJ9F8WIxsjwFussq1Vh9P26AxLvdT/TV8MGgJN7io2sIqWT189N
SgOfqsw0o2SVA49w5XyebDrTIaz5C5li94vG/ZMcnuaf57iuT7oBEBJJT+OZv/mwCpVW/am0D6Ll
usyxKv11jq8p/rkJovo0JyjgaMO0nrKCXTEZ7e8t9+dVD4nLQ9300HmoAbuvMJu/Nw7cD/BFTuu0
gcvRGaZiQ0UlfgB6PB5sd1L2utMUj67mVex86MMyPOiWF4maKRo+jX2jf/swSWtrBbZVs3hsa3gP
3El3DubgTRlCbLxA0h9UO7vEyo2vST3ep5Ob/pEYCZ2UvL09wa9Z02NKRKioxtd66O8lf/ZvEW9r
/McImtjcdU4X8Mbtki/wUmSfBOjQbVWqW1+tqalpAAs/C6CiCFX7OMKxdYU5ZKUB1HPMup0xwl7V
wbe7L428XxeFqR8FCRHnCF8si8r8diOLTqAlZVHBUNDY6VwX7bSp28bo+AEt5jVFdYZPgVrlZ7QN
2IEgQHsd0kPfPApvrIaJ3AkMK4tJ7IupjtX8LEu8rSMmRNvXTqxo/Jmh77cBPdJ4BclHcJ5tPXlo
LIRMuzDM/+iWfXrred+nWfU3KRuta4TVqujgANLxQNrt7CamgeotnwodQPNQlKmGA6ngSfKnN6MF
DzZS5gqv6jKbok210uF8WB7Igb0pxpn02pRlD8hJafRZIyfSVfEIoOqfjtpWhqsjIKN2nZEsKibt
4gji0jzrBjzEl5FUVVY0avP8mt8ZDCfbjRSoRdN44/eT+nubvKAGn/1Bpk9dR94032vgm840sEMR
9hqAdsq2ThXwfErs7qe221lq65zsybecDemSZJdDpAjKSIuu7kjRnVPEvwf6ITTJU1rvDqlOE7v8
y4BZbw3Q/y/dCNPHzQ43ztZMk/DlX+Ltxa5HXgGysYGLrIDeI01qfqVLTlLGqovYF2VjC9Fichde
qY0r087aS4sO1UtD5aVuSUKSHEDtqStXwrIJzwqUVgp8hzI0bfO/T6o0E3BePl1IUhXQ3y4HBZ5K
4IXoZ7Tz37bFEYemjUjiAOxJtbcT7Mal5lbnuJmmx3A55KO1bcoCdvdlJAcA/2bU8NK5WLysUx86
asUygtIRPg6QfRcVpaabKR7r7DT06m9ikoPdecXBVfX2OrOJ6vCAZNmfqFZ2J7g/UfbsxqRHAL5A
aY8UNjWmoSTfvhjFI5Fydg2XsRlkf+apqoKXScYzWyZtW809gkYLzFIb6L7hvRyPjCVGzuQASxq8
Bcn5Zoa+FwBn2XWvE+qmpH92Vh8S3UHdU2k9h3uyovOX62ofpbHA3cSJMX1u+pA8quU96ipYrnAs
YQ+1NeUkznlQVRoqi2ovXte1qrvMD/21eF0eNRd7cn6ns3j6bMEF/YwcQFHXdbcuauWhGuAWk8jC
oju7mnL1IOvoNT+dxhqmrXj1phuOaAoBqls+ETiO+FOsl0dZViJAQkLYp1RPMopyiCjZclZnWY2c
VQeJfTVBo2WjKW8iEW1pPduwOdS/+DSzUvCIoImKBvVu4It8MKDRvdCVza25DsrPFeQYK3VArLjg
j+aT8AlWUNRu1CAe77ogB3Cx5FTZTmvrKAorWPEYZnoRGivQDMmFhxJ8LUiz0StlOpu4jZFC8rNf
AkMHEQC/ynZqXkWrcCnBKUsJzl9Kcyk5IK8f23sxidNuILBRPXPYSYQ47A4iJ5kvttsimtWB0c26
e7GrjTIgSYOMLP362rlG9+2uDP1Hf1ZMqL+E0irIdIisNDhSZz/+I+NZDrnK4gkbj1O0YJKdXecA
nxYj3M2Ey+k1FOrKfNt1lKW82t943ktYtNPDLQUwKSZtAX6k3EniQBxRY45bSJTrDTdY45M4Ur2h
5l1oLxBkpEcHZSZufJ6+N7POuy9bdA0yK0JQwZ/ntVo78Us7uMXKmTP/98qt7oeBhPxqnL+XbPj4
qxYtHSR99WdiZl+tIcm/dwr/tfQvT1/YD2SbME+bx64vSAiYFqJq4TjfTYHTHSvVG04RBbKPVy5G
8/2VreXKSljel1NBnqVIv1O0f3/lvku+xmWmruPc7B/mKN9BYgYb92wqe7OYlN+Nge+51yU6ZNi1
u4Xi3zvT898fqaNre2OI1U8JhGZrhxatb1bTvSygbeb/BbURlc45+V3RFPUl6J1ko/Oj/xSkvrKn
fzs+RkncIPcYz1vLm4vPTuhDGB2a2g+ENF4/hsbHUPwg+NEZJAE/fIxp9v7xMSLTLX75GDXvIBeD
9+R1N/J7rgbkKyhCZJ+hgi0ejZbbyjIyPZUDWL7cmfJ7MfG21Wy8xuj2MpTp4QxWSYatMV6n09ft
NOtlKo0B9JhDiuzMZrTpjdB69gste2SrBTChtZ7RE7Ce+2BJwiCCdBJbHQQL6nfhuoLk+BmEUfa4
aLHKdFRyqSdGFtkEs1PPXWu+HprlLAH+bis96NJlZEf9TG4lNUicLh7IeVDt0dSDCkvlRnQdTI3s
AiWQ+QwbLDLT6h9ibtAcPEqU6NRIVD5P07ms1EfeW/x1VJbwYU6DWZ/7hUFFDnrb97wfQwYNy0hy
uDmQRiBafYuexnpbtP4dCvbd2iB/dpDiXZrAfQXDhAsZKjhr8cJ57R2k8Jfpc7dGgmBFj7y/vQIH
5iEMV74/uPsi0tBKpM+nuNcWI5oK7l51aIefloOciVeHxW3VLt6qBTvTDW1xyCEJe5hD47MuLLXL
aLLVz0JhK75ldPMtkepb5K/zxr9XKY3aoJEMWJg/WNM2aeFQklfA69ugGMeoRCdkeVmUUrkcrtFm
a9DlS2n+dvAmBYHNkrffIbTvYlMxAClE03eAXZsy9ZKXKapLWv2wCzdtEnkwWVTp1e5OC8PYIiS8
2G/xmm7+yevbwD2M3MtN0rdNdLpFhi4i3QaL+80bLHGZ086AHWS3mKdZeB9oPLjadqDTYinzeJ4f
bEYj049S3XGKT/M8NS8fogYnXmqLx5Qd/KPCf1pn2BQu3MgxN24eUuCslj2+0YyP1cR/qZQ1ep09
m5TXRkNxHlNEGp9h2dkqPG/QTLG6s5KyXxOlGj3VeJ3TQ5qIFh0bZF9yoOlhg5Qkwza1jhO0FU9B
EJqyhph7o+/OYcYasqRBHgw8UpKtsrBIULDqwudyqirodwAqVUYUPhcQ90PW4q7nEfbZdWX0yHz7
vrOrTPvVm7Ctlqli+rf5S4Q4HRrsthaaNPQO1E5bLv+U5kpg7hRmdeaf0lw5y1UrrM/inZfKuHip
jhO81M1vXvk1yTB09Pdz/y1Yfmvc1ZLzgP6nM9JA6CmflWD6x9k06q+24e3sQ5wSBwoCx/W4b/LE
OIWjC+nO8qUFB/E0leP0bPWtcSq7KUXomy9nDd23we7lnV2+zP7f8UMMF+jcF4OtbkvbIUEEiclp
bkL9NOkoTiPkaqzEdnP825BcAmqVMu/mNvLZ3rRhYHx0aMv6KU9clE0NJL4ULXyQQ1akn+lfdUA8
/m2SM3jdvDWc8um2EAl5MZZxA22K7UKB9mt0FAJ2T+0fN7OBHuXtCplTvF7BscBuLaxx3loPwnQr
M27BtpI9B0N2UBRYNuleildVNsa7FuF7tORc/dDOanWvLpVeJcy8k9oBMVgqvTxpm6eGnBMyC1UM
kSwR4sga86DRQ3adRHtxt2kQN5u02b8vJohbldQrf2tLypGWnoWnDBniF/TIrvZ6QqUIQSJzWyV1
9VvJu6qmFcWTkfuwFWUTSOPF3i/T6YAKbtOrouWfYndfEbkoNmjvJc+DSrpFzsQ2LLZpscnZ/5s4
pSC9kKtwTY9jqK09Y4Zuf7mjWfu5n9pvph5Op0kFsyzWJM209ThwRylDA/2KbTdDgu0hwqNAkLer
m1jbi9DF7Bj3llaoT0k2Jp+iRv8pZolyI1fd56Y5fVuiVM/ZGxl4mEIxn3nXzE+axU2Aerz1LLYi
DDcjTY6PhmVYz7EFFawD6novETLBnEh3FssEsS0Tehv21msewNWDCBBfsoW1O3wBLo3KeV/r23BJ
fTnYrdZ6by/YFn1f4v/NPszp1hgrJNjHsLtP8sHdJXpfbIs8zL5AWWjcoUvprUO/zb4MYU3TshM4
K8VjGM8+SYkSekwJ1gz4fPpsuBdnUsbzUwIJWcCr04DO1iYLCv2z3g3R4+C0w12f2K5KGs5ujyUP
y3SFBrF/MI29ZjVN/1McSgHd1SnTx/Z4DUe2D70ZRKhAT1WQyMzleG9GRffSbuzRHF5UpWkRnBrT
lQyDslsYJhV1K0NUSUvEFWhlkWE2omAWWMMzlWnv0e3si5j568JQFAByL5OaJV1U0DKEYO7E62jT
d9+c2h3a1WgXLY/W6/OVhN+0isiQoAXw7jEsT9vbw9cft0tT77sA8YWiwIJzRubl+qyWiTo56Agy
pLMJuzt7SG3Y9UuVLevG9ima/V3bhcGDmDrVrU5hWP8Un5huk262Xye141ydtG74KfH/t5OiDrQY
bA98tK5xyZM644MnkrxlMxjVj6kOTkrM2+Zz7rfF5zzx/9KWt67KqaOVy8vkBTpB4zq0fx2K9xZM
xqq53IZDQseZlgbVBiFm31w6i0fDnT8xCqTPuP/XkeHk+WpI7eoJSIi+trJQf3R1bdpNXVSfIYLr
j0ODWI7nuM0D+WVjowCY+DJXCGlMRVX/cKvw0GjgbVcFcG5IChAKzYwfKO+E32zd0dcJ5bbrkr2y
0D46+euSwwxgqRus1yVpKT8HfHejthm+KQWy8cFyNtGDt0LnYPiWN1xTzobF9q9xhTFDE+tBWLoe
2yzciTaYT1rlYjtQXFQQJ29lWHf1SpyiFCaaYWWmO5c3u0iL2SQweBgnMe+CFzdHNnjFienz/Fkh
1XE9ee/6LzEqgJ9jP0fGLuiMbhPOjn+IPG/65kQwLg9F+bXRiviSwhC9GtH1+CZhUZQoBziC0dk0
nVWp995dnOj+PqRZcUPbsbmNhpL/a6TQu41RpOh+yHhqzQ5aEdPcjogKoQtqz1tDdfZgmX761hQc
hLce0FX7IGdv9ptJ7LOlXeOF4l5M1gIYGbHzVA0OYheTOP9H+4f1+Y6/+zy/ri+f0xNEx9vag27t
PLradppim3wh/z70ENlOevfQ5Qm879XgUrrI4x+14fjJFmw7+Z+6g2RkmXCNMeYYoZfYQRUm5i79
z6VulrflrtNjKH3tMVM2ooZgFhZtrF5Trj3NTXdiE+2EDubT+yFVV0avw4vNo9QwA+1AaVS94sYG
NzVXVuN2FweW+S9RZbw+gOPyNewKI1vCvLboLrCG2F+Sv8PmdvzHar+GyfTCD/gvtvn2GzMbYxSY
HtrSMs+pUTmPUROZj6A9B/qH+aIX6jltYbaQyMY02jvbNly4EnU2JUt8PUdQHYY1XLcSMymWvaob
0HQ6NZZrzHIF2Jetd1dQN9fwdPDnM7QRnyRalh097lvGtTikNuNxdECtmL6S3aXoYH5VS0oSvuMH
FxlC9bevszZ6VlCke84mYzO1GhDA1NDpemqKlQznWTPuIGNWr950DAHCjHl+J15ZMkRw4yLDZckp
hZNPlsyh10m7oL1YgQ8tiuKRrPg/rH3ZkqS6suwXYQZiELwmOY81V1e/YD0yz4MEX39cQa2iVu/e
59g1uy8yFAqJrO5MkCI83COfUdxENW2TAyYOObgzxVL6sJqgiReHW+oaaSROTIdm0VBHxVOIvNGj
lc2hFHJoalA+L9PbttZ9j/cbozOhUhgm3r2sUarGwjH/UYkBtBO8A9C4H8D+8J8ewu1OjcSr/g8P
IKcQFlcpj7+swXF+X8vYTCfQwXg52wCJg5CKY1poJ0W7PyTaloj0Z9s8DlJ9kOzXDVhg7UIzdnZt
ISvBwGqKiuD6zKmLlMncJYQNYWoiYc+mBVPzMYnQOuT1YaIeuX5MZChHOEchSqkTVt76LD1BfpA/
AhrMHzljLyjjai4gieWQLK/dDeLbckODHde8y4iQVacGyVQU2bXkGQMrLWansZ1sUFLfbGm6q7cG
TqLN93m2mgQpjR3g/fEdmXR3wKYKxM87+gRycPtTBD3gFY3SGgw5uEJnwz2ZRKWhgkjwdE8fAera
9dFmjg4AyD+fCKQ/UP3SHsjS6TlUn6bvQRIPBwrAtSDI3U11X80BPBGb3RUv2nsapC8ZsrEQfU+i
e/qCRWmHso9/T2/zqlpHDgN9c5G6hxjvAWB33UPn1fmTzZLiKcc+yZSpvIW1ie+4zSzfZlG7p0Eg
pKe9CaIEnyZ8TMfzKgeJ68g3rlMmV9N8JNAEw0toDUjvBPYd8N2nNZLKjZDxd9DgfnN66PuAaMQ7
5BHUGHmWGV8xkcZp4lhp7tpOAJop1pqesIOtIPiGVo97pMUNBb1o75EXtldB1WRbF6wFAjJIX/o0
NsF2miGDoTKLnZJyUXYga9kn+7/9kTO8MK+J+gNKlyUgrCmQCiry90cMsOJx5ZsxEhrLwKdgYUOR
QC7AqlnEeIYPQwkuDRHcQ8UruHcMZFmwPfZ2A2Rs78ERgJi/g9Iv4Xpn8mBBYtzJ/ts02nbiZ17k
KPrwXwEXTuLbih24UUuSL61BS9p1A80+dYd6YAje9lDvDgYUvamTHZ5LDmT8wu5A3Ybp6wissM8x
Th7YtvynG70qBhsK2l7e/dWtVqsRkPnDTZ1j5tXITjfVeqtdbkqr9QMYlYdUADgBYbJdN6XpCbpg
2Sk3NGs3AoVwi0QJGHtpuI99gNB1zezyjcXRWxyJ6ledQO8u5TJamRIQ6CYqf/Ve/TZqUfGW10UC
aZyUP44MP+ZKi7IbBCre71Ib8vNdHCtONsiDNaA//lqb+jtrDJSmxQmYLeKI+WSGNuRMK/M3G01S
FBxuaEBiw3M3GWJvjxCJKY82sjMQ5rGtR7KF7ZdOWMODMPA68GzIDjcTuLAWf0hfAdLY6tilNkZz
PzevQzdBtLS07uxROkdTycc7wG5sjXRMkMae2huS7dJe/WGcxePJaCrPZGMdZeu6P8tUP+vgJFku
uGPMFu+fi3/5lIk3vsRd/ZX2yLRbpo3yOEBsvg30A9mF594i0wX2IZve+hCyA0t4l8LAym4xiJ1b
TrilyoNRvFQhlCogFWGsY+QZITmXTFczaHWfHGzvJe1qy48KFKs3bZj57aSH2ym2rasGxO3cGB6L
zl5rbYY8QHiLBshFQG7JL/Aj25JtQP3fWrfjEMJ0fXsbBOhCOjuV27Jo8e9XlxoCkO14xKZx/AL2
XA6JSls79qrL2Lb2JH+tQF5zsl2o90VKO9rIJ+73LSj8J64VYMKqflWjqX1VF25avV8Y4MdNWwiC
2Aayi4WRGS+123XrqG+tmzCgLZA2cX5EwgCMDsHkbSoGVYTECAo/q0C+Eyp5ukJd9S7Q3gDyoK8b
SPolUjc2/92HHKlJErCdRMp7WYyuovxbUXQejlvmmY6cQxlNd0ybziRDliZsvFNjdMKksYbh26IO
px9j/9s88KGA5V5aXxvIMqxAfBQ9RmbgbkcXGBsBGsMLS7x409et8VJq/be8lFAzj8GDh13dD9A9
myupJmnsn0kA38oLCnoSMGtq+ssk5TwJsqrzpKZEQAtwEy0Y0lNc25qfTSLxEXNKT2EgQdJOI12Q
jO+XNDSlOgIodj4dTYkEWqHKKksNheCxAeF1aIHFZy8Ag4aWt82DZiWVX1Zt9HXMxY3bqPVaDeLb
0LrdL5RM/Y5c233hmQkeZldat5TrKXSf2uiIf9nqko4m27SWyx9Z0r7GQbibVP6IGlGOHrA1EerG
qZ+ZSBentjwalIH65PMxHLnReKRep0Nxvhu9aUeQoFJCp3xoENGbEUIKPgRKlr/bWgcMFCRKTc7k
Jz/mEuqI1iO//7oeuL3Ci5t2Z/BvoDxF59p6ibAMlv4ElnRgblSQprAACixtB1RlCh2tGpoUQNtp
s9imxLsa2tcax+5j7HoVTsm6JvFvGK7nrhS5cxtFnqByN/YQLgBxUqwaGgCTXbAy7SLaffLGbnnd
jNlwWZxtroi90+rxkxuE3OONtPMGXOCvIIjxLm1Z2eaqQzzg4JnBa8VYcB1bnFvWgN9vHRMMZLML
aq6mVRIHGp4uY74GngiiBsvzSbKsApn1hh5MHdmtsbeuRdbla6GcaSTIkIFb6S0Agkk7O//x8KPV
c2YaIFtEWbpiO3QUPWLICtRl0qVOxIfLEBmFkVhA9QGboaaQBt4nv2gwymhNjnZsoDzIrLh5YJaY
bfMK5ljtG8i0WdEqr3LITRiGdRenU7234y47FKY93iYIQUIjLqnfJOQeuRZqv1xR752S8a8dz6VP
k3InqfciM8A84vXjzcSS86Rcdy70RLCKbo8YkTNPCoBru/OSccOg0LfKVaWCoyoVqKlk7SNo5V1M
SxjA1aijPbg2ItBfofQAhIzvfjg1gbmkrWrgzRHyWX1M1stY7KCPBnljpHNuwAzLW56K+sIcKNS3
LHcgvgMKFD1uxmPp6ffUc5SJrsBbku17R5UnqKm0CA0UWphu9QrwOx40xfsqXpZ1a9YjkhobbhBv
CgsHTZkyEBIut0JuCZ8GCJo9rSbHZB8kSXttQaqwcV0Rb+gXVaqflR4Xj1ByY2fqNYHXXYq6B+8f
xqjxal1sHCAuNknpvdtQuXoflJo7/xZRVVtcqsm8kT/9FEEe327CSNSbZSERtHcmZIsvtA6Cw6Df
GHmCIBMoVSrFf2Wk8e9WJPzOHiDe3QZgrSd769jcNxqDnZqwkM8siXbd6BpvmTCgZF00447cUqTQ
MwMH+2Ya2PG/LTsxrVo5AjRctGweiOJoEiyw0Xpzj6rBYJPbU7clFjLqJoitf+pGqkuUZXpTB5tl
NBAISujF7xCvhecBmkLHNsVfSV0rQrS8dFwUIqjRxFYckVEFXKLq6gmwh62i6acuUgbxJa26dO6G
o9AvYaX9mldCxuOahMU36oWtbV+HTn/h0zQ9d0Xb3TToiNFYZJjRXZN5VxqTQC7eNaMJzgDcEYwa
9T02WPsABCvPsTZpwBSNWxrLB2Y8OCAMpHm93TePYxf7NFZNYfzk5L8rfPN2IgHWvQ+K4VHkRQpa
rmw4OYrrCbBhc58wq4KWDviiZhdU09Smbd9TLykyBgxgbGypOxjAcBepd6UeTSqwQV8hQDCcqEtL
cre/52nyNCrak2xo0gdNRW2LKrJ22GAMkLuJqoNE7f6VXJCUia7QoDgsE7q81XcoBACCQi1CTZ/H
7bxImNfDwQR0eQWGCQ+p7MpZJbUHNHNlWdqKaXYEka3WW1v9FNxVWRncoVoy28eQN1rp5FMzlNkV
VX+lUWrIeTwWXujczU5pg4dLg+/AvG7qgSlJt9Nwv0xa7lWo2xgJKGy9tLDXKLgChsQLdXay8Y/z
sRfIRQy0NvU/vf1lPGabniMIXnX6LumzYe+gWugxjOyfUTLlPwrdQ+aAl8856NL+5pA2/Nkby2p2
wIt32FcjDl1qhQyHpQcOHplV7EDTvjDC6sIzzXxl7XYK8vi1qmV9lXEInLYy94WIdimA41sko8zX
ZdJ7F7v1BJGsaSpP85tRMg+/kTgqUd4HeaRPTR8A8BYNI1R+MdCodytdQeadX3HgiU3prcniMYZ9
TlqWuyAroIZnWx5kXbN2Y7cseW5zbAXjLux+lohVacyyfrdIY1V8TN7sDkGNDPhsnLR7HA+x/T4a
VYNiOzU9gNjNPH1y9eYZKY9hk2TY7TcKC+EofETbWHhd8v5KPa6DTWHq0tY3RgP4DjXau+J9NAxR
Ll/bJRBTaurHfM+VxVb3wGAag8IasQAUwg+qRiUzQauCH8gj8vYuuKJwFhg407/24onGA3C7rZnp
TSeamKmJHRW3TPKpzuLxyFVZRd25xdVWV9QNnQC/02A4GxO0tsHCAX7GuhRnciOPSQvLXdeDLPYA
8FHvu3ZeI+M5anNtQJAl5So2dHFnDG51BfZFA5oVqVNHVCW+n5USJ/1nhhmm3j0IAcFhnlk/eOu2
J3o59U3sXSGDtusivOn9hoXDFkx6zXrZ6qkJjsi6E5kEaPq2umsCJI3waJs48muQVQcQ72i/DNs4
Q7h0emvBLOBz1PvfwJul7e1eH/YoLwVqU03iNuoWE70+TDIqb1NgFat0LKJLpqpS0xjwaAFJoLn3
Ybdbu2jXuciPhQkuxYVkBrBQ6PpoPQe7ql4caSDD12tTZhZy/CyAkmuvj5caDGmv/e9KGP1ryGQI
jlywonm1Z7624P/aJoaQW3ICa+v7HObU1qvxwwqzvaiL+L6vzeiR5SaA8ZkO+qomiR+ztmzOeOK8
0eAURdUFFNWXQjrZ2RzTbA1lXAgsqq7X4w24oktqAi3BI0yNjDLFCIdwpxLqcTZkHOzvgMRl99bI
62sG/OiqGzz9S9RIbV3WrDhQN0XGAuqY4jk11BEMONtVBGaYL0FSS2ArdPfAIzc5oerU8bEdWvVp
275MeRhddG30QKALGACEZLu1VrrhsVRd5dYqNz2sowvildBECxskw4DCWoPKJjpS98PNUKsBLAZu
NAIVTM13VHaAYasqv3kOYuoqYp7ojQDSqnev0ivKMyrinPWHB1ISKAFIhPAd5RF0oJQnD2gSld/C
+n0N8tCgOAcuInAk44GkP3RIpm2mGjUgsqyNB5TSGw9Z620bRClv5JHHiQnEgSdXiE6BZ5cnzrTC
02Y8kLNlojC7HRtgrjCVZjRqTYQjm41Viin3K0fbysF+Y9DUOqSgY1p1ihnGnoLqRF2I1JjPdt++
d0M5xtsYpcprWbfOviogGEZndQd/9b4tRbymgzyNUpdO64uz1YnghKBOsqKsVmd1oApOimEbN64G
kHLeH1vLdE86UFtzdiwNQMklkWGlCWSn1Fkzyng3AgM0r7RM+HNNRIqgSrhOI2x7WAagW5QP6Z2X
4o0mJ35fBwVMwBCcJHO/LqYhcSCJYOXCD7usT3we5e060bp0O/ercFKc5bF5mPtGgJdvXRZXWqLM
nfRulD3Oh2oy8Hbz+hlKbEFSJ49ZfMpDkZ6x23lvJjcB2OfPflSCPj1vTmSnGV3gmaBR1Ylqxrxy
BTafhgCCwRy1lGagsRXZbDWA//7SLwCK2iw0IHSFMDrSqEDaRXH+ONmj/SRbwGTG+Na3mv1EFlOb
DqCP6O9aZRpMvV4lVc9P5FEgI7FuWiihNVrjYEeFUsm2BocUTY0gJXtEMZa3oi5KYo3r/3Enbtb9
XQyIS4MsvNdnNiqlpzo/daqJpYl+P0Y5MENTfqIrGi6tXoKc2JTgbfyYE5I7jZNnNVXg8/nzksa1
Zqg3kNKKd1YWpmvSDT/kqjqswvdkzRpdXHoA8C92lqXrTGfmSTrlrzZIe5Rm9O9NmFj9mWyOC349
28pONDgpjx5sDYijfbjQiEQFHSidwauWa/dLmmoaeHTSx/qt/agst5BmIBOlqajROlBUKi/qkStN
nKJunjhntP5Za1n+32uR/eOOy1rsnzvSyqwozBNqsfH4xMOoTlF5Swhe96OL4w57Tjo8VpZRbCc+
d2kUCfEoY83FsjVxkawNDni1HTuWALFDtvnSBUDlkBjGkWzUFE6FembVoMwAJKWvUYcTBHi7Wj4+
a4Dfu4n2WnV1+b0w3VcXX4TvoIKeL4AnnS/+NaQHkr9AKuOohgs18/9Y4v+7DyTAUOUF/u6N3dv2
uZaOtSKihzzKom0DndqZHcLkUHapKt2+dviTX5j7FE/MfP3bpMBlzcwO8Z+TZFKZr6FpxWdRoPiy
zzV5R00X8wxamf5imRCIu3NitSFPIyX6qis2y6IydkaMM6ojjPHT1Kz3taAug3nJwQBXhy5VUELd
QcX07uogMnZpACJYslnIUK6ajhegBi2qzYCa+kPA2+xl1KZdUTOAWpVdN1NvsYuwfLdzMLYdauDr
XuwSZ8gP++L/b3tZo36Nsldz4ktlr0B5CU3mcU6W1aCtPfde87Tkz7KB1bvBdqW/5M8EUpiIwsbu
dkmK9Vb4loWWPJFptkd+GaCijHJukxak58isnpZb93jg7Oo6Gv1lmSYYPi9NA6ORzUvTQjqonO96
h/mTgQrB1pkQGMwASblmleP4WtPmqAOQwXUewRNqPKCu5TlXNvJrWAAFRSBIdrTCPJcW+FhFgN0H
BU1q0Y8G29N5pcW0rFnH6Q7vG36iQeDAHhI7688DyvjXMufYcauNzLzzwIuvGi2kZpXJBc/0vsxG
UHWpLm1X7CJErk0E6YlsjguCA4DCbzQ4u6l1HaTCt4utYL+XZbXR/bwsTfI0BLMS0aY4R2EbRMsO
YLSmQWq6j2WDFkeFscKuSnaafag67OxoP+OGwEFQl/Yz1HXcQaAQCamJpUujqGXD7yU9uyFOPQMq
iHeBnL55HY5EIdeHMwjFscejPldGuqImDgpIxKbNjqYGYFnHa0NNof6yQlCC4N8cmoc/7PPKn24y
Zl684m4htghxDAfJw0dmDfpXDiFWL7DjH3mfDH4jE/cKwd/uDBoPlBOOpffNqC/kYEOV2C85OOVr
WVWXAjoiaxpwdiY0pr5D2bleO7WIL14U5tdoAvYAqa34h8OehsqYvpkoSl9Dx7ZQ2+ZghxQxYg8t
hDvxzh2/5rrVruLUDO+KwrGuNIAjAGor1ICGErt5oNLAvxww1FHI+siNCNSKtoJAyVY8kE10NlB2
4zA+1IgMbs1QE7cgi9jNaPT7Vm1qE6SSqCc6LdpqYMyHIjAKWkLO2RFRlQMVtSyFLtSFurN9BPn5
PEj+ZKdmRGrpaMfO/k+7Whbs0NqxNLr9J/+P+pl00qITCnLmwT+mo3oX+WNdzB9vqbchN0Aii9NU
ZbtlWQZM/SVxhV9rrbw4DhI6Epj82xDgdY1Cs/ihTT3AfksoNsjGK3zDMqpX3jYo4xNN9tV1gQIQ
ovjhpSBPKpz+d28V6zTNOfRDH5AMSnBKyVq/8szgN1JngHFn6XcZ/0SNXv1s9f24ifBoPNd6UZ4M
ZFe3k2thUwnygVWYu90Pk4W+NmX5b3Bwv/T2aL16mkRwH5H3q6Pp+qG0ULrPcSa7Twp38EWnG19H
azgIx8h+63w69qNXfwVoEwJdYD/kfbuKxDA96qxIdoFVp8eat+nNcqNwbXiD+Aok/W6s0uyXPkZf
+iwZXwYhR5w+jeLsGb11xi+73PCBl6+8RzhQuZrddIi5G53qJrb9Kkx6UGDb7Sl2jemxa41H8HTY
X6HRDDWnwOrO0A+rHkDT9p3s+GMQlRlqcSlAW3fftBGA1LG71jwU14EAM7xqeRFfaiPCYd80h++N
vXGSuPgBcA1kspQDa51xhxrKaJOwtLhD8UtxVwYo8ELAoUK83kbBP7TX3FWV4xNP2Y1MqOHSkJkW
nhmtpFbuQ61LtkKBPvBfrd0zN4tXCBuLo6nee/NAgGqBKSjvqBc5QXnJWXRZJmUl3vpjFIPE82Oh
AgnjNX5MyVYjiAg21O8Lkw+PjHaVu80PInubFPVmlfbjqctXha0o32bit7klH2o+9SsZTqcWWNfe
cI+QsFnZDlg8ysy8zpiFCdIYCA4kW8I4hAVrLyjQeKFBMjmRcWHm8O7fAuGONFlon7TGtX2io7DK
5ksZW8YDQ9Ds/Bf7UBef7QnrvthZ++5fAwDkE3sFvjdfvCBhDzJENdUcySqCoX3nd0US5MwdcIMS
JoFK1XLwL3RNB+6JwLrDP0z5PECSad+hhHvbjabxZcKDN+x59B2vMNCntKl2Hnt7ukGl2gVRBgqS
1UzkdMtnqWa2JQJDoVPNM8nBDlAERjNNICpufQLRcf7PTLqnzgFRpJl25OpfWoCPyAE7PdRehJs8
bKwHIMSTLf4zvLNIY/ANQ7x6b7ZmhbxAZEItvNehR22CXtVk6Q9IF23Hik8hahKjDTi6jB+JhcpC
IGaTF3vSxdpjgt1KEWq7YRq6o1N34xl5doiP87J+qPGYR3neULxhG/EUpAD3rqKHqW/AGFbxSqmK
WG+tphf+3z7b1Jv/8dnCSv/02WJNg8iuqv2i0q1ItrnfmlF3nIuzVBeo+e5IZV8t0x5QR9IeKpGm
YoXIKijkKFznNrzemDEYA2ajg7TtxpWRtkIau8CpteNbCTEzP5IB/tXJ2JYx3tGhfZ6UipdUTdHr
fNuGEDvnldyZkhdHDZCQi3B6eaEravqkBENZ4DjrZaCug+9xqwervOFyayaheXB5FT24oyppG0H1
C+TJGSWe1St5jJbJkN80n1H9I3zosYdHiUeJuaT1P8X450tymuBEKQCexPZWyAjHfrDRjQju2txF
DUqQbWoFK27NtlsZHZCBA2BBT44NiLSVTl/ILdBBc2pXFSJwA84acdx11065DSFq+dT0v7lJ/PJ3
BaCIkLHi/XOT5zuUciOvh1/eltnRtMtVV2SVn0A35DUtav2YMgey49qkv+m2/DUmnnuHRLO8gU0b
FevK3zQ8x297jsyVWjbvix35jwl/X7ZE3Hg/5ahsB7U2GHa3LjBjPrKL8YGOttSt9CQ5zAdfNYqK
jfhTF7HM+JDUOjLRNapLXQKuhrE9rAxjsDde4elnm9CueEkMzhblGXfvd4Q6zSnsEKfJJtadUWQC
eokcRNVnCHQGbBtWKCovuRRbGqdG4/G3xKnYThasRw0LmrgIh0vZ1iVK+TMbDDKuI1dkjMv23cd0
+t6v2hbZX+VNAz0PJfgvobSQVkjeQmu9v/QiAJgQ+lJ+V0KiUaRA8yN1j0vsvLotGN+6lYvQpFyR
sVEjdOUCKXMoa35b7JXBQP0xj/bm2qgANJTYGdh4jZ9a+qHhJxRdutTCb44uI/exMrMECmeIm1OD
HFUmENL9p9+BX6gArz9ZPs2k/pTGxhl4KlprmQMhIYTiVcNybm4smTnZFfRg3VYHF/i1MgLzovfP
hoJ7UUNmupoiYfpOMhabGDsVjjNI4J6nMPfJJSXb6BUN9Hsia7Os0MT6M04nEWj63L5YaVAlO3qq
oaswtbsCTAoOjDjPeRuydlNjAb6rvGxuQem8HffkQybLLv+ZTUsuffKhblnmtuUvI47By7XhQFCy
EUgYiSJ+bxJEIxvUy6OfSbcG4VD4a7ZlNELudsPL7ZBrvykC+SlImcYxVH4ikKd3QLOfcXb8HM38
I7hJk107fNZi7QUoaPPCNPADCjMaoRQ/Jpd6zApwL/XaPYrQmF93EUOMJwtXYIwsfsow3QCkWAD7
EUO4xg6iX31Sfy9Dp/vSjMjba06kP2DD44J7stXx/1imB7y0BrDgNKjm5+nGwcsVvwe7wL9FIsbz
fKmZvXY0GuypirRGJZEaocYRQGaN7HmQOA12MUPRHugw3gC8vIdYZ/PoTpV3RrFg45Nd60G+WDZR
fUsDc7rzbIn9i5oQgSsAGaPSPlmoL35yS8jpCr14DsupWUkw8p2pGYWWn3XVLDbq9qJvfTtj23IC
IFwU7aV1wvLZAwr2oXUDX2dNBFzLunGK7NmWXfmMyCvgjVX/QI5hmV2BknJv1GuS5qcs6nFeBHp1
oFXNIvwO1ZqlOtDiQSQO1M0me1oDC2TtqNu5FdKDCHBvqTvGQYvTWOOuTXVTcIXGB2Q3TJ9GkYnX
jnUJegsadZ0hvnQddqg0qkvW3BAyuKdBbF3jVWWP+j7XNHMC23LaoCCjOXbYHCCUlKfBBd+t4EJX
mqi+gC9b7JlR2tOK1cGAAPwIJngjx8EwhzKzuqImhCrAMYjRLN2/+S3TaAa50LSl+/++1HLLP5b6
4xMs9/jDjwZ4K/rDYDwGEUSWNaiElCu6XBoQf9jr0qzkCkIJ2WkZ4DEo6esy/2cK9ZdhV624dOnq
zxtkHTKSBgfL4f++TFR/fDC6C32S2bjclYxOU1vlyrGM+6mPcXZTH2KZQt3ZhS5pSlUlr1DerA+a
GZd3HaQhbaSCzoVi7KSmGm2gQLSg8kdmvtsEXSXpVoOo0WVUvwBgo/t22/QpaiU+5tKMMgFaTnJ2
WeyTjtrtKcOTiO66DIyg1xGOSK+FG2Fn3keDs0mr2PPnO34sjCgVCrfB4S3o3llf4JRcG8l6Xoom
R/1bxkV0m5fKeqPaRLFWzy6e5l1NkBDtwDDRH51e74/zFc+G96u/2MhFuhbP8MPGPGqKj6vF5qhl
llVpYLHVYAn1Ewu/eNC7eQ/VwMFNFYFJnbqBnXoPPYOEtkjZLVIeNeTV9lFnDz4N1pbrPZSIt+S1
0C/zJNFDKRBFPIh8ASJa9G1xc03zCpqU+mc12VfN0aufVs+vEcdFAYsbJO2Zxxm4mTw9OPBGPhMg
nWDoocKiIxIw2xcTeZA9r6cbqsxX+ogDQWYndyDQs+6TOOFXPJA21KNGm8DmnJndz2EMU2T6OiDy
Kq9ufdcJwGLA8/DUZJY6z9fOW/dxlSbGu42uhsxy3qJozFZ6mfO3eTTc6Yb3mPZ9em/bdnoP3mvn
3HbTiUwQh0jvOwDxbwGeZVDNk6FPbsNwH4GM6Y68qOmadp+apbhQT8ZJet8U5WvJCzBpqJXJJFtw
VjgaCw+LbSjNxncTPd2RCw1kfY6iixJFPGSjNaMacqJhZ6Xr5a4h781dKsFAvawXmhk7cEMCr2W4
+MBJObkny+nuaRr9ScBF1FAqrT6tbtSg4U3mj7D8CSlOlALsX9fFVATNnfR4dF4+Wc+DeGWAJhE1
qfgHI9/WaYKVpjn8019VswAwUga6KnKhxpvAAdIarTH/VbQoHzyI7uV57y+31bvC3Ws1cOvLXzo0
g3bUXfFl+YdDgBS8/312WD6dLGzvVoZvtNb8f+jJSkVdx9vcnSrrCIYNoYppxIEziCRoZS6/JW33
xLI8fUog2Xjkug6ErrJDz87Uyu46YR8O8KfbbjtQGR3cvLKeexDdkZPuMMPvHL25xKatrTW7zFc9
BPgeB2m8iG4sLkL1nMqbtsCKgDm59ozHxpHNnQvSq85NjUcyDQaovcI8jE9kk0NY7fO41P15gs3C
R2lsg743wMQJiB721UNyoMXBiZseERUxVtSlCR6+LJpjyHsyDRNCiZkcmh0tjmqT/JyYxS8apI+r
xcYJKdzwNt+9MwXQZrGzocVcnoqrblVX8qfGS5JvZcqNM/Uktoe7gLMBdCL4gyZNhvdAqqxpkEwl
JDJXVhPII3XTqTL3PEawjlzoIwhUxunTIxk0Do0Xr570PX0A0Hrox7CXOEriTCXiVz02h/vJ4v1d
NYmfgfC8L5B2HzdQBBz3oUQ36rU1SLeA0Uw871w1ORT4UEH9BTyFFihx8+5UDTGga+x+Ng9Q4Ovr
GnwhiNH47yduUKjtZ5zegs1Pkfo4DUW1+gTUM5MWYuKG+aDhY1dh8Er561AvvvdtXz5VSLLt+xYS
P4jSek/KgVLb2AN+t9qvGoKc3xMbAMhUWL9TM7t12cje+qQboQfKinvHjIedWzN5DGonRZwi1cEa
aMmndIQybgGBzh9qOjRKrd8xpvMcwWB8RYNtYGb4amQ6ShJUHXnsamC2MFIUn2WRfIFGBbicYV/c
hKo+zzyONCICarObg9p7ckN1xPtqo3JbVouTHwERHUDyeATNN8o7tFU+/sx5BHSpx14hO1wDlGjk
+1Z26Us9WGdeGdF31PNkfgV49LXnTL+UxojUmjnG3z9migxiFDSzdELAtk1TX2tJggRRWGQvdFWE
Tjpfib/Y/uYX6oaO52aVfcqzaY45nsAMtv+U1ZtzbPb4qNmTc6D02jzKkSXb2FqNMpOPHB050ypZ
3e7JLpNsVUxI7F6roap2DugHXllezXxWTuYam9R0mwNQSBDnzcqZzwp7adiTDgTazNNelL+LOBmq
1ABTsElAnFWCbRR23o8cDzzYdZT+l77wk34VxH1w8lLIjgAqk5bXfLKRcDHEmgaQJyyvMTQEzXUy
yTUwVMFpcQtGO9qOYcZ9aaGaUwCocerzYXiKBCs2YCmT27k7gYjNchp8JMaHp14Y0w1l1GcapEZw
EIahqOueerSaTI331SxDvK8Wmlq4HfqiQ8TLZemKOLMgP3QWrtFcqdfqWbtPvLzxqUsNgrwg5gzb
q1V7AGwqjxYEYr6lpETI9pc1Zg814d9r/O0uZg3t12oA92Q0WtWjlhon4mb4H8a+rElSnMn2r3z2
PV/sikUgxu7MQ2zEnntmVb1gtSI2sa+//h452R1V1T09Y5aGIcklyIgASe7HzwmhTrpPkWu1HfVD
AY2+WPuih7sKot1PzjCfGMRft3g5eifZRHLditk5N2lhvzLQpS+0dZ0qjmChLDcRUHMfyCzMKuds
sigQVtEjqd79Qk9M00C4ooLP4qFlrD21US82LErjL11+KSrb/9SnoF2d2zk+sjxTT7ojtddpAQ0d
C3AhO07dQ5phHLex3G8RHD5StsMXREuHde/48j4Vpgkx1xkso3YxQ0Q5fbflUGTpIMeoNiaCpz0Y
esH94bDNSGc2tqqD6gTcBThbWvWZLT/zdoSKu0CakD6AFLOLggaA3oC3DoKyHd5ELZYR4Pf35sDH
e+ah8hBa13xpy5ch22nTuHC60neZyT55gLKc1uC65z7jnzJw7UJMcfhkzSNbd2kyQEsvGvat2xt7
hkjn3YCU8DXicvPHahzPxKHtK7B3xsXwiVUZ5CCRf2EMSf6skHqP1G2cRXUJ2VC8kp+NpHuvu7XS
mWKs2Q6qBjOQgxclUjTyI91y6GbZ2a3qz8sd63/FLUH2RRa57PZQLEhe/Lw8F4XhPycgfDrijaKf
wmH6pOszhtnCktI5uh6oUn6tnxHIWBVmU+3x+hsvWPCPl5m7A/ShnSJIrTJeVWyECAG1eDKeV23F
ZVAME3TNDOggCF87tXTxVuel2bQHtq1+6PWhAbE+oheooyI13OqKxmt2VWj1a0K5Ed4Ne+AHz3HD
A+HbbvWGl8wBA3Z4lRFN603ZyrfrB8TWmq3q8PaIDNO6Uyk3trE+i9zp/Yzq/q4VwFLQ5wArGST4
9RwFQge7ZvbKl7pW32x4Gb/FVbODI274ZOZhugF+arp2QsCzZxbNTmWeu7bUbKxCkZtnQYwI5Cim
ModHDuuc6EhVdPC0F5nOEKaAlms5Q4gW4NVd4nXIVtYJdwTiojoQAED/xnYvcOQUV1+/flVnfbTm
lu0Th+OVXBpjenCYgVmiSqGB3jeRA8FiM/kW4qkQlss/l75MNibn+dVPmTjJuWi2Y6c65HojXxxq
nt+cJv8xFX37LGTcBmFY5Ico51BK04ORxWxDcT1u+Ge49pNN6M1q4zEx7UEhSBh1OvhKVdvQ49aW
igOS9x7ddwPH5oGb54CLT+3TrEKk9qdxfkBMAwmGUHh4gDLIe13lXYwwOSjpbv9OsyK0MdXqxlmH
4j0l2QaQxcF4gncNn8IQR+WGcv9ThK72iPVamMKg8gQixfpBwhmz1FGRGoBub/f22vBAgNA7vfWC
NPD+6Fil5qYWcB/WkIa4FV0QKOJztS+JHQEhLVx/nWqGcUi1vrpNHT15vM3O/ZSGa2L0dv+o7wo7
Oxe2lmeCB34LLt8MooTlCo+t+QV8Gx0w/1Z273XuBK4XfBEZj/snJmoQDulX7STfbXsJRmPb6uSj
NEFe3YUIZGFvOH9yGJR5xm56g1zMez0BMcCRudST/ayScBsZM3IM2jbdO0MsdwhyIK4nZrwXESsH
uw2SQtIs25tp3n4gC9nGTpBAnG+FxVa+XqjnW4ONwd+WiXge8TJkyXDh7y0X1HDSbaB+Rh9pV/9c
pFZ4/IcDff5VPPyl9be+N+NeD1UJowvmaD4OE4KukEKvTiM8ADtVm/aTAiQMMsdq/laEd+U4hN/t
ufphcyFeuszEzjIawzNQ4PXSp8tLY6smZCrR88Ympw4SQxbwPek1UKcXPIM+ZP5srxn7fMuZvuVV
lyCTOOQVxH0cZF4Pbt5AoHjq3jOxb3bQZMDavM9fHNYw/E6HGtw0ub3LOMDFcVqVFyTBqy1gT9Vr
7ZlfKbXRcL/itZV+u/Vh8Sw3Rsg/di6+TMpaA8K42t2KfjNWO8gjy13mRdGZT0i94uMbod+Looc0
nQynq3DEcLY6bGTiKjQ/N+liYI9PbDRXiBZUQIjgkSiwwoRb2CnPJEOT6yLXRWq1e+R2Uiv2itYL
tf5d39SViFzkCgSqhrpimYB1JQRorWoUp6pjWGrq+qF2QRgwtR+rThT2jy71xCP0aDdguI3yBxnp
BIYuPoOpmztfFXKIN6DVcO6MEqp/k+GlL1FW1FsoSc0XpHxlR7dM3WAuC/veTkq+7rkrP/aWesyz
wvmBxH7gG/3um6z+6O7JDvCNPrVA5I+5AvwIPlwxfn7mbR8CPTC+0uNP9Zaj3MAr60V9yJ+s/B65
3SelIIx0EyTKS9kGvJMgw50hSHRrMEsHgh/GPRhswERVArUP58qq4vFwomI7Fe9FSj3E7PBz6/Rr
kVoThvSw/7ZvMQOjU6l8A2rbM288dfD1AgtoxBhzR5XLC5XpoE3CYlaHJPXis4nFJ/EZJN3wPeSF
vHeH0Xlkc3olMgRbDXYA2GiyI6spn78jSy+6x9p2saJqa7JhNWaw0ivXP8cCf8VipZrS3XWisbfw
UAIgPNbsLbbBDYfnOnxQsgEfN17+F+TIIAYV9hJOl8G+zICKQxyxsR/bomnXhanGD4lvf+59L/1u
VS266zgUzypslVj6zfUhtDpGnEGQLcIzHTXgRhkmhEl6M76EpvE5M0JnWVD2qZmfi0R+pmUabRAE
slxXwu7TIy3WfAe/QSTDl1ti8yJer24Ms4tRY6pwIUFP9e3YIbVD1zuDWN9MqR4ynRkmBr9agbB3
DpA0k795kBdXppBf8hBp0B642K5JJoerQAI1oAat/JJAGoAzcG9YXhwGv/ZMzXi+V7n9prCyuYCC
SV2w6lUX7ECSPR+NV2HH8clO4l1k5dVTliX9vZt6ALQMUAYd4XNZ1yFje2o1et6eo0h8WlrZ5H5r
kPxxwuIIuxbXMSB5CQ8Z2dIBxHU7Pijjjkpx5bubf//r//7X//s6/kf0vbgHjDQq1L9Ul98XsWqb
//y3y/79r3KpPnz7z387vrAF5w44LLgP9hHXFWj/+vkRQXBYm/9HtuAbgxqR9eQ0RfPUWhsIEOTf
EhVGyE2LKrhufWdv+5pVAZn0j206IQ2367xvCJ0jfK6+9sZm2cdGg0xPyFgJUlphDZz3e0DNeHZ1
Z5kHgnjlIJfqrORUxcGiMpjG7S9l5BFfJYAwt2VGkvJkg2hMDoEQMBPRIUrDn+vIuMqzDcNv/Ah5
YqBn9YGrfLzY+jAmbb0r8NIDI9MfrVndfQCZfr7nPcOKneduDTyS6BcT6kvGNADUFNjqnz96x/rr
R++6jotfFueIQbvOrx896PEKY2g896kd4mmPIHAE1JQ5b3PHqD7WKYImejkxzMiDroRT35OFi5wn
pGozwMT+3qpWoXHMpfhpnIFpmg177CBWbBw5b+THLK6tTWKnw8WDJOapKsGTMSE29TqD9Bkfr/tN
m4J/GhhvbcpCKI1E2XSmx8ysp7tOJvbRcSy8c5HS4P0Pv0vf/v3DcRi8vvh0HEBDXO7yXz+cQaSV
AHRePS2LdLfkyMsvnFdEKIoHKMr2D0jVf6HXYdwoY0evPCpqK8C11MNUQqvYkv5n+IC7rctzBdY0
vJikaiDWwHn7werqi6fXiJgUH1XCijdulJAMKgeYToVzarx7aRT1PYD2OwTs+VOh2fQrcNuC7iAN
T1QHyrA0aEvwP1Irdajjccc1Lz+8ZlCtrWMHeXt2voZzKjnMngJrf6iQ8jiG4Mywh7ReNyGyCGX7
BO16/vSbrWPeN651EFDu+G1pTwpzVsf9o24k+bm5j5CdNMDpgeUvO5tO/L0e/Py51Qd4CsuaJyAA
QyGP3X7VI/XwmPulerY6s94Z5lxsqZV6D0O29C5A3nu3+Bud0mJby2nTn8jl+9bTb2Wz3VFDZTH5
P/wiHP+XXwRnTJj441DM9pCG7Nn6cfrpTYU3izWBSiZ64piiIB/Hxutggl6Z8gzj6tX0G+szLcIc
ox/PEQ/HqyF9LNGMGlKQSXohVdlFJZbEYxd5WDqtfa0g22q1txggQGjvVAnEZdLqRJ2ogYr/bd0y
WMTSMGgaAZTNZIts7w2zeWKOME905oypXa1UPAFthUAR2zsiOdya/2KzVDh1F/zzu4c+rNtrnyMG
iWfewadou77DUP71wxymeYzrmaf7KQSula9tMFD3M3QFPaBHMFt6j8M8QD1Mo+uGLr1HhK9+vVmE
hjNjM2yNqyEKIVFjAbcVjyN46yXY9LKuiAB5L+QTZ3l1HHQrFekQwes1uWN0lg4DMf+f/dXAUyRF
mOYXNpz++d+19Kv013/XYbbwkBLpWJ4HAOqv/y5wZfmEbXu0XwCrNuRRSeQWGxkfaqkKXppflHyp
vp8UALxarzx1QVkTdT1YSJiHNXpk2cEE4jq5Bdj+l/KtnQCwol7/83+CL8nWr76f/hnOLPwnvm9b
mM4cIX6fshkkzAovlk2Qdalz7KCNuEZYBOG6gUcf4twH3wdQNsKrAQt3AMaheoQ7vB2IZ+Bti5X8
4LMiA7M7d68mNlgvOZxAZKYKrk6RxBxDxYKDg69JBgYGmzgB8K8tj3APfEFkKfmRl1efa5UgFdnY
fofio+ZVW2MZ1D06YdbuclZV5zbrvSM8ZkPQ1s58j0SUaGNBOfJNj9O3Yfxjnt/HsQzQ2rjwnJTl
1Yyka65Al9NfgSq6iCgtjpaDaVTPhR3S7aPuMhsvNZIMr2RF1VScumreI9XjM9VTFTXSYeqrcGO2
3F0vV6DKRg/ZmGO/6pSKAqr76WLCa4NuSprTT3V5r/Jzy6oNHyqI61AXuhQH0jWwsjr/uY5sDF4X
WvChx9v5r3cN3b14lQjmBwqaToeIgfIlA0wWkjUmwOgiUxtAmy1+TkBKfKpSMwQnSGf0JyoXoojW
bWTGW2FP2yxsXEhIzOm0BltcvPdc8OB7nfQusxPeuY5ESVd1WWiumpZxECPzHJvVyDkZTv7jZjFw
9gOMf9CP7pwU4BX0hNfBO7QeNOVoDF8PBJZIZGh1/EIWTlale2wEsNrWjVRnp84W87S8X66U+9Mu
n6Z5s4wRV4cwmZM7rw7iJgUthu5nNUJtTd/0tssIRVg92BDzuQ3qmXO8Aaq9DGhUZy7Da5xFR8EZ
L9bAPoN+twynfcaW67RR6JzBU/1G5jTOCB/mqgVr0JGKoRSOhigiiK1vgQ5VhOTBzLXO1CsSkbGv
S3wndFdUZ1vAXsGxdyX72ImRiRiackOfzTSGn+yiic8CRBhQC+93lnScR7DaOI/2jLx/kOf629bl
UkFDPV2Bnjp/IBM4VG3gdSG9FFtWsbUSpw38HtRpEDbNhizbjbMTHxzDKl+zOdybIFr9jHBvs3Hb
wjpBYml8NPr+i1mF6WcEgSJo2rXmVUR+emeFs7uiBuWOP/rKMx7isEjPcwPpd7oAtgEnoWO3RT9d
wUsCzs4RXwVdJAufC6TEgGpqzIKsHPygcYzyA3QG1xOrw52VNcDR+9izGu1pSCpstDqsfNZ4uyQH
ExxtSCjBR4ZlFluVY8yqdYiXWGhG6oFaTTfuN25sRAEVpeEjeAOVqWWoGr/hCqG+q/A79gT233gX
Wli1ULFSNbsDfnu/2LYjklHAi1rswsb+SqN5pWcEUBTjOoPNfLIMbMBz+0RtS40C7CtHeG+5VWG0
6sjtDrzS+s7tbMZrwq+BkWwwaWLx+X7PegGYwDMR0H10BXPOtqPe73lwxR2wE2q5Z/1z2CGRq9jS
VTMOuM4MGW8q0VXovrG4Hpb7+qd7pk5jY/zlnqO0BjspnAx3rRp3g5HyoKv9QwlHBAC3XQkvttEX
wObq0ynrasTosQEsY4/vfWoRRgFotsqgYbFYtkCwJVxEkKjQTnDdcQB8ZBfG4g2i11DNozoGLiV5
ptOltuwttkJcMVRGupExJgA7fUqaCuC1GpQWWIJkTwCZZ09VDvmdwX8gA3hI7S0DbnRLxZKl1iM6
kyF1gdyB2AxyUDuqawQ8Y128hu7TdCj6bP3eDeM2skUQooNYbWz12RPEWNu7yXSDm0VeTR3+za7Y
01jd3PrQjl9DfbQqyxPZUdc6GqE9wcbmQHVqZMN5cpKPczV3B2FX2QbL2CRw2pEfWarySzTWzRq7
5VCVB5EW4PJnKl9lspy+yxli1l7zY8rmrwO40V5FgZ1UUocKABiwfMyN4wWm1UYPY4ikWdVb+SfL
FHCMoRPQAQHeCNbnhNtgHW3n/JGuPE4FPybJ6B7AgxKUwkUutTV7ECyW3+3BquATMsDk4wp+iTFr
7JwyMgEdhj7glFb+moVw8BrNtnKQhZjBpfxZROwKvkDt62H3Uoz4kBN4RWVsFd+MLvpaQcbqgzuy
dO0MU/jUgIxnA85ZBozb/H5tpCyVx9+uG3eReAD4CxhhKYdXQCKQzWHCffrL9aBHCPBy0ZQ7fypB
1wiqx12NhMdNmIEvXPWmh/B8b34GCnkV9lbz0W+QVyRBkbFnoC169R33WOV61No312IGq7s99uad
ilNsXKknUjVCWU1PoW+WRw/KeVvqkKtgthLxCTi6DGzgQ3MAJkk8z757T+2zmyh4xKrhKkvsRQDl
hrijvlLuR2A1cLxnPHbtYWQSMuNWHX4K693S0Rb91urm4miyDtgbWX9YbgQQgZWh8MGlkIG4WNis
rgs9IKI0xyLu1Oss5LS3kPeyy9uu+5iW04oMDBtgZAiV5CdkmlePvgDTPl2q4chUQa4Tv4/g8D27
oPvZUIPBm52Pt+ZbJyCyK8DLFMh0NN4KB9+8vib4PKrNLEUGfxXCGxCEq5aPq4CK5ArO/ejRNUDH
HWrFNOpRJwhvTPAttLMbBeNc1ntQLk+vcwFSaf1BpzmSyMD2k1/c2fARb0ys1Ywp6QU785dqAl1x
DOfpvohSaCQsXj64+jgSxQD8deGn0Vmv1GBG3pMxQolIz6a1kfDHUh9EhrVdZSfGlqbP2O/RIL5K
d2yWCbXM4zkokOS8pk5k1QOqMGE5eaGSO3Y+KIYHTMNFYQVY5ppHwEVXHkIAL5ljGA9pVJ5IfHj0
Cnw4QLYjhh1Hb3VtIqbD8nFLrW4eZRsDfooDtSJs/iMrBbtSSY9owWX8ovSI4OIAiySG4BWu+0dm
TCYhrgME3BmBdnHueI/VaV+N1n7wujtLNwDYC8TsT83GWO7x0ncPc5lAsANBKHEOufXH6SRdUIrP
47fI/DQ4EZgNuz5fQ1/dTtfSk+1aYI4MwL3spGtozwRWL+xrA3Dd41wzebFzdvdurAx4N8Yu3yxl
C74lwNGrFrTeerBGQXSJJQ9Z7GeP8ANGJy79752boc3qRL612gY/M7pQ4xRfu7I1t4DdsC3AHTZo
B9zkLYsMd5sbPpTZdbEawD8ZyrQ8U3G0rT0CblhFFSF/UnO5LSaVvkWyTi+2VjDAQjp9AzWsCGoW
vrcm2ZhukJ4+Hai1Z95np5D1HXU1ou1sM8Czsqq8B6PXC10nV051pJvK9fjIj/n7m6LWvDaXmzJA
Z4TFQloFIQSfzxTSXoLbuqjg7VuF2MksmVFksuRM/RQGj4xwXIw8ypy6DbQY0ZixNuJ5Pm+qNtpi
Sw8eCz95gtN7frEB7UlbpEJQiQ0FlmignqSSMO2DPbN0KWXldLaRr39PbWHr34GcQNxRyYrYUwUe
naWEEPJbN3rmldpUlH8xJY8XikToB0eah2y4LJdgdaY158IzESGCTapeKX+C91vfXNgVSNAyM3Gi
VoV5fmXmDuI/1AqxSzxTUPEWXcReXM/P1jm7tG6dHiDvVjzPrpcEqcHMDRWjjLUXUYcfPObG+BVD
lCmaQK1AjazFpQq78Y+qMYpniBEXO5WMzZZah9DOz82EN9rSt0VSqMieyTRX4GW0/AgLd31R2Q39
FvS2GVyNGMhHutkRUKesHpprZoNHNUtzcwNnYnPlFUTNEIHAaSLhUJ5AT7tbKivpo6lqzPsk750D
XA8T9C/0GAxe79zOP9SDPICcCWwgaaieTH/Ir1Usrwx6pwUi4zM2bKYN7nTdyuOmPYUTwmuQ2S2e
qA6s/p84ZG3PVBX7AxQy9UZoogEmExAtq2jw9kX/0UScKJRQsqEi9bDKnUx79kg1psRab+JZuqM2
OaXDPdwgizlZDCPU/boSniQqCtn2YCntH2dv/IS84PZM1a2BGC5+oP2RilFTOYBVAhtFRToMtfVs
t1l2oSv5M7BkMWYv4DNxo3RgfAOi4Q1+KNn94IxsazMIZONNU+1UW3gb6tgXpvE4fF/+26by582E
zBrEIDHKnNjWXZolgSUn9UTmXM1qbbHZer99ETnYA/E3PwW5/hrgeCQfRWvQ2IPGEM60+9TTMBRD
HG9VdJaO3g5hy/FCpaUK7MIrvxzHANkD791BamoDJzP1a6R1HWQ5etvMAahrQsj/vk9EvhzCRmh2
2fDodwVyavMG3B7jqN7tbL8bdp0HFRNflvFmSCPzYnJIKyDsmW/SMZNfw0M7VPnXWztz+n9sp/6Y
mnNs/rJil/eTt6lieMC7FolIJAV5K1LG8K1I+cSFNgYmG8ZYfr/cWqlvgxj0pvbZeBBj6d81tvmD
UmFdIcFHUdduwEssw7Bqu0xgXX1ssQolqzDxXqYB5GxRPvi7hTDeMl/6Lm4ffMevoICTvZLbv0wi
sfPK0t91mDoBRV5NLjDkyKgoghupQGbU+Vli25KmsSwR8vjDhAgF0lFWG+T9jttpKNJp5fnqHiQv
yYGiQUsdxYTcsW02i5IFBA7hDS9H0D26TOBDA2ucnB3gExRQgiA5sV+oFXoKUHMDiW2WDtFujOCn
K40B1EGmVbCLTP2tWbfTPXQ7p/sJqX73UV5+maw6PVKJ6kVnvXelOjow1xg3EzZtd9wGsVsMJr7T
5DX9M0+7ZttWstkNuugYpndwkyheU2vhJP5dVTtHaqSqsu83vs3MByqBHBxcZFNenCA4+fNozNzF
Ue0+QBawfTTSS2ep4cHUWo9DPtcHP2zZitqozo0McPbHAxxC2p7q/PTS1p117pP8euvoTiNbUfG3
jrbikHhDJ4BfB7gp5vcrUYckV+G+sITIrgrrBGSYmXBhRd7eMJR1UuHg/uUMK/yd6YUIdbXwHsGT
Bi+FhlzV/Gmoen6mUjca/AQW4M9UogPwTdM6gaxjYOcDWAl7ET328KfqzjRMGLeGfrohs9ykoBjU
I7aS8/MwGPLRlYgIZQqCN/OrRf9SAg6/jSNdAb4nfHx0SOr6lNm2caHSNCBpYBzMVyrV3tCf60LM
QVbb7BxHEvI5+pD+ecZjvwvatPpIFplZvVtQccqyNXfKBBosTgu+LSAeZ+hzrXxQA16HKvPvoLSO
BGzdUDiI3IP9CjlJxeDfIbPivQeg/T/m0gI2kWeHvo3bR9ucnQcHVD+z1TzmqmsfPbza900JNwoZ
UN2gM58NBP6XTk1hOA+ev1PexeXj2k2tGMgQ5VzpMPgjNCcgGAZS/Qk3rRuk0KiOSbc4AGuPNlxq
ZEetiKQ+95Cg2BONgPJd8D+74kQsAr4JQtEVNVBZt0L++ysC3Eg2kiBOV/5gPd3OImOSm1LXGRFa
ndT/ufVmNxb8DGbvL3IYqo9wziIcgq//6pux9ViV/gPV1xDchNusKfdsjKuPEtukfCzd177Dggd8
Q9hy6/pbdwVK7lMNHMp9ayE9F1rr0Rs2EmB71Ge1rqMzqqNWshv6Wv7eKvzhvW9Rh/XaH6QVGLMN
RHArkREO2tHjVCL1Rlfd6umscNvo0gmnCXyezs9OFl4MMBJ/0yeIDw90AgXMpcarIVu26C6G+Ca6
pJNHozbvsxB7iJi+OTpt/BnM5GIa4CDBd+rqAzXYsyWP/h89BP7T64J79MBSvUc8bd5YxdgGg6jM
Z3yVRjBkkdpQMWsAq+Bw26yo2IwptmlYKUR1bEEa3LB2w5AkD9ToI5y7qvDknYzWNp9p4Dqp4FjV
ReliYF/B1x7CwwtStEncg01hW0prvPoaCZmO0ENiPNr0gHhm5SZsHfsN9Ajgb0nzcm36mfNmuAre
WkNVAPVW9ltdNh8nbmf3Efyfz3/TyTAnBp12y70oaAgaRpJirbSJIoSY8cRsYjoZ5g1mLHfv2i7f
5YalggmAFvjHIdpMRbtxsLPSky8VW4hHredcVg/TlDlHK/ONNXLepw8MGeLrvuP5GS6X/s00LyQb
S1aydAxga32IbwswlCG7PT/bvUFW1PnvrGwDwDdluhLekLR/c4wLjVC23ftlqfjbZWHVZEOxq4zB
3CB+CDXgPw+JDfKLkl1uNbmJeXxVjxCzrnl5pgZQKasrMn26MwOL2QeV41nGPPMCSQR3n08V36WI
fH7o62aTNXX8JfHA2BqVrTgnoL26G3voOya6QfcM6yR9yar2vacZ5ktPMsj+7FlZub30hHSS/AI9
nYepaPcxiHk/NyoYkZ3/o4bszqoqe/cFZOfNtuiH+FJXRnqqjdHa+dwtnuBpQWzL652v3dytqFda
TB87OcdvLZzxGwVGr6t0EFo1Ofx3QPynj0kTynWUZ9WXeBBIaUPkLA0xoxpl82GO/QoJqo2EkIDX
H0RdfMSiP99UowNfFFjmkdw+iU9YcAJA0MU/NKtzCojvR5Wb3joseHxvtqG1FyJ194VtIkgEsBE0
yYbxo+MW4OzG3Ao10o8dJoTO5P41rMziuQdeal2CEHlv+kXxzBCqArbdn9elI8vnAdz7dy2kYfDI
Fs9kwUexj+Ypu6cqt/abdSKEPJD9HPU8qHIz21ArnPjtFVwQD3QpqhJy3IBXvHugUittH+BKkDbT
2HFcGzsXAnLgwcLNuJFdIOJffiLbscjrax5zpLfEhg3m8Dh/huvq2meq+GTHAIQ4yF8+1kIASDAD
wQZt0E9TOIG6qHPwowBx8YeSfSFzwxRxMAos7KmIJDSvaIePhd1Ve8iINDuqhmjTpnWSHMCx3DoU
lqy2NGhv8GOBh/HZVS3wx7ZzKOsifUwLByTlDpAsjdeDjL/oQ0yFFeZqeJMfy7bI7uTUA9GqhnTt
RnW3B2WBgQCpLv8vOy9D6av97QBmBMmjpC2QaqrT01qkMSF57yUBq8IFCdp8RfXKHOdNGQ32Ylar
8SezVmQ/m7lYLB0Y1smXKSb9QwQRv8Vp668azwQ5bDs7bwwyYwrkd6+M+fLOdSu5mvVLFOuDPvAB
RNtS0a044vBwFJypGNovfeS2r9KuneuYRynCmBisdzkyJzrwuST9ykXM/ytSdzbMUnBOgFPslJi+
/8mxIZ0BnRj2iMzUfjemrXEK/ao7IZNF7Oy4NB6SCewWEgktn3jfXS3qP6fIeR/i+lupwMc7eu0A
OioIrZWhr65eOXUHcPZN+yRs2rt8MkChBt7lVwSIvucQB/4RMaj72biPyrReRCZGUG/j2TM0ojZJ
KjMADKo7tnKGNFWvICsLoqNnpl8U2L2PXwy3AXEffGIQx+n3qc3C/WTU0aZtLPtFxa3YlxWcEFSc
bLwBUyNNliIUney95TfpUhwiPKU5dB42rEicl4yNiJbbSmF+RbHlyYiiWyzGHsLV+wqqMUurW0ft
3oNHaOkrCw/rvExCV0X3LV1ET5rJhNaNvitgGXNoZBj90ppzoOY7wUC5o1t9v4z3kWlMS2vmh0YQ
9SakWnXrnCVhgBA7kGd65NpDIAT6h/bSyk3I2nEL7IpkLGNmB6wFaRQVMbeZwdw1yNHSfdU4zIHF
QzBE65HN3hoDaFUAlzo1h0aU7T6c1AuI1sdxBUh5c6EDvt73s8S+85p5PP9uQWYS+P4VAnlZQMWm
hKKakhwM8VorJ3cscfHndg2O7fAOk6/tIRPUjXdVBKYnqiQ7OkRF8sWLuXmgEjW6Bsh2unzYJbr/
zTTJ4IvKEsTCbnV01lrs2VLQb7qN3UCG6iQkPzZxiBmPzMIECQYVEoM3NLCZ4+WzipEqkyOl5HS7
WFiAa7kyivsUG/Kfrg+8WoOMbpVsyfZ2Mc9KD1w05flW30VGfgRR3ytd+TZ2rCyxhmPMXMbwnkLP
BC5ec0vTwYhBKy19SAJOGkL7R3WWSd6uqGyBF/jPU45QGpJVkV9lG/mGAWBxXk7JtC0zYyVbiI9Q
yz8M12ZxYIURQgv6kpMex4067Iqo7EyGQD6lb23NRGBtBtIvfzD9QxXhV05Fl6ce9k2yuDDuR681
BCuo3hyFfahqhmUswFcfzAa4V1dLEcuyc15yeAOoPs398TDLEUhoGhwc5IiRAFYOHwgWtCZCAXQo
28Q/1/pAxbbl1Y6FyIqhuqGqEKRGjL9cMYs58Ewl3iXxWu+SZs2m8+35hEnYgW9MN7ih10PRFF5/
N1VYZ5MhtZgxNGq0tdR9b/V05ofmezcqLn3riB+dAgRTWBs1wTRZxhmQhkw4+YUOkxMjO18f6Izq
YgSMNmBurde/NYBXEWhr3ZeME6MPJlYWx9/qyYK6Ikwe7mosl5cr/t3FqK9Z+1/gQNSeObh+IZI8
7ZjWgrmpjZIqaUlqMf+fsvPYbR3p2vUVEWAOUypLtuS87Z4QOzWLORTz1f8Py93tRuPDAc6kwAqi
ZUmssNYbctcPsArWd62qfo0ZrVjf6IE2Hkzppah6OQnueW188uoiP4wizt+SKHtUXJFFRik/i9VI
+Z8RASJP/+8RkdZ023np0MIKkEsK+o7gVReXd6bu7WwLY7GvJi9PYYJ91b9e0ZpZf7Sq5t5fb6La
Pwd7s+5thwL7DqfvuweENZELsJEnnoidBKT7Wu+IBn8VNrPTPXw21qU8AOhbVatoq9ZCtnmy44yt
b9VtPjsMD7HsDOnARV8161ch+0mb9U2eR/3mqy31hed91islVP/VZRhoR4XqlarxX/2qLiXEv//c
7n8OnNZ3oHpUoe7oGv5fbV9VnjoWdjXGLzENRcMZtO02IOMyhXU81/cT1jNkdqpGvzRphAykoKp6
+kia/RYFKYDkfMt71ei27qqAPFvpNmsRerJG+dQkOnOJmXgnP8gIl4xt9mj676pPtTSoax49Io+b
rzbXQbQ4KYEOG5nTPgmwAk/VkxquitwK2LbrPob1699QbbbQUxiSmAqblT8esRMGA1MU+T3BuPxe
Evs4CihvTVQZOEwbPqXqUWPAcnYbaQyI1q2jVQdAcWNfDRb6CEVunisnG+RLVOBu5jT4fgR+/Fw4
yfRhFKCZW6foyEM3OHDkMQCJErvPuYFBxMYxfkA1CDcaDbh5xtE5HAt7/gWraOMFK10l70ewRlYA
ZsmGPZUn/YsWkcQbrBaeoofOoJ5n6Ulb91161VQ7a5qnl1rCXU9cZEQNPzt93glXJ4IrEeo2PY9f
XpTXaClQjOrqi+WY5HG9Oa/JDv1dV1eqkImsjra0YLbH8b37T0FoDaLPxLRWJL550H35oTq/2v8z
dpkasWLb/uc9vl4qMn84Y0CyU/f+aldXX21L7Sd3CRqB6zv4z1/6alNvJlvQmfOxXPlnqF/ayaFx
S1QFYkfeo4KFK6cXW/vJL+SuTZdqi3904IFa16rOf6lL86FGa/6mk0h9kb2xhIvX5ZdhLIKXJerl
lriLx2dAry1Hd2+x/d+ZazVYjcMWDQiOulM6tAYi2eK76nTgRT9FPC7sue/azKnxnIh51DGapIxW
7S4yUGAZVF1dogk5nkG0dhdnmoLXIsLUMJ/Gq6qBW38uSn28fdaETWDLnx4+a653LJZKf1S1ICNC
4kKSKi3vm25WcCTGbrmpwgQIuysjSweiQFvZ2H91tCAq0Zf2/V2nO70LnWntgUEaxsxQx687NJCi
bmksDmWe4Lz5z51hAgW70gJ9GeA4tAV/aO8QWnAfOkA3D3blpcfZ9sxQDjXQkrWwiIrcF/hsmhGn
EXaltPVWjOz4MrE9pabGpolthq2bwM1By/yhRyE+1aY7PZnHbUFk6weU48Zwf7TIimz1rDDvLK32
rvNAWk11NFBrMCnSP4bRAbC+YKlaaP5hll11LlCmRfHk6zIFnn0mrSuXTRqb1bkzXIwKJi06oV9L
zDnvH1ynrV/EAAycFb49EdyrXwo2OIcW37+t6i28yblvx+KNYHTebfpxCf0+kU/1mlSFUruEjodl
zRAHKKAO5oCGcl/qZ2lEy2eRleO/qz+0xS1QNdPiC1Gh+KKuoqUS/6qqjv+05esrar/Eb0u9xFi6
HXOLc2zJQ01CkPGYC7HzhN5CAUjSR8Nph1A0svkhB/clmHTrJesn+5h5drTP6yH6phXoTAGl+dEs
6CuVw9xdU72w7ieynZumncrblAhdHuI4Ro8blBfkvzE6GTLDGEea0YO5Fpyamuto2dsmJdy/AwPL
Jl2OSGTTqYaxRP8mfJ2e1T1UIdwEEHi8h+sELk3YC0aO6LbY1vyHVdfICpFIRwK/Tw/JACIcTSRx
TSGtXatGIHAlI5dIBNWvDrFWC7sD+mShOP/VoblOc68B3PSaEpmwUnrvVhwhLCda7+LCovg29j/c
tTlC8P7Ur8FBsgRNCII5Php6oUH3HzWsoFztDqaEvRvjgsTP2qHaVK9jcMxFmZIxwGGbDYIroYYH
9C3oQIj7no29/Zw/yabRXmqgXUe52OY+b0rtvcSHWA2YsRPc9k1m36lXRiVQHaUzjabyU2Ho5Hf/
0r3tHAyvjcy6pa5j3ohIjvu40JBL/qdNXbWpaFCdDNr9HMxDtss4GQ3z5PPD5LWqcNrcvAbVi6pY
FRNEWAD6O02V98tr5z7bse/Od3bnF9jF//2qZr2KrXoI5Rx5B9Wh3koE9gG98hhFzdUC0IN3pPVS
vM0YXN6G2ohDEvoEnNtlPniN9HZqmB+RInDtgHV37f3/fpUzJM1rj9K8ZpnDA0zs4QE2ArxGC1M4
Mkl3X+19UpIoXhaf4yDDVEeW6/odIVaMe/9+Of8vDLduXENcnnUj202EffTdb7qjvysGcRocIFl5
v7VYolVq+PWbJzV3OwTg66xYdCeJPP4RZJZ1c2r516v5RN9BD/9pxf1vbhfff4qaKLkTb+XhCgfJ
+iTCvehLB0V1dAN+sXmmb83cAAws/Xvlu6zo9+lgHmI98e9VTbWvTWpUsIjo8Jn4xfcXwJ/tiud6
NqNHrXgCJAzlZS0W9Oe3aTMle1UFLrp6xjXzoUkXVHz8/k4a3XxzlgLVHrLuGx8k4El1Jt4077Gc
K3eqF3Ov6VKUiI6r3rZAvmAGx6U6VRNMC6C29nxTNScixhDJu4jjTWluV3O9fNUOHgCUbnMA6RtV
/TLn+1T1VvVpHSMbrdsoAz/d86dTOxnzs++jUWRquDax5V2eNVg9HCam13mtqSbdNN/QxMrv1XjJ
T/aAJyarzjrCB0b0OAibAD43CyBTwCgEKWaiGW4mV7wA2AJOzD51/jjrLrtHO7knL6VveUPjIxoe
JhvbkHnzcWqHGnClmW3mYsZcRBuQRO3f484JHrKzy2Tz6FnOcz7PZFvzwjvYRNf3vhe4e7vK3+u0
1gDpu9pGkJ48ko49oXqWPAYRk7sxolbiE+i2O+To0G62IPTZ01VdaQ5wo6ZGrcZ0+VpTbSzwqqxX
hbdgQ/yJVZpQLJEzluRRj7B2k5G99SuTKG62IsmP3vQ4B+uOKEDHLObvw/ebq7Nltsvm1Uyiiw9X
8MzzP4XA2H5W6Ik81boVn2K/+AiG+LtI4+AQJUZwzCKN2BbHYVbJhF/R8uokc35wVzSDL6dT2tb8
r5CF/QRPNtsJZ7jzD3VjBXvRP5hZBPq8MV56y/gjMEw/1EGEbe0+ItqpeWFrkSDSZ4A/Y9xvhpGn
hyhBicB+h0cBBEn9IQh0tB7JE+I3KiAAkYjYAXr2tHNdT3JLpmM3jj3rsp6nlwnYYiiq7r4nHB8T
sf+VOaUBYNDqdnFlNPu604pwtAGYmvmwQUQHoFPyYbj98r1r+gNmLSe5ODerbvVLIMG2sjgNuyBp
y9BI5j+j/ntbIjXH2fc3un98FvIDSZVDGpTfhgIwiVn3e2uunkzQauHY4qRpat/iMts4bcOy0nR4
LQj7e16+I3Kwt/hkygCHkMmTv3W2CVvHfoMN0JyBHHM6Qdk6tNOBkIGmjRtzKXMAVs4fZmIuAL7Z
UwZJJTYM+HAsZ1eXLLBzgbJ+U2fXxAVZvcTk7ZwMQdap6g+gRb9rY1m+9NGfDXphB5horxrRUfYJ
y7WeCCAVycqun3IWj8XbwuW+gsfkP1kaKOiEF4BIjr/zNG6vxmzh/JC/9MNgvFreeQBBudEi8WLA
C9lWcG23E3MAEU/7hJfi1V6mcyV0bAey4jp2CNwbUGR2S8aXQaJ3OCTgSc9JfAqabueZOMVEVYse
uD0+9kbSsvnsmkPiorAyDP0D0I+t3c4jKGT7bFS+FupJUoC065+9pSJhOVfL6nncnkU6ntoebC68
clKzwNe1Xj/iKp9uKrsE+AquC41Osv2Jh150TZqo67HGGJCgTSL36nvAnJEIF33jHro+QSgo0Tcu
CEiBssxxWeAx2Oidh0ZUGmeO5f5m7DW27lF7IoYd2lgxgOLQz2kg5JldRGLumrmR5z5DJfKmLht4
b3n4r77F1GkoK3c4SL0/VTWBLtCRvErdxVDdnzeIEURPIzMspmU8QPYoz2Nrt9jZ29N2Khd5FkFi
7p1ev+lm3ZwBki88YYmPNjTn462cAZn05vybtcqFJrMEj1Ks0pnsDEJWv/jsmvsM77dNVHsI7uf+
ryfE6z9SnwMczqJJWJo/TNd7FlEfmuT0TrHVI4eWDj9rydcjguWhtl3UymqE6sjAV+WqCDgEtzbP
EsTScJlyxUuZLM0u7wEit/3vwssIYXRQgBJI/LtFS/zb0EanYvG15wg1s2hOLobVv5ZOV+3Tuv7o
ylzbeZHky0PFBqrzcK+7YiCFT6LakNWzTIY/4tbukG1J3EPmklCpx34fDW254f1ml6KYDkHCB4Lt
fRCahTPcNxUflpGLl2Ikr282HF0ibJHTYr8QUD66Qt4VRQWPOatex1rfiFUIG1MeNPExiCCjme27
Krpra4y5Mx5G3Rge6sh4T0yPUI1sLzrnjU2/DMMO5qJz1kzs6VFvtE+5wNKj7Zo/hVFVIQZ8lt7+
CSU5DSc7xYdR5rhDxY9daRlH5MjauHe2yL1VnnzWc/HW2HoSBtbE0dcvronnxvvWGhFTi8GmtkFx
Mg02CZmfvXdtsIR95s8bT97VXR767uyGIihxtyxqf1+R7rn2QBbbWHbX0umJ5hb1HuUIeFid0BHg
kf0rMf00FIPzblUxjCxCTjehB8cx33RE6M+VNv8OPMj+TvDhjAVeR9Z4Ksk8hYkgXcziPG1mBzhf
ZQb+hjD0dOTklZNdQwkvL5pLOnbMwf5k71EKNsN+tTWycuMtz+sJ7Gp7Z89+sE3rAaHgDHKqGNOL
KgbhpBeyo5e8aOEdQScExjs8+xkECyJLYeFq6GC2f6aW8+aM88/W7MiBJfYdYOxLDQvRm4kj2q7f
bK2o/SZxVtp5Zf6ChqJznVjuw67N22Mdy+KhmMHhaUn/KPoltPsi3xVs6rYmxCwUAFLsDIwRLG3h
bnoDG7nGFBaWV352bAs/vkODOzrK0UouS1A4p4id2lkkmXFORwuGZlIulyrNxmOJ4tsd0HDrYAgx
3w9JEbOZhdYKPKbZDyMuMOSajF2dZt5D0cXJLm7vmx5ajy1ckqm43TxBwC+3ZYOpS4LS2WZFQW66
TCdvbgOJd4RwXlwrwBtlEc2rlMdBcxFXLVP/tSNpv2k9p0daNEFQrQcGZM3oz6MHqn9bGk5ORjNU
71pDTjTIuulUO7azhfKKpTXT5fvkrEZk8FreoRV3gJPBPoBTxeKkF9Y7Cxg2MlC13ie37zEsEzpG
Qg5iwcRF3mOnAN9cLeM78XQObFkzvBsB/swFKKn3wJHEFhe/fY9xTMYLKm/eoZBNKAiiZxFr1hl3
FfOK2E5AQMKLtqqaisW8lhosoil5x/K73sBLssF0x92+sScWWds+Jy5n4ii2hyt+oONV8r9eJr/d
AzjjrMwCtK2DAqpl7jn37LWJKAUP2tJqL13GRzbam8HlXdZRmqFbOI0IwhnZro/Ra1uSHpAmWmEb
O8YuxJ1sY+MCGd/ruiZRiZbf/SEnxSwHOAx69UxOZ94PadxtQQq5G6T/rXAwUIRtnNELZ5FZu4wQ
cGg5w8GssOyeWP32S30dsmY+9jKNrgv/i5a6d2AWX/MkEg8EUvsw5xDBdkPTb+g+Il9SLg+uPbNg
V+28IZAAug6ZQhJTnGT1Ie03kBm6vbU6PvVluoERn93csa9OwYKtFDo2CE7Xyx9VXyGqXC2HBguS
3VwHb4CDt307phBfeP6jBcTv3PiCf8UFG4K7WreA1vbcXZQlcRjlBFpli3u84HKfplCGRISggTHm
D66WXc116o5zAldu0bfbHqEkDdEJFm4B8YGAAMJTkbPpg8LD4qAiEcny0KWR+zTWAUF1p9jL3qrD
sSKoUQWxv81wuwglmeWdTGospv12OFuO696nwsAfNFvALUjCZYbNhFqyhb55VXpXWg0gXetuRodj
h8ROeoHb0RzY+Du8sxsiEc3RmLOr0GR06XhUQy+uf9re0uM6IZzjoFt3SZISQp49Y9d1UXWoYpFv
7PRVukbzEM+TGRJR+4PZmwzzKOZz6YTDPNRhImPt5tayv07upIUl6fp7KUaBG3LCP64H5wSd4bIi
zJN17QPRbsANPcCfqkVup3RwC/QMAxlOBH5CFLh83ciu0Bv3/CSmayfJNuIZE5zjyMceqvDvUa08
DLGWh4Ov32wCOjvLnefQ6LRzF1SvQrjeXdlpv9uJL2pyDOverptyJ+fsl7TA77QoKCIT/lD1bXqX
D+MUaunshROSqh3rPqoQLCu6W5xxLYx2c4RUuhhgSvdRhMNEXWyFp/22J3u82BHwralONkk/ORsp
+J30tVmcNTFAAbUIjM5TdfLnARlkv2ru7NG46i1HKguoiIX/i4m+MGBZdmSicC/thGN0N7F5MtpB
HiDZ7pJJg7LWiOVYOLkEWlm/dLJ61HQAb6gJyoMn5YeB2+7Gag2bJyzn4Qvs29JPsOSW+OTHSLSv
MdF+SLId2nfs4GNj3uqcPuogEWc4SjrZq+UPKS2wcmwLtjwUcCgwldws04TUeh985FFpY7A1EOvo
9uOUI4Qn3Rup0uk6ATIsmWD3uR+/eXkR76bAxLpJ5Ltlil0OwwMf0DCIvRtH+k54+Rvq59O2IWS2
Q19K3+UJaMJKi69LYdYYyifLTkYsUYVrW6EXBfleSzFO7Yq024goORCDy88ZOmOubroX9vh3OPt0
aDamD5ZhaIeaBymM5occAMdYpOJRcp6NHRLNlk/eRMAr6RrJiVVvTXb6nOxqK54ORe0a2xSATSh8
tLPSWywmh+2NHDYFCMmt42WPSSAuruO3uw49MPLWhb4foOMdF08PYPw26N9kNVSaISv2PSqXS+9W
+4TMcxgjHrmPZn0nPb8NoSvn+yhwmEkiEe+6tPsw0LrbNb0cn42CsFAB+6YxTXwNggCDJssl9hSl
0xanm2e+Kp8Yi/+d8Ge+FxqyvrO19XIwMjFBOdD6Xot8c5tuJzMqgPlM4i0hPgPPdaOBDQTU3rWb
gS3FHuU4SOMoQYAOr7qnJofCZZEIDMj5txMI+nyy51BnJ233+CAw//xAZmG8iDR/xA542Qy6Ed0L
aX24Nnn4ZajPaZ+JUzkzXdsacK6KbEbtXTxOmVBPLxiNbQ0sNzZNY+jMexHUuQicUibPnVkC8ppy
BGxiTNdRkzroGmeWoXHaz8JZQEHYVYEOvOs8RkG27OFoovybQUjtF42T+lSkAAGC5oS/T3+eRjGc
1dVXEbt2fy5SoFNwalipPcLt4NsPc5n7B77c+mzleo2Fne3uu6W6ziibnUXDwpAWHNoCeEkbdTe/
IxnQ59OhIcGIDM2F6IUfEuq/CiNoz1lTvrV+QQCltMf2uCQFR+QAVrOfz2iw9fN5tHqEGz2J8Zdr
FEXoOKizmKV9GrTV/aM+TPNSnllFSg5BU7Rz+urNTUAFdENccX9CLRJTscKuNlpSJZyl/OisCrav
7EOT7OoQdt9Hmt6el7492PnoHFqmw3OrZ2AXE7alYdNWL2nW/ZRd2X9+VupKfUzJ4iD0OEeLjxJM
Lw7Rar2jzhnqyl+rqw8J3/e2rUtsttfCnaLx7MavkJpqJrqdga4ppwuysoGXvlllXBobqTfZqesW
Eu7L1hizR0MLUqw7+cdIvjlGvSpBsIOXMoo2TFLrG2hwCZbXTGO6QC9sk2RzVISJHkWHJW+Oo2wQ
ViixgEmT09jBS9TYrAGDnayzegeIeZAX9pZX0nY14ryWv2zUpTSSmuNvZIVJB4gSqRDo3y9VGXC0
Gm3iNajvnwE6mGcBx3xTe/DYmh/+kv8g7uLzyUYTv1zT8TkdU0fwH8+nRJzUd1WbU3Vu10JVVWEj
5sHPfP0q/1d3hOvmv0aPXiD38ygILpYHo8YBdnA/OJz0G2nnprtzNRuBkTI7Dk0RkNRhQFxjdlj5
KcqQc9gGLfhM4TVA7igGEH/7+ZdAQJcM4GRo3V2U98kp1wq0K289nij7Phkey6i+y5gHzkgCYgdR
F9/nYooJlEtoWj2GWot5kwhhEg7X/J2XtVoIMJp0QpwuT1FTlMzdS7E3xvjRIysWFc+YTL62um8d
hjVMoDtOccaAMpza1rzMBjreB4gI3nPf8gwHgw9esqheAkWDRGu1jCFSDuNJq9yMR8efr2JOEKXx
NMmuiThjgHhDM+TnSBeIEHYa2yrIWBc+GkyyI80JF7LOoTYB0vItM8yC2H5G8ais6+wcVMsvvmzE
uAGtnuyxxEjITLttQorMHLvgOorFOhBUrmGNbVKOEFunldVNLyA1Yh4OrTiv07DP4+rmpGScq6pE
obQ8QLRftmRhAkahbmdNyHgh6G36S/YO6r+9RGVqb/B/K7dSW5q7DOEMy6i0t5ppdu9NrX/KEWF/
xCiInLSzdD+nTBy8pcNos7OfPU9UBx6B8hgRR3+rygjFhFT73kd2vUGLawAxKvKrpnPukcGwq/NE
fI/r5JVI0ga7QftjiMWji8rx70IQT2NdMEvNveUR25cyTpuw1fGosKX7g8i8TyyAOcrTu/5IsOSJ
1CAcl76BaEW0ZFvFMjuZyGtuvcJejj3W1oeF1MEWlKa1xeZa7tg+bqt6TA96s8Y7AiJSJZHWTvTu
FaA/3ixieCrhk1hplXxEWu3CBCeZYD5ntV6t5JVkp1vu8iRH/aOTxns5dg1SjBAmyfaTh0GYOvXT
AB2gsdwiMJc9ijQrILdmM5PUrpuL/NIU9Xhx1ujdDNR3tNrmGAyt9orP304EFiFVGHvbqM93U5zG
ryAFfwhU9e/t1tReLN3R0ArWx53fFyAbnSrZ5+3kf7TEr9vAB1svo/lC4DPe5jZySgMZ5CPyo1sf
2crvMhitjZd5xo0TgHVq60QeJNyz58TuYL2TCf/dopXmBOmvFvc19tOG9RhUeb0KLdvHwBrEo9VE
hDY0Uf7M69/ICiTkSJM6XFo3eAZtHO3jxIMw3CwYCizZciPE8Gs2u9Myi+55lJ3/2CNskZTgmXHV
aw/IHjIdqfx3zps9q5x3Ri4tD7/qn91qpGpUdVWo4V+v/mr7n7dQ3S6+xOs8j1iZdoqJfML+WB3c
Pi+rEW83VVdXar0ZEp1Bqv6vy6/+r+GqTRX/aVP3UW2z0ZVbS6+nkLNdjvZbWdYsquul7rGFIZz6
d6s12GwI1v5cA7K7w3zir/rnSz9LMZMG1BxtH2eiOauiXpfZ0a4QH1N1W85/15HqYxc5pHfVbMZP
jqHzOPiFtQFEFD+ptrpwmd1TezyoNlXocNP1ZIzuPpsKN3uImca+XoTqYXCykS79bFMdpVxa8jsc
+D9ftf4F5ge5+pXqp682TpwblDutW2Xnxi7x6/jg1OgqYvLuXPXa1q9RESQsfVP3vfWNNyxaVz0i
bTovkSh2Lmrrj9W8cHyK5xCJt+ojAXFxSHG7OZIYgbUMOxFHka1hBsN2aHNiKVF571aDvLPT/OCz
xl6wLWKLtGT5CebYIePIfylbTx4Qd3kt29y7Qj/UdxrHLqaV2L0fuyllh6/fZ1N3RgyluGBVJtAP
B8gNimrZWYHhovBcoB9XLd+FZ8UbPujgmYD+fdm1+gd6a+VWjG650xfjgXRzzxGzrzdulU0bmTTl
wW4rMj06gkyGCVGOrfc2Gwb9tfFGAKNdtrIpiCTliOGjtx9b72n9y5K95KQMoLGPnbdltGts2YPu
KU8QKain6gex/PmimtrY7K9BXpxUTRUQheO9hPq9VeNVW9ebr4EztHeqNuDkTIZpwmxxDsCpdWJb
Fdn4VIqohAabjDstHscn1ZZUbHYBR11VLcCC6JI0xW9kaP4asEyOhxzGAAZlvYcqCvPPZHTEo7pN
UGOBq+PTEn4NGHq0bW2tzU+qreG5veu06BpIcvhztUUvMX4wlkLHsSib954fr+EJpm3VFjvJY1GS
QVVNTjWAus2rn2peV03JuMwbvTbMg6qms6yeZqLin3co8fszASopzKsCuQIHfUjr1DumkvkVyZa/
QbefQ+TC/tyIvn21/3ccIf4SOKRl7tX9vgYORvI8kY3jZIPBMgpO1T2SgfbJmlb9nCaZQtWmiqHS
KwxyKeJUA85pzsuq+QQ155+Or8FGtnjH2tQfvprU1Zzj0/7V5qfFbz1o2f20SRD6rUzvK5OUscCZ
7PPqq83VOkAEbXBWIzQyTJ/DyrjJj5oJGKYzMQBOaxvlZ73oXmMCQbuIPcNeVQ1RFUi/9vCuPUe+
iihaQT5rrHAdnIy4xacCY3tVHUVfY48GzgSpJs5ewn21ghx8W2UTYV6rNkn1oylB7ndj775OZTse
hcaOTfXmk8yOXVvP29iGKz90+ONGLZsSNyM6p2uGQCQtd1/wJecIFog3VXMKI3te8wSqlviR+2LZ
DipJXfGomqo+ZjdR1MudqoKYsjcY1nw06DxszakJXpxk0JAES7SdEwT+i8HW6KiXbOpUtULqBf01
NjlqsMV08QCD4aI6IxAdL99MftbDZpwtnqu6ftDXm2Yd290uCMo7NRAPNvZ0c48MPC4toWobWXl2
QqJCFXC+D5J6gETDkjephU2tTb7pRYQ71zRON0AX2ViuuRy9XO6FN+RgP+PkUKIW8hKPj3XdFvtA
wwUvH1fdyxFt5ZUuacFJ2VWgsl61bCA6levf+jhjdZ/L4tUxppl9PrMcCtk5e3HLuywJdGd0RPPX
QZtItgTRW5P36A1PVvUY9PZB1Zp6bF8868TsmOxcjHs8UEFnzzQD6FuZcZzKSLzKiUhW3pCSgkZj
Ho0y9jaCnMAa5fM2A0iXXZLb/Z4w1hob89nOF88z7u4b2yziY2BuER/F2HsVv1aFmR8tW7tZZfut
NzV0x/1mvvGmkeGoJuLVOWcXzYIWmZI83sRuDdXQREMQ1azqe1cOD1HU6C/YtijETdjaQfRcENfK
Gvbqutbw+cwG6KK1UFdi3WO4lX0fl3H+2WRMUXLGX/QplfnP2vWto0Sz9yoc9OFmtriXoine2XvL
n74trsNUGL/RFN5ngXQ4LN3kvIQsuCU57K4DLuFkYWCiPhWv+GtRtmGMEPCrncpTApD3p1EgDKc9
5Gg2P5ludWkNvdxXBnHaUkvLnT+mNUnv5BubvuYw+BAZRBeIMILZ9WAPVUsgwE1+tuK7Hi/uIZDG
is4v/e2sEyMsU1HhEugTtNVBxrqL+bikY/ky9unKLszFWVXzBr1RQBN3MO/dh6ifyUP1YwNXw5oe
ktZe+WWp3IMKTo+yQSPE0coj2vblJs3d9kjQr93ZK62ck7n1xNafP7+QgyRBsQUEtUs1Ev0ktfIw
NbuE4I0b2uYjFitP8cIMZDHV7uPIrLA2LEF9aUb9anodmvhF+ehwWnsdFt947KS5V31InwaXHsPA
cHJ/9UzOr7bwgueixiPTNZ3XwbFmLANxnFv7JoTgiDVj4bTWdPQWn5qByP1aG0gWP5XYjqkaesD1
kwyyvYhq57WrGpzFyuKg+vrA0R+9qD1+1mq7eezG5WTrmY6shXnMmny5FmvR6eNlSTuTcA21upfD
fvA1Fy0j071OpuFx5p2LkIjO6pa+NlprkTqsMfNcXAqzda/6aNAbzd2ys5NkQLB2rasuVZDARNN+
uKrK562KRjokVSvCqMUojuNQEJaUAncI32kFhCGUw1S1Wv8ASQCXV6+wZ7IWwImoTp3J6MXXl1Mv
5pfPquox2no4J052LfLh3a7S6lQQ8boOQ/NXgQKmt8NEo9n8p2PUg+ne5K18je0sz7BC9LSbEAA5
0iLrXZKOYNBkpggG2FF8szJ/2osBMqWR6/GNJwmSgDss+HsDr1JtapyPDvpNVf3GfoBxR5Rhff1X
+9JI5ItaV0OXMW7ZykXGVsyRgHFKUaZdCcAYiuWY1ySR17bEZvZECCgGzuF2L4VTvtZRI66qFgRz
tEIrsV9cO8cu1Q7a6KYcpMv+RXdL896tvW8gRjpAL4xogKVyOH5WFdGSYyrabLlTVaMDygEZLz+o
aj2X6SkacV5XVWQ8i9syJp9/WDW5zrxJ2v9j7LyWI1W2df1ERODNbfkqlbxabW6Itnjvefr9MWru
RYfOXCf2DUEmCSpBkmSO8Zs0eJGSlQ2EWAc0UaQYYXS5t7EjP0gxtK3yAhfD3kgx1R3rqYaCKyX5
fW2gn1I7q5/kt2cLzmu0YgXzoOV3L8CiSce7WIolTpp0TSxFpejZGTJIMUJQS1u5WuT3T2lJiJfE
Mqk1S8vVrVI19cUmWUAgeaoYq82iOak2maEApyPcxYtpEweB8x0A8V3NHgYcvE+NNf8hbvE+EQn9
WnbQRUjKh6+YGvKpZ2q4wZCofADBkZ7KwvYvrTGHd76vRCfykPmpQMTzUc/i9xR5tl/t5LyYE+aU
jov9cFbY+Msl40UrcXBzY9A3xH6iX2cS8Q0RfBYGWuDGD+mYxyBxguCOFOkxHuc3e86NDXKcwDfK
1L5v567A27fS6N68qX2aPcpGse30kWgoEtn+dweFx22fwEB3h4p8WlD1AK6AnsOhU9HY7GCxeO14
B1h+PtdN9QOPIOVsadn0ZnUV3W580jC/fMdk4mc+u1sS9Pf9VPqH0A5/V12WPEZxhG5t6igHaPrq
e2nFGpPW9qC5uv0ptI+kxNLPxjwPB0OJ4r2rpHeB4v1kuq5ezDr6bUbFj24MTdI7lXPSQIySZXNx
CUBobKzjFAUmyA9eaCTfBpJE6WS5QJEqkpUOL3ZSjd5OD0kvVQABXoriSEQ+JuWHw2Obx69pizox
WQLtczUH3snyyHwCfE/3VYg8pukAVkKr/9g0vX+1vrmwvh+GXHsx1OYCEb3akIUKDmpBRMxC7pLA
y0i8V2VuXjvG4zh+01smSc9Fa7unKeuQPxwBKNeYGmfKSVPIq8Fpqg5w53XkQXzj8hOoh/qQEgHb
oa9k73I7X0yz5jOfRyQ27eBrlbn166zz0aZKf3RI3APuxrbYXzaKOWJg7MU/pxyHmXFAOxdfmT8z
NJiy1T2sTzCgtfqwfSZ5qx2tygovgZUTlY9KdxfkqvEO8vPHYMXlHxMVTHJBv6OuqyB/hwTrixJx
iKHtNioidWdsSoYXtdCipwqUipRkU1mtdoA4T3BsaSEbv9RBuozenQ9Z5QUZFQ3YX3wCG7GPcTV/
7DVTfZ1Ire49nVy3FC2EFB+y2LuXUr+4Cg8GZOzR7q9SZcA+OOLZW+0aFxNerzdaUJ4AiJaSVGmL
R3DVYuIqJyxfn7PBl5m5S3QqNH9R+yy718kH0mpG5bOUikwL9qnr5wcpjqxsyFe3Fyl5uta9RkoK
QsBBkl7q9MnTzr2X27BouJpsmJQceDXwUlpOCFxl2icVLra3Exw8tjud7MNyUFk240DgT4E0cJYW
hLqHi1+gArVeMnDTC+Krye03Z9FQbCNvep1iwh2TpemvjY8PRF6HlzQL+dIVbfzHbm10pZk7vTih
/ZIOv7BlNt6IaW4nwxpf+E4Yb+VY/gwThCbkGCFadYs4pXcCMWq+2RrmLUqPY7e0zQ09uFRFQSJ9
OTqoZHrwmrSOvvnE974EDFNP2cULmUFARYteZIM4SrGvEr/YJ/+p06cIL9DKQ7zb1qOXKRhBefke
2t/mMQ0j49UtOuM1mRUGfTAtZynGitedtRl4iDTRBtt45QM2OVl0a5/jYbYdUWk92cvpVVAfgLv7
CKLDbauUznmRTRI3jHbNMJ6dIHZeWrTRH8ZYgWauA0ArzAB2dDYT51nOICIYPqMlx5rGb/MtqN9m
zw0a9wCb/7le3f0pMsXfw+wHGKVPygtcOh0/j6a7FaWuNetdrfE9kxKOTcVxrgDY3Yq6z1lzdvQB
bjxK1WjMpPO6WN0aehW8St00+xct58WQUt0q/am16oIW/FHZ9Pb0WAIOub9VwYI8D8z/N4aTR0+O
y2veop1lT7q5IbdLptgYghfZeGp4VAtjfpDS6LvNQ1S7x0JPo2Q7N0sUuK6cjRwtIr7yqYUBNnJb
8WGtM7zkt6eqfPT6snnWIlhlvx2MlMZGfZEN/QgFj55s9Vrnm8OnOlLHK4o+6gs+qvG11uwva4OE
dQrKG01zXOtc7Bzb8XbRph8QrEBGaGuN9nTVo/ipHb3sgW9g9kAK/dJDgrhICVcgW93IrpeGL1pr
tue/6uQ0qyl+1K0f7LSyygD55M6zbNyaKKEDIQCGOnWlqgDSJRdTD7sEjuprHfvlq5+UhNe8ODpK
XRblxCpjIOZhXpTbqfLVDX3fP0tj08CQqkCl2DCB/5Sq3e5Thtl90EX1az2XLy2Bwnv0XuvXIkHk
1gwVf6tCB8XrYbhzOrPnBnAwBD61I5EKUkqz61d1quPHJnbPclCqNNfQCN433lmbhvJhMsc7uw57
nudgfGrMobx4Y92BCpqC7L4Oyn1e7hV1KHdN49Q7zQpmgEc+vqKK4dz3CRSNuPeTa2aqe8uuPjeG
X8CH769+2d9bfYBie0hOCl7CD7+LD1aI4EFisdIpmAF42Nmfxsj+Nbs5CLb6rPYBzAklBNOt9vqu
ZQ6ybZh95N63JtazzQxKeDtGCkRSn6+5ZPvAx8CuN8Ggq8pwATHxSaud6BjwQSDArQJJB6Tc9/qd
OqM112qKQXIBdpKrHNNRf2fdxWADemFXGupD1qVnnPeUa9WV0GP7wT1nPQQ4w/gUN0PM8s9lnQza
M+tD93XOLA3VduVCvKMlmGgUmyyfWjhTG3XENgx1YtK3E24AXtknG7yJnyoWw/dq/6yFjfe0iPBN
kBjsqTLhPQbG1Wxi9aBgjLIpovd5nt/ICO2iVisPhd26d32GGwyBAHbXzTSgAG8b1R2iZZ9BWIxn
X237Q+mEmFbpuv/Q57+4THhBbsXYoPs8bB3TIHNbKNo1Y66aWaP6bKRceaiy+c5CcDYIAYlkyrwv
FoNtCKinRhvqS9359R6vnGHXOE5wTd163qmt/jkY8Q8AMdXtgxmKhjqXzxbwj+dKNz8pcVSdMtQa
r8gkgivhm7JPG6e9lkVBlEQf4G/N/jaopv4KkODU1QgytnWyzevy6GWjd86NqdqlzBtYWpnhxojg
RtR9d7KqBREYdNrexBr+AED4B1JN3xfnpJNJlnzL3eq3wOG6LepsRPDoN3ajANdL2vZOY4tOAnAt
tCRYsXcGX3vDhm2j/qgSfYJXZ9Z3A0CDs7IEPIzmWWbU2jKtZopCN+rIg6Qhwix5gmRENLTqJz37
3tvKQ5rC80UcZZvGz6CX/8yuUV3Iv6l8CZMazTX1MhWV9mLC8DDp9qR77XpIwN841dbIw+ja5VVw
CUZmGJnG+zuF+PKkXYnc3rD03jIjZOX0aFI40SdcyZhgJsRQ7aquj6E9/XBN1b2ObtJuCQW2IaHQ
G9ihgeBW97ZzDvoQR4gAMo2WPyEOVS+Rks8QAfLtEEe/mqzEEjAyT3zL+wTECvJW9YEb+qdOsYgZ
CcOTfcCUo62sJwIj+iYGXbbz4+bVcxs4Zm5j8BIbxTmsGQdjxdzOQ99sy46YQJ0/oWmqXvso0q7t
snHMySJVD7Uj34R64O/NDqReqOmsUBSnY+y1mn2QJO4WUNYhKoJfCpkHlBgiFIUIZfzsraF8b5E1
56N96nIf3xMXTpMekANRR+ipHtPj+6AByDM/syJpt+Q9q9J8wMMx2+AG8CmN1ZA/71gLhHo3QS5+
HD0C7LXeTWSFgxeEVfh8thUIJV/twOGb8XUEebkJS7BZBGMBjKtweMyW4PWcBgfbW9Rnq/5X4PoZ
AmUG8EZXTwEx4D2cF/4xnB309iHMbzoNKlP7e4A0GAH73TcecL7adog6Oxszb9UtQtPFXi06EMqd
ggGLpirIR6IXEwQ+iYXSfZ2q6WUM7eZKqDHbzt2EKFrWPsJefiHS3Gws9OTP3qSDAtV96+zY7kXx
e++iJL57sRacThV33xvXu5YRw6zZKAxjaVWdZhSWWi38NgBEPVZd9w3vAwNOsB3slTKZ7ge8iq4O
weNiIRAHqf6aOu4d+IeJWfbocweHbyOrdqIbAfClON7rRudvmgISRRZXBCrawCTrVlqnyq2KjZXY
7RHoegEozrMA3fAxOEBmvjg5SSm9QHML6djX0upcojyFtsOF/lhOrXns68r7knpvcJk6tfV/zna9
g/POt9RbIDLKz8jot7mVBRcd99OtXqnNjpW6d+oBnh0tcKDgTkhJKT6Ltw7CvWMVBD1Uc8cM8N4b
reEpHdAocighJpPsWzN4yzPFvls31VA4t6LNzP9s11DEsPl6sHzmjt5ggWN0M4Celecd/MD3tqGH
+prG0LdlybzR1YBX0TeNu7mOSZsy+/iV5vo+D5LpgknpqUMo6lmLg9/W4hAFVeeKbrF0RlZnfIiX
zSKeY+ajdlXNun0e+nZ6aONl5KbklUH7XEdMdas6PZaBo4bb1OExggk7Ky3rj65PmXlY0XuS6ugc
mjjNG6N9GPOI9fey8d372evgobVavG+659RpkkvI8uCS+k60MwoIALCxozvLNp/1wIC94Y30qHZr
DSCuiO/F+0HBjV33Ca4Rg6H/I3CmZSfBgNlLRhqqMLBE01q8rkBg/mejdOSLMBU+FR52GUaIpJZf
gtQYM68lzIJfg4Ps+ZIIUGZ9r/tYy2O4BUei2yceHOugB401BcPEihNTdBSoGX089UxHLe4ac3pS
w3mE2uHbuxFVmu20FJEpmDDY5mGZqQvQzAlTeCUd0pOzBrrIM4s7EBmnYYKRAlzpoTO7Z6XF/yk3
42Snd1U+bwUzFy4Efgv82d7BpBVOwew+jCme9FPUZY8eqblL3FTvM3CjT3htgDYsvodDlH5Sc1xi
vPaXW/h0bokSOEuooJ5xoWcIi3eO52r3spn4hAGw8pSdL63RAMderZStAtjTBykw1bl5kcvgpPsW
1UF+zuKSIXvsnB3uhMBDSCkAgivmbYFiWuQUNu+FvTUZ8u4HDUpvDVAA/7XhkDT8PSRH/PuYAOsp
mcP3ECk4xEcPE9ZyO8cZIbgveCMA2rtE4+mi/5sqqG/Vf1jXtHftkB3rseYzCSowcfDvUxNIQi08
zro+O+HXIi+Nz0jIo8g5vuhJYJ3SQXmZCQIs9Fb1WJmL8UD8Te2MU+yNIdn6nRfP3jmMrIeYVNo2
1ZFVatUc4T8DxLh955r6dNXS+G1UWaVieIqMYghleDFpqnx0bZKGvwcU6P2mABFkdXewSXiD5Srt
m3BEOv3pBkd7BbbrIo2tTCwETMZpbcHV52nf7IrU9p5gATiP6vQ2g+B7MgAj2HnQHKo4+VwyMUC+
MgJaWZJMleKc6hlzPtxW41xRjknnhsyfjBT4i7XLg87YVmXRn2BHFG+dWTenEbbIVop64jTgjWtr
EzZKc890mf+n7eydXga/JluZjkWczncIfzz1M2Bv07WTxwApl8eg0Woyw0hhOr2T7q3aro4lNHAj
gJ2hJEjMZfy8hanhDkgFOyFJxiLYOPOY7VlFPxrEORjFd1mGKylgse+5/YZpWXvOFsxMueDqQhAW
Z9N5jBbcaG1M6hlgRLggSWUz6dG7ohj+Pv5PldRL82x57epLGXBfvRY63SYrUrYC9Gx0kNNaXQU7
/zCpBhPD8C1uQAr4r2MTpIcAOq/dGnCLhvEVoXLUDfG8u+lqCEZIcEOZyYLBjR2UvBfBDTnQ+Skk
yfHH5DbBBVyWNe+ZrPJLZFfeaKuCS3aS3WQmggQLi39vqAvQvm6royBUKsdpgRQyl80uRQ/cOmjw
evA3iaItcQRqA7BYe7IqXx0l3yVq4DxPv8x+AMW83LhmuaLsrfhEW0vUeS9QRakc52zKTtIyclru
DLKIwT/nt8tFpJUWqtPGdrDplV+ZoDVNAhbhs8XV7xg06lEURhxvC8l9OIPh/Nktz280I+eUo0Yt
OWDZJHL/ZTdmiUxKC+M7KWZZdQxLRcd/ZvlNObjPAO+Mk/xJ+Rle8BhG1YA4SV/tcf38JeelYwDH
fHmMtycslYKXyn2yLtZCGl3rxlLvjkit4MkE6OOG/ZXeAO2WDPU4peNe1evvggeWzQCMuqvh1xFP
RXIkqwYbM6LKSRnj3WYvSe8bzitUg289zMW914Q8URsJ0UObNK/y7O3EfRyI+xzm2mBYt4YIvT2m
7qS3ikvqsPxrQzTb1ocGdlgHQt0EO3lc8jRkr8TjM9nIrvQCK9R98srdxiv6/IKvowf6THaXDUQE
+oZyrDRWUegLJjNABGDOKSuaef/Xrpzt4EgBEtk18sttd0570FB2dJK/NzYNMepmF7fJ53nUL3Ln
bncJaummsNJpJ/da7krSFqz/Ww3xlQUDIM9EzpA9qbt1BynLxkhxDGm6EIgmoo9D9yIP/tY15das
vUGO1EQ+NxUY9p3cCvmRel9zf9qg0LdE0JnlWtWPdrENQe7ydn/N3OlngFfGIWM2QK971aq8hWkb
HvIZonOrTy/6MnTIZzuLbec4BzNIYOz4Nip0TpRwG/SErCQv/p8//NdvkF1sryC766F+a3l7eqjJ
4FDaG/pOhgD5vnfIjZ9sAFnjSwqX93Zzb3CKv96av0AVH++gQRqviGBNzs3BCHP8qGM3/KZ0mbpf
7zCD4EV3XCjd6+Ci9k8ZJpYH+S29Xz2m9qwe0Gjs522Thdd20BVgHss4tLzWcqbs/dc6rytnhAPC
ZCc9oY/TA1MYli5LR9BHpJ1MONZr91ka2NVMA1PfDkiwnaQHj501nKbcYllS7XNnwPgIx3BCKf/t
t9hFevZDsMJebgBXWAApa9+b43tXXwCMRmHXi7wNw9syLEtPkuJaVxD9WUYkS5+dve9UA5iV9MkJ
FMZIaS+b9W39q4veduX4XHnDyWvMrfSE2ynYChyV97YhQSBjIQv25ohC93l9w9e+LHVSDJZeqPb9
oQGkdwyd6CDHTOns0mI9/2MXlLI8Ndm7nSPl2+6H41L8UHfrtmVl2/8MPdjKkeBPzXMAV26TAo8p
UkBuvQ3Ceflw6B5E00BnoTrpB3woyNMzL5AnPtg6xqDOYz63zw5zA9aHV52IxawWmxbqRA4oZai7
O2vBqs5j+ZwPbncwzZmpRKOrOzUoiN30CMxsSPAehHcw4cCdbsx5qHdBVD46mBevD17+qhRvr9Na
lsq1m3w4pRjS9tRjPyidUTb1MlzLnp5AXzJjOE9y9+UiBXjGCcwK3a73odVv5S2B1U6t7P5VO7jG
l9xCREnWLROuwXtIdV9t4VKE3LAuVtIzcXCoIfGCbxgT/VPUA3dHxmQv91g28tjjZXqCUC5r5Cn9
kU/6xYuN7KDO412C6fem8bqTDDIao3YLZ7dEPXcXFsHtC2C0vyDlZ2e5oDx52WOkbxc2jB0Nv+bB
e8Iszr1hlv3EfvXxPDvk0iPWwUDVVOfMeevv09tR2/UTxPv1LpaZw0iaLJ+ZzM2snW9BFxJSCbyA
L+CSDWbiHvKj0oTcGpQTA12UUbP2Nx0zmWyB162Ok+ucJ4A55HOP0CPRKI7sbYZj2G12dVtFRVpQ
kHPTtdsgDJf6oTYS4yDXl9/l29F4bvXH2cjbg2oaz/JU10cre3nX/YyNKdqMRYHSPxTyfxZo68Ch
yLdfyreJHcvTEkcalg9g/PdaZuew89t8uEeQ3TwBTasuwtoZoq660Bf+lGGW3Z6vPIl1jFkfDB/o
3yn0THPy6p0FQRpZDMfA4aTgJXAZwXcoBO5Lbpk8GenWgUrs0QIe7Bf4hvxnAJUG64i+Pslbh17G
+/UmrEdlT5r8/y/FXG2EvXS/DvXyY6R4m4uvZdm7Vc4Rth9MaBFmkImu0tknFY9FaSJ/9jblkl0c
NnnVbrvktf+B1d8+lPI7/5pl3M4tc3cLLOBKQhB7DD70Mn8lOULoWl6TuUAOZhtM5je0Vognh31y
KpowVPfS/LbrL1/QCDBIF6S3eZz0VJnRrZu1bpozUg4aSpEaMLFlEib/zrq5oSSl/Ndc9vbry3mE
iXM/Fui69ew3wNMPNlmqeYteb0ES6ocrP8SsL7qrq2eZlsmkTvZkc7v0Mi2UIokgNK8DCCBrY2my
FmVv3ayPca1b/8aHc6P8U4dQB2MYY6YMnB1AgPwkZXnzuOMJy/jl+O3Hz6VWbCJlUP+aRsojvPW8
+XsA0f4s3TVCSRfQ9PIMwq5DckN6yr/vytm3oQpQTnNyy3T3kQoSwBRZl3AfOCFC8JCj64F1DSgH
ZLO2k+Lg/xy0Oj/ffv3Sk29kj/Wduc1nbp1Zaj0978if/Oe9k71bK9n9WJaTblf9q9XHP/DxLEUj
sdHab9qM1KyMK+vsQc79t7q1iRy9zbNld93I81iLsifn/der/rWckdbS8MOf+re6D1f98JeCZcDH
aK7uQhh9yyuOhzO5imq+rVXlhZcNoRTImdCIWLwvYbZ1s9bNGZ6g0O9oU7UGu7dGMtzKxdemfx2R
Xd8MQAiRgr/1aHlZ5D1ZX5b1pfqvdetp8t5Ju3+r+79eyp/zhdxfxKD9xp2LQxvT2mUuLB+udXNb
ya7lv2IV/9b8Q91tPbFc9vYX5Dof2tz+wpB4V00Z/qidF25laJA1qOyt32gZQ9ai7K0TsrXxh7oP
RWnn9wgG9D+1GkmEpLAh8vFykntneitd+LYrtVKeCWWzrM6q7KB7xes6vAOmgja+lpV5oZFLWUZ+
5kIBESUrs9xb6MgPrHbeyvBA9B9J1gZl4H/oardBw1aJIcjoUpQzJEzE33b/NtyuXcGRRf/aZu0G
a92H7iJFOToGTUrIwoXpNaizuescPZ23sv5NABgQLkrGt6AdosPtjZebsm5uw+paltv1X4tyYH11
pRgQSPln+JbyhytI3ZwlYCe0hNdoHexvE+vbcXk+65kNXiUs3rKzRWDEWCIkf60c12ZyrmxkYrAW
Ze9DOxlE17q//nE58uGUwauU/Wzcgwp8qqFS4BogLYiUGxpIjuXDVeKI177K0OVnSZad5M6USZ9n
p1l1Nk2Gobu87OsTvb37fwUz/5oqrE1lTx5vVPRE9G6NbkGu3EH0xIgjZFJ0tLKH2StJx6Dmok0P
8ore4pTSA8ZZj5sv8iL/E9Wq1WCPdTapk4bkYJ5n5wSJYFjikNZkUzdkKzdr2bcCBf2z0NqUi+6w
M1sYkDEgr5EPS9eCo6n7d8LZtkgARCraNXJX5bnUGVQmvSreyhieifDJ9eUBzy2iO+0tnvnh9stN
/esR3Zaut7suaxbZvb3mEcnJ2TOnvdxl+bPrRn7AWpQb+6HutqqTIx/JnGtLObz+S3oY6lsba70N
NoZYxQW5/94V8Xg0EALc6zBmKUI9Q4C0OOMzyVFLJ3dmOMj0LEc9D5inniR4N9XBa6RlR225hprU
2X0Z1O1GWs1dNp6UuTR3ap8B0huGYtNEvOqy8TLX3NoeAE8NTNE1TdyDGoVWvkcyCMNlVvZ7opKg
hifn3OhB8wgni1wzorEQzzMH96JYvab++LYg2l8CZGBf4N/UO1TjRlQ5KEpdhuBRlpCeqEdUIGK7
Sl9iz0FZ0OzupxgtBAfYwkEnt3/0LH9+SqvmJ3zHU29q5fuYm7hqpf63vGRKXuMDf/EDFaR41rz1
3mx994jWk9n1AxIOWos6zjBsgqauP9czmF6W5OUnXU3tLYo6wKsiZLvUYrEFMAklz7lVod+kqkgZ
xSSZmhIcN0aM1cO4HCGUhJnAgKNAmGjHprDLh3lKqgfZk01WFA66Z3mOsDBBeKuIg11ZIT/kT8NX
k+TZsVUXKb9MrQzsSFDi2C0B4I3rs3KLixjVaxXCp+FjJKqiYLhrswJMkNcOrIebwr2A1CC95hFs
b1H9mvopehqWDUSX6MlXk2/IaipnqSozTLrRXUSVq0D4zLDI1jjBU4Ma9pNKJvQpVTRtO41jwAqC
A7HtAa1Kbe5ljqUoHrKbaRi6By3pvMd52dQZsD2bvgW7mhbrgVDP0q1WOriiDWRnzAmzuXHU0YXx
f09JND/cSqA5UP516HPr+VVkeY+ozETbKmw36J4ae0ezzN00NTkab4DpC0MzL7YD1BlYq7bTbT1p
N1jBI4OBA3jpheW1gmp3bZbNWqR/HpOCGOqAtJENN63UL/lspsZWMw3tIptiCv63sugrZTt5sNy9
MCXYjKjBW+8DGHXtsf+aDPkXg1Q6uHDo/rxbJnxmkImgFYoKlZh+/k2683OYJ/rXqUlAKyCI8xaM
GbBrdLAeZ41csjUl1l3l5v1F7+P2lKZx8cAj0KD8t+pLMyp0riw171Wjf6tRDbp3o+RxsKsG6qtS
v8Q9iSMHsce9FOUAqdBPyK/n+3rc9Bh3bKaleaylmPLFYLmW88hgU+Uo0G4ZM3Z/nWzl35x0Nu/k
UnVjag+OF54gh+HUmSGLduCDU+3WX9AGyZ8wnJPbdWtjbh+brt3nKrI2Wx+L5T7IXjEqnAnaFw1r
Zdu8g2jRvMA97x8IHZ+lhNFu+4JpHWSobESsaWkhdY5Rfjwpcd9UFz0uXAMBakP7IWKx7Cow6K7o
p/XXeiCsXKaoncgBByWLMzKYCWg2boVuKu0RsU1tK0W5PVmqLp8qB0zYcn/scQToUi0Tvfhoj39u
/06a5P7RLmo4Z8v9Q3UaRF42efjT02fGwUQ5RXZlUwUzDPe1LL1tbJGQ/KtSDsuRDnLHbngEOAMC
Lxg24LqwVCgrBiW9/lLXQXjq7SFA4z2svpXlQY7HQ1gfUh3VpmpWHALWiotbOPHAcxNEwbVbNkOC
7olr+Me/DvR9ip3Me+Db8R4KQ3xXjhkehstG9qTOZJWNZYONolqsRQ1+g/+loZxya72e3Y2YA/5f
TkndAXyFqh0/XqbtCkRun8eHUiUauP3w66S1/JGpKPXmmrYLj4K0o2m1MGBRpLyPlk2OwMS9FCff
R7Ew8gfI62pMcH05XKool2/WRrKHg94dH76OPDInxy5RlbCsPDwxJkW5OO8WUHyUpeToh1OlKH+4
RXX05CAEfjtV/tpfZ2S6ue9KABofDyy/aipjyI7Pc2F/SbEnBbk0u+ldO1XpnTtGAE40lDe7jDyj
SrZinxSh9qqW4XB19fpHHmrq62AX6qse1g8dA+wDuWmYLogO8vXrDfS/nLrV72ygJe9uxqVI5pT3
KWoG71GlfIaPHDzKQbMM7v0itp/kGEjhfQqh7iVfWo71ezJo5pvmR8UnLTlLE7452avaNNAvH8I6
na59oKX347JB3E8fNmZSs2s384YxGzTeUpQ2EE1J5PjubzUZcC91iV3CXErfM69GR1sz2q0Ujb4Z
TgauqbvStFDE39hW179gY4V0kTXq+whC5XvTY4ugwtc7LvzKd6Bg5c7OfPM0Ypn5VNrjGxCa7qtV
fp/dxv1sKW57ycoI6SRb7742M0AK1bHyJ0R00NIN+z+BY7dfgWzpuznGRdxu/DcN8Bkatu0A3pO9
OGz3M9aw8IX/twpa5D8HP9TplgMqNpuv5eDVe/zaShTmnOItUyz70qTdhOZ2X7zpMKZfsH7fyEEF
GNsbCIzPMHnVe6my/Yb8gjuURymOqEmcNW9KtlKsY9d8msnSSUmu2A3qvYrWmw4j+i6YZnAJhRUa
dzVaMdCiax8VNju/J+gedzuweMh6Ii27r/zBuciRvvW9vakNFv0Ot5PZZ+RBMCZ679Wq38LxiS5S
dCLVBqYQ9XdStDEiwgdS969SnJXpu8s3/0FKU589MV7nT0YMvscfg1MYDcpzmrXqfeRDIw597KqG
vHoC6LNHdqJ/Lr32UxK36h1gheFZ11telRhV+Spxr9JA6tFFPJRKnT1IlWxMVI4iGwJD3ekYrha4
x2Z28CzNY+hoT7n53DTFwe3cCsPCeo+MeXlnT05xF3WQ5Rax4PJOUdk0XeUiM6tOu9jrER23o+Yx
1ByswCfrDYWw9KtqVd4e3czyJEU4OkDq9eK9NEckKY0eLMHSTOsnf4OmH6iafMRdWW0BilfpV1DU
2RE6vnPQyX18tS3jLncV69UMM+e+TCwAFkuzdlJ/T6Alz3zatHumdRpuROy5y2bWUn9LBK8Bv/u/
dWsT2bOU9nfV69rx387XWwAwnR0/1uPcPIxKBVy6cJG+A9Vl8iX6nav+J3Mc7PfGGdEHyvXimoWG
jbJxlYKIG+bPfeU+S9PRSK91ZHhf6iZXd24dW/dp6WHAUteopaAL+wk60k8F8at9XGxdYENXteSl
csf4e6cBELMMt3n0zC64KLaTHKM0VF9RVak3cnln/qKWXvOzI28EjMiM0WGcjBMx2xLV3dJ69mw0
x3ndHYQttXyTZHWBMi4aVdeSMfVql+Gu9/X4UiNO/s+BWxs5XK618EgAPyPjv1PnQI13cjwE93iV
q8WOS6VdQSesHPN8K8ph3dOS8cCrHd1aBpr+bJmJdVTtAe72egnLMe9s4OUXJ7SUfaoVOrZUg3Oy
wPue8bpprpphOgc7yaanCR+XXd+qzSfeRhXoj+t8Y+78jDaP8qfx3twhYUo6Ftbh+dVuC/MnnETE
Ik3GeXofL22WOJBUgnlfV1X9EOttfTKNarhEbmvh7uuX2BJ0DvpYgFUZ+GBm6iWyWH7vf42D8VMS
mcpvBaTl7Q9luYZUXGH9mtLhe6gozhfNbjLUjrX5NbTRBmeKEjxCoXaP2SIqrip+etensXUkHJA+
ulCBwDg3FvEzBjLbn8OvDMDfIB8qv/QAH2TQScywmYQngWv+zlBG1rv+LcCao2lf+g7MMjrFzZvX
sibs+kp7BLfRAc/BYQnelbMjuOb7J1038KAanUXSQE1xi9O67E72HKcmBYgEwn2XIOuCf82L5gze
W556X7QpVu7N3vO4B8j31mFaX6TYGSjP5U7cnfW4R5hKY1527kqgbkXjep8CCOmbagjV+74q/U9R
PX/VrUB/kNK8IMAd3XqUpp7m3EWa5T9JKeyDY5uW6YtZ6P4nfyaXWFjNa2k4zif/OPqZ8zXmU3ls
R7U9Ou0QfCv0Yz3U9rcSRBaWOVV9GoKh+ILN3ba3IveFdeQVk4fi4X8YO6/lSLlkjT4REZiNuwXK
qYxULa8bQi218N7z9GeB/hn1TJwTcW4IXFElhMmdmd/6al8Cnh8g3uj6UHG+1y0booKKM866i5Jl
3AE7mriJAK9pkfZntTvUgamFZtA9/uzQaLXmVUanbwcsBS/dMuHCmLwGb2RvXVw3ULAtLs2M2xaW
1UeanfjmoKvobsBw1CF3V1y0ZWKA4j1aknbOzWr+RRbgpSuj6W2KlkaPFj0HHCiQe6n6Es/D9DbW
ke6Oy/poWf+f+1sgl3729y2f49Ce5jaBBfDtX8f/Wf9/Hf8/91+/V60GlNu22Ihcj92BAfu1HKb6
qppC3RnLOnAZ9XXdkDP4/V637gIosrmWy7r/+ixvTnBWkr2LVd6J60Rf1JZ21chbrozsn3Uy9tF2
LrY/u60bx9i2nbpGbxCUt1LW6ggm0XyNSj0EG5N73evh2HjZqBS362QU/L+K/kl1lKbaqGEin4IK
IR4PqXUBQrt8apfJumhoEqL77+Ws8nqGa7Ae/7V1Xf+zuH5iXQfb7phHNLT9rPo+0s9yykNvHq3b
ktP13mP/AZHMfk3QM3FRlfnB9tGSqqP5azJ6+10DQEe20B5udcvCcDSBt1KkckT1FTUxwuNDU0pb
TbXnZ4gMw67jqCvw9AlZ1mH9jjCjna+vWv2ME7Z98TuFQtdybMwrblXO2iN9IzquA5q2VZt2vFHr
EGb3YrizOup8m+voYYE4l8HXumGd9LC6NxZNVijRe/MgUlEC12n9a2Ym0hVAdOepexsbsWSeYbpo
sGOAkJvCIQRBFxOP9U6qsn7H4A8svvZVifYNxMjwHMU4wSdd299GTa/s5bjNDv6YiksYqHhiSOX8
lIbpF02H2RcfDrGDv5GEgI6F9e8VP5mdNnbBpSqa5losE00mPAwLcInLDpq6SJEaWjb0trwoKbp4
kMnyZrCL7rLuv+6GwdMG08gJAzTgNMniyU7LPF6yfXINgHXgq9akd0CHMIjQMUbTOnnc4oNWX/Sg
S3YV0ppzkiGq0EYxn0yLzmLU8cbRzIboUIAyPtoi0g+kPYobe5qHm6wax4MkR+Ux0wqMffw+OiWN
D+JpMK1TUk54vdYkSaIu8bdx28o4MMj11rKLEaEr0GUAUP0d9Ylyk8Zmd/WhPcENpneQJw7dQFXf
388dVj+YO48PkQ4euRNO34UkpYJCfmyoQbvhKGtPo2XB8oZ7+oz3TO9U0TSefXyoQFDnqVdNYQQJ
C34c7yYEH346/04aa+PjR/ZC9bqBaxMtWvs5uqeX9Csy5Pm3lGi/SfwiL9cDEuWBpW6zlpezP4hd
vxzBivHvoA+sxOJhZEBlTEA6aTH5XdCXqHbi3abXgCFgNhxho453NUbqC41/BrpWn2196kAhcwcw
Mir3WaMAkgHeN15iaC0E5eM+F1L04Eu2eTEV1LSrEXwoeiR3uj/s+3SYXoTB2ElRgger4E5RprwA
GyCPLxENgJugHPr9+ik1Tg61Nig3uakMHrnE4gZFUMxQdekM1m0MOfzW+V4lJoCI6y7r3F8rjWXL
uvK/t/zsPmYrn5Av+DnOuq6qLHRoFPDcDMfAi162WDm2UvfUYWB5M/pyBr6CU5LB2yZvOaD0WBYh
2tmbqS3wuVwWVTEhWhJ6cVgX/bRWHNSJsYPJAyI5w2RQsEzUPMTvqRRTeRztpMLBgrl18rPPOreu
w2mcvRuVFqUhpxvr//G5GWBUiUD9P469Lv711SY+AgciIeevdT8fWb9/jMr5JktfmikMH3jm+k4R
m/pB9dFW9Ll2L9umv9OGUHLnnH+zaRfxnVEV+3Vp/ZDQ7Pu2y+yzrkt70EXzxe4aJIVt3j73o1k5
2mAG720gPSAosj+Fomxzi8cBHHA3UHI1YgegvF0Wf5HMuIUOEv+uojrmtdO0L4vdvZvoXXkmz32U
gbifEQpU51ypwi0409lJhFydfzasWwmw/tlPYMlTtKYrd0+0yODcvBxh/ci6489ib4ymYw41Nct/
f8l/HVoaE/RCqv+U0qMKMHP5kp8DrIvpIO8pfsU3njVI5qkbAwyIsA7F8UXqQyQkqnknIDnepcby
9FUKOgxEaH2vQ+mLpVJq7U1SBWdTxrgklkH9fy8u63DqHs7RMlnX0YKpbPBFowqybP3ZsO63rqtq
OduKAVeAdbE1tHwTgYXxungivV/VvyOEC3Yh169KMCF/68vpySwZtNdT49/nc957tIr1V7WLoWGa
Y3ZraUBVYiBu50nvh31BVy0Ex4iefWyrDnpqwwRZnuKDKUeXPJWrbcZY906GtUvGgOx1qtcSifUi
e+TXhS45b+s5MSCg6LMQb3iKvvhNanyUun8jk8gMIOGga0rqhFD6sShbA3wfSQYKGt3XONknP8+L
D62J3yVBlpqnJQ30dA3peo8blgC1oIP0zOZsePTroYFpzgBi3TqaYXkMM6SA69YcC8+T38+Ns26N
0zDD8xKm3Lp1ao30UkviLVmORMUjv03r6n7dFguLnBOgJWLy6LZsZekS4yTEfKDP0e06t07kLHid
Vbk6/Kxa53BDDb0YH5/vT/1slc3M3MUUopx1ndmE4CatBt0pcFD3Z7+f75GH7NyIwrjxZ5V95xhX
KpRI92Nil5SIfIonSqocbatTjjI6KjTrkbJLZ1Ax64Z1MlpQg1xp2aeWpKna/nxG8aWPci4h2/37
MH/topsxGrL14D9H67HpcHtzKr3v466b/TTmK/7aczYkycUOS3iaYSMEWw4vDTUSQRSsf31w3fD9
lesPDDPZ39pCPH2v09Zf8PPlk51wCfpmJx+asPX+17/pZ+9/jqt8ZgHchu/fsJyFde6vH7v8uO/f
tG75/tKuzG5jwK5IxXd6a8nHYtlt3cEXNWmedXbdsk6m9fSvs8LqQDcMv20qQmepG7ZEG9ipjc25
SaLKrTGwCCKkZkGTv+tFM8HQo6exlw9G6M870+7+0JY7eSlgRTn66NUE60hh4Edhwwezh+4Qpu1n
nfn2lpjpaIEwjSo18hRjWlC29ochYZEdd45U8yAHNCvA4Vs2OcYGdyurTp4YZ+4R4T2KpredntsO
rsf0UPsVzcXdoxKMHAyZH0Ts5NLLzcmM0V9WdD2R0NmkZLcKob6HxXCSqHpOBZaIEwiGcin4FRJF
hwS97x4dMcNUOzlGknKt20S6k2OGvCV+RneVfxTEItjLLauGsUcmlSbn73UKJi7OXAzZ4edTAZk8
L6tBLuGbKt2tG9Cgvbcziquq7ZFyzvdNdd+kYrgbCIRas4aFnjMkH2ZaRoCXxfyQ4FEqMVnBIQfb
g6ozITu0ozMiNRU2/YZ6eumVEQewZTKl/rUe0PFnxdEMBp2ufyYF2WIXjdm4VQtYY+u6HALDbsZl
jYTpv9Z1M4EESFN1V+GiV1i6f5stE3AUdmlWd60Brilt4eKMxDB38zKJUq3cW5M5OesiTxDtLoZG
gWCo+V71s74xxHOkt9rNusqSKhUu2ThjF9oUm3XdOtFUX6VMBLNx3eWvDRDztKn5/uJ1ta4W1Hen
Ij+sX7yu88PBMexW89qppmK9/Mh1Y5TI+VE3ABAuq3TS6hfTlLwhCONrUW4KBMF3raJEV2rmX2NU
+YdB0c6AyNPTiFnV3TqxZlj/YK307c+6dOpzTNwg8yeyFEtIGn0Nz+vuJtET/Y5kv/792S4yNnPh
434Utg0uWhaDNj/FY2jWS2v3vYxDUrWti1S49PmyPSx19bgEz3Fj3c420UE/V9SKqk7c2XYi3erR
MVgWtCj+ZzLq9WtH1vJmEukyLETvg/sfjRk/+40JlKN05tG7HsiUCwPviugOw7vuUhaT931FzWUU
0GvcOlCRm9uizoKrIEl2VePivvSD8bjutk4IyVQHW6Byvy6u+ypQ1j29onN8/dS6DkVFiiQhOTOG
G11bDuy7NNfsO7jc842mdW+BX0MJWdarZtbjJBU7fmyh/F93g4B5oHIfntc9iPzu5EjRjtHM9VdM
UbuXAtu4Qyxq3uEgVm2U0MLLYJzNu3WD0gL3lEuKM+viugFgirhUKQEjzhsS5NiwpZSsaW4f8fxN
ev30s29I7hQzs8bcpWoVb62JjglwluG1RA3hYc+SbDQTMpprtpW/1WwNcjj8liuo5+gq2gZtqJaQ
PxjJh1paiqnQ4mWyTohdZtyycPNU55Foowyww5MwC/EXUp8PePifuWURvt5z3uLlh7eGTf/dYq3i
Yw59s85h15xRv75pF5VQt7QwrnPrZFgbJZcJg1oaJ9eVoGu7na1S8R5jgC/F9BB+N14tfd4yYXf9
IqszaZaWUewifPiZECMjdViXs1X10IvsWSzCo25R0tTLT8CbCOWRseqP9AqwGzRIkgJwd2/WiVq1
44zBUb3wN/49q6b2R5SoMDCaHOzjurnvZxSi62wMdgbkfxJT5gCcT9EOyt73GbMmLEgSOCOxZVBC
XM/i92ZgL8clK7ODfYLdAQoz5AtiI02ahMSu+zN14tOHFpEW1W7E/svTlfsAX8eboutfTE7rMcIO
bNsq4i2chL0Zl67ahMMU9pEnTrZZ/96fs73Orf8BaljhRgScKwmXtKPcqV6dBGLfYtR2Y2hFeTAY
JCRVXDuS3O0GYTym/NW6PqLQR9Qh8x/mElBqYnILIP0s6V5cI2JeRGn50nFtLv+sdS4D2rCpwILw
3u2VmwayRVAZFLq0EhJfko6nv04MEmXOm2E3IBRNxZWkzCffT8KtCvUPkYXSRtNPxVCPN01oDN8T
TUTjja8uZy6b3jJFrW6Q/FY3dl4BHV9nc8vulc06u1qvrnPrJDH9im4nGxrG0jtfLHYspVYh0CHo
+F8vrNI280OUAQJYNKLLn7lO1j/4Z7HLNMgyCr6Z/qJhmpcexfV0FKvmdJ1tZxJeeWZO3s9/Zr1O
fxbXOVsZsLdCwMvDu4ATyERb2v5+Jnonwl0n9GOy9N6v18E6iZbFgRLHdo6a07qq9HXMHQKLaGS1
NehXRwND6vn/9kXxK1WaGvdRLUcDtqjGvmfNTh0OCZAvRPKc04UPUQlsDNbJuhhHUIiVSPqqCSmH
I8aQrTM3Zo8rihSPR9MqPA2brrYYJyfIsNYN8af2ZKtiFKPK/o7cz6edjg9KuYB1iUfwjS0wnENK
P1E636hZj240OWdFFTowyiiUzmV4MuiFOQd+51Jvb5xhyi6Zwisityvds6GsHuWqdXlklJTQySyW
VXcAN7AMbWf5ivpe3c8DDkKGhSet+dzWbb4VFGHoYu96vFiaYBu1GFGK3JH6jPoIbYIeL1weGvGt
UBXDnZRJ2vhSiy1Mr25h/4Onmx81kR7ysiR/hyVR1IjXaqjwLJzSLfilaKMj9Cva7hQGtezwckSZ
HBaF1yDICLsT4Ff6SWJKupJM6TWISaqgpXKBskXboVo8oluNLlxSFBSn3blUB/yNrcYrQVQ0FrnG
fvxqTE6M1dtYpfD5ubdPwZTEboTBlp/HMlxTLEojhXR1LwO+1WLo+JhmVv1X7KPIlumkcsdZt3Y+
rBupbPetGnIS4NBFwuBMixCteDMI+mKGJ9taUpcYQRKPNZ8mr+7l2aIosGNM45AnO02aEAJL9Pt3
g7Qjophd6o9vBM/hxprQ75eSkcAmok3Hmok9BdocCzwa7Zv84UFuT/vEuo4gkPZUPOUTzbS4Z1g4
MMg5/+gSlS6a+S4AGGwFlozXVidgTqF6CqWv1sdbph7PyxWkxkZ7TsP5j85GN294UVYMsiXTvxRq
91Fl0JFUblFXGXrMmqaBemNo4pgjx8IjIXoqkgYHXAOdGApuLyWdoAlE4XMip67RLkgRWMvOqLbP
Pu8LD8qrgy8z/qAZJRyL7zIqO4IJMfcuXTkTRC/93FXSNgsa/zpBXJ8r63eZ4qoXyMH71Evb1mIg
OCi9twSAvaGFR3rltrodfkpwWJ1ixJtYGecXuyJhQQJSkf6YWCTCNdKig6aQybNj+QpxwXK1KfX8
sH+YFGuLES7tIyGtWJKQqbYyQpKSj6RSuu1cjZ03hWm5laynUMpzR48zf1OnOfmZPt/qhlSc5pAD
Di2ZwUhRboMxbkFTTodOfmfkH7r2ZPabrr5vEqxaa/y6yOdvDLt8VdoePAuAJEvD9Ljtn+jI1YAd
xaGLi2fmEA0q7gx/1bExTHXaacyc2Az3upBkpwfZZcTiCZBYJWiSBPOVEh9VspfHuK9YEENlpdsr
WqCzbXoO7P7dD6oaqFPxGc8vs5oAX0vDD5pzM69RH7FQfOzpl6TqAi11ONogU5faRjt2lkeubZw6
k5QZTcCGr36RvgFhYrzGg34pRor2qX0SKrtlynDWZKJ/nunxpsd1uC2bkz93GMjm0w57XgN32Tzc
T79xziZf/ZDk3ZvSYSgvt9OdiIn8u3nB9RYkArFGp9AneELnQCY7eoYBGwZcE25ddADB4veek+TU
JabAkiYdypEgKxRK5bY7zr3spSYJfywFjlq5rTPdv+Jt2G4o7cTuWJmPxph5Wt7xIJDA0KbpCx73
qafYFLybuo2cpsme6RdF5Ngyhh6TCL8kujeNGiPhxSeWzuhx00jpEzD/K+g0y2meewMCXRUl6O6H
gxWpn4WUfGaR+tFUGmaBNWR+mTEUGe5dPnTT1sooFkQKvexWSh9ROAUvClnQMQP2N0zFvRxXl2pJ
VOXTUoj9ozUm1gsDPzikVbbphQP3rt6MkrHIncvbPoydqDDIliyNulUwHgqFl0JGj5ABvA/WC09N
I3Bj5VBn0a1JI4ZTpsUlS4qvTDMPVWW8NxEDr1HchVaaeUJO9zSqkA/yW/xaBh9dvTXctLiZBaCq
vYoO9E2nxRB5hj7xDAk3elVqJ0fS89HzNenDgmwU+j2N6JG2EZhKqa1p7KaxfsDmjTJ0JnZkAXb6
TCYzzB/zUd4KXL23VmjQP0zPSqRzmUnFiy0X8U3vBqG1MMR+9VoIbTx9muY29eDPPIT1/FGMxrNa
TNfecNXMqLZGMJ5n0JyJAXmuwX9SMYxzAcbaKho4g4VKRU00h8T3adM2dkMkeVaE1/3rFJVvdpA+
GGV3Gg16GuXhKWzTfUMPTjJyTcRtswXJBpqmP4WAA2loA4xWp7qXlIzApdrTau5PqPJ6uq+aYiCJ
O8GMgw8NNADvikB/m9rxDW/qzDFT6bGxANm0kfraZMnHAE5Pq8ZX9GV/aNulL1bbzX106ET2MCEj
d1O5+FV2wMsjOEx9Qkc15+NeYCK2KygD0POnkTtq5h0FSGBqzSHouiueRngIWuTHh9b804gGNAVv
WDy2sXrPBchfAMqOJAYsL+UcbFN6Utv8moDmcZR50DfCtnejYR9eswZAH7ShQzHqLbz9hGb5ifaI
EB9N3NiPmGIUF3TDtPCZYNNV7sjSJ7NDVrjVP+SsPSXy8NLxoxj6PUc0YUD6TJ/sWjry5Lunuax0
us7k1AcXBWf6Qld3bTzsx8LfNvtmyLcNp4WHBCN/aoejQ20vIv4fQAGb5SUiS7Vv8VOTG4zFRvuU
FLA+Oy2hnpJvh4i7d7D8P2mKhXJCf1o+1s9G155Uu73rrNTFz+FatsGbnjFuREKGdcOQvppo6uGT
Fr1LaQaXB4H158y1QUUAbHxO2FArAxHNuLE0mQbjbicYZxxsRstFdsF6tCYOiGRyVdwu3bPRklSe
U2t04PDcpvHYOJUJEVAWNBxpWfBQGOmfsh1rJ2vTwavsDsdIRId1KB962f5lagSRUwg5Ow/6o9YQ
ZZed/9a13Hdzp24NYN5m0581sneQUxIPxJ0hpVRDKx+UKL1TIHefYRDS6BSQQtPIHda9xkk2OY1Y
nsw80JXM61TTRvBvWU4fD5mX3TcZjKg+keStqsFsaOroFwbwrQ/bnhcckeTV/pTHrjspgMgYjel7
y28fJDGB3bS7N9FCGp+kiL6X7q1u7G3QgxRtIjyK7cT2UlIENQWOlMZ4L5clbh6CsErEbhWQEehk
OSNjneyzubcOmEw+mxHwHt7gXV9+Ki2x8TRwexbwdeLoJKQCh7kBhmLM5VJFvxQePx7qJLqa8O+Z
o+oURMUXJqOhI5SOspL26DcWRiX5bwVynTXXqCQUHMH8yMKfMz93QXU0CBaDNr/0NkVD/EVAXZ0R
ED0Raz9ZFC1cPVi8ItTxY9IZASRWP14sm1eNMXmJ1S0Og7zNDQyk4gaOavWcqBV3x+Aa9Szf6n02
EoyniSMsYjAjpW8jiL568tntUS8WQpY+wnsbh0e9GDaKqo8EVphmRCZsB6O7k4axPERScqcFBOR4
0uaqnu80MlNVNQ8EtGG/Q6StNUbmkRB6NMLgN3wr2KkJPXuhUnEHcNFIXyT93qMiOfiGNuIM3FKt
vGQlGDMQ98JJ6bbdz3pQew1ETHuI3XjWz3Vn05va/dGlG6yWTxHGrDlJaICP9N4l5QYp413cC7GV
8+oVyMJNl88Qn4sF0fxWCYyrR1tBrF+Ej6UwiYTogbJIEjiVHBB3FhGYSVrQc2tH05KONaQ5uLGB
uMeYUIXo73EHArIfJjzbDXUrtOlBlY1TFXMHhpzhRGAqQVXyj276vZe2EIezTagYu8gY3+bxhs6Z
x5SOVAdfkGqTKZwnrMQvKDFoG5kZrxtoldppScHrzxJkvqW3zYUe8qI2R0nZGhgeObYu3YtCbHsA
t8tDqnDgoCKFmmig3i10Odw/Eh5sknYEHfjah9pv1ZCmra/2wJKRkEI0ZHiapuDtiAh1m6u/kNAO
EJhgmxiiXyHGb6MQRlKifWlGmzvGSLpfh5rEc5MUog5eUJWvkSWrUOVML8Hl1JFsrhJTV99JuPzB
Q7k89glVa5XC/YRVUaIqvwD2ZR6tMggoNcWTk0JfPrCJyBF7qkph30p2QodLq4zj3lR6izggLl1Q
cw30lPYlVipw1O1Rirjailo4TVo+xmmOHMm4AYzpzQXx89DauPqSpHCMNNwNOI5D7ZwvBi3spfic
FPujzObYo5Gt5DLtrmY+vJrN8AFJdD9Pk2uoylsxRjq05AFEL+ILf6x1+CRD7lIHkUtx3yfmtWss
ZBlxdu6tjgJKJVPItl9jvcXRPtMe/PZXJ2RQ3TBEcRDDcUc2fW8M83Oqi5NQDG7doMXPiTpGLZu3
JaOOvsgHL4zkOwxHHtUeV0y7y7dBOP0Kfb2nF9C8UlDBwCX2YTbPL5b9yzIkmkTUhcWXtaPbtjEB
NgEm+LrAi9XCm6DYYnPu9HVHvSHcSWV+ztNHsHk2xU5/zzXp1mWobcZYYSTWK+yqRvlGUg3NtW6a
AGAnST96F/AGtzt6TnJzM1Tyi5SmlFo6deePMPdGHzO8FAxaZXZu0LcfYUXrva4diC+aPCXAGExH
J6pk9DXcysmBSFqHOpziUhXZrlL0Bl+DH0JqS65Pb25eaYprWfHnZIYvIXXKaeoyV+phA8a2Oh3M
6bkQUbrx1V0qKEjn6FDRoAYbAx+YQnQvSR4sGWpG/n7Mf802apcXArWSWiHTil+dtIsRkU5G8jiO
vL11XL235UDI0RstZcKG8nCISbRt2jCUP0sfj4wkLC9tEG41jES29jQey0T9nUoIdsMY8vvCG6ra
DzqSHimIF1uJHhWn4o7f2JLJ2NDmVhqG5pJPWxsK8DSRbqefq/L8JIDOViALrFAipFS14gbtX+qT
C4miz8JPT7IpATWPS5yFfJ3SU9TsQwAbDk1LplMX6ueggZ1KHxXDzHdBobyZirQ355H8iU03j1Z+
FgWoU3jdn/Bm3omoh22lhpcZ5DBk3yRxcYOFQjDf1iEWrncjb1NuRQSH+TstMbR+91/4W158G4vl
iGeUgtF51ptPtjIepxoYCZw5vOS1+ravxXvOPwskyjVKbHUnLZbLYTmdUl2G+h7l3TaKGKfJxP5l
OTxxj9IGQlP98jg0NnUw7fgcVfAuAHwbHrAVekwUVfJwwNo9IST1naHy6R76tMfnytKeyW0/mFlH
tEljqj7TcYZ1NdKJY5rYDFN5RPkaAS/3Jk225HqrmvaaV9lQ3yqFXqqMngkStr8KTp6TD9pVShNS
hkJ76albKsHQe7j/LDwVOziFungIZmOvpAToIsCUj6cTEQCkPcawlgq7teo0Go0hCZOwurPD4Fr+
4cHrU/kZUFaOYX9NBSM1o0ZPEw/Yogj5JawxapjUAj+o4QEAabqlh+suNvsTZQWEflJ6EWnQegwC
T8NCbp20e+U9yK13s2ueGpkLM9Gf8L64V43cEwE+hVgAQwHHSHa6aWruFmRddIjvG01+6Vr9t2T2
5JXpdGs0vOtimWRMzPvfnCMNxUR/qLpLUsEB5wFAG9wCb1Ze/WXwaknBaYZUCFL7lKjGTOKu+Sir
cVuZ0lOKJbFjhtrgDgWBt6zTzeBztRDFdHlhIxUXsqOL9Kbw29+5QEIRdjNQStqf6u7eTMVRy4zG
VaWOmCqn/V4GUD3GkuSJxZ+3s5UNUnCs6OPiI8zCPeCKmzoKt3Kif4ZWTZ6qpgqIkypWitFOncpL
YmAoWlfpoeyxTO3kckNX+HuiNLSLqjh069EmTig8xy39b34OOFjf8BOOXXhrRjlNwsMplxT4ToYS
Ooge/UH75bdIKHz/a86lBxUrodEowgcpeYOZmOuz6kqBTDfWoF4m2GOe1iofZtceVDu6LwYq6ygA
P1t/Odlh+jYp/XOSo6vGbQH6VcHfHA2XKRnORUx7nh+8E0K8Y6waOmbRb/VyeuvKRZcn8yKXMpuO
wLmAPa7SbUdsvmQqxx1VvNDTJlKzcqRiAK+STQjfbB1HiqTJT1mKnVKh/8qsQVBBl17nYDjJFQhp
Oz+rPMKFae3aorDcbAByl7ebaIheorQW7lellx+6lv72y5JeS7W4ZtAaWzPj4WLUuC3pLXi845wP
Gx//eLqc0Gor5RGd0b0q9TSno/xFZbGfBrCEId6gcSyT1OvynquRnvNZaJ5MTRUGV4AWJB9c2W3n
McYpMUq2c2AeUVC+G6J6S+f5tofzRVnNOHOHPBsJtDap8+y8oAfTCnZqHbvm0NFwLOEWFc8XxEs3
UGvnXaVrGx28Ae8fBT/K1LVU7q5+lvs9ng5Q9GkDH60OyDp/VKnZv0aT5I1JPsXRiOi4ivOzlj51
IvEwUL2rw/Yl7CmBL5fgPGExRWOJvA0MLhT0E5c59XdkxF98s72Qub31AeUzSkCHllbKBheiYyqy
+zZUX7PREAz0QsJa9FSWDeVJtLwY8+h+bRUIZJIyJI/LPaOxe0y1X8o2/mD0+4AKtD2AzcdTefY9
dC8venmqS/+V8IB+jJAQxSdRf5Io5NQKZivdpCcbK1P3dBmR1osnjZChCvCHlE6FWUoXxprPY0Zu
d+7MLX7ZuVfoxsCYfrS32QyKZhZpss/rc15IFAg4wMZKpA/Gvc6EFkJEvrUfZwndZAayEpOsYLSC
mz4aGDRCTqC2L7llrGNbPOm7qcmUGymlglWhRKASYTJQs0IZeYaymya7OiCPi5x6woNpVLTslzQ1
QOPNpNmti9/rwNDH3JdN6nsmEg5A/KXKu6rFbNzMCrwMFven8cUSETBuDCwMc5zcyp4OhYkkHZHT
m0EeWRH0n5paJ+35e7azQqDaCZ9MHxB7hjZPc1o3u54IvR54h/U1Cciovcdf+L1r00XZxdtnloaD
UHp7Z/pfJp6d7pQq7/SR8a5paHeLZRHgc5y+Sh1A1UIjtDcG5Y+fW9w0RNiZ7//WYtG5pIgsD2yA
sDUgznLO32TwWLKqm2hYQrZQOoYmPXy++RHa6kff0L498RD2O/8AiRlAOhmr1laf7QTot74tJ+lc
LV8XLRUYzaB9aoB8b1tP8PPAHuY4S8y520/xaZaNX1l5W8aid+J0uM8Dqs+pZR3qUpDSNG8TFTW5
aX3Wow7EP6juJj29xkvpwJYy0oZjfRRyMLhNrXFH2LjAoyq7wR8j96qgGqnhtx7B9cBtrR3yXmCo
ozN622tBKIBN0NkhGxAJFLOEiZpoJoTGoN7Eenlbx/3LmC1Gi2Pc73wt+xqiuTm3kDYC0tuyzkhZ
C2xesJNGfUDTNnYov0STebaDL7XRqMnW+KFZDDjLyMp5PMb32fDkaxF0IYsxWhhogYPE2hlbWA5j
MbqWHTN2NvXBoaa6iyNZeU5sntawYxndkmIZM/yhlOgoOrIvRi8ujLEfDDl7bjIr3Ui1iGi0CF5g
jCBht9QdaibZpdGDx+DSdGhiO0TmkCRV5y5pz02vIlZX+R+rS7V1ljCG1JNkh5Epn1KPGrWwrWwZ
7zNK/mwgVen3FFdAqCBxp+I+tCNjOAnfJStPLTcxDAVFU/+gpAABZQ3kS1+UtFWRsNLLzySuYL/k
wz6dyDMrqW4fVHFos7ZzpoDCVDOTfDLN5L0jycfbppCcnKaHJi3CQxD/D2PntSQ3kqXpV2mr68UM
tBib6ovQkSFTk7yBJZlJaOHQwNPvB08Wk8XubdsbGFzAQyEc7uf8opsX0PpnC4rLgmhlgNzJUF3V
LCOxoltfizn15H8RRFiWWqKwdm2ONTFLYLLVTQA1sGUxcuvb3JV5QbCzVeGddOcOft0SjEq59nIL
lfSRtIc9O9a0gohfNLU9+TJuGJQRkm0VolLB8m4xVEl7K/BMX9XYG82C/Afi8qfAEsu0JW4zoKih
9YQ1WUuV+7gTKH7wRAiF6S9FG6mnplc3GWvKxejAnI4mHMtN9eKVprE11VZsUIjcTyJ2FnaSr0Md
w5Yp4OEQBGZ96Im3Jy4A9zgZnuwckKnaPJI14/fPJ6A/RGT9qI5v0oKwOvtWdGpjG+uVboMWAyoS
Io+OjUP+VFQE7UtjUCDFogeZetl6agwexn39CYmedW7N688CatzU7a2EmTSNiqfcnoydoxegmc1i
vDHrOSdUAafBfgMMn5NUrGtT/MThbqzNkNtC6U0I2DWBQP5obLNs6ylLq2zpaLm/RHIlB8sJ67WM
l1i25QhAzX/JSzrwEsnIX9hIK2tpmubspyCOlhk/Nzbfra819i6OEgBM/O2h+TxVNp9YWLwkfCIi
MYHNtEZKxna7Z8uzABYn2RGpz+EQFLcqIRTuqHzh86usw6RG7ruu2O7x2lo5bjAa6cg6s8pyyPWs
bbcslnHQ7Uw27tgLZ1istma+JVlsoBGz8bpTEWLeAlf2RbXN5i7T/XUXj89GD+uyc7rH2ofrCQyo
2uYY0TBFN5chmuikfDdxCSKsE3wtDbtdOW57E5BDJXDo6QijBCNhc7t8Rb+Zr2iMr53aKphPuzBg
OhfbjRxigijB0+pE6HTMRlocNnPuZMtHbo0/Eqz/8mSODdPNkOt7hEqKiWWFxT1nltrrEFgvqv69
G6ZXpGcwt0Ao3BLXqbZVlHF84tD+C+JbXG3q9kZNYVCQMkS9poZkQtxD6btzT47ZxsUnDrt1HSqf
vcp0161WYbgWJcWJzJ+zTicXdzyTnA5pr6WqsdJhnwO5lxUr+9otwj7mEk2MZMVjex8b/nhj+yq5
DbY+Zg4kxwmKYaOgBQ8O+b5RUnVTuVc0LlgYquNTN2i7qVaJCg/VY9OREbH7ZqkHeb0cek9joZhO
vPvgFNbN59QmRWZ817vo6rLbZxPMU7HrBqBGbAfagQR06Cms2XcVvPFLgB+JUmBmjbnTqq+V16ro
PhsBvl6pf0pasJVm+9q7BPTLmBA86MqHhqAAfm8eur+5TfDDeOx8tocx6g1rCDovysxeC53xMDhY
F2RxfKuYJer51sgtN5XFogCKstI69nzOrIlfl/mbavRfm05lxWL3O425ZzuLbvdF+hXsBu6VqJ+S
72VnrDvVHZ8o5q4KY8IvVroNkcAFbLhKlHiXqRg6V75xFbUX3xQ197YhVgFf8mIsPeCBJME14Vnr
sOn7c+muDdCzK3cwcdtoX8axuPCEjVkFGwuzhD5XFTk4kHIzxjNht2HfgWkbAPmpfI0hWbFViO91
1fOXoSD0GhZWxBmBkzQo2ktuw8xVvhFr778owY7sq4q0k3nuatJs05B/c5xZm8Vka1TVAOs6fhVN
nbaBN9WXaD5YRN8ykLQ3sspOBVZGRB7KxObT1rMFjT/sMuCPYHJ15lKM1V3FQ8W/6sZVKZiH/VJ7
iNso5j5Qn2vkJVaarjvLwNi5tm2tzMl7DqLQhOVGTLuos35d+Wxksh4eRLyohkLsxVA/dE45bfXY
iNZdlZ4HIGPkjsnOGVUqtvx5MDZ22wQd4YFcLZk4lnDMsbD0kakgOrw2qro9d6V7l+Z8ofmULrJS
q86N15R4eG9cHvpuiSZLQ3oD1bFL5Y8E+QkzNuHwtW81VMQd0vJxqz0ZNsjCsv5SCpRcYHSxFMrW
XuVcMjJiq3Iy6yWL1rUPdbAjxYpmzmy00b/F1bjy7a7BvvAmqdphg/A3yEX/7E3BKbDZq7At2yR6
GS57JSEeo/U3Gv4DLHKGN6ZcxKMc96oZ1a1oE8IwdvCUjuQ/TZ5LAQrSlTJ+H/APjn1DO0eW0a2a
PAs2SoozgtDc744FRjNrnoam8xcmMshLZ1SXTj0yPxvTqzm4u8rAJjv+7tjcoFOWfhMD3FrVaVj7
KZgY5WNw6I3ysUoAUzTcXHr9AI/j4FUgfAI/XPtRhYpHqy8cz/w2M05YiKNOUnu6sfR156iDvE7J
v6y7wN57QH5uICo+arPNeFAqZNsLvgDHfK1TyJbwiAqCr5vBdxG1idMHzyZPrTt4FKEFcmMX46Uz
yB5Ypv85vIJAYVZZ+v20bnWg+111Gtsk3QLL2I+df8EuBOoLsYhEG4DqOIwZjONzlltv1TScTLO9
sEpFtjg8JD49uDsVAEH1JjFb7u55dUYe5WLHoclyts6InBg7YTV7bcAHPRvulXHSTi1YIB0c8KaI
dlnFErfxjDc9MdpFbtfPStFMxLkSHgZ8bzrMTAHoqXLDQ0MujZjbi242zVHDLDYO3XGjNI23qqdi
6Zkhd0t0m6LMsAyY64tqi6zSHswkj/JE1eH3l19SGzsxfzBwnFbeAqt9Sczka1OFE3e/vu0Fv4sZ
YV6I3/rGnuovgUEQMo5nOn1MBs3A40kv3GBpIlFGhIGMrcXX3FXdBuATM+xN3MSP/P53zteqrLxV
QLyAMC1B/9pTF0rPtsoK3oZ6uKt1561Mm2d3rO/JQvhLPVbQyXcwzvJQlBI+2wFTm9E75FEVXINt
E0g2lgfuos0mwZZfJevs+MYBobSvmt+7S5GDE5uzWXkDPZ+dWrrCdmffDTbiDzejMW4d/kF5UGwz
Jm7fVj4ZbfQdcbOcyLMYtoUKrA36e1i95U79jM8U0ei8uAhzo/k8OZnTUVf2dpnZoX6cf9UTF2z6
sG7dCEidapb4MsA7LWf7GWUEYOdrr47+RkLTXYeTdxqApK1yDWkEoNeRUMH0euHNYE3aIo7CU1ko
uFYa2dGGrZbkIts2o6Wugc1ZrC76ZZvbW60fAtTGSoEFi7jTGRiFNf7+iXlTsSkNYHTi7hhCvPZE
wwy/Hcv4LSzELDrV7I1c4XPjymnaRHFY3rIJmz3Qxv5Jm0LvQGRjOdR4j7tWpK0HJ38Iy+pqtBhB
IFPN24hWfQbW1SVaDt/bOtkJWyFBunwZjSrGVUZyRFPvFvg3on9DScZqIIkxYO4EcmorGqVc9+Wl
mVTtkGfdps+VYCUSFmVlvStyjXUrMeEoj/j1hnzthtMpypiA/FDka7VsbgIX4/ZAxXYBxJHmKfXa
SxXoyt2ndKjWVVezBGiCq6Kx6O/z4jUgoSdizCi9QIlWyqi/2I24mGqzy7x0XDca6920SWziQQZk
oRRFFr+/NoHxtTQPgcGsiU+gQzrsuwfGoTAtaO6d94ZHygvBL1O4T2RQtgM2cHBaDgab0jBgGTEE
+gXCyiXs1UvUt6A9tH0ZpNlGIzxgZ/Z10L0ZysNytBQYKY5gXctKf66H6AGEJctRdKispoOokdvn
fDLufSO+M5lTNq7TbpNq2nqlduPzJIcsumwLEmRYU67jmGgkjp1xVC10MRgrYJSU3IDFTgkups6I
msPljopwO3baxmkaViUEGz08Cxalkh7NoXr14+41qclVxNNCE3epaFv+NFD+/OKTHtqv0WC9tV2B
Xr++MtS03CJ+T75sRFhBsGu3w6+EZEnYl3lF8Ey5GMX0EFrOU+wMO1U39iJkqao0+hH5HegeJhid
lgeiVbvt4vhdM5W1UEseGEhDdJ65sQRPWLX/WuXIBiZfTcPEhy3ZE9S9tR0icWlTPE++t6rGydyG
jfbo4cMqhPc5bGdEfBQelR4gBUA7XCCy4Whl+J4WOgHuzH1UUXFr/eKC4FEH8qq7Fx2xmCaADFs4
9gniGIZ2fnmXQWRYeNN4zFtvFU0WLkp0IWNyNNBJIc3qbiy3ujOs7KWq8SpTVAetfQBpavfgmYSX
DQ9ageXe943Ggs1aMeWSgUYjARiu+Zhg0AndBHkxy6hecrVdKaBUBa6hQ6RfbM3BMxTdwJiYe1v6
u/mRR17gecoTa2GGOdx0qD6+sG6FUZ+tanCX5BrZdmNat1CEcU1bu17nYHp6F+Tj0Bz0lmxwQDql
Ur6h5IDVI7HVRV+hIAkuVXf4aXvy5WmqsS919oTgmRsjreS5Nm1brX3KVEJgqCLNjPStArG79mwW
JSwUe9gqcxoQPakI2Qk1GAkOsPr16y/C1TZtZR5bx0EPpcQZMmHORtDCKQhots2pL83mpBVReyIA
MZHW65Ud8JF+USvlsM9qs7yLTSW5Y1s9n8uKoob/iE4Rj03bRwvSDwNtWVlqvf3RTEdl6NbYGoqL
rAIOQB7CMj9/DBL3Qcw87g5ra6rLO+Iw4g642H2pIt4hqwzsXc/CU3fvHeZeKQamG95tuPoYiEA6
LP1eV/ayH2Dr4XYQ2NfPo8oD3JJdCKGStDXvTNbVdt0sQdhZyLj8VZdG7lJD1Ocie6DdNYJ2iQlo
W0l/MYfux4G93a1r5v3Nb/UmawOkdHoSWn/114SNioV5JE+qnz+qU6zVzgEIIzmorE+LEeup0Lqy
F9mUuvCvMZ6eD8IHOFWUfXMji7ZXJLMH3LSOhrh98KogPeiCWGIe9C1Pjsa9xQNhmUK/aZa5M5x6
lclXXjpWXr0MAOvtZTFOvXgLscFcvQ8c+P0Rr0KCZvPLVimqc4n23lW+lOuVz2RdzJN8pT7CsnHy
3YCABN37VmQ7ttPKUhYjmKen3tMfM6HwPlT1YgitvpfjaFxJKKMSRzmQlQPqE7nnb2RrE1vLEUwv
rJq0uJUHKxXVJqn4ayGVFYbL1i7QuuizeimbQTQXt7xgtKvwYGYWn/tk0RSCuiKp9TFOUo8D+4F8
S5BC3zSNEV0IsYeboh/SKyn4GTlQlrdI1DmrIoi6uwRJzVWNqsL9WAl76cO+eWDtVS2D3k6fGqJv
/O+s/jmc0LNzUsv5lA9WvkiVtvhiVuUbprLQJav82e3i7NtQ5tAGY+M1nwCyp27xvRlYUWTkVMhw
FMtOLZk4JvXqD6xoFtWRaBWQ3AwVGtOOgR9gTcxyp6P3VGxDciFvJCIORjOJ17Rybh0Q/l+jPv7s
5mH1orInYPVWe591creLJE7HTVQGWKN4mrjFTB5dzdRhCpoNl2VdkJRQKieFxU8nxK1s0ALNYZLw
y7UsyoYqIjgUB6nCcoeh3vuVwbC2gZitZLGZBygc3V13g4ui3s/XwOu5AD5NHs3qRREup8pRN4qh
oUI895Hje+QEt4Owuve3Khvy2m+3eU1OS3aR4w+KCs6/C8n3FwI8G4z03dQl2EWSAr3gFpTtWmHF
WIKW4Ym/mbJulCG+R8QgWlaa1XzJUuWsW2UfkCO+nVw//C4y6wWAt/fc27qLBXIDbbZ3UqIqnjgo
eWEcHL13N2xeO/7/mU5e3Og+9X73ySqQcgmtNewBfqApmW5zp7Q/D7ZeLIOgn+48LSo2np0ht5PV
3Q3ofneLa7N/wda0XhkiUZ9AFMYIJoVXoSZ3+aTrZ6PMEFow7J7UBLnANgnFmRuHRFFQJOeErdPW
QGvhlCRmum0FKilpToIrS/rxlFhGszVyUAW5SfK/NbXspLWjvkXZJjhpnm5v+aM4xySBCFAw4fIv
u8kBnWxLqP07w4rDW1YjLOk0x/4WpDfoStivDfvwRd0E453sGlmTQlTmr65DV//W1YDmfKfi8b3t
GovZt03uQU/FR7zPtr2Ptilqy4QzZB0Bz20nyj5c99iFrspKJevn97eZXuOsHPvTWo+m/lYesJd1
lgZyEhtZ1OZ+WgcTNzBKa1sytWHcHRPLRtUn2OuRGN6vC2OCyq7uVzckwV8n3PwQqiLSD9b/2pQe
sjfwlNgNursCFxUwlj1kYHgJtwaqwitAO8Na1vWF69+yugejj+ImOSH6yTqnN1b9iDyTLPWhn52R
KNvJkhwIfpq3i3HPA87MGPJgmZaPcTP/oY868JwVqVxb37c/+5H/WOlI211kVem5OZJu1a6osFAf
0rRZqXoPuoIASrNRYpPfDjvIcA0bET6mMiXEsvT64vBYAAgwVxKbTJbv5VpUCPARx33vKYsI5xNq
mg8fQ8iGwgqai01KHc1pFxmYvr5o/qjuZOA+V1LeBDfm/6MysGx1p2iE+OWFsqM8yAZ4qKSD54un
qQQ+nnj2Ppg3oCKsjHNH/OcSZAJYC6qBX4ga1iR5rOKqlwhVWBN8nKIl4Wg4+VuuF95tFEC88QTx
dFmfOd49ch/qvTcvd4WAFqOELf3z4lCUqEJZI27T/piLtaxvQ3ZEfVs+k8VxECcasFeNSV1mFpaz
Wtgrh9rhblrI02bEuTQfOqTMLeUgq6o4oVWW309l7Ud750FcSzPl+2/1svhbnaW72j4Tybp3iaHi
ezUeQn38cVDV+jZq+ayTCV48Cx3rkxZDPlDLpPxC0u7VMkv7RXHyp0bTmr1pG+bW1eJw7WUGqh9o
wD+ZhUb6DIZHrrvMp4GGLlOVRs84XmJqzIQJKkNZ18Z4cFHZ8sfYWIEKZ/7Lh/MoRPY2loh6trX+
KbBqFQRp4bJj75Wb/nmnax2yoiqp+4XaG8HOz3K21g3ULlfPXkpP+4w/uXKHYHZxyHVkBiNnApAw
tBuRlelzp5JEG5VU2yhQuL7Y/pIBsnX73FVBeaOJKt2oEMT2RRtkT+447glG5i9abxSwnnz/kIVd
fOebwXf5cpPu8guKobg4Rdad/YAswzBfML8PEJTktGKwgbkdmFvkJL/GSJKe5MHIh/YkzBZ4reUi
caCwSxcAJE+GHpnDQvaByzmfAtOGA2cefhR/DiG7Z2X5nGVpsfsYOjWABZtK16xbATVgGKY9ui3e
WZbyBAKa0yF7L4txBYoFeOq+d+uzQ0Kw2ddEQECHqdGyEEr1PHbkVePcFJ+dibx1NKT1S5Fmz8A8
+m9YNJ9a1qNvdWdDycoDHOyLaVG40AQWChv5ORztBfBbsgGEjBuYM90+gyfewFOexeUKR6Awp2vl
IsJaeiuLHw1JqmT4IIOz7Ah3X6InpcNG3ECQ+ujaofA2dQnEtx/seh8a7Y0syYPsYs39ZFHM7CKz
D4iXNc5tNKjKPnfhdWWw1Nmld4go6JCvVtHcLPtUiq8u05SYaGVZ9OGx+o0tvXLzfomupctKD6zL
e2d+p7OGs4RVWc4thCEG+fka79f3flZxZ/EaNZCCw1A2/WbZgMO+C5Isv/PnLUekVmB1fta5ddus
EkJgQHeQhIO5ol8r1XWPQo+rI1yWZ/bE1oMKrQq9Mfta1g6SsjF4cocb8SgbLVTtV+BAyp1aghNs
OqPc5g5417QxgsfIL5x12SGOoMcDPCronZjndFDdhsx+mFJQNl4RKG8b8mv+W96xJDWqxnrIGGsN
QDY5DpYRrso4hUAEUuCeaOZ6YKyrYRnW/VT5BE4dnR0mJDv25oi6G2YTL2SrY5DpHBvHP5KeR2A0
itJzWdvV2QGxRgq9ir4KJ7up8th6qozSgVMRIAcyZdFzqRBAmDs4f7+SXGpNUN0Nv4IXeb/SZsZa
lmOtX8ktEXF3RPrQpzCUEPCMbmPfRzdKawpSJKmz7UdbP8Q8I4DDZC0Z7bg4Mr812zFTnbPJ97N2
ksS4LVLs7yJVcR6GWbIIPd6FEKa7rVt/GhfZ7MHQOqN2ItWZErhEdWuuykHwn8r58N6vqcwCbwvl
xxWypRlHHJJ708eCEHI7Oe41iMT2zjba8L600ayIEHpby6I80MF07PaOlf3MAkJ46KODrKODZhIO
JALS732vNXGm7YKDnafVqQ/7bJ1kafOkR/E3+VNrxvfI6sPXmHuVYPqI0cV8jYtU0cGcr0kdYgpV
bNZPkzGnD3r/zczfr8m9VFvobvbjGmGDS0nS/AClyjtozegdSHmS3+p1EhIizoNNwrOhwg2bplw2
/X7KIthYKW20SQeRtZgUmPD4cNVd1Hx6VJ7xUR8DRBgWlupyzOeKj0OTRhgAg3p9mCDSrtsBx/U6
GoxjkevJOrJi5RmS/KXnLny1ou5q1r3xDG8hJy1e/0tXP2svculqhsO19KIfXX8b1ZxUPNYLkRBG
fNGr3HhU/ap8CLpfClH3onW2/t6ieb+0/H5N6ZX9tq58QCiT6HAWr9WBZyyMfxKiqrmWp4mGIEA0
H0ovRmHSvajodh2qZN6vydMcDVoFT9W/18oyyvDVzWQQsvZG5Sa3ggOUEXObkiq+ISuv3Mh6iO8E
T2Wllg0uushzb5J+Xr6QvVpba62d7FDLWnkqD8K1yJU5bbwoUc740V+2jFrwpfWq8DAyz18D/hq7
dCAwp2Uiv/q5ll/lGavQp4Zk6s1H/eAH2s41SNzLS//eF7Tpj74N2r0LNA5aZIfd4CQPFkKf3EeZ
uXZEhnZJ08L9lqcffeqRdMfvfWSzrVqItXQYy0TADIMHBfH3Q543KvHp+VRXQHzJM3moA55dwJPC
xUddp7ujOH2UE3tKNnGGjpm8GIojSk2/jUO4kiRNXdtMVy45sl/GYOHkLPNxUMHXlHC1kOvrvOiK
kEF+DdQwv4p0dOCI+8bKG/Xs14Zd0yHg91FbGoazItNqrOSF8oC0cn6td9XcU1bUPfgwmyXHFp5G
htPM80S68YQZgljIIlSmYlsbKC3Jom5CGVXgah5lMbKjFQ9I/aH0dP2aZOaDrO4jtFsbEw+5eMzH
51oj1csWwtnLVsVSLzhpTrcYZZv3dT69D+2lZnvo47ZET4mLyHiMa3SF2I/Ob0tLURMsLMU49/gq
Pes+ziT/+m7N+d2yDAs3ZJKG5493K4dMeLdZjUCzgKW/lUroGY+LTVME4KJnsfR3dfRZT/2jKOoQ
JpoHhEa2yoZpSJnZZTlV88+pluY7WRozcWCqhOKTamsvZq0LLTCKrmi7DauaePZ6qJ0RKFOYLX2E
Cs4FSyGsk3yL9EOFfJbs/X6hY4Rgp4U7+3pEV0upoyt4s4CtRX+b4H9xRED+0CqD+6zqvPzoDbCO
PO8quuSxnqtzD55NlZBOb9rEfR4aI14SiI+OsrWxYzwxxuQp0EBPNyYWO0OvuM8VpLFNXsXDRl6l
6z3hyDaOz56Sek9TfJQv6SqdekTplQzg/FJ+HJPIrXJlK4tjMn6e8J1Fw6ouH+rAX8uX9BpyY9qE
83XbpfqTCWssidxTkxpkPFQVcjFGViecsp1TLyxyL7Fm++BCzftxTE3khn42DwoYho9LpmkamUSR
2Ld4tBoWrJOwuw/CtrvHaInQYQo41A8oInmDgUw/vnz00Fr/sY+N9CT743pSb40OoqUsVvOAcxZ3
Hkte01eZtURTxNt6hrVt2rG6DDl8exYAQO0rhX+rikhma9jBa3jbhl3xiodTBk4wmL0GTNi2U+NC
9O/jR8uuv3qGkr8mvg78xRafDN0S6wZlwiPRSPtUTprAA8lzvsSKWMmuwiXPp/eqezeleMONasST
xKr6u6n0uoV8PRuSYtrZ4sUvgSoqYmAxpiTWoYZUuS4i230GOHCSXZtY/9y5KhxE3dZ4U0R05Gco
/F4sHfZRf32GhD3U+2coMtZU8jNUsIYeo1x8Bb7bbXyRmJtUTaYd4IBspSPs8SiLXZXkKz1U9Uez
qX+0Tl5g/FJUE13sSBplG9jO5EkMJX5S8UlfqaNanQHD93uhJfUO2WR0RJUoXTno5n0ax+4ZCLT5
3a0PdapMb41gmkCEPIZQztWT51fnmnhm0SK40Bv5S5+JcIteVob8XdqXRyJzWEbNZ78VW0SesRk2
myX7AHoL0Y+wI7CB9pvMPqeasfYHJTqSNnKXKXHXtawXrg4WCKJzfjSsYl00PZYRQcsVhhdh/OIN
7vsA/d5wTFy1tNlez3HUo2mCBZ1LIg5A8RTV+N7YVaG2rqoORYK5QXaRrV6nFwcSCKjoxySoUALb
pFVgnUzimyd7PshimPb2YcJcUpZkveyhZeSPSPo4KFPnMdT3+dq+wOMotLJNiOvNUgqww3R9LBH6
v48CAJO1Bs5CCqE7U/1oe25yTzo9fK8vU2fZanr9BbUN2ObdK2rjPMOAv9wGpenvAqSDtm6Y5vdJ
T5KjUdTu1ejVJQLQ7YuKatMKGUftjHQqDmhtGm0GodRPlao9BlXSI6mDUdaYe89WjIdKrDnJsS1F
jweIMaLaPwZX9hiQsfPgFlp5fzT0xr615oOpg1u0itsxjuxZUaw9AcE8wP8Da1mZSbXXJ5YVH/3b
uo42asOWTdbJy7oQFP4YtdlWFmWDGlVvyNZbNx/dHJBUTl1kF8ib9m0q/PridsryowPKMizN4vHb
xzC14YhtM0HqkxfJhraNhlWShj6UCwaSdVqTD5hdR9leFrvCtzd5VIKGUPHG8QLr2WVLd+g9QACy
WI9juEapRt3JopMUjw3pritkKv8ehvqmblrruRwDCGzenTbE5onUBRL8gfodGJa6jauSLY2sk4co
yusjnCtoy/RVp8LY+FNV7psu/wwWGOq55+srTXXju37Mraupf22JLUCcwa5ij4wZlNe5saiK5E41
I3Wlkh1ay7r3Br/8bIy6dpAlpBStq5d/ld1lTWRp6p5F66/jxGmhgopolHXldB1E0qb+HMCheh+D
zQVwbTF9hvziLiuPzHRM6l+bJ6AIvdf7j5Lvv5fkXDWgcvHR1v2t9PM6Ocn97CmvI+fU3+s9uep5
AvzZ8/315rZZcOffXOcNAejHoN8H/ZicYDYmJyvx79ps7HbIsSSnj3p59l4nBhJmPcgGun9U5xUz
/UKW66n7lgYA8/FnOPmZVZzkmTzUYkRTRU9bDMT+avA1NRp+KZtOtCvUILuJe3wo34f5GKGrlXGt
xbN23zy+PMixWBR0iz/+8d///N9vw/8Eb8W1SMegyP8BW/FaoKdV//mHrf3xj/K9ev/65x8O6EbP
9kxXN1QVEqml2bR/e7mL8oDe2v/J1Sb046H0vqmxbtlfBn+ArzBvvbpVJRr10QLX/ThCQONcbtaI
i3nDRbcTmOJALz7785I5nJfR2byghmb24BH6u0nkWjvXu44HDPBa2UUe3Ey4y7wC7ysWStR7LFQw
CUg3QZyY52qyjPdDNmlnk6n1htww3zVqSeYZVH65VbSgXXz0kw3k3DDQLCIkk8uIoKiV70Tu9icr
z4aTPDN+ns09UE7JWcaBOw3Zmpx8Xds3UVvclhFQWt8cfyl5ubq3Qm/c/Odv3vJ+/+Yd07Bt0/Us
w3V0w3X//s1H1giOL4ic1wob15OtZ8W5b9X0jLvFfA57uya/MdeItTXiTAZsY0A6ZD78qI4rD9lA
UfsnheTmKjNVC8Gbob71IqdCQoG6wbct4KRqF8Lq+6tcttU3kVYt7jPhkwCuf4nIhj+p+lOaNO2j
AWnqLgHLLWvdtolPmg/FUBZTjaTKYCiI58/XWHAP1kFaV5D3W+sJrEW6nJw8PcjWvEh+GX8ofxlf
MdR931YQLX0N11PfbxDrqLsT0ef//EV7xr980bamcp87pqtB+TLNv3/RrZu7LFiD/I2ISI9eDN+f
/IaDzONLtZCygNiHWp78jj+a+wJZ1DrPb977hXULUxgd0ZvQnKojYR34sAk3XGaPLaaZc2Xnzvhh
eer75nzq6D96lZb91gnWXSIovT2aVca6c5vppWkWY008fMIgZqNmertvM9N9sHztKtszdjlEzPUS
JqdvnyvkjZd1504vfp08DMSYH5gDfhswBX5wp3oGQMPlkKJbOlnDtXOc8Nj25UmWEAkcrz/quys+
zyjwdWXuLzoD5UdgLsbKNz+6cGlj5u+X6opZrSbWJ7siBuURIh2ChH003Km+eBgHTcPgrSOW5Dbz
ZwmUT46zHltL/ayi/r8DLGS/F+0xOudwWO8NF5OgqLAyDFO5+t+NOl9eGWghyFvjv/82/dVyOvxW
lGMVBWHzW/Gfp/vNw//OV/zs8ff+/9yt79b/scP2rTi/ZG/1753+Nigv++NtrV6al78V1nkTNeNt
+1aNd291mzZ/zd9zz//fxn+8yVEexvLtzz9eEM4ivoora/St+eNH0zzfa7qqcvv/fELMr/Cjef4I
f/7BZ6mC6OXfXPP2Ujd//qG46n+5pqp5pqPqmumaBtNW//beZP2XrXqmrjqObdiONs9oOcpn4Z9/
GNYf/6gh5cyn6n8ZlmMCn7ZcR7Nc/Y+/Pu6Px9X7D/TvH1+QgOdp8uMBZvG35gHGaKqtmSaPKF7p
1weYpxdQDgsX/amsfCti1FCmdsE257uHCeCgAEsBJvcYZeKoYl2FbUO0dAkY36RAlREPnznMMFwQ
clxkQ0JGw58p4roa7HoF8Y7Md9b/l7nzaG5e2a7oL8IrpG4AUxLMIqmcJiilDzmnBn69F3Sv69mv
XC7bI09YEpUoEuw+fc7ea4P4XUJ9vGjdjsad22MsHVuLqa6lryvX+tNMRA2TI/Yzy/qoS807JdZA
QzZizS0T+6LBzvRbOCgUeAYwasy82wZ5gZUmeFzyDM2owLYxEw+xsXr3kpuvIAUATDAra5MEWX8p
bitNK9d9KkhEs9ozIFN3C7UA5GqXDzB9EpxVAeGsQw6EOTW/UccA0Jgt+DN7COfjuknNS1Ha70aD
jlGWs8FXJZYK/QPs8i3KhgHLSnHMoS1MM86WNEF7W5XudVjErylGNhxVoBhH8HiOYHrJ0QqFdvQw
5APihZLZlYd6r4ndLy/XOaiqaKMPAUCiFsf8UAvIBom4T1KMT6J66rthvCHttizm+QDNgR5Syykj
x4KbVXa+iacRlE7Yj7gjojtNTj92pt0kofRR9e9SNP1mMe9iBZIvgb0JipCz30JQgAE3ZXepZM+e
sU3kBrzuyb3Vy/nZjbCjBJBJZT83uK/KYdN0TOyQbVXrOjPwX0SLYRoUH/k4axBkcMtN9zsf4kuT
gvwZsCXT89WTnWVGYNnElwflHTfFSwFNKCzlLuzFVwqwHBNFdZ34tyjkb/HOvwS5TX5ysY67IPTR
ImLVoR2/rpX0UQPe4dTIiPJ278fOxlGrr+2m3Fk2jLH+u3JoPXf9Sx8kN5OJJYTxFFJOq91YnrlB
8AfJacFsErERTCQeTfFPhwLJdfCgRml6bwLPCGjV2DaeAxq6KwtSbFnmx65A86RUFjI/NnE1eKSy
uwb5zNlC2Rzaw1CHzEGy9oHdCMDl9GUJmMOcRVSELw9zLnAJW9+kAc86hUO8dYwO4IJdHaANQy8Z
s3Pllgny4MDY4jIwt62gTncJK0+iBOJbG0TnXk8O7DT9Q9b6bpfWkHPcHKj5qSPq6dTF6lENIRFF
CWC4FnfDRJrOQXjBKw1TjGqTMFeq3WY1FlQ30ewTCIvzgCliDf7NF0kL8tpJMkaiTIqpD2FRREBf
tT5ABqsd6yBymEr1ROr0XL5T0D4i040Wu/nkF/34Top3EBabtKNmTfALgqgoARzp70i72XYn4ylR
Fi4yR24bKznW4zzfJLQwypJrVxly3hnD/BYN+B+jobkpOnvatoHCVQ+HqbPta5kSceSMI5pv1e/R
1kGLZZXa9k57tzh598Y3Qybv0KUhAVGmgqcW1wMzhWBDRCnDnG75pyt16xbJuDWmAW5oXO8RbgR7
Tbo7kUUeGCFD83WYP2szGnE3pHW1LgxrfrQinhovgnHVcrxV9YOa3PQqdTqxkZcdG0dUd6CMar5m
tX6SpKcRwcUqKQMIgs5rqnkG2UC9n8kEgHgsbhoRYrZK8TSX5vPYxHJfLiSNCKY4nBbioHhXeGvL
RoDrtgi8cqteTznt2n6oRypcMMDKrN6y3hFbW6N7nZGCASAGjPaXzWjzUajUZ0aWbOQICVIZHbZj
JSmRXcNZE6p9M2qNhd4dEGQVwozTkA44J8ROtMHm78BpCCM15MBU1zsn3eDw0+YCbc9I+MMhmEK7
ZbGUz/BTHD9noRnqZZpmplvVRUBWQuOAUEYh11+in1En+uyFp7YmXEqrovoqKXJQSD9ZbRSQVO/s
LKkQvEztwY7idzbQfGPPwX085ivTcNQdyB2fXG1vQ+u9uRlteDjk5koGAkX+3BXFh6Orc6Ls8Wq4
bCiuF3zlicbfJzfTZWx1NqJPKDftemhntIM01tauYTyZbfKcN5q1bYv41HPxb9qYiYynj9kmB4eJ
Mm1tyqE4jE0Fz0oYe+Z7kx8NBawNBBdbUlzJSA6zLRHvSJzQ8IA5e9NcZhJT4h6JvsK4PNT9yvNo
/IeteoscyIYkSzwPU3ccOYKswgY4P55FzKKGG/udqS16YCxtoX41vPo+GuN+7cl2fLVNXHZ249wP
pSiOquOhGtHibXPGCBBbMx+sNibZVNNv3TpXJ5W6NJMZee4qbyaJY478Lh7Ua1QZZza0dm/i4zpO
1S1+7Gwz4Qvda7SNTrLnGTEjtUrnoAVwUxA2WxLfVKSspCltv6C8oEj56M0+Piy2997qmjcxAuKI
CkPH5sHrV0wjkeBtdA3C6YKfa950Yuj9VpSf7DXyZXbsp8l8hF2rTlkDjaowvYehANpsus1LOmdf
gxUAK4kDB3AqUBkXG/Hoe+ZMA97Lxa7Rne+2JLrPlvI1gXmO2SC5jJ5eHccjcMQBvyUOwwmp+E1I
55/adz5V/cYateG+WPQoWEOvblQR2uGpZId4ND+6bMZZ3qcXly5TlENLYak2qUSmi154rt9rjfaI
cZ0Vb+reErzyW7vWC2DMKWo3d7J4YsOQ/VgAVM4cfRPO2NOc1MLRWk1yI6rC83PZREcE8ktACQ01
YZ5VM+5kqZE4IQAvzOyBA6TFi8xgfw4YGWaPMoPtxHQdeVIEFa/kW15GhPqV1ZvuZf3FXG5w9X+4
yYxRaauqsvKJbKngnjT7Cq3FWtpNtDYbDXJC0MKHw4dNLEXOM+NhWkOfignOSN5TbWAhkeWyL2Xa
CkCKpKfnEIOQRs0xkXKjBTOrJb2SHf9D9BI2z330p+3eJ68rfR0A2KIkfQwd07tPuhOsPwizDcha
iIxMJyPwwgyV2/U4YUasZJhebVqb0nEPRRFSyCkM9QGlCBKySz8k6G4npR057p8Nm05o43TNKS2d
jyhM+rVB02E1pRniuQTuZ3YKCH9YYfRUBzPk0nT0ytjIKvuhHPKOXQjDVU/dYJU2PBlzYrBpzuZL
Y+Lg7iwYdZam9duu461ig/NvOnPdVeKAw/YIbxA8ll34hrOHdxa9MmYkyDgnC6caZmqsktlrEAwg
rMSgNtSVwT62qbPNYKy2PaZmPy3ar8RFboYotNqbS4JpPu0xF4GTEuM5Gy+uIaeTjhj3brlkqjQT
d2q4H2st39Qzxn5NdnSUAdYB3pmOHhfb2iaD5OiZzE2nIbtn+tMx5Eu5ZsPwTFQaKyga2rECw9Yb
jrabFgRiRNBzNRXFLboYiJLtHd7N9hbmdnldch3mZQqfz9aja/WPDC9DiCxAbxkJ1Ws7wsFjZBjz
hIc3qMwQ68AJsxC/y24nZWmt2146XALVZ4cs+KSwCOAC4duEZQLYArRdFaaJtvM9j4BpBpWZkU5W
F+uoVa9hWd1MOZQJi5WgGxd06oC3O+1AXeshKIOJTXroZ8BxQWFvcMA7EM3yo+Gqa5mT9TxMRBJP
4OaQgu7mObmGTKIGYzBXogEs5xUHRemi5ZBsY48GzvAhy/ag0eCDlUOPaPF45/a+rp9rw/t0GvQr
xYKsNw/p6H4GY/kTdajt4jeCm65TPKHx5rjxDGNqWJcfA1mSWtjtFKyTWHhnatOrptuHIJBrtBZX
pcYFwOqHDvbyLtXgXYNRhb7gghMjHQ0iGJlBuD6YP8BUa7YdRF40zs8CdZBWJqavW4A6dM/zjXne
25a4t9oAr57jfDK39N2wI6GgeuAbAZAMEcaN6s5FhsVOS28q/hkovKGFtS9Ba22bPuoYzAantB53
Zuc6POMpKMMehZFfifp5+SazSp9c5ApqgrGZjPfAGm5Qf2NitI0HaKKndqFjxIa3xD+x01oIdCZ5
V04u8BrnT08SYxgSmZtW26qKyEeAngg/YVtlUNRmREFN9cAg/GVsCA2tdlyxj7j3RIIQ33A38xye
cKz/SPu2tUD4LX8Qf9PeGDh3ePNJ8XUxTM0KnNpzbaf75e9yoF4B/zqPDnu8NoV+aT9gxqjWgwG+
V4vMjavAwOkjICUHc5fmBpt8hB5Y1PryBsHylWNjGn3aLycn/g0K5UAcFuupivdTR9JJUx5CSzGd
A3kMIsnbwcUG9BCfc7vtvkqs8qjpwGZ7QBFM5qrGm2rb17EhQKLfKqP+aJvhiUFXm947eOgYk+Ld
F+oLU/xhdt9tx3kJooh86fyx6OP7Im3fW+SBjFRXcT7fwG/Y2SraV235aU367WCaZ9lQsNBERtNI
5JMzPRQKNM1UWDstNF8dYh8wCuwTowcs+ZAvXm1KHAr6jVuSQjpaWLQMZyOK7FEMULuvVcPmOgfV
VssZc2kNQA+tOHAiy9YhTmDq2ypdxeDmANsznGxuNZrcbcCVUpmUh3rF4cER9apV3jU/CmpKp0R8
xUnvZIeGt5brUoyIOu6HanlDmrcYj490KVchS0TP3CGa5k1lQNWsw3um1jwZ0LByd3p0ydQDuXuU
2NuTDsFkLy4AzI6YLK56PV0bcoYAAGv7zq0vNfQmg2OYjGP44uKG1sDLAMpIk5BNR1Fw5VjHvI3f
+lS/g2aN5C73HYm/Sdj3Uutf23Q4sQhh9WjBP9gkhtHkkzHDSHXhP73BXrlf2PG6kb9PjsWk0L0I
u/5J1WNj5Le1DrSyNY/h/NThR2tGCj0G6XCDvisyxi3LuPVk+KQ57QHjOJNfj2garjTY9NRuSHrw
G+vsqczcbzH17UPLBm8FMZcOPOjX5HfJLID8tln71mr6vXSjDx2K4ILJEv0X1qGNLq2HvGxP01h+
6qAAJ633Mco+AiiK0uzqueEWdOnKBhXf5fkBctYd/LrlwPjEY/1DRPidhO2jLyl86t3p6ueQBW5O
JXNmiTcLI0ak4zMx3acht590o/32Ou0z7CbSWUu/DHQfTuZNYpS+HL9CM98RJ8yBgYslFAndzOqj
cyneIvjAHUO+PHoVwWPRLp5Jvdk1g31QdXi2SwJPh1FbaCII/gRv+yknXdjCsmRMf/DCAPGq9ZdC
0Z9Kydkh8MevHOO169ynPBWIQbyLopgoKvEKTNNnTVuHFVEKqbWpsjfgBR8Fr0ngpQ99GW0ST78B
Sz6sIE0s+hIcnZzRRf/AggELSDN8HInQo4ujRpyXTJs1Zi9ES/WePIJdwsHCStAyesFDAuIysY1d
aE7nXnBp4xgXPQTOAusnD5GIj4Qjkakty+LeGWp4ODU9BA0osP1OWK5uXl2TaoTm2MDuM0K5jJ/j
GutyldFZT/voGyUxBnz7GqeBzbHd9kWmFm0sC2Y27AE1S+Q06X3N6prneA2FB+NXU995ljxXUZPs
QtdDKJAw6sW9MhVgT+pUe2zYNhnLVeepMY+1bm1Lw3meK67qCW93EYOAmaIDXE0gGXdVUt/h9GkX
VspbCx/VQWmNNO2WFM4VVvnVOOn3uJcOtQUTUzYvHma52mpgR0OEb3OQ6MCGqhWRuEi/x3HPgJiO
3MyJmIWD7oSeLIki2A93Wte+G6W8M9IlRvZSxNk1x9YsNX1ndOO1GLRrvrTLjXZjpByNVO2L9Mke
y6dCVqcJ6iYALh/xICrh4pXs58ckNx7sSmHtmNC/YEvGEYSPs8bslicciUqxmcj0yJdCryYhEf0n
Jvp9x2IikwDJW7mjneOHIUN356bOwQVaOwX2IVT2vbDG28YpXqP8qsXFKbHZcTn96Z4i4SvdN4wh
euuVHGzKZPvUco1YutzW5JUmEVldQ/JYrSLYqCFrxKCcM63HC8xV3vZl+9xRnjdx++7K8EwBTKXF
5LsVfjGgQwCnvFl+V6FPNxFdimKSUIRj7c7EaOSU303YbxLr98J3xnBP4cSrkjX+KOwfnRMtwUB/
ADUcC0ZtIKw3pje9pMZ4h0lq17NRGMVJmcPG1eufMIUyxRCdrJP5pamLs7JmoEMBJc5wKyVGy1qr
oL4oCCkY5RylbpbXq+7Lt0EOz56JC67NLl29eKawkJUbO67uzSrJobjRU5MTHMLpO1ucE+gXOz37
CBwDlyJaCkRK/X2QchS25yT2gxZaAjUi/lloHQXfPXGKknZPRW8F11BzHnBH3xlmd3QTOF+JwsSj
leVD1zyQxyA6dNOZRgCM06MhUu0+Rbi8N+JtSycbtRwiNtGP87aoaE8Cl+ESoLtJ0h8NFWKhUHoE
BjF5+HTAnjoM9O33VoxXTq4UTFlJxTbdZfOBkJmHknkV5JD5tRkskIQlZvow3AhZXHVNvnUmKDdY
LP5k5VjypyOg7rAGgt0Mz2itbMz+msklm+1GCx2WMuibgg9AfpXUpyagr8Bwj5wTTvW+E3q+LU2i
Y8aVgWzztmSYWHItHzPBAR3H/tqJB/doA8DT8lg/03WmqsMJPNYS1DDd7bKkxkqojxjW/sm6gh5Y
Z+5bbyaoBrfDzcz6KQ0qI1G0W9uKvNsOjggNEJY6FFZw2DnCb9MKOIcnAnPVT2QkKGM6cAJYuf7Q
echMMzgxmNseVAkIE81ttBFtuMfaHa3aKHzkRPA5RzbG4zZpDv1AyzzMrLXTRFjk3Cg+mxHacKO2
HxPp3QZGDdXEtm7laF9bYpNWyNmeaw/jQBuGj7Ombu2geA4EbGPRpbgfVa/5UVfb2GFStcsyaP+Z
aVA3F94qTuCuOV60kUYDcG9sn6HHLHIxh+SQwNrGhTo07FvI5l9RjVL+cNSLqeVWQRNqG7u+F6TB
rZsqAYjeExgUYunIES2tm5bzFCquEuQQ6N3B9XYYwniG4mlLm727wEhyPN+LFkL6YD2V2RdDho9m
vAAjXPe289RUfbxASfeFw0tI2JBuIqYC2MMJmfwUIW88B1ivXGY4ocdhnCTXNU0DPHfRov8ok4+o
Qsg0YVsQOFGo3yr7kGaGWCd5fbCyRVKGIbcLygmZYI9qNOpLOByY84MkeBfEbAIRr+K11jZiFxEO
1SsuJSu1TXIKBpsayoEiqMKVOUhy+8qUWI2MiJJ5j0eyxZDKw0PnwKYmb6NG/cld1BziJS9LTgAw
GjPrCSPhcxmZYEGh5LfLlYw2oF11C39lgoiHd8g1l8nqgp+juVHoM/xKrIVcbA0pJKuA7Snv8evj
o1f5BkHYbZJYj/iInqNpE9q3zVydnKq4EhKwSQ0uWTEQL9kG4xuRT9/IeCRZW5KgiVVJCgbV/2Eu
s58eYEM2J1D4PJ5BEZarVBXP1QgFWhNEOpn2qerqT7a4sz5Oam0AxwevRDZW2Dbn0sCAaX0ZO8+0
b2e3+sRl6veEpfo0lrkswmSXBu0952uiWjqgtM7SOqyIifAiCDuG9Z1VzMMQtEIU1KxNTJGAkt6t
NmTj+Xqk7Wz0IR0vQc4bOPfMA3Q/msfablTO42APb2TUk78CFq9KseOJgwyNpyCGkWpqxoEtW6y4
Yi4jwcUrBoZ7syNebVTfHKsYXfXZByQZfEYkW4/wIkg3Kt4MbyBhY/RH3bgfk/hbHwGGT/UDpvNP
s5nOSZBSaxXqS1eCZLLx2Yo5lDAJpzv0pI/sPl7zpZUv1mBHBzQ3ftuBjQZDeEtLmlhPGnZbrsao
C+nLAvF2OV3UaXIUS+JFYMlVYmqfTghCL4Gx0BRrmiDg78nSiLwXSbeQ+BX1E0XNXUzXb3TvmaH4
NcHPutYQEzE3D6HKHk0MG0YQUHlEd2WfnUQXVDcjojI6zAOnxLhmE8+LjRl260qTxwnCHyVPc6A5
/Q3TaJ+q8MgpyYc0jUoNJEYpzXM9ZB8h9T35D+JuTMedGjDf6yO/zDgoOf5kMn0TQfeq6+LaaU2/
ifLsIYxBfMLLL37ChIZGQd1og1OQjjg5uXHWPLkxLZI5LHB+hG5dGgPE3TRPe6KjPgwbBFk7OfrK
iHu/0hOy1gb3gegSUNDVh6U4ank6fnXa9cxjcP81I9KugfioBnaXbqgdPsEfLQajxEyxmc2LXUZ3
cee8eYP3FEgiAASpI+S2Q8QcKUaaFqVNfusihljlTfcc1owUQbnWT2GuroDPif1oor2cAdT0qvzJ
ihpMVnE7oMCPyWIBkQGPuYOOSlfRYkpBtpUt28gPdId01OXGQ5/510e/n2rLp/9y3798+i8/9vsT
f/2+uN2lk8XoKXcpReVDnJQEmc0LJbDGHRH8xlQugZUFswJGzPM98tV8ZS8xkuZy8/vRP2/+B/ch
IiLOL6AtQmhOipqR+MwpmiH9ObwaRlFUR3cOCLxebn4/9RwHAvT81Oj90GEzM8sjYU78Alc5hJtG
ubnSg4powHhJddWWh2ur3J03vx9WOYmBlDncO3fGNbBdtQ1cAMu01FV+/L3RlqzNvz5qYfbLQO6t
zANHV9UHV/Q83t+H+deH6fJXfj+vQBzTsAtWTtWka0q45qhCXEG9Mf5983vf76e/X3DckCjXf365
Xb7RISJ1zX4xrkvbLeFXL3dWxTPAhI6JJvmyTNCqY2ebbGxYd1dgpuoj49T6+PvRP29+74Nbrh28
/tOthluYmd9ZphPL2pTw29z0xg1pxzlW/DkzvrlYTjpRAEQLCD2Er7/HncRRlOZbprPEuS29KnP8
STt35JTKjcu5J2vL+lQZpHB6nraZZpZJSxSBDwGzWaepERxCt7gOcUVIoT3twXGyuAKRIfyt2jjC
UYhGnTclKt8I2QQ5LUMIFS/6MGXHgUMAkTjYCvMpIUVimMia9tIdTDzSC/7oDhmtyrWPXj9OF1fN
924ypkfTDrpTVIZHfao/iX+p90MRpJytCZwYgUrXVY/povZYUeWJKcMC03U2pRgOTk0UjWoN/owJ
ol5LeTHLPCc+mMklNanDVuVq7aWccqw7bU7nw9QP2qhDIzDayyAasD2oRuZSHipzBqDLyelJBll2
1sGghkVnXQbTsi5wUHn3WwTOavI6W9UfuNzxhh/pL7lI/bywz00MPZQL+zbulHtwDCsghyCgAkJz
pal3w6ON4lZYhs0uB01O/T4zfIHAB1jXOieuCugWTDyrhCn7Q9SwUnvtx6igquHCLq4aGVzXOf5T
9oLIezDRvkt3MRn0dNNJXhXRBpS4ejdvUpy1l8hx8ouuPTJdUmcxk1kUVRkjFdptBTGL28FoRmz1
pnPO6EhjyeZ1j4t7M6xJTS7r6UaCMNL/WLQIZkZsK1mTBVaYADjp5HX+xMZEqQrZNCW2mkEq/X6j
4rgZ5YjxFQNhwjtv4uWRMHvSmM5R3qDng50Lq5ZMtZBXpVdkmlR5w07kZRdIhK/sd/qeNt0jBchG
X15EJkooTRio5Mzk+K6o4MoiAsLa/N7315d/vwJ9DLpfTw6We5rjfVFZoDDH/MXy3O9ezjdlXlO7
khpuA+pL7OYSRPKYaAFJK7g11IesrR+9Tx6nPCTAFcamVZ9GZTzGcLVWnW08l1aKtNWr3mGY0L6Z
6crW8/04D/0pzyzf1rD5dFSKhhyxKZfxXnPWdZ0B6scMUFDnJfW2jzJazxYEb0g2K8ToYBWc4YXc
n/2Qdi3JoguZM4AQF0XWWgbUqY7m3ZMEptYgmyAfuwMTFAM+F3sV0uG7MQ6ZJ43TLXwgIljMI8fb
laWwo7udeB6D8exO6duo2ZSpHDx12eIuRDpjNMdsz2ibskR5m0CQrzsmYNqFVV1z59wxRsWDOngg
x5o0fqjiwM8W0s7g1PCLCxKZaH5/jTVFmJPrpD+ATXFyDwAHfE7NAHEAqC+YrT9iQcPVBoYVEar7
IGblnxTGfRG2a0ntYMjbYAidNZkXW80s1WlMZ2D6+fDaS+venu/niMsGuMdtr5nZTeKh2cgU5EUz
XVVDSfASKuxKu4DzVyyE8DjmulxDWngJKiav5Ncy203LfSOQVwYLpHBo7l3D3ozJvRAXVvxHMnDo
DjvF09Tk8Pasm7rG7dtjJnCN6LBEGdjG7ThEE01yZhal270XKD7SEtDURLA4tcBPUZXeoWFCcqup
yPGrnpGabpono9zib6r2cxiAT+achwYkAc2h234+8jRk004J80ZPqChbWCUMwlRh9DBiPAAnBUlT
i+/U4pBj/eY8lDPSDH1eRwQWlCE8HRIi4gXsk+UpfEmlzLWV1z9OaH86pPKsSFDc6T3MvibxHiZs
wPtImPmqKYRxqsOPITLMlx6nqiXaY+444SHuQfBNqfZiaJDDJHNcFCh2AyOpNlimh2NZRX8Mg3Xf
0WFhN9mtR3E2kMDT40leYesCjoqLuik5QGsQZbDLUMW283EpJQl6OU2CkZ3pxOVGNj3UM0UngvSe
j8Tt6NRXAApIq+byYkIefrutLE5OUSBV4/BD+JZVXhXthJU5kS8g53rPabe4b9rqCcXU52AnP0n/
bQE93A7mFPhyDvesuzbhxJScgqZeYSLX48TPPEA9uVVM2CmxtfTO4Ap+6IIgoJr2cifteTPVsPS7
Tl2NSPUbYuMTvw7QBeKGFzfiI9KseQvemJ5tf61CQ7wFwvipoxm0S24eCtm4G6BEIBrJHWgiT9/M
o857u6NXKBGnK5oe0VQRKIT+cIGd235kQb8vI7vn8ZA0nGOAI7W+vss4em40s2H7DZjPNM5EflP7
ZQ4EK2nZjCE3ObAiRcfQKC6i7OJdqBsPkaBmNvNCEWYbDGunr/cRqPVVkBU/Sksh1CUTx2FWNlq6
8pwIJDplcKO7xASEFcq3JRJKtI3N7Aztl4jcjWM27/2keztZNXe0Zb295RrXmKFUI6L7LIXnaTGp
2Hh6eM/Mek9nyL0QtxhyRVf6IcEbBKO9z/dkGHYbV5B/V2Ylhjk1Hi2r/yPr+Tkfi4HfLY9CmoAO
8ahleNDt9jtUwyPEhZFCrfGHUQfZEOi7PgmwjYbulvgGus8dWW34nHcDtfEKw/Rno6lxRbQjp4Va
/pR0gFcUpSPIhm6rdO9bXyjpQ68RlgfuIqiJarScam8XtruKOzSOeUZ7IuBIHcta39bFIeU/Wzcd
3qrJNYKTFv4UrYO8bgHtMhgzTzH77jZVzJvSSHPPkau7ZyzbvjHazlqfA3tT5qTmQpSfGBVb2l53
2t4PXXLRu0Ifjw7pbOCRaZ62ZxNh0hGO/IXuS7YTPTodfWyCTV2nn1nfa0e7RbXeEr1HVAwZ0tuc
eHTf6Xj0qRYnSA/wpIzli9JEfPrrnuXumdDJoxk9Whb/IfBG0hoRh51kU7NVhVWrtn1Tv/z1KZqT
XWMb4x5MlL3lkM1wcSn+wCarNI1IJ+QjSRN5P4hkM4koOMaZh4Tz98MZPMiKdJ8lfth4LmanY3LI
t/zeOENQbpOif+Wzbq+PERoNPTu1xIeeouWj2OXo0uXWYaKfyluwOBDEU5yqti19Ymc9gLUzR/tO
yppFRRIe3k/kBwnmwo6a36c8Kli2angMTU6GtpNseIFuKv77U7Pc1FowbiOhvfzelUZA3VGWgG3v
hJ0eRuijh1oTG9ma3t4NCcF1CD78vSFrRV+rSpAC5PV7U7YaXkvJ6rUkrY/EaRFLQr5VpkxaVQOJ
9wTKhLzi6AE1ZFhLAC2Q4tHv5pConaEvT2hLYGWyBHJd55/k4mhsXem+j91L3yiGizkB2XYNEjrV
wVMjd9T9vkEqkMdcPkJHiReHKj5ZYRnzGJMvjq1cD6hITyPHE5AdDC6SBnysoWiYSIfxlD1VJ3oL
1anTexQdlbkzLKuklPDS+jRUeu3TXSAQNezrk6lGd1d24U2XUB3hA2hOhWiXqOFwWV1CBiG/dzpJ
4XNJ0QSPcc1XOrFsbkEqpDMBoXZteju/fzCm41aLY6ms8jQsT0KoGBj0bXyuQ6+H36n7v489of10
+v0IMKrj9wlFVIubuAhARzcD7zSj+TJDnexZZr7435tdOTiHriSfXodQFtm2t6qrhakx99cu5wHE
uno1GcH7tdvcVEWLs1wf5LJtv9eSDlhbixRFCuXcZMoPnujtPPbZmbF25bvutkQnFGoCpZRLN0mq
0DeCEFzxOCqkEiOhcHq8te/s+2Ck1iMnaBdH8t0a2uckRwit6e02r5BcDjPcYrOlYe4kyZ//vQ/i
/2xz+E/Wif/KTfH/0AeBdcEw/zsfxDkuip+27P6TE+Lvn/p3J4T3D9u1mC65BAtJ9hecB387ITzn
H6blCRN/hGHpKEjwXPzthLC9f1iubUtXd1xJn9nFkPe3M8K2/mF7MB08GyC8MC2MSv8La4QU/JH/
6IzQPcNxXN0Wli3J9LKMxRf1H6x9+iRQcaSlcRoUtiwGP+Rd6NM3Wq95PjEbB3rXu4lurQ3No6Bc
NcEcT0+VyMvkT6YNdvlTGZGWPdnBrMLnrndMg9ZbkIzBh2EWevojTXImOdM75b4AldjOBIiME0pM
JnDJQxE4ioiUNM1e405H7+uMpi4x3cVZsnfbGFKHkvzWbzNtcC3keuIGxxZzIZMu1yTg2O1pS8z0
H6tVbY1kF06MpuSJ8/uIfiDS8kdR9WN8bEaygHetF6Avwl5AjZ+MyFXQ06fZZwY6XEP4HYI+dWn5
D+tMLtpJoy9MNQO17NOv0EvADyC7z0pqY5eYyx4HrQCZOVjPdi8mGj+1EGxZdqSxgUJpzBCzS5o4
UUs4D9rzFuEwE4fu0KaYrFftSGKa8WHH3ZgdWJsZ0bVpjo6YbCkJWQ7FXrejhHDWSbekf8e5UyBX
km2LZjiaks9uMJCqK48IzZvKcho3xzBgWPl+zL02g89pL6EuKH20t2IaxgSy6r8xd2bLjStZlv0i
lAFwTP5KgDMpKTRG6AUmxYB5BhzD19cCIysj6na1tfVLW5tl6pISpyBBh59z9l5bI3dTIiwVvs6S
dqprVztFluaAPNcZIX1NRCaGFzdtQveJhr+rfti0mV8mXDs/DJJYWljdGmPjqqJzsiO8nHS5yBaM
LZnBoI93huoKZ1lfx3vZy1CiQ2lQ1XRbRa+cKL/JGKWvGk2dOrbUBH+xbahoNupm5pOrpb3A1O9h
ondMpb6A1p0MGr4j++QI/JFOjJJKtF9lTCJ7MPQWEUFVt47xkpScAsJuCmJtms7TyctIwNwg9Mod
qg03D0kG8kJVPkDIbLVfU1QQAaC7Wk8ksYw4IwGI07iDBa2P8mIm1IHmUNoZuLhdY0pQlvelRLGT
ZukP3W7YRq/8UWdTE12bQw5boPz1ehsycxoKaV8nj6CRA7A81LNsrwayLaSRJuElJOpufiX9Nqxp
zFVwhFvphSYRXarJNbSBSSeKCJU78ZlfGDlX20gZwzaTXnzUken4nQkMfqliVHdt22xLxcBR6pLc
nWUa7kmwf7HsDp6k4Zl+UjM2o/q0LzFrEa31KjnGhl0FhEcae6/rdbTL1bwrm1FnQxS6bBJm57lP
3G/UXOa+ztpkX+gDQVUgTSj+cPV1GYSSQs9ddmiWuzfaqGRYpkd7S00WEjdin6eGzTkCjcLZutbi
ngiDGy4jIRXBUvROQMiBEwyqqIMVU/0kCWfZayls71TE3tnKSBgLYQAEUx8xOVDmsxp6L8ARYj8p
jUvxaOSBmZvd3tVtc5ulzhMK6QIho8UOWcmatALRfaC8W36UCBpgQFOeYZ9Q9zS6w0M5lLpfDAS9
l9MUPczFRGqxg75Kr3KkZuTFfIzKYkNJsmjAPFUxWbYavF+uzK6ocqWfUvr4uTGgDm/BXgpHZQcj
iiNUzTpNOla2bZo2+V6LvXj1bhrtxWSd3Ukv55kbK6cbR4zjUqeMl4ine3EiiipXImkUllc/4t10
rhqu2bPmGGSb5cxX8OiSSzFFydmJyemrl7zcd4vxNI8mQ/eFzeBMAggmk+Kzg7R2XEYY+4VTUIvU
sRMgaLbuzQwITz7E6Y7QxeIFF0u7hySZnJcxd7b4BfUXm38GgyM7vOaFXuwZf+RbXn/5mNbECc96
p++ziSjcjsYMLlf2k+zKDf1upvmKCH+OX/sqxVbRA1gbBtx0CiUUrUq0bHbrJDydXbH9G9E7b5re
bY4OHe6vMKPdrUdoW0BDT95RQjnfabfQTaoohHJKDb9SnnZG3UtWSO/N5GCTLC+WxX2g55x8QbLc
7ATMtSAhcGAzezprw9gR7tCynNtlMWzpyNKktFvb2TY2dpzCJprO6zT7y1wUyJRih+mbU+v+bJL0
pTgpgFhYvDsCecZjjgXeD7sZ+p9VRYgoGfKCbOTfOHo1NbFNIlKGA2XClPY9dsz21InFDuIhlfQX
InUCkseQNq9odsZFche16CJK05r3rFeSEraZ92Vbz4dW2PEe0CZx9VJlR+WW9mEeYE+VE7SgpNHV
ORF2v3dHQCjsLQmtQhXnR6SHYr0ZilMyywWbjRv6xoK8q3InZyeZZ22VidQkKzQL2AWnMjOzh3sb
7xmBlxH27zpnNmp25OF1DgFZUiPzJon0HakI0DxHhwIuVAZdJmelPjN+6G0byaSbhX7V4WNy67A+
9MbowClql4CUQtQ9mbSAltHcquBpXpFN1wwdQBmG0WLA2IvTbcyCfDU6270o2P+HvOB4p0WPCwVh
7F6GVDwjYwTf6BnF2m7S+XJm7ZZD0fqpIQaoyTQn5y42d/BTS9DBOCfDaERNmKIgk5j6NnU1Sd8e
ZpbxPuRTNRTYhAx/zNAt37DnMOXQQneXtiM+g3BCsDIODkKsBrkDAq1A1fNE0bj0+8TW40C3U5IW
Im7ST6rdp+MwoMEexU6LaAj1CZ69STBKLSwOphp5ydGq6FJbE20sgEU2yYOWHXRjNfpsC6xN2At3
n9qo+ZuQTo0hMHpSO5t+ni320SLVZZsUBGTFightNvxAkWpnOMWQNvb6orydjDN1yeaSjZN0i682
G7aDlWkkJ2qjgSxcMWZWk1iPUGpldC3nkLxaKEN2uEklEqUpyRtfKIP3ENy6z8R73Orh8kuMreKk
7s0Xt80IjIC1HmdR7KfCao8iHuFpTeSYATm2gnZCmJnoc8UAlbKlCiHQJHYMAMMxsxNHMBPgYRjv
Vc4nh3RSrhmrgCL0Fb5lE+DWsj9lyOY2KArrVcWklh2dnXzb9whgIH+C4RdM/ZOsRvCnNe1WU2zy
lEkH2Q01PJwdYp9o8JyDNbgcHQv2R3vixDzm9P6ICUOEYTUGkjSwxHFGvEirvBHv0VIGUdfN6HbI
7q5HxDsqhPjYtZKepRDO2UFDs/dw423deAazUtTMu0Jb8rUjNdp04K8INr67PuPdq6GcB7Ny3pNF
YI/piUXXEALtBl3nxIsEAz/PmG2lURIdEmOfyPS2PNDAbw5Vl6OzHQjEYOhLM8BQENDWx3RDxjgt
aCRYDcN8pH23Jks45MSA2Nh3aLRZCz2FfQ+5nSZVEeAWyM+DpbtPnsW3M3KqECZAhhXL1kiebXFO
iBLjc50ywE8cDj574Ctfab21BkMNvhcZcaC0DrWtrUe7eQzfOmvwNiIy5j2nCwXnnTwULTb0A13x
hFDPKoRtXVufqWkuHOmz4YdhitFDCbpqa58MgQ69NasiBSmtGD16WXxKeszDVZ8WzCRJENYnmT+O
k20frGZgLAt1+jC2Fu3rbuE2uCrJORrMq8Lwt59Gh57cjMDOMvvo2q+t79Au8WEx3d1bEHo3qkgH
KhJ3LF8RKea/COVdaEu2Vhp4dBerK/wamWJ302s0TXrkmKeuc/WTJTmojwaceEhybjaUz1FjAyAZ
+84z2YLozjHOdBjeA/kCy7n1tAQ+YkU4526QUVGT7RUudIzx8gAIrWp6jFKGR5O2Opha//9hbf7/
Zelt6/+H0hsQFP+r6+RvDIFp3O73X8W39x+GbhnwPCyXWHsAAH+Kb+M/HIuq11gL8n/zB/4Dz5YA
TGDzKIwD3H9X3fAI0LS5qEVMGtPISbz/m6rbNI3/BUhg21Kur8wRQlrsUv972U3kBg2hussw4zPZ
Y5LxPljOHXtsSc7kFJ48SmGpkdgKb8Aj0qM8RtMMLx6Z+QEcxhp6iA7PnR+yVmAxk8u9DPsK8W/9
QWwp2H1j+DkVIb3/aCFFj1pyM0bjL1WBR+vm+j53iQLFErFg/Uz1DXzCOZr3s7vqbDR1J9KvLOS7
zDSrYJk6L9BbYheQp6N9gGVgEmMJO+BsjQV6oIchYnOnk/RXNBQu09C4MANQWy4jlt7vUSxiv/es
JwcUu98mKFUFDgdc73yZOMkcCqL+pqHO8J228abyEu3gGJW8TzOFLU8ry10KtFFqIUNdzc4eJpuE
K84OHdZ+lDYLLMWTUUTfNdQ+Jwv9/POaJXIgJuMb0QZwRyoV3wFzxlsKYilwJyILU3chQFGxPhRA
vaxC4Hsn+JVJSKrBVJc1py2UU2iXaIS26EP2EhwlumIo0SHLUoJ3j056ccXzR2pTpsBE4DOsMsaW
YTI+5PHy5FF4b8w0y548/XNS1VHFpfrZpqm/dOG30cLBX8hl8jXWM9BmjRE0Y9AkyYKVDldXMnlF
kDnmaxnSsjaN+dmgL74HUM8D4ZZutJkgyBDeQGqrs0er8GFx+UBrEc/7isX4uDToORYCrbB2bqqW
BxbeKo2r2g8RVxB4uPXcx8x3Fomr8hGnxdkLreYEtZYIXB4Q1SNOYV1mwUiibzBL6hVRa/Iwt9kp
xHS39wT/SF0YJyrt+Iykhb1xn3xXjIrO/fpDj8d//ejiJPvr6u2vt9vdbvI/Xb39IbRSnZmmdbld
0xzH9gs1VX6bDmgv//Ect8erb3+5XVwKSzLHcR7/8TIshoNI/YY3CsXi9OdV/HkpCH0I++obgXiQ
f8H/9uXd7nv7q5UJAxU4MszbPf784XY1YuRS/f7LX6/v9y01/G0OozFyZmY0Bf++4V8X/7yIpatx
oNoAf7CE+jH9pcvtR4eUGwGm1/sOJoPLGK2RsKqQOAKz/mRLGtAimp5LovUylf31Q5ut7OKaOb/T
GHVHOUW+XH83jYDqRIglbfx2u8/tt4MHnVt4JgVFZJ3ssXtr6YltG9NkiCYATR1mdYm15poQD8g+
lkPJ0AvtEvajdrldEnGBsS3UARGu+IbcnXCCj8uxTc1x2zdskjNUnrpxcPBgXoi+Ehdt/cFI37yg
WYhMUQcwct4o4AR1An9CeoI+u1OX0NXmc6nZvNUOfhBVj9YlQgd7uV3qc+hFsPkeEYqjqOMD1jiw
FjO1L1GJmpGeR4++5r9+58bYpQcdIdd6i7kNv7cy9oI8E5hWgTvWRemc47FGqRZn1c5a3/dlikk5
SGvmAOx9S5nuwrTFutUxFltyD9zkeqvbD93Jjd+XaDIQGzpmX03m0Sye+ccYYlsXBeFtoZwRq7lM
hKCEoZ3n/0iWDwXy296IwABa5fcsRNWGUaPA5GDUVzj3r2XdO/u2GYtd1zA5n6vCpDWlI0Zequni
ovG5zIRn7mVRPReAj6F582NKzW5TGy1m1fUWZotOYRHngpX+NNrxXfyAJMIJtLA3YGJX9nFKqmM8
lzFyaH7QRBanLot9FK3GNhca/AYk4CVk261K2gwTGu5CUb47ZOZdFnZ7IwrHtrPbNQZxueBuXS6Q
vpdLR2P2uNThKV741e33y4geQCfrb3e7mq5H/u3SZ2OhivOqy5wfAenGuyRiOCTWUUwpx9UdVJv3
xJsrtBeF4+teuzMSMAmKVIpLKHkl0UIkMXOv0u6fFGLNjHXjMk+LcZyL8WBh8qoDW2KSKmtgpII6
b18LGxMYB1YrtInYphwRBNGYSJ+q4rpAHGaEOre721ULcMZutkgeITKiuDLoJTIZMyDJ7ohWOrxU
SRp9YaL50EJ+2lauFwZVhtEni/ApibTOEXLMhEhrHVUTdIl718ZOLkT+lmi4MkSYAtuLjcNNcTlB
ZM82ZJhVp2le/qXKnGnJ+zQdFIOnWt82BBcguVpvM3Z9hdePS79/+ef6TckJTBiJze3v/7j57arJ
x0M2/XB/e2rXpOivka75/7jDXw/9+2JZ5OSRm6R9/Xklt+e7PT0R8ry8lh6pHzkJM8Y/L+Kv27cY
5NZ07chHnNDjzmy69nT74Wl8af9czYh6OP3jd7e/DjTrYd7Eee7tKXpNEqlXo1Dk3omBxJk5n7ZV
mPKFcz6bMvqEy8P4smg+ncV9J88WlG+KjSFTSb5Pl682nJu18D/meL63jHsL32IAFEyptbdMQx3a
MEPKg18GcRr6QqQT22lJapyLOf6P2njTZHt08K8k3UL9SwG90gJ8jBmPyikPiNUeabCs9jRUW5EW
3xMlagwZ41tbJEFdofMR8E60yBm3TlTA4/Ewu/cGYo4iR2GShP0BqTFh1FVgGCeJIJJNmtccc4JB
dYuBZdfz8JVjbxy3AZ2Ab5bme0UmT+ruCndbtIV+dc1GMs7ung1K1zJ8i9WAM9Bx+gPm9zkYrWZC
we7dpRUxcRkM77jQ3ou6QNGDJdyP8HA2GPRBYWA0rfDEBJ5KhstQcKplIdwQS8P8szJIWEZd2RKI
WapOHit+gpdeEt+uwmPWx+sWxYb+20zHOBGQStCCBWZDGI1Y1eGVJ44x1uiNBeB6azQdE56lQSfc
4V9vJHa4pBvfcoMdWJjbk58J9wtJSYyJu/QQuhS0a041Rz78rzGGSayN+UcN8Sij1TpEK71C/Ejs
CkC7/uSAZSW9HJMgyMK9WXRfkSSiFgLwt03w4mTwwU8hnY8j4uAcoYEmidvNnmsTreW0pPWuX5z3
aCFTItbbjv5i07EXcx5meyguZda+l6/ukDvBQtToqFWdT1f+a+cgApOT+zm6OrLHCSURtLd97Uwb
waQNXH85BuYISJbJM81y1ABeV7+bSPkDeXW98aGma7cNB5kfjRnqBUY8NRKpDd3E8r3+DeDgT8Dl
B7fqmoCYYR/mtXOUizjwjokraaTTRj8bi8qvPYdjj04lGEdJ0ZAz6q7wgOR2faLeb1/ibhfLAkt0
9cu1WoaE4YB0K+bm5UdVhknQ6auoTvnxXPQXmToXvR7ia6nne9nyDorVtFc6dAQSFQAglGdQ2kfL
JP+sMcT7tMzzF6zN6KKyFogrx5IHwtyVBl3DngOUwfp9q2H8Hk6uQlMG+Y3t82ITehFKPikc7cEo
X2SsocyyJhw/a5x9KPI9o0gcBdxQt70KCnChBSWLTpBF0yUbXbEqV/exzX8JQDXM6MVoXBDrLV+p
MDqoVheHYTQP8eAkJ7civbt0rxGJVvQmT63Z59uKBB935jXa6tCRHbExGA7vCvAeh0GMBwM3uAjZ
ZeeWFwj9oNKQAZLdvzgi+ZgcFE9TDsG5cExBb5+GlQUYqGdZsZOMHQi+/cBxEAvNs+1uYbe8TJ14
TbOup6+ZAydom2xPuPsaGi6Xkr6ZOe7tUpBEXlADYhGzzim4J4OE4CaOPZjH5eLXJS5kS5HnlNDt
l9HXcMhhdUKwGJvVUj/2d3Hiepdhqr8xLL0nWQTfFF30wCB55OBMUvuYYnKiSpq54QKvoZh53WmN
z8FuCoiZcvQLtDvIPLNXO3e1rRlXiU/qu+YzHbd2wzxvZ8FMQoLP2ek6ec8JveVtGXbXdYuTQ1hz
bFyUpQuWtKKrfWKc7FdRlDPsnJdgqLUrLfokZNkH+rIjkUAL+jF6DKFrn6tBYYl2OR4BZPmKEGra
g6gUobg9aOzky4kwoenDi9AXOponDzZriJaaUL1KGbPlZStfmvWphgx4RPpshkyeGM60wRxFQHsQ
Ou/KIb03cDNRhPPWmgYjW/KRZ7xXmBdRY9vwl0RS/4jsS9p/egLrnkXvMiiT6Z2KlZmWwvNULqxV
XlwBQlqq8ACNnkTksOIIFurauijn06ILNMvhUTtdkDoIRVo66tjLBTZ7Nj7Gi/utVEChElz5zEVY
8brVidE36VcDH/Q2D3MC+tQRcyOU58hiKmpBJMGS44fSE0x2AKoozfoRDatVIyRcws03+KydMjyH
c4QBL7J+xbQwEImDzRe0G0f00qxU6PLlNxTMRxJOKdNxe5tam55mY0uBHLM0N9/akpOS1fe/6iQa
/II3esO6ShNuLUdjc7zGWqxYcpJn2DhUFoACBONu9NDF95CRJ35HPD9tOWwau0gPqAH9ykN6mNoQ
N7QjI2/moWNLGvSATR9V8zBjlgKah9Ox1O84Ci7CK+71xHuEqH2N9MdoHK6Qr3N0oxrjMpjX5xIE
e6Vb3yIzfx1tPgbHILRrQmGQR6/2opx9CYxsr8rHmsoTXzPuQ7tG6slEI8o88pNI3RzdEL1b6bxb
jCeZeJFMaHS0bOPvZlpVAWY/JO5Ncg5dcDEMIpNAoU3OhM+84qHroLppKyg5hWRizUa9ewCtJ7Ze
4zyVnv4lK/n6aXE8riCeH3kJvhID9Z6u6XdnifVHS/vpFeowdJF8nBiqIUQAozDZe9EYh9pWX9uU
jYU3P4xkdh2nIvooER/jkwA1V8QRW+SFRi6J0DVZ8VWi0DohgF7q5OfYWN+QceBJBWDmp3WYbYk9
sTlSzsTsoumNTD5EzcUkoIEjUVjpHMWyS5rTR194iNWdgQlgGn9zE/tDrNnoYqKxZQrS2VG3pdFL
Dbgtxru3zax52A2O93VxauNQxdohNJf7quJzZdrsA49brZPTe18WeLW8OT10GHfi6TFpeoCP5Xfw
QgE0AK+peVSNnIfynUR51Na9xpqoqlOStnfKS5NjFyumDpkFv8ialzsVYpvD1fhe0qNB+/I4j+W7
ZtfpIelrJgKAF/u5tenERS9eWsz+bcsFFQAPVcsJmvFVCCOR2nexJXgA6Z3chrm64e1wUV9xN+v7
vNHILbXVrkGguCMUbiezkPVDb33kEsm27ZY3eJn1RjEuExNJXnlfy/vZgzaR2+KM//SAyMPxrVGG
DEflgvOO4HDSkR5kPsGj/GVDM9tNhVb6I7EhZKM3tMeL+G1YXV9Waz2Vg/46x60gUYASPh2Y61WC
pPiTLZiUvmdg0xj6tLzNrWWzB111fqtH3gaZYDVfJZlle4avP7W++hmZLJshIqFNHZP2EXcVI8HC
JJU2vKtQSdzPBa0OTSJMqiyqz9hLjpZ3tGrPQz6JKDME+IWMe+wv7Ze0W/QgSVIjIJV1eRgWCys9
BlO3YWBc1Ytzbur4ZYW6v9cOaLJc4N5JHxJwLFu9kBNGv7Vkd4mgptWBSZasM86TIfvr8GC6VnQ/
ChgAxGB2RYs/brB+mYWO5zyJbBa2eSICIVG+TPXuwr6uyozPmE3TEE7oOtzW3sFrRyxJUbrbkE+4
XAc8qQ3f/lNidfQd+KfP6bQfB/ctCyW7a7NQwbAQcpqJi5HjDPJs9I1LO23LYkyOiH1IR4teyqoR
EAe8Fn9lHgNvKb7heHnqVZdwpm30rS3h06H/OuIfhVVjZeb3gc4MBoIlOfYCCOOMV36ZoSq1wvPJ
CcoRx2EnxtYZD2eZQhZwNAYsUX2n8GH5rtaysSZldyvq5kJ+4wHVNDrfRQYzbhysBvOwsbOU47B5
UGb8CBOYmVRqcrqa+mc9ujhGqZAaLwNS7WVLdiHvvqnZiCAG8FAFhDkLZVioyYkgt+Gtw8QC1mL9
KKhwQtu5czs6gWOd3jvEytEFRl0V2Q+wgM+khgA85OWwqbryPiHfJdc3Ronj9N7bPAGGmIBG1HJ8
zGrrtREDO95ekjBJqjqqDkAT9Wxv862RIAqJ3/MxJlnPzVWQpc2+cmRIawO1xfiYpKF3qLX4qnuN
e16G1Ak2kGnTU+fBUUL5I7ryiCZu3AncuRuntUlTUendMJR3eTdh6WC1qImBICc3FIeOLn+8G3Eu
yahJ/XAs4m0tzLupxLlKmq5gKx15KPXNH7UDsJIiCDo7zf+6ZZeMU84v6mM78XBuXJ+1jNFBEdbO
JrLBMNG7fnPinkGU8LDLc/qhtf5D5E9Dk8205CNvD/vsMTHrZDu3roccJLeCOvpZIKC7NGB2AWP5
Q0qeko7zYevVHsUXgaTbEWMmn2JZ7BDDH6aCk+ItIFtbW1j9waNPDvEud3zURIFVoFNuHEmuJrad
sKO54LB0hIQnwesyFVuX+8i1rlnqqTWy0canNz6bqXpoPdCk4azh8pbasyujLnD0imK6OyJJZ+8K
qn7qj2NaHJaYUNQK6Q0yHhJiDfOy5ACvGGYO/ty1BhW0abPNp0UaeYu7p6w8Wn30CwR+fkhKoGz4
77AlMeLXXbYb1iJP+I7IY3JYgxXnwq0csslvZL/QkOmf05Vw1MUUPUVKhkYBtJBZA2MKXaMudDWs
5/hA5vSZGXfJKbx/nBBXIO0aMU0MDr04ZspQZnbK9coAohlxrO5JDV25c5OZTXDprQyGnW6I+uCa
qHwjiafNTVD/zuMq8IY8g4Iu9JVcTJ8ME2DFOTI8w/4JOyc512P0LUFS2WeSk52V7uLBfkeOwvqx
wnGycEE55H7MUZ37Xj6wD3bHw0AUDnHQNGG61PLnKuWMlUufd4zSBvEbEOiDmpznNizxIgzgDupe
X/M7kT3oxTf83WxVSu+V1MSB97ikWyM1hAYDxbNeEv9AigxU0PgLPv4j+zeGR7reYLh6F7Ssje4V
rgiavKGrrkuizXxEXzOUj+y3tM+WJoWhT4IAnAYV3OK7dbTzisZ91HIbFVhsn/pyqmkDotkhkPun
XKLXueuLoIinjHESeUWmGD9IACV0R09fl+YuShkit3G5xmdlzW5hb74t29cS6x/nExo5rpaj/2l2
dq5z/sBYtcmK1COlXSdQeyyeCUwdtlO/qrr08q0T9IBJlt6SP/6DUnCx4f+VDI3qOf+C7zGlx42J
L3kQI1voXqcHMU0xKHLni9Wkv7LJugec/dxqo7t1HUYeRl8vAd9KwlYjtRUfMIKLvdY4Gn1VCtJF
gHCDHPScU5kdDUs+Dhj4SJfek7VxbXXiMJn/4ajWqVWTV5pGxY7h5CtdUUgMVv/Yr19S+pGrH1PD
ZmSdxh69GXzG7HNR7XqoWfCcke9uKuCkuyTP/XQgv32IrT2isIMnTKQLmjvvZM+RKRmp7nV3XPnb
r6MTkQdmd1Rl8fJrGRFnAGnii+/pfvM9jNQeQcmTp0YcC9MPexmmPVlIp9ZrvoYTiJ6yqqUP0nQl
UchfxeBOO5QW74vIjQOnTegqOfguhif3HBY9fs7SgiqILjgpUKx069nRm7UHncEsxp3PvIsurVc/
C4W0PsEcBaAUSkyXfdF1i3BT0FEQWAp69u5bY2YMIS1YL4UBUTOiBl4+DasyUDq257iVBjs2SsWo
hfMRojzLLQcONzIOtKNUOmN1X3OI8L2Wrp+PUUz3OP/aClFvYdEKlIRWtzFMurb0WDS/KaU8FANO
AL0IT5E7H0XrsrUmmzCyftgEprYYmKDe2BsUsh+lV5cbY/aarQMDJu27K+3JQIs62J7Fk+o+0yYe
gQaK96Ivt/XE7BUAAoZUtHxHZ/rBHjN9cmF6BPagzotXQZTB08rbTVE+bkGsbRGZULSRZ03XcWQG
nKtunYr+RKKzcR3LvjOhp4mm6+i8lA8AvyQBFxqk4HbkpbFi157y7qQgmtImGRZjs/iRRYQ6Gm3+
A/l5cogb8txdYtkC4OEMrtheYgiEsjdpg9rgSyIZstfoS+JMJ2uw2GVLdNWduT1WsInRK3n72ouQ
Jk4bA0HWSeZgC7W43HmJlRyyPOHQaOaXue9Wq6eR7+bWI7+lSU8W/ErixphBVV6zjwdecWUvmKJL
I4Gafu1SxVSlLe6ttLvMJc3DljinvUvr+CTA1OJBfCO0jVCV0mb+4LR3CdtXm7xAa0Br12vjAx5G
98A3hq5Bn32RQ8o5EyMH2kFUrl2h7ZoUuo4lgAxUBsCgXP/m2LoC7lrtlKrkRTgveYIgPe/W8gh3
9wY7DIRrtS90Yrn74broR3PRvPuxgfBGAgltQe29R797VXQK9uQuCl/k3VVz4E5NMm2wVTlqV8U6
6SblnSp/JHMNNGU8mispsxMSeRisKCWt74kzIM6pnkT+MOLVo0m+6pTDCK2UBq1EK63Qb+y59DW6
DKSGe+IwdjAxW6MjeyArAppA9M2hMtMt3Zcasm2yRdnU5+KaWM4zIcJ7mySQfTuD3QImi9E5wbk9
AA2SELJC2p1qQLUsauNL6c1nbIjzpp5cdUzy6Wp6DaYgi9ajnVSEmsO41wCcd1OyFUn5ZcnMD2ZT
6HGOCJaQLpMXSB0KJagZVw+e/omVMnpkbf7l3mjSkkF/mppql1MobVvjmHhu/pAU1WWF1GR9VF4A
YJy6UCuOBlDagynUA5P/jilOiQQ/Ndg1hA6NnJxGtWoyvoulvOqTeosb3rQFaSRKf6ITVD85dNLj
FdwpApODmmgOP27y5Lh0tFRn7T10u11ILsRXd3b2xLaND0mHfNhyem2H1mj2JwUUJWxduGmY6E6j
FtFGUNGw5yxO+7ObPlyOBAYSh16PFcdHh95h5ebihQSThklirl6GdU7Ua015wi1VnuxiZPD45/rt
Urv++c/vbnfxIg3v7e0+t+u3S/+4TcIU21/sROerwCMQ9pRggVzSfAcn/Omvh/n9rP/jQ3q5APpK
/nTw+0a35+FsyBD6z5P/videsXNfjSm7tJGaMgxxwnsRG971n/jn9f1+HNSYFx3x/O6vh4X3d6Zm
SlbjGPdY7/bXa/p9w9u/pPOw7I4h3K/1NjGtJ96Kfz/Ln6e6vXG3q3FRxr5bwky6Xf3zjuq2Ue4T
YZyTVnsJ4V4wbaRXmaT1e262wLh0pwoQ16CUHUiAV7lG5aI4Y06mSSWJqq83DbS5iqKYPfOXO0c4
euBNpjymAuqBbhlBRPIVO7bhJWeFgxoaWEb0nZI/2sQkogCLGsZt6sws80W+GSXje9SBWjikwYTP
e4NT8kVi+J0FehY7fczVp8rR0dtI+pEOZne6vo5MZlAqs+aCMosuRjnD1E+/ryMM8LPrXqG+1mL5
yDp8dUNjX0bT2ku0JBu2GLD8tVK7E2Tcb8hd4fyURiPRrcTG06DYjEX4oAsW1NRFISDshKMeboK3
1BD9YzaA8t6JWCJLNeCOsMFhy1PbxKSECKIkgWkMzOI3ZR5fp2RRvuNgga8L8zz2xefS8vZWjLhE
7W4jfSKwXXQvPc5u8CqMa1wOWuTA05ET20GrvT2NNGODXvxD0MubR+0rOh3Nj8yJVMrKF/RsN8oD
aWZjHayzboRILXZ2N39DlkPlAC2WLBkEXhCopo6gwREYt27Vr7hOflSjmALVzD9Gt+gpEC0WbgGD
M404BxoD2mBIeXFkPlc529ualSxQa2pq9TYQRrhMS7xxjK1p6omPed4+jNkQbksCuTZeywA9TRYS
a6S3B9bP42Vn0iSMoJ1XspQgn2DoWU0VTtPN4BoEno14HRcosA3GrI1rZc9jyL7CIb+RYc+3JQeS
BmGLcVT7OZO3mX/OnNS2GhKPXb+m/SXgK9zWDBLLfgLbQJpJSy6Ly1S+WMo7lrGtnBAv2D2kNhxW
vHig81iav9RdiN9KAVycOucVaIkPucDxSy1vdj2QopATwiJbAGAD1O5FvnZLfbKz/qOYkoeF0PnA
iodv+jRAnUdwjZbHdXc3zZNTQ3L5y/j3r8yhvyPyzFWw998Shmy8ff9J3Xksx61sWfSL8AI+gWl5
S+8nCEqUACS8N1/fK0s3QhL7thTds54wRJEqoVAA8uQ5e69tYc6wLUoldH2/C/oiYLRp3NGcmiaG
Llmv+QeU8ThwjJRYWtQdsR1gRaustZblJvMZgh/g/xCy3AFQ1qx9U5tbZigEzIRhdzQyzb+1R4JP
I5FdJ1wIhWjueRSEfzlwQ/+XA3chRzBadXCa+J8OfI7z2p3o0eIX8ZK9hqGAm6SwUMwyOetkS2tQ
AlmN0+jakRFxCRY48z+fPOWq/Hzy6H/gPlRSSI8q7/eTF1exdEdcEXvEGtM1YJl9YgCMpfIzyCUT
2q6ATrYJ2B1oFSVDpx/A5kR5+frn47BUDNSnDxGpqO3j+9QhzbtKtfmLGTJBz2zXRPPsuzKYNpFX
2/uuZTwPx2U1NPIFU3GxLVL3wfDC6uwlxriLabb0QALLoNHOWF2qEwU9OAxiBUMEM6xXOH4iIxrW
dshjGkWocQ5EeAxs5+C1Q3MuNQzPuCig7WvMpPM0ILw2Nt5dgCm7sai2iV+I0+VLrP7UpvPLn9/2
v1y7RBFYNk5QA3CAEOrj+eVtd3rrYbqLQqw4JtzvpizW0k+mtRFCyXfM5Y/Yumpgbwmo0DHLPTZw
5vvpTNk+nvIs7HeZPtg7g6C/fUCEyaIPI6hhZQC2GYzErjOH+y4gs/Ry5P9koP1z233KYvv07f89
ee3/oyXZ8E0Ph+7/HM12Krq4id/z3yzJ//yrn6porm3Tx0H8jyf5pyra/g/6KRzJpm/ohnqi/RRH
W//RTSLNiFt3TfGbONr0/uP5NipQgS0ZAbVv/G/E0YYSev96F5KjbNkYmw0HeqctMEj/fjnGUz10
3AGMUBy2mXHU+Fuvnh7If9gkkxdTuLpwDCKCWCb4JRg8hg3iI9K5sD9E1XxGW8IMlQXad0GcGQ7G
quo8tp1zCwXh0ZDpCiitARPfY+1JoSThJ/O2Ac9mhrrRPjMSxqytgvJ2B4xcr6kNZ5HHMz3gEh5l
V2fgS5+96yZicC7qhlA0vJFl8ZK6SGxzpq5LEgT2kjVgOcLIpYgSpxkh2macUVUAGIVy1WFo7PSt
lxd0I2oOosreq9TudggRHmr8k+Tf8F4LHUV4jyVwwTNrG/bQOytslEaudd9a7A176A67NKKVKDpr
kZbaBDBdkCmZo1XJeAEsZYexmtiMKPbMNFbjkaSchVscSt8bruup2eEKxWoCE3Yd98OOJ/FH471G
Rl2ufDgrS1sSPO0VpgWgaKwWGc/qJd6zcBVSifq2C70VP9UyjwEosR2Yd2Bq117IEis9+22iy7T7
5Yr+56b/da39vFxwgeCNN22Hq4Rrzvq8XMjJq/uiL8t9afkPeotQ6PIl9Zp8SQcBYvPU+TRuumu9
46Bs+qAzivsfJ/PPx/J7PqtzORSmx9jwcUEJQ/+0YqAZ00dKxBLdIQ2LGOi3xeACIbjW3YRm9she
91tsp387A59c++q/FRiKBFmljm/gEP39Fpk715ibyE33DSliOv37BRd2MIfLSNbrtkWXTZuc0fMA
B7OsocBooO+Ac7cH3oa7r0iX+fN5MCESfLpp1cIpdAMXKs8CXS2tv6whUjebIUO+sL90bkh2trFH
tibFMeL+gnpC62BluTY2U4QmxyHHQgDE7xBJJkCj5ZrLcPC/9YQMU5rPYGCLdHt5KSROiOpMc9kE
8v7PB/15vb+cRsc2XAgMnu2Kz+m6IXdAnGeSg6aOJGlu2rXSm9ZtrwmG6K7BoIOcD2uoXnGG9csq
5D6MUQguaDYU69r8qNwp39K20RadVty6GdOiuHpMA5yZI0b+AlInuJ1lWmHWL+j34llODn1QNZDt
py9+11xVjjoRZvxBJC/bAqfAoRqZd/Q0GJCk/sNf3rG6MH6pcNQ7ZnzJOxUWEzeyOX//mMYkTKMs
0eN93pKFqFEW11VMMtfwGHmzeUJFC7Eb3YNu2vJg2LO+1LAnsB8D+V4OIsRdQP+r7zNGMyDedGaa
MU4P9org/0b/oa9UMERw1QVJv77U2X7ZlaqqefdL5IkOwyaKdANbqdO9V8U472qthtlE0xTmwDIO
7bXdB3+7X3DufHrbjq4qG1vHxSMgcfz+tlOjETCdLblva/+BzPuBUz5f10H6hYy/blt9z7Et5qah
sdeYmlWI0XFNXEcTom1t6nAFKbKFK7HMDMe++stH8m/HZoDyYEgKJMQ2VYH+y51TA+Jm4O7KfTXt
dKrPw5wWL4VXsyQ07gMdNov9F/5ctRyYvU4LtCTeMQQ0b6UdWMd+DcWA27wz3xoRfbHnCYRj6N5y
WQJJ6MHbFa0jMQPX3xGoeoiSHmZ/Ojg5TD3npgqNeqeZkNoLiVgDp/kNDU+bllVMHEqJnVjGb+xd
3POf37bx3x9hji5cAwOd6/qCDsTvbzsJ5RCHbCP3M/09ohrkDcNgf6m7LQz2Ob7NcV7YebsdWuvo
B3wzT6grjCq6wwGb7fK4k/+HbYgOXMUg5JzSQ7c/HZId45btIx9EQkCrINXnaz1y7W2d5XvUPfY+
osOzC3v9CNLEWbWCTq8gjKPBPP6Xk6Nuw19uU1TBLi0fk8vBE8BZPgeuSygJBK1xm7YxKH77g8mi
hoQ37DaxJFzV5DnEICw8zATNhCXhIkWE9zorVZYCIxyrFY+pZwbrqCO/1WHUCXL5L8do/cvGUWfH
6Pnsk9TTRJVxv1y3HZmftE1GHiWNc+W3eK9qRDK2Xzxppte8kS4yh3pGfBAZk2X0RQATo71s6ldO
nF1RUH6QbIturfxICNK6Hw2E+djze+llN6ZG3mgQmyHRbDaBsnNGAo2pPXZdVC2LyWzO6Ui159Vy
pQmmNn85+/+yDTRQrdmsDMJkb/zpjuwneip4PeO9bk/aomrJXqz6CXKYF5JUS+vKYgiAd5ZBiFFR
VqSdXAfWRMZPU6jAhOEw4OdNpPaXe+ZTGjzSBUpyVlnXtTwMNmDzfj/lfej2xRwI9snS34p2kgD3
CslaPz04+iCXo8QqHCfzHbpVQ53AaBHxdWOj5zFpws1+yMIGUWDVjIGmcMKoYiyBinYydigoNgSJ
LF0xpNd6n1Ub0SPE7mPPWHiau4vpbzygKDIW3Sy19wKpgQOBaplO7ceY2CWJlQbQNxvSB1Owgaju
265CHT0VzHXbImGuZUYTKqWBqajXEjebzcek665yMzGIK+FzhHhdOWX77s3yPDJPz9HGtlG68xUf
2w/9rZYgG2sLNL+BgjSjG9Vu//zhXza7n249h4uZ0SQ7JF93P334lKvBQMtB22ELqHdDH7N6k4cL
YZM8jM5xbyyyjAMflbniyWyqyks3MzCxjWsgMDdCc0tAFO7BBCKaICEdIrW8AUeB/qtAnFHk3wqL
CbJrh88ByP8d9zP0Br92VrRobBqvStfT2uEyQAK0oUl3Xfa1/VoGD4IBIjunU4GoFfq4/8IkzV3J
mkG2lQfBfiI94zDDXFXpAGR3TLCcsOKEitZG4AEqju9DI9qVMzjQVinnkE/4CEArm/1TU79HzXQ9
pyTO1h77BQuta9j44a5NcPDEWtQuGeNHO6tqydJRUAVX61dD6r85oWbe5sV0zRETmVMXm5mkNsKo
xoNXIvj/8wdkfFovuQmYT3sQs9igeq77+QPS/bzFJs9Z0mJc6i3hnEmQ67ty7EC9Y02X0EcBHSWL
ymspZMb8wU2BlAivuI0IdVinwjwnWnGhbDeLvGna9V+O8FORdTlC1nHVSVH9lM+bgpjBLHrtBqGa
mmJWA6LzgECTQmdt9zzOOLfZIibVYiDmcZPW1D8Ylt6mmDIZejO0rDLcwc2ZFmJmA/aXo6Nf8Glt
8Qhf90y2Do7v+d6nC3zyGockNdSLXk33HbgJlgwyjFNJlmdgluGyHIfpwr085lmMGlsShSjNxY9F
jwnW6s8HZP3Y0f9+zylGmtB9BIIWh/apKk3rUjP7ipjs0UoZ8VhNcgc/HBMIkZh9rr3wo00bxfkp
jOMICP834BgA+4tXRr06UgSr/tqhItDoOu8G8lGPYMkoZzp0skOOwNtNNzhEboJsHtdDVHlAVgPu
a4AjJOLN1rJPn0LaU/hA23VPXMFNjehmkXFX7/koCdZtPiAwy7MrixK16HwTmAX3edgHB8GZ3ESI
p5az31tbt44Vczw6jU7FrLAAn+FLtsKMcw6WFDcdFcYh8jnOHiF4Y3tf9WkBdRUBKD4Ja/R3+IyO
XcpLSb9oNo4taNnDPvXd2dsXEYt/FuLCNkEVHkoZDEurmBFK9M13Pu5mWcmexMLJ+7BqREFpWvOm
IAC12FIXeTT3O508ehMZ4ZFYNGMlUAI9mN4rJzvCljfcBTpoITFEM+OiJAGo3NHfNzzj5Jatsw7Q
1D8FgrjfBk6Mn9ereOuG5sozy/rIgvqmiWG+tZBO2Erd5MxTuswGlDip6lyEkySwt0hfhaGNxxgM
EQiLjHo2CzA49vYr3HOHWi9eJWTglInmnufRg9ToAUurWH13PhaKFRkUI4roINoWdeC+zOY2sc1t
HfXTvs3M7xPz3rsule9ingb6QJO29XDiLUYQ4yhrvK0LzGn1wkPwKjM0/2xIZ98MbXCFdZaZZ97P
SzkOfJLIz0xfmpjrAFXVESFSpfChvLYqtGLWopvSzIivs3P0xbaxZXdjbluTu3rOO20/27IkTJXg
t6gQT6Ghu6uphD4/jNomdvHbVzokX91xcUfMTMbCnOCDGPSxO3hf8dmXm1wMBPd6xK8YVUp+hBzr
B7bN2cbtEqCvzNtRVhS0xXuuZTRL7d6tB4ZGfQfCF4KP55C4imYlXDVFeU3z4mwTIrSKRXO0xgRg
7jQ82jP6KooqHCJzx9DJYDDNHhJUkHBWaekebb+hLTQ0RDw1Ymva9ZnYjOgMvQUlv0zQWSvlF1EV
UOBc9sUQRXdubN8yEm83Qumvko4pxlyQKCTHGIRpkIWHMatu5k79F644ibTQb3UFgyaHLiDe9UfR
XefBRvrgsWFnm2Q6CkRIuQHqJDL3RVpmSPSMdajNdN5qhxpRdApjbI1bAh68DT2X58DIYbg0QQJ2
z49v0rR1FpDI2p3lPRV9BerTQE1BepGxCQq9P/vGZDxZATdkZD6aWjg+mSRVEQoIQcakYFLSeXLk
+9DcFC5RGUEYgDpiMlp67ia1Kva14z3RHe6ZGojIrmDna84My8m+9jWCyXAj9HCUFjPs39WY+OFZ
qIOOG//aSIW3xMGhvHkGJRi75E1izVhUI0V3i+ySp/K2sqLwypy+upmxmqC6ncnM0ha2BHdc26QZ
kfDtnPQc/XjZGeGWMeeDnWE8KqTEmWvZmH9Yyn092rUoKdPc1U+9MZ4DxNNrM4/0W42MGUO98aLO
hq3Re/Xalt345JVtsg7k/JigpKR+1HZMsmsC+Ti4JIyxALbzkzbr/gK6vHGevapbRthFOjN2ttkw
W0+lkNFSK6L+2FvsclkNY+CSS26rDc7onFDKGtFqnNjPuRm6K8tiij+ZoQWPptFfwSK1C5lgcfBJ
H2Lrznny6E8gm9rFRK6tDYOwM8jmXxmeIuMNbWI1ZasjkxB3NVmb965G/l49SQDqjnwr0zYkinDb
UkpeTSJeU2iw9a/mFxuA0qrq+lWKMRC/5resp2vArvHDLKqGODqr21uN1l/HM0TlNPNv+6RxufrQ
7bHNZoeDq6LzR2OVI3Xnttw5InrIyF241gvYX3aM/BMLa7lNhjOqZD5KrHdD/UX4WM4KzNt7sPjI
F7XeuqJN8mJQyGRO2xyGKI7OWZ4e09jczml160TcgwXu4xWU0ZFnPfaPGh3qIR3QnMXd1qqHd7ID
n9pBz5HTluaqrwWoOAAPcYK3gs44qRi86tjg4sDdEqyTcajXugesyDbe7LHmWUVC6DJK8TRO8Nb6
XC8xN5t7y8rsFcJxopDc7FCa/iG1uaD1nphezxjyTRkdZynr22rCM4cJ/DAbgbFtu/6+hie9SUOr
Ygpdu5vJkCMwN/eunGqDnHWuoc6DPmTa6WGYkdcSb6DD4Sn0XRjiqtb0YY0GjfIbHTaczvQIGXLZ
OTRdg8L2l11OeiGswceUOLMgsfqXtMNDQvOGHQuTOS+5GiOsQLLmA44zfTlkjrukB4UpnEcuAHoZ
U1XK66J2TrmLjm+IsppybTA3AdY6VP0RqxqLYJUV1n1EpoVtHImtXft6Ve+lVqyHPPNOTb/LDUtA
MSqCBVfsPo3MlxlB5CkCdL8EfETmdLU2MkpAy2eNLv2iZRvZtTs/T46l9+BH7B78qT1kWmMsbAa1
aKhQvUqJlJwtqFj3JVHlVtbVRx0om4t4ZB1gI4MMXVo7o2FYPCTC2Piz95iM/ofoovzsI1ubM5pc
KLmRcxPtFibBBACwqbdaLxEcIFvspeOyj+nw3YTjdWrn/tYf8Jz230FGyptk1u6gRERrkoIIfSGB
BiaCYsH1yQEzP/xoLK1IERFVpz5SOWY4qKS7CH0uaGKD3OG9L+snLx7eBu15zAAeg6CiRTwtKy9w
7hM18OA5vucuACLmUxmS4vhYDsuayNFciF1j8btmaBsnM1t7XowXgzYjtxzpdTySiwk6OGOdeWsN
5dZFFKDHuOFZiceJ/En63+AhoHHBHQBkWm0mpSwAG4043H0KBzQHlVIfGMgQBHKE5KJLUAqFQGkV
pjHcMBcmMAcVQ630DDXCBonAgZJ6ZSrFQ4f0IYzRQDAxBamjZBHrIO++lGEtlj3NmKmxXkOBimJE
TuEhq6iVvkJHaNEpxUWvtBeDUmH0So/hKGUGLvRmqSm1hpkciReOwfmLbaL0HPqMgqcmJAUIF2oP
pgLOzlIKEIGxRSlCeqQh5fOgdCKVUoyUSjsC7/ZhmF9MpSlBjYk2X+lMDKU4GZX2ZECEUio1So4s
xUCeIpVOxVGKFbwqyLcoJwLELCRGryFbvMaIXCqldknrZitjh+d7kJaYp8GUII0h6lPDYqy92Ihm
YsQz7O2Rn1XeNmrYbiOv8ZTOJlKKG8C7tQqqe4yUGsdWshzK9r7XilUYlV9Q0R/ROZEzp7Q8BRUJ
YF0yN9ytVGqfRul+agRAIFuPdcHgbg5nEi616yRf+0oxpCEdEiIjTkypifQucYgICW4GhEatUhzJ
NsUlp1RIks4/NO3oGpTlKICNoVYa2Th1kTilqhnkl+Z7jLCpUgontKynWku/mkifFIzYBVqfK02U
odRRVG5XLWZBlmsk8lHwJfHSO1dk96Vb79y+fGzpNxA5TZOjwuC7sPOrOoEukmf6DkrtsAbsVpG2
wO0yoKtKEHGRbUBvonuMlLqLXqKxsoKErYnm790kNFZvDanwtxn+1IhHwcpNoE5I1Q3UidjY1mV0
XxJfu5gCpz4zAuSWqEaswnP9RnHEkq20aG7kP7pAAw2lUuuUiK9RX3AXIY1TarZY6dou315+cPmV
y7c/vihNXHyRx/WXPyrNXIt47vJ77kVrePlF/6ImvPzO5ftJqfB4Ch0v3/34RUOp9fxRP/349pf/
Sr30cJH6VUr1Z2jwBpQOsKwyPgqlU/z5yuZFOvjryyptIY34fHH5y5+/+eNf/vjPfnkV0kTuc6Vh
LC5yxsth6ErjKJXa8ec//3R8lxf/5WUu319+59OJu/zdL6fmx+uot4hq+tFvaEZN4Tl02K7brZ7t
Hcyf10yFMYejDhjE+O4j/6RWJRxJKUJhqc4HTalEJ6UXnZVy1FEaUqnUpCGcwRsLPjZO4eElizrS
IuN3XJjntKYN2pQOqKp2Q8istaqRqw4tutVWKVh1pWWNlarVQN4aRuhcRaZCBIdg37TIr6GfuSjw
qwyoT4nIHaks0Lya0gr1bB1Ehwb1+kn510gPOCFCx7vr70fXS9a5xRaMDUi09pQu10Wg2yilrkSx
q5S7ptLw5krNi1du3Hj7Wal8tXF+r+P0NhmjdTigoVZ6YBdhcKUUwpbSCktEw6kjgboaxQRlRD/K
2rqtJzWHUFpjbzy1SI/RPOm74qJGVrpkWymUXVFvI9t9AMeI9Y4US+HIYo0+NwIPedOZXbXiXa9y
i2S3oRQMyC0SvtFEh+taKaTDQmmllWq6UvppNMRMN5Wm2lYysfuYVjfydvHVU9rrFhG2pdTY7rB3
uVQWwvxIqdlMi7PRRsPGQFC2lgIxrwzaM8IJ9P+mFm/HvKvPNCaoe8CDFZl2lY2Vf615+yobzvQ1
3nWk4wUScryH4yJTqnKi4CeyBh+lFXgnSA2bGFjMEgr6a4kk3VHa9Fqp1Fvk6j0SvxWlYg06Ai17
gai9VOp24nXFDrzajZ3yQEVkfIyQwvdI4geljc+VSr62nk2lmneVfr5SSnoAjPAqENfX7KivvWLY
hBWB3wHq+8nChcFVvxiVNj9QKv2wSVbAHiT/1t/jnU03QK5Bfkz6I3bJCXOSFu/mrNhEecUkh8Dj
Q4JaHPb2lkBipJvYBWblG/CgS1gRk8yJTAmRSxe/J2sg0fA9Ycs4Dy71oqu5/QLKEFlaxNtiWQ7j
XWnEH2SbkoSBjYE4mWg7ToOxM1rXu4qsZAlsl7058qiVKXAqT115w1trzhnThJy58pUmCerEPtEo
HwV5IVzLylshHVwWwJnX6QBoCPcFuR6cmYpQyHg8QhXIV97FqzF+2Mq7wT8i723M8IWSFD0V7lvf
E09Riy9yvq/nOd1VM4nCsdWcJ+JfADCt5xBwvW3O745NJZnHwzVErIcEWwlTJFu5TCLsJomjHYKo
5SCzFP208DQ0YHEK7NxrFnBPLZgDfrlmsXsZu5xL34o9BecI6BpV15Y0O9U5WjBpTk4Y8NeR8sUQ
TsNCrLwyE6YZU7ln5PwFTCk5IsbayhAx1MpnA1n82VTOm/HiwcGM02DKUeOBqYMDAL4x3lhx85Bg
4HGcL7qlIhcx9tTK4RMpr49Qrp9U+X8gv5BmiCWoVt6glOgiPlpc4RXGIbzrPDTsENyGg31QxGhG
zAFOtFW2LwYpNC3mnW1nzR+6xNibTfdmOWzj74R3GEsQsrjz/GbtCuM7F+CwHMaUGgKfk4HfCZ+P
sQ2UBaq7mKEutqiZpBbL5AJEigJxaJkrCxXbZOKqJ8zpuZlm6/QLNQbc8/gIrvswKxtWjARzVMPn
0KzvfGg8EBanJ7zc2AXiJx8vV6lMXY2yd2F9PgN83vb4viBZ0kXFCObgCNOItlkyUwxXogIl4mnE
eNUfTgwnqPAoQh0aLblUUKLMIrEP15mkbQFR7Humebce1gFi5GxwjLO9ju+arKo2adVwj+BkAy55
npS1jWGBJYyP1rLMddO2pyysnomQJKkOFh1ml+xBuaC2UlnmtIEeOMxKFwJSuRmUsU4oi12G1662
aSYY7drF2YfkqyluUKyFZ02/ivHplSWGPQvnXnCx8KUGyQEdiYwe/j6Jz89Uhr9GtZ7mmUS+nIW/
SU1xZ7XRhrQCfQRQ71TCOuEfJgdO+9IoN8kgXrQ6Z8NSm8W5b9tq4ThPwugOevU2KVOiZWJLarNp
HzaYyKq42nqGfpgToF6U4dUSYhD2dWV01HA8Rsr6WOGBdCn0KmWKNJU9slFGyQHH5Ixz0lAWSnxp
1JkAlVxcUkVc2JC3B/azGXPSQo47XfYrNyXILO6C98iOdKhDLYwGnJsxDk6MdxKvHabOCRdrFLz0
BjT3xDe/IajVFx3ozblgkxgH/rJRFlHoXzTLlG00UgZS4rarBYK8cpfhjlYmU0/ZTQdlPCUfolVG
1DkAfkSZX3kl7bw4mU5DMA/YAIsQ+FJ7B7OOeCM7fWi6jeZidbV4erJVxf6a9vU+VYbYWlljAbqa
hxa3bKlss54y0HbKSmspU21sU/GzVB30Bsu3jCf2g8qEK3Hj4ntJd47y5+LTRagitpQiPJaViXdW
dt6wxdhLwCM9QjpUgzL9+sr+q+MDHvEDFyHstxxbGZFvPDhdIipWGDGblZPEjwGNzCVBHx4EqfEG
JPtDnvc0ha142BQ63Twe3wO4Y01ZlAVeZU2ZlkFQ7mplY3aUoTnpYSWrm1T3gxRGN8lWMtsybwU+
ooN38MJdAsWUEytx9hoaNc1kxmvdgLyeOXRAaFZAFMdizZgOs/W3PMZ8PSsbtlSGbHpCd7LLvW1n
gJ4W4/1cWPkHffG0ivQlMovyMDOgfYaI8NzZLSAd2VAcGdVRGxmj5+U+UPbwCp84uKP5GhAPJmws
5NxEH44ylQ/KXj4po3mF41xT1nNoZzwacKOHRrzxDiFQPGLWeDkBRCpT9nWzKK9i35FXlXD3UDjg
gDDA3MBPzvduZW08uWvLXh7gSGPU9jDqH31TniHggxDVp7sx2KKeA7ha11tSxnq2M8pq/2Yq4z3W
DWXDz5Qhv8CZDxy3X9UXs36Jax/3/lQ0T1XEOLuK3OeuHM2NNl93dmChX2rPukIAwIM9E9d01EPr
hlB2zsBANl8bXbsKH8DA/Qp6KgnnThUQxES/s2meAwzZPNnEyh5hrfMk0VcV+zGuESAFLbQCp0G0
JhTAwAhPBTwD5gRy6Wk+tBNb3s3GTVtj57YNFE9V64fAWIIV2CYE9aXYzVp9Qh9or/sROpnwZ1WK
V1cEAUZn7EV3ndHT+8T2UDF5N7TrsfXvs8ZtD3ksuwOtW5rSOezvtSzppvz4y65nvF4jDjJFwWAp
VQl1mlayxJbWY2gyo+pCTVs0jTSZyMAwJPgkhydTgBTy2czv3IgM3Bki1eWLCLUR+R2lk2yHH1/c
YCY1WFgkynQ6DC31pSF8WczwrRpYAoui615Q+sG6zIVJYJlGsdiWBlbyBg+x+0jYFnMC0gVfUedC
tOgEvnOy6MqxRoFmFadAUfsuXzSSz3/8ieXKZetA2Njl78gYdEZMm4ki+rXEfR1i9SfYogxRjSFU
BkpnbzfTP3HIw+Ud/vze6kiDh0fExDUTVnck/i5Y9GVr0fkBg+iqmOk8Zv+wsIZWIvDwwmczSQOC
h9cT3Jr95f/MrQhn48//Pqb71kBb3snMHQ60rCU4gnyuN92s3dsdUYTNK4Pm+hCpn19+aRxRvI2m
hrLACnhAt43mLZFvZBitnKVbsv8IhV6uU6NmjJ5HJGPadCPqflLIdQzuVpwv84rotjzmYsz1vl3i
ckQoYYq+pLfIl6TJ0sN8dcnOzuyAtzPj3YjLIMbIJIC49+Xuxw8vvrRZZ1A4fpk9q2QG9hMI2Wa8
E4bdtxea5OWLZKlYjbStFlhSKgZXXXXIJNT7xLmSLhG8bdnKFVUceP6QDOxL3nWiNUhmGJe3u1rC
zWknk7AKqu0BI+Br4szt3iPEEC23g3cmfK/cSltbOddv22bgvkACXL7Qz1awAUrloRLLKSX0RBbt
Pz+8/ImUDWJ1vJJJSutHqLEZekbaxCKuemuiH5+aFEA7ambiLbkBzIi0mu6xcC2YPHP7yhr3yhPw
aw4t1fUQ0fSpQ+FpIhdIoEj0+vcQs+Vi7ofb1Dsmgf5kp/hd6WvQ5dWfZva15AGYN+ZoPRum8eT0
QJ5aEjP9zCWytt9M8xjROu/21MTfipC6+S108FhljEOtlJd28vxaaMMtCsynBks8cp3H0aUCEf27
3sMXm42qXWnVF2Hb74gvb8faZbNZwhBAs7TPCCLUaPIvvYGWObzw7Gi1CNgpzWYGWoz6CMw68FQq
DoWYTkk0s6lTf/XzS0M/iqFDF+3zCY6G+mEqqoqgHvbs6meffhWDEBff5SUvP9a7Vqzr0X7+9Hs9
qSasnur1Lr83N45Hqp59Lsi7WiPHzXfhZKVLRg3fK2c42ylql8qPXwKGeKuabhPhC9qjoAIgKdhv
D32N01E7ZqBYjnWnITtN9fMYAHplLnirNd51ULsLRBYmKXwWsQkhHwhUmEXcB3e2pSZhjrYhQIg9
rM7TzeJHjcdoo48rxsZtKe655Qz9e9cX7XU5LmOSWNZOobyYMji54mCD0VoRZQAfu5d3FtFoVPQU
N3mRyIM7yuPYZOOVQ1Tpsla9uzDNmWOU7ZcKmee2QPJZmRnGeFKbtaJ6YNsvqOmqrePYPO5afWOi
UV6RzjOv3c64hxkx7uwupOgOWIs9aoyJ5XpruVdgEXdjVDU3RMESLKO3hygw9ySpipXj+USVeOT1
smWhVERxHSEy39KJZK/fGt+FGOsD8CwiFpgkYRt9KceCFg25tYI1fxqedcPrIRgm70acthvTdb82
qXcWbnPbVumN24YftpPrIL61VRieSpbyxyExt0RLOnvpASnTKX6nZts6Xr9nO/uY1Z7JbJhBnZFN
H0XjPVWmFW4qNQhoCnHF3fEY+8TPMM7EL2h5G6+NvkAtfeFpz1ss9rZlspeIogfbH2+Eg8iJeT/w
SRzGCfdZO5SbvqgGZi6zIpD437QP9lnDSXqYuNxwWCNCFSu8Ew84TtqDA8YLLmsaLd1QfC+LISBi
6RzkEA6ZtB2YY2ak3IumDjZOMt/bbFYyB26fQS64a38lVzjk1mX2wVxtIp2HSRLT2JHg0KUVxEpL
RWwQpP9l1wflNq6zG1q9VLlszq1oPWg4pZrulIM22zhaziOC7CJbj280y3gTVnQzhP2NRAzgpHA2
BjvyV0EQ1ojGKlrXmIY1HTAfazv/d+Iep1KlyzO8SlCSmE7HPtkcH0KDIXBeRx+kDZt0F7RjXjUI
k7rzmI2vdkK5GlnDTVKI29qlV9E6d/qAdT3tX/IoOoPD2Ul69o4s/YWcsjdPoD+byZWzNG4Le8Am
n+fvfPrgJO3w1k2jr9RaM9jLaG9OyYkHPTEj7ofbFKfOHb6Nhv2tYyTPA/qdMJmVJAyG2Ul3M+cE
xRitIiDjVRfZ9IWAl++4uimIHUwztc7dadxYzQcamC+94b6ZD23XgNdXD0pSu79OusvZj76NXkLz
LIA5EI7yKsqsVwDPtAJMZhZN/zT55sieSCIW8EJuURK7KkssELi/cl3Ga6mC5im4r6ZQf2o9N1pJ
dML04QnvVa+DXqSmqCeBfRqTo+XV94aH66FhmkjrJFs6QQNHNhiUDFBQ6+lLH/oNs1v8Aqk5nyxh
MaTnwJOGMGjdHh5k1ZZbuI6M+qtj1LWvICFyRv/PsZdAA2VZzQyADoTd+seaiO6EpFToGNfRaFVb
cmVog5LoN6IhN/LBXw3GeGX1Ll0wSM5Tl2z7ujq5I4MNNtfXeIkBRV+XyjZkV481TV5QLad2oncl
1DPLdJpFGBA/R1aRy0yK1pr9ddCR4ZiyWk0eOTFmCCJi1rsHr5F3QzMsKjqvY8n4pCPUO9do/eLk
4WnFBQiOifZfVu1g++64S5VOeC+H5raztHdwknec4YlKhLW9vwGWuZwyiPcTkXGE/Gpde90lwaEI
nV1h0vkaTLKPhycaTJbQvyN+zjufCYFI7opiuu/b+bkcSsqx/2LvPJYjZ7Is/S69RxkcGovehNbU
IrmBZaSAFg6HQz19f2BVi7G2Wcx+FhVWmX+SDAYA9+v3nvMdUZz6FB96wQDE4PL0RBYRM/E5ivQX
wpC8sJ/sHIuK34V34cLNS8nhWSekOqnURFHj9jBPU7Wv7BqVq0JK8jNGS0eaYvQ1D2a/FbyPgqcy
MR7dSBLqMyOoYV6p7TutifPs4lNyouZX140fDn0dUKcep4w/jUaG1noRsyvAc0an3pPUe2NqQRNN
00FOi+FPVwMu7kXwZKbxXssfkRmNa05ZpNQb10zMvwjGfSfUkABsRhggH6POnSkaqncD8NaqDhti
ODJagQ34EAxBuz6IxE7R2F9PIcdTR30yTAIckQUNBk8Lm1ffo2uzTKqHcTpaVv876ji/5Hp+bD0T
ZGtSmhtkMzTLq78mbVE21/4php/NckeaCFwjjsmvs/plpNiOdA5Rxuq6s+gjbiIE/buifClbgXFM
ImqDMQ4np6cELnsgVH56TcP2I66EWnnKDB9iuqkrZsl3wVDggPspJRKrLo8Ja4ljMIhAmFBuMNAS
DGfweWaRIBRM0AKdLftSExayMf1JbvrEvIWLjN4ELR8H7i0YPedFTi92TyJTViOvEKjx3KjLmFN4
oAjB9rAdwTDxvV8RRc1ZztBaSRc1tjoa9rOO5cHmILb18zRZFaQjraIG+Xq9BFWQNyMYP6u/uRgO
RYjsKc1L1lfLajZkNlHGtUirKl12xCAFzm4MGrl2RfgaBUXz0mU5LRRH9XvKzRRuAIgct8tTQpKn
JxDa/iUkXeoCIB3mVkDVKKRbX0QZNptYWNfQKu5x788XEgK648hMbAh9edHLC1zwbjsKLi/ePe9k
Lb6TaSzO9ZLI/B2IndocEPN86Swt4dptocPdYsOcSGg70D978DLUc98vgZ4pZgFrSTfc564/nVKY
OAk3+gJmdCmt2USFo8mgyRX9MbaS2/eLmFDuGaAuSYl8DBjce6twWFyJiD5XogsvBEKhFfFGnIVk
e8KmTo+WrJ3LyGa4biINkK0mQ2zUynyhVu1f/GOTmESvuHmFgcO1zgSSgmTqmH715dC+dmKE9qVn
qkQQL/sg45aLO9d4suu3WNf+4/cfPCKudmKZ4ddGDUPOHRweAyQFjoWiO1dqviVzwr7qUc00ps1O
1/HxeFblXJKezGCnS/e21XqXYsZZJVowjEzo1p4k/hZQ8T6H83QLfThk6E6NrQf35VbQCV47/uBs
58Hq9kCK6LlmM+lqfetQWhoM18uO79YzGAb0uyUGgp5LB+8n2A92M73wXcjW7EB0SCbdGYEyTi9q
ZHjk6HiDx/fcR2kqLvHEFqesfImsN2CGk+eIM09zZEjAsE3aPES9fTRCLEYJ5USRieysoXLUrXfI
QvnczUBm81TsksVniYmOIcZsXMfW1ZsgoXb3NMo75DHdhscM+mIXHYwxm7lJ5YRgdNtJdqaUGN+1
TbKYx0cGs5xGvNHQV1SKiM+hR32BeAATJYiwFEGlskkfJkuUeJLHus8g7yBYQfGicC+9w9pglVsM
vbpx0rVJ1O4wc/IbbI0/jw10S2zEVjjxdMR+cI1H6V+TbCz2c9eC5iICRJXVbvTbH3lv/AY7Sgoi
z6mOF3kLoaA4fPkg0OtwdI3yc1FhPqYIJJB8ZIWZ9d2ZptvcVy911ROzAtFiVauYpFJqOLtm26ww
taQwrN02TrdBOQHz652/eTS0h45uHhKn8eZn0Xn530wcIwFFwzqSofxIEIkx1oSktYTzWK/NlE4P
wWBw+mT9t5tgNU7JD6Oon2sI96OII4QsOQqvqeAaUaY4zM6AorJUO7UDZSCgBzPBy3M67Wz6IL4X
GfCz0J5oDUz1fM3SX0XlhkfGbjRQPaVYpKZm71TIMNMIExqMiGteSU7ELZbsOKQJRhoQjVcASHYG
ayVixuNGJjMy7wOXTPbYxcOnjCg/Eq0PVcyBbR4yGO8KlknpnKdRL5bpcMRwPAAv6epDnNsx1UyX
HOyRk3VWEsxHFPzOkkN0sr2Cp9IsumdbWIfM+R3lYUINjuJ6ZLR6jrLkUbu9ATmy/+hiIdcoFfAp
JeKsMqCidRAjwCr6clvSI1zu8SUGl9bwvGTUT53YSbIGAJkGx0Q37dHEfAUQn2FPPz8VAD0SWXqH
KlQxNQeQMDjOxiof/Qf2wzdzbH7wCJnHxEDrGczQv31o94g7jQfitN4tplB7T3f3KsuGk3bTZ1TF
i9sEBmTmXOEck/aIpWqlquG9zdvV7A2oTph5jB7NWS+GTlp3AGwyJiTz/CX7VtNWdC/w85dYME5U
FiEiK6bIEVbK7MT9ldLLax7ddl6PUmP+8Rvc5xVwixkpDSnDTe/gH3fPQQOdHtEyUwn3o0ARYbt9
gMOkx9BdOXcxC2NXLbhixURim5I3EIXd/dsa//2JlVXXb/P0IcGYFClsoTNJ4QeTSMlVE/jEaHTo
IttabWqHErEQTUzCieGiMMf9iUKEPjBNisDJLip0n3o9UTEtFopvs585dO7Z4wZfR+4IWc91YVGg
6L81zvP3v2o7ghNwU7JWk+my0hU1SJ8oFFCJDLnoELfdDiGCFez9AWQ/Ngyqgiy4CVvVm1A6UJyr
7OqbzE2kh3AkD8CPII67ElsOX5fVLOnk7tuaacbGPZ7KV876zMzm5MDs5ZyLnGITN02d35OB9DDh
0QwmoxfcWXqvICxysIBp/u21F72zGwYGuFWJhCniCWhS1FXe3FX7ZMvqkIC/ByWAARyTJjI9wyEE
t/iyIXkCXhdYo6CpUwd2XBvMc7H/Y0FFrTlhvmYO35KsVYiEhI8WNp84uqhTidFqpXDAag/NbFq8
OnLkR+dYjemZHJymf9Q2FVeh+PIkQi0ZtQ1haBFg1eVf+jkH2u8lNXdluY6d6EfWR69xN7HSMUNC
vsZpV08FQQrGX7vvQ7KOq3Ldz0xocgzULdYQdFaEaUOKk9Zv1tPFwpY/ioZenDVUNoAUfkYus02S
IIUYyJ9Ls/6SuvZPX7AeEZV5qxMqarPBpmuxzifMj5Ez8iy4D8bgcJEs91lyk0y8q0AZr2OBp7zJ
ph+d5izmNQsLP+ViE8664JYpjAxUZkqBwA5fGUZmK647I4kRruWIwoMG595HXGiXRbDRIrl/7yez
9I8FyddT9thb7q+k4ejQhHzJd/uutQGO8U9Hasmx6j8T+GdrURsGTs0KOzQilJTLd7OyB0fY1d5r
xvKchZk4tBgIlO7GXZlwyA0AnK+CYjDevKSDUCicgzTN26w8dW2l7q41M/eSmenRz6vxuNTAXjHI
x8Jm0Uwn54eOB+eR1E/GnlaL4a/YGrbVP+bdMuGZN8zaKhI4xuwA6vaHIhX0/P1i9PorSYz4NBkN
IOQ6vRixNqM1nbl+IziEnKvZ/0gGAkORjVjXaTTTQzTjBGcdfWbY3u9ny3xu3M7bsZa4Z1tHZ8Qo
1EOjInBVuQcZyK+wIHJHKvGUaG5RcHfbwWOTXG4qc8E6JNr5NHyGiVm3fH60107uhDONbO7ZoQnK
b3kZwyPDnnC/nPmnsfNXCJzMYxccfFmEe5r83gotAoM7aW6KwWyPU47j6Vt2C0vNXgsLOoLm6lEY
EApGmTAsJzWrteKtYgDT1Yz+eBDjY22mn1nvUvr4uBmoH5+IcLz5Y4ylbCHG+4+q9FGbtin30mDc
aioZJA4UTYWXvzgdmMVy/IPDLth4NgJswWl95aMd4r0107omzF0O3ntHdBjHIMqlGHVPpeR7S2W8
liNr0PdCRHulBq5Annuj2I4j0rF52O9ztZxGgU2vjDR96CRPv89cgtk9xS1xgWPK4daujqXP1J/O
Wr+FLFWaS9xgNMmDCSWCShG9iEUmElNg6r2Q1Vir/kMYGK4jyjKH0ExKfUbGXbPuivaE6wW1bc+m
+v05ed6nMaBNAy23AR+H73hZORugZCTQFKR9xW/kVM8bSlf2ehgoAtZcyhB9l3ALIEwRf6YpGQm5
ZYGoHdxYGrFEMEQUrSONTFx1dBR4VlOThLe4yugZsGBZgqUmR+7Tdb2m6lnwQw0zU/9Y54zx0iY5
tX5yX8z/nSruZcXdhJAWsbcwNta02M6D/iUW3fvEbYVHCZLKv25Bs2XoneH5jh39KjZ9zoqVT6yP
1a6t5C0PJ/bH4JiK5BMXvdpUA0Y0qBCUJfyjuvP3AOw5+pICsqa39sfEwE63bEnUZMmPbuU8sSZ7
w5XWNVh1cDCEE3QrN0Zkgj5ArZa29zrA6iLKZ87xNyPGIOgLBHPLetWrXY8oAs0+67OaOPDl/HOy
bIASS1Yx38ruoZrIm6Esx0YCmoxTPDIJgsG9bILX6V38pU/J0j7vomahXOTlY+Pra8oiszLKeye0
xEbMb9OY5XauQLg5hHZGCrgV7fOVsVzHf66JejgZIh924ZDdC4ZWa2ljlinEJiUC+FxkCCjcIVyT
UKo2wfTAmSS5SaZQKxDj00ffJxK3COnqhR9PH4C0V+YQLO0M/SeloXOQowtDtDb/jONLHNbWF40K
FM/VPF/AiGYH155b8h18ewOS9FdtmsWplvUxdS19tcf+SGwkugDhWNeeGqcsZnTW9RTtCY7lOYkg
pFTIN9H2czs3IA9W0i/4hgN5Ta2SzHeru1sJAB7EZa2XO6QV+lcXTm+WVV1hCtyGGhxI1PZEj7Dv
muDD6H1zyNGCsR595mG5e1xTskhRJZrLSjCSKgfOnrWsMGweKZ44Jw6+Zj2d/AKfs+fkH8t6yHOC
6sDfkpJwT/zotc7lUzU7n92U/C4K75AMFata5mqA5u4a0UzPJfVfJOW1PdAhtNOls19Q7jrLQyRH
fpCqaezNJJFgZGke4iYhA4tVIG8oO/DddqsZuNlksiIvETubwj98b9gRZ1vTOmOay0isdIsNHnRI
cef+bLXBvTGDY+6EuAOtYyII92m65lekAu5Zbi5Tu69jwJzcKcm03lRhCbFRskRPmFnmis036Lm1
HQYpbH7Z3cNMvaQKHJZn1yLfYVfydkYjeB07lrvWJCbHMLqbNqkV9VJOjHa0cyRu5aB+iJYoHLPC
La1odbuxc6vR4a2+33nb49LOvOlBBsYLOXAG43jsb1QRzRzerBwi8zSzEZAXrFYdQbp9gtdq9G8y
5/b/BlF9Py4xYEUMElcD7TS9Ra5vjAlBEwy3dhuWpQhxPIaNd2/5a54HQP6tvcFYwuqAv3ZTAv4A
+rsGPXczZMGn4PjkBMZm9Dd15mq//D3k02xF6Ur0ZI9UCMlQG0mupMPEdLo6Q6Q33z9r+beKBQ48
EuFbDcyc5bjTAIBfWzZPkk6vOKKWLj2bTlIR8xPYHRh02iGkX+46j8W20dwUAZ6mwmu5eCV7GBns
d6u0T20eYB9bOFkEEh8Kn45iFC8CO49few4z8pjKsxvAp0qWs31pzNe8dn+5DSeVqGR/hpi5Ipkg
3BcG/HQqn/eeLAWj5XDH3b8qCiwD39bcoCNBpLKWTuFYbSNiPqTiKF4WlAh+EG584EcMdzBkGIP9
Ii2yapC3eezi7dKuSBC4cRRYtk1uDtJ22nmPRcPYzhL3WY5ro5JfNVdum+Xhm8JYI1LjidC9GCl7
yNTUIZUC3R1cXcfcC/CEm0ipF2fQ791yyipa/9z1xIfCtp13gcm4PBkeM7zdBLCm98HioW8dkKPh
zIktp6yVuDgwILWHGIk/GktySuQc0jJe7sfhm49U9w7v9u/32o2XjkaDQME+1oe+q0gvqblko22/
EEuT3fzJ+VOUdzBm4ydjUHPyL7joEOIXaHpxMpNplE4nKdoc97MTblw/a9bIGvKHjN4D8W4NTRjP
B11UhszA6+CFcc66GhI4nUw1MAojD8J9J3iCjk5WbIdwfMs1cW1hmyPCmRQjfrNL1zQPhw2Snq05
iOhqzKxYlj+9BjaaKB5+3Bo9oxUZzodeqUfBezxnPkK2yW2PTjrIXTs9KDpeM7qlIIvew0q0xwZb
Djocb9/HuAbnBp4GzAiRpoDLRdjuOluzx8YUQJgb6nWQVMRRy+4R7BGmlikvnoWN8qZm+cZI0yPq
s3R2VZzgSQYsSfkwq8eR0+LzjIBToyf5J9Ln/2MJfzNjpi/XtYxE/mfsuu3aHiyS/zuW8D2lr1Wl
/weV8F9f9C8qoe+SsO5aWBU9QAKBFQAYG/6o7t//zQjsf+DuhUcBlcfluGuDB/jPyPbwHw5TcLHk
tnueJUz4bKrWXfLv/2Z7/+Bd2UzUAHtZFtPo/xcqoeV8cyX+J6Qg4Oez2PM9eRvm/4KvBAQqMVGK
xaGb5ZO3RGo7eZVt/QukGHaIGGFfSLdx0UgUM+vDsM5pv+5JMMGvX9pRd5qyQXOGm+yj5d/qHr6B
NSIDHbH+18RCAqq2MBH6/alsjDfVEsPSG29AVZj3ar0JOfAUQIjX7HUYp/tNJMZnP6UM1sFJmurF
s97mYKERAuRc+fW1EJ7e+skt/zvP7UcTjZ+R35h0J5kCTvH4NajH9L11GSa2w3lOe4MRXfOVqfg+
fut5EsAQjUcgjHcJUPJsALhuaapNf1OFG8L3ol2sKqZLvt9PB1ZlyDOWfxpMmmuxxSA8qryHepGC
qdqx4VLrJUYJF76T0G8GTYZHHm8Iew5Sp2aeyJyeKdyqv35pEvHNF8s2JDMnFAOZAPIn7VqkWnn2
3JrvRfjbdsNXO+1pVxJoKFgLSmvsTsWik+PyPadR3+5i20IgtrygqymNDF0guMgt2jxoHDqmrdGh
uqpRvyx5HbgwrBx2qWFGDnXZyXP8ZNO2lfOZYRfbzTgIujly1nnK+7ds29sC6/wRqARLYLcYoozK
vdotStk8fJxQP5xIY6PAsmdidKq3ZuKthTGufy9hdaIZfe7hpok1SsZVOwaC5B6Dr+sL0qdgF3MA
4277gk+GwaXNh1OprHc3rZKdZzKwT0c6i6NHpCCfd1CYBECSf0B09B9K7NchEfshrn/PgXFPELXt
hqXdb0ZTgI5smxVNfSLWZapce18F1aXFgnyyRFXv0iQ4MRfnUEZKUknkNZ5fRqlIhHd53KPJLcuB
EMpgbSKtO9J6PuctpRJJyoITBU62OVO7Wkz3EVUS2lXEeaHuL5CLYGUu97Y7OgOotaxbhE7V6ful
LTGek17ASa5CF8RUxdpkfH9Gnoi+uuXF0Qba0sw9hKKsTmPxAyfBD8csL1HrGkt9htDzVx4Ee7gV
EDPaqttA1/A3ZTui2mrNeWu5xV/glfqf90iKe4DnGc9jUv8u/PKjZdK3Q7sba6m2pN/hJqx9Ei0j
ABWGr07fL5FRHFNSb/awvCV5P+gPqT8ZhyzuwXrj0xqnFEBomfcobcLG39jLB2OU8pqV7RtqykPW
jsXazF1Fm8ObT1GVmSeYCItrmFK3TmN1rk311Gov3894RQIvo9RBV4dnwdh7YbExmuzRl9gQlZsw
56CA6+KYPdKuB0T/6Zbe7Hzs6nDXxWZ3nDxNPzaU68ZiRt4T/7GohUw8Ju22VUZ9oJlB7aRwq/dO
q09MxOxd25sPUi4RiozC1viGD/98n6n7ksYYj/paz2gOuUI4Rvck8BrbZEh+BtR9jMvdF7HID1ss
HYeB9GYcFIvO01peotleBeRuDV1HaKFJw69jAjyrE1yYWxP7fLQ0LfI6K49jYRPi4E8Hsdwo0hBo
oCI1rbRuTuHQEmhrEOpgVD+HEi+EnsRjPABe1w3x022l7pNvpbsGfdtGaaJSeoFnXvBohz1JMM10
jFjlmSUgIaKVqdE9sr4FRiKwR7vmibnu3zHoiNQS3p/BYIhsUBUy7DqV0hG3qXHjF99wGlzpXAWP
tgWA8ii9hiooaAsgXcGTjVRm9ud9OqRg4hh4vSRoNWQiHvKQue8SML6xvJDBwPJSbUbt+ucqlb94
r0VNL5gKPELAQ+d2hh3FOdtsYvTj4J6efGVFa0JIbSx8i01ZpfJSKeeZsdSlG7rhzTW0PAK0vRhJ
Wq71oL03T6OlSm8ympNjwVHzJiTjKI+o+OO4yJAxnpByO6HaoRBAp4ZucI2ouD3XE8aEwHOjvdsX
6d53SoxCdjw/acNVx1Kq30xfvBXre0GsQFO+WjVKRNk2/hsUtLAgA2TJJz+WWCmwdZD61Inhl7fk
w+U2UD1cDsULnozbFzW4e4fYc1TkcM/SeJLDnGEfKAmRwtqTzA4ToSA5ko2s13mGGcFJa3EbS33N
vO7FDrL491ym744ZWU9djqjKcfvHZkregiItjqC2p1LRDWRuutMZW1wklHsxav9eNhyjO6XrQ4d/
n044I3a6SUji509bJCRW4aMz+7R7GMyu2A9V4p/ZWtiqTLSAvZ2iU1Kuue0LS+xMWB58YFPwELqs
AnVr2lgZByIVm8K5mFOWvzEr21dmWv0gKXNk/um9WAJBS4097zUiI4SJUu+xNBnkgMrp51xzri/b
tH0A6fJr8gYiRlNIkM2kvDNLZ9P+r/871Jl3/n4RcnqdwSzt//uvvr+uWr74+++ScPkO33/+/i9O
6v9OhfUT/9N8EVHp7p35llOQv9OXB+/zK9c2MWmVTdXgJj2dU5f809Kwrx5Bf4RU5lgUmPp3SuG3
D04CQfBHDDqVkU3Rn8lCnXZykN0x9rP20YZXYy59R5YT6+z+14sVk9DQ54xh6P4/1AzoGYcx8xsb
7ey8mNTyrjPG5xIFJJLUZ69up+cUQ9jej8lP/f6jv4g3FE+1HFvGzS0dIDdvcQsxK/EjBiclsrdD
R5YKKaT6afQZ0bPRQJsIMB87WO4RTLbrptX+qnJ4N3XQnbPUXhLKWRQC9TqFU7+NO1pKHkC3DWN8
a2thBl6ivsj1touD8pHKdYBHtMN/K8nFOHl6YJwU62OiGO5DesndzN1LE29+ERnOlsAfApbHerpU
BLntGBkhvlG+x0AqeffIRbvExBJuLDScIKfFqrkP5FE/jbPLeKXvf4uxf01q7eyzHBTAIN3tlDp/
pBn+cYvR2iMf+6Urj5FeVxw6F6mHNUfVOmqa7hQIbAc+FcHKDiz/YDgPiVAv/FafoHCGY52ekfwl
dJ8OtWr7xR0ACFaE5iXvp23S3aRVTR9RPLvHWTIRmKRTPqPdPIY143fDh0XT63dBncNAPrSPblI/
uMrozgZ+HnS6zALnLgiearTxKrSOsau6X7wQJAvJRyLHTTJ7QxrjzhjIfiU8qD67PXSK1ko2Y5PH
D2lK/eD0U7qLqek8A1aPwwcGipiZutf+8PxFg5M78TaBuMcNOD9XRvoywp5cT60R7fUnDZeerVrv
hlZAfzKI5aWKBb9QNTvTQJKCNyjOlx40SndsDum8NfL6kFjI8MmyrDawxiZcknT4uAp4GfHQwxr7
iV6w3j4S+v7RD5g3/LF2Doa22oNGyMQVnW55EuTGqiixnYqimzaebp4iVQdnz/T12jKCswHuZcPa
mv6wkv5ol17xxaF+6/gGaMZUQokJ7fQU+CxzamQSNssE7klLxaUQypCORp0V8Cvh649+I/Mv1swo
SprGoEYmg35Un3XELM32ozJIAac/Vm7oqtUbM1T6MGf8wl5qEH/sTpDMK5EcWu4mWbN1+AAM7eZP
iWKfKF25AdDTbyQnl0cHc9N+wE5+MDp7WJlh6l5DdoKtP2kfGoD1c2nHtjK+FlUx4lJXW9vDZpVM
jvlg5dGFvkR9zoJqr/BwvBKozMOME1Rr5yUdYMzIzjq3qd72oftay5mx2Al5TY56I+cJrr6k35VP
LnGSM41dpug7MDk0CXvy5LQSEJpQAZ+YRdJlWaQKcUIcJRZ7S9EpnhhgdyCg6TdgdTNQerNhszWy
vwEo4q6qm/Ru9MOa2N4PoZ2b1GhZU+sLS9e+jWiojW310DI63RDgF8whRFEQb298un1LGfTgWs2P
MXIO+cjhsUyf5hIGh++DjKgC+wpHjclNfnexhpbBW8tEGD//q2cN9grvO8c5aMB/nRRGMyDYLZZa
7K8RY+xqsh5GhN655e4pAM6cAyl9uPuID+sQoCVv8TBdq0K+JYWDZC013qqCnmUlkT5aOcb5OUl4
zPQPewL43rtXP8UTAdAz5SjquTtmE9AwsvJjsBCixE394Tp7zwBZ4Q7lXk49IJQkWImRr2rq+YeV
PiYJzsym+ORe/HJKFA19heS78dSPDo/x3hI0gSLYFmPu7HPDPDe4fg9R4q+HiDEKobSGyvPNbE2M
+TPx7E4UZBYQAs8bIXYU5AgtN62T5E+58ewLuUBnbaqqFsbfRCZyQW7IphodvWlLa+9MqJjjIHtz
anW0YCgtJ0TEvLUxY/jnUCWMcasValqws2zjXD6zyn7QI51WueNFqHDo2g/8srhk/hZGcMljbN8j
SW+CxtdCNNgKpv+Ikxp98BXabc4ndx2Mdx/pVVN1Af127MrTRMevNNwz9DUlQGD5HU1Ehn7rdpR/
vBSRqaeYMkLw3tTFTRPxvY1H54yE3cIr5YfyIKDnWQ4kIWfOLzq2CNWheKF+9Uknw/qJjIwDfDcc
goFgkrlWX5DSnnyBk9KcZbQToTrjHFsLRi1OeGIwk29rEIx1jKQKbSTt5PTMOOxX7Ifw4tJ018q+
ugo8fcN8N4vS2KiYssrM8FUN6T12BnXMA6zRpf2YmRNAmzIOVn2UbRwGsopBDRQPe9n84cgktY12
Qf2JMH08zHRyS+KpBsvpP70AZTUS7Kub+vshGt59KnBUn3HCgXZmcGvz0bYN1MGh0fILOw6ZrIaf
P6BLoPNqzNgG+N3Q6MXMnzjRTijvlgvXb+AWHhHbMxvIHIkzBJOC6Vi3OPfzS0UDwbD1eyDFyeuP
vtTlFwFU2aY0/hpY3E965o4rRjs+uraNiQngvolBmEVqjIAAthWeXFq4bg+dJRzBtzXqETo5g3mr
uHS2EZysgsIJMZu+FsCKkJ/Y8pWIvOMoiI6AJFdCAlWPTk9CEJ4MoF5J0+0rR36Yam5/ZF6jt9PY
E3DuzqCiDBSGY8QApzS8atX0oz7Ay3VWIRbIwHYvYdU8EZpLwtCjMRP5bRkDYnEfFZMyIdzKMJhW
XiJJNccwinLhVjXTszd29m7WlE4toEcOGE8e6Jy6Ll/NuS1XBEml7FsOoqSBBr1lcIKWtfFo1zeh
kufEavA8ks80D8XzbHbNNhvASma3sgVkQzvQ2SQYrJBlJQ+xjKn6+/krssy7xmvPnY/OKeHeYrkR
qI/3BiOzla3u8UCAY59ckWgvG3k/7fwYd6tSA4Y5JWPgGna7I0HN3yvuv6yIi0tlFmC8qQkCrcKd
M3wkU8TlUzEz5jk72sO0YL8Y5SLhw9UW/Y3S+e+UO86Ta9KuCbPxKV9ya9OcTcG31cHxUMz5KWuA
yVB047ZkEsuvsWFjQA79mbhE7JFFQeLGk1jCOZVl/fTa2D2XqfFY5erYjVByC1NAhVvkrpFEEmo1
d+6Ikpk2BpHm6hgU24Ep8msVUkVwhIpX1dy9gQmih6fn7mIXZE9ACBg6IA1NKvHV1e17FnbPnqy9
dUBu86rsoK+4WJ98r/hZFTlONW2+w4tAIj6jEtXpZO16IsAuftNtZuDhSjLEzyOAZFCyFKIU62yb
pMcaiJNsI7yHSO4/C/MLoF+/s2WiDpOsloBjA440wwOWJhUd5BF/B4NS8lly/yMY6tcJ4u02IpTw
Y1hw1QzeU6aJc2l9DTW8rWZO3kQv0fuBvTu0TN52KRTwL9EGW28sywe/jDGqE9WaqGAzQSOu0s+e
UvKKdmY9kXm+AZlwVgUH3ihoL3NpHhtBVRc24FwjW2+ZCSHRDyJ+gvVssEbuSilesyhiP2qA60Te
aUqkWCSc7a4Z4Y46/CSm0x4AxvpP5Toa+ONvHAXL0NpJNnCt640YnU0mywct+cS6acXUm/7cRClI
r+iAAjmGmoUGp2ccRCC3QXdGP3eW+QX8bgF4MqdA+Pu79JL2ZJTm9OR1/lOvWLfkKHdOu3AFPb00
O4b2VqCZJwPTTCz9hE34YdL4XzP+XZsfPXqZB6cKFrf3DEqUyBh6a+shhlvgqmbXZH15EoP+CFtC
vRzrHWwQXuDRfyVn7c3q9IuX+diuFQJM7xCXQ3mMezN/bHojf8woB0+ws1/iBj0EM7Jrnnj9DV8+
S7BnPNDb8ppr2Xb1hZEVRhY/PfqJIVcTJ7szDf7qc7EJN7DSnFwFjwsFlPJabobEPgZGLG4o9/N9
umAKOMFD4rYupQ4B50QmrqeYwleyb7HRrJXTUF3gXba9RXriTtHKbTuW81JvBiB5jENvQTU8DBxq
VmysUzNi+pdPvW3m69GRn/oX6D8IfbP35YZuykEcdIypi5fJcvncUpPm/ojrpEepoRd30ILMEh59
4XmbAwPYyEWMFCzunzIzUSRO1lOLSz6rUnL9SJxcO2W/Dwwujzp4UfiaO6OmEUI+eKvhK0RYa9qC
KObcEGhP2ROyEJFKxug8aiCvmlgIE+ctZn7NpsaakdsMzii9zOlCGgRU+qymW+ojmW38gm4KS13i
LgeNkMjXiSm5ip86MitWKk3mvTnK6xxazDkni9Up3dGGS6jduTGT7p41ZEf6wJpQ/xOVI1iha6GG
2xDe+yamUTlPr17NjRLbA4R+DUEmt/4UE2VsPtN+TAzv3c3+6sz+M8ztpSEReDsWaUMKEKnURdOX
6wCv23qGoyIH4T/9B2Xntdy6smXZX+nod1TAm4jqeqAnJYqUl/iCkIUHEi5hvr5H8tzqc+6p6DIv
ir1laYDMlWvNOaYXefspYioyE0gY1C9lw2XZWd2LJwx5GB3nlChtqEgK6xQU89oawu/MMxUQzdH2
4JMs6EPZR18wW6+dB8NgHW2H8NmffZACzUTjXDdvhT/uTXewOezKfGU01dfcpxwbmDUqpg3OfmT2
AoMP83MCouGirpN+/JCGuzIkSjrhfYyoYpdt/gEaduc7AMZzj9fYo7m1kj0Eyx743sLriXC2rMRZ
VVp6J4t4GZjtvG7kydfDe17BjRuGZ1Jd6i3yoZ3ExdFAtlzAkQHaiDdtFY3yjIePCBLHnyiq4X8E
KsSqGZC5W3fTVHlbz+9/tOy1hvhVer7YNK51N2dk3Pb48hmiIHqy7gUyJCV3Dj0OlC3tzDHRwJq5
/FXnXGKefBvnBuaLFCSG5g2NaI7026ZEUgqRZNMl4i4d52/w7SpudfjmCTkL3eq1bdw8kNHyENzP
czQ8E3S3cVxfHN3OuXMsfTFljhLucoh1wvAhK+BWlJx0bdahRZzWA8hCkt6t4ejWzYlubL3Ck/Fg
JNHRr5GjGNYolpYDcCRmtISTfG0mQb4n6+w19H1kzDbknZ43CInItGLAse2kmEm5ov8ez/OiCudt
4RJP4+d0oiYP8h6UFWTjrK5VDh/WrX0oXXzGc32UFM2w0wYMQpNZn2QVvw0MptZJcqmyQGNu5Z3y
0LmvQYlouvUAjJci086PTqT4uCZNHaToT8H4VRSw1ASc2u0U5ksj5wToYsRfWYFLIrHB/VayHaHr
6iG+vmVMvW/UsJDaFQF73xLdUlENg5eCFMAVsW10xvdWjdg09gZjO/rouN0YiafnDWinYhfblaw2
NEpQ9LsJcKV4emt9ZKAl7gAcYxjtsdjnnXuA7r1LMf8hWRkZMeXVjeF27aZPyNgwDPuuLwIJagB3
3QhoXIlBYMlweIL8BQLVewatjTKWQV82sbP4PbvmGCx0UX6orybDeIQWdaq14IaD11rDIhEZLymP
3CUgSLh0IgZ3Y9sNeo7hfsTUppvGeo61J7Trwy3u+yd912aohePmaFgVLbosKPd92i7T1n0IkmJ8
Qti4NuIsRedbpgQtxJvILySSo6peiQiBkCsj1IgdGr4y5QF6E2xaYAtrVQKbXrQqQ6kCLvBLSBcP
RgFSgMM1qDBU14DESXMgo3SUZI9QJEVkU65tPUfbqLv5Nm8dzKcZEhFhMyNsMzrjdI7V26bba4OG
/ppmynyGm3kEMi83YRInK9NESCHddSTY1qqwPIZxG29HOsL7hLKrMHy06fUSyLiGF6o66V4G3Inj
/RDl860ZjjcZ78nS8QfCQePi1iqHj2HS0APaNGFaH0O29Kv93Jsr+uZrywrExkZJvbSMctfmGfdZ
swN1iOYRzOU6eg+z8bUP82xtpTb0Uh9Ni9sc8hj+jTvcRKV/jCdwOzrJ11t112JAQnojFZwiTcNT
VzofOgRww0kwnKhDw1TLFB33ppJIkiZduvtmnWVNf+cCtsVKvk/85mM0MlIOwjFfZ3bW3Jh6dOrT
ArBemP/gsCb1Vh+/UWjakqOalUoEQRFnZATr/b2r7QRDUMydU7hOjXwHiGopK1i0XVUuEw/yb6ZZ
w5pIIaaK0zIspfeg2w5JBiOB831CXHAliAL0DTiHTndCHYBrLEwovv1phd8HeodFTVI/mpZq3cBo
tjAmYkHetjk8bjnG3CemsFdVmafrtOKRQdXLmNLNj2nY1lu3fu5nNDnIbrAukO2K3O6ot9NzUDjP
KTCuzZR2WxcdvET0htNnquF6f6BYxML22U3u2zSAXUpsxnNDYjzkRUpGLZLARZC4n7GvBJNJXa37
ihFUvhw1e1zl5WitcoeSveY04lXFczuyyaZH01/DidGWXdTqkKfnfZ6465LJHJVWOTsfWTpOa41N
4pDmZUl/dkRVFZWgpGOOl9xPoZWXb0TYYW9Nv0unODRDxGTDnVDnUQSObFctvc81Z+J9Rbn4MtXH
tpnkxYkxVOuZjm5hTy2GiBYeOSix6kgb+9amub6bg8cyqO6t3mxvTfgqkBjgT0RVtgwAQG+NYERl
R1jFruq5nCi76DlPovoguLjGbmauHVYvgj4COGy/qZ/aN/pXyfl0pTN42jsCJYRbkIFEZHXPIsCs
NjPRTccOETM1UjoDOBtDOeRdiHf1kPaB6731dr9NCtc4G1pvnOnOKUgJzWCrd94IV5iXIaL5LS3z
Zj0OebccpfOmAxOoq4WuRxy5YwRj9uC8F4bi55n3Y3CXdKX5yj7B806BByVWhG1y7ump+OY68piW
ZklFBixcsVyftiQp5kuR0YM12p7TUsBCxlwZi2tqvXTyEvaiupl1aE14o+7R1xXbYYyRvYW3OXI5
TguqSVvzCXFOJD5Vv+kkclXUFVmTvAKTMrSueG7G4tTRH96UQ7gp2WbWcROh6nDR7E3pkbegfsx9
/zwhAF8GeUx1mj9Mrn+UdfneeT5OvqBhMmFCLwF4uHZrSmLTHXfOhMSkE3DTWstahYKxdxF62cpr
vqCprUI5AXvQD07rOCwMsGGnWbuXI4i/SATPzRzDcCQN1ukKQmXdnGCzSp0M7DbfYq2jwCpG2JjQ
XZj55jXjGkohTBzhfJwL7Ke6neONZKi1Rsq1aydnN3nFvC/ikGLVdGgq96ypkqnYsvOqT8mGr5JX
FrkWJChVae/aZvmasS7S0w4h+wLVG2CF7egatE1BoGZd7q4soMyln+EGPoU9lsNKI7ujO+kt94RF
zAN2Hie4D6CNZaH7WcSStF4TckBTSNZlXm6rod1kclBfzp6G8SF2YxQ5qXcXUED5c4tNXAi41cr2
O8XcglNgH8tU7CsvcNDOEUGYONqxrYufME3lhpP0qL838QyrYR4Rpzw4mKQgPjbdXstxjzA5WzJh
c9F78h5b+Uy0kG/vcsm0mQZuKsk5d6SxAlIBhjp17uJOIlKgj8aWygGuZOzOZbfIRy7LApOXbHtO
Yx2Vy8wAbBrTB1GiRbba8NlsPwxF/7kKbPJ8AriXtN6qTWS9im2KFWbkwKA8zDxCzfTLJNmTy9Cv
9dT4maciW0eW0v6kJDlN9Klqhpp7sCjOvmjQheeau0ERBbWo0ZunHDfzJtfwizQ610ujayY6bAug
Q5gd9HpcZcQqsoN0ySaHiYbVpUOnLurDDLZlqdU058b4xU4ePcOYVb7zg9UD/r5KOMpaLPOwNXeO
T7bHCIgOlxNiCnaCE05bZxP42cHFN7Ol3z0euMOOtJ5prnTiqYVvdJAY23Z4iFYOvUvPNdptCGwC
mxyookMDV3WOw2h/fTih69GT5L+rLH0coHgfmN3Yq8IDsvOHnGpWerBEwtWzDUz0gqhWzYTvoEvC
RKScB1gi9PRQoswgPzSnv+9DMW3Jabam1FsSSFVBoVO3ZsG76k5xsnSNgJZ4kIhDVJrOhhTtE/wY
dDp68iX8ajcM3ByupvxlMYrtYGrrdRB8y1aCRmcG7hrubkgTGpOKrpFxIbZF8dCzD0PBUqKRSulq
NK/8qPTCXId+DJ5XojudfYjyUTi9440tGdF4TzAi/EVRoNZYGk1kbz2n2vVxUazbWbsYdCAYr5T3
buY4q8CAIMRte0TYBUwqNi9QR/UDcyI+1APCfgyfAnDGyo6oYQITm1loZxReDg4b8yHTBfQ8u2EU
lnNWVx9qsPvccON29vMJWnTyBm3rMXanO82FUTbR1+6j8ZDibR6dkvmcFd5EfGptJeOp8ePn2fuw
iG3fX9VAeWBvLQdwrLCdPf7X30iTAdssUvQsCMmBzVPeZh++Zi5qe028b0GZiaVzCrNuPfkmjhcH
WRZaiBfLNKxtzSIXeLLcp/TdD8Rp+QjX/NVcoijyLYJB6EkprUw8uZ+5adoE8pSETExcEiQ+jkuz
Ex8ccV/9EVDdVHhHNsBkYeuYCao8mg9+ldqbuqsfkEYNABS8h4DjgMOJpCCmleY8gQokYXIuggQg
2nrj0GYEZ740HtuxepljbCNDpb25LY6CPgnRE+UfV2WQR/Xxh5Zpoom6tdPgnoMDxdP0gUkKtV03
Z9vK7k9aEBBbSPxnH92hxkKTPnc14LPqFEUzGaNhCdiiGOxDyTQ64C0rZ3OjO9wJPVs04y0CAAJa
mcJBJNxYqEbUTW6AbV4MZtyuhR6TXRWeLX43OepclldV0/XD3FSM6MNTNKIr7LR7r0a4SUcc6J0g
4tn0waoagdxQdLwOno1Hu86izRV/oEG6M8Je3w5tYRx6TO0MbG5ZthEeqUfbVDoWK3Wl6KGe3thT
FCtrKQ5Cd1C7w/SOQbI9aHXEr3DQkAqfl9ZTuLkhrE/OzHGFoIg39BTksaTJzmJNcmXxkJv8vBHN
8ObyWOP5yeiH+Gr2OXCLi8li6Dy4xUa6NNVSU9vh++LqTu1DFvGQdSWn6+LI3plEMekuw5/BzmmY
ReG2RkpTTVaxD6inaMyNSz0E5IB1YoW6UOHfmn78pkHOvu+UjBjZ0K83YGSxJGB2YpKp0awmsnUZ
SbXImdljb8DPZXzdZne94aCin8ZgQ0/sQWYMVAMJGMME99COOkaCltvNruJi5WWcUa/64v+RBnv7
U919FD/tv6qf+qoIEEGc1v3bP/+XPPl//NLVR/fxT/9Zl13STff9D6qRnxbT9L/9K78o+qnUd/53
v/i/fq6/5WkSP//nf3/8/xTUpo4Y8T9TUB8/monm/PdfZdf/+KE/FdS67Xk6zhwbOTTRhf9PQe0h
kw50GN0oX2lsmX+JdQ/+Be6OQZI0WlWktDay638XUHv/4jOCMzzXoTere7r1PxFQG/8hto+2K7nQ
PpGCQWC6fw9XLfU+bYo4m3diRvrSs48ters9TJ7OkB5jbjUifoK06LCDwdqUI0b/PPP8BfM3LnT3
m9C0W0Am4GW99L9K7ONZ/nMmnq6j7fYBgvA0fdv9WwBdlwdxh3lh2mltfzBh6i0sSXPO6YbT1EEr
sosGa6C3VU1do2CEJ1yUvX95P89/KMn/Gmuu3oW/Pwhf5ZnbtuPahmn+LZivc1pd1k487qauTra6
nOBvC9jgk+BFwfIl2FSLyLrjEPXzmeIjXjuEEy20Vz3jIeYhvZ7AeKywK5lpZ2NpZAoi9PySdxdb
E+ESKyZuPY6X/0WioOk4//GhG66Obt8CxMyVFvw9C7af/EROXrdzlCgs6F8ZaYg1GuldHkbFMh05
IPhFckPtq68ivXFWLJfIX98TnWfZafl5GPHFXF/rOZMkcqTNwnTBHvP3duhscBgOxbM09KfRZEiS
EIe3lOE7L5IFdLO78Ur+DBGB910gh52QnNnHOttGOt7FojfJiqn9ZJf4ZbWYdwbwwAWSY6LGrJRm
cZXiUc0znDyCogs5aGgb2cZFth3G6bCePK3jvJpTJs+IWRFCltlxTIDf62ihoaeyPzKCbH0YsM0U
ylXklHu7F49RpJ21MRLAQ/keJD1K39yuYeP7ZF2Zu6zhyYOvBOGRi4vHqLQb6Yx6stgCvKC0mgnf
cIIBsRgJOxaUcrhGfDdqnYWbnpk00n+Y+2SbauDxMtHQq7YBJBpZdCM8a21oeoAVCwmClb9FpZfs
Yg42lLo2BjMz+g2iKmUmD/629514a4b9hZPvW+VjlqvVBR6agFLzpNQX7LnQK1NxGZKK1y678Vzx
let2trJSGtiTFgWL2Dnx46Snobhc1pA6Vh5DlXEGVOqCFCW6+IWqsyaBjol1MHFXVdatl6JTaGdx
rlFIoe3gYOcT41IGc460hXyc9mKQ6RP7J9tm6lG30xaoH7vH4OOvQ/qSdRGFtgB47Wm0dhlAQ1s2
lgx39T/uUoXr1LAJEjRxrrkd8Ec+1TZcH98bXls3vQCmuxPwTLUguzR4FC3gb8uwAJOgvMV1zFzS
Q+KugiaYKzDp5K2ZmuhmkO4mwWGH5TB9HZ3scv0KsgWIB8NAAWk/TjXvuZrc9nMuaCLO5jrziVeK
kSBH4NgX7OTPtt7icEjtFy3KOGyGjLZLucvssgIqWS7Z0eeNJ7it6zn+9UR0O6b5s2lfK3YUsT1j
MFKa0Y43ySbzg/Vs4inzuhPYAJD6YO+WDfGtC1Ka7kKDCxGL8mKgI77qbCxeeanvSVsbcaExCZaQ
Qa7PIMJXsKjKCdMbzuIo4EpNG4cbUybnTL3vM/waBmE7uxlurXQgSKjIlxqumCHirasydwkna2sI
lqUGyc7DQKEajuTex96+HIZ+hRJvU1q9TmUrzi2G1DWNoFXghEeZ8Bsm3y5XVPN0wdSFIb2I5B4b
/n9UUF43Vc4YYIY/MRGHrZvlcozlaU4CH5Eb3x+t+2mut6bniE1Y+4zJNLrAc/6SOoZzMAfrE7Ft
wpFzgmBTVM9Ng7JSDj9RD/FCYEYESDe8lJPTLoXmAHZnjmHpFfoF4i8Zd3L1JpRhwHeLZ5oY4NlR
166Lcto14CNXdRvwlvpA267LeKUjAWuRKW2I1yQkCEYiSZRoCYDYLHibvTgaFtfFr0ZLijXdPEUa
Emb/q1fmodz2b5HaLOMGLX6Xb5ygf6HQqrlTOIBd3xvRc31UQX6ZIOyvNH9boS6uWxOpVc9NMjBe
XOQR20TsMlgzhHHUDfuzKdgiSMcw0b37gDsE4AE1j0pP0hu6ZUoLiFEft/b1Hek7FuZhYAgzaj/O
GD80I2sEHhIGPzxqmpHFMtn5BrFiuQqKKEM8Aia0qhFdFPqQbFsUIUgk3qPKTH+v1kevYx7jdrwo
oiogLDX0hZ7nIf62gZvMQ3YBVinAyPKHqFK4o8eD0xMvgNow2eZ68tL6NYETbC/Xy4S9gXbbED3M
Zpsgv+TWkC1OxOAjHWLM4NHb9RKZB1YzLDO/6CqXBche7C7MjgxmCl7yEA88Qk+U4CmabDMY2a+p
swGJls2jT8dxgUybW9zIT44DiUEmzrqNIKuMqlKwXGCFTE2qgDhkiZlbacFA5UGBH1ZaQQPaML8i
S2fOmsTMRbn2CRhlIbAR/PcVz9PXKY7nrh8Wg/3a5sbIrhDurxcm9h2utCj7JZpJB3tarieiPDfV
3H4SFE/7mIlTLfvH61VkBSwrdjR/WHF2alBQeCTOAEbn7aS3Yu3bDLetPRe3k4nNuYcnt3CrCSz/
TKRuw7XNAaMA9lRdzDygCx1l2ELcd6w7vwSy0fBTS3TVIDihl8q0sDzAhPJ5DHwNeQQHkPoLjTwi
tjQHdpG04YHkBb9gKZ7p4OgBr6nWqV8kEemVyYur/vJUiYxMzlNhlReGwXTx6NYpA7zUeVecQoMF
jz9dRf4orR67oVAbR0CnAtsLmImIfSel5WSAgjfsEttrmn7bId8jRU3TXF+EvtXgackEs2P+25k4
gdj63Bihr52phIhWXwIcWF13bMNmseuD+CdlLNA6vIvgUPB2Fwj6Q+dZ8uyhaBWXax2gjVz3o842
yXtCZojJel+CDVXISI+hnTW+djWbSpqhgZ3a7DcT/buwvXPhQF6qutuJsLLUYHWZ0+y3HPFRVHSk
6vACxp810ROqdL6V1YhfyGZNDlyO7dDGesFCZs7FvtSnZUzVslKvmaVHHzJpdtcnool1VjOLzDV2
IbRYtKEaAjOXI6mzy3/cFrymiWluPVYbBRdhP72WIAYqT1njnA1Yx0TLZdH59GSFG6y99ET0z9Y1
LRAe3ObRUCvo5gt5xyM3NMkydxaha4kAoWrrEHo9xvtLiVzRhqPaKtZb03AhKQxeBW0hdLJjw8i7
1r45lEjuTm4VYmGzbe6bN8IOuAft8TXKcZkLtawaMVtsJnh1mkpcgojVrrb4QfMOwCyY9HhmPeO1
aHs9W4kCWHhlhOmSpGIQ8NRXlsNDSMdDPBJPc71lTbIHotSp6Xkr8GjEL7O96TvyibRx6WzgNuPO
pRBzlpADfwKbMSYptztiPKCnhKrUXeoz8gbTyMd1ZGsv1ZD/MrP3Kea4fpDZgqoMfjlvbBwR4DFk
C55K861rdt6E4Ev3ovs2Rr5NpTzRqmKRHu12Qzv2SYDP31gTT7Ksol3cT/vWZFXWHM9dZXq16SYi
GnBYsNuzgCKBj7jWolPl6uXCxH2zKNviq+37B7NGQV2j5l1ZHq9r6ryiY/KlNd+Z/Xur1ts0NW4S
v/KWKFcm5MMvOD5AYshf2uaUtHYN/WxE6emzJsVmd+oo9GDixr+++vuFhBwJLN3VB/IA3eLcN/kl
Tcuz0D7zMamXZhicqvS6j1YA4mIdCymXiJtd8h7QUlmxD2lNB1Y+hpVa6fgmelBxCdHH9qhvIqTl
DB8KpcmmRMwqxSti9ZF2tWo1RHAQHuf6A4XJmpvy6KlF9VrPVWNxvpZBifmeY1pfXhfj1PCfrjXI
dRFPaXoT4KTfhxYhSH3GEE/PmosZhSTL57993z4HTcEOZ3CLWKX/JIrkPDJCTwWnGnMrvZGQ0WeL
8INopsxgvNOyCSDnDtvs61r7ei5JxyHiKLCXN8BWyey162rHeiCIYMl/dcF1rwpuWinvAcebBSIW
WkJ6eEj65DcxsgthM6yXbnFPPC7k1nZZ2Qdjas4g/TdVj5yx9DlpEwSCCDHr7IUqUWe1/M9Ztotq
WvLsR1QbfgOy1XgHNMPRopG7uHUuWcFGak/uYx5k92XKa43i8AKsCD4fWlBLnd2x7Az+U59AzSot
1sjOvWFOQBOX3XEmopUDXH8HaB3rHpcokJlulTpn284vSUtVU3nzNwUKySdczXkRPpkRT1k993GI
b4NInuGs8I4WgA+ilpuqSn+pEjmGsO85NuP0iSdkqC0gIHWRzgdFQH3bgK4YVfEfJc6HWf70CYvE
XLk3ZW6es63Qsp/rte+h8tqiPgzwTPAdOU5QauWlZFANi7B9LOrm6JVqf8lmipYEuWP069jBU+5z
6Aa6s0gtF/6wem38YT4mGrpEZ5SfVXfJoNDRvVTLeIxqlCibII3mDRz2c2T4OGpyQmVZe+q+vJgt
j7UxyW6yBHLVJKg2ov3Sw4UxJQaLdfqrjki4v9WC9jigAv/jOlb7cG3bO33iYRU9ZTvcHjn4t4Nx
P+ljQnFIiTSZ/Q+l5sV2XZyZZMMXuGA7SzLjx6xD4i7n3CGGpxRBfODId0iwU4HuthGV3gq9SI5C
ZDea4I2wyRqv3VnbaVr9jtrpudP9jzgI7gjwPsNopWpANLYgkZcpsie3KVfu5pTpLDG1fEpmF69f
PMitDVmUV0ZXp5SkMhHPDaQSrUwHIO3MfM70SjTLIaPHgCmhKipVD4A5KaBnpaJUbKnroRNQkFtg
qylnCkJDKMVg+ObhmOoREtCbpLQw3fDZZYNcBJ5GXzljk1SKQKgRyRa19bKqzWkrQKL2guh1fN/I
oNFe7+LIOpV58CuJyVhkAIBwUWWb4NOs6m7LdJN6KQo3oyRhlQC0Wzbr28inEmvJ+TWjgZDRhmZ2
6OA3IC1g4pWZPvSGN0ld5/jl96goPOCamA/8onvkZqwOjprPdJ6AZDrmRM1ViK8WOnkICnXvVauU
kQXPg5Z4ZuGqHs5lHlfYDQufhF/NvXMTTN1/fhAUnvR/Rzw0g5qMiAiz8zXtAwoX6kQPfrYyk9u1
fLauoyH1IEKTYmXXqJ+9frIPTYKtgVyuTTWWymVyqmXkbvSplwdJIXbwnI7JlaXc/TNzDZT3OOGv
H3SDcPPcj3d/fuqPb/GLISA5RLl6r18CFM0P6mbCCViRs2t4v3/+zPVff37zn1+4pmxe40iun7v+
9/qvPz9HeOS/P6TrJ//8nj+/8W+f+9tvJdqUThWdmn88PWxd/EbppORy//l3rg+v9SAadR1isesX
rh9CGFRxOlV0DbWmvbn+8qwL7OKvL0rwXTFX3FtVPR0MvQK/72pZu9QLG2ZtYzGqbdSU0ZJD2N5k
vlUerv+PPPe+F369CZUlPmCAicEKm0FXkloWX/rOg0RQj8Mh7COxRJA9Mt7L3UPv2TDZXR+VGI/b
QQ3EJ68f6jqPV0zDNSBGlnagC4bcPMzmdYsPG/Ju6h+u/2I59Q6JgJcwMvh0jPbcwfndQMcwCRkV
5iGmIXMIJ3lvIpMlFIwTZtvUXxmlrwg5cKAqJo9s7Dl9eQWG4IIg7JyguAGROfctT5CAUnwMzFBD
t9xVgcQCZM1bt0SbmtiiXHiBjUPSDb77aZ1O1qFpoHtHKRP/iJwVwxTF2nELIENpcpQVR/l94KBO
RJGZbWtShqcwVDWIJjYBuKkuvnNa4m7jEgwRLySjD9/ipk8oIGD30098whl2LyQGVKMt7zQ/b5dl
ExDaVK295DnSowNSEY2Uhz5lQfMRaxEevbN8bTNp8TFzh9ukhV+TQxFvw+wsLMSIhm+gapIzRxp8
QWamrN3O7BMAHJ1GPUE2E51n0Pmg8PDd9eYjKWDZzZAnERudT7aq5f/gg/rySw90ELJY+k7FNyY9
GCB191UXWzmC3xkZPFIhii3M77OT9netQIeGxOI2iieOK6hB4B0MqNxhcjAmOJbdsJItfr4SdNhq
6L9zY5IPbYug1IIexunOW9cxD9nlgvDBglWhke9HfFbLjoleA3D0NBZk4nEBefTMvB2+ZUiKwsh2
RYp204Wg7vgeSQaVh/O0iR/GwnUpWjIEPk7jL4CMIyi0EfXFLVyVAT5Rl5nUAtMbnkc2aGkJ5gRE
ymF8Xs6BReIGLiXscRMCXEwIXoo3cUDIXysQlw0W0vGj97qWwdpu5Q3yCwB40pr2kmTXlkwJne4t
Uih5MewmpAMjYZg+mglt6IH62BykQd92uBUdsjuGd/rCKOudsHwsMPjnkaZ03zwCzitGGGwzS9w4
GLVKiSCnTsKZVkbso/Pc2np8yALdJ8W66XgY6bpIsj2hot1TGpjVXTZ7iOdRLmKhK7Pqg34cMHvb
X0sdXURQo9WQXQiUUXxxNNzB+LrYbI3bjEoMkD4c4xAlV5jRQ0wb/lQNbTp1400cGTex7vt30DyO
XECw4hu95iVMNiY6eHRlK2+o7A1e23rRO8bFd9CqM6A/6Uo6hD2X6x6KHd7NF6Jnz7QRnt2QODqL
xQLT0LlygyNOs6cwpCXS+CH1anJqtWF60lr9k4MrLRUXjLhWvRoxcmvoj2fRjvSyDCwioGcJP5Q+
qTD1Zz6kO2OAdjNPlpLYuHdeh70jG3BAdc2ALoakcGl90hqCbZIepWHdaLnLxVDeuXd2nPabJmJO
gkiTzVhsfVRTCG5ZZxKMj6N23xZE2PSChmwbcdmGNG2Mu3Ikva5zaVdFLtLgUh/YmqXcNbX3Oo1e
fjJRi6ruXOnOLci2+qcIirVUhw7MiLdZSRehmEfcLUjXUkQcK4ym58YSzQ4X9GYy46dOFEd8ROgm
e9V7DIzTIOXxSgUismZrJVmzpPHNjQrpxkn9vY87aQ5JqkIdjNAbQF8LJAxffbuPHUQmma7folGM
j+Yw7Yk3T6CWZ+eBlBnWTiaxFYaSm3tL2s4jTFCCSlx0qnF41jskv32U52vEiC+O7TyPCoDI6QWB
H2JB2J7m8DJNwZlKDjuDS4Sz40Dq87dIfD6QYTlF+gSIf8tS95SQ3yBnen9V+Oox3CMT2XztJP3e
2tl1rnUIZIVHc1xaUgsWDgVJVkWI3q36URT4QhkFhdOuS6oN1AkmHJwRC2Z9cQK1Tsgn23exe3pn
8k3bZcYm5jvjfd7GX5Yt10lY3U2Y1/x+WhBmkNfQhWtEYxniz9qH0lBTq9j9VxqP9CZqPIxdEdz2
tfNpq16GRoeR1jqTEm3VZWumZLB1zaOoxBN+3wvI81Ovyve224ey+AyYEDrqkibrZXMrgYXcdoRt
aG24GuCuN7K47QRx0O077Pr16GnnRDQn37aOqBGfJo1lI6iqI5GetjQ/Y2byC7NudqVuvAyRee+5
9SZCfutY0URby4EwZVCWt3FyN7b1TZZGzAH6nS1Ji+A1L5pql8zmGzkrZyOPbk3UiKZL/8DxaLTj
ajxAUIXnVtx7en7bRNRqHVtsuoxSEDmzUYJ6jGlT2QrImnsPFmcueGn9GUjvIolHJAbNCwL4m4J+
BPTqF/XWqF+VeMOuZmUj/43F+5j6b5BNl5zYoa818j303S8A+0/ocoKeNXn0nnPejh7k5cQ9NMzz
2jeenTD+dFp3F/iYP3OHiRfoJSP39hGprUIrDoGB2D4jtcu1hyM9eHCHBgkU2BdHxG7jZZwQswFH
WeSY6zI0DPYYfdBPeZge8JZwZtQJx6PjaYdKySGjbTwHD1rBhIJlqduiEuOoejNr5bwaeOGnnJUt
8e5bv/go54ic0rNPUydvm72T1hctRRthxdpHy0rWpVXGlKkgoRPvyYLJ/dHSnG1z7EbSRxEwLZpU
F8RxZA+Y5H/oib1SqqxqIb4a6AnKSlsqUy39A5SzRra2ixvsbTsSj+mLtvi0seO6ypgb4NCdaHB4
yrLbI9/olYm3VHZefGBnWxl8e46SNEVBISG1ozsCJV25gXEFE4YGEvumSzELl/kddXW0mpSN2MFP
jLXsR+AvdpXRuFGWY91Y18qCPOJFTpUpuVL2ZOzcq84fP9us/nSVgblUVmYIRuDUaSqL2wKns0GX
24/RX1fe7dgOvzEGmm2JWq91zBBHBf67zIneMcnyakO9wdBNXzMY1oMGB63wcavpfYfx2osR8ri1
4kQ8IwWmV41LmxhjjhfKuK2NHKkKvNy2MnW7yt6dag90uNGNY/tO8X87ygieK0u4jTfcSI2HSZnF
6byAD8Q/LkOOg/jJK2UsT3GYpyNWc1a/LwPvuQNUZNsJ+d4rWzr9pXHR4FSvGKAq47qRnCt87Loy
tHfK2i7wuNvYvx1lerftrVZVr9LkGhlwxffKHp8pozxJ2wmeA36qd46mMtOHQ/8+4a7vVY6SV9WA
DhE+LEs8+PhpeU1w5WtyOrq49Ek/WHkmpuVJGfg7nPyoXNEyk+WJwx/Ds77wlOl/qAhjjzlDwx7+
DRQYYOUw61oQVviEUvU8QA+w6clZ2f/l7jy229iSNf0uNe6sTm8GNYEHQVKkSIpmkksSxfTe59P3
F5vntk6dc1fd1dMeiAIBEDZz74g/fvPDXqmvqfVcMRlYxG4gw3cAGSEKa/tk40cwDl/wZnJ840ez
Mnnl3wIvgnodLyFJnJoOrjM+6EzfcVMii74nEumQgIo1pNthegcMSwD3lO3lz3z2bvOP2zA9I4qC
0WQOjI4McfAR9HGA6DwF1hxbebSkohOvjeMYf29HPJr/+FOCGlmNIIvIXQJmV3Ohnq5ygpM8BG4D
yFbD7eJB0+bhqOTlV1zUd1bytK538rgRsX4m/8udQ55jiH1vExoZKyGvarbKbyuG6Un26Fe7FkP7
GuwsKLODwYYEg3dXcxkdOFa8XJbb+FcH7SbgyEGKDiWR6ylSjWbYtymAhf5jgpmrbSwLqwz+J4n4
RFcBHefYahyMWrQJ+Ht1k+Ed5LKcjmT07dIyuGnH7mRVOGKi7v/COrQ1QOzGXv+QJy/7JWNECcyb
TPc16a6WhZErf0FmS8CvYxEA4ZScOEdYihu5hzxfHddXMa4v8lqdrsn3axG+WUlwkiev2wGeGW+A
wbWVzWdmyTOO9fJw8rrkaTV5OyWxWvLeeYzGOUZ0W/LXsa9/aZlkGwWICTe3U7iVj0fennyE//VW
A16VOVPNgZs1K80EnHnSkSAC2XvW7wPZptgmImBkAga9eyeX5T4V837d/QGZbU+465XOXbvs8+4J
7Do9CbchDwcDE6sLbEjAsUAomtjDlg9gn5sropHlLpCFd6uwmpEd2Eb+Ux5K18CuDV4NoPvStj+m
qryTh5T7BNVtvn6Re8hrKqtf8e1/vaiIK+UFR5VzlqfiKW4muK8lzXPaGerp5OHcaTjxMBbubbQo
X/FFnWIU3kOKC1d1XbQvesUQyy/Lu9kEWGwhbfYECaFtSDfl0BJgZTLpgDf94VFsQ8TbphO2L6vm
1sc4Il8xyZc7NcDHb+mD7fZRmzlcC6c5rHHxGKUmUcgFQhEm5iZ2O7Gb6hxLYNF6yaHox/0NYmj8
V1L7ow660zwzzV7hCZP7gb/R5DQnpzWgh6SEVH9PAfTYbMx7uoUf4q7NwN37omgQdsOBOha3bJKA
ZTIUsZtHTDbw8ECbumu7paKR75Dkr7jmFPHZikjPGUusr3zYOr1B3zSRm9vl2EeO9/KvCBpzXwtN
TKhgHaQhZQg9HvAwYILFJkLsYvyhh0jkEu+nRoQmSqXluceRm0kNELWegHyvVGyOBd3Aar0na01f
LfSURDO125yGAeNEBoVvi9M/ZBH10OoAsrsYW++shT3DHmnj9LM3l855kQ2rFbdhcrIlWYLa04/0
RwV3+zZoulYlhJdjNFJcazKvJE2QT7tgYNLazGMS67RodnIK2iregrFyeAMKL8Vy1w/4aqZkvEc5
ha0rIzO9h0GB3+ZPm3yBfRXRPZoTr7/8VfkVw1orf4U/sde1noqJ4f4ZafVJLxggmQmiZz3cN339
XNZGST46orqwxjPZsg+rwaCl94dqaw/6Ax5oTMnM/C2sCBdfm9LfyJCCiNrkhHaepF0ZTlI7n0oP
7KCMAbpNeH2bPrSOa4gPYwApPw0AVZZpOVpuVSJZGC86tmfnutUvreSzLFNCGqgMMx2TwDKB8PNz
UfEyFfOqgiq20esJ/t94SOYOpDQEyzZkDD0Z8N7y6iEKKVLVge57BAbgZbVvjcDZ23M4HAo6mcUb
kXV3DP3Kou6osJg7D3LI15rn0o876cFprt3Fsc6Lxrc6kAQ2EQrEPITgdGxlbsgg3jFWcVDpXQWV
9m0N55+JT5pLEqQH9dTNDP/CzbSEIC3c7kebQBBClOF/4RfDnkpPhhHGO62g9JUSA8TJCs1N6GBl
eZOuybQjJupSJBwXk+5+y2cfq7EJ4HTIxV2HumVNiBWqlmOy8Jde6mwdnYoKRtijJcyMiTWadO9+
1gzFZDiWTvNYlEDN8eRhU7oQl2SbJLIQTYyl5C55dsLKR4YdPLhzux6wbyrRFv2k4pSE68U8wmm4
9N26CWfzRTcYTsQT7hkO0xX8CrPDMJV3Vlz9ZN4db2DeBHtiBWBEN3dDF1+TePPh5zc4PvEceWtj
ygDqLOdCOHBsa8X8BNdl2OL3s2P44G7MkSbC0PvrwDgbETjhHMPeIqFBxKmwLNQ4VQaKiiVVVLwe
irxttyZv7mTdGNT7Xg5FpJ8oj7B/T6GQnQtgmziIdVIdKY1sF989RlCXNE+uBtj4Mi5SQwOkrExT
GN5j6c7wV5gL8hu+lnfO6nwtYBAy7GFwwwk81OZtP1gI3WngSo1U2+otG7E6cLH2MGZcb1xmPtOQ
HUKPiUCFSr6vYH7fzTryn9Yn5nKFF1daVGXyJBOT6DI0nrFifety5yGL4QEJy4utg+qRYRlJQKBD
nMCFy2GW+/khLPRfMj9TxJx1ZB3mSS+OBW8CrJiQB6zL+Ho83I92fnJN7wGKJH3ujBwYSqt/adLs
zTSKO6vmWCCCl5hrosU7htrmkHp4YnmczzMqwUHfOSEbfr8Gw3XX04Hq83Mcda8EKtFhjjB5EmR2
hNPAkYGE8misYEQl77CdyUgeYgubl5hMNzeCWBlEyTsEMdw+UwMqORCZFmGATwWOUgMx9jTkmAoS
2HJdaP6hdsxrOxu/roy+gQ45QNyRN4EdPpP4ULxSSBgn2aHDlsF6gEaOCnxYSNQZZqQqMD2q1MnP
gWt/sSrnLXXNn/XQ/dBTZsjWSg2A+dU2GfkKApv+IsLwyPscMzZFLIHJLaS6cdrB6em3UdZGm5F8
OXxXGDMNLd2DPfgHj5kUjsIfbdR9y+bgmDp8cq3HTNvrP8rUf/wkT03d97L+0Kb7pDqX9nDJcuHF
ysgPmebNahpXutA6O6FZZKQ09wny/bgeIdR0SF7DqHyTiZ0rQ/YZtcB+WRJsplKuqb915vSQER3Q
S78xLhy9AMHJNqld/Dvbr2WrbXTNpnCV2dkAS6SughesB16mmQWoSpl9NkHMIozZwm7M0+N/JjRb
EM7/Qmg2UAbRmGCb7Vvwzrn95/evWId2//qH8b9akxMNDmx/Cms4FGQFylCUyS+KGLxOEd6QC8MX
3AEj2rgnptjBKO5COvAhlURuK2qgLklAMxu7cJWahKOhaqs7TZiMXkRZFAbeWf3mhPi1lHDg+Eya
qzhyj2bcuzeLRYeDzirNB/q3kXFkIAO8hsh6GtCva8Tn9p/fuPN3Ovnn28Yp3OC9B/LB/OmNQ+Oq
ClxM0NOZzgmt+y1GrzeBB3lUY2smT+8mqz+qBesS03CcTeMbxIuhD8FyOOWEoJODFUC5UsG/W4Tm
E8ME2DNZ+qAI+U5gEgXYGvzwG9xJRv8wOHx6ahcFYCPDQ7uQV2+dzbh4GNuQEwEKcqglH1I2xXKc
ZkJFni2+j0+uvRAcyhIoKGyWO6qs16llxZYVrnBNWiJsBn29SU5ZfKl/Ncn6BU2Q/T98aBZW7X87
WnijpuXi8c5w9y8fmu8hWx8xzD5piQUBjniVlRmlJyWRmuXO7UNvMhZTZEpFj2Dqcq5s4DjZWmhY
rr0qcFmDtCfyQ28jUlEVOWadKL1WbInIQ1oq2rj8kvW4+owuh1Csx/fApK+fbDbbehpN5rgrLZKQ
G6IpOa1Ze9+PM5tqfG4rxMWA0nIG/udjxvv7MYO/BaxdefsIDP4qQcB2OjODJOqIy+vMA4HyWkgY
Nbp85HIEcUHMQJ0nZHrdTMEE/eSiSHqaxVeZFEICFzZ5uIRfnJpI6cbbs/idVpelrhjPXQ3FUhUM
c7PczzANKtlUIrt4W3w+mTIIHsu84AkN4BY4EKw/2iUsJmZEAZkOUrg6KZJ9IlY+sKdBKYwGafIq
HCd8mFTpDMMjn08eelzsYhQPCQfvBglwfXZ9tNiu7G12bARHJ7HPlRCxENIhVMacgNAwBuW04Meg
hf2Zvekh3KNoecqgJqxe56IHYHdlXIXG1Mka+OR842Ya7OBxA4DZ5wYm1u4/fyOm7v19AfMsE9EK
fuaB5Xr6X2QhDv7taJzJ6EyrghWSYvXY++m8M204O+V0666uhfknwmccE69ctyFec4w/2JPrAWKz
2UdPixx8tfCsCH27xEFx4zuRu8VwmGooKZ+JGQNcYH71uSh1xtl2hw3Cy3SP2PW7Pq3vXhK9wT07
TF3yaAb5h5+xcBTaAzgLG2pL9q+wyrKWXPGu8m5Se3hbi7reL03I9+G+NsLjtEOwIW2MEzLv8j0h
Ok8SirsheGn6Enjzvl8xYG16/ZCN5s5vS+dSGhN2JdBds8wqTpgwYeRiD9djgYl3MLZcUxrncCIx
pGi+dGB1GDPniBspECT9VIdNDnd2V6MTc3KSo1jaEG9Ub8LB9xoXsJMFT5hhis5m9TDQHetdCLFY
pueK04PP7UceRIceqfTGsakCFZNK3W5SyFmtdq+P0YcoksXdvzS7d1VQRkV952pMMFt0hkjiOXqF
uNV6zuMattfSF0d18oL1MK60KJnj4k1aU7poa4unVryJ8/5lCpyXkED2zBmg9I7kZq1BewSGvG5W
Kq4Aw09aYwxJ1upViEFU/Di74LANh/HDHuf7pijwvohxI0/h0KPGBvoM3pcy+kbQHr7hMFX7+HsV
DT80Ux6LtNhtYBMCJtaNBb5dlaQS4bvATUzs9KHCZJZONGlw7He9x0yDwSusLqk4O/I6hQySbyGV
X/s5FtmRswlxlRWy8SB9Rzly0ukFgm6G8acEDqkPiODFQB1CoLNjxk6ZDnqI+9/W7AoJBDPh3tv1
44DceW06PH6kFaaS3XcQI0kqtO79sHpRSWXeypPrffMtacwXdYLHbU1IWDnfx+kIAwAvKeYd5l2d
zgS4t/T4HcBDxEQP05BnP5ruHEtjsaHvwbQzPTr05L7WUsoVlH9GQFtkePrXuam+1kl1t4huomeU
3NMe4ykHpyjMp11ih48a4Dn5GAhmLRLCVNvdawAnowEUsFLeG0J/rDT+MJ3PcTLhl/kdpF/T1GEb
x9hwYgVgMjPKLf9SuzD8095KLi0fsr0SBhmV5QsJinhvIGTLJgbXTMafhqwyLgP0NEdDKYu++C41
pzNJlNOpMnHW8b2CPOd1DA8I0oAshuwrdoPsJ3ogBtvxnUNvedZwHdjVIUFavj9dT8v6w8kW8yFb
wZKzET93tGArIpbee/JjpO804DrCABCnBL6njqCyxcgPeItcnKRP7EMZd+Z2Mq2RXPjAx/cLA84h
P7o92asz5hK7KpgFJe3pVG0Gd70QeyBpljiWOnvFTuqR9SwJjkoEF8wSCA6r7MrK6uaQaeXVuibu
rp11iwDe9cYENT/G5InEVkneYL+YV2uw3sSlne2RwNxhu4FfpF1jtI0qeMU1CkLXS700DZt3Ex0m
p/uYTa51NDCGCmX0FZQ068rzuj8uMTY0MmwDNFO/Xw3XPEBfO9W6Ze5i13p0g2q9CvpvU5O44EtQ
USaMGvBAlIu41eUD8dxVnM3wFRvtYnrtBcrDfMIXX7skXupdteuH+qWTa9QlFHUMQVsbmm25pHv2
cQcCoH+zQl4/2bYXXBDPpke/tJ6TJsiu54igBYsIU/IqHEZTCwmCXXUz0P+cqmm9jTwvPeUp4RBJ
TppRkjfFJddKMXtP6i0wonOJRxPbu845qlepXoXldbwNq/uoQjgsYVW2kB8SRio+evqQNnRbTZZz
LPzxaEZLjOcdFh59k12Tox5sUXPD2cS/u9T1/lTn4PQGw8O9ZcDj7WAIXvziWzNArzOd6Jx5rXup
pQgJjQo+3dwhLB6Sextz59Pk+EfPAFLJqDsZtMzfglQ/rMlC7KP5bk1ptk+xtb7YTd9e5tj42UBO
PxRzNVziehYLRsKcK3fZY3JvnD27ZJgDSniZTNvbphFjQ9bihzDyv5FhnSCy06GzhIiOCnc7lPSQ
lpWi1793+uW27Dhd4sC4M1HJ+yAm8Ae1Lj0REliuxpWfXK28gGGNSoCh0DhCchqPnZFfRcPSH/UC
ox6EZcjqHcn5GEJrM64MUbYpiRIlDKcrCPYpkvwQ7jHKBTBCCSShLcwQmVz5rNRsPKm3U48RQeU9
TcgytqaHNV6exLcJDHGKFSBQmjEcnSnNys64UgzgrEOJUlU9zCyt3LZdBKzuxScl4arw79sQt/UR
ufB1IKxdq1ULY9lpB736PY/dJ4IYnlR1UYxLtWNOdpxMxnlR372MEWxHn3EfTO78zV9YptaZeFzR
MzgVQHtq96A8e0WNzmdCorFaZUJbHaY2+7FE0UXRs0szd7cehTTjupaTEdHa5Gq38KMO6lUqwrRA
RGtY3OFRA6nxyoiNW4MQPk7SbrsOogDvHlWd1C5sH1NUHOMUulUeYi+DIaeq5g0A7y2+JPeyfSoO
OeIXWP0taz/vQoKCv64h6C/5DW+TUIOxwETQMrWPa1O8CR9W2OeuBQMdYROjxHnXIQlIEEGG1YpV
O6j5FC07dn1KaZdHqieoOVV+3RFLBNKBFIdwjm3dYDOfX6Xgipth4Hl6qM8Yz5fkxDa0VlyjRDJr
VOubN8XtH2M6dy85eDkYQZFNR2OYHrFGHM9lkWXYAcU3bT5VB707KM2WIgjPLTKCVoILR3j2e0/i
yiBSflh1BKekA+csLPrbZl59cljw7cQc7yqtRIMaEIGgNbetHjxGzsqs0ryju0Ub4k6PDszdIk8+
1ibnXGUENWiPmRg7ui7agXZ5G30YKr3e7M2luWs8+1QuLkIT56QaaE/YxkPn4cdbfZmKzjqMHSyu
3muJDBE0TfSAgUYWa3unEiyLaEES4YKukikU1Ls1tx5yATRrUddoZGxs9Ca4TPFA0WJdOya8KTp9
jGVe5f9kAqtcvBIbXabfqd5khyYERTPnKyu0MgYyqKii8NcYT9TFckSssQUWSRm5Sc36liJ62iiw
ZQ7pT7wxf/aC/pgm7QvStHPEfAVdMc5oejqhJOJFE1gyQFexZ6qnMqIuchEMWMO6ItEt3jpNO3S5
9qyeIHJCCD2sD1Y595vU6R5FtGOzPrDaNs9Seyr8ICTTqG8czA2oz7umfcgYXSOSofYlFwgrNdr6
WKuuk1aribP1vuaLddto/U3iwYIOW5jOHQGXepRAqmV+S+whBSZue/skvXVMF3ycl6YPzuPk5DGm
N894EpMy4fFx9BNfD/ZpZCcs3NEAfd7iTPYOuAWffxIRWFHJN+T+wu2+2o9uElz3IkVNRIoU6hYv
zWZOp1pEjYcIvPjGH6N3Lbqp0JyDVj/pVvhRa2sm1iXHCvnObvaw3ECCeTeVvNZwwY3Cj71+i1v1
l5x5K6sPUhcs4BIt+kHiBXJeqlQ27L27eG/r1LzhPhG86kXxYZiIBeS8xUzt3vULEg/rX1mYYbgE
AFKA/KLr1c/Z0r6PIKeWvMaZ+rf2BqKhg7XnJZLgmpZ0H8VaEQ7d1ufCMqGLubZOo3GaNE6dILSd
Hd6Ju3i0EDcOjX10sBdExZJ+KETEh+kQaWFHHnMR73Bn26mrtXghhdd48DP/u4/XFxjUXuqleMTK
aMRLGK4Vn4Co/aroDYtgFJIDOQLdesmkYf9cyyK+aJJW3oI5+463368ydhvQ6Bol9UBchBeWh9k4
LBjYkQAQwi/s0E2QCj1bmKz11rGuBhoc0dx1GpTGsfEOIlqRflxaEmehvaYm40kycnfhzywVAehK
X59a35OMxGXcafAfFMC9jtm1yUhGPINfpDcGj0o4pRQYhhxUODk/lXgJlsipFQCncGtTqmY8x7AU
mFDfYKgArxQL14nCrxCc2Z7KbGtxomYAkadhNpDZk5agBgBKn6Ojc8T4FMjfG6HSStdhm/426Q6T
fm5dwmSlsh8NzUb7TMreLfYwx6Iyy40B9+ScdAZkLNdnipPkVwlObGwtT4Pt8mU4l9SOzoZtOuTw
ePkhdcUTBeI/Il3tdlzdr31dhltHVGVaTzB7Z/1cZJXN6EGnHqMuDXd9NhV2zMytOYnKkz0f6li8
UBPX29vWzuz5FpUiVidncleU2ENG0PWNbmuUNPrFRLenXoKdsuJi7fJqxzr6dE5ubba/dHPJ7sqK
lBY0i42Nat8DoNU7ioNswiIoXO6MxYCAgepiWHHEtGrd21QLQiLEGldKIDpFJ9vBkd3vd0g9tfKL
GnCqJtfET762vOtBw2wlAH1vi+rV6rVDVK233cSJqlS3oce80mnm4WD9GIL5MdC6edfbCNSSubTP
qT6hW3TfK2QQh77wrokpYEruAeTXi26dq/AHti1gD+TK5lF4UjYdy6AtN6b9DSdHMgfIDjgoxIfQ
XTR/HRlzYNNXXoD2YGYJbZfpA+ts+J9exklXYZGU36UJLCGfqqkSiaHSLCvlSbw2Z1a0x8BuXtXI
bVnY6/x+eSVC9TrV1/uxIAcAKrwkxmTCUih3TZC+KthKQc5RPPzwwvXLDG97qrzHvpm/2TnpMZn7
OIXjTVs5R9yD8+0AVAFrDM2W+DqEkVbtC1F5ybjZbRDL8uJVP6np+DVMGtEEcZUB+SQVhHPcjDv2
O7XzpXV71w1Mj5lmHkSBqM6uzFoOdtNd/NKEupQ92RFvpUqbczDAoQt7smVFMNOzPKtTrpCJjBpq
yKBoGH94roGHG+TdY758y216d4lGttK7xNHfy4HzUtPiw+iycgYFbgeCHPseXFc9gPYhW7KfRT+0
VILN+JQ/R9IGNlBQolzRRA2rdh1qzoOa9KrvEKoFs/oU0LllmN+SmTB4zCY675FBEzuL1EiVzso0
+Mjl4F+f57nAzhHMXtO1X6M9vvThdA8cxsAhi9JdfEpcTg8MEB11NGgtZtHqvFAYAkFroOCo9QWf
PC6691VqZkib2U5NLtQAq3e+Y2f6oLREAdLmjQap0SF9cDf70QKQuH6LZw1KQxgfSuphsEdeqw1o
KDnDW0aNPHwGBIU3LjylOEQ9wIcDkIiNgYCq83odyQFZD/TOUksPFn4K9KBnrS3v8HXkHGHhNXIW
346aKYk0GA+wvSmE5pMlO54P5RMpd34n9ZhVzdi8pXvRC+INIdiXVFoGpaf6lNPYfp6oO/0ZwEdJ
FY0nb3XJ2M7Iwxw6jV0sI/Oe1jccLoS0fcisL4nhp6zNbT2mR/VYxJeshxVTYuibzSON/0epATTN
mnfl881jwo2wuJB1nFUf2A6nWwLdBAOaYZ0ovHnGin3umEnI1AX+mbvVqfaY4NaHFO1hM/XrQUaY
UM2Yefl8LUV7h7z5paO5XZvgCekDgwuwDBj15k2Wxy/qHGoMYzp4GOuHhlfto2rZ+z0KE/GoEUmc
O1cc/n50p4S0vgjwRc3rae85IAUqpuCItoQyQ85Mf8zfAI70lT5YrRQDA21jmfcZhdKcmvJhfFMj
DtLgTn7tPhABN/xySD3YzDZ7T+jdost5K2mpNwHQBf4MjJfK/MPyyrekmO6SYEFuGRlq/k3KVmPB
PVb6Sc2nujVrds6iK3GapoUrvKw81PMRh7eisukb5GBdEmr7XtApKVuYkSW7pesPSlUo9VwiVghW
gfxVFIiKNuKQZJjbKZBxw1Ab+hRqTe1keYQBogral4lY/qUctXJiMfaROM17M2JepmvLdCD5ZTfV
9smKqg9FGIBiz8yUMMzJivrdW9tiNy+NWoIt4raL3De0MCf5yFjpXvRgOUg7k4i2FmPwu5j8kq0M
v2XVS0kbge2PkSPJ0Jtpzt8Fg5wGakil4Gb/IGGHlbyuOK79DGmwjtZH6vQa6HdAJ7qGznlycUVT
byEeZ2DvEsuxCrNIJ35QEwx1bM5++Kh8LbDAIyCHMRsZlyfCl96yWif3zzHfcPlmKM55lVTg6X60
fp01BmcN7kXcjrcAbUhtoleNOs2FDIymxUZtTgvRYFXdfF1yt6Hjpfkb+FoCkvRIX8QzFCExh4Uq
VlBC3ZWlj442/pBPVJ4ttlo6MlF0dCYjEcGkC5tgFLCljeOQGgOCvDpEziuYX6cxNXZlW7wPeXIj
ldOaUaJR2x7yNEFVXHLsMFb5phvAMGSmwSuZJgLZn5sBAa4H0OFKIeGYtoF/x3pRawa+2RiRpBCa
MvSTBMhYl7CdD8Die14ujR7D9E9ZPJXNPHi0zj5YLjkZ29YFJq1wnN5SbWRIKuh2icQW5wtgIsY7
onAgwuGXzsBDw8Zka44sJMUH1FHA3dA7D0YAnkIHZovg1ulH8hFgkrtYe8HGGH+6aXqUw12tiVma
8HRDelDzEFdH9Z97jJQowVSZqcc+VH7np18NGHUW16kdx1vfL8MrZprbqdHcnWDgyrLAT5wDfdSt
siowRBQfL6C8lYNYqqCGVOdPbHkIOIB5cbItrH27RtdSe9ke89A6Wm+JDQiJMWph8XlPS9PV0Lif
FJigcAytWyKYQOaDMsdo80XimjrYnuiBxoxl1A9iemjLu4pzbI1x/F5WNhvX9KND97jabN1ZhjKr
8AfkGh+LjQFSpiE9bRxsJpmAb0ptPc09x0BZsrHrwWgcquw0qIxoMpu1wcaDxF2++9MvpVIPmwx6
ScBnPoDV+DSpTp1cxyh1fX9kK1jRdQWTiX0sxICejghTQdxMRxb4KgSGjFmHrLBhu8bYE3Pn2BiY
o5U7mb7rHujjKFvdVH/DKHcvyEpRgccY9QkzY0R2kP4gD3+oBrpfuweLQKRxwpHb5PvJMrJAlRNa
yLhEY2o7kfc341RMew75dqLB8NzsV1ZX5yXXKQHF/dkTqq8A9bDLXpek+G7GLBFM58bttOqsdVC2
TA9yhoZIJ2n2dg2Ra8rdSxLqC5Q6+74Qxkc+jbdNa67Ma5Jb24eD1a7w4AohT5GRoJcOZyXg7H5k
ayH5y97kK+hbA0q60wM8rYVy0bs+nacTXbsUKVuC6uAprb88Clu4OaheSg/b0s+p61q8FA1qDKfF
Baj1eLw5dXacoRC7MnevyENkGbHqR7SnXciiZOf5y+yQd8tMqzPG72nf4ZrJS/baN8tkIOtAyd3K
Ti4zMeW8k7gMQBqHB9VsYqawpFcACl91Q1XyrMxVkqy50arxQfbNBg46wP1wwaEKGbm08CnTIc/g
NO+i/Gc1YHPMEqrWszJ9S1yaAquGS2k/50FyDBPwAXecm83ctjces9cDbf6bFjt7o6jv4+bX6A/f
64a5up/yneUmJVsCq247ewgwrey6s4WcxEKjrEIoxmsyorfgr2/S3ZVRcPITQkMg6lilZCVFGE9e
m2Ms9gAdeA385YNdBxeN3MXCyH4oU45CY4UrBJpGQ7BphfQRhf5j0FOBhRYVmM9yLuiXhymA4nRM
a3w1+ckLjEPAvXmjYM6aUc8WPeExGL3kpIyhFNNrwik4Yh9QxAEZ/mUuJFo/ynBZBuj0wiHc2E32
SxkLOS47SlBZxCVaz0Nq/0q7/EkMjGTb1KsUkUbVvvtVdwOJ8l2N62D7HZeufl596iBcd2q8XcS3
AfhMOENjD9uyY7Iby8lHXs4jEs2zGgAbHhM7ABoolgGRIfMXQopBFGVQ5URw3vvwQdqneaa8rzBk
YiQJmDd64mBFdVgIxW+wixs3C8wtvrG/FDhsuiInnsk7w+qFCQlEVofv3ehgwhN5JQFgHPljBE+G
+RyiouEwQn7bqoOUwei4dUZ3W3QGDuip+3WIYc/Kp8/BDa+HAWTR19fAhNfCVUK9cFK1n+rdKu02
KcL96jPTJDXTQTPiof9qIT5CzLYwaIKimxxnOzv2qftsmCzJsE1/xEKpjY12H3QmI1LqEKv1v/r0
tHgj18+94Tc7xjvbwO1v4ZpBhBcrMenSZrFEQu9nb+zkVTDfscixDtAAPwVer7rHzoZzrdobcjtR
o8kYdRjMd8cuy93gvOfOjKJQ7CSksxF0lPSaj7LDj8GaSaCV7jPnZk/ks0IFsaGGpKNPFJN+E1cr
VAGL/sx2mivcOllGS++7nBBpATWNeICNVNGKAJd1VFremrw2X9KWhqKQNxpLBdBjlXty26Lch7OP
S4jR3Sv/rmxlu078A7x5nw7QxLuPcevehRreVWT6uGOoHUoSvj9NIOsB4abpPgo6vlbee6m138XR
SnpGBh9PaFpOTd7ciadIlTjXK6AHIDI142wzPQ0esC19QUWIDpOVnOWOdeWuWPVH5X2Yy8sPtOtZ
1/R9k6EhJj4ZfGcMimNoQdPtLoCY3xXKYsysHDHhup3ePlXg/AhPE2iAJOnKR7isWc1LHr/6Quap
qtBigAIJhlaLfIJvua6m6opCKY2nOnNXcdeTHkxhT2AUVxbVCy7LP4nvgifKe/Lr9aao/SuvZly3
uj+LqUEmA0VXLz4WcYvz7Hczme/l67EcNztgITzTFjMMcDkO+TY0QCZmNg3ZmwPfqd18RcLHhs4Y
T24m65WNoKSxlcpKPmZVEQucrvrr2eOkV25Fcm/SZSlPBHZVHWCPvQLK4+yyyEIhOziao6zHeW+Y
U0gSdYopG8b4KHhZCrW9U9AP0zW8oUt+dToWXq11KbjxqeGTWKXU9gW+x+vyizujVxOW5zrAuG4b
/6vaSUZYPtgd6ZTyzPfTmkqEQ/TVxbCwWIsrOyReiDcxEu5VDq+y1qi93wnXWwvi0R6eqE3cHlZs
A3ScjRklHyE+GBtHTy5GjbdhUtYvffWwWM6jcpCSote11re8DC4o8MR+0Eo2axQ997d6F7/WmvVe
39uHzK6cXVvzhUpVoTYbzUcNuiwHKJF+KKWqoBfmbYdZwsYex3NaTmdkUl+g6H/rJizAUdc/ltPX
uGCSjCTisTFNi0FiytKVvan6VittjaiCTdI5T1XbTJ9onGEABjgOykYzsj5ZkP+/GhF7rtA4//ef
nY7/cDAWK+V//WNb5VX7/b36sw/x59/8YUNMbfRP3bb8IHAsFzqfD9Ft+tX1//oHKHjwT92F2WD5
jokbsTgUl/A84n/9wzb+qRuW6/KXOvJ3U7d++xC7/0Sqhrms6znYx/Ig/y8+xLyMf+cZ6hAJfS8I
AiyPLWg59l9IXURd1nqoMdfPBYglKLy5mmgKr5z/e+nzOvL+mDAtSY2Birqs7vW32+awJ5Z1WUDB
5VF+P576Vf2oDLO5okUgMnoK7vpssHHUmPL7eMShoxQblEz5lOCwMG9xYUcYKlcSCPLHj3oR05HP
O7Vlmq1bdZu6V/7vd/3Tw/2+z+9HUpdmDauNdpiQ+MWp5I788TR/edbJFpOT3zerS3+5z+cr6zSP
yiaYk93v+5RG96wT7UM2VH+uvZaRe1i2OIhP7ZWOzZeO2iIEQlHXqh+e2/3b71nltFfqljVmHsKk
4az+Wl2VjwYT0Ud1+fcd1a/qx+97ft5dnvZPT/Df3fyX6yIEzYcuc29i2I6Dq9fn34+kLlmBd+Pp
CMxjcd6ZmR2vW3VR/Ujlyt+/miSzrkhs8HFRVw6Wjgol6LzPr/L3t/iXL1X9Wqrv34/MFfmuVzPL
q/E/bm2/vlrkoMMgApee2Uv2UO45atVBCAU5RteLS4u6o7pOXfr8O3VI08VZB6M3btVxSkqi1GPy
sIVhXBpktUf1Ww5oQ+fSu583/ul+5mTfuYM3HdT9fh/86tfPB5UXSMDhbGi3k2RF2ImJdlxdVD+S
yRjPA97nYta/RC1LcdG5PecEPxT/Qv1qe36PmsRCNgZT+sqr8rg9qYs90RkV6bFnIy5KpEx42SqT
HPVj6GCb6Hz7O1DT5OT5UE58HHQS+aEu6Vl4NMtWPyrXI7JsSEoKspQPQlyQ1O9Wi2Ysd8tXc8YE
Sf1wHT4ldcnKIZcb8kP9mq/LMxWiv/flHkQXI34s7dOsHINCYLsMjzMIKEHrnXSHjnzsEoJHoW9h
K/R/2DuP5bqRdN2+yo0zRwdsAhjcyfaGRiSlLTNBUA7eezz9WZlUa7PYVdW3z+gOjiIIwW3YRJrf
rO86a8UPKn0DgH6NmSdjKyET+SlXs54k/oz1NByd/J0IfWdXO/qtuh0Q/ZxCzaJYGEq0GiI7JZra
NOyumd9rLlG+SSIOiT379AN+Xz7xPC50fjoRiiJVydvvJHjoCpWyfzOm0ry+9dqIjugVW2UuNmlr
unxGuLe63TK3ZAbyFAjorwmUYU6dTcdVdJhkoI/RTKeZ5vyULBDuogLJiGl0Y3JBerhFYVwz6zgd
DsuUjKAsNTFiL8gCVTHZcnPSdguDJb4z21gwNEUJJZQ4Oxcddlha6p3YGknlEH0OapV6Q9d3hUxz
NRSnLFio5NMsv1RtEe5eFqEQ1qc5KbV1EzCWaDEJ5DEqLqEsfYHrXPxJhqrZyzGpy2G/aH17UtvU
HHz3rcn4/8AbJw9fJxlfzflTNdBrq9vmVEs5B8PqvzOWbXDjkxF/slKtpuDJWbVcLMkT+XnVzhlI
stIGCxiYmg2SiBZLrvTaPKYwhTcMD9CokIIPILEnHowUl1DAr5AhJrmbFGnHDz/pWgR2X07U3HXR
W3wk2WBMq1V9H372hklso5IUdazwxEZ5eKZ3Vrjc9jICSq2Kws7cx6I8TKn3sbIz6vvfN+uR8cLN
/l6GaUT654SX/XqHL7dpRS2lrp3rUwUf96jnNyG4amRt/3mXalHdbyX1Puj97UiVC/ZEtKHbahMb
r+5c3a6rDRRDR03VilJqabijeUjkI+on2b82iVB7VV5V6ShTFCksATjTQu6EvrT6guXERwEzjyxj
f11l2/ldHfHlmVIDKbFo4q8TENgxGJSYkBJ5ytKjp1nrw7tEymqMLUpotmy21WKilxhD1LJjgKoo
F/KGX4HLFKlM9xAc1uAX7TI4UiiDWD5pmh30RFnmBcDDEy6IEr8yGpRNVUwntS4o5i9u2SU7s3eS
s5oIQPdkphHnSmSMjYyV0616g9ZxCsvmpOZcAvMZy6TNdGzcJ2OcGSYVnoCWR5BcRWAyxUGv25Mv
J8M0EcGuT/k21A3abxSbKPCygL8s2zW8IjLN+LxDYyOqhk9Nvf5Gvkg1WdC/kiEHI9EJUvshXFxj
Yfg3UF8oARNNJ8C7TMg2L2NaPB6fKtxq7rrYNcLYlvrYE9aMZN9M7J+ahKHx0RliAn/JLz7psupU
EzemPr2uU4vlgugdEGi2qH3U5uuiWmclIbD8WZzVkk0LDdFYHvplVq19dZyXWQ/MkcB8dRDzoO2a
tr4xi7w9TTM1g9lOzlFvH0oTYeEePNsGcJa1GTTUOSEbYFYlimxjVpSzTHYlO9mRwtdGrWHLlS+z
ajuVyj06hYADswbzpWxPRtnINCGqkATYM6tWqkklN6s5jV4zjYZE911/oxYHKGRO/HIQtUmtVQea
hWyzENyTrGCBiplajuVBrkeKgqQm09nBbUkHhQx/ublU/Rk1G6nep1yZyDm1mCo+4HVZ7XhdfNmc
q36z2lP9CCIQfeTrMdX+18WXzW/Ollx/4/gJyR09VITfF/TqKl92fDmGWxMqgjUSJTIUpk7gCqht
2pFGTy0Hpo0CRNARHyPXqUn/e04tktb4a2c1d/2tWuyXOjplwDTkXnbowoNUszqQLqwn8lBE5LNW
zb6svR7neipaRIL/M8LF1FZ1cdfTq7nrzq+OeD2W+sl18c1PrhvQwoDIFR9M+bES2PNrsvyeU+uu
i9ac+1B8RsDschcikqpTLXsb14ntkOIZOPN3tUrvY5p3X3bNrru8WVQb/nIdwlF46AmxwEEo2Zaq
v/DmWC9n+dPt/eAE61rU9q8r/n2j6trVXbSqkrrevXoYanODqSV7davXfRyC9Y5DffCr0TqMEoos
D6wm6mmNWscrd40x35ET8ATHAw5v1g+bUnXywJPdRmHu7pQInSM7Qq7q8qnl6+RlZVOQl+PXiMW+
3cmSv3w5pDqIWlY/f1mplvUZmLWBt3b0yCuPPG0kUV3XGMg2/qnLUA3TNRCudRNDAgIdv7WdxiI/
onIhSENHonMrm73JXsYnY2o3Lt63w2DrCSEQBMnoshuqJOp6hUBdVE87Qtx57TUNiBrAmNug9+2T
v+g2SEvmojp3XubseHD3DPVBSdD6tLL/5KteVVKIau1D0FjPWRjra+1smNT/KOPR4kwxY/+oyOhy
KQ3DUDbiaqXQWm09mK0t2aePZuQ3O/C/E3H6kXfSp27eDz3kTACWzqm3y+qIYR5YR9WdEjlqUXP5
0B5x0sJ40Qv91MnJSAjSqW0sg+AHCGS9/lqdTEmUqXWCHsLGMixkgb2WSPilHrdlC5ATWXGCpjWC
xYw6+bQ0SGPnqjkmO5PemZzg1hqOMIh0qmCqCPkkHNmvUg9GzamJ2pChogx/MkBWNxfj6WViZtGh
XdDNVnVjp2pmxTwlD4VKWs2qteCs72Zw6Lt5jAbSQQyfsUbM/YbNTAT8H3c2ZG2tfqa2qDkHGSWL
l4GFqHs1wfv8elFtVesIVy0RogEZUxT1QBLaPJxEYhe832iEp8C66wY1N8lH5U++D5+d3rx6v2ru
OhlkGVDvXK1Ti50hjT7X5Ze5pX+IlrknpV+NFuQB1Qb1Y/W7OHTviDg1dotsZ3vZutI3JDvm96Km
mshIDfZaub02ZMN73TWKSV7Az+mvX+2UWZCq424bDQxVfQJc4bJI/q6SNPRNdFoBDFeMekVM9FM1
RLA1AAbDyCRdT076Gihf13ukA0ptg1CywdSkz7FDrWybZFi9r14q8HqYaVxeamZZHeWGPoEDIiWj
L7z5lFk1wSSoY1pyiGbIyXWxX6Rr5bqs5tQ+am+1SGJTdlAmyP/IxnrYPm7/qOymbJjffsu+/ZUa
3B+04W6fdu/fHkVexu/D/P8hF0devYld9a/NtOfnon1uXxtpf/3kl5XWt//hIDbmOrrn2LZvGmRj
/7bSYsB1bFMXHkJJtu1giv2nlVb/hy7/ucL0LZ8tXMM/1eKklRZNbU+XCdwGpfw/sdIaum6/MdNy
AksHG2AIx/JMId6oodVB5yGfOYmzEQQIFGU62Jpev3G7cULLF11bYnL3xVztjbmvh3Msv0dbDdtc
OWLrXS8i1InGqBVxdlTr1Oeq5tTnel0sTUgjXeMc1MYi+BIHdnVUNZWquNScJauwpu8t2WJfV1+3
qXWYf+iGXjd3ZQt03krR6DVR443kSDBGydKBuZVr8echL41dhjhJUGtHVVGketqtLVx/a+wrHEtV
DujoMJhMSkLLBQlnjU97uc7190U4TQfD1hjMadE5w5W1FUJID3NNftYQ2TdN3h68vgFVmDv6SU1a
IvHRV8o+GrkOjMeaSN7Qed5EyNBH4jnKYHSt87S9oVph2TSr9vnN4lRZX5Y21NFune7djFBYJ+oi
4iz620w2gwaSL5VADZfcmemkJhk+VjCiOTljdkdWmusQZOL460S222qiLXIUqWYdWSdl3DPZ1y2i
0vHw0k1Ql6EmqpdwXeQ6ul2rjw9/2Q/sSjIXIDUfioTsaMJsUT+l85M4UJbKrD4CgiLBYmtrsOss
z8M7rJRe1US3cJnj7yd+B3hYlyNrSmyntluG6GmSRqxyYqSEtmkszVqwJGl6I1hHtI5BEAN4rity
ohcLMugSk2XrDOBl/PaGxJSextfaja6FHQXpJ1Rk/ZpBnGUkw7boUZS2yqDc6KSFr1J9OcVkKRl5
7JLRiBauXYEuLmu/2BZBbJ9GqbtZ1cZXBHZuEmnmDOTgVE3MHvaX7sG6kaviEgu310e3iTIqKiFm
NQnk+FfNlTPdCSN7DBb7ozvPGkEQ8I8WRAQB5QvvaIlj5vc7L4IPVeCwPPhJv/WlGisJ+zO6cFjF
xgrRlrQkfB6YKOK1CBNsO9P/6dc5qKg4zEgDZazOAFLuXZFPJI1G7Gm3P6b2cwCMtNWtw5DYZHbo
/YON/CrML1ffGoP5TSOGFY55M21Kg+inJOnGUy2M8dSDat+oLnNeJRV5ODLGWT4OgVjhsgZjj3VX
PgYnNaqdXlWPb+69GHExhIEb7QmwRy9uJAtPdVxUo67m1LeJJhA2AzUbOCBX+sI59O46twb/aMfa
92aoo52W3wDeRAy88/z12JJKh/HI36A5gr981guiMrEQZNrYkspQdxLw5GyIuH0vpmSmiLnihA9F
Is/nXYoc0S4qEBtPY4CC024yg/ygxKZVD1Nk+xa/xPE6kBDKGGaGgEc9PAaykBPUPNkdWobI2kON
YLRFzPEqTiIpIeWMdBVII5Z2IRI0NKkSZ6/QKW54P5OxRf79GaLvr56uCdRrp03h13CmgJIdtGyz
TsQH0toO6UBmcOsAH9YGmcoK51iJhpO6/0s5XM2pdR6eAPIOkm/q6/eUkbROqQ0WmH/bQcDPAo0T
bYiJIRe3JYWjtogQAXY2bL2mTlYvl5TCoaiBaKs6SK1yfRSDbc1ooNwQVEaXRXVHUk+KKaxSG1f4
uqja8uDWzsZRJiBVFl5mbQzOZS+GA6m8xUlGNflFbG1TK8BJ4b+bod4fe3PBbwFPxt50DiFQZupj
1A6HuwgxOSIdUGBOMX/FlvfONypTSj7zZKVCj22eR9THCJeGqG0+LLm2jct0pn6J/A1WHHzsykIv
a+Ii0s+TLZKXetmL0KUMCLlZuU1cHAja0/ZpOD5oGM3Jl0ZMp6pu45LclCrubbzeMUkhrjuvcWcA
l1nikJRtt944SUNelhj3Ioh7bNX4aNScRYjMGu3LQ977xEmWmPQMH2t2hDjnSS0GZv+91st+G0XQ
tGd5qi6WJlvX+jGnDHPKOM/I/NPTcwXdnQ9OOVnRL2RsombVRLmNXubMNtmC/IoYTJXkBgiAcpFy
wdoWSj2ZXR4ByOTnRc/y8wyf8tyPoiK4B0GDvHNGKIrkdxczlccE+f0Y5OA1Q1mhdEh5nmp9vVi5
f9J1aljyVMQO7abHou1JuLBKcvm9hwLaB3pUQFBIvz1ZSVseXQKNfVO2BWrdLCpz42dQq/ORer71
3Hlv6M7RLXTE6SDMG4yp6miPeiUaIqN7jEV2O4DPOozjtKB4QcD6jFFsCOxgk7QzObhIe2691Dh6
JhnG4Ir3NXudk8qEVA+/oCaq3Tc3pGpDBQ5LjQgx+abyhvGjmlOTiI7Q3nInRtHrvFvGfRv2jxMR
Somw70hFDQ9kvNE77zorO/ntBlY2hD05Kbwq2VlVceltzNPKhav8kWqiHJBelSdHh1hIwtPwLr1s
8AXVAjzt7Eczjfc5OL8bE5m3ddSF69QkZattjMekBLmHtBZRnik+ZzCZVTZ8jMOSqCA6bxa5xutR
6y0E5HSiwIytN7tPeQUa1RgtfdPOCE0E4Ium8ZI5sBkDgcBCOn6c06zdOn1wQ0Yl9seo2Xo+t0JK
0d6ILA06Sf0xH8R7gOF4zrR22YMn/uoQKN9WfB58jMRxxbfoz2USE0Xqim3usypuyJL3L7kR33Tj
grXWssh5sn62prgr58U5ErGznQbIsAwSl0vjA5gO7WEHRzKggq4vAjlAsvkvbjfldzl9PGvWELfL
IHokpEzli3vXpvqNHpegDcNIWueJVUl8/HBhsh0WclTiIj8k7jJsxKQXssd4yGqZFuB2nUyo3JRt
KduB54o0KbCRtXPsiLhfd2ho4IXpzHc1ieFIUeLkWblRXt0HMVlBTidbH5+mZRmwDAcYM0jLEzu6
qz1pUAMWGbQdyY3I38eAu8jDG5fdtEwGoTUt6Rb6T0Gy+crPtG+dbondkNWbpkkEAbMC7e+A3t8k
vhsD/8d+994wiK/serDbISPTrhiMTbJgLvanRWxzaPYkve/DoeWjM8LzVB0DoswJcRfFKtbJ4Git
T/M8Gg9DlJORDQF/8io4nFl4nqcvtVNGZ9MB3jLHI3VaW8I8d+/N1kJ4d5x5vH7w7JXOye5gJUFa
gI+dg1Sy3gnYRo+ppBSbVlah3e4eLW+WFBUdFQxi9fDrIjKZ3E6CDKaAjsOO2EtokqB8zLqGRjEv
GRjOOl5BAjriaNoVsNzXZSGsXTbZm2hxGaxHxeeh1HZxnNDkETVVuI2BFCvpjTnBzhtbG754fWfv
YBReRgfAElGVo1PlB0SWPqdzThS3Y99B17RW7a0wwbzaVpps3akcb3uUWwtsgMRRGyvd8rqdsfif
Mw9Ius+VDu/78AFLwDkSaFxQ0zm4WxpzZZH/ArVinVWtfljQLF/FMZknlpGuy9SfSd1k92mCme7E
8Mb5G5MKj3uzdSoS4ZfE/YDTpdpUS3JDjhRd0ha4S6VB4RmtBbzJ8DCHUYJdj3i1xgQs4vjf27Ch
IrQJuLMBHu0JTtT3mj4R1T8epkDcD0np8xWjdZnltrfWCDfvXMSvq34CzOjDAzUcohwB8pB6AF08
DN6FY7lKRkia+fBU5s53Tav2lcGN6623s7JkG/rlx3AqvpLyx2WPXr+GXY3KFy9mZbrR19Iliswd
+s+GbmdfjU48D/WwHRkuowDaf2p8cOaEIiXrrkh2c4gAApYtyFM56ch0tP18yk9VLRgzzdKuQxJL
siPwv2GI5VRBsFM7XCdqp+tioX5Zyq6lWvlm8/9wHbi/W1+r4mmO1p2MLAnlqAb9GDzCKvBELatJ
LLdcF0cVtqKWSc8QO7znt430L6UyYkbNdYLYl5AgmIZgGEKHvJ1arSa53Ou663WdmhMqoucvN18P
k8hQH7U4P6Uysud6IKzK4XEmAEituu6oFl9OoGbVBAOZ7C6q8CJ1aWptKaOPSFE4LjIeaanqj1fn
ELEBMews4hlfOZCuDic1d528cgn92T7uEMD30LrPmUgAmknb33VyPecr/9Z1s/I7Xfcp+ipZAPXJ
ocWfXlnvW/GaXJPp107qp5mno/k0Jg+VLY3v5ei+M2TcGVH0NYEmDO2vEyHj3dQiKshEr8k4tlj1
tQYVB3Td/rL859sgTPw6ito/lTF13QRDBC9mQJ+cqxPI6w56iSa3HApnxK+N92p2sV0GFVOtkQSK
b8CRAQtq7jqJpfv8uqjXwyajMj1cV6m5AunstWincZ3+8Qfq93+2ji8Gl9L18Nd9dN9/qKpygTxh
GacoH5g0xQ9N5DM5PUgr/6/tsiJQ9Pk7ai2buO2a+Fv32hBpYlzEpPjXtsvb57Z9/hb17Y+u+4MJ
89cvf5kwhf8PH/IFyde2KxxhEuf5y4LpWv+g704aA+MM0zbZ42rBNP/hEf7pesITjmkRp/rbgkkI
qinDVqXREfS+TXTqP6Ng35UZsncFtl9MweGP8tfy/yn6/B0ieR04U/eP5kvbA52m+9ApDQcrqu6/
YZ/61oyGW6VVB70Z70pb52NA3jqqrJ3mlcQfe+gLvXpI/49nNLGjYjUVFkysN2fMCruw6a5Vh3Hb
ImSF07j6YAqspqSJjUHUr//+dG/ZiPIGORFGWhtspe3JMNtXjNOw00DoV2mFKXSHdjWEZXe+VEv6
LOrl8h+fCnysaeuo2HJ3pjQVvzrV4GYGKTZLdZBpqGmW/pQwU0bgMpH978/0JjZYvjXO5Hi24VIG
/uWtdQI9nMghJyLQRn/re8SRtxEJ2ilOnn/z/AzKfPVSjo7f/+9/USo4F04xEih8x/UMQz7gV3cV
Vuj7lRF3ZaUNOg2WfvHqZlN54gwxGl4m8ULk3h2NpqP3Otc7gBl3VlhvF7O4/fu7fkteVVdimr7J
28Ry7715vi7UQK3zR4x3vrYjHPJW9FJDZ7oY2nyB5vzY2u6PANW5vz+tusN/eQIEfcMiMAG+Om+e
gGY4JfHeJUVIS4FOdEdCfkDgjo91Nz0yVqQtDW+SYrkkXk0eohY/N3bDcAx95pj2bTV54n0i0vf/
k8uyLQLUXdcWyBf88cWIpuxxghbVobNbcoUz5yBcztZZI2Zyr/tOkk/f1KxIyLaTbISuzB7mNK9X
VT88eZiSZxKoRhE+//2F/elrghFL9UTSCNXLH69r6RNEfYnqPWg9olHVYCJPwjiAYZKUiueLgL7j
mt3nyizrf1O3GDh2/rWwvjq33P6qsHqebw9an1XEsVr3ow6WqgeesAonEPPNdJl0Ejv0BBOHEF/j
+EPRBN2/KS1/Ut9QZV/v/s1bGdM8wljLFSwRqWSI4VywjD4v5HWh+pP+/PtHberSAfbmjn38Xx7l
EilJ01Rs2Fd3XGJY8/KSIVmpVzvYXGcB5mPUJQJJJ2nXRl0RTZQhAz+DEWE1S2Mcg7BHoh4OnT9g
ENbns8dv5mw++wFlx9L80zT6OwZglyqMwdAPd6HeP9pW/1gmu8kpP8p8Gz9OnnGaMPIbpsuS7XyE
Qapw34scWeWS48j9exmlOJAjNZb7craeCKiSeffEB3k3UO/OxKpYZNKwk9ORF2f1d8XS1IwqDcqK
Q2rwwFCWD2oaxkfbFsfBBKFjRAeEunKwjcDedL+4VVgIzQY4Us/PYzu9i2uEJkMLu/l0LH2usdDh
gqbFu86dRiAa8AvzHGMO2eDHvA4Pc2Dt2mS5dLV+sNvvaZ88Z65+Tq3QQgMeRxgqTdU4bE0/+Slz
B2VapSxPpk8RRmHRwhjyYDntN09WxfLJ6CniQ5HZ7qqR5OIJ+z+d7pUuqbtRvDdd95YsimA1cl/G
JA7Ayt5nXQ+QE70BnqeqPDoxnZFfJP+zqeh7zvkzDpuL3fCATGq80SfAa5znRyMmKUvvn0eNm/OW
HogfhqIBF1fgUg7Gzu/WpYF9KXd5LeVUYBcnvjSgApOPP3BIBksJMy21905HUplW5j9xx+38BtSV
G96aoP5gJ+bom2PYDYbqm48lyp64VfwAkmaiX3B63SX+D6wfIMK98RKNtBPmgvqUT71Y+ac6Mu5h
Q42rwOZKAm95mCzw9DTCvjc8+ijM5DksyXTg937rbx/StpQ05vDZd3gERYA1If5eD9PZ1rNneQry
IB7JQaSgxf1Oni+e6y8tfC9fy57RGjg78knR+bmbKrQZU/2C2PdG5iunJcKKSf48YOkAq3Wpielc
kTPtleGDVZrjCobRY+I1kq1FmQod7Ndh/5DmJQe3WkBtqEFCnghycgdvhgItXN+LzrbA1sT4/7Jw
Resi6nZ1FWvrtk6kAg3IzLm+F+Hww4s5nWnxshrhz/s6vSt/5MbWeOe4xKB2hTjxXd2oq3dBtpKS
MDzKdjepMSDFzyYU/aWun0foouNs3/gdGfoTfJe1TRpZhqlGFuVRNs4Mse+gmDbYvbDVGbybmNZ+
byMmYAbDxWqwG7VN2R7TZP5gxEVzAwF0XPVZ1DMh1BxiUNBUxAQHE+XDMgH/JfeqOEKR+5nID3eR
WWyA1j9ZZvjgdoW5DlxOraoSqZI+CqCbGd9KeaC6BXMxXqyIdsrQqIvroPY2GiDusAwwavnRczfQ
j8C+y8fpp/t5fiKWqF+ramuQTX0kMTcTRagKbexAmQCqN19Q5ig3YM30byAvBuTx9AWHFfifx3Wf
Rj/dsqqB11L1dU2IFlz6wW3SZ622D3XcfcEbOsx8AwPFxQjBnmlQaXV92oueJssf6QJPZDKs4DxY
e7WD3+/DeuQjc4cLKX8p/jYuCzcAj9ziVAZnCWiHNo1m3bUeI0dvRq6uu6ngOLoLJjYbRZtmOutN
rG1SP7jVUWxY+cTk70edHIBhO+GI3xRWPO3GjHpbQ5pi5zQTWO6+3MyTeYGSyNclyooD1SvR9TN5
+nzpL7hGg0AvYtT9LRFfm7IOsk1wuzihc5NqPJgKKMOWrGyvtMdTZbZAxCKcTVZ9dDtq0baSzWSJ
EoMG6m8ndO093xbodiFlgkl3NLv2FvQaivJRka/Dyn4iRZwIsKnyt1mVfECjlISIws63fsaDywx9
m2h8V1nEsxLjfFFERlUgVecFY/lP2RwQP/0T7PgB29sZUMyl61C1njv9ex3oT0lUwIw2HsbAP8+w
OiArlJtAkG7z8ormDiG7fD/laBzLwt/nY7kB/iuTo7WYAlUkxbNhpPPWyIiab0non2skVxyKdTQN
5RalvR89ScFbpxRQy/35OAJUNXyr2MXkEq+ymWTbCUsMuQXNh7rniYRtvPPAbXW+5m4anNmib/GH
LgRwGn7akTwO8kIkANfhf1pk82t75MvBcUxwbRxTA3mF2khcLUi2TQJ3khWe3JGLBylMDRN0mwGy
86pPlnJTldXGnJdDsqDqpevtvCEqCzN54R/jorBWEbAwyE243GM+wkaUt0UlwJQMdNu9+UftdXcm
cfOrmTaT3OcfQidrO695SEOKGlxmRevem6qd5XCygcq8TiwyuuNhC8oe4pF8d2XGNzQsSIfYF4Q/
7qeJ4tLlDXq/vvmcRqD8IHNrkGlrcM+gWKKM1+66xjM/vDNtGE4Fqpy2TYa76hPZ5vTNTxwGST6Y
/FkTANWhHlYZYQWlQzS+EzG+iEYLOmSnrXvZlw1IB1z3PyYd9PjoYdPmphK7fCw6cSkmPoEo6J+W
YnwwZV3uiLtFd+K10/KJhqP1yS3QWVNVkNMj4JQY+TaqoGG5JpSR6lvVOpfJ9X5k0uBjefoHd3T1
zVIkDpxkstTK2Cd5e2SOt5KRxzXd1AwPdnaFObDinVt2iO4g1qyu729Cz3Q2XVi8Jxcu3rpB129E
QsywTbu4WWYSUiT6xTUNvnA6Bj3fMgT+ybnpizhaFU/44YcnjLHU7ZAbzMX7Nufjg+F649ck9NZR
Kk74DcWXcNvrBNh22vg+Ke2bYbAIkzOseJOM8SevHfRz7ifjjeY55zTOgr1VkmdRD/safa3bsJ70
jU+G0rozQ6L6MSOvpXYSaCmcPmjx7Attq8fGxcdrIshHX5tT9iGmKUWqbOdOcO/muqER1LO9Xi/1
lgKN42Eq4n2beyU8Nk3fiLgm0MKct2Uqjk1k3aIf8VSMWN3cL2pMblPs4TJuu97do4Vs7MJ8QuzM
uilieCyNY76DGVYQ2lLepwIytqN5hyqqNsRXFtsoi/JtPHsXI57LI8rCGzzyRF/l/TvdAMziuPhB
zTY823l9ru2+3vXCIGqmm4lcQdt1hQzKd20Ud32BINxkdrvYiv39VOVnB54fH0X66JMs4+QXDy4w
3Cu+TySE6L3qxOBWsL4A7OEyCtA6IaDpp+N+6yaaD70fjR3s036dlfeE1KJ+SihorDXl2kg2ukd/
a5jsT7YGUIWsQrpUYUpHi8j8dW11fPqC73/27cOQp+BEy2jvWpzQRycT8RFCaOKUJmAwcSKMsQdd
1KVczlvHb5CkmH3w19hKAUP2m5A4ebRZS5LJhZOvkH51DhGUs5EQ55vIaEl3CHtapGnXz+1AyE9z
D3gphQlSzZuiszdGl7rb1p0d+rHD5xb32XpZxgHRWjI8LC/bFF6MNIYJjt2r9I3rkvkoxQUlhqVu
RwKcQ+TRxt45lBpqlw0tDMICwUy2DVEbGmgTdEX8raEFX4F0UJwkQI2oZXboun3nIBLuCBBXDb5W
f8j2qqUrrJJBJnJCqLXDFp9C+7g04NpD7ARUZ/4+KIpHs8ZruqCaFHuhdcAkvYloFfaQuBDpNqNb
H24bWKsPWVDnu3lov2a1FuBUAa+amymqqp10fH6qBaJOujnsUqOlU9TF4d5GgcXrxHvCY+Mdozex
C+LhVsztBx/93PWcE2kSxVIzC61j3aRvsBDf6k0hHcSCbrrRW+tCAg5BRNJ5N8yBkG0fVXbc0Z5v
XNBYQB9yppuu0U12Yov6u8qeZYP5Yl0iNCws12lM/yeBFLDiWwcTaH8cHBO0Khg6ITsFKX5aIEza
udRq2neTfpbQGZl5MEPB/6PKGfkQ7um2ppG1DStSVY32Y9YB6w4YzSRDV+0aYHOTLyC0uOhiGRNX
avGCRg1dAYF5Xz6TxfLel0X5jjrpY+mFd6qr2yUMM9G4nFZtnFxMj85bGnaPeBpL80c3c99gIp/9
ai97yhDjL0UGv9mEjiQKfdjHeoOzVfvsUHdQCQarCbmp7WKhGsOfb3LTaQM2pIGGM0BBRZUzuNey
CLBkwapqBLKW1/3OpGvXFHQ0csgdBuyJAzhlgvZvIm9rMzDdSa96YkOFGuye49O7gJRDtRFo2wBJ
osBFw0EzajBfvMZEDrZ6aWvp5VOIPIDhfex+CNrk61Lq6K81GpoW6bNp8/zHpWXEyThNEz7xHbyx
LskSoCwjbv2Ch1tm79xhultc5yn3xB0arT/JIKRa6raDV9+VgfzEnOXi0E4TJ1PD4qxatKrqJ0cO
Q0aUzSq9qA9E02c7w0M7WbTl2RpAGbt2vgtrD8n3uPg823CaGV8S0CiVCZQ1NPQYmlryyWopk5cu
VVc8QF9FA5bBF3A8hL7bYO0vNKhyWErAyxezO6AKyTuF+aZKaNi3xE74y5k8ko1XERDXgNVVl917
Al6OEa4Hg9ECyh8H09LvUcYrN4LwcLJjJapQuE9x5h8UytLIh0diYMZVHhmH0BofrXE+xw2dY9K4
Vc+eARpK7PFPzffRAO+Hx7Sm35Nn4SnMy1tR9oxM2+EM/f2i3kEvAT+W1PHs5TXIerUo5dhCjo/1
aP5owzPr875EWDaG+Rj4xsq1QKupUbKVAURztTvdoasldIzVhNc/G0NG4ZIXYbblxpdD20Lkt7Iz
xXPCxyQHq3jIzr3zwU2IptPKmWRx80bUfBOtMz8Axr0h2Omcpd29iRliNpYTLBc0gwv2kIeW9g8n
HJB4/WALZBf7OdsklJHCit75mPQsUxzK3vtSDUhdV8Z0YyAdCgcnfrbkEH0M6ZIFH5X5TV08nrZ8
jePN25g5hoqERgq925+dKDZjyS+1NMfO6/dHLM9yvIueTEuBT2NxF+TYUowJ/QXjYTJigQlmugX+
3q81514bINLm5QdZYfTQVYj8TXVqG3cChhxbDYWUx6PJtDQva2/oaNAJZqxHcsrKqp+UNbkOqeka
54vmCYxnJsPL1J7Psl2GyrrqUBFtBr5pOagfSrrsvYG3wi39G+LDaQE63MoB4sh16G3pYvjbjpEw
JZhfhFYMtogIKET/5Fe7SOsYSeTfUd111qrMe1aNkIT60HbedCr69ks6MQCRFS2SpPHwvamHR1mV
yLcaLf1BlM7zlEXPifENqvc6bEUKILigmtHuZ5Ciul/OmyXmtqUJYmj5esJpenTc92kffavJwCiw
qjTCDGnVj0FPlQHwkno5eCCk5ZO8TaFJmzKVYtWJO8fDmOlqvHtpuOxbk9EkGu1F8sHk66gFhooR
3YQtIu2EH0rfgNVBBAo6wGlBYMFmM5ZLrSFbUmWPtV/ulnFCpZbPf6KjDmm7OKJao60VR9OAMYiO
zCnRMXoNxadZ4Om1M8Yd0uDjhOD2bKwaYuSqo1Y74urZG3QSXVm01QRRSIxTq1iy+mo9bgmeig4i
E3fk4iImWONgwmGxFeP0ziUMd6sMC9H7zJmrVWB67boeKXjkQ0kzUk58IAXcgP1pkvghewJ9bxj0
zLCzp1g9ciQelcXD8vPnounvhszcDdhOhCPH1pRKE+VfKJt7YHKM1pX5LNnH/n9Td2a9aWzbFv4r
0X0vVH3zcqRjAwbHXZzWeUHYxtX3Pb/+fquwdwzOTs7ZFelypQhh4yyKxaq15hxzzDE0mFf26rJF
/6ynNksDX3QbqHxMPmJXtPeAh7O8aGdRvULGSiHwi5X4W9Uol8P9UK10vsKCzN4noUJKd2rG5qOx
rciF8p53Dqu5201dw/6qmerCrrYs8eH2K7FGXuFjNaTaKwTS8GmFu4isUUrO1ne4ouBsSXkami2/
zN0n02XjNqLtrG5Ji5DxWxZtfRu1OCFnqjaTAP9pQdNdyLndSSYiagMUdsi0XAGVRR07Q0LXUFXF
9tQW5yMFl5MBI40lTl04nZjbXLQS2WrgsRuYLtFbgt1Tk7mAUx5fiBGxJPOtykYKchcjr4RUyIL0
VIIHA+2FIxRmIGyjwoEXmff+x9LMsZ5cthpC6EUYSVOFBFnW0g8exrZ4g+PBsyqvVNiGRs722gSf
KxduNjoT5klkRI9J0ShXQ+6ZQMvyA9uDNcsUVVb8uaj6izZAKq9f1RCAq1ihcdBaW0pMxHDlavqV
3sVPA0ojSXzoIvKneYa0hynbNiZv8qnhcbQhSb077AgVw1kOcco3SI0dA+fYICA8xarA8pChcgQk
F68gxXqBvbFDUt4CHUC4fXjTC0Asy9D8LDTmLnQgl0XEyAji36QBHZBiKxlsdTOHGpKnJF/1znyq
O9zZbdjnKSiCj8FAkN3EPUdIsAVR2qbfym11nUmk3isot9M+MthQOd40F+ocSd77IWdONFb1cLaF
JmF0ZZmbvJToZwas3gpoSoXJj/5ciA1Deg3KcEKxOj4xoZUWrjPHkDbgT5Cz0+t4LWz87H7uSXZ9
OdzLpaSSo2bb6yGaGz4ooRfMdQhgJKnpCchs7IgvXasYVJfOGlf1PwgJ29LO7h0KjGdRfqn08t3K
INzOKAKsXCzWfOTcNU9bATnAdRR1ElMnkmzzZZrAuRervgtv8xCisGTD1WeFnJVJf4cBAsGd5V9t
nQ+tBU8y81bVey0iD61MNTmvL0vOUrbSAqXAJKZ3IkA3rFvKdkZSUPSPK836KulJNic9P4PWy+bm
9LCwnPhbluOmk8FlxMC+Q9auF0q5cYLmXf4AURopHeMa++4l4up3W9e2TjEGQaSyKpGZdLNlElrI
fphBM8XZFq8gX73s5Kb+2Mvx5zhsEJ40ukUodDUlhya87jZzPGlmAd+d+rKUIaaWIeqXSsWXEo3s
zjinlc6mmVbDWgfqGEbL+nu8hqd1p9Zzucmv4Pe1J1LUZPNQxWjTxPUGcdHawDczKueRQtgQ1N11
6Wsy/fzJidcgD4u8FaDSatUs3KD9VNT0SMTQYlvCbdKjNfpnUGPszwbC/0aM/F+ZSd+r1BEYqRss
tpmNqYAcfkWAETcf1PAuFFz2UBNMbpLWdpVT25BvzbxGOkow8H9o5WBZnCNDiGC42lnnw8NK4Vl9
h8eYcs5aMJ8fjNQ6r4Ke8F92JIAORLDnTZ99gJZtQgnmwcQs+tzgzmldN12WorPViJJrTGvdGQIG
g4bO1FNa8AMPvNgUbl9K7lYghOx2K0FXNlPcbsooeihlSaUbQ75L4KEL3WNlFmN1hyMfRK/hwQ9X
d07ROzNVy+mqtb3XD8PvAjxxZl4e3vswvfso7ZfMpn5exa1+Pjw7+FHzau3MhVTmp9gu6sjJzEwH
x3MpCeTzHw9Zi0CO4mQwb/MVEE7e+TTtJvgcwTk2pKZe4MNK04SXt3l8YrELaP5F6GofMXqw5y2d
L53WdTPZ8y8Gm7PhoRZeZUUp7isA/9mPFwL4pLMoBNFQBLVoeADuV3fPauGziGwdr1itwCZlVedu
9fMbB8Y3p4B8W4aKfJvi5zgPE6BBb2UuPXSEL0LV/0zHWH6hV1VB4ujHC4l+ZaFvdJvCxo47Ofso
m8UFL3dXplJ7eIFGwdKJ8J6z/QRBERsDFTsptA+GIqkffE/OZmaAW6TjoIlZKUY514kIhG62gxUT
Qv8sKPEjQHuOe4Z7OvxET78yA+GnH81JsPWtuRy37bPbrRZnt72uW0Dj4BTD7yzSsMqpzRtduu5C
Of2AjD2gGOqCW/9Ol9Po2p92pIbCqBSpNCS39VDnIMJOrqyhY50MT43Ee1Q6FwlM4Q6XgM2dD88a
8S28+p1slvPG1b/hyeNBIF/V01a17iQZCbbOCfP3WJC572Noq6KTqxEPw7OO5i6As+1JmXGCWyUc
f9eMngIK7bNQ9HkNvxoeZNHzMTzLCpzIrSiLZmx60RJfcSS9e24oD5sq5UPYsMrVtEIxPNKv+g9O
tWqoNvFg9/0Dx5F+Ylrb1UfM2NO2+GigGbkq0n5h69pMFXexJe7OCvWms1oPLvK4dFl+qENLSTUH
cccMRuE3qgvrF12oWdVdWXURCqNwleYPPLd8tpqpl4v4tJj1lYK/rLjFEcaWgO4yHfMNGSdSHx/p
oD5vQtOm21DsNkNPDb1oZz5NSGeangcKFtkriMCqh0srOeVZ1KlX9HjNKCWqi1U1z6yQbnKtxHtc
wQrTbOjGFkOZsoGgd2xf10HlYYyN5Iu/7VJQcEkmiEge8pz37s+GlvhGpyslFRfjqrgjEhLyVLb1
5qREYmsGFNGdDt1vllAHGJ4NDyu9eP7RNzJ1Hjs2J2e97K0M4wPRMe6ZOm8iiInDs+F3dOK07mq7
BD0WjZkd8Ljnb+lnwJvmRMV1YoYKMpJQSvkdBfL3hm9xRPfNTeb53yIvL1GJLaZeRhu84laf1ZDe
LaOjj6WX6W6i/a8B6bxY+fa5ivHtqVmtsovMMQDpTHepk/IkUYBYRSbfr2z9LLDel4G88NLuu5Nn
X5Dr+Rp2RIxKj2QEcSmZrxqc9yohvNtrn42Ahu7aLwJ2Eu9aTsAwcLQC99C/y2oBTtCUjzlBeVVE
9RniRNnsSUNLy1fwz21b21h6vWrOFAsaGeLqaDJm0zTE/AGS/bfAiO9L074nMcGu2qKnoHbvu3y1
7vUCPejyNnHp3Em3BvWQbu5K3lJ8AFltz6LTzOaW6DztbBDAD3qC25q2E6Jk61OFBzkgy2nWuPRE
IA+Exa63yp1TRbOuIo/drjC/+5F2V2wZpEChyu445toar3MPqFEx4q9u5tIE4NmfVMe916zqXksU
cK8PfmiiC+oSwUHWRhI5Lr5ho3Gx1c63uUoxTqXea8bFnFYvktm+Ui/i1P/GLnQZyl6BsTjlKSvP
ztS6vqGBk6bcru4X26g6iQtJn2nNCsclnwNui+40tbjmpPiAtXk7I5otLrYmCDilqKdAbbodyqNL
9TRJ5ffiY3giEYiCT41F7wOERCJq9JOp162cSqXbd0HT4gdFRh7PIn0aEL3AcZ8EFIQbIwmVDMJi
xzThqCvUwYSnn9F+oTk4QY9VyAwDQ1QrEkjt1CDRUSXyFj3AjLm0ihvk7GeaGa59R/6Iwgc2Cy45
sx3j9UJ7sN2AC6DVTNQIlaCm4Bv50VrNbelkoefO+a/5NrqgmO1RwRyZrABaE6qhqqbQPb7HLyq3
W1evS+ArYVqd9OQqmSJ7M4VG244aiZXF90R6K9KYiOMsBp8QUBNaCNNajU8cL8CQlqgbgMLHc0pk
BsNUusCMiBtEWrt0VdJZQh4BC5dXXWBSZTZILusV+TbqwG3TP5kai6AOiAlla+GnNBUgRrdOA1OZ
l/kdtlNrIeN3KrUCOojmW7ZrQv5gGtfShQmN5deToghC15tJgUOqWLTaw3885OW5eHjaQCKLIla+
1NCJipCUVVyS39mXivV+2y5cp5h26JBMf/3e6k/eW5FNlTdVIEDR2X/wheiNEQP1R4tMVLzjFfkX
b6R4XwxgBkk1rlK1vzVhi/Sd8sW21KXTtkjcobjcFLcrx+1JxeF9w2vp6wrzQ2fZ6UA+v75K8w0p
zJEV2TIc25YdTaNouH+VSdElIWR/lo3NVXoVCaJdlu0J2zDJJBLsEFxocMlMnBdwQloLyljehk+C
zOH7fItxQnWkjux5SkYM12CtiVzOjkB4rDRZ05O0xvHziTUx11WCMjfwcIr2CW5vBgqiK4u8XcCB
Va5f5d+C3kIo2iUpHHgapAlPFILNqRV5OK+RyKthlJ0FHLjutnsfiqu0NU89LRtKcV0RXdKAg3gK
guSx0dz2sbfB3vD6zjGjW5GwgfOszaK9jYpSSHR/VQXI6Js5vXnEt3hJbyk9Flr/Meq8ncbG3xKa
Fe0NOZbJNhQVGWwL2/A3hNWs81PJBvrAvClEVkXWZ3BUyX4F36QQO5leClZUnC3BaJoTfHJRmsaw
5Epp9Dm9bCnHAYiybYlmYNqQMN3120XZSGeR6FvvW/CcbRxZmFS44CeF09zqKwrAmZJebEsnnjfy
9ine0j9Js1Y6N/MemyvxndDedKq53mnsrd1SggingFcj2b4WBcXEByQLWvb+ghxFhqNyosVEXSqA
qBaoi8wCfQNmSBHQPzU5QmdBddN6FKZCpfVp+Yy+WVsyYmratDzj+YU6/mnWs/MUKwsjPIuoULzu
RTwM9dZa2kRBS+OYNZWUCqeWpHpA+V1UGeJYJVJASxSfLU9O1rUK3BhrMs2JFSUvXNITt5FPA80S
pREffclE/kygB14F4qMDzYUqzbqAXHAY+NSGU90OWHsmpVe6FS69TNqkqjC2xNlymq6MO6Uh3Fvp
WwojIQmWDK+sdMvTgnIv+nDtmRSr5kke5NmcckmAX2e2zNaqFvRovkEoDSPji8GLVAjO3bS911uv
IDibr/T6UsusZSZIAmgdsAQcc0Ev93c35j4Xl5ov3dTbSG13iy12c92bEe6Uwuu4qbsv2sqArIEY
e9hWxTlK8Z9/vTUoPzlRFJwxURYxTcMxRA/Aa8aqW8Mx0aUyXGjiI4vTgDbjlhjOeZSq94kVkLTS
DQsjx8dIWRTvRMEsFUw6XdCo8ir6DX/3LeMbTRMOCRT7uIvYWw8uqepNmpV9xV9EhntHR+0N4fNS
QN9Ri7FJ0S9XgnGWts0XQb3CcGe9kvOvmm38Zm5+srlrCGAzO5qlQ4k8pJ7Xft2szCT1FxX6/zBv
uKsQyQ3KjC54+MwwxR8KUrVmazyYBfUXF8p5KfANU/DH4FOc0racIKlgf5Jr/5Oqez26JHDs/Kz7
DRPXeUOTd3SZPQeGvKMomn7IwyXA1imDt96iC4PVFItGTOn9qdyUAaLwqihmk9ZvI/wZDb42rK3f
eypqmJasFzOV/whAfdGHfjurfTuewZ+wTlWBRtGZztar+3Rk9nQflxDz0tr5gh41hAe5jUkek1Q6
yRqnXLZh9zlGC5ameVixaoz38yrUp45kOF8cciFVvlWLj1IYFbMBE3cln9On2C5UZBxB+pxZ0wKs
RV8ztGzp5k3qWVb73pzb4rSCWfnZjNW5GTtXJl1gl06zRXWbuoWE4IirZ+Z5UHDbaAioYDeg4Onu
SF+LrIxwa2wAVx35Wx9B1pW0hcAcB6poAqZmO9InjwKuzBnhqd5NY7Ihb5Pko+PBjXK1uJ/GmrR0
ZOMmqd0nI5XrM1NbrIKoWKSlDaCddsE8NwsPLdn8IneQyIh69KnMkN0q7qtuUfj+pmr9dBd9/P/X
c3r+BNN1tZ5xOlX9h3pDrWVT1lH1V3eQeHVoC/qU/rM/emkz+vlAz3L8n/pfdlk5ikYwtNdkNVzT
cMG/GiJa87nqRzq4NHuCRD/dU45JTwjdVP/zjj4e9/lVybKQ7LdU5JkUzA5ps4JBz/u9mqK/m4Rf
f77dbP76b371ATbDFyN6bGjhMDkWxk2CNSHm+dEv9mYW7InpEH1alHNkeedpcGyzIKs0S4yaBV2f
EGarsuroCq0efOUHa0GdmKYKSKjKNm0Tw1o5slnQub6Rs6A5E5JT3CtwQxqE0Q5mQVGUiehl0ixH
MY5zLWiyym08ai1oxoRvWOZQhqGrGY5ooXy9L9jmhL5KWWeW8FLWlOc3PKJ9gWae0fsC3aJ0B1kE
ciSgjiKLGOr1LFi8Tp8rCZNtGDpcm920H9Ms0LUw9ojQ5YnOQWMogLVgBSbeLHuzYKsTC/McIAQm
wLFo0x0W3zHNwk+6kf/bg1JXJ4rBQUmvL1pT4rDcnwXWgmHS6qmyBYFvHeMdgesOHcyj9gVdm5is
dc5KARPQo8ihc3BHIMICVmNYdA5bmoCzjuyMEI2/Y2fB4o5QVPI8naZowqKDWVBUeWIYLAQOCppL
redpP6Y7QoA8I2eB0JEF4HC/70JDkX2/XguOOtFpwueotI0XJ6jjWgvs6+botaBOHOxKbUR4NA5M
Utj9WbCMCfiECUPjWGdBA4ofHS9wEpqqxc4go8Zgyewze0uBoIrZ0WTAf9Mmnji6bUEllhm7OYpc
ipWuUs5CXoKZOFwK5sQCFVI4IsXWOUhWHNkNoUCyH7ktkEbYbH3UMzgLIYsd3hC2MRGKGcTPO3Xh
4wsd0WsYfT/oE9STCRo1ZJSxNRZWd69viCGLMHUiBQsFgl1MdWRLgfOLi+aidtWDv3CK/wJcIHIE
VzAUomfOAVSoDyJH0AWUOMg5mQFD+AHuNuMjOie5T5/D2X8+C4ozEQERoiOW8vIp99aCYQA/HG8G
QdQ7dh1onJEIkKiqYbAI3qBMu3gJSRYUz2WyDH23Ex/ROgDKF3IZo+4GcmrkRjRD1RUEJ3aKRa/X
geVMWAXsizLqH+Jm2AVoRzQLCkHM6KgRRSewRJkJZU0A9R/k1CAL2IlSjRYqNRSnjy6lZjfTxk6C
ak84HQ1bJrFGM4CAaP94IKVGcEmFxwYrQFGs44NdWQqCLjDqhuB4oNrDdqBZliOyqYMEwuaGgH0i
KtE0/4mcenjDI7ohkKoaGy6JoJHTgRKdbZjCiOEgaERVeMKGaFMWU0TirR1f6AyTZ+wNoQs8kb3R
whyYzYHAaP+GcPQJmwYHKHDcEE79X0UKD2mdVKIa5EJC3lO8e4Y6fhsnHIzwqhTjsCkYiNLphkPd
GLztYA5YKUjX2eqrOTqumNEwHL63UXuCZk0IEijoqwbUZ30gib0+JElQyKcJGV8B08c1CexlozdG
sERyJCA2eydSyO31ehIsEFfghh+nx/HtCRqn1silII4HsoMfZbmD48HSKcQwP7K+q8kdYaggpBpH
zoJG1Q3JZsSGXjQw99eCrU0AIQ3wVvYG7hfht/6f3hD/wUn6V8EbV+vocSh1+5vyZxXxv/uDlwTy
7evPBV5RxRW8x70/FJXv3XvvSr3i53/tyY0ORehXL74UpYf3ef7vzx/w7VvvvdfLp3r55cLfFOvi
AT7LUGV+vsyrdUy9/N/R+n4dr1/v/GxWJMo/ruSNLOpfG+JvBi7Dg3F1Sjejxy38LSTGl4HEZO/w
jfEDh2/9pxyDg3nsyKfQLZ/SIvH3rnp3uIweO43SYv2YvlylmI9dFDd+5CTZPFT+Q13tDT4cB2MH
n26idbsuNq9HtvHNevn5p0SR/2jdvaj3vkuf3p2mUR3f70/7jmMy9vrnzLr/uPd9PudRY0fG8a1w
9y8ZEEFsu2NHXjDjvv8yznDj7NCgsQMvH9fe3gJUdEvwCEePG0U+hL7yZaThknd52uihk0d/fbCL
7MCA0SOn7f6yIP4nchg77N974w17+j+/X95zZfVD2L9c4jDJnNB/YKu+SGt8vQ+nGdeZP7A2Ltd+
srd7kE79iePlcl300Tp5fD0dz7WUsV/hbyXCR36Tl/4D7Or1fha3K4CMvnQ04zZlWu2tbHWXJ48f
G9NQ/tEJvzfp8BJIE/7E6GldHA4tEvzRQ6dJdbC4qYXZzviRrzb3xfogeiKDFiDC2Iu+2jTr/XML
Qo3omhg/cPtusY6z0vP3j3XGF3yBPzH++aYoN/3LWGKnIm0WedmfGPxy0/kPe8cYgwtk9E8MfpcW
4ctIz9ctqhCjh8ZI2Ht3ui5STsr9m3MH8P+ZN5iuw8N7n1aAPxCSXHv+/ozv6F1jr/o6RHEn3c9q
YLUImv7ooYsNpgov4wxfpT4UlMYOfLNJkrKPmvVBmqDu6pZjh7/10sfNu2X55mzb0QrHDv8xrf9m
IYq+yD8QS+ze4O1CFMODo4y9/k/M/qYsN3shBSCFwGDGj93tuxo/E1TGjvu5WnsvVycWorZjC48d
9sumiDnZ9kbmKP4DG+EXn8zmYHk/093HXvTXNedO4lb7t6a248aNHnxTVu9+evEm1PGXifrnIfhX
v3zAqMXf21awmBCUzNHX3mMSl7gvAw3rBHeI356ZP0Oa/uqTeIs/vfQ//Oy/7YNr4i8eos26+Nf/
AgAA//8=</cx:binary>
              </cx:geoCache>
            </cx:geography>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31"/>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0-04-13T12:31:42.191" idx="9">
    <p:pos x="10" y="10"/>
    <p:text>should be 110V, as an easy to understand standard outlet.  And, L2 is the 'recommended' form of charging from SAE</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4-13T10:39:49.052" idx="1">
    <p:pos x="10" y="10"/>
    <p:text>The model list here needs updating, some haven't been in production for many years.  And, some (Coda, ActiveE, smartfortwo) will be models nobody has heard of</p:text>
    <p:extLst>
      <p:ext uri="{C676402C-5697-4E1C-873F-D02D1690AC5C}">
        <p15:threadingInfo xmlns:p15="http://schemas.microsoft.com/office/powerpoint/2012/main" timeZoneBias="240"/>
      </p:ext>
    </p:extLst>
  </p:cm>
  <p:cm authorId="1" dt="2020-04-13T12:33:48.654" idx="10">
    <p:pos x="106" y="106"/>
    <p:text>A second read, makes me think, we should add the cars from the slide that shows those new models.</p:text>
    <p:extLst>
      <p:ext uri="{C676402C-5697-4E1C-873F-D02D1690AC5C}">
        <p15:threadingInfo xmlns:p15="http://schemas.microsoft.com/office/powerpoint/2012/main" timeZoneBias="240"/>
      </p:ext>
    </p:extLst>
  </p:cm>
  <p:cm authorId="2" dt="2020-04-14T11:45:11.287" idx="2">
    <p:pos x="106" y="202"/>
    <p:text>i deleted brands on the bottom.  I don't think we need them.</p:text>
    <p:extLst>
      <p:ext uri="{C676402C-5697-4E1C-873F-D02D1690AC5C}">
        <p15:threadingInfo xmlns:p15="http://schemas.microsoft.com/office/powerpoint/2012/main" timeZoneBias="240">
          <p15:parentCm authorId="1" idx="10"/>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4-13T12:35:48.102" idx="11">
    <p:pos x="10" y="10"/>
    <p:text>This after the discussion slide makes me think you'd like to include this in the deck for reference but the main 'lease' slide should remain the overview one.  Am I correct?</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04-13T10:59:50.899" idx="3">
    <p:pos x="10" y="10"/>
    <p:text>Along with the website, I'd like to have the sales rep's locations listed.  Emeryville is where Ryan is located.  Joe is near L.A. and San Diego.  Mike in Boston and Paul Young is in Hartford, obv</p:text>
    <p:extLst>
      <p:ext uri="{C676402C-5697-4E1C-873F-D02D1690AC5C}">
        <p15:threadingInfo xmlns:p15="http://schemas.microsoft.com/office/powerpoint/2012/main" timeZoneBias="240"/>
      </p:ext>
    </p:extLst>
  </p:cm>
  <p:cm authorId="2" dt="2020-04-14T11:12:59.191" idx="1">
    <p:pos x="10" y="106"/>
    <p:text>i do not agree.  Makes us seem smaller with only a handful of reps.</p:text>
    <p:extLst>
      <p:ext uri="{C676402C-5697-4E1C-873F-D02D1690AC5C}">
        <p15:threadingInfo xmlns:p15="http://schemas.microsoft.com/office/powerpoint/2012/main" timeZoneBias="240">
          <p15:parentCm authorId="1" idx="3"/>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Tahoma Regular"/>
                <a:ea typeface="Tahoma Regular"/>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B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Tahoma Regular"/>
                <a:ea typeface="Tahoma Regular"/>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B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Tahoma Regular"/>
                <a:ea typeface="Tahoma Regular"/>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B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b="0" i="0">
                <a:latin typeface="Tahoma Regular"/>
              </a:defRPr>
            </a:lvl1pPr>
          </a:lstStyle>
          <a:p>
            <a:pPr algn="r"/>
            <a:fld id="{00000000-1234-1234-1234-123412341234}" type="slidenum">
              <a:rPr lang="en-US" sz="1200" smtClean="0">
                <a:solidFill>
                  <a:schemeClr val="dk1"/>
                </a:solidFill>
                <a:ea typeface="Calibri"/>
                <a:cs typeface="Calibri"/>
                <a:sym typeface="Calibri"/>
              </a:rPr>
              <a:pPr algn="r"/>
              <a:t>‹#›</a:t>
            </a:fld>
            <a:endParaRPr lang="en-US" sz="1200" dirty="0">
              <a:solidFill>
                <a:schemeClr val="dk1"/>
              </a:solidFill>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Pill Gothic 300mg Thin" panose="02000503030000020004" pitchFamily="2" charset="77"/>
        <a:ea typeface="Pill Gothic 300mg Thin" panose="02000503030000020004" pitchFamily="2"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ahoma Regular"/>
            </a:endParaRPr>
          </a:p>
        </p:txBody>
      </p:sp>
      <p:sp>
        <p:nvSpPr>
          <p:cNvPr id="110" name="Google Shape;11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ahoma Regular"/>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u="none" strike="noStrike" cap="none" smtClean="0">
                <a:solidFill>
                  <a:schemeClr val="dk1"/>
                </a:solidFill>
                <a:ea typeface="Calibri"/>
                <a:cs typeface="Calibri"/>
                <a:sym typeface="Calibri"/>
              </a:rPr>
              <a:t>13</a:t>
            </a:fld>
            <a:endParaRPr lang="en-US" sz="1200" u="none" strike="noStrike" cap="none" dirty="0">
              <a:solidFill>
                <a:schemeClr val="dk1"/>
              </a:solidFill>
              <a:ea typeface="Calibri"/>
              <a:cs typeface="Calibri"/>
              <a:sym typeface="Calibri"/>
            </a:endParaRPr>
          </a:p>
        </p:txBody>
      </p:sp>
    </p:spTree>
    <p:extLst>
      <p:ext uri="{BB962C8B-B14F-4D97-AF65-F5344CB8AC3E}">
        <p14:creationId xmlns:p14="http://schemas.microsoft.com/office/powerpoint/2010/main" val="1381276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654da03545_0_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ahoma Regular"/>
            </a:endParaRPr>
          </a:p>
        </p:txBody>
      </p:sp>
      <p:sp>
        <p:nvSpPr>
          <p:cNvPr id="207" name="Google Shape;207;g654da03545_0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1426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ahoma Regular"/>
            </a:endParaRPr>
          </a:p>
        </p:txBody>
      </p:sp>
      <p:sp>
        <p:nvSpPr>
          <p:cNvPr id="357" name="Google Shape;35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300"/>
              </a:spcBef>
            </a:pPr>
            <a:r>
              <a:rPr lang="en-US" dirty="0">
                <a:solidFill>
                  <a:srgbClr val="142747"/>
                </a:solidFill>
                <a:latin typeface="+mn-lt"/>
                <a:ea typeface="Tahoma" panose="020B0604030504040204" pitchFamily="34" charset="0"/>
                <a:cs typeface="Tahoma" panose="020B0604030504040204" pitchFamily="34" charset="0"/>
              </a:rPr>
              <a:t>DURABLE &amp; REPAIRABLE</a:t>
            </a:r>
          </a:p>
          <a:p>
            <a:pPr>
              <a:spcBef>
                <a:spcPts val="2300"/>
              </a:spcBef>
            </a:pPr>
            <a:r>
              <a:rPr lang="en-US" dirty="0">
                <a:solidFill>
                  <a:srgbClr val="142747"/>
                </a:solidFill>
                <a:latin typeface="+mn-lt"/>
                <a:ea typeface="Tahoma" panose="020B0604030504040204" pitchFamily="34" charset="0"/>
                <a:cs typeface="Tahoma" panose="020B0604030504040204" pitchFamily="34" charset="0"/>
              </a:rPr>
              <a:t>UNLOCKED NETWORK</a:t>
            </a:r>
          </a:p>
          <a:p>
            <a:pPr marL="285750" lvl="0" indent="-285750">
              <a:buClr>
                <a:srgbClr val="2BAEE4"/>
              </a:buClr>
              <a:buSzPts val="1700"/>
              <a:buFont typeface="System Font Regular"/>
              <a:buChar char="✓"/>
            </a:pPr>
            <a:r>
              <a:rPr lang="en-US" sz="1050" dirty="0">
                <a:solidFill>
                  <a:srgbClr val="142747"/>
                </a:solidFill>
                <a:latin typeface="+mn-lt"/>
                <a:ea typeface="Gill Sans"/>
                <a:cs typeface="Gill Sans SemiBold" panose="020B0502020104020203" pitchFamily="34" charset="-79"/>
                <a:sym typeface="Gill Sans"/>
              </a:rPr>
              <a:t>Faster:</a:t>
            </a:r>
            <a:endParaRPr lang="en-US" sz="800" dirty="0">
              <a:solidFill>
                <a:srgbClr val="142747"/>
              </a:solidFill>
              <a:latin typeface="+mn-lt"/>
              <a:cs typeface="Gill Sans SemiBold" panose="020B0502020104020203" pitchFamily="34" charset="-79"/>
            </a:endParaRPr>
          </a:p>
          <a:p>
            <a:pPr marL="742950" lvl="1" indent="-285750">
              <a:spcBef>
                <a:spcPts val="1200"/>
              </a:spcBef>
              <a:buClr>
                <a:srgbClr val="2BAEE4"/>
              </a:buClr>
              <a:buSzPts val="1700"/>
              <a:buFont typeface="System Font Regular"/>
              <a:buChar char="✓"/>
            </a:pPr>
            <a:r>
              <a:rPr lang="en-US" sz="1050" dirty="0">
                <a:solidFill>
                  <a:srgbClr val="142747"/>
                </a:solidFill>
                <a:latin typeface="+mn-lt"/>
                <a:ea typeface="Gill Sans"/>
                <a:cs typeface="Gill Sans"/>
                <a:sym typeface="Gill Sans"/>
              </a:rPr>
              <a:t>40-amp: 25% faster</a:t>
            </a:r>
          </a:p>
          <a:p>
            <a:pPr marL="742950" lvl="1" indent="-285750">
              <a:spcBef>
                <a:spcPts val="1200"/>
              </a:spcBef>
              <a:buClr>
                <a:srgbClr val="2BAEE4"/>
              </a:buClr>
              <a:buSzPts val="1700"/>
              <a:buFont typeface="System Font Regular"/>
              <a:buChar char="✓"/>
            </a:pPr>
            <a:r>
              <a:rPr lang="en-US" sz="1050" dirty="0">
                <a:solidFill>
                  <a:srgbClr val="142747"/>
                </a:solidFill>
                <a:latin typeface="+mn-lt"/>
                <a:sym typeface="Gill Sans"/>
              </a:rPr>
              <a:t>50 amp: X% faster </a:t>
            </a:r>
            <a:endParaRPr lang="en-US" sz="800" dirty="0">
              <a:solidFill>
                <a:srgbClr val="142747"/>
              </a:solidFill>
              <a:latin typeface="+mn-lt"/>
            </a:endParaRPr>
          </a:p>
          <a:p>
            <a:pPr marL="742950" lvl="1" indent="-285750">
              <a:spcBef>
                <a:spcPts val="1200"/>
              </a:spcBef>
              <a:buClr>
                <a:srgbClr val="2BAEE4"/>
              </a:buClr>
              <a:buSzPts val="1700"/>
              <a:buFont typeface="System Font Regular"/>
              <a:buChar char="✓"/>
            </a:pPr>
            <a:r>
              <a:rPr lang="en-US" sz="1050" dirty="0">
                <a:solidFill>
                  <a:srgbClr val="142747"/>
                </a:solidFill>
                <a:latin typeface="+mn-lt"/>
                <a:ea typeface="Gill Sans"/>
                <a:cs typeface="Gill Sans"/>
                <a:sym typeface="Gill Sans"/>
              </a:rPr>
              <a:t>80-amp: 200% faster</a:t>
            </a:r>
            <a:endParaRPr lang="en-US" sz="800" dirty="0">
              <a:solidFill>
                <a:srgbClr val="142747"/>
              </a:solidFill>
              <a:latin typeface="+mn-lt"/>
            </a:endParaRPr>
          </a:p>
          <a:p>
            <a:pPr marL="285750" lvl="0" indent="-285750">
              <a:spcBef>
                <a:spcPts val="1200"/>
              </a:spcBef>
              <a:buClr>
                <a:srgbClr val="2BAEE4"/>
              </a:buClr>
              <a:buSzPts val="1700"/>
              <a:buFont typeface="System Font Regular"/>
              <a:buChar char="✓"/>
            </a:pPr>
            <a:r>
              <a:rPr lang="en-US" sz="1050" dirty="0">
                <a:solidFill>
                  <a:srgbClr val="142747"/>
                </a:solidFill>
                <a:latin typeface="+mn-lt"/>
                <a:ea typeface="Gill Sans"/>
                <a:cs typeface="Gill Sans SemiBold" panose="020B0502020104020203" pitchFamily="34" charset="-79"/>
                <a:sym typeface="Gill Sans"/>
              </a:rPr>
              <a:t>Reliable</a:t>
            </a:r>
            <a:r>
              <a:rPr lang="en-US" sz="1050" dirty="0">
                <a:solidFill>
                  <a:srgbClr val="142747"/>
                </a:solidFill>
                <a:latin typeface="+mn-lt"/>
                <a:ea typeface="Gill Sans"/>
                <a:cs typeface="Gill Sans"/>
                <a:sym typeface="Gill Sans"/>
              </a:rPr>
              <a:t> - all metal construction, built for northern winters</a:t>
            </a:r>
            <a:endParaRPr lang="en-US" sz="800" dirty="0">
              <a:solidFill>
                <a:srgbClr val="142747"/>
              </a:solidFill>
              <a:latin typeface="+mn-lt"/>
            </a:endParaRPr>
          </a:p>
          <a:p>
            <a:pPr marL="285750" lvl="0" indent="-285750">
              <a:spcBef>
                <a:spcPts val="1200"/>
              </a:spcBef>
              <a:buClr>
                <a:srgbClr val="2BAEE4"/>
              </a:buClr>
              <a:buSzPts val="1700"/>
              <a:buFont typeface="System Font Regular"/>
              <a:buChar char="✓"/>
            </a:pPr>
            <a:r>
              <a:rPr lang="en-US" sz="1050" dirty="0">
                <a:solidFill>
                  <a:srgbClr val="142747"/>
                </a:solidFill>
                <a:latin typeface="+mn-lt"/>
                <a:ea typeface="Gill Sans"/>
                <a:cs typeface="Gill Sans SemiBold" panose="020B0502020104020203" pitchFamily="34" charset="-79"/>
                <a:sym typeface="Gill Sans"/>
              </a:rPr>
              <a:t>Choice</a:t>
            </a:r>
            <a:r>
              <a:rPr lang="en-US" sz="1050" dirty="0">
                <a:solidFill>
                  <a:srgbClr val="142747"/>
                </a:solidFill>
                <a:latin typeface="+mn-lt"/>
                <a:ea typeface="Gill Sans"/>
                <a:cs typeface="Gill Sans"/>
                <a:sym typeface="Gill Sans"/>
              </a:rPr>
              <a:t> - open network</a:t>
            </a:r>
            <a:endParaRPr lang="en-US" sz="800" dirty="0">
              <a:solidFill>
                <a:srgbClr val="142747"/>
              </a:solidFill>
              <a:latin typeface="+mn-lt"/>
            </a:endParaRPr>
          </a:p>
          <a:p>
            <a:pPr marL="285750" lvl="0" indent="-285750">
              <a:spcBef>
                <a:spcPts val="1200"/>
              </a:spcBef>
              <a:buClr>
                <a:srgbClr val="2BAEE4"/>
              </a:buClr>
              <a:buSzPts val="1700"/>
              <a:buFont typeface="System Font Regular"/>
              <a:buChar char="✓"/>
            </a:pPr>
            <a:r>
              <a:rPr lang="en-US" sz="1050" dirty="0">
                <a:solidFill>
                  <a:srgbClr val="142747"/>
                </a:solidFill>
                <a:latin typeface="+mn-lt"/>
                <a:ea typeface="Gill Sans"/>
                <a:cs typeface="Gill Sans SemiBold" panose="020B0502020104020203" pitchFamily="34" charset="-79"/>
                <a:sym typeface="Gill Sans"/>
              </a:rPr>
              <a:t>User Experience</a:t>
            </a:r>
            <a:r>
              <a:rPr lang="en-US" sz="1050" dirty="0">
                <a:solidFill>
                  <a:srgbClr val="142747"/>
                </a:solidFill>
                <a:latin typeface="+mn-lt"/>
                <a:ea typeface="Gill Sans"/>
                <a:cs typeface="Gill Sans"/>
                <a:sym typeface="Gill Sans"/>
              </a:rPr>
              <a:t> - tested across 20,000 chargers in Europe</a:t>
            </a:r>
            <a:endParaRPr lang="en-US" sz="800" dirty="0">
              <a:solidFill>
                <a:srgbClr val="142747"/>
              </a:solidFill>
              <a:latin typeface="+mn-lt"/>
            </a:endParaRPr>
          </a:p>
          <a:p>
            <a:pPr marL="285750" lvl="0" indent="-285750">
              <a:spcBef>
                <a:spcPts val="1200"/>
              </a:spcBef>
              <a:buClr>
                <a:srgbClr val="2BAEE4"/>
              </a:buClr>
              <a:buSzPts val="1700"/>
              <a:buFont typeface="System Font Regular"/>
              <a:buChar char="✓"/>
            </a:pPr>
            <a:r>
              <a:rPr lang="en-US" sz="1050" dirty="0">
                <a:solidFill>
                  <a:srgbClr val="142747"/>
                </a:solidFill>
                <a:latin typeface="+mn-lt"/>
                <a:ea typeface="Gill Sans"/>
                <a:cs typeface="Gill Sans SemiBold" panose="020B0502020104020203" pitchFamily="34" charset="-79"/>
                <a:sym typeface="Gill Sans"/>
              </a:rPr>
              <a:t>Advanced</a:t>
            </a:r>
            <a:r>
              <a:rPr lang="en-US" sz="1050" dirty="0">
                <a:solidFill>
                  <a:srgbClr val="142747"/>
                </a:solidFill>
                <a:latin typeface="+mn-lt"/>
                <a:ea typeface="Gill Sans"/>
                <a:cs typeface="Gill Sans"/>
                <a:sym typeface="Gill Sans"/>
              </a:rPr>
              <a:t> power management</a:t>
            </a:r>
            <a:endParaRPr lang="en-US" sz="800" dirty="0">
              <a:solidFill>
                <a:srgbClr val="142747"/>
              </a:solidFill>
              <a:latin typeface="+mn-lt"/>
            </a:endParaRPr>
          </a:p>
          <a:p>
            <a:pPr marL="285750" lvl="0" indent="-285750">
              <a:spcBef>
                <a:spcPts val="1200"/>
              </a:spcBef>
              <a:buClr>
                <a:srgbClr val="2BAEE4"/>
              </a:buClr>
              <a:buSzPts val="1700"/>
              <a:buFont typeface="System Font Regular"/>
              <a:buChar char="✓"/>
            </a:pPr>
            <a:r>
              <a:rPr lang="en-US" sz="1050" dirty="0">
                <a:solidFill>
                  <a:srgbClr val="142747"/>
                </a:solidFill>
                <a:latin typeface="+mn-lt"/>
                <a:ea typeface="Gill Sans"/>
                <a:cs typeface="Gill Sans SemiBold" panose="020B0502020104020203" pitchFamily="34" charset="-79"/>
                <a:sym typeface="Gill Sans"/>
              </a:rPr>
              <a:t>Cost Effective</a:t>
            </a:r>
            <a:r>
              <a:rPr lang="en-US" sz="1050" dirty="0">
                <a:solidFill>
                  <a:srgbClr val="142747"/>
                </a:solidFill>
                <a:latin typeface="+mn-lt"/>
                <a:ea typeface="Gill Sans"/>
                <a:cs typeface="Gill Sans"/>
                <a:sym typeface="Gill Sans"/>
              </a:rPr>
              <a:t> to own and run</a:t>
            </a:r>
            <a:endParaRPr lang="en-US" sz="800" dirty="0">
              <a:solidFill>
                <a:srgbClr val="142747"/>
              </a:solidFill>
              <a:latin typeface="+mn-lt"/>
            </a:endParaRPr>
          </a:p>
          <a:p>
            <a:pPr marL="285750" lvl="0" indent="-285750">
              <a:spcBef>
                <a:spcPts val="1200"/>
              </a:spcBef>
              <a:buClr>
                <a:srgbClr val="2BAEE4"/>
              </a:buClr>
              <a:buSzPts val="1700"/>
              <a:buFont typeface="System Font Regular"/>
              <a:buChar char="✓"/>
            </a:pPr>
            <a:r>
              <a:rPr lang="en-US" sz="1050" dirty="0">
                <a:solidFill>
                  <a:srgbClr val="142747"/>
                </a:solidFill>
                <a:latin typeface="+mn-lt"/>
                <a:ea typeface="Gill Sans"/>
                <a:cs typeface="Gill Sans SemiBold" panose="020B0502020104020203" pitchFamily="34" charset="-79"/>
                <a:sym typeface="Gill Sans"/>
              </a:rPr>
              <a:t>Customizable</a:t>
            </a:r>
          </a:p>
          <a:p>
            <a:pPr marL="285750" lvl="0" indent="-285750">
              <a:spcBef>
                <a:spcPts val="1200"/>
              </a:spcBef>
              <a:buClr>
                <a:srgbClr val="2BAEE4"/>
              </a:buClr>
              <a:buSzPts val="1700"/>
              <a:buFont typeface="System Font Regular"/>
              <a:buChar char="✓"/>
            </a:pPr>
            <a:r>
              <a:rPr lang="en-US" sz="1050" dirty="0">
                <a:solidFill>
                  <a:srgbClr val="142747"/>
                </a:solidFill>
                <a:latin typeface="+mn-lt"/>
                <a:cs typeface="Gill Sans SemiBold" panose="020B0502020104020203" pitchFamily="34" charset="-79"/>
              </a:rPr>
              <a:t>Industry Leading Customer Support</a:t>
            </a:r>
          </a:p>
          <a:p>
            <a:pPr>
              <a:spcBef>
                <a:spcPts val="2300"/>
              </a:spcBef>
            </a:pPr>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cs typeface="Calibri"/>
                <a:sym typeface="Calibri"/>
              </a:rPr>
              <a:pPr algn="r"/>
              <a:t>16</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2461307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ahoma Regular"/>
            </a:endParaRPr>
          </a:p>
        </p:txBody>
      </p:sp>
      <p:sp>
        <p:nvSpPr>
          <p:cNvPr id="389" name="Google Shape;38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ahoma Regular"/>
            </a:endParaRPr>
          </a:p>
        </p:txBody>
      </p:sp>
      <p:sp>
        <p:nvSpPr>
          <p:cNvPr id="389" name="Google Shape;38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5802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4001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ahoma Regular"/>
              </a:rPr>
              <a:t>6:1 VS. 20:1</a:t>
            </a:r>
          </a:p>
        </p:txBody>
      </p:sp>
      <p:sp>
        <p:nvSpPr>
          <p:cNvPr id="4" name="Slide Number Placeholder 3"/>
          <p:cNvSpPr>
            <a:spLocks noGrp="1"/>
          </p:cNvSpPr>
          <p:nvPr>
            <p:ph type="sldNum" sz="quarter" idx="5"/>
          </p:nvPr>
        </p:nvSpPr>
        <p:spPr/>
        <p:txBody>
          <a:bodyPr/>
          <a:lstStyle/>
          <a:p>
            <a:fld id="{D4C9C325-73F7-8841-8191-B824E42D4A5F}" type="slidenum">
              <a:rPr lang="en-US" smtClean="0"/>
              <a:t>22</a:t>
            </a:fld>
            <a:endParaRPr lang="en-US" dirty="0"/>
          </a:p>
        </p:txBody>
      </p:sp>
    </p:spTree>
    <p:extLst>
      <p:ext uri="{BB962C8B-B14F-4D97-AF65-F5344CB8AC3E}">
        <p14:creationId xmlns:p14="http://schemas.microsoft.com/office/powerpoint/2010/main" val="153109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Lease through Oasis Finance Corporation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6E9609-EF82-7D4D-BE1B-6346DFE337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8213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Lease through Oasis Finance Corporation</a:t>
            </a:r>
          </a:p>
        </p:txBody>
      </p:sp>
      <p:sp>
        <p:nvSpPr>
          <p:cNvPr id="4" name="Slide Number Placeholder 3"/>
          <p:cNvSpPr>
            <a:spLocks noGrp="1"/>
          </p:cNvSpPr>
          <p:nvPr>
            <p:ph type="sldNum" sz="quarter" idx="5"/>
          </p:nvPr>
        </p:nvSpPr>
        <p:spPr/>
        <p:txBody>
          <a:bodyPr/>
          <a:lstStyle/>
          <a:p>
            <a:fld id="{FD6E9609-EF82-7D4D-BE1B-6346DFE3372E}" type="slidenum">
              <a:rPr lang="en-US" smtClean="0"/>
              <a:t>24</a:t>
            </a:fld>
            <a:endParaRPr lang="en-US"/>
          </a:p>
        </p:txBody>
      </p:sp>
    </p:spTree>
    <p:extLst>
      <p:ext uri="{BB962C8B-B14F-4D97-AF65-F5344CB8AC3E}">
        <p14:creationId xmlns:p14="http://schemas.microsoft.com/office/powerpoint/2010/main" val="1213297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ahoma Regular"/>
            </a:endParaRPr>
          </a:p>
        </p:txBody>
      </p:sp>
      <p:sp>
        <p:nvSpPr>
          <p:cNvPr id="127" name="Google Shape;12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660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ahoma Regular"/>
              </a:rPr>
              <a:t>6:1 VS. 20:1</a:t>
            </a:r>
          </a:p>
        </p:txBody>
      </p:sp>
      <p:sp>
        <p:nvSpPr>
          <p:cNvPr id="4" name="Slide Number Placeholder 3"/>
          <p:cNvSpPr>
            <a:spLocks noGrp="1"/>
          </p:cNvSpPr>
          <p:nvPr>
            <p:ph type="sldNum" sz="quarter" idx="5"/>
          </p:nvPr>
        </p:nvSpPr>
        <p:spPr/>
        <p:txBody>
          <a:bodyPr/>
          <a:lstStyle/>
          <a:p>
            <a:fld id="{D4C9C325-73F7-8841-8191-B824E42D4A5F}" type="slidenum">
              <a:rPr lang="en-US" smtClean="0"/>
              <a:t>25</a:t>
            </a:fld>
            <a:endParaRPr lang="en-US" dirty="0"/>
          </a:p>
        </p:txBody>
      </p:sp>
    </p:spTree>
    <p:extLst>
      <p:ext uri="{BB962C8B-B14F-4D97-AF65-F5344CB8AC3E}">
        <p14:creationId xmlns:p14="http://schemas.microsoft.com/office/powerpoint/2010/main" val="4029934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ahoma Regular"/>
            </a:endParaRPr>
          </a:p>
        </p:txBody>
      </p:sp>
      <p:sp>
        <p:nvSpPr>
          <p:cNvPr id="230" name="Google Shape;23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8952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ahoma Regular"/>
            </a:endParaRPr>
          </a:p>
        </p:txBody>
      </p:sp>
      <p:sp>
        <p:nvSpPr>
          <p:cNvPr id="110" name="Google Shape;11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6422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ahoma Regular"/>
            </a:endParaRPr>
          </a:p>
        </p:txBody>
      </p:sp>
      <p:sp>
        <p:nvSpPr>
          <p:cNvPr id="121" name="Google Shape;12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ahoma Regular"/>
            </a:endParaRPr>
          </a:p>
        </p:txBody>
      </p:sp>
      <p:sp>
        <p:nvSpPr>
          <p:cNvPr id="121" name="Google Shape;12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2216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ahoma Regular"/>
            </a:endParaRPr>
          </a:p>
        </p:txBody>
      </p:sp>
      <p:sp>
        <p:nvSpPr>
          <p:cNvPr id="121" name="Google Shape;12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2496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ahoma Regular"/>
              </a:rPr>
              <a:t>6:1 VS. 20:1</a:t>
            </a:r>
          </a:p>
        </p:txBody>
      </p:sp>
      <p:sp>
        <p:nvSpPr>
          <p:cNvPr id="4" name="Slide Number Placeholder 3"/>
          <p:cNvSpPr>
            <a:spLocks noGrp="1"/>
          </p:cNvSpPr>
          <p:nvPr>
            <p:ph type="sldNum" sz="quarter" idx="5"/>
          </p:nvPr>
        </p:nvSpPr>
        <p:spPr/>
        <p:txBody>
          <a:bodyPr/>
          <a:lstStyle/>
          <a:p>
            <a:fld id="{D4C9C325-73F7-8841-8191-B824E42D4A5F}" type="slidenum">
              <a:rPr lang="en-US" smtClean="0"/>
              <a:t>6</a:t>
            </a:fld>
            <a:endParaRPr lang="en-US" dirty="0"/>
          </a:p>
        </p:txBody>
      </p:sp>
    </p:spTree>
    <p:extLst>
      <p:ext uri="{BB962C8B-B14F-4D97-AF65-F5344CB8AC3E}">
        <p14:creationId xmlns:p14="http://schemas.microsoft.com/office/powerpoint/2010/main" val="2400086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654da03545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ahoma Regular"/>
            </a:endParaRPr>
          </a:p>
        </p:txBody>
      </p:sp>
      <p:sp>
        <p:nvSpPr>
          <p:cNvPr id="148" name="Google Shape;148;g654da03545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654da03545_0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ahoma Regular"/>
            </a:endParaRPr>
          </a:p>
        </p:txBody>
      </p:sp>
      <p:sp>
        <p:nvSpPr>
          <p:cNvPr id="170" name="Google Shape;170;g654da03545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7096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ahoma Regular"/>
            </a:endParaRPr>
          </a:p>
        </p:txBody>
      </p:sp>
      <p:sp>
        <p:nvSpPr>
          <p:cNvPr id="304" name="Google Shape;30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dirty="0"/>
          </a:p>
        </p:txBody>
      </p:sp>
    </p:spTree>
    <p:extLst>
      <p:ext uri="{BB962C8B-B14F-4D97-AF65-F5344CB8AC3E}">
        <p14:creationId xmlns:p14="http://schemas.microsoft.com/office/powerpoint/2010/main" val="41162310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 Black">
  <p:cSld name="Cover — Black">
    <p:spTree>
      <p:nvGrpSpPr>
        <p:cNvPr id="1" name="Shape 15"/>
        <p:cNvGrpSpPr/>
        <p:nvPr/>
      </p:nvGrpSpPr>
      <p:grpSpPr>
        <a:xfrm>
          <a:off x="0" y="0"/>
          <a:ext cx="0" cy="0"/>
          <a:chOff x="0" y="0"/>
          <a:chExt cx="0" cy="0"/>
        </a:xfrm>
      </p:grpSpPr>
      <p:sp>
        <p:nvSpPr>
          <p:cNvPr id="17" name="Google Shape;17;p2"/>
          <p:cNvSpPr txBox="1">
            <a:spLocks noGrp="1"/>
          </p:cNvSpPr>
          <p:nvPr>
            <p:ph type="body" idx="1"/>
          </p:nvPr>
        </p:nvSpPr>
        <p:spPr>
          <a:xfrm>
            <a:off x="692150" y="2394379"/>
            <a:ext cx="10360025" cy="79732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rgbClr val="00B0F0"/>
              </a:buClr>
              <a:buSzPts val="4100"/>
              <a:buNone/>
              <a:defRPr sz="4100" b="0" i="0" cap="none">
                <a:solidFill>
                  <a:srgbClr val="00B0F0"/>
                </a:solidFill>
                <a:latin typeface="Tahoma Regular"/>
                <a:ea typeface="Tahoma Regular"/>
                <a:cs typeface="Tahoma Regular"/>
                <a:sym typeface="Garamo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8" name="Google Shape;18;p2"/>
          <p:cNvSpPr txBox="1">
            <a:spLocks noGrp="1"/>
          </p:cNvSpPr>
          <p:nvPr>
            <p:ph type="body" idx="2"/>
          </p:nvPr>
        </p:nvSpPr>
        <p:spPr>
          <a:xfrm>
            <a:off x="730250" y="3177384"/>
            <a:ext cx="8531225" cy="44423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BBD341"/>
              </a:buClr>
              <a:buSzPts val="1500"/>
              <a:buNone/>
              <a:defRPr sz="1500" b="0" i="0" cap="none">
                <a:solidFill>
                  <a:srgbClr val="BBD341"/>
                </a:solidFill>
                <a:latin typeface="Tahoma Regular"/>
                <a:ea typeface="Tahoma Regular"/>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9" name="Google Shape;19;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Tahoma Regular"/>
                <a:ea typeface="Tahoma Regular"/>
                <a:cs typeface="Calibri"/>
                <a:sym typeface="Calibri"/>
              </a:defRPr>
            </a:lvl1pPr>
            <a:lvl2pPr marL="0" lvl="1" indent="0" algn="r">
              <a:spcBef>
                <a:spcPts val="0"/>
              </a:spcBef>
              <a:buNone/>
              <a:defRPr sz="1200" b="0" i="0" u="none" strike="noStrike" cap="none">
                <a:solidFill>
                  <a:srgbClr val="888888"/>
                </a:solidFill>
                <a:latin typeface="Calibri"/>
                <a:ea typeface="Calibri"/>
                <a:cs typeface="Calibri"/>
                <a:sym typeface="Calibri"/>
              </a:defRPr>
            </a:lvl2pPr>
            <a:lvl3pPr marL="0" lvl="2" indent="0" algn="r">
              <a:spcBef>
                <a:spcPts val="0"/>
              </a:spcBef>
              <a:buNone/>
              <a:defRPr sz="1200" b="0" i="0" u="none" strike="noStrike" cap="none">
                <a:solidFill>
                  <a:srgbClr val="888888"/>
                </a:solidFill>
                <a:latin typeface="Calibri"/>
                <a:ea typeface="Calibri"/>
                <a:cs typeface="Calibri"/>
                <a:sym typeface="Calibri"/>
              </a:defRPr>
            </a:lvl3pPr>
            <a:lvl4pPr marL="0" lvl="3" indent="0" algn="r">
              <a:spcBef>
                <a:spcPts val="0"/>
              </a:spcBef>
              <a:buNone/>
              <a:defRPr sz="1200" b="0" i="0" u="none" strike="noStrike" cap="none">
                <a:solidFill>
                  <a:srgbClr val="888888"/>
                </a:solidFill>
                <a:latin typeface="Calibri"/>
                <a:ea typeface="Calibri"/>
                <a:cs typeface="Calibri"/>
                <a:sym typeface="Calibri"/>
              </a:defRPr>
            </a:lvl4pPr>
            <a:lvl5pPr marL="0" lvl="4" indent="0" algn="r">
              <a:spcBef>
                <a:spcPts val="0"/>
              </a:spcBef>
              <a:buNone/>
              <a:defRPr sz="1200" b="0" i="0" u="none" strike="noStrike" cap="none">
                <a:solidFill>
                  <a:srgbClr val="888888"/>
                </a:solidFill>
                <a:latin typeface="Calibri"/>
                <a:ea typeface="Calibri"/>
                <a:cs typeface="Calibri"/>
                <a:sym typeface="Calibri"/>
              </a:defRPr>
            </a:lvl5pPr>
            <a:lvl6pPr marL="0" lvl="5" indent="0" algn="r">
              <a:spcBef>
                <a:spcPts val="0"/>
              </a:spcBef>
              <a:buNone/>
              <a:defRPr sz="1200" b="0" i="0" u="none" strike="noStrike" cap="none">
                <a:solidFill>
                  <a:srgbClr val="888888"/>
                </a:solidFill>
                <a:latin typeface="Calibri"/>
                <a:ea typeface="Calibri"/>
                <a:cs typeface="Calibri"/>
                <a:sym typeface="Calibri"/>
              </a:defRPr>
            </a:lvl6pPr>
            <a:lvl7pPr marL="0" lvl="6" indent="0" algn="r">
              <a:spcBef>
                <a:spcPts val="0"/>
              </a:spcBef>
              <a:buNone/>
              <a:defRPr sz="1200" b="0" i="0" u="none" strike="noStrike" cap="none">
                <a:solidFill>
                  <a:srgbClr val="888888"/>
                </a:solidFill>
                <a:latin typeface="Calibri"/>
                <a:ea typeface="Calibri"/>
                <a:cs typeface="Calibri"/>
                <a:sym typeface="Calibri"/>
              </a:defRPr>
            </a:lvl7pPr>
            <a:lvl8pPr marL="0" lvl="7" indent="0" algn="r">
              <a:spcBef>
                <a:spcPts val="0"/>
              </a:spcBef>
              <a:buNone/>
              <a:defRPr sz="1200" b="0" i="0" u="none" strike="noStrike" cap="none">
                <a:solidFill>
                  <a:srgbClr val="888888"/>
                </a:solidFill>
                <a:latin typeface="Calibri"/>
                <a:ea typeface="Calibri"/>
                <a:cs typeface="Calibri"/>
                <a:sym typeface="Calibri"/>
              </a:defRPr>
            </a:lvl8pPr>
            <a:lvl9pPr marL="0" lvl="8" indent="0" algn="r">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pic>
        <p:nvPicPr>
          <p:cNvPr id="20" name="Google Shape;20;p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30250" y="6079075"/>
            <a:ext cx="1943100" cy="3556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b="0" i="0">
                <a:latin typeface="Tahoma Regula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4" name="Google Shape;84;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b="0" i="0">
                <a:latin typeface="Tahoma Regular"/>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85" name="Google Shape;85;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b="0" i="0">
                <a:latin typeface="Tahoma Regular"/>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86" name="Google Shape;8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Tahoma Regul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BR" dirty="0"/>
          </a:p>
        </p:txBody>
      </p:sp>
      <p:sp>
        <p:nvSpPr>
          <p:cNvPr id="87" name="Google Shape;8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Tahoma Regul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BR" dirty="0"/>
          </a:p>
        </p:txBody>
      </p:sp>
      <p:sp>
        <p:nvSpPr>
          <p:cNvPr id="88" name="Google Shape;8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atin typeface="Tahoma Regular"/>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b="0" i="0">
                <a:latin typeface="Tahoma Regula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91" name="Google Shape;91;p1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Tahoma Regular"/>
                <a:ea typeface="Tahoma Regular"/>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92" name="Google Shape;92;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b="0" i="0">
                <a:latin typeface="Tahoma Regular"/>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93" name="Google Shape;93;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Tahoma Regul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BR" dirty="0"/>
          </a:p>
        </p:txBody>
      </p:sp>
      <p:sp>
        <p:nvSpPr>
          <p:cNvPr id="94" name="Google Shape;94;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Tahoma Regul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BR" dirty="0"/>
          </a:p>
        </p:txBody>
      </p:sp>
      <p:sp>
        <p:nvSpPr>
          <p:cNvPr id="95" name="Google Shape;95;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atin typeface="Tahoma Regular"/>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b="0" i="0">
                <a:latin typeface="Tahoma Regula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98" name="Google Shape;98;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b="0" i="0">
                <a:latin typeface="Tahoma Regul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99" name="Google Shape;9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Tahoma Regul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BR" dirty="0"/>
          </a:p>
        </p:txBody>
      </p:sp>
      <p:sp>
        <p:nvSpPr>
          <p:cNvPr id="100" name="Google Shape;10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Tahoma Regul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BR" dirty="0"/>
          </a:p>
        </p:txBody>
      </p:sp>
      <p:sp>
        <p:nvSpPr>
          <p:cNvPr id="101" name="Google Shape;10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atin typeface="Tahoma Regular"/>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b="0" i="0">
                <a:latin typeface="Tahoma Regula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04" name="Google Shape;104;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b="0" i="0">
                <a:latin typeface="Tahoma Regul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05" name="Google Shape;10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Tahoma Regul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BR" dirty="0"/>
          </a:p>
        </p:txBody>
      </p:sp>
      <p:sp>
        <p:nvSpPr>
          <p:cNvPr id="106" name="Google Shape;10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Tahoma Regul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BR" dirty="0"/>
          </a:p>
        </p:txBody>
      </p:sp>
      <p:sp>
        <p:nvSpPr>
          <p:cNvPr id="107" name="Google Shape;10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atin typeface="Tahoma Regular"/>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b="0" i="0">
                <a:latin typeface="Tahoma Regula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9" name="Google Shape;29;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b="0" i="0">
                <a:latin typeface="Tahoma Regul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Tahoma Regul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BR" dirty="0"/>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Tahoma Regul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BR" dirty="0"/>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atin typeface="Tahoma Regular"/>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4174204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b="0" i="0">
                <a:latin typeface="Tahoma Regula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Tahoma Regul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BR" dirty="0"/>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Tahoma Regul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BR" dirty="0"/>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atin typeface="Tahoma Regular"/>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929284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Agenda — White with bullets">
  <p:cSld name="3_Agenda — White with bullets">
    <p:spTree>
      <p:nvGrpSpPr>
        <p:cNvPr id="1" name="Shape 21"/>
        <p:cNvGrpSpPr/>
        <p:nvPr/>
      </p:nvGrpSpPr>
      <p:grpSpPr>
        <a:xfrm>
          <a:off x="0" y="0"/>
          <a:ext cx="0" cy="0"/>
          <a:chOff x="0" y="0"/>
          <a:chExt cx="0" cy="0"/>
        </a:xfrm>
      </p:grpSpPr>
      <p:pic>
        <p:nvPicPr>
          <p:cNvPr id="22" name="Google Shape;22;p3" descr="Image"/>
          <p:cNvPicPr preferRelativeResize="0"/>
          <p:nvPr/>
        </p:nvPicPr>
        <p:blipFill rotWithShape="1">
          <a:blip r:embed="rId2">
            <a:alphaModFix amt="12664"/>
          </a:blip>
          <a:srcRect/>
          <a:stretch/>
        </p:blipFill>
        <p:spPr>
          <a:xfrm rot="10800000">
            <a:off x="-2238025" y="-7262068"/>
            <a:ext cx="16868424" cy="9901162"/>
          </a:xfrm>
          <a:prstGeom prst="rect">
            <a:avLst/>
          </a:prstGeom>
          <a:noFill/>
          <a:ln>
            <a:noFill/>
          </a:ln>
        </p:spPr>
      </p:pic>
      <p:pic>
        <p:nvPicPr>
          <p:cNvPr id="23" name="Google Shape;23;p3" descr="Image"/>
          <p:cNvPicPr preferRelativeResize="0"/>
          <p:nvPr/>
        </p:nvPicPr>
        <p:blipFill rotWithShape="1">
          <a:blip r:embed="rId3">
            <a:alphaModFix amt="12664"/>
          </a:blip>
          <a:srcRect/>
          <a:stretch/>
        </p:blipFill>
        <p:spPr>
          <a:xfrm>
            <a:off x="-2203338" y="4218906"/>
            <a:ext cx="16868425" cy="9969688"/>
          </a:xfrm>
          <a:prstGeom prst="rect">
            <a:avLst/>
          </a:prstGeom>
          <a:noFill/>
          <a:ln>
            <a:noFill/>
          </a:ln>
        </p:spPr>
      </p:pic>
      <p:sp>
        <p:nvSpPr>
          <p:cNvPr id="24" name="Google Shape;24;p3"/>
          <p:cNvSpPr txBox="1"/>
          <p:nvPr/>
        </p:nvSpPr>
        <p:spPr>
          <a:xfrm>
            <a:off x="1028968" y="6336792"/>
            <a:ext cx="3593448" cy="93102"/>
          </a:xfrm>
          <a:prstGeom prst="rect">
            <a:avLst/>
          </a:prstGeom>
          <a:noFill/>
          <a:ln>
            <a:noFill/>
          </a:ln>
        </p:spPr>
        <p:txBody>
          <a:bodyPr spcFirstLastPara="1" wrap="square" lIns="0" tIns="0" rIns="0" bIns="0" anchor="t" anchorCtr="0">
            <a:noAutofit/>
          </a:bodyPr>
          <a:lstStyle/>
          <a:p>
            <a:pPr marL="0" marR="0" lvl="0" indent="0" algn="l" rtl="0">
              <a:lnSpc>
                <a:spcPct val="101000"/>
              </a:lnSpc>
              <a:spcBef>
                <a:spcPts val="0"/>
              </a:spcBef>
              <a:spcAft>
                <a:spcPts val="0"/>
              </a:spcAft>
              <a:buNone/>
            </a:pPr>
            <a:r>
              <a:rPr lang="en-US" sz="600" b="0" i="0" cap="none" dirty="0">
                <a:solidFill>
                  <a:schemeClr val="dk1"/>
                </a:solidFill>
                <a:latin typeface="Tahoma Regular"/>
                <a:ea typeface="Arial"/>
                <a:cs typeface="Arial"/>
                <a:sym typeface="Arial"/>
              </a:rPr>
              <a:t>COPYRIGHT JUICE BAR | CONFIDENTIAL</a:t>
            </a:r>
            <a:endParaRPr b="0" i="0" dirty="0">
              <a:latin typeface="Tahoma Regular"/>
            </a:endParaRPr>
          </a:p>
        </p:txBody>
      </p:sp>
      <p:sp>
        <p:nvSpPr>
          <p:cNvPr id="25" name="Google Shape;25;p3"/>
          <p:cNvSpPr txBox="1"/>
          <p:nvPr/>
        </p:nvSpPr>
        <p:spPr>
          <a:xfrm>
            <a:off x="11158586" y="6334949"/>
            <a:ext cx="347563" cy="130805"/>
          </a:xfrm>
          <a:prstGeom prst="rect">
            <a:avLst/>
          </a:prstGeom>
          <a:noFill/>
          <a:ln>
            <a:noFill/>
          </a:ln>
        </p:spPr>
        <p:txBody>
          <a:bodyPr spcFirstLastPara="1" wrap="square" lIns="0" tIns="0" rIns="0" bIns="0" anchor="t" anchorCtr="0">
            <a:noAutofit/>
          </a:bodyPr>
          <a:lstStyle/>
          <a:p>
            <a:pPr marL="0" marR="0" lvl="0" indent="0" algn="r" rtl="0">
              <a:lnSpc>
                <a:spcPct val="85000"/>
              </a:lnSpc>
              <a:spcBef>
                <a:spcPts val="0"/>
              </a:spcBef>
              <a:spcAft>
                <a:spcPts val="0"/>
              </a:spcAft>
              <a:buNone/>
            </a:pPr>
            <a:fld id="{00000000-1234-1234-1234-123412341234}" type="slidenum">
              <a:rPr lang="en-US" sz="1000" b="0" i="0" cap="none">
                <a:solidFill>
                  <a:schemeClr val="dk1"/>
                </a:solidFill>
                <a:latin typeface="Tahoma Regular"/>
                <a:ea typeface="Calibri"/>
                <a:cs typeface="Calibri"/>
                <a:sym typeface="Calibri"/>
              </a:rPr>
              <a:t>‹#›</a:t>
            </a:fld>
            <a:endParaRPr sz="1000" b="0" i="0" cap="none" dirty="0">
              <a:solidFill>
                <a:schemeClr val="dk1"/>
              </a:solidFill>
              <a:latin typeface="Tahoma Regular"/>
              <a:ea typeface="Calibri"/>
              <a:cs typeface="Calibri"/>
              <a:sym typeface="Calibri"/>
            </a:endParaRPr>
          </a:p>
        </p:txBody>
      </p:sp>
      <p:sp>
        <p:nvSpPr>
          <p:cNvPr id="26" name="Google Shape;26;p3"/>
          <p:cNvSpPr/>
          <p:nvPr/>
        </p:nvSpPr>
        <p:spPr>
          <a:xfrm>
            <a:off x="685979" y="6345936"/>
            <a:ext cx="274391" cy="54864"/>
          </a:xfrm>
          <a:prstGeom prst="rect">
            <a:avLst/>
          </a:prstGeom>
          <a:solidFill>
            <a:srgbClr val="BBD34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b="0" i="0" dirty="0">
              <a:solidFill>
                <a:srgbClr val="BBD341"/>
              </a:solidFill>
              <a:latin typeface="Tahoma Regular"/>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Agenda — White with bullets">
  <p:cSld name="1_Agenda — White with bulle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85979" y="654050"/>
            <a:ext cx="10820170" cy="184666"/>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DAEF0"/>
              </a:buClr>
              <a:buSzPts val="2400"/>
              <a:buFont typeface="Gill Sans"/>
              <a:buNone/>
              <a:defRPr sz="2400" b="0" i="0">
                <a:solidFill>
                  <a:srgbClr val="1DAEF0"/>
                </a:solidFill>
                <a:latin typeface="Tahoma Regular"/>
                <a:ea typeface="Tahoma Regular"/>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5" name="Google Shape;35;p5"/>
          <p:cNvSpPr txBox="1">
            <a:spLocks noGrp="1"/>
          </p:cNvSpPr>
          <p:nvPr>
            <p:ph type="body" idx="1"/>
          </p:nvPr>
        </p:nvSpPr>
        <p:spPr>
          <a:xfrm>
            <a:off x="685979" y="1435616"/>
            <a:ext cx="5283021" cy="3568184"/>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300"/>
              </a:spcBef>
              <a:spcAft>
                <a:spcPts val="0"/>
              </a:spcAft>
              <a:buClr>
                <a:schemeClr val="dk1"/>
              </a:buClr>
              <a:buSzPts val="1400"/>
              <a:buFont typeface="Gill Sans"/>
              <a:buNone/>
              <a:defRPr sz="1400" b="0" i="0">
                <a:latin typeface="Tahoma Regular"/>
                <a:ea typeface="Tahoma Regular"/>
                <a:cs typeface="Gill Sans"/>
                <a:sym typeface="Gill Sans"/>
              </a:defRPr>
            </a:lvl1pPr>
            <a:lvl2pPr marL="914400" lvl="1" indent="-314960" algn="l">
              <a:lnSpc>
                <a:spcPct val="90000"/>
              </a:lnSpc>
              <a:spcBef>
                <a:spcPts val="900"/>
              </a:spcBef>
              <a:spcAft>
                <a:spcPts val="0"/>
              </a:spcAft>
              <a:buClr>
                <a:srgbClr val="7F7F7F"/>
              </a:buClr>
              <a:buSzPts val="1360"/>
              <a:buFont typeface="Noto Sans Symbols"/>
              <a:buChar char="▪"/>
              <a:defRPr sz="1600" b="0" i="0">
                <a:latin typeface="Arial"/>
                <a:ea typeface="Arial"/>
                <a:cs typeface="Arial"/>
                <a:sym typeface="Arial"/>
              </a:defRPr>
            </a:lvl2pPr>
            <a:lvl3pPr marL="1371600" lvl="2" indent="-314960" algn="l">
              <a:lnSpc>
                <a:spcPct val="90000"/>
              </a:lnSpc>
              <a:spcBef>
                <a:spcPts val="900"/>
              </a:spcBef>
              <a:spcAft>
                <a:spcPts val="0"/>
              </a:spcAft>
              <a:buClr>
                <a:srgbClr val="7F7F7F"/>
              </a:buClr>
              <a:buSzPts val="1360"/>
              <a:buFont typeface="Noto Sans Symbols"/>
              <a:buChar char="▪"/>
              <a:defRPr sz="1600" b="0" i="0">
                <a:latin typeface="Arial"/>
                <a:ea typeface="Arial"/>
                <a:cs typeface="Arial"/>
                <a:sym typeface="Arial"/>
              </a:defRPr>
            </a:lvl3pPr>
            <a:lvl4pPr marL="1828800" lvl="3" indent="-314960" algn="l">
              <a:lnSpc>
                <a:spcPct val="90000"/>
              </a:lnSpc>
              <a:spcBef>
                <a:spcPts val="900"/>
              </a:spcBef>
              <a:spcAft>
                <a:spcPts val="0"/>
              </a:spcAft>
              <a:buClr>
                <a:srgbClr val="7F7F7F"/>
              </a:buClr>
              <a:buSzPts val="1360"/>
              <a:buFont typeface="Noto Sans Symbols"/>
              <a:buChar char="▪"/>
              <a:defRPr sz="1600" b="0" i="0">
                <a:latin typeface="Arial"/>
                <a:ea typeface="Arial"/>
                <a:cs typeface="Arial"/>
                <a:sym typeface="Arial"/>
              </a:defRPr>
            </a:lvl4pPr>
            <a:lvl5pPr marL="2286000" lvl="4" indent="-314960" algn="l">
              <a:lnSpc>
                <a:spcPct val="90000"/>
              </a:lnSpc>
              <a:spcBef>
                <a:spcPts val="900"/>
              </a:spcBef>
              <a:spcAft>
                <a:spcPts val="0"/>
              </a:spcAft>
              <a:buClr>
                <a:srgbClr val="7F7F7F"/>
              </a:buClr>
              <a:buSzPts val="1360"/>
              <a:buFont typeface="Noto Sans Symbols"/>
              <a:buChar char="▪"/>
              <a:defRPr sz="1600"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Agenda — White with bullets">
  <p:cSld name="2_Agenda — White with bullets">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685979" y="654050"/>
            <a:ext cx="10820170" cy="184666"/>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DAEF0"/>
              </a:buClr>
              <a:buSzPts val="2400"/>
              <a:buFont typeface="Gill Sans"/>
              <a:buNone/>
              <a:defRPr sz="2400" b="0" i="0">
                <a:solidFill>
                  <a:srgbClr val="1DAEF0"/>
                </a:solidFill>
                <a:latin typeface="Tahoma Regular"/>
                <a:ea typeface="Tahoma Regular"/>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1" name="Google Shape;41;p6"/>
          <p:cNvSpPr/>
          <p:nvPr/>
        </p:nvSpPr>
        <p:spPr>
          <a:xfrm>
            <a:off x="685979" y="6345936"/>
            <a:ext cx="274391" cy="54864"/>
          </a:xfrm>
          <a:prstGeom prst="rect">
            <a:avLst/>
          </a:prstGeom>
          <a:solidFill>
            <a:srgbClr val="BBD34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b="0" i="0" dirty="0">
              <a:solidFill>
                <a:srgbClr val="BBD341"/>
              </a:solidFill>
              <a:latin typeface="Tahoma Regular"/>
              <a:ea typeface="Calibri"/>
              <a:cs typeface="Calibri"/>
              <a:sym typeface="Calibri"/>
            </a:endParaRPr>
          </a:p>
        </p:txBody>
      </p:sp>
      <p:sp>
        <p:nvSpPr>
          <p:cNvPr id="42" name="Google Shape;42;p6"/>
          <p:cNvSpPr txBox="1"/>
          <p:nvPr/>
        </p:nvSpPr>
        <p:spPr>
          <a:xfrm>
            <a:off x="1028968" y="6336792"/>
            <a:ext cx="3593448" cy="93102"/>
          </a:xfrm>
          <a:prstGeom prst="rect">
            <a:avLst/>
          </a:prstGeom>
          <a:noFill/>
          <a:ln>
            <a:noFill/>
          </a:ln>
        </p:spPr>
        <p:txBody>
          <a:bodyPr spcFirstLastPara="1" wrap="square" lIns="0" tIns="0" rIns="0" bIns="0" anchor="t" anchorCtr="0">
            <a:noAutofit/>
          </a:bodyPr>
          <a:lstStyle/>
          <a:p>
            <a:pPr marL="0" marR="0" lvl="0" indent="0" algn="l" rtl="0">
              <a:lnSpc>
                <a:spcPct val="101000"/>
              </a:lnSpc>
              <a:spcBef>
                <a:spcPts val="0"/>
              </a:spcBef>
              <a:spcAft>
                <a:spcPts val="0"/>
              </a:spcAft>
              <a:buNone/>
            </a:pPr>
            <a:r>
              <a:rPr lang="en-US" sz="600" b="0" i="0" cap="none" dirty="0">
                <a:solidFill>
                  <a:schemeClr val="dk1"/>
                </a:solidFill>
                <a:latin typeface="Tahoma Regular"/>
                <a:ea typeface="Arial"/>
                <a:cs typeface="Arial"/>
                <a:sym typeface="Arial"/>
              </a:rPr>
              <a:t>COPYRIGHT JUICE BAR | CONFIDENTIAL</a:t>
            </a:r>
            <a:endParaRPr b="0" i="0" dirty="0">
              <a:latin typeface="Tahoma Regular"/>
            </a:endParaRPr>
          </a:p>
        </p:txBody>
      </p:sp>
      <p:sp>
        <p:nvSpPr>
          <p:cNvPr id="43" name="Google Shape;43;p6"/>
          <p:cNvSpPr txBox="1"/>
          <p:nvPr/>
        </p:nvSpPr>
        <p:spPr>
          <a:xfrm>
            <a:off x="11158586" y="6334949"/>
            <a:ext cx="347563" cy="130805"/>
          </a:xfrm>
          <a:prstGeom prst="rect">
            <a:avLst/>
          </a:prstGeom>
          <a:noFill/>
          <a:ln>
            <a:noFill/>
          </a:ln>
        </p:spPr>
        <p:txBody>
          <a:bodyPr spcFirstLastPara="1" wrap="square" lIns="0" tIns="0" rIns="0" bIns="0" anchor="t" anchorCtr="0">
            <a:noAutofit/>
          </a:bodyPr>
          <a:lstStyle/>
          <a:p>
            <a:pPr marL="0" marR="0" lvl="0" indent="0" algn="r" rtl="0">
              <a:lnSpc>
                <a:spcPct val="85000"/>
              </a:lnSpc>
              <a:spcBef>
                <a:spcPts val="0"/>
              </a:spcBef>
              <a:spcAft>
                <a:spcPts val="0"/>
              </a:spcAft>
              <a:buNone/>
            </a:pPr>
            <a:fld id="{00000000-1234-1234-1234-123412341234}" type="slidenum">
              <a:rPr lang="en-US" sz="1000" b="0" i="0" cap="none">
                <a:solidFill>
                  <a:schemeClr val="dk1"/>
                </a:solidFill>
                <a:latin typeface="Tahoma Regular"/>
                <a:ea typeface="Calibri"/>
                <a:cs typeface="Calibri"/>
                <a:sym typeface="Calibri"/>
              </a:rPr>
              <a:t>‹#›</a:t>
            </a:fld>
            <a:endParaRPr sz="1000" b="0" i="0" cap="none" dirty="0">
              <a:solidFill>
                <a:schemeClr val="dk1"/>
              </a:solidFill>
              <a:latin typeface="Tahoma Regular"/>
              <a:ea typeface="Calibri"/>
              <a:cs typeface="Calibri"/>
              <a:sym typeface="Calibri"/>
            </a:endParaRPr>
          </a:p>
        </p:txBody>
      </p:sp>
      <p:sp>
        <p:nvSpPr>
          <p:cNvPr id="44" name="Google Shape;44;p6"/>
          <p:cNvSpPr txBox="1">
            <a:spLocks noGrp="1"/>
          </p:cNvSpPr>
          <p:nvPr>
            <p:ph type="body" idx="1"/>
          </p:nvPr>
        </p:nvSpPr>
        <p:spPr>
          <a:xfrm>
            <a:off x="685979" y="1066800"/>
            <a:ext cx="10820169" cy="495992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b="0" i="0">
                <a:latin typeface="Tahoma Regular"/>
                <a:ea typeface="Tahoma Regular"/>
                <a:cs typeface="Gill Sans"/>
                <a:sym typeface="Gill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5"/>
        <p:cNvGrpSpPr/>
        <p:nvPr/>
      </p:nvGrpSpPr>
      <p:grpSpPr>
        <a:xfrm>
          <a:off x="0" y="0"/>
          <a:ext cx="0" cy="0"/>
          <a:chOff x="0" y="0"/>
          <a:chExt cx="0" cy="0"/>
        </a:xfrm>
      </p:grpSpPr>
      <p:sp>
        <p:nvSpPr>
          <p:cNvPr id="46" name="Google Shape;46;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b="0" i="0">
                <a:latin typeface="Tahoma Regula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7" name="Google Shape;47;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b="0" i="0">
                <a:latin typeface="Tahoma Regular"/>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48" name="Google Shape;4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Tahoma Regul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BR" dirty="0"/>
          </a:p>
        </p:txBody>
      </p:sp>
      <p:sp>
        <p:nvSpPr>
          <p:cNvPr id="49" name="Google Shape;4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Tahoma Regul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BR" dirty="0"/>
          </a:p>
        </p:txBody>
      </p:sp>
      <p:sp>
        <p:nvSpPr>
          <p:cNvPr id="50" name="Google Shape;5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atin typeface="Tahoma Regular"/>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b="0" i="0">
                <a:latin typeface="Tahoma Regula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3" name="Google Shape;53;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b="0" i="0">
                <a:solidFill>
                  <a:srgbClr val="888888"/>
                </a:solidFill>
                <a:latin typeface="Tahoma Regular"/>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54" name="Google Shape;5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Tahoma Regul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BR" dirty="0"/>
          </a:p>
        </p:txBody>
      </p:sp>
      <p:sp>
        <p:nvSpPr>
          <p:cNvPr id="55" name="Google Shape;5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Tahoma Regul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BR" dirty="0"/>
          </a:p>
        </p:txBody>
      </p:sp>
      <p:sp>
        <p:nvSpPr>
          <p:cNvPr id="56" name="Google Shape;5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atin typeface="Tahoma Regular"/>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b="0" i="0">
                <a:latin typeface="Tahoma Regula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9" name="Google Shape;59;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b="0" i="0">
                <a:latin typeface="Tahoma Regul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0" name="Google Shape;60;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b="0" i="0">
                <a:latin typeface="Tahoma Regul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1" name="Google Shape;6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Tahoma Regul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BR" dirty="0"/>
          </a:p>
        </p:txBody>
      </p:sp>
      <p:sp>
        <p:nvSpPr>
          <p:cNvPr id="62" name="Google Shape;6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Tahoma Regul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BR" dirty="0"/>
          </a:p>
        </p:txBody>
      </p:sp>
      <p:sp>
        <p:nvSpPr>
          <p:cNvPr id="63" name="Google Shape;6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atin typeface="Tahoma Regular"/>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b="0" i="0">
                <a:latin typeface="Tahoma Regula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6" name="Google Shape;66;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0" i="0">
                <a:latin typeface="Tahoma Regular"/>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67" name="Google Shape;67;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b="0" i="0">
                <a:latin typeface="Tahoma Regul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8" name="Google Shape;68;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0" i="0">
                <a:latin typeface="Tahoma Regular"/>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69" name="Google Shape;69;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b="0" i="0">
                <a:latin typeface="Tahoma Regul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0" name="Google Shape;7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Tahoma Regul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BR" dirty="0"/>
          </a:p>
        </p:txBody>
      </p:sp>
      <p:sp>
        <p:nvSpPr>
          <p:cNvPr id="71" name="Google Shape;7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Tahoma Regul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BR" dirty="0"/>
          </a:p>
        </p:txBody>
      </p:sp>
      <p:sp>
        <p:nvSpPr>
          <p:cNvPr id="72" name="Google Shape;7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atin typeface="Tahoma Regular"/>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8"/>
        <p:cNvGrpSpPr/>
        <p:nvPr/>
      </p:nvGrpSpPr>
      <p:grpSpPr>
        <a:xfrm>
          <a:off x="0" y="0"/>
          <a:ext cx="0" cy="0"/>
          <a:chOff x="0" y="0"/>
          <a:chExt cx="0" cy="0"/>
        </a:xfrm>
      </p:grpSpPr>
      <p:sp>
        <p:nvSpPr>
          <p:cNvPr id="79" name="Google Shape;79;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Tahoma Regul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BR" dirty="0"/>
          </a:p>
        </p:txBody>
      </p:sp>
      <p:sp>
        <p:nvSpPr>
          <p:cNvPr id="80" name="Google Shape;80;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Tahoma Regul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BR" dirty="0"/>
          </a:p>
        </p:txBody>
      </p:sp>
      <p:sp>
        <p:nvSpPr>
          <p:cNvPr id="81" name="Google Shape;81;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atin typeface="Tahoma Regular"/>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Tahoma Regular"/>
                <a:ea typeface="Tahoma Regular"/>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BR" dirty="0"/>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Tahoma Regular"/>
                <a:ea typeface="Tahoma Regular"/>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BR" dirty="0"/>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Tahoma Regular"/>
                <a:ea typeface="Tahoma Regular"/>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0" r:id="rId11"/>
    <p:sldLayoutId id="2147483661" r:id="rId12"/>
    <p:sldLayoutId id="2147483662" r:id="rId13"/>
    <p:sldLayoutId id="2147483666" r:id="rId14"/>
    <p:sldLayoutId id="2147483667"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Pill Gothic 300mg Thin" panose="02000503030000020004" pitchFamily="2" charset="77"/>
          <a:ea typeface="Pill Gothic 300mg Thin" panose="02000503030000020004" pitchFamily="2"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Pill Gothic 300mg Thin" panose="02000503030000020004" pitchFamily="2" charset="77"/>
          <a:ea typeface="Pill Gothic 300mg Thin" panose="02000503030000020004" pitchFamily="2"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wmf"/><Relationship Id="rId4" Type="http://schemas.openxmlformats.org/officeDocument/2006/relationships/image" Target="../media/image5.wmf"/></Relationships>
</file>

<file path=ppt/slides/_rels/slide10.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7.png"/><Relationship Id="rId3" Type="http://schemas.openxmlformats.org/officeDocument/2006/relationships/image" Target="../media/image6.wmf"/><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image" Target="../media/image4.wmf"/><Relationship Id="rId1" Type="http://schemas.openxmlformats.org/officeDocument/2006/relationships/slideLayout" Target="../slideLayouts/slideLayout2.xml"/><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5.wmf"/><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4.wmf"/><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wmf"/></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5.wmf"/><Relationship Id="rId4" Type="http://schemas.openxmlformats.org/officeDocument/2006/relationships/image" Target="../media/image4.wmf"/></Relationships>
</file>

<file path=ppt/slides/_rels/slide13.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comments" Target="../comments/comment1.xm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5.wmf"/><Relationship Id="rId4" Type="http://schemas.openxmlformats.org/officeDocument/2006/relationships/image" Target="../media/image6.wmf"/></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39.svg"/><Relationship Id="rId18" Type="http://schemas.openxmlformats.org/officeDocument/2006/relationships/image" Target="../media/image7.png"/><Relationship Id="rId3" Type="http://schemas.openxmlformats.org/officeDocument/2006/relationships/image" Target="../media/image4.wmf"/><Relationship Id="rId7" Type="http://schemas.openxmlformats.org/officeDocument/2006/relationships/image" Target="../media/image35.svg"/><Relationship Id="rId12" Type="http://schemas.openxmlformats.org/officeDocument/2006/relationships/image" Target="../media/image38.png"/><Relationship Id="rId17" Type="http://schemas.openxmlformats.org/officeDocument/2006/relationships/image" Target="../media/image47.svg"/><Relationship Id="rId2" Type="http://schemas.openxmlformats.org/officeDocument/2006/relationships/notesSlide" Target="../notesSlides/notesSlide11.xml"/><Relationship Id="rId16" Type="http://schemas.openxmlformats.org/officeDocument/2006/relationships/image" Target="../media/image46.png"/><Relationship Id="rId1" Type="http://schemas.openxmlformats.org/officeDocument/2006/relationships/slideLayout" Target="../slideLayouts/slideLayout3.xml"/><Relationship Id="rId6" Type="http://schemas.openxmlformats.org/officeDocument/2006/relationships/image" Target="../media/image34.png"/><Relationship Id="rId11" Type="http://schemas.openxmlformats.org/officeDocument/2006/relationships/image" Target="../media/image37.svg"/><Relationship Id="rId5" Type="http://schemas.openxmlformats.org/officeDocument/2006/relationships/image" Target="../media/image5.wmf"/><Relationship Id="rId15" Type="http://schemas.openxmlformats.org/officeDocument/2006/relationships/image" Target="../media/image45.svg"/><Relationship Id="rId10" Type="http://schemas.openxmlformats.org/officeDocument/2006/relationships/image" Target="../media/image36.png"/><Relationship Id="rId4" Type="http://schemas.openxmlformats.org/officeDocument/2006/relationships/image" Target="../media/image6.wmf"/><Relationship Id="rId9" Type="http://schemas.openxmlformats.org/officeDocument/2006/relationships/image" Target="../media/image43.svg"/><Relationship Id="rId1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wmf"/><Relationship Id="rId4" Type="http://schemas.openxmlformats.org/officeDocument/2006/relationships/image" Target="../media/image6.wmf"/></Relationships>
</file>

<file path=ppt/slides/_rels/slide16.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5.wmf"/><Relationship Id="rId4" Type="http://schemas.openxmlformats.org/officeDocument/2006/relationships/image" Target="../media/image6.wmf"/></Relationships>
</file>

<file path=ppt/slides/_rels/slide17.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5.wmf"/><Relationship Id="rId4" Type="http://schemas.openxmlformats.org/officeDocument/2006/relationships/image" Target="../media/image6.wmf"/></Relationships>
</file>

<file path=ppt/slides/_rels/slide18.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image" Target="../media/image4.wmf"/><Relationship Id="rId7" Type="http://schemas.openxmlformats.org/officeDocument/2006/relationships/image" Target="../media/image50.wmf"/><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5.wmf"/><Relationship Id="rId4" Type="http://schemas.openxmlformats.org/officeDocument/2006/relationships/image" Target="../media/image6.wmf"/></Relationships>
</file>

<file path=ppt/slides/_rels/slide1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wmf"/><Relationship Id="rId7"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55.png"/><Relationship Id="rId5" Type="http://schemas.openxmlformats.org/officeDocument/2006/relationships/image" Target="../media/image5.wmf"/><Relationship Id="rId10" Type="http://schemas.openxmlformats.org/officeDocument/2006/relationships/image" Target="../media/image54.png"/><Relationship Id="rId4" Type="http://schemas.openxmlformats.org/officeDocument/2006/relationships/image" Target="../media/image6.wmf"/><Relationship Id="rId9"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5.wmf"/><Relationship Id="rId5" Type="http://schemas.openxmlformats.org/officeDocument/2006/relationships/image" Target="../media/image6.wmf"/><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57.png"/><Relationship Id="rId2" Type="http://schemas.openxmlformats.org/officeDocument/2006/relationships/image" Target="../media/image4.wmf"/><Relationship Id="rId1" Type="http://schemas.openxmlformats.org/officeDocument/2006/relationships/slideLayout" Target="../slideLayouts/slideLayout14.xml"/><Relationship Id="rId6" Type="http://schemas.openxmlformats.org/officeDocument/2006/relationships/image" Target="../media/image56.png"/><Relationship Id="rId5" Type="http://schemas.openxmlformats.org/officeDocument/2006/relationships/image" Target="../media/image7.png"/><Relationship Id="rId4" Type="http://schemas.openxmlformats.org/officeDocument/2006/relationships/image" Target="../media/image5.wmf"/></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9.png"/><Relationship Id="rId7" Type="http://schemas.openxmlformats.org/officeDocument/2006/relationships/image" Target="../media/image5.wmf"/><Relationship Id="rId2" Type="http://schemas.openxmlformats.org/officeDocument/2006/relationships/image" Target="../media/image58.png"/><Relationship Id="rId1" Type="http://schemas.openxmlformats.org/officeDocument/2006/relationships/slideLayout" Target="../slideLayouts/slideLayout14.xml"/><Relationship Id="rId6" Type="http://schemas.openxmlformats.org/officeDocument/2006/relationships/image" Target="../media/image6.wmf"/><Relationship Id="rId5" Type="http://schemas.openxmlformats.org/officeDocument/2006/relationships/image" Target="../media/image4.wmf"/><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61.png"/><Relationship Id="rId5" Type="http://schemas.openxmlformats.org/officeDocument/2006/relationships/image" Target="../media/image5.wmf"/><Relationship Id="rId4" Type="http://schemas.openxmlformats.org/officeDocument/2006/relationships/image" Target="../media/image6.wmf"/></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5.wmf"/><Relationship Id="rId5" Type="http://schemas.openxmlformats.org/officeDocument/2006/relationships/image" Target="../media/image6.wmf"/><Relationship Id="rId4" Type="http://schemas.openxmlformats.org/officeDocument/2006/relationships/image" Target="../media/image4.wmf"/></Relationships>
</file>

<file path=ppt/slides/_rels/slide24.xml.rels><?xml version="1.0" encoding="UTF-8" standalone="yes"?>
<Relationships xmlns="http://schemas.openxmlformats.org/package/2006/relationships"><Relationship Id="rId8" Type="http://schemas.openxmlformats.org/officeDocument/2006/relationships/comments" Target="../comments/comment3.xml"/><Relationship Id="rId3" Type="http://schemas.openxmlformats.org/officeDocument/2006/relationships/image" Target="../media/image62.png"/><Relationship Id="rId7"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5.wmf"/><Relationship Id="rId5" Type="http://schemas.openxmlformats.org/officeDocument/2006/relationships/image" Target="../media/image6.wmf"/><Relationship Id="rId4" Type="http://schemas.openxmlformats.org/officeDocument/2006/relationships/image" Target="../media/image4.wmf"/></Relationships>
</file>

<file path=ppt/slides/_rels/slide2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5.wmf"/><Relationship Id="rId4" Type="http://schemas.openxmlformats.org/officeDocument/2006/relationships/image" Target="../media/image6.wmf"/></Relationships>
</file>

<file path=ppt/slides/_rels/slide26.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18" Type="http://schemas.openxmlformats.org/officeDocument/2006/relationships/image" Target="../media/image78.jpg"/><Relationship Id="rId26" Type="http://schemas.openxmlformats.org/officeDocument/2006/relationships/image" Target="../media/image7.png"/><Relationship Id="rId3" Type="http://schemas.openxmlformats.org/officeDocument/2006/relationships/image" Target="../media/image63.png"/><Relationship Id="rId21" Type="http://schemas.openxmlformats.org/officeDocument/2006/relationships/image" Target="../media/image81.png"/><Relationship Id="rId7" Type="http://schemas.openxmlformats.org/officeDocument/2006/relationships/image" Target="../media/image67.png"/><Relationship Id="rId12" Type="http://schemas.openxmlformats.org/officeDocument/2006/relationships/image" Target="../media/image72.png"/><Relationship Id="rId17" Type="http://schemas.openxmlformats.org/officeDocument/2006/relationships/image" Target="../media/image77.png"/><Relationship Id="rId25" Type="http://schemas.openxmlformats.org/officeDocument/2006/relationships/image" Target="../media/image5.wmf"/><Relationship Id="rId2" Type="http://schemas.openxmlformats.org/officeDocument/2006/relationships/notesSlide" Target="../notesSlides/notesSlide21.xml"/><Relationship Id="rId16" Type="http://schemas.openxmlformats.org/officeDocument/2006/relationships/image" Target="../media/image76.png"/><Relationship Id="rId20" Type="http://schemas.openxmlformats.org/officeDocument/2006/relationships/image" Target="../media/image80.png"/><Relationship Id="rId1" Type="http://schemas.openxmlformats.org/officeDocument/2006/relationships/slideLayout" Target="../slideLayouts/slideLayout3.xml"/><Relationship Id="rId6" Type="http://schemas.openxmlformats.org/officeDocument/2006/relationships/image" Target="../media/image66.png"/><Relationship Id="rId11" Type="http://schemas.openxmlformats.org/officeDocument/2006/relationships/image" Target="../media/image71.png"/><Relationship Id="rId24" Type="http://schemas.openxmlformats.org/officeDocument/2006/relationships/image" Target="../media/image6.wmf"/><Relationship Id="rId5" Type="http://schemas.openxmlformats.org/officeDocument/2006/relationships/image" Target="../media/image65.png"/><Relationship Id="rId15" Type="http://schemas.openxmlformats.org/officeDocument/2006/relationships/image" Target="../media/image75.png"/><Relationship Id="rId23" Type="http://schemas.openxmlformats.org/officeDocument/2006/relationships/image" Target="../media/image4.wmf"/><Relationship Id="rId10" Type="http://schemas.openxmlformats.org/officeDocument/2006/relationships/image" Target="../media/image70.png"/><Relationship Id="rId19" Type="http://schemas.openxmlformats.org/officeDocument/2006/relationships/image" Target="../media/image79.pn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74.png"/><Relationship Id="rId22" Type="http://schemas.openxmlformats.org/officeDocument/2006/relationships/image" Target="../media/image82.png"/></Relationships>
</file>

<file path=ppt/slides/_rels/slide27.xml.rels><?xml version="1.0" encoding="UTF-8" standalone="yes"?>
<Relationships xmlns="http://schemas.openxmlformats.org/package/2006/relationships"><Relationship Id="rId8" Type="http://schemas.openxmlformats.org/officeDocument/2006/relationships/comments" Target="../comments/comment4.xml"/><Relationship Id="rId3" Type="http://schemas.openxmlformats.org/officeDocument/2006/relationships/image" Target="../media/image830.png"/><Relationship Id="rId7" Type="http://schemas.openxmlformats.org/officeDocument/2006/relationships/image" Target="../media/image7.png"/><Relationship Id="rId2" Type="http://schemas.microsoft.com/office/2014/relationships/chartEx" Target="../charts/chartEx1.xml"/><Relationship Id="rId1" Type="http://schemas.openxmlformats.org/officeDocument/2006/relationships/slideLayout" Target="../slideLayouts/slideLayout14.xml"/><Relationship Id="rId6" Type="http://schemas.openxmlformats.org/officeDocument/2006/relationships/image" Target="../media/image5.wmf"/><Relationship Id="rId5" Type="http://schemas.openxmlformats.org/officeDocument/2006/relationships/image" Target="../media/image6.wmf"/><Relationship Id="rId4" Type="http://schemas.openxmlformats.org/officeDocument/2006/relationships/image" Target="../media/image4.wmf"/></Relationships>
</file>

<file path=ppt/slides/_rels/slide28.xml.rels><?xml version="1.0" encoding="UTF-8" standalone="yes"?>
<Relationships xmlns="http://schemas.openxmlformats.org/package/2006/relationships"><Relationship Id="rId3" Type="http://schemas.openxmlformats.org/officeDocument/2006/relationships/image" Target="../media/image84.jpg"/><Relationship Id="rId7" Type="http://schemas.openxmlformats.org/officeDocument/2006/relationships/image" Target="../media/image7.png"/><Relationship Id="rId2" Type="http://schemas.openxmlformats.org/officeDocument/2006/relationships/image" Target="../media/image83.png"/><Relationship Id="rId1" Type="http://schemas.openxmlformats.org/officeDocument/2006/relationships/slideLayout" Target="../slideLayouts/slideLayout14.xml"/><Relationship Id="rId6" Type="http://schemas.openxmlformats.org/officeDocument/2006/relationships/image" Target="../media/image5.wmf"/><Relationship Id="rId5" Type="http://schemas.openxmlformats.org/officeDocument/2006/relationships/image" Target="../media/image6.wmf"/><Relationship Id="rId4" Type="http://schemas.openxmlformats.org/officeDocument/2006/relationships/image" Target="../media/image4.wmf"/></Relationships>
</file>

<file path=ppt/slides/_rels/slide29.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85.emf"/><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wmf"/><Relationship Id="rId4" Type="http://schemas.openxmlformats.org/officeDocument/2006/relationships/image" Target="../media/image6.wmf"/></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wmf"/><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wmf"/><Relationship Id="rId5" Type="http://schemas.openxmlformats.org/officeDocument/2006/relationships/image" Target="../media/image7.png"/><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wmf"/><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12.wmf"/><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5.wmf"/><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3.wmf"/><Relationship Id="rId5" Type="http://schemas.openxmlformats.org/officeDocument/2006/relationships/image" Target="../media/image5.wmf"/><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18" Type="http://schemas.openxmlformats.org/officeDocument/2006/relationships/image" Target="../media/image25.jpeg"/><Relationship Id="rId26" Type="http://schemas.openxmlformats.org/officeDocument/2006/relationships/image" Target="../media/image33.jpeg"/><Relationship Id="rId3" Type="http://schemas.openxmlformats.org/officeDocument/2006/relationships/image" Target="../media/image4.wmf"/><Relationship Id="rId21" Type="http://schemas.openxmlformats.org/officeDocument/2006/relationships/image" Target="../media/image28.tiff"/><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2.jpeg"/><Relationship Id="rId2" Type="http://schemas.openxmlformats.org/officeDocument/2006/relationships/notesSlide" Target="../notesSlides/notesSlide8.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8.jpeg"/><Relationship Id="rId24" Type="http://schemas.openxmlformats.org/officeDocument/2006/relationships/image" Target="../media/image31.jpeg"/><Relationship Id="rId5" Type="http://schemas.openxmlformats.org/officeDocument/2006/relationships/image" Target="../media/image5.wmf"/><Relationship Id="rId15" Type="http://schemas.openxmlformats.org/officeDocument/2006/relationships/image" Target="../media/image22.jpeg"/><Relationship Id="rId23" Type="http://schemas.openxmlformats.org/officeDocument/2006/relationships/image" Target="../media/image30.jpe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6.wmf"/><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4.wmf"/><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1"/>
        <p:cNvGrpSpPr/>
        <p:nvPr/>
      </p:nvGrpSpPr>
      <p:grpSpPr>
        <a:xfrm>
          <a:off x="0" y="0"/>
          <a:ext cx="0" cy="0"/>
          <a:chOff x="0" y="0"/>
          <a:chExt cx="0" cy="0"/>
        </a:xfrm>
      </p:grpSpPr>
      <p:sp>
        <p:nvSpPr>
          <p:cNvPr id="116" name="Google Shape;116;p17"/>
          <p:cNvSpPr txBox="1"/>
          <p:nvPr/>
        </p:nvSpPr>
        <p:spPr>
          <a:xfrm>
            <a:off x="10139427" y="277789"/>
            <a:ext cx="18473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ahoma Regular"/>
              <a:ea typeface="Calibri"/>
              <a:cs typeface="Calibri"/>
              <a:sym typeface="Calibri"/>
            </a:endParaRPr>
          </a:p>
        </p:txBody>
      </p:sp>
      <p:sp>
        <p:nvSpPr>
          <p:cNvPr id="10" name="Rectangle 9">
            <a:extLst>
              <a:ext uri="{FF2B5EF4-FFF2-40B4-BE49-F238E27FC236}">
                <a16:creationId xmlns:a16="http://schemas.microsoft.com/office/drawing/2014/main" id="{6930FFB2-7543-354A-AD6A-FA4D884EC78E}"/>
              </a:ext>
            </a:extLst>
          </p:cNvPr>
          <p:cNvSpPr/>
          <p:nvPr/>
        </p:nvSpPr>
        <p:spPr>
          <a:xfrm>
            <a:off x="625389" y="3897053"/>
            <a:ext cx="11198745" cy="922375"/>
          </a:xfrm>
          <a:prstGeom prst="rect">
            <a:avLst/>
          </a:prstGeom>
        </p:spPr>
        <p:txBody>
          <a:bodyPr wrap="square" tIns="0" bIns="0">
            <a:noAutofit/>
          </a:bodyPr>
          <a:lstStyle/>
          <a:p>
            <a:pPr>
              <a:spcBef>
                <a:spcPts val="600"/>
              </a:spcBef>
              <a:spcAft>
                <a:spcPts val="600"/>
              </a:spcAft>
              <a:buClr>
                <a:schemeClr val="lt1"/>
              </a:buClr>
              <a:buSzPts val="4162"/>
            </a:pPr>
            <a:r>
              <a:rPr lang="en-US" sz="4000" dirty="0">
                <a:solidFill>
                  <a:srgbClr val="142747"/>
                </a:solidFill>
                <a:latin typeface="Tahoma" panose="020B0604030504040204" pitchFamily="34" charset="0"/>
                <a:ea typeface="Tahoma" panose="020B0604030504040204" pitchFamily="34" charset="0"/>
                <a:cs typeface="Tahoma" panose="020B0604030504040204" pitchFamily="34" charset="0"/>
                <a:sym typeface="Gill Sans"/>
              </a:rPr>
              <a:t>Presentation for </a:t>
            </a:r>
            <a:r>
              <a:rPr lang="en-US" sz="4000" dirty="0">
                <a:solidFill>
                  <a:srgbClr val="00B0F0"/>
                </a:solidFill>
                <a:latin typeface="Tahoma" panose="020B0604030504040204" pitchFamily="34" charset="0"/>
                <a:ea typeface="Tahoma" panose="020B0604030504040204" pitchFamily="34" charset="0"/>
                <a:cs typeface="Tahoma" panose="020B0604030504040204" pitchFamily="34" charset="0"/>
                <a:sym typeface="Gill Sans"/>
              </a:rPr>
              <a:t>Live Green CT</a:t>
            </a:r>
            <a:endParaRPr lang="en-US" sz="4000" dirty="0">
              <a:solidFill>
                <a:srgbClr val="00B0F0"/>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12">
            <a:extLst>
              <a:ext uri="{FF2B5EF4-FFF2-40B4-BE49-F238E27FC236}">
                <a16:creationId xmlns:a16="http://schemas.microsoft.com/office/drawing/2014/main" id="{F932FA68-9B0D-5D4B-AE21-6CEA85CAF7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9061" y="6102460"/>
            <a:ext cx="2788078" cy="549822"/>
          </a:xfrm>
          <a:prstGeom prst="rect">
            <a:avLst/>
          </a:prstGeom>
        </p:spPr>
      </p:pic>
      <p:pic>
        <p:nvPicPr>
          <p:cNvPr id="16" name="Picture 15">
            <a:extLst>
              <a:ext uri="{FF2B5EF4-FFF2-40B4-BE49-F238E27FC236}">
                <a16:creationId xmlns:a16="http://schemas.microsoft.com/office/drawing/2014/main" id="{769B690B-879E-3744-AA87-F2CD1AC75E4C}"/>
              </a:ext>
            </a:extLst>
          </p:cNvPr>
          <p:cNvPicPr>
            <a:picLocks noChangeAspect="1"/>
          </p:cNvPicPr>
          <p:nvPr/>
        </p:nvPicPr>
        <p:blipFill>
          <a:blip r:embed="rId4"/>
          <a:stretch>
            <a:fillRect/>
          </a:stretch>
        </p:blipFill>
        <p:spPr>
          <a:xfrm>
            <a:off x="0" y="0"/>
            <a:ext cx="12192000" cy="145109"/>
          </a:xfrm>
          <a:prstGeom prst="rect">
            <a:avLst/>
          </a:prstGeom>
        </p:spPr>
      </p:pic>
      <p:pic>
        <p:nvPicPr>
          <p:cNvPr id="17" name="Picture 16">
            <a:extLst>
              <a:ext uri="{FF2B5EF4-FFF2-40B4-BE49-F238E27FC236}">
                <a16:creationId xmlns:a16="http://schemas.microsoft.com/office/drawing/2014/main" id="{2C4F33D5-D2F3-0642-AD6B-FAB0532077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77011" y="6302276"/>
            <a:ext cx="2571994" cy="150190"/>
          </a:xfrm>
          <a:prstGeom prst="rect">
            <a:avLst/>
          </a:prstGeom>
        </p:spPr>
      </p:pic>
      <p:pic>
        <p:nvPicPr>
          <p:cNvPr id="8" name="Picture 7">
            <a:extLst>
              <a:ext uri="{FF2B5EF4-FFF2-40B4-BE49-F238E27FC236}">
                <a16:creationId xmlns:a16="http://schemas.microsoft.com/office/drawing/2014/main" id="{472AE446-A9D2-B046-8DCC-57177EDB0FF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2210" y="-537343"/>
            <a:ext cx="1526701" cy="1895538"/>
          </a:xfrm>
          <a:prstGeom prst="rect">
            <a:avLst/>
          </a:prstGeom>
        </p:spPr>
      </p:pic>
      <p:sp>
        <p:nvSpPr>
          <p:cNvPr id="3" name="TextBox 2">
            <a:extLst>
              <a:ext uri="{FF2B5EF4-FFF2-40B4-BE49-F238E27FC236}">
                <a16:creationId xmlns:a16="http://schemas.microsoft.com/office/drawing/2014/main" id="{36F2058C-0C6E-41F9-ABC2-598607268779}"/>
              </a:ext>
            </a:extLst>
          </p:cNvPr>
          <p:cNvSpPr txBox="1"/>
          <p:nvPr/>
        </p:nvSpPr>
        <p:spPr>
          <a:xfrm flipH="1">
            <a:off x="8850912" y="6210879"/>
            <a:ext cx="3235107" cy="430887"/>
          </a:xfrm>
          <a:prstGeom prst="rect">
            <a:avLst/>
          </a:prstGeom>
          <a:noFill/>
        </p:spPr>
        <p:txBody>
          <a:bodyPr wrap="square" rtlCol="0">
            <a:spAutoFit/>
          </a:bodyPr>
          <a:lstStyle/>
          <a:p>
            <a:pPr algn="ctr"/>
            <a:r>
              <a:rPr lang="en-US" sz="1100" dirty="0"/>
              <a:t>Proprietary &amp; Confidential </a:t>
            </a:r>
          </a:p>
          <a:p>
            <a:pPr algn="ctr"/>
            <a:r>
              <a:rPr lang="en-US" sz="1100" dirty="0" err="1"/>
              <a:t>JuiceBar</a:t>
            </a:r>
            <a:r>
              <a:rPr lang="en-US" sz="1100" dirty="0"/>
              <a:t>® Copyright 2020</a:t>
            </a:r>
          </a:p>
        </p:txBody>
      </p:sp>
      <p:pic>
        <p:nvPicPr>
          <p:cNvPr id="1026" name="Picture 2" descr="Live Green Connecticut! - Home | Facebook">
            <a:extLst>
              <a:ext uri="{FF2B5EF4-FFF2-40B4-BE49-F238E27FC236}">
                <a16:creationId xmlns:a16="http://schemas.microsoft.com/office/drawing/2014/main" id="{9C4DECB9-1DAF-3247-9537-AC253FA431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16955" y="963924"/>
            <a:ext cx="4864100" cy="1663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D160439-ACA7-45D0-B8C6-5FFEE929FDD7}"/>
              </a:ext>
            </a:extLst>
          </p:cNvPr>
          <p:cNvSpPr txBox="1"/>
          <p:nvPr/>
        </p:nvSpPr>
        <p:spPr>
          <a:xfrm>
            <a:off x="685542" y="2935902"/>
            <a:ext cx="10949354" cy="2123658"/>
          </a:xfrm>
          <a:prstGeom prst="rect">
            <a:avLst/>
          </a:prstGeom>
          <a:noFill/>
        </p:spPr>
        <p:txBody>
          <a:bodyPr wrap="square" rtlCol="0">
            <a:spAutoFit/>
          </a:bodyPr>
          <a:lstStyle/>
          <a:p>
            <a:pPr algn="ctr"/>
            <a:r>
              <a:rPr lang="en-US" sz="4400" dirty="0">
                <a:solidFill>
                  <a:srgbClr val="142747"/>
                </a:solidFill>
                <a:latin typeface="Tahoma Regular"/>
                <a:cs typeface="Gill Sans SemiBold" panose="020B0502020104020203" pitchFamily="34" charset="-79"/>
              </a:rPr>
              <a:t>More than </a:t>
            </a:r>
            <a:r>
              <a:rPr lang="en-US" sz="4400" dirty="0">
                <a:solidFill>
                  <a:srgbClr val="2BAEE4"/>
                </a:solidFill>
                <a:latin typeface="Tahoma Regular"/>
                <a:cs typeface="Gill Sans SemiBold" panose="020B0502020104020203" pitchFamily="34" charset="-79"/>
              </a:rPr>
              <a:t>50% of drivers </a:t>
            </a:r>
            <a:r>
              <a:rPr lang="en-US" sz="4400" dirty="0">
                <a:solidFill>
                  <a:srgbClr val="142747"/>
                </a:solidFill>
                <a:latin typeface="Tahoma Regular"/>
                <a:cs typeface="Gill Sans SemiBold" panose="020B0502020104020203" pitchFamily="34" charset="-79"/>
              </a:rPr>
              <a:t>want</a:t>
            </a:r>
            <a:br>
              <a:rPr lang="en-US" sz="4400" dirty="0">
                <a:solidFill>
                  <a:srgbClr val="142747"/>
                </a:solidFill>
                <a:latin typeface="Tahoma Regular"/>
                <a:cs typeface="Gill Sans SemiBold" panose="020B0502020104020203" pitchFamily="34" charset="-79"/>
              </a:rPr>
            </a:br>
            <a:r>
              <a:rPr lang="en-US" sz="4400" dirty="0">
                <a:solidFill>
                  <a:srgbClr val="142747"/>
                </a:solidFill>
                <a:latin typeface="Tahoma Regular"/>
                <a:cs typeface="Gill Sans SemiBold" panose="020B0502020104020203" pitchFamily="34" charset="-79"/>
              </a:rPr>
              <a:t>EV charging stations where they</a:t>
            </a:r>
            <a:br>
              <a:rPr lang="en-US" sz="4400" dirty="0">
                <a:solidFill>
                  <a:srgbClr val="142747"/>
                </a:solidFill>
                <a:latin typeface="Tahoma Regular"/>
                <a:cs typeface="Gill Sans SemiBold" panose="020B0502020104020203" pitchFamily="34" charset="-79"/>
              </a:rPr>
            </a:br>
            <a:r>
              <a:rPr lang="en-US" sz="4400" dirty="0">
                <a:solidFill>
                  <a:srgbClr val="142747"/>
                </a:solidFill>
                <a:latin typeface="Tahoma Regular"/>
                <a:cs typeface="Gill Sans SemiBold" panose="020B0502020104020203" pitchFamily="34" charset="-79"/>
              </a:rPr>
              <a:t>live and work</a:t>
            </a:r>
          </a:p>
        </p:txBody>
      </p:sp>
      <p:sp>
        <p:nvSpPr>
          <p:cNvPr id="6" name="TextBox 5">
            <a:extLst>
              <a:ext uri="{FF2B5EF4-FFF2-40B4-BE49-F238E27FC236}">
                <a16:creationId xmlns:a16="http://schemas.microsoft.com/office/drawing/2014/main" id="{9AB82BB8-0540-4BED-BFB8-5BECA4EE57DB}"/>
              </a:ext>
            </a:extLst>
          </p:cNvPr>
          <p:cNvSpPr txBox="1"/>
          <p:nvPr/>
        </p:nvSpPr>
        <p:spPr>
          <a:xfrm>
            <a:off x="4152076" y="6293916"/>
            <a:ext cx="4160520" cy="276999"/>
          </a:xfrm>
          <a:prstGeom prst="rect">
            <a:avLst/>
          </a:prstGeom>
          <a:noFill/>
        </p:spPr>
        <p:txBody>
          <a:bodyPr wrap="square" rtlCol="0">
            <a:spAutoFit/>
          </a:bodyPr>
          <a:lstStyle/>
          <a:p>
            <a:pPr algn="ctr"/>
            <a:r>
              <a:rPr lang="en-US" sz="1200" dirty="0">
                <a:solidFill>
                  <a:srgbClr val="142747"/>
                </a:solidFill>
                <a:latin typeface="Tahoma Regular"/>
              </a:rPr>
              <a:t>Consumer Reports Aug 2019</a:t>
            </a:r>
          </a:p>
        </p:txBody>
      </p:sp>
      <p:grpSp>
        <p:nvGrpSpPr>
          <p:cNvPr id="8" name="Group 7">
            <a:extLst>
              <a:ext uri="{FF2B5EF4-FFF2-40B4-BE49-F238E27FC236}">
                <a16:creationId xmlns:a16="http://schemas.microsoft.com/office/drawing/2014/main" id="{56EE66DD-433A-D44A-BCBA-27FA39BD4725}"/>
              </a:ext>
            </a:extLst>
          </p:cNvPr>
          <p:cNvGrpSpPr/>
          <p:nvPr/>
        </p:nvGrpSpPr>
        <p:grpSpPr>
          <a:xfrm>
            <a:off x="0" y="0"/>
            <a:ext cx="12192000" cy="6570915"/>
            <a:chOff x="0" y="0"/>
            <a:chExt cx="12192000" cy="6570915"/>
          </a:xfrm>
        </p:grpSpPr>
        <p:pic>
          <p:nvPicPr>
            <p:cNvPr id="10" name="Picture 9">
              <a:extLst>
                <a:ext uri="{FF2B5EF4-FFF2-40B4-BE49-F238E27FC236}">
                  <a16:creationId xmlns:a16="http://schemas.microsoft.com/office/drawing/2014/main" id="{7B29CEEC-6D1D-FE44-8973-215150064A0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4377" y="6191255"/>
              <a:ext cx="1925208" cy="379660"/>
            </a:xfrm>
            <a:prstGeom prst="rect">
              <a:avLst/>
            </a:prstGeom>
          </p:spPr>
        </p:pic>
        <p:pic>
          <p:nvPicPr>
            <p:cNvPr id="11" name="Picture 10">
              <a:extLst>
                <a:ext uri="{FF2B5EF4-FFF2-40B4-BE49-F238E27FC236}">
                  <a16:creationId xmlns:a16="http://schemas.microsoft.com/office/drawing/2014/main" id="{113BC7E0-9F9F-0044-852F-682233F247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75629" y="324675"/>
              <a:ext cx="2571994" cy="150190"/>
            </a:xfrm>
            <a:prstGeom prst="rect">
              <a:avLst/>
            </a:prstGeom>
          </p:spPr>
        </p:pic>
        <p:pic>
          <p:nvPicPr>
            <p:cNvPr id="12" name="Picture 11">
              <a:extLst>
                <a:ext uri="{FF2B5EF4-FFF2-40B4-BE49-F238E27FC236}">
                  <a16:creationId xmlns:a16="http://schemas.microsoft.com/office/drawing/2014/main" id="{12088F8C-E513-8E41-885A-2E2830A5C47C}"/>
                </a:ext>
              </a:extLst>
            </p:cNvPr>
            <p:cNvPicPr>
              <a:picLocks noChangeAspect="1"/>
            </p:cNvPicPr>
            <p:nvPr/>
          </p:nvPicPr>
          <p:blipFill>
            <a:blip r:embed="rId4"/>
            <a:stretch>
              <a:fillRect/>
            </a:stretch>
          </p:blipFill>
          <p:spPr>
            <a:xfrm>
              <a:off x="0" y="0"/>
              <a:ext cx="12192000" cy="145109"/>
            </a:xfrm>
            <a:prstGeom prst="rect">
              <a:avLst/>
            </a:prstGeom>
          </p:spPr>
        </p:pic>
      </p:grpSp>
      <p:grpSp>
        <p:nvGrpSpPr>
          <p:cNvPr id="21" name="Group 20">
            <a:extLst>
              <a:ext uri="{FF2B5EF4-FFF2-40B4-BE49-F238E27FC236}">
                <a16:creationId xmlns:a16="http://schemas.microsoft.com/office/drawing/2014/main" id="{50AF84FB-7319-9E41-B642-552908F09609}"/>
              </a:ext>
            </a:extLst>
          </p:cNvPr>
          <p:cNvGrpSpPr/>
          <p:nvPr/>
        </p:nvGrpSpPr>
        <p:grpSpPr>
          <a:xfrm>
            <a:off x="3637929" y="1710594"/>
            <a:ext cx="4916141" cy="895552"/>
            <a:chOff x="3595517" y="1499107"/>
            <a:chExt cx="4916141" cy="895552"/>
          </a:xfrm>
        </p:grpSpPr>
        <p:pic>
          <p:nvPicPr>
            <p:cNvPr id="3" name="Graphic 2">
              <a:extLst>
                <a:ext uri="{FF2B5EF4-FFF2-40B4-BE49-F238E27FC236}">
                  <a16:creationId xmlns:a16="http://schemas.microsoft.com/office/drawing/2014/main" id="{70718EB2-4448-8649-A306-6C334BFF11E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595517" y="1527093"/>
              <a:ext cx="867566" cy="867566"/>
            </a:xfrm>
            <a:prstGeom prst="rect">
              <a:avLst/>
            </a:prstGeom>
          </p:spPr>
        </p:pic>
        <p:pic>
          <p:nvPicPr>
            <p:cNvPr id="15" name="Graphic 14">
              <a:extLst>
                <a:ext uri="{FF2B5EF4-FFF2-40B4-BE49-F238E27FC236}">
                  <a16:creationId xmlns:a16="http://schemas.microsoft.com/office/drawing/2014/main" id="{472878B6-64FB-A245-8592-74656569F42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740429" y="1555079"/>
              <a:ext cx="839580" cy="839580"/>
            </a:xfrm>
            <a:prstGeom prst="rect">
              <a:avLst/>
            </a:prstGeom>
          </p:spPr>
        </p:pic>
        <p:pic>
          <p:nvPicPr>
            <p:cNvPr id="17" name="Graphic 16">
              <a:extLst>
                <a:ext uri="{FF2B5EF4-FFF2-40B4-BE49-F238E27FC236}">
                  <a16:creationId xmlns:a16="http://schemas.microsoft.com/office/drawing/2014/main" id="{01D5B0B8-3A22-F64D-9BF2-44EA9B351CAD}"/>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616106" y="1499107"/>
              <a:ext cx="895552" cy="895552"/>
            </a:xfrm>
            <a:prstGeom prst="rect">
              <a:avLst/>
            </a:prstGeom>
          </p:spPr>
        </p:pic>
        <p:pic>
          <p:nvPicPr>
            <p:cNvPr id="19" name="Graphic 18">
              <a:extLst>
                <a:ext uri="{FF2B5EF4-FFF2-40B4-BE49-F238E27FC236}">
                  <a16:creationId xmlns:a16="http://schemas.microsoft.com/office/drawing/2014/main" id="{E266F6AB-938A-A440-A0F0-FDDE7CF38981}"/>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935859" y="1987026"/>
              <a:ext cx="407633" cy="407633"/>
            </a:xfrm>
            <a:prstGeom prst="rect">
              <a:avLst/>
            </a:prstGeom>
          </p:spPr>
        </p:pic>
        <p:pic>
          <p:nvPicPr>
            <p:cNvPr id="20" name="Graphic 19">
              <a:extLst>
                <a:ext uri="{FF2B5EF4-FFF2-40B4-BE49-F238E27FC236}">
                  <a16:creationId xmlns:a16="http://schemas.microsoft.com/office/drawing/2014/main" id="{CBF05EAE-2816-C54C-A437-7E45D6FCEBA6}"/>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933793" y="1978813"/>
              <a:ext cx="407633" cy="407633"/>
            </a:xfrm>
            <a:prstGeom prst="rect">
              <a:avLst/>
            </a:prstGeom>
          </p:spPr>
        </p:pic>
      </p:grpSp>
      <p:pic>
        <p:nvPicPr>
          <p:cNvPr id="25" name="Picture 24">
            <a:extLst>
              <a:ext uri="{FF2B5EF4-FFF2-40B4-BE49-F238E27FC236}">
                <a16:creationId xmlns:a16="http://schemas.microsoft.com/office/drawing/2014/main" id="{BDBD03B5-CEE6-0542-BC4E-5150AD595A4F}"/>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82210" y="-537343"/>
            <a:ext cx="1526701" cy="1895538"/>
          </a:xfrm>
          <a:prstGeom prst="rect">
            <a:avLst/>
          </a:prstGeom>
        </p:spPr>
      </p:pic>
      <p:sp>
        <p:nvSpPr>
          <p:cNvPr id="18" name="TextBox 17">
            <a:extLst>
              <a:ext uri="{FF2B5EF4-FFF2-40B4-BE49-F238E27FC236}">
                <a16:creationId xmlns:a16="http://schemas.microsoft.com/office/drawing/2014/main" id="{BA9D273C-0E0D-41D0-B6E3-916B952BDD45}"/>
              </a:ext>
            </a:extLst>
          </p:cNvPr>
          <p:cNvSpPr txBox="1"/>
          <p:nvPr/>
        </p:nvSpPr>
        <p:spPr>
          <a:xfrm>
            <a:off x="7074023" y="6279409"/>
            <a:ext cx="4673600" cy="253916"/>
          </a:xfrm>
          <a:prstGeom prst="rect">
            <a:avLst/>
          </a:prstGeom>
          <a:noFill/>
        </p:spPr>
        <p:txBody>
          <a:bodyPr wrap="square" rtlCol="0" anchor="b">
            <a:spAutoFit/>
          </a:bodyPr>
          <a:lstStyle/>
          <a:p>
            <a:pPr algn="r"/>
            <a:r>
              <a:rPr lang="en-US" sz="1050" baseline="30000" dirty="0" err="1">
                <a:solidFill>
                  <a:srgbClr val="142747"/>
                </a:solidFill>
                <a:latin typeface="Tahoma Regular"/>
                <a:cs typeface="Gill Sans" panose="020B0502020104020203" pitchFamily="34" charset="-79"/>
                <a:sym typeface="Gill Sans"/>
              </a:rPr>
              <a:t>JuiceBar</a:t>
            </a:r>
            <a:r>
              <a:rPr lang="en-US" sz="1050" baseline="30000" dirty="0">
                <a:solidFill>
                  <a:srgbClr val="142747"/>
                </a:solidFill>
                <a:latin typeface="Tahoma Regular"/>
                <a:cs typeface="Gill Sans" panose="020B0502020104020203" pitchFamily="34" charset="-79"/>
                <a:sym typeface="Gill Sans"/>
              </a:rPr>
              <a:t>® Copyright 2020 Confidential</a:t>
            </a:r>
            <a:endParaRPr lang="en-US" sz="1050" dirty="0">
              <a:solidFill>
                <a:srgbClr val="142747"/>
              </a:solidFill>
              <a:latin typeface="Tahoma Regular"/>
              <a:cs typeface="Gill Sans" panose="020B0502020104020203" pitchFamily="34" charset="-79"/>
              <a:sym typeface="Gill Sans"/>
            </a:endParaRPr>
          </a:p>
        </p:txBody>
      </p:sp>
    </p:spTree>
    <p:extLst>
      <p:ext uri="{BB962C8B-B14F-4D97-AF65-F5344CB8AC3E}">
        <p14:creationId xmlns:p14="http://schemas.microsoft.com/office/powerpoint/2010/main" val="1009926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47CBD1-44B7-4F17-888B-4AAF2B624812}"/>
              </a:ext>
            </a:extLst>
          </p:cNvPr>
          <p:cNvSpPr txBox="1"/>
          <p:nvPr/>
        </p:nvSpPr>
        <p:spPr>
          <a:xfrm>
            <a:off x="1406981" y="1665008"/>
            <a:ext cx="9829800" cy="3531351"/>
          </a:xfrm>
          <a:prstGeom prst="rect">
            <a:avLst/>
          </a:prstGeom>
          <a:noFill/>
        </p:spPr>
        <p:txBody>
          <a:bodyPr wrap="square" rtlCol="0">
            <a:spAutoFit/>
          </a:bodyPr>
          <a:lstStyle/>
          <a:p>
            <a:r>
              <a:rPr lang="en-US" sz="4400" dirty="0">
                <a:solidFill>
                  <a:srgbClr val="142747"/>
                </a:solidFill>
                <a:latin typeface="Tahoma Regular"/>
                <a:cs typeface="Gill Sans SemiBold" panose="020B0502020104020203" pitchFamily="34" charset="-79"/>
              </a:rPr>
              <a:t>Buyers Wishlist:</a:t>
            </a:r>
            <a:endParaRPr lang="en-US" sz="3600" dirty="0">
              <a:solidFill>
                <a:srgbClr val="142747"/>
              </a:solidFill>
              <a:latin typeface="Tahoma Regular"/>
              <a:cs typeface="Gill Sans SemiBold" panose="020B0502020104020203" pitchFamily="34" charset="-79"/>
            </a:endParaRPr>
          </a:p>
          <a:p>
            <a:pPr>
              <a:spcBef>
                <a:spcPts val="1200"/>
              </a:spcBef>
            </a:pPr>
            <a:r>
              <a:rPr lang="en-US" sz="3200" dirty="0">
                <a:solidFill>
                  <a:srgbClr val="142747"/>
                </a:solidFill>
                <a:latin typeface="Tahoma Regular"/>
                <a:cs typeface="Gill Sans SemiBold" panose="020B0502020104020203" pitchFamily="34" charset="-79"/>
              </a:rPr>
              <a:t>EV charging solution that is:</a:t>
            </a:r>
          </a:p>
          <a:p>
            <a:pPr marL="457200" indent="-457200">
              <a:lnSpc>
                <a:spcPct val="150000"/>
              </a:lnSpc>
              <a:buClr>
                <a:srgbClr val="2BAEE4"/>
              </a:buClr>
              <a:buSzPct val="60000"/>
              <a:buFont typeface="Wingdings" pitchFamily="2" charset="2"/>
              <a:buChar char="ü"/>
            </a:pPr>
            <a:r>
              <a:rPr lang="en-US" sz="3200" dirty="0">
                <a:solidFill>
                  <a:srgbClr val="2BAEE4"/>
                </a:solidFill>
                <a:latin typeface="Tahoma Regular"/>
                <a:cs typeface="Gill Sans SemiBold" panose="020B0502020104020203" pitchFamily="34" charset="-79"/>
              </a:rPr>
              <a:t>affordable, reliable and scalable</a:t>
            </a:r>
          </a:p>
          <a:p>
            <a:pPr marL="457200" indent="-457200">
              <a:lnSpc>
                <a:spcPct val="150000"/>
              </a:lnSpc>
              <a:buClr>
                <a:srgbClr val="2BAEE4"/>
              </a:buClr>
              <a:buSzPct val="60000"/>
              <a:buFont typeface="Wingdings" pitchFamily="2" charset="2"/>
              <a:buChar char="ü"/>
            </a:pPr>
            <a:r>
              <a:rPr lang="en-US" sz="3200" dirty="0">
                <a:solidFill>
                  <a:srgbClr val="2BAEE4"/>
                </a:solidFill>
                <a:latin typeface="Tahoma Regular"/>
                <a:cs typeface="Gill Sans SemiBold" panose="020B0502020104020203" pitchFamily="34" charset="-79"/>
              </a:rPr>
              <a:t>addresses the current and future needs of their EV driving customers</a:t>
            </a:r>
          </a:p>
        </p:txBody>
      </p:sp>
      <p:grpSp>
        <p:nvGrpSpPr>
          <p:cNvPr id="4" name="Group 3">
            <a:extLst>
              <a:ext uri="{FF2B5EF4-FFF2-40B4-BE49-F238E27FC236}">
                <a16:creationId xmlns:a16="http://schemas.microsoft.com/office/drawing/2014/main" id="{697BB2A8-9CD9-E645-BFE6-316721F21EF1}"/>
              </a:ext>
            </a:extLst>
          </p:cNvPr>
          <p:cNvGrpSpPr/>
          <p:nvPr/>
        </p:nvGrpSpPr>
        <p:grpSpPr>
          <a:xfrm>
            <a:off x="0" y="0"/>
            <a:ext cx="12192000" cy="6570915"/>
            <a:chOff x="0" y="0"/>
            <a:chExt cx="12192000" cy="6570915"/>
          </a:xfrm>
        </p:grpSpPr>
        <p:pic>
          <p:nvPicPr>
            <p:cNvPr id="6" name="Picture 5">
              <a:extLst>
                <a:ext uri="{FF2B5EF4-FFF2-40B4-BE49-F238E27FC236}">
                  <a16:creationId xmlns:a16="http://schemas.microsoft.com/office/drawing/2014/main" id="{BB7BDA11-5A76-5648-AACA-AF030EE4F67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4377" y="6191255"/>
              <a:ext cx="1925208" cy="379660"/>
            </a:xfrm>
            <a:prstGeom prst="rect">
              <a:avLst/>
            </a:prstGeom>
          </p:spPr>
        </p:pic>
        <p:pic>
          <p:nvPicPr>
            <p:cNvPr id="7" name="Picture 6">
              <a:extLst>
                <a:ext uri="{FF2B5EF4-FFF2-40B4-BE49-F238E27FC236}">
                  <a16:creationId xmlns:a16="http://schemas.microsoft.com/office/drawing/2014/main" id="{4CBF0A78-CA16-8944-87E4-DAD361772C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75629" y="324675"/>
              <a:ext cx="2571994" cy="150190"/>
            </a:xfrm>
            <a:prstGeom prst="rect">
              <a:avLst/>
            </a:prstGeom>
          </p:spPr>
        </p:pic>
        <p:pic>
          <p:nvPicPr>
            <p:cNvPr id="8" name="Picture 7">
              <a:extLst>
                <a:ext uri="{FF2B5EF4-FFF2-40B4-BE49-F238E27FC236}">
                  <a16:creationId xmlns:a16="http://schemas.microsoft.com/office/drawing/2014/main" id="{AA78BD0B-6643-584F-A6AB-557E217C9D2A}"/>
                </a:ext>
              </a:extLst>
            </p:cNvPr>
            <p:cNvPicPr>
              <a:picLocks noChangeAspect="1"/>
            </p:cNvPicPr>
            <p:nvPr/>
          </p:nvPicPr>
          <p:blipFill>
            <a:blip r:embed="rId4"/>
            <a:stretch>
              <a:fillRect/>
            </a:stretch>
          </p:blipFill>
          <p:spPr>
            <a:xfrm>
              <a:off x="0" y="0"/>
              <a:ext cx="12192000" cy="145109"/>
            </a:xfrm>
            <a:prstGeom prst="rect">
              <a:avLst/>
            </a:prstGeom>
          </p:spPr>
        </p:pic>
      </p:grpSp>
      <p:pic>
        <p:nvPicPr>
          <p:cNvPr id="15" name="Picture 14">
            <a:extLst>
              <a:ext uri="{FF2B5EF4-FFF2-40B4-BE49-F238E27FC236}">
                <a16:creationId xmlns:a16="http://schemas.microsoft.com/office/drawing/2014/main" id="{51B73F17-B151-CB43-AF4B-041E2E0A05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2210" y="-537343"/>
            <a:ext cx="1526701" cy="1895538"/>
          </a:xfrm>
          <a:prstGeom prst="rect">
            <a:avLst/>
          </a:prstGeom>
        </p:spPr>
      </p:pic>
      <p:sp>
        <p:nvSpPr>
          <p:cNvPr id="13" name="TextBox 12">
            <a:extLst>
              <a:ext uri="{FF2B5EF4-FFF2-40B4-BE49-F238E27FC236}">
                <a16:creationId xmlns:a16="http://schemas.microsoft.com/office/drawing/2014/main" id="{C4247A56-5896-4F6B-AA28-795B2AA74F0A}"/>
              </a:ext>
            </a:extLst>
          </p:cNvPr>
          <p:cNvSpPr txBox="1"/>
          <p:nvPr/>
        </p:nvSpPr>
        <p:spPr>
          <a:xfrm>
            <a:off x="7074023" y="6279409"/>
            <a:ext cx="4673600" cy="253916"/>
          </a:xfrm>
          <a:prstGeom prst="rect">
            <a:avLst/>
          </a:prstGeom>
          <a:noFill/>
        </p:spPr>
        <p:txBody>
          <a:bodyPr wrap="square" rtlCol="0" anchor="b">
            <a:spAutoFit/>
          </a:bodyPr>
          <a:lstStyle/>
          <a:p>
            <a:pPr algn="r"/>
            <a:r>
              <a:rPr lang="en-US" sz="1050" baseline="30000" dirty="0" err="1">
                <a:solidFill>
                  <a:srgbClr val="142747"/>
                </a:solidFill>
                <a:latin typeface="Tahoma Regular"/>
                <a:cs typeface="Gill Sans" panose="020B0502020104020203" pitchFamily="34" charset="-79"/>
                <a:sym typeface="Gill Sans"/>
              </a:rPr>
              <a:t>JuiceBar</a:t>
            </a:r>
            <a:r>
              <a:rPr lang="en-US" sz="1050" baseline="30000" dirty="0">
                <a:solidFill>
                  <a:srgbClr val="142747"/>
                </a:solidFill>
                <a:latin typeface="Tahoma Regular"/>
                <a:cs typeface="Gill Sans" panose="020B0502020104020203" pitchFamily="34" charset="-79"/>
                <a:sym typeface="Gill Sans"/>
              </a:rPr>
              <a:t>® Copyright 2020 Confidential</a:t>
            </a:r>
            <a:endParaRPr lang="en-US" sz="1050" dirty="0">
              <a:solidFill>
                <a:srgbClr val="142747"/>
              </a:solidFill>
              <a:latin typeface="Tahoma Regular"/>
              <a:cs typeface="Gill Sans" panose="020B0502020104020203" pitchFamily="34" charset="-79"/>
              <a:sym typeface="Gill Sans"/>
            </a:endParaRPr>
          </a:p>
        </p:txBody>
      </p:sp>
    </p:spTree>
    <p:extLst>
      <p:ext uri="{BB962C8B-B14F-4D97-AF65-F5344CB8AC3E}">
        <p14:creationId xmlns:p14="http://schemas.microsoft.com/office/powerpoint/2010/main" val="2728313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305"/>
        <p:cNvGrpSpPr/>
        <p:nvPr/>
      </p:nvGrpSpPr>
      <p:grpSpPr>
        <a:xfrm>
          <a:off x="0" y="0"/>
          <a:ext cx="0" cy="0"/>
          <a:chOff x="0" y="0"/>
          <a:chExt cx="0" cy="0"/>
        </a:xfrm>
      </p:grpSpPr>
      <p:grpSp>
        <p:nvGrpSpPr>
          <p:cNvPr id="11" name="Group 10">
            <a:extLst>
              <a:ext uri="{FF2B5EF4-FFF2-40B4-BE49-F238E27FC236}">
                <a16:creationId xmlns:a16="http://schemas.microsoft.com/office/drawing/2014/main" id="{503B3B5D-29E6-2F43-BBCF-9DBB60FA738B}"/>
              </a:ext>
            </a:extLst>
          </p:cNvPr>
          <p:cNvGrpSpPr/>
          <p:nvPr/>
        </p:nvGrpSpPr>
        <p:grpSpPr>
          <a:xfrm>
            <a:off x="0" y="0"/>
            <a:ext cx="12192000" cy="6570915"/>
            <a:chOff x="0" y="0"/>
            <a:chExt cx="12192000" cy="6570915"/>
          </a:xfrm>
        </p:grpSpPr>
        <p:pic>
          <p:nvPicPr>
            <p:cNvPr id="15" name="Picture 14">
              <a:extLst>
                <a:ext uri="{FF2B5EF4-FFF2-40B4-BE49-F238E27FC236}">
                  <a16:creationId xmlns:a16="http://schemas.microsoft.com/office/drawing/2014/main" id="{C43046FD-8E53-E849-BC1C-28F5C305B6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75629" y="324675"/>
              <a:ext cx="2571994" cy="150190"/>
            </a:xfrm>
            <a:prstGeom prst="rect">
              <a:avLst/>
            </a:prstGeom>
          </p:spPr>
        </p:pic>
        <p:pic>
          <p:nvPicPr>
            <p:cNvPr id="14" name="Picture 13">
              <a:extLst>
                <a:ext uri="{FF2B5EF4-FFF2-40B4-BE49-F238E27FC236}">
                  <a16:creationId xmlns:a16="http://schemas.microsoft.com/office/drawing/2014/main" id="{C7042CEE-4BFB-3D40-B1BB-54EC44D8D7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4377" y="6191255"/>
              <a:ext cx="1925208" cy="379660"/>
            </a:xfrm>
            <a:prstGeom prst="rect">
              <a:avLst/>
            </a:prstGeom>
          </p:spPr>
        </p:pic>
        <p:pic>
          <p:nvPicPr>
            <p:cNvPr id="16" name="Picture 15">
              <a:extLst>
                <a:ext uri="{FF2B5EF4-FFF2-40B4-BE49-F238E27FC236}">
                  <a16:creationId xmlns:a16="http://schemas.microsoft.com/office/drawing/2014/main" id="{B9EDEBD5-C73F-4844-96F0-994F61BDDEA3}"/>
                </a:ext>
              </a:extLst>
            </p:cNvPr>
            <p:cNvPicPr>
              <a:picLocks noChangeAspect="1"/>
            </p:cNvPicPr>
            <p:nvPr/>
          </p:nvPicPr>
          <p:blipFill>
            <a:blip r:embed="rId5"/>
            <a:stretch>
              <a:fillRect/>
            </a:stretch>
          </p:blipFill>
          <p:spPr>
            <a:xfrm>
              <a:off x="0" y="0"/>
              <a:ext cx="12192000" cy="145109"/>
            </a:xfrm>
            <a:prstGeom prst="rect">
              <a:avLst/>
            </a:prstGeom>
          </p:spPr>
        </p:pic>
      </p:grpSp>
      <p:sp>
        <p:nvSpPr>
          <p:cNvPr id="306" name="Google Shape;306;p31"/>
          <p:cNvSpPr txBox="1">
            <a:spLocks noGrp="1"/>
          </p:cNvSpPr>
          <p:nvPr>
            <p:ph type="title"/>
          </p:nvPr>
        </p:nvSpPr>
        <p:spPr>
          <a:xfrm>
            <a:off x="444377" y="1374422"/>
            <a:ext cx="11303246" cy="1471251"/>
          </a:xfrm>
          <a:prstGeom prst="rect">
            <a:avLst/>
          </a:prstGeom>
          <a:noFill/>
          <a:ln>
            <a:noFill/>
          </a:ln>
        </p:spPr>
        <p:txBody>
          <a:bodyPr spcFirstLastPara="1" wrap="square" lIns="91425" tIns="45700" rIns="91425" bIns="45700" anchor="t" anchorCtr="0">
            <a:noAutofit/>
          </a:bodyPr>
          <a:lstStyle/>
          <a:p>
            <a:pPr lvl="0">
              <a:buClr>
                <a:srgbClr val="002060"/>
              </a:buClr>
            </a:pPr>
            <a:r>
              <a:rPr lang="en-US" sz="4000" dirty="0">
                <a:solidFill>
                  <a:srgbClr val="142747"/>
                </a:solidFill>
                <a:cs typeface="Arial" panose="020B0604020202020204" pitchFamily="34" charset="0"/>
              </a:rPr>
              <a:t>Yet Most EV Chargers Do Not Meet These Needs </a:t>
            </a:r>
            <a:endParaRPr sz="4000" dirty="0">
              <a:solidFill>
                <a:srgbClr val="142747"/>
              </a:solidFill>
              <a:cs typeface="Arial" panose="020B0604020202020204" pitchFamily="34" charset="0"/>
            </a:endParaRPr>
          </a:p>
        </p:txBody>
      </p:sp>
      <p:sp>
        <p:nvSpPr>
          <p:cNvPr id="307" name="Google Shape;307;p31"/>
          <p:cNvSpPr txBox="1">
            <a:spLocks noGrp="1"/>
          </p:cNvSpPr>
          <p:nvPr>
            <p:ph type="body" idx="4294967295"/>
          </p:nvPr>
        </p:nvSpPr>
        <p:spPr>
          <a:xfrm>
            <a:off x="685979" y="1526474"/>
            <a:ext cx="8073010" cy="3591690"/>
          </a:xfrm>
          <a:prstGeom prst="rect">
            <a:avLst/>
          </a:prstGeom>
          <a:noFill/>
          <a:ln>
            <a:noFill/>
          </a:ln>
        </p:spPr>
        <p:txBody>
          <a:bodyPr spcFirstLastPara="1" wrap="square" lIns="91425" tIns="45700" rIns="91425" bIns="45700" anchor="t" anchorCtr="0">
            <a:noAutofit/>
          </a:bodyPr>
          <a:lstStyle/>
          <a:p>
            <a:pPr marL="460375" lvl="0" indent="-336550" algn="l" rtl="0">
              <a:lnSpc>
                <a:spcPct val="100000"/>
              </a:lnSpc>
              <a:spcBef>
                <a:spcPts val="0"/>
              </a:spcBef>
              <a:spcAft>
                <a:spcPts val="0"/>
              </a:spcAft>
              <a:buClr>
                <a:schemeClr val="accent6"/>
              </a:buClr>
              <a:buSzPts val="1800"/>
              <a:buFont typeface="Noto Sans Symbols"/>
              <a:buNone/>
            </a:pPr>
            <a:endParaRPr sz="1800" dirty="0">
              <a:latin typeface="Tahoma Regular"/>
              <a:ea typeface="Gill Sans"/>
              <a:cs typeface="Gill Sans"/>
              <a:sym typeface="Gill Sans"/>
            </a:endParaRPr>
          </a:p>
          <a:p>
            <a:pPr marL="460375" lvl="0" indent="-336550" algn="l" rtl="0">
              <a:lnSpc>
                <a:spcPct val="100000"/>
              </a:lnSpc>
              <a:spcBef>
                <a:spcPts val="1000"/>
              </a:spcBef>
              <a:spcAft>
                <a:spcPts val="0"/>
              </a:spcAft>
              <a:buClr>
                <a:schemeClr val="accent6"/>
              </a:buClr>
              <a:buSzPts val="1800"/>
              <a:buFont typeface="Noto Sans Symbols"/>
              <a:buNone/>
            </a:pPr>
            <a:endParaRPr sz="1800" dirty="0">
              <a:latin typeface="Tahoma Regular"/>
              <a:ea typeface="Gill Sans"/>
              <a:cs typeface="Gill Sans"/>
              <a:sym typeface="Gill Sans"/>
            </a:endParaRPr>
          </a:p>
        </p:txBody>
      </p:sp>
      <p:sp>
        <p:nvSpPr>
          <p:cNvPr id="10" name="Rectangle 9">
            <a:extLst>
              <a:ext uri="{FF2B5EF4-FFF2-40B4-BE49-F238E27FC236}">
                <a16:creationId xmlns:a16="http://schemas.microsoft.com/office/drawing/2014/main" id="{8761214C-2A1B-104E-B920-0A83A44C4A23}"/>
              </a:ext>
            </a:extLst>
          </p:cNvPr>
          <p:cNvSpPr/>
          <p:nvPr/>
        </p:nvSpPr>
        <p:spPr>
          <a:xfrm>
            <a:off x="2165547" y="2182487"/>
            <a:ext cx="8510236" cy="3452227"/>
          </a:xfrm>
          <a:prstGeom prst="rect">
            <a:avLst/>
          </a:prstGeom>
        </p:spPr>
        <p:txBody>
          <a:bodyPr wrap="square">
            <a:spAutoFit/>
          </a:bodyPr>
          <a:lstStyle/>
          <a:p>
            <a:pPr marL="342900" indent="-342900">
              <a:spcBef>
                <a:spcPts val="1000"/>
              </a:spcBef>
              <a:buClr>
                <a:srgbClr val="2BAEE4"/>
              </a:buClr>
              <a:buFont typeface="Wingdings" pitchFamily="2" charset="2"/>
              <a:buChar char="v"/>
            </a:pPr>
            <a:r>
              <a:rPr lang="en-US" sz="2000" dirty="0">
                <a:solidFill>
                  <a:srgbClr val="142747"/>
                </a:solidFill>
                <a:latin typeface="Tahoma Regular"/>
                <a:cs typeface="Gill Sans" panose="020B0502020104020203" pitchFamily="34" charset="-79"/>
              </a:rPr>
              <a:t>Poor user experience</a:t>
            </a:r>
          </a:p>
          <a:p>
            <a:pPr marL="342900" indent="-342900">
              <a:spcBef>
                <a:spcPts val="1000"/>
              </a:spcBef>
              <a:buClr>
                <a:srgbClr val="2BAEE4"/>
              </a:buClr>
              <a:buFont typeface="Wingdings" pitchFamily="2" charset="2"/>
              <a:buChar char="v"/>
            </a:pPr>
            <a:r>
              <a:rPr lang="en-US" sz="2000" dirty="0">
                <a:solidFill>
                  <a:srgbClr val="142747"/>
                </a:solidFill>
                <a:latin typeface="Tahoma Regular"/>
                <a:cs typeface="Gill Sans" panose="020B0502020104020203" pitchFamily="34" charset="-79"/>
              </a:rPr>
              <a:t>General reliability and customer service is poor</a:t>
            </a:r>
          </a:p>
          <a:p>
            <a:pPr marL="342900" indent="-342900">
              <a:spcBef>
                <a:spcPts val="1000"/>
              </a:spcBef>
              <a:buClr>
                <a:srgbClr val="2BAEE4"/>
              </a:buClr>
              <a:buFont typeface="Wingdings" pitchFamily="2" charset="2"/>
              <a:buChar char="v"/>
            </a:pPr>
            <a:r>
              <a:rPr lang="en-US" sz="2000" dirty="0">
                <a:solidFill>
                  <a:srgbClr val="142747"/>
                </a:solidFill>
                <a:latin typeface="Tahoma Regular"/>
                <a:cs typeface="Gill Sans" panose="020B0502020104020203" pitchFamily="34" charset="-79"/>
              </a:rPr>
              <a:t>Hardware is tied to proprietary networks</a:t>
            </a:r>
          </a:p>
          <a:p>
            <a:pPr marL="342900" indent="-342900">
              <a:spcBef>
                <a:spcPts val="1000"/>
              </a:spcBef>
              <a:buClr>
                <a:srgbClr val="2BAEE4"/>
              </a:buClr>
              <a:buFont typeface="Wingdings" pitchFamily="2" charset="2"/>
              <a:buChar char="v"/>
            </a:pPr>
            <a:r>
              <a:rPr lang="en-US" sz="2000" dirty="0">
                <a:solidFill>
                  <a:srgbClr val="142747"/>
                </a:solidFill>
                <a:latin typeface="Tahoma Regular"/>
                <a:cs typeface="Gill Sans" panose="020B0502020104020203" pitchFamily="34" charset="-79"/>
              </a:rPr>
              <a:t>Difficult to integrate with building management/other systems</a:t>
            </a:r>
          </a:p>
          <a:p>
            <a:pPr marL="342900" indent="-342900">
              <a:spcBef>
                <a:spcPts val="1000"/>
              </a:spcBef>
              <a:buClr>
                <a:srgbClr val="2BAEE4"/>
              </a:buClr>
              <a:buFont typeface="Wingdings" pitchFamily="2" charset="2"/>
              <a:buChar char="v"/>
            </a:pPr>
            <a:r>
              <a:rPr lang="en-US" sz="2000" dirty="0">
                <a:solidFill>
                  <a:srgbClr val="142747"/>
                </a:solidFill>
                <a:latin typeface="Tahoma Regular"/>
                <a:cs typeface="Gill Sans" panose="020B0502020104020203" pitchFamily="34" charset="-79"/>
              </a:rPr>
              <a:t>Equipment operating costs are high</a:t>
            </a:r>
          </a:p>
          <a:p>
            <a:pPr marL="342900" indent="-342900">
              <a:spcBef>
                <a:spcPts val="1000"/>
              </a:spcBef>
              <a:buClr>
                <a:srgbClr val="2BAEE4"/>
              </a:buClr>
              <a:buFont typeface="Wingdings" pitchFamily="2" charset="2"/>
              <a:buChar char="v"/>
            </a:pPr>
            <a:r>
              <a:rPr lang="en-US" sz="2000" dirty="0">
                <a:solidFill>
                  <a:srgbClr val="142747"/>
                </a:solidFill>
                <a:latin typeface="Tahoma Regular"/>
                <a:cs typeface="Gill Sans" panose="020B0502020104020203" pitchFamily="34" charset="-79"/>
              </a:rPr>
              <a:t>Designs are poor </a:t>
            </a:r>
          </a:p>
          <a:p>
            <a:pPr marL="342900" indent="-342900">
              <a:spcBef>
                <a:spcPts val="1000"/>
              </a:spcBef>
              <a:buClr>
                <a:srgbClr val="2BAEE4"/>
              </a:buClr>
              <a:buFont typeface="Wingdings" pitchFamily="2" charset="2"/>
              <a:buChar char="v"/>
            </a:pPr>
            <a:r>
              <a:rPr lang="en-US" sz="2000" dirty="0">
                <a:solidFill>
                  <a:srgbClr val="142747"/>
                </a:solidFill>
                <a:latin typeface="Tahoma Regular"/>
                <a:cs typeface="Gill Sans" panose="020B0502020104020203" pitchFamily="34" charset="-79"/>
              </a:rPr>
              <a:t>Underpowered (30 amp)</a:t>
            </a:r>
          </a:p>
          <a:p>
            <a:pPr marL="342900" indent="-342900">
              <a:spcBef>
                <a:spcPts val="1000"/>
              </a:spcBef>
              <a:buClr>
                <a:srgbClr val="2BAEE4"/>
              </a:buClr>
              <a:buFont typeface="Wingdings" pitchFamily="2" charset="2"/>
              <a:buChar char="v"/>
            </a:pPr>
            <a:r>
              <a:rPr lang="en-US" sz="2000" dirty="0">
                <a:solidFill>
                  <a:srgbClr val="142747"/>
                </a:solidFill>
                <a:latin typeface="Tahoma Regular"/>
                <a:cs typeface="Gill Sans" panose="020B0502020104020203" pitchFamily="34" charset="-79"/>
              </a:rPr>
              <a:t>Poor cable management (from gas stations)</a:t>
            </a:r>
          </a:p>
        </p:txBody>
      </p:sp>
      <p:pic>
        <p:nvPicPr>
          <p:cNvPr id="12" name="Picture 11">
            <a:extLst>
              <a:ext uri="{FF2B5EF4-FFF2-40B4-BE49-F238E27FC236}">
                <a16:creationId xmlns:a16="http://schemas.microsoft.com/office/drawing/2014/main" id="{F49363F7-90D0-9847-90C0-625813CD003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2210" y="-537343"/>
            <a:ext cx="1526701" cy="1895538"/>
          </a:xfrm>
          <a:prstGeom prst="rect">
            <a:avLst/>
          </a:prstGeom>
        </p:spPr>
      </p:pic>
      <p:sp>
        <p:nvSpPr>
          <p:cNvPr id="17" name="TextBox 16">
            <a:extLst>
              <a:ext uri="{FF2B5EF4-FFF2-40B4-BE49-F238E27FC236}">
                <a16:creationId xmlns:a16="http://schemas.microsoft.com/office/drawing/2014/main" id="{2EAA618B-46FC-4D4B-9C20-2408FCA24296}"/>
              </a:ext>
            </a:extLst>
          </p:cNvPr>
          <p:cNvSpPr txBox="1"/>
          <p:nvPr/>
        </p:nvSpPr>
        <p:spPr>
          <a:xfrm>
            <a:off x="7074023" y="6279409"/>
            <a:ext cx="4673600" cy="253916"/>
          </a:xfrm>
          <a:prstGeom prst="rect">
            <a:avLst/>
          </a:prstGeom>
          <a:noFill/>
        </p:spPr>
        <p:txBody>
          <a:bodyPr wrap="square" rtlCol="0" anchor="b">
            <a:spAutoFit/>
          </a:bodyPr>
          <a:lstStyle/>
          <a:p>
            <a:pPr algn="r"/>
            <a:r>
              <a:rPr lang="en-US" sz="1050" baseline="30000" dirty="0" err="1">
                <a:solidFill>
                  <a:srgbClr val="142747"/>
                </a:solidFill>
                <a:latin typeface="Tahoma Regular"/>
                <a:cs typeface="Gill Sans" panose="020B0502020104020203" pitchFamily="34" charset="-79"/>
                <a:sym typeface="Gill Sans"/>
              </a:rPr>
              <a:t>JuiceBar</a:t>
            </a:r>
            <a:r>
              <a:rPr lang="en-US" sz="1050" baseline="30000" dirty="0">
                <a:solidFill>
                  <a:srgbClr val="142747"/>
                </a:solidFill>
                <a:latin typeface="Tahoma Regular"/>
                <a:cs typeface="Gill Sans" panose="020B0502020104020203" pitchFamily="34" charset="-79"/>
                <a:sym typeface="Gill Sans"/>
              </a:rPr>
              <a:t>® Copyright 2020 Confidential</a:t>
            </a:r>
            <a:endParaRPr lang="en-US" sz="1050" dirty="0">
              <a:solidFill>
                <a:srgbClr val="142747"/>
              </a:solidFill>
              <a:latin typeface="Tahoma Regular"/>
              <a:cs typeface="Gill Sans" panose="020B0502020104020203" pitchFamily="34" charset="-79"/>
              <a:sym typeface="Gill Sans"/>
            </a:endParaRPr>
          </a:p>
        </p:txBody>
      </p:sp>
    </p:spTree>
    <p:extLst>
      <p:ext uri="{BB962C8B-B14F-4D97-AF65-F5344CB8AC3E}">
        <p14:creationId xmlns:p14="http://schemas.microsoft.com/office/powerpoint/2010/main" val="2653221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965F2E9-979C-4357-94FE-A6C0E5733F59}"/>
              </a:ext>
            </a:extLst>
          </p:cNvPr>
          <p:cNvSpPr>
            <a:spLocks noGrp="1"/>
          </p:cNvSpPr>
          <p:nvPr>
            <p:ph type="title"/>
          </p:nvPr>
        </p:nvSpPr>
        <p:spPr>
          <a:xfrm>
            <a:off x="1144491" y="1537761"/>
            <a:ext cx="10515600" cy="738189"/>
          </a:xfrm>
        </p:spPr>
        <p:txBody>
          <a:bodyPr/>
          <a:lstStyle/>
          <a:p>
            <a:r>
              <a:rPr lang="en-US" dirty="0">
                <a:solidFill>
                  <a:srgbClr val="142747"/>
                </a:solidFill>
                <a:cs typeface="Gill Sans SemiBold" panose="020B0502020104020203" pitchFamily="34" charset="-79"/>
              </a:rPr>
              <a:t>EV Charging Levels and Industry Standards:</a:t>
            </a:r>
          </a:p>
        </p:txBody>
      </p:sp>
      <p:sp>
        <p:nvSpPr>
          <p:cNvPr id="11" name="TextBox 10">
            <a:extLst>
              <a:ext uri="{FF2B5EF4-FFF2-40B4-BE49-F238E27FC236}">
                <a16:creationId xmlns:a16="http://schemas.microsoft.com/office/drawing/2014/main" id="{54425E76-C759-4D62-8960-7932ECDD3840}"/>
              </a:ext>
            </a:extLst>
          </p:cNvPr>
          <p:cNvSpPr txBox="1"/>
          <p:nvPr/>
        </p:nvSpPr>
        <p:spPr>
          <a:xfrm>
            <a:off x="1212396" y="2726382"/>
            <a:ext cx="7061964" cy="2862322"/>
          </a:xfrm>
          <a:prstGeom prst="rect">
            <a:avLst/>
          </a:prstGeom>
          <a:noFill/>
        </p:spPr>
        <p:txBody>
          <a:bodyPr wrap="square" rtlCol="0">
            <a:spAutoFit/>
          </a:bodyPr>
          <a:lstStyle/>
          <a:p>
            <a:r>
              <a:rPr lang="en-US" sz="2000" dirty="0">
                <a:solidFill>
                  <a:srgbClr val="2BAEE4"/>
                </a:solidFill>
                <a:latin typeface="Tahoma Regular"/>
                <a:cs typeface="Gill Sans SemiBold" panose="020B0502020104020203" pitchFamily="34" charset="-79"/>
              </a:rPr>
              <a:t>Level 1 </a:t>
            </a:r>
            <a:r>
              <a:rPr lang="en-US" sz="2000" dirty="0">
                <a:solidFill>
                  <a:srgbClr val="142747"/>
                </a:solidFill>
                <a:latin typeface="Tahoma Regular"/>
                <a:cs typeface="Gill Sans SemiBold" panose="020B0502020104020203" pitchFamily="34" charset="-79"/>
              </a:rPr>
              <a:t>– 110 Volt system/15 amps – approximately 5 miles of range per hour</a:t>
            </a:r>
          </a:p>
          <a:p>
            <a:endParaRPr lang="en-US" sz="2000" dirty="0">
              <a:solidFill>
                <a:srgbClr val="142747"/>
              </a:solidFill>
              <a:latin typeface="Tahoma Regular"/>
              <a:cs typeface="Gill Sans SemiBold" panose="020B0502020104020203" pitchFamily="34" charset="-79"/>
            </a:endParaRPr>
          </a:p>
          <a:p>
            <a:r>
              <a:rPr lang="en-US" sz="2000" dirty="0">
                <a:solidFill>
                  <a:srgbClr val="2BAEE4"/>
                </a:solidFill>
                <a:latin typeface="Tahoma Regular"/>
                <a:cs typeface="Gill Sans SemiBold" panose="020B0502020104020203" pitchFamily="34" charset="-79"/>
              </a:rPr>
              <a:t>Level 2 </a:t>
            </a:r>
            <a:r>
              <a:rPr lang="en-US" sz="2000" dirty="0">
                <a:solidFill>
                  <a:srgbClr val="142747"/>
                </a:solidFill>
                <a:latin typeface="Tahoma Regular"/>
                <a:cs typeface="Gill Sans SemiBold" panose="020B0502020104020203" pitchFamily="34" charset="-79"/>
              </a:rPr>
              <a:t>– 208/240 Volt system/40 or 50 amp – approximately 25 miles of range per hour; accounts for 90% of charging needs</a:t>
            </a:r>
            <a:endParaRPr lang="en-US" dirty="0">
              <a:solidFill>
                <a:srgbClr val="142747"/>
              </a:solidFill>
              <a:latin typeface="Tahoma Regular"/>
              <a:cs typeface="Gill Sans SemiBold" panose="020B0502020104020203" pitchFamily="34" charset="-79"/>
            </a:endParaRPr>
          </a:p>
          <a:p>
            <a:endParaRPr lang="en-US" sz="2000" dirty="0">
              <a:solidFill>
                <a:srgbClr val="142747"/>
              </a:solidFill>
              <a:latin typeface="Tahoma Regular"/>
              <a:cs typeface="Gill Sans SemiBold" panose="020B0502020104020203" pitchFamily="34" charset="-79"/>
            </a:endParaRPr>
          </a:p>
          <a:p>
            <a:r>
              <a:rPr lang="en-US" sz="2000" dirty="0">
                <a:solidFill>
                  <a:srgbClr val="2BAEE4"/>
                </a:solidFill>
                <a:latin typeface="Tahoma Regular"/>
                <a:cs typeface="Gill Sans SemiBold" panose="020B0502020104020203" pitchFamily="34" charset="-79"/>
              </a:rPr>
              <a:t>Level 3 (or DC Fast Charger) </a:t>
            </a:r>
            <a:r>
              <a:rPr lang="en-US" sz="2000" dirty="0">
                <a:solidFill>
                  <a:srgbClr val="142747"/>
                </a:solidFill>
                <a:latin typeface="Tahoma Regular"/>
                <a:cs typeface="Gill Sans SemiBold" panose="020B0502020104020203" pitchFamily="34" charset="-79"/>
              </a:rPr>
              <a:t>– 480 Volts/100 amps – will charge a car to completion in approximately 45 minutes</a:t>
            </a:r>
            <a:endParaRPr lang="en-US" sz="2000" dirty="0">
              <a:solidFill>
                <a:srgbClr val="142747"/>
              </a:solidFill>
              <a:latin typeface="Tahoma Regular"/>
            </a:endParaRPr>
          </a:p>
        </p:txBody>
      </p:sp>
      <p:sp>
        <p:nvSpPr>
          <p:cNvPr id="2" name="TextBox 1">
            <a:extLst>
              <a:ext uri="{FF2B5EF4-FFF2-40B4-BE49-F238E27FC236}">
                <a16:creationId xmlns:a16="http://schemas.microsoft.com/office/drawing/2014/main" id="{C083EE45-059B-47B4-B69C-7FD612273916}"/>
              </a:ext>
            </a:extLst>
          </p:cNvPr>
          <p:cNvSpPr txBox="1"/>
          <p:nvPr/>
        </p:nvSpPr>
        <p:spPr>
          <a:xfrm>
            <a:off x="9410823" y="3084206"/>
            <a:ext cx="2249268" cy="1384995"/>
          </a:xfrm>
          <a:prstGeom prst="rect">
            <a:avLst/>
          </a:prstGeom>
          <a:noFill/>
        </p:spPr>
        <p:txBody>
          <a:bodyPr wrap="square" rtlCol="0">
            <a:spAutoFit/>
          </a:bodyPr>
          <a:lstStyle/>
          <a:p>
            <a:r>
              <a:rPr lang="en-US" dirty="0">
                <a:solidFill>
                  <a:srgbClr val="142747"/>
                </a:solidFill>
                <a:latin typeface="Tahoma Regular"/>
                <a:cs typeface="Gill Sans SemiBold" panose="020B0502020104020203" pitchFamily="34" charset="-79"/>
              </a:rPr>
              <a:t>Industry Standards (Society of Automotive Engineers - SAE): </a:t>
            </a:r>
          </a:p>
          <a:p>
            <a:r>
              <a:rPr lang="en-US" dirty="0">
                <a:solidFill>
                  <a:srgbClr val="142747"/>
                </a:solidFill>
                <a:latin typeface="Tahoma Regular"/>
                <a:cs typeface="Gill Sans SemiBold" panose="020B0502020104020203" pitchFamily="34" charset="-79"/>
              </a:rPr>
              <a:t>Level 2 is recommended form of charging for all vehicles</a:t>
            </a:r>
            <a:endParaRPr lang="en-US" dirty="0">
              <a:solidFill>
                <a:srgbClr val="142747"/>
              </a:solidFill>
              <a:latin typeface="Tahoma Regular"/>
            </a:endParaRPr>
          </a:p>
        </p:txBody>
      </p:sp>
      <p:sp>
        <p:nvSpPr>
          <p:cNvPr id="3" name="Arrow: Left 2">
            <a:extLst>
              <a:ext uri="{FF2B5EF4-FFF2-40B4-BE49-F238E27FC236}">
                <a16:creationId xmlns:a16="http://schemas.microsoft.com/office/drawing/2014/main" id="{675CF76A-1FE2-44AF-B4DD-C4B14A90ABF4}"/>
              </a:ext>
            </a:extLst>
          </p:cNvPr>
          <p:cNvSpPr/>
          <p:nvPr/>
        </p:nvSpPr>
        <p:spPr>
          <a:xfrm>
            <a:off x="8606195" y="3600531"/>
            <a:ext cx="569434" cy="572655"/>
          </a:xfrm>
          <a:prstGeom prst="leftArrow">
            <a:avLst/>
          </a:prstGeom>
          <a:solidFill>
            <a:srgbClr val="2BAEE4">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Regular"/>
            </a:endParaRPr>
          </a:p>
        </p:txBody>
      </p:sp>
      <p:grpSp>
        <p:nvGrpSpPr>
          <p:cNvPr id="7" name="Group 6">
            <a:extLst>
              <a:ext uri="{FF2B5EF4-FFF2-40B4-BE49-F238E27FC236}">
                <a16:creationId xmlns:a16="http://schemas.microsoft.com/office/drawing/2014/main" id="{E10A5437-8DA1-A44D-A445-77D9264EC676}"/>
              </a:ext>
            </a:extLst>
          </p:cNvPr>
          <p:cNvGrpSpPr/>
          <p:nvPr/>
        </p:nvGrpSpPr>
        <p:grpSpPr>
          <a:xfrm>
            <a:off x="0" y="0"/>
            <a:ext cx="12192000" cy="6570915"/>
            <a:chOff x="0" y="0"/>
            <a:chExt cx="12192000" cy="6570915"/>
          </a:xfrm>
        </p:grpSpPr>
        <p:pic>
          <p:nvPicPr>
            <p:cNvPr id="10" name="Picture 9">
              <a:extLst>
                <a:ext uri="{FF2B5EF4-FFF2-40B4-BE49-F238E27FC236}">
                  <a16:creationId xmlns:a16="http://schemas.microsoft.com/office/drawing/2014/main" id="{73993710-C878-DD46-AF76-2E9F10F794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4377" y="6191255"/>
              <a:ext cx="1925208" cy="379660"/>
            </a:xfrm>
            <a:prstGeom prst="rect">
              <a:avLst/>
            </a:prstGeom>
          </p:spPr>
        </p:pic>
        <p:pic>
          <p:nvPicPr>
            <p:cNvPr id="12" name="Picture 11">
              <a:extLst>
                <a:ext uri="{FF2B5EF4-FFF2-40B4-BE49-F238E27FC236}">
                  <a16:creationId xmlns:a16="http://schemas.microsoft.com/office/drawing/2014/main" id="{3C5EF51C-2F99-5F43-A1E1-3BE9FDB286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75629" y="324675"/>
              <a:ext cx="2571994" cy="150190"/>
            </a:xfrm>
            <a:prstGeom prst="rect">
              <a:avLst/>
            </a:prstGeom>
          </p:spPr>
        </p:pic>
        <p:pic>
          <p:nvPicPr>
            <p:cNvPr id="13" name="Picture 12">
              <a:extLst>
                <a:ext uri="{FF2B5EF4-FFF2-40B4-BE49-F238E27FC236}">
                  <a16:creationId xmlns:a16="http://schemas.microsoft.com/office/drawing/2014/main" id="{E7F7CFA6-FEDA-CF4F-A05D-71278A5C546E}"/>
                </a:ext>
              </a:extLst>
            </p:cNvPr>
            <p:cNvPicPr>
              <a:picLocks noChangeAspect="1"/>
            </p:cNvPicPr>
            <p:nvPr/>
          </p:nvPicPr>
          <p:blipFill>
            <a:blip r:embed="rId5"/>
            <a:stretch>
              <a:fillRect/>
            </a:stretch>
          </p:blipFill>
          <p:spPr>
            <a:xfrm>
              <a:off x="0" y="0"/>
              <a:ext cx="12192000" cy="145109"/>
            </a:xfrm>
            <a:prstGeom prst="rect">
              <a:avLst/>
            </a:prstGeom>
          </p:spPr>
        </p:pic>
      </p:grpSp>
      <p:cxnSp>
        <p:nvCxnSpPr>
          <p:cNvPr id="14" name="Straight Connector 13">
            <a:extLst>
              <a:ext uri="{FF2B5EF4-FFF2-40B4-BE49-F238E27FC236}">
                <a16:creationId xmlns:a16="http://schemas.microsoft.com/office/drawing/2014/main" id="{CB852FF0-8B8D-8348-9B6A-0ADB4EE8CD0C}"/>
              </a:ext>
            </a:extLst>
          </p:cNvPr>
          <p:cNvCxnSpPr>
            <a:cxnSpLocks/>
          </p:cNvCxnSpPr>
          <p:nvPr/>
        </p:nvCxnSpPr>
        <p:spPr>
          <a:xfrm>
            <a:off x="9410823" y="2972822"/>
            <a:ext cx="2028608" cy="0"/>
          </a:xfrm>
          <a:prstGeom prst="line">
            <a:avLst/>
          </a:prstGeom>
          <a:ln w="25400">
            <a:solidFill>
              <a:srgbClr val="2BAEE4">
                <a:alpha val="25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5366E28-9804-FC4B-BF50-53F7C9F6009A}"/>
              </a:ext>
            </a:extLst>
          </p:cNvPr>
          <p:cNvCxnSpPr>
            <a:cxnSpLocks/>
          </p:cNvCxnSpPr>
          <p:nvPr/>
        </p:nvCxnSpPr>
        <p:spPr>
          <a:xfrm>
            <a:off x="9410823" y="4573166"/>
            <a:ext cx="2028608" cy="0"/>
          </a:xfrm>
          <a:prstGeom prst="line">
            <a:avLst/>
          </a:prstGeom>
          <a:ln w="25400">
            <a:solidFill>
              <a:srgbClr val="2BAEE4">
                <a:alpha val="25000"/>
              </a:srgb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E59E2315-50A8-C94C-84FF-CFB5210281D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2210" y="-537343"/>
            <a:ext cx="1526701" cy="1895538"/>
          </a:xfrm>
          <a:prstGeom prst="rect">
            <a:avLst/>
          </a:prstGeom>
        </p:spPr>
      </p:pic>
      <p:sp>
        <p:nvSpPr>
          <p:cNvPr id="18" name="TextBox 17">
            <a:extLst>
              <a:ext uri="{FF2B5EF4-FFF2-40B4-BE49-F238E27FC236}">
                <a16:creationId xmlns:a16="http://schemas.microsoft.com/office/drawing/2014/main" id="{162AF4F2-32E4-4ED0-A5E1-BF8EDF750E17}"/>
              </a:ext>
            </a:extLst>
          </p:cNvPr>
          <p:cNvSpPr txBox="1"/>
          <p:nvPr/>
        </p:nvSpPr>
        <p:spPr>
          <a:xfrm>
            <a:off x="7074023" y="6279409"/>
            <a:ext cx="4673600" cy="253916"/>
          </a:xfrm>
          <a:prstGeom prst="rect">
            <a:avLst/>
          </a:prstGeom>
          <a:noFill/>
        </p:spPr>
        <p:txBody>
          <a:bodyPr wrap="square" rtlCol="0" anchor="b">
            <a:spAutoFit/>
          </a:bodyPr>
          <a:lstStyle/>
          <a:p>
            <a:pPr algn="r"/>
            <a:r>
              <a:rPr lang="en-US" sz="1050" baseline="30000" dirty="0" err="1">
                <a:solidFill>
                  <a:srgbClr val="142747"/>
                </a:solidFill>
                <a:latin typeface="Tahoma Regular"/>
                <a:cs typeface="Gill Sans" panose="020B0502020104020203" pitchFamily="34" charset="-79"/>
                <a:sym typeface="Gill Sans"/>
              </a:rPr>
              <a:t>JuiceBar</a:t>
            </a:r>
            <a:r>
              <a:rPr lang="en-US" sz="1050" baseline="30000" dirty="0">
                <a:solidFill>
                  <a:srgbClr val="142747"/>
                </a:solidFill>
                <a:latin typeface="Tahoma Regular"/>
                <a:cs typeface="Gill Sans" panose="020B0502020104020203" pitchFamily="34" charset="-79"/>
                <a:sym typeface="Gill Sans"/>
              </a:rPr>
              <a:t>® Copyright 2020 Confidential</a:t>
            </a:r>
            <a:endParaRPr lang="en-US" sz="1050" dirty="0">
              <a:solidFill>
                <a:srgbClr val="142747"/>
              </a:solidFill>
              <a:latin typeface="Tahoma Regular"/>
              <a:cs typeface="Gill Sans" panose="020B0502020104020203" pitchFamily="34" charset="-79"/>
              <a:sym typeface="Gill Sans"/>
            </a:endParaRPr>
          </a:p>
        </p:txBody>
      </p:sp>
    </p:spTree>
    <p:extLst>
      <p:ext uri="{BB962C8B-B14F-4D97-AF65-F5344CB8AC3E}">
        <p14:creationId xmlns:p14="http://schemas.microsoft.com/office/powerpoint/2010/main" val="1829213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208"/>
        <p:cNvGrpSpPr/>
        <p:nvPr/>
      </p:nvGrpSpPr>
      <p:grpSpPr>
        <a:xfrm>
          <a:off x="0" y="0"/>
          <a:ext cx="0" cy="0"/>
          <a:chOff x="0" y="0"/>
          <a:chExt cx="0" cy="0"/>
        </a:xfrm>
      </p:grpSpPr>
      <p:sp>
        <p:nvSpPr>
          <p:cNvPr id="2" name="Rectangle 1">
            <a:extLst>
              <a:ext uri="{FF2B5EF4-FFF2-40B4-BE49-F238E27FC236}">
                <a16:creationId xmlns:a16="http://schemas.microsoft.com/office/drawing/2014/main" id="{74CB674D-FBA7-CD48-A1E2-2020185A1D02}"/>
              </a:ext>
            </a:extLst>
          </p:cNvPr>
          <p:cNvSpPr/>
          <p:nvPr/>
        </p:nvSpPr>
        <p:spPr>
          <a:xfrm>
            <a:off x="1238475" y="2360091"/>
            <a:ext cx="5631367" cy="3902415"/>
          </a:xfrm>
          <a:prstGeom prst="rect">
            <a:avLst/>
          </a:prstGeom>
        </p:spPr>
        <p:txBody>
          <a:bodyPr wrap="square">
            <a:spAutoFit/>
          </a:bodyPr>
          <a:lstStyle/>
          <a:p>
            <a:pPr marL="342900" indent="-342900">
              <a:lnSpc>
                <a:spcPct val="150000"/>
              </a:lnSpc>
              <a:spcBef>
                <a:spcPts val="1000"/>
              </a:spcBef>
              <a:buClr>
                <a:srgbClr val="2BAEE4"/>
              </a:buClr>
              <a:buFont typeface="Wingdings" pitchFamily="2" charset="2"/>
              <a:buChar char="ü"/>
            </a:pPr>
            <a:r>
              <a:rPr lang="en-US" sz="2000" dirty="0">
                <a:solidFill>
                  <a:srgbClr val="142747"/>
                </a:solidFill>
                <a:latin typeface="Tahoma Regular"/>
                <a:cs typeface="Gill Sans" panose="020B0502020104020203" pitchFamily="34" charset="-79"/>
              </a:rPr>
              <a:t>Attract and retain tenants and customers  </a:t>
            </a:r>
          </a:p>
          <a:p>
            <a:pPr marL="342900" indent="-342900">
              <a:lnSpc>
                <a:spcPct val="150000"/>
              </a:lnSpc>
              <a:spcBef>
                <a:spcPts val="1000"/>
              </a:spcBef>
              <a:buClr>
                <a:srgbClr val="2BAEE4"/>
              </a:buClr>
              <a:buFont typeface="Wingdings" pitchFamily="2" charset="2"/>
              <a:buChar char="ü"/>
            </a:pPr>
            <a:r>
              <a:rPr lang="en-US" sz="2000" dirty="0">
                <a:solidFill>
                  <a:srgbClr val="142747"/>
                </a:solidFill>
                <a:latin typeface="Tahoma Regular"/>
                <a:cs typeface="Gill Sans" panose="020B0502020104020203" pitchFamily="34" charset="-79"/>
              </a:rPr>
              <a:t>Generate New Revenue  </a:t>
            </a:r>
          </a:p>
          <a:p>
            <a:pPr marL="342900" indent="-342900">
              <a:lnSpc>
                <a:spcPct val="150000"/>
              </a:lnSpc>
              <a:spcBef>
                <a:spcPts val="1000"/>
              </a:spcBef>
              <a:buClr>
                <a:srgbClr val="2BAEE4"/>
              </a:buClr>
              <a:buFont typeface="System Font Regular"/>
              <a:buChar char="✓"/>
            </a:pPr>
            <a:r>
              <a:rPr lang="en-US" sz="2000" dirty="0">
                <a:solidFill>
                  <a:srgbClr val="142747"/>
                </a:solidFill>
                <a:latin typeface="Tahoma Regular"/>
                <a:cs typeface="Gill Sans" panose="020B0502020104020203" pitchFamily="34" charset="-79"/>
              </a:rPr>
              <a:t>Brand enhancement and first mover advantages</a:t>
            </a:r>
          </a:p>
          <a:p>
            <a:pPr marL="342900" indent="-342900">
              <a:lnSpc>
                <a:spcPct val="150000"/>
              </a:lnSpc>
              <a:spcBef>
                <a:spcPts val="1000"/>
              </a:spcBef>
              <a:buClr>
                <a:srgbClr val="2BAEE4"/>
              </a:buClr>
              <a:buFont typeface="System Font Regular"/>
              <a:buChar char="✓"/>
            </a:pPr>
            <a:r>
              <a:rPr lang="en-US" sz="2000" dirty="0">
                <a:solidFill>
                  <a:srgbClr val="142747"/>
                </a:solidFill>
                <a:latin typeface="Tahoma Regular"/>
                <a:cs typeface="Gill Sans" panose="020B0502020104020203" pitchFamily="34" charset="-79"/>
              </a:rPr>
              <a:t>Add employee benefits</a:t>
            </a:r>
          </a:p>
          <a:p>
            <a:pPr marL="342900" indent="-342900">
              <a:lnSpc>
                <a:spcPct val="150000"/>
              </a:lnSpc>
              <a:spcBef>
                <a:spcPts val="1000"/>
              </a:spcBef>
              <a:buClr>
                <a:srgbClr val="2BAEE4"/>
              </a:buClr>
              <a:buFont typeface="System Font Regular"/>
              <a:buChar char="✓"/>
            </a:pPr>
            <a:r>
              <a:rPr lang="en-US" sz="2000" dirty="0">
                <a:solidFill>
                  <a:srgbClr val="142747"/>
                </a:solidFill>
                <a:latin typeface="Tahoma Regular"/>
                <a:cs typeface="Gill Sans" panose="020B0502020104020203" pitchFamily="34" charset="-79"/>
              </a:rPr>
              <a:t>Fleets reduce operating expenses</a:t>
            </a:r>
          </a:p>
          <a:p>
            <a:pPr>
              <a:lnSpc>
                <a:spcPct val="150000"/>
              </a:lnSpc>
              <a:spcBef>
                <a:spcPts val="1000"/>
              </a:spcBef>
              <a:buClr>
                <a:srgbClr val="92D050"/>
              </a:buClr>
            </a:pPr>
            <a:endParaRPr lang="en-US" sz="2000" dirty="0">
              <a:solidFill>
                <a:srgbClr val="142747"/>
              </a:solidFill>
              <a:latin typeface="Tahoma Regular"/>
              <a:cs typeface="Gill Sans" panose="020B0502020104020203" pitchFamily="34" charset="-79"/>
            </a:endParaRPr>
          </a:p>
        </p:txBody>
      </p:sp>
      <p:sp>
        <p:nvSpPr>
          <p:cNvPr id="5" name="Title 4">
            <a:extLst>
              <a:ext uri="{FF2B5EF4-FFF2-40B4-BE49-F238E27FC236}">
                <a16:creationId xmlns:a16="http://schemas.microsoft.com/office/drawing/2014/main" id="{39F4DF74-ABA7-4881-AF56-3736FE19CD76}"/>
              </a:ext>
            </a:extLst>
          </p:cNvPr>
          <p:cNvSpPr>
            <a:spLocks noGrp="1"/>
          </p:cNvSpPr>
          <p:nvPr>
            <p:ph type="title"/>
          </p:nvPr>
        </p:nvSpPr>
        <p:spPr>
          <a:xfrm>
            <a:off x="1341726" y="1139047"/>
            <a:ext cx="5981337" cy="648279"/>
          </a:xfrm>
        </p:spPr>
        <p:txBody>
          <a:bodyPr/>
          <a:lstStyle/>
          <a:p>
            <a:r>
              <a:rPr lang="en-US" sz="4000" dirty="0">
                <a:solidFill>
                  <a:srgbClr val="142747"/>
                </a:solidFill>
                <a:cs typeface="Gill Sans SemiBold" panose="020B0502020104020203" pitchFamily="34" charset="-79"/>
              </a:rPr>
              <a:t>Why EV Chargers Benefit Commercial Buyers: </a:t>
            </a:r>
          </a:p>
        </p:txBody>
      </p:sp>
      <p:grpSp>
        <p:nvGrpSpPr>
          <p:cNvPr id="6" name="Group 5">
            <a:extLst>
              <a:ext uri="{FF2B5EF4-FFF2-40B4-BE49-F238E27FC236}">
                <a16:creationId xmlns:a16="http://schemas.microsoft.com/office/drawing/2014/main" id="{298368DD-83B4-0845-A32A-A1FCEF520FAE}"/>
              </a:ext>
            </a:extLst>
          </p:cNvPr>
          <p:cNvGrpSpPr/>
          <p:nvPr/>
        </p:nvGrpSpPr>
        <p:grpSpPr>
          <a:xfrm>
            <a:off x="0" y="0"/>
            <a:ext cx="12192000" cy="6570915"/>
            <a:chOff x="0" y="0"/>
            <a:chExt cx="12192000" cy="6570915"/>
          </a:xfrm>
        </p:grpSpPr>
        <p:pic>
          <p:nvPicPr>
            <p:cNvPr id="8" name="Picture 7">
              <a:extLst>
                <a:ext uri="{FF2B5EF4-FFF2-40B4-BE49-F238E27FC236}">
                  <a16:creationId xmlns:a16="http://schemas.microsoft.com/office/drawing/2014/main" id="{E73317F9-8A6A-9644-9512-6FF0C85D1C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4377" y="6191255"/>
              <a:ext cx="1925208" cy="379660"/>
            </a:xfrm>
            <a:prstGeom prst="rect">
              <a:avLst/>
            </a:prstGeom>
          </p:spPr>
        </p:pic>
        <p:pic>
          <p:nvPicPr>
            <p:cNvPr id="9" name="Picture 8">
              <a:extLst>
                <a:ext uri="{FF2B5EF4-FFF2-40B4-BE49-F238E27FC236}">
                  <a16:creationId xmlns:a16="http://schemas.microsoft.com/office/drawing/2014/main" id="{70698FD2-7739-DB48-B1B7-6F13892997D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75629" y="324675"/>
              <a:ext cx="2571994" cy="150190"/>
            </a:xfrm>
            <a:prstGeom prst="rect">
              <a:avLst/>
            </a:prstGeom>
          </p:spPr>
        </p:pic>
        <p:pic>
          <p:nvPicPr>
            <p:cNvPr id="10" name="Picture 9">
              <a:extLst>
                <a:ext uri="{FF2B5EF4-FFF2-40B4-BE49-F238E27FC236}">
                  <a16:creationId xmlns:a16="http://schemas.microsoft.com/office/drawing/2014/main" id="{C88396DA-602B-4149-BCBC-9A8CF9A563A4}"/>
                </a:ext>
              </a:extLst>
            </p:cNvPr>
            <p:cNvPicPr>
              <a:picLocks noChangeAspect="1"/>
            </p:cNvPicPr>
            <p:nvPr/>
          </p:nvPicPr>
          <p:blipFill>
            <a:blip r:embed="rId5"/>
            <a:stretch>
              <a:fillRect/>
            </a:stretch>
          </p:blipFill>
          <p:spPr>
            <a:xfrm>
              <a:off x="0" y="0"/>
              <a:ext cx="12192000" cy="145109"/>
            </a:xfrm>
            <a:prstGeom prst="rect">
              <a:avLst/>
            </a:prstGeom>
          </p:spPr>
        </p:pic>
      </p:grpSp>
      <p:pic>
        <p:nvPicPr>
          <p:cNvPr id="11" name="Graphic 10">
            <a:extLst>
              <a:ext uri="{FF2B5EF4-FFF2-40B4-BE49-F238E27FC236}">
                <a16:creationId xmlns:a16="http://schemas.microsoft.com/office/drawing/2014/main" id="{13D88FBE-255C-6C43-8F7D-A412FE8DF247}"/>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705385" y="1167276"/>
            <a:ext cx="662857" cy="662857"/>
          </a:xfrm>
          <a:prstGeom prst="rect">
            <a:avLst/>
          </a:prstGeom>
        </p:spPr>
      </p:pic>
      <p:pic>
        <p:nvPicPr>
          <p:cNvPr id="13" name="Graphic 12">
            <a:extLst>
              <a:ext uri="{FF2B5EF4-FFF2-40B4-BE49-F238E27FC236}">
                <a16:creationId xmlns:a16="http://schemas.microsoft.com/office/drawing/2014/main" id="{1E2ABB52-3B11-C246-A662-31F8EA6B72F0}"/>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705385" y="2109949"/>
            <a:ext cx="636816" cy="636816"/>
          </a:xfrm>
          <a:prstGeom prst="rect">
            <a:avLst/>
          </a:prstGeom>
        </p:spPr>
      </p:pic>
      <p:pic>
        <p:nvPicPr>
          <p:cNvPr id="15" name="Graphic 14">
            <a:extLst>
              <a:ext uri="{FF2B5EF4-FFF2-40B4-BE49-F238E27FC236}">
                <a16:creationId xmlns:a16="http://schemas.microsoft.com/office/drawing/2014/main" id="{78C90405-1F74-5E4D-8CAF-0F2D90D83E40}"/>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7759896" y="4674081"/>
            <a:ext cx="632922" cy="632922"/>
          </a:xfrm>
          <a:prstGeom prst="rect">
            <a:avLst/>
          </a:prstGeom>
        </p:spPr>
      </p:pic>
      <p:pic>
        <p:nvPicPr>
          <p:cNvPr id="17" name="Graphic 16">
            <a:extLst>
              <a:ext uri="{FF2B5EF4-FFF2-40B4-BE49-F238E27FC236}">
                <a16:creationId xmlns:a16="http://schemas.microsoft.com/office/drawing/2014/main" id="{0BC37488-D4E2-6D4B-AA0F-F647C743FFBA}"/>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7705385" y="2964749"/>
            <a:ext cx="662857" cy="662857"/>
          </a:xfrm>
          <a:prstGeom prst="rect">
            <a:avLst/>
          </a:prstGeom>
        </p:spPr>
      </p:pic>
      <p:pic>
        <p:nvPicPr>
          <p:cNvPr id="19" name="Graphic 18">
            <a:extLst>
              <a:ext uri="{FF2B5EF4-FFF2-40B4-BE49-F238E27FC236}">
                <a16:creationId xmlns:a16="http://schemas.microsoft.com/office/drawing/2014/main" id="{95B208AF-5E11-974B-BE00-BB13EB43E67D}"/>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7736296" y="3801949"/>
            <a:ext cx="662857" cy="662857"/>
          </a:xfrm>
          <a:prstGeom prst="rect">
            <a:avLst/>
          </a:prstGeom>
        </p:spPr>
      </p:pic>
      <p:pic>
        <p:nvPicPr>
          <p:cNvPr id="21" name="Graphic 20">
            <a:extLst>
              <a:ext uri="{FF2B5EF4-FFF2-40B4-BE49-F238E27FC236}">
                <a16:creationId xmlns:a16="http://schemas.microsoft.com/office/drawing/2014/main" id="{06617D73-1EBA-BD49-883F-61D4DBE132B4}"/>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736296" y="5528398"/>
            <a:ext cx="662857" cy="662857"/>
          </a:xfrm>
          <a:prstGeom prst="rect">
            <a:avLst/>
          </a:prstGeom>
        </p:spPr>
      </p:pic>
      <p:sp>
        <p:nvSpPr>
          <p:cNvPr id="22" name="Title 4">
            <a:extLst>
              <a:ext uri="{FF2B5EF4-FFF2-40B4-BE49-F238E27FC236}">
                <a16:creationId xmlns:a16="http://schemas.microsoft.com/office/drawing/2014/main" id="{9CED8D32-45EE-BF41-B10D-1013BA5D3B4B}"/>
              </a:ext>
            </a:extLst>
          </p:cNvPr>
          <p:cNvSpPr txBox="1">
            <a:spLocks/>
          </p:cNvSpPr>
          <p:nvPr/>
        </p:nvSpPr>
        <p:spPr>
          <a:xfrm>
            <a:off x="8724523" y="1167276"/>
            <a:ext cx="1838386" cy="73938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DAEF0"/>
              </a:buClr>
              <a:buSzPts val="2400"/>
              <a:buFont typeface="Gill Sans"/>
              <a:buNone/>
              <a:defRPr sz="2400" b="1" i="0" u="none" strike="noStrike" cap="none">
                <a:solidFill>
                  <a:srgbClr val="1DAEF0"/>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b="0" dirty="0">
                <a:solidFill>
                  <a:srgbClr val="142747"/>
                </a:solidFill>
                <a:latin typeface="Tahoma Regular"/>
                <a:cs typeface="Gill Sans SemiBold" panose="020B0502020104020203" pitchFamily="34" charset="-79"/>
              </a:rPr>
              <a:t>Apartments</a:t>
            </a:r>
          </a:p>
          <a:p>
            <a:r>
              <a:rPr lang="en-US" sz="2000" b="0" dirty="0">
                <a:solidFill>
                  <a:srgbClr val="142747"/>
                </a:solidFill>
                <a:latin typeface="Tahoma Regular"/>
                <a:cs typeface="Gill Sans SemiBold" panose="020B0502020104020203" pitchFamily="34" charset="-79"/>
              </a:rPr>
              <a:t>Multi-family</a:t>
            </a:r>
          </a:p>
        </p:txBody>
      </p:sp>
      <p:sp>
        <p:nvSpPr>
          <p:cNvPr id="23" name="Title 4">
            <a:extLst>
              <a:ext uri="{FF2B5EF4-FFF2-40B4-BE49-F238E27FC236}">
                <a16:creationId xmlns:a16="http://schemas.microsoft.com/office/drawing/2014/main" id="{7C2AAA62-B4A2-5A41-9D82-566B2D67827A}"/>
              </a:ext>
            </a:extLst>
          </p:cNvPr>
          <p:cNvSpPr txBox="1">
            <a:spLocks/>
          </p:cNvSpPr>
          <p:nvPr/>
        </p:nvSpPr>
        <p:spPr>
          <a:xfrm>
            <a:off x="8724523" y="2245260"/>
            <a:ext cx="1838386" cy="73938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DAEF0"/>
              </a:buClr>
              <a:buSzPts val="2400"/>
              <a:buFont typeface="Gill Sans"/>
              <a:buNone/>
              <a:defRPr sz="2400" b="1" i="0" u="none" strike="noStrike" cap="none">
                <a:solidFill>
                  <a:srgbClr val="1DAEF0"/>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b="0" dirty="0">
                <a:solidFill>
                  <a:srgbClr val="142747"/>
                </a:solidFill>
                <a:latin typeface="Tahoma Regular"/>
                <a:cs typeface="Gill Sans SemiBold" panose="020B0502020104020203" pitchFamily="34" charset="-79"/>
              </a:rPr>
              <a:t>Parking</a:t>
            </a:r>
          </a:p>
        </p:txBody>
      </p:sp>
      <p:sp>
        <p:nvSpPr>
          <p:cNvPr id="24" name="Title 4">
            <a:extLst>
              <a:ext uri="{FF2B5EF4-FFF2-40B4-BE49-F238E27FC236}">
                <a16:creationId xmlns:a16="http://schemas.microsoft.com/office/drawing/2014/main" id="{11AFCD66-FD21-9E40-8A6C-7BE942D3F410}"/>
              </a:ext>
            </a:extLst>
          </p:cNvPr>
          <p:cNvSpPr txBox="1">
            <a:spLocks/>
          </p:cNvSpPr>
          <p:nvPr/>
        </p:nvSpPr>
        <p:spPr>
          <a:xfrm>
            <a:off x="8726906" y="2965647"/>
            <a:ext cx="1838386" cy="73938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DAEF0"/>
              </a:buClr>
              <a:buSzPts val="2400"/>
              <a:buFont typeface="Gill Sans"/>
              <a:buNone/>
              <a:defRPr sz="2400" b="1" i="0" u="none" strike="noStrike" cap="none">
                <a:solidFill>
                  <a:srgbClr val="1DAEF0"/>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b="0" dirty="0">
                <a:solidFill>
                  <a:srgbClr val="142747"/>
                </a:solidFill>
                <a:latin typeface="Tahoma Regular"/>
                <a:cs typeface="Gill Sans SemiBold" panose="020B0502020104020203" pitchFamily="34" charset="-79"/>
              </a:rPr>
              <a:t>Cities &amp;</a:t>
            </a:r>
          </a:p>
          <a:p>
            <a:r>
              <a:rPr lang="en-US" sz="2000" b="0" dirty="0">
                <a:solidFill>
                  <a:srgbClr val="142747"/>
                </a:solidFill>
                <a:latin typeface="Tahoma Regular"/>
                <a:cs typeface="Gill Sans SemiBold" panose="020B0502020104020203" pitchFamily="34" charset="-79"/>
              </a:rPr>
              <a:t>Towns</a:t>
            </a:r>
          </a:p>
        </p:txBody>
      </p:sp>
      <p:sp>
        <p:nvSpPr>
          <p:cNvPr id="25" name="Title 4">
            <a:extLst>
              <a:ext uri="{FF2B5EF4-FFF2-40B4-BE49-F238E27FC236}">
                <a16:creationId xmlns:a16="http://schemas.microsoft.com/office/drawing/2014/main" id="{D17EC744-8731-814C-B1C1-8CFA66D4A7FD}"/>
              </a:ext>
            </a:extLst>
          </p:cNvPr>
          <p:cNvSpPr txBox="1">
            <a:spLocks/>
          </p:cNvSpPr>
          <p:nvPr/>
        </p:nvSpPr>
        <p:spPr>
          <a:xfrm>
            <a:off x="8724523" y="3821045"/>
            <a:ext cx="1838386" cy="73938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DAEF0"/>
              </a:buClr>
              <a:buSzPts val="2400"/>
              <a:buFont typeface="Gill Sans"/>
              <a:buNone/>
              <a:defRPr sz="2400" b="1" i="0" u="none" strike="noStrike" cap="none">
                <a:solidFill>
                  <a:srgbClr val="1DAEF0"/>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b="0" dirty="0">
                <a:solidFill>
                  <a:srgbClr val="142747"/>
                </a:solidFill>
                <a:latin typeface="Tahoma Regular"/>
                <a:cs typeface="Gill Sans SemiBold" panose="020B0502020104020203" pitchFamily="34" charset="-79"/>
              </a:rPr>
              <a:t>Retail &amp;</a:t>
            </a:r>
          </a:p>
          <a:p>
            <a:r>
              <a:rPr lang="en-US" sz="2000" b="0" dirty="0">
                <a:solidFill>
                  <a:srgbClr val="142747"/>
                </a:solidFill>
                <a:latin typeface="Tahoma Regular"/>
                <a:cs typeface="Gill Sans SemiBold" panose="020B0502020104020203" pitchFamily="34" charset="-79"/>
              </a:rPr>
              <a:t>Hotels</a:t>
            </a:r>
          </a:p>
        </p:txBody>
      </p:sp>
      <p:sp>
        <p:nvSpPr>
          <p:cNvPr id="26" name="Title 4">
            <a:extLst>
              <a:ext uri="{FF2B5EF4-FFF2-40B4-BE49-F238E27FC236}">
                <a16:creationId xmlns:a16="http://schemas.microsoft.com/office/drawing/2014/main" id="{85BF6CF8-74CC-E243-A8C0-A3976571337D}"/>
              </a:ext>
            </a:extLst>
          </p:cNvPr>
          <p:cNvSpPr txBox="1">
            <a:spLocks/>
          </p:cNvSpPr>
          <p:nvPr/>
        </p:nvSpPr>
        <p:spPr>
          <a:xfrm>
            <a:off x="8724523" y="4799243"/>
            <a:ext cx="1838386" cy="73938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DAEF0"/>
              </a:buClr>
              <a:buSzPts val="2400"/>
              <a:buFont typeface="Gill Sans"/>
              <a:buNone/>
              <a:defRPr sz="2400" b="1" i="0" u="none" strike="noStrike" cap="none">
                <a:solidFill>
                  <a:srgbClr val="1DAEF0"/>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b="0" dirty="0">
                <a:solidFill>
                  <a:srgbClr val="142747"/>
                </a:solidFill>
                <a:latin typeface="Tahoma Regular"/>
                <a:cs typeface="Gill Sans SemiBold" panose="020B0502020104020203" pitchFamily="34" charset="-79"/>
              </a:rPr>
              <a:t>Workplace</a:t>
            </a:r>
          </a:p>
        </p:txBody>
      </p:sp>
      <p:sp>
        <p:nvSpPr>
          <p:cNvPr id="27" name="Title 4">
            <a:extLst>
              <a:ext uri="{FF2B5EF4-FFF2-40B4-BE49-F238E27FC236}">
                <a16:creationId xmlns:a16="http://schemas.microsoft.com/office/drawing/2014/main" id="{E49AF9EA-FCFD-AA49-8DD6-BE45845D7BEA}"/>
              </a:ext>
            </a:extLst>
          </p:cNvPr>
          <p:cNvSpPr txBox="1">
            <a:spLocks/>
          </p:cNvSpPr>
          <p:nvPr/>
        </p:nvSpPr>
        <p:spPr>
          <a:xfrm>
            <a:off x="8724523" y="5666987"/>
            <a:ext cx="1838386" cy="73938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DAEF0"/>
              </a:buClr>
              <a:buSzPts val="2400"/>
              <a:buFont typeface="Gill Sans"/>
              <a:buNone/>
              <a:defRPr sz="2400" b="1" i="0" u="none" strike="noStrike" cap="none">
                <a:solidFill>
                  <a:srgbClr val="1DAEF0"/>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b="0" dirty="0">
                <a:solidFill>
                  <a:srgbClr val="142747"/>
                </a:solidFill>
                <a:latin typeface="Tahoma Regular"/>
                <a:cs typeface="Gill Sans SemiBold" panose="020B0502020104020203" pitchFamily="34" charset="-79"/>
              </a:rPr>
              <a:t>Fleets</a:t>
            </a:r>
          </a:p>
        </p:txBody>
      </p:sp>
      <p:pic>
        <p:nvPicPr>
          <p:cNvPr id="30" name="Picture 29">
            <a:extLst>
              <a:ext uri="{FF2B5EF4-FFF2-40B4-BE49-F238E27FC236}">
                <a16:creationId xmlns:a16="http://schemas.microsoft.com/office/drawing/2014/main" id="{F66606E9-3D78-DD4B-9DE0-15B6C2E9A409}"/>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382210" y="-537343"/>
            <a:ext cx="1526701" cy="1895538"/>
          </a:xfrm>
          <a:prstGeom prst="rect">
            <a:avLst/>
          </a:prstGeom>
        </p:spPr>
      </p:pic>
      <p:sp>
        <p:nvSpPr>
          <p:cNvPr id="29" name="TextBox 28">
            <a:extLst>
              <a:ext uri="{FF2B5EF4-FFF2-40B4-BE49-F238E27FC236}">
                <a16:creationId xmlns:a16="http://schemas.microsoft.com/office/drawing/2014/main" id="{5FB9FA93-20C3-4EB3-BBFB-381466D18F45}"/>
              </a:ext>
            </a:extLst>
          </p:cNvPr>
          <p:cNvSpPr txBox="1"/>
          <p:nvPr/>
        </p:nvSpPr>
        <p:spPr>
          <a:xfrm>
            <a:off x="7074023" y="6279409"/>
            <a:ext cx="4673600" cy="253916"/>
          </a:xfrm>
          <a:prstGeom prst="rect">
            <a:avLst/>
          </a:prstGeom>
          <a:noFill/>
        </p:spPr>
        <p:txBody>
          <a:bodyPr wrap="square" rtlCol="0" anchor="b">
            <a:spAutoFit/>
          </a:bodyPr>
          <a:lstStyle/>
          <a:p>
            <a:pPr algn="r"/>
            <a:r>
              <a:rPr lang="en-US" sz="1050" baseline="30000" dirty="0" err="1">
                <a:solidFill>
                  <a:srgbClr val="142747"/>
                </a:solidFill>
                <a:latin typeface="Tahoma Regular"/>
                <a:cs typeface="Gill Sans" panose="020B0502020104020203" pitchFamily="34" charset="-79"/>
                <a:sym typeface="Gill Sans"/>
              </a:rPr>
              <a:t>JuiceBar</a:t>
            </a:r>
            <a:r>
              <a:rPr lang="en-US" sz="1050" baseline="30000" dirty="0">
                <a:solidFill>
                  <a:srgbClr val="142747"/>
                </a:solidFill>
                <a:latin typeface="Tahoma Regular"/>
                <a:cs typeface="Gill Sans" panose="020B0502020104020203" pitchFamily="34" charset="-79"/>
                <a:sym typeface="Gill Sans"/>
              </a:rPr>
              <a:t>® Copyright 2020 Confidential</a:t>
            </a:r>
            <a:endParaRPr lang="en-US" sz="1050" dirty="0">
              <a:solidFill>
                <a:srgbClr val="142747"/>
              </a:solidFill>
              <a:latin typeface="Tahoma Regular"/>
              <a:cs typeface="Gill Sans" panose="020B0502020104020203" pitchFamily="34" charset="-79"/>
              <a:sym typeface="Gill Sans"/>
            </a:endParaRPr>
          </a:p>
        </p:txBody>
      </p:sp>
    </p:spTree>
    <p:extLst>
      <p:ext uri="{BB962C8B-B14F-4D97-AF65-F5344CB8AC3E}">
        <p14:creationId xmlns:p14="http://schemas.microsoft.com/office/powerpoint/2010/main" val="3699298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358"/>
        <p:cNvGrpSpPr/>
        <p:nvPr/>
      </p:nvGrpSpPr>
      <p:grpSpPr>
        <a:xfrm>
          <a:off x="0" y="0"/>
          <a:ext cx="0" cy="0"/>
          <a:chOff x="0" y="0"/>
          <a:chExt cx="0" cy="0"/>
        </a:xfrm>
      </p:grpSpPr>
      <p:sp>
        <p:nvSpPr>
          <p:cNvPr id="359" name="Google Shape;359;p35"/>
          <p:cNvSpPr txBox="1"/>
          <p:nvPr/>
        </p:nvSpPr>
        <p:spPr>
          <a:xfrm>
            <a:off x="730177" y="2638036"/>
            <a:ext cx="10731645" cy="2070647"/>
          </a:xfrm>
          <a:prstGeom prst="rect">
            <a:avLst/>
          </a:prstGeom>
          <a:noFill/>
          <a:ln>
            <a:noFill/>
          </a:ln>
        </p:spPr>
        <p:txBody>
          <a:bodyPr spcFirstLastPara="1" wrap="square" lIns="91425" tIns="45700" rIns="91425" bIns="45700" anchor="t" anchorCtr="0">
            <a:noAutofit/>
          </a:bodyPr>
          <a:lstStyle/>
          <a:p>
            <a:pPr lvl="0" algn="ctr">
              <a:buClr>
                <a:srgbClr val="002060"/>
              </a:buClr>
              <a:buSzPts val="4000"/>
            </a:pPr>
            <a:r>
              <a:rPr lang="en-US" sz="4400" spc="300" dirty="0">
                <a:solidFill>
                  <a:srgbClr val="2BAEE4"/>
                </a:solidFill>
                <a:latin typeface="Tahoma" panose="020B0604030504040204" pitchFamily="34" charset="0"/>
                <a:ea typeface="Tahoma" panose="020B0604030504040204" pitchFamily="34" charset="0"/>
                <a:cs typeface="Tahoma" panose="020B0604030504040204" pitchFamily="34" charset="0"/>
                <a:sym typeface="Gill Sans"/>
              </a:rPr>
              <a:t>Introducing JuiceBar Gen 3 Series</a:t>
            </a:r>
          </a:p>
          <a:p>
            <a:pPr lvl="0" algn="ctr">
              <a:buClr>
                <a:srgbClr val="002060"/>
              </a:buClr>
              <a:buSzPts val="4000"/>
            </a:pPr>
            <a:r>
              <a:rPr lang="en-US" sz="4400" spc="300" dirty="0">
                <a:solidFill>
                  <a:srgbClr val="142747"/>
                </a:solidFill>
                <a:latin typeface="Tahoma" panose="020B0604030504040204" pitchFamily="34" charset="0"/>
                <a:ea typeface="Tahoma" panose="020B0604030504040204" pitchFamily="34" charset="0"/>
                <a:cs typeface="Tahoma" panose="020B0604030504040204" pitchFamily="34" charset="0"/>
                <a:sym typeface="Gill Sans"/>
              </a:rPr>
              <a:t>Advancing E-Mobility</a:t>
            </a:r>
            <a:endParaRPr sz="4400" spc="300" dirty="0">
              <a:solidFill>
                <a:srgbClr val="142747"/>
              </a:solidFill>
              <a:latin typeface="Tahoma" panose="020B0604030504040204" pitchFamily="34" charset="0"/>
              <a:ea typeface="Tahoma" panose="020B0604030504040204" pitchFamily="34" charset="0"/>
              <a:cs typeface="Tahoma" panose="020B0604030504040204" pitchFamily="34" charset="0"/>
            </a:endParaRPr>
          </a:p>
        </p:txBody>
      </p:sp>
      <p:grpSp>
        <p:nvGrpSpPr>
          <p:cNvPr id="3" name="Group 2">
            <a:extLst>
              <a:ext uri="{FF2B5EF4-FFF2-40B4-BE49-F238E27FC236}">
                <a16:creationId xmlns:a16="http://schemas.microsoft.com/office/drawing/2014/main" id="{9EA5C069-B120-D04C-AB5C-81552932B07C}"/>
              </a:ext>
            </a:extLst>
          </p:cNvPr>
          <p:cNvGrpSpPr/>
          <p:nvPr/>
        </p:nvGrpSpPr>
        <p:grpSpPr>
          <a:xfrm>
            <a:off x="0" y="0"/>
            <a:ext cx="12192000" cy="6570915"/>
            <a:chOff x="0" y="0"/>
            <a:chExt cx="12192000" cy="6570915"/>
          </a:xfrm>
        </p:grpSpPr>
        <p:pic>
          <p:nvPicPr>
            <p:cNvPr id="5" name="Picture 4">
              <a:extLst>
                <a:ext uri="{FF2B5EF4-FFF2-40B4-BE49-F238E27FC236}">
                  <a16:creationId xmlns:a16="http://schemas.microsoft.com/office/drawing/2014/main" id="{D59F7A10-0AF6-0444-86A9-3F10482A36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4377" y="6191255"/>
              <a:ext cx="1925208" cy="379660"/>
            </a:xfrm>
            <a:prstGeom prst="rect">
              <a:avLst/>
            </a:prstGeom>
          </p:spPr>
        </p:pic>
        <p:pic>
          <p:nvPicPr>
            <p:cNvPr id="6" name="Picture 5">
              <a:extLst>
                <a:ext uri="{FF2B5EF4-FFF2-40B4-BE49-F238E27FC236}">
                  <a16:creationId xmlns:a16="http://schemas.microsoft.com/office/drawing/2014/main" id="{0B8040C1-3206-0F41-BC59-8AAEAE0E20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75629" y="324675"/>
              <a:ext cx="2571994" cy="150190"/>
            </a:xfrm>
            <a:prstGeom prst="rect">
              <a:avLst/>
            </a:prstGeom>
          </p:spPr>
        </p:pic>
        <p:pic>
          <p:nvPicPr>
            <p:cNvPr id="7" name="Picture 6">
              <a:extLst>
                <a:ext uri="{FF2B5EF4-FFF2-40B4-BE49-F238E27FC236}">
                  <a16:creationId xmlns:a16="http://schemas.microsoft.com/office/drawing/2014/main" id="{20A7F56C-9DA6-4344-A60E-89BBBE2D51BB}"/>
                </a:ext>
              </a:extLst>
            </p:cNvPr>
            <p:cNvPicPr>
              <a:picLocks noChangeAspect="1"/>
            </p:cNvPicPr>
            <p:nvPr/>
          </p:nvPicPr>
          <p:blipFill>
            <a:blip r:embed="rId5"/>
            <a:stretch>
              <a:fillRect/>
            </a:stretch>
          </p:blipFill>
          <p:spPr>
            <a:xfrm>
              <a:off x="0" y="0"/>
              <a:ext cx="12192000" cy="145109"/>
            </a:xfrm>
            <a:prstGeom prst="rect">
              <a:avLst/>
            </a:prstGeom>
          </p:spPr>
        </p:pic>
      </p:grpSp>
      <p:pic>
        <p:nvPicPr>
          <p:cNvPr id="10" name="Picture 9">
            <a:extLst>
              <a:ext uri="{FF2B5EF4-FFF2-40B4-BE49-F238E27FC236}">
                <a16:creationId xmlns:a16="http://schemas.microsoft.com/office/drawing/2014/main" id="{92AB140E-47D1-1B4E-9A77-8D52C8F8299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2210" y="-537343"/>
            <a:ext cx="1526701" cy="1895538"/>
          </a:xfrm>
          <a:prstGeom prst="rect">
            <a:avLst/>
          </a:prstGeom>
        </p:spPr>
      </p:pic>
      <p:sp>
        <p:nvSpPr>
          <p:cNvPr id="11" name="TextBox 10">
            <a:extLst>
              <a:ext uri="{FF2B5EF4-FFF2-40B4-BE49-F238E27FC236}">
                <a16:creationId xmlns:a16="http://schemas.microsoft.com/office/drawing/2014/main" id="{DAAB4A45-6DF6-41E0-8426-DE450E3ED3F6}"/>
              </a:ext>
            </a:extLst>
          </p:cNvPr>
          <p:cNvSpPr txBox="1"/>
          <p:nvPr/>
        </p:nvSpPr>
        <p:spPr>
          <a:xfrm>
            <a:off x="7074023" y="6279409"/>
            <a:ext cx="4673600" cy="253916"/>
          </a:xfrm>
          <a:prstGeom prst="rect">
            <a:avLst/>
          </a:prstGeom>
          <a:noFill/>
        </p:spPr>
        <p:txBody>
          <a:bodyPr wrap="square" rtlCol="0" anchor="b">
            <a:spAutoFit/>
          </a:bodyPr>
          <a:lstStyle/>
          <a:p>
            <a:pPr algn="r"/>
            <a:r>
              <a:rPr lang="en-US" sz="1050" baseline="30000" dirty="0" err="1">
                <a:solidFill>
                  <a:srgbClr val="142747"/>
                </a:solidFill>
                <a:latin typeface="Tahoma Regular"/>
                <a:cs typeface="Gill Sans" panose="020B0502020104020203" pitchFamily="34" charset="-79"/>
                <a:sym typeface="Gill Sans"/>
              </a:rPr>
              <a:t>JuiceBar</a:t>
            </a:r>
            <a:r>
              <a:rPr lang="en-US" sz="1050" baseline="30000" dirty="0">
                <a:solidFill>
                  <a:srgbClr val="142747"/>
                </a:solidFill>
                <a:latin typeface="Tahoma Regular"/>
                <a:cs typeface="Gill Sans" panose="020B0502020104020203" pitchFamily="34" charset="-79"/>
                <a:sym typeface="Gill Sans"/>
              </a:rPr>
              <a:t>® Copyright 2020 Confidential</a:t>
            </a:r>
            <a:endParaRPr lang="en-US" sz="1050" dirty="0">
              <a:solidFill>
                <a:srgbClr val="142747"/>
              </a:solidFill>
              <a:latin typeface="Tahoma Regular"/>
              <a:cs typeface="Gill Sans" panose="020B0502020104020203" pitchFamily="34" charset="-79"/>
              <a:sym typeface="Gill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7">
            <a:extLst>
              <a:ext uri="{FF2B5EF4-FFF2-40B4-BE49-F238E27FC236}">
                <a16:creationId xmlns:a16="http://schemas.microsoft.com/office/drawing/2014/main" id="{385A83BB-A56A-EE43-903E-134F61BA1C7B}"/>
              </a:ext>
            </a:extLst>
          </p:cNvPr>
          <p:cNvSpPr txBox="1">
            <a:spLocks/>
          </p:cNvSpPr>
          <p:nvPr/>
        </p:nvSpPr>
        <p:spPr>
          <a:xfrm>
            <a:off x="530921" y="2788709"/>
            <a:ext cx="7430824" cy="230152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DAEF0"/>
              </a:buClr>
              <a:buSzPts val="2400"/>
              <a:buFont typeface="Gill Sans"/>
              <a:buNone/>
              <a:defRPr sz="2400" b="1" i="0" u="none" strike="noStrike" cap="none">
                <a:solidFill>
                  <a:srgbClr val="1DAEF0"/>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spcBef>
                <a:spcPts val="2300"/>
              </a:spcBef>
            </a:pPr>
            <a:r>
              <a:rPr lang="en-US" sz="2800" b="0" dirty="0">
                <a:solidFill>
                  <a:srgbClr val="142747"/>
                </a:solidFill>
                <a:latin typeface="Tahoma" panose="020B0604030504040204" pitchFamily="34" charset="0"/>
                <a:ea typeface="Tahoma" panose="020B0604030504040204" pitchFamily="34" charset="0"/>
                <a:cs typeface="Tahoma" panose="020B0604030504040204" pitchFamily="34" charset="0"/>
              </a:rPr>
              <a:t>FAST &amp; SAFE</a:t>
            </a:r>
          </a:p>
          <a:p>
            <a:pPr>
              <a:lnSpc>
                <a:spcPct val="100000"/>
              </a:lnSpc>
              <a:spcBef>
                <a:spcPts val="2300"/>
              </a:spcBef>
            </a:pPr>
            <a:r>
              <a:rPr lang="en-US" sz="2800" b="0" dirty="0">
                <a:solidFill>
                  <a:srgbClr val="142747"/>
                </a:solidFill>
                <a:latin typeface="Tahoma" panose="020B0604030504040204" pitchFamily="34" charset="0"/>
                <a:ea typeface="Tahoma" panose="020B0604030504040204" pitchFamily="34" charset="0"/>
                <a:cs typeface="Tahoma" panose="020B0604030504040204" pitchFamily="34" charset="0"/>
              </a:rPr>
              <a:t>CUTTING-EDGE TECHNOLOGY</a:t>
            </a:r>
          </a:p>
          <a:p>
            <a:pPr>
              <a:lnSpc>
                <a:spcPct val="100000"/>
              </a:lnSpc>
              <a:spcBef>
                <a:spcPts val="2300"/>
              </a:spcBef>
            </a:pPr>
            <a:r>
              <a:rPr lang="en-US" sz="2800" b="0" dirty="0">
                <a:solidFill>
                  <a:srgbClr val="142747"/>
                </a:solidFill>
                <a:latin typeface="Tahoma" panose="020B0604030504040204" pitchFamily="34" charset="0"/>
                <a:ea typeface="Tahoma" panose="020B0604030504040204" pitchFamily="34" charset="0"/>
                <a:cs typeface="Tahoma" panose="020B0604030504040204" pitchFamily="34" charset="0"/>
              </a:rPr>
              <a:t>UNSURPASSED CUSTOMER EXPERIENCE</a:t>
            </a:r>
          </a:p>
        </p:txBody>
      </p:sp>
      <p:grpSp>
        <p:nvGrpSpPr>
          <p:cNvPr id="3" name="Group 2">
            <a:extLst>
              <a:ext uri="{FF2B5EF4-FFF2-40B4-BE49-F238E27FC236}">
                <a16:creationId xmlns:a16="http://schemas.microsoft.com/office/drawing/2014/main" id="{86990FD3-526E-6048-A131-B4D3635425E6}"/>
              </a:ext>
            </a:extLst>
          </p:cNvPr>
          <p:cNvGrpSpPr/>
          <p:nvPr/>
        </p:nvGrpSpPr>
        <p:grpSpPr>
          <a:xfrm>
            <a:off x="0" y="0"/>
            <a:ext cx="12192000" cy="6533325"/>
            <a:chOff x="0" y="0"/>
            <a:chExt cx="12192000" cy="6533325"/>
          </a:xfrm>
        </p:grpSpPr>
        <p:pic>
          <p:nvPicPr>
            <p:cNvPr id="6" name="Picture 5">
              <a:extLst>
                <a:ext uri="{FF2B5EF4-FFF2-40B4-BE49-F238E27FC236}">
                  <a16:creationId xmlns:a16="http://schemas.microsoft.com/office/drawing/2014/main" id="{AFBBFEC7-9AE9-0947-83BD-CC0E163E67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1395" y="6153665"/>
              <a:ext cx="1925208" cy="379660"/>
            </a:xfrm>
            <a:prstGeom prst="rect">
              <a:avLst/>
            </a:prstGeom>
            <a:solidFill>
              <a:schemeClr val="bg1"/>
            </a:solidFill>
          </p:spPr>
        </p:pic>
        <p:pic>
          <p:nvPicPr>
            <p:cNvPr id="7" name="Picture 6">
              <a:extLst>
                <a:ext uri="{FF2B5EF4-FFF2-40B4-BE49-F238E27FC236}">
                  <a16:creationId xmlns:a16="http://schemas.microsoft.com/office/drawing/2014/main" id="{92CDD2A4-DA80-C348-AC1B-E87165FDB5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75629" y="324675"/>
              <a:ext cx="2571994" cy="150190"/>
            </a:xfrm>
            <a:prstGeom prst="rect">
              <a:avLst/>
            </a:prstGeom>
          </p:spPr>
        </p:pic>
        <p:pic>
          <p:nvPicPr>
            <p:cNvPr id="8" name="Picture 7">
              <a:extLst>
                <a:ext uri="{FF2B5EF4-FFF2-40B4-BE49-F238E27FC236}">
                  <a16:creationId xmlns:a16="http://schemas.microsoft.com/office/drawing/2014/main" id="{06E2CD15-F22A-5347-A9C1-0C83DEA47ACF}"/>
                </a:ext>
              </a:extLst>
            </p:cNvPr>
            <p:cNvPicPr>
              <a:picLocks noChangeAspect="1"/>
            </p:cNvPicPr>
            <p:nvPr/>
          </p:nvPicPr>
          <p:blipFill>
            <a:blip r:embed="rId5"/>
            <a:stretch>
              <a:fillRect/>
            </a:stretch>
          </p:blipFill>
          <p:spPr>
            <a:xfrm>
              <a:off x="0" y="0"/>
              <a:ext cx="12192000" cy="145109"/>
            </a:xfrm>
            <a:prstGeom prst="rect">
              <a:avLst/>
            </a:prstGeom>
          </p:spPr>
        </p:pic>
      </p:grpSp>
      <p:sp>
        <p:nvSpPr>
          <p:cNvPr id="9" name="Title 7">
            <a:extLst>
              <a:ext uri="{FF2B5EF4-FFF2-40B4-BE49-F238E27FC236}">
                <a16:creationId xmlns:a16="http://schemas.microsoft.com/office/drawing/2014/main" id="{A15B86D3-5DFA-3A4A-BB31-32ED8DFFA1E5}"/>
              </a:ext>
            </a:extLst>
          </p:cNvPr>
          <p:cNvSpPr>
            <a:spLocks noGrp="1"/>
          </p:cNvSpPr>
          <p:nvPr>
            <p:ph type="title"/>
          </p:nvPr>
        </p:nvSpPr>
        <p:spPr>
          <a:xfrm>
            <a:off x="444377" y="1990507"/>
            <a:ext cx="7332760" cy="511472"/>
          </a:xfrm>
        </p:spPr>
        <p:txBody>
          <a:bodyPr/>
          <a:lstStyle/>
          <a:p>
            <a:r>
              <a:rPr lang="en-US" sz="4000" dirty="0">
                <a:solidFill>
                  <a:srgbClr val="2BAEE4"/>
                </a:solidFill>
                <a:cs typeface="Gill Sans SemiBold" panose="020B0502020104020203" pitchFamily="34" charset="-79"/>
              </a:rPr>
              <a:t> JuiceBar</a:t>
            </a:r>
            <a:r>
              <a:rPr lang="en-US" sz="2000" baseline="100000" dirty="0">
                <a:solidFill>
                  <a:srgbClr val="2BAEE4"/>
                </a:solidFill>
                <a:cs typeface="Gill Sans SemiBold" panose="020B0502020104020203" pitchFamily="34" charset="-79"/>
              </a:rPr>
              <a:t>®</a:t>
            </a:r>
            <a:r>
              <a:rPr lang="en-US" sz="4000" dirty="0">
                <a:solidFill>
                  <a:srgbClr val="2BAEE4"/>
                </a:solidFill>
                <a:cs typeface="Gill Sans SemiBold" panose="020B0502020104020203" pitchFamily="34" charset="-79"/>
              </a:rPr>
              <a:t> Gen 3</a:t>
            </a:r>
          </a:p>
        </p:txBody>
      </p:sp>
      <p:cxnSp>
        <p:nvCxnSpPr>
          <p:cNvPr id="15" name="Straight Connector 14">
            <a:extLst>
              <a:ext uri="{FF2B5EF4-FFF2-40B4-BE49-F238E27FC236}">
                <a16:creationId xmlns:a16="http://schemas.microsoft.com/office/drawing/2014/main" id="{44754830-CD94-C94A-AF21-A0A5793C3888}"/>
              </a:ext>
            </a:extLst>
          </p:cNvPr>
          <p:cNvCxnSpPr>
            <a:cxnSpLocks/>
          </p:cNvCxnSpPr>
          <p:nvPr/>
        </p:nvCxnSpPr>
        <p:spPr>
          <a:xfrm>
            <a:off x="530921" y="3672423"/>
            <a:ext cx="6543102" cy="0"/>
          </a:xfrm>
          <a:prstGeom prst="line">
            <a:avLst/>
          </a:prstGeom>
          <a:ln w="25400">
            <a:solidFill>
              <a:srgbClr val="2BAEE4">
                <a:alpha val="25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90F22CB-E3C3-0B45-81FE-1E470B38CA34}"/>
              </a:ext>
            </a:extLst>
          </p:cNvPr>
          <p:cNvCxnSpPr>
            <a:cxnSpLocks/>
          </p:cNvCxnSpPr>
          <p:nvPr/>
        </p:nvCxnSpPr>
        <p:spPr>
          <a:xfrm>
            <a:off x="530921" y="4419351"/>
            <a:ext cx="6543102" cy="0"/>
          </a:xfrm>
          <a:prstGeom prst="line">
            <a:avLst/>
          </a:prstGeom>
          <a:ln w="25400">
            <a:solidFill>
              <a:srgbClr val="2BAEE4">
                <a:alpha val="25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DE02F73-72F8-5A40-BCF6-A7A0A37AF37B}"/>
              </a:ext>
            </a:extLst>
          </p:cNvPr>
          <p:cNvCxnSpPr>
            <a:cxnSpLocks/>
          </p:cNvCxnSpPr>
          <p:nvPr/>
        </p:nvCxnSpPr>
        <p:spPr>
          <a:xfrm>
            <a:off x="530921" y="5207719"/>
            <a:ext cx="6543102" cy="0"/>
          </a:xfrm>
          <a:prstGeom prst="line">
            <a:avLst/>
          </a:prstGeom>
          <a:ln w="25400">
            <a:solidFill>
              <a:srgbClr val="2BAEE4">
                <a:alpha val="25000"/>
              </a:srgbClr>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D18BF73-4C04-4948-92E5-E35FFEF4B24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2210" y="-537343"/>
            <a:ext cx="1526701" cy="1895538"/>
          </a:xfrm>
          <a:prstGeom prst="rect">
            <a:avLst/>
          </a:prstGeom>
        </p:spPr>
      </p:pic>
      <p:sp>
        <p:nvSpPr>
          <p:cNvPr id="18" name="TextBox 17">
            <a:extLst>
              <a:ext uri="{FF2B5EF4-FFF2-40B4-BE49-F238E27FC236}">
                <a16:creationId xmlns:a16="http://schemas.microsoft.com/office/drawing/2014/main" id="{EC1ABE54-C350-437F-AB42-6D9455CAF0D9}"/>
              </a:ext>
            </a:extLst>
          </p:cNvPr>
          <p:cNvSpPr txBox="1"/>
          <p:nvPr/>
        </p:nvSpPr>
        <p:spPr>
          <a:xfrm>
            <a:off x="1773957" y="6495837"/>
            <a:ext cx="4673600" cy="253916"/>
          </a:xfrm>
          <a:prstGeom prst="rect">
            <a:avLst/>
          </a:prstGeom>
          <a:noFill/>
        </p:spPr>
        <p:txBody>
          <a:bodyPr wrap="square" rtlCol="0" anchor="b">
            <a:spAutoFit/>
          </a:bodyPr>
          <a:lstStyle/>
          <a:p>
            <a:pPr algn="r"/>
            <a:r>
              <a:rPr lang="en-US" sz="1050" baseline="30000" dirty="0" err="1">
                <a:solidFill>
                  <a:srgbClr val="142747"/>
                </a:solidFill>
                <a:latin typeface="Tahoma Regular"/>
                <a:cs typeface="Gill Sans" panose="020B0502020104020203" pitchFamily="34" charset="-79"/>
                <a:sym typeface="Gill Sans"/>
              </a:rPr>
              <a:t>JuiceBar</a:t>
            </a:r>
            <a:r>
              <a:rPr lang="en-US" sz="1050" baseline="30000" dirty="0">
                <a:solidFill>
                  <a:srgbClr val="142747"/>
                </a:solidFill>
                <a:latin typeface="Tahoma Regular"/>
                <a:cs typeface="Gill Sans" panose="020B0502020104020203" pitchFamily="34" charset="-79"/>
                <a:sym typeface="Gill Sans"/>
              </a:rPr>
              <a:t>® Copyright 2020 Confidential</a:t>
            </a:r>
            <a:endParaRPr lang="en-US" sz="1050" dirty="0">
              <a:solidFill>
                <a:srgbClr val="142747"/>
              </a:solidFill>
              <a:latin typeface="Tahoma Regular"/>
              <a:cs typeface="Gill Sans" panose="020B0502020104020203" pitchFamily="34" charset="-79"/>
              <a:sym typeface="Gill Sans"/>
            </a:endParaRPr>
          </a:p>
        </p:txBody>
      </p:sp>
      <p:pic>
        <p:nvPicPr>
          <p:cNvPr id="2" name="Picture 1">
            <a:extLst>
              <a:ext uri="{FF2B5EF4-FFF2-40B4-BE49-F238E27FC236}">
                <a16:creationId xmlns:a16="http://schemas.microsoft.com/office/drawing/2014/main" id="{FAA19676-7E84-4165-BCFF-D7890FA8479E}"/>
              </a:ext>
            </a:extLst>
          </p:cNvPr>
          <p:cNvPicPr>
            <a:picLocks noChangeAspect="1"/>
          </p:cNvPicPr>
          <p:nvPr/>
        </p:nvPicPr>
        <p:blipFill>
          <a:blip r:embed="rId7"/>
          <a:stretch>
            <a:fillRect/>
          </a:stretch>
        </p:blipFill>
        <p:spPr>
          <a:xfrm>
            <a:off x="7315206" y="500448"/>
            <a:ext cx="4801873" cy="6339080"/>
          </a:xfrm>
          <a:prstGeom prst="rect">
            <a:avLst/>
          </a:prstGeom>
        </p:spPr>
      </p:pic>
    </p:spTree>
    <p:extLst>
      <p:ext uri="{BB962C8B-B14F-4D97-AF65-F5344CB8AC3E}">
        <p14:creationId xmlns:p14="http://schemas.microsoft.com/office/powerpoint/2010/main" val="1272931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390"/>
        <p:cNvGrpSpPr/>
        <p:nvPr/>
      </p:nvGrpSpPr>
      <p:grpSpPr>
        <a:xfrm>
          <a:off x="0" y="0"/>
          <a:ext cx="0" cy="0"/>
          <a:chOff x="0" y="0"/>
          <a:chExt cx="0" cy="0"/>
        </a:xfrm>
      </p:grpSpPr>
      <p:sp>
        <p:nvSpPr>
          <p:cNvPr id="391" name="Google Shape;391;p39"/>
          <p:cNvSpPr txBox="1">
            <a:spLocks noGrp="1"/>
          </p:cNvSpPr>
          <p:nvPr>
            <p:ph type="title"/>
          </p:nvPr>
        </p:nvSpPr>
        <p:spPr>
          <a:xfrm>
            <a:off x="859768" y="2285444"/>
            <a:ext cx="4359564" cy="533669"/>
          </a:xfrm>
          <a:prstGeom prst="rect">
            <a:avLst/>
          </a:prstGeom>
          <a:noFill/>
          <a:ln>
            <a:noFill/>
          </a:ln>
        </p:spPr>
        <p:txBody>
          <a:bodyPr spcFirstLastPara="1" wrap="square" lIns="91425" tIns="45700" rIns="91425" bIns="45700" anchor="t" anchorCtr="0">
            <a:noAutofit/>
          </a:bodyPr>
          <a:lstStyle/>
          <a:p>
            <a:pPr lvl="0" algn="ctr">
              <a:buClr>
                <a:srgbClr val="002060"/>
              </a:buClr>
            </a:pPr>
            <a:r>
              <a:rPr lang="en-US" sz="4000" dirty="0">
                <a:solidFill>
                  <a:srgbClr val="2BAEE4"/>
                </a:solidFill>
                <a:ea typeface="Garamond"/>
                <a:cs typeface="Gill Sans SemiBold" panose="020B0502020104020203" pitchFamily="34" charset="-79"/>
                <a:sym typeface="Garamond"/>
              </a:rPr>
              <a:t>Gen 3 </a:t>
            </a:r>
            <a:br>
              <a:rPr lang="en-US" sz="3200" dirty="0">
                <a:solidFill>
                  <a:srgbClr val="2BAEE4"/>
                </a:solidFill>
                <a:ea typeface="Garamond"/>
                <a:cs typeface="Gill Sans SemiBold" panose="020B0502020104020203" pitchFamily="34" charset="-79"/>
                <a:sym typeface="Garamond"/>
              </a:rPr>
            </a:br>
            <a:r>
              <a:rPr lang="en-US" sz="3200" dirty="0">
                <a:solidFill>
                  <a:srgbClr val="142747"/>
                </a:solidFill>
                <a:ea typeface="Garamond"/>
                <a:cs typeface="Gill Sans SemiBold" panose="020B0502020104020203" pitchFamily="34" charset="-79"/>
                <a:sym typeface="Garamond"/>
              </a:rPr>
              <a:t>Advanced &amp; Smart Charging Features,  Yet </a:t>
            </a:r>
            <a:br>
              <a:rPr lang="en-US" sz="3200" dirty="0">
                <a:solidFill>
                  <a:srgbClr val="142747"/>
                </a:solidFill>
                <a:ea typeface="Garamond"/>
                <a:cs typeface="Gill Sans SemiBold" panose="020B0502020104020203" pitchFamily="34" charset="-79"/>
                <a:sym typeface="Garamond"/>
              </a:rPr>
            </a:br>
            <a:r>
              <a:rPr lang="en-US" sz="3200" dirty="0">
                <a:solidFill>
                  <a:srgbClr val="142747"/>
                </a:solidFill>
                <a:ea typeface="Garamond"/>
                <a:cs typeface="Gill Sans SemiBold" panose="020B0502020104020203" pitchFamily="34" charset="-79"/>
                <a:sym typeface="Garamond"/>
              </a:rPr>
              <a:t>Simple To Use</a:t>
            </a:r>
            <a:endParaRPr sz="3200" dirty="0">
              <a:solidFill>
                <a:srgbClr val="142747"/>
              </a:solidFill>
              <a:cs typeface="Gill Sans SemiBold" panose="020B0502020104020203" pitchFamily="34" charset="-79"/>
            </a:endParaRPr>
          </a:p>
        </p:txBody>
      </p:sp>
      <p:grpSp>
        <p:nvGrpSpPr>
          <p:cNvPr id="4" name="Group 3">
            <a:extLst>
              <a:ext uri="{FF2B5EF4-FFF2-40B4-BE49-F238E27FC236}">
                <a16:creationId xmlns:a16="http://schemas.microsoft.com/office/drawing/2014/main" id="{94DFC831-BD39-7C43-ADF7-79027A80A21D}"/>
              </a:ext>
            </a:extLst>
          </p:cNvPr>
          <p:cNvGrpSpPr/>
          <p:nvPr/>
        </p:nvGrpSpPr>
        <p:grpSpPr>
          <a:xfrm>
            <a:off x="0" y="0"/>
            <a:ext cx="12192000" cy="6570915"/>
            <a:chOff x="0" y="0"/>
            <a:chExt cx="12192000" cy="6570915"/>
          </a:xfrm>
        </p:grpSpPr>
        <p:sp>
          <p:nvSpPr>
            <p:cNvPr id="5" name="TextBox 4">
              <a:extLst>
                <a:ext uri="{FF2B5EF4-FFF2-40B4-BE49-F238E27FC236}">
                  <a16:creationId xmlns:a16="http://schemas.microsoft.com/office/drawing/2014/main" id="{9D4FAF0D-88EB-DE4F-80BD-8DDA5971CFDC}"/>
                </a:ext>
              </a:extLst>
            </p:cNvPr>
            <p:cNvSpPr txBox="1"/>
            <p:nvPr/>
          </p:nvSpPr>
          <p:spPr>
            <a:xfrm>
              <a:off x="7074023" y="6279409"/>
              <a:ext cx="4673600" cy="253916"/>
            </a:xfrm>
            <a:prstGeom prst="rect">
              <a:avLst/>
            </a:prstGeom>
            <a:noFill/>
          </p:spPr>
          <p:txBody>
            <a:bodyPr wrap="square" rtlCol="0" anchor="b">
              <a:spAutoFit/>
            </a:bodyPr>
            <a:lstStyle/>
            <a:p>
              <a:pPr algn="r"/>
              <a:r>
                <a:rPr lang="en-US" sz="1050" baseline="30000" dirty="0">
                  <a:solidFill>
                    <a:srgbClr val="142747"/>
                  </a:solidFill>
                  <a:latin typeface="Tahoma Regular"/>
                  <a:cs typeface="Gill Sans" panose="020B0502020104020203" pitchFamily="34" charset="-79"/>
                  <a:sym typeface="Gill Sans"/>
                </a:rPr>
                <a:t>Copyright </a:t>
              </a:r>
              <a:r>
                <a:rPr lang="en-US" sz="1050" baseline="30000" dirty="0" err="1">
                  <a:solidFill>
                    <a:srgbClr val="142747"/>
                  </a:solidFill>
                  <a:latin typeface="Tahoma Regular"/>
                  <a:cs typeface="Gill Sans" panose="020B0502020104020203" pitchFamily="34" charset="-79"/>
                  <a:sym typeface="Gill Sans"/>
                </a:rPr>
                <a:t>JuiceBar</a:t>
              </a:r>
              <a:r>
                <a:rPr lang="en-US" sz="1050" baseline="30000" dirty="0">
                  <a:solidFill>
                    <a:srgbClr val="142747"/>
                  </a:solidFill>
                  <a:latin typeface="Tahoma Regular"/>
                  <a:cs typeface="Gill Sans" panose="020B0502020104020203" pitchFamily="34" charset="-79"/>
                  <a:sym typeface="Gill Sans"/>
                </a:rPr>
                <a:t> Confidential</a:t>
              </a:r>
              <a:endParaRPr lang="en-US" sz="1050" dirty="0">
                <a:solidFill>
                  <a:srgbClr val="142747"/>
                </a:solidFill>
                <a:latin typeface="Tahoma Regular"/>
                <a:cs typeface="Gill Sans" panose="020B0502020104020203" pitchFamily="34" charset="-79"/>
                <a:sym typeface="Gill Sans"/>
              </a:endParaRPr>
            </a:p>
          </p:txBody>
        </p:sp>
        <p:pic>
          <p:nvPicPr>
            <p:cNvPr id="6" name="Picture 5">
              <a:extLst>
                <a:ext uri="{FF2B5EF4-FFF2-40B4-BE49-F238E27FC236}">
                  <a16:creationId xmlns:a16="http://schemas.microsoft.com/office/drawing/2014/main" id="{02373DA4-A28C-604F-9FA8-A08A459F99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4377" y="6191255"/>
              <a:ext cx="1925208" cy="379660"/>
            </a:xfrm>
            <a:prstGeom prst="rect">
              <a:avLst/>
            </a:prstGeom>
          </p:spPr>
        </p:pic>
        <p:pic>
          <p:nvPicPr>
            <p:cNvPr id="7" name="Picture 6">
              <a:extLst>
                <a:ext uri="{FF2B5EF4-FFF2-40B4-BE49-F238E27FC236}">
                  <a16:creationId xmlns:a16="http://schemas.microsoft.com/office/drawing/2014/main" id="{32B92B23-3CC8-BA44-BCA1-AD51593B1E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75629" y="324675"/>
              <a:ext cx="2571994" cy="150190"/>
            </a:xfrm>
            <a:prstGeom prst="rect">
              <a:avLst/>
            </a:prstGeom>
          </p:spPr>
        </p:pic>
        <p:pic>
          <p:nvPicPr>
            <p:cNvPr id="8" name="Picture 7">
              <a:extLst>
                <a:ext uri="{FF2B5EF4-FFF2-40B4-BE49-F238E27FC236}">
                  <a16:creationId xmlns:a16="http://schemas.microsoft.com/office/drawing/2014/main" id="{A72241A5-C24B-D345-959E-AB6403C353D0}"/>
                </a:ext>
              </a:extLst>
            </p:cNvPr>
            <p:cNvPicPr>
              <a:picLocks noChangeAspect="1"/>
            </p:cNvPicPr>
            <p:nvPr/>
          </p:nvPicPr>
          <p:blipFill>
            <a:blip r:embed="rId5"/>
            <a:stretch>
              <a:fillRect/>
            </a:stretch>
          </p:blipFill>
          <p:spPr>
            <a:xfrm>
              <a:off x="0" y="0"/>
              <a:ext cx="12192000" cy="145109"/>
            </a:xfrm>
            <a:prstGeom prst="rect">
              <a:avLst/>
            </a:prstGeom>
          </p:spPr>
        </p:pic>
      </p:grpSp>
      <p:pic>
        <p:nvPicPr>
          <p:cNvPr id="11" name="Picture 10">
            <a:extLst>
              <a:ext uri="{FF2B5EF4-FFF2-40B4-BE49-F238E27FC236}">
                <a16:creationId xmlns:a16="http://schemas.microsoft.com/office/drawing/2014/main" id="{E5FED30E-58FF-644B-AC87-9AEAF4B07D7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2210" y="-537343"/>
            <a:ext cx="1526701" cy="1895538"/>
          </a:xfrm>
          <a:prstGeom prst="rect">
            <a:avLst/>
          </a:prstGeom>
        </p:spPr>
      </p:pic>
      <p:pic>
        <p:nvPicPr>
          <p:cNvPr id="9" name="Picture 8">
            <a:extLst>
              <a:ext uri="{FF2B5EF4-FFF2-40B4-BE49-F238E27FC236}">
                <a16:creationId xmlns:a16="http://schemas.microsoft.com/office/drawing/2014/main" id="{129084CA-E456-B94E-A271-23736CCF0AC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48929" y="819330"/>
            <a:ext cx="5822004" cy="5822004"/>
          </a:xfrm>
          <a:prstGeom prst="rect">
            <a:avLst/>
          </a:prstGeom>
          <a:ln>
            <a:noFill/>
          </a:ln>
          <a:effectLst>
            <a:outerShdw blurRad="317500" dist="38100" dir="2700000" algn="tl" rotWithShape="0">
              <a:prstClr val="black">
                <a:alpha val="33000"/>
              </a:prstClr>
            </a:outerShdw>
          </a:effectLst>
        </p:spPr>
      </p:pic>
      <p:sp>
        <p:nvSpPr>
          <p:cNvPr id="12" name="TextBox 11">
            <a:extLst>
              <a:ext uri="{FF2B5EF4-FFF2-40B4-BE49-F238E27FC236}">
                <a16:creationId xmlns:a16="http://schemas.microsoft.com/office/drawing/2014/main" id="{8410CC16-C6D5-48F4-A739-6F0DFCA279E4}"/>
              </a:ext>
            </a:extLst>
          </p:cNvPr>
          <p:cNvSpPr txBox="1"/>
          <p:nvPr/>
        </p:nvSpPr>
        <p:spPr>
          <a:xfrm>
            <a:off x="270451" y="6401048"/>
            <a:ext cx="4673600" cy="253916"/>
          </a:xfrm>
          <a:prstGeom prst="rect">
            <a:avLst/>
          </a:prstGeom>
          <a:noFill/>
        </p:spPr>
        <p:txBody>
          <a:bodyPr wrap="square" rtlCol="0" anchor="b">
            <a:spAutoFit/>
          </a:bodyPr>
          <a:lstStyle/>
          <a:p>
            <a:pPr algn="r"/>
            <a:r>
              <a:rPr lang="en-US" sz="1050" baseline="30000" dirty="0" err="1">
                <a:solidFill>
                  <a:srgbClr val="142747"/>
                </a:solidFill>
                <a:latin typeface="Tahoma Regular"/>
                <a:cs typeface="Gill Sans" panose="020B0502020104020203" pitchFamily="34" charset="-79"/>
                <a:sym typeface="Gill Sans"/>
              </a:rPr>
              <a:t>JuiceBar</a:t>
            </a:r>
            <a:r>
              <a:rPr lang="en-US" sz="1050" baseline="30000" dirty="0">
                <a:solidFill>
                  <a:srgbClr val="142747"/>
                </a:solidFill>
                <a:latin typeface="Tahoma Regular"/>
                <a:cs typeface="Gill Sans" panose="020B0502020104020203" pitchFamily="34" charset="-79"/>
                <a:sym typeface="Gill Sans"/>
              </a:rPr>
              <a:t>® Copyright 2020 Confidential</a:t>
            </a:r>
            <a:endParaRPr lang="en-US" sz="1050" dirty="0">
              <a:solidFill>
                <a:srgbClr val="142747"/>
              </a:solidFill>
              <a:latin typeface="Tahoma Regular"/>
              <a:cs typeface="Gill Sans" panose="020B0502020104020203" pitchFamily="34" charset="-79"/>
              <a:sym typeface="Gill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390"/>
        <p:cNvGrpSpPr/>
        <p:nvPr/>
      </p:nvGrpSpPr>
      <p:grpSpPr>
        <a:xfrm>
          <a:off x="0" y="0"/>
          <a:ext cx="0" cy="0"/>
          <a:chOff x="0" y="0"/>
          <a:chExt cx="0" cy="0"/>
        </a:xfrm>
      </p:grpSpPr>
      <p:sp>
        <p:nvSpPr>
          <p:cNvPr id="391" name="Google Shape;391;p39"/>
          <p:cNvSpPr txBox="1">
            <a:spLocks noGrp="1"/>
          </p:cNvSpPr>
          <p:nvPr>
            <p:ph type="title"/>
          </p:nvPr>
        </p:nvSpPr>
        <p:spPr>
          <a:xfrm>
            <a:off x="641272" y="2170604"/>
            <a:ext cx="3788321" cy="533669"/>
          </a:xfrm>
          <a:prstGeom prst="rect">
            <a:avLst/>
          </a:prstGeom>
          <a:noFill/>
          <a:ln>
            <a:noFill/>
          </a:ln>
        </p:spPr>
        <p:txBody>
          <a:bodyPr spcFirstLastPara="1" wrap="square" lIns="91425" tIns="45700" rIns="91425" bIns="45700" anchor="t" anchorCtr="0">
            <a:noAutofit/>
          </a:bodyPr>
          <a:lstStyle/>
          <a:p>
            <a:pPr lvl="0" algn="ctr">
              <a:buClr>
                <a:srgbClr val="002060"/>
              </a:buClr>
            </a:pPr>
            <a:r>
              <a:rPr lang="en-US" sz="4000" dirty="0">
                <a:solidFill>
                  <a:srgbClr val="2BAEE4"/>
                </a:solidFill>
                <a:ea typeface="Garamond"/>
                <a:cs typeface="Gill Sans SemiBold" panose="020B0502020104020203" pitchFamily="34" charset="-79"/>
                <a:sym typeface="Garamond"/>
              </a:rPr>
              <a:t>Gen 3</a:t>
            </a:r>
            <a:br>
              <a:rPr lang="en-US" sz="3200" dirty="0">
                <a:solidFill>
                  <a:srgbClr val="2BAEE4"/>
                </a:solidFill>
                <a:ea typeface="Garamond"/>
                <a:cs typeface="Gill Sans SemiBold" panose="020B0502020104020203" pitchFamily="34" charset="-79"/>
                <a:sym typeface="Garamond"/>
              </a:rPr>
            </a:br>
            <a:r>
              <a:rPr lang="en-US" sz="3200" dirty="0">
                <a:solidFill>
                  <a:srgbClr val="142747"/>
                </a:solidFill>
                <a:ea typeface="Garamond"/>
                <a:cs typeface="Gill Sans SemiBold" panose="020B0502020104020203" pitchFamily="34" charset="-79"/>
                <a:sym typeface="Garamond"/>
              </a:rPr>
              <a:t>Meeting the need for speed for today’s and tomorrow’s EVs </a:t>
            </a:r>
            <a:endParaRPr sz="3200" dirty="0">
              <a:solidFill>
                <a:srgbClr val="142747"/>
              </a:solidFill>
              <a:cs typeface="Gill Sans SemiBold" panose="020B0502020104020203" pitchFamily="34" charset="-79"/>
            </a:endParaRPr>
          </a:p>
        </p:txBody>
      </p:sp>
      <p:grpSp>
        <p:nvGrpSpPr>
          <p:cNvPr id="4" name="Group 3">
            <a:extLst>
              <a:ext uri="{FF2B5EF4-FFF2-40B4-BE49-F238E27FC236}">
                <a16:creationId xmlns:a16="http://schemas.microsoft.com/office/drawing/2014/main" id="{94DFC831-BD39-7C43-ADF7-79027A80A21D}"/>
              </a:ext>
            </a:extLst>
          </p:cNvPr>
          <p:cNvGrpSpPr/>
          <p:nvPr/>
        </p:nvGrpSpPr>
        <p:grpSpPr>
          <a:xfrm>
            <a:off x="0" y="0"/>
            <a:ext cx="12192000" cy="6570915"/>
            <a:chOff x="0" y="0"/>
            <a:chExt cx="12192000" cy="6570915"/>
          </a:xfrm>
        </p:grpSpPr>
        <p:pic>
          <p:nvPicPr>
            <p:cNvPr id="6" name="Picture 5">
              <a:extLst>
                <a:ext uri="{FF2B5EF4-FFF2-40B4-BE49-F238E27FC236}">
                  <a16:creationId xmlns:a16="http://schemas.microsoft.com/office/drawing/2014/main" id="{02373DA4-A28C-604F-9FA8-A08A459F99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4377" y="6191255"/>
              <a:ext cx="1925208" cy="379660"/>
            </a:xfrm>
            <a:prstGeom prst="rect">
              <a:avLst/>
            </a:prstGeom>
          </p:spPr>
        </p:pic>
        <p:pic>
          <p:nvPicPr>
            <p:cNvPr id="7" name="Picture 6">
              <a:extLst>
                <a:ext uri="{FF2B5EF4-FFF2-40B4-BE49-F238E27FC236}">
                  <a16:creationId xmlns:a16="http://schemas.microsoft.com/office/drawing/2014/main" id="{32B92B23-3CC8-BA44-BCA1-AD51593B1E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75629" y="324675"/>
              <a:ext cx="2571994" cy="150190"/>
            </a:xfrm>
            <a:prstGeom prst="rect">
              <a:avLst/>
            </a:prstGeom>
          </p:spPr>
        </p:pic>
        <p:pic>
          <p:nvPicPr>
            <p:cNvPr id="8" name="Picture 7">
              <a:extLst>
                <a:ext uri="{FF2B5EF4-FFF2-40B4-BE49-F238E27FC236}">
                  <a16:creationId xmlns:a16="http://schemas.microsoft.com/office/drawing/2014/main" id="{A72241A5-C24B-D345-959E-AB6403C353D0}"/>
                </a:ext>
              </a:extLst>
            </p:cNvPr>
            <p:cNvPicPr>
              <a:picLocks noChangeAspect="1"/>
            </p:cNvPicPr>
            <p:nvPr/>
          </p:nvPicPr>
          <p:blipFill>
            <a:blip r:embed="rId5"/>
            <a:stretch>
              <a:fillRect/>
            </a:stretch>
          </p:blipFill>
          <p:spPr>
            <a:xfrm>
              <a:off x="0" y="0"/>
              <a:ext cx="12192000" cy="145109"/>
            </a:xfrm>
            <a:prstGeom prst="rect">
              <a:avLst/>
            </a:prstGeom>
          </p:spPr>
        </p:pic>
      </p:grpSp>
      <p:pic>
        <p:nvPicPr>
          <p:cNvPr id="11" name="Picture 10">
            <a:extLst>
              <a:ext uri="{FF2B5EF4-FFF2-40B4-BE49-F238E27FC236}">
                <a16:creationId xmlns:a16="http://schemas.microsoft.com/office/drawing/2014/main" id="{E5FED30E-58FF-644B-AC87-9AEAF4B07D7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2210" y="-537343"/>
            <a:ext cx="1526701" cy="1895538"/>
          </a:xfrm>
          <a:prstGeom prst="rect">
            <a:avLst/>
          </a:prstGeom>
        </p:spPr>
      </p:pic>
      <p:pic>
        <p:nvPicPr>
          <p:cNvPr id="9" name="Picture 8">
            <a:extLst>
              <a:ext uri="{FF2B5EF4-FFF2-40B4-BE49-F238E27FC236}">
                <a16:creationId xmlns:a16="http://schemas.microsoft.com/office/drawing/2014/main" id="{178B4213-3595-5446-8F81-5923FDE1CAA4}"/>
              </a:ext>
            </a:extLst>
          </p:cNvPr>
          <p:cNvPicPr>
            <a:picLocks noChangeAspect="1"/>
          </p:cNvPicPr>
          <p:nvPr/>
        </p:nvPicPr>
        <p:blipFill>
          <a:blip r:embed="rId7"/>
          <a:stretch>
            <a:fillRect/>
          </a:stretch>
        </p:blipFill>
        <p:spPr>
          <a:xfrm>
            <a:off x="4675719" y="1562843"/>
            <a:ext cx="6822103" cy="3732314"/>
          </a:xfrm>
          <a:prstGeom prst="rect">
            <a:avLst/>
          </a:prstGeom>
        </p:spPr>
      </p:pic>
      <p:sp>
        <p:nvSpPr>
          <p:cNvPr id="12" name="TextBox 11">
            <a:extLst>
              <a:ext uri="{FF2B5EF4-FFF2-40B4-BE49-F238E27FC236}">
                <a16:creationId xmlns:a16="http://schemas.microsoft.com/office/drawing/2014/main" id="{8F92252E-A8A9-4873-85B8-039F7149937E}"/>
              </a:ext>
            </a:extLst>
          </p:cNvPr>
          <p:cNvSpPr txBox="1"/>
          <p:nvPr/>
        </p:nvSpPr>
        <p:spPr>
          <a:xfrm>
            <a:off x="7074023" y="6279409"/>
            <a:ext cx="4673600" cy="253916"/>
          </a:xfrm>
          <a:prstGeom prst="rect">
            <a:avLst/>
          </a:prstGeom>
          <a:noFill/>
        </p:spPr>
        <p:txBody>
          <a:bodyPr wrap="square" rtlCol="0" anchor="b">
            <a:spAutoFit/>
          </a:bodyPr>
          <a:lstStyle/>
          <a:p>
            <a:pPr algn="r"/>
            <a:r>
              <a:rPr lang="en-US" sz="1050" baseline="30000" dirty="0" err="1">
                <a:solidFill>
                  <a:srgbClr val="142747"/>
                </a:solidFill>
                <a:latin typeface="Tahoma Regular"/>
                <a:cs typeface="Gill Sans" panose="020B0502020104020203" pitchFamily="34" charset="-79"/>
                <a:sym typeface="Gill Sans"/>
              </a:rPr>
              <a:t>JuiceBar</a:t>
            </a:r>
            <a:r>
              <a:rPr lang="en-US" sz="1050" baseline="30000" dirty="0">
                <a:solidFill>
                  <a:srgbClr val="142747"/>
                </a:solidFill>
                <a:latin typeface="Tahoma Regular"/>
                <a:cs typeface="Gill Sans" panose="020B0502020104020203" pitchFamily="34" charset="-79"/>
                <a:sym typeface="Gill Sans"/>
              </a:rPr>
              <a:t>® Copyright 2020 Confidential</a:t>
            </a:r>
            <a:endParaRPr lang="en-US" sz="1050" dirty="0">
              <a:solidFill>
                <a:srgbClr val="142747"/>
              </a:solidFill>
              <a:latin typeface="Tahoma Regular"/>
              <a:cs typeface="Gill Sans" panose="020B0502020104020203" pitchFamily="34" charset="-79"/>
              <a:sym typeface="Gill Sans"/>
            </a:endParaRPr>
          </a:p>
        </p:txBody>
      </p:sp>
    </p:spTree>
    <p:extLst>
      <p:ext uri="{BB962C8B-B14F-4D97-AF65-F5344CB8AC3E}">
        <p14:creationId xmlns:p14="http://schemas.microsoft.com/office/powerpoint/2010/main" val="3641230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321"/>
        <p:cNvGrpSpPr/>
        <p:nvPr/>
      </p:nvGrpSpPr>
      <p:grpSpPr>
        <a:xfrm>
          <a:off x="0" y="0"/>
          <a:ext cx="0" cy="0"/>
          <a:chOff x="0" y="0"/>
          <a:chExt cx="0" cy="0"/>
        </a:xfrm>
      </p:grpSpPr>
      <p:grpSp>
        <p:nvGrpSpPr>
          <p:cNvPr id="37" name="Group 36">
            <a:extLst>
              <a:ext uri="{FF2B5EF4-FFF2-40B4-BE49-F238E27FC236}">
                <a16:creationId xmlns:a16="http://schemas.microsoft.com/office/drawing/2014/main" id="{4A37A309-8130-7641-926B-EDBB5383DA61}"/>
              </a:ext>
            </a:extLst>
          </p:cNvPr>
          <p:cNvGrpSpPr/>
          <p:nvPr/>
        </p:nvGrpSpPr>
        <p:grpSpPr>
          <a:xfrm>
            <a:off x="0" y="0"/>
            <a:ext cx="12192000" cy="6570915"/>
            <a:chOff x="0" y="0"/>
            <a:chExt cx="12192000" cy="6570915"/>
          </a:xfrm>
        </p:grpSpPr>
        <p:pic>
          <p:nvPicPr>
            <p:cNvPr id="39" name="Picture 38">
              <a:extLst>
                <a:ext uri="{FF2B5EF4-FFF2-40B4-BE49-F238E27FC236}">
                  <a16:creationId xmlns:a16="http://schemas.microsoft.com/office/drawing/2014/main" id="{B002AD3D-095B-BB49-BE5E-25D07368A5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4377" y="6191255"/>
              <a:ext cx="1925208" cy="379660"/>
            </a:xfrm>
            <a:prstGeom prst="rect">
              <a:avLst/>
            </a:prstGeom>
          </p:spPr>
        </p:pic>
        <p:pic>
          <p:nvPicPr>
            <p:cNvPr id="40" name="Picture 39">
              <a:extLst>
                <a:ext uri="{FF2B5EF4-FFF2-40B4-BE49-F238E27FC236}">
                  <a16:creationId xmlns:a16="http://schemas.microsoft.com/office/drawing/2014/main" id="{53287DA2-5A30-3D46-B4A5-C37BA9ED17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75629" y="324675"/>
              <a:ext cx="2571994" cy="150190"/>
            </a:xfrm>
            <a:prstGeom prst="rect">
              <a:avLst/>
            </a:prstGeom>
          </p:spPr>
        </p:pic>
        <p:pic>
          <p:nvPicPr>
            <p:cNvPr id="41" name="Picture 40">
              <a:extLst>
                <a:ext uri="{FF2B5EF4-FFF2-40B4-BE49-F238E27FC236}">
                  <a16:creationId xmlns:a16="http://schemas.microsoft.com/office/drawing/2014/main" id="{5D55A14D-B349-7443-A10B-8F630FFD00DD}"/>
                </a:ext>
              </a:extLst>
            </p:cNvPr>
            <p:cNvPicPr>
              <a:picLocks noChangeAspect="1"/>
            </p:cNvPicPr>
            <p:nvPr/>
          </p:nvPicPr>
          <p:blipFill>
            <a:blip r:embed="rId5"/>
            <a:stretch>
              <a:fillRect/>
            </a:stretch>
          </p:blipFill>
          <p:spPr>
            <a:xfrm>
              <a:off x="0" y="0"/>
              <a:ext cx="12192000" cy="145109"/>
            </a:xfrm>
            <a:prstGeom prst="rect">
              <a:avLst/>
            </a:prstGeom>
          </p:spPr>
        </p:pic>
      </p:grpSp>
      <p:pic>
        <p:nvPicPr>
          <p:cNvPr id="42" name="Picture 41">
            <a:extLst>
              <a:ext uri="{FF2B5EF4-FFF2-40B4-BE49-F238E27FC236}">
                <a16:creationId xmlns:a16="http://schemas.microsoft.com/office/drawing/2014/main" id="{67475DE9-05EC-2341-88C8-C64EF425A4F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2210" y="-537343"/>
            <a:ext cx="1526701" cy="1895538"/>
          </a:xfrm>
          <a:prstGeom prst="rect">
            <a:avLst/>
          </a:prstGeom>
        </p:spPr>
      </p:pic>
      <p:sp>
        <p:nvSpPr>
          <p:cNvPr id="322" name="Google Shape;322;p33"/>
          <p:cNvSpPr txBox="1">
            <a:spLocks noGrp="1"/>
          </p:cNvSpPr>
          <p:nvPr>
            <p:ph type="title"/>
          </p:nvPr>
        </p:nvSpPr>
        <p:spPr>
          <a:xfrm>
            <a:off x="1017428" y="1140740"/>
            <a:ext cx="10820170" cy="47161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2060"/>
              </a:buClr>
              <a:buSzPts val="2400"/>
              <a:buFont typeface="Gill Sans"/>
              <a:buNone/>
            </a:pPr>
            <a:r>
              <a:rPr lang="en-US" dirty="0">
                <a:solidFill>
                  <a:srgbClr val="142747"/>
                </a:solidFill>
                <a:latin typeface="Tahoma" panose="020B0604030504040204" pitchFamily="34" charset="0"/>
                <a:ea typeface="Tahoma" panose="020B0604030504040204" pitchFamily="34" charset="0"/>
                <a:cs typeface="Tahoma" panose="020B0604030504040204" pitchFamily="34" charset="0"/>
              </a:rPr>
              <a:t> Targeted Solutions That Match Your Customer’s Charging Time Needs </a:t>
            </a:r>
            <a:br>
              <a:rPr lang="en-US" dirty="0">
                <a:solidFill>
                  <a:srgbClr val="142747"/>
                </a:solidFill>
                <a:latin typeface="Tahoma" panose="020B0604030504040204" pitchFamily="34" charset="0"/>
                <a:ea typeface="Tahoma" panose="020B0604030504040204" pitchFamily="34" charset="0"/>
                <a:cs typeface="Tahoma" panose="020B0604030504040204" pitchFamily="34" charset="0"/>
                <a:sym typeface="Gill Sans"/>
              </a:rPr>
            </a:br>
            <a:endParaRPr dirty="0">
              <a:solidFill>
                <a:srgbClr val="142747"/>
              </a:solidFill>
              <a:latin typeface="Tahoma" panose="020B0604030504040204" pitchFamily="34" charset="0"/>
              <a:ea typeface="Tahoma" panose="020B0604030504040204" pitchFamily="34" charset="0"/>
              <a:cs typeface="Tahoma" panose="020B0604030504040204" pitchFamily="34" charset="0"/>
              <a:sym typeface="Gill Sans"/>
            </a:endParaRPr>
          </a:p>
        </p:txBody>
      </p:sp>
      <p:grpSp>
        <p:nvGrpSpPr>
          <p:cNvPr id="11" name="Group 10">
            <a:extLst>
              <a:ext uri="{FF2B5EF4-FFF2-40B4-BE49-F238E27FC236}">
                <a16:creationId xmlns:a16="http://schemas.microsoft.com/office/drawing/2014/main" id="{4475B585-4751-1444-BF0C-4625AC9A9408}"/>
              </a:ext>
            </a:extLst>
          </p:cNvPr>
          <p:cNvGrpSpPr/>
          <p:nvPr/>
        </p:nvGrpSpPr>
        <p:grpSpPr>
          <a:xfrm>
            <a:off x="1144491" y="1732492"/>
            <a:ext cx="10405328" cy="1786119"/>
            <a:chOff x="1210410" y="1764008"/>
            <a:chExt cx="10405328" cy="1786119"/>
          </a:xfrm>
        </p:grpSpPr>
        <p:sp>
          <p:nvSpPr>
            <p:cNvPr id="332" name="Google Shape;332;p33"/>
            <p:cNvSpPr/>
            <p:nvPr/>
          </p:nvSpPr>
          <p:spPr>
            <a:xfrm>
              <a:off x="1210410" y="1764008"/>
              <a:ext cx="10405328" cy="344260"/>
            </a:xfrm>
            <a:prstGeom prst="homePlate">
              <a:avLst>
                <a:gd name="adj" fmla="val 50000"/>
              </a:avLst>
            </a:prstGeom>
            <a:solidFill>
              <a:srgbClr val="2BAEE4"/>
            </a:solidFill>
            <a:ln w="9525" cap="flat" cmpd="sng">
              <a:no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Commercial EV Charging</a:t>
              </a:r>
              <a:endParaRPr sz="1600" dirty="0">
                <a:latin typeface="Tahoma" panose="020B0604030504040204" pitchFamily="34" charset="0"/>
                <a:ea typeface="Tahoma" panose="020B0604030504040204" pitchFamily="34" charset="0"/>
                <a:cs typeface="Tahoma" panose="020B0604030504040204" pitchFamily="34" charset="0"/>
              </a:endParaRPr>
            </a:p>
          </p:txBody>
        </p:sp>
        <p:grpSp>
          <p:nvGrpSpPr>
            <p:cNvPr id="9" name="Group 8">
              <a:extLst>
                <a:ext uri="{FF2B5EF4-FFF2-40B4-BE49-F238E27FC236}">
                  <a16:creationId xmlns:a16="http://schemas.microsoft.com/office/drawing/2014/main" id="{544FF644-A4E7-584F-B789-9EF4869646A5}"/>
                </a:ext>
              </a:extLst>
            </p:cNvPr>
            <p:cNvGrpSpPr/>
            <p:nvPr/>
          </p:nvGrpSpPr>
          <p:grpSpPr>
            <a:xfrm>
              <a:off x="1210410" y="2254355"/>
              <a:ext cx="10215853" cy="344261"/>
              <a:chOff x="1210410" y="2237311"/>
              <a:chExt cx="10215853" cy="344261"/>
            </a:xfrm>
          </p:grpSpPr>
          <p:sp>
            <p:nvSpPr>
              <p:cNvPr id="333" name="Google Shape;333;p33"/>
              <p:cNvSpPr/>
              <p:nvPr/>
            </p:nvSpPr>
            <p:spPr>
              <a:xfrm>
                <a:off x="1210410" y="2237311"/>
                <a:ext cx="2404872" cy="329668"/>
              </a:xfrm>
              <a:prstGeom prst="rect">
                <a:avLst/>
              </a:prstGeom>
              <a:solidFill>
                <a:srgbClr val="142747"/>
              </a:solidFill>
              <a:ln w="9525" cap="flat" cmpd="sng">
                <a:no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AC Destination</a:t>
                </a:r>
                <a:endParaRPr sz="1600" dirty="0">
                  <a:latin typeface="Tahoma" panose="020B0604030504040204" pitchFamily="34" charset="0"/>
                  <a:ea typeface="Tahoma" panose="020B0604030504040204" pitchFamily="34" charset="0"/>
                  <a:cs typeface="Tahoma" panose="020B0604030504040204" pitchFamily="34" charset="0"/>
                </a:endParaRPr>
              </a:p>
            </p:txBody>
          </p:sp>
          <p:sp>
            <p:nvSpPr>
              <p:cNvPr id="334" name="Google Shape;334;p33"/>
              <p:cNvSpPr/>
              <p:nvPr/>
            </p:nvSpPr>
            <p:spPr>
              <a:xfrm>
                <a:off x="3830087" y="2237311"/>
                <a:ext cx="2404872" cy="329668"/>
              </a:xfrm>
              <a:prstGeom prst="rect">
                <a:avLst/>
              </a:prstGeom>
              <a:solidFill>
                <a:srgbClr val="142747"/>
              </a:solidFill>
              <a:ln w="9525" cap="flat" cmpd="sng">
                <a:no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DC Destination</a:t>
                </a:r>
                <a:endParaRPr sz="1600">
                  <a:latin typeface="Tahoma" panose="020B0604030504040204" pitchFamily="34" charset="0"/>
                  <a:ea typeface="Tahoma" panose="020B0604030504040204" pitchFamily="34" charset="0"/>
                  <a:cs typeface="Tahoma" panose="020B0604030504040204" pitchFamily="34" charset="0"/>
                </a:endParaRPr>
              </a:p>
            </p:txBody>
          </p:sp>
          <p:sp>
            <p:nvSpPr>
              <p:cNvPr id="335" name="Google Shape;335;p33"/>
              <p:cNvSpPr/>
              <p:nvPr/>
            </p:nvSpPr>
            <p:spPr>
              <a:xfrm>
                <a:off x="6427513" y="2237311"/>
                <a:ext cx="2404872" cy="344261"/>
              </a:xfrm>
              <a:prstGeom prst="rect">
                <a:avLst/>
              </a:prstGeom>
              <a:solidFill>
                <a:srgbClr val="142747"/>
              </a:solidFill>
              <a:ln w="9525" cap="flat" cmpd="sng">
                <a:no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DC Fast</a:t>
                </a:r>
                <a:endParaRPr sz="1600">
                  <a:latin typeface="Tahoma" panose="020B0604030504040204" pitchFamily="34" charset="0"/>
                  <a:ea typeface="Tahoma" panose="020B0604030504040204" pitchFamily="34" charset="0"/>
                  <a:cs typeface="Tahoma" panose="020B0604030504040204" pitchFamily="34" charset="0"/>
                </a:endParaRPr>
              </a:p>
            </p:txBody>
          </p:sp>
          <p:sp>
            <p:nvSpPr>
              <p:cNvPr id="336" name="Google Shape;336;p33"/>
              <p:cNvSpPr/>
              <p:nvPr/>
            </p:nvSpPr>
            <p:spPr>
              <a:xfrm>
                <a:off x="9021391" y="2237311"/>
                <a:ext cx="2404872" cy="329668"/>
              </a:xfrm>
              <a:prstGeom prst="rect">
                <a:avLst/>
              </a:prstGeom>
              <a:solidFill>
                <a:srgbClr val="142747"/>
              </a:solidFill>
              <a:ln w="9525" cap="flat" cmpd="sng">
                <a:no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DC High Power</a:t>
                </a:r>
                <a:endParaRPr sz="1600">
                  <a:latin typeface="Tahoma" panose="020B0604030504040204" pitchFamily="34" charset="0"/>
                  <a:ea typeface="Tahoma" panose="020B0604030504040204" pitchFamily="34" charset="0"/>
                  <a:cs typeface="Tahoma" panose="020B0604030504040204" pitchFamily="34" charset="0"/>
                </a:endParaRPr>
              </a:p>
            </p:txBody>
          </p:sp>
        </p:grpSp>
        <p:grpSp>
          <p:nvGrpSpPr>
            <p:cNvPr id="8" name="Group 7">
              <a:extLst>
                <a:ext uri="{FF2B5EF4-FFF2-40B4-BE49-F238E27FC236}">
                  <a16:creationId xmlns:a16="http://schemas.microsoft.com/office/drawing/2014/main" id="{8DCC5720-4359-B94B-B21D-23DA94B188CC}"/>
                </a:ext>
              </a:extLst>
            </p:cNvPr>
            <p:cNvGrpSpPr/>
            <p:nvPr/>
          </p:nvGrpSpPr>
          <p:grpSpPr>
            <a:xfrm>
              <a:off x="1210410" y="2744703"/>
              <a:ext cx="10215853" cy="329668"/>
              <a:chOff x="1210410" y="2733680"/>
              <a:chExt cx="10215853" cy="329668"/>
            </a:xfrm>
          </p:grpSpPr>
          <p:sp>
            <p:nvSpPr>
              <p:cNvPr id="337" name="Google Shape;337;p33"/>
              <p:cNvSpPr/>
              <p:nvPr/>
            </p:nvSpPr>
            <p:spPr>
              <a:xfrm>
                <a:off x="1210410" y="2733680"/>
                <a:ext cx="2404872" cy="329668"/>
              </a:xfrm>
              <a:prstGeom prst="rect">
                <a:avLst/>
              </a:prstGeom>
              <a:solidFill>
                <a:srgbClr val="1E3E76">
                  <a:alpha val="80392"/>
                </a:srgbClr>
              </a:solidFill>
              <a:ln w="9525" cap="flat" cmpd="sng">
                <a:no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3-22 kW</a:t>
                </a:r>
                <a:endParaRPr sz="1600">
                  <a:latin typeface="Tahoma" panose="020B0604030504040204" pitchFamily="34" charset="0"/>
                  <a:ea typeface="Tahoma" panose="020B0604030504040204" pitchFamily="34" charset="0"/>
                  <a:cs typeface="Tahoma" panose="020B0604030504040204" pitchFamily="34" charset="0"/>
                </a:endParaRPr>
              </a:p>
            </p:txBody>
          </p:sp>
          <p:sp>
            <p:nvSpPr>
              <p:cNvPr id="338" name="Google Shape;338;p33"/>
              <p:cNvSpPr/>
              <p:nvPr/>
            </p:nvSpPr>
            <p:spPr>
              <a:xfrm>
                <a:off x="3830087" y="2733680"/>
                <a:ext cx="2404872" cy="329668"/>
              </a:xfrm>
              <a:prstGeom prst="rect">
                <a:avLst/>
              </a:prstGeom>
              <a:solidFill>
                <a:srgbClr val="1E3E76">
                  <a:alpha val="80392"/>
                </a:srgbClr>
              </a:solidFill>
              <a:ln w="9525" cap="flat" cmpd="sng">
                <a:no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20-25 kW</a:t>
                </a:r>
                <a:endParaRPr sz="1600">
                  <a:latin typeface="Tahoma" panose="020B0604030504040204" pitchFamily="34" charset="0"/>
                  <a:ea typeface="Tahoma" panose="020B0604030504040204" pitchFamily="34" charset="0"/>
                  <a:cs typeface="Tahoma" panose="020B0604030504040204" pitchFamily="34" charset="0"/>
                </a:endParaRPr>
              </a:p>
            </p:txBody>
          </p:sp>
          <p:sp>
            <p:nvSpPr>
              <p:cNvPr id="339" name="Google Shape;339;p33"/>
              <p:cNvSpPr/>
              <p:nvPr/>
            </p:nvSpPr>
            <p:spPr>
              <a:xfrm>
                <a:off x="6427513" y="2733680"/>
                <a:ext cx="2404872" cy="329668"/>
              </a:xfrm>
              <a:prstGeom prst="rect">
                <a:avLst/>
              </a:prstGeom>
              <a:solidFill>
                <a:srgbClr val="1E3E76">
                  <a:alpha val="80392"/>
                </a:srgbClr>
              </a:solidFill>
              <a:ln w="9525" cap="flat" cmpd="sng">
                <a:no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50 kW</a:t>
                </a:r>
                <a:endParaRPr sz="1600">
                  <a:latin typeface="Tahoma" panose="020B0604030504040204" pitchFamily="34" charset="0"/>
                  <a:ea typeface="Tahoma" panose="020B0604030504040204" pitchFamily="34" charset="0"/>
                  <a:cs typeface="Tahoma" panose="020B0604030504040204" pitchFamily="34" charset="0"/>
                </a:endParaRPr>
              </a:p>
            </p:txBody>
          </p:sp>
          <p:sp>
            <p:nvSpPr>
              <p:cNvPr id="340" name="Google Shape;340;p33"/>
              <p:cNvSpPr/>
              <p:nvPr/>
            </p:nvSpPr>
            <p:spPr>
              <a:xfrm>
                <a:off x="9021391" y="2733680"/>
                <a:ext cx="2404872" cy="329668"/>
              </a:xfrm>
              <a:prstGeom prst="rect">
                <a:avLst/>
              </a:prstGeom>
              <a:solidFill>
                <a:srgbClr val="1E3E76">
                  <a:alpha val="80392"/>
                </a:srgbClr>
              </a:solidFill>
              <a:ln w="9525" cap="flat" cmpd="sng">
                <a:no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150-350 kW</a:t>
                </a:r>
                <a:endParaRPr sz="1600">
                  <a:latin typeface="Tahoma" panose="020B0604030504040204" pitchFamily="34" charset="0"/>
                  <a:ea typeface="Tahoma" panose="020B0604030504040204" pitchFamily="34" charset="0"/>
                  <a:cs typeface="Tahoma" panose="020B0604030504040204" pitchFamily="34" charset="0"/>
                </a:endParaRPr>
              </a:p>
            </p:txBody>
          </p:sp>
        </p:grpSp>
        <p:grpSp>
          <p:nvGrpSpPr>
            <p:cNvPr id="7" name="Group 6">
              <a:extLst>
                <a:ext uri="{FF2B5EF4-FFF2-40B4-BE49-F238E27FC236}">
                  <a16:creationId xmlns:a16="http://schemas.microsoft.com/office/drawing/2014/main" id="{6E506005-1F1F-1149-9BFA-DA508CF89BD9}"/>
                </a:ext>
              </a:extLst>
            </p:cNvPr>
            <p:cNvGrpSpPr/>
            <p:nvPr/>
          </p:nvGrpSpPr>
          <p:grpSpPr>
            <a:xfrm>
              <a:off x="1210410" y="3220459"/>
              <a:ext cx="10215853" cy="329668"/>
              <a:chOff x="1210410" y="3220459"/>
              <a:chExt cx="10215853" cy="329668"/>
            </a:xfrm>
          </p:grpSpPr>
          <p:sp>
            <p:nvSpPr>
              <p:cNvPr id="341" name="Google Shape;341;p33"/>
              <p:cNvSpPr/>
              <p:nvPr/>
            </p:nvSpPr>
            <p:spPr>
              <a:xfrm>
                <a:off x="1210410" y="3220459"/>
                <a:ext cx="2404872" cy="329668"/>
              </a:xfrm>
              <a:prstGeom prst="rect">
                <a:avLst/>
              </a:prstGeom>
              <a:solidFill>
                <a:srgbClr val="142747">
                  <a:alpha val="50196"/>
                </a:srgbClr>
              </a:solidFill>
              <a:ln w="9525" cap="flat" cmpd="sng">
                <a:no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4-6 </a:t>
                </a:r>
                <a:r>
                  <a:rPr lang="en-US" sz="1600" dirty="0" err="1">
                    <a:solidFill>
                      <a:schemeClr val="lt1"/>
                    </a:solidFill>
                    <a:latin typeface="Tahoma" panose="020B0604030504040204" pitchFamily="34" charset="0"/>
                    <a:ea typeface="Tahoma" panose="020B0604030504040204" pitchFamily="34" charset="0"/>
                    <a:cs typeface="Tahoma" panose="020B0604030504040204" pitchFamily="34" charset="0"/>
                    <a:sym typeface="Calibri"/>
                  </a:rPr>
                  <a:t>hrs</a:t>
                </a:r>
                <a:endParaRPr sz="1600"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342" name="Google Shape;342;p33"/>
              <p:cNvSpPr/>
              <p:nvPr/>
            </p:nvSpPr>
            <p:spPr>
              <a:xfrm>
                <a:off x="3830087" y="3220459"/>
                <a:ext cx="2404872" cy="329668"/>
              </a:xfrm>
              <a:prstGeom prst="rect">
                <a:avLst/>
              </a:prstGeom>
              <a:solidFill>
                <a:srgbClr val="142747">
                  <a:alpha val="50196"/>
                </a:srgbClr>
              </a:solidFill>
              <a:ln w="9525" cap="flat" cmpd="sng">
                <a:no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1-3 hrs</a:t>
                </a:r>
                <a:endParaRPr sz="1600">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343" name="Google Shape;343;p33"/>
              <p:cNvSpPr/>
              <p:nvPr/>
            </p:nvSpPr>
            <p:spPr>
              <a:xfrm>
                <a:off x="6427513" y="3220459"/>
                <a:ext cx="2401116" cy="329668"/>
              </a:xfrm>
              <a:prstGeom prst="rect">
                <a:avLst/>
              </a:prstGeom>
              <a:solidFill>
                <a:srgbClr val="142747">
                  <a:alpha val="50196"/>
                </a:srgbClr>
              </a:solidFill>
              <a:ln w="9525" cap="flat" cmpd="sng">
                <a:no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20-90 mins</a:t>
                </a:r>
                <a:endParaRPr sz="1600">
                  <a:latin typeface="Tahoma" panose="020B0604030504040204" pitchFamily="34" charset="0"/>
                  <a:ea typeface="Tahoma" panose="020B0604030504040204" pitchFamily="34" charset="0"/>
                  <a:cs typeface="Tahoma" panose="020B0604030504040204" pitchFamily="34" charset="0"/>
                </a:endParaRPr>
              </a:p>
            </p:txBody>
          </p:sp>
          <p:sp>
            <p:nvSpPr>
              <p:cNvPr id="344" name="Google Shape;344;p33"/>
              <p:cNvSpPr/>
              <p:nvPr/>
            </p:nvSpPr>
            <p:spPr>
              <a:xfrm>
                <a:off x="9021391" y="3220459"/>
                <a:ext cx="2404872" cy="329668"/>
              </a:xfrm>
              <a:prstGeom prst="rect">
                <a:avLst/>
              </a:prstGeom>
              <a:solidFill>
                <a:srgbClr val="142747">
                  <a:alpha val="50196"/>
                </a:srgbClr>
              </a:solidFill>
              <a:ln w="9525" cap="flat" cmpd="sng">
                <a:no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a:solidFill>
                      <a:schemeClr val="lt1"/>
                    </a:solidFill>
                    <a:latin typeface="Tahoma" panose="020B0604030504040204" pitchFamily="34" charset="0"/>
                    <a:ea typeface="Tahoma" panose="020B0604030504040204" pitchFamily="34" charset="0"/>
                    <a:cs typeface="Tahoma" panose="020B0604030504040204" pitchFamily="34" charset="0"/>
                    <a:sym typeface="Calibri"/>
                  </a:rPr>
                  <a:t>10-20 mins</a:t>
                </a:r>
                <a:endParaRPr sz="1600">
                  <a:latin typeface="Tahoma" panose="020B0604030504040204" pitchFamily="34" charset="0"/>
                  <a:ea typeface="Tahoma" panose="020B0604030504040204" pitchFamily="34" charset="0"/>
                  <a:cs typeface="Tahoma" panose="020B0604030504040204" pitchFamily="34" charset="0"/>
                </a:endParaRPr>
              </a:p>
            </p:txBody>
          </p:sp>
        </p:grpSp>
      </p:grpSp>
      <p:grpSp>
        <p:nvGrpSpPr>
          <p:cNvPr id="6" name="Group 5">
            <a:extLst>
              <a:ext uri="{FF2B5EF4-FFF2-40B4-BE49-F238E27FC236}">
                <a16:creationId xmlns:a16="http://schemas.microsoft.com/office/drawing/2014/main" id="{AEC928E5-303E-BC40-B680-073A57DB6C0D}"/>
              </a:ext>
            </a:extLst>
          </p:cNvPr>
          <p:cNvGrpSpPr/>
          <p:nvPr/>
        </p:nvGrpSpPr>
        <p:grpSpPr>
          <a:xfrm>
            <a:off x="1809283" y="3705228"/>
            <a:ext cx="10028315" cy="2211256"/>
            <a:chOff x="1845186" y="3823884"/>
            <a:chExt cx="10028315" cy="2211256"/>
          </a:xfrm>
        </p:grpSpPr>
        <p:pic>
          <p:nvPicPr>
            <p:cNvPr id="329" name="Google Shape;329;p33"/>
            <p:cNvPicPr preferRelativeResize="0"/>
            <p:nvPr/>
          </p:nvPicPr>
          <p:blipFill rotWithShape="1">
            <a:blip r:embed="rId7">
              <a:alphaModFix/>
            </a:blip>
            <a:srcRect/>
            <a:stretch/>
          </p:blipFill>
          <p:spPr>
            <a:xfrm>
              <a:off x="3799251" y="3823884"/>
              <a:ext cx="856024" cy="1157157"/>
            </a:xfrm>
            <a:prstGeom prst="rect">
              <a:avLst/>
            </a:prstGeom>
            <a:noFill/>
            <a:ln>
              <a:noFill/>
            </a:ln>
          </p:spPr>
        </p:pic>
        <p:sp>
          <p:nvSpPr>
            <p:cNvPr id="324" name="Google Shape;324;p33"/>
            <p:cNvSpPr txBox="1"/>
            <p:nvPr/>
          </p:nvSpPr>
          <p:spPr>
            <a:xfrm>
              <a:off x="1845186" y="3921627"/>
              <a:ext cx="1644068" cy="1628712"/>
            </a:xfrm>
            <a:prstGeom prst="rect">
              <a:avLst/>
            </a:prstGeom>
            <a:noFill/>
            <a:ln>
              <a:noFill/>
            </a:ln>
          </p:spPr>
          <p:txBody>
            <a:bodyPr spcFirstLastPara="1" wrap="square" lIns="0" tIns="0" rIns="0" bIns="0" anchor="t" anchorCtr="0">
              <a:noAutofit/>
            </a:bodyPr>
            <a:lstStyle/>
            <a:p>
              <a:pPr marL="119063" marR="0" lvl="0" indent="-119063" algn="l" rtl="0">
                <a:spcBef>
                  <a:spcPts val="0"/>
                </a:spcBef>
                <a:spcAft>
                  <a:spcPts val="0"/>
                </a:spcAft>
                <a:buFont typeface="Arial" panose="020B0604020202020204" pitchFamily="34" charset="0"/>
                <a:buChar char="•"/>
              </a:pPr>
              <a:r>
                <a:rPr lang="en-US" dirty="0">
                  <a:solidFill>
                    <a:srgbClr val="142747"/>
                  </a:solidFill>
                  <a:latin typeface="Tahoma" panose="020B0604030504040204" pitchFamily="34" charset="0"/>
                  <a:ea typeface="Tahoma" panose="020B0604030504040204" pitchFamily="34" charset="0"/>
                  <a:cs typeface="Tahoma" panose="020B0604030504040204" pitchFamily="34" charset="0"/>
                  <a:sym typeface="Gill Sans"/>
                </a:rPr>
                <a:t>Single Family</a:t>
              </a:r>
              <a:endParaRPr dirty="0">
                <a:solidFill>
                  <a:srgbClr val="142747"/>
                </a:solidFill>
                <a:latin typeface="Tahoma" panose="020B0604030504040204" pitchFamily="34" charset="0"/>
                <a:ea typeface="Tahoma" panose="020B0604030504040204" pitchFamily="34" charset="0"/>
                <a:cs typeface="Tahoma" panose="020B0604030504040204" pitchFamily="34" charset="0"/>
              </a:endParaRPr>
            </a:p>
            <a:p>
              <a:pPr marL="119063" marR="0" lvl="0" indent="-119063" algn="l" rtl="0">
                <a:spcBef>
                  <a:spcPts val="0"/>
                </a:spcBef>
                <a:spcAft>
                  <a:spcPts val="0"/>
                </a:spcAft>
                <a:buFont typeface="Arial" panose="020B0604020202020204" pitchFamily="34" charset="0"/>
                <a:buChar char="•"/>
              </a:pPr>
              <a:r>
                <a:rPr lang="en-US" dirty="0">
                  <a:solidFill>
                    <a:srgbClr val="142747"/>
                  </a:solidFill>
                  <a:latin typeface="Tahoma" panose="020B0604030504040204" pitchFamily="34" charset="0"/>
                  <a:ea typeface="Tahoma" panose="020B0604030504040204" pitchFamily="34" charset="0"/>
                  <a:cs typeface="Tahoma" panose="020B0604030504040204" pitchFamily="34" charset="0"/>
                  <a:sym typeface="Gill Sans"/>
                </a:rPr>
                <a:t>Multi-Family</a:t>
              </a:r>
              <a:endParaRPr dirty="0">
                <a:solidFill>
                  <a:srgbClr val="142747"/>
                </a:solidFill>
                <a:latin typeface="Tahoma" panose="020B0604030504040204" pitchFamily="34" charset="0"/>
                <a:ea typeface="Tahoma" panose="020B0604030504040204" pitchFamily="34" charset="0"/>
                <a:cs typeface="Tahoma" panose="020B0604030504040204" pitchFamily="34" charset="0"/>
              </a:endParaRPr>
            </a:p>
            <a:p>
              <a:pPr marL="119063" marR="0" lvl="0" indent="-119063" algn="l" rtl="0">
                <a:spcBef>
                  <a:spcPts val="0"/>
                </a:spcBef>
                <a:spcAft>
                  <a:spcPts val="0"/>
                </a:spcAft>
                <a:buFont typeface="Arial" panose="020B0604020202020204" pitchFamily="34" charset="0"/>
                <a:buChar char="•"/>
              </a:pPr>
              <a:r>
                <a:rPr lang="en-US" dirty="0">
                  <a:solidFill>
                    <a:srgbClr val="142747"/>
                  </a:solidFill>
                  <a:latin typeface="Tahoma" panose="020B0604030504040204" pitchFamily="34" charset="0"/>
                  <a:ea typeface="Tahoma" panose="020B0604030504040204" pitchFamily="34" charset="0"/>
                  <a:cs typeface="Tahoma" panose="020B0604030504040204" pitchFamily="34" charset="0"/>
                  <a:sym typeface="Gill Sans"/>
                </a:rPr>
                <a:t>Workplace</a:t>
              </a:r>
              <a:endParaRPr dirty="0">
                <a:solidFill>
                  <a:srgbClr val="142747"/>
                </a:solidFill>
                <a:latin typeface="Tahoma" panose="020B0604030504040204" pitchFamily="34" charset="0"/>
                <a:ea typeface="Tahoma" panose="020B0604030504040204" pitchFamily="34" charset="0"/>
                <a:cs typeface="Tahoma" panose="020B0604030504040204" pitchFamily="34" charset="0"/>
              </a:endParaRPr>
            </a:p>
            <a:p>
              <a:pPr marL="119063" marR="0" lvl="0" indent="-119063" algn="l" rtl="0">
                <a:spcBef>
                  <a:spcPts val="0"/>
                </a:spcBef>
                <a:spcAft>
                  <a:spcPts val="0"/>
                </a:spcAft>
                <a:buFont typeface="Arial" panose="020B0604020202020204" pitchFamily="34" charset="0"/>
                <a:buChar char="•"/>
              </a:pPr>
              <a:r>
                <a:rPr lang="en-US" dirty="0">
                  <a:solidFill>
                    <a:srgbClr val="142747"/>
                  </a:solidFill>
                  <a:latin typeface="Tahoma" panose="020B0604030504040204" pitchFamily="34" charset="0"/>
                  <a:ea typeface="Tahoma" panose="020B0604030504040204" pitchFamily="34" charset="0"/>
                  <a:cs typeface="Tahoma" panose="020B0604030504040204" pitchFamily="34" charset="0"/>
                  <a:sym typeface="Gill Sans"/>
                </a:rPr>
                <a:t>Hotels</a:t>
              </a:r>
            </a:p>
            <a:p>
              <a:pPr marL="119063" marR="0" lvl="0" indent="-119063" algn="l" rtl="0">
                <a:spcBef>
                  <a:spcPts val="0"/>
                </a:spcBef>
                <a:spcAft>
                  <a:spcPts val="0"/>
                </a:spcAft>
                <a:buFont typeface="Arial" panose="020B0604020202020204" pitchFamily="34" charset="0"/>
                <a:buChar char="•"/>
              </a:pPr>
              <a:r>
                <a:rPr lang="en-US" dirty="0">
                  <a:solidFill>
                    <a:srgbClr val="142747"/>
                  </a:solidFill>
                  <a:latin typeface="Tahoma" panose="020B0604030504040204" pitchFamily="34" charset="0"/>
                  <a:ea typeface="Tahoma" panose="020B0604030504040204" pitchFamily="34" charset="0"/>
                  <a:cs typeface="Tahoma" panose="020B0604030504040204" pitchFamily="34" charset="0"/>
                  <a:sym typeface="Gill Sans"/>
                </a:rPr>
                <a:t>Hospitals</a:t>
              </a:r>
              <a:endParaRPr dirty="0">
                <a:solidFill>
                  <a:srgbClr val="142747"/>
                </a:solidFill>
                <a:latin typeface="Tahoma" panose="020B0604030504040204" pitchFamily="34" charset="0"/>
                <a:ea typeface="Tahoma" panose="020B0604030504040204" pitchFamily="34" charset="0"/>
                <a:cs typeface="Tahoma" panose="020B0604030504040204" pitchFamily="34" charset="0"/>
              </a:endParaRPr>
            </a:p>
            <a:p>
              <a:pPr marL="119063" marR="0" lvl="0" indent="-119063" algn="l" rtl="0">
                <a:spcBef>
                  <a:spcPts val="0"/>
                </a:spcBef>
                <a:spcAft>
                  <a:spcPts val="0"/>
                </a:spcAft>
                <a:buFont typeface="Arial" panose="020B0604020202020204" pitchFamily="34" charset="0"/>
                <a:buChar char="•"/>
              </a:pPr>
              <a:r>
                <a:rPr lang="en-US" dirty="0">
                  <a:solidFill>
                    <a:srgbClr val="142747"/>
                  </a:solidFill>
                  <a:latin typeface="Tahoma" panose="020B0604030504040204" pitchFamily="34" charset="0"/>
                  <a:ea typeface="Tahoma" panose="020B0604030504040204" pitchFamily="34" charset="0"/>
                  <a:cs typeface="Tahoma" panose="020B0604030504040204" pitchFamily="34" charset="0"/>
                  <a:sym typeface="Gill Sans"/>
                </a:rPr>
                <a:t>Recreation</a:t>
              </a:r>
              <a:endParaRPr dirty="0">
                <a:solidFill>
                  <a:srgbClr val="142747"/>
                </a:solidFill>
                <a:latin typeface="Tahoma" panose="020B0604030504040204" pitchFamily="34" charset="0"/>
                <a:ea typeface="Tahoma" panose="020B0604030504040204" pitchFamily="34" charset="0"/>
                <a:cs typeface="Tahoma" panose="020B0604030504040204" pitchFamily="34" charset="0"/>
              </a:endParaRPr>
            </a:p>
            <a:p>
              <a:pPr marL="119063" marR="0" lvl="0" indent="-119063" algn="l" rtl="0">
                <a:spcBef>
                  <a:spcPts val="0"/>
                </a:spcBef>
                <a:spcAft>
                  <a:spcPts val="0"/>
                </a:spcAft>
                <a:buFont typeface="Arial" panose="020B0604020202020204" pitchFamily="34" charset="0"/>
                <a:buChar char="•"/>
              </a:pPr>
              <a:r>
                <a:rPr lang="en-US" dirty="0">
                  <a:solidFill>
                    <a:srgbClr val="142747"/>
                  </a:solidFill>
                  <a:latin typeface="Tahoma" panose="020B0604030504040204" pitchFamily="34" charset="0"/>
                  <a:ea typeface="Tahoma" panose="020B0604030504040204" pitchFamily="34" charset="0"/>
                  <a:cs typeface="Tahoma" panose="020B0604030504040204" pitchFamily="34" charset="0"/>
                  <a:sym typeface="Gill Sans"/>
                </a:rPr>
                <a:t>Campus Charging</a:t>
              </a:r>
              <a:endParaRPr dirty="0">
                <a:solidFill>
                  <a:srgbClr val="142747"/>
                </a:solidFill>
                <a:latin typeface="Tahoma" panose="020B0604030504040204" pitchFamily="34" charset="0"/>
                <a:ea typeface="Tahoma" panose="020B0604030504040204" pitchFamily="34" charset="0"/>
                <a:cs typeface="Tahoma" panose="020B0604030504040204" pitchFamily="34" charset="0"/>
              </a:endParaRPr>
            </a:p>
          </p:txBody>
        </p:sp>
        <p:sp>
          <p:nvSpPr>
            <p:cNvPr id="325" name="Google Shape;325;p33"/>
            <p:cNvSpPr txBox="1"/>
            <p:nvPr/>
          </p:nvSpPr>
          <p:spPr>
            <a:xfrm>
              <a:off x="4788519" y="3921627"/>
              <a:ext cx="1599852" cy="1821949"/>
            </a:xfrm>
            <a:prstGeom prst="rect">
              <a:avLst/>
            </a:prstGeom>
            <a:noFill/>
            <a:ln>
              <a:noFill/>
            </a:ln>
          </p:spPr>
          <p:txBody>
            <a:bodyPr spcFirstLastPara="1" wrap="square" lIns="0" tIns="0" rIns="0" bIns="0" anchor="t" anchorCtr="0">
              <a:noAutofit/>
            </a:bodyPr>
            <a:lstStyle/>
            <a:p>
              <a:pPr marL="119063" marR="0" lvl="0" indent="-119063" algn="l" rtl="0">
                <a:spcBef>
                  <a:spcPts val="0"/>
                </a:spcBef>
                <a:spcAft>
                  <a:spcPts val="0"/>
                </a:spcAft>
                <a:buFont typeface="Arial" panose="020B0604020202020204" pitchFamily="34" charset="0"/>
                <a:buChar char="•"/>
              </a:pPr>
              <a:r>
                <a:rPr lang="en-US" dirty="0">
                  <a:solidFill>
                    <a:srgbClr val="142747"/>
                  </a:solidFill>
                  <a:latin typeface="Tahoma" panose="020B0604030504040204" pitchFamily="34" charset="0"/>
                  <a:ea typeface="Tahoma" panose="020B0604030504040204" pitchFamily="34" charset="0"/>
                  <a:cs typeface="Tahoma" panose="020B0604030504040204" pitchFamily="34" charset="0"/>
                  <a:sym typeface="Gill Sans"/>
                </a:rPr>
                <a:t>Retail/Grocery </a:t>
              </a:r>
              <a:endParaRPr dirty="0">
                <a:solidFill>
                  <a:srgbClr val="142747"/>
                </a:solidFill>
                <a:latin typeface="Tahoma" panose="020B0604030504040204" pitchFamily="34" charset="0"/>
                <a:ea typeface="Tahoma" panose="020B0604030504040204" pitchFamily="34" charset="0"/>
                <a:cs typeface="Tahoma" panose="020B0604030504040204" pitchFamily="34" charset="0"/>
              </a:endParaRPr>
            </a:p>
            <a:p>
              <a:pPr marL="119063" marR="0" lvl="0" indent="-119063" algn="l" rtl="0">
                <a:spcBef>
                  <a:spcPts val="0"/>
                </a:spcBef>
                <a:spcAft>
                  <a:spcPts val="0"/>
                </a:spcAft>
                <a:buFont typeface="Arial" panose="020B0604020202020204" pitchFamily="34" charset="0"/>
                <a:buChar char="•"/>
              </a:pPr>
              <a:r>
                <a:rPr lang="en-US" dirty="0">
                  <a:solidFill>
                    <a:srgbClr val="142747"/>
                  </a:solidFill>
                  <a:latin typeface="Tahoma" panose="020B0604030504040204" pitchFamily="34" charset="0"/>
                  <a:ea typeface="Tahoma" panose="020B0604030504040204" pitchFamily="34" charset="0"/>
                  <a:cs typeface="Tahoma" panose="020B0604030504040204" pitchFamily="34" charset="0"/>
                  <a:sym typeface="Gill Sans"/>
                </a:rPr>
                <a:t>Restaurant</a:t>
              </a:r>
              <a:endParaRPr dirty="0">
                <a:solidFill>
                  <a:srgbClr val="142747"/>
                </a:solidFill>
                <a:latin typeface="Tahoma" panose="020B0604030504040204" pitchFamily="34" charset="0"/>
                <a:ea typeface="Tahoma" panose="020B0604030504040204" pitchFamily="34" charset="0"/>
                <a:cs typeface="Tahoma" panose="020B0604030504040204" pitchFamily="34" charset="0"/>
              </a:endParaRPr>
            </a:p>
            <a:p>
              <a:pPr marL="119063" marR="0" lvl="0" indent="-119063" algn="l" rtl="0">
                <a:spcBef>
                  <a:spcPts val="0"/>
                </a:spcBef>
                <a:spcAft>
                  <a:spcPts val="0"/>
                </a:spcAft>
                <a:buFont typeface="Arial" panose="020B0604020202020204" pitchFamily="34" charset="0"/>
                <a:buChar char="•"/>
              </a:pPr>
              <a:r>
                <a:rPr lang="en-US" dirty="0">
                  <a:solidFill>
                    <a:srgbClr val="142747"/>
                  </a:solidFill>
                  <a:latin typeface="Tahoma" panose="020B0604030504040204" pitchFamily="34" charset="0"/>
                  <a:ea typeface="Tahoma" panose="020B0604030504040204" pitchFamily="34" charset="0"/>
                  <a:cs typeface="Tahoma" panose="020B0604030504040204" pitchFamily="34" charset="0"/>
                  <a:sym typeface="Gill Sans"/>
                </a:rPr>
                <a:t>Gym</a:t>
              </a:r>
              <a:endParaRPr dirty="0">
                <a:solidFill>
                  <a:srgbClr val="142747"/>
                </a:solidFill>
                <a:latin typeface="Tahoma" panose="020B0604030504040204" pitchFamily="34" charset="0"/>
                <a:ea typeface="Tahoma" panose="020B0604030504040204" pitchFamily="34" charset="0"/>
                <a:cs typeface="Tahoma" panose="020B0604030504040204" pitchFamily="34" charset="0"/>
              </a:endParaRPr>
            </a:p>
            <a:p>
              <a:pPr marL="119063" marR="0" lvl="0" indent="-119063" algn="l" rtl="0">
                <a:spcBef>
                  <a:spcPts val="0"/>
                </a:spcBef>
                <a:spcAft>
                  <a:spcPts val="0"/>
                </a:spcAft>
                <a:buFont typeface="Arial" panose="020B0604020202020204" pitchFamily="34" charset="0"/>
                <a:buChar char="•"/>
              </a:pPr>
              <a:r>
                <a:rPr lang="en-US" dirty="0">
                  <a:solidFill>
                    <a:srgbClr val="142747"/>
                  </a:solidFill>
                  <a:latin typeface="Tahoma" panose="020B0604030504040204" pitchFamily="34" charset="0"/>
                  <a:ea typeface="Tahoma" panose="020B0604030504040204" pitchFamily="34" charset="0"/>
                  <a:cs typeface="Tahoma" panose="020B0604030504040204" pitchFamily="34" charset="0"/>
                  <a:sym typeface="Gill Sans"/>
                </a:rPr>
                <a:t>High-Turnover Lot</a:t>
              </a:r>
              <a:endParaRPr dirty="0">
                <a:solidFill>
                  <a:srgbClr val="142747"/>
                </a:solidFill>
                <a:latin typeface="Tahoma" panose="020B0604030504040204" pitchFamily="34" charset="0"/>
                <a:ea typeface="Tahoma" panose="020B0604030504040204" pitchFamily="34" charset="0"/>
                <a:cs typeface="Tahoma" panose="020B0604030504040204" pitchFamily="34" charset="0"/>
              </a:endParaRPr>
            </a:p>
            <a:p>
              <a:pPr marL="119063" marR="0" lvl="0" indent="-119063" algn="l" rtl="0">
                <a:spcBef>
                  <a:spcPts val="0"/>
                </a:spcBef>
                <a:spcAft>
                  <a:spcPts val="0"/>
                </a:spcAft>
                <a:buFont typeface="Arial" panose="020B0604020202020204" pitchFamily="34" charset="0"/>
                <a:buChar char="•"/>
              </a:pPr>
              <a:r>
                <a:rPr lang="en-US" dirty="0">
                  <a:solidFill>
                    <a:srgbClr val="142747"/>
                  </a:solidFill>
                  <a:latin typeface="Tahoma" panose="020B0604030504040204" pitchFamily="34" charset="0"/>
                  <a:ea typeface="Tahoma" panose="020B0604030504040204" pitchFamily="34" charset="0"/>
                  <a:cs typeface="Tahoma" panose="020B0604030504040204" pitchFamily="34" charset="0"/>
                  <a:sym typeface="Gill Sans"/>
                </a:rPr>
                <a:t>Valet</a:t>
              </a:r>
              <a:endParaRPr dirty="0">
                <a:solidFill>
                  <a:srgbClr val="142747"/>
                </a:solidFill>
                <a:latin typeface="Tahoma" panose="020B0604030504040204" pitchFamily="34" charset="0"/>
                <a:ea typeface="Tahoma" panose="020B0604030504040204" pitchFamily="34" charset="0"/>
                <a:cs typeface="Tahoma" panose="020B0604030504040204" pitchFamily="34" charset="0"/>
              </a:endParaRPr>
            </a:p>
            <a:p>
              <a:pPr marL="119063" marR="0" lvl="0" indent="-119063" algn="l" rtl="0">
                <a:spcBef>
                  <a:spcPts val="0"/>
                </a:spcBef>
                <a:spcAft>
                  <a:spcPts val="0"/>
                </a:spcAft>
                <a:buFont typeface="Arial" panose="020B0604020202020204" pitchFamily="34" charset="0"/>
                <a:buChar char="•"/>
              </a:pPr>
              <a:r>
                <a:rPr lang="en-US" dirty="0">
                  <a:solidFill>
                    <a:srgbClr val="142747"/>
                  </a:solidFill>
                  <a:latin typeface="Tahoma" panose="020B0604030504040204" pitchFamily="34" charset="0"/>
                  <a:ea typeface="Tahoma" panose="020B0604030504040204" pitchFamily="34" charset="0"/>
                  <a:cs typeface="Tahoma" panose="020B0604030504040204" pitchFamily="34" charset="0"/>
                  <a:sym typeface="Gill Sans"/>
                </a:rPr>
                <a:t>Dealerships</a:t>
              </a:r>
              <a:endParaRPr dirty="0">
                <a:solidFill>
                  <a:srgbClr val="142747"/>
                </a:solidFill>
                <a:latin typeface="Tahoma" panose="020B0604030504040204" pitchFamily="34" charset="0"/>
                <a:ea typeface="Tahoma" panose="020B0604030504040204" pitchFamily="34" charset="0"/>
                <a:cs typeface="Tahoma" panose="020B0604030504040204" pitchFamily="34" charset="0"/>
              </a:endParaRPr>
            </a:p>
            <a:p>
              <a:pPr marL="119063" marR="0" lvl="0" indent="-119063" algn="l" rtl="0">
                <a:spcBef>
                  <a:spcPts val="0"/>
                </a:spcBef>
                <a:spcAft>
                  <a:spcPts val="0"/>
                </a:spcAft>
                <a:buFont typeface="Arial" panose="020B0604020202020204" pitchFamily="34" charset="0"/>
                <a:buChar char="•"/>
              </a:pPr>
              <a:r>
                <a:rPr lang="en-US" dirty="0">
                  <a:solidFill>
                    <a:srgbClr val="142747"/>
                  </a:solidFill>
                  <a:latin typeface="Tahoma" panose="020B0604030504040204" pitchFamily="34" charset="0"/>
                  <a:ea typeface="Tahoma" panose="020B0604030504040204" pitchFamily="34" charset="0"/>
                  <a:cs typeface="Tahoma" panose="020B0604030504040204" pitchFamily="34" charset="0"/>
                  <a:sym typeface="Gill Sans"/>
                </a:rPr>
                <a:t>Hospitality</a:t>
              </a:r>
              <a:endParaRPr dirty="0">
                <a:solidFill>
                  <a:srgbClr val="142747"/>
                </a:solidFill>
                <a:latin typeface="Tahoma" panose="020B0604030504040204" pitchFamily="34" charset="0"/>
                <a:ea typeface="Tahoma" panose="020B0604030504040204" pitchFamily="34" charset="0"/>
                <a:cs typeface="Tahoma" panose="020B0604030504040204" pitchFamily="34" charset="0"/>
              </a:endParaRPr>
            </a:p>
            <a:p>
              <a:pPr marL="119063" marR="0" lvl="0" indent="-119063" algn="l" rtl="0">
                <a:spcBef>
                  <a:spcPts val="0"/>
                </a:spcBef>
                <a:spcAft>
                  <a:spcPts val="0"/>
                </a:spcAft>
                <a:buFont typeface="Arial" panose="020B0604020202020204" pitchFamily="34" charset="0"/>
                <a:buChar char="•"/>
              </a:pPr>
              <a:r>
                <a:rPr lang="en-US" dirty="0">
                  <a:solidFill>
                    <a:srgbClr val="142747"/>
                  </a:solidFill>
                  <a:latin typeface="Tahoma" panose="020B0604030504040204" pitchFamily="34" charset="0"/>
                  <a:ea typeface="Tahoma" panose="020B0604030504040204" pitchFamily="34" charset="0"/>
                  <a:cs typeface="Tahoma" panose="020B0604030504040204" pitchFamily="34" charset="0"/>
                  <a:sym typeface="Gill Sans"/>
                </a:rPr>
                <a:t>Convenience Stores </a:t>
              </a:r>
              <a:endParaRPr dirty="0">
                <a:solidFill>
                  <a:srgbClr val="142747"/>
                </a:solidFill>
                <a:latin typeface="Tahoma" panose="020B0604030504040204" pitchFamily="34" charset="0"/>
                <a:ea typeface="Tahoma" panose="020B0604030504040204" pitchFamily="34" charset="0"/>
                <a:cs typeface="Tahoma" panose="020B0604030504040204" pitchFamily="34" charset="0"/>
              </a:endParaRPr>
            </a:p>
            <a:p>
              <a:pPr marL="119063" marR="0" lvl="0" indent="-119063" algn="l" rtl="0">
                <a:spcBef>
                  <a:spcPts val="0"/>
                </a:spcBef>
                <a:spcAft>
                  <a:spcPts val="0"/>
                </a:spcAft>
                <a:buFont typeface="Arial" panose="020B0604020202020204" pitchFamily="34" charset="0"/>
                <a:buChar char="•"/>
              </a:pPr>
              <a:r>
                <a:rPr lang="en-US" dirty="0">
                  <a:solidFill>
                    <a:srgbClr val="142747"/>
                  </a:solidFill>
                  <a:latin typeface="Tahoma" panose="020B0604030504040204" pitchFamily="34" charset="0"/>
                  <a:ea typeface="Tahoma" panose="020B0604030504040204" pitchFamily="34" charset="0"/>
                  <a:cs typeface="Tahoma" panose="020B0604030504040204" pitchFamily="34" charset="0"/>
                  <a:sym typeface="Gill Sans"/>
                </a:rPr>
                <a:t>Casinos</a:t>
              </a:r>
              <a:endParaRPr dirty="0">
                <a:solidFill>
                  <a:srgbClr val="142747"/>
                </a:solidFill>
                <a:latin typeface="Tahoma" panose="020B0604030504040204" pitchFamily="34" charset="0"/>
                <a:ea typeface="Tahoma" panose="020B0604030504040204" pitchFamily="34" charset="0"/>
                <a:cs typeface="Tahoma" panose="020B0604030504040204" pitchFamily="34" charset="0"/>
              </a:endParaRPr>
            </a:p>
          </p:txBody>
        </p:sp>
        <p:sp>
          <p:nvSpPr>
            <p:cNvPr id="326" name="Google Shape;326;p33"/>
            <p:cNvSpPr txBox="1"/>
            <p:nvPr/>
          </p:nvSpPr>
          <p:spPr>
            <a:xfrm>
              <a:off x="7294806" y="3921627"/>
              <a:ext cx="1645881" cy="1242238"/>
            </a:xfrm>
            <a:prstGeom prst="rect">
              <a:avLst/>
            </a:prstGeom>
            <a:noFill/>
            <a:ln>
              <a:noFill/>
            </a:ln>
          </p:spPr>
          <p:txBody>
            <a:bodyPr spcFirstLastPara="1" wrap="square" lIns="0" tIns="0" rIns="0" bIns="0" anchor="t" anchorCtr="0">
              <a:noAutofit/>
            </a:bodyPr>
            <a:lstStyle/>
            <a:p>
              <a:pPr marL="119063" marR="0" lvl="0" indent="-119063" algn="l" rtl="0">
                <a:spcBef>
                  <a:spcPts val="0"/>
                </a:spcBef>
                <a:spcAft>
                  <a:spcPts val="0"/>
                </a:spcAft>
                <a:buFont typeface="Arial" panose="020B0604020202020204" pitchFamily="34" charset="0"/>
                <a:buChar char="•"/>
              </a:pPr>
              <a:r>
                <a:rPr lang="en-US" dirty="0">
                  <a:solidFill>
                    <a:srgbClr val="142747"/>
                  </a:solidFill>
                  <a:latin typeface="Tahoma" panose="020B0604030504040204" pitchFamily="34" charset="0"/>
                  <a:ea typeface="Tahoma" panose="020B0604030504040204" pitchFamily="34" charset="0"/>
                  <a:cs typeface="Tahoma" panose="020B0604030504040204" pitchFamily="34" charset="0"/>
                  <a:sym typeface="Gill Sans"/>
                </a:rPr>
                <a:t>High Turnover Parking</a:t>
              </a:r>
              <a:endParaRPr dirty="0">
                <a:solidFill>
                  <a:srgbClr val="142747"/>
                </a:solidFill>
                <a:latin typeface="Tahoma" panose="020B0604030504040204" pitchFamily="34" charset="0"/>
                <a:ea typeface="Tahoma" panose="020B0604030504040204" pitchFamily="34" charset="0"/>
                <a:cs typeface="Tahoma" panose="020B0604030504040204" pitchFamily="34" charset="0"/>
              </a:endParaRPr>
            </a:p>
            <a:p>
              <a:pPr marL="119063" marR="0" lvl="0" indent="-119063" algn="l" rtl="0">
                <a:spcBef>
                  <a:spcPts val="0"/>
                </a:spcBef>
                <a:spcAft>
                  <a:spcPts val="0"/>
                </a:spcAft>
                <a:buFont typeface="Arial" panose="020B0604020202020204" pitchFamily="34" charset="0"/>
                <a:buChar char="•"/>
              </a:pPr>
              <a:r>
                <a:rPr lang="en-US" dirty="0">
                  <a:solidFill>
                    <a:srgbClr val="142747"/>
                  </a:solidFill>
                  <a:latin typeface="Tahoma" panose="020B0604030504040204" pitchFamily="34" charset="0"/>
                  <a:ea typeface="Tahoma" panose="020B0604030504040204" pitchFamily="34" charset="0"/>
                  <a:cs typeface="Tahoma" panose="020B0604030504040204" pitchFamily="34" charset="0"/>
                  <a:sym typeface="Gill Sans"/>
                </a:rPr>
                <a:t>Valet</a:t>
              </a:r>
              <a:endParaRPr dirty="0">
                <a:solidFill>
                  <a:srgbClr val="142747"/>
                </a:solidFill>
                <a:latin typeface="Tahoma" panose="020B0604030504040204" pitchFamily="34" charset="0"/>
                <a:ea typeface="Tahoma" panose="020B0604030504040204" pitchFamily="34" charset="0"/>
                <a:cs typeface="Tahoma" panose="020B0604030504040204" pitchFamily="34" charset="0"/>
              </a:endParaRPr>
            </a:p>
            <a:p>
              <a:pPr marL="119063" marR="0" lvl="0" indent="-119063" algn="l" rtl="0">
                <a:spcBef>
                  <a:spcPts val="0"/>
                </a:spcBef>
                <a:spcAft>
                  <a:spcPts val="0"/>
                </a:spcAft>
                <a:buFont typeface="Arial" panose="020B0604020202020204" pitchFamily="34" charset="0"/>
                <a:buChar char="•"/>
              </a:pPr>
              <a:r>
                <a:rPr lang="en-US" dirty="0">
                  <a:solidFill>
                    <a:srgbClr val="142747"/>
                  </a:solidFill>
                  <a:latin typeface="Tahoma" panose="020B0604030504040204" pitchFamily="34" charset="0"/>
                  <a:ea typeface="Tahoma" panose="020B0604030504040204" pitchFamily="34" charset="0"/>
                  <a:cs typeface="Tahoma" panose="020B0604030504040204" pitchFamily="34" charset="0"/>
                  <a:sym typeface="Gill Sans"/>
                </a:rPr>
                <a:t>Convenience Stores</a:t>
              </a:r>
              <a:endParaRPr dirty="0">
                <a:solidFill>
                  <a:srgbClr val="142747"/>
                </a:solidFill>
                <a:latin typeface="Tahoma" panose="020B0604030504040204" pitchFamily="34" charset="0"/>
                <a:ea typeface="Tahoma" panose="020B0604030504040204" pitchFamily="34" charset="0"/>
                <a:cs typeface="Tahoma" panose="020B0604030504040204" pitchFamily="34" charset="0"/>
              </a:endParaRPr>
            </a:p>
            <a:p>
              <a:pPr marL="119063" marR="0" lvl="0" indent="-119063" algn="l" rtl="0">
                <a:spcBef>
                  <a:spcPts val="0"/>
                </a:spcBef>
                <a:spcAft>
                  <a:spcPts val="0"/>
                </a:spcAft>
                <a:buFont typeface="Arial" panose="020B0604020202020204" pitchFamily="34" charset="0"/>
                <a:buChar char="•"/>
              </a:pPr>
              <a:r>
                <a:rPr lang="en-US" dirty="0">
                  <a:solidFill>
                    <a:srgbClr val="142747"/>
                  </a:solidFill>
                  <a:latin typeface="Tahoma" panose="020B0604030504040204" pitchFamily="34" charset="0"/>
                  <a:ea typeface="Tahoma" panose="020B0604030504040204" pitchFamily="34" charset="0"/>
                  <a:cs typeface="Tahoma" panose="020B0604030504040204" pitchFamily="34" charset="0"/>
                  <a:sym typeface="Gill Sans"/>
                </a:rPr>
                <a:t>Community Charging Hubs</a:t>
              </a:r>
              <a:endParaRPr dirty="0">
                <a:solidFill>
                  <a:srgbClr val="142747"/>
                </a:solidFill>
                <a:latin typeface="Tahoma" panose="020B0604030504040204" pitchFamily="34" charset="0"/>
                <a:ea typeface="Tahoma" panose="020B0604030504040204" pitchFamily="34" charset="0"/>
                <a:cs typeface="Tahoma" panose="020B0604030504040204" pitchFamily="34" charset="0"/>
              </a:endParaRPr>
            </a:p>
          </p:txBody>
        </p:sp>
        <p:sp>
          <p:nvSpPr>
            <p:cNvPr id="327" name="Google Shape;327;p33"/>
            <p:cNvSpPr txBox="1"/>
            <p:nvPr/>
          </p:nvSpPr>
          <p:spPr>
            <a:xfrm>
              <a:off x="9938687" y="3921627"/>
              <a:ext cx="1934814" cy="2113513"/>
            </a:xfrm>
            <a:prstGeom prst="rect">
              <a:avLst/>
            </a:prstGeom>
            <a:noFill/>
            <a:ln>
              <a:noFill/>
            </a:ln>
          </p:spPr>
          <p:txBody>
            <a:bodyPr spcFirstLastPara="1" wrap="square" lIns="0" tIns="0" rIns="0" bIns="0" anchor="t" anchorCtr="0">
              <a:noAutofit/>
            </a:bodyPr>
            <a:lstStyle/>
            <a:p>
              <a:pPr marL="119063" marR="0" lvl="0" indent="-119063" algn="l" rtl="0">
                <a:spcBef>
                  <a:spcPts val="0"/>
                </a:spcBef>
                <a:spcAft>
                  <a:spcPts val="0"/>
                </a:spcAft>
                <a:buFont typeface="Arial" panose="020B0604020202020204" pitchFamily="34" charset="0"/>
                <a:buChar char="•"/>
              </a:pPr>
              <a:r>
                <a:rPr lang="en-US" dirty="0">
                  <a:solidFill>
                    <a:srgbClr val="142747"/>
                  </a:solidFill>
                  <a:latin typeface="Tahoma" panose="020B0604030504040204" pitchFamily="34" charset="0"/>
                  <a:ea typeface="Tahoma" panose="020B0604030504040204" pitchFamily="34" charset="0"/>
                  <a:cs typeface="Tahoma" panose="020B0604030504040204" pitchFamily="34" charset="0"/>
                  <a:sym typeface="Gill Sans"/>
                </a:rPr>
                <a:t>Highway Corridor Travel</a:t>
              </a:r>
              <a:endParaRPr dirty="0">
                <a:solidFill>
                  <a:srgbClr val="142747"/>
                </a:solidFill>
                <a:latin typeface="Tahoma" panose="020B0604030504040204" pitchFamily="34" charset="0"/>
                <a:ea typeface="Tahoma" panose="020B0604030504040204" pitchFamily="34" charset="0"/>
                <a:cs typeface="Tahoma" panose="020B0604030504040204" pitchFamily="34" charset="0"/>
              </a:endParaRPr>
            </a:p>
            <a:p>
              <a:pPr marL="119063" marR="0" lvl="0" indent="-119063" algn="l" rtl="0">
                <a:spcBef>
                  <a:spcPts val="0"/>
                </a:spcBef>
                <a:spcAft>
                  <a:spcPts val="0"/>
                </a:spcAft>
                <a:buFont typeface="Arial" panose="020B0604020202020204" pitchFamily="34" charset="0"/>
                <a:buChar char="•"/>
              </a:pPr>
              <a:r>
                <a:rPr lang="en-US" dirty="0">
                  <a:solidFill>
                    <a:srgbClr val="142747"/>
                  </a:solidFill>
                  <a:latin typeface="Tahoma" panose="020B0604030504040204" pitchFamily="34" charset="0"/>
                  <a:ea typeface="Tahoma" panose="020B0604030504040204" pitchFamily="34" charset="0"/>
                  <a:cs typeface="Tahoma" panose="020B0604030504040204" pitchFamily="34" charset="0"/>
                  <a:sym typeface="Gill Sans"/>
                </a:rPr>
                <a:t>Commercial Vehicles</a:t>
              </a:r>
              <a:endParaRPr dirty="0">
                <a:solidFill>
                  <a:srgbClr val="142747"/>
                </a:solidFill>
                <a:latin typeface="Tahoma" panose="020B0604030504040204" pitchFamily="34" charset="0"/>
                <a:ea typeface="Tahoma" panose="020B0604030504040204" pitchFamily="34" charset="0"/>
                <a:cs typeface="Tahoma" panose="020B0604030504040204" pitchFamily="34" charset="0"/>
              </a:endParaRPr>
            </a:p>
            <a:p>
              <a:pPr marL="119063" marR="0" lvl="0" indent="-119063" algn="l" rtl="0">
                <a:spcBef>
                  <a:spcPts val="0"/>
                </a:spcBef>
                <a:spcAft>
                  <a:spcPts val="0"/>
                </a:spcAft>
                <a:buFont typeface="Arial" panose="020B0604020202020204" pitchFamily="34" charset="0"/>
                <a:buChar char="•"/>
              </a:pPr>
              <a:r>
                <a:rPr lang="en-US" dirty="0">
                  <a:solidFill>
                    <a:srgbClr val="142747"/>
                  </a:solidFill>
                  <a:latin typeface="Tahoma" panose="020B0604030504040204" pitchFamily="34" charset="0"/>
                  <a:ea typeface="Tahoma" panose="020B0604030504040204" pitchFamily="34" charset="0"/>
                  <a:cs typeface="Tahoma" panose="020B0604030504040204" pitchFamily="34" charset="0"/>
                  <a:sym typeface="Gill Sans"/>
                </a:rPr>
                <a:t>Taxi, Livery, Ride Hailing/Car Sharing Fleets</a:t>
              </a:r>
              <a:endParaRPr dirty="0">
                <a:solidFill>
                  <a:srgbClr val="142747"/>
                </a:solidFill>
                <a:latin typeface="Tahoma" panose="020B0604030504040204" pitchFamily="34" charset="0"/>
                <a:ea typeface="Tahoma" panose="020B0604030504040204" pitchFamily="34" charset="0"/>
                <a:cs typeface="Tahoma" panose="020B0604030504040204" pitchFamily="34" charset="0"/>
              </a:endParaRPr>
            </a:p>
            <a:p>
              <a:pPr marL="119063" marR="0" lvl="0" indent="-119063" algn="l" rtl="0">
                <a:spcBef>
                  <a:spcPts val="0"/>
                </a:spcBef>
                <a:spcAft>
                  <a:spcPts val="0"/>
                </a:spcAft>
                <a:buFont typeface="Arial" panose="020B0604020202020204" pitchFamily="34" charset="0"/>
                <a:buChar char="•"/>
              </a:pPr>
              <a:r>
                <a:rPr lang="en-US" dirty="0">
                  <a:solidFill>
                    <a:srgbClr val="142747"/>
                  </a:solidFill>
                  <a:latin typeface="Tahoma" panose="020B0604030504040204" pitchFamily="34" charset="0"/>
                  <a:ea typeface="Tahoma" panose="020B0604030504040204" pitchFamily="34" charset="0"/>
                  <a:cs typeface="Tahoma" panose="020B0604030504040204" pitchFamily="34" charset="0"/>
                  <a:sym typeface="Gill Sans"/>
                </a:rPr>
                <a:t>Auto Racing</a:t>
              </a:r>
              <a:endParaRPr dirty="0">
                <a:solidFill>
                  <a:srgbClr val="142747"/>
                </a:solidFill>
                <a:latin typeface="Tahoma" panose="020B0604030504040204" pitchFamily="34" charset="0"/>
                <a:ea typeface="Tahoma" panose="020B0604030504040204" pitchFamily="34" charset="0"/>
                <a:cs typeface="Tahoma" panose="020B0604030504040204" pitchFamily="34" charset="0"/>
              </a:endParaRPr>
            </a:p>
          </p:txBody>
        </p:sp>
        <p:pic>
          <p:nvPicPr>
            <p:cNvPr id="328" name="Google Shape;328;p33"/>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654317" y="3916333"/>
              <a:ext cx="586059" cy="1304305"/>
            </a:xfrm>
            <a:prstGeom prst="rect">
              <a:avLst/>
            </a:prstGeom>
            <a:noFill/>
            <a:ln>
              <a:noFill/>
            </a:ln>
          </p:spPr>
        </p:pic>
        <p:grpSp>
          <p:nvGrpSpPr>
            <p:cNvPr id="3" name="Group 2">
              <a:extLst>
                <a:ext uri="{FF2B5EF4-FFF2-40B4-BE49-F238E27FC236}">
                  <a16:creationId xmlns:a16="http://schemas.microsoft.com/office/drawing/2014/main" id="{825D7D5D-CFDB-064B-A600-E307469657D6}"/>
                </a:ext>
              </a:extLst>
            </p:cNvPr>
            <p:cNvGrpSpPr/>
            <p:nvPr/>
          </p:nvGrpSpPr>
          <p:grpSpPr>
            <a:xfrm>
              <a:off x="9055890" y="3944378"/>
              <a:ext cx="802925" cy="1526633"/>
              <a:chOff x="9198765" y="3944378"/>
              <a:chExt cx="802925" cy="1526633"/>
            </a:xfrm>
          </p:grpSpPr>
          <p:pic>
            <p:nvPicPr>
              <p:cNvPr id="330" name="Google Shape;330;p33"/>
              <p:cNvPicPr preferRelativeResize="0"/>
              <p:nvPr/>
            </p:nvPicPr>
            <p:blipFill rotWithShape="1">
              <a:blip r:embed="rId9">
                <a:alphaModFix/>
              </a:blip>
              <a:srcRect/>
              <a:stretch/>
            </p:blipFill>
            <p:spPr>
              <a:xfrm>
                <a:off x="9198765" y="3944378"/>
                <a:ext cx="485433" cy="1356986"/>
              </a:xfrm>
              <a:prstGeom prst="rect">
                <a:avLst/>
              </a:prstGeom>
              <a:noFill/>
              <a:ln>
                <a:noFill/>
              </a:ln>
            </p:spPr>
          </p:pic>
          <p:pic>
            <p:nvPicPr>
              <p:cNvPr id="331" name="Google Shape;331;p33"/>
              <p:cNvPicPr preferRelativeResize="0"/>
              <p:nvPr/>
            </p:nvPicPr>
            <p:blipFill rotWithShape="1">
              <a:blip r:embed="rId10">
                <a:alphaModFix/>
              </a:blip>
              <a:srcRect/>
              <a:stretch/>
            </p:blipFill>
            <p:spPr>
              <a:xfrm>
                <a:off x="9441481" y="4409654"/>
                <a:ext cx="560209" cy="1061357"/>
              </a:xfrm>
              <a:prstGeom prst="rect">
                <a:avLst/>
              </a:prstGeom>
              <a:noFill/>
              <a:ln>
                <a:noFill/>
              </a:ln>
            </p:spPr>
          </p:pic>
        </p:grpSp>
      </p:grpSp>
      <p:pic>
        <p:nvPicPr>
          <p:cNvPr id="43" name="Picture 42">
            <a:extLst>
              <a:ext uri="{FF2B5EF4-FFF2-40B4-BE49-F238E27FC236}">
                <a16:creationId xmlns:a16="http://schemas.microsoft.com/office/drawing/2014/main" id="{75C1DB39-0087-A940-A9C7-56A6E07E5A3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296297" y="3802159"/>
            <a:ext cx="401819" cy="1488633"/>
          </a:xfrm>
          <a:prstGeom prst="rect">
            <a:avLst/>
          </a:prstGeom>
        </p:spPr>
      </p:pic>
      <p:sp>
        <p:nvSpPr>
          <p:cNvPr id="38" name="TextBox 37">
            <a:extLst>
              <a:ext uri="{FF2B5EF4-FFF2-40B4-BE49-F238E27FC236}">
                <a16:creationId xmlns:a16="http://schemas.microsoft.com/office/drawing/2014/main" id="{303DB056-95BF-4825-BEAA-43878F259A5F}"/>
              </a:ext>
            </a:extLst>
          </p:cNvPr>
          <p:cNvSpPr txBox="1"/>
          <p:nvPr/>
        </p:nvSpPr>
        <p:spPr>
          <a:xfrm>
            <a:off x="7074023" y="6279409"/>
            <a:ext cx="4673600" cy="253916"/>
          </a:xfrm>
          <a:prstGeom prst="rect">
            <a:avLst/>
          </a:prstGeom>
          <a:noFill/>
        </p:spPr>
        <p:txBody>
          <a:bodyPr wrap="square" rtlCol="0" anchor="b">
            <a:spAutoFit/>
          </a:bodyPr>
          <a:lstStyle/>
          <a:p>
            <a:pPr algn="r"/>
            <a:r>
              <a:rPr lang="en-US" sz="1050" baseline="30000" dirty="0" err="1">
                <a:solidFill>
                  <a:srgbClr val="142747"/>
                </a:solidFill>
                <a:latin typeface="Tahoma Regular"/>
                <a:cs typeface="Gill Sans" panose="020B0502020104020203" pitchFamily="34" charset="-79"/>
                <a:sym typeface="Gill Sans"/>
              </a:rPr>
              <a:t>JuiceBar</a:t>
            </a:r>
            <a:r>
              <a:rPr lang="en-US" sz="1050" baseline="30000" dirty="0">
                <a:solidFill>
                  <a:srgbClr val="142747"/>
                </a:solidFill>
                <a:latin typeface="Tahoma Regular"/>
                <a:cs typeface="Gill Sans" panose="020B0502020104020203" pitchFamily="34" charset="-79"/>
                <a:sym typeface="Gill Sans"/>
              </a:rPr>
              <a:t>® Copyright 2020 Confidential</a:t>
            </a:r>
            <a:endParaRPr lang="en-US" sz="1050" dirty="0">
              <a:solidFill>
                <a:srgbClr val="142747"/>
              </a:solidFill>
              <a:latin typeface="Tahoma Regular"/>
              <a:cs typeface="Gill Sans" panose="020B0502020104020203" pitchFamily="34" charset="-79"/>
              <a:sym typeface="Gill Sans"/>
            </a:endParaRPr>
          </a:p>
        </p:txBody>
      </p:sp>
    </p:spTree>
    <p:extLst>
      <p:ext uri="{BB962C8B-B14F-4D97-AF65-F5344CB8AC3E}">
        <p14:creationId xmlns:p14="http://schemas.microsoft.com/office/powerpoint/2010/main" val="2578111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4" name="Picture 3">
            <a:extLst>
              <a:ext uri="{FF2B5EF4-FFF2-40B4-BE49-F238E27FC236}">
                <a16:creationId xmlns:a16="http://schemas.microsoft.com/office/drawing/2014/main" id="{061B0BF7-3EFF-BA4E-9290-D3FC01CCE476}"/>
              </a:ext>
            </a:extLst>
          </p:cNvPr>
          <p:cNvPicPr>
            <a:picLocks noChangeAspect="1"/>
          </p:cNvPicPr>
          <p:nvPr/>
        </p:nvPicPr>
        <p:blipFill>
          <a:blip r:embed="rId3" cstate="screen">
            <a:alphaModFix amt="70000"/>
            <a:extLst>
              <a:ext uri="{28A0092B-C50C-407E-A947-70E740481C1C}">
                <a14:useLocalDpi xmlns:a14="http://schemas.microsoft.com/office/drawing/2010/main"/>
              </a:ext>
            </a:extLst>
          </a:blip>
          <a:stretch>
            <a:fillRect/>
          </a:stretch>
        </p:blipFill>
        <p:spPr>
          <a:xfrm>
            <a:off x="0" y="130633"/>
            <a:ext cx="9924835" cy="6662966"/>
          </a:xfrm>
          <a:prstGeom prst="rect">
            <a:avLst/>
          </a:prstGeom>
        </p:spPr>
      </p:pic>
      <p:sp>
        <p:nvSpPr>
          <p:cNvPr id="130" name="Google Shape;130;p19"/>
          <p:cNvSpPr txBox="1">
            <a:spLocks noGrp="1"/>
          </p:cNvSpPr>
          <p:nvPr>
            <p:ph type="title"/>
          </p:nvPr>
        </p:nvSpPr>
        <p:spPr>
          <a:xfrm>
            <a:off x="611422" y="1022683"/>
            <a:ext cx="4862738" cy="703869"/>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rgbClr val="002060"/>
              </a:buClr>
              <a:buSzPts val="2400"/>
              <a:buFont typeface="Gill Sans"/>
              <a:buNone/>
            </a:pPr>
            <a:r>
              <a:rPr lang="en-US" sz="3600" b="1" dirty="0">
                <a:solidFill>
                  <a:srgbClr val="142747"/>
                </a:solidFill>
                <a:latin typeface="Tahoma" panose="020B0604030504040204" pitchFamily="34" charset="0"/>
                <a:ea typeface="Tahoma" panose="020B0604030504040204" pitchFamily="34" charset="0"/>
                <a:cs typeface="Tahoma" panose="020B0604030504040204" pitchFamily="34" charset="0"/>
                <a:sym typeface="Gill Sans"/>
              </a:rPr>
              <a:t>JuiceBar’s Mission</a:t>
            </a:r>
            <a:endParaRPr sz="3600" b="1" dirty="0">
              <a:solidFill>
                <a:srgbClr val="142747"/>
              </a:solidFill>
              <a:latin typeface="Tahoma" panose="020B0604030504040204" pitchFamily="34" charset="0"/>
              <a:ea typeface="Tahoma" panose="020B0604030504040204" pitchFamily="34" charset="0"/>
              <a:cs typeface="Tahoma" panose="020B0604030504040204" pitchFamily="34" charset="0"/>
            </a:endParaRPr>
          </a:p>
        </p:txBody>
      </p:sp>
      <p:sp>
        <p:nvSpPr>
          <p:cNvPr id="135" name="Google Shape;135;p19"/>
          <p:cNvSpPr txBox="1"/>
          <p:nvPr/>
        </p:nvSpPr>
        <p:spPr>
          <a:xfrm>
            <a:off x="5616526" y="2391850"/>
            <a:ext cx="6119057" cy="3599126"/>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2BAEE4"/>
              </a:buClr>
              <a:buFont typeface="Wingdings" pitchFamily="2" charset="2"/>
              <a:buChar char="ü"/>
            </a:pPr>
            <a:r>
              <a:rPr lang="en-US" sz="1600" dirty="0">
                <a:solidFill>
                  <a:srgbClr val="142747"/>
                </a:solidFill>
                <a:latin typeface="Tahoma Regular"/>
                <a:ea typeface="Gill Sans"/>
                <a:cs typeface="Gill Sans"/>
                <a:sym typeface="Gill Sans"/>
              </a:rPr>
              <a:t>EV Chargers deployed across 101 cities in the United States and Canada </a:t>
            </a:r>
          </a:p>
          <a:p>
            <a:pPr marL="285750" marR="0" lvl="0" indent="-285750" algn="l" rtl="0">
              <a:spcBef>
                <a:spcPts val="0"/>
              </a:spcBef>
              <a:spcAft>
                <a:spcPts val="0"/>
              </a:spcAft>
              <a:buClr>
                <a:srgbClr val="2BAEE4"/>
              </a:buClr>
              <a:buFont typeface="Wingdings" pitchFamily="2" charset="2"/>
              <a:buChar char="ü"/>
            </a:pPr>
            <a:endParaRPr lang="en-US" sz="1600" dirty="0">
              <a:solidFill>
                <a:srgbClr val="142747"/>
              </a:solidFill>
              <a:latin typeface="Tahoma Regular"/>
              <a:ea typeface="Gill Sans"/>
              <a:cs typeface="Gill Sans"/>
              <a:sym typeface="Gill Sans"/>
            </a:endParaRPr>
          </a:p>
          <a:p>
            <a:pPr marL="285750" marR="0" lvl="0" indent="-285750" algn="l" rtl="0">
              <a:spcBef>
                <a:spcPts val="0"/>
              </a:spcBef>
              <a:spcAft>
                <a:spcPts val="0"/>
              </a:spcAft>
              <a:buClr>
                <a:srgbClr val="2BAEE4"/>
              </a:buClr>
              <a:buFont typeface="Wingdings" pitchFamily="2" charset="2"/>
              <a:buChar char="ü"/>
            </a:pPr>
            <a:r>
              <a:rPr lang="en-US" sz="1600" dirty="0">
                <a:solidFill>
                  <a:srgbClr val="142747"/>
                </a:solidFill>
                <a:latin typeface="Tahoma Regular"/>
                <a:ea typeface="Gill Sans"/>
                <a:cs typeface="Gill Sans"/>
                <a:sym typeface="Gill Sans"/>
              </a:rPr>
              <a:t>Domestically sourced materials and manufacturing</a:t>
            </a:r>
          </a:p>
          <a:p>
            <a:pPr marL="285750" marR="0" lvl="0" indent="-285750" algn="l" rtl="0">
              <a:spcBef>
                <a:spcPts val="0"/>
              </a:spcBef>
              <a:spcAft>
                <a:spcPts val="0"/>
              </a:spcAft>
              <a:buClr>
                <a:srgbClr val="2BAEE4"/>
              </a:buClr>
              <a:buFont typeface="Wingdings" pitchFamily="2" charset="2"/>
              <a:buChar char="ü"/>
            </a:pPr>
            <a:endParaRPr lang="en-US" sz="1600" dirty="0">
              <a:solidFill>
                <a:srgbClr val="142747"/>
              </a:solidFill>
              <a:latin typeface="Tahoma Regular"/>
              <a:ea typeface="Gill Sans"/>
              <a:cs typeface="Gill Sans"/>
              <a:sym typeface="Gill Sans"/>
            </a:endParaRPr>
          </a:p>
          <a:p>
            <a:pPr marL="285750" marR="0" lvl="0" indent="-285750" algn="l" rtl="0">
              <a:spcBef>
                <a:spcPts val="0"/>
              </a:spcBef>
              <a:spcAft>
                <a:spcPts val="0"/>
              </a:spcAft>
              <a:buClr>
                <a:srgbClr val="2BAEE4"/>
              </a:buClr>
              <a:buFont typeface="Wingdings" pitchFamily="2" charset="2"/>
              <a:buChar char="ü"/>
            </a:pPr>
            <a:r>
              <a:rPr lang="en-US" sz="1600" dirty="0">
                <a:solidFill>
                  <a:srgbClr val="142747"/>
                </a:solidFill>
                <a:latin typeface="Tahoma Regular"/>
                <a:ea typeface="Gill Sans"/>
                <a:cs typeface="Gill Sans"/>
                <a:sym typeface="Gill Sans"/>
              </a:rPr>
              <a:t>Recognized for our superior customer service and our products’ elegant, timeless and resilient design</a:t>
            </a:r>
            <a:endParaRPr sz="1600" dirty="0">
              <a:solidFill>
                <a:srgbClr val="142747"/>
              </a:solidFill>
              <a:latin typeface="Tahoma Regular"/>
            </a:endParaRPr>
          </a:p>
          <a:p>
            <a:pPr marL="285750" marR="0" lvl="0" indent="-285750" algn="l" rtl="0">
              <a:spcBef>
                <a:spcPts val="0"/>
              </a:spcBef>
              <a:spcAft>
                <a:spcPts val="0"/>
              </a:spcAft>
              <a:buClr>
                <a:srgbClr val="2BAEE4"/>
              </a:buClr>
              <a:buFont typeface="Wingdings" pitchFamily="2" charset="2"/>
              <a:buChar char="ü"/>
            </a:pPr>
            <a:endParaRPr sz="1600" dirty="0">
              <a:solidFill>
                <a:srgbClr val="142747"/>
              </a:solidFill>
              <a:latin typeface="Tahoma Regular"/>
              <a:ea typeface="Gill Sans"/>
              <a:cs typeface="Gill Sans"/>
              <a:sym typeface="Gill Sans"/>
            </a:endParaRPr>
          </a:p>
          <a:p>
            <a:pPr marL="285750" marR="0" lvl="0" indent="-285750" algn="l" rtl="0">
              <a:spcBef>
                <a:spcPts val="0"/>
              </a:spcBef>
              <a:spcAft>
                <a:spcPts val="0"/>
              </a:spcAft>
              <a:buClr>
                <a:srgbClr val="2BAEE4"/>
              </a:buClr>
              <a:buFont typeface="Wingdings" pitchFamily="2" charset="2"/>
              <a:buChar char="ü"/>
            </a:pPr>
            <a:r>
              <a:rPr lang="en-US" sz="1600" dirty="0">
                <a:solidFill>
                  <a:srgbClr val="142747"/>
                </a:solidFill>
                <a:latin typeface="Tahoma Regular"/>
                <a:ea typeface="Gill Sans"/>
                <a:cs typeface="Gill Sans"/>
                <a:sym typeface="Gill Sans"/>
              </a:rPr>
              <a:t>Solution-driven/education-first approach and business model  </a:t>
            </a:r>
          </a:p>
          <a:p>
            <a:pPr marL="285750" marR="0" lvl="0" indent="-285750" algn="l" rtl="0">
              <a:spcBef>
                <a:spcPts val="0"/>
              </a:spcBef>
              <a:spcAft>
                <a:spcPts val="0"/>
              </a:spcAft>
              <a:buClr>
                <a:srgbClr val="2BAEE4"/>
              </a:buClr>
              <a:buFont typeface="Wingdings" pitchFamily="2" charset="2"/>
              <a:buChar char="ü"/>
            </a:pPr>
            <a:endParaRPr lang="en-US" sz="1600" dirty="0">
              <a:solidFill>
                <a:srgbClr val="142747"/>
              </a:solidFill>
              <a:latin typeface="Tahoma Regular"/>
              <a:ea typeface="Gill Sans"/>
              <a:cs typeface="Gill Sans"/>
              <a:sym typeface="Gill Sans"/>
            </a:endParaRPr>
          </a:p>
          <a:p>
            <a:pPr marL="285750" marR="0" lvl="0" indent="-285750" algn="l" rtl="0">
              <a:spcBef>
                <a:spcPts val="0"/>
              </a:spcBef>
              <a:spcAft>
                <a:spcPts val="0"/>
              </a:spcAft>
              <a:buClr>
                <a:srgbClr val="2BAEE4"/>
              </a:buClr>
              <a:buFont typeface="Wingdings" pitchFamily="2" charset="2"/>
              <a:buChar char="ü"/>
            </a:pPr>
            <a:r>
              <a:rPr lang="en-US" sz="1600" dirty="0">
                <a:solidFill>
                  <a:srgbClr val="142747"/>
                </a:solidFill>
                <a:latin typeface="Tahoma Regular"/>
                <a:ea typeface="Gill Sans"/>
                <a:cs typeface="Gill Sans"/>
                <a:sym typeface="Gill Sans"/>
              </a:rPr>
              <a:t>Strength is guiding our customers through a seamless and cost-effective transition to e-mobility with the highest degree of competence and integrity</a:t>
            </a:r>
          </a:p>
          <a:p>
            <a:pPr marL="285750" marR="0" lvl="0" indent="-285750" algn="l" rtl="0">
              <a:spcBef>
                <a:spcPts val="0"/>
              </a:spcBef>
              <a:spcAft>
                <a:spcPts val="0"/>
              </a:spcAft>
              <a:buClr>
                <a:srgbClr val="2BAEE4"/>
              </a:buClr>
              <a:buFont typeface="Wingdings" pitchFamily="2" charset="2"/>
              <a:buChar char="ü"/>
            </a:pPr>
            <a:endParaRPr sz="1600" dirty="0">
              <a:solidFill>
                <a:srgbClr val="142747"/>
              </a:solidFill>
              <a:latin typeface="Tahoma Regular"/>
              <a:ea typeface="Gill Sans"/>
              <a:cs typeface="Gill Sans"/>
              <a:sym typeface="Gill Sans"/>
            </a:endParaRPr>
          </a:p>
          <a:p>
            <a:pPr marL="342900" marR="0" lvl="0" indent="-342900" algn="l" rtl="0">
              <a:spcBef>
                <a:spcPts val="0"/>
              </a:spcBef>
              <a:spcAft>
                <a:spcPts val="0"/>
              </a:spcAft>
              <a:buClr>
                <a:srgbClr val="2BAEE4"/>
              </a:buClr>
              <a:buFont typeface="Wingdings" pitchFamily="2" charset="2"/>
              <a:buChar char="ü"/>
            </a:pPr>
            <a:endParaRPr sz="2000" dirty="0">
              <a:solidFill>
                <a:srgbClr val="142747"/>
              </a:solidFill>
              <a:latin typeface="Tahoma Regular"/>
              <a:ea typeface="Calibri"/>
              <a:cs typeface="Calibri"/>
              <a:sym typeface="Calibri"/>
            </a:endParaRPr>
          </a:p>
        </p:txBody>
      </p:sp>
      <p:sp>
        <p:nvSpPr>
          <p:cNvPr id="5" name="Rectangle 4">
            <a:extLst>
              <a:ext uri="{FF2B5EF4-FFF2-40B4-BE49-F238E27FC236}">
                <a16:creationId xmlns:a16="http://schemas.microsoft.com/office/drawing/2014/main" id="{7BC52300-6225-4E15-B1A9-E02C20FC60EB}"/>
              </a:ext>
            </a:extLst>
          </p:cNvPr>
          <p:cNvSpPr/>
          <p:nvPr/>
        </p:nvSpPr>
        <p:spPr>
          <a:xfrm>
            <a:off x="5688178" y="1051296"/>
            <a:ext cx="6340424" cy="1200329"/>
          </a:xfrm>
          <a:prstGeom prst="rect">
            <a:avLst/>
          </a:prstGeom>
        </p:spPr>
        <p:txBody>
          <a:bodyPr wrap="square">
            <a:spAutoFit/>
          </a:bodyPr>
          <a:lstStyle/>
          <a:p>
            <a:r>
              <a:rPr lang="en-US" sz="2400" cap="all" dirty="0">
                <a:solidFill>
                  <a:srgbClr val="142747"/>
                </a:solidFill>
                <a:latin typeface="Tahoma Regular"/>
              </a:rPr>
              <a:t>BUILD A NATIONAL EV CHARGING INFRASTRUCTURE THAT SUSTAINS THE ENVIRONMENT FOR FUTURE GENERATIONS.</a:t>
            </a:r>
            <a:endParaRPr lang="en-US" sz="2400" dirty="0">
              <a:solidFill>
                <a:srgbClr val="142747"/>
              </a:solidFill>
              <a:latin typeface="Tahoma Regular"/>
            </a:endParaRPr>
          </a:p>
        </p:txBody>
      </p:sp>
      <p:grpSp>
        <p:nvGrpSpPr>
          <p:cNvPr id="10" name="Group 9">
            <a:extLst>
              <a:ext uri="{FF2B5EF4-FFF2-40B4-BE49-F238E27FC236}">
                <a16:creationId xmlns:a16="http://schemas.microsoft.com/office/drawing/2014/main" id="{385106EC-2F14-B84B-82C7-0F7258BD8374}"/>
              </a:ext>
            </a:extLst>
          </p:cNvPr>
          <p:cNvGrpSpPr/>
          <p:nvPr/>
        </p:nvGrpSpPr>
        <p:grpSpPr>
          <a:xfrm>
            <a:off x="0" y="0"/>
            <a:ext cx="12192000" cy="6570915"/>
            <a:chOff x="0" y="0"/>
            <a:chExt cx="12192000" cy="6570915"/>
          </a:xfrm>
        </p:grpSpPr>
        <p:sp>
          <p:nvSpPr>
            <p:cNvPr id="11" name="TextBox 10">
              <a:extLst>
                <a:ext uri="{FF2B5EF4-FFF2-40B4-BE49-F238E27FC236}">
                  <a16:creationId xmlns:a16="http://schemas.microsoft.com/office/drawing/2014/main" id="{AEE36CF6-561D-364A-AD52-C3C320E733EB}"/>
                </a:ext>
              </a:extLst>
            </p:cNvPr>
            <p:cNvSpPr txBox="1"/>
            <p:nvPr/>
          </p:nvSpPr>
          <p:spPr>
            <a:xfrm>
              <a:off x="7074023" y="6279409"/>
              <a:ext cx="4673600" cy="253916"/>
            </a:xfrm>
            <a:prstGeom prst="rect">
              <a:avLst/>
            </a:prstGeom>
            <a:noFill/>
          </p:spPr>
          <p:txBody>
            <a:bodyPr wrap="square" rtlCol="0" anchor="b">
              <a:spAutoFit/>
            </a:bodyPr>
            <a:lstStyle/>
            <a:p>
              <a:pPr algn="r"/>
              <a:r>
                <a:rPr lang="en-US" sz="1050" baseline="30000" dirty="0">
                  <a:solidFill>
                    <a:srgbClr val="142747"/>
                  </a:solidFill>
                  <a:latin typeface="Tahoma Regular"/>
                  <a:cs typeface="Gill Sans" panose="020B0502020104020203" pitchFamily="34" charset="-79"/>
                  <a:sym typeface="Gill Sans"/>
                </a:rPr>
                <a:t>JuiceBar® Copyright 2020 Confidential</a:t>
              </a:r>
              <a:endParaRPr lang="en-US" sz="1050" dirty="0">
                <a:solidFill>
                  <a:srgbClr val="142747"/>
                </a:solidFill>
                <a:latin typeface="Tahoma Regular"/>
                <a:cs typeface="Gill Sans" panose="020B0502020104020203" pitchFamily="34" charset="-79"/>
                <a:sym typeface="Gill Sans"/>
              </a:endParaRPr>
            </a:p>
          </p:txBody>
        </p:sp>
        <p:pic>
          <p:nvPicPr>
            <p:cNvPr id="12" name="Picture 11">
              <a:extLst>
                <a:ext uri="{FF2B5EF4-FFF2-40B4-BE49-F238E27FC236}">
                  <a16:creationId xmlns:a16="http://schemas.microsoft.com/office/drawing/2014/main" id="{9024C05A-6840-4D46-8C73-0E02CCB3D2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6417" y="6191255"/>
              <a:ext cx="1901128" cy="379660"/>
            </a:xfrm>
            <a:prstGeom prst="rect">
              <a:avLst/>
            </a:prstGeom>
          </p:spPr>
        </p:pic>
        <p:pic>
          <p:nvPicPr>
            <p:cNvPr id="13" name="Picture 12">
              <a:extLst>
                <a:ext uri="{FF2B5EF4-FFF2-40B4-BE49-F238E27FC236}">
                  <a16:creationId xmlns:a16="http://schemas.microsoft.com/office/drawing/2014/main" id="{04F9D4E9-3FEC-9A4E-92B3-E46CF9A0FB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75629" y="324675"/>
              <a:ext cx="2571994" cy="150190"/>
            </a:xfrm>
            <a:prstGeom prst="rect">
              <a:avLst/>
            </a:prstGeom>
          </p:spPr>
        </p:pic>
        <p:pic>
          <p:nvPicPr>
            <p:cNvPr id="14" name="Picture 13">
              <a:extLst>
                <a:ext uri="{FF2B5EF4-FFF2-40B4-BE49-F238E27FC236}">
                  <a16:creationId xmlns:a16="http://schemas.microsoft.com/office/drawing/2014/main" id="{72ABF5BF-262B-814B-BD76-A950D9965287}"/>
                </a:ext>
              </a:extLst>
            </p:cNvPr>
            <p:cNvPicPr>
              <a:picLocks noChangeAspect="1"/>
            </p:cNvPicPr>
            <p:nvPr/>
          </p:nvPicPr>
          <p:blipFill>
            <a:blip r:embed="rId6"/>
            <a:stretch>
              <a:fillRect/>
            </a:stretch>
          </p:blipFill>
          <p:spPr>
            <a:xfrm>
              <a:off x="0" y="0"/>
              <a:ext cx="12192000" cy="145109"/>
            </a:xfrm>
            <a:prstGeom prst="rect">
              <a:avLst/>
            </a:prstGeom>
          </p:spPr>
        </p:pic>
      </p:grpSp>
      <p:pic>
        <p:nvPicPr>
          <p:cNvPr id="17" name="Picture 16">
            <a:extLst>
              <a:ext uri="{FF2B5EF4-FFF2-40B4-BE49-F238E27FC236}">
                <a16:creationId xmlns:a16="http://schemas.microsoft.com/office/drawing/2014/main" id="{826A30A9-441F-D14B-8B72-92A0DADE858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2210" y="-537343"/>
            <a:ext cx="1526701" cy="1895538"/>
          </a:xfrm>
          <a:prstGeom prst="rect">
            <a:avLst/>
          </a:prstGeom>
        </p:spPr>
      </p:pic>
    </p:spTree>
    <p:extLst>
      <p:ext uri="{BB962C8B-B14F-4D97-AF65-F5344CB8AC3E}">
        <p14:creationId xmlns:p14="http://schemas.microsoft.com/office/powerpoint/2010/main" val="3351861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E25460B-2710-7C40-9A5E-9AE0BA0261F7}"/>
              </a:ext>
            </a:extLst>
          </p:cNvPr>
          <p:cNvGrpSpPr/>
          <p:nvPr/>
        </p:nvGrpSpPr>
        <p:grpSpPr>
          <a:xfrm>
            <a:off x="0" y="0"/>
            <a:ext cx="12192000" cy="6570915"/>
            <a:chOff x="0" y="0"/>
            <a:chExt cx="12192000" cy="6570915"/>
          </a:xfrm>
        </p:grpSpPr>
        <p:pic>
          <p:nvPicPr>
            <p:cNvPr id="11" name="Picture 10">
              <a:extLst>
                <a:ext uri="{FF2B5EF4-FFF2-40B4-BE49-F238E27FC236}">
                  <a16:creationId xmlns:a16="http://schemas.microsoft.com/office/drawing/2014/main" id="{5F43FFAA-8E3B-1240-8FDC-ACE0429BA72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4377" y="6191255"/>
              <a:ext cx="1925208" cy="379660"/>
            </a:xfrm>
            <a:prstGeom prst="rect">
              <a:avLst/>
            </a:prstGeom>
          </p:spPr>
        </p:pic>
        <p:pic>
          <p:nvPicPr>
            <p:cNvPr id="13" name="Picture 12">
              <a:extLst>
                <a:ext uri="{FF2B5EF4-FFF2-40B4-BE49-F238E27FC236}">
                  <a16:creationId xmlns:a16="http://schemas.microsoft.com/office/drawing/2014/main" id="{19F2F8B3-35B7-294D-A005-E2DA5E8BC3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75629" y="324675"/>
              <a:ext cx="2571994" cy="150190"/>
            </a:xfrm>
            <a:prstGeom prst="rect">
              <a:avLst/>
            </a:prstGeom>
          </p:spPr>
        </p:pic>
        <p:pic>
          <p:nvPicPr>
            <p:cNvPr id="15" name="Picture 14">
              <a:extLst>
                <a:ext uri="{FF2B5EF4-FFF2-40B4-BE49-F238E27FC236}">
                  <a16:creationId xmlns:a16="http://schemas.microsoft.com/office/drawing/2014/main" id="{9B8C7E73-B2C1-E24F-92D2-F8B18ED080FA}"/>
                </a:ext>
              </a:extLst>
            </p:cNvPr>
            <p:cNvPicPr>
              <a:picLocks noChangeAspect="1"/>
            </p:cNvPicPr>
            <p:nvPr/>
          </p:nvPicPr>
          <p:blipFill>
            <a:blip r:embed="rId4"/>
            <a:stretch>
              <a:fillRect/>
            </a:stretch>
          </p:blipFill>
          <p:spPr>
            <a:xfrm>
              <a:off x="0" y="0"/>
              <a:ext cx="12192000" cy="145109"/>
            </a:xfrm>
            <a:prstGeom prst="rect">
              <a:avLst/>
            </a:prstGeom>
          </p:spPr>
        </p:pic>
      </p:grpSp>
      <p:pic>
        <p:nvPicPr>
          <p:cNvPr id="16" name="Picture 15">
            <a:extLst>
              <a:ext uri="{FF2B5EF4-FFF2-40B4-BE49-F238E27FC236}">
                <a16:creationId xmlns:a16="http://schemas.microsoft.com/office/drawing/2014/main" id="{92EA7718-1261-B741-A54F-B931A5F99F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2210" y="-537343"/>
            <a:ext cx="1526701" cy="1895538"/>
          </a:xfrm>
          <a:prstGeom prst="rect">
            <a:avLst/>
          </a:prstGeom>
        </p:spPr>
      </p:pic>
      <p:sp>
        <p:nvSpPr>
          <p:cNvPr id="2" name="Title 1">
            <a:extLst>
              <a:ext uri="{FF2B5EF4-FFF2-40B4-BE49-F238E27FC236}">
                <a16:creationId xmlns:a16="http://schemas.microsoft.com/office/drawing/2014/main" id="{96159F7D-E55E-1840-A1E7-AACD2E7AF022}"/>
              </a:ext>
            </a:extLst>
          </p:cNvPr>
          <p:cNvSpPr>
            <a:spLocks noGrp="1"/>
          </p:cNvSpPr>
          <p:nvPr>
            <p:ph type="title"/>
          </p:nvPr>
        </p:nvSpPr>
        <p:spPr>
          <a:xfrm>
            <a:off x="1232023" y="964364"/>
            <a:ext cx="10515600" cy="415830"/>
          </a:xfrm>
        </p:spPr>
        <p:txBody>
          <a:bodyPr/>
          <a:lstStyle/>
          <a:p>
            <a:r>
              <a:rPr lang="en-US" sz="3600" b="1" dirty="0">
                <a:solidFill>
                  <a:srgbClr val="142747"/>
                </a:solidFill>
                <a:latin typeface="Tahoma" panose="020B0604030504040204" pitchFamily="34" charset="0"/>
                <a:ea typeface="Tahoma" panose="020B0604030504040204" pitchFamily="34" charset="0"/>
                <a:cs typeface="Tahoma" panose="020B0604030504040204" pitchFamily="34" charset="0"/>
              </a:rPr>
              <a:t> Data at Your Fingertips</a:t>
            </a:r>
          </a:p>
        </p:txBody>
      </p:sp>
      <p:sp>
        <p:nvSpPr>
          <p:cNvPr id="6" name="Rectangle 5">
            <a:extLst>
              <a:ext uri="{FF2B5EF4-FFF2-40B4-BE49-F238E27FC236}">
                <a16:creationId xmlns:a16="http://schemas.microsoft.com/office/drawing/2014/main" id="{5DD4714E-8ED2-3446-B163-4C4D095A2AB9}"/>
              </a:ext>
            </a:extLst>
          </p:cNvPr>
          <p:cNvSpPr/>
          <p:nvPr/>
        </p:nvSpPr>
        <p:spPr>
          <a:xfrm>
            <a:off x="3990001" y="1570019"/>
            <a:ext cx="985466" cy="184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8FA6C68-9C60-488A-9E93-0CBC378D252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06981" y="1654667"/>
            <a:ext cx="1099945" cy="4075005"/>
          </a:xfrm>
          <a:prstGeom prst="rect">
            <a:avLst/>
          </a:prstGeom>
        </p:spPr>
      </p:pic>
      <p:pic>
        <p:nvPicPr>
          <p:cNvPr id="3" name="Picture 2">
            <a:extLst>
              <a:ext uri="{FF2B5EF4-FFF2-40B4-BE49-F238E27FC236}">
                <a16:creationId xmlns:a16="http://schemas.microsoft.com/office/drawing/2014/main" id="{CA23AEFA-8862-4C59-AC15-99CF49AB6605}"/>
              </a:ext>
            </a:extLst>
          </p:cNvPr>
          <p:cNvPicPr>
            <a:picLocks noChangeAspect="1"/>
          </p:cNvPicPr>
          <p:nvPr/>
        </p:nvPicPr>
        <p:blipFill>
          <a:blip r:embed="rId7"/>
          <a:stretch>
            <a:fillRect/>
          </a:stretch>
        </p:blipFill>
        <p:spPr>
          <a:xfrm>
            <a:off x="2803569" y="1451821"/>
            <a:ext cx="8835076" cy="4667807"/>
          </a:xfrm>
          <a:prstGeom prst="rect">
            <a:avLst/>
          </a:prstGeom>
        </p:spPr>
      </p:pic>
      <p:sp>
        <p:nvSpPr>
          <p:cNvPr id="18" name="TextBox 17">
            <a:extLst>
              <a:ext uri="{FF2B5EF4-FFF2-40B4-BE49-F238E27FC236}">
                <a16:creationId xmlns:a16="http://schemas.microsoft.com/office/drawing/2014/main" id="{8684A82D-8C32-41D3-A012-631A3AB32D0E}"/>
              </a:ext>
            </a:extLst>
          </p:cNvPr>
          <p:cNvSpPr txBox="1"/>
          <p:nvPr/>
        </p:nvSpPr>
        <p:spPr>
          <a:xfrm>
            <a:off x="7074023" y="6279409"/>
            <a:ext cx="4673600" cy="253916"/>
          </a:xfrm>
          <a:prstGeom prst="rect">
            <a:avLst/>
          </a:prstGeom>
          <a:noFill/>
        </p:spPr>
        <p:txBody>
          <a:bodyPr wrap="square" rtlCol="0" anchor="b">
            <a:spAutoFit/>
          </a:bodyPr>
          <a:lstStyle/>
          <a:p>
            <a:pPr algn="r"/>
            <a:r>
              <a:rPr lang="en-US" sz="1050" baseline="30000" dirty="0" err="1">
                <a:solidFill>
                  <a:srgbClr val="142747"/>
                </a:solidFill>
                <a:latin typeface="Tahoma Regular"/>
                <a:cs typeface="Gill Sans" panose="020B0502020104020203" pitchFamily="34" charset="-79"/>
                <a:sym typeface="Gill Sans"/>
              </a:rPr>
              <a:t>JuiceBar</a:t>
            </a:r>
            <a:r>
              <a:rPr lang="en-US" sz="1050" baseline="30000" dirty="0">
                <a:solidFill>
                  <a:srgbClr val="142747"/>
                </a:solidFill>
                <a:latin typeface="Tahoma Regular"/>
                <a:cs typeface="Gill Sans" panose="020B0502020104020203" pitchFamily="34" charset="-79"/>
                <a:sym typeface="Gill Sans"/>
              </a:rPr>
              <a:t>® Copyright 2020 Confidential</a:t>
            </a:r>
            <a:endParaRPr lang="en-US" sz="1050" dirty="0">
              <a:solidFill>
                <a:srgbClr val="142747"/>
              </a:solidFill>
              <a:latin typeface="Tahoma Regular"/>
              <a:cs typeface="Gill Sans" panose="020B0502020104020203" pitchFamily="34" charset="-79"/>
              <a:sym typeface="Gill Sans"/>
            </a:endParaRPr>
          </a:p>
        </p:txBody>
      </p:sp>
    </p:spTree>
    <p:extLst>
      <p:ext uri="{BB962C8B-B14F-4D97-AF65-F5344CB8AC3E}">
        <p14:creationId xmlns:p14="http://schemas.microsoft.com/office/powerpoint/2010/main" val="34699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6481D-79E8-9D44-B367-9B6CB3DB27B8}"/>
              </a:ext>
            </a:extLst>
          </p:cNvPr>
          <p:cNvSpPr>
            <a:spLocks noGrp="1"/>
          </p:cNvSpPr>
          <p:nvPr>
            <p:ph type="title"/>
          </p:nvPr>
        </p:nvSpPr>
        <p:spPr>
          <a:xfrm>
            <a:off x="934075" y="1036182"/>
            <a:ext cx="10552176" cy="544068"/>
          </a:xfrm>
          <a:effectLst/>
        </p:spPr>
        <p:txBody>
          <a:bodyPr/>
          <a:lstStyle/>
          <a:p>
            <a:r>
              <a:rPr lang="en-US" sz="3600" b="1" dirty="0">
                <a:solidFill>
                  <a:srgbClr val="142747"/>
                </a:solidFill>
                <a:latin typeface="Tahoma" panose="020B0604030504040204" pitchFamily="34" charset="0"/>
                <a:ea typeface="Tahoma" panose="020B0604030504040204" pitchFamily="34" charset="0"/>
                <a:cs typeface="Tahoma" panose="020B0604030504040204" pitchFamily="34" charset="0"/>
              </a:rPr>
              <a:t>Customized Branding For Charging Stations </a:t>
            </a:r>
          </a:p>
        </p:txBody>
      </p:sp>
      <p:sp>
        <p:nvSpPr>
          <p:cNvPr id="6" name="Content Placeholder 5">
            <a:extLst>
              <a:ext uri="{FF2B5EF4-FFF2-40B4-BE49-F238E27FC236}">
                <a16:creationId xmlns:a16="http://schemas.microsoft.com/office/drawing/2014/main" id="{8047E254-025D-8E45-88E9-F35C9B822B35}"/>
              </a:ext>
            </a:extLst>
          </p:cNvPr>
          <p:cNvSpPr>
            <a:spLocks noGrp="1"/>
          </p:cNvSpPr>
          <p:nvPr>
            <p:ph idx="1"/>
          </p:nvPr>
        </p:nvSpPr>
        <p:spPr>
          <a:xfrm>
            <a:off x="444376" y="1659409"/>
            <a:ext cx="5134387" cy="4144684"/>
          </a:xfrm>
          <a:prstGeom prst="rect">
            <a:avLst/>
          </a:prstGeom>
        </p:spPr>
        <p:txBody>
          <a:bodyPr wrap="square">
            <a:spAutoFit/>
          </a:bodyPr>
          <a:lstStyle/>
          <a:p>
            <a:pPr marL="342900" indent="-342900">
              <a:spcAft>
                <a:spcPts val="1000"/>
              </a:spcAft>
              <a:buClr>
                <a:srgbClr val="92D050"/>
              </a:buClr>
              <a:buFont typeface="Wingdings" pitchFamily="2" charset="2"/>
              <a:buChar char="ü"/>
            </a:pPr>
            <a:r>
              <a:rPr lang="en-US" sz="2000" dirty="0">
                <a:solidFill>
                  <a:srgbClr val="142747"/>
                </a:solidFill>
                <a:latin typeface="Tahoma" panose="020B0604030504040204" pitchFamily="34" charset="0"/>
                <a:ea typeface="Tahoma" panose="020B0604030504040204" pitchFamily="34" charset="0"/>
                <a:cs typeface="Tahoma" panose="020B0604030504040204" pitchFamily="34" charset="0"/>
              </a:rPr>
              <a:t>Customized branding via UV resistant vinyl graphics</a:t>
            </a:r>
          </a:p>
          <a:p>
            <a:pPr marL="342900" indent="-342900">
              <a:spcAft>
                <a:spcPts val="1000"/>
              </a:spcAft>
              <a:buClr>
                <a:srgbClr val="92D050"/>
              </a:buClr>
              <a:buFont typeface="Wingdings" pitchFamily="2" charset="2"/>
              <a:buChar char="ü"/>
            </a:pPr>
            <a:r>
              <a:rPr lang="en-US" sz="2000" dirty="0">
                <a:solidFill>
                  <a:srgbClr val="142747"/>
                </a:solidFill>
                <a:latin typeface="Tahoma" panose="020B0604030504040204" pitchFamily="34" charset="0"/>
                <a:ea typeface="Tahoma" panose="020B0604030504040204" pitchFamily="34" charset="0"/>
                <a:cs typeface="Tahoma" panose="020B0604030504040204" pitchFamily="34" charset="0"/>
              </a:rPr>
              <a:t>Draw sponsorship or generate advertising revenues</a:t>
            </a:r>
          </a:p>
          <a:p>
            <a:pPr marL="342900" indent="-342900">
              <a:spcAft>
                <a:spcPts val="1000"/>
              </a:spcAft>
              <a:buClr>
                <a:srgbClr val="92D050"/>
              </a:buClr>
              <a:buFont typeface="Wingdings" pitchFamily="2" charset="2"/>
              <a:buChar char="ü"/>
            </a:pPr>
            <a:r>
              <a:rPr lang="en-US" sz="2000" dirty="0">
                <a:solidFill>
                  <a:srgbClr val="142747"/>
                </a:solidFill>
                <a:latin typeface="Tahoma" panose="020B0604030504040204" pitchFamily="34" charset="0"/>
                <a:ea typeface="Tahoma" panose="020B0604030504040204" pitchFamily="34" charset="0"/>
                <a:cs typeface="Tahoma" panose="020B0604030504040204" pitchFamily="34" charset="0"/>
              </a:rPr>
              <a:t>Associate site host with sustainable infrastructure</a:t>
            </a:r>
          </a:p>
          <a:p>
            <a:pPr marL="342900" indent="-342900">
              <a:spcAft>
                <a:spcPts val="1000"/>
              </a:spcAft>
              <a:buClr>
                <a:srgbClr val="92D050"/>
              </a:buClr>
              <a:buFont typeface="Wingdings" pitchFamily="2" charset="2"/>
              <a:buChar char="ü"/>
            </a:pPr>
            <a:r>
              <a:rPr lang="en-US" sz="2000" dirty="0">
                <a:solidFill>
                  <a:srgbClr val="142747"/>
                </a:solidFill>
                <a:latin typeface="Tahoma" panose="020B0604030504040204" pitchFamily="34" charset="0"/>
                <a:ea typeface="Tahoma" panose="020B0604030504040204" pitchFamily="34" charset="0"/>
                <a:cs typeface="Tahoma" panose="020B0604030504040204" pitchFamily="34" charset="0"/>
              </a:rPr>
              <a:t>Organically reach consumers in the retail environment</a:t>
            </a:r>
          </a:p>
          <a:p>
            <a:pPr marL="342900" indent="-342900">
              <a:spcAft>
                <a:spcPts val="1000"/>
              </a:spcAft>
              <a:buClr>
                <a:srgbClr val="92D050"/>
              </a:buClr>
              <a:buFont typeface="Wingdings" pitchFamily="2" charset="2"/>
              <a:buChar char="ü"/>
            </a:pPr>
            <a:r>
              <a:rPr lang="en-US" sz="2000" dirty="0">
                <a:solidFill>
                  <a:srgbClr val="142747"/>
                </a:solidFill>
                <a:latin typeface="Tahoma" panose="020B0604030504040204" pitchFamily="34" charset="0"/>
                <a:ea typeface="Tahoma" panose="020B0604030504040204" pitchFamily="34" charset="0"/>
                <a:cs typeface="Tahoma" panose="020B0604030504040204" pitchFamily="34" charset="0"/>
              </a:rPr>
              <a:t>Add an optional branded rear marketing panel to increase brand immersion</a:t>
            </a:r>
          </a:p>
        </p:txBody>
      </p:sp>
      <p:grpSp>
        <p:nvGrpSpPr>
          <p:cNvPr id="4" name="Group 3">
            <a:extLst>
              <a:ext uri="{FF2B5EF4-FFF2-40B4-BE49-F238E27FC236}">
                <a16:creationId xmlns:a16="http://schemas.microsoft.com/office/drawing/2014/main" id="{A5E27F18-09D3-9A4B-9A3F-F4C514A12C5C}"/>
              </a:ext>
            </a:extLst>
          </p:cNvPr>
          <p:cNvGrpSpPr/>
          <p:nvPr/>
        </p:nvGrpSpPr>
        <p:grpSpPr>
          <a:xfrm>
            <a:off x="5901709" y="1827850"/>
            <a:ext cx="5261688" cy="3456127"/>
            <a:chOff x="6458005" y="1879600"/>
            <a:chExt cx="5261688" cy="3456127"/>
          </a:xfrm>
        </p:grpSpPr>
        <p:pic>
          <p:nvPicPr>
            <p:cNvPr id="15" name="Google Shape;446;p42" descr="A picture containing cake, indoor&#10;&#10;Description generated with very high confidence">
              <a:extLst>
                <a:ext uri="{FF2B5EF4-FFF2-40B4-BE49-F238E27FC236}">
                  <a16:creationId xmlns:a16="http://schemas.microsoft.com/office/drawing/2014/main" id="{1D63A1E4-3F89-FF42-9A25-AD95D7426A38}"/>
                </a:ext>
              </a:extLst>
            </p:cNvPr>
            <p:cNvPicPr preferRelativeResize="0"/>
            <p:nvPr/>
          </p:nvPicPr>
          <p:blipFill rotWithShape="1">
            <a:blip r:embed="rId2">
              <a:alphaModFix/>
            </a:blip>
            <a:srcRect/>
            <a:stretch/>
          </p:blipFill>
          <p:spPr>
            <a:xfrm>
              <a:off x="8329115" y="1879600"/>
              <a:ext cx="1595637" cy="3392618"/>
            </a:xfrm>
            <a:prstGeom prst="rect">
              <a:avLst/>
            </a:prstGeom>
            <a:noFill/>
            <a:ln>
              <a:noFill/>
            </a:ln>
            <a:effectLst/>
          </p:spPr>
        </p:pic>
        <p:pic>
          <p:nvPicPr>
            <p:cNvPr id="16" name="Google Shape;447;p42" descr="A close up of text on a white background&#10;&#10;Description generated with high confidence">
              <a:extLst>
                <a:ext uri="{FF2B5EF4-FFF2-40B4-BE49-F238E27FC236}">
                  <a16:creationId xmlns:a16="http://schemas.microsoft.com/office/drawing/2014/main" id="{7BA08BC8-0854-8B4B-BAE6-64B287541533}"/>
                </a:ext>
              </a:extLst>
            </p:cNvPr>
            <p:cNvPicPr preferRelativeResize="0"/>
            <p:nvPr/>
          </p:nvPicPr>
          <p:blipFill rotWithShape="1">
            <a:blip r:embed="rId3">
              <a:alphaModFix/>
            </a:blip>
            <a:srcRect/>
            <a:stretch/>
          </p:blipFill>
          <p:spPr>
            <a:xfrm>
              <a:off x="10124056" y="1879600"/>
              <a:ext cx="1595637" cy="3392618"/>
            </a:xfrm>
            <a:prstGeom prst="rect">
              <a:avLst/>
            </a:prstGeom>
            <a:noFill/>
            <a:ln>
              <a:noFill/>
            </a:ln>
            <a:effectLst/>
          </p:spPr>
        </p:pic>
        <p:pic>
          <p:nvPicPr>
            <p:cNvPr id="17" name="Google Shape;448;p42">
              <a:extLst>
                <a:ext uri="{FF2B5EF4-FFF2-40B4-BE49-F238E27FC236}">
                  <a16:creationId xmlns:a16="http://schemas.microsoft.com/office/drawing/2014/main" id="{C542EBA1-97EB-234E-ACA3-8CCC55829CA6}"/>
                </a:ext>
              </a:extLst>
            </p:cNvPr>
            <p:cNvPicPr preferRelativeResize="0"/>
            <p:nvPr/>
          </p:nvPicPr>
          <p:blipFill rotWithShape="1">
            <a:blip r:embed="rId4">
              <a:alphaModFix/>
            </a:blip>
            <a:srcRect/>
            <a:stretch/>
          </p:blipFill>
          <p:spPr>
            <a:xfrm>
              <a:off x="6458005" y="1879600"/>
              <a:ext cx="1688094" cy="3456127"/>
            </a:xfrm>
            <a:prstGeom prst="rect">
              <a:avLst/>
            </a:prstGeom>
            <a:noFill/>
            <a:ln>
              <a:noFill/>
            </a:ln>
            <a:effectLst/>
          </p:spPr>
        </p:pic>
      </p:grpSp>
      <p:sp>
        <p:nvSpPr>
          <p:cNvPr id="18" name="Rectangle 17">
            <a:extLst>
              <a:ext uri="{FF2B5EF4-FFF2-40B4-BE49-F238E27FC236}">
                <a16:creationId xmlns:a16="http://schemas.microsoft.com/office/drawing/2014/main" id="{B2299A8E-0553-6A4A-9206-DF8F0AF91C8B}"/>
              </a:ext>
            </a:extLst>
          </p:cNvPr>
          <p:cNvSpPr/>
          <p:nvPr/>
        </p:nvSpPr>
        <p:spPr>
          <a:xfrm>
            <a:off x="6327481" y="5468068"/>
            <a:ext cx="4486311" cy="233910"/>
          </a:xfrm>
          <a:prstGeom prst="rect">
            <a:avLst/>
          </a:prstGeom>
        </p:spPr>
        <p:txBody>
          <a:bodyPr wrap="square">
            <a:spAutoFit/>
          </a:bodyPr>
          <a:lstStyle/>
          <a:p>
            <a:pPr marL="9525" lvl="1">
              <a:lnSpc>
                <a:spcPct val="90000"/>
              </a:lnSpc>
              <a:spcBef>
                <a:spcPts val="500"/>
              </a:spcBef>
              <a:spcAft>
                <a:spcPts val="400"/>
              </a:spcAft>
              <a:buClr>
                <a:srgbClr val="92D050"/>
              </a:buClr>
            </a:pPr>
            <a:r>
              <a:rPr lang="en-US" sz="1000" dirty="0">
                <a:solidFill>
                  <a:srgbClr val="142747"/>
                </a:solidFill>
                <a:latin typeface="Tahoma" panose="020B0604030504040204" pitchFamily="34" charset="0"/>
                <a:ea typeface="Tahoma" panose="020B0604030504040204" pitchFamily="34" charset="0"/>
                <a:cs typeface="Tahoma" panose="020B0604030504040204" pitchFamily="34" charset="0"/>
                <a:sym typeface="Gill Sans"/>
              </a:rPr>
              <a:t>Trademarks appearing here are the respective property of their owners.</a:t>
            </a:r>
            <a:endParaRPr lang="en-US" sz="1000" dirty="0">
              <a:solidFill>
                <a:srgbClr val="142747"/>
              </a:solidFill>
              <a:latin typeface="Tahoma" panose="020B0604030504040204" pitchFamily="34" charset="0"/>
              <a:ea typeface="Tahoma" panose="020B0604030504040204" pitchFamily="34" charset="0"/>
              <a:cs typeface="Tahoma" panose="020B0604030504040204" pitchFamily="34" charset="0"/>
            </a:endParaRPr>
          </a:p>
        </p:txBody>
      </p:sp>
      <p:grpSp>
        <p:nvGrpSpPr>
          <p:cNvPr id="11" name="Group 10">
            <a:extLst>
              <a:ext uri="{FF2B5EF4-FFF2-40B4-BE49-F238E27FC236}">
                <a16:creationId xmlns:a16="http://schemas.microsoft.com/office/drawing/2014/main" id="{32593A7C-57BE-6343-A198-9BEE523EE0D9}"/>
              </a:ext>
            </a:extLst>
          </p:cNvPr>
          <p:cNvGrpSpPr/>
          <p:nvPr/>
        </p:nvGrpSpPr>
        <p:grpSpPr>
          <a:xfrm>
            <a:off x="0" y="0"/>
            <a:ext cx="12192000" cy="6570915"/>
            <a:chOff x="0" y="0"/>
            <a:chExt cx="12192000" cy="6570915"/>
          </a:xfrm>
        </p:grpSpPr>
        <p:pic>
          <p:nvPicPr>
            <p:cNvPr id="13" name="Picture 12">
              <a:extLst>
                <a:ext uri="{FF2B5EF4-FFF2-40B4-BE49-F238E27FC236}">
                  <a16:creationId xmlns:a16="http://schemas.microsoft.com/office/drawing/2014/main" id="{F6C1708E-E601-5948-A4B0-197784396C2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4377" y="6191255"/>
              <a:ext cx="1925208" cy="379660"/>
            </a:xfrm>
            <a:prstGeom prst="rect">
              <a:avLst/>
            </a:prstGeom>
          </p:spPr>
        </p:pic>
        <p:pic>
          <p:nvPicPr>
            <p:cNvPr id="14" name="Picture 13">
              <a:extLst>
                <a:ext uri="{FF2B5EF4-FFF2-40B4-BE49-F238E27FC236}">
                  <a16:creationId xmlns:a16="http://schemas.microsoft.com/office/drawing/2014/main" id="{3DA47FD7-521F-A44D-A76D-41412F88BD2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75629" y="324675"/>
              <a:ext cx="2571994" cy="150190"/>
            </a:xfrm>
            <a:prstGeom prst="rect">
              <a:avLst/>
            </a:prstGeom>
          </p:spPr>
        </p:pic>
        <p:pic>
          <p:nvPicPr>
            <p:cNvPr id="19" name="Picture 18">
              <a:extLst>
                <a:ext uri="{FF2B5EF4-FFF2-40B4-BE49-F238E27FC236}">
                  <a16:creationId xmlns:a16="http://schemas.microsoft.com/office/drawing/2014/main" id="{BE635133-2B8C-4A4D-8696-D87E372E5CB4}"/>
                </a:ext>
              </a:extLst>
            </p:cNvPr>
            <p:cNvPicPr>
              <a:picLocks noChangeAspect="1"/>
            </p:cNvPicPr>
            <p:nvPr/>
          </p:nvPicPr>
          <p:blipFill>
            <a:blip r:embed="rId7"/>
            <a:stretch>
              <a:fillRect/>
            </a:stretch>
          </p:blipFill>
          <p:spPr>
            <a:xfrm>
              <a:off x="0" y="0"/>
              <a:ext cx="12192000" cy="145109"/>
            </a:xfrm>
            <a:prstGeom prst="rect">
              <a:avLst/>
            </a:prstGeom>
          </p:spPr>
        </p:pic>
      </p:grpSp>
      <p:pic>
        <p:nvPicPr>
          <p:cNvPr id="20" name="Picture 19">
            <a:extLst>
              <a:ext uri="{FF2B5EF4-FFF2-40B4-BE49-F238E27FC236}">
                <a16:creationId xmlns:a16="http://schemas.microsoft.com/office/drawing/2014/main" id="{D69AA1C7-BB77-2D4E-9D36-A5C737BE49E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82210" y="-537343"/>
            <a:ext cx="1526701" cy="1895538"/>
          </a:xfrm>
          <a:prstGeom prst="rect">
            <a:avLst/>
          </a:prstGeom>
        </p:spPr>
      </p:pic>
      <p:sp>
        <p:nvSpPr>
          <p:cNvPr id="22" name="TextBox 21">
            <a:extLst>
              <a:ext uri="{FF2B5EF4-FFF2-40B4-BE49-F238E27FC236}">
                <a16:creationId xmlns:a16="http://schemas.microsoft.com/office/drawing/2014/main" id="{FAAD88A9-A8E7-455E-9931-3E197B7B68D5}"/>
              </a:ext>
            </a:extLst>
          </p:cNvPr>
          <p:cNvSpPr txBox="1"/>
          <p:nvPr/>
        </p:nvSpPr>
        <p:spPr>
          <a:xfrm>
            <a:off x="7074023" y="6279409"/>
            <a:ext cx="4673600" cy="253916"/>
          </a:xfrm>
          <a:prstGeom prst="rect">
            <a:avLst/>
          </a:prstGeom>
          <a:noFill/>
        </p:spPr>
        <p:txBody>
          <a:bodyPr wrap="square" rtlCol="0" anchor="b">
            <a:spAutoFit/>
          </a:bodyPr>
          <a:lstStyle/>
          <a:p>
            <a:pPr algn="r"/>
            <a:r>
              <a:rPr lang="en-US" sz="1050" baseline="30000" dirty="0" err="1">
                <a:solidFill>
                  <a:srgbClr val="142747"/>
                </a:solidFill>
                <a:latin typeface="Tahoma Regular"/>
                <a:cs typeface="Gill Sans" panose="020B0502020104020203" pitchFamily="34" charset="-79"/>
                <a:sym typeface="Gill Sans"/>
              </a:rPr>
              <a:t>JuiceBar</a:t>
            </a:r>
            <a:r>
              <a:rPr lang="en-US" sz="1050" baseline="30000" dirty="0">
                <a:solidFill>
                  <a:srgbClr val="142747"/>
                </a:solidFill>
                <a:latin typeface="Tahoma Regular"/>
                <a:cs typeface="Gill Sans" panose="020B0502020104020203" pitchFamily="34" charset="-79"/>
                <a:sym typeface="Gill Sans"/>
              </a:rPr>
              <a:t>® Copyright 2020 Confidential</a:t>
            </a:r>
            <a:endParaRPr lang="en-US" sz="1050" dirty="0">
              <a:solidFill>
                <a:srgbClr val="142747"/>
              </a:solidFill>
              <a:latin typeface="Tahoma Regular"/>
              <a:cs typeface="Gill Sans" panose="020B0502020104020203" pitchFamily="34" charset="-79"/>
              <a:sym typeface="Gill Sans"/>
            </a:endParaRPr>
          </a:p>
        </p:txBody>
      </p:sp>
    </p:spTree>
    <p:extLst>
      <p:ext uri="{BB962C8B-B14F-4D97-AF65-F5344CB8AC3E}">
        <p14:creationId xmlns:p14="http://schemas.microsoft.com/office/powerpoint/2010/main" val="3769629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Google Shape;150;p21">
            <a:extLst>
              <a:ext uri="{FF2B5EF4-FFF2-40B4-BE49-F238E27FC236}">
                <a16:creationId xmlns:a16="http://schemas.microsoft.com/office/drawing/2014/main" id="{6A3A008F-0AD9-4F73-8F5D-385235E1E9A8}"/>
              </a:ext>
            </a:extLst>
          </p:cNvPr>
          <p:cNvSpPr txBox="1">
            <a:spLocks/>
          </p:cNvSpPr>
          <p:nvPr/>
        </p:nvSpPr>
        <p:spPr>
          <a:xfrm>
            <a:off x="1180782" y="890476"/>
            <a:ext cx="10820100" cy="79801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DAEF0"/>
              </a:buClr>
              <a:buSzPts val="2400"/>
              <a:buFont typeface="Gill Sans"/>
              <a:buNone/>
              <a:defRPr sz="2400" b="1" i="0" u="none" strike="noStrike" cap="none">
                <a:solidFill>
                  <a:srgbClr val="1DAEF0"/>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002060"/>
              </a:buClr>
              <a:buFont typeface="Garamond"/>
              <a:buNone/>
            </a:pPr>
            <a:r>
              <a:rPr lang="en-US" sz="3200" b="0" dirty="0">
                <a:solidFill>
                  <a:srgbClr val="142747"/>
                </a:solidFill>
                <a:latin typeface="Tahoma Regular"/>
                <a:ea typeface="Garamond"/>
                <a:cs typeface="Gill Sans SemiBold" panose="020B0502020104020203" pitchFamily="34" charset="-79"/>
                <a:sym typeface="Garamond"/>
              </a:rPr>
              <a:t>We Have Your Back with Powerful Payment Solutions  </a:t>
            </a:r>
          </a:p>
          <a:p>
            <a:pPr>
              <a:buClr>
                <a:srgbClr val="002060"/>
              </a:buClr>
              <a:buFont typeface="Garamond"/>
              <a:buNone/>
            </a:pPr>
            <a:endParaRPr lang="en-US" sz="3200" b="0" dirty="0">
              <a:solidFill>
                <a:srgbClr val="142747"/>
              </a:solidFill>
              <a:latin typeface="Tahoma Regular"/>
              <a:ea typeface="Garamond"/>
              <a:cs typeface="Gill Sans SemiBold" panose="020B0502020104020203" pitchFamily="34" charset="-79"/>
              <a:sym typeface="Garamond"/>
            </a:endParaRPr>
          </a:p>
          <a:p>
            <a:pPr>
              <a:buClr>
                <a:srgbClr val="002060"/>
              </a:buClr>
              <a:buFont typeface="Garamond"/>
              <a:buNone/>
            </a:pPr>
            <a:endParaRPr lang="en-US" sz="3200" b="0" dirty="0">
              <a:solidFill>
                <a:srgbClr val="142747"/>
              </a:solidFill>
              <a:latin typeface="Tahoma Regular"/>
              <a:ea typeface="Garamond"/>
              <a:cs typeface="Gill Sans SemiBold" panose="020B0502020104020203" pitchFamily="34" charset="-79"/>
              <a:sym typeface="Garamond"/>
            </a:endParaRPr>
          </a:p>
        </p:txBody>
      </p:sp>
      <p:sp>
        <p:nvSpPr>
          <p:cNvPr id="9" name="TextBox 8">
            <a:extLst>
              <a:ext uri="{FF2B5EF4-FFF2-40B4-BE49-F238E27FC236}">
                <a16:creationId xmlns:a16="http://schemas.microsoft.com/office/drawing/2014/main" id="{E0CD1993-CA8F-40AF-80A9-2D607D5423D3}"/>
              </a:ext>
            </a:extLst>
          </p:cNvPr>
          <p:cNvSpPr txBox="1"/>
          <p:nvPr/>
        </p:nvSpPr>
        <p:spPr>
          <a:xfrm>
            <a:off x="1094268" y="2189547"/>
            <a:ext cx="2166231" cy="2554545"/>
          </a:xfrm>
          <a:prstGeom prst="rect">
            <a:avLst/>
          </a:prstGeom>
          <a:noFill/>
        </p:spPr>
        <p:txBody>
          <a:bodyPr wrap="square" rtlCol="0">
            <a:spAutoFit/>
          </a:bodyPr>
          <a:lstStyle/>
          <a:p>
            <a:r>
              <a:rPr lang="en-US" sz="4000" dirty="0">
                <a:solidFill>
                  <a:srgbClr val="2BAEE4"/>
                </a:solidFill>
                <a:latin typeface="Tahoma Regular"/>
              </a:rPr>
              <a:t>OUR BEST OFFER EVER! </a:t>
            </a:r>
          </a:p>
        </p:txBody>
      </p:sp>
      <p:grpSp>
        <p:nvGrpSpPr>
          <p:cNvPr id="10" name="Group 9">
            <a:extLst>
              <a:ext uri="{FF2B5EF4-FFF2-40B4-BE49-F238E27FC236}">
                <a16:creationId xmlns:a16="http://schemas.microsoft.com/office/drawing/2014/main" id="{871A6F39-D992-C947-9626-0E0DF350BDDD}"/>
              </a:ext>
            </a:extLst>
          </p:cNvPr>
          <p:cNvGrpSpPr/>
          <p:nvPr/>
        </p:nvGrpSpPr>
        <p:grpSpPr>
          <a:xfrm>
            <a:off x="0" y="0"/>
            <a:ext cx="12192000" cy="6570915"/>
            <a:chOff x="0" y="0"/>
            <a:chExt cx="12192000" cy="6570915"/>
          </a:xfrm>
        </p:grpSpPr>
        <p:pic>
          <p:nvPicPr>
            <p:cNvPr id="12" name="Picture 11">
              <a:extLst>
                <a:ext uri="{FF2B5EF4-FFF2-40B4-BE49-F238E27FC236}">
                  <a16:creationId xmlns:a16="http://schemas.microsoft.com/office/drawing/2014/main" id="{7FC776D1-09B8-7246-A3FE-7089677D5E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4377" y="6191255"/>
              <a:ext cx="1925208" cy="379660"/>
            </a:xfrm>
            <a:prstGeom prst="rect">
              <a:avLst/>
            </a:prstGeom>
          </p:spPr>
        </p:pic>
        <p:pic>
          <p:nvPicPr>
            <p:cNvPr id="13" name="Picture 12">
              <a:extLst>
                <a:ext uri="{FF2B5EF4-FFF2-40B4-BE49-F238E27FC236}">
                  <a16:creationId xmlns:a16="http://schemas.microsoft.com/office/drawing/2014/main" id="{908EBF3A-F8CD-3041-8DEC-88889F2BC0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75629" y="324675"/>
              <a:ext cx="2571994" cy="150190"/>
            </a:xfrm>
            <a:prstGeom prst="rect">
              <a:avLst/>
            </a:prstGeom>
          </p:spPr>
        </p:pic>
        <p:pic>
          <p:nvPicPr>
            <p:cNvPr id="14" name="Picture 13">
              <a:extLst>
                <a:ext uri="{FF2B5EF4-FFF2-40B4-BE49-F238E27FC236}">
                  <a16:creationId xmlns:a16="http://schemas.microsoft.com/office/drawing/2014/main" id="{AC1F71A4-434B-D046-B6C5-BC0444B79CF5}"/>
                </a:ext>
              </a:extLst>
            </p:cNvPr>
            <p:cNvPicPr>
              <a:picLocks noChangeAspect="1"/>
            </p:cNvPicPr>
            <p:nvPr/>
          </p:nvPicPr>
          <p:blipFill>
            <a:blip r:embed="rId5"/>
            <a:stretch>
              <a:fillRect/>
            </a:stretch>
          </p:blipFill>
          <p:spPr>
            <a:xfrm>
              <a:off x="0" y="0"/>
              <a:ext cx="12192000" cy="145109"/>
            </a:xfrm>
            <a:prstGeom prst="rect">
              <a:avLst/>
            </a:prstGeom>
          </p:spPr>
        </p:pic>
      </p:grpSp>
      <p:sp>
        <p:nvSpPr>
          <p:cNvPr id="16" name="Google Shape;150;p21">
            <a:extLst>
              <a:ext uri="{FF2B5EF4-FFF2-40B4-BE49-F238E27FC236}">
                <a16:creationId xmlns:a16="http://schemas.microsoft.com/office/drawing/2014/main" id="{D2C11ED0-F5A9-3A4C-94CA-80F752F1DD8D}"/>
              </a:ext>
            </a:extLst>
          </p:cNvPr>
          <p:cNvSpPr txBox="1">
            <a:spLocks/>
          </p:cNvSpPr>
          <p:nvPr/>
        </p:nvSpPr>
        <p:spPr>
          <a:xfrm>
            <a:off x="4679325" y="2322633"/>
            <a:ext cx="7236738" cy="290735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DAEF0"/>
              </a:buClr>
              <a:buSzPts val="2400"/>
              <a:buFont typeface="Gill Sans"/>
              <a:buNone/>
              <a:defRPr sz="2400" b="1" i="0" u="none" strike="noStrike" cap="none">
                <a:solidFill>
                  <a:srgbClr val="1DAEF0"/>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457200" indent="-457200">
              <a:buClr>
                <a:srgbClr val="2BAEE4"/>
              </a:buClr>
              <a:buFont typeface="Wingdings" pitchFamily="2" charset="2"/>
              <a:buChar char="ü"/>
            </a:pPr>
            <a:r>
              <a:rPr lang="en-US" b="0" dirty="0">
                <a:solidFill>
                  <a:srgbClr val="002060"/>
                </a:solidFill>
                <a:latin typeface="Tahoma Regular"/>
                <a:ea typeface="Garamond"/>
                <a:cs typeface="Gill Sans SemiBold" panose="020B0502020104020203" pitchFamily="34" charset="-79"/>
                <a:sym typeface="Garamond"/>
              </a:rPr>
              <a:t>Reduced Deposit Required from 50% to 15%</a:t>
            </a:r>
          </a:p>
          <a:p>
            <a:pPr marL="457200" indent="-457200">
              <a:buClr>
                <a:srgbClr val="2BAEE4"/>
              </a:buClr>
              <a:buFont typeface="Wingdings" pitchFamily="2" charset="2"/>
              <a:buChar char="ü"/>
            </a:pPr>
            <a:endParaRPr lang="en-US" b="0" dirty="0">
              <a:solidFill>
                <a:srgbClr val="002060"/>
              </a:solidFill>
              <a:latin typeface="Tahoma Regular"/>
              <a:ea typeface="Garamond"/>
              <a:cs typeface="Gill Sans SemiBold" panose="020B0502020104020203" pitchFamily="34" charset="-79"/>
              <a:sym typeface="Garamond"/>
            </a:endParaRPr>
          </a:p>
          <a:p>
            <a:pPr marL="457200" indent="-457200">
              <a:buClr>
                <a:srgbClr val="2BAEE4"/>
              </a:buClr>
              <a:buFont typeface="Wingdings" pitchFamily="2" charset="2"/>
              <a:buChar char="ü"/>
            </a:pPr>
            <a:r>
              <a:rPr lang="en-US" b="0" dirty="0">
                <a:solidFill>
                  <a:srgbClr val="002060"/>
                </a:solidFill>
                <a:latin typeface="Tahoma Regular"/>
                <a:ea typeface="Garamond"/>
                <a:cs typeface="Gill Sans SemiBold" panose="020B0502020104020203" pitchFamily="34" charset="-79"/>
                <a:sym typeface="Garamond"/>
              </a:rPr>
              <a:t>All Lease Payments deferred</a:t>
            </a:r>
          </a:p>
          <a:p>
            <a:pPr marL="457200" indent="-457200">
              <a:buClr>
                <a:srgbClr val="2BAEE4"/>
              </a:buClr>
              <a:buFont typeface="Wingdings" pitchFamily="2" charset="2"/>
              <a:buChar char="ü"/>
            </a:pPr>
            <a:endParaRPr lang="en-US" b="0" dirty="0">
              <a:solidFill>
                <a:srgbClr val="002060"/>
              </a:solidFill>
              <a:latin typeface="Tahoma Regular"/>
              <a:ea typeface="Garamond"/>
              <a:cs typeface="Gill Sans SemiBold" panose="020B0502020104020203" pitchFamily="34" charset="-79"/>
              <a:sym typeface="Garamond"/>
            </a:endParaRPr>
          </a:p>
          <a:p>
            <a:pPr marL="457200" indent="-457200">
              <a:buClr>
                <a:srgbClr val="2BAEE4"/>
              </a:buClr>
              <a:buFont typeface="Wingdings" pitchFamily="2" charset="2"/>
              <a:buChar char="ü"/>
            </a:pPr>
            <a:r>
              <a:rPr lang="en-US" b="0" dirty="0">
                <a:solidFill>
                  <a:srgbClr val="002060"/>
                </a:solidFill>
                <a:latin typeface="Tahoma Regular"/>
                <a:ea typeface="Garamond"/>
                <a:cs typeface="Gill Sans SemiBold" panose="020B0502020104020203" pitchFamily="34" charset="-79"/>
                <a:sym typeface="Garamond"/>
              </a:rPr>
              <a:t>Volume discounts</a:t>
            </a:r>
          </a:p>
          <a:p>
            <a:pPr marL="457200" indent="-457200">
              <a:buClr>
                <a:srgbClr val="2BAEE4"/>
              </a:buClr>
              <a:buFont typeface="Wingdings" pitchFamily="2" charset="2"/>
              <a:buChar char="ü"/>
            </a:pPr>
            <a:endParaRPr lang="en-US" b="0" dirty="0">
              <a:solidFill>
                <a:srgbClr val="002060"/>
              </a:solidFill>
              <a:latin typeface="Tahoma Regular"/>
              <a:ea typeface="Garamond"/>
              <a:cs typeface="Gill Sans SemiBold" panose="020B0502020104020203" pitchFamily="34" charset="-79"/>
              <a:sym typeface="Garamond"/>
            </a:endParaRPr>
          </a:p>
          <a:p>
            <a:pPr marL="457200" indent="-457200">
              <a:buClr>
                <a:srgbClr val="2BAEE4"/>
              </a:buClr>
              <a:buFont typeface="Wingdings" pitchFamily="2" charset="2"/>
              <a:buChar char="ü"/>
            </a:pPr>
            <a:r>
              <a:rPr lang="en-US" b="0" dirty="0">
                <a:solidFill>
                  <a:srgbClr val="002060"/>
                </a:solidFill>
                <a:latin typeface="Tahoma Regular"/>
                <a:ea typeface="Garamond"/>
                <a:cs typeface="Gill Sans SemiBold" panose="020B0502020104020203" pitchFamily="34" charset="-79"/>
                <a:sym typeface="Garamond"/>
              </a:rPr>
              <a:t>Quarterly Payment Options</a:t>
            </a:r>
          </a:p>
          <a:p>
            <a:pPr marL="457200" indent="-457200">
              <a:buClr>
                <a:srgbClr val="2BAEE4"/>
              </a:buClr>
              <a:buFont typeface="Wingdings" pitchFamily="2" charset="2"/>
              <a:buChar char="ü"/>
            </a:pPr>
            <a:endParaRPr lang="en-US" b="0" dirty="0">
              <a:solidFill>
                <a:srgbClr val="002060"/>
              </a:solidFill>
              <a:latin typeface="Tahoma Regular"/>
              <a:ea typeface="Garamond"/>
              <a:cs typeface="Gill Sans SemiBold" panose="020B0502020104020203" pitchFamily="34" charset="-79"/>
              <a:sym typeface="Garamond"/>
            </a:endParaRPr>
          </a:p>
          <a:p>
            <a:pPr marL="457200" indent="-457200">
              <a:buClr>
                <a:srgbClr val="2BAEE4"/>
              </a:buClr>
              <a:buFont typeface="Wingdings" pitchFamily="2" charset="2"/>
              <a:buChar char="ü"/>
            </a:pPr>
            <a:endParaRPr lang="en-US" b="0" dirty="0">
              <a:solidFill>
                <a:srgbClr val="002060"/>
              </a:solidFill>
              <a:latin typeface="Tahoma Regular"/>
              <a:ea typeface="Garamond"/>
              <a:cs typeface="Gill Sans SemiBold" panose="020B0502020104020203" pitchFamily="34" charset="-79"/>
              <a:sym typeface="Garamond"/>
            </a:endParaRPr>
          </a:p>
        </p:txBody>
      </p:sp>
      <p:pic>
        <p:nvPicPr>
          <p:cNvPr id="3" name="Picture 2">
            <a:extLst>
              <a:ext uri="{FF2B5EF4-FFF2-40B4-BE49-F238E27FC236}">
                <a16:creationId xmlns:a16="http://schemas.microsoft.com/office/drawing/2014/main" id="{7971B7F4-1D7E-B04C-9B32-8511D80F01F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43430" y="1653806"/>
            <a:ext cx="1157921" cy="4289793"/>
          </a:xfrm>
          <a:prstGeom prst="rect">
            <a:avLst/>
          </a:prstGeom>
        </p:spPr>
      </p:pic>
      <p:pic>
        <p:nvPicPr>
          <p:cNvPr id="17" name="Picture 16">
            <a:extLst>
              <a:ext uri="{FF2B5EF4-FFF2-40B4-BE49-F238E27FC236}">
                <a16:creationId xmlns:a16="http://schemas.microsoft.com/office/drawing/2014/main" id="{CFDEFD73-3F4E-0E46-B52C-1E5B7F681F8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2210" y="-537343"/>
            <a:ext cx="1526701" cy="1895538"/>
          </a:xfrm>
          <a:prstGeom prst="rect">
            <a:avLst/>
          </a:prstGeom>
        </p:spPr>
      </p:pic>
      <p:sp>
        <p:nvSpPr>
          <p:cNvPr id="18" name="TextBox 17">
            <a:extLst>
              <a:ext uri="{FF2B5EF4-FFF2-40B4-BE49-F238E27FC236}">
                <a16:creationId xmlns:a16="http://schemas.microsoft.com/office/drawing/2014/main" id="{6A44740E-7400-4B42-9871-71933948BE39}"/>
              </a:ext>
            </a:extLst>
          </p:cNvPr>
          <p:cNvSpPr txBox="1"/>
          <p:nvPr/>
        </p:nvSpPr>
        <p:spPr>
          <a:xfrm>
            <a:off x="7074023" y="6279409"/>
            <a:ext cx="4673600" cy="253916"/>
          </a:xfrm>
          <a:prstGeom prst="rect">
            <a:avLst/>
          </a:prstGeom>
          <a:noFill/>
        </p:spPr>
        <p:txBody>
          <a:bodyPr wrap="square" rtlCol="0" anchor="b">
            <a:spAutoFit/>
          </a:bodyPr>
          <a:lstStyle/>
          <a:p>
            <a:pPr algn="r"/>
            <a:r>
              <a:rPr lang="en-US" sz="1050" baseline="30000" dirty="0" err="1">
                <a:solidFill>
                  <a:srgbClr val="142747"/>
                </a:solidFill>
                <a:latin typeface="Tahoma Regular"/>
                <a:cs typeface="Gill Sans" panose="020B0502020104020203" pitchFamily="34" charset="-79"/>
                <a:sym typeface="Gill Sans"/>
              </a:rPr>
              <a:t>JuiceBar</a:t>
            </a:r>
            <a:r>
              <a:rPr lang="en-US" sz="1050" baseline="30000" dirty="0">
                <a:solidFill>
                  <a:srgbClr val="142747"/>
                </a:solidFill>
                <a:latin typeface="Tahoma Regular"/>
                <a:cs typeface="Gill Sans" panose="020B0502020104020203" pitchFamily="34" charset="-79"/>
                <a:sym typeface="Gill Sans"/>
              </a:rPr>
              <a:t>® Copyright 2020 Confidential</a:t>
            </a:r>
            <a:endParaRPr lang="en-US" sz="1050" dirty="0">
              <a:solidFill>
                <a:srgbClr val="142747"/>
              </a:solidFill>
              <a:latin typeface="Tahoma Regular"/>
              <a:cs typeface="Gill Sans" panose="020B0502020104020203" pitchFamily="34" charset="-79"/>
              <a:sym typeface="Gill Sans"/>
            </a:endParaRPr>
          </a:p>
        </p:txBody>
      </p:sp>
    </p:spTree>
    <p:extLst>
      <p:ext uri="{BB962C8B-B14F-4D97-AF65-F5344CB8AC3E}">
        <p14:creationId xmlns:p14="http://schemas.microsoft.com/office/powerpoint/2010/main" val="1953074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BED60D0-950B-834D-8901-62EFE3819BE9}"/>
              </a:ext>
            </a:extLst>
          </p:cNvPr>
          <p:cNvSpPr txBox="1"/>
          <p:nvPr/>
        </p:nvSpPr>
        <p:spPr>
          <a:xfrm>
            <a:off x="1406980" y="545490"/>
            <a:ext cx="757676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42747"/>
                </a:solidFill>
                <a:effectLst/>
                <a:uLnTx/>
                <a:uFillTx/>
                <a:latin typeface="Tahoma" panose="020B0604030504040204" pitchFamily="34" charset="0"/>
                <a:ea typeface="Tahoma" panose="020B0604030504040204" pitchFamily="34" charset="0"/>
                <a:cs typeface="Tahoma" panose="020B0604030504040204" pitchFamily="34" charset="0"/>
                <a:sym typeface="Gill Sans"/>
              </a:rPr>
              <a:t>Why Leasing Is A Great Option</a:t>
            </a:r>
            <a:endParaRPr kumimoji="0" lang="en-BR" sz="4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9" name="Picture 18">
            <a:extLst>
              <a:ext uri="{FF2B5EF4-FFF2-40B4-BE49-F238E27FC236}">
                <a16:creationId xmlns:a16="http://schemas.microsoft.com/office/drawing/2014/main" id="{632CBCC1-6980-4389-BBE6-DC99CC0A27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37387" y="1003935"/>
            <a:ext cx="1926077" cy="4836279"/>
          </a:xfrm>
          <a:prstGeom prst="rect">
            <a:avLst/>
          </a:prstGeom>
        </p:spPr>
      </p:pic>
      <p:grpSp>
        <p:nvGrpSpPr>
          <p:cNvPr id="9" name="Group 8">
            <a:extLst>
              <a:ext uri="{FF2B5EF4-FFF2-40B4-BE49-F238E27FC236}">
                <a16:creationId xmlns:a16="http://schemas.microsoft.com/office/drawing/2014/main" id="{4DF4713D-6373-164E-B08F-6EFB86EA4942}"/>
              </a:ext>
            </a:extLst>
          </p:cNvPr>
          <p:cNvGrpSpPr/>
          <p:nvPr/>
        </p:nvGrpSpPr>
        <p:grpSpPr>
          <a:xfrm>
            <a:off x="0" y="0"/>
            <a:ext cx="12192000" cy="6570915"/>
            <a:chOff x="0" y="0"/>
            <a:chExt cx="12192000" cy="6570915"/>
          </a:xfrm>
        </p:grpSpPr>
        <p:pic>
          <p:nvPicPr>
            <p:cNvPr id="12" name="Picture 11">
              <a:extLst>
                <a:ext uri="{FF2B5EF4-FFF2-40B4-BE49-F238E27FC236}">
                  <a16:creationId xmlns:a16="http://schemas.microsoft.com/office/drawing/2014/main" id="{FFB9B5CE-3124-FB4E-AB8D-B2B9219BAF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4377" y="6191255"/>
              <a:ext cx="1925208" cy="379660"/>
            </a:xfrm>
            <a:prstGeom prst="rect">
              <a:avLst/>
            </a:prstGeom>
          </p:spPr>
        </p:pic>
        <p:pic>
          <p:nvPicPr>
            <p:cNvPr id="13" name="Picture 12">
              <a:extLst>
                <a:ext uri="{FF2B5EF4-FFF2-40B4-BE49-F238E27FC236}">
                  <a16:creationId xmlns:a16="http://schemas.microsoft.com/office/drawing/2014/main" id="{457486C8-1604-AF49-A91E-770ED573ACC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10823" y="371946"/>
              <a:ext cx="2571994" cy="150190"/>
            </a:xfrm>
            <a:prstGeom prst="rect">
              <a:avLst/>
            </a:prstGeom>
          </p:spPr>
        </p:pic>
        <p:pic>
          <p:nvPicPr>
            <p:cNvPr id="14" name="Picture 13">
              <a:extLst>
                <a:ext uri="{FF2B5EF4-FFF2-40B4-BE49-F238E27FC236}">
                  <a16:creationId xmlns:a16="http://schemas.microsoft.com/office/drawing/2014/main" id="{0A876700-49C8-DC4F-8567-1B6EE2A243F5}"/>
                </a:ext>
              </a:extLst>
            </p:cNvPr>
            <p:cNvPicPr>
              <a:picLocks noChangeAspect="1"/>
            </p:cNvPicPr>
            <p:nvPr/>
          </p:nvPicPr>
          <p:blipFill>
            <a:blip r:embed="rId6"/>
            <a:stretch>
              <a:fillRect/>
            </a:stretch>
          </p:blipFill>
          <p:spPr>
            <a:xfrm>
              <a:off x="0" y="0"/>
              <a:ext cx="12192000" cy="145109"/>
            </a:xfrm>
            <a:prstGeom prst="rect">
              <a:avLst/>
            </a:prstGeom>
          </p:spPr>
        </p:pic>
      </p:grpSp>
      <p:pic>
        <p:nvPicPr>
          <p:cNvPr id="15" name="Picture 14">
            <a:extLst>
              <a:ext uri="{FF2B5EF4-FFF2-40B4-BE49-F238E27FC236}">
                <a16:creationId xmlns:a16="http://schemas.microsoft.com/office/drawing/2014/main" id="{B9C94C07-E3F2-F945-9074-39180367163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2210" y="-537343"/>
            <a:ext cx="1526701" cy="1895538"/>
          </a:xfrm>
          <a:prstGeom prst="rect">
            <a:avLst/>
          </a:prstGeom>
        </p:spPr>
      </p:pic>
      <p:sp>
        <p:nvSpPr>
          <p:cNvPr id="20" name="Google Shape;123;p18">
            <a:extLst>
              <a:ext uri="{FF2B5EF4-FFF2-40B4-BE49-F238E27FC236}">
                <a16:creationId xmlns:a16="http://schemas.microsoft.com/office/drawing/2014/main" id="{28A26FFD-3DDB-40A4-856F-54580C3E9443}"/>
              </a:ext>
            </a:extLst>
          </p:cNvPr>
          <p:cNvSpPr txBox="1"/>
          <p:nvPr/>
        </p:nvSpPr>
        <p:spPr>
          <a:xfrm>
            <a:off x="866384" y="1581889"/>
            <a:ext cx="9830436" cy="4650950"/>
          </a:xfrm>
          <a:prstGeom prst="rect">
            <a:avLst/>
          </a:prstGeom>
          <a:noFill/>
          <a:ln>
            <a:noFill/>
          </a:ln>
        </p:spPr>
        <p:txBody>
          <a:bodyPr spcFirstLastPara="1" wrap="square" lIns="91425" tIns="45700" rIns="91425" bIns="45700" anchor="t" anchorCtr="0">
            <a:noAutofit/>
          </a:bodyPr>
          <a:lstStyle/>
          <a:p>
            <a:pPr lvl="0">
              <a:lnSpc>
                <a:spcPct val="90000"/>
              </a:lnSpc>
              <a:spcBef>
                <a:spcPts val="1000"/>
              </a:spcBef>
              <a:buClr>
                <a:srgbClr val="BBD341"/>
              </a:buClr>
              <a:buSzPts val="1500"/>
            </a:pPr>
            <a:endParaRPr lang="en-US" sz="4000" dirty="0">
              <a:solidFill>
                <a:srgbClr val="142747"/>
              </a:solidFill>
              <a:latin typeface="Tahoma" panose="020B0604030504040204" pitchFamily="34" charset="0"/>
              <a:ea typeface="Tahoma" panose="020B0604030504040204" pitchFamily="34" charset="0"/>
              <a:cs typeface="Tahoma" panose="020B0604030504040204" pitchFamily="34" charset="0"/>
            </a:endParaRPr>
          </a:p>
          <a:p>
            <a:pPr marL="457200" lvl="0" indent="-457200">
              <a:lnSpc>
                <a:spcPct val="90000"/>
              </a:lnSpc>
              <a:spcBef>
                <a:spcPts val="2200"/>
              </a:spcBef>
              <a:buClr>
                <a:srgbClr val="2BAEE4"/>
              </a:buClr>
              <a:buSzPts val="1500"/>
              <a:buFont typeface="Wingdings" pitchFamily="2" charset="2"/>
              <a:buChar char="ü"/>
            </a:pPr>
            <a:r>
              <a:rPr lang="en-US" sz="2800" dirty="0">
                <a:solidFill>
                  <a:srgbClr val="142747"/>
                </a:solidFill>
                <a:latin typeface="Tahoma" panose="020B0604030504040204" pitchFamily="34" charset="0"/>
                <a:ea typeface="Tahoma" panose="020B0604030504040204" pitchFamily="34" charset="0"/>
                <a:cs typeface="Tahoma" panose="020B0604030504040204" pitchFamily="34" charset="0"/>
              </a:rPr>
              <a:t>Less than $5/day*</a:t>
            </a:r>
          </a:p>
          <a:p>
            <a:pPr marL="457200" lvl="0" indent="-457200">
              <a:lnSpc>
                <a:spcPct val="90000"/>
              </a:lnSpc>
              <a:spcBef>
                <a:spcPts val="2200"/>
              </a:spcBef>
              <a:buClr>
                <a:srgbClr val="2BAEE4"/>
              </a:buClr>
              <a:buSzPts val="1500"/>
              <a:buFont typeface="Wingdings" pitchFamily="2" charset="2"/>
              <a:buChar char="ü"/>
            </a:pPr>
            <a:r>
              <a:rPr lang="en-US" sz="2800" dirty="0">
                <a:solidFill>
                  <a:srgbClr val="142747"/>
                </a:solidFill>
                <a:latin typeface="Tahoma" panose="020B0604030504040204" pitchFamily="34" charset="0"/>
                <a:ea typeface="Tahoma" panose="020B0604030504040204" pitchFamily="34" charset="0"/>
                <a:cs typeface="Tahoma" panose="020B0604030504040204" pitchFamily="34" charset="0"/>
              </a:rPr>
              <a:t>Smart Charging Network is Included</a:t>
            </a:r>
          </a:p>
          <a:p>
            <a:pPr marL="457200" lvl="0" indent="-457200">
              <a:lnSpc>
                <a:spcPct val="90000"/>
              </a:lnSpc>
              <a:spcBef>
                <a:spcPts val="2200"/>
              </a:spcBef>
              <a:buClr>
                <a:srgbClr val="2BAEE4"/>
              </a:buClr>
              <a:buSzPts val="1500"/>
              <a:buFont typeface="Wingdings" pitchFamily="2" charset="2"/>
              <a:buChar char="ü"/>
            </a:pPr>
            <a:r>
              <a:rPr lang="en-US" sz="2800" dirty="0">
                <a:solidFill>
                  <a:srgbClr val="142747"/>
                </a:solidFill>
                <a:latin typeface="Tahoma" panose="020B0604030504040204" pitchFamily="34" charset="0"/>
                <a:ea typeface="Tahoma" panose="020B0604030504040204" pitchFamily="34" charset="0"/>
                <a:cs typeface="Tahoma" panose="020B0604030504040204" pitchFamily="34" charset="0"/>
              </a:rPr>
              <a:t>5 Year Warranty</a:t>
            </a:r>
          </a:p>
          <a:p>
            <a:pPr lvl="0">
              <a:lnSpc>
                <a:spcPct val="90000"/>
              </a:lnSpc>
              <a:spcBef>
                <a:spcPts val="1000"/>
              </a:spcBef>
              <a:buClr>
                <a:srgbClr val="BBD341"/>
              </a:buClr>
              <a:buSzPts val="1500"/>
            </a:pPr>
            <a:endParaRPr lang="en-US" sz="3200" dirty="0">
              <a:solidFill>
                <a:srgbClr val="142747"/>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9D3B8510-9A88-482C-9E22-5F3BBE1CCE8D}"/>
              </a:ext>
            </a:extLst>
          </p:cNvPr>
          <p:cNvSpPr txBox="1"/>
          <p:nvPr/>
        </p:nvSpPr>
        <p:spPr>
          <a:xfrm>
            <a:off x="3623252" y="6314566"/>
            <a:ext cx="4673600" cy="307777"/>
          </a:xfrm>
          <a:prstGeom prst="rect">
            <a:avLst/>
          </a:prstGeom>
          <a:noFill/>
        </p:spPr>
        <p:txBody>
          <a:bodyPr wrap="square" rtlCol="0" anchor="b">
            <a:spAutoFit/>
          </a:bodyPr>
          <a:lstStyle/>
          <a:p>
            <a:pPr algn="r"/>
            <a:r>
              <a:rPr lang="en-US" baseline="30000" dirty="0">
                <a:solidFill>
                  <a:srgbClr val="142747"/>
                </a:solidFill>
                <a:latin typeface="Tahoma Regular"/>
                <a:cs typeface="Gill Sans" panose="020B0502020104020203" pitchFamily="34" charset="-79"/>
                <a:sym typeface="Gill Sans"/>
              </a:rPr>
              <a:t>*Includes equipment and network license; does not include the cost of electricity</a:t>
            </a:r>
            <a:endParaRPr lang="en-US" dirty="0">
              <a:solidFill>
                <a:srgbClr val="142747"/>
              </a:solidFill>
              <a:latin typeface="Tahoma Regular"/>
              <a:cs typeface="Gill Sans" panose="020B0502020104020203" pitchFamily="34" charset="-79"/>
              <a:sym typeface="Gill Sans"/>
            </a:endParaRPr>
          </a:p>
        </p:txBody>
      </p:sp>
      <p:sp>
        <p:nvSpPr>
          <p:cNvPr id="18" name="TextBox 17">
            <a:extLst>
              <a:ext uri="{FF2B5EF4-FFF2-40B4-BE49-F238E27FC236}">
                <a16:creationId xmlns:a16="http://schemas.microsoft.com/office/drawing/2014/main" id="{6D4E2862-DE9C-456B-933C-CBAF2BEC69D0}"/>
              </a:ext>
            </a:extLst>
          </p:cNvPr>
          <p:cNvSpPr txBox="1"/>
          <p:nvPr/>
        </p:nvSpPr>
        <p:spPr>
          <a:xfrm>
            <a:off x="7226423" y="6431809"/>
            <a:ext cx="4673600" cy="253916"/>
          </a:xfrm>
          <a:prstGeom prst="rect">
            <a:avLst/>
          </a:prstGeom>
          <a:noFill/>
        </p:spPr>
        <p:txBody>
          <a:bodyPr wrap="square" rtlCol="0" anchor="b">
            <a:spAutoFit/>
          </a:bodyPr>
          <a:lstStyle/>
          <a:p>
            <a:pPr algn="r"/>
            <a:r>
              <a:rPr lang="en-US" sz="1050" baseline="30000" dirty="0" err="1">
                <a:solidFill>
                  <a:srgbClr val="142747"/>
                </a:solidFill>
                <a:latin typeface="Tahoma Regular"/>
                <a:cs typeface="Gill Sans" panose="020B0502020104020203" pitchFamily="34" charset="-79"/>
                <a:sym typeface="Gill Sans"/>
              </a:rPr>
              <a:t>JuiceBar</a:t>
            </a:r>
            <a:r>
              <a:rPr lang="en-US" sz="1050" baseline="30000" dirty="0">
                <a:solidFill>
                  <a:srgbClr val="142747"/>
                </a:solidFill>
                <a:latin typeface="Tahoma Regular"/>
                <a:cs typeface="Gill Sans" panose="020B0502020104020203" pitchFamily="34" charset="-79"/>
                <a:sym typeface="Gill Sans"/>
              </a:rPr>
              <a:t>® Copyright 2020 Confidential</a:t>
            </a:r>
            <a:endParaRPr lang="en-US" sz="1050" dirty="0">
              <a:solidFill>
                <a:srgbClr val="142747"/>
              </a:solidFill>
              <a:latin typeface="Tahoma Regular"/>
              <a:cs typeface="Gill Sans" panose="020B0502020104020203" pitchFamily="34" charset="-79"/>
              <a:sym typeface="Gill Sans"/>
            </a:endParaRPr>
          </a:p>
        </p:txBody>
      </p:sp>
    </p:spTree>
    <p:extLst>
      <p:ext uri="{BB962C8B-B14F-4D97-AF65-F5344CB8AC3E}">
        <p14:creationId xmlns:p14="http://schemas.microsoft.com/office/powerpoint/2010/main" val="166052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BED60D0-950B-834D-8901-62EFE3819BE9}"/>
              </a:ext>
            </a:extLst>
          </p:cNvPr>
          <p:cNvSpPr txBox="1"/>
          <p:nvPr/>
        </p:nvSpPr>
        <p:spPr>
          <a:xfrm>
            <a:off x="1406981" y="545490"/>
            <a:ext cx="10940678" cy="461665"/>
          </a:xfrm>
          <a:prstGeom prst="rect">
            <a:avLst/>
          </a:prstGeom>
          <a:noFill/>
        </p:spPr>
        <p:txBody>
          <a:bodyPr wrap="square" rtlCol="0">
            <a:spAutoFit/>
          </a:bodyPr>
          <a:lstStyle/>
          <a:p>
            <a:r>
              <a:rPr lang="en-US" sz="2400" dirty="0">
                <a:solidFill>
                  <a:srgbClr val="142747"/>
                </a:solidFill>
                <a:latin typeface="Tahoma" panose="020B0604030504040204" pitchFamily="34" charset="0"/>
                <a:ea typeface="Tahoma" panose="020B0604030504040204" pitchFamily="34" charset="0"/>
                <a:cs typeface="Tahoma" panose="020B0604030504040204" pitchFamily="34" charset="0"/>
                <a:sym typeface="Gill Sans"/>
              </a:rPr>
              <a:t>JuiceBar’s EV Charger Leasing Solutions</a:t>
            </a:r>
            <a:endParaRPr lang="en-BR" sz="24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8" name="Table 5">
            <a:extLst>
              <a:ext uri="{FF2B5EF4-FFF2-40B4-BE49-F238E27FC236}">
                <a16:creationId xmlns:a16="http://schemas.microsoft.com/office/drawing/2014/main" id="{D03F9185-A3D1-4BB7-ACBB-17A2C1F556F1}"/>
              </a:ext>
            </a:extLst>
          </p:cNvPr>
          <p:cNvGraphicFramePr>
            <a:graphicFrameLocks noGrp="1"/>
          </p:cNvGraphicFramePr>
          <p:nvPr>
            <p:extLst>
              <p:ext uri="{D42A27DB-BD31-4B8C-83A1-F6EECF244321}">
                <p14:modId xmlns:p14="http://schemas.microsoft.com/office/powerpoint/2010/main" val="291675608"/>
              </p:ext>
            </p:extLst>
          </p:nvPr>
        </p:nvGraphicFramePr>
        <p:xfrm>
          <a:off x="1406981" y="1099637"/>
          <a:ext cx="7519297" cy="4733507"/>
        </p:xfrm>
        <a:graphic>
          <a:graphicData uri="http://schemas.openxmlformats.org/drawingml/2006/table">
            <a:tbl>
              <a:tblPr firstRow="1" bandRow="1">
                <a:tableStyleId>{5C22544A-7EE6-4342-B048-85BDC9FD1C3A}</a:tableStyleId>
              </a:tblPr>
              <a:tblGrid>
                <a:gridCol w="2541930">
                  <a:extLst>
                    <a:ext uri="{9D8B030D-6E8A-4147-A177-3AD203B41FA5}">
                      <a16:colId xmlns:a16="http://schemas.microsoft.com/office/drawing/2014/main" val="1716058019"/>
                    </a:ext>
                  </a:extLst>
                </a:gridCol>
                <a:gridCol w="4977367">
                  <a:extLst>
                    <a:ext uri="{9D8B030D-6E8A-4147-A177-3AD203B41FA5}">
                      <a16:colId xmlns:a16="http://schemas.microsoft.com/office/drawing/2014/main" val="1289826942"/>
                    </a:ext>
                  </a:extLst>
                </a:gridCol>
              </a:tblGrid>
              <a:tr h="664427">
                <a:tc>
                  <a:txBody>
                    <a:bodyPr/>
                    <a:lstStyle/>
                    <a:p>
                      <a:pPr algn="l"/>
                      <a:r>
                        <a:rPr lang="en-US" sz="1300" b="1" dirty="0" err="1">
                          <a:solidFill>
                            <a:srgbClr val="142747"/>
                          </a:solidFill>
                          <a:latin typeface="Tahoma" panose="020B0604030504040204" pitchFamily="34" charset="0"/>
                          <a:ea typeface="Tahoma" panose="020B0604030504040204" pitchFamily="34" charset="0"/>
                          <a:cs typeface="Tahoma" panose="020B0604030504040204" pitchFamily="34" charset="0"/>
                        </a:rPr>
                        <a:t>JuiceBar</a:t>
                      </a:r>
                      <a:r>
                        <a:rPr lang="en-US" sz="900" b="1" baseline="58000" dirty="0">
                          <a:solidFill>
                            <a:srgbClr val="142747"/>
                          </a:solidFill>
                          <a:latin typeface="Tahoma" panose="020B0604030504040204" pitchFamily="34" charset="0"/>
                          <a:ea typeface="Tahoma" panose="020B0604030504040204" pitchFamily="34" charset="0"/>
                          <a:cs typeface="Tahoma" panose="020B0604030504040204" pitchFamily="34" charset="0"/>
                        </a:rPr>
                        <a:t>®</a:t>
                      </a:r>
                      <a:r>
                        <a:rPr lang="en-US" sz="1300" b="1" dirty="0">
                          <a:solidFill>
                            <a:srgbClr val="142747"/>
                          </a:solidFill>
                          <a:latin typeface="Tahoma" panose="020B0604030504040204" pitchFamily="34" charset="0"/>
                          <a:ea typeface="Tahoma" panose="020B0604030504040204" pitchFamily="34" charset="0"/>
                          <a:cs typeface="Tahoma" panose="020B0604030504040204" pitchFamily="34" charset="0"/>
                        </a:rPr>
                        <a:t> Gen 3 Charger</a:t>
                      </a:r>
                    </a:p>
                  </a:txBody>
                  <a:tcPr anchor="ctr">
                    <a:solidFill>
                      <a:schemeClr val="bg1"/>
                    </a:solidFill>
                  </a:tcPr>
                </a:tc>
                <a:tc>
                  <a:txBody>
                    <a:bodyPr/>
                    <a:lstStyle/>
                    <a:p>
                      <a:pPr algn="l"/>
                      <a:r>
                        <a:rPr lang="en-US" sz="1300" dirty="0">
                          <a:solidFill>
                            <a:srgbClr val="142747"/>
                          </a:solidFill>
                          <a:latin typeface="Tahoma" panose="020B0604030504040204" pitchFamily="34" charset="0"/>
                          <a:ea typeface="Tahoma" panose="020B0604030504040204" pitchFamily="34" charset="0"/>
                          <a:cs typeface="Tahoma" panose="020B0604030504040204" pitchFamily="34" charset="0"/>
                        </a:rPr>
                        <a:t>Description</a:t>
                      </a:r>
                    </a:p>
                  </a:txBody>
                  <a:tcPr anchor="ctr">
                    <a:solidFill>
                      <a:schemeClr val="bg1"/>
                    </a:solidFill>
                  </a:tcPr>
                </a:tc>
                <a:extLst>
                  <a:ext uri="{0D108BD9-81ED-4DB2-BD59-A6C34878D82A}">
                    <a16:rowId xmlns:a16="http://schemas.microsoft.com/office/drawing/2014/main" val="1105744822"/>
                  </a:ext>
                </a:extLst>
              </a:tr>
              <a:tr h="322196">
                <a:tc>
                  <a:txBody>
                    <a:bodyPr/>
                    <a:lstStyle/>
                    <a:p>
                      <a:pPr>
                        <a:lnSpc>
                          <a:spcPct val="100000"/>
                        </a:lnSpc>
                        <a:spcBef>
                          <a:spcPts val="0"/>
                        </a:spcBef>
                        <a:spcAft>
                          <a:spcPts val="600"/>
                        </a:spcAft>
                      </a:pPr>
                      <a:r>
                        <a:rPr lang="en-US" sz="1200" dirty="0">
                          <a:solidFill>
                            <a:srgbClr val="142747"/>
                          </a:solidFill>
                          <a:latin typeface="Tahoma" panose="020B0604030504040204" pitchFamily="34" charset="0"/>
                          <a:ea typeface="Tahoma" panose="020B0604030504040204" pitchFamily="34" charset="0"/>
                          <a:cs typeface="Tahoma" panose="020B0604030504040204" pitchFamily="34" charset="0"/>
                        </a:rPr>
                        <a:t>One-stop Leasing/Financing</a:t>
                      </a:r>
                    </a:p>
                  </a:txBody>
                  <a:tcPr>
                    <a:solidFill>
                      <a:schemeClr val="bg1"/>
                    </a:solidFill>
                  </a:tcPr>
                </a:tc>
                <a:tc>
                  <a:txBody>
                    <a:bodyPr/>
                    <a:lstStyle/>
                    <a:p>
                      <a:pPr marL="171450" indent="-171450">
                        <a:lnSpc>
                          <a:spcPct val="100000"/>
                        </a:lnSpc>
                        <a:spcBef>
                          <a:spcPts val="0"/>
                        </a:spcBef>
                        <a:spcAft>
                          <a:spcPts val="600"/>
                        </a:spcAft>
                        <a:buFont typeface="Arial" panose="020B0604020202020204" pitchFamily="34" charset="0"/>
                        <a:buChar char="•"/>
                      </a:pPr>
                      <a:r>
                        <a:rPr lang="en-US" sz="1200" dirty="0">
                          <a:solidFill>
                            <a:srgbClr val="142747"/>
                          </a:solidFill>
                          <a:latin typeface="Tahoma" panose="020B0604030504040204" pitchFamily="34" charset="0"/>
                          <a:ea typeface="Tahoma" panose="020B0604030504040204" pitchFamily="34" charset="0"/>
                          <a:cs typeface="Tahoma" panose="020B0604030504040204" pitchFamily="34" charset="0"/>
                        </a:rPr>
                        <a:t>Low monthly payments</a:t>
                      </a:r>
                    </a:p>
                    <a:p>
                      <a:pPr marL="171450" indent="-171450">
                        <a:lnSpc>
                          <a:spcPct val="100000"/>
                        </a:lnSpc>
                        <a:spcBef>
                          <a:spcPts val="0"/>
                        </a:spcBef>
                        <a:spcAft>
                          <a:spcPts val="600"/>
                        </a:spcAft>
                        <a:buFont typeface="Arial" panose="020B0604020202020204" pitchFamily="34" charset="0"/>
                        <a:buChar char="•"/>
                      </a:pPr>
                      <a:r>
                        <a:rPr lang="en-US" sz="1200">
                          <a:solidFill>
                            <a:srgbClr val="142747"/>
                          </a:solidFill>
                          <a:latin typeface="Tahoma" panose="020B0604030504040204" pitchFamily="34" charset="0"/>
                          <a:ea typeface="Tahoma" panose="020B0604030504040204" pitchFamily="34" charset="0"/>
                          <a:cs typeface="Tahoma" panose="020B0604030504040204" pitchFamily="34" charset="0"/>
                        </a:rPr>
                        <a:t>Internally financed </a:t>
                      </a:r>
                      <a:r>
                        <a:rPr lang="en-US" sz="1200" dirty="0">
                          <a:solidFill>
                            <a:srgbClr val="142747"/>
                          </a:solidFill>
                          <a:latin typeface="Tahoma" panose="020B0604030504040204" pitchFamily="34" charset="0"/>
                          <a:ea typeface="Tahoma" panose="020B0604030504040204" pitchFamily="34" charset="0"/>
                          <a:cs typeface="Tahoma" panose="020B0604030504040204" pitchFamily="34" charset="0"/>
                        </a:rPr>
                        <a:t>operating lease</a:t>
                      </a:r>
                    </a:p>
                    <a:p>
                      <a:pPr marL="171450" indent="-171450">
                        <a:lnSpc>
                          <a:spcPct val="100000"/>
                        </a:lnSpc>
                        <a:spcBef>
                          <a:spcPts val="0"/>
                        </a:spcBef>
                        <a:spcAft>
                          <a:spcPts val="600"/>
                        </a:spcAft>
                        <a:buFont typeface="Arial" panose="020B0604020202020204" pitchFamily="34" charset="0"/>
                        <a:buChar char="•"/>
                      </a:pPr>
                      <a:r>
                        <a:rPr lang="en-US" sz="1200" dirty="0">
                          <a:solidFill>
                            <a:srgbClr val="142747"/>
                          </a:solidFill>
                          <a:latin typeface="Tahoma" panose="020B0604030504040204" pitchFamily="34" charset="0"/>
                          <a:ea typeface="Tahoma" panose="020B0604030504040204" pitchFamily="34" charset="0"/>
                          <a:cs typeface="Tahoma" panose="020B0604030504040204" pitchFamily="34" charset="0"/>
                        </a:rPr>
                        <a:t>Tax advantages  </a:t>
                      </a:r>
                    </a:p>
                    <a:p>
                      <a:pPr marL="171450" indent="-171450">
                        <a:lnSpc>
                          <a:spcPct val="100000"/>
                        </a:lnSpc>
                        <a:spcBef>
                          <a:spcPts val="0"/>
                        </a:spcBef>
                        <a:spcAft>
                          <a:spcPts val="600"/>
                        </a:spcAft>
                        <a:buFont typeface="Arial" panose="020B0604020202020204" pitchFamily="34" charset="0"/>
                        <a:buChar char="•"/>
                      </a:pPr>
                      <a:r>
                        <a:rPr lang="en-US" sz="1200" dirty="0">
                          <a:solidFill>
                            <a:srgbClr val="142747"/>
                          </a:solidFill>
                          <a:latin typeface="Tahoma" panose="020B0604030504040204" pitchFamily="34" charset="0"/>
                          <a:ea typeface="Tahoma" panose="020B0604030504040204" pitchFamily="34" charset="0"/>
                          <a:cs typeface="Tahoma" panose="020B0604030504040204" pitchFamily="34" charset="0"/>
                        </a:rPr>
                        <a:t>Ability to share total costs amongst tenants</a:t>
                      </a:r>
                    </a:p>
                  </a:txBody>
                  <a:tcPr>
                    <a:solidFill>
                      <a:schemeClr val="bg1"/>
                    </a:solidFill>
                  </a:tcPr>
                </a:tc>
                <a:extLst>
                  <a:ext uri="{0D108BD9-81ED-4DB2-BD59-A6C34878D82A}">
                    <a16:rowId xmlns:a16="http://schemas.microsoft.com/office/drawing/2014/main" val="3185685462"/>
                  </a:ext>
                </a:extLst>
              </a:tr>
              <a:tr h="311700">
                <a:tc>
                  <a:txBody>
                    <a:bodyPr/>
                    <a:lstStyle/>
                    <a:p>
                      <a:pPr>
                        <a:lnSpc>
                          <a:spcPct val="100000"/>
                        </a:lnSpc>
                        <a:spcBef>
                          <a:spcPts val="0"/>
                        </a:spcBef>
                        <a:spcAft>
                          <a:spcPts val="600"/>
                        </a:spcAft>
                      </a:pPr>
                      <a:r>
                        <a:rPr lang="en-US" sz="1200" dirty="0">
                          <a:solidFill>
                            <a:srgbClr val="142747"/>
                          </a:solidFill>
                          <a:latin typeface="Tahoma" panose="020B0604030504040204" pitchFamily="34" charset="0"/>
                          <a:ea typeface="Tahoma" panose="020B0604030504040204" pitchFamily="34" charset="0"/>
                          <a:cs typeface="Tahoma" panose="020B0604030504040204" pitchFamily="34" charset="0"/>
                        </a:rPr>
                        <a:t>Predictability</a:t>
                      </a:r>
                    </a:p>
                  </a:txBody>
                  <a:tcPr>
                    <a:solidFill>
                      <a:schemeClr val="bg1"/>
                    </a:solidFill>
                  </a:tcPr>
                </a:tc>
                <a:tc>
                  <a:txBody>
                    <a:bodyPr/>
                    <a:lstStyle/>
                    <a:p>
                      <a:pPr marL="171450" indent="-171450">
                        <a:lnSpc>
                          <a:spcPct val="100000"/>
                        </a:lnSpc>
                        <a:spcBef>
                          <a:spcPts val="0"/>
                        </a:spcBef>
                        <a:spcAft>
                          <a:spcPts val="600"/>
                        </a:spcAft>
                        <a:buFont typeface="Arial" panose="020B0604020202020204" pitchFamily="34" charset="0"/>
                        <a:buChar char="•"/>
                      </a:pPr>
                      <a:r>
                        <a:rPr lang="en-US" sz="1200" dirty="0">
                          <a:solidFill>
                            <a:srgbClr val="142747"/>
                          </a:solidFill>
                          <a:latin typeface="Tahoma" panose="020B0604030504040204" pitchFamily="34" charset="0"/>
                          <a:ea typeface="Tahoma" panose="020B0604030504040204" pitchFamily="34" charset="0"/>
                          <a:cs typeface="Tahoma" panose="020B0604030504040204" pitchFamily="34" charset="0"/>
                        </a:rPr>
                        <a:t>All inclusive smart charging network, maintenance and extended warranty</a:t>
                      </a:r>
                    </a:p>
                  </a:txBody>
                  <a:tcPr>
                    <a:solidFill>
                      <a:schemeClr val="bg1"/>
                    </a:solidFill>
                  </a:tcPr>
                </a:tc>
                <a:extLst>
                  <a:ext uri="{0D108BD9-81ED-4DB2-BD59-A6C34878D82A}">
                    <a16:rowId xmlns:a16="http://schemas.microsoft.com/office/drawing/2014/main" val="665408018"/>
                  </a:ext>
                </a:extLst>
              </a:tr>
              <a:tr h="261337">
                <a:tc>
                  <a:txBody>
                    <a:bodyPr/>
                    <a:lstStyle/>
                    <a:p>
                      <a:pPr>
                        <a:lnSpc>
                          <a:spcPct val="100000"/>
                        </a:lnSpc>
                        <a:spcBef>
                          <a:spcPts val="0"/>
                        </a:spcBef>
                        <a:spcAft>
                          <a:spcPts val="600"/>
                        </a:spcAft>
                      </a:pPr>
                      <a:r>
                        <a:rPr lang="en-US" sz="1200" dirty="0">
                          <a:solidFill>
                            <a:srgbClr val="142747"/>
                          </a:solidFill>
                          <a:latin typeface="Tahoma" panose="020B0604030504040204" pitchFamily="34" charset="0"/>
                          <a:ea typeface="Tahoma" panose="020B0604030504040204" pitchFamily="34" charset="0"/>
                          <a:cs typeface="Tahoma" panose="020B0604030504040204" pitchFamily="34" charset="0"/>
                        </a:rPr>
                        <a:t>Flexible End-of-Lease Options </a:t>
                      </a:r>
                    </a:p>
                  </a:txBody>
                  <a:tcPr>
                    <a:solidFill>
                      <a:schemeClr val="bg1"/>
                    </a:solidFill>
                  </a:tcPr>
                </a:tc>
                <a:tc>
                  <a:txBody>
                    <a:bodyPr/>
                    <a:lstStyle/>
                    <a:p>
                      <a:pPr marL="171450" indent="-171450">
                        <a:lnSpc>
                          <a:spcPct val="100000"/>
                        </a:lnSpc>
                        <a:spcBef>
                          <a:spcPts val="0"/>
                        </a:spcBef>
                        <a:spcAft>
                          <a:spcPts val="600"/>
                        </a:spcAft>
                        <a:buFont typeface="Arial" panose="020B0604020202020204" pitchFamily="34" charset="0"/>
                        <a:buChar char="•"/>
                      </a:pPr>
                      <a:r>
                        <a:rPr lang="en-US" sz="1200" dirty="0">
                          <a:solidFill>
                            <a:srgbClr val="142747"/>
                          </a:solidFill>
                          <a:latin typeface="Tahoma" panose="020B0604030504040204" pitchFamily="34" charset="0"/>
                          <a:ea typeface="Tahoma" panose="020B0604030504040204" pitchFamily="34" charset="0"/>
                          <a:cs typeface="Tahoma" panose="020B0604030504040204" pitchFamily="34" charset="0"/>
                        </a:rPr>
                        <a:t>Continue payments</a:t>
                      </a:r>
                    </a:p>
                    <a:p>
                      <a:pPr marL="171450" indent="-171450">
                        <a:lnSpc>
                          <a:spcPct val="100000"/>
                        </a:lnSpc>
                        <a:spcBef>
                          <a:spcPts val="0"/>
                        </a:spcBef>
                        <a:spcAft>
                          <a:spcPts val="600"/>
                        </a:spcAft>
                        <a:buFont typeface="Arial" panose="020B0604020202020204" pitchFamily="34" charset="0"/>
                        <a:buChar char="•"/>
                      </a:pPr>
                      <a:r>
                        <a:rPr lang="en-US" sz="1200" dirty="0">
                          <a:solidFill>
                            <a:srgbClr val="142747"/>
                          </a:solidFill>
                          <a:latin typeface="Tahoma" panose="020B0604030504040204" pitchFamily="34" charset="0"/>
                          <a:ea typeface="Tahoma" panose="020B0604030504040204" pitchFamily="34" charset="0"/>
                          <a:cs typeface="Tahoma" panose="020B0604030504040204" pitchFamily="34" charset="0"/>
                        </a:rPr>
                        <a:t>Return </a:t>
                      </a:r>
                    </a:p>
                    <a:p>
                      <a:pPr marL="171450" indent="-171450">
                        <a:lnSpc>
                          <a:spcPct val="100000"/>
                        </a:lnSpc>
                        <a:spcBef>
                          <a:spcPts val="0"/>
                        </a:spcBef>
                        <a:spcAft>
                          <a:spcPts val="600"/>
                        </a:spcAft>
                        <a:buFont typeface="Arial" panose="020B0604020202020204" pitchFamily="34" charset="0"/>
                        <a:buChar char="•"/>
                      </a:pPr>
                      <a:r>
                        <a:rPr lang="en-US" sz="1200" dirty="0">
                          <a:solidFill>
                            <a:srgbClr val="142747"/>
                          </a:solidFill>
                          <a:latin typeface="Tahoma" panose="020B0604030504040204" pitchFamily="34" charset="0"/>
                          <a:ea typeface="Tahoma" panose="020B0604030504040204" pitchFamily="34" charset="0"/>
                          <a:cs typeface="Tahoma" panose="020B0604030504040204" pitchFamily="34" charset="0"/>
                        </a:rPr>
                        <a:t>Buyout based on residual value and/or Upgrade</a:t>
                      </a:r>
                    </a:p>
                    <a:p>
                      <a:pPr marL="0" indent="0">
                        <a:lnSpc>
                          <a:spcPct val="100000"/>
                        </a:lnSpc>
                        <a:spcBef>
                          <a:spcPts val="0"/>
                        </a:spcBef>
                        <a:spcAft>
                          <a:spcPts val="600"/>
                        </a:spcAft>
                        <a:buFont typeface="Arial" panose="020B0604020202020204" pitchFamily="34" charset="0"/>
                        <a:buNone/>
                      </a:pPr>
                      <a:endParaRPr lang="en-US" sz="1200" dirty="0">
                        <a:solidFill>
                          <a:srgbClr val="142747"/>
                        </a:solidFill>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extLst>
                  <a:ext uri="{0D108BD9-81ED-4DB2-BD59-A6C34878D82A}">
                    <a16:rowId xmlns:a16="http://schemas.microsoft.com/office/drawing/2014/main" val="4024023670"/>
                  </a:ext>
                </a:extLst>
              </a:tr>
              <a:tr h="522674">
                <a:tc>
                  <a:txBody>
                    <a:bodyPr/>
                    <a:lstStyle/>
                    <a:p>
                      <a:pPr>
                        <a:lnSpc>
                          <a:spcPct val="100000"/>
                        </a:lnSpc>
                        <a:spcBef>
                          <a:spcPts val="0"/>
                        </a:spcBef>
                        <a:spcAft>
                          <a:spcPts val="600"/>
                        </a:spcAft>
                      </a:pPr>
                      <a:r>
                        <a:rPr lang="en-US" sz="1200" dirty="0">
                          <a:solidFill>
                            <a:srgbClr val="142747"/>
                          </a:solidFill>
                          <a:latin typeface="Tahoma" panose="020B0604030504040204" pitchFamily="34" charset="0"/>
                          <a:ea typeface="Tahoma" panose="020B0604030504040204" pitchFamily="34" charset="0"/>
                          <a:cs typeface="Tahoma" panose="020B0604030504040204" pitchFamily="34" charset="0"/>
                        </a:rPr>
                        <a:t>Pricing Package</a:t>
                      </a:r>
                    </a:p>
                  </a:txBody>
                  <a:tcPr>
                    <a:solidFill>
                      <a:schemeClr val="bg1"/>
                    </a:solidFill>
                  </a:tcPr>
                </a:tc>
                <a:tc>
                  <a:txBody>
                    <a:bodyPr/>
                    <a:lstStyle/>
                    <a:p>
                      <a:pPr marL="173038" marR="0" lvl="0" indent="-173038"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solidFill>
                            <a:srgbClr val="142747"/>
                          </a:solidFill>
                          <a:latin typeface="Tahoma" panose="020B0604030504040204" pitchFamily="34" charset="0"/>
                          <a:ea typeface="Tahoma" panose="020B0604030504040204" pitchFamily="34" charset="0"/>
                          <a:cs typeface="Tahoma" panose="020B0604030504040204" pitchFamily="34" charset="0"/>
                        </a:rPr>
                        <a:t>Latest Gen 3 dual port charger pedestal/wall mount, proprietary cord management, graphic wrap, smart network</a:t>
                      </a:r>
                    </a:p>
                    <a:p>
                      <a:pPr marL="173038" marR="0" lvl="0" indent="-173038"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solidFill>
                            <a:srgbClr val="142747"/>
                          </a:solidFill>
                          <a:latin typeface="Tahoma" panose="020B0604030504040204" pitchFamily="34" charset="0"/>
                          <a:ea typeface="Tahoma" panose="020B0604030504040204" pitchFamily="34" charset="0"/>
                          <a:cs typeface="Tahoma" panose="020B0604030504040204" pitchFamily="34" charset="0"/>
                        </a:rPr>
                        <a:t>Dashboard monitoring and reporting</a:t>
                      </a:r>
                    </a:p>
                    <a:p>
                      <a:pPr marL="173038" marR="0" lvl="0" indent="-173038"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solidFill>
                            <a:srgbClr val="142747"/>
                          </a:solidFill>
                          <a:latin typeface="Tahoma" panose="020B0604030504040204" pitchFamily="34" charset="0"/>
                          <a:ea typeface="Tahoma" panose="020B0604030504040204" pitchFamily="34" charset="0"/>
                          <a:cs typeface="Tahoma" panose="020B0604030504040204" pitchFamily="34" charset="0"/>
                        </a:rPr>
                        <a:t>Industry leading support and extended warranty</a:t>
                      </a:r>
                    </a:p>
                  </a:txBody>
                  <a:tcPr>
                    <a:solidFill>
                      <a:schemeClr val="bg1"/>
                    </a:solidFill>
                  </a:tcPr>
                </a:tc>
                <a:extLst>
                  <a:ext uri="{0D108BD9-81ED-4DB2-BD59-A6C34878D82A}">
                    <a16:rowId xmlns:a16="http://schemas.microsoft.com/office/drawing/2014/main" val="815899727"/>
                  </a:ext>
                </a:extLst>
              </a:tr>
              <a:tr h="261337">
                <a:tc>
                  <a:txBody>
                    <a:bodyPr/>
                    <a:lstStyle/>
                    <a:p>
                      <a:pPr>
                        <a:lnSpc>
                          <a:spcPct val="100000"/>
                        </a:lnSpc>
                        <a:spcBef>
                          <a:spcPts val="0"/>
                        </a:spcBef>
                        <a:spcAft>
                          <a:spcPts val="600"/>
                        </a:spcAft>
                      </a:pPr>
                      <a:r>
                        <a:rPr lang="en-US" sz="1200" dirty="0">
                          <a:solidFill>
                            <a:srgbClr val="142747"/>
                          </a:solidFill>
                          <a:latin typeface="Tahoma" panose="020B0604030504040204" pitchFamily="34" charset="0"/>
                          <a:ea typeface="Tahoma" panose="020B0604030504040204" pitchFamily="34" charset="0"/>
                          <a:cs typeface="Tahoma" panose="020B0604030504040204" pitchFamily="34" charset="0"/>
                        </a:rPr>
                        <a:t>VIP Status</a:t>
                      </a:r>
                    </a:p>
                  </a:txBody>
                  <a:tcPr>
                    <a:solidFill>
                      <a:schemeClr val="bg1"/>
                    </a:solidFill>
                  </a:tcPr>
                </a:tc>
                <a:tc>
                  <a:txBody>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solidFill>
                            <a:srgbClr val="142747"/>
                          </a:solidFill>
                          <a:latin typeface="Tahoma" panose="020B0604030504040204" pitchFamily="34" charset="0"/>
                          <a:ea typeface="Tahoma" panose="020B0604030504040204" pitchFamily="34" charset="0"/>
                          <a:cs typeface="Tahoma" panose="020B0604030504040204" pitchFamily="34" charset="0"/>
                        </a:rPr>
                        <a:t>Ability to lock-in future pricing </a:t>
                      </a:r>
                    </a:p>
                    <a:p>
                      <a:pPr marL="171450" indent="-171450">
                        <a:lnSpc>
                          <a:spcPct val="100000"/>
                        </a:lnSpc>
                        <a:spcBef>
                          <a:spcPts val="0"/>
                        </a:spcBef>
                        <a:spcAft>
                          <a:spcPts val="600"/>
                        </a:spcAft>
                        <a:buFont typeface="Arial" panose="020B0604020202020204" pitchFamily="34" charset="0"/>
                        <a:buChar char="•"/>
                      </a:pPr>
                      <a:r>
                        <a:rPr lang="en-US" sz="1200" dirty="0">
                          <a:solidFill>
                            <a:srgbClr val="142747"/>
                          </a:solidFill>
                          <a:latin typeface="Tahoma" panose="020B0604030504040204" pitchFamily="34" charset="0"/>
                          <a:ea typeface="Tahoma" panose="020B0604030504040204" pitchFamily="34" charset="0"/>
                          <a:cs typeface="Tahoma" panose="020B0604030504040204" pitchFamily="34" charset="0"/>
                        </a:rPr>
                        <a:t>Front of the line delivery and installation</a:t>
                      </a:r>
                    </a:p>
                  </a:txBody>
                  <a:tcPr>
                    <a:solidFill>
                      <a:schemeClr val="bg1"/>
                    </a:solidFill>
                  </a:tcPr>
                </a:tc>
                <a:extLst>
                  <a:ext uri="{0D108BD9-81ED-4DB2-BD59-A6C34878D82A}">
                    <a16:rowId xmlns:a16="http://schemas.microsoft.com/office/drawing/2014/main" val="605254231"/>
                  </a:ext>
                </a:extLst>
              </a:tr>
            </a:tbl>
          </a:graphicData>
        </a:graphic>
      </p:graphicFrame>
      <p:pic>
        <p:nvPicPr>
          <p:cNvPr id="19" name="Picture 18">
            <a:extLst>
              <a:ext uri="{FF2B5EF4-FFF2-40B4-BE49-F238E27FC236}">
                <a16:creationId xmlns:a16="http://schemas.microsoft.com/office/drawing/2014/main" id="{632CBCC1-6980-4389-BBE6-DC99CC0A27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37387" y="1003935"/>
            <a:ext cx="1926077" cy="4836279"/>
          </a:xfrm>
          <a:prstGeom prst="rect">
            <a:avLst/>
          </a:prstGeom>
        </p:spPr>
      </p:pic>
      <p:grpSp>
        <p:nvGrpSpPr>
          <p:cNvPr id="9" name="Group 8">
            <a:extLst>
              <a:ext uri="{FF2B5EF4-FFF2-40B4-BE49-F238E27FC236}">
                <a16:creationId xmlns:a16="http://schemas.microsoft.com/office/drawing/2014/main" id="{4DF4713D-6373-164E-B08F-6EFB86EA4942}"/>
              </a:ext>
            </a:extLst>
          </p:cNvPr>
          <p:cNvGrpSpPr/>
          <p:nvPr/>
        </p:nvGrpSpPr>
        <p:grpSpPr>
          <a:xfrm>
            <a:off x="0" y="0"/>
            <a:ext cx="12192000" cy="6570915"/>
            <a:chOff x="0" y="0"/>
            <a:chExt cx="12192000" cy="6570915"/>
          </a:xfrm>
        </p:grpSpPr>
        <p:pic>
          <p:nvPicPr>
            <p:cNvPr id="12" name="Picture 11">
              <a:extLst>
                <a:ext uri="{FF2B5EF4-FFF2-40B4-BE49-F238E27FC236}">
                  <a16:creationId xmlns:a16="http://schemas.microsoft.com/office/drawing/2014/main" id="{FFB9B5CE-3124-FB4E-AB8D-B2B9219BAF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4377" y="6191255"/>
              <a:ext cx="1925208" cy="379660"/>
            </a:xfrm>
            <a:prstGeom prst="rect">
              <a:avLst/>
            </a:prstGeom>
          </p:spPr>
        </p:pic>
        <p:pic>
          <p:nvPicPr>
            <p:cNvPr id="13" name="Picture 12">
              <a:extLst>
                <a:ext uri="{FF2B5EF4-FFF2-40B4-BE49-F238E27FC236}">
                  <a16:creationId xmlns:a16="http://schemas.microsoft.com/office/drawing/2014/main" id="{457486C8-1604-AF49-A91E-770ED573ACC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10823" y="371946"/>
              <a:ext cx="2571994" cy="150190"/>
            </a:xfrm>
            <a:prstGeom prst="rect">
              <a:avLst/>
            </a:prstGeom>
          </p:spPr>
        </p:pic>
        <p:pic>
          <p:nvPicPr>
            <p:cNvPr id="14" name="Picture 13">
              <a:extLst>
                <a:ext uri="{FF2B5EF4-FFF2-40B4-BE49-F238E27FC236}">
                  <a16:creationId xmlns:a16="http://schemas.microsoft.com/office/drawing/2014/main" id="{0A876700-49C8-DC4F-8567-1B6EE2A243F5}"/>
                </a:ext>
              </a:extLst>
            </p:cNvPr>
            <p:cNvPicPr>
              <a:picLocks noChangeAspect="1"/>
            </p:cNvPicPr>
            <p:nvPr/>
          </p:nvPicPr>
          <p:blipFill>
            <a:blip r:embed="rId6"/>
            <a:stretch>
              <a:fillRect/>
            </a:stretch>
          </p:blipFill>
          <p:spPr>
            <a:xfrm>
              <a:off x="0" y="0"/>
              <a:ext cx="12192000" cy="145109"/>
            </a:xfrm>
            <a:prstGeom prst="rect">
              <a:avLst/>
            </a:prstGeom>
          </p:spPr>
        </p:pic>
      </p:grpSp>
      <p:pic>
        <p:nvPicPr>
          <p:cNvPr id="15" name="Picture 14">
            <a:extLst>
              <a:ext uri="{FF2B5EF4-FFF2-40B4-BE49-F238E27FC236}">
                <a16:creationId xmlns:a16="http://schemas.microsoft.com/office/drawing/2014/main" id="{B9C94C07-E3F2-F945-9074-39180367163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2210" y="-537343"/>
            <a:ext cx="1526701" cy="1895538"/>
          </a:xfrm>
          <a:prstGeom prst="rect">
            <a:avLst/>
          </a:prstGeom>
        </p:spPr>
      </p:pic>
      <p:cxnSp>
        <p:nvCxnSpPr>
          <p:cNvPr id="17" name="Straight Connector 16">
            <a:extLst>
              <a:ext uri="{FF2B5EF4-FFF2-40B4-BE49-F238E27FC236}">
                <a16:creationId xmlns:a16="http://schemas.microsoft.com/office/drawing/2014/main" id="{BB757923-FF20-A04C-AD59-5E89B549D77E}"/>
              </a:ext>
            </a:extLst>
          </p:cNvPr>
          <p:cNvCxnSpPr>
            <a:cxnSpLocks/>
          </p:cNvCxnSpPr>
          <p:nvPr/>
        </p:nvCxnSpPr>
        <p:spPr>
          <a:xfrm>
            <a:off x="1406981" y="1746674"/>
            <a:ext cx="7519305" cy="0"/>
          </a:xfrm>
          <a:prstGeom prst="line">
            <a:avLst/>
          </a:prstGeom>
          <a:ln w="19050">
            <a:solidFill>
              <a:srgbClr val="2BAEE4">
                <a:alpha val="25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AC0A41B-9317-7E44-A540-5CDC04A2ABA8}"/>
              </a:ext>
            </a:extLst>
          </p:cNvPr>
          <p:cNvCxnSpPr>
            <a:cxnSpLocks/>
          </p:cNvCxnSpPr>
          <p:nvPr/>
        </p:nvCxnSpPr>
        <p:spPr>
          <a:xfrm>
            <a:off x="1406981" y="2804766"/>
            <a:ext cx="7519305" cy="0"/>
          </a:xfrm>
          <a:prstGeom prst="line">
            <a:avLst/>
          </a:prstGeom>
          <a:ln w="19050">
            <a:solidFill>
              <a:srgbClr val="2BAEE4">
                <a:alpha val="25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DC2CD54-E69B-084F-9329-8C522D489310}"/>
              </a:ext>
            </a:extLst>
          </p:cNvPr>
          <p:cNvCxnSpPr>
            <a:cxnSpLocks/>
          </p:cNvCxnSpPr>
          <p:nvPr/>
        </p:nvCxnSpPr>
        <p:spPr>
          <a:xfrm>
            <a:off x="1406981" y="3261969"/>
            <a:ext cx="7519305" cy="0"/>
          </a:xfrm>
          <a:prstGeom prst="line">
            <a:avLst/>
          </a:prstGeom>
          <a:ln w="19050">
            <a:solidFill>
              <a:srgbClr val="2BAEE4">
                <a:alpha val="25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4ACF618-394D-1C41-BC0F-3E111000EAE0}"/>
              </a:ext>
            </a:extLst>
          </p:cNvPr>
          <p:cNvCxnSpPr>
            <a:cxnSpLocks/>
          </p:cNvCxnSpPr>
          <p:nvPr/>
        </p:nvCxnSpPr>
        <p:spPr>
          <a:xfrm>
            <a:off x="1472295" y="4198989"/>
            <a:ext cx="7519305" cy="0"/>
          </a:xfrm>
          <a:prstGeom prst="line">
            <a:avLst/>
          </a:prstGeom>
          <a:ln w="19050">
            <a:solidFill>
              <a:srgbClr val="2BAEE4">
                <a:alpha val="25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9574AFE-5392-9B4E-8C97-80B9124D60D2}"/>
              </a:ext>
            </a:extLst>
          </p:cNvPr>
          <p:cNvCxnSpPr>
            <a:cxnSpLocks/>
          </p:cNvCxnSpPr>
          <p:nvPr/>
        </p:nvCxnSpPr>
        <p:spPr>
          <a:xfrm>
            <a:off x="1472295" y="5308480"/>
            <a:ext cx="7519305" cy="0"/>
          </a:xfrm>
          <a:prstGeom prst="line">
            <a:avLst/>
          </a:prstGeom>
          <a:ln w="19050">
            <a:solidFill>
              <a:srgbClr val="2BAEE4">
                <a:alpha val="25000"/>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72FFB01-DBA9-A048-B9DF-F1F3E3488350}"/>
              </a:ext>
            </a:extLst>
          </p:cNvPr>
          <p:cNvCxnSpPr>
            <a:cxnSpLocks/>
          </p:cNvCxnSpPr>
          <p:nvPr/>
        </p:nvCxnSpPr>
        <p:spPr>
          <a:xfrm>
            <a:off x="1415690" y="1151891"/>
            <a:ext cx="7519305" cy="0"/>
          </a:xfrm>
          <a:prstGeom prst="line">
            <a:avLst/>
          </a:prstGeom>
          <a:ln w="19050">
            <a:solidFill>
              <a:srgbClr val="2BAEE4">
                <a:alpha val="25000"/>
              </a:srgb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E1AB9836-2928-7349-9DCE-1561AC781872}"/>
              </a:ext>
            </a:extLst>
          </p:cNvPr>
          <p:cNvSpPr/>
          <p:nvPr/>
        </p:nvSpPr>
        <p:spPr>
          <a:xfrm>
            <a:off x="3677038" y="1158962"/>
            <a:ext cx="261611" cy="4681253"/>
          </a:xfrm>
          <a:prstGeom prst="rect">
            <a:avLst/>
          </a:prstGeom>
          <a:solidFill>
            <a:srgbClr val="2BAEE4">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cxnSp>
        <p:nvCxnSpPr>
          <p:cNvPr id="29" name="Straight Connector 28">
            <a:extLst>
              <a:ext uri="{FF2B5EF4-FFF2-40B4-BE49-F238E27FC236}">
                <a16:creationId xmlns:a16="http://schemas.microsoft.com/office/drawing/2014/main" id="{E77E9E02-8DF9-E641-B74F-ED760C2A0522}"/>
              </a:ext>
            </a:extLst>
          </p:cNvPr>
          <p:cNvCxnSpPr>
            <a:cxnSpLocks/>
          </p:cNvCxnSpPr>
          <p:nvPr/>
        </p:nvCxnSpPr>
        <p:spPr>
          <a:xfrm>
            <a:off x="1472295" y="5836679"/>
            <a:ext cx="7519305" cy="0"/>
          </a:xfrm>
          <a:prstGeom prst="line">
            <a:avLst/>
          </a:prstGeom>
          <a:ln w="19050">
            <a:solidFill>
              <a:srgbClr val="2BAEE4">
                <a:alpha val="25000"/>
              </a:srgb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FD4B789-4178-4EA2-8288-245784B70FF7}"/>
              </a:ext>
            </a:extLst>
          </p:cNvPr>
          <p:cNvSpPr txBox="1"/>
          <p:nvPr/>
        </p:nvSpPr>
        <p:spPr>
          <a:xfrm rot="16200000">
            <a:off x="3249419" y="4624696"/>
            <a:ext cx="1105954" cy="261612"/>
          </a:xfrm>
          <a:prstGeom prst="rect">
            <a:avLst/>
          </a:prstGeom>
          <a:solidFill>
            <a:srgbClr val="92D050"/>
          </a:solidFill>
          <a:ln>
            <a:noFill/>
          </a:ln>
        </p:spPr>
        <p:txBody>
          <a:bodyPr wrap="square" rtlCol="0">
            <a:spAutoFit/>
          </a:bodyPr>
          <a:lstStyle/>
          <a:p>
            <a:pPr algn="ctr"/>
            <a:r>
              <a:rPr lang="en-US" sz="1100" dirty="0">
                <a:latin typeface="Tahoma" panose="020B0604030504040204" pitchFamily="34" charset="0"/>
                <a:ea typeface="Tahoma" panose="020B0604030504040204" pitchFamily="34" charset="0"/>
                <a:cs typeface="Tahoma" panose="020B0604030504040204" pitchFamily="34" charset="0"/>
              </a:rPr>
              <a:t>Includes</a:t>
            </a:r>
          </a:p>
        </p:txBody>
      </p:sp>
      <p:sp>
        <p:nvSpPr>
          <p:cNvPr id="21" name="TextBox 20">
            <a:extLst>
              <a:ext uri="{FF2B5EF4-FFF2-40B4-BE49-F238E27FC236}">
                <a16:creationId xmlns:a16="http://schemas.microsoft.com/office/drawing/2014/main" id="{491E1C71-0F3C-4834-B40E-D75039311C15}"/>
              </a:ext>
            </a:extLst>
          </p:cNvPr>
          <p:cNvSpPr txBox="1"/>
          <p:nvPr/>
        </p:nvSpPr>
        <p:spPr>
          <a:xfrm>
            <a:off x="7074023" y="6279409"/>
            <a:ext cx="4673600" cy="253916"/>
          </a:xfrm>
          <a:prstGeom prst="rect">
            <a:avLst/>
          </a:prstGeom>
          <a:noFill/>
        </p:spPr>
        <p:txBody>
          <a:bodyPr wrap="square" rtlCol="0" anchor="b">
            <a:spAutoFit/>
          </a:bodyPr>
          <a:lstStyle/>
          <a:p>
            <a:pPr algn="r"/>
            <a:r>
              <a:rPr lang="en-US" sz="1050" baseline="30000" dirty="0" err="1">
                <a:solidFill>
                  <a:srgbClr val="142747"/>
                </a:solidFill>
                <a:latin typeface="Tahoma Regular"/>
                <a:cs typeface="Gill Sans" panose="020B0502020104020203" pitchFamily="34" charset="-79"/>
                <a:sym typeface="Gill Sans"/>
              </a:rPr>
              <a:t>JuiceBar</a:t>
            </a:r>
            <a:r>
              <a:rPr lang="en-US" sz="1050" baseline="30000" dirty="0">
                <a:solidFill>
                  <a:srgbClr val="142747"/>
                </a:solidFill>
                <a:latin typeface="Tahoma Regular"/>
                <a:cs typeface="Gill Sans" panose="020B0502020104020203" pitchFamily="34" charset="-79"/>
                <a:sym typeface="Gill Sans"/>
              </a:rPr>
              <a:t>® Copyright 2020 Confidential</a:t>
            </a:r>
            <a:endParaRPr lang="en-US" sz="1050" dirty="0">
              <a:solidFill>
                <a:srgbClr val="142747"/>
              </a:solidFill>
              <a:latin typeface="Tahoma Regular"/>
              <a:cs typeface="Gill Sans" panose="020B0502020104020203" pitchFamily="34" charset="-79"/>
              <a:sym typeface="Gill Sans"/>
            </a:endParaRPr>
          </a:p>
        </p:txBody>
      </p:sp>
    </p:spTree>
    <p:extLst>
      <p:ext uri="{BB962C8B-B14F-4D97-AF65-F5344CB8AC3E}">
        <p14:creationId xmlns:p14="http://schemas.microsoft.com/office/powerpoint/2010/main" val="2434474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50;p21">
            <a:extLst>
              <a:ext uri="{FF2B5EF4-FFF2-40B4-BE49-F238E27FC236}">
                <a16:creationId xmlns:a16="http://schemas.microsoft.com/office/drawing/2014/main" id="{6A3A008F-0AD9-4F73-8F5D-385235E1E9A8}"/>
              </a:ext>
            </a:extLst>
          </p:cNvPr>
          <p:cNvSpPr txBox="1">
            <a:spLocks/>
          </p:cNvSpPr>
          <p:nvPr/>
        </p:nvSpPr>
        <p:spPr>
          <a:xfrm>
            <a:off x="1029659" y="1846093"/>
            <a:ext cx="10820100" cy="59632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DAEF0"/>
              </a:buClr>
              <a:buSzPts val="2400"/>
              <a:buFont typeface="Gill Sans"/>
              <a:buNone/>
              <a:defRPr sz="2400" b="1" i="0" u="none" strike="noStrike" cap="none">
                <a:solidFill>
                  <a:srgbClr val="1DAEF0"/>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002060"/>
              </a:buClr>
              <a:buFont typeface="Garamond"/>
              <a:buNone/>
            </a:pPr>
            <a:r>
              <a:rPr lang="en-US" sz="3200" b="0" dirty="0">
                <a:solidFill>
                  <a:srgbClr val="142747"/>
                </a:solidFill>
                <a:latin typeface="Tahoma Regular"/>
                <a:ea typeface="Garamond"/>
                <a:cs typeface="Gill Sans SemiBold" panose="020B0502020104020203" pitchFamily="34" charset="-79"/>
                <a:sym typeface="Garamond"/>
              </a:rPr>
              <a:t>Too Good To Ignore in Current Environment</a:t>
            </a:r>
            <a:endParaRPr lang="en-US" sz="3200" b="0" dirty="0">
              <a:solidFill>
                <a:srgbClr val="142747"/>
              </a:solidFill>
              <a:latin typeface="Tahoma Regular"/>
              <a:cs typeface="Gill Sans SemiBold" panose="020B0502020104020203" pitchFamily="34" charset="-79"/>
            </a:endParaRPr>
          </a:p>
        </p:txBody>
      </p:sp>
      <p:grpSp>
        <p:nvGrpSpPr>
          <p:cNvPr id="4" name="Group 3">
            <a:extLst>
              <a:ext uri="{FF2B5EF4-FFF2-40B4-BE49-F238E27FC236}">
                <a16:creationId xmlns:a16="http://schemas.microsoft.com/office/drawing/2014/main" id="{69E6738A-8498-9F44-A5B8-777EF86A185A}"/>
              </a:ext>
            </a:extLst>
          </p:cNvPr>
          <p:cNvGrpSpPr/>
          <p:nvPr/>
        </p:nvGrpSpPr>
        <p:grpSpPr>
          <a:xfrm>
            <a:off x="0" y="0"/>
            <a:ext cx="12192000" cy="6570915"/>
            <a:chOff x="0" y="0"/>
            <a:chExt cx="12192000" cy="6570915"/>
          </a:xfrm>
        </p:grpSpPr>
        <p:pic>
          <p:nvPicPr>
            <p:cNvPr id="7" name="Picture 6">
              <a:extLst>
                <a:ext uri="{FF2B5EF4-FFF2-40B4-BE49-F238E27FC236}">
                  <a16:creationId xmlns:a16="http://schemas.microsoft.com/office/drawing/2014/main" id="{353D92C7-E5CE-3848-9794-85111EF76C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4377" y="6191255"/>
              <a:ext cx="1925208" cy="379660"/>
            </a:xfrm>
            <a:prstGeom prst="rect">
              <a:avLst/>
            </a:prstGeom>
          </p:spPr>
        </p:pic>
        <p:pic>
          <p:nvPicPr>
            <p:cNvPr id="8" name="Picture 7">
              <a:extLst>
                <a:ext uri="{FF2B5EF4-FFF2-40B4-BE49-F238E27FC236}">
                  <a16:creationId xmlns:a16="http://schemas.microsoft.com/office/drawing/2014/main" id="{76A815C7-236F-1043-AD07-6EAB472891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75629" y="324675"/>
              <a:ext cx="2571994" cy="150190"/>
            </a:xfrm>
            <a:prstGeom prst="rect">
              <a:avLst/>
            </a:prstGeom>
          </p:spPr>
        </p:pic>
        <p:pic>
          <p:nvPicPr>
            <p:cNvPr id="9" name="Picture 8">
              <a:extLst>
                <a:ext uri="{FF2B5EF4-FFF2-40B4-BE49-F238E27FC236}">
                  <a16:creationId xmlns:a16="http://schemas.microsoft.com/office/drawing/2014/main" id="{9E256827-B9CF-B54E-A010-C7A422FAB116}"/>
                </a:ext>
              </a:extLst>
            </p:cNvPr>
            <p:cNvPicPr>
              <a:picLocks noChangeAspect="1"/>
            </p:cNvPicPr>
            <p:nvPr/>
          </p:nvPicPr>
          <p:blipFill>
            <a:blip r:embed="rId5"/>
            <a:stretch>
              <a:fillRect/>
            </a:stretch>
          </p:blipFill>
          <p:spPr>
            <a:xfrm>
              <a:off x="0" y="0"/>
              <a:ext cx="12192000" cy="145109"/>
            </a:xfrm>
            <a:prstGeom prst="rect">
              <a:avLst/>
            </a:prstGeom>
          </p:spPr>
        </p:pic>
      </p:grpSp>
      <p:sp>
        <p:nvSpPr>
          <p:cNvPr id="10" name="Google Shape;150;p21">
            <a:extLst>
              <a:ext uri="{FF2B5EF4-FFF2-40B4-BE49-F238E27FC236}">
                <a16:creationId xmlns:a16="http://schemas.microsoft.com/office/drawing/2014/main" id="{FCCED568-94E9-204E-80E3-184B4EE8D8E0}"/>
              </a:ext>
            </a:extLst>
          </p:cNvPr>
          <p:cNvSpPr txBox="1">
            <a:spLocks/>
          </p:cNvSpPr>
          <p:nvPr/>
        </p:nvSpPr>
        <p:spPr>
          <a:xfrm>
            <a:off x="1029659" y="2407527"/>
            <a:ext cx="9954864" cy="144002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DAEF0"/>
              </a:buClr>
              <a:buSzPts val="2400"/>
              <a:buFont typeface="Gill Sans"/>
              <a:buNone/>
              <a:defRPr sz="2400" b="1" i="0" u="none" strike="noStrike" cap="none">
                <a:solidFill>
                  <a:srgbClr val="1DAEF0"/>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002060"/>
              </a:buClr>
              <a:buFont typeface="Garamond"/>
              <a:buNone/>
            </a:pPr>
            <a:r>
              <a:rPr lang="en-US" sz="7200" b="0" dirty="0">
                <a:solidFill>
                  <a:srgbClr val="2BAEE4"/>
                </a:solidFill>
                <a:latin typeface="Tahoma Regular"/>
                <a:ea typeface="Garamond"/>
                <a:cs typeface="Gill Sans SemiBold" panose="020B0502020104020203" pitchFamily="34" charset="-79"/>
                <a:sym typeface="Garamond"/>
              </a:rPr>
              <a:t>VALUABLE INCENTIVES</a:t>
            </a:r>
            <a:endParaRPr lang="en-US" sz="7200" b="0" dirty="0">
              <a:solidFill>
                <a:srgbClr val="2BAEE4"/>
              </a:solidFill>
              <a:latin typeface="Tahoma Regular"/>
              <a:cs typeface="Gill Sans SemiBold" panose="020B0502020104020203" pitchFamily="34" charset="-79"/>
            </a:endParaRPr>
          </a:p>
        </p:txBody>
      </p:sp>
      <p:sp>
        <p:nvSpPr>
          <p:cNvPr id="11" name="Google Shape;150;p21">
            <a:extLst>
              <a:ext uri="{FF2B5EF4-FFF2-40B4-BE49-F238E27FC236}">
                <a16:creationId xmlns:a16="http://schemas.microsoft.com/office/drawing/2014/main" id="{51587EA5-3B83-B043-BF2C-1D9C20306578}"/>
              </a:ext>
            </a:extLst>
          </p:cNvPr>
          <p:cNvSpPr txBox="1">
            <a:spLocks/>
          </p:cNvSpPr>
          <p:nvPr/>
        </p:nvSpPr>
        <p:spPr>
          <a:xfrm>
            <a:off x="1029659" y="3595782"/>
            <a:ext cx="10820100" cy="59632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DAEF0"/>
              </a:buClr>
              <a:buSzPts val="2400"/>
              <a:buFont typeface="Gill Sans"/>
              <a:buNone/>
              <a:defRPr sz="2400" b="1" i="0" u="none" strike="noStrike" cap="none">
                <a:solidFill>
                  <a:srgbClr val="1DAEF0"/>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342900" indent="-342900">
              <a:lnSpc>
                <a:spcPct val="150000"/>
              </a:lnSpc>
              <a:buClr>
                <a:srgbClr val="2BAEE4"/>
              </a:buClr>
              <a:buSzPct val="80000"/>
              <a:buFont typeface="Wingdings" pitchFamily="2" charset="2"/>
              <a:buChar char="ü"/>
            </a:pPr>
            <a:r>
              <a:rPr lang="en-US" b="0" dirty="0">
                <a:solidFill>
                  <a:srgbClr val="142747"/>
                </a:solidFill>
                <a:latin typeface="Tahoma Regular"/>
                <a:ea typeface="Garamond"/>
                <a:cs typeface="Gill Sans SemiBold" panose="020B0502020104020203" pitchFamily="34" charset="-79"/>
                <a:sym typeface="Garamond"/>
              </a:rPr>
              <a:t>30% Investment Tax Credit (ITC) for All States</a:t>
            </a:r>
          </a:p>
          <a:p>
            <a:pPr marL="342900" indent="-342900">
              <a:lnSpc>
                <a:spcPct val="150000"/>
              </a:lnSpc>
              <a:buClr>
                <a:srgbClr val="2BAEE4"/>
              </a:buClr>
              <a:buSzPct val="80000"/>
              <a:buFont typeface="Wingdings" pitchFamily="2" charset="2"/>
              <a:buChar char="ü"/>
            </a:pPr>
            <a:r>
              <a:rPr lang="en-US" b="0" dirty="0">
                <a:solidFill>
                  <a:srgbClr val="142747"/>
                </a:solidFill>
                <a:latin typeface="Tahoma Regular"/>
                <a:cs typeface="Gill Sans SemiBold" panose="020B0502020104020203" pitchFamily="34" charset="-79"/>
                <a:sym typeface="Garamond"/>
              </a:rPr>
              <a:t>State and utility company rebates available in many states</a:t>
            </a:r>
            <a:endParaRPr lang="en-US" b="0" dirty="0">
              <a:solidFill>
                <a:srgbClr val="142747"/>
              </a:solidFill>
              <a:latin typeface="Tahoma Regular"/>
              <a:cs typeface="Gill Sans SemiBold" panose="020B0502020104020203" pitchFamily="34" charset="-79"/>
            </a:endParaRPr>
          </a:p>
        </p:txBody>
      </p:sp>
      <p:pic>
        <p:nvPicPr>
          <p:cNvPr id="14" name="Picture 13">
            <a:extLst>
              <a:ext uri="{FF2B5EF4-FFF2-40B4-BE49-F238E27FC236}">
                <a16:creationId xmlns:a16="http://schemas.microsoft.com/office/drawing/2014/main" id="{EF209B03-3243-7145-BEB8-FC0F8C654D7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2210" y="-537343"/>
            <a:ext cx="1526701" cy="1895538"/>
          </a:xfrm>
          <a:prstGeom prst="rect">
            <a:avLst/>
          </a:prstGeom>
        </p:spPr>
      </p:pic>
      <p:sp>
        <p:nvSpPr>
          <p:cNvPr id="13" name="TextBox 12">
            <a:extLst>
              <a:ext uri="{FF2B5EF4-FFF2-40B4-BE49-F238E27FC236}">
                <a16:creationId xmlns:a16="http://schemas.microsoft.com/office/drawing/2014/main" id="{D8EBD963-00CA-4B9D-9B19-57B95A76209F}"/>
              </a:ext>
            </a:extLst>
          </p:cNvPr>
          <p:cNvSpPr txBox="1"/>
          <p:nvPr/>
        </p:nvSpPr>
        <p:spPr>
          <a:xfrm>
            <a:off x="7074023" y="6316999"/>
            <a:ext cx="4673600" cy="253916"/>
          </a:xfrm>
          <a:prstGeom prst="rect">
            <a:avLst/>
          </a:prstGeom>
          <a:noFill/>
        </p:spPr>
        <p:txBody>
          <a:bodyPr wrap="square" rtlCol="0" anchor="b">
            <a:spAutoFit/>
          </a:bodyPr>
          <a:lstStyle/>
          <a:p>
            <a:pPr algn="r"/>
            <a:r>
              <a:rPr lang="en-US" sz="1050" baseline="30000" dirty="0" err="1">
                <a:solidFill>
                  <a:srgbClr val="142747"/>
                </a:solidFill>
                <a:latin typeface="Tahoma Regular"/>
                <a:cs typeface="Gill Sans" panose="020B0502020104020203" pitchFamily="34" charset="-79"/>
                <a:sym typeface="Gill Sans"/>
              </a:rPr>
              <a:t>JuiceBar</a:t>
            </a:r>
            <a:r>
              <a:rPr lang="en-US" sz="1050" baseline="30000" dirty="0">
                <a:solidFill>
                  <a:srgbClr val="142747"/>
                </a:solidFill>
                <a:latin typeface="Tahoma Regular"/>
                <a:cs typeface="Gill Sans" panose="020B0502020104020203" pitchFamily="34" charset="-79"/>
                <a:sym typeface="Gill Sans"/>
              </a:rPr>
              <a:t>® Copyright 2020 Confidential</a:t>
            </a:r>
            <a:endParaRPr lang="en-US" sz="1050" dirty="0">
              <a:solidFill>
                <a:srgbClr val="142747"/>
              </a:solidFill>
              <a:latin typeface="Tahoma Regular"/>
              <a:cs typeface="Gill Sans" panose="020B0502020104020203" pitchFamily="34" charset="-79"/>
              <a:sym typeface="Gill Sans"/>
            </a:endParaRPr>
          </a:p>
        </p:txBody>
      </p:sp>
    </p:spTree>
    <p:extLst>
      <p:ext uri="{BB962C8B-B14F-4D97-AF65-F5344CB8AC3E}">
        <p14:creationId xmlns:p14="http://schemas.microsoft.com/office/powerpoint/2010/main" val="1175704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231"/>
        <p:cNvGrpSpPr/>
        <p:nvPr/>
      </p:nvGrpSpPr>
      <p:grpSpPr>
        <a:xfrm>
          <a:off x="0" y="0"/>
          <a:ext cx="0" cy="0"/>
          <a:chOff x="0" y="0"/>
          <a:chExt cx="0" cy="0"/>
        </a:xfrm>
      </p:grpSpPr>
      <p:sp>
        <p:nvSpPr>
          <p:cNvPr id="232" name="Google Shape;232;p27"/>
          <p:cNvSpPr txBox="1">
            <a:spLocks noGrp="1"/>
          </p:cNvSpPr>
          <p:nvPr>
            <p:ph type="title"/>
          </p:nvPr>
        </p:nvSpPr>
        <p:spPr>
          <a:xfrm>
            <a:off x="718042" y="755122"/>
            <a:ext cx="10963571" cy="52970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2060"/>
              </a:buClr>
              <a:buSzPts val="2400"/>
              <a:buFont typeface="Gill Sans"/>
              <a:buNone/>
            </a:pPr>
            <a:r>
              <a:rPr lang="en-US" sz="3200" dirty="0">
                <a:solidFill>
                  <a:srgbClr val="002060"/>
                </a:solidFill>
                <a:cs typeface="Gill Sans SemiBold" panose="020B0502020104020203" pitchFamily="34" charset="-79"/>
              </a:rPr>
              <a:t>Thrilled To Be Working With The Best</a:t>
            </a:r>
            <a:endParaRPr lang="en-US" sz="3200" dirty="0">
              <a:cs typeface="Gill Sans SemiBold" panose="020B0502020104020203" pitchFamily="34" charset="-79"/>
            </a:endParaRPr>
          </a:p>
        </p:txBody>
      </p:sp>
      <p:grpSp>
        <p:nvGrpSpPr>
          <p:cNvPr id="2" name="Group 1">
            <a:extLst>
              <a:ext uri="{FF2B5EF4-FFF2-40B4-BE49-F238E27FC236}">
                <a16:creationId xmlns:a16="http://schemas.microsoft.com/office/drawing/2014/main" id="{BAE05048-AFCE-4647-900B-24C9661B0E0B}"/>
              </a:ext>
            </a:extLst>
          </p:cNvPr>
          <p:cNvGrpSpPr/>
          <p:nvPr/>
        </p:nvGrpSpPr>
        <p:grpSpPr>
          <a:xfrm>
            <a:off x="699231" y="1456431"/>
            <a:ext cx="11001196" cy="4363589"/>
            <a:chOff x="685979" y="1284155"/>
            <a:chExt cx="11001196" cy="4363589"/>
          </a:xfrm>
        </p:grpSpPr>
        <p:grpSp>
          <p:nvGrpSpPr>
            <p:cNvPr id="233" name="Google Shape;233;p27"/>
            <p:cNvGrpSpPr/>
            <p:nvPr/>
          </p:nvGrpSpPr>
          <p:grpSpPr>
            <a:xfrm>
              <a:off x="685979" y="1284155"/>
              <a:ext cx="11001196" cy="4283978"/>
              <a:chOff x="628649" y="1155568"/>
              <a:chExt cx="8006540" cy="4283978"/>
            </a:xfrm>
          </p:grpSpPr>
          <p:sp>
            <p:nvSpPr>
              <p:cNvPr id="234" name="Google Shape;234;p27"/>
              <p:cNvSpPr/>
              <p:nvPr/>
            </p:nvSpPr>
            <p:spPr>
              <a:xfrm>
                <a:off x="628649" y="1155571"/>
                <a:ext cx="1463040" cy="914400"/>
              </a:xfrm>
              <a:prstGeom prst="rect">
                <a:avLst/>
              </a:prstGeom>
              <a:solidFill>
                <a:srgbClr val="F2F2F2">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ahoma Regular"/>
                  <a:ea typeface="Calibri"/>
                  <a:cs typeface="Calibri"/>
                  <a:sym typeface="Calibri"/>
                </a:endParaRPr>
              </a:p>
            </p:txBody>
          </p:sp>
          <p:sp>
            <p:nvSpPr>
              <p:cNvPr id="235" name="Google Shape;235;p27"/>
              <p:cNvSpPr/>
              <p:nvPr/>
            </p:nvSpPr>
            <p:spPr>
              <a:xfrm>
                <a:off x="2264524" y="1155570"/>
                <a:ext cx="1463040" cy="914400"/>
              </a:xfrm>
              <a:prstGeom prst="rect">
                <a:avLst/>
              </a:prstGeom>
              <a:solidFill>
                <a:srgbClr val="F2F2F2">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ahoma Regular"/>
                  <a:ea typeface="Calibri"/>
                  <a:cs typeface="Calibri"/>
                  <a:sym typeface="Calibri"/>
                </a:endParaRPr>
              </a:p>
            </p:txBody>
          </p:sp>
          <p:sp>
            <p:nvSpPr>
              <p:cNvPr id="236" name="Google Shape;236;p27"/>
              <p:cNvSpPr/>
              <p:nvPr/>
            </p:nvSpPr>
            <p:spPr>
              <a:xfrm>
                <a:off x="3900399" y="1155570"/>
                <a:ext cx="1463040" cy="914400"/>
              </a:xfrm>
              <a:prstGeom prst="rect">
                <a:avLst/>
              </a:prstGeom>
              <a:solidFill>
                <a:srgbClr val="F2F2F2">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ahoma Regular"/>
                  <a:ea typeface="Calibri"/>
                  <a:cs typeface="Calibri"/>
                  <a:sym typeface="Calibri"/>
                </a:endParaRPr>
              </a:p>
            </p:txBody>
          </p:sp>
          <p:sp>
            <p:nvSpPr>
              <p:cNvPr id="237" name="Google Shape;237;p27"/>
              <p:cNvSpPr/>
              <p:nvPr/>
            </p:nvSpPr>
            <p:spPr>
              <a:xfrm>
                <a:off x="5536274" y="1155569"/>
                <a:ext cx="1463040" cy="914400"/>
              </a:xfrm>
              <a:prstGeom prst="rect">
                <a:avLst/>
              </a:prstGeom>
              <a:solidFill>
                <a:srgbClr val="F2F2F2">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ahoma Regular"/>
                  <a:ea typeface="Calibri"/>
                  <a:cs typeface="Calibri"/>
                  <a:sym typeface="Calibri"/>
                </a:endParaRPr>
              </a:p>
            </p:txBody>
          </p:sp>
          <p:sp>
            <p:nvSpPr>
              <p:cNvPr id="238" name="Google Shape;238;p27"/>
              <p:cNvSpPr/>
              <p:nvPr/>
            </p:nvSpPr>
            <p:spPr>
              <a:xfrm>
                <a:off x="7172149" y="1155568"/>
                <a:ext cx="1463040" cy="914400"/>
              </a:xfrm>
              <a:prstGeom prst="rect">
                <a:avLst/>
              </a:prstGeom>
              <a:solidFill>
                <a:srgbClr val="F2F2F2">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ahoma Regular"/>
                  <a:ea typeface="Calibri"/>
                  <a:cs typeface="Calibri"/>
                  <a:sym typeface="Calibri"/>
                </a:endParaRPr>
              </a:p>
            </p:txBody>
          </p:sp>
          <p:sp>
            <p:nvSpPr>
              <p:cNvPr id="239" name="Google Shape;239;p27"/>
              <p:cNvSpPr/>
              <p:nvPr/>
            </p:nvSpPr>
            <p:spPr>
              <a:xfrm>
                <a:off x="628649" y="2267278"/>
                <a:ext cx="1463040" cy="914400"/>
              </a:xfrm>
              <a:prstGeom prst="rect">
                <a:avLst/>
              </a:prstGeom>
              <a:solidFill>
                <a:srgbClr val="F2F2F2">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ahoma Regular"/>
                  <a:ea typeface="Calibri"/>
                  <a:cs typeface="Calibri"/>
                  <a:sym typeface="Calibri"/>
                </a:endParaRPr>
              </a:p>
            </p:txBody>
          </p:sp>
          <p:sp>
            <p:nvSpPr>
              <p:cNvPr id="240" name="Google Shape;240;p27"/>
              <p:cNvSpPr/>
              <p:nvPr/>
            </p:nvSpPr>
            <p:spPr>
              <a:xfrm>
                <a:off x="2264524" y="2267277"/>
                <a:ext cx="1463040" cy="914400"/>
              </a:xfrm>
              <a:prstGeom prst="rect">
                <a:avLst/>
              </a:prstGeom>
              <a:solidFill>
                <a:srgbClr val="F2F2F2">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ahoma Regular"/>
                  <a:ea typeface="Calibri"/>
                  <a:cs typeface="Calibri"/>
                  <a:sym typeface="Calibri"/>
                </a:endParaRPr>
              </a:p>
            </p:txBody>
          </p:sp>
          <p:sp>
            <p:nvSpPr>
              <p:cNvPr id="241" name="Google Shape;241;p27"/>
              <p:cNvSpPr/>
              <p:nvPr/>
            </p:nvSpPr>
            <p:spPr>
              <a:xfrm>
                <a:off x="3900399" y="2267277"/>
                <a:ext cx="1463040" cy="914400"/>
              </a:xfrm>
              <a:prstGeom prst="rect">
                <a:avLst/>
              </a:prstGeom>
              <a:solidFill>
                <a:srgbClr val="F2F2F2">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ahoma Regular"/>
                  <a:ea typeface="Calibri"/>
                  <a:cs typeface="Calibri"/>
                  <a:sym typeface="Calibri"/>
                </a:endParaRPr>
              </a:p>
            </p:txBody>
          </p:sp>
          <p:sp>
            <p:nvSpPr>
              <p:cNvPr id="242" name="Google Shape;242;p27"/>
              <p:cNvSpPr/>
              <p:nvPr/>
            </p:nvSpPr>
            <p:spPr>
              <a:xfrm>
                <a:off x="5536274" y="2267276"/>
                <a:ext cx="1463040" cy="914400"/>
              </a:xfrm>
              <a:prstGeom prst="rect">
                <a:avLst/>
              </a:prstGeom>
              <a:solidFill>
                <a:srgbClr val="F2F2F2">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ahoma Regular"/>
                  <a:ea typeface="Calibri"/>
                  <a:cs typeface="Calibri"/>
                  <a:sym typeface="Calibri"/>
                </a:endParaRPr>
              </a:p>
            </p:txBody>
          </p:sp>
          <p:sp>
            <p:nvSpPr>
              <p:cNvPr id="243" name="Google Shape;243;p27"/>
              <p:cNvSpPr/>
              <p:nvPr/>
            </p:nvSpPr>
            <p:spPr>
              <a:xfrm>
                <a:off x="7172149" y="2267275"/>
                <a:ext cx="1463040" cy="914400"/>
              </a:xfrm>
              <a:prstGeom prst="rect">
                <a:avLst/>
              </a:prstGeom>
              <a:solidFill>
                <a:srgbClr val="F2F2F2">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ahoma Regular"/>
                  <a:ea typeface="Calibri"/>
                  <a:cs typeface="Calibri"/>
                  <a:sym typeface="Calibri"/>
                </a:endParaRPr>
              </a:p>
            </p:txBody>
          </p:sp>
          <p:sp>
            <p:nvSpPr>
              <p:cNvPr id="244" name="Google Shape;244;p27"/>
              <p:cNvSpPr/>
              <p:nvPr/>
            </p:nvSpPr>
            <p:spPr>
              <a:xfrm>
                <a:off x="628649" y="3396469"/>
                <a:ext cx="1463040" cy="914400"/>
              </a:xfrm>
              <a:prstGeom prst="rect">
                <a:avLst/>
              </a:prstGeom>
              <a:solidFill>
                <a:srgbClr val="F2F2F2">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ahoma Regular"/>
                  <a:ea typeface="Calibri"/>
                  <a:cs typeface="Calibri"/>
                  <a:sym typeface="Calibri"/>
                </a:endParaRPr>
              </a:p>
            </p:txBody>
          </p:sp>
          <p:sp>
            <p:nvSpPr>
              <p:cNvPr id="245" name="Google Shape;245;p27"/>
              <p:cNvSpPr/>
              <p:nvPr/>
            </p:nvSpPr>
            <p:spPr>
              <a:xfrm>
                <a:off x="2264524" y="3396468"/>
                <a:ext cx="1463040" cy="914400"/>
              </a:xfrm>
              <a:prstGeom prst="rect">
                <a:avLst/>
              </a:prstGeom>
              <a:solidFill>
                <a:srgbClr val="F2F2F2">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ahoma Regular"/>
                  <a:ea typeface="Calibri"/>
                  <a:cs typeface="Calibri"/>
                  <a:sym typeface="Calibri"/>
                </a:endParaRPr>
              </a:p>
            </p:txBody>
          </p:sp>
          <p:sp>
            <p:nvSpPr>
              <p:cNvPr id="246" name="Google Shape;246;p27"/>
              <p:cNvSpPr/>
              <p:nvPr/>
            </p:nvSpPr>
            <p:spPr>
              <a:xfrm>
                <a:off x="3900399" y="3396468"/>
                <a:ext cx="1463040" cy="914400"/>
              </a:xfrm>
              <a:prstGeom prst="rect">
                <a:avLst/>
              </a:prstGeom>
              <a:solidFill>
                <a:srgbClr val="F2F2F2">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ahoma Regular"/>
                  <a:ea typeface="Calibri"/>
                  <a:cs typeface="Calibri"/>
                  <a:sym typeface="Calibri"/>
                </a:endParaRPr>
              </a:p>
            </p:txBody>
          </p:sp>
          <p:sp>
            <p:nvSpPr>
              <p:cNvPr id="247" name="Google Shape;247;p27"/>
              <p:cNvSpPr/>
              <p:nvPr/>
            </p:nvSpPr>
            <p:spPr>
              <a:xfrm>
                <a:off x="5536274" y="3396467"/>
                <a:ext cx="1463040" cy="914400"/>
              </a:xfrm>
              <a:prstGeom prst="rect">
                <a:avLst/>
              </a:prstGeom>
              <a:solidFill>
                <a:srgbClr val="F2F2F2">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ahoma Regular"/>
                  <a:ea typeface="Calibri"/>
                  <a:cs typeface="Calibri"/>
                  <a:sym typeface="Calibri"/>
                </a:endParaRPr>
              </a:p>
            </p:txBody>
          </p:sp>
          <p:sp>
            <p:nvSpPr>
              <p:cNvPr id="248" name="Google Shape;248;p27"/>
              <p:cNvSpPr/>
              <p:nvPr/>
            </p:nvSpPr>
            <p:spPr>
              <a:xfrm>
                <a:off x="7172149" y="3396466"/>
                <a:ext cx="1463040" cy="914400"/>
              </a:xfrm>
              <a:prstGeom prst="rect">
                <a:avLst/>
              </a:prstGeom>
              <a:solidFill>
                <a:srgbClr val="F2F2F2">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ahoma Regular"/>
                  <a:ea typeface="Calibri"/>
                  <a:cs typeface="Calibri"/>
                  <a:sym typeface="Calibri"/>
                </a:endParaRPr>
              </a:p>
            </p:txBody>
          </p:sp>
          <p:sp>
            <p:nvSpPr>
              <p:cNvPr id="249" name="Google Shape;249;p27"/>
              <p:cNvSpPr/>
              <p:nvPr/>
            </p:nvSpPr>
            <p:spPr>
              <a:xfrm>
                <a:off x="628649" y="4525146"/>
                <a:ext cx="1463040" cy="914400"/>
              </a:xfrm>
              <a:prstGeom prst="rect">
                <a:avLst/>
              </a:prstGeom>
              <a:solidFill>
                <a:srgbClr val="F2F2F2">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ahoma Regular"/>
                  <a:ea typeface="Calibri"/>
                  <a:cs typeface="Calibri"/>
                  <a:sym typeface="Calibri"/>
                </a:endParaRPr>
              </a:p>
            </p:txBody>
          </p:sp>
          <p:sp>
            <p:nvSpPr>
              <p:cNvPr id="250" name="Google Shape;250;p27"/>
              <p:cNvSpPr/>
              <p:nvPr/>
            </p:nvSpPr>
            <p:spPr>
              <a:xfrm>
                <a:off x="2264524" y="4525146"/>
                <a:ext cx="1463040" cy="914400"/>
              </a:xfrm>
              <a:prstGeom prst="rect">
                <a:avLst/>
              </a:prstGeom>
              <a:solidFill>
                <a:srgbClr val="F2F2F2">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ahoma Regular"/>
                  <a:ea typeface="Calibri"/>
                  <a:cs typeface="Calibri"/>
                  <a:sym typeface="Calibri"/>
                </a:endParaRPr>
              </a:p>
            </p:txBody>
          </p:sp>
          <p:sp>
            <p:nvSpPr>
              <p:cNvPr id="251" name="Google Shape;251;p27"/>
              <p:cNvSpPr/>
              <p:nvPr/>
            </p:nvSpPr>
            <p:spPr>
              <a:xfrm>
                <a:off x="3900399" y="4525146"/>
                <a:ext cx="1463040" cy="914400"/>
              </a:xfrm>
              <a:prstGeom prst="rect">
                <a:avLst/>
              </a:prstGeom>
              <a:solidFill>
                <a:srgbClr val="F2F2F2">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ahoma Regular"/>
                  <a:ea typeface="Calibri"/>
                  <a:cs typeface="Calibri"/>
                  <a:sym typeface="Calibri"/>
                </a:endParaRPr>
              </a:p>
            </p:txBody>
          </p:sp>
          <p:sp>
            <p:nvSpPr>
              <p:cNvPr id="252" name="Google Shape;252;p27"/>
              <p:cNvSpPr/>
              <p:nvPr/>
            </p:nvSpPr>
            <p:spPr>
              <a:xfrm>
                <a:off x="5536274" y="4525146"/>
                <a:ext cx="1463040" cy="914400"/>
              </a:xfrm>
              <a:prstGeom prst="rect">
                <a:avLst/>
              </a:prstGeom>
              <a:solidFill>
                <a:srgbClr val="F2F2F2">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ahoma Regular"/>
                  <a:ea typeface="Calibri"/>
                  <a:cs typeface="Calibri"/>
                  <a:sym typeface="Calibri"/>
                </a:endParaRPr>
              </a:p>
            </p:txBody>
          </p:sp>
          <p:sp>
            <p:nvSpPr>
              <p:cNvPr id="253" name="Google Shape;253;p27"/>
              <p:cNvSpPr/>
              <p:nvPr/>
            </p:nvSpPr>
            <p:spPr>
              <a:xfrm>
                <a:off x="7172149" y="4525146"/>
                <a:ext cx="1463040" cy="914400"/>
              </a:xfrm>
              <a:prstGeom prst="rect">
                <a:avLst/>
              </a:prstGeom>
              <a:solidFill>
                <a:srgbClr val="F2F2F2">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ahoma Regular"/>
                  <a:ea typeface="Calibri"/>
                  <a:cs typeface="Calibri"/>
                  <a:sym typeface="Calibri"/>
                </a:endParaRPr>
              </a:p>
            </p:txBody>
          </p:sp>
        </p:grpSp>
        <p:pic>
          <p:nvPicPr>
            <p:cNvPr id="254" name="Google Shape;254;p27" descr="logo-google.png"/>
            <p:cNvPicPr preferRelativeResize="0"/>
            <p:nvPr/>
          </p:nvPicPr>
          <p:blipFill rotWithShape="1">
            <a:blip r:embed="rId3">
              <a:alphaModFix/>
            </a:blip>
            <a:srcRect/>
            <a:stretch/>
          </p:blipFill>
          <p:spPr>
            <a:xfrm>
              <a:off x="1101840" y="1508682"/>
              <a:ext cx="1280160" cy="417651"/>
            </a:xfrm>
            <a:prstGeom prst="rect">
              <a:avLst/>
            </a:prstGeom>
            <a:noFill/>
            <a:ln>
              <a:noFill/>
            </a:ln>
          </p:spPr>
        </p:pic>
        <p:pic>
          <p:nvPicPr>
            <p:cNvPr id="255" name="Google Shape;255;p27" descr="1280px-Banco_Santander_Logotipo.svg.png"/>
            <p:cNvPicPr preferRelativeResize="0"/>
            <p:nvPr/>
          </p:nvPicPr>
          <p:blipFill rotWithShape="1">
            <a:blip r:embed="rId4">
              <a:alphaModFix/>
            </a:blip>
            <a:srcRect/>
            <a:stretch/>
          </p:blipFill>
          <p:spPr>
            <a:xfrm>
              <a:off x="5480295" y="4928225"/>
              <a:ext cx="1371600" cy="262319"/>
            </a:xfrm>
            <a:prstGeom prst="rect">
              <a:avLst/>
            </a:prstGeom>
            <a:noFill/>
            <a:ln>
              <a:noFill/>
            </a:ln>
          </p:spPr>
        </p:pic>
        <p:pic>
          <p:nvPicPr>
            <p:cNvPr id="256" name="Google Shape;256;p27" descr="1280px-Cushman_&amp;_Wakefield_logo.svg.png"/>
            <p:cNvPicPr preferRelativeResize="0"/>
            <p:nvPr/>
          </p:nvPicPr>
          <p:blipFill rotWithShape="1">
            <a:blip r:embed="rId5">
              <a:alphaModFix/>
            </a:blip>
            <a:srcRect/>
            <a:stretch/>
          </p:blipFill>
          <p:spPr>
            <a:xfrm>
              <a:off x="7748511" y="2668110"/>
              <a:ext cx="1371600" cy="293180"/>
            </a:xfrm>
            <a:prstGeom prst="rect">
              <a:avLst/>
            </a:prstGeom>
            <a:noFill/>
            <a:ln>
              <a:noFill/>
            </a:ln>
          </p:spPr>
        </p:pic>
        <p:pic>
          <p:nvPicPr>
            <p:cNvPr id="257" name="Google Shape;257;p27" descr="2000px-American_Express_logo_(2018).svg.png"/>
            <p:cNvPicPr preferRelativeResize="0"/>
            <p:nvPr/>
          </p:nvPicPr>
          <p:blipFill rotWithShape="1">
            <a:blip r:embed="rId6">
              <a:alphaModFix/>
            </a:blip>
            <a:srcRect/>
            <a:stretch/>
          </p:blipFill>
          <p:spPr>
            <a:xfrm>
              <a:off x="10272813" y="1389883"/>
              <a:ext cx="732740" cy="731520"/>
            </a:xfrm>
            <a:prstGeom prst="rect">
              <a:avLst/>
            </a:prstGeom>
            <a:noFill/>
            <a:ln>
              <a:noFill/>
            </a:ln>
          </p:spPr>
        </p:pic>
        <p:pic>
          <p:nvPicPr>
            <p:cNvPr id="258" name="Google Shape;258;p27" descr="2000px-Hines_Interests_Logo.svg.png"/>
            <p:cNvPicPr preferRelativeResize="0"/>
            <p:nvPr/>
          </p:nvPicPr>
          <p:blipFill rotWithShape="1">
            <a:blip r:embed="rId7">
              <a:alphaModFix/>
            </a:blip>
            <a:srcRect/>
            <a:stretch/>
          </p:blipFill>
          <p:spPr>
            <a:xfrm>
              <a:off x="7748511" y="1514943"/>
              <a:ext cx="1371600" cy="469773"/>
            </a:xfrm>
            <a:prstGeom prst="rect">
              <a:avLst/>
            </a:prstGeom>
            <a:noFill/>
            <a:ln>
              <a:noFill/>
            </a:ln>
          </p:spPr>
        </p:pic>
        <p:pic>
          <p:nvPicPr>
            <p:cNvPr id="259" name="Google Shape;259;p27" descr="CarrProp-tr-1024x288.png"/>
            <p:cNvPicPr preferRelativeResize="0"/>
            <p:nvPr/>
          </p:nvPicPr>
          <p:blipFill rotWithShape="1">
            <a:blip r:embed="rId8">
              <a:alphaModFix/>
            </a:blip>
            <a:srcRect/>
            <a:stretch/>
          </p:blipFill>
          <p:spPr>
            <a:xfrm>
              <a:off x="1019934" y="4902674"/>
              <a:ext cx="1371600" cy="385763"/>
            </a:xfrm>
            <a:prstGeom prst="rect">
              <a:avLst/>
            </a:prstGeom>
            <a:noFill/>
            <a:ln>
              <a:noFill/>
            </a:ln>
          </p:spPr>
        </p:pic>
        <p:pic>
          <p:nvPicPr>
            <p:cNvPr id="260" name="Google Shape;260;p27" descr="Newmans_Own copy.png"/>
            <p:cNvPicPr preferRelativeResize="0"/>
            <p:nvPr/>
          </p:nvPicPr>
          <p:blipFill rotWithShape="1">
            <a:blip r:embed="rId9">
              <a:alphaModFix/>
            </a:blip>
            <a:srcRect/>
            <a:stretch/>
          </p:blipFill>
          <p:spPr>
            <a:xfrm>
              <a:off x="5715173" y="2496875"/>
              <a:ext cx="837032" cy="724631"/>
            </a:xfrm>
            <a:prstGeom prst="rect">
              <a:avLst/>
            </a:prstGeom>
            <a:noFill/>
            <a:ln>
              <a:noFill/>
            </a:ln>
          </p:spPr>
        </p:pic>
        <p:pic>
          <p:nvPicPr>
            <p:cNvPr id="261" name="Google Shape;261;p27" descr="SP+.png"/>
            <p:cNvPicPr preferRelativeResize="0"/>
            <p:nvPr/>
          </p:nvPicPr>
          <p:blipFill rotWithShape="1">
            <a:blip r:embed="rId10">
              <a:alphaModFix/>
            </a:blip>
            <a:srcRect/>
            <a:stretch/>
          </p:blipFill>
          <p:spPr>
            <a:xfrm>
              <a:off x="10179509" y="2480394"/>
              <a:ext cx="1005075" cy="720533"/>
            </a:xfrm>
            <a:prstGeom prst="rect">
              <a:avLst/>
            </a:prstGeom>
            <a:noFill/>
            <a:ln>
              <a:noFill/>
            </a:ln>
          </p:spPr>
        </p:pic>
        <p:pic>
          <p:nvPicPr>
            <p:cNvPr id="262" name="Google Shape;262;p27" descr="TD_Garden_Logo-Primary.svg.png"/>
            <p:cNvPicPr preferRelativeResize="0"/>
            <p:nvPr/>
          </p:nvPicPr>
          <p:blipFill rotWithShape="1">
            <a:blip r:embed="rId11">
              <a:alphaModFix/>
            </a:blip>
            <a:srcRect/>
            <a:stretch/>
          </p:blipFill>
          <p:spPr>
            <a:xfrm>
              <a:off x="7726658" y="4948498"/>
              <a:ext cx="1371600" cy="342900"/>
            </a:xfrm>
            <a:prstGeom prst="rect">
              <a:avLst/>
            </a:prstGeom>
            <a:noFill/>
            <a:ln>
              <a:noFill/>
            </a:ln>
          </p:spPr>
        </p:pic>
        <p:pic>
          <p:nvPicPr>
            <p:cNvPr id="263" name="Google Shape;263;p27" descr="tishman_sm.png"/>
            <p:cNvPicPr preferRelativeResize="0"/>
            <p:nvPr/>
          </p:nvPicPr>
          <p:blipFill rotWithShape="1">
            <a:blip r:embed="rId12">
              <a:alphaModFix/>
            </a:blip>
            <a:srcRect/>
            <a:stretch/>
          </p:blipFill>
          <p:spPr>
            <a:xfrm>
              <a:off x="7684471" y="3611921"/>
              <a:ext cx="1371600" cy="740664"/>
            </a:xfrm>
            <a:prstGeom prst="rect">
              <a:avLst/>
            </a:prstGeom>
            <a:noFill/>
            <a:ln>
              <a:noFill/>
            </a:ln>
          </p:spPr>
        </p:pic>
        <p:pic>
          <p:nvPicPr>
            <p:cNvPr id="264" name="Google Shape;264;p27" descr="laz_parking_color.png"/>
            <p:cNvPicPr preferRelativeResize="0"/>
            <p:nvPr/>
          </p:nvPicPr>
          <p:blipFill rotWithShape="1">
            <a:blip r:embed="rId13">
              <a:alphaModFix/>
            </a:blip>
            <a:srcRect/>
            <a:stretch/>
          </p:blipFill>
          <p:spPr>
            <a:xfrm>
              <a:off x="9915885" y="4733344"/>
              <a:ext cx="1590264" cy="914400"/>
            </a:xfrm>
            <a:prstGeom prst="rect">
              <a:avLst/>
            </a:prstGeom>
            <a:noFill/>
            <a:ln>
              <a:noFill/>
            </a:ln>
          </p:spPr>
        </p:pic>
        <p:pic>
          <p:nvPicPr>
            <p:cNvPr id="265" name="Google Shape;265;p27" descr="Image result for omni hotels LOGO"/>
            <p:cNvPicPr preferRelativeResize="0"/>
            <p:nvPr/>
          </p:nvPicPr>
          <p:blipFill rotWithShape="1">
            <a:blip r:embed="rId14">
              <a:alphaModFix/>
            </a:blip>
            <a:srcRect/>
            <a:stretch/>
          </p:blipFill>
          <p:spPr>
            <a:xfrm>
              <a:off x="10108168" y="3342173"/>
              <a:ext cx="1280160" cy="1280160"/>
            </a:xfrm>
            <a:prstGeom prst="rect">
              <a:avLst/>
            </a:prstGeom>
            <a:noFill/>
            <a:ln>
              <a:noFill/>
            </a:ln>
          </p:spPr>
        </p:pic>
        <p:pic>
          <p:nvPicPr>
            <p:cNvPr id="266" name="Google Shape;266;p27" descr="2000px-JLL_logo.svg.png"/>
            <p:cNvPicPr preferRelativeResize="0"/>
            <p:nvPr/>
          </p:nvPicPr>
          <p:blipFill rotWithShape="1">
            <a:blip r:embed="rId15">
              <a:alphaModFix/>
            </a:blip>
            <a:srcRect/>
            <a:stretch/>
          </p:blipFill>
          <p:spPr>
            <a:xfrm>
              <a:off x="5493609" y="1413445"/>
              <a:ext cx="1280160" cy="571271"/>
            </a:xfrm>
            <a:prstGeom prst="rect">
              <a:avLst/>
            </a:prstGeom>
            <a:noFill/>
            <a:ln>
              <a:noFill/>
            </a:ln>
          </p:spPr>
        </p:pic>
        <p:pic>
          <p:nvPicPr>
            <p:cNvPr id="267" name="Google Shape;267;p27" descr="propark.psd"/>
            <p:cNvPicPr preferRelativeResize="0"/>
            <p:nvPr/>
          </p:nvPicPr>
          <p:blipFill rotWithShape="1">
            <a:blip r:embed="rId16">
              <a:alphaModFix/>
            </a:blip>
            <a:srcRect/>
            <a:stretch/>
          </p:blipFill>
          <p:spPr>
            <a:xfrm>
              <a:off x="952738" y="2567335"/>
              <a:ext cx="1371600" cy="626165"/>
            </a:xfrm>
            <a:prstGeom prst="rect">
              <a:avLst/>
            </a:prstGeom>
            <a:noFill/>
            <a:ln>
              <a:noFill/>
            </a:ln>
          </p:spPr>
        </p:pic>
        <p:pic>
          <p:nvPicPr>
            <p:cNvPr id="268" name="Google Shape;268;p27" descr="mtsinai_logo.png"/>
            <p:cNvPicPr preferRelativeResize="0"/>
            <p:nvPr/>
          </p:nvPicPr>
          <p:blipFill rotWithShape="1">
            <a:blip r:embed="rId17">
              <a:alphaModFix/>
            </a:blip>
            <a:srcRect/>
            <a:stretch/>
          </p:blipFill>
          <p:spPr>
            <a:xfrm>
              <a:off x="921974" y="3578913"/>
              <a:ext cx="1371600" cy="857250"/>
            </a:xfrm>
            <a:prstGeom prst="rect">
              <a:avLst/>
            </a:prstGeom>
            <a:noFill/>
            <a:ln>
              <a:noFill/>
            </a:ln>
          </p:spPr>
        </p:pic>
        <p:pic>
          <p:nvPicPr>
            <p:cNvPr id="269" name="Google Shape;269;p27" descr="Image result for BRANDYWINE REALTY LOGO"/>
            <p:cNvPicPr preferRelativeResize="0"/>
            <p:nvPr/>
          </p:nvPicPr>
          <p:blipFill rotWithShape="1">
            <a:blip r:embed="rId18">
              <a:alphaModFix/>
            </a:blip>
            <a:srcRect/>
            <a:stretch/>
          </p:blipFill>
          <p:spPr>
            <a:xfrm>
              <a:off x="3192982" y="1459086"/>
              <a:ext cx="1280160" cy="645192"/>
            </a:xfrm>
            <a:prstGeom prst="rect">
              <a:avLst/>
            </a:prstGeom>
            <a:noFill/>
            <a:ln>
              <a:noFill/>
            </a:ln>
          </p:spPr>
        </p:pic>
        <p:pic>
          <p:nvPicPr>
            <p:cNvPr id="270" name="Google Shape;270;p27" descr="REGN_Logo-020216.png"/>
            <p:cNvPicPr preferRelativeResize="0"/>
            <p:nvPr/>
          </p:nvPicPr>
          <p:blipFill rotWithShape="1">
            <a:blip r:embed="rId19">
              <a:alphaModFix/>
            </a:blip>
            <a:srcRect/>
            <a:stretch/>
          </p:blipFill>
          <p:spPr>
            <a:xfrm>
              <a:off x="3195256" y="2607610"/>
              <a:ext cx="1371600" cy="457771"/>
            </a:xfrm>
            <a:prstGeom prst="rect">
              <a:avLst/>
            </a:prstGeom>
            <a:noFill/>
            <a:ln>
              <a:noFill/>
            </a:ln>
          </p:spPr>
        </p:pic>
        <p:pic>
          <p:nvPicPr>
            <p:cNvPr id="271" name="Google Shape;271;p27" descr="A close up of a logo &#10; &#10;Description automatically generated"/>
            <p:cNvPicPr preferRelativeResize="0"/>
            <p:nvPr/>
          </p:nvPicPr>
          <p:blipFill rotWithShape="1">
            <a:blip r:embed="rId20">
              <a:alphaModFix/>
            </a:blip>
            <a:srcRect/>
            <a:stretch/>
          </p:blipFill>
          <p:spPr>
            <a:xfrm>
              <a:off x="5622837" y="3639346"/>
              <a:ext cx="1086515" cy="685814"/>
            </a:xfrm>
            <a:prstGeom prst="rect">
              <a:avLst/>
            </a:prstGeom>
            <a:noFill/>
            <a:ln>
              <a:noFill/>
            </a:ln>
          </p:spPr>
        </p:pic>
        <p:pic>
          <p:nvPicPr>
            <p:cNvPr id="272" name="Google Shape;272;p27"/>
            <p:cNvPicPr preferRelativeResize="0"/>
            <p:nvPr/>
          </p:nvPicPr>
          <p:blipFill rotWithShape="1">
            <a:blip r:embed="rId21">
              <a:alphaModFix/>
            </a:blip>
            <a:srcRect/>
            <a:stretch/>
          </p:blipFill>
          <p:spPr>
            <a:xfrm>
              <a:off x="3199602" y="3805312"/>
              <a:ext cx="1382857" cy="375424"/>
            </a:xfrm>
            <a:prstGeom prst="rect">
              <a:avLst/>
            </a:prstGeom>
            <a:noFill/>
            <a:ln>
              <a:noFill/>
            </a:ln>
          </p:spPr>
        </p:pic>
        <p:pic>
          <p:nvPicPr>
            <p:cNvPr id="273" name="Google Shape;273;p27"/>
            <p:cNvPicPr preferRelativeResize="0"/>
            <p:nvPr/>
          </p:nvPicPr>
          <p:blipFill rotWithShape="1">
            <a:blip r:embed="rId22">
              <a:alphaModFix/>
            </a:blip>
            <a:srcRect/>
            <a:stretch/>
          </p:blipFill>
          <p:spPr>
            <a:xfrm>
              <a:off x="3195917" y="4856887"/>
              <a:ext cx="1443264" cy="477335"/>
            </a:xfrm>
            <a:prstGeom prst="rect">
              <a:avLst/>
            </a:prstGeom>
            <a:noFill/>
            <a:ln>
              <a:noFill/>
            </a:ln>
          </p:spPr>
        </p:pic>
      </p:grpSp>
      <p:grpSp>
        <p:nvGrpSpPr>
          <p:cNvPr id="45" name="Group 44">
            <a:extLst>
              <a:ext uri="{FF2B5EF4-FFF2-40B4-BE49-F238E27FC236}">
                <a16:creationId xmlns:a16="http://schemas.microsoft.com/office/drawing/2014/main" id="{879678AF-4BD2-3340-9994-69FD249E52CE}"/>
              </a:ext>
            </a:extLst>
          </p:cNvPr>
          <p:cNvGrpSpPr/>
          <p:nvPr/>
        </p:nvGrpSpPr>
        <p:grpSpPr>
          <a:xfrm>
            <a:off x="0" y="0"/>
            <a:ext cx="12192000" cy="6570915"/>
            <a:chOff x="0" y="0"/>
            <a:chExt cx="12192000" cy="6570915"/>
          </a:xfrm>
        </p:grpSpPr>
        <p:pic>
          <p:nvPicPr>
            <p:cNvPr id="47" name="Picture 46">
              <a:extLst>
                <a:ext uri="{FF2B5EF4-FFF2-40B4-BE49-F238E27FC236}">
                  <a16:creationId xmlns:a16="http://schemas.microsoft.com/office/drawing/2014/main" id="{318EFA28-F83F-DC4A-986B-A19ADB100E86}"/>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444377" y="6191255"/>
              <a:ext cx="1925208" cy="379660"/>
            </a:xfrm>
            <a:prstGeom prst="rect">
              <a:avLst/>
            </a:prstGeom>
          </p:spPr>
        </p:pic>
        <p:pic>
          <p:nvPicPr>
            <p:cNvPr id="48" name="Picture 47">
              <a:extLst>
                <a:ext uri="{FF2B5EF4-FFF2-40B4-BE49-F238E27FC236}">
                  <a16:creationId xmlns:a16="http://schemas.microsoft.com/office/drawing/2014/main" id="{9B0CD88B-59B8-5B49-83FE-9188855AB07C}"/>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9175629" y="324675"/>
              <a:ext cx="2571994" cy="150190"/>
            </a:xfrm>
            <a:prstGeom prst="rect">
              <a:avLst/>
            </a:prstGeom>
          </p:spPr>
        </p:pic>
        <p:pic>
          <p:nvPicPr>
            <p:cNvPr id="49" name="Picture 48">
              <a:extLst>
                <a:ext uri="{FF2B5EF4-FFF2-40B4-BE49-F238E27FC236}">
                  <a16:creationId xmlns:a16="http://schemas.microsoft.com/office/drawing/2014/main" id="{AE420CCA-4984-BD40-8738-FFFFC089919C}"/>
                </a:ext>
              </a:extLst>
            </p:cNvPr>
            <p:cNvPicPr>
              <a:picLocks noChangeAspect="1"/>
            </p:cNvPicPr>
            <p:nvPr/>
          </p:nvPicPr>
          <p:blipFill>
            <a:blip r:embed="rId25"/>
            <a:stretch>
              <a:fillRect/>
            </a:stretch>
          </p:blipFill>
          <p:spPr>
            <a:xfrm>
              <a:off x="0" y="0"/>
              <a:ext cx="12192000" cy="145109"/>
            </a:xfrm>
            <a:prstGeom prst="rect">
              <a:avLst/>
            </a:prstGeom>
          </p:spPr>
        </p:pic>
      </p:grpSp>
      <p:pic>
        <p:nvPicPr>
          <p:cNvPr id="51" name="Picture 50">
            <a:extLst>
              <a:ext uri="{FF2B5EF4-FFF2-40B4-BE49-F238E27FC236}">
                <a16:creationId xmlns:a16="http://schemas.microsoft.com/office/drawing/2014/main" id="{F230E06B-4448-F04F-A9D5-4664FBAA0144}"/>
              </a:ext>
            </a:extLst>
          </p:cNvPr>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382210" y="-537343"/>
            <a:ext cx="1526701" cy="1895538"/>
          </a:xfrm>
          <a:prstGeom prst="rect">
            <a:avLst/>
          </a:prstGeom>
        </p:spPr>
      </p:pic>
      <p:sp>
        <p:nvSpPr>
          <p:cNvPr id="53" name="TextBox 52">
            <a:extLst>
              <a:ext uri="{FF2B5EF4-FFF2-40B4-BE49-F238E27FC236}">
                <a16:creationId xmlns:a16="http://schemas.microsoft.com/office/drawing/2014/main" id="{571EC325-359D-4AF5-AD5F-5745A0225FB8}"/>
              </a:ext>
            </a:extLst>
          </p:cNvPr>
          <p:cNvSpPr txBox="1"/>
          <p:nvPr/>
        </p:nvSpPr>
        <p:spPr>
          <a:xfrm>
            <a:off x="7074023" y="6279409"/>
            <a:ext cx="4673600" cy="253916"/>
          </a:xfrm>
          <a:prstGeom prst="rect">
            <a:avLst/>
          </a:prstGeom>
          <a:noFill/>
        </p:spPr>
        <p:txBody>
          <a:bodyPr wrap="square" rtlCol="0" anchor="b">
            <a:spAutoFit/>
          </a:bodyPr>
          <a:lstStyle/>
          <a:p>
            <a:pPr algn="r"/>
            <a:r>
              <a:rPr lang="en-US" sz="1050" baseline="30000" dirty="0" err="1">
                <a:solidFill>
                  <a:srgbClr val="142747"/>
                </a:solidFill>
                <a:latin typeface="Tahoma Regular"/>
                <a:cs typeface="Gill Sans" panose="020B0502020104020203" pitchFamily="34" charset="-79"/>
                <a:sym typeface="Gill Sans"/>
              </a:rPr>
              <a:t>JuiceBar</a:t>
            </a:r>
            <a:r>
              <a:rPr lang="en-US" sz="1050" baseline="30000" dirty="0">
                <a:solidFill>
                  <a:srgbClr val="142747"/>
                </a:solidFill>
                <a:latin typeface="Tahoma Regular"/>
                <a:cs typeface="Gill Sans" panose="020B0502020104020203" pitchFamily="34" charset="-79"/>
                <a:sym typeface="Gill Sans"/>
              </a:rPr>
              <a:t>® Copyright 2020 Confidential</a:t>
            </a:r>
            <a:endParaRPr lang="en-US" sz="1050" dirty="0">
              <a:solidFill>
                <a:srgbClr val="142747"/>
              </a:solidFill>
              <a:latin typeface="Tahoma Regular"/>
              <a:cs typeface="Gill Sans" panose="020B0502020104020203" pitchFamily="34" charset="-79"/>
              <a:sym typeface="Gill Sans"/>
            </a:endParaRPr>
          </a:p>
        </p:txBody>
      </p:sp>
    </p:spTree>
    <p:extLst>
      <p:ext uri="{BB962C8B-B14F-4D97-AF65-F5344CB8AC3E}">
        <p14:creationId xmlns:p14="http://schemas.microsoft.com/office/powerpoint/2010/main" val="2212476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352;p34">
            <a:extLst>
              <a:ext uri="{FF2B5EF4-FFF2-40B4-BE49-F238E27FC236}">
                <a16:creationId xmlns:a16="http://schemas.microsoft.com/office/drawing/2014/main" id="{A49E35F8-E282-954E-A60A-84AF1FE1F9BA}"/>
              </a:ext>
            </a:extLst>
          </p:cNvPr>
          <p:cNvSpPr txBox="1">
            <a:spLocks noGrp="1"/>
          </p:cNvSpPr>
          <p:nvPr>
            <p:ph type="title"/>
          </p:nvPr>
        </p:nvSpPr>
        <p:spPr>
          <a:xfrm>
            <a:off x="1501404" y="1019473"/>
            <a:ext cx="11624936" cy="600857"/>
          </a:xfrm>
          <a:prstGeom prst="rect">
            <a:avLst/>
          </a:prstGeom>
          <a:noFill/>
          <a:ln>
            <a:noFill/>
          </a:ln>
        </p:spPr>
        <p:txBody>
          <a:bodyPr spcFirstLastPara="1" wrap="square" lIns="91425" tIns="45700" rIns="91425" bIns="45700" anchor="t" anchorCtr="0">
            <a:noAutofit/>
          </a:bodyPr>
          <a:lstStyle/>
          <a:p>
            <a:pPr lvl="0">
              <a:spcBef>
                <a:spcPts val="0"/>
              </a:spcBef>
              <a:buClr>
                <a:srgbClr val="002060"/>
              </a:buClr>
              <a:buSzPts val="2400"/>
            </a:pPr>
            <a:r>
              <a:rPr lang="en-US" sz="3600" b="1" dirty="0">
                <a:solidFill>
                  <a:srgbClr val="142747"/>
                </a:solidFill>
                <a:latin typeface="Tahoma" panose="020B0604030504040204" pitchFamily="34" charset="0"/>
                <a:ea typeface="Tahoma" panose="020B0604030504040204" pitchFamily="34" charset="0"/>
                <a:cs typeface="Tahoma" panose="020B0604030504040204" pitchFamily="34" charset="0"/>
                <a:sym typeface="Garamond"/>
              </a:rPr>
              <a:t> National Presence in Over 100 Cities</a:t>
            </a:r>
            <a:endParaRPr sz="3600" b="1" dirty="0">
              <a:solidFill>
                <a:srgbClr val="142747"/>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id="{67AE7E70-B3B2-2548-8D20-DA1C066754B7}"/>
              </a:ext>
            </a:extLst>
          </p:cNvPr>
          <p:cNvSpPr txBox="1"/>
          <p:nvPr/>
        </p:nvSpPr>
        <p:spPr>
          <a:xfrm>
            <a:off x="1106425" y="2773680"/>
            <a:ext cx="2587751" cy="2212848"/>
          </a:xfrm>
          <a:prstGeom prst="rect">
            <a:avLst/>
          </a:prstGeom>
          <a:noFill/>
        </p:spPr>
        <p:txBody>
          <a:bodyPr wrap="square" rtlCol="0" anchor="ctr">
            <a:noAutofit/>
          </a:bodyPr>
          <a:lstStyle/>
          <a:p>
            <a:pPr marL="9525">
              <a:spcAft>
                <a:spcPts val="1200"/>
              </a:spcAft>
              <a:buClr>
                <a:srgbClr val="92D050"/>
              </a:buClr>
            </a:pPr>
            <a:endParaRPr lang="en-US" dirty="0">
              <a:latin typeface="Pill Gothic 300mg Light" panose="02000503030000020004" pitchFamily="2" charset="77"/>
            </a:endParaRPr>
          </a:p>
        </p:txBody>
      </p:sp>
      <p:sp>
        <p:nvSpPr>
          <p:cNvPr id="9" name="Google Shape;281;p28">
            <a:extLst>
              <a:ext uri="{FF2B5EF4-FFF2-40B4-BE49-F238E27FC236}">
                <a16:creationId xmlns:a16="http://schemas.microsoft.com/office/drawing/2014/main" id="{AD50F6BF-F32A-0B4A-B362-AF7103304AF5}"/>
              </a:ext>
            </a:extLst>
          </p:cNvPr>
          <p:cNvSpPr txBox="1"/>
          <p:nvPr/>
        </p:nvSpPr>
        <p:spPr>
          <a:xfrm>
            <a:off x="8892693" y="2080677"/>
            <a:ext cx="2406931" cy="2148251"/>
          </a:xfrm>
          <a:prstGeom prst="rect">
            <a:avLst/>
          </a:prstGeom>
          <a:noFill/>
          <a:ln>
            <a:noFill/>
          </a:ln>
        </p:spPr>
        <p:txBody>
          <a:bodyPr spcFirstLastPara="1" wrap="square" lIns="91425" tIns="45700" rIns="91425" bIns="45700" anchor="t" anchorCtr="0">
            <a:noAutofit/>
          </a:bodyPr>
          <a:lstStyle/>
          <a:p>
            <a:pPr marL="0" marR="0" lvl="0" indent="0" algn="r" rtl="0">
              <a:buClr>
                <a:schemeClr val="dk1"/>
              </a:buClr>
              <a:buSzPts val="1295"/>
              <a:buFont typeface="Arial"/>
              <a:buNone/>
            </a:pPr>
            <a:r>
              <a:rPr lang="en-US" b="1" dirty="0">
                <a:solidFill>
                  <a:srgbClr val="142747"/>
                </a:solidFill>
                <a:latin typeface="Tahoma" panose="020B0604030504040204" pitchFamily="34" charset="0"/>
                <a:ea typeface="Tahoma" panose="020B0604030504040204" pitchFamily="34" charset="0"/>
                <a:cs typeface="Tahoma" panose="020B0604030504040204" pitchFamily="34" charset="0"/>
                <a:sym typeface="Gill Sans"/>
              </a:rPr>
              <a:t>Corporate HQ: </a:t>
            </a:r>
          </a:p>
          <a:p>
            <a:pPr marL="0" marR="0" lvl="0" indent="0" algn="r" rtl="0">
              <a:buClr>
                <a:schemeClr val="dk1"/>
              </a:buClr>
              <a:buSzPts val="1295"/>
              <a:buFont typeface="Arial"/>
              <a:buNone/>
            </a:pPr>
            <a:r>
              <a:rPr lang="en-US" b="1" dirty="0">
                <a:solidFill>
                  <a:srgbClr val="142747"/>
                </a:solidFill>
                <a:latin typeface="Tahoma" panose="020B0604030504040204" pitchFamily="34" charset="0"/>
                <a:ea typeface="Tahoma" panose="020B0604030504040204" pitchFamily="34" charset="0"/>
                <a:cs typeface="Tahoma" panose="020B0604030504040204" pitchFamily="34" charset="0"/>
                <a:sym typeface="Gill Sans"/>
              </a:rPr>
              <a:t>South Norwalk, CT</a:t>
            </a:r>
          </a:p>
          <a:p>
            <a:pPr marL="0" marR="0" lvl="0" indent="0" algn="r" rtl="0">
              <a:buClr>
                <a:schemeClr val="dk1"/>
              </a:buClr>
              <a:buSzPts val="1295"/>
              <a:buFont typeface="Arial"/>
              <a:buNone/>
            </a:pPr>
            <a:endParaRPr b="1" dirty="0">
              <a:solidFill>
                <a:srgbClr val="142747"/>
              </a:solidFill>
              <a:latin typeface="Tahoma" panose="020B0604030504040204" pitchFamily="34" charset="0"/>
              <a:ea typeface="Tahoma" panose="020B0604030504040204" pitchFamily="34" charset="0"/>
              <a:cs typeface="Tahoma" panose="020B0604030504040204" pitchFamily="34" charset="0"/>
            </a:endParaRPr>
          </a:p>
          <a:p>
            <a:pPr marL="0" marR="0" lvl="0" indent="0" algn="r" rtl="0">
              <a:buClr>
                <a:schemeClr val="dk1"/>
              </a:buClr>
              <a:buSzPts val="1295"/>
              <a:buFont typeface="Arial"/>
              <a:buNone/>
            </a:pPr>
            <a:r>
              <a:rPr lang="en-US" b="1" dirty="0">
                <a:solidFill>
                  <a:srgbClr val="142747"/>
                </a:solidFill>
                <a:latin typeface="Tahoma" panose="020B0604030504040204" pitchFamily="34" charset="0"/>
                <a:ea typeface="Tahoma" panose="020B0604030504040204" pitchFamily="34" charset="0"/>
                <a:cs typeface="Tahoma" panose="020B0604030504040204" pitchFamily="34" charset="0"/>
                <a:sym typeface="Gill Sans"/>
              </a:rPr>
              <a:t>Operations Center: </a:t>
            </a:r>
          </a:p>
          <a:p>
            <a:pPr marL="0" marR="0" lvl="0" indent="0" algn="r" rtl="0">
              <a:buClr>
                <a:schemeClr val="dk1"/>
              </a:buClr>
              <a:buSzPts val="1295"/>
              <a:buFont typeface="Arial"/>
              <a:buNone/>
            </a:pPr>
            <a:r>
              <a:rPr lang="en-US" b="1" dirty="0">
                <a:solidFill>
                  <a:srgbClr val="142747"/>
                </a:solidFill>
                <a:latin typeface="Tahoma" panose="020B0604030504040204" pitchFamily="34" charset="0"/>
                <a:ea typeface="Tahoma" panose="020B0604030504040204" pitchFamily="34" charset="0"/>
                <a:cs typeface="Tahoma" panose="020B0604030504040204" pitchFamily="34" charset="0"/>
                <a:sym typeface="Gill Sans"/>
              </a:rPr>
              <a:t>East Hartford, CT</a:t>
            </a:r>
          </a:p>
          <a:p>
            <a:pPr marL="0" marR="0" lvl="0" indent="0" algn="r" rtl="0">
              <a:buClr>
                <a:schemeClr val="dk1"/>
              </a:buClr>
              <a:buSzPts val="1295"/>
              <a:buFont typeface="Arial"/>
              <a:buNone/>
            </a:pPr>
            <a:endParaRPr lang="en-US" b="1" dirty="0">
              <a:solidFill>
                <a:srgbClr val="142747"/>
              </a:solidFill>
              <a:latin typeface="Tahoma" panose="020B0604030504040204" pitchFamily="34" charset="0"/>
              <a:ea typeface="Tahoma" panose="020B0604030504040204" pitchFamily="34" charset="0"/>
              <a:cs typeface="Tahoma" panose="020B0604030504040204" pitchFamily="34" charset="0"/>
              <a:sym typeface="Gill Sans"/>
            </a:endParaRPr>
          </a:p>
          <a:p>
            <a:pPr marL="0" marR="0" lvl="0" indent="0" algn="r" rtl="0">
              <a:buClr>
                <a:schemeClr val="dk1"/>
              </a:buClr>
              <a:buSzPts val="1295"/>
              <a:buFont typeface="Arial"/>
              <a:buNone/>
            </a:pPr>
            <a:r>
              <a:rPr lang="en-US" b="1" dirty="0">
                <a:solidFill>
                  <a:srgbClr val="142747"/>
                </a:solidFill>
                <a:latin typeface="Tahoma" panose="020B0604030504040204" pitchFamily="34" charset="0"/>
                <a:ea typeface="Tahoma" panose="020B0604030504040204" pitchFamily="34" charset="0"/>
                <a:cs typeface="Tahoma" panose="020B0604030504040204" pitchFamily="34" charset="0"/>
                <a:sym typeface="Gill Sans"/>
              </a:rPr>
              <a:t>Engineering &amp; Technology Center: Oxford, CT</a:t>
            </a:r>
          </a:p>
          <a:p>
            <a:pPr marL="0" marR="0" lvl="0" indent="0" algn="r" rtl="0">
              <a:buClr>
                <a:schemeClr val="dk1"/>
              </a:buClr>
              <a:buSzPts val="1295"/>
              <a:buFont typeface="Arial"/>
              <a:buNone/>
            </a:pPr>
            <a:endParaRPr b="1" dirty="0">
              <a:solidFill>
                <a:srgbClr val="142747"/>
              </a:solidFill>
              <a:latin typeface="Tahoma" panose="020B0604030504040204" pitchFamily="34" charset="0"/>
              <a:ea typeface="Tahoma" panose="020B0604030504040204" pitchFamily="34" charset="0"/>
              <a:cs typeface="Tahoma" panose="020B0604030504040204" pitchFamily="34" charset="0"/>
            </a:endParaRPr>
          </a:p>
          <a:p>
            <a:pPr marL="0" marR="0" lvl="0" indent="0" algn="r" rtl="0">
              <a:buClr>
                <a:schemeClr val="dk1"/>
              </a:buClr>
              <a:buSzPts val="1295"/>
              <a:buFont typeface="Arial"/>
              <a:buNone/>
            </a:pPr>
            <a:r>
              <a:rPr lang="en-US" b="1" dirty="0">
                <a:solidFill>
                  <a:srgbClr val="142747"/>
                </a:solidFill>
                <a:latin typeface="Tahoma" panose="020B0604030504040204" pitchFamily="34" charset="0"/>
                <a:ea typeface="Tahoma" panose="020B0604030504040204" pitchFamily="34" charset="0"/>
                <a:cs typeface="Tahoma" panose="020B0604030504040204" pitchFamily="34" charset="0"/>
                <a:sym typeface="Gill Sans"/>
              </a:rPr>
              <a:t>Manufacturing Facility: Brockton, MA</a:t>
            </a:r>
          </a:p>
          <a:p>
            <a:pPr marL="0" marR="0" lvl="0" indent="0" algn="r" rtl="0">
              <a:buClr>
                <a:schemeClr val="dk1"/>
              </a:buClr>
              <a:buSzPts val="1295"/>
              <a:buFont typeface="Arial"/>
              <a:buNone/>
            </a:pPr>
            <a:endParaRPr lang="en-US" b="1" dirty="0">
              <a:solidFill>
                <a:srgbClr val="142747"/>
              </a:solidFill>
              <a:latin typeface="Tahoma" panose="020B0604030504040204" pitchFamily="34" charset="0"/>
              <a:ea typeface="Tahoma" panose="020B0604030504040204" pitchFamily="34" charset="0"/>
              <a:cs typeface="Tahoma" panose="020B0604030504040204" pitchFamily="34" charset="0"/>
              <a:sym typeface="Gill Sans"/>
            </a:endParaRPr>
          </a:p>
          <a:p>
            <a:pPr marL="0" marR="0" lvl="0" indent="0" algn="r" rtl="0">
              <a:buClr>
                <a:schemeClr val="dk1"/>
              </a:buClr>
              <a:buSzPts val="1295"/>
              <a:buFont typeface="Arial"/>
              <a:buNone/>
            </a:pPr>
            <a:r>
              <a:rPr lang="en-US" b="1" dirty="0">
                <a:solidFill>
                  <a:srgbClr val="142747"/>
                </a:solidFill>
                <a:latin typeface="Tahoma" panose="020B0604030504040204" pitchFamily="34" charset="0"/>
                <a:ea typeface="Tahoma" panose="020B0604030504040204" pitchFamily="34" charset="0"/>
                <a:cs typeface="Tahoma" panose="020B0604030504040204" pitchFamily="34" charset="0"/>
                <a:sym typeface="Gill Sans"/>
              </a:rPr>
              <a:t>West Coast Office: Emeryville, CA</a:t>
            </a:r>
          </a:p>
          <a:p>
            <a:pPr marL="0" marR="0" lvl="0" indent="0" algn="r" rtl="0">
              <a:buClr>
                <a:schemeClr val="dk1"/>
              </a:buClr>
              <a:buSzPts val="1295"/>
              <a:buFont typeface="Arial"/>
              <a:buNone/>
            </a:pPr>
            <a:endParaRPr lang="en-US" b="1" dirty="0">
              <a:solidFill>
                <a:srgbClr val="142747"/>
              </a:solidFill>
              <a:latin typeface="Tahoma" panose="020B0604030504040204" pitchFamily="34" charset="0"/>
              <a:ea typeface="Tahoma" panose="020B0604030504040204" pitchFamily="34" charset="0"/>
              <a:cs typeface="Tahoma" panose="020B0604030504040204" pitchFamily="34" charset="0"/>
              <a:sym typeface="Gill Sans"/>
            </a:endParaRPr>
          </a:p>
          <a:p>
            <a:pPr marL="0" marR="0" lvl="0" indent="0" algn="r" rtl="0">
              <a:lnSpc>
                <a:spcPct val="90000"/>
              </a:lnSpc>
              <a:buClr>
                <a:schemeClr val="dk1"/>
              </a:buClr>
              <a:buSzPts val="1295"/>
              <a:buFont typeface="Arial"/>
              <a:buNone/>
            </a:pPr>
            <a:endParaRPr b="1" dirty="0">
              <a:solidFill>
                <a:srgbClr val="142747"/>
              </a:solidFill>
              <a:latin typeface="Tahoma" panose="020B0604030504040204" pitchFamily="34" charset="0"/>
              <a:ea typeface="Tahoma" panose="020B0604030504040204" pitchFamily="34" charset="0"/>
              <a:cs typeface="Tahoma" panose="020B0604030504040204" pitchFamily="34" charset="0"/>
              <a:sym typeface="Gill Sans"/>
            </a:endParaRPr>
          </a:p>
        </p:txBody>
      </p:sp>
      <mc:AlternateContent xmlns:mc="http://schemas.openxmlformats.org/markup-compatibility/2006" xmlns:cx4="http://schemas.microsoft.com/office/drawing/2016/5/10/chartex">
        <mc:Choice Requires="cx4">
          <p:graphicFrame>
            <p:nvGraphicFramePr>
              <p:cNvPr id="10" name="Chart 9">
                <a:extLst>
                  <a:ext uri="{FF2B5EF4-FFF2-40B4-BE49-F238E27FC236}">
                    <a16:creationId xmlns:a16="http://schemas.microsoft.com/office/drawing/2014/main" id="{DE9478D1-223B-DA47-8721-B64D68CB5978}"/>
                  </a:ext>
                </a:extLst>
              </p:cNvPr>
              <p:cNvGraphicFramePr/>
              <p:nvPr/>
            </p:nvGraphicFramePr>
            <p:xfrm>
              <a:off x="1121265" y="1340324"/>
              <a:ext cx="7985437" cy="4868550"/>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10" name="Chart 9">
                <a:extLst>
                  <a:ext uri="{FF2B5EF4-FFF2-40B4-BE49-F238E27FC236}">
                    <a16:creationId xmlns:a16="http://schemas.microsoft.com/office/drawing/2014/main" id="{DE9478D1-223B-DA47-8721-B64D68CB5978}"/>
                  </a:ext>
                </a:extLst>
              </p:cNvPr>
              <p:cNvPicPr>
                <a:picLocks noGrp="1" noRot="1" noChangeAspect="1" noMove="1" noResize="1" noEditPoints="1" noAdjustHandles="1" noChangeArrowheads="1" noChangeShapeType="1"/>
              </p:cNvPicPr>
              <p:nvPr/>
            </p:nvPicPr>
            <p:blipFill>
              <a:blip r:embed="rId3"/>
              <a:stretch>
                <a:fillRect/>
              </a:stretch>
            </p:blipFill>
            <p:spPr>
              <a:xfrm>
                <a:off x="1121265" y="1340324"/>
                <a:ext cx="7985437" cy="4868550"/>
              </a:xfrm>
              <a:prstGeom prst="rect">
                <a:avLst/>
              </a:prstGeom>
            </p:spPr>
          </p:pic>
        </mc:Fallback>
      </mc:AlternateContent>
      <p:grpSp>
        <p:nvGrpSpPr>
          <p:cNvPr id="11" name="Group 10">
            <a:extLst>
              <a:ext uri="{FF2B5EF4-FFF2-40B4-BE49-F238E27FC236}">
                <a16:creationId xmlns:a16="http://schemas.microsoft.com/office/drawing/2014/main" id="{DCD213AC-4893-594B-A130-07C164D9D388}"/>
              </a:ext>
            </a:extLst>
          </p:cNvPr>
          <p:cNvGrpSpPr/>
          <p:nvPr/>
        </p:nvGrpSpPr>
        <p:grpSpPr>
          <a:xfrm>
            <a:off x="0" y="0"/>
            <a:ext cx="12192000" cy="6570915"/>
            <a:chOff x="0" y="0"/>
            <a:chExt cx="12192000" cy="6570915"/>
          </a:xfrm>
        </p:grpSpPr>
        <p:pic>
          <p:nvPicPr>
            <p:cNvPr id="13" name="Picture 12">
              <a:extLst>
                <a:ext uri="{FF2B5EF4-FFF2-40B4-BE49-F238E27FC236}">
                  <a16:creationId xmlns:a16="http://schemas.microsoft.com/office/drawing/2014/main" id="{03FD2016-B59F-E249-AA05-E5078C7C3C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4377" y="6191255"/>
              <a:ext cx="1925208" cy="379660"/>
            </a:xfrm>
            <a:prstGeom prst="rect">
              <a:avLst/>
            </a:prstGeom>
          </p:spPr>
        </p:pic>
        <p:pic>
          <p:nvPicPr>
            <p:cNvPr id="15" name="Picture 14">
              <a:extLst>
                <a:ext uri="{FF2B5EF4-FFF2-40B4-BE49-F238E27FC236}">
                  <a16:creationId xmlns:a16="http://schemas.microsoft.com/office/drawing/2014/main" id="{E7ECAD8F-94D5-294D-99A0-1149F1A59B7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75629" y="324675"/>
              <a:ext cx="2571994" cy="150190"/>
            </a:xfrm>
            <a:prstGeom prst="rect">
              <a:avLst/>
            </a:prstGeom>
          </p:spPr>
        </p:pic>
        <p:pic>
          <p:nvPicPr>
            <p:cNvPr id="16" name="Picture 15">
              <a:extLst>
                <a:ext uri="{FF2B5EF4-FFF2-40B4-BE49-F238E27FC236}">
                  <a16:creationId xmlns:a16="http://schemas.microsoft.com/office/drawing/2014/main" id="{B6700E09-CBA9-7F44-870C-9911C1392ED5}"/>
                </a:ext>
              </a:extLst>
            </p:cNvPr>
            <p:cNvPicPr>
              <a:picLocks noChangeAspect="1"/>
            </p:cNvPicPr>
            <p:nvPr/>
          </p:nvPicPr>
          <p:blipFill>
            <a:blip r:embed="rId6"/>
            <a:stretch>
              <a:fillRect/>
            </a:stretch>
          </p:blipFill>
          <p:spPr>
            <a:xfrm>
              <a:off x="0" y="0"/>
              <a:ext cx="12192000" cy="145109"/>
            </a:xfrm>
            <a:prstGeom prst="rect">
              <a:avLst/>
            </a:prstGeom>
          </p:spPr>
        </p:pic>
      </p:grpSp>
      <p:pic>
        <p:nvPicPr>
          <p:cNvPr id="17" name="Picture 16">
            <a:extLst>
              <a:ext uri="{FF2B5EF4-FFF2-40B4-BE49-F238E27FC236}">
                <a16:creationId xmlns:a16="http://schemas.microsoft.com/office/drawing/2014/main" id="{2D17FD16-B479-734C-97FE-52DD23DE1F8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2210" y="-537343"/>
            <a:ext cx="1526701" cy="1895538"/>
          </a:xfrm>
          <a:prstGeom prst="rect">
            <a:avLst/>
          </a:prstGeom>
        </p:spPr>
      </p:pic>
      <p:sp>
        <p:nvSpPr>
          <p:cNvPr id="12" name="TextBox 11">
            <a:extLst>
              <a:ext uri="{FF2B5EF4-FFF2-40B4-BE49-F238E27FC236}">
                <a16:creationId xmlns:a16="http://schemas.microsoft.com/office/drawing/2014/main" id="{FCD18F7A-DC01-4D2E-8AAC-DCCA15AFD532}"/>
              </a:ext>
            </a:extLst>
          </p:cNvPr>
          <p:cNvSpPr txBox="1"/>
          <p:nvPr/>
        </p:nvSpPr>
        <p:spPr>
          <a:xfrm>
            <a:off x="7074023" y="6279409"/>
            <a:ext cx="4673600" cy="253916"/>
          </a:xfrm>
          <a:prstGeom prst="rect">
            <a:avLst/>
          </a:prstGeom>
          <a:noFill/>
        </p:spPr>
        <p:txBody>
          <a:bodyPr wrap="square" rtlCol="0" anchor="b">
            <a:spAutoFit/>
          </a:bodyPr>
          <a:lstStyle/>
          <a:p>
            <a:pPr algn="r"/>
            <a:r>
              <a:rPr lang="en-US" sz="1050" baseline="30000" dirty="0" err="1">
                <a:solidFill>
                  <a:srgbClr val="142747"/>
                </a:solidFill>
                <a:latin typeface="Tahoma Regular"/>
                <a:cs typeface="Gill Sans" panose="020B0502020104020203" pitchFamily="34" charset="-79"/>
                <a:sym typeface="Gill Sans"/>
              </a:rPr>
              <a:t>JuiceBar</a:t>
            </a:r>
            <a:r>
              <a:rPr lang="en-US" sz="1050" baseline="30000" dirty="0">
                <a:solidFill>
                  <a:srgbClr val="142747"/>
                </a:solidFill>
                <a:latin typeface="Tahoma Regular"/>
                <a:cs typeface="Gill Sans" panose="020B0502020104020203" pitchFamily="34" charset="-79"/>
                <a:sym typeface="Gill Sans"/>
              </a:rPr>
              <a:t>® Copyright 2020 Confidential</a:t>
            </a:r>
            <a:endParaRPr lang="en-US" sz="1050" dirty="0">
              <a:solidFill>
                <a:srgbClr val="142747"/>
              </a:solidFill>
              <a:latin typeface="Tahoma Regular"/>
              <a:cs typeface="Gill Sans" panose="020B0502020104020203" pitchFamily="34" charset="-79"/>
              <a:sym typeface="Gill Sans"/>
            </a:endParaRPr>
          </a:p>
        </p:txBody>
      </p:sp>
    </p:spTree>
    <p:extLst>
      <p:ext uri="{BB962C8B-B14F-4D97-AF65-F5344CB8AC3E}">
        <p14:creationId xmlns:p14="http://schemas.microsoft.com/office/powerpoint/2010/main" val="825595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6481D-79E8-9D44-B367-9B6CB3DB27B8}"/>
              </a:ext>
            </a:extLst>
          </p:cNvPr>
          <p:cNvSpPr>
            <a:spLocks noGrp="1"/>
          </p:cNvSpPr>
          <p:nvPr>
            <p:ph type="title"/>
          </p:nvPr>
        </p:nvSpPr>
        <p:spPr>
          <a:xfrm>
            <a:off x="1195447" y="893090"/>
            <a:ext cx="10552176" cy="505967"/>
          </a:xfrm>
          <a:effectLst/>
        </p:spPr>
        <p:txBody>
          <a:bodyPr/>
          <a:lstStyle/>
          <a:p>
            <a:r>
              <a:rPr lang="en-US" sz="2800" b="1" dirty="0">
                <a:solidFill>
                  <a:srgbClr val="142747"/>
                </a:solidFill>
                <a:latin typeface="Tahoma" panose="020B0604030504040204" pitchFamily="34" charset="0"/>
                <a:ea typeface="Tahoma" panose="020B0604030504040204" pitchFamily="34" charset="0"/>
                <a:cs typeface="Tahoma" panose="020B0604030504040204" pitchFamily="34" charset="0"/>
              </a:rPr>
              <a:t> Industry Leading Reputation for Customer Service</a:t>
            </a:r>
            <a:endParaRPr lang="en-US" sz="2800" b="1" baseline="30000" dirty="0">
              <a:solidFill>
                <a:srgbClr val="142747"/>
              </a:solidFill>
              <a:latin typeface="Tahoma" panose="020B0604030504040204" pitchFamily="34" charset="0"/>
              <a:ea typeface="Tahoma" panose="020B0604030504040204" pitchFamily="34" charset="0"/>
              <a:cs typeface="Tahoma" panose="020B0604030504040204" pitchFamily="34" charset="0"/>
            </a:endParaRPr>
          </a:p>
        </p:txBody>
      </p:sp>
      <p:grpSp>
        <p:nvGrpSpPr>
          <p:cNvPr id="8" name="Group 7">
            <a:extLst>
              <a:ext uri="{FF2B5EF4-FFF2-40B4-BE49-F238E27FC236}">
                <a16:creationId xmlns:a16="http://schemas.microsoft.com/office/drawing/2014/main" id="{B62D6973-1401-3B48-A989-E254C5AF88BE}"/>
              </a:ext>
            </a:extLst>
          </p:cNvPr>
          <p:cNvGrpSpPr/>
          <p:nvPr/>
        </p:nvGrpSpPr>
        <p:grpSpPr>
          <a:xfrm>
            <a:off x="631371" y="1742055"/>
            <a:ext cx="10096674" cy="3582165"/>
            <a:chOff x="243080" y="3303019"/>
            <a:chExt cx="10096674" cy="3582165"/>
          </a:xfrm>
        </p:grpSpPr>
        <p:pic>
          <p:nvPicPr>
            <p:cNvPr id="16" name="Google Shape;224;p26" descr="NBPA_LOGO_copy.png">
              <a:extLst>
                <a:ext uri="{FF2B5EF4-FFF2-40B4-BE49-F238E27FC236}">
                  <a16:creationId xmlns:a16="http://schemas.microsoft.com/office/drawing/2014/main" id="{F9D386E4-7658-2240-93B8-AEB79A23842E}"/>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91423" y="6023706"/>
              <a:ext cx="1249370" cy="861478"/>
            </a:xfrm>
            <a:prstGeom prst="rect">
              <a:avLst/>
            </a:prstGeom>
            <a:noFill/>
            <a:ln>
              <a:noFill/>
            </a:ln>
          </p:spPr>
        </p:pic>
        <p:pic>
          <p:nvPicPr>
            <p:cNvPr id="17" name="Google Shape;225;p26" descr="Image result for ONE PARKING LOGO">
              <a:extLst>
                <a:ext uri="{FF2B5EF4-FFF2-40B4-BE49-F238E27FC236}">
                  <a16:creationId xmlns:a16="http://schemas.microsoft.com/office/drawing/2014/main" id="{C5CAC2D7-4652-1844-8E1A-803490E59DDD}"/>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43080" y="4104337"/>
              <a:ext cx="2059206" cy="543335"/>
            </a:xfrm>
            <a:prstGeom prst="rect">
              <a:avLst/>
            </a:prstGeom>
            <a:noFill/>
            <a:ln>
              <a:noFill/>
            </a:ln>
          </p:spPr>
        </p:pic>
        <p:sp>
          <p:nvSpPr>
            <p:cNvPr id="18" name="Google Shape;226;p26">
              <a:extLst>
                <a:ext uri="{FF2B5EF4-FFF2-40B4-BE49-F238E27FC236}">
                  <a16:creationId xmlns:a16="http://schemas.microsoft.com/office/drawing/2014/main" id="{20D70D55-A8E5-F641-BF89-8C48E1A04734}"/>
                </a:ext>
              </a:extLst>
            </p:cNvPr>
            <p:cNvSpPr txBox="1"/>
            <p:nvPr/>
          </p:nvSpPr>
          <p:spPr>
            <a:xfrm>
              <a:off x="2560320" y="3303019"/>
              <a:ext cx="7779434" cy="1397665"/>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chemeClr val="dk1"/>
                </a:buClr>
                <a:buSzPts val="1450"/>
                <a:buFont typeface="Noto Sans Symbols"/>
                <a:buNone/>
              </a:pPr>
              <a:r>
                <a:rPr lang="en-US" sz="1800" dirty="0" err="1">
                  <a:solidFill>
                    <a:srgbClr val="142747"/>
                  </a:solidFill>
                  <a:latin typeface="Tahoma" panose="020B0604030504040204" pitchFamily="34" charset="0"/>
                  <a:ea typeface="Tahoma" panose="020B0604030504040204" pitchFamily="34" charset="0"/>
                  <a:cs typeface="Tahoma" panose="020B0604030504040204" pitchFamily="34" charset="0"/>
                  <a:sym typeface="Gill Sans"/>
                </a:rPr>
                <a:t>JuiceBar</a:t>
              </a:r>
              <a:r>
                <a:rPr lang="en-US" sz="1800" dirty="0">
                  <a:solidFill>
                    <a:srgbClr val="142747"/>
                  </a:solidFill>
                  <a:latin typeface="Tahoma" panose="020B0604030504040204" pitchFamily="34" charset="0"/>
                  <a:ea typeface="Tahoma" panose="020B0604030504040204" pitchFamily="34" charset="0"/>
                  <a:cs typeface="Tahoma" panose="020B0604030504040204" pitchFamily="34" charset="0"/>
                  <a:sym typeface="Gill Sans"/>
                </a:rPr>
                <a:t> is assisting One Parking in delivery of our mission statement “A Partner Not a Vendor” by being a true partner at our client facilities. </a:t>
              </a:r>
              <a:r>
                <a:rPr lang="en-US" sz="1800" dirty="0" err="1">
                  <a:solidFill>
                    <a:srgbClr val="142747"/>
                  </a:solidFill>
                  <a:latin typeface="Tahoma" panose="020B0604030504040204" pitchFamily="34" charset="0"/>
                  <a:ea typeface="Tahoma" panose="020B0604030504040204" pitchFamily="34" charset="0"/>
                  <a:cs typeface="Tahoma" panose="020B0604030504040204" pitchFamily="34" charset="0"/>
                  <a:sym typeface="Gill Sans"/>
                </a:rPr>
                <a:t>JuiceBar</a:t>
              </a:r>
              <a:r>
                <a:rPr lang="en-US" sz="1800" dirty="0">
                  <a:solidFill>
                    <a:srgbClr val="142747"/>
                  </a:solidFill>
                  <a:latin typeface="Tahoma" panose="020B0604030504040204" pitchFamily="34" charset="0"/>
                  <a:ea typeface="Tahoma" panose="020B0604030504040204" pitchFamily="34" charset="0"/>
                  <a:cs typeface="Tahoma" panose="020B0604030504040204" pitchFamily="34" charset="0"/>
                  <a:sym typeface="Gill Sans"/>
                </a:rPr>
                <a:t> is passionate about delivering excellent service and their reputation is built on putting customers first. </a:t>
              </a:r>
              <a:r>
                <a:rPr lang="en-US" sz="1800" dirty="0" err="1">
                  <a:solidFill>
                    <a:srgbClr val="142747"/>
                  </a:solidFill>
                  <a:latin typeface="Tahoma" panose="020B0604030504040204" pitchFamily="34" charset="0"/>
                  <a:ea typeface="Tahoma" panose="020B0604030504040204" pitchFamily="34" charset="0"/>
                  <a:cs typeface="Tahoma" panose="020B0604030504040204" pitchFamily="34" charset="0"/>
                  <a:sym typeface="Gill Sans"/>
                </a:rPr>
                <a:t>JuiceBar</a:t>
              </a:r>
              <a:r>
                <a:rPr lang="en-US" sz="1800" dirty="0">
                  <a:solidFill>
                    <a:srgbClr val="142747"/>
                  </a:solidFill>
                  <a:latin typeface="Tahoma" panose="020B0604030504040204" pitchFamily="34" charset="0"/>
                  <a:ea typeface="Tahoma" panose="020B0604030504040204" pitchFamily="34" charset="0"/>
                  <a:cs typeface="Tahoma" panose="020B0604030504040204" pitchFamily="34" charset="0"/>
                  <a:sym typeface="Gill Sans"/>
                </a:rPr>
                <a:t> approaches each site survey and installation with the goal of helping provide a custom solution for EV Charging and other amenities.” </a:t>
              </a:r>
              <a:endParaRPr sz="1800" dirty="0">
                <a:solidFill>
                  <a:srgbClr val="142747"/>
                </a:solidFill>
                <a:latin typeface="Tahoma" panose="020B0604030504040204" pitchFamily="34" charset="0"/>
                <a:ea typeface="Tahoma" panose="020B0604030504040204" pitchFamily="34" charset="0"/>
                <a:cs typeface="Tahoma" panose="020B0604030504040204" pitchFamily="34" charset="0"/>
              </a:endParaRPr>
            </a:p>
            <a:p>
              <a:pPr marL="0" marR="0" lvl="0" indent="0" algn="l" rtl="0">
                <a:lnSpc>
                  <a:spcPct val="110000"/>
                </a:lnSpc>
                <a:spcBef>
                  <a:spcPts val="0"/>
                </a:spcBef>
                <a:spcAft>
                  <a:spcPts val="0"/>
                </a:spcAft>
                <a:buClr>
                  <a:schemeClr val="dk1"/>
                </a:buClr>
                <a:buSzPts val="1450"/>
                <a:buFont typeface="Noto Sans Symbols"/>
                <a:buNone/>
              </a:pPr>
              <a:r>
                <a:rPr lang="en-US" sz="1800" b="1" dirty="0">
                  <a:solidFill>
                    <a:srgbClr val="2BAEE4"/>
                  </a:solidFill>
                  <a:latin typeface="Tahoma" panose="020B0604030504040204" pitchFamily="34" charset="0"/>
                  <a:ea typeface="Tahoma" panose="020B0604030504040204" pitchFamily="34" charset="0"/>
                  <a:cs typeface="Tahoma" panose="020B0604030504040204" pitchFamily="34" charset="0"/>
                  <a:sym typeface="Gill Sans"/>
                </a:rPr>
                <a:t>— William Torres,</a:t>
              </a:r>
              <a:r>
                <a:rPr lang="en-US" sz="1800" dirty="0">
                  <a:solidFill>
                    <a:srgbClr val="2BAEE4"/>
                  </a:solidFill>
                  <a:latin typeface="Tahoma" panose="020B0604030504040204" pitchFamily="34" charset="0"/>
                  <a:ea typeface="Tahoma" panose="020B0604030504040204" pitchFamily="34" charset="0"/>
                  <a:cs typeface="Tahoma" panose="020B0604030504040204" pitchFamily="34" charset="0"/>
                  <a:sym typeface="Gill Sans"/>
                </a:rPr>
                <a:t> </a:t>
              </a:r>
              <a:r>
                <a:rPr lang="en-US" sz="1800" b="1" dirty="0">
                  <a:solidFill>
                    <a:srgbClr val="2BAEE4"/>
                  </a:solidFill>
                  <a:latin typeface="Tahoma" panose="020B0604030504040204" pitchFamily="34" charset="0"/>
                  <a:ea typeface="Tahoma" panose="020B0604030504040204" pitchFamily="34" charset="0"/>
                  <a:cs typeface="Tahoma" panose="020B0604030504040204" pitchFamily="34" charset="0"/>
                  <a:sym typeface="Gill Sans"/>
                </a:rPr>
                <a:t>Director of Asset Management/Executive VP</a:t>
              </a:r>
              <a:endParaRPr sz="1800" dirty="0">
                <a:solidFill>
                  <a:srgbClr val="2BAEE4"/>
                </a:solidFill>
                <a:latin typeface="Tahoma" panose="020B0604030504040204" pitchFamily="34" charset="0"/>
                <a:ea typeface="Tahoma" panose="020B0604030504040204" pitchFamily="34" charset="0"/>
                <a:cs typeface="Tahoma" panose="020B0604030504040204" pitchFamily="34" charset="0"/>
              </a:endParaRPr>
            </a:p>
          </p:txBody>
        </p:sp>
        <p:sp>
          <p:nvSpPr>
            <p:cNvPr id="19" name="Google Shape;227;p26">
              <a:extLst>
                <a:ext uri="{FF2B5EF4-FFF2-40B4-BE49-F238E27FC236}">
                  <a16:creationId xmlns:a16="http://schemas.microsoft.com/office/drawing/2014/main" id="{67457D7B-485E-C248-8EAF-B0375DF7DF6D}"/>
                </a:ext>
              </a:extLst>
            </p:cNvPr>
            <p:cNvSpPr txBox="1"/>
            <p:nvPr/>
          </p:nvSpPr>
          <p:spPr>
            <a:xfrm>
              <a:off x="2560320" y="5915321"/>
              <a:ext cx="7779434" cy="876528"/>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chemeClr val="dk1"/>
                </a:buClr>
                <a:buSzPts val="1450"/>
                <a:buFont typeface="Noto Sans Symbols"/>
                <a:buNone/>
              </a:pPr>
              <a:r>
                <a:rPr lang="en-US" sz="1800" dirty="0" err="1">
                  <a:solidFill>
                    <a:srgbClr val="142747"/>
                  </a:solidFill>
                  <a:latin typeface="Tahoma" panose="020B0604030504040204" pitchFamily="34" charset="0"/>
                  <a:ea typeface="Tahoma" panose="020B0604030504040204" pitchFamily="34" charset="0"/>
                  <a:cs typeface="Tahoma" panose="020B0604030504040204" pitchFamily="34" charset="0"/>
                  <a:sym typeface="Gill Sans"/>
                </a:rPr>
                <a:t>JuiceBar</a:t>
              </a:r>
              <a:r>
                <a:rPr lang="en-US" sz="1800" dirty="0">
                  <a:solidFill>
                    <a:srgbClr val="142747"/>
                  </a:solidFill>
                  <a:latin typeface="Tahoma" panose="020B0604030504040204" pitchFamily="34" charset="0"/>
                  <a:ea typeface="Tahoma" panose="020B0604030504040204" pitchFamily="34" charset="0"/>
                  <a:cs typeface="Tahoma" panose="020B0604030504040204" pitchFamily="34" charset="0"/>
                  <a:sym typeface="Gill Sans"/>
                </a:rPr>
                <a:t> is a reliable and responsive company. Sales support was here quickly, a detailed site survey was done, and our order was placed with forward looking features. I highly recommend </a:t>
              </a:r>
              <a:r>
                <a:rPr lang="en-US" sz="1800" dirty="0" err="1">
                  <a:solidFill>
                    <a:srgbClr val="142747"/>
                  </a:solidFill>
                  <a:latin typeface="Tahoma" panose="020B0604030504040204" pitchFamily="34" charset="0"/>
                  <a:ea typeface="Tahoma" panose="020B0604030504040204" pitchFamily="34" charset="0"/>
                  <a:cs typeface="Tahoma" panose="020B0604030504040204" pitchFamily="34" charset="0"/>
                  <a:sym typeface="Gill Sans"/>
                </a:rPr>
                <a:t>JuiceBar</a:t>
              </a:r>
              <a:r>
                <a:rPr lang="en-US" sz="1800" dirty="0">
                  <a:solidFill>
                    <a:srgbClr val="142747"/>
                  </a:solidFill>
                  <a:latin typeface="Tahoma" panose="020B0604030504040204" pitchFamily="34" charset="0"/>
                  <a:ea typeface="Tahoma" panose="020B0604030504040204" pitchFamily="34" charset="0"/>
                  <a:cs typeface="Tahoma" panose="020B0604030504040204" pitchFamily="34" charset="0"/>
                  <a:sym typeface="Gill Sans"/>
                </a:rPr>
                <a:t> for use in parking structures.”</a:t>
              </a:r>
              <a:endParaRPr sz="1800" dirty="0">
                <a:solidFill>
                  <a:srgbClr val="142747"/>
                </a:solidFill>
                <a:latin typeface="Tahoma" panose="020B0604030504040204" pitchFamily="34" charset="0"/>
                <a:ea typeface="Tahoma" panose="020B0604030504040204" pitchFamily="34" charset="0"/>
                <a:cs typeface="Tahoma" panose="020B0604030504040204" pitchFamily="34" charset="0"/>
              </a:endParaRPr>
            </a:p>
            <a:p>
              <a:pPr marL="0" marR="0" lvl="0" indent="0" algn="l" rtl="0">
                <a:lnSpc>
                  <a:spcPct val="110000"/>
                </a:lnSpc>
                <a:spcBef>
                  <a:spcPts val="0"/>
                </a:spcBef>
                <a:spcAft>
                  <a:spcPts val="0"/>
                </a:spcAft>
                <a:buClr>
                  <a:schemeClr val="dk1"/>
                </a:buClr>
                <a:buSzPts val="1450"/>
                <a:buFont typeface="Noto Sans Symbols"/>
                <a:buNone/>
              </a:pPr>
              <a:r>
                <a:rPr lang="en-US" sz="1800" b="1" dirty="0">
                  <a:solidFill>
                    <a:srgbClr val="2BAEE4"/>
                  </a:solidFill>
                  <a:latin typeface="Tahoma" panose="020B0604030504040204" pitchFamily="34" charset="0"/>
                  <a:ea typeface="Tahoma" panose="020B0604030504040204" pitchFamily="34" charset="0"/>
                  <a:cs typeface="Tahoma" panose="020B0604030504040204" pitchFamily="34" charset="0"/>
                  <a:sym typeface="Gill Sans"/>
                </a:rPr>
                <a:t>— Mitch Karon, New Brunswick Parking Authority</a:t>
              </a:r>
              <a:endParaRPr sz="1800" b="1" dirty="0">
                <a:solidFill>
                  <a:srgbClr val="2BAEE4"/>
                </a:solidFill>
                <a:latin typeface="Tahoma" panose="020B0604030504040204" pitchFamily="34" charset="0"/>
                <a:ea typeface="Tahoma" panose="020B0604030504040204" pitchFamily="34" charset="0"/>
                <a:cs typeface="Tahoma" panose="020B0604030504040204" pitchFamily="34" charset="0"/>
              </a:endParaRPr>
            </a:p>
            <a:p>
              <a:pPr marL="0" marR="0" lvl="0" indent="0" algn="l" rtl="0">
                <a:lnSpc>
                  <a:spcPct val="110000"/>
                </a:lnSpc>
                <a:spcBef>
                  <a:spcPts val="0"/>
                </a:spcBef>
                <a:spcAft>
                  <a:spcPts val="0"/>
                </a:spcAft>
                <a:buClr>
                  <a:schemeClr val="dk1"/>
                </a:buClr>
                <a:buSzPts val="1450"/>
                <a:buFont typeface="Noto Sans Symbols"/>
                <a:buNone/>
              </a:pPr>
              <a:r>
                <a:rPr lang="en-US" sz="1800" b="1" dirty="0">
                  <a:solidFill>
                    <a:srgbClr val="142747"/>
                  </a:solidFill>
                  <a:latin typeface="Tahoma" panose="020B0604030504040204" pitchFamily="34" charset="0"/>
                  <a:ea typeface="Tahoma" panose="020B0604030504040204" pitchFamily="34" charset="0"/>
                  <a:cs typeface="Tahoma" panose="020B0604030504040204" pitchFamily="34" charset="0"/>
                  <a:sym typeface="Gill Sans"/>
                </a:rPr>
                <a:t> </a:t>
              </a:r>
              <a:endParaRPr sz="1800" dirty="0">
                <a:solidFill>
                  <a:srgbClr val="142747"/>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3" name="Group 12">
            <a:extLst>
              <a:ext uri="{FF2B5EF4-FFF2-40B4-BE49-F238E27FC236}">
                <a16:creationId xmlns:a16="http://schemas.microsoft.com/office/drawing/2014/main" id="{59DAD17C-FB00-B246-A429-3BAB72A64435}"/>
              </a:ext>
            </a:extLst>
          </p:cNvPr>
          <p:cNvGrpSpPr/>
          <p:nvPr/>
        </p:nvGrpSpPr>
        <p:grpSpPr>
          <a:xfrm>
            <a:off x="0" y="0"/>
            <a:ext cx="12192000" cy="6570915"/>
            <a:chOff x="0" y="0"/>
            <a:chExt cx="12192000" cy="6570915"/>
          </a:xfrm>
        </p:grpSpPr>
        <p:pic>
          <p:nvPicPr>
            <p:cNvPr id="21" name="Picture 20">
              <a:extLst>
                <a:ext uri="{FF2B5EF4-FFF2-40B4-BE49-F238E27FC236}">
                  <a16:creationId xmlns:a16="http://schemas.microsoft.com/office/drawing/2014/main" id="{B7AA89E6-17B8-964F-A5DC-5A0BC02A4F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4377" y="6191255"/>
              <a:ext cx="1925208" cy="379660"/>
            </a:xfrm>
            <a:prstGeom prst="rect">
              <a:avLst/>
            </a:prstGeom>
          </p:spPr>
        </p:pic>
        <p:pic>
          <p:nvPicPr>
            <p:cNvPr id="22" name="Picture 21">
              <a:extLst>
                <a:ext uri="{FF2B5EF4-FFF2-40B4-BE49-F238E27FC236}">
                  <a16:creationId xmlns:a16="http://schemas.microsoft.com/office/drawing/2014/main" id="{57E12C5C-1843-8741-9A7E-31FE1CFAC7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75629" y="324675"/>
              <a:ext cx="2571994" cy="150190"/>
            </a:xfrm>
            <a:prstGeom prst="rect">
              <a:avLst/>
            </a:prstGeom>
          </p:spPr>
        </p:pic>
        <p:pic>
          <p:nvPicPr>
            <p:cNvPr id="23" name="Picture 22">
              <a:extLst>
                <a:ext uri="{FF2B5EF4-FFF2-40B4-BE49-F238E27FC236}">
                  <a16:creationId xmlns:a16="http://schemas.microsoft.com/office/drawing/2014/main" id="{9FAE807B-B923-324F-A0D6-0A1F258E83A6}"/>
                </a:ext>
              </a:extLst>
            </p:cNvPr>
            <p:cNvPicPr>
              <a:picLocks noChangeAspect="1"/>
            </p:cNvPicPr>
            <p:nvPr/>
          </p:nvPicPr>
          <p:blipFill>
            <a:blip r:embed="rId6"/>
            <a:stretch>
              <a:fillRect/>
            </a:stretch>
          </p:blipFill>
          <p:spPr>
            <a:xfrm>
              <a:off x="0" y="0"/>
              <a:ext cx="12192000" cy="145109"/>
            </a:xfrm>
            <a:prstGeom prst="rect">
              <a:avLst/>
            </a:prstGeom>
          </p:spPr>
        </p:pic>
      </p:grpSp>
      <p:pic>
        <p:nvPicPr>
          <p:cNvPr id="24" name="Picture 23">
            <a:extLst>
              <a:ext uri="{FF2B5EF4-FFF2-40B4-BE49-F238E27FC236}">
                <a16:creationId xmlns:a16="http://schemas.microsoft.com/office/drawing/2014/main" id="{B1E5A851-983D-F548-AE2F-C2D5F7C53B4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2210" y="-537343"/>
            <a:ext cx="1526701" cy="1895538"/>
          </a:xfrm>
          <a:prstGeom prst="rect">
            <a:avLst/>
          </a:prstGeom>
        </p:spPr>
      </p:pic>
      <p:sp>
        <p:nvSpPr>
          <p:cNvPr id="26" name="TextBox 25">
            <a:extLst>
              <a:ext uri="{FF2B5EF4-FFF2-40B4-BE49-F238E27FC236}">
                <a16:creationId xmlns:a16="http://schemas.microsoft.com/office/drawing/2014/main" id="{EAD54031-841A-46A1-B2EA-19565336D500}"/>
              </a:ext>
            </a:extLst>
          </p:cNvPr>
          <p:cNvSpPr txBox="1"/>
          <p:nvPr/>
        </p:nvSpPr>
        <p:spPr>
          <a:xfrm>
            <a:off x="7074023" y="6279409"/>
            <a:ext cx="4673600" cy="253916"/>
          </a:xfrm>
          <a:prstGeom prst="rect">
            <a:avLst/>
          </a:prstGeom>
          <a:noFill/>
        </p:spPr>
        <p:txBody>
          <a:bodyPr wrap="square" rtlCol="0" anchor="b">
            <a:spAutoFit/>
          </a:bodyPr>
          <a:lstStyle/>
          <a:p>
            <a:pPr algn="r"/>
            <a:r>
              <a:rPr lang="en-US" sz="1050" baseline="30000" dirty="0" err="1">
                <a:solidFill>
                  <a:srgbClr val="142747"/>
                </a:solidFill>
                <a:latin typeface="Tahoma Regular"/>
                <a:cs typeface="Gill Sans" panose="020B0502020104020203" pitchFamily="34" charset="-79"/>
                <a:sym typeface="Gill Sans"/>
              </a:rPr>
              <a:t>JuiceBar</a:t>
            </a:r>
            <a:r>
              <a:rPr lang="en-US" sz="1050" baseline="30000" dirty="0">
                <a:solidFill>
                  <a:srgbClr val="142747"/>
                </a:solidFill>
                <a:latin typeface="Tahoma Regular"/>
                <a:cs typeface="Gill Sans" panose="020B0502020104020203" pitchFamily="34" charset="-79"/>
                <a:sym typeface="Gill Sans"/>
              </a:rPr>
              <a:t>® Copyright 2020 Confidential</a:t>
            </a:r>
            <a:endParaRPr lang="en-US" sz="1050" dirty="0">
              <a:solidFill>
                <a:srgbClr val="142747"/>
              </a:solidFill>
              <a:latin typeface="Tahoma Regular"/>
              <a:cs typeface="Gill Sans" panose="020B0502020104020203" pitchFamily="34" charset="-79"/>
              <a:sym typeface="Gill Sans"/>
            </a:endParaRPr>
          </a:p>
        </p:txBody>
      </p:sp>
    </p:spTree>
    <p:extLst>
      <p:ext uri="{BB962C8B-B14F-4D97-AF65-F5344CB8AC3E}">
        <p14:creationId xmlns:p14="http://schemas.microsoft.com/office/powerpoint/2010/main" val="2248437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7"/>
          <p:cNvSpPr txBox="1">
            <a:spLocks noGrp="1"/>
          </p:cNvSpPr>
          <p:nvPr>
            <p:ph type="body" idx="1"/>
          </p:nvPr>
        </p:nvSpPr>
        <p:spPr>
          <a:xfrm>
            <a:off x="904265" y="2755082"/>
            <a:ext cx="10383470" cy="73552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162"/>
              <a:buNone/>
            </a:pPr>
            <a:r>
              <a:rPr lang="en-US" sz="4800" b="1" dirty="0">
                <a:solidFill>
                  <a:srgbClr val="142747"/>
                </a:solidFill>
                <a:ea typeface="Gill Sans"/>
                <a:cs typeface="Gill Sans"/>
                <a:sym typeface="Gill Sans"/>
              </a:rPr>
              <a:t>Thank You</a:t>
            </a:r>
            <a:endParaRPr sz="4800" b="1" dirty="0">
              <a:solidFill>
                <a:srgbClr val="142747"/>
              </a:solidFill>
              <a:ea typeface="Gill Sans"/>
              <a:cs typeface="Gill Sans"/>
              <a:sym typeface="Gill Sans"/>
            </a:endParaRPr>
          </a:p>
          <a:p>
            <a:pPr marL="0" lvl="0" indent="0" algn="ctr" rtl="0">
              <a:lnSpc>
                <a:spcPct val="90000"/>
              </a:lnSpc>
              <a:spcBef>
                <a:spcPts val="1000"/>
              </a:spcBef>
              <a:spcAft>
                <a:spcPts val="0"/>
              </a:spcAft>
              <a:buClr>
                <a:srgbClr val="00B0F0"/>
              </a:buClr>
              <a:buSzPts val="2960"/>
              <a:buNone/>
            </a:pPr>
            <a:endParaRPr sz="4800" b="1" dirty="0">
              <a:solidFill>
                <a:srgbClr val="142747"/>
              </a:solidFill>
              <a:ea typeface="Gill Sans"/>
              <a:cs typeface="Gill Sans"/>
              <a:sym typeface="Gill Sans"/>
            </a:endParaRPr>
          </a:p>
        </p:txBody>
      </p:sp>
      <p:sp>
        <p:nvSpPr>
          <p:cNvPr id="116" name="Google Shape;116;p17"/>
          <p:cNvSpPr txBox="1"/>
          <p:nvPr/>
        </p:nvSpPr>
        <p:spPr>
          <a:xfrm>
            <a:off x="10139427" y="277789"/>
            <a:ext cx="18473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Tahoma Regular"/>
              <a:ea typeface="Calibri"/>
              <a:cs typeface="Calibri"/>
              <a:sym typeface="Calibri"/>
            </a:endParaRPr>
          </a:p>
        </p:txBody>
      </p:sp>
      <p:sp>
        <p:nvSpPr>
          <p:cNvPr id="117" name="Google Shape;117;p17"/>
          <p:cNvSpPr txBox="1"/>
          <p:nvPr/>
        </p:nvSpPr>
        <p:spPr>
          <a:xfrm>
            <a:off x="1191802" y="6164494"/>
            <a:ext cx="18473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Tahoma Regular"/>
              <a:ea typeface="Calibri"/>
              <a:cs typeface="Calibri"/>
              <a:sym typeface="Calibri"/>
            </a:endParaRPr>
          </a:p>
        </p:txBody>
      </p:sp>
      <p:grpSp>
        <p:nvGrpSpPr>
          <p:cNvPr id="8" name="Group 7">
            <a:extLst>
              <a:ext uri="{FF2B5EF4-FFF2-40B4-BE49-F238E27FC236}">
                <a16:creationId xmlns:a16="http://schemas.microsoft.com/office/drawing/2014/main" id="{5EFEA71D-8299-B049-B167-9513919BA1E4}"/>
              </a:ext>
            </a:extLst>
          </p:cNvPr>
          <p:cNvGrpSpPr/>
          <p:nvPr/>
        </p:nvGrpSpPr>
        <p:grpSpPr>
          <a:xfrm>
            <a:off x="0" y="0"/>
            <a:ext cx="12192000" cy="6570915"/>
            <a:chOff x="0" y="0"/>
            <a:chExt cx="12192000" cy="6570915"/>
          </a:xfrm>
        </p:grpSpPr>
        <p:pic>
          <p:nvPicPr>
            <p:cNvPr id="10" name="Picture 9">
              <a:extLst>
                <a:ext uri="{FF2B5EF4-FFF2-40B4-BE49-F238E27FC236}">
                  <a16:creationId xmlns:a16="http://schemas.microsoft.com/office/drawing/2014/main" id="{31E412D1-2B9F-2248-869E-0581E0C538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4377" y="6191255"/>
              <a:ext cx="1925208" cy="379660"/>
            </a:xfrm>
            <a:prstGeom prst="rect">
              <a:avLst/>
            </a:prstGeom>
          </p:spPr>
        </p:pic>
        <p:pic>
          <p:nvPicPr>
            <p:cNvPr id="11" name="Picture 10">
              <a:extLst>
                <a:ext uri="{FF2B5EF4-FFF2-40B4-BE49-F238E27FC236}">
                  <a16:creationId xmlns:a16="http://schemas.microsoft.com/office/drawing/2014/main" id="{A40D5C50-0C3D-B94E-B650-0B35A5F84D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75629" y="324675"/>
              <a:ext cx="2571994" cy="150190"/>
            </a:xfrm>
            <a:prstGeom prst="rect">
              <a:avLst/>
            </a:prstGeom>
          </p:spPr>
        </p:pic>
        <p:pic>
          <p:nvPicPr>
            <p:cNvPr id="12" name="Picture 11">
              <a:extLst>
                <a:ext uri="{FF2B5EF4-FFF2-40B4-BE49-F238E27FC236}">
                  <a16:creationId xmlns:a16="http://schemas.microsoft.com/office/drawing/2014/main" id="{3FA09CA2-6E35-A349-A350-3E7E9E0A1FC3}"/>
                </a:ext>
              </a:extLst>
            </p:cNvPr>
            <p:cNvPicPr>
              <a:picLocks noChangeAspect="1"/>
            </p:cNvPicPr>
            <p:nvPr/>
          </p:nvPicPr>
          <p:blipFill>
            <a:blip r:embed="rId5"/>
            <a:stretch>
              <a:fillRect/>
            </a:stretch>
          </p:blipFill>
          <p:spPr>
            <a:xfrm>
              <a:off x="0" y="0"/>
              <a:ext cx="12192000" cy="145109"/>
            </a:xfrm>
            <a:prstGeom prst="rect">
              <a:avLst/>
            </a:prstGeom>
          </p:spPr>
        </p:pic>
      </p:grpSp>
      <p:pic>
        <p:nvPicPr>
          <p:cNvPr id="14" name="Picture 13">
            <a:extLst>
              <a:ext uri="{FF2B5EF4-FFF2-40B4-BE49-F238E27FC236}">
                <a16:creationId xmlns:a16="http://schemas.microsoft.com/office/drawing/2014/main" id="{ADE50687-9510-C948-BE9E-BB1C5A24E19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2210" y="-537343"/>
            <a:ext cx="1526701" cy="1895538"/>
          </a:xfrm>
          <a:prstGeom prst="rect">
            <a:avLst/>
          </a:prstGeom>
        </p:spPr>
      </p:pic>
      <p:sp>
        <p:nvSpPr>
          <p:cNvPr id="16" name="TextBox 15">
            <a:extLst>
              <a:ext uri="{FF2B5EF4-FFF2-40B4-BE49-F238E27FC236}">
                <a16:creationId xmlns:a16="http://schemas.microsoft.com/office/drawing/2014/main" id="{DFA1E0E0-67D3-456E-AB03-F0640064DF20}"/>
              </a:ext>
            </a:extLst>
          </p:cNvPr>
          <p:cNvSpPr txBox="1"/>
          <p:nvPr/>
        </p:nvSpPr>
        <p:spPr>
          <a:xfrm>
            <a:off x="7074023" y="6279409"/>
            <a:ext cx="4673600" cy="253916"/>
          </a:xfrm>
          <a:prstGeom prst="rect">
            <a:avLst/>
          </a:prstGeom>
          <a:noFill/>
        </p:spPr>
        <p:txBody>
          <a:bodyPr wrap="square" rtlCol="0" anchor="b">
            <a:spAutoFit/>
          </a:bodyPr>
          <a:lstStyle/>
          <a:p>
            <a:pPr algn="r"/>
            <a:r>
              <a:rPr lang="en-US" sz="1050" baseline="30000" dirty="0" err="1">
                <a:solidFill>
                  <a:srgbClr val="142747"/>
                </a:solidFill>
                <a:latin typeface="Tahoma Regular"/>
                <a:cs typeface="Gill Sans" panose="020B0502020104020203" pitchFamily="34" charset="-79"/>
                <a:sym typeface="Gill Sans"/>
              </a:rPr>
              <a:t>JuiceBar</a:t>
            </a:r>
            <a:r>
              <a:rPr lang="en-US" sz="1050" baseline="30000" dirty="0">
                <a:solidFill>
                  <a:srgbClr val="142747"/>
                </a:solidFill>
                <a:latin typeface="Tahoma Regular"/>
                <a:cs typeface="Gill Sans" panose="020B0502020104020203" pitchFamily="34" charset="-79"/>
                <a:sym typeface="Gill Sans"/>
              </a:rPr>
              <a:t>® Copyright 2020 Confidential</a:t>
            </a:r>
            <a:endParaRPr lang="en-US" sz="1050" dirty="0">
              <a:solidFill>
                <a:srgbClr val="142747"/>
              </a:solidFill>
              <a:latin typeface="Tahoma Regular"/>
              <a:cs typeface="Gill Sans" panose="020B0502020104020203" pitchFamily="34" charset="-79"/>
              <a:sym typeface="Gill Sans"/>
            </a:endParaRPr>
          </a:p>
        </p:txBody>
      </p:sp>
      <p:pic>
        <p:nvPicPr>
          <p:cNvPr id="2" name="Picture 1">
            <a:extLst>
              <a:ext uri="{FF2B5EF4-FFF2-40B4-BE49-F238E27FC236}">
                <a16:creationId xmlns:a16="http://schemas.microsoft.com/office/drawing/2014/main" id="{4A460F68-F1FA-A74B-BE25-4B7958EDD46A}"/>
              </a:ext>
            </a:extLst>
          </p:cNvPr>
          <p:cNvPicPr>
            <a:picLocks noChangeAspect="1"/>
          </p:cNvPicPr>
          <p:nvPr/>
        </p:nvPicPr>
        <p:blipFill>
          <a:blip r:embed="rId7"/>
          <a:stretch>
            <a:fillRect/>
          </a:stretch>
        </p:blipFill>
        <p:spPr>
          <a:xfrm>
            <a:off x="4603531" y="3649928"/>
            <a:ext cx="7924800" cy="2120900"/>
          </a:xfrm>
          <a:prstGeom prst="rect">
            <a:avLst/>
          </a:prstGeom>
        </p:spPr>
      </p:pic>
    </p:spTree>
    <p:extLst>
      <p:ext uri="{BB962C8B-B14F-4D97-AF65-F5344CB8AC3E}">
        <p14:creationId xmlns:p14="http://schemas.microsoft.com/office/powerpoint/2010/main" val="1729624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22"/>
        <p:cNvGrpSpPr/>
        <p:nvPr/>
      </p:nvGrpSpPr>
      <p:grpSpPr>
        <a:xfrm>
          <a:off x="0" y="0"/>
          <a:ext cx="0" cy="0"/>
          <a:chOff x="0" y="0"/>
          <a:chExt cx="0" cy="0"/>
        </a:xfrm>
      </p:grpSpPr>
      <p:sp>
        <p:nvSpPr>
          <p:cNvPr id="123" name="Google Shape;123;p18"/>
          <p:cNvSpPr txBox="1"/>
          <p:nvPr/>
        </p:nvSpPr>
        <p:spPr>
          <a:xfrm>
            <a:off x="1770926" y="1449250"/>
            <a:ext cx="9830436" cy="4650950"/>
          </a:xfrm>
          <a:prstGeom prst="rect">
            <a:avLst/>
          </a:prstGeom>
          <a:noFill/>
          <a:ln>
            <a:noFill/>
          </a:ln>
        </p:spPr>
        <p:txBody>
          <a:bodyPr spcFirstLastPara="1" wrap="square" lIns="91425" tIns="45700" rIns="91425" bIns="45700" anchor="t" anchorCtr="0">
            <a:noAutofit/>
          </a:bodyPr>
          <a:lstStyle/>
          <a:p>
            <a:pPr lvl="0">
              <a:lnSpc>
                <a:spcPct val="90000"/>
              </a:lnSpc>
              <a:spcBef>
                <a:spcPts val="1000"/>
              </a:spcBef>
              <a:buClr>
                <a:srgbClr val="BBD341"/>
              </a:buClr>
              <a:buSzPts val="1500"/>
            </a:pPr>
            <a:r>
              <a:rPr lang="en-US" sz="4000" dirty="0">
                <a:solidFill>
                  <a:srgbClr val="142747"/>
                </a:solidFill>
                <a:latin typeface="Tahoma" panose="020B0604030504040204" pitchFamily="34" charset="0"/>
                <a:ea typeface="Tahoma" panose="020B0604030504040204" pitchFamily="34" charset="0"/>
                <a:cs typeface="Tahoma" panose="020B0604030504040204" pitchFamily="34" charset="0"/>
              </a:rPr>
              <a:t>Agenda:</a:t>
            </a:r>
          </a:p>
          <a:p>
            <a:pPr marL="457200" lvl="0" indent="-457200">
              <a:lnSpc>
                <a:spcPct val="90000"/>
              </a:lnSpc>
              <a:spcBef>
                <a:spcPts val="2200"/>
              </a:spcBef>
              <a:buClr>
                <a:srgbClr val="2BAEE4"/>
              </a:buClr>
              <a:buSzPts val="1500"/>
              <a:buFont typeface="Wingdings" pitchFamily="2" charset="2"/>
              <a:buChar char="ü"/>
            </a:pPr>
            <a:r>
              <a:rPr lang="en-US" sz="2800" dirty="0">
                <a:solidFill>
                  <a:srgbClr val="142747"/>
                </a:solidFill>
                <a:latin typeface="Tahoma" panose="020B0604030504040204" pitchFamily="34" charset="0"/>
                <a:ea typeface="Tahoma" panose="020B0604030504040204" pitchFamily="34" charset="0"/>
                <a:cs typeface="Tahoma" panose="020B0604030504040204" pitchFamily="34" charset="0"/>
              </a:rPr>
              <a:t>EV Industry &amp; Trends </a:t>
            </a:r>
          </a:p>
          <a:p>
            <a:pPr marL="457200" lvl="0" indent="-457200">
              <a:lnSpc>
                <a:spcPct val="90000"/>
              </a:lnSpc>
              <a:spcBef>
                <a:spcPts val="1000"/>
              </a:spcBef>
              <a:buClr>
                <a:srgbClr val="2BAEE4"/>
              </a:buClr>
              <a:buSzPts val="1500"/>
              <a:buFont typeface="Wingdings" pitchFamily="2" charset="2"/>
              <a:buChar char="ü"/>
            </a:pPr>
            <a:r>
              <a:rPr lang="en-US" sz="2800" dirty="0">
                <a:solidFill>
                  <a:srgbClr val="142747"/>
                </a:solidFill>
                <a:latin typeface="Tahoma" panose="020B0604030504040204" pitchFamily="34" charset="0"/>
                <a:ea typeface="Tahoma" panose="020B0604030504040204" pitchFamily="34" charset="0"/>
                <a:cs typeface="Tahoma" panose="020B0604030504040204" pitchFamily="34" charset="0"/>
              </a:rPr>
              <a:t>Current Challenges </a:t>
            </a:r>
          </a:p>
          <a:p>
            <a:pPr marL="457200" lvl="0" indent="-457200">
              <a:lnSpc>
                <a:spcPct val="90000"/>
              </a:lnSpc>
              <a:spcBef>
                <a:spcPts val="1000"/>
              </a:spcBef>
              <a:buClr>
                <a:srgbClr val="2BAEE4"/>
              </a:buClr>
              <a:buSzPts val="1500"/>
              <a:buFont typeface="Wingdings" pitchFamily="2" charset="2"/>
              <a:buChar char="ü"/>
            </a:pPr>
            <a:r>
              <a:rPr lang="en-US" sz="2800" dirty="0">
                <a:solidFill>
                  <a:srgbClr val="142747"/>
                </a:solidFill>
                <a:latin typeface="Tahoma" panose="020B0604030504040204" pitchFamily="34" charset="0"/>
                <a:ea typeface="Tahoma" panose="020B0604030504040204" pitchFamily="34" charset="0"/>
                <a:cs typeface="Tahoma" panose="020B0604030504040204" pitchFamily="34" charset="0"/>
              </a:rPr>
              <a:t>Introducing the Gen 3 Series </a:t>
            </a:r>
          </a:p>
          <a:p>
            <a:pPr marL="457200" lvl="0" indent="-457200">
              <a:lnSpc>
                <a:spcPct val="90000"/>
              </a:lnSpc>
              <a:spcBef>
                <a:spcPts val="1000"/>
              </a:spcBef>
              <a:buClr>
                <a:srgbClr val="2BAEE4"/>
              </a:buClr>
              <a:buSzPts val="1500"/>
              <a:buFont typeface="Wingdings" pitchFamily="2" charset="2"/>
              <a:buChar char="ü"/>
            </a:pPr>
            <a:r>
              <a:rPr lang="en-US" sz="2800" dirty="0">
                <a:solidFill>
                  <a:srgbClr val="142747"/>
                </a:solidFill>
                <a:latin typeface="Tahoma" panose="020B0604030504040204" pitchFamily="34" charset="0"/>
                <a:ea typeface="Tahoma" panose="020B0604030504040204" pitchFamily="34" charset="0"/>
                <a:cs typeface="Tahoma" panose="020B0604030504040204" pitchFamily="34" charset="0"/>
              </a:rPr>
              <a:t>Special Offers  </a:t>
            </a:r>
          </a:p>
          <a:p>
            <a:pPr marL="457200" lvl="0" indent="-457200">
              <a:lnSpc>
                <a:spcPct val="90000"/>
              </a:lnSpc>
              <a:spcBef>
                <a:spcPts val="1000"/>
              </a:spcBef>
              <a:buClr>
                <a:srgbClr val="2BAEE4"/>
              </a:buClr>
              <a:buSzPts val="1500"/>
              <a:buFont typeface="Wingdings" pitchFamily="2" charset="2"/>
              <a:buChar char="ü"/>
            </a:pPr>
            <a:r>
              <a:rPr lang="en-US" sz="2800" dirty="0">
                <a:solidFill>
                  <a:srgbClr val="142747"/>
                </a:solidFill>
                <a:latin typeface="Tahoma" panose="020B0604030504040204" pitchFamily="34" charset="0"/>
                <a:ea typeface="Tahoma" panose="020B0604030504040204" pitchFamily="34" charset="0"/>
                <a:cs typeface="Tahoma" panose="020B0604030504040204" pitchFamily="34" charset="0"/>
              </a:rPr>
              <a:t>Discussion</a:t>
            </a:r>
          </a:p>
          <a:p>
            <a:pPr lvl="0">
              <a:lnSpc>
                <a:spcPct val="90000"/>
              </a:lnSpc>
              <a:spcBef>
                <a:spcPts val="1000"/>
              </a:spcBef>
              <a:buClr>
                <a:srgbClr val="BBD341"/>
              </a:buClr>
              <a:buSzPts val="1500"/>
            </a:pPr>
            <a:endParaRPr lang="en-US" sz="3200" dirty="0">
              <a:solidFill>
                <a:srgbClr val="142747"/>
              </a:solidFill>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id="{8533F173-AA7F-8540-8954-9DD24D6551E9}"/>
              </a:ext>
            </a:extLst>
          </p:cNvPr>
          <p:cNvGrpSpPr/>
          <p:nvPr/>
        </p:nvGrpSpPr>
        <p:grpSpPr>
          <a:xfrm>
            <a:off x="0" y="0"/>
            <a:ext cx="12192000" cy="6570915"/>
            <a:chOff x="0" y="0"/>
            <a:chExt cx="12192000" cy="6570915"/>
          </a:xfrm>
        </p:grpSpPr>
        <p:pic>
          <p:nvPicPr>
            <p:cNvPr id="18" name="Picture 17">
              <a:extLst>
                <a:ext uri="{FF2B5EF4-FFF2-40B4-BE49-F238E27FC236}">
                  <a16:creationId xmlns:a16="http://schemas.microsoft.com/office/drawing/2014/main" id="{ECD1089F-D68A-134E-8AAB-BCE20D6160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4377" y="6191255"/>
              <a:ext cx="1925208" cy="379660"/>
            </a:xfrm>
            <a:prstGeom prst="rect">
              <a:avLst/>
            </a:prstGeom>
          </p:spPr>
        </p:pic>
        <p:pic>
          <p:nvPicPr>
            <p:cNvPr id="19" name="Picture 18">
              <a:extLst>
                <a:ext uri="{FF2B5EF4-FFF2-40B4-BE49-F238E27FC236}">
                  <a16:creationId xmlns:a16="http://schemas.microsoft.com/office/drawing/2014/main" id="{E217FAF7-112B-1A4D-97E1-D41A425A08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10823" y="371946"/>
              <a:ext cx="2571994" cy="150190"/>
            </a:xfrm>
            <a:prstGeom prst="rect">
              <a:avLst/>
            </a:prstGeom>
          </p:spPr>
        </p:pic>
        <p:pic>
          <p:nvPicPr>
            <p:cNvPr id="20" name="Picture 19">
              <a:extLst>
                <a:ext uri="{FF2B5EF4-FFF2-40B4-BE49-F238E27FC236}">
                  <a16:creationId xmlns:a16="http://schemas.microsoft.com/office/drawing/2014/main" id="{D07C70EF-7C89-C34D-87F0-8CFEA813E30A}"/>
                </a:ext>
              </a:extLst>
            </p:cNvPr>
            <p:cNvPicPr>
              <a:picLocks noChangeAspect="1"/>
            </p:cNvPicPr>
            <p:nvPr/>
          </p:nvPicPr>
          <p:blipFill>
            <a:blip r:embed="rId5"/>
            <a:stretch>
              <a:fillRect/>
            </a:stretch>
          </p:blipFill>
          <p:spPr>
            <a:xfrm>
              <a:off x="0" y="0"/>
              <a:ext cx="12192000" cy="145109"/>
            </a:xfrm>
            <a:prstGeom prst="rect">
              <a:avLst/>
            </a:prstGeom>
          </p:spPr>
        </p:pic>
      </p:grpSp>
      <p:pic>
        <p:nvPicPr>
          <p:cNvPr id="9" name="Picture 8">
            <a:extLst>
              <a:ext uri="{FF2B5EF4-FFF2-40B4-BE49-F238E27FC236}">
                <a16:creationId xmlns:a16="http://schemas.microsoft.com/office/drawing/2014/main" id="{12DF1B73-3429-3E40-890F-5315FA6BD5C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2210" y="-537343"/>
            <a:ext cx="1526701" cy="1895538"/>
          </a:xfrm>
          <a:prstGeom prst="rect">
            <a:avLst/>
          </a:prstGeom>
        </p:spPr>
      </p:pic>
      <p:sp>
        <p:nvSpPr>
          <p:cNvPr id="11" name="TextBox 10">
            <a:extLst>
              <a:ext uri="{FF2B5EF4-FFF2-40B4-BE49-F238E27FC236}">
                <a16:creationId xmlns:a16="http://schemas.microsoft.com/office/drawing/2014/main" id="{F277BFCA-FC60-4D94-860C-81E7443C0AF5}"/>
              </a:ext>
            </a:extLst>
          </p:cNvPr>
          <p:cNvSpPr txBox="1"/>
          <p:nvPr/>
        </p:nvSpPr>
        <p:spPr>
          <a:xfrm>
            <a:off x="7074023" y="6279409"/>
            <a:ext cx="4673600" cy="253916"/>
          </a:xfrm>
          <a:prstGeom prst="rect">
            <a:avLst/>
          </a:prstGeom>
          <a:noFill/>
        </p:spPr>
        <p:txBody>
          <a:bodyPr wrap="square" rtlCol="0" anchor="b">
            <a:spAutoFit/>
          </a:bodyPr>
          <a:lstStyle/>
          <a:p>
            <a:pPr algn="r"/>
            <a:r>
              <a:rPr lang="en-US" sz="1050" baseline="30000" dirty="0" err="1">
                <a:solidFill>
                  <a:srgbClr val="142747"/>
                </a:solidFill>
                <a:latin typeface="Tahoma Regular"/>
                <a:cs typeface="Gill Sans" panose="020B0502020104020203" pitchFamily="34" charset="-79"/>
                <a:sym typeface="Gill Sans"/>
              </a:rPr>
              <a:t>JuiceBar</a:t>
            </a:r>
            <a:r>
              <a:rPr lang="en-US" sz="1050" baseline="30000" dirty="0">
                <a:solidFill>
                  <a:srgbClr val="142747"/>
                </a:solidFill>
                <a:latin typeface="Tahoma Regular"/>
                <a:cs typeface="Gill Sans" panose="020B0502020104020203" pitchFamily="34" charset="-79"/>
                <a:sym typeface="Gill Sans"/>
              </a:rPr>
              <a:t>® Copyright 2020 Confidential</a:t>
            </a:r>
            <a:endParaRPr lang="en-US" sz="1050" dirty="0">
              <a:solidFill>
                <a:srgbClr val="142747"/>
              </a:solidFill>
              <a:latin typeface="Tahoma Regular"/>
              <a:cs typeface="Gill Sans" panose="020B0502020104020203" pitchFamily="34" charset="-79"/>
              <a:sym typeface="Gill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22"/>
        <p:cNvGrpSpPr/>
        <p:nvPr/>
      </p:nvGrpSpPr>
      <p:grpSpPr>
        <a:xfrm>
          <a:off x="0" y="0"/>
          <a:ext cx="0" cy="0"/>
          <a:chOff x="0" y="0"/>
          <a:chExt cx="0" cy="0"/>
        </a:xfrm>
      </p:grpSpPr>
      <p:pic>
        <p:nvPicPr>
          <p:cNvPr id="4" name="Picture 3">
            <a:extLst>
              <a:ext uri="{FF2B5EF4-FFF2-40B4-BE49-F238E27FC236}">
                <a16:creationId xmlns:a16="http://schemas.microsoft.com/office/drawing/2014/main" id="{B612DD8B-5858-AA41-9B64-8AA76B6984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660877" y="267499"/>
            <a:ext cx="10531122" cy="5923756"/>
          </a:xfrm>
          <a:prstGeom prst="rect">
            <a:avLst/>
          </a:prstGeom>
        </p:spPr>
      </p:pic>
      <p:pic>
        <p:nvPicPr>
          <p:cNvPr id="11" name="Picture 10">
            <a:extLst>
              <a:ext uri="{FF2B5EF4-FFF2-40B4-BE49-F238E27FC236}">
                <a16:creationId xmlns:a16="http://schemas.microsoft.com/office/drawing/2014/main" id="{1F4498F8-0DDE-5A45-85F9-6B2EDE12024A}"/>
              </a:ext>
            </a:extLst>
          </p:cNvPr>
          <p:cNvPicPr>
            <a:picLocks noChangeAspect="1"/>
          </p:cNvPicPr>
          <p:nvPr/>
        </p:nvPicPr>
        <p:blipFill>
          <a:blip r:embed="rId4"/>
          <a:stretch>
            <a:fillRect/>
          </a:stretch>
        </p:blipFill>
        <p:spPr>
          <a:xfrm>
            <a:off x="0" y="9664"/>
            <a:ext cx="12192000" cy="145109"/>
          </a:xfrm>
          <a:prstGeom prst="rect">
            <a:avLst/>
          </a:prstGeom>
        </p:spPr>
      </p:pic>
      <p:sp>
        <p:nvSpPr>
          <p:cNvPr id="123" name="Google Shape;123;p18"/>
          <p:cNvSpPr txBox="1"/>
          <p:nvPr/>
        </p:nvSpPr>
        <p:spPr>
          <a:xfrm>
            <a:off x="1235682" y="1980823"/>
            <a:ext cx="5147829" cy="3896241"/>
          </a:xfrm>
          <a:prstGeom prst="rect">
            <a:avLst/>
          </a:prstGeom>
          <a:noFill/>
          <a:ln>
            <a:noFill/>
          </a:ln>
        </p:spPr>
        <p:txBody>
          <a:bodyPr spcFirstLastPara="1" wrap="square" lIns="91425" tIns="45700" rIns="91425" bIns="45700" anchor="t" anchorCtr="0">
            <a:noAutofit/>
          </a:bodyPr>
          <a:lstStyle/>
          <a:p>
            <a:pPr marL="0" marR="0" lvl="0" indent="0" algn="l" rtl="0">
              <a:lnSpc>
                <a:spcPct val="75000"/>
              </a:lnSpc>
              <a:spcBef>
                <a:spcPts val="0"/>
              </a:spcBef>
              <a:spcAft>
                <a:spcPts val="0"/>
              </a:spcAft>
              <a:buClr>
                <a:srgbClr val="002060"/>
              </a:buClr>
              <a:buSzPts val="4000"/>
              <a:buFont typeface="Noto Sans Symbols"/>
              <a:buNone/>
            </a:pPr>
            <a:r>
              <a:rPr lang="en-US" sz="4000" dirty="0">
                <a:solidFill>
                  <a:srgbClr val="2BAEE4"/>
                </a:solidFill>
                <a:latin typeface="Tahoma" panose="020B0604030504040204" pitchFamily="34" charset="0"/>
                <a:ea typeface="Tahoma" panose="020B0604030504040204" pitchFamily="34" charset="0"/>
                <a:cs typeface="Tahoma" panose="020B0604030504040204" pitchFamily="34" charset="0"/>
                <a:sym typeface="Gill Sans"/>
              </a:rPr>
              <a:t>36% of U.S. drivers</a:t>
            </a:r>
            <a:br>
              <a:rPr lang="en-US" sz="4000" dirty="0">
                <a:solidFill>
                  <a:srgbClr val="2BAEE4"/>
                </a:solidFill>
                <a:latin typeface="Tahoma" panose="020B0604030504040204" pitchFamily="34" charset="0"/>
                <a:ea typeface="Tahoma" panose="020B0604030504040204" pitchFamily="34" charset="0"/>
                <a:cs typeface="Tahoma" panose="020B0604030504040204" pitchFamily="34" charset="0"/>
                <a:sym typeface="Gill Sans"/>
              </a:rPr>
            </a:b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sym typeface="Gill Sans"/>
              </a:rPr>
              <a:t>will buy an EV for</a:t>
            </a:r>
            <a:b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sym typeface="Gill Sans"/>
              </a:rPr>
            </a:b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sym typeface="Gill Sans"/>
              </a:rPr>
              <a:t>their next car</a:t>
            </a:r>
          </a:p>
          <a:p>
            <a:pPr>
              <a:lnSpc>
                <a:spcPct val="110000"/>
              </a:lnSpc>
              <a:spcBef>
                <a:spcPts val="1200"/>
              </a:spcBef>
              <a:buClr>
                <a:srgbClr val="002060"/>
              </a:buClr>
              <a:buSzPts val="4000"/>
            </a:pPr>
            <a:r>
              <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rPr>
              <a:t>200+ new EV models</a:t>
            </a:r>
            <a:br>
              <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rPr>
              <a:t>launching in next 24 months</a:t>
            </a:r>
            <a:br>
              <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rPr>
              <a:t>in anticipation of this demand</a:t>
            </a:r>
          </a:p>
          <a:p>
            <a:pPr marL="0" marR="0" lvl="0" indent="0" algn="l" rtl="0">
              <a:lnSpc>
                <a:spcPct val="110000"/>
              </a:lnSpc>
              <a:spcBef>
                <a:spcPts val="0"/>
              </a:spcBef>
              <a:spcAft>
                <a:spcPts val="0"/>
              </a:spcAft>
              <a:buClr>
                <a:srgbClr val="002060"/>
              </a:buClr>
              <a:buSzPts val="4000"/>
              <a:buFont typeface="Noto Sans Symbols"/>
              <a:buNone/>
            </a:pPr>
            <a:endParaRPr sz="4000" dirty="0">
              <a:solidFill>
                <a:srgbClr val="142747"/>
              </a:solidFill>
              <a:latin typeface="Tahoma Regular"/>
              <a:cs typeface="Gill Sans SemiBold" panose="020B0502020104020203" pitchFamily="34" charset="-79"/>
            </a:endParaRPr>
          </a:p>
        </p:txBody>
      </p:sp>
      <p:sp>
        <p:nvSpPr>
          <p:cNvPr id="2" name="TextBox 1">
            <a:extLst>
              <a:ext uri="{FF2B5EF4-FFF2-40B4-BE49-F238E27FC236}">
                <a16:creationId xmlns:a16="http://schemas.microsoft.com/office/drawing/2014/main" id="{22079238-89F0-4978-A2DA-09E314A68502}"/>
              </a:ext>
            </a:extLst>
          </p:cNvPr>
          <p:cNvSpPr txBox="1"/>
          <p:nvPr/>
        </p:nvSpPr>
        <p:spPr>
          <a:xfrm>
            <a:off x="4487105" y="6118914"/>
            <a:ext cx="3693161" cy="461665"/>
          </a:xfrm>
          <a:prstGeom prst="rect">
            <a:avLst/>
          </a:prstGeom>
          <a:noFill/>
        </p:spPr>
        <p:txBody>
          <a:bodyPr wrap="square" rtlCol="0">
            <a:spAutoFit/>
          </a:bodyPr>
          <a:lstStyle/>
          <a:p>
            <a:pPr algn="ctr"/>
            <a:r>
              <a:rPr lang="en-US" sz="1200" dirty="0">
                <a:solidFill>
                  <a:srgbClr val="142747"/>
                </a:solidFill>
                <a:latin typeface="Tahoma Regular"/>
                <a:cs typeface="Gill Sans SemiBold" panose="020B0502020104020203"/>
              </a:rPr>
              <a:t>Consumer Reports Aug 2019</a:t>
            </a:r>
          </a:p>
          <a:p>
            <a:pPr algn="ctr"/>
            <a:endParaRPr lang="en-US" sz="1200" dirty="0">
              <a:solidFill>
                <a:srgbClr val="142747"/>
              </a:solidFill>
              <a:latin typeface="Tahoma Regular"/>
              <a:cs typeface="Gill Sans SemiBold" panose="020B0502020104020203"/>
            </a:endParaRPr>
          </a:p>
        </p:txBody>
      </p:sp>
      <p:sp>
        <p:nvSpPr>
          <p:cNvPr id="5" name="TextBox 4">
            <a:extLst>
              <a:ext uri="{FF2B5EF4-FFF2-40B4-BE49-F238E27FC236}">
                <a16:creationId xmlns:a16="http://schemas.microsoft.com/office/drawing/2014/main" id="{64BE61A3-BEB3-4510-8BA3-70D21D9AA471}"/>
              </a:ext>
            </a:extLst>
          </p:cNvPr>
          <p:cNvSpPr txBox="1"/>
          <p:nvPr/>
        </p:nvSpPr>
        <p:spPr>
          <a:xfrm>
            <a:off x="3809597" y="6313502"/>
            <a:ext cx="5048177" cy="276999"/>
          </a:xfrm>
          <a:prstGeom prst="rect">
            <a:avLst/>
          </a:prstGeom>
          <a:noFill/>
        </p:spPr>
        <p:txBody>
          <a:bodyPr wrap="none" rtlCol="0">
            <a:spAutoFit/>
          </a:bodyPr>
          <a:lstStyle/>
          <a:p>
            <a:pPr algn="ctr"/>
            <a:r>
              <a:rPr lang="en-US" sz="1200" dirty="0">
                <a:solidFill>
                  <a:srgbClr val="002060"/>
                </a:solidFill>
                <a:latin typeface="Tahoma Regular"/>
                <a:cs typeface="Gill Sans" panose="020B0502020104020203" pitchFamily="34" charset="-79"/>
              </a:rPr>
              <a:t>McKinsey &amp; Company: Charging Ahead: Electric Vehicle Infrastructure </a:t>
            </a:r>
          </a:p>
        </p:txBody>
      </p:sp>
      <p:pic>
        <p:nvPicPr>
          <p:cNvPr id="26" name="Picture 25">
            <a:extLst>
              <a:ext uri="{FF2B5EF4-FFF2-40B4-BE49-F238E27FC236}">
                <a16:creationId xmlns:a16="http://schemas.microsoft.com/office/drawing/2014/main" id="{0AA764A7-8DD1-4B4B-B002-98238C116BD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2210" y="-537343"/>
            <a:ext cx="1526701" cy="1895538"/>
          </a:xfrm>
          <a:prstGeom prst="rect">
            <a:avLst/>
          </a:prstGeom>
        </p:spPr>
      </p:pic>
      <p:pic>
        <p:nvPicPr>
          <p:cNvPr id="13" name="Picture 12">
            <a:extLst>
              <a:ext uri="{FF2B5EF4-FFF2-40B4-BE49-F238E27FC236}">
                <a16:creationId xmlns:a16="http://schemas.microsoft.com/office/drawing/2014/main" id="{774ABD1D-0F10-4EF5-B2E3-40BA15EDAE1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4377" y="6191255"/>
            <a:ext cx="1925208" cy="379660"/>
          </a:xfrm>
          <a:prstGeom prst="rect">
            <a:avLst/>
          </a:prstGeom>
        </p:spPr>
      </p:pic>
      <p:sp>
        <p:nvSpPr>
          <p:cNvPr id="10" name="TextBox 9">
            <a:extLst>
              <a:ext uri="{FF2B5EF4-FFF2-40B4-BE49-F238E27FC236}">
                <a16:creationId xmlns:a16="http://schemas.microsoft.com/office/drawing/2014/main" id="{832DA88E-859F-4E51-9968-E03DF5A78F88}"/>
              </a:ext>
            </a:extLst>
          </p:cNvPr>
          <p:cNvSpPr txBox="1"/>
          <p:nvPr/>
        </p:nvSpPr>
        <p:spPr>
          <a:xfrm>
            <a:off x="7074023" y="6279409"/>
            <a:ext cx="4673600" cy="253916"/>
          </a:xfrm>
          <a:prstGeom prst="rect">
            <a:avLst/>
          </a:prstGeom>
          <a:noFill/>
        </p:spPr>
        <p:txBody>
          <a:bodyPr wrap="square" rtlCol="0" anchor="b">
            <a:spAutoFit/>
          </a:bodyPr>
          <a:lstStyle/>
          <a:p>
            <a:pPr algn="r"/>
            <a:r>
              <a:rPr lang="en-US" sz="1050" baseline="30000" dirty="0" err="1">
                <a:solidFill>
                  <a:srgbClr val="142747"/>
                </a:solidFill>
                <a:latin typeface="Tahoma Regular"/>
                <a:cs typeface="Gill Sans" panose="020B0502020104020203" pitchFamily="34" charset="-79"/>
                <a:sym typeface="Gill Sans"/>
              </a:rPr>
              <a:t>JuiceBar</a:t>
            </a:r>
            <a:r>
              <a:rPr lang="en-US" sz="1050" baseline="30000" dirty="0">
                <a:solidFill>
                  <a:srgbClr val="142747"/>
                </a:solidFill>
                <a:latin typeface="Tahoma Regular"/>
                <a:cs typeface="Gill Sans" panose="020B0502020104020203" pitchFamily="34" charset="-79"/>
                <a:sym typeface="Gill Sans"/>
              </a:rPr>
              <a:t>® Copyright 2020 Confidential</a:t>
            </a:r>
            <a:endParaRPr lang="en-US" sz="1050" dirty="0">
              <a:solidFill>
                <a:srgbClr val="142747"/>
              </a:solidFill>
              <a:latin typeface="Tahoma Regular"/>
              <a:cs typeface="Gill Sans" panose="020B0502020104020203" pitchFamily="34" charset="-79"/>
              <a:sym typeface="Gill Sans"/>
            </a:endParaRPr>
          </a:p>
        </p:txBody>
      </p:sp>
    </p:spTree>
    <p:extLst>
      <p:ext uri="{BB962C8B-B14F-4D97-AF65-F5344CB8AC3E}">
        <p14:creationId xmlns:p14="http://schemas.microsoft.com/office/powerpoint/2010/main" val="3284041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22"/>
        <p:cNvGrpSpPr/>
        <p:nvPr/>
      </p:nvGrpSpPr>
      <p:grpSpPr>
        <a:xfrm>
          <a:off x="0" y="0"/>
          <a:ext cx="0" cy="0"/>
          <a:chOff x="0" y="0"/>
          <a:chExt cx="0" cy="0"/>
        </a:xfrm>
      </p:grpSpPr>
      <p:sp>
        <p:nvSpPr>
          <p:cNvPr id="123" name="Google Shape;123;p18"/>
          <p:cNvSpPr txBox="1"/>
          <p:nvPr/>
        </p:nvSpPr>
        <p:spPr>
          <a:xfrm>
            <a:off x="1160934" y="2650997"/>
            <a:ext cx="9870131" cy="1499550"/>
          </a:xfrm>
          <a:prstGeom prst="rect">
            <a:avLst/>
          </a:prstGeom>
          <a:noFill/>
          <a:ln>
            <a:noFill/>
          </a:ln>
        </p:spPr>
        <p:txBody>
          <a:bodyPr spcFirstLastPara="1" wrap="square" lIns="91425" tIns="45700" rIns="91425" bIns="45700" anchor="t" anchorCtr="0">
            <a:noAutofit/>
          </a:bodyPr>
          <a:lstStyle/>
          <a:p>
            <a:pPr marL="0" marR="0" lvl="0" indent="0" algn="ctr" rtl="0">
              <a:lnSpc>
                <a:spcPct val="110000"/>
              </a:lnSpc>
              <a:spcBef>
                <a:spcPts val="0"/>
              </a:spcBef>
              <a:spcAft>
                <a:spcPts val="0"/>
              </a:spcAft>
              <a:buClr>
                <a:srgbClr val="002060"/>
              </a:buClr>
              <a:buSzPts val="4000"/>
              <a:buFont typeface="Noto Sans Symbols"/>
              <a:buNone/>
            </a:pPr>
            <a:r>
              <a:rPr lang="en-US" sz="4400" dirty="0">
                <a:solidFill>
                  <a:srgbClr val="142747"/>
                </a:solidFill>
                <a:latin typeface="Tahoma" panose="020B0604030504040204" pitchFamily="34" charset="0"/>
                <a:ea typeface="Tahoma" panose="020B0604030504040204" pitchFamily="34" charset="0"/>
                <a:cs typeface="Tahoma" panose="020B0604030504040204" pitchFamily="34" charset="0"/>
                <a:sym typeface="Gill Sans"/>
              </a:rPr>
              <a:t>Automakers are investing</a:t>
            </a:r>
          </a:p>
          <a:p>
            <a:pPr marL="0" marR="0" lvl="0" indent="0" algn="ctr" rtl="0">
              <a:lnSpc>
                <a:spcPct val="110000"/>
              </a:lnSpc>
              <a:spcBef>
                <a:spcPts val="0"/>
              </a:spcBef>
              <a:spcAft>
                <a:spcPts val="0"/>
              </a:spcAft>
              <a:buClr>
                <a:srgbClr val="002060"/>
              </a:buClr>
              <a:buSzPts val="4000"/>
              <a:buFont typeface="Noto Sans Symbols"/>
              <a:buNone/>
            </a:pPr>
            <a:r>
              <a:rPr lang="en-US" sz="4400" dirty="0">
                <a:solidFill>
                  <a:srgbClr val="2BAEE4"/>
                </a:solidFill>
                <a:latin typeface="Tahoma" panose="020B0604030504040204" pitchFamily="34" charset="0"/>
                <a:ea typeface="Tahoma" panose="020B0604030504040204" pitchFamily="34" charset="0"/>
                <a:cs typeface="Tahoma" panose="020B0604030504040204" pitchFamily="34" charset="0"/>
                <a:sym typeface="Gill Sans"/>
              </a:rPr>
              <a:t>$300 BN </a:t>
            </a:r>
            <a:r>
              <a:rPr lang="en-US" sz="4400" dirty="0">
                <a:solidFill>
                  <a:srgbClr val="142747"/>
                </a:solidFill>
                <a:latin typeface="Tahoma" panose="020B0604030504040204" pitchFamily="34" charset="0"/>
                <a:ea typeface="Tahoma" panose="020B0604030504040204" pitchFamily="34" charset="0"/>
                <a:cs typeface="Tahoma" panose="020B0604030504040204" pitchFamily="34" charset="0"/>
                <a:sym typeface="Gill Sans"/>
              </a:rPr>
              <a:t>in EVs &amp; Batteries </a:t>
            </a:r>
          </a:p>
          <a:p>
            <a:pPr marL="0" marR="0" lvl="0" indent="0" algn="ctr" rtl="0">
              <a:lnSpc>
                <a:spcPct val="110000"/>
              </a:lnSpc>
              <a:spcBef>
                <a:spcPts val="0"/>
              </a:spcBef>
              <a:spcAft>
                <a:spcPts val="0"/>
              </a:spcAft>
              <a:buClr>
                <a:srgbClr val="002060"/>
              </a:buClr>
              <a:buSzPts val="4000"/>
              <a:buFont typeface="Noto Sans Symbols"/>
              <a:buNone/>
            </a:pPr>
            <a:endParaRPr sz="4400" dirty="0">
              <a:solidFill>
                <a:srgbClr val="142747"/>
              </a:solidFill>
              <a:latin typeface="Tahoma" panose="020B0604030504040204" pitchFamily="34" charset="0"/>
              <a:ea typeface="Tahoma" panose="020B0604030504040204" pitchFamily="34" charset="0"/>
              <a:cs typeface="Tahoma" panose="020B0604030504040204" pitchFamily="34" charset="0"/>
            </a:endParaRPr>
          </a:p>
        </p:txBody>
      </p:sp>
      <p:grpSp>
        <p:nvGrpSpPr>
          <p:cNvPr id="19" name="Group 18">
            <a:extLst>
              <a:ext uri="{FF2B5EF4-FFF2-40B4-BE49-F238E27FC236}">
                <a16:creationId xmlns:a16="http://schemas.microsoft.com/office/drawing/2014/main" id="{7D78D733-7A86-1041-AA4A-1E3F958AFC14}"/>
              </a:ext>
            </a:extLst>
          </p:cNvPr>
          <p:cNvGrpSpPr/>
          <p:nvPr/>
        </p:nvGrpSpPr>
        <p:grpSpPr>
          <a:xfrm>
            <a:off x="0" y="0"/>
            <a:ext cx="12192000" cy="6570915"/>
            <a:chOff x="0" y="0"/>
            <a:chExt cx="12192000" cy="6570915"/>
          </a:xfrm>
        </p:grpSpPr>
        <p:pic>
          <p:nvPicPr>
            <p:cNvPr id="21" name="Picture 20">
              <a:extLst>
                <a:ext uri="{FF2B5EF4-FFF2-40B4-BE49-F238E27FC236}">
                  <a16:creationId xmlns:a16="http://schemas.microsoft.com/office/drawing/2014/main" id="{BC607346-9477-7345-8A63-C948F7F090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4377" y="6191255"/>
              <a:ext cx="1925208" cy="379660"/>
            </a:xfrm>
            <a:prstGeom prst="rect">
              <a:avLst/>
            </a:prstGeom>
          </p:spPr>
        </p:pic>
        <p:pic>
          <p:nvPicPr>
            <p:cNvPr id="22" name="Picture 21">
              <a:extLst>
                <a:ext uri="{FF2B5EF4-FFF2-40B4-BE49-F238E27FC236}">
                  <a16:creationId xmlns:a16="http://schemas.microsoft.com/office/drawing/2014/main" id="{DA589811-1FB5-3E41-9440-A8D0EDA2817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10823" y="371946"/>
              <a:ext cx="2571994" cy="150190"/>
            </a:xfrm>
            <a:prstGeom prst="rect">
              <a:avLst/>
            </a:prstGeom>
          </p:spPr>
        </p:pic>
        <p:pic>
          <p:nvPicPr>
            <p:cNvPr id="23" name="Picture 22">
              <a:extLst>
                <a:ext uri="{FF2B5EF4-FFF2-40B4-BE49-F238E27FC236}">
                  <a16:creationId xmlns:a16="http://schemas.microsoft.com/office/drawing/2014/main" id="{A6EC0A01-B023-1C4A-99A7-13FA2C52F2F9}"/>
                </a:ext>
              </a:extLst>
            </p:cNvPr>
            <p:cNvPicPr>
              <a:picLocks noChangeAspect="1"/>
            </p:cNvPicPr>
            <p:nvPr/>
          </p:nvPicPr>
          <p:blipFill>
            <a:blip r:embed="rId5"/>
            <a:stretch>
              <a:fillRect/>
            </a:stretch>
          </p:blipFill>
          <p:spPr>
            <a:xfrm>
              <a:off x="0" y="0"/>
              <a:ext cx="12192000" cy="145109"/>
            </a:xfrm>
            <a:prstGeom prst="rect">
              <a:avLst/>
            </a:prstGeom>
          </p:spPr>
        </p:pic>
      </p:grpSp>
      <p:pic>
        <p:nvPicPr>
          <p:cNvPr id="16" name="Picture 15">
            <a:extLst>
              <a:ext uri="{FF2B5EF4-FFF2-40B4-BE49-F238E27FC236}">
                <a16:creationId xmlns:a16="http://schemas.microsoft.com/office/drawing/2014/main" id="{02BE53C7-D48F-9B4A-AEF5-246145E5F52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2210" y="-537343"/>
            <a:ext cx="1526701" cy="1895538"/>
          </a:xfrm>
          <a:prstGeom prst="rect">
            <a:avLst/>
          </a:prstGeom>
        </p:spPr>
      </p:pic>
      <p:sp>
        <p:nvSpPr>
          <p:cNvPr id="10" name="TextBox 9">
            <a:extLst>
              <a:ext uri="{FF2B5EF4-FFF2-40B4-BE49-F238E27FC236}">
                <a16:creationId xmlns:a16="http://schemas.microsoft.com/office/drawing/2014/main" id="{0ABA6701-A1F4-4587-ACEC-4583FFAF94A8}"/>
              </a:ext>
            </a:extLst>
          </p:cNvPr>
          <p:cNvSpPr txBox="1"/>
          <p:nvPr/>
        </p:nvSpPr>
        <p:spPr>
          <a:xfrm>
            <a:off x="7074023" y="6279409"/>
            <a:ext cx="4673600" cy="253916"/>
          </a:xfrm>
          <a:prstGeom prst="rect">
            <a:avLst/>
          </a:prstGeom>
          <a:noFill/>
        </p:spPr>
        <p:txBody>
          <a:bodyPr wrap="square" rtlCol="0" anchor="b">
            <a:spAutoFit/>
          </a:bodyPr>
          <a:lstStyle/>
          <a:p>
            <a:pPr algn="r"/>
            <a:r>
              <a:rPr lang="en-US" sz="1050" baseline="30000" dirty="0" err="1">
                <a:solidFill>
                  <a:srgbClr val="142747"/>
                </a:solidFill>
                <a:latin typeface="Tahoma Regular"/>
                <a:cs typeface="Gill Sans" panose="020B0502020104020203" pitchFamily="34" charset="-79"/>
                <a:sym typeface="Gill Sans"/>
              </a:rPr>
              <a:t>JuiceBar</a:t>
            </a:r>
            <a:r>
              <a:rPr lang="en-US" sz="1050" baseline="30000" dirty="0">
                <a:solidFill>
                  <a:srgbClr val="142747"/>
                </a:solidFill>
                <a:latin typeface="Tahoma Regular"/>
                <a:cs typeface="Gill Sans" panose="020B0502020104020203" pitchFamily="34" charset="-79"/>
                <a:sym typeface="Gill Sans"/>
              </a:rPr>
              <a:t>® Copyright 2020 Confidential</a:t>
            </a:r>
            <a:endParaRPr lang="en-US" sz="1050" dirty="0">
              <a:solidFill>
                <a:srgbClr val="142747"/>
              </a:solidFill>
              <a:latin typeface="Tahoma Regular"/>
              <a:cs typeface="Gill Sans" panose="020B0502020104020203" pitchFamily="34" charset="-79"/>
              <a:sym typeface="Gill Sans"/>
            </a:endParaRPr>
          </a:p>
        </p:txBody>
      </p:sp>
    </p:spTree>
    <p:extLst>
      <p:ext uri="{BB962C8B-B14F-4D97-AF65-F5344CB8AC3E}">
        <p14:creationId xmlns:p14="http://schemas.microsoft.com/office/powerpoint/2010/main" val="2266561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078A3B-AA38-1A46-8F49-9B7B35403E5D}"/>
              </a:ext>
            </a:extLst>
          </p:cNvPr>
          <p:cNvGrpSpPr/>
          <p:nvPr/>
        </p:nvGrpSpPr>
        <p:grpSpPr>
          <a:xfrm>
            <a:off x="0" y="0"/>
            <a:ext cx="12192000" cy="6570915"/>
            <a:chOff x="0" y="0"/>
            <a:chExt cx="12192000" cy="6570915"/>
          </a:xfrm>
        </p:grpSpPr>
        <p:pic>
          <p:nvPicPr>
            <p:cNvPr id="22" name="Picture 21">
              <a:extLst>
                <a:ext uri="{FF2B5EF4-FFF2-40B4-BE49-F238E27FC236}">
                  <a16:creationId xmlns:a16="http://schemas.microsoft.com/office/drawing/2014/main" id="{BA46FCCC-8302-BB41-8196-F5A7B86351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4377" y="6191255"/>
              <a:ext cx="1925208" cy="379660"/>
            </a:xfrm>
            <a:prstGeom prst="rect">
              <a:avLst/>
            </a:prstGeom>
          </p:spPr>
        </p:pic>
        <p:pic>
          <p:nvPicPr>
            <p:cNvPr id="23" name="Picture 22">
              <a:extLst>
                <a:ext uri="{FF2B5EF4-FFF2-40B4-BE49-F238E27FC236}">
                  <a16:creationId xmlns:a16="http://schemas.microsoft.com/office/drawing/2014/main" id="{C20928AB-A90C-7041-80D2-16636E95CE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10823" y="371946"/>
              <a:ext cx="2571994" cy="150190"/>
            </a:xfrm>
            <a:prstGeom prst="rect">
              <a:avLst/>
            </a:prstGeom>
          </p:spPr>
        </p:pic>
        <p:pic>
          <p:nvPicPr>
            <p:cNvPr id="24" name="Picture 23">
              <a:extLst>
                <a:ext uri="{FF2B5EF4-FFF2-40B4-BE49-F238E27FC236}">
                  <a16:creationId xmlns:a16="http://schemas.microsoft.com/office/drawing/2014/main" id="{54B2CCCA-24BC-B241-AA72-DF301F9AE701}"/>
                </a:ext>
              </a:extLst>
            </p:cNvPr>
            <p:cNvPicPr>
              <a:picLocks noChangeAspect="1"/>
            </p:cNvPicPr>
            <p:nvPr/>
          </p:nvPicPr>
          <p:blipFill>
            <a:blip r:embed="rId5"/>
            <a:stretch>
              <a:fillRect/>
            </a:stretch>
          </p:blipFill>
          <p:spPr>
            <a:xfrm>
              <a:off x="0" y="0"/>
              <a:ext cx="12192000" cy="145109"/>
            </a:xfrm>
            <a:prstGeom prst="rect">
              <a:avLst/>
            </a:prstGeom>
          </p:spPr>
        </p:pic>
      </p:grpSp>
      <p:sp>
        <p:nvSpPr>
          <p:cNvPr id="3" name="Vertical Text Placeholder 2">
            <a:extLst>
              <a:ext uri="{FF2B5EF4-FFF2-40B4-BE49-F238E27FC236}">
                <a16:creationId xmlns:a16="http://schemas.microsoft.com/office/drawing/2014/main" id="{E26643E7-6E93-B54B-9107-C442A08AC13F}"/>
              </a:ext>
            </a:extLst>
          </p:cNvPr>
          <p:cNvSpPr>
            <a:spLocks noGrp="1"/>
          </p:cNvSpPr>
          <p:nvPr>
            <p:ph type="body" orient="vert" idx="4294967295"/>
          </p:nvPr>
        </p:nvSpPr>
        <p:spPr>
          <a:xfrm>
            <a:off x="987977" y="1962785"/>
            <a:ext cx="5846098" cy="2034291"/>
          </a:xfrm>
        </p:spPr>
        <p:txBody>
          <a:bodyPr>
            <a:noAutofit/>
          </a:bodyPr>
          <a:lstStyle/>
          <a:p>
            <a:pPr marL="9525" indent="0">
              <a:lnSpc>
                <a:spcPct val="100000"/>
              </a:lnSpc>
              <a:buClr>
                <a:schemeClr val="accent6"/>
              </a:buClr>
              <a:buSzPct val="100000"/>
              <a:buNone/>
              <a:defRPr/>
            </a:pPr>
            <a:r>
              <a:rPr lang="en-US" sz="2400" dirty="0">
                <a:solidFill>
                  <a:srgbClr val="142747"/>
                </a:solidFill>
                <a:latin typeface="Tahoma" panose="020B0604030504040204" pitchFamily="34" charset="0"/>
                <a:ea typeface="Tahoma" panose="020B0604030504040204" pitchFamily="34" charset="0"/>
                <a:cs typeface="Tahoma" panose="020B0604030504040204" pitchFamily="34" charset="0"/>
              </a:rPr>
              <a:t> </a:t>
            </a:r>
          </a:p>
          <a:p>
            <a:pPr marL="460375" indent="-450850">
              <a:lnSpc>
                <a:spcPct val="100000"/>
              </a:lnSpc>
              <a:buClr>
                <a:srgbClr val="2BAEE4"/>
              </a:buClr>
              <a:buSzPct val="100000"/>
              <a:buFont typeface="Wingdings" pitchFamily="2" charset="2"/>
              <a:buChar char="ü"/>
              <a:defRPr/>
            </a:pPr>
            <a:r>
              <a:rPr lang="en-US" sz="2400" dirty="0">
                <a:solidFill>
                  <a:srgbClr val="142747"/>
                </a:solidFill>
                <a:latin typeface="Tahoma" panose="020B0604030504040204" pitchFamily="34" charset="0"/>
                <a:ea typeface="Tahoma" panose="020B0604030504040204" pitchFamily="34" charset="0"/>
                <a:cs typeface="Tahoma" panose="020B0604030504040204" pitchFamily="34" charset="0"/>
              </a:rPr>
              <a:t>US charger infrastructure expanding rapidly--circa 2 million U.S. connectors to be installed by close of 2020 </a:t>
            </a:r>
          </a:p>
          <a:p>
            <a:pPr marL="466725" indent="-457200">
              <a:lnSpc>
                <a:spcPct val="100000"/>
              </a:lnSpc>
              <a:buClr>
                <a:srgbClr val="2BAEE4"/>
              </a:buClr>
              <a:buSzPct val="100000"/>
              <a:buFont typeface="Wingdings" pitchFamily="2" charset="2"/>
              <a:buChar char="ü"/>
              <a:defRPr/>
            </a:pPr>
            <a:r>
              <a:rPr lang="en-US" sz="2400" dirty="0">
                <a:solidFill>
                  <a:srgbClr val="142747"/>
                </a:solidFill>
                <a:latin typeface="Tahoma" panose="020B0604030504040204" pitchFamily="34" charset="0"/>
                <a:ea typeface="Tahoma" panose="020B0604030504040204" pitchFamily="34" charset="0"/>
                <a:cs typeface="Tahoma" panose="020B0604030504040204" pitchFamily="34" charset="0"/>
              </a:rPr>
              <a:t>Growing to 13 million by 2030</a:t>
            </a:r>
          </a:p>
          <a:p>
            <a:pPr marL="460375" indent="-460375">
              <a:lnSpc>
                <a:spcPct val="100000"/>
              </a:lnSpc>
              <a:buClr>
                <a:schemeClr val="accent6"/>
              </a:buClr>
              <a:buFont typeface="Wingdings" pitchFamily="2" charset="2"/>
              <a:buChar char="Ø"/>
              <a:defRPr/>
            </a:pPr>
            <a:endParaRPr lang="en-US" sz="2000" dirty="0">
              <a:solidFill>
                <a:srgbClr val="142747"/>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6E3220E0-A448-A64D-9F3F-CBF4C3FC7850}"/>
              </a:ext>
            </a:extLst>
          </p:cNvPr>
          <p:cNvSpPr txBox="1"/>
          <p:nvPr/>
        </p:nvSpPr>
        <p:spPr>
          <a:xfrm>
            <a:off x="4245842" y="6279409"/>
            <a:ext cx="4940776" cy="276999"/>
          </a:xfrm>
          <a:prstGeom prst="rect">
            <a:avLst/>
          </a:prstGeom>
          <a:noFill/>
        </p:spPr>
        <p:txBody>
          <a:bodyPr wrap="none" rtlCol="0">
            <a:spAutoFit/>
          </a:bodyPr>
          <a:lstStyle/>
          <a:p>
            <a:r>
              <a:rPr lang="en-US" sz="1200" dirty="0">
                <a:solidFill>
                  <a:srgbClr val="142747"/>
                </a:solidFill>
                <a:latin typeface="Tahoma Regular"/>
                <a:cs typeface="Gill Sans" panose="020B0502020104020203" pitchFamily="34" charset="-79"/>
              </a:rPr>
              <a:t>McKinsey &amp; Company: Charging Ahead: Electric Vehicle Infrastructure</a:t>
            </a:r>
          </a:p>
        </p:txBody>
      </p:sp>
      <p:sp>
        <p:nvSpPr>
          <p:cNvPr id="6" name="Google Shape;150;p21">
            <a:extLst>
              <a:ext uri="{FF2B5EF4-FFF2-40B4-BE49-F238E27FC236}">
                <a16:creationId xmlns:a16="http://schemas.microsoft.com/office/drawing/2014/main" id="{6A3A008F-0AD9-4F73-8F5D-385235E1E9A8}"/>
              </a:ext>
            </a:extLst>
          </p:cNvPr>
          <p:cNvSpPr txBox="1">
            <a:spLocks/>
          </p:cNvSpPr>
          <p:nvPr/>
        </p:nvSpPr>
        <p:spPr>
          <a:xfrm>
            <a:off x="987976" y="1452684"/>
            <a:ext cx="10820100" cy="81393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DAEF0"/>
              </a:buClr>
              <a:buSzPts val="2400"/>
              <a:buFont typeface="Gill Sans"/>
              <a:buNone/>
              <a:defRPr sz="2400" b="1" i="0" u="none" strike="noStrike" cap="none">
                <a:solidFill>
                  <a:srgbClr val="1DAEF0"/>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002060"/>
              </a:buClr>
              <a:buFont typeface="Garamond"/>
              <a:buNone/>
            </a:pPr>
            <a:r>
              <a:rPr lang="en-US" sz="4000" b="0" dirty="0">
                <a:solidFill>
                  <a:srgbClr val="142747"/>
                </a:solidFill>
                <a:latin typeface="Tahoma" panose="020B0604030504040204" pitchFamily="34" charset="0"/>
                <a:ea typeface="Tahoma" panose="020B0604030504040204" pitchFamily="34" charset="0"/>
                <a:cs typeface="Tahoma" panose="020B0604030504040204" pitchFamily="34" charset="0"/>
                <a:sym typeface="Garamond"/>
              </a:rPr>
              <a:t>Infrastructure Growth </a:t>
            </a:r>
            <a:endParaRPr lang="en-US" sz="4000" b="0" dirty="0">
              <a:solidFill>
                <a:srgbClr val="142747"/>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a:extLst>
              <a:ext uri="{FF2B5EF4-FFF2-40B4-BE49-F238E27FC236}">
                <a16:creationId xmlns:a16="http://schemas.microsoft.com/office/drawing/2014/main" id="{53BA5AA8-39EF-45B1-AB25-AE8E69D305AE}"/>
              </a:ext>
            </a:extLst>
          </p:cNvPr>
          <p:cNvSpPr/>
          <p:nvPr/>
        </p:nvSpPr>
        <p:spPr>
          <a:xfrm>
            <a:off x="785287" y="4916621"/>
            <a:ext cx="6704567" cy="646331"/>
          </a:xfrm>
          <a:prstGeom prst="rect">
            <a:avLst/>
          </a:prstGeom>
          <a:ln w="6350">
            <a:noFill/>
          </a:ln>
        </p:spPr>
        <p:txBody>
          <a:bodyPr wrap="square">
            <a:spAutoFit/>
          </a:bodyPr>
          <a:lstStyle/>
          <a:p>
            <a:r>
              <a:rPr lang="en-US" sz="2000" dirty="0">
                <a:solidFill>
                  <a:srgbClr val="2BAEE4"/>
                </a:solidFill>
                <a:latin typeface="Tahoma" panose="020B0604030504040204" pitchFamily="34" charset="0"/>
                <a:ea typeface="Tahoma" panose="020B0604030504040204" pitchFamily="34" charset="0"/>
                <a:cs typeface="Tahoma" panose="020B0604030504040204" pitchFamily="34" charset="0"/>
              </a:rPr>
              <a:t>Great Success Stories: NYSERDA/NAT; GREEN NEW DEAL  </a:t>
            </a:r>
          </a:p>
          <a:p>
            <a:endParaRPr lang="en-US" sz="1600" dirty="0">
              <a:solidFill>
                <a:srgbClr val="2BAEE4"/>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a:extLst>
              <a:ext uri="{FF2B5EF4-FFF2-40B4-BE49-F238E27FC236}">
                <a16:creationId xmlns:a16="http://schemas.microsoft.com/office/drawing/2014/main" id="{6E44B249-3653-7940-8F12-1E3E9DE2797C}"/>
              </a:ext>
            </a:extLst>
          </p:cNvPr>
          <p:cNvSpPr txBox="1"/>
          <p:nvPr/>
        </p:nvSpPr>
        <p:spPr>
          <a:xfrm>
            <a:off x="7729803" y="5562952"/>
            <a:ext cx="3211484" cy="369332"/>
          </a:xfrm>
          <a:prstGeom prst="rect">
            <a:avLst/>
          </a:prstGeom>
          <a:noFill/>
        </p:spPr>
        <p:txBody>
          <a:bodyPr wrap="square" rtlCol="0">
            <a:noAutofit/>
          </a:bodyPr>
          <a:lstStyle/>
          <a:p>
            <a:r>
              <a:rPr lang="en-US" sz="800" baseline="30000" dirty="0">
                <a:solidFill>
                  <a:srgbClr val="142747"/>
                </a:solidFill>
                <a:latin typeface="Tahoma Regular"/>
                <a:cs typeface="Gill Sans" panose="020B0502020104020203" pitchFamily="34" charset="-79"/>
              </a:rPr>
              <a:t>1</a:t>
            </a:r>
            <a:r>
              <a:rPr lang="en-US" sz="800" dirty="0">
                <a:solidFill>
                  <a:srgbClr val="142747"/>
                </a:solidFill>
                <a:latin typeface="Tahoma Regular"/>
                <a:cs typeface="Gill Sans" panose="020B0502020104020203" pitchFamily="34" charset="-79"/>
              </a:rPr>
              <a:t> Figures may not sum, because of rounding.</a:t>
            </a:r>
          </a:p>
          <a:p>
            <a:r>
              <a:rPr lang="en-US" sz="800" dirty="0">
                <a:solidFill>
                  <a:srgbClr val="142747"/>
                </a:solidFill>
                <a:latin typeface="Tahoma Regular"/>
                <a:cs typeface="Gill Sans" panose="020B0502020104020203" pitchFamily="34" charset="-79"/>
              </a:rPr>
              <a:t>McKinsey &amp; Company: Charging Ahead: Electric Vehicle Infrastructure</a:t>
            </a:r>
          </a:p>
        </p:txBody>
      </p:sp>
      <p:sp>
        <p:nvSpPr>
          <p:cNvPr id="17" name="TextBox 16">
            <a:extLst>
              <a:ext uri="{FF2B5EF4-FFF2-40B4-BE49-F238E27FC236}">
                <a16:creationId xmlns:a16="http://schemas.microsoft.com/office/drawing/2014/main" id="{7C12FE27-DE46-344D-A543-A5FB48832358}"/>
              </a:ext>
            </a:extLst>
          </p:cNvPr>
          <p:cNvSpPr txBox="1"/>
          <p:nvPr/>
        </p:nvSpPr>
        <p:spPr>
          <a:xfrm>
            <a:off x="8170858" y="2193617"/>
            <a:ext cx="1322386" cy="1005976"/>
          </a:xfrm>
          <a:prstGeom prst="rect">
            <a:avLst/>
          </a:prstGeom>
          <a:noFill/>
        </p:spPr>
        <p:txBody>
          <a:bodyPr wrap="square" rtlCol="0">
            <a:noAutofit/>
          </a:bodyPr>
          <a:lstStyle/>
          <a:p>
            <a:r>
              <a:rPr lang="en-US" sz="1600" dirty="0">
                <a:solidFill>
                  <a:srgbClr val="142747"/>
                </a:solidFill>
                <a:latin typeface="Tahoma Regular"/>
                <a:cs typeface="Gill Sans" panose="020B0502020104020203" pitchFamily="34" charset="-79"/>
              </a:rPr>
              <a:t>Estimated number of chargers </a:t>
            </a:r>
            <a:r>
              <a:rPr lang="en-US" sz="1600" baseline="30000" dirty="0">
                <a:solidFill>
                  <a:srgbClr val="142747"/>
                </a:solidFill>
                <a:latin typeface="Tahoma Regular"/>
                <a:cs typeface="Gill Sans" panose="020B0502020104020203" pitchFamily="34" charset="-79"/>
              </a:rPr>
              <a:t>1</a:t>
            </a:r>
          </a:p>
          <a:p>
            <a:r>
              <a:rPr lang="en-US" sz="1000" dirty="0">
                <a:solidFill>
                  <a:srgbClr val="142747"/>
                </a:solidFill>
                <a:latin typeface="Tahoma Regular"/>
                <a:cs typeface="Gill Sans" panose="020B0502020104020203" pitchFamily="34" charset="-79"/>
              </a:rPr>
              <a:t>(millions)</a:t>
            </a:r>
          </a:p>
        </p:txBody>
      </p:sp>
      <p:cxnSp>
        <p:nvCxnSpPr>
          <p:cNvPr id="18" name="Straight Connector 17">
            <a:extLst>
              <a:ext uri="{FF2B5EF4-FFF2-40B4-BE49-F238E27FC236}">
                <a16:creationId xmlns:a16="http://schemas.microsoft.com/office/drawing/2014/main" id="{47B78E72-2728-B64C-981C-3DF6DFEDE6A2}"/>
              </a:ext>
            </a:extLst>
          </p:cNvPr>
          <p:cNvCxnSpPr>
            <a:cxnSpLocks/>
          </p:cNvCxnSpPr>
          <p:nvPr/>
        </p:nvCxnSpPr>
        <p:spPr>
          <a:xfrm>
            <a:off x="1100382" y="4596909"/>
            <a:ext cx="6226390" cy="0"/>
          </a:xfrm>
          <a:prstGeom prst="line">
            <a:avLst/>
          </a:prstGeom>
          <a:ln w="25400">
            <a:solidFill>
              <a:srgbClr val="142747">
                <a:alpha val="25000"/>
              </a:srgbClr>
            </a:solidFill>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1A3F7E67-E340-1942-A600-2F223561510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2210" y="-537343"/>
            <a:ext cx="1526701" cy="1895538"/>
          </a:xfrm>
          <a:prstGeom prst="rect">
            <a:avLst/>
          </a:prstGeom>
        </p:spPr>
      </p:pic>
      <p:pic>
        <p:nvPicPr>
          <p:cNvPr id="10" name="Picture 9">
            <a:extLst>
              <a:ext uri="{FF2B5EF4-FFF2-40B4-BE49-F238E27FC236}">
                <a16:creationId xmlns:a16="http://schemas.microsoft.com/office/drawing/2014/main" id="{E6F6292C-4091-774F-9C4E-7F530CB53E0A}"/>
              </a:ext>
            </a:extLst>
          </p:cNvPr>
          <p:cNvPicPr>
            <a:picLocks noChangeAspect="1"/>
          </p:cNvPicPr>
          <p:nvPr/>
        </p:nvPicPr>
        <p:blipFill>
          <a:blip r:embed="rId7"/>
          <a:stretch>
            <a:fillRect/>
          </a:stretch>
        </p:blipFill>
        <p:spPr>
          <a:xfrm>
            <a:off x="7776464" y="1175630"/>
            <a:ext cx="4206353" cy="4337059"/>
          </a:xfrm>
          <a:prstGeom prst="rect">
            <a:avLst/>
          </a:prstGeom>
        </p:spPr>
      </p:pic>
      <p:sp>
        <p:nvSpPr>
          <p:cNvPr id="21" name="TextBox 20">
            <a:extLst>
              <a:ext uri="{FF2B5EF4-FFF2-40B4-BE49-F238E27FC236}">
                <a16:creationId xmlns:a16="http://schemas.microsoft.com/office/drawing/2014/main" id="{DD5856A3-B95A-43B0-810A-9D0B5BC230BF}"/>
              </a:ext>
            </a:extLst>
          </p:cNvPr>
          <p:cNvSpPr txBox="1"/>
          <p:nvPr/>
        </p:nvSpPr>
        <p:spPr>
          <a:xfrm>
            <a:off x="7074023" y="6279409"/>
            <a:ext cx="4673600" cy="253916"/>
          </a:xfrm>
          <a:prstGeom prst="rect">
            <a:avLst/>
          </a:prstGeom>
          <a:noFill/>
        </p:spPr>
        <p:txBody>
          <a:bodyPr wrap="square" rtlCol="0" anchor="b">
            <a:spAutoFit/>
          </a:bodyPr>
          <a:lstStyle/>
          <a:p>
            <a:pPr algn="r"/>
            <a:r>
              <a:rPr lang="en-US" sz="1050" baseline="30000" dirty="0" err="1">
                <a:solidFill>
                  <a:srgbClr val="142747"/>
                </a:solidFill>
                <a:latin typeface="Tahoma Regular"/>
                <a:cs typeface="Gill Sans" panose="020B0502020104020203" pitchFamily="34" charset="-79"/>
                <a:sym typeface="Gill Sans"/>
              </a:rPr>
              <a:t>JuiceBar</a:t>
            </a:r>
            <a:r>
              <a:rPr lang="en-US" sz="1050" baseline="30000" dirty="0">
                <a:solidFill>
                  <a:srgbClr val="142747"/>
                </a:solidFill>
                <a:latin typeface="Tahoma Regular"/>
                <a:cs typeface="Gill Sans" panose="020B0502020104020203" pitchFamily="34" charset="-79"/>
                <a:sym typeface="Gill Sans"/>
              </a:rPr>
              <a:t>® Copyright 2020 Confidential</a:t>
            </a:r>
            <a:endParaRPr lang="en-US" sz="1050" dirty="0">
              <a:solidFill>
                <a:srgbClr val="142747"/>
              </a:solidFill>
              <a:latin typeface="Tahoma Regular"/>
              <a:cs typeface="Gill Sans" panose="020B0502020104020203" pitchFamily="34" charset="-79"/>
              <a:sym typeface="Gill Sans"/>
            </a:endParaRPr>
          </a:p>
        </p:txBody>
      </p:sp>
    </p:spTree>
    <p:extLst>
      <p:ext uri="{BB962C8B-B14F-4D97-AF65-F5344CB8AC3E}">
        <p14:creationId xmlns:p14="http://schemas.microsoft.com/office/powerpoint/2010/main" val="3895816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49"/>
        <p:cNvGrpSpPr/>
        <p:nvPr/>
      </p:nvGrpSpPr>
      <p:grpSpPr>
        <a:xfrm>
          <a:off x="0" y="0"/>
          <a:ext cx="0" cy="0"/>
          <a:chOff x="0" y="0"/>
          <a:chExt cx="0" cy="0"/>
        </a:xfrm>
      </p:grpSpPr>
      <p:sp>
        <p:nvSpPr>
          <p:cNvPr id="150" name="Google Shape;150;p21"/>
          <p:cNvSpPr txBox="1">
            <a:spLocks noGrp="1"/>
          </p:cNvSpPr>
          <p:nvPr>
            <p:ph type="title"/>
          </p:nvPr>
        </p:nvSpPr>
        <p:spPr>
          <a:xfrm>
            <a:off x="1258195" y="1092811"/>
            <a:ext cx="10820100" cy="318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2060"/>
              </a:buClr>
              <a:buSzPts val="2400"/>
              <a:buFont typeface="Garamond"/>
              <a:buNone/>
            </a:pPr>
            <a:r>
              <a:rPr lang="en-US" sz="2800" b="0" dirty="0">
                <a:solidFill>
                  <a:srgbClr val="142747"/>
                </a:solidFill>
                <a:latin typeface="Tahoma" panose="020B0604030504040204" pitchFamily="34" charset="0"/>
                <a:ea typeface="Tahoma" panose="020B0604030504040204" pitchFamily="34" charset="0"/>
                <a:cs typeface="Tahoma" panose="020B0604030504040204" pitchFamily="34" charset="0"/>
                <a:sym typeface="Garamond"/>
              </a:rPr>
              <a:t>Drivers are motivated by falling prices of Electric Vehicles</a:t>
            </a:r>
            <a:br>
              <a:rPr lang="en-US" sz="2800" b="0" dirty="0">
                <a:solidFill>
                  <a:srgbClr val="142747"/>
                </a:solidFill>
                <a:latin typeface="Tahoma" panose="020B0604030504040204" pitchFamily="34" charset="0"/>
                <a:ea typeface="Tahoma" panose="020B0604030504040204" pitchFamily="34" charset="0"/>
                <a:cs typeface="Tahoma" panose="020B0604030504040204" pitchFamily="34" charset="0"/>
                <a:sym typeface="Garamond"/>
              </a:rPr>
            </a:br>
            <a:endParaRPr sz="2800" b="0" strike="sngStrike" dirty="0">
              <a:solidFill>
                <a:srgbClr val="142747"/>
              </a:solidFill>
              <a:latin typeface="Tahoma" panose="020B0604030504040204" pitchFamily="34" charset="0"/>
              <a:ea typeface="Tahoma" panose="020B0604030504040204" pitchFamily="34" charset="0"/>
              <a:cs typeface="Tahoma" panose="020B0604030504040204" pitchFamily="34" charset="0"/>
            </a:endParaRPr>
          </a:p>
        </p:txBody>
      </p:sp>
      <p:sp>
        <p:nvSpPr>
          <p:cNvPr id="151" name="Google Shape;151;p21"/>
          <p:cNvSpPr txBox="1">
            <a:spLocks noGrp="1"/>
          </p:cNvSpPr>
          <p:nvPr>
            <p:ph type="body" idx="4294967295"/>
          </p:nvPr>
        </p:nvSpPr>
        <p:spPr>
          <a:xfrm>
            <a:off x="6841522" y="1870539"/>
            <a:ext cx="4668214" cy="4240126"/>
          </a:xfrm>
          <a:prstGeom prst="rect">
            <a:avLst/>
          </a:prstGeom>
          <a:noFill/>
          <a:ln>
            <a:noFill/>
          </a:ln>
        </p:spPr>
        <p:txBody>
          <a:bodyPr spcFirstLastPara="1" wrap="square" lIns="91425" tIns="45700" rIns="91425" bIns="45700" anchor="t" anchorCtr="0">
            <a:noAutofit/>
          </a:bodyPr>
          <a:lstStyle/>
          <a:p>
            <a:pPr marL="342900" indent="-342900">
              <a:lnSpc>
                <a:spcPct val="100000"/>
              </a:lnSpc>
              <a:spcBef>
                <a:spcPts val="600"/>
              </a:spcBef>
              <a:spcAft>
                <a:spcPts val="600"/>
              </a:spcAft>
              <a:buClr>
                <a:srgbClr val="2BAEE4"/>
              </a:buClr>
              <a:buSzPts val="1787"/>
              <a:buFont typeface="Wingdings" pitchFamily="2" charset="2"/>
              <a:buChar char="ü"/>
            </a:pPr>
            <a:r>
              <a:rPr lang="en-US" sz="2000" dirty="0">
                <a:solidFill>
                  <a:srgbClr val="142747"/>
                </a:solidFill>
                <a:latin typeface="Tahoma" panose="020B0604030504040204" pitchFamily="34" charset="0"/>
                <a:ea typeface="Tahoma" panose="020B0604030504040204" pitchFamily="34" charset="0"/>
                <a:cs typeface="Tahoma" panose="020B0604030504040204" pitchFamily="34" charset="0"/>
                <a:sym typeface="Gill Sans"/>
              </a:rPr>
              <a:t>Batteries represent ~33% of the cost of an EV</a:t>
            </a:r>
            <a:r>
              <a:rPr lang="en-US" sz="2000" dirty="0">
                <a:solidFill>
                  <a:srgbClr val="142747"/>
                </a:solidFill>
                <a:latin typeface="Tahoma" panose="020B0604030504040204" pitchFamily="34" charset="0"/>
                <a:ea typeface="Tahoma" panose="020B0604030504040204" pitchFamily="34" charset="0"/>
                <a:cs typeface="Tahoma" panose="020B0604030504040204" pitchFamily="34" charset="0"/>
              </a:rPr>
              <a:t>; </a:t>
            </a:r>
            <a:r>
              <a:rPr lang="en-US" sz="2000" dirty="0">
                <a:solidFill>
                  <a:srgbClr val="142747"/>
                </a:solidFill>
                <a:latin typeface="Tahoma" panose="020B0604030504040204" pitchFamily="34" charset="0"/>
                <a:ea typeface="Tahoma" panose="020B0604030504040204" pitchFamily="34" charset="0"/>
                <a:cs typeface="Tahoma" panose="020B0604030504040204" pitchFamily="34" charset="0"/>
                <a:sym typeface="Gill Sans"/>
              </a:rPr>
              <a:t>prices have fallen 79% in the last 7 years</a:t>
            </a:r>
            <a:endParaRPr sz="2000" dirty="0">
              <a:solidFill>
                <a:srgbClr val="142747"/>
              </a:solidFill>
              <a:latin typeface="Tahoma" panose="020B0604030504040204" pitchFamily="34" charset="0"/>
              <a:ea typeface="Tahoma" panose="020B0604030504040204" pitchFamily="34" charset="0"/>
              <a:cs typeface="Tahoma" panose="020B0604030504040204" pitchFamily="34" charset="0"/>
            </a:endParaRPr>
          </a:p>
          <a:p>
            <a:pPr marL="342900" indent="-342900">
              <a:lnSpc>
                <a:spcPct val="100000"/>
              </a:lnSpc>
              <a:spcBef>
                <a:spcPts val="600"/>
              </a:spcBef>
              <a:spcAft>
                <a:spcPts val="600"/>
              </a:spcAft>
              <a:buClr>
                <a:srgbClr val="2BAEE4"/>
              </a:buClr>
              <a:buSzPts val="1787"/>
              <a:buFont typeface="Wingdings" pitchFamily="2" charset="2"/>
              <a:buChar char="ü"/>
            </a:pPr>
            <a:r>
              <a:rPr lang="en-US" sz="2000" dirty="0">
                <a:solidFill>
                  <a:srgbClr val="142747"/>
                </a:solidFill>
                <a:latin typeface="Tahoma" panose="020B0604030504040204" pitchFamily="34" charset="0"/>
                <a:ea typeface="Tahoma" panose="020B0604030504040204" pitchFamily="34" charset="0"/>
                <a:cs typeface="Tahoma" panose="020B0604030504040204" pitchFamily="34" charset="0"/>
                <a:sym typeface="Gill Sans"/>
              </a:rPr>
              <a:t>EV purchase prices (before incentives) projected to reach parity with ICEs by 2024 </a:t>
            </a:r>
          </a:p>
          <a:p>
            <a:pPr marL="342900" indent="-342900">
              <a:lnSpc>
                <a:spcPct val="100000"/>
              </a:lnSpc>
              <a:spcBef>
                <a:spcPts val="600"/>
              </a:spcBef>
              <a:spcAft>
                <a:spcPts val="600"/>
              </a:spcAft>
              <a:buClr>
                <a:srgbClr val="2BAEE4"/>
              </a:buClr>
              <a:buSzPts val="1787"/>
              <a:buFont typeface="Wingdings" pitchFamily="2" charset="2"/>
              <a:buChar char="ü"/>
            </a:pPr>
            <a:r>
              <a:rPr lang="en-US" sz="2000" dirty="0">
                <a:solidFill>
                  <a:srgbClr val="142747"/>
                </a:solidFill>
                <a:latin typeface="Tahoma" panose="020B0604030504040204" pitchFamily="34" charset="0"/>
                <a:ea typeface="Tahoma" panose="020B0604030504040204" pitchFamily="34" charset="0"/>
                <a:cs typeface="Tahoma" panose="020B0604030504040204" pitchFamily="34" charset="0"/>
                <a:sym typeface="Gill Sans"/>
              </a:rPr>
              <a:t>Massive investment in the sector as significant innovation underway in battery technology</a:t>
            </a:r>
            <a:endParaRPr sz="2000" dirty="0">
              <a:solidFill>
                <a:srgbClr val="142747"/>
              </a:solidFill>
              <a:latin typeface="Tahoma" panose="020B0604030504040204" pitchFamily="34" charset="0"/>
              <a:ea typeface="Tahoma" panose="020B0604030504040204" pitchFamily="34" charset="0"/>
              <a:cs typeface="Tahoma" panose="020B0604030504040204" pitchFamily="34" charset="0"/>
              <a:sym typeface="Gill Sans"/>
            </a:endParaRPr>
          </a:p>
        </p:txBody>
      </p:sp>
      <p:grpSp>
        <p:nvGrpSpPr>
          <p:cNvPr id="7" name="Group 6">
            <a:extLst>
              <a:ext uri="{FF2B5EF4-FFF2-40B4-BE49-F238E27FC236}">
                <a16:creationId xmlns:a16="http://schemas.microsoft.com/office/drawing/2014/main" id="{5F3B09F2-8AA2-1045-894D-FC614B5F8636}"/>
              </a:ext>
            </a:extLst>
          </p:cNvPr>
          <p:cNvGrpSpPr/>
          <p:nvPr/>
        </p:nvGrpSpPr>
        <p:grpSpPr>
          <a:xfrm>
            <a:off x="0" y="0"/>
            <a:ext cx="12192000" cy="6570915"/>
            <a:chOff x="0" y="0"/>
            <a:chExt cx="12192000" cy="6570915"/>
          </a:xfrm>
        </p:grpSpPr>
        <p:pic>
          <p:nvPicPr>
            <p:cNvPr id="9" name="Picture 8">
              <a:extLst>
                <a:ext uri="{FF2B5EF4-FFF2-40B4-BE49-F238E27FC236}">
                  <a16:creationId xmlns:a16="http://schemas.microsoft.com/office/drawing/2014/main" id="{5235A0C3-2AA9-3648-983A-E315B85128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4377" y="6191255"/>
              <a:ext cx="1925208" cy="379660"/>
            </a:xfrm>
            <a:prstGeom prst="rect">
              <a:avLst/>
            </a:prstGeom>
          </p:spPr>
        </p:pic>
        <p:pic>
          <p:nvPicPr>
            <p:cNvPr id="10" name="Picture 9">
              <a:extLst>
                <a:ext uri="{FF2B5EF4-FFF2-40B4-BE49-F238E27FC236}">
                  <a16:creationId xmlns:a16="http://schemas.microsoft.com/office/drawing/2014/main" id="{FECAEAA2-8553-8F45-8E29-D08BDDBAEA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75629" y="324675"/>
              <a:ext cx="2571994" cy="150190"/>
            </a:xfrm>
            <a:prstGeom prst="rect">
              <a:avLst/>
            </a:prstGeom>
          </p:spPr>
        </p:pic>
        <p:pic>
          <p:nvPicPr>
            <p:cNvPr id="11" name="Picture 10">
              <a:extLst>
                <a:ext uri="{FF2B5EF4-FFF2-40B4-BE49-F238E27FC236}">
                  <a16:creationId xmlns:a16="http://schemas.microsoft.com/office/drawing/2014/main" id="{EDF19D9A-74B3-9941-9707-E9C7DF9FC343}"/>
                </a:ext>
              </a:extLst>
            </p:cNvPr>
            <p:cNvPicPr>
              <a:picLocks noChangeAspect="1"/>
            </p:cNvPicPr>
            <p:nvPr/>
          </p:nvPicPr>
          <p:blipFill>
            <a:blip r:embed="rId5"/>
            <a:stretch>
              <a:fillRect/>
            </a:stretch>
          </p:blipFill>
          <p:spPr>
            <a:xfrm>
              <a:off x="0" y="0"/>
              <a:ext cx="12192000" cy="145109"/>
            </a:xfrm>
            <a:prstGeom prst="rect">
              <a:avLst/>
            </a:prstGeom>
          </p:spPr>
        </p:pic>
      </p:grpSp>
      <p:pic>
        <p:nvPicPr>
          <p:cNvPr id="5" name="Picture 4">
            <a:extLst>
              <a:ext uri="{FF2B5EF4-FFF2-40B4-BE49-F238E27FC236}">
                <a16:creationId xmlns:a16="http://schemas.microsoft.com/office/drawing/2014/main" id="{C319F1F3-235C-5E42-BA02-266103B86443}"/>
              </a:ext>
            </a:extLst>
          </p:cNvPr>
          <p:cNvPicPr>
            <a:picLocks noChangeAspect="1"/>
          </p:cNvPicPr>
          <p:nvPr/>
        </p:nvPicPr>
        <p:blipFill>
          <a:blip r:embed="rId6"/>
          <a:stretch>
            <a:fillRect/>
          </a:stretch>
        </p:blipFill>
        <p:spPr>
          <a:xfrm>
            <a:off x="1227925" y="1712698"/>
            <a:ext cx="5334000" cy="4000500"/>
          </a:xfrm>
          <a:prstGeom prst="rect">
            <a:avLst/>
          </a:prstGeom>
        </p:spPr>
      </p:pic>
      <p:pic>
        <p:nvPicPr>
          <p:cNvPr id="21" name="Picture 20">
            <a:extLst>
              <a:ext uri="{FF2B5EF4-FFF2-40B4-BE49-F238E27FC236}">
                <a16:creationId xmlns:a16="http://schemas.microsoft.com/office/drawing/2014/main" id="{237E7BCF-9348-C64A-BE5D-A52BD9B2321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2210" y="-537343"/>
            <a:ext cx="1526701" cy="1895538"/>
          </a:xfrm>
          <a:prstGeom prst="rect">
            <a:avLst/>
          </a:prstGeom>
        </p:spPr>
      </p:pic>
      <p:sp>
        <p:nvSpPr>
          <p:cNvPr id="14" name="TextBox 13">
            <a:extLst>
              <a:ext uri="{FF2B5EF4-FFF2-40B4-BE49-F238E27FC236}">
                <a16:creationId xmlns:a16="http://schemas.microsoft.com/office/drawing/2014/main" id="{6AAD24D3-91C0-41B6-8AB8-A263714C9D2F}"/>
              </a:ext>
            </a:extLst>
          </p:cNvPr>
          <p:cNvSpPr txBox="1"/>
          <p:nvPr/>
        </p:nvSpPr>
        <p:spPr>
          <a:xfrm>
            <a:off x="7074023" y="6279409"/>
            <a:ext cx="4673600" cy="253916"/>
          </a:xfrm>
          <a:prstGeom prst="rect">
            <a:avLst/>
          </a:prstGeom>
          <a:noFill/>
        </p:spPr>
        <p:txBody>
          <a:bodyPr wrap="square" rtlCol="0" anchor="b">
            <a:spAutoFit/>
          </a:bodyPr>
          <a:lstStyle/>
          <a:p>
            <a:pPr algn="r"/>
            <a:r>
              <a:rPr lang="en-US" sz="1050" baseline="30000" dirty="0" err="1">
                <a:solidFill>
                  <a:srgbClr val="142747"/>
                </a:solidFill>
                <a:latin typeface="Tahoma Regular"/>
                <a:cs typeface="Gill Sans" panose="020B0502020104020203" pitchFamily="34" charset="-79"/>
                <a:sym typeface="Gill Sans"/>
              </a:rPr>
              <a:t>JuiceBar</a:t>
            </a:r>
            <a:r>
              <a:rPr lang="en-US" sz="1050" baseline="30000" dirty="0">
                <a:solidFill>
                  <a:srgbClr val="142747"/>
                </a:solidFill>
                <a:latin typeface="Tahoma Regular"/>
                <a:cs typeface="Gill Sans" panose="020B0502020104020203" pitchFamily="34" charset="-79"/>
                <a:sym typeface="Gill Sans"/>
              </a:rPr>
              <a:t>® Copyright 2020 Confidential</a:t>
            </a:r>
            <a:endParaRPr lang="en-US" sz="1050" dirty="0">
              <a:solidFill>
                <a:srgbClr val="142747"/>
              </a:solidFill>
              <a:latin typeface="Tahoma Regular"/>
              <a:cs typeface="Gill Sans" panose="020B0502020104020203" pitchFamily="34" charset="-79"/>
              <a:sym typeface="Gill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71"/>
        <p:cNvGrpSpPr/>
        <p:nvPr/>
      </p:nvGrpSpPr>
      <p:grpSpPr>
        <a:xfrm>
          <a:off x="0" y="0"/>
          <a:ext cx="0" cy="0"/>
          <a:chOff x="0" y="0"/>
          <a:chExt cx="0" cy="0"/>
        </a:xfrm>
      </p:grpSpPr>
      <p:sp>
        <p:nvSpPr>
          <p:cNvPr id="37" name="Google Shape;150;p21">
            <a:extLst>
              <a:ext uri="{FF2B5EF4-FFF2-40B4-BE49-F238E27FC236}">
                <a16:creationId xmlns:a16="http://schemas.microsoft.com/office/drawing/2014/main" id="{4364E058-1CFC-4907-891A-1B3F915D44EA}"/>
              </a:ext>
            </a:extLst>
          </p:cNvPr>
          <p:cNvSpPr txBox="1">
            <a:spLocks/>
          </p:cNvSpPr>
          <p:nvPr/>
        </p:nvSpPr>
        <p:spPr>
          <a:xfrm>
            <a:off x="3380704" y="664099"/>
            <a:ext cx="5494418" cy="52321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DAEF0"/>
              </a:buClr>
              <a:buSzPts val="2400"/>
              <a:buFont typeface="Gill Sans"/>
              <a:buNone/>
              <a:defRPr sz="2400" b="1" i="0" u="none" strike="noStrike" cap="none">
                <a:solidFill>
                  <a:srgbClr val="1DAEF0"/>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002060"/>
              </a:buClr>
              <a:buFont typeface="Garamond"/>
              <a:buNone/>
            </a:pPr>
            <a:r>
              <a:rPr lang="en-US" sz="3200" b="0" dirty="0">
                <a:solidFill>
                  <a:srgbClr val="142747"/>
                </a:solidFill>
                <a:latin typeface="Tahoma" panose="020B0604030504040204" pitchFamily="34" charset="0"/>
                <a:ea typeface="Tahoma" panose="020B0604030504040204" pitchFamily="34" charset="0"/>
                <a:cs typeface="Tahoma" panose="020B0604030504040204" pitchFamily="34" charset="0"/>
                <a:sym typeface="Garamond"/>
              </a:rPr>
              <a:t>…And By New Model Choices   </a:t>
            </a:r>
            <a:br>
              <a:rPr lang="en-US" sz="3200" b="0" dirty="0">
                <a:solidFill>
                  <a:srgbClr val="142747"/>
                </a:solidFill>
                <a:latin typeface="Tahoma" panose="020B0604030504040204" pitchFamily="34" charset="0"/>
                <a:ea typeface="Tahoma" panose="020B0604030504040204" pitchFamily="34" charset="0"/>
                <a:cs typeface="Tahoma" panose="020B0604030504040204" pitchFamily="34" charset="0"/>
                <a:sym typeface="Garamond"/>
              </a:rPr>
            </a:br>
            <a:r>
              <a:rPr lang="en-US" sz="3200" b="0" strike="sngStrike" dirty="0">
                <a:solidFill>
                  <a:srgbClr val="142747"/>
                </a:solidFill>
                <a:latin typeface="Tahoma" panose="020B0604030504040204" pitchFamily="34" charset="0"/>
                <a:ea typeface="Tahoma" panose="020B0604030504040204" pitchFamily="34" charset="0"/>
                <a:cs typeface="Tahoma" panose="020B0604030504040204" pitchFamily="34" charset="0"/>
                <a:sym typeface="Garamond"/>
              </a:rPr>
              <a:t> </a:t>
            </a:r>
            <a:endParaRPr lang="en-US" sz="3200" b="0" strike="sngStrike" dirty="0">
              <a:solidFill>
                <a:srgbClr val="142747"/>
              </a:solidFill>
              <a:latin typeface="Tahoma" panose="020B0604030504040204" pitchFamily="34" charset="0"/>
              <a:ea typeface="Tahoma" panose="020B0604030504040204" pitchFamily="34" charset="0"/>
              <a:cs typeface="Tahoma" panose="020B0604030504040204" pitchFamily="34" charset="0"/>
            </a:endParaRPr>
          </a:p>
        </p:txBody>
      </p:sp>
      <p:grpSp>
        <p:nvGrpSpPr>
          <p:cNvPr id="39" name="Group 38">
            <a:extLst>
              <a:ext uri="{FF2B5EF4-FFF2-40B4-BE49-F238E27FC236}">
                <a16:creationId xmlns:a16="http://schemas.microsoft.com/office/drawing/2014/main" id="{67E83FE9-9903-4849-ABE1-3E2CC990C0E5}"/>
              </a:ext>
            </a:extLst>
          </p:cNvPr>
          <p:cNvGrpSpPr/>
          <p:nvPr/>
        </p:nvGrpSpPr>
        <p:grpSpPr>
          <a:xfrm>
            <a:off x="0" y="0"/>
            <a:ext cx="12192000" cy="6570915"/>
            <a:chOff x="0" y="0"/>
            <a:chExt cx="12192000" cy="6570915"/>
          </a:xfrm>
        </p:grpSpPr>
        <p:pic>
          <p:nvPicPr>
            <p:cNvPr id="41" name="Picture 40">
              <a:extLst>
                <a:ext uri="{FF2B5EF4-FFF2-40B4-BE49-F238E27FC236}">
                  <a16:creationId xmlns:a16="http://schemas.microsoft.com/office/drawing/2014/main" id="{1886C116-EE08-DC4B-92CF-E8C8FAF8B3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4377" y="6191255"/>
              <a:ext cx="1925208" cy="379660"/>
            </a:xfrm>
            <a:prstGeom prst="rect">
              <a:avLst/>
            </a:prstGeom>
          </p:spPr>
        </p:pic>
        <p:pic>
          <p:nvPicPr>
            <p:cNvPr id="42" name="Picture 41">
              <a:extLst>
                <a:ext uri="{FF2B5EF4-FFF2-40B4-BE49-F238E27FC236}">
                  <a16:creationId xmlns:a16="http://schemas.microsoft.com/office/drawing/2014/main" id="{E378F9DF-D365-7945-B5F2-4A0CD390719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75629" y="324675"/>
              <a:ext cx="2571994" cy="150190"/>
            </a:xfrm>
            <a:prstGeom prst="rect">
              <a:avLst/>
            </a:prstGeom>
          </p:spPr>
        </p:pic>
        <p:pic>
          <p:nvPicPr>
            <p:cNvPr id="43" name="Picture 42">
              <a:extLst>
                <a:ext uri="{FF2B5EF4-FFF2-40B4-BE49-F238E27FC236}">
                  <a16:creationId xmlns:a16="http://schemas.microsoft.com/office/drawing/2014/main" id="{DDAAA5C1-839B-4848-BD6D-6A11EEBC4518}"/>
                </a:ext>
              </a:extLst>
            </p:cNvPr>
            <p:cNvPicPr>
              <a:picLocks noChangeAspect="1"/>
            </p:cNvPicPr>
            <p:nvPr/>
          </p:nvPicPr>
          <p:blipFill>
            <a:blip r:embed="rId5"/>
            <a:stretch>
              <a:fillRect/>
            </a:stretch>
          </p:blipFill>
          <p:spPr>
            <a:xfrm>
              <a:off x="0" y="0"/>
              <a:ext cx="12192000" cy="145109"/>
            </a:xfrm>
            <a:prstGeom prst="rect">
              <a:avLst/>
            </a:prstGeom>
          </p:spPr>
        </p:pic>
      </p:grpSp>
      <p:pic>
        <p:nvPicPr>
          <p:cNvPr id="49" name="Picture 48">
            <a:extLst>
              <a:ext uri="{FF2B5EF4-FFF2-40B4-BE49-F238E27FC236}">
                <a16:creationId xmlns:a16="http://schemas.microsoft.com/office/drawing/2014/main" id="{3C61B134-1410-A248-9383-1FEF04CAF2D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2210" y="-537343"/>
            <a:ext cx="1526701" cy="1895538"/>
          </a:xfrm>
          <a:prstGeom prst="rect">
            <a:avLst/>
          </a:prstGeom>
        </p:spPr>
      </p:pic>
      <p:grpSp>
        <p:nvGrpSpPr>
          <p:cNvPr id="46" name="Group 45">
            <a:extLst>
              <a:ext uri="{FF2B5EF4-FFF2-40B4-BE49-F238E27FC236}">
                <a16:creationId xmlns:a16="http://schemas.microsoft.com/office/drawing/2014/main" id="{B01BC554-4675-4809-AA59-46963B954075}"/>
              </a:ext>
            </a:extLst>
          </p:cNvPr>
          <p:cNvGrpSpPr/>
          <p:nvPr/>
        </p:nvGrpSpPr>
        <p:grpSpPr>
          <a:xfrm>
            <a:off x="1156445" y="1421917"/>
            <a:ext cx="10169826" cy="4644903"/>
            <a:chOff x="685800" y="1532058"/>
            <a:chExt cx="10169826" cy="4644903"/>
          </a:xfrm>
        </p:grpSpPr>
        <p:grpSp>
          <p:nvGrpSpPr>
            <p:cNvPr id="47" name="Group 46">
              <a:extLst>
                <a:ext uri="{FF2B5EF4-FFF2-40B4-BE49-F238E27FC236}">
                  <a16:creationId xmlns:a16="http://schemas.microsoft.com/office/drawing/2014/main" id="{4374EBB3-40CC-4707-A523-F24784A4CA72}"/>
                </a:ext>
              </a:extLst>
            </p:cNvPr>
            <p:cNvGrpSpPr/>
            <p:nvPr/>
          </p:nvGrpSpPr>
          <p:grpSpPr>
            <a:xfrm>
              <a:off x="685800" y="1532058"/>
              <a:ext cx="8043385" cy="4644903"/>
              <a:chOff x="2084881" y="1258587"/>
              <a:chExt cx="8043385" cy="4644903"/>
            </a:xfrm>
          </p:grpSpPr>
          <p:pic>
            <p:nvPicPr>
              <p:cNvPr id="58" name="Content Placeholder 4" descr="A green and yellow car in a parking lot&#10;&#10;Description automatically generated">
                <a:extLst>
                  <a:ext uri="{FF2B5EF4-FFF2-40B4-BE49-F238E27FC236}">
                    <a16:creationId xmlns:a16="http://schemas.microsoft.com/office/drawing/2014/main" id="{3603900E-6EFF-43F4-A6C6-A91ADC44C8C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084881" y="1260770"/>
                <a:ext cx="1529759" cy="859931"/>
              </a:xfrm>
              <a:prstGeom prst="rect">
                <a:avLst/>
              </a:prstGeom>
            </p:spPr>
          </p:pic>
          <p:sp>
            <p:nvSpPr>
              <p:cNvPr id="59" name="TextBox 58">
                <a:extLst>
                  <a:ext uri="{FF2B5EF4-FFF2-40B4-BE49-F238E27FC236}">
                    <a16:creationId xmlns:a16="http://schemas.microsoft.com/office/drawing/2014/main" id="{8ED948FD-344A-45C7-AC6D-05963DC546C3}"/>
                  </a:ext>
                </a:extLst>
              </p:cNvPr>
              <p:cNvSpPr txBox="1"/>
              <p:nvPr/>
            </p:nvSpPr>
            <p:spPr>
              <a:xfrm>
                <a:off x="2553044" y="2093361"/>
                <a:ext cx="593432" cy="246221"/>
              </a:xfrm>
              <a:prstGeom prst="rect">
                <a:avLst/>
              </a:prstGeom>
              <a:noFill/>
            </p:spPr>
            <p:txBody>
              <a:bodyPr wrap="square" rtlCol="0">
                <a:spAutoFit/>
              </a:bodyPr>
              <a:lstStyle/>
              <a:p>
                <a:pPr algn="ctr"/>
                <a:r>
                  <a:rPr lang="en-US" sz="1000" dirty="0">
                    <a:latin typeface="Pill Gothic 300mg Light" panose="02000503030000020004" pitchFamily="2" charset="77"/>
                  </a:rPr>
                  <a:t>Kia Soul</a:t>
                </a:r>
              </a:p>
            </p:txBody>
          </p:sp>
          <p:pic>
            <p:nvPicPr>
              <p:cNvPr id="60" name="Picture 59" descr="A car parked in front of a building&#10;&#10;Description automatically generated">
                <a:extLst>
                  <a:ext uri="{FF2B5EF4-FFF2-40B4-BE49-F238E27FC236}">
                    <a16:creationId xmlns:a16="http://schemas.microsoft.com/office/drawing/2014/main" id="{FBB7520D-D3ED-435A-8CEE-49A315D2885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257615" y="1260770"/>
                <a:ext cx="1529758" cy="857083"/>
              </a:xfrm>
              <a:prstGeom prst="rect">
                <a:avLst/>
              </a:prstGeom>
            </p:spPr>
          </p:pic>
          <p:sp>
            <p:nvSpPr>
              <p:cNvPr id="61" name="TextBox 60">
                <a:extLst>
                  <a:ext uri="{FF2B5EF4-FFF2-40B4-BE49-F238E27FC236}">
                    <a16:creationId xmlns:a16="http://schemas.microsoft.com/office/drawing/2014/main" id="{D99B8655-6DC7-43D5-9464-97F5BF21C047}"/>
                  </a:ext>
                </a:extLst>
              </p:cNvPr>
              <p:cNvSpPr txBox="1"/>
              <p:nvPr/>
            </p:nvSpPr>
            <p:spPr>
              <a:xfrm>
                <a:off x="4409094" y="2093361"/>
                <a:ext cx="1069524" cy="246221"/>
              </a:xfrm>
              <a:prstGeom prst="rect">
                <a:avLst/>
              </a:prstGeom>
              <a:noFill/>
            </p:spPr>
            <p:txBody>
              <a:bodyPr wrap="square" rtlCol="0">
                <a:spAutoFit/>
              </a:bodyPr>
              <a:lstStyle/>
              <a:p>
                <a:pPr algn="ctr"/>
                <a:r>
                  <a:rPr lang="en-US" sz="1000">
                    <a:latin typeface="Pill Gothic 300mg Light" panose="02000503030000020004" pitchFamily="2" charset="77"/>
                  </a:rPr>
                  <a:t>Hyundai Kona EV</a:t>
                </a:r>
              </a:p>
            </p:txBody>
          </p:sp>
          <p:pic>
            <p:nvPicPr>
              <p:cNvPr id="62" name="Picture 61" descr="A car parked in a parking lot&#10;&#10;Description automatically generated">
                <a:extLst>
                  <a:ext uri="{FF2B5EF4-FFF2-40B4-BE49-F238E27FC236}">
                    <a16:creationId xmlns:a16="http://schemas.microsoft.com/office/drawing/2014/main" id="{50980FAF-9C18-4572-B65D-1D7655F7A66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430348" y="1259521"/>
                <a:ext cx="1527048" cy="859931"/>
              </a:xfrm>
              <a:prstGeom prst="rect">
                <a:avLst/>
              </a:prstGeom>
            </p:spPr>
          </p:pic>
          <p:sp>
            <p:nvSpPr>
              <p:cNvPr id="63" name="TextBox 62">
                <a:extLst>
                  <a:ext uri="{FF2B5EF4-FFF2-40B4-BE49-F238E27FC236}">
                    <a16:creationId xmlns:a16="http://schemas.microsoft.com/office/drawing/2014/main" id="{C125C745-14D0-4B64-B596-94799314EB01}"/>
                  </a:ext>
                </a:extLst>
              </p:cNvPr>
              <p:cNvSpPr txBox="1"/>
              <p:nvPr/>
            </p:nvSpPr>
            <p:spPr>
              <a:xfrm>
                <a:off x="6678908" y="2099330"/>
                <a:ext cx="1011815" cy="246221"/>
              </a:xfrm>
              <a:prstGeom prst="rect">
                <a:avLst/>
              </a:prstGeom>
              <a:noFill/>
            </p:spPr>
            <p:txBody>
              <a:bodyPr wrap="square" rtlCol="0">
                <a:spAutoFit/>
              </a:bodyPr>
              <a:lstStyle/>
              <a:p>
                <a:pPr algn="ctr"/>
                <a:r>
                  <a:rPr lang="en-US" sz="1000">
                    <a:latin typeface="Pill Gothic 300mg Light" panose="02000503030000020004" pitchFamily="2" charset="77"/>
                  </a:rPr>
                  <a:t>Nissan Leaf Plus</a:t>
                </a:r>
              </a:p>
            </p:txBody>
          </p:sp>
          <p:pic>
            <p:nvPicPr>
              <p:cNvPr id="64" name="Picture 63" descr="A car parked on the side of a road&#10;&#10;Description automatically generated">
                <a:extLst>
                  <a:ext uri="{FF2B5EF4-FFF2-40B4-BE49-F238E27FC236}">
                    <a16:creationId xmlns:a16="http://schemas.microsoft.com/office/drawing/2014/main" id="{9AB78FA2-4239-409D-BFEA-FCAD69021F5F}"/>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l="-1"/>
              <a:stretch/>
            </p:blipFill>
            <p:spPr>
              <a:xfrm>
                <a:off x="8600370" y="1258587"/>
                <a:ext cx="1527048" cy="859536"/>
              </a:xfrm>
              <a:prstGeom prst="rect">
                <a:avLst/>
              </a:prstGeom>
            </p:spPr>
          </p:pic>
          <p:sp>
            <p:nvSpPr>
              <p:cNvPr id="65" name="TextBox 64">
                <a:extLst>
                  <a:ext uri="{FF2B5EF4-FFF2-40B4-BE49-F238E27FC236}">
                    <a16:creationId xmlns:a16="http://schemas.microsoft.com/office/drawing/2014/main" id="{ACAFCABE-C24F-4071-8474-2982B5AE6191}"/>
                  </a:ext>
                </a:extLst>
              </p:cNvPr>
              <p:cNvSpPr txBox="1"/>
              <p:nvPr/>
            </p:nvSpPr>
            <p:spPr>
              <a:xfrm>
                <a:off x="8898028" y="2099330"/>
                <a:ext cx="910827" cy="246221"/>
              </a:xfrm>
              <a:prstGeom prst="rect">
                <a:avLst/>
              </a:prstGeom>
              <a:noFill/>
            </p:spPr>
            <p:txBody>
              <a:bodyPr wrap="square" rtlCol="0">
                <a:spAutoFit/>
              </a:bodyPr>
              <a:lstStyle/>
              <a:p>
                <a:pPr algn="ctr"/>
                <a:r>
                  <a:rPr lang="en-US" sz="1000" dirty="0">
                    <a:latin typeface="Pill Gothic 300mg Light" panose="02000503030000020004" pitchFamily="2" charset="77"/>
                  </a:rPr>
                  <a:t>Tesla Model 3</a:t>
                </a:r>
              </a:p>
            </p:txBody>
          </p:sp>
          <p:sp>
            <p:nvSpPr>
              <p:cNvPr id="66" name="TextBox 65">
                <a:extLst>
                  <a:ext uri="{FF2B5EF4-FFF2-40B4-BE49-F238E27FC236}">
                    <a16:creationId xmlns:a16="http://schemas.microsoft.com/office/drawing/2014/main" id="{D93FB177-8B10-432A-8A1A-D40EFA6CB613}"/>
                  </a:ext>
                </a:extLst>
              </p:cNvPr>
              <p:cNvSpPr txBox="1"/>
              <p:nvPr/>
            </p:nvSpPr>
            <p:spPr>
              <a:xfrm>
                <a:off x="4607956" y="3288944"/>
                <a:ext cx="829073" cy="246221"/>
              </a:xfrm>
              <a:prstGeom prst="rect">
                <a:avLst/>
              </a:prstGeom>
              <a:noFill/>
            </p:spPr>
            <p:txBody>
              <a:bodyPr wrap="square" rtlCol="0">
                <a:spAutoFit/>
              </a:bodyPr>
              <a:lstStyle/>
              <a:p>
                <a:pPr algn="ctr"/>
                <a:r>
                  <a:rPr lang="en-US" sz="1000">
                    <a:latin typeface="Pill Gothic 300mg Light" panose="02000503030000020004" pitchFamily="2" charset="77"/>
                  </a:rPr>
                  <a:t>Mini Electric</a:t>
                </a:r>
              </a:p>
            </p:txBody>
          </p:sp>
          <p:pic>
            <p:nvPicPr>
              <p:cNvPr id="67" name="Picture 66" descr="A car parked in a parking lot&#10;&#10;Description automatically generated">
                <a:extLst>
                  <a:ext uri="{FF2B5EF4-FFF2-40B4-BE49-F238E27FC236}">
                    <a16:creationId xmlns:a16="http://schemas.microsoft.com/office/drawing/2014/main" id="{5943890E-A2F4-4B27-8E70-E47F39ECF47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084881" y="2423892"/>
                <a:ext cx="1529758" cy="860489"/>
              </a:xfrm>
              <a:prstGeom prst="rect">
                <a:avLst/>
              </a:prstGeom>
            </p:spPr>
          </p:pic>
          <p:sp>
            <p:nvSpPr>
              <p:cNvPr id="68" name="TextBox 67">
                <a:extLst>
                  <a:ext uri="{FF2B5EF4-FFF2-40B4-BE49-F238E27FC236}">
                    <a16:creationId xmlns:a16="http://schemas.microsoft.com/office/drawing/2014/main" id="{BC7CF4ED-3C62-4F07-BFE3-1662F371E338}"/>
                  </a:ext>
                </a:extLst>
              </p:cNvPr>
              <p:cNvSpPr txBox="1"/>
              <p:nvPr/>
            </p:nvSpPr>
            <p:spPr>
              <a:xfrm>
                <a:off x="2545549" y="3284381"/>
                <a:ext cx="595035" cy="246221"/>
              </a:xfrm>
              <a:prstGeom prst="rect">
                <a:avLst/>
              </a:prstGeom>
              <a:noFill/>
            </p:spPr>
            <p:txBody>
              <a:bodyPr wrap="square" rtlCol="0">
                <a:spAutoFit/>
              </a:bodyPr>
              <a:lstStyle/>
              <a:p>
                <a:pPr algn="ctr"/>
                <a:r>
                  <a:rPr lang="en-US" sz="1000">
                    <a:latin typeface="Pill Gothic 300mg Light" panose="02000503030000020004" pitchFamily="2" charset="77"/>
                  </a:rPr>
                  <a:t>Kia Niro</a:t>
                </a:r>
              </a:p>
            </p:txBody>
          </p:sp>
          <p:pic>
            <p:nvPicPr>
              <p:cNvPr id="69" name="Picture 68" descr="A car parked in a parking lot&#10;&#10;Description automatically generated">
                <a:extLst>
                  <a:ext uri="{FF2B5EF4-FFF2-40B4-BE49-F238E27FC236}">
                    <a16:creationId xmlns:a16="http://schemas.microsoft.com/office/drawing/2014/main" id="{36F813A3-FFD1-4E70-9FE4-CEF44D62CD5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430658" y="2423255"/>
                <a:ext cx="1528064" cy="859536"/>
              </a:xfrm>
              <a:prstGeom prst="rect">
                <a:avLst/>
              </a:prstGeom>
            </p:spPr>
          </p:pic>
          <p:sp>
            <p:nvSpPr>
              <p:cNvPr id="70" name="TextBox 69">
                <a:extLst>
                  <a:ext uri="{FF2B5EF4-FFF2-40B4-BE49-F238E27FC236}">
                    <a16:creationId xmlns:a16="http://schemas.microsoft.com/office/drawing/2014/main" id="{4D6F2163-BA04-4F0E-9521-70CC08837349}"/>
                  </a:ext>
                </a:extLst>
              </p:cNvPr>
              <p:cNvSpPr txBox="1"/>
              <p:nvPr/>
            </p:nvSpPr>
            <p:spPr>
              <a:xfrm>
                <a:off x="6777812" y="3288944"/>
                <a:ext cx="837089" cy="246221"/>
              </a:xfrm>
              <a:prstGeom prst="rect">
                <a:avLst/>
              </a:prstGeom>
              <a:noFill/>
            </p:spPr>
            <p:txBody>
              <a:bodyPr wrap="square" rtlCol="0">
                <a:spAutoFit/>
              </a:bodyPr>
              <a:lstStyle/>
              <a:p>
                <a:pPr algn="ctr"/>
                <a:r>
                  <a:rPr lang="en-US" sz="1000">
                    <a:latin typeface="Pill Gothic 300mg Light" panose="02000503030000020004" pitchFamily="2" charset="77"/>
                  </a:rPr>
                  <a:t>VW ID range</a:t>
                </a:r>
              </a:p>
            </p:txBody>
          </p:sp>
          <p:pic>
            <p:nvPicPr>
              <p:cNvPr id="71" name="Picture 70" descr="A car parked in a parking lot&#10;&#10;Description automatically generated">
                <a:extLst>
                  <a:ext uri="{FF2B5EF4-FFF2-40B4-BE49-F238E27FC236}">
                    <a16:creationId xmlns:a16="http://schemas.microsoft.com/office/drawing/2014/main" id="{11DD91C4-A2C0-49A0-9D1F-FEB75FEC2A80}"/>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8605341" y="2430627"/>
                <a:ext cx="1522078" cy="859536"/>
              </a:xfrm>
              <a:prstGeom prst="rect">
                <a:avLst/>
              </a:prstGeom>
            </p:spPr>
          </p:pic>
          <p:sp>
            <p:nvSpPr>
              <p:cNvPr id="72" name="TextBox 71">
                <a:extLst>
                  <a:ext uri="{FF2B5EF4-FFF2-40B4-BE49-F238E27FC236}">
                    <a16:creationId xmlns:a16="http://schemas.microsoft.com/office/drawing/2014/main" id="{EB15AD38-FB2A-469D-B301-962C8652514A}"/>
                  </a:ext>
                </a:extLst>
              </p:cNvPr>
              <p:cNvSpPr txBox="1"/>
              <p:nvPr/>
            </p:nvSpPr>
            <p:spPr>
              <a:xfrm>
                <a:off x="8976609" y="3290163"/>
                <a:ext cx="774571" cy="246221"/>
              </a:xfrm>
              <a:prstGeom prst="rect">
                <a:avLst/>
              </a:prstGeom>
              <a:noFill/>
            </p:spPr>
            <p:txBody>
              <a:bodyPr wrap="square" rtlCol="0">
                <a:spAutoFit/>
              </a:bodyPr>
              <a:lstStyle/>
              <a:p>
                <a:pPr algn="ctr"/>
                <a:r>
                  <a:rPr lang="en-US" sz="1000" dirty="0">
                    <a:latin typeface="Pill Gothic 300mg Light" panose="02000503030000020004" pitchFamily="2" charset="77"/>
                  </a:rPr>
                  <a:t>Volvo XC40</a:t>
                </a:r>
              </a:p>
            </p:txBody>
          </p:sp>
          <p:pic>
            <p:nvPicPr>
              <p:cNvPr id="73" name="Picture 72" descr="A blue car parked in front of a brick building&#10;&#10;Description automatically generated">
                <a:extLst>
                  <a:ext uri="{FF2B5EF4-FFF2-40B4-BE49-F238E27FC236}">
                    <a16:creationId xmlns:a16="http://schemas.microsoft.com/office/drawing/2014/main" id="{9F9BA456-C709-4184-8339-058DB0A4BA11}"/>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084881" y="3608856"/>
                <a:ext cx="1529758" cy="860489"/>
              </a:xfrm>
              <a:prstGeom prst="rect">
                <a:avLst/>
              </a:prstGeom>
            </p:spPr>
          </p:pic>
          <p:sp>
            <p:nvSpPr>
              <p:cNvPr id="74" name="TextBox 73">
                <a:extLst>
                  <a:ext uri="{FF2B5EF4-FFF2-40B4-BE49-F238E27FC236}">
                    <a16:creationId xmlns:a16="http://schemas.microsoft.com/office/drawing/2014/main" id="{528CAE11-0004-436D-9935-DFED240E250A}"/>
                  </a:ext>
                </a:extLst>
              </p:cNvPr>
              <p:cNvSpPr txBox="1"/>
              <p:nvPr/>
            </p:nvSpPr>
            <p:spPr>
              <a:xfrm>
                <a:off x="2247672" y="4469345"/>
                <a:ext cx="1204176" cy="246221"/>
              </a:xfrm>
              <a:prstGeom prst="rect">
                <a:avLst/>
              </a:prstGeom>
              <a:noFill/>
            </p:spPr>
            <p:txBody>
              <a:bodyPr wrap="square" rtlCol="0">
                <a:spAutoFit/>
              </a:bodyPr>
              <a:lstStyle/>
              <a:p>
                <a:pPr algn="ctr"/>
                <a:r>
                  <a:rPr lang="en-US" sz="1000">
                    <a:latin typeface="Pill Gothic 300mg Light" panose="02000503030000020004" pitchFamily="2" charset="77"/>
                  </a:rPr>
                  <a:t>Mercedes </a:t>
                </a:r>
                <a:r>
                  <a:rPr lang="en-US" sz="1000" err="1">
                    <a:latin typeface="Pill Gothic 300mg Light" panose="02000503030000020004" pitchFamily="2" charset="77"/>
                  </a:rPr>
                  <a:t>Esprinter</a:t>
                </a:r>
                <a:endParaRPr lang="en-US" sz="1000">
                  <a:latin typeface="Pill Gothic 300mg Light" panose="02000503030000020004" pitchFamily="2" charset="77"/>
                </a:endParaRPr>
              </a:p>
            </p:txBody>
          </p:sp>
          <p:pic>
            <p:nvPicPr>
              <p:cNvPr id="75" name="Picture 74" descr="A car parked in a parking lot&#10;&#10;Description automatically generated">
                <a:extLst>
                  <a:ext uri="{FF2B5EF4-FFF2-40B4-BE49-F238E27FC236}">
                    <a16:creationId xmlns:a16="http://schemas.microsoft.com/office/drawing/2014/main" id="{D211333E-F47F-49DF-9064-A917DA5678D3}"/>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258462" y="3616212"/>
                <a:ext cx="1528063" cy="859536"/>
              </a:xfrm>
              <a:prstGeom prst="rect">
                <a:avLst/>
              </a:prstGeom>
            </p:spPr>
          </p:pic>
          <p:sp>
            <p:nvSpPr>
              <p:cNvPr id="76" name="TextBox 75">
                <a:extLst>
                  <a:ext uri="{FF2B5EF4-FFF2-40B4-BE49-F238E27FC236}">
                    <a16:creationId xmlns:a16="http://schemas.microsoft.com/office/drawing/2014/main" id="{1751F6C6-02DF-483D-899B-EDEBD3C281A2}"/>
                  </a:ext>
                </a:extLst>
              </p:cNvPr>
              <p:cNvSpPr txBox="1"/>
              <p:nvPr/>
            </p:nvSpPr>
            <p:spPr>
              <a:xfrm>
                <a:off x="4547842" y="4475748"/>
                <a:ext cx="949299" cy="246221"/>
              </a:xfrm>
              <a:prstGeom prst="rect">
                <a:avLst/>
              </a:prstGeom>
              <a:noFill/>
            </p:spPr>
            <p:txBody>
              <a:bodyPr wrap="square" rtlCol="0">
                <a:spAutoFit/>
              </a:bodyPr>
              <a:lstStyle/>
              <a:p>
                <a:pPr algn="ctr"/>
                <a:r>
                  <a:rPr lang="en-US" sz="1000">
                    <a:latin typeface="Pill Gothic 300mg Light" panose="02000503030000020004" pitchFamily="2" charset="77"/>
                  </a:rPr>
                  <a:t>Mercedes EQC</a:t>
                </a:r>
              </a:p>
            </p:txBody>
          </p:sp>
          <p:sp>
            <p:nvSpPr>
              <p:cNvPr id="77" name="TextBox 76">
                <a:extLst>
                  <a:ext uri="{FF2B5EF4-FFF2-40B4-BE49-F238E27FC236}">
                    <a16:creationId xmlns:a16="http://schemas.microsoft.com/office/drawing/2014/main" id="{8FC3A38B-B750-44AC-9A45-06C17708D5A6}"/>
                  </a:ext>
                </a:extLst>
              </p:cNvPr>
              <p:cNvSpPr txBox="1"/>
              <p:nvPr/>
            </p:nvSpPr>
            <p:spPr>
              <a:xfrm>
                <a:off x="6777812" y="4468870"/>
                <a:ext cx="1101698" cy="246221"/>
              </a:xfrm>
              <a:prstGeom prst="rect">
                <a:avLst/>
              </a:prstGeom>
              <a:noFill/>
            </p:spPr>
            <p:txBody>
              <a:bodyPr wrap="square" rtlCol="0">
                <a:spAutoFit/>
              </a:bodyPr>
              <a:lstStyle/>
              <a:p>
                <a:pPr algn="ctr"/>
                <a:r>
                  <a:rPr lang="en-US" sz="1000" dirty="0">
                    <a:latin typeface="Pill Gothic 300mg Light" panose="02000503030000020004" pitchFamily="2" charset="77"/>
                  </a:rPr>
                  <a:t>Arrival Gen 2.0</a:t>
                </a:r>
              </a:p>
            </p:txBody>
          </p:sp>
          <p:pic>
            <p:nvPicPr>
              <p:cNvPr id="78" name="Picture 77" descr="A car parked in a parking lot&#10;&#10;Description automatically generated">
                <a:extLst>
                  <a:ext uri="{FF2B5EF4-FFF2-40B4-BE49-F238E27FC236}">
                    <a16:creationId xmlns:a16="http://schemas.microsoft.com/office/drawing/2014/main" id="{20196F3E-B49F-40ED-8284-19501850EFEE}"/>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8600203" y="3606716"/>
                <a:ext cx="1528063" cy="859536"/>
              </a:xfrm>
              <a:prstGeom prst="rect">
                <a:avLst/>
              </a:prstGeom>
            </p:spPr>
          </p:pic>
          <p:sp>
            <p:nvSpPr>
              <p:cNvPr id="79" name="TextBox 78">
                <a:extLst>
                  <a:ext uri="{FF2B5EF4-FFF2-40B4-BE49-F238E27FC236}">
                    <a16:creationId xmlns:a16="http://schemas.microsoft.com/office/drawing/2014/main" id="{EA7425B6-650E-428E-B214-81EBA04B75EC}"/>
                  </a:ext>
                </a:extLst>
              </p:cNvPr>
              <p:cNvSpPr txBox="1"/>
              <p:nvPr/>
            </p:nvSpPr>
            <p:spPr>
              <a:xfrm>
                <a:off x="8969475" y="4475748"/>
                <a:ext cx="793807" cy="246221"/>
              </a:xfrm>
              <a:prstGeom prst="rect">
                <a:avLst/>
              </a:prstGeom>
              <a:noFill/>
            </p:spPr>
            <p:txBody>
              <a:bodyPr wrap="square" rtlCol="0">
                <a:spAutoFit/>
              </a:bodyPr>
              <a:lstStyle/>
              <a:p>
                <a:pPr algn="ctr"/>
                <a:r>
                  <a:rPr lang="en-US" sz="1000">
                    <a:latin typeface="Pill Gothic 300mg Light" panose="02000503030000020004" pitchFamily="2" charset="77"/>
                  </a:rPr>
                  <a:t>Audi E-Tron</a:t>
                </a:r>
              </a:p>
            </p:txBody>
          </p:sp>
          <p:pic>
            <p:nvPicPr>
              <p:cNvPr id="80" name="Picture 79" descr="A yellow and black truck parked on the side of a road&#10;&#10;Description automatically generated">
                <a:extLst>
                  <a:ext uri="{FF2B5EF4-FFF2-40B4-BE49-F238E27FC236}">
                    <a16:creationId xmlns:a16="http://schemas.microsoft.com/office/drawing/2014/main" id="{520531F0-998A-4E3C-A5E0-3BE044E3691B}"/>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2084881" y="4793820"/>
                <a:ext cx="1529758" cy="860489"/>
              </a:xfrm>
              <a:prstGeom prst="rect">
                <a:avLst/>
              </a:prstGeom>
            </p:spPr>
          </p:pic>
          <p:sp>
            <p:nvSpPr>
              <p:cNvPr id="81" name="TextBox 80">
                <a:extLst>
                  <a:ext uri="{FF2B5EF4-FFF2-40B4-BE49-F238E27FC236}">
                    <a16:creationId xmlns:a16="http://schemas.microsoft.com/office/drawing/2014/main" id="{8482A793-D7CD-4EB5-A248-E56EF73ECA97}"/>
                  </a:ext>
                </a:extLst>
              </p:cNvPr>
              <p:cNvSpPr txBox="1"/>
              <p:nvPr/>
            </p:nvSpPr>
            <p:spPr>
              <a:xfrm>
                <a:off x="2444039" y="5657269"/>
                <a:ext cx="811441" cy="246221"/>
              </a:xfrm>
              <a:prstGeom prst="rect">
                <a:avLst/>
              </a:prstGeom>
              <a:noFill/>
            </p:spPr>
            <p:txBody>
              <a:bodyPr wrap="square" rtlCol="0">
                <a:spAutoFit/>
              </a:bodyPr>
              <a:lstStyle/>
              <a:p>
                <a:pPr algn="ctr"/>
                <a:r>
                  <a:rPr lang="en-US" sz="1000">
                    <a:latin typeface="Pill Gothic 300mg Light" panose="02000503030000020004" pitchFamily="2" charset="77"/>
                  </a:rPr>
                  <a:t>Bollinger B1</a:t>
                </a:r>
              </a:p>
            </p:txBody>
          </p:sp>
          <p:pic>
            <p:nvPicPr>
              <p:cNvPr id="82" name="Picture 81" descr="A car parked in a parking lot&#10;&#10;Description automatically generated">
                <a:extLst>
                  <a:ext uri="{FF2B5EF4-FFF2-40B4-BE49-F238E27FC236}">
                    <a16:creationId xmlns:a16="http://schemas.microsoft.com/office/drawing/2014/main" id="{505AFED5-D993-4151-9330-D49C70AB28C6}"/>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4257615" y="4787532"/>
                <a:ext cx="1529758" cy="860489"/>
              </a:xfrm>
              <a:prstGeom prst="rect">
                <a:avLst/>
              </a:prstGeom>
            </p:spPr>
          </p:pic>
          <p:sp>
            <p:nvSpPr>
              <p:cNvPr id="83" name="TextBox 82">
                <a:extLst>
                  <a:ext uri="{FF2B5EF4-FFF2-40B4-BE49-F238E27FC236}">
                    <a16:creationId xmlns:a16="http://schemas.microsoft.com/office/drawing/2014/main" id="{7D9DA236-6859-4F1F-94BE-51A94A3543E6}"/>
                  </a:ext>
                </a:extLst>
              </p:cNvPr>
              <p:cNvSpPr txBox="1"/>
              <p:nvPr/>
            </p:nvSpPr>
            <p:spPr>
              <a:xfrm>
                <a:off x="4582218" y="5656564"/>
                <a:ext cx="723275" cy="246221"/>
              </a:xfrm>
              <a:prstGeom prst="rect">
                <a:avLst/>
              </a:prstGeom>
              <a:noFill/>
            </p:spPr>
            <p:txBody>
              <a:bodyPr wrap="square" rtlCol="0">
                <a:spAutoFit/>
              </a:bodyPr>
              <a:lstStyle/>
              <a:p>
                <a:pPr algn="ctr"/>
                <a:r>
                  <a:rPr lang="en-US" sz="1000" err="1">
                    <a:latin typeface="Pill Gothic 300mg Light" panose="02000503030000020004" pitchFamily="2" charset="77"/>
                  </a:rPr>
                  <a:t>Rivian</a:t>
                </a:r>
                <a:r>
                  <a:rPr lang="en-US" sz="1000">
                    <a:latin typeface="Pill Gothic 300mg Light" panose="02000503030000020004" pitchFamily="2" charset="77"/>
                  </a:rPr>
                  <a:t> R1T</a:t>
                </a:r>
              </a:p>
            </p:txBody>
          </p:sp>
          <p:pic>
            <p:nvPicPr>
              <p:cNvPr id="84" name="Picture 83" descr="A car parked in a parking lot&#10;&#10;Description automatically generated">
                <a:extLst>
                  <a:ext uri="{FF2B5EF4-FFF2-40B4-BE49-F238E27FC236}">
                    <a16:creationId xmlns:a16="http://schemas.microsoft.com/office/drawing/2014/main" id="{E812E734-F6EB-41E6-8A42-60CA20DCA1D4}"/>
                  </a:ext>
                </a:extLst>
              </p:cNvPr>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6429332" y="4770055"/>
                <a:ext cx="1527047" cy="859536"/>
              </a:xfrm>
              <a:prstGeom prst="rect">
                <a:avLst/>
              </a:prstGeom>
            </p:spPr>
          </p:pic>
          <p:sp>
            <p:nvSpPr>
              <p:cNvPr id="85" name="TextBox 84">
                <a:extLst>
                  <a:ext uri="{FF2B5EF4-FFF2-40B4-BE49-F238E27FC236}">
                    <a16:creationId xmlns:a16="http://schemas.microsoft.com/office/drawing/2014/main" id="{9FE46D3F-D951-4761-91BA-5EA925DFADB7}"/>
                  </a:ext>
                </a:extLst>
              </p:cNvPr>
              <p:cNvSpPr txBox="1"/>
              <p:nvPr/>
            </p:nvSpPr>
            <p:spPr>
              <a:xfrm>
                <a:off x="6690786" y="5656564"/>
                <a:ext cx="990977" cy="246221"/>
              </a:xfrm>
              <a:prstGeom prst="rect">
                <a:avLst/>
              </a:prstGeom>
              <a:noFill/>
            </p:spPr>
            <p:txBody>
              <a:bodyPr wrap="square" rtlCol="0">
                <a:spAutoFit/>
              </a:bodyPr>
              <a:lstStyle/>
              <a:p>
                <a:pPr algn="ctr"/>
                <a:r>
                  <a:rPr lang="en-US" sz="1000">
                    <a:latin typeface="Pill Gothic 300mg Light" panose="02000503030000020004" pitchFamily="2" charset="77"/>
                  </a:rPr>
                  <a:t>Porsche </a:t>
                </a:r>
                <a:r>
                  <a:rPr lang="en-US" sz="1000" err="1">
                    <a:latin typeface="Pill Gothic 300mg Light" panose="02000503030000020004" pitchFamily="2" charset="77"/>
                  </a:rPr>
                  <a:t>Taycan</a:t>
                </a:r>
                <a:endParaRPr lang="en-US" sz="1000">
                  <a:latin typeface="Pill Gothic 300mg Light" panose="02000503030000020004" pitchFamily="2" charset="77"/>
                </a:endParaRPr>
              </a:p>
            </p:txBody>
          </p:sp>
          <p:pic>
            <p:nvPicPr>
              <p:cNvPr id="86" name="Picture 85" descr="A red car driving on a road&#10;&#10;Description automatically generated">
                <a:extLst>
                  <a:ext uri="{FF2B5EF4-FFF2-40B4-BE49-F238E27FC236}">
                    <a16:creationId xmlns:a16="http://schemas.microsoft.com/office/drawing/2014/main" id="{29BABCA6-6C3C-4880-802D-D5D27E1E9074}"/>
                  </a:ext>
                </a:extLst>
              </p:cNvPr>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8604810" y="4778192"/>
                <a:ext cx="1518170" cy="859536"/>
              </a:xfrm>
              <a:prstGeom prst="rect">
                <a:avLst/>
              </a:prstGeom>
            </p:spPr>
          </p:pic>
          <p:sp>
            <p:nvSpPr>
              <p:cNvPr id="87" name="TextBox 86">
                <a:extLst>
                  <a:ext uri="{FF2B5EF4-FFF2-40B4-BE49-F238E27FC236}">
                    <a16:creationId xmlns:a16="http://schemas.microsoft.com/office/drawing/2014/main" id="{5C96F893-26A0-4B7F-BA1C-C9CB920B0548}"/>
                  </a:ext>
                </a:extLst>
              </p:cNvPr>
              <p:cNvSpPr txBox="1"/>
              <p:nvPr/>
            </p:nvSpPr>
            <p:spPr>
              <a:xfrm>
                <a:off x="8885696" y="5656564"/>
                <a:ext cx="946093" cy="246221"/>
              </a:xfrm>
              <a:prstGeom prst="rect">
                <a:avLst/>
              </a:prstGeom>
              <a:noFill/>
            </p:spPr>
            <p:txBody>
              <a:bodyPr wrap="square" rtlCol="0">
                <a:spAutoFit/>
              </a:bodyPr>
              <a:lstStyle/>
              <a:p>
                <a:pPr algn="ctr"/>
                <a:r>
                  <a:rPr lang="en-US" sz="1000" dirty="0">
                    <a:latin typeface="Pill Gothic 300mg Light" panose="02000503030000020004" pitchFamily="2" charset="77"/>
                  </a:rPr>
                  <a:t>Tesla Roadster</a:t>
                </a:r>
              </a:p>
            </p:txBody>
          </p:sp>
          <p:pic>
            <p:nvPicPr>
              <p:cNvPr id="88" name="Picture 87">
                <a:extLst>
                  <a:ext uri="{FF2B5EF4-FFF2-40B4-BE49-F238E27FC236}">
                    <a16:creationId xmlns:a16="http://schemas.microsoft.com/office/drawing/2014/main" id="{F5527D52-F861-4403-B918-1C39814E6FC7}"/>
                  </a:ext>
                </a:extLst>
              </p:cNvPr>
              <p:cNvPicPr>
                <a:picLocks noChangeAspect="1"/>
              </p:cNvPicPr>
              <p:nvPr/>
            </p:nvPicPr>
            <p:blipFill rotWithShape="1">
              <a:blip r:embed="rId21" cstate="email">
                <a:extLst>
                  <a:ext uri="{28A0092B-C50C-407E-A947-70E740481C1C}">
                    <a14:useLocalDpi xmlns:a14="http://schemas.microsoft.com/office/drawing/2010/main"/>
                  </a:ext>
                </a:extLst>
              </a:blip>
              <a:srcRect/>
              <a:stretch/>
            </p:blipFill>
            <p:spPr>
              <a:xfrm>
                <a:off x="4257615" y="2426775"/>
                <a:ext cx="1529758" cy="859536"/>
              </a:xfrm>
              <a:prstGeom prst="rect">
                <a:avLst/>
              </a:prstGeom>
            </p:spPr>
          </p:pic>
        </p:grpSp>
        <p:pic>
          <p:nvPicPr>
            <p:cNvPr id="48" name="Picture 47" descr="A picture containing car&#10;&#10;Description automatically generated">
              <a:extLst>
                <a:ext uri="{FF2B5EF4-FFF2-40B4-BE49-F238E27FC236}">
                  <a16:creationId xmlns:a16="http://schemas.microsoft.com/office/drawing/2014/main" id="{328BE7E4-D2B6-4268-A93B-C6FC82CA03AB}"/>
                </a:ext>
              </a:extLst>
            </p:cNvPr>
            <p:cNvPicPr>
              <a:picLocks noChangeAspect="1"/>
            </p:cNvPicPr>
            <p:nvPr/>
          </p:nvPicPr>
          <p:blipFill rotWithShape="1">
            <a:blip r:embed="rId22" cstate="screen">
              <a:extLst>
                <a:ext uri="{28A0092B-C50C-407E-A947-70E740481C1C}">
                  <a14:useLocalDpi xmlns:a14="http://schemas.microsoft.com/office/drawing/2010/main"/>
                </a:ext>
              </a:extLst>
            </a:blip>
            <a:srcRect/>
            <a:stretch/>
          </p:blipFill>
          <p:spPr>
            <a:xfrm>
              <a:off x="9325867" y="1532058"/>
              <a:ext cx="1529759" cy="888962"/>
            </a:xfrm>
            <a:prstGeom prst="rect">
              <a:avLst/>
            </a:prstGeom>
          </p:spPr>
        </p:pic>
        <p:pic>
          <p:nvPicPr>
            <p:cNvPr id="50" name="Picture 49" descr="A red car&#10;&#10;Description automatically generated">
              <a:extLst>
                <a:ext uri="{FF2B5EF4-FFF2-40B4-BE49-F238E27FC236}">
                  <a16:creationId xmlns:a16="http://schemas.microsoft.com/office/drawing/2014/main" id="{BE3E00E6-B462-40D0-994B-5D1419179D59}"/>
                </a:ext>
              </a:extLst>
            </p:cNvPr>
            <p:cNvPicPr>
              <a:picLocks noChangeAspect="1"/>
            </p:cNvPicPr>
            <p:nvPr/>
          </p:nvPicPr>
          <p:blipFill rotWithShape="1">
            <a:blip r:embed="rId23" cstate="screen">
              <a:extLst>
                <a:ext uri="{28A0092B-C50C-407E-A947-70E740481C1C}">
                  <a14:useLocalDpi xmlns:a14="http://schemas.microsoft.com/office/drawing/2010/main"/>
                </a:ext>
              </a:extLst>
            </a:blip>
            <a:srcRect/>
            <a:stretch/>
          </p:blipFill>
          <p:spPr>
            <a:xfrm>
              <a:off x="9332360" y="2716721"/>
              <a:ext cx="1522078" cy="826580"/>
            </a:xfrm>
            <a:prstGeom prst="rect">
              <a:avLst/>
            </a:prstGeom>
          </p:spPr>
        </p:pic>
        <p:sp>
          <p:nvSpPr>
            <p:cNvPr id="51" name="TextBox 50">
              <a:extLst>
                <a:ext uri="{FF2B5EF4-FFF2-40B4-BE49-F238E27FC236}">
                  <a16:creationId xmlns:a16="http://schemas.microsoft.com/office/drawing/2014/main" id="{902D8AC9-32D3-4BA6-AA7A-2BD0749BF610}"/>
                </a:ext>
              </a:extLst>
            </p:cNvPr>
            <p:cNvSpPr txBox="1"/>
            <p:nvPr/>
          </p:nvSpPr>
          <p:spPr>
            <a:xfrm>
              <a:off x="9525638" y="2379180"/>
              <a:ext cx="1140961" cy="246221"/>
            </a:xfrm>
            <a:prstGeom prst="rect">
              <a:avLst/>
            </a:prstGeom>
            <a:noFill/>
          </p:spPr>
          <p:txBody>
            <a:bodyPr wrap="square" rtlCol="0">
              <a:spAutoFit/>
            </a:bodyPr>
            <a:lstStyle/>
            <a:p>
              <a:pPr algn="ctr"/>
              <a:r>
                <a:rPr lang="en-US" sz="1000" dirty="0">
                  <a:latin typeface="Pill Gothic 300mg Light" panose="02000503030000020004" pitchFamily="2" charset="77"/>
                </a:rPr>
                <a:t>Tesla </a:t>
              </a:r>
              <a:r>
                <a:rPr lang="en-US" sz="1000" dirty="0" err="1">
                  <a:latin typeface="Pill Gothic 300mg Light" panose="02000503030000020004" pitchFamily="2" charset="77"/>
                </a:rPr>
                <a:t>Cybertruck</a:t>
              </a:r>
              <a:endParaRPr lang="en-US" sz="1000" dirty="0">
                <a:latin typeface="Pill Gothic 300mg Light" panose="02000503030000020004" pitchFamily="2" charset="77"/>
              </a:endParaRPr>
            </a:p>
          </p:txBody>
        </p:sp>
        <p:sp>
          <p:nvSpPr>
            <p:cNvPr id="52" name="TextBox 51">
              <a:extLst>
                <a:ext uri="{FF2B5EF4-FFF2-40B4-BE49-F238E27FC236}">
                  <a16:creationId xmlns:a16="http://schemas.microsoft.com/office/drawing/2014/main" id="{7E5D00D8-D3D5-4EBA-9763-11871FA685E0}"/>
                </a:ext>
              </a:extLst>
            </p:cNvPr>
            <p:cNvSpPr txBox="1"/>
            <p:nvPr/>
          </p:nvSpPr>
          <p:spPr>
            <a:xfrm>
              <a:off x="9711814" y="3566244"/>
              <a:ext cx="1047382" cy="246221"/>
            </a:xfrm>
            <a:prstGeom prst="rect">
              <a:avLst/>
            </a:prstGeom>
            <a:noFill/>
          </p:spPr>
          <p:txBody>
            <a:bodyPr wrap="square" rtlCol="0">
              <a:spAutoFit/>
            </a:bodyPr>
            <a:lstStyle/>
            <a:p>
              <a:pPr algn="ctr"/>
              <a:r>
                <a:rPr lang="en-US" sz="1000" dirty="0">
                  <a:latin typeface="Pill Gothic 300mg Light" panose="02000503030000020004" pitchFamily="2" charset="77"/>
                </a:rPr>
                <a:t>Ford Mach-E</a:t>
              </a:r>
            </a:p>
          </p:txBody>
        </p:sp>
        <p:pic>
          <p:nvPicPr>
            <p:cNvPr id="53" name="Picture 52" descr="A car parked on the side of a road&#10;&#10;Description automatically generated">
              <a:extLst>
                <a:ext uri="{FF2B5EF4-FFF2-40B4-BE49-F238E27FC236}">
                  <a16:creationId xmlns:a16="http://schemas.microsoft.com/office/drawing/2014/main" id="{6077B14E-2387-4B28-ADD2-6DBD65E1D617}"/>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9380267" y="3879163"/>
              <a:ext cx="1438155" cy="808962"/>
            </a:xfrm>
            <a:prstGeom prst="rect">
              <a:avLst/>
            </a:prstGeom>
          </p:spPr>
        </p:pic>
        <p:sp>
          <p:nvSpPr>
            <p:cNvPr id="54" name="TextBox 53">
              <a:extLst>
                <a:ext uri="{FF2B5EF4-FFF2-40B4-BE49-F238E27FC236}">
                  <a16:creationId xmlns:a16="http://schemas.microsoft.com/office/drawing/2014/main" id="{5497DD59-E810-4FA7-A550-812BC42F1753}"/>
                </a:ext>
              </a:extLst>
            </p:cNvPr>
            <p:cNvSpPr txBox="1"/>
            <p:nvPr/>
          </p:nvSpPr>
          <p:spPr>
            <a:xfrm>
              <a:off x="9625900" y="4753223"/>
              <a:ext cx="949299" cy="246221"/>
            </a:xfrm>
            <a:prstGeom prst="rect">
              <a:avLst/>
            </a:prstGeom>
            <a:noFill/>
          </p:spPr>
          <p:txBody>
            <a:bodyPr wrap="square" rtlCol="0">
              <a:spAutoFit/>
            </a:bodyPr>
            <a:lstStyle/>
            <a:p>
              <a:pPr algn="ctr"/>
              <a:r>
                <a:rPr lang="en-US" sz="1000" dirty="0">
                  <a:latin typeface="Pill Gothic 300mg Light" panose="02000503030000020004" pitchFamily="2" charset="77"/>
                </a:rPr>
                <a:t>Ford F-150 EV</a:t>
              </a:r>
            </a:p>
          </p:txBody>
        </p:sp>
        <p:pic>
          <p:nvPicPr>
            <p:cNvPr id="55" name="Picture 54" descr="A screen shot of a computer&#10;&#10;Description automatically generated">
              <a:extLst>
                <a:ext uri="{FF2B5EF4-FFF2-40B4-BE49-F238E27FC236}">
                  <a16:creationId xmlns:a16="http://schemas.microsoft.com/office/drawing/2014/main" id="{DB4B3E53-C869-46EA-8C80-F16CB9A988E1}"/>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9444592" y="5029200"/>
              <a:ext cx="1314604" cy="875485"/>
            </a:xfrm>
            <a:prstGeom prst="rect">
              <a:avLst/>
            </a:prstGeom>
          </p:spPr>
        </p:pic>
        <p:sp>
          <p:nvSpPr>
            <p:cNvPr id="56" name="TextBox 55">
              <a:extLst>
                <a:ext uri="{FF2B5EF4-FFF2-40B4-BE49-F238E27FC236}">
                  <a16:creationId xmlns:a16="http://schemas.microsoft.com/office/drawing/2014/main" id="{45456FEA-453A-40BA-B141-977A63D96863}"/>
                </a:ext>
              </a:extLst>
            </p:cNvPr>
            <p:cNvSpPr txBox="1"/>
            <p:nvPr/>
          </p:nvSpPr>
          <p:spPr>
            <a:xfrm>
              <a:off x="9498945" y="5923885"/>
              <a:ext cx="1200723" cy="246221"/>
            </a:xfrm>
            <a:prstGeom prst="rect">
              <a:avLst/>
            </a:prstGeom>
            <a:noFill/>
          </p:spPr>
          <p:txBody>
            <a:bodyPr wrap="square" rtlCol="0">
              <a:spAutoFit/>
            </a:bodyPr>
            <a:lstStyle/>
            <a:p>
              <a:pPr algn="ctr"/>
              <a:r>
                <a:rPr lang="en-US" sz="1000" dirty="0">
                  <a:latin typeface="Pill Gothic 300mg Light" panose="02000503030000020004" pitchFamily="2" charset="77"/>
                </a:rPr>
                <a:t>GMC Hummer EV</a:t>
              </a:r>
            </a:p>
          </p:txBody>
        </p:sp>
        <p:pic>
          <p:nvPicPr>
            <p:cNvPr id="57" name="Picture 56" descr="A van parked on the side of a building&#10;&#10;Description automatically generated">
              <a:extLst>
                <a:ext uri="{FF2B5EF4-FFF2-40B4-BE49-F238E27FC236}">
                  <a16:creationId xmlns:a16="http://schemas.microsoft.com/office/drawing/2014/main" id="{1BB20FB3-497E-4EFC-932B-07E48FFCBD84}"/>
                </a:ext>
              </a:extLst>
            </p:cNvPr>
            <p:cNvPicPr>
              <a:picLocks noChangeAspect="1"/>
            </p:cNvPicPr>
            <p:nvPr/>
          </p:nvPicPr>
          <p:blipFill rotWithShape="1">
            <a:blip r:embed="rId26" cstate="screen">
              <a:extLst>
                <a:ext uri="{28A0092B-C50C-407E-A947-70E740481C1C}">
                  <a14:useLocalDpi xmlns:a14="http://schemas.microsoft.com/office/drawing/2010/main"/>
                </a:ext>
              </a:extLst>
            </a:blip>
            <a:srcRect/>
            <a:stretch/>
          </p:blipFill>
          <p:spPr>
            <a:xfrm>
              <a:off x="5041659" y="3879163"/>
              <a:ext cx="1528614" cy="845237"/>
            </a:xfrm>
            <a:prstGeom prst="rect">
              <a:avLst/>
            </a:prstGeom>
          </p:spPr>
        </p:pic>
      </p:grpSp>
      <p:sp>
        <p:nvSpPr>
          <p:cNvPr id="90" name="TextBox 89">
            <a:extLst>
              <a:ext uri="{FF2B5EF4-FFF2-40B4-BE49-F238E27FC236}">
                <a16:creationId xmlns:a16="http://schemas.microsoft.com/office/drawing/2014/main" id="{C2A693AC-5ADA-4EA8-8BC0-140DE8257129}"/>
              </a:ext>
            </a:extLst>
          </p:cNvPr>
          <p:cNvSpPr txBox="1"/>
          <p:nvPr/>
        </p:nvSpPr>
        <p:spPr>
          <a:xfrm>
            <a:off x="7074023" y="6279409"/>
            <a:ext cx="4673600" cy="253916"/>
          </a:xfrm>
          <a:prstGeom prst="rect">
            <a:avLst/>
          </a:prstGeom>
          <a:noFill/>
        </p:spPr>
        <p:txBody>
          <a:bodyPr wrap="square" rtlCol="0" anchor="b">
            <a:spAutoFit/>
          </a:bodyPr>
          <a:lstStyle/>
          <a:p>
            <a:pPr algn="r"/>
            <a:r>
              <a:rPr lang="en-US" sz="1050" baseline="30000" dirty="0" err="1">
                <a:solidFill>
                  <a:srgbClr val="142747"/>
                </a:solidFill>
                <a:latin typeface="Tahoma Regular"/>
                <a:cs typeface="Gill Sans" panose="020B0502020104020203" pitchFamily="34" charset="-79"/>
                <a:sym typeface="Gill Sans"/>
              </a:rPr>
              <a:t>JuiceBar</a:t>
            </a:r>
            <a:r>
              <a:rPr lang="en-US" sz="1050" baseline="30000" dirty="0">
                <a:solidFill>
                  <a:srgbClr val="142747"/>
                </a:solidFill>
                <a:latin typeface="Tahoma Regular"/>
                <a:cs typeface="Gill Sans" panose="020B0502020104020203" pitchFamily="34" charset="-79"/>
                <a:sym typeface="Gill Sans"/>
              </a:rPr>
              <a:t>® Copyright 2020 Confidential</a:t>
            </a:r>
            <a:endParaRPr lang="en-US" sz="1050" dirty="0">
              <a:solidFill>
                <a:srgbClr val="142747"/>
              </a:solidFill>
              <a:latin typeface="Tahoma Regular"/>
              <a:cs typeface="Gill Sans" panose="020B0502020104020203" pitchFamily="34" charset="-79"/>
              <a:sym typeface="Gill Sans"/>
            </a:endParaRPr>
          </a:p>
        </p:txBody>
      </p:sp>
    </p:spTree>
    <p:extLst>
      <p:ext uri="{BB962C8B-B14F-4D97-AF65-F5344CB8AC3E}">
        <p14:creationId xmlns:p14="http://schemas.microsoft.com/office/powerpoint/2010/main" val="3900730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Google Shape;123;p18">
            <a:extLst>
              <a:ext uri="{FF2B5EF4-FFF2-40B4-BE49-F238E27FC236}">
                <a16:creationId xmlns:a16="http://schemas.microsoft.com/office/drawing/2014/main" id="{0E2CC7E3-587E-454A-87B7-1FACB8F52D83}"/>
              </a:ext>
            </a:extLst>
          </p:cNvPr>
          <p:cNvSpPr txBox="1"/>
          <p:nvPr/>
        </p:nvSpPr>
        <p:spPr>
          <a:xfrm>
            <a:off x="1180782" y="2756998"/>
            <a:ext cx="9830436" cy="2361422"/>
          </a:xfrm>
          <a:prstGeom prst="rect">
            <a:avLst/>
          </a:prstGeom>
          <a:noFill/>
          <a:ln>
            <a:noFill/>
          </a:ln>
        </p:spPr>
        <p:txBody>
          <a:bodyPr spcFirstLastPara="1" wrap="square" lIns="91425" tIns="45700" rIns="91425" bIns="45700" anchor="t" anchorCtr="0">
            <a:noAutofit/>
          </a:bodyPr>
          <a:lstStyle/>
          <a:p>
            <a:pPr marL="0" marR="0" lvl="0" indent="0" algn="ctr" rtl="0">
              <a:lnSpc>
                <a:spcPct val="110000"/>
              </a:lnSpc>
              <a:spcBef>
                <a:spcPts val="0"/>
              </a:spcBef>
              <a:spcAft>
                <a:spcPts val="0"/>
              </a:spcAft>
              <a:buClr>
                <a:srgbClr val="002060"/>
              </a:buClr>
              <a:buSzPts val="4000"/>
              <a:buFont typeface="Noto Sans Symbols"/>
              <a:buNone/>
            </a:pPr>
            <a:r>
              <a:rPr lang="en-US" sz="4400" dirty="0">
                <a:solidFill>
                  <a:srgbClr val="142747"/>
                </a:solidFill>
                <a:latin typeface="Tahoma Regular"/>
                <a:cs typeface="Gill Sans SemiBold" panose="020B0502020104020203" pitchFamily="34" charset="-79"/>
                <a:sym typeface="Gill Sans"/>
              </a:rPr>
              <a:t>Yet…Too Few EV Charging Stations</a:t>
            </a:r>
          </a:p>
          <a:p>
            <a:pPr marL="0" marR="0" lvl="0" indent="0" algn="ctr" rtl="0">
              <a:lnSpc>
                <a:spcPct val="110000"/>
              </a:lnSpc>
              <a:spcBef>
                <a:spcPts val="0"/>
              </a:spcBef>
              <a:spcAft>
                <a:spcPts val="0"/>
              </a:spcAft>
              <a:buClr>
                <a:srgbClr val="002060"/>
              </a:buClr>
              <a:buSzPts val="4000"/>
              <a:buFont typeface="Noto Sans Symbols"/>
              <a:buNone/>
            </a:pPr>
            <a:r>
              <a:rPr lang="en-US" sz="4400" dirty="0">
                <a:solidFill>
                  <a:srgbClr val="2BAEE4"/>
                </a:solidFill>
                <a:latin typeface="Tahoma Regular"/>
                <a:cs typeface="Gill Sans SemiBold" panose="020B0502020104020203" pitchFamily="34" charset="-79"/>
                <a:sym typeface="Gill Sans"/>
              </a:rPr>
              <a:t>20:1 Ratio EVs to Chargers</a:t>
            </a:r>
          </a:p>
        </p:txBody>
      </p:sp>
      <p:grpSp>
        <p:nvGrpSpPr>
          <p:cNvPr id="4" name="Group 3">
            <a:extLst>
              <a:ext uri="{FF2B5EF4-FFF2-40B4-BE49-F238E27FC236}">
                <a16:creationId xmlns:a16="http://schemas.microsoft.com/office/drawing/2014/main" id="{F0753200-DADB-7D40-85C4-13D9288657A1}"/>
              </a:ext>
            </a:extLst>
          </p:cNvPr>
          <p:cNvGrpSpPr/>
          <p:nvPr/>
        </p:nvGrpSpPr>
        <p:grpSpPr>
          <a:xfrm>
            <a:off x="0" y="0"/>
            <a:ext cx="12192000" cy="6570915"/>
            <a:chOff x="0" y="0"/>
            <a:chExt cx="12192000" cy="6570915"/>
          </a:xfrm>
        </p:grpSpPr>
        <p:pic>
          <p:nvPicPr>
            <p:cNvPr id="6" name="Picture 5">
              <a:extLst>
                <a:ext uri="{FF2B5EF4-FFF2-40B4-BE49-F238E27FC236}">
                  <a16:creationId xmlns:a16="http://schemas.microsoft.com/office/drawing/2014/main" id="{0EE47747-72A0-4947-9BF8-69AAFF9F10B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4377" y="6191255"/>
              <a:ext cx="1925208" cy="379660"/>
            </a:xfrm>
            <a:prstGeom prst="rect">
              <a:avLst/>
            </a:prstGeom>
          </p:spPr>
        </p:pic>
        <p:pic>
          <p:nvPicPr>
            <p:cNvPr id="7" name="Picture 6">
              <a:extLst>
                <a:ext uri="{FF2B5EF4-FFF2-40B4-BE49-F238E27FC236}">
                  <a16:creationId xmlns:a16="http://schemas.microsoft.com/office/drawing/2014/main" id="{5FD8DC54-430B-D447-9C5A-6C966B6007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75629" y="324675"/>
              <a:ext cx="2571994" cy="150190"/>
            </a:xfrm>
            <a:prstGeom prst="rect">
              <a:avLst/>
            </a:prstGeom>
          </p:spPr>
        </p:pic>
        <p:pic>
          <p:nvPicPr>
            <p:cNvPr id="8" name="Picture 7">
              <a:extLst>
                <a:ext uri="{FF2B5EF4-FFF2-40B4-BE49-F238E27FC236}">
                  <a16:creationId xmlns:a16="http://schemas.microsoft.com/office/drawing/2014/main" id="{6553266A-E5A4-8A41-91AA-45C0DE5A550F}"/>
                </a:ext>
              </a:extLst>
            </p:cNvPr>
            <p:cNvPicPr>
              <a:picLocks noChangeAspect="1"/>
            </p:cNvPicPr>
            <p:nvPr/>
          </p:nvPicPr>
          <p:blipFill>
            <a:blip r:embed="rId4"/>
            <a:stretch>
              <a:fillRect/>
            </a:stretch>
          </p:blipFill>
          <p:spPr>
            <a:xfrm>
              <a:off x="0" y="0"/>
              <a:ext cx="12192000" cy="145109"/>
            </a:xfrm>
            <a:prstGeom prst="rect">
              <a:avLst/>
            </a:prstGeom>
          </p:spPr>
        </p:pic>
      </p:grpSp>
      <p:pic>
        <p:nvPicPr>
          <p:cNvPr id="13" name="Picture 12">
            <a:extLst>
              <a:ext uri="{FF2B5EF4-FFF2-40B4-BE49-F238E27FC236}">
                <a16:creationId xmlns:a16="http://schemas.microsoft.com/office/drawing/2014/main" id="{100695A0-D49C-AD48-B560-ABF346FAF26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2210" y="-537343"/>
            <a:ext cx="1526701" cy="1895538"/>
          </a:xfrm>
          <a:prstGeom prst="rect">
            <a:avLst/>
          </a:prstGeom>
        </p:spPr>
      </p:pic>
      <p:sp>
        <p:nvSpPr>
          <p:cNvPr id="10" name="TextBox 9">
            <a:extLst>
              <a:ext uri="{FF2B5EF4-FFF2-40B4-BE49-F238E27FC236}">
                <a16:creationId xmlns:a16="http://schemas.microsoft.com/office/drawing/2014/main" id="{3121E4F7-2CC6-442B-A56C-EEFD2C2395B4}"/>
              </a:ext>
            </a:extLst>
          </p:cNvPr>
          <p:cNvSpPr txBox="1"/>
          <p:nvPr/>
        </p:nvSpPr>
        <p:spPr>
          <a:xfrm>
            <a:off x="7074023" y="6279409"/>
            <a:ext cx="4673600" cy="253916"/>
          </a:xfrm>
          <a:prstGeom prst="rect">
            <a:avLst/>
          </a:prstGeom>
          <a:noFill/>
        </p:spPr>
        <p:txBody>
          <a:bodyPr wrap="square" rtlCol="0" anchor="b">
            <a:spAutoFit/>
          </a:bodyPr>
          <a:lstStyle/>
          <a:p>
            <a:pPr algn="r"/>
            <a:r>
              <a:rPr lang="en-US" sz="1050" baseline="30000" dirty="0" err="1">
                <a:solidFill>
                  <a:srgbClr val="142747"/>
                </a:solidFill>
                <a:latin typeface="Tahoma Regular"/>
                <a:cs typeface="Gill Sans" panose="020B0502020104020203" pitchFamily="34" charset="-79"/>
                <a:sym typeface="Gill Sans"/>
              </a:rPr>
              <a:t>JuiceBar</a:t>
            </a:r>
            <a:r>
              <a:rPr lang="en-US" sz="1050" baseline="30000" dirty="0">
                <a:solidFill>
                  <a:srgbClr val="142747"/>
                </a:solidFill>
                <a:latin typeface="Tahoma Regular"/>
                <a:cs typeface="Gill Sans" panose="020B0502020104020203" pitchFamily="34" charset="-79"/>
                <a:sym typeface="Gill Sans"/>
              </a:rPr>
              <a:t>® Copyright 2020 Confidential</a:t>
            </a:r>
            <a:endParaRPr lang="en-US" sz="1050" dirty="0">
              <a:solidFill>
                <a:srgbClr val="142747"/>
              </a:solidFill>
              <a:latin typeface="Tahoma Regular"/>
              <a:cs typeface="Gill Sans" panose="020B0502020104020203" pitchFamily="34" charset="-79"/>
              <a:sym typeface="Gill Sans"/>
            </a:endParaRPr>
          </a:p>
        </p:txBody>
      </p:sp>
    </p:spTree>
    <p:extLst>
      <p:ext uri="{BB962C8B-B14F-4D97-AF65-F5344CB8AC3E}">
        <p14:creationId xmlns:p14="http://schemas.microsoft.com/office/powerpoint/2010/main" val="64087740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14540</TotalTime>
  <Words>1417</Words>
  <Application>Microsoft Macintosh PowerPoint</Application>
  <PresentationFormat>Widescreen</PresentationFormat>
  <Paragraphs>271</Paragraphs>
  <Slides>29</Slides>
  <Notes>22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Arial</vt:lpstr>
      <vt:lpstr>Calibri</vt:lpstr>
      <vt:lpstr>Garamond</vt:lpstr>
      <vt:lpstr>Gill Sans</vt:lpstr>
      <vt:lpstr>Noto Sans Symbols</vt:lpstr>
      <vt:lpstr>Pill Gothic 300mg Light</vt:lpstr>
      <vt:lpstr>Pill Gothic 300mg Thin</vt:lpstr>
      <vt:lpstr>System Font Regular</vt:lpstr>
      <vt:lpstr>Tahoma</vt:lpstr>
      <vt:lpstr>Tahoma Regular</vt:lpstr>
      <vt:lpstr>Wingdings</vt:lpstr>
      <vt:lpstr>Office Theme</vt:lpstr>
      <vt:lpstr>PowerPoint Presentation</vt:lpstr>
      <vt:lpstr>JuiceBar’s Mission</vt:lpstr>
      <vt:lpstr>PowerPoint Presentation</vt:lpstr>
      <vt:lpstr>PowerPoint Presentation</vt:lpstr>
      <vt:lpstr>PowerPoint Presentation</vt:lpstr>
      <vt:lpstr>PowerPoint Presentation</vt:lpstr>
      <vt:lpstr>Drivers are motivated by falling prices of Electric Vehicles </vt:lpstr>
      <vt:lpstr>PowerPoint Presentation</vt:lpstr>
      <vt:lpstr>PowerPoint Presentation</vt:lpstr>
      <vt:lpstr>PowerPoint Presentation</vt:lpstr>
      <vt:lpstr>PowerPoint Presentation</vt:lpstr>
      <vt:lpstr>Yet Most EV Chargers Do Not Meet These Needs </vt:lpstr>
      <vt:lpstr>EV Charging Levels and Industry Standards:</vt:lpstr>
      <vt:lpstr>Why EV Chargers Benefit Commercial Buyers: </vt:lpstr>
      <vt:lpstr>PowerPoint Presentation</vt:lpstr>
      <vt:lpstr> JuiceBar® Gen 3</vt:lpstr>
      <vt:lpstr>Gen 3  Advanced &amp; Smart Charging Features,  Yet  Simple To Use</vt:lpstr>
      <vt:lpstr>Gen 3 Meeting the need for speed for today’s and tomorrow’s EVs </vt:lpstr>
      <vt:lpstr> Targeted Solutions That Match Your Customer’s Charging Time Needs  </vt:lpstr>
      <vt:lpstr> Data at Your Fingertips</vt:lpstr>
      <vt:lpstr>Customized Branding For Charging Stations </vt:lpstr>
      <vt:lpstr>PowerPoint Presentation</vt:lpstr>
      <vt:lpstr>PowerPoint Presentation</vt:lpstr>
      <vt:lpstr>PowerPoint Presentation</vt:lpstr>
      <vt:lpstr>PowerPoint Presentation</vt:lpstr>
      <vt:lpstr>Thrilled To Be Working With The Best</vt:lpstr>
      <vt:lpstr> National Presence in Over 100 Cities</vt:lpstr>
      <vt:lpstr> Industry Leading Reputation for Customer Service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Randy Etman</dc:creator>
  <cp:keywords/>
  <dc:description/>
  <cp:lastModifiedBy>Paul Young</cp:lastModifiedBy>
  <cp:revision>233</cp:revision>
  <cp:lastPrinted>2020-06-29T20:35:12Z</cp:lastPrinted>
  <dcterms:modified xsi:type="dcterms:W3CDTF">2020-11-05T15:51:01Z</dcterms:modified>
  <cp:category/>
</cp:coreProperties>
</file>