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7" r:id="rId5"/>
    <p:sldId id="394" r:id="rId6"/>
    <p:sldId id="396" r:id="rId7"/>
    <p:sldId id="398" r:id="rId8"/>
    <p:sldId id="399" r:id="rId9"/>
    <p:sldId id="33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DC64F0C-24B7-EFA5-DFAD-CDE3619621A0}" name="Pritting, Shannon" initials="PS" userId="S::shannon.pritting@suny.edu::b6acce8b-3193-4a7b-b3b8-1dc43a9f8da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0DD65-0A05-4AFE-8292-B33951E3510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E616-B27B-4E2A-A332-32BC01578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415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412B9-C918-4D8E-BF8A-41BA714F86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4C63A2-EB89-45C5-A523-7117975FC6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C929A4-D0C2-4D4C-A4BC-508638A98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F7B097-AC41-49AC-80C3-5949BF28A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C7F07E-A155-4233-96A7-D938CF104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371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CABE7-F183-4A65-B787-8F18AAC83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1EB105-622E-4D85-B46F-43420C8B18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90BA9D-3BBF-4FDD-B63D-57E8F4E5F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AEBAAF-CE2E-46FE-8B39-DC607AF03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D30E38-0A2A-4A53-94D2-BC67A7DE8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681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AA6714-0796-4F3B-8F38-2013A95083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B0AE59-9501-4B39-82AC-1F03776DAD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4AD607-42A9-4D84-8428-C7F5E3C79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F31BFE-8AD0-4362-85C4-AE53289BC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29B02-B3A7-4388-833E-A90F515F3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343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5E21B6A8-0CC0-ED4B-9561-0E7132458E06}"/>
              </a:ext>
            </a:extLst>
          </p:cNvPr>
          <p:cNvSpPr/>
          <p:nvPr userDrawn="1"/>
        </p:nvSpPr>
        <p:spPr>
          <a:xfrm>
            <a:off x="123288" y="133350"/>
            <a:ext cx="11945426" cy="65913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8676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Quot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0CB1463-3401-6E49-B2AE-7F94951D05A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7416" y="337163"/>
            <a:ext cx="1185578" cy="118557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AD63C6F-7C73-864A-8473-63707ADADFCB}"/>
              </a:ext>
            </a:extLst>
          </p:cNvPr>
          <p:cNvSpPr/>
          <p:nvPr userDrawn="1"/>
        </p:nvSpPr>
        <p:spPr>
          <a:xfrm>
            <a:off x="123288" y="133350"/>
            <a:ext cx="11945426" cy="65913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437328-6064-F34B-99FA-0DF85E63AAB4}"/>
              </a:ext>
            </a:extLst>
          </p:cNvPr>
          <p:cNvSpPr txBox="1"/>
          <p:nvPr userDrawn="1"/>
        </p:nvSpPr>
        <p:spPr>
          <a:xfrm>
            <a:off x="7448158" y="6256765"/>
            <a:ext cx="460393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i="0">
                <a:solidFill>
                  <a:srgbClr val="002060"/>
                </a:solidFill>
                <a:latin typeface="Helvetica" pitchFamily="2" charset="0"/>
              </a:rPr>
              <a:t>SUNY</a:t>
            </a:r>
            <a:r>
              <a:rPr lang="en-US" sz="1600" b="0" i="0">
                <a:solidFill>
                  <a:srgbClr val="002060"/>
                </a:solidFill>
                <a:latin typeface="Helvetica" pitchFamily="2" charset="0"/>
              </a:rPr>
              <a:t> </a:t>
            </a:r>
            <a:r>
              <a:rPr lang="en-US" sz="1600" b="0" i="0">
                <a:solidFill>
                  <a:srgbClr val="002060"/>
                </a:solidFill>
                <a:latin typeface="Helvetica Light" panose="020B0403020202020204" pitchFamily="34" charset="0"/>
              </a:rPr>
              <a:t>THE STATE UNIVERSITY OF NEW YORK</a:t>
            </a:r>
          </a:p>
        </p:txBody>
      </p:sp>
    </p:spTree>
    <p:extLst>
      <p:ext uri="{BB962C8B-B14F-4D97-AF65-F5344CB8AC3E}">
        <p14:creationId xmlns:p14="http://schemas.microsoft.com/office/powerpoint/2010/main" val="4124064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6F1C6-8C59-4014-A70E-E70846CF6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D5304-C769-41DE-9A8F-909CDB423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05D02C-D6AF-417E-8F4C-258209773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30D72C-04A3-41D2-A37D-6B9BF9139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6D0EB-A0EA-4C45-9FD5-D63EBAC09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736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E53BD-40A9-41CA-B6B8-B01C0008B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39F388-31F8-49EA-9C36-2C084AC56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F48139-D068-4D4B-B8E7-2099A8103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A7102-5CAD-4F35-98B7-E37C6A2D1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B73333-78AF-491D-A147-0061D2862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400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A33EE-AEF6-4AD7-881D-DEBBADCF3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F2C02-D8CB-4913-AFCC-0BF015243B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FD8F8F-0AEB-45B3-928C-7F283F72A1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311922-B6C7-438D-BBFF-6DBF59E7E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8343E2-1671-4D18-B3AE-D9060B606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8E9C52-8774-4600-8000-66DB2EB8E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84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0595C-CD1F-49E4-8669-D467AC1A0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335C96-6E4E-4C79-9B4C-0151655F5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2DFA3F-8E5B-4BDA-B395-ACA7E4912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AEC0C0-F4B0-48AF-BC8A-64C030636D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9FD82A-4535-4F39-8B7C-B31B04B8F9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7722D0-3570-4AE4-A04F-8A77E0114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D07062-DCA9-43AC-BCF7-2DC071384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B1C39D-BA72-40A6-A6DA-BD6DA4EC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735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8FA67-2388-4736-A32B-538F2ADCE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16167D-B9B5-4AED-8818-AB722996C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727B78-8C4F-4251-9AED-A3C3EC2D1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25A30E-DCCD-4EC0-9137-F3DCFEFCC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1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6990C6-00C4-473C-9945-C3094C72C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0111C7-DA55-447C-9BE9-38AF35368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345B06-6644-4F41-BEEB-0924D06F1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607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8AC61-D807-4451-81C2-48680C84A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2D5B5-95D2-49CB-8A62-6057E76F3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A32ADC-E44F-48C9-8FD6-1C785B54EC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926C78-23AE-45C8-84BE-47D86BA1B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E5BE11-655F-4C07-84E9-6C4E20125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07314C-05FB-4706-A0C0-E0F7EE102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766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F6ABD-43BB-46DC-9A25-1B802F18F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4EC7FB-0880-4E62-8E29-A2A2390E53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C527A5-0987-41F8-8CD6-77192352E4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ABEAC1-915D-452A-AD61-62049C05F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FB414D-A84C-4E92-8BE2-0EAA29E97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11FE04-4310-41D8-8297-B756F6676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7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F538A0-13CB-4A87-A6C2-B933D460C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D5E026-82BB-420E-8557-B28B08AABC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3E453-13E4-4836-9538-93C568A9FC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9B991-76C1-41D1-9193-C74B6C8FA8F2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67419-89E7-418A-BD67-DC8C8CEA1A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73F225-F49F-41CA-9811-B8C55F56F0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860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sunyolis.libanswers.com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UNY brand color palette&#10;">
            <a:extLst>
              <a:ext uri="{FF2B5EF4-FFF2-40B4-BE49-F238E27FC236}">
                <a16:creationId xmlns:a16="http://schemas.microsoft.com/office/drawing/2014/main" id="{DA505A40-C5D5-A047-AB3A-EADB79BA40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61763" y="-5194419"/>
            <a:ext cx="8648700" cy="4724400"/>
          </a:xfrm>
          <a:prstGeom prst="rect">
            <a:avLst/>
          </a:prstGeom>
        </p:spPr>
      </p:pic>
      <p:pic>
        <p:nvPicPr>
          <p:cNvPr id="6" name="Picture 5" descr="SUNY Logo">
            <a:extLst>
              <a:ext uri="{FF2B5EF4-FFF2-40B4-BE49-F238E27FC236}">
                <a16:creationId xmlns:a16="http://schemas.microsoft.com/office/drawing/2014/main" id="{7C153E8F-FBDB-D54C-929C-BE86FFE857C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1568" y="1242468"/>
            <a:ext cx="2465646" cy="246564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8FED0B1-9072-2141-8E83-CC5FD0CE2F5B}"/>
              </a:ext>
            </a:extLst>
          </p:cNvPr>
          <p:cNvSpPr txBox="1"/>
          <p:nvPr/>
        </p:nvSpPr>
        <p:spPr>
          <a:xfrm>
            <a:off x="259977" y="4168390"/>
            <a:ext cx="11932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Helvetica" pitchFamily="2" charset="0"/>
              </a:rPr>
              <a:t>New Manage Patron Services Interface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B1734AB-3F9E-4647-89BF-C8A7523B9365}"/>
              </a:ext>
            </a:extLst>
          </p:cNvPr>
          <p:cNvSpPr txBox="1"/>
          <p:nvPr/>
        </p:nvSpPr>
        <p:spPr>
          <a:xfrm>
            <a:off x="129988" y="4897381"/>
            <a:ext cx="11932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B0F0"/>
                </a:solidFill>
                <a:latin typeface="Helvetica" pitchFamily="2" charset="0"/>
              </a:rPr>
              <a:t>November 14, 2024</a:t>
            </a:r>
          </a:p>
        </p:txBody>
      </p:sp>
    </p:spTree>
    <p:extLst>
      <p:ext uri="{BB962C8B-B14F-4D97-AF65-F5344CB8AC3E}">
        <p14:creationId xmlns:p14="http://schemas.microsoft.com/office/powerpoint/2010/main" val="1366931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1877490" y="339550"/>
            <a:ext cx="84370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New Manage Patron Services Interface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449541" y="1956152"/>
            <a:ext cx="10913784" cy="575542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November 2024 Alma release contained an updated interface for Manage Patron Services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used to perform circulation functions like checking items in and out and paying or waiving fines and fees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Interface for Return Items function also updated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These new interfaces are not currently the default interfaces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You need to opt in to using the new interfaces at this time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New interfaces will eventually become the default interfaces and old interface will be removed (currently timeline for “</a:t>
            </a:r>
            <a:r>
              <a:rPr lang="en-US" sz="2200">
                <a:solidFill>
                  <a:srgbClr val="000000"/>
                </a:solidFill>
                <a:latin typeface="Helvetica"/>
                <a:cs typeface="Helvetica"/>
              </a:rPr>
              <a:t>full activation” 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is May 2025)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594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1877490" y="339550"/>
            <a:ext cx="84370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Turning the New Interfaces 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449541" y="1956152"/>
            <a:ext cx="5646459" cy="406265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914400" lvl="1" indent="-457200"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Click on the User icon</a:t>
            </a:r>
          </a:p>
          <a:p>
            <a:pPr marL="914400" lvl="1" indent="-457200">
              <a:buFont typeface="+mj-lt"/>
              <a:buAutoNum type="arabicPeriod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Click the Feature Rollout Preferences link</a:t>
            </a:r>
          </a:p>
          <a:p>
            <a:pPr marL="914400" lvl="1" indent="-457200">
              <a:buFont typeface="+mj-lt"/>
              <a:buAutoNum type="arabicPeriod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Slide the button for “New Circulation Desk UI” feature to the right</a:t>
            </a:r>
          </a:p>
          <a:p>
            <a:pPr marL="914400" lvl="1" indent="-457200">
              <a:buFont typeface="+mj-lt"/>
              <a:buAutoNum type="arabicPeriod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E0A2DC1-32D0-E7F5-A168-B300190FBA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4126" y="1340971"/>
            <a:ext cx="3307301" cy="240672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E1CFCF1-6ECA-E12B-AEA0-961E240D61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3034" y="4050889"/>
            <a:ext cx="3649484" cy="182829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12426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1877490" y="339550"/>
            <a:ext cx="84370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Turning the New Interfaces 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449541" y="1956152"/>
            <a:ext cx="6088911" cy="541686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The new interface must be turned on for each staff member individually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Not everybody at your library has to be using the same interface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You can turn the new interface back off if you wish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You can disable reminders about the new interfaces by clicking the User icon and sliding the “Enable Tips” button to the left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37A5B01-4856-C4FD-8526-3587812E2F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3856" y="1956152"/>
            <a:ext cx="4648603" cy="310922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39116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1877490" y="339550"/>
            <a:ext cx="84370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New Manage Patron Services Interface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449541" y="1956152"/>
            <a:ext cx="10913784" cy="470898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New interfaces do not contain any new functionality other than the ability to customize the layout</a:t>
            </a:r>
          </a:p>
          <a:p>
            <a:pPr lvl="1"/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Known Issue with using Return Items function for resource sharing items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Fix will be included in December 2024 </a:t>
            </a:r>
            <a:r>
              <a:rPr lang="en-US" sz="2200">
                <a:solidFill>
                  <a:srgbClr val="000000"/>
                </a:solidFill>
                <a:latin typeface="Helvetica"/>
                <a:cs typeface="Helvetica"/>
              </a:rPr>
              <a:t>Alma update</a:t>
            </a: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Scan In function still works properly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Please email 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  <a:hlinkClick r:id="rId2"/>
              </a:rPr>
              <a:t>info@sunyolis.libanswers.com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 if you discover any other issues with these new interfaces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Plan to update relevant FAQs over the winter break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Will post updated to Basecamp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545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UNY Logo">
            <a:extLst>
              <a:ext uri="{FF2B5EF4-FFF2-40B4-BE49-F238E27FC236}">
                <a16:creationId xmlns:a16="http://schemas.microsoft.com/office/drawing/2014/main" id="{7C153E8F-FBDB-D54C-929C-BE86FFE857C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348" y="1784348"/>
            <a:ext cx="3289303" cy="3289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538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1ce4d65-48b5-4510-a74e-67217dcdfadf">
      <Terms xmlns="http://schemas.microsoft.com/office/infopath/2007/PartnerControls"/>
    </lcf76f155ced4ddcb4097134ff3c332f>
    <TaxCatchAll xmlns="4404f601-80f3-4988-a5f5-d6c3dd7e14a6" xsi:nil="true"/>
    <PhotoDescription xmlns="61ce4d65-48b5-4510-a74e-67217dcdfad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25541735DBF5479A85A0E07C52A45A" ma:contentTypeVersion="18" ma:contentTypeDescription="Create a new document." ma:contentTypeScope="" ma:versionID="095288fb4f1ac07945b3b27c6c5e6d59">
  <xsd:schema xmlns:xsd="http://www.w3.org/2001/XMLSchema" xmlns:xs="http://www.w3.org/2001/XMLSchema" xmlns:p="http://schemas.microsoft.com/office/2006/metadata/properties" xmlns:ns2="61ce4d65-48b5-4510-a74e-67217dcdfadf" xmlns:ns3="4404f601-80f3-4988-a5f5-d6c3dd7e14a6" targetNamespace="http://schemas.microsoft.com/office/2006/metadata/properties" ma:root="true" ma:fieldsID="b0382a4188611c69a0b2c683e3712251" ns2:_="" ns3:_="">
    <xsd:import namespace="61ce4d65-48b5-4510-a74e-67217dcdfadf"/>
    <xsd:import namespace="4404f601-80f3-4988-a5f5-d6c3dd7e14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PhotoDescrip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ce4d65-48b5-4510-a74e-67217dcdfa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184558b3-4b7e-402e-a6c9-1417db9941b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PhotoDescription" ma:index="25" nillable="true" ma:displayName="Photo Description" ma:format="Dropdown" ma:internalName="Photo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04f601-80f3-4988-a5f5-d6c3dd7e14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ed50f71-c65a-4389-ab68-4a0b6135467d}" ma:internalName="TaxCatchAll" ma:showField="CatchAllData" ma:web="4404f601-80f3-4988-a5f5-d6c3dd7e14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1C74552-0B62-4001-A199-727C0E8ACF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3F6D493-C464-4A5A-B300-9DC8189BFAB5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61ce4d65-48b5-4510-a74e-67217dcdfadf"/>
    <ds:schemaRef ds:uri="4404f601-80f3-4988-a5f5-d6c3dd7e14a6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8847CEC-5C28-4BC9-94E7-A96E1DECF1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ce4d65-48b5-4510-a74e-67217dcdfadf"/>
    <ds:schemaRef ds:uri="4404f601-80f3-4988-a5f5-d6c3dd7e14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5952</TotalTime>
  <Words>273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Helvetica</vt:lpstr>
      <vt:lpstr>Helvetica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Jackson</dc:creator>
  <cp:lastModifiedBy>Tim Jackson</cp:lastModifiedBy>
  <cp:revision>569</cp:revision>
  <dcterms:created xsi:type="dcterms:W3CDTF">2022-02-22T23:15:54Z</dcterms:created>
  <dcterms:modified xsi:type="dcterms:W3CDTF">2024-11-18T15:41:44Z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0x0101001025541735DBF5479A85A0E07C52A45A</vt:lpwstr>
  </property>
</Properties>
</file>