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7" r:id="rId2"/>
    <p:sldId id="258" r:id="rId3"/>
    <p:sldId id="285" r:id="rId4"/>
    <p:sldId id="286" r:id="rId5"/>
    <p:sldId id="287" r:id="rId6"/>
    <p:sldId id="290" r:id="rId7"/>
    <p:sldId id="308" r:id="rId8"/>
    <p:sldId id="291" r:id="rId9"/>
    <p:sldId id="289" r:id="rId10"/>
    <p:sldId id="293" r:id="rId11"/>
    <p:sldId id="300" r:id="rId12"/>
    <p:sldId id="292" r:id="rId13"/>
    <p:sldId id="294" r:id="rId14"/>
    <p:sldId id="295" r:id="rId15"/>
    <p:sldId id="296" r:id="rId16"/>
    <p:sldId id="298" r:id="rId17"/>
    <p:sldId id="313" r:id="rId18"/>
    <p:sldId id="299" r:id="rId19"/>
    <p:sldId id="315" r:id="rId20"/>
    <p:sldId id="319" r:id="rId21"/>
    <p:sldId id="314" r:id="rId22"/>
    <p:sldId id="318" r:id="rId23"/>
    <p:sldId id="302" r:id="rId24"/>
    <p:sldId id="303" r:id="rId25"/>
    <p:sldId id="306" r:id="rId26"/>
    <p:sldId id="304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5588"/>
  </p:normalViewPr>
  <p:slideViewPr>
    <p:cSldViewPr snapToGrid="0">
      <p:cViewPr varScale="1">
        <p:scale>
          <a:sx n="108" d="100"/>
          <a:sy n="108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B3BB4-7D20-754E-8F90-1450EB47A7D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F88D-0B17-FA48-97E5-32DFFDA4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8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start by looking at the Analytics menu. Under this menu, you can: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Analytics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analyses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Analytics that have been made available for subscription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any of the reports listed under the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menu as needed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bottom of the menu, you can view the status of the Alma data:</a:t>
            </a:r>
          </a:p>
          <a:p>
            <a:pPr lvl="1"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updated as of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when data was last pulled from Alma</a:t>
            </a:r>
          </a:p>
          <a:p>
            <a:pPr lvl="1"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available as of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time at which that data was made available in Analytics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Alma, you can only look at information in one record type at a time. In Analytics, you can see related information from different record types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Overlap &amp; Collection Analysis = eResources only</a:t>
            </a:r>
          </a:p>
          <a:p>
            <a:r>
              <a:rPr lang="en-US" dirty="0"/>
              <a:t>Duplicate Title Analysis &amp; Manage Deleted Repository = Repository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Fulfillment Sets = Request Operator, Fulfillment Administrator, System Administrator</a:t>
            </a:r>
          </a:p>
          <a:p>
            <a:r>
              <a:rPr lang="en-US" dirty="0"/>
              <a:t>Citation Alternate Suggestions = Suggests alternate editions/formats for course reserves lists. Fulfillment Services Operator/Manager, Fulfillment Admin, System 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for Items https://</a:t>
            </a:r>
            <a:r>
              <a:rPr lang="en-US" dirty="0" err="1"/>
              <a:t>knowledge.exlibrisgroup.com</a:t>
            </a:r>
            <a:r>
              <a:rPr lang="en-US" dirty="0"/>
              <a:t>/Alma/</a:t>
            </a:r>
            <a:r>
              <a:rPr lang="en-US" dirty="0" err="1"/>
              <a:t>Product_Documentation</a:t>
            </a:r>
            <a:r>
              <a:rPr lang="en-US" dirty="0"/>
              <a:t>/010Alma_Online_Help_(English)/010Getting_Started/050Alma_User_Interface_%E2%80%93_General_Information/Searching_in_Alma#Searching_for_Items_Without_Specific_Information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for Items https://</a:t>
            </a:r>
            <a:r>
              <a:rPr lang="en-US" dirty="0" err="1"/>
              <a:t>knowledge.exlibrisgroup.com</a:t>
            </a:r>
            <a:r>
              <a:rPr lang="en-US" dirty="0"/>
              <a:t>/Alma/</a:t>
            </a:r>
            <a:r>
              <a:rPr lang="en-US" dirty="0" err="1"/>
              <a:t>Product_Documentation</a:t>
            </a:r>
            <a:r>
              <a:rPr lang="en-US" dirty="0"/>
              <a:t>/010Alma_Online_Help_(English)/010Getting_Started/050Alma_User_Interface_%E2%80%93_General_Information/Searching_in_Alma#Searching_for_Items_Without_Specific_Information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 image is what an Alma user sees. The bottom is how you can manage subscribers to any report you create, including adding non-Alma users by email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SUNY Poly – You can click on each Collection/Location name to see a list of the item records in that location.</a:t>
            </a:r>
          </a:p>
          <a:p>
            <a:endParaRPr lang="en-US" dirty="0"/>
          </a:p>
          <a:p>
            <a:r>
              <a:rPr lang="en-US" dirty="0"/>
              <a:t>SUNY Poly created a Data Overview Dashboard – snapshot/overview on the first page, then click through for detailed information</a:t>
            </a:r>
          </a:p>
          <a:p>
            <a:pPr lvl="1"/>
            <a:r>
              <a:rPr lang="en-US" i="0" dirty="0"/>
              <a:t>Count of Physical Items by Location (Collection)</a:t>
            </a:r>
          </a:p>
          <a:p>
            <a:pPr lvl="1"/>
            <a:r>
              <a:rPr lang="en-US" i="0" dirty="0"/>
              <a:t>Count of Users by Group</a:t>
            </a:r>
          </a:p>
          <a:p>
            <a:pPr lvl="1"/>
            <a:r>
              <a:rPr lang="en-US" i="0" dirty="0"/>
              <a:t>Count of POLs by Status</a:t>
            </a:r>
          </a:p>
          <a:p>
            <a:pPr lvl="1"/>
            <a:r>
              <a:rPr lang="en-US" i="0" dirty="0"/>
              <a:t>Count of POLs by Type</a:t>
            </a:r>
          </a:p>
          <a:p>
            <a:pPr lvl="1"/>
            <a:r>
              <a:rPr lang="en-US" i="0" dirty="0"/>
              <a:t>Count of POLs by Acquisitions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F88D-0B17-FA48-97E5-32DFFDA47C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6685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3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1079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203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3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35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50Alma_User_Interface_%E2%80%93_General_Information/Searching_in_Alma#Searching_for_Items_Without_Specific_Inform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C378-7F60-824C-8BED-E4DD05DA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Training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52F5-5EBA-F64F-8F30-BDDAEE59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172690"/>
            <a:ext cx="10390909" cy="2694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https://</a:t>
            </a:r>
            <a:r>
              <a:rPr lang="en-US" sz="4000" dirty="0" err="1"/>
              <a:t>slcny.libguides.com</a:t>
            </a:r>
            <a:r>
              <a:rPr lang="en-US" sz="4000" dirty="0"/>
              <a:t>/training-analytics</a:t>
            </a:r>
          </a:p>
        </p:txBody>
      </p:sp>
    </p:spTree>
    <p:extLst>
      <p:ext uri="{BB962C8B-B14F-4D97-AF65-F5344CB8AC3E}">
        <p14:creationId xmlns:p14="http://schemas.microsoft.com/office/powerpoint/2010/main" val="24586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4CFA-6B63-0340-8DB1-68D6294B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“Do I need Analytics?”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5C81B-A43D-DF43-ABE7-5DFBC1010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04EB-4A9C-8C40-BE06-CDED1BDC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0682-B826-8D4A-8EDE-A557A3095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616964"/>
            <a:ext cx="4443984" cy="823912"/>
          </a:xfrm>
        </p:spPr>
        <p:txBody>
          <a:bodyPr/>
          <a:lstStyle/>
          <a:p>
            <a:r>
              <a:rPr lang="en-US" b="1" dirty="0"/>
              <a:t>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65D07-598C-6E4F-B99C-6978B5988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581307"/>
            <a:ext cx="4443984" cy="4276693"/>
          </a:xfrm>
        </p:spPr>
        <p:txBody>
          <a:bodyPr>
            <a:normAutofit/>
          </a:bodyPr>
          <a:lstStyle/>
          <a:p>
            <a:r>
              <a:rPr lang="en-US" dirty="0"/>
              <a:t>Single-focus questions (by record type)</a:t>
            </a:r>
          </a:p>
          <a:p>
            <a:r>
              <a:rPr lang="en-US" dirty="0"/>
              <a:t>Point-and-click criteria options</a:t>
            </a:r>
          </a:p>
          <a:p>
            <a:r>
              <a:rPr lang="en-US" dirty="0"/>
              <a:t>Visible information in records</a:t>
            </a:r>
            <a:br>
              <a:rPr lang="en-US" dirty="0"/>
            </a:br>
            <a:r>
              <a:rPr lang="en-US" dirty="0"/>
              <a:t>(to staff in Alma)</a:t>
            </a:r>
          </a:p>
          <a:p>
            <a:r>
              <a:rPr lang="en-US" dirty="0"/>
              <a:t>Current information</a:t>
            </a:r>
          </a:p>
          <a:p>
            <a:r>
              <a:rPr lang="en-US" dirty="0"/>
              <a:t>Limited ”</a:t>
            </a:r>
            <a:r>
              <a:rPr lang="en-US" dirty="0" err="1"/>
              <a:t>saveability</a:t>
            </a:r>
            <a:r>
              <a:rPr lang="en-US" dirty="0"/>
              <a:t>” – Sets or Menu Link</a:t>
            </a:r>
          </a:p>
          <a:p>
            <a:r>
              <a:rPr lang="en-US" dirty="0"/>
              <a:t>Export results to Excel only</a:t>
            </a:r>
          </a:p>
          <a:p>
            <a:r>
              <a:rPr lang="en-US" dirty="0"/>
              <a:t>No extra permissions or training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FA1B9-3B4C-6343-852B-2A7AA3E94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0900" y="1632140"/>
            <a:ext cx="4443984" cy="823912"/>
          </a:xfrm>
        </p:spPr>
        <p:txBody>
          <a:bodyPr/>
          <a:lstStyle/>
          <a:p>
            <a:r>
              <a:rPr lang="en-US" b="1" dirty="0"/>
              <a:t>Alma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39F8-CFC9-8B42-959A-A35C0CE67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0900" y="2581307"/>
            <a:ext cx="5038098" cy="4276693"/>
          </a:xfrm>
        </p:spPr>
        <p:txBody>
          <a:bodyPr>
            <a:normAutofit/>
          </a:bodyPr>
          <a:lstStyle/>
          <a:p>
            <a:r>
              <a:rPr lang="en-US" dirty="0"/>
              <a:t>Complex &amp; comparative questions</a:t>
            </a:r>
          </a:p>
          <a:p>
            <a:r>
              <a:rPr lang="en-US" dirty="0"/>
              <a:t>Robust query capabilities</a:t>
            </a:r>
          </a:p>
          <a:p>
            <a:r>
              <a:rPr lang="en-US" dirty="0"/>
              <a:t>Under-the-hood data (</a:t>
            </a:r>
            <a:r>
              <a:rPr lang="en-US" dirty="0" err="1"/>
              <a:t>i.e</a:t>
            </a:r>
            <a:r>
              <a:rPr lang="en-US" dirty="0"/>
              <a:t>, item lifecycles, including deleted records)</a:t>
            </a:r>
          </a:p>
          <a:p>
            <a:r>
              <a:rPr lang="en-US" dirty="0"/>
              <a:t>Data updated once every 24 hours</a:t>
            </a:r>
          </a:p>
          <a:p>
            <a:r>
              <a:rPr lang="en-US" dirty="0"/>
              <a:t>Save and share any analysis or report in multiple ways</a:t>
            </a:r>
          </a:p>
          <a:p>
            <a:r>
              <a:rPr lang="en-US" dirty="0"/>
              <a:t>Export results to Excel, CSV, and more</a:t>
            </a:r>
          </a:p>
          <a:p>
            <a:r>
              <a:rPr lang="en-US" dirty="0"/>
              <a:t>Needs Design Analytics user role and additional training for OBIEE interface</a:t>
            </a:r>
          </a:p>
        </p:txBody>
      </p:sp>
    </p:spTree>
    <p:extLst>
      <p:ext uri="{BB962C8B-B14F-4D97-AF65-F5344CB8AC3E}">
        <p14:creationId xmlns:p14="http://schemas.microsoft.com/office/powerpoint/2010/main" val="264664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0539-FC5A-9241-98F6-EEAEE85E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Alma Menu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002A-D265-7945-B2FE-0138A0EA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169925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on the 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the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b="1" dirty="0"/>
              <a:t>Help for this Page </a:t>
            </a:r>
            <a:br>
              <a:rPr lang="en-US" b="1" dirty="0"/>
            </a:br>
            <a:r>
              <a:rPr lang="en-US" dirty="0"/>
              <a:t>(under the Help icon)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the Ex Libris 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what it can do for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BCD00-9967-CD40-B6BC-CF8B9E68D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2030" b="1957"/>
          <a:stretch/>
        </p:blipFill>
        <p:spPr>
          <a:xfrm>
            <a:off x="8039100" y="1924050"/>
            <a:ext cx="2996175" cy="402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170582FE-41B4-0B47-B200-9A009C0D05B1}"/>
              </a:ext>
            </a:extLst>
          </p:cNvPr>
          <p:cNvSpPr/>
          <p:nvPr/>
        </p:nvSpPr>
        <p:spPr>
          <a:xfrm>
            <a:off x="7886700" y="2717800"/>
            <a:ext cx="1803400" cy="46990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7B1F90-8D93-0645-9450-B167DDB11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/>
          <a:stretch/>
        </p:blipFill>
        <p:spPr>
          <a:xfrm>
            <a:off x="1981199" y="0"/>
            <a:ext cx="8264471" cy="68580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03B33D3-48E9-504D-8953-75E4EAA63A52}"/>
              </a:ext>
            </a:extLst>
          </p:cNvPr>
          <p:cNvSpPr/>
          <p:nvPr/>
        </p:nvSpPr>
        <p:spPr>
          <a:xfrm>
            <a:off x="2174929" y="1320800"/>
            <a:ext cx="1330271" cy="6731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B8B3DD4-752A-D942-AA66-716F7087C1B6}"/>
              </a:ext>
            </a:extLst>
          </p:cNvPr>
          <p:cNvSpPr/>
          <p:nvPr/>
        </p:nvSpPr>
        <p:spPr>
          <a:xfrm>
            <a:off x="2276529" y="5854700"/>
            <a:ext cx="2473271" cy="4572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3C29FDB-AFC6-5A47-AA7A-20A9CD6724CA}"/>
              </a:ext>
            </a:extLst>
          </p:cNvPr>
          <p:cNvSpPr/>
          <p:nvPr/>
        </p:nvSpPr>
        <p:spPr>
          <a:xfrm>
            <a:off x="7153329" y="1054100"/>
            <a:ext cx="2346271" cy="6731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4413ED2-EF25-5847-A32C-325F4CEBDBC0}"/>
              </a:ext>
            </a:extLst>
          </p:cNvPr>
          <p:cNvSpPr/>
          <p:nvPr/>
        </p:nvSpPr>
        <p:spPr>
          <a:xfrm>
            <a:off x="7153329" y="2209800"/>
            <a:ext cx="923872" cy="3683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835045C-CECE-BB46-83CF-34BB2E65357E}"/>
              </a:ext>
            </a:extLst>
          </p:cNvPr>
          <p:cNvSpPr/>
          <p:nvPr/>
        </p:nvSpPr>
        <p:spPr>
          <a:xfrm>
            <a:off x="7153329" y="2971800"/>
            <a:ext cx="1977971" cy="4572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F915F-DDF9-F845-BE5A-5AEA6E792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76" y="0"/>
            <a:ext cx="8128848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86A5FCF-E309-F444-AA6B-C4233831EAEE}"/>
              </a:ext>
            </a:extLst>
          </p:cNvPr>
          <p:cNvSpPr/>
          <p:nvPr/>
        </p:nvSpPr>
        <p:spPr>
          <a:xfrm>
            <a:off x="2289229" y="1574800"/>
            <a:ext cx="2625671" cy="6731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0C80BCE-E978-0F41-A186-CDD37207F50B}"/>
              </a:ext>
            </a:extLst>
          </p:cNvPr>
          <p:cNvSpPr/>
          <p:nvPr/>
        </p:nvSpPr>
        <p:spPr>
          <a:xfrm>
            <a:off x="2289229" y="5473700"/>
            <a:ext cx="3197171" cy="1270000"/>
          </a:xfrm>
          <a:prstGeom prst="frame">
            <a:avLst>
              <a:gd name="adj1" fmla="val 4500"/>
            </a:avLst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6FD32F0-122E-6A40-A882-78B1F8FA4BD0}"/>
              </a:ext>
            </a:extLst>
          </p:cNvPr>
          <p:cNvSpPr/>
          <p:nvPr/>
        </p:nvSpPr>
        <p:spPr>
          <a:xfrm>
            <a:off x="5486400" y="4330700"/>
            <a:ext cx="2463800" cy="939800"/>
          </a:xfrm>
          <a:prstGeom prst="frame">
            <a:avLst>
              <a:gd name="adj1" fmla="val 3198"/>
            </a:avLst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430BE-3DA9-A944-AAB0-3CA93E3EE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/>
          <a:stretch/>
        </p:blipFill>
        <p:spPr>
          <a:xfrm>
            <a:off x="1778000" y="241300"/>
            <a:ext cx="9036050" cy="63754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36D7A88-ECCB-0747-82B3-F1E11A5698CD}"/>
              </a:ext>
            </a:extLst>
          </p:cNvPr>
          <p:cNvSpPr/>
          <p:nvPr/>
        </p:nvSpPr>
        <p:spPr>
          <a:xfrm>
            <a:off x="7013629" y="1676400"/>
            <a:ext cx="2308171" cy="4064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E26FAEF-0672-8B41-8AE3-0A922819A45F}"/>
              </a:ext>
            </a:extLst>
          </p:cNvPr>
          <p:cNvSpPr/>
          <p:nvPr/>
        </p:nvSpPr>
        <p:spPr>
          <a:xfrm>
            <a:off x="7013629" y="3892550"/>
            <a:ext cx="2651071" cy="4064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DBFC75D-E07C-9246-BC1D-28302A437E72}"/>
              </a:ext>
            </a:extLst>
          </p:cNvPr>
          <p:cNvSpPr/>
          <p:nvPr/>
        </p:nvSpPr>
        <p:spPr>
          <a:xfrm>
            <a:off x="7013629" y="4848225"/>
            <a:ext cx="2651071" cy="406400"/>
          </a:xfrm>
          <a:prstGeom prst="frame">
            <a:avLst/>
          </a:prstGeom>
          <a:solidFill>
            <a:srgbClr val="004C9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7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E6D1-91BC-864C-8304-26AC96CC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Search - Basic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CBA7-DA96-DD4F-B056-E177E2CA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43400"/>
          </a:xfrm>
        </p:spPr>
        <p:txBody>
          <a:bodyPr/>
          <a:lstStyle/>
          <a:p>
            <a:r>
              <a:rPr lang="en-US" dirty="0"/>
              <a:t>Some Search Types allow for a blank search field to see all records</a:t>
            </a:r>
          </a:p>
          <a:p>
            <a:pPr lvl="1"/>
            <a:r>
              <a:rPr lang="en-US" i="0" dirty="0"/>
              <a:t>Vendor</a:t>
            </a:r>
          </a:p>
          <a:p>
            <a:pPr lvl="1"/>
            <a:r>
              <a:rPr lang="en-US" i="0" dirty="0"/>
              <a:t>Funds &amp; Ledgers</a:t>
            </a:r>
          </a:p>
          <a:p>
            <a:pPr lvl="1"/>
            <a:r>
              <a:rPr lang="en-US" i="0" dirty="0"/>
              <a:t>Licenses (</a:t>
            </a:r>
            <a:r>
              <a:rPr lang="en-US" i="0"/>
              <a:t>eResources)</a:t>
            </a:r>
            <a:br>
              <a:rPr lang="en-US" i="0" dirty="0"/>
            </a:br>
            <a:endParaRPr lang="en-US" i="0" dirty="0"/>
          </a:p>
          <a:p>
            <a:r>
              <a:rPr lang="en-US" dirty="0"/>
              <a:t>Use Alma for what it’s good at – having lots of information in one system!</a:t>
            </a:r>
          </a:p>
          <a:p>
            <a:pPr lvl="1"/>
            <a:r>
              <a:rPr lang="en-US" i="0" dirty="0"/>
              <a:t>Current data snapshots – what’s the situation Right Now?</a:t>
            </a:r>
          </a:p>
          <a:p>
            <a:pPr lvl="1"/>
            <a:r>
              <a:rPr lang="en-US" i="0" dirty="0"/>
              <a:t>Go from Title to Item to Ordering a new book</a:t>
            </a:r>
          </a:p>
          <a:p>
            <a:pPr lvl="1"/>
            <a:r>
              <a:rPr lang="en-US" i="0" dirty="0"/>
              <a:t>Go from a eResources subject search to a title list to the collection/service information to the license</a:t>
            </a:r>
          </a:p>
        </p:txBody>
      </p:sp>
    </p:spTree>
    <p:extLst>
      <p:ext uri="{BB962C8B-B14F-4D97-AF65-F5344CB8AC3E}">
        <p14:creationId xmlns:p14="http://schemas.microsoft.com/office/powerpoint/2010/main" val="236568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9EA01-9E6D-D542-AE14-1272E4375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1480800" cy="584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01E43-EE03-384D-858C-6F0945C5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t="8148"/>
          <a:stretch/>
        </p:blipFill>
        <p:spPr>
          <a:xfrm>
            <a:off x="1016000" y="5060970"/>
            <a:ext cx="2169118" cy="15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41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99A4-B4D3-5140-85AF-4D432231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Search - Advanced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26F3E-0C01-D648-90C4-3BF380C9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9600"/>
          </a:xfrm>
        </p:spPr>
        <p:txBody>
          <a:bodyPr/>
          <a:lstStyle/>
          <a:p>
            <a:r>
              <a:rPr lang="en-US" dirty="0"/>
              <a:t>Advanced Search is powerful:</a:t>
            </a:r>
          </a:p>
          <a:p>
            <a:pPr lvl="1"/>
            <a:r>
              <a:rPr lang="en-US" i="0" dirty="0"/>
              <a:t>For Physical materials, mix criteria from Title, Holdings, and Item records to search</a:t>
            </a:r>
          </a:p>
          <a:p>
            <a:pPr lvl="1"/>
            <a:r>
              <a:rPr lang="en-US" i="0" dirty="0"/>
              <a:t>For Electronic materials, mix criteria from Title, Collection, and Portfolio records</a:t>
            </a:r>
          </a:p>
          <a:p>
            <a:pPr lvl="1"/>
            <a:r>
              <a:rPr lang="en-US" i="0" dirty="0"/>
              <a:t>For other record types, more extensive lists of criteria than in Basic search</a:t>
            </a:r>
          </a:p>
          <a:p>
            <a:r>
              <a:rPr lang="en-US" dirty="0">
                <a:hlinkClick r:id="rId3"/>
              </a:rPr>
              <a:t>Search for records with empty fields</a:t>
            </a:r>
            <a:r>
              <a:rPr lang="en-US" dirty="0"/>
              <a:t> (e.g., Items with no barcode, Titles with no LC/Dewey number or standard numbers, Portfolios with no Access Rights listed, and much more)</a:t>
            </a:r>
          </a:p>
          <a:p>
            <a:r>
              <a:rPr lang="en-US" dirty="0"/>
              <a:t>Save Query to re-run as needed</a:t>
            </a:r>
          </a:p>
          <a:p>
            <a:r>
              <a:rPr lang="en-US" dirty="0"/>
              <a:t>Export as Excel for data manipulation and/or sharing</a:t>
            </a:r>
          </a:p>
        </p:txBody>
      </p:sp>
    </p:spTree>
    <p:extLst>
      <p:ext uri="{BB962C8B-B14F-4D97-AF65-F5344CB8AC3E}">
        <p14:creationId xmlns:p14="http://schemas.microsoft.com/office/powerpoint/2010/main" val="108833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99A4-B4D3-5140-85AF-4D432231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Search - Advanced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ADA56-0978-2D4A-A1D8-C817AA1E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855953"/>
            <a:ext cx="4443983" cy="823912"/>
          </a:xfrm>
        </p:spPr>
        <p:txBody>
          <a:bodyPr/>
          <a:lstStyle/>
          <a:p>
            <a:r>
              <a:rPr lang="en-US" dirty="0"/>
              <a:t>Basic + Advanced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26F3E-0C01-D648-90C4-3BF380C9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826327"/>
            <a:ext cx="4443984" cy="4031673"/>
          </a:xfrm>
        </p:spPr>
        <p:txBody>
          <a:bodyPr numCol="1">
            <a:normAutofit/>
          </a:bodyPr>
          <a:lstStyle/>
          <a:p>
            <a:r>
              <a:rPr lang="en-US" dirty="0"/>
              <a:t>Titles – All, Physical, Electronic</a:t>
            </a:r>
          </a:p>
          <a:p>
            <a:r>
              <a:rPr lang="en-US" dirty="0"/>
              <a:t>Physical Items</a:t>
            </a:r>
          </a:p>
          <a:p>
            <a:r>
              <a:rPr lang="en-US" dirty="0"/>
              <a:t>Electronic Collections &amp; Portfolios</a:t>
            </a:r>
          </a:p>
          <a:p>
            <a:r>
              <a:rPr lang="en-US" dirty="0"/>
              <a:t>Order Lines (POLs)</a:t>
            </a:r>
          </a:p>
          <a:p>
            <a:r>
              <a:rPr lang="en-US" dirty="0"/>
              <a:t>Licenses</a:t>
            </a:r>
          </a:p>
          <a:p>
            <a:r>
              <a:rPr lang="en-US" dirty="0"/>
              <a:t>Reading Lists</a:t>
            </a:r>
          </a:p>
          <a:p>
            <a:r>
              <a:rPr lang="en-US" dirty="0"/>
              <a:t>Authorities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5C569-E897-2A4D-8B4D-B2B35FF18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855953"/>
            <a:ext cx="4443984" cy="823912"/>
          </a:xfrm>
        </p:spPr>
        <p:txBody>
          <a:bodyPr/>
          <a:lstStyle/>
          <a:p>
            <a:r>
              <a:rPr lang="en-US" dirty="0"/>
              <a:t>Basic Search Only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691C1-39D1-DE4C-A7DB-A09D23EFE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829235"/>
            <a:ext cx="4443984" cy="3552793"/>
          </a:xfrm>
        </p:spPr>
        <p:txBody>
          <a:bodyPr>
            <a:normAutofit/>
          </a:bodyPr>
          <a:lstStyle/>
          <a:p>
            <a:r>
              <a:rPr lang="en-US" dirty="0"/>
              <a:t>Citations</a:t>
            </a:r>
          </a:p>
          <a:p>
            <a:r>
              <a:rPr lang="en-US" dirty="0"/>
              <a:t>Users</a:t>
            </a:r>
          </a:p>
          <a:p>
            <a:r>
              <a:rPr lang="en-US" dirty="0"/>
              <a:t>Requests</a:t>
            </a:r>
          </a:p>
          <a:p>
            <a:r>
              <a:rPr lang="en-US" dirty="0"/>
              <a:t>Funds</a:t>
            </a:r>
          </a:p>
          <a:p>
            <a:r>
              <a:rPr lang="en-US" dirty="0"/>
              <a:t>Vendors</a:t>
            </a:r>
          </a:p>
          <a:p>
            <a:r>
              <a:rPr lang="en-US" dirty="0"/>
              <a:t>Invoices</a:t>
            </a:r>
          </a:p>
        </p:txBody>
      </p:sp>
    </p:spTree>
    <p:extLst>
      <p:ext uri="{BB962C8B-B14F-4D97-AF65-F5344CB8AC3E}">
        <p14:creationId xmlns:p14="http://schemas.microsoft.com/office/powerpoint/2010/main" val="251809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201" y="1715460"/>
            <a:ext cx="8361229" cy="2660837"/>
          </a:xfrm>
        </p:spPr>
        <p:txBody>
          <a:bodyPr/>
          <a:lstStyle/>
          <a:p>
            <a:r>
              <a:rPr lang="en-US" sz="4800"/>
              <a:t>Advanced Search </a:t>
            </a:r>
            <a:br>
              <a:rPr lang="en-US" sz="4800"/>
            </a:br>
            <a:r>
              <a:rPr lang="en-US" sz="4800"/>
              <a:t>or Analytics?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Jennifer Koerber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E476-78B9-49D7-A951-7344D345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Demos</a:t>
            </a:r>
          </a:p>
        </p:txBody>
      </p:sp>
    </p:spTree>
    <p:extLst>
      <p:ext uri="{BB962C8B-B14F-4D97-AF65-F5344CB8AC3E}">
        <p14:creationId xmlns:p14="http://schemas.microsoft.com/office/powerpoint/2010/main" val="107090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61F5-0541-A548-9DBE-C5302634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Sets (an extension of Search)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E1C3-138D-1F46-B4BE-9A1DE599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185564" cy="4572001"/>
          </a:xfrm>
        </p:spPr>
        <p:txBody>
          <a:bodyPr>
            <a:normAutofit/>
          </a:bodyPr>
          <a:lstStyle/>
          <a:p>
            <a:r>
              <a:rPr lang="en-US" b="1" dirty="0"/>
              <a:t>Logical sets </a:t>
            </a:r>
            <a:r>
              <a:rPr lang="en-US" dirty="0"/>
              <a:t>= dynamic/current answers to a query</a:t>
            </a:r>
          </a:p>
          <a:p>
            <a:pPr lvl="1"/>
            <a:r>
              <a:rPr lang="en-US" i="0" dirty="0"/>
              <a:t>What are current holdings for this subject? (help faculty create course lists)</a:t>
            </a:r>
          </a:p>
          <a:p>
            <a:pPr lvl="1"/>
            <a:r>
              <a:rPr lang="en-US" i="0" dirty="0"/>
              <a:t>When was the last time these items circulated?</a:t>
            </a:r>
          </a:p>
          <a:p>
            <a:pPr lvl="1"/>
            <a:r>
              <a:rPr lang="en-US" i="0" dirty="0"/>
              <a:t>What Rush orders haven’t been acted on yet?</a:t>
            </a:r>
            <a:endParaRPr lang="en-US" dirty="0"/>
          </a:p>
          <a:p>
            <a:r>
              <a:rPr lang="en-US" b="1" dirty="0"/>
              <a:t>Itemized sets </a:t>
            </a:r>
            <a:r>
              <a:rPr lang="en-US" dirty="0"/>
              <a:t>= static group of records you choose individually</a:t>
            </a:r>
          </a:p>
          <a:p>
            <a:pPr lvl="1"/>
            <a:r>
              <a:rPr lang="en-US" i="0" dirty="0"/>
              <a:t>All the materials paid for by a grant or bequest</a:t>
            </a:r>
          </a:p>
          <a:p>
            <a:pPr lvl="1"/>
            <a:r>
              <a:rPr lang="en-US" i="0" dirty="0"/>
              <a:t>Items needed for an annual display</a:t>
            </a:r>
          </a:p>
          <a:p>
            <a:pPr lvl="1"/>
            <a:r>
              <a:rPr lang="en-US" i="0" dirty="0"/>
              <a:t>Barcodes for items to be withdrawn</a:t>
            </a:r>
          </a:p>
          <a:p>
            <a:r>
              <a:rPr lang="en-US" dirty="0"/>
              <a:t>More on Sets at https://</a:t>
            </a:r>
            <a:r>
              <a:rPr lang="en-US" dirty="0" err="1"/>
              <a:t>slcny.libguides.com</a:t>
            </a:r>
            <a:r>
              <a:rPr lang="en-US" dirty="0"/>
              <a:t>/training-sets-jobs, including a link to the Sets &amp; Jobs training video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9502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9B0E-95ED-4D2D-85B3-6A6769BA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Existing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6BDDB-5C2E-4067-A21C-8BB58D399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1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895A-EE2A-FF4B-9442-05E86E9A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E06A-D844-244A-85BA-8D303587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24400" cy="4356100"/>
          </a:xfrm>
        </p:spPr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Go to the Analytics menu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Click on the title of the report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Report opens in new tab or window, either directly to the results or to a page of prompts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Choose options from the prompts, then click OK to see results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91EA8-D940-E440-AC46-7687C60F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2171700"/>
            <a:ext cx="4611989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9FFB-382A-5243-8CC1-E734DDF2A729}"/>
              </a:ext>
            </a:extLst>
          </p:cNvPr>
          <p:cNvSpPr txBox="1"/>
          <p:nvPr/>
        </p:nvSpPr>
        <p:spPr>
          <a:xfrm>
            <a:off x="7959741" y="2273300"/>
            <a:ext cx="1838388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SUNY Geneseo - Sandbox</a:t>
            </a:r>
          </a:p>
        </p:txBody>
      </p:sp>
    </p:spTree>
    <p:extLst>
      <p:ext uri="{BB962C8B-B14F-4D97-AF65-F5344CB8AC3E}">
        <p14:creationId xmlns:p14="http://schemas.microsoft.com/office/powerpoint/2010/main" val="201159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A7307-4C2F-2348-AC7D-791CC6F0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94E4-A46B-164F-834F-C1F34413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10185400" cy="4533900"/>
          </a:xfrm>
        </p:spPr>
        <p:txBody>
          <a:bodyPr>
            <a:normAutofit/>
          </a:bodyPr>
          <a:lstStyle/>
          <a:p>
            <a:r>
              <a:rPr lang="en-US" b="1" dirty="0"/>
              <a:t>Print</a:t>
            </a:r>
            <a:r>
              <a:rPr lang="en-US" dirty="0"/>
              <a:t> - print the report without exporting or saving it</a:t>
            </a:r>
          </a:p>
          <a:p>
            <a:r>
              <a:rPr lang="en-US" b="1" dirty="0"/>
              <a:t>Export</a:t>
            </a:r>
            <a:r>
              <a:rPr lang="en-US" dirty="0"/>
              <a:t> will allow you to export and save the report as:</a:t>
            </a:r>
          </a:p>
          <a:p>
            <a:pPr lvl="1" fontAlgn="base"/>
            <a:r>
              <a:rPr lang="en-US" i="0" dirty="0"/>
              <a:t>PDF</a:t>
            </a:r>
          </a:p>
          <a:p>
            <a:pPr lvl="1" fontAlgn="base"/>
            <a:r>
              <a:rPr lang="en-US" i="0" dirty="0"/>
              <a:t>Excel 2007+</a:t>
            </a:r>
          </a:p>
          <a:p>
            <a:pPr lvl="1" fontAlgn="base"/>
            <a:r>
              <a:rPr lang="en-US" i="0" dirty="0" err="1"/>
              <a:t>Powerpoint</a:t>
            </a:r>
            <a:r>
              <a:rPr lang="en-US" i="0" dirty="0"/>
              <a:t> 2007+</a:t>
            </a:r>
          </a:p>
          <a:p>
            <a:pPr lvl="1" fontAlgn="base"/>
            <a:r>
              <a:rPr lang="en-US" i="0" dirty="0"/>
              <a:t>Web Archive (.</a:t>
            </a:r>
            <a:r>
              <a:rPr lang="en-US" i="0" dirty="0" err="1"/>
              <a:t>mht</a:t>
            </a:r>
            <a:r>
              <a:rPr lang="en-US" i="0" dirty="0"/>
              <a:t>)</a:t>
            </a:r>
          </a:p>
          <a:p>
            <a:pPr lvl="1" fontAlgn="base"/>
            <a:r>
              <a:rPr lang="en-US" i="0" dirty="0"/>
              <a:t>Data (CSV, tab delimited, XML)</a:t>
            </a:r>
          </a:p>
          <a:p>
            <a:r>
              <a:rPr lang="en-US" dirty="0"/>
              <a:t>Row limits on exports:</a:t>
            </a:r>
          </a:p>
          <a:p>
            <a:pPr lvl="1" fontAlgn="base"/>
            <a:r>
              <a:rPr lang="en-US" i="0" dirty="0"/>
              <a:t>To </a:t>
            </a:r>
            <a:r>
              <a:rPr lang="en-US" b="1" i="0" dirty="0"/>
              <a:t>Excel</a:t>
            </a:r>
            <a:r>
              <a:rPr lang="en-US" i="0" dirty="0"/>
              <a:t> = 65,000 rows</a:t>
            </a:r>
          </a:p>
          <a:p>
            <a:pPr lvl="1" fontAlgn="base"/>
            <a:r>
              <a:rPr lang="en-US" i="0" dirty="0"/>
              <a:t>To </a:t>
            </a:r>
            <a:r>
              <a:rPr lang="en-US" b="1" i="0" dirty="0"/>
              <a:t>CSV</a:t>
            </a:r>
            <a:r>
              <a:rPr lang="en-US" i="0" dirty="0"/>
              <a:t> = 500,000 rows</a:t>
            </a:r>
          </a:p>
          <a:p>
            <a:r>
              <a:rPr lang="en-US" b="1" dirty="0"/>
              <a:t>Refresh </a:t>
            </a:r>
            <a:r>
              <a:rPr lang="en-US" dirty="0"/>
              <a:t>updates results, remember that Analytics data is only updated every 24 hours</a:t>
            </a:r>
          </a:p>
        </p:txBody>
      </p:sp>
    </p:spTree>
    <p:extLst>
      <p:ext uri="{BB962C8B-B14F-4D97-AF65-F5344CB8AC3E}">
        <p14:creationId xmlns:p14="http://schemas.microsoft.com/office/powerpoint/2010/main" val="3942006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50CB-F370-8E4D-9D40-B55CCA97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Subscribing to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F94A-19D8-A74B-96CA-694C1720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3070"/>
            <a:ext cx="9601200" cy="962795"/>
          </a:xfrm>
        </p:spPr>
        <p:txBody>
          <a:bodyPr/>
          <a:lstStyle/>
          <a:p>
            <a:r>
              <a:rPr lang="en-US" b="1" dirty="0"/>
              <a:t>Analytics Menu </a:t>
            </a:r>
            <a:r>
              <a:rPr lang="en-US" dirty="0"/>
              <a:t>&gt;&gt; </a:t>
            </a:r>
            <a:r>
              <a:rPr lang="en-US" b="1" dirty="0"/>
              <a:t>Subscribe to Analytics </a:t>
            </a:r>
            <a:r>
              <a:rPr lang="en-US" dirty="0"/>
              <a:t>&gt;&gt; Choose from the list</a:t>
            </a:r>
          </a:p>
          <a:p>
            <a:r>
              <a:rPr lang="en-US" dirty="0"/>
              <a:t>It shows up in the subscriber’s email on the schedule set by the creator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23D13-D019-8446-8555-E9AE06C9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82034"/>
            <a:ext cx="10385542" cy="118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7890B-0FDF-9A49-AF07-51476613E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519474"/>
            <a:ext cx="10385542" cy="218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38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3BF5D-89F7-DE47-89F9-2D6DBBA2E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586689"/>
            <a:ext cx="6650329" cy="510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A0412A-A2B4-5D43-9E9D-36D1EC9D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B2B70-7958-BC46-B589-E58686AE0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6689"/>
            <a:ext cx="3682273" cy="275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8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0CE4-4BA2-4DE0-89D8-FD434604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Analytics Trainings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CF1971-411A-C544-BAB0-3111A26399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0" y="2743201"/>
            <a:ext cx="5136979" cy="342899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28649C-D7A0-EE48-8892-014554053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77" y="2743200"/>
            <a:ext cx="5293177" cy="34289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39C09-F781-4349-867F-29B499DB4DAA}"/>
              </a:ext>
            </a:extLst>
          </p:cNvPr>
          <p:cNvSpPr txBox="1"/>
          <p:nvPr/>
        </p:nvSpPr>
        <p:spPr>
          <a:xfrm>
            <a:off x="1371600" y="1789960"/>
            <a:ext cx="936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https://slcny.libcal.com/calendar/training</a:t>
            </a:r>
          </a:p>
        </p:txBody>
      </p:sp>
    </p:spTree>
    <p:extLst>
      <p:ext uri="{BB962C8B-B14F-4D97-AF65-F5344CB8AC3E}">
        <p14:creationId xmlns:p14="http://schemas.microsoft.com/office/powerpoint/2010/main" val="266407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824484" cy="529253"/>
          </a:xfrm>
        </p:spPr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41991"/>
            <a:ext cx="9601200" cy="55718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Alma Analytics?</a:t>
            </a:r>
          </a:p>
          <a:p>
            <a:pPr lvl="1"/>
            <a:r>
              <a:rPr lang="en-US" i="0" dirty="0"/>
              <a:t>About Alma Analytics</a:t>
            </a:r>
          </a:p>
          <a:p>
            <a:pPr lvl="1"/>
            <a:r>
              <a:rPr lang="en-US" i="0" dirty="0"/>
              <a:t>Uses of Analytics Reports</a:t>
            </a:r>
          </a:p>
          <a:p>
            <a:endParaRPr lang="en-US" dirty="0"/>
          </a:p>
          <a:p>
            <a:r>
              <a:rPr lang="en-US" dirty="0"/>
              <a:t>“Do I Need Analytics?”</a:t>
            </a:r>
          </a:p>
          <a:p>
            <a:pPr lvl="1"/>
            <a:r>
              <a:rPr lang="en-US" i="0" dirty="0"/>
              <a:t>Alma vs. Analytics</a:t>
            </a:r>
          </a:p>
          <a:p>
            <a:pPr lvl="1"/>
            <a:r>
              <a:rPr lang="en-US" i="0" dirty="0"/>
              <a:t>Alma Menu Links</a:t>
            </a:r>
          </a:p>
          <a:p>
            <a:pPr lvl="1"/>
            <a:r>
              <a:rPr lang="en-US" i="0" dirty="0"/>
              <a:t>Using Search</a:t>
            </a:r>
          </a:p>
          <a:p>
            <a:endParaRPr lang="en-US" dirty="0"/>
          </a:p>
        </p:txBody>
      </p:sp>
      <p:pic>
        <p:nvPicPr>
          <p:cNvPr id="4" name="Picture 2" descr="Coffee, Computer, Cup, Desk, Drink, Laptop, Notebook">
            <a:extLst>
              <a:ext uri="{FF2B5EF4-FFF2-40B4-BE49-F238E27FC236}">
                <a16:creationId xmlns:a16="http://schemas.microsoft.com/office/drawing/2014/main" id="{7A043594-D7DD-2F47-B19E-7A2F290C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9" y="1623718"/>
            <a:ext cx="5415847" cy="361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4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836-919F-8D40-A434-B5201D3F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Alma </a:t>
            </a:r>
            <a:r>
              <a:rPr lang="en-US" dirty="0" err="1"/>
              <a:t>Analytcs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31180-7BE7-D644-9F13-A78266C61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2065-30FE-FC4A-8D7A-184F8AE0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Alma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B0C3-8CB7-AB48-8361-5478A18C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8089900" cy="4686300"/>
          </a:xfrm>
        </p:spPr>
        <p:txBody>
          <a:bodyPr>
            <a:normAutofit/>
          </a:bodyPr>
          <a:lstStyle/>
          <a:p>
            <a:r>
              <a:rPr lang="en-US" sz="2400" dirty="0"/>
              <a:t>Alma’s built-in data analysis &amp; reporting tool</a:t>
            </a:r>
          </a:p>
          <a:p>
            <a:r>
              <a:rPr lang="en-US" sz="2400" dirty="0"/>
              <a:t>Accessed directly via Alma for both Alma and Primo VE</a:t>
            </a:r>
          </a:p>
          <a:p>
            <a:pPr lvl="1"/>
            <a:r>
              <a:rPr lang="en-US" sz="2400" i="0" dirty="0"/>
              <a:t>Alma Analytics and Primo Analytics are two instances of the same platform</a:t>
            </a:r>
          </a:p>
          <a:p>
            <a:pPr lvl="1"/>
            <a:r>
              <a:rPr lang="en-US" sz="2400" i="0" dirty="0"/>
              <a:t>Your personal folders (“My Folders”) are visible in both instances</a:t>
            </a:r>
          </a:p>
          <a:p>
            <a:r>
              <a:rPr lang="en-US" sz="2400" dirty="0"/>
              <a:t>Built on Oracle’s Business Intelligence (Enterprise Edition) platform</a:t>
            </a:r>
          </a:p>
          <a:p>
            <a:r>
              <a:rPr lang="en-US" sz="2400" dirty="0"/>
              <a:t>Use to compose analyses, run reports, and create dashboards for staff</a:t>
            </a:r>
          </a:p>
        </p:txBody>
      </p:sp>
    </p:spTree>
    <p:extLst>
      <p:ext uri="{BB962C8B-B14F-4D97-AF65-F5344CB8AC3E}">
        <p14:creationId xmlns:p14="http://schemas.microsoft.com/office/powerpoint/2010/main" val="192171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4CC4-4B25-A24C-A25F-2F0A7292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Analytics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2E35C-2F92-8947-9635-862A6F2D2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68500"/>
            <a:ext cx="5778500" cy="4572000"/>
          </a:xfrm>
        </p:spPr>
        <p:txBody>
          <a:bodyPr>
            <a:normAutofit/>
          </a:bodyPr>
          <a:lstStyle/>
          <a:p>
            <a:r>
              <a:rPr lang="en-US" dirty="0"/>
              <a:t>Individual work</a:t>
            </a:r>
          </a:p>
          <a:p>
            <a:pPr lvl="1"/>
            <a:r>
              <a:rPr lang="en-US" i="0" dirty="0"/>
              <a:t>Data cleanup projects</a:t>
            </a:r>
          </a:p>
          <a:p>
            <a:pPr lvl="1"/>
            <a:r>
              <a:rPr lang="en-US" i="0" dirty="0"/>
              <a:t>Collection management data</a:t>
            </a:r>
          </a:p>
          <a:p>
            <a:pPr lvl="1"/>
            <a:r>
              <a:rPr lang="en-US" i="0" dirty="0"/>
              <a:t>Monitor trends in Discovery search</a:t>
            </a:r>
          </a:p>
          <a:p>
            <a:r>
              <a:rPr lang="en-US" dirty="0"/>
              <a:t>Create sets for jobs and tracking purposes</a:t>
            </a:r>
          </a:p>
          <a:p>
            <a:r>
              <a:rPr lang="en-US" dirty="0"/>
              <a:t>Share data with Alma users and non-Alma users</a:t>
            </a:r>
          </a:p>
          <a:p>
            <a:pPr lvl="1"/>
            <a:r>
              <a:rPr lang="en-US" i="0" dirty="0"/>
              <a:t>As-needed reports</a:t>
            </a:r>
          </a:p>
          <a:p>
            <a:pPr lvl="1"/>
            <a:r>
              <a:rPr lang="en-US" i="0" dirty="0"/>
              <a:t>Subscribed reports</a:t>
            </a:r>
          </a:p>
          <a:p>
            <a:pPr lvl="1"/>
            <a:r>
              <a:rPr lang="en-US" i="0" dirty="0"/>
              <a:t>Dashboards</a:t>
            </a:r>
          </a:p>
          <a:p>
            <a:pPr lvl="1"/>
            <a:r>
              <a:rPr lang="en-US" i="0" dirty="0"/>
              <a:t>Alma home page widgets</a:t>
            </a:r>
          </a:p>
          <a:p>
            <a:r>
              <a:rPr lang="en-US" dirty="0"/>
              <a:t>Export for offline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3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D6D8-2C9E-1D47-AB36-56648E38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9EB3-19E1-D549-931B-71D88127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8553635" cy="4013200"/>
          </a:xfrm>
        </p:spPr>
        <p:txBody>
          <a:bodyPr>
            <a:normAutofit/>
          </a:bodyPr>
          <a:lstStyle/>
          <a:p>
            <a:r>
              <a:rPr lang="en-US" sz="2800" b="1" i="0" dirty="0"/>
              <a:t>Analysis</a:t>
            </a:r>
            <a:r>
              <a:rPr lang="en-US" sz="2800" i="0" dirty="0"/>
              <a:t> = the criteria and query used to run a report</a:t>
            </a:r>
          </a:p>
          <a:p>
            <a:r>
              <a:rPr lang="en-US" sz="2800" b="1" i="0" dirty="0"/>
              <a:t>Report</a:t>
            </a:r>
            <a:r>
              <a:rPr lang="en-US" sz="2800" i="0" dirty="0"/>
              <a:t> = the output of an analysis</a:t>
            </a:r>
          </a:p>
          <a:p>
            <a:pPr lvl="1"/>
            <a:r>
              <a:rPr lang="en-US" sz="2400" b="1" i="0" dirty="0"/>
              <a:t>Run-on-Demand Reports </a:t>
            </a:r>
            <a:r>
              <a:rPr lang="en-US" sz="2400" i="0" dirty="0"/>
              <a:t>= available to run at any time</a:t>
            </a:r>
          </a:p>
          <a:p>
            <a:pPr lvl="1"/>
            <a:r>
              <a:rPr lang="en-US" sz="2400" b="1" i="0" dirty="0"/>
              <a:t>Scheduled Reports </a:t>
            </a:r>
            <a:r>
              <a:rPr lang="en-US" sz="2400" i="0" dirty="0"/>
              <a:t>= subscribe to receive them via email</a:t>
            </a:r>
          </a:p>
          <a:p>
            <a:r>
              <a:rPr lang="en-US" sz="2800" b="1" i="0" dirty="0"/>
              <a:t>Dashboard</a:t>
            </a:r>
            <a:r>
              <a:rPr lang="en-US" sz="2800" i="0" dirty="0"/>
              <a:t> = a collection of reports</a:t>
            </a:r>
          </a:p>
        </p:txBody>
      </p:sp>
    </p:spTree>
    <p:extLst>
      <p:ext uri="{BB962C8B-B14F-4D97-AF65-F5344CB8AC3E}">
        <p14:creationId xmlns:p14="http://schemas.microsoft.com/office/powerpoint/2010/main" val="7813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D0D3CC-CABB-F042-96D8-3058486DE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536184"/>
            <a:ext cx="6959600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D53E5-94CB-C543-8763-B66B7097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Alma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8EAC-9572-D44D-8250-A22794E5B923}"/>
              </a:ext>
            </a:extLst>
          </p:cNvPr>
          <p:cNvSpPr txBox="1"/>
          <p:nvPr/>
        </p:nvSpPr>
        <p:spPr>
          <a:xfrm>
            <a:off x="3730641" y="1682234"/>
            <a:ext cx="200805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SUNY </a:t>
            </a:r>
            <a:r>
              <a:rPr lang="en-US" dirty="0" err="1">
                <a:solidFill>
                  <a:schemeClr val="bg1"/>
                </a:solidFill>
              </a:rPr>
              <a:t>Polytechninc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5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75AE3-2190-A549-9A3E-599FAB1E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43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F1F9DC-C7FC-8C49-9172-52A67847C0D0}" vid="{3732E9A8-082C-664E-A5D3-A4DD81D5D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6970</TotalTime>
  <Words>1282</Words>
  <Application>Microsoft Office PowerPoint</Application>
  <PresentationFormat>Widescreen</PresentationFormat>
  <Paragraphs>168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Franklin Gothic Book</vt:lpstr>
      <vt:lpstr>Crop</vt:lpstr>
      <vt:lpstr>Analytics Training Guide</vt:lpstr>
      <vt:lpstr>Advanced Search  or Analytics?</vt:lpstr>
      <vt:lpstr>Agenda</vt:lpstr>
      <vt:lpstr>What is Alma Analytcs?</vt:lpstr>
      <vt:lpstr>About Alma Analytics</vt:lpstr>
      <vt:lpstr>Uses of Analytics</vt:lpstr>
      <vt:lpstr>Analytics Vocabulary</vt:lpstr>
      <vt:lpstr>Navigating Alma Analytics</vt:lpstr>
      <vt:lpstr>PowerPoint Presentation</vt:lpstr>
      <vt:lpstr>“Do I need Analytics?”</vt:lpstr>
      <vt:lpstr>Do You?</vt:lpstr>
      <vt:lpstr>Explore the Alma Menu Links</vt:lpstr>
      <vt:lpstr>PowerPoint Presentation</vt:lpstr>
      <vt:lpstr>PowerPoint Presentation</vt:lpstr>
      <vt:lpstr>PowerPoint Presentation</vt:lpstr>
      <vt:lpstr>Using Search - Basic</vt:lpstr>
      <vt:lpstr>PowerPoint Presentation</vt:lpstr>
      <vt:lpstr>Using Search - Advanced</vt:lpstr>
      <vt:lpstr>Using Search - Advanced</vt:lpstr>
      <vt:lpstr>Search Demos</vt:lpstr>
      <vt:lpstr>Using Sets (an extension of Search)</vt:lpstr>
      <vt:lpstr>Viewing Existing Reports</vt:lpstr>
      <vt:lpstr>Running Reports</vt:lpstr>
      <vt:lpstr>Report Options</vt:lpstr>
      <vt:lpstr>Subscribing to Reports</vt:lpstr>
      <vt:lpstr>Dashboards</vt:lpstr>
      <vt:lpstr>Upcoming Analytics Trainings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Analytics</dc:title>
  <dc:creator>jennifer.koerber@gmail.com</dc:creator>
  <cp:lastModifiedBy> </cp:lastModifiedBy>
  <cp:revision>52</cp:revision>
  <cp:lastPrinted>2019-11-05T15:24:45Z</cp:lastPrinted>
  <dcterms:created xsi:type="dcterms:W3CDTF">2019-11-01T18:37:59Z</dcterms:created>
  <dcterms:modified xsi:type="dcterms:W3CDTF">2019-12-05T14:44:18Z</dcterms:modified>
</cp:coreProperties>
</file>