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9"/>
  </p:notesMasterIdLst>
  <p:sldIdLst>
    <p:sldId id="293" r:id="rId2"/>
    <p:sldId id="292" r:id="rId3"/>
    <p:sldId id="273" r:id="rId4"/>
    <p:sldId id="288" r:id="rId5"/>
    <p:sldId id="289" r:id="rId6"/>
    <p:sldId id="290" r:id="rId7"/>
    <p:sldId id="29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1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6B9D"/>
    <a:srgbClr val="002A7E"/>
    <a:srgbClr val="D5E1EF"/>
    <a:srgbClr val="44AA00"/>
    <a:srgbClr val="B1D2D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D4780F-0C16-DEB9-6518-171952541BA8}" v="1018" dt="2020-10-16T09:31:09.412"/>
    <p1510:client id="{26404A07-0C74-816A-DC60-6AD4B27353F6}" v="95" dt="2020-10-16T02:33:25.821"/>
    <p1510:client id="{349B06FE-FE6E-B73F-2537-D9735539E576}" v="30" dt="2020-10-16T09:46:59.955"/>
    <p1510:client id="{5129569B-6299-F671-B9B3-9B409C85C137}" v="45" dt="2020-10-16T12:11:00.737"/>
    <p1510:client id="{615C2C4C-C206-0B20-3FF0-B54C0BF9E989}" v="192" dt="2020-05-06T15:43:23.641"/>
    <p1510:client id="{6A61E396-CC2A-96E4-F863-F7CAA6E7D67A}" v="275" dt="2020-05-06T18:05:45.009"/>
    <p1510:client id="{70C7145C-2BB0-0997-06A2-885400FC3641}" v="567" dt="2020-05-06T15:20:28.164"/>
    <p1510:client id="{825C3767-B517-A207-B707-A3C26A270DBE}" v="1272" dt="2020-05-06T13:58:32.440"/>
    <p1510:client id="{8382B8E3-ED55-1D07-4D18-9D0FB03CB00D}" v="538" dt="2020-05-05T19:51:18.425"/>
    <p1510:client id="{A5ED3698-6546-D4B3-8D8D-33D399D9940A}" v="2024" dt="2020-05-06T15:03:11.405"/>
    <p1510:client id="{A7A8BFF9-BEEA-49C0-70B9-681804309DDE}" v="2" dt="2020-10-16T09:58:53.377"/>
    <p1510:client id="{C06A2F32-D5BF-4236-1837-1CC0298F3687}" v="586" dt="2020-05-06T10:50:42.940"/>
    <p1510:client id="{C70A26C6-0AD1-147C-163C-7794D495D9B7}" v="253" dt="2020-10-15T16:56:38.258"/>
    <p1510:client id="{DF479FE8-8C6E-16BF-DA76-E18DAF96F2EF}" v="22" dt="2020-05-05T19:05:50.470"/>
    <p1510:client id="{F8EBF494-206F-7BA5-FB2B-64E2C68FE771}" v="284" dt="2020-05-06T03:13:41.119"/>
    <p1510:client id="{FFF231D8-A730-85AA-7414-54934CE96F2F}" v="4" dt="2020-10-16T03:18:38.9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8" autoAdjust="0"/>
    <p:restoredTop sz="81358" autoAdjust="0"/>
  </p:normalViewPr>
  <p:slideViewPr>
    <p:cSldViewPr snapToGrid="0">
      <p:cViewPr varScale="1">
        <p:scale>
          <a:sx n="71" d="100"/>
          <a:sy n="71" d="100"/>
        </p:scale>
        <p:origin x="1762" y="62"/>
      </p:cViewPr>
      <p:guideLst>
        <p:guide orient="horz" pos="71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778034-EF01-4046-9666-EEFBA919CAAB}" type="doc">
      <dgm:prSet loTypeId="urn:microsoft.com/office/officeart/2005/8/layout/cycle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F0DB0B0-4F2F-42F3-A5A3-B947B931FA45}">
      <dgm:prSet phldrT="[Text]"/>
      <dgm:spPr/>
      <dgm:t>
        <a:bodyPr/>
        <a:lstStyle/>
        <a:p>
          <a:pPr>
            <a:spcAft>
              <a:spcPts val="0"/>
            </a:spcAft>
          </a:pPr>
          <a:r>
            <a:rPr lang="en-US" b="1" dirty="0"/>
            <a:t>Enable </a:t>
          </a:r>
        </a:p>
        <a:p>
          <a:pPr>
            <a:spcAft>
              <a:spcPts val="0"/>
            </a:spcAft>
          </a:pPr>
          <a:r>
            <a:rPr lang="en-US" b="1" dirty="0"/>
            <a:t>Economy-Wide Decarbonization</a:t>
          </a:r>
        </a:p>
      </dgm:t>
    </dgm:pt>
    <dgm:pt modelId="{6B85FD1D-403A-444B-871D-DC33FF51BF7C}" type="parTrans" cxnId="{D1C8C99C-3EB0-475C-8DD7-CE3803E08D0A}">
      <dgm:prSet/>
      <dgm:spPr/>
      <dgm:t>
        <a:bodyPr/>
        <a:lstStyle/>
        <a:p>
          <a:endParaRPr lang="en-US"/>
        </a:p>
      </dgm:t>
    </dgm:pt>
    <dgm:pt modelId="{DA6739D6-6935-4CCE-A176-BE51ACFDE1B7}" type="sibTrans" cxnId="{D1C8C99C-3EB0-475C-8DD7-CE3803E08D0A}">
      <dgm:prSet/>
      <dgm:spPr/>
      <dgm:t>
        <a:bodyPr/>
        <a:lstStyle/>
        <a:p>
          <a:endParaRPr lang="en-US"/>
        </a:p>
      </dgm:t>
    </dgm:pt>
    <dgm:pt modelId="{89A5A8DC-CFA3-47AA-B224-B72F40D074EB}">
      <dgm:prSet phldrT="[Text]"/>
      <dgm:spPr/>
      <dgm:t>
        <a:bodyPr/>
        <a:lstStyle/>
        <a:p>
          <a:r>
            <a:rPr lang="en-US" b="1" dirty="0"/>
            <a:t>More Resilient, Reliable, and Secure Commodity</a:t>
          </a:r>
        </a:p>
      </dgm:t>
    </dgm:pt>
    <dgm:pt modelId="{BADD2506-02FD-48AE-B435-12974E80BF51}" type="parTrans" cxnId="{87617A99-6034-444C-B810-6EEE3B4F9BA4}">
      <dgm:prSet/>
      <dgm:spPr/>
      <dgm:t>
        <a:bodyPr/>
        <a:lstStyle/>
        <a:p>
          <a:endParaRPr lang="en-US"/>
        </a:p>
      </dgm:t>
    </dgm:pt>
    <dgm:pt modelId="{F95F0317-252E-45A0-ABF5-CCC05972C641}" type="sibTrans" cxnId="{87617A99-6034-444C-B810-6EEE3B4F9BA4}">
      <dgm:prSet/>
      <dgm:spPr/>
      <dgm:t>
        <a:bodyPr/>
        <a:lstStyle/>
        <a:p>
          <a:endParaRPr lang="en-US"/>
        </a:p>
      </dgm:t>
    </dgm:pt>
    <dgm:pt modelId="{5B874E02-67F1-49A2-88BF-B406CB8F6888}">
      <dgm:prSet phldrT="[Text]"/>
      <dgm:spPr/>
      <dgm:t>
        <a:bodyPr/>
        <a:lstStyle/>
        <a:p>
          <a:r>
            <a:rPr lang="en-US" b="1" dirty="0"/>
            <a:t>Advance Energy Affordability</a:t>
          </a:r>
        </a:p>
      </dgm:t>
    </dgm:pt>
    <dgm:pt modelId="{54E95EE3-7E75-4422-92E3-1B2C56F64A85}" type="parTrans" cxnId="{2C815ED4-48FD-4949-8484-0C73391753E7}">
      <dgm:prSet/>
      <dgm:spPr/>
      <dgm:t>
        <a:bodyPr/>
        <a:lstStyle/>
        <a:p>
          <a:endParaRPr lang="en-US"/>
        </a:p>
      </dgm:t>
    </dgm:pt>
    <dgm:pt modelId="{EB6B6949-64D8-415A-BFC6-6803CB5C69C6}" type="sibTrans" cxnId="{2C815ED4-48FD-4949-8484-0C73391753E7}">
      <dgm:prSet/>
      <dgm:spPr/>
      <dgm:t>
        <a:bodyPr/>
        <a:lstStyle/>
        <a:p>
          <a:endParaRPr lang="en-US"/>
        </a:p>
      </dgm:t>
    </dgm:pt>
    <dgm:pt modelId="{AD9D1E72-66EA-4392-B868-1CCC2882F984}">
      <dgm:prSet/>
      <dgm:spPr/>
      <dgm:t>
        <a:bodyPr/>
        <a:lstStyle/>
        <a:p>
          <a:r>
            <a:rPr lang="en-US" b="1" dirty="0"/>
            <a:t>Support Growth of Green Economy</a:t>
          </a:r>
        </a:p>
      </dgm:t>
    </dgm:pt>
    <dgm:pt modelId="{C5A6FF83-FBD4-48EC-B441-48471814BF78}" type="parTrans" cxnId="{76B1AB2E-1C0F-44E5-9BB9-4B9DA793C28B}">
      <dgm:prSet/>
      <dgm:spPr/>
      <dgm:t>
        <a:bodyPr/>
        <a:lstStyle/>
        <a:p>
          <a:endParaRPr lang="en-US"/>
        </a:p>
      </dgm:t>
    </dgm:pt>
    <dgm:pt modelId="{4F52C050-00E4-49D2-9E60-1E6614536DAF}" type="sibTrans" cxnId="{76B1AB2E-1C0F-44E5-9BB9-4B9DA793C28B}">
      <dgm:prSet/>
      <dgm:spPr/>
      <dgm:t>
        <a:bodyPr/>
        <a:lstStyle/>
        <a:p>
          <a:endParaRPr lang="en-US"/>
        </a:p>
      </dgm:t>
    </dgm:pt>
    <dgm:pt modelId="{A511F3ED-8BA8-422C-B743-2F4FEBA01C20}" type="pres">
      <dgm:prSet presAssocID="{B2778034-EF01-4046-9666-EEFBA919CAA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6F9CCF-49D5-4F20-8924-71EA1660CCD0}" type="pres">
      <dgm:prSet presAssocID="{6F0DB0B0-4F2F-42F3-A5A3-B947B931FA4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76A6D9-4C49-4A2B-BCE4-963E2C661702}" type="pres">
      <dgm:prSet presAssocID="{6F0DB0B0-4F2F-42F3-A5A3-B947B931FA45}" presName="spNode" presStyleCnt="0"/>
      <dgm:spPr/>
    </dgm:pt>
    <dgm:pt modelId="{404A5094-998A-4B94-A1F9-DAD63D58B38C}" type="pres">
      <dgm:prSet presAssocID="{DA6739D6-6935-4CCE-A176-BE51ACFDE1B7}" presName="sibTrans" presStyleLbl="sibTrans1D1" presStyleIdx="0" presStyleCnt="4"/>
      <dgm:spPr/>
      <dgm:t>
        <a:bodyPr/>
        <a:lstStyle/>
        <a:p>
          <a:endParaRPr lang="en-US"/>
        </a:p>
      </dgm:t>
    </dgm:pt>
    <dgm:pt modelId="{2621332A-EB39-4804-B76E-88C04E2E9616}" type="pres">
      <dgm:prSet presAssocID="{89A5A8DC-CFA3-47AA-B224-B72F40D074E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9D8E12-3742-41E6-BE4B-D841E6CA1EF1}" type="pres">
      <dgm:prSet presAssocID="{89A5A8DC-CFA3-47AA-B224-B72F40D074EB}" presName="spNode" presStyleCnt="0"/>
      <dgm:spPr/>
    </dgm:pt>
    <dgm:pt modelId="{10C094B8-8B34-49E7-9C20-3C0CC100590E}" type="pres">
      <dgm:prSet presAssocID="{F95F0317-252E-45A0-ABF5-CCC05972C641}" presName="sibTrans" presStyleLbl="sibTrans1D1" presStyleIdx="1" presStyleCnt="4"/>
      <dgm:spPr/>
      <dgm:t>
        <a:bodyPr/>
        <a:lstStyle/>
        <a:p>
          <a:endParaRPr lang="en-US"/>
        </a:p>
      </dgm:t>
    </dgm:pt>
    <dgm:pt modelId="{D03FD186-FEC5-4C6D-8F90-311A9E2DCAEC}" type="pres">
      <dgm:prSet presAssocID="{5B874E02-67F1-49A2-88BF-B406CB8F688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8D7E52-8C9B-47AD-877A-E754CF3BFCA9}" type="pres">
      <dgm:prSet presAssocID="{5B874E02-67F1-49A2-88BF-B406CB8F6888}" presName="spNode" presStyleCnt="0"/>
      <dgm:spPr/>
    </dgm:pt>
    <dgm:pt modelId="{008244EE-36AE-4AC7-AE6B-892A8B924F56}" type="pres">
      <dgm:prSet presAssocID="{EB6B6949-64D8-415A-BFC6-6803CB5C69C6}" presName="sibTrans" presStyleLbl="sibTrans1D1" presStyleIdx="2" presStyleCnt="4"/>
      <dgm:spPr/>
      <dgm:t>
        <a:bodyPr/>
        <a:lstStyle/>
        <a:p>
          <a:endParaRPr lang="en-US"/>
        </a:p>
      </dgm:t>
    </dgm:pt>
    <dgm:pt modelId="{4AC3FE7C-7131-4854-8490-B4905CC0F795}" type="pres">
      <dgm:prSet presAssocID="{AD9D1E72-66EA-4392-B868-1CCC2882F98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4E6F9F-2A17-43E8-8AB3-DD27537D63D6}" type="pres">
      <dgm:prSet presAssocID="{AD9D1E72-66EA-4392-B868-1CCC2882F984}" presName="spNode" presStyleCnt="0"/>
      <dgm:spPr/>
    </dgm:pt>
    <dgm:pt modelId="{99275AEC-E817-4F91-A59B-1DA0D156E60F}" type="pres">
      <dgm:prSet presAssocID="{4F52C050-00E4-49D2-9E60-1E6614536DAF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D1C8C99C-3EB0-475C-8DD7-CE3803E08D0A}" srcId="{B2778034-EF01-4046-9666-EEFBA919CAAB}" destId="{6F0DB0B0-4F2F-42F3-A5A3-B947B931FA45}" srcOrd="0" destOrd="0" parTransId="{6B85FD1D-403A-444B-871D-DC33FF51BF7C}" sibTransId="{DA6739D6-6935-4CCE-A176-BE51ACFDE1B7}"/>
    <dgm:cxn modelId="{D3CEE199-AEE0-4595-92ED-0EB395944191}" type="presOf" srcId="{89A5A8DC-CFA3-47AA-B224-B72F40D074EB}" destId="{2621332A-EB39-4804-B76E-88C04E2E9616}" srcOrd="0" destOrd="0" presId="urn:microsoft.com/office/officeart/2005/8/layout/cycle5"/>
    <dgm:cxn modelId="{AC411C62-72E8-493E-95FE-872DB430455A}" type="presOf" srcId="{AD9D1E72-66EA-4392-B868-1CCC2882F984}" destId="{4AC3FE7C-7131-4854-8490-B4905CC0F795}" srcOrd="0" destOrd="0" presId="urn:microsoft.com/office/officeart/2005/8/layout/cycle5"/>
    <dgm:cxn modelId="{768D763D-94BB-42BB-BA82-2FE3CEC54DD8}" type="presOf" srcId="{5B874E02-67F1-49A2-88BF-B406CB8F6888}" destId="{D03FD186-FEC5-4C6D-8F90-311A9E2DCAEC}" srcOrd="0" destOrd="0" presId="urn:microsoft.com/office/officeart/2005/8/layout/cycle5"/>
    <dgm:cxn modelId="{22BE5E35-7A0C-44A8-92D7-C91ED2B7538D}" type="presOf" srcId="{DA6739D6-6935-4CCE-A176-BE51ACFDE1B7}" destId="{404A5094-998A-4B94-A1F9-DAD63D58B38C}" srcOrd="0" destOrd="0" presId="urn:microsoft.com/office/officeart/2005/8/layout/cycle5"/>
    <dgm:cxn modelId="{2C815ED4-48FD-4949-8484-0C73391753E7}" srcId="{B2778034-EF01-4046-9666-EEFBA919CAAB}" destId="{5B874E02-67F1-49A2-88BF-B406CB8F6888}" srcOrd="2" destOrd="0" parTransId="{54E95EE3-7E75-4422-92E3-1B2C56F64A85}" sibTransId="{EB6B6949-64D8-415A-BFC6-6803CB5C69C6}"/>
    <dgm:cxn modelId="{66212C0E-A61B-4CA9-AD15-393E72AE3C0C}" type="presOf" srcId="{EB6B6949-64D8-415A-BFC6-6803CB5C69C6}" destId="{008244EE-36AE-4AC7-AE6B-892A8B924F56}" srcOrd="0" destOrd="0" presId="urn:microsoft.com/office/officeart/2005/8/layout/cycle5"/>
    <dgm:cxn modelId="{5DE92D30-5A53-4160-8065-6717EA097996}" type="presOf" srcId="{B2778034-EF01-4046-9666-EEFBA919CAAB}" destId="{A511F3ED-8BA8-422C-B743-2F4FEBA01C20}" srcOrd="0" destOrd="0" presId="urn:microsoft.com/office/officeart/2005/8/layout/cycle5"/>
    <dgm:cxn modelId="{BEBCB249-B9B3-45CE-8CD5-199F83BF962B}" type="presOf" srcId="{4F52C050-00E4-49D2-9E60-1E6614536DAF}" destId="{99275AEC-E817-4F91-A59B-1DA0D156E60F}" srcOrd="0" destOrd="0" presId="urn:microsoft.com/office/officeart/2005/8/layout/cycle5"/>
    <dgm:cxn modelId="{76B1AB2E-1C0F-44E5-9BB9-4B9DA793C28B}" srcId="{B2778034-EF01-4046-9666-EEFBA919CAAB}" destId="{AD9D1E72-66EA-4392-B868-1CCC2882F984}" srcOrd="3" destOrd="0" parTransId="{C5A6FF83-FBD4-48EC-B441-48471814BF78}" sibTransId="{4F52C050-00E4-49D2-9E60-1E6614536DAF}"/>
    <dgm:cxn modelId="{87617A99-6034-444C-B810-6EEE3B4F9BA4}" srcId="{B2778034-EF01-4046-9666-EEFBA919CAAB}" destId="{89A5A8DC-CFA3-47AA-B224-B72F40D074EB}" srcOrd="1" destOrd="0" parTransId="{BADD2506-02FD-48AE-B435-12974E80BF51}" sibTransId="{F95F0317-252E-45A0-ABF5-CCC05972C641}"/>
    <dgm:cxn modelId="{CD3E37A1-DDB1-44FF-9A40-97CC84E4E93D}" type="presOf" srcId="{6F0DB0B0-4F2F-42F3-A5A3-B947B931FA45}" destId="{906F9CCF-49D5-4F20-8924-71EA1660CCD0}" srcOrd="0" destOrd="0" presId="urn:microsoft.com/office/officeart/2005/8/layout/cycle5"/>
    <dgm:cxn modelId="{F4241276-CF8A-4A98-BF46-C838048E31F1}" type="presOf" srcId="{F95F0317-252E-45A0-ABF5-CCC05972C641}" destId="{10C094B8-8B34-49E7-9C20-3C0CC100590E}" srcOrd="0" destOrd="0" presId="urn:microsoft.com/office/officeart/2005/8/layout/cycle5"/>
    <dgm:cxn modelId="{991C35B1-58BD-4821-B25E-700AC32FA834}" type="presParOf" srcId="{A511F3ED-8BA8-422C-B743-2F4FEBA01C20}" destId="{906F9CCF-49D5-4F20-8924-71EA1660CCD0}" srcOrd="0" destOrd="0" presId="urn:microsoft.com/office/officeart/2005/8/layout/cycle5"/>
    <dgm:cxn modelId="{95F1BE11-FACB-41C3-99CD-7E755AC0384C}" type="presParOf" srcId="{A511F3ED-8BA8-422C-B743-2F4FEBA01C20}" destId="{7276A6D9-4C49-4A2B-BCE4-963E2C661702}" srcOrd="1" destOrd="0" presId="urn:microsoft.com/office/officeart/2005/8/layout/cycle5"/>
    <dgm:cxn modelId="{89E86A49-5856-46AD-98C0-2CF9F4A3CA92}" type="presParOf" srcId="{A511F3ED-8BA8-422C-B743-2F4FEBA01C20}" destId="{404A5094-998A-4B94-A1F9-DAD63D58B38C}" srcOrd="2" destOrd="0" presId="urn:microsoft.com/office/officeart/2005/8/layout/cycle5"/>
    <dgm:cxn modelId="{3D5E09BD-AF54-4CC6-90B4-5C5536D67545}" type="presParOf" srcId="{A511F3ED-8BA8-422C-B743-2F4FEBA01C20}" destId="{2621332A-EB39-4804-B76E-88C04E2E9616}" srcOrd="3" destOrd="0" presId="urn:microsoft.com/office/officeart/2005/8/layout/cycle5"/>
    <dgm:cxn modelId="{FB57B41A-0CDC-43C0-BFA0-864F562E9D82}" type="presParOf" srcId="{A511F3ED-8BA8-422C-B743-2F4FEBA01C20}" destId="{369D8E12-3742-41E6-BE4B-D841E6CA1EF1}" srcOrd="4" destOrd="0" presId="urn:microsoft.com/office/officeart/2005/8/layout/cycle5"/>
    <dgm:cxn modelId="{B8F153FB-AD2A-42F5-AC4B-D72A12E27CBB}" type="presParOf" srcId="{A511F3ED-8BA8-422C-B743-2F4FEBA01C20}" destId="{10C094B8-8B34-49E7-9C20-3C0CC100590E}" srcOrd="5" destOrd="0" presId="urn:microsoft.com/office/officeart/2005/8/layout/cycle5"/>
    <dgm:cxn modelId="{7B3DF541-FB96-4FE1-B1E1-3E96EEAC3127}" type="presParOf" srcId="{A511F3ED-8BA8-422C-B743-2F4FEBA01C20}" destId="{D03FD186-FEC5-4C6D-8F90-311A9E2DCAEC}" srcOrd="6" destOrd="0" presId="urn:microsoft.com/office/officeart/2005/8/layout/cycle5"/>
    <dgm:cxn modelId="{0EE14AC8-5321-46B5-8C18-A0D45A4F0D91}" type="presParOf" srcId="{A511F3ED-8BA8-422C-B743-2F4FEBA01C20}" destId="{978D7E52-8C9B-47AD-877A-E754CF3BFCA9}" srcOrd="7" destOrd="0" presId="urn:microsoft.com/office/officeart/2005/8/layout/cycle5"/>
    <dgm:cxn modelId="{30D5985B-1A30-4E59-83BF-914C23CAA490}" type="presParOf" srcId="{A511F3ED-8BA8-422C-B743-2F4FEBA01C20}" destId="{008244EE-36AE-4AC7-AE6B-892A8B924F56}" srcOrd="8" destOrd="0" presId="urn:microsoft.com/office/officeart/2005/8/layout/cycle5"/>
    <dgm:cxn modelId="{45A361FC-0F8F-4891-A03A-6FA5FAB00FD5}" type="presParOf" srcId="{A511F3ED-8BA8-422C-B743-2F4FEBA01C20}" destId="{4AC3FE7C-7131-4854-8490-B4905CC0F795}" srcOrd="9" destOrd="0" presId="urn:microsoft.com/office/officeart/2005/8/layout/cycle5"/>
    <dgm:cxn modelId="{178FC4F7-9CE4-4ECC-A268-274FEDC398B0}" type="presParOf" srcId="{A511F3ED-8BA8-422C-B743-2F4FEBA01C20}" destId="{634E6F9F-2A17-43E8-8AB3-DD27537D63D6}" srcOrd="10" destOrd="0" presId="urn:microsoft.com/office/officeart/2005/8/layout/cycle5"/>
    <dgm:cxn modelId="{24CC4FE4-7464-4806-82CE-049F338A7CD3}" type="presParOf" srcId="{A511F3ED-8BA8-422C-B743-2F4FEBA01C20}" destId="{99275AEC-E817-4F91-A59B-1DA0D156E60F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6F9CCF-49D5-4F20-8924-71EA1660CCD0}">
      <dsp:nvSpPr>
        <dsp:cNvPr id="0" name=""/>
        <dsp:cNvSpPr/>
      </dsp:nvSpPr>
      <dsp:spPr>
        <a:xfrm>
          <a:off x="1647412" y="402"/>
          <a:ext cx="1289278" cy="83803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100" b="1" kern="1200" dirty="0"/>
            <a:t>Enable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100" b="1" kern="1200" dirty="0"/>
            <a:t>Economy-Wide Decarbonization</a:t>
          </a:r>
        </a:p>
      </dsp:txBody>
      <dsp:txXfrm>
        <a:off x="1688321" y="41311"/>
        <a:ext cx="1207460" cy="756213"/>
      </dsp:txXfrm>
    </dsp:sp>
    <dsp:sp modelId="{404A5094-998A-4B94-A1F9-DAD63D58B38C}">
      <dsp:nvSpPr>
        <dsp:cNvPr id="0" name=""/>
        <dsp:cNvSpPr/>
      </dsp:nvSpPr>
      <dsp:spPr>
        <a:xfrm>
          <a:off x="908187" y="419417"/>
          <a:ext cx="2767727" cy="2767727"/>
        </a:xfrm>
        <a:custGeom>
          <a:avLst/>
          <a:gdLst/>
          <a:ahLst/>
          <a:cxnLst/>
          <a:rect l="0" t="0" r="0" b="0"/>
          <a:pathLst>
            <a:path>
              <a:moveTo>
                <a:pt x="2206284" y="270893"/>
              </a:moveTo>
              <a:arcTo wR="1383863" hR="1383863" stAng="18387736" swAng="1632846"/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21332A-EB39-4804-B76E-88C04E2E9616}">
      <dsp:nvSpPr>
        <dsp:cNvPr id="0" name=""/>
        <dsp:cNvSpPr/>
      </dsp:nvSpPr>
      <dsp:spPr>
        <a:xfrm>
          <a:off x="3031275" y="1384265"/>
          <a:ext cx="1289278" cy="83803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More Resilient, Reliable, and Secure Commodity</a:t>
          </a:r>
        </a:p>
      </dsp:txBody>
      <dsp:txXfrm>
        <a:off x="3072184" y="1425174"/>
        <a:ext cx="1207460" cy="756213"/>
      </dsp:txXfrm>
    </dsp:sp>
    <dsp:sp modelId="{10C094B8-8B34-49E7-9C20-3C0CC100590E}">
      <dsp:nvSpPr>
        <dsp:cNvPr id="0" name=""/>
        <dsp:cNvSpPr/>
      </dsp:nvSpPr>
      <dsp:spPr>
        <a:xfrm>
          <a:off x="908187" y="419417"/>
          <a:ext cx="2767727" cy="2767727"/>
        </a:xfrm>
        <a:custGeom>
          <a:avLst/>
          <a:gdLst/>
          <a:ahLst/>
          <a:cxnLst/>
          <a:rect l="0" t="0" r="0" b="0"/>
          <a:pathLst>
            <a:path>
              <a:moveTo>
                <a:pt x="2624225" y="1997525"/>
              </a:moveTo>
              <a:arcTo wR="1383863" hR="1383863" stAng="1579418" swAng="1632846"/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3FD186-FEC5-4C6D-8F90-311A9E2DCAEC}">
      <dsp:nvSpPr>
        <dsp:cNvPr id="0" name=""/>
        <dsp:cNvSpPr/>
      </dsp:nvSpPr>
      <dsp:spPr>
        <a:xfrm>
          <a:off x="1647412" y="2768129"/>
          <a:ext cx="1289278" cy="83803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Advance Energy Affordability</a:t>
          </a:r>
        </a:p>
      </dsp:txBody>
      <dsp:txXfrm>
        <a:off x="1688321" y="2809038"/>
        <a:ext cx="1207460" cy="756213"/>
      </dsp:txXfrm>
    </dsp:sp>
    <dsp:sp modelId="{008244EE-36AE-4AC7-AE6B-892A8B924F56}">
      <dsp:nvSpPr>
        <dsp:cNvPr id="0" name=""/>
        <dsp:cNvSpPr/>
      </dsp:nvSpPr>
      <dsp:spPr>
        <a:xfrm>
          <a:off x="908187" y="419417"/>
          <a:ext cx="2767727" cy="2767727"/>
        </a:xfrm>
        <a:custGeom>
          <a:avLst/>
          <a:gdLst/>
          <a:ahLst/>
          <a:cxnLst/>
          <a:rect l="0" t="0" r="0" b="0"/>
          <a:pathLst>
            <a:path>
              <a:moveTo>
                <a:pt x="561442" y="2496833"/>
              </a:moveTo>
              <a:arcTo wR="1383863" hR="1383863" stAng="7587736" swAng="1632846"/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C3FE7C-7131-4854-8490-B4905CC0F795}">
      <dsp:nvSpPr>
        <dsp:cNvPr id="0" name=""/>
        <dsp:cNvSpPr/>
      </dsp:nvSpPr>
      <dsp:spPr>
        <a:xfrm>
          <a:off x="263548" y="1384265"/>
          <a:ext cx="1289278" cy="83803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Support Growth of Green Economy</a:t>
          </a:r>
        </a:p>
      </dsp:txBody>
      <dsp:txXfrm>
        <a:off x="304457" y="1425174"/>
        <a:ext cx="1207460" cy="756213"/>
      </dsp:txXfrm>
    </dsp:sp>
    <dsp:sp modelId="{99275AEC-E817-4F91-A59B-1DA0D156E60F}">
      <dsp:nvSpPr>
        <dsp:cNvPr id="0" name=""/>
        <dsp:cNvSpPr/>
      </dsp:nvSpPr>
      <dsp:spPr>
        <a:xfrm>
          <a:off x="908187" y="419417"/>
          <a:ext cx="2767727" cy="2767727"/>
        </a:xfrm>
        <a:custGeom>
          <a:avLst/>
          <a:gdLst/>
          <a:ahLst/>
          <a:cxnLst/>
          <a:rect l="0" t="0" r="0" b="0"/>
          <a:pathLst>
            <a:path>
              <a:moveTo>
                <a:pt x="143501" y="770201"/>
              </a:moveTo>
              <a:arcTo wR="1383863" hR="1383863" stAng="12379418" swAng="1632846"/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3D8CE-15FC-4261-83C4-4E8EB618D192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18A9B0-6398-4E24-9D14-932B0BBDD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41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8A9B0-6398-4E24-9D14-932B0BBDDB8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233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8A9B0-6398-4E24-9D14-932B0BBDDB8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042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8A9B0-6398-4E24-9D14-932B0BBDDB8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181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8A9B0-6398-4E24-9D14-932B0BBDDB8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219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705600" y="4800600"/>
            <a:ext cx="24384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6" descr="DEEPsFirstslides2-8-12ONL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00600"/>
            <a:ext cx="673735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DEEPLogoRectangleCOLORsmal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4953000"/>
            <a:ext cx="19621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0" y="6057900"/>
            <a:ext cx="9144000" cy="8001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0799" y="35052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+mj-lt"/>
              </a:rPr>
              <a:t>Connecticut Department of</a:t>
            </a:r>
          </a:p>
          <a:p>
            <a:r>
              <a:rPr lang="en-US" sz="3600" dirty="0">
                <a:latin typeface="+mj-lt"/>
              </a:rPr>
              <a:t>Energy and Environmental Protection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6705600" y="4800600"/>
            <a:ext cx="24384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6" descr="DEEPsFirstslides2-8-12ONLY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00600"/>
            <a:ext cx="673735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DEEPLogoRectangleCOLORsmall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4953000"/>
            <a:ext cx="19621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 userDrawn="1"/>
        </p:nvSpPr>
        <p:spPr>
          <a:xfrm>
            <a:off x="0" y="6057900"/>
            <a:ext cx="9144000" cy="8001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9144000" cy="418737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304800" y="16002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20" name="Rectangle 19"/>
          <p:cNvSpPr/>
          <p:nvPr userDrawn="1"/>
        </p:nvSpPr>
        <p:spPr bwMode="auto">
          <a:xfrm>
            <a:off x="0" y="6026150"/>
            <a:ext cx="9144000" cy="5381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TextBox 35"/>
          <p:cNvSpPr txBox="1">
            <a:spLocks noChangeArrowheads="1"/>
          </p:cNvSpPr>
          <p:nvPr userDrawn="1"/>
        </p:nvSpPr>
        <p:spPr bwMode="auto">
          <a:xfrm>
            <a:off x="1143000" y="6103938"/>
            <a:ext cx="7870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Connecticut Department of Energy and Environmental Protection</a:t>
            </a:r>
          </a:p>
        </p:txBody>
      </p:sp>
      <p:pic>
        <p:nvPicPr>
          <p:cNvPr id="19" name="Picture 7" descr="DEEPLogoRectangleCOLOR755px337px300dpi.gif"/>
          <p:cNvPicPr>
            <a:picLocks noChangeAspect="1"/>
          </p:cNvPicPr>
          <p:nvPr userDrawn="1"/>
        </p:nvPicPr>
        <p:blipFill>
          <a:blip r:embed="rId2" cstate="print"/>
          <a:srcRect r="64532"/>
          <a:stretch>
            <a:fillRect/>
          </a:stretch>
        </p:blipFill>
        <p:spPr bwMode="auto">
          <a:xfrm>
            <a:off x="292100" y="5782128"/>
            <a:ext cx="7778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8001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5106022" y="1130300"/>
            <a:ext cx="1931988" cy="1869420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5114617" y="2993972"/>
            <a:ext cx="1923393" cy="1842921"/>
          </a:xfrm>
          <a:prstGeom prst="rect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3194562" y="2994957"/>
            <a:ext cx="1923393" cy="1841936"/>
          </a:xfrm>
          <a:prstGeom prst="rect">
            <a:avLst/>
          </a:prstGeom>
          <a:solidFill>
            <a:schemeClr val="accent3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0" y="6026150"/>
            <a:ext cx="9144000" cy="5381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2" name="Picture 7" descr="DEEPLogoRectangleCOLOR755px337px300dpi.gif"/>
          <p:cNvPicPr>
            <a:picLocks noChangeAspect="1"/>
          </p:cNvPicPr>
          <p:nvPr userDrawn="1"/>
        </p:nvPicPr>
        <p:blipFill>
          <a:blip r:embed="rId2" cstate="print"/>
          <a:srcRect r="64532"/>
          <a:stretch>
            <a:fillRect/>
          </a:stretch>
        </p:blipFill>
        <p:spPr bwMode="auto">
          <a:xfrm>
            <a:off x="292100" y="5782128"/>
            <a:ext cx="7778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35"/>
          <p:cNvSpPr txBox="1">
            <a:spLocks noChangeArrowheads="1"/>
          </p:cNvSpPr>
          <p:nvPr userDrawn="1"/>
        </p:nvSpPr>
        <p:spPr bwMode="auto">
          <a:xfrm>
            <a:off x="1143000" y="6103938"/>
            <a:ext cx="7870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Connecticut Department of Energy and Environmental Protection</a:t>
            </a:r>
          </a:p>
        </p:txBody>
      </p:sp>
      <p:sp>
        <p:nvSpPr>
          <p:cNvPr id="13" name="TextBox 7"/>
          <p:cNvSpPr txBox="1">
            <a:spLocks noChangeArrowheads="1"/>
          </p:cNvSpPr>
          <p:nvPr userDrawn="1"/>
        </p:nvSpPr>
        <p:spPr bwMode="auto">
          <a:xfrm rot="16200000">
            <a:off x="318244" y="2845747"/>
            <a:ext cx="28760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itchFamily="34" charset="0"/>
              </a:rPr>
              <a:t>Impact on Agency Brand</a:t>
            </a:r>
          </a:p>
        </p:txBody>
      </p:sp>
      <p:sp>
        <p:nvSpPr>
          <p:cNvPr id="14" name="TextBox 8"/>
          <p:cNvSpPr txBox="1">
            <a:spLocks noChangeArrowheads="1"/>
          </p:cNvSpPr>
          <p:nvPr userDrawn="1"/>
        </p:nvSpPr>
        <p:spPr bwMode="auto">
          <a:xfrm>
            <a:off x="2695030" y="5665956"/>
            <a:ext cx="43149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tx1"/>
                </a:solidFill>
                <a:latin typeface="Calibri" pitchFamily="34" charset="0"/>
              </a:rPr>
              <a:t>Value to Staff</a:t>
            </a:r>
          </a:p>
        </p:txBody>
      </p:sp>
      <p:sp>
        <p:nvSpPr>
          <p:cNvPr id="15" name="TextBox 9"/>
          <p:cNvSpPr txBox="1">
            <a:spLocks noChangeArrowheads="1"/>
          </p:cNvSpPr>
          <p:nvPr userDrawn="1"/>
        </p:nvSpPr>
        <p:spPr bwMode="auto">
          <a:xfrm>
            <a:off x="1857808" y="1092198"/>
            <a:ext cx="115922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chemeClr val="tx1"/>
                </a:solidFill>
                <a:latin typeface="Calibri" pitchFamily="34" charset="0"/>
              </a:rPr>
              <a:t>High</a:t>
            </a:r>
          </a:p>
        </p:txBody>
      </p:sp>
      <p:sp>
        <p:nvSpPr>
          <p:cNvPr id="16" name="TextBox 10"/>
          <p:cNvSpPr txBox="1">
            <a:spLocks noChangeArrowheads="1"/>
          </p:cNvSpPr>
          <p:nvPr userDrawn="1"/>
        </p:nvSpPr>
        <p:spPr bwMode="auto">
          <a:xfrm>
            <a:off x="1986611" y="2902925"/>
            <a:ext cx="9660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chemeClr val="tx1"/>
                </a:solidFill>
                <a:latin typeface="Calibri" pitchFamily="34" charset="0"/>
              </a:rPr>
              <a:t>Medium</a:t>
            </a:r>
          </a:p>
        </p:txBody>
      </p:sp>
      <p:sp>
        <p:nvSpPr>
          <p:cNvPr id="17" name="TextBox 11"/>
          <p:cNvSpPr txBox="1">
            <a:spLocks noChangeArrowheads="1"/>
          </p:cNvSpPr>
          <p:nvPr userDrawn="1"/>
        </p:nvSpPr>
        <p:spPr bwMode="auto">
          <a:xfrm>
            <a:off x="1729007" y="4716094"/>
            <a:ext cx="14812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chemeClr val="tx1"/>
                </a:solidFill>
                <a:latin typeface="Calibri" pitchFamily="34" charset="0"/>
              </a:rPr>
              <a:t>Low</a:t>
            </a:r>
          </a:p>
        </p:txBody>
      </p:sp>
      <p:sp>
        <p:nvSpPr>
          <p:cNvPr id="18" name="TextBox 12"/>
          <p:cNvSpPr txBox="1">
            <a:spLocks noChangeArrowheads="1"/>
          </p:cNvSpPr>
          <p:nvPr userDrawn="1"/>
        </p:nvSpPr>
        <p:spPr bwMode="auto">
          <a:xfrm rot="18006833">
            <a:off x="2463916" y="5089698"/>
            <a:ext cx="9378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chemeClr val="tx1"/>
                </a:solidFill>
                <a:latin typeface="Calibri" pitchFamily="34" charset="0"/>
              </a:rPr>
              <a:t>None</a:t>
            </a: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 rot="18006833">
            <a:off x="4336713" y="5136280"/>
            <a:ext cx="10159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chemeClr val="tx1"/>
                </a:solidFill>
                <a:latin typeface="Calibri" pitchFamily="34" charset="0"/>
              </a:rPr>
              <a:t>Little</a:t>
            </a:r>
          </a:p>
        </p:txBody>
      </p:sp>
      <p:sp>
        <p:nvSpPr>
          <p:cNvPr id="20" name="TextBox 14"/>
          <p:cNvSpPr txBox="1">
            <a:spLocks noChangeArrowheads="1"/>
          </p:cNvSpPr>
          <p:nvPr userDrawn="1"/>
        </p:nvSpPr>
        <p:spPr bwMode="auto">
          <a:xfrm rot="18006833">
            <a:off x="6229576" y="5119277"/>
            <a:ext cx="112121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chemeClr val="tx1"/>
                </a:solidFill>
                <a:latin typeface="Calibri" pitchFamily="34" charset="0"/>
              </a:rPr>
              <a:t>A Lot</a:t>
            </a:r>
          </a:p>
        </p:txBody>
      </p:sp>
      <p:sp>
        <p:nvSpPr>
          <p:cNvPr id="21" name="Rectangle 20"/>
          <p:cNvSpPr/>
          <p:nvPr userDrawn="1"/>
        </p:nvSpPr>
        <p:spPr bwMode="auto">
          <a:xfrm>
            <a:off x="3185967" y="1128713"/>
            <a:ext cx="1931988" cy="1869420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 bwMode="auto">
          <a:xfrm>
            <a:off x="0" y="6026150"/>
            <a:ext cx="9144000" cy="5381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TextBox 35"/>
          <p:cNvSpPr txBox="1">
            <a:spLocks noChangeArrowheads="1"/>
          </p:cNvSpPr>
          <p:nvPr/>
        </p:nvSpPr>
        <p:spPr bwMode="auto">
          <a:xfrm>
            <a:off x="1143000" y="6103938"/>
            <a:ext cx="7870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Connecticut Department of Energy and Environmental Protection</a:t>
            </a:r>
          </a:p>
        </p:txBody>
      </p:sp>
      <p:pic>
        <p:nvPicPr>
          <p:cNvPr id="19" name="Picture 7" descr="DEEPLogoRectangleCOLOR755px337px300dpi.gif"/>
          <p:cNvPicPr>
            <a:picLocks noChangeAspect="1"/>
          </p:cNvPicPr>
          <p:nvPr/>
        </p:nvPicPr>
        <p:blipFill>
          <a:blip r:embed="rId2" cstate="print"/>
          <a:srcRect r="64532"/>
          <a:stretch>
            <a:fillRect/>
          </a:stretch>
        </p:blipFill>
        <p:spPr bwMode="auto">
          <a:xfrm>
            <a:off x="292100" y="5753100"/>
            <a:ext cx="7778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7257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0" y="6026150"/>
            <a:ext cx="9144000" cy="5381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extBox 35"/>
          <p:cNvSpPr txBox="1">
            <a:spLocks noChangeArrowheads="1"/>
          </p:cNvSpPr>
          <p:nvPr userDrawn="1"/>
        </p:nvSpPr>
        <p:spPr bwMode="auto">
          <a:xfrm>
            <a:off x="1143000" y="6103938"/>
            <a:ext cx="7870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Connecticut Department of Energy and Environmental Protection</a:t>
            </a:r>
          </a:p>
        </p:txBody>
      </p:sp>
      <p:pic>
        <p:nvPicPr>
          <p:cNvPr id="15" name="Picture 7" descr="DEEPLogoRectangleCOLOR755px337px300dpi.gif"/>
          <p:cNvPicPr>
            <a:picLocks noChangeAspect="1"/>
          </p:cNvPicPr>
          <p:nvPr userDrawn="1"/>
        </p:nvPicPr>
        <p:blipFill>
          <a:blip r:embed="rId2" cstate="print"/>
          <a:srcRect r="64532"/>
          <a:stretch>
            <a:fillRect/>
          </a:stretch>
        </p:blipFill>
        <p:spPr bwMode="auto">
          <a:xfrm>
            <a:off x="292100" y="5774871"/>
            <a:ext cx="7778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 userDrawn="1">
            <p:ph idx="1"/>
          </p:nvPr>
        </p:nvSpPr>
        <p:spPr>
          <a:xfrm>
            <a:off x="609600" y="1447800"/>
            <a:ext cx="8229600" cy="3733800"/>
          </a:xfrm>
          <a:prstGeom prst="rect">
            <a:avLst/>
          </a:prstGeom>
        </p:spPr>
        <p:txBody>
          <a:bodyPr/>
          <a:lstStyle/>
          <a:p>
            <a:pPr lvl="0" eaLnBrk="1" hangingPunct="1">
              <a:buFont typeface="Arial" pitchFamily="34" charset="0"/>
              <a:buNone/>
            </a:pPr>
            <a:r>
              <a:rPr lang="en-US" baseline="30000">
                <a:solidFill>
                  <a:schemeClr val="bg1"/>
                </a:solidFill>
                <a:latin typeface="Berkeley-Medium"/>
              </a:rPr>
              <a:t>Edit Master text styles</a:t>
            </a:r>
          </a:p>
          <a:p>
            <a:pPr lvl="1" eaLnBrk="1" hangingPunct="1">
              <a:buFont typeface="Arial" pitchFamily="34" charset="0"/>
              <a:buNone/>
            </a:pPr>
            <a:r>
              <a:rPr lang="en-US" baseline="30000">
                <a:solidFill>
                  <a:schemeClr val="bg1"/>
                </a:solidFill>
                <a:latin typeface="Berkeley-Medium"/>
              </a:rPr>
              <a:t>Second level</a:t>
            </a:r>
          </a:p>
          <a:p>
            <a:pPr lvl="2" eaLnBrk="1" hangingPunct="1">
              <a:buFont typeface="Arial" pitchFamily="34" charset="0"/>
              <a:buNone/>
            </a:pPr>
            <a:r>
              <a:rPr lang="en-US" baseline="30000">
                <a:solidFill>
                  <a:schemeClr val="bg1"/>
                </a:solidFill>
                <a:latin typeface="Berkeley-Medium"/>
              </a:rPr>
              <a:t>Third level</a:t>
            </a:r>
          </a:p>
          <a:p>
            <a:pPr lvl="3" eaLnBrk="1" hangingPunct="1">
              <a:buFont typeface="Arial" pitchFamily="34" charset="0"/>
              <a:buNone/>
            </a:pPr>
            <a:r>
              <a:rPr lang="en-US" baseline="30000">
                <a:solidFill>
                  <a:schemeClr val="bg1"/>
                </a:solidFill>
                <a:latin typeface="Berkeley-Medium"/>
              </a:rPr>
              <a:t>Fourth level</a:t>
            </a:r>
          </a:p>
          <a:p>
            <a:pPr lvl="4" eaLnBrk="1" hangingPunct="1">
              <a:buFont typeface="Arial" pitchFamily="34" charset="0"/>
              <a:buNone/>
            </a:pPr>
            <a:r>
              <a:rPr lang="en-US" baseline="30000">
                <a:solidFill>
                  <a:schemeClr val="bg1"/>
                </a:solidFill>
                <a:latin typeface="Berkeley-Medium"/>
              </a:rPr>
              <a:t>Fifth level</a:t>
            </a:r>
            <a:endParaRPr lang="en-US" baseline="30000" dirty="0">
              <a:solidFill>
                <a:schemeClr val="bg1"/>
              </a:solidFill>
              <a:latin typeface="Berkeley-Medium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15314"/>
            <a:ext cx="9144000" cy="4426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6037943"/>
            <a:ext cx="9144000" cy="5263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10" descr="21050604.JPG"/>
          <p:cNvPicPr>
            <a:picLocks noChangeAspect="1"/>
          </p:cNvPicPr>
          <p:nvPr userDrawn="1"/>
        </p:nvPicPr>
        <p:blipFill>
          <a:blip r:embed="rId2" cstate="print"/>
          <a:srcRect b="11644"/>
          <a:stretch>
            <a:fillRect/>
          </a:stretch>
        </p:blipFill>
        <p:spPr bwMode="auto">
          <a:xfrm>
            <a:off x="0" y="0"/>
            <a:ext cx="91440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35"/>
          <p:cNvSpPr txBox="1">
            <a:spLocks noChangeArrowheads="1"/>
          </p:cNvSpPr>
          <p:nvPr userDrawn="1"/>
        </p:nvSpPr>
        <p:spPr bwMode="auto">
          <a:xfrm>
            <a:off x="1143000" y="6103938"/>
            <a:ext cx="7870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Connecticut Department of Energy and Environmental Protection</a:t>
            </a:r>
          </a:p>
        </p:txBody>
      </p:sp>
      <p:pic>
        <p:nvPicPr>
          <p:cNvPr id="5" name="Picture 7" descr="DEEPLogoRectangleCOLOR755px337px300dpi.gif"/>
          <p:cNvPicPr>
            <a:picLocks noChangeAspect="1"/>
          </p:cNvPicPr>
          <p:nvPr userDrawn="1"/>
        </p:nvPicPr>
        <p:blipFill>
          <a:blip r:embed="rId3" cstate="print"/>
          <a:srcRect r="64532"/>
          <a:stretch>
            <a:fillRect/>
          </a:stretch>
        </p:blipFill>
        <p:spPr bwMode="auto">
          <a:xfrm>
            <a:off x="292100" y="5774871"/>
            <a:ext cx="7778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4916487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00800"/>
            <a:ext cx="9144000" cy="4571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6037943"/>
            <a:ext cx="9144000" cy="5263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35"/>
          <p:cNvSpPr txBox="1">
            <a:spLocks noChangeArrowheads="1"/>
          </p:cNvSpPr>
          <p:nvPr userDrawn="1"/>
        </p:nvSpPr>
        <p:spPr bwMode="auto">
          <a:xfrm>
            <a:off x="1143000" y="6103938"/>
            <a:ext cx="7870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Connecticut Department of Energy and Environmental Protection</a:t>
            </a:r>
          </a:p>
        </p:txBody>
      </p:sp>
      <p:pic>
        <p:nvPicPr>
          <p:cNvPr id="8" name="Picture 7" descr="DEEPLogoRectangleCOLOR755px337px300dpi.gif"/>
          <p:cNvPicPr>
            <a:picLocks noChangeAspect="1"/>
          </p:cNvPicPr>
          <p:nvPr userDrawn="1"/>
        </p:nvPicPr>
        <p:blipFill>
          <a:blip r:embed="rId2" cstate="print"/>
          <a:srcRect r="64532"/>
          <a:stretch>
            <a:fillRect/>
          </a:stretch>
        </p:blipFill>
        <p:spPr bwMode="auto">
          <a:xfrm>
            <a:off x="292100" y="5753100"/>
            <a:ext cx="7778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72571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Questions?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6B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49" r:id="rId2"/>
    <p:sldLayoutId id="2147483661" r:id="rId3"/>
    <p:sldLayoutId id="2147483664" r:id="rId4"/>
    <p:sldLayoutId id="2147483665" r:id="rId5"/>
    <p:sldLayoutId id="2147483666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hyperlink" Target="http://www.dpuc.state.ct.us/dockcurr.nsf/8e6fc37a54110e3e852576190052b64d/194cdd65250f828885258560005e1c5b?OpenDocumen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hyperlink" Target="http://www.dpuc.state.ct.us/dockcurr.nsf/(Web%20Main%20View%5CAll%20Dockets)?OpenView&amp;Start=1396.1.42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puc.state.ct.us/ElectronicFiling/DPUCElectronicRegistration.nsf/Main%20Area?OpenForm" TargetMode="External"/><Relationship Id="rId2" Type="http://schemas.openxmlformats.org/officeDocument/2006/relationships/hyperlink" Target="http://www.dpuc.state.ct.us/dockcurr.nsf/$FormWebTSPURACalendarView?OpenForm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hyperlink" Target="http://www.dpuc.state.ct.us/ElectronicFiling/RevDPUCElectronicFiling.nsf/TroubleshootingSection?OpenFor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puc.state.ct.us/PURACAIU.NSF/RevWebIntake?OpenForm" TargetMode="External"/><Relationship Id="rId2" Type="http://schemas.openxmlformats.org/officeDocument/2006/relationships/hyperlink" Target="mailto:PURA.ExecutiveSecretary@ct.gov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pura.information@ct.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	Intro to PURA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09600" y="1397000"/>
          <a:ext cx="7921752" cy="4080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0584">
                  <a:extLst>
                    <a:ext uri="{9D8B030D-6E8A-4147-A177-3AD203B41FA5}">
                      <a16:colId xmlns:a16="http://schemas.microsoft.com/office/drawing/2014/main" val="2662451592"/>
                    </a:ext>
                  </a:extLst>
                </a:gridCol>
                <a:gridCol w="2640584">
                  <a:extLst>
                    <a:ext uri="{9D8B030D-6E8A-4147-A177-3AD203B41FA5}">
                      <a16:colId xmlns:a16="http://schemas.microsoft.com/office/drawing/2014/main" val="1969984146"/>
                    </a:ext>
                  </a:extLst>
                </a:gridCol>
                <a:gridCol w="2640584">
                  <a:extLst>
                    <a:ext uri="{9D8B030D-6E8A-4147-A177-3AD203B41FA5}">
                      <a16:colId xmlns:a16="http://schemas.microsoft.com/office/drawing/2014/main" val="885302311"/>
                    </a:ext>
                  </a:extLst>
                </a:gridCol>
              </a:tblGrid>
              <a:tr h="818159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Chairman </a:t>
                      </a:r>
                      <a:br>
                        <a:rPr lang="en-US"/>
                      </a:br>
                      <a:r>
                        <a:rPr lang="en-US"/>
                        <a:t>Marissa P. Gillett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Vice Chairman John W. “Jack” Betkoski 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Commissioner</a:t>
                      </a:r>
                      <a:br>
                        <a:rPr lang="en-US"/>
                      </a:br>
                      <a:r>
                        <a:rPr lang="en-US"/>
                        <a:t>Michael Caron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961709"/>
                  </a:ext>
                </a:extLst>
              </a:tr>
              <a:tr h="326209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2252409"/>
                  </a:ext>
                </a:extLst>
              </a:tr>
            </a:tbl>
          </a:graphicData>
        </a:graphic>
      </p:graphicFrame>
      <p:pic>
        <p:nvPicPr>
          <p:cNvPr id="1028" name="Picture 4" descr="Chairman Gillet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823" y="2520696"/>
            <a:ext cx="1905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ichael Car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479" y="2520695"/>
            <a:ext cx="1905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ice Chairman Betkosk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846" y="2520695"/>
            <a:ext cx="1905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899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5961227"/>
              </p:ext>
            </p:extLst>
          </p:nvPr>
        </p:nvGraphicFramePr>
        <p:xfrm>
          <a:off x="4366609" y="1918921"/>
          <a:ext cx="4584103" cy="3606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464940" y="0"/>
            <a:ext cx="8485772" cy="1143000"/>
          </a:xfrm>
        </p:spPr>
        <p:txBody>
          <a:bodyPr/>
          <a:lstStyle/>
          <a:p>
            <a:pPr algn="l"/>
            <a:r>
              <a:rPr lang="en-US" dirty="0" smtClean="0"/>
              <a:t>PURA’s Equitable Modern Grid</a:t>
            </a:r>
            <a:endParaRPr lang="en-US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1163445" y="6077728"/>
            <a:ext cx="7906214" cy="397413"/>
          </a:xfrm>
          <a:prstGeom prst="rect">
            <a:avLst/>
          </a:prstGeom>
          <a:solidFill>
            <a:srgbClr val="D5E1EF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dirty="0"/>
              <a:t>Connecticut Public Utilities Regulatory Authority</a:t>
            </a:r>
          </a:p>
        </p:txBody>
      </p:sp>
      <p:sp>
        <p:nvSpPr>
          <p:cNvPr id="2" name="Rectangle 1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35826" y="2151727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On October 2, 2019 </a:t>
            </a:r>
            <a:endParaRPr lang="en-US" sz="3200" dirty="0" smtClean="0">
              <a:solidFill>
                <a:schemeClr val="bg1"/>
              </a:solidFill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PURA </a:t>
            </a:r>
            <a:r>
              <a:rPr lang="en-US" sz="3200" dirty="0">
                <a:solidFill>
                  <a:schemeClr val="bg1"/>
                </a:solidFill>
              </a:rPr>
              <a:t>released its </a:t>
            </a:r>
          </a:p>
          <a:p>
            <a:pPr algn="ctr"/>
            <a:r>
              <a:rPr lang="en-US" sz="3200" b="1" i="1" dirty="0">
                <a:solidFill>
                  <a:schemeClr val="bg1"/>
                </a:solidFill>
              </a:rPr>
              <a:t>Framework for an Equitable Modern Grid 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(Docket </a:t>
            </a:r>
            <a:r>
              <a:rPr lang="en-US" sz="3200" dirty="0">
                <a:solidFill>
                  <a:schemeClr val="bg1"/>
                </a:solidFill>
              </a:rPr>
              <a:t>No. </a:t>
            </a:r>
            <a:r>
              <a:rPr lang="en-US" sz="3200" dirty="0" smtClean="0">
                <a:solidFill>
                  <a:schemeClr val="bg1"/>
                </a:solidFill>
              </a:rPr>
              <a:t>17-12-03)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39708" y="996468"/>
            <a:ext cx="2584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Objectives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873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 descr="Image result for money sign clipart circ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4" name="Picture 20" descr="Image result for electric poles wires clipart circ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96215" y="11162123"/>
            <a:ext cx="103639" cy="1554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8" name="Title 2"/>
          <p:cNvSpPr>
            <a:spLocks noGrp="1"/>
          </p:cNvSpPr>
          <p:nvPr>
            <p:ph type="title"/>
          </p:nvPr>
        </p:nvSpPr>
        <p:spPr>
          <a:xfrm>
            <a:off x="464940" y="0"/>
            <a:ext cx="8229600" cy="1143000"/>
          </a:xfrm>
        </p:spPr>
        <p:txBody>
          <a:bodyPr lIns="91440" tIns="45720" rIns="91440" bIns="45720" anchor="t"/>
          <a:lstStyle/>
          <a:p>
            <a:pPr algn="l"/>
            <a:r>
              <a:rPr lang="en-US" sz="4000" dirty="0"/>
              <a:t>Docket No. 17-12-03RE04</a:t>
            </a:r>
            <a:endParaRPr lang="en-US" dirty="0"/>
          </a:p>
        </p:txBody>
      </p:sp>
      <p:sp>
        <p:nvSpPr>
          <p:cNvPr id="18" name="Title 2"/>
          <p:cNvSpPr txBox="1">
            <a:spLocks/>
          </p:cNvSpPr>
          <p:nvPr/>
        </p:nvSpPr>
        <p:spPr>
          <a:xfrm>
            <a:off x="1163445" y="6077728"/>
            <a:ext cx="7906214" cy="397413"/>
          </a:xfrm>
          <a:prstGeom prst="rect">
            <a:avLst/>
          </a:prstGeom>
          <a:solidFill>
            <a:srgbClr val="D5E1EF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dirty="0"/>
              <a:t>Connecticut Public Utilities Regulatory Authority</a:t>
            </a:r>
          </a:p>
        </p:txBody>
      </p:sp>
      <p:sp>
        <p:nvSpPr>
          <p:cNvPr id="23" name="Content Placeholder 7"/>
          <p:cNvSpPr>
            <a:spLocks noGrp="1"/>
          </p:cNvSpPr>
          <p:nvPr>
            <p:ph idx="1"/>
          </p:nvPr>
        </p:nvSpPr>
        <p:spPr>
          <a:xfrm>
            <a:off x="460375" y="2125662"/>
            <a:ext cx="8173416" cy="3733800"/>
          </a:xfrm>
        </p:spPr>
        <p:txBody>
          <a:bodyPr lIns="91440" tIns="45720" rIns="91440" bIns="45720" anchor="t"/>
          <a:lstStyle/>
          <a:p>
            <a:pPr marL="0" indent="0">
              <a:spcBef>
                <a:spcPts val="0"/>
              </a:spcBef>
              <a:buNone/>
            </a:pPr>
            <a:r>
              <a:rPr lang="en-US" sz="2200" b="1" dirty="0">
                <a:solidFill>
                  <a:schemeClr val="bg1"/>
                </a:solidFill>
                <a:cs typeface="Calibri"/>
              </a:rPr>
              <a:t>Objective: </a:t>
            </a:r>
            <a:r>
              <a:rPr lang="en-US" sz="2200" dirty="0">
                <a:solidFill>
                  <a:schemeClr val="bg1"/>
                </a:solidFill>
                <a:cs typeface="Calibri"/>
              </a:rPr>
              <a:t>Enable Connecticut's commitment to the ten state ZEV MOU (125,000 – 150,000 EVs by 2025)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b="1" dirty="0">
              <a:solidFill>
                <a:schemeClr val="bg1"/>
              </a:solidFill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200" b="1" dirty="0">
                <a:solidFill>
                  <a:schemeClr val="bg1"/>
                </a:solidFill>
                <a:cs typeface="Calibri"/>
              </a:rPr>
              <a:t>RFPD Solicits Proposals Across Six ZEV Program Areas (</a:t>
            </a:r>
            <a:r>
              <a:rPr lang="en-US" sz="2200" b="1" dirty="0">
                <a:solidFill>
                  <a:schemeClr val="bg1"/>
                </a:solidFill>
                <a:cs typeface="Calibri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May 6, 2020</a:t>
            </a:r>
            <a:r>
              <a:rPr lang="en-US" sz="2200" b="1" dirty="0">
                <a:solidFill>
                  <a:schemeClr val="bg1"/>
                </a:solidFill>
                <a:cs typeface="Calibri"/>
              </a:rPr>
              <a:t>): </a:t>
            </a:r>
          </a:p>
          <a:p>
            <a:pPr marL="914400" lvl="1" indent="-514350">
              <a:spcBef>
                <a:spcPts val="0"/>
              </a:spcBef>
              <a:buAutoNum type="arabicPeriod"/>
            </a:pPr>
            <a:r>
              <a:rPr lang="en-US" sz="2200" dirty="0">
                <a:solidFill>
                  <a:schemeClr val="bg1"/>
                </a:solidFill>
                <a:cs typeface="Calibri"/>
              </a:rPr>
              <a:t>Residential Level II Charging (Single-Family)</a:t>
            </a:r>
          </a:p>
          <a:p>
            <a:pPr marL="914400" lvl="1" indent="-514350">
              <a:spcBef>
                <a:spcPts val="0"/>
              </a:spcBef>
              <a:buAutoNum type="arabicPeriod"/>
            </a:pPr>
            <a:r>
              <a:rPr lang="en-US" sz="2200" dirty="0">
                <a:solidFill>
                  <a:schemeClr val="bg1"/>
                </a:solidFill>
                <a:cs typeface="Calibri"/>
              </a:rPr>
              <a:t>Residential Level II Charging (Multi-Unit Dwellings)</a:t>
            </a:r>
          </a:p>
          <a:p>
            <a:pPr marL="914400" lvl="1" indent="-514350">
              <a:spcBef>
                <a:spcPts val="0"/>
              </a:spcBef>
              <a:buAutoNum type="arabicPeriod"/>
            </a:pPr>
            <a:r>
              <a:rPr lang="en-US" sz="2200" b="1" dirty="0">
                <a:solidFill>
                  <a:schemeClr val="bg1"/>
                </a:solidFill>
                <a:cs typeface="Calibri"/>
              </a:rPr>
              <a:t>Publicly Accessible Direct Current Fast Charging</a:t>
            </a:r>
          </a:p>
          <a:p>
            <a:pPr marL="914400" lvl="1" indent="-514350">
              <a:spcBef>
                <a:spcPts val="0"/>
              </a:spcBef>
              <a:buAutoNum type="arabicPeriod"/>
            </a:pPr>
            <a:r>
              <a:rPr lang="en-US" sz="2200" b="1" dirty="0">
                <a:solidFill>
                  <a:schemeClr val="bg1"/>
                </a:solidFill>
                <a:cs typeface="Calibri"/>
              </a:rPr>
              <a:t>Publicly Accessible Level II "Destination" Charging</a:t>
            </a:r>
          </a:p>
          <a:p>
            <a:pPr marL="914400" lvl="1" indent="-514350">
              <a:spcBef>
                <a:spcPts val="0"/>
              </a:spcBef>
              <a:buAutoNum type="arabicPeriod"/>
            </a:pPr>
            <a:r>
              <a:rPr lang="en-US" sz="2200" dirty="0">
                <a:solidFill>
                  <a:schemeClr val="bg1"/>
                </a:solidFill>
                <a:cs typeface="Calibri"/>
              </a:rPr>
              <a:t>Workplace Level II Charging (including light-duty fleets)</a:t>
            </a:r>
          </a:p>
          <a:p>
            <a:pPr marL="914400" lvl="1" indent="-514350">
              <a:spcBef>
                <a:spcPts val="0"/>
              </a:spcBef>
              <a:buAutoNum type="arabicPeriod"/>
            </a:pPr>
            <a:r>
              <a:rPr lang="en-US" sz="2200" dirty="0">
                <a:solidFill>
                  <a:schemeClr val="bg1"/>
                </a:solidFill>
                <a:cs typeface="Calibri"/>
              </a:rPr>
              <a:t>Low-to-Moderate Income (LMI) Customer Electrified Mobility Study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t="50894" b="34804"/>
          <a:stretch/>
        </p:blipFill>
        <p:spPr>
          <a:xfrm>
            <a:off x="274320" y="1188720"/>
            <a:ext cx="6400800" cy="60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564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 descr="Image result for money sign clipart circ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4" name="Picture 20" descr="Image result for electric poles wires clipart circ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96215" y="11162123"/>
            <a:ext cx="103639" cy="1554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8" name="Title 2"/>
          <p:cNvSpPr>
            <a:spLocks noGrp="1"/>
          </p:cNvSpPr>
          <p:nvPr>
            <p:ph type="title"/>
          </p:nvPr>
        </p:nvSpPr>
        <p:spPr>
          <a:xfrm>
            <a:off x="464940" y="0"/>
            <a:ext cx="8229600" cy="1143000"/>
          </a:xfrm>
        </p:spPr>
        <p:txBody>
          <a:bodyPr anchor="t"/>
          <a:lstStyle/>
          <a:p>
            <a:pPr algn="l"/>
            <a:r>
              <a:rPr lang="en-US" sz="4000"/>
              <a:t>Request for Program Design Proposals</a:t>
            </a:r>
            <a:endParaRPr lang="en-US" sz="4000" dirty="0"/>
          </a:p>
        </p:txBody>
      </p:sp>
      <p:sp>
        <p:nvSpPr>
          <p:cNvPr id="18" name="Title 2"/>
          <p:cNvSpPr txBox="1">
            <a:spLocks/>
          </p:cNvSpPr>
          <p:nvPr/>
        </p:nvSpPr>
        <p:spPr>
          <a:xfrm>
            <a:off x="1163445" y="6077728"/>
            <a:ext cx="7906214" cy="397413"/>
          </a:xfrm>
          <a:prstGeom prst="rect">
            <a:avLst/>
          </a:prstGeom>
          <a:solidFill>
            <a:srgbClr val="D5E1EF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dirty="0"/>
              <a:t>Connecticut Public Utilities Regulatory Authority</a:t>
            </a:r>
          </a:p>
        </p:txBody>
      </p:sp>
      <p:sp>
        <p:nvSpPr>
          <p:cNvPr id="23" name="Content Placeholder 7"/>
          <p:cNvSpPr>
            <a:spLocks noGrp="1"/>
          </p:cNvSpPr>
          <p:nvPr>
            <p:ph idx="1"/>
          </p:nvPr>
        </p:nvSpPr>
        <p:spPr>
          <a:xfrm>
            <a:off x="460375" y="1983968"/>
            <a:ext cx="8453385" cy="3733800"/>
          </a:xfrm>
        </p:spPr>
        <p:txBody>
          <a:bodyPr lIns="91440" tIns="45720" rIns="91440" bIns="45720" anchor="t"/>
          <a:lstStyle/>
          <a:p>
            <a:pPr marL="0" indent="0">
              <a:spcBef>
                <a:spcPts val="0"/>
              </a:spcBef>
              <a:buNone/>
            </a:pPr>
            <a:r>
              <a:rPr lang="en-US" sz="2200" b="1" dirty="0">
                <a:solidFill>
                  <a:schemeClr val="bg1"/>
                </a:solidFill>
                <a:cs typeface="Calibri"/>
              </a:rPr>
              <a:t>Stakeholder responses to the RFPD (</a:t>
            </a:r>
            <a:r>
              <a:rPr lang="en-US" sz="2200" b="1" dirty="0">
                <a:solidFill>
                  <a:schemeClr val="bg1"/>
                </a:solidFill>
                <a:cs typeface="Calibri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July 31, 2020</a:t>
            </a:r>
            <a:r>
              <a:rPr lang="en-US" sz="2200" b="1" dirty="0">
                <a:solidFill>
                  <a:schemeClr val="bg1"/>
                </a:solidFill>
                <a:cs typeface="Calibri"/>
              </a:rPr>
              <a:t>)</a:t>
            </a:r>
          </a:p>
          <a:p>
            <a:pPr>
              <a:spcBef>
                <a:spcPts val="0"/>
              </a:spcBef>
            </a:pPr>
            <a:r>
              <a:rPr lang="en-US" sz="2200" dirty="0">
                <a:solidFill>
                  <a:schemeClr val="bg1"/>
                </a:solidFill>
                <a:cs typeface="Calibri"/>
              </a:rPr>
              <a:t>Eversource</a:t>
            </a:r>
          </a:p>
          <a:p>
            <a:pPr>
              <a:spcBef>
                <a:spcPts val="0"/>
              </a:spcBef>
            </a:pPr>
            <a:r>
              <a:rPr lang="en-US" sz="2200" dirty="0">
                <a:solidFill>
                  <a:schemeClr val="bg1"/>
                </a:solidFill>
                <a:cs typeface="Calibri"/>
              </a:rPr>
              <a:t>United Illuminating</a:t>
            </a:r>
          </a:p>
          <a:p>
            <a:pPr>
              <a:spcBef>
                <a:spcPts val="0"/>
              </a:spcBef>
            </a:pPr>
            <a:r>
              <a:rPr lang="en-US" sz="2200" dirty="0" err="1">
                <a:solidFill>
                  <a:schemeClr val="bg1"/>
                </a:solidFill>
                <a:ea typeface="+mn-lt"/>
                <a:cs typeface="+mn-lt"/>
              </a:rPr>
              <a:t>Chargepoint</a:t>
            </a:r>
            <a:endParaRPr lang="en-US" dirty="0" err="1">
              <a:solidFill>
                <a:schemeClr val="bg1"/>
              </a:solidFill>
              <a:ea typeface="+mn-lt"/>
              <a:cs typeface="+mn-lt"/>
            </a:endParaRPr>
          </a:p>
          <a:p>
            <a:pPr>
              <a:spcBef>
                <a:spcPts val="0"/>
              </a:spcBef>
            </a:pPr>
            <a:r>
              <a:rPr lang="en-US" sz="2200" dirty="0">
                <a:solidFill>
                  <a:schemeClr val="bg1"/>
                </a:solidFill>
                <a:cs typeface="Calibri"/>
              </a:rPr>
              <a:t>Enel X</a:t>
            </a:r>
          </a:p>
          <a:p>
            <a:pPr>
              <a:spcBef>
                <a:spcPts val="0"/>
              </a:spcBef>
            </a:pPr>
            <a:r>
              <a:rPr lang="en-US" sz="2200" dirty="0">
                <a:solidFill>
                  <a:schemeClr val="bg1"/>
                </a:solidFill>
                <a:cs typeface="Calibri"/>
              </a:rPr>
              <a:t>EVSE LLC</a:t>
            </a:r>
          </a:p>
          <a:p>
            <a:pPr>
              <a:spcBef>
                <a:spcPts val="0"/>
              </a:spcBef>
            </a:pPr>
            <a:r>
              <a:rPr lang="en-US" sz="2200" dirty="0" err="1">
                <a:solidFill>
                  <a:schemeClr val="bg1"/>
                </a:solidFill>
                <a:ea typeface="+mn-lt"/>
                <a:cs typeface="+mn-lt"/>
              </a:rPr>
              <a:t>Greenlots</a:t>
            </a:r>
            <a:endParaRPr lang="en-US" dirty="0" err="1">
              <a:solidFill>
                <a:schemeClr val="bg1"/>
              </a:solidFill>
              <a:cs typeface="Calibri"/>
            </a:endParaRPr>
          </a:p>
          <a:p>
            <a:pPr>
              <a:spcBef>
                <a:spcPts val="0"/>
              </a:spcBef>
            </a:pPr>
            <a:r>
              <a:rPr lang="en-US" sz="2200" dirty="0">
                <a:solidFill>
                  <a:schemeClr val="bg1"/>
                </a:solidFill>
                <a:cs typeface="Calibri"/>
              </a:rPr>
              <a:t>DEEP</a:t>
            </a:r>
          </a:p>
          <a:p>
            <a:pPr>
              <a:spcBef>
                <a:spcPts val="0"/>
              </a:spcBef>
            </a:pPr>
            <a:r>
              <a:rPr lang="en-US" sz="2200" dirty="0">
                <a:solidFill>
                  <a:schemeClr val="bg1"/>
                </a:solidFill>
                <a:cs typeface="Calibri"/>
              </a:rPr>
              <a:t>CT EV Coalition </a:t>
            </a:r>
          </a:p>
          <a:p>
            <a:pPr>
              <a:spcBef>
                <a:spcPts val="0"/>
              </a:spcBef>
            </a:pPr>
            <a:r>
              <a:rPr lang="en-US" sz="2200" dirty="0">
                <a:solidFill>
                  <a:schemeClr val="bg1"/>
                </a:solidFill>
                <a:cs typeface="Calibri"/>
              </a:rPr>
              <a:t>CT Green Bank</a:t>
            </a:r>
          </a:p>
          <a:p>
            <a:pPr marL="0" indent="0">
              <a:spcBef>
                <a:spcPts val="0"/>
              </a:spcBef>
              <a:buNone/>
            </a:pPr>
            <a:endParaRPr lang="en-US" sz="2200" b="1" dirty="0">
              <a:solidFill>
                <a:schemeClr val="bg1"/>
              </a:solidFill>
              <a:cs typeface="Calibri"/>
            </a:endParaRPr>
          </a:p>
          <a:p>
            <a:pPr marL="914400" lvl="1" indent="-514350">
              <a:spcBef>
                <a:spcPts val="0"/>
              </a:spcBef>
              <a:buAutoNum type="arabicPeriod"/>
            </a:pPr>
            <a:endParaRPr lang="en-US" sz="2200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t="50894" b="34804"/>
          <a:stretch/>
        </p:blipFill>
        <p:spPr>
          <a:xfrm>
            <a:off x="274320" y="1188720"/>
            <a:ext cx="6400800" cy="609713"/>
          </a:xfrm>
          <a:prstGeom prst="rect">
            <a:avLst/>
          </a:prstGeom>
        </p:spPr>
      </p:pic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14476E66-5EFC-4038-A514-5845F30FCA8B}"/>
              </a:ext>
            </a:extLst>
          </p:cNvPr>
          <p:cNvSpPr txBox="1">
            <a:spLocks/>
          </p:cNvSpPr>
          <p:nvPr/>
        </p:nvSpPr>
        <p:spPr>
          <a:xfrm>
            <a:off x="4570360" y="2611777"/>
            <a:ext cx="4659807" cy="320171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endParaRPr lang="en-US" sz="2200" b="1" dirty="0">
              <a:solidFill>
                <a:schemeClr val="bg1"/>
              </a:solidFill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200" b="1" dirty="0">
              <a:solidFill>
                <a:schemeClr val="bg1"/>
              </a:solidFill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200" b="1" dirty="0">
                <a:solidFill>
                  <a:schemeClr val="bg1"/>
                </a:solidFill>
                <a:cs typeface="Calibri"/>
              </a:rPr>
              <a:t>LMI customer electrified mobility </a:t>
            </a:r>
            <a:endParaRPr lang="en-US" b="1" dirty="0">
              <a:solidFill>
                <a:schemeClr val="bg1"/>
              </a:solidFill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200" b="1" dirty="0">
                <a:solidFill>
                  <a:schemeClr val="bg1"/>
                </a:solidFill>
                <a:cs typeface="Calibri"/>
              </a:rPr>
              <a:t>study</a:t>
            </a:r>
            <a:endParaRPr lang="en-US" b="1" dirty="0">
              <a:solidFill>
                <a:schemeClr val="bg1"/>
              </a:solidFill>
              <a:cs typeface="Calibri"/>
            </a:endParaRPr>
          </a:p>
          <a:p>
            <a:pPr>
              <a:spcBef>
                <a:spcPts val="0"/>
              </a:spcBef>
            </a:pPr>
            <a:r>
              <a:rPr lang="en-US" sz="2200" dirty="0" err="1">
                <a:solidFill>
                  <a:schemeClr val="bg1"/>
                </a:solidFill>
                <a:cs typeface="Calibri"/>
              </a:rPr>
              <a:t>EVNoire</a:t>
            </a:r>
            <a:endParaRPr lang="en-US" sz="2200" b="1" dirty="0" err="1">
              <a:solidFill>
                <a:schemeClr val="bg1"/>
              </a:solidFill>
              <a:cs typeface="Calibri"/>
            </a:endParaRPr>
          </a:p>
          <a:p>
            <a:pPr>
              <a:spcBef>
                <a:spcPts val="0"/>
              </a:spcBef>
            </a:pPr>
            <a:r>
              <a:rPr lang="en-US" sz="2200" dirty="0">
                <a:solidFill>
                  <a:schemeClr val="bg1"/>
                </a:solidFill>
                <a:cs typeface="Calibri"/>
              </a:rPr>
              <a:t>Rocky Mountain Institute</a:t>
            </a:r>
          </a:p>
          <a:p>
            <a:pPr>
              <a:spcBef>
                <a:spcPts val="0"/>
              </a:spcBef>
            </a:pPr>
            <a:r>
              <a:rPr lang="en-US" sz="2200" dirty="0">
                <a:solidFill>
                  <a:schemeClr val="bg1"/>
                </a:solidFill>
                <a:cs typeface="Calibri"/>
              </a:rPr>
              <a:t>Power Advisory LLC</a:t>
            </a:r>
          </a:p>
          <a:p>
            <a:pPr>
              <a:spcBef>
                <a:spcPts val="0"/>
              </a:spcBef>
            </a:pPr>
            <a:r>
              <a:rPr lang="en-US" sz="2200" dirty="0">
                <a:solidFill>
                  <a:schemeClr val="bg1"/>
                </a:solidFill>
                <a:cs typeface="Calibri"/>
              </a:rPr>
              <a:t>Eversource </a:t>
            </a:r>
          </a:p>
          <a:p>
            <a:pPr marL="0" indent="0">
              <a:spcBef>
                <a:spcPts val="0"/>
              </a:spcBef>
              <a:buNone/>
            </a:pPr>
            <a:endParaRPr lang="en-US" sz="2200" dirty="0">
              <a:solidFill>
                <a:schemeClr val="bg1"/>
              </a:solidFill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200" b="1" dirty="0">
              <a:solidFill>
                <a:schemeClr val="bg1"/>
              </a:solidFill>
              <a:cs typeface="Calibri"/>
            </a:endParaRPr>
          </a:p>
          <a:p>
            <a:pPr marL="914400" lvl="1" indent="-514350">
              <a:spcBef>
                <a:spcPts val="0"/>
              </a:spcBef>
              <a:buFont typeface="Arial" pitchFamily="34" charset="0"/>
              <a:buAutoNum type="arabicPeriod"/>
            </a:pPr>
            <a:endParaRPr lang="en-US" sz="2200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0681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 descr="Image result for money sign clipart circ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4" name="Picture 20" descr="Image result for electric poles wires clipart circ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96215" y="11162123"/>
            <a:ext cx="103639" cy="1554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8" name="Title 2"/>
          <p:cNvSpPr>
            <a:spLocks noGrp="1"/>
          </p:cNvSpPr>
          <p:nvPr>
            <p:ph type="title"/>
          </p:nvPr>
        </p:nvSpPr>
        <p:spPr>
          <a:xfrm>
            <a:off x="464940" y="0"/>
            <a:ext cx="8229600" cy="1143000"/>
          </a:xfrm>
        </p:spPr>
        <p:txBody>
          <a:bodyPr lIns="91440" tIns="45720" rIns="91440" bIns="45720" anchor="t"/>
          <a:lstStyle/>
          <a:p>
            <a:pPr algn="l"/>
            <a:r>
              <a:rPr lang="en-US" sz="4000" dirty="0" smtClean="0"/>
              <a:t>Publicly  Accessible Charging</a:t>
            </a:r>
            <a:endParaRPr lang="en-US" sz="4000" dirty="0">
              <a:cs typeface="Calibri"/>
            </a:endParaRPr>
          </a:p>
        </p:txBody>
      </p:sp>
      <p:sp>
        <p:nvSpPr>
          <p:cNvPr id="18" name="Title 2"/>
          <p:cNvSpPr txBox="1">
            <a:spLocks/>
          </p:cNvSpPr>
          <p:nvPr/>
        </p:nvSpPr>
        <p:spPr>
          <a:xfrm>
            <a:off x="1163445" y="6077728"/>
            <a:ext cx="7906214" cy="397413"/>
          </a:xfrm>
          <a:prstGeom prst="rect">
            <a:avLst/>
          </a:prstGeom>
          <a:solidFill>
            <a:srgbClr val="D5E1EF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dirty="0"/>
              <a:t>Connecticut Public Utilities Regulatory Authority</a:t>
            </a:r>
          </a:p>
        </p:txBody>
      </p:sp>
      <p:sp>
        <p:nvSpPr>
          <p:cNvPr id="23" name="Content Placeholder 7"/>
          <p:cNvSpPr>
            <a:spLocks noGrp="1"/>
          </p:cNvSpPr>
          <p:nvPr>
            <p:ph idx="1"/>
          </p:nvPr>
        </p:nvSpPr>
        <p:spPr>
          <a:xfrm>
            <a:off x="460375" y="2125662"/>
            <a:ext cx="8173416" cy="3733800"/>
          </a:xfrm>
        </p:spPr>
        <p:txBody>
          <a:bodyPr lIns="91440" tIns="45720" rIns="91440" bIns="45720" anchor="t"/>
          <a:lstStyle/>
          <a:p>
            <a:pPr marL="0" indent="0">
              <a:spcBef>
                <a:spcPts val="0"/>
              </a:spcBef>
              <a:buNone/>
            </a:pPr>
            <a:r>
              <a:rPr lang="en-US" sz="2200" b="1" dirty="0">
                <a:solidFill>
                  <a:schemeClr val="bg1"/>
                </a:solidFill>
                <a:cs typeface="Calibri"/>
              </a:rPr>
              <a:t>Request for Program </a:t>
            </a:r>
            <a:r>
              <a:rPr lang="en-US" sz="2200" b="1" dirty="0" smtClean="0">
                <a:solidFill>
                  <a:schemeClr val="bg1"/>
                </a:solidFill>
                <a:cs typeface="Calibri"/>
              </a:rPr>
              <a:t>Design to Address </a:t>
            </a:r>
            <a:r>
              <a:rPr lang="en-US" sz="2200" b="1" dirty="0">
                <a:solidFill>
                  <a:schemeClr val="bg1"/>
                </a:solidFill>
                <a:cs typeface="Calibri"/>
              </a:rPr>
              <a:t>Direct </a:t>
            </a:r>
            <a:r>
              <a:rPr lang="en-US" sz="2200" b="1" dirty="0" smtClean="0">
                <a:solidFill>
                  <a:schemeClr val="bg1"/>
                </a:solidFill>
                <a:cs typeface="Calibri"/>
              </a:rPr>
              <a:t>Current Fast Charging (DCFC) &amp; Destination Charging included:</a:t>
            </a:r>
          </a:p>
          <a:p>
            <a:pPr>
              <a:spcBef>
                <a:spcPts val="0"/>
              </a:spcBef>
            </a:pPr>
            <a:r>
              <a:rPr lang="en-US" sz="2200" dirty="0" smtClean="0">
                <a:solidFill>
                  <a:schemeClr val="bg1"/>
                </a:solidFill>
                <a:cs typeface="Calibri"/>
              </a:rPr>
              <a:t>Ownership models and proposed incentive structures</a:t>
            </a:r>
          </a:p>
          <a:p>
            <a:pPr>
              <a:spcBef>
                <a:spcPts val="0"/>
              </a:spcBef>
            </a:pPr>
            <a:r>
              <a:rPr lang="en-US" sz="2200" dirty="0" smtClean="0">
                <a:solidFill>
                  <a:schemeClr val="bg1"/>
                </a:solidFill>
                <a:cs typeface="Calibri"/>
              </a:rPr>
              <a:t>Site selection parameters (particularly for DCFC)</a:t>
            </a:r>
          </a:p>
          <a:p>
            <a:pPr>
              <a:spcBef>
                <a:spcPts val="0"/>
              </a:spcBef>
            </a:pPr>
            <a:r>
              <a:rPr lang="en-US" sz="2200" dirty="0" smtClean="0">
                <a:solidFill>
                  <a:schemeClr val="bg1"/>
                </a:solidFill>
                <a:cs typeface="Calibri"/>
              </a:rPr>
              <a:t>Measures to ensure consistent EV charging experience across locations</a:t>
            </a:r>
          </a:p>
          <a:p>
            <a:pPr>
              <a:spcBef>
                <a:spcPts val="0"/>
              </a:spcBef>
            </a:pPr>
            <a:r>
              <a:rPr lang="en-US" sz="2200" dirty="0" smtClean="0">
                <a:solidFill>
                  <a:schemeClr val="bg1"/>
                </a:solidFill>
                <a:cs typeface="Calibri"/>
              </a:rPr>
              <a:t>Rate design proposals to address demand charges </a:t>
            </a:r>
          </a:p>
          <a:p>
            <a:pPr>
              <a:spcBef>
                <a:spcPts val="0"/>
              </a:spcBef>
            </a:pPr>
            <a:r>
              <a:rPr lang="en-US" sz="2200" dirty="0" smtClean="0">
                <a:solidFill>
                  <a:schemeClr val="bg1"/>
                </a:solidFill>
                <a:cs typeface="Calibri"/>
              </a:rPr>
              <a:t>Co-location of EV charging infrastructure with distributed energy resources </a:t>
            </a:r>
          </a:p>
          <a:p>
            <a:pPr marL="0" indent="0">
              <a:spcBef>
                <a:spcPts val="0"/>
              </a:spcBef>
              <a:buNone/>
            </a:pPr>
            <a:endParaRPr lang="en-US" sz="2200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50894" b="34804"/>
          <a:stretch/>
        </p:blipFill>
        <p:spPr>
          <a:xfrm>
            <a:off x="274320" y="1188720"/>
            <a:ext cx="6400800" cy="6097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056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	How to engage with PURA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8229600" cy="4038600"/>
          </a:xfrm>
        </p:spPr>
        <p:txBody>
          <a:bodyPr/>
          <a:lstStyle/>
          <a:p>
            <a:r>
              <a:rPr lang="en-US" sz="2200">
                <a:solidFill>
                  <a:schemeClr val="bg1"/>
                </a:solidFill>
              </a:rPr>
              <a:t>PURA </a:t>
            </a:r>
            <a:r>
              <a:rPr lang="en-US" sz="2200">
                <a:solidFill>
                  <a:schemeClr val="bg1"/>
                </a:solidFill>
                <a:hlinkClick r:id="rId2"/>
              </a:rPr>
              <a:t>online calendar</a:t>
            </a:r>
            <a:endParaRPr lang="en-US" sz="2200">
              <a:solidFill>
                <a:schemeClr val="bg1"/>
              </a:solidFill>
            </a:endParaRPr>
          </a:p>
          <a:p>
            <a:r>
              <a:rPr lang="en-US" sz="2200">
                <a:solidFill>
                  <a:schemeClr val="bg1"/>
                </a:solidFill>
              </a:rPr>
              <a:t>Sign up for email alerts</a:t>
            </a:r>
          </a:p>
          <a:p>
            <a:pPr marL="400050" lvl="1" indent="0">
              <a:buNone/>
            </a:pPr>
            <a:r>
              <a:rPr lang="en-US" sz="1400">
                <a:solidFill>
                  <a:schemeClr val="bg1"/>
                </a:solidFill>
              </a:rPr>
              <a:t>Interested in receiving email updates for the above dockets, or other PURA proceedings? Sign up through </a:t>
            </a:r>
            <a:r>
              <a:rPr lang="en-US" sz="1400" b="1" u="sng">
                <a:solidFill>
                  <a:schemeClr val="bg1"/>
                </a:solidFill>
                <a:hlinkClick r:id="rId3"/>
              </a:rPr>
              <a:t>PURA's email notification system</a:t>
            </a:r>
            <a:r>
              <a:rPr lang="en-US" sz="1400">
                <a:solidFill>
                  <a:schemeClr val="bg1"/>
                </a:solidFill>
              </a:rPr>
              <a:t>.  If you’re having difficulties updating an existing account, use the Internet Explorer browser and follow these</a:t>
            </a:r>
            <a:r>
              <a:rPr lang="en-US" sz="1400" b="1" u="sng">
                <a:solidFill>
                  <a:schemeClr val="bg1"/>
                </a:solidFill>
                <a:hlinkClick r:id="rId4"/>
              </a:rPr>
              <a:t> troubleshooting tips</a:t>
            </a:r>
            <a:r>
              <a:rPr lang="en-US" sz="1400">
                <a:solidFill>
                  <a:schemeClr val="bg1"/>
                </a:solidFill>
              </a:rPr>
              <a:t>.</a:t>
            </a:r>
          </a:p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50081" b="2473"/>
          <a:stretch/>
        </p:blipFill>
        <p:spPr>
          <a:xfrm>
            <a:off x="1919076" y="2819400"/>
            <a:ext cx="5153447" cy="283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810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	How to engage, </a:t>
            </a:r>
            <a:r>
              <a:rPr lang="en-US" err="1"/>
              <a:t>Con’t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98755"/>
            <a:ext cx="8229600" cy="2127325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</a:rPr>
              <a:t>Provide comment during a public </a:t>
            </a:r>
            <a:r>
              <a:rPr lang="en-US" sz="2400" dirty="0" smtClean="0">
                <a:solidFill>
                  <a:schemeClr val="bg1"/>
                </a:solidFill>
              </a:rPr>
              <a:t>hearing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Submit written comments into the record by email: </a:t>
            </a:r>
            <a:r>
              <a:rPr lang="en-US" sz="2400" dirty="0"/>
              <a:t> </a:t>
            </a:r>
            <a:r>
              <a:rPr lang="en-US" sz="2400" b="1" dirty="0" smtClean="0">
                <a:hlinkClick r:id="rId2"/>
              </a:rPr>
              <a:t>PURA.ExecutiveSecretary@ct.gov</a:t>
            </a:r>
            <a:endParaRPr lang="en-US" sz="2400" b="1" dirty="0"/>
          </a:p>
          <a:p>
            <a:r>
              <a:rPr lang="en-US" sz="2400" dirty="0" smtClean="0">
                <a:solidFill>
                  <a:schemeClr val="bg1"/>
                </a:solidFill>
              </a:rPr>
              <a:t>Intervene in a docketed matter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67374" y="3724835"/>
            <a:ext cx="528738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   </a:t>
            </a:r>
            <a:r>
              <a:rPr lang="en-US" sz="2400" dirty="0" smtClean="0">
                <a:solidFill>
                  <a:schemeClr val="bg1"/>
                </a:solidFill>
              </a:rPr>
              <a:t>Telephone </a:t>
            </a:r>
            <a:r>
              <a:rPr lang="en-US" sz="2400" dirty="0">
                <a:solidFill>
                  <a:schemeClr val="bg1"/>
                </a:solidFill>
              </a:rPr>
              <a:t>Numbers</a:t>
            </a:r>
            <a:r>
              <a:rPr lang="en-US" dirty="0">
                <a:solidFill>
                  <a:schemeClr val="bg1"/>
                </a:solidFill>
              </a:rPr>
              <a:t>	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Toll </a:t>
            </a:r>
            <a:r>
              <a:rPr lang="en-US" dirty="0">
                <a:solidFill>
                  <a:schemeClr val="bg1"/>
                </a:solidFill>
              </a:rPr>
              <a:t>Free Number:  1-800-382-4586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Outside </a:t>
            </a:r>
            <a:r>
              <a:rPr lang="en-US" dirty="0">
                <a:solidFill>
                  <a:schemeClr val="bg1"/>
                </a:solidFill>
              </a:rPr>
              <a:t>Connecticut: 1-860-827-2622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Fax </a:t>
            </a:r>
            <a:r>
              <a:rPr lang="en-US" dirty="0">
                <a:solidFill>
                  <a:schemeClr val="bg1"/>
                </a:solidFill>
              </a:rPr>
              <a:t>Number:  (860) 827-2885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TDD </a:t>
            </a:r>
            <a:r>
              <a:rPr lang="en-US" dirty="0">
                <a:solidFill>
                  <a:schemeClr val="bg1"/>
                </a:solidFill>
              </a:rPr>
              <a:t>Telecommunications for the Deaf:  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dirty="0">
                <a:solidFill>
                  <a:schemeClr val="bg1"/>
                </a:solidFill>
              </a:rPr>
              <a:t>860) 827-2837 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i="1" dirty="0" smtClean="0">
                <a:solidFill>
                  <a:schemeClr val="bg1"/>
                </a:solidFill>
              </a:rPr>
              <a:t>(to </a:t>
            </a:r>
            <a:r>
              <a:rPr lang="en-US" i="1" dirty="0">
                <a:solidFill>
                  <a:schemeClr val="bg1"/>
                </a:solidFill>
              </a:rPr>
              <a:t>be used only if you </a:t>
            </a:r>
            <a:r>
              <a:rPr lang="en-US" i="1" dirty="0" smtClean="0">
                <a:solidFill>
                  <a:schemeClr val="bg1"/>
                </a:solidFill>
              </a:rPr>
              <a:t>have </a:t>
            </a:r>
            <a:r>
              <a:rPr lang="en-US" i="1" dirty="0">
                <a:solidFill>
                  <a:schemeClr val="bg1"/>
                </a:solidFill>
              </a:rPr>
              <a:t>a TDD </a:t>
            </a:r>
            <a:r>
              <a:rPr lang="en-US" i="1" dirty="0" smtClean="0">
                <a:solidFill>
                  <a:schemeClr val="bg1"/>
                </a:solidFill>
              </a:rPr>
              <a:t>machine)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9247" y="3111807"/>
            <a:ext cx="7670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Contact Info for PURA’s Consumer Affairs Unit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8866" y="3675827"/>
            <a:ext cx="36307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You may </a:t>
            </a:r>
            <a:r>
              <a:rPr lang="en-US" sz="2400" dirty="0"/>
              <a:t> </a:t>
            </a:r>
            <a:endParaRPr lang="en-US" sz="2400" dirty="0" smtClean="0"/>
          </a:p>
          <a:p>
            <a:pPr algn="ctr"/>
            <a:r>
              <a:rPr lang="en-US" sz="2400" dirty="0" smtClean="0">
                <a:hlinkClick r:id="rId3"/>
              </a:rPr>
              <a:t>file </a:t>
            </a:r>
            <a:r>
              <a:rPr lang="en-US" sz="2400" dirty="0">
                <a:hlinkClick r:id="rId3"/>
              </a:rPr>
              <a:t>a complaint </a:t>
            </a:r>
            <a:r>
              <a:rPr lang="en-US" sz="2400" dirty="0">
                <a:solidFill>
                  <a:schemeClr val="bg1"/>
                </a:solidFill>
              </a:rPr>
              <a:t>via our </a:t>
            </a:r>
            <a:r>
              <a:rPr lang="en-US" sz="2400" dirty="0" smtClean="0">
                <a:solidFill>
                  <a:schemeClr val="bg1"/>
                </a:solidFill>
              </a:rPr>
              <a:t>website, </a:t>
            </a:r>
            <a:r>
              <a:rPr lang="en-US" sz="2400" dirty="0">
                <a:solidFill>
                  <a:schemeClr val="bg1"/>
                </a:solidFill>
              </a:rPr>
              <a:t>or by email at 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hlinkClick r:id="rId4"/>
              </a:rPr>
              <a:t>pura.information@ct.gov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90060950"/>
      </p:ext>
    </p:extLst>
  </p:cSld>
  <p:clrMapOvr>
    <a:masterClrMapping/>
  </p:clrMapOvr>
</p:sld>
</file>

<file path=ppt/theme/theme1.xml><?xml version="1.0" encoding="utf-8"?>
<a:theme xmlns:a="http://schemas.openxmlformats.org/drawingml/2006/main" name="Blue Sky theme">
  <a:themeElements>
    <a:clrScheme name="Transformation Blue Theme">
      <a:dk1>
        <a:srgbClr val="FFFFFF"/>
      </a:dk1>
      <a:lt1>
        <a:srgbClr val="002A7E"/>
      </a:lt1>
      <a:dk2>
        <a:srgbClr val="3D6B9D"/>
      </a:dk2>
      <a:lt2>
        <a:srgbClr val="D4E1EE"/>
      </a:lt2>
      <a:accent1>
        <a:srgbClr val="FEFDDB"/>
      </a:accent1>
      <a:accent2>
        <a:srgbClr val="FFFF9F"/>
      </a:accent2>
      <a:accent3>
        <a:srgbClr val="C5DDDA"/>
      </a:accent3>
      <a:accent4>
        <a:srgbClr val="6CA8A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resh">
      <a:fillStyleLst>
        <a:solidFill>
          <a:schemeClr val="phClr"/>
        </a:solidFill>
        <a:solidFill>
          <a:schemeClr val="phClr">
            <a:tint val="70000"/>
            <a:satMod val="115000"/>
          </a:schemeClr>
        </a:solidFill>
        <a:solidFill>
          <a:schemeClr val="phClr">
            <a:shade val="80000"/>
            <a:satMod val="115000"/>
          </a:schemeClr>
        </a:solid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/>
          </a:solidFill>
          <a:prstDash val="solid"/>
          <a:miter/>
        </a:ln>
        <a:ln w="76200" cap="flat" cmpd="thickThin" algn="ctr">
          <a:solidFill>
            <a:schemeClr val="phClr">
              <a:alpha val="8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63500" sx="101000" sy="101000" rotWithShape="0">
              <a:srgbClr val="FFFFFF">
                <a:alpha val="50000"/>
              </a:srgbClr>
            </a:outerShdw>
          </a:effectLst>
        </a:effectStyle>
        <a:effectStyle>
          <a:effectLst>
            <a:innerShdw blurRad="101600">
              <a:srgbClr val="FFFFFF">
                <a:alpha val="75000"/>
              </a:srgbClr>
            </a:innerShdw>
            <a:outerShdw blurRad="63500" sx="101000" sy="101000" rotWithShape="0">
              <a:srgbClr val="FFFFFF">
                <a:alpha val="50000"/>
              </a:srgbClr>
            </a:outerShdw>
            <a:reflection blurRad="12700" stA="30000" endPos="35000" dist="38100" dir="5400000" sy="-100000" rotWithShape="0"/>
          </a:effectLst>
          <a:scene3d>
            <a:camera prst="orthographicFront">
              <a:rot lat="0" lon="0" rev="0"/>
            </a:camera>
            <a:lightRig rig="balanced" dir="t">
              <a:rot lat="0" lon="0" rev="30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theme</Template>
  <TotalTime>761</TotalTime>
  <Words>450</Words>
  <Application>Microsoft Office PowerPoint</Application>
  <PresentationFormat>On-screen Show (4:3)</PresentationFormat>
  <Paragraphs>79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Berkeley-Medium</vt:lpstr>
      <vt:lpstr>Calibri</vt:lpstr>
      <vt:lpstr>Times New Roman</vt:lpstr>
      <vt:lpstr>Blue Sky theme</vt:lpstr>
      <vt:lpstr> Intro to PURA</vt:lpstr>
      <vt:lpstr>PURA’s Equitable Modern Grid</vt:lpstr>
      <vt:lpstr>Docket No. 17-12-03RE04</vt:lpstr>
      <vt:lpstr>Request for Program Design Proposals</vt:lpstr>
      <vt:lpstr>Publicly  Accessible Charging</vt:lpstr>
      <vt:lpstr> How to engage with PURA</vt:lpstr>
      <vt:lpstr> How to engage, Con’t</vt:lpstr>
    </vt:vector>
  </TitlesOfParts>
  <Company>CTDEEP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 Ryor</dc:creator>
  <cp:lastModifiedBy>Stefanie Keohane</cp:lastModifiedBy>
  <cp:revision>1040</cp:revision>
  <dcterms:created xsi:type="dcterms:W3CDTF">2019-10-09T13:07:19Z</dcterms:created>
  <dcterms:modified xsi:type="dcterms:W3CDTF">2020-10-29T16:19:03Z</dcterms:modified>
</cp:coreProperties>
</file>