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20"/>
  </p:notesMasterIdLst>
  <p:sldIdLst>
    <p:sldId id="276" r:id="rId6"/>
    <p:sldId id="495" r:id="rId7"/>
    <p:sldId id="486" r:id="rId8"/>
    <p:sldId id="478" r:id="rId9"/>
    <p:sldId id="488" r:id="rId10"/>
    <p:sldId id="489" r:id="rId11"/>
    <p:sldId id="482" r:id="rId12"/>
    <p:sldId id="268" r:id="rId13"/>
    <p:sldId id="1146" r:id="rId14"/>
    <p:sldId id="496" r:id="rId15"/>
    <p:sldId id="497" r:id="rId16"/>
    <p:sldId id="483" r:id="rId17"/>
    <p:sldId id="472" r:id="rId18"/>
    <p:sldId id="463" r:id="rId19"/>
  </p:sldIdLst>
  <p:sldSz cx="12192000" cy="6858000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Madgwick" initials="SM" lastIdx="2" clrIdx="0">
    <p:extLst>
      <p:ext uri="{19B8F6BF-5375-455C-9EA6-DF929625EA0E}">
        <p15:presenceInfo xmlns:p15="http://schemas.microsoft.com/office/powerpoint/2012/main" userId="S::sue.madgwick@ncetm.org.uk::58326d1e-b162-4103-a1b6-8d97dc0179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94D59-56FB-434F-99B7-42397AE84470}" v="1" dt="2023-05-10T16:04:32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40" autoAdjust="0"/>
  </p:normalViewPr>
  <p:slideViewPr>
    <p:cSldViewPr>
      <p:cViewPr varScale="1">
        <p:scale>
          <a:sx n="76" d="100"/>
          <a:sy n="76" d="100"/>
        </p:scale>
        <p:origin x="130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Shearman" userId="b111ba6d-6d78-4280-b8b0-1bff45a72eae" providerId="ADAL" clId="{06594D59-56FB-434F-99B7-42397AE84470}"/>
    <pc:docChg chg="modSld">
      <pc:chgData name="Jen Shearman" userId="b111ba6d-6d78-4280-b8b0-1bff45a72eae" providerId="ADAL" clId="{06594D59-56FB-434F-99B7-42397AE84470}" dt="2023-05-10T16:04:32.697" v="0"/>
      <pc:docMkLst>
        <pc:docMk/>
      </pc:docMkLst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1280550201" sldId="268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1280550201" sldId="268"/>
            <ac:picMk id="31" creationId="{29FB475A-2EAA-FFEB-B9FF-8C00681D90E9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9545480" sldId="276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9545480" sldId="276"/>
            <ac:picMk id="7" creationId="{B4BB3964-6D5E-169E-57ED-9E117336DA47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519969420" sldId="463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519969420" sldId="463"/>
            <ac:picMk id="4" creationId="{0B69519E-2E96-A3B3-E4CC-5ACCE9A888E3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356578706" sldId="472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356578706" sldId="472"/>
            <ac:picMk id="13" creationId="{8CFCD061-9760-8AA6-8526-A0D2C02507F9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505894478" sldId="478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505894478" sldId="478"/>
            <ac:picMk id="12" creationId="{01F0A9BB-5871-D2D2-3AF3-9DF1CE51DE97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1241475005" sldId="482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1241475005" sldId="482"/>
            <ac:picMk id="11" creationId="{84CE0351-8433-2751-0902-F66DFE8396E4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828333692" sldId="483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828333692" sldId="483"/>
            <ac:picMk id="11" creationId="{15DC94BB-B958-07DC-0D2B-1C9924032CA9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2761538375" sldId="486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2761538375" sldId="486"/>
            <ac:picMk id="17" creationId="{BA011A5D-F76F-891B-B095-4FA3DA3DAAE2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2829410553" sldId="488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2829410553" sldId="488"/>
            <ac:picMk id="14" creationId="{B664AF3C-BEC8-C0C9-21F4-356959FDD0E4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1407680973" sldId="489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1407680973" sldId="489"/>
            <ac:picMk id="10" creationId="{C40C9433-E0C6-073D-FC45-9B6AD9468622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884002180" sldId="495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884002180" sldId="495"/>
            <ac:picMk id="48" creationId="{DAE1114E-12D1-C41F-796A-53B0E5EA7FD6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1141369025" sldId="496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1141369025" sldId="496"/>
            <ac:picMk id="10" creationId="{6B380CE8-C07E-9DA5-76F5-7EA5C8A78CAC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1613539967" sldId="497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1613539967" sldId="497"/>
            <ac:picMk id="5" creationId="{4CDB5FF2-5E6E-FC87-F47A-69920F240A82}"/>
          </ac:picMkLst>
        </pc:picChg>
      </pc:sldChg>
      <pc:sldChg chg="delSp modTransition modAnim">
        <pc:chgData name="Jen Shearman" userId="b111ba6d-6d78-4280-b8b0-1bff45a72eae" providerId="ADAL" clId="{06594D59-56FB-434F-99B7-42397AE84470}" dt="2023-05-10T16:04:32.697" v="0"/>
        <pc:sldMkLst>
          <pc:docMk/>
          <pc:sldMk cId="3546908539" sldId="1146"/>
        </pc:sldMkLst>
        <pc:picChg chg="del">
          <ac:chgData name="Jen Shearman" userId="b111ba6d-6d78-4280-b8b0-1bff45a72eae" providerId="ADAL" clId="{06594D59-56FB-434F-99B7-42397AE84470}" dt="2023-05-10T16:04:32.697" v="0"/>
          <ac:picMkLst>
            <pc:docMk/>
            <pc:sldMk cId="3546908539" sldId="1146"/>
            <ac:picMk id="16" creationId="{A503CE4A-3645-CF7F-5D61-936242B7C56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DD315-CABA-48C9-B8B8-E7F4A7C4E8F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C6D43-B330-470E-9514-C837501A6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2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1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1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3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20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95CC6D43-B330-470E-9514-C837501A6F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651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95CC6D43-B330-470E-9514-C837501A6F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61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70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28E0FC83-8831-4F27-ABD9-243B0A236B6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601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69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46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2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511F86-0498-45AC-91EB-811F623B6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256F-83C8-4422-BB4B-79DB90083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0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595D34C-D39A-447E-B8E1-0325876F79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3E31430-B412-41EA-BA55-D58E71499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2" y="1556792"/>
            <a:ext cx="5390388" cy="3888433"/>
          </a:xfrm>
        </p:spPr>
        <p:txBody>
          <a:bodyPr/>
          <a:lstStyle>
            <a:lvl1pPr marL="457200" indent="-457200">
              <a:buClr>
                <a:srgbClr val="585858"/>
              </a:buClr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3090DB9E-A500-4BA4-8B74-89F3EF7AD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010" y="1556792"/>
            <a:ext cx="5390389" cy="3888433"/>
          </a:xfrm>
        </p:spPr>
        <p:txBody>
          <a:bodyPr/>
          <a:lstStyle>
            <a:lvl1pPr>
              <a:defRPr sz="2400">
                <a:solidFill>
                  <a:srgbClr val="585858"/>
                </a:solidFill>
                <a:latin typeface="+mj-lt"/>
              </a:defRPr>
            </a:lvl1pPr>
            <a:lvl2pPr marL="8001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2573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573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4pPr>
            <a:lvl5pPr marL="21145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F435181-C807-4F0D-B9A5-7C9C469DF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4C98FF4-E4A7-4DB9-B82D-0C11BE18E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AD83AB7-F679-4E3E-B374-A32C747C6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5C1D8-5F3C-45E3-A862-3FEB8F83897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6B17004-3771-46EE-9F97-BB5E8F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23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E1F239-C099-4D71-889B-049497543F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729FEB22-335A-41BD-B17B-784C9EEF9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785812D-06FB-4137-82DA-4C8636188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5DD14D-38EC-424C-AF0C-03BA91A64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A271E-C960-4C09-B05F-FB20100B09A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DD91F02-38ED-4B06-B867-E4F68C54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11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5FD13D6-B8E1-41A4-A5B9-E2C9ED4CB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49080"/>
            <a:ext cx="10972800" cy="426170"/>
          </a:xfrm>
        </p:spPr>
        <p:txBody>
          <a:bodyPr/>
          <a:lstStyle>
            <a:lvl1pPr algn="l">
              <a:defRPr sz="2000" b="1"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44954"/>
            <a:ext cx="10972800" cy="3560111"/>
          </a:xfrm>
        </p:spPr>
        <p:txBody>
          <a:bodyPr/>
          <a:lstStyle>
            <a:lvl1pPr marL="0" indent="0">
              <a:buNone/>
              <a:defRPr sz="3200">
                <a:solidFill>
                  <a:srgbClr val="58585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725144"/>
            <a:ext cx="10972800" cy="720080"/>
          </a:xfrm>
        </p:spPr>
        <p:txBody>
          <a:bodyPr/>
          <a:lstStyle>
            <a:lvl1pPr marL="0" indent="0">
              <a:buNone/>
              <a:defRPr sz="1400">
                <a:solidFill>
                  <a:srgbClr val="585858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F0D3A-200E-48B8-9EF9-7859E1660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EB8E3-53AE-439B-9428-72B81BD3B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C543D-1B00-4E11-9615-CDD988110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6FDD3-8659-4DF6-9C22-A70505F52D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75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0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8813D3F6-AFE0-4E9D-851A-B5716B58B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437" y="301625"/>
            <a:ext cx="10972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5">
            <a:extLst>
              <a:ext uri="{FF2B5EF4-FFF2-40B4-BE49-F238E27FC236}">
                <a16:creationId xmlns:a16="http://schemas.microsoft.com/office/drawing/2014/main" id="{F919EB2E-C910-4BD3-AA6E-D874436C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556793"/>
            <a:ext cx="10968567" cy="438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BBF75FAD-1C64-49A9-AABE-8F0A65128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86566B38-4A46-43A1-8FF2-24E49E84A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956C52DF-8098-4560-A757-D09AC7C69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AE284E3E-0734-4C1C-8A10-2A7D3F5CEA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61" r:id="rId2"/>
    <p:sldLayoutId id="2147483953" r:id="rId3"/>
    <p:sldLayoutId id="2147483956" r:id="rId4"/>
    <p:sldLayoutId id="2147483957" r:id="rId5"/>
    <p:sldLayoutId id="2147483960" r:id="rId6"/>
    <p:sldLayoutId id="2147483962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8585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400">
          <a:solidFill>
            <a:srgbClr val="585858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000">
          <a:solidFill>
            <a:srgbClr val="585858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1800">
          <a:solidFill>
            <a:srgbClr val="585858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53B0-7B44-4277-B7C8-F4506607E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1" y="476673"/>
            <a:ext cx="6049764" cy="2520279"/>
          </a:xfrm>
        </p:spPr>
        <p:txBody>
          <a:bodyPr/>
          <a:lstStyle/>
          <a:p>
            <a:r>
              <a:rPr lang="en-GB" dirty="0"/>
              <a:t>Unit 9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The Work Group / Programme/ Community report</a:t>
            </a:r>
            <a:endParaRPr lang="en-GB" dirty="0">
              <a:latin typeface="+mj-lt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943252B-5639-4015-961C-353DD8D2795F}"/>
              </a:ext>
            </a:extLst>
          </p:cNvPr>
          <p:cNvSpPr txBox="1">
            <a:spLocks/>
          </p:cNvSpPr>
          <p:nvPr/>
        </p:nvSpPr>
        <p:spPr bwMode="auto">
          <a:xfrm>
            <a:off x="609602" y="4581128"/>
            <a:ext cx="411824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/>
              <a:t>LLME Toolkit</a:t>
            </a:r>
          </a:p>
          <a:p>
            <a:r>
              <a:rPr lang="en-GB" sz="2000" kern="0" dirty="0"/>
              <a:t>(Revised May 2023)</a:t>
            </a:r>
          </a:p>
        </p:txBody>
      </p:sp>
    </p:spTree>
    <p:extLst>
      <p:ext uri="{BB962C8B-B14F-4D97-AF65-F5344CB8AC3E}">
        <p14:creationId xmlns:p14="http://schemas.microsoft.com/office/powerpoint/2010/main" val="39545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EDEFB-B8C9-47C5-9A10-E97F9FD7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4" y="116632"/>
            <a:ext cx="12697072" cy="982117"/>
          </a:xfrm>
        </p:spPr>
        <p:txBody>
          <a:bodyPr/>
          <a:lstStyle/>
          <a:p>
            <a:r>
              <a:rPr lang="en-GB" sz="3200" dirty="0"/>
              <a:t>Summary statements of overall impact and effectiveness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00B3B2-2AA7-4079-897C-8B9D5A387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71" y="4702064"/>
            <a:ext cx="11202387" cy="172819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34CD0B-E828-3930-778D-457CEDE0F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12795"/>
              </p:ext>
            </p:extLst>
          </p:nvPr>
        </p:nvGraphicFramePr>
        <p:xfrm>
          <a:off x="184071" y="651526"/>
          <a:ext cx="9440321" cy="3515644"/>
        </p:xfrm>
        <a:graphic>
          <a:graphicData uri="http://schemas.openxmlformats.org/drawingml/2006/table">
            <a:tbl>
              <a:tblPr firstRow="1" firstCol="1" bandRow="1"/>
              <a:tblGrid>
                <a:gridCol w="1628183">
                  <a:extLst>
                    <a:ext uri="{9D8B030D-6E8A-4147-A177-3AD203B41FA5}">
                      <a16:colId xmlns:a16="http://schemas.microsoft.com/office/drawing/2014/main" val="774776108"/>
                    </a:ext>
                  </a:extLst>
                </a:gridCol>
                <a:gridCol w="7812138">
                  <a:extLst>
                    <a:ext uri="{9D8B030D-6E8A-4147-A177-3AD203B41FA5}">
                      <a16:colId xmlns:a16="http://schemas.microsoft.com/office/drawing/2014/main" val="1677635819"/>
                    </a:ext>
                  </a:extLst>
                </a:gridCol>
              </a:tblGrid>
              <a:tr h="11237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 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51574"/>
                  </a:ext>
                </a:extLst>
              </a:tr>
              <a:tr h="983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Programme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42971"/>
                  </a:ext>
                </a:extLst>
              </a:tr>
              <a:tr h="1217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299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6B8BE6A-6B7A-A2A7-5315-EAC78C2C0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8" y="671226"/>
            <a:ext cx="7259959" cy="11737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787196-AA97-B74C-B0D2-C711F0BBB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528" y="1914462"/>
            <a:ext cx="7204901" cy="9821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9E5844-1BFE-95F8-4FD1-D8D7A140AB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7528" y="2994458"/>
            <a:ext cx="7162319" cy="98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69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8200A-EF83-4A45-9473-B78DF76D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85" y="548680"/>
            <a:ext cx="10972800" cy="982117"/>
          </a:xfrm>
        </p:spPr>
        <p:txBody>
          <a:bodyPr/>
          <a:lstStyle/>
          <a:p>
            <a:r>
              <a:rPr lang="en-GB" dirty="0"/>
              <a:t>Recommendations for the future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F8E3C3-58F8-4F53-BE5D-B03BBB64C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85" y="1700808"/>
            <a:ext cx="10947920" cy="218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39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Advice, feedback and agreement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Exemplar reports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Guidance from project team, community members and evaluation strand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LLME community colleagues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/>
              <a:t>MHLM team link </a:t>
            </a:r>
            <a:r>
              <a:rPr lang="en-GB" sz="2800" dirty="0"/>
              <a:t>– key point of agreement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2022-23 submission date: </a:t>
            </a:r>
            <a:r>
              <a:rPr lang="en-GB" sz="2800" b="1" dirty="0"/>
              <a:t>Tuesday 11</a:t>
            </a:r>
            <a:r>
              <a:rPr lang="en-GB" sz="2800" b="1" baseline="30000" dirty="0"/>
              <a:t>th</a:t>
            </a:r>
            <a:r>
              <a:rPr lang="en-GB" sz="2800" b="1" dirty="0"/>
              <a:t> July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833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88640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Taking it further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3" y="1124744"/>
            <a:ext cx="11809312" cy="388843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Suggestions for reading, watching, listening</a:t>
            </a:r>
          </a:p>
          <a:p>
            <a:r>
              <a:rPr lang="en-GB" dirty="0"/>
              <a:t>Read the Work Group/ Programme/ Community Plan and Report Template 2022/23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Suggestions for discussion with others</a:t>
            </a:r>
          </a:p>
          <a:p>
            <a:r>
              <a:rPr lang="en-GB" dirty="0"/>
              <a:t>What evidence did you collect during your set PD tasks?</a:t>
            </a:r>
          </a:p>
          <a:p>
            <a:r>
              <a:rPr lang="en-GB" dirty="0"/>
              <a:t>How did you use the evidence to assess the impact of the PD you led?</a:t>
            </a:r>
          </a:p>
          <a:p>
            <a:r>
              <a:rPr lang="en-GB" dirty="0"/>
              <a:t>Which aspects of the tasks and activity contributed most to the impact? How do you know?</a:t>
            </a:r>
          </a:p>
          <a:p>
            <a:r>
              <a:rPr lang="en-GB" dirty="0"/>
              <a:t>How will your report help the project in future?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657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96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5947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From Unit </a:t>
            </a:r>
            <a:r>
              <a:rPr lang="en-GB" dirty="0"/>
              <a:t>6: w</a:t>
            </a:r>
            <a:r>
              <a:rPr lang="en-GB" dirty="0">
                <a:latin typeface="+mj-lt"/>
              </a:rPr>
              <a:t>hat and why are we evaluating?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836712"/>
            <a:ext cx="11103024" cy="38884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What are trying to find out?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(What was the actual reach of the Work Group/ Programme/ Community?)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Which outcomes were achieved? How do we know? (impact evaluation)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dirty="0"/>
              <a:t>Which aspects of the Work Group design and delivery were effective? (process evaluation)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Why do we need to know?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(Accountability regarding time, money and effort)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Understanding what success looks like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Learning lessons to ensure continuous improvement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/>
              <a:t>This information needs to be captured through the </a:t>
            </a:r>
            <a:r>
              <a:rPr lang="en-GB" b="1" dirty="0"/>
              <a:t>Work Group/ Programme/ Community Report </a:t>
            </a:r>
            <a:r>
              <a:rPr lang="en-GB" dirty="0"/>
              <a:t>(same document as the plan)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00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218A-27C7-FC03-526A-33555DF1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reported on?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D76B7E-89BD-7B22-8A73-35137C1E5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81250"/>
              </p:ext>
            </p:extLst>
          </p:nvPr>
        </p:nvGraphicFramePr>
        <p:xfrm>
          <a:off x="601035" y="1475392"/>
          <a:ext cx="10972799" cy="4459292"/>
        </p:xfrm>
        <a:graphic>
          <a:graphicData uri="http://schemas.openxmlformats.org/drawingml/2006/table">
            <a:tbl>
              <a:tblPr firstRow="1" firstCol="1" bandRow="1"/>
              <a:tblGrid>
                <a:gridCol w="1892491">
                  <a:extLst>
                    <a:ext uri="{9D8B030D-6E8A-4147-A177-3AD203B41FA5}">
                      <a16:colId xmlns:a16="http://schemas.microsoft.com/office/drawing/2014/main" val="774776108"/>
                    </a:ext>
                  </a:extLst>
                </a:gridCol>
                <a:gridCol w="9080308">
                  <a:extLst>
                    <a:ext uri="{9D8B030D-6E8A-4147-A177-3AD203B41FA5}">
                      <a16:colId xmlns:a16="http://schemas.microsoft.com/office/drawing/2014/main" val="1677635819"/>
                    </a:ext>
                  </a:extLst>
                </a:gridCol>
              </a:tblGrid>
              <a:tr h="9102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 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With the </a:t>
                      </a: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primary aim of supporting school – or department-wide development in their own setting, participant teachers will develop their own expertise as classroom practitioners</a:t>
                      </a: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. 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51574"/>
                  </a:ext>
                </a:extLst>
              </a:tr>
              <a:tr h="1395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Programme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Teachers participating in a programme join a cohort of colleagues from other schools on a series of sessions – more akin to a training course </a:t>
                      </a: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– where the central objectives are individual professional learning and practice development</a:t>
                      </a: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. 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42971"/>
                  </a:ext>
                </a:extLst>
              </a:tr>
              <a:tr h="18803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Professional learning communities are looser in structure, with fewer fixed meeting times, but more frequent, informal communications among members in their own time. There’s also an </a:t>
                      </a: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expectation that participants will continue to work and learn together beyond one academic year</a:t>
                      </a:r>
                      <a:r>
                        <a:rPr lang="en-GB" sz="18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Muli"/>
                        </a:rPr>
                        <a:t>. 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29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53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Key features of the report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/>
              <a:t>Actual</a:t>
            </a:r>
            <a:r>
              <a:rPr lang="en-GB" sz="2800" dirty="0"/>
              <a:t> reach and school profiles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/>
              <a:t>Actual </a:t>
            </a:r>
            <a:r>
              <a:rPr lang="en-GB" sz="2800" dirty="0"/>
              <a:t>outcomes (and evidence)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/>
              <a:t>Actual </a:t>
            </a:r>
            <a:r>
              <a:rPr lang="en-GB" sz="2800" dirty="0"/>
              <a:t>activity completion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Summary statements of overall impact and effectiveness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Recommendations for the future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89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218A-27C7-FC03-526A-33555DF1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+mj-lt"/>
              </a:rPr>
              <a:t>Reach and school profiles</a:t>
            </a:r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D76B7E-89BD-7B22-8A73-35137C1E5906}"/>
              </a:ext>
            </a:extLst>
          </p:cNvPr>
          <p:cNvGraphicFramePr>
            <a:graphicFrameLocks noGrp="1"/>
          </p:cNvGraphicFramePr>
          <p:nvPr/>
        </p:nvGraphicFramePr>
        <p:xfrm>
          <a:off x="601035" y="1475392"/>
          <a:ext cx="10972799" cy="4636200"/>
        </p:xfrm>
        <a:graphic>
          <a:graphicData uri="http://schemas.openxmlformats.org/drawingml/2006/table">
            <a:tbl>
              <a:tblPr firstRow="1" firstCol="1" bandRow="1"/>
              <a:tblGrid>
                <a:gridCol w="1892491">
                  <a:extLst>
                    <a:ext uri="{9D8B030D-6E8A-4147-A177-3AD203B41FA5}">
                      <a16:colId xmlns:a16="http://schemas.microsoft.com/office/drawing/2014/main" val="774776108"/>
                    </a:ext>
                  </a:extLst>
                </a:gridCol>
                <a:gridCol w="9080308">
                  <a:extLst>
                    <a:ext uri="{9D8B030D-6E8A-4147-A177-3AD203B41FA5}">
                      <a16:colId xmlns:a16="http://schemas.microsoft.com/office/drawing/2014/main" val="1677635819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 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5157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Programme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4297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2990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30E4F1F-B03C-9B57-BA25-9AA92CDE5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608" y="1628800"/>
            <a:ext cx="8856984" cy="13646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C0FD5A-9175-0AEA-5748-7A743509D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736" y="3224961"/>
            <a:ext cx="8849856" cy="1356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F3C147E-FEE9-653B-A81D-82BB28CAC1C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8495"/>
          <a:stretch/>
        </p:blipFill>
        <p:spPr>
          <a:xfrm>
            <a:off x="2574736" y="5013176"/>
            <a:ext cx="8849856" cy="66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1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218A-27C7-FC03-526A-33555DF1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+mj-lt"/>
              </a:rPr>
              <a:t>Outcomes (and evidence)</a:t>
            </a:r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D76B7E-89BD-7B22-8A73-35137C1E5906}"/>
              </a:ext>
            </a:extLst>
          </p:cNvPr>
          <p:cNvGraphicFramePr>
            <a:graphicFrameLocks noGrp="1"/>
          </p:cNvGraphicFramePr>
          <p:nvPr/>
        </p:nvGraphicFramePr>
        <p:xfrm>
          <a:off x="601035" y="1475392"/>
          <a:ext cx="10972799" cy="4636200"/>
        </p:xfrm>
        <a:graphic>
          <a:graphicData uri="http://schemas.openxmlformats.org/drawingml/2006/table">
            <a:tbl>
              <a:tblPr firstRow="1" firstCol="1" bandRow="1"/>
              <a:tblGrid>
                <a:gridCol w="1892491">
                  <a:extLst>
                    <a:ext uri="{9D8B030D-6E8A-4147-A177-3AD203B41FA5}">
                      <a16:colId xmlns:a16="http://schemas.microsoft.com/office/drawing/2014/main" val="774776108"/>
                    </a:ext>
                  </a:extLst>
                </a:gridCol>
                <a:gridCol w="9080308">
                  <a:extLst>
                    <a:ext uri="{9D8B030D-6E8A-4147-A177-3AD203B41FA5}">
                      <a16:colId xmlns:a16="http://schemas.microsoft.com/office/drawing/2014/main" val="1677635819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 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27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5157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Programme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75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4297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5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2990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F7FDC22-CE62-0F14-EEB5-4A1DD5E18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6" y="1628800"/>
            <a:ext cx="8489684" cy="13092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C253E52-7FC7-507E-EE54-AC8C682D3B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0560" y="3341624"/>
            <a:ext cx="8425299" cy="1095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E9BB3A4-B47B-5A2B-3773-A1E729DD01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3142" y="4781784"/>
            <a:ext cx="8375504" cy="109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8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Actual Work Group activity completion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4692B6-9850-950C-5E14-C0C542988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91" y="1916832"/>
            <a:ext cx="11593288" cy="100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47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884A3-0323-4EAD-C7C8-0ED08F5CA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NCP22-30 Programme plan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26A028-6678-E619-32CA-DB5DF6AB8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4603" y="921718"/>
            <a:ext cx="11089232" cy="5662132"/>
          </a:xfr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A424EA5-0181-9738-960C-A717FCDE4402}"/>
              </a:ext>
            </a:extLst>
          </p:cNvPr>
          <p:cNvGrpSpPr/>
          <p:nvPr/>
        </p:nvGrpSpPr>
        <p:grpSpPr>
          <a:xfrm>
            <a:off x="8982754" y="2076746"/>
            <a:ext cx="2386236" cy="4079425"/>
            <a:chOff x="8982754" y="2076746"/>
            <a:chExt cx="2386236" cy="407942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3FDBB71-BF09-CB6A-5C2D-CE55AE36AC2C}"/>
                </a:ext>
              </a:extLst>
            </p:cNvPr>
            <p:cNvSpPr txBox="1"/>
            <p:nvPr/>
          </p:nvSpPr>
          <p:spPr>
            <a:xfrm>
              <a:off x="8992726" y="2076746"/>
              <a:ext cx="237626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80% participants joined automatically, another 10% did so when prompted.</a:t>
              </a:r>
            </a:p>
            <a:p>
              <a:pPr>
                <a:buNone/>
              </a:pPr>
              <a:r>
                <a:rPr lang="en-GB" sz="1000" dirty="0"/>
                <a:t>The final few were invited to join during session 1. For next year, expect all to say virtual ‘hello?’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DB8208-27C9-0CE3-0949-24A018549C13}"/>
                </a:ext>
              </a:extLst>
            </p:cNvPr>
            <p:cNvSpPr txBox="1"/>
            <p:nvPr/>
          </p:nvSpPr>
          <p:spPr>
            <a:xfrm>
              <a:off x="8992726" y="3096942"/>
              <a:ext cx="23762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All completed (some needed chasing)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9F0186D-5BAA-08D2-BF1B-D39096DF5FB4}"/>
                </a:ext>
              </a:extLst>
            </p:cNvPr>
            <p:cNvSpPr txBox="1"/>
            <p:nvPr/>
          </p:nvSpPr>
          <p:spPr>
            <a:xfrm>
              <a:off x="8992726" y="3457854"/>
              <a:ext cx="2376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Asymmetric information gathered from participants reluctant to contribute to B/C – use @ to tag in quieter participants?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F9046BE-DF1A-B703-A478-29C6812FD86D}"/>
                </a:ext>
              </a:extLst>
            </p:cNvPr>
            <p:cNvSpPr txBox="1"/>
            <p:nvPr/>
          </p:nvSpPr>
          <p:spPr>
            <a:xfrm>
              <a:off x="8992726" y="4275219"/>
              <a:ext cx="23762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Participants engaged quickly – their comments helped us assess any TfM misconceptions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13B68E-A045-E4DA-9297-55F5B041325F}"/>
                </a:ext>
              </a:extLst>
            </p:cNvPr>
            <p:cNvSpPr txBox="1"/>
            <p:nvPr/>
          </p:nvSpPr>
          <p:spPr>
            <a:xfrm>
              <a:off x="8992726" y="4938696"/>
              <a:ext cx="2376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Useful diagnostic for maths anxiety! Consider how to reassure nervous participants that this is a ‘safe space’ for mistakes?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21581E3-21E5-0F7E-D2C3-40845DBC974E}"/>
                </a:ext>
              </a:extLst>
            </p:cNvPr>
            <p:cNvSpPr txBox="1"/>
            <p:nvPr/>
          </p:nvSpPr>
          <p:spPr>
            <a:xfrm>
              <a:off x="8982754" y="5756061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GB" sz="1000" dirty="0"/>
                <a:t>See above. All participants surprised by precision in mathematical language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055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7E22-AAE1-8CC6-A819-CF2FC588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NCP22-30 Programme plan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2839B9-CED0-7FF7-FA41-9CF1603FF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-20" b="-1"/>
          <a:stretch/>
        </p:blipFill>
        <p:spPr>
          <a:xfrm>
            <a:off x="1243012" y="1628801"/>
            <a:ext cx="9705975" cy="374409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3DD94F-0F71-DB2C-8871-BCE7B8BBBB47}"/>
              </a:ext>
            </a:extLst>
          </p:cNvPr>
          <p:cNvSpPr txBox="1"/>
          <p:nvPr/>
        </p:nvSpPr>
        <p:spPr>
          <a:xfrm>
            <a:off x="8760296" y="2276872"/>
            <a:ext cx="2260699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200" dirty="0"/>
              <a:t>Impossible to get evaluative evidence from ‘watching’ video (other than number of views!)</a:t>
            </a:r>
          </a:p>
          <a:p>
            <a:pPr>
              <a:buNone/>
            </a:pPr>
            <a:endParaRPr lang="en-GB" sz="1200" dirty="0"/>
          </a:p>
          <a:p>
            <a:pPr>
              <a:buNone/>
            </a:pPr>
            <a:r>
              <a:rPr lang="en-GB" sz="1200" dirty="0"/>
              <a:t>Did not explicitly follow this task up.</a:t>
            </a:r>
          </a:p>
          <a:p>
            <a:pPr>
              <a:buNone/>
            </a:pPr>
            <a:endParaRPr lang="en-GB" sz="1200" dirty="0"/>
          </a:p>
          <a:p>
            <a:pPr>
              <a:buNone/>
            </a:pPr>
            <a:r>
              <a:rPr lang="en-GB" sz="1200" dirty="0"/>
              <a:t>Choice: Expect participants to comment (</a:t>
            </a:r>
            <a:r>
              <a:rPr lang="en-GB" sz="1200" dirty="0" err="1"/>
              <a:t>eg</a:t>
            </a:r>
            <a:r>
              <a:rPr lang="en-GB" sz="1200" dirty="0"/>
              <a:t> on a Padlet) after watching, or elicit feedback during next workshop</a:t>
            </a:r>
          </a:p>
        </p:txBody>
      </p:sp>
    </p:spTree>
    <p:extLst>
      <p:ext uri="{BB962C8B-B14F-4D97-AF65-F5344CB8AC3E}">
        <p14:creationId xmlns:p14="http://schemas.microsoft.com/office/powerpoint/2010/main" val="3546908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.1|7.8|7.9|10.5|3|5.2|8.1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.2|1.6|6.4|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|12.4|9.9|8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1|8|0.8|2.9|9.2|9.7"/>
</p:tagLst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E26B9C17F8541A0313FD0BE67F33C" ma:contentTypeVersion="7" ma:contentTypeDescription="Create a new document." ma:contentTypeScope="" ma:versionID="15df59b9d0fc06989addd64887ff1247">
  <xsd:schema xmlns:xsd="http://www.w3.org/2001/XMLSchema" xmlns:xs="http://www.w3.org/2001/XMLSchema" xmlns:p="http://schemas.microsoft.com/office/2006/metadata/properties" xmlns:ns2="880a06ce-9502-4b34-8ba2-1323c269db10" targetNamespace="http://schemas.microsoft.com/office/2006/metadata/properties" ma:root="true" ma:fieldsID="4c55b4468c4215a49f31bd22b7ea5db3" ns2:_="">
    <xsd:import namespace="880a06ce-9502-4b34-8ba2-1323c269d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a06ce-9502-4b34-8ba2-1323c269d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14D725-2C21-4C66-9CD4-8D38560013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1B83C2-3658-4AC1-97AB-05BFAA478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0a06ce-9502-4b34-8ba2-1323c269d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CA48D5-CF87-4E62-9CFA-B8134F07C6D3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B1B18B3D-5C68-4030-BEF3-6F927E24DA37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880a06ce-9502-4b34-8ba2-1323c269db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3968</TotalTime>
  <Words>610</Words>
  <Application>Microsoft Office PowerPoint</Application>
  <PresentationFormat>Widescreen</PresentationFormat>
  <Paragraphs>101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nctem1</vt:lpstr>
      <vt:lpstr>Unit 9  The Work Group / Programme/ Community report</vt:lpstr>
      <vt:lpstr>From Unit 6: what and why are we evaluating?</vt:lpstr>
      <vt:lpstr>What is reported on?</vt:lpstr>
      <vt:lpstr>Key features of the report</vt:lpstr>
      <vt:lpstr>Reach and school profiles</vt:lpstr>
      <vt:lpstr>Outcomes (and evidence)</vt:lpstr>
      <vt:lpstr>Actual Work Group activity completion</vt:lpstr>
      <vt:lpstr>NCP22-30 Programme plan example</vt:lpstr>
      <vt:lpstr>NCP22-30 Programme plan example</vt:lpstr>
      <vt:lpstr>Summary statements of overall impact and effectiveness</vt:lpstr>
      <vt:lpstr>Recommendations for the future</vt:lpstr>
      <vt:lpstr>Advice, feedback and agreement</vt:lpstr>
      <vt:lpstr>Taking it further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Hubs PowerPoint Template</dc:title>
  <dc:creator>Stephen Peto</dc:creator>
  <cp:lastModifiedBy>Jen Shearman</cp:lastModifiedBy>
  <cp:revision>137</cp:revision>
  <dcterms:created xsi:type="dcterms:W3CDTF">2008-01-11T09:41:35Z</dcterms:created>
  <dcterms:modified xsi:type="dcterms:W3CDTF">2023-05-10T16:04:37Z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Natasha Chippendale</vt:lpwstr>
  </property>
  <property fmtid="{D5CDD505-2E9C-101B-9397-08002B2CF9AE}" pid="3" name="display_urn:schemas-microsoft-com:office:office#Author">
    <vt:lpwstr>Natasha Chippendale</vt:lpwstr>
  </property>
  <property fmtid="{D5CDD505-2E9C-101B-9397-08002B2CF9AE}" pid="4" name="Order">
    <vt:lpwstr>148500.000000000</vt:lpwstr>
  </property>
  <property fmtid="{D5CDD505-2E9C-101B-9397-08002B2CF9AE}" pid="5" name="ContentTypeId">
    <vt:lpwstr>0x01010042AE26B9C17F8541A0313FD0BE67F33C</vt:lpwstr>
  </property>
</Properties>
</file>