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7" r:id="rId2"/>
    <p:sldId id="261" r:id="rId3"/>
    <p:sldId id="299" r:id="rId4"/>
    <p:sldId id="311" r:id="rId5"/>
    <p:sldId id="309" r:id="rId6"/>
    <p:sldId id="310" r:id="rId7"/>
    <p:sldId id="312" r:id="rId8"/>
    <p:sldId id="313" r:id="rId9"/>
    <p:sldId id="314" r:id="rId10"/>
    <p:sldId id="308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FD80BF0-E0D0-4618-9ECE-2BF499911866}">
  <a:tblStyle styleId="{7FD80BF0-E0D0-4618-9ECE-2BF49991186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4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9afe1e18f3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9afe1e18f3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0309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9dcbaa9993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9dcbaa9993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26871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7090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8114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0186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9304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869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767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8447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lcny.libwizard.com/f/othersuny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lcny.libanswers.com/faq/335301" TargetMode="External"/><Relationship Id="rId5" Type="http://schemas.openxmlformats.org/officeDocument/2006/relationships/hyperlink" Target="https://slcny.libwizard.com/f/returns" TargetMode="External"/><Relationship Id="rId4" Type="http://schemas.openxmlformats.org/officeDocument/2006/relationships/hyperlink" Target="https://slcny.libanswers.com/faq/30229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lcny.libanswers.com/faq/30229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lcny.libwizard.com/f/return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lcny.libanswers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1059845" y="590498"/>
            <a:ext cx="7218245" cy="13560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/>
              <a:t>Return Anywhere Functionality</a:t>
            </a:r>
            <a:br>
              <a:rPr lang="en" sz="4000" b="1" dirty="0"/>
            </a:br>
            <a:br>
              <a:rPr lang="en" sz="4000" b="1" dirty="0"/>
            </a:br>
            <a:endParaRPr sz="2000" b="1" dirty="0"/>
          </a:p>
        </p:txBody>
      </p:sp>
      <p:sp>
        <p:nvSpPr>
          <p:cNvPr id="60" name="Google Shape;60;p14"/>
          <p:cNvSpPr txBox="1"/>
          <p:nvPr/>
        </p:nvSpPr>
        <p:spPr>
          <a:xfrm>
            <a:off x="187450" y="2935775"/>
            <a:ext cx="4017600" cy="13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666666"/>
                </a:solidFill>
              </a:rPr>
              <a:t>Timothy Jackson</a:t>
            </a:r>
            <a:endParaRPr sz="2000" dirty="0">
              <a:solidFill>
                <a:srgbClr val="666666"/>
              </a:solidFill>
            </a:endParaRPr>
          </a:p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666666"/>
                </a:solidFill>
              </a:rPr>
              <a:t>Resource Sharing &amp; Fulfillment Program Manager</a:t>
            </a:r>
          </a:p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666666"/>
                </a:solidFill>
              </a:rPr>
              <a:t>SUNY Library Services</a:t>
            </a:r>
            <a:endParaRPr sz="2200" dirty="0">
              <a:solidFill>
                <a:srgbClr val="666666"/>
              </a:solidFill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4724850" y="2983625"/>
            <a:ext cx="3760800" cy="12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dirty="0">
              <a:solidFill>
                <a:srgbClr val="666666"/>
              </a:solidFill>
            </a:endParaRPr>
          </a:p>
        </p:txBody>
      </p:sp>
      <p:pic>
        <p:nvPicPr>
          <p:cNvPr id="64" name="Google Shape;64;p14" descr="Downloads - SUNY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3148" y="2935775"/>
            <a:ext cx="3039605" cy="150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6412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/>
              <a:t>Next Steps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698" y="857693"/>
            <a:ext cx="8350293" cy="39775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4999"/>
              </a:lnSpc>
            </a:pPr>
            <a:r>
              <a:rPr lang="en-US" dirty="0"/>
              <a:t>SLS will email campus resource sharing contacts 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Manual or automated configuration?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Which libraries should have access to Return Anywhere functionality?</a:t>
            </a:r>
          </a:p>
          <a:p>
            <a:pPr>
              <a:lnSpc>
                <a:spcPct val="114999"/>
              </a:lnSpc>
            </a:pPr>
            <a:r>
              <a:rPr lang="en-US" dirty="0"/>
              <a:t>Feel free to request practice loans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Can create a loan at another campus you can return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Can create loan at your campus and then return at another campus</a:t>
            </a:r>
          </a:p>
          <a:p>
            <a:pPr>
              <a:lnSpc>
                <a:spcPct val="114999"/>
              </a:lnSpc>
            </a:pPr>
            <a:r>
              <a:rPr lang="en-US" dirty="0"/>
              <a:t>Items Returned by Users from Other SUNYs webform will remain active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>
                <a:hlinkClick r:id="rId3"/>
              </a:rPr>
              <a:t>https://slcny.libwizard.com/f/othersuny </a:t>
            </a:r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Will be taken offline once Return Anywhere configuration is complete</a:t>
            </a:r>
          </a:p>
          <a:p>
            <a:pPr>
              <a:lnSpc>
                <a:spcPct val="114999"/>
              </a:lnSpc>
            </a:pPr>
            <a:r>
              <a:rPr lang="en-US" dirty="0"/>
              <a:t>Please review FAQ on SUNYs accepting returns from other SUNYs 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>
                <a:hlinkClick r:id="rId4"/>
              </a:rPr>
              <a:t>https://slcny.libanswers.com/faq/302298</a:t>
            </a:r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Submit new response to </a:t>
            </a:r>
            <a:r>
              <a:rPr lang="en-US" dirty="0">
                <a:hlinkClick r:id="rId5"/>
              </a:rPr>
              <a:t>https://slcny.libwizard.com/f/returns</a:t>
            </a:r>
            <a:r>
              <a:rPr lang="en-US" dirty="0"/>
              <a:t> if your info needs to be updated</a:t>
            </a:r>
          </a:p>
          <a:p>
            <a:r>
              <a:rPr lang="en-US" dirty="0"/>
              <a:t>Return Anywhere FAQ: </a:t>
            </a:r>
            <a:r>
              <a:rPr lang="en-US" dirty="0">
                <a:hlinkClick r:id="rId6"/>
              </a:rPr>
              <a:t>https://slcny.libanswers.com/faq/335301</a:t>
            </a:r>
            <a:endParaRPr lang="en-US" dirty="0"/>
          </a:p>
          <a:p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endParaRPr lang="en-US" dirty="0"/>
          </a:p>
          <a:p>
            <a:pPr marL="114300" indent="0">
              <a:lnSpc>
                <a:spcPct val="114999"/>
              </a:lnSpc>
              <a:buNone/>
            </a:pPr>
            <a:r>
              <a:rPr lang="en-US" dirty="0"/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774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698" y="154079"/>
            <a:ext cx="8589845" cy="6841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/>
              <a:t>Agenda</a:t>
            </a:r>
            <a:endParaRPr lang="en-US" dirty="0"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207803" y="741218"/>
            <a:ext cx="8776177" cy="41702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/>
              <a:t>Project Overview</a:t>
            </a:r>
          </a:p>
          <a:p>
            <a:r>
              <a:rPr lang="en-US" dirty="0"/>
              <a:t>Configuration</a:t>
            </a:r>
          </a:p>
          <a:p>
            <a:r>
              <a:rPr lang="en-US" dirty="0"/>
              <a:t>Return Anywhere Functionality Overview</a:t>
            </a:r>
          </a:p>
          <a:p>
            <a:r>
              <a:rPr lang="en-US" dirty="0"/>
              <a:t>Alma Resource Sharing &amp; </a:t>
            </a:r>
            <a:r>
              <a:rPr lang="en-US" dirty="0" err="1"/>
              <a:t>ILLiad</a:t>
            </a:r>
            <a:endParaRPr lang="en-US" dirty="0"/>
          </a:p>
          <a:p>
            <a:r>
              <a:rPr lang="en-US" dirty="0"/>
              <a:t>Live demo</a:t>
            </a:r>
          </a:p>
          <a:p>
            <a:r>
              <a:rPr lang="en-US" dirty="0"/>
              <a:t>Next Steps</a:t>
            </a:r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  <a:p>
            <a:pPr>
              <a:lnSpc>
                <a:spcPct val="114999"/>
              </a:lnSpc>
            </a:pPr>
            <a:endParaRPr lang="en-US" dirty="0"/>
          </a:p>
          <a:p>
            <a:pPr indent="-342900">
              <a:lnSpc>
                <a:spcPct val="114999"/>
              </a:lnSpc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pPr indent="-342900">
              <a:lnSpc>
                <a:spcPct val="114999"/>
              </a:lnSpc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pPr indent="-342900"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pPr indent="-342900"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pPr indent="-342900"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pPr lvl="1" indent="-342900"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pPr lvl="1"/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579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9389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/>
              <a:t>Project Overview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699" y="829340"/>
            <a:ext cx="8470795" cy="390665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4999"/>
              </a:lnSpc>
            </a:pPr>
            <a:r>
              <a:rPr lang="en-US" dirty="0"/>
              <a:t>Long standing SUNY policy allows users to return items to any SUNY library 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Procedures for Open Access to State University Libraries (1974)</a:t>
            </a:r>
          </a:p>
          <a:p>
            <a:pPr>
              <a:lnSpc>
                <a:spcPct val="114999"/>
              </a:lnSpc>
            </a:pPr>
            <a:r>
              <a:rPr lang="en-US" dirty="0"/>
              <a:t>Increase in distance learning has been creating a greater need for this service, and COVID-19 pandemic increased that need</a:t>
            </a:r>
          </a:p>
          <a:p>
            <a:pPr>
              <a:lnSpc>
                <a:spcPct val="114999"/>
              </a:lnSpc>
            </a:pPr>
            <a:r>
              <a:rPr lang="en-US" dirty="0"/>
              <a:t>Alma as configured at go live was not capable of meeting this need</a:t>
            </a:r>
          </a:p>
          <a:p>
            <a:pPr>
              <a:lnSpc>
                <a:spcPct val="114999"/>
              </a:lnSpc>
            </a:pPr>
            <a:r>
              <a:rPr lang="en-US" dirty="0"/>
              <a:t>SLS implemented temporary system for managing returns from other SUNYs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Campuses provide barcodes to SLS, and SLS staff manually check in and move to temporary “Returned at Other SUNY” location</a:t>
            </a:r>
          </a:p>
          <a:p>
            <a:pPr>
              <a:lnSpc>
                <a:spcPct val="114999"/>
              </a:lnSpc>
            </a:pPr>
            <a:r>
              <a:rPr lang="en-US" dirty="0"/>
              <a:t>Four week COVID sprint working group on resource sharing asked SLS to investigate possibility of implementing an Automatic Fulfillment Network in spring 2020</a:t>
            </a:r>
          </a:p>
          <a:p>
            <a:pPr>
              <a:lnSpc>
                <a:spcPct val="114999"/>
              </a:lnSpc>
            </a:pPr>
            <a:r>
              <a:rPr lang="en-US" dirty="0"/>
              <a:t>Decision made to implement Return Anywhere AFN functionality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Based on campus feedback and input from ASRS working group and LSP Advisory Board</a:t>
            </a:r>
          </a:p>
          <a:p>
            <a:pPr>
              <a:lnSpc>
                <a:spcPct val="114999"/>
              </a:lnSpc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036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9389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/>
              <a:t>Project Overview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699" y="836428"/>
            <a:ext cx="8470795" cy="390665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4999"/>
              </a:lnSpc>
            </a:pPr>
            <a:r>
              <a:rPr lang="en-US" dirty="0"/>
              <a:t>Return Anywhere will allow user records to be automatically updated, and returns to other SUNYs can be tracked 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Not possible in any other system used by SUNY (ALEPH, </a:t>
            </a:r>
            <a:r>
              <a:rPr lang="en-US" dirty="0" err="1"/>
              <a:t>ILLiad</a:t>
            </a:r>
            <a:r>
              <a:rPr lang="en-US" dirty="0"/>
              <a:t>, etc.)</a:t>
            </a:r>
          </a:p>
          <a:p>
            <a:pPr>
              <a:lnSpc>
                <a:spcPct val="114999"/>
              </a:lnSpc>
            </a:pPr>
            <a:r>
              <a:rPr lang="en-US" dirty="0"/>
              <a:t>Return Anywhere implementation does not override any local safety policies on who can visit your campus or enter your library 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Libraries will not be forced to allow users from other SUNYs in their buildings if local policies prohibit this</a:t>
            </a:r>
          </a:p>
          <a:p>
            <a:pPr>
              <a:lnSpc>
                <a:spcPct val="114999"/>
              </a:lnSpc>
            </a:pPr>
            <a:r>
              <a:rPr lang="en-US" dirty="0"/>
              <a:t>Please review FAQ on SUNYs accepting returns from other SUNYs 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>
                <a:hlinkClick r:id="rId3"/>
              </a:rPr>
              <a:t>https://slcny.libanswers.com/faq/302298</a:t>
            </a:r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will be maintained for at least the remainder of the pandemic</a:t>
            </a:r>
          </a:p>
          <a:p>
            <a:pPr>
              <a:lnSpc>
                <a:spcPct val="114999"/>
              </a:lnSpc>
            </a:pPr>
            <a:r>
              <a:rPr lang="en-US" dirty="0"/>
              <a:t>If your library’s information is inaccurate, please submit new response to survey on whether you’re accepting returns from other SUNY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>
                <a:hlinkClick r:id="rId4"/>
              </a:rPr>
              <a:t>https://slcny.libwizard.com/f/returns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62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9389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/>
              <a:t>Return Anywhere Configuration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699" y="878958"/>
            <a:ext cx="8470795" cy="390665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4999"/>
              </a:lnSpc>
            </a:pPr>
            <a:r>
              <a:rPr lang="en-US" dirty="0"/>
              <a:t>A lot of configuration work needed to implement Return Anywhere was already done during walk-in borrowing configuration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Walk-in borrowing is AFN functionality that was implemented at Alma go-live</a:t>
            </a:r>
          </a:p>
          <a:p>
            <a:pPr>
              <a:lnSpc>
                <a:spcPct val="114999"/>
              </a:lnSpc>
            </a:pPr>
            <a:r>
              <a:rPr lang="en-US" dirty="0"/>
              <a:t>Institution relations tables configured for each campus in April 2021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Configured in each Institution Zone rather than the Network Zone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Thanks Susan Perry and Yvonne Kester!</a:t>
            </a:r>
          </a:p>
          <a:p>
            <a:pPr>
              <a:lnSpc>
                <a:spcPct val="114999"/>
              </a:lnSpc>
            </a:pPr>
            <a:r>
              <a:rPr lang="en-US" dirty="0"/>
              <a:t>Additional Network Zone configuration work done on Friday, June 4, 2021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Configured Fulfillment Members table </a:t>
            </a:r>
          </a:p>
          <a:p>
            <a:pPr>
              <a:lnSpc>
                <a:spcPct val="114999"/>
              </a:lnSpc>
            </a:pPr>
            <a:r>
              <a:rPr lang="en-US" dirty="0"/>
              <a:t>Did not complete configuration process in each Institution Zone because there are two possible ways to configure Return Anywhere functionality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Manual vs. automated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SLS will do remaining configuration work for you</a:t>
            </a:r>
          </a:p>
          <a:p>
            <a:pPr>
              <a:lnSpc>
                <a:spcPct val="114999"/>
              </a:lnSpc>
            </a:pPr>
            <a:r>
              <a:rPr lang="en-US" dirty="0"/>
              <a:t>Return Anywhere functionality not yet available</a:t>
            </a:r>
          </a:p>
          <a:p>
            <a:pPr marL="114300" indent="0">
              <a:lnSpc>
                <a:spcPct val="114999"/>
              </a:lnSpc>
              <a:buNone/>
            </a:pPr>
            <a:endParaRPr lang="en-US" dirty="0"/>
          </a:p>
          <a:p>
            <a:pPr>
              <a:lnSpc>
                <a:spcPct val="114999"/>
              </a:lnSpc>
            </a:pPr>
            <a:endParaRPr lang="en-US" dirty="0"/>
          </a:p>
          <a:p>
            <a:pPr lvl="0"/>
            <a:endParaRPr lang="en-US" dirty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327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9389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/>
              <a:t>Return Anywhere Configuration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698" y="928577"/>
            <a:ext cx="8272321" cy="390665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4999"/>
              </a:lnSpc>
            </a:pPr>
            <a:r>
              <a:rPr lang="en-US" dirty="0"/>
              <a:t>Still need to check “Serves Other Institutions” box in library configuration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Go to Configuration, select library from Configuring dropdown and then go to Fulfillment | Library Management Library Details</a:t>
            </a:r>
          </a:p>
          <a:p>
            <a:r>
              <a:rPr lang="en-US" dirty="0"/>
              <a:t>Will result in Return Anywhere features appearing in Manage Patron Services, Return Items, and Scan In Items interfaces when you are logged in to a circulation desk attached to that library</a:t>
            </a:r>
          </a:p>
          <a:p>
            <a:r>
              <a:rPr lang="en-US" dirty="0"/>
              <a:t>Staff will need to manually select owning library before scanning in item barcode</a:t>
            </a:r>
          </a:p>
          <a:p>
            <a:pPr>
              <a:lnSpc>
                <a:spcPct val="114999"/>
              </a:lnSpc>
            </a:pPr>
            <a:r>
              <a:rPr lang="en-US" dirty="0"/>
              <a:t>Do not need to check “Serves Other Institutions” box for all libraries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Only necessary for libraries where a user from another SUNY can return an item</a:t>
            </a:r>
          </a:p>
          <a:p>
            <a:r>
              <a:rPr lang="en-US" dirty="0"/>
              <a:t>Checking “Serves Other Institutions” box completes configuration for manual Return Anywhere functionality</a:t>
            </a:r>
          </a:p>
          <a:p>
            <a:endParaRPr lang="en-US" dirty="0"/>
          </a:p>
          <a:p>
            <a:pPr marL="114300" indent="0">
              <a:lnSpc>
                <a:spcPct val="114999"/>
              </a:lnSpc>
              <a:buNone/>
            </a:pPr>
            <a:endParaRPr lang="en-US" dirty="0"/>
          </a:p>
          <a:p>
            <a:pPr>
              <a:lnSpc>
                <a:spcPct val="114999"/>
              </a:lnSpc>
            </a:pPr>
            <a:endParaRPr lang="en-US" dirty="0"/>
          </a:p>
          <a:p>
            <a:pPr lvl="0"/>
            <a:endParaRPr lang="en-US" dirty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501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9389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/>
              <a:t>Return Anywhere Configuration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698" y="928577"/>
            <a:ext cx="8272321" cy="390665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4999"/>
              </a:lnSpc>
            </a:pPr>
            <a:r>
              <a:rPr lang="en-US" dirty="0" err="1"/>
              <a:t>fulfillment_network_unique_barcodes</a:t>
            </a:r>
            <a:r>
              <a:rPr lang="en-US" dirty="0"/>
              <a:t> setting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Institution level configuration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Go to Configuration | Fulfillment | General | Other Settings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Setting #40</a:t>
            </a:r>
          </a:p>
          <a:p>
            <a:pPr>
              <a:lnSpc>
                <a:spcPct val="114999"/>
              </a:lnSpc>
            </a:pPr>
            <a:r>
              <a:rPr lang="en-US" dirty="0"/>
              <a:t>Changing value from “NONE” to “FULL” will automate return anywhere process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Staff do not need to select owning institution, they can simply scan in item barcode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Alma will first search your institution’s repository for scanned in barcode 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If barcode not found in your inventory, Alma searched the rest of SUNY</a:t>
            </a:r>
          </a:p>
          <a:p>
            <a:r>
              <a:rPr lang="en-US" dirty="0"/>
              <a:t>Duplicate barcodes are not an issue for SUNY because each campus has unique barcode prefix, so this is an option for us</a:t>
            </a:r>
          </a:p>
          <a:p>
            <a:r>
              <a:rPr lang="en-US" dirty="0"/>
              <a:t>SLS will contact campuses to see which configuration option they prefer</a:t>
            </a:r>
          </a:p>
          <a:p>
            <a:endParaRPr lang="en-US" dirty="0"/>
          </a:p>
          <a:p>
            <a:pPr marL="114300" indent="0">
              <a:lnSpc>
                <a:spcPct val="114999"/>
              </a:lnSpc>
              <a:buNone/>
            </a:pPr>
            <a:endParaRPr lang="en-US" dirty="0"/>
          </a:p>
          <a:p>
            <a:pPr>
              <a:lnSpc>
                <a:spcPct val="114999"/>
              </a:lnSpc>
            </a:pPr>
            <a:endParaRPr lang="en-US" dirty="0"/>
          </a:p>
          <a:p>
            <a:pPr lvl="0"/>
            <a:endParaRPr lang="en-US" dirty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008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9389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/>
              <a:t>Return Anywhere Overview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698" y="928577"/>
            <a:ext cx="8272321" cy="390665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4999"/>
              </a:lnSpc>
            </a:pPr>
            <a:r>
              <a:rPr lang="en-US" dirty="0"/>
              <a:t>Functionality available in in Manage Patron Services, Return Items, and Scan In Items interfaces </a:t>
            </a:r>
          </a:p>
          <a:p>
            <a:pPr>
              <a:lnSpc>
                <a:spcPct val="114999"/>
              </a:lnSpc>
            </a:pPr>
            <a:r>
              <a:rPr lang="en-US" dirty="0"/>
              <a:t>Manual and automated workflows produce identical results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One exception I will discuss shortly</a:t>
            </a:r>
          </a:p>
          <a:p>
            <a:pPr>
              <a:lnSpc>
                <a:spcPct val="114999"/>
              </a:lnSpc>
            </a:pPr>
            <a:r>
              <a:rPr lang="en-US" dirty="0"/>
              <a:t>When an item is returned to another SUNY, it is immediately removed from the user’s account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Users will see this reflected in their library account if they check Primo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Users do not receive return receipt email</a:t>
            </a:r>
          </a:p>
          <a:p>
            <a:r>
              <a:rPr lang="en-US" dirty="0"/>
              <a:t>Item is placed In Transit to owning library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err="1"/>
              <a:t>Ful</a:t>
            </a:r>
            <a:r>
              <a:rPr lang="en-US" dirty="0"/>
              <a:t> Transit Slip Letter prints, but owning library’s address cannot be added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Owning library can see that item in In Transit from another SUNY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Returns at other SUNYs can be seen in Manage Requests &amp; Item Processes (Managed By Library) and Analytics (Requests subject area, Creator field where value contains “System”)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Returns at other SUNYs do not trigger </a:t>
            </a:r>
            <a:r>
              <a:rPr lang="en-US" dirty="0" err="1"/>
              <a:t>Reshelve</a:t>
            </a:r>
            <a:r>
              <a:rPr lang="en-US" dirty="0"/>
              <a:t> Without Transit Rules</a:t>
            </a:r>
          </a:p>
          <a:p>
            <a:pPr marL="114300" indent="0">
              <a:lnSpc>
                <a:spcPct val="114999"/>
              </a:lnSpc>
              <a:buNone/>
            </a:pPr>
            <a:endParaRPr lang="en-US" dirty="0"/>
          </a:p>
          <a:p>
            <a:pPr>
              <a:lnSpc>
                <a:spcPct val="114999"/>
              </a:lnSpc>
            </a:pPr>
            <a:endParaRPr lang="en-US" dirty="0"/>
          </a:p>
          <a:p>
            <a:pPr lvl="0"/>
            <a:endParaRPr lang="en-US" dirty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384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9389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/>
              <a:t>Alma Resource Sharing and </a:t>
            </a:r>
            <a:r>
              <a:rPr lang="en-US" b="1" dirty="0" err="1"/>
              <a:t>ILLiad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698" y="928577"/>
            <a:ext cx="8272321" cy="390665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4999"/>
              </a:lnSpc>
            </a:pPr>
            <a:r>
              <a:rPr lang="en-US" dirty="0"/>
              <a:t>Return Anywhere feature works for Alma Resource Sharing items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Selecting owning library and scanning in the item barcode will remove item from user’s account, complete RS request, and put item in transit to owning library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Exception: Automatic Return Anywhere if borrowing library uses item barcode as temp barcode and borrowing library is before owning library 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Item removed from user’s account, RS request status changes to Returned by User, and item is put In Transit to borrowing library in that scenario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This is also what happens when you scan in the borrowing library’s </a:t>
            </a:r>
            <a:r>
              <a:rPr lang="en-US"/>
              <a:t>temp barcode</a:t>
            </a:r>
            <a:endParaRPr lang="en-US" dirty="0"/>
          </a:p>
          <a:p>
            <a:pPr>
              <a:lnSpc>
                <a:spcPct val="114999"/>
              </a:lnSpc>
            </a:pPr>
            <a:r>
              <a:rPr lang="en-US" dirty="0"/>
              <a:t>Return Anywhere can work for </a:t>
            </a:r>
            <a:r>
              <a:rPr lang="en-US" dirty="0" err="1"/>
              <a:t>ILLiad</a:t>
            </a:r>
            <a:r>
              <a:rPr lang="en-US" dirty="0"/>
              <a:t> loans if borrowing library uses NCIP and you know the temp Alma barcode (usually the </a:t>
            </a:r>
            <a:r>
              <a:rPr lang="en-US" dirty="0" err="1"/>
              <a:t>ILLiad</a:t>
            </a:r>
            <a:r>
              <a:rPr lang="en-US" dirty="0"/>
              <a:t> TN) items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Behavior similar to Alma RS requests</a:t>
            </a:r>
          </a:p>
          <a:p>
            <a:pPr>
              <a:lnSpc>
                <a:spcPct val="114999"/>
              </a:lnSpc>
            </a:pPr>
            <a:r>
              <a:rPr lang="en-US" dirty="0"/>
              <a:t>Email </a:t>
            </a:r>
            <a:r>
              <a:rPr lang="en-US" dirty="0">
                <a:hlinkClick r:id="rId3"/>
              </a:rPr>
              <a:t>info@slcny.libanswers.com</a:t>
            </a:r>
            <a:r>
              <a:rPr lang="en-US" dirty="0"/>
              <a:t> if you need help figuring out how to handle an Alma RS or </a:t>
            </a:r>
            <a:r>
              <a:rPr lang="en-US" dirty="0" err="1"/>
              <a:t>ILLiad</a:t>
            </a:r>
            <a:r>
              <a:rPr lang="en-US" dirty="0"/>
              <a:t> return from another SUNY</a:t>
            </a:r>
          </a:p>
          <a:p>
            <a:pPr>
              <a:lnSpc>
                <a:spcPct val="114999"/>
              </a:lnSpc>
            </a:pPr>
            <a:endParaRPr lang="en-US" dirty="0"/>
          </a:p>
          <a:p>
            <a:pPr marL="114300" indent="0">
              <a:lnSpc>
                <a:spcPct val="114999"/>
              </a:lnSpc>
              <a:buNone/>
            </a:pPr>
            <a:endParaRPr lang="en-US" dirty="0"/>
          </a:p>
          <a:p>
            <a:pPr>
              <a:lnSpc>
                <a:spcPct val="114999"/>
              </a:lnSpc>
            </a:pPr>
            <a:endParaRPr lang="en-US" dirty="0"/>
          </a:p>
          <a:p>
            <a:pPr lvl="0"/>
            <a:endParaRPr lang="en-US" dirty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31923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5542</TotalTime>
  <Words>1120</Words>
  <Application>Microsoft Office PowerPoint</Application>
  <PresentationFormat>On-screen Show (16:9)</PresentationFormat>
  <Paragraphs>218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Courier New</vt:lpstr>
      <vt:lpstr>Simple Light</vt:lpstr>
      <vt:lpstr>Return Anywhere Functionality  </vt:lpstr>
      <vt:lpstr>Agenda</vt:lpstr>
      <vt:lpstr>Project Overview</vt:lpstr>
      <vt:lpstr>Project Overview</vt:lpstr>
      <vt:lpstr>Return Anywhere Configuration</vt:lpstr>
      <vt:lpstr>Return Anywhere Configuration</vt:lpstr>
      <vt:lpstr>Return Anywhere Configuration</vt:lpstr>
      <vt:lpstr>Return Anywhere Overview</vt:lpstr>
      <vt:lpstr>Alma Resource Sharing and ILLiad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Interconsortial Article Resource Sharing through Alma:  - The Pilot Partnership between State University New York (SUNY) and the Connecticut State Colleges and Universities (CSCU)</dc:title>
  <dc:creator>Tim Jackson</dc:creator>
  <cp:lastModifiedBy>Tim Jackson</cp:lastModifiedBy>
  <cp:revision>782</cp:revision>
  <dcterms:modified xsi:type="dcterms:W3CDTF">2021-06-08T16:42:34Z</dcterms:modified>
</cp:coreProperties>
</file>