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657" r:id="rId2"/>
    <p:sldId id="658" r:id="rId3"/>
    <p:sldId id="691" r:id="rId4"/>
    <p:sldId id="705" r:id="rId5"/>
    <p:sldId id="1026" r:id="rId6"/>
    <p:sldId id="709" r:id="rId7"/>
    <p:sldId id="317" r:id="rId8"/>
    <p:sldId id="303" r:id="rId9"/>
    <p:sldId id="622" r:id="rId10"/>
    <p:sldId id="623" r:id="rId11"/>
    <p:sldId id="626" r:id="rId12"/>
    <p:sldId id="624" r:id="rId13"/>
    <p:sldId id="629" r:id="rId14"/>
    <p:sldId id="628" r:id="rId15"/>
    <p:sldId id="625" r:id="rId16"/>
    <p:sldId id="621" r:id="rId17"/>
    <p:sldId id="304" r:id="rId18"/>
    <p:sldId id="617" r:id="rId19"/>
    <p:sldId id="1041" r:id="rId20"/>
    <p:sldId id="710" r:id="rId21"/>
    <p:sldId id="258" r:id="rId22"/>
    <p:sldId id="600" r:id="rId23"/>
    <p:sldId id="1071" r:id="rId24"/>
    <p:sldId id="1072" r:id="rId25"/>
    <p:sldId id="650" r:id="rId26"/>
    <p:sldId id="704" r:id="rId27"/>
    <p:sldId id="315" r:id="rId28"/>
    <p:sldId id="1051" r:id="rId29"/>
    <p:sldId id="1052" r:id="rId30"/>
    <p:sldId id="1050" r:id="rId31"/>
    <p:sldId id="269" r:id="rId32"/>
    <p:sldId id="703" r:id="rId33"/>
    <p:sldId id="1060" r:id="rId34"/>
    <p:sldId id="1066" r:id="rId35"/>
    <p:sldId id="673" r:id="rId36"/>
  </p:sldIdLst>
  <p:sldSz cx="12192000" cy="6858000"/>
  <p:notesSz cx="7077075" cy="93630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F4955753-C45B-4F5D-9E0F-36FC65298905}">
          <p14:sldIdLst>
            <p14:sldId id="657"/>
            <p14:sldId id="658"/>
            <p14:sldId id="691"/>
            <p14:sldId id="705"/>
            <p14:sldId id="1026"/>
            <p14:sldId id="709"/>
            <p14:sldId id="317"/>
            <p14:sldId id="303"/>
            <p14:sldId id="622"/>
            <p14:sldId id="623"/>
            <p14:sldId id="626"/>
            <p14:sldId id="624"/>
            <p14:sldId id="629"/>
            <p14:sldId id="628"/>
            <p14:sldId id="625"/>
            <p14:sldId id="621"/>
            <p14:sldId id="304"/>
            <p14:sldId id="617"/>
            <p14:sldId id="1041"/>
            <p14:sldId id="710"/>
            <p14:sldId id="258"/>
            <p14:sldId id="600"/>
            <p14:sldId id="1071"/>
            <p14:sldId id="1072"/>
            <p14:sldId id="650"/>
            <p14:sldId id="704"/>
            <p14:sldId id="315"/>
            <p14:sldId id="1051"/>
            <p14:sldId id="1052"/>
            <p14:sldId id="1050"/>
            <p14:sldId id="269"/>
            <p14:sldId id="703"/>
            <p14:sldId id="1060"/>
            <p14:sldId id="1066"/>
            <p14:sldId id="6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09ED"/>
    <a:srgbClr val="1C0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6106" autoAdjust="0"/>
  </p:normalViewPr>
  <p:slideViewPr>
    <p:cSldViewPr snapToGrid="0">
      <p:cViewPr varScale="1">
        <p:scale>
          <a:sx n="103" d="100"/>
          <a:sy n="103" d="100"/>
        </p:scale>
        <p:origin x="7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prstGeom prst="rect">
            <a:avLst/>
          </a:prstGeom>
        </p:spPr>
        <p:txBody>
          <a:bodyPr lIns="93935" tIns="46968" rIns="93935" bIns="46968"/>
          <a:lstStyle/>
          <a:p>
            <a:endParaRPr dirty="0"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43610" y="4447461"/>
            <a:ext cx="5189855" cy="4213384"/>
          </a:xfrm>
          <a:prstGeom prst="rect">
            <a:avLst/>
          </a:prstGeom>
        </p:spPr>
        <p:txBody>
          <a:bodyPr lIns="93935" tIns="46968" rIns="93935" bIns="46968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trike="noStrike" dirty="0"/>
              <a:t>Sea Base Trip on Jul 29-Aug 3, 2024 - FULL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0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18466705" TargetMode="External"/><Relationship Id="rId2" Type="http://schemas.openxmlformats.org/officeDocument/2006/relationships/hyperlink" Target="https://my.scouting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outingevent.com/082-powderhorn2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outingevent.com/082-86222" TargetMode="External"/><Relationship Id="rId7" Type="http://schemas.openxmlformats.org/officeDocument/2006/relationships/image" Target="../media/image11.jpeg"/><Relationship Id="rId2" Type="http://schemas.openxmlformats.org/officeDocument/2006/relationships/hyperlink" Target="https://scoutingevent.com/082-8468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acbsa.org/the-university-of-scouting/" TargetMode="External"/><Relationship Id="rId5" Type="http://schemas.openxmlformats.org/officeDocument/2006/relationships/hyperlink" Target="https://www.ncacbsa.org/george-mason/district-resources/flags-in-veterans-day-2/" TargetMode="External"/><Relationship Id="rId4" Type="http://schemas.openxmlformats.org/officeDocument/2006/relationships/hyperlink" Target="https://www.ncacbsa.org/george-mason/district-resources/scouting-for-food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bruce.donlin@scouting.org" TargetMode="External"/><Relationship Id="rId2" Type="http://schemas.openxmlformats.org/officeDocument/2006/relationships/hyperlink" Target="https://scoutingevent.com/082-8350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cacbsa.org/wp-content/uploads/2022/09/DC-STEM-Trek-2.pdf" TargetMode="External"/><Relationship Id="rId4" Type="http://schemas.openxmlformats.org/officeDocument/2006/relationships/hyperlink" Target="https://us.engagingnetworks.app/page/email/click/10004/2037650?email=j2mObVAw6OCBePIN6tZ3hlESkN1MQhKC&amp;campid=xocb452w9CaZkArzVWMSmA==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scoutingevent.com/082-86222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scoutingevent.com/082-wsdbalooiols" TargetMode="External"/><Relationship Id="rId13" Type="http://schemas.openxmlformats.org/officeDocument/2006/relationships/hyperlink" Target="file:///C:\Users\RusPi\Downloads\36.7%22N+77%25C2%25B023" TargetMode="External"/><Relationship Id="rId18" Type="http://schemas.openxmlformats.org/officeDocument/2006/relationships/hyperlink" Target="https://scoutingevent.com/082-79192" TargetMode="External"/><Relationship Id="rId3" Type="http://schemas.openxmlformats.org/officeDocument/2006/relationships/hyperlink" Target="https://my.scouting.org/" TargetMode="External"/><Relationship Id="rId21" Type="http://schemas.openxmlformats.org/officeDocument/2006/relationships/hyperlink" Target="https://www.ncacbsa.org/wood-badge/" TargetMode="External"/><Relationship Id="rId7" Type="http://schemas.openxmlformats.org/officeDocument/2006/relationships/hyperlink" Target="https://scoutingevent.com/082-87714" TargetMode="External"/><Relationship Id="rId12" Type="http://schemas.openxmlformats.org/officeDocument/2006/relationships/hyperlink" Target="https://drive.google.com/file/d/1iHw2RTNIG7CH_KGprjxPYr4cOf3XYsmr/view?usp=drive_link" TargetMode="External"/><Relationship Id="rId17" Type="http://schemas.openxmlformats.org/officeDocument/2006/relationships/hyperlink" Target="https://www.ncacbsa.org/national-youth-leadership-training/" TargetMode="External"/><Relationship Id="rId2" Type="http://schemas.openxmlformats.org/officeDocument/2006/relationships/hyperlink" Target="https://www.ncacbsa.org/george-mason/training/" TargetMode="External"/><Relationship Id="rId16" Type="http://schemas.openxmlformats.org/officeDocument/2006/relationships/hyperlink" Target="https://www.fairfaxcounty.gov/hscode/ereg/Registration.aspx?groupID=47" TargetMode="External"/><Relationship Id="rId20" Type="http://schemas.openxmlformats.org/officeDocument/2006/relationships/hyperlink" Target="https://scoutingevent.com/082-Scouterhorn_Operations_Training_202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outingevent.com/082-PWDBALOOOct2024" TargetMode="External"/><Relationship Id="rId11" Type="http://schemas.openxmlformats.org/officeDocument/2006/relationships/hyperlink" Target="https://scoutingevent.com/082-80664" TargetMode="External"/><Relationship Id="rId5" Type="http://schemas.openxmlformats.org/officeDocument/2006/relationships/hyperlink" Target="https://scoutingevent.com/082-86342" TargetMode="External"/><Relationship Id="rId15" Type="http://schemas.openxmlformats.org/officeDocument/2006/relationships/hyperlink" Target="file:///C:\Users\RusPi\Downloads\https" TargetMode="External"/><Relationship Id="rId10" Type="http://schemas.openxmlformats.org/officeDocument/2006/relationships/hyperlink" Target="file:///C:\Users\RusPi\Downloads\38.2%22N+77%25C2%25B015" TargetMode="External"/><Relationship Id="rId19" Type="http://schemas.openxmlformats.org/officeDocument/2006/relationships/hyperlink" Target="https://scoutingevent.com/082-powderhorn24" TargetMode="External"/><Relationship Id="rId4" Type="http://schemas.openxmlformats.org/officeDocument/2006/relationships/hyperlink" Target="https://scoutingevent.com/082-87713" TargetMode="External"/><Relationship Id="rId9" Type="http://schemas.openxmlformats.org/officeDocument/2006/relationships/hyperlink" Target="https://scoutingevent.com/082-82477" TargetMode="External"/><Relationship Id="rId14" Type="http://schemas.openxmlformats.org/officeDocument/2006/relationships/hyperlink" Target="https://drive.google.com/file/d/1yA31KOSFdIahj8BFt46xE-lq0g8GSKYY/view?usp=drive_link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GM.MB.Dean@hotmail.com" TargetMode="External"/><Relationship Id="rId2" Type="http://schemas.openxmlformats.org/officeDocument/2006/relationships/hyperlink" Target="https://my.scouting.org/VES/OnlineReg/1.0.0/?tu=UF-MB-082gm2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saseabase.org/scouts/scout-connections/" TargetMode="External"/><Relationship Id="rId13" Type="http://schemas.openxmlformats.org/officeDocument/2006/relationships/hyperlink" Target="https://www.ncacbsa.org/high-adventure/" TargetMode="External"/><Relationship Id="rId3" Type="http://schemas.openxmlformats.org/officeDocument/2006/relationships/hyperlink" Target="mailto:brian@bkheath.com" TargetMode="External"/><Relationship Id="rId7" Type="http://schemas.openxmlformats.org/officeDocument/2006/relationships/hyperlink" Target="https://www.ntier.org/provisional-scout-connections/" TargetMode="External"/><Relationship Id="rId12" Type="http://schemas.openxmlformats.org/officeDocument/2006/relationships/hyperlink" Target="https://montanabsa.org/camps/high-adventur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hilmontscoutranch.org/register/" TargetMode="External"/><Relationship Id="rId11" Type="http://schemas.openxmlformats.org/officeDocument/2006/relationships/hyperlink" Target="https://www.mainehighadventure.org/" TargetMode="External"/><Relationship Id="rId5" Type="http://schemas.openxmlformats.org/officeDocument/2006/relationships/hyperlink" Target="https://scoutingevent.com/082-82477" TargetMode="External"/><Relationship Id="rId15" Type="http://schemas.openxmlformats.org/officeDocument/2006/relationships/image" Target="../media/image18.jpeg"/><Relationship Id="rId10" Type="http://schemas.openxmlformats.org/officeDocument/2006/relationships/hyperlink" Target="https://public.3.basecamp.com/p/hLgsVbk7Suju6cuDzQQJaEn4" TargetMode="External"/><Relationship Id="rId4" Type="http://schemas.openxmlformats.org/officeDocument/2006/relationships/hyperlink" Target="https://www.ncacbsa.org/bcols/" TargetMode="External"/><Relationship Id="rId9" Type="http://schemas.openxmlformats.org/officeDocument/2006/relationships/hyperlink" Target="https://www.summitbsa.org/registration/scoutconnections/" TargetMode="External"/><Relationship Id="rId14" Type="http://schemas.openxmlformats.org/officeDocument/2006/relationships/hyperlink" Target="https://public.3.basecamp.com/p/xWpkdrKHKAA9pCzwmHMNdbWb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acbsa.org/george-mason/district-resources/merit-badges/rifle-shotgun-training/" TargetMode="External"/><Relationship Id="rId2" Type="http://schemas.openxmlformats.org/officeDocument/2006/relationships/hyperlink" Target="https://www.scouting.org/outdoor-programs/shooting-spor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ipit470.org/index.html" TargetMode="External"/><Relationship Id="rId2" Type="http://schemas.openxmlformats.org/officeDocument/2006/relationships/hyperlink" Target="https://wipit470.org/dues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public.3.basecamp.com/p/yDAcUHCKdqRc6GNhemE3eG5w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public.3.basecamp.com/p/yDAcUHCKdqRc6GNhemE3eG5w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>
            <a:spLocks noGrp="1"/>
          </p:cNvSpPr>
          <p:nvPr>
            <p:ph type="ctrTitle"/>
          </p:nvPr>
        </p:nvSpPr>
        <p:spPr>
          <a:xfrm>
            <a:off x="326977" y="348974"/>
            <a:ext cx="12024049" cy="2387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Wolf Trap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District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Program Launch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635968" y="3060862"/>
            <a:ext cx="9448800" cy="1655762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August 08,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202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Roundtables - Patriot">
            <a:extLst>
              <a:ext uri="{FF2B5EF4-FFF2-40B4-BE49-F238E27FC236}">
                <a16:creationId xmlns:a16="http://schemas.microsoft.com/office/drawing/2014/main" id="{BECD56B6-7C0E-4BD1-8262-D63277E1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09" y="4028182"/>
            <a:ext cx="5916917" cy="242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720737-86A5-E47C-E1EE-164316DB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12" y="1518397"/>
            <a:ext cx="11084316" cy="4880535"/>
          </a:xfrm>
          <a:prstGeom prst="rect">
            <a:avLst/>
          </a:prstGeom>
        </p:spPr>
      </p:pic>
      <p:sp>
        <p:nvSpPr>
          <p:cNvPr id="18434" name="Title 1">
            <a:extLst>
              <a:ext uri="{FF2B5EF4-FFF2-40B4-BE49-F238E27FC236}">
                <a16:creationId xmlns:a16="http://schemas.microsoft.com/office/drawing/2014/main" id="{C55A0694-9D65-60A6-D79E-416BA163D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063" y="384176"/>
            <a:ext cx="6978650" cy="993775"/>
          </a:xfrm>
        </p:spPr>
        <p:txBody>
          <a:bodyPr/>
          <a:lstStyle/>
          <a:p>
            <a: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  <a:t>    One-Stop Shop for Membership</a:t>
            </a:r>
            <a:b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</a:br>
            <a: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  <a:t> </a:t>
            </a:r>
            <a:r>
              <a:rPr lang="en-US" altLang="en-US" sz="3000" u="sng" dirty="0">
                <a:solidFill>
                  <a:srgbClr val="2409ED"/>
                </a:solidFill>
                <a:latin typeface="Helvetica" panose="020B0604020202020204" pitchFamily="34" charset="0"/>
                <a:ea typeface="ヒラギノ角ゴ Pro W3" charset="-128"/>
              </a:rPr>
              <a:t>https://ncacbsa.org/unit-resources/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7DD41B-130E-3D7C-B34D-F8C5E2A12BBB}"/>
              </a:ext>
            </a:extLst>
          </p:cNvPr>
          <p:cNvSpPr/>
          <p:nvPr/>
        </p:nvSpPr>
        <p:spPr>
          <a:xfrm>
            <a:off x="6284259" y="2368550"/>
            <a:ext cx="2203450" cy="2120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6E5B5994-2785-CF46-F16D-5DA59BAD7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Geofence Request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86CEB-5922-BC06-9E80-B64A9DA1D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188"/>
            <a:ext cx="9372600" cy="535781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000" dirty="0"/>
              <a:t>Information Needed:</a:t>
            </a:r>
          </a:p>
          <a:p>
            <a:pPr>
              <a:defRPr/>
            </a:pPr>
            <a:r>
              <a:rPr lang="en-US" sz="2000" dirty="0"/>
              <a:t>Email</a:t>
            </a:r>
          </a:p>
          <a:p>
            <a:pPr>
              <a:defRPr/>
            </a:pPr>
            <a:r>
              <a:rPr lang="en-US" sz="2000" dirty="0"/>
              <a:t>District</a:t>
            </a:r>
          </a:p>
          <a:p>
            <a:pPr>
              <a:defRPr/>
            </a:pPr>
            <a:r>
              <a:rPr lang="en-US" sz="2000" dirty="0"/>
              <a:t>Unit Number</a:t>
            </a:r>
          </a:p>
          <a:p>
            <a:pPr>
              <a:defRPr/>
            </a:pPr>
            <a:r>
              <a:rPr lang="en-US" sz="2000" dirty="0"/>
              <a:t>Unit Type (Pack, Troop)</a:t>
            </a:r>
          </a:p>
          <a:p>
            <a:pPr>
              <a:defRPr/>
            </a:pPr>
            <a:r>
              <a:rPr lang="en-US" sz="2000" dirty="0"/>
              <a:t>Name of Chartering Organization</a:t>
            </a:r>
          </a:p>
          <a:p>
            <a:pPr>
              <a:defRPr/>
            </a:pPr>
            <a:r>
              <a:rPr lang="en-US" sz="2000" dirty="0"/>
              <a:t>Is the event In-Person or On-line</a:t>
            </a:r>
          </a:p>
          <a:p>
            <a:pPr lvl="1">
              <a:defRPr/>
            </a:pPr>
            <a:r>
              <a:rPr lang="en-US" sz="1800" dirty="0"/>
              <a:t>Address of In-Person Event</a:t>
            </a:r>
          </a:p>
          <a:p>
            <a:pPr lvl="1">
              <a:defRPr/>
            </a:pPr>
            <a:r>
              <a:rPr lang="en-US" sz="1800" dirty="0"/>
              <a:t>URL (if virtual event) w/ login instructions</a:t>
            </a:r>
          </a:p>
          <a:p>
            <a:pPr>
              <a:defRPr/>
            </a:pPr>
            <a:r>
              <a:rPr lang="en-US" sz="2000" dirty="0"/>
              <a:t>Event Date/Time and description of activity</a:t>
            </a:r>
          </a:p>
          <a:p>
            <a:pPr>
              <a:defRPr/>
            </a:pPr>
            <a:r>
              <a:rPr lang="en-US" sz="2000" dirty="0"/>
              <a:t>Unit Facebook Page info (if applicable)</a:t>
            </a:r>
          </a:p>
          <a:p>
            <a:pPr>
              <a:defRPr/>
            </a:pPr>
            <a:r>
              <a:rPr lang="en-US" sz="2000" dirty="0"/>
              <a:t>Flyer (if available)</a:t>
            </a: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57D540A2-2C10-88D8-0C6D-DC0D1F259A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508750"/>
            <a:ext cx="4127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95B3D7"/>
                </a:solidFill>
                <a:latin typeface="Helvetica" panose="020B0604020202020204" pitchFamily="34" charset="0"/>
                <a:ea typeface="ヒラギノ角ゴ Pro W3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92640BB-1CE3-464F-B83D-BB9B07C3BA49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11</a:t>
            </a:fld>
            <a:endParaRPr lang="en-US" altLang="en-US" sz="1000" dirty="0">
              <a:solidFill>
                <a:srgbClr val="95B3D7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B0DE6F0C-8767-010D-1AB7-DD95CB24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063" y="384176"/>
            <a:ext cx="6978650" cy="993775"/>
          </a:xfrm>
        </p:spPr>
        <p:txBody>
          <a:bodyPr/>
          <a:lstStyle/>
          <a:p>
            <a: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  <a:t>    On-Stop Shop for Membership</a:t>
            </a:r>
            <a:b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</a:br>
            <a: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  <a:t> </a:t>
            </a:r>
            <a:r>
              <a:rPr lang="en-US" altLang="en-US" sz="3000" u="sng" dirty="0">
                <a:solidFill>
                  <a:srgbClr val="2409ED"/>
                </a:solidFill>
                <a:latin typeface="Helvetica" panose="020B0604020202020204" pitchFamily="34" charset="0"/>
                <a:ea typeface="ヒラギノ角ゴ Pro W3" charset="-128"/>
              </a:rPr>
              <a:t>https://ncacbsa.org/unit-resources/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37CC2-F466-F3C3-5DA7-1D046124C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29" y="1736478"/>
            <a:ext cx="10945342" cy="44772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F9EE9C4E-0CAF-CF04-BB97-7B44B9FB5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JSN Resources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5A07B3A7-6BC3-A685-F51A-F2D23F65A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Scout Talks – Videos</a:t>
            </a:r>
          </a:p>
          <a:p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JSN Logistics – Resources for various stations – Activities, Advancement, Ideals of Scouting, Calendar, Application, etc.</a:t>
            </a:r>
          </a:p>
          <a:p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New Leader Welcome Packet</a:t>
            </a:r>
          </a:p>
          <a:p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Program Information</a:t>
            </a:r>
          </a:p>
          <a:p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Unit Guides 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08AE537E-C65E-707D-FFF8-C4225555FBC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508750"/>
            <a:ext cx="4127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95B3D7"/>
                </a:solidFill>
                <a:latin typeface="Helvetica" panose="020B0604020202020204" pitchFamily="34" charset="0"/>
                <a:ea typeface="ヒラギノ角ゴ Pro W3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92640BB-1CE3-464F-B83D-BB9B07C3BA49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13</a:t>
            </a:fld>
            <a:endParaRPr lang="en-US" altLang="en-US" sz="1000" dirty="0">
              <a:solidFill>
                <a:srgbClr val="95B3D7"/>
              </a:solidFill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E7F80A93-DD04-E67B-FEC8-E62402F1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Peer-to-Peer Cards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39E9E68E-DE54-7AF8-369B-DBE52AAC0C4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508750"/>
            <a:ext cx="4127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95B3D7"/>
                </a:solidFill>
                <a:latin typeface="Helvetica" panose="020B0604020202020204" pitchFamily="34" charset="0"/>
                <a:ea typeface="ヒラギノ角ゴ Pro W3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92640BB-1CE3-464F-B83D-BB9B07C3BA49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14</a:t>
            </a:fld>
            <a:endParaRPr lang="en-US" altLang="en-US" sz="1000" dirty="0">
              <a:solidFill>
                <a:srgbClr val="95B3D7"/>
              </a:solidFill>
            </a:endParaRPr>
          </a:p>
        </p:txBody>
      </p:sp>
      <p:pic>
        <p:nvPicPr>
          <p:cNvPr id="22532" name="Picture 7">
            <a:extLst>
              <a:ext uri="{FF2B5EF4-FFF2-40B4-BE49-F238E27FC236}">
                <a16:creationId xmlns:a16="http://schemas.microsoft.com/office/drawing/2014/main" id="{47DB5E52-5A3C-F913-B223-5C2A0DFEB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924" y="1802309"/>
            <a:ext cx="6116501" cy="470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>
            <a:extLst>
              <a:ext uri="{FF2B5EF4-FFF2-40B4-BE49-F238E27FC236}">
                <a16:creationId xmlns:a16="http://schemas.microsoft.com/office/drawing/2014/main" id="{743B133C-F3F5-2C1A-0453-8B0461F8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3" y="1452564"/>
            <a:ext cx="6116501" cy="475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171F777D-01C4-7388-B7B7-07E701A0A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063" y="384176"/>
            <a:ext cx="6978650" cy="993775"/>
          </a:xfrm>
        </p:spPr>
        <p:txBody>
          <a:bodyPr/>
          <a:lstStyle/>
          <a:p>
            <a: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  <a:t>    On-Stop Shop for Membership</a:t>
            </a:r>
            <a:b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</a:br>
            <a: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  <a:t> </a:t>
            </a:r>
            <a:r>
              <a:rPr lang="en-US" altLang="en-US" sz="3000" u="sng" dirty="0">
                <a:solidFill>
                  <a:srgbClr val="2409ED"/>
                </a:solidFill>
                <a:latin typeface="Helvetica" panose="020B0604020202020204" pitchFamily="34" charset="0"/>
                <a:ea typeface="ヒラギノ角ゴ Pro W3" charset="-128"/>
              </a:rPr>
              <a:t>https://ncacbsa.org/unit-resources/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C94B1-EEC4-D2B8-165C-2978EF0A5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20" y="1803330"/>
            <a:ext cx="11107559" cy="35373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F13D4278-D3AB-6847-9D8C-59596D1F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NCAC Resources Available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9F862-B0D2-FC3A-59F6-FCC23849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226"/>
            <a:ext cx="9296400" cy="517262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/>
              <a:t>Items to request/keep on-hand:</a:t>
            </a:r>
          </a:p>
          <a:p>
            <a:pPr>
              <a:defRPr/>
            </a:pPr>
            <a:r>
              <a:rPr lang="en-US" dirty="0"/>
              <a:t>Flyers – Please give Liz 2-3 week’s notice</a:t>
            </a:r>
          </a:p>
          <a:p>
            <a:pPr>
              <a:defRPr/>
            </a:pPr>
            <a:r>
              <a:rPr lang="en-US" dirty="0"/>
              <a:t>Yard Signs</a:t>
            </a:r>
          </a:p>
          <a:p>
            <a:pPr>
              <a:defRPr/>
            </a:pPr>
            <a:r>
              <a:rPr lang="en-US" dirty="0"/>
              <a:t>Parent’s Guides</a:t>
            </a:r>
          </a:p>
          <a:p>
            <a:pPr>
              <a:defRPr/>
            </a:pPr>
            <a:r>
              <a:rPr lang="en-US" dirty="0"/>
              <a:t>Paper Applications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Items to borrow and return:</a:t>
            </a:r>
          </a:p>
          <a:p>
            <a:pPr>
              <a:defRPr/>
            </a:pPr>
            <a:r>
              <a:rPr lang="en-US" dirty="0"/>
              <a:t>Roll-out recruitment banners</a:t>
            </a:r>
          </a:p>
          <a:p>
            <a:pPr>
              <a:defRPr/>
            </a:pPr>
            <a:r>
              <a:rPr lang="en-US" dirty="0"/>
              <a:t>Pup-up Tents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2557432F-9B77-B52E-9CF9-B7660440964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508750"/>
            <a:ext cx="4127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95B3D7"/>
                </a:solidFill>
                <a:latin typeface="Helvetica" panose="020B0604020202020204" pitchFamily="34" charset="0"/>
                <a:ea typeface="ヒラギノ角ゴ Pro W3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92640BB-1CE3-464F-B83D-BB9B07C3BA49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16</a:t>
            </a:fld>
            <a:endParaRPr lang="en-US" altLang="en-US" sz="1000" dirty="0">
              <a:solidFill>
                <a:srgbClr val="95B3D7"/>
              </a:solidFill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F2177EB3-91EC-0BE6-7E20-AC9FB81F5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758" y="204788"/>
            <a:ext cx="7720794" cy="995363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latin typeface="Helvetica" panose="020B0604020202020204" pitchFamily="34" charset="0"/>
                <a:ea typeface="ヒラギノ角ゴ Pro W3" charset="-128"/>
              </a:rPr>
              <a:t>Planning Timelines (Suggested)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20D8C680-5A6D-AFC8-4F8A-E8D16C1F2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469" y="1246189"/>
            <a:ext cx="9914007" cy="524351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Three Weeks Prior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Request Facebook Geofenced Advertising (date, location, time, &amp; contact info)</a:t>
            </a:r>
          </a:p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Request PeachJar Advertisements (Flyer, Schools, additional info)</a:t>
            </a:r>
          </a:p>
          <a:p>
            <a:pPr marL="0" indent="0">
              <a:buNone/>
              <a:defRPr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Two Weeks Prior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Submit Physical Flyer Requests (Color: 10 cents per page)</a:t>
            </a:r>
          </a:p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Submit Peer-to-Peer Cards Requests</a:t>
            </a:r>
          </a:p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Request Council Recruitment Banners (While resources are available)</a:t>
            </a:r>
          </a:p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Request Council Projectors (While resources are available)</a:t>
            </a:r>
          </a:p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Request Council Pop-Up Tents (While resources are available)</a:t>
            </a:r>
          </a:p>
          <a:p>
            <a:pPr marL="0" indent="0">
              <a:buNone/>
              <a:defRPr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One Week Prior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Request Yard Signs</a:t>
            </a:r>
          </a:p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Request Parents’ Guides</a:t>
            </a:r>
          </a:p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Request Paper Applications</a:t>
            </a:r>
          </a:p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Request Printed “How-To” Social Media templates</a:t>
            </a:r>
          </a:p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Prepare materials needed (e.g., Pens/Pencils, forms, one-pager, method to register online)</a:t>
            </a:r>
            <a:endParaRPr lang="en-US" altLang="en-US" sz="10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898B4374-3E4A-63A9-DC04-326F40233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  </a:t>
            </a:r>
            <a:r>
              <a:rPr lang="en-US" altLang="en-US" sz="3600" b="1" dirty="0">
                <a:latin typeface="Helvetica" panose="020B0604020202020204" pitchFamily="34" charset="0"/>
                <a:ea typeface="ヒラギノ角ゴ Pro W3" charset="-128"/>
              </a:rPr>
              <a:t>Best Practices Some Units Use</a:t>
            </a:r>
            <a:b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  </a:t>
            </a:r>
            <a:r>
              <a:rPr lang="en-US" altLang="en-US" sz="2000" dirty="0">
                <a:latin typeface="Helvetica" panose="020B0604020202020204" pitchFamily="34" charset="0"/>
                <a:ea typeface="ヒラギノ角ゴ Pro W3" charset="-128"/>
              </a:rPr>
              <a:t>(Please share your successes/ideas!)</a:t>
            </a:r>
            <a:endParaRPr lang="en-US" altLang="en-US" sz="1700" dirty="0">
              <a:solidFill>
                <a:srgbClr val="00B0F0"/>
              </a:solidFill>
              <a:latin typeface="Helvetica" panose="020B0604020202020204" pitchFamily="34" charset="0"/>
              <a:ea typeface="ヒラギノ角ゴ Pro W3" charset="-128"/>
            </a:endParaRP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8732141A-61BC-2271-2266-B28A836CE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041" y="1771650"/>
            <a:ext cx="9757741" cy="4656138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1800" dirty="0">
                <a:latin typeface="Helvetica" panose="020B0604020202020204" pitchFamily="34" charset="0"/>
                <a:ea typeface="ヒラギノ角ゴ Pro W3" charset="-128"/>
              </a:rPr>
              <a:t>Have information they need – ideally one page</a:t>
            </a:r>
          </a:p>
          <a:p>
            <a:pPr lvl="1"/>
            <a:r>
              <a:rPr lang="en-US" altLang="en-US" sz="1600" dirty="0">
                <a:latin typeface="Helvetica" panose="020B0604020202020204" pitchFamily="34" charset="0"/>
                <a:ea typeface="ヒラギノ角ゴ Pro W3" charset="-128"/>
              </a:rPr>
              <a:t>Meeting location, day of week/month and time</a:t>
            </a:r>
          </a:p>
          <a:p>
            <a:pPr lvl="1"/>
            <a:r>
              <a:rPr lang="en-US" altLang="en-US" sz="1600" dirty="0">
                <a:latin typeface="Helvetica" panose="020B0604020202020204" pitchFamily="34" charset="0"/>
                <a:ea typeface="ヒラギノ角ゴ Pro W3" charset="-128"/>
              </a:rPr>
              <a:t>Background about the unit (size, history, typical events)</a:t>
            </a:r>
          </a:p>
          <a:p>
            <a:pPr lvl="1"/>
            <a:r>
              <a:rPr lang="en-US" altLang="en-US" sz="1600" dirty="0">
                <a:latin typeface="Helvetica" panose="020B0604020202020204" pitchFamily="34" charset="0"/>
                <a:ea typeface="ヒラギノ角ゴ Pro W3" charset="-128"/>
              </a:rPr>
              <a:t>Contact information</a:t>
            </a:r>
          </a:p>
          <a:p>
            <a:pPr lvl="1"/>
            <a:r>
              <a:rPr lang="en-US" altLang="en-US" sz="1600" dirty="0">
                <a:latin typeface="Helvetica" panose="020B0604020202020204" pitchFamily="34" charset="0"/>
                <a:ea typeface="ヒラギノ角ゴ Pro W3" charset="-128"/>
              </a:rPr>
              <a:t>Costs – BSA, NCAC insurance, Unit fees, how you raise funds</a:t>
            </a:r>
          </a:p>
          <a:p>
            <a:pPr lvl="1"/>
            <a:r>
              <a:rPr lang="en-US" altLang="en-US" sz="1600" dirty="0">
                <a:latin typeface="Helvetica" panose="020B0604020202020204" pitchFamily="34" charset="0"/>
                <a:ea typeface="ヒラギノ角ゴ Pro W3" charset="-128"/>
              </a:rPr>
              <a:t>Other needed items – uniform, equipment, books, etc.</a:t>
            </a:r>
          </a:p>
          <a:p>
            <a:r>
              <a:rPr lang="en-US" altLang="en-US" sz="1800" dirty="0">
                <a:latin typeface="Helvetica" panose="020B0604020202020204" pitchFamily="34" charset="0"/>
                <a:ea typeface="ヒラギノ角ゴ Pro W3" charset="-128"/>
              </a:rPr>
              <a:t>Have a way to sign up immediately</a:t>
            </a:r>
          </a:p>
          <a:p>
            <a:pPr lvl="1"/>
            <a:r>
              <a:rPr lang="en-US" altLang="en-US" sz="1600" dirty="0">
                <a:latin typeface="Helvetica" panose="020B0604020202020204" pitchFamily="34" charset="0"/>
                <a:ea typeface="ヒラギノ角ゴ Pro W3" charset="-128"/>
              </a:rPr>
              <a:t>Tablet / Computer for adults to register their youth</a:t>
            </a:r>
          </a:p>
          <a:p>
            <a:pPr lvl="1"/>
            <a:r>
              <a:rPr lang="en-US" altLang="en-US" sz="1600" dirty="0">
                <a:latin typeface="Helvetica" panose="020B0604020202020204" pitchFamily="34" charset="0"/>
                <a:ea typeface="ヒラギノ角ゴ Pro W3" charset="-128"/>
              </a:rPr>
              <a:t>Paper forms and pens</a:t>
            </a:r>
          </a:p>
          <a:p>
            <a:pPr lvl="1"/>
            <a:r>
              <a:rPr lang="en-US" altLang="en-US" sz="1600" dirty="0">
                <a:latin typeface="Helvetica" panose="020B0604020202020204" pitchFamily="34" charset="0"/>
                <a:ea typeface="ヒラギノ角ゴ Pro W3" charset="-128"/>
              </a:rPr>
              <a:t>A way to collect fees (Square, check, etc.)</a:t>
            </a:r>
          </a:p>
          <a:p>
            <a:r>
              <a:rPr lang="en-US" altLang="en-US" sz="1800" dirty="0">
                <a:latin typeface="Helvetica" panose="020B0604020202020204" pitchFamily="34" charset="0"/>
                <a:ea typeface="ヒラギノ角ゴ Pro W3" charset="-128"/>
              </a:rPr>
              <a:t>Have a way for Parents to volunteer/be informed of unit needs</a:t>
            </a:r>
          </a:p>
          <a:p>
            <a:pPr lvl="1"/>
            <a:r>
              <a:rPr lang="en-US" altLang="en-US" sz="1800" dirty="0">
                <a:latin typeface="Helvetica" panose="020B0604020202020204" pitchFamily="34" charset="0"/>
                <a:ea typeface="ヒラギノ角ゴ Pro W3" charset="-128"/>
              </a:rPr>
              <a:t>Emphasize that your unit is a volunteer organization</a:t>
            </a:r>
          </a:p>
          <a:p>
            <a:pPr lvl="1"/>
            <a:r>
              <a:rPr lang="en-US" altLang="en-US" sz="1800" dirty="0">
                <a:latin typeface="Helvetica" panose="020B0604020202020204" pitchFamily="34" charset="0"/>
                <a:ea typeface="ヒラギノ角ゴ Pro W3" charset="-128"/>
              </a:rPr>
              <a:t>Have a list of possible jobs they can volunteer to do</a:t>
            </a:r>
          </a:p>
          <a:p>
            <a:pPr lvl="1"/>
            <a:r>
              <a:rPr lang="en-US" altLang="en-US" sz="1900" b="1" dirty="0">
                <a:latin typeface="Helvetica" panose="020B0604020202020204" pitchFamily="34" charset="0"/>
                <a:ea typeface="ヒラギノ角ゴ Pro W3" charset="-128"/>
              </a:rPr>
              <a:t>Emphasize the need for YPT when recruiting Adults 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425AF94-7447-F60F-13BE-655D0D35042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508750"/>
            <a:ext cx="4127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95B3D7"/>
                </a:solidFill>
                <a:latin typeface="Helvetica" panose="020B0604020202020204" pitchFamily="34" charset="0"/>
                <a:ea typeface="ヒラギノ角ゴ Pro W3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Grande" charset="0"/>
                <a:ea typeface="ヒラギノ角ゴ Pro W3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92640BB-1CE3-464F-B83D-BB9B07C3BA49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18</a:t>
            </a:fld>
            <a:endParaRPr lang="en-US" altLang="en-US" sz="1000" dirty="0">
              <a:solidFill>
                <a:srgbClr val="95B3D7"/>
              </a:solidFill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50B38-7E70-9D9D-BC39-814671D6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516"/>
          </a:xfrm>
        </p:spPr>
        <p:txBody>
          <a:bodyPr/>
          <a:lstStyle/>
          <a:p>
            <a:r>
              <a:rPr lang="en-US" b="1" dirty="0"/>
              <a:t>Council Announcements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66C15-EDAE-2EB9-4032-402F0955E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0042"/>
            <a:ext cx="10515600" cy="5032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Web Site Updates – NCAC is making changes – some downtime</a:t>
            </a:r>
          </a:p>
          <a:p>
            <a:r>
              <a:rPr lang="en-US" dirty="0"/>
              <a:t>District Changes in </a:t>
            </a:r>
            <a:r>
              <a:rPr lang="en-US" dirty="0">
                <a:hlinkClick r:id="rId2"/>
              </a:rPr>
              <a:t>my.scouting.org </a:t>
            </a:r>
            <a:r>
              <a:rPr lang="en-US" dirty="0"/>
              <a:t>– still being worked</a:t>
            </a:r>
          </a:p>
          <a:p>
            <a:r>
              <a:rPr lang="en-US" dirty="0"/>
              <a:t>July – Dec – </a:t>
            </a:r>
            <a:r>
              <a:rPr lang="en-US" dirty="0">
                <a:hlinkClick r:id="rId3"/>
              </a:rPr>
              <a:t>Renewal</a:t>
            </a:r>
            <a:r>
              <a:rPr lang="en-US" dirty="0"/>
              <a:t> notices, via email, to registered Adults/Youth</a:t>
            </a:r>
          </a:p>
          <a:p>
            <a:pPr lvl="1"/>
            <a:r>
              <a:rPr lang="en-US" dirty="0"/>
              <a:t>Bills individual youth/adults both National and NCAC Fees</a:t>
            </a:r>
          </a:p>
          <a:p>
            <a:pPr lvl="1"/>
            <a:r>
              <a:rPr lang="en-US" dirty="0"/>
              <a:t>Units can choose to pay but will pay every 30-60 days</a:t>
            </a:r>
          </a:p>
          <a:p>
            <a:pPr lvl="1"/>
            <a:r>
              <a:rPr lang="en-US" dirty="0"/>
              <a:t>Still working on Scholarship processes</a:t>
            </a:r>
          </a:p>
          <a:p>
            <a:r>
              <a:rPr lang="en-US" dirty="0"/>
              <a:t>Key 3 replacement error – my.scouting.org (60 days)</a:t>
            </a:r>
          </a:p>
          <a:p>
            <a:r>
              <a:rPr lang="en-US" dirty="0">
                <a:hlinkClick r:id="rId4"/>
              </a:rPr>
              <a:t>Powder Horn </a:t>
            </a:r>
            <a:r>
              <a:rPr lang="en-US" dirty="0"/>
              <a:t>(8/15/24 – 8/18/24), Camp St. Charles, Newburg, MD </a:t>
            </a:r>
          </a:p>
          <a:p>
            <a:pPr lvl="1"/>
            <a:r>
              <a:rPr lang="en-US" dirty="0"/>
              <a:t>Adult and Youth (13 years/8</a:t>
            </a:r>
            <a:r>
              <a:rPr lang="en-US" baseline="30000" dirty="0"/>
              <a:t>th</a:t>
            </a:r>
            <a:r>
              <a:rPr lang="en-US" dirty="0"/>
              <a:t> grade or 14 years)</a:t>
            </a:r>
          </a:p>
          <a:p>
            <a:pPr lvl="1"/>
            <a:r>
              <a:rPr lang="en-US" dirty="0"/>
              <a:t>(Breaking News) Program is NOT being phased out in NCAC.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8379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B3B2-30D6-7F35-2D15-590CF384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43447"/>
            <a:ext cx="3597320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9EEA5-4EDE-2A18-9827-DD8C09761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" r="7144" b="-1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87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1CB29-F0B1-A67E-930B-F8A25F5A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118" y="2602477"/>
            <a:ext cx="6075680" cy="1325563"/>
          </a:xfrm>
        </p:spPr>
        <p:txBody>
          <a:bodyPr/>
          <a:lstStyle/>
          <a:p>
            <a:r>
              <a:rPr lang="en-US" b="1" dirty="0"/>
              <a:t>General Announcements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7070C0-C7B9-1B79-C75C-76FE3FA90C17}"/>
              </a:ext>
            </a:extLst>
          </p:cNvPr>
          <p:cNvSpPr txBox="1">
            <a:spLocks/>
          </p:cNvSpPr>
          <p:nvPr/>
        </p:nvSpPr>
        <p:spPr>
          <a:xfrm>
            <a:off x="363281" y="1387530"/>
            <a:ext cx="10515600" cy="4789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marL="339725" lvl="2" indent="-339725" hangingPunct="1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403D11F-1C8D-A8EB-09EB-6C7890210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676" y="1253330"/>
            <a:ext cx="11554043" cy="5054163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601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en-US" b="0" i="0" dirty="0">
              <a:solidFill>
                <a:srgbClr val="06010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4603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 txBox="1">
            <a:spLocks noGrp="1"/>
          </p:cNvSpPr>
          <p:nvPr>
            <p:ph type="title"/>
          </p:nvPr>
        </p:nvSpPr>
        <p:spPr>
          <a:xfrm>
            <a:off x="509951" y="222477"/>
            <a:ext cx="1030652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sz="4400" b="1" dirty="0">
                <a:latin typeface="+mj-lt"/>
              </a:rPr>
              <a:t>Current 202</a:t>
            </a:r>
            <a:r>
              <a:rPr lang="en-US" sz="4400" b="1" dirty="0">
                <a:latin typeface="+mj-lt"/>
              </a:rPr>
              <a:t>4</a:t>
            </a:r>
            <a:r>
              <a:rPr sz="4400" b="1" dirty="0">
                <a:latin typeface="+mj-lt"/>
              </a:rPr>
              <a:t> </a:t>
            </a:r>
            <a:r>
              <a:rPr lang="en-US" sz="4400" b="1" dirty="0">
                <a:latin typeface="+mj-lt"/>
              </a:rPr>
              <a:t>Wolf Trap</a:t>
            </a:r>
            <a:r>
              <a:rPr sz="4400" b="1" dirty="0">
                <a:latin typeface="+mj-lt"/>
              </a:rPr>
              <a:t> Calendar</a:t>
            </a:r>
          </a:p>
        </p:txBody>
      </p:sp>
      <p:sp>
        <p:nvSpPr>
          <p:cNvPr id="11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358922" y="1548040"/>
            <a:ext cx="11635854" cy="46220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 28, 2024 –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Life to Eagle Seminar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 Person), St James Catholic Church, Falls Church, VA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 18-20, 2024 –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Fall Camporee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Camp Rock Enon, Gore, VA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 02, 2024 –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Scouting for Food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(Tags)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 09, 2024 –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Scouting for Food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(Pick-up)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 10, 2024 –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Flags In (Veterans Day)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NMP, Falls Church, VA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 22, 2025 –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University of Scouting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Alexandria, VA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 08, 2025 – WTD MB Day, Fairfax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Presbyterian Church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3" name="Picture 4" descr="Picture 4"/>
          <p:cNvPicPr>
            <a:picLocks noChangeAspect="1"/>
          </p:cNvPicPr>
          <p:nvPr/>
        </p:nvPicPr>
        <p:blipFill>
          <a:blip r:embed="rId7"/>
          <a:srcRect t="1067"/>
          <a:stretch>
            <a:fillRect/>
          </a:stretch>
        </p:blipFill>
        <p:spPr>
          <a:xfrm>
            <a:off x="8501166" y="3889094"/>
            <a:ext cx="3331912" cy="2873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C761-6F50-4FF9-B83A-85F4D56E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0ED84-CA8C-4124-AA00-10F028E32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96" y="1690688"/>
            <a:ext cx="11585358" cy="4967564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09/07/24 – 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Scouts BSA STEM MB and NOVA Workshop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Fredricksburg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MD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NCAC STEM contact is Bruce Donlin (</a:t>
            </a:r>
            <a:r>
              <a:rPr lang="en-US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bruce.donlin@scouting.org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240-395-0601)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Ancient Earth:  Birth of the Sky (on PBS) - </a:t>
            </a:r>
            <a:r>
              <a:rPr lang="en-US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link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Anytime   – </a:t>
            </a:r>
            <a:r>
              <a:rPr lang="en-US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DC STEM Trek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Showcases 24 government agencies, private organizations and monuments related to the tenets upon which STEM is based.  Two hikes - 10.57 miles, or 4.75 miles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Ancient Earth:  Birth of the Sky (on PBS) - </a:t>
            </a:r>
            <a:r>
              <a:rPr lang="en-US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link</a:t>
            </a:r>
            <a:endParaRPr lang="en-US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cs typeface="Arial" panose="020B0604020202020204" pitchFamily="34" charset="0"/>
              </a:rPr>
              <a:t>Anytime   </a:t>
            </a:r>
            <a:r>
              <a:rPr lang="en-US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–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u="sng" dirty="0">
                <a:cs typeface="Arial" panose="020B0604020202020204" pitchFamily="34" charset="0"/>
                <a:hlinkClick r:id="rId5"/>
              </a:rPr>
              <a:t>DC STEM Trek</a:t>
            </a:r>
            <a:r>
              <a:rPr lang="en-US" dirty="0">
                <a:cs typeface="Arial" panose="020B0604020202020204" pitchFamily="34" charset="0"/>
              </a:rPr>
              <a:t>- Showcases 24 government agencies, private organizations and monuments related to the tenets upon which STEM is based.  Two hikes - 10.57 miles, or 4.75 miles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6623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EB24-F46C-853E-854D-B2A64BBC1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753" y="2434524"/>
            <a:ext cx="3787588" cy="1325563"/>
          </a:xfrm>
        </p:spPr>
        <p:txBody>
          <a:bodyPr/>
          <a:lstStyle/>
          <a:p>
            <a:r>
              <a:rPr lang="en-US" b="1" dirty="0">
                <a:solidFill>
                  <a:srgbClr val="2409E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Camporee</a:t>
            </a:r>
            <a:endParaRPr lang="en-US" b="1" dirty="0">
              <a:solidFill>
                <a:srgbClr val="2409E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47C04-1A39-CB6E-254E-9C3AAC7A8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894" y="0"/>
            <a:ext cx="5318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1191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B3A80-780E-48CF-0F72-E8AF9699F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2466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Breakout Sessions</a:t>
            </a:r>
          </a:p>
        </p:txBody>
      </p:sp>
    </p:spTree>
    <p:extLst>
      <p:ext uri="{BB962C8B-B14F-4D97-AF65-F5344CB8AC3E}">
        <p14:creationId xmlns:p14="http://schemas.microsoft.com/office/powerpoint/2010/main" val="314977346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42ED717A-FA3A-4F58-94D8-DC7773E84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Time for Cracker Barrel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9C177-CE9F-403A-9687-7FCF2C830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875"/>
            <a:ext cx="10515600" cy="507908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Minutes and slides available on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WTD web site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(District Resources, Roundtable).  Password is “GMDRT”</a:t>
            </a:r>
          </a:p>
          <a:p>
            <a:pPr>
              <a:defRPr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Next meeting – Sept 12, 2024, at Thoreau Middle School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3DE16-04C7-FA87-CFA2-1F11DF49E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698" y="2629860"/>
            <a:ext cx="3765698" cy="1325563"/>
          </a:xfrm>
        </p:spPr>
        <p:txBody>
          <a:bodyPr/>
          <a:lstStyle/>
          <a:p>
            <a:r>
              <a:rPr lang="en-US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6632959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A6B9CF85-9D64-AA0B-9856-70CDC583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30" y="-310123"/>
            <a:ext cx="11458770" cy="1325563"/>
          </a:xfrm>
        </p:spPr>
        <p:txBody>
          <a:bodyPr/>
          <a:lstStyle/>
          <a:p>
            <a:r>
              <a:rPr lang="en-US" altLang="en-US" b="1" dirty="0">
                <a:latin typeface="Helvetica" panose="020B0604020202020204" pitchFamily="34" charset="0"/>
                <a:ea typeface="ヒラギノ角ゴ Pro W3" charset="-128"/>
              </a:rPr>
              <a:t>     Scouts Deserve a Trained Leader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0C42D51E-99E8-D402-495C-CBA0B0751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4" y="576864"/>
            <a:ext cx="11351268" cy="6066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dirty="0">
                <a:latin typeface="Helvetica" panose="020B0604020202020204" pitchFamily="34" charset="0"/>
                <a:ea typeface="ヒラギノ角ゴ Pro W3" charset="-128"/>
              </a:rPr>
              <a:t>                  Wolf Trap Training site: </a:t>
            </a:r>
            <a:r>
              <a:rPr lang="en-US" altLang="en-US" sz="1800" i="1" u="sng" dirty="0">
                <a:solidFill>
                  <a:srgbClr val="2409ED"/>
                </a:solidFill>
                <a:latin typeface="Helvetica" panose="020B0604020202020204" pitchFamily="34" charset="0"/>
                <a:ea typeface="ヒラギノ角ゴ Pro W3" charset="-128"/>
                <a:hlinkClick r:id="rId2"/>
              </a:rPr>
              <a:t>https://www.ncacbsa.org/george-mason/training/</a:t>
            </a:r>
            <a:endParaRPr lang="en-US" altLang="en-US" sz="1800" i="1" u="sng" dirty="0">
              <a:solidFill>
                <a:srgbClr val="2409ED"/>
              </a:solidFill>
              <a:latin typeface="Helvetica" panose="020B0604020202020204" pitchFamily="34" charset="0"/>
              <a:ea typeface="ヒラギノ角ゴ Pro W3" charset="-128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2024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CM/ACM/Cub Scout Den Leader Specific (C42)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9913" marR="0" lvl="0" indent="-22542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Available on-line (125 min</a:t>
            </a:r>
            <a:r>
              <a:rPr lang="en-US" sz="1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9913" marR="0" lvl="0" indent="-22542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09/21/24 – Herndon, VA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9913" marR="0" lvl="0" indent="-22542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09/28/24 – Stafford, VA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Basic Adult Leader Outdoor Orientation (BALOO; C32) -</a:t>
            </a:r>
            <a:r>
              <a:rPr lang="en-US" sz="1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9913" marR="0" lvl="0" indent="-3365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57250" algn="l"/>
              </a:tabLst>
            </a:pPr>
            <a:r>
              <a:rPr lang="en-US" sz="15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10/05/24 – 10/05/24 – Camp Snyder, Haymarket, VA</a:t>
            </a:r>
            <a:endParaRPr lang="en-US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9913" marR="0" lvl="0" indent="-3365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57250" algn="l"/>
              </a:tabLst>
            </a:pP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Spring:  03/01/25 &amp; 4/26-27/25</a:t>
            </a:r>
          </a:p>
          <a:p>
            <a:pPr marL="569913" marR="0" lvl="0" indent="-3365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57250" algn="l"/>
              </a:tabLst>
            </a:pP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Fall:  09/20/25 &amp; 10/18-19/25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Scoutmaster Position Specific Training(S24)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23838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Available on-line</a:t>
            </a:r>
            <a:r>
              <a:rPr lang="en-US" sz="1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(192 min)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23838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09/21/24 – Herndon, VA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Introduction to Outdoor Leadership Skills (IOLS; S11)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23838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8"/>
              </a:rPr>
              <a:t>10/04/24 – 10/05/24 – Huntingtown, MD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Back Country Outdoor Leadership Skills (BCOLS) 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23838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15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9"/>
              </a:rPr>
              <a:t>09/21/24 (Alexandria) &amp; 10/19/24-10/20/24 (Camp Big Mac)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Climbing Level 1 Instructor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23838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Sept 7-8 at</a:t>
            </a:r>
            <a:r>
              <a:rPr lang="en-US" sz="15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0"/>
              </a:rPr>
              <a:t> </a:t>
            </a:r>
            <a:r>
              <a:rPr lang="en-US" sz="15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1"/>
              </a:rPr>
              <a:t>Great Falls Park</a:t>
            </a:r>
            <a:r>
              <a:rPr lang="en-US" sz="1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7:30 AM to 5:00 PM.</a:t>
            </a:r>
            <a:r>
              <a:rPr lang="en-US" sz="15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2"/>
              </a:rPr>
              <a:t> Logistics memo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23838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Sept 21-22 at</a:t>
            </a:r>
            <a:r>
              <a:rPr lang="en-US" sz="15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3"/>
              </a:rPr>
              <a:t> Sugarloaf Mountain</a:t>
            </a:r>
            <a:r>
              <a:rPr lang="en-US" sz="1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8:15 AM to 5:00 PM.</a:t>
            </a:r>
            <a:r>
              <a:rPr lang="en-US" sz="15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4"/>
              </a:rPr>
              <a:t> Logistics memo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22032-0580-7651-E955-25864CADB7A4}"/>
              </a:ext>
            </a:extLst>
          </p:cNvPr>
          <p:cNvSpPr txBox="1"/>
          <p:nvPr/>
        </p:nvSpPr>
        <p:spPr>
          <a:xfrm>
            <a:off x="7785462" y="4576036"/>
            <a:ext cx="4406538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2025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300" b="1" dirty="0"/>
              <a:t>BCOLS</a:t>
            </a:r>
            <a:r>
              <a:rPr lang="en-US" sz="1300" dirty="0"/>
              <a:t>:  </a:t>
            </a:r>
          </a:p>
          <a:p>
            <a:pPr marL="461963" marR="0" indent="-174625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300" dirty="0"/>
              <a:t>Spring:  03/01/25 &amp; 4/26-27/25</a:t>
            </a:r>
          </a:p>
          <a:p>
            <a:pPr marL="461963" marR="0" indent="-174625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300" dirty="0"/>
              <a:t>Fall:  09/20/25 &amp; 10/18-19/25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300" b="1" dirty="0"/>
              <a:t>Trainers Edge</a:t>
            </a:r>
            <a:r>
              <a:rPr lang="en-US" sz="1300" dirty="0"/>
              <a:t>:  08/09/25 &amp; 12/06/25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300" b="1" dirty="0"/>
              <a:t>University of Scouting</a:t>
            </a:r>
            <a:r>
              <a:rPr lang="en-US" sz="1300" dirty="0"/>
              <a:t>:  02/22/25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Wood Badge</a:t>
            </a:r>
            <a:r>
              <a:rPr kumimoji="0" lang="en-US" sz="1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:  </a:t>
            </a:r>
          </a:p>
          <a:p>
            <a:pPr marL="461963" marR="0" indent="-174625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Spring:  4/4-6/25 &amp; 5/3-4/25</a:t>
            </a:r>
          </a:p>
          <a:p>
            <a:pPr marL="461963" marR="0" indent="-174625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300" dirty="0"/>
              <a:t>Fall:  09/12-14/25 &amp; 10/4-5/25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380DAE-5E3E-AFFE-F403-307DB81F2D6C}"/>
              </a:ext>
            </a:extLst>
          </p:cNvPr>
          <p:cNvSpPr txBox="1"/>
          <p:nvPr/>
        </p:nvSpPr>
        <p:spPr>
          <a:xfrm>
            <a:off x="7676604" y="1015440"/>
            <a:ext cx="4406538" cy="3191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Mental Health First Aid 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5"/>
              </a:rPr>
              <a:t>https</a:t>
            </a:r>
            <a:r>
              <a:rPr lang="en-US" sz="13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6"/>
              </a:rPr>
              <a:t>://www.fairfaxcounty.gov/hscode/ereg/Registration.aspx?groupID=47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NYLT </a:t>
            </a:r>
            <a:r>
              <a:rPr lang="en-US" sz="13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https://www.ncacbsa.org/national-youth-leadership-training/</a:t>
            </a:r>
            <a:r>
              <a:rPr lang="en-US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Outdoor Ethics Orientation Courses (Scouts and Cubs) - </a:t>
            </a:r>
            <a:r>
              <a:rPr lang="en-US" sz="13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09/30/24 &amp; 10/5/24, Germantown, MD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en-US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Powder Horn </a:t>
            </a: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3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08/15/24 – 08/18/24, Newburg, MD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en-US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Scouterhorn Operations Training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9913" marR="0" lvl="0" indent="-22542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69913" algn="l"/>
              </a:tabLst>
            </a:pPr>
            <a:r>
              <a:rPr lang="en-US" sz="13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0"/>
              </a:rPr>
              <a:t>10/19/24 – Camp Snyder, Haymarket, VA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9913" marR="0" lvl="0" indent="-22542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69913" algn="l"/>
              </a:tabLst>
            </a:pPr>
            <a:r>
              <a:rPr lang="en-US" sz="13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0"/>
              </a:rPr>
              <a:t>11/16/24 – Camp Snyder, Haymarket, VA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en-US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Wood Badge (A90) </a:t>
            </a:r>
            <a:r>
              <a:rPr lang="en-US" sz="13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1"/>
              </a:rPr>
              <a:t>https://www.ncacbsa.org/wood-badge/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9913" marR="0" lvl="0" indent="-22542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09/13/24 – 09/15/24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0E08-5A81-46A1-BB91-D9F27FCC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07" y="2633763"/>
            <a:ext cx="4775522" cy="1325563"/>
          </a:xfrm>
        </p:spPr>
        <p:txBody>
          <a:bodyPr/>
          <a:lstStyle/>
          <a:p>
            <a:r>
              <a:rPr lang="en-US" b="1" dirty="0"/>
              <a:t>Outdoor Ethics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CE7A1-33E9-390A-FD10-EE19D57CE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715" y="0"/>
            <a:ext cx="7055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5360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3F8D-110E-2D05-02A2-1A2F07B05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85" y="2355970"/>
            <a:ext cx="4671349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Leave No Trace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C3E2BC-B9AB-B017-FC6C-209CEA391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267" y="-1"/>
            <a:ext cx="6566733" cy="69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1035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64A6-31A9-D8E7-3AF2-E08FC96C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Welcome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B0795-7DF0-E9F8-3FEB-4F82402B7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83147"/>
            <a:ext cx="10515600" cy="2993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New to Roundtable?  </a:t>
            </a:r>
          </a:p>
          <a:p>
            <a:pPr marL="0" indent="0" algn="ctr">
              <a:buNone/>
            </a:pPr>
            <a:r>
              <a:rPr lang="en-US" sz="6000" dirty="0"/>
              <a:t>Please introduce yourself!</a:t>
            </a:r>
          </a:p>
        </p:txBody>
      </p:sp>
    </p:spTree>
    <p:extLst>
      <p:ext uri="{BB962C8B-B14F-4D97-AF65-F5344CB8AC3E}">
        <p14:creationId xmlns:p14="http://schemas.microsoft.com/office/powerpoint/2010/main" val="395009250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0483-B8A9-59CE-141B-175D6DC2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31" y="2622188"/>
            <a:ext cx="4011592" cy="1325563"/>
          </a:xfrm>
        </p:spPr>
        <p:txBody>
          <a:bodyPr/>
          <a:lstStyle/>
          <a:p>
            <a:r>
              <a:rPr lang="en-US" b="1" dirty="0"/>
              <a:t>Outdoor Ethics</a:t>
            </a:r>
            <a:br>
              <a:rPr lang="en-US" b="1" dirty="0"/>
            </a:br>
            <a:r>
              <a:rPr lang="en-US" b="1" dirty="0"/>
              <a:t>Newsletter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BBEAD-52DE-8730-1301-CB14024CD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421" y="0"/>
            <a:ext cx="6885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7218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1"/>
          <p:cNvSpPr txBox="1">
            <a:spLocks noGrp="1"/>
          </p:cNvSpPr>
          <p:nvPr>
            <p:ph type="title"/>
          </p:nvPr>
        </p:nvSpPr>
        <p:spPr>
          <a:xfrm>
            <a:off x="629194" y="157713"/>
            <a:ext cx="10515601" cy="765314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Merit Badges</a:t>
            </a:r>
          </a:p>
        </p:txBody>
      </p:sp>
      <p:sp>
        <p:nvSpPr>
          <p:cNvPr id="16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29194" y="836763"/>
            <a:ext cx="10196957" cy="612475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sz="1800" dirty="0"/>
              <a:t>The online Merit Badge Counselor </a:t>
            </a:r>
            <a:r>
              <a:rPr sz="1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registration</a:t>
            </a:r>
            <a:r>
              <a:rPr sz="1800" dirty="0"/>
              <a:t>.  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lang="en-US" sz="1800" dirty="0"/>
              <a:t>New Merit Badge Counselors must complete online merit badge counselor training, in addition to YPT. </a:t>
            </a:r>
            <a:r>
              <a:rPr sz="1800" dirty="0"/>
              <a:t>Be sure the counselor uses his/her legal name – no nicknames.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sz="1800" dirty="0"/>
              <a:t>Merit Badge Counselors, or the unit Dean/Leader, also need to scan and send Margee the Merit Badge application form listing the badges the counselor is applying to teach and providing a justification of his/her qualifications.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sz="1800" dirty="0"/>
              <a:t>Youth Protection Training is the essential first step.  Don’t hit “send” on the application without it!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sz="1800" dirty="0"/>
              <a:t>Contact Margee if you have questions at </a:t>
            </a:r>
            <a:r>
              <a:rPr sz="1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GM.MB.Dean@hotmail.com</a:t>
            </a:r>
            <a:r>
              <a:rPr sz="1800" dirty="0"/>
              <a:t>. </a:t>
            </a:r>
            <a:br>
              <a:rPr lang="en-US" sz="1800" dirty="0"/>
            </a:b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700"/>
            </a:pPr>
            <a:r>
              <a:rPr lang="en-US" sz="1800" b="1" i="1" dirty="0"/>
              <a:t>Did you know</a:t>
            </a:r>
            <a:r>
              <a:rPr lang="en-US" sz="1800" dirty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lang="en-US" sz="1800" dirty="0"/>
              <a:t>The National Council does not limit the number of merit badges a youth may earn from one counselor, though a </a:t>
            </a:r>
            <a:r>
              <a:rPr lang="en-US" sz="1800" b="1" u="sng" dirty="0"/>
              <a:t>unit leader is permitted to do so</a:t>
            </a:r>
            <a:r>
              <a:rPr lang="en-US" sz="1800" dirty="0"/>
              <a:t>, as long as the same limit applies to all Scouts in the unit. Ideally, Scouts should work with a variety of adults. (GTA 7.0.0.3)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lang="en-US" sz="1800" dirty="0"/>
              <a:t>Partial Merit Badges have no expiration except the Scout’s 18th birthday. (GTA 7.0.3.3)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lang="en-US" sz="1800" dirty="0"/>
              <a:t>Due to the BSA policies related to Youth Protection and two-deep leadership, a merit badge counselor must have another adult present during all merit badge counseling sessions. However, the parent or legal guardian of the Scout may serve as the second adult. </a:t>
            </a:r>
            <a:r>
              <a:rPr lang="en-US" sz="1800" b="1" u="sng" dirty="0"/>
              <a:t>This parent or legal guardian does not have to be a registered leader</a:t>
            </a:r>
            <a:r>
              <a:rPr lang="en-US" sz="18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lang="en-US" sz="1800" dirty="0"/>
              <a:t>If the requirements for a merit badge differ between the merit badge pamphlet and the current edition of Scouts BSA Requirements, the requirements in the Scouts BSA Requirements book supersede all others. </a:t>
            </a:r>
          </a:p>
        </p:txBody>
      </p:sp>
      <p:pic>
        <p:nvPicPr>
          <p:cNvPr id="162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125" y="740665"/>
            <a:ext cx="895350" cy="2733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6125" y="3474339"/>
            <a:ext cx="904875" cy="2714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11B45-EE0C-409A-B547-13E58D36B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66" y="811694"/>
            <a:ext cx="2583028" cy="77435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GM High </a:t>
            </a:r>
            <a:br>
              <a:rPr lang="en-US" b="1" dirty="0"/>
            </a:br>
            <a:r>
              <a:rPr lang="en-US" b="1" dirty="0"/>
              <a:t>Adventure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31A3F2-6C95-C6CE-C3EC-C8EAFF70F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1923" y="94531"/>
            <a:ext cx="8858907" cy="6668937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Members of the High Adventure Committee are available to assist units in planning and training for their upcoming high adventure trips – Contact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Brian Heath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more information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 notes for this month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Registration for BSA’s high adventure bases - https://www.scouting.org/outdooradventures/open4adventure/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0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 treks – Registration for all high adventure bases are now open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0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2026 treks – Registration for Philmont treks will open this fall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 NCAC-Organized High Adventure Trips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11-12 year old Scout High Adventure Experience - Sept 28-29 - Prince William Forest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Joshua Tree with Climbing Committee - Winter Break 2024/25 (Gathering interest)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NCAC-Organized High Adventure Trips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Sawtooth Mountain, ID Trip - 06/21 to 06/29/2025 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$1,385 per person – Ask for details</a:t>
            </a:r>
            <a:endParaRPr lang="en-US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Adventure Preparation Training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Back Country Outdoor Leadership Skills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Virginia session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0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 2024: 9/21/2024 (classroom), 10/19-20 (overnight) - </a:t>
            </a:r>
            <a:r>
              <a:rPr lang="en-US" sz="1400" u="sng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Registration Link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Training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Paddle Craft Safety Training: Aug 24-25, Sept 7-8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High Adventure Base Quick Links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Philmont:</a:t>
            </a:r>
            <a:r>
              <a:rPr lang="en-US" sz="1400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https://www.philmontscoutranch.org/register/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Northern Tier: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https://www.ntier.org/provisional-scout-connections/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 Base:</a:t>
            </a:r>
            <a:r>
              <a:rPr lang="en-US" sz="1400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https://www.bsaseabase.org/scouts/scout-connections/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Summit:</a:t>
            </a:r>
            <a:r>
              <a:rPr lang="en-US" sz="1400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https://www.summitbsa.org/registration/scoutconnections/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High Adventure Bases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Adirondack High Adventure Area: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https://public.3.basecamp.com/p/hLgsVbk7Suju6cuDzQQJaEn4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Maine High Adventure Area: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https://www.mainehighadventure.org/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Montana Outdoor High Adventure Base: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https://montanabsa.org/camps/high-adventure/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useful links for high adventure information and opportunities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NCAC High Adventure website -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https://www.ncacbsa.org/high-adventure/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 of units with available slots in their upcoming high adventure trips -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https://public.3.basecamp.com/p/xWpkdrKHKAA9pCzwmHMNdbWb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47561B-52C9-4F94-AC17-0B8495C9642E}"/>
              </a:ext>
            </a:extLst>
          </p:cNvPr>
          <p:cNvSpPr txBox="1">
            <a:spLocks/>
          </p:cNvSpPr>
          <p:nvPr/>
        </p:nvSpPr>
        <p:spPr>
          <a:xfrm>
            <a:off x="195099" y="4554767"/>
            <a:ext cx="2898892" cy="909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2400"/>
              </a:spcAft>
            </a:pPr>
            <a:r>
              <a:rPr lang="en-US" sz="2800" b="1" dirty="0">
                <a:cs typeface="Times New Roman" panose="02020603050405020304" pitchFamily="18" charset="0"/>
              </a:rPr>
              <a:t>August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28E01A-EEFA-63FA-1510-3EC662CAA1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031" y="1971739"/>
            <a:ext cx="2583028" cy="25830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392493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b="1" dirty="0"/>
              <a:t>Range and Target Activities</a:t>
            </a:r>
            <a:endParaRPr b="1" dirty="0"/>
          </a:p>
        </p:txBody>
      </p:sp>
      <p:sp>
        <p:nvSpPr>
          <p:cNvPr id="15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0993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1000"/>
              </a:lnSpc>
            </a:pPr>
            <a:r>
              <a:rPr dirty="0"/>
              <a:t>Requests for Shooting Events – Lead Time!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50+ scouts - 6mos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Less than 50 scouts -  3mos</a:t>
            </a:r>
          </a:p>
          <a:p>
            <a:pPr>
              <a:lnSpc>
                <a:spcPct val="81000"/>
              </a:lnSpc>
            </a:pPr>
            <a:r>
              <a:rPr dirty="0"/>
              <a:t>Shooting on private land: 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Requirements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Permissions/protocols</a:t>
            </a:r>
          </a:p>
          <a:p>
            <a:pPr>
              <a:lnSpc>
                <a:spcPct val="81000"/>
              </a:lnSpc>
            </a:pPr>
            <a:r>
              <a:rPr lang="en-US" dirty="0"/>
              <a:t>R&amp;TA </a:t>
            </a: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web page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81000"/>
              </a:lnSpc>
            </a:pPr>
            <a:r>
              <a:rPr lang="en-US" dirty="0"/>
              <a:t>R&amp;TA</a:t>
            </a:r>
            <a:r>
              <a:rPr dirty="0"/>
              <a:t> Instructor Classes: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>
                <a:solidFill>
                  <a:srgbClr val="002060"/>
                </a:solidFill>
              </a:defRPr>
            </a:pP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Rifle/Shotgun</a:t>
            </a:r>
            <a:r>
              <a:rPr dirty="0">
                <a:hlinkClick r:id="rId3"/>
              </a:rPr>
              <a:t>  </a:t>
            </a:r>
            <a:r>
              <a:rPr lang="en-US" dirty="0">
                <a:hlinkClick r:id="rId3"/>
              </a:rPr>
              <a:t>- 08/24/24</a:t>
            </a:r>
            <a:r>
              <a:rPr dirty="0">
                <a:hlinkClick r:id="rId3"/>
              </a:rPr>
              <a:t>     </a:t>
            </a:r>
            <a:endParaRPr dirty="0"/>
          </a:p>
        </p:txBody>
      </p:sp>
      <p:pic>
        <p:nvPicPr>
          <p:cNvPr id="151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042" y="212885"/>
            <a:ext cx="2184000" cy="1374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367" y="2831329"/>
            <a:ext cx="1389266" cy="1195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59876A-723F-D256-A3B7-9B20FEB44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984" y="1690687"/>
            <a:ext cx="5058058" cy="49544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261E-41B0-08D2-081A-430DD028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</p:spPr>
        <p:txBody>
          <a:bodyPr/>
          <a:lstStyle/>
          <a:p>
            <a:r>
              <a:rPr lang="en-US" b="1" dirty="0"/>
              <a:t>Flags 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09152-93DB-7FAF-C389-185CC6080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101" y="1108411"/>
            <a:ext cx="7243590" cy="4788001"/>
          </a:xfrm>
        </p:spPr>
        <p:txBody>
          <a:bodyPr/>
          <a:lstStyle/>
          <a:p>
            <a:r>
              <a:rPr lang="en-US" dirty="0"/>
              <a:t>Honoring veterans by placing flags on graves at the National memorial Park in Falls Church, VA</a:t>
            </a:r>
          </a:p>
          <a:p>
            <a:r>
              <a:rPr lang="en-US" dirty="0"/>
              <a:t>Veterans Day – 11/10/24 at 10am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55850-7FDA-B92B-7AB5-606417469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821" y="174623"/>
            <a:ext cx="3363954" cy="1896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D5CA02-5497-A0A6-275D-F6216CCD8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677" y="2071471"/>
            <a:ext cx="3979295" cy="2334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EB7F1D-81C3-2E29-8F67-2AB6D7845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2" y="2840750"/>
            <a:ext cx="3845273" cy="2079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4D2803-D8A4-C915-1243-002A2A1F0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796" y="2840750"/>
            <a:ext cx="2843609" cy="25482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360A18-7578-5117-1227-F441BC86A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0232" y="4610358"/>
            <a:ext cx="2438740" cy="1286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ACE5BE-B35E-625A-459B-694230845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881" y="4610358"/>
            <a:ext cx="2829320" cy="19814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14DF7A-84B6-4957-497C-8C5BC78D3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840" y="4990917"/>
            <a:ext cx="2324424" cy="15527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04F6C4-FB1B-8CD3-9827-92728F0B8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715" y="4405523"/>
            <a:ext cx="1999400" cy="18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0835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5DA58-5366-C787-E101-5D634180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Order of the Arrow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04DEF-0CEB-23AE-0F10-6D74CD4E9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2538"/>
            <a:ext cx="10515600" cy="5292156"/>
          </a:xfrm>
        </p:spPr>
        <p:txBody>
          <a:bodyPr>
            <a:normAutofit/>
          </a:bodyPr>
          <a:lstStyle/>
          <a:p>
            <a:pPr marL="233363" marR="0" lvl="1" indent="-23336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Brian Fleck is Chapter Advisor.</a:t>
            </a:r>
          </a:p>
          <a:p>
            <a:pPr marL="233363" marR="0" lvl="1" indent="-23336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 Dues can be paid online:  </a:t>
            </a:r>
            <a:r>
              <a:rPr lang="en-US" sz="29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https://wipit470.org/dues.html</a:t>
            </a: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400" dirty="0"/>
              <a:t>Registrations open online </a:t>
            </a:r>
            <a:r>
              <a:rPr lang="en-US" sz="3400" dirty="0">
                <a:hlinkClick r:id="rId3"/>
              </a:rPr>
              <a:t>https://wipit470.org/index.html</a:t>
            </a:r>
            <a:r>
              <a:rPr lang="en-US" sz="3400" dirty="0"/>
              <a:t> under “Events”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7024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662D-4172-0AED-8B61-0744B57AC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36869-9FB0-BF0A-35BE-3C5777ED1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452401"/>
            <a:ext cx="11164747" cy="4780448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Welcome and Pledge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Award(s)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 about </a:t>
            </a:r>
            <a:r>
              <a:rPr lang="en-US" b="0" i="0" u="sng" dirty="0">
                <a:solidFill>
                  <a:srgbClr val="0A16F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Read-ahead</a:t>
            </a:r>
            <a:endParaRPr lang="en-US" b="0" i="0" dirty="0">
              <a:solidFill>
                <a:srgbClr val="83636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Scouting Night Information/Council Announcements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General Announcements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lang="en-US" b="0" i="0" dirty="0">
              <a:solidFill>
                <a:srgbClr val="09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</a:t>
            </a:r>
            <a:r>
              <a:rPr lang="en-US" dirty="0">
                <a:solidFill>
                  <a:srgbClr val="0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kout Sessions</a:t>
            </a:r>
            <a:endParaRPr lang="en-US" b="0" i="0" dirty="0">
              <a:solidFill>
                <a:srgbClr val="09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Cracker Barrel/Networking (Optional; NLT 9pm)</a:t>
            </a:r>
            <a:endParaRPr lang="en-US" b="0" i="0" dirty="0">
              <a:solidFill>
                <a:srgbClr val="83636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Next Meeting: </a:t>
            </a:r>
            <a:r>
              <a:rPr lang="en-US" dirty="0">
                <a:solidFill>
                  <a:srgbClr val="0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12</a:t>
            </a: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2024</a:t>
            </a:r>
            <a:r>
              <a:rPr lang="en-US" dirty="0">
                <a:solidFill>
                  <a:srgbClr val="0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 Thoreau MS, Vienna, VA </a:t>
            </a:r>
            <a:endParaRPr lang="en-US" b="0" i="0" dirty="0">
              <a:solidFill>
                <a:srgbClr val="83636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7231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EB35A-9EEF-E671-A8DF-1125B17B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887" y="1886939"/>
            <a:ext cx="6620719" cy="2742935"/>
          </a:xfrm>
        </p:spPr>
        <p:txBody>
          <a:bodyPr>
            <a:normAutofit/>
          </a:bodyPr>
          <a:lstStyle/>
          <a:p>
            <a:r>
              <a:rPr lang="en-US" b="1" dirty="0"/>
              <a:t>District and other Award(s)</a:t>
            </a:r>
          </a:p>
        </p:txBody>
      </p:sp>
    </p:spTree>
    <p:extLst>
      <p:ext uri="{BB962C8B-B14F-4D97-AF65-F5344CB8AC3E}">
        <p14:creationId xmlns:p14="http://schemas.microsoft.com/office/powerpoint/2010/main" val="50656194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96D0-C19F-7DC1-68B4-DF4B09E6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58" y="2895674"/>
            <a:ext cx="10515600" cy="1325563"/>
          </a:xfrm>
        </p:spPr>
        <p:txBody>
          <a:bodyPr/>
          <a:lstStyle/>
          <a:p>
            <a:r>
              <a:rPr lang="en-US" b="1" dirty="0"/>
              <a:t>Questions/Clarification about </a:t>
            </a:r>
            <a:r>
              <a:rPr lang="en-US" b="1" dirty="0">
                <a:hlinkClick r:id="rId2"/>
              </a:rPr>
              <a:t>Read-ahead</a:t>
            </a:r>
            <a:r>
              <a:rPr lang="en-U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393522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15DAF948-2173-11A3-BFA8-CBFA18C3D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Join Scouting Night/Event Prep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870BE-33BD-8944-EA0B-96A6CE592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:  Provide information and resources that can assist your Unit for upcoming recruitment events.  This includes:</a:t>
            </a:r>
          </a:p>
          <a:p>
            <a:pPr>
              <a:defRPr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Online Tools</a:t>
            </a:r>
          </a:p>
          <a:p>
            <a:pPr>
              <a:defRPr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Resources Available from Council</a:t>
            </a:r>
          </a:p>
          <a:p>
            <a:pPr>
              <a:defRPr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Planning Timelines</a:t>
            </a:r>
          </a:p>
          <a:p>
            <a:pPr>
              <a:defRPr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Best Practices – Please share your successes!</a:t>
            </a:r>
          </a:p>
          <a:p>
            <a:pPr>
              <a:defRPr/>
            </a:pP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17B2595-E6BC-0263-52BF-9F568B95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063" y="384176"/>
            <a:ext cx="6978650" cy="993775"/>
          </a:xfrm>
        </p:spPr>
        <p:txBody>
          <a:bodyPr/>
          <a:lstStyle/>
          <a:p>
            <a: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  <a:t>    One-Stop Shop for Membership</a:t>
            </a:r>
            <a:b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</a:br>
            <a: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  <a:t> </a:t>
            </a:r>
            <a:r>
              <a:rPr lang="en-US" altLang="en-US" sz="3000" u="sng" dirty="0">
                <a:solidFill>
                  <a:srgbClr val="2409ED"/>
                </a:solidFill>
                <a:latin typeface="Helvetica" panose="020B0604020202020204" pitchFamily="34" charset="0"/>
                <a:ea typeface="ヒラギノ角ゴ Pro W3" charset="-128"/>
              </a:rPr>
              <a:t>https://ncacbsa.org/george-mason/</a:t>
            </a: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5D572AE6-88AA-F5A5-60A9-CAF4C0F6D9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477574" y="2086987"/>
            <a:ext cx="11021861" cy="4080731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6882A78-3B6B-D8B6-0D18-56B0E8851EE7}"/>
              </a:ext>
            </a:extLst>
          </p:cNvPr>
          <p:cNvSpPr/>
          <p:nvPr/>
        </p:nvSpPr>
        <p:spPr>
          <a:xfrm>
            <a:off x="2210445" y="4954791"/>
            <a:ext cx="1689202" cy="366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highlight>
                <a:srgbClr val="FF00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3F2C07-71AE-1950-FF9D-47D293480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445" y="2533641"/>
            <a:ext cx="4970284" cy="3887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25DFD7-23F1-9FB8-B5B4-BCD19D257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17" y="1494442"/>
            <a:ext cx="10246659" cy="5107775"/>
          </a:xfrm>
          <a:prstGeom prst="rect">
            <a:avLst/>
          </a:prstGeom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F0B44035-AD98-11FF-ECC1-2B748B02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063" y="384176"/>
            <a:ext cx="6978650" cy="993775"/>
          </a:xfrm>
        </p:spPr>
        <p:txBody>
          <a:bodyPr/>
          <a:lstStyle/>
          <a:p>
            <a: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  <a:t>    One-Stop Shop for Membership</a:t>
            </a:r>
            <a:b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</a:br>
            <a:r>
              <a:rPr lang="en-US" altLang="en-US" sz="3000" dirty="0">
                <a:latin typeface="Helvetica" panose="020B0604020202020204" pitchFamily="34" charset="0"/>
                <a:ea typeface="ヒラギノ角ゴ Pro W3" charset="-128"/>
              </a:rPr>
              <a:t> </a:t>
            </a:r>
            <a:r>
              <a:rPr lang="en-US" altLang="en-US" sz="2400" u="sng" dirty="0">
                <a:solidFill>
                  <a:srgbClr val="2409ED"/>
                </a:solidFill>
                <a:latin typeface="Helvetica" panose="020B0604020202020204" pitchFamily="34" charset="0"/>
                <a:ea typeface="ヒラギノ角ゴ Pro W3" charset="-128"/>
              </a:rPr>
              <a:t>https://ncacbsa.org/membership-resources/</a:t>
            </a:r>
            <a:endParaRPr lang="en-US" altLang="en-US" sz="3000" u="sng" dirty="0">
              <a:solidFill>
                <a:srgbClr val="2409ED"/>
              </a:solidFill>
              <a:latin typeface="Helvetica" panose="020B0604020202020204" pitchFamily="34" charset="0"/>
              <a:ea typeface="ヒラギノ角ゴ Pro W3" charset="-12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F6440F-D026-4EDD-E619-13AFBFF27B59}"/>
              </a:ext>
            </a:extLst>
          </p:cNvPr>
          <p:cNvSpPr/>
          <p:nvPr/>
        </p:nvSpPr>
        <p:spPr>
          <a:xfrm>
            <a:off x="1568824" y="1990164"/>
            <a:ext cx="1736725" cy="555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C5E0B4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25105</TotalTime>
  <Words>2077</Words>
  <Application>Microsoft Office PowerPoint</Application>
  <PresentationFormat>Widescreen</PresentationFormat>
  <Paragraphs>233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Helvetica</vt:lpstr>
      <vt:lpstr>Symbol</vt:lpstr>
      <vt:lpstr>Times New Roman</vt:lpstr>
      <vt:lpstr>Office Theme</vt:lpstr>
      <vt:lpstr>Wolf Trap District  Program Launch</vt:lpstr>
      <vt:lpstr>Pledge</vt:lpstr>
      <vt:lpstr>Welcome</vt:lpstr>
      <vt:lpstr>Agenda</vt:lpstr>
      <vt:lpstr>District and other Award(s)</vt:lpstr>
      <vt:lpstr>Questions/Clarification about Read-ahead?</vt:lpstr>
      <vt:lpstr>Join Scouting Night/Event Prep</vt:lpstr>
      <vt:lpstr>    One-Stop Shop for Membership  https://ncacbsa.org/george-mason/</vt:lpstr>
      <vt:lpstr>    One-Stop Shop for Membership  https://ncacbsa.org/membership-resources/</vt:lpstr>
      <vt:lpstr>    One-Stop Shop for Membership  https://ncacbsa.org/unit-resources/</vt:lpstr>
      <vt:lpstr>Geofence Request Form</vt:lpstr>
      <vt:lpstr>    On-Stop Shop for Membership  https://ncacbsa.org/unit-resources/</vt:lpstr>
      <vt:lpstr>JSN Resources</vt:lpstr>
      <vt:lpstr>Peer-to-Peer Cards</vt:lpstr>
      <vt:lpstr>    On-Stop Shop for Membership  https://ncacbsa.org/unit-resources/</vt:lpstr>
      <vt:lpstr>NCAC Resources Available </vt:lpstr>
      <vt:lpstr>Planning Timelines (Suggested)</vt:lpstr>
      <vt:lpstr>  Best Practices Some Units Use   (Please share your successes/ideas!)</vt:lpstr>
      <vt:lpstr>Council Announcements</vt:lpstr>
      <vt:lpstr>General Announcements</vt:lpstr>
      <vt:lpstr>Current 2024 Wolf Trap Calendar</vt:lpstr>
      <vt:lpstr>STEM</vt:lpstr>
      <vt:lpstr>Fall Camporee</vt:lpstr>
      <vt:lpstr>Breakout Sessions</vt:lpstr>
      <vt:lpstr>Time for Cracker Barrel</vt:lpstr>
      <vt:lpstr>Backup Slides</vt:lpstr>
      <vt:lpstr>     Scouts Deserve a Trained Leader</vt:lpstr>
      <vt:lpstr>Outdoor Ethics</vt:lpstr>
      <vt:lpstr>Leave No Trace</vt:lpstr>
      <vt:lpstr>Outdoor Ethics Newsletter</vt:lpstr>
      <vt:lpstr>Merit Badges</vt:lpstr>
      <vt:lpstr>GM High  Adventure</vt:lpstr>
      <vt:lpstr>Range and Target Activities</vt:lpstr>
      <vt:lpstr>Flags In</vt:lpstr>
      <vt:lpstr>Order of the Arrow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George Mason  District Roundtable</dc:title>
  <dc:creator>TPH</dc:creator>
  <cp:lastModifiedBy>Russell Pittman</cp:lastModifiedBy>
  <cp:revision>291</cp:revision>
  <cp:lastPrinted>2023-01-07T14:23:26Z</cp:lastPrinted>
  <dcterms:modified xsi:type="dcterms:W3CDTF">2024-08-15T23:29:59Z</dcterms:modified>
</cp:coreProperties>
</file>