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8" r:id="rId5"/>
    <p:sldId id="389" r:id="rId6"/>
    <p:sldId id="430" r:id="rId7"/>
    <p:sldId id="431" r:id="rId8"/>
    <p:sldId id="418" r:id="rId9"/>
    <p:sldId id="432" r:id="rId10"/>
    <p:sldId id="433" r:id="rId11"/>
    <p:sldId id="434" r:id="rId12"/>
    <p:sldId id="436" r:id="rId13"/>
    <p:sldId id="437" r:id="rId14"/>
    <p:sldId id="438" r:id="rId15"/>
    <p:sldId id="440" r:id="rId16"/>
    <p:sldId id="439"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Kristy" initials="LK" lastIdx="1" clrIdx="0">
    <p:extLst>
      <p:ext uri="{19B8F6BF-5375-455C-9EA6-DF929625EA0E}">
        <p15:presenceInfo xmlns:p15="http://schemas.microsoft.com/office/powerpoint/2012/main" userId="S::kristy.lee@suny.edu::2d31e6a3-3620-42ae-af19-7fd6f5c2456c" providerId="AD"/>
      </p:ext>
    </p:extLst>
  </p:cmAuthor>
  <p:cmAuthor id="2" name="Perry, Susan" initials="PS" lastIdx="1" clrIdx="1">
    <p:extLst>
      <p:ext uri="{19B8F6BF-5375-455C-9EA6-DF929625EA0E}">
        <p15:presenceInfo xmlns:p15="http://schemas.microsoft.com/office/powerpoint/2012/main" userId="S::susan.perry@suny.edu::ea21311d-03e0-498d-b20b-c0d2cb5e17f1" providerId="AD"/>
      </p:ext>
    </p:extLst>
  </p:cmAuthor>
  <p:cmAuthor id="3" name="Pritting, Shannon" initials="PS" lastIdx="1" clrIdx="2">
    <p:extLst>
      <p:ext uri="{19B8F6BF-5375-455C-9EA6-DF929625EA0E}">
        <p15:presenceInfo xmlns:p15="http://schemas.microsoft.com/office/powerpoint/2012/main" userId="S::shannon.pritting@suny.edu::b6acce8b-3193-4a7b-b3b8-1dc43a9f8d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97596-2E5D-A648-9D56-B43760903CF3}" type="datetimeFigureOut">
              <a:rPr lang="en-US" smtClean="0"/>
              <a:t>8/16/2021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C1646-246F-1A4A-9F1A-C1A4DCB7317F}" type="slidenum">
              <a:rPr lang="en-US" smtClean="0"/>
              <a:t>‹#›</a:t>
            </a:fld>
            <a:endParaRPr lang="en-US"/>
          </a:p>
        </p:txBody>
      </p:sp>
    </p:spTree>
    <p:extLst>
      <p:ext uri="{BB962C8B-B14F-4D97-AF65-F5344CB8AC3E}">
        <p14:creationId xmlns:p14="http://schemas.microsoft.com/office/powerpoint/2010/main" val="1946499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14</a:t>
            </a:fld>
            <a:endParaRPr lang="en-US"/>
          </a:p>
        </p:txBody>
      </p:sp>
    </p:spTree>
    <p:extLst>
      <p:ext uri="{BB962C8B-B14F-4D97-AF65-F5344CB8AC3E}">
        <p14:creationId xmlns:p14="http://schemas.microsoft.com/office/powerpoint/2010/main" val="180767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8F28-12E3-2346-8468-5E332CAAE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E54A2-3CEA-D64F-BDF1-5C2CF89BB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642F2-DA96-4B48-966C-1712BD72AC70}"/>
              </a:ext>
            </a:extLst>
          </p:cNvPr>
          <p:cNvSpPr>
            <a:spLocks noGrp="1"/>
          </p:cNvSpPr>
          <p:nvPr>
            <p:ph type="dt" sz="half" idx="10"/>
          </p:nvPr>
        </p:nvSpPr>
        <p:spPr/>
        <p:txBody>
          <a:bodyPr/>
          <a:lstStyle/>
          <a:p>
            <a:fld id="{4450888D-4A71-2541-BE8B-529F9732D0D8}" type="datetimeFigureOut">
              <a:rPr lang="en-US" smtClean="0"/>
              <a:t>8/16/2021</a:t>
            </a:fld>
            <a:endParaRPr lang="en-US"/>
          </a:p>
        </p:txBody>
      </p:sp>
      <p:sp>
        <p:nvSpPr>
          <p:cNvPr id="5" name="Footer Placeholder 4">
            <a:extLst>
              <a:ext uri="{FF2B5EF4-FFF2-40B4-BE49-F238E27FC236}">
                <a16:creationId xmlns:a16="http://schemas.microsoft.com/office/drawing/2014/main" id="{09698E33-77B4-8440-BDDC-85C728836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D32F3-0ED7-E04C-85E3-F18102581E7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27700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79CE-6C58-3342-A1D4-8F6B3C38E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2EFEC-5848-4748-89E1-E06FB4F247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7F53D-E482-CC46-91CA-DCECE43CF5CD}"/>
              </a:ext>
            </a:extLst>
          </p:cNvPr>
          <p:cNvSpPr>
            <a:spLocks noGrp="1"/>
          </p:cNvSpPr>
          <p:nvPr>
            <p:ph type="dt" sz="half" idx="10"/>
          </p:nvPr>
        </p:nvSpPr>
        <p:spPr/>
        <p:txBody>
          <a:bodyPr/>
          <a:lstStyle/>
          <a:p>
            <a:fld id="{4450888D-4A71-2541-BE8B-529F9732D0D8}" type="datetimeFigureOut">
              <a:rPr lang="en-US" smtClean="0"/>
              <a:t>8/16/2021</a:t>
            </a:fld>
            <a:endParaRPr lang="en-US"/>
          </a:p>
        </p:txBody>
      </p:sp>
      <p:sp>
        <p:nvSpPr>
          <p:cNvPr id="5" name="Footer Placeholder 4">
            <a:extLst>
              <a:ext uri="{FF2B5EF4-FFF2-40B4-BE49-F238E27FC236}">
                <a16:creationId xmlns:a16="http://schemas.microsoft.com/office/drawing/2014/main" id="{30F173DF-FA0A-784E-B88F-4117FF194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E67CE-8B2D-FF45-B20B-90E1F69CF513}"/>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46649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0185A-8750-7D49-995C-97212AD63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A6BCE-4049-FD49-8A07-D29BD44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39774-9B12-3345-9F2A-86977C70C9D7}"/>
              </a:ext>
            </a:extLst>
          </p:cNvPr>
          <p:cNvSpPr>
            <a:spLocks noGrp="1"/>
          </p:cNvSpPr>
          <p:nvPr>
            <p:ph type="dt" sz="half" idx="10"/>
          </p:nvPr>
        </p:nvSpPr>
        <p:spPr/>
        <p:txBody>
          <a:bodyPr/>
          <a:lstStyle/>
          <a:p>
            <a:fld id="{4450888D-4A71-2541-BE8B-529F9732D0D8}" type="datetimeFigureOut">
              <a:rPr lang="en-US" smtClean="0"/>
              <a:t>8/16/2021</a:t>
            </a:fld>
            <a:endParaRPr lang="en-US"/>
          </a:p>
        </p:txBody>
      </p:sp>
      <p:sp>
        <p:nvSpPr>
          <p:cNvPr id="5" name="Footer Placeholder 4">
            <a:extLst>
              <a:ext uri="{FF2B5EF4-FFF2-40B4-BE49-F238E27FC236}">
                <a16:creationId xmlns:a16="http://schemas.microsoft.com/office/drawing/2014/main" id="{4D938FC2-D326-264B-A117-CEB090C18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7C95C-6D5B-0540-A2E4-732FD528A6A7}"/>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19423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6AE8-4C38-5642-A29A-76652C1BB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1A3F8-9FBC-A544-9F3C-423BF0AE0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E0B57-3748-0742-A518-EE3FB791CF4B}"/>
              </a:ext>
            </a:extLst>
          </p:cNvPr>
          <p:cNvSpPr>
            <a:spLocks noGrp="1"/>
          </p:cNvSpPr>
          <p:nvPr>
            <p:ph type="dt" sz="half" idx="10"/>
          </p:nvPr>
        </p:nvSpPr>
        <p:spPr/>
        <p:txBody>
          <a:bodyPr/>
          <a:lstStyle/>
          <a:p>
            <a:fld id="{4450888D-4A71-2541-BE8B-529F9732D0D8}" type="datetimeFigureOut">
              <a:rPr lang="en-US" smtClean="0"/>
              <a:t>8/16/2021</a:t>
            </a:fld>
            <a:endParaRPr lang="en-US"/>
          </a:p>
        </p:txBody>
      </p:sp>
      <p:sp>
        <p:nvSpPr>
          <p:cNvPr id="5" name="Footer Placeholder 4">
            <a:extLst>
              <a:ext uri="{FF2B5EF4-FFF2-40B4-BE49-F238E27FC236}">
                <a16:creationId xmlns:a16="http://schemas.microsoft.com/office/drawing/2014/main" id="{E01F804F-884B-954F-8038-5822E4FC7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FE475-94DB-3441-A191-0B20DF1DC40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274911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1C42-1CF5-614B-81F4-D92CE5C2B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4C5979-34E4-F04E-990E-20ADAFC2C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66926-B1C5-1948-9F65-207F70DC21AF}"/>
              </a:ext>
            </a:extLst>
          </p:cNvPr>
          <p:cNvSpPr>
            <a:spLocks noGrp="1"/>
          </p:cNvSpPr>
          <p:nvPr>
            <p:ph type="dt" sz="half" idx="10"/>
          </p:nvPr>
        </p:nvSpPr>
        <p:spPr/>
        <p:txBody>
          <a:bodyPr/>
          <a:lstStyle/>
          <a:p>
            <a:fld id="{4450888D-4A71-2541-BE8B-529F9732D0D8}" type="datetimeFigureOut">
              <a:rPr lang="en-US" smtClean="0"/>
              <a:t>8/16/2021</a:t>
            </a:fld>
            <a:endParaRPr lang="en-US"/>
          </a:p>
        </p:txBody>
      </p:sp>
      <p:sp>
        <p:nvSpPr>
          <p:cNvPr id="5" name="Footer Placeholder 4">
            <a:extLst>
              <a:ext uri="{FF2B5EF4-FFF2-40B4-BE49-F238E27FC236}">
                <a16:creationId xmlns:a16="http://schemas.microsoft.com/office/drawing/2014/main" id="{FC1FD53C-CBF2-CF4B-AF34-4FAF8EF53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C4400-66F7-6041-9F65-775E3F70274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86802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4AFB-8F5D-AE4C-8111-8E206AB45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844A3-FC0F-A249-9056-963BE5B4D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008978-AC6F-4549-BD4C-33EAA349F2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848CB-F251-614F-988A-B3654DC6B493}"/>
              </a:ext>
            </a:extLst>
          </p:cNvPr>
          <p:cNvSpPr>
            <a:spLocks noGrp="1"/>
          </p:cNvSpPr>
          <p:nvPr>
            <p:ph type="dt" sz="half" idx="10"/>
          </p:nvPr>
        </p:nvSpPr>
        <p:spPr/>
        <p:txBody>
          <a:bodyPr/>
          <a:lstStyle/>
          <a:p>
            <a:fld id="{4450888D-4A71-2541-BE8B-529F9732D0D8}" type="datetimeFigureOut">
              <a:rPr lang="en-US" smtClean="0"/>
              <a:t>8/16/2021</a:t>
            </a:fld>
            <a:endParaRPr lang="en-US"/>
          </a:p>
        </p:txBody>
      </p:sp>
      <p:sp>
        <p:nvSpPr>
          <p:cNvPr id="6" name="Footer Placeholder 5">
            <a:extLst>
              <a:ext uri="{FF2B5EF4-FFF2-40B4-BE49-F238E27FC236}">
                <a16:creationId xmlns:a16="http://schemas.microsoft.com/office/drawing/2014/main" id="{F451F20D-3B44-B14C-8813-9836981FE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6DCD8-AC3E-D94C-8355-111C85A1ECAA}"/>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4792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4B95-C19F-6B4E-9C62-51076B8B8D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B49BB-A0D4-DE43-BB16-B35A236B2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E2B65-A596-0E45-BFB8-51E87DC8D3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6EDC8-E086-3A49-9703-13BC8C137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3776D-9DAB-C24C-A0A3-E9E963935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72B0D-78CE-8949-85CC-2ED7757763D9}"/>
              </a:ext>
            </a:extLst>
          </p:cNvPr>
          <p:cNvSpPr>
            <a:spLocks noGrp="1"/>
          </p:cNvSpPr>
          <p:nvPr>
            <p:ph type="dt" sz="half" idx="10"/>
          </p:nvPr>
        </p:nvSpPr>
        <p:spPr/>
        <p:txBody>
          <a:bodyPr/>
          <a:lstStyle/>
          <a:p>
            <a:fld id="{4450888D-4A71-2541-BE8B-529F9732D0D8}" type="datetimeFigureOut">
              <a:rPr lang="en-US" smtClean="0"/>
              <a:t>8/16/2021</a:t>
            </a:fld>
            <a:endParaRPr lang="en-US"/>
          </a:p>
        </p:txBody>
      </p:sp>
      <p:sp>
        <p:nvSpPr>
          <p:cNvPr id="8" name="Footer Placeholder 7">
            <a:extLst>
              <a:ext uri="{FF2B5EF4-FFF2-40B4-BE49-F238E27FC236}">
                <a16:creationId xmlns:a16="http://schemas.microsoft.com/office/drawing/2014/main" id="{6628B343-74C5-F04C-9150-07E5B98D4A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B6B707-4AC7-AB43-B5AF-B840B22EA01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410301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EB91-BAAB-D444-B955-82D8FF5940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E3B7E-E68E-5C48-9EAB-35FEA82A6D40}"/>
              </a:ext>
            </a:extLst>
          </p:cNvPr>
          <p:cNvSpPr>
            <a:spLocks noGrp="1"/>
          </p:cNvSpPr>
          <p:nvPr>
            <p:ph type="dt" sz="half" idx="10"/>
          </p:nvPr>
        </p:nvSpPr>
        <p:spPr/>
        <p:txBody>
          <a:bodyPr/>
          <a:lstStyle/>
          <a:p>
            <a:fld id="{4450888D-4A71-2541-BE8B-529F9732D0D8}" type="datetimeFigureOut">
              <a:rPr lang="en-US" smtClean="0"/>
              <a:t>8/16/2021</a:t>
            </a:fld>
            <a:endParaRPr lang="en-US"/>
          </a:p>
        </p:txBody>
      </p:sp>
      <p:sp>
        <p:nvSpPr>
          <p:cNvPr id="4" name="Footer Placeholder 3">
            <a:extLst>
              <a:ext uri="{FF2B5EF4-FFF2-40B4-BE49-F238E27FC236}">
                <a16:creationId xmlns:a16="http://schemas.microsoft.com/office/drawing/2014/main" id="{360B88CC-9599-BB4A-A70D-18A2E8907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9E7BD-C751-8F4B-BC2F-6A107CC1F56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3088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DEBFC1-7AF0-F04E-B50D-8B334268027E}"/>
              </a:ext>
            </a:extLst>
          </p:cNvPr>
          <p:cNvSpPr>
            <a:spLocks noGrp="1"/>
          </p:cNvSpPr>
          <p:nvPr>
            <p:ph type="dt" sz="half" idx="10"/>
          </p:nvPr>
        </p:nvSpPr>
        <p:spPr/>
        <p:txBody>
          <a:bodyPr/>
          <a:lstStyle/>
          <a:p>
            <a:fld id="{4450888D-4A71-2541-BE8B-529F9732D0D8}" type="datetimeFigureOut">
              <a:rPr lang="en-US" smtClean="0"/>
              <a:t>8/16/2021</a:t>
            </a:fld>
            <a:endParaRPr lang="en-US"/>
          </a:p>
        </p:txBody>
      </p:sp>
      <p:sp>
        <p:nvSpPr>
          <p:cNvPr id="3" name="Footer Placeholder 2">
            <a:extLst>
              <a:ext uri="{FF2B5EF4-FFF2-40B4-BE49-F238E27FC236}">
                <a16:creationId xmlns:a16="http://schemas.microsoft.com/office/drawing/2014/main" id="{322D6BC3-6F66-784C-94DD-BB108C471C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8134A-C3EA-9540-9873-8F73E3A85C8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55844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87A3-FDD6-F047-89DC-FFE35E88C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0D2E0C-918D-F14A-B2F1-34DB0BE09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19478-D8FC-8540-B1DE-D9776EA31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E1157-D5C7-384F-AE06-F4E87DE55DBF}"/>
              </a:ext>
            </a:extLst>
          </p:cNvPr>
          <p:cNvSpPr>
            <a:spLocks noGrp="1"/>
          </p:cNvSpPr>
          <p:nvPr>
            <p:ph type="dt" sz="half" idx="10"/>
          </p:nvPr>
        </p:nvSpPr>
        <p:spPr/>
        <p:txBody>
          <a:bodyPr/>
          <a:lstStyle/>
          <a:p>
            <a:fld id="{4450888D-4A71-2541-BE8B-529F9732D0D8}" type="datetimeFigureOut">
              <a:rPr lang="en-US" smtClean="0"/>
              <a:t>8/16/2021</a:t>
            </a:fld>
            <a:endParaRPr lang="en-US"/>
          </a:p>
        </p:txBody>
      </p:sp>
      <p:sp>
        <p:nvSpPr>
          <p:cNvPr id="6" name="Footer Placeholder 5">
            <a:extLst>
              <a:ext uri="{FF2B5EF4-FFF2-40B4-BE49-F238E27FC236}">
                <a16:creationId xmlns:a16="http://schemas.microsoft.com/office/drawing/2014/main" id="{9F9A2FBF-782B-534C-A02F-F27147564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7255E-5275-4348-9DCC-BEC02BEFF52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75131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FF70-8336-4046-BFFD-289949E25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7F3680-683A-1E46-A4EE-10A07D3CA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01DC8B-2066-A74C-9445-1DD26885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58219-F995-6C45-9DBB-54951E26A99C}"/>
              </a:ext>
            </a:extLst>
          </p:cNvPr>
          <p:cNvSpPr>
            <a:spLocks noGrp="1"/>
          </p:cNvSpPr>
          <p:nvPr>
            <p:ph type="dt" sz="half" idx="10"/>
          </p:nvPr>
        </p:nvSpPr>
        <p:spPr/>
        <p:txBody>
          <a:bodyPr/>
          <a:lstStyle/>
          <a:p>
            <a:fld id="{4450888D-4A71-2541-BE8B-529F9732D0D8}" type="datetimeFigureOut">
              <a:rPr lang="en-US" smtClean="0"/>
              <a:t>8/16/2021</a:t>
            </a:fld>
            <a:endParaRPr lang="en-US"/>
          </a:p>
        </p:txBody>
      </p:sp>
      <p:sp>
        <p:nvSpPr>
          <p:cNvPr id="6" name="Footer Placeholder 5">
            <a:extLst>
              <a:ext uri="{FF2B5EF4-FFF2-40B4-BE49-F238E27FC236}">
                <a16:creationId xmlns:a16="http://schemas.microsoft.com/office/drawing/2014/main" id="{192B04B2-B36F-8349-A0A1-8F4D3D666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BDC62-7C92-4641-83BB-B96079061FC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34771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D5E0F-94CE-AB49-B139-C62CE75B8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617A46-1791-D745-B0A3-EEFCED612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C2DB2-0886-7B48-A6F3-BF7FC8C28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0888D-4A71-2541-BE8B-529F9732D0D8}" type="datetimeFigureOut">
              <a:rPr lang="en-US" smtClean="0"/>
              <a:t>8/16/2021</a:t>
            </a:fld>
            <a:endParaRPr lang="en-US"/>
          </a:p>
        </p:txBody>
      </p:sp>
      <p:sp>
        <p:nvSpPr>
          <p:cNvPr id="5" name="Footer Placeholder 4">
            <a:extLst>
              <a:ext uri="{FF2B5EF4-FFF2-40B4-BE49-F238E27FC236}">
                <a16:creationId xmlns:a16="http://schemas.microsoft.com/office/drawing/2014/main" id="{CD491CAB-8B90-B745-93D7-50094F1C2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911977-B5CB-2A4B-ADE2-C2BF40909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EB7F-075A-8C47-A3DF-D00F49FF392B}" type="slidenum">
              <a:rPr lang="en-US" smtClean="0"/>
              <a:t>‹#›</a:t>
            </a:fld>
            <a:endParaRPr lang="en-US"/>
          </a:p>
        </p:txBody>
      </p:sp>
    </p:spTree>
    <p:extLst>
      <p:ext uri="{BB962C8B-B14F-4D97-AF65-F5344CB8AC3E}">
        <p14:creationId xmlns:p14="http://schemas.microsoft.com/office/powerpoint/2010/main" val="278973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info@slcny.libanswers.com" TargetMode="Externa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https://slcny.libanswers.com/faq/270926" TargetMode="External"/><Relationship Id="rId7" Type="http://schemas.openxmlformats.org/officeDocument/2006/relationships/image" Target="../media/image4.emf"/><Relationship Id="rId2" Type="http://schemas.openxmlformats.org/officeDocument/2006/relationships/hyperlink" Target="https://slcny.libguides.com/training-resource-sharing" TargetMode="Externa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hyperlink" Target="mailto:info@slcny.libanswers.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6.jpe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slcny.libanswers.com/faq/285842" TargetMode="Externa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5B8DE-8652-3349-89A7-95B64FA716C0}"/>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CA505A-881F-1A4A-88CE-582A96EF6887}"/>
              </a:ext>
            </a:extLst>
          </p:cNvPr>
          <p:cNvSpPr/>
          <p:nvPr/>
        </p:nvSpPr>
        <p:spPr>
          <a:xfrm>
            <a:off x="-22204" y="0"/>
            <a:ext cx="45318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65C52C-6ED7-4448-95F6-8DE980BE9FCC}"/>
              </a:ext>
            </a:extLst>
          </p:cNvPr>
          <p:cNvPicPr>
            <a:picLocks noChangeAspect="1"/>
          </p:cNvPicPr>
          <p:nvPr/>
        </p:nvPicPr>
        <p:blipFill rotWithShape="1">
          <a:blip r:embed="rId2"/>
          <a:srcRect r="49274"/>
          <a:stretch/>
        </p:blipFill>
        <p:spPr>
          <a:xfrm>
            <a:off x="2702041" y="1869799"/>
            <a:ext cx="1518404" cy="1455244"/>
          </a:xfrm>
          <a:prstGeom prst="rect">
            <a:avLst/>
          </a:prstGeom>
        </p:spPr>
      </p:pic>
      <p:sp>
        <p:nvSpPr>
          <p:cNvPr id="5" name="TextBox 4">
            <a:extLst>
              <a:ext uri="{FF2B5EF4-FFF2-40B4-BE49-F238E27FC236}">
                <a16:creationId xmlns:a16="http://schemas.microsoft.com/office/drawing/2014/main" id="{ABBAAC33-E9F3-144D-929D-8B85ACD4D501}"/>
              </a:ext>
            </a:extLst>
          </p:cNvPr>
          <p:cNvSpPr txBox="1"/>
          <p:nvPr/>
        </p:nvSpPr>
        <p:spPr>
          <a:xfrm>
            <a:off x="5158050" y="838495"/>
            <a:ext cx="6363290" cy="2123658"/>
          </a:xfrm>
          <a:prstGeom prst="rect">
            <a:avLst/>
          </a:prstGeom>
          <a:noFill/>
        </p:spPr>
        <p:txBody>
          <a:bodyPr wrap="square" rtlCol="0">
            <a:spAutoFit/>
          </a:bodyPr>
          <a:lstStyle/>
          <a:p>
            <a:r>
              <a:rPr lang="en-US" sz="6600" dirty="0">
                <a:solidFill>
                  <a:schemeClr val="bg1"/>
                </a:solidFill>
              </a:rPr>
              <a:t>Alma Borrowing Workflow Review</a:t>
            </a:r>
          </a:p>
        </p:txBody>
      </p:sp>
      <p:cxnSp>
        <p:nvCxnSpPr>
          <p:cNvPr id="14" name="Straight Connector 13">
            <a:extLst>
              <a:ext uri="{FF2B5EF4-FFF2-40B4-BE49-F238E27FC236}">
                <a16:creationId xmlns:a16="http://schemas.microsoft.com/office/drawing/2014/main" id="{48AF50B5-F939-CF44-960C-3EAE79DDFCE0}"/>
              </a:ext>
            </a:extLst>
          </p:cNvPr>
          <p:cNvCxnSpPr/>
          <p:nvPr/>
        </p:nvCxnSpPr>
        <p:spPr>
          <a:xfrm>
            <a:off x="4531801" y="-8092"/>
            <a:ext cx="0" cy="3333135"/>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311A9-0669-8A47-BDE2-7082927DEF72}"/>
              </a:ext>
            </a:extLst>
          </p:cNvPr>
          <p:cNvCxnSpPr/>
          <p:nvPr/>
        </p:nvCxnSpPr>
        <p:spPr>
          <a:xfrm>
            <a:off x="9602548" y="5437034"/>
            <a:ext cx="258945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608256-D41E-7949-9F8B-A7E248C43ECB}"/>
              </a:ext>
            </a:extLst>
          </p:cNvPr>
          <p:cNvSpPr txBox="1"/>
          <p:nvPr/>
        </p:nvSpPr>
        <p:spPr>
          <a:xfrm>
            <a:off x="8339695" y="4883949"/>
            <a:ext cx="3088339" cy="415498"/>
          </a:xfrm>
          <a:prstGeom prst="rect">
            <a:avLst/>
          </a:prstGeom>
          <a:noFill/>
        </p:spPr>
        <p:txBody>
          <a:bodyPr wrap="square" rtlCol="0" anchor="t">
            <a:spAutoFit/>
          </a:bodyPr>
          <a:lstStyle/>
          <a:p>
            <a:pPr algn="r"/>
            <a:r>
              <a:rPr lang="en-US" sz="2100" dirty="0">
                <a:solidFill>
                  <a:schemeClr val="bg1"/>
                </a:solidFill>
              </a:rPr>
              <a:t>August 16, 2021</a:t>
            </a:r>
          </a:p>
        </p:txBody>
      </p:sp>
      <p:grpSp>
        <p:nvGrpSpPr>
          <p:cNvPr id="23" name="Group 22">
            <a:extLst>
              <a:ext uri="{FF2B5EF4-FFF2-40B4-BE49-F238E27FC236}">
                <a16:creationId xmlns:a16="http://schemas.microsoft.com/office/drawing/2014/main" id="{C4B75E0D-B68C-5D4B-B4E8-1477A4D4F12D}"/>
              </a:ext>
            </a:extLst>
          </p:cNvPr>
          <p:cNvGrpSpPr/>
          <p:nvPr/>
        </p:nvGrpSpPr>
        <p:grpSpPr>
          <a:xfrm>
            <a:off x="6320303" y="6041112"/>
            <a:ext cx="5548758" cy="438513"/>
            <a:chOff x="6320303" y="6041112"/>
            <a:chExt cx="5548758" cy="438513"/>
          </a:xfrm>
        </p:grpSpPr>
        <p:pic>
          <p:nvPicPr>
            <p:cNvPr id="8" name="Picture 7">
              <a:extLst>
                <a:ext uri="{FF2B5EF4-FFF2-40B4-BE49-F238E27FC236}">
                  <a16:creationId xmlns:a16="http://schemas.microsoft.com/office/drawing/2014/main" id="{73E6AAA6-94E2-F84D-B2F3-A25A1C3F94A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9" name="Picture 8">
              <a:extLst>
                <a:ext uri="{FF2B5EF4-FFF2-40B4-BE49-F238E27FC236}">
                  <a16:creationId xmlns:a16="http://schemas.microsoft.com/office/drawing/2014/main" id="{1EC7A0F2-B015-B74A-8742-20D8D0C9A231}"/>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10" name="TextBox 9">
              <a:extLst>
                <a:ext uri="{FF2B5EF4-FFF2-40B4-BE49-F238E27FC236}">
                  <a16:creationId xmlns:a16="http://schemas.microsoft.com/office/drawing/2014/main" id="{B15D5982-80F4-314F-B88D-EDBA26AE123B}"/>
                </a:ext>
              </a:extLst>
            </p:cNvPr>
            <p:cNvSpPr txBox="1"/>
            <p:nvPr/>
          </p:nvSpPr>
          <p:spPr>
            <a:xfrm>
              <a:off x="6320303" y="6041112"/>
              <a:ext cx="2853813" cy="415498"/>
            </a:xfrm>
            <a:prstGeom prst="rect">
              <a:avLst/>
            </a:prstGeom>
            <a:noFill/>
          </p:spPr>
          <p:txBody>
            <a:bodyPr wrap="square" rtlCol="0">
              <a:spAutoFit/>
            </a:bodyPr>
            <a:lstStyle/>
            <a:p>
              <a:pPr algn="r"/>
              <a:r>
                <a:rPr lang="en-US" sz="2100" err="1">
                  <a:solidFill>
                    <a:schemeClr val="bg1"/>
                  </a:solidFill>
                  <a:latin typeface="Calibri" panose="020F0502020204030204" pitchFamily="34" charset="0"/>
                  <a:cs typeface="Calibri" panose="020F0502020204030204" pitchFamily="34" charset="0"/>
                </a:rPr>
                <a:t>www.suny.edu</a:t>
              </a:r>
              <a:endParaRPr lang="en-US" sz="2100">
                <a:solidFill>
                  <a:schemeClr val="bg1"/>
                </a:solidFill>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65C1AF34-ECD5-AB44-9CC5-56A5C06840D3}"/>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2" name="Picture 21">
              <a:extLst>
                <a:ext uri="{FF2B5EF4-FFF2-40B4-BE49-F238E27FC236}">
                  <a16:creationId xmlns:a16="http://schemas.microsoft.com/office/drawing/2014/main" id="{395B42DE-6EE2-154A-975E-1B27FF79A2CF}"/>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91943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Conditional Messages</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a:bodyPr>
          <a:lstStyle/>
          <a:p>
            <a:r>
              <a:rPr lang="en-US" dirty="0">
                <a:cs typeface="Calibri"/>
              </a:rPr>
              <a:t>If a lending library needs additional information from you, they can send you a conditional message</a:t>
            </a:r>
          </a:p>
          <a:p>
            <a:r>
              <a:rPr lang="en-US" dirty="0">
                <a:cs typeface="Calibri"/>
              </a:rPr>
              <a:t>Request will be moved to the Conditional status and note from lender will appear as Active Message</a:t>
            </a:r>
          </a:p>
          <a:p>
            <a:r>
              <a:rPr lang="en-US" dirty="0">
                <a:cs typeface="Calibri"/>
              </a:rPr>
              <a:t>Use the request’s Conditional Reply link to respond to lending library</a:t>
            </a:r>
          </a:p>
          <a:p>
            <a:pPr lvl="1"/>
            <a:r>
              <a:rPr lang="en-US" dirty="0">
                <a:cs typeface="Calibri"/>
              </a:rPr>
              <a:t>Can say either Yes or No and send note to lender</a:t>
            </a:r>
          </a:p>
          <a:p>
            <a:r>
              <a:rPr lang="en-US" dirty="0">
                <a:cs typeface="Calibri"/>
              </a:rPr>
              <a:t>Request will not expire on lending side when it is in Conditional status, so be sure to respond promptly</a:t>
            </a:r>
            <a:endParaRPr lang="en-US" dirty="0"/>
          </a:p>
          <a:p>
            <a:r>
              <a:rPr lang="en-US" dirty="0">
                <a:cs typeface="Calibri"/>
              </a:rPr>
              <a:t>Monitor for conditionals by checking Tasks widget or Borrowing Requests list</a:t>
            </a:r>
            <a:endParaRPr lang="en-US" dirty="0"/>
          </a:p>
          <a:p>
            <a:pPr lvl="1"/>
            <a:endParaRPr lang="en-US" dirty="0"/>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66179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Cancelling Requests</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lnSpcReduction="10000"/>
          </a:bodyPr>
          <a:lstStyle/>
          <a:p>
            <a:r>
              <a:rPr lang="en-US" dirty="0">
                <a:cs typeface="Calibri"/>
              </a:rPr>
              <a:t>Users can cancel requests in Primo up until they are received</a:t>
            </a:r>
          </a:p>
          <a:p>
            <a:r>
              <a:rPr lang="en-US" dirty="0">
                <a:cs typeface="Calibri"/>
              </a:rPr>
              <a:t>If the request is cancelled by the user before the item is shipped by the lender, the request status will change to Cancelled by Patron</a:t>
            </a:r>
          </a:p>
          <a:p>
            <a:pPr lvl="1"/>
            <a:r>
              <a:rPr lang="en-US" dirty="0">
                <a:cs typeface="Calibri"/>
              </a:rPr>
              <a:t>Must use Remove Requests function to remove from Borrowing Requests list</a:t>
            </a:r>
          </a:p>
          <a:p>
            <a:r>
              <a:rPr lang="en-US" dirty="0">
                <a:cs typeface="Calibri"/>
              </a:rPr>
              <a:t>If the request is cancelled by the user after the item is shipped, the status will not chance, and the request will be automatically updated to returned once the item arrives</a:t>
            </a:r>
          </a:p>
          <a:p>
            <a:r>
              <a:rPr lang="en-US" dirty="0">
                <a:cs typeface="Calibri"/>
              </a:rPr>
              <a:t>Staff can also cancel a request by clicking the Cancel link next to the request</a:t>
            </a:r>
          </a:p>
          <a:p>
            <a:pPr lvl="1"/>
            <a:r>
              <a:rPr lang="en-US" dirty="0"/>
              <a:t>Status will change to Cancelled by Staff</a:t>
            </a:r>
          </a:p>
          <a:p>
            <a:pPr lvl="1"/>
            <a:r>
              <a:rPr lang="en-US" dirty="0">
                <a:cs typeface="Calibri"/>
              </a:rPr>
              <a:t>Must use Remove Requests Function to remove from Borrowing Requests list</a:t>
            </a:r>
          </a:p>
          <a:p>
            <a:pPr marL="457200" lvl="1" indent="0">
              <a:buNone/>
            </a:pPr>
            <a:endParaRPr lang="en-US" dirty="0"/>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82952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Overdue and Lost Requests</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a:bodyPr>
          <a:lstStyle/>
          <a:p>
            <a:r>
              <a:rPr lang="en-US" dirty="0">
                <a:cs typeface="Calibri"/>
              </a:rPr>
              <a:t>SLC Lost Resource Sharing Policy</a:t>
            </a:r>
          </a:p>
          <a:p>
            <a:pPr lvl="1"/>
            <a:r>
              <a:rPr lang="en-US" dirty="0">
                <a:cs typeface="Calibri"/>
              </a:rPr>
              <a:t>In Transit: 30 days</a:t>
            </a:r>
          </a:p>
          <a:p>
            <a:pPr lvl="1"/>
            <a:r>
              <a:rPr lang="en-US" dirty="0">
                <a:cs typeface="Calibri"/>
              </a:rPr>
              <a:t>Overdue: 120 days</a:t>
            </a:r>
          </a:p>
          <a:p>
            <a:r>
              <a:rPr lang="en-US" dirty="0">
                <a:cs typeface="Calibri"/>
              </a:rPr>
              <a:t>Plan to implement billing in the fall</a:t>
            </a:r>
          </a:p>
          <a:p>
            <a:r>
              <a:rPr lang="en-US" dirty="0">
                <a:cs typeface="Calibri"/>
              </a:rPr>
              <a:t>Overdue and Lost Loan Profiles can be configured for resource sharing loans</a:t>
            </a:r>
          </a:p>
          <a:p>
            <a:pPr lvl="1"/>
            <a:r>
              <a:rPr lang="en-US" dirty="0">
                <a:cs typeface="Calibri"/>
              </a:rPr>
              <a:t>Recommend doing this to help reduce number of overdue items before billing begins</a:t>
            </a:r>
          </a:p>
          <a:p>
            <a:pPr lvl="1"/>
            <a:r>
              <a:rPr lang="en-US" dirty="0">
                <a:cs typeface="Calibri"/>
              </a:rPr>
              <a:t>Email </a:t>
            </a:r>
            <a:r>
              <a:rPr lang="en-US" dirty="0">
                <a:cs typeface="Calibri"/>
                <a:hlinkClick r:id="rId2"/>
              </a:rPr>
              <a:t>info@slcny.libanswers.com</a:t>
            </a:r>
            <a:r>
              <a:rPr lang="en-US" dirty="0">
                <a:cs typeface="Calibri"/>
              </a:rPr>
              <a:t> if you need help</a:t>
            </a:r>
          </a:p>
          <a:p>
            <a:r>
              <a:rPr lang="en-US" dirty="0">
                <a:cs typeface="Calibri"/>
              </a:rPr>
              <a:t>Borrowing request status changes to Lost Communicated </a:t>
            </a:r>
          </a:p>
          <a:p>
            <a:endParaRPr lang="en-US" dirty="0">
              <a:cs typeface="Calibri"/>
            </a:endParaRPr>
          </a:p>
          <a:p>
            <a:endParaRPr lang="en-US" dirty="0">
              <a:cs typeface="Calibri"/>
            </a:endParaRPr>
          </a:p>
          <a:p>
            <a:pPr marL="457200" lvl="1" indent="0">
              <a:buNone/>
            </a:pPr>
            <a:endParaRPr lang="en-US" dirty="0"/>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95104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Documentation &amp; Support</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a:bodyPr>
          <a:lstStyle/>
          <a:p>
            <a:r>
              <a:rPr lang="en-US" dirty="0">
                <a:cs typeface="Calibri"/>
              </a:rPr>
              <a:t>Resource Sharing Training Guide</a:t>
            </a:r>
          </a:p>
          <a:p>
            <a:pPr lvl="1"/>
            <a:r>
              <a:rPr lang="en-US" dirty="0">
                <a:cs typeface="Calibri"/>
              </a:rPr>
              <a:t>Link: </a:t>
            </a:r>
            <a:r>
              <a:rPr lang="en-US" dirty="0">
                <a:cs typeface="Calibri"/>
                <a:hlinkClick r:id="rId2"/>
              </a:rPr>
              <a:t>https://slcny.libguides.com/training-resource-sharing</a:t>
            </a:r>
            <a:endParaRPr lang="en-US" dirty="0">
              <a:cs typeface="Calibri"/>
            </a:endParaRPr>
          </a:p>
          <a:p>
            <a:r>
              <a:rPr lang="en-US" dirty="0">
                <a:cs typeface="Calibri"/>
              </a:rPr>
              <a:t>Borrowing FAQ</a:t>
            </a:r>
          </a:p>
          <a:p>
            <a:pPr lvl="1"/>
            <a:r>
              <a:rPr lang="en-US" dirty="0">
                <a:cs typeface="Calibri"/>
              </a:rPr>
              <a:t>Link: </a:t>
            </a:r>
            <a:r>
              <a:rPr lang="en-US" dirty="0">
                <a:cs typeface="Calibri"/>
                <a:hlinkClick r:id="rId3"/>
              </a:rPr>
              <a:t>https://slcny.libanswers.com/faq/270926</a:t>
            </a:r>
            <a:endParaRPr lang="en-US" dirty="0">
              <a:cs typeface="Calibri"/>
            </a:endParaRPr>
          </a:p>
          <a:p>
            <a:r>
              <a:rPr lang="en-US" dirty="0">
                <a:cs typeface="Calibri"/>
              </a:rPr>
              <a:t>For support, email </a:t>
            </a:r>
            <a:r>
              <a:rPr lang="en-US" dirty="0">
                <a:cs typeface="Calibri"/>
                <a:hlinkClick r:id="rId4"/>
              </a:rPr>
              <a:t>info@slcny.libanswers</a:t>
            </a:r>
            <a:r>
              <a:rPr lang="en-US">
                <a:cs typeface="Calibri"/>
                <a:hlinkClick r:id="rId4"/>
              </a:rPr>
              <a:t>.com</a:t>
            </a:r>
            <a:endParaRPr lang="en-US">
              <a:cs typeface="Calibri"/>
            </a:endParaRPr>
          </a:p>
          <a:p>
            <a:pPr marL="0" indent="0">
              <a:buNone/>
            </a:pPr>
            <a:endParaRPr lang="en-US" dirty="0">
              <a:cs typeface="Calibri"/>
            </a:endParaRPr>
          </a:p>
          <a:p>
            <a:pPr marL="457200" lvl="1" indent="0">
              <a:buNone/>
            </a:pPr>
            <a:endParaRPr lang="en-US" dirty="0"/>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5"/>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6"/>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7"/>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8"/>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25858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on a bench&#10;&#10;Description automatically generated">
            <a:extLst>
              <a:ext uri="{FF2B5EF4-FFF2-40B4-BE49-F238E27FC236}">
                <a16:creationId xmlns:a16="http://schemas.microsoft.com/office/drawing/2014/main" id="{91BD1E80-C8DD-3549-AC06-33E1199DE285}"/>
              </a:ext>
            </a:extLst>
          </p:cNvPr>
          <p:cNvPicPr>
            <a:picLocks noChangeAspect="1"/>
          </p:cNvPicPr>
          <p:nvPr/>
        </p:nvPicPr>
        <p:blipFill rotWithShape="1">
          <a:blip r:embed="rId3"/>
          <a:srcRect l="16726" t="7741" r="18609" b="7772"/>
          <a:stretch/>
        </p:blipFill>
        <p:spPr>
          <a:xfrm>
            <a:off x="4305781" y="0"/>
            <a:ext cx="7886217" cy="6858000"/>
          </a:xfrm>
          <a:prstGeom prst="rect">
            <a:avLst/>
          </a:prstGeom>
        </p:spPr>
      </p:pic>
      <p:sp>
        <p:nvSpPr>
          <p:cNvPr id="5" name="TextBox 4">
            <a:extLst>
              <a:ext uri="{FF2B5EF4-FFF2-40B4-BE49-F238E27FC236}">
                <a16:creationId xmlns:a16="http://schemas.microsoft.com/office/drawing/2014/main" id="{6BC59822-7DB9-334D-AFC1-9547312EB94B}"/>
              </a:ext>
            </a:extLst>
          </p:cNvPr>
          <p:cNvSpPr txBox="1"/>
          <p:nvPr/>
        </p:nvSpPr>
        <p:spPr>
          <a:xfrm>
            <a:off x="418257" y="1836998"/>
            <a:ext cx="3547953" cy="1754326"/>
          </a:xfrm>
          <a:prstGeom prst="rect">
            <a:avLst/>
          </a:prstGeom>
          <a:noFill/>
        </p:spPr>
        <p:txBody>
          <a:bodyPr wrap="square" rtlCol="0">
            <a:spAutoFit/>
          </a:bodyPr>
          <a:lstStyle/>
          <a:p>
            <a:r>
              <a:rPr lang="en-US" sz="3600" b="1">
                <a:solidFill>
                  <a:schemeClr val="accent1">
                    <a:lumMod val="75000"/>
                  </a:schemeClr>
                </a:solidFill>
                <a:latin typeface="AauxPro OT" panose="02000903030000090004" pitchFamily="2" charset="0"/>
              </a:rPr>
              <a:t>Questions or Discussion?</a:t>
            </a:r>
          </a:p>
        </p:txBody>
      </p:sp>
      <p:pic>
        <p:nvPicPr>
          <p:cNvPr id="12" name="Picture 11">
            <a:extLst>
              <a:ext uri="{FF2B5EF4-FFF2-40B4-BE49-F238E27FC236}">
                <a16:creationId xmlns:a16="http://schemas.microsoft.com/office/drawing/2014/main" id="{02177886-6A56-C543-818B-B58CC6220755}"/>
              </a:ext>
            </a:extLst>
          </p:cNvPr>
          <p:cNvPicPr>
            <a:picLocks noChangeAspect="1"/>
          </p:cNvPicPr>
          <p:nvPr/>
        </p:nvPicPr>
        <p:blipFill>
          <a:blip r:embed="rId4"/>
          <a:stretch>
            <a:fillRect/>
          </a:stretch>
        </p:blipFill>
        <p:spPr>
          <a:xfrm>
            <a:off x="359078" y="273553"/>
            <a:ext cx="2096528" cy="1048264"/>
          </a:xfrm>
          <a:prstGeom prst="rect">
            <a:avLst/>
          </a:prstGeom>
        </p:spPr>
      </p:pic>
      <p:grpSp>
        <p:nvGrpSpPr>
          <p:cNvPr id="13" name="Group 12">
            <a:extLst>
              <a:ext uri="{FF2B5EF4-FFF2-40B4-BE49-F238E27FC236}">
                <a16:creationId xmlns:a16="http://schemas.microsoft.com/office/drawing/2014/main" id="{93943C36-6092-2244-AE36-D2625288AA6C}"/>
              </a:ext>
            </a:extLst>
          </p:cNvPr>
          <p:cNvGrpSpPr/>
          <p:nvPr/>
        </p:nvGrpSpPr>
        <p:grpSpPr>
          <a:xfrm>
            <a:off x="1370931" y="6041112"/>
            <a:ext cx="5548758" cy="438513"/>
            <a:chOff x="6320303" y="6041112"/>
            <a:chExt cx="5548758" cy="438513"/>
          </a:xfrm>
        </p:grpSpPr>
        <p:pic>
          <p:nvPicPr>
            <p:cNvPr id="14" name="Picture 13">
              <a:extLst>
                <a:ext uri="{FF2B5EF4-FFF2-40B4-BE49-F238E27FC236}">
                  <a16:creationId xmlns:a16="http://schemas.microsoft.com/office/drawing/2014/main" id="{9133737B-069D-3145-A705-4ECCEB16FEF7}"/>
                </a:ext>
              </a:extLst>
            </p:cNvPr>
            <p:cNvPicPr>
              <a:picLocks noChangeAspect="1"/>
            </p:cNvPicPr>
            <p:nvPr/>
          </p:nvPicPr>
          <p:blipFill>
            <a:blip r:embed="rId5"/>
            <a:stretch>
              <a:fillRect/>
            </a:stretch>
          </p:blipFill>
          <p:spPr>
            <a:xfrm>
              <a:off x="10024677" y="6086656"/>
              <a:ext cx="435078" cy="354589"/>
            </a:xfrm>
            <a:prstGeom prst="rect">
              <a:avLst/>
            </a:prstGeom>
          </p:spPr>
        </p:pic>
        <p:pic>
          <p:nvPicPr>
            <p:cNvPr id="15" name="Picture 14">
              <a:extLst>
                <a:ext uri="{FF2B5EF4-FFF2-40B4-BE49-F238E27FC236}">
                  <a16:creationId xmlns:a16="http://schemas.microsoft.com/office/drawing/2014/main" id="{8B4D6807-3B4C-AE4B-ADD9-50C2429D72E5}"/>
                </a:ext>
              </a:extLst>
            </p:cNvPr>
            <p:cNvPicPr>
              <a:picLocks noChangeAspect="1"/>
            </p:cNvPicPr>
            <p:nvPr/>
          </p:nvPicPr>
          <p:blipFill>
            <a:blip r:embed="rId6"/>
            <a:stretch>
              <a:fillRect/>
            </a:stretch>
          </p:blipFill>
          <p:spPr>
            <a:xfrm>
              <a:off x="10660050" y="6064185"/>
              <a:ext cx="413343" cy="413343"/>
            </a:xfrm>
            <a:prstGeom prst="rect">
              <a:avLst/>
            </a:prstGeom>
          </p:spPr>
        </p:pic>
        <p:sp>
          <p:nvSpPr>
            <p:cNvPr id="16" name="TextBox 15">
              <a:extLst>
                <a:ext uri="{FF2B5EF4-FFF2-40B4-BE49-F238E27FC236}">
                  <a16:creationId xmlns:a16="http://schemas.microsoft.com/office/drawing/2014/main" id="{916DC377-C509-9243-8DC8-DADB6CCD3E0A}"/>
                </a:ext>
              </a:extLst>
            </p:cNvPr>
            <p:cNvSpPr txBox="1"/>
            <p:nvPr/>
          </p:nvSpPr>
          <p:spPr>
            <a:xfrm>
              <a:off x="6320303" y="6041112"/>
              <a:ext cx="2853813" cy="415498"/>
            </a:xfrm>
            <a:prstGeom prst="rect">
              <a:avLst/>
            </a:prstGeom>
            <a:noFill/>
          </p:spPr>
          <p:txBody>
            <a:bodyPr wrap="square" rtlCol="0">
              <a:spAutoFit/>
            </a:bodyPr>
            <a:lstStyle/>
            <a:p>
              <a:pPr algn="r"/>
              <a:r>
                <a:rPr lang="en-US" sz="2100" err="1">
                  <a:solidFill>
                    <a:schemeClr val="accent1">
                      <a:lumMod val="75000"/>
                    </a:schemeClr>
                  </a:solidFill>
                  <a:latin typeface="Calibri" panose="020F0502020204030204" pitchFamily="34" charset="0"/>
                  <a:cs typeface="Calibri" panose="020F0502020204030204" pitchFamily="34" charset="0"/>
                </a:rPr>
                <a:t>www.suny.edu</a:t>
              </a:r>
              <a:endParaRPr lang="en-US" sz="2100">
                <a:solidFill>
                  <a:schemeClr val="accent1">
                    <a:lumMod val="75000"/>
                  </a:schemeClr>
                </a:solidFill>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A51CE042-932D-3E41-8540-FA13308E9CD2}"/>
                </a:ext>
              </a:extLst>
            </p:cNvPr>
            <p:cNvPicPr>
              <a:picLocks noChangeAspect="1"/>
            </p:cNvPicPr>
            <p:nvPr/>
          </p:nvPicPr>
          <p:blipFill>
            <a:blip r:embed="rId7"/>
            <a:stretch>
              <a:fillRect/>
            </a:stretch>
          </p:blipFill>
          <p:spPr>
            <a:xfrm>
              <a:off x="9367496" y="6062787"/>
              <a:ext cx="413343" cy="416838"/>
            </a:xfrm>
            <a:prstGeom prst="rect">
              <a:avLst/>
            </a:prstGeom>
          </p:spPr>
        </p:pic>
        <p:pic>
          <p:nvPicPr>
            <p:cNvPr id="18" name="Picture 17">
              <a:extLst>
                <a:ext uri="{FF2B5EF4-FFF2-40B4-BE49-F238E27FC236}">
                  <a16:creationId xmlns:a16="http://schemas.microsoft.com/office/drawing/2014/main" id="{C9632E47-E815-DD42-AF4E-C21A758CB693}"/>
                </a:ext>
              </a:extLst>
            </p:cNvPr>
            <p:cNvPicPr>
              <a:picLocks noChangeAspect="1"/>
            </p:cNvPicPr>
            <p:nvPr/>
          </p:nvPicPr>
          <p:blipFill>
            <a:blip r:embed="rId8"/>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28550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lstStyle/>
          <a:p>
            <a:r>
              <a:rPr lang="en-US" b="1" dirty="0">
                <a:ea typeface="+mj-lt"/>
                <a:cs typeface="+mj-lt"/>
              </a:rPr>
              <a:t>Agenda</a:t>
            </a:r>
            <a:endParaRPr lang="en-US" b="1" dirty="0"/>
          </a:p>
        </p:txBody>
      </p:sp>
      <p:sp>
        <p:nvSpPr>
          <p:cNvPr id="3" name="Content Placeholder 2"/>
          <p:cNvSpPr>
            <a:spLocks noGrp="1"/>
          </p:cNvSpPr>
          <p:nvPr>
            <p:ph idx="1"/>
          </p:nvPr>
        </p:nvSpPr>
        <p:spPr>
          <a:xfrm>
            <a:off x="636444" y="1357487"/>
            <a:ext cx="9543254" cy="4467809"/>
          </a:xfrm>
        </p:spPr>
        <p:txBody>
          <a:bodyPr vert="horz" lIns="91440" tIns="45720" rIns="91440" bIns="45720" rtlCol="0" anchor="t">
            <a:normAutofit fontScale="92500" lnSpcReduction="10000"/>
          </a:bodyPr>
          <a:lstStyle/>
          <a:p>
            <a:r>
              <a:rPr lang="en-US" dirty="0">
                <a:cs typeface="Calibri"/>
              </a:rPr>
              <a:t>Creating Requests</a:t>
            </a:r>
          </a:p>
          <a:p>
            <a:r>
              <a:rPr lang="en-US" dirty="0">
                <a:cs typeface="Calibri"/>
              </a:rPr>
              <a:t>Locate Process &amp; Rota Management</a:t>
            </a:r>
          </a:p>
          <a:p>
            <a:r>
              <a:rPr lang="en-US" dirty="0">
                <a:cs typeface="Calibri"/>
              </a:rPr>
              <a:t>Receiving Items</a:t>
            </a:r>
          </a:p>
          <a:p>
            <a:r>
              <a:rPr lang="en-US" dirty="0">
                <a:cs typeface="Calibri"/>
              </a:rPr>
              <a:t>Renewing Items</a:t>
            </a:r>
          </a:p>
          <a:p>
            <a:r>
              <a:rPr lang="en-US" dirty="0">
                <a:cs typeface="Calibri"/>
              </a:rPr>
              <a:t>Returning Items</a:t>
            </a:r>
          </a:p>
          <a:p>
            <a:r>
              <a:rPr lang="en-US" dirty="0">
                <a:cs typeface="Calibri"/>
              </a:rPr>
              <a:t>Conditional Messages</a:t>
            </a:r>
          </a:p>
          <a:p>
            <a:r>
              <a:rPr lang="en-US" dirty="0">
                <a:cs typeface="Calibri"/>
              </a:rPr>
              <a:t>Cancelling Requests</a:t>
            </a:r>
          </a:p>
          <a:p>
            <a:r>
              <a:rPr lang="en-US" dirty="0">
                <a:cs typeface="Calibri"/>
              </a:rPr>
              <a:t>Overdue and Lost Requests</a:t>
            </a:r>
          </a:p>
          <a:p>
            <a:r>
              <a:rPr lang="en-US" dirty="0">
                <a:cs typeface="Calibri"/>
              </a:rPr>
              <a:t>Documentation &amp; Support</a:t>
            </a:r>
          </a:p>
          <a:p>
            <a:r>
              <a:rPr lang="en-US" dirty="0">
                <a:cs typeface="Calibri"/>
              </a:rPr>
              <a:t>Demo</a:t>
            </a:r>
          </a:p>
          <a:p>
            <a:pPr marL="0" indent="0">
              <a:buNone/>
            </a:pPr>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555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lstStyle/>
          <a:p>
            <a:r>
              <a:rPr lang="en-US" b="1" dirty="0">
                <a:cs typeface="Calibri"/>
              </a:rPr>
              <a:t>Creating Requests</a:t>
            </a:r>
          </a:p>
        </p:txBody>
      </p:sp>
      <p:sp>
        <p:nvSpPr>
          <p:cNvPr id="3" name="Content Placeholder 2"/>
          <p:cNvSpPr>
            <a:spLocks noGrp="1"/>
          </p:cNvSpPr>
          <p:nvPr>
            <p:ph idx="1"/>
          </p:nvPr>
        </p:nvSpPr>
        <p:spPr>
          <a:xfrm>
            <a:off x="636443" y="1357487"/>
            <a:ext cx="10393407" cy="4467809"/>
          </a:xfrm>
        </p:spPr>
        <p:txBody>
          <a:bodyPr vert="horz" lIns="91440" tIns="45720" rIns="91440" bIns="45720" rtlCol="0" anchor="t">
            <a:normAutofit lnSpcReduction="10000"/>
          </a:bodyPr>
          <a:lstStyle/>
          <a:p>
            <a:r>
              <a:rPr lang="en-US" dirty="0">
                <a:cs typeface="Calibri"/>
              </a:rPr>
              <a:t>Vast majority of requests will be created by users in Primo</a:t>
            </a:r>
          </a:p>
          <a:p>
            <a:pPr lvl="1"/>
            <a:r>
              <a:rPr lang="en-US" dirty="0">
                <a:cs typeface="Calibri"/>
              </a:rPr>
              <a:t>Resource sharing request link appears in records with no local availability</a:t>
            </a:r>
          </a:p>
          <a:p>
            <a:pPr lvl="1"/>
            <a:r>
              <a:rPr lang="en-US" dirty="0">
                <a:cs typeface="Calibri"/>
              </a:rPr>
              <a:t>Ability to submit requests determined by Borrowing Resource Sharing fulfillment unit rules and Display Logic Rules</a:t>
            </a:r>
          </a:p>
          <a:p>
            <a:pPr lvl="1"/>
            <a:r>
              <a:rPr lang="en-US" dirty="0">
                <a:cs typeface="Calibri"/>
              </a:rPr>
              <a:t>Resource sharing link label and request form can be customized</a:t>
            </a:r>
          </a:p>
          <a:p>
            <a:pPr lvl="2"/>
            <a:r>
              <a:rPr lang="en-US" dirty="0">
                <a:cs typeface="Calibri"/>
              </a:rPr>
              <a:t>Training session on September 23 at 10:00am</a:t>
            </a:r>
          </a:p>
          <a:p>
            <a:pPr lvl="2"/>
            <a:r>
              <a:rPr lang="en-US" dirty="0">
                <a:cs typeface="Calibri"/>
              </a:rPr>
              <a:t>Registration link: https://slcny.libcal.com/event/8090769 </a:t>
            </a:r>
          </a:p>
          <a:p>
            <a:r>
              <a:rPr lang="en-US" dirty="0">
                <a:cs typeface="Calibri"/>
              </a:rPr>
              <a:t>Also possible for staff to create resource sharing requests in Alma</a:t>
            </a:r>
          </a:p>
          <a:p>
            <a:pPr lvl="1"/>
            <a:r>
              <a:rPr lang="en-US" dirty="0">
                <a:cs typeface="Calibri"/>
              </a:rPr>
              <a:t>Find record for needed item in Alma and then click resource sharing request link</a:t>
            </a:r>
          </a:p>
          <a:p>
            <a:r>
              <a:rPr lang="en-US" dirty="0">
                <a:cs typeface="Calibri"/>
              </a:rPr>
              <a:t>Blank request forms should not be used due </a:t>
            </a:r>
          </a:p>
          <a:p>
            <a:pPr lvl="1"/>
            <a:r>
              <a:rPr lang="en-US" dirty="0">
                <a:cs typeface="Calibri"/>
              </a:rPr>
              <a:t>Issues with how locate process handles request metadata provided by users</a:t>
            </a:r>
          </a:p>
          <a:p>
            <a:endParaRPr lang="en-US" dirty="0">
              <a:cs typeface="Calibri"/>
            </a:endParaRPr>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34068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Locate Process &amp; Rota Management</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a:bodyPr>
          <a:lstStyle/>
          <a:p>
            <a:r>
              <a:rPr lang="en-US" dirty="0">
                <a:cs typeface="Calibri"/>
              </a:rPr>
              <a:t>When a request is created in either Primo or Alma, the locate process automatically starts searching all of SUNY for the requested item</a:t>
            </a:r>
          </a:p>
          <a:p>
            <a:pPr lvl="1"/>
            <a:r>
              <a:rPr lang="en-US" dirty="0">
                <a:cs typeface="Calibri"/>
              </a:rPr>
              <a:t>Searches each campus by ISBN, LCCN, OCLC number</a:t>
            </a:r>
          </a:p>
          <a:p>
            <a:pPr lvl="1"/>
            <a:r>
              <a:rPr lang="en-US" dirty="0">
                <a:cs typeface="Calibri"/>
              </a:rPr>
              <a:t>Secondary search by author and title if first search produces no results</a:t>
            </a:r>
          </a:p>
          <a:p>
            <a:pPr lvl="1"/>
            <a:r>
              <a:rPr lang="en-US" dirty="0">
                <a:cs typeface="Calibri"/>
              </a:rPr>
              <a:t>Searches also check item availability and </a:t>
            </a:r>
            <a:r>
              <a:rPr lang="en-US" dirty="0" err="1">
                <a:cs typeface="Calibri"/>
              </a:rPr>
              <a:t>requestability</a:t>
            </a:r>
            <a:endParaRPr lang="en-US" dirty="0">
              <a:cs typeface="Calibri"/>
            </a:endParaRPr>
          </a:p>
          <a:p>
            <a:pPr lvl="1"/>
            <a:r>
              <a:rPr lang="en-US" dirty="0">
                <a:cs typeface="Calibri"/>
              </a:rPr>
              <a:t>Locate settings configured by SLS</a:t>
            </a:r>
          </a:p>
          <a:p>
            <a:r>
              <a:rPr lang="en-US" dirty="0">
                <a:cs typeface="Calibri"/>
              </a:rPr>
              <a:t>A campus is added to the request’s </a:t>
            </a:r>
            <a:r>
              <a:rPr lang="en-US" dirty="0" err="1">
                <a:cs typeface="Calibri"/>
              </a:rPr>
              <a:t>rota</a:t>
            </a:r>
            <a:r>
              <a:rPr lang="en-US" dirty="0">
                <a:cs typeface="Calibri"/>
              </a:rPr>
              <a:t> as the locate process finds available and </a:t>
            </a:r>
            <a:r>
              <a:rPr lang="en-US" dirty="0" err="1">
                <a:cs typeface="Calibri"/>
              </a:rPr>
              <a:t>requestable</a:t>
            </a:r>
            <a:r>
              <a:rPr lang="en-US" dirty="0">
                <a:cs typeface="Calibri"/>
              </a:rPr>
              <a:t> copies of the requested item</a:t>
            </a:r>
          </a:p>
          <a:p>
            <a:r>
              <a:rPr lang="en-US" dirty="0">
                <a:cs typeface="Calibri"/>
              </a:rPr>
              <a:t>Order in which campuses are searched is determined by your </a:t>
            </a:r>
            <a:r>
              <a:rPr lang="en-US" dirty="0" err="1">
                <a:cs typeface="Calibri"/>
              </a:rPr>
              <a:t>rota</a:t>
            </a:r>
            <a:r>
              <a:rPr lang="en-US" dirty="0">
                <a:cs typeface="Calibri"/>
              </a:rPr>
              <a:t> templates and </a:t>
            </a:r>
            <a:r>
              <a:rPr lang="en-US" dirty="0" err="1">
                <a:cs typeface="Calibri"/>
              </a:rPr>
              <a:t>rota</a:t>
            </a:r>
            <a:r>
              <a:rPr lang="en-US" dirty="0">
                <a:cs typeface="Calibri"/>
              </a:rPr>
              <a:t> assignment rules</a:t>
            </a:r>
          </a:p>
          <a:p>
            <a:pPr marL="0" indent="0">
              <a:buNone/>
            </a:pPr>
            <a:endParaRPr lang="en-US" dirty="0">
              <a:cs typeface="Calibri"/>
            </a:endParaRPr>
          </a:p>
          <a:p>
            <a:pPr marL="457200" lvl="1" indent="0">
              <a:buNone/>
            </a:pPr>
            <a:endParaRPr lang="en-US" dirty="0">
              <a:cs typeface="Calibri"/>
            </a:endParaRPr>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348497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Locate Process &amp; Rota Management</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fontScale="85000" lnSpcReduction="20000"/>
          </a:bodyPr>
          <a:lstStyle/>
          <a:p>
            <a:r>
              <a:rPr lang="en-US" dirty="0">
                <a:cs typeface="Calibri"/>
              </a:rPr>
              <a:t>Rota Templates are groups of resource sharing partners</a:t>
            </a:r>
          </a:p>
          <a:p>
            <a:r>
              <a:rPr lang="en-US" dirty="0">
                <a:cs typeface="Calibri"/>
              </a:rPr>
              <a:t>Rota Assignment Rules determine the order in which Rota Templates are searched by the locate process</a:t>
            </a:r>
          </a:p>
          <a:p>
            <a:r>
              <a:rPr lang="en-US" dirty="0">
                <a:cs typeface="Calibri"/>
              </a:rPr>
              <a:t>Current SUNY Rota Templates</a:t>
            </a:r>
          </a:p>
          <a:p>
            <a:pPr lvl="1"/>
            <a:r>
              <a:rPr lang="en-US" dirty="0"/>
              <a:t>Upstate Rota - 5 Day Delivery</a:t>
            </a:r>
          </a:p>
          <a:p>
            <a:pPr lvl="1"/>
            <a:r>
              <a:rPr lang="en-US" dirty="0"/>
              <a:t>Upstate Rota - Less Than 5 Day Delivery</a:t>
            </a:r>
          </a:p>
          <a:p>
            <a:pPr lvl="1"/>
            <a:r>
              <a:rPr lang="en-US" dirty="0"/>
              <a:t>NZ Rota – NYC</a:t>
            </a:r>
          </a:p>
          <a:p>
            <a:pPr lvl="1"/>
            <a:r>
              <a:rPr lang="en-US" dirty="0"/>
              <a:t>Will resume using regional </a:t>
            </a:r>
            <a:r>
              <a:rPr lang="en-US" dirty="0" err="1"/>
              <a:t>rotas</a:t>
            </a:r>
            <a:r>
              <a:rPr lang="en-US" dirty="0"/>
              <a:t> for upstate libraries once vast majority campuses have resumed 5 day ELD delivery (late September?)</a:t>
            </a:r>
          </a:p>
          <a:p>
            <a:r>
              <a:rPr lang="en-US" dirty="0">
                <a:cs typeface="Calibri"/>
              </a:rPr>
              <a:t>Order of Rota Templates depends on geographic location</a:t>
            </a:r>
          </a:p>
          <a:p>
            <a:pPr lvl="1"/>
            <a:r>
              <a:rPr lang="en-US" dirty="0">
                <a:cs typeface="Calibri"/>
              </a:rPr>
              <a:t>Configured to minimize number of items sent between upstate and NYC/Long Island</a:t>
            </a:r>
          </a:p>
          <a:p>
            <a:r>
              <a:rPr lang="en-US" dirty="0">
                <a:cs typeface="Calibri"/>
              </a:rPr>
              <a:t>Rota Templates are all randomized</a:t>
            </a:r>
          </a:p>
          <a:p>
            <a:r>
              <a:rPr lang="en-US" dirty="0">
                <a:cs typeface="Calibri"/>
              </a:rPr>
              <a:t>Rota Template and Rota Assignment Rules configured by SLS</a:t>
            </a:r>
          </a:p>
          <a:p>
            <a:endParaRPr lang="en-US" dirty="0">
              <a:cs typeface="Calibri"/>
            </a:endParaRPr>
          </a:p>
          <a:p>
            <a:pPr marL="457200" lvl="1" indent="0">
              <a:buNone/>
            </a:pPr>
            <a:endParaRPr lang="en-US" dirty="0">
              <a:cs typeface="Calibri"/>
            </a:endParaRPr>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8685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Locate Process &amp; Rota Management</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fontScale="92500" lnSpcReduction="20000"/>
          </a:bodyPr>
          <a:lstStyle/>
          <a:p>
            <a:r>
              <a:rPr lang="en-US" dirty="0">
                <a:cs typeface="Calibri"/>
              </a:rPr>
              <a:t>Requests are automatically sent to lending libraries once the locate process finished running</a:t>
            </a:r>
          </a:p>
          <a:p>
            <a:pPr lvl="1"/>
            <a:r>
              <a:rPr lang="en-US" dirty="0">
                <a:cs typeface="Calibri"/>
              </a:rPr>
              <a:t>Status is initially Request Sent to Partner</a:t>
            </a:r>
          </a:p>
          <a:p>
            <a:pPr lvl="1"/>
            <a:r>
              <a:rPr lang="en-US" dirty="0">
                <a:cs typeface="Calibri"/>
              </a:rPr>
              <a:t>Status updated to Shipped Physically once item is shipped by lender</a:t>
            </a:r>
          </a:p>
          <a:p>
            <a:r>
              <a:rPr lang="en-US" dirty="0">
                <a:cs typeface="Calibri"/>
              </a:rPr>
              <a:t>Requests move through </a:t>
            </a:r>
            <a:r>
              <a:rPr lang="en-US" dirty="0" err="1">
                <a:cs typeface="Calibri"/>
              </a:rPr>
              <a:t>rota</a:t>
            </a:r>
            <a:r>
              <a:rPr lang="en-US" dirty="0">
                <a:cs typeface="Calibri"/>
              </a:rPr>
              <a:t> in the same manner an OCLC request moves through a lending string</a:t>
            </a:r>
          </a:p>
          <a:p>
            <a:r>
              <a:rPr lang="en-US" dirty="0">
                <a:cs typeface="Calibri"/>
              </a:rPr>
              <a:t>You can configure Alma to export an unfilled request to </a:t>
            </a:r>
            <a:r>
              <a:rPr lang="en-US" dirty="0" err="1">
                <a:cs typeface="Calibri"/>
              </a:rPr>
              <a:t>ILLiad</a:t>
            </a:r>
            <a:endParaRPr lang="en-US" dirty="0">
              <a:cs typeface="Calibri"/>
            </a:endParaRPr>
          </a:p>
          <a:p>
            <a:pPr lvl="1"/>
            <a:r>
              <a:rPr lang="en-US" dirty="0">
                <a:cs typeface="Calibri"/>
              </a:rPr>
              <a:t>Unfilled requests for users without </a:t>
            </a:r>
            <a:r>
              <a:rPr lang="en-US" dirty="0" err="1">
                <a:cs typeface="Calibri"/>
              </a:rPr>
              <a:t>ILLiad</a:t>
            </a:r>
            <a:r>
              <a:rPr lang="en-US" dirty="0">
                <a:cs typeface="Calibri"/>
              </a:rPr>
              <a:t> accounts will stay in Ready to be Sent</a:t>
            </a:r>
          </a:p>
          <a:p>
            <a:pPr lvl="1"/>
            <a:r>
              <a:rPr lang="en-US" dirty="0">
                <a:cs typeface="Calibri"/>
              </a:rPr>
              <a:t>Alma can now automatically create </a:t>
            </a:r>
            <a:r>
              <a:rPr lang="en-US" dirty="0" err="1">
                <a:cs typeface="Calibri"/>
              </a:rPr>
              <a:t>ILLiad</a:t>
            </a:r>
            <a:r>
              <a:rPr lang="en-US" dirty="0">
                <a:cs typeface="Calibri"/>
              </a:rPr>
              <a:t> accounts for users who don’t already have them</a:t>
            </a:r>
          </a:p>
          <a:p>
            <a:pPr lvl="1"/>
            <a:r>
              <a:rPr lang="en-US" dirty="0">
                <a:cs typeface="Calibri"/>
              </a:rPr>
              <a:t>Documentation: </a:t>
            </a:r>
            <a:r>
              <a:rPr lang="en-US" dirty="0">
                <a:cs typeface="Calibri"/>
                <a:hlinkClick r:id="rId2"/>
              </a:rPr>
              <a:t>https://slcny.libanswers.com/faq/285842</a:t>
            </a:r>
            <a:endParaRPr lang="en-US" dirty="0">
              <a:cs typeface="Calibri"/>
            </a:endParaRPr>
          </a:p>
          <a:p>
            <a:r>
              <a:rPr lang="en-US" dirty="0">
                <a:cs typeface="Calibri"/>
              </a:rPr>
              <a:t>If you do not configure Alma to export unfilled requests to </a:t>
            </a:r>
            <a:r>
              <a:rPr lang="en-US" dirty="0" err="1">
                <a:cs typeface="Calibri"/>
              </a:rPr>
              <a:t>ILLiad</a:t>
            </a:r>
            <a:r>
              <a:rPr lang="en-US" dirty="0">
                <a:cs typeface="Calibri"/>
              </a:rPr>
              <a:t>, those requests will be cancelled</a:t>
            </a:r>
          </a:p>
          <a:p>
            <a:pPr lvl="1"/>
            <a:r>
              <a:rPr lang="en-US" dirty="0">
                <a:cs typeface="Calibri"/>
              </a:rPr>
              <a:t>Possible to add an </a:t>
            </a:r>
            <a:r>
              <a:rPr lang="en-US" dirty="0" err="1">
                <a:cs typeface="Calibri"/>
              </a:rPr>
              <a:t>OpenURL</a:t>
            </a:r>
            <a:r>
              <a:rPr lang="en-US" dirty="0">
                <a:cs typeface="Calibri"/>
              </a:rPr>
              <a:t> link to </a:t>
            </a:r>
            <a:r>
              <a:rPr lang="en-US" dirty="0" err="1">
                <a:cs typeface="Calibri"/>
              </a:rPr>
              <a:t>ILLiad</a:t>
            </a:r>
            <a:r>
              <a:rPr lang="en-US" dirty="0">
                <a:cs typeface="Calibri"/>
              </a:rPr>
              <a:t> to the cancellation email</a:t>
            </a:r>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4193122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Receiving Items </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fontScale="77500" lnSpcReduction="20000"/>
          </a:bodyPr>
          <a:lstStyle/>
          <a:p>
            <a:r>
              <a:rPr lang="en-US" dirty="0">
                <a:cs typeface="Calibri"/>
              </a:rPr>
              <a:t>To receive a resource sharing item from another library, go to Fulfillment | Receiving Items</a:t>
            </a:r>
          </a:p>
          <a:p>
            <a:r>
              <a:rPr lang="en-US" dirty="0">
                <a:cs typeface="Calibri"/>
              </a:rPr>
              <a:t>Enter the request’s External Identifier into the External Identifier field</a:t>
            </a:r>
          </a:p>
          <a:p>
            <a:pPr lvl="1"/>
            <a:r>
              <a:rPr lang="en-US" dirty="0">
                <a:cs typeface="Calibri"/>
              </a:rPr>
              <a:t>External identifier should appear on lending paperwork as scannable barcode</a:t>
            </a:r>
            <a:endParaRPr lang="en-US" dirty="0"/>
          </a:p>
          <a:p>
            <a:r>
              <a:rPr lang="en-US" dirty="0">
                <a:cs typeface="Calibri"/>
              </a:rPr>
              <a:t>Receiving Items window will open</a:t>
            </a:r>
          </a:p>
          <a:p>
            <a:r>
              <a:rPr lang="en-US" dirty="0">
                <a:cs typeface="Calibri"/>
              </a:rPr>
              <a:t>Can either scan in the lending library’s barcode or use a temporary barcode</a:t>
            </a:r>
          </a:p>
          <a:p>
            <a:pPr lvl="1"/>
            <a:r>
              <a:rPr lang="en-US" dirty="0">
                <a:cs typeface="Calibri"/>
              </a:rPr>
              <a:t>Go to Configuration | Fulfillment | General | Other Settings | </a:t>
            </a:r>
            <a:r>
              <a:rPr lang="en-US" dirty="0" err="1">
                <a:cs typeface="Calibri"/>
              </a:rPr>
              <a:t>generate_resource_sharing_temp_barcode</a:t>
            </a:r>
            <a:r>
              <a:rPr lang="en-US" dirty="0">
                <a:cs typeface="Calibri"/>
              </a:rPr>
              <a:t> and set to either true or false</a:t>
            </a:r>
          </a:p>
          <a:p>
            <a:pPr lvl="1"/>
            <a:r>
              <a:rPr lang="en-US" dirty="0">
                <a:cs typeface="Calibri"/>
              </a:rPr>
              <a:t>Recommend setting to false and using lending library’s barcode</a:t>
            </a:r>
          </a:p>
          <a:p>
            <a:r>
              <a:rPr lang="en-US" dirty="0">
                <a:cs typeface="Calibri"/>
              </a:rPr>
              <a:t>Possible to receive multi-volume items</a:t>
            </a:r>
          </a:p>
          <a:p>
            <a:r>
              <a:rPr lang="en-US" dirty="0">
                <a:cs typeface="Calibri"/>
              </a:rPr>
              <a:t>Resource Sharing Receive Slip letter prints and On Hold Self Letter sent to user</a:t>
            </a:r>
          </a:p>
          <a:p>
            <a:r>
              <a:rPr lang="en-US" dirty="0">
                <a:cs typeface="Calibri"/>
              </a:rPr>
              <a:t>Item will either be put in transit to hold location or be put directly on hold</a:t>
            </a:r>
          </a:p>
          <a:p>
            <a:r>
              <a:rPr lang="en-US" dirty="0">
                <a:cs typeface="Calibri"/>
              </a:rPr>
              <a:t>Checked out through Manage Patron Services like any other item</a:t>
            </a:r>
          </a:p>
          <a:p>
            <a:r>
              <a:rPr lang="en-US" dirty="0">
                <a:cs typeface="Calibri"/>
              </a:rPr>
              <a:t>Borrowing request status changes to Loaned Item to Patron once item is checked out</a:t>
            </a:r>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07093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Renewing Items </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fontScale="85000" lnSpcReduction="20000"/>
          </a:bodyPr>
          <a:lstStyle/>
          <a:p>
            <a:r>
              <a:rPr lang="en-US" dirty="0">
                <a:cs typeface="Calibri"/>
              </a:rPr>
              <a:t>Resource sharing loans cannot be automatically renewed with automatic loan renewal rules</a:t>
            </a:r>
          </a:p>
          <a:p>
            <a:r>
              <a:rPr lang="en-US" dirty="0">
                <a:cs typeface="Calibri"/>
              </a:rPr>
              <a:t>Users can renew resource sharing items by going to the Loans tab of their My Library Card in Primo</a:t>
            </a:r>
          </a:p>
          <a:p>
            <a:r>
              <a:rPr lang="en-US" dirty="0">
                <a:cs typeface="Calibri"/>
              </a:rPr>
              <a:t>Renewal requests are automatically sent to lending library and automatically approved, so user is immediately notified of their new due date</a:t>
            </a:r>
          </a:p>
          <a:p>
            <a:pPr lvl="1"/>
            <a:r>
              <a:rPr lang="en-US" dirty="0"/>
              <a:t>New due date appears in Primo message, and no renewal notification email is sent</a:t>
            </a:r>
          </a:p>
          <a:p>
            <a:pPr lvl="1"/>
            <a:r>
              <a:rPr lang="en-US" dirty="0"/>
              <a:t>TOUs will block any renewal requests that aren’t allowed by SLC loan period and renewal policy</a:t>
            </a:r>
          </a:p>
          <a:p>
            <a:r>
              <a:rPr lang="en-US" dirty="0"/>
              <a:t>Possible to renew a resource sharing loan for a user via Manage Patron Services</a:t>
            </a:r>
          </a:p>
          <a:p>
            <a:pPr lvl="1"/>
            <a:r>
              <a:rPr lang="en-US" dirty="0"/>
              <a:t>Go to loan and click Renew link</a:t>
            </a:r>
          </a:p>
          <a:p>
            <a:r>
              <a:rPr lang="en-US" dirty="0"/>
              <a:t>Also possible to renew resource sharing loan via Borrowing Requests list, but this is not recommended</a:t>
            </a:r>
          </a:p>
          <a:p>
            <a:pPr lvl="1"/>
            <a:r>
              <a:rPr lang="en-US" dirty="0"/>
              <a:t>Must manually select new due date, and selecting a date not allowed by TOU can cause error</a:t>
            </a:r>
          </a:p>
          <a:p>
            <a:r>
              <a:rPr lang="en-US" dirty="0"/>
              <a:t>Borrowing request status changes to Renewed by Partner</a:t>
            </a:r>
          </a:p>
          <a:p>
            <a:pPr lvl="1"/>
            <a:endParaRPr lang="en-US" dirty="0"/>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188901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0"/>
            <a:ext cx="10515600" cy="854075"/>
          </a:xfrm>
        </p:spPr>
        <p:txBody>
          <a:bodyPr>
            <a:normAutofit/>
          </a:bodyPr>
          <a:lstStyle/>
          <a:p>
            <a:r>
              <a:rPr lang="en-US" b="1" dirty="0">
                <a:cs typeface="Calibri"/>
              </a:rPr>
              <a:t>Returning Items </a:t>
            </a:r>
          </a:p>
        </p:txBody>
      </p:sp>
      <p:sp>
        <p:nvSpPr>
          <p:cNvPr id="3" name="Content Placeholder 2"/>
          <p:cNvSpPr>
            <a:spLocks noGrp="1"/>
          </p:cNvSpPr>
          <p:nvPr>
            <p:ph idx="1"/>
          </p:nvPr>
        </p:nvSpPr>
        <p:spPr>
          <a:xfrm>
            <a:off x="636442" y="1357487"/>
            <a:ext cx="10717357" cy="4467809"/>
          </a:xfrm>
        </p:spPr>
        <p:txBody>
          <a:bodyPr vert="horz" lIns="91440" tIns="45720" rIns="91440" bIns="45720" rtlCol="0" anchor="t">
            <a:normAutofit fontScale="92500" lnSpcReduction="10000"/>
          </a:bodyPr>
          <a:lstStyle/>
          <a:p>
            <a:r>
              <a:rPr lang="en-US" dirty="0">
                <a:cs typeface="Calibri"/>
              </a:rPr>
              <a:t>If a user returns a resource sharing item at your resource sharing library, the resource sharing request will automatically be updated to returned</a:t>
            </a:r>
          </a:p>
          <a:p>
            <a:r>
              <a:rPr lang="en-US" dirty="0">
                <a:cs typeface="Calibri"/>
              </a:rPr>
              <a:t>If a user returns an item at a different library, the item will be placed in transit to the resource sharing library, and then request will be updated to returned once the item arrives at the resource sharing library</a:t>
            </a:r>
          </a:p>
          <a:p>
            <a:r>
              <a:rPr lang="en-US" dirty="0">
                <a:cs typeface="Calibri"/>
              </a:rPr>
              <a:t>Can use either Return Items or Scan In function </a:t>
            </a:r>
          </a:p>
          <a:p>
            <a:r>
              <a:rPr lang="en-US" dirty="0">
                <a:cs typeface="Calibri"/>
              </a:rPr>
              <a:t>Resource Sharing Return Slip letter will print</a:t>
            </a:r>
          </a:p>
          <a:p>
            <a:r>
              <a:rPr lang="en-US" dirty="0">
                <a:cs typeface="Calibri"/>
              </a:rPr>
              <a:t>Borrowing request status will change to Returned Item to Partner</a:t>
            </a:r>
          </a:p>
          <a:p>
            <a:pPr lvl="1"/>
            <a:r>
              <a:rPr lang="en-US" dirty="0">
                <a:cs typeface="Calibri"/>
              </a:rPr>
              <a:t>Status won’t change for multi-volume </a:t>
            </a:r>
            <a:r>
              <a:rPr lang="en-US">
                <a:cs typeface="Calibri"/>
              </a:rPr>
              <a:t>items until all volumes are returned</a:t>
            </a:r>
            <a:endParaRPr lang="en-US" dirty="0">
              <a:cs typeface="Calibri"/>
            </a:endParaRPr>
          </a:p>
          <a:p>
            <a:r>
              <a:rPr lang="en-US" dirty="0">
                <a:cs typeface="Calibri"/>
              </a:rPr>
              <a:t>Resource sharing request will remain active until the item arrives back at the lending library</a:t>
            </a:r>
            <a:endParaRPr lang="en-US" dirty="0"/>
          </a:p>
          <a:p>
            <a:pPr lvl="1"/>
            <a:endParaRPr lang="en-US" dirty="0"/>
          </a:p>
          <a:p>
            <a:endParaRPr lang="en-US" dirty="0">
              <a:cs typeface="Calibri"/>
            </a:endParaRPr>
          </a:p>
          <a:p>
            <a:endParaRPr lang="en-US" dirty="0">
              <a:cs typeface="Calibri"/>
            </a:endParaRPr>
          </a:p>
          <a:p>
            <a:endParaRPr lang="en-US" dirty="0">
              <a:cs typeface="Calibri"/>
            </a:endParaRPr>
          </a:p>
          <a:p>
            <a:pPr lvl="1"/>
            <a:endParaRPr lang="en-US" dirty="0">
              <a:cs typeface="Calibri"/>
            </a:endParaRPr>
          </a:p>
        </p:txBody>
      </p:sp>
      <p:sp>
        <p:nvSpPr>
          <p:cNvPr id="19" name="Rectangle 18">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100">
                  <a:solidFill>
                    <a:schemeClr val="bg1"/>
                  </a:solidFill>
                  <a:latin typeface="Calibri" panose="020F0502020204030204" pitchFamily="34" charset="0"/>
                  <a:cs typeface="Calibri" panose="020F0502020204030204" pitchFamily="34" charset="0"/>
                </a:rPr>
                <a:t>www.suny.edu</a:t>
              </a: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5"/>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395180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25541735DBF5479A85A0E07C52A45A" ma:contentTypeVersion="9" ma:contentTypeDescription="Create a new document." ma:contentTypeScope="" ma:versionID="cf4e206d0aed1cb5ba3ae77ec89f5497">
  <xsd:schema xmlns:xsd="http://www.w3.org/2001/XMLSchema" xmlns:xs="http://www.w3.org/2001/XMLSchema" xmlns:p="http://schemas.microsoft.com/office/2006/metadata/properties" xmlns:ns2="61ce4d65-48b5-4510-a74e-67217dcdfadf" targetNamespace="http://schemas.microsoft.com/office/2006/metadata/properties" ma:root="true" ma:fieldsID="1a288436851de82893f8bba96f25252d" ns2:_="">
    <xsd:import namespace="61ce4d65-48b5-4510-a74e-67217dcdfa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e4d65-48b5-4510-a74e-67217dcdfa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32B7E1-008C-4875-BAEB-792625A78717}">
  <ds:schemaRefs>
    <ds:schemaRef ds:uri="http://schemas.microsoft.com/sharepoint/v3/contenttype/forms"/>
  </ds:schemaRefs>
</ds:datastoreItem>
</file>

<file path=customXml/itemProps2.xml><?xml version="1.0" encoding="utf-8"?>
<ds:datastoreItem xmlns:ds="http://schemas.openxmlformats.org/officeDocument/2006/customXml" ds:itemID="{B588AD8D-1EF1-40FE-ABB6-5F78DF0AD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ce4d65-48b5-4510-a74e-67217dcdfa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D83235-88EE-4E2B-9FD9-F696DD588AFF}">
  <ds:schemaRefs>
    <ds:schemaRef ds:uri="http://purl.org/dc/elements/1.1/"/>
    <ds:schemaRef ds:uri="http://schemas.microsoft.com/office/2006/documentManagement/types"/>
    <ds:schemaRef ds:uri="http://schemas.microsoft.com/office/2006/metadata/properties"/>
    <ds:schemaRef ds:uri="61ce4d65-48b5-4510-a74e-67217dcdfadf"/>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2138</TotalTime>
  <Words>1305</Words>
  <Application>Microsoft Office PowerPoint</Application>
  <PresentationFormat>Widescreen</PresentationFormat>
  <Paragraphs>171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AauxPro OT</vt:lpstr>
      <vt:lpstr>Arial</vt:lpstr>
      <vt:lpstr>Calibri</vt:lpstr>
      <vt:lpstr>Calibri Light</vt:lpstr>
      <vt:lpstr>Office Theme</vt:lpstr>
      <vt:lpstr>PowerPoint Presentation</vt:lpstr>
      <vt:lpstr>Agenda</vt:lpstr>
      <vt:lpstr>Creating Requests</vt:lpstr>
      <vt:lpstr>Locate Process &amp; Rota Management</vt:lpstr>
      <vt:lpstr>Locate Process &amp; Rota Management</vt:lpstr>
      <vt:lpstr>Locate Process &amp; Rota Management</vt:lpstr>
      <vt:lpstr>Receiving Items </vt:lpstr>
      <vt:lpstr>Renewing Items </vt:lpstr>
      <vt:lpstr>Returning Items </vt:lpstr>
      <vt:lpstr>Conditional Messages</vt:lpstr>
      <vt:lpstr>Cancelling Requests</vt:lpstr>
      <vt:lpstr>Overdue and Lost Requests</vt:lpstr>
      <vt:lpstr>Documentation &amp;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Pritting, Shannon</dc:creator>
  <cp:lastModifiedBy>Tim Jackson</cp:lastModifiedBy>
  <cp:revision>202</cp:revision>
  <dcterms:created xsi:type="dcterms:W3CDTF">2019-08-22T15:05:39Z</dcterms:created>
  <dcterms:modified xsi:type="dcterms:W3CDTF">2021-08-16T18:46:02Z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0x0101001025541735DBF5479A85A0E07C52A45A</vt:lpwstr>
  </property>
</Properties>
</file>