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5"/>
  </p:sldMasterIdLst>
  <p:notesMasterIdLst>
    <p:notesMasterId r:id="rId15"/>
  </p:notesMasterIdLst>
  <p:sldIdLst>
    <p:sldId id="270" r:id="rId6"/>
    <p:sldId id="279" r:id="rId7"/>
    <p:sldId id="419" r:id="rId8"/>
    <p:sldId id="408" r:id="rId9"/>
    <p:sldId id="409" r:id="rId10"/>
    <p:sldId id="421" r:id="rId11"/>
    <p:sldId id="454" r:id="rId12"/>
    <p:sldId id="466" r:id="rId13"/>
    <p:sldId id="457" r:id="rId14"/>
  </p:sldIdLst>
  <p:sldSz cx="12192000" cy="6858000"/>
  <p:notesSz cx="6858000" cy="9144000"/>
  <p:defaultTextStyle>
    <a:defPPr>
      <a:defRPr lang="en-GB"/>
    </a:defPPr>
    <a:lvl1pPr algn="l" rtl="0" fontAlgn="base">
      <a:spcBef>
        <a:spcPct val="20000"/>
      </a:spcBef>
      <a:spcAft>
        <a:spcPct val="0"/>
      </a:spcAft>
      <a:buClr>
        <a:srgbClr val="00628C"/>
      </a:buClr>
      <a:buFont typeface="Arial" panose="020B0604020202020204" pitchFamily="34" charset="0"/>
      <a:buChar char="●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00628C"/>
      </a:buClr>
      <a:buFont typeface="Arial" panose="020B0604020202020204" pitchFamily="34" charset="0"/>
      <a:buChar char="●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00628C"/>
      </a:buClr>
      <a:buFont typeface="Arial" panose="020B0604020202020204" pitchFamily="34" charset="0"/>
      <a:buChar char="●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00628C"/>
      </a:buClr>
      <a:buFont typeface="Arial" panose="020B0604020202020204" pitchFamily="34" charset="0"/>
      <a:buChar char="●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00628C"/>
      </a:buClr>
      <a:buFont typeface="Arial" panose="020B0604020202020204" pitchFamily="34" charset="0"/>
      <a:buChar char="●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e Madgwick" initials="SM" lastIdx="2" clrIdx="0">
    <p:extLst>
      <p:ext uri="{19B8F6BF-5375-455C-9EA6-DF929625EA0E}">
        <p15:presenceInfo xmlns:p15="http://schemas.microsoft.com/office/powerpoint/2012/main" userId="S::sue.madgwick@ncetm.org.uk::58326d1e-b162-4103-a1b6-8d97dc0179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8"/>
    <a:srgbClr val="C8E2E8"/>
    <a:srgbClr val="82CBDD"/>
    <a:srgbClr val="006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940" autoAdjust="0"/>
  </p:normalViewPr>
  <p:slideViewPr>
    <p:cSldViewPr>
      <p:cViewPr varScale="1">
        <p:scale>
          <a:sx n="72" d="100"/>
          <a:sy n="72" d="100"/>
        </p:scale>
        <p:origin x="1350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DD315-CABA-48C9-B8B8-E7F4A7C4E8FE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C6D43-B330-470E-9514-C837501A6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22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C6D43-B330-470E-9514-C837501A6F5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459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945F7C04-DD12-4185-827E-992AFBC456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4698A975-7EA4-4CE9-B26C-CF9E26E74F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E058FB49-3FAE-4DC8-9F30-63CE06606E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fld id="{F613F1D5-8E15-462A-8A30-758B01382FFF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20000"/>
                </a:spcBef>
              </a:pPr>
              <a:t>3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86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E1E3DCB9-3EDD-4963-B440-CF2C3711F2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0C489D36-6EEA-40C3-9E2C-8CB3F96876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B2284661-AC8E-4573-A5E8-B95A097160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fld id="{3D307A32-4BFD-4A75-B8D4-F3B16F4E9438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20000"/>
                </a:spcBef>
              </a:pPr>
              <a:t>4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941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5B6528E9-42CA-440F-A08A-47C61BDA2B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87B5B351-1C50-4D65-8F4B-BB23CEAF63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5C77FB24-7E72-41E7-8F7C-685F728F0B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fld id="{0B309715-4FC0-41C2-8AB0-5984AF0C51D1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20000"/>
                </a:spcBef>
              </a:pPr>
              <a:t>5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162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CE7243AA-91A1-4F71-9C27-B3208C5554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6D785569-B339-42FD-BA2D-0682129BC9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297692B8-5BCB-4AB6-83D4-B21ADBD13E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fld id="{2B5ED2BA-C7C7-4D52-815C-2CEC322E6C64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20000"/>
                </a:spcBef>
              </a:pPr>
              <a:t>6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087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C6D43-B330-470E-9514-C837501A6F5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61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C6D43-B330-470E-9514-C837501A6F5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930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055" y="0"/>
            <a:ext cx="12228688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22301" y="476673"/>
            <a:ext cx="6049764" cy="648071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2" y="1268758"/>
            <a:ext cx="6062463" cy="115213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959467-41A6-455E-929A-E40D1059C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EA04C3-E93E-45FB-8B42-78A38976AF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03085" y="6248400"/>
            <a:ext cx="8544983" cy="457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626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86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11F86-0498-45AC-91EB-811F623B6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</p:spPr>
        <p:txBody>
          <a:bodyPr anchor="t"/>
          <a:lstStyle>
            <a:lvl1pPr>
              <a:defRPr>
                <a:solidFill>
                  <a:srgbClr val="585858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/>
          <a:lstStyle>
            <a:lvl1pPr>
              <a:defRPr>
                <a:solidFill>
                  <a:srgbClr val="585858"/>
                </a:solidFill>
                <a:latin typeface="+mj-lt"/>
              </a:defRPr>
            </a:lvl1pPr>
            <a:lvl2pPr marL="742950" indent="-285750">
              <a:buClr>
                <a:srgbClr val="585858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  <a:latin typeface="+mj-lt"/>
              </a:defRPr>
            </a:lvl2pPr>
            <a:lvl3pPr marL="1143000" indent="-228600">
              <a:buClr>
                <a:srgbClr val="585858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  <a:latin typeface="+mj-lt"/>
              </a:defRPr>
            </a:lvl3pPr>
            <a:lvl4pPr marL="1600200" indent="-228600">
              <a:buClr>
                <a:srgbClr val="585858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  <a:latin typeface="+mj-lt"/>
              </a:defRPr>
            </a:lvl4pPr>
            <a:lvl5pPr marL="2057400" indent="-228600">
              <a:buClr>
                <a:srgbClr val="585858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3256F-83C8-4422-BB4B-79DB90083B8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800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595D34C-D39A-447E-B8E1-0325876F79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3E31430-B412-41EA-BA55-D58E714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2" y="1556792"/>
            <a:ext cx="5390388" cy="3888433"/>
          </a:xfrm>
        </p:spPr>
        <p:txBody>
          <a:bodyPr/>
          <a:lstStyle>
            <a:lvl1pPr marL="457200" indent="-457200">
              <a:buClr>
                <a:srgbClr val="585858"/>
              </a:buClr>
              <a:buFont typeface="Arial" panose="020B0604020202020204" pitchFamily="34" charset="0"/>
              <a:buChar char="•"/>
              <a:defRPr sz="2400">
                <a:solidFill>
                  <a:srgbClr val="585858"/>
                </a:solidFill>
                <a:latin typeface="+mj-lt"/>
              </a:defRPr>
            </a:lvl1pPr>
            <a:lvl2pPr marL="742950" indent="-285750">
              <a:buClr>
                <a:srgbClr val="585858"/>
              </a:buClr>
              <a:buFont typeface="Arial" panose="020B0604020202020204" pitchFamily="34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090DB9E-A500-4BA4-8B74-89F3EF7AD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2010" y="1556792"/>
            <a:ext cx="5390389" cy="3888433"/>
          </a:xfrm>
        </p:spPr>
        <p:txBody>
          <a:bodyPr/>
          <a:lstStyle>
            <a:lvl1pPr>
              <a:defRPr sz="2400">
                <a:solidFill>
                  <a:srgbClr val="585858"/>
                </a:solidFill>
                <a:latin typeface="+mj-lt"/>
              </a:defRPr>
            </a:lvl1pPr>
            <a:lvl2pPr marL="800100" indent="-342900">
              <a:buClr>
                <a:srgbClr val="585858"/>
              </a:buClr>
              <a:buFont typeface="Arial" panose="020B0604020202020204" pitchFamily="34" charset="0"/>
              <a:buChar char="•"/>
              <a:defRPr sz="2000">
                <a:solidFill>
                  <a:srgbClr val="585858"/>
                </a:solidFill>
                <a:latin typeface="+mj-lt"/>
              </a:defRPr>
            </a:lvl2pPr>
            <a:lvl3pPr marL="1257300" indent="-342900">
              <a:buClr>
                <a:srgbClr val="585858"/>
              </a:buClr>
              <a:buFont typeface="Arial" panose="020B0604020202020204" pitchFamily="34" charset="0"/>
              <a:buChar char="•"/>
              <a:defRPr sz="1800">
                <a:solidFill>
                  <a:srgbClr val="585858"/>
                </a:solidFill>
                <a:latin typeface="+mj-lt"/>
              </a:defRPr>
            </a:lvl3pPr>
            <a:lvl4pPr marL="1657350" indent="-28575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  <a:latin typeface="+mj-lt"/>
              </a:defRPr>
            </a:lvl4pPr>
            <a:lvl5pPr marL="2114550" indent="-28575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F435181-C807-4F0D-B9A5-7C9C469DF1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4C98FF4-E4A7-4DB9-B82D-0C11BE18ED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AD83AB7-F679-4E3E-B374-A32C747C6C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5C1D8-5F3C-45E3-A862-3FEB8F83897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6B17004-3771-46EE-9F97-BB5E8F3E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</p:spPr>
        <p:txBody>
          <a:bodyPr anchor="t"/>
          <a:lstStyle>
            <a:lvl1pPr>
              <a:defRPr>
                <a:solidFill>
                  <a:srgbClr val="585858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23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E1F239-C099-4D71-889B-049497543F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729FEB22-335A-41BD-B17B-784C9EEF9A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785812D-06FB-4137-82DA-4C8636188B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35DD14D-38EC-424C-AF0C-03BA91A64C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A271E-C960-4C09-B05F-FB20100B09A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D91F02-38ED-4B06-B867-E4F68C54E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</p:spPr>
        <p:txBody>
          <a:bodyPr anchor="t"/>
          <a:lstStyle>
            <a:lvl1pPr>
              <a:defRPr>
                <a:solidFill>
                  <a:srgbClr val="585858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11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FD13D6-B8E1-41A4-A5B9-E2C9ED4CB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49080"/>
            <a:ext cx="10972800" cy="426170"/>
          </a:xfrm>
        </p:spPr>
        <p:txBody>
          <a:bodyPr/>
          <a:lstStyle>
            <a:lvl1pPr algn="l">
              <a:defRPr sz="2000" b="1">
                <a:solidFill>
                  <a:srgbClr val="585858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44954"/>
            <a:ext cx="10972800" cy="3560111"/>
          </a:xfrm>
        </p:spPr>
        <p:txBody>
          <a:bodyPr/>
          <a:lstStyle>
            <a:lvl1pPr marL="0" indent="0">
              <a:buNone/>
              <a:defRPr sz="3200">
                <a:solidFill>
                  <a:srgbClr val="585858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725144"/>
            <a:ext cx="10972800" cy="720080"/>
          </a:xfrm>
        </p:spPr>
        <p:txBody>
          <a:bodyPr/>
          <a:lstStyle>
            <a:lvl1pPr marL="0" indent="0">
              <a:buNone/>
              <a:defRPr sz="1400">
                <a:solidFill>
                  <a:srgbClr val="585858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AF0D3A-200E-48B8-9EF9-7859E1660C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CEB8E3-53AE-439B-9428-72B81BD3B8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C543D-1B00-4E11-9615-CDD988110A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6FDD3-8659-4DF6-9C22-A70505F52D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875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055" y="0"/>
            <a:ext cx="12228688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959467-41A6-455E-929A-E40D1059C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EA04C3-E93E-45FB-8B42-78A38976AF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03085" y="6248400"/>
            <a:ext cx="8544983" cy="457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103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>
            <a:extLst>
              <a:ext uri="{FF2B5EF4-FFF2-40B4-BE49-F238E27FC236}">
                <a16:creationId xmlns:a16="http://schemas.microsoft.com/office/drawing/2014/main" id="{8813D3F6-AFE0-4E9D-851A-B5716B58B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437" y="301625"/>
            <a:ext cx="10972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F919EB2E-C910-4BD3-AA6E-D874436CD5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556793"/>
            <a:ext cx="10968567" cy="438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BBF75FAD-1C64-49A9-AABE-8F0A65128F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86566B38-4A46-43A1-8FF2-24E49E84A1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6" name="Rectangle 8">
            <a:extLst>
              <a:ext uri="{FF2B5EF4-FFF2-40B4-BE49-F238E27FC236}">
                <a16:creationId xmlns:a16="http://schemas.microsoft.com/office/drawing/2014/main" id="{956C52DF-8098-4560-A757-D09AC7C690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AE284E3E-0734-4C1C-8A10-2A7D3F5CEAF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61" r:id="rId2"/>
    <p:sldLayoutId id="2147483953" r:id="rId3"/>
    <p:sldLayoutId id="2147483956" r:id="rId4"/>
    <p:sldLayoutId id="2147483957" r:id="rId5"/>
    <p:sldLayoutId id="2147483960" r:id="rId6"/>
    <p:sldLayoutId id="2147483962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8585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585858"/>
        </a:buClr>
        <a:buFont typeface="Arial" panose="020B0604020202020204" pitchFamily="34" charset="0"/>
        <a:buChar char="•"/>
        <a:defRPr sz="2400">
          <a:solidFill>
            <a:srgbClr val="585858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85858"/>
        </a:buClr>
        <a:buFont typeface="Arial" panose="020B0604020202020204" pitchFamily="34" charset="0"/>
        <a:buChar char="•"/>
        <a:defRPr sz="2000">
          <a:solidFill>
            <a:srgbClr val="585858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85858"/>
        </a:buClr>
        <a:buFont typeface="Arial" panose="020B0604020202020204" pitchFamily="34" charset="0"/>
        <a:buChar char="•"/>
        <a:defRPr sz="1800">
          <a:solidFill>
            <a:srgbClr val="585858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●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●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53B0-7B44-4277-B7C8-F4506607E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301" y="476673"/>
            <a:ext cx="3817515" cy="2592287"/>
          </a:xfrm>
        </p:spPr>
        <p:txBody>
          <a:bodyPr/>
          <a:lstStyle/>
          <a:p>
            <a:r>
              <a:rPr lang="en-GB" dirty="0"/>
              <a:t>Unit 2</a:t>
            </a:r>
            <a:br>
              <a:rPr lang="en-GB" dirty="0"/>
            </a:br>
            <a:br>
              <a:rPr lang="en-GB" dirty="0"/>
            </a:br>
            <a:r>
              <a:rPr lang="en-GB" dirty="0"/>
              <a:t>Understanding the outcomes</a:t>
            </a:r>
            <a:endParaRPr lang="en-GB" dirty="0">
              <a:latin typeface="+mj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943252B-5639-4015-961C-353DD8D2795F}"/>
              </a:ext>
            </a:extLst>
          </p:cNvPr>
          <p:cNvSpPr txBox="1">
            <a:spLocks/>
          </p:cNvSpPr>
          <p:nvPr/>
        </p:nvSpPr>
        <p:spPr bwMode="auto">
          <a:xfrm>
            <a:off x="609602" y="4581128"/>
            <a:ext cx="411824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2000">
                <a:solidFill>
                  <a:srgbClr val="585858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1800">
                <a:solidFill>
                  <a:srgbClr val="585858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kern="0" dirty="0"/>
              <a:t>Work Group Lead Toolkit 2020/21</a:t>
            </a:r>
          </a:p>
        </p:txBody>
      </p:sp>
    </p:spTree>
    <p:extLst>
      <p:ext uri="{BB962C8B-B14F-4D97-AF65-F5344CB8AC3E}">
        <p14:creationId xmlns:p14="http://schemas.microsoft.com/office/powerpoint/2010/main" val="1695660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A2C20C-5B4D-4626-A9C6-2E98C1B95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417" y="1556792"/>
            <a:ext cx="7295165" cy="3744416"/>
          </a:xfrm>
        </p:spPr>
        <p:txBody>
          <a:bodyPr/>
          <a:lstStyle/>
          <a:p>
            <a:pPr algn="ctr"/>
            <a:r>
              <a:rPr lang="en-GB" sz="8000" dirty="0"/>
              <a:t>What are we trying to achieve?</a:t>
            </a:r>
          </a:p>
        </p:txBody>
      </p:sp>
    </p:spTree>
    <p:extLst>
      <p:ext uri="{BB962C8B-B14F-4D97-AF65-F5344CB8AC3E}">
        <p14:creationId xmlns:p14="http://schemas.microsoft.com/office/powerpoint/2010/main" val="3291476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3">
            <a:extLst>
              <a:ext uri="{FF2B5EF4-FFF2-40B4-BE49-F238E27FC236}">
                <a16:creationId xmlns:a16="http://schemas.microsoft.com/office/drawing/2014/main" id="{268F0E28-FCBE-4860-9519-23E132F9E2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1384" y="313864"/>
            <a:ext cx="8362950" cy="679450"/>
          </a:xfrm>
        </p:spPr>
        <p:txBody>
          <a:bodyPr/>
          <a:lstStyle/>
          <a:p>
            <a:pPr eaLnBrk="1" hangingPunct="1"/>
            <a:r>
              <a:rPr lang="en-US" altLang="en-US" dirty="0"/>
              <a:t>The four-fold outcomes</a:t>
            </a:r>
          </a:p>
        </p:txBody>
      </p:sp>
      <p:sp>
        <p:nvSpPr>
          <p:cNvPr id="69635" name="Oval 3">
            <a:extLst>
              <a:ext uri="{FF2B5EF4-FFF2-40B4-BE49-F238E27FC236}">
                <a16:creationId xmlns:a16="http://schemas.microsoft.com/office/drawing/2014/main" id="{DD3C243A-96A5-46A1-BEB4-BBDFA398E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8" y="34290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8C"/>
              </a:buClr>
              <a:buFont typeface="Arial" panose="020B0604020202020204" pitchFamily="34" charset="0"/>
              <a:buChar char="●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8C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628C"/>
              </a:buClr>
              <a:buFont typeface="Arial" panose="020B0604020202020204" pitchFamily="34" charset="0"/>
              <a:buChar char="●"/>
            </a:pPr>
            <a:endParaRPr lang="en-US" altLang="en-US" sz="2800">
              <a:solidFill>
                <a:srgbClr val="000000"/>
              </a:solidFill>
            </a:endParaRPr>
          </a:p>
        </p:txBody>
      </p:sp>
      <p:grpSp>
        <p:nvGrpSpPr>
          <p:cNvPr id="69636" name="Group 7">
            <a:extLst>
              <a:ext uri="{FF2B5EF4-FFF2-40B4-BE49-F238E27FC236}">
                <a16:creationId xmlns:a16="http://schemas.microsoft.com/office/drawing/2014/main" id="{717B84FA-7EAF-4BE0-8E4B-4278DF8613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12406" y="1330325"/>
            <a:ext cx="4167187" cy="5111750"/>
            <a:chOff x="0" y="0"/>
            <a:chExt cx="3019425" cy="3705225"/>
          </a:xfrm>
        </p:grpSpPr>
        <p:pic>
          <p:nvPicPr>
            <p:cNvPr id="69637" name="Picture 1">
              <a:extLst>
                <a:ext uri="{FF2B5EF4-FFF2-40B4-BE49-F238E27FC236}">
                  <a16:creationId xmlns:a16="http://schemas.microsoft.com/office/drawing/2014/main" id="{C18FC55F-B929-4365-A2E2-8B7321E63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" y="0"/>
              <a:ext cx="3009900" cy="200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38" name="Picture 2">
              <a:extLst>
                <a:ext uri="{FF2B5EF4-FFF2-40B4-BE49-F238E27FC236}">
                  <a16:creationId xmlns:a16="http://schemas.microsoft.com/office/drawing/2014/main" id="{C882E58E-E06C-475D-8A1B-B3DB54C09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09775"/>
              <a:ext cx="3019425" cy="169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93988133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3">
            <a:extLst>
              <a:ext uri="{FF2B5EF4-FFF2-40B4-BE49-F238E27FC236}">
                <a16:creationId xmlns:a16="http://schemas.microsoft.com/office/drawing/2014/main" id="{E8C1CD89-8CD3-4C8F-A8FF-E17E46825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4715" y="260351"/>
            <a:ext cx="8362950" cy="679450"/>
          </a:xfrm>
        </p:spPr>
        <p:txBody>
          <a:bodyPr/>
          <a:lstStyle/>
          <a:p>
            <a:pPr eaLnBrk="1" hangingPunct="1"/>
            <a:r>
              <a:rPr lang="en-US" altLang="en-US" dirty="0"/>
              <a:t>Outcomes 1 – in the classroom</a:t>
            </a:r>
          </a:p>
        </p:txBody>
      </p:sp>
      <p:sp>
        <p:nvSpPr>
          <p:cNvPr id="71683" name="Oval 3">
            <a:extLst>
              <a:ext uri="{FF2B5EF4-FFF2-40B4-BE49-F238E27FC236}">
                <a16:creationId xmlns:a16="http://schemas.microsoft.com/office/drawing/2014/main" id="{80DD8C7E-E9A2-416C-AC28-2D349DF34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8" y="34290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8C"/>
              </a:buClr>
              <a:buFont typeface="Arial" panose="020B0604020202020204" pitchFamily="34" charset="0"/>
              <a:buChar char="●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8C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628C"/>
              </a:buClr>
              <a:buFont typeface="Arial" panose="020B0604020202020204" pitchFamily="34" charset="0"/>
              <a:buChar char="●"/>
            </a:pPr>
            <a:endParaRPr lang="en-US" altLang="en-US" sz="2800">
              <a:solidFill>
                <a:srgbClr val="000000"/>
              </a:solidFill>
            </a:endParaRPr>
          </a:p>
        </p:txBody>
      </p:sp>
      <p:pic>
        <p:nvPicPr>
          <p:cNvPr id="71684" name="Picture 1">
            <a:extLst>
              <a:ext uri="{FF2B5EF4-FFF2-40B4-BE49-F238E27FC236}">
                <a16:creationId xmlns:a16="http://schemas.microsoft.com/office/drawing/2014/main" id="{F4A27038-85E5-4BE3-B6C7-1839EB467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964" y="1155322"/>
            <a:ext cx="7036071" cy="469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Callout 1 2">
            <a:extLst>
              <a:ext uri="{FF2B5EF4-FFF2-40B4-BE49-F238E27FC236}">
                <a16:creationId xmlns:a16="http://schemas.microsoft.com/office/drawing/2014/main" id="{444890D5-B516-4B72-808A-37BE0F15BE54}"/>
              </a:ext>
            </a:extLst>
          </p:cNvPr>
          <p:cNvSpPr/>
          <p:nvPr/>
        </p:nvSpPr>
        <p:spPr bwMode="auto">
          <a:xfrm>
            <a:off x="7106821" y="790765"/>
            <a:ext cx="4824413" cy="1800225"/>
          </a:xfrm>
          <a:prstGeom prst="borderCallout1">
            <a:avLst>
              <a:gd name="adj1" fmla="val 99201"/>
              <a:gd name="adj2" fmla="val 5551"/>
              <a:gd name="adj3" fmla="val 128439"/>
              <a:gd name="adj4" fmla="val -14942"/>
            </a:avLst>
          </a:prstGeom>
          <a:solidFill>
            <a:schemeClr val="accent2">
              <a:lumMod val="25000"/>
            </a:schemeClr>
          </a:solidFill>
          <a:ln w="31750">
            <a:solidFill>
              <a:schemeClr val="tx1"/>
            </a:solidFill>
          </a:ln>
          <a:effectLst/>
        </p:spPr>
        <p:txBody>
          <a:bodyPr lIns="0" rIns="0"/>
          <a:lstStyle/>
          <a:p>
            <a:pPr marL="457200">
              <a:buNone/>
              <a:defRPr/>
            </a:pPr>
            <a:r>
              <a:rPr lang="en-GB" sz="2400" dirty="0">
                <a:solidFill>
                  <a:srgbClr val="FFFFFF"/>
                </a:solidFill>
                <a:latin typeface="Arial" charset="0"/>
              </a:rPr>
              <a:t>Professional learning</a:t>
            </a:r>
          </a:p>
          <a:p>
            <a:pPr marL="800100" indent="-342900">
              <a:buClr>
                <a:srgbClr val="FFFFFF"/>
              </a:buClr>
              <a:buFont typeface="Arial" charset="0"/>
              <a:buChar char="●"/>
              <a:defRPr/>
            </a:pPr>
            <a:r>
              <a:rPr lang="en-GB" sz="2400" dirty="0">
                <a:solidFill>
                  <a:srgbClr val="FFFFFF"/>
                </a:solidFill>
                <a:latin typeface="Arial" charset="0"/>
              </a:rPr>
              <a:t>mathematical knowledge</a:t>
            </a:r>
          </a:p>
          <a:p>
            <a:pPr marL="800100" indent="-342900">
              <a:buClr>
                <a:srgbClr val="FFFFFF"/>
              </a:buClr>
              <a:buFont typeface="Arial" charset="0"/>
              <a:buChar char="●"/>
              <a:defRPr/>
            </a:pPr>
            <a:r>
              <a:rPr lang="en-GB" sz="2400" dirty="0">
                <a:solidFill>
                  <a:srgbClr val="FFFFFF"/>
                </a:solidFill>
                <a:latin typeface="Arial" charset="0"/>
              </a:rPr>
              <a:t>mathematical pedagogy</a:t>
            </a:r>
          </a:p>
          <a:p>
            <a:pPr marL="800100" indent="-342900">
              <a:buClr>
                <a:srgbClr val="FFFFFF"/>
              </a:buClr>
              <a:buFont typeface="Arial" charset="0"/>
              <a:buChar char="●"/>
              <a:defRPr/>
            </a:pPr>
            <a:r>
              <a:rPr lang="en-GB" sz="2400" dirty="0">
                <a:solidFill>
                  <a:srgbClr val="FFFFFF"/>
                </a:solidFill>
                <a:latin typeface="Arial" charset="0"/>
              </a:rPr>
              <a:t>attitudes, disposition, beliefs</a:t>
            </a:r>
          </a:p>
        </p:txBody>
      </p:sp>
      <p:sp>
        <p:nvSpPr>
          <p:cNvPr id="8" name="Line Callout 1 7">
            <a:extLst>
              <a:ext uri="{FF2B5EF4-FFF2-40B4-BE49-F238E27FC236}">
                <a16:creationId xmlns:a16="http://schemas.microsoft.com/office/drawing/2014/main" id="{5FD5672E-BC93-4319-8F6F-4ABAD5912225}"/>
              </a:ext>
            </a:extLst>
          </p:cNvPr>
          <p:cNvSpPr/>
          <p:nvPr/>
        </p:nvSpPr>
        <p:spPr bwMode="auto">
          <a:xfrm>
            <a:off x="3619406" y="2055434"/>
            <a:ext cx="5327650" cy="1800225"/>
          </a:xfrm>
          <a:prstGeom prst="borderCallout1">
            <a:avLst>
              <a:gd name="adj1" fmla="val 99201"/>
              <a:gd name="adj2" fmla="val 5551"/>
              <a:gd name="adj3" fmla="val 151577"/>
              <a:gd name="adj4" fmla="val 18414"/>
            </a:avLst>
          </a:prstGeom>
          <a:solidFill>
            <a:schemeClr val="accent2">
              <a:lumMod val="25000"/>
            </a:schemeClr>
          </a:solidFill>
          <a:ln w="31750">
            <a:solidFill>
              <a:schemeClr val="tx1"/>
            </a:solidFill>
          </a:ln>
          <a:effectLst/>
        </p:spPr>
        <p:txBody>
          <a:bodyPr lIns="0" rIns="0"/>
          <a:lstStyle/>
          <a:p>
            <a:pPr marL="457200">
              <a:buNone/>
              <a:defRPr/>
            </a:pPr>
            <a:r>
              <a:rPr lang="en-GB" sz="2400" dirty="0">
                <a:solidFill>
                  <a:srgbClr val="FFFFFF"/>
                </a:solidFill>
                <a:latin typeface="Arial" charset="0"/>
              </a:rPr>
              <a:t>Pupil outcomes</a:t>
            </a:r>
          </a:p>
          <a:p>
            <a:pPr marL="800100" indent="-342900">
              <a:buClr>
                <a:srgbClr val="FFFFFF"/>
              </a:buClr>
              <a:buFont typeface="Arial" charset="0"/>
              <a:buChar char="●"/>
              <a:defRPr/>
            </a:pPr>
            <a:r>
              <a:rPr lang="en-GB" sz="2400" dirty="0">
                <a:solidFill>
                  <a:srgbClr val="FFFFFF"/>
                </a:solidFill>
                <a:latin typeface="Arial" charset="0"/>
              </a:rPr>
              <a:t>mathematical experience</a:t>
            </a:r>
          </a:p>
          <a:p>
            <a:pPr marL="800100" indent="-342900">
              <a:buClr>
                <a:srgbClr val="FFFFFF"/>
              </a:buClr>
              <a:buFont typeface="Arial" charset="0"/>
              <a:buChar char="●"/>
              <a:defRPr/>
            </a:pPr>
            <a:r>
              <a:rPr lang="en-GB" sz="2400" dirty="0">
                <a:solidFill>
                  <a:srgbClr val="FFFFFF"/>
                </a:solidFill>
                <a:latin typeface="Arial" charset="0"/>
              </a:rPr>
              <a:t>attitude to subject and learning</a:t>
            </a:r>
          </a:p>
          <a:p>
            <a:pPr marL="800100" indent="-342900">
              <a:buClr>
                <a:srgbClr val="FFFFFF"/>
              </a:buClr>
              <a:buFont typeface="Arial" charset="0"/>
              <a:buChar char="●"/>
              <a:defRPr/>
            </a:pPr>
            <a:r>
              <a:rPr lang="en-GB" sz="2400" dirty="0">
                <a:solidFill>
                  <a:srgbClr val="FFFFFF"/>
                </a:solidFill>
                <a:latin typeface="Arial" charset="0"/>
              </a:rPr>
              <a:t>knowledge, skills, understanding</a:t>
            </a:r>
          </a:p>
        </p:txBody>
      </p:sp>
      <p:sp>
        <p:nvSpPr>
          <p:cNvPr id="10" name="Line Callout 1 9">
            <a:extLst>
              <a:ext uri="{FF2B5EF4-FFF2-40B4-BE49-F238E27FC236}">
                <a16:creationId xmlns:a16="http://schemas.microsoft.com/office/drawing/2014/main" id="{2B1FD74D-B08F-4B6A-91D2-6EF65A7C72CA}"/>
              </a:ext>
            </a:extLst>
          </p:cNvPr>
          <p:cNvSpPr/>
          <p:nvPr/>
        </p:nvSpPr>
        <p:spPr bwMode="auto">
          <a:xfrm>
            <a:off x="2046993" y="3173412"/>
            <a:ext cx="3657600" cy="2339975"/>
          </a:xfrm>
          <a:prstGeom prst="borderCallout1">
            <a:avLst>
              <a:gd name="adj1" fmla="val 86940"/>
              <a:gd name="adj2" fmla="val 99953"/>
              <a:gd name="adj3" fmla="val 29959"/>
              <a:gd name="adj4" fmla="val 114379"/>
            </a:avLst>
          </a:prstGeom>
          <a:solidFill>
            <a:schemeClr val="accent2">
              <a:lumMod val="25000"/>
            </a:schemeClr>
          </a:solidFill>
          <a:ln w="31750">
            <a:solidFill>
              <a:schemeClr val="tx1"/>
            </a:solidFill>
          </a:ln>
          <a:effectLst/>
        </p:spPr>
        <p:txBody>
          <a:bodyPr lIns="0" rIns="0"/>
          <a:lstStyle/>
          <a:p>
            <a:pPr marL="457200">
              <a:buNone/>
              <a:defRPr/>
            </a:pPr>
            <a:r>
              <a:rPr lang="en-GB" sz="2400" dirty="0">
                <a:solidFill>
                  <a:srgbClr val="FFFFFF"/>
                </a:solidFill>
                <a:latin typeface="Arial" charset="0"/>
              </a:rPr>
              <a:t>Practice development</a:t>
            </a:r>
          </a:p>
          <a:p>
            <a:pPr marL="800100" indent="-342900">
              <a:buClr>
                <a:srgbClr val="FFFFFF"/>
              </a:buClr>
              <a:buFont typeface="Arial" charset="0"/>
              <a:buChar char="●"/>
              <a:defRPr/>
            </a:pPr>
            <a:r>
              <a:rPr lang="en-GB" sz="2400" dirty="0">
                <a:solidFill>
                  <a:srgbClr val="FFFFFF"/>
                </a:solidFill>
                <a:latin typeface="Arial" charset="0"/>
              </a:rPr>
              <a:t>planning</a:t>
            </a:r>
          </a:p>
          <a:p>
            <a:pPr marL="800100" indent="-342900">
              <a:buClr>
                <a:srgbClr val="FFFFFF"/>
              </a:buClr>
              <a:buFont typeface="Arial" charset="0"/>
              <a:buChar char="●"/>
              <a:defRPr/>
            </a:pPr>
            <a:r>
              <a:rPr lang="en-GB" sz="2400" dirty="0">
                <a:solidFill>
                  <a:srgbClr val="FFFFFF"/>
                </a:solidFill>
                <a:latin typeface="Arial" charset="0"/>
              </a:rPr>
              <a:t>teaching </a:t>
            </a:r>
          </a:p>
          <a:p>
            <a:pPr marL="800100" indent="-342900">
              <a:buClr>
                <a:srgbClr val="FFFFFF"/>
              </a:buClr>
              <a:buFont typeface="Arial" charset="0"/>
              <a:buChar char="●"/>
              <a:defRPr/>
            </a:pPr>
            <a:r>
              <a:rPr lang="en-GB" sz="2400" dirty="0">
                <a:solidFill>
                  <a:srgbClr val="FFFFFF"/>
                </a:solidFill>
                <a:latin typeface="Arial" charset="0"/>
              </a:rPr>
              <a:t>assessing</a:t>
            </a:r>
          </a:p>
          <a:p>
            <a:pPr marL="457200">
              <a:buClr>
                <a:srgbClr val="FFFFFF"/>
              </a:buClr>
              <a:defRPr/>
            </a:pPr>
            <a:r>
              <a:rPr lang="en-GB" sz="2400" dirty="0">
                <a:solidFill>
                  <a:srgbClr val="FFFFFF"/>
                </a:solidFill>
                <a:latin typeface="Arial" charset="0"/>
              </a:rPr>
              <a:t>(</a:t>
            </a:r>
            <a:r>
              <a:rPr lang="en-GB" sz="2400" dirty="0" err="1">
                <a:solidFill>
                  <a:srgbClr val="FFFFFF"/>
                </a:solidFill>
                <a:latin typeface="Arial" charset="0"/>
              </a:rPr>
              <a:t>inc.</a:t>
            </a:r>
            <a:r>
              <a:rPr lang="en-GB" sz="2400" dirty="0">
                <a:solidFill>
                  <a:srgbClr val="FFFFFF"/>
                </a:solidFill>
                <a:latin typeface="Arial" charset="0"/>
              </a:rPr>
              <a:t> materials)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55475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3">
            <a:extLst>
              <a:ext uri="{FF2B5EF4-FFF2-40B4-BE49-F238E27FC236}">
                <a16:creationId xmlns:a16="http://schemas.microsoft.com/office/drawing/2014/main" id="{5AE0BD2E-9BC4-4D49-A1AB-51B4DB6C29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1384" y="150527"/>
            <a:ext cx="10369152" cy="67945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Outcomes 2 – In the staff room or department office</a:t>
            </a:r>
          </a:p>
        </p:txBody>
      </p:sp>
      <p:sp>
        <p:nvSpPr>
          <p:cNvPr id="73731" name="Oval 3">
            <a:extLst>
              <a:ext uri="{FF2B5EF4-FFF2-40B4-BE49-F238E27FC236}">
                <a16:creationId xmlns:a16="http://schemas.microsoft.com/office/drawing/2014/main" id="{1B123941-6A59-454F-AC2C-57FAA7AD0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8" y="34290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8C"/>
              </a:buClr>
              <a:buFont typeface="Arial" panose="020B0604020202020204" pitchFamily="34" charset="0"/>
              <a:buChar char="●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8C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628C"/>
              </a:buClr>
              <a:buFont typeface="Arial" panose="020B0604020202020204" pitchFamily="34" charset="0"/>
              <a:buChar char="●"/>
            </a:pPr>
            <a:endParaRPr lang="en-US" altLang="en-US" sz="2800">
              <a:solidFill>
                <a:srgbClr val="000000"/>
              </a:solidFill>
            </a:endParaRPr>
          </a:p>
        </p:txBody>
      </p:sp>
      <p:pic>
        <p:nvPicPr>
          <p:cNvPr id="73732" name="Picture 2">
            <a:extLst>
              <a:ext uri="{FF2B5EF4-FFF2-40B4-BE49-F238E27FC236}">
                <a16:creationId xmlns:a16="http://schemas.microsoft.com/office/drawing/2014/main" id="{0445D99A-60B2-423A-8FB4-0CD32E6A9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029" y="1075531"/>
            <a:ext cx="8388350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Callout 1 4">
            <a:extLst>
              <a:ext uri="{FF2B5EF4-FFF2-40B4-BE49-F238E27FC236}">
                <a16:creationId xmlns:a16="http://schemas.microsoft.com/office/drawing/2014/main" id="{5053E7F4-6CDE-4A7D-BFA6-FB7C48DE8A3E}"/>
              </a:ext>
            </a:extLst>
          </p:cNvPr>
          <p:cNvSpPr/>
          <p:nvPr/>
        </p:nvSpPr>
        <p:spPr bwMode="auto">
          <a:xfrm>
            <a:off x="2927648" y="3141663"/>
            <a:ext cx="7488832" cy="2374900"/>
          </a:xfrm>
          <a:prstGeom prst="borderCallout1">
            <a:avLst>
              <a:gd name="adj1" fmla="val -2388"/>
              <a:gd name="adj2" fmla="val 7326"/>
              <a:gd name="adj3" fmla="val -24106"/>
              <a:gd name="adj4" fmla="val 42435"/>
            </a:avLst>
          </a:prstGeom>
          <a:solidFill>
            <a:schemeClr val="accent2">
              <a:lumMod val="25000"/>
            </a:schemeClr>
          </a:solidFill>
          <a:ln w="31750">
            <a:solidFill>
              <a:schemeClr val="tx1"/>
            </a:solidFill>
          </a:ln>
          <a:effectLst/>
        </p:spPr>
        <p:txBody>
          <a:bodyPr lIns="0" rIns="0"/>
          <a:lstStyle/>
          <a:p>
            <a:pPr marL="457200">
              <a:buNone/>
              <a:defRPr/>
            </a:pPr>
            <a:r>
              <a:rPr lang="en-GB" sz="2400" dirty="0">
                <a:solidFill>
                  <a:srgbClr val="FFFFFF"/>
                </a:solidFill>
                <a:latin typeface="Arial" charset="0"/>
              </a:rPr>
              <a:t>School policy and approaches (outcome 3)</a:t>
            </a:r>
          </a:p>
          <a:p>
            <a:pPr marL="800100" indent="-342900">
              <a:buClr>
                <a:srgbClr val="FFFFFF"/>
              </a:buClr>
              <a:buFont typeface="Arial" charset="0"/>
              <a:buChar char="●"/>
              <a:defRPr/>
            </a:pPr>
            <a:r>
              <a:rPr lang="en-GB" sz="2400" dirty="0">
                <a:solidFill>
                  <a:srgbClr val="FFFFFF"/>
                </a:solidFill>
                <a:latin typeface="Arial" charset="0"/>
              </a:rPr>
              <a:t>Vision, culture and expectations for mathematics</a:t>
            </a:r>
          </a:p>
          <a:p>
            <a:pPr marL="800100" indent="-342900">
              <a:buClr>
                <a:srgbClr val="FFFFFF"/>
              </a:buClr>
              <a:buFont typeface="Arial" charset="0"/>
              <a:buChar char="●"/>
              <a:defRPr/>
            </a:pPr>
            <a:r>
              <a:rPr lang="en-GB" sz="2400" dirty="0">
                <a:solidFill>
                  <a:srgbClr val="FFFFFF"/>
                </a:solidFill>
                <a:latin typeface="Arial" charset="0"/>
              </a:rPr>
              <a:t>Mathematics curriculum and pedagogy policy</a:t>
            </a:r>
          </a:p>
          <a:p>
            <a:pPr marL="800100" indent="-342900">
              <a:buClr>
                <a:srgbClr val="FFFFFF"/>
              </a:buClr>
              <a:buFont typeface="Arial" charset="0"/>
              <a:buChar char="●"/>
              <a:defRPr/>
            </a:pPr>
            <a:r>
              <a:rPr lang="en-GB" sz="2400" dirty="0">
                <a:solidFill>
                  <a:srgbClr val="FFFFFF"/>
                </a:solidFill>
                <a:latin typeface="Arial" charset="0"/>
              </a:rPr>
              <a:t>Culture and practices that support mathematics professional and school development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176139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3">
            <a:extLst>
              <a:ext uri="{FF2B5EF4-FFF2-40B4-BE49-F238E27FC236}">
                <a16:creationId xmlns:a16="http://schemas.microsoft.com/office/drawing/2014/main" id="{DB20F60E-DFD4-4FF8-A259-92D5C0293E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400" y="313864"/>
            <a:ext cx="8362950" cy="679450"/>
          </a:xfrm>
        </p:spPr>
        <p:txBody>
          <a:bodyPr/>
          <a:lstStyle/>
          <a:p>
            <a:pPr eaLnBrk="1" hangingPunct="1"/>
            <a:r>
              <a:rPr lang="en-US" altLang="en-US" dirty="0"/>
              <a:t>The four-fold outcomes</a:t>
            </a:r>
          </a:p>
        </p:txBody>
      </p:sp>
      <p:sp>
        <p:nvSpPr>
          <p:cNvPr id="75779" name="Oval 3">
            <a:extLst>
              <a:ext uri="{FF2B5EF4-FFF2-40B4-BE49-F238E27FC236}">
                <a16:creationId xmlns:a16="http://schemas.microsoft.com/office/drawing/2014/main" id="{AC3E57BC-029B-476A-AB5B-05CD712C5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8" y="34290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8C"/>
              </a:buClr>
              <a:buFont typeface="Arial" panose="020B0604020202020204" pitchFamily="34" charset="0"/>
              <a:buChar char="●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8C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628C"/>
              </a:buClr>
              <a:buFont typeface="Arial" panose="020B0604020202020204" pitchFamily="34" charset="0"/>
              <a:buChar char="●"/>
            </a:pPr>
            <a:endParaRPr lang="en-US" altLang="en-US" sz="2800">
              <a:solidFill>
                <a:srgbClr val="000000"/>
              </a:solidFill>
            </a:endParaRPr>
          </a:p>
        </p:txBody>
      </p:sp>
      <p:grpSp>
        <p:nvGrpSpPr>
          <p:cNvPr id="75780" name="Group 7">
            <a:extLst>
              <a:ext uri="{FF2B5EF4-FFF2-40B4-BE49-F238E27FC236}">
                <a16:creationId xmlns:a16="http://schemas.microsoft.com/office/drawing/2014/main" id="{C82EE283-CA41-4C59-A84F-CDC52BC0974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9416" y="1307539"/>
            <a:ext cx="3363517" cy="4125914"/>
            <a:chOff x="0" y="0"/>
            <a:chExt cx="3019425" cy="3705225"/>
          </a:xfrm>
        </p:grpSpPr>
        <p:pic>
          <p:nvPicPr>
            <p:cNvPr id="75782" name="Picture 1">
              <a:extLst>
                <a:ext uri="{FF2B5EF4-FFF2-40B4-BE49-F238E27FC236}">
                  <a16:creationId xmlns:a16="http://schemas.microsoft.com/office/drawing/2014/main" id="{E594B5A9-ADB4-4D7E-87A0-BC0BCBF27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" y="0"/>
              <a:ext cx="3009900" cy="200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83" name="Picture 2">
              <a:extLst>
                <a:ext uri="{FF2B5EF4-FFF2-40B4-BE49-F238E27FC236}">
                  <a16:creationId xmlns:a16="http://schemas.microsoft.com/office/drawing/2014/main" id="{CB75D554-B609-43C3-9CFA-4DB36F000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09775"/>
              <a:ext cx="3019425" cy="169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5781" name="TextBox 1">
            <a:extLst>
              <a:ext uri="{FF2B5EF4-FFF2-40B4-BE49-F238E27FC236}">
                <a16:creationId xmlns:a16="http://schemas.microsoft.com/office/drawing/2014/main" id="{E00EDB76-2C50-46BB-BD45-291A9F06F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896" y="1658937"/>
            <a:ext cx="489654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8C"/>
              </a:buClr>
              <a:buFont typeface="Arial" panose="020B0604020202020204" pitchFamily="34" charset="0"/>
              <a:buChar char="●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8C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rgbClr val="000000"/>
                </a:solidFill>
              </a:rPr>
              <a:t>Professional learning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en-GB" altLang="en-US" sz="2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rgbClr val="000000"/>
                </a:solidFill>
              </a:rPr>
              <a:t>Practice development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en-GB" altLang="en-US" sz="2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rgbClr val="000000"/>
                </a:solidFill>
              </a:rPr>
              <a:t>School policy and approaches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en-GB" altLang="en-US" sz="2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rgbClr val="000000"/>
                </a:solidFill>
              </a:rPr>
              <a:t>Pupil outcomes</a:t>
            </a:r>
          </a:p>
        </p:txBody>
      </p:sp>
    </p:spTree>
    <p:extLst>
      <p:ext uri="{BB962C8B-B14F-4D97-AF65-F5344CB8AC3E}">
        <p14:creationId xmlns:p14="http://schemas.microsoft.com/office/powerpoint/2010/main" val="694647999"/>
      </p:ext>
    </p:extLst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519343-E145-46D8-95F8-07943424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35" y="430661"/>
            <a:ext cx="10972800" cy="694084"/>
          </a:xfrm>
        </p:spPr>
        <p:txBody>
          <a:bodyPr/>
          <a:lstStyle/>
          <a:p>
            <a:r>
              <a:rPr lang="en-GB" dirty="0">
                <a:latin typeface="+mj-lt"/>
              </a:rPr>
              <a:t>Questioning the outcomes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79FD2D-BF7E-4937-A431-C393F44B9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252028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800" dirty="0"/>
              <a:t>Can we really plan the outcomes? (intended versus unintended)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800" dirty="0"/>
              <a:t>When are the outcomes achieved? (during versus after)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800" dirty="0"/>
              <a:t>Do we need all the types of outcome? (1, 2 or 3 versus 4)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800" dirty="0"/>
              <a:t>Is there a sequence in the outcomes? (linear versus complex)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38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519343-E145-46D8-95F8-07943424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35" y="430661"/>
            <a:ext cx="10972800" cy="694084"/>
          </a:xfrm>
        </p:spPr>
        <p:txBody>
          <a:bodyPr/>
          <a:lstStyle/>
          <a:p>
            <a:r>
              <a:rPr lang="en-GB" dirty="0">
                <a:latin typeface="+mj-lt"/>
              </a:rPr>
              <a:t>Taking it further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79FD2D-BF7E-4937-A431-C393F44B9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b="1" dirty="0"/>
              <a:t>Suggestions for reading, watching, listening</a:t>
            </a:r>
          </a:p>
          <a:p>
            <a:r>
              <a:rPr lang="en-GB" sz="2800" dirty="0"/>
              <a:t>Listen to the NCETM podcast: “What is it like to be in a Maths Hub Work Group”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GB" sz="2800" b="1" dirty="0"/>
              <a:t>Suggestions for discussion with others</a:t>
            </a:r>
          </a:p>
          <a:p>
            <a:r>
              <a:rPr lang="en-GB" sz="2800" dirty="0"/>
              <a:t>How do you go about clarifying the outcomes for the Work Group in ways that help participants appreciate the intended four-fold impact?</a:t>
            </a:r>
          </a:p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177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3729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30.4|1.1|30.8|2|5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9|11.7|17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41.2|53.2|4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.4|21|1.7"/>
</p:tagLst>
</file>

<file path=ppt/theme/theme1.xml><?xml version="1.0" encoding="utf-8"?>
<a:theme xmlns:a="http://schemas.openxmlformats.org/drawingml/2006/main" name="nctem1">
  <a:themeElements>
    <a:clrScheme name="nctem1 11">
      <a:dk1>
        <a:srgbClr val="000000"/>
      </a:dk1>
      <a:lt1>
        <a:srgbClr val="FFFFFF"/>
      </a:lt1>
      <a:dk2>
        <a:srgbClr val="00628C"/>
      </a:dk2>
      <a:lt2>
        <a:srgbClr val="5F5F5F"/>
      </a:lt2>
      <a:accent1>
        <a:srgbClr val="82E6DD"/>
      </a:accent1>
      <a:accent2>
        <a:srgbClr val="C8E2E8"/>
      </a:accent2>
      <a:accent3>
        <a:srgbClr val="FFFFFF"/>
      </a:accent3>
      <a:accent4>
        <a:srgbClr val="000000"/>
      </a:accent4>
      <a:accent5>
        <a:srgbClr val="C1F0EB"/>
      </a:accent5>
      <a:accent6>
        <a:srgbClr val="B5CDD2"/>
      </a:accent6>
      <a:hlink>
        <a:srgbClr val="00628C"/>
      </a:hlink>
      <a:folHlink>
        <a:srgbClr val="B2B2B2"/>
      </a:folHlink>
    </a:clrScheme>
    <a:fontScheme name="nctem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628C"/>
          </a:buClr>
          <a:buSzTx/>
          <a:buFont typeface="Arial" charset="0"/>
          <a:buChar char="●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628C"/>
          </a:buClr>
          <a:buSzTx/>
          <a:buFont typeface="Arial" charset="0"/>
          <a:buChar char="●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ctem1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11">
        <a:dk1>
          <a:srgbClr val="000000"/>
        </a:dk1>
        <a:lt1>
          <a:srgbClr val="FFFFFF"/>
        </a:lt1>
        <a:dk2>
          <a:srgbClr val="00628C"/>
        </a:dk2>
        <a:lt2>
          <a:srgbClr val="5F5F5F"/>
        </a:lt2>
        <a:accent1>
          <a:srgbClr val="82E6DD"/>
        </a:accent1>
        <a:accent2>
          <a:srgbClr val="C8E2E8"/>
        </a:accent2>
        <a:accent3>
          <a:srgbClr val="FFFFFF"/>
        </a:accent3>
        <a:accent4>
          <a:srgbClr val="000000"/>
        </a:accent4>
        <a:accent5>
          <a:srgbClr val="C1F0EB"/>
        </a:accent5>
        <a:accent6>
          <a:srgbClr val="B5CDD2"/>
        </a:accent6>
        <a:hlink>
          <a:srgbClr val="00628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ctem1 1">
    <a:dk1>
      <a:srgbClr val="000000"/>
    </a:dk1>
    <a:lt1>
      <a:srgbClr val="FFFFFF"/>
    </a:lt1>
    <a:dk2>
      <a:srgbClr val="006666"/>
    </a:dk2>
    <a:lt2>
      <a:srgbClr val="5F5F5F"/>
    </a:lt2>
    <a:accent1>
      <a:srgbClr val="33CCCC"/>
    </a:accent1>
    <a:accent2>
      <a:srgbClr val="99CCCC"/>
    </a:accent2>
    <a:accent3>
      <a:srgbClr val="FFFFFF"/>
    </a:accent3>
    <a:accent4>
      <a:srgbClr val="000000"/>
    </a:accent4>
    <a:accent5>
      <a:srgbClr val="ADE2E2"/>
    </a:accent5>
    <a:accent6>
      <a:srgbClr val="8AB9B9"/>
    </a:accent6>
    <a:hlink>
      <a:srgbClr val="006666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nctem1 1">
    <a:dk1>
      <a:srgbClr val="000000"/>
    </a:dk1>
    <a:lt1>
      <a:srgbClr val="FFFFFF"/>
    </a:lt1>
    <a:dk2>
      <a:srgbClr val="006666"/>
    </a:dk2>
    <a:lt2>
      <a:srgbClr val="5F5F5F"/>
    </a:lt2>
    <a:accent1>
      <a:srgbClr val="33CCCC"/>
    </a:accent1>
    <a:accent2>
      <a:srgbClr val="99CCCC"/>
    </a:accent2>
    <a:accent3>
      <a:srgbClr val="FFFFFF"/>
    </a:accent3>
    <a:accent4>
      <a:srgbClr val="000000"/>
    </a:accent4>
    <a:accent5>
      <a:srgbClr val="ADE2E2"/>
    </a:accent5>
    <a:accent6>
      <a:srgbClr val="8AB9B9"/>
    </a:accent6>
    <a:hlink>
      <a:srgbClr val="006666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AE26B9C17F8541A0313FD0BE67F33C" ma:contentTypeVersion="4" ma:contentTypeDescription="Create a new document." ma:contentTypeScope="" ma:versionID="0b48285621c0ed9ee5c246ea61b507d9">
  <xsd:schema xmlns:xsd="http://www.w3.org/2001/XMLSchema" xmlns:xs="http://www.w3.org/2001/XMLSchema" xmlns:p="http://schemas.microsoft.com/office/2006/metadata/properties" xmlns:ns2="880a06ce-9502-4b34-8ba2-1323c269db10" targetNamespace="http://schemas.microsoft.com/office/2006/metadata/properties" ma:root="true" ma:fieldsID="07e1194b6b5ca725c7e181cfad61a37d" ns2:_="">
    <xsd:import namespace="880a06ce-9502-4b34-8ba2-1323c269db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a06ce-9502-4b34-8ba2-1323c269db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CA48D5-CF87-4E62-9CFA-B8134F07C6D3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C4A3230E-1341-438B-8314-4E45DA8F1E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0a06ce-9502-4b34-8ba2-1323c269db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14D725-2C21-4C66-9CD4-8D38560013A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1B18B3D-5C68-4030-BEF3-6F927E24DA37}">
  <ds:schemaRefs>
    <ds:schemaRef ds:uri="http://purl.org/dc/elements/1.1/"/>
    <ds:schemaRef ds:uri="http://schemas.microsoft.com/office/2006/metadata/properties"/>
    <ds:schemaRef ds:uri="http://www.w3.org/XML/1998/namespace"/>
    <ds:schemaRef ds:uri="880a06ce-9502-4b34-8ba2-1323c269db10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3723</TotalTime>
  <Words>238</Words>
  <Application>Microsoft Office PowerPoint</Application>
  <PresentationFormat>Widescreen</PresentationFormat>
  <Paragraphs>50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nctem1</vt:lpstr>
      <vt:lpstr>Unit 2  Understanding the outcomes</vt:lpstr>
      <vt:lpstr>What are we trying to achieve?</vt:lpstr>
      <vt:lpstr>The four-fold outcomes</vt:lpstr>
      <vt:lpstr>Outcomes 1 – in the classroom</vt:lpstr>
      <vt:lpstr>Outcomes 2 – In the staff room or department office</vt:lpstr>
      <vt:lpstr>The four-fold outcomes</vt:lpstr>
      <vt:lpstr>Questioning the outcomes</vt:lpstr>
      <vt:lpstr>Taking it further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Hubs PowerPoint Template</dc:title>
  <dc:creator>Stephen Peto</dc:creator>
  <cp:lastModifiedBy>John Westwell</cp:lastModifiedBy>
  <cp:revision>132</cp:revision>
  <dcterms:created xsi:type="dcterms:W3CDTF">2008-01-11T09:41:35Z</dcterms:created>
  <dcterms:modified xsi:type="dcterms:W3CDTF">2020-11-17T11:54:59Z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Natasha Chippendale</vt:lpwstr>
  </property>
  <property fmtid="{D5CDD505-2E9C-101B-9397-08002B2CF9AE}" pid="3" name="display_urn:schemas-microsoft-com:office:office#Author">
    <vt:lpwstr>Natasha Chippendale</vt:lpwstr>
  </property>
  <property fmtid="{D5CDD505-2E9C-101B-9397-08002B2CF9AE}" pid="4" name="Order">
    <vt:lpwstr>148500.000000000</vt:lpwstr>
  </property>
  <property fmtid="{D5CDD505-2E9C-101B-9397-08002B2CF9AE}" pid="5" name="ContentTypeId">
    <vt:lpwstr>0x01010042AE26B9C17F8541A0313FD0BE67F33C</vt:lpwstr>
  </property>
</Properties>
</file>