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8" r:id="rId5"/>
    <p:sldId id="373" r:id="rId6"/>
    <p:sldId id="374" r:id="rId7"/>
    <p:sldId id="387" r:id="rId8"/>
    <p:sldId id="375" r:id="rId9"/>
    <p:sldId id="376" r:id="rId10"/>
    <p:sldId id="377" r:id="rId11"/>
    <p:sldId id="378" r:id="rId12"/>
    <p:sldId id="383" r:id="rId13"/>
    <p:sldId id="392" r:id="rId14"/>
    <p:sldId id="380" r:id="rId15"/>
    <p:sldId id="385" r:id="rId16"/>
    <p:sldId id="382" r:id="rId17"/>
    <p:sldId id="384" r:id="rId18"/>
    <p:sldId id="388" r:id="rId19"/>
    <p:sldId id="386" r:id="rId20"/>
    <p:sldId id="390" r:id="rId21"/>
    <p:sldId id="391" r:id="rId22"/>
    <p:sldId id="389" r:id="rId23"/>
    <p:sldId id="395" r:id="rId24"/>
    <p:sldId id="393" r:id="rId25"/>
    <p:sldId id="394"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Kristy" initials="LK" lastIdx="1" clrIdx="0">
    <p:extLst>
      <p:ext uri="{19B8F6BF-5375-455C-9EA6-DF929625EA0E}">
        <p15:presenceInfo xmlns:p15="http://schemas.microsoft.com/office/powerpoint/2012/main" userId="S::kristy.lee@suny.edu::2d31e6a3-3620-42ae-af19-7fd6f5c2456c" providerId="AD"/>
      </p:ext>
    </p:extLst>
  </p:cmAuthor>
  <p:cmAuthor id="2" name="Perry, Susan" initials="PS" lastIdx="1" clrIdx="1">
    <p:extLst>
      <p:ext uri="{19B8F6BF-5375-455C-9EA6-DF929625EA0E}">
        <p15:presenceInfo xmlns:p15="http://schemas.microsoft.com/office/powerpoint/2012/main" userId="S::susan.perry@suny.edu::ea21311d-03e0-498d-b20b-c0d2cb5e17f1" providerId="AD"/>
      </p:ext>
    </p:extLst>
  </p:cmAuthor>
  <p:cmAuthor id="3" name="Pritting, Shannon" initials="PS" lastIdx="1" clrIdx="2">
    <p:extLst>
      <p:ext uri="{19B8F6BF-5375-455C-9EA6-DF929625EA0E}">
        <p15:presenceInfo xmlns:p15="http://schemas.microsoft.com/office/powerpoint/2012/main" userId="S::shannon.pritting@suny.edu::b6acce8b-3193-4a7b-b3b8-1dc43a9f8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7E414-CB64-1812-49ED-5EAF261BF9AD}" v="63" dt="2020-02-26T13:09:05.783"/>
    <p1510:client id="{06495BAF-D5DA-44CA-9629-C10900F97545}" v="252" dt="2020-03-16T12:59:03.175"/>
    <p1510:client id="{0C94FC69-880B-4C8B-8770-1AA3187E176E}" v="161" dt="2020-02-25T18:38:27.333"/>
    <p1510:client id="{0FCDDB37-7FDF-48CE-8D64-9446746EBFB8}" v="152" dt="2020-02-25T19:46:01.310"/>
    <p1510:client id="{17E99B41-A942-44F8-209F-25EF3E8C4B90}" v="4238" dt="2019-12-18T14:16:59.997"/>
    <p1510:client id="{186F4C65-84A0-4402-AC8B-C47C556B8B77}" v="27" dt="2020-03-13T13:20:56.760"/>
    <p1510:client id="{20D63E69-3422-49DF-853E-E39291D7816B}" v="446" dt="2020-02-26T02:02:15.720"/>
    <p1510:client id="{297883DD-4DCF-4E38-BD1A-4EDE744DE061}" v="1184" dt="2020-02-26T13:02:42.428"/>
    <p1510:client id="{2A9211E1-95D1-4F24-B8FF-872FDD9EB7C9}" v="1037" dt="2020-02-24T18:45:31.249"/>
    <p1510:client id="{33AFC0B6-4789-75BF-AC6B-CF57E9E6A262}" v="1411" dt="2019-12-17T15:36:41.485"/>
    <p1510:client id="{3664291C-F7F7-9B6C-78AC-E48BAB7F7FEA}" v="23" dt="2019-12-19T16:34:17.710"/>
    <p1510:client id="{3786156B-B01D-40E4-954C-C19E44737BD8}" v="88" dt="2020-02-26T15:23:35.174"/>
    <p1510:client id="{39ED53E0-918D-8574-A044-1AB31ACEFFD6}" v="528" dt="2019-12-17T14:43:51.331"/>
    <p1510:client id="{41101A6C-3FA8-4AB6-AEF4-AEE61A7F1AFD}" v="1723" dt="2020-02-25T03:10:47.469"/>
    <p1510:client id="{4528CB39-D4F9-8285-3728-8F675AF05EB2}" v="1444" dt="2020-01-30T22:32:25.537"/>
    <p1510:client id="{47BCD0B3-540A-BB4C-FCD6-34DD3B1CA44F}" v="4213" dt="2019-11-25T15:13:39.454"/>
    <p1510:client id="{47C196C7-8FF7-4C13-BDC0-C05A532FFF89}" v="98" dt="2020-02-25T18:33:44.968"/>
    <p1510:client id="{4DCF6428-78AE-4504-A3E2-B50BCED0F8DF}" v="377" dt="2020-03-16T13:37:42.169"/>
    <p1510:client id="{5196E8E8-91E1-782D-9BDA-D07642CC0DBF}" v="43" dt="2019-12-17T20:57:19.051"/>
    <p1510:client id="{58D3AE9A-255A-4399-8FB9-96E173E5B667}" v="18" dt="2020-03-13T22:19:25.838"/>
    <p1510:client id="{5EFB3B96-DFF9-38CB-B426-04A1FFEFD418}" v="294" dt="2020-01-29T20:03:23.593"/>
    <p1510:client id="{63BBCE3E-1C5D-4429-A808-42D9255BF4D5}" v="409" dt="2020-03-16T14:43:07.722"/>
    <p1510:client id="{6CCD8EC2-57A7-790B-4110-7235B51D28C7}" v="14" dt="2020-01-31T18:37:12.628"/>
    <p1510:client id="{6F5CC9B4-24B4-4C2C-B91B-6C2BA9C08180}" v="81" dt="2020-02-26T13:16:36.277"/>
    <p1510:client id="{6F8FF3C6-7AD3-4474-AC06-80F50DF2B3D3}" v="946" dt="2020-02-25T02:18:16.665"/>
    <p1510:client id="{70B6F4B7-AC68-4AEB-9AE0-05D95A3DF6FF}" v="1232" dt="2020-03-16T12:31:23.009"/>
    <p1510:client id="{7276A786-64DF-ACB5-E484-4D755BE7823A}" v="1592" dt="2019-11-22T17:50:44.021"/>
    <p1510:client id="{77A21966-F73E-7C57-0BD4-D8324FDA4BF0}" v="25" dt="2019-11-25T14:01:24.521"/>
    <p1510:client id="{7B531D46-4642-4C93-928E-7931A6A929D8}" v="583" dt="2020-02-25T17:45:47.878"/>
    <p1510:client id="{7CC98E81-D07E-4A79-A184-2712391ABA53}" v="229" dt="2020-03-14T20:51:50.259"/>
    <p1510:client id="{802BDC03-7EFC-4823-8867-F96014E19CCB}" v="837" dt="2020-03-14T20:42:52.274"/>
    <p1510:client id="{807F1111-CE9D-4AFC-8C60-78469051812F}" v="67" dt="2020-03-13T15:58:07.289"/>
    <p1510:client id="{82AB8BE0-3DF9-4237-8680-9D03B4DF4CAA}" v="3406" dt="2020-03-15T17:55:50.627"/>
    <p1510:client id="{845C1AE3-CFE3-4A06-B94E-D9C3F82B0955}" v="527" dt="2020-02-25T19:16:36.732"/>
    <p1510:client id="{8CA18D56-9F6E-46E1-B1C1-15CB733564AA}" v="4" dt="2020-03-16T12:53:23.916"/>
    <p1510:client id="{8D7CB70D-D89A-07D1-3FBD-05DDD875C612}" v="189" dt="2020-01-31T16:32:20.069"/>
    <p1510:client id="{8EA4069A-AF79-2E8D-F89C-3314F084224B}" v="1380" dt="2019-11-21T22:02:56.722"/>
    <p1510:client id="{95996ABF-0A63-DDCA-84FE-F5397029CB06}" v="58" dt="2019-11-25T15:46:46.421"/>
    <p1510:client id="{9FBC912F-458F-60D7-FF8A-900AABBA3E84}" v="1635" dt="2020-01-31T15:58:51.960"/>
    <p1510:client id="{A25BF2A1-8334-59BC-9935-4270B5226B87}" v="30" dt="2019-12-17T13:32:48.774"/>
    <p1510:client id="{A5127995-E5E5-D62E-EEE8-37CE4B4F8FB4}" v="4" dt="2020-02-26T20:56:18.991"/>
    <p1510:client id="{AAB15DB8-54E8-F7E7-3D6F-C41EA74F21AA}" v="316" dt="2019-12-19T16:30:26.143"/>
    <p1510:client id="{AD74D8AD-91A4-4CA7-AD6A-122EC9AB8A1E}" v="22" dt="2020-03-16T14:53:08.139"/>
    <p1510:client id="{B00DB8BC-47C5-C2F9-85A6-6AB912D50495}" v="949" dt="2020-01-29T22:24:10.668"/>
    <p1510:client id="{B4F43940-28F3-F34F-F984-8A586CACC10E}" v="763" dt="2019-12-19T14:56:44.820"/>
    <p1510:client id="{B5BF85F2-A785-B4D3-775A-110AE5A4F514}" v="59" dt="2020-01-29T14:22:17.699"/>
    <p1510:client id="{BB767904-2ECB-B142-FB6F-3996BC4FBB58}" v="390" dt="2019-12-17T19:26:29.871"/>
    <p1510:client id="{BB7851F1-BAC8-42DE-80D3-543F2A2FFE54}" v="161" dt="2020-02-25T21:11:41.068"/>
    <p1510:client id="{BC12120F-AB19-3423-A346-09C832DBCC10}" v="86" dt="2019-12-17T15:56:16.725"/>
    <p1510:client id="{C8C00029-3A95-483E-8C24-3E2B1EA19F40}" v="2339" dt="2020-02-25T23:58:23.423"/>
    <p1510:client id="{D089E28D-ED8D-43F4-87EE-4559A93CEBA0}" v="2449" dt="2020-02-24T23:22:04.107"/>
    <p1510:client id="{D223DE50-5CCF-2AAA-3829-C7879558EA5C}" v="1673" dt="2019-12-17T18:03:50.528"/>
    <p1510:client id="{D318B461-A755-44A0-A921-5DE2DE2DBA7D}" v="87" dt="2020-02-24T17:52:01.729"/>
    <p1510:client id="{D7AB4F6F-890F-783D-1890-69F9362CD6D1}" v="1" dt="2019-12-19T14:58:01.264"/>
    <p1510:client id="{D96CEC56-2978-1474-BF3D-6F75305EA8C1}" v="398" dt="2019-11-25T16:33:21.973"/>
    <p1510:client id="{D9BD3975-9384-8994-61DA-0C90AAA2EA33}" v="419" dt="2019-12-17T20:02:20.903"/>
    <p1510:client id="{DD330911-E4CD-CD07-DDFA-4A59E06BF4B4}" v="1631" dt="2020-01-29T18:39:00.568"/>
    <p1510:client id="{E20172A6-A617-0D7C-6305-6974DCFF34F8}" v="86" dt="2019-11-20T18:00:02.246"/>
    <p1510:client id="{E6541660-9BE5-BDA9-CB15-56CB578CF3F7}" v="1751" dt="2019-11-20T19:43:37.488"/>
    <p1510:client id="{EDD92261-19A7-41B6-98BF-1FBC65AABADA}" v="26" dt="2019-11-25T15:16:26.907"/>
    <p1510:client id="{EE30BF9A-4E25-E0BB-93A7-3BDD8827C544}" v="1617" dt="2019-11-22T14:29:06.881"/>
    <p1510:client id="{EF8BF069-463C-8B01-C6CA-97B72AA3FECE}" v="227" dt="2019-11-22T18:30:54.044"/>
    <p1510:client id="{F251FE9B-ECB2-40DC-9CB1-D1157EF2EE2D}" v="1" dt="2020-03-15T14:56:37.107"/>
    <p1510:client id="{F4EADDAD-6605-41D9-B6AC-77F1780EF16E}" v="699" dt="2020-02-24T19:02:50.774"/>
    <p1510:client id="{F4EC6C52-7D67-4A82-1A88-73E03EDE305B}" v="2620" dt="2020-01-30T22:00:29.903"/>
    <p1510:client id="{F80A906B-5956-DEA3-EDE9-B2671B72513A}" v="3955" dt="2020-01-31T20:03:20.541"/>
    <p1510:client id="{FE89DC86-53B3-44EF-91DA-7377328538C7}" v="22" dt="2020-02-25T02:55:16.963"/>
    <p1510:client id="{FF397968-3C6A-4BD6-957E-D2105531F331}" v="1169" dt="2020-03-14T02:23:59.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3" autoAdjust="0"/>
    <p:restoredTop sz="94660"/>
  </p:normalViewPr>
  <p:slideViewPr>
    <p:cSldViewPr snapToGrid="0">
      <p:cViewPr varScale="1">
        <p:scale>
          <a:sx n="83" d="100"/>
          <a:sy n="83" d="100"/>
        </p:scale>
        <p:origin x="10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7596-2E5D-A648-9D56-B43760903CF3}" type="datetimeFigureOut">
              <a:rPr lang="en-US" smtClean="0"/>
              <a:t>7/22/2020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C1646-246F-1A4A-9F1A-C1A4DCB7317F}" type="slidenum">
              <a:rPr lang="en-US" smtClean="0"/>
              <a:t>‹#›</a:t>
            </a:fld>
            <a:endParaRPr lang="en-US"/>
          </a:p>
        </p:txBody>
      </p:sp>
    </p:spTree>
    <p:extLst>
      <p:ext uri="{BB962C8B-B14F-4D97-AF65-F5344CB8AC3E}">
        <p14:creationId xmlns:p14="http://schemas.microsoft.com/office/powerpoint/2010/main" val="194649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3</a:t>
            </a:fld>
            <a:endParaRPr lang="en-US"/>
          </a:p>
        </p:txBody>
      </p:sp>
    </p:spTree>
    <p:extLst>
      <p:ext uri="{BB962C8B-B14F-4D97-AF65-F5344CB8AC3E}">
        <p14:creationId xmlns:p14="http://schemas.microsoft.com/office/powerpoint/2010/main" val="338641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12</a:t>
            </a:fld>
            <a:endParaRPr lang="en-US"/>
          </a:p>
        </p:txBody>
      </p:sp>
    </p:spTree>
    <p:extLst>
      <p:ext uri="{BB962C8B-B14F-4D97-AF65-F5344CB8AC3E}">
        <p14:creationId xmlns:p14="http://schemas.microsoft.com/office/powerpoint/2010/main" val="298502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13</a:t>
            </a:fld>
            <a:endParaRPr lang="en-US"/>
          </a:p>
        </p:txBody>
      </p:sp>
    </p:spTree>
    <p:extLst>
      <p:ext uri="{BB962C8B-B14F-4D97-AF65-F5344CB8AC3E}">
        <p14:creationId xmlns:p14="http://schemas.microsoft.com/office/powerpoint/2010/main" val="208729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14</a:t>
            </a:fld>
            <a:endParaRPr lang="en-US"/>
          </a:p>
        </p:txBody>
      </p:sp>
    </p:spTree>
    <p:extLst>
      <p:ext uri="{BB962C8B-B14F-4D97-AF65-F5344CB8AC3E}">
        <p14:creationId xmlns:p14="http://schemas.microsoft.com/office/powerpoint/2010/main" val="285805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15</a:t>
            </a:fld>
            <a:endParaRPr lang="en-US"/>
          </a:p>
        </p:txBody>
      </p:sp>
    </p:spTree>
    <p:extLst>
      <p:ext uri="{BB962C8B-B14F-4D97-AF65-F5344CB8AC3E}">
        <p14:creationId xmlns:p14="http://schemas.microsoft.com/office/powerpoint/2010/main" val="1122850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16</a:t>
            </a:fld>
            <a:endParaRPr lang="en-US"/>
          </a:p>
        </p:txBody>
      </p:sp>
    </p:spTree>
    <p:extLst>
      <p:ext uri="{BB962C8B-B14F-4D97-AF65-F5344CB8AC3E}">
        <p14:creationId xmlns:p14="http://schemas.microsoft.com/office/powerpoint/2010/main" val="330403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17</a:t>
            </a:fld>
            <a:endParaRPr lang="en-US"/>
          </a:p>
        </p:txBody>
      </p:sp>
    </p:spTree>
    <p:extLst>
      <p:ext uri="{BB962C8B-B14F-4D97-AF65-F5344CB8AC3E}">
        <p14:creationId xmlns:p14="http://schemas.microsoft.com/office/powerpoint/2010/main" val="361845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18</a:t>
            </a:fld>
            <a:endParaRPr lang="en-US"/>
          </a:p>
        </p:txBody>
      </p:sp>
    </p:spTree>
    <p:extLst>
      <p:ext uri="{BB962C8B-B14F-4D97-AF65-F5344CB8AC3E}">
        <p14:creationId xmlns:p14="http://schemas.microsoft.com/office/powerpoint/2010/main" val="245976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19</a:t>
            </a:fld>
            <a:endParaRPr lang="en-US"/>
          </a:p>
        </p:txBody>
      </p:sp>
    </p:spTree>
    <p:extLst>
      <p:ext uri="{BB962C8B-B14F-4D97-AF65-F5344CB8AC3E}">
        <p14:creationId xmlns:p14="http://schemas.microsoft.com/office/powerpoint/2010/main" val="265630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20</a:t>
            </a:fld>
            <a:endParaRPr lang="en-US"/>
          </a:p>
        </p:txBody>
      </p:sp>
    </p:spTree>
    <p:extLst>
      <p:ext uri="{BB962C8B-B14F-4D97-AF65-F5344CB8AC3E}">
        <p14:creationId xmlns:p14="http://schemas.microsoft.com/office/powerpoint/2010/main" val="244965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21</a:t>
            </a:fld>
            <a:endParaRPr lang="en-US"/>
          </a:p>
        </p:txBody>
      </p:sp>
    </p:spTree>
    <p:extLst>
      <p:ext uri="{BB962C8B-B14F-4D97-AF65-F5344CB8AC3E}">
        <p14:creationId xmlns:p14="http://schemas.microsoft.com/office/powerpoint/2010/main" val="254100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4</a:t>
            </a:fld>
            <a:endParaRPr lang="en-US"/>
          </a:p>
        </p:txBody>
      </p:sp>
    </p:spTree>
    <p:extLst>
      <p:ext uri="{BB962C8B-B14F-4D97-AF65-F5344CB8AC3E}">
        <p14:creationId xmlns:p14="http://schemas.microsoft.com/office/powerpoint/2010/main" val="110681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22</a:t>
            </a:fld>
            <a:endParaRPr lang="en-US"/>
          </a:p>
        </p:txBody>
      </p:sp>
    </p:spTree>
    <p:extLst>
      <p:ext uri="{BB962C8B-B14F-4D97-AF65-F5344CB8AC3E}">
        <p14:creationId xmlns:p14="http://schemas.microsoft.com/office/powerpoint/2010/main" val="4197169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23</a:t>
            </a:fld>
            <a:endParaRPr lang="en-US"/>
          </a:p>
        </p:txBody>
      </p:sp>
    </p:spTree>
    <p:extLst>
      <p:ext uri="{BB962C8B-B14F-4D97-AF65-F5344CB8AC3E}">
        <p14:creationId xmlns:p14="http://schemas.microsoft.com/office/powerpoint/2010/main" val="180767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5</a:t>
            </a:fld>
            <a:endParaRPr lang="en-US"/>
          </a:p>
        </p:txBody>
      </p:sp>
    </p:spTree>
    <p:extLst>
      <p:ext uri="{BB962C8B-B14F-4D97-AF65-F5344CB8AC3E}">
        <p14:creationId xmlns:p14="http://schemas.microsoft.com/office/powerpoint/2010/main" val="241716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6</a:t>
            </a:fld>
            <a:endParaRPr lang="en-US"/>
          </a:p>
        </p:txBody>
      </p:sp>
    </p:spTree>
    <p:extLst>
      <p:ext uri="{BB962C8B-B14F-4D97-AF65-F5344CB8AC3E}">
        <p14:creationId xmlns:p14="http://schemas.microsoft.com/office/powerpoint/2010/main" val="108492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7</a:t>
            </a:fld>
            <a:endParaRPr lang="en-US"/>
          </a:p>
        </p:txBody>
      </p:sp>
    </p:spTree>
    <p:extLst>
      <p:ext uri="{BB962C8B-B14F-4D97-AF65-F5344CB8AC3E}">
        <p14:creationId xmlns:p14="http://schemas.microsoft.com/office/powerpoint/2010/main" val="56770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8</a:t>
            </a:fld>
            <a:endParaRPr lang="en-US"/>
          </a:p>
        </p:txBody>
      </p:sp>
    </p:spTree>
    <p:extLst>
      <p:ext uri="{BB962C8B-B14F-4D97-AF65-F5344CB8AC3E}">
        <p14:creationId xmlns:p14="http://schemas.microsoft.com/office/powerpoint/2010/main" val="233797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9</a:t>
            </a:fld>
            <a:endParaRPr lang="en-US"/>
          </a:p>
        </p:txBody>
      </p:sp>
    </p:spTree>
    <p:extLst>
      <p:ext uri="{BB962C8B-B14F-4D97-AF65-F5344CB8AC3E}">
        <p14:creationId xmlns:p14="http://schemas.microsoft.com/office/powerpoint/2010/main" val="200607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10</a:t>
            </a:fld>
            <a:endParaRPr lang="en-US"/>
          </a:p>
        </p:txBody>
      </p:sp>
    </p:spTree>
    <p:extLst>
      <p:ext uri="{BB962C8B-B14F-4D97-AF65-F5344CB8AC3E}">
        <p14:creationId xmlns:p14="http://schemas.microsoft.com/office/powerpoint/2010/main" val="290848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C1646-246F-1A4A-9F1A-C1A4DCB7317F}" type="slidenum">
              <a:rPr lang="en-US" smtClean="0"/>
              <a:t>11</a:t>
            </a:fld>
            <a:endParaRPr lang="en-US"/>
          </a:p>
        </p:txBody>
      </p:sp>
    </p:spTree>
    <p:extLst>
      <p:ext uri="{BB962C8B-B14F-4D97-AF65-F5344CB8AC3E}">
        <p14:creationId xmlns:p14="http://schemas.microsoft.com/office/powerpoint/2010/main" val="238525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7/22/2020</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7/22/2020</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mailto:info@slcny.libanswers.com" TargetMode="External"/><Relationship Id="rId7"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hyperlink" Target="https://slcny.libanswers.com/faq/313892"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5.jpeg"/><Relationship Id="rId7"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A505A-881F-1A4A-88CE-582A96EF6887}"/>
              </a:ext>
            </a:extLst>
          </p:cNvPr>
          <p:cNvSpPr/>
          <p:nvPr/>
        </p:nvSpPr>
        <p:spPr>
          <a:xfrm>
            <a:off x="-22204"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5158050" y="838495"/>
            <a:ext cx="6363290" cy="2123658"/>
          </a:xfrm>
          <a:prstGeom prst="rect">
            <a:avLst/>
          </a:prstGeom>
          <a:noFill/>
        </p:spPr>
        <p:txBody>
          <a:bodyPr wrap="square" rtlCol="0">
            <a:spAutoFit/>
          </a:bodyPr>
          <a:lstStyle/>
          <a:p>
            <a:r>
              <a:rPr lang="en-US" sz="6600" dirty="0" smtClean="0">
                <a:solidFill>
                  <a:schemeClr val="bg1"/>
                </a:solidFill>
              </a:rPr>
              <a:t>Alma’s Booking Requests Feature</a:t>
            </a:r>
            <a:endParaRPr lang="en-US" sz="6600" dirty="0">
              <a:solidFill>
                <a:schemeClr val="bg1"/>
              </a:solidFill>
            </a:endParaRP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8" y="5437034"/>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8339695" y="4883949"/>
            <a:ext cx="3088339" cy="415498"/>
          </a:xfrm>
          <a:prstGeom prst="rect">
            <a:avLst/>
          </a:prstGeom>
          <a:noFill/>
        </p:spPr>
        <p:txBody>
          <a:bodyPr wrap="square" rtlCol="0" anchor="t">
            <a:spAutoFit/>
          </a:bodyPr>
          <a:lstStyle/>
          <a:p>
            <a:pPr algn="r"/>
            <a:r>
              <a:rPr lang="en-US" sz="2100" dirty="0" smtClean="0">
                <a:solidFill>
                  <a:schemeClr val="bg1"/>
                </a:solidFill>
              </a:rPr>
              <a:t>July </a:t>
            </a:r>
            <a:r>
              <a:rPr lang="en-US" sz="2100" dirty="0" smtClean="0">
                <a:solidFill>
                  <a:schemeClr val="bg1"/>
                </a:solidFill>
              </a:rPr>
              <a:t>22, </a:t>
            </a:r>
            <a:r>
              <a:rPr lang="en-US" sz="2100" dirty="0">
                <a:solidFill>
                  <a:schemeClr val="bg1"/>
                </a:solidFill>
              </a:rPr>
              <a:t>2020</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6320303" y="6041112"/>
            <a:ext cx="5548758" cy="438513"/>
            <a:chOff x="6320303" y="6041112"/>
            <a:chExt cx="5548758"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6320303" y="6041112"/>
              <a:ext cx="2853813" cy="415498"/>
            </a:xfrm>
            <a:prstGeom prst="rect">
              <a:avLst/>
            </a:prstGeom>
            <a:noFill/>
          </p:spPr>
          <p:txBody>
            <a:bodyPr wrap="square" rtlCol="0">
              <a:spAutoFit/>
            </a:bodyPr>
            <a:lstStyle/>
            <a:p>
              <a:pPr algn="r"/>
              <a:r>
                <a:rPr lang="en-US" sz="2100" err="1">
                  <a:solidFill>
                    <a:schemeClr val="bg1"/>
                  </a:solidFill>
                  <a:latin typeface="Calibri" panose="020F0502020204030204" pitchFamily="34" charset="0"/>
                  <a:cs typeface="Calibri" panose="020F0502020204030204" pitchFamily="34" charset="0"/>
                </a:rPr>
                <a:t>www.suny.edu</a:t>
              </a:r>
              <a:endParaRPr lang="en-US" sz="2100">
                <a:solidFill>
                  <a:schemeClr val="bg1"/>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919431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Requests and Recalls</a:t>
            </a:r>
            <a:endParaRPr lang="en-US" b="1" dirty="0">
              <a:cs typeface="Calibri Light"/>
            </a:endParaRPr>
          </a:p>
        </p:txBody>
      </p:sp>
      <p:sp>
        <p:nvSpPr>
          <p:cNvPr id="3" name="Content Placeholder 2"/>
          <p:cNvSpPr>
            <a:spLocks noGrp="1"/>
          </p:cNvSpPr>
          <p:nvPr>
            <p:ph idx="1"/>
          </p:nvPr>
        </p:nvSpPr>
        <p:spPr>
          <a:xfrm>
            <a:off x="838201" y="1601508"/>
            <a:ext cx="10790381" cy="4253027"/>
          </a:xfrm>
        </p:spPr>
        <p:txBody>
          <a:bodyPr vert="horz" lIns="91440" tIns="45720" rIns="91440" bIns="45720" rtlCol="0" anchor="t">
            <a:normAutofit/>
          </a:bodyPr>
          <a:lstStyle/>
          <a:p>
            <a:r>
              <a:rPr lang="en-US" dirty="0" smtClean="0">
                <a:cs typeface="Calibri" panose="020F0502020204030204"/>
              </a:rPr>
              <a:t>If you want a booking request to function as a recall request, you must:</a:t>
            </a:r>
          </a:p>
          <a:p>
            <a:pPr marL="914400" lvl="1" indent="-457200">
              <a:buFont typeface="+mj-lt"/>
              <a:buAutoNum type="arabicPeriod"/>
            </a:pPr>
            <a:r>
              <a:rPr lang="en-US" dirty="0" smtClean="0">
                <a:cs typeface="Calibri" panose="020F0502020204030204"/>
              </a:rPr>
              <a:t>Make sure your Loan TOUs allow recalls</a:t>
            </a:r>
          </a:p>
          <a:p>
            <a:pPr marL="914400" lvl="1" indent="-457200">
              <a:buFont typeface="+mj-lt"/>
              <a:buAutoNum type="arabicPeriod"/>
            </a:pPr>
            <a:r>
              <a:rPr lang="en-US" dirty="0" smtClean="0">
                <a:cs typeface="Calibri" panose="020F0502020204030204"/>
              </a:rPr>
              <a:t>Change the Booking setting in your Loan Recalls Configuration table to “Yes” (Configuration | Fulfillment | Physical Fulfillment | Loan Recalls Configuration)</a:t>
            </a: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5" name="Picture 4"/>
          <p:cNvPicPr>
            <a:picLocks noChangeAspect="1"/>
          </p:cNvPicPr>
          <p:nvPr/>
        </p:nvPicPr>
        <p:blipFill>
          <a:blip r:embed="rId7"/>
          <a:stretch>
            <a:fillRect/>
          </a:stretch>
        </p:blipFill>
        <p:spPr>
          <a:xfrm>
            <a:off x="1626833" y="3440978"/>
            <a:ext cx="9299856" cy="2465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6087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Request Form</a:t>
            </a:r>
            <a:endParaRPr lang="en-US" b="1" dirty="0">
              <a:cs typeface="Calibri Light"/>
            </a:endParaRPr>
          </a:p>
        </p:txBody>
      </p:sp>
      <p:sp>
        <p:nvSpPr>
          <p:cNvPr id="3" name="Content Placeholder 2"/>
          <p:cNvSpPr>
            <a:spLocks noGrp="1"/>
          </p:cNvSpPr>
          <p:nvPr>
            <p:ph idx="1"/>
          </p:nvPr>
        </p:nvSpPr>
        <p:spPr>
          <a:xfrm>
            <a:off x="838200" y="1601508"/>
            <a:ext cx="10515600" cy="4253027"/>
          </a:xfrm>
        </p:spPr>
        <p:txBody>
          <a:bodyPr vert="horz" lIns="91440" tIns="45720" rIns="91440" bIns="45720" rtlCol="0" anchor="t">
            <a:normAutofit lnSpcReduction="10000"/>
          </a:bodyPr>
          <a:lstStyle/>
          <a:p>
            <a:r>
              <a:rPr lang="en-US" dirty="0" smtClean="0">
                <a:cs typeface="Calibri" panose="020F0502020204030204"/>
              </a:rPr>
              <a:t>Users must select both start and end date, which can be more difficult if your Booking Resolution is Hours or Minutes</a:t>
            </a:r>
          </a:p>
          <a:p>
            <a:pPr lvl="1"/>
            <a:r>
              <a:rPr lang="en-US" dirty="0" smtClean="0">
                <a:cs typeface="Calibri" panose="020F0502020204030204"/>
              </a:rPr>
              <a:t>Hours listed in military time</a:t>
            </a:r>
          </a:p>
          <a:p>
            <a:pPr lvl="1"/>
            <a:r>
              <a:rPr lang="en-US" dirty="0" smtClean="0">
                <a:cs typeface="Calibri" panose="020F0502020204030204"/>
              </a:rPr>
              <a:t>All 60 minutes in an hour are listed in the Minute dropdown</a:t>
            </a:r>
          </a:p>
          <a:p>
            <a:pPr lvl="1"/>
            <a:r>
              <a:rPr lang="en-US" dirty="0" smtClean="0">
                <a:cs typeface="Calibri" panose="020F0502020204030204"/>
              </a:rPr>
              <a:t>Neither of these things can be changed</a:t>
            </a:r>
          </a:p>
          <a:p>
            <a:r>
              <a:rPr lang="en-US" dirty="0">
                <a:cs typeface="Calibri" panose="020F0502020204030204"/>
              </a:rPr>
              <a:t>Users must also select an End Date that falls within your Maximum Allowed Booking Length </a:t>
            </a:r>
            <a:r>
              <a:rPr lang="en-US" dirty="0" smtClean="0">
                <a:cs typeface="Calibri" panose="020F0502020204030204"/>
              </a:rPr>
              <a:t>period</a:t>
            </a:r>
          </a:p>
          <a:p>
            <a:pPr lvl="1"/>
            <a:r>
              <a:rPr lang="en-US" dirty="0" smtClean="0">
                <a:cs typeface="Calibri" panose="020F0502020204030204"/>
              </a:rPr>
              <a:t>Selecting an End Date past the Maximum Allowed Booking Length period produces an unhelpful error message</a:t>
            </a:r>
          </a:p>
          <a:p>
            <a:pPr lvl="1"/>
            <a:r>
              <a:rPr lang="en-US" dirty="0">
                <a:cs typeface="Calibri" panose="020F0502020204030204"/>
              </a:rPr>
              <a:t>Auto-populating End Date based on Start Date and Maximum Allowed Booking </a:t>
            </a:r>
            <a:r>
              <a:rPr lang="en-US" dirty="0" smtClean="0">
                <a:cs typeface="Calibri" panose="020F0502020204030204"/>
              </a:rPr>
              <a:t>Length has been added to the Ex Libris development roadmap</a:t>
            </a:r>
            <a:endParaRPr lang="en-US" dirty="0">
              <a:cs typeface="Calibri" panose="020F0502020204030204"/>
            </a:endParaRPr>
          </a:p>
          <a:p>
            <a:pPr lvl="1"/>
            <a:endParaRPr lang="en-US" dirty="0">
              <a:cs typeface="Calibri" panose="020F0502020204030204"/>
            </a:endParaRPr>
          </a:p>
          <a:p>
            <a:endParaRPr lang="en-US" dirty="0" smtClean="0">
              <a:cs typeface="Calibri" panose="020F0502020204030204"/>
            </a:endParaRPr>
          </a:p>
          <a:p>
            <a:pPr lvl="1"/>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4132615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601508"/>
            <a:ext cx="5765799" cy="4253027"/>
          </a:xfrm>
        </p:spPr>
        <p:txBody>
          <a:bodyPr vert="horz" lIns="91440" tIns="45720" rIns="91440" bIns="45720" rtlCol="0" anchor="t">
            <a:normAutofit/>
          </a:bodyPr>
          <a:lstStyle/>
          <a:p>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4" name="Picture 3"/>
          <p:cNvPicPr>
            <a:picLocks noChangeAspect="1"/>
          </p:cNvPicPr>
          <p:nvPr/>
        </p:nvPicPr>
        <p:blipFill>
          <a:blip r:embed="rId7"/>
          <a:stretch>
            <a:fillRect/>
          </a:stretch>
        </p:blipFill>
        <p:spPr>
          <a:xfrm>
            <a:off x="2538264" y="370030"/>
            <a:ext cx="6592310" cy="5391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7688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79545" cy="1325563"/>
          </a:xfrm>
        </p:spPr>
        <p:txBody>
          <a:bodyPr/>
          <a:lstStyle/>
          <a:p>
            <a:r>
              <a:rPr lang="en-US" b="1" dirty="0" smtClean="0">
                <a:cs typeface="Calibri Light"/>
              </a:rPr>
              <a:t>Editing the Booking Request Form</a:t>
            </a:r>
            <a:endParaRPr lang="en-US" b="1" dirty="0">
              <a:cs typeface="Calibri Light"/>
            </a:endParaRPr>
          </a:p>
        </p:txBody>
      </p:sp>
      <p:sp>
        <p:nvSpPr>
          <p:cNvPr id="3" name="Content Placeholder 2"/>
          <p:cNvSpPr>
            <a:spLocks noGrp="1"/>
          </p:cNvSpPr>
          <p:nvPr>
            <p:ph idx="1"/>
          </p:nvPr>
        </p:nvSpPr>
        <p:spPr>
          <a:xfrm>
            <a:off x="838200" y="1601508"/>
            <a:ext cx="10987319" cy="4253027"/>
          </a:xfrm>
        </p:spPr>
        <p:txBody>
          <a:bodyPr vert="horz" lIns="91440" tIns="45720" rIns="91440" bIns="45720" rtlCol="0" anchor="t">
            <a:normAutofit/>
          </a:bodyPr>
          <a:lstStyle/>
          <a:p>
            <a:r>
              <a:rPr lang="en-US" dirty="0" smtClean="0">
                <a:cs typeface="Calibri" panose="020F0502020204030204"/>
              </a:rPr>
              <a:t>Changes to request form can be made in Configuration | Discovery | Display Configuration | Labels</a:t>
            </a:r>
          </a:p>
          <a:p>
            <a:r>
              <a:rPr lang="en-US" dirty="0" smtClean="0">
                <a:cs typeface="Calibri" panose="020F0502020204030204"/>
              </a:rPr>
              <a:t>Need Discovery Administrator role</a:t>
            </a:r>
          </a:p>
          <a:p>
            <a:r>
              <a:rPr lang="en-US" dirty="0" smtClean="0">
                <a:cs typeface="Calibri" panose="020F0502020204030204"/>
              </a:rPr>
              <a:t>Request Labels (#60)</a:t>
            </a:r>
          </a:p>
          <a:p>
            <a:pPr lvl="1"/>
            <a:r>
              <a:rPr lang="en-US" dirty="0" smtClean="0">
                <a:cs typeface="Calibri" panose="020F0502020204030204"/>
              </a:rPr>
              <a:t>Check Availability: </a:t>
            </a:r>
            <a:r>
              <a:rPr lang="en-US" dirty="0" err="1" smtClean="0">
                <a:cs typeface="Calibri" panose="020F0502020204030204"/>
              </a:rPr>
              <a:t>almaRequest.checkAvailability</a:t>
            </a:r>
            <a:endParaRPr lang="en-US" dirty="0" smtClean="0">
              <a:cs typeface="Calibri" panose="020F0502020204030204"/>
            </a:endParaRPr>
          </a:p>
          <a:p>
            <a:pPr lvl="1"/>
            <a:r>
              <a:rPr lang="en-US" dirty="0" smtClean="0">
                <a:cs typeface="Calibri" panose="020F0502020204030204"/>
              </a:rPr>
              <a:t>Start Date: </a:t>
            </a:r>
            <a:r>
              <a:rPr lang="en-US" dirty="0" err="1" smtClean="0">
                <a:cs typeface="Calibri" panose="020F0502020204030204"/>
              </a:rPr>
              <a:t>almaRequest.startDate</a:t>
            </a:r>
            <a:endParaRPr lang="en-US" dirty="0" smtClean="0">
              <a:cs typeface="Calibri" panose="020F0502020204030204"/>
            </a:endParaRPr>
          </a:p>
          <a:p>
            <a:pPr lvl="1"/>
            <a:r>
              <a:rPr lang="en-US" dirty="0" smtClean="0">
                <a:cs typeface="Calibri" panose="020F0502020204030204"/>
              </a:rPr>
              <a:t>End Date: </a:t>
            </a:r>
            <a:r>
              <a:rPr lang="en-US" dirty="0" err="1" smtClean="0">
                <a:cs typeface="Calibri" panose="020F0502020204030204"/>
              </a:rPr>
              <a:t>almaRequest.endDate</a:t>
            </a:r>
            <a:endParaRPr lang="en-US" dirty="0" smtClean="0">
              <a:cs typeface="Calibri" panose="020F0502020204030204"/>
            </a:endParaRPr>
          </a:p>
          <a:p>
            <a:r>
              <a:rPr lang="en-US" dirty="0" smtClean="0">
                <a:cs typeface="Calibri" panose="020F0502020204030204"/>
              </a:rPr>
              <a:t>Request </a:t>
            </a:r>
            <a:r>
              <a:rPr lang="en-US" dirty="0" smtClean="0">
                <a:cs typeface="Calibri" panose="020F0502020204030204"/>
              </a:rPr>
              <a:t>Tab Messages Labels (#62)</a:t>
            </a:r>
          </a:p>
          <a:p>
            <a:pPr lvl="1"/>
            <a:r>
              <a:rPr lang="en-US" dirty="0" smtClean="0">
                <a:cs typeface="Calibri" panose="020F0502020204030204"/>
              </a:rPr>
              <a:t>Hour: </a:t>
            </a:r>
            <a:r>
              <a:rPr lang="en-US" dirty="0" err="1" smtClean="0">
                <a:cs typeface="Calibri" panose="020F0502020204030204"/>
              </a:rPr>
              <a:t>nui.DatePicker.hour</a:t>
            </a:r>
            <a:endParaRPr lang="en-US" dirty="0">
              <a:cs typeface="Calibri" panose="020F0502020204030204"/>
            </a:endParaRPr>
          </a:p>
          <a:p>
            <a:pPr lvl="1"/>
            <a:endParaRPr lang="en-US" dirty="0" smtClean="0">
              <a:cs typeface="Calibri" panose="020F0502020204030204"/>
            </a:endParaRPr>
          </a:p>
          <a:p>
            <a:pPr lvl="1"/>
            <a:endParaRPr lang="en-US" dirty="0" smtClean="0">
              <a:cs typeface="Calibri" panose="020F0502020204030204"/>
            </a:endParaRPr>
          </a:p>
          <a:p>
            <a:endParaRPr lang="en-US" dirty="0" smtClean="0">
              <a:cs typeface="Calibri" panose="020F0502020204030204"/>
            </a:endParaRPr>
          </a:p>
          <a:p>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464045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1508"/>
            <a:ext cx="10987319" cy="4253027"/>
          </a:xfrm>
        </p:spPr>
        <p:txBody>
          <a:bodyPr vert="horz" lIns="91440" tIns="45720" rIns="91440" bIns="45720" rtlCol="0" anchor="t">
            <a:normAutofit/>
          </a:bodyPr>
          <a:lstStyle/>
          <a:p>
            <a:pPr lvl="1"/>
            <a:endParaRPr lang="en-US" dirty="0" smtClean="0">
              <a:cs typeface="Calibri" panose="020F0502020204030204"/>
            </a:endParaRPr>
          </a:p>
          <a:p>
            <a:pPr lvl="1"/>
            <a:endParaRPr lang="en-US" dirty="0" smtClean="0">
              <a:cs typeface="Calibri" panose="020F0502020204030204"/>
            </a:endParaRPr>
          </a:p>
          <a:p>
            <a:endParaRPr lang="en-US" dirty="0" smtClean="0">
              <a:cs typeface="Calibri" panose="020F0502020204030204"/>
            </a:endParaRPr>
          </a:p>
          <a:p>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4" name="Picture 3"/>
          <p:cNvPicPr>
            <a:picLocks noChangeAspect="1"/>
          </p:cNvPicPr>
          <p:nvPr/>
        </p:nvPicPr>
        <p:blipFill>
          <a:blip r:embed="rId7"/>
          <a:stretch>
            <a:fillRect/>
          </a:stretch>
        </p:blipFill>
        <p:spPr>
          <a:xfrm>
            <a:off x="2737116" y="378692"/>
            <a:ext cx="6717767" cy="5383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193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7816"/>
            <a:ext cx="10679545" cy="1325563"/>
          </a:xfrm>
        </p:spPr>
        <p:txBody>
          <a:bodyPr/>
          <a:lstStyle/>
          <a:p>
            <a:pPr algn="ctr"/>
            <a:r>
              <a:rPr lang="en-US" b="1" dirty="0" smtClean="0">
                <a:cs typeface="Calibri Light"/>
              </a:rPr>
              <a:t>Booking Request Configuration Demo</a:t>
            </a:r>
            <a:endParaRPr lang="en-US" b="1" dirty="0">
              <a:cs typeface="Calibri Light"/>
            </a:endParaRPr>
          </a:p>
        </p:txBody>
      </p:sp>
      <p:sp>
        <p:nvSpPr>
          <p:cNvPr id="3" name="Content Placeholder 2"/>
          <p:cNvSpPr>
            <a:spLocks noGrp="1"/>
          </p:cNvSpPr>
          <p:nvPr>
            <p:ph idx="1"/>
          </p:nvPr>
        </p:nvSpPr>
        <p:spPr>
          <a:xfrm>
            <a:off x="838200" y="1601508"/>
            <a:ext cx="10987319" cy="4253027"/>
          </a:xfrm>
        </p:spPr>
        <p:txBody>
          <a:bodyPr vert="horz" lIns="91440" tIns="45720" rIns="91440" bIns="45720" rtlCol="0" anchor="t">
            <a:normAutofit/>
          </a:bodyPr>
          <a:lstStyle/>
          <a:p>
            <a:pPr lvl="1"/>
            <a:endParaRPr lang="en-US" dirty="0" smtClean="0">
              <a:cs typeface="Calibri" panose="020F0502020204030204"/>
            </a:endParaRPr>
          </a:p>
          <a:p>
            <a:pPr lvl="1"/>
            <a:endParaRPr lang="en-US" dirty="0" smtClean="0">
              <a:cs typeface="Calibri" panose="020F0502020204030204"/>
            </a:endParaRPr>
          </a:p>
          <a:p>
            <a:endParaRPr lang="en-US" dirty="0" smtClean="0">
              <a:cs typeface="Calibri" panose="020F0502020204030204"/>
            </a:endParaRPr>
          </a:p>
          <a:p>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4093949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Submitting Booking Requests</a:t>
            </a:r>
            <a:endParaRPr lang="en-US" b="1" dirty="0">
              <a:cs typeface="Calibri Light"/>
            </a:endParaRPr>
          </a:p>
        </p:txBody>
      </p:sp>
      <p:sp>
        <p:nvSpPr>
          <p:cNvPr id="3" name="Content Placeholder 2"/>
          <p:cNvSpPr>
            <a:spLocks noGrp="1"/>
          </p:cNvSpPr>
          <p:nvPr>
            <p:ph idx="1"/>
          </p:nvPr>
        </p:nvSpPr>
        <p:spPr>
          <a:xfrm>
            <a:off x="838200" y="1601508"/>
            <a:ext cx="7511474" cy="4253027"/>
          </a:xfrm>
        </p:spPr>
        <p:txBody>
          <a:bodyPr vert="horz" lIns="91440" tIns="45720" rIns="91440" bIns="45720" rtlCol="0" anchor="t">
            <a:normAutofit fontScale="92500" lnSpcReduction="10000"/>
          </a:bodyPr>
          <a:lstStyle/>
          <a:p>
            <a:r>
              <a:rPr lang="en-US" dirty="0" smtClean="0">
                <a:cs typeface="Calibri" panose="020F0502020204030204"/>
              </a:rPr>
              <a:t>Users can submit Booking requests in Primo</a:t>
            </a:r>
          </a:p>
          <a:p>
            <a:pPr lvl="1"/>
            <a:r>
              <a:rPr lang="en-US" dirty="0" smtClean="0">
                <a:cs typeface="Calibri" panose="020F0502020204030204"/>
              </a:rPr>
              <a:t>Form will default to Request (aka “Hold”) and must be switched to Booking if hold requests are allowed</a:t>
            </a:r>
          </a:p>
          <a:p>
            <a:r>
              <a:rPr lang="en-US" dirty="0" smtClean="0">
                <a:cs typeface="Calibri" panose="020F0502020204030204"/>
              </a:rPr>
              <a:t>Staff can create Booking requests for users in Alma</a:t>
            </a:r>
          </a:p>
          <a:p>
            <a:pPr lvl="1"/>
            <a:r>
              <a:rPr lang="en-US" dirty="0" smtClean="0">
                <a:cs typeface="Calibri" panose="020F0502020204030204"/>
              </a:rPr>
              <a:t>Selecting Start and End dates is difficult</a:t>
            </a:r>
          </a:p>
          <a:p>
            <a:r>
              <a:rPr lang="en-US" dirty="0" smtClean="0">
                <a:cs typeface="Calibri" panose="020F0502020204030204"/>
              </a:rPr>
              <a:t>Once a Booking request is created, the requested item will appear on the Pick From Shelf list either at the start of the Preview Period or the Start Date (if there is no Preview Period)</a:t>
            </a:r>
          </a:p>
          <a:p>
            <a:r>
              <a:rPr lang="en-US" dirty="0" smtClean="0">
                <a:cs typeface="Calibri" panose="020F0502020204030204"/>
              </a:rPr>
              <a:t>Requested items will be placed on hold once they are scanned in</a:t>
            </a:r>
          </a:p>
          <a:p>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13" name="Picture 12"/>
          <p:cNvPicPr>
            <a:picLocks noChangeAspect="1"/>
          </p:cNvPicPr>
          <p:nvPr/>
        </p:nvPicPr>
        <p:blipFill>
          <a:blip r:embed="rId7"/>
          <a:stretch>
            <a:fillRect/>
          </a:stretch>
        </p:blipFill>
        <p:spPr>
          <a:xfrm>
            <a:off x="8637927" y="1865920"/>
            <a:ext cx="3329247" cy="2667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2904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Submitting Booking Requests</a:t>
            </a:r>
            <a:endParaRPr lang="en-US" b="1" dirty="0">
              <a:cs typeface="Calibri Light"/>
            </a:endParaRPr>
          </a:p>
        </p:txBody>
      </p:sp>
      <p:sp>
        <p:nvSpPr>
          <p:cNvPr id="3" name="Content Placeholder 2"/>
          <p:cNvSpPr>
            <a:spLocks noGrp="1"/>
          </p:cNvSpPr>
          <p:nvPr>
            <p:ph idx="1"/>
          </p:nvPr>
        </p:nvSpPr>
        <p:spPr>
          <a:xfrm>
            <a:off x="838200" y="1601508"/>
            <a:ext cx="10515600" cy="4253027"/>
          </a:xfrm>
        </p:spPr>
        <p:txBody>
          <a:bodyPr vert="horz" lIns="91440" tIns="45720" rIns="91440" bIns="45720" rtlCol="0" anchor="t">
            <a:normAutofit fontScale="92500" lnSpcReduction="20000"/>
          </a:bodyPr>
          <a:lstStyle/>
          <a:p>
            <a:r>
              <a:rPr lang="en-US" dirty="0" smtClean="0">
                <a:cs typeface="Calibri" panose="020F0502020204030204"/>
              </a:rPr>
              <a:t>If a user submits a booking request that exceeds the Maximum Allowed Booking Length, they will get an error message</a:t>
            </a:r>
          </a:p>
          <a:p>
            <a:r>
              <a:rPr lang="en-US" dirty="0" smtClean="0">
                <a:cs typeface="Calibri" panose="020F0502020204030204"/>
              </a:rPr>
              <a:t>If the user submits a booking request where the Start Date is outside your library’s operating hours, they will get an error message</a:t>
            </a:r>
          </a:p>
          <a:p>
            <a:pPr lvl="1"/>
            <a:r>
              <a:rPr lang="en-US" dirty="0" smtClean="0">
                <a:cs typeface="Calibri" panose="020F0502020204030204"/>
              </a:rPr>
              <a:t>This makes same day booking impossible if your Booking Resolution is Days</a:t>
            </a:r>
          </a:p>
          <a:p>
            <a:r>
              <a:rPr lang="en-US" dirty="0" smtClean="0">
                <a:cs typeface="Calibri" panose="020F0502020204030204"/>
              </a:rPr>
              <a:t>If the user submits a booking request where the End date is outside the library’s operating hours, the End Date will be pushed out to the next open date</a:t>
            </a:r>
          </a:p>
          <a:p>
            <a:r>
              <a:rPr lang="en-US" dirty="0" smtClean="0">
                <a:cs typeface="Calibri" panose="020F0502020204030204"/>
              </a:rPr>
              <a:t>If a user submits a booking request for an item on loan, they will get an error message unless booking requests were configured to function as recalls or the Start Date is after the Due Date</a:t>
            </a:r>
          </a:p>
          <a:p>
            <a:pPr lvl="1"/>
            <a:r>
              <a:rPr lang="en-US" dirty="0" smtClean="0">
                <a:cs typeface="Calibri" panose="020F0502020204030204"/>
              </a:rPr>
              <a:t>Booking requests will block or shorten renewals</a:t>
            </a:r>
          </a:p>
          <a:p>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993347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Request Behavior</a:t>
            </a:r>
            <a:endParaRPr lang="en-US" b="1" dirty="0">
              <a:cs typeface="Calibri Light"/>
            </a:endParaRPr>
          </a:p>
        </p:txBody>
      </p:sp>
      <p:sp>
        <p:nvSpPr>
          <p:cNvPr id="3" name="Content Placeholder 2"/>
          <p:cNvSpPr>
            <a:spLocks noGrp="1"/>
          </p:cNvSpPr>
          <p:nvPr>
            <p:ph idx="1"/>
          </p:nvPr>
        </p:nvSpPr>
        <p:spPr>
          <a:xfrm>
            <a:off x="838200" y="1601508"/>
            <a:ext cx="10515600" cy="4253027"/>
          </a:xfrm>
        </p:spPr>
        <p:txBody>
          <a:bodyPr vert="horz" lIns="91440" tIns="45720" rIns="91440" bIns="45720" rtlCol="0" anchor="t">
            <a:normAutofit/>
          </a:bodyPr>
          <a:lstStyle/>
          <a:p>
            <a:r>
              <a:rPr lang="en-US" dirty="0" smtClean="0">
                <a:cs typeface="Calibri" panose="020F0502020204030204"/>
              </a:rPr>
              <a:t>If a user submits a booking request that exceeds the Maximum Allowed Booking Length, they will get an error message</a:t>
            </a:r>
          </a:p>
          <a:p>
            <a:r>
              <a:rPr lang="en-US" dirty="0" smtClean="0">
                <a:cs typeface="Calibri" panose="020F0502020204030204"/>
              </a:rPr>
              <a:t>If the user submits a booking request where the Start Date is outside your library’s operating hours, they will get an error message</a:t>
            </a:r>
          </a:p>
          <a:p>
            <a:r>
              <a:rPr lang="en-US" dirty="0" smtClean="0">
                <a:cs typeface="Calibri" panose="020F0502020204030204"/>
              </a:rPr>
              <a:t>If the user submits a booking request where the End date is outside the library’s operating hours, the End Date will be pushed out to the next open date</a:t>
            </a:r>
          </a:p>
          <a:p>
            <a:r>
              <a:rPr lang="en-US" dirty="0" smtClean="0">
                <a:cs typeface="Calibri" panose="020F0502020204030204"/>
              </a:rPr>
              <a:t>If a user is submitting a Booking request from a record with multiple items, they must request a specific item</a:t>
            </a:r>
          </a:p>
          <a:p>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005550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Request Behavior</a:t>
            </a:r>
            <a:endParaRPr lang="en-US" b="1" dirty="0">
              <a:cs typeface="Calibri Light"/>
            </a:endParaRPr>
          </a:p>
        </p:txBody>
      </p:sp>
      <p:sp>
        <p:nvSpPr>
          <p:cNvPr id="3" name="Content Placeholder 2"/>
          <p:cNvSpPr>
            <a:spLocks noGrp="1"/>
          </p:cNvSpPr>
          <p:nvPr>
            <p:ph idx="1"/>
          </p:nvPr>
        </p:nvSpPr>
        <p:spPr>
          <a:xfrm>
            <a:off x="838199" y="1601508"/>
            <a:ext cx="10191651" cy="4253027"/>
          </a:xfrm>
        </p:spPr>
        <p:txBody>
          <a:bodyPr vert="horz" lIns="91440" tIns="45720" rIns="91440" bIns="45720" rtlCol="0" anchor="t">
            <a:normAutofit/>
          </a:bodyPr>
          <a:lstStyle/>
          <a:p>
            <a:r>
              <a:rPr lang="en-US" dirty="0" smtClean="0">
                <a:cs typeface="Calibri" panose="020F0502020204030204"/>
              </a:rPr>
              <a:t>If the requesting user checks the item out before the Start Date, the request is cancelled </a:t>
            </a:r>
          </a:p>
          <a:p>
            <a:r>
              <a:rPr lang="en-US" dirty="0" smtClean="0">
                <a:cs typeface="Calibri" panose="020F0502020204030204"/>
              </a:rPr>
              <a:t>If someone tries to check out an item someone else has booked, a warning message will appear</a:t>
            </a:r>
          </a:p>
          <a:p>
            <a:pPr lvl="1"/>
            <a:r>
              <a:rPr lang="en-US" dirty="0" smtClean="0">
                <a:cs typeface="Calibri" panose="020F0502020204030204"/>
              </a:rPr>
              <a:t>If you override the warning, the item will be checked out, but due date will be shortened to match the start of the Preview Period</a:t>
            </a: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4" name="Picture 3"/>
          <p:cNvPicPr>
            <a:picLocks noChangeAspect="1"/>
          </p:cNvPicPr>
          <p:nvPr/>
        </p:nvPicPr>
        <p:blipFill>
          <a:blip r:embed="rId7"/>
          <a:stretch>
            <a:fillRect/>
          </a:stretch>
        </p:blipFill>
        <p:spPr>
          <a:xfrm>
            <a:off x="3556652" y="4106405"/>
            <a:ext cx="5440218" cy="1748130"/>
          </a:xfrm>
          <a:prstGeom prst="rect">
            <a:avLst/>
          </a:prstGeom>
        </p:spPr>
      </p:pic>
    </p:spTree>
    <p:extLst>
      <p:ext uri="{BB962C8B-B14F-4D97-AF65-F5344CB8AC3E}">
        <p14:creationId xmlns:p14="http://schemas.microsoft.com/office/powerpoint/2010/main" val="1332345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Light"/>
              </a:rPr>
              <a:t>Agenda</a:t>
            </a:r>
          </a:p>
        </p:txBody>
      </p:sp>
      <p:sp>
        <p:nvSpPr>
          <p:cNvPr id="3" name="Content Placeholder 2"/>
          <p:cNvSpPr>
            <a:spLocks noGrp="1"/>
          </p:cNvSpPr>
          <p:nvPr>
            <p:ph idx="1"/>
          </p:nvPr>
        </p:nvSpPr>
        <p:spPr>
          <a:xfrm>
            <a:off x="838200" y="1601508"/>
            <a:ext cx="6513945" cy="4253027"/>
          </a:xfrm>
        </p:spPr>
        <p:txBody>
          <a:bodyPr vert="horz" lIns="91440" tIns="45720" rIns="91440" bIns="45720" rtlCol="0" anchor="t">
            <a:normAutofit/>
          </a:bodyPr>
          <a:lstStyle/>
          <a:p>
            <a:r>
              <a:rPr lang="en-US" dirty="0" smtClean="0"/>
              <a:t>What is a booking request?</a:t>
            </a:r>
          </a:p>
          <a:p>
            <a:r>
              <a:rPr lang="en-US" dirty="0" smtClean="0">
                <a:cs typeface="Calibri" panose="020F0502020204030204"/>
              </a:rPr>
              <a:t>Booking request configuration</a:t>
            </a:r>
          </a:p>
          <a:p>
            <a:r>
              <a:rPr lang="en-US" dirty="0" smtClean="0">
                <a:cs typeface="Calibri" panose="020F0502020204030204"/>
              </a:rPr>
              <a:t>Submitting booking requests</a:t>
            </a:r>
          </a:p>
          <a:p>
            <a:r>
              <a:rPr lang="en-US" dirty="0" smtClean="0">
                <a:cs typeface="Calibri" panose="020F0502020204030204"/>
              </a:rPr>
              <a:t>Processing booking </a:t>
            </a:r>
            <a:r>
              <a:rPr lang="en-US" dirty="0" smtClean="0">
                <a:cs typeface="Calibri" panose="020F0502020204030204"/>
              </a:rPr>
              <a:t>requests</a:t>
            </a:r>
            <a:endParaRPr lang="en-US" dirty="0" smtClean="0">
              <a:cs typeface="Calibri" panose="020F0502020204030204"/>
            </a:endParaRPr>
          </a:p>
          <a:p>
            <a:pPr marL="0" indent="0">
              <a:buNone/>
            </a:pPr>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190504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Request Behavior</a:t>
            </a:r>
            <a:endParaRPr lang="en-US" b="1" dirty="0">
              <a:cs typeface="Calibri Light"/>
            </a:endParaRPr>
          </a:p>
        </p:txBody>
      </p:sp>
      <p:sp>
        <p:nvSpPr>
          <p:cNvPr id="3" name="Content Placeholder 2"/>
          <p:cNvSpPr>
            <a:spLocks noGrp="1"/>
          </p:cNvSpPr>
          <p:nvPr>
            <p:ph idx="1"/>
          </p:nvPr>
        </p:nvSpPr>
        <p:spPr>
          <a:xfrm>
            <a:off x="838199" y="1601508"/>
            <a:ext cx="10191651" cy="4253027"/>
          </a:xfrm>
        </p:spPr>
        <p:txBody>
          <a:bodyPr vert="horz" lIns="91440" tIns="45720" rIns="91440" bIns="45720" rtlCol="0" anchor="t">
            <a:normAutofit/>
          </a:bodyPr>
          <a:lstStyle/>
          <a:p>
            <a:r>
              <a:rPr lang="en-US" dirty="0" smtClean="0">
                <a:cs typeface="Calibri" panose="020F0502020204030204"/>
              </a:rPr>
              <a:t>Booking Requests can be Cancelled or Marked As Missing</a:t>
            </a:r>
            <a:endParaRPr lang="en-US" dirty="0" smtClean="0">
              <a:cs typeface="Calibri" panose="020F0502020204030204"/>
            </a:endParaRPr>
          </a:p>
          <a:p>
            <a:r>
              <a:rPr lang="en-US" dirty="0" smtClean="0">
                <a:cs typeface="Calibri" panose="020F0502020204030204"/>
              </a:rPr>
              <a:t>Booking Requests cannot be converted into Resource Sharing Requests</a:t>
            </a:r>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5" name="Picture 4"/>
          <p:cNvPicPr>
            <a:picLocks noChangeAspect="1"/>
          </p:cNvPicPr>
          <p:nvPr/>
        </p:nvPicPr>
        <p:blipFill>
          <a:blip r:embed="rId7"/>
          <a:stretch>
            <a:fillRect/>
          </a:stretch>
        </p:blipFill>
        <p:spPr>
          <a:xfrm>
            <a:off x="695658" y="3226527"/>
            <a:ext cx="10814949" cy="2500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4735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7816"/>
            <a:ext cx="10679545" cy="1325563"/>
          </a:xfrm>
        </p:spPr>
        <p:txBody>
          <a:bodyPr/>
          <a:lstStyle/>
          <a:p>
            <a:pPr algn="ctr"/>
            <a:r>
              <a:rPr lang="en-US" b="1" dirty="0" smtClean="0">
                <a:cs typeface="Calibri Light"/>
              </a:rPr>
              <a:t>Booking Request Creation and Processing Demo</a:t>
            </a:r>
            <a:endParaRPr lang="en-US" b="1" dirty="0">
              <a:cs typeface="Calibri Light"/>
            </a:endParaRPr>
          </a:p>
        </p:txBody>
      </p:sp>
      <p:sp>
        <p:nvSpPr>
          <p:cNvPr id="3" name="Content Placeholder 2"/>
          <p:cNvSpPr>
            <a:spLocks noGrp="1"/>
          </p:cNvSpPr>
          <p:nvPr>
            <p:ph idx="1"/>
          </p:nvPr>
        </p:nvSpPr>
        <p:spPr>
          <a:xfrm>
            <a:off x="838200" y="1601508"/>
            <a:ext cx="10987319" cy="4253027"/>
          </a:xfrm>
        </p:spPr>
        <p:txBody>
          <a:bodyPr vert="horz" lIns="91440" tIns="45720" rIns="91440" bIns="45720" rtlCol="0" anchor="t">
            <a:normAutofit/>
          </a:bodyPr>
          <a:lstStyle/>
          <a:p>
            <a:pPr lvl="1"/>
            <a:endParaRPr lang="en-US" dirty="0" smtClean="0">
              <a:cs typeface="Calibri" panose="020F0502020204030204"/>
            </a:endParaRPr>
          </a:p>
          <a:p>
            <a:pPr lvl="1"/>
            <a:endParaRPr lang="en-US" dirty="0" smtClean="0">
              <a:cs typeface="Calibri" panose="020F0502020204030204"/>
            </a:endParaRPr>
          </a:p>
          <a:p>
            <a:endParaRPr lang="en-US" dirty="0" smtClean="0">
              <a:cs typeface="Calibri" panose="020F0502020204030204"/>
            </a:endParaRPr>
          </a:p>
          <a:p>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074300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Need Help?</a:t>
            </a:r>
            <a:endParaRPr lang="en-US" b="1" dirty="0">
              <a:cs typeface="Calibri Light"/>
            </a:endParaRPr>
          </a:p>
        </p:txBody>
      </p:sp>
      <p:sp>
        <p:nvSpPr>
          <p:cNvPr id="3" name="Content Placeholder 2"/>
          <p:cNvSpPr>
            <a:spLocks noGrp="1"/>
          </p:cNvSpPr>
          <p:nvPr>
            <p:ph idx="1"/>
          </p:nvPr>
        </p:nvSpPr>
        <p:spPr>
          <a:xfrm>
            <a:off x="838199" y="1601508"/>
            <a:ext cx="10191651" cy="4253027"/>
          </a:xfrm>
        </p:spPr>
        <p:txBody>
          <a:bodyPr vert="horz" lIns="91440" tIns="45720" rIns="91440" bIns="45720" rtlCol="0" anchor="t">
            <a:normAutofit/>
          </a:bodyPr>
          <a:lstStyle/>
          <a:p>
            <a:r>
              <a:rPr lang="en-US" dirty="0">
                <a:cs typeface="Calibri" panose="020F0502020204030204"/>
              </a:rPr>
              <a:t>SLSS can assist with Alma/Primo configuration</a:t>
            </a:r>
          </a:p>
          <a:p>
            <a:r>
              <a:rPr lang="en-US" dirty="0">
                <a:cs typeface="Calibri" panose="020F0502020204030204"/>
              </a:rPr>
              <a:t>Extended Support Campuses</a:t>
            </a:r>
          </a:p>
          <a:p>
            <a:pPr lvl="1"/>
            <a:r>
              <a:rPr lang="en-US" dirty="0">
                <a:cs typeface="Calibri" panose="020F0502020204030204"/>
              </a:rPr>
              <a:t>Post to your extended support Basecamp</a:t>
            </a:r>
          </a:p>
          <a:p>
            <a:r>
              <a:rPr lang="en-US" dirty="0">
                <a:cs typeface="Calibri" panose="020F0502020204030204"/>
              </a:rPr>
              <a:t>All Other Campuses</a:t>
            </a:r>
          </a:p>
          <a:p>
            <a:pPr lvl="1"/>
            <a:r>
              <a:rPr lang="en-US" dirty="0">
                <a:cs typeface="Calibri" panose="020F0502020204030204"/>
              </a:rPr>
              <a:t>Email </a:t>
            </a:r>
            <a:r>
              <a:rPr lang="en-US" dirty="0" smtClean="0">
                <a:cs typeface="Calibri" panose="020F0502020204030204"/>
                <a:hlinkClick r:id="rId3"/>
              </a:rPr>
              <a:t>info@slcny.libanswers.com</a:t>
            </a:r>
            <a:endParaRPr lang="en-US" dirty="0">
              <a:cs typeface="Calibri" panose="020F0502020204030204"/>
            </a:endParaRPr>
          </a:p>
          <a:p>
            <a:r>
              <a:rPr lang="en-US" dirty="0" smtClean="0">
                <a:cs typeface="Calibri" panose="020F0502020204030204"/>
              </a:rPr>
              <a:t>FAQ</a:t>
            </a:r>
            <a:r>
              <a:rPr lang="en-US" dirty="0">
                <a:cs typeface="Calibri" panose="020F0502020204030204"/>
              </a:rPr>
              <a:t>: </a:t>
            </a:r>
            <a:r>
              <a:rPr lang="en-US" dirty="0">
                <a:cs typeface="Calibri" panose="020F0502020204030204"/>
                <a:hlinkClick r:id="rId4"/>
              </a:rPr>
              <a:t>https://</a:t>
            </a:r>
            <a:r>
              <a:rPr lang="en-US" dirty="0" smtClean="0">
                <a:cs typeface="Calibri" panose="020F0502020204030204"/>
                <a:hlinkClick r:id="rId4"/>
              </a:rPr>
              <a:t>slcny.libanswers.com/faq/313892</a:t>
            </a:r>
            <a:endParaRPr lang="en-US" dirty="0" smtClean="0">
              <a:cs typeface="Calibri" panose="020F0502020204030204"/>
            </a:endParaRPr>
          </a:p>
          <a:p>
            <a:pPr marL="0" indent="0">
              <a:buNone/>
            </a:pPr>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8"/>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415479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bench&#10;&#10;Description automatically generated">
            <a:extLst>
              <a:ext uri="{FF2B5EF4-FFF2-40B4-BE49-F238E27FC236}">
                <a16:creationId xmlns:a16="http://schemas.microsoft.com/office/drawing/2014/main" id="{91BD1E80-C8DD-3549-AC06-33E1199DE285}"/>
              </a:ext>
            </a:extLst>
          </p:cNvPr>
          <p:cNvPicPr>
            <a:picLocks noChangeAspect="1"/>
          </p:cNvPicPr>
          <p:nvPr/>
        </p:nvPicPr>
        <p:blipFill rotWithShape="1">
          <a:blip r:embed="rId3"/>
          <a:srcRect l="16726" t="7741" r="18609" b="7772"/>
          <a:stretch/>
        </p:blipFill>
        <p:spPr>
          <a:xfrm>
            <a:off x="4305781" y="0"/>
            <a:ext cx="7886217" cy="6858000"/>
          </a:xfrm>
          <a:prstGeom prst="rect">
            <a:avLst/>
          </a:prstGeom>
        </p:spPr>
      </p:pic>
      <p:sp>
        <p:nvSpPr>
          <p:cNvPr id="5" name="TextBox 4">
            <a:extLst>
              <a:ext uri="{FF2B5EF4-FFF2-40B4-BE49-F238E27FC236}">
                <a16:creationId xmlns:a16="http://schemas.microsoft.com/office/drawing/2014/main" id="{6BC59822-7DB9-334D-AFC1-9547312EB94B}"/>
              </a:ext>
            </a:extLst>
          </p:cNvPr>
          <p:cNvSpPr txBox="1"/>
          <p:nvPr/>
        </p:nvSpPr>
        <p:spPr>
          <a:xfrm>
            <a:off x="418257" y="1836998"/>
            <a:ext cx="3547953" cy="1754326"/>
          </a:xfrm>
          <a:prstGeom prst="rect">
            <a:avLst/>
          </a:prstGeom>
          <a:noFill/>
        </p:spPr>
        <p:txBody>
          <a:bodyPr wrap="square" rtlCol="0">
            <a:spAutoFit/>
          </a:bodyPr>
          <a:lstStyle/>
          <a:p>
            <a:r>
              <a:rPr lang="en-US" sz="3600" b="1" dirty="0">
                <a:solidFill>
                  <a:schemeClr val="accent1">
                    <a:lumMod val="75000"/>
                  </a:schemeClr>
                </a:solidFill>
                <a:latin typeface="AauxPro OT" panose="02000903030000090004" pitchFamily="2" charset="0"/>
              </a:rPr>
              <a:t>Questions or Discussion?</a:t>
            </a:r>
          </a:p>
        </p:txBody>
      </p:sp>
      <p:pic>
        <p:nvPicPr>
          <p:cNvPr id="12" name="Picture 11">
            <a:extLst>
              <a:ext uri="{FF2B5EF4-FFF2-40B4-BE49-F238E27FC236}">
                <a16:creationId xmlns:a16="http://schemas.microsoft.com/office/drawing/2014/main" id="{02177886-6A56-C543-818B-B58CC6220755}"/>
              </a:ext>
            </a:extLst>
          </p:cNvPr>
          <p:cNvPicPr>
            <a:picLocks noChangeAspect="1"/>
          </p:cNvPicPr>
          <p:nvPr/>
        </p:nvPicPr>
        <p:blipFill>
          <a:blip r:embed="rId4"/>
          <a:stretch>
            <a:fillRect/>
          </a:stretch>
        </p:blipFill>
        <p:spPr>
          <a:xfrm>
            <a:off x="359078" y="273553"/>
            <a:ext cx="2096528" cy="1048264"/>
          </a:xfrm>
          <a:prstGeom prst="rect">
            <a:avLst/>
          </a:prstGeom>
        </p:spPr>
      </p:pic>
      <p:grpSp>
        <p:nvGrpSpPr>
          <p:cNvPr id="13" name="Group 12">
            <a:extLst>
              <a:ext uri="{FF2B5EF4-FFF2-40B4-BE49-F238E27FC236}">
                <a16:creationId xmlns:a16="http://schemas.microsoft.com/office/drawing/2014/main" id="{93943C36-6092-2244-AE36-D2625288AA6C}"/>
              </a:ext>
            </a:extLst>
          </p:cNvPr>
          <p:cNvGrpSpPr/>
          <p:nvPr/>
        </p:nvGrpSpPr>
        <p:grpSpPr>
          <a:xfrm>
            <a:off x="1370931" y="6041112"/>
            <a:ext cx="5548758" cy="438513"/>
            <a:chOff x="6320303" y="6041112"/>
            <a:chExt cx="5548758" cy="438513"/>
          </a:xfrm>
        </p:grpSpPr>
        <p:pic>
          <p:nvPicPr>
            <p:cNvPr id="14" name="Picture 13">
              <a:extLst>
                <a:ext uri="{FF2B5EF4-FFF2-40B4-BE49-F238E27FC236}">
                  <a16:creationId xmlns:a16="http://schemas.microsoft.com/office/drawing/2014/main" id="{9133737B-069D-3145-A705-4ECCEB16FEF7}"/>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15" name="Picture 14">
              <a:extLst>
                <a:ext uri="{FF2B5EF4-FFF2-40B4-BE49-F238E27FC236}">
                  <a16:creationId xmlns:a16="http://schemas.microsoft.com/office/drawing/2014/main" id="{8B4D6807-3B4C-AE4B-ADD9-50C2429D72E5}"/>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16" name="TextBox 15">
              <a:extLst>
                <a:ext uri="{FF2B5EF4-FFF2-40B4-BE49-F238E27FC236}">
                  <a16:creationId xmlns:a16="http://schemas.microsoft.com/office/drawing/2014/main" id="{916DC377-C509-9243-8DC8-DADB6CCD3E0A}"/>
                </a:ext>
              </a:extLst>
            </p:cNvPr>
            <p:cNvSpPr txBox="1"/>
            <p:nvPr/>
          </p:nvSpPr>
          <p:spPr>
            <a:xfrm>
              <a:off x="6320303" y="6041112"/>
              <a:ext cx="2853813" cy="415498"/>
            </a:xfrm>
            <a:prstGeom prst="rect">
              <a:avLst/>
            </a:prstGeom>
            <a:noFill/>
          </p:spPr>
          <p:txBody>
            <a:bodyPr wrap="square" rtlCol="0">
              <a:spAutoFit/>
            </a:bodyPr>
            <a:lstStyle/>
            <a:p>
              <a:pPr algn="r"/>
              <a:r>
                <a:rPr lang="en-US" sz="2100" err="1">
                  <a:solidFill>
                    <a:schemeClr val="accent1">
                      <a:lumMod val="75000"/>
                    </a:schemeClr>
                  </a:solidFill>
                  <a:latin typeface="Calibri" panose="020F0502020204030204" pitchFamily="34" charset="0"/>
                  <a:cs typeface="Calibri" panose="020F0502020204030204" pitchFamily="34" charset="0"/>
                </a:rPr>
                <a:t>www.suny.edu</a:t>
              </a:r>
              <a:endParaRPr lang="en-US" sz="2100">
                <a:solidFill>
                  <a:schemeClr val="accent1">
                    <a:lumMod val="75000"/>
                  </a:schemeClr>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A51CE042-932D-3E41-8540-FA13308E9CD2}"/>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18" name="Picture 17">
              <a:extLst>
                <a:ext uri="{FF2B5EF4-FFF2-40B4-BE49-F238E27FC236}">
                  <a16:creationId xmlns:a16="http://schemas.microsoft.com/office/drawing/2014/main" id="{C9632E47-E815-DD42-AF4E-C21A758CB693}"/>
                </a:ext>
              </a:extLst>
            </p:cNvPr>
            <p:cNvPicPr>
              <a:picLocks noChangeAspect="1"/>
            </p:cNvPicPr>
            <p:nvPr/>
          </p:nvPicPr>
          <p:blipFill>
            <a:blip r:embed="rId8"/>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28550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What is a Booking Request?</a:t>
            </a:r>
            <a:endParaRPr lang="en-US" b="1" dirty="0">
              <a:cs typeface="Calibri Light"/>
            </a:endParaRPr>
          </a:p>
        </p:txBody>
      </p:sp>
      <p:sp>
        <p:nvSpPr>
          <p:cNvPr id="3" name="Content Placeholder 2"/>
          <p:cNvSpPr>
            <a:spLocks noGrp="1"/>
          </p:cNvSpPr>
          <p:nvPr>
            <p:ph idx="1"/>
          </p:nvPr>
        </p:nvSpPr>
        <p:spPr>
          <a:xfrm>
            <a:off x="838200" y="1601508"/>
            <a:ext cx="6513945" cy="4253027"/>
          </a:xfrm>
        </p:spPr>
        <p:txBody>
          <a:bodyPr vert="horz" lIns="91440" tIns="45720" rIns="91440" bIns="45720" rtlCol="0" anchor="t">
            <a:normAutofit fontScale="77500" lnSpcReduction="20000"/>
          </a:bodyPr>
          <a:lstStyle/>
          <a:p>
            <a:r>
              <a:rPr lang="en-US" dirty="0" smtClean="0"/>
              <a:t>A booking request reserves an item for a user for a specific period of time</a:t>
            </a:r>
          </a:p>
          <a:p>
            <a:r>
              <a:rPr lang="en-US" dirty="0" smtClean="0">
                <a:cs typeface="Calibri" panose="020F0502020204030204"/>
              </a:rPr>
              <a:t>Submitted via Primo using the same request link and form as hold requests</a:t>
            </a:r>
          </a:p>
          <a:p>
            <a:pPr lvl="1"/>
            <a:r>
              <a:rPr lang="en-US" dirty="0" smtClean="0">
                <a:cs typeface="Calibri" panose="020F0502020204030204"/>
              </a:rPr>
              <a:t>Users must define both start date/time and end date/time for booking requests</a:t>
            </a:r>
          </a:p>
          <a:p>
            <a:pPr lvl="1"/>
            <a:r>
              <a:rPr lang="en-US" dirty="0" smtClean="0">
                <a:cs typeface="Calibri" panose="020F0502020204030204"/>
              </a:rPr>
              <a:t>Items cannot be checked out to other users for set amount of time before Start Date</a:t>
            </a:r>
          </a:p>
          <a:p>
            <a:r>
              <a:rPr lang="en-US" dirty="0" smtClean="0">
                <a:cs typeface="Calibri" panose="020F0502020204030204"/>
              </a:rPr>
              <a:t>Staff can also create Booking requests in Alma</a:t>
            </a:r>
          </a:p>
          <a:p>
            <a:r>
              <a:rPr lang="en-US" dirty="0" smtClean="0">
                <a:cs typeface="Calibri" panose="020F0502020204030204"/>
              </a:rPr>
              <a:t>Requested items appear in the Pick From Shelf list like holds or resource sharing requests</a:t>
            </a:r>
          </a:p>
          <a:p>
            <a:r>
              <a:rPr lang="en-US" dirty="0" smtClean="0">
                <a:cs typeface="Calibri" panose="020F0502020204030204"/>
              </a:rPr>
              <a:t>Possible Uses:</a:t>
            </a:r>
          </a:p>
          <a:p>
            <a:pPr lvl="1"/>
            <a:r>
              <a:rPr lang="en-US" dirty="0" smtClean="0">
                <a:cs typeface="Calibri" panose="020F0502020204030204"/>
              </a:rPr>
              <a:t>Managing library space reservations (study rooms, </a:t>
            </a:r>
            <a:r>
              <a:rPr lang="en-US" dirty="0" err="1" smtClean="0">
                <a:cs typeface="Calibri" panose="020F0502020204030204"/>
              </a:rPr>
              <a:t>etc</a:t>
            </a:r>
            <a:r>
              <a:rPr lang="en-US" dirty="0" smtClean="0">
                <a:cs typeface="Calibri" panose="020F0502020204030204"/>
              </a:rPr>
              <a:t>).</a:t>
            </a:r>
          </a:p>
          <a:p>
            <a:pPr lvl="1"/>
            <a:r>
              <a:rPr lang="en-US" dirty="0" smtClean="0">
                <a:cs typeface="Calibri" panose="020F0502020204030204"/>
              </a:rPr>
              <a:t>Reserving media for classroom use by faculty</a:t>
            </a: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4" name="Picture 3"/>
          <p:cNvPicPr>
            <a:picLocks noChangeAspect="1"/>
          </p:cNvPicPr>
          <p:nvPr/>
        </p:nvPicPr>
        <p:blipFill>
          <a:blip r:embed="rId7"/>
          <a:stretch>
            <a:fillRect/>
          </a:stretch>
        </p:blipFill>
        <p:spPr>
          <a:xfrm>
            <a:off x="7353888" y="1601508"/>
            <a:ext cx="4353474" cy="3515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8474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Configuring Booking Requests</a:t>
            </a:r>
            <a:endParaRPr lang="en-US" b="1" dirty="0">
              <a:cs typeface="Calibri Light"/>
            </a:endParaRPr>
          </a:p>
        </p:txBody>
      </p:sp>
      <p:sp>
        <p:nvSpPr>
          <p:cNvPr id="3" name="Content Placeholder 2"/>
          <p:cNvSpPr>
            <a:spLocks noGrp="1"/>
          </p:cNvSpPr>
          <p:nvPr>
            <p:ph idx="1"/>
          </p:nvPr>
        </p:nvSpPr>
        <p:spPr>
          <a:xfrm>
            <a:off x="838200" y="1601508"/>
            <a:ext cx="10191651" cy="4253027"/>
          </a:xfrm>
        </p:spPr>
        <p:txBody>
          <a:bodyPr vert="horz" lIns="91440" tIns="45720" rIns="91440" bIns="45720" rtlCol="0" anchor="t">
            <a:normAutofit/>
          </a:bodyPr>
          <a:lstStyle/>
          <a:p>
            <a:r>
              <a:rPr lang="en-US" dirty="0" smtClean="0"/>
              <a:t>Extremely similar to configuring Hold Requests</a:t>
            </a:r>
          </a:p>
          <a:p>
            <a:pPr lvl="1"/>
            <a:r>
              <a:rPr lang="en-US" dirty="0" smtClean="0">
                <a:cs typeface="Calibri" panose="020F0502020204030204"/>
              </a:rPr>
              <a:t>Booking Fulfillment Policies</a:t>
            </a:r>
          </a:p>
          <a:p>
            <a:pPr lvl="1"/>
            <a:r>
              <a:rPr lang="en-US" dirty="0" smtClean="0">
                <a:cs typeface="Calibri" panose="020F0502020204030204"/>
              </a:rPr>
              <a:t>Booking Terms of Use</a:t>
            </a:r>
          </a:p>
          <a:p>
            <a:pPr lvl="1"/>
            <a:r>
              <a:rPr lang="en-US" dirty="0" smtClean="0">
                <a:cs typeface="Calibri" panose="020F0502020204030204"/>
              </a:rPr>
              <a:t>Booking Fulfillment Unit Rules</a:t>
            </a:r>
          </a:p>
          <a:p>
            <a:pPr lvl="1"/>
            <a:r>
              <a:rPr lang="en-US" dirty="0" smtClean="0">
                <a:cs typeface="Calibri" panose="020F0502020204030204"/>
              </a:rPr>
              <a:t>Edit request form</a:t>
            </a:r>
          </a:p>
          <a:p>
            <a:r>
              <a:rPr lang="en-US" dirty="0" smtClean="0">
                <a:cs typeface="Calibri" panose="020F0502020204030204"/>
              </a:rPr>
              <a:t>More relevant Fulfillment Policies for Booking than Loans or Requests</a:t>
            </a:r>
          </a:p>
          <a:p>
            <a:r>
              <a:rPr lang="en-US" dirty="0" smtClean="0">
                <a:cs typeface="Calibri" panose="020F0502020204030204"/>
              </a:rPr>
              <a:t>Ex Libris did very little Booking configuration during Alma implementation, so you will likely need to do more configuration work than you did when configuring Hold Requests</a:t>
            </a: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220264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Fulfillment Policies</a:t>
            </a:r>
            <a:endParaRPr lang="en-US" b="1" dirty="0">
              <a:cs typeface="Calibri Light"/>
            </a:endParaRPr>
          </a:p>
        </p:txBody>
      </p:sp>
      <p:sp>
        <p:nvSpPr>
          <p:cNvPr id="3" name="Content Placeholder 2"/>
          <p:cNvSpPr>
            <a:spLocks noGrp="1"/>
          </p:cNvSpPr>
          <p:nvPr>
            <p:ph idx="1"/>
          </p:nvPr>
        </p:nvSpPr>
        <p:spPr>
          <a:xfrm>
            <a:off x="838200" y="1601508"/>
            <a:ext cx="6513945" cy="4253027"/>
          </a:xfrm>
        </p:spPr>
        <p:txBody>
          <a:bodyPr vert="horz" lIns="91440" tIns="45720" rIns="91440" bIns="45720" rtlCol="0" anchor="t">
            <a:normAutofit fontScale="92500" lnSpcReduction="10000"/>
          </a:bodyPr>
          <a:lstStyle/>
          <a:p>
            <a:r>
              <a:rPr lang="en-US" u="sng" dirty="0" smtClean="0"/>
              <a:t>Is Item Bookable</a:t>
            </a:r>
            <a:r>
              <a:rPr lang="en-US" dirty="0" smtClean="0"/>
              <a:t>: determines whether booking requests can be submitted for an item</a:t>
            </a:r>
          </a:p>
          <a:p>
            <a:r>
              <a:rPr lang="en-US" u="sng" dirty="0" smtClean="0">
                <a:cs typeface="Calibri" panose="020F0502020204030204"/>
              </a:rPr>
              <a:t>Booking Resolution</a:t>
            </a:r>
            <a:r>
              <a:rPr lang="en-US" dirty="0" smtClean="0">
                <a:cs typeface="Calibri" panose="020F0502020204030204"/>
              </a:rPr>
              <a:t>: determines how specific booking request start and end times can be (minutes, hours, days, days plus overnight) </a:t>
            </a:r>
          </a:p>
          <a:p>
            <a:r>
              <a:rPr lang="en-US" u="sng" dirty="0" smtClean="0">
                <a:cs typeface="Calibri" panose="020F0502020204030204"/>
              </a:rPr>
              <a:t>Maximum Allowed Booking Length</a:t>
            </a:r>
            <a:r>
              <a:rPr lang="en-US" dirty="0" smtClean="0">
                <a:cs typeface="Calibri" panose="020F0502020204030204"/>
              </a:rPr>
              <a:t>: determines the maximum length of a booking request</a:t>
            </a:r>
          </a:p>
          <a:p>
            <a:r>
              <a:rPr lang="en-US" u="sng" dirty="0"/>
              <a:t>Future Limit</a:t>
            </a:r>
            <a:r>
              <a:rPr lang="en-US" dirty="0"/>
              <a:t>: determines how far in advance  booking request can be placed</a:t>
            </a:r>
          </a:p>
          <a:p>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6" name="Picture 5"/>
          <p:cNvPicPr>
            <a:picLocks noChangeAspect="1"/>
          </p:cNvPicPr>
          <p:nvPr/>
        </p:nvPicPr>
        <p:blipFill>
          <a:blip r:embed="rId7"/>
          <a:stretch>
            <a:fillRect/>
          </a:stretch>
        </p:blipFill>
        <p:spPr>
          <a:xfrm>
            <a:off x="8596011" y="1505527"/>
            <a:ext cx="2770247" cy="4101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6395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Fulfillment Policies</a:t>
            </a:r>
            <a:endParaRPr lang="en-US" b="1" dirty="0">
              <a:cs typeface="Calibri Light"/>
            </a:endParaRPr>
          </a:p>
        </p:txBody>
      </p:sp>
      <p:sp>
        <p:nvSpPr>
          <p:cNvPr id="3" name="Content Placeholder 2"/>
          <p:cNvSpPr>
            <a:spLocks noGrp="1"/>
          </p:cNvSpPr>
          <p:nvPr>
            <p:ph idx="1"/>
          </p:nvPr>
        </p:nvSpPr>
        <p:spPr>
          <a:xfrm>
            <a:off x="838200" y="1601508"/>
            <a:ext cx="6513945" cy="4253027"/>
          </a:xfrm>
        </p:spPr>
        <p:txBody>
          <a:bodyPr vert="horz" lIns="91440" tIns="45720" rIns="91440" bIns="45720" rtlCol="0" anchor="t">
            <a:normAutofit fontScale="92500" lnSpcReduction="20000"/>
          </a:bodyPr>
          <a:lstStyle/>
          <a:p>
            <a:r>
              <a:rPr lang="en-US" u="sng" dirty="0" smtClean="0">
                <a:cs typeface="Calibri" panose="020F0502020204030204"/>
              </a:rPr>
              <a:t>Preview Period</a:t>
            </a:r>
            <a:r>
              <a:rPr lang="en-US" dirty="0" smtClean="0">
                <a:cs typeface="Calibri" panose="020F0502020204030204"/>
              </a:rPr>
              <a:t>: determines how far in advance of the start time that loans to other users are blocked, also determines when a requested item appears on the Pick From Shelf list</a:t>
            </a:r>
          </a:p>
          <a:p>
            <a:r>
              <a:rPr lang="en-US" u="sng" dirty="0" smtClean="0">
                <a:cs typeface="Calibri" panose="020F0502020204030204"/>
              </a:rPr>
              <a:t>Booking Release Time</a:t>
            </a:r>
            <a:r>
              <a:rPr lang="en-US" dirty="0" smtClean="0">
                <a:cs typeface="Calibri" panose="020F0502020204030204"/>
              </a:rPr>
              <a:t>: determines how long after the start time that the booking request is cancelled if the item is not picked up</a:t>
            </a:r>
          </a:p>
          <a:p>
            <a:r>
              <a:rPr lang="en-US" u="sng" dirty="0" smtClean="0"/>
              <a:t>Back </a:t>
            </a:r>
            <a:r>
              <a:rPr lang="en-US" u="sng" dirty="0"/>
              <a:t>to Back Booking</a:t>
            </a:r>
            <a:r>
              <a:rPr lang="en-US" dirty="0"/>
              <a:t>: determines how long a user must wait to place a second booking request for a previously booked item</a:t>
            </a:r>
          </a:p>
          <a:p>
            <a:r>
              <a:rPr lang="en-US" u="sng" dirty="0"/>
              <a:t>Pickup Location</a:t>
            </a:r>
            <a:r>
              <a:rPr lang="en-US" dirty="0"/>
              <a:t>: determines where a requested item can be picked up</a:t>
            </a:r>
          </a:p>
          <a:p>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6" name="Picture 5"/>
          <p:cNvPicPr>
            <a:picLocks noChangeAspect="1"/>
          </p:cNvPicPr>
          <p:nvPr/>
        </p:nvPicPr>
        <p:blipFill>
          <a:blip r:embed="rId7"/>
          <a:stretch>
            <a:fillRect/>
          </a:stretch>
        </p:blipFill>
        <p:spPr>
          <a:xfrm>
            <a:off x="8596011" y="1505527"/>
            <a:ext cx="2770247" cy="4101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2865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Fulfillment Policies</a:t>
            </a:r>
            <a:endParaRPr lang="en-US" b="1" dirty="0">
              <a:cs typeface="Calibri Light"/>
            </a:endParaRPr>
          </a:p>
        </p:txBody>
      </p:sp>
      <p:sp>
        <p:nvSpPr>
          <p:cNvPr id="3" name="Content Placeholder 2"/>
          <p:cNvSpPr>
            <a:spLocks noGrp="1"/>
          </p:cNvSpPr>
          <p:nvPr>
            <p:ph idx="1"/>
          </p:nvPr>
        </p:nvSpPr>
        <p:spPr>
          <a:xfrm>
            <a:off x="838201" y="1601508"/>
            <a:ext cx="6356926" cy="4253027"/>
          </a:xfrm>
        </p:spPr>
        <p:txBody>
          <a:bodyPr vert="horz" lIns="91440" tIns="45720" rIns="91440" bIns="45720" rtlCol="0" anchor="t">
            <a:normAutofit/>
          </a:bodyPr>
          <a:lstStyle/>
          <a:p>
            <a:r>
              <a:rPr lang="en-US" dirty="0" smtClean="0">
                <a:cs typeface="Calibri" panose="020F0502020204030204"/>
              </a:rPr>
              <a:t>Configuration | Fulfillment | Physical Fulfillment | Advanced Policy Configuration</a:t>
            </a:r>
          </a:p>
          <a:p>
            <a:r>
              <a:rPr lang="en-US" dirty="0" smtClean="0">
                <a:cs typeface="Calibri" panose="020F0502020204030204"/>
              </a:rPr>
              <a:t>Need the Fulfillment Administrator role to configure Booking fulfillment policies</a:t>
            </a: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15" name="Picture 14"/>
          <p:cNvPicPr>
            <a:picLocks noChangeAspect="1"/>
          </p:cNvPicPr>
          <p:nvPr/>
        </p:nvPicPr>
        <p:blipFill>
          <a:blip r:embed="rId7"/>
          <a:stretch>
            <a:fillRect/>
          </a:stretch>
        </p:blipFill>
        <p:spPr>
          <a:xfrm>
            <a:off x="8596011" y="1505527"/>
            <a:ext cx="2770247" cy="4101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254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Terms of Use</a:t>
            </a:r>
            <a:endParaRPr lang="en-US" b="1" dirty="0">
              <a:cs typeface="Calibri Light"/>
            </a:endParaRPr>
          </a:p>
        </p:txBody>
      </p:sp>
      <p:sp>
        <p:nvSpPr>
          <p:cNvPr id="3" name="Content Placeholder 2"/>
          <p:cNvSpPr>
            <a:spLocks noGrp="1"/>
          </p:cNvSpPr>
          <p:nvPr>
            <p:ph idx="1"/>
          </p:nvPr>
        </p:nvSpPr>
        <p:spPr>
          <a:xfrm>
            <a:off x="838201" y="1601508"/>
            <a:ext cx="10808854" cy="4253027"/>
          </a:xfrm>
        </p:spPr>
        <p:txBody>
          <a:bodyPr vert="horz" lIns="91440" tIns="45720" rIns="91440" bIns="45720" rtlCol="0" anchor="t">
            <a:normAutofit/>
          </a:bodyPr>
          <a:lstStyle/>
          <a:p>
            <a:r>
              <a:rPr lang="en-US" dirty="0" smtClean="0">
                <a:cs typeface="Calibri" panose="020F0502020204030204"/>
              </a:rPr>
              <a:t>Configuration | Fulfillment | Physical Fulfillment | Terms of Use and Policies</a:t>
            </a:r>
          </a:p>
          <a:p>
            <a:r>
              <a:rPr lang="en-US" dirty="0" smtClean="0">
                <a:cs typeface="Calibri" panose="020F0502020204030204"/>
              </a:rPr>
              <a:t>Need the Fulfillment Administrator role to configure Booking TOUs</a:t>
            </a:r>
          </a:p>
          <a:p>
            <a:r>
              <a:rPr lang="en-US" dirty="0" smtClean="0">
                <a:cs typeface="Calibri" panose="020F0502020204030204"/>
              </a:rPr>
              <a:t>Be careful when mixing units of measurement within a Booking TOU!</a:t>
            </a: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4" name="Picture 3"/>
          <p:cNvPicPr>
            <a:picLocks noChangeAspect="1"/>
          </p:cNvPicPr>
          <p:nvPr/>
        </p:nvPicPr>
        <p:blipFill>
          <a:blip r:embed="rId7"/>
          <a:stretch>
            <a:fillRect/>
          </a:stretch>
        </p:blipFill>
        <p:spPr>
          <a:xfrm>
            <a:off x="2115127" y="3809365"/>
            <a:ext cx="8619836" cy="1875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376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Calibri Light"/>
              </a:rPr>
              <a:t>Booking Fulfillment Unit Rules</a:t>
            </a:r>
            <a:endParaRPr lang="en-US" b="1" dirty="0">
              <a:cs typeface="Calibri Light"/>
            </a:endParaRPr>
          </a:p>
        </p:txBody>
      </p:sp>
      <p:sp>
        <p:nvSpPr>
          <p:cNvPr id="3" name="Content Placeholder 2"/>
          <p:cNvSpPr>
            <a:spLocks noGrp="1"/>
          </p:cNvSpPr>
          <p:nvPr>
            <p:ph idx="1"/>
          </p:nvPr>
        </p:nvSpPr>
        <p:spPr>
          <a:xfrm>
            <a:off x="838201" y="1601508"/>
            <a:ext cx="5765799" cy="4253027"/>
          </a:xfrm>
        </p:spPr>
        <p:txBody>
          <a:bodyPr vert="horz" lIns="91440" tIns="45720" rIns="91440" bIns="45720" rtlCol="0" anchor="t">
            <a:normAutofit fontScale="85000" lnSpcReduction="20000"/>
          </a:bodyPr>
          <a:lstStyle/>
          <a:p>
            <a:r>
              <a:rPr lang="en-US" dirty="0" smtClean="0">
                <a:cs typeface="Calibri" panose="020F0502020204030204"/>
              </a:rPr>
              <a:t>Configuration | Fulfillment | Physical Fulfillment | Fulfillment Units</a:t>
            </a:r>
          </a:p>
          <a:p>
            <a:r>
              <a:rPr lang="en-US" dirty="0" smtClean="0">
                <a:cs typeface="Calibri" panose="020F0502020204030204"/>
              </a:rPr>
              <a:t>Click Fulfillment Unit Rules tab and then select Booking from Rule Type dropdown</a:t>
            </a:r>
          </a:p>
          <a:p>
            <a:r>
              <a:rPr lang="en-US" dirty="0" smtClean="0">
                <a:cs typeface="Calibri" panose="020F0502020204030204"/>
              </a:rPr>
              <a:t>Need the Fulfillment Administrator role to configure Booking TOUs</a:t>
            </a:r>
          </a:p>
          <a:p>
            <a:r>
              <a:rPr lang="en-US" dirty="0" smtClean="0">
                <a:cs typeface="Calibri" panose="020F0502020204030204"/>
              </a:rPr>
              <a:t>Can apply Booking TOUs based on location, material type, item policy, and user group</a:t>
            </a:r>
          </a:p>
          <a:p>
            <a:r>
              <a:rPr lang="en-US" dirty="0" smtClean="0">
                <a:cs typeface="Calibri" panose="020F0502020204030204"/>
              </a:rPr>
              <a:t>On Shelf Request Policy does not matter!</a:t>
            </a:r>
          </a:p>
          <a:p>
            <a:r>
              <a:rPr lang="en-US" dirty="0">
                <a:cs typeface="Calibri" panose="020F0502020204030204"/>
              </a:rPr>
              <a:t>Booking request form usability may shape your Booking TOUs, particularly your Booking Resolution and Maximum Allowed Booking Length</a:t>
            </a:r>
          </a:p>
          <a:p>
            <a:endParaRPr lang="en-US" dirty="0" smtClean="0">
              <a:cs typeface="Calibri" panose="020F0502020204030204"/>
            </a:endParaRPr>
          </a:p>
          <a:p>
            <a:pPr lvl="1"/>
            <a:endParaRPr lang="en-US" dirty="0" smtClean="0">
              <a:cs typeface="Calibri" panose="020F0502020204030204"/>
            </a:endParaRPr>
          </a:p>
          <a:p>
            <a:pPr lvl="1"/>
            <a:endParaRPr lang="en-US" dirty="0">
              <a:cs typeface="Calibri" panose="020F0502020204030204"/>
            </a:endParaRPr>
          </a:p>
          <a:p>
            <a:pPr lvl="1"/>
            <a:endParaRPr lang="en-US" dirty="0">
              <a:cs typeface="Calibri" panose="020F0502020204030204"/>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pic>
        <p:nvPicPr>
          <p:cNvPr id="6" name="Picture 5"/>
          <p:cNvPicPr>
            <a:picLocks noChangeAspect="1"/>
          </p:cNvPicPr>
          <p:nvPr/>
        </p:nvPicPr>
        <p:blipFill>
          <a:blip r:embed="rId7"/>
          <a:stretch>
            <a:fillRect/>
          </a:stretch>
        </p:blipFill>
        <p:spPr>
          <a:xfrm>
            <a:off x="6893362" y="1725576"/>
            <a:ext cx="5036322" cy="296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9131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25541735DBF5479A85A0E07C52A45A" ma:contentTypeVersion="9" ma:contentTypeDescription="Create a new document." ma:contentTypeScope="" ma:versionID="cf4e206d0aed1cb5ba3ae77ec89f5497">
  <xsd:schema xmlns:xsd="http://www.w3.org/2001/XMLSchema" xmlns:xs="http://www.w3.org/2001/XMLSchema" xmlns:p="http://schemas.microsoft.com/office/2006/metadata/properties" xmlns:ns2="61ce4d65-48b5-4510-a74e-67217dcdfadf" targetNamespace="http://schemas.microsoft.com/office/2006/metadata/properties" ma:root="true" ma:fieldsID="1a288436851de82893f8bba96f25252d" ns2:_="">
    <xsd:import namespace="61ce4d65-48b5-4510-a74e-67217dcdfa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e4d65-48b5-4510-a74e-67217dcdf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32B7E1-008C-4875-BAEB-792625A78717}">
  <ds:schemaRefs>
    <ds:schemaRef ds:uri="http://schemas.microsoft.com/sharepoint/v3/contenttype/forms"/>
  </ds:schemaRefs>
</ds:datastoreItem>
</file>

<file path=customXml/itemProps2.xml><?xml version="1.0" encoding="utf-8"?>
<ds:datastoreItem xmlns:ds="http://schemas.openxmlformats.org/officeDocument/2006/customXml" ds:itemID="{12D83235-88EE-4E2B-9FD9-F696DD588AF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1ce4d65-48b5-4510-a74e-67217dcdfadf"/>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588AD8D-1EF1-40FE-ABB6-5F78DF0AD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e4d65-48b5-4510-a74e-67217dcdf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2740</TotalTime>
  <Words>1201</Words>
  <Application>Microsoft Office PowerPoint</Application>
  <PresentationFormat>Widescreen</PresentationFormat>
  <Paragraphs>190</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AauxPro OT</vt:lpstr>
      <vt:lpstr>Arial</vt:lpstr>
      <vt:lpstr>Calibri</vt:lpstr>
      <vt:lpstr>Calibri Light</vt:lpstr>
      <vt:lpstr>Office Theme</vt:lpstr>
      <vt:lpstr>PowerPoint Presentation</vt:lpstr>
      <vt:lpstr>Agenda</vt:lpstr>
      <vt:lpstr>What is a Booking Request?</vt:lpstr>
      <vt:lpstr>Configuring Booking Requests</vt:lpstr>
      <vt:lpstr>Booking Fulfillment Policies</vt:lpstr>
      <vt:lpstr>Booking Fulfillment Policies</vt:lpstr>
      <vt:lpstr>Booking Fulfillment Policies</vt:lpstr>
      <vt:lpstr>Booking Terms of Use</vt:lpstr>
      <vt:lpstr>Booking Fulfillment Unit Rules</vt:lpstr>
      <vt:lpstr>Booking Requests and Recalls</vt:lpstr>
      <vt:lpstr>Booking Request Form</vt:lpstr>
      <vt:lpstr>PowerPoint Presentation</vt:lpstr>
      <vt:lpstr>Editing the Booking Request Form</vt:lpstr>
      <vt:lpstr>PowerPoint Presentation</vt:lpstr>
      <vt:lpstr>Booking Request Configuration Demo</vt:lpstr>
      <vt:lpstr>Submitting Booking Requests</vt:lpstr>
      <vt:lpstr>Submitting Booking Requests</vt:lpstr>
      <vt:lpstr>Booking Request Behavior</vt:lpstr>
      <vt:lpstr>Booking Request Behavior</vt:lpstr>
      <vt:lpstr>Booking Request Behavior</vt:lpstr>
      <vt:lpstr>Booking Request Creation and Processing Demo</vt:lpstr>
      <vt:lpstr>Need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Pritting, Shannon</dc:creator>
  <cp:lastModifiedBy>Tim Jackson</cp:lastModifiedBy>
  <cp:revision>186</cp:revision>
  <dcterms:created xsi:type="dcterms:W3CDTF">2019-08-22T15:05:39Z</dcterms:created>
  <dcterms:modified xsi:type="dcterms:W3CDTF">2020-07-22T18:01:10Z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0x0101001025541735DBF5479A85A0E07C52A45A</vt:lpwstr>
  </property>
</Properties>
</file>