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7C7E67-D692-9EC6-22B4-390FCC89818C}" name="Press, Hannah" initials="PH" userId="S::hp0050@nemours.org::79ae02e8-8d22-42dd-ae3f-95a57fbe11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35" autoAdjust="0"/>
  </p:normalViewPr>
  <p:slideViewPr>
    <p:cSldViewPr snapToGrid="0">
      <p:cViewPr varScale="1">
        <p:scale>
          <a:sx n="48" d="100"/>
          <a:sy n="48" d="100"/>
        </p:scale>
        <p:origin x="1340" y="36"/>
      </p:cViewPr>
      <p:guideLst/>
    </p:cSldViewPr>
  </p:slideViewPr>
  <p:notesTextViewPr>
    <p:cViewPr>
      <p:scale>
        <a:sx n="1" d="1"/>
        <a:sy n="1" d="1"/>
      </p:scale>
      <p:origin x="0" y="-21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5.fntdata"/><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471787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8527b1616_1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d8527b1616_11_8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Introduce yourself and welcome participants to the cafe. </a:t>
            </a:r>
            <a:endParaRPr/>
          </a:p>
        </p:txBody>
      </p:sp>
      <p:sp>
        <p:nvSpPr>
          <p:cNvPr id="169" name="Google Shape;169;gd8527b1616_11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d68bf6984_0_801: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cd68bf6984_0_80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a:t>By promoting the HOPE Building Blocks, we aim to support resiliency for our families. We want to encourage positive experiences and the Building Blocks to help children grow into resilient, healthy adults, and to help lessen the effects of adversity.</a:t>
            </a:r>
            <a:endParaRPr i="1"/>
          </a:p>
          <a:p>
            <a:pPr marL="0" lvl="0" indent="0" algn="l" rtl="0">
              <a:spcBef>
                <a:spcPts val="0"/>
              </a:spcBef>
              <a:spcAft>
                <a:spcPts val="0"/>
              </a:spcAft>
              <a:buClr>
                <a:schemeClr val="dk1"/>
              </a:buClr>
              <a:buSzPts val="1200"/>
              <a:buFont typeface="Calibri"/>
              <a:buNone/>
            </a:pPr>
            <a:endParaRPr i="1">
              <a:solidFill>
                <a:srgbClr val="121212"/>
              </a:solidFill>
            </a:endParaRPr>
          </a:p>
          <a:p>
            <a:pPr marL="0" lvl="0" indent="0" algn="l" rtl="0">
              <a:spcBef>
                <a:spcPts val="0"/>
              </a:spcBef>
              <a:spcAft>
                <a:spcPts val="0"/>
              </a:spcAft>
              <a:buClr>
                <a:schemeClr val="dk1"/>
              </a:buClr>
              <a:buSzPts val="1200"/>
              <a:buFont typeface="Calibri"/>
              <a:buNone/>
            </a:pPr>
            <a:r>
              <a:rPr lang="en-US" i="1">
                <a:solidFill>
                  <a:srgbClr val="121212"/>
                </a:solidFill>
              </a:rPr>
              <a:t>We will now move into our partner activity. </a:t>
            </a:r>
            <a:endParaRPr i="1"/>
          </a:p>
          <a:p>
            <a:pPr marL="0" lvl="0" indent="0" algn="l" rtl="0">
              <a:lnSpc>
                <a:spcPct val="100000"/>
              </a:lnSpc>
              <a:spcBef>
                <a:spcPts val="0"/>
              </a:spcBef>
              <a:spcAft>
                <a:spcPts val="0"/>
              </a:spcAft>
              <a:buClr>
                <a:schemeClr val="hlink"/>
              </a:buClr>
              <a:buSzPts val="1200"/>
              <a:buFont typeface="Calibri"/>
              <a:buNone/>
            </a:pPr>
            <a:endParaRPr/>
          </a:p>
        </p:txBody>
      </p:sp>
      <p:sp>
        <p:nvSpPr>
          <p:cNvPr id="281" name="Google Shape;281;gcd68bf6984_0_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cd68bf6984_0_9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cd68bf6984_0_97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Ten minute activity: Four minutes in groups or breakout rooms, six minutes to debrief upon return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Pose question to participants: </a:t>
            </a:r>
            <a:r>
              <a:rPr lang="en-US" i="1" dirty="0"/>
              <a:t>Share with your partner an unusual food pairing that you love. </a:t>
            </a:r>
            <a:endParaRPr i="1" dirty="0"/>
          </a:p>
          <a:p>
            <a:pPr marL="0" lvl="0" indent="0" algn="l" rtl="0">
              <a:spcBef>
                <a:spcPts val="0"/>
              </a:spcBef>
              <a:spcAft>
                <a:spcPts val="0"/>
              </a:spcAft>
              <a:buClr>
                <a:schemeClr val="dk1"/>
              </a:buClr>
              <a:buSzPts val="1400"/>
              <a:buFont typeface="Arial"/>
              <a:buNone/>
            </a:pPr>
            <a:r>
              <a:rPr lang="en-US" dirty="0"/>
              <a:t>Send participants to groups or breakout rooms in groups of two-three.  Allow four minutes total, approximately two minutes for each partner to share.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Debrief</a:t>
            </a:r>
            <a:r>
              <a:rPr lang="en-US" i="1" dirty="0"/>
              <a:t>:</a:t>
            </a:r>
            <a:endParaRPr i="1" dirty="0"/>
          </a:p>
          <a:p>
            <a:pPr marL="0" lvl="0" indent="0" algn="l" rtl="0">
              <a:spcBef>
                <a:spcPts val="0"/>
              </a:spcBef>
              <a:spcAft>
                <a:spcPts val="0"/>
              </a:spcAft>
              <a:buClr>
                <a:schemeClr val="dk1"/>
              </a:buClr>
              <a:buSzPts val="1400"/>
              <a:buFont typeface="Arial"/>
              <a:buNone/>
            </a:pPr>
            <a:r>
              <a:rPr lang="en-US" i="1" dirty="0"/>
              <a:t>We invite anyone to share your own thoughts or share something from your partner, whatever you are most comfortable with.  </a:t>
            </a:r>
            <a:endParaRPr i="1"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200"/>
              <a:buFont typeface="Arial"/>
              <a:buNone/>
            </a:pPr>
            <a:r>
              <a:rPr lang="en-US" b="1" dirty="0"/>
              <a:t>Trainer note:  </a:t>
            </a:r>
            <a:endParaRPr b="1" dirty="0"/>
          </a:p>
          <a:p>
            <a:pPr marL="0" lvl="0" indent="0" algn="l" rtl="0">
              <a:spcBef>
                <a:spcPts val="0"/>
              </a:spcBef>
              <a:spcAft>
                <a:spcPts val="0"/>
              </a:spcAft>
              <a:buSzPts val="1400"/>
              <a:buNone/>
            </a:pPr>
            <a:r>
              <a:rPr lang="en-US" dirty="0"/>
              <a:t>If no one speaks up during debrief, trainer can share example first. </a:t>
            </a:r>
            <a:endParaRPr dirty="0"/>
          </a:p>
          <a:p>
            <a:pPr marL="0" lvl="0" indent="0" algn="l" rtl="0">
              <a:spcBef>
                <a:spcPts val="0"/>
              </a:spcBef>
              <a:spcAft>
                <a:spcPts val="0"/>
              </a:spcAft>
              <a:buClr>
                <a:schemeClr val="dk1"/>
              </a:buClr>
              <a:buSzPts val="1400"/>
              <a:buFont typeface="Arial"/>
              <a:buNone/>
            </a:pPr>
            <a:r>
              <a:rPr lang="en-US" dirty="0"/>
              <a:t>Relate experiences to the point that all taste buds are different, and everyone has their own preferences when it comes to taste, food, and texture.  Encourage participants to keep this in mind moving through the session as we begin to talk about children developing their own food preferences.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i="1" dirty="0"/>
              <a:t>Thank you all for participating in our partner activity! </a:t>
            </a:r>
            <a:endParaRPr i="1" dirty="0"/>
          </a:p>
          <a:p>
            <a:pPr marL="0" lvl="0" indent="0" algn="l" rtl="0">
              <a:spcBef>
                <a:spcPts val="0"/>
              </a:spcBef>
              <a:spcAft>
                <a:spcPts val="0"/>
              </a:spcAft>
              <a:buClr>
                <a:schemeClr val="dk1"/>
              </a:buClr>
              <a:buSzPts val="1400"/>
              <a:buFont typeface="Arial"/>
              <a:buNone/>
            </a:pP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b="1" dirty="0">
              <a:latin typeface="Arial"/>
              <a:ea typeface="Arial"/>
              <a:cs typeface="Arial"/>
              <a:sym typeface="Arial"/>
            </a:endParaRPr>
          </a:p>
        </p:txBody>
      </p:sp>
      <p:sp>
        <p:nvSpPr>
          <p:cNvPr id="291" name="Google Shape;291;gcd68bf6984_0_9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8527b1616_9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d8527b1616_9_8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Children might not like a new fruit or vegetable on the first try. Many children need to be offered a food about eight-ten times before they will try it, and it can even take as many as eighteen tries (or more) for a child to consider a new food to be </a:t>
            </a:r>
            <a:r>
              <a:rPr lang="en-US" i="1" u="sng"/>
              <a:t>normal</a:t>
            </a:r>
            <a:r>
              <a:rPr lang="en-US" i="1"/>
              <a:t>! Be patient and look for small wins. Offer foods on many different occasions. Encourage them to put it on their plate, touch it, pick it up, and taste it. All are signs of curiosity that can eventually lead to acceptance. However, we do not force a child to touch or taste a food. It’s okay to give very, very small portions. It's okay for children to try ONE bite of something rather than a full portion. Especially when they’re just trying, that’s a win!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It is also important to note that a common misconception is that they don’t like what is served if they don't eat everything on their plate.  If they don’t eat a full dinner, it may just be that they aren’t hungry. It’s not necessarily that they don’t like the food offered.  Sometimes they eat, sometimes they don't. Consider, is the child really hungry?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We are now going to dive into some things to consider when planning a healthy meal. </a:t>
            </a:r>
            <a:endParaRPr i="1"/>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Background Information:</a:t>
            </a:r>
            <a:r>
              <a:rPr lang="en-US" i="1"/>
              <a:t> </a:t>
            </a:r>
            <a:endParaRPr i="1"/>
          </a:p>
          <a:p>
            <a:pPr marL="0" lvl="0" indent="0" algn="l" rtl="0">
              <a:lnSpc>
                <a:spcPct val="115000"/>
              </a:lnSpc>
              <a:spcBef>
                <a:spcPts val="0"/>
              </a:spcBef>
              <a:spcAft>
                <a:spcPts val="0"/>
              </a:spcAft>
              <a:buClr>
                <a:schemeClr val="dk1"/>
              </a:buClr>
              <a:buSzPts val="1100"/>
              <a:buFont typeface="Arial"/>
              <a:buNone/>
            </a:pPr>
            <a:r>
              <a:rPr lang="en-US"/>
              <a:t>Great article discussing food exposure and influences: </a:t>
            </a:r>
            <a:r>
              <a:rPr lang="en-US">
                <a:solidFill>
                  <a:srgbClr val="1A73E8"/>
                </a:solidFill>
                <a:uFill>
                  <a:noFill/>
                </a:uFill>
                <a:hlinkClick r:id="rId3">
                  <a:extLst>
                    <a:ext uri="{A12FA001-AC4F-418D-AE19-62706E023703}">
                      <ahyp:hlinkClr xmlns:ahyp="http://schemas.microsoft.com/office/drawing/2018/hyperlinkcolor" val="tx"/>
                    </a:ext>
                  </a:extLst>
                </a:hlinkClick>
              </a:rPr>
              <a:t>https://www.ncbi.nlm.nih.gov/pmc/articles/PMC4717879/</a:t>
            </a:r>
            <a:r>
              <a:rPr lang="en-US"/>
              <a:t> </a:t>
            </a:r>
            <a:endParaRPr/>
          </a:p>
          <a:p>
            <a:pPr marL="0" lvl="0" indent="0" algn="l" rtl="0">
              <a:lnSpc>
                <a:spcPct val="120000"/>
              </a:lnSpc>
              <a:spcBef>
                <a:spcPts val="0"/>
              </a:spcBef>
              <a:spcAft>
                <a:spcPts val="0"/>
              </a:spcAft>
              <a:buClr>
                <a:schemeClr val="dk1"/>
              </a:buClr>
              <a:buSzPts val="1100"/>
              <a:buFont typeface="Arial"/>
              <a:buNone/>
            </a:pPr>
            <a:r>
              <a:rPr lang="en-US">
                <a:highlight>
                  <a:schemeClr val="lt1"/>
                </a:highlight>
              </a:rPr>
              <a:t>The optimal number of required exposures is at least five–six exposures to a new food, and perhaps as many as eight–twelve exposures. (source: </a:t>
            </a:r>
            <a:r>
              <a:rPr lang="en-US">
                <a:solidFill>
                  <a:srgbClr val="1A73E8"/>
                </a:solidFill>
                <a:uFill>
                  <a:noFill/>
                </a:uFill>
                <a:hlinkClick r:id="rId3">
                  <a:extLst>
                    <a:ext uri="{A12FA001-AC4F-418D-AE19-62706E023703}">
                      <ahyp:hlinkClr xmlns:ahyp="http://schemas.microsoft.com/office/drawing/2018/hyperlinkcolor" val="tx"/>
                    </a:ext>
                  </a:extLst>
                </a:hlinkClick>
              </a:rPr>
              <a:t>https://www.ncbi.nlm.nih.gov/pmc/articles/PMC4717879/</a:t>
            </a:r>
            <a:r>
              <a:rPr lang="en-US"/>
              <a:t>) </a:t>
            </a:r>
            <a:endParaRPr/>
          </a:p>
        </p:txBody>
      </p:sp>
      <p:sp>
        <p:nvSpPr>
          <p:cNvPr id="320" name="Google Shape;320;gd8527b1616_9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8527b1616_17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d8527b1616_17_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t>Trainer Note:</a:t>
            </a:r>
            <a:r>
              <a:rPr lang="en-US" dirty="0"/>
              <a:t> Add personal experience when discussing these points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i="1" dirty="0"/>
              <a:t>Providing healthy foods can seem overwhelming because there are so many important considerations to keep in mind. Right now, we will focus on what we know is nutritionally best for children.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Variety: For complete nutrition, children need to eat a variety of foods, including different food groups and different types of foods within each food group.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Frequency:  Offer fruits and vegetables multiple times a day so children have many opportunities to try or explore these foods.</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Preparation: How the food is prepared</a:t>
            </a:r>
            <a:endParaRPr i="1" dirty="0"/>
          </a:p>
          <a:p>
            <a:pPr marL="914400" lvl="1" indent="-304800" algn="l" rtl="0">
              <a:lnSpc>
                <a:spcPct val="115000"/>
              </a:lnSpc>
              <a:spcBef>
                <a:spcPts val="0"/>
              </a:spcBef>
              <a:spcAft>
                <a:spcPts val="0"/>
              </a:spcAft>
              <a:buClr>
                <a:schemeClr val="dk1"/>
              </a:buClr>
              <a:buSzPts val="1200"/>
              <a:buChar char="○"/>
            </a:pPr>
            <a:r>
              <a:rPr lang="en-US" i="1" dirty="0"/>
              <a:t>Choosing cooking methods like baking instead of frying.  Fresh foods are a great choice, but when choosing frozen and canned items look for items with less sodium and no or low added sugars. This will help build a solid foundation for a healthy menu.  </a:t>
            </a:r>
            <a:endParaRPr i="1" dirty="0"/>
          </a:p>
          <a:p>
            <a:pPr marL="914400" lvl="1" indent="-317500" algn="l" rtl="0">
              <a:lnSpc>
                <a:spcPct val="115000"/>
              </a:lnSpc>
              <a:spcBef>
                <a:spcPts val="0"/>
              </a:spcBef>
              <a:spcAft>
                <a:spcPts val="0"/>
              </a:spcAft>
              <a:buSzPts val="1400"/>
              <a:buChar char="○"/>
            </a:pPr>
            <a:r>
              <a:rPr lang="en-US" i="1" dirty="0"/>
              <a:t>Think through your week and have a plan.  Map out which meals need to be prepared in advance, or meals that need to be “quick” due to extra curricular activities (baseball games, older sister has piano, </a:t>
            </a:r>
            <a:r>
              <a:rPr lang="en-US" i="1" dirty="0" err="1"/>
              <a:t>etc</a:t>
            </a:r>
            <a:r>
              <a:rPr lang="en-US" i="1" dirty="0"/>
              <a:t>).  If you have 5 minutes to spare, chop your veggies and have them in the fridge.  Grill a large portion of meat at one time so you have protein for multiple meals.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Portions: How much is served</a:t>
            </a:r>
            <a:endParaRPr i="1" dirty="0"/>
          </a:p>
          <a:p>
            <a:pPr marL="914400" lvl="1" indent="-304800" algn="l" rtl="0">
              <a:lnSpc>
                <a:spcPct val="115000"/>
              </a:lnSpc>
              <a:spcBef>
                <a:spcPts val="0"/>
              </a:spcBef>
              <a:spcAft>
                <a:spcPts val="0"/>
              </a:spcAft>
              <a:buClr>
                <a:schemeClr val="dk1"/>
              </a:buClr>
              <a:buSzPts val="1200"/>
              <a:buFont typeface="Calibri"/>
              <a:buChar char="○"/>
            </a:pPr>
            <a:r>
              <a:rPr lang="en-US" i="1" dirty="0"/>
              <a:t>Children’s appetites can vary widely from day to day and week to week. </a:t>
            </a:r>
            <a:endParaRPr i="1" dirty="0"/>
          </a:p>
          <a:p>
            <a:pPr marL="914400" lvl="1" indent="-317500" algn="l" rtl="0">
              <a:lnSpc>
                <a:spcPct val="115000"/>
              </a:lnSpc>
              <a:spcBef>
                <a:spcPts val="0"/>
              </a:spcBef>
              <a:spcAft>
                <a:spcPts val="0"/>
              </a:spcAft>
              <a:buSzPts val="1400"/>
              <a:buChar char="○"/>
            </a:pPr>
            <a:r>
              <a:rPr lang="en-US" i="1" dirty="0"/>
              <a:t>Recall that sometimes a child may not be hungry and it’s okay to give them something small. </a:t>
            </a:r>
            <a:endParaRPr i="1" dirty="0"/>
          </a:p>
          <a:p>
            <a:pPr marL="457200" lvl="0" indent="-304800" algn="l" rtl="0">
              <a:lnSpc>
                <a:spcPct val="120000"/>
              </a:lnSpc>
              <a:spcBef>
                <a:spcPts val="0"/>
              </a:spcBef>
              <a:spcAft>
                <a:spcPts val="0"/>
              </a:spcAft>
              <a:buClr>
                <a:schemeClr val="dk1"/>
              </a:buClr>
              <a:buSzPts val="1200"/>
              <a:buFont typeface="Calibri"/>
              <a:buChar char="●"/>
            </a:pPr>
            <a:r>
              <a:rPr lang="en-US" i="1" dirty="0"/>
              <a:t>Preferences: Children can have their own food and eating preferences! </a:t>
            </a:r>
            <a:endParaRPr i="1" dirty="0"/>
          </a:p>
          <a:p>
            <a:pPr marL="914400" lvl="1" indent="-304800" algn="l" rtl="0">
              <a:lnSpc>
                <a:spcPct val="120000"/>
              </a:lnSpc>
              <a:spcBef>
                <a:spcPts val="0"/>
              </a:spcBef>
              <a:spcAft>
                <a:spcPts val="0"/>
              </a:spcAft>
              <a:buClr>
                <a:schemeClr val="dk1"/>
              </a:buClr>
              <a:buSzPts val="1200"/>
              <a:buFont typeface="Calibri"/>
              <a:buChar char="○"/>
            </a:pPr>
            <a:r>
              <a:rPr lang="en-US" i="1" dirty="0"/>
              <a:t>They may refuse or be reluctant to try fruits, vegetables, other new foods, or foods prepared in new ways. You don’t want food to go to waste, so you serve foods you know children will like and eat with minimal fuss. We often call these children “picky eaters,” but aversions to certain foods, tastes, and textures are a normal part of child development. There are solutions to help children become more willing to explore new foods. </a:t>
            </a:r>
            <a:r>
              <a:rPr lang="en-US" b="1" i="1" dirty="0"/>
              <a:t>Important note: </a:t>
            </a:r>
            <a:r>
              <a:rPr lang="en-US" i="1" dirty="0"/>
              <a:t>We should not label children as picky eaters (some children will inadvertently try to live up to this label), but continue to encourage them to try new and unfamiliar foods. </a:t>
            </a:r>
            <a:endParaRPr i="1" dirty="0"/>
          </a:p>
          <a:p>
            <a:pPr marL="914400" lvl="1" indent="-304800" algn="l" rtl="0">
              <a:lnSpc>
                <a:spcPct val="120000"/>
              </a:lnSpc>
              <a:spcBef>
                <a:spcPts val="0"/>
              </a:spcBef>
              <a:spcAft>
                <a:spcPts val="0"/>
              </a:spcAft>
              <a:buClr>
                <a:schemeClr val="dk1"/>
              </a:buClr>
              <a:buSzPts val="1200"/>
              <a:buFont typeface="Calibri"/>
              <a:buChar char="○"/>
            </a:pPr>
            <a:r>
              <a:rPr lang="en-US" i="1" dirty="0"/>
              <a:t>Also remember </a:t>
            </a:r>
            <a:r>
              <a:rPr lang="en-US" i="1" dirty="0">
                <a:highlight>
                  <a:srgbClr val="FFFFFF"/>
                </a:highlight>
              </a:rPr>
              <a:t>children growing up in different cultures have different food aversions.  For example, in Asian cultures where dairy is not part of the traditional diet, young children may turn away from mac and cheese!</a:t>
            </a:r>
            <a:endParaRPr i="1" dirty="0">
              <a:highlight>
                <a:srgbClr val="FFFFFF"/>
              </a:highlight>
            </a:endParaRPr>
          </a:p>
          <a:p>
            <a:pPr marL="0" lvl="0" indent="0" algn="l" rtl="0">
              <a:lnSpc>
                <a:spcPct val="120000"/>
              </a:lnSpc>
              <a:spcBef>
                <a:spcPts val="600"/>
              </a:spcBef>
              <a:spcAft>
                <a:spcPts val="600"/>
              </a:spcAft>
              <a:buNone/>
            </a:pPr>
            <a:r>
              <a:rPr lang="en-US" i="1" dirty="0">
                <a:highlight>
                  <a:srgbClr val="FFFFFF"/>
                </a:highlight>
              </a:rPr>
              <a:t>However, we can have the most beautifully plated, nutritious meal in front of our kiddos, but they too have responsibilities when it comes to feeding. </a:t>
            </a:r>
            <a:endParaRPr i="1" dirty="0">
              <a:highlight>
                <a:srgbClr val="FFFFFF"/>
              </a:highlight>
            </a:endParaRPr>
          </a:p>
        </p:txBody>
      </p:sp>
      <p:sp>
        <p:nvSpPr>
          <p:cNvPr id="330" name="Google Shape;330;gd8527b1616_1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070adddc4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070adddc47_0_1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i="1" dirty="0"/>
              <a:t>We have to understand the roles in the feeding relationship in order to help children learn to develop healthy eating habits.</a:t>
            </a:r>
            <a:endParaRPr b="1" i="1" dirty="0"/>
          </a:p>
          <a:p>
            <a:pPr marL="457200" lvl="0" indent="-317500" algn="l" rtl="0">
              <a:lnSpc>
                <a:spcPct val="100000"/>
              </a:lnSpc>
              <a:spcBef>
                <a:spcPts val="0"/>
              </a:spcBef>
              <a:spcAft>
                <a:spcPts val="0"/>
              </a:spcAft>
              <a:buSzPts val="1400"/>
              <a:buChar char="●"/>
            </a:pPr>
            <a:r>
              <a:rPr lang="en-US" i="1" dirty="0"/>
              <a:t>Adults are responsible for what (foods are served), when (mealtime is happening), and where (meals are eaten)</a:t>
            </a:r>
            <a:endParaRPr i="1" dirty="0"/>
          </a:p>
          <a:p>
            <a:pPr marL="457200" lvl="0" indent="-317500" algn="l" rtl="0">
              <a:lnSpc>
                <a:spcPct val="100000"/>
              </a:lnSpc>
              <a:spcBef>
                <a:spcPts val="0"/>
              </a:spcBef>
              <a:spcAft>
                <a:spcPts val="0"/>
              </a:spcAft>
              <a:buSzPts val="1400"/>
              <a:buChar char="●"/>
            </a:pPr>
            <a:r>
              <a:rPr lang="en-US" i="1" dirty="0"/>
              <a:t>Children are responsible for whether or not to eat and how much they want to eat. </a:t>
            </a:r>
            <a:endParaRPr i="1" dirty="0"/>
          </a:p>
          <a:p>
            <a:pPr marL="457200" lvl="0" indent="-317500" algn="l" rtl="0">
              <a:lnSpc>
                <a:spcPct val="100000"/>
              </a:lnSpc>
              <a:spcBef>
                <a:spcPts val="0"/>
              </a:spcBef>
              <a:spcAft>
                <a:spcPts val="0"/>
              </a:spcAft>
              <a:buSzPts val="1400"/>
              <a:buChar char="●"/>
            </a:pPr>
            <a:r>
              <a:rPr lang="en-US" i="1" dirty="0"/>
              <a:t>Infants are a bit different since their eating can ebb and flow with their own eating patterns.  So, for infants, we need to listen and watch for hunger cues and respond. </a:t>
            </a:r>
            <a:endParaRPr i="1" dirty="0"/>
          </a:p>
          <a:p>
            <a:pPr marL="0" lvl="0" indent="0" algn="l" rtl="0">
              <a:lnSpc>
                <a:spcPct val="100000"/>
              </a:lnSpc>
              <a:spcBef>
                <a:spcPts val="0"/>
              </a:spcBef>
              <a:spcAft>
                <a:spcPts val="0"/>
              </a:spcAft>
              <a:buNone/>
            </a:pPr>
            <a:endParaRPr i="1" dirty="0"/>
          </a:p>
          <a:p>
            <a:pPr marL="0" lvl="0" indent="0" algn="l" rtl="0">
              <a:lnSpc>
                <a:spcPct val="115000"/>
              </a:lnSpc>
              <a:spcBef>
                <a:spcPts val="0"/>
              </a:spcBef>
              <a:spcAft>
                <a:spcPts val="0"/>
              </a:spcAft>
              <a:buClr>
                <a:schemeClr val="dk1"/>
              </a:buClr>
              <a:buSzPts val="1100"/>
              <a:buFont typeface="Arial"/>
              <a:buNone/>
            </a:pPr>
            <a:r>
              <a:rPr lang="en-US" i="1" dirty="0"/>
              <a:t> We, as adults, can only control so much when it come to feeding our children.  One thing we can control, is our language we use around food and mealtime, which we will explore next. </a:t>
            </a:r>
            <a:endParaRPr i="1" dirty="0"/>
          </a:p>
        </p:txBody>
      </p:sp>
      <p:sp>
        <p:nvSpPr>
          <p:cNvPr id="350" name="Google Shape;350;g1070adddc4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cd68bf6984_0_887: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cd68bf6984_0_88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t>“Kids should not eat to please someone else.” -Dr. Bob (HOPE)</a:t>
            </a:r>
            <a:endParaRPr b="1" dirty="0"/>
          </a:p>
          <a:p>
            <a:pPr marL="457200" lvl="0" indent="-304800" algn="l" rtl="0">
              <a:lnSpc>
                <a:spcPct val="115000"/>
              </a:lnSpc>
              <a:spcBef>
                <a:spcPts val="0"/>
              </a:spcBef>
              <a:spcAft>
                <a:spcPts val="0"/>
              </a:spcAft>
              <a:buClr>
                <a:schemeClr val="dk1"/>
              </a:buClr>
              <a:buSzPts val="1200"/>
              <a:buFont typeface="Calibri"/>
              <a:buChar char="●"/>
            </a:pPr>
            <a:r>
              <a:rPr lang="en-US" i="1" dirty="0"/>
              <a:t>Instead of saying, “Good job finishing all of your food”, say —&gt; ”What did you like? What was your favorite part of the meal? What would you like to have again?” (Avoid praising for eating all their food.)  </a:t>
            </a:r>
            <a:r>
              <a:rPr lang="en-US" i="1" dirty="0">
                <a:highlight>
                  <a:srgbClr val="FFFFFF"/>
                </a:highlight>
              </a:rPr>
              <a:t>We often say "good job" or "that's awesome" as a way to let children know they have pleased us.  Instead, we want to focus on asking children to reflect on their preferences.  Eating is just one place where we can model this behavior in how we talk.</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“You have to eat that.” →  “These radishes are crunchy! What other vegetables are crunchy?”  Spark curiosity and exploration to get them thinking about what they may want to try on their plate.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“If you try the new food, you can have dessert.” → </a:t>
            </a:r>
            <a:r>
              <a:rPr lang="en-US" i="1" dirty="0">
                <a:highlight>
                  <a:srgbClr val="FFFFFF"/>
                </a:highlight>
              </a:rPr>
              <a:t>"I see you still have peas and mashed potatoes on your plate.  Which would you like to taste first?" Remember choices are a powerful tool.</a:t>
            </a:r>
            <a:r>
              <a:rPr lang="en-US" dirty="0">
                <a:highlight>
                  <a:srgbClr val="FFFFFF"/>
                </a:highlight>
              </a:rPr>
              <a:t>  (</a:t>
            </a:r>
            <a:r>
              <a:rPr lang="en-US" b="1" dirty="0">
                <a:highlight>
                  <a:srgbClr val="FFFFFF"/>
                </a:highlight>
              </a:rPr>
              <a:t>Trainer Note</a:t>
            </a:r>
            <a:r>
              <a:rPr lang="en-US" dirty="0">
                <a:highlight>
                  <a:srgbClr val="FFFFFF"/>
                </a:highlight>
              </a:rPr>
              <a:t>: reiterate that if they decline when giving them choices; it's not a power struggle.) </a:t>
            </a:r>
            <a:r>
              <a:rPr lang="en-US" i="1" dirty="0">
                <a:highlight>
                  <a:srgbClr val="FFFFFF"/>
                </a:highlight>
              </a:rPr>
              <a:t>Also notice using the word “taste” is an exploratory word.  It encourages curiosity and exploration.  Answers to what something tastes like are more descriptive, where the phrase “try it” leads the child to think “yes or no”.   </a:t>
            </a:r>
            <a:endParaRPr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b="1" dirty="0"/>
              <a:t>Trainer notes: </a:t>
            </a:r>
            <a:endParaRPr b="1" dirty="0"/>
          </a:p>
          <a:p>
            <a:pPr marL="0" lvl="0" indent="0" algn="l" rtl="0">
              <a:lnSpc>
                <a:spcPct val="115000"/>
              </a:lnSpc>
              <a:spcBef>
                <a:spcPts val="0"/>
              </a:spcBef>
              <a:spcAft>
                <a:spcPts val="0"/>
              </a:spcAft>
              <a:buClr>
                <a:schemeClr val="dk1"/>
              </a:buClr>
              <a:buSzPts val="1100"/>
              <a:buFont typeface="Arial"/>
              <a:buNone/>
            </a:pPr>
            <a:r>
              <a:rPr lang="en-US" dirty="0"/>
              <a:t>Remind participants to:</a:t>
            </a:r>
            <a:endParaRPr dirty="0"/>
          </a:p>
          <a:p>
            <a:pPr marL="457200" lvl="0" indent="-304800" algn="l" rtl="0">
              <a:lnSpc>
                <a:spcPct val="115000"/>
              </a:lnSpc>
              <a:spcBef>
                <a:spcPts val="0"/>
              </a:spcBef>
              <a:spcAft>
                <a:spcPts val="0"/>
              </a:spcAft>
              <a:buClr>
                <a:schemeClr val="dk1"/>
              </a:buClr>
              <a:buSzPts val="1200"/>
              <a:buFont typeface="Calibri"/>
              <a:buChar char="●"/>
            </a:pPr>
            <a:r>
              <a:rPr lang="en-US" dirty="0">
                <a:highlight>
                  <a:srgbClr val="FFFFFF"/>
                </a:highlight>
              </a:rPr>
              <a:t>Model trying new foods. </a:t>
            </a:r>
            <a:r>
              <a:rPr lang="en-US" dirty="0"/>
              <a:t>Remember children are always watching you – the adult they want to copy. Watching you eat new foods and especially talk about those you like will encourage children to consider trying new foods.</a:t>
            </a:r>
            <a:endParaRPr dirty="0">
              <a:highlight>
                <a:srgbClr val="FFFFFF"/>
              </a:highlight>
            </a:endParaRPr>
          </a:p>
          <a:p>
            <a:pPr marL="457200" lvl="0" indent="-304800" algn="l" rtl="0">
              <a:lnSpc>
                <a:spcPct val="115000"/>
              </a:lnSpc>
              <a:spcBef>
                <a:spcPts val="0"/>
              </a:spcBef>
              <a:spcAft>
                <a:spcPts val="0"/>
              </a:spcAft>
              <a:buClr>
                <a:schemeClr val="dk1"/>
              </a:buClr>
              <a:buSzPts val="1200"/>
              <a:buFont typeface="Calibri"/>
              <a:buChar char="●"/>
            </a:pPr>
            <a:r>
              <a:rPr lang="en-US" dirty="0">
                <a:highlight>
                  <a:srgbClr val="FFFFFF"/>
                </a:highlight>
              </a:rPr>
              <a:t>Tell stories about the first time you tried a new food. Did you like it the first time or did it take several opportunities to try before you liked it? Share that experience with children. Trying new foods helps our taste buds learn to like different things.</a:t>
            </a:r>
            <a:endParaRPr dirty="0"/>
          </a:p>
          <a:p>
            <a:pPr marL="457200" lvl="0" indent="-304800" algn="l" rtl="0">
              <a:lnSpc>
                <a:spcPct val="115000"/>
              </a:lnSpc>
              <a:spcBef>
                <a:spcPts val="0"/>
              </a:spcBef>
              <a:spcAft>
                <a:spcPts val="0"/>
              </a:spcAft>
              <a:buClr>
                <a:schemeClr val="dk1"/>
              </a:buClr>
              <a:buSzPts val="1200"/>
              <a:buFont typeface="Calibri"/>
              <a:buChar char="●"/>
            </a:pPr>
            <a:r>
              <a:rPr lang="en-US" dirty="0">
                <a:highlight>
                  <a:srgbClr val="FFFFFF"/>
                </a:highlight>
              </a:rPr>
              <a:t>Talk about different ways to prepare foods. Give an example of how you may not like a food prepared in one way (i.e. canned asparagus) but may LOVE it prepared a different way (</a:t>
            </a:r>
            <a:r>
              <a:rPr lang="en-US" dirty="0" err="1">
                <a:highlight>
                  <a:srgbClr val="FFFFFF"/>
                </a:highlight>
              </a:rPr>
              <a:t>ie</a:t>
            </a:r>
            <a:r>
              <a:rPr lang="en-US" dirty="0">
                <a:highlight>
                  <a:srgbClr val="FFFFFF"/>
                </a:highlight>
              </a:rPr>
              <a:t>. grilled asparagus). And, remind them of times when this is true for them if you have specific examples.</a:t>
            </a:r>
            <a:endParaRPr i="1" dirty="0">
              <a:highlight>
                <a:srgbClr val="FFFFFF"/>
              </a:highlight>
            </a:endParaRPr>
          </a:p>
        </p:txBody>
      </p:sp>
      <p:sp>
        <p:nvSpPr>
          <p:cNvPr id="364" name="Google Shape;364;gcd68bf6984_0_8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abf2a565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abf2a5659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dirty="0">
                <a:highlight>
                  <a:schemeClr val="lt1"/>
                </a:highlight>
              </a:rPr>
              <a:t>You may wonder, what if they eat nothing on their plate?  What do I do then? </a:t>
            </a:r>
            <a:endParaRPr i="1" dirty="0">
              <a:highlight>
                <a:schemeClr val="lt1"/>
              </a:highlight>
            </a:endParaRPr>
          </a:p>
          <a:p>
            <a:pPr marL="457200" lvl="0" indent="-304800" algn="l" rtl="0">
              <a:lnSpc>
                <a:spcPct val="115000"/>
              </a:lnSpc>
              <a:spcBef>
                <a:spcPts val="0"/>
              </a:spcBef>
              <a:spcAft>
                <a:spcPts val="0"/>
              </a:spcAft>
              <a:buClr>
                <a:schemeClr val="dk1"/>
              </a:buClr>
              <a:buSzPts val="1200"/>
              <a:buChar char="●"/>
            </a:pPr>
            <a:r>
              <a:rPr lang="en-US" i="1" dirty="0">
                <a:highlight>
                  <a:srgbClr val="FFFFFF"/>
                </a:highlight>
              </a:rPr>
              <a:t>One strategy for picky eaters is the “Bread and Jam for Frances” (a book by Russell Hoban) approach.  Offer a single boring but acceptable alternative if the child is hungry.  Yogurt, peanut butter and jelly sandwich etc.  That way parents can feel that they are offering their children something to eat without a challenge.  Eventually, children get bored of the alternative and explore on their own. This preserves the Relationship Building Block and also promotes the child's own emotional growth, as they feel respected and allowed to explore. </a:t>
            </a:r>
            <a:endParaRPr i="1" dirty="0">
              <a:highlight>
                <a:srgbClr val="FFFFFF"/>
              </a:highlight>
            </a:endParaRPr>
          </a:p>
          <a:p>
            <a:pPr marL="914400" lvl="1" indent="-317500" algn="l" rtl="0">
              <a:lnSpc>
                <a:spcPct val="115000"/>
              </a:lnSpc>
              <a:spcBef>
                <a:spcPts val="0"/>
              </a:spcBef>
              <a:spcAft>
                <a:spcPts val="0"/>
              </a:spcAft>
              <a:buClr>
                <a:schemeClr val="dk1"/>
              </a:buClr>
              <a:buSzPts val="1400"/>
              <a:buChar char="○"/>
            </a:pPr>
            <a:r>
              <a:rPr lang="en-US" b="1" dirty="0">
                <a:highlight>
                  <a:srgbClr val="FFFFFF"/>
                </a:highlight>
              </a:rPr>
              <a:t>Trainer Note:</a:t>
            </a:r>
            <a:r>
              <a:rPr lang="en-US" dirty="0">
                <a:highlight>
                  <a:srgbClr val="FFFFFF"/>
                </a:highlight>
              </a:rPr>
              <a:t> Background of the book “Bread and Jam for Frances”-Frances is a fussy eater. In fact, the only thing she likes is bread and jam. So she's delighted when Mother and Father grant her wish and give her bread and jam at every meal. </a:t>
            </a:r>
            <a:endParaRPr dirty="0">
              <a:highlight>
                <a:srgbClr val="FFFFFF"/>
              </a:highlight>
            </a:endParaRPr>
          </a:p>
          <a:p>
            <a:pPr marL="914400" lvl="0" indent="0" algn="l" rtl="0">
              <a:lnSpc>
                <a:spcPct val="115000"/>
              </a:lnSpc>
              <a:spcBef>
                <a:spcPts val="0"/>
              </a:spcBef>
              <a:spcAft>
                <a:spcPts val="0"/>
              </a:spcAft>
              <a:buNone/>
            </a:pPr>
            <a:endParaRPr dirty="0">
              <a:highlight>
                <a:srgbClr val="FFFFFF"/>
              </a:highlight>
            </a:endParaRPr>
          </a:p>
          <a:p>
            <a:pPr marL="457200" lvl="0" indent="-304800" algn="l" rtl="0">
              <a:lnSpc>
                <a:spcPct val="115000"/>
              </a:lnSpc>
              <a:spcBef>
                <a:spcPts val="0"/>
              </a:spcBef>
              <a:spcAft>
                <a:spcPts val="0"/>
              </a:spcAft>
              <a:buClr>
                <a:schemeClr val="dk1"/>
              </a:buClr>
              <a:buSzPts val="1200"/>
              <a:buChar char="●"/>
            </a:pPr>
            <a:r>
              <a:rPr lang="en-US" i="1" dirty="0">
                <a:highlight>
                  <a:srgbClr val="FFFFFF"/>
                </a:highlight>
              </a:rPr>
              <a:t>Wrap it up and save their dinner for later.  When the child comes back hungry, you can let them know you saved their dinner plate!  </a:t>
            </a:r>
            <a:endParaRPr i="1" dirty="0">
              <a:highlight>
                <a:srgbClr val="FFFFFF"/>
              </a:highlight>
            </a:endParaRPr>
          </a:p>
          <a:p>
            <a:pPr marL="457200" lvl="0" indent="-304800" algn="l" rtl="0">
              <a:lnSpc>
                <a:spcPct val="115000"/>
              </a:lnSpc>
              <a:spcBef>
                <a:spcPts val="0"/>
              </a:spcBef>
              <a:spcAft>
                <a:spcPts val="0"/>
              </a:spcAft>
              <a:buClr>
                <a:schemeClr val="dk1"/>
              </a:buClr>
              <a:buSzPts val="1200"/>
              <a:buChar char="●"/>
            </a:pPr>
            <a:r>
              <a:rPr lang="en-US" i="1" dirty="0">
                <a:highlight>
                  <a:srgbClr val="FFFFFF"/>
                </a:highlight>
              </a:rPr>
              <a:t>Offer a “safety food” with the original meal- a safety food is a food they are familiar with and you know they enjoy.  Not necessarily endless mac &amp; cheese, but if they have tried corn, and like corn, offer it as an additional side option.  </a:t>
            </a:r>
            <a:endParaRPr i="1" dirty="0">
              <a:highlight>
                <a:srgbClr val="FFFFFF"/>
              </a:highlight>
            </a:endParaRPr>
          </a:p>
          <a:p>
            <a:pPr marL="914400" lvl="1" indent="-317500" algn="l" rtl="0">
              <a:lnSpc>
                <a:spcPct val="115000"/>
              </a:lnSpc>
              <a:spcBef>
                <a:spcPts val="0"/>
              </a:spcBef>
              <a:spcAft>
                <a:spcPts val="0"/>
              </a:spcAft>
              <a:buClr>
                <a:schemeClr val="dk1"/>
              </a:buClr>
              <a:buSzPts val="1400"/>
              <a:buChar char="○"/>
            </a:pPr>
            <a:r>
              <a:rPr lang="en-US" b="1" dirty="0">
                <a:highlight>
                  <a:srgbClr val="FFFFFF"/>
                </a:highlight>
              </a:rPr>
              <a:t>Trainer Note: </a:t>
            </a:r>
            <a:r>
              <a:rPr lang="en-US" dirty="0">
                <a:highlight>
                  <a:srgbClr val="FFFFFF"/>
                </a:highlight>
              </a:rPr>
              <a:t>This is a strategy adapted from Solid Starts, which is listed in our resources on the handout that goes along with this session.</a:t>
            </a:r>
            <a:endParaRPr dirty="0">
              <a:highlight>
                <a:srgbClr val="FFFFFF"/>
              </a:highlight>
            </a:endParaRPr>
          </a:p>
          <a:p>
            <a:pPr marL="457200" lvl="0" indent="-304800" algn="l" rtl="0">
              <a:lnSpc>
                <a:spcPct val="115000"/>
              </a:lnSpc>
              <a:spcBef>
                <a:spcPts val="0"/>
              </a:spcBef>
              <a:spcAft>
                <a:spcPts val="0"/>
              </a:spcAft>
              <a:buClr>
                <a:schemeClr val="dk1"/>
              </a:buClr>
              <a:buSzPts val="1200"/>
              <a:buFont typeface="Calibri"/>
              <a:buChar char="●"/>
            </a:pPr>
            <a:r>
              <a:rPr lang="en-US" i="1" dirty="0"/>
              <a:t>When offering a new food, do it one at a time along with other foods the child likes. This allows them to have “safe” options on their plate.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Getting kids involved with meal prep. Let them help by washing fruits or veggies, using a kid friendly knife to cut up softer produce like strawberries or mushrooms, etc.  When planning your meals, get the kids involved and start a conversation about adding in a new food. </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“Thank you bites” can always be helpful- encouraging the child to take at least one bite.  After they take a bite, they can then say “no thank you” if they do not wish to eat any more of that particular food.  </a:t>
            </a:r>
            <a:endParaRPr dirty="0">
              <a:highlight>
                <a:srgbClr val="FFFFFF"/>
              </a:highlight>
            </a:endParaRPr>
          </a:p>
          <a:p>
            <a:pPr marL="0" lvl="0" indent="0" algn="l" rtl="0">
              <a:lnSpc>
                <a:spcPct val="115000"/>
              </a:lnSpc>
              <a:spcBef>
                <a:spcPts val="0"/>
              </a:spcBef>
              <a:spcAft>
                <a:spcPts val="0"/>
              </a:spcAft>
              <a:buNone/>
            </a:pPr>
            <a:endParaRPr dirty="0">
              <a:highlight>
                <a:srgbClr val="FFFFFF"/>
              </a:highlight>
            </a:endParaRPr>
          </a:p>
          <a:p>
            <a:pPr marL="0" lvl="0" indent="0" algn="l" rtl="0">
              <a:lnSpc>
                <a:spcPct val="115000"/>
              </a:lnSpc>
              <a:spcBef>
                <a:spcPts val="0"/>
              </a:spcBef>
              <a:spcAft>
                <a:spcPts val="0"/>
              </a:spcAft>
              <a:buNone/>
            </a:pPr>
            <a:r>
              <a:rPr lang="en-US" i="1" dirty="0">
                <a:highlight>
                  <a:srgbClr val="FFFFFF"/>
                </a:highlight>
              </a:rPr>
              <a:t>The overarching message is that the emotional environment of eating is (usually) more important than getting children to eat a particular food.  Most children go through phases with their eating, be prepared to continue to offer new foods AND have a fallback for the expected food refusals.  We want to preserve the relationship between parents and children, and allow the child to develop the autonomy that they need.</a:t>
            </a:r>
            <a:endParaRPr i="1" dirty="0">
              <a:highlight>
                <a:srgbClr val="FFFFFF"/>
              </a:highlight>
            </a:endParaRPr>
          </a:p>
          <a:p>
            <a:pPr marL="0" lvl="0" indent="0" algn="l" rtl="0">
              <a:lnSpc>
                <a:spcPct val="115000"/>
              </a:lnSpc>
              <a:spcBef>
                <a:spcPts val="0"/>
              </a:spcBef>
              <a:spcAft>
                <a:spcPts val="0"/>
              </a:spcAft>
              <a:buNone/>
            </a:pPr>
            <a:endParaRPr i="1" dirty="0">
              <a:highlight>
                <a:srgbClr val="FFFFFF"/>
              </a:highlight>
            </a:endParaRPr>
          </a:p>
          <a:p>
            <a:pPr marL="0" lvl="0" indent="0" algn="l" rtl="0">
              <a:lnSpc>
                <a:spcPct val="115000"/>
              </a:lnSpc>
              <a:spcBef>
                <a:spcPts val="0"/>
              </a:spcBef>
              <a:spcAft>
                <a:spcPts val="0"/>
              </a:spcAft>
              <a:buNone/>
            </a:pPr>
            <a:r>
              <a:rPr lang="en-US" i="1" dirty="0">
                <a:highlight>
                  <a:srgbClr val="FFFFFF"/>
                </a:highlight>
              </a:rPr>
              <a:t>As we will get into the discussion questions, you will be able to learn and adapt more strategies from the families in this Cafe. </a:t>
            </a:r>
            <a:endParaRPr i="1" dirty="0"/>
          </a:p>
        </p:txBody>
      </p:sp>
      <p:sp>
        <p:nvSpPr>
          <p:cNvPr id="382" name="Google Shape;382;g10abf2a5659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070adddc4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1070adddc47_0_5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i="1"/>
              <a:t>Before we move into the discussion, we want to make sure we are setting a space for a positive environment and experience for all who are participating today.  This will help set the stage for our conversations. </a:t>
            </a:r>
            <a:endParaRPr i="1"/>
          </a:p>
          <a:p>
            <a:pPr marL="0" lvl="0" indent="0" algn="l" rtl="0">
              <a:spcBef>
                <a:spcPts val="0"/>
              </a:spcBef>
              <a:spcAft>
                <a:spcPts val="0"/>
              </a:spcAft>
              <a:buNone/>
            </a:pPr>
            <a:endParaRPr i="1"/>
          </a:p>
          <a:p>
            <a:pPr marL="457200" lvl="0" indent="-304800" algn="l" rtl="0">
              <a:lnSpc>
                <a:spcPct val="125000"/>
              </a:lnSpc>
              <a:spcBef>
                <a:spcPts val="0"/>
              </a:spcBef>
              <a:spcAft>
                <a:spcPts val="0"/>
              </a:spcAft>
              <a:buClr>
                <a:schemeClr val="dk1"/>
              </a:buClr>
              <a:buSzPts val="1200"/>
              <a:buFont typeface="Calibri"/>
              <a:buChar char="●"/>
            </a:pPr>
            <a:r>
              <a:rPr lang="en-US" i="1"/>
              <a:t>Active listening- truly listening to everyone sharing and being present</a:t>
            </a:r>
            <a:endParaRPr i="1"/>
          </a:p>
          <a:p>
            <a:pPr marL="457200" lvl="0" indent="-304800" algn="l" rtl="0">
              <a:lnSpc>
                <a:spcPct val="125000"/>
              </a:lnSpc>
              <a:spcBef>
                <a:spcPts val="0"/>
              </a:spcBef>
              <a:spcAft>
                <a:spcPts val="0"/>
              </a:spcAft>
              <a:buClr>
                <a:schemeClr val="dk1"/>
              </a:buClr>
              <a:buSzPts val="1200"/>
              <a:buFont typeface="Calibri"/>
              <a:buChar char="●"/>
            </a:pPr>
            <a:r>
              <a:rPr lang="en-US" i="1"/>
              <a:t>Judgement free zone/safe place- This is a judgement free zone in order to help create a safe place.</a:t>
            </a:r>
            <a:endParaRPr i="1"/>
          </a:p>
          <a:p>
            <a:pPr marL="457200" lvl="0" indent="-304800" algn="l" rtl="0">
              <a:lnSpc>
                <a:spcPct val="125000"/>
              </a:lnSpc>
              <a:spcBef>
                <a:spcPts val="0"/>
              </a:spcBef>
              <a:spcAft>
                <a:spcPts val="0"/>
              </a:spcAft>
              <a:buClr>
                <a:schemeClr val="dk1"/>
              </a:buClr>
              <a:buSzPts val="1200"/>
              <a:buFont typeface="Calibri"/>
              <a:buChar char="●"/>
            </a:pPr>
            <a:r>
              <a:rPr lang="en-US" i="1"/>
              <a:t>Confidentiality-What happens in the café, stays in the café! </a:t>
            </a:r>
            <a:endParaRPr i="1"/>
          </a:p>
          <a:p>
            <a:pPr marL="457200" lvl="0" indent="-304800" algn="l" rtl="0">
              <a:lnSpc>
                <a:spcPct val="125000"/>
              </a:lnSpc>
              <a:spcBef>
                <a:spcPts val="0"/>
              </a:spcBef>
              <a:spcAft>
                <a:spcPts val="0"/>
              </a:spcAft>
              <a:buClr>
                <a:schemeClr val="dk1"/>
              </a:buClr>
              <a:buSzPts val="1200"/>
              <a:buFont typeface="Calibri"/>
              <a:buChar char="●"/>
            </a:pPr>
            <a:r>
              <a:rPr lang="en-US" i="1"/>
              <a:t>All responses welcome! We encourage everyone to be open in sharing their thoughts and experiences.  That's what makes a cafe so special!</a:t>
            </a:r>
            <a:endParaRPr i="1"/>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a:t>Any questions? Alright, let’s dive into the Cafe questions. </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92" name="Google Shape;392;g1070adddc47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d8527b1616_9_17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d8527b1616_9_1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a:t>
            </a:r>
            <a:r>
              <a:rPr lang="en-US" dirty="0"/>
              <a:t>  Based on the number of participants, divide into groups of up to five people. Breakout rooms will be used for each of the cafe questions. Small group discussions should last for eight-ten minutes.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If the Cafe is in person, refer to the Better Together Family Cafe Toolkit for facilitation instructions.</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At this time, give a brief explanation of how the cafe portion works to the participants. </a:t>
            </a:r>
            <a:endParaRPr dirty="0"/>
          </a:p>
          <a:p>
            <a:pPr marL="0" lvl="0" indent="0" algn="l" rtl="0">
              <a:spcBef>
                <a:spcPts val="0"/>
              </a:spcBef>
              <a:spcAft>
                <a:spcPts val="0"/>
              </a:spcAft>
              <a:buClr>
                <a:schemeClr val="dk1"/>
              </a:buClr>
              <a:buSzPts val="1400"/>
              <a:buFont typeface="Arial"/>
              <a:buNone/>
            </a:pPr>
            <a:r>
              <a:rPr lang="en-US" dirty="0"/>
              <a:t>Sample Script (This will vary based on several factors: in person/virtual, large group/small group, </a:t>
            </a:r>
            <a:r>
              <a:rPr lang="en-US" dirty="0" err="1"/>
              <a:t>etc</a:t>
            </a:r>
            <a:r>
              <a:rPr lang="en-US" dirty="0"/>
              <a:t>):</a:t>
            </a:r>
            <a:endParaRPr dirty="0"/>
          </a:p>
          <a:p>
            <a:pPr marL="0" lvl="0" indent="0" algn="l" rtl="0">
              <a:spcBef>
                <a:spcPts val="0"/>
              </a:spcBef>
              <a:spcAft>
                <a:spcPts val="0"/>
              </a:spcAft>
              <a:buClr>
                <a:schemeClr val="dk1"/>
              </a:buClr>
              <a:buSzPts val="1400"/>
              <a:buFont typeface="Arial"/>
              <a:buNone/>
            </a:pPr>
            <a:r>
              <a:rPr lang="en-US" i="1" dirty="0"/>
              <a:t>We are about to move into the cafe questions.  During this time, you will have about eight minutes with your group to discuss the each question.  This is an opportunity to connect and collaborate with each other.  After each cafe question, we will come back together to debrief our discussion with the whole group.  </a:t>
            </a:r>
            <a:endParaRPr dirty="0"/>
          </a:p>
        </p:txBody>
      </p:sp>
      <p:sp>
        <p:nvSpPr>
          <p:cNvPr id="403" name="Google Shape;403;gd8527b1616_9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d8527b1616_9_26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d8527b1616_9_26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When have you felt successful in your meal planning/preparation? What made it feel successful?</a:t>
            </a:r>
            <a:endParaRPr i="1"/>
          </a:p>
        </p:txBody>
      </p:sp>
      <p:sp>
        <p:nvSpPr>
          <p:cNvPr id="413" name="Google Shape;413;gd8527b1616_9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cd68bf6984_0_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cd68bf6984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 </a:t>
            </a:r>
            <a:r>
              <a:rPr lang="en-US" dirty="0"/>
              <a:t>Omit this slide if you are hosting the cafe in person.</a:t>
            </a:r>
            <a:endParaRPr dirty="0"/>
          </a:p>
        </p:txBody>
      </p:sp>
      <p:sp>
        <p:nvSpPr>
          <p:cNvPr id="175" name="Google Shape;175;gcd68bf69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d8527b1616_9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d8527b1616_9_36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dirty="0"/>
              <a:t>What are some creative ways you have supported your children in trying new foods?</a:t>
            </a:r>
            <a:endParaRPr i="1" dirty="0"/>
          </a:p>
          <a:p>
            <a:pPr marL="0" lvl="0" indent="0" algn="l" rtl="0">
              <a:lnSpc>
                <a:spcPct val="115000"/>
              </a:lnSpc>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Clr>
                <a:schemeClr val="dk1"/>
              </a:buClr>
              <a:buSzPts val="1100"/>
              <a:buFont typeface="Arial"/>
              <a:buNone/>
            </a:pPr>
            <a:r>
              <a:rPr lang="en-US" b="1" dirty="0"/>
              <a:t>Trainer Note: </a:t>
            </a:r>
            <a:endParaRPr b="1" dirty="0"/>
          </a:p>
          <a:p>
            <a:pPr marL="0" lvl="0" indent="0" algn="l" rtl="0">
              <a:lnSpc>
                <a:spcPct val="115000"/>
              </a:lnSpc>
              <a:spcBef>
                <a:spcPts val="0"/>
              </a:spcBef>
              <a:spcAft>
                <a:spcPts val="0"/>
              </a:spcAft>
              <a:buClr>
                <a:schemeClr val="dk1"/>
              </a:buClr>
              <a:buSzPts val="1100"/>
              <a:buFont typeface="Arial"/>
              <a:buNone/>
            </a:pPr>
            <a:r>
              <a:rPr lang="en-US" dirty="0"/>
              <a:t>Share a couple of examples listed here, or your own examples to get participants thinking.  Examples- special names, fun ways to prepare and serve the food, </a:t>
            </a:r>
            <a:r>
              <a:rPr lang="en-US" dirty="0">
                <a:highlight>
                  <a:srgbClr val="FFFFFF"/>
                </a:highlight>
              </a:rPr>
              <a:t>have child help in food preparation; introduce before mealtime and allow children to learn about it first, then introduce it as a food option at another time; cut in interesting shapes; allow child to choose which new thing to try.  </a:t>
            </a:r>
            <a:r>
              <a:rPr lang="en-US" dirty="0"/>
              <a:t>How have you managed a situation where they don’t like food that's offered? </a:t>
            </a:r>
            <a:endParaRPr dirty="0"/>
          </a:p>
        </p:txBody>
      </p:sp>
      <p:sp>
        <p:nvSpPr>
          <p:cNvPr id="423" name="Google Shape;423;gd8527b1616_9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d8527b1616_9_279: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d8527b1616_9_27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i="1"/>
              <a:t>What are some strategies you learned today and how will you apply them when introducing new foods to your child?</a:t>
            </a:r>
            <a:endParaRPr i="1"/>
          </a:p>
          <a:p>
            <a:pPr marL="0" lvl="0" indent="0" algn="l" rtl="0">
              <a:lnSpc>
                <a:spcPct val="100000"/>
              </a:lnSpc>
              <a:spcBef>
                <a:spcPts val="0"/>
              </a:spcBef>
              <a:spcAft>
                <a:spcPts val="0"/>
              </a:spcAft>
              <a:buSzPts val="1400"/>
              <a:buNone/>
            </a:pPr>
            <a:r>
              <a:rPr lang="en-US"/>
              <a:t> </a:t>
            </a:r>
            <a:endParaRPr>
              <a:latin typeface="Arial"/>
              <a:ea typeface="Arial"/>
              <a:cs typeface="Arial"/>
              <a:sym typeface="Arial"/>
            </a:endParaRPr>
          </a:p>
        </p:txBody>
      </p:sp>
      <p:sp>
        <p:nvSpPr>
          <p:cNvPr id="433" name="Google Shape;433;gd8527b1616_9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d8527b1616_9_376: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d8527b1616_9_37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a:t>
            </a:r>
            <a:r>
              <a:rPr lang="en-US"/>
              <a:t>: It is important to ask each reflection question individually and allow wait time for responses. </a:t>
            </a:r>
            <a:endParaRPr/>
          </a:p>
        </p:txBody>
      </p:sp>
      <p:sp>
        <p:nvSpPr>
          <p:cNvPr id="443" name="Google Shape;443;gd8527b1616_9_3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d8527b1616_9_55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d8527b1616_9_5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i="1">
                <a:highlight>
                  <a:schemeClr val="lt1"/>
                </a:highlight>
              </a:rPr>
              <a:t>What is one way you can incorporate one or more of the HOPE Building Blocks into your mealtime routine? </a:t>
            </a:r>
            <a:endParaRPr i="1">
              <a:highlight>
                <a:schemeClr val="lt1"/>
              </a:highlight>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r>
              <a:rPr lang="en-US" b="1"/>
              <a:t>Trainer Note: </a:t>
            </a:r>
            <a:endParaRPr b="1"/>
          </a:p>
          <a:p>
            <a:pPr marL="0" lvl="0" indent="0" algn="l" rtl="0">
              <a:lnSpc>
                <a:spcPct val="100000"/>
              </a:lnSpc>
              <a:spcBef>
                <a:spcPts val="0"/>
              </a:spcBef>
              <a:spcAft>
                <a:spcPts val="0"/>
              </a:spcAft>
              <a:buClr>
                <a:srgbClr val="3C4043"/>
              </a:buClr>
              <a:buSzPts val="1200"/>
              <a:buFont typeface="Roboto"/>
              <a:buNone/>
            </a:pPr>
            <a:r>
              <a:rPr lang="en-US"/>
              <a:t>Examples include:</a:t>
            </a:r>
            <a:endParaRPr/>
          </a:p>
          <a:p>
            <a:pPr marL="0" lvl="0" indent="0" algn="l" rtl="0">
              <a:lnSpc>
                <a:spcPct val="100000"/>
              </a:lnSpc>
              <a:spcBef>
                <a:spcPts val="0"/>
              </a:spcBef>
              <a:spcAft>
                <a:spcPts val="0"/>
              </a:spcAft>
              <a:buClr>
                <a:srgbClr val="3C4043"/>
              </a:buClr>
              <a:buSzPts val="1200"/>
              <a:buFont typeface="Roboto"/>
              <a:buNone/>
            </a:pPr>
            <a:r>
              <a:rPr lang="en-US"/>
              <a:t>-Eating as a family supports relationships &amp; emotional growth BB</a:t>
            </a:r>
            <a:endParaRPr/>
          </a:p>
          <a:p>
            <a:pPr marL="0" lvl="0" indent="0" algn="l" rtl="0">
              <a:lnSpc>
                <a:spcPct val="100000"/>
              </a:lnSpc>
              <a:spcBef>
                <a:spcPts val="0"/>
              </a:spcBef>
              <a:spcAft>
                <a:spcPts val="0"/>
              </a:spcAft>
              <a:buClr>
                <a:srgbClr val="3C4043"/>
              </a:buClr>
              <a:buSzPts val="1200"/>
              <a:buFont typeface="Roboto"/>
              <a:buNone/>
            </a:pPr>
            <a:r>
              <a:rPr lang="en-US"/>
              <a:t>-Meal prep- supports relationships &amp; environment BB</a:t>
            </a:r>
            <a:endParaRPr/>
          </a:p>
        </p:txBody>
      </p:sp>
      <p:sp>
        <p:nvSpPr>
          <p:cNvPr id="458" name="Google Shape;458;gd8527b1616_9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cd68bf6984_0_106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cd68bf6984_0_106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Roboto"/>
              <a:buNone/>
            </a:pPr>
            <a:r>
              <a:rPr lang="en-US" b="1"/>
              <a:t>Trainer Note: </a:t>
            </a:r>
            <a:r>
              <a:rPr lang="en-US"/>
              <a:t>Only use this slide if you are hosting the cafe virtually.  If you are hosting in person, please refer to the Better Together Family Cafe Toolkit for more details.</a:t>
            </a:r>
            <a:endParaRPr/>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200"/>
              <a:buFont typeface="Roboto"/>
              <a:buNone/>
            </a:pPr>
            <a:r>
              <a:rPr lang="en-US" i="1"/>
              <a:t>Futureme.org is a website we suggest using for the Note to Self.  Type in your response, click “Choose a Date” and enter the date two weeks from today. Keep the letter private. Type in your email address. Click “Send to the Future!”  On your selected date, your note to self will arrive in your email to serve as a reminder of the positive experience you wanted to create for your family. </a:t>
            </a:r>
            <a:endParaRPr i="1"/>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600"/>
              <a:buFont typeface="Roboto"/>
              <a:buNone/>
            </a:pPr>
            <a:r>
              <a:rPr lang="en-US" b="1"/>
              <a:t>Background Information:</a:t>
            </a:r>
            <a:endParaRPr b="1"/>
          </a:p>
          <a:p>
            <a:pPr marL="0" lvl="0" indent="0" algn="l" rtl="0">
              <a:spcBef>
                <a:spcPts val="0"/>
              </a:spcBef>
              <a:spcAft>
                <a:spcPts val="0"/>
              </a:spcAft>
              <a:buClr>
                <a:schemeClr val="dk1"/>
              </a:buClr>
              <a:buSzPts val="1600"/>
              <a:buFont typeface="Roboto"/>
              <a:buNone/>
            </a:pPr>
            <a:r>
              <a:rPr lang="en-US" u="sng">
                <a:highlight>
                  <a:schemeClr val="lt1"/>
                </a:highlight>
                <a:hlinkClick r:id="rId3"/>
              </a:rPr>
              <a:t>https://www.futureme.org</a:t>
            </a:r>
            <a:r>
              <a:rPr lang="en-US">
                <a:highlight>
                  <a:schemeClr val="lt1"/>
                </a:highlight>
              </a:rPr>
              <a:t> is a website participants can use, especially virtually, to send the note to self. The link and information should be included in the follow up email if the cafe is done virtually. </a:t>
            </a:r>
            <a:endParaRPr>
              <a:highlight>
                <a:schemeClr val="lt1"/>
              </a:highlight>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endParaRPr/>
          </a:p>
        </p:txBody>
      </p:sp>
      <p:sp>
        <p:nvSpPr>
          <p:cNvPr id="468" name="Google Shape;468;gcd68bf6984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cd68bf6984_0_1149: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cd68bf6984_0_114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Trainer Note: </a:t>
            </a:r>
            <a:r>
              <a:rPr lang="en-US"/>
              <a:t>This slide can be used to discuss any questions, evaluations, next steps, etc.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p:txBody>
      </p:sp>
      <p:sp>
        <p:nvSpPr>
          <p:cNvPr id="477" name="Google Shape;477;gcd68bf6984_0_1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cd68bf6984_0_123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cd68bf6984_0_123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Type your notes</a:t>
            </a:r>
            <a:endParaRPr/>
          </a:p>
        </p:txBody>
      </p:sp>
      <p:sp>
        <p:nvSpPr>
          <p:cNvPr id="487" name="Google Shape;487;gcd68bf6984_0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d8527b1616_11_75:notes"/>
          <p:cNvSpPr>
            <a:spLocks noGrp="1" noRot="1" noChangeAspect="1"/>
          </p:cNvSpPr>
          <p:nvPr>
            <p:ph type="sldImg" idx="2"/>
          </p:nvPr>
        </p:nvSpPr>
        <p:spPr>
          <a:xfrm>
            <a:off x="687139" y="1143000"/>
            <a:ext cx="548372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d8527b1616_11_7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i="1" dirty="0"/>
              <a:t>Can you remember a favorite everyday food from when you were growing up? </a:t>
            </a:r>
            <a:endParaRPr i="1" dirty="0"/>
          </a:p>
          <a:p>
            <a:pPr marL="0" lvl="0" indent="0" algn="l" rtl="0">
              <a:lnSpc>
                <a:spcPct val="100000"/>
              </a:lnSpc>
              <a:spcBef>
                <a:spcPts val="0"/>
              </a:spcBef>
              <a:spcAft>
                <a:spcPts val="0"/>
              </a:spcAft>
              <a:buNone/>
            </a:pPr>
            <a:r>
              <a:rPr lang="en-US" i="1" dirty="0"/>
              <a:t>What is a positive childhood memory you have associated with food?</a:t>
            </a:r>
            <a:endParaRPr i="1" dirty="0"/>
          </a:p>
          <a:p>
            <a:pPr marL="0" lvl="0" indent="0" algn="l" rtl="0">
              <a:lnSpc>
                <a:spcPct val="100000"/>
              </a:lnSpc>
              <a:spcBef>
                <a:spcPts val="0"/>
              </a:spcBef>
              <a:spcAft>
                <a:spcPts val="0"/>
              </a:spcAft>
              <a:buNone/>
            </a:pPr>
            <a:endParaRPr i="1" dirty="0"/>
          </a:p>
          <a:p>
            <a:pPr marL="0" lvl="0" indent="0" algn="l" rtl="0">
              <a:lnSpc>
                <a:spcPct val="125000"/>
              </a:lnSpc>
              <a:spcBef>
                <a:spcPts val="0"/>
              </a:spcBef>
              <a:spcAft>
                <a:spcPts val="0"/>
              </a:spcAft>
              <a:buClr>
                <a:schemeClr val="dk1"/>
              </a:buClr>
              <a:buSzPts val="1800"/>
              <a:buFont typeface="Arial"/>
              <a:buNone/>
            </a:pPr>
            <a:r>
              <a:rPr lang="en-US" b="1" dirty="0">
                <a:solidFill>
                  <a:srgbClr val="121212"/>
                </a:solidFill>
              </a:rPr>
              <a:t>Trainer Note: </a:t>
            </a:r>
            <a:r>
              <a:rPr lang="en-US" dirty="0">
                <a:solidFill>
                  <a:srgbClr val="121212"/>
                </a:solidFill>
              </a:rPr>
              <a:t>Share your own response to start the conversation. </a:t>
            </a:r>
            <a:endParaRPr dirty="0">
              <a:solidFill>
                <a:srgbClr val="121212"/>
              </a:solidFill>
            </a:endParaRPr>
          </a:p>
          <a:p>
            <a:pPr marL="0" lvl="0" indent="0" algn="l" rtl="0">
              <a:lnSpc>
                <a:spcPct val="125000"/>
              </a:lnSpc>
              <a:spcBef>
                <a:spcPts val="0"/>
              </a:spcBef>
              <a:spcAft>
                <a:spcPts val="0"/>
              </a:spcAft>
              <a:buClr>
                <a:schemeClr val="dk1"/>
              </a:buClr>
              <a:buSzPts val="1800"/>
              <a:buFont typeface="Arial"/>
              <a:buNone/>
            </a:pPr>
            <a:endParaRPr dirty="0">
              <a:solidFill>
                <a:srgbClr val="121212"/>
              </a:solidFill>
            </a:endParaRPr>
          </a:p>
          <a:p>
            <a:pPr marL="0" lvl="0" indent="0" algn="l" rtl="0">
              <a:lnSpc>
                <a:spcPct val="125000"/>
              </a:lnSpc>
              <a:spcBef>
                <a:spcPts val="0"/>
              </a:spcBef>
              <a:spcAft>
                <a:spcPts val="0"/>
              </a:spcAft>
              <a:buClr>
                <a:schemeClr val="dk1"/>
              </a:buClr>
              <a:buSzPts val="1800"/>
              <a:buFont typeface="Arial"/>
              <a:buNone/>
            </a:pPr>
            <a:r>
              <a:rPr lang="en-US" i="1" dirty="0">
                <a:solidFill>
                  <a:srgbClr val="121212"/>
                </a:solidFill>
              </a:rPr>
              <a:t>Thank you all for sharing! Now let’s find out a little more about what we’re going to be discussing. </a:t>
            </a:r>
            <a:endParaRPr dirty="0">
              <a:solidFill>
                <a:srgbClr val="121212"/>
              </a:solidFill>
            </a:endParaRPr>
          </a:p>
        </p:txBody>
      </p:sp>
      <p:sp>
        <p:nvSpPr>
          <p:cNvPr id="204" name="Google Shape;204;gd8527b1616_1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d8527b1616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d8527b1616_9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US" i="1" dirty="0"/>
              <a:t>Objectives for this Better Together Cafe: </a:t>
            </a:r>
            <a:endParaRPr i="1" dirty="0">
              <a:highlight>
                <a:schemeClr val="lt1"/>
              </a:highlight>
            </a:endParaRPr>
          </a:p>
          <a:p>
            <a:pPr marL="457200" lvl="0" indent="-304800" algn="l" rtl="0">
              <a:lnSpc>
                <a:spcPct val="115000"/>
              </a:lnSpc>
              <a:spcBef>
                <a:spcPts val="0"/>
              </a:spcBef>
              <a:spcAft>
                <a:spcPts val="0"/>
              </a:spcAft>
              <a:buClr>
                <a:schemeClr val="dk1"/>
              </a:buClr>
              <a:buSzPts val="1200"/>
              <a:buFont typeface="Calibri"/>
              <a:buChar char="●"/>
            </a:pPr>
            <a:r>
              <a:rPr lang="en-US" i="1" dirty="0">
                <a:highlight>
                  <a:schemeClr val="lt1"/>
                </a:highlight>
              </a:rPr>
              <a:t>To understand how the Four Building Blocks of HOPE (Healthy Outcomes from Positive Experiences) support the development of the child and family</a:t>
            </a:r>
            <a:endParaRPr i="1" dirty="0"/>
          </a:p>
          <a:p>
            <a:pPr marL="457200" lvl="0" indent="-304800" algn="l" rtl="0">
              <a:lnSpc>
                <a:spcPct val="115000"/>
              </a:lnSpc>
              <a:spcBef>
                <a:spcPts val="0"/>
              </a:spcBef>
              <a:spcAft>
                <a:spcPts val="0"/>
              </a:spcAft>
              <a:buClr>
                <a:schemeClr val="dk1"/>
              </a:buClr>
              <a:buSzPts val="1200"/>
              <a:buFont typeface="Calibri"/>
              <a:buChar char="●"/>
            </a:pPr>
            <a:r>
              <a:rPr lang="en-US" i="1" dirty="0"/>
              <a:t>To engage in conversations about create positive experiences with healthy foods and mealtime activities</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n-US" i="1" dirty="0"/>
              <a:t>We will start by discussing the Building Blocks of HOPE.</a:t>
            </a:r>
            <a:endParaRPr i="1" dirty="0"/>
          </a:p>
        </p:txBody>
      </p:sp>
      <p:sp>
        <p:nvSpPr>
          <p:cNvPr id="214" name="Google Shape;214;gd8527b1616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d68bf6984_0_10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cd68bf6984_0_10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i="1"/>
              <a:t>Just as ACEs (Adverse Childhood Experiences) are organized into categories or domains, we see that PCEs (positive childhood experiences) can be organized into the Four Building Blocks. HOPE (Healthy Outcomes from Positive Experiences) centers around key Positive Childhood Experiences (PCEs) that buffer against the negative lifelong health effects caused by Adverse Childhood Experiences. These Building Blocks are essential for healthy development - even in the absence of ACES.</a:t>
            </a:r>
            <a:endParaRPr i="1"/>
          </a:p>
          <a:p>
            <a:pPr marL="0" lvl="0" indent="0" algn="l" rtl="0">
              <a:lnSpc>
                <a:spcPct val="100000"/>
              </a:lnSpc>
              <a:spcBef>
                <a:spcPts val="383"/>
              </a:spcBef>
              <a:spcAft>
                <a:spcPts val="0"/>
              </a:spcAft>
              <a:buClr>
                <a:schemeClr val="dk1"/>
              </a:buClr>
              <a:buSzPts val="1400"/>
              <a:buFont typeface="Arial"/>
              <a:buNone/>
            </a:pPr>
            <a:endParaRPr i="1"/>
          </a:p>
          <a:p>
            <a:pPr marL="0" lvl="0" indent="0" algn="l" rtl="0">
              <a:lnSpc>
                <a:spcPct val="100000"/>
              </a:lnSpc>
              <a:spcBef>
                <a:spcPts val="383"/>
              </a:spcBef>
              <a:spcAft>
                <a:spcPts val="0"/>
              </a:spcAft>
              <a:buClr>
                <a:schemeClr val="dk1"/>
              </a:buClr>
              <a:buSzPts val="1400"/>
              <a:buFont typeface="Calibri"/>
              <a:buNone/>
            </a:pPr>
            <a:r>
              <a:rPr lang="en-US" i="1"/>
              <a:t>Research shows that positive experiences promote children’s long-term health and well-being. They allow children to form strong relationships and meaningful connections, cultivate positive self-image and self-worth, provide a sense of belonging, and build skills to cope with stress in healthy ways.</a:t>
            </a:r>
            <a:endParaRPr i="1"/>
          </a:p>
          <a:p>
            <a:pPr marL="0" lvl="0" indent="0" algn="l" rtl="0">
              <a:lnSpc>
                <a:spcPct val="100000"/>
              </a:lnSpc>
              <a:spcBef>
                <a:spcPts val="383"/>
              </a:spcBef>
              <a:spcAft>
                <a:spcPts val="0"/>
              </a:spcAft>
              <a:buClr>
                <a:schemeClr val="dk1"/>
              </a:buClr>
              <a:buSzPts val="1400"/>
              <a:buFont typeface="Calibri"/>
              <a:buNone/>
            </a:pPr>
            <a:endParaRPr i="1"/>
          </a:p>
          <a:p>
            <a:pPr marL="0" lvl="0" indent="0" algn="l" rtl="0">
              <a:lnSpc>
                <a:spcPct val="100000"/>
              </a:lnSpc>
              <a:spcBef>
                <a:spcPts val="383"/>
              </a:spcBef>
              <a:spcAft>
                <a:spcPts val="0"/>
              </a:spcAft>
              <a:buClr>
                <a:schemeClr val="dk1"/>
              </a:buClr>
              <a:buSzPts val="1400"/>
              <a:buFont typeface="Arial"/>
              <a:buNone/>
            </a:pPr>
            <a:r>
              <a:rPr lang="en-US" i="1"/>
              <a:t>Now we will look deeper into each of the Four Building Blocks: Relationships, Environment, Engagement, and Emotional Growth </a:t>
            </a:r>
            <a:endParaRPr i="1"/>
          </a:p>
          <a:p>
            <a:pPr marL="0" lvl="0" indent="0" algn="l" rtl="0">
              <a:lnSpc>
                <a:spcPct val="100000"/>
              </a:lnSpc>
              <a:spcBef>
                <a:spcPts val="383"/>
              </a:spcBef>
              <a:spcAft>
                <a:spcPts val="0"/>
              </a:spcAft>
              <a:buClr>
                <a:schemeClr val="dk1"/>
              </a:buClr>
              <a:buSzPts val="1400"/>
              <a:buFont typeface="Arial"/>
              <a:buNone/>
            </a:pPr>
            <a:endParaRPr i="1"/>
          </a:p>
          <a:p>
            <a:pPr marL="0" lvl="0" indent="0" algn="l" rtl="0">
              <a:spcBef>
                <a:spcPts val="383"/>
              </a:spcBef>
              <a:spcAft>
                <a:spcPts val="0"/>
              </a:spcAft>
              <a:buClr>
                <a:schemeClr val="dk1"/>
              </a:buClr>
              <a:buSzPts val="1400"/>
              <a:buFont typeface="Arial"/>
              <a:buNone/>
            </a:pPr>
            <a:r>
              <a:rPr lang="en-US" b="1"/>
              <a:t>Background Information:</a:t>
            </a:r>
            <a:endParaRPr b="1"/>
          </a:p>
          <a:p>
            <a:pPr marL="0" lvl="0" indent="0" algn="l" rtl="0">
              <a:spcBef>
                <a:spcPts val="383"/>
              </a:spcBef>
              <a:spcAft>
                <a:spcPts val="0"/>
              </a:spcAft>
              <a:buClr>
                <a:schemeClr val="dk1"/>
              </a:buClr>
              <a:buSzPts val="1400"/>
              <a:buFont typeface="Arial"/>
              <a:buNone/>
            </a:pPr>
            <a:r>
              <a:rPr lang="en-US"/>
              <a:t>Information about HOPE &amp; the Mission- </a:t>
            </a:r>
            <a:r>
              <a:rPr lang="en-US" u="sng">
                <a:solidFill>
                  <a:srgbClr val="0000FF"/>
                </a:solidFill>
                <a:hlinkClick r:id="rId3">
                  <a:extLst>
                    <a:ext uri="{A12FA001-AC4F-418D-AE19-62706E023703}">
                      <ahyp:hlinkClr xmlns:ahyp="http://schemas.microsoft.com/office/drawing/2018/hyperlinkcolor" val="tx"/>
                    </a:ext>
                  </a:extLst>
                </a:hlinkClick>
              </a:rPr>
              <a:t>Spreading-HOPE_FINAL_2.2.2021.pdf (positiveexperience.org)</a:t>
            </a:r>
            <a:r>
              <a:rPr lang="en-US"/>
              <a:t> </a:t>
            </a:r>
            <a:endParaRPr i="1"/>
          </a:p>
        </p:txBody>
      </p:sp>
      <p:sp>
        <p:nvSpPr>
          <p:cNvPr id="225" name="Google Shape;225;gcd68bf698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d68bf6984_0_194: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cd68bf6984_0_19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83"/>
              </a:spcBef>
              <a:spcAft>
                <a:spcPts val="0"/>
              </a:spcAft>
              <a:buClr>
                <a:schemeClr val="dk1"/>
              </a:buClr>
              <a:buSzPts val="1400"/>
              <a:buFont typeface="Arial"/>
              <a:buNone/>
            </a:pPr>
            <a:r>
              <a:rPr lang="en-US" i="1"/>
              <a:t>Being in nurturing, supportive relationships are critical for children to develop into healthy, resilient adults. </a:t>
            </a:r>
            <a:endParaRPr i="1"/>
          </a:p>
          <a:p>
            <a:pPr marL="171450" lvl="0" indent="-171450" algn="l" rtl="0">
              <a:lnSpc>
                <a:spcPct val="100000"/>
              </a:lnSpc>
              <a:spcBef>
                <a:spcPts val="383"/>
              </a:spcBef>
              <a:spcAft>
                <a:spcPts val="0"/>
              </a:spcAft>
              <a:buClr>
                <a:schemeClr val="dk1"/>
              </a:buClr>
              <a:buSzPts val="1400"/>
              <a:buFont typeface="Calibri"/>
              <a:buChar char="•"/>
            </a:pPr>
            <a:r>
              <a:rPr lang="en-US" i="1"/>
              <a:t>Having key foundational relationships: parents/caregivers who respond to a child’s needs and have warm, responsive interactions. </a:t>
            </a:r>
            <a:endParaRPr i="1"/>
          </a:p>
          <a:p>
            <a:pPr marL="171450" lvl="0" indent="-171450" algn="l" rtl="0">
              <a:lnSpc>
                <a:spcPct val="100000"/>
              </a:lnSpc>
              <a:spcBef>
                <a:spcPts val="383"/>
              </a:spcBef>
              <a:spcAft>
                <a:spcPts val="0"/>
              </a:spcAft>
              <a:buClr>
                <a:schemeClr val="dk1"/>
              </a:buClr>
              <a:buSzPts val="1400"/>
              <a:buFont typeface="Calibri"/>
              <a:buChar char="•"/>
            </a:pPr>
            <a:r>
              <a:rPr lang="en-US" i="1"/>
              <a:t>Having adults outside of the family that take a genuine interest in a child and support their growth and development. </a:t>
            </a:r>
            <a:endParaRPr i="1"/>
          </a:p>
          <a:p>
            <a:pPr marL="171450" lvl="0" indent="-171450" algn="l" rtl="0">
              <a:lnSpc>
                <a:spcPct val="100000"/>
              </a:lnSpc>
              <a:spcBef>
                <a:spcPts val="383"/>
              </a:spcBef>
              <a:spcAft>
                <a:spcPts val="0"/>
              </a:spcAft>
              <a:buClr>
                <a:schemeClr val="dk1"/>
              </a:buClr>
              <a:buSzPts val="1400"/>
              <a:buFont typeface="Calibri"/>
              <a:buChar char="•"/>
            </a:pPr>
            <a:r>
              <a:rPr lang="en-US" i="1"/>
              <a:t>Having healthy, close, and positive relationships with peers. </a:t>
            </a:r>
            <a:endParaRPr i="1"/>
          </a:p>
          <a:p>
            <a:pPr marL="0" lvl="0" indent="0" algn="l" rtl="0">
              <a:lnSpc>
                <a:spcPct val="100000"/>
              </a:lnSpc>
              <a:spcBef>
                <a:spcPts val="383"/>
              </a:spcBef>
              <a:spcAft>
                <a:spcPts val="0"/>
              </a:spcAft>
              <a:buNone/>
            </a:pPr>
            <a:endParaRPr i="1"/>
          </a:p>
          <a:p>
            <a:pPr marL="0" lvl="0" indent="0" algn="l" rtl="0">
              <a:lnSpc>
                <a:spcPct val="100000"/>
              </a:lnSpc>
              <a:spcBef>
                <a:spcPts val="383"/>
              </a:spcBef>
              <a:spcAft>
                <a:spcPts val="0"/>
              </a:spcAft>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lnSpc>
                <a:spcPct val="100000"/>
              </a:lnSpc>
              <a:spcBef>
                <a:spcPts val="383"/>
              </a:spcBef>
              <a:spcAft>
                <a:spcPts val="0"/>
              </a:spcAft>
              <a:buNone/>
            </a:pPr>
            <a:endParaRPr/>
          </a:p>
          <a:p>
            <a:pPr marL="0" lvl="0" indent="0" algn="l" rtl="0">
              <a:spcBef>
                <a:spcPts val="0"/>
              </a:spcBef>
              <a:spcAft>
                <a:spcPts val="0"/>
              </a:spcAft>
              <a:buClr>
                <a:schemeClr val="dk1"/>
              </a:buClr>
              <a:buSzPts val="1200"/>
              <a:buFont typeface="Arial"/>
              <a:buNone/>
            </a:pPr>
            <a:r>
              <a:rPr lang="en-US" b="1"/>
              <a:t>For child care providers</a:t>
            </a:r>
            <a:r>
              <a:rPr lang="en-US"/>
              <a:t>: </a:t>
            </a:r>
            <a:r>
              <a:rPr lang="en-US" i="1"/>
              <a:t>Individuals that recall having these types of relationships during childhood experience significantly lower rates of depression and poor mental and physical health during adulthood. When working with families, especially vulnerable families affected by trauma, it is important to ask about the types of positive relationships a parent may recall from their childhood. This information can then be celebrated and used to help create opportunities for their children to experience the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r>
              <a:rPr lang="en-US" b="1"/>
              <a:t>For parents/families: </a:t>
            </a:r>
            <a:r>
              <a:rPr lang="en-US"/>
              <a:t> </a:t>
            </a:r>
            <a:r>
              <a:rPr lang="en-US" i="1"/>
              <a:t>Individuals that recall having these types of relationships during childhood experience significantly lower rates of depression and poor mental and physical health during adulthood. We encourage you to think about these types of positive relationships from your own childhood.  Reflecting on this yourself can then be used to help create opportunities for your own children to experience these types of relationships encompassed by this Building Block of HOPE.</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As you think about the positive relationships in your life - what characteristics have they had?  </a:t>
            </a:r>
            <a:endParaRPr i="1"/>
          </a:p>
          <a:p>
            <a:pPr marL="0" lvl="0" indent="0" algn="l" rtl="0">
              <a:spcBef>
                <a:spcPts val="0"/>
              </a:spcBef>
              <a:spcAft>
                <a:spcPts val="0"/>
              </a:spcAft>
              <a:buClr>
                <a:schemeClr val="dk1"/>
              </a:buClr>
              <a:buSzPts val="1200"/>
              <a:buFont typeface="Calibri"/>
              <a:buNone/>
            </a:pPr>
            <a:r>
              <a:rPr lang="en-US" i="1"/>
              <a:t>Maybe the relationships have been trusting, nurturing, supporting, etc.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The next Building Block we will discuss is Environment. </a:t>
            </a:r>
            <a:endParaRPr i="1"/>
          </a:p>
        </p:txBody>
      </p:sp>
      <p:sp>
        <p:nvSpPr>
          <p:cNvPr id="237" name="Google Shape;237;gcd68bf6984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d68bf6984_0_367: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cd68bf6984_0_367: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83"/>
              </a:spcBef>
              <a:spcAft>
                <a:spcPts val="0"/>
              </a:spcAft>
              <a:buClr>
                <a:schemeClr val="dk1"/>
              </a:buClr>
              <a:buSzPts val="1400"/>
              <a:buFont typeface="Arial"/>
              <a:buNone/>
            </a:pPr>
            <a:r>
              <a:rPr lang="en-US" i="1"/>
              <a:t>Children who live, learn, and play in safe, stable, and equitable environments are less likely to experience poor mental and physical health as adults. So what do we mean by safe, stable, and equitable environments?</a:t>
            </a:r>
            <a:endParaRPr i="1"/>
          </a:p>
          <a:p>
            <a:pPr marL="171450" lvl="0" indent="-171450" algn="l" rtl="0">
              <a:lnSpc>
                <a:spcPct val="100000"/>
              </a:lnSpc>
              <a:spcBef>
                <a:spcPts val="383"/>
              </a:spcBef>
              <a:spcAft>
                <a:spcPts val="0"/>
              </a:spcAft>
              <a:buClr>
                <a:schemeClr val="dk1"/>
              </a:buClr>
              <a:buSzPts val="1400"/>
              <a:buFont typeface="Calibri"/>
              <a:buChar char="•"/>
            </a:pPr>
            <a:r>
              <a:rPr lang="en-US" i="1"/>
              <a:t>A safe, stable environment, secure in meeting a child’s basic needs, including adequate food, shelter, and healthcare</a:t>
            </a:r>
            <a:endParaRPr i="1"/>
          </a:p>
          <a:p>
            <a:pPr marL="171450" lvl="0" indent="-171450" algn="l" rtl="0">
              <a:lnSpc>
                <a:spcPct val="100000"/>
              </a:lnSpc>
              <a:spcBef>
                <a:spcPts val="383"/>
              </a:spcBef>
              <a:spcAft>
                <a:spcPts val="0"/>
              </a:spcAft>
              <a:buClr>
                <a:schemeClr val="dk1"/>
              </a:buClr>
              <a:buSzPts val="1400"/>
              <a:buFont typeface="Calibri"/>
              <a:buChar char="•"/>
            </a:pPr>
            <a:r>
              <a:rPr lang="en-US" i="1"/>
              <a:t>A school or home where children feel emotionally safe </a:t>
            </a:r>
            <a:endParaRPr i="1"/>
          </a:p>
          <a:p>
            <a:pPr marL="171450" lvl="0" indent="-171450" algn="l" rtl="0">
              <a:lnSpc>
                <a:spcPct val="100000"/>
              </a:lnSpc>
              <a:spcBef>
                <a:spcPts val="383"/>
              </a:spcBef>
              <a:spcAft>
                <a:spcPts val="0"/>
              </a:spcAft>
              <a:buClr>
                <a:schemeClr val="dk1"/>
              </a:buClr>
              <a:buSzPts val="1400"/>
              <a:buFont typeface="Calibri"/>
              <a:buChar char="•"/>
            </a:pPr>
            <a:r>
              <a:rPr lang="en-US" i="1"/>
              <a:t>A stable school environment where children feel valued and receive high-quality education.</a:t>
            </a:r>
            <a:endParaRPr i="1"/>
          </a:p>
          <a:p>
            <a:pPr marL="171450" lvl="0" indent="-171450" algn="l" rtl="0">
              <a:lnSpc>
                <a:spcPct val="100000"/>
              </a:lnSpc>
              <a:spcBef>
                <a:spcPts val="383"/>
              </a:spcBef>
              <a:spcAft>
                <a:spcPts val="0"/>
              </a:spcAft>
              <a:buClr>
                <a:schemeClr val="dk1"/>
              </a:buClr>
              <a:buSzPts val="1400"/>
              <a:buFont typeface="Calibri"/>
              <a:buChar char="•"/>
            </a:pPr>
            <a:r>
              <a:rPr lang="en-US" i="1"/>
              <a:t>A community environment to play and interact with other children safely and equitably.</a:t>
            </a:r>
            <a:endParaRPr i="1"/>
          </a:p>
          <a:p>
            <a:pPr marL="457200" lvl="0" indent="0" algn="l" rtl="0">
              <a:lnSpc>
                <a:spcPct val="100000"/>
              </a:lnSpc>
              <a:spcBef>
                <a:spcPts val="383"/>
              </a:spcBef>
              <a:spcAft>
                <a:spcPts val="0"/>
              </a:spcAft>
              <a:buNone/>
            </a:pPr>
            <a:endParaRPr i="1"/>
          </a:p>
          <a:p>
            <a:pPr marL="0" lvl="0" indent="0" algn="l" rtl="0">
              <a:spcBef>
                <a:spcPts val="383"/>
              </a:spcBef>
              <a:spcAft>
                <a:spcPts val="0"/>
              </a:spcAft>
              <a:buNone/>
            </a:pPr>
            <a:r>
              <a:rPr lang="en-US" b="1"/>
              <a:t>Trainer Note:</a:t>
            </a:r>
            <a:endParaRPr b="1"/>
          </a:p>
          <a:p>
            <a:pPr marL="0" lvl="0" indent="0" algn="l" rtl="0">
              <a:spcBef>
                <a:spcPts val="383"/>
              </a:spcBef>
              <a:spcAft>
                <a:spcPts val="0"/>
              </a:spcAft>
              <a:buClr>
                <a:schemeClr val="dk1"/>
              </a:buClr>
              <a:buSzPts val="1100"/>
              <a:buFont typeface="Arial"/>
              <a:buNone/>
            </a:pPr>
            <a:r>
              <a:rPr lang="en-US"/>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b="1"/>
              <a:t>For providers</a:t>
            </a:r>
            <a:r>
              <a:rPr lang="en-US"/>
              <a:t>:</a:t>
            </a:r>
            <a:r>
              <a:rPr lang="en-US" i="1"/>
              <a:t> It is crucial to ask caregivers about the types of environments their children are experiencing. Celebrate the positive and work with families to help ensure their child has the opportunity to live, learn and play in safe and nurturing environments.</a:t>
            </a:r>
            <a:endParaRPr i="1"/>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b="1"/>
              <a:t>For parents/families: </a:t>
            </a:r>
            <a:r>
              <a:rPr lang="en-US" i="1"/>
              <a:t>It’s important to think about the type of environment your children are experiencing.  Celebrate the positive and work to ensure your child has the opportunity to live, learn, and play in safe and nurturing environments. </a:t>
            </a:r>
            <a:endParaRPr i="1"/>
          </a:p>
          <a:p>
            <a:pPr marL="0" lvl="0" indent="0" algn="l" rtl="0">
              <a:spcBef>
                <a:spcPts val="0"/>
              </a:spcBef>
              <a:spcAft>
                <a:spcPts val="0"/>
              </a:spcAft>
              <a:buClr>
                <a:schemeClr val="dk1"/>
              </a:buClr>
              <a:buSzPts val="1200"/>
              <a:buFont typeface="Calibri"/>
              <a:buNone/>
            </a:pPr>
            <a:endParaRPr i="1"/>
          </a:p>
          <a:p>
            <a:pPr marL="0" lvl="0" indent="0" algn="l" rtl="0">
              <a:spcBef>
                <a:spcPts val="0"/>
              </a:spcBef>
              <a:spcAft>
                <a:spcPts val="0"/>
              </a:spcAft>
              <a:buClr>
                <a:schemeClr val="dk1"/>
              </a:buClr>
              <a:buSzPts val="1200"/>
              <a:buFont typeface="Calibri"/>
              <a:buNone/>
            </a:pPr>
            <a:r>
              <a:rPr lang="en-US" i="1"/>
              <a:t>Think about your child's environment - what positive things does your child experience in their environment</a:t>
            </a:r>
            <a:r>
              <a:rPr lang="en-US"/>
              <a:t>s?</a:t>
            </a:r>
            <a:endParaRPr/>
          </a:p>
          <a:p>
            <a:pPr marL="0" lvl="0" indent="0" algn="l" rtl="0">
              <a:spcBef>
                <a:spcPts val="0"/>
              </a:spcBef>
              <a:spcAft>
                <a:spcPts val="0"/>
              </a:spcAft>
              <a:buClr>
                <a:schemeClr val="dk1"/>
              </a:buClr>
              <a:buSzPts val="1200"/>
              <a:buFont typeface="Calibri"/>
              <a:buNone/>
            </a:pPr>
            <a:r>
              <a:rPr lang="en-US" i="1"/>
              <a:t>Do they have friends in their neighborhood they like to play with? Do you have a garden where they can enjoy learning outside?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i="1"/>
              <a:t>Now let’s talk about the Engagement Building Block. </a:t>
            </a:r>
            <a:endParaRPr i="1"/>
          </a:p>
        </p:txBody>
      </p:sp>
      <p:sp>
        <p:nvSpPr>
          <p:cNvPr id="248" name="Google Shape;248;gcd68bf6984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d68bf6984_0_54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cd68bf6984_0_54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83"/>
              </a:spcBef>
              <a:spcAft>
                <a:spcPts val="0"/>
              </a:spcAft>
              <a:buClr>
                <a:schemeClr val="dk1"/>
              </a:buClr>
              <a:buSzPts val="1400"/>
              <a:buFont typeface="Arial"/>
              <a:buNone/>
            </a:pPr>
            <a:r>
              <a:rPr lang="en-US" i="1" dirty="0"/>
              <a:t>Children need opportunities for social engagement and to develop a sense of connectedness. Developing a connection to and sense of belonging in a community, as well as a sense that you matter to your community, describes the essence of the third of the Four Building Blocks of HOPE. What are some examples of social and community engagement?</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Being involved in projects, peer-mentoring, or community service through one’s school or religious organization.</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Partaking in family cultural traditions.</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Participating in organized music, art, or sports.</a:t>
            </a:r>
            <a:endParaRPr i="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383"/>
              </a:spcBef>
              <a:spcAft>
                <a:spcPts val="0"/>
              </a:spcAft>
              <a:buClr>
                <a:schemeClr val="dk1"/>
              </a:buClr>
              <a:buSzPts val="1100"/>
              <a:buFont typeface="Arial"/>
              <a:buNone/>
            </a:pPr>
            <a:r>
              <a:rPr lang="en-US" b="1" dirty="0"/>
              <a:t>Trainer Note:</a:t>
            </a:r>
            <a:endParaRPr b="1" dirty="0"/>
          </a:p>
          <a:p>
            <a:pPr marL="0" lvl="0" indent="0" algn="l" rtl="0">
              <a:spcBef>
                <a:spcPts val="383"/>
              </a:spcBef>
              <a:spcAft>
                <a:spcPts val="0"/>
              </a:spcAft>
              <a:buClr>
                <a:schemeClr val="dk1"/>
              </a:buClr>
              <a:buSzPts val="1100"/>
              <a:buFont typeface="Arial"/>
              <a:buNone/>
            </a:pPr>
            <a:r>
              <a:rPr lang="en-US" dirty="0"/>
              <a:t>Below is more information regarding this HOPE Building Block.  It provides more relatable context.  However, if you have already covered the HOPE Building Blocks with the group you are working with in a previous session, please use your discretion in reviewing the information. </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i="1" dirty="0"/>
              <a:t>Children need to feel connected to their communities, loved, and appreciated. Having this type of engagement (involvement in social institutions and environments, awareness of cultural customs and traditions, and a cultivated “sense of mattering” and belonging) helps children develop into secure and resilient adults.</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i="1" dirty="0"/>
              <a:t>Have any of you experienced positive benefits or had good experiences being part of a community group or friend group that you would be comfortable sharing?</a:t>
            </a:r>
            <a:endParaRPr i="1" dirty="0"/>
          </a:p>
          <a:p>
            <a:pPr marL="0" lvl="0" indent="0" algn="l" rtl="0">
              <a:spcBef>
                <a:spcPts val="0"/>
              </a:spcBef>
              <a:spcAft>
                <a:spcPts val="0"/>
              </a:spcAft>
              <a:buClr>
                <a:schemeClr val="dk1"/>
              </a:buClr>
              <a:buSzPts val="1200"/>
              <a:buFont typeface="Calibri"/>
              <a:buNone/>
            </a:pPr>
            <a:r>
              <a:rPr lang="en-US" b="1" dirty="0"/>
              <a:t>Trainer Note: </a:t>
            </a:r>
            <a:r>
              <a:rPr lang="en-US" dirty="0"/>
              <a:t>Add a personal story or experience here if participants don’t feel comfortable sharing.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n-US" i="1" dirty="0"/>
              <a:t>Now let’s move on to discuss the last Building Block- Emotional Growth.</a:t>
            </a:r>
            <a:endParaRPr i="1" dirty="0"/>
          </a:p>
        </p:txBody>
      </p:sp>
      <p:sp>
        <p:nvSpPr>
          <p:cNvPr id="259" name="Google Shape;259;gcd68bf6984_0_5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d68bf6984_0_713: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cd68bf6984_0_71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i="1"/>
              <a:t>The final Building Block of HOPE Emotional Growth: through playing and interacting with peers for self-awareness and self-regulation. </a:t>
            </a: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Children need opportunities for social and emotional development. What do we mean by social and emotional development?</a:t>
            </a:r>
            <a:endParaRPr i="1"/>
          </a:p>
          <a:p>
            <a:pPr marL="171450" lvl="0" indent="-171450" algn="l" rtl="0">
              <a:lnSpc>
                <a:spcPct val="100000"/>
              </a:lnSpc>
              <a:spcBef>
                <a:spcPts val="0"/>
              </a:spcBef>
              <a:spcAft>
                <a:spcPts val="0"/>
              </a:spcAft>
              <a:buClr>
                <a:schemeClr val="dk1"/>
              </a:buClr>
              <a:buSzPts val="1200"/>
              <a:buFont typeface="Calibri"/>
              <a:buChar char="•"/>
            </a:pPr>
            <a:r>
              <a:rPr lang="en-US" i="1"/>
              <a:t>Developing a sense of emotional and behavioral self-regulation</a:t>
            </a:r>
            <a:endParaRPr i="1"/>
          </a:p>
          <a:p>
            <a:pPr marL="171450" lvl="0" indent="-171450" algn="l" rtl="0">
              <a:lnSpc>
                <a:spcPct val="100000"/>
              </a:lnSpc>
              <a:spcBef>
                <a:spcPts val="0"/>
              </a:spcBef>
              <a:spcAft>
                <a:spcPts val="0"/>
              </a:spcAft>
              <a:buClr>
                <a:schemeClr val="dk1"/>
              </a:buClr>
              <a:buSzPts val="1200"/>
              <a:buFont typeface="Calibri"/>
              <a:buChar char="•"/>
            </a:pPr>
            <a:r>
              <a:rPr lang="en-US" i="1"/>
              <a:t>Having the ability to respond to challenges in a productive manner</a:t>
            </a:r>
            <a:endParaRPr i="1"/>
          </a:p>
          <a:p>
            <a:pPr marL="171450" lvl="0" indent="-171450" algn="l" rtl="0">
              <a:lnSpc>
                <a:spcPct val="100000"/>
              </a:lnSpc>
              <a:spcBef>
                <a:spcPts val="0"/>
              </a:spcBef>
              <a:spcAft>
                <a:spcPts val="0"/>
              </a:spcAft>
              <a:buClr>
                <a:schemeClr val="dk1"/>
              </a:buClr>
              <a:buSzPts val="1200"/>
              <a:buFont typeface="Calibri"/>
              <a:buChar char="•"/>
            </a:pPr>
            <a:r>
              <a:rPr lang="en-US" i="1"/>
              <a:t>Developing key socially and culturally appropriate communication and interpersonal skills</a:t>
            </a:r>
            <a:endParaRPr i="1"/>
          </a:p>
          <a:p>
            <a:pPr marL="0" lvl="0" indent="0" algn="l" rtl="0">
              <a:lnSpc>
                <a:spcPct val="100000"/>
              </a:lnSpc>
              <a:spcBef>
                <a:spcPts val="0"/>
              </a:spcBef>
              <a:spcAft>
                <a:spcPts val="0"/>
              </a:spcAft>
              <a:buSzPts val="1400"/>
              <a:buNone/>
            </a:pPr>
            <a:endParaRPr i="1"/>
          </a:p>
          <a:p>
            <a:pPr marL="0" lvl="0" indent="0" algn="l" rtl="0">
              <a:spcBef>
                <a:spcPts val="0"/>
              </a:spcBef>
              <a:spcAft>
                <a:spcPts val="0"/>
              </a:spcAft>
              <a:buClr>
                <a:schemeClr val="dk1"/>
              </a:buClr>
              <a:buSzPts val="1200"/>
              <a:buFont typeface="Arial"/>
              <a:buNone/>
            </a:pPr>
            <a:r>
              <a:rPr lang="en-US" i="1"/>
              <a:t>Children need to have ample opportunity to develop their sense of social and self-awareness, learn how to self-regulate emotions and behaviors, and acquire skills needed to respond functionally and productively to challenges. </a:t>
            </a:r>
            <a:endParaRPr i="1"/>
          </a:p>
          <a:p>
            <a:pPr marL="0" lvl="0" indent="0" algn="l" rtl="0">
              <a:spcBef>
                <a:spcPts val="0"/>
              </a:spcBef>
              <a:spcAft>
                <a:spcPts val="0"/>
              </a:spcAft>
              <a:buClr>
                <a:schemeClr val="dk1"/>
              </a:buClr>
              <a:buSzPts val="1200"/>
              <a:buFont typeface="Arial"/>
              <a:buNone/>
            </a:pPr>
            <a:r>
              <a:rPr lang="en-US" b="1"/>
              <a:t>Trainer Note: (emphasize this point)</a:t>
            </a:r>
            <a:r>
              <a:rPr lang="en-US" b="1" i="1"/>
              <a:t>-</a:t>
            </a:r>
            <a:r>
              <a:rPr lang="en-US" i="1"/>
              <a:t> Opportunities to develop these skills arise during child-centered play. Children need the support of adults to name and understand make meaning of their emotions. Whether a child needs help developing these skills or they naturally pick up on them, these skills are critical for children to be able to become resilient, emotionally healthy adults.</a:t>
            </a:r>
            <a:endParaRPr i="1"/>
          </a:p>
          <a:p>
            <a:pPr marL="0" lvl="0" indent="0" algn="l" rtl="0">
              <a:spcBef>
                <a:spcPts val="0"/>
              </a:spcBef>
              <a:spcAft>
                <a:spcPts val="0"/>
              </a:spcAft>
              <a:buClr>
                <a:schemeClr val="dk1"/>
              </a:buClr>
              <a:buSzPts val="1400"/>
              <a:buFont typeface="Arial"/>
              <a:buNone/>
            </a:pPr>
            <a:endParaRPr b="1" i="1"/>
          </a:p>
          <a:p>
            <a:pPr marL="0" lvl="0" indent="0" algn="l" rtl="0">
              <a:spcBef>
                <a:spcPts val="0"/>
              </a:spcBef>
              <a:spcAft>
                <a:spcPts val="0"/>
              </a:spcAft>
              <a:buClr>
                <a:schemeClr val="dk1"/>
              </a:buClr>
              <a:buSzPts val="1400"/>
              <a:buFont typeface="Arial"/>
              <a:buNone/>
            </a:pPr>
            <a:r>
              <a:rPr lang="en-US" b="1"/>
              <a:t>Trainer note:</a:t>
            </a:r>
            <a:endParaRPr b="1"/>
          </a:p>
          <a:p>
            <a:pPr marL="0" marR="0" lvl="0" indent="0" algn="l" rtl="0">
              <a:lnSpc>
                <a:spcPct val="100000"/>
              </a:lnSpc>
              <a:spcBef>
                <a:spcPts val="0"/>
              </a:spcBef>
              <a:spcAft>
                <a:spcPts val="0"/>
              </a:spcAft>
              <a:buClr>
                <a:schemeClr val="dk1"/>
              </a:buClr>
              <a:buSzPts val="1200"/>
              <a:buFont typeface="Arial"/>
              <a:buNone/>
            </a:pPr>
            <a:r>
              <a:rPr lang="en-US" i="0"/>
              <a:t>Examples of what play and social emotional development looks like- </a:t>
            </a:r>
            <a:endParaRPr/>
          </a:p>
          <a:p>
            <a:pPr marL="171450" marR="0" lvl="0" indent="-171450" algn="l" rtl="0">
              <a:lnSpc>
                <a:spcPct val="100000"/>
              </a:lnSpc>
              <a:spcBef>
                <a:spcPts val="0"/>
              </a:spcBef>
              <a:spcAft>
                <a:spcPts val="0"/>
              </a:spcAft>
              <a:buClr>
                <a:schemeClr val="dk1"/>
              </a:buClr>
              <a:buSzPts val="1200"/>
              <a:buFont typeface="Calibri"/>
              <a:buChar char="•"/>
            </a:pPr>
            <a:r>
              <a:rPr lang="en-US" i="0"/>
              <a:t>Play pretend with baby dolls with your child.  This helps develop empathy as young as 18 months.  Narrating what you’re doing by responding to the baby “crying” and naming their feelings.  “Oh the baby must be sad”. Then give the doll to your child and encourage them to do the same.</a:t>
            </a:r>
            <a:endParaRPr/>
          </a:p>
          <a:p>
            <a:pPr marL="171450" marR="0" lvl="0" indent="-171450" algn="l" rtl="0">
              <a:lnSpc>
                <a:spcPct val="100000"/>
              </a:lnSpc>
              <a:spcBef>
                <a:spcPts val="0"/>
              </a:spcBef>
              <a:spcAft>
                <a:spcPts val="0"/>
              </a:spcAft>
              <a:buClr>
                <a:schemeClr val="dk1"/>
              </a:buClr>
              <a:buSzPts val="1200"/>
              <a:buFont typeface="Calibri"/>
              <a:buChar char="•"/>
            </a:pPr>
            <a:r>
              <a:rPr lang="en-US" i="0"/>
              <a:t>Playing dress up and imitating housework activities to help them develop a sense of independence.  </a:t>
            </a:r>
            <a:endParaRPr/>
          </a:p>
          <a:p>
            <a:pPr marL="171450" marR="0" lvl="0" indent="-171450" algn="l" rtl="0">
              <a:lnSpc>
                <a:spcPct val="100000"/>
              </a:lnSpc>
              <a:spcBef>
                <a:spcPts val="0"/>
              </a:spcBef>
              <a:spcAft>
                <a:spcPts val="0"/>
              </a:spcAft>
              <a:buClr>
                <a:schemeClr val="dk1"/>
              </a:buClr>
              <a:buSzPts val="1200"/>
              <a:buFont typeface="Calibri"/>
              <a:buChar char="•"/>
            </a:pPr>
            <a:r>
              <a:rPr lang="en-US" i="0"/>
              <a:t>Practice taking turns.  Grab a race car, and give a car to the child.  Use cues such as “my turn, your turn, I love the way you’re being patient as you are waiting for your turn”.  You can even practice this skill with an infant by playing games such as peek a boo and cooing back and forth. </a:t>
            </a:r>
            <a:endParaRPr i="0"/>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70" name="Google Shape;270;gcd68bf6984_0_7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428053" y="1052215"/>
            <a:ext cx="8568317" cy="2238375"/>
          </a:xfrm>
          <a:prstGeom prst="rect">
            <a:avLst/>
          </a:prstGeom>
          <a:noFill/>
          <a:ln>
            <a:noFill/>
          </a:ln>
        </p:spPr>
        <p:txBody>
          <a:bodyPr spcFirstLastPara="1" wrap="square" lIns="85675" tIns="42825" rIns="85675" bIns="42825" anchor="b" anchorCtr="0">
            <a:normAutofit/>
          </a:bodyPr>
          <a:lstStyle>
            <a:lvl1pPr lvl="0" algn="ctr">
              <a:spcBef>
                <a:spcPts val="0"/>
              </a:spcBef>
              <a:spcAft>
                <a:spcPts val="0"/>
              </a:spcAft>
              <a:buClr>
                <a:schemeClr val="dk1"/>
              </a:buClr>
              <a:buSzPts val="5600"/>
              <a:buFont typeface="Calibri"/>
              <a:buNone/>
              <a:defRPr sz="56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99" name="Google Shape;99;p16"/>
          <p:cNvSpPr txBox="1">
            <a:spLocks noGrp="1"/>
          </p:cNvSpPr>
          <p:nvPr>
            <p:ph type="subTitle" idx="1"/>
          </p:nvPr>
        </p:nvSpPr>
        <p:spPr>
          <a:xfrm>
            <a:off x="1428053" y="3376911"/>
            <a:ext cx="8568317" cy="1552277"/>
          </a:xfrm>
          <a:prstGeom prst="rect">
            <a:avLst/>
          </a:prstGeom>
          <a:noFill/>
          <a:ln>
            <a:noFill/>
          </a:ln>
        </p:spPr>
        <p:txBody>
          <a:bodyPr spcFirstLastPara="1" wrap="square" lIns="85675" tIns="42825" rIns="85675" bIns="42825" anchor="t" anchorCtr="0">
            <a:normAutofit/>
          </a:bodyPr>
          <a:lstStyle>
            <a:lvl1pPr lvl="0" algn="ctr">
              <a:spcBef>
                <a:spcPts val="400"/>
              </a:spcBef>
              <a:spcAft>
                <a:spcPts val="0"/>
              </a:spcAft>
              <a:buClr>
                <a:schemeClr val="dk1"/>
              </a:buClr>
              <a:buSzPts val="2200"/>
              <a:buNone/>
              <a:defRPr sz="2200"/>
            </a:lvl1pPr>
            <a:lvl2pPr lvl="1" algn="ctr">
              <a:spcBef>
                <a:spcPts val="400"/>
              </a:spcBef>
              <a:spcAft>
                <a:spcPts val="0"/>
              </a:spcAft>
              <a:buClr>
                <a:schemeClr val="dk1"/>
              </a:buClr>
              <a:buSzPts val="1900"/>
              <a:buNone/>
              <a:defRPr sz="1900"/>
            </a:lvl2pPr>
            <a:lvl3pPr lvl="2" algn="ctr">
              <a:spcBef>
                <a:spcPts val="300"/>
              </a:spcBef>
              <a:spcAft>
                <a:spcPts val="0"/>
              </a:spcAft>
              <a:buClr>
                <a:schemeClr val="dk1"/>
              </a:buClr>
              <a:buSzPts val="1700"/>
              <a:buNone/>
              <a:defRPr sz="1700"/>
            </a:lvl3pPr>
            <a:lvl4pPr lvl="3" algn="ctr">
              <a:spcBef>
                <a:spcPts val="300"/>
              </a:spcBef>
              <a:spcAft>
                <a:spcPts val="0"/>
              </a:spcAft>
              <a:buClr>
                <a:schemeClr val="dk1"/>
              </a:buClr>
              <a:buSzPts val="1500"/>
              <a:buNone/>
              <a:defRPr sz="1500"/>
            </a:lvl4pPr>
            <a:lvl5pPr lvl="4" algn="ctr">
              <a:spcBef>
                <a:spcPts val="300"/>
              </a:spcBef>
              <a:spcAft>
                <a:spcPts val="0"/>
              </a:spcAft>
              <a:buClr>
                <a:schemeClr val="dk1"/>
              </a:buClr>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endParaRPr/>
          </a:p>
        </p:txBody>
      </p:sp>
      <p:sp>
        <p:nvSpPr>
          <p:cNvPr id="100" name="Google Shape;100;p1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1" name="Google Shape;101;p1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2" name="Google Shape;102;p1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05" name="Google Shape;105;p17"/>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06" name="Google Shape;106;p17"/>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7" name="Google Shape;107;p17"/>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08" name="Google Shape;108;p17"/>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76838" y="4131469"/>
            <a:ext cx="7283069" cy="1276945"/>
          </a:xfrm>
          <a:prstGeom prst="rect">
            <a:avLst/>
          </a:prstGeom>
          <a:noFill/>
          <a:ln>
            <a:noFill/>
          </a:ln>
        </p:spPr>
        <p:txBody>
          <a:bodyPr spcFirstLastPara="1" wrap="square" lIns="85675" tIns="42825" rIns="85675" bIns="42825" anchor="t" anchorCtr="0">
            <a:normAutofit/>
          </a:bodyPr>
          <a:lstStyle>
            <a:lvl1pPr lvl="0" algn="l">
              <a:spcBef>
                <a:spcPts val="0"/>
              </a:spcBef>
              <a:spcAft>
                <a:spcPts val="0"/>
              </a:spcAft>
              <a:buClr>
                <a:schemeClr val="dk1"/>
              </a:buClr>
              <a:buSzPts val="3700"/>
              <a:buFont typeface="Calibri"/>
              <a:buNone/>
              <a:defRPr sz="3700" b="1" cap="none"/>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1" name="Google Shape;111;p18"/>
          <p:cNvSpPr txBox="1">
            <a:spLocks noGrp="1"/>
          </p:cNvSpPr>
          <p:nvPr>
            <p:ph type="body" idx="1"/>
          </p:nvPr>
        </p:nvSpPr>
        <p:spPr>
          <a:xfrm>
            <a:off x="676838" y="2725044"/>
            <a:ext cx="7283069" cy="1406425"/>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rgbClr val="888888"/>
              </a:buClr>
              <a:buSzPts val="1900"/>
              <a:buNone/>
              <a:defRPr sz="1900">
                <a:solidFill>
                  <a:srgbClr val="888888"/>
                </a:solidFill>
              </a:defRPr>
            </a:lvl1pPr>
            <a:lvl2pPr marL="914400" lvl="1" indent="-228600" algn="l">
              <a:spcBef>
                <a:spcPts val="300"/>
              </a:spcBef>
              <a:spcAft>
                <a:spcPts val="0"/>
              </a:spcAft>
              <a:buClr>
                <a:srgbClr val="888888"/>
              </a:buClr>
              <a:buSzPts val="1700"/>
              <a:buNone/>
              <a:defRPr sz="1700">
                <a:solidFill>
                  <a:srgbClr val="888888"/>
                </a:solidFill>
              </a:defRPr>
            </a:lvl2pPr>
            <a:lvl3pPr marL="1371600" lvl="2" indent="-228600" algn="l">
              <a:spcBef>
                <a:spcPts val="300"/>
              </a:spcBef>
              <a:spcAft>
                <a:spcPts val="0"/>
              </a:spcAft>
              <a:buClr>
                <a:srgbClr val="888888"/>
              </a:buClr>
              <a:buSzPts val="1500"/>
              <a:buNone/>
              <a:defRPr sz="1500">
                <a:solidFill>
                  <a:srgbClr val="888888"/>
                </a:solidFill>
              </a:defRPr>
            </a:lvl3pPr>
            <a:lvl4pPr marL="1828800" lvl="3" indent="-228600" algn="l">
              <a:spcBef>
                <a:spcPts val="300"/>
              </a:spcBef>
              <a:spcAft>
                <a:spcPts val="0"/>
              </a:spcAft>
              <a:buClr>
                <a:srgbClr val="888888"/>
              </a:buClr>
              <a:buSzPts val="1300"/>
              <a:buNone/>
              <a:defRPr sz="1300">
                <a:solidFill>
                  <a:srgbClr val="888888"/>
                </a:solidFill>
              </a:defRPr>
            </a:lvl4pPr>
            <a:lvl5pPr marL="2286000" lvl="4" indent="-228600" algn="l">
              <a:spcBef>
                <a:spcPts val="300"/>
              </a:spcBef>
              <a:spcAft>
                <a:spcPts val="0"/>
              </a:spcAft>
              <a:buClr>
                <a:srgbClr val="888888"/>
              </a:buClr>
              <a:buSzPts val="1300"/>
              <a:buNone/>
              <a:defRPr sz="1300">
                <a:solidFill>
                  <a:srgbClr val="888888"/>
                </a:solidFill>
              </a:defRPr>
            </a:lvl5pPr>
            <a:lvl6pPr marL="2743200" lvl="5" indent="-228600" algn="l">
              <a:spcBef>
                <a:spcPts val="300"/>
              </a:spcBef>
              <a:spcAft>
                <a:spcPts val="0"/>
              </a:spcAft>
              <a:buClr>
                <a:srgbClr val="888888"/>
              </a:buClr>
              <a:buSzPts val="1300"/>
              <a:buNone/>
              <a:defRPr sz="1300">
                <a:solidFill>
                  <a:srgbClr val="888888"/>
                </a:solidFill>
              </a:defRPr>
            </a:lvl6pPr>
            <a:lvl7pPr marL="3200400" lvl="6" indent="-228600" algn="l">
              <a:spcBef>
                <a:spcPts val="300"/>
              </a:spcBef>
              <a:spcAft>
                <a:spcPts val="0"/>
              </a:spcAft>
              <a:buClr>
                <a:srgbClr val="888888"/>
              </a:buClr>
              <a:buSzPts val="1300"/>
              <a:buNone/>
              <a:defRPr sz="1300">
                <a:solidFill>
                  <a:srgbClr val="888888"/>
                </a:solidFill>
              </a:defRPr>
            </a:lvl7pPr>
            <a:lvl8pPr marL="3657600" lvl="7" indent="-228600" algn="l">
              <a:spcBef>
                <a:spcPts val="300"/>
              </a:spcBef>
              <a:spcAft>
                <a:spcPts val="0"/>
              </a:spcAft>
              <a:buClr>
                <a:srgbClr val="888888"/>
              </a:buClr>
              <a:buSzPts val="1300"/>
              <a:buNone/>
              <a:defRPr sz="1300">
                <a:solidFill>
                  <a:srgbClr val="888888"/>
                </a:solidFill>
              </a:defRPr>
            </a:lvl8pPr>
            <a:lvl9pPr marL="4114800" lvl="8" indent="-228600" algn="l">
              <a:spcBef>
                <a:spcPts val="300"/>
              </a:spcBef>
              <a:spcAft>
                <a:spcPts val="0"/>
              </a:spcAft>
              <a:buClr>
                <a:srgbClr val="888888"/>
              </a:buClr>
              <a:buSzPts val="1300"/>
              <a:buNone/>
              <a:defRPr sz="1300">
                <a:solidFill>
                  <a:srgbClr val="888888"/>
                </a:solidFill>
              </a:defRPr>
            </a:lvl9pPr>
          </a:lstStyle>
          <a:p>
            <a:endParaRPr/>
          </a:p>
        </p:txBody>
      </p:sp>
      <p:sp>
        <p:nvSpPr>
          <p:cNvPr id="112" name="Google Shape;112;p18"/>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3" name="Google Shape;113;p18"/>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14" name="Google Shape;114;p18"/>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17" name="Google Shape;117;p19"/>
          <p:cNvSpPr txBox="1">
            <a:spLocks noGrp="1"/>
          </p:cNvSpPr>
          <p:nvPr>
            <p:ph type="body" idx="1"/>
          </p:nvPr>
        </p:nvSpPr>
        <p:spPr>
          <a:xfrm>
            <a:off x="428416"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8" name="Google Shape;118;p19"/>
          <p:cNvSpPr txBox="1">
            <a:spLocks noGrp="1"/>
          </p:cNvSpPr>
          <p:nvPr>
            <p:ph type="body" idx="2"/>
          </p:nvPr>
        </p:nvSpPr>
        <p:spPr>
          <a:xfrm>
            <a:off x="4355561" y="1500188"/>
            <a:ext cx="3784340" cy="4243090"/>
          </a:xfrm>
          <a:prstGeom prst="rect">
            <a:avLst/>
          </a:prstGeom>
          <a:noFill/>
          <a:ln>
            <a:noFill/>
          </a:ln>
        </p:spPr>
        <p:txBody>
          <a:bodyPr spcFirstLastPara="1" wrap="square" lIns="85675" tIns="42825" rIns="85675" bIns="42825"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endParaRPr/>
          </a:p>
        </p:txBody>
      </p:sp>
      <p:sp>
        <p:nvSpPr>
          <p:cNvPr id="119" name="Google Shape;119;p19"/>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0" name="Google Shape;120;p19"/>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1" name="Google Shape;121;p19"/>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4100"/>
              <a:buFont typeface="Calibri"/>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24" name="Google Shape;124;p20"/>
          <p:cNvSpPr txBox="1">
            <a:spLocks noGrp="1"/>
          </p:cNvSpPr>
          <p:nvPr>
            <p:ph type="body" idx="1"/>
          </p:nvPr>
        </p:nvSpPr>
        <p:spPr>
          <a:xfrm>
            <a:off x="428416" y="1439168"/>
            <a:ext cx="3785828"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5" name="Google Shape;125;p20"/>
          <p:cNvSpPr txBox="1">
            <a:spLocks noGrp="1"/>
          </p:cNvSpPr>
          <p:nvPr>
            <p:ph type="body" idx="2"/>
          </p:nvPr>
        </p:nvSpPr>
        <p:spPr>
          <a:xfrm>
            <a:off x="428416" y="2038945"/>
            <a:ext cx="3785828"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6" name="Google Shape;126;p20"/>
          <p:cNvSpPr txBox="1">
            <a:spLocks noGrp="1"/>
          </p:cNvSpPr>
          <p:nvPr>
            <p:ph type="body" idx="3"/>
          </p:nvPr>
        </p:nvSpPr>
        <p:spPr>
          <a:xfrm>
            <a:off x="4352586" y="1439168"/>
            <a:ext cx="3787315" cy="599777"/>
          </a:xfrm>
          <a:prstGeom prst="rect">
            <a:avLst/>
          </a:prstGeom>
          <a:noFill/>
          <a:ln>
            <a:noFill/>
          </a:ln>
        </p:spPr>
        <p:txBody>
          <a:bodyPr spcFirstLastPara="1" wrap="square" lIns="85675" tIns="42825" rIns="85675" bIns="42825"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endParaRPr/>
          </a:p>
        </p:txBody>
      </p:sp>
      <p:sp>
        <p:nvSpPr>
          <p:cNvPr id="127" name="Google Shape;127;p20"/>
          <p:cNvSpPr txBox="1">
            <a:spLocks noGrp="1"/>
          </p:cNvSpPr>
          <p:nvPr>
            <p:ph type="body" idx="4"/>
          </p:nvPr>
        </p:nvSpPr>
        <p:spPr>
          <a:xfrm>
            <a:off x="4352586" y="2038945"/>
            <a:ext cx="3787315" cy="3704332"/>
          </a:xfrm>
          <a:prstGeom prst="rect">
            <a:avLst/>
          </a:prstGeom>
          <a:noFill/>
          <a:ln>
            <a:noFill/>
          </a:ln>
        </p:spPr>
        <p:txBody>
          <a:bodyPr spcFirstLastPara="1" wrap="square" lIns="85675" tIns="42825" rIns="85675" bIns="42825"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128" name="Google Shape;128;p20"/>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29" name="Google Shape;129;p20"/>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0" name="Google Shape;130;p20"/>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33" name="Google Shape;133;p21"/>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4" name="Google Shape;134;p21"/>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5" name="Google Shape;135;p21"/>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2"/>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8" name="Google Shape;138;p22"/>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39" name="Google Shape;139;p22"/>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28416" y="255984"/>
            <a:ext cx="2818917" cy="1089422"/>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2" name="Google Shape;142;p23"/>
          <p:cNvSpPr txBox="1">
            <a:spLocks noGrp="1"/>
          </p:cNvSpPr>
          <p:nvPr>
            <p:ph type="body" idx="1"/>
          </p:nvPr>
        </p:nvSpPr>
        <p:spPr>
          <a:xfrm>
            <a:off x="3349974" y="255984"/>
            <a:ext cx="4789927" cy="5487293"/>
          </a:xfrm>
          <a:prstGeom prst="rect">
            <a:avLst/>
          </a:prstGeom>
          <a:noFill/>
          <a:ln>
            <a:noFill/>
          </a:ln>
        </p:spPr>
        <p:txBody>
          <a:bodyPr spcFirstLastPara="1" wrap="square" lIns="85675" tIns="42825" rIns="85675" bIns="42825" anchor="t" anchorCtr="0">
            <a:norm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00"/>
              </a:spcBef>
              <a:spcAft>
                <a:spcPts val="0"/>
              </a:spcAft>
              <a:buClr>
                <a:schemeClr val="dk1"/>
              </a:buClr>
              <a:buSzPts val="2600"/>
              <a:buChar char="–"/>
              <a:defRPr sz="26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endParaRPr/>
          </a:p>
        </p:txBody>
      </p:sp>
      <p:sp>
        <p:nvSpPr>
          <p:cNvPr id="143" name="Google Shape;143;p23"/>
          <p:cNvSpPr txBox="1">
            <a:spLocks noGrp="1"/>
          </p:cNvSpPr>
          <p:nvPr>
            <p:ph type="body" idx="2"/>
          </p:nvPr>
        </p:nvSpPr>
        <p:spPr>
          <a:xfrm>
            <a:off x="428416" y="1345406"/>
            <a:ext cx="2818917" cy="4397872"/>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44" name="Google Shape;144;p23"/>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5" name="Google Shape;145;p23"/>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46" name="Google Shape;146;p23"/>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679450" y="4500563"/>
            <a:ext cx="5140990" cy="531317"/>
          </a:xfrm>
          <a:prstGeom prst="rect">
            <a:avLst/>
          </a:prstGeom>
          <a:noFill/>
          <a:ln>
            <a:noFill/>
          </a:ln>
        </p:spPr>
        <p:txBody>
          <a:bodyPr spcFirstLastPara="1" wrap="square" lIns="85675" tIns="42825" rIns="85675" bIns="42825"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49" name="Google Shape;149;p24"/>
          <p:cNvSpPr>
            <a:spLocks noGrp="1"/>
          </p:cNvSpPr>
          <p:nvPr>
            <p:ph type="pic" idx="2"/>
          </p:nvPr>
        </p:nvSpPr>
        <p:spPr>
          <a:xfrm>
            <a:off x="1679450" y="574477"/>
            <a:ext cx="5140990" cy="3857625"/>
          </a:xfrm>
          <a:prstGeom prst="rect">
            <a:avLst/>
          </a:prstGeom>
          <a:noFill/>
          <a:ln>
            <a:noFill/>
          </a:ln>
        </p:spPr>
        <p:txBody>
          <a:bodyPr spcFirstLastPara="1" wrap="square" lIns="85675" tIns="42825" rIns="85675" bIns="42825" anchor="t" anchorCtr="0">
            <a:noAutofit/>
          </a:bodyPr>
          <a:lstStyle>
            <a:lvl1pPr marR="0" lvl="0" algn="l" rtl="0">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50" name="Google Shape;150;p24"/>
          <p:cNvSpPr txBox="1">
            <a:spLocks noGrp="1"/>
          </p:cNvSpPr>
          <p:nvPr>
            <p:ph type="body" idx="1"/>
          </p:nvPr>
        </p:nvSpPr>
        <p:spPr>
          <a:xfrm>
            <a:off x="1679450" y="5031879"/>
            <a:ext cx="5140990" cy="754558"/>
          </a:xfrm>
          <a:prstGeom prst="rect">
            <a:avLst/>
          </a:prstGeom>
          <a:noFill/>
          <a:ln>
            <a:noFill/>
          </a:ln>
        </p:spPr>
        <p:txBody>
          <a:bodyPr spcFirstLastPara="1" wrap="square" lIns="85675" tIns="42825" rIns="85675" bIns="42825"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endParaRPr/>
          </a:p>
        </p:txBody>
      </p:sp>
      <p:sp>
        <p:nvSpPr>
          <p:cNvPr id="151" name="Google Shape;151;p24"/>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2" name="Google Shape;152;p24"/>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3" name="Google Shape;153;p24"/>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56" name="Google Shape;156;p25"/>
          <p:cNvSpPr txBox="1">
            <a:spLocks noGrp="1"/>
          </p:cNvSpPr>
          <p:nvPr>
            <p:ph type="body" idx="1"/>
          </p:nvPr>
        </p:nvSpPr>
        <p:spPr>
          <a:xfrm rot="5400000">
            <a:off x="2162613" y="-234010"/>
            <a:ext cx="4243090" cy="7711485"/>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57" name="Google Shape;157;p2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8" name="Google Shape;158;p2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59" name="Google Shape;159;p2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rot="5400000">
            <a:off x="4433062" y="2036440"/>
            <a:ext cx="5485805" cy="1927871"/>
          </a:xfrm>
          <a:prstGeom prst="rect">
            <a:avLst/>
          </a:prstGeom>
          <a:noFill/>
          <a:ln>
            <a:noFill/>
          </a:ln>
        </p:spPr>
        <p:txBody>
          <a:bodyPr spcFirstLastPara="1" wrap="square" lIns="85675" tIns="42825" rIns="85675" bIns="42825"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endParaRPr/>
          </a:p>
        </p:txBody>
      </p:sp>
      <p:sp>
        <p:nvSpPr>
          <p:cNvPr id="162" name="Google Shape;162;p26"/>
          <p:cNvSpPr txBox="1">
            <a:spLocks noGrp="1"/>
          </p:cNvSpPr>
          <p:nvPr>
            <p:ph type="body" idx="1"/>
          </p:nvPr>
        </p:nvSpPr>
        <p:spPr>
          <a:xfrm rot="5400000">
            <a:off x="505918" y="179972"/>
            <a:ext cx="5485805" cy="5640808"/>
          </a:xfrm>
          <a:prstGeom prst="rect">
            <a:avLst/>
          </a:prstGeom>
          <a:noFill/>
          <a:ln>
            <a:noFill/>
          </a:ln>
        </p:spPr>
        <p:txBody>
          <a:bodyPr spcFirstLastPara="1" wrap="square" lIns="85675" tIns="42825" rIns="85675" bIns="42825"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endParaRPr/>
          </a:p>
        </p:txBody>
      </p:sp>
      <p:sp>
        <p:nvSpPr>
          <p:cNvPr id="163" name="Google Shape;163;p2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4" name="Google Shape;164;p2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endParaRPr/>
          </a:p>
        </p:txBody>
      </p:sp>
      <p:sp>
        <p:nvSpPr>
          <p:cNvPr id="165" name="Google Shape;165;p2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anchor="ctr" anchorCtr="0">
            <a:normAutofit/>
          </a:bodyPr>
          <a:lstStyle>
            <a:lvl1pPr marR="0" lvl="0" algn="ctr" rtl="0">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700"/>
            </a:lvl2pPr>
            <a:lvl3pPr lvl="2">
              <a:spcBef>
                <a:spcPts val="0"/>
              </a:spcBef>
              <a:spcAft>
                <a:spcPts val="0"/>
              </a:spcAft>
              <a:buSzPts val="1300"/>
              <a:buNone/>
              <a:defRPr sz="1700"/>
            </a:lvl3pPr>
            <a:lvl4pPr lvl="3">
              <a:spcBef>
                <a:spcPts val="0"/>
              </a:spcBef>
              <a:spcAft>
                <a:spcPts val="0"/>
              </a:spcAft>
              <a:buSzPts val="1300"/>
              <a:buNone/>
              <a:defRPr sz="1700"/>
            </a:lvl4pPr>
            <a:lvl5pPr lvl="4">
              <a:spcBef>
                <a:spcPts val="0"/>
              </a:spcBef>
              <a:spcAft>
                <a:spcPts val="0"/>
              </a:spcAft>
              <a:buSzPts val="1300"/>
              <a:buNone/>
              <a:defRPr sz="1700"/>
            </a:lvl5pPr>
            <a:lvl6pPr lvl="5">
              <a:spcBef>
                <a:spcPts val="0"/>
              </a:spcBef>
              <a:spcAft>
                <a:spcPts val="0"/>
              </a:spcAft>
              <a:buSzPts val="1300"/>
              <a:buNone/>
              <a:defRPr sz="1700"/>
            </a:lvl6pPr>
            <a:lvl7pPr lvl="6">
              <a:spcBef>
                <a:spcPts val="0"/>
              </a:spcBef>
              <a:spcAft>
                <a:spcPts val="0"/>
              </a:spcAft>
              <a:buSzPts val="1300"/>
              <a:buNone/>
              <a:defRPr sz="1700"/>
            </a:lvl7pPr>
            <a:lvl8pPr lvl="7">
              <a:spcBef>
                <a:spcPts val="0"/>
              </a:spcBef>
              <a:spcAft>
                <a:spcPts val="0"/>
              </a:spcAft>
              <a:buSzPts val="1300"/>
              <a:buNone/>
              <a:defRPr sz="1700"/>
            </a:lvl8pPr>
            <a:lvl9pPr lvl="8">
              <a:spcBef>
                <a:spcPts val="0"/>
              </a:spcBef>
              <a:spcAft>
                <a:spcPts val="0"/>
              </a:spcAft>
              <a:buSzPts val="1300"/>
              <a:buNone/>
              <a:defRPr sz="1700"/>
            </a:lvl9pPr>
          </a:lstStyle>
          <a:p>
            <a:endParaRPr/>
          </a:p>
        </p:txBody>
      </p:sp>
      <p:sp>
        <p:nvSpPr>
          <p:cNvPr id="93" name="Google Shape;93;p15"/>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anchor="t" anchorCtr="0">
            <a:normAutofit/>
          </a:bodyPr>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9.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7"/>
          <p:cNvSpPr/>
          <p:nvPr/>
        </p:nvSpPr>
        <p:spPr>
          <a:xfrm>
            <a:off x="321000" y="1074775"/>
            <a:ext cx="11550000" cy="32289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Better Together </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Family Café:</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Cooking up </a:t>
            </a:r>
            <a:endParaRPr sz="5900" b="1"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None/>
            </a:pPr>
            <a:r>
              <a:rPr lang="en-US" sz="5900" b="1" dirty="0">
                <a:solidFill>
                  <a:schemeClr val="dk1"/>
                </a:solidFill>
                <a:latin typeface="Roboto"/>
                <a:ea typeface="Roboto"/>
                <a:cs typeface="Roboto"/>
                <a:sym typeface="Roboto"/>
              </a:rPr>
              <a:t>Healthy Lifestyles</a:t>
            </a:r>
            <a:endParaRPr sz="5900" b="1" dirty="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2"/>
        <p:cNvGrpSpPr/>
        <p:nvPr/>
      </p:nvGrpSpPr>
      <p:grpSpPr>
        <a:xfrm>
          <a:off x="0" y="0"/>
          <a:ext cx="0" cy="0"/>
          <a:chOff x="0" y="0"/>
          <a:chExt cx="0" cy="0"/>
        </a:xfrm>
      </p:grpSpPr>
      <p:sp>
        <p:nvSpPr>
          <p:cNvPr id="283" name="Google Shape;283;p36"/>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Why HOPE?</a:t>
            </a:r>
            <a:endParaRPr sz="1300" b="0" i="0" u="none" strike="noStrike" cap="none">
              <a:solidFill>
                <a:srgbClr val="000000"/>
              </a:solidFill>
              <a:latin typeface="Arial"/>
              <a:ea typeface="Arial"/>
              <a:cs typeface="Arial"/>
              <a:sym typeface="Arial"/>
            </a:endParaRPr>
          </a:p>
        </p:txBody>
      </p:sp>
      <p:pic>
        <p:nvPicPr>
          <p:cNvPr id="284" name="Google Shape;284;p36"/>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285" name="Google Shape;285;p36"/>
          <p:cNvPicPr preferRelativeResize="0"/>
          <p:nvPr/>
        </p:nvPicPr>
        <p:blipFill rotWithShape="1">
          <a:blip r:embed="rId4">
            <a:alphaModFix/>
          </a:blip>
          <a:srcRect/>
          <a:stretch/>
        </p:blipFill>
        <p:spPr>
          <a:xfrm>
            <a:off x="10864932" y="5813239"/>
            <a:ext cx="1231820" cy="1026833"/>
          </a:xfrm>
          <a:prstGeom prst="rect">
            <a:avLst/>
          </a:prstGeom>
          <a:noFill/>
          <a:ln>
            <a:noFill/>
          </a:ln>
        </p:spPr>
      </p:pic>
      <p:sp>
        <p:nvSpPr>
          <p:cNvPr id="286" name="Google Shape;286;p36"/>
          <p:cNvSpPr/>
          <p:nvPr/>
        </p:nvSpPr>
        <p:spPr>
          <a:xfrm>
            <a:off x="954447" y="2053828"/>
            <a:ext cx="10346100" cy="2410800"/>
          </a:xfrm>
          <a:prstGeom prst="rect">
            <a:avLst/>
          </a:prstGeom>
          <a:noFill/>
          <a:ln>
            <a:noFill/>
          </a:ln>
        </p:spPr>
        <p:txBody>
          <a:bodyPr spcFirstLastPara="1" wrap="square" lIns="89275" tIns="89275" rIns="89275" bIns="0" anchor="t" anchorCtr="0">
            <a:noAutofit/>
          </a:bodyPr>
          <a:lstStyle/>
          <a:p>
            <a:pPr marL="0" marR="0" lvl="0" indent="0" algn="ctr" rtl="0">
              <a:lnSpc>
                <a:spcPct val="125000"/>
              </a:lnSpc>
              <a:spcBef>
                <a:spcPts val="0"/>
              </a:spcBef>
              <a:spcAft>
                <a:spcPts val="0"/>
              </a:spcAft>
              <a:buClr>
                <a:srgbClr val="000000"/>
              </a:buClr>
              <a:buSzPts val="2400"/>
              <a:buFont typeface="Arial"/>
              <a:buNone/>
            </a:pPr>
            <a:r>
              <a:rPr lang="en-US" sz="2400">
                <a:solidFill>
                  <a:srgbClr val="292929"/>
                </a:solidFill>
                <a:latin typeface="Roboto"/>
                <a:ea typeface="Roboto"/>
                <a:cs typeface="Roboto"/>
                <a:sym typeface="Roboto"/>
              </a:rPr>
              <a:t>Positive experiences help children grow into resilient, healthy adults, and they can help lessen the effects of adversity. </a:t>
            </a:r>
            <a:endParaRPr sz="240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HOPE aims to evolve our understanding and support </a:t>
            </a:r>
            <a:endParaRPr sz="13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r>
              <a:rPr lang="en-US" sz="2400" b="0" i="0" u="none" strike="noStrike" cap="none">
                <a:solidFill>
                  <a:srgbClr val="292929"/>
                </a:solidFill>
                <a:latin typeface="Roboto"/>
                <a:ea typeface="Roboto"/>
                <a:cs typeface="Roboto"/>
                <a:sym typeface="Roboto"/>
              </a:rPr>
              <a:t>of these key experiences.</a:t>
            </a:r>
            <a:endParaRPr sz="1300" b="0" i="0" u="none" strike="noStrike" cap="none">
              <a:solidFill>
                <a:srgbClr val="000000"/>
              </a:solidFill>
              <a:latin typeface="Arial"/>
              <a:ea typeface="Arial"/>
              <a:cs typeface="Arial"/>
              <a:sym typeface="Arial"/>
            </a:endParaRPr>
          </a:p>
        </p:txBody>
      </p:sp>
      <p:pic>
        <p:nvPicPr>
          <p:cNvPr id="287" name="Google Shape;287;p36"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2"/>
        <p:cNvGrpSpPr/>
        <p:nvPr/>
      </p:nvGrpSpPr>
      <p:grpSpPr>
        <a:xfrm>
          <a:off x="0" y="0"/>
          <a:ext cx="0" cy="0"/>
          <a:chOff x="0" y="0"/>
          <a:chExt cx="0" cy="0"/>
        </a:xfrm>
      </p:grpSpPr>
      <p:pic>
        <p:nvPicPr>
          <p:cNvPr id="293" name="Google Shape;293;p37"/>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294" name="Google Shape;294;p37"/>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Partner Activity</a:t>
            </a:r>
            <a:endParaRPr sz="1300" b="0" i="0" u="none" strike="noStrike" cap="none">
              <a:solidFill>
                <a:srgbClr val="000000"/>
              </a:solidFill>
              <a:latin typeface="Arial"/>
              <a:ea typeface="Arial"/>
              <a:cs typeface="Arial"/>
              <a:sym typeface="Arial"/>
            </a:endParaRPr>
          </a:p>
        </p:txBody>
      </p:sp>
      <p:pic>
        <p:nvPicPr>
          <p:cNvPr id="295" name="Google Shape;295;p37"/>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296" name="Google Shape;296;p37"/>
          <p:cNvSpPr/>
          <p:nvPr/>
        </p:nvSpPr>
        <p:spPr>
          <a:xfrm>
            <a:off x="5290650" y="3835525"/>
            <a:ext cx="6024600" cy="1214700"/>
          </a:xfrm>
          <a:prstGeom prst="rect">
            <a:avLst/>
          </a:prstGeom>
          <a:noFill/>
          <a:ln>
            <a:noFill/>
          </a:ln>
        </p:spPr>
        <p:txBody>
          <a:bodyPr spcFirstLastPara="1" wrap="square" lIns="89275" tIns="89275" rIns="89275"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600" dirty="0">
                <a:solidFill>
                  <a:srgbClr val="2A2A2A"/>
                </a:solidFill>
                <a:latin typeface="Roboto"/>
                <a:ea typeface="Roboto"/>
                <a:cs typeface="Roboto"/>
                <a:sym typeface="Roboto"/>
              </a:rPr>
              <a:t>Share with your partner an unusual food pairing that you love.</a:t>
            </a:r>
            <a:endParaRPr sz="2600"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300" dirty="0">
                <a:solidFill>
                  <a:schemeClr val="dk1"/>
                </a:solidFill>
                <a:latin typeface="Roboto"/>
                <a:ea typeface="Roboto"/>
                <a:cs typeface="Roboto"/>
                <a:sym typeface="Roboto"/>
              </a:rPr>
              <a:t> </a:t>
            </a:r>
            <a:endParaRPr sz="3600"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297" name="Google Shape;297;p37"/>
          <p:cNvPicPr preferRelativeResize="0"/>
          <p:nvPr/>
        </p:nvPicPr>
        <p:blipFill rotWithShape="1">
          <a:blip r:embed="rId5">
            <a:alphaModFix/>
          </a:blip>
          <a:srcRect/>
          <a:stretch/>
        </p:blipFill>
        <p:spPr>
          <a:xfrm>
            <a:off x="10892132" y="5813239"/>
            <a:ext cx="1231820" cy="1026833"/>
          </a:xfrm>
          <a:prstGeom prst="rect">
            <a:avLst/>
          </a:prstGeom>
          <a:noFill/>
          <a:ln>
            <a:noFill/>
          </a:ln>
        </p:spPr>
      </p:pic>
      <p:pic>
        <p:nvPicPr>
          <p:cNvPr id="298" name="Google Shape;298;p37"/>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299" name="Google Shape;299;p37"/>
          <p:cNvPicPr preferRelativeResize="0"/>
          <p:nvPr/>
        </p:nvPicPr>
        <p:blipFill rotWithShape="1">
          <a:blip r:embed="rId7">
            <a:alphaModFix/>
          </a:blip>
          <a:srcRect/>
          <a:stretch/>
        </p:blipFill>
        <p:spPr>
          <a:xfrm>
            <a:off x="1834035" y="2416410"/>
            <a:ext cx="1778729" cy="2470457"/>
          </a:xfrm>
          <a:prstGeom prst="rect">
            <a:avLst/>
          </a:prstGeom>
          <a:noFill/>
          <a:ln>
            <a:noFill/>
          </a:ln>
        </p:spPr>
      </p:pic>
      <p:sp>
        <p:nvSpPr>
          <p:cNvPr id="300" name="Google Shape;300;p37"/>
          <p:cNvSpPr/>
          <p:nvPr/>
        </p:nvSpPr>
        <p:spPr>
          <a:xfrm>
            <a:off x="4888800" y="1754475"/>
            <a:ext cx="6828300" cy="1795500"/>
          </a:xfrm>
          <a:prstGeom prst="rect">
            <a:avLst/>
          </a:prstGeom>
          <a:noFill/>
          <a:ln>
            <a:noFill/>
          </a:ln>
        </p:spPr>
        <p:txBody>
          <a:bodyPr spcFirstLastPara="1" wrap="square" lIns="89275" tIns="4462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b="1" dirty="0">
                <a:solidFill>
                  <a:srgbClr val="2A2A2A"/>
                </a:solidFill>
                <a:latin typeface="Roboto"/>
                <a:ea typeface="Roboto"/>
                <a:cs typeface="Roboto"/>
                <a:sym typeface="Roboto"/>
              </a:rPr>
              <a:t>“Friendship is born at that moment when one person says to another: ‘What! You too? I thought I was the only one.” -C.S. Lewis  </a:t>
            </a:r>
            <a:endParaRPr sz="2700" b="1" i="0" u="none" strike="noStrike" cap="none" dirty="0">
              <a:solidFill>
                <a:srgbClr val="000000"/>
              </a:solidFill>
              <a:latin typeface="Roboto"/>
              <a:ea typeface="Roboto"/>
              <a:cs typeface="Roboto"/>
              <a:sym typeface="Roboto"/>
            </a:endParaRPr>
          </a:p>
        </p:txBody>
      </p:sp>
      <p:pic>
        <p:nvPicPr>
          <p:cNvPr id="301" name="Google Shape;301;p37"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1"/>
        <p:cNvGrpSpPr/>
        <p:nvPr/>
      </p:nvGrpSpPr>
      <p:grpSpPr>
        <a:xfrm>
          <a:off x="0" y="0"/>
          <a:ext cx="0" cy="0"/>
          <a:chOff x="0" y="0"/>
          <a:chExt cx="0" cy="0"/>
        </a:xfrm>
      </p:grpSpPr>
      <p:sp>
        <p:nvSpPr>
          <p:cNvPr id="322" name="Google Shape;322;p39"/>
          <p:cNvSpPr/>
          <p:nvPr/>
        </p:nvSpPr>
        <p:spPr>
          <a:xfrm>
            <a:off x="6276480" y="696175"/>
            <a:ext cx="49620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Did You Know? </a:t>
            </a:r>
            <a:endParaRPr sz="1300" b="0" i="0" u="none" strike="noStrike" cap="none">
              <a:solidFill>
                <a:srgbClr val="000000"/>
              </a:solidFill>
              <a:latin typeface="Arial"/>
              <a:ea typeface="Arial"/>
              <a:cs typeface="Arial"/>
              <a:sym typeface="Arial"/>
            </a:endParaRPr>
          </a:p>
        </p:txBody>
      </p:sp>
      <p:pic>
        <p:nvPicPr>
          <p:cNvPr id="323" name="Google Shape;323;p39"/>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24" name="Google Shape;324;p39"/>
          <p:cNvPicPr preferRelativeResize="0"/>
          <p:nvPr/>
        </p:nvPicPr>
        <p:blipFill rotWithShape="1">
          <a:blip r:embed="rId4">
            <a:alphaModFix/>
          </a:blip>
          <a:srcRect/>
          <a:stretch/>
        </p:blipFill>
        <p:spPr>
          <a:xfrm>
            <a:off x="10892157" y="5831177"/>
            <a:ext cx="1231820" cy="1026833"/>
          </a:xfrm>
          <a:prstGeom prst="rect">
            <a:avLst/>
          </a:prstGeom>
          <a:noFill/>
          <a:ln>
            <a:noFill/>
          </a:ln>
        </p:spPr>
      </p:pic>
      <p:sp>
        <p:nvSpPr>
          <p:cNvPr id="325" name="Google Shape;325;p39"/>
          <p:cNvSpPr/>
          <p:nvPr/>
        </p:nvSpPr>
        <p:spPr>
          <a:xfrm>
            <a:off x="6276475" y="2092207"/>
            <a:ext cx="5093700" cy="2673600"/>
          </a:xfrm>
          <a:prstGeom prst="rect">
            <a:avLst/>
          </a:prstGeom>
          <a:noFill/>
          <a:ln>
            <a:noFill/>
          </a:ln>
        </p:spPr>
        <p:txBody>
          <a:bodyPr spcFirstLastPara="1" wrap="square" lIns="89275" tIns="89275" rIns="89275" bIns="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2600" dirty="0">
                <a:solidFill>
                  <a:schemeClr val="dk1"/>
                </a:solidFill>
                <a:latin typeface="Roboto"/>
                <a:ea typeface="Roboto"/>
                <a:cs typeface="Roboto"/>
                <a:sym typeface="Roboto"/>
              </a:rPr>
              <a:t>Many children need to be offered a food 8-10 times before they will try it.  Keep offering a variety of foods, and watch what happens over time!</a:t>
            </a:r>
            <a:endParaRPr sz="2600"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dirty="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dirty="0">
              <a:solidFill>
                <a:srgbClr val="292929"/>
              </a:solidFill>
              <a:latin typeface="Roboto"/>
              <a:ea typeface="Roboto"/>
              <a:cs typeface="Roboto"/>
              <a:sym typeface="Roboto"/>
            </a:endParaRPr>
          </a:p>
        </p:txBody>
      </p:sp>
      <p:pic>
        <p:nvPicPr>
          <p:cNvPr id="326" name="Google Shape;326;p39"/>
          <p:cNvPicPr preferRelativeResize="0"/>
          <p:nvPr/>
        </p:nvPicPr>
        <p:blipFill>
          <a:blip r:embed="rId5">
            <a:alphaModFix/>
          </a:blip>
          <a:stretch>
            <a:fillRect/>
          </a:stretch>
        </p:blipFill>
        <p:spPr>
          <a:xfrm>
            <a:off x="0" y="0"/>
            <a:ext cx="4562875" cy="6858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1"/>
        <p:cNvGrpSpPr/>
        <p:nvPr/>
      </p:nvGrpSpPr>
      <p:grpSpPr>
        <a:xfrm>
          <a:off x="0" y="0"/>
          <a:ext cx="0" cy="0"/>
          <a:chOff x="0" y="0"/>
          <a:chExt cx="0" cy="0"/>
        </a:xfrm>
      </p:grpSpPr>
      <p:pic>
        <p:nvPicPr>
          <p:cNvPr id="332" name="Google Shape;332;p40"/>
          <p:cNvPicPr preferRelativeResize="0"/>
          <p:nvPr/>
        </p:nvPicPr>
        <p:blipFill rotWithShape="1">
          <a:blip r:embed="rId3">
            <a:alphaModFix/>
          </a:blip>
          <a:srcRect/>
          <a:stretch/>
        </p:blipFill>
        <p:spPr>
          <a:xfrm>
            <a:off x="10892157" y="5813239"/>
            <a:ext cx="1231820" cy="1026833"/>
          </a:xfrm>
          <a:prstGeom prst="rect">
            <a:avLst/>
          </a:prstGeom>
          <a:noFill/>
          <a:ln>
            <a:noFill/>
          </a:ln>
        </p:spPr>
      </p:pic>
      <p:pic>
        <p:nvPicPr>
          <p:cNvPr id="333" name="Google Shape;333;p4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34" name="Google Shape;334;p40"/>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Considerations for Planning Healthy Meals</a:t>
            </a:r>
            <a:endParaRPr sz="1300" b="0" i="0" u="none" strike="noStrike" cap="none">
              <a:solidFill>
                <a:srgbClr val="000000"/>
              </a:solidFill>
              <a:latin typeface="Arial"/>
              <a:ea typeface="Arial"/>
              <a:cs typeface="Arial"/>
              <a:sym typeface="Arial"/>
            </a:endParaRPr>
          </a:p>
        </p:txBody>
      </p:sp>
      <p:pic>
        <p:nvPicPr>
          <p:cNvPr id="335" name="Google Shape;335;p40"/>
          <p:cNvPicPr preferRelativeResize="0"/>
          <p:nvPr/>
        </p:nvPicPr>
        <p:blipFill rotWithShape="1">
          <a:blip r:embed="rId5">
            <a:alphaModFix/>
          </a:blip>
          <a:srcRect l="3670"/>
          <a:stretch/>
        </p:blipFill>
        <p:spPr>
          <a:xfrm>
            <a:off x="0" y="2175025"/>
            <a:ext cx="12192002" cy="1309275"/>
          </a:xfrm>
          <a:prstGeom prst="rect">
            <a:avLst/>
          </a:prstGeom>
          <a:noFill/>
          <a:ln>
            <a:noFill/>
          </a:ln>
        </p:spPr>
      </p:pic>
      <p:sp>
        <p:nvSpPr>
          <p:cNvPr id="336" name="Google Shape;336;p40"/>
          <p:cNvSpPr txBox="1"/>
          <p:nvPr/>
        </p:nvSpPr>
        <p:spPr>
          <a:xfrm>
            <a:off x="176675" y="3484300"/>
            <a:ext cx="22572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Roboto" panose="02000000000000000000" pitchFamily="2" charset="0"/>
                <a:ea typeface="Roboto" panose="02000000000000000000" pitchFamily="2" charset="0"/>
                <a:cs typeface="Calibri"/>
                <a:sym typeface="Calibri"/>
              </a:rPr>
              <a:t>Which foods are served across a variety of food groups?</a:t>
            </a:r>
            <a:endParaRPr sz="2000" dirty="0">
              <a:latin typeface="Roboto" panose="02000000000000000000" pitchFamily="2" charset="0"/>
              <a:ea typeface="Roboto" panose="02000000000000000000" pitchFamily="2" charset="0"/>
              <a:cs typeface="Calibri"/>
              <a:sym typeface="Calibri"/>
            </a:endParaRPr>
          </a:p>
        </p:txBody>
      </p:sp>
      <p:sp>
        <p:nvSpPr>
          <p:cNvPr id="337" name="Google Shape;337;p40"/>
          <p:cNvSpPr txBox="1"/>
          <p:nvPr/>
        </p:nvSpPr>
        <p:spPr>
          <a:xfrm>
            <a:off x="2704200" y="3484300"/>
            <a:ext cx="22572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Roboto" panose="02000000000000000000" pitchFamily="2" charset="0"/>
                <a:ea typeface="Roboto" panose="02000000000000000000" pitchFamily="2" charset="0"/>
                <a:cs typeface="Calibri"/>
                <a:sym typeface="Calibri"/>
              </a:rPr>
              <a:t>How often </a:t>
            </a:r>
            <a:r>
              <a:rPr lang="en-US" sz="2000" dirty="0">
                <a:solidFill>
                  <a:schemeClr val="dk1"/>
                </a:solidFill>
                <a:latin typeface="Roboto" panose="02000000000000000000" pitchFamily="2" charset="0"/>
                <a:ea typeface="Roboto" panose="02000000000000000000" pitchFamily="2" charset="0"/>
                <a:cs typeface="Calibri"/>
                <a:sym typeface="Calibri"/>
              </a:rPr>
              <a:t>are </a:t>
            </a:r>
            <a:r>
              <a:rPr lang="en-US" sz="2000" dirty="0">
                <a:latin typeface="Roboto" panose="02000000000000000000" pitchFamily="2" charset="0"/>
                <a:ea typeface="Roboto" panose="02000000000000000000" pitchFamily="2" charset="0"/>
                <a:cs typeface="Calibri"/>
                <a:sym typeface="Calibri"/>
              </a:rPr>
              <a:t>foods served?</a:t>
            </a:r>
            <a:endParaRPr sz="2000" dirty="0">
              <a:latin typeface="Roboto" panose="02000000000000000000" pitchFamily="2" charset="0"/>
              <a:ea typeface="Roboto" panose="02000000000000000000" pitchFamily="2" charset="0"/>
              <a:cs typeface="Calibri"/>
              <a:sym typeface="Calibri"/>
            </a:endParaRPr>
          </a:p>
        </p:txBody>
      </p:sp>
      <p:sp>
        <p:nvSpPr>
          <p:cNvPr id="338" name="Google Shape;338;p40"/>
          <p:cNvSpPr txBox="1"/>
          <p:nvPr/>
        </p:nvSpPr>
        <p:spPr>
          <a:xfrm>
            <a:off x="4961400" y="3484300"/>
            <a:ext cx="22572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Roboto" panose="02000000000000000000" pitchFamily="2" charset="0"/>
                <a:ea typeface="Roboto" panose="02000000000000000000" pitchFamily="2" charset="0"/>
                <a:cs typeface="Calibri"/>
                <a:sym typeface="Calibri"/>
              </a:rPr>
              <a:t>How </a:t>
            </a:r>
            <a:r>
              <a:rPr lang="en-US" sz="2000" dirty="0">
                <a:solidFill>
                  <a:schemeClr val="dk1"/>
                </a:solidFill>
                <a:latin typeface="Roboto" panose="02000000000000000000" pitchFamily="2" charset="0"/>
                <a:ea typeface="Roboto" panose="02000000000000000000" pitchFamily="2" charset="0"/>
                <a:cs typeface="Calibri"/>
                <a:sym typeface="Calibri"/>
              </a:rPr>
              <a:t>is </a:t>
            </a:r>
            <a:r>
              <a:rPr lang="en-US" sz="2000" dirty="0">
                <a:latin typeface="Roboto" panose="02000000000000000000" pitchFamily="2" charset="0"/>
                <a:ea typeface="Roboto" panose="02000000000000000000" pitchFamily="2" charset="0"/>
                <a:cs typeface="Calibri"/>
                <a:sym typeface="Calibri"/>
              </a:rPr>
              <a:t>food prepared?</a:t>
            </a:r>
            <a:endParaRPr sz="2000" dirty="0">
              <a:latin typeface="Roboto" panose="02000000000000000000" pitchFamily="2" charset="0"/>
              <a:ea typeface="Roboto" panose="02000000000000000000" pitchFamily="2" charset="0"/>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p:txBody>
      </p:sp>
      <p:sp>
        <p:nvSpPr>
          <p:cNvPr id="339" name="Google Shape;339;p40"/>
          <p:cNvSpPr txBox="1"/>
          <p:nvPr/>
        </p:nvSpPr>
        <p:spPr>
          <a:xfrm>
            <a:off x="7353763" y="3484300"/>
            <a:ext cx="22572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Roboto" panose="02000000000000000000" pitchFamily="2" charset="0"/>
                <a:ea typeface="Roboto" panose="02000000000000000000" pitchFamily="2" charset="0"/>
                <a:cs typeface="Calibri"/>
                <a:sym typeface="Calibri"/>
              </a:rPr>
              <a:t>How much food is served?</a:t>
            </a:r>
            <a:endParaRPr sz="2000" dirty="0">
              <a:latin typeface="Roboto" panose="02000000000000000000" pitchFamily="2" charset="0"/>
              <a:ea typeface="Roboto" panose="02000000000000000000" pitchFamily="2" charset="0"/>
              <a:cs typeface="Calibri"/>
              <a:sym typeface="Calibri"/>
            </a:endParaRPr>
          </a:p>
        </p:txBody>
      </p:sp>
      <p:sp>
        <p:nvSpPr>
          <p:cNvPr id="340" name="Google Shape;340;p40"/>
          <p:cNvSpPr txBox="1"/>
          <p:nvPr/>
        </p:nvSpPr>
        <p:spPr>
          <a:xfrm>
            <a:off x="9746150" y="3484288"/>
            <a:ext cx="22572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Roboto" panose="02000000000000000000" pitchFamily="2" charset="0"/>
                <a:ea typeface="Roboto" panose="02000000000000000000" pitchFamily="2" charset="0"/>
                <a:cs typeface="Calibri"/>
                <a:sym typeface="Calibri"/>
              </a:rPr>
              <a:t>What are your children's food preferences?</a:t>
            </a:r>
            <a:endParaRPr sz="2000" dirty="0">
              <a:latin typeface="Roboto" panose="02000000000000000000" pitchFamily="2" charset="0"/>
              <a:ea typeface="Roboto" panose="02000000000000000000" pitchFamily="2" charset="0"/>
              <a:cs typeface="Calibri"/>
              <a:sym typeface="Calibri"/>
            </a:endParaRPr>
          </a:p>
        </p:txBody>
      </p:sp>
      <p:sp>
        <p:nvSpPr>
          <p:cNvPr id="341" name="Google Shape;341;p40"/>
          <p:cNvSpPr/>
          <p:nvPr/>
        </p:nvSpPr>
        <p:spPr>
          <a:xfrm>
            <a:off x="1031600" y="1592775"/>
            <a:ext cx="796500" cy="8004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3390150"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5748825"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8039725"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0330625" y="1643175"/>
            <a:ext cx="796500" cy="750000"/>
          </a:xfrm>
          <a:prstGeom prst="downArrow">
            <a:avLst>
              <a:gd name="adj1" fmla="val 50000"/>
              <a:gd name="adj2" fmla="val 50000"/>
            </a:avLst>
          </a:prstGeom>
          <a:solidFill>
            <a:srgbClr val="82B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40"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000"/>
                                          </p:stCondLst>
                                        </p:cTn>
                                        <p:tgtEl>
                                          <p:spTgt spid="341"/>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2"/>
                                        </p:tgtEl>
                                        <p:attrNameLst>
                                          <p:attrName>style.visibility</p:attrName>
                                        </p:attrNameLst>
                                      </p:cBhvr>
                                      <p:to>
                                        <p:strVal val="visible"/>
                                      </p:to>
                                    </p:set>
                                    <p:animEffect transition="in" filter="fade">
                                      <p:cBhvr>
                                        <p:cTn id="15" dur="1000"/>
                                        <p:tgtEl>
                                          <p:spTgt spid="34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1000"/>
                                          </p:stCondLst>
                                        </p:cTn>
                                        <p:tgtEl>
                                          <p:spTgt spid="342"/>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43"/>
                                        </p:tgtEl>
                                        <p:attrNameLst>
                                          <p:attrName>style.visibility</p:attrName>
                                        </p:attrNameLst>
                                      </p:cBhvr>
                                      <p:to>
                                        <p:strVal val="visible"/>
                                      </p:to>
                                    </p:set>
                                    <p:animEffect transition="in" filter="fade">
                                      <p:cBhvr>
                                        <p:cTn id="23" dur="1000"/>
                                        <p:tgtEl>
                                          <p:spTgt spid="34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1000"/>
                                          </p:stCondLst>
                                        </p:cTn>
                                        <p:tgtEl>
                                          <p:spTgt spid="343"/>
                                        </p:tgtEl>
                                        <p:attrNameLst>
                                          <p:attrName>style.visibility</p:attrName>
                                        </p:attrNameLst>
                                      </p:cBhvr>
                                      <p:to>
                                        <p:strVal val="hidden"/>
                                      </p:to>
                                    </p:se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344"/>
                                        </p:tgtEl>
                                        <p:attrNameLst>
                                          <p:attrName>style.visibility</p:attrName>
                                        </p:attrNameLst>
                                      </p:cBhvr>
                                      <p:to>
                                        <p:strVal val="visible"/>
                                      </p:to>
                                    </p:set>
                                    <p:animEffect transition="in" filter="fade">
                                      <p:cBhvr>
                                        <p:cTn id="31" dur="1000"/>
                                        <p:tgtEl>
                                          <p:spTgt spid="34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1000"/>
                                          </p:stCondLst>
                                        </p:cTn>
                                        <p:tgtEl>
                                          <p:spTgt spid="344"/>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fade">
                                      <p:cBhvr>
                                        <p:cTn id="39" dur="1000"/>
                                        <p:tgtEl>
                                          <p:spTgt spid="34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1000"/>
                                          </p:stCondLst>
                                        </p:cTn>
                                        <p:tgtEl>
                                          <p:spTgt spid="3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1"/>
        <p:cNvGrpSpPr/>
        <p:nvPr/>
      </p:nvGrpSpPr>
      <p:grpSpPr>
        <a:xfrm>
          <a:off x="0" y="0"/>
          <a:ext cx="0" cy="0"/>
          <a:chOff x="0" y="0"/>
          <a:chExt cx="0" cy="0"/>
        </a:xfrm>
      </p:grpSpPr>
      <p:pic>
        <p:nvPicPr>
          <p:cNvPr id="352" name="Google Shape;352;p41"/>
          <p:cNvPicPr preferRelativeResize="0"/>
          <p:nvPr/>
        </p:nvPicPr>
        <p:blipFill rotWithShape="1">
          <a:blip r:embed="rId3">
            <a:alphaModFix/>
          </a:blip>
          <a:srcRect/>
          <a:stretch/>
        </p:blipFill>
        <p:spPr>
          <a:xfrm>
            <a:off x="10864932" y="5813239"/>
            <a:ext cx="1231820" cy="1026833"/>
          </a:xfrm>
          <a:prstGeom prst="rect">
            <a:avLst/>
          </a:prstGeom>
          <a:noFill/>
          <a:ln>
            <a:noFill/>
          </a:ln>
        </p:spPr>
      </p:pic>
      <p:pic>
        <p:nvPicPr>
          <p:cNvPr id="353" name="Google Shape;353;p41"/>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54" name="Google Shape;354;p41"/>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Division of Responsibility in Feeding </a:t>
            </a:r>
            <a:endParaRPr sz="1300" b="0" i="0" u="none" strike="noStrike" cap="none">
              <a:solidFill>
                <a:srgbClr val="000000"/>
              </a:solidFill>
              <a:latin typeface="Arial"/>
              <a:ea typeface="Arial"/>
              <a:cs typeface="Arial"/>
              <a:sym typeface="Arial"/>
            </a:endParaRPr>
          </a:p>
        </p:txBody>
      </p:sp>
      <p:sp>
        <p:nvSpPr>
          <p:cNvPr id="355" name="Google Shape;355;p41"/>
          <p:cNvSpPr txBox="1"/>
          <p:nvPr/>
        </p:nvSpPr>
        <p:spPr>
          <a:xfrm>
            <a:off x="3507325" y="1366150"/>
            <a:ext cx="22572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lt1"/>
                </a:solidFill>
                <a:latin typeface="Calibri"/>
                <a:ea typeface="Calibri"/>
                <a:cs typeface="Calibri"/>
                <a:sym typeface="Calibri"/>
              </a:rPr>
              <a:t>What foods are served across a variety of food groups. </a:t>
            </a:r>
            <a:endParaRPr sz="2000">
              <a:solidFill>
                <a:schemeClr val="lt1"/>
              </a:solidFill>
              <a:latin typeface="Calibri"/>
              <a:ea typeface="Calibri"/>
              <a:cs typeface="Calibri"/>
              <a:sym typeface="Calibri"/>
            </a:endParaRPr>
          </a:p>
        </p:txBody>
      </p:sp>
      <p:sp>
        <p:nvSpPr>
          <p:cNvPr id="356" name="Google Shape;356;p41"/>
          <p:cNvSpPr txBox="1">
            <a:spLocks noGrp="1"/>
          </p:cNvSpPr>
          <p:nvPr>
            <p:ph type="body" idx="1"/>
          </p:nvPr>
        </p:nvSpPr>
        <p:spPr>
          <a:xfrm>
            <a:off x="7571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Roboto"/>
                <a:ea typeface="Roboto"/>
                <a:cs typeface="Roboto"/>
                <a:sym typeface="Roboto"/>
              </a:rPr>
              <a:t>Adult’s responsibilities:</a:t>
            </a:r>
            <a:endParaRPr>
              <a:latin typeface="Roboto"/>
              <a:ea typeface="Roboto"/>
              <a:cs typeface="Roboto"/>
              <a:sym typeface="Roboto"/>
            </a:endParaRPr>
          </a:p>
        </p:txBody>
      </p:sp>
      <p:sp>
        <p:nvSpPr>
          <p:cNvPr id="357" name="Google Shape;357;p41"/>
          <p:cNvSpPr txBox="1">
            <a:spLocks noGrp="1"/>
          </p:cNvSpPr>
          <p:nvPr>
            <p:ph type="body" idx="2"/>
          </p:nvPr>
        </p:nvSpPr>
        <p:spPr>
          <a:xfrm>
            <a:off x="757188" y="2505075"/>
            <a:ext cx="5157900" cy="36846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Font typeface="Roboto"/>
              <a:buChar char="•"/>
            </a:pPr>
            <a:r>
              <a:rPr lang="en-US" sz="2400" dirty="0">
                <a:latin typeface="Roboto"/>
                <a:ea typeface="Roboto"/>
                <a:cs typeface="Roboto"/>
                <a:sym typeface="Roboto"/>
              </a:rPr>
              <a:t>What food is served</a:t>
            </a:r>
            <a:endParaRPr sz="2400"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n-US" sz="2400" dirty="0">
                <a:latin typeface="Roboto"/>
                <a:ea typeface="Roboto"/>
                <a:cs typeface="Roboto"/>
                <a:sym typeface="Roboto"/>
              </a:rPr>
              <a:t>When food is served</a:t>
            </a:r>
            <a:endParaRPr sz="2400" dirty="0">
              <a:latin typeface="Roboto"/>
              <a:ea typeface="Roboto"/>
              <a:cs typeface="Roboto"/>
              <a:sym typeface="Roboto"/>
            </a:endParaRPr>
          </a:p>
          <a:p>
            <a:pPr marL="457200" lvl="0" indent="-381000" algn="l" rtl="0">
              <a:spcBef>
                <a:spcPts val="0"/>
              </a:spcBef>
              <a:spcAft>
                <a:spcPts val="0"/>
              </a:spcAft>
              <a:buSzPts val="2400"/>
              <a:buFont typeface="Roboto"/>
              <a:buChar char="•"/>
            </a:pPr>
            <a:r>
              <a:rPr lang="en-US" sz="2400" dirty="0">
                <a:latin typeface="Roboto"/>
                <a:ea typeface="Roboto"/>
                <a:cs typeface="Roboto"/>
                <a:sym typeface="Roboto"/>
              </a:rPr>
              <a:t>Where eating takes place</a:t>
            </a:r>
            <a:endParaRPr sz="2400" dirty="0">
              <a:latin typeface="Roboto"/>
              <a:ea typeface="Roboto"/>
              <a:cs typeface="Roboto"/>
              <a:sym typeface="Roboto"/>
            </a:endParaRPr>
          </a:p>
          <a:p>
            <a:pPr marL="457200" lvl="0" indent="0" algn="l" rtl="0">
              <a:spcBef>
                <a:spcPts val="1000"/>
              </a:spcBef>
              <a:spcAft>
                <a:spcPts val="0"/>
              </a:spcAft>
              <a:buNone/>
            </a:pPr>
            <a:endParaRPr dirty="0"/>
          </a:p>
        </p:txBody>
      </p:sp>
      <p:sp>
        <p:nvSpPr>
          <p:cNvPr id="358" name="Google Shape;358;p41"/>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latin typeface="Roboto"/>
                <a:ea typeface="Roboto"/>
                <a:cs typeface="Roboto"/>
                <a:sym typeface="Roboto"/>
              </a:rPr>
              <a:t>Children's responsibilities: </a:t>
            </a:r>
            <a:endParaRPr>
              <a:latin typeface="Roboto"/>
              <a:ea typeface="Roboto"/>
              <a:cs typeface="Roboto"/>
              <a:sym typeface="Roboto"/>
            </a:endParaRPr>
          </a:p>
        </p:txBody>
      </p:sp>
      <p:sp>
        <p:nvSpPr>
          <p:cNvPr id="359" name="Google Shape;359;p41"/>
          <p:cNvSpPr txBox="1">
            <a:spLocks noGrp="1"/>
          </p:cNvSpPr>
          <p:nvPr>
            <p:ph type="body" idx="4"/>
          </p:nvPr>
        </p:nvSpPr>
        <p:spPr>
          <a:xfrm>
            <a:off x="6172200" y="2505075"/>
            <a:ext cx="5183100" cy="3684600"/>
          </a:xfrm>
          <a:prstGeom prst="rect">
            <a:avLst/>
          </a:prstGeom>
        </p:spPr>
        <p:txBody>
          <a:bodyPr spcFirstLastPara="1" wrap="square" lIns="91425" tIns="45700" rIns="91425" bIns="45700" anchor="t" anchorCtr="0">
            <a:normAutofit/>
          </a:bodyPr>
          <a:lstStyle/>
          <a:p>
            <a:pPr marL="457200" lvl="0" indent="-317500" algn="l" rtl="0">
              <a:spcBef>
                <a:spcPts val="1000"/>
              </a:spcBef>
              <a:spcAft>
                <a:spcPts val="0"/>
              </a:spcAft>
              <a:buSzPts val="1400"/>
              <a:buFont typeface="Roboto"/>
              <a:buChar char="•"/>
            </a:pPr>
            <a:r>
              <a:rPr lang="en-US" sz="2400" dirty="0">
                <a:latin typeface="Roboto"/>
                <a:ea typeface="Roboto"/>
                <a:cs typeface="Roboto"/>
                <a:sym typeface="Roboto"/>
              </a:rPr>
              <a:t>Whether or not to eat</a:t>
            </a:r>
            <a:endParaRPr sz="2400" dirty="0">
              <a:latin typeface="Roboto"/>
              <a:ea typeface="Roboto"/>
              <a:cs typeface="Roboto"/>
              <a:sym typeface="Roboto"/>
            </a:endParaRPr>
          </a:p>
          <a:p>
            <a:pPr marL="457200" lvl="0" indent="-317500" algn="l" rtl="0">
              <a:spcBef>
                <a:spcPts val="0"/>
              </a:spcBef>
              <a:spcAft>
                <a:spcPts val="0"/>
              </a:spcAft>
              <a:buSzPts val="1400"/>
              <a:buFont typeface="Roboto"/>
              <a:buChar char="•"/>
            </a:pPr>
            <a:r>
              <a:rPr lang="en-US" sz="2400" dirty="0">
                <a:latin typeface="Roboto"/>
                <a:ea typeface="Roboto"/>
                <a:cs typeface="Roboto"/>
                <a:sym typeface="Roboto"/>
              </a:rPr>
              <a:t>How much to eat </a:t>
            </a:r>
            <a:endParaRPr sz="2400" dirty="0">
              <a:latin typeface="Roboto"/>
              <a:ea typeface="Roboto"/>
              <a:cs typeface="Roboto"/>
              <a:sym typeface="Roboto"/>
            </a:endParaRPr>
          </a:p>
        </p:txBody>
      </p:sp>
      <p:pic>
        <p:nvPicPr>
          <p:cNvPr id="360" name="Google Shape;360;p41"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366" name="Google Shape;366;p42"/>
          <p:cNvSpPr/>
          <p:nvPr/>
        </p:nvSpPr>
        <p:spPr>
          <a:xfrm>
            <a:off x="780110" y="2411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Phrases that Hinder vs. Phrases that Help</a:t>
            </a:r>
            <a:endParaRPr sz="1300" b="0" i="0" u="none" strike="noStrike" cap="none">
              <a:solidFill>
                <a:srgbClr val="000000"/>
              </a:solidFill>
              <a:latin typeface="Arial"/>
              <a:ea typeface="Arial"/>
              <a:cs typeface="Arial"/>
              <a:sym typeface="Arial"/>
            </a:endParaRPr>
          </a:p>
        </p:txBody>
      </p:sp>
      <p:pic>
        <p:nvPicPr>
          <p:cNvPr id="367" name="Google Shape;367;p4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68" name="Google Shape;368;p42"/>
          <p:cNvPicPr preferRelativeResize="0"/>
          <p:nvPr/>
        </p:nvPicPr>
        <p:blipFill rotWithShape="1">
          <a:blip r:embed="rId4">
            <a:alphaModFix/>
          </a:blip>
          <a:srcRect/>
          <a:stretch/>
        </p:blipFill>
        <p:spPr>
          <a:xfrm>
            <a:off x="10864932" y="5813239"/>
            <a:ext cx="1231820" cy="1026833"/>
          </a:xfrm>
          <a:prstGeom prst="rect">
            <a:avLst/>
          </a:prstGeom>
          <a:noFill/>
          <a:ln>
            <a:noFill/>
          </a:ln>
        </p:spPr>
      </p:pic>
      <p:sp>
        <p:nvSpPr>
          <p:cNvPr id="369" name="Google Shape;369;p42"/>
          <p:cNvSpPr/>
          <p:nvPr/>
        </p:nvSpPr>
        <p:spPr>
          <a:xfrm>
            <a:off x="350800" y="1231075"/>
            <a:ext cx="49206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ctr" anchorCtr="0">
            <a:noAutofit/>
          </a:bodyPr>
          <a:lstStyle/>
          <a:p>
            <a:pPr marL="0" lvl="0" indent="0" algn="ctr" rtl="0">
              <a:lnSpc>
                <a:spcPct val="100000"/>
              </a:lnSpc>
              <a:spcBef>
                <a:spcPts val="0"/>
              </a:spcBef>
              <a:spcAft>
                <a:spcPts val="0"/>
              </a:spcAft>
              <a:buNone/>
            </a:pPr>
            <a:r>
              <a:rPr lang="en-US" sz="2200">
                <a:solidFill>
                  <a:schemeClr val="dk1"/>
                </a:solidFill>
                <a:latin typeface="Roboto"/>
                <a:ea typeface="Roboto"/>
                <a:cs typeface="Roboto"/>
                <a:sym typeface="Roboto"/>
              </a:rPr>
              <a:t>“Good job finishing all of your food!”</a:t>
            </a:r>
            <a:endParaRPr sz="2200" b="0" i="0" u="none" strike="noStrike" cap="none">
              <a:solidFill>
                <a:srgbClr val="292929"/>
              </a:solidFill>
              <a:latin typeface="Roboto"/>
              <a:ea typeface="Roboto"/>
              <a:cs typeface="Roboto"/>
              <a:sym typeface="Roboto"/>
            </a:endParaRPr>
          </a:p>
        </p:txBody>
      </p:sp>
      <p:sp>
        <p:nvSpPr>
          <p:cNvPr id="370" name="Google Shape;370;p42"/>
          <p:cNvSpPr/>
          <p:nvPr/>
        </p:nvSpPr>
        <p:spPr>
          <a:xfrm>
            <a:off x="5466838" y="1590025"/>
            <a:ext cx="917400" cy="5310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2"/>
          <p:cNvSpPr/>
          <p:nvPr/>
        </p:nvSpPr>
        <p:spPr>
          <a:xfrm>
            <a:off x="6579700" y="1231075"/>
            <a:ext cx="52104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t" anchorCtr="0">
            <a:noAutofit/>
          </a:bodyPr>
          <a:lstStyle/>
          <a:p>
            <a:pPr marL="0" lvl="0" indent="0" algn="ctr" rtl="0">
              <a:lnSpc>
                <a:spcPct val="100000"/>
              </a:lnSpc>
              <a:spcBef>
                <a:spcPts val="0"/>
              </a:spcBef>
              <a:spcAft>
                <a:spcPts val="0"/>
              </a:spcAft>
              <a:buNone/>
            </a:pPr>
            <a:r>
              <a:rPr lang="en-US" sz="2200">
                <a:solidFill>
                  <a:schemeClr val="dk1"/>
                </a:solidFill>
                <a:latin typeface="Roboto"/>
                <a:ea typeface="Roboto"/>
                <a:cs typeface="Roboto"/>
                <a:sym typeface="Roboto"/>
              </a:rPr>
              <a:t>“What was your favorite part of the meal? What would you like to have again?”</a:t>
            </a:r>
            <a:endParaRPr sz="2200" i="0" u="none" strike="noStrike" cap="none">
              <a:solidFill>
                <a:srgbClr val="292929"/>
              </a:solidFill>
              <a:latin typeface="Roboto"/>
              <a:ea typeface="Roboto"/>
              <a:cs typeface="Roboto"/>
              <a:sym typeface="Roboto"/>
            </a:endParaRPr>
          </a:p>
        </p:txBody>
      </p:sp>
      <p:sp>
        <p:nvSpPr>
          <p:cNvPr id="372" name="Google Shape;372;p42"/>
          <p:cNvSpPr/>
          <p:nvPr/>
        </p:nvSpPr>
        <p:spPr>
          <a:xfrm>
            <a:off x="350800" y="2843700"/>
            <a:ext cx="49206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ctr" anchorCtr="0">
            <a:noAutofit/>
          </a:bodyPr>
          <a:lstStyle/>
          <a:p>
            <a:pPr marL="0" lvl="0" indent="0" algn="ctr" rtl="0">
              <a:lnSpc>
                <a:spcPct val="100000"/>
              </a:lnSpc>
              <a:spcBef>
                <a:spcPts val="0"/>
              </a:spcBef>
              <a:spcAft>
                <a:spcPts val="0"/>
              </a:spcAft>
              <a:buNone/>
            </a:pPr>
            <a:r>
              <a:rPr lang="en-US" sz="2200">
                <a:solidFill>
                  <a:schemeClr val="dk1"/>
                </a:solidFill>
                <a:latin typeface="Roboto"/>
                <a:ea typeface="Roboto"/>
                <a:cs typeface="Roboto"/>
                <a:sym typeface="Roboto"/>
              </a:rPr>
              <a:t>“You have to eat that.”</a:t>
            </a:r>
            <a:endParaRPr sz="2200" i="0" u="none" strike="noStrike" cap="none">
              <a:solidFill>
                <a:srgbClr val="292929"/>
              </a:solidFill>
              <a:latin typeface="Roboto"/>
              <a:ea typeface="Roboto"/>
              <a:cs typeface="Roboto"/>
              <a:sym typeface="Roboto"/>
            </a:endParaRPr>
          </a:p>
        </p:txBody>
      </p:sp>
      <p:sp>
        <p:nvSpPr>
          <p:cNvPr id="373" name="Google Shape;373;p42"/>
          <p:cNvSpPr/>
          <p:nvPr/>
        </p:nvSpPr>
        <p:spPr>
          <a:xfrm>
            <a:off x="6579700" y="2843700"/>
            <a:ext cx="52104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ctr" anchorCtr="0">
            <a:noAutofit/>
          </a:bodyPr>
          <a:lstStyle/>
          <a:p>
            <a:pPr marL="0" lvl="0" indent="0" algn="ctr" rtl="0">
              <a:lnSpc>
                <a:spcPct val="100000"/>
              </a:lnSpc>
              <a:spcBef>
                <a:spcPts val="0"/>
              </a:spcBef>
              <a:spcAft>
                <a:spcPts val="0"/>
              </a:spcAft>
              <a:buNone/>
            </a:pPr>
            <a:r>
              <a:rPr lang="en-US" sz="2200">
                <a:solidFill>
                  <a:schemeClr val="dk1"/>
                </a:solidFill>
                <a:latin typeface="Roboto"/>
                <a:ea typeface="Roboto"/>
                <a:cs typeface="Roboto"/>
                <a:sym typeface="Roboto"/>
              </a:rPr>
              <a:t>“These radishes are crunchy! What other vegetables are crunchy?”</a:t>
            </a:r>
            <a:endParaRPr sz="2200" i="0" u="none" strike="noStrike" cap="none">
              <a:solidFill>
                <a:srgbClr val="292929"/>
              </a:solidFill>
              <a:latin typeface="Roboto"/>
              <a:ea typeface="Roboto"/>
              <a:cs typeface="Roboto"/>
              <a:sym typeface="Roboto"/>
            </a:endParaRPr>
          </a:p>
        </p:txBody>
      </p:sp>
      <p:sp>
        <p:nvSpPr>
          <p:cNvPr id="374" name="Google Shape;374;p42"/>
          <p:cNvSpPr/>
          <p:nvPr/>
        </p:nvSpPr>
        <p:spPr>
          <a:xfrm>
            <a:off x="5466838" y="3163500"/>
            <a:ext cx="917400" cy="5310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2"/>
          <p:cNvSpPr/>
          <p:nvPr/>
        </p:nvSpPr>
        <p:spPr>
          <a:xfrm>
            <a:off x="350800" y="4564325"/>
            <a:ext cx="49206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ctr" anchorCtr="0">
            <a:noAutofit/>
          </a:bodyPr>
          <a:lstStyle/>
          <a:p>
            <a:pPr marL="0" lvl="0" indent="0" algn="ctr" rtl="0">
              <a:lnSpc>
                <a:spcPct val="115000"/>
              </a:lnSpc>
              <a:spcBef>
                <a:spcPts val="0"/>
              </a:spcBef>
              <a:spcAft>
                <a:spcPts val="0"/>
              </a:spcAft>
              <a:buNone/>
            </a:pPr>
            <a:r>
              <a:rPr lang="en-US" sz="2200">
                <a:solidFill>
                  <a:schemeClr val="dk1"/>
                </a:solidFill>
                <a:latin typeface="Roboto"/>
                <a:ea typeface="Roboto"/>
                <a:cs typeface="Roboto"/>
                <a:sym typeface="Roboto"/>
              </a:rPr>
              <a:t>“If you try the new food, you can have dessert.”</a:t>
            </a:r>
            <a:endParaRPr sz="2200" i="0" u="none" strike="noStrike" cap="none">
              <a:solidFill>
                <a:srgbClr val="292929"/>
              </a:solidFill>
              <a:latin typeface="Roboto"/>
              <a:ea typeface="Roboto"/>
              <a:cs typeface="Roboto"/>
              <a:sym typeface="Roboto"/>
            </a:endParaRPr>
          </a:p>
        </p:txBody>
      </p:sp>
      <p:sp>
        <p:nvSpPr>
          <p:cNvPr id="376" name="Google Shape;376;p42"/>
          <p:cNvSpPr/>
          <p:nvPr/>
        </p:nvSpPr>
        <p:spPr>
          <a:xfrm>
            <a:off x="5466838" y="4923275"/>
            <a:ext cx="917400" cy="5310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6579700" y="4564325"/>
            <a:ext cx="5210400" cy="12489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anchor="ctr" anchorCtr="0">
            <a:noAutofit/>
          </a:bodyPr>
          <a:lstStyle/>
          <a:p>
            <a:pPr marL="0" lvl="0" indent="0" algn="ctr" rtl="0">
              <a:lnSpc>
                <a:spcPct val="115000"/>
              </a:lnSpc>
              <a:spcBef>
                <a:spcPts val="0"/>
              </a:spcBef>
              <a:spcAft>
                <a:spcPts val="0"/>
              </a:spcAft>
              <a:buNone/>
            </a:pPr>
            <a:r>
              <a:rPr lang="en-US" sz="2200">
                <a:solidFill>
                  <a:schemeClr val="dk1"/>
                </a:solidFill>
                <a:highlight>
                  <a:srgbClr val="FFFFFF"/>
                </a:highlight>
                <a:latin typeface="Roboto"/>
                <a:ea typeface="Roboto"/>
                <a:cs typeface="Roboto"/>
                <a:sym typeface="Roboto"/>
              </a:rPr>
              <a:t>"I see you still have peas and mashed potatoes on your plate.  Which would you like to taste first?"</a:t>
            </a:r>
            <a:endParaRPr sz="2200" i="0" u="none" strike="noStrike" cap="none">
              <a:solidFill>
                <a:srgbClr val="292929"/>
              </a:solidFill>
              <a:latin typeface="Roboto"/>
              <a:ea typeface="Roboto"/>
              <a:cs typeface="Roboto"/>
              <a:sym typeface="Roboto"/>
            </a:endParaRPr>
          </a:p>
        </p:txBody>
      </p:sp>
      <p:pic>
        <p:nvPicPr>
          <p:cNvPr id="378" name="Google Shape;378;p42"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par>
                                <p:cTn id="8" presetID="10" presetClass="entr" presetSubtype="0" fill="hold" nodeType="withEffect">
                                  <p:stCondLst>
                                    <p:cond delay="0"/>
                                  </p:stCondLst>
                                  <p:childTnLst>
                                    <p:set>
                                      <p:cBhvr>
                                        <p:cTn id="9" dur="1" fill="hold">
                                          <p:stCondLst>
                                            <p:cond delay="0"/>
                                          </p:stCondLst>
                                        </p:cTn>
                                        <p:tgtEl>
                                          <p:spTgt spid="370"/>
                                        </p:tgtEl>
                                        <p:attrNameLst>
                                          <p:attrName>style.visibility</p:attrName>
                                        </p:attrNameLst>
                                      </p:cBhvr>
                                      <p:to>
                                        <p:strVal val="visible"/>
                                      </p:to>
                                    </p:set>
                                    <p:animEffect transition="in" filter="fade">
                                      <p:cBhvr>
                                        <p:cTn id="10" dur="1000"/>
                                        <p:tgtEl>
                                          <p:spTgt spid="370"/>
                                        </p:tgtEl>
                                      </p:cBhvr>
                                    </p:animEffect>
                                  </p:childTnLst>
                                </p:cTn>
                              </p:par>
                              <p:par>
                                <p:cTn id="11" presetID="10" presetClass="entr" presetSubtype="0" fill="hold" nodeType="withEffect">
                                  <p:stCondLst>
                                    <p:cond delay="0"/>
                                  </p:stCondLst>
                                  <p:childTnLst>
                                    <p:set>
                                      <p:cBhvr>
                                        <p:cTn id="12" dur="1" fill="hold">
                                          <p:stCondLst>
                                            <p:cond delay="0"/>
                                          </p:stCondLst>
                                        </p:cTn>
                                        <p:tgtEl>
                                          <p:spTgt spid="371"/>
                                        </p:tgtEl>
                                        <p:attrNameLst>
                                          <p:attrName>style.visibility</p:attrName>
                                        </p:attrNameLst>
                                      </p:cBhvr>
                                      <p:to>
                                        <p:strVal val="visible"/>
                                      </p:to>
                                    </p:set>
                                    <p:animEffect transition="in" filter="fade">
                                      <p:cBhvr>
                                        <p:cTn id="13" dur="1000"/>
                                        <p:tgtEl>
                                          <p:spTgt spid="3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2"/>
                                        </p:tgtEl>
                                        <p:attrNameLst>
                                          <p:attrName>style.visibility</p:attrName>
                                        </p:attrNameLst>
                                      </p:cBhvr>
                                      <p:to>
                                        <p:strVal val="visible"/>
                                      </p:to>
                                    </p:set>
                                    <p:animEffect transition="in" filter="fade">
                                      <p:cBhvr>
                                        <p:cTn id="18" dur="1000"/>
                                        <p:tgtEl>
                                          <p:spTgt spid="372"/>
                                        </p:tgtEl>
                                      </p:cBhvr>
                                    </p:animEffect>
                                  </p:childTnLst>
                                </p:cTn>
                              </p:par>
                              <p:par>
                                <p:cTn id="19" presetID="10" presetClass="entr" presetSubtype="0" fill="hold" nodeType="withEffect">
                                  <p:stCondLst>
                                    <p:cond delay="0"/>
                                  </p:stCondLst>
                                  <p:childTnLst>
                                    <p:set>
                                      <p:cBhvr>
                                        <p:cTn id="20" dur="1" fill="hold">
                                          <p:stCondLst>
                                            <p:cond delay="0"/>
                                          </p:stCondLst>
                                        </p:cTn>
                                        <p:tgtEl>
                                          <p:spTgt spid="374"/>
                                        </p:tgtEl>
                                        <p:attrNameLst>
                                          <p:attrName>style.visibility</p:attrName>
                                        </p:attrNameLst>
                                      </p:cBhvr>
                                      <p:to>
                                        <p:strVal val="visible"/>
                                      </p:to>
                                    </p:set>
                                    <p:animEffect transition="in" filter="fade">
                                      <p:cBhvr>
                                        <p:cTn id="21" dur="1000"/>
                                        <p:tgtEl>
                                          <p:spTgt spid="374"/>
                                        </p:tgtEl>
                                      </p:cBhvr>
                                    </p:animEffect>
                                  </p:childTnLst>
                                </p:cTn>
                              </p:par>
                              <p:par>
                                <p:cTn id="22" presetID="10" presetClass="entr" presetSubtype="0" fill="hold" nodeType="withEffect">
                                  <p:stCondLst>
                                    <p:cond delay="0"/>
                                  </p:stCondLst>
                                  <p:childTnLst>
                                    <p:set>
                                      <p:cBhvr>
                                        <p:cTn id="23" dur="1" fill="hold">
                                          <p:stCondLst>
                                            <p:cond delay="0"/>
                                          </p:stCondLst>
                                        </p:cTn>
                                        <p:tgtEl>
                                          <p:spTgt spid="373"/>
                                        </p:tgtEl>
                                        <p:attrNameLst>
                                          <p:attrName>style.visibility</p:attrName>
                                        </p:attrNameLst>
                                      </p:cBhvr>
                                      <p:to>
                                        <p:strVal val="visible"/>
                                      </p:to>
                                    </p:set>
                                    <p:animEffect transition="in" filter="fade">
                                      <p:cBhvr>
                                        <p:cTn id="24" dur="1000"/>
                                        <p:tgtEl>
                                          <p:spTgt spid="3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fade">
                                      <p:cBhvr>
                                        <p:cTn id="29" dur="1000"/>
                                        <p:tgtEl>
                                          <p:spTgt spid="375"/>
                                        </p:tgtEl>
                                      </p:cBhvr>
                                    </p:animEffect>
                                  </p:childTnLst>
                                </p:cTn>
                              </p:par>
                              <p:par>
                                <p:cTn id="30" presetID="10" presetClass="entr" presetSubtype="0" fill="hold" nodeType="withEffect">
                                  <p:stCondLst>
                                    <p:cond delay="0"/>
                                  </p:stCondLst>
                                  <p:childTnLst>
                                    <p:set>
                                      <p:cBhvr>
                                        <p:cTn id="31" dur="1" fill="hold">
                                          <p:stCondLst>
                                            <p:cond delay="0"/>
                                          </p:stCondLst>
                                        </p:cTn>
                                        <p:tgtEl>
                                          <p:spTgt spid="376"/>
                                        </p:tgtEl>
                                        <p:attrNameLst>
                                          <p:attrName>style.visibility</p:attrName>
                                        </p:attrNameLst>
                                      </p:cBhvr>
                                      <p:to>
                                        <p:strVal val="visible"/>
                                      </p:to>
                                    </p:set>
                                    <p:animEffect transition="in" filter="fade">
                                      <p:cBhvr>
                                        <p:cTn id="32" dur="1000"/>
                                        <p:tgtEl>
                                          <p:spTgt spid="376"/>
                                        </p:tgtEl>
                                      </p:cBhvr>
                                    </p:animEffect>
                                  </p:childTnLst>
                                </p:cTn>
                              </p:par>
                              <p:par>
                                <p:cTn id="33" presetID="10" presetClass="entr" presetSubtype="0" fill="hold"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fade">
                                      <p:cBhvr>
                                        <p:cTn id="35" dur="1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500" b="1">
                <a:latin typeface="Roboto"/>
                <a:ea typeface="Roboto"/>
                <a:cs typeface="Roboto"/>
                <a:sym typeface="Roboto"/>
              </a:rPr>
              <a:t>Additional Strategies </a:t>
            </a:r>
            <a:endParaRPr sz="3500" b="1">
              <a:latin typeface="Roboto"/>
              <a:ea typeface="Roboto"/>
              <a:cs typeface="Roboto"/>
              <a:sym typeface="Roboto"/>
            </a:endParaRPr>
          </a:p>
        </p:txBody>
      </p:sp>
      <p:sp>
        <p:nvSpPr>
          <p:cNvPr id="385" name="Google Shape;385;p4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1000"/>
              </a:spcBef>
              <a:spcAft>
                <a:spcPts val="0"/>
              </a:spcAft>
              <a:buSzPts val="2400"/>
              <a:buFont typeface="Roboto"/>
              <a:buChar char="•"/>
            </a:pPr>
            <a:r>
              <a:rPr lang="en-US" sz="2400" dirty="0">
                <a:latin typeface="Roboto"/>
                <a:ea typeface="Roboto"/>
                <a:cs typeface="Roboto"/>
                <a:sym typeface="Roboto"/>
              </a:rPr>
              <a:t>Take the “Bread and Jam for Frances” approach </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Wrap up the plate and save it for later  </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Offer a safety food</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Offer new foods along with foods they are familiar with</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Get the child involved in planning and preparation</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US" sz="2400" dirty="0">
                <a:latin typeface="Roboto"/>
                <a:ea typeface="Roboto"/>
                <a:cs typeface="Roboto"/>
                <a:sym typeface="Roboto"/>
              </a:rPr>
              <a:t>“Thank you” bites</a:t>
            </a:r>
            <a:endParaRPr sz="2400" dirty="0">
              <a:latin typeface="Roboto"/>
              <a:ea typeface="Roboto"/>
              <a:cs typeface="Roboto"/>
              <a:sym typeface="Roboto"/>
            </a:endParaRPr>
          </a:p>
        </p:txBody>
      </p:sp>
      <p:pic>
        <p:nvPicPr>
          <p:cNvPr id="386" name="Google Shape;386;p43"/>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87" name="Google Shape;387;p43"/>
          <p:cNvPicPr preferRelativeResize="0"/>
          <p:nvPr/>
        </p:nvPicPr>
        <p:blipFill rotWithShape="1">
          <a:blip r:embed="rId4">
            <a:alphaModFix/>
          </a:blip>
          <a:srcRect/>
          <a:stretch/>
        </p:blipFill>
        <p:spPr>
          <a:xfrm>
            <a:off x="10851332" y="5813239"/>
            <a:ext cx="1231820" cy="1026833"/>
          </a:xfrm>
          <a:prstGeom prst="rect">
            <a:avLst/>
          </a:prstGeom>
          <a:noFill/>
          <a:ln>
            <a:noFill/>
          </a:ln>
        </p:spPr>
      </p:pic>
      <p:pic>
        <p:nvPicPr>
          <p:cNvPr id="388" name="Google Shape;388;p43"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4" name="Google Shape;394;p44"/>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Creating an Emotionally Safe Environment</a:t>
            </a:r>
            <a:endParaRPr sz="1300" b="0" i="0" u="none" strike="noStrike" cap="none">
              <a:solidFill>
                <a:srgbClr val="000000"/>
              </a:solidFill>
              <a:latin typeface="Arial"/>
              <a:ea typeface="Arial"/>
              <a:cs typeface="Arial"/>
              <a:sym typeface="Arial"/>
            </a:endParaRPr>
          </a:p>
        </p:txBody>
      </p:sp>
      <p:pic>
        <p:nvPicPr>
          <p:cNvPr id="395" name="Google Shape;395;p44"/>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96" name="Google Shape;396;p44"/>
          <p:cNvPicPr preferRelativeResize="0"/>
          <p:nvPr/>
        </p:nvPicPr>
        <p:blipFill rotWithShape="1">
          <a:blip r:embed="rId4">
            <a:alphaModFix/>
          </a:blip>
          <a:srcRect/>
          <a:stretch/>
        </p:blipFill>
        <p:spPr>
          <a:xfrm>
            <a:off x="10851332" y="5813239"/>
            <a:ext cx="1231820" cy="1026833"/>
          </a:xfrm>
          <a:prstGeom prst="rect">
            <a:avLst/>
          </a:prstGeom>
          <a:noFill/>
          <a:ln>
            <a:noFill/>
          </a:ln>
        </p:spPr>
      </p:pic>
      <p:sp>
        <p:nvSpPr>
          <p:cNvPr id="397" name="Google Shape;397;p44"/>
          <p:cNvSpPr/>
          <p:nvPr/>
        </p:nvSpPr>
        <p:spPr>
          <a:xfrm>
            <a:off x="954447" y="2053828"/>
            <a:ext cx="5757000" cy="3750600"/>
          </a:xfrm>
          <a:prstGeom prst="rect">
            <a:avLst/>
          </a:prstGeom>
          <a:noFill/>
          <a:ln>
            <a:noFill/>
          </a:ln>
        </p:spPr>
        <p:txBody>
          <a:bodyPr spcFirstLastPara="1" wrap="square" lIns="89275" tIns="89275" rIns="89275" bIns="0" anchor="t" anchorCtr="0">
            <a:noAutofit/>
          </a:bodyPr>
          <a:lstStyle/>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dirty="0">
                <a:solidFill>
                  <a:schemeClr val="dk1"/>
                </a:solidFill>
                <a:latin typeface="Roboto"/>
                <a:ea typeface="Roboto"/>
                <a:cs typeface="Roboto"/>
                <a:sym typeface="Roboto"/>
              </a:rPr>
              <a:t>Active listening</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dirty="0">
                <a:solidFill>
                  <a:schemeClr val="dk1"/>
                </a:solidFill>
                <a:latin typeface="Roboto"/>
                <a:ea typeface="Roboto"/>
                <a:cs typeface="Roboto"/>
                <a:sym typeface="Roboto"/>
              </a:rPr>
              <a:t>Judgement free zone/safe place</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dirty="0">
                <a:solidFill>
                  <a:schemeClr val="dk1"/>
                </a:solidFill>
                <a:latin typeface="Roboto"/>
                <a:ea typeface="Roboto"/>
                <a:cs typeface="Roboto"/>
                <a:sym typeface="Roboto"/>
              </a:rPr>
              <a:t>Confidentiality</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n-US" sz="2400" i="0" u="none" strike="noStrike" cap="none" dirty="0">
                <a:solidFill>
                  <a:schemeClr val="dk1"/>
                </a:solidFill>
                <a:latin typeface="Roboto"/>
                <a:ea typeface="Roboto"/>
                <a:cs typeface="Roboto"/>
                <a:sym typeface="Roboto"/>
              </a:rPr>
              <a:t>All responses welcome!</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292929"/>
              </a:solidFill>
              <a:latin typeface="Roboto"/>
              <a:ea typeface="Roboto"/>
              <a:cs typeface="Roboto"/>
              <a:sym typeface="Roboto"/>
            </a:endParaRPr>
          </a:p>
        </p:txBody>
      </p:sp>
      <p:pic>
        <p:nvPicPr>
          <p:cNvPr id="398" name="Google Shape;398;p44"/>
          <p:cNvPicPr preferRelativeResize="0"/>
          <p:nvPr/>
        </p:nvPicPr>
        <p:blipFill rotWithShape="1">
          <a:blip r:embed="rId5">
            <a:alphaModFix/>
          </a:blip>
          <a:srcRect/>
          <a:stretch/>
        </p:blipFill>
        <p:spPr>
          <a:xfrm>
            <a:off x="6222655" y="1863586"/>
            <a:ext cx="5117154" cy="3412427"/>
          </a:xfrm>
          <a:prstGeom prst="rect">
            <a:avLst/>
          </a:prstGeom>
          <a:noFill/>
          <a:ln>
            <a:noFill/>
          </a:ln>
        </p:spPr>
      </p:pic>
      <p:pic>
        <p:nvPicPr>
          <p:cNvPr id="399" name="Google Shape;399;p44" descr="Curricula-Concepts-logo SMALL.png"/>
          <p:cNvPicPr preferRelativeResize="0"/>
          <p:nvPr/>
        </p:nvPicPr>
        <p:blipFill rotWithShape="1">
          <a:blip r:embed="rId6">
            <a:alphaModFix/>
          </a:blip>
          <a:srcRect/>
          <a:stretch/>
        </p:blipFill>
        <p:spPr>
          <a:xfrm>
            <a:off x="474349" y="6082250"/>
            <a:ext cx="1685521" cy="488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4"/>
        <p:cNvGrpSpPr/>
        <p:nvPr/>
      </p:nvGrpSpPr>
      <p:grpSpPr>
        <a:xfrm>
          <a:off x="0" y="0"/>
          <a:ext cx="0" cy="0"/>
          <a:chOff x="0" y="0"/>
          <a:chExt cx="0" cy="0"/>
        </a:xfrm>
      </p:grpSpPr>
      <p:sp>
        <p:nvSpPr>
          <p:cNvPr id="405" name="Google Shape;405;p45"/>
          <p:cNvSpPr/>
          <p:nvPr/>
        </p:nvSpPr>
        <p:spPr>
          <a:xfrm>
            <a:off x="5435526" y="2629792"/>
            <a:ext cx="58017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121212"/>
                </a:solidFill>
                <a:latin typeface="Roboto"/>
                <a:ea typeface="Roboto"/>
                <a:cs typeface="Roboto"/>
                <a:sym typeface="Roboto"/>
              </a:rPr>
              <a:t>Cafe Questions</a:t>
            </a:r>
            <a:endParaRPr sz="1300" b="0" i="0" u="none" strike="noStrike" cap="none">
              <a:solidFill>
                <a:srgbClr val="000000"/>
              </a:solidFill>
              <a:latin typeface="Arial"/>
              <a:ea typeface="Arial"/>
              <a:cs typeface="Arial"/>
              <a:sym typeface="Arial"/>
            </a:endParaRPr>
          </a:p>
        </p:txBody>
      </p:sp>
      <p:sp>
        <p:nvSpPr>
          <p:cNvPr id="406" name="Google Shape;406;p45"/>
          <p:cNvSpPr/>
          <p:nvPr/>
        </p:nvSpPr>
        <p:spPr>
          <a:xfrm>
            <a:off x="5435525" y="3406674"/>
            <a:ext cx="6110700" cy="10269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a:solidFill>
                  <a:srgbClr val="121212"/>
                </a:solidFill>
                <a:latin typeface="Roboto"/>
                <a:ea typeface="Roboto"/>
                <a:cs typeface="Roboto"/>
                <a:sym typeface="Roboto"/>
              </a:rPr>
              <a:t>Cooking up Healthy Lifestyles</a:t>
            </a:r>
            <a:endParaRPr sz="2100">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100"/>
              <a:buFont typeface="Arial"/>
              <a:buNone/>
            </a:pPr>
            <a:endParaRPr sz="1300" b="0" i="0" u="none" strike="noStrike" cap="none">
              <a:solidFill>
                <a:srgbClr val="000000"/>
              </a:solidFill>
              <a:latin typeface="Arial"/>
              <a:ea typeface="Arial"/>
              <a:cs typeface="Arial"/>
              <a:sym typeface="Arial"/>
            </a:endParaRPr>
          </a:p>
        </p:txBody>
      </p:sp>
      <p:pic>
        <p:nvPicPr>
          <p:cNvPr id="407" name="Google Shape;407;p45"/>
          <p:cNvPicPr preferRelativeResize="0"/>
          <p:nvPr/>
        </p:nvPicPr>
        <p:blipFill rotWithShape="1">
          <a:blip r:embed="rId3">
            <a:alphaModFix/>
          </a:blip>
          <a:srcRect/>
          <a:stretch/>
        </p:blipFill>
        <p:spPr>
          <a:xfrm>
            <a:off x="-56150" y="2200"/>
            <a:ext cx="4462665" cy="6854653"/>
          </a:xfrm>
          <a:prstGeom prst="rect">
            <a:avLst/>
          </a:prstGeom>
          <a:noFill/>
          <a:ln>
            <a:noFill/>
          </a:ln>
        </p:spPr>
      </p:pic>
      <p:pic>
        <p:nvPicPr>
          <p:cNvPr id="408" name="Google Shape;408;p45"/>
          <p:cNvPicPr preferRelativeResize="0"/>
          <p:nvPr/>
        </p:nvPicPr>
        <p:blipFill rotWithShape="1">
          <a:blip r:embed="rId4">
            <a:alphaModFix/>
          </a:blip>
          <a:srcRect/>
          <a:stretch/>
        </p:blipFill>
        <p:spPr>
          <a:xfrm rot="-5400000">
            <a:off x="2696530" y="2817500"/>
            <a:ext cx="2142079" cy="1224046"/>
          </a:xfrm>
          <a:prstGeom prst="rect">
            <a:avLst/>
          </a:prstGeom>
          <a:noFill/>
          <a:ln>
            <a:noFill/>
          </a:ln>
        </p:spPr>
      </p:pic>
      <p:pic>
        <p:nvPicPr>
          <p:cNvPr id="409" name="Google Shape;409;p45"/>
          <p:cNvPicPr preferRelativeResize="0"/>
          <p:nvPr/>
        </p:nvPicPr>
        <p:blipFill rotWithShape="1">
          <a:blip r:embed="rId5">
            <a:alphaModFix/>
          </a:blip>
          <a:srcRect/>
          <a:stretch/>
        </p:blipFill>
        <p:spPr>
          <a:xfrm>
            <a:off x="10864932" y="5830027"/>
            <a:ext cx="1231820" cy="10268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4"/>
        <p:cNvGrpSpPr/>
        <p:nvPr/>
      </p:nvGrpSpPr>
      <p:grpSpPr>
        <a:xfrm>
          <a:off x="0" y="0"/>
          <a:ext cx="0" cy="0"/>
          <a:chOff x="0" y="0"/>
          <a:chExt cx="0" cy="0"/>
        </a:xfrm>
      </p:grpSpPr>
      <p:sp>
        <p:nvSpPr>
          <p:cNvPr id="415" name="Google Shape;415;p46"/>
          <p:cNvSpPr/>
          <p:nvPr/>
        </p:nvSpPr>
        <p:spPr>
          <a:xfrm>
            <a:off x="4078850" y="2433600"/>
            <a:ext cx="6147600" cy="22347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When have you felt successful in your meal planning/preparation? What made it feel successful?</a:t>
            </a:r>
            <a:endParaRPr sz="2400" i="0" u="none" strike="noStrike" cap="none">
              <a:solidFill>
                <a:srgbClr val="000000"/>
              </a:solidFill>
              <a:latin typeface="Roboto"/>
              <a:ea typeface="Roboto"/>
              <a:cs typeface="Roboto"/>
              <a:sym typeface="Roboto"/>
            </a:endParaRPr>
          </a:p>
        </p:txBody>
      </p:sp>
      <p:pic>
        <p:nvPicPr>
          <p:cNvPr id="416" name="Google Shape;416;p46"/>
          <p:cNvPicPr preferRelativeResize="0"/>
          <p:nvPr/>
        </p:nvPicPr>
        <p:blipFill rotWithShape="1">
          <a:blip r:embed="rId3">
            <a:alphaModFix/>
          </a:blip>
          <a:srcRect/>
          <a:stretch/>
        </p:blipFill>
        <p:spPr>
          <a:xfrm>
            <a:off x="10851332" y="5813239"/>
            <a:ext cx="1231820" cy="1026833"/>
          </a:xfrm>
          <a:prstGeom prst="rect">
            <a:avLst/>
          </a:prstGeom>
          <a:noFill/>
          <a:ln>
            <a:noFill/>
          </a:ln>
        </p:spPr>
      </p:pic>
      <p:pic>
        <p:nvPicPr>
          <p:cNvPr id="417" name="Google Shape;417;p46"/>
          <p:cNvPicPr preferRelativeResize="0"/>
          <p:nvPr/>
        </p:nvPicPr>
        <p:blipFill rotWithShape="1">
          <a:blip r:embed="rId4">
            <a:alphaModFix/>
          </a:blip>
          <a:srcRect/>
          <a:stretch/>
        </p:blipFill>
        <p:spPr>
          <a:xfrm>
            <a:off x="896344" y="1616273"/>
            <a:ext cx="2769405" cy="2983060"/>
          </a:xfrm>
          <a:prstGeom prst="rect">
            <a:avLst/>
          </a:prstGeom>
          <a:noFill/>
          <a:ln>
            <a:noFill/>
          </a:ln>
        </p:spPr>
      </p:pic>
      <p:sp>
        <p:nvSpPr>
          <p:cNvPr id="418" name="Google Shape;418;p46"/>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pic>
        <p:nvPicPr>
          <p:cNvPr id="419" name="Google Shape;419;p46"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28"/>
          <p:cNvSpPr/>
          <p:nvPr/>
        </p:nvSpPr>
        <p:spPr>
          <a:xfrm>
            <a:off x="1866831" y="1848445"/>
            <a:ext cx="4098600" cy="1428900"/>
          </a:xfrm>
          <a:prstGeom prst="rect">
            <a:avLst/>
          </a:prstGeom>
          <a:noFill/>
          <a:ln>
            <a:noFill/>
          </a:ln>
        </p:spPr>
        <p:txBody>
          <a:bodyPr spcFirstLastPara="1" wrap="square" lIns="89275" tIns="89275" rIns="89275" bIns="0" anchor="t" anchorCtr="0">
            <a:noAutofit/>
          </a:bodyPr>
          <a:lstStyle/>
          <a:p>
            <a:pPr marL="0" marR="0" lvl="0" indent="0" algn="l" rtl="0">
              <a:lnSpc>
                <a:spcPct val="83333"/>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Rename yourself if your screen do</a:t>
            </a:r>
            <a:r>
              <a:rPr lang="en-US" b="1">
                <a:solidFill>
                  <a:srgbClr val="121212"/>
                </a:solidFill>
                <a:latin typeface="Roboto"/>
                <a:ea typeface="Roboto"/>
                <a:cs typeface="Roboto"/>
                <a:sym typeface="Roboto"/>
              </a:rPr>
              <a:t>e</a:t>
            </a:r>
            <a:r>
              <a:rPr lang="en-US" sz="1400" b="1" i="0" u="none" strike="noStrike" cap="none">
                <a:solidFill>
                  <a:srgbClr val="121212"/>
                </a:solidFill>
                <a:latin typeface="Roboto"/>
                <a:ea typeface="Roboto"/>
                <a:cs typeface="Roboto"/>
                <a:sym typeface="Roboto"/>
              </a:rPr>
              <a:t>s NOT say your name.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Move the mouse over your picture until you see 3 little dots in the top right corner. </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Click on the dots and then click on “Rename” and type your first and last name. </a:t>
            </a:r>
            <a:endParaRPr sz="1300" b="0" i="0" u="none" strike="noStrike" cap="none">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178" name="Google Shape;178;p28"/>
          <p:cNvSpPr/>
          <p:nvPr/>
        </p:nvSpPr>
        <p:spPr>
          <a:xfrm>
            <a:off x="1855910" y="3645342"/>
            <a:ext cx="4033800" cy="9822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Type the following information in the chat box:</a:t>
            </a:r>
            <a:endParaRPr sz="1300"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n-US" sz="1400" b="0" i="0" u="none" strike="noStrike" cap="none">
                <a:solidFill>
                  <a:srgbClr val="121212"/>
                </a:solidFill>
                <a:latin typeface="Roboto"/>
                <a:ea typeface="Roboto"/>
                <a:cs typeface="Roboto"/>
                <a:sym typeface="Roboto"/>
              </a:rPr>
              <a:t>First and last name</a:t>
            </a:r>
            <a:endParaRPr sz="1400" b="0"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Tell us the name of the ECE Program your      child attends </a:t>
            </a:r>
            <a:endParaRPr>
              <a:solidFill>
                <a:srgbClr val="121212"/>
              </a:solidFill>
              <a:latin typeface="Roboto"/>
              <a:ea typeface="Roboto"/>
              <a:cs typeface="Roboto"/>
              <a:sym typeface="Roboto"/>
            </a:endParaRPr>
          </a:p>
          <a:p>
            <a:pPr marL="431800" marR="0" lvl="0" indent="0" algn="l" rtl="0">
              <a:lnSpc>
                <a:spcPct val="125000"/>
              </a:lnSpc>
              <a:spcBef>
                <a:spcPts val="0"/>
              </a:spcBef>
              <a:spcAft>
                <a:spcPts val="0"/>
              </a:spcAft>
              <a:buNone/>
            </a:pPr>
            <a:endParaRPr>
              <a:solidFill>
                <a:srgbClr val="121212"/>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sp>
        <p:nvSpPr>
          <p:cNvPr id="179" name="Google Shape;179;p28"/>
          <p:cNvSpPr/>
          <p:nvPr/>
        </p:nvSpPr>
        <p:spPr>
          <a:xfrm>
            <a:off x="7436575" y="1839525"/>
            <a:ext cx="4181400" cy="15276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strike="noStrike" cap="none">
                <a:solidFill>
                  <a:srgbClr val="121212"/>
                </a:solidFill>
                <a:latin typeface="Roboto"/>
                <a:ea typeface="Roboto"/>
                <a:cs typeface="Roboto"/>
                <a:sym typeface="Roboto"/>
              </a:rPr>
              <a:t>Please be actively engaged during our time together </a:t>
            </a:r>
            <a:endParaRPr b="1">
              <a:solidFill>
                <a:srgbClr val="121212"/>
              </a:solidFill>
              <a:latin typeface="Roboto"/>
              <a:ea typeface="Roboto"/>
              <a:cs typeface="Roboto"/>
              <a:sym typeface="Roboto"/>
            </a:endParaRPr>
          </a:p>
          <a:p>
            <a:pPr marL="457200" marR="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P</a:t>
            </a:r>
            <a:r>
              <a:rPr lang="en-US" sz="1400" i="0" strike="noStrike" cap="none">
                <a:solidFill>
                  <a:srgbClr val="121212"/>
                </a:solidFill>
                <a:latin typeface="Roboto"/>
                <a:ea typeface="Roboto"/>
                <a:cs typeface="Roboto"/>
                <a:sym typeface="Roboto"/>
              </a:rPr>
              <a:t>articipating in the chat box, discussing topics, contributing to the conversation</a:t>
            </a:r>
            <a:endParaRPr sz="1300" i="0"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1" i="0" u="sng" strike="noStrike" cap="none">
              <a:solidFill>
                <a:srgbClr val="121212"/>
              </a:solidFill>
              <a:latin typeface="Roboto"/>
              <a:ea typeface="Roboto"/>
              <a:cs typeface="Roboto"/>
              <a:sym typeface="Roboto"/>
            </a:endParaRPr>
          </a:p>
        </p:txBody>
      </p:sp>
      <p:sp>
        <p:nvSpPr>
          <p:cNvPr id="180" name="Google Shape;180;p28"/>
          <p:cNvSpPr/>
          <p:nvPr/>
        </p:nvSpPr>
        <p:spPr>
          <a:xfrm>
            <a:off x="7433668" y="3536156"/>
            <a:ext cx="3995700" cy="7143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stay muted unless you have a question or comment.</a:t>
            </a:r>
            <a:endParaRPr sz="1300" b="1" i="0" u="none" strike="noStrike" cap="none">
              <a:solidFill>
                <a:srgbClr val="000000"/>
              </a:solidFill>
            </a:endParaRPr>
          </a:p>
        </p:txBody>
      </p:sp>
      <p:sp>
        <p:nvSpPr>
          <p:cNvPr id="181" name="Google Shape;181;p28"/>
          <p:cNvSpPr/>
          <p:nvPr/>
        </p:nvSpPr>
        <p:spPr>
          <a:xfrm>
            <a:off x="1866825" y="4995543"/>
            <a:ext cx="3570000" cy="803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Please turn on your video at this time.</a:t>
            </a:r>
            <a:endParaRPr sz="1400" b="1" i="0" u="none" strike="noStrike" cap="none">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n-US">
                <a:solidFill>
                  <a:srgbClr val="121212"/>
                </a:solidFill>
                <a:latin typeface="Roboto"/>
                <a:ea typeface="Roboto"/>
                <a:cs typeface="Roboto"/>
                <a:sym typeface="Roboto"/>
              </a:rPr>
              <a:t>If two of you are watching together, we must be able to see both of you throughout the training.  </a:t>
            </a:r>
            <a:endParaRPr>
              <a:solidFill>
                <a:srgbClr val="121212"/>
              </a:solidFill>
              <a:latin typeface="Roboto"/>
              <a:ea typeface="Roboto"/>
              <a:cs typeface="Roboto"/>
              <a:sym typeface="Roboto"/>
            </a:endParaRPr>
          </a:p>
        </p:txBody>
      </p:sp>
      <p:sp>
        <p:nvSpPr>
          <p:cNvPr id="182" name="Google Shape;182;p28"/>
          <p:cNvSpPr/>
          <p:nvPr/>
        </p:nvSpPr>
        <p:spPr>
          <a:xfrm>
            <a:off x="7394129" y="4890517"/>
            <a:ext cx="4266300" cy="1250100"/>
          </a:xfrm>
          <a:prstGeom prst="rect">
            <a:avLst/>
          </a:prstGeom>
          <a:noFill/>
          <a:ln>
            <a:noFill/>
          </a:ln>
        </p:spPr>
        <p:txBody>
          <a:bodyPr spcFirstLastPara="1" wrap="square" lIns="89275" tIns="89275" rIns="89275" bIns="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121212"/>
                </a:solidFill>
                <a:latin typeface="Roboto"/>
                <a:ea typeface="Roboto"/>
                <a:cs typeface="Roboto"/>
                <a:sym typeface="Roboto"/>
              </a:rPr>
              <a:t>If you get kicked off during the training due to a technology issue, please log back in using the same link in your confirmation email.</a:t>
            </a:r>
            <a:endParaRPr sz="1300" b="1" i="0" u="none" strike="noStrike" cap="none">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a:solidFill>
                <a:srgbClr val="121212"/>
              </a:solidFill>
              <a:latin typeface="Roboto"/>
              <a:ea typeface="Roboto"/>
              <a:cs typeface="Roboto"/>
              <a:sym typeface="Roboto"/>
            </a:endParaRPr>
          </a:p>
        </p:txBody>
      </p:sp>
      <p:pic>
        <p:nvPicPr>
          <p:cNvPr id="183" name="Google Shape;183;p28"/>
          <p:cNvPicPr preferRelativeResize="0"/>
          <p:nvPr/>
        </p:nvPicPr>
        <p:blipFill rotWithShape="1">
          <a:blip r:embed="rId3">
            <a:alphaModFix/>
          </a:blip>
          <a:srcRect/>
          <a:stretch/>
        </p:blipFill>
        <p:spPr>
          <a:xfrm rot="-5400000">
            <a:off x="-134624" y="3914149"/>
            <a:ext cx="2860569" cy="62477"/>
          </a:xfrm>
          <a:prstGeom prst="rect">
            <a:avLst/>
          </a:prstGeom>
          <a:noFill/>
          <a:ln>
            <a:noFill/>
          </a:ln>
        </p:spPr>
      </p:pic>
      <p:pic>
        <p:nvPicPr>
          <p:cNvPr id="184" name="Google Shape;184;p28"/>
          <p:cNvPicPr preferRelativeResize="0"/>
          <p:nvPr/>
        </p:nvPicPr>
        <p:blipFill rotWithShape="1">
          <a:blip r:embed="rId4">
            <a:alphaModFix/>
          </a:blip>
          <a:srcRect/>
          <a:stretch/>
        </p:blipFill>
        <p:spPr>
          <a:xfrm>
            <a:off x="915460" y="1839516"/>
            <a:ext cx="803280" cy="803280"/>
          </a:xfrm>
          <a:prstGeom prst="rect">
            <a:avLst/>
          </a:prstGeom>
          <a:noFill/>
          <a:ln>
            <a:noFill/>
          </a:ln>
        </p:spPr>
      </p:pic>
      <p:pic>
        <p:nvPicPr>
          <p:cNvPr id="185" name="Google Shape;185;p28"/>
          <p:cNvPicPr preferRelativeResize="0"/>
          <p:nvPr/>
        </p:nvPicPr>
        <p:blipFill rotWithShape="1">
          <a:blip r:embed="rId4">
            <a:alphaModFix/>
          </a:blip>
          <a:srcRect/>
          <a:stretch/>
        </p:blipFill>
        <p:spPr>
          <a:xfrm>
            <a:off x="911298" y="3429000"/>
            <a:ext cx="803280" cy="803280"/>
          </a:xfrm>
          <a:prstGeom prst="rect">
            <a:avLst/>
          </a:prstGeom>
          <a:noFill/>
          <a:ln>
            <a:noFill/>
          </a:ln>
        </p:spPr>
      </p:pic>
      <p:pic>
        <p:nvPicPr>
          <p:cNvPr id="186" name="Google Shape;186;p28"/>
          <p:cNvPicPr preferRelativeResize="0"/>
          <p:nvPr/>
        </p:nvPicPr>
        <p:blipFill rotWithShape="1">
          <a:blip r:embed="rId5">
            <a:alphaModFix/>
          </a:blip>
          <a:srcRect/>
          <a:stretch/>
        </p:blipFill>
        <p:spPr>
          <a:xfrm>
            <a:off x="909887" y="4991695"/>
            <a:ext cx="803280" cy="803280"/>
          </a:xfrm>
          <a:prstGeom prst="rect">
            <a:avLst/>
          </a:prstGeom>
          <a:noFill/>
          <a:ln w="9525" cap="flat" cmpd="sng">
            <a:solidFill>
              <a:schemeClr val="lt1"/>
            </a:solidFill>
            <a:prstDash val="solid"/>
            <a:round/>
            <a:headEnd type="none" w="sm" len="sm"/>
            <a:tailEnd type="none" w="sm" len="sm"/>
          </a:ln>
        </p:spPr>
      </p:pic>
      <p:sp>
        <p:nvSpPr>
          <p:cNvPr id="187" name="Google Shape;187;p28"/>
          <p:cNvSpPr/>
          <p:nvPr/>
        </p:nvSpPr>
        <p:spPr>
          <a:xfrm>
            <a:off x="946083" y="730453"/>
            <a:ext cx="10290900" cy="750000"/>
          </a:xfrm>
          <a:prstGeom prst="rect">
            <a:avLst/>
          </a:prstGeom>
          <a:noFill/>
          <a:ln>
            <a:noFill/>
          </a:ln>
        </p:spPr>
        <p:txBody>
          <a:bodyPr spcFirstLastPara="1" wrap="square" lIns="89275" tIns="44625" rIns="89275" bIns="0" anchor="t" anchorCtr="0">
            <a:noAutofit/>
          </a:bodyPr>
          <a:lstStyle/>
          <a:p>
            <a:pPr marL="0" marR="0" lvl="0" indent="0" algn="ctr" rtl="0">
              <a:lnSpc>
                <a:spcPct val="125000"/>
              </a:lnSpc>
              <a:spcBef>
                <a:spcPts val="0"/>
              </a:spcBef>
              <a:spcAft>
                <a:spcPts val="0"/>
              </a:spcAft>
              <a:buClr>
                <a:srgbClr val="000000"/>
              </a:buClr>
              <a:buSzPts val="3500"/>
              <a:buFont typeface="Arial"/>
              <a:buNone/>
            </a:pPr>
            <a:r>
              <a:rPr lang="en-US" sz="3500" b="1" i="0" u="none" strike="noStrike" cap="none">
                <a:solidFill>
                  <a:schemeClr val="dk1"/>
                </a:solidFill>
                <a:latin typeface="Roboto"/>
                <a:ea typeface="Roboto"/>
                <a:cs typeface="Roboto"/>
                <a:sym typeface="Roboto"/>
              </a:rPr>
              <a:t>Let's get ready!</a:t>
            </a:r>
            <a:endParaRPr sz="1300" b="0" i="0" u="none" strike="noStrike" cap="none">
              <a:solidFill>
                <a:schemeClr val="dk1"/>
              </a:solidFill>
              <a:latin typeface="Arial"/>
              <a:ea typeface="Arial"/>
              <a:cs typeface="Arial"/>
              <a:sym typeface="Arial"/>
            </a:endParaRPr>
          </a:p>
        </p:txBody>
      </p:sp>
      <p:pic>
        <p:nvPicPr>
          <p:cNvPr id="188" name="Google Shape;188;p28"/>
          <p:cNvPicPr preferRelativeResize="0"/>
          <p:nvPr/>
        </p:nvPicPr>
        <p:blipFill rotWithShape="1">
          <a:blip r:embed="rId6">
            <a:alphaModFix/>
          </a:blip>
          <a:srcRect/>
          <a:stretch/>
        </p:blipFill>
        <p:spPr>
          <a:xfrm rot="10800000" flipH="1">
            <a:off x="5756837" y="-8808"/>
            <a:ext cx="692457" cy="249909"/>
          </a:xfrm>
          <a:prstGeom prst="rect">
            <a:avLst/>
          </a:prstGeom>
          <a:noFill/>
          <a:ln>
            <a:noFill/>
          </a:ln>
        </p:spPr>
      </p:pic>
      <p:pic>
        <p:nvPicPr>
          <p:cNvPr id="189" name="Google Shape;189;p28"/>
          <p:cNvPicPr preferRelativeResize="0"/>
          <p:nvPr/>
        </p:nvPicPr>
        <p:blipFill rotWithShape="1">
          <a:blip r:embed="rId3">
            <a:alphaModFix/>
          </a:blip>
          <a:srcRect/>
          <a:stretch/>
        </p:blipFill>
        <p:spPr>
          <a:xfrm rot="-5400000">
            <a:off x="5372801" y="3923079"/>
            <a:ext cx="2860569" cy="62477"/>
          </a:xfrm>
          <a:prstGeom prst="rect">
            <a:avLst/>
          </a:prstGeom>
          <a:noFill/>
          <a:ln>
            <a:noFill/>
          </a:ln>
        </p:spPr>
      </p:pic>
      <p:pic>
        <p:nvPicPr>
          <p:cNvPr id="190" name="Google Shape;190;p28"/>
          <p:cNvPicPr preferRelativeResize="0"/>
          <p:nvPr/>
        </p:nvPicPr>
        <p:blipFill rotWithShape="1">
          <a:blip r:embed="rId4">
            <a:alphaModFix/>
          </a:blip>
          <a:srcRect/>
          <a:stretch/>
        </p:blipFill>
        <p:spPr>
          <a:xfrm>
            <a:off x="6422884" y="1848445"/>
            <a:ext cx="803280" cy="803280"/>
          </a:xfrm>
          <a:prstGeom prst="rect">
            <a:avLst/>
          </a:prstGeom>
          <a:noFill/>
          <a:ln>
            <a:noFill/>
          </a:ln>
        </p:spPr>
      </p:pic>
      <p:pic>
        <p:nvPicPr>
          <p:cNvPr id="191" name="Google Shape;191;p28"/>
          <p:cNvPicPr preferRelativeResize="0"/>
          <p:nvPr/>
        </p:nvPicPr>
        <p:blipFill rotWithShape="1">
          <a:blip r:embed="rId4">
            <a:alphaModFix/>
          </a:blip>
          <a:srcRect/>
          <a:stretch/>
        </p:blipFill>
        <p:spPr>
          <a:xfrm>
            <a:off x="6418723" y="3437930"/>
            <a:ext cx="803280" cy="803280"/>
          </a:xfrm>
          <a:prstGeom prst="rect">
            <a:avLst/>
          </a:prstGeom>
          <a:noFill/>
          <a:ln>
            <a:noFill/>
          </a:ln>
        </p:spPr>
      </p:pic>
      <p:pic>
        <p:nvPicPr>
          <p:cNvPr id="192" name="Google Shape;192;p28"/>
          <p:cNvPicPr preferRelativeResize="0"/>
          <p:nvPr/>
        </p:nvPicPr>
        <p:blipFill rotWithShape="1">
          <a:blip r:embed="rId5">
            <a:alphaModFix/>
          </a:blip>
          <a:srcRect/>
          <a:stretch/>
        </p:blipFill>
        <p:spPr>
          <a:xfrm>
            <a:off x="6417312" y="5000625"/>
            <a:ext cx="803280" cy="803280"/>
          </a:xfrm>
          <a:prstGeom prst="rect">
            <a:avLst/>
          </a:prstGeom>
          <a:noFill/>
          <a:ln>
            <a:noFill/>
          </a:ln>
        </p:spPr>
      </p:pic>
      <p:sp>
        <p:nvSpPr>
          <p:cNvPr id="193" name="Google Shape;193;p28"/>
          <p:cNvSpPr/>
          <p:nvPr/>
        </p:nvSpPr>
        <p:spPr>
          <a:xfrm>
            <a:off x="960376" y="2035969"/>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sp>
        <p:nvSpPr>
          <p:cNvPr id="194" name="Google Shape;194;p28"/>
          <p:cNvSpPr/>
          <p:nvPr/>
        </p:nvSpPr>
        <p:spPr>
          <a:xfrm>
            <a:off x="959617" y="361652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2</a:t>
            </a:r>
            <a:endParaRPr sz="1300" b="0" i="0" u="none" strike="noStrike" cap="none">
              <a:solidFill>
                <a:srgbClr val="000000"/>
              </a:solidFill>
              <a:latin typeface="Arial"/>
              <a:ea typeface="Arial"/>
              <a:cs typeface="Arial"/>
              <a:sym typeface="Arial"/>
            </a:endParaRPr>
          </a:p>
        </p:txBody>
      </p:sp>
      <p:sp>
        <p:nvSpPr>
          <p:cNvPr id="195" name="Google Shape;195;p28"/>
          <p:cNvSpPr/>
          <p:nvPr/>
        </p:nvSpPr>
        <p:spPr>
          <a:xfrm>
            <a:off x="6465155" y="204489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4</a:t>
            </a:r>
            <a:endParaRPr sz="1300" b="0" i="0" u="none" strike="noStrike" cap="none">
              <a:solidFill>
                <a:srgbClr val="000000"/>
              </a:solidFill>
              <a:latin typeface="Arial"/>
              <a:ea typeface="Arial"/>
              <a:cs typeface="Arial"/>
              <a:sym typeface="Arial"/>
            </a:endParaRPr>
          </a:p>
        </p:txBody>
      </p:sp>
      <p:sp>
        <p:nvSpPr>
          <p:cNvPr id="196" name="Google Shape;196;p28"/>
          <p:cNvSpPr/>
          <p:nvPr/>
        </p:nvSpPr>
        <p:spPr>
          <a:xfrm>
            <a:off x="6457375"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6</a:t>
            </a:r>
            <a:endParaRPr sz="1300" b="0" i="0" u="none" strike="noStrike" cap="none">
              <a:solidFill>
                <a:srgbClr val="000000"/>
              </a:solidFill>
              <a:latin typeface="Arial"/>
              <a:ea typeface="Arial"/>
              <a:cs typeface="Arial"/>
              <a:sym typeface="Arial"/>
            </a:endParaRPr>
          </a:p>
        </p:txBody>
      </p:sp>
      <p:sp>
        <p:nvSpPr>
          <p:cNvPr id="197" name="Google Shape;197;p28"/>
          <p:cNvSpPr/>
          <p:nvPr/>
        </p:nvSpPr>
        <p:spPr>
          <a:xfrm>
            <a:off x="6470010" y="3634383"/>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5</a:t>
            </a:r>
            <a:endParaRPr sz="1300" b="0" i="0" u="none" strike="noStrike" cap="none">
              <a:solidFill>
                <a:srgbClr val="000000"/>
              </a:solidFill>
              <a:latin typeface="Arial"/>
              <a:ea typeface="Arial"/>
              <a:cs typeface="Arial"/>
              <a:sym typeface="Arial"/>
            </a:endParaRPr>
          </a:p>
        </p:txBody>
      </p:sp>
      <p:sp>
        <p:nvSpPr>
          <p:cNvPr id="198" name="Google Shape;198;p28"/>
          <p:cNvSpPr/>
          <p:nvPr/>
        </p:nvSpPr>
        <p:spPr>
          <a:xfrm>
            <a:off x="966181" y="5206008"/>
            <a:ext cx="696000" cy="393000"/>
          </a:xfrm>
          <a:prstGeom prst="rect">
            <a:avLst/>
          </a:prstGeom>
          <a:noFill/>
          <a:ln>
            <a:noFill/>
          </a:ln>
        </p:spPr>
        <p:txBody>
          <a:bodyPr spcFirstLastPara="1" wrap="square" lIns="89275" tIns="0" rIns="89275" bIns="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n-US" sz="2100" b="0" i="0" u="none" strike="noStrike" cap="none">
                <a:solidFill>
                  <a:srgbClr val="000000"/>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pic>
        <p:nvPicPr>
          <p:cNvPr id="199" name="Google Shape;199;p28"/>
          <p:cNvPicPr preferRelativeResize="0"/>
          <p:nvPr/>
        </p:nvPicPr>
        <p:blipFill rotWithShape="1">
          <a:blip r:embed="rId7">
            <a:alphaModFix/>
          </a:blip>
          <a:srcRect/>
          <a:stretch/>
        </p:blipFill>
        <p:spPr>
          <a:xfrm>
            <a:off x="10854457" y="5813227"/>
            <a:ext cx="1231820" cy="1026833"/>
          </a:xfrm>
          <a:prstGeom prst="rect">
            <a:avLst/>
          </a:prstGeom>
          <a:noFill/>
          <a:ln>
            <a:noFill/>
          </a:ln>
        </p:spPr>
      </p:pic>
      <p:pic>
        <p:nvPicPr>
          <p:cNvPr id="200" name="Google Shape;200;p28"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4"/>
        <p:cNvGrpSpPr/>
        <p:nvPr/>
      </p:nvGrpSpPr>
      <p:grpSpPr>
        <a:xfrm>
          <a:off x="0" y="0"/>
          <a:ext cx="0" cy="0"/>
          <a:chOff x="0" y="0"/>
          <a:chExt cx="0" cy="0"/>
        </a:xfrm>
      </p:grpSpPr>
      <p:sp>
        <p:nvSpPr>
          <p:cNvPr id="425" name="Google Shape;425;p47"/>
          <p:cNvSpPr/>
          <p:nvPr/>
        </p:nvSpPr>
        <p:spPr>
          <a:xfrm>
            <a:off x="4272250" y="2594350"/>
            <a:ext cx="7239000" cy="10269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are some creative ways you have supported your children in trying new foods?</a:t>
            </a:r>
            <a:endParaRPr sz="2600">
              <a:solidFill>
                <a:schemeClr val="dk1"/>
              </a:solidFill>
              <a:latin typeface="Calibri"/>
              <a:ea typeface="Calibri"/>
              <a:cs typeface="Calibri"/>
              <a:sym typeface="Calibri"/>
            </a:endParaRPr>
          </a:p>
        </p:txBody>
      </p:sp>
      <p:pic>
        <p:nvPicPr>
          <p:cNvPr id="426" name="Google Shape;426;p47"/>
          <p:cNvPicPr preferRelativeResize="0"/>
          <p:nvPr/>
        </p:nvPicPr>
        <p:blipFill rotWithShape="1">
          <a:blip r:embed="rId3">
            <a:alphaModFix/>
          </a:blip>
          <a:srcRect/>
          <a:stretch/>
        </p:blipFill>
        <p:spPr>
          <a:xfrm>
            <a:off x="10837707" y="5813239"/>
            <a:ext cx="1231820" cy="1026833"/>
          </a:xfrm>
          <a:prstGeom prst="rect">
            <a:avLst/>
          </a:prstGeom>
          <a:noFill/>
          <a:ln>
            <a:noFill/>
          </a:ln>
        </p:spPr>
      </p:pic>
      <p:pic>
        <p:nvPicPr>
          <p:cNvPr id="427" name="Google Shape;427;p47"/>
          <p:cNvPicPr preferRelativeResize="0"/>
          <p:nvPr/>
        </p:nvPicPr>
        <p:blipFill rotWithShape="1">
          <a:blip r:embed="rId4">
            <a:alphaModFix/>
          </a:blip>
          <a:srcRect/>
          <a:stretch/>
        </p:blipFill>
        <p:spPr>
          <a:xfrm>
            <a:off x="918694" y="1616273"/>
            <a:ext cx="2769405" cy="2983060"/>
          </a:xfrm>
          <a:prstGeom prst="rect">
            <a:avLst/>
          </a:prstGeom>
          <a:noFill/>
          <a:ln>
            <a:noFill/>
          </a:ln>
        </p:spPr>
      </p:pic>
      <p:sp>
        <p:nvSpPr>
          <p:cNvPr id="428" name="Google Shape;428;p47"/>
          <p:cNvSpPr/>
          <p:nvPr/>
        </p:nvSpPr>
        <p:spPr>
          <a:xfrm>
            <a:off x="360273"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#2</a:t>
            </a:r>
            <a:endParaRPr sz="7700" b="1" i="0" u="none" strike="noStrike" cap="none">
              <a:solidFill>
                <a:srgbClr val="FFFFFF"/>
              </a:solidFill>
              <a:latin typeface="Roboto"/>
              <a:ea typeface="Roboto"/>
              <a:cs typeface="Roboto"/>
              <a:sym typeface="Roboto"/>
            </a:endParaRPr>
          </a:p>
        </p:txBody>
      </p:sp>
      <p:pic>
        <p:nvPicPr>
          <p:cNvPr id="429" name="Google Shape;429;p47"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4"/>
        <p:cNvGrpSpPr/>
        <p:nvPr/>
      </p:nvGrpSpPr>
      <p:grpSpPr>
        <a:xfrm>
          <a:off x="0" y="0"/>
          <a:ext cx="0" cy="0"/>
          <a:chOff x="0" y="0"/>
          <a:chExt cx="0" cy="0"/>
        </a:xfrm>
      </p:grpSpPr>
      <p:pic>
        <p:nvPicPr>
          <p:cNvPr id="435" name="Google Shape;435;p48"/>
          <p:cNvPicPr preferRelativeResize="0"/>
          <p:nvPr/>
        </p:nvPicPr>
        <p:blipFill rotWithShape="1">
          <a:blip r:embed="rId3">
            <a:alphaModFix/>
          </a:blip>
          <a:srcRect/>
          <a:stretch/>
        </p:blipFill>
        <p:spPr>
          <a:xfrm>
            <a:off x="10851332" y="5813239"/>
            <a:ext cx="1231820" cy="1026833"/>
          </a:xfrm>
          <a:prstGeom prst="rect">
            <a:avLst/>
          </a:prstGeom>
          <a:noFill/>
          <a:ln>
            <a:noFill/>
          </a:ln>
        </p:spPr>
      </p:pic>
      <p:pic>
        <p:nvPicPr>
          <p:cNvPr id="436" name="Google Shape;436;p48"/>
          <p:cNvPicPr preferRelativeResize="0"/>
          <p:nvPr/>
        </p:nvPicPr>
        <p:blipFill rotWithShape="1">
          <a:blip r:embed="rId4">
            <a:alphaModFix/>
          </a:blip>
          <a:srcRect/>
          <a:stretch/>
        </p:blipFill>
        <p:spPr>
          <a:xfrm>
            <a:off x="896344" y="1616273"/>
            <a:ext cx="2791755" cy="2983060"/>
          </a:xfrm>
          <a:prstGeom prst="rect">
            <a:avLst/>
          </a:prstGeom>
          <a:noFill/>
          <a:ln>
            <a:noFill/>
          </a:ln>
        </p:spPr>
      </p:pic>
      <p:sp>
        <p:nvSpPr>
          <p:cNvPr id="437" name="Google Shape;437;p48"/>
          <p:cNvSpPr/>
          <p:nvPr/>
        </p:nvSpPr>
        <p:spPr>
          <a:xfrm>
            <a:off x="442231" y="2433611"/>
            <a:ext cx="3570000" cy="13482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n-US" sz="7700" b="1" i="0" u="none" strike="noStrike" cap="none">
                <a:solidFill>
                  <a:srgbClr val="FFFFFF"/>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sp>
        <p:nvSpPr>
          <p:cNvPr id="438" name="Google Shape;438;p48"/>
          <p:cNvSpPr/>
          <p:nvPr/>
        </p:nvSpPr>
        <p:spPr>
          <a:xfrm>
            <a:off x="4012225" y="2251750"/>
            <a:ext cx="6099900" cy="1712100"/>
          </a:xfrm>
          <a:prstGeom prst="rect">
            <a:avLst/>
          </a:prstGeom>
          <a:noFill/>
          <a:ln>
            <a:noFill/>
          </a:ln>
        </p:spPr>
        <p:txBody>
          <a:bodyPr spcFirstLastPara="1" wrap="square" lIns="89275" tIns="89275" rIns="89275"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chemeClr val="dk1"/>
                </a:solidFill>
                <a:latin typeface="Roboto"/>
                <a:ea typeface="Roboto"/>
                <a:cs typeface="Roboto"/>
                <a:sym typeface="Roboto"/>
              </a:rPr>
              <a:t>What are some strategies you learned today and how will you apply them when introducing new foods to your child?</a:t>
            </a:r>
            <a:endParaRPr sz="2600">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439" name="Google Shape;439;p48"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pic>
        <p:nvPicPr>
          <p:cNvPr id="445" name="Google Shape;445;p49"/>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46" name="Google Shape;446;p49"/>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Reflection</a:t>
            </a:r>
            <a:endParaRPr sz="1300" b="0" i="0" u="none" strike="noStrike" cap="none">
              <a:solidFill>
                <a:srgbClr val="000000"/>
              </a:solidFill>
              <a:latin typeface="Arial"/>
              <a:ea typeface="Arial"/>
              <a:cs typeface="Arial"/>
              <a:sym typeface="Arial"/>
            </a:endParaRPr>
          </a:p>
        </p:txBody>
      </p:sp>
      <p:pic>
        <p:nvPicPr>
          <p:cNvPr id="447" name="Google Shape;447;p49"/>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448" name="Google Shape;448;p49"/>
          <p:cNvSpPr/>
          <p:nvPr/>
        </p:nvSpPr>
        <p:spPr>
          <a:xfrm>
            <a:off x="4889625" y="1643066"/>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do you feel after listening to the responses from the other participants? </a:t>
            </a: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p:txBody>
      </p:sp>
      <p:pic>
        <p:nvPicPr>
          <p:cNvPr id="449" name="Google Shape;449;p49"/>
          <p:cNvPicPr preferRelativeResize="0"/>
          <p:nvPr/>
        </p:nvPicPr>
        <p:blipFill rotWithShape="1">
          <a:blip r:embed="rId5">
            <a:alphaModFix/>
          </a:blip>
          <a:srcRect/>
          <a:stretch/>
        </p:blipFill>
        <p:spPr>
          <a:xfrm>
            <a:off x="10851332" y="5813239"/>
            <a:ext cx="1231820" cy="1026833"/>
          </a:xfrm>
          <a:prstGeom prst="rect">
            <a:avLst/>
          </a:prstGeom>
          <a:noFill/>
          <a:ln>
            <a:noFill/>
          </a:ln>
        </p:spPr>
      </p:pic>
      <p:pic>
        <p:nvPicPr>
          <p:cNvPr id="450" name="Google Shape;450;p49"/>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451" name="Google Shape;451;p49"/>
          <p:cNvPicPr preferRelativeResize="0"/>
          <p:nvPr/>
        </p:nvPicPr>
        <p:blipFill rotWithShape="1">
          <a:blip r:embed="rId7">
            <a:alphaModFix/>
          </a:blip>
          <a:srcRect/>
          <a:stretch/>
        </p:blipFill>
        <p:spPr>
          <a:xfrm>
            <a:off x="1843942" y="2196703"/>
            <a:ext cx="1778729" cy="2470457"/>
          </a:xfrm>
          <a:prstGeom prst="rect">
            <a:avLst/>
          </a:prstGeom>
          <a:noFill/>
          <a:ln>
            <a:noFill/>
          </a:ln>
        </p:spPr>
      </p:pic>
      <p:pic>
        <p:nvPicPr>
          <p:cNvPr id="452" name="Google Shape;452;p49" descr="Curricula-Concepts-logo SMALL.png"/>
          <p:cNvPicPr preferRelativeResize="0"/>
          <p:nvPr/>
        </p:nvPicPr>
        <p:blipFill rotWithShape="1">
          <a:blip r:embed="rId8">
            <a:alphaModFix/>
          </a:blip>
          <a:srcRect/>
          <a:stretch/>
        </p:blipFill>
        <p:spPr>
          <a:xfrm>
            <a:off x="474349" y="6082250"/>
            <a:ext cx="1685521" cy="488800"/>
          </a:xfrm>
          <a:prstGeom prst="rect">
            <a:avLst/>
          </a:prstGeom>
          <a:noFill/>
          <a:ln>
            <a:noFill/>
          </a:ln>
        </p:spPr>
      </p:pic>
      <p:sp>
        <p:nvSpPr>
          <p:cNvPr id="453" name="Google Shape;453;p49"/>
          <p:cNvSpPr/>
          <p:nvPr/>
        </p:nvSpPr>
        <p:spPr>
          <a:xfrm>
            <a:off x="4889625" y="3137797"/>
            <a:ext cx="6024600" cy="10269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How did you feel sharing your own thoughts and experiences? </a:t>
            </a:r>
            <a:endParaRPr sz="1300" b="0" i="0" u="none" strike="noStrike" cap="none">
              <a:solidFill>
                <a:srgbClr val="000000"/>
              </a:solidFill>
              <a:latin typeface="Arial"/>
              <a:ea typeface="Arial"/>
              <a:cs typeface="Arial"/>
              <a:sym typeface="Arial"/>
            </a:endParaRPr>
          </a:p>
        </p:txBody>
      </p:sp>
      <p:sp>
        <p:nvSpPr>
          <p:cNvPr id="454" name="Google Shape;454;p49"/>
          <p:cNvSpPr/>
          <p:nvPr/>
        </p:nvSpPr>
        <p:spPr>
          <a:xfrm>
            <a:off x="4888788" y="4164698"/>
            <a:ext cx="6024600" cy="14307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Clr>
                <a:srgbClr val="000000"/>
              </a:buClr>
              <a:buSzPts val="24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r>
              <a:rPr lang="en-US" sz="2400" b="0" i="0" u="none" strike="noStrike" cap="none">
                <a:solidFill>
                  <a:srgbClr val="000000"/>
                </a:solidFill>
                <a:latin typeface="Roboto"/>
                <a:ea typeface="Roboto"/>
                <a:cs typeface="Roboto"/>
                <a:sym typeface="Roboto"/>
              </a:rPr>
              <a:t>What is one thing you will take away from today?</a:t>
            </a:r>
            <a:endParaRPr sz="13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1000"/>
                                        <p:tgtEl>
                                          <p:spTgt spid="4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3"/>
                                        </p:tgtEl>
                                        <p:attrNameLst>
                                          <p:attrName>style.visibility</p:attrName>
                                        </p:attrNameLst>
                                      </p:cBhvr>
                                      <p:to>
                                        <p:strVal val="visible"/>
                                      </p:to>
                                    </p:set>
                                    <p:animEffect transition="in" filter="fade">
                                      <p:cBhvr>
                                        <p:cTn id="12" dur="1000"/>
                                        <p:tgtEl>
                                          <p:spTgt spid="4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4"/>
                                        </p:tgtEl>
                                        <p:attrNameLst>
                                          <p:attrName>style.visibility</p:attrName>
                                        </p:attrNameLst>
                                      </p:cBhvr>
                                      <p:to>
                                        <p:strVal val="visible"/>
                                      </p:to>
                                    </p:set>
                                    <p:animEffect transition="in" filter="fade">
                                      <p:cBhvr>
                                        <p:cTn id="17"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9"/>
        <p:cNvGrpSpPr/>
        <p:nvPr/>
      </p:nvGrpSpPr>
      <p:grpSpPr>
        <a:xfrm>
          <a:off x="0" y="0"/>
          <a:ext cx="0" cy="0"/>
          <a:chOff x="0" y="0"/>
          <a:chExt cx="0" cy="0"/>
        </a:xfrm>
      </p:grpSpPr>
      <p:sp>
        <p:nvSpPr>
          <p:cNvPr id="460" name="Google Shape;460;p50"/>
          <p:cNvSpPr/>
          <p:nvPr/>
        </p:nvSpPr>
        <p:spPr>
          <a:xfrm>
            <a:off x="946085" y="739606"/>
            <a:ext cx="37152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Note to Self</a:t>
            </a:r>
            <a:endParaRPr sz="1300" b="0" i="0" u="none" strike="noStrike" cap="none">
              <a:solidFill>
                <a:srgbClr val="000000"/>
              </a:solidFill>
              <a:latin typeface="Arial"/>
              <a:ea typeface="Arial"/>
              <a:cs typeface="Arial"/>
              <a:sym typeface="Arial"/>
            </a:endParaRPr>
          </a:p>
        </p:txBody>
      </p:sp>
      <p:sp>
        <p:nvSpPr>
          <p:cNvPr id="461" name="Google Shape;461;p50"/>
          <p:cNvSpPr/>
          <p:nvPr/>
        </p:nvSpPr>
        <p:spPr>
          <a:xfrm>
            <a:off x="946078" y="2592731"/>
            <a:ext cx="5627700" cy="2375400"/>
          </a:xfrm>
          <a:prstGeom prst="rect">
            <a:avLst/>
          </a:prstGeom>
          <a:noFill/>
          <a:ln>
            <a:noFill/>
          </a:ln>
        </p:spPr>
        <p:txBody>
          <a:bodyPr spcFirstLastPara="1" wrap="square" lIns="89275" tIns="89275" rIns="89275" bIns="0" anchor="t" anchorCtr="0">
            <a:noAutofit/>
          </a:bodyPr>
          <a:lstStyle/>
          <a:p>
            <a:pPr marL="0" lvl="0" indent="0" algn="l" rtl="0">
              <a:spcBef>
                <a:spcPts val="0"/>
              </a:spcBef>
              <a:spcAft>
                <a:spcPts val="0"/>
              </a:spcAft>
              <a:buClr>
                <a:schemeClr val="dk1"/>
              </a:buClr>
              <a:buSzPts val="1400"/>
              <a:buFont typeface="Arial"/>
              <a:buNone/>
            </a:pPr>
            <a:r>
              <a:rPr lang="en-US" sz="3200">
                <a:solidFill>
                  <a:schemeClr val="dk1"/>
                </a:solidFill>
                <a:highlight>
                  <a:schemeClr val="lt1"/>
                </a:highlight>
                <a:latin typeface="Roboto"/>
                <a:ea typeface="Roboto"/>
                <a:cs typeface="Roboto"/>
                <a:sym typeface="Roboto"/>
              </a:rPr>
              <a:t>What is one way you can incorporate one or more of the HOPE Building Blocks into your mealtime routine?</a:t>
            </a:r>
            <a:endParaRPr sz="3200">
              <a:solidFill>
                <a:srgbClr val="3C4043"/>
              </a:solidFill>
              <a:latin typeface="Roboto"/>
              <a:ea typeface="Roboto"/>
              <a:cs typeface="Roboto"/>
              <a:sym typeface="Roboto"/>
            </a:endParaRPr>
          </a:p>
          <a:p>
            <a:pPr marL="0" marR="0" lvl="0" indent="0" algn="l" rtl="0">
              <a:lnSpc>
                <a:spcPct val="100000"/>
              </a:lnSpc>
              <a:spcBef>
                <a:spcPts val="0"/>
              </a:spcBef>
              <a:spcAft>
                <a:spcPts val="0"/>
              </a:spcAft>
              <a:buNone/>
            </a:pPr>
            <a:endParaRPr sz="2600">
              <a:solidFill>
                <a:srgbClr val="262626"/>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62" name="Google Shape;462;p50"/>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pic>
        <p:nvPicPr>
          <p:cNvPr id="463" name="Google Shape;463;p50"/>
          <p:cNvPicPr preferRelativeResize="0"/>
          <p:nvPr/>
        </p:nvPicPr>
        <p:blipFill>
          <a:blip r:embed="rId4">
            <a:alphaModFix/>
          </a:blip>
          <a:stretch>
            <a:fillRect/>
          </a:stretch>
        </p:blipFill>
        <p:spPr>
          <a:xfrm>
            <a:off x="7620000" y="0"/>
            <a:ext cx="4572000" cy="6858000"/>
          </a:xfrm>
          <a:prstGeom prst="rect">
            <a:avLst/>
          </a:prstGeom>
          <a:noFill/>
          <a:ln>
            <a:noFill/>
          </a:ln>
        </p:spPr>
      </p:pic>
      <p:pic>
        <p:nvPicPr>
          <p:cNvPr id="464" name="Google Shape;464;p5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9"/>
        <p:cNvGrpSpPr/>
        <p:nvPr/>
      </p:nvGrpSpPr>
      <p:grpSpPr>
        <a:xfrm>
          <a:off x="0" y="0"/>
          <a:ext cx="0" cy="0"/>
          <a:chOff x="0" y="0"/>
          <a:chExt cx="0" cy="0"/>
        </a:xfrm>
      </p:grpSpPr>
      <p:sp>
        <p:nvSpPr>
          <p:cNvPr id="470" name="Google Shape;470;p51"/>
          <p:cNvSpPr/>
          <p:nvPr/>
        </p:nvSpPr>
        <p:spPr>
          <a:xfrm>
            <a:off x="1597634" y="687586"/>
            <a:ext cx="4296900" cy="7143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Futureme.org</a:t>
            </a:r>
            <a:endParaRPr sz="1300" b="0" i="0" u="none" strike="noStrike" cap="none">
              <a:solidFill>
                <a:srgbClr val="000000"/>
              </a:solidFill>
              <a:latin typeface="Arial"/>
              <a:ea typeface="Arial"/>
              <a:cs typeface="Arial"/>
              <a:sym typeface="Arial"/>
            </a:endParaRPr>
          </a:p>
        </p:txBody>
      </p:sp>
      <p:sp>
        <p:nvSpPr>
          <p:cNvPr id="471" name="Google Shape;471;p51"/>
          <p:cNvSpPr/>
          <p:nvPr/>
        </p:nvSpPr>
        <p:spPr>
          <a:xfrm>
            <a:off x="471232" y="1571625"/>
            <a:ext cx="5909100" cy="4821900"/>
          </a:xfrm>
          <a:prstGeom prst="rect">
            <a:avLst/>
          </a:prstGeom>
          <a:noFill/>
          <a:ln>
            <a:noFill/>
          </a:ln>
        </p:spPr>
        <p:txBody>
          <a:bodyPr spcFirstLastPara="1" wrap="square" lIns="89275" tIns="89275" rIns="89275" bIns="0" anchor="t" anchorCtr="0">
            <a:noAutofit/>
          </a:bodyPr>
          <a:lstStyle/>
          <a:p>
            <a:pPr marL="457200" marR="0" lvl="0" indent="-330200" algn="l" rtl="0">
              <a:lnSpc>
                <a:spcPct val="100000"/>
              </a:lnSpc>
              <a:spcBef>
                <a:spcPts val="0"/>
              </a:spcBef>
              <a:spcAft>
                <a:spcPts val="0"/>
              </a:spcAft>
              <a:buClr>
                <a:srgbClr val="121212"/>
              </a:buClr>
              <a:buSzPts val="1600"/>
              <a:buFont typeface="Roboto"/>
              <a:buChar char="●"/>
            </a:pPr>
            <a:r>
              <a:rPr lang="en-US" sz="2400" b="0" i="0" u="none" strike="noStrike" cap="none">
                <a:solidFill>
                  <a:srgbClr val="121212"/>
                </a:solidFill>
                <a:latin typeface="Roboto"/>
                <a:ea typeface="Roboto"/>
                <a:cs typeface="Roboto"/>
                <a:sym typeface="Roboto"/>
              </a:rPr>
              <a:t>Type response after reflecting on the</a:t>
            </a:r>
            <a:endParaRPr sz="2400" b="0" i="0" u="none" strike="noStrike" cap="none">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21212"/>
                </a:solidFill>
                <a:latin typeface="Roboto"/>
                <a:ea typeface="Roboto"/>
                <a:cs typeface="Roboto"/>
                <a:sym typeface="Roboto"/>
              </a:rPr>
              <a:t> “Note to Self” </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‘Choose a Date”</a:t>
            </a:r>
            <a:endParaRPr sz="1300" b="0" i="0" u="none" strike="noStrike" cap="none">
              <a:solidFill>
                <a:srgbClr val="000000"/>
              </a:solidFill>
              <a:latin typeface="Arial"/>
              <a:ea typeface="Arial"/>
              <a:cs typeface="Arial"/>
              <a:sym typeface="Arial"/>
            </a:endParaRPr>
          </a:p>
          <a:p>
            <a:pPr marL="850900" marR="0" lvl="1" indent="-419100" algn="l" rtl="0">
              <a:lnSpc>
                <a:spcPct val="100000"/>
              </a:lnSpc>
              <a:spcBef>
                <a:spcPts val="0"/>
              </a:spcBef>
              <a:spcAft>
                <a:spcPts val="0"/>
              </a:spcAft>
              <a:buClr>
                <a:srgbClr val="121212"/>
              </a:buClr>
              <a:buSzPts val="2400"/>
              <a:buFont typeface="Courier New"/>
              <a:buChar char="o"/>
            </a:pPr>
            <a:r>
              <a:rPr lang="en-US" sz="2400" b="0" i="0" u="none" strike="noStrike" cap="none">
                <a:solidFill>
                  <a:srgbClr val="121212"/>
                </a:solidFill>
                <a:latin typeface="Roboto"/>
                <a:ea typeface="Roboto"/>
                <a:cs typeface="Roboto"/>
                <a:sym typeface="Roboto"/>
              </a:rPr>
              <a:t>Enter the date two weeks from today</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Make this letter private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Type in your email address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n-US" sz="2400" b="0" i="0" u="none" strike="noStrike" cap="none">
                <a:solidFill>
                  <a:srgbClr val="121212"/>
                </a:solidFill>
                <a:latin typeface="Roboto"/>
                <a:ea typeface="Roboto"/>
                <a:cs typeface="Roboto"/>
                <a:sym typeface="Roboto"/>
              </a:rPr>
              <a:t>Click “Send to the Future!”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72" name="Google Shape;472;p51"/>
          <p:cNvPicPr preferRelativeResize="0"/>
          <p:nvPr/>
        </p:nvPicPr>
        <p:blipFill rotWithShape="1">
          <a:blip r:embed="rId3">
            <a:alphaModFix/>
          </a:blip>
          <a:srcRect/>
          <a:stretch/>
        </p:blipFill>
        <p:spPr>
          <a:xfrm>
            <a:off x="6952832" y="571500"/>
            <a:ext cx="4726363" cy="5822211"/>
          </a:xfrm>
          <a:prstGeom prst="rect">
            <a:avLst/>
          </a:prstGeom>
          <a:noFill/>
          <a:ln>
            <a:noFill/>
          </a:ln>
        </p:spPr>
      </p:pic>
      <p:pic>
        <p:nvPicPr>
          <p:cNvPr id="473" name="Google Shape;473;p51"/>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8"/>
        <p:cNvGrpSpPr/>
        <p:nvPr/>
      </p:nvGrpSpPr>
      <p:grpSpPr>
        <a:xfrm>
          <a:off x="0" y="0"/>
          <a:ext cx="0" cy="0"/>
          <a:chOff x="0" y="0"/>
          <a:chExt cx="0" cy="0"/>
        </a:xfrm>
      </p:grpSpPr>
      <p:sp>
        <p:nvSpPr>
          <p:cNvPr id="479" name="Google Shape;479;p52"/>
          <p:cNvSpPr/>
          <p:nvPr/>
        </p:nvSpPr>
        <p:spPr>
          <a:xfrm>
            <a:off x="946085" y="739606"/>
            <a:ext cx="10290900" cy="714300"/>
          </a:xfrm>
          <a:prstGeom prst="rect">
            <a:avLst/>
          </a:prstGeom>
          <a:noFill/>
          <a:ln>
            <a:noFill/>
          </a:ln>
        </p:spPr>
        <p:txBody>
          <a:bodyPr spcFirstLastPara="1" wrap="square" lIns="89275" tIns="89275" rIns="89275"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1">
                <a:solidFill>
                  <a:srgbClr val="121212"/>
                </a:solidFill>
                <a:latin typeface="Roboto"/>
                <a:ea typeface="Roboto"/>
                <a:cs typeface="Roboto"/>
                <a:sym typeface="Roboto"/>
              </a:rPr>
              <a:t>Questions?</a:t>
            </a:r>
            <a:endParaRPr sz="1300" b="0" i="0" u="none" strike="noStrike" cap="none">
              <a:solidFill>
                <a:srgbClr val="000000"/>
              </a:solidFill>
              <a:latin typeface="Arial"/>
              <a:ea typeface="Arial"/>
              <a:cs typeface="Arial"/>
              <a:sym typeface="Arial"/>
            </a:endParaRPr>
          </a:p>
        </p:txBody>
      </p:sp>
      <p:pic>
        <p:nvPicPr>
          <p:cNvPr id="480" name="Google Shape;480;p5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81" name="Google Shape;481;p52"/>
          <p:cNvPicPr preferRelativeResize="0"/>
          <p:nvPr/>
        </p:nvPicPr>
        <p:blipFill rotWithShape="1">
          <a:blip r:embed="rId4">
            <a:alphaModFix/>
          </a:blip>
          <a:srcRect/>
          <a:stretch/>
        </p:blipFill>
        <p:spPr>
          <a:xfrm>
            <a:off x="10769682" y="5813239"/>
            <a:ext cx="1231820" cy="1026833"/>
          </a:xfrm>
          <a:prstGeom prst="rect">
            <a:avLst/>
          </a:prstGeom>
          <a:noFill/>
          <a:ln>
            <a:noFill/>
          </a:ln>
        </p:spPr>
      </p:pic>
      <p:sp>
        <p:nvSpPr>
          <p:cNvPr id="482" name="Google Shape;482;p52"/>
          <p:cNvSpPr/>
          <p:nvPr/>
        </p:nvSpPr>
        <p:spPr>
          <a:xfrm>
            <a:off x="769025" y="1886274"/>
            <a:ext cx="10761600" cy="3233400"/>
          </a:xfrm>
          <a:prstGeom prst="rect">
            <a:avLst/>
          </a:prstGeom>
          <a:noFill/>
          <a:ln>
            <a:noFill/>
          </a:ln>
        </p:spPr>
        <p:txBody>
          <a:bodyPr spcFirstLastPara="1" wrap="square" lIns="89275" tIns="89275" rIns="89275" bIns="0" anchor="t" anchorCtr="0">
            <a:noAutofit/>
          </a:bodyPr>
          <a:lstStyle/>
          <a:p>
            <a:pPr marL="431800" marR="0" lvl="0" indent="0" algn="l" rtl="0">
              <a:lnSpc>
                <a:spcPct val="100000"/>
              </a:lnSpc>
              <a:spcBef>
                <a:spcPts val="0"/>
              </a:spcBef>
              <a:spcAft>
                <a:spcPts val="0"/>
              </a:spcAft>
              <a:buNone/>
            </a:pPr>
            <a:endParaRPr sz="1700"/>
          </a:p>
          <a:p>
            <a:pPr marL="431800" marR="0" lvl="0" indent="-27940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431800" marR="0" lvl="0" indent="-34290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483" name="Google Shape;483;p52"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8"/>
        <p:cNvGrpSpPr/>
        <p:nvPr/>
      </p:nvGrpSpPr>
      <p:grpSpPr>
        <a:xfrm>
          <a:off x="0" y="0"/>
          <a:ext cx="0" cy="0"/>
          <a:chOff x="0" y="0"/>
          <a:chExt cx="0" cy="0"/>
        </a:xfrm>
      </p:grpSpPr>
      <p:pic>
        <p:nvPicPr>
          <p:cNvPr id="489" name="Google Shape;489;p53"/>
          <p:cNvPicPr preferRelativeResize="0"/>
          <p:nvPr/>
        </p:nvPicPr>
        <p:blipFill rotWithShape="1">
          <a:blip r:embed="rId3">
            <a:alphaModFix/>
          </a:blip>
          <a:srcRect/>
          <a:stretch/>
        </p:blipFill>
        <p:spPr>
          <a:xfrm>
            <a:off x="1071040" y="2339576"/>
            <a:ext cx="9933393" cy="109770"/>
          </a:xfrm>
          <a:prstGeom prst="rect">
            <a:avLst/>
          </a:prstGeom>
          <a:noFill/>
          <a:ln>
            <a:noFill/>
          </a:ln>
        </p:spPr>
      </p:pic>
      <p:sp>
        <p:nvSpPr>
          <p:cNvPr id="490" name="Google Shape;490;p53"/>
          <p:cNvSpPr/>
          <p:nvPr/>
        </p:nvSpPr>
        <p:spPr>
          <a:xfrm>
            <a:off x="1071040" y="892968"/>
            <a:ext cx="9469800" cy="81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rgbClr val="2061A3"/>
                </a:solidFill>
                <a:latin typeface="Roboto"/>
                <a:ea typeface="Roboto"/>
                <a:cs typeface="Roboto"/>
                <a:sym typeface="Roboto"/>
              </a:rPr>
              <a:t>THANK YOU!</a:t>
            </a:r>
            <a:endParaRPr sz="1300" b="0" i="0" u="none" strike="noStrike" cap="none">
              <a:solidFill>
                <a:srgbClr val="000000"/>
              </a:solidFill>
              <a:latin typeface="Arial"/>
              <a:ea typeface="Arial"/>
              <a:cs typeface="Arial"/>
              <a:sym typeface="Arial"/>
            </a:endParaRPr>
          </a:p>
        </p:txBody>
      </p:sp>
      <p:pic>
        <p:nvPicPr>
          <p:cNvPr id="491" name="Google Shape;491;p53"/>
          <p:cNvPicPr preferRelativeResize="0"/>
          <p:nvPr/>
        </p:nvPicPr>
        <p:blipFill rotWithShape="1">
          <a:blip r:embed="rId4">
            <a:alphaModFix/>
          </a:blip>
          <a:srcRect r="50521"/>
          <a:stretch/>
        </p:blipFill>
        <p:spPr>
          <a:xfrm>
            <a:off x="5292324" y="4789275"/>
            <a:ext cx="1838475" cy="1810775"/>
          </a:xfrm>
          <a:prstGeom prst="rect">
            <a:avLst/>
          </a:prstGeom>
          <a:noFill/>
          <a:ln>
            <a:noFill/>
          </a:ln>
        </p:spPr>
      </p:pic>
      <p:pic>
        <p:nvPicPr>
          <p:cNvPr id="492" name="Google Shape;492;p53"/>
          <p:cNvPicPr preferRelativeResize="0"/>
          <p:nvPr/>
        </p:nvPicPr>
        <p:blipFill rotWithShape="1">
          <a:blip r:embed="rId5">
            <a:alphaModFix/>
          </a:blip>
          <a:srcRect/>
          <a:stretch/>
        </p:blipFill>
        <p:spPr>
          <a:xfrm>
            <a:off x="2955664" y="5209564"/>
            <a:ext cx="2197046" cy="970195"/>
          </a:xfrm>
          <a:prstGeom prst="rect">
            <a:avLst/>
          </a:prstGeom>
          <a:noFill/>
          <a:ln>
            <a:noFill/>
          </a:ln>
        </p:spPr>
      </p:pic>
      <p:pic>
        <p:nvPicPr>
          <p:cNvPr id="493" name="Google Shape;493;p53" descr="Curricula-Concepts-logo SMALL.png"/>
          <p:cNvPicPr preferRelativeResize="0"/>
          <p:nvPr/>
        </p:nvPicPr>
        <p:blipFill rotWithShape="1">
          <a:blip r:embed="rId6">
            <a:alphaModFix/>
          </a:blip>
          <a:srcRect/>
          <a:stretch/>
        </p:blipFill>
        <p:spPr>
          <a:xfrm>
            <a:off x="288470" y="5328183"/>
            <a:ext cx="2527581" cy="732999"/>
          </a:xfrm>
          <a:prstGeom prst="rect">
            <a:avLst/>
          </a:prstGeom>
          <a:noFill/>
          <a:ln>
            <a:noFill/>
          </a:ln>
        </p:spPr>
      </p:pic>
      <p:pic>
        <p:nvPicPr>
          <p:cNvPr id="494" name="Google Shape;494;p53"/>
          <p:cNvPicPr preferRelativeResize="0"/>
          <p:nvPr/>
        </p:nvPicPr>
        <p:blipFill rotWithShape="1">
          <a:blip r:embed="rId4">
            <a:alphaModFix/>
          </a:blip>
          <a:srcRect l="61725" t="51911" r="12323" b="15545"/>
          <a:stretch/>
        </p:blipFill>
        <p:spPr>
          <a:xfrm>
            <a:off x="7344288" y="5209600"/>
            <a:ext cx="1587580" cy="970175"/>
          </a:xfrm>
          <a:prstGeom prst="rect">
            <a:avLst/>
          </a:prstGeom>
          <a:noFill/>
          <a:ln>
            <a:noFill/>
          </a:ln>
        </p:spPr>
      </p:pic>
      <p:pic>
        <p:nvPicPr>
          <p:cNvPr id="495" name="Google Shape;495;p53"/>
          <p:cNvPicPr preferRelativeResize="0"/>
          <p:nvPr/>
        </p:nvPicPr>
        <p:blipFill>
          <a:blip r:embed="rId7">
            <a:alphaModFix/>
          </a:blip>
          <a:stretch>
            <a:fillRect/>
          </a:stretch>
        </p:blipFill>
        <p:spPr>
          <a:xfrm>
            <a:off x="9145350" y="5387993"/>
            <a:ext cx="2527575" cy="61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sp>
        <p:nvSpPr>
          <p:cNvPr id="206" name="Google Shape;206;p29"/>
          <p:cNvSpPr/>
          <p:nvPr/>
        </p:nvSpPr>
        <p:spPr>
          <a:xfrm>
            <a:off x="5064706" y="892968"/>
            <a:ext cx="4908900" cy="8484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r>
              <a:rPr lang="en-US" sz="3500" b="1" i="0" u="none" strike="noStrike" cap="none">
                <a:solidFill>
                  <a:srgbClr val="121212"/>
                </a:solidFill>
                <a:latin typeface="Roboto"/>
                <a:ea typeface="Roboto"/>
                <a:cs typeface="Roboto"/>
                <a:sym typeface="Roboto"/>
              </a:rPr>
              <a:t>Welcome!</a:t>
            </a:r>
            <a:endParaRPr sz="1300"/>
          </a:p>
        </p:txBody>
      </p:sp>
      <p:sp>
        <p:nvSpPr>
          <p:cNvPr id="207" name="Google Shape;207;p29"/>
          <p:cNvSpPr/>
          <p:nvPr/>
        </p:nvSpPr>
        <p:spPr>
          <a:xfrm>
            <a:off x="5064700" y="2119725"/>
            <a:ext cx="5238900" cy="3357600"/>
          </a:xfrm>
          <a:prstGeom prst="rect">
            <a:avLst/>
          </a:prstGeom>
          <a:noFill/>
          <a:ln>
            <a:noFill/>
          </a:ln>
        </p:spPr>
        <p:txBody>
          <a:bodyPr spcFirstLastPara="1" wrap="square" lIns="89275" tIns="89275" rIns="89275" bIns="0" anchor="t" anchorCtr="0">
            <a:noAutofit/>
          </a:bodyPr>
          <a:lstStyle/>
          <a:p>
            <a:pPr marL="0" marR="0" lvl="0" indent="0" algn="l" rtl="0">
              <a:lnSpc>
                <a:spcPct val="125000"/>
              </a:lnSpc>
              <a:spcBef>
                <a:spcPts val="0"/>
              </a:spcBef>
              <a:spcAft>
                <a:spcPts val="0"/>
              </a:spcAft>
              <a:buNone/>
            </a:pPr>
            <a:endParaRPr sz="1700" b="0" i="0" u="none" strike="noStrike" cap="none">
              <a:solidFill>
                <a:schemeClr val="dk1"/>
              </a:solidFill>
              <a:latin typeface="Calibri"/>
              <a:ea typeface="Calibri"/>
              <a:cs typeface="Calibri"/>
              <a:sym typeface="Calibri"/>
            </a:endParaRPr>
          </a:p>
          <a:p>
            <a:pPr marL="0" marR="0" lvl="0" indent="0" algn="l" rtl="0">
              <a:lnSpc>
                <a:spcPct val="125000"/>
              </a:lnSpc>
              <a:spcBef>
                <a:spcPts val="0"/>
              </a:spcBef>
              <a:spcAft>
                <a:spcPts val="0"/>
              </a:spcAft>
              <a:buNone/>
            </a:pPr>
            <a:endParaRPr sz="2000" b="0" i="0" u="none" strike="noStrike" cap="none">
              <a:solidFill>
                <a:srgbClr val="292929"/>
              </a:solidFill>
              <a:latin typeface="Roboto"/>
              <a:ea typeface="Roboto"/>
              <a:cs typeface="Roboto"/>
              <a:sym typeface="Roboto"/>
            </a:endParaRPr>
          </a:p>
          <a:p>
            <a:pPr marL="0" lvl="0" indent="0" algn="l" rtl="0">
              <a:spcBef>
                <a:spcPts val="0"/>
              </a:spcBef>
              <a:spcAft>
                <a:spcPts val="0"/>
              </a:spcAft>
              <a:buNone/>
            </a:pPr>
            <a:r>
              <a:rPr lang="en-US" sz="2400">
                <a:solidFill>
                  <a:schemeClr val="dk1"/>
                </a:solidFill>
                <a:latin typeface="Roboto"/>
                <a:ea typeface="Roboto"/>
                <a:cs typeface="Roboto"/>
                <a:sym typeface="Roboto"/>
              </a:rPr>
              <a:t>Can you remember a favorite everyday food from when you were growing up?</a:t>
            </a:r>
            <a:endParaRPr sz="2400">
              <a:latin typeface="Roboto"/>
              <a:ea typeface="Roboto"/>
              <a:cs typeface="Roboto"/>
              <a:sym typeface="Roboto"/>
            </a:endParaRPr>
          </a:p>
          <a:p>
            <a:pPr marL="0" marR="0" lvl="0" indent="0" algn="l" rtl="0">
              <a:lnSpc>
                <a:spcPct val="125000"/>
              </a:lnSpc>
              <a:spcBef>
                <a:spcPts val="0"/>
              </a:spcBef>
              <a:spcAft>
                <a:spcPts val="0"/>
              </a:spcAft>
              <a:buNone/>
            </a:pPr>
            <a:endParaRPr sz="1700" b="0" i="1" u="none" strike="noStrike" cap="none">
              <a:solidFill>
                <a:srgbClr val="292929"/>
              </a:solidFill>
              <a:latin typeface="Roboto"/>
              <a:ea typeface="Roboto"/>
              <a:cs typeface="Roboto"/>
              <a:sym typeface="Roboto"/>
            </a:endParaRPr>
          </a:p>
        </p:txBody>
      </p:sp>
      <p:pic>
        <p:nvPicPr>
          <p:cNvPr id="208" name="Google Shape;208;p29"/>
          <p:cNvPicPr preferRelativeResize="0"/>
          <p:nvPr/>
        </p:nvPicPr>
        <p:blipFill rotWithShape="1">
          <a:blip r:embed="rId3">
            <a:alphaModFix/>
          </a:blip>
          <a:srcRect/>
          <a:stretch/>
        </p:blipFill>
        <p:spPr>
          <a:xfrm rot="-5400000" flipH="1">
            <a:off x="11754659" y="1071474"/>
            <a:ext cx="624773" cy="267760"/>
          </a:xfrm>
          <a:prstGeom prst="rect">
            <a:avLst/>
          </a:prstGeom>
          <a:noFill/>
          <a:ln>
            <a:noFill/>
          </a:ln>
        </p:spPr>
      </p:pic>
      <p:pic>
        <p:nvPicPr>
          <p:cNvPr id="209" name="Google Shape;209;p29"/>
          <p:cNvPicPr preferRelativeResize="0"/>
          <p:nvPr/>
        </p:nvPicPr>
        <p:blipFill rotWithShape="1">
          <a:blip r:embed="rId4">
            <a:alphaModFix/>
          </a:blip>
          <a:srcRect/>
          <a:stretch/>
        </p:blipFill>
        <p:spPr>
          <a:xfrm>
            <a:off x="10878532" y="5813227"/>
            <a:ext cx="1231820" cy="1026832"/>
          </a:xfrm>
          <a:prstGeom prst="rect">
            <a:avLst/>
          </a:prstGeom>
          <a:noFill/>
          <a:ln>
            <a:noFill/>
          </a:ln>
        </p:spPr>
      </p:pic>
      <p:pic>
        <p:nvPicPr>
          <p:cNvPr id="210" name="Google Shape;210;p29"/>
          <p:cNvPicPr preferRelativeResize="0"/>
          <p:nvPr/>
        </p:nvPicPr>
        <p:blipFill>
          <a:blip r:embed="rId5">
            <a:alphaModFix/>
          </a:blip>
          <a:stretch>
            <a:fillRect/>
          </a:stretch>
        </p:blipFill>
        <p:spPr>
          <a:xfrm>
            <a:off x="0" y="0"/>
            <a:ext cx="4558912" cy="6840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
        <p:cNvGrpSpPr/>
        <p:nvPr/>
      </p:nvGrpSpPr>
      <p:grpSpPr>
        <a:xfrm>
          <a:off x="0" y="0"/>
          <a:ext cx="0" cy="0"/>
          <a:chOff x="0" y="0"/>
          <a:chExt cx="0" cy="0"/>
        </a:xfrm>
      </p:grpSpPr>
      <p:pic>
        <p:nvPicPr>
          <p:cNvPr id="216" name="Google Shape;216;p30"/>
          <p:cNvPicPr preferRelativeResize="0"/>
          <p:nvPr/>
        </p:nvPicPr>
        <p:blipFill rotWithShape="1">
          <a:blip r:embed="rId3">
            <a:alphaModFix/>
          </a:blip>
          <a:srcRect/>
          <a:stretch/>
        </p:blipFill>
        <p:spPr>
          <a:xfrm>
            <a:off x="10864932" y="5813239"/>
            <a:ext cx="1231820" cy="1026833"/>
          </a:xfrm>
          <a:prstGeom prst="rect">
            <a:avLst/>
          </a:prstGeom>
          <a:noFill/>
          <a:ln>
            <a:noFill/>
          </a:ln>
        </p:spPr>
      </p:pic>
      <p:sp>
        <p:nvSpPr>
          <p:cNvPr id="217" name="Google Shape;217;p30"/>
          <p:cNvSpPr/>
          <p:nvPr/>
        </p:nvSpPr>
        <p:spPr>
          <a:xfrm>
            <a:off x="954447" y="2053827"/>
            <a:ext cx="9364200" cy="3759600"/>
          </a:xfrm>
          <a:prstGeom prst="rect">
            <a:avLst/>
          </a:prstGeom>
          <a:noFill/>
          <a:ln>
            <a:noFill/>
          </a:ln>
        </p:spPr>
        <p:txBody>
          <a:bodyPr spcFirstLastPara="1" wrap="square" lIns="89275" tIns="89275" rIns="89275" bIns="0" anchor="t" anchorCtr="0">
            <a:noAutofit/>
          </a:bodyPr>
          <a:lstStyle/>
          <a:p>
            <a:pPr marL="457200" lvl="0" indent="-381000" algn="l" rtl="0">
              <a:lnSpc>
                <a:spcPct val="115000"/>
              </a:lnSpc>
              <a:spcBef>
                <a:spcPts val="0"/>
              </a:spcBef>
              <a:spcAft>
                <a:spcPts val="0"/>
              </a:spcAft>
              <a:buClr>
                <a:schemeClr val="dk1"/>
              </a:buClr>
              <a:buSzPts val="2400"/>
              <a:buFont typeface="Roboto"/>
              <a:buChar char="●"/>
            </a:pPr>
            <a:r>
              <a:rPr lang="en-US" sz="2400" dirty="0">
                <a:solidFill>
                  <a:schemeClr val="dk1"/>
                </a:solidFill>
                <a:highlight>
                  <a:srgbClr val="FFFFFF"/>
                </a:highlight>
                <a:latin typeface="Roboto"/>
                <a:ea typeface="Roboto"/>
                <a:cs typeface="Roboto"/>
                <a:sym typeface="Roboto"/>
              </a:rPr>
              <a:t>To understand how the Four Building Blocks of HOPE (Healthy Outcomes from Positive Experiences) support the development of the child and family</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Char char="●"/>
            </a:pPr>
            <a:r>
              <a:rPr lang="en-US" sz="2400" dirty="0">
                <a:solidFill>
                  <a:schemeClr val="dk1"/>
                </a:solidFill>
                <a:latin typeface="Roboto"/>
                <a:ea typeface="Roboto"/>
                <a:cs typeface="Roboto"/>
                <a:sym typeface="Roboto"/>
              </a:rPr>
              <a:t>To engage in conversations about creating positive experiences with healthy foods and mealtime activities</a:t>
            </a:r>
            <a:endParaRPr sz="2400" dirty="0">
              <a:solidFill>
                <a:schemeClr val="dk1"/>
              </a:solidFill>
              <a:highlight>
                <a:schemeClr val="lt1"/>
              </a:highlight>
              <a:latin typeface="Roboto"/>
              <a:ea typeface="Roboto"/>
              <a:cs typeface="Roboto"/>
              <a:sym typeface="Roboto"/>
            </a:endParaRPr>
          </a:p>
        </p:txBody>
      </p:sp>
      <p:pic>
        <p:nvPicPr>
          <p:cNvPr id="218" name="Google Shape;218;p30"/>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19" name="Google Shape;219;p30"/>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Objectives</a:t>
            </a:r>
            <a:endParaRPr sz="1300" b="0" i="0" u="none" strike="noStrike" cap="none">
              <a:solidFill>
                <a:srgbClr val="000000"/>
              </a:solidFill>
              <a:latin typeface="Arial"/>
              <a:ea typeface="Arial"/>
              <a:cs typeface="Arial"/>
              <a:sym typeface="Arial"/>
            </a:endParaRPr>
          </a:p>
        </p:txBody>
      </p:sp>
      <p:sp>
        <p:nvSpPr>
          <p:cNvPr id="220" name="Google Shape;220;p30"/>
          <p:cNvSpPr txBox="1"/>
          <p:nvPr/>
        </p:nvSpPr>
        <p:spPr>
          <a:xfrm>
            <a:off x="2786675" y="2982875"/>
            <a:ext cx="980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21" name="Google Shape;221;p30" descr="Curricula-Concepts-logo SMALL.png"/>
          <p:cNvPicPr preferRelativeResize="0"/>
          <p:nvPr/>
        </p:nvPicPr>
        <p:blipFill rotWithShape="1">
          <a:blip r:embed="rId5">
            <a:alphaModFix/>
          </a:blip>
          <a:srcRect/>
          <a:stretch/>
        </p:blipFill>
        <p:spPr>
          <a:xfrm>
            <a:off x="474349" y="6082250"/>
            <a:ext cx="1685521" cy="48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1"/>
          <p:cNvPicPr preferRelativeResize="0"/>
          <p:nvPr/>
        </p:nvPicPr>
        <p:blipFill rotWithShape="1">
          <a:blip r:embed="rId3">
            <a:alphaModFix/>
          </a:blip>
          <a:srcRect/>
          <a:stretch/>
        </p:blipFill>
        <p:spPr>
          <a:xfrm>
            <a:off x="0" y="0"/>
            <a:ext cx="4462665" cy="6854653"/>
          </a:xfrm>
          <a:prstGeom prst="rect">
            <a:avLst/>
          </a:prstGeom>
          <a:noFill/>
          <a:ln>
            <a:noFill/>
          </a:ln>
        </p:spPr>
      </p:pic>
      <p:pic>
        <p:nvPicPr>
          <p:cNvPr id="228" name="Google Shape;228;p31"/>
          <p:cNvPicPr preferRelativeResize="0"/>
          <p:nvPr/>
        </p:nvPicPr>
        <p:blipFill rotWithShape="1">
          <a:blip r:embed="rId4">
            <a:alphaModFix/>
          </a:blip>
          <a:srcRect/>
          <a:stretch/>
        </p:blipFill>
        <p:spPr>
          <a:xfrm rot="-5400000">
            <a:off x="2772730" y="2817500"/>
            <a:ext cx="2142079" cy="1224046"/>
          </a:xfrm>
          <a:prstGeom prst="rect">
            <a:avLst/>
          </a:prstGeom>
          <a:noFill/>
          <a:ln>
            <a:noFill/>
          </a:ln>
        </p:spPr>
      </p:pic>
      <p:pic>
        <p:nvPicPr>
          <p:cNvPr id="229" name="Google Shape;229;p31"/>
          <p:cNvPicPr preferRelativeResize="0"/>
          <p:nvPr/>
        </p:nvPicPr>
        <p:blipFill rotWithShape="1">
          <a:blip r:embed="rId5">
            <a:alphaModFix/>
          </a:blip>
          <a:srcRect/>
          <a:stretch/>
        </p:blipFill>
        <p:spPr>
          <a:xfrm>
            <a:off x="10878532" y="5827827"/>
            <a:ext cx="1231820" cy="1026833"/>
          </a:xfrm>
          <a:prstGeom prst="rect">
            <a:avLst/>
          </a:prstGeom>
          <a:noFill/>
          <a:ln>
            <a:noFill/>
          </a:ln>
        </p:spPr>
      </p:pic>
      <p:sp>
        <p:nvSpPr>
          <p:cNvPr id="230" name="Google Shape;230;p31"/>
          <p:cNvSpPr/>
          <p:nvPr/>
        </p:nvSpPr>
        <p:spPr>
          <a:xfrm>
            <a:off x="1151367" y="1850949"/>
            <a:ext cx="2352600" cy="2792400"/>
          </a:xfrm>
          <a:prstGeom prst="rect">
            <a:avLst/>
          </a:prstGeom>
          <a:noFill/>
          <a:ln>
            <a:noFill/>
          </a:ln>
        </p:spPr>
        <p:txBody>
          <a:bodyPr spcFirstLastPara="1" wrap="square" lIns="89275" tIns="89275" rIns="89275" bIns="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n-US" sz="4200" b="1" i="0" u="none" strike="noStrike" cap="none">
                <a:solidFill>
                  <a:schemeClr val="lt1"/>
                </a:solidFill>
                <a:latin typeface="Roboto"/>
                <a:ea typeface="Roboto"/>
                <a:cs typeface="Roboto"/>
                <a:sym typeface="Roboto"/>
              </a:rPr>
              <a:t>The Four Building Blocks of HOPE </a:t>
            </a:r>
            <a:endParaRPr sz="4200" b="1" i="0" u="none" strike="noStrike" cap="none">
              <a:solidFill>
                <a:schemeClr val="lt1"/>
              </a:solidFill>
              <a:latin typeface="Roboto"/>
              <a:ea typeface="Roboto"/>
              <a:cs typeface="Roboto"/>
              <a:sym typeface="Roboto"/>
            </a:endParaRPr>
          </a:p>
        </p:txBody>
      </p:sp>
      <p:sp>
        <p:nvSpPr>
          <p:cNvPr id="231" name="Google Shape;231;p31"/>
          <p:cNvSpPr/>
          <p:nvPr/>
        </p:nvSpPr>
        <p:spPr>
          <a:xfrm>
            <a:off x="1825121" y="5997696"/>
            <a:ext cx="2585700" cy="792900"/>
          </a:xfrm>
          <a:prstGeom prst="rect">
            <a:avLst/>
          </a:prstGeom>
          <a:noFill/>
          <a:ln>
            <a:noFill/>
          </a:ln>
        </p:spPr>
        <p:txBody>
          <a:bodyPr spcFirstLastPara="1" wrap="square" lIns="91375" tIns="45675" rIns="91375" bIns="45675"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chemeClr val="lt1"/>
              </a:solidFill>
              <a:latin typeface="Roboto"/>
              <a:ea typeface="Roboto"/>
              <a:cs typeface="Roboto"/>
              <a:sym typeface="Roboto"/>
            </a:endParaRPr>
          </a:p>
        </p:txBody>
      </p:sp>
      <p:pic>
        <p:nvPicPr>
          <p:cNvPr id="232" name="Google Shape;232;p31"/>
          <p:cNvPicPr preferRelativeResize="0"/>
          <p:nvPr/>
        </p:nvPicPr>
        <p:blipFill rotWithShape="1">
          <a:blip r:embed="rId6">
            <a:alphaModFix/>
          </a:blip>
          <a:srcRect l="17420" r="16542"/>
          <a:stretch/>
        </p:blipFill>
        <p:spPr>
          <a:xfrm>
            <a:off x="5481870" y="79839"/>
            <a:ext cx="4862590" cy="6698321"/>
          </a:xfrm>
          <a:prstGeom prst="rect">
            <a:avLst/>
          </a:prstGeom>
          <a:noFill/>
          <a:ln>
            <a:noFill/>
          </a:ln>
        </p:spPr>
      </p:pic>
      <p:pic>
        <p:nvPicPr>
          <p:cNvPr id="233" name="Google Shape;233;p31"/>
          <p:cNvPicPr preferRelativeResize="0"/>
          <p:nvPr/>
        </p:nvPicPr>
        <p:blipFill rotWithShape="1">
          <a:blip r:embed="rId7">
            <a:alphaModFix/>
          </a:blip>
          <a:srcRect/>
          <a:stretch/>
        </p:blipFill>
        <p:spPr>
          <a:xfrm>
            <a:off x="258835" y="6206648"/>
            <a:ext cx="1389330" cy="5524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2"/>
          <p:cNvPicPr preferRelativeResize="0"/>
          <p:nvPr/>
        </p:nvPicPr>
        <p:blipFill rotWithShape="1">
          <a:blip r:embed="rId3">
            <a:alphaModFix/>
          </a:blip>
          <a:srcRect/>
          <a:stretch/>
        </p:blipFill>
        <p:spPr>
          <a:xfrm>
            <a:off x="10810507" y="5831177"/>
            <a:ext cx="1231820" cy="1026833"/>
          </a:xfrm>
          <a:prstGeom prst="rect">
            <a:avLst/>
          </a:prstGeom>
          <a:noFill/>
          <a:ln>
            <a:noFill/>
          </a:ln>
        </p:spPr>
      </p:pic>
      <p:pic>
        <p:nvPicPr>
          <p:cNvPr id="240" name="Google Shape;240;p32"/>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41" name="Google Shape;241;p32"/>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Relationships</a:t>
            </a:r>
            <a:endParaRPr sz="3500" b="1" i="0" u="none" strike="noStrike" cap="none">
              <a:solidFill>
                <a:srgbClr val="121212"/>
              </a:solidFill>
              <a:latin typeface="Roboto"/>
              <a:ea typeface="Roboto"/>
              <a:cs typeface="Roboto"/>
              <a:sym typeface="Roboto"/>
            </a:endParaRPr>
          </a:p>
        </p:txBody>
      </p:sp>
      <p:pic>
        <p:nvPicPr>
          <p:cNvPr id="242" name="Google Shape;242;p32"/>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243" name="Google Shape;243;p32"/>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pic>
        <p:nvPicPr>
          <p:cNvPr id="244" name="Google Shape;244;p32"/>
          <p:cNvPicPr preferRelativeResize="0"/>
          <p:nvPr/>
        </p:nvPicPr>
        <p:blipFill rotWithShape="1">
          <a:blip r:embed="rId6">
            <a:alphaModFix/>
          </a:blip>
          <a:srcRect l="17420" r="16542" b="74493"/>
          <a:stretch/>
        </p:blipFill>
        <p:spPr>
          <a:xfrm>
            <a:off x="1622515" y="2280801"/>
            <a:ext cx="8689246" cy="30529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3"/>
          <p:cNvPicPr preferRelativeResize="0"/>
          <p:nvPr/>
        </p:nvPicPr>
        <p:blipFill rotWithShape="1">
          <a:blip r:embed="rId3">
            <a:alphaModFix/>
          </a:blip>
          <a:srcRect/>
          <a:stretch/>
        </p:blipFill>
        <p:spPr>
          <a:xfrm>
            <a:off x="10867182" y="5831177"/>
            <a:ext cx="1231820" cy="1026833"/>
          </a:xfrm>
          <a:prstGeom prst="rect">
            <a:avLst/>
          </a:prstGeom>
          <a:noFill/>
          <a:ln>
            <a:noFill/>
          </a:ln>
        </p:spPr>
      </p:pic>
      <p:pic>
        <p:nvPicPr>
          <p:cNvPr id="251" name="Google Shape;251;p33"/>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52" name="Google Shape;252;p33"/>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Environment</a:t>
            </a:r>
            <a:endParaRPr sz="3500" b="1" i="0" u="none" strike="noStrike" cap="none">
              <a:solidFill>
                <a:srgbClr val="121212"/>
              </a:solidFill>
              <a:latin typeface="Roboto"/>
              <a:ea typeface="Roboto"/>
              <a:cs typeface="Roboto"/>
              <a:sym typeface="Roboto"/>
            </a:endParaRPr>
          </a:p>
        </p:txBody>
      </p:sp>
      <p:pic>
        <p:nvPicPr>
          <p:cNvPr id="253" name="Google Shape;253;p33"/>
          <p:cNvPicPr preferRelativeResize="0"/>
          <p:nvPr/>
        </p:nvPicPr>
        <p:blipFill rotWithShape="1">
          <a:blip r:embed="rId5">
            <a:alphaModFix/>
          </a:blip>
          <a:srcRect l="19376" t="26975" r="21275" b="51189"/>
          <a:stretch/>
        </p:blipFill>
        <p:spPr>
          <a:xfrm>
            <a:off x="1812692" y="2261326"/>
            <a:ext cx="7938341" cy="2656816"/>
          </a:xfrm>
          <a:prstGeom prst="rect">
            <a:avLst/>
          </a:prstGeom>
          <a:noFill/>
          <a:ln>
            <a:noFill/>
          </a:ln>
        </p:spPr>
      </p:pic>
      <p:pic>
        <p:nvPicPr>
          <p:cNvPr id="254" name="Google Shape;254;p33"/>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55" name="Google Shape;255;p33"/>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4"/>
          <p:cNvPicPr preferRelativeResize="0"/>
          <p:nvPr/>
        </p:nvPicPr>
        <p:blipFill rotWithShape="1">
          <a:blip r:embed="rId3">
            <a:alphaModFix/>
          </a:blip>
          <a:srcRect/>
          <a:stretch/>
        </p:blipFill>
        <p:spPr>
          <a:xfrm>
            <a:off x="10867182" y="5831177"/>
            <a:ext cx="1231820" cy="1026833"/>
          </a:xfrm>
          <a:prstGeom prst="rect">
            <a:avLst/>
          </a:prstGeom>
          <a:noFill/>
          <a:ln>
            <a:noFill/>
          </a:ln>
        </p:spPr>
      </p:pic>
      <p:pic>
        <p:nvPicPr>
          <p:cNvPr id="262" name="Google Shape;262;p34"/>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63" name="Google Shape;263;p34"/>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The Four Building Blocks of HOPE: Engagement</a:t>
            </a:r>
            <a:endParaRPr sz="3500" b="1" i="0" u="none" strike="noStrike" cap="none">
              <a:solidFill>
                <a:srgbClr val="121212"/>
              </a:solidFill>
              <a:latin typeface="Roboto"/>
              <a:ea typeface="Roboto"/>
              <a:cs typeface="Roboto"/>
              <a:sym typeface="Roboto"/>
            </a:endParaRPr>
          </a:p>
        </p:txBody>
      </p:sp>
      <p:pic>
        <p:nvPicPr>
          <p:cNvPr id="264" name="Google Shape;264;p34"/>
          <p:cNvPicPr preferRelativeResize="0"/>
          <p:nvPr/>
        </p:nvPicPr>
        <p:blipFill rotWithShape="1">
          <a:blip r:embed="rId5">
            <a:alphaModFix/>
          </a:blip>
          <a:srcRect l="17420" t="50018" r="16542" b="27374"/>
          <a:stretch/>
        </p:blipFill>
        <p:spPr>
          <a:xfrm>
            <a:off x="1714040" y="2227100"/>
            <a:ext cx="8751908" cy="2725268"/>
          </a:xfrm>
          <a:prstGeom prst="rect">
            <a:avLst/>
          </a:prstGeom>
          <a:noFill/>
          <a:ln>
            <a:noFill/>
          </a:ln>
        </p:spPr>
      </p:pic>
      <p:pic>
        <p:nvPicPr>
          <p:cNvPr id="265" name="Google Shape;265;p34"/>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66" name="Google Shape;266;p34"/>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5"/>
          <p:cNvPicPr preferRelativeResize="0"/>
          <p:nvPr/>
        </p:nvPicPr>
        <p:blipFill rotWithShape="1">
          <a:blip r:embed="rId3">
            <a:alphaModFix/>
          </a:blip>
          <a:srcRect/>
          <a:stretch/>
        </p:blipFill>
        <p:spPr>
          <a:xfrm>
            <a:off x="10867182" y="5831177"/>
            <a:ext cx="1231820" cy="1026833"/>
          </a:xfrm>
          <a:prstGeom prst="rect">
            <a:avLst/>
          </a:prstGeom>
          <a:noFill/>
          <a:ln>
            <a:noFill/>
          </a:ln>
        </p:spPr>
      </p:pic>
      <p:pic>
        <p:nvPicPr>
          <p:cNvPr id="273" name="Google Shape;273;p35"/>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274" name="Google Shape;274;p35"/>
          <p:cNvSpPr/>
          <p:nvPr/>
        </p:nvSpPr>
        <p:spPr>
          <a:xfrm>
            <a:off x="757188" y="616148"/>
            <a:ext cx="10665600" cy="750000"/>
          </a:xfrm>
          <a:prstGeom prst="rect">
            <a:avLst/>
          </a:prstGeom>
          <a:noFill/>
          <a:ln>
            <a:noFill/>
          </a:ln>
        </p:spPr>
        <p:txBody>
          <a:bodyPr spcFirstLastPara="1" wrap="square" lIns="89275" tIns="44625" rIns="89275" bIns="0" anchor="t" anchorCtr="0">
            <a:noAutofit/>
          </a:bodyPr>
          <a:lstStyle/>
          <a:p>
            <a:pPr marL="0" marR="0" lvl="0" indent="0" algn="l" rtl="0">
              <a:lnSpc>
                <a:spcPct val="125000"/>
              </a:lnSpc>
              <a:spcBef>
                <a:spcPts val="0"/>
              </a:spcBef>
              <a:spcAft>
                <a:spcPts val="0"/>
              </a:spcAft>
              <a:buClr>
                <a:srgbClr val="000000"/>
              </a:buClr>
              <a:buSzPts val="3400"/>
              <a:buFont typeface="Arial"/>
              <a:buNone/>
            </a:pPr>
            <a:r>
              <a:rPr lang="en-US" sz="3400" b="1" i="0" u="none" strike="noStrike" cap="none">
                <a:solidFill>
                  <a:srgbClr val="121212"/>
                </a:solidFill>
                <a:latin typeface="Roboto"/>
                <a:ea typeface="Roboto"/>
                <a:cs typeface="Roboto"/>
                <a:sym typeface="Roboto"/>
              </a:rPr>
              <a:t>The Four Building Blocks of HOPE: Emotional Growth</a:t>
            </a:r>
            <a:endParaRPr sz="3400" b="1" i="0" u="none" strike="noStrike" cap="none">
              <a:solidFill>
                <a:srgbClr val="121212"/>
              </a:solidFill>
              <a:latin typeface="Roboto"/>
              <a:ea typeface="Roboto"/>
              <a:cs typeface="Roboto"/>
              <a:sym typeface="Roboto"/>
            </a:endParaRPr>
          </a:p>
        </p:txBody>
      </p:sp>
      <p:pic>
        <p:nvPicPr>
          <p:cNvPr id="275" name="Google Shape;275;p35"/>
          <p:cNvPicPr preferRelativeResize="0"/>
          <p:nvPr/>
        </p:nvPicPr>
        <p:blipFill rotWithShape="1">
          <a:blip r:embed="rId5">
            <a:alphaModFix/>
          </a:blip>
          <a:srcRect l="17420" t="72910" r="16542"/>
          <a:stretch/>
        </p:blipFill>
        <p:spPr>
          <a:xfrm>
            <a:off x="1663244" y="2318319"/>
            <a:ext cx="8527788" cy="3182344"/>
          </a:xfrm>
          <a:prstGeom prst="rect">
            <a:avLst/>
          </a:prstGeom>
          <a:noFill/>
          <a:ln>
            <a:noFill/>
          </a:ln>
        </p:spPr>
      </p:pic>
      <p:pic>
        <p:nvPicPr>
          <p:cNvPr id="276" name="Google Shape;276;p35"/>
          <p:cNvPicPr preferRelativeResize="0"/>
          <p:nvPr/>
        </p:nvPicPr>
        <p:blipFill rotWithShape="1">
          <a:blip r:embed="rId6">
            <a:alphaModFix/>
          </a:blip>
          <a:srcRect/>
          <a:stretch/>
        </p:blipFill>
        <p:spPr>
          <a:xfrm>
            <a:off x="258835" y="6206648"/>
            <a:ext cx="1389330" cy="552482"/>
          </a:xfrm>
          <a:prstGeom prst="rect">
            <a:avLst/>
          </a:prstGeom>
          <a:noFill/>
          <a:ln>
            <a:noFill/>
          </a:ln>
        </p:spPr>
      </p:pic>
      <p:sp>
        <p:nvSpPr>
          <p:cNvPr id="277" name="Google Shape;277;p35"/>
          <p:cNvSpPr/>
          <p:nvPr/>
        </p:nvSpPr>
        <p:spPr>
          <a:xfrm>
            <a:off x="1773269" y="6394822"/>
            <a:ext cx="9093900" cy="299100"/>
          </a:xfrm>
          <a:prstGeom prst="rect">
            <a:avLst/>
          </a:prstGeom>
          <a:noFill/>
          <a:ln>
            <a:noFill/>
          </a:ln>
        </p:spPr>
        <p:txBody>
          <a:bodyPr spcFirstLastPara="1" wrap="square" lIns="91375" tIns="45675" rIns="91375" bIns="456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1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5237</Words>
  <Application>Microsoft Office PowerPoint</Application>
  <PresentationFormat>Widescreen</PresentationFormat>
  <Paragraphs>341</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Roboto</vt:lpstr>
      <vt:lpstr>Calibri</vt:lpstr>
      <vt:lpstr>Arial</vt:lpstr>
      <vt:lpstr>Courier New</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Strategies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Chong, Caliste</cp:lastModifiedBy>
  <cp:revision>4</cp:revision>
  <dcterms:modified xsi:type="dcterms:W3CDTF">2023-04-03T15:47:06Z</dcterms:modified>
</cp:coreProperties>
</file>