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8" r:id="rId5"/>
    <p:sldId id="328" r:id="rId6"/>
    <p:sldId id="333" r:id="rId7"/>
    <p:sldId id="335" r:id="rId8"/>
    <p:sldId id="334" r:id="rId9"/>
    <p:sldId id="332" r:id="rId10"/>
    <p:sldId id="295" r:id="rId11"/>
    <p:sldId id="353" r:id="rId12"/>
    <p:sldId id="314" r:id="rId13"/>
    <p:sldId id="315" r:id="rId14"/>
    <p:sldId id="300" r:id="rId15"/>
    <p:sldId id="329" r:id="rId16"/>
    <p:sldId id="289" r:id="rId17"/>
    <p:sldId id="347" r:id="rId18"/>
    <p:sldId id="348" r:id="rId19"/>
    <p:sldId id="349" r:id="rId20"/>
    <p:sldId id="350" r:id="rId21"/>
    <p:sldId id="351" r:id="rId22"/>
    <p:sldId id="352" r:id="rId23"/>
    <p:sldId id="321" r:id="rId24"/>
    <p:sldId id="346" r:id="rId25"/>
    <p:sldId id="342" r:id="rId26"/>
    <p:sldId id="343" r:id="rId27"/>
    <p:sldId id="344" r:id="rId28"/>
    <p:sldId id="261" r:id="rId29"/>
    <p:sldId id="322" r:id="rId30"/>
    <p:sldId id="317" r:id="rId31"/>
    <p:sldId id="319" r:id="rId32"/>
    <p:sldId id="345"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CD0B3-540A-BB4C-FCD6-34DD3B1CA44F}" v="4213" dt="2019-11-25T15:13:39.454"/>
    <p1510:client id="{7276A786-64DF-ACB5-E484-4D755BE7823A}" v="1592" dt="2019-11-22T17:50:44.021"/>
    <p1510:client id="{77A21966-F73E-7C57-0BD4-D8324FDA4BF0}" v="25" dt="2019-11-25T14:01:24.521"/>
    <p1510:client id="{8EA4069A-AF79-2E8D-F89C-3314F084224B}" v="1380" dt="2019-11-21T22:02:56.722"/>
    <p1510:client id="{95996ABF-0A63-DDCA-84FE-F5397029CB06}" v="58" dt="2019-11-25T15:46:46.421"/>
    <p1510:client id="{D96CEC56-2978-1474-BF3D-6F75305EA8C1}" v="398" dt="2019-11-25T16:33:21.973"/>
    <p1510:client id="{E20172A6-A617-0D7C-6305-6974DCFF34F8}" v="86" dt="2019-11-20T18:00:02.246"/>
    <p1510:client id="{E6541660-9BE5-BDA9-CB15-56CB578CF3F7}" v="1751" dt="2019-11-20T19:43:37.488"/>
    <p1510:client id="{EDD92261-19A7-41B6-98BF-1FBC65AABADA}" v="26" dt="2019-11-25T15:16:26.907"/>
    <p1510:client id="{EE30BF9A-4E25-E0BB-93A7-3BDD8827C544}" v="1617" dt="2019-11-22T14:29:06.881"/>
    <p1510:client id="{EF8BF069-463C-8B01-C6CA-97B72AA3FECE}" v="227" dt="2019-11-22T18:30:54.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21</a:t>
            </a:fld>
            <a:endParaRPr lang="en-US"/>
          </a:p>
        </p:txBody>
      </p:sp>
    </p:spTree>
    <p:extLst>
      <p:ext uri="{BB962C8B-B14F-4D97-AF65-F5344CB8AC3E}">
        <p14:creationId xmlns:p14="http://schemas.microsoft.com/office/powerpoint/2010/main" val="75161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22</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74553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24</a:t>
            </a:fld>
            <a:endParaRPr lang="en-US"/>
          </a:p>
        </p:txBody>
      </p:sp>
    </p:spTree>
    <p:extLst>
      <p:ext uri="{BB962C8B-B14F-4D97-AF65-F5344CB8AC3E}">
        <p14:creationId xmlns:p14="http://schemas.microsoft.com/office/powerpoint/2010/main" val="336906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29989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trainings are scheduled, we'll add them to the training calendar, which is where all registration information, pre-requisites or pre-work, and webinar information will be.</a:t>
            </a:r>
          </a:p>
        </p:txBody>
      </p:sp>
      <p:sp>
        <p:nvSpPr>
          <p:cNvPr id="4" name="Slide Number Placeholder 3"/>
          <p:cNvSpPr>
            <a:spLocks noGrp="1"/>
          </p:cNvSpPr>
          <p:nvPr>
            <p:ph type="sldNum" sz="quarter" idx="5"/>
          </p:nvPr>
        </p:nvSpPr>
        <p:spPr/>
        <p:txBody>
          <a:bodyPr/>
          <a:lstStyle/>
          <a:p>
            <a:fld id="{1EBC1646-246F-1A4A-9F1A-C1A4DCB7317F}" type="slidenum">
              <a:rPr lang="en-US" smtClean="0"/>
              <a:t>27</a:t>
            </a:fld>
            <a:endParaRPr lang="en-US"/>
          </a:p>
        </p:txBody>
      </p:sp>
    </p:spTree>
    <p:extLst>
      <p:ext uri="{BB962C8B-B14F-4D97-AF65-F5344CB8AC3E}">
        <p14:creationId xmlns:p14="http://schemas.microsoft.com/office/powerpoint/2010/main" val="100347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11/25/2019</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11/25/2019</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knowledge.exlibrisgroup.com/Primo/Release_Notes/002Primo_VE/0972019/002Primo_VE_2019_Release_Notes" TargetMode="External"/><Relationship Id="rId7" Type="http://schemas.openxmlformats.org/officeDocument/2006/relationships/image" Target="../media/image5.emf"/><Relationship Id="rId2" Type="http://schemas.openxmlformats.org/officeDocument/2006/relationships/hyperlink" Target="https://knowledge.exlibrisgroup.com/Alma/Release_Notes/010_2019/Alma_2019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slcny.libguides.com/cafealma"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slcny.libanswers.com/faq/274840" TargetMode="External"/><Relationship Id="rId7" Type="http://schemas.openxmlformats.org/officeDocument/2006/relationships/image" Target="../media/image3.emf"/><Relationship Id="rId2" Type="http://schemas.openxmlformats.org/officeDocument/2006/relationships/hyperlink" Target="https://slcny.libanswers.com/faq/274823" TargetMode="Externa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knowledge.exlibrisgroup.com/Cross_Product/Knowledge_Articles/Escalation_Policy" TargetMode="External"/><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hyperlink" Target="https://slcny.libguides.com/api-task-force" TargetMode="External"/><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hyperlink" Target="https://help.oclc.org/Librarian_Toolbox/Exchange_files_with_OCLC" TargetMode="External"/><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hyperlink" Target="https://public.3.basecamp.com/p/WXcqXbmJjQxB4Y17eaF9XeEG" TargetMode="External"/><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lcny.libcal.com/calendar/training/"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7.jpeg"/><Relationship Id="rId7"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knowledge.exlibrisgroup.com/Alma/Product_Materials/050Alma_FAQs/General/Support"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www.youtube.com/watch?v=9k-JZdtSuo8"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2123658"/>
          </a:xfrm>
          <a:prstGeom prst="rect">
            <a:avLst/>
          </a:prstGeom>
          <a:noFill/>
        </p:spPr>
        <p:txBody>
          <a:bodyPr wrap="square" rtlCol="0">
            <a:spAutoFit/>
          </a:bodyPr>
          <a:lstStyle/>
          <a:p>
            <a:r>
              <a:rPr lang="en-US" sz="6600">
                <a:solidFill>
                  <a:schemeClr val="bg1"/>
                </a:solidFill>
                <a:latin typeface="AauxPro OT" panose="02000903030000090004" pitchFamily="2" charset="0"/>
              </a:rPr>
              <a:t>Shared LSP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9665625" y="3643161"/>
            <a:ext cx="2203436" cy="738664"/>
          </a:xfrm>
          <a:prstGeom prst="rect">
            <a:avLst/>
          </a:prstGeom>
          <a:noFill/>
        </p:spPr>
        <p:txBody>
          <a:bodyPr wrap="square" rtlCol="0">
            <a:spAutoFit/>
          </a:bodyPr>
          <a:lstStyle/>
          <a:p>
            <a:pPr algn="r"/>
            <a:r>
              <a:rPr lang="en-US" sz="2100">
                <a:solidFill>
                  <a:schemeClr val="bg1"/>
                </a:solidFill>
                <a:latin typeface="AauxPro OT" panose="02000903030000090004" pitchFamily="2" charset="0"/>
              </a:rPr>
              <a:t>November  25, 2019</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December Alma/Primo Highlights</a:t>
            </a:r>
          </a:p>
        </p:txBody>
      </p:sp>
      <p:sp>
        <p:nvSpPr>
          <p:cNvPr id="3" name="Content Placeholder 2"/>
          <p:cNvSpPr>
            <a:spLocks noGrp="1"/>
          </p:cNvSpPr>
          <p:nvPr>
            <p:ph idx="1"/>
          </p:nvPr>
        </p:nvSpPr>
        <p:spPr>
          <a:xfrm>
            <a:off x="4727812" y="1444713"/>
            <a:ext cx="6785212" cy="4538907"/>
          </a:xfrm>
        </p:spPr>
        <p:txBody>
          <a:bodyPr vert="horz" lIns="91440" tIns="45720" rIns="91440" bIns="45720" rtlCol="0" anchor="t">
            <a:normAutofit/>
          </a:bodyPr>
          <a:lstStyle/>
          <a:p>
            <a:pPr marL="0" indent="0">
              <a:buNone/>
            </a:pPr>
            <a:r>
              <a:rPr lang="en-US">
                <a:ea typeface="+mn-lt"/>
                <a:cs typeface="+mn-lt"/>
                <a:hlinkClick r:id="rId2"/>
              </a:rPr>
              <a:t>Alma Release Notes</a:t>
            </a:r>
            <a:endParaRPr lang="en-US">
              <a:ea typeface="+mn-lt"/>
              <a:cs typeface="+mn-lt"/>
            </a:endParaRPr>
          </a:p>
          <a:p>
            <a:pPr marL="0" indent="0">
              <a:buNone/>
            </a:pPr>
            <a:r>
              <a:rPr lang="en-US">
                <a:ea typeface="+mn-lt"/>
                <a:cs typeface="+mn-lt"/>
                <a:hlinkClick r:id="rId3"/>
              </a:rPr>
              <a:t>Primo VE Release Notes</a:t>
            </a:r>
            <a:endParaRPr lang="en-US">
              <a:ea typeface="+mn-lt"/>
              <a:cs typeface="+mn-lt"/>
            </a:endParaRPr>
          </a:p>
          <a:p>
            <a:r>
              <a:rPr lang="en-US">
                <a:ea typeface="+mn-lt"/>
                <a:cs typeface="+mn-lt"/>
              </a:rPr>
              <a:t>Alma: new merge patron option</a:t>
            </a:r>
          </a:p>
          <a:p>
            <a:r>
              <a:rPr lang="en-US">
                <a:ea typeface="+mn-lt"/>
                <a:cs typeface="+mn-lt"/>
              </a:rPr>
              <a:t>Primo: Pending Approval codes added to Loans List Labels code table to improve the messages displayed in My Library Card during the loan renewal process</a:t>
            </a:r>
            <a:endParaRPr lang="en-US" b="1">
              <a:cs typeface="Calibri" panose="020F0502020204030204"/>
            </a:endParaRPr>
          </a:p>
          <a:p>
            <a:r>
              <a:rPr lang="en-US">
                <a:ea typeface="+mn-lt"/>
                <a:cs typeface="+mn-lt"/>
              </a:rPr>
              <a:t>Virtual Browse: can choose to include electronic material </a:t>
            </a:r>
            <a:endParaRPr lang="en-US">
              <a:cs typeface="Calibri" panose="020F0502020204030204"/>
            </a:endParaRPr>
          </a:p>
        </p:txBody>
      </p:sp>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1026" name="Picture 2" descr="https://static.thenounproject.com/png/2095650-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8619" y="235290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4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Café Alma: </a:t>
            </a:r>
            <a:endParaRPr lang="en-US">
              <a:ea typeface="+mj-lt"/>
              <a:cs typeface="+mj-lt"/>
            </a:endParaRPr>
          </a:p>
        </p:txBody>
      </p:sp>
      <p:sp>
        <p:nvSpPr>
          <p:cNvPr id="3" name="Content Placeholder 2">
            <a:extLst>
              <a:ext uri="{FF2B5EF4-FFF2-40B4-BE49-F238E27FC236}">
                <a16:creationId xmlns:a16="http://schemas.microsoft.com/office/drawing/2014/main" id="{B0D9A189-B0D8-4563-8622-09F35A316A46}"/>
              </a:ext>
            </a:extLst>
          </p:cNvPr>
          <p:cNvSpPr>
            <a:spLocks noGrp="1"/>
          </p:cNvSpPr>
          <p:nvPr>
            <p:ph idx="1"/>
          </p:nvPr>
        </p:nvSpPr>
        <p:spPr>
          <a:xfrm>
            <a:off x="485239" y="1401878"/>
            <a:ext cx="8093123" cy="1223726"/>
          </a:xfrm>
        </p:spPr>
        <p:txBody>
          <a:bodyPr vert="horz" lIns="91440" tIns="45720" rIns="91440" bIns="45720" rtlCol="0" anchor="t">
            <a:normAutofit/>
          </a:bodyPr>
          <a:lstStyle/>
          <a:p>
            <a:pPr marL="0" indent="0">
              <a:buNone/>
            </a:pPr>
            <a:r>
              <a:rPr lang="en-US" sz="2400" b="1">
                <a:ea typeface="+mn-lt"/>
                <a:cs typeface="+mn-lt"/>
              </a:rPr>
              <a:t>December </a:t>
            </a:r>
            <a:r>
              <a:rPr lang="en-US" sz="2400">
                <a:ea typeface="+mn-lt"/>
                <a:cs typeface="+mn-lt"/>
              </a:rPr>
              <a:t>is Discovery month. Pick up some tips to help you trim your Primo VE tree over the winter break. Spruce up your discovery skills and share your holiday joy with your colleagues. </a:t>
            </a:r>
            <a:endParaRPr lang="en-US" sz="2400">
              <a:cs typeface="Calibri" panose="020F0502020204030204"/>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2" name="Picture 12" descr="A close up of a logo&#10;&#10;Description generated with very high confidence">
            <a:extLst>
              <a:ext uri="{FF2B5EF4-FFF2-40B4-BE49-F238E27FC236}">
                <a16:creationId xmlns:a16="http://schemas.microsoft.com/office/drawing/2014/main" id="{382C0AA6-8A73-43E2-8330-C482A4011904}"/>
              </a:ext>
            </a:extLst>
          </p:cNvPr>
          <p:cNvPicPr>
            <a:picLocks noChangeAspect="1"/>
          </p:cNvPicPr>
          <p:nvPr/>
        </p:nvPicPr>
        <p:blipFill>
          <a:blip r:embed="rId6"/>
          <a:stretch>
            <a:fillRect/>
          </a:stretch>
        </p:blipFill>
        <p:spPr>
          <a:xfrm>
            <a:off x="9046191" y="1829938"/>
            <a:ext cx="3050274" cy="3050274"/>
          </a:xfrm>
          <a:prstGeom prst="rect">
            <a:avLst/>
          </a:prstGeom>
        </p:spPr>
      </p:pic>
      <p:sp>
        <p:nvSpPr>
          <p:cNvPr id="15" name="TextBox 14">
            <a:extLst>
              <a:ext uri="{FF2B5EF4-FFF2-40B4-BE49-F238E27FC236}">
                <a16:creationId xmlns:a16="http://schemas.microsoft.com/office/drawing/2014/main" id="{619D2D6C-5ED3-4CFC-B08E-80FF2760CCC3}"/>
              </a:ext>
            </a:extLst>
          </p:cNvPr>
          <p:cNvSpPr txBox="1"/>
          <p:nvPr/>
        </p:nvSpPr>
        <p:spPr>
          <a:xfrm>
            <a:off x="482221" y="5202071"/>
            <a:ext cx="84752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Visit </a:t>
            </a:r>
            <a:r>
              <a:rPr lang="en-US" sz="2400">
                <a:hlinkClick r:id="rId7"/>
              </a:rPr>
              <a:t>Café Alma online</a:t>
            </a:r>
            <a:r>
              <a:rPr lang="en-US" sz="2400"/>
              <a:t> for sign up info, session links, presenter and host guidelines, and other details.</a:t>
            </a:r>
          </a:p>
        </p:txBody>
      </p:sp>
      <p:graphicFrame>
        <p:nvGraphicFramePr>
          <p:cNvPr id="16" name="Table 15">
            <a:extLst>
              <a:ext uri="{FF2B5EF4-FFF2-40B4-BE49-F238E27FC236}">
                <a16:creationId xmlns:a16="http://schemas.microsoft.com/office/drawing/2014/main" id="{717BC2D6-FB84-47C3-B0DD-C5ED6B58FB5D}"/>
              </a:ext>
            </a:extLst>
          </p:cNvPr>
          <p:cNvGraphicFramePr>
            <a:graphicFrameLocks noGrp="1"/>
          </p:cNvGraphicFramePr>
          <p:nvPr>
            <p:extLst>
              <p:ext uri="{D42A27DB-BD31-4B8C-83A1-F6EECF244321}">
                <p14:modId xmlns:p14="http://schemas.microsoft.com/office/powerpoint/2010/main" val="3461001084"/>
              </p:ext>
            </p:extLst>
          </p:nvPr>
        </p:nvGraphicFramePr>
        <p:xfrm>
          <a:off x="717218" y="2870579"/>
          <a:ext cx="6848584" cy="1981200"/>
        </p:xfrm>
        <a:graphic>
          <a:graphicData uri="http://schemas.openxmlformats.org/drawingml/2006/table">
            <a:tbl>
              <a:tblPr bandRow="1">
                <a:tableStyleId>{5C22544A-7EE6-4342-B048-85BDC9FD1C3A}</a:tableStyleId>
              </a:tblPr>
              <a:tblGrid>
                <a:gridCol w="2470100">
                  <a:extLst>
                    <a:ext uri="{9D8B030D-6E8A-4147-A177-3AD203B41FA5}">
                      <a16:colId xmlns:a16="http://schemas.microsoft.com/office/drawing/2014/main" val="359419804"/>
                    </a:ext>
                  </a:extLst>
                </a:gridCol>
                <a:gridCol w="4378484">
                  <a:extLst>
                    <a:ext uri="{9D8B030D-6E8A-4147-A177-3AD203B41FA5}">
                      <a16:colId xmlns:a16="http://schemas.microsoft.com/office/drawing/2014/main" val="513324783"/>
                    </a:ext>
                  </a:extLst>
                </a:gridCol>
              </a:tblGrid>
              <a:tr h="0">
                <a:tc>
                  <a:txBody>
                    <a:bodyPr/>
                    <a:lstStyle/>
                    <a:p>
                      <a:pPr fontAlgn="t"/>
                      <a:r>
                        <a:rPr lang="en-US">
                          <a:effectLst/>
                        </a:rPr>
                        <a:t>December 5</a:t>
                      </a:r>
                    </a:p>
                  </a:txBody>
                  <a:tcPr marL="76200" marR="76200" marT="76200" marB="76200"/>
                </a:tc>
                <a:tc>
                  <a:txBody>
                    <a:bodyPr/>
                    <a:lstStyle/>
                    <a:p>
                      <a:pPr fontAlgn="t"/>
                      <a:r>
                        <a:rPr lang="en-US">
                          <a:effectLst/>
                        </a:rPr>
                        <a:t>Discovery - Web Design</a:t>
                      </a:r>
                    </a:p>
                  </a:txBody>
                  <a:tcPr marL="76200" marR="76200" marT="76200" marB="76200"/>
                </a:tc>
                <a:extLst>
                  <a:ext uri="{0D108BD9-81ED-4DB2-BD59-A6C34878D82A}">
                    <a16:rowId xmlns:a16="http://schemas.microsoft.com/office/drawing/2014/main" val="1835224220"/>
                  </a:ext>
                </a:extLst>
              </a:tr>
              <a:tr h="0">
                <a:tc>
                  <a:txBody>
                    <a:bodyPr/>
                    <a:lstStyle/>
                    <a:p>
                      <a:pPr fontAlgn="t"/>
                      <a:r>
                        <a:rPr lang="en-US">
                          <a:effectLst/>
                        </a:rPr>
                        <a:t>December 12</a:t>
                      </a:r>
                    </a:p>
                  </a:txBody>
                  <a:tcPr marL="76200" marR="76200" marT="76200" marB="76200"/>
                </a:tc>
                <a:tc>
                  <a:txBody>
                    <a:bodyPr/>
                    <a:lstStyle/>
                    <a:p>
                      <a:pPr fontAlgn="t"/>
                      <a:r>
                        <a:rPr lang="en-US">
                          <a:effectLst/>
                        </a:rPr>
                        <a:t>Discovery - Widgets</a:t>
                      </a:r>
                    </a:p>
                  </a:txBody>
                  <a:tcPr marL="76200" marR="76200" marT="76200" marB="76200"/>
                </a:tc>
                <a:extLst>
                  <a:ext uri="{0D108BD9-81ED-4DB2-BD59-A6C34878D82A}">
                    <a16:rowId xmlns:a16="http://schemas.microsoft.com/office/drawing/2014/main" val="570364504"/>
                  </a:ext>
                </a:extLst>
              </a:tr>
              <a:tr h="0">
                <a:tc>
                  <a:txBody>
                    <a:bodyPr/>
                    <a:lstStyle/>
                    <a:p>
                      <a:pPr fontAlgn="t"/>
                      <a:r>
                        <a:rPr lang="en-US">
                          <a:effectLst/>
                        </a:rPr>
                        <a:t>December 19</a:t>
                      </a:r>
                    </a:p>
                  </a:txBody>
                  <a:tcPr marL="76200" marR="76200" marT="76200" marB="76200"/>
                </a:tc>
                <a:tc>
                  <a:txBody>
                    <a:bodyPr/>
                    <a:lstStyle/>
                    <a:p>
                      <a:pPr fontAlgn="t"/>
                      <a:r>
                        <a:rPr lang="en-US">
                          <a:effectLst/>
                        </a:rPr>
                        <a:t>Discovery - Central Discovery Index (CDI) and Indexing</a:t>
                      </a:r>
                    </a:p>
                  </a:txBody>
                  <a:tcPr marL="76200" marR="76200" marT="76200" marB="76200"/>
                </a:tc>
                <a:extLst>
                  <a:ext uri="{0D108BD9-81ED-4DB2-BD59-A6C34878D82A}">
                    <a16:rowId xmlns:a16="http://schemas.microsoft.com/office/drawing/2014/main" val="861450129"/>
                  </a:ext>
                </a:extLst>
              </a:tr>
              <a:tr h="0">
                <a:tc>
                  <a:txBody>
                    <a:bodyPr/>
                    <a:lstStyle/>
                    <a:p>
                      <a:pPr fontAlgn="t"/>
                      <a:r>
                        <a:rPr lang="en-US">
                          <a:effectLst/>
                        </a:rPr>
                        <a:t>January 9</a:t>
                      </a:r>
                    </a:p>
                  </a:txBody>
                  <a:tcPr marL="76200" marR="76200" marT="76200" marB="76200"/>
                </a:tc>
                <a:tc>
                  <a:txBody>
                    <a:bodyPr/>
                    <a:lstStyle/>
                    <a:p>
                      <a:pPr fontAlgn="t"/>
                      <a:r>
                        <a:rPr lang="en-US">
                          <a:effectLst/>
                        </a:rPr>
                        <a:t>Discovery - Open Call</a:t>
                      </a:r>
                    </a:p>
                  </a:txBody>
                  <a:tcPr marL="76200" marR="76200" marT="76200" marB="76200"/>
                </a:tc>
                <a:extLst>
                  <a:ext uri="{0D108BD9-81ED-4DB2-BD59-A6C34878D82A}">
                    <a16:rowId xmlns:a16="http://schemas.microsoft.com/office/drawing/2014/main" val="1613786629"/>
                  </a:ext>
                </a:extLst>
              </a:tr>
            </a:tbl>
          </a:graphicData>
        </a:graphic>
      </p:graphicFrame>
    </p:spTree>
    <p:extLst>
      <p:ext uri="{BB962C8B-B14F-4D97-AF65-F5344CB8AC3E}">
        <p14:creationId xmlns:p14="http://schemas.microsoft.com/office/powerpoint/2010/main" val="339557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Statistics: 5 Months since Go-live!</a:t>
            </a:r>
            <a:endParaRPr lang="en-US"/>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5" name="Rectangle: Rounded Corners 14">
            <a:extLst>
              <a:ext uri="{FF2B5EF4-FFF2-40B4-BE49-F238E27FC236}">
                <a16:creationId xmlns:a16="http://schemas.microsoft.com/office/drawing/2014/main" id="{54B9F49E-0CA9-492C-B6DE-1A428B7297A6}"/>
              </a:ext>
            </a:extLst>
          </p:cNvPr>
          <p:cNvSpPr/>
          <p:nvPr/>
        </p:nvSpPr>
        <p:spPr>
          <a:xfrm>
            <a:off x="282054" y="1265830"/>
            <a:ext cx="2729552" cy="136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EF12D8-D082-4B4A-86A7-E0FD05B20BAB}"/>
              </a:ext>
            </a:extLst>
          </p:cNvPr>
          <p:cNvSpPr txBox="1"/>
          <p:nvPr/>
        </p:nvSpPr>
        <p:spPr>
          <a:xfrm>
            <a:off x="522738" y="1364349"/>
            <a:ext cx="23223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rPr>
              <a:t>110</a:t>
            </a:r>
            <a:r>
              <a:rPr lang="en-US" sz="3200">
                <a:solidFill>
                  <a:schemeClr val="bg1"/>
                </a:solidFill>
              </a:rPr>
              <a:t> </a:t>
            </a:r>
            <a:br>
              <a:rPr lang="en-US" sz="3200">
                <a:solidFill>
                  <a:schemeClr val="bg1"/>
                </a:solidFill>
              </a:rPr>
            </a:br>
            <a:r>
              <a:rPr lang="en-US" sz="3200"/>
              <a:t>FAQs Added</a:t>
            </a:r>
            <a:endParaRPr lang="en-US">
              <a:cs typeface="Calibri" panose="020F0502020204030204"/>
            </a:endParaRPr>
          </a:p>
        </p:txBody>
      </p:sp>
      <p:sp>
        <p:nvSpPr>
          <p:cNvPr id="20" name="Rectangle: Rounded Corners 19">
            <a:extLst>
              <a:ext uri="{FF2B5EF4-FFF2-40B4-BE49-F238E27FC236}">
                <a16:creationId xmlns:a16="http://schemas.microsoft.com/office/drawing/2014/main" id="{1C53DB57-17F2-4543-B65F-4972BB709F69}"/>
              </a:ext>
            </a:extLst>
          </p:cNvPr>
          <p:cNvSpPr/>
          <p:nvPr/>
        </p:nvSpPr>
        <p:spPr>
          <a:xfrm>
            <a:off x="6810234" y="4643650"/>
            <a:ext cx="3605284" cy="134202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99343E0-5F29-4C4F-A7FC-A9ADEFBAD425}"/>
              </a:ext>
            </a:extLst>
          </p:cNvPr>
          <p:cNvSpPr txBox="1"/>
          <p:nvPr/>
        </p:nvSpPr>
        <p:spPr>
          <a:xfrm>
            <a:off x="6868948" y="4764915"/>
            <a:ext cx="34255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Busiest Search Day:</a:t>
            </a:r>
            <a:br>
              <a:rPr lang="en-US" sz="3200">
                <a:cs typeface="Calibri"/>
              </a:rPr>
            </a:br>
            <a:r>
              <a:rPr lang="en-US" sz="3200" b="1">
                <a:solidFill>
                  <a:schemeClr val="bg1"/>
                </a:solidFill>
                <a:cs typeface="Calibri"/>
              </a:rPr>
              <a:t>Wednesday</a:t>
            </a:r>
            <a:endParaRPr lang="en-US"/>
          </a:p>
        </p:txBody>
      </p:sp>
      <p:sp>
        <p:nvSpPr>
          <p:cNvPr id="22" name="Rectangle: Rounded Corners 21">
            <a:extLst>
              <a:ext uri="{FF2B5EF4-FFF2-40B4-BE49-F238E27FC236}">
                <a16:creationId xmlns:a16="http://schemas.microsoft.com/office/drawing/2014/main" id="{8583BF7F-D754-4401-9EBC-5AC947C6F82B}"/>
              </a:ext>
            </a:extLst>
          </p:cNvPr>
          <p:cNvSpPr/>
          <p:nvPr/>
        </p:nvSpPr>
        <p:spPr>
          <a:xfrm>
            <a:off x="5388590" y="2846694"/>
            <a:ext cx="2706806" cy="162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918BDE9-BEE9-4B4E-823E-F9F1E35C5262}"/>
              </a:ext>
            </a:extLst>
          </p:cNvPr>
          <p:cNvSpPr txBox="1"/>
          <p:nvPr/>
        </p:nvSpPr>
        <p:spPr>
          <a:xfrm>
            <a:off x="5583783" y="3047571"/>
            <a:ext cx="2254154" cy="1211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rPr>
              <a:t>19,752</a:t>
            </a:r>
            <a:br>
              <a:rPr lang="en-US" sz="4000" b="1">
                <a:solidFill>
                  <a:schemeClr val="bg1"/>
                </a:solidFill>
              </a:rPr>
            </a:br>
            <a:r>
              <a:rPr lang="en-US" sz="3200">
                <a:solidFill>
                  <a:schemeClr val="bg1"/>
                </a:solidFill>
              </a:rPr>
              <a:t> </a:t>
            </a:r>
            <a:r>
              <a:rPr lang="en-US" sz="3200"/>
              <a:t>FAQ Views</a:t>
            </a:r>
            <a:endParaRPr lang="en-US" sz="3200">
              <a:cs typeface="Calibri"/>
            </a:endParaRPr>
          </a:p>
        </p:txBody>
      </p:sp>
      <p:sp>
        <p:nvSpPr>
          <p:cNvPr id="24" name="Rectangle: Rounded Corners 23">
            <a:extLst>
              <a:ext uri="{FF2B5EF4-FFF2-40B4-BE49-F238E27FC236}">
                <a16:creationId xmlns:a16="http://schemas.microsoft.com/office/drawing/2014/main" id="{5FBBF007-1A52-4935-B050-DC5E24B318E1}"/>
              </a:ext>
            </a:extLst>
          </p:cNvPr>
          <p:cNvSpPr/>
          <p:nvPr/>
        </p:nvSpPr>
        <p:spPr>
          <a:xfrm>
            <a:off x="3307308" y="1265828"/>
            <a:ext cx="3628030" cy="136477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F3C2703-E4F0-41B5-B2EC-215F1F861EBB}"/>
              </a:ext>
            </a:extLst>
          </p:cNvPr>
          <p:cNvSpPr txBox="1"/>
          <p:nvPr/>
        </p:nvSpPr>
        <p:spPr>
          <a:xfrm>
            <a:off x="3491127" y="1364347"/>
            <a:ext cx="3254992" cy="1211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rPr>
              <a:t>211</a:t>
            </a:r>
            <a:r>
              <a:rPr lang="en-US" sz="3200">
                <a:solidFill>
                  <a:schemeClr val="bg1"/>
                </a:solidFill>
              </a:rPr>
              <a:t> </a:t>
            </a:r>
            <a:br>
              <a:rPr lang="en-US" sz="3200">
                <a:solidFill>
                  <a:schemeClr val="bg1"/>
                </a:solidFill>
              </a:rPr>
            </a:br>
            <a:r>
              <a:rPr lang="en-US" sz="3200">
                <a:solidFill>
                  <a:schemeClr val="bg1"/>
                </a:solidFill>
              </a:rPr>
              <a:t> </a:t>
            </a:r>
            <a:r>
              <a:rPr lang="en-US" sz="3200"/>
              <a:t>Tickets Answered</a:t>
            </a:r>
            <a:endParaRPr lang="en-US" sz="3200">
              <a:cs typeface="Calibri"/>
            </a:endParaRPr>
          </a:p>
        </p:txBody>
      </p:sp>
      <p:sp>
        <p:nvSpPr>
          <p:cNvPr id="26" name="Rectangle: Rounded Corners 25">
            <a:extLst>
              <a:ext uri="{FF2B5EF4-FFF2-40B4-BE49-F238E27FC236}">
                <a16:creationId xmlns:a16="http://schemas.microsoft.com/office/drawing/2014/main" id="{DC2538E7-EC2D-4C35-BBD9-FA281B0DA20A}"/>
              </a:ext>
            </a:extLst>
          </p:cNvPr>
          <p:cNvSpPr/>
          <p:nvPr/>
        </p:nvSpPr>
        <p:spPr>
          <a:xfrm>
            <a:off x="7310651" y="1254454"/>
            <a:ext cx="4048834" cy="1376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48653C1-4999-4483-B31F-DF123DA14C08}"/>
              </a:ext>
            </a:extLst>
          </p:cNvPr>
          <p:cNvSpPr txBox="1"/>
          <p:nvPr/>
        </p:nvSpPr>
        <p:spPr>
          <a:xfrm>
            <a:off x="7483096" y="1387092"/>
            <a:ext cx="36757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Busiest Search Time:</a:t>
            </a:r>
            <a:br>
              <a:rPr lang="en-US" sz="3200">
                <a:cs typeface="Calibri"/>
              </a:rPr>
            </a:br>
            <a:r>
              <a:rPr lang="en-US" sz="3200" b="1">
                <a:solidFill>
                  <a:schemeClr val="bg1"/>
                </a:solidFill>
                <a:cs typeface="Calibri"/>
              </a:rPr>
              <a:t>10 AM</a:t>
            </a:r>
            <a:endParaRPr lang="en-US"/>
          </a:p>
        </p:txBody>
      </p:sp>
      <p:sp>
        <p:nvSpPr>
          <p:cNvPr id="28" name="Rectangle: Rounded Corners 27">
            <a:extLst>
              <a:ext uri="{FF2B5EF4-FFF2-40B4-BE49-F238E27FC236}">
                <a16:creationId xmlns:a16="http://schemas.microsoft.com/office/drawing/2014/main" id="{A6C9AFF8-C0DA-4FCC-B37D-D00A79DE83CC}"/>
              </a:ext>
            </a:extLst>
          </p:cNvPr>
          <p:cNvSpPr/>
          <p:nvPr/>
        </p:nvSpPr>
        <p:spPr>
          <a:xfrm>
            <a:off x="8345604" y="2812572"/>
            <a:ext cx="3582537" cy="1660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23F3EE3-F439-4258-B452-C510E3BA27A2}"/>
              </a:ext>
            </a:extLst>
          </p:cNvPr>
          <p:cNvSpPr txBox="1"/>
          <p:nvPr/>
        </p:nvSpPr>
        <p:spPr>
          <a:xfrm>
            <a:off x="8563542" y="2842852"/>
            <a:ext cx="318675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Top Search Terms:</a:t>
            </a:r>
            <a:br>
              <a:rPr lang="en-US" sz="3200">
                <a:cs typeface="Calibri"/>
              </a:rPr>
            </a:br>
            <a:r>
              <a:rPr lang="en-US" sz="3200" b="1">
                <a:solidFill>
                  <a:schemeClr val="bg1"/>
                </a:solidFill>
                <a:cs typeface="Calibri"/>
              </a:rPr>
              <a:t>Resource Sharing</a:t>
            </a:r>
            <a:br>
              <a:rPr lang="en-US" sz="3200" b="1">
                <a:solidFill>
                  <a:schemeClr val="bg1"/>
                </a:solidFill>
                <a:cs typeface="Calibri"/>
              </a:rPr>
            </a:br>
            <a:r>
              <a:rPr lang="en-US" sz="3200" b="1" err="1">
                <a:solidFill>
                  <a:schemeClr val="bg1"/>
                </a:solidFill>
                <a:cs typeface="Calibri"/>
              </a:rPr>
              <a:t>ILLiad</a:t>
            </a:r>
            <a:endParaRPr lang="en-US" b="1">
              <a:solidFill>
                <a:schemeClr val="bg1"/>
              </a:solidFill>
              <a:cs typeface="Calibri"/>
            </a:endParaRPr>
          </a:p>
        </p:txBody>
      </p:sp>
      <p:sp>
        <p:nvSpPr>
          <p:cNvPr id="30" name="Rectangle: Rounded Corners 29">
            <a:extLst>
              <a:ext uri="{FF2B5EF4-FFF2-40B4-BE49-F238E27FC236}">
                <a16:creationId xmlns:a16="http://schemas.microsoft.com/office/drawing/2014/main" id="{367DA04D-BE6A-4D84-8D6C-EAB6805B8399}"/>
              </a:ext>
            </a:extLst>
          </p:cNvPr>
          <p:cNvSpPr/>
          <p:nvPr/>
        </p:nvSpPr>
        <p:spPr>
          <a:xfrm>
            <a:off x="327545" y="2801198"/>
            <a:ext cx="4788089" cy="3138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A596270-9026-4CA6-8C1B-88AFD347E1B5}"/>
              </a:ext>
            </a:extLst>
          </p:cNvPr>
          <p:cNvSpPr txBox="1"/>
          <p:nvPr/>
        </p:nvSpPr>
        <p:spPr>
          <a:xfrm>
            <a:off x="477244" y="2945209"/>
            <a:ext cx="457427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Most Viewed FAQ:</a:t>
            </a:r>
            <a:br>
              <a:rPr lang="en-US" sz="3200">
                <a:cs typeface="Calibri"/>
              </a:rPr>
            </a:br>
            <a:r>
              <a:rPr lang="en-US" sz="3200">
                <a:cs typeface="Calibri"/>
              </a:rPr>
              <a:t>How do EBSCO databases work in Alma and Primo, and what is alternative coverage?</a:t>
            </a:r>
            <a:br>
              <a:rPr lang="en-US" sz="3200">
                <a:cs typeface="Calibri"/>
              </a:rPr>
            </a:br>
            <a:r>
              <a:rPr lang="en-US" sz="3200">
                <a:solidFill>
                  <a:schemeClr val="bg1"/>
                </a:solidFill>
                <a:cs typeface="Calibri"/>
              </a:rPr>
              <a:t>708 views</a:t>
            </a:r>
            <a:endParaRPr lang="en-US" sz="3200">
              <a:solidFill>
                <a:schemeClr val="bg1"/>
              </a:solidFill>
              <a:ea typeface="+mn-lt"/>
              <a:cs typeface="+mn-lt"/>
            </a:endParaRPr>
          </a:p>
        </p:txBody>
      </p:sp>
    </p:spTree>
    <p:extLst>
      <p:ext uri="{BB962C8B-B14F-4D97-AF65-F5344CB8AC3E}">
        <p14:creationId xmlns:p14="http://schemas.microsoft.com/office/powerpoint/2010/main" val="3458973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p:txBody>
          <a:bodyPr/>
          <a:lstStyle/>
          <a:p>
            <a:r>
              <a:rPr lang="en-US" b="1">
                <a:cs typeface="Calibri Light" panose="020F0302020204030204"/>
              </a:rPr>
              <a:t>November Resource Sharing Volumes</a:t>
            </a:r>
          </a:p>
        </p:txBody>
      </p:sp>
      <p:graphicFrame>
        <p:nvGraphicFramePr>
          <p:cNvPr id="4" name="Table 4">
            <a:extLst>
              <a:ext uri="{FF2B5EF4-FFF2-40B4-BE49-F238E27FC236}">
                <a16:creationId xmlns:a16="http://schemas.microsoft.com/office/drawing/2014/main" id="{85AD01FF-EAAE-4B11-90C5-30DD89A2953C}"/>
              </a:ext>
            </a:extLst>
          </p:cNvPr>
          <p:cNvGraphicFramePr>
            <a:graphicFrameLocks noGrp="1"/>
          </p:cNvGraphicFramePr>
          <p:nvPr>
            <p:ph idx="1"/>
          </p:nvPr>
        </p:nvGraphicFramePr>
        <p:xfrm>
          <a:off x="838200" y="1825625"/>
          <a:ext cx="10515592" cy="445007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50527678"/>
                    </a:ext>
                  </a:extLst>
                </a:gridCol>
                <a:gridCol w="1752598">
                  <a:extLst>
                    <a:ext uri="{9D8B030D-6E8A-4147-A177-3AD203B41FA5}">
                      <a16:colId xmlns:a16="http://schemas.microsoft.com/office/drawing/2014/main" val="4237551065"/>
                    </a:ext>
                  </a:extLst>
                </a:gridCol>
                <a:gridCol w="3603171">
                  <a:extLst>
                    <a:ext uri="{9D8B030D-6E8A-4147-A177-3AD203B41FA5}">
                      <a16:colId xmlns:a16="http://schemas.microsoft.com/office/drawing/2014/main" val="3769231485"/>
                    </a:ext>
                  </a:extLst>
                </a:gridCol>
                <a:gridCol w="1654624">
                  <a:extLst>
                    <a:ext uri="{9D8B030D-6E8A-4147-A177-3AD203B41FA5}">
                      <a16:colId xmlns:a16="http://schemas.microsoft.com/office/drawing/2014/main" val="3206304945"/>
                    </a:ext>
                  </a:extLst>
                </a:gridCol>
              </a:tblGrid>
              <a:tr h="370840">
                <a:tc gridSpan="2">
                  <a:txBody>
                    <a:bodyPr/>
                    <a:lstStyle/>
                    <a:p>
                      <a:pPr algn="ctr"/>
                      <a:r>
                        <a:rPr lang="en-US"/>
                        <a:t>Top 10 Borrowers</a:t>
                      </a:r>
                    </a:p>
                  </a:txBody>
                  <a:tcPr/>
                </a:tc>
                <a:tc hMerge="1">
                  <a:txBody>
                    <a:bodyPr/>
                    <a:lstStyle/>
                    <a:p>
                      <a:pPr algn="ctr"/>
                      <a:endParaRPr lang="en-US"/>
                    </a:p>
                  </a:txBody>
                  <a:tcPr/>
                </a:tc>
                <a:tc gridSpan="2">
                  <a:txBody>
                    <a:bodyPr/>
                    <a:lstStyle/>
                    <a:p>
                      <a:pPr algn="ctr"/>
                      <a:r>
                        <a:rPr lang="en-US"/>
                        <a:t>Top 10 Lenders</a:t>
                      </a:r>
                    </a:p>
                  </a:txBody>
                  <a:tcPr/>
                </a:tc>
                <a:tc hMerge="1">
                  <a:txBody>
                    <a:bodyPr/>
                    <a:lstStyle/>
                    <a:p>
                      <a:pPr algn="ctr"/>
                      <a:endParaRPr lang="en-US"/>
                    </a:p>
                  </a:txBody>
                  <a:tcPr/>
                </a:tc>
                <a:extLst>
                  <a:ext uri="{0D108BD9-81ED-4DB2-BD59-A6C34878D82A}">
                    <a16:rowId xmlns:a16="http://schemas.microsoft.com/office/drawing/2014/main" val="263948792"/>
                  </a:ext>
                </a:extLst>
              </a:tr>
              <a:tr h="370840">
                <a:tc>
                  <a:txBody>
                    <a:bodyPr/>
                    <a:lstStyle/>
                    <a:p>
                      <a:pPr algn="ctr"/>
                      <a:r>
                        <a:rPr lang="en-US" b="1"/>
                        <a:t>Campus</a:t>
                      </a:r>
                    </a:p>
                  </a:txBody>
                  <a:tcPr/>
                </a:tc>
                <a:tc>
                  <a:txBody>
                    <a:bodyPr/>
                    <a:lstStyle/>
                    <a:p>
                      <a:pPr lvl="0" algn="ctr">
                        <a:buNone/>
                      </a:pPr>
                      <a:r>
                        <a:rPr lang="en-US" b="1"/>
                        <a:t>Volume</a:t>
                      </a:r>
                    </a:p>
                  </a:txBody>
                  <a:tcPr/>
                </a:tc>
                <a:tc>
                  <a:txBody>
                    <a:bodyPr/>
                    <a:lstStyle/>
                    <a:p>
                      <a:pPr algn="ctr"/>
                      <a:r>
                        <a:rPr lang="en-US" b="1"/>
                        <a:t>Campus</a:t>
                      </a:r>
                    </a:p>
                  </a:txBody>
                  <a:tcPr/>
                </a:tc>
                <a:tc>
                  <a:txBody>
                    <a:bodyPr/>
                    <a:lstStyle/>
                    <a:p>
                      <a:pPr lvl="0" algn="ctr">
                        <a:buNone/>
                      </a:pPr>
                      <a:r>
                        <a:rPr lang="en-US" b="1"/>
                        <a:t>Volume</a:t>
                      </a:r>
                    </a:p>
                  </a:txBody>
                  <a:tcPr/>
                </a:tc>
                <a:extLst>
                  <a:ext uri="{0D108BD9-81ED-4DB2-BD59-A6C34878D82A}">
                    <a16:rowId xmlns:a16="http://schemas.microsoft.com/office/drawing/2014/main" val="2591001997"/>
                  </a:ext>
                </a:extLst>
              </a:tr>
              <a:tr h="370840">
                <a:tc>
                  <a:txBody>
                    <a:bodyPr/>
                    <a:lstStyle/>
                    <a:p>
                      <a:r>
                        <a:rPr lang="en-US"/>
                        <a:t>1. University</a:t>
                      </a:r>
                      <a:r>
                        <a:rPr lang="en-US" baseline="0"/>
                        <a:t> at Buffalo</a:t>
                      </a:r>
                      <a:endParaRPr lang="en-US"/>
                    </a:p>
                  </a:txBody>
                  <a:tcPr/>
                </a:tc>
                <a:tc>
                  <a:txBody>
                    <a:bodyPr/>
                    <a:lstStyle/>
                    <a:p>
                      <a:pPr lvl="0" algn="ctr">
                        <a:buNone/>
                      </a:pPr>
                      <a:r>
                        <a:rPr lang="en-US"/>
                        <a:t>624</a:t>
                      </a:r>
                    </a:p>
                  </a:txBody>
                  <a:tcPr/>
                </a:tc>
                <a:tc>
                  <a:txBody>
                    <a:bodyPr/>
                    <a:lstStyle/>
                    <a:p>
                      <a:r>
                        <a:rPr lang="en-US"/>
                        <a:t>1. University at Albany</a:t>
                      </a:r>
                    </a:p>
                  </a:txBody>
                  <a:tcPr/>
                </a:tc>
                <a:tc>
                  <a:txBody>
                    <a:bodyPr/>
                    <a:lstStyle/>
                    <a:p>
                      <a:pPr lvl="0" algn="ctr">
                        <a:buNone/>
                      </a:pPr>
                      <a:r>
                        <a:rPr lang="en-US"/>
                        <a:t>207</a:t>
                      </a:r>
                    </a:p>
                  </a:txBody>
                  <a:tcPr/>
                </a:tc>
                <a:extLst>
                  <a:ext uri="{0D108BD9-81ED-4DB2-BD59-A6C34878D82A}">
                    <a16:rowId xmlns:a16="http://schemas.microsoft.com/office/drawing/2014/main" val="1979996228"/>
                  </a:ext>
                </a:extLst>
              </a:tr>
              <a:tr h="370840">
                <a:tc>
                  <a:txBody>
                    <a:bodyPr/>
                    <a:lstStyle/>
                    <a:p>
                      <a:r>
                        <a:rPr lang="en-US"/>
                        <a:t>2. SUNY </a:t>
                      </a:r>
                      <a:r>
                        <a:rPr lang="en-US" err="1"/>
                        <a:t>Geneseo</a:t>
                      </a:r>
                      <a:endParaRPr lang="en-US"/>
                    </a:p>
                  </a:txBody>
                  <a:tcPr/>
                </a:tc>
                <a:tc>
                  <a:txBody>
                    <a:bodyPr/>
                    <a:lstStyle/>
                    <a:p>
                      <a:pPr lvl="0" algn="ctr">
                        <a:buNone/>
                      </a:pPr>
                      <a:r>
                        <a:rPr lang="en-US"/>
                        <a:t>128</a:t>
                      </a:r>
                    </a:p>
                  </a:txBody>
                  <a:tcPr/>
                </a:tc>
                <a:tc>
                  <a:txBody>
                    <a:bodyPr/>
                    <a:lstStyle/>
                    <a:p>
                      <a:r>
                        <a:rPr lang="en-US"/>
                        <a:t>2. Binghamton University</a:t>
                      </a:r>
                    </a:p>
                  </a:txBody>
                  <a:tcPr/>
                </a:tc>
                <a:tc>
                  <a:txBody>
                    <a:bodyPr/>
                    <a:lstStyle/>
                    <a:p>
                      <a:pPr lvl="0" algn="ctr">
                        <a:buNone/>
                      </a:pPr>
                      <a:r>
                        <a:rPr lang="en-US"/>
                        <a:t>190</a:t>
                      </a:r>
                    </a:p>
                  </a:txBody>
                  <a:tcPr/>
                </a:tc>
                <a:extLst>
                  <a:ext uri="{0D108BD9-81ED-4DB2-BD59-A6C34878D82A}">
                    <a16:rowId xmlns:a16="http://schemas.microsoft.com/office/drawing/2014/main" val="95409026"/>
                  </a:ext>
                </a:extLst>
              </a:tr>
              <a:tr h="370840">
                <a:tc>
                  <a:txBody>
                    <a:bodyPr/>
                    <a:lstStyle/>
                    <a:p>
                      <a:r>
                        <a:rPr lang="en-US"/>
                        <a:t>3. Binghamton University</a:t>
                      </a:r>
                    </a:p>
                  </a:txBody>
                  <a:tcPr/>
                </a:tc>
                <a:tc>
                  <a:txBody>
                    <a:bodyPr/>
                    <a:lstStyle/>
                    <a:p>
                      <a:pPr lvl="0" algn="ctr">
                        <a:buNone/>
                      </a:pPr>
                      <a:r>
                        <a:rPr lang="en-US"/>
                        <a:t>120</a:t>
                      </a:r>
                    </a:p>
                  </a:txBody>
                  <a:tcPr/>
                </a:tc>
                <a:tc>
                  <a:txBody>
                    <a:bodyPr/>
                    <a:lstStyle/>
                    <a:p>
                      <a:r>
                        <a:rPr lang="en-US"/>
                        <a:t>3. University at Buffalo</a:t>
                      </a:r>
                    </a:p>
                  </a:txBody>
                  <a:tcPr/>
                </a:tc>
                <a:tc>
                  <a:txBody>
                    <a:bodyPr/>
                    <a:lstStyle/>
                    <a:p>
                      <a:pPr lvl="0" algn="ctr">
                        <a:buNone/>
                      </a:pPr>
                      <a:r>
                        <a:rPr lang="en-US"/>
                        <a:t>87</a:t>
                      </a:r>
                    </a:p>
                  </a:txBody>
                  <a:tcPr/>
                </a:tc>
                <a:extLst>
                  <a:ext uri="{0D108BD9-81ED-4DB2-BD59-A6C34878D82A}">
                    <a16:rowId xmlns:a16="http://schemas.microsoft.com/office/drawing/2014/main" val="811700401"/>
                  </a:ext>
                </a:extLst>
              </a:tr>
              <a:tr h="370840">
                <a:tc>
                  <a:txBody>
                    <a:bodyPr/>
                    <a:lstStyle/>
                    <a:p>
                      <a:r>
                        <a:rPr lang="en-US"/>
                        <a:t>4. University at Albany</a:t>
                      </a:r>
                    </a:p>
                  </a:txBody>
                  <a:tcPr/>
                </a:tc>
                <a:tc>
                  <a:txBody>
                    <a:bodyPr/>
                    <a:lstStyle/>
                    <a:p>
                      <a:pPr lvl="0" algn="ctr">
                        <a:buNone/>
                      </a:pPr>
                      <a:r>
                        <a:rPr lang="en-US"/>
                        <a:t>112</a:t>
                      </a:r>
                    </a:p>
                  </a:txBody>
                  <a:tcPr/>
                </a:tc>
                <a:tc>
                  <a:txBody>
                    <a:bodyPr/>
                    <a:lstStyle/>
                    <a:p>
                      <a:r>
                        <a:rPr lang="en-US"/>
                        <a:t>4. The College at Brockport</a:t>
                      </a:r>
                    </a:p>
                  </a:txBody>
                  <a:tcPr/>
                </a:tc>
                <a:tc>
                  <a:txBody>
                    <a:bodyPr/>
                    <a:lstStyle/>
                    <a:p>
                      <a:pPr lvl="0" algn="ctr">
                        <a:buNone/>
                      </a:pPr>
                      <a:r>
                        <a:rPr lang="en-US"/>
                        <a:t>71</a:t>
                      </a:r>
                    </a:p>
                  </a:txBody>
                  <a:tcPr/>
                </a:tc>
                <a:extLst>
                  <a:ext uri="{0D108BD9-81ED-4DB2-BD59-A6C34878D82A}">
                    <a16:rowId xmlns:a16="http://schemas.microsoft.com/office/drawing/2014/main" val="413425481"/>
                  </a:ext>
                </a:extLst>
              </a:tr>
              <a:tr h="370840">
                <a:tc>
                  <a:txBody>
                    <a:bodyPr/>
                    <a:lstStyle/>
                    <a:p>
                      <a:r>
                        <a:rPr lang="en-US"/>
                        <a:t>5. SUNY Purchase</a:t>
                      </a:r>
                    </a:p>
                  </a:txBody>
                  <a:tcPr/>
                </a:tc>
                <a:tc>
                  <a:txBody>
                    <a:bodyPr/>
                    <a:lstStyle/>
                    <a:p>
                      <a:pPr lvl="0" algn="ctr">
                        <a:buNone/>
                      </a:pPr>
                      <a:r>
                        <a:rPr lang="en-US"/>
                        <a:t>111</a:t>
                      </a:r>
                    </a:p>
                  </a:txBody>
                  <a:tcPr/>
                </a:tc>
                <a:tc>
                  <a:txBody>
                    <a:bodyPr/>
                    <a:lstStyle/>
                    <a:p>
                      <a:r>
                        <a:rPr lang="en-US"/>
                        <a:t>5. SUNY New </a:t>
                      </a:r>
                      <a:r>
                        <a:rPr lang="en-US" err="1"/>
                        <a:t>Paltz</a:t>
                      </a:r>
                      <a:endParaRPr lang="en-US"/>
                    </a:p>
                  </a:txBody>
                  <a:tcPr/>
                </a:tc>
                <a:tc>
                  <a:txBody>
                    <a:bodyPr/>
                    <a:lstStyle/>
                    <a:p>
                      <a:pPr lvl="0" algn="ctr">
                        <a:buNone/>
                      </a:pPr>
                      <a:r>
                        <a:rPr lang="en-US"/>
                        <a:t>66</a:t>
                      </a:r>
                    </a:p>
                  </a:txBody>
                  <a:tcPr/>
                </a:tc>
                <a:extLst>
                  <a:ext uri="{0D108BD9-81ED-4DB2-BD59-A6C34878D82A}">
                    <a16:rowId xmlns:a16="http://schemas.microsoft.com/office/drawing/2014/main" val="1820045789"/>
                  </a:ext>
                </a:extLst>
              </a:tr>
              <a:tr h="370840">
                <a:tc>
                  <a:txBody>
                    <a:bodyPr/>
                    <a:lstStyle/>
                    <a:p>
                      <a:r>
                        <a:rPr lang="en-US"/>
                        <a:t>6. SUNY New </a:t>
                      </a:r>
                      <a:r>
                        <a:rPr lang="en-US" err="1"/>
                        <a:t>Paltz</a:t>
                      </a:r>
                      <a:endParaRPr lang="en-US"/>
                    </a:p>
                  </a:txBody>
                  <a:tcPr/>
                </a:tc>
                <a:tc>
                  <a:txBody>
                    <a:bodyPr/>
                    <a:lstStyle/>
                    <a:p>
                      <a:pPr lvl="0" algn="ctr">
                        <a:buNone/>
                      </a:pPr>
                      <a:r>
                        <a:rPr lang="en-US"/>
                        <a:t>58</a:t>
                      </a:r>
                    </a:p>
                  </a:txBody>
                  <a:tcPr/>
                </a:tc>
                <a:tc>
                  <a:txBody>
                    <a:bodyPr/>
                    <a:lstStyle/>
                    <a:p>
                      <a:r>
                        <a:rPr lang="en-US"/>
                        <a:t>6. Erie Community College</a:t>
                      </a:r>
                    </a:p>
                  </a:txBody>
                  <a:tcPr/>
                </a:tc>
                <a:tc>
                  <a:txBody>
                    <a:bodyPr/>
                    <a:lstStyle/>
                    <a:p>
                      <a:pPr lvl="0" algn="ctr">
                        <a:buNone/>
                      </a:pPr>
                      <a:r>
                        <a:rPr lang="en-US"/>
                        <a:t>56</a:t>
                      </a:r>
                    </a:p>
                  </a:txBody>
                  <a:tcPr/>
                </a:tc>
                <a:extLst>
                  <a:ext uri="{0D108BD9-81ED-4DB2-BD59-A6C34878D82A}">
                    <a16:rowId xmlns:a16="http://schemas.microsoft.com/office/drawing/2014/main" val="3537003248"/>
                  </a:ext>
                </a:extLst>
              </a:tr>
              <a:tr h="370839">
                <a:tc>
                  <a:txBody>
                    <a:bodyPr/>
                    <a:lstStyle/>
                    <a:p>
                      <a:pPr lvl="0">
                        <a:buNone/>
                      </a:pPr>
                      <a:r>
                        <a:rPr lang="en-US"/>
                        <a:t>7. SUNY Oneonta</a:t>
                      </a:r>
                    </a:p>
                  </a:txBody>
                  <a:tcPr/>
                </a:tc>
                <a:tc>
                  <a:txBody>
                    <a:bodyPr/>
                    <a:lstStyle/>
                    <a:p>
                      <a:pPr lvl="0" algn="ctr">
                        <a:buNone/>
                      </a:pPr>
                      <a:r>
                        <a:rPr lang="en-US"/>
                        <a:t>33</a:t>
                      </a:r>
                    </a:p>
                  </a:txBody>
                  <a:tcPr/>
                </a:tc>
                <a:tc>
                  <a:txBody>
                    <a:bodyPr/>
                    <a:lstStyle/>
                    <a:p>
                      <a:pPr lvl="0">
                        <a:buNone/>
                      </a:pPr>
                      <a:r>
                        <a:rPr lang="en-US"/>
                        <a:t>7. Buffalo State College</a:t>
                      </a:r>
                    </a:p>
                  </a:txBody>
                  <a:tcPr/>
                </a:tc>
                <a:tc>
                  <a:txBody>
                    <a:bodyPr/>
                    <a:lstStyle/>
                    <a:p>
                      <a:pPr lvl="0" algn="ctr">
                        <a:buNone/>
                      </a:pPr>
                      <a:r>
                        <a:rPr lang="en-US"/>
                        <a:t>54</a:t>
                      </a:r>
                    </a:p>
                  </a:txBody>
                  <a:tcPr/>
                </a:tc>
                <a:extLst>
                  <a:ext uri="{0D108BD9-81ED-4DB2-BD59-A6C34878D82A}">
                    <a16:rowId xmlns:a16="http://schemas.microsoft.com/office/drawing/2014/main" val="2320433173"/>
                  </a:ext>
                </a:extLst>
              </a:tr>
              <a:tr h="370838">
                <a:tc>
                  <a:txBody>
                    <a:bodyPr/>
                    <a:lstStyle/>
                    <a:p>
                      <a:pPr lvl="0">
                        <a:buNone/>
                      </a:pPr>
                      <a:r>
                        <a:rPr lang="en-US"/>
                        <a:t>8. SUNY Oswego</a:t>
                      </a:r>
                    </a:p>
                  </a:txBody>
                  <a:tcPr/>
                </a:tc>
                <a:tc>
                  <a:txBody>
                    <a:bodyPr/>
                    <a:lstStyle/>
                    <a:p>
                      <a:pPr lvl="0" algn="ctr">
                        <a:buNone/>
                      </a:pPr>
                      <a:r>
                        <a:rPr lang="en-US"/>
                        <a:t>32</a:t>
                      </a:r>
                    </a:p>
                  </a:txBody>
                  <a:tcPr/>
                </a:tc>
                <a:tc>
                  <a:txBody>
                    <a:bodyPr/>
                    <a:lstStyle/>
                    <a:p>
                      <a:pPr lvl="0">
                        <a:buNone/>
                      </a:pPr>
                      <a:r>
                        <a:rPr lang="en-US"/>
                        <a:t>8. SUNY Oswego</a:t>
                      </a:r>
                    </a:p>
                  </a:txBody>
                  <a:tcPr/>
                </a:tc>
                <a:tc>
                  <a:txBody>
                    <a:bodyPr/>
                    <a:lstStyle/>
                    <a:p>
                      <a:pPr lvl="0" algn="ctr">
                        <a:buNone/>
                      </a:pPr>
                      <a:r>
                        <a:rPr lang="en-US"/>
                        <a:t>54</a:t>
                      </a:r>
                    </a:p>
                  </a:txBody>
                  <a:tcPr/>
                </a:tc>
                <a:extLst>
                  <a:ext uri="{0D108BD9-81ED-4DB2-BD59-A6C34878D82A}">
                    <a16:rowId xmlns:a16="http://schemas.microsoft.com/office/drawing/2014/main" val="2873853021"/>
                  </a:ext>
                </a:extLst>
              </a:tr>
              <a:tr h="370838">
                <a:tc>
                  <a:txBody>
                    <a:bodyPr/>
                    <a:lstStyle/>
                    <a:p>
                      <a:pPr lvl="0">
                        <a:buNone/>
                      </a:pPr>
                      <a:r>
                        <a:rPr lang="en-US"/>
                        <a:t>9. The College at Brockport</a:t>
                      </a:r>
                    </a:p>
                  </a:txBody>
                  <a:tcPr/>
                </a:tc>
                <a:tc>
                  <a:txBody>
                    <a:bodyPr/>
                    <a:lstStyle/>
                    <a:p>
                      <a:pPr lvl="0" algn="ctr">
                        <a:buNone/>
                      </a:pPr>
                      <a:r>
                        <a:rPr lang="en-US"/>
                        <a:t>32</a:t>
                      </a:r>
                    </a:p>
                  </a:txBody>
                  <a:tcPr/>
                </a:tc>
                <a:tc>
                  <a:txBody>
                    <a:bodyPr/>
                    <a:lstStyle/>
                    <a:p>
                      <a:pPr lvl="0">
                        <a:buNone/>
                      </a:pPr>
                      <a:r>
                        <a:rPr lang="en-US"/>
                        <a:t>9. SUNY Oneonta</a:t>
                      </a:r>
                    </a:p>
                  </a:txBody>
                  <a:tcPr/>
                </a:tc>
                <a:tc>
                  <a:txBody>
                    <a:bodyPr/>
                    <a:lstStyle/>
                    <a:p>
                      <a:pPr lvl="0" algn="ctr">
                        <a:buNone/>
                      </a:pPr>
                      <a:r>
                        <a:rPr lang="en-US"/>
                        <a:t>53</a:t>
                      </a:r>
                    </a:p>
                  </a:txBody>
                  <a:tcPr/>
                </a:tc>
                <a:extLst>
                  <a:ext uri="{0D108BD9-81ED-4DB2-BD59-A6C34878D82A}">
                    <a16:rowId xmlns:a16="http://schemas.microsoft.com/office/drawing/2014/main" val="3629501487"/>
                  </a:ext>
                </a:extLst>
              </a:tr>
              <a:tr h="370838">
                <a:tc>
                  <a:txBody>
                    <a:bodyPr/>
                    <a:lstStyle/>
                    <a:p>
                      <a:pPr lvl="0">
                        <a:buNone/>
                      </a:pPr>
                      <a:r>
                        <a:rPr lang="en-US"/>
                        <a:t>10. Hudson Valley Comm. Coll.</a:t>
                      </a:r>
                    </a:p>
                  </a:txBody>
                  <a:tcPr/>
                </a:tc>
                <a:tc>
                  <a:txBody>
                    <a:bodyPr/>
                    <a:lstStyle/>
                    <a:p>
                      <a:pPr lvl="0" algn="ctr">
                        <a:buNone/>
                      </a:pPr>
                      <a:r>
                        <a:rPr lang="en-US"/>
                        <a:t>24</a:t>
                      </a:r>
                    </a:p>
                  </a:txBody>
                  <a:tcPr/>
                </a:tc>
                <a:tc>
                  <a:txBody>
                    <a:bodyPr/>
                    <a:lstStyle/>
                    <a:p>
                      <a:pPr lvl="0">
                        <a:buNone/>
                      </a:pPr>
                      <a:r>
                        <a:rPr lang="en-US"/>
                        <a:t>10. SUNY Potsdam</a:t>
                      </a:r>
                    </a:p>
                  </a:txBody>
                  <a:tcPr/>
                </a:tc>
                <a:tc>
                  <a:txBody>
                    <a:bodyPr/>
                    <a:lstStyle/>
                    <a:p>
                      <a:pPr lvl="0" algn="ctr">
                        <a:buNone/>
                      </a:pPr>
                      <a:r>
                        <a:rPr lang="en-US"/>
                        <a:t>39</a:t>
                      </a:r>
                    </a:p>
                  </a:txBody>
                  <a:tcPr/>
                </a:tc>
                <a:extLst>
                  <a:ext uri="{0D108BD9-81ED-4DB2-BD59-A6C34878D82A}">
                    <a16:rowId xmlns:a16="http://schemas.microsoft.com/office/drawing/2014/main" val="1869006865"/>
                  </a:ext>
                </a:extLst>
              </a:tr>
            </a:tbl>
          </a:graphicData>
        </a:graphic>
      </p:graphicFrame>
    </p:spTree>
    <p:extLst>
      <p:ext uri="{BB962C8B-B14F-4D97-AF65-F5344CB8AC3E}">
        <p14:creationId xmlns:p14="http://schemas.microsoft.com/office/powerpoint/2010/main" val="427546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November Resource Sharing Volume Takeaways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6889596" cy="4667566"/>
          </a:xfrm>
        </p:spPr>
        <p:txBody>
          <a:bodyPr vert="horz" lIns="91440" tIns="45720" rIns="91440" bIns="45720" rtlCol="0" anchor="t">
            <a:normAutofit/>
          </a:bodyPr>
          <a:lstStyle/>
          <a:p>
            <a:r>
              <a:rPr lang="en-US">
                <a:cs typeface="Calibri"/>
              </a:rPr>
              <a:t>The University at Buffalo is still the biggest borrower in SUNY by a wide margin because they’re one of the few libraries to add the SUNY Catalog scope to their Everything search</a:t>
            </a:r>
          </a:p>
          <a:p>
            <a:r>
              <a:rPr lang="en-US">
                <a:cs typeface="Calibri"/>
              </a:rPr>
              <a:t>Using customized </a:t>
            </a:r>
            <a:r>
              <a:rPr lang="en-US" err="1">
                <a:cs typeface="Calibri"/>
              </a:rPr>
              <a:t>rotas</a:t>
            </a:r>
            <a:r>
              <a:rPr lang="en-US">
                <a:cs typeface="Calibri"/>
              </a:rPr>
              <a:t> to divert more lending requests to Buffalo</a:t>
            </a:r>
          </a:p>
          <a:p>
            <a:pPr lvl="1"/>
            <a:r>
              <a:rPr lang="en-US">
                <a:cs typeface="Calibri"/>
              </a:rPr>
              <a:t>Thank you to SUNY </a:t>
            </a:r>
            <a:r>
              <a:rPr lang="en-US" err="1">
                <a:cs typeface="Calibri"/>
              </a:rPr>
              <a:t>Geneseo</a:t>
            </a:r>
            <a:r>
              <a:rPr lang="en-US">
                <a:cs typeface="Calibri"/>
              </a:rPr>
              <a:t> for testing this</a:t>
            </a:r>
          </a:p>
          <a:p>
            <a:r>
              <a:rPr lang="en-US">
                <a:cs typeface="Calibri"/>
              </a:rPr>
              <a:t>Will be reaching out to other libraries about customized </a:t>
            </a:r>
            <a:r>
              <a:rPr lang="en-US" err="1">
                <a:cs typeface="Calibri"/>
              </a:rPr>
              <a:t>rota</a:t>
            </a:r>
            <a:r>
              <a:rPr lang="en-US">
                <a:cs typeface="Calibri"/>
              </a:rPr>
              <a:t> management over winter break</a:t>
            </a: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7" name="Picture 7" descr="A screenshot of text&#10;&#10;Description generated with very high confidence">
            <a:extLst>
              <a:ext uri="{FF2B5EF4-FFF2-40B4-BE49-F238E27FC236}">
                <a16:creationId xmlns:a16="http://schemas.microsoft.com/office/drawing/2014/main" id="{B63FC990-05B6-44C1-BB2F-20B2A2F1B596}"/>
              </a:ext>
            </a:extLst>
          </p:cNvPr>
          <p:cNvPicPr>
            <a:picLocks noChangeAspect="1"/>
          </p:cNvPicPr>
          <p:nvPr/>
        </p:nvPicPr>
        <p:blipFill>
          <a:blip r:embed="rId6"/>
          <a:stretch>
            <a:fillRect/>
          </a:stretch>
        </p:blipFill>
        <p:spPr>
          <a:xfrm>
            <a:off x="7971135" y="1874916"/>
            <a:ext cx="3118980" cy="2800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1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DA76-8B2E-4A56-B855-780EC1932459}"/>
              </a:ext>
            </a:extLst>
          </p:cNvPr>
          <p:cNvSpPr>
            <a:spLocks noGrp="1"/>
          </p:cNvSpPr>
          <p:nvPr>
            <p:ph type="title"/>
          </p:nvPr>
        </p:nvSpPr>
        <p:spPr>
          <a:xfrm>
            <a:off x="715286" y="342300"/>
            <a:ext cx="10515600" cy="1325563"/>
          </a:xfrm>
        </p:spPr>
        <p:txBody>
          <a:bodyPr/>
          <a:lstStyle/>
          <a:p>
            <a:r>
              <a:rPr lang="en-US" b="1">
                <a:ea typeface="+mj-lt"/>
                <a:cs typeface="+mj-lt"/>
              </a:rPr>
              <a:t>Resource Sharing Turnaround Time and Fill Rate Statistics</a:t>
            </a:r>
            <a:endParaRPr lang="en-US"/>
          </a:p>
        </p:txBody>
      </p:sp>
      <p:sp>
        <p:nvSpPr>
          <p:cNvPr id="3" name="Content Placeholder 2">
            <a:extLst>
              <a:ext uri="{FF2B5EF4-FFF2-40B4-BE49-F238E27FC236}">
                <a16:creationId xmlns:a16="http://schemas.microsoft.com/office/drawing/2014/main" id="{872FAA2F-F3C9-49BA-B491-E4DFA6CD9A6E}"/>
              </a:ext>
            </a:extLst>
          </p:cNvPr>
          <p:cNvSpPr>
            <a:spLocks noGrp="1"/>
          </p:cNvSpPr>
          <p:nvPr>
            <p:ph idx="1"/>
          </p:nvPr>
        </p:nvSpPr>
        <p:spPr>
          <a:xfrm>
            <a:off x="702527" y="3742278"/>
            <a:ext cx="10832034" cy="2062026"/>
          </a:xfrm>
        </p:spPr>
        <p:txBody>
          <a:bodyPr vert="horz" lIns="91440" tIns="45720" rIns="9144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6" name="TextBox 5">
            <a:extLst>
              <a:ext uri="{FF2B5EF4-FFF2-40B4-BE49-F238E27FC236}">
                <a16:creationId xmlns:a16="http://schemas.microsoft.com/office/drawing/2014/main" id="{3D64E3DA-34F1-4D9B-8E5F-614580A38AF3}"/>
              </a:ext>
            </a:extLst>
          </p:cNvPr>
          <p:cNvSpPr txBox="1"/>
          <p:nvPr/>
        </p:nvSpPr>
        <p:spPr>
          <a:xfrm>
            <a:off x="4343400" y="30806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906D76D4-3C2A-4B20-9B91-6DDA6FA12D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graphicFrame>
        <p:nvGraphicFramePr>
          <p:cNvPr id="4" name="Table 3"/>
          <p:cNvGraphicFramePr>
            <a:graphicFrameLocks noGrp="1"/>
          </p:cNvGraphicFramePr>
          <p:nvPr/>
        </p:nvGraphicFramePr>
        <p:xfrm>
          <a:off x="1373633" y="2322663"/>
          <a:ext cx="9377751" cy="2661932"/>
        </p:xfrm>
        <a:graphic>
          <a:graphicData uri="http://schemas.openxmlformats.org/drawingml/2006/table">
            <a:tbl>
              <a:tblPr firstRow="1" bandRow="1">
                <a:tableStyleId>{5C22544A-7EE6-4342-B048-85BDC9FD1C3A}</a:tableStyleId>
              </a:tblPr>
              <a:tblGrid>
                <a:gridCol w="3125917">
                  <a:extLst>
                    <a:ext uri="{9D8B030D-6E8A-4147-A177-3AD203B41FA5}">
                      <a16:colId xmlns:a16="http://schemas.microsoft.com/office/drawing/2014/main" val="2386564326"/>
                    </a:ext>
                  </a:extLst>
                </a:gridCol>
                <a:gridCol w="3125917">
                  <a:extLst>
                    <a:ext uri="{9D8B030D-6E8A-4147-A177-3AD203B41FA5}">
                      <a16:colId xmlns:a16="http://schemas.microsoft.com/office/drawing/2014/main" val="4000857946"/>
                    </a:ext>
                  </a:extLst>
                </a:gridCol>
                <a:gridCol w="3125917">
                  <a:extLst>
                    <a:ext uri="{9D8B030D-6E8A-4147-A177-3AD203B41FA5}">
                      <a16:colId xmlns:a16="http://schemas.microsoft.com/office/drawing/2014/main" val="2807296835"/>
                    </a:ext>
                  </a:extLst>
                </a:gridCol>
              </a:tblGrid>
              <a:tr h="526536">
                <a:tc>
                  <a:txBody>
                    <a:bodyPr/>
                    <a:lstStyle/>
                    <a:p>
                      <a:pPr algn="ctr"/>
                      <a:r>
                        <a:rPr lang="en-US"/>
                        <a:t>Month</a:t>
                      </a:r>
                    </a:p>
                  </a:txBody>
                  <a:tcPr anchor="ctr"/>
                </a:tc>
                <a:tc>
                  <a:txBody>
                    <a:bodyPr/>
                    <a:lstStyle/>
                    <a:p>
                      <a:pPr algn="ctr"/>
                      <a:r>
                        <a:rPr lang="en-US"/>
                        <a:t>Fill Rate</a:t>
                      </a:r>
                    </a:p>
                  </a:txBody>
                  <a:tcPr anchor="ctr"/>
                </a:tc>
                <a:tc>
                  <a:txBody>
                    <a:bodyPr/>
                    <a:lstStyle/>
                    <a:p>
                      <a:pPr algn="ctr"/>
                      <a:r>
                        <a:rPr lang="en-US"/>
                        <a:t>Turnaround</a:t>
                      </a:r>
                      <a:r>
                        <a:rPr lang="en-US" baseline="0"/>
                        <a:t> Time</a:t>
                      </a:r>
                      <a:endParaRPr lang="en-US"/>
                    </a:p>
                  </a:txBody>
                  <a:tcPr anchor="ctr"/>
                </a:tc>
                <a:extLst>
                  <a:ext uri="{0D108BD9-81ED-4DB2-BD59-A6C34878D82A}">
                    <a16:rowId xmlns:a16="http://schemas.microsoft.com/office/drawing/2014/main" val="2526522286"/>
                  </a:ext>
                </a:extLst>
              </a:tr>
              <a:tr h="533849">
                <a:tc>
                  <a:txBody>
                    <a:bodyPr/>
                    <a:lstStyle/>
                    <a:p>
                      <a:pPr algn="ctr"/>
                      <a:r>
                        <a:rPr lang="en-US"/>
                        <a:t>August</a:t>
                      </a:r>
                    </a:p>
                  </a:txBody>
                  <a:tcPr anchor="ctr"/>
                </a:tc>
                <a:tc>
                  <a:txBody>
                    <a:bodyPr/>
                    <a:lstStyle/>
                    <a:p>
                      <a:pPr marL="0" algn="ctr" rtl="0" eaLnBrk="1" hangingPunct="1">
                        <a:spcBef>
                          <a:spcPts val="0"/>
                        </a:spcBef>
                        <a:spcAft>
                          <a:spcPts val="0"/>
                        </a:spcAft>
                      </a:pPr>
                      <a:r>
                        <a:rPr lang="en-US">
                          <a:effectLst/>
                        </a:rPr>
                        <a:t>50.2%</a:t>
                      </a:r>
                    </a:p>
                  </a:txBody>
                  <a:tcPr marL="0" marR="0" marT="0" marB="0" anchor="ctr"/>
                </a:tc>
                <a:tc>
                  <a:txBody>
                    <a:bodyPr/>
                    <a:lstStyle/>
                    <a:p>
                      <a:pPr marL="0" algn="ctr" rtl="0" eaLnBrk="1" hangingPunct="1">
                        <a:spcBef>
                          <a:spcPts val="0"/>
                        </a:spcBef>
                        <a:spcAft>
                          <a:spcPts val="0"/>
                        </a:spcAft>
                      </a:pPr>
                      <a:r>
                        <a:rPr lang="en-US">
                          <a:effectLst/>
                        </a:rPr>
                        <a:t>4.7 days</a:t>
                      </a:r>
                    </a:p>
                  </a:txBody>
                  <a:tcPr marL="0" marR="0" marT="0" marB="0" anchor="ctr"/>
                </a:tc>
                <a:extLst>
                  <a:ext uri="{0D108BD9-81ED-4DB2-BD59-A6C34878D82A}">
                    <a16:rowId xmlns:a16="http://schemas.microsoft.com/office/drawing/2014/main" val="460000734"/>
                  </a:ext>
                </a:extLst>
              </a:tr>
              <a:tr h="533849">
                <a:tc>
                  <a:txBody>
                    <a:bodyPr/>
                    <a:lstStyle/>
                    <a:p>
                      <a:pPr algn="ctr"/>
                      <a:r>
                        <a:rPr lang="en-US"/>
                        <a:t>September</a:t>
                      </a:r>
                    </a:p>
                  </a:txBody>
                  <a:tcPr anchor="ctr"/>
                </a:tc>
                <a:tc>
                  <a:txBody>
                    <a:bodyPr/>
                    <a:lstStyle/>
                    <a:p>
                      <a:pPr marL="0" algn="ctr" rtl="0" eaLnBrk="1" hangingPunct="1">
                        <a:spcBef>
                          <a:spcPts val="0"/>
                        </a:spcBef>
                        <a:spcAft>
                          <a:spcPts val="0"/>
                        </a:spcAft>
                      </a:pPr>
                      <a:r>
                        <a:rPr lang="en-US" sz="1800" kern="1200">
                          <a:effectLst/>
                        </a:rPr>
                        <a:t>54.0%</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639454956"/>
                  </a:ext>
                </a:extLst>
              </a:tr>
              <a:tr h="533849">
                <a:tc>
                  <a:txBody>
                    <a:bodyPr/>
                    <a:lstStyle/>
                    <a:p>
                      <a:pPr algn="ctr"/>
                      <a:r>
                        <a:rPr lang="en-US"/>
                        <a:t>October</a:t>
                      </a:r>
                    </a:p>
                  </a:txBody>
                  <a:tcPr anchor="ctr"/>
                </a:tc>
                <a:tc>
                  <a:txBody>
                    <a:bodyPr/>
                    <a:lstStyle/>
                    <a:p>
                      <a:pPr marL="0" algn="ctr" rtl="0" eaLnBrk="1" hangingPunct="1">
                        <a:spcBef>
                          <a:spcPts val="0"/>
                        </a:spcBef>
                        <a:spcAft>
                          <a:spcPts val="0"/>
                        </a:spcAft>
                      </a:pPr>
                      <a:r>
                        <a:rPr lang="en-US" sz="1800" kern="1200">
                          <a:effectLst/>
                        </a:rPr>
                        <a:t>56.1%</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3023380791"/>
                  </a:ext>
                </a:extLst>
              </a:tr>
              <a:tr h="533849">
                <a:tc>
                  <a:txBody>
                    <a:bodyPr/>
                    <a:lstStyle/>
                    <a:p>
                      <a:pPr algn="ctr"/>
                      <a:r>
                        <a:rPr lang="en-US"/>
                        <a:t>November</a:t>
                      </a:r>
                    </a:p>
                  </a:txBody>
                  <a:tcPr anchor="ctr"/>
                </a:tc>
                <a:tc>
                  <a:txBody>
                    <a:bodyPr/>
                    <a:lstStyle/>
                    <a:p>
                      <a:pPr algn="ctr"/>
                      <a:r>
                        <a:rPr lang="en-US"/>
                        <a:t>59.5%</a:t>
                      </a:r>
                    </a:p>
                  </a:txBody>
                  <a:tcPr anchor="ctr"/>
                </a:tc>
                <a:tc>
                  <a:txBody>
                    <a:bodyPr/>
                    <a:lstStyle/>
                    <a:p>
                      <a:pPr algn="ctr"/>
                      <a:r>
                        <a:rPr lang="en-US"/>
                        <a:t>3.9 days</a:t>
                      </a:r>
                    </a:p>
                  </a:txBody>
                  <a:tcPr anchor="ctr"/>
                </a:tc>
                <a:extLst>
                  <a:ext uri="{0D108BD9-81ED-4DB2-BD59-A6C34878D82A}">
                    <a16:rowId xmlns:a16="http://schemas.microsoft.com/office/drawing/2014/main" val="213233184"/>
                  </a:ext>
                </a:extLst>
              </a:tr>
            </a:tbl>
          </a:graphicData>
        </a:graphic>
      </p:graphicFrame>
    </p:spTree>
    <p:extLst>
      <p:ext uri="{BB962C8B-B14F-4D97-AF65-F5344CB8AC3E}">
        <p14:creationId xmlns:p14="http://schemas.microsoft.com/office/powerpoint/2010/main" val="71730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Resource Sharing Turnaround Time and Fill Rate Takeaways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795345"/>
            <a:ext cx="10615398" cy="4368605"/>
          </a:xfrm>
        </p:spPr>
        <p:txBody>
          <a:bodyPr vert="horz" lIns="91440" tIns="45720" rIns="91440" bIns="45720" rtlCol="0" anchor="t">
            <a:normAutofit/>
          </a:bodyPr>
          <a:lstStyle/>
          <a:p>
            <a:r>
              <a:rPr lang="en-US">
                <a:cs typeface="Calibri"/>
              </a:rPr>
              <a:t>Turnaround times are improving</a:t>
            </a:r>
          </a:p>
          <a:p>
            <a:r>
              <a:rPr lang="en-US">
                <a:cs typeface="Calibri"/>
              </a:rPr>
              <a:t>Fill rates are also improving</a:t>
            </a:r>
          </a:p>
          <a:p>
            <a:r>
              <a:rPr lang="en-US">
                <a:cs typeface="Calibri"/>
              </a:rPr>
              <a:t>Recent improvements likely the result of work done to divert article requests from Alma to </a:t>
            </a:r>
            <a:r>
              <a:rPr lang="en-US" err="1">
                <a:cs typeface="Calibri"/>
              </a:rPr>
              <a:t>ILLiad</a:t>
            </a:r>
            <a:r>
              <a:rPr lang="en-US">
                <a:cs typeface="Calibri"/>
              </a:rPr>
              <a:t> (thank you, Kristy Lee!)</a:t>
            </a:r>
          </a:p>
          <a:p>
            <a:r>
              <a:rPr lang="en-US">
                <a:cs typeface="Calibri"/>
              </a:rPr>
              <a:t>Tim &amp; Michelle will be conducting session on </a:t>
            </a:r>
            <a:r>
              <a:rPr lang="en-US" err="1">
                <a:cs typeface="Calibri"/>
              </a:rPr>
              <a:t>ILLiad</a:t>
            </a:r>
            <a:r>
              <a:rPr lang="en-US">
                <a:cs typeface="Calibri"/>
              </a:rPr>
              <a:t> GES &amp; Display Logic on December 11</a:t>
            </a:r>
          </a:p>
          <a:p>
            <a:r>
              <a:rPr lang="en-US">
                <a:cs typeface="Calibri"/>
              </a:rPr>
              <a:t>Continuing to work with Ex Libris on potential locate issues</a:t>
            </a: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83545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Other Resource Sharing Issues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795345"/>
            <a:ext cx="10615398" cy="4368605"/>
          </a:xfrm>
        </p:spPr>
        <p:txBody>
          <a:bodyPr vert="horz" lIns="91440" tIns="45720" rIns="91440" bIns="45720" rtlCol="0" anchor="t">
            <a:normAutofit/>
          </a:bodyPr>
          <a:lstStyle/>
          <a:p>
            <a:r>
              <a:rPr lang="en-US">
                <a:cs typeface="Calibri"/>
              </a:rPr>
              <a:t>Printouts queue now available to all user roles</a:t>
            </a:r>
          </a:p>
          <a:p>
            <a:r>
              <a:rPr lang="en-US">
                <a:cs typeface="Calibri"/>
              </a:rPr>
              <a:t>Issues with Alma’s Conditionals feature have been resolved, so that function will be added to everyone’s RS Workflow Profiles soon</a:t>
            </a:r>
            <a:endParaRPr lang="en-US"/>
          </a:p>
          <a:p>
            <a:r>
              <a:rPr lang="en-US">
                <a:cs typeface="Calibri"/>
              </a:rPr>
              <a:t>Some RS request statuses are not being monitored on a consistent basis (locate failures, renewal requests)</a:t>
            </a:r>
          </a:p>
          <a:p>
            <a:r>
              <a:rPr lang="en-US">
                <a:cs typeface="Calibri"/>
              </a:rPr>
              <a:t>Training sessions on more advanced resource sharing workflows will be held in December</a:t>
            </a:r>
          </a:p>
          <a:p>
            <a:pPr lvl="1"/>
            <a:r>
              <a:rPr lang="en-US">
                <a:cs typeface="Calibri"/>
              </a:rPr>
              <a:t>Lending: Friday, December 6 at 1:00pm</a:t>
            </a:r>
          </a:p>
          <a:p>
            <a:pPr lvl="1"/>
            <a:r>
              <a:rPr lang="en-US">
                <a:cs typeface="Calibri"/>
              </a:rPr>
              <a:t>Borrowing: Friday, December 13 at 1:00pm</a:t>
            </a:r>
          </a:p>
          <a:p>
            <a:pPr marL="0" indent="0">
              <a:buNone/>
            </a:pPr>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008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A381-46E9-4E32-959A-2654449F5FDF}"/>
              </a:ext>
            </a:extLst>
          </p:cNvPr>
          <p:cNvSpPr>
            <a:spLocks noGrp="1"/>
          </p:cNvSpPr>
          <p:nvPr>
            <p:ph type="title"/>
          </p:nvPr>
        </p:nvSpPr>
        <p:spPr/>
        <p:txBody>
          <a:bodyPr/>
          <a:lstStyle/>
          <a:p>
            <a:r>
              <a:rPr lang="en-US" b="1">
                <a:cs typeface="Calibri Light"/>
              </a:rPr>
              <a:t>November Alma Release</a:t>
            </a:r>
            <a:endParaRPr lang="en-US" b="1"/>
          </a:p>
        </p:txBody>
      </p:sp>
      <p:sp>
        <p:nvSpPr>
          <p:cNvPr id="3" name="Content Placeholder 2">
            <a:extLst>
              <a:ext uri="{FF2B5EF4-FFF2-40B4-BE49-F238E27FC236}">
                <a16:creationId xmlns:a16="http://schemas.microsoft.com/office/drawing/2014/main" id="{44AF204B-1822-420C-94F6-1805F86DF0CD}"/>
              </a:ext>
            </a:extLst>
          </p:cNvPr>
          <p:cNvSpPr>
            <a:spLocks noGrp="1"/>
          </p:cNvSpPr>
          <p:nvPr>
            <p:ph idx="1"/>
          </p:nvPr>
        </p:nvSpPr>
        <p:spPr>
          <a:xfrm>
            <a:off x="838200" y="1825625"/>
            <a:ext cx="6977743" cy="4351338"/>
          </a:xfrm>
        </p:spPr>
        <p:txBody>
          <a:bodyPr vert="horz" lIns="91440" tIns="45720" rIns="91440" bIns="45720" rtlCol="0" anchor="t">
            <a:normAutofit/>
          </a:bodyPr>
          <a:lstStyle/>
          <a:p>
            <a:r>
              <a:rPr lang="en-US">
                <a:cs typeface="Calibri"/>
              </a:rPr>
              <a:t>New method for exporting unfilled resource sharing requests to </a:t>
            </a:r>
            <a:r>
              <a:rPr lang="en-US" err="1">
                <a:cs typeface="Calibri"/>
              </a:rPr>
              <a:t>ILLiad</a:t>
            </a:r>
            <a:endParaRPr lang="en-US">
              <a:cs typeface="Calibri"/>
            </a:endParaRPr>
          </a:p>
          <a:p>
            <a:r>
              <a:rPr lang="en-US">
                <a:cs typeface="Calibri"/>
              </a:rPr>
              <a:t>Uses an API, not </a:t>
            </a:r>
            <a:r>
              <a:rPr lang="en-US" err="1">
                <a:cs typeface="Calibri"/>
              </a:rPr>
              <a:t>ILLiad's</a:t>
            </a:r>
            <a:r>
              <a:rPr lang="en-US">
                <a:cs typeface="Calibri"/>
              </a:rPr>
              <a:t> email import feature</a:t>
            </a:r>
          </a:p>
          <a:p>
            <a:r>
              <a:rPr lang="en-US">
                <a:cs typeface="Calibri"/>
              </a:rPr>
              <a:t>How to Configure:</a:t>
            </a:r>
          </a:p>
          <a:p>
            <a:pPr lvl="1"/>
            <a:r>
              <a:rPr lang="en-US">
                <a:cs typeface="Calibri"/>
                <a:hlinkClick r:id="rId2"/>
              </a:rPr>
              <a:t>https://slcny.libanswers.com/faq/274823</a:t>
            </a:r>
            <a:endParaRPr lang="en-US">
              <a:cs typeface="Calibri"/>
            </a:endParaRPr>
          </a:p>
          <a:p>
            <a:r>
              <a:rPr lang="en-US">
                <a:cs typeface="Calibri"/>
              </a:rPr>
              <a:t>How it Works:</a:t>
            </a:r>
          </a:p>
          <a:p>
            <a:pPr lvl="1"/>
            <a:r>
              <a:rPr lang="en-US">
                <a:cs typeface="Calibri"/>
                <a:hlinkClick r:id="rId3"/>
              </a:rPr>
              <a:t>https://slcny.libanswers.com/faq/274840</a:t>
            </a:r>
          </a:p>
          <a:p>
            <a:r>
              <a:rPr lang="en-US">
                <a:ea typeface="+mn-lt"/>
                <a:cs typeface="+mn-lt"/>
              </a:rPr>
              <a:t>Working on borrowing NCIP addon to improve </a:t>
            </a:r>
            <a:r>
              <a:rPr lang="en-US" err="1">
                <a:ea typeface="+mn-lt"/>
                <a:cs typeface="+mn-lt"/>
              </a:rPr>
              <a:t>ILLiad</a:t>
            </a:r>
            <a:r>
              <a:rPr lang="en-US">
                <a:ea typeface="+mn-lt"/>
                <a:cs typeface="+mn-lt"/>
              </a:rPr>
              <a:t>/Alma integration</a:t>
            </a:r>
            <a:endParaRPr lang="en-US">
              <a:cs typeface="Calibri"/>
            </a:endParaRPr>
          </a:p>
        </p:txBody>
      </p:sp>
      <p:pic>
        <p:nvPicPr>
          <p:cNvPr id="4" name="Picture 4" descr="A close up of a sign&#10;&#10;Description generated with very high confidence">
            <a:extLst>
              <a:ext uri="{FF2B5EF4-FFF2-40B4-BE49-F238E27FC236}">
                <a16:creationId xmlns:a16="http://schemas.microsoft.com/office/drawing/2014/main" id="{FA64AC10-86C0-42D5-A1A7-9B4889513FB3}"/>
              </a:ext>
            </a:extLst>
          </p:cNvPr>
          <p:cNvPicPr>
            <a:picLocks noChangeAspect="1"/>
          </p:cNvPicPr>
          <p:nvPr/>
        </p:nvPicPr>
        <p:blipFill>
          <a:blip r:embed="rId4"/>
          <a:stretch>
            <a:fillRect/>
          </a:stretch>
        </p:blipFill>
        <p:spPr>
          <a:xfrm>
            <a:off x="8694195" y="3424604"/>
            <a:ext cx="2743198" cy="1287965"/>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26E7FFC7-7DE6-4E11-BE4F-91ACC1AB488C}"/>
              </a:ext>
            </a:extLst>
          </p:cNvPr>
          <p:cNvPicPr>
            <a:picLocks noChangeAspect="1"/>
          </p:cNvPicPr>
          <p:nvPr/>
        </p:nvPicPr>
        <p:blipFill>
          <a:blip r:embed="rId5"/>
          <a:stretch>
            <a:fillRect/>
          </a:stretch>
        </p:blipFill>
        <p:spPr>
          <a:xfrm>
            <a:off x="8700601" y="1221644"/>
            <a:ext cx="2676525" cy="1704975"/>
          </a:xfrm>
          <a:prstGeom prst="rect">
            <a:avLst/>
          </a:prstGeom>
        </p:spPr>
      </p:pic>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6"/>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7"/>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8"/>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9"/>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79633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838200" y="271011"/>
            <a:ext cx="10515600" cy="1325563"/>
          </a:xfrm>
        </p:spPr>
        <p:txBody>
          <a:bodyPr/>
          <a:lstStyle/>
          <a:p>
            <a:r>
              <a:rPr lang="en-US"/>
              <a:t>Support Update</a:t>
            </a:r>
          </a:p>
        </p:txBody>
      </p:sp>
      <p:sp>
        <p:nvSpPr>
          <p:cNvPr id="12" name="Content Placeholder 11"/>
          <p:cNvSpPr>
            <a:spLocks noGrp="1"/>
          </p:cNvSpPr>
          <p:nvPr>
            <p:ph sz="half" idx="2"/>
          </p:nvPr>
        </p:nvSpPr>
        <p:spPr>
          <a:xfrm>
            <a:off x="6539774" y="1128269"/>
            <a:ext cx="5181600" cy="4351338"/>
          </a:xfrm>
        </p:spPr>
        <p:txBody>
          <a:bodyPr>
            <a:normAutofit/>
          </a:bodyPr>
          <a:lstStyle/>
          <a:p>
            <a:r>
              <a:rPr lang="en-US"/>
              <a:t>SLSS/SLC met with:</a:t>
            </a:r>
          </a:p>
          <a:p>
            <a:pPr lvl="1"/>
            <a:r>
              <a:rPr lang="en-US" err="1"/>
              <a:t>ExLibris</a:t>
            </a:r>
            <a:r>
              <a:rPr lang="en-US"/>
              <a:t> support managers on November 20th.</a:t>
            </a:r>
          </a:p>
          <a:p>
            <a:r>
              <a:rPr lang="en-US"/>
              <a:t>Continuing targeted discussions on Primo VE issues.</a:t>
            </a:r>
          </a:p>
          <a:p>
            <a:r>
              <a:rPr lang="en-US"/>
              <a:t>If you have issues, please submit Salesforce cases.</a:t>
            </a:r>
          </a:p>
          <a:p>
            <a:r>
              <a:rPr lang="en-US"/>
              <a:t>Don’t hesitate to escalate or provide feedback if you want an update on your case.</a:t>
            </a:r>
          </a:p>
          <a:p>
            <a:pPr marL="457200" lvl="1" indent="0">
              <a:buNone/>
            </a:pPr>
            <a:endParaRPr lang="en-US"/>
          </a:p>
        </p:txBody>
      </p:sp>
      <p:pic>
        <p:nvPicPr>
          <p:cNvPr id="13" name="Content Placeholder 12" descr="Screen Clipping"/>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14338" y="1825625"/>
            <a:ext cx="5181600" cy="2956626"/>
          </a:xfrm>
        </p:spPr>
      </p:pic>
      <p:sp>
        <p:nvSpPr>
          <p:cNvPr id="14" name="Rectangle 13"/>
          <p:cNvSpPr/>
          <p:nvPr/>
        </p:nvSpPr>
        <p:spPr>
          <a:xfrm>
            <a:off x="76200" y="4971902"/>
            <a:ext cx="6096000" cy="646331"/>
          </a:xfrm>
          <a:prstGeom prst="rect">
            <a:avLst/>
          </a:prstGeom>
        </p:spPr>
        <p:txBody>
          <a:bodyPr>
            <a:spAutoFit/>
          </a:bodyPr>
          <a:lstStyle/>
          <a:p>
            <a:r>
              <a:rPr lang="en-US">
                <a:hlinkClick r:id="rId7"/>
              </a:rPr>
              <a:t>https://knowledge.exlibrisgroup.com/Cross_Product/Knowledge_Articles/Escalation_Policy</a:t>
            </a:r>
            <a:endParaRPr lang="en-US"/>
          </a:p>
        </p:txBody>
      </p:sp>
    </p:spTree>
    <p:extLst>
      <p:ext uri="{BB962C8B-B14F-4D97-AF65-F5344CB8AC3E}">
        <p14:creationId xmlns:p14="http://schemas.microsoft.com/office/powerpoint/2010/main" val="294824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89279"/>
            <a:ext cx="10515600" cy="715963"/>
          </a:xfrm>
        </p:spPr>
        <p:txBody>
          <a:bodyPr>
            <a:normAutofit/>
          </a:bodyPr>
          <a:lstStyle/>
          <a:p>
            <a:r>
              <a:rPr lang="en-US" b="1">
                <a:cs typeface="Calibri Light"/>
              </a:rPr>
              <a:t>Network Maintenance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098796"/>
            <a:ext cx="10515600" cy="4878875"/>
          </a:xfrm>
        </p:spPr>
        <p:txBody>
          <a:bodyPr vert="horz" lIns="91440" tIns="45720" rIns="91440" bIns="45720" rtlCol="0" anchor="t">
            <a:normAutofit lnSpcReduction="10000"/>
          </a:bodyPr>
          <a:lstStyle/>
          <a:p>
            <a:r>
              <a:rPr lang="en-US">
                <a:cs typeface="Calibri"/>
              </a:rPr>
              <a:t>Purging physical ghost bib records in the NZ has been post-</a:t>
            </a:r>
            <a:r>
              <a:rPr lang="en-US" err="1">
                <a:cs typeface="Calibri"/>
              </a:rPr>
              <a:t>poned</a:t>
            </a:r>
            <a:r>
              <a:rPr lang="en-US">
                <a:cs typeface="Calibri"/>
              </a:rPr>
              <a:t> to allow campuses more time to link their unlinked IZ bib records to the NZ</a:t>
            </a:r>
          </a:p>
          <a:p>
            <a:r>
              <a:rPr lang="en-US">
                <a:cs typeface="Calibri"/>
              </a:rPr>
              <a:t>On-going deletion of e-resources in the NZ that do not have campus holdings. The e-resources in the NZ were either:</a:t>
            </a:r>
          </a:p>
          <a:p>
            <a:pPr lvl="1"/>
            <a:r>
              <a:rPr lang="en-US">
                <a:cs typeface="Calibri"/>
              </a:rPr>
              <a:t>Migrated </a:t>
            </a:r>
          </a:p>
          <a:p>
            <a:pPr lvl="1"/>
            <a:r>
              <a:rPr lang="en-US">
                <a:cs typeface="Calibri"/>
              </a:rPr>
              <a:t>Imported into the NZ from:</a:t>
            </a:r>
          </a:p>
          <a:p>
            <a:pPr lvl="2">
              <a:buFont typeface="Courier New" panose="020B0604020202020204" pitchFamily="34" charset="0"/>
              <a:buChar char="o"/>
            </a:pPr>
            <a:r>
              <a:rPr lang="en-US">
                <a:cs typeface="Calibri"/>
              </a:rPr>
              <a:t>OCLC nightly jobs</a:t>
            </a:r>
          </a:p>
          <a:p>
            <a:pPr lvl="2">
              <a:buFont typeface="Courier New" panose="020B0604020202020204" pitchFamily="34" charset="0"/>
              <a:buChar char="o"/>
            </a:pPr>
            <a:r>
              <a:rPr lang="en-US">
                <a:cs typeface="Calibri"/>
              </a:rPr>
              <a:t>OCLC NZ export via the NZ OCLC export in Alma</a:t>
            </a:r>
          </a:p>
          <a:p>
            <a:r>
              <a:rPr lang="en-US">
                <a:cs typeface="Calibri"/>
              </a:rPr>
              <a:t>Updated the NZ filter used for import profiles to refine the exclusion of e-resource into the NZ</a:t>
            </a:r>
          </a:p>
          <a:p>
            <a:pPr lvl="1"/>
            <a:r>
              <a:rPr lang="en-US">
                <a:cs typeface="Calibri"/>
              </a:rPr>
              <a:t>008 position 23 of q – direct electronic</a:t>
            </a:r>
          </a:p>
          <a:p>
            <a:pPr lvl="1"/>
            <a:r>
              <a:rPr lang="en-US">
                <a:cs typeface="Calibri"/>
              </a:rPr>
              <a:t>337 $a with computer</a:t>
            </a:r>
          </a:p>
          <a:p>
            <a:pPr marL="457200" lvl="1"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299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72048"/>
            <a:ext cx="10515600" cy="891810"/>
          </a:xfrm>
        </p:spPr>
        <p:txBody>
          <a:bodyPr/>
          <a:lstStyle/>
          <a:p>
            <a:r>
              <a:rPr lang="en-US" b="1">
                <a:cs typeface="Calibri Light"/>
              </a:rPr>
              <a:t>API Based Ordering Task Force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9" y="958118"/>
            <a:ext cx="10515600" cy="5125060"/>
          </a:xfrm>
        </p:spPr>
        <p:txBody>
          <a:bodyPr vert="horz" lIns="91440" tIns="45720" rIns="91440" bIns="45720" rtlCol="0" anchor="t">
            <a:normAutofit fontScale="92500" lnSpcReduction="10000"/>
          </a:bodyPr>
          <a:lstStyle/>
          <a:p>
            <a:r>
              <a:rPr lang="en-US">
                <a:cs typeface="Calibri"/>
              </a:rPr>
              <a:t>Members: </a:t>
            </a:r>
            <a:endParaRPr lang="en-US">
              <a:ea typeface="+mn-lt"/>
              <a:cs typeface="+mn-lt"/>
            </a:endParaRPr>
          </a:p>
          <a:p>
            <a:pPr lvl="1">
              <a:buFont typeface="Courier New" panose="020B0604020202020204" pitchFamily="34" charset="0"/>
              <a:buChar char="o"/>
            </a:pPr>
            <a:r>
              <a:rPr lang="en-US">
                <a:ea typeface="+mn-lt"/>
                <a:cs typeface="+mn-lt"/>
              </a:rPr>
              <a:t>Marla Gruner, Ulster CC </a:t>
            </a:r>
          </a:p>
          <a:p>
            <a:pPr lvl="1">
              <a:buFont typeface="Courier New" panose="020B0604020202020204" pitchFamily="34" charset="0"/>
              <a:buChar char="o"/>
            </a:pPr>
            <a:r>
              <a:rPr lang="en-US">
                <a:ea typeface="+mn-lt"/>
                <a:cs typeface="+mn-lt"/>
              </a:rPr>
              <a:t>Kate Jones, Oswego</a:t>
            </a:r>
            <a:endParaRPr lang="en-US">
              <a:cs typeface="Calibri"/>
            </a:endParaRPr>
          </a:p>
          <a:p>
            <a:pPr lvl="1">
              <a:buFont typeface="Courier New" panose="020B0604020202020204" pitchFamily="34" charset="0"/>
              <a:buChar char="o"/>
            </a:pPr>
            <a:r>
              <a:rPr lang="en-US">
                <a:ea typeface="+mn-lt"/>
                <a:cs typeface="+mn-lt"/>
              </a:rPr>
              <a:t>Maggie Mcgee, SLSS, Chair</a:t>
            </a:r>
            <a:endParaRPr lang="en-US">
              <a:cs typeface="Calibri"/>
            </a:endParaRPr>
          </a:p>
          <a:p>
            <a:pPr lvl="1">
              <a:buFont typeface="Courier New" panose="020B0604020202020204" pitchFamily="34" charset="0"/>
              <a:buChar char="o"/>
            </a:pPr>
            <a:r>
              <a:rPr lang="en-US">
                <a:ea typeface="+mn-lt"/>
                <a:cs typeface="+mn-lt"/>
              </a:rPr>
              <a:t>Jason Parker, Buffalo</a:t>
            </a:r>
            <a:endParaRPr lang="en-US">
              <a:cs typeface="Calibri"/>
            </a:endParaRPr>
          </a:p>
          <a:p>
            <a:pPr lvl="1">
              <a:buFont typeface="Courier New" panose="020B0604020202020204" pitchFamily="34" charset="0"/>
              <a:buChar char="o"/>
            </a:pPr>
            <a:r>
              <a:rPr lang="en-US">
                <a:ea typeface="+mn-lt"/>
                <a:cs typeface="+mn-lt"/>
              </a:rPr>
              <a:t>Noah Roth, Broome Community College</a:t>
            </a:r>
          </a:p>
          <a:p>
            <a:pPr lvl="1">
              <a:buFont typeface="Courier New" panose="020B0604020202020204" pitchFamily="34" charset="0"/>
              <a:buChar char="o"/>
            </a:pPr>
            <a:r>
              <a:rPr lang="en-US">
                <a:ea typeface="+mn-lt"/>
                <a:cs typeface="+mn-lt"/>
              </a:rPr>
              <a:t>Marian Stern, Binghamton</a:t>
            </a:r>
          </a:p>
          <a:p>
            <a:r>
              <a:rPr lang="en-US">
                <a:ea typeface="+mn-lt"/>
                <a:cs typeface="+mn-lt"/>
              </a:rPr>
              <a:t>Task force commenced on 11/4/2019</a:t>
            </a:r>
            <a:endParaRPr lang="en-US">
              <a:cs typeface="Calibri"/>
            </a:endParaRPr>
          </a:p>
          <a:p>
            <a:r>
              <a:rPr lang="en-US">
                <a:cs typeface="Calibri"/>
              </a:rPr>
              <a:t>Expected completion of the task force is February/March 2020</a:t>
            </a:r>
            <a:endParaRPr lang="en-US"/>
          </a:p>
          <a:p>
            <a:r>
              <a:rPr lang="en-US">
                <a:cs typeface="Calibri"/>
              </a:rPr>
              <a:t>Focus of the task force is to evaluate </a:t>
            </a:r>
            <a:r>
              <a:rPr lang="en-US">
                <a:ea typeface="+mn-lt"/>
                <a:cs typeface="+mn-lt"/>
              </a:rPr>
              <a:t>how API based ordering will work with the SUNY Network Zone environment </a:t>
            </a:r>
            <a:r>
              <a:rPr lang="en-US">
                <a:cs typeface="Calibri"/>
              </a:rPr>
              <a:t>and to create policies and best practices on our findings</a:t>
            </a:r>
          </a:p>
          <a:p>
            <a:r>
              <a:rPr lang="en-US">
                <a:ea typeface="+mn-lt"/>
                <a:cs typeface="+mn-lt"/>
              </a:rPr>
              <a:t>Task Force </a:t>
            </a:r>
            <a:r>
              <a:rPr lang="en-US" err="1">
                <a:ea typeface="+mn-lt"/>
                <a:cs typeface="+mn-lt"/>
              </a:rPr>
              <a:t>Libguide</a:t>
            </a:r>
            <a:r>
              <a:rPr lang="en-US">
                <a:ea typeface="+mn-lt"/>
                <a:cs typeface="+mn-lt"/>
              </a:rPr>
              <a:t>: </a:t>
            </a:r>
            <a:r>
              <a:rPr lang="en-US">
                <a:cs typeface="Calibri"/>
              </a:rPr>
              <a:t> </a:t>
            </a:r>
            <a:r>
              <a:rPr lang="en-US">
                <a:cs typeface="Calibri"/>
                <a:hlinkClick r:id="rId3"/>
              </a:rPr>
              <a:t>https://slcny.libguides.com/api-task-force</a:t>
            </a: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2739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224448"/>
            <a:ext cx="10515600" cy="809748"/>
          </a:xfrm>
        </p:spPr>
        <p:txBody>
          <a:bodyPr/>
          <a:lstStyle/>
          <a:p>
            <a:r>
              <a:rPr lang="en-US" b="1">
                <a:cs typeface="Calibri Light"/>
              </a:rPr>
              <a:t>OCLC New FTP Server</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169134"/>
            <a:ext cx="10879015" cy="4527183"/>
          </a:xfrm>
        </p:spPr>
        <p:txBody>
          <a:bodyPr vert="horz" lIns="91440" tIns="45720" rIns="91440" bIns="45720" rtlCol="0" anchor="t">
            <a:normAutofit fontScale="92500"/>
          </a:bodyPr>
          <a:lstStyle/>
          <a:p>
            <a:r>
              <a:rPr lang="en-US">
                <a:cs typeface="Calibri"/>
              </a:rPr>
              <a:t>OCLC customers are required to move to their new ftp server by 12/31/2019</a:t>
            </a:r>
          </a:p>
          <a:p>
            <a:pPr lvl="1"/>
            <a:r>
              <a:rPr lang="en-US">
                <a:ea typeface="+mn-lt"/>
                <a:cs typeface="+mn-lt"/>
              </a:rPr>
              <a:t>OCLC documentation on the upcoming server changes: </a:t>
            </a:r>
            <a:r>
              <a:rPr lang="en-US">
                <a:cs typeface="Calibri"/>
                <a:hlinkClick r:id="rId3"/>
              </a:rPr>
              <a:t>https://help.oclc.org/Librarian_Toolbox/Exchange_files_with_OCLC</a:t>
            </a:r>
            <a:endParaRPr lang="en-US">
              <a:ea typeface="+mn-lt"/>
              <a:cs typeface="+mn-lt"/>
            </a:endParaRPr>
          </a:p>
          <a:p>
            <a:r>
              <a:rPr lang="en-US">
                <a:cs typeface="Calibri"/>
              </a:rPr>
              <a:t>Testing of the new OCLC ftp server revealed a problem that Alma does not allow the absolute path to be used. As a resullt, publishing profiles files being sent to OCLC from Alma are not being sent to the correct folder in the OCLC </a:t>
            </a:r>
            <a:r>
              <a:rPr lang="en-US" err="1">
                <a:cs typeface="Calibri"/>
              </a:rPr>
              <a:t>Worldshare</a:t>
            </a:r>
            <a:r>
              <a:rPr lang="en-US">
                <a:cs typeface="Calibri"/>
              </a:rPr>
              <a:t> data sync collections</a:t>
            </a:r>
          </a:p>
          <a:p>
            <a:r>
              <a:rPr lang="en-US">
                <a:ea typeface="+mn-lt"/>
                <a:cs typeface="+mn-lt"/>
              </a:rPr>
              <a:t>The SLSS is working with Ex Libris and OCLC to resolve this issue</a:t>
            </a:r>
            <a:endParaRPr lang="en-US">
              <a:cs typeface="Calibri"/>
            </a:endParaRPr>
          </a:p>
          <a:p>
            <a:pPr lvl="1"/>
            <a:r>
              <a:rPr lang="en-US">
                <a:cs typeface="Calibri"/>
              </a:rPr>
              <a:t>Case </a:t>
            </a:r>
            <a:r>
              <a:rPr lang="en-US">
                <a:ea typeface="+mn-lt"/>
                <a:cs typeface="+mn-lt"/>
              </a:rPr>
              <a:t>00736685 was opened on October 4, 2019</a:t>
            </a:r>
          </a:p>
          <a:p>
            <a:pPr lvl="1"/>
            <a:r>
              <a:rPr lang="en-US">
                <a:ea typeface="+mn-lt"/>
                <a:cs typeface="+mn-lt"/>
              </a:rPr>
              <a:t>Met with Ex Libris and OCLC on November 22, 2019</a:t>
            </a:r>
          </a:p>
          <a:p>
            <a:pPr lvl="1"/>
            <a:r>
              <a:rPr lang="en-US">
                <a:ea typeface="+mn-lt"/>
                <a:cs typeface="+mn-lt"/>
              </a:rPr>
              <a:t>Case 00736685 was escaleted on November 22, 2019</a:t>
            </a:r>
          </a:p>
          <a:p>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9742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36879"/>
            <a:ext cx="10515600" cy="715963"/>
          </a:xfrm>
        </p:spPr>
        <p:txBody>
          <a:bodyPr>
            <a:normAutofit fontScale="90000"/>
          </a:bodyPr>
          <a:lstStyle/>
          <a:p>
            <a:r>
              <a:rPr lang="en-US" b="1">
                <a:cs typeface="Calibri Light"/>
              </a:rPr>
              <a:t>Alma Releases Related to Resource Management</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016735"/>
            <a:ext cx="10515600" cy="4937490"/>
          </a:xfrm>
        </p:spPr>
        <p:txBody>
          <a:bodyPr vert="horz" lIns="91440" tIns="45720" rIns="91440" bIns="45720" rtlCol="0" anchor="t">
            <a:normAutofit fontScale="92500" lnSpcReduction="10000"/>
          </a:bodyPr>
          <a:lstStyle/>
          <a:p>
            <a:r>
              <a:rPr lang="en-US">
                <a:cs typeface="Calibri"/>
              </a:rPr>
              <a:t>November</a:t>
            </a:r>
          </a:p>
          <a:p>
            <a:pPr lvl="1"/>
            <a:r>
              <a:rPr lang="en-US"/>
              <a:t>Institution Zone and Network Zone included as Search Resources in Search Profile</a:t>
            </a:r>
            <a:endParaRPr lang="en-US">
              <a:ea typeface="+mn-lt"/>
              <a:cs typeface="+mn-lt"/>
            </a:endParaRPr>
          </a:p>
          <a:p>
            <a:pPr lvl="2">
              <a:buFont typeface="Courier New" panose="020B0604020202020204" pitchFamily="34" charset="0"/>
              <a:buChar char="o"/>
            </a:pPr>
            <a:r>
              <a:rPr lang="en-US">
                <a:ea typeface="+mn-lt"/>
                <a:cs typeface="+mn-lt"/>
              </a:rPr>
              <a:t> </a:t>
            </a:r>
            <a:r>
              <a:rPr lang="en-US">
                <a:ea typeface="+mn-lt"/>
                <a:cs typeface="+mn-lt"/>
                <a:hlinkClick r:id="rId3"/>
              </a:rPr>
              <a:t>https://public.3.basecamp.com/p/WXcqXbmJjQxB4Y17eaF9XeEG</a:t>
            </a:r>
            <a:endParaRPr lang="en-US">
              <a:cs typeface="Calibri"/>
            </a:endParaRPr>
          </a:p>
          <a:p>
            <a:r>
              <a:rPr lang="en-US">
                <a:cs typeface="Calibri"/>
              </a:rPr>
              <a:t>December</a:t>
            </a:r>
          </a:p>
          <a:p>
            <a:pPr lvl="1"/>
            <a:r>
              <a:rPr lang="en-US">
                <a:cs typeface="Calibri"/>
              </a:rPr>
              <a:t>Physical items export will now include the "other system number" - 035 $a (OCLC number)</a:t>
            </a:r>
          </a:p>
          <a:p>
            <a:pPr lvl="1"/>
            <a:r>
              <a:rPr lang="en-US">
                <a:cs typeface="Calibri"/>
              </a:rPr>
              <a:t>Semi-annual re-indexing will be run to improve Alma's</a:t>
            </a:r>
            <a:r>
              <a:rPr lang="en-US">
                <a:ea typeface="+mn-lt"/>
                <a:cs typeface="+mn-lt"/>
              </a:rPr>
              <a:t> search mechanism</a:t>
            </a:r>
          </a:p>
          <a:p>
            <a:pPr lvl="1"/>
            <a:r>
              <a:rPr lang="en-US">
                <a:ea typeface="+mn-lt"/>
                <a:cs typeface="+mn-lt"/>
              </a:rPr>
              <a:t>A local call number duplication check was added, with 905$s added to MARC21&amp; </a:t>
            </a:r>
            <a:r>
              <a:rPr lang="en-US" err="1">
                <a:ea typeface="+mn-lt"/>
                <a:cs typeface="+mn-lt"/>
              </a:rPr>
              <a:t>Kormarc</a:t>
            </a:r>
            <a:r>
              <a:rPr lang="en-US">
                <a:ea typeface="+mn-lt"/>
                <a:cs typeface="+mn-lt"/>
              </a:rPr>
              <a:t> options. In order to enable this feature, contact Ex </a:t>
            </a:r>
            <a:r>
              <a:rPr lang="en-US" err="1">
                <a:ea typeface="+mn-lt"/>
                <a:cs typeface="+mn-lt"/>
              </a:rPr>
              <a:t>Libris</a:t>
            </a:r>
            <a:r>
              <a:rPr lang="en-US">
                <a:ea typeface="+mn-lt"/>
                <a:cs typeface="+mn-lt"/>
              </a:rPr>
              <a:t> customer support</a:t>
            </a:r>
          </a:p>
          <a:p>
            <a:pPr lvl="1"/>
            <a:r>
              <a:rPr lang="en-US">
                <a:ea typeface="+mn-lt"/>
                <a:cs typeface="+mn-lt"/>
              </a:rPr>
              <a:t>In MD Import, the ISBN (exact subfield match)/024/035 match method found matches between 020$$z of the imported record and 020$$a of the existing record, as did the ISSN (exact subfield match)/024/035 match method with 022 fields, correspondingly. This was fixed. Matches are now found only between the same subfields</a:t>
            </a:r>
          </a:p>
          <a:p>
            <a:pPr lvl="1"/>
            <a:r>
              <a:rPr lang="en-US">
                <a:ea typeface="+mn-lt"/>
                <a:cs typeface="+mn-lt"/>
              </a:rPr>
              <a:t>Loan statistics will be viewable from a physical title repository search</a:t>
            </a:r>
          </a:p>
          <a:p>
            <a:pPr marL="457200" lvl="1" indent="0">
              <a:buNone/>
            </a:pPr>
            <a:endParaRPr lang="en-US">
              <a:ea typeface="+mn-lt"/>
              <a:cs typeface="+mn-lt"/>
            </a:endParaRPr>
          </a:p>
          <a:p>
            <a:pPr lvl="1"/>
            <a:endParaRPr lang="en-US">
              <a:ea typeface="+mn-lt"/>
              <a:cs typeface="+mn-lt"/>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4603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Jennifer Koerber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Training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09868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p:txBody>
          <a:bodyPr/>
          <a:lstStyle/>
          <a:p>
            <a:r>
              <a:rPr lang="en-US" b="1">
                <a:cs typeface="Calibri Light"/>
              </a:rPr>
              <a:t>Recent Trainings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567718"/>
            <a:ext cx="10515600" cy="4609245"/>
          </a:xfrm>
        </p:spPr>
        <p:txBody>
          <a:bodyPr vert="horz" lIns="91440" tIns="45720" rIns="91440" bIns="45720" rtlCol="0" anchor="t">
            <a:normAutofit/>
          </a:bodyPr>
          <a:lstStyle/>
          <a:p>
            <a:r>
              <a:rPr lang="en-US">
                <a:ea typeface="+mn-lt"/>
                <a:cs typeface="+mn-lt"/>
              </a:rPr>
              <a:t>"A New Method for Exporting Unfilled Resources Sharing Requests from Alma to </a:t>
            </a:r>
            <a:r>
              <a:rPr lang="en-US" err="1">
                <a:ea typeface="+mn-lt"/>
                <a:cs typeface="+mn-lt"/>
              </a:rPr>
              <a:t>ILLiad</a:t>
            </a:r>
            <a:r>
              <a:rPr lang="en-US">
                <a:ea typeface="+mn-lt"/>
                <a:cs typeface="+mn-lt"/>
              </a:rPr>
              <a:t>" – Nov 5, webinar</a:t>
            </a:r>
            <a:endParaRPr lang="en-US">
              <a:cs typeface="Calibri" panose="020F0502020204030204"/>
            </a:endParaRPr>
          </a:p>
          <a:p>
            <a:r>
              <a:rPr lang="en-US">
                <a:ea typeface="+mn-lt"/>
                <a:cs typeface="+mn-lt"/>
              </a:rPr>
              <a:t>"Analytics Basics Training" – Nov 6 &amp; 7, full-day sessions in person at Syracuse and Middletown</a:t>
            </a:r>
          </a:p>
          <a:p>
            <a:r>
              <a:rPr lang="en-US">
                <a:cs typeface="Calibri"/>
              </a:rPr>
              <a:t>"</a:t>
            </a:r>
            <a:r>
              <a:rPr lang="en-US" err="1">
                <a:cs typeface="Calibri"/>
              </a:rPr>
              <a:t>Unpaywall</a:t>
            </a:r>
            <a:r>
              <a:rPr lang="en-US">
                <a:cs typeface="Calibri"/>
              </a:rPr>
              <a:t> Linking and Monitoring CZ Tasks" – Nov 15, webinar</a:t>
            </a:r>
          </a:p>
          <a:p>
            <a:r>
              <a:rPr lang="en-US">
                <a:cs typeface="Calibri"/>
              </a:rPr>
              <a:t>"Alma's New Letter Editing Features" </a:t>
            </a:r>
            <a:r>
              <a:rPr lang="en-US">
                <a:ea typeface="+mn-lt"/>
                <a:cs typeface="+mn-lt"/>
              </a:rPr>
              <a:t>–</a:t>
            </a:r>
            <a:r>
              <a:rPr lang="en-US">
                <a:cs typeface="Calibri"/>
              </a:rPr>
              <a:t> Nov 20, webinar</a:t>
            </a: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26966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16F-9264-4D83-8C02-17AAEF47E202}"/>
              </a:ext>
            </a:extLst>
          </p:cNvPr>
          <p:cNvSpPr>
            <a:spLocks noGrp="1"/>
          </p:cNvSpPr>
          <p:nvPr>
            <p:ph type="title"/>
          </p:nvPr>
        </p:nvSpPr>
        <p:spPr>
          <a:xfrm>
            <a:off x="307579" y="60940"/>
            <a:ext cx="10515600" cy="1325563"/>
          </a:xfrm>
        </p:spPr>
        <p:txBody>
          <a:bodyPr/>
          <a:lstStyle/>
          <a:p>
            <a:r>
              <a:rPr lang="en-US" b="1">
                <a:cs typeface="Calibri Light"/>
              </a:rPr>
              <a:t>Upcoming Trainings</a:t>
            </a:r>
          </a:p>
        </p:txBody>
      </p:sp>
      <p:sp>
        <p:nvSpPr>
          <p:cNvPr id="3" name="Content Placeholder 2">
            <a:extLst>
              <a:ext uri="{FF2B5EF4-FFF2-40B4-BE49-F238E27FC236}">
                <a16:creationId xmlns:a16="http://schemas.microsoft.com/office/drawing/2014/main" id="{FB9274B1-AFC9-4FA6-8DD4-15DD0E25131C}"/>
              </a:ext>
            </a:extLst>
          </p:cNvPr>
          <p:cNvSpPr>
            <a:spLocks noGrp="1"/>
          </p:cNvSpPr>
          <p:nvPr>
            <p:ph idx="1"/>
          </p:nvPr>
        </p:nvSpPr>
        <p:spPr>
          <a:xfrm>
            <a:off x="541176" y="1160780"/>
            <a:ext cx="11457536" cy="4709254"/>
          </a:xfrm>
        </p:spPr>
        <p:txBody>
          <a:bodyPr vert="horz" lIns="91440" tIns="45720" rIns="91440" bIns="45720" rtlCol="0" anchor="t">
            <a:normAutofit fontScale="92500" lnSpcReduction="10000"/>
          </a:bodyPr>
          <a:lstStyle/>
          <a:p>
            <a:r>
              <a:rPr lang="en-US">
                <a:cs typeface="Calibri"/>
              </a:rPr>
              <a:t>"Advanced Search or Analytics?" on December 3, 11am</a:t>
            </a:r>
          </a:p>
          <a:p>
            <a:r>
              <a:rPr lang="en-US">
                <a:ea typeface="+mn-lt"/>
                <a:cs typeface="+mn-lt"/>
              </a:rPr>
              <a:t>"</a:t>
            </a:r>
            <a:r>
              <a:rPr lang="en-US" err="1">
                <a:ea typeface="+mn-lt"/>
                <a:cs typeface="+mn-lt"/>
              </a:rPr>
              <a:t>EBook</a:t>
            </a:r>
            <a:r>
              <a:rPr lang="en-US">
                <a:ea typeface="+mn-lt"/>
                <a:cs typeface="+mn-lt"/>
              </a:rPr>
              <a:t> Activation" on December 4, 11am</a:t>
            </a:r>
          </a:p>
          <a:p>
            <a:r>
              <a:rPr lang="en-US">
                <a:ea typeface="+mn-lt"/>
                <a:cs typeface="+mn-lt"/>
              </a:rPr>
              <a:t>"Advanced Resource Sharing Lending Workflows," December 6, 1pm</a:t>
            </a:r>
          </a:p>
          <a:p>
            <a:r>
              <a:rPr lang="en-US">
                <a:ea typeface="+mn-lt"/>
                <a:cs typeface="+mn-lt"/>
              </a:rPr>
              <a:t>"Ordering eBooks in the IZ", December 10, 10am</a:t>
            </a:r>
          </a:p>
          <a:p>
            <a:r>
              <a:rPr lang="en-US">
                <a:ea typeface="+mn-lt"/>
                <a:cs typeface="+mn-lt"/>
              </a:rPr>
              <a:t>"'Share With Network' in the MDE," December 12, 10am</a:t>
            </a:r>
          </a:p>
          <a:p>
            <a:r>
              <a:rPr lang="en-US">
                <a:ea typeface="+mn-lt"/>
                <a:cs typeface="+mn-lt"/>
              </a:rPr>
              <a:t>"Managing RS Requests from Link Resolver," December 11, 1pm</a:t>
            </a:r>
          </a:p>
          <a:p>
            <a:r>
              <a:rPr lang="en-US">
                <a:ea typeface="+mn-lt"/>
                <a:cs typeface="+mn-lt"/>
              </a:rPr>
              <a:t>"Advanced Resource Sharing Borrowing Workflows," December 13, 1pm</a:t>
            </a:r>
          </a:p>
          <a:p>
            <a:r>
              <a:rPr lang="en-US">
                <a:ea typeface="+mn-lt"/>
                <a:cs typeface="+mn-lt"/>
              </a:rPr>
              <a:t>"Making OER Content Discoverable in Primo" December 16, 10am</a:t>
            </a:r>
          </a:p>
          <a:p>
            <a:r>
              <a:rPr lang="en-US">
                <a:ea typeface="+mn-lt"/>
                <a:cs typeface="+mn-lt"/>
              </a:rPr>
              <a:t>"Merging Brief Records in the MDE," December 17, 10am</a:t>
            </a:r>
          </a:p>
          <a:p>
            <a:r>
              <a:rPr lang="en-US">
                <a:ea typeface="+mn-lt"/>
                <a:cs typeface="+mn-lt"/>
              </a:rPr>
              <a:t>"Keeping Local Collections Up to Date" on December 18, 11am</a:t>
            </a:r>
          </a:p>
          <a:p>
            <a:r>
              <a:rPr lang="en-US" err="1">
                <a:ea typeface="+mn-lt"/>
                <a:cs typeface="+mn-lt"/>
              </a:rPr>
              <a:t>SiS</a:t>
            </a:r>
            <a:r>
              <a:rPr lang="en-US">
                <a:ea typeface="+mn-lt"/>
                <a:cs typeface="+mn-lt"/>
              </a:rPr>
              <a:t> Load Working Sessions, December 19 &amp; 20 and January 6 - 8</a:t>
            </a:r>
          </a:p>
        </p:txBody>
      </p:sp>
      <p:sp>
        <p:nvSpPr>
          <p:cNvPr id="5" name="Rectangle 4">
            <a:extLst>
              <a:ext uri="{FF2B5EF4-FFF2-40B4-BE49-F238E27FC236}">
                <a16:creationId xmlns:a16="http://schemas.microsoft.com/office/drawing/2014/main" id="{4783830C-C753-4473-AEC3-9806A294099F}"/>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1A4BC9-3B09-4A6C-8EA4-DCB01A8D263C}"/>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0673ED-E140-4828-A924-88948693E6C7}"/>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A0629143-0476-481B-8E4D-8BE7FF9E887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1FCAFDCC-B815-4EDB-B94D-5B9050DFF345}"/>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8608A438-FBE4-4A23-B0B6-BB3F52EC8EA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4AD40F7-E690-428E-B6F8-06CF8DE4A421}"/>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DA220F4F-4718-4E6C-9733-C7274E12968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7143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Looking Ahead</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idx="1"/>
          </p:nvPr>
        </p:nvSpPr>
        <p:spPr>
          <a:xfrm>
            <a:off x="838200" y="1825625"/>
            <a:ext cx="10515600" cy="4126749"/>
          </a:xfrm>
        </p:spPr>
        <p:txBody>
          <a:bodyPr vert="horz" lIns="91440" tIns="45720" rIns="91440" bIns="45720" rtlCol="0" anchor="t">
            <a:normAutofit/>
          </a:bodyPr>
          <a:lstStyle/>
          <a:p>
            <a:r>
              <a:rPr lang="en-US">
                <a:cs typeface="Calibri"/>
              </a:rPr>
              <a:t>Bookmark the Training Calendar:</a:t>
            </a:r>
            <a:r>
              <a:rPr lang="en-US">
                <a:ea typeface="+mn-lt"/>
                <a:cs typeface="+mn-lt"/>
              </a:rPr>
              <a:t> </a:t>
            </a:r>
            <a:r>
              <a:rPr lang="en-US">
                <a:ea typeface="+mn-lt"/>
                <a:cs typeface="+mn-lt"/>
                <a:hlinkClick r:id="rId2"/>
              </a:rPr>
              <a:t>https://slcny.libcal.com/calendar/training/</a:t>
            </a:r>
            <a:endParaRPr lang="en-US">
              <a:ea typeface="+mn-lt"/>
              <a:cs typeface="+mn-lt"/>
            </a:endParaRPr>
          </a:p>
          <a:p>
            <a:pPr lvl="1"/>
            <a:r>
              <a:rPr lang="en-US">
                <a:ea typeface="+mn-lt"/>
                <a:cs typeface="+mn-lt"/>
              </a:rPr>
              <a:t>"Alma/Primo VE Analytics Overview" (1 session, TBD in December)</a:t>
            </a:r>
          </a:p>
          <a:p>
            <a:pPr lvl="1"/>
            <a:r>
              <a:rPr lang="en-US">
                <a:ea typeface="+mn-lt"/>
                <a:cs typeface="+mn-lt"/>
              </a:rPr>
              <a:t>"Creating Analytics Dashboards," (1 session, TBD in December)</a:t>
            </a:r>
          </a:p>
          <a:p>
            <a:pPr lvl="1"/>
            <a:r>
              <a:rPr lang="en-US">
                <a:cs typeface="Calibri"/>
              </a:rPr>
              <a:t>Monitoring Resource Sharing Request Lists &amp; Active Notes </a:t>
            </a:r>
            <a:br>
              <a:rPr lang="en-US">
                <a:cs typeface="Calibri"/>
              </a:rPr>
            </a:br>
            <a:r>
              <a:rPr lang="en-US">
                <a:cs typeface="Calibri"/>
              </a:rPr>
              <a:t>(2 sessions, TBD)</a:t>
            </a:r>
            <a:endParaRPr lang="en-US">
              <a:ea typeface="+mn-lt"/>
              <a:cs typeface="+mn-lt"/>
            </a:endParaRPr>
          </a:p>
          <a:p>
            <a:endParaRPr lang="en-US">
              <a:cs typeface="Calibri"/>
            </a:endParaRPr>
          </a:p>
          <a:p>
            <a:pPr marL="0" indent="0">
              <a:buNone/>
            </a:pPr>
            <a:r>
              <a:rPr lang="en-US">
                <a:cs typeface="Calibri"/>
              </a:rPr>
              <a:t>Working on both a 6-month training plan and curriculum maps, </a:t>
            </a:r>
            <a:br>
              <a:rPr lang="en-US">
                <a:cs typeface="Calibri"/>
              </a:rPr>
            </a:br>
            <a:r>
              <a:rPr lang="en-US">
                <a:cs typeface="Calibri"/>
              </a:rPr>
              <a:t>to provide training on a more regular schedule</a:t>
            </a:r>
          </a:p>
          <a:p>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98256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Looking Ahead</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idx="1"/>
          </p:nvPr>
        </p:nvSpPr>
        <p:spPr>
          <a:xfrm>
            <a:off x="838200" y="1825625"/>
            <a:ext cx="10515600" cy="4126749"/>
          </a:xfrm>
        </p:spPr>
        <p:txBody>
          <a:bodyPr vert="horz" lIns="91440" tIns="45720" rIns="91440" bIns="45720" rtlCol="0" anchor="t">
            <a:normAutofit/>
          </a:bodyPr>
          <a:lstStyle/>
          <a:p>
            <a:r>
              <a:rPr lang="en-US">
                <a:cs typeface="Calibri"/>
              </a:rPr>
              <a:t>First functional area training guides will be published in December</a:t>
            </a:r>
          </a:p>
          <a:p>
            <a:pPr lvl="1"/>
            <a:r>
              <a:rPr lang="en-US">
                <a:ea typeface="+mn-lt"/>
                <a:cs typeface="+mn-lt"/>
              </a:rPr>
              <a:t>Alma &amp; Primo VE Training overview guide (aka, "Where do I start?")</a:t>
            </a:r>
          </a:p>
          <a:p>
            <a:pPr lvl="1"/>
            <a:r>
              <a:rPr lang="en-US">
                <a:ea typeface="+mn-lt"/>
                <a:cs typeface="+mn-lt"/>
              </a:rPr>
              <a:t>Alma Search &amp; Navigation</a:t>
            </a:r>
          </a:p>
          <a:p>
            <a:pPr lvl="1"/>
            <a:r>
              <a:rPr lang="en-US">
                <a:ea typeface="+mn-lt"/>
                <a:cs typeface="+mn-lt"/>
              </a:rPr>
              <a:t>Fulfillment</a:t>
            </a:r>
          </a:p>
          <a:p>
            <a:pPr lvl="1"/>
            <a:r>
              <a:rPr lang="en-US">
                <a:ea typeface="+mn-lt"/>
                <a:cs typeface="+mn-lt"/>
              </a:rPr>
              <a:t>Analytics</a:t>
            </a:r>
          </a:p>
          <a:p>
            <a:pPr lvl="1"/>
            <a:endParaRPr lang="en-US">
              <a:ea typeface="+mn-lt"/>
              <a:cs typeface="+mn-lt"/>
            </a:endParaRPr>
          </a:p>
          <a:p>
            <a:r>
              <a:rPr lang="en-US">
                <a:cs typeface="Calibri"/>
              </a:rPr>
              <a:t>See Alma Sets &amp; Jobs for an example:</a:t>
            </a:r>
            <a:r>
              <a:rPr lang="en-US">
                <a:ea typeface="+mn-lt"/>
                <a:cs typeface="+mn-lt"/>
              </a:rPr>
              <a:t> </a:t>
            </a:r>
            <a:br>
              <a:rPr lang="en-US">
                <a:ea typeface="+mn-lt"/>
                <a:cs typeface="+mn-lt"/>
              </a:rPr>
            </a:br>
            <a:r>
              <a:rPr lang="en-US">
                <a:ea typeface="+mn-lt"/>
                <a:cs typeface="+mn-lt"/>
              </a:rPr>
              <a:t>https://slcny.libguides.com/training-sets-jobs</a:t>
            </a:r>
            <a:endParaRPr lang="en-US">
              <a:cs typeface="Calibri"/>
            </a:endParaRPr>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95118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General Support Trends and Comments</a:t>
            </a:r>
          </a:p>
        </p:txBody>
      </p:sp>
      <p:sp>
        <p:nvSpPr>
          <p:cNvPr id="6" name="Content Placeholder 5"/>
          <p:cNvSpPr>
            <a:spLocks noGrp="1"/>
          </p:cNvSpPr>
          <p:nvPr>
            <p:ph idx="1"/>
          </p:nvPr>
        </p:nvSpPr>
        <p:spPr>
          <a:xfrm>
            <a:off x="655088" y="1455903"/>
            <a:ext cx="9543586" cy="4452511"/>
          </a:xfrm>
        </p:spPr>
        <p:txBody>
          <a:bodyPr>
            <a:normAutofit fontScale="92500"/>
          </a:bodyPr>
          <a:lstStyle/>
          <a:p>
            <a:r>
              <a:rPr lang="en-US"/>
              <a:t>Linking issues are still taking a while to resolve.</a:t>
            </a:r>
          </a:p>
          <a:p>
            <a:r>
              <a:rPr lang="en-US"/>
              <a:t>Many cases sitting for a long time waiting for information from campus or pending customer response.</a:t>
            </a:r>
          </a:p>
          <a:p>
            <a:r>
              <a:rPr lang="en-US"/>
              <a:t>The more focused the question, the better the response.</a:t>
            </a:r>
          </a:p>
          <a:p>
            <a:r>
              <a:rPr lang="en-US"/>
              <a:t>The time to response for tier 1 analysis is an area where we’re looking for improvement.</a:t>
            </a:r>
          </a:p>
          <a:p>
            <a:r>
              <a:rPr lang="en-US"/>
              <a:t>Think critically about the priority on the case.  </a:t>
            </a:r>
            <a:r>
              <a:rPr lang="en-US" err="1"/>
              <a:t>ExLibris</a:t>
            </a:r>
            <a:r>
              <a:rPr lang="en-US"/>
              <a:t> takes these seriously.  So, if something’s a high priority, let them know.</a:t>
            </a:r>
          </a:p>
          <a:p>
            <a:r>
              <a:rPr lang="en-US"/>
              <a:t>We’re starting to get a sizable and growing number of “pending release” and “pending development” cases.</a:t>
            </a: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34475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Follow Up Matters</a:t>
            </a:r>
          </a:p>
        </p:txBody>
      </p:sp>
      <p:sp>
        <p:nvSpPr>
          <p:cNvPr id="3" name="Content Placeholder 2"/>
          <p:cNvSpPr>
            <a:spLocks noGrp="1"/>
          </p:cNvSpPr>
          <p:nvPr>
            <p:ph idx="1"/>
          </p:nvPr>
        </p:nvSpPr>
        <p:spPr>
          <a:xfrm>
            <a:off x="838200" y="1825625"/>
            <a:ext cx="5239215" cy="3894951"/>
          </a:xfrm>
        </p:spPr>
        <p:txBody>
          <a:bodyPr/>
          <a:lstStyle/>
          <a:p>
            <a:r>
              <a:rPr lang="en-US"/>
              <a:t>If you’re not getting a response in the time you’d like (within Response Level requirements), please:</a:t>
            </a:r>
          </a:p>
          <a:p>
            <a:pPr lvl="1"/>
            <a:r>
              <a:rPr lang="en-US"/>
              <a:t>Add a comment asking directly for an update.</a:t>
            </a:r>
          </a:p>
          <a:p>
            <a:pPr lvl="1"/>
            <a:r>
              <a:rPr lang="en-US"/>
              <a:t>Submit in-case feedback</a:t>
            </a:r>
          </a:p>
          <a:p>
            <a:pPr lvl="1"/>
            <a:r>
              <a:rPr lang="en-US"/>
              <a:t>If the issue is highly problematic, escalate it.</a:t>
            </a:r>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0104" y="987609"/>
            <a:ext cx="5877745" cy="1819529"/>
          </a:xfrm>
          <a:prstGeom prst="rect">
            <a:avLst/>
          </a:prstGeom>
        </p:spPr>
      </p:pic>
      <p:pic>
        <p:nvPicPr>
          <p:cNvPr id="14" name="Picture 13"/>
          <p:cNvPicPr>
            <a:picLocks noChangeAspect="1"/>
          </p:cNvPicPr>
          <p:nvPr/>
        </p:nvPicPr>
        <p:blipFill>
          <a:blip r:embed="rId7"/>
          <a:stretch>
            <a:fillRect/>
          </a:stretch>
        </p:blipFill>
        <p:spPr>
          <a:xfrm>
            <a:off x="6240945" y="3348132"/>
            <a:ext cx="5550310" cy="1818439"/>
          </a:xfrm>
          <a:prstGeom prst="rect">
            <a:avLst/>
          </a:prstGeom>
        </p:spPr>
      </p:pic>
    </p:spTree>
    <p:extLst>
      <p:ext uri="{BB962C8B-B14F-4D97-AF65-F5344CB8AC3E}">
        <p14:creationId xmlns:p14="http://schemas.microsoft.com/office/powerpoint/2010/main" val="2726412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you can help us.	</a:t>
            </a:r>
          </a:p>
        </p:txBody>
      </p:sp>
      <p:pic>
        <p:nvPicPr>
          <p:cNvPr id="14" name="Content Placeholder 13" descr="Screen Clippi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50902" y="2980599"/>
            <a:ext cx="6174287" cy="1624449"/>
          </a:xfrm>
        </p:spPr>
      </p:pic>
      <p:sp>
        <p:nvSpPr>
          <p:cNvPr id="13" name="Content Placeholder 12"/>
          <p:cNvSpPr>
            <a:spLocks noGrp="1"/>
          </p:cNvSpPr>
          <p:nvPr>
            <p:ph sz="half" idx="2"/>
          </p:nvPr>
        </p:nvSpPr>
        <p:spPr>
          <a:xfrm>
            <a:off x="529682" y="1491088"/>
            <a:ext cx="5181600" cy="4351338"/>
          </a:xfrm>
        </p:spPr>
        <p:txBody>
          <a:bodyPr/>
          <a:lstStyle/>
          <a:p>
            <a:r>
              <a:rPr lang="en-US"/>
              <a:t>Seeing many cases that are not meeting SLA response times, especially for Response Level IV.</a:t>
            </a:r>
          </a:p>
          <a:p>
            <a:r>
              <a:rPr lang="en-US"/>
              <a:t> After 2 business days, please leave case feedback “Updates Frequency,” and then leave comment that there has been no response.</a:t>
            </a:r>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5" name="Content Placeholder 12"/>
          <p:cNvSpPr txBox="1">
            <a:spLocks/>
          </p:cNvSpPr>
          <p:nvPr/>
        </p:nvSpPr>
        <p:spPr>
          <a:xfrm>
            <a:off x="6276761" y="1407272"/>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7"/>
              </a:rPr>
              <a:t>https://knowledge.exlibrisgroup.com/Alma/Product_Materials/050Alma_FAQs/General/Support</a:t>
            </a:r>
            <a:endParaRPr lang="en-US"/>
          </a:p>
        </p:txBody>
      </p:sp>
    </p:spTree>
    <p:extLst>
      <p:ext uri="{BB962C8B-B14F-4D97-AF65-F5344CB8AC3E}">
        <p14:creationId xmlns:p14="http://schemas.microsoft.com/office/powerpoint/2010/main" val="597349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New Method for SLSS Initiatives	</a:t>
            </a:r>
          </a:p>
        </p:txBody>
      </p:sp>
      <p:sp>
        <p:nvSpPr>
          <p:cNvPr id="14" name="Content Placeholder 13"/>
          <p:cNvSpPr>
            <a:spLocks noGrp="1"/>
          </p:cNvSpPr>
          <p:nvPr>
            <p:ph idx="1"/>
          </p:nvPr>
        </p:nvSpPr>
        <p:spPr/>
        <p:txBody>
          <a:bodyPr/>
          <a:lstStyle/>
          <a:p>
            <a:r>
              <a:rPr lang="en-US"/>
              <a:t>SLSS will be providing webpage of initiatives that we’ll be working on over the next year.</a:t>
            </a:r>
          </a:p>
          <a:p>
            <a:r>
              <a:rPr lang="en-US"/>
              <a:t>Initiatives will be divided by quarter of the year to give you a general sense of when we’re planning to begin/implement activities.</a:t>
            </a:r>
          </a:p>
          <a:p>
            <a:r>
              <a:rPr lang="en-US"/>
              <a:t>Will post  initiatives document to Basecamp later this week.</a:t>
            </a:r>
          </a:p>
          <a:p>
            <a:r>
              <a:rPr lang="en-US"/>
              <a:t>Ideas or suggestions for initiatives should be sent to appropriate SLC Working Group.</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928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Institutional Leads + Other Campus Contacts</a:t>
            </a:r>
          </a:p>
        </p:txBody>
      </p:sp>
      <p:sp>
        <p:nvSpPr>
          <p:cNvPr id="3" name="Content Placeholder 2"/>
          <p:cNvSpPr>
            <a:spLocks noGrp="1"/>
          </p:cNvSpPr>
          <p:nvPr>
            <p:ph idx="1"/>
          </p:nvPr>
        </p:nvSpPr>
        <p:spPr>
          <a:xfrm>
            <a:off x="838199" y="1825625"/>
            <a:ext cx="10987319" cy="4044409"/>
          </a:xfrm>
        </p:spPr>
        <p:txBody>
          <a:bodyPr vert="horz" lIns="91440" tIns="45720" rIns="91440" bIns="45720" rtlCol="0" anchor="t">
            <a:normAutofit/>
          </a:bodyPr>
          <a:lstStyle/>
          <a:p>
            <a:r>
              <a:rPr lang="en-US">
                <a:cs typeface="Calibri"/>
              </a:rPr>
              <a:t>Thanks to everyone who updated their campus contacts.</a:t>
            </a:r>
          </a:p>
          <a:p>
            <a:r>
              <a:rPr lang="en-US">
                <a:cs typeface="Calibri"/>
              </a:rPr>
              <a:t>Resource Sharing contact and Cataloging contact added.</a:t>
            </a:r>
          </a:p>
          <a:p>
            <a:r>
              <a:rPr lang="en-US">
                <a:cs typeface="Calibri"/>
              </a:rPr>
              <a:t>If SLSS staff need something from either cataloging and/or Resource Sharing, they will reach out directly to the person who is the contact in that area.</a:t>
            </a:r>
          </a:p>
        </p:txBody>
      </p:sp>
      <p:sp>
        <p:nvSpPr>
          <p:cNvPr id="4" name="Rectangle 3">
            <a:extLst>
              <a:ext uri="{FF2B5EF4-FFF2-40B4-BE49-F238E27FC236}">
                <a16:creationId xmlns:a16="http://schemas.microsoft.com/office/drawing/2014/main" id="{CF832FAC-9066-A54F-B49A-783F72C80A5D}"/>
              </a:ext>
            </a:extLst>
          </p:cNvPr>
          <p:cNvSpPr/>
          <p:nvPr/>
        </p:nvSpPr>
        <p:spPr>
          <a:xfrm>
            <a:off x="0" y="6004972"/>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0" y="6004971"/>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07848"/>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15237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08" y="31923"/>
            <a:ext cx="10515600" cy="1325563"/>
          </a:xfrm>
        </p:spPr>
        <p:txBody>
          <a:bodyPr/>
          <a:lstStyle/>
          <a:p>
            <a:r>
              <a:rPr lang="en-US"/>
              <a:t>SIS Integration</a:t>
            </a:r>
          </a:p>
        </p:txBody>
      </p:sp>
      <p:sp>
        <p:nvSpPr>
          <p:cNvPr id="3" name="Content Placeholder 2"/>
          <p:cNvSpPr>
            <a:spLocks noGrp="1"/>
          </p:cNvSpPr>
          <p:nvPr>
            <p:ph idx="1"/>
          </p:nvPr>
        </p:nvSpPr>
        <p:spPr>
          <a:xfrm>
            <a:off x="422787" y="1101213"/>
            <a:ext cx="10931013" cy="5075750"/>
          </a:xfrm>
        </p:spPr>
        <p:txBody>
          <a:bodyPr>
            <a:normAutofit/>
          </a:bodyPr>
          <a:lstStyle/>
          <a:p>
            <a:r>
              <a:rPr lang="en-US"/>
              <a:t>SLSS and SICAS discussed upcoming improvements to include preferred names, handling of preferred addresses and missing address information, and other improvements to required fields.</a:t>
            </a:r>
          </a:p>
          <a:p>
            <a:r>
              <a:rPr lang="en-US"/>
              <a:t>SICAS forming a focus group to review SORYALM in near future, and SLSS has sent suggested campuses and contacts.</a:t>
            </a:r>
          </a:p>
          <a:p>
            <a:r>
              <a:rPr lang="en-US"/>
              <a:t>No firm date set for focus groups or release of new versions of SORYALM.</a:t>
            </a:r>
          </a:p>
          <a:p>
            <a:r>
              <a:rPr lang="en-US"/>
              <a:t>Only 2 campuses have not run SIS integration at least once.</a:t>
            </a:r>
          </a:p>
          <a:p>
            <a:r>
              <a:rPr lang="en-US"/>
              <a:t>SLSS has developed processes to handle file and data manipulation for campuses who have unique local needs or situations regarding SIS synchronization.</a:t>
            </a:r>
          </a:p>
        </p:txBody>
      </p:sp>
      <p:sp>
        <p:nvSpPr>
          <p:cNvPr id="12" name="Rectangle 11">
            <a:extLst>
              <a:ext uri="{FF2B5EF4-FFF2-40B4-BE49-F238E27FC236}">
                <a16:creationId xmlns:a16="http://schemas.microsoft.com/office/drawing/2014/main" id="{CF832FAC-9066-A54F-B49A-783F72C80A5D}"/>
              </a:ext>
            </a:extLst>
          </p:cNvPr>
          <p:cNvSpPr/>
          <p:nvPr/>
        </p:nvSpPr>
        <p:spPr>
          <a:xfrm>
            <a:off x="0" y="6120370"/>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98901C-9CA4-D041-B948-D3B4894B6476}"/>
              </a:ext>
            </a:extLst>
          </p:cNvPr>
          <p:cNvSpPr/>
          <p:nvPr/>
        </p:nvSpPr>
        <p:spPr>
          <a:xfrm>
            <a:off x="0" y="6115242"/>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DBFD98D-9C97-DE4A-B29D-544B0AAD154F}"/>
              </a:ext>
            </a:extLst>
          </p:cNvPr>
          <p:cNvGrpSpPr/>
          <p:nvPr/>
        </p:nvGrpSpPr>
        <p:grpSpPr>
          <a:xfrm>
            <a:off x="6276761" y="6207848"/>
            <a:ext cx="5548758" cy="438513"/>
            <a:chOff x="6320303" y="6041112"/>
            <a:chExt cx="5548758" cy="438513"/>
          </a:xfrm>
        </p:grpSpPr>
        <p:pic>
          <p:nvPicPr>
            <p:cNvPr id="15" name="Picture 1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6" name="Picture 1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7" name="TextBox 1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8" name="Picture 1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9" name="Picture 1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49513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Central Discovery Index Update</a:t>
            </a:r>
          </a:p>
        </p:txBody>
      </p:sp>
      <p:pic>
        <p:nvPicPr>
          <p:cNvPr id="4" name="Picture 12" descr="A picture containing device&#10;&#10;Description generated with very high confidence">
            <a:extLst>
              <a:ext uri="{FF2B5EF4-FFF2-40B4-BE49-F238E27FC236}">
                <a16:creationId xmlns:a16="http://schemas.microsoft.com/office/drawing/2014/main" id="{05777C89-314A-4310-95C3-C5A3A32AED6E}"/>
              </a:ext>
            </a:extLst>
          </p:cNvPr>
          <p:cNvPicPr>
            <a:picLocks noGrp="1" noChangeAspect="1"/>
          </p:cNvPicPr>
          <p:nvPr>
            <p:ph idx="1"/>
          </p:nvPr>
        </p:nvPicPr>
        <p:blipFill>
          <a:blip r:embed="rId2"/>
          <a:stretch>
            <a:fillRect/>
          </a:stretch>
        </p:blipFill>
        <p:spPr>
          <a:xfrm>
            <a:off x="6095009" y="1927982"/>
            <a:ext cx="5324608" cy="2997936"/>
          </a:xfrm>
        </p:spPr>
      </p:pic>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4" name="TextBox 13">
            <a:extLst>
              <a:ext uri="{FF2B5EF4-FFF2-40B4-BE49-F238E27FC236}">
                <a16:creationId xmlns:a16="http://schemas.microsoft.com/office/drawing/2014/main" id="{AA22C812-1047-44C2-8121-86460690E99D}"/>
              </a:ext>
            </a:extLst>
          </p:cNvPr>
          <p:cNvSpPr txBox="1"/>
          <p:nvPr/>
        </p:nvSpPr>
        <p:spPr>
          <a:xfrm>
            <a:off x="6009564" y="4917742"/>
            <a:ext cx="5324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Ex Libris YouTube </a:t>
            </a:r>
            <a:r>
              <a:rPr lang="en-US" sz="1200">
                <a:ea typeface="+mn-lt"/>
                <a:cs typeface="+mn-lt"/>
                <a:hlinkClick r:id="rId7"/>
              </a:rPr>
              <a:t>https://www.youtube.com/watch?v=9k-JZdtSuo8</a:t>
            </a:r>
            <a:endParaRPr lang="en-US" sz="1200">
              <a:ea typeface="+mn-lt"/>
              <a:cs typeface="+mn-lt"/>
            </a:endParaRPr>
          </a:p>
        </p:txBody>
      </p:sp>
      <p:sp>
        <p:nvSpPr>
          <p:cNvPr id="15" name="TextBox 14">
            <a:extLst>
              <a:ext uri="{FF2B5EF4-FFF2-40B4-BE49-F238E27FC236}">
                <a16:creationId xmlns:a16="http://schemas.microsoft.com/office/drawing/2014/main" id="{69E2B22E-D664-4DB7-959E-F94F3254E369}"/>
              </a:ext>
            </a:extLst>
          </p:cNvPr>
          <p:cNvSpPr txBox="1"/>
          <p:nvPr/>
        </p:nvSpPr>
        <p:spPr>
          <a:xfrm>
            <a:off x="919048" y="1569590"/>
            <a:ext cx="472212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Coming soon!</a:t>
            </a:r>
          </a:p>
          <a:p>
            <a:pPr marL="285750" indent="-285750">
              <a:buFont typeface="Arial"/>
              <a:buChar char="•"/>
            </a:pPr>
            <a:r>
              <a:rPr lang="en-US">
                <a:cs typeface="Calibri"/>
              </a:rPr>
              <a:t>CDI Task Force has begun testing:</a:t>
            </a:r>
          </a:p>
          <a:p>
            <a:pPr marL="742950" lvl="1" indent="-285750">
              <a:buFont typeface="Arial"/>
              <a:buChar char="•"/>
            </a:pPr>
            <a:r>
              <a:rPr lang="en-US">
                <a:cs typeface="Calibri"/>
              </a:rPr>
              <a:t>Week 1 Move Report</a:t>
            </a:r>
          </a:p>
          <a:p>
            <a:pPr marL="742950" lvl="1" indent="-285750">
              <a:buFont typeface="Arial"/>
              <a:buChar char="•"/>
            </a:pPr>
            <a:r>
              <a:rPr lang="en-US">
                <a:cs typeface="Calibri"/>
              </a:rPr>
              <a:t>Week 2 Alma Activation workflow</a:t>
            </a:r>
          </a:p>
          <a:p>
            <a:pPr marL="742950" lvl="1" indent="-285750">
              <a:buFont typeface="Arial"/>
              <a:buChar char="•"/>
            </a:pPr>
            <a:r>
              <a:rPr lang="en-US">
                <a:cs typeface="Calibri"/>
              </a:rPr>
              <a:t>Week 3 – end of testing: comparing PCI and CDI searching</a:t>
            </a:r>
          </a:p>
          <a:p>
            <a:pPr marL="285750" indent="-285750">
              <a:buFont typeface="Arial"/>
              <a:buChar char="•"/>
            </a:pPr>
            <a:r>
              <a:rPr lang="en-US">
                <a:cs typeface="Calibri"/>
              </a:rPr>
              <a:t>Communicating with Ex Libris via Basecamp group</a:t>
            </a:r>
          </a:p>
          <a:p>
            <a:pPr marL="285750" indent="-285750">
              <a:buFont typeface="Arial"/>
              <a:buChar char="•"/>
            </a:pPr>
            <a:r>
              <a:rPr lang="en-US">
                <a:cs typeface="Calibri"/>
              </a:rPr>
              <a:t>Deliverables at end of test period will be:</a:t>
            </a:r>
          </a:p>
          <a:p>
            <a:pPr marL="742950" lvl="1" indent="-285750">
              <a:buFont typeface="Arial"/>
              <a:buChar char="•"/>
            </a:pPr>
            <a:r>
              <a:rPr lang="en-US">
                <a:cs typeface="Calibri"/>
              </a:rPr>
              <a:t>SUNY HQ Basecamp update on findings</a:t>
            </a:r>
          </a:p>
          <a:p>
            <a:pPr marL="742950" lvl="1" indent="-285750">
              <a:buFont typeface="Arial"/>
              <a:buChar char="•"/>
            </a:pPr>
            <a:r>
              <a:rPr lang="en-US">
                <a:cs typeface="Calibri"/>
              </a:rPr>
              <a:t>Best Practices documentation for SUNY</a:t>
            </a:r>
            <a:endParaRPr lang="en-US"/>
          </a:p>
          <a:p>
            <a:pPr marL="742950" lvl="1" indent="-285750">
              <a:buFont typeface="Arial"/>
              <a:buChar char="•"/>
            </a:pPr>
            <a:r>
              <a:rPr lang="en-US">
                <a:cs typeface="Calibri"/>
              </a:rPr>
              <a:t>CDI Training</a:t>
            </a:r>
          </a:p>
        </p:txBody>
      </p:sp>
    </p:spTree>
    <p:extLst>
      <p:ext uri="{BB962C8B-B14F-4D97-AF65-F5344CB8AC3E}">
        <p14:creationId xmlns:p14="http://schemas.microsoft.com/office/powerpoint/2010/main" val="1782767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1" ma:contentTypeDescription="Create a new document." ma:contentTypeScope="" ma:versionID="44a51ed8db6a82c2dfa4c9894add338f">
  <xsd:schema xmlns:xsd="http://www.w3.org/2001/XMLSchema" xmlns:xs="http://www.w3.org/2001/XMLSchema" xmlns:p="http://schemas.microsoft.com/office/2006/metadata/properties" xmlns:ns3="1a0ec2cd-61fb-4d6a-b9b6-ba6ab44a0aa7" xmlns:ns4="38b10168-dc60-4ac5-9819-2784eb91a1cf" targetNamespace="http://schemas.microsoft.com/office/2006/metadata/properties" ma:root="true" ma:fieldsID="ab9b628144217156409ade6ec378afff" ns3:_="" ns4:_="">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C8D006-42F0-442C-9383-2011134F513D}">
  <ds:schemaRefs>
    <ds:schemaRef ds:uri="1a0ec2cd-61fb-4d6a-b9b6-ba6ab44a0aa7"/>
    <ds:schemaRef ds:uri="38b10168-dc60-4ac5-9819-2784eb91a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12D83235-88EE-4E2B-9FD9-F696DD588AFF}">
  <ds:schemaRefs>
    <ds:schemaRef ds:uri="1a0ec2cd-61fb-4d6a-b9b6-ba6ab44a0aa7"/>
    <ds:schemaRef ds:uri="38b10168-dc60-4ac5-9819-2784eb91a1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7</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Support Update</vt:lpstr>
      <vt:lpstr>General Support Trends and Comments</vt:lpstr>
      <vt:lpstr>Follow Up Matters</vt:lpstr>
      <vt:lpstr>How you can help us. </vt:lpstr>
      <vt:lpstr>New Method for SLSS Initiatives </vt:lpstr>
      <vt:lpstr>Institutional Leads + Other Campus Contacts</vt:lpstr>
      <vt:lpstr>SIS Integration</vt:lpstr>
      <vt:lpstr>Central Discovery Index Update</vt:lpstr>
      <vt:lpstr>December Alma/Primo Highlights</vt:lpstr>
      <vt:lpstr>Café Alma: </vt:lpstr>
      <vt:lpstr>Statistics: 5 Months since Go-live!</vt:lpstr>
      <vt:lpstr>PowerPoint Presentation</vt:lpstr>
      <vt:lpstr>November Resource Sharing Volumes</vt:lpstr>
      <vt:lpstr>November Resource Sharing Volume Takeaways</vt:lpstr>
      <vt:lpstr>Resource Sharing Turnaround Time and Fill Rate Statistics</vt:lpstr>
      <vt:lpstr>Resource Sharing Turnaround Time and Fill Rate Takeaways</vt:lpstr>
      <vt:lpstr>Other Resource Sharing Issues</vt:lpstr>
      <vt:lpstr>November Alma Release</vt:lpstr>
      <vt:lpstr>PowerPoint Presentation</vt:lpstr>
      <vt:lpstr>Network Maintenance</vt:lpstr>
      <vt:lpstr>API Based Ordering Task Force</vt:lpstr>
      <vt:lpstr>OCLC New FTP Server</vt:lpstr>
      <vt:lpstr>Alma Releases Related to Resource Management</vt:lpstr>
      <vt:lpstr>PowerPoint Presentation</vt:lpstr>
      <vt:lpstr>Recent Trainings</vt:lpstr>
      <vt:lpstr>Upcoming Trainings</vt:lpstr>
      <vt:lpstr>Looking Ahead</vt:lpstr>
      <vt:lpstr>Looking Ahead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2019-11-25T16:33:49Z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