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3" r:id="rId7"/>
    <p:sldId id="260" r:id="rId8"/>
    <p:sldId id="261" r:id="rId9"/>
    <p:sldId id="274" r:id="rId10"/>
    <p:sldId id="271" r:id="rId11"/>
    <p:sldId id="262" r:id="rId12"/>
    <p:sldId id="273" r:id="rId13"/>
    <p:sldId id="269" r:id="rId14"/>
    <p:sldId id="265" r:id="rId15"/>
    <p:sldId id="266" r:id="rId16"/>
    <p:sldId id="267" r:id="rId17"/>
    <p:sldId id="268" r:id="rId18"/>
    <p:sldId id="272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8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4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3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6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1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5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3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1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3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1048-2EB5-456F-A510-A31DA88A1D9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8F6C6-5A95-4421-8669-AD7E7911F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2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lcny.libanswers.com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hyperlink" Target="http://idsproject.org/usergroups.aspx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3.basecamp.com/p/bQUx9pY4kahfuMjgzUgEFkTT" TargetMode="External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lcny.libguides.com/healthchecklist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s://slcny.libguides.com/primovecer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hyperlink" Target="https://slcny.libguides.com/train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SUNY Shared LSP Project Update</a:t>
            </a:r>
            <a:br>
              <a:rPr lang="en-US" dirty="0" smtClean="0"/>
            </a:br>
            <a:r>
              <a:rPr lang="en-US" dirty="0" smtClean="0"/>
              <a:t>1-18-2019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4619"/>
            <a:ext cx="9144000" cy="1655762"/>
          </a:xfrm>
        </p:spPr>
        <p:txBody>
          <a:bodyPr/>
          <a:lstStyle/>
          <a:p>
            <a:pPr lvl="1"/>
            <a:r>
              <a:rPr lang="en-US" dirty="0" smtClean="0"/>
              <a:t>Shannon Pritting</a:t>
            </a:r>
          </a:p>
          <a:p>
            <a:pPr lvl="1"/>
            <a:r>
              <a:rPr lang="en-US" dirty="0" smtClean="0"/>
              <a:t>State University of New York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7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Training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1/23 Creating E-Resources Local Collections</a:t>
            </a:r>
          </a:p>
          <a:p>
            <a:r>
              <a:rPr lang="en-US" dirty="0" smtClean="0"/>
              <a:t>1/24 Importing MARC records in bulk</a:t>
            </a:r>
          </a:p>
          <a:p>
            <a:r>
              <a:rPr lang="en-US" dirty="0" smtClean="0"/>
              <a:t>1/25 Standing Orders</a:t>
            </a:r>
          </a:p>
          <a:p>
            <a:r>
              <a:rPr lang="en-US" dirty="0" smtClean="0"/>
              <a:t>1/30 Introduction to Resource Sharing</a:t>
            </a:r>
          </a:p>
          <a:p>
            <a:r>
              <a:rPr lang="en-US" dirty="0" smtClean="0"/>
              <a:t>1/31 NZ Maintenance TF Presentation</a:t>
            </a:r>
          </a:p>
          <a:p>
            <a:r>
              <a:rPr lang="en-US" dirty="0" smtClean="0"/>
              <a:t>2/6 Work Orders</a:t>
            </a:r>
          </a:p>
          <a:p>
            <a:r>
              <a:rPr lang="en-US" dirty="0" smtClean="0"/>
              <a:t>2/8 </a:t>
            </a:r>
            <a:r>
              <a:rPr lang="en-US" dirty="0" err="1" smtClean="0"/>
              <a:t>Ebook</a:t>
            </a:r>
            <a:r>
              <a:rPr lang="en-US" dirty="0" smtClean="0"/>
              <a:t> Central Integration</a:t>
            </a:r>
          </a:p>
          <a:p>
            <a:r>
              <a:rPr lang="en-US" dirty="0" smtClean="0"/>
              <a:t>2/19 </a:t>
            </a:r>
            <a:r>
              <a:rPr lang="en-US" dirty="0" err="1" smtClean="0"/>
              <a:t>ILLiad</a:t>
            </a:r>
            <a:r>
              <a:rPr lang="en-US" dirty="0" smtClean="0"/>
              <a:t> Integration</a:t>
            </a:r>
          </a:p>
          <a:p>
            <a:r>
              <a:rPr lang="en-US" dirty="0" smtClean="0"/>
              <a:t>2/20 PDA/DDA </a:t>
            </a:r>
          </a:p>
          <a:p>
            <a:r>
              <a:rPr lang="en-US" dirty="0" smtClean="0"/>
              <a:t>2/27 Licenses and Attachments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3/8 Booking</a:t>
            </a:r>
          </a:p>
          <a:p>
            <a:r>
              <a:rPr lang="en-US" dirty="0" smtClean="0"/>
              <a:t>3/13 Record </a:t>
            </a:r>
            <a:r>
              <a:rPr lang="en-US" dirty="0" err="1" smtClean="0"/>
              <a:t>Mgmt</a:t>
            </a:r>
            <a:r>
              <a:rPr lang="en-US" dirty="0"/>
              <a:t> </a:t>
            </a:r>
            <a:r>
              <a:rPr lang="en-US" dirty="0" smtClean="0"/>
              <a:t>(Deleting records of all kinds)</a:t>
            </a:r>
          </a:p>
          <a:p>
            <a:r>
              <a:rPr lang="en-US" dirty="0" smtClean="0"/>
              <a:t>3/15 FY rollover process</a:t>
            </a:r>
          </a:p>
          <a:p>
            <a:r>
              <a:rPr lang="en-US" dirty="0" smtClean="0"/>
              <a:t>3/22 Overdue and Lost Loan profiles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Targeted training is also being scheduled.</a:t>
            </a:r>
          </a:p>
          <a:p>
            <a:r>
              <a:rPr lang="en-US" dirty="0" smtClean="0"/>
              <a:t>More may be added as needs arise.</a:t>
            </a:r>
            <a:endParaRPr lang="en-US" dirty="0"/>
          </a:p>
          <a:p>
            <a:r>
              <a:rPr lang="en-US" dirty="0" smtClean="0"/>
              <a:t>Email us with other training session requests at:</a:t>
            </a:r>
          </a:p>
          <a:p>
            <a:pPr lvl="1"/>
            <a:r>
              <a:rPr lang="en-US" u="sng" dirty="0">
                <a:hlinkClick r:id="rId2"/>
              </a:rPr>
              <a:t>info@slcny.libanswers.com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9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In-Person Training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 will be on brief presentations, and then guided exercises.</a:t>
            </a:r>
          </a:p>
          <a:p>
            <a:r>
              <a:rPr lang="en-US" dirty="0" smtClean="0"/>
              <a:t>Intended audience is small group/implementation team (3-4 people from each campus), not entire staff.</a:t>
            </a:r>
          </a:p>
          <a:p>
            <a:r>
              <a:rPr lang="en-US" dirty="0" smtClean="0"/>
              <a:t>Locations and Dates:</a:t>
            </a:r>
          </a:p>
          <a:p>
            <a:pPr lvl="1"/>
            <a:r>
              <a:rPr lang="en-US" dirty="0" smtClean="0"/>
              <a:t>Finger Lakes Community College (March 20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Niagara Community College (March 5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Plattsburgh (March 19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SUNY Polytechnic Institute (March 11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Purchase (March 12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Further details coming soon.</a:t>
            </a:r>
          </a:p>
          <a:p>
            <a:r>
              <a:rPr lang="en-US" dirty="0" smtClean="0"/>
              <a:t>There will be registration fees for cost recovery.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140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Fulfillment In-Person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Reminder that fulfillment training (not just RS) will be covered in IDS RUGs.</a:t>
            </a:r>
          </a:p>
          <a:p>
            <a:r>
              <a:rPr lang="en-US" dirty="0" smtClean="0"/>
              <a:t>Non-IDS Members must pay registration fee as cost recovery.</a:t>
            </a:r>
          </a:p>
          <a:p>
            <a:r>
              <a:rPr lang="en-US" dirty="0" smtClean="0"/>
              <a:t>Info. </a:t>
            </a:r>
            <a:r>
              <a:rPr lang="en-US" dirty="0"/>
              <a:t>at: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idsproject.org/usergroups.aspx</a:t>
            </a:r>
            <a:endParaRPr lang="en-US" dirty="0" smtClean="0"/>
          </a:p>
          <a:p>
            <a:r>
              <a:rPr lang="en-US" dirty="0" smtClean="0"/>
              <a:t>Still working on dates for RUGs and finalizing agenda.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21372"/>
            <a:ext cx="5181600" cy="3559843"/>
          </a:xfrm>
        </p:spPr>
      </p:pic>
    </p:spTree>
    <p:extLst>
      <p:ext uri="{BB962C8B-B14F-4D97-AF65-F5344CB8AC3E}">
        <p14:creationId xmlns:p14="http://schemas.microsoft.com/office/powerpoint/2010/main" val="1232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our hosts for these in-person sessions, with special thanks to:</a:t>
            </a:r>
          </a:p>
          <a:p>
            <a:pPr lvl="1"/>
            <a:r>
              <a:rPr lang="en-US" dirty="0" smtClean="0"/>
              <a:t>Sarah Moon at FLCC</a:t>
            </a:r>
          </a:p>
          <a:p>
            <a:pPr lvl="1"/>
            <a:r>
              <a:rPr lang="en-US" dirty="0" smtClean="0"/>
              <a:t>Rebecca Hewitt, Allison Fiegl, and Rick Shelton at SUNY Poly</a:t>
            </a:r>
          </a:p>
          <a:p>
            <a:pPr lvl="1"/>
            <a:r>
              <a:rPr lang="en-US" dirty="0" smtClean="0"/>
              <a:t>Parker O’Mara at SUNY Plattsburgh</a:t>
            </a:r>
          </a:p>
          <a:p>
            <a:pPr lvl="1"/>
            <a:r>
              <a:rPr lang="en-US" dirty="0" smtClean="0"/>
              <a:t>Keith Landa at Purchase</a:t>
            </a:r>
          </a:p>
          <a:p>
            <a:pPr lvl="1"/>
            <a:r>
              <a:rPr lang="en-US" dirty="0" smtClean="0"/>
              <a:t>Jean Linn at Niagara</a:t>
            </a:r>
          </a:p>
          <a:p>
            <a:pPr lvl="1"/>
            <a:endParaRPr lang="en-US" dirty="0"/>
          </a:p>
          <a:p>
            <a:r>
              <a:rPr lang="en-US" dirty="0" smtClean="0"/>
              <a:t>Thanks to the many other campuses to offered to host, as well.</a:t>
            </a:r>
          </a:p>
        </p:txBody>
      </p:sp>
    </p:spTree>
    <p:extLst>
      <p:ext uri="{BB962C8B-B14F-4D97-AF65-F5344CB8AC3E}">
        <p14:creationId xmlns:p14="http://schemas.microsoft.com/office/powerpoint/2010/main" val="348688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Cutover and Go-Live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98971" cy="4633364"/>
          </a:xfrm>
        </p:spPr>
        <p:txBody>
          <a:bodyPr/>
          <a:lstStyle/>
          <a:p>
            <a:r>
              <a:rPr lang="en-US" dirty="0" smtClean="0"/>
              <a:t>Delivered plan to </a:t>
            </a:r>
            <a:r>
              <a:rPr lang="en-US" dirty="0" err="1" smtClean="0"/>
              <a:t>ExLibris</a:t>
            </a:r>
            <a:r>
              <a:rPr lang="en-US" dirty="0" smtClean="0"/>
              <a:t> with groupings.  No changes have been proposed, and these groupings are not expected to change.  </a:t>
            </a:r>
            <a:endParaRPr lang="en-US" dirty="0"/>
          </a:p>
          <a:p>
            <a:pPr lvl="1"/>
            <a:r>
              <a:rPr lang="en-US" dirty="0" smtClean="0"/>
              <a:t>Will get formal acceptance of groupings from </a:t>
            </a:r>
            <a:r>
              <a:rPr lang="en-US" dirty="0" err="1" smtClean="0"/>
              <a:t>ExLibris</a:t>
            </a:r>
            <a:r>
              <a:rPr lang="en-US" dirty="0" smtClean="0"/>
              <a:t> migration soon.</a:t>
            </a:r>
          </a:p>
          <a:p>
            <a:r>
              <a:rPr lang="en-US" dirty="0" smtClean="0"/>
              <a:t>No campuses requested fulfillment gap load, so all campuses except for University Centers will rely completely on offline circulation.</a:t>
            </a:r>
            <a:endParaRPr lang="en-US" dirty="0"/>
          </a:p>
        </p:txBody>
      </p:sp>
      <p:pic>
        <p:nvPicPr>
          <p:cNvPr id="7172" name="Picture 4" descr="https://static.thenounproject.com/png/1926821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568" y="140485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static.thenounproject.com/png/1705248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324" y="387373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773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76" y="200805"/>
            <a:ext cx="10515600" cy="1325563"/>
          </a:xfrm>
        </p:spPr>
        <p:txBody>
          <a:bodyPr/>
          <a:lstStyle/>
          <a:p>
            <a:r>
              <a:rPr lang="en-US" dirty="0" smtClean="0"/>
              <a:t>SUNY Federated Authentication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01" y="1526368"/>
            <a:ext cx="5439295" cy="520694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Have successfully set this up at a campus.</a:t>
            </a:r>
          </a:p>
          <a:p>
            <a:r>
              <a:rPr lang="en-US" dirty="0" smtClean="0"/>
              <a:t>Met with analyst who manages SUNY federation, which is SAML based.</a:t>
            </a:r>
          </a:p>
          <a:p>
            <a:r>
              <a:rPr lang="en-US" dirty="0" smtClean="0"/>
              <a:t>SUNY federation managers must configure each Alma environment in their system, which is as much/more work than a campus setting up using its own identity management system.</a:t>
            </a:r>
          </a:p>
          <a:p>
            <a:r>
              <a:rPr lang="en-US" dirty="0" smtClean="0"/>
              <a:t>In sum: SUNY federation is an option if local authentication isn’t possible, but shouldn’t replace local configuration if this can be set up.</a:t>
            </a:r>
          </a:p>
          <a:p>
            <a:r>
              <a:rPr lang="en-US" dirty="0" smtClean="0"/>
              <a:t>We’re continuing to communicate with SUNY Federation analysts on this issue.</a:t>
            </a:r>
          </a:p>
          <a:p>
            <a:r>
              <a:rPr lang="en-US" dirty="0" smtClean="0"/>
              <a:t>Please contact SUNY Project mgrs. If authentication is an issue for your campus, and you think that SUNY federation is your only option.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625" y="2352501"/>
            <a:ext cx="5467168" cy="212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0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OCLC Publishing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823662" cy="4533611"/>
          </a:xfrm>
        </p:spPr>
        <p:txBody>
          <a:bodyPr/>
          <a:lstStyle/>
          <a:p>
            <a:r>
              <a:rPr lang="en-US" dirty="0" smtClean="0"/>
              <a:t>Currently testing OCLC data sync process and set up needed in Alma.</a:t>
            </a:r>
          </a:p>
          <a:p>
            <a:pPr lvl="1"/>
            <a:r>
              <a:rPr lang="en-US" dirty="0" smtClean="0"/>
              <a:t>Developing step-by-step documentation for campuses to use.</a:t>
            </a:r>
          </a:p>
          <a:p>
            <a:pPr lvl="1"/>
            <a:r>
              <a:rPr lang="en-US" dirty="0" smtClean="0"/>
              <a:t>Ensuring that project team understands the process well enough to guide campuses on this.</a:t>
            </a:r>
          </a:p>
          <a:p>
            <a:r>
              <a:rPr lang="en-US" dirty="0" smtClean="0"/>
              <a:t>Estimated completion/delivery of documentation: </a:t>
            </a:r>
          </a:p>
          <a:p>
            <a:pPr lvl="1"/>
            <a:r>
              <a:rPr lang="en-US" dirty="0" smtClean="0"/>
              <a:t>Mid-Late February</a:t>
            </a:r>
          </a:p>
          <a:p>
            <a:r>
              <a:rPr lang="en-US" dirty="0" smtClean="0"/>
              <a:t>Note that your campus may not want to do this until close to your cutover dates.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799" y="4248150"/>
            <a:ext cx="19050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9460" y="1690688"/>
            <a:ext cx="2540164" cy="149115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10600920" y="3181842"/>
            <a:ext cx="139930" cy="1091534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839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Map Out Next 4-5 Months</a:t>
            </a:r>
            <a:endParaRPr lang="en-US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996" y="1316615"/>
            <a:ext cx="4718979" cy="4351338"/>
          </a:xfrm>
        </p:spPr>
      </p:pic>
      <p:pic>
        <p:nvPicPr>
          <p:cNvPr id="4" name="Content Placeholder 3" descr="Screen Clippi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817" y="2506662"/>
            <a:ext cx="4435685" cy="4351338"/>
          </a:xfrm>
        </p:spPr>
      </p:pic>
      <p:sp>
        <p:nvSpPr>
          <p:cNvPr id="11" name="TextBox 10"/>
          <p:cNvSpPr txBox="1"/>
          <p:nvPr/>
        </p:nvSpPr>
        <p:spPr>
          <a:xfrm>
            <a:off x="266007" y="1682965"/>
            <a:ext cx="41979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SUNY Project Managers working to map out all the activities happening in next  4-5 months, and including granular SUNY To-Dos and events on the </a:t>
            </a:r>
            <a:r>
              <a:rPr lang="en-US" dirty="0" err="1" smtClean="0"/>
              <a:t>ExLibris</a:t>
            </a:r>
            <a:r>
              <a:rPr lang="en-US" dirty="0" smtClean="0"/>
              <a:t> master schedule.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We’ve been trying to do this throughout, but we’re being much more assertive in our approach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49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Checklist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048" y="1858876"/>
            <a:ext cx="5181600" cy="383254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61" y="1864014"/>
            <a:ext cx="5307677" cy="47196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realize it’s a pretty broad document, and you can’t perform everything yet.</a:t>
            </a:r>
          </a:p>
          <a:p>
            <a:r>
              <a:rPr lang="en-US" dirty="0" smtClean="0"/>
              <a:t>Please try to take the form as seriously as possible.</a:t>
            </a:r>
          </a:p>
          <a:p>
            <a:r>
              <a:rPr lang="en-US" dirty="0" smtClean="0"/>
              <a:t>Submission information available here: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public.3.basecamp.com/p/bQUx9pY4kahfuMjgzUgEFkTT</a:t>
            </a:r>
            <a:endParaRPr lang="en-US" dirty="0" smtClean="0"/>
          </a:p>
          <a:p>
            <a:r>
              <a:rPr lang="en-US" dirty="0" smtClean="0"/>
              <a:t>Will submit 2 more times.</a:t>
            </a:r>
          </a:p>
          <a:p>
            <a:r>
              <a:rPr lang="en-US" dirty="0" smtClean="0"/>
              <a:t>Training guide at: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slcny.libguides.com/healthchecklist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41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8194" name="Picture 2" descr="https://static.thenounproject.com/png/228752-20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159" y="2731453"/>
            <a:ext cx="2539682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03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Releasing Resource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Currently, 13 campuses have Resource Sharing configured for past month and a half to test functionality and configuration.</a:t>
            </a:r>
          </a:p>
          <a:p>
            <a:pPr lvl="1"/>
            <a:r>
              <a:rPr lang="en-US" dirty="0" smtClean="0"/>
              <a:t>Tests have gone well, and we think we can now release RS more widely.</a:t>
            </a:r>
          </a:p>
          <a:p>
            <a:r>
              <a:rPr lang="en-US" dirty="0" smtClean="0"/>
              <a:t>Remaining campuses will have RS delivered in the next 6 weeks.</a:t>
            </a:r>
          </a:p>
          <a:p>
            <a:pPr lvl="1"/>
            <a:r>
              <a:rPr lang="en-US" dirty="0" smtClean="0"/>
              <a:t>Group </a:t>
            </a:r>
            <a:r>
              <a:rPr lang="en-US" dirty="0"/>
              <a:t>1: 1/21-2/1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Group 2: 2/1-2/15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Group 3: 2/15-3/1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Resource Sharing requires time intensive system configuration, and we’re estimating this will take at least 70-90 hours to configure for campuses.</a:t>
            </a:r>
            <a:endParaRPr lang="en-US" dirty="0"/>
          </a:p>
          <a:p>
            <a:r>
              <a:rPr lang="en-US" dirty="0" smtClean="0"/>
              <a:t>Thanks to Heidi for analyzing </a:t>
            </a:r>
            <a:r>
              <a:rPr lang="en-US" dirty="0" err="1" smtClean="0"/>
              <a:t>config</a:t>
            </a:r>
            <a:r>
              <a:rPr lang="en-US" dirty="0" smtClean="0"/>
              <a:t>. needed, and thanks to initial RS </a:t>
            </a:r>
            <a:r>
              <a:rPr lang="en-US" dirty="0" err="1" smtClean="0"/>
              <a:t>config</a:t>
            </a:r>
            <a:r>
              <a:rPr lang="en-US" dirty="0" smtClean="0"/>
              <a:t>. cohort for testing.</a:t>
            </a:r>
          </a:p>
          <a:p>
            <a:r>
              <a:rPr lang="en-US" dirty="0"/>
              <a:t>Details at: https://public.3.basecamp.com/p/1uUAvVkW1CjiqSbHFzXtAfSX</a:t>
            </a:r>
          </a:p>
        </p:txBody>
      </p:sp>
      <p:pic>
        <p:nvPicPr>
          <p:cNvPr id="2050" name="Picture 2" descr="https://static.thenounproject.com/png/713090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477" y="133841"/>
            <a:ext cx="1556847" cy="155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82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E-Resource Migration Consultations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Team has finished most consultations, and has met with over 50 campuses for an average of an hour.</a:t>
            </a:r>
          </a:p>
          <a:p>
            <a:r>
              <a:rPr lang="en-US" dirty="0" smtClean="0"/>
              <a:t>Addressing </a:t>
            </a:r>
            <a:r>
              <a:rPr lang="en-US" dirty="0" err="1" smtClean="0"/>
              <a:t>Ebsco</a:t>
            </a:r>
            <a:r>
              <a:rPr lang="en-US" dirty="0" smtClean="0"/>
              <a:t> Holdings Management issues (as this is our source </a:t>
            </a:r>
            <a:r>
              <a:rPr lang="en-US" dirty="0" smtClean="0"/>
              <a:t>system for most), </a:t>
            </a:r>
            <a:r>
              <a:rPr lang="en-US" dirty="0" smtClean="0"/>
              <a:t>and getting input from campuses about finalizing link resolver forms, P2E, and creation of collections in Alma.</a:t>
            </a:r>
          </a:p>
          <a:p>
            <a:r>
              <a:rPr lang="en-US" dirty="0" smtClean="0"/>
              <a:t>Plan is to finalize e-resource migration files by the end of March at latest, and deliver to campuses who can revise/edit as they see fit before cutover load.</a:t>
            </a:r>
          </a:p>
          <a:p>
            <a:r>
              <a:rPr lang="en-US" dirty="0" smtClean="0"/>
              <a:t>This is our attempt to have the best e-resource migration that we can.</a:t>
            </a:r>
            <a:endParaRPr lang="en-US" dirty="0"/>
          </a:p>
        </p:txBody>
      </p:sp>
      <p:pic>
        <p:nvPicPr>
          <p:cNvPr id="3074" name="Picture 2" descr="https://static.thenounproject.com/png/1326847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128" y="116377"/>
            <a:ext cx="1448391" cy="144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06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Banner/SIS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Banner patch and application to extract data in format needed for Alma released to Oneonta within next 7-10 days.</a:t>
            </a:r>
          </a:p>
          <a:p>
            <a:r>
              <a:rPr lang="en-US" dirty="0" smtClean="0"/>
              <a:t>After testing with Oneonta, will release application to 5 additional beta testing campuses for further testing.</a:t>
            </a:r>
          </a:p>
          <a:p>
            <a:r>
              <a:rPr lang="en-US" dirty="0" smtClean="0"/>
              <a:t>Release of application to all Banner campuses estimated in late February, but timetable can be flexible if this isn’t a good time for your campus.</a:t>
            </a:r>
          </a:p>
          <a:p>
            <a:r>
              <a:rPr lang="en-US" dirty="0" smtClean="0"/>
              <a:t>For non-Banner campuses, if you have questions about format needed for export of users into Alma, please let us know.</a:t>
            </a:r>
          </a:p>
          <a:p>
            <a:r>
              <a:rPr lang="en-US" dirty="0" smtClean="0"/>
              <a:t>Many thanks to Maggie McGee for her leadership in this initial stage.</a:t>
            </a:r>
            <a:endParaRPr lang="en-US" dirty="0"/>
          </a:p>
        </p:txBody>
      </p:sp>
      <p:pic>
        <p:nvPicPr>
          <p:cNvPr id="4098" name="Picture 2" descr="https://static.thenounproject.com/png/1960252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629" y="165303"/>
            <a:ext cx="1525385" cy="152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90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Weekly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338156" cy="47414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Why we’re doing this:</a:t>
            </a:r>
          </a:p>
          <a:p>
            <a:pPr lvl="1"/>
            <a:r>
              <a:rPr lang="en-US" dirty="0" smtClean="0"/>
              <a:t>Need to shift from demos to having campuses ask questions and engage with issues to get assistance.</a:t>
            </a:r>
          </a:p>
          <a:p>
            <a:pPr lvl="1"/>
            <a:r>
              <a:rPr lang="en-US" dirty="0" smtClean="0"/>
              <a:t>Q and A sessions not as productive as they had been.</a:t>
            </a:r>
          </a:p>
          <a:p>
            <a:r>
              <a:rPr lang="en-US" dirty="0" smtClean="0"/>
              <a:t>When we’re doing this:</a:t>
            </a:r>
          </a:p>
          <a:p>
            <a:pPr lvl="1"/>
            <a:r>
              <a:rPr lang="en-US" dirty="0" smtClean="0"/>
              <a:t>Will begin new schedule first week of February.</a:t>
            </a:r>
          </a:p>
          <a:p>
            <a:r>
              <a:rPr lang="en-US" dirty="0" smtClean="0"/>
              <a:t>Weekly schedule:</a:t>
            </a:r>
          </a:p>
          <a:p>
            <a:pPr lvl="1"/>
            <a:r>
              <a:rPr lang="en-US" dirty="0" smtClean="0"/>
              <a:t>Two group sessions:</a:t>
            </a:r>
          </a:p>
          <a:p>
            <a:pPr lvl="2"/>
            <a:r>
              <a:rPr lang="en-US" dirty="0" smtClean="0"/>
              <a:t>Monday at 12, and then Thursday at 12</a:t>
            </a:r>
          </a:p>
          <a:p>
            <a:pPr lvl="2"/>
            <a:r>
              <a:rPr lang="en-US" dirty="0" smtClean="0"/>
              <a:t>Groupings released soon.</a:t>
            </a:r>
          </a:p>
          <a:p>
            <a:pPr lvl="1"/>
            <a:r>
              <a:rPr lang="en-US" dirty="0" smtClean="0"/>
              <a:t>Wednesday 11:00 a.m. sessions will be focused topics that will benefit a majority of campuses.</a:t>
            </a:r>
          </a:p>
          <a:p>
            <a:pPr lvl="1"/>
            <a:r>
              <a:rPr lang="en-US" dirty="0" smtClean="0"/>
              <a:t>Friday afternoon (in the 2-4:00 timeslot) will have other focused topic presentations.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131" y="2147806"/>
            <a:ext cx="5476074" cy="271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40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from WebEx to Zoom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moving weekly sessions from </a:t>
            </a:r>
            <a:r>
              <a:rPr lang="en-US" dirty="0" err="1" smtClean="0"/>
              <a:t>Webex</a:t>
            </a:r>
            <a:r>
              <a:rPr lang="en-US" dirty="0" smtClean="0"/>
              <a:t> to Zoom with the hopes of reducing technical issues and connection difficulties.</a:t>
            </a:r>
          </a:p>
          <a:p>
            <a:r>
              <a:rPr lang="en-US" dirty="0" smtClean="0"/>
              <a:t>Will reassess to see if Zoom is an easier platform to use for sessions.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6943" y="4582535"/>
            <a:ext cx="3552825" cy="1285875"/>
          </a:xfrm>
          <a:prstGeom prst="rect">
            <a:avLst/>
          </a:prstGeom>
        </p:spPr>
      </p:pic>
      <p:pic>
        <p:nvPicPr>
          <p:cNvPr id="1030" name="Picture 6" descr="Image result for web conference bin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81" y="3632662"/>
            <a:ext cx="1776845" cy="236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45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Primo VE Administrator Short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914207" cy="482455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campuses must have at least 1 Primo VE certified person by go-live.</a:t>
            </a:r>
          </a:p>
          <a:p>
            <a:r>
              <a:rPr lang="en-US" dirty="0" smtClean="0"/>
              <a:t>Primo VE Admin. Test is much easier to achieve than Alma Admin. Certification.</a:t>
            </a:r>
          </a:p>
          <a:p>
            <a:r>
              <a:rPr lang="en-US" dirty="0" smtClean="0"/>
              <a:t>SUNY has developed a two-week short course to guide individuals through the Primo Certification Process.</a:t>
            </a:r>
          </a:p>
          <a:p>
            <a:pPr lvl="1"/>
            <a:r>
              <a:rPr lang="en-US" dirty="0" smtClean="0"/>
              <a:t>Will begin on 2/1 and run for 2 weeks.</a:t>
            </a:r>
          </a:p>
          <a:p>
            <a:pPr lvl="1"/>
            <a:r>
              <a:rPr lang="en-US" dirty="0" smtClean="0"/>
              <a:t>Guide is available (but is still in draft and should be finished soon): </a:t>
            </a:r>
            <a:r>
              <a:rPr lang="en-US" dirty="0" smtClean="0">
                <a:hlinkClick r:id="rId2"/>
              </a:rPr>
              <a:t>https://slcny.libguides.com/primovecert</a:t>
            </a:r>
            <a:endParaRPr lang="en-US" dirty="0" smtClean="0"/>
          </a:p>
          <a:p>
            <a:pPr lvl="1"/>
            <a:r>
              <a:rPr lang="en-US" dirty="0" smtClean="0"/>
              <a:t>Two sessions provided on 2/8 and 2/15 to cover content that is in the Cert. videos and exam.</a:t>
            </a:r>
          </a:p>
          <a:p>
            <a:pPr lvl="1"/>
            <a:r>
              <a:rPr lang="en-US" dirty="0" smtClean="0"/>
              <a:t>Goal is to have all campuses have a Primo Admin certified person by the end of February.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65048"/>
            <a:ext cx="5181852" cy="279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3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Acquisitions Start Up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up work of group.</a:t>
            </a:r>
          </a:p>
          <a:p>
            <a:r>
              <a:rPr lang="en-US" dirty="0" smtClean="0"/>
              <a:t>Focusing on documentation for all acquisitions methods to help SUNY to deliver more focused acquisitions training.</a:t>
            </a:r>
          </a:p>
          <a:p>
            <a:r>
              <a:rPr lang="en-US" dirty="0" smtClean="0"/>
              <a:t>Thanks to group for working through acquisitions workflow issues and configuration.</a:t>
            </a:r>
          </a:p>
          <a:p>
            <a:r>
              <a:rPr lang="en-US" dirty="0" smtClean="0"/>
              <a:t>More widespread </a:t>
            </a:r>
            <a:r>
              <a:rPr lang="en-US" dirty="0" err="1" smtClean="0"/>
              <a:t>Acq</a:t>
            </a:r>
            <a:r>
              <a:rPr lang="en-US" dirty="0" smtClean="0"/>
              <a:t>. Training will be pushed back a bit, and will likely be released in mid-February.</a:t>
            </a:r>
          </a:p>
          <a:p>
            <a:pPr lvl="1"/>
            <a:r>
              <a:rPr lang="en-US" dirty="0" smtClean="0"/>
              <a:t>We’d much </a:t>
            </a:r>
            <a:endParaRPr lang="en-US" dirty="0"/>
          </a:p>
        </p:txBody>
      </p:sp>
      <p:pic>
        <p:nvPicPr>
          <p:cNvPr id="5122" name="Picture 2" descr="https://static.thenounproject.com/png/1514618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12" y="29925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1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know training and documentation is important.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project teams and other groups are making more step-by-step documentation a priority.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slcny.libguides.com/training</a:t>
            </a:r>
            <a:r>
              <a:rPr lang="en-US" dirty="0" smtClean="0"/>
              <a:t> is best place to begin looking for documentation.</a:t>
            </a:r>
          </a:p>
          <a:p>
            <a:r>
              <a:rPr lang="en-US" dirty="0" smtClean="0"/>
              <a:t>Expect to see more being added continuously.</a:t>
            </a:r>
          </a:p>
          <a:p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23567"/>
            <a:ext cx="5181600" cy="3955454"/>
          </a:xfrm>
        </p:spPr>
      </p:pic>
    </p:spTree>
    <p:extLst>
      <p:ext uri="{BB962C8B-B14F-4D97-AF65-F5344CB8AC3E}">
        <p14:creationId xmlns:p14="http://schemas.microsoft.com/office/powerpoint/2010/main" val="3220529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1320</Words>
  <Application>Microsoft Office PowerPoint</Application>
  <PresentationFormat>Widescreen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SUNY Shared LSP Project Update 1-18-2019</vt:lpstr>
      <vt:lpstr>Releasing Resource Sharing</vt:lpstr>
      <vt:lpstr>E-Resource Migration Consultations </vt:lpstr>
      <vt:lpstr>Banner/SIS Update</vt:lpstr>
      <vt:lpstr>Change in Weekly Schedule</vt:lpstr>
      <vt:lpstr>Switch from WebEx to Zoom </vt:lpstr>
      <vt:lpstr>Primo VE Administrator Short Course</vt:lpstr>
      <vt:lpstr>Acquisitions Start Up Task Force</vt:lpstr>
      <vt:lpstr>We know training and documentation is important.</vt:lpstr>
      <vt:lpstr>Upcoming Training Sessions</vt:lpstr>
      <vt:lpstr>In-Person Training Sessions</vt:lpstr>
      <vt:lpstr>Fulfillment In-Person Training</vt:lpstr>
      <vt:lpstr>Thanks!</vt:lpstr>
      <vt:lpstr>Cutover and Go-Live Planning</vt:lpstr>
      <vt:lpstr>SUNY Federated Authentication Update</vt:lpstr>
      <vt:lpstr>Update on OCLC Publishing Profiles</vt:lpstr>
      <vt:lpstr>Work to Map Out Next 4-5 Months</vt:lpstr>
      <vt:lpstr>Health Checklist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LSP Project Update 1-18-2019</dc:title>
  <dc:creator>Pritting, Shannon</dc:creator>
  <cp:lastModifiedBy>Pritting, Shannon</cp:lastModifiedBy>
  <cp:revision>27</cp:revision>
  <dcterms:created xsi:type="dcterms:W3CDTF">2019-01-18T02:16:57Z</dcterms:created>
  <dcterms:modified xsi:type="dcterms:W3CDTF">2019-01-18T18:51:16Z</dcterms:modified>
</cp:coreProperties>
</file>