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657" r:id="rId2"/>
    <p:sldId id="658" r:id="rId3"/>
    <p:sldId id="691" r:id="rId4"/>
    <p:sldId id="705" r:id="rId5"/>
    <p:sldId id="709" r:id="rId6"/>
    <p:sldId id="1041" r:id="rId7"/>
    <p:sldId id="710" r:id="rId8"/>
    <p:sldId id="1026" r:id="rId9"/>
    <p:sldId id="300" r:id="rId10"/>
    <p:sldId id="614" r:id="rId11"/>
    <p:sldId id="1085" r:id="rId12"/>
    <p:sldId id="1079" r:id="rId13"/>
    <p:sldId id="1083" r:id="rId14"/>
    <p:sldId id="1082" r:id="rId15"/>
    <p:sldId id="1081" r:id="rId16"/>
    <p:sldId id="428" r:id="rId17"/>
    <p:sldId id="295" r:id="rId18"/>
    <p:sldId id="617" r:id="rId19"/>
    <p:sldId id="1084" r:id="rId20"/>
    <p:sldId id="1030" r:id="rId21"/>
    <p:sldId id="1031" r:id="rId22"/>
    <p:sldId id="1032" r:id="rId23"/>
    <p:sldId id="1033" r:id="rId24"/>
    <p:sldId id="650" r:id="rId25"/>
    <p:sldId id="704" r:id="rId26"/>
    <p:sldId id="258" r:id="rId27"/>
    <p:sldId id="600" r:id="rId28"/>
    <p:sldId id="315" r:id="rId29"/>
    <p:sldId id="1050" r:id="rId30"/>
    <p:sldId id="269" r:id="rId31"/>
    <p:sldId id="703" r:id="rId32"/>
    <p:sldId id="1073" r:id="rId33"/>
    <p:sldId id="1060" r:id="rId34"/>
    <p:sldId id="673" r:id="rId35"/>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658"/>
            <p14:sldId id="691"/>
            <p14:sldId id="705"/>
            <p14:sldId id="709"/>
            <p14:sldId id="1041"/>
            <p14:sldId id="710"/>
            <p14:sldId id="1026"/>
            <p14:sldId id="300"/>
            <p14:sldId id="614"/>
            <p14:sldId id="1085"/>
            <p14:sldId id="1079"/>
            <p14:sldId id="1083"/>
            <p14:sldId id="1082"/>
            <p14:sldId id="1081"/>
            <p14:sldId id="428"/>
            <p14:sldId id="295"/>
            <p14:sldId id="617"/>
            <p14:sldId id="1084"/>
            <p14:sldId id="1030"/>
            <p14:sldId id="1031"/>
            <p14:sldId id="1032"/>
            <p14:sldId id="1033"/>
            <p14:sldId id="650"/>
            <p14:sldId id="704"/>
            <p14:sldId id="258"/>
            <p14:sldId id="600"/>
            <p14:sldId id="315"/>
            <p14:sldId id="1050"/>
            <p14:sldId id="269"/>
            <p14:sldId id="703"/>
            <p14:sldId id="1073"/>
            <p14:sldId id="1060"/>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106" autoAdjust="0"/>
  </p:normalViewPr>
  <p:slideViewPr>
    <p:cSldViewPr snapToGrid="0">
      <p:cViewPr varScale="1">
        <p:scale>
          <a:sx n="127" d="100"/>
          <a:sy n="127" d="100"/>
        </p:scale>
        <p:origin x="588"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B606B-AB57-CA3B-C420-71E2453C9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28AEC-E9F8-5FB0-5AA3-CDB8698F1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52098-ADD1-CD3C-F85D-A6E49E92E863}"/>
              </a:ext>
            </a:extLst>
          </p:cNvPr>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04443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D9BD9-B65A-DF85-D653-593B269C2CD4}"/>
              </a:ext>
            </a:extLst>
          </p:cNvPr>
          <p:cNvSpPr>
            <a:spLocks noGrp="1"/>
          </p:cNvSpPr>
          <p:nvPr>
            <p:ph type="dt" sz="half" idx="10"/>
          </p:nvPr>
        </p:nvSpPr>
        <p:spPr>
          <a:xfrm>
            <a:off x="5088467" y="6508751"/>
            <a:ext cx="2844800" cy="365125"/>
          </a:xfrm>
          <a:prstGeom prst="rect">
            <a:avLst/>
          </a:prstGeom>
        </p:spPr>
        <p:txBody>
          <a:bodyPr/>
          <a:lstStyle>
            <a:lvl1pPr>
              <a:defRPr/>
            </a:lvl1pPr>
          </a:lstStyle>
          <a:p>
            <a:pPr>
              <a:defRPr/>
            </a:pPr>
            <a:fld id="{EAEC58AE-D1C1-4C24-BEDB-C40151B5EE97}" type="datetime1">
              <a:rPr lang="en-US" altLang="en-US"/>
              <a:pPr>
                <a:defRPr/>
              </a:pPr>
              <a:t>1/7/2025</a:t>
            </a:fld>
            <a:endParaRPr lang="en-US" altLang="en-US"/>
          </a:p>
        </p:txBody>
      </p:sp>
      <p:sp>
        <p:nvSpPr>
          <p:cNvPr id="3" name="Slide Number Placeholder 3">
            <a:extLst>
              <a:ext uri="{FF2B5EF4-FFF2-40B4-BE49-F238E27FC236}">
                <a16:creationId xmlns:a16="http://schemas.microsoft.com/office/drawing/2014/main" id="{5E424266-F2C0-050F-FE8F-BABBA3EE350D}"/>
              </a:ext>
            </a:extLst>
          </p:cNvPr>
          <p:cNvSpPr>
            <a:spLocks noGrp="1"/>
          </p:cNvSpPr>
          <p:nvPr>
            <p:ph type="sldNum" sz="quarter" idx="11"/>
          </p:nvPr>
        </p:nvSpPr>
        <p:spPr>
          <a:xfrm>
            <a:off x="11078726" y="6400413"/>
            <a:ext cx="275074" cy="276999"/>
          </a:xfrm>
        </p:spPr>
        <p:txBody>
          <a:bodyPr/>
          <a:lstStyle>
            <a:lvl1pPr>
              <a:defRPr/>
            </a:lvl1pPr>
          </a:lstStyle>
          <a:p>
            <a:pPr>
              <a:defRPr/>
            </a:pPr>
            <a:fld id="{83E385A2-3238-4CC0-9CD5-C74D0C91411B}" type="slidenum">
              <a:rPr lang="en-US" altLang="en-US"/>
              <a:pPr>
                <a:defRPr/>
              </a:pPr>
              <a:t>‹#›</a:t>
            </a:fld>
            <a:endParaRPr lang="en-US" altLang="en-US"/>
          </a:p>
        </p:txBody>
      </p:sp>
    </p:spTree>
    <p:extLst>
      <p:ext uri="{BB962C8B-B14F-4D97-AF65-F5344CB8AC3E}">
        <p14:creationId xmlns:p14="http://schemas.microsoft.com/office/powerpoint/2010/main" val="3624322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hyperlink" Target="https://www.scouting.org/health-and-safety/safety-mome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outing.org/commissioners/roundtable-support/roundtable-planning-resourc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scoutingevent.com/082-9147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gion.org/get-involved/scholarships/american-legion-eagle-scout-of-the-year-scholarship" TargetMode="External"/><Relationship Id="rId7" Type="http://schemas.openxmlformats.org/officeDocument/2006/relationships/image" Target="../media/image22.jpg"/><Relationship Id="rId2" Type="http://schemas.openxmlformats.org/officeDocument/2006/relationships/hyperlink" Target="https://www.scouting.org/awards/scholarships/" TargetMode="External"/><Relationship Id="rId1" Type="http://schemas.openxmlformats.org/officeDocument/2006/relationships/slideLayout" Target="../slideLayouts/slideLayout2.xml"/><Relationship Id="rId6" Type="http://schemas.openxmlformats.org/officeDocument/2006/relationships/hyperlink" Target="https://nesa.org/scholarships/" TargetMode="External"/><Relationship Id="rId5" Type="http://schemas.openxmlformats.org/officeDocument/2006/relationships/hyperlink" Target="about:blank" TargetMode="External"/><Relationship Id="rId4" Type="http://schemas.openxmlformats.org/officeDocument/2006/relationships/hyperlink" Target="https://www.sar.org/arthur-m-berdena-king-eagle-scout-contes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nesa.org/wp-content/uploads/2024/08/2025-Adams-National-Eagle-Scout-Service-Project-Nomination-Form-FILLABL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hyperlink" Target="https://www.scouting.org/resources/guide-to-advancemen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acbsa.org/the-university-of-scouting/" TargetMode="External"/><Relationship Id="rId7" Type="http://schemas.openxmlformats.org/officeDocument/2006/relationships/image" Target="../media/image26.jpeg"/><Relationship Id="rId2" Type="http://schemas.openxmlformats.org/officeDocument/2006/relationships/hyperlink" Target="https://scoutingevent.com/082-91472" TargetMode="External"/><Relationship Id="rId1" Type="http://schemas.openxmlformats.org/officeDocument/2006/relationships/slideLayout" Target="../slideLayouts/slideLayout2.xml"/><Relationship Id="rId6" Type="http://schemas.openxmlformats.org/officeDocument/2006/relationships/hyperlink" Target="https://jamboreeonthetrail.org/" TargetMode="External"/><Relationship Id="rId5" Type="http://schemas.openxmlformats.org/officeDocument/2006/relationships/hyperlink" Target="https://scoutingevent.com/082-2024ScoutOrienteering" TargetMode="External"/><Relationship Id="rId4" Type="http://schemas.openxmlformats.org/officeDocument/2006/relationships/hyperlink" Target="https://wipit470.org/ordeal.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coutingevent.com/082-89072" TargetMode="External"/><Relationship Id="rId2" Type="http://schemas.openxmlformats.org/officeDocument/2006/relationships/hyperlink" Target="https://scoutingevent.com/082-90064" TargetMode="External"/><Relationship Id="rId1" Type="http://schemas.openxmlformats.org/officeDocument/2006/relationships/slideLayout" Target="../slideLayouts/slideLayout2.xml"/><Relationship Id="rId6" Type="http://schemas.openxmlformats.org/officeDocument/2006/relationships/hyperlink" Target="mailto:bruce.donlin@scouting.org" TargetMode="External"/><Relationship Id="rId5" Type="http://schemas.openxmlformats.org/officeDocument/2006/relationships/hyperlink" Target="https://www.ncacbsa.org/wp-content/uploads/2022/09/DC-STEM-Trek-2.pdf" TargetMode="External"/><Relationship Id="rId4" Type="http://schemas.openxmlformats.org/officeDocument/2006/relationships/hyperlink" Target="https://us.engagingnetworks.app/page/email/click/10004/2037650?email=j2mObVAw6OCBePIN6tZ3hlESkN1MQhKC&amp;campid=xocb452w9CaZkArzVWMSmA=="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scoutingevent.com/082-sstsy25" TargetMode="External"/><Relationship Id="rId3" Type="http://schemas.openxmlformats.org/officeDocument/2006/relationships/hyperlink" Target="https://my.scouting.org/" TargetMode="External"/><Relationship Id="rId7" Type="http://schemas.openxmlformats.org/officeDocument/2006/relationships/hyperlink" Target="https://scoutingevent.com/082-baloosy25" TargetMode="External"/><Relationship Id="rId12" Type="http://schemas.openxmlformats.org/officeDocument/2006/relationships/hyperlink" Target="https://www.ncacbsa.org/youth-protection-program/"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https://www.sac-bsa.org/SupportDesk?element_1=2" TargetMode="External"/><Relationship Id="rId11" Type="http://schemas.openxmlformats.org/officeDocument/2006/relationships/hyperlink" Target="https://3.basecamp.com/3958009/buckets/25194874/vaults/4402534141" TargetMode="External"/><Relationship Id="rId5" Type="http://schemas.openxmlformats.org/officeDocument/2006/relationships/hyperlink" Target="https://www.sac-bsa.org/outdoortraining" TargetMode="External"/><Relationship Id="rId10" Type="http://schemas.openxmlformats.org/officeDocument/2006/relationships/hyperlink" Target="https://scoutingevent.com/082-WFASpring2025" TargetMode="External"/><Relationship Id="rId4" Type="http://schemas.openxmlformats.org/officeDocument/2006/relationships/hyperlink" Target="https://scoutingevent.com/082-clstsy25" TargetMode="External"/><Relationship Id="rId9" Type="http://schemas.openxmlformats.org/officeDocument/2006/relationships/hyperlink" Target="https://scoutingevent.com/082-iolssy25"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hyperlink" Target="mailto:brian@bkheath.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gotosnyder.org/year-round-events/outdoor-preparedness-initiativ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gotogoshen.org/camps-programs/lenhoksin-high-adventure/" TargetMode="External"/><Relationship Id="rId13" Type="http://schemas.openxmlformats.org/officeDocument/2006/relationships/hyperlink" Target="https://www.ncacbsa.org/high-adventure/" TargetMode="External"/><Relationship Id="rId3" Type="http://schemas.openxmlformats.org/officeDocument/2006/relationships/hyperlink" Target="https://www.gotosnyder.org/year-round-events/outdoor-preparedness-initiative/" TargetMode="External"/><Relationship Id="rId7" Type="http://schemas.openxmlformats.org/officeDocument/2006/relationships/hyperlink" Target="https://www.summitbsa.org/registration/scoutconnections/" TargetMode="External"/><Relationship Id="rId12" Type="http://schemas.openxmlformats.org/officeDocument/2006/relationships/hyperlink" Target="https://montanabsa.org/camps/high-adventu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bsaseabase.org/scouts/scout-connections/" TargetMode="External"/><Relationship Id="rId11" Type="http://schemas.openxmlformats.org/officeDocument/2006/relationships/hyperlink" Target="https://www.pamlicoseabasenc.com/" TargetMode="External"/><Relationship Id="rId5" Type="http://schemas.openxmlformats.org/officeDocument/2006/relationships/hyperlink" Target="https://www.ntier.org/provisional-scout-connections/" TargetMode="External"/><Relationship Id="rId15" Type="http://schemas.openxmlformats.org/officeDocument/2006/relationships/image" Target="../media/image30.jpeg"/><Relationship Id="rId10" Type="http://schemas.openxmlformats.org/officeDocument/2006/relationships/hyperlink" Target="https://www.mainehighadventure.org/" TargetMode="External"/><Relationship Id="rId4" Type="http://schemas.openxmlformats.org/officeDocument/2006/relationships/hyperlink" Target="https://www.philmontscoutranch.org/register/" TargetMode="External"/><Relationship Id="rId9" Type="http://schemas.openxmlformats.org/officeDocument/2006/relationships/hyperlink" Target="https://senecawaterways.org/massawepie-adirondack-treks/" TargetMode="External"/><Relationship Id="rId14" Type="http://schemas.openxmlformats.org/officeDocument/2006/relationships/hyperlink" Target="https://public.3.basecamp.com/p/xWpkdrKHKAA9pCzwmHMNdbWb"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https://wipit470.org/index.html"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ublic.3.basecamp.com/p/v3Z7roEoeHygKHNwMf9yPGJ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3.basecamp.com/3958009/p/oMhAuAPUnrjbV9G87e3cUM6Q/vault/8016264546" TargetMode="External"/><Relationship Id="rId3" Type="http://schemas.openxmlformats.org/officeDocument/2006/relationships/hyperlink" Target="mailto:ruspittman@gmail.com" TargetMode="External"/><Relationship Id="rId7" Type="http://schemas.openxmlformats.org/officeDocument/2006/relationships/hyperlink" Target="https://www.scouting.org/awards/journey-to-excellence/" TargetMode="External"/><Relationship Id="rId2" Type="http://schemas.openxmlformats.org/officeDocument/2006/relationships/hyperlink" Target="https://my.scouting.org/" TargetMode="External"/><Relationship Id="rId1" Type="http://schemas.openxmlformats.org/officeDocument/2006/relationships/slideLayout" Target="../slideLayouts/slideLayout2.xml"/><Relationship Id="rId6" Type="http://schemas.openxmlformats.org/officeDocument/2006/relationships/hyperlink" Target="https://public.3.basecamp.com/p/TLu6W838xAXdEqviYMWmd9dS" TargetMode="External"/><Relationship Id="rId5" Type="http://schemas.openxmlformats.org/officeDocument/2006/relationships/hyperlink" Target="https://www.scouting.org/wp-content/uploads/2024/04/BSA-Annual-Charter-Agreement-Charter-Orgs_2024-2025.pdf" TargetMode="External"/><Relationship Id="rId4" Type="http://schemas.openxmlformats.org/officeDocument/2006/relationships/hyperlink" Target="https://public.3.basecamp.com/p/cgpGvdmMs9ECQtKBhF1sm8GJ"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lang="en-US" b="1" dirty="0">
                <a:latin typeface="Arial" panose="020B0604020202020204" pitchFamily="34" charset="0"/>
                <a:cs typeface="Arial" panose="020B0604020202020204" pitchFamily="34" charset="0"/>
              </a:rPr>
              <a:t>Wolf Trap</a:t>
            </a:r>
            <a:r>
              <a:rPr b="1" dirty="0">
                <a:latin typeface="Arial" panose="020B0604020202020204" pitchFamily="34" charset="0"/>
                <a:cs typeface="Arial" panose="020B0604020202020204" pitchFamily="34" charset="0"/>
              </a:rPr>
              <a:t> District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Roundtable</a:t>
            </a:r>
            <a:endParaRPr b="1" dirty="0">
              <a:latin typeface="Arial" panose="020B0604020202020204" pitchFamily="34" charset="0"/>
              <a:cs typeface="Arial" panose="020B0604020202020204" pitchFamily="34" charset="0"/>
            </a:endParaRP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January 09,</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5</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D18-9B8E-4818-98FA-2EBE2B5C7F51}"/>
              </a:ext>
            </a:extLst>
          </p:cNvPr>
          <p:cNvSpPr>
            <a:spLocks noGrp="1"/>
          </p:cNvSpPr>
          <p:nvPr>
            <p:ph type="title"/>
          </p:nvPr>
        </p:nvSpPr>
        <p:spPr>
          <a:xfrm>
            <a:off x="3492062" y="319948"/>
            <a:ext cx="7809949" cy="972824"/>
          </a:xfrm>
        </p:spPr>
        <p:txBody>
          <a:bodyPr>
            <a:normAutofit fontScale="90000"/>
          </a:bodyPr>
          <a:lstStyle/>
          <a:p>
            <a:r>
              <a:rPr lang="en-US" b="1" dirty="0"/>
              <a:t>         2025 Wolf Trap District </a:t>
            </a:r>
            <a:br>
              <a:rPr lang="en-US" b="1" dirty="0"/>
            </a:br>
            <a:r>
              <a:rPr lang="en-US" b="1" dirty="0"/>
              <a:t>            Merit Badge Day</a:t>
            </a:r>
          </a:p>
        </p:txBody>
      </p:sp>
      <p:pic>
        <p:nvPicPr>
          <p:cNvPr id="5" name="Content Placeholder 4" descr="A group of people posing for the camera&#10;&#10;Description automatically generated">
            <a:extLst>
              <a:ext uri="{FF2B5EF4-FFF2-40B4-BE49-F238E27FC236}">
                <a16:creationId xmlns:a16="http://schemas.microsoft.com/office/drawing/2014/main" id="{EDC58F37-8F6B-4663-9289-47F69180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0" y="1023082"/>
            <a:ext cx="3267942" cy="3267942"/>
          </a:xfrm>
          <a:prstGeom prst="rect">
            <a:avLst/>
          </a:prstGeom>
        </p:spPr>
      </p:pic>
      <p:sp>
        <p:nvSpPr>
          <p:cNvPr id="9" name="Content Placeholder 8">
            <a:extLst>
              <a:ext uri="{FF2B5EF4-FFF2-40B4-BE49-F238E27FC236}">
                <a16:creationId xmlns:a16="http://schemas.microsoft.com/office/drawing/2014/main" id="{36D526DA-4309-4ED4-BF88-70ABE592582B}"/>
              </a:ext>
            </a:extLst>
          </p:cNvPr>
          <p:cNvSpPr>
            <a:spLocks noGrp="1"/>
          </p:cNvSpPr>
          <p:nvPr>
            <p:ph idx="1"/>
          </p:nvPr>
        </p:nvSpPr>
        <p:spPr>
          <a:xfrm>
            <a:off x="3675888" y="1713548"/>
            <a:ext cx="8291992" cy="4939500"/>
          </a:xfrm>
        </p:spPr>
        <p:txBody>
          <a:bodyPr>
            <a:normAutofit fontScale="70000" lnSpcReduction="20000"/>
          </a:bodyPr>
          <a:lstStyle/>
          <a:p>
            <a:r>
              <a:rPr lang="en-US" dirty="0"/>
              <a:t>March 8</a:t>
            </a:r>
            <a:r>
              <a:rPr lang="en-US" baseline="30000" dirty="0"/>
              <a:t>th</a:t>
            </a:r>
            <a:r>
              <a:rPr lang="en-US" dirty="0"/>
              <a:t>, 2025 at Fairfax Presbyterian Church in Fairfax.</a:t>
            </a:r>
          </a:p>
          <a:p>
            <a:r>
              <a:rPr lang="en-US" dirty="0"/>
              <a:t>Registration is currently open. Link: </a:t>
            </a:r>
            <a:r>
              <a:rPr lang="en-US" b="1" dirty="0">
                <a:solidFill>
                  <a:srgbClr val="1C07B9"/>
                </a:solidFill>
              </a:rPr>
              <a:t>https://site.corsizio.com/portal/5bf2f8e8e6dfc6f1ca7cbd64</a:t>
            </a:r>
          </a:p>
          <a:p>
            <a:r>
              <a:rPr lang="en-US" dirty="0"/>
              <a:t>Need Unit </a:t>
            </a:r>
            <a:r>
              <a:rPr lang="en-US" b="1" dirty="0">
                <a:solidFill>
                  <a:srgbClr val="FF0000"/>
                </a:solidFill>
              </a:rPr>
              <a:t>Merit Badge Day Coordinator</a:t>
            </a:r>
            <a:r>
              <a:rPr lang="en-US" dirty="0"/>
              <a:t> names and contact details by January 30 to Jason Dalton at </a:t>
            </a:r>
            <a:r>
              <a:rPr lang="en-US" b="1" dirty="0">
                <a:solidFill>
                  <a:srgbClr val="1C07B9"/>
                </a:solidFill>
              </a:rPr>
              <a:t>wolftrapmeritbadgeday@gmail.com</a:t>
            </a:r>
          </a:p>
          <a:p>
            <a:r>
              <a:rPr lang="en-US" dirty="0"/>
              <a:t>Encourage Scouts to get merit badge books as soon as possible.  Read the requirements and start tackling “pre-work” before Merit Badge Day.</a:t>
            </a:r>
          </a:p>
          <a:p>
            <a:r>
              <a:rPr lang="en-US" b="0" i="0" dirty="0">
                <a:solidFill>
                  <a:srgbClr val="222222"/>
                </a:solidFill>
                <a:effectLst/>
                <a:latin typeface="Calibri" panose="020F0502020204030204" pitchFamily="34" charset="0"/>
              </a:rPr>
              <a:t>Note: The “pre-work” is not the same as a “prerequisite.”  The “pre-work” consists of tasks/activities that the Scout is advised to do in advance of the Merit Badge Day.  A Scout can still participate in the Merit Badge Day class if he hasn’t completed the pre-work but failure to complete the pre-work may mean the Scout leaves the Merit Badge Day with a partial badge.  A prerequisite is something that must be done in order to qualify to take the class.  The only prerequisite we are aware of for the George Mason Merit Badge Day attendance is that the Scout must be a registered member of the Boy Scouts in a participating unit.</a:t>
            </a:r>
            <a:endParaRPr lang="en-US" dirty="0"/>
          </a:p>
          <a:p>
            <a:r>
              <a:rPr lang="en-US" dirty="0"/>
              <a:t>Feedback and Communication to Jason Dalton is at </a:t>
            </a:r>
            <a:r>
              <a:rPr lang="en-US" b="1" dirty="0">
                <a:solidFill>
                  <a:srgbClr val="1C07B9"/>
                </a:solidFill>
              </a:rPr>
              <a:t>wolftrapmeritbadgeday@gmail.com</a:t>
            </a:r>
            <a:endParaRPr lang="en-US" b="1" dirty="0"/>
          </a:p>
        </p:txBody>
      </p:sp>
      <p:pic>
        <p:nvPicPr>
          <p:cNvPr id="3" name="Picture 2">
            <a:extLst>
              <a:ext uri="{FF2B5EF4-FFF2-40B4-BE49-F238E27FC236}">
                <a16:creationId xmlns:a16="http://schemas.microsoft.com/office/drawing/2014/main" id="{89B8CE27-9CFB-AAC3-A4FE-CAE0AC3DB605}"/>
              </a:ext>
            </a:extLst>
          </p:cNvPr>
          <p:cNvPicPr>
            <a:picLocks noChangeAspect="1"/>
          </p:cNvPicPr>
          <p:nvPr/>
        </p:nvPicPr>
        <p:blipFill>
          <a:blip r:embed="rId3"/>
          <a:stretch>
            <a:fillRect/>
          </a:stretch>
        </p:blipFill>
        <p:spPr>
          <a:xfrm>
            <a:off x="1401562" y="4447552"/>
            <a:ext cx="2090500" cy="2090500"/>
          </a:xfrm>
          <a:prstGeom prst="rect">
            <a:avLst/>
          </a:prstGeom>
        </p:spPr>
      </p:pic>
      <p:pic>
        <p:nvPicPr>
          <p:cNvPr id="2052" name="Picture 4" descr="Arrows transparent PNG images - StickPNG">
            <a:extLst>
              <a:ext uri="{FF2B5EF4-FFF2-40B4-BE49-F238E27FC236}">
                <a16:creationId xmlns:a16="http://schemas.microsoft.com/office/drawing/2014/main" id="{BBB8832D-0D79-51EA-DE49-F2A305E92BE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67" y="4704749"/>
            <a:ext cx="1130169" cy="113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049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           Merit Badges currently available:</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200" y="1452401"/>
            <a:ext cx="10515600" cy="4780448"/>
          </a:xfrm>
        </p:spPr>
        <p:txBody>
          <a:bodyPr>
            <a:normAutofit fontScale="85000" lnSpcReduction="20000"/>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Citizenship in the Community, Nation and World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P</a:t>
            </a:r>
            <a:r>
              <a:rPr lang="en-US" b="0" i="0" dirty="0">
                <a:solidFill>
                  <a:srgbClr val="090000"/>
                </a:solidFill>
                <a:effectLst/>
                <a:latin typeface="Arial" panose="020B0604020202020204" pitchFamily="34" charset="0"/>
                <a:cs typeface="Arial" panose="020B0604020202020204" pitchFamily="34" charset="0"/>
              </a:rPr>
              <a:t>ersonal </a:t>
            </a:r>
            <a:r>
              <a:rPr lang="en-US" dirty="0">
                <a:solidFill>
                  <a:srgbClr val="090000"/>
                </a:solidFill>
                <a:latin typeface="Arial" panose="020B0604020202020204" pitchFamily="34" charset="0"/>
                <a:cs typeface="Arial" panose="020B0604020202020204" pitchFamily="34" charset="0"/>
              </a:rPr>
              <a:t>Management</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Emergency Preparedness</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Engineering</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Genealogy</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American Heritage</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Geology</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Chess</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Public Speaking</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Family Life</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Collections</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First Aid</a:t>
            </a:r>
            <a:endParaRPr lang="en-US" b="0" i="0" dirty="0">
              <a:solidFill>
                <a:srgbClr val="836363"/>
              </a:solidFill>
              <a:effectLst/>
              <a:latin typeface="Arial" panose="020B0604020202020204" pitchFamily="34" charset="0"/>
              <a:cs typeface="Arial" panose="020B0604020202020204" pitchFamily="34" charset="0"/>
            </a:endParaRPr>
          </a:p>
        </p:txBody>
      </p:sp>
      <p:pic>
        <p:nvPicPr>
          <p:cNvPr id="1028" name="Picture 4" descr="CitizenshipCommunity">
            <a:extLst>
              <a:ext uri="{FF2B5EF4-FFF2-40B4-BE49-F238E27FC236}">
                <a16:creationId xmlns:a16="http://schemas.microsoft.com/office/drawing/2014/main" id="{9BECA187-A8E4-D99D-F9C9-24453638F3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285" y="1314122"/>
            <a:ext cx="971878" cy="971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tizenshipNation">
            <a:extLst>
              <a:ext uri="{FF2B5EF4-FFF2-40B4-BE49-F238E27FC236}">
                <a16:creationId xmlns:a16="http://schemas.microsoft.com/office/drawing/2014/main" id="{408F56F6-0C09-09B1-5EF2-66FD13FAED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8049" y="1314122"/>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itizenshipWorld">
            <a:extLst>
              <a:ext uri="{FF2B5EF4-FFF2-40B4-BE49-F238E27FC236}">
                <a16:creationId xmlns:a16="http://schemas.microsoft.com/office/drawing/2014/main" id="{3D9BA726-FE28-8675-2FE8-A836433407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6814" y="1314121"/>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rsonalManagement">
            <a:extLst>
              <a:ext uri="{FF2B5EF4-FFF2-40B4-BE49-F238E27FC236}">
                <a16:creationId xmlns:a16="http://schemas.microsoft.com/office/drawing/2014/main" id="{2B3C516A-5A96-8864-B4FC-8058A22062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8620" y="2401397"/>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mergencyPreparedness">
            <a:extLst>
              <a:ext uri="{FF2B5EF4-FFF2-40B4-BE49-F238E27FC236}">
                <a16:creationId xmlns:a16="http://schemas.microsoft.com/office/drawing/2014/main" id="{9251512C-F232-8017-9F74-DFB59680AD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8048" y="2401396"/>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ngineering">
            <a:extLst>
              <a:ext uri="{FF2B5EF4-FFF2-40B4-BE49-F238E27FC236}">
                <a16:creationId xmlns:a16="http://schemas.microsoft.com/office/drawing/2014/main" id="{475E2052-8669-E71C-57FE-B1044118A5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26814" y="2401396"/>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eneology">
            <a:extLst>
              <a:ext uri="{FF2B5EF4-FFF2-40B4-BE49-F238E27FC236}">
                <a16:creationId xmlns:a16="http://schemas.microsoft.com/office/drawing/2014/main" id="{12AE4046-EFF5-FFFC-511B-797261C311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8620" y="3511555"/>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mericanHeritage">
            <a:extLst>
              <a:ext uri="{FF2B5EF4-FFF2-40B4-BE49-F238E27FC236}">
                <a16:creationId xmlns:a16="http://schemas.microsoft.com/office/drawing/2014/main" id="{A82AA3C0-AB76-35F0-C640-CC94F65C466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18048" y="3511554"/>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Geology">
            <a:extLst>
              <a:ext uri="{FF2B5EF4-FFF2-40B4-BE49-F238E27FC236}">
                <a16:creationId xmlns:a16="http://schemas.microsoft.com/office/drawing/2014/main" id="{A2B8A286-1193-7950-C710-FC5615A6A44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26148" y="3511554"/>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hess">
            <a:extLst>
              <a:ext uri="{FF2B5EF4-FFF2-40B4-BE49-F238E27FC236}">
                <a16:creationId xmlns:a16="http://schemas.microsoft.com/office/drawing/2014/main" id="{5BCBCD18-A829-6D11-2645-7BE7F2B898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8619" y="4598831"/>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ublicSpeaking">
            <a:extLst>
              <a:ext uri="{FF2B5EF4-FFF2-40B4-BE49-F238E27FC236}">
                <a16:creationId xmlns:a16="http://schemas.microsoft.com/office/drawing/2014/main" id="{C9918857-6D27-D4BC-3C25-50CA2A404E4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18047" y="4598830"/>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FamilyLife">
            <a:extLst>
              <a:ext uri="{FF2B5EF4-FFF2-40B4-BE49-F238E27FC236}">
                <a16:creationId xmlns:a16="http://schemas.microsoft.com/office/drawing/2014/main" id="{8563DB7F-61BA-58BC-AFE0-0E0F6939ECF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21470" y="4607428"/>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ollections">
            <a:extLst>
              <a:ext uri="{FF2B5EF4-FFF2-40B4-BE49-F238E27FC236}">
                <a16:creationId xmlns:a16="http://schemas.microsoft.com/office/drawing/2014/main" id="{7950C61C-9AC5-7921-A30E-258B4C6B7A1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08619" y="5686107"/>
            <a:ext cx="971879" cy="97187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FirstAid">
            <a:extLst>
              <a:ext uri="{FF2B5EF4-FFF2-40B4-BE49-F238E27FC236}">
                <a16:creationId xmlns:a16="http://schemas.microsoft.com/office/drawing/2014/main" id="{16AEF111-BE0A-ED84-9368-5CA027A6B2D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18047" y="5708988"/>
            <a:ext cx="971879" cy="97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007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CB49-4295-1EE1-07AC-6A421C2AB088}"/>
              </a:ext>
            </a:extLst>
          </p:cNvPr>
          <p:cNvSpPr>
            <a:spLocks noGrp="1"/>
          </p:cNvSpPr>
          <p:nvPr>
            <p:ph type="title"/>
          </p:nvPr>
        </p:nvSpPr>
        <p:spPr/>
        <p:txBody>
          <a:bodyPr/>
          <a:lstStyle/>
          <a:p>
            <a:r>
              <a:rPr lang="en-US" b="1" dirty="0"/>
              <a:t>Safety Moment</a:t>
            </a:r>
          </a:p>
        </p:txBody>
      </p:sp>
      <p:sp>
        <p:nvSpPr>
          <p:cNvPr id="3" name="Text Placeholder 2">
            <a:extLst>
              <a:ext uri="{FF2B5EF4-FFF2-40B4-BE49-F238E27FC236}">
                <a16:creationId xmlns:a16="http://schemas.microsoft.com/office/drawing/2014/main" id="{8EF9770D-0710-05D3-73AF-67B16B574E33}"/>
              </a:ext>
            </a:extLst>
          </p:cNvPr>
          <p:cNvSpPr>
            <a:spLocks noGrp="1"/>
          </p:cNvSpPr>
          <p:nvPr>
            <p:ph type="body" idx="1"/>
          </p:nvPr>
        </p:nvSpPr>
        <p:spPr>
          <a:xfrm>
            <a:off x="838200" y="1443070"/>
            <a:ext cx="10515600" cy="5256310"/>
          </a:xfrm>
        </p:spPr>
        <p:txBody>
          <a:bodyPr>
            <a:normAutofit/>
          </a:bodyPr>
          <a:lstStyle/>
          <a:p>
            <a:pPr>
              <a:lnSpc>
                <a:spcPct val="120000"/>
              </a:lnSpc>
              <a:spcBef>
                <a:spcPts val="0"/>
              </a:spcBef>
            </a:pPr>
            <a:endPar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hlinkClick r:id="rId2"/>
              </a:rPr>
              <a:t>https://www.scouting.org/health-and-safety/safety-moments/</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15553726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DC4D4-B38F-BA89-A5F1-48595E752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6AF44-50E1-67E1-3568-1DB2A341A05C}"/>
              </a:ext>
            </a:extLst>
          </p:cNvPr>
          <p:cNvSpPr>
            <a:spLocks noGrp="1"/>
          </p:cNvSpPr>
          <p:nvPr>
            <p:ph type="title"/>
          </p:nvPr>
        </p:nvSpPr>
        <p:spPr/>
        <p:txBody>
          <a:bodyPr/>
          <a:lstStyle/>
          <a:p>
            <a:r>
              <a:rPr lang="en-US" b="1" dirty="0"/>
              <a:t>Membership Moment</a:t>
            </a:r>
          </a:p>
        </p:txBody>
      </p:sp>
      <p:sp>
        <p:nvSpPr>
          <p:cNvPr id="3" name="Text Placeholder 2">
            <a:extLst>
              <a:ext uri="{FF2B5EF4-FFF2-40B4-BE49-F238E27FC236}">
                <a16:creationId xmlns:a16="http://schemas.microsoft.com/office/drawing/2014/main" id="{B2E511B2-DA23-B1AE-8C0B-73C94DE68032}"/>
              </a:ext>
            </a:extLst>
          </p:cNvPr>
          <p:cNvSpPr>
            <a:spLocks noGrp="1"/>
          </p:cNvSpPr>
          <p:nvPr>
            <p:ph type="body" idx="1"/>
          </p:nvPr>
        </p:nvSpPr>
        <p:spPr>
          <a:xfrm>
            <a:off x="838200" y="1443070"/>
            <a:ext cx="10515600" cy="5256310"/>
          </a:xfrm>
        </p:spPr>
        <p:txBody>
          <a:bodyPr>
            <a:normAutofit/>
          </a:bodyPr>
          <a:lstStyle/>
          <a:p>
            <a:pPr>
              <a:lnSpc>
                <a:spcPct val="120000"/>
              </a:lnSpc>
              <a:spcBef>
                <a:spcPts val="0"/>
              </a:spcBef>
            </a:pPr>
            <a:endPar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hlinkClick r:id="rId2"/>
              </a:rPr>
              <a:t>https://www.scouting.org/commissioners/roundtable-support/roundtable-planning-resources/</a:t>
            </a:r>
            <a:endParaRPr lang="en-US" dirty="0"/>
          </a:p>
        </p:txBody>
      </p:sp>
    </p:spTree>
    <p:extLst>
      <p:ext uri="{BB962C8B-B14F-4D97-AF65-F5344CB8AC3E}">
        <p14:creationId xmlns:p14="http://schemas.microsoft.com/office/powerpoint/2010/main" val="32453813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5FC-04D5-AED2-6A42-FEE9C2F89195}"/>
              </a:ext>
            </a:extLst>
          </p:cNvPr>
          <p:cNvSpPr>
            <a:spLocks noGrp="1"/>
          </p:cNvSpPr>
          <p:nvPr>
            <p:ph type="title"/>
          </p:nvPr>
        </p:nvSpPr>
        <p:spPr>
          <a:xfrm>
            <a:off x="838200" y="430306"/>
            <a:ext cx="10515600" cy="6284259"/>
          </a:xfrm>
        </p:spPr>
        <p:txBody>
          <a:bodyPr>
            <a:normAutofit/>
          </a:bodyPr>
          <a:lstStyle/>
          <a:p>
            <a:r>
              <a:rPr lang="en-US" b="1" dirty="0"/>
              <a:t>Cracker Barrel (10 min): </a:t>
            </a:r>
            <a:br>
              <a:rPr lang="en-US" b="1" dirty="0"/>
            </a:br>
            <a:r>
              <a:rPr lang="en-US" b="1" dirty="0"/>
              <a:t>	Move to your Breakout Session</a:t>
            </a:r>
            <a:br>
              <a:rPr lang="en-US" b="1" dirty="0"/>
            </a:br>
            <a:br>
              <a:rPr lang="en-US" b="1" dirty="0"/>
            </a:br>
            <a:br>
              <a:rPr lang="en-US" b="1" dirty="0"/>
            </a:br>
            <a:r>
              <a:rPr lang="en-US" b="1" dirty="0"/>
              <a:t>Breakout Sessions: </a:t>
            </a:r>
            <a:br>
              <a:rPr lang="en-US" b="1" dirty="0"/>
            </a:br>
            <a:r>
              <a:rPr lang="en-US" b="1" dirty="0"/>
              <a:t>	Scouts BSA/Venture Crews - stay here</a:t>
            </a:r>
            <a:br>
              <a:rPr lang="en-US" b="1" dirty="0"/>
            </a:br>
            <a:r>
              <a:rPr lang="en-US" b="1" dirty="0"/>
              <a:t>	Cubs - follow John K</a:t>
            </a:r>
          </a:p>
        </p:txBody>
      </p:sp>
    </p:spTree>
    <p:extLst>
      <p:ext uri="{BB962C8B-B14F-4D97-AF65-F5344CB8AC3E}">
        <p14:creationId xmlns:p14="http://schemas.microsoft.com/office/powerpoint/2010/main" val="40617811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625A-4C37-F910-22F4-30BA04998943}"/>
              </a:ext>
            </a:extLst>
          </p:cNvPr>
          <p:cNvSpPr>
            <a:spLocks noGrp="1"/>
          </p:cNvSpPr>
          <p:nvPr>
            <p:ph type="title"/>
          </p:nvPr>
        </p:nvSpPr>
        <p:spPr>
          <a:xfrm>
            <a:off x="3547782" y="2534583"/>
            <a:ext cx="5096435" cy="1325563"/>
          </a:xfrm>
        </p:spPr>
        <p:txBody>
          <a:bodyPr>
            <a:normAutofit fontScale="90000"/>
          </a:bodyPr>
          <a:lstStyle/>
          <a:p>
            <a:r>
              <a:rPr lang="en-US" sz="5400" b="1" dirty="0"/>
              <a:t>Scouts BSA Program</a:t>
            </a:r>
          </a:p>
        </p:txBody>
      </p:sp>
    </p:spTree>
    <p:extLst>
      <p:ext uri="{BB962C8B-B14F-4D97-AF65-F5344CB8AC3E}">
        <p14:creationId xmlns:p14="http://schemas.microsoft.com/office/powerpoint/2010/main" val="5012394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FAC4-7F0D-4F04-80FB-6395B06BD5B7}"/>
              </a:ext>
            </a:extLst>
          </p:cNvPr>
          <p:cNvSpPr>
            <a:spLocks noGrp="1"/>
          </p:cNvSpPr>
          <p:nvPr>
            <p:ph type="title"/>
          </p:nvPr>
        </p:nvSpPr>
        <p:spPr>
          <a:xfrm>
            <a:off x="720634" y="126060"/>
            <a:ext cx="10515600" cy="1020262"/>
          </a:xfrm>
        </p:spPr>
        <p:txBody>
          <a:bodyPr>
            <a:normAutofit fontScale="90000"/>
          </a:bodyPr>
          <a:lstStyle/>
          <a:p>
            <a:r>
              <a:rPr lang="en-US" b="1" dirty="0"/>
              <a:t>District Life to Eagle Seminar – February 8, 2025</a:t>
            </a:r>
          </a:p>
        </p:txBody>
      </p:sp>
      <p:sp>
        <p:nvSpPr>
          <p:cNvPr id="3" name="Content Placeholder 2">
            <a:extLst>
              <a:ext uri="{FF2B5EF4-FFF2-40B4-BE49-F238E27FC236}">
                <a16:creationId xmlns:a16="http://schemas.microsoft.com/office/drawing/2014/main" id="{3E019B8B-CA7E-466D-B304-B27403471A82}"/>
              </a:ext>
            </a:extLst>
          </p:cNvPr>
          <p:cNvSpPr>
            <a:spLocks noGrp="1"/>
          </p:cNvSpPr>
          <p:nvPr>
            <p:ph idx="1"/>
          </p:nvPr>
        </p:nvSpPr>
        <p:spPr>
          <a:xfrm>
            <a:off x="3378001" y="1296418"/>
            <a:ext cx="7858233" cy="1603151"/>
          </a:xfrm>
        </p:spPr>
        <p:txBody>
          <a:bodyPr>
            <a:normAutofit fontScale="70000" lnSpcReduction="20000"/>
          </a:bodyPr>
          <a:lstStyle/>
          <a:p>
            <a:r>
              <a:rPr lang="en-US" b="1" dirty="0"/>
              <a:t>Saturday, 8 February 2025</a:t>
            </a:r>
            <a:endParaRPr lang="en-US" dirty="0"/>
          </a:p>
          <a:p>
            <a:r>
              <a:rPr lang="en-US" b="1" dirty="0"/>
              <a:t>1:00 to 4:00 p.m.</a:t>
            </a:r>
            <a:endParaRPr lang="en-US" dirty="0"/>
          </a:p>
          <a:p>
            <a:r>
              <a:rPr lang="en-US" b="1" dirty="0"/>
              <a:t>Virtual</a:t>
            </a:r>
          </a:p>
          <a:p>
            <a:r>
              <a:rPr lang="en-US" b="1" dirty="0"/>
              <a:t>Register at: </a:t>
            </a:r>
            <a:r>
              <a:rPr lang="en-US" dirty="0">
                <a:hlinkClick r:id="rId2"/>
              </a:rPr>
              <a:t>National Capital Area Council - 2024 Wolf Trap (Virtual) Life to Eagle Seminar</a:t>
            </a:r>
            <a:endParaRPr lang="en-US" b="1" dirty="0"/>
          </a:p>
          <a:p>
            <a:pPr marL="0" indent="0">
              <a:buNone/>
            </a:pPr>
            <a:endParaRPr lang="en-US" b="1" dirty="0"/>
          </a:p>
          <a:p>
            <a:endParaRPr lang="en-US" b="1" dirty="0"/>
          </a:p>
          <a:p>
            <a:endParaRPr lang="en-US" b="1" dirty="0"/>
          </a:p>
        </p:txBody>
      </p:sp>
      <p:pic>
        <p:nvPicPr>
          <p:cNvPr id="9" name="Picture 8" descr="A close up of a sign&#10;&#10;Description generated with very high confidence">
            <a:extLst>
              <a:ext uri="{FF2B5EF4-FFF2-40B4-BE49-F238E27FC236}">
                <a16:creationId xmlns:a16="http://schemas.microsoft.com/office/drawing/2014/main" id="{5453816A-EBA4-46A7-B0ED-ABB67D793949}"/>
              </a:ext>
            </a:extLst>
          </p:cNvPr>
          <p:cNvPicPr/>
          <p:nvPr/>
        </p:nvPicPr>
        <p:blipFill>
          <a:blip r:embed="rId3">
            <a:extLst>
              <a:ext uri="{28A0092B-C50C-407E-A947-70E740481C1C}">
                <a14:useLocalDpi xmlns:a14="http://schemas.microsoft.com/office/drawing/2010/main" val="0"/>
              </a:ext>
            </a:extLst>
          </a:blip>
          <a:stretch>
            <a:fillRect/>
          </a:stretch>
        </p:blipFill>
        <p:spPr>
          <a:xfrm>
            <a:off x="818985" y="1065475"/>
            <a:ext cx="2043485" cy="2323813"/>
          </a:xfrm>
          <a:prstGeom prst="rect">
            <a:avLst/>
          </a:prstGeom>
        </p:spPr>
      </p:pic>
      <p:sp>
        <p:nvSpPr>
          <p:cNvPr id="15" name="TextBox 14">
            <a:extLst>
              <a:ext uri="{FF2B5EF4-FFF2-40B4-BE49-F238E27FC236}">
                <a16:creationId xmlns:a16="http://schemas.microsoft.com/office/drawing/2014/main" id="{BD17EEEB-6990-4160-979C-1760F2989DB1}"/>
              </a:ext>
            </a:extLst>
          </p:cNvPr>
          <p:cNvSpPr txBox="1"/>
          <p:nvPr/>
        </p:nvSpPr>
        <p:spPr>
          <a:xfrm>
            <a:off x="151074" y="3468712"/>
            <a:ext cx="7399257" cy="2308324"/>
          </a:xfrm>
          <a:prstGeom prst="rect">
            <a:avLst/>
          </a:prstGeom>
          <a:noFill/>
        </p:spPr>
        <p:txBody>
          <a:bodyPr wrap="square" rtlCol="0">
            <a:spAutoFit/>
          </a:bodyPr>
          <a:lstStyle/>
          <a:p>
            <a:r>
              <a:rPr lang="en-US" b="1" dirty="0"/>
              <a:t>Who should attend: </a:t>
            </a:r>
          </a:p>
          <a:p>
            <a:endParaRPr lang="en-US" dirty="0"/>
          </a:p>
          <a:p>
            <a:pPr marL="285750" lvl="0" indent="-285750">
              <a:buFont typeface="Arial" panose="020B0604020202020204" pitchFamily="34" charset="0"/>
              <a:buChar char="•"/>
            </a:pPr>
            <a:r>
              <a:rPr lang="en-US" dirty="0"/>
              <a:t>Life Scouts or advanced Star Scouts who want to pursue the Eagle Rank</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Eagle advisors, coaches or unit leaders that haven’t attended a seminar in two years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Parents of Scouts working on Eagle or other adults interested in Scouting</a:t>
            </a:r>
          </a:p>
        </p:txBody>
      </p:sp>
      <p:sp>
        <p:nvSpPr>
          <p:cNvPr id="16" name="TextBox 15">
            <a:extLst>
              <a:ext uri="{FF2B5EF4-FFF2-40B4-BE49-F238E27FC236}">
                <a16:creationId xmlns:a16="http://schemas.microsoft.com/office/drawing/2014/main" id="{402CCAF4-D785-4100-A436-86F99F29D06A}"/>
              </a:ext>
            </a:extLst>
          </p:cNvPr>
          <p:cNvSpPr txBox="1"/>
          <p:nvPr/>
        </p:nvSpPr>
        <p:spPr>
          <a:xfrm>
            <a:off x="7550331" y="3898311"/>
            <a:ext cx="3766457" cy="2031325"/>
          </a:xfrm>
          <a:prstGeom prst="rect">
            <a:avLst/>
          </a:prstGeom>
          <a:noFill/>
        </p:spPr>
        <p:txBody>
          <a:bodyPr wrap="square" rtlCol="0">
            <a:spAutoFit/>
          </a:bodyPr>
          <a:lstStyle/>
          <a:p>
            <a:r>
              <a:rPr lang="en-US" b="1" dirty="0"/>
              <a:t>Registration is live now and must be registered by 6 February 2025 to get the Zoom link.</a:t>
            </a:r>
            <a:endParaRPr lang="en-US" dirty="0"/>
          </a:p>
          <a:p>
            <a:r>
              <a:rPr lang="en-US" dirty="0"/>
              <a:t> </a:t>
            </a:r>
          </a:p>
          <a:p>
            <a:r>
              <a:rPr lang="en-US" dirty="0"/>
              <a:t>Any questions contact Matt Burns at 703-938-9550 or at gm.advancement @gmail.com.</a:t>
            </a:r>
          </a:p>
        </p:txBody>
      </p:sp>
    </p:spTree>
    <p:extLst>
      <p:ext uri="{BB962C8B-B14F-4D97-AF65-F5344CB8AC3E}">
        <p14:creationId xmlns:p14="http://schemas.microsoft.com/office/powerpoint/2010/main" val="28516420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E9B0-5F5E-45B2-ABEA-2036423CEE0D}"/>
              </a:ext>
            </a:extLst>
          </p:cNvPr>
          <p:cNvSpPr>
            <a:spLocks noGrp="1"/>
          </p:cNvSpPr>
          <p:nvPr>
            <p:ph type="title"/>
          </p:nvPr>
        </p:nvSpPr>
        <p:spPr>
          <a:xfrm>
            <a:off x="655320" y="291234"/>
            <a:ext cx="5120114" cy="789420"/>
          </a:xfrm>
        </p:spPr>
        <p:txBody>
          <a:bodyPr>
            <a:normAutofit/>
          </a:bodyPr>
          <a:lstStyle/>
          <a:p>
            <a:r>
              <a:rPr lang="en-US" b="1" dirty="0"/>
              <a:t>SCHOLARSHIPS</a:t>
            </a:r>
          </a:p>
        </p:txBody>
      </p:sp>
      <p:sp>
        <p:nvSpPr>
          <p:cNvPr id="3" name="Content Placeholder 2">
            <a:extLst>
              <a:ext uri="{FF2B5EF4-FFF2-40B4-BE49-F238E27FC236}">
                <a16:creationId xmlns:a16="http://schemas.microsoft.com/office/drawing/2014/main" id="{AEC7E480-B5FD-43B0-90A5-D977FA9B9981}"/>
              </a:ext>
            </a:extLst>
          </p:cNvPr>
          <p:cNvSpPr>
            <a:spLocks noGrp="1"/>
          </p:cNvSpPr>
          <p:nvPr>
            <p:ph idx="1"/>
          </p:nvPr>
        </p:nvSpPr>
        <p:spPr>
          <a:xfrm>
            <a:off x="201168" y="1525280"/>
            <a:ext cx="5894832" cy="5041486"/>
          </a:xfrm>
        </p:spPr>
        <p:txBody>
          <a:bodyPr>
            <a:normAutofit/>
          </a:bodyPr>
          <a:lstStyle/>
          <a:p>
            <a:pPr marL="0" indent="0">
              <a:buNone/>
            </a:pPr>
            <a:r>
              <a:rPr lang="en-US" sz="1800" dirty="0"/>
              <a:t>Deadlines Approaching!!!</a:t>
            </a:r>
          </a:p>
          <a:p>
            <a:r>
              <a:rPr lang="en-US" sz="1800" dirty="0"/>
              <a:t>BSA Scholarship page - </a:t>
            </a:r>
            <a:r>
              <a:rPr lang="en-US" sz="1800" dirty="0">
                <a:hlinkClick r:id="rId2"/>
              </a:rPr>
              <a:t>https://www.scouting.org/awards/scholarships/</a:t>
            </a:r>
            <a:endParaRPr lang="en-US" sz="1800" dirty="0"/>
          </a:p>
          <a:p>
            <a:r>
              <a:rPr lang="en-US" sz="1800" dirty="0"/>
              <a:t>American Legion Eagle Scout of the Year – Deadline is March 1 2025 – Apply to local Legion Post.  Open to Scouts in units sponsored by an American Legion Post or who have a parent or grandparent that is a member of the Legion.  Applications at: </a:t>
            </a:r>
            <a:r>
              <a:rPr lang="en-US" sz="1800" dirty="0">
                <a:hlinkClick r:id="rId3"/>
              </a:rPr>
              <a:t>American Legion Eagle Scout of the Year Scholarship | The American Legion</a:t>
            </a:r>
            <a:endParaRPr lang="en-US" sz="1800" dirty="0"/>
          </a:p>
          <a:p>
            <a:r>
              <a:rPr lang="en-US" sz="1800" dirty="0"/>
              <a:t>Sons of American Revolution – Deadline ASAP </a:t>
            </a:r>
            <a:r>
              <a:rPr lang="en-US" sz="1800" dirty="0">
                <a:hlinkClick r:id="rId4"/>
              </a:rPr>
              <a:t>Arthur M. &amp; Berdena King Eagle Scout Contest – National Society Sons of the American Revolution</a:t>
            </a:r>
            <a:r>
              <a:rPr lang="en-US" sz="1800" dirty="0">
                <a:hlinkClick r:id="rId5"/>
              </a:rPr>
              <a:t>)</a:t>
            </a:r>
            <a:endParaRPr lang="en-US" sz="1800" dirty="0"/>
          </a:p>
          <a:p>
            <a:r>
              <a:rPr lang="en-US" sz="1800" dirty="0"/>
              <a:t>National Eagle Scout Association – Deadline January 31, 2025 </a:t>
            </a:r>
            <a:r>
              <a:rPr lang="en-US" sz="1800" dirty="0">
                <a:hlinkClick r:id="rId6"/>
              </a:rPr>
              <a:t>Scholarships - The National Eagle Scout Association</a:t>
            </a:r>
            <a:endParaRPr lang="en-US" sz="1800" dirty="0"/>
          </a:p>
        </p:txBody>
      </p:sp>
      <p:pic>
        <p:nvPicPr>
          <p:cNvPr id="5" name="Picture 4" descr="A group of people posing for the camera&#10;&#10;Description automatically generated">
            <a:extLst>
              <a:ext uri="{FF2B5EF4-FFF2-40B4-BE49-F238E27FC236}">
                <a16:creationId xmlns:a16="http://schemas.microsoft.com/office/drawing/2014/main" id="{203F1940-6B65-40E7-8035-D6D62670C97B}"/>
              </a:ext>
            </a:extLst>
          </p:cNvPr>
          <p:cNvPicPr>
            <a:picLocks noChangeAspect="1"/>
          </p:cNvPicPr>
          <p:nvPr/>
        </p:nvPicPr>
        <p:blipFill rotWithShape="1">
          <a:blip r:embed="rId7">
            <a:extLst>
              <a:ext uri="{28A0092B-C50C-407E-A947-70E740481C1C}">
                <a14:useLocalDpi xmlns:a14="http://schemas.microsoft.com/office/drawing/2010/main" val="0"/>
              </a:ext>
            </a:extLst>
          </a:blip>
          <a:srcRect l="21406" r="2681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7398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640C-10C4-4C84-AB42-465565CB4F2C}"/>
              </a:ext>
            </a:extLst>
          </p:cNvPr>
          <p:cNvSpPr>
            <a:spLocks noGrp="1"/>
          </p:cNvSpPr>
          <p:nvPr>
            <p:ph type="title"/>
          </p:nvPr>
        </p:nvSpPr>
        <p:spPr>
          <a:xfrm>
            <a:off x="643467" y="640080"/>
            <a:ext cx="3096427" cy="5613236"/>
          </a:xfrm>
        </p:spPr>
        <p:txBody>
          <a:bodyPr anchor="ctr">
            <a:normAutofit/>
          </a:bodyPr>
          <a:lstStyle/>
          <a:p>
            <a:r>
              <a:rPr lang="nb-NO" b="1" dirty="0">
                <a:solidFill>
                  <a:schemeClr val="bg2"/>
                </a:solidFill>
              </a:rPr>
              <a:t>Glenn A. and Melinda W. Adams</a:t>
            </a:r>
            <a:r>
              <a:rPr lang="en-US" dirty="0">
                <a:solidFill>
                  <a:schemeClr val="bg2"/>
                </a:solidFill>
              </a:rPr>
              <a:t> </a:t>
            </a:r>
            <a:r>
              <a:rPr lang="en-US" b="1" dirty="0">
                <a:solidFill>
                  <a:schemeClr val="bg2"/>
                </a:solidFill>
              </a:rPr>
              <a:t>Award</a:t>
            </a:r>
          </a:p>
        </p:txBody>
      </p:sp>
      <p:sp>
        <p:nvSpPr>
          <p:cNvPr id="3" name="Content Placeholder 2">
            <a:extLst>
              <a:ext uri="{FF2B5EF4-FFF2-40B4-BE49-F238E27FC236}">
                <a16:creationId xmlns:a16="http://schemas.microsoft.com/office/drawing/2014/main" id="{E1E428D5-E312-4C5D-B21B-3DF8AFD084B4}"/>
              </a:ext>
            </a:extLst>
          </p:cNvPr>
          <p:cNvSpPr>
            <a:spLocks noGrp="1"/>
          </p:cNvSpPr>
          <p:nvPr>
            <p:ph idx="1"/>
          </p:nvPr>
        </p:nvSpPr>
        <p:spPr>
          <a:xfrm>
            <a:off x="4699818" y="640082"/>
            <a:ext cx="6848715" cy="4730080"/>
          </a:xfrm>
        </p:spPr>
        <p:txBody>
          <a:bodyPr anchor="ctr">
            <a:normAutofit/>
          </a:bodyPr>
          <a:lstStyle/>
          <a:p>
            <a:r>
              <a:rPr lang="en-US" sz="2000" dirty="0"/>
              <a:t>Recognizes a noteworthy Eagle Scout Service Project.</a:t>
            </a:r>
          </a:p>
          <a:p>
            <a:r>
              <a:rPr lang="en-US" sz="2000" dirty="0"/>
              <a:t>Deadline is January 15, 2025</a:t>
            </a:r>
            <a:endParaRPr lang="en-US" sz="2000" dirty="0">
              <a:solidFill>
                <a:srgbClr val="FF0000"/>
              </a:solidFill>
            </a:endParaRPr>
          </a:p>
          <a:p>
            <a:r>
              <a:rPr lang="en-US" sz="2000" dirty="0"/>
              <a:t>The Scout or a registered Scouting America volunteer can make a nomination. </a:t>
            </a:r>
            <a:r>
              <a:rPr lang="en-US" sz="1400" dirty="0">
                <a:hlinkClick r:id="rId2"/>
              </a:rPr>
              <a:t>2025 Adams Award Application</a:t>
            </a:r>
            <a:endParaRPr lang="en-US" sz="2000" dirty="0"/>
          </a:p>
          <a:p>
            <a:r>
              <a:rPr lang="en-US" sz="2000" dirty="0"/>
              <a:t>Scout must sign application to document their “consent.”</a:t>
            </a:r>
          </a:p>
          <a:p>
            <a:r>
              <a:rPr lang="en-US" sz="2000" dirty="0"/>
              <a:t>Also needs an electronic copy of the project workbook.</a:t>
            </a:r>
          </a:p>
          <a:p>
            <a:r>
              <a:rPr lang="en-US" sz="2000" dirty="0"/>
              <a:t>Some nominations include video.</a:t>
            </a:r>
          </a:p>
          <a:p>
            <a:r>
              <a:rPr lang="en-US" sz="2000" dirty="0"/>
              <a:t>Winners can receive:</a:t>
            </a:r>
          </a:p>
          <a:p>
            <a:pPr lvl="1"/>
            <a:r>
              <a:rPr lang="en-US" sz="2000" dirty="0"/>
              <a:t>$300 at the Territory level.</a:t>
            </a:r>
          </a:p>
          <a:p>
            <a:pPr lvl="1"/>
            <a:r>
              <a:rPr lang="en-US" sz="2000" dirty="0"/>
              <a:t>$3,500 for National winner.</a:t>
            </a:r>
          </a:p>
        </p:txBody>
      </p:sp>
      <p:pic>
        <p:nvPicPr>
          <p:cNvPr id="5" name="Picture 4" descr="A picture containing bird, clock&#10;&#10;Description automatically generated">
            <a:extLst>
              <a:ext uri="{FF2B5EF4-FFF2-40B4-BE49-F238E27FC236}">
                <a16:creationId xmlns:a16="http://schemas.microsoft.com/office/drawing/2014/main" id="{866EACF0-560D-4E49-B292-07CE2507D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762" y="5370162"/>
            <a:ext cx="6894236" cy="1085842"/>
          </a:xfrm>
          <a:prstGeom prst="rect">
            <a:avLst/>
          </a:prstGeom>
        </p:spPr>
      </p:pic>
    </p:spTree>
    <p:extLst>
      <p:ext uri="{BB962C8B-B14F-4D97-AF65-F5344CB8AC3E}">
        <p14:creationId xmlns:p14="http://schemas.microsoft.com/office/powerpoint/2010/main" val="42310326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14B5-3283-2C98-F254-4689B7D520C9}"/>
              </a:ext>
            </a:extLst>
          </p:cNvPr>
          <p:cNvSpPr>
            <a:spLocks noGrp="1"/>
          </p:cNvSpPr>
          <p:nvPr>
            <p:ph type="title"/>
          </p:nvPr>
        </p:nvSpPr>
        <p:spPr/>
        <p:txBody>
          <a:bodyPr/>
          <a:lstStyle/>
          <a:p>
            <a:r>
              <a:rPr lang="en-US" b="1" dirty="0"/>
              <a:t>Scouts BSA Breakout - </a:t>
            </a:r>
          </a:p>
        </p:txBody>
      </p:sp>
      <p:sp>
        <p:nvSpPr>
          <p:cNvPr id="3" name="Text Placeholder 2">
            <a:extLst>
              <a:ext uri="{FF2B5EF4-FFF2-40B4-BE49-F238E27FC236}">
                <a16:creationId xmlns:a16="http://schemas.microsoft.com/office/drawing/2014/main" id="{B0F3ACE8-7B54-745A-E2EA-41019F4D971B}"/>
              </a:ext>
            </a:extLst>
          </p:cNvPr>
          <p:cNvSpPr>
            <a:spLocks noGrp="1"/>
          </p:cNvSpPr>
          <p:nvPr>
            <p:ph type="body" idx="1"/>
          </p:nvPr>
        </p:nvSpPr>
        <p:spPr/>
        <p:txBody>
          <a:bodyPr/>
          <a:lstStyle/>
          <a:p>
            <a:r>
              <a:rPr lang="en-US" dirty="0"/>
              <a:t>Guide to Advancement Changes</a:t>
            </a:r>
          </a:p>
          <a:p>
            <a:r>
              <a:rPr lang="en-US" dirty="0"/>
              <a:t>Video</a:t>
            </a:r>
          </a:p>
          <a:p>
            <a:r>
              <a:rPr lang="en-US" dirty="0"/>
              <a:t>Discussion</a:t>
            </a:r>
          </a:p>
        </p:txBody>
      </p:sp>
    </p:spTree>
    <p:extLst>
      <p:ext uri="{BB962C8B-B14F-4D97-AF65-F5344CB8AC3E}">
        <p14:creationId xmlns:p14="http://schemas.microsoft.com/office/powerpoint/2010/main" val="5327208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fontScale="90000"/>
          </a:bodyPr>
          <a:lstStyle/>
          <a:p>
            <a:pPr>
              <a:spcBef>
                <a:spcPct val="0"/>
              </a:spcBef>
            </a:pPr>
            <a:r>
              <a:rPr lang="en-US" sz="5200" b="1" kern="1200" dirty="0">
                <a:solidFill>
                  <a:schemeClr val="tx1"/>
                </a:solidFill>
                <a:latin typeface="+mj-lt"/>
                <a:ea typeface="+mj-ea"/>
                <a:cs typeface="+mj-cs"/>
              </a:rPr>
              <a:t>Pledge</a:t>
            </a:r>
            <a:br>
              <a:rPr lang="en-US" sz="5200" b="1" kern="1200" dirty="0">
                <a:solidFill>
                  <a:schemeClr val="tx1"/>
                </a:solidFill>
                <a:latin typeface="+mj-lt"/>
                <a:ea typeface="+mj-ea"/>
                <a:cs typeface="+mj-cs"/>
              </a:rPr>
            </a:br>
            <a:br>
              <a:rPr lang="en-US" sz="5200" b="1" kern="1200" dirty="0">
                <a:solidFill>
                  <a:schemeClr val="tx1"/>
                </a:solidFill>
                <a:latin typeface="+mj-lt"/>
                <a:ea typeface="+mj-ea"/>
                <a:cs typeface="+mj-cs"/>
              </a:rPr>
            </a:br>
            <a:r>
              <a:rPr lang="en-US" sz="5200" b="1" kern="1200" dirty="0">
                <a:solidFill>
                  <a:schemeClr val="tx1"/>
                </a:solidFill>
                <a:latin typeface="+mj-lt"/>
                <a:ea typeface="+mj-ea"/>
                <a:cs typeface="+mj-cs"/>
              </a:rPr>
              <a:t>Opening Ceremony by Troop 345</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a16="http://schemas.microsoft.com/office/drawing/2014/main" id="{FA4CA0B5-4DD2-F8CC-3252-BDF38F3E2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27150"/>
            <a:ext cx="60579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a:extLst>
              <a:ext uri="{FF2B5EF4-FFF2-40B4-BE49-F238E27FC236}">
                <a16:creationId xmlns:a16="http://schemas.microsoft.com/office/drawing/2014/main" id="{0C50F84F-D3A8-D600-50F2-0E4313693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327150"/>
            <a:ext cx="2476500" cy="304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1">
            <a:extLst>
              <a:ext uri="{FF2B5EF4-FFF2-40B4-BE49-F238E27FC236}">
                <a16:creationId xmlns:a16="http://schemas.microsoft.com/office/drawing/2014/main" id="{74853F98-B0AC-5819-F030-4B81D3B946BC}"/>
              </a:ext>
            </a:extLst>
          </p:cNvPr>
          <p:cNvSpPr txBox="1">
            <a:spLocks noChangeArrowheads="1"/>
          </p:cNvSpPr>
          <p:nvPr/>
        </p:nvSpPr>
        <p:spPr bwMode="auto">
          <a:xfrm>
            <a:off x="1352707" y="635761"/>
            <a:ext cx="9019624" cy="69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charset="-128"/>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charset="-128"/>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charset="-128"/>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charset="-128"/>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charset="-128"/>
              </a:defRPr>
            </a:lvl9pPr>
          </a:lstStyle>
          <a:p>
            <a:pPr algn="ctr">
              <a:spcBef>
                <a:spcPct val="0"/>
              </a:spcBef>
              <a:buFontTx/>
              <a:buNone/>
            </a:pPr>
            <a:r>
              <a:rPr lang="en-US" altLang="en-US" sz="3200" dirty="0">
                <a:solidFill>
                  <a:srgbClr val="CF0031"/>
                </a:solidFill>
              </a:rPr>
              <a:t>Changes in Guide to Advancement (GTA)</a:t>
            </a:r>
          </a:p>
        </p:txBody>
      </p:sp>
      <p:sp>
        <p:nvSpPr>
          <p:cNvPr id="2" name="TextBox 1">
            <a:extLst>
              <a:ext uri="{FF2B5EF4-FFF2-40B4-BE49-F238E27FC236}">
                <a16:creationId xmlns:a16="http://schemas.microsoft.com/office/drawing/2014/main" id="{8816F34B-EEE5-30B6-E187-7D7B482788F4}"/>
              </a:ext>
            </a:extLst>
          </p:cNvPr>
          <p:cNvSpPr txBox="1"/>
          <p:nvPr/>
        </p:nvSpPr>
        <p:spPr>
          <a:xfrm>
            <a:off x="1352707" y="5622426"/>
            <a:ext cx="8932404"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200" dirty="0">
                <a:hlinkClick r:id="rId4"/>
              </a:rPr>
              <a:t>Guide to Advancement 2025 | Boy Scouts of America</a:t>
            </a:r>
            <a:endParaRPr kumimoji="0" lang="en-US" sz="32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6268261-F0EF-972F-BBBF-D38A24D28C78}"/>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Significant GTA Changes</a:t>
            </a:r>
          </a:p>
        </p:txBody>
      </p:sp>
      <p:sp>
        <p:nvSpPr>
          <p:cNvPr id="23555" name="Content Placeholder 2">
            <a:extLst>
              <a:ext uri="{FF2B5EF4-FFF2-40B4-BE49-F238E27FC236}">
                <a16:creationId xmlns:a16="http://schemas.microsoft.com/office/drawing/2014/main" id="{736479EB-C098-EFCD-3937-9C5638FF2DD1}"/>
              </a:ext>
            </a:extLst>
          </p:cNvPr>
          <p:cNvSpPr>
            <a:spLocks noGrp="1"/>
          </p:cNvSpPr>
          <p:nvPr>
            <p:ph idx="1"/>
          </p:nvPr>
        </p:nvSpPr>
        <p:spPr>
          <a:xfrm>
            <a:off x="574334" y="1600201"/>
            <a:ext cx="9636466" cy="4233863"/>
          </a:xfrm>
        </p:spPr>
        <p:txBody>
          <a:bodyPr>
            <a:normAutofit fontScale="92500" lnSpcReduction="10000"/>
          </a:bodyPr>
          <a:lstStyle/>
          <a:p>
            <a:r>
              <a:rPr lang="en-US" altLang="en-US" dirty="0">
                <a:latin typeface="Helvetica" panose="020B0604020202020204" pitchFamily="34" charset="0"/>
                <a:ea typeface="ヒラギノ角ゴ Pro W3" charset="-128"/>
              </a:rPr>
              <a:t>The following only includes a few of the GTA changes.</a:t>
            </a:r>
          </a:p>
          <a:p>
            <a:endParaRPr lang="en-US" altLang="en-US" sz="1100" dirty="0">
              <a:latin typeface="Helvetica" panose="020B0604020202020204" pitchFamily="34" charset="0"/>
              <a:ea typeface="ヒラギノ角ゴ Pro W3" charset="-128"/>
            </a:endParaRPr>
          </a:p>
          <a:p>
            <a:pPr lvl="1"/>
            <a:r>
              <a:rPr lang="en-US" altLang="en-US" sz="1600" b="1" dirty="0">
                <a:solidFill>
                  <a:srgbClr val="FF0000"/>
                </a:solidFill>
                <a:latin typeface="Helvetica" panose="020B0604020202020204" pitchFamily="34" charset="0"/>
                <a:ea typeface="ヒラギノ角ゴ Pro W3" charset="-128"/>
              </a:rPr>
              <a:t>National Policy </a:t>
            </a:r>
            <a:r>
              <a:rPr lang="en-US" altLang="en-US" sz="1600" dirty="0">
                <a:solidFill>
                  <a:schemeClr val="tx1"/>
                </a:solidFill>
                <a:latin typeface="Helvetica" panose="020B0604020202020204" pitchFamily="34" charset="0"/>
                <a:ea typeface="ヒラギノ角ゴ Pro W3" charset="-128"/>
              </a:rPr>
              <a:t>– “No council, committee, district, unit or individual has the authority to add to, or subtract from advancement requirements or </a:t>
            </a:r>
            <a:r>
              <a:rPr lang="en-US" altLang="en-US" sz="1600" b="1" dirty="0">
                <a:solidFill>
                  <a:srgbClr val="FF0000"/>
                </a:solidFill>
                <a:latin typeface="Helvetica" panose="020B0604020202020204" pitchFamily="34" charset="0"/>
                <a:ea typeface="ヒラギノ角ゴ Pro W3" charset="-128"/>
              </a:rPr>
              <a:t>deviate from policies in this publication</a:t>
            </a:r>
            <a:r>
              <a:rPr lang="en-US" altLang="en-US" sz="1600" dirty="0">
                <a:solidFill>
                  <a:schemeClr val="tx1"/>
                </a:solidFill>
                <a:latin typeface="Helvetica" panose="020B0604020202020204" pitchFamily="34" charset="0"/>
                <a:ea typeface="ヒラギノ角ゴ Pro W3" charset="-128"/>
              </a:rPr>
              <a:t>.” </a:t>
            </a:r>
            <a:r>
              <a:rPr lang="en-US" altLang="en-US" sz="1600" dirty="0">
                <a:latin typeface="Helvetica" panose="020B0604020202020204" pitchFamily="34" charset="0"/>
                <a:ea typeface="ヒラギノ角ゴ Pro W3" charset="-128"/>
              </a:rPr>
              <a:t> </a:t>
            </a:r>
            <a:endParaRPr lang="en-US" altLang="en-US" sz="1600" b="1" dirty="0">
              <a:solidFill>
                <a:srgbClr val="FF0000"/>
              </a:solidFill>
              <a:latin typeface="Helvetica" panose="020B0604020202020204" pitchFamily="34" charset="0"/>
              <a:ea typeface="ヒラギノ角ゴ Pro W3" charset="-128"/>
            </a:endParaRPr>
          </a:p>
          <a:p>
            <a:pPr lvl="1"/>
            <a:r>
              <a:rPr lang="en-US" altLang="en-US" sz="1600" b="1" dirty="0">
                <a:solidFill>
                  <a:srgbClr val="FF0000"/>
                </a:solidFill>
                <a:latin typeface="Helvetica" panose="020B0604020202020204" pitchFamily="34" charset="0"/>
                <a:ea typeface="ヒラギノ角ゴ Pro W3" charset="-128"/>
              </a:rPr>
              <a:t>Rank Approval </a:t>
            </a:r>
            <a:r>
              <a:rPr lang="en-US" altLang="en-US" sz="1600" dirty="0">
                <a:latin typeface="Helvetica" panose="020B0604020202020204" pitchFamily="34" charset="0"/>
                <a:ea typeface="ヒラギノ角ゴ Pro W3" charset="-128"/>
              </a:rPr>
              <a:t>- Once a Scout is tested and signed off by an approved tester, approval cannot be rescinded (4.2.1.2)</a:t>
            </a:r>
          </a:p>
          <a:p>
            <a:pPr lvl="1"/>
            <a:r>
              <a:rPr lang="en-US" altLang="en-US" sz="1600" b="1" dirty="0">
                <a:solidFill>
                  <a:srgbClr val="FF0000"/>
                </a:solidFill>
                <a:latin typeface="Helvetica" panose="020B0604020202020204" pitchFamily="34" charset="0"/>
                <a:ea typeface="ヒラギノ角ゴ Pro W3" charset="-128"/>
              </a:rPr>
              <a:t>Active Participation </a:t>
            </a:r>
            <a:r>
              <a:rPr lang="en-US" altLang="en-US" sz="1600" dirty="0">
                <a:latin typeface="Helvetica" panose="020B0604020202020204" pitchFamily="34" charset="0"/>
                <a:ea typeface="ヒラギノ角ゴ Pro W3" charset="-128"/>
              </a:rPr>
              <a:t>- revised significantly.  Time doesn’t have to be recent or consecutive.  The board can grant the rank regardless of recent activity as long as the Scout was active for the required length of time during tenure at the rank. (4.2.1.3)</a:t>
            </a:r>
          </a:p>
          <a:p>
            <a:pPr lvl="1"/>
            <a:r>
              <a:rPr lang="en-US" altLang="en-US" sz="1600" b="1" dirty="0">
                <a:solidFill>
                  <a:srgbClr val="FF0000"/>
                </a:solidFill>
                <a:latin typeface="Helvetica" panose="020B0604020202020204" pitchFamily="34" charset="0"/>
                <a:ea typeface="ヒラギノ角ゴ Pro W3" charset="-128"/>
              </a:rPr>
              <a:t>Unit Leader Conference </a:t>
            </a:r>
            <a:r>
              <a:rPr lang="en-US" altLang="en-US" sz="1600" dirty="0">
                <a:latin typeface="Helvetica" panose="020B0604020202020204" pitchFamily="34" charset="0"/>
                <a:ea typeface="ヒラギノ角ゴ Pro W3" charset="-128"/>
              </a:rPr>
              <a:t>– part of the unit leader conference can be to confirm that all requirements were met.. (4.2.3.5)</a:t>
            </a:r>
          </a:p>
          <a:p>
            <a:pPr lvl="1"/>
            <a:r>
              <a:rPr lang="en-US" altLang="en-US" sz="1600" b="1" dirty="0">
                <a:solidFill>
                  <a:srgbClr val="FF0000"/>
                </a:solidFill>
                <a:latin typeface="Helvetica" panose="020B0604020202020204" pitchFamily="34" charset="0"/>
                <a:ea typeface="ヒラギノ角ゴ Pro W3" charset="-128"/>
              </a:rPr>
              <a:t>Children of Scoutmasters </a:t>
            </a:r>
            <a:r>
              <a:rPr lang="en-US" altLang="en-US" sz="1600" dirty="0">
                <a:latin typeface="Helvetica" panose="020B0604020202020204" pitchFamily="34" charset="0"/>
                <a:ea typeface="ヒラギノ角ゴ Pro W3" charset="-128"/>
              </a:rPr>
              <a:t>– While an SM may conduct conferences with any member, including their own children, delegation to an assistant unit leader over 21 is highly recommended (4.2.3.5).  GTA makes a similar recommendation later regarding the children of Committee Chairs and ESRAs.</a:t>
            </a:r>
          </a:p>
          <a:p>
            <a:pPr lvl="1"/>
            <a:r>
              <a:rPr lang="en-US" altLang="en-US" sz="1600" b="1" dirty="0">
                <a:solidFill>
                  <a:srgbClr val="FF0000"/>
                </a:solidFill>
                <a:latin typeface="Helvetica" panose="020B0604020202020204" pitchFamily="34" charset="0"/>
                <a:ea typeface="ヒラギノ角ゴ Pro W3" charset="-128"/>
              </a:rPr>
              <a:t>Generative AI and Other Tools </a:t>
            </a:r>
            <a:r>
              <a:rPr lang="en-US" altLang="en-US" sz="1600" dirty="0">
                <a:latin typeface="Helvetica" panose="020B0604020202020204" pitchFamily="34" charset="0"/>
                <a:ea typeface="ヒラギノ角ゴ Pro W3" charset="-128"/>
              </a:rPr>
              <a:t>– may be used by a Scout to assist with written requirements, but their use must be fully disclosed and the final output must be the Scout’s own original work.  (5.0.8.0)</a:t>
            </a:r>
          </a:p>
          <a:p>
            <a:pPr lvl="1"/>
            <a:endParaRPr lang="en-US" altLang="en-US" sz="1600" dirty="0">
              <a:latin typeface="Helvetica" panose="020B0604020202020204" pitchFamily="34" charset="0"/>
              <a:ea typeface="ヒラギノ角ゴ Pro W3" charset="-128"/>
            </a:endParaRPr>
          </a:p>
        </p:txBody>
      </p:sp>
      <p:sp>
        <p:nvSpPr>
          <p:cNvPr id="23556" name="Slide Number Placeholder 3">
            <a:extLst>
              <a:ext uri="{FF2B5EF4-FFF2-40B4-BE49-F238E27FC236}">
                <a16:creationId xmlns:a16="http://schemas.microsoft.com/office/drawing/2014/main" id="{E0AB4774-C393-D1CF-3D88-B32EEB193552}"/>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pPr>
            <a:fld id="{39FB760E-73C6-4433-BBF4-1FFCC55D9C58}" type="slidenum">
              <a:rPr lang="en-US" altLang="en-US" smtClean="0"/>
              <a:pPr>
                <a:defRPr/>
              </a:pPr>
              <a:t>21</a:t>
            </a:fld>
            <a:endParaRPr lang="en-US" altLang="en-US" sz="1000">
              <a:solidFill>
                <a:srgbClr val="95B3D7"/>
              </a:solidFill>
            </a:endParaRPr>
          </a:p>
        </p:txBody>
      </p:sp>
      <p:sp>
        <p:nvSpPr>
          <p:cNvPr id="2" name="TextBox 1">
            <a:extLst>
              <a:ext uri="{FF2B5EF4-FFF2-40B4-BE49-F238E27FC236}">
                <a16:creationId xmlns:a16="http://schemas.microsoft.com/office/drawing/2014/main" id="{326C4979-EE1A-F364-A877-9E462E7A5141}"/>
              </a:ext>
            </a:extLst>
          </p:cNvPr>
          <p:cNvSpPr txBox="1"/>
          <p:nvPr/>
        </p:nvSpPr>
        <p:spPr>
          <a:xfrm>
            <a:off x="1292251" y="5728225"/>
            <a:ext cx="91968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dirty="0">
                <a:ln>
                  <a:noFill/>
                </a:ln>
                <a:solidFill>
                  <a:srgbClr val="000000"/>
                </a:solidFill>
                <a:effectLst/>
                <a:highlight>
                  <a:srgbClr val="FFFF00"/>
                </a:highlight>
                <a:uFillTx/>
                <a:latin typeface="+mj-lt"/>
                <a:ea typeface="+mj-ea"/>
                <a:cs typeface="+mj-cs"/>
                <a:sym typeface="Calibri"/>
              </a:rPr>
              <a:t>Take this home and share with unit Advancement Coordinators, Assistant Scoutmasters and others working with Life Scouts, Merit Badge Counselors, Board of Review schedulers, etc.</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FE5763B-143D-7408-5901-8998BA966E68}"/>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GTA Changes to Merit Badge Counseling</a:t>
            </a:r>
          </a:p>
        </p:txBody>
      </p:sp>
      <p:sp>
        <p:nvSpPr>
          <p:cNvPr id="24579" name="Content Placeholder 2">
            <a:extLst>
              <a:ext uri="{FF2B5EF4-FFF2-40B4-BE49-F238E27FC236}">
                <a16:creationId xmlns:a16="http://schemas.microsoft.com/office/drawing/2014/main" id="{CFD6A21B-7438-072D-5D0D-E48270012C28}"/>
              </a:ext>
            </a:extLst>
          </p:cNvPr>
          <p:cNvSpPr>
            <a:spLocks noGrp="1"/>
          </p:cNvSpPr>
          <p:nvPr>
            <p:ph idx="1"/>
          </p:nvPr>
        </p:nvSpPr>
        <p:spPr>
          <a:xfrm>
            <a:off x="838200" y="1600201"/>
            <a:ext cx="9372600" cy="4596559"/>
          </a:xfrm>
        </p:spPr>
        <p:txBody>
          <a:bodyPr>
            <a:normAutofit fontScale="92500"/>
          </a:bodyPr>
          <a:lstStyle/>
          <a:p>
            <a:pPr lvl="1"/>
            <a:r>
              <a:rPr lang="en-US" altLang="en-US" sz="1600" b="1" dirty="0">
                <a:solidFill>
                  <a:srgbClr val="FF0000"/>
                </a:solidFill>
                <a:latin typeface="Helvetica" panose="020B0604020202020204" pitchFamily="34" charset="0"/>
                <a:ea typeface="ヒラギノ角ゴ Pro W3" charset="-128"/>
              </a:rPr>
              <a:t>Definitions for Discuss, Explain and Demonstrate </a:t>
            </a:r>
            <a:r>
              <a:rPr lang="en-US" altLang="en-US" sz="1600" dirty="0">
                <a:latin typeface="Helvetica" panose="020B0604020202020204" pitchFamily="34" charset="0"/>
                <a:ea typeface="ヒラギノ角ゴ Pro W3" charset="-128"/>
              </a:rPr>
              <a:t>– new text describes how the National Office views each of these. (5.0.8.0)</a:t>
            </a:r>
          </a:p>
          <a:p>
            <a:pPr lvl="1"/>
            <a:r>
              <a:rPr lang="en-US" altLang="en-US" sz="1600" b="1" dirty="0">
                <a:solidFill>
                  <a:srgbClr val="FF0000"/>
                </a:solidFill>
                <a:latin typeface="Helvetica" panose="020B0604020202020204" pitchFamily="34" charset="0"/>
                <a:ea typeface="ヒラギノ角ゴ Pro W3" charset="-128"/>
              </a:rPr>
              <a:t>SM Signs Blue Card </a:t>
            </a:r>
            <a:r>
              <a:rPr lang="en-US" altLang="en-US" sz="1600" dirty="0">
                <a:latin typeface="Helvetica" panose="020B0604020202020204" pitchFamily="34" charset="0"/>
                <a:ea typeface="ヒラギノ角ゴ Pro W3" charset="-128"/>
              </a:rPr>
              <a:t>– After Scout completes the badge, the Scout and unit leader should discuss experience.  If the unit leader believes the badge was unearned, they may conduct a review as outlined in 7.0.4.7 (7.0.0.2)</a:t>
            </a:r>
          </a:p>
          <a:p>
            <a:pPr lvl="1"/>
            <a:r>
              <a:rPr lang="en-US" altLang="en-US" sz="1600" b="1" dirty="0">
                <a:solidFill>
                  <a:srgbClr val="FF0000"/>
                </a:solidFill>
                <a:latin typeface="Helvetica" panose="020B0604020202020204" pitchFamily="34" charset="0"/>
                <a:ea typeface="ヒラギノ角ゴ Pro W3" charset="-128"/>
              </a:rPr>
              <a:t>Meeting SM Before Starting Merit Badge </a:t>
            </a:r>
            <a:r>
              <a:rPr lang="en-US" altLang="en-US" sz="1600" dirty="0">
                <a:latin typeface="Helvetica" panose="020B0604020202020204" pitchFamily="34" charset="0"/>
                <a:ea typeface="ヒラギノ角ゴ Pro W3" charset="-128"/>
              </a:rPr>
              <a:t>– A Scout MUST meet with the SM before starting work on a badge.  A Scout who avoids or ignores the unit leader’s role and completes a badge without first discussing it should be counseled and discussion documented.  If the Scout (or parents) continue to ignore the established procedure, merit badges will not be recorded as “earned” until the Scout demonstrates they met all requirements to an MBC of the SM’s choosing. (7.0.0.3)</a:t>
            </a:r>
          </a:p>
          <a:p>
            <a:pPr lvl="1">
              <a:defRPr/>
            </a:pPr>
            <a:r>
              <a:rPr lang="en-US" sz="1600" b="1" dirty="0">
                <a:solidFill>
                  <a:srgbClr val="FF0000"/>
                </a:solidFill>
              </a:rPr>
              <a:t>Counselors Confirm Scout Met Unit Leader </a:t>
            </a:r>
            <a:r>
              <a:rPr lang="en-US" sz="1600" dirty="0"/>
              <a:t>- Counselors </a:t>
            </a:r>
            <a:r>
              <a:rPr lang="en-US" sz="1600" u="sng" dirty="0">
                <a:solidFill>
                  <a:schemeClr val="accent1">
                    <a:lumMod val="75000"/>
                  </a:schemeClr>
                </a:solidFill>
              </a:rPr>
              <a:t>must</a:t>
            </a:r>
            <a:r>
              <a:rPr lang="en-US" sz="1600" dirty="0"/>
              <a:t> first confirm with the Scout that they have discussed with the unit leader their interest in working on the merit badge. (7.0.3.0)</a:t>
            </a:r>
          </a:p>
          <a:p>
            <a:pPr lvl="1">
              <a:defRPr/>
            </a:pPr>
            <a:r>
              <a:rPr lang="en-US" sz="1600" b="1" dirty="0">
                <a:solidFill>
                  <a:srgbClr val="FF0000"/>
                </a:solidFill>
              </a:rPr>
              <a:t>Small Groups </a:t>
            </a:r>
            <a:r>
              <a:rPr lang="en-US" sz="1600" dirty="0"/>
              <a:t>– Hands-on interactive experience is hardly ever achieved except when a counselor works with a very small group – generally no more than three Scouts and always following Youth Protection.  (7.0.3.0)</a:t>
            </a:r>
          </a:p>
          <a:p>
            <a:pPr lvl="1">
              <a:defRPr/>
            </a:pPr>
            <a:r>
              <a:rPr lang="en-US" sz="1600" b="1" dirty="0">
                <a:solidFill>
                  <a:srgbClr val="FF0000"/>
                </a:solidFill>
              </a:rPr>
              <a:t>Fund Raisers Prohibited </a:t>
            </a:r>
            <a:r>
              <a:rPr lang="en-US" sz="1600" dirty="0"/>
              <a:t>– Using merit badge events as fundraisers, however, is prohibited, and councils must not approve them. (7.0.4.10)</a:t>
            </a:r>
          </a:p>
          <a:p>
            <a:pPr lvl="1">
              <a:defRPr/>
            </a:pPr>
            <a:r>
              <a:rPr lang="en-US" sz="1600" b="1" dirty="0">
                <a:solidFill>
                  <a:srgbClr val="FF0000"/>
                </a:solidFill>
              </a:rPr>
              <a:t>Online Merit Badge Classes </a:t>
            </a:r>
            <a:r>
              <a:rPr lang="en-US" sz="1600" dirty="0"/>
              <a:t>– New section governing online classes and guidance regarding preferrable practices.  (7.0.4.12)</a:t>
            </a:r>
          </a:p>
          <a:p>
            <a:pPr lvl="1"/>
            <a:endParaRPr lang="en-US" altLang="en-US" sz="1600" dirty="0">
              <a:latin typeface="Helvetica" panose="020B0604020202020204" pitchFamily="34" charset="0"/>
              <a:ea typeface="ヒラギノ角ゴ Pro W3" charset="-128"/>
            </a:endParaRPr>
          </a:p>
        </p:txBody>
      </p:sp>
      <p:sp>
        <p:nvSpPr>
          <p:cNvPr id="24580" name="Slide Number Placeholder 3">
            <a:extLst>
              <a:ext uri="{FF2B5EF4-FFF2-40B4-BE49-F238E27FC236}">
                <a16:creationId xmlns:a16="http://schemas.microsoft.com/office/drawing/2014/main" id="{BE9F7955-6D82-10BB-C1AB-9974703288BF}"/>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pPr>
            <a:fld id="{39FB760E-73C6-4433-BBF4-1FFCC55D9C58}" type="slidenum">
              <a:rPr lang="en-US" altLang="en-US" smtClean="0"/>
              <a:pPr>
                <a:defRPr/>
              </a:pPr>
              <a:t>22</a:t>
            </a:fld>
            <a:endParaRPr lang="en-US" altLang="en-US" sz="1000">
              <a:solidFill>
                <a:srgbClr val="95B3D7"/>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87C072A-0631-F791-5C5E-73CE8AA8164B}"/>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Other Significant GTA Changes</a:t>
            </a:r>
          </a:p>
        </p:txBody>
      </p:sp>
      <p:sp>
        <p:nvSpPr>
          <p:cNvPr id="3" name="Content Placeholder 2">
            <a:extLst>
              <a:ext uri="{FF2B5EF4-FFF2-40B4-BE49-F238E27FC236}">
                <a16:creationId xmlns:a16="http://schemas.microsoft.com/office/drawing/2014/main" id="{5C63D4F6-4345-B59F-280F-E827283C364D}"/>
              </a:ext>
            </a:extLst>
          </p:cNvPr>
          <p:cNvSpPr>
            <a:spLocks noGrp="1"/>
          </p:cNvSpPr>
          <p:nvPr>
            <p:ph idx="1"/>
          </p:nvPr>
        </p:nvSpPr>
        <p:spPr>
          <a:xfrm>
            <a:off x="755702" y="1600201"/>
            <a:ext cx="9455098" cy="4233863"/>
          </a:xfrm>
        </p:spPr>
        <p:txBody>
          <a:bodyPr>
            <a:normAutofit/>
          </a:bodyPr>
          <a:lstStyle/>
          <a:p>
            <a:pPr lvl="1">
              <a:defRPr/>
            </a:pPr>
            <a:r>
              <a:rPr lang="en-US" sz="1600" b="1" dirty="0">
                <a:solidFill>
                  <a:srgbClr val="FF0000"/>
                </a:solidFill>
              </a:rPr>
              <a:t>Scheduling Boards </a:t>
            </a:r>
            <a:r>
              <a:rPr lang="en-US" sz="1600" dirty="0"/>
              <a:t>– Must be scheduled promptly (8.0.0.2)</a:t>
            </a:r>
          </a:p>
          <a:p>
            <a:pPr lvl="1">
              <a:defRPr/>
            </a:pPr>
            <a:r>
              <a:rPr lang="en-US" sz="1600" b="1" dirty="0">
                <a:solidFill>
                  <a:srgbClr val="FF0000"/>
                </a:solidFill>
              </a:rPr>
              <a:t>Recording Boards </a:t>
            </a:r>
            <a:r>
              <a:rPr lang="en-US" sz="1600" dirty="0"/>
              <a:t>– Taking notes is acceptable but recording, either voice or video is prohibited. (8.0.1.0)</a:t>
            </a:r>
          </a:p>
          <a:p>
            <a:pPr lvl="1">
              <a:defRPr/>
            </a:pPr>
            <a:r>
              <a:rPr lang="en-US" sz="1600" b="1" dirty="0">
                <a:solidFill>
                  <a:srgbClr val="FF0000"/>
                </a:solidFill>
              </a:rPr>
              <a:t>Time Extensions </a:t>
            </a:r>
            <a:r>
              <a:rPr lang="en-US" sz="1600" dirty="0"/>
              <a:t>– Must be a Life Scout to apply. (9.0.4.0)</a:t>
            </a:r>
          </a:p>
          <a:p>
            <a:pPr lvl="1">
              <a:defRPr/>
            </a:pPr>
            <a:r>
              <a:rPr lang="en-US" sz="1600" b="1" dirty="0">
                <a:solidFill>
                  <a:srgbClr val="FF0000"/>
                </a:solidFill>
              </a:rPr>
              <a:t>Eagle References </a:t>
            </a:r>
            <a:r>
              <a:rPr lang="en-US" sz="1600" dirty="0"/>
              <a:t>– Number changed from 6 to 4  (9.0..1.7)</a:t>
            </a:r>
          </a:p>
          <a:p>
            <a:pPr lvl="1">
              <a:defRPr/>
            </a:pPr>
            <a:r>
              <a:rPr lang="en-US" sz="1600" b="1" dirty="0">
                <a:solidFill>
                  <a:srgbClr val="FF0000"/>
                </a:solidFill>
              </a:rPr>
              <a:t>ESRA Signatures for Children of Unit Leaders </a:t>
            </a:r>
            <a:r>
              <a:rPr lang="en-US" sz="1600" dirty="0"/>
              <a:t>– If the unit leader or committee chair is also the Scout’s parent, it is recommended they delegate signing the Eagle Scout Rank Application to an assistant unit leader or committee member.</a:t>
            </a:r>
          </a:p>
          <a:p>
            <a:pPr lvl="1">
              <a:defRPr/>
            </a:pPr>
            <a:r>
              <a:rPr lang="en-US" sz="1600" b="1" dirty="0">
                <a:solidFill>
                  <a:srgbClr val="FF0000"/>
                </a:solidFill>
              </a:rPr>
              <a:t>Scout Requests References </a:t>
            </a:r>
            <a:r>
              <a:rPr lang="en-US" sz="1600" dirty="0"/>
              <a:t>– The Scout is responsible for requesting references from the four people listed on the Eagle Scout Rank Application.</a:t>
            </a:r>
          </a:p>
          <a:p>
            <a:pPr lvl="1">
              <a:defRPr/>
            </a:pPr>
            <a:r>
              <a:rPr lang="en-US" sz="1600" b="1" dirty="0">
                <a:solidFill>
                  <a:srgbClr val="FF0000"/>
                </a:solidFill>
              </a:rPr>
              <a:t>Advancement for Members with Special Needs </a:t>
            </a:r>
            <a:r>
              <a:rPr lang="en-US" sz="1600" dirty="0"/>
              <a:t>– Rewritten (10.1.0.0)</a:t>
            </a:r>
          </a:p>
          <a:p>
            <a:pPr lvl="1">
              <a:defRPr/>
            </a:pPr>
            <a:endParaRPr lang="en-US" sz="1600" dirty="0"/>
          </a:p>
          <a:p>
            <a:pPr lvl="1">
              <a:defRPr/>
            </a:pPr>
            <a:endParaRPr lang="en-US" sz="1600" dirty="0"/>
          </a:p>
          <a:p>
            <a:pPr>
              <a:defRPr/>
            </a:pPr>
            <a:endParaRPr lang="en-US" dirty="0"/>
          </a:p>
        </p:txBody>
      </p:sp>
      <p:sp>
        <p:nvSpPr>
          <p:cNvPr id="25604" name="Slide Number Placeholder 3">
            <a:extLst>
              <a:ext uri="{FF2B5EF4-FFF2-40B4-BE49-F238E27FC236}">
                <a16:creationId xmlns:a16="http://schemas.microsoft.com/office/drawing/2014/main" id="{528628BD-8397-794E-3CBF-66465D766720}"/>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pPr>
            <a:fld id="{39FB760E-73C6-4433-BBF4-1FFCC55D9C58}" type="slidenum">
              <a:rPr lang="en-US" altLang="en-US" smtClean="0"/>
              <a:pPr>
                <a:defRPr/>
              </a:pPr>
              <a:t>23</a:t>
            </a:fld>
            <a:endParaRPr lang="en-US" altLang="en-US" sz="1000">
              <a:solidFill>
                <a:srgbClr val="95B3D7"/>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WTD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February 13, 2025, at Thoreau Middle School</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a:t>
            </a:r>
            <a:r>
              <a:rPr lang="en-US" sz="4400" b="1" dirty="0">
                <a:latin typeface="+mj-lt"/>
              </a:rPr>
              <a:t>2025</a:t>
            </a:r>
            <a:r>
              <a:rPr sz="4400" b="1" dirty="0">
                <a:latin typeface="+mj-lt"/>
              </a:rPr>
              <a:t> </a:t>
            </a:r>
            <a:r>
              <a:rPr lang="en-US" sz="4400" b="1" dirty="0">
                <a:latin typeface="+mj-lt"/>
              </a:rPr>
              <a:t>Wolf Trap</a:t>
            </a:r>
            <a:r>
              <a:rPr sz="4400" b="1" dirty="0">
                <a:latin typeface="+mj-lt"/>
              </a:rPr>
              <a:t> Calendar</a:t>
            </a:r>
          </a:p>
        </p:txBody>
      </p:sp>
      <p:sp>
        <p:nvSpPr>
          <p:cNvPr id="112" name="Content Placeholder 2"/>
          <p:cNvSpPr txBox="1">
            <a:spLocks noGrp="1"/>
          </p:cNvSpPr>
          <p:nvPr>
            <p:ph type="body" sz="half" idx="1"/>
          </p:nvPr>
        </p:nvSpPr>
        <p:spPr>
          <a:xfrm>
            <a:off x="358922" y="1548040"/>
            <a:ext cx="11635854" cy="4622024"/>
          </a:xfrm>
          <a:prstGeom prst="rect">
            <a:avLst/>
          </a:prstGeom>
        </p:spPr>
        <p:txBody>
          <a:bodyPr>
            <a:normAutofit fontScale="85000" lnSpcReduction="20000"/>
          </a:bodyPr>
          <a:lstStyle/>
          <a:p>
            <a:pPr marL="342900" indent="-342900">
              <a:lnSpc>
                <a:spcPct val="100000"/>
              </a:lnSpc>
              <a:spcBef>
                <a:spcPts val="0"/>
              </a:spcBef>
              <a:spcAft>
                <a:spcPts val="60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02/08/25 – </a:t>
            </a:r>
            <a:r>
              <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Virtual Life to Eagle Seminar</a:t>
            </a:r>
            <a:r>
              <a:rPr lang="en-US" sz="2300" dirty="0">
                <a:latin typeface="Calibri" panose="020F0502020204030204" pitchFamily="34" charset="0"/>
                <a:ea typeface="Calibri" panose="020F0502020204030204" pitchFamily="34" charset="0"/>
                <a:cs typeface="Times New Roman" panose="02020603050405020304" pitchFamily="18" charset="0"/>
              </a:rPr>
              <a:t> (1pm)</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02/22/25 – </a:t>
            </a:r>
            <a:r>
              <a:rPr lang="en-US" sz="2300" dirty="0">
                <a:effectLst/>
                <a:latin typeface="Calibri" panose="020F0502020204030204" pitchFamily="34" charset="0"/>
                <a:ea typeface="Calibri" panose="020F0502020204030204" pitchFamily="34" charset="0"/>
                <a:cs typeface="Times New Roman" panose="02020603050405020304" pitchFamily="18" charset="0"/>
                <a:hlinkClick r:id="rId3"/>
              </a:rPr>
              <a:t>University of Scouting</a:t>
            </a:r>
            <a:r>
              <a:rPr lang="en-US" sz="2300" dirty="0">
                <a:effectLst/>
                <a:latin typeface="Calibri" panose="020F0502020204030204" pitchFamily="34" charset="0"/>
                <a:ea typeface="Calibri" panose="020F0502020204030204" pitchFamily="34" charset="0"/>
                <a:cs typeface="Times New Roman" panose="02020603050405020304" pitchFamily="18" charset="0"/>
              </a:rPr>
              <a:t>, Alexandria, VA</a:t>
            </a:r>
          </a:p>
          <a:p>
            <a:pPr marL="342900" indent="-342900">
              <a:lnSpc>
                <a:spcPct val="100000"/>
              </a:lnSpc>
              <a:spcBef>
                <a:spcPts val="0"/>
              </a:spcBef>
              <a:spcAft>
                <a:spcPts val="60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03/08/25 – WTD MB Day, Fairfax Presbyterian Church, Fairfax,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03/22/25 – DCOH Award Nominations Due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03/28/25 – 03/30/25 – </a:t>
            </a:r>
            <a:r>
              <a:rPr lang="en-US" sz="2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Joint Lodge Ordeal</a:t>
            </a:r>
            <a:r>
              <a:rPr lang="en-US" sz="2300" dirty="0">
                <a:effectLst/>
                <a:latin typeface="Calibri" panose="020F0502020204030204" pitchFamily="34" charset="0"/>
                <a:ea typeface="Calibri" panose="020F0502020204030204" pitchFamily="34" charset="0"/>
                <a:cs typeface="Times New Roman" panose="02020603050405020304" pitchFamily="18" charset="0"/>
              </a:rPr>
              <a:t>, Camp Snyder, Haymarket,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04/10/25 – District Court of Honor, Thoreau MS, Vienna,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04/25/25 – 04/27/25 – 2025 OA Spring Fellowship</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05/03/25 – </a:t>
            </a:r>
            <a:r>
              <a:rPr lang="en-US" sz="23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19th NCAC Scout Orienteering Meet</a:t>
            </a:r>
            <a:r>
              <a:rPr lang="en-US" sz="2300" dirty="0">
                <a:effectLst/>
                <a:latin typeface="Calibri" panose="020F0502020204030204" pitchFamily="34" charset="0"/>
                <a:ea typeface="Calibri" panose="020F0502020204030204" pitchFamily="34" charset="0"/>
                <a:cs typeface="Times New Roman" panose="02020603050405020304" pitchFamily="18" charset="0"/>
              </a:rPr>
              <a:t>, PWD, Triangle,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05/XX/25 – 05/XX/25 – WTD Spring Camporee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05/XX/25 – 05/XX/25 – WTD Hike-O-Ree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05/10/25 - </a:t>
            </a:r>
            <a:r>
              <a:rPr lang="en-US" sz="2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Jamboree on the Trail (JOTT)</a:t>
            </a:r>
            <a:endPar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05/26/25 – Memorial Day Flags In, National Memorial Park, Falls Church</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05/08/25 – Program Launch, Thoreau MS, Vienna,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05/31/25 – OA Election Season Closes</a:t>
            </a:r>
          </a:p>
          <a:p>
            <a:pPr marL="342900" indent="-342900">
              <a:lnSpc>
                <a:spcPct val="100000"/>
              </a:lnSpc>
              <a:spcBef>
                <a:spcPts val="0"/>
              </a:spcBef>
              <a:spcAft>
                <a:spcPts val="60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7"/>
          <a:srcRect t="1067"/>
          <a:stretch>
            <a:fillRect/>
          </a:stretch>
        </p:blipFill>
        <p:spPr>
          <a:xfrm>
            <a:off x="8379868" y="1845690"/>
            <a:ext cx="3331912" cy="287379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838200" y="1214826"/>
            <a:ext cx="11585358" cy="4967564"/>
          </a:xfrm>
        </p:spPr>
        <p:txBody>
          <a:bodyPr>
            <a:normAutofit fontScale="92500" lnSpcReduction="20000"/>
          </a:bodyPr>
          <a:lstStyle/>
          <a:p>
            <a:pPr marL="342900"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hlinkClick r:id="rId2"/>
              </a:rPr>
              <a:t>Akela Chess Classic</a:t>
            </a:r>
            <a:endParaRPr lang="en-US" dirty="0">
              <a:effectLst/>
              <a:ea typeface="Calibri" panose="020F0502020204030204" pitchFamily="34" charset="0"/>
              <a:cs typeface="Times New Roman" panose="02020603050405020304" pitchFamily="18" charset="0"/>
            </a:endParaRPr>
          </a:p>
          <a:p>
            <a:pPr marL="838200" lvl="1"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Cub Scout Tournament – 02/01/2025 at MSSC</a:t>
            </a:r>
          </a:p>
          <a:p>
            <a:pPr marL="838200" lvl="1"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Scouts BSA Tournament – 02/15/2025 at MSSC</a:t>
            </a:r>
          </a:p>
          <a:p>
            <a:pPr marL="495300" lvl="1" indent="0">
              <a:lnSpc>
                <a:spcPct val="107000"/>
              </a:lnSpc>
              <a:spcBef>
                <a:spcPts val="0"/>
              </a:spcBef>
              <a:buNone/>
              <a:tabLst>
                <a:tab pos="685800" algn="l"/>
              </a:tabLst>
            </a:pPr>
            <a:endParaRPr lang="en-US" dirty="0">
              <a:effectLst/>
              <a:ea typeface="Calibri" panose="020F0502020204030204" pitchFamily="34" charset="0"/>
              <a:cs typeface="Times New Roman" panose="02020603050405020304" pitchFamily="18" charset="0"/>
            </a:endParaRPr>
          </a:p>
          <a:p>
            <a:pPr marL="342900"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hlinkClick r:id="rId3"/>
              </a:rPr>
              <a:t>Burke Lake District NOVA Nights (Last Friday of Month) </a:t>
            </a:r>
            <a:endParaRPr lang="en-US" dirty="0">
              <a:ea typeface="Calibri" panose="020F0502020204030204" pitchFamily="34" charset="0"/>
              <a:cs typeface="Times New Roman" panose="02020603050405020304" pitchFamily="18" charset="0"/>
            </a:endParaRPr>
          </a:p>
          <a:p>
            <a:pPr marL="838200" lvl="1" indent="-342900">
              <a:lnSpc>
                <a:spcPct val="107000"/>
              </a:lnSpc>
              <a:spcBef>
                <a:spcPts val="0"/>
              </a:spcBef>
              <a:buFont typeface="Arial" panose="020B0604020202020204" pitchFamily="34" charset="0"/>
              <a:buChar char="•"/>
              <a:tabLst>
                <a:tab pos="685800" algn="l"/>
              </a:tabLst>
            </a:pPr>
            <a:r>
              <a:rPr lang="en-US" dirty="0">
                <a:ea typeface="Calibri" panose="020F0502020204030204" pitchFamily="34" charset="0"/>
                <a:cs typeface="Times New Roman" panose="02020603050405020304" pitchFamily="18" charset="0"/>
              </a:rPr>
              <a:t>01</a:t>
            </a:r>
            <a:r>
              <a:rPr lang="en-US" dirty="0">
                <a:effectLst/>
                <a:ea typeface="Calibri" panose="020F0502020204030204" pitchFamily="34" charset="0"/>
                <a:cs typeface="Times New Roman" panose="02020603050405020304" pitchFamily="18" charset="0"/>
              </a:rPr>
              <a:t>/28/2025 at Prince of Peace Lutheran Church</a:t>
            </a:r>
          </a:p>
          <a:p>
            <a:pPr marL="838200" lvl="1" indent="-342900">
              <a:lnSpc>
                <a:spcPct val="107000"/>
              </a:lnSpc>
              <a:spcBef>
                <a:spcPts val="0"/>
              </a:spcBef>
              <a:buFont typeface="Arial" panose="020B0604020202020204" pitchFamily="34" charset="0"/>
              <a:buChar char="•"/>
              <a:tabLst>
                <a:tab pos="685800" algn="l"/>
              </a:tabLst>
            </a:pPr>
            <a:r>
              <a:rPr lang="en-US" dirty="0">
                <a:ea typeface="Calibri" panose="020F0502020204030204" pitchFamily="34" charset="0"/>
                <a:cs typeface="Times New Roman" panose="02020603050405020304" pitchFamily="18" charset="0"/>
              </a:rPr>
              <a:t>02</a:t>
            </a:r>
            <a:r>
              <a:rPr lang="en-US" dirty="0">
                <a:effectLst/>
                <a:ea typeface="Calibri" panose="020F0502020204030204" pitchFamily="34" charset="0"/>
                <a:cs typeface="Times New Roman" panose="02020603050405020304" pitchFamily="18" charset="0"/>
              </a:rPr>
              <a:t>/25/2025 at Prince of Peace Lutheran Church</a:t>
            </a:r>
          </a:p>
          <a:p>
            <a:pPr marL="838200" lvl="1" indent="-342900">
              <a:lnSpc>
                <a:spcPct val="107000"/>
              </a:lnSpc>
              <a:spcBef>
                <a:spcPts val="0"/>
              </a:spcBef>
              <a:buFont typeface="Arial" panose="020B0604020202020204" pitchFamily="34" charset="0"/>
              <a:buChar char="•"/>
              <a:tabLst>
                <a:tab pos="685800" algn="l"/>
              </a:tabLst>
            </a:pPr>
            <a:r>
              <a:rPr lang="en-US" dirty="0">
                <a:ea typeface="Calibri" panose="020F0502020204030204" pitchFamily="34" charset="0"/>
                <a:cs typeface="Times New Roman" panose="02020603050405020304" pitchFamily="18" charset="0"/>
              </a:rPr>
              <a:t>03</a:t>
            </a:r>
            <a:r>
              <a:rPr lang="en-US" dirty="0">
                <a:effectLst/>
                <a:ea typeface="Calibri" panose="020F0502020204030204" pitchFamily="34" charset="0"/>
                <a:cs typeface="Times New Roman" panose="02020603050405020304" pitchFamily="18" charset="0"/>
              </a:rPr>
              <a:t>/25/2025 at Prince of Peace Lutheran Church</a:t>
            </a:r>
          </a:p>
          <a:p>
            <a:pPr marL="838200" lvl="1" indent="-342900">
              <a:lnSpc>
                <a:spcPct val="107000"/>
              </a:lnSpc>
              <a:spcBef>
                <a:spcPts val="0"/>
              </a:spcBef>
              <a:buFont typeface="Arial" panose="020B0604020202020204" pitchFamily="34" charset="0"/>
              <a:buChar char="•"/>
              <a:tabLst>
                <a:tab pos="685800" algn="l"/>
              </a:tabLst>
            </a:pP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Ancient Earth:  Birth of the Sky (on PBS) - </a:t>
            </a:r>
            <a:r>
              <a:rPr lang="en-US" u="sng" dirty="0">
                <a:solidFill>
                  <a:srgbClr val="0563C1"/>
                </a:solidFill>
                <a:effectLst/>
                <a:ea typeface="Calibri" panose="020F0502020204030204" pitchFamily="34" charset="0"/>
                <a:cs typeface="Times New Roman" panose="02020603050405020304" pitchFamily="18" charset="0"/>
                <a:hlinkClick r:id="rId4"/>
              </a:rPr>
              <a:t>link</a:t>
            </a:r>
            <a:endParaRPr lang="en-US" dirty="0">
              <a:effectLst/>
              <a:ea typeface="Calibri" panose="020F0502020204030204" pitchFamily="34" charset="0"/>
              <a:cs typeface="Times New Roman" panose="02020603050405020304" pitchFamily="18" charset="0"/>
            </a:endParaRPr>
          </a:p>
          <a:p>
            <a:pPr marL="341313" indent="-341313">
              <a:lnSpc>
                <a:spcPct val="100000"/>
              </a:lnSpc>
              <a:spcBef>
                <a:spcPts val="0"/>
              </a:spcBef>
            </a:pPr>
            <a:r>
              <a:rPr lang="en-US" dirty="0">
                <a:cs typeface="Arial" panose="020B0604020202020204" pitchFamily="34" charset="0"/>
              </a:rPr>
              <a:t>Anytime   </a:t>
            </a:r>
            <a:r>
              <a:rPr lang="en-US" b="0" i="0" dirty="0">
                <a:solidFill>
                  <a:srgbClr val="000000"/>
                </a:solidFill>
                <a:effectLst/>
                <a:cs typeface="Arial" panose="020B0604020202020204" pitchFamily="34" charset="0"/>
              </a:rPr>
              <a:t>–</a:t>
            </a:r>
            <a:r>
              <a:rPr lang="en-US" dirty="0">
                <a:cs typeface="Arial" panose="020B0604020202020204" pitchFamily="34" charset="0"/>
              </a:rPr>
              <a:t> </a:t>
            </a:r>
            <a:r>
              <a:rPr lang="en-US" u="sng" dirty="0">
                <a:cs typeface="Arial" panose="020B0604020202020204" pitchFamily="34" charset="0"/>
                <a:hlinkClick r:id="rId5"/>
              </a:rPr>
              <a:t>DC STEM Trek</a:t>
            </a:r>
            <a:r>
              <a:rPr lang="en-US" dirty="0">
                <a:cs typeface="Arial" panose="020B0604020202020204" pitchFamily="34" charset="0"/>
              </a:rPr>
              <a:t>- Showcases 24 government agencies, private organizations and monuments related to the tenets upon which STEM is based.  Two hikes - 10.57 miles, or 4.75 miles</a:t>
            </a:r>
          </a:p>
          <a:p>
            <a:pPr marL="341313" indent="-341313">
              <a:lnSpc>
                <a:spcPct val="100000"/>
              </a:lnSpc>
              <a:spcBef>
                <a:spcPts val="0"/>
              </a:spcBef>
            </a:pPr>
            <a:r>
              <a:rPr lang="en-US" dirty="0">
                <a:ea typeface="Calibri" panose="020F0502020204030204" pitchFamily="34" charset="0"/>
                <a:cs typeface="Times New Roman" panose="02020603050405020304" pitchFamily="18" charset="0"/>
              </a:rPr>
              <a:t>NCAC STEM contact is Bruce Donlin (</a:t>
            </a:r>
            <a:r>
              <a:rPr lang="en-US" u="sng" dirty="0">
                <a:solidFill>
                  <a:srgbClr val="0563C1"/>
                </a:solidFill>
                <a:ea typeface="Calibri" panose="020F0502020204030204" pitchFamily="34" charset="0"/>
                <a:cs typeface="Times New Roman" panose="02020603050405020304" pitchFamily="18" charset="0"/>
                <a:hlinkClick r:id="rId6"/>
              </a:rPr>
              <a:t>bruce.donlin@scouting.org</a:t>
            </a:r>
            <a:r>
              <a:rPr lang="en-US" dirty="0">
                <a:ea typeface="Calibri" panose="020F0502020204030204" pitchFamily="34" charset="0"/>
                <a:cs typeface="Times New Roman" panose="02020603050405020304" pitchFamily="18" charset="0"/>
              </a:rPr>
              <a:t>; 240-395-0601)</a:t>
            </a:r>
          </a:p>
          <a:p>
            <a:pPr marL="341313" indent="-341313">
              <a:lnSpc>
                <a:spcPct val="100000"/>
              </a:lnSpc>
              <a:spcBef>
                <a:spcPts val="0"/>
              </a:spcBef>
            </a:pP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6B9CF85-9D64-AA0B-9856-70CDC5835EDA}"/>
              </a:ext>
            </a:extLst>
          </p:cNvPr>
          <p:cNvSpPr>
            <a:spLocks noGrp="1"/>
          </p:cNvSpPr>
          <p:nvPr>
            <p:ph type="title"/>
          </p:nvPr>
        </p:nvSpPr>
        <p:spPr>
          <a:xfrm>
            <a:off x="475130" y="-310123"/>
            <a:ext cx="11458770" cy="1325563"/>
          </a:xfrm>
        </p:spPr>
        <p:txBody>
          <a:bodyPr/>
          <a:lstStyle/>
          <a:p>
            <a:r>
              <a:rPr lang="en-US" altLang="en-US" b="1" dirty="0">
                <a:latin typeface="Helvetica" panose="020B0604020202020204" pitchFamily="34" charset="0"/>
                <a:ea typeface="ヒラギノ角ゴ Pro W3" charset="-128"/>
              </a:rPr>
              <a:t>     Scouts Deserve a Trained Leader</a:t>
            </a:r>
          </a:p>
        </p:txBody>
      </p:sp>
      <p:sp>
        <p:nvSpPr>
          <p:cNvPr id="27651" name="Content Placeholder 2">
            <a:extLst>
              <a:ext uri="{FF2B5EF4-FFF2-40B4-BE49-F238E27FC236}">
                <a16:creationId xmlns:a16="http://schemas.microsoft.com/office/drawing/2014/main" id="{0C42D51E-99E8-D402-495C-CBA0B07516CE}"/>
              </a:ext>
            </a:extLst>
          </p:cNvPr>
          <p:cNvSpPr>
            <a:spLocks noGrp="1"/>
          </p:cNvSpPr>
          <p:nvPr>
            <p:ph idx="1"/>
          </p:nvPr>
        </p:nvSpPr>
        <p:spPr>
          <a:xfrm>
            <a:off x="258100" y="569485"/>
            <a:ext cx="6555334" cy="6066532"/>
          </a:xfrm>
        </p:spPr>
        <p:txBody>
          <a:bodyPr>
            <a:normAutofit fontScale="25000" lnSpcReduction="20000"/>
          </a:bodyPr>
          <a:lstStyle/>
          <a:p>
            <a:pPr marL="0" indent="0">
              <a:buNone/>
            </a:pPr>
            <a:r>
              <a:rPr lang="en-US" altLang="en-US" sz="3600" dirty="0">
                <a:latin typeface="Arial" panose="020B0604020202020204" pitchFamily="34" charset="0"/>
                <a:ea typeface="ヒラギノ角ゴ Pro W3" charset="-128"/>
                <a:cs typeface="Arial" panose="020B0604020202020204" pitchFamily="34" charset="0"/>
              </a:rPr>
              <a:t>                  Wolf Trap Training site: </a:t>
            </a:r>
            <a:r>
              <a:rPr lang="en-US" altLang="en-US" sz="3600" i="1" u="sng" dirty="0">
                <a:solidFill>
                  <a:srgbClr val="2409ED"/>
                </a:solidFill>
                <a:latin typeface="Arial" panose="020B0604020202020204" pitchFamily="34" charset="0"/>
                <a:ea typeface="ヒラギノ角ゴ Pro W3" charset="-128"/>
                <a:cs typeface="Arial" panose="020B0604020202020204" pitchFamily="34" charset="0"/>
                <a:hlinkClick r:id="rId2"/>
              </a:rPr>
              <a:t>https://www.ncacbsa.org/george-mason/training/</a:t>
            </a:r>
            <a:endParaRPr lang="en-US" altLang="en-US" sz="3600" i="1" u="sng" dirty="0">
              <a:solidFill>
                <a:srgbClr val="2409ED"/>
              </a:solidFill>
              <a:latin typeface="Arial" panose="020B0604020202020204" pitchFamily="34" charset="0"/>
              <a:ea typeface="ヒラギノ角ゴ Pro W3" charset="-128"/>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None/>
              <a:tabLst/>
              <a:defRPr/>
            </a:pPr>
            <a:endParaRPr lang="en-US" sz="3600" b="1" dirty="0">
              <a:latin typeface="Arial" panose="020B0604020202020204" pitchFamily="34" charset="0"/>
              <a:ea typeface="Calibri"/>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Cub Leader Position Specific (C40)</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 (117 min)</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rPr>
              <a:t>, </a:t>
            </a: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05/03/25 – Alexandria, VA</a:t>
            </a:r>
            <a:endPar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endParaRPr>
          </a:p>
          <a:p>
            <a:pPr marL="457200" lvl="1" indent="0" algn="l">
              <a:lnSpc>
                <a:spcPct val="120000"/>
              </a:lnSpc>
              <a:spcBef>
                <a:spcPts val="0"/>
              </a:spcBef>
              <a:buNone/>
            </a:pP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0" dirty="0">
                <a:solidFill>
                  <a:srgbClr val="000000"/>
                </a:solidFill>
                <a:effectLst/>
                <a:highlight>
                  <a:srgbClr val="FFFFFF"/>
                </a:highlight>
                <a:latin typeface="Arial" panose="020B0604020202020204" pitchFamily="34" charset="0"/>
                <a:cs typeface="Arial" panose="020B0604020202020204" pitchFamily="34" charset="0"/>
              </a:rPr>
              <a:t>Cub Scout Den Leader Specific (C42)</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 (125 min</a:t>
            </a:r>
            <a:r>
              <a:rPr lang="en-US" sz="3600" b="0" i="0" dirty="0">
                <a:solidFill>
                  <a:srgbClr val="0000FF"/>
                </a:solidFill>
                <a:effectLst/>
                <a:highlight>
                  <a:srgbClr val="FFFFFF"/>
                </a:highlight>
                <a:latin typeface="Arial" panose="020B0604020202020204" pitchFamily="34" charset="0"/>
                <a:cs typeface="Arial" panose="020B0604020202020204" pitchFamily="34" charset="0"/>
              </a:rPr>
              <a:t>)</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05/03/25 – Alexandria, VA</a:t>
            </a:r>
            <a:r>
              <a:rPr lang="en-US" sz="3600" b="0" i="0" dirty="0">
                <a:solidFill>
                  <a:srgbClr val="7A7A7A"/>
                </a:solidFill>
                <a:effectLst/>
                <a:highlight>
                  <a:srgbClr val="FFFFFF"/>
                </a:highlight>
                <a:latin typeface="Arial" panose="020B0604020202020204" pitchFamily="34" charset="0"/>
                <a:cs typeface="Arial" panose="020B0604020202020204" pitchFamily="34" charset="0"/>
              </a:rPr>
              <a:t> </a:t>
            </a: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Basic Adult Leader Outdoor Orientation </a:t>
            </a:r>
            <a:r>
              <a:rPr lang="en-US" sz="3600" b="0" i="1" dirty="0">
                <a:solidFill>
                  <a:srgbClr val="000000"/>
                </a:solidFill>
                <a:effectLst/>
                <a:highlight>
                  <a:srgbClr val="FFFFFF"/>
                </a:highlight>
                <a:latin typeface="Arial" panose="020B0604020202020204" pitchFamily="34" charset="0"/>
                <a:cs typeface="Arial" panose="020B0604020202020204" pitchFamily="34" charset="0"/>
              </a:rPr>
              <a:t>(</a:t>
            </a:r>
            <a:r>
              <a:rPr lang="en-US" sz="3600" b="1" i="1" dirty="0">
                <a:solidFill>
                  <a:srgbClr val="000000"/>
                </a:solidFill>
                <a:effectLst/>
                <a:highlight>
                  <a:srgbClr val="FFFFFF"/>
                </a:highlight>
                <a:latin typeface="Arial" panose="020B0604020202020204" pitchFamily="34" charset="0"/>
                <a:cs typeface="Arial" panose="020B0604020202020204" pitchFamily="34" charset="0"/>
              </a:rPr>
              <a:t>BALOO;C32) – </a:t>
            </a:r>
            <a:r>
              <a:rPr lang="en-US" sz="3600" b="0" i="1" dirty="0">
                <a:solidFill>
                  <a:srgbClr val="000000"/>
                </a:solidFill>
                <a:effectLst/>
                <a:highlight>
                  <a:srgbClr val="FFFFFF"/>
                </a:highlight>
                <a:latin typeface="Arial" panose="020B0604020202020204" pitchFamily="34" charset="0"/>
                <a:cs typeface="Arial" panose="020B0604020202020204" pitchFamily="34" charset="0"/>
              </a:rPr>
              <a:t>BALOO consists of two sessions, an online portion</a:t>
            </a:r>
            <a:r>
              <a:rPr lang="en-US" sz="3600" b="1" i="1" dirty="0">
                <a:solidFill>
                  <a:srgbClr val="000000"/>
                </a:solidFill>
                <a:effectLst/>
                <a:highlight>
                  <a:srgbClr val="FFFFFF"/>
                </a:highlight>
                <a:latin typeface="Arial" panose="020B0604020202020204" pitchFamily="34" charset="0"/>
                <a:cs typeface="Arial" panose="020B0604020202020204" pitchFamily="34" charset="0"/>
              </a:rPr>
              <a:t> (</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https://my.scouting.org</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Menu, My Training, Cub Scouts, Catalog, search on BALOO) that takes 35 minutes and a hands-on overnight session.  The overnight sessions are listed below. </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5"/>
              </a:rPr>
              <a:t>03/29/25 – 03/30/25 – TBD,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6"/>
              </a:rPr>
              <a:t>Request</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permission to attend)</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7"/>
              </a:rPr>
              <a:t>06/14/25 – 06/15/25 – Lorton,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(Contact Dominick dscscouting@aol.com for permission to register)</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Scoutmaster Position Specific Training(S24)</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a:t>
            </a:r>
            <a:r>
              <a:rPr lang="en-US" sz="3600" b="1" i="0" dirty="0">
                <a:solidFill>
                  <a:srgbClr val="0000FF"/>
                </a:solidFill>
                <a:effectLst/>
                <a:highlight>
                  <a:srgbClr val="FFFFFF"/>
                </a:highlight>
                <a:latin typeface="Arial" panose="020B0604020202020204" pitchFamily="34" charset="0"/>
                <a:cs typeface="Arial" panose="020B0604020202020204" pitchFamily="34" charset="0"/>
              </a:rPr>
              <a:t> (192 min)</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05/03/25 – Alexandria, VA</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Introduction to Outdoor Leadership Skills (IOLS; S11)</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9"/>
              </a:rPr>
              <a:t>06/14/25 – 06/15/25 – Lorton,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(Contact Dominick dscscouting@aol.com for permission to register)</a:t>
            </a:r>
            <a:r>
              <a:rPr lang="en-US" sz="3600" b="0" i="0" dirty="0">
                <a:solidFill>
                  <a:srgbClr val="7A7A7A"/>
                </a:solidFill>
                <a:effectLst/>
                <a:highlight>
                  <a:srgbClr val="FFFFFF"/>
                </a:highlight>
                <a:latin typeface="Arial" panose="020B0604020202020204" pitchFamily="34" charset="0"/>
                <a:cs typeface="Arial" panose="020B0604020202020204" pitchFamily="34" charset="0"/>
              </a:rPr>
              <a:t> </a:t>
            </a:r>
          </a:p>
          <a:p>
            <a:pPr marL="742950" lvl="1" indent="-285750" algn="l">
              <a:lnSpc>
                <a:spcPct val="120000"/>
              </a:lnSpc>
              <a:spcBef>
                <a:spcPts val="0"/>
              </a:spcBef>
              <a:buFont typeface="Arial" panose="020B0604020202020204" pitchFamily="34" charset="0"/>
              <a:buChar char="•"/>
            </a:pPr>
            <a:endParaRPr lang="en-US" sz="3600" dirty="0">
              <a:solidFill>
                <a:srgbClr val="7A7A7A"/>
              </a:solidFill>
              <a:highlight>
                <a:srgbClr val="FFFFFF"/>
              </a:highlight>
              <a:latin typeface="Arial" panose="020B0604020202020204" pitchFamily="34" charset="0"/>
              <a:cs typeface="Arial" panose="020B0604020202020204" pitchFamily="34" charset="0"/>
            </a:endParaRPr>
          </a:p>
          <a:p>
            <a:pPr marL="247650" indent="-285750">
              <a:lnSpc>
                <a:spcPct val="120000"/>
              </a:lnSpc>
              <a:spcBef>
                <a:spcPts val="0"/>
              </a:spcBef>
              <a:buFont typeface="Arial" panose="020B0604020202020204" pitchFamily="34" charset="0"/>
              <a:buChar char="•"/>
            </a:pPr>
            <a:r>
              <a:rPr lang="en-US" sz="3600" b="1" dirty="0">
                <a:solidFill>
                  <a:schemeClr val="tx1"/>
                </a:solidFill>
                <a:highlight>
                  <a:srgbClr val="FFFFFF"/>
                </a:highlight>
                <a:latin typeface="Arial" panose="020B0604020202020204" pitchFamily="34" charset="0"/>
                <a:cs typeface="Arial" panose="020B0604020202020204" pitchFamily="34" charset="0"/>
              </a:rPr>
              <a:t>Wilderness First Aid (N02)</a:t>
            </a: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01/25/25 – 01/26/25 – Camp Snyder, Haymarket, VA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02/22/25 – 02/23/25 – Camp Snyder, Haymarket, VA</a:t>
            </a: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(Waitlist only)</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03/22/25 – 03/23/25 – Camp Snyder, Haymarket, VA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04/26/25 – 04/27/25 – Camp Snyder, Haymarket, VA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05/17/25 – 05/18/25 – Camp Snyder, Haymarket, VA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247650" indent="-285750">
              <a:lnSpc>
                <a:spcPct val="120000"/>
              </a:lnSpc>
              <a:spcBef>
                <a:spcPts val="0"/>
              </a:spcBef>
              <a:buFont typeface="Arial" panose="020B0604020202020204" pitchFamily="34" charset="0"/>
              <a:buChar char="•"/>
            </a:pP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0" indent="0" algn="l">
              <a:lnSpc>
                <a:spcPct val="120000"/>
              </a:lnSpc>
              <a:spcBef>
                <a:spcPts val="0"/>
              </a:spcBef>
              <a:buNone/>
            </a:pP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922032-0580-7651-E955-25864CADB7A4}"/>
              </a:ext>
            </a:extLst>
          </p:cNvPr>
          <p:cNvSpPr txBox="1"/>
          <p:nvPr/>
        </p:nvSpPr>
        <p:spPr>
          <a:xfrm>
            <a:off x="6941976" y="862452"/>
            <a:ext cx="5112001" cy="36656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lgn="l">
              <a:lnSpc>
                <a:spcPct val="120000"/>
              </a:lnSpc>
              <a:spcBef>
                <a:spcPts val="0"/>
              </a:spcBef>
              <a:buNone/>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Miscellaneous:</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Outdoor Ethics/Leave No Trace (D78)</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dirty="0">
                <a:solidFill>
                  <a:srgbClr val="0000FF"/>
                </a:solidFill>
                <a:effectLst/>
                <a:highlight>
                  <a:srgbClr val="FFFFFF"/>
                </a:highlight>
                <a:latin typeface="Arial" panose="020B0604020202020204" pitchFamily="34" charset="0"/>
                <a:cs typeface="Arial" panose="020B0604020202020204" pitchFamily="34" charset="0"/>
              </a:rPr>
              <a:t>Outdoor Ethics Newsletter</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Scouterhorn Operations Training</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rPr>
              <a:t>TBD</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University of Scouting</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02/22/2025, Alexandria, VA</a:t>
            </a:r>
            <a:r>
              <a:rPr lang="en-US" sz="900" b="1" i="0" dirty="0">
                <a:solidFill>
                  <a:srgbClr val="0000FF"/>
                </a:solidFill>
                <a:effectLst/>
                <a:highlight>
                  <a:srgbClr val="FFFFFF"/>
                </a:highlight>
                <a:latin typeface="Arial" panose="020B0604020202020204" pitchFamily="34" charset="0"/>
                <a:cs typeface="Arial" panose="020B0604020202020204" pitchFamily="34" charset="0"/>
              </a:rPr>
              <a:t> </a:t>
            </a:r>
            <a:r>
              <a:rPr lang="en-US" sz="900" b="1" i="0" dirty="0">
                <a:solidFill>
                  <a:srgbClr val="000000"/>
                </a:solidFill>
                <a:effectLst/>
                <a:highlight>
                  <a:srgbClr val="FFFFFF"/>
                </a:highlight>
                <a:latin typeface="Arial" panose="020B0604020202020204" pitchFamily="34" charset="0"/>
                <a:cs typeface="Arial" panose="020B0604020202020204" pitchFamily="34" charset="0"/>
              </a:rPr>
              <a:t> </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(2024 Course Materials available on </a:t>
            </a: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1"/>
              </a:rPr>
              <a:t>Basecamp</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Youth Protection Training (YPT)</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0" i="0" dirty="0">
                <a:solidFill>
                  <a:srgbClr val="7A7A7A"/>
                </a:solidFill>
                <a:effectLst/>
                <a:highlight>
                  <a:srgbClr val="FFFFFF"/>
                </a:highlight>
                <a:latin typeface="Arial" panose="020B0604020202020204" pitchFamily="34" charset="0"/>
                <a:cs typeface="Arial" panose="020B0604020202020204" pitchFamily="34" charset="0"/>
              </a:rPr>
              <a:t> </a:t>
            </a: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2"/>
              </a:rPr>
              <a:t>Online</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 (72 minutes)</a:t>
            </a:r>
          </a:p>
          <a:p>
            <a:pPr algn="l">
              <a:lnSpc>
                <a:spcPct val="120000"/>
              </a:lnSpc>
              <a:spcBef>
                <a:spcPts val="0"/>
              </a:spcBef>
              <a:buFont typeface="Arial" panose="020B0604020202020204" pitchFamily="34" charset="0"/>
              <a:buChar char="•"/>
            </a:pP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2025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BCOLS</a:t>
            </a:r>
            <a:r>
              <a:rPr lang="en-US" sz="900" dirty="0">
                <a:latin typeface="Arial" panose="020B0604020202020204" pitchFamily="34" charset="0"/>
                <a:cs typeface="Arial" panose="020B0604020202020204" pitchFamily="34" charset="0"/>
              </a:rPr>
              <a:t>:  </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Spring:  03/01/25 &amp; 4/26-27/25</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Fall:  09/20/25 &amp; 10/18-19/25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Trainers Edge</a:t>
            </a:r>
            <a:r>
              <a:rPr lang="en-US" sz="900" dirty="0">
                <a:latin typeface="Arial" panose="020B0604020202020204" pitchFamily="34" charset="0"/>
                <a:cs typeface="Arial" panose="020B0604020202020204" pitchFamily="34" charset="0"/>
              </a:rPr>
              <a:t>:  08/09/25 &amp; 12/06/25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University of Scouting</a:t>
            </a:r>
            <a:r>
              <a:rPr lang="en-US" sz="900" dirty="0">
                <a:latin typeface="Arial" panose="020B0604020202020204" pitchFamily="34" charset="0"/>
                <a:cs typeface="Arial" panose="020B0604020202020204" pitchFamily="34" charset="0"/>
              </a:rPr>
              <a:t>:  02/22/25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9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Wood Badge</a:t>
            </a:r>
            <a:r>
              <a:rPr kumimoji="0" 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Spring:  4/4-6/25 &amp; 5/3-4/25</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Fall:  09/12-14/25 &amp; 10/4-5/25</a:t>
            </a:r>
            <a:endParaRPr lang="en-US" sz="8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0483-B8A9-59CE-141B-175D6DC27245}"/>
              </a:ext>
            </a:extLst>
          </p:cNvPr>
          <p:cNvSpPr>
            <a:spLocks noGrp="1"/>
          </p:cNvSpPr>
          <p:nvPr>
            <p:ph type="title"/>
          </p:nvPr>
        </p:nvSpPr>
        <p:spPr>
          <a:xfrm>
            <a:off x="595131" y="2622188"/>
            <a:ext cx="4011592" cy="1325563"/>
          </a:xfrm>
        </p:spPr>
        <p:txBody>
          <a:bodyPr/>
          <a:lstStyle/>
          <a:p>
            <a:r>
              <a:rPr lang="en-US" b="1" dirty="0"/>
              <a:t>Outdoor Ethics</a:t>
            </a:r>
            <a:br>
              <a:rPr lang="en-US" b="1" dirty="0"/>
            </a:br>
            <a:r>
              <a:rPr lang="en-US" b="1" dirty="0"/>
              <a:t>Newsletter</a:t>
            </a:r>
          </a:p>
        </p:txBody>
      </p:sp>
      <p:pic>
        <p:nvPicPr>
          <p:cNvPr id="5" name="Picture 4">
            <a:extLst>
              <a:ext uri="{FF2B5EF4-FFF2-40B4-BE49-F238E27FC236}">
                <a16:creationId xmlns:a16="http://schemas.microsoft.com/office/drawing/2014/main" id="{E18BBEAD-52DE-8730-1301-CB14024CD7BD}"/>
              </a:ext>
            </a:extLst>
          </p:cNvPr>
          <p:cNvPicPr>
            <a:picLocks noChangeAspect="1"/>
          </p:cNvPicPr>
          <p:nvPr/>
        </p:nvPicPr>
        <p:blipFill>
          <a:blip r:embed="rId2"/>
          <a:stretch>
            <a:fillRect/>
          </a:stretch>
        </p:blipFill>
        <p:spPr>
          <a:xfrm>
            <a:off x="5306421" y="0"/>
            <a:ext cx="6885579" cy="6858000"/>
          </a:xfrm>
          <a:prstGeom prst="rect">
            <a:avLst/>
          </a:prstGeom>
        </p:spPr>
      </p:pic>
    </p:spTree>
    <p:extLst>
      <p:ext uri="{BB962C8B-B14F-4D97-AF65-F5344CB8AC3E}">
        <p14:creationId xmlns:p14="http://schemas.microsoft.com/office/powerpoint/2010/main" val="19889721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251923" y="94531"/>
            <a:ext cx="8858907" cy="6668937"/>
          </a:xfrm>
        </p:spPr>
        <p:txBody>
          <a:bodyPr>
            <a:noAutofit/>
          </a:bodyPr>
          <a:lstStyle/>
          <a:p>
            <a:pPr marL="342900" marR="0" lvl="0" indent="-342900">
              <a:lnSpc>
                <a:spcPct val="100000"/>
              </a:lnSpc>
              <a:spcBef>
                <a:spcPts val="0"/>
              </a:spcBef>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 – Contact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Brian Heath</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more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notes for this month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for BSA’s high adventure bases – https://www.scouting.org/outdooradventures/open4adventure/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2025 National High Adventure Base Reservations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for 2025 for all high adventure bases are now open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OPIC: 25% off remaining slots for </a:t>
            </a:r>
            <a:r>
              <a:rPr lang="en-US" sz="1400" b="1" u="sng"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this winter</a:t>
            </a: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0000"/>
              </a:lnSpc>
              <a:spcBef>
                <a:spcPts val="0"/>
              </a:spcBef>
              <a:buFont typeface="Arial" panose="020B0604020202020204" pitchFamily="34" charset="0"/>
              <a:buChar char="•"/>
              <a:tabLst>
                <a:tab pos="25146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is mostly full – Only a few crew start dates still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0000"/>
              </a:lnSpc>
              <a:spcBef>
                <a:spcPts val="0"/>
              </a:spcBef>
              <a:buFont typeface="Arial" panose="020B0604020202020204" pitchFamily="34" charset="0"/>
              <a:buChar char="•"/>
              <a:tabLst>
                <a:tab pos="25146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is continuing to accept provisional attendance and will attempt to match them with crews willing to take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SUMMIT, NORTHERN TIER, &amp; SEA BASE still have availability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2026 National High Adventure Base Reservations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NORTHERN TIER: Reservations open Jan 15,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SEA BASE: Reservations open Jan 16,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SUMMIT: Reservations open Jan 14,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Lottery closed on Oct. 16,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0000"/>
              </a:lnSpc>
              <a:spcBef>
                <a:spcPts val="0"/>
              </a:spcBef>
              <a:buFont typeface="Arial" panose="020B0604020202020204" pitchFamily="34" charset="0"/>
              <a:buChar char="•"/>
              <a:tabLst>
                <a:tab pos="25146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Very close to being sold out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 NCAC-Organized High Adventure Trips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HAC is working with 1 crew – Slots may be available on this crew – </a:t>
            </a:r>
            <a:r>
              <a:rPr lang="en-US" sz="1400"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Contact me</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for more information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Lenhok’sin </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Gathering interest for forming a crew – </a:t>
            </a:r>
            <a:r>
              <a:rPr lang="en-US" sz="1400"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Contact me</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if you’re interested</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Preparation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Crew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Online Sessions - January 5, March 23,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In-Person Session - April 5, 2025 – Camp Snyder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Adult Advisor Practice Hikes</a:t>
            </a: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March 8 &amp; 16,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Training</a:t>
            </a: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In-Person - April 5, 2025; Online – April 19,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BCOLS Spring 2025 – Online Session - March 1; In-Person Session - April 26-27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Wilderness First Aid –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Multiple dates at Camp Snyder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Jan 2025</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70B2-89EC-9736-DE99-9756E2396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DD792-12BC-E29C-5B91-8C40E546A192}"/>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66F7AB46-8983-FFC3-4A7B-037336D07364}"/>
              </a:ext>
            </a:extLst>
          </p:cNvPr>
          <p:cNvSpPr>
            <a:spLocks noGrp="1"/>
          </p:cNvSpPr>
          <p:nvPr>
            <p:ph type="body" idx="1"/>
          </p:nvPr>
        </p:nvSpPr>
        <p:spPr>
          <a:xfrm>
            <a:off x="3251923" y="94531"/>
            <a:ext cx="8858907" cy="6668937"/>
          </a:xfrm>
        </p:spPr>
        <p:txBody>
          <a:bodyPr>
            <a:noAutofit/>
          </a:bodyPr>
          <a:lstStyle/>
          <a:p>
            <a:pPr marL="342900" marR="0" lvl="0" indent="-342900">
              <a:lnSpc>
                <a:spcPct val="100000"/>
              </a:lnSpc>
              <a:spcBef>
                <a:spcPts val="0"/>
              </a:spcBef>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Preparation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Crew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Online Sessions - January 5, March 23,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In-Person Session - April 5, 2025 – Camp Snyder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Adult Advisor Practice Hikes</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March 8 &amp; 16,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Training</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In-Person - April 5, 2025; Online – April 19,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BCOLS Spring 2025 – Online Session - March 1; In-Person Session - April 26-27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Wilderness First Aid –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Multiple dates at Camp Snyder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High Adventure Base Quick Links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https://www.philmontscoutranch.org/register/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a:t>
            </a: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https://www.ntier.org/provisional-scout-connections/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https://www.bsaseabase.org/scouts/scout-connections/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Summit:</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https://www.summitbsa.org/registration/scoutconnections/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Council-Run High Adventure Bases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8"/>
              </a:rPr>
              <a:t>Lenhok'sin</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Goshen Scout Reservation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9"/>
              </a:rPr>
              <a:t>Adirondack High Adventure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0"/>
              </a:rPr>
              <a:t>Maine High Adventure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1"/>
              </a:rPr>
              <a:t>Pamlico Sea Base</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Blounts Creek, NC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2"/>
              </a:rPr>
              <a:t>Montana Outdoor High Adventure Base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useful links for high adventure information and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NCAC High Adventure website - </a:t>
            </a: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3"/>
              </a:rPr>
              <a:t>https://www.ncacbsa.org/high-adventure/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1800" dirty="0">
                <a:solidFill>
                  <a:srgbClr val="000000"/>
                </a:solidFill>
                <a:effectLst/>
                <a:latin typeface="Calibri Light" panose="020F0302020204030204" pitchFamily="34" charset="0"/>
                <a:ea typeface="Calibri" panose="020F0502020204030204" pitchFamily="34" charset="0"/>
              </a:rPr>
              <a:t>List of units with available slots in their upcoming high adventure trips - </a:t>
            </a: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4"/>
              </a:rPr>
              <a:t>https://public.3.basecamp.com/p/xWpkdrKHKAA9pCzwmHMNdbWb</a:t>
            </a:r>
            <a:endParaRPr lang="en-US" dirty="0">
              <a:solidFill>
                <a:srgbClr val="000000"/>
              </a:solidFill>
              <a:effectLs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C5EE77C2-40DA-1800-097C-5CA79A5E80F9}"/>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Jan 2025 (cont.)</a:t>
            </a:r>
          </a:p>
        </p:txBody>
      </p:sp>
      <p:pic>
        <p:nvPicPr>
          <p:cNvPr id="3" name="Picture 2">
            <a:extLst>
              <a:ext uri="{FF2B5EF4-FFF2-40B4-BE49-F238E27FC236}">
                <a16:creationId xmlns:a16="http://schemas.microsoft.com/office/drawing/2014/main" id="{F6D14618-AA10-1565-2648-FE7624BF960E}"/>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46220765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lang="en-US" b="1" dirty="0"/>
              <a:t>Range and Target Activities</a:t>
            </a:r>
            <a:endParaRPr b="1" dirty="0"/>
          </a:p>
        </p:txBody>
      </p:sp>
      <p:sp>
        <p:nvSpPr>
          <p:cNvPr id="150" name="Content Placeholder 2"/>
          <p:cNvSpPr txBox="1">
            <a:spLocks noGrp="1"/>
          </p:cNvSpPr>
          <p:nvPr>
            <p:ph type="body" idx="1"/>
          </p:nvPr>
        </p:nvSpPr>
        <p:spPr>
          <a:xfrm>
            <a:off x="838200" y="1809935"/>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lang="en-US" dirty="0"/>
              <a:t>R&amp;TA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lang="en-US" dirty="0">
                <a:hlinkClick r:id="rId3"/>
              </a:rPr>
              <a:t>R&amp;TA</a:t>
            </a:r>
            <a:r>
              <a:rPr dirty="0">
                <a:hlinkClick r:id="rId3"/>
              </a:rPr>
              <a:t> Instructor Classes</a:t>
            </a:r>
            <a:endParaRPr dirty="0"/>
          </a:p>
        </p:txBody>
      </p:sp>
      <p:pic>
        <p:nvPicPr>
          <p:cNvPr id="151" name="Picture 3" descr="Picture 3"/>
          <p:cNvPicPr>
            <a:picLocks noChangeAspect="1"/>
          </p:cNvPicPr>
          <p:nvPr/>
        </p:nvPicPr>
        <p:blipFill>
          <a:blip r:embed="rId4"/>
          <a:stretch>
            <a:fillRect/>
          </a:stretch>
        </p:blipFill>
        <p:spPr>
          <a:xfrm>
            <a:off x="9768042" y="212885"/>
            <a:ext cx="2184000" cy="1374846"/>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5401367" y="2831329"/>
            <a:ext cx="1389266" cy="1195341"/>
          </a:xfrm>
          <a:prstGeom prst="rect">
            <a:avLst/>
          </a:prstGeom>
          <a:ln w="12700">
            <a:miter lim="400000"/>
          </a:ln>
        </p:spPr>
      </p:pic>
      <p:pic>
        <p:nvPicPr>
          <p:cNvPr id="3" name="Picture 2">
            <a:extLst>
              <a:ext uri="{FF2B5EF4-FFF2-40B4-BE49-F238E27FC236}">
                <a16:creationId xmlns:a16="http://schemas.microsoft.com/office/drawing/2014/main" id="{DD59876A-723F-D256-A3B7-9B20FEB44E65}"/>
              </a:ext>
            </a:extLst>
          </p:cNvPr>
          <p:cNvPicPr>
            <a:picLocks noChangeAspect="1"/>
          </p:cNvPicPr>
          <p:nvPr/>
        </p:nvPicPr>
        <p:blipFill>
          <a:blip r:embed="rId6"/>
          <a:stretch>
            <a:fillRect/>
          </a:stretch>
        </p:blipFill>
        <p:spPr>
          <a:xfrm>
            <a:off x="6893984" y="1690687"/>
            <a:ext cx="5058058" cy="4954427"/>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Brian Fleck is Chapter Advisor.</a:t>
            </a:r>
          </a:p>
          <a:p>
            <a:pPr marL="233363" marR="0" lvl="1" indent="-233363">
              <a:lnSpc>
                <a:spcPct val="120000"/>
              </a:lnSpc>
              <a:spcBef>
                <a:spcPts val="0"/>
              </a:spcBef>
              <a:spcAft>
                <a:spcPts val="0"/>
              </a:spcAft>
              <a:buFont typeface="Symbol" panose="05050102010706020507" pitchFamily="18" charset="2"/>
              <a:buChar char=""/>
            </a:pPr>
            <a:r>
              <a:rPr lang="en-US" sz="2900">
                <a:effectLst/>
                <a:latin typeface="Calibri" panose="020F0502020204030204" pitchFamily="34" charset="0"/>
                <a:ea typeface="Calibri" panose="020F0502020204030204" pitchFamily="34" charset="0"/>
                <a:cs typeface="Times New Roman" panose="02020603050405020304" pitchFamily="18" charset="0"/>
              </a:rPr>
              <a:t>202</a:t>
            </a:r>
            <a:r>
              <a:rPr lang="en-US" sz="2900">
                <a:latin typeface="Calibri" panose="020F0502020204030204" pitchFamily="34" charset="0"/>
                <a:ea typeface="Calibri" panose="020F0502020204030204" pitchFamily="34" charset="0"/>
                <a:cs typeface="Times New Roman" panose="02020603050405020304" pitchFamily="18" charset="0"/>
              </a:rPr>
              <a:t>5</a:t>
            </a:r>
            <a:r>
              <a:rPr lang="en-US" sz="2900">
                <a:effectLst/>
                <a:latin typeface="Calibri" panose="020F0502020204030204" pitchFamily="34" charset="0"/>
                <a:ea typeface="Calibri" panose="020F0502020204030204" pitchFamily="34" charset="0"/>
                <a:cs typeface="Times New Roman" panose="02020603050405020304" pitchFamily="18" charset="0"/>
              </a:rPr>
              <a:t> </a:t>
            </a:r>
            <a:r>
              <a:rPr lang="en-US" sz="2900" dirty="0">
                <a:effectLst/>
                <a:latin typeface="Calibri" panose="020F0502020204030204" pitchFamily="34" charset="0"/>
                <a:ea typeface="Calibri" panose="020F0502020204030204" pitchFamily="34" charset="0"/>
                <a:cs typeface="Times New Roman" panose="02020603050405020304" pitchFamily="18" charset="0"/>
              </a:rPr>
              <a:t>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20000"/>
              </a:lnSpc>
              <a:spcBef>
                <a:spcPts val="0"/>
              </a:spcBef>
              <a:buFont typeface="Arial" panose="020B0604020202020204" pitchFamily="34" charset="0"/>
              <a:buChar char="•"/>
            </a:pPr>
            <a:r>
              <a:rPr lang="en-US" sz="3400" dirty="0"/>
              <a:t>Registrations open online </a:t>
            </a:r>
            <a:r>
              <a:rPr lang="en-US" sz="3400" dirty="0">
                <a:hlinkClick r:id="rId3"/>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a:xfrm>
            <a:off x="838199" y="0"/>
            <a:ext cx="10515600" cy="1325563"/>
          </a:xfrm>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199" y="1144491"/>
            <a:ext cx="11164747" cy="5200326"/>
          </a:xfrm>
        </p:spPr>
        <p:txBody>
          <a:bodyPr>
            <a:normAutofit fontScale="85000" lnSpcReduction="10000"/>
          </a:bodyPr>
          <a:lstStyle/>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7:20-7:30 	Sign in and Networking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7:30-7:45	Opening – Troop 345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Council /District Updates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Announcements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7:45-7:55	Hot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7:55-8:00	Safety Moment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8:00-8:05	Membership Moment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8:05-8:15	Cracker barrel/Networking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8:15-8:45	Cub Scout Breakout – AOL to Scouts BSA, Video &amp; Discussion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Scouts BSA Breakout – Guide to Advancement Changes for 2025, Matt Burns and Q &amp; A</a:t>
            </a:r>
          </a:p>
          <a:p>
            <a:pPr marL="0" marR="0" indent="0">
              <a:lnSpc>
                <a:spcPct val="120000"/>
              </a:lnSpc>
              <a:spcBef>
                <a:spcPts val="0"/>
              </a:spcBef>
              <a:buNone/>
            </a:pPr>
            <a:r>
              <a:rPr lang="en-US" sz="1800" kern="100" dirty="0">
                <a:latin typeface="Arial" panose="020B0604020202020204" pitchFamily="34" charset="0"/>
                <a:ea typeface="Aptos" panose="020B0004020202020204" pitchFamily="34" charset="0"/>
                <a:cs typeface="Times New Roman" panose="02020603050405020304" pitchFamily="18" charset="0"/>
              </a:rPr>
              <a:t>				  -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Preparin</a:t>
            </a:r>
            <a:r>
              <a:rPr lang="en-US" sz="1800" kern="100" dirty="0">
                <a:latin typeface="Arial" panose="020B0604020202020204" pitchFamily="34" charset="0"/>
                <a:ea typeface="Aptos" panose="020B0004020202020204" pitchFamily="34" charset="0"/>
                <a:cs typeface="Times New Roman" panose="02020603050405020304" pitchFamily="18" charset="0"/>
              </a:rPr>
              <a:t>g for Your New Cub Scouts, Video &amp; Discussion</a:t>
            </a:r>
          </a:p>
          <a:p>
            <a:pPr marL="0" marR="0" indent="0">
              <a:lnSpc>
                <a:spcPct val="120000"/>
              </a:lnSpc>
              <a:spcBef>
                <a:spcPts val="0"/>
              </a:spcBef>
              <a:buNone/>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8:45-9:00	Closing – Troop 345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Cracker barrel /Networking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0B38-7E70-9D9D-BC39-814671D611CA}"/>
              </a:ext>
            </a:extLst>
          </p:cNvPr>
          <p:cNvSpPr>
            <a:spLocks noGrp="1"/>
          </p:cNvSpPr>
          <p:nvPr>
            <p:ph type="title"/>
          </p:nvPr>
        </p:nvSpPr>
        <p:spPr>
          <a:xfrm>
            <a:off x="744894" y="107325"/>
            <a:ext cx="10515600" cy="896516"/>
          </a:xfrm>
        </p:spPr>
        <p:txBody>
          <a:bodyPr/>
          <a:lstStyle/>
          <a:p>
            <a:r>
              <a:rPr lang="en-US" b="1" dirty="0"/>
              <a:t>Council Announcements</a:t>
            </a:r>
          </a:p>
        </p:txBody>
      </p:sp>
      <p:sp>
        <p:nvSpPr>
          <p:cNvPr id="3" name="Text Placeholder 2">
            <a:extLst>
              <a:ext uri="{FF2B5EF4-FFF2-40B4-BE49-F238E27FC236}">
                <a16:creationId xmlns:a16="http://schemas.microsoft.com/office/drawing/2014/main" id="{B1B66C15-EDAE-2EB9-4032-402F0955EB36}"/>
              </a:ext>
            </a:extLst>
          </p:cNvPr>
          <p:cNvSpPr>
            <a:spLocks noGrp="1"/>
          </p:cNvSpPr>
          <p:nvPr>
            <p:ph type="body" idx="1"/>
          </p:nvPr>
        </p:nvSpPr>
        <p:spPr>
          <a:xfrm>
            <a:off x="838200" y="912812"/>
            <a:ext cx="10515600" cy="5562633"/>
          </a:xfrm>
        </p:spPr>
        <p:txBody>
          <a:bodyPr>
            <a:normAutofit fontScale="92500"/>
          </a:bodyPr>
          <a:lstStyle/>
          <a:p>
            <a:pPr>
              <a:lnSpc>
                <a:spcPct val="100000"/>
              </a:lnSpc>
              <a:spcBef>
                <a:spcPts val="0"/>
              </a:spcBef>
            </a:pPr>
            <a:r>
              <a:rPr lang="en-US" sz="1900" b="1" dirty="0"/>
              <a:t>District Changes in </a:t>
            </a:r>
            <a:r>
              <a:rPr lang="en-US" sz="1900" b="1" dirty="0">
                <a:hlinkClick r:id="rId2"/>
              </a:rPr>
              <a:t>my.scouting.org </a:t>
            </a:r>
            <a:r>
              <a:rPr lang="en-US" sz="1900" dirty="0"/>
              <a:t>– still being worked</a:t>
            </a:r>
          </a:p>
          <a:p>
            <a:pPr marL="0" marR="24765"/>
            <a:r>
              <a:rPr lang="en-US" sz="19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Renewals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Send any issues to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hlinkClick r:id="rId3"/>
              </a:rPr>
              <a:t>ruspittman@gmail.com</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90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(please include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unit type/name, name(s), BSA IDs and emails)</a:t>
            </a:r>
          </a:p>
          <a:p>
            <a:pPr marL="495300" marR="24765" lvl="1"/>
            <a:r>
              <a:rPr lang="en-US" sz="1900" b="1" dirty="0">
                <a:latin typeface="Arial Narrow" panose="020B0606020202030204" pitchFamily="34" charset="0"/>
                <a:ea typeface="Arial Narrow" panose="020B0606020202030204" pitchFamily="34" charset="0"/>
                <a:cs typeface="Arial Narrow" panose="020B0606020202030204" pitchFamily="34" charset="0"/>
              </a:rPr>
              <a:t>Parents/Registered Adults </a:t>
            </a:r>
            <a:r>
              <a:rPr lang="en-US" sz="1900" dirty="0">
                <a:latin typeface="Arial Narrow" panose="020B0606020202030204" pitchFamily="34" charset="0"/>
                <a:ea typeface="Arial Narrow" panose="020B0606020202030204" pitchFamily="34" charset="0"/>
                <a:cs typeface="Arial Narrow" panose="020B0606020202030204" pitchFamily="34" charset="0"/>
              </a:rPr>
              <a:t>-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Can register without email notice.  </a:t>
            </a:r>
            <a:r>
              <a:rPr lang="en-US" sz="1900" u="sng" dirty="0">
                <a:solidFill>
                  <a:srgbClr val="0000FF"/>
                </a:solidFill>
                <a:effectLst/>
                <a:latin typeface="Arial Narrow" panose="020B0606020202030204" pitchFamily="34" charset="0"/>
                <a:ea typeface="Arial Narrow" panose="020B0606020202030204" pitchFamily="34" charset="0"/>
                <a:cs typeface="Arial Narrow" panose="020B0606020202030204" pitchFamily="34" charset="0"/>
                <a:hlinkClick r:id="rId2"/>
              </a:rPr>
              <a:t>https://my.scouting.org</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login, Menu, My Application, My Renewals (on the top, middle of page), Click “Start Renewal”</a:t>
            </a:r>
            <a:endParaRPr lang="en-US" sz="1900" dirty="0">
              <a:solidFill>
                <a:srgbClr val="000000"/>
              </a:solidFill>
              <a:latin typeface="Arial Narrow" panose="020B0606020202030204" pitchFamily="34" charset="0"/>
              <a:ea typeface="Arial Narrow" panose="020B0606020202030204" pitchFamily="34" charset="0"/>
              <a:cs typeface="Arial Narrow" panose="020B0606020202030204" pitchFamily="34" charset="0"/>
            </a:endParaRPr>
          </a:p>
          <a:p>
            <a:pPr marL="495300" marR="24765" lvl="1"/>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Don’t See their Youth </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Email Rus Unit Type/#, Youth Name &amp; BSA ID, Parent Name &amp; BSA ID (if have one), Parent Email</a:t>
            </a:r>
          </a:p>
          <a:p>
            <a:pPr marL="495300" marR="24765" lvl="1"/>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Executive Officers</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 Register by sending EO information to Jay E.  No fee.  Emailed Key 3 &amp; UCs.</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marL="495300" marR="24765" lvl="1"/>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EO or COR Changes</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 Paper New Unit Application for EO; Paper Adult App (with CBC and YPT Certificate) for COR.</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marL="495300" marR="24765" lvl="1"/>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MBC/District MAL Only</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 Renew same way as unit Scouters</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marL="0" marR="24765"/>
            <a:r>
              <a:rPr lang="en-US" sz="19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$100 Payment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COR (and maybe the CM/SM or CC) can pay online. Units do not need to wait for their Youth and Adults to renew to pay the fee.  Can be an issue if don’t have required number of leaders or any expired YPTs. </a:t>
            </a:r>
            <a:r>
              <a:rPr lang="en-US" sz="1900" u="sng" dirty="0">
                <a:solidFill>
                  <a:srgbClr val="0000FF"/>
                </a:solidFill>
                <a:effectLst/>
                <a:latin typeface="Arial Narrow" panose="020B0606020202030204" pitchFamily="34" charset="0"/>
                <a:ea typeface="Arial Narrow" panose="020B0606020202030204" pitchFamily="34" charset="0"/>
                <a:cs typeface="Arial Narrow" panose="020B0606020202030204" pitchFamily="34" charset="0"/>
                <a:hlinkClick r:id="rId4"/>
              </a:rPr>
              <a:t>Guide</a:t>
            </a:r>
            <a:r>
              <a:rPr lang="en-US" sz="1900" u="sng" dirty="0">
                <a:solidFill>
                  <a:srgbClr val="0000FF"/>
                </a:solidFill>
                <a:effectLst/>
                <a:latin typeface="Arial Narrow" panose="020B0606020202030204" pitchFamily="34" charset="0"/>
                <a:ea typeface="Arial Narrow" panose="020B0606020202030204" pitchFamily="34" charset="0"/>
                <a:cs typeface="Arial Narrow" panose="020B0606020202030204" pitchFamily="34" charset="0"/>
              </a:rPr>
              <a:t>.</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marL="0" marR="24765"/>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Annual Charter Agreement</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 </a:t>
            </a:r>
            <a:r>
              <a:rPr lang="en-US" sz="1900" u="sng" dirty="0">
                <a:solidFill>
                  <a:srgbClr val="0000FF"/>
                </a:solidFill>
                <a:effectLst/>
                <a:latin typeface="Arial Narrow" panose="020B0606020202030204" pitchFamily="34" charset="0"/>
                <a:ea typeface="Segoe UI Symbol" panose="020B0502040204020203" pitchFamily="34" charset="0"/>
                <a:cs typeface="Segoe UI Symbol" panose="020B0502040204020203" pitchFamily="34" charset="0"/>
                <a:hlinkClick r:id="rId5"/>
              </a:rPr>
              <a:t>Paper</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copy only.  Note, different </a:t>
            </a:r>
            <a:r>
              <a:rPr lang="en-US" sz="1900" u="sng" dirty="0">
                <a:solidFill>
                  <a:srgbClr val="0000FF"/>
                </a:solidFill>
                <a:effectLst/>
                <a:latin typeface="Arial Narrow" panose="020B0606020202030204" pitchFamily="34" charset="0"/>
                <a:ea typeface="Segoe UI Symbol" panose="020B0502040204020203" pitchFamily="34" charset="0"/>
                <a:cs typeface="Segoe UI Symbol" panose="020B0502040204020203" pitchFamily="34" charset="0"/>
                <a:hlinkClick r:id="rId6"/>
              </a:rPr>
              <a:t>ACA for Catholic organizations</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Good through all 2025.</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a:lnSpc>
                <a:spcPct val="100000"/>
              </a:lnSpc>
              <a:spcBef>
                <a:spcPts val="0"/>
              </a:spcBef>
            </a:pPr>
            <a:r>
              <a:rPr lang="en-US" sz="1900" b="1"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rPr>
              <a:t>Journey To Excellence - </a:t>
            </a:r>
            <a:r>
              <a:rPr lang="en-US" sz="1900" u="sng"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hlinkClick r:id="rId7"/>
              </a:rPr>
              <a:t>https://www.scouting.org/awards/journey-to-excellence/</a:t>
            </a:r>
            <a:endParaRPr lang="en-US" sz="1900" u="sng"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endParaRPr>
          </a:p>
          <a:p>
            <a:pPr>
              <a:lnSpc>
                <a:spcPct val="100000"/>
              </a:lnSpc>
              <a:spcBef>
                <a:spcPts val="0"/>
              </a:spcBef>
            </a:pPr>
            <a:r>
              <a:rPr lang="en-US" sz="1900" b="1"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rPr>
              <a:t>Unit Balances</a:t>
            </a:r>
            <a:r>
              <a:rPr lang="en-US" sz="1900"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rPr>
              <a:t> – Report in </a:t>
            </a:r>
            <a:r>
              <a:rPr lang="en-US" sz="1900" u="sng" dirty="0">
                <a:solidFill>
                  <a:srgbClr val="0000FF"/>
                </a:solidFill>
                <a:effectLst/>
                <a:latin typeface="Arial Narrow" panose="020B0606020202030204" pitchFamily="34" charset="0"/>
                <a:ea typeface="Segoe UI Symbol" panose="020B0502040204020203" pitchFamily="34" charset="0"/>
                <a:cs typeface="Segoe UI Symbol" panose="020B0502040204020203" pitchFamily="34" charset="0"/>
                <a:hlinkClick r:id="rId8"/>
              </a:rPr>
              <a:t>Basecamp</a:t>
            </a:r>
            <a:r>
              <a:rPr lang="en-US" sz="1900"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rPr>
              <a:t>.  Unit can request check from NCAC for their balance. Need your CC or COR to send an email to Liz with specific wording, “I am the Committee Chair for Pack XXX.  Please mail a check for $XXX to (address).  Please make the payment line to (insert name the bank knows your unit as – e.g., “Pack 1132”).”  Complete the email with their name, position and unit in signature line.</a:t>
            </a:r>
            <a:endParaRPr lang="en-US" sz="1900" dirty="0"/>
          </a:p>
          <a:p>
            <a:pPr marL="0" indent="0">
              <a:buNone/>
            </a:pPr>
            <a:endParaRPr lang="en-US" dirty="0"/>
          </a:p>
        </p:txBody>
      </p:sp>
    </p:spTree>
    <p:extLst>
      <p:ext uri="{BB962C8B-B14F-4D97-AF65-F5344CB8AC3E}">
        <p14:creationId xmlns:p14="http://schemas.microsoft.com/office/powerpoint/2010/main" val="12736837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3190118" y="2602477"/>
            <a:ext cx="607568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
        <p:nvSpPr>
          <p:cNvPr id="4" name="Text Placeholder 2">
            <a:extLst>
              <a:ext uri="{FF2B5EF4-FFF2-40B4-BE49-F238E27FC236}">
                <a16:creationId xmlns:a16="http://schemas.microsoft.com/office/drawing/2014/main" id="{F403D11F-1C8D-A8EB-09EB-6C789021065F}"/>
              </a:ext>
            </a:extLst>
          </p:cNvPr>
          <p:cNvSpPr>
            <a:spLocks noGrp="1"/>
          </p:cNvSpPr>
          <p:nvPr>
            <p:ph type="body" idx="1"/>
          </p:nvPr>
        </p:nvSpPr>
        <p:spPr>
          <a:xfrm>
            <a:off x="274676" y="1253330"/>
            <a:ext cx="11554043" cy="5054163"/>
          </a:xfrm>
        </p:spPr>
        <p:txBody>
          <a:bodyPr>
            <a:normAutofit/>
          </a:bodyPr>
          <a:lstStyle/>
          <a:p>
            <a:pPr marL="0" marR="0" lvl="0" indent="0">
              <a:lnSpc>
                <a:spcPct val="107000"/>
              </a:lnSpc>
              <a:spcBef>
                <a:spcPts val="0"/>
              </a:spcBef>
              <a:spcAft>
                <a:spcPts val="0"/>
              </a:spcAft>
              <a:buNone/>
            </a:pPr>
            <a:endParaRPr lang="en-US" dirty="0">
              <a:solidFill>
                <a:srgbClr val="060101"/>
              </a:solidFill>
              <a:latin typeface="Arial" panose="020B0604020202020204" pitchFamily="34" charset="0"/>
              <a:cs typeface="Arial" panose="020B0604020202020204" pitchFamily="34" charset="0"/>
            </a:endParaRPr>
          </a:p>
          <a:p>
            <a:pPr marL="0" indent="0" algn="l">
              <a:lnSpc>
                <a:spcPct val="120000"/>
              </a:lnSpc>
              <a:spcBef>
                <a:spcPts val="0"/>
              </a:spcBef>
              <a:buNone/>
            </a:pPr>
            <a:endParaRPr lang="en-US"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460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B35A-9EEF-E671-A8DF-1125B17B4A27}"/>
              </a:ext>
            </a:extLst>
          </p:cNvPr>
          <p:cNvSpPr>
            <a:spLocks noGrp="1"/>
          </p:cNvSpPr>
          <p:nvPr>
            <p:ph type="title"/>
          </p:nvPr>
        </p:nvSpPr>
        <p:spPr>
          <a:xfrm>
            <a:off x="3159887" y="1886939"/>
            <a:ext cx="6620719" cy="2742935"/>
          </a:xfrm>
        </p:spPr>
        <p:txBody>
          <a:bodyPr>
            <a:normAutofit fontScale="90000"/>
          </a:bodyPr>
          <a:lstStyle/>
          <a:p>
            <a:r>
              <a:rPr lang="en-US" b="1" dirty="0"/>
              <a:t>District and other Award(s)</a:t>
            </a:r>
            <a:br>
              <a:rPr lang="en-US" b="1" dirty="0"/>
            </a:br>
            <a:br>
              <a:rPr lang="en-US" b="1" dirty="0"/>
            </a:br>
            <a:r>
              <a:rPr lang="en-US" b="1" dirty="0"/>
              <a:t>Presentation of Commissioner Position Patches &amp; Commissioning Ceremony</a:t>
            </a:r>
          </a:p>
        </p:txBody>
      </p:sp>
    </p:spTree>
    <p:extLst>
      <p:ext uri="{BB962C8B-B14F-4D97-AF65-F5344CB8AC3E}">
        <p14:creationId xmlns:p14="http://schemas.microsoft.com/office/powerpoint/2010/main" val="5065619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904C-D1C5-4BD9-87AE-980D9DE5BF30}"/>
              </a:ext>
            </a:extLst>
          </p:cNvPr>
          <p:cNvSpPr>
            <a:spLocks noGrp="1"/>
          </p:cNvSpPr>
          <p:nvPr>
            <p:ph type="title"/>
          </p:nvPr>
        </p:nvSpPr>
        <p:spPr>
          <a:xfrm>
            <a:off x="655320" y="365125"/>
            <a:ext cx="5120114" cy="1692794"/>
          </a:xfrm>
        </p:spPr>
        <p:txBody>
          <a:bodyPr>
            <a:normAutofit/>
          </a:bodyPr>
          <a:lstStyle/>
          <a:p>
            <a:r>
              <a:rPr lang="en-US" b="1" dirty="0"/>
              <a:t>District Court of Honor</a:t>
            </a:r>
            <a:r>
              <a:rPr lang="en-US" dirty="0"/>
              <a:t>	</a:t>
            </a:r>
          </a:p>
        </p:txBody>
      </p:sp>
      <p:sp>
        <p:nvSpPr>
          <p:cNvPr id="3" name="Content Placeholder 2">
            <a:extLst>
              <a:ext uri="{FF2B5EF4-FFF2-40B4-BE49-F238E27FC236}">
                <a16:creationId xmlns:a16="http://schemas.microsoft.com/office/drawing/2014/main" id="{E7B4CD6A-A9F6-47EF-9FA1-FDDD9EE8E628}"/>
              </a:ext>
            </a:extLst>
          </p:cNvPr>
          <p:cNvSpPr>
            <a:spLocks noGrp="1"/>
          </p:cNvSpPr>
          <p:nvPr>
            <p:ph idx="1"/>
          </p:nvPr>
        </p:nvSpPr>
        <p:spPr>
          <a:xfrm>
            <a:off x="443329" y="1498082"/>
            <a:ext cx="5544095" cy="4660122"/>
          </a:xfrm>
        </p:spPr>
        <p:txBody>
          <a:bodyPr>
            <a:normAutofit lnSpcReduction="10000"/>
          </a:bodyPr>
          <a:lstStyle/>
          <a:p>
            <a:r>
              <a:rPr lang="en-US" sz="1800" dirty="0"/>
              <a:t>To recognize adults who served/are serving at the unit level.</a:t>
            </a:r>
          </a:p>
          <a:p>
            <a:r>
              <a:rPr lang="en-US" sz="1800" dirty="0"/>
              <a:t>Two awards:</a:t>
            </a:r>
          </a:p>
          <a:p>
            <a:pPr lvl="1"/>
            <a:r>
              <a:rPr lang="en-US" sz="1800" dirty="0"/>
              <a:t>Unit Commissioner’s Unit Scouter Award – 1 per unit</a:t>
            </a:r>
          </a:p>
          <a:p>
            <a:pPr lvl="1"/>
            <a:r>
              <a:rPr lang="en-US" sz="1800" dirty="0"/>
              <a:t>Unit Appreciation Award – Maximum 8 per unit.</a:t>
            </a:r>
          </a:p>
          <a:p>
            <a:r>
              <a:rPr lang="en-US" sz="1800" dirty="0"/>
              <a:t>Please provide a sentence or two describing the individual’s service.</a:t>
            </a:r>
          </a:p>
          <a:p>
            <a:r>
              <a:rPr lang="en-US" sz="1800" dirty="0"/>
              <a:t>Submit Unit Commissioner’s Unit Scouter Award to Unit Commissioner.</a:t>
            </a:r>
          </a:p>
          <a:p>
            <a:r>
              <a:rPr lang="en-US" sz="1800" dirty="0"/>
              <a:t>Unit Appreciate Award to </a:t>
            </a:r>
            <a:r>
              <a:rPr lang="en-US" sz="1800" dirty="0">
                <a:hlinkClick r:id="rId2"/>
              </a:rPr>
              <a:t>gm.adultrecognition@gmail.com</a:t>
            </a:r>
            <a:endParaRPr lang="en-US" sz="1800" dirty="0"/>
          </a:p>
          <a:p>
            <a:r>
              <a:rPr lang="en-US" sz="1800" dirty="0">
                <a:highlight>
                  <a:srgbClr val="FFFF00"/>
                </a:highlight>
              </a:rPr>
              <a:t>Must have all submissions by no later than March 22, 2025.</a:t>
            </a:r>
          </a:p>
          <a:p>
            <a:r>
              <a:rPr lang="en-US" sz="1800" dirty="0"/>
              <a:t>Will confer awards at District COH in April 2025.</a:t>
            </a:r>
          </a:p>
        </p:txBody>
      </p:sp>
      <p:pic>
        <p:nvPicPr>
          <p:cNvPr id="5" name="Picture 4" descr="A picture containing text, shirt&#10;&#10;Description automatically generated">
            <a:extLst>
              <a:ext uri="{FF2B5EF4-FFF2-40B4-BE49-F238E27FC236}">
                <a16:creationId xmlns:a16="http://schemas.microsoft.com/office/drawing/2014/main" id="{43ED6D7D-E164-43C0-98BD-D9EF22C9CD7B}"/>
              </a:ext>
            </a:extLst>
          </p:cNvPr>
          <p:cNvPicPr>
            <a:picLocks noChangeAspect="1"/>
          </p:cNvPicPr>
          <p:nvPr/>
        </p:nvPicPr>
        <p:blipFill rotWithShape="1">
          <a:blip r:embed="rId3">
            <a:extLst>
              <a:ext uri="{28A0092B-C50C-407E-A947-70E740481C1C}">
                <a14:useLocalDpi xmlns:a14="http://schemas.microsoft.com/office/drawing/2010/main" val="0"/>
              </a:ext>
            </a:extLst>
          </a:blip>
          <a:srcRect l="12584" r="2596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5634384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25718</TotalTime>
  <Words>3606</Words>
  <Application>Microsoft Office PowerPoint</Application>
  <PresentationFormat>Widescreen</PresentationFormat>
  <Paragraphs>326</Paragraphs>
  <Slides>34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Aptos</vt:lpstr>
      <vt:lpstr>Arial</vt:lpstr>
      <vt:lpstr>Arial Narrow</vt:lpstr>
      <vt:lpstr>Calibri</vt:lpstr>
      <vt:lpstr>Calibri Light</vt:lpstr>
      <vt:lpstr>Helvetica</vt:lpstr>
      <vt:lpstr>Roboto</vt:lpstr>
      <vt:lpstr>Symbol</vt:lpstr>
      <vt:lpstr>Times New Roman</vt:lpstr>
      <vt:lpstr>Office Theme</vt:lpstr>
      <vt:lpstr>Wolf Trap District  Roundtable</vt:lpstr>
      <vt:lpstr>Pledge  Opening Ceremony by Troop 345</vt:lpstr>
      <vt:lpstr>Welcome</vt:lpstr>
      <vt:lpstr>Agenda</vt:lpstr>
      <vt:lpstr>Questions/Clarification about Read-ahead?</vt:lpstr>
      <vt:lpstr>Council Announcements</vt:lpstr>
      <vt:lpstr>General Announcements</vt:lpstr>
      <vt:lpstr>District and other Award(s)  Presentation of Commissioner Position Patches &amp; Commissioning Ceremony</vt:lpstr>
      <vt:lpstr>District Court of Honor </vt:lpstr>
      <vt:lpstr>         2025 Wolf Trap District              Merit Badge Day</vt:lpstr>
      <vt:lpstr>           Merit Badges currently available:</vt:lpstr>
      <vt:lpstr>Safety Moment</vt:lpstr>
      <vt:lpstr>Membership Moment</vt:lpstr>
      <vt:lpstr>Cracker Barrel (10 min):   Move to your Breakout Session   Breakout Sessions:   Scouts BSA/Venture Crews - stay here  Cubs - follow John K</vt:lpstr>
      <vt:lpstr>Scouts BSA Program</vt:lpstr>
      <vt:lpstr>District Life to Eagle Seminar – February 8, 2025</vt:lpstr>
      <vt:lpstr>SCHOLARSHIPS</vt:lpstr>
      <vt:lpstr>Glenn A. and Melinda W. Adams Award</vt:lpstr>
      <vt:lpstr>Scouts BSA Breakout - </vt:lpstr>
      <vt:lpstr>PowerPoint Presentation</vt:lpstr>
      <vt:lpstr>Significant GTA Changes</vt:lpstr>
      <vt:lpstr>GTA Changes to Merit Badge Counseling</vt:lpstr>
      <vt:lpstr>Other Significant GTA Changes</vt:lpstr>
      <vt:lpstr>Time for Cracker Barrel</vt:lpstr>
      <vt:lpstr>Backup Slides</vt:lpstr>
      <vt:lpstr>Current 2025 Wolf Trap Calendar</vt:lpstr>
      <vt:lpstr>STEM</vt:lpstr>
      <vt:lpstr>     Scouts Deserve a Trained Leader</vt:lpstr>
      <vt:lpstr>Outdoor Ethics Newsletter</vt:lpstr>
      <vt:lpstr>Merit Badges</vt:lpstr>
      <vt:lpstr>GM High  Adventure</vt:lpstr>
      <vt:lpstr>GM High  Adventure</vt:lpstr>
      <vt:lpstr>Range and Target Activities</vt:lpstr>
      <vt:lpstr>Order of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Matthew Burns</cp:lastModifiedBy>
  <cp:revision>329</cp:revision>
  <cp:lastPrinted>2023-01-07T14:23:26Z</cp:lastPrinted>
  <dcterms:modified xsi:type="dcterms:W3CDTF">2025-01-07T22:08:20Z</dcterms:modified>
</cp:coreProperties>
</file>