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6" r:id="rId5"/>
    <p:sldMasterId id="2147483705" r:id="rId6"/>
    <p:sldMasterId id="2147483728" r:id="rId7"/>
  </p:sldMasterIdLst>
  <p:notesMasterIdLst>
    <p:notesMasterId r:id="rId46"/>
  </p:notesMasterIdLst>
  <p:handoutMasterIdLst>
    <p:handoutMasterId r:id="rId47"/>
  </p:handoutMasterIdLst>
  <p:sldIdLst>
    <p:sldId id="270" r:id="rId8"/>
    <p:sldId id="286" r:id="rId9"/>
    <p:sldId id="405" r:id="rId10"/>
    <p:sldId id="280" r:id="rId11"/>
    <p:sldId id="272" r:id="rId12"/>
    <p:sldId id="273" r:id="rId13"/>
    <p:sldId id="274" r:id="rId14"/>
    <p:sldId id="415" r:id="rId15"/>
    <p:sldId id="424" r:id="rId16"/>
    <p:sldId id="416" r:id="rId17"/>
    <p:sldId id="425" r:id="rId18"/>
    <p:sldId id="426" r:id="rId19"/>
    <p:sldId id="427" r:id="rId20"/>
    <p:sldId id="419" r:id="rId21"/>
    <p:sldId id="420" r:id="rId22"/>
    <p:sldId id="428" r:id="rId23"/>
    <p:sldId id="433" r:id="rId24"/>
    <p:sldId id="429" r:id="rId25"/>
    <p:sldId id="430" r:id="rId26"/>
    <p:sldId id="434" r:id="rId27"/>
    <p:sldId id="432" r:id="rId28"/>
    <p:sldId id="435" r:id="rId29"/>
    <p:sldId id="431" r:id="rId30"/>
    <p:sldId id="436" r:id="rId31"/>
    <p:sldId id="437" r:id="rId32"/>
    <p:sldId id="267" r:id="rId33"/>
    <p:sldId id="291" r:id="rId34"/>
    <p:sldId id="297" r:id="rId35"/>
    <p:sldId id="269" r:id="rId36"/>
    <p:sldId id="299" r:id="rId37"/>
    <p:sldId id="296" r:id="rId38"/>
    <p:sldId id="292" r:id="rId39"/>
    <p:sldId id="300" r:id="rId40"/>
    <p:sldId id="301" r:id="rId41"/>
    <p:sldId id="278" r:id="rId42"/>
    <p:sldId id="287" r:id="rId43"/>
    <p:sldId id="417" r:id="rId44"/>
    <p:sldId id="418"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4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2614" autoAdjust="0"/>
  </p:normalViewPr>
  <p:slideViewPr>
    <p:cSldViewPr snapToGrid="0">
      <p:cViewPr varScale="1">
        <p:scale>
          <a:sx n="68" d="100"/>
          <a:sy n="68" d="100"/>
        </p:scale>
        <p:origin x="1114" y="58"/>
      </p:cViewPr>
      <p:guideLst>
        <p:guide pos="3840"/>
        <p:guide orient="horz" pos="2160"/>
      </p:guideLst>
    </p:cSldViewPr>
  </p:slideViewPr>
  <p:notesTextViewPr>
    <p:cViewPr>
      <p:scale>
        <a:sx n="1" d="1"/>
        <a:sy n="1" d="1"/>
      </p:scale>
      <p:origin x="0" y="0"/>
    </p:cViewPr>
  </p:notesTextViewPr>
  <p:sorterViewPr>
    <p:cViewPr>
      <p:scale>
        <a:sx n="100" d="100"/>
        <a:sy n="100" d="100"/>
      </p:scale>
      <p:origin x="0" y="-8314"/>
    </p:cViewPr>
  </p:sorterViewPr>
  <p:notesViewPr>
    <p:cSldViewPr snapToGrid="0" showGuides="1">
      <p:cViewPr varScale="1">
        <p:scale>
          <a:sx n="59" d="100"/>
          <a:sy n="59" d="100"/>
        </p:scale>
        <p:origin x="179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9FDF9B4-A9FD-443F-9D4A-4EEF2FD5A851}" type="datetimeFigureOut">
              <a:rPr lang="en-US" smtClean="0"/>
              <a:t>6/13/2025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36E911-F1D2-4681-94C3-6870303E1679}" type="slidenum">
              <a:rPr lang="en-US" smtClean="0"/>
              <a:t>‹#›</a:t>
            </a:fld>
            <a:endParaRPr lang="en-US"/>
          </a:p>
        </p:txBody>
      </p:sp>
    </p:spTree>
    <p:extLst>
      <p:ext uri="{BB962C8B-B14F-4D97-AF65-F5344CB8AC3E}">
        <p14:creationId xmlns:p14="http://schemas.microsoft.com/office/powerpoint/2010/main" val="1736437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79F2C0D-5DAD-438D-A8C4-08705BE8EBD5}" type="datetimeFigureOut">
              <a:rPr lang="en-US" smtClean="0"/>
              <a:t>6/13/2025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47A8B93-1081-4119-AD9B-C8F85607F6E0}" type="slidenum">
              <a:rPr lang="en-US" smtClean="0"/>
              <a:t>‹#›</a:t>
            </a:fld>
            <a:endParaRPr lang="en-US"/>
          </a:p>
        </p:txBody>
      </p:sp>
    </p:spTree>
    <p:extLst>
      <p:ext uri="{BB962C8B-B14F-4D97-AF65-F5344CB8AC3E}">
        <p14:creationId xmlns:p14="http://schemas.microsoft.com/office/powerpoint/2010/main" val="4162153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urldefense.com/v3/__https:/www.youtube.com/watch?v=-I_da9Xd2YI__;!!NZvER7FxgEiBAiR_!sKpOA_HhIa-Z32n8Qq1Ii-OzAAGeNX7j-twK03Ck9VwuffH0k7-lrEk9waAQyYHzGGyDrwgHtYsVhVyHzdAX8RN4xy6nin_PJ4m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rPr>
              <a:pPr defTabSz="931774">
                <a:defRPr/>
              </a:pPr>
              <a:t>1</a:t>
            </a:fld>
            <a:endParaRPr lang="en-US" kern="0">
              <a:solidFill>
                <a:sysClr val="windowText" lastClr="000000"/>
              </a:solidFill>
            </a:endParaRPr>
          </a:p>
        </p:txBody>
      </p:sp>
    </p:spTree>
    <p:extLst>
      <p:ext uri="{BB962C8B-B14F-4D97-AF65-F5344CB8AC3E}">
        <p14:creationId xmlns:p14="http://schemas.microsoft.com/office/powerpoint/2010/main" val="3535843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Center for the Study of Social Policy (CSSP) is a national, non-profit policy organization that connects community action, public system reform, and policy change to create a fair and a just society in which all children and families thrive. </a:t>
            </a:r>
          </a:p>
          <a:p>
            <a:endParaRPr lang="en-US" dirty="0"/>
          </a:p>
        </p:txBody>
      </p:sp>
      <p:sp>
        <p:nvSpPr>
          <p:cNvPr id="4" name="Slide Number Placeholder 3"/>
          <p:cNvSpPr>
            <a:spLocks noGrp="1"/>
          </p:cNvSpPr>
          <p:nvPr>
            <p:ph type="sldNum" sz="quarter" idx="5"/>
          </p:nvPr>
        </p:nvSpPr>
        <p:spPr/>
        <p:txBody>
          <a:bodyPr/>
          <a:lstStyle/>
          <a:p>
            <a:fld id="{C47A8B93-1081-4119-AD9B-C8F85607F6E0}" type="slidenum">
              <a:rPr lang="en-US" smtClean="0"/>
              <a:t>10</a:t>
            </a:fld>
            <a:endParaRPr lang="en-US"/>
          </a:p>
        </p:txBody>
      </p:sp>
    </p:spTree>
    <p:extLst>
      <p:ext uri="{BB962C8B-B14F-4D97-AF65-F5344CB8AC3E}">
        <p14:creationId xmlns:p14="http://schemas.microsoft.com/office/powerpoint/2010/main" val="3769572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2DCA7-832A-FD29-875C-51CF136E05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1AF2A1-5381-B5A9-D5D2-C014D05B5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8132B7-F1F8-D8C1-E06F-2D436784ED8B}"/>
              </a:ext>
            </a:extLst>
          </p:cNvPr>
          <p:cNvSpPr>
            <a:spLocks noGrp="1"/>
          </p:cNvSpPr>
          <p:nvPr>
            <p:ph type="body" idx="1"/>
          </p:nvPr>
        </p:nvSpPr>
        <p:spPr/>
        <p:txBody>
          <a:bodyPr/>
          <a:lstStyle/>
          <a:p>
            <a:pPr marL="457200" lvl="0" indent="-311150" algn="l" rtl="0">
              <a:lnSpc>
                <a:spcPct val="100000"/>
              </a:lnSpc>
              <a:spcBef>
                <a:spcPts val="0"/>
              </a:spcBef>
              <a:spcAft>
                <a:spcPts val="0"/>
              </a:spcAft>
              <a:buClr>
                <a:schemeClr val="dk1"/>
              </a:buClr>
              <a:buSzPts val="1300"/>
              <a:buChar char="●"/>
            </a:pPr>
            <a:r>
              <a:rPr lang="en-US" dirty="0">
                <a:solidFill>
                  <a:schemeClr val="dk1"/>
                </a:solidFill>
              </a:rPr>
              <a:t>What happens to a family during DULCE?</a:t>
            </a:r>
            <a:endParaRPr lang="en-US" dirty="0"/>
          </a:p>
          <a:p>
            <a:pPr marL="457200" lvl="0" indent="-311150" algn="l" rtl="0">
              <a:lnSpc>
                <a:spcPct val="100000"/>
              </a:lnSpc>
              <a:spcBef>
                <a:spcPts val="0"/>
              </a:spcBef>
              <a:spcAft>
                <a:spcPts val="0"/>
              </a:spcAft>
              <a:buClr>
                <a:schemeClr val="dk1"/>
              </a:buClr>
              <a:buSzPts val="1300"/>
              <a:buChar char="●"/>
            </a:pPr>
            <a:r>
              <a:rPr lang="en-US" b="1" dirty="0">
                <a:solidFill>
                  <a:schemeClr val="dk1"/>
                </a:solidFill>
              </a:rPr>
              <a:t>(CLICK)</a:t>
            </a:r>
            <a:endParaRPr lang="en-US" dirty="0">
              <a:solidFill>
                <a:schemeClr val="dk1"/>
              </a:solidFill>
            </a:endParaRPr>
          </a:p>
          <a:p>
            <a:pPr marL="457200" lvl="0" indent="-311150" algn="l" rtl="0">
              <a:lnSpc>
                <a:spcPct val="100000"/>
              </a:lnSpc>
              <a:spcBef>
                <a:spcPts val="0"/>
              </a:spcBef>
              <a:spcAft>
                <a:spcPts val="0"/>
              </a:spcAft>
              <a:buClr>
                <a:schemeClr val="dk1"/>
              </a:buClr>
              <a:buSzPts val="1300"/>
              <a:buChar char="●"/>
            </a:pPr>
            <a:r>
              <a:rPr lang="en-US" dirty="0">
                <a:solidFill>
                  <a:schemeClr val="dk1"/>
                </a:solidFill>
              </a:rPr>
              <a:t>When a DULCE family comes to their newborn, 1 month, 2 month, and 4 month routine clinic visits, a specialized community health worker known as the Family Specialist as well as the primary care team screen for maternal depression</a:t>
            </a:r>
          </a:p>
          <a:p>
            <a:pPr marL="6350" lvl="0" indent="0" algn="l" rtl="0">
              <a:lnSpc>
                <a:spcPct val="100000"/>
              </a:lnSpc>
              <a:spcBef>
                <a:spcPts val="0"/>
              </a:spcBef>
              <a:spcAft>
                <a:spcPts val="0"/>
              </a:spcAft>
              <a:buClr>
                <a:schemeClr val="dk1"/>
              </a:buClr>
              <a:buSzPts val="1300"/>
              <a:buNone/>
            </a:pPr>
            <a:r>
              <a:rPr lang="en-US" dirty="0">
                <a:solidFill>
                  <a:schemeClr val="dk1"/>
                </a:solidFill>
              </a:rPr>
              <a:t>            barriers to concrete supports to meet basic needs (health related social needs, </a:t>
            </a:r>
            <a:endParaRPr lang="en-US" dirty="0"/>
          </a:p>
          <a:p>
            <a:pPr marL="6350" lvl="0" indent="0" algn="l" rtl="0">
              <a:lnSpc>
                <a:spcPct val="100000"/>
              </a:lnSpc>
              <a:spcBef>
                <a:spcPts val="0"/>
              </a:spcBef>
              <a:spcAft>
                <a:spcPts val="0"/>
              </a:spcAft>
              <a:buClr>
                <a:schemeClr val="dk1"/>
              </a:buClr>
              <a:buSzPts val="1300"/>
              <a:buNone/>
            </a:pPr>
            <a:r>
              <a:rPr lang="en-US" dirty="0">
                <a:solidFill>
                  <a:schemeClr val="dk1"/>
                </a:solidFill>
              </a:rPr>
              <a:t>            HRSN), and </a:t>
            </a:r>
            <a:endParaRPr lang="en-US" dirty="0"/>
          </a:p>
          <a:p>
            <a:pPr marL="6350" lvl="0" indent="0" algn="l" rtl="0">
              <a:lnSpc>
                <a:spcPct val="100000"/>
              </a:lnSpc>
              <a:spcBef>
                <a:spcPts val="0"/>
              </a:spcBef>
              <a:spcAft>
                <a:spcPts val="0"/>
              </a:spcAft>
              <a:buClr>
                <a:schemeClr val="dk1"/>
              </a:buClr>
              <a:buSzPts val="1300"/>
              <a:buNone/>
            </a:pPr>
            <a:endParaRPr lang="en-US" dirty="0">
              <a:solidFill>
                <a:schemeClr val="dk1"/>
              </a:solidFill>
            </a:endParaRPr>
          </a:p>
          <a:p>
            <a:pPr marL="6350" lvl="0" indent="0" algn="l" rtl="0">
              <a:lnSpc>
                <a:spcPct val="100000"/>
              </a:lnSpc>
              <a:spcBef>
                <a:spcPts val="0"/>
              </a:spcBef>
              <a:spcAft>
                <a:spcPts val="0"/>
              </a:spcAft>
              <a:buClr>
                <a:schemeClr val="dk1"/>
              </a:buClr>
              <a:buSzPts val="1300"/>
              <a:buNone/>
            </a:pPr>
            <a:r>
              <a:rPr lang="en-US" dirty="0">
                <a:solidFill>
                  <a:schemeClr val="dk1"/>
                </a:solidFill>
              </a:rPr>
              <a:t>Use  the NBO and Touchpoints to help families understand how their baby is growing and changing and to provide targeted parenting coaching grounded in their relationship with their baby </a:t>
            </a:r>
          </a:p>
          <a:p>
            <a:pPr marL="0" lvl="0" indent="0" algn="l" rtl="0">
              <a:lnSpc>
                <a:spcPct val="100000"/>
              </a:lnSpc>
              <a:spcBef>
                <a:spcPts val="0"/>
              </a:spcBef>
              <a:spcAft>
                <a:spcPts val="0"/>
              </a:spcAft>
              <a:buSzPts val="1400"/>
              <a:buNone/>
            </a:pPr>
            <a:r>
              <a:rPr lang="en-US" b="1" dirty="0">
                <a:solidFill>
                  <a:schemeClr val="dk1"/>
                </a:solidFill>
              </a:rPr>
              <a:t>(CLICK)</a:t>
            </a:r>
            <a:endParaRPr lang="en-US" dirty="0">
              <a:solidFill>
                <a:schemeClr val="dk1"/>
              </a:solidFill>
            </a:endParaRPr>
          </a:p>
          <a:p>
            <a:pPr marL="0" lvl="0" indent="0" algn="l" rtl="0">
              <a:lnSpc>
                <a:spcPct val="100000"/>
              </a:lnSpc>
              <a:spcBef>
                <a:spcPts val="0"/>
              </a:spcBef>
              <a:spcAft>
                <a:spcPts val="0"/>
              </a:spcAft>
              <a:buClr>
                <a:schemeClr val="dk1"/>
              </a:buClr>
              <a:buSzPts val="1300"/>
              <a:buNone/>
            </a:pPr>
            <a:endParaRPr lang="en-US" dirty="0">
              <a:solidFill>
                <a:schemeClr val="dk1"/>
              </a:solidFill>
            </a:endParaRPr>
          </a:p>
          <a:p>
            <a:pPr marL="0" lvl="0" indent="0" algn="l" rtl="0">
              <a:lnSpc>
                <a:spcPct val="100000"/>
              </a:lnSpc>
              <a:spcBef>
                <a:spcPts val="0"/>
              </a:spcBef>
              <a:spcAft>
                <a:spcPts val="0"/>
              </a:spcAft>
              <a:buClr>
                <a:schemeClr val="dk1"/>
              </a:buClr>
              <a:buSzPts val="1300"/>
              <a:buNone/>
            </a:pPr>
            <a:r>
              <a:rPr lang="en-US" dirty="0">
                <a:solidFill>
                  <a:schemeClr val="dk1"/>
                </a:solidFill>
                <a:highlight>
                  <a:srgbClr val="FFFF00"/>
                </a:highlight>
              </a:rPr>
              <a:t>Breena: </a:t>
            </a:r>
            <a:endParaRPr lang="en-US" dirty="0"/>
          </a:p>
          <a:p>
            <a:pPr marL="0" lvl="0" indent="0" algn="l" rtl="0">
              <a:lnSpc>
                <a:spcPct val="100000"/>
              </a:lnSpc>
              <a:spcBef>
                <a:spcPts val="0"/>
              </a:spcBef>
              <a:spcAft>
                <a:spcPts val="0"/>
              </a:spcAft>
              <a:buClr>
                <a:schemeClr val="dk1"/>
              </a:buClr>
              <a:buSzPts val="1300"/>
              <a:buNone/>
            </a:pPr>
            <a:r>
              <a:rPr lang="en-US" dirty="0">
                <a:solidFill>
                  <a:schemeClr val="dk1"/>
                </a:solidFill>
              </a:rPr>
              <a:t>At the 6 month visit, the Family Specialist</a:t>
            </a:r>
          </a:p>
          <a:p>
            <a:pPr marL="6350" lvl="0" indent="0" algn="l" rtl="0">
              <a:lnSpc>
                <a:spcPct val="100000"/>
              </a:lnSpc>
              <a:spcBef>
                <a:spcPts val="0"/>
              </a:spcBef>
              <a:spcAft>
                <a:spcPts val="0"/>
              </a:spcAft>
              <a:buClr>
                <a:schemeClr val="dk1"/>
              </a:buClr>
              <a:buSzPts val="1300"/>
              <a:buNone/>
            </a:pPr>
            <a:r>
              <a:rPr lang="en-US" dirty="0">
                <a:solidFill>
                  <a:schemeClr val="dk1"/>
                </a:solidFill>
              </a:rPr>
              <a:t>Wraps up the intervention,</a:t>
            </a:r>
          </a:p>
          <a:p>
            <a:pPr marL="6350" lvl="0" indent="0" algn="l" rtl="0">
              <a:lnSpc>
                <a:spcPct val="100000"/>
              </a:lnSpc>
              <a:spcBef>
                <a:spcPts val="0"/>
              </a:spcBef>
              <a:spcAft>
                <a:spcPts val="0"/>
              </a:spcAft>
              <a:buClr>
                <a:schemeClr val="dk1"/>
              </a:buClr>
              <a:buSzPts val="1300"/>
              <a:buNone/>
            </a:pPr>
            <a:r>
              <a:rPr lang="en-US" dirty="0">
                <a:solidFill>
                  <a:schemeClr val="dk1"/>
                </a:solidFill>
              </a:rPr>
              <a:t>Focusing on a tailored transition plan to assure the family knows where to go for support within the family-centered medical home</a:t>
            </a:r>
          </a:p>
          <a:p>
            <a:pPr marL="0" lvl="0" indent="0" algn="l" rtl="0">
              <a:lnSpc>
                <a:spcPct val="100000"/>
              </a:lnSpc>
              <a:spcBef>
                <a:spcPts val="0"/>
              </a:spcBef>
              <a:spcAft>
                <a:spcPts val="0"/>
              </a:spcAft>
              <a:buClr>
                <a:schemeClr val="dk1"/>
              </a:buClr>
              <a:buSzPts val="1300"/>
              <a:buNone/>
            </a:pPr>
            <a:r>
              <a:rPr lang="en-US" b="1" dirty="0">
                <a:solidFill>
                  <a:schemeClr val="dk1"/>
                </a:solidFill>
              </a:rPr>
              <a:t>(CLICK)</a:t>
            </a:r>
            <a:endParaRPr lang="en-US" dirty="0">
              <a:solidFill>
                <a:schemeClr val="dk1"/>
              </a:solidFill>
            </a:endParaRPr>
          </a:p>
          <a:p>
            <a:pPr marL="0" lvl="0" indent="0" algn="l" rtl="0">
              <a:lnSpc>
                <a:spcPct val="100000"/>
              </a:lnSpc>
              <a:spcBef>
                <a:spcPts val="0"/>
              </a:spcBef>
              <a:spcAft>
                <a:spcPts val="0"/>
              </a:spcAft>
              <a:buClr>
                <a:schemeClr val="dk1"/>
              </a:buClr>
              <a:buSzPts val="1300"/>
              <a:buNone/>
            </a:pPr>
            <a:endParaRPr lang="en-US" dirty="0">
              <a:solidFill>
                <a:schemeClr val="dk1"/>
              </a:solidFill>
            </a:endParaRPr>
          </a:p>
          <a:p>
            <a:pPr marL="0" lvl="0" indent="0" algn="l" rtl="0">
              <a:lnSpc>
                <a:spcPct val="100000"/>
              </a:lnSpc>
              <a:spcBef>
                <a:spcPts val="0"/>
              </a:spcBef>
              <a:spcAft>
                <a:spcPts val="0"/>
              </a:spcAft>
              <a:buClr>
                <a:schemeClr val="dk1"/>
              </a:buClr>
              <a:buSzPts val="1300"/>
              <a:buNone/>
            </a:pPr>
            <a:r>
              <a:rPr lang="en-US" dirty="0">
                <a:solidFill>
                  <a:schemeClr val="dk1"/>
                </a:solidFill>
                <a:highlight>
                  <a:srgbClr val="FFFF00"/>
                </a:highlight>
              </a:rPr>
              <a:t>Amy: </a:t>
            </a:r>
            <a:endParaRPr lang="en-US" dirty="0"/>
          </a:p>
          <a:p>
            <a:pPr marL="0" lvl="0" indent="0" algn="l" rtl="0">
              <a:lnSpc>
                <a:spcPct val="100000"/>
              </a:lnSpc>
              <a:spcBef>
                <a:spcPts val="0"/>
              </a:spcBef>
              <a:spcAft>
                <a:spcPts val="0"/>
              </a:spcAft>
              <a:buClr>
                <a:schemeClr val="dk1"/>
              </a:buClr>
              <a:buSzPts val="1300"/>
              <a:buNone/>
            </a:pPr>
            <a:r>
              <a:rPr lang="en-US" dirty="0">
                <a:solidFill>
                  <a:schemeClr val="dk1"/>
                </a:solidFill>
              </a:rPr>
              <a:t>The rest of the </a:t>
            </a:r>
            <a:r>
              <a:rPr lang="en-US" u="sng" dirty="0">
                <a:solidFill>
                  <a:schemeClr val="dk1"/>
                </a:solidFill>
              </a:rPr>
              <a:t>Interdisciplinary team </a:t>
            </a:r>
            <a:r>
              <a:rPr lang="en-US" dirty="0">
                <a:solidFill>
                  <a:schemeClr val="dk1"/>
                </a:solidFill>
              </a:rPr>
              <a:t>is involved directly in 2 ways: </a:t>
            </a:r>
            <a:r>
              <a:rPr lang="en-US" b="1" dirty="0">
                <a:solidFill>
                  <a:schemeClr val="dk1"/>
                </a:solidFill>
              </a:rPr>
              <a:t>(CLICK)</a:t>
            </a:r>
            <a:endParaRPr lang="en-US" dirty="0">
              <a:solidFill>
                <a:schemeClr val="dk1"/>
              </a:solidFill>
            </a:endParaRPr>
          </a:p>
          <a:p>
            <a:pPr marL="0" lvl="0" indent="0" algn="l" rtl="0">
              <a:lnSpc>
                <a:spcPct val="100000"/>
              </a:lnSpc>
              <a:spcBef>
                <a:spcPts val="0"/>
              </a:spcBef>
              <a:spcAft>
                <a:spcPts val="0"/>
              </a:spcAft>
              <a:buClr>
                <a:schemeClr val="dk1"/>
              </a:buClr>
              <a:buSzPts val="1300"/>
              <a:buNone/>
            </a:pPr>
            <a:r>
              <a:rPr lang="en-US" dirty="0">
                <a:solidFill>
                  <a:schemeClr val="dk1"/>
                </a:solidFill>
              </a:rPr>
              <a:t>First, Weekly interdisciplinary case review brings the entire team (including the primary care provider, Family Specialist, Mental Health representative, Early Childhood System representative, Clinic administrator, and legal partner) to the table: to engage in collaborative problem solving and planning for each positive screen</a:t>
            </a:r>
          </a:p>
          <a:p>
            <a:pPr marL="0" lvl="0" indent="0" algn="l" rtl="0">
              <a:lnSpc>
                <a:spcPct val="100000"/>
              </a:lnSpc>
              <a:spcBef>
                <a:spcPts val="0"/>
              </a:spcBef>
              <a:spcAft>
                <a:spcPts val="0"/>
              </a:spcAft>
              <a:buClr>
                <a:schemeClr val="dk1"/>
              </a:buClr>
              <a:buSzPts val="1300"/>
              <a:buNone/>
            </a:pPr>
            <a:endParaRPr lang="en-US" dirty="0">
              <a:solidFill>
                <a:schemeClr val="dk1"/>
              </a:solidFill>
            </a:endParaRPr>
          </a:p>
          <a:p>
            <a:pPr marL="0" lvl="0" indent="0" algn="l" rtl="0">
              <a:lnSpc>
                <a:spcPct val="100000"/>
              </a:lnSpc>
              <a:spcBef>
                <a:spcPts val="0"/>
              </a:spcBef>
              <a:spcAft>
                <a:spcPts val="0"/>
              </a:spcAft>
              <a:buClr>
                <a:schemeClr val="dk1"/>
              </a:buClr>
              <a:buSzPts val="1300"/>
              <a:buNone/>
            </a:pPr>
            <a:r>
              <a:rPr lang="en-US" dirty="0">
                <a:solidFill>
                  <a:schemeClr val="dk1"/>
                </a:solidFill>
              </a:rPr>
              <a:t>Just as the primary care provider is involved in day to day management of families medical issues, the legal partner assists families with barriers to concrete supports to meet basic needs OUTSIDE the courtroom through:</a:t>
            </a:r>
          </a:p>
          <a:p>
            <a:pPr marL="0" lvl="0" indent="0" algn="l" rtl="0">
              <a:lnSpc>
                <a:spcPct val="100000"/>
              </a:lnSpc>
              <a:spcBef>
                <a:spcPts val="0"/>
              </a:spcBef>
              <a:spcAft>
                <a:spcPts val="0"/>
              </a:spcAft>
              <a:buClr>
                <a:schemeClr val="dk1"/>
              </a:buClr>
              <a:buSzPts val="1300"/>
              <a:buNone/>
            </a:pPr>
            <a:r>
              <a:rPr lang="en-US" dirty="0">
                <a:solidFill>
                  <a:schemeClr val="dk1"/>
                </a:solidFill>
              </a:rPr>
              <a:t>🡪 training of the Family Specialist on legal issue spotting</a:t>
            </a:r>
          </a:p>
          <a:p>
            <a:pPr marL="0" lvl="0" indent="0" algn="l" rtl="0">
              <a:lnSpc>
                <a:spcPct val="100000"/>
              </a:lnSpc>
              <a:spcBef>
                <a:spcPts val="0"/>
              </a:spcBef>
              <a:spcAft>
                <a:spcPts val="0"/>
              </a:spcAft>
              <a:buClr>
                <a:schemeClr val="dk1"/>
              </a:buClr>
              <a:buSzPts val="1300"/>
              <a:buNone/>
            </a:pPr>
            <a:r>
              <a:rPr lang="en-US" dirty="0">
                <a:solidFill>
                  <a:schemeClr val="dk1"/>
                </a:solidFill>
              </a:rPr>
              <a:t>🡪 Supporting the Family Specialist in problem solving to provide families with information </a:t>
            </a:r>
          </a:p>
          <a:p>
            <a:pPr marL="0" lvl="0" indent="0" algn="l" rtl="0">
              <a:lnSpc>
                <a:spcPct val="100000"/>
              </a:lnSpc>
              <a:spcBef>
                <a:spcPts val="0"/>
              </a:spcBef>
              <a:spcAft>
                <a:spcPts val="0"/>
              </a:spcAft>
              <a:buClr>
                <a:schemeClr val="dk1"/>
              </a:buClr>
              <a:buSzPts val="1300"/>
              <a:buNone/>
            </a:pPr>
            <a:r>
              <a:rPr lang="en-US" dirty="0">
                <a:solidFill>
                  <a:schemeClr val="dk1"/>
                </a:solidFill>
              </a:rPr>
              <a:t>🡪 Direct consultation with families</a:t>
            </a:r>
          </a:p>
          <a:p>
            <a:pPr marL="0" lvl="0" indent="0" algn="l" rtl="0">
              <a:lnSpc>
                <a:spcPct val="100000"/>
              </a:lnSpc>
              <a:spcBef>
                <a:spcPts val="0"/>
              </a:spcBef>
              <a:spcAft>
                <a:spcPts val="0"/>
              </a:spcAft>
              <a:buClr>
                <a:schemeClr val="dk1"/>
              </a:buClr>
              <a:buSzPts val="1300"/>
              <a:buNone/>
            </a:pPr>
            <a:r>
              <a:rPr lang="en-US" dirty="0">
                <a:solidFill>
                  <a:schemeClr val="dk1"/>
                </a:solidFill>
              </a:rPr>
              <a:t>🡪 and They also still provide direct rapid response support to families INSIDE the courtroom if it is needed</a:t>
            </a:r>
          </a:p>
          <a:p>
            <a:pPr marL="0" lvl="0" indent="0" algn="l" rtl="0">
              <a:lnSpc>
                <a:spcPct val="100000"/>
              </a:lnSpc>
              <a:spcBef>
                <a:spcPts val="0"/>
              </a:spcBef>
              <a:spcAft>
                <a:spcPts val="0"/>
              </a:spcAft>
              <a:buClr>
                <a:schemeClr val="dk1"/>
              </a:buClr>
              <a:buSzPts val="1300"/>
              <a:buNone/>
            </a:pPr>
            <a:endParaRPr lang="en-US" dirty="0">
              <a:solidFill>
                <a:schemeClr val="dk1"/>
              </a:solidFill>
            </a:endParaRPr>
          </a:p>
          <a:p>
            <a:pPr marL="0" lvl="0" indent="0" algn="l" rtl="0">
              <a:lnSpc>
                <a:spcPct val="100000"/>
              </a:lnSpc>
              <a:spcBef>
                <a:spcPts val="0"/>
              </a:spcBef>
              <a:spcAft>
                <a:spcPts val="0"/>
              </a:spcAft>
              <a:buClr>
                <a:schemeClr val="dk1"/>
              </a:buClr>
              <a:buSzPts val="1300"/>
              <a:buNone/>
            </a:pPr>
            <a:r>
              <a:rPr lang="en-US" dirty="0">
                <a:solidFill>
                  <a:schemeClr val="dk1"/>
                </a:solidFill>
              </a:rPr>
              <a:t>Finally, all throughout DULCE’s implementation, Interdisciplinary teams engage in data collection and analysis through continuous quality improvement to monitor implementation and allow data-based adaptation to local environments.</a:t>
            </a:r>
          </a:p>
        </p:txBody>
      </p:sp>
      <p:sp>
        <p:nvSpPr>
          <p:cNvPr id="4" name="Slide Number Placeholder 3">
            <a:extLst>
              <a:ext uri="{FF2B5EF4-FFF2-40B4-BE49-F238E27FC236}">
                <a16:creationId xmlns:a16="http://schemas.microsoft.com/office/drawing/2014/main" id="{580A6362-5DCB-1FA8-75F5-938A2040C61C}"/>
              </a:ext>
            </a:extLst>
          </p:cNvPr>
          <p:cNvSpPr>
            <a:spLocks noGrp="1"/>
          </p:cNvSpPr>
          <p:nvPr>
            <p:ph type="sldNum" sz="quarter" idx="5"/>
          </p:nvPr>
        </p:nvSpPr>
        <p:spPr/>
        <p:txBody>
          <a:bodyPr/>
          <a:lstStyle/>
          <a:p>
            <a:fld id="{C47A8B93-1081-4119-AD9B-C8F85607F6E0}" type="slidenum">
              <a:rPr lang="en-US" smtClean="0"/>
              <a:t>11</a:t>
            </a:fld>
            <a:endParaRPr lang="en-US"/>
          </a:p>
        </p:txBody>
      </p:sp>
    </p:spTree>
    <p:extLst>
      <p:ext uri="{BB962C8B-B14F-4D97-AF65-F5344CB8AC3E}">
        <p14:creationId xmlns:p14="http://schemas.microsoft.com/office/powerpoint/2010/main" val="232684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E8560-6CA0-8E94-4C3C-7B3AA69127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C7AE9-E0D4-5593-7914-00232B5165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8F55B1-7D4C-A094-FDFA-D856A47BBC8B}"/>
              </a:ext>
            </a:extLst>
          </p:cNvPr>
          <p:cNvSpPr>
            <a:spLocks noGrp="1"/>
          </p:cNvSpPr>
          <p:nvPr>
            <p:ph type="body" idx="1"/>
          </p:nvPr>
        </p:nvSpPr>
        <p:spPr/>
        <p:txBody>
          <a:bodyPr/>
          <a:lstStyle/>
          <a:p>
            <a:pPr marL="457200" lvl="0" indent="-311150" algn="l" rtl="0">
              <a:lnSpc>
                <a:spcPct val="100000"/>
              </a:lnSpc>
              <a:spcBef>
                <a:spcPts val="0"/>
              </a:spcBef>
              <a:spcAft>
                <a:spcPts val="0"/>
              </a:spcAft>
              <a:buClr>
                <a:schemeClr val="dk1"/>
              </a:buClr>
              <a:buSzPts val="1300"/>
              <a:buChar char="●"/>
            </a:pPr>
            <a:endParaRPr lang="en-US" dirty="0">
              <a:solidFill>
                <a:schemeClr val="dk1"/>
              </a:solidFill>
            </a:endParaRPr>
          </a:p>
        </p:txBody>
      </p:sp>
      <p:sp>
        <p:nvSpPr>
          <p:cNvPr id="4" name="Slide Number Placeholder 3">
            <a:extLst>
              <a:ext uri="{FF2B5EF4-FFF2-40B4-BE49-F238E27FC236}">
                <a16:creationId xmlns:a16="http://schemas.microsoft.com/office/drawing/2014/main" id="{53520345-6D9A-9D2E-C403-60A45D5CB812}"/>
              </a:ext>
            </a:extLst>
          </p:cNvPr>
          <p:cNvSpPr>
            <a:spLocks noGrp="1"/>
          </p:cNvSpPr>
          <p:nvPr>
            <p:ph type="sldNum" sz="quarter" idx="5"/>
          </p:nvPr>
        </p:nvSpPr>
        <p:spPr/>
        <p:txBody>
          <a:bodyPr/>
          <a:lstStyle/>
          <a:p>
            <a:fld id="{C47A8B93-1081-4119-AD9B-C8F85607F6E0}" type="slidenum">
              <a:rPr lang="en-US" smtClean="0"/>
              <a:t>12</a:t>
            </a:fld>
            <a:endParaRPr lang="en-US"/>
          </a:p>
        </p:txBody>
      </p:sp>
    </p:spTree>
    <p:extLst>
      <p:ext uri="{BB962C8B-B14F-4D97-AF65-F5344CB8AC3E}">
        <p14:creationId xmlns:p14="http://schemas.microsoft.com/office/powerpoint/2010/main" val="92297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CDB7C-771A-F300-55F0-2098E0CD12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2A98A4-B6ED-E7E6-5027-31A4D939E0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3FD7E8-84D6-1234-C200-D70820FFE1BB}"/>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Data from eight DULCE sites across three states serving 1677 families between January 2017 and May 2020 showed:</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More than half of the DULCE families did not meet four traditional risk criteria (income, foster care, first-time parent, teen parent) utilized by targeted programs had HRSN: </a:t>
            </a:r>
          </a:p>
          <a:p>
            <a:pPr marL="0" lvl="0" indent="0" algn="l" rtl="0">
              <a:lnSpc>
                <a:spcPct val="100000"/>
              </a:lnSpc>
              <a:spcBef>
                <a:spcPts val="0"/>
              </a:spcBef>
              <a:spcAft>
                <a:spcPts val="0"/>
              </a:spcAft>
              <a:buSzPts val="1400"/>
              <a:buNone/>
            </a:pPr>
            <a:r>
              <a:rPr lang="en-US" dirty="0"/>
              <a:t>Very few of these families were accessing resources at DULCE enrollment; half were connected to resources during DULCE participation. </a:t>
            </a:r>
          </a:p>
          <a:p>
            <a:pPr marL="0" lvl="0" indent="0" algn="l" rtl="0">
              <a:lnSpc>
                <a:spcPct val="100000"/>
              </a:lnSpc>
              <a:spcBef>
                <a:spcPts val="0"/>
              </a:spcBef>
              <a:spcAft>
                <a:spcPts val="0"/>
              </a:spcAft>
              <a:buSzPts val="1400"/>
              <a:buNone/>
            </a:pPr>
            <a:r>
              <a:rPr lang="en-US" dirty="0"/>
              <a:t>Most (72%) of families with HRSN would have not been identified if risk-based enrollment criteria had been used.</a:t>
            </a:r>
          </a:p>
          <a:p>
            <a:pPr marL="0" lvl="0" indent="0" algn="l" rtl="0">
              <a:lnSpc>
                <a:spcPct val="100000"/>
              </a:lnSpc>
              <a:spcBef>
                <a:spcPts val="0"/>
              </a:spcBef>
              <a:spcAft>
                <a:spcPts val="0"/>
              </a:spcAft>
              <a:buSzPts val="1400"/>
              <a:buNone/>
            </a:pPr>
            <a:r>
              <a:rPr lang="en-US" dirty="0"/>
              <a:t>Many of the families who were already utilizing HRSN resources before DULCE , including SNAP, WIC, and TANF, had unmet needs at DULCE enrollment.</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highlight>
                  <a:srgbClr val="FFFF00"/>
                </a:highlight>
              </a:rPr>
              <a:t>Amy: </a:t>
            </a:r>
            <a:r>
              <a:rPr lang="en-US" sz="1100" dirty="0">
                <a:latin typeface="Arial"/>
                <a:ea typeface="Arial"/>
                <a:cs typeface="Arial"/>
                <a:sym typeface="Arial"/>
              </a:rPr>
              <a:t>Systems intended to support families with infants in low-resource communities may </a:t>
            </a:r>
            <a:r>
              <a:rPr lang="en-US" sz="1100" dirty="0">
                <a:highlight>
                  <a:srgbClr val="814280"/>
                </a:highlight>
                <a:latin typeface="Arial"/>
                <a:ea typeface="Arial"/>
                <a:cs typeface="Arial"/>
                <a:sym typeface="Arial"/>
              </a:rPr>
              <a:t> </a:t>
            </a:r>
            <a:r>
              <a:rPr lang="en-US" sz="1100" dirty="0">
                <a:solidFill>
                  <a:schemeClr val="lt1"/>
                </a:solidFill>
                <a:highlight>
                  <a:srgbClr val="814280"/>
                </a:highlight>
                <a:latin typeface="Arial"/>
                <a:ea typeface="Arial"/>
                <a:cs typeface="Arial"/>
                <a:sym typeface="Arial"/>
              </a:rPr>
              <a:t>miss nearly three quarters of families </a:t>
            </a:r>
            <a:r>
              <a:rPr lang="en-US" sz="1100" dirty="0">
                <a:solidFill>
                  <a:schemeClr val="lt1"/>
                </a:solidFill>
                <a:latin typeface="Arial"/>
                <a:ea typeface="Arial"/>
                <a:cs typeface="Arial"/>
                <a:sym typeface="Arial"/>
              </a:rPr>
              <a:t> </a:t>
            </a:r>
            <a:r>
              <a:rPr lang="en-US" sz="1100" dirty="0">
                <a:latin typeface="Arial"/>
                <a:ea typeface="Arial"/>
                <a:cs typeface="Arial"/>
                <a:sym typeface="Arial"/>
              </a:rPr>
              <a:t>with health-related social needs by utilizing targeted approaches exclusively</a:t>
            </a:r>
            <a:endParaRPr lang="en-US" dirty="0">
              <a:highlight>
                <a:srgbClr val="FFFF00"/>
              </a:highlight>
            </a:endParaRPr>
          </a:p>
        </p:txBody>
      </p:sp>
      <p:sp>
        <p:nvSpPr>
          <p:cNvPr id="4" name="Slide Number Placeholder 3">
            <a:extLst>
              <a:ext uri="{FF2B5EF4-FFF2-40B4-BE49-F238E27FC236}">
                <a16:creationId xmlns:a16="http://schemas.microsoft.com/office/drawing/2014/main" id="{529D8F7C-DD76-A001-D7F4-00F1F69125C1}"/>
              </a:ext>
            </a:extLst>
          </p:cNvPr>
          <p:cNvSpPr>
            <a:spLocks noGrp="1"/>
          </p:cNvSpPr>
          <p:nvPr>
            <p:ph type="sldNum" sz="quarter" idx="5"/>
          </p:nvPr>
        </p:nvSpPr>
        <p:spPr/>
        <p:txBody>
          <a:bodyPr/>
          <a:lstStyle/>
          <a:p>
            <a:fld id="{C47A8B93-1081-4119-AD9B-C8F85607F6E0}" type="slidenum">
              <a:rPr lang="en-US" smtClean="0"/>
              <a:t>13</a:t>
            </a:fld>
            <a:endParaRPr lang="en-US"/>
          </a:p>
        </p:txBody>
      </p:sp>
    </p:spTree>
    <p:extLst>
      <p:ext uri="{BB962C8B-B14F-4D97-AF65-F5344CB8AC3E}">
        <p14:creationId xmlns:p14="http://schemas.microsoft.com/office/powerpoint/2010/main" val="355108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Team-based care is not new.</a:t>
            </a:r>
          </a:p>
          <a:p>
            <a:pPr marL="0" lvl="0" indent="0" algn="l" rtl="0">
              <a:lnSpc>
                <a:spcPct val="100000"/>
              </a:lnSpc>
              <a:spcBef>
                <a:spcPts val="0"/>
              </a:spcBef>
              <a:spcAft>
                <a:spcPts val="0"/>
              </a:spcAft>
              <a:buSzPts val="1400"/>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There is already a team at the primary care clinic, with medical providers, nurses, medical assistants, clinic admin and scheduling staff interacting and sharing the patient care tasks and related duties in existing practices that are familiar, but carefully designed, right? It is a dance that is set up to be smooth and efficient.</a:t>
            </a:r>
          </a:p>
          <a:p>
            <a:pPr marL="0" lvl="0" indent="0" algn="l" rtl="0">
              <a:lnSpc>
                <a:spcPct val="115000"/>
              </a:lnSpc>
              <a:spcBef>
                <a:spcPts val="120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DULCE brings these </a:t>
            </a:r>
            <a:r>
              <a:rPr lang="en-US" b="1" dirty="0"/>
              <a:t>additional team members, during the first 6 months of life</a:t>
            </a:r>
            <a:r>
              <a:rPr lang="en-US" dirty="0"/>
              <a:t>; Most of these team members are </a:t>
            </a:r>
            <a:r>
              <a:rPr lang="en-US" b="1" dirty="0"/>
              <a:t>not sharing the clinic space and patient care visits</a:t>
            </a:r>
            <a:r>
              <a:rPr lang="en-US" dirty="0"/>
              <a:t>.</a:t>
            </a:r>
          </a:p>
          <a:p>
            <a:pPr marL="0" marR="0" lvl="0" indent="0" algn="l" defTabSz="914400" rtl="0" eaLnBrk="1" fontAlgn="auto" latinLnBrk="0" hangingPunct="1">
              <a:lnSpc>
                <a:spcPct val="115000"/>
              </a:lnSpc>
              <a:spcBef>
                <a:spcPts val="1200"/>
              </a:spcBef>
              <a:spcAft>
                <a:spcPts val="0"/>
              </a:spcAft>
              <a:buClr>
                <a:schemeClr val="dk1"/>
              </a:buClr>
              <a:buSzPts val="1100"/>
              <a:buFont typeface="Arial"/>
              <a:buNone/>
              <a:tabLst/>
              <a:defRPr/>
            </a:pPr>
            <a:r>
              <a:rPr lang="en-US" dirty="0"/>
              <a:t>The shifts in  “the workflow dance” are really about the how the FS-medical provider and clinic staff share the care together. </a:t>
            </a:r>
            <a:r>
              <a:rPr lang="en-US" dirty="0">
                <a:solidFill>
                  <a:schemeClr val="dk1"/>
                </a:solidFill>
              </a:rPr>
              <a:t>Based on a DULCE site’s configuration, these roles that I am about to describe may be filled by one or more people</a:t>
            </a:r>
            <a:endParaRPr lang="en-US" dirty="0"/>
          </a:p>
          <a:p>
            <a:pPr marL="0" lvl="0" indent="0" algn="l" rtl="0">
              <a:lnSpc>
                <a:spcPct val="115000"/>
              </a:lnSpc>
              <a:spcBef>
                <a:spcPts val="1200"/>
              </a:spcBef>
              <a:spcAft>
                <a:spcPts val="0"/>
              </a:spcAft>
              <a:buClr>
                <a:schemeClr val="dk1"/>
              </a:buClr>
              <a:buSzPts val="1100"/>
              <a:buFont typeface="Arial"/>
              <a:buNone/>
            </a:pPr>
            <a:endParaRPr lang="en-US" dirty="0"/>
          </a:p>
          <a:p>
            <a:endParaRPr lang="en-US" dirty="0"/>
          </a:p>
        </p:txBody>
      </p:sp>
      <p:sp>
        <p:nvSpPr>
          <p:cNvPr id="4" name="Slide Number Placeholder 3"/>
          <p:cNvSpPr>
            <a:spLocks noGrp="1"/>
          </p:cNvSpPr>
          <p:nvPr>
            <p:ph type="sldNum" sz="quarter" idx="5"/>
          </p:nvPr>
        </p:nvSpPr>
        <p:spPr/>
        <p:txBody>
          <a:bodyPr/>
          <a:lstStyle/>
          <a:p>
            <a:fld id="{C47A8B93-1081-4119-AD9B-C8F85607F6E0}" type="slidenum">
              <a:rPr lang="en-US" smtClean="0"/>
              <a:t>14</a:t>
            </a:fld>
            <a:endParaRPr lang="en-US"/>
          </a:p>
        </p:txBody>
      </p:sp>
    </p:spTree>
    <p:extLst>
      <p:ext uri="{BB962C8B-B14F-4D97-AF65-F5344CB8AC3E}">
        <p14:creationId xmlns:p14="http://schemas.microsoft.com/office/powerpoint/2010/main" val="3721058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SzPts val="1400"/>
              <a:buNone/>
            </a:pPr>
            <a:r>
              <a:rPr lang="en-US" sz="1200" dirty="0">
                <a:latin typeface="Arial"/>
                <a:ea typeface="Arial"/>
                <a:cs typeface="Arial"/>
                <a:sym typeface="Arial"/>
              </a:rPr>
              <a:t>Place the link to the animation on the multi-disciplinary team in the chat. </a:t>
            </a:r>
            <a:endParaRPr lang="en-US" dirty="0"/>
          </a:p>
          <a:p>
            <a:pPr marL="0" marR="0" lvl="0" indent="0" algn="l" rtl="0">
              <a:lnSpc>
                <a:spcPct val="100000"/>
              </a:lnSpc>
              <a:spcBef>
                <a:spcPts val="0"/>
              </a:spcBef>
              <a:spcAft>
                <a:spcPts val="0"/>
              </a:spcAft>
              <a:buSzPts val="1400"/>
              <a:buNone/>
            </a:pPr>
            <a:r>
              <a:rPr lang="en-US" sz="1200" dirty="0">
                <a:latin typeface="Arial"/>
                <a:ea typeface="Arial"/>
                <a:cs typeface="Arial"/>
                <a:sym typeface="Arial"/>
              </a:rPr>
              <a:t> </a:t>
            </a:r>
            <a:endParaRPr lang="en-US" dirty="0"/>
          </a:p>
          <a:p>
            <a:pPr marL="0" marR="0" lvl="0" indent="0" algn="l" rtl="0">
              <a:lnSpc>
                <a:spcPct val="100000"/>
              </a:lnSpc>
              <a:spcBef>
                <a:spcPts val="0"/>
              </a:spcBef>
              <a:spcAft>
                <a:spcPts val="0"/>
              </a:spcAft>
              <a:buSzPts val="1400"/>
              <a:buNone/>
            </a:pPr>
            <a:r>
              <a:rPr lang="en-US" sz="1200" u="sng" dirty="0">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https://www.youtube.com/watch?v=-I_da9Xd2YI</a:t>
            </a:r>
            <a:endParaRPr lang="en-US" sz="1200" dirty="0">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C47A8B93-1081-4119-AD9B-C8F85607F6E0}" type="slidenum">
              <a:rPr lang="en-US" smtClean="0"/>
              <a:t>15</a:t>
            </a:fld>
            <a:endParaRPr lang="en-US"/>
          </a:p>
        </p:txBody>
      </p:sp>
    </p:spTree>
    <p:extLst>
      <p:ext uri="{BB962C8B-B14F-4D97-AF65-F5344CB8AC3E}">
        <p14:creationId xmlns:p14="http://schemas.microsoft.com/office/powerpoint/2010/main" val="131010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ADDF-15B4-FEC5-1065-4A04BC4131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EAC8D-1F0D-2B7E-DF29-5597FA7862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D98ADE-A16F-6C5D-15F2-2B5D5FB92CD1}"/>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The specialized community health worker known as the Family Specialist is at the center of DULCE’s Interdisciplinary team. The presence of the Family Specialist at the clinic creates an enhanced primary care team. </a:t>
            </a:r>
          </a:p>
          <a:p>
            <a:pPr marL="0" lvl="0" indent="0" algn="l" rtl="0">
              <a:lnSpc>
                <a:spcPct val="100000"/>
              </a:lnSpc>
              <a:spcBef>
                <a:spcPts val="0"/>
              </a:spcBef>
              <a:spcAft>
                <a:spcPts val="0"/>
              </a:spcAft>
              <a:buSzPts val="1400"/>
              <a:buNone/>
            </a:pPr>
            <a:endParaRPr lang="en-US" dirty="0"/>
          </a:p>
          <a:p>
            <a:pPr marL="457200" lvl="0" indent="-298450" algn="l" rtl="0">
              <a:lnSpc>
                <a:spcPct val="100000"/>
              </a:lnSpc>
              <a:spcBef>
                <a:spcPts val="0"/>
              </a:spcBef>
              <a:spcAft>
                <a:spcPts val="0"/>
              </a:spcAft>
              <a:buSzPts val="1100"/>
              <a:buChar char="●"/>
            </a:pPr>
            <a:r>
              <a:rPr lang="en-US" dirty="0"/>
              <a:t>The Family Specialist works directly with the pediatrician as part of the primary care team.</a:t>
            </a:r>
          </a:p>
          <a:p>
            <a:pPr marL="457200" lvl="0" indent="-298450" algn="l" rtl="0">
              <a:lnSpc>
                <a:spcPct val="100000"/>
              </a:lnSpc>
              <a:spcBef>
                <a:spcPts val="0"/>
              </a:spcBef>
              <a:spcAft>
                <a:spcPts val="0"/>
              </a:spcAft>
              <a:buSzPts val="1100"/>
              <a:buChar char="●"/>
            </a:pPr>
            <a:r>
              <a:rPr lang="en-US" dirty="0"/>
              <a:t>Meets with families at well child visits until the 6 month check-up.</a:t>
            </a:r>
          </a:p>
          <a:p>
            <a:pPr marL="457200" lvl="0" indent="-298450" algn="l" rtl="0">
              <a:lnSpc>
                <a:spcPct val="100000"/>
              </a:lnSpc>
              <a:spcBef>
                <a:spcPts val="0"/>
              </a:spcBef>
              <a:spcAft>
                <a:spcPts val="0"/>
              </a:spcAft>
              <a:buSzPts val="1100"/>
              <a:buChar char="●"/>
            </a:pPr>
            <a:r>
              <a:rPr lang="en-US" dirty="0"/>
              <a:t>Utilizes developmental-relational Touchpoints framework with families to:</a:t>
            </a:r>
          </a:p>
          <a:p>
            <a:pPr marL="914400" lvl="1" indent="-317500" algn="l" rtl="0">
              <a:lnSpc>
                <a:spcPct val="100000"/>
              </a:lnSpc>
              <a:spcBef>
                <a:spcPts val="0"/>
              </a:spcBef>
              <a:spcAft>
                <a:spcPts val="0"/>
              </a:spcAft>
              <a:buSzPts val="1400"/>
              <a:buChar char="○"/>
            </a:pPr>
            <a:r>
              <a:rPr lang="en-US" dirty="0"/>
              <a:t>Provide strengths-based parenting support and anticipatory guidance.</a:t>
            </a:r>
          </a:p>
          <a:p>
            <a:pPr marL="914400" lvl="1" indent="-317500" algn="l" rtl="0">
              <a:lnSpc>
                <a:spcPct val="100000"/>
              </a:lnSpc>
              <a:spcBef>
                <a:spcPts val="0"/>
              </a:spcBef>
              <a:spcAft>
                <a:spcPts val="0"/>
              </a:spcAft>
              <a:buSzPts val="1400"/>
              <a:buChar char="○"/>
            </a:pPr>
            <a:r>
              <a:rPr lang="en-US" dirty="0"/>
              <a:t>Support families in addressing unmet health-related social needs.</a:t>
            </a:r>
          </a:p>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530D2A36-2F54-C28A-706F-F614F37CCE19}"/>
              </a:ext>
            </a:extLst>
          </p:cNvPr>
          <p:cNvSpPr>
            <a:spLocks noGrp="1"/>
          </p:cNvSpPr>
          <p:nvPr>
            <p:ph type="sldNum" sz="quarter" idx="5"/>
          </p:nvPr>
        </p:nvSpPr>
        <p:spPr/>
        <p:txBody>
          <a:bodyPr/>
          <a:lstStyle/>
          <a:p>
            <a:fld id="{C47A8B93-1081-4119-AD9B-C8F85607F6E0}" type="slidenum">
              <a:rPr lang="en-US" smtClean="0"/>
              <a:t>16</a:t>
            </a:fld>
            <a:endParaRPr lang="en-US"/>
          </a:p>
        </p:txBody>
      </p:sp>
    </p:spTree>
    <p:extLst>
      <p:ext uri="{BB962C8B-B14F-4D97-AF65-F5344CB8AC3E}">
        <p14:creationId xmlns:p14="http://schemas.microsoft.com/office/powerpoint/2010/main" val="4173568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EEF4-965F-06D0-9993-28F3AB4120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6D869-652D-2F96-BA64-06E841D5F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38933A-8CFE-95D1-8EF1-3A9DDACE239F}"/>
              </a:ext>
            </a:extLst>
          </p:cNvPr>
          <p:cNvSpPr>
            <a:spLocks noGrp="1"/>
          </p:cNvSpPr>
          <p:nvPr>
            <p:ph type="body" idx="1"/>
          </p:nvPr>
        </p:nvSpPr>
        <p:spPr/>
        <p:txBody>
          <a:bodyPr/>
          <a:lstStyle/>
          <a:p>
            <a:pPr marL="457200" lvl="0" indent="-317500" algn="l" rtl="0">
              <a:lnSpc>
                <a:spcPct val="100000"/>
              </a:lnSpc>
              <a:spcBef>
                <a:spcPts val="0"/>
              </a:spcBef>
              <a:spcAft>
                <a:spcPts val="0"/>
              </a:spcAft>
              <a:buSzPts val="1400"/>
              <a:buChar char="●"/>
            </a:pPr>
            <a:r>
              <a:rPr lang="en-US" dirty="0"/>
              <a:t>Having the Family Specialist in the exam room prevents miscommunication, provides a united message for families, builds relationship-based care with the whole team. Makes valid screening more likely through the building of TRUST. </a:t>
            </a:r>
          </a:p>
          <a:p>
            <a:pPr marL="457200" lvl="0" indent="-317500" algn="l" rtl="0">
              <a:lnSpc>
                <a:spcPct val="100000"/>
              </a:lnSpc>
              <a:spcBef>
                <a:spcPts val="0"/>
              </a:spcBef>
              <a:spcAft>
                <a:spcPts val="0"/>
              </a:spcAft>
              <a:buSzPts val="1400"/>
              <a:buChar char="●"/>
            </a:pPr>
            <a:r>
              <a:rPr lang="en-US" dirty="0"/>
              <a:t>Acts as support between medical visits.</a:t>
            </a:r>
          </a:p>
          <a:p>
            <a:pPr marL="914400" lvl="1" indent="-317500" algn="l" rtl="0">
              <a:lnSpc>
                <a:spcPct val="100000"/>
              </a:lnSpc>
              <a:spcBef>
                <a:spcPts val="0"/>
              </a:spcBef>
              <a:spcAft>
                <a:spcPts val="0"/>
              </a:spcAft>
              <a:buSzPts val="1400"/>
              <a:buChar char="○"/>
            </a:pPr>
            <a:r>
              <a:rPr lang="en-US" dirty="0"/>
              <a:t>Follows up to confirm connections to resources.</a:t>
            </a:r>
          </a:p>
          <a:p>
            <a:pPr marL="914400" lvl="1" indent="-317500" algn="l" rtl="0">
              <a:lnSpc>
                <a:spcPct val="100000"/>
              </a:lnSpc>
              <a:spcBef>
                <a:spcPts val="0"/>
              </a:spcBef>
              <a:spcAft>
                <a:spcPts val="0"/>
              </a:spcAft>
              <a:buSzPts val="1400"/>
              <a:buChar char="○"/>
            </a:pPr>
            <a:r>
              <a:rPr lang="en-US" dirty="0"/>
              <a:t>Available for questions between visits and collaborates with Physician/Nurse Practitioner to address them.</a:t>
            </a:r>
          </a:p>
        </p:txBody>
      </p:sp>
      <p:sp>
        <p:nvSpPr>
          <p:cNvPr id="4" name="Slide Number Placeholder 3">
            <a:extLst>
              <a:ext uri="{FF2B5EF4-FFF2-40B4-BE49-F238E27FC236}">
                <a16:creationId xmlns:a16="http://schemas.microsoft.com/office/drawing/2014/main" id="{0FB45AC2-10C0-D176-CE4D-F1A5CAC70813}"/>
              </a:ext>
            </a:extLst>
          </p:cNvPr>
          <p:cNvSpPr>
            <a:spLocks noGrp="1"/>
          </p:cNvSpPr>
          <p:nvPr>
            <p:ph type="sldNum" sz="quarter" idx="5"/>
          </p:nvPr>
        </p:nvSpPr>
        <p:spPr/>
        <p:txBody>
          <a:bodyPr/>
          <a:lstStyle/>
          <a:p>
            <a:fld id="{C47A8B93-1081-4119-AD9B-C8F85607F6E0}" type="slidenum">
              <a:rPr lang="en-US" smtClean="0"/>
              <a:t>17</a:t>
            </a:fld>
            <a:endParaRPr lang="en-US"/>
          </a:p>
        </p:txBody>
      </p:sp>
    </p:spTree>
    <p:extLst>
      <p:ext uri="{BB962C8B-B14F-4D97-AF65-F5344CB8AC3E}">
        <p14:creationId xmlns:p14="http://schemas.microsoft.com/office/powerpoint/2010/main" val="2425680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26660-CBE2-42DE-EDB4-CC15E2FD5B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48334A-7A6A-F245-CBAF-28EAAEDE02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2C9E4-8AA9-1F30-34AF-B12308264F8F}"/>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27DAC19E-3A6B-4BF5-A23E-318B73F13A13}"/>
              </a:ext>
            </a:extLst>
          </p:cNvPr>
          <p:cNvSpPr>
            <a:spLocks noGrp="1"/>
          </p:cNvSpPr>
          <p:nvPr>
            <p:ph type="sldNum" sz="quarter" idx="5"/>
          </p:nvPr>
        </p:nvSpPr>
        <p:spPr/>
        <p:txBody>
          <a:bodyPr/>
          <a:lstStyle/>
          <a:p>
            <a:fld id="{C47A8B93-1081-4119-AD9B-C8F85607F6E0}" type="slidenum">
              <a:rPr lang="en-US" smtClean="0"/>
              <a:t>18</a:t>
            </a:fld>
            <a:endParaRPr lang="en-US"/>
          </a:p>
        </p:txBody>
      </p:sp>
    </p:spTree>
    <p:extLst>
      <p:ext uri="{BB962C8B-B14F-4D97-AF65-F5344CB8AC3E}">
        <p14:creationId xmlns:p14="http://schemas.microsoft.com/office/powerpoint/2010/main" val="2091429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70598-A79A-A4D7-E627-2378FB3AF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893887-CFE9-F358-FE1C-77145F5210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32C465-E440-3F18-428B-148D937164A4}"/>
              </a:ext>
            </a:extLst>
          </p:cNvPr>
          <p:cNvSpPr>
            <a:spLocks noGrp="1"/>
          </p:cNvSpPr>
          <p:nvPr>
            <p:ph type="body" idx="1"/>
          </p:nvPr>
        </p:nvSpPr>
        <p:spPr/>
        <p:txBody>
          <a:bodyPr/>
          <a:lstStyle/>
          <a:p>
            <a:pPr marL="139700" lvl="0" indent="0" algn="l" rtl="0">
              <a:lnSpc>
                <a:spcPct val="100000"/>
              </a:lnSpc>
              <a:spcBef>
                <a:spcPts val="0"/>
              </a:spcBef>
              <a:spcAft>
                <a:spcPts val="0"/>
              </a:spcAft>
              <a:buSzPts val="1400"/>
              <a:buNone/>
            </a:pPr>
            <a:r>
              <a:rPr lang="en-US" dirty="0">
                <a:highlight>
                  <a:srgbClr val="FFFF00"/>
                </a:highlight>
              </a:rPr>
              <a:t>Amy:</a:t>
            </a:r>
            <a:endParaRPr lang="en-US" dirty="0"/>
          </a:p>
          <a:p>
            <a:pPr marL="457200" lvl="0" indent="-317500" algn="l" rtl="0">
              <a:lnSpc>
                <a:spcPct val="100000"/>
              </a:lnSpc>
              <a:spcBef>
                <a:spcPts val="0"/>
              </a:spcBef>
              <a:spcAft>
                <a:spcPts val="0"/>
              </a:spcAft>
              <a:buSzPts val="1400"/>
              <a:buChar char="●"/>
            </a:pPr>
            <a:r>
              <a:rPr lang="en-US" dirty="0"/>
              <a:t>The legal partner has public interest law expertise and s</a:t>
            </a:r>
            <a:r>
              <a:rPr lang="en-US" dirty="0">
                <a:solidFill>
                  <a:schemeClr val="dk1"/>
                </a:solidFill>
              </a:rPr>
              <a:t>upports the Interdisciplinary Team, and Family Specialist specifically, in how to effectively address SDOH based on legally entitled supports</a:t>
            </a:r>
          </a:p>
          <a:p>
            <a:pPr marL="457200" lvl="0" indent="-317500" algn="l" rtl="0">
              <a:lnSpc>
                <a:spcPct val="100000"/>
              </a:lnSpc>
              <a:spcBef>
                <a:spcPts val="0"/>
              </a:spcBef>
              <a:spcAft>
                <a:spcPts val="0"/>
              </a:spcAft>
              <a:buSzPts val="1400"/>
              <a:buChar char="●"/>
            </a:pPr>
            <a:r>
              <a:rPr lang="en-US" dirty="0">
                <a:solidFill>
                  <a:schemeClr val="dk1"/>
                </a:solidFill>
              </a:rPr>
              <a:t>The legal partner provides the necessary legal education so that the </a:t>
            </a:r>
            <a:r>
              <a:rPr lang="en-US" dirty="0"/>
              <a:t>Family Specialist can support the Interdisciplinary Team in identifying legal risks, rights, and remedies.</a:t>
            </a:r>
          </a:p>
          <a:p>
            <a:pPr marL="457200" lvl="0" indent="0" algn="l" rtl="0">
              <a:lnSpc>
                <a:spcPct val="100000"/>
              </a:lnSpc>
              <a:spcBef>
                <a:spcPts val="0"/>
              </a:spcBef>
              <a:spcAft>
                <a:spcPts val="0"/>
              </a:spcAft>
              <a:buSzPts val="1400"/>
              <a:buNone/>
            </a:pPr>
            <a:endParaRPr lang="en-US" dirty="0"/>
          </a:p>
          <a:p>
            <a:pPr marL="914400" lvl="1" indent="-317500" algn="l" rtl="0">
              <a:lnSpc>
                <a:spcPct val="100000"/>
              </a:lnSpc>
              <a:spcBef>
                <a:spcPts val="0"/>
              </a:spcBef>
              <a:spcAft>
                <a:spcPts val="0"/>
              </a:spcAft>
              <a:buSzPts val="1400"/>
              <a:buChar char="○"/>
            </a:pPr>
            <a:r>
              <a:rPr lang="en-US" dirty="0"/>
              <a:t>Ask an existing legal partner to share one thing they have contributed to team case review and patient care thus far. </a:t>
            </a:r>
          </a:p>
          <a:p>
            <a:pPr marL="914400" lvl="1" indent="-317500" algn="l" rtl="0">
              <a:lnSpc>
                <a:spcPct val="100000"/>
              </a:lnSpc>
              <a:spcBef>
                <a:spcPts val="0"/>
              </a:spcBef>
              <a:spcAft>
                <a:spcPts val="0"/>
              </a:spcAft>
              <a:buSzPts val="1400"/>
              <a:buChar char="○"/>
            </a:pPr>
            <a:r>
              <a:rPr lang="en-US" dirty="0"/>
              <a:t>Ask one onboarding legal partner to share one wondering about what it will be like to join a team and help families access resources. </a:t>
            </a:r>
          </a:p>
        </p:txBody>
      </p:sp>
      <p:sp>
        <p:nvSpPr>
          <p:cNvPr id="4" name="Slide Number Placeholder 3">
            <a:extLst>
              <a:ext uri="{FF2B5EF4-FFF2-40B4-BE49-F238E27FC236}">
                <a16:creationId xmlns:a16="http://schemas.microsoft.com/office/drawing/2014/main" id="{55E46EA6-E705-63ED-3799-549B8B33EB54}"/>
              </a:ext>
            </a:extLst>
          </p:cNvPr>
          <p:cNvSpPr>
            <a:spLocks noGrp="1"/>
          </p:cNvSpPr>
          <p:nvPr>
            <p:ph type="sldNum" sz="quarter" idx="5"/>
          </p:nvPr>
        </p:nvSpPr>
        <p:spPr/>
        <p:txBody>
          <a:bodyPr/>
          <a:lstStyle/>
          <a:p>
            <a:fld id="{C47A8B93-1081-4119-AD9B-C8F85607F6E0}" type="slidenum">
              <a:rPr lang="en-US" smtClean="0"/>
              <a:t>19</a:t>
            </a:fld>
            <a:endParaRPr lang="en-US"/>
          </a:p>
        </p:txBody>
      </p:sp>
    </p:spTree>
    <p:extLst>
      <p:ext uri="{BB962C8B-B14F-4D97-AF65-F5344CB8AC3E}">
        <p14:creationId xmlns:p14="http://schemas.microsoft.com/office/powerpoint/2010/main" val="1512986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Sue</a:t>
            </a:r>
          </a:p>
        </p:txBody>
      </p:sp>
      <p:sp>
        <p:nvSpPr>
          <p:cNvPr id="4" name="Slide Number Placeholder 3"/>
          <p:cNvSpPr>
            <a:spLocks noGrp="1"/>
          </p:cNvSpPr>
          <p:nvPr>
            <p:ph type="sldNum" sz="quarter" idx="10"/>
          </p:nvPr>
        </p:nvSpPr>
        <p:spPr/>
        <p:txBody>
          <a:bodyPr/>
          <a:lstStyle/>
          <a:p>
            <a:fld id="{C47A8B93-1081-4119-AD9B-C8F85607F6E0}" type="slidenum">
              <a:rPr lang="en-US" smtClean="0"/>
              <a:t>2</a:t>
            </a:fld>
            <a:endParaRPr lang="en-US"/>
          </a:p>
        </p:txBody>
      </p:sp>
    </p:spTree>
    <p:extLst>
      <p:ext uri="{BB962C8B-B14F-4D97-AF65-F5344CB8AC3E}">
        <p14:creationId xmlns:p14="http://schemas.microsoft.com/office/powerpoint/2010/main" val="3276332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284611-E1E9-C095-39D4-1E3063FD2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921E8B-170F-2549-4393-DA000BCC2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F590B7-23A6-ED48-6387-80549E2C152D}"/>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C47C38CD-0A04-65FC-0D07-28E32F54974D}"/>
              </a:ext>
            </a:extLst>
          </p:cNvPr>
          <p:cNvSpPr>
            <a:spLocks noGrp="1"/>
          </p:cNvSpPr>
          <p:nvPr>
            <p:ph type="sldNum" sz="quarter" idx="5"/>
          </p:nvPr>
        </p:nvSpPr>
        <p:spPr/>
        <p:txBody>
          <a:bodyPr/>
          <a:lstStyle/>
          <a:p>
            <a:fld id="{C47A8B93-1081-4119-AD9B-C8F85607F6E0}" type="slidenum">
              <a:rPr lang="en-US" smtClean="0"/>
              <a:t>20</a:t>
            </a:fld>
            <a:endParaRPr lang="en-US"/>
          </a:p>
        </p:txBody>
      </p:sp>
    </p:spTree>
    <p:extLst>
      <p:ext uri="{BB962C8B-B14F-4D97-AF65-F5344CB8AC3E}">
        <p14:creationId xmlns:p14="http://schemas.microsoft.com/office/powerpoint/2010/main" val="268754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EA9A3-6887-6301-FF64-036C66E29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28DC0-C46C-072E-C31A-2F2ECA24DA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E23FD1-4478-0FF0-9013-7393DDC2C796}"/>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EAA30328-7226-0EFC-429A-0F6C3794BF18}"/>
              </a:ext>
            </a:extLst>
          </p:cNvPr>
          <p:cNvSpPr>
            <a:spLocks noGrp="1"/>
          </p:cNvSpPr>
          <p:nvPr>
            <p:ph type="sldNum" sz="quarter" idx="5"/>
          </p:nvPr>
        </p:nvSpPr>
        <p:spPr/>
        <p:txBody>
          <a:bodyPr/>
          <a:lstStyle/>
          <a:p>
            <a:fld id="{C47A8B93-1081-4119-AD9B-C8F85607F6E0}" type="slidenum">
              <a:rPr lang="en-US" smtClean="0"/>
              <a:t>21</a:t>
            </a:fld>
            <a:endParaRPr lang="en-US"/>
          </a:p>
        </p:txBody>
      </p:sp>
    </p:spTree>
    <p:extLst>
      <p:ext uri="{BB962C8B-B14F-4D97-AF65-F5344CB8AC3E}">
        <p14:creationId xmlns:p14="http://schemas.microsoft.com/office/powerpoint/2010/main" val="5589391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E7E02-5F0A-F6BD-5F79-9F20B99C7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230D4-B64B-9B32-4232-735CB83DB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3E3327-B58B-F7DD-DAF4-05DA5C4F2AFC}"/>
              </a:ext>
            </a:extLst>
          </p:cNvPr>
          <p:cNvSpPr>
            <a:spLocks noGrp="1"/>
          </p:cNvSpPr>
          <p:nvPr>
            <p:ph type="body" idx="1"/>
          </p:nvPr>
        </p:nvSpPr>
        <p:spPr/>
        <p:txBody>
          <a:bodyPr/>
          <a:lstStyle/>
          <a:p>
            <a:pPr marL="139700" lvl="0" indent="0" algn="l" rtl="0">
              <a:lnSpc>
                <a:spcPct val="100000"/>
              </a:lnSpc>
              <a:spcBef>
                <a:spcPts val="0"/>
              </a:spcBef>
              <a:spcAft>
                <a:spcPts val="0"/>
              </a:spcAft>
              <a:buClr>
                <a:schemeClr val="dk1"/>
              </a:buClr>
              <a:buSzPts val="1400"/>
              <a:buNone/>
            </a:pPr>
            <a:r>
              <a:rPr lang="en-US" dirty="0">
                <a:solidFill>
                  <a:schemeClr val="dk1"/>
                </a:solidFill>
                <a:highlight>
                  <a:srgbClr val="FFFF00"/>
                </a:highlight>
              </a:rPr>
              <a:t>Breena:</a:t>
            </a:r>
            <a:endParaRPr lang="en-US" dirty="0"/>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DULCE’s impact is made possible through the Interdisciplinary Team weekly case review</a:t>
            </a: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The DULCE Interdisciplinary Team is comprised of the Family Specialist, Medical Provider (pediatrician, nurse practitioner), Mental Health Representative, Early Childhood System representative, Legal Partner, and Clinic Administrator</a:t>
            </a: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The team meets on a weekly basis to review all new families, families with positive screens for health related social needs, and families transitioning out of DULCE.</a:t>
            </a:r>
            <a:endParaRPr lang="en-US" dirty="0"/>
          </a:p>
          <a:p>
            <a:pPr marL="139700" lvl="0" indent="0" algn="l" rtl="0">
              <a:lnSpc>
                <a:spcPct val="100000"/>
              </a:lnSpc>
              <a:spcBef>
                <a:spcPts val="0"/>
              </a:spcBef>
              <a:spcAft>
                <a:spcPts val="0"/>
              </a:spcAft>
              <a:buClr>
                <a:schemeClr val="dk1"/>
              </a:buClr>
              <a:buSzPts val="1400"/>
              <a:buNone/>
            </a:pPr>
            <a:endParaRPr lang="en-US" dirty="0">
              <a:solidFill>
                <a:schemeClr val="dk1"/>
              </a:solidFill>
            </a:endParaRPr>
          </a:p>
          <a:p>
            <a:pPr marL="139700" lvl="0" indent="0" algn="l" rtl="0">
              <a:lnSpc>
                <a:spcPct val="100000"/>
              </a:lnSpc>
              <a:spcBef>
                <a:spcPts val="0"/>
              </a:spcBef>
              <a:spcAft>
                <a:spcPts val="0"/>
              </a:spcAft>
              <a:buClr>
                <a:schemeClr val="dk1"/>
              </a:buClr>
              <a:buSzPts val="1400"/>
              <a:buNone/>
            </a:pPr>
            <a:r>
              <a:rPr lang="en-US" dirty="0">
                <a:solidFill>
                  <a:schemeClr val="dk1"/>
                </a:solidFill>
                <a:highlight>
                  <a:srgbClr val="FFFF00"/>
                </a:highlight>
              </a:rPr>
              <a:t>Amy:</a:t>
            </a: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Bringing the Interdisciplinary Team together enables the opportunity for a multi-disciplinary review of families’ goals and needs. Teams are able to discuss community resource strengths and systems gaps so that the Early Childhood System can identify and provide support to families.</a:t>
            </a: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Weekly case review also serves as one aspect of clinical supervision for Family Specialists from the Mental Health Representative. It is also an important time for relationship building between the Family Specialist and the legal partner so that the Family Specialist is better able to conduct legal issue spotting with families.</a:t>
            </a:r>
          </a:p>
          <a:p>
            <a:pPr marL="457200" lvl="0" indent="-317500" algn="l" rtl="0">
              <a:lnSpc>
                <a:spcPct val="100000"/>
              </a:lnSpc>
              <a:spcBef>
                <a:spcPts val="0"/>
              </a:spcBef>
              <a:spcAft>
                <a:spcPts val="0"/>
              </a:spcAft>
              <a:buClr>
                <a:schemeClr val="dk1"/>
              </a:buClr>
              <a:buSzPts val="1400"/>
              <a:buChar char="●"/>
            </a:pPr>
            <a:r>
              <a:rPr lang="en-US" dirty="0">
                <a:solidFill>
                  <a:schemeClr val="dk1"/>
                </a:solidFill>
              </a:rPr>
              <a:t>“The conversations and coordination that occurs at the weekly case review makes high quality care and resources easier for caregivers to access and understand. If our team can help make information more streamlined, or provide a resource for families to ease their stress, we know we're making a positive impact.”</a:t>
            </a:r>
          </a:p>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AB6B05FC-0D21-3C9A-E49D-20930470A2F7}"/>
              </a:ext>
            </a:extLst>
          </p:cNvPr>
          <p:cNvSpPr>
            <a:spLocks noGrp="1"/>
          </p:cNvSpPr>
          <p:nvPr>
            <p:ph type="sldNum" sz="quarter" idx="5"/>
          </p:nvPr>
        </p:nvSpPr>
        <p:spPr/>
        <p:txBody>
          <a:bodyPr/>
          <a:lstStyle/>
          <a:p>
            <a:fld id="{C47A8B93-1081-4119-AD9B-C8F85607F6E0}" type="slidenum">
              <a:rPr lang="en-US" smtClean="0"/>
              <a:t>22</a:t>
            </a:fld>
            <a:endParaRPr lang="en-US"/>
          </a:p>
        </p:txBody>
      </p:sp>
    </p:spTree>
    <p:extLst>
      <p:ext uri="{BB962C8B-B14F-4D97-AF65-F5344CB8AC3E}">
        <p14:creationId xmlns:p14="http://schemas.microsoft.com/office/powerpoint/2010/main" val="1877208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1DEB0-2ACC-7442-96E0-1DB186C17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48EAA-94B5-962A-65FB-EC759FE7AC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0CA004-70B5-7DCA-72DD-5FAF2EB0786A}"/>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04EE28FE-7DA4-EFDC-A072-CB3795501FE8}"/>
              </a:ext>
            </a:extLst>
          </p:cNvPr>
          <p:cNvSpPr>
            <a:spLocks noGrp="1"/>
          </p:cNvSpPr>
          <p:nvPr>
            <p:ph type="sldNum" sz="quarter" idx="5"/>
          </p:nvPr>
        </p:nvSpPr>
        <p:spPr/>
        <p:txBody>
          <a:bodyPr/>
          <a:lstStyle/>
          <a:p>
            <a:fld id="{C47A8B93-1081-4119-AD9B-C8F85607F6E0}" type="slidenum">
              <a:rPr lang="en-US" smtClean="0"/>
              <a:t>23</a:t>
            </a:fld>
            <a:endParaRPr lang="en-US"/>
          </a:p>
        </p:txBody>
      </p:sp>
    </p:spTree>
    <p:extLst>
      <p:ext uri="{BB962C8B-B14F-4D97-AF65-F5344CB8AC3E}">
        <p14:creationId xmlns:p14="http://schemas.microsoft.com/office/powerpoint/2010/main" val="2141006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9CB3F0-1FDA-AA71-F701-E064F23F63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B917CC-DB8E-7789-0743-6AE9B7E101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727C1-6DA8-DC33-0190-54D46EAD0AE2}"/>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E922E6C4-8747-C750-43D8-AA631C29A777}"/>
              </a:ext>
            </a:extLst>
          </p:cNvPr>
          <p:cNvSpPr>
            <a:spLocks noGrp="1"/>
          </p:cNvSpPr>
          <p:nvPr>
            <p:ph type="sldNum" sz="quarter" idx="5"/>
          </p:nvPr>
        </p:nvSpPr>
        <p:spPr/>
        <p:txBody>
          <a:bodyPr/>
          <a:lstStyle/>
          <a:p>
            <a:fld id="{C47A8B93-1081-4119-AD9B-C8F85607F6E0}" type="slidenum">
              <a:rPr lang="en-US" smtClean="0"/>
              <a:t>24</a:t>
            </a:fld>
            <a:endParaRPr lang="en-US"/>
          </a:p>
        </p:txBody>
      </p:sp>
    </p:spTree>
    <p:extLst>
      <p:ext uri="{BB962C8B-B14F-4D97-AF65-F5344CB8AC3E}">
        <p14:creationId xmlns:p14="http://schemas.microsoft.com/office/powerpoint/2010/main" val="15904584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01872-A7FF-E96B-0F61-2F01116B7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19837-CABD-D71B-6FF3-D82615ACFE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236BD5-9CCB-2E7C-B898-89D24CF90DDC}"/>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
        <p:nvSpPr>
          <p:cNvPr id="4" name="Slide Number Placeholder 3">
            <a:extLst>
              <a:ext uri="{FF2B5EF4-FFF2-40B4-BE49-F238E27FC236}">
                <a16:creationId xmlns:a16="http://schemas.microsoft.com/office/drawing/2014/main" id="{E6AF37F8-C384-1D7F-5904-B4C6148A8663}"/>
              </a:ext>
            </a:extLst>
          </p:cNvPr>
          <p:cNvSpPr>
            <a:spLocks noGrp="1"/>
          </p:cNvSpPr>
          <p:nvPr>
            <p:ph type="sldNum" sz="quarter" idx="5"/>
          </p:nvPr>
        </p:nvSpPr>
        <p:spPr/>
        <p:txBody>
          <a:bodyPr/>
          <a:lstStyle/>
          <a:p>
            <a:fld id="{C47A8B93-1081-4119-AD9B-C8F85607F6E0}" type="slidenum">
              <a:rPr lang="en-US" smtClean="0"/>
              <a:t>25</a:t>
            </a:fld>
            <a:endParaRPr lang="en-US"/>
          </a:p>
        </p:txBody>
      </p:sp>
    </p:spTree>
    <p:extLst>
      <p:ext uri="{BB962C8B-B14F-4D97-AF65-F5344CB8AC3E}">
        <p14:creationId xmlns:p14="http://schemas.microsoft.com/office/powerpoint/2010/main" val="3213779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7321785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556778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717235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149162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8B93-1081-4119-AD9B-C8F85607F6E0}" type="slidenum">
              <a:rPr lang="en-US" smtClean="0"/>
              <a:t>3</a:t>
            </a:fld>
            <a:endParaRPr lang="en-US"/>
          </a:p>
        </p:txBody>
      </p:sp>
    </p:spTree>
    <p:extLst>
      <p:ext uri="{BB962C8B-B14F-4D97-AF65-F5344CB8AC3E}">
        <p14:creationId xmlns:p14="http://schemas.microsoft.com/office/powerpoint/2010/main" val="2579075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7FE1-C5C7-0A48-CE96-CB16BDCD1F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A5DE47-0120-4D6F-A0A5-337FFE1AC2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4BD1A-98AE-F356-A71F-CE3A24DABA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7F58C1-D3EE-C2DF-7E59-4CD182C142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3560358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351317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213D9-FDC1-8C43-BA8B-BB93B2D5ADFC}" type="slidenum">
              <a:rPr kumimoji="0" lang="en-US" sz="1200" b="0" i="0" u="none" strike="noStrike" kern="1200" cap="none" spc="0" normalizeH="0" baseline="0" noProof="0" smtClean="0">
                <a:ln>
                  <a:noFill/>
                </a:ln>
                <a:solidFill>
                  <a:prstClr val="black"/>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4134569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B67820-6EC9-7013-C1DD-7B9EC11B0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69E594-4149-0F38-2032-46B4BFB17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F9C91-ABBE-41FE-BE77-7CE16BD1875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A0F770-7B96-6B1D-D138-8A8D1A9A8B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213D9-FDC1-8C43-BA8B-BB93B2D5ADFC}" type="slidenum">
              <a:rPr kumimoji="0" lang="en-US" sz="1200" b="0" i="0" u="none" strike="noStrike" kern="1200" cap="none" spc="0" normalizeH="0" baseline="0" noProof="0" smtClean="0">
                <a:ln>
                  <a:noFill/>
                </a:ln>
                <a:solidFill>
                  <a:prstClr val="black"/>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050180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6FA7E-33F7-29D1-C363-6C0582954E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44DFE9-ACD2-ED7C-98C3-0CFDDD88B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B657A4-E150-8706-37D9-2386D975E9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A969D-6D3B-4D39-44B5-3BE6F26524C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AF654-1998-BE47-9AAB-DC5694F200E9}" type="slidenum">
              <a:rPr kumimoji="0" lang="en-US" sz="1200" b="0" i="0" u="none" strike="noStrike" kern="0" cap="none" spc="0" normalizeH="0" baseline="0" noProof="0" smtClean="0">
                <a:ln>
                  <a:noFill/>
                </a:ln>
                <a:solidFill>
                  <a:sysClr val="windowText" lastClr="000000"/>
                </a:solidFill>
                <a:effectLst/>
                <a:uLnTx/>
                <a:uFillTx/>
                <a:latin typeface="Aptos Narrow" panose="020B00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endParaRPr>
          </a:p>
        </p:txBody>
      </p:sp>
    </p:spTree>
    <p:extLst>
      <p:ext uri="{BB962C8B-B14F-4D97-AF65-F5344CB8AC3E}">
        <p14:creationId xmlns:p14="http://schemas.microsoft.com/office/powerpoint/2010/main" val="22586204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4" name="Google Shape;504;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7141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a:t>
            </a:r>
          </a:p>
        </p:txBody>
      </p:sp>
      <p:sp>
        <p:nvSpPr>
          <p:cNvPr id="4" name="Slide Number Placeholder 3"/>
          <p:cNvSpPr>
            <a:spLocks noGrp="1"/>
          </p:cNvSpPr>
          <p:nvPr>
            <p:ph type="sldNum" sz="quarter" idx="10"/>
          </p:nvPr>
        </p:nvSpPr>
        <p:spPr/>
        <p:txBody>
          <a:bodyPr/>
          <a:lstStyle/>
          <a:p>
            <a:fld id="{C47A8B93-1081-4119-AD9B-C8F85607F6E0}" type="slidenum">
              <a:rPr lang="en-US" smtClean="0"/>
              <a:t>36</a:t>
            </a:fld>
            <a:endParaRPr lang="en-US"/>
          </a:p>
        </p:txBody>
      </p:sp>
    </p:spTree>
    <p:extLst>
      <p:ext uri="{BB962C8B-B14F-4D97-AF65-F5344CB8AC3E}">
        <p14:creationId xmlns:p14="http://schemas.microsoft.com/office/powerpoint/2010/main" val="42944815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7A8B93-1081-4119-AD9B-C8F85607F6E0}" type="slidenum">
              <a:rPr lang="en-US" smtClean="0"/>
              <a:t>37</a:t>
            </a:fld>
            <a:endParaRPr lang="en-US" dirty="0"/>
          </a:p>
        </p:txBody>
      </p:sp>
    </p:spTree>
    <p:extLst>
      <p:ext uri="{BB962C8B-B14F-4D97-AF65-F5344CB8AC3E}">
        <p14:creationId xmlns:p14="http://schemas.microsoft.com/office/powerpoint/2010/main" val="36355891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C47A8B93-1081-4119-AD9B-C8F85607F6E0}" type="slidenum">
              <a:rPr lang="en-US" smtClean="0"/>
              <a:t>38</a:t>
            </a:fld>
            <a:endParaRPr lang="en-US" dirty="0"/>
          </a:p>
        </p:txBody>
      </p:sp>
    </p:spTree>
    <p:extLst>
      <p:ext uri="{BB962C8B-B14F-4D97-AF65-F5344CB8AC3E}">
        <p14:creationId xmlns:p14="http://schemas.microsoft.com/office/powerpoint/2010/main" val="144737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Sue</a:t>
            </a:r>
          </a:p>
          <a:p>
            <a:endParaRPr lang="en-US" dirty="0"/>
          </a:p>
        </p:txBody>
      </p:sp>
      <p:sp>
        <p:nvSpPr>
          <p:cNvPr id="4" name="Slide Number Placeholder 3"/>
          <p:cNvSpPr>
            <a:spLocks noGrp="1"/>
          </p:cNvSpPr>
          <p:nvPr>
            <p:ph type="sldNum" sz="quarter" idx="10"/>
          </p:nvPr>
        </p:nvSpPr>
        <p:spPr/>
        <p:txBody>
          <a:bodyPr/>
          <a:lstStyle/>
          <a:p>
            <a:fld id="{C47A8B93-1081-4119-AD9B-C8F85607F6E0}" type="slidenum">
              <a:rPr lang="en-US" smtClean="0"/>
              <a:t>4</a:t>
            </a:fld>
            <a:endParaRPr lang="en-US"/>
          </a:p>
        </p:txBody>
      </p:sp>
    </p:spTree>
    <p:extLst>
      <p:ext uri="{BB962C8B-B14F-4D97-AF65-F5344CB8AC3E}">
        <p14:creationId xmlns:p14="http://schemas.microsoft.com/office/powerpoint/2010/main" val="3588908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a:p>
            <a:pPr defTabSz="931774">
              <a:defRPr/>
            </a:pPr>
            <a:r>
              <a:rPr lang="en-US" dirty="0"/>
              <a:t>Pat</a:t>
            </a:r>
          </a:p>
          <a:p>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rPr>
              <a:pPr defTabSz="931774">
                <a:defRPr/>
              </a:pPr>
              <a:t>5</a:t>
            </a:fld>
            <a:endParaRPr lang="en-US" kern="0">
              <a:solidFill>
                <a:sysClr val="windowText" lastClr="000000"/>
              </a:solidFill>
            </a:endParaRPr>
          </a:p>
        </p:txBody>
      </p:sp>
    </p:spTree>
    <p:extLst>
      <p:ext uri="{BB962C8B-B14F-4D97-AF65-F5344CB8AC3E}">
        <p14:creationId xmlns:p14="http://schemas.microsoft.com/office/powerpoint/2010/main" val="103913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dirty="0"/>
          </a:p>
        </p:txBody>
      </p:sp>
      <p:sp>
        <p:nvSpPr>
          <p:cNvPr id="4" name="Slide Number Placeholder 3"/>
          <p:cNvSpPr>
            <a:spLocks noGrp="1"/>
          </p:cNvSpPr>
          <p:nvPr>
            <p:ph type="sldNum" sz="quarter" idx="5"/>
          </p:nvPr>
        </p:nvSpPr>
        <p:spPr/>
        <p:txBody>
          <a:bodyPr/>
          <a:lstStyle/>
          <a:p>
            <a:pPr defTabSz="931774">
              <a:defRPr/>
            </a:pPr>
            <a:fld id="{C59AF654-1998-BE47-9AAB-DC5694F200E9}" type="slidenum">
              <a:rPr lang="en-US" kern="0">
                <a:solidFill>
                  <a:sysClr val="windowText" lastClr="000000"/>
                </a:solidFill>
              </a:rPr>
              <a:pPr defTabSz="931774">
                <a:defRPr/>
              </a:pPr>
              <a:t>6</a:t>
            </a:fld>
            <a:endParaRPr lang="en-US" kern="0">
              <a:solidFill>
                <a:sysClr val="windowText" lastClr="000000"/>
              </a:solidFill>
            </a:endParaRPr>
          </a:p>
        </p:txBody>
      </p:sp>
    </p:spTree>
    <p:extLst>
      <p:ext uri="{BB962C8B-B14F-4D97-AF65-F5344CB8AC3E}">
        <p14:creationId xmlns:p14="http://schemas.microsoft.com/office/powerpoint/2010/main" val="3852315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Learning Objectives that are very specific and measurable (and clinically relevant/focused)</a:t>
            </a:r>
          </a:p>
        </p:txBody>
      </p:sp>
      <p:sp>
        <p:nvSpPr>
          <p:cNvPr id="4" name="Slide Number Placeholder 3"/>
          <p:cNvSpPr>
            <a:spLocks noGrp="1"/>
          </p:cNvSpPr>
          <p:nvPr>
            <p:ph type="sldNum" sz="quarter" idx="10"/>
          </p:nvPr>
        </p:nvSpPr>
        <p:spPr/>
        <p:txBody>
          <a:bodyPr/>
          <a:lstStyle/>
          <a:p>
            <a:fld id="{C47A8B93-1081-4119-AD9B-C8F85607F6E0}" type="slidenum">
              <a:rPr lang="en-US" smtClean="0"/>
              <a:t>7</a:t>
            </a:fld>
            <a:endParaRPr lang="en-US"/>
          </a:p>
        </p:txBody>
      </p:sp>
    </p:spTree>
    <p:extLst>
      <p:ext uri="{BB962C8B-B14F-4D97-AF65-F5344CB8AC3E}">
        <p14:creationId xmlns:p14="http://schemas.microsoft.com/office/powerpoint/2010/main" val="186965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DULCE brings together 3 sectors, Health, Legal, and Early Childhood to implement its mission and vision. The mission of DULCE is to transform the way that families with infants experience the delivery of support and services. To do this, we employ a cross-sector, team-based model that proactively supports the health of families with infants in communities that are under-resourced and have been marginalized by racist and oppressive systems.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DULCE’s vision is that when DULCE is fully implemented nationwide, all families with infants will experience holistic, connected care and receive the support they need to provide newborns with a healthy start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Center for the Study of Social Policy (CSSP) is a national, non-profit policy organization that connects community action, public system reform, and policy change to create a fair and a just society in which all children and families thrive. </a:t>
            </a:r>
          </a:p>
          <a:p>
            <a:endParaRPr lang="en-US" dirty="0"/>
          </a:p>
        </p:txBody>
      </p:sp>
      <p:sp>
        <p:nvSpPr>
          <p:cNvPr id="4" name="Slide Number Placeholder 3"/>
          <p:cNvSpPr>
            <a:spLocks noGrp="1"/>
          </p:cNvSpPr>
          <p:nvPr>
            <p:ph type="sldNum" sz="quarter" idx="5"/>
          </p:nvPr>
        </p:nvSpPr>
        <p:spPr/>
        <p:txBody>
          <a:bodyPr/>
          <a:lstStyle/>
          <a:p>
            <a:fld id="{C47A8B93-1081-4119-AD9B-C8F85607F6E0}" type="slidenum">
              <a:rPr lang="en-US" smtClean="0"/>
              <a:t>8</a:t>
            </a:fld>
            <a:endParaRPr lang="en-US"/>
          </a:p>
        </p:txBody>
      </p:sp>
    </p:spTree>
    <p:extLst>
      <p:ext uri="{BB962C8B-B14F-4D97-AF65-F5344CB8AC3E}">
        <p14:creationId xmlns:p14="http://schemas.microsoft.com/office/powerpoint/2010/main" val="376325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9F46C-AD37-965A-2EFD-C085CAAC7A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86C48-E5E3-DBE1-49B8-64CBE3B2A0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043FF-6495-3AAE-7AAF-63BB478A9B17}"/>
              </a:ext>
            </a:extLst>
          </p:cNvPr>
          <p:cNvSpPr>
            <a:spLocks noGrp="1"/>
          </p:cNvSpPr>
          <p:nvPr>
            <p:ph type="body" idx="1"/>
          </p:nvPr>
        </p:nvSpPr>
        <p:spPr/>
        <p:txBody>
          <a:bodyPr/>
          <a:lstStyle/>
          <a:p>
            <a:pPr marL="0" lvl="0" indent="0" algn="l" rtl="0">
              <a:lnSpc>
                <a:spcPct val="100000"/>
              </a:lnSpc>
              <a:spcBef>
                <a:spcPts val="0"/>
              </a:spcBef>
              <a:spcAft>
                <a:spcPts val="0"/>
              </a:spcAft>
              <a:buSzPts val="1400"/>
              <a:buNone/>
            </a:pPr>
            <a:r>
              <a:rPr lang="en-US" dirty="0"/>
              <a:t>DULCE brings together 3 sectors, Health, Legal, and Early Childhood to implement its mission and vision. The mission of DULCE is to transform the way that families with infants experience the delivery of support and services. To do this, we employ a cross-sector, team-based model that proactively supports the health of families with infants in communities that are under-resourced and have been marginalized by racist and oppressive systems.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DULCE’s vision is that when DULCE is fully implemented nationwide, all families with infants will experience holistic, connected care and receive the support they need to provide newborns with a healthy start in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Center for the Study of Social Policy (CSSP) is a national, non-profit policy organization that connects community action, public system reform, and policy change to create a fair and a just society in which all children and families thrive. </a:t>
            </a:r>
          </a:p>
          <a:p>
            <a:endParaRPr lang="en-US" dirty="0"/>
          </a:p>
        </p:txBody>
      </p:sp>
      <p:sp>
        <p:nvSpPr>
          <p:cNvPr id="4" name="Slide Number Placeholder 3">
            <a:extLst>
              <a:ext uri="{FF2B5EF4-FFF2-40B4-BE49-F238E27FC236}">
                <a16:creationId xmlns:a16="http://schemas.microsoft.com/office/drawing/2014/main" id="{53AE6C9C-7482-001F-D23C-3985C5E211A8}"/>
              </a:ext>
            </a:extLst>
          </p:cNvPr>
          <p:cNvSpPr>
            <a:spLocks noGrp="1"/>
          </p:cNvSpPr>
          <p:nvPr>
            <p:ph type="sldNum" sz="quarter" idx="5"/>
          </p:nvPr>
        </p:nvSpPr>
        <p:spPr/>
        <p:txBody>
          <a:bodyPr/>
          <a:lstStyle/>
          <a:p>
            <a:fld id="{C47A8B93-1081-4119-AD9B-C8F85607F6E0}" type="slidenum">
              <a:rPr lang="en-US" smtClean="0"/>
              <a:t>9</a:t>
            </a:fld>
            <a:endParaRPr lang="en-US"/>
          </a:p>
        </p:txBody>
      </p:sp>
    </p:spTree>
    <p:extLst>
      <p:ext uri="{BB962C8B-B14F-4D97-AF65-F5344CB8AC3E}">
        <p14:creationId xmlns:p14="http://schemas.microsoft.com/office/powerpoint/2010/main" val="2057767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Calibri" panose="020F0502020204030204" pitchFamily="34" charset="0"/>
                <a:ea typeface="+mn-ea"/>
                <a:cs typeface="Calibri" panose="020F0502020204030204" pitchFamily="34" charset="0"/>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4395215" y="1112444"/>
            <a:ext cx="3401569" cy="944879"/>
          </a:xfrm>
          <a:prstGeom prst="rect">
            <a:avLst/>
          </a:prstGeom>
        </p:spPr>
      </p:pic>
      <p:sp>
        <p:nvSpPr>
          <p:cNvPr id="12" name="Rectangle 11"/>
          <p:cNvSpPr/>
          <p:nvPr userDrawn="1"/>
        </p:nvSpPr>
        <p:spPr>
          <a:xfrm>
            <a:off x="3915534" y="5873038"/>
            <a:ext cx="3876959" cy="424732"/>
          </a:xfrm>
          <a:prstGeom prst="rect">
            <a:avLst/>
          </a:prstGeom>
        </p:spPr>
        <p:txBody>
          <a:bodyPr wrap="none">
            <a:spAutoFit/>
          </a:bodyPr>
          <a:lstStyle/>
          <a:p>
            <a:pPr algn="l">
              <a:lnSpc>
                <a:spcPct val="120000"/>
              </a:lnSpc>
              <a:spcBef>
                <a:spcPts val="0"/>
              </a:spcBef>
            </a:pPr>
            <a:r>
              <a:rPr lang="en-US" i="1" dirty="0">
                <a:latin typeface="Calibri" panose="020F0502020204030204" pitchFamily="34" charset="0"/>
                <a:cs typeface="Calibri" panose="020F050202020403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96648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366026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60C99-E788-81DA-0953-F7EBF9B567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531438-BF53-23FF-FC16-7CEBD011C1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9E0547-8079-938B-0CE2-EEF7EAE428EA}"/>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5" name="Footer Placeholder 4">
            <a:extLst>
              <a:ext uri="{FF2B5EF4-FFF2-40B4-BE49-F238E27FC236}">
                <a16:creationId xmlns:a16="http://schemas.microsoft.com/office/drawing/2014/main" id="{16E199E5-CD4C-9D50-46BA-F3B38D97A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9E3B0-8D0E-4789-7E3A-50985C53CB37}"/>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3157285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7B7F5-6E6E-1F32-C86A-9D5EA6D8A5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3B62A3-4C2D-0E8C-5259-350C4B475F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5EE00-0BEC-D7EA-3951-CADEE9F4CE5A}"/>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5" name="Footer Placeholder 4">
            <a:extLst>
              <a:ext uri="{FF2B5EF4-FFF2-40B4-BE49-F238E27FC236}">
                <a16:creationId xmlns:a16="http://schemas.microsoft.com/office/drawing/2014/main" id="{19CA89E4-851F-797A-C4C6-1672A41E2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C8857-8122-8B47-395B-F9C0A47CA1A9}"/>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355200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EE42-D02D-59F7-405D-20FFFE1FB2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D92050-E332-CBA0-6726-0B30D0F684F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6D9C88-9F65-4ED0-2389-823547A9E48A}"/>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5" name="Footer Placeholder 4">
            <a:extLst>
              <a:ext uri="{FF2B5EF4-FFF2-40B4-BE49-F238E27FC236}">
                <a16:creationId xmlns:a16="http://schemas.microsoft.com/office/drawing/2014/main" id="{89E95DF3-3F7A-12A8-CEB3-1CAA75227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EEC138-12EE-33AF-A32C-40F56F26E83E}"/>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102959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1B3AA-3E1A-E3AB-35BC-809E5E92C8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87AF8-5B92-59A1-15F7-8C9DC1411E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661F83-37D3-9A78-88C5-0901CE294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9B4BA6-6F45-0DBF-FEBA-77FB003CF391}"/>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6" name="Footer Placeholder 5">
            <a:extLst>
              <a:ext uri="{FF2B5EF4-FFF2-40B4-BE49-F238E27FC236}">
                <a16:creationId xmlns:a16="http://schemas.microsoft.com/office/drawing/2014/main" id="{2C4A1A3E-2A41-5870-E495-4A7952D48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5E09C4-A910-A02B-9139-63BDC5F41FFB}"/>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686707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D290-8730-FE51-0CBA-0371553662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21FBD9-91EA-DB7A-E32B-6D7357917D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980AB-5659-AFAC-6141-1152C3033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4E7894-6DDD-6C69-8BEA-CFC0A448B5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C50E29-D0CF-2AA9-B16C-0A4AD25FB5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B9FF6-6161-4593-60BB-9081CAC33863}"/>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8" name="Footer Placeholder 7">
            <a:extLst>
              <a:ext uri="{FF2B5EF4-FFF2-40B4-BE49-F238E27FC236}">
                <a16:creationId xmlns:a16="http://schemas.microsoft.com/office/drawing/2014/main" id="{12BB0C43-3191-F5A6-BB76-45F8CCEE11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E722A7-23DF-2D90-BA0D-5B750F53D117}"/>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1818899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FE22-45D2-6F03-AE1A-963C1A31FE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68F6BC-9610-60C0-9F3E-8071722D0053}"/>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4" name="Footer Placeholder 3">
            <a:extLst>
              <a:ext uri="{FF2B5EF4-FFF2-40B4-BE49-F238E27FC236}">
                <a16:creationId xmlns:a16="http://schemas.microsoft.com/office/drawing/2014/main" id="{FA147391-B7F7-4C12-2F2C-0C72098C76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36A219-1E3E-03CE-B957-143A0F2272EF}"/>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2479861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92A004-7B36-B50B-E20F-FDB73B45F7B0}"/>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3" name="Footer Placeholder 2">
            <a:extLst>
              <a:ext uri="{FF2B5EF4-FFF2-40B4-BE49-F238E27FC236}">
                <a16:creationId xmlns:a16="http://schemas.microsoft.com/office/drawing/2014/main" id="{3B99256A-DAAD-6777-A380-49E1672DBB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30EC26-0714-17C8-C3C4-E5D256172F7F}"/>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920235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D132-B320-E221-FC99-0968A8C42A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E9D78E-CC0D-7296-8144-9518B6AC04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341ADD-26A8-F30D-3E5C-75F2D762C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AE8605-0C90-BECF-3C8B-EA2D05522375}"/>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6" name="Footer Placeholder 5">
            <a:extLst>
              <a:ext uri="{FF2B5EF4-FFF2-40B4-BE49-F238E27FC236}">
                <a16:creationId xmlns:a16="http://schemas.microsoft.com/office/drawing/2014/main" id="{EADF2C1C-E7A7-118A-C0F7-E1C86C28E1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DA6C68-05FB-47C5-FF20-13BEEDDF20C5}"/>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248264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7041-3E71-9C77-E4A1-7EA50696ED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5F57BF-3F4B-B8AC-2BF7-7A98912C2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C599A5-0D77-BC8F-36AB-01DA5687A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18086-1F37-D6D8-C716-E577673ADE0E}"/>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6" name="Footer Placeholder 5">
            <a:extLst>
              <a:ext uri="{FF2B5EF4-FFF2-40B4-BE49-F238E27FC236}">
                <a16:creationId xmlns:a16="http://schemas.microsoft.com/office/drawing/2014/main" id="{0561397D-5AEA-9922-E6CB-ED51F817B3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C19AD2-4D87-4AFB-0290-E0BB19DF1703}"/>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2392105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lvl1pPr>
              <a:defRPr>
                <a:solidFill>
                  <a:sysClr val="windowText" lastClr="000000"/>
                </a:solidFill>
              </a:defRPr>
            </a:lvl1pPr>
            <a:lvl2pPr>
              <a:defRPr>
                <a:solidFill>
                  <a:sysClr val="windowText" lastClr="000000"/>
                </a:solidFill>
              </a:defRPr>
            </a:lvl2pPr>
            <a:lvl3pPr>
              <a:defRPr>
                <a:solidFill>
                  <a:sysClr val="windowText" lastClr="000000"/>
                </a:solidFill>
              </a:defRPr>
            </a:lvl3pPr>
            <a:lvl4pPr>
              <a:defRPr>
                <a:solidFill>
                  <a:sysClr val="windowText" lastClr="000000"/>
                </a:solidFill>
              </a:defRPr>
            </a:lvl4pPr>
            <a:lvl5pPr>
              <a:defRPr>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1717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B8F9E-DE76-D617-BD0F-C351170D04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5C3D71-02B8-3468-0C84-830BF22F2B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8F842A-4599-11CC-303E-9DDF39E29EDC}"/>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5" name="Footer Placeholder 4">
            <a:extLst>
              <a:ext uri="{FF2B5EF4-FFF2-40B4-BE49-F238E27FC236}">
                <a16:creationId xmlns:a16="http://schemas.microsoft.com/office/drawing/2014/main" id="{97F842BD-07CF-D24B-AA03-EC58FFE511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15402-8F0F-20EE-77E8-5E885F6693B7}"/>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1087211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39078C-C81A-313D-7EF0-7AEAAFBF97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0B6FF5-05D6-F2EB-E5AD-2F7F445DB9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158572-CBE3-F716-4465-B59E40FBDF65}"/>
              </a:ext>
            </a:extLst>
          </p:cNvPr>
          <p:cNvSpPr>
            <a:spLocks noGrp="1"/>
          </p:cNvSpPr>
          <p:nvPr>
            <p:ph type="dt" sz="half" idx="10"/>
          </p:nvPr>
        </p:nvSpPr>
        <p:spPr/>
        <p:txBody>
          <a:bodyPr/>
          <a:lstStyle/>
          <a:p>
            <a:fld id="{10BC665D-22F9-4774-922B-E1AB59AD2E5A}" type="datetimeFigureOut">
              <a:rPr lang="en-US" smtClean="0"/>
              <a:t>6/13/2025</a:t>
            </a:fld>
            <a:endParaRPr lang="en-US"/>
          </a:p>
        </p:txBody>
      </p:sp>
      <p:sp>
        <p:nvSpPr>
          <p:cNvPr id="5" name="Footer Placeholder 4">
            <a:extLst>
              <a:ext uri="{FF2B5EF4-FFF2-40B4-BE49-F238E27FC236}">
                <a16:creationId xmlns:a16="http://schemas.microsoft.com/office/drawing/2014/main" id="{3026E0A6-F209-107B-3083-EA99C3D55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CDE109-49DA-6562-8CE4-80FA38A10A21}"/>
              </a:ext>
            </a:extLst>
          </p:cNvPr>
          <p:cNvSpPr>
            <a:spLocks noGrp="1"/>
          </p:cNvSpPr>
          <p:nvPr>
            <p:ph type="sldNum" sz="quarter" idx="12"/>
          </p:nvPr>
        </p:nvSpPr>
        <p:spPr/>
        <p:txBody>
          <a:bodyPr/>
          <a:lstStyle/>
          <a:p>
            <a:fld id="{0493AB3E-64DF-48AA-AB77-3969741595AD}" type="slidenum">
              <a:rPr lang="en-US" smtClean="0"/>
              <a:t>‹#›</a:t>
            </a:fld>
            <a:endParaRPr lang="en-US"/>
          </a:p>
        </p:txBody>
      </p:sp>
    </p:spTree>
    <p:extLst>
      <p:ext uri="{BB962C8B-B14F-4D97-AF65-F5344CB8AC3E}">
        <p14:creationId xmlns:p14="http://schemas.microsoft.com/office/powerpoint/2010/main" val="1276685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2489024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6556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34481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496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3006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30291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375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1412836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accent6"/>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68960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6/13/2025</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7246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32459865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Aptos Narrow" panose="020B0004020202020204" pitchFamily="34" charset="0"/>
                <a:ea typeface="+mn-ea"/>
                <a:cs typeface="Calibri" panose="020F0502020204030204" pitchFamily="34" charset="0"/>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Aptos Narrow" panose="020B0004020202020204" pitchFamily="34" charset="0"/>
            </a:endParaRPr>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3756798" cy="405560"/>
          </a:xfrm>
          <a:prstGeom prst="rect">
            <a:avLst/>
          </a:prstGeom>
        </p:spPr>
        <p:txBody>
          <a:bodyPr wrap="none">
            <a:spAutoFit/>
          </a:bodyPr>
          <a:lstStyle/>
          <a:p>
            <a:pPr algn="l">
              <a:lnSpc>
                <a:spcPct val="120000"/>
              </a:lnSpc>
              <a:spcBef>
                <a:spcPts val="0"/>
              </a:spcBef>
            </a:pPr>
            <a:r>
              <a:rPr lang="en-US" i="1" dirty="0">
                <a:latin typeface="Aptos Narrow" panose="020B0004020202020204" pitchFamily="34" charset="0"/>
                <a:cs typeface="Calibri" panose="020F0502020204030204" pitchFamily="34" charset="0"/>
              </a:rPr>
              <a:t>Care Transformation Collaborative of RI</a:t>
            </a:r>
          </a:p>
        </p:txBody>
      </p:sp>
      <p:sp>
        <p:nvSpPr>
          <p:cNvPr id="9" name="Rectangle 8">
            <a:extLst>
              <a:ext uri="{FF2B5EF4-FFF2-40B4-BE49-F238E27FC236}">
                <a16:creationId xmlns:a16="http://schemas.microsoft.com/office/drawing/2014/main" id="{750FD2E4-E973-8545-837D-308335615927}"/>
              </a:ext>
            </a:extLst>
          </p:cNvPr>
          <p:cNvSpPr/>
          <p:nvPr userDrawn="1"/>
        </p:nvSpPr>
        <p:spPr>
          <a:xfrm>
            <a:off x="0" y="128789"/>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Narrow" panose="020B0004020202020204" pitchFamily="34" charset="0"/>
            </a:endParaRPr>
          </a:p>
        </p:txBody>
      </p:sp>
      <p:sp>
        <p:nvSpPr>
          <p:cNvPr id="7" name="Rectangle 6">
            <a:extLst>
              <a:ext uri="{FF2B5EF4-FFF2-40B4-BE49-F238E27FC236}">
                <a16:creationId xmlns:a16="http://schemas.microsoft.com/office/drawing/2014/main" id="{CCDE951E-1C9B-F949-930B-A91BC84E0B6B}"/>
              </a:ext>
            </a:extLst>
          </p:cNvPr>
          <p:cNvSpPr/>
          <p:nvPr userDrawn="1"/>
        </p:nvSpPr>
        <p:spPr>
          <a:xfrm>
            <a:off x="0" y="0"/>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Aptos Narrow" panose="020B0004020202020204" pitchFamily="34" charset="0"/>
            </a:endParaRPr>
          </a:p>
        </p:txBody>
      </p:sp>
    </p:spTree>
    <p:extLst>
      <p:ext uri="{BB962C8B-B14F-4D97-AF65-F5344CB8AC3E}">
        <p14:creationId xmlns:p14="http://schemas.microsoft.com/office/powerpoint/2010/main" val="3638653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0437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accent6">
                    <a:lumMod val="50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62192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422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893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75170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3626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solidFill>
                  <a:schemeClr val="accent6">
                    <a:lumMod val="50000"/>
                  </a:schemeClr>
                </a:solidFill>
              </a:defRPr>
            </a:lvl1pPr>
            <a:lvl2pPr>
              <a:defRPr sz="2801">
                <a:solidFill>
                  <a:schemeClr val="accent6">
                    <a:lumMod val="50000"/>
                  </a:schemeClr>
                </a:solidFill>
              </a:defRPr>
            </a:lvl2pPr>
            <a:lvl3pPr>
              <a:defRPr sz="2400">
                <a:solidFill>
                  <a:schemeClr val="accent6">
                    <a:lumMod val="50000"/>
                  </a:schemeClr>
                </a:solidFill>
              </a:defRPr>
            </a:lvl3pPr>
            <a:lvl4pPr>
              <a:defRPr sz="2001">
                <a:solidFill>
                  <a:schemeClr val="accent6">
                    <a:lumMod val="50000"/>
                  </a:schemeClr>
                </a:solidFill>
              </a:defRPr>
            </a:lvl4pPr>
            <a:lvl5pPr>
              <a:defRPr sz="2001">
                <a:solidFill>
                  <a:schemeClr val="accent6">
                    <a:lumMod val="50000"/>
                  </a:schemeClr>
                </a:solidFill>
              </a:defRPr>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solidFill>
                  <a:schemeClr val="accent6">
                    <a:lumMod val="50000"/>
                  </a:schemeClr>
                </a:solidFill>
              </a:defRPr>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1083465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78532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lvl1pPr>
              <a:defRPr>
                <a:solidFill>
                  <a:schemeClr val="accent6">
                    <a:lumMod val="50000"/>
                  </a:schemeClr>
                </a:solidFill>
              </a:defRPr>
            </a:lvl1pPr>
            <a:lvl2pPr>
              <a:defRPr>
                <a:solidFill>
                  <a:schemeClr val="accent6">
                    <a:lumMod val="50000"/>
                  </a:schemeClr>
                </a:solidFill>
              </a:defRPr>
            </a:lvl2pPr>
            <a:lvl3pPr>
              <a:defRPr>
                <a:solidFill>
                  <a:schemeClr val="accent6">
                    <a:lumMod val="50000"/>
                  </a:schemeClr>
                </a:solidFill>
              </a:defRPr>
            </a:lvl3pPr>
            <a:lvl4pPr>
              <a:defRPr>
                <a:solidFill>
                  <a:schemeClr val="accent6">
                    <a:lumMod val="50000"/>
                  </a:schemeClr>
                </a:solidFill>
              </a:defRPr>
            </a:lvl4pPr>
            <a:lvl5pPr>
              <a:defRPr>
                <a:solidFill>
                  <a:schemeClr val="accent6">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6/13/2025</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dirty="0"/>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dirty="0"/>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1465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solidFill>
                  <a:schemeClr val="accent6">
                    <a:lumMod val="50000"/>
                  </a:schemeClr>
                </a:solidFill>
              </a:defRPr>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dirty="0"/>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solidFill>
                  <a:schemeClr val="accent6">
                    <a:lumMod val="50000"/>
                  </a:schemeClr>
                </a:solidFill>
              </a:defRPr>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7619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53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006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457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2344355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6/13/2025</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39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6/13/2025</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6/13/2025</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pic>
        <p:nvPicPr>
          <p:cNvPr id="14" name="Picture 13" descr="A close-up of a logo&#10;&#10;Description automatically generated">
            <a:extLst>
              <a:ext uri="{FF2B5EF4-FFF2-40B4-BE49-F238E27FC236}">
                <a16:creationId xmlns:a16="http://schemas.microsoft.com/office/drawing/2014/main" id="{E2D09B29-C04A-7AB0-8260-60609DF68D73}"/>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8338"/>
          <a:stretch/>
        </p:blipFill>
        <p:spPr bwMode="auto">
          <a:xfrm>
            <a:off x="198995" y="128227"/>
            <a:ext cx="1355485" cy="69817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111907511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82413E-EF39-8C4C-EE7C-DF7ACA17E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13C450-9A62-3FC7-F6F3-645149348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6F264-BE2E-C5EC-AA7D-5E0823582E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0BC665D-22F9-4774-922B-E1AB59AD2E5A}" type="datetimeFigureOut">
              <a:rPr lang="en-US" smtClean="0"/>
              <a:t>6/13/2025</a:t>
            </a:fld>
            <a:endParaRPr lang="en-US"/>
          </a:p>
        </p:txBody>
      </p:sp>
      <p:sp>
        <p:nvSpPr>
          <p:cNvPr id="5" name="Footer Placeholder 4">
            <a:extLst>
              <a:ext uri="{FF2B5EF4-FFF2-40B4-BE49-F238E27FC236}">
                <a16:creationId xmlns:a16="http://schemas.microsoft.com/office/drawing/2014/main" id="{E7DC2AA6-89F2-337C-1BBC-1063FC8A19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6F65867-42EA-F0B7-2A12-1E5D6F1C75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493AB3E-64DF-48AA-AB77-3969741595AD}" type="slidenum">
              <a:rPr lang="en-US" smtClean="0"/>
              <a:t>‹#›</a:t>
            </a:fld>
            <a:endParaRPr lang="en-US"/>
          </a:p>
        </p:txBody>
      </p:sp>
    </p:spTree>
    <p:extLst>
      <p:ext uri="{BB962C8B-B14F-4D97-AF65-F5344CB8AC3E}">
        <p14:creationId xmlns:p14="http://schemas.microsoft.com/office/powerpoint/2010/main" val="59339386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6/13/2025</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6/13/2025</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88778395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Narrow" panose="020B0004020202020204" pitchFamily="34" charset="0"/>
            </a:endParaRPr>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latin typeface="Aptos Narrow" panose="020B0004020202020204" pitchFamily="34" charset="0"/>
              </a:defRPr>
            </a:lvl1pPr>
          </a:lstStyle>
          <a:p>
            <a:fld id="{52DBE217-D37F-3B46-A238-743F9246B98D}" type="datetime1">
              <a:rPr lang="en-US" smtClean="0"/>
              <a:pPr/>
              <a:t>6/13/2025</a:t>
            </a:fld>
            <a:endParaRPr lang="en-US" dirty="0"/>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latin typeface="Aptos Narrow" panose="020B00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latin typeface="Aptos Narrow" panose="020B0004020202020204" pitchFamily="34" charset="0"/>
              </a:defRPr>
            </a:lvl1pPr>
          </a:lstStyle>
          <a:p>
            <a:fld id="{F81F0205-19D0-7E4A-9ED8-815C205B56F5}" type="slidenum">
              <a:rPr lang="en-US" smtClean="0"/>
              <a:pPr/>
              <a:t>‹#›</a:t>
            </a:fld>
            <a:endParaRPr lang="en-US" dirty="0"/>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Narrow" panose="020B0004020202020204" pitchFamily="34" charset="0"/>
            </a:endParaRPr>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latin typeface="Aptos Narrow" panose="020B0004020202020204" pitchFamily="34" charset="0"/>
              </a:rPr>
              <a:pPr/>
              <a:t>6/13/2025</a:t>
            </a:fld>
            <a:endParaRPr lang="en-US" dirty="0">
              <a:latin typeface="Aptos Narrow" panose="020B0004020202020204" pitchFamily="34" charset="0"/>
            </a:endParaRPr>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latin typeface="Aptos Narrow" panose="020B0004020202020204" pitchFamily="34" charset="0"/>
              </a:rPr>
              <a:pPr algn="r"/>
              <a:t>‹#›</a:t>
            </a:fld>
            <a:endParaRPr lang="en-US" dirty="0">
              <a:latin typeface="Aptos Narrow" panose="020B0004020202020204" pitchFamily="34" charset="0"/>
            </a:endParaRPr>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latin typeface="Aptos Narrow" panose="020B0004020202020204" pitchFamily="34" charset="0"/>
              </a:rPr>
              <a:t>Prepared by Care Transformation Collaborative of RI</a:t>
            </a:r>
          </a:p>
        </p:txBody>
      </p:sp>
    </p:spTree>
    <p:extLst>
      <p:ext uri="{BB962C8B-B14F-4D97-AF65-F5344CB8AC3E}">
        <p14:creationId xmlns:p14="http://schemas.microsoft.com/office/powerpoint/2010/main" val="259987254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Aptos Narrow" panose="020B0004020202020204" pitchFamily="34" charset="0"/>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accent6">
              <a:lumMod val="50000"/>
            </a:schemeClr>
          </a:solidFill>
          <a:latin typeface="Aptos Narrow" panose="020B0004020202020204" pitchFamily="34" charset="0"/>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accent6">
              <a:lumMod val="50000"/>
            </a:schemeClr>
          </a:solidFill>
          <a:latin typeface="Aptos Narrow" panose="020B0004020202020204" pitchFamily="34" charset="0"/>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accent6">
              <a:lumMod val="50000"/>
            </a:schemeClr>
          </a:solidFill>
          <a:latin typeface="Aptos Narrow" panose="020B0004020202020204" pitchFamily="34" charset="0"/>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Aptos Narrow" panose="020B0004020202020204" pitchFamily="34" charset="0"/>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Aptos Narrow" panose="020B0004020202020204" pitchFamily="34" charset="0"/>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9.jpeg"/><Relationship Id="rId7" Type="http://schemas.openxmlformats.org/officeDocument/2006/relationships/image" Target="../media/image28.png"/><Relationship Id="rId12"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6.png"/><Relationship Id="rId4" Type="http://schemas.openxmlformats.org/officeDocument/2006/relationships/image" Target="../media/image4.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jpe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academicpedsjnl.net/article/S1876-2859(22)00306-0/fulltext"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youtube.com/watch?v=FqL_wntsmSE"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9.jpeg"/><Relationship Id="rId7"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publications.aap.org/pediatrics/article/148/5/e2021050152/181757/Cross-Sector-Approach-Expands-Screening-and"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8" Type="http://schemas.openxmlformats.org/officeDocument/2006/relationships/hyperlink" Target="https://legalkeypartnership.org/" TargetMode="External"/><Relationship Id="rId13" Type="http://schemas.openxmlformats.org/officeDocument/2006/relationships/hyperlink" Target="https://public.3.basecamp.com/p/cyfmotGDKoCw6BGwNPkuLPb5/vault" TargetMode="External"/><Relationship Id="rId18" Type="http://schemas.openxmlformats.org/officeDocument/2006/relationships/hyperlink" Target="https://chwari.org/for-chws/" TargetMode="External"/><Relationship Id="rId3" Type="http://schemas.openxmlformats.org/officeDocument/2006/relationships/image" Target="../media/image9.jpeg"/><Relationship Id="rId21" Type="http://schemas.openxmlformats.org/officeDocument/2006/relationships/hyperlink" Target="https://public.3.basecamp.com/p/Ykjwf9XYsmQzhP53R9jYYM6w/vault" TargetMode="External"/><Relationship Id="rId7" Type="http://schemas.openxmlformats.org/officeDocument/2006/relationships/image" Target="../media/image10.png"/><Relationship Id="rId12" Type="http://schemas.openxmlformats.org/officeDocument/2006/relationships/hyperlink" Target="https://public.3.basecamp.com/p/ed8RBu9EikihnrPB9FPz28DQ" TargetMode="External"/><Relationship Id="rId17" Type="http://schemas.openxmlformats.org/officeDocument/2006/relationships/hyperlink" Target="https://chwari.org/chwari-trainings/" TargetMode="External"/><Relationship Id="rId2" Type="http://schemas.openxmlformats.org/officeDocument/2006/relationships/notesSlide" Target="../notesSlides/notesSlide25.xml"/><Relationship Id="rId16" Type="http://schemas.openxmlformats.org/officeDocument/2006/relationships/hyperlink" Target="https://public.3.basecamp.com/p/3CivG6GRtFUHsadHehgCTZAr/vault" TargetMode="External"/><Relationship Id="rId20" Type="http://schemas.openxmlformats.org/officeDocument/2006/relationships/hyperlink" Target="https://www.brazeltontouchpoints.org/programs-services/professional-development/" TargetMode="Externa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hyperlink" Target="https://public.3.basecamp.com/p/MTmngSjsn3CW41LR9MKG9jTx/vault" TargetMode="External"/><Relationship Id="rId5" Type="http://schemas.openxmlformats.org/officeDocument/2006/relationships/image" Target="../media/image5.png"/><Relationship Id="rId15" Type="http://schemas.openxmlformats.org/officeDocument/2006/relationships/hyperlink" Target="https://public.3.basecamp.com/p/nVarRqrZZrsDn69DxtmfKvcn/vault" TargetMode="External"/><Relationship Id="rId10" Type="http://schemas.openxmlformats.org/officeDocument/2006/relationships/hyperlink" Target="https://cssp.org/" TargetMode="External"/><Relationship Id="rId19" Type="http://schemas.openxmlformats.org/officeDocument/2006/relationships/hyperlink" Target="https://rigov.sharepoint.com/:w:/r/sites/DOH-CHE-CommunityHealthWorkerInitiative-Team/Shared%20Documents/General/01%20CHW%20Strategy%20Team%20Work%20Groups%20and%20Roadmap%20Implementation%20Teams/1%20Roadmap%20Implementation%20Teams/2.%20Workforce%20Dev%20for%20Supervisors%20and%20CHWs/2024.07.19%20Meeting%20Materials/Workforce%20Development%20Resources%20for%20RI%20Employers%20of%20CHWs.docx?d=wf1c760007c664f1c99fdd9c536d21bfa&amp;csf=1&amp;web=1&amp;e=A1F4Hy" TargetMode="External"/><Relationship Id="rId4" Type="http://schemas.openxmlformats.org/officeDocument/2006/relationships/image" Target="../media/image4.png"/><Relationship Id="rId9" Type="http://schemas.openxmlformats.org/officeDocument/2006/relationships/hyperlink" Target="https://public.3.basecamp.com/p/ECrVvR71sbQ9fDygsSYURNSS" TargetMode="External"/><Relationship Id="rId14" Type="http://schemas.openxmlformats.org/officeDocument/2006/relationships/hyperlink" Target="https://public.3.basecamp.com/p/UGxFQ5maq1T3JAopfWUk7f6G"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jalzate@kentri.org" TargetMode="External"/><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mailto:marybeth_sutter@brown.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33.xml"/><Relationship Id="rId5" Type="http://schemas.openxmlformats.org/officeDocument/2006/relationships/image" Target="../media/image42.jpe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33.xml"/><Relationship Id="rId5" Type="http://schemas.openxmlformats.org/officeDocument/2006/relationships/image" Target="../media/image42.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33.xml"/><Relationship Id="rId5" Type="http://schemas.openxmlformats.org/officeDocument/2006/relationships/image" Target="../media/image42.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33.xml"/><Relationship Id="rId5" Type="http://schemas.openxmlformats.org/officeDocument/2006/relationships/image" Target="../media/image42.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33.xml"/><Relationship Id="rId5" Type="http://schemas.openxmlformats.org/officeDocument/2006/relationships/image" Target="../media/image42.jpe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6.xml"/><Relationship Id="rId5" Type="http://schemas.openxmlformats.org/officeDocument/2006/relationships/image" Target="../media/image42.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36.xml"/><Relationship Id="rId5" Type="http://schemas.openxmlformats.org/officeDocument/2006/relationships/image" Target="../media/image42.jpe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3.xml"/><Relationship Id="rId5" Type="http://schemas.openxmlformats.org/officeDocument/2006/relationships/image" Target="../media/image42.jpe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3.xml"/><Relationship Id="rId6" Type="http://schemas.openxmlformats.org/officeDocument/2006/relationships/image" Target="../media/image42.jpeg"/><Relationship Id="rId5" Type="http://schemas.openxmlformats.org/officeDocument/2006/relationships/image" Target="../media/image43.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rkislak@legalkeypartnership.org" TargetMode="External"/><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mailto:jalzate@kentri.org" TargetMode="External"/><Relationship Id="rId10" Type="http://schemas.openxmlformats.org/officeDocument/2006/relationships/image" Target="../media/image10.png"/><Relationship Id="rId4" Type="http://schemas.openxmlformats.org/officeDocument/2006/relationships/hyperlink" Target="mailto:jgilbert@legalkeypartnership.org" TargetMode="External"/><Relationship Id="rId9" Type="http://schemas.openxmlformats.org/officeDocument/2006/relationships/image" Target="../media/image7.png"/></Relationships>
</file>

<file path=ppt/slides/_rels/slide3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mailto:rkislak@legalkeypartnership.org" TargetMode="External"/><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44.png"/><Relationship Id="rId10" Type="http://schemas.openxmlformats.org/officeDocument/2006/relationships/image" Target="../media/image10.png"/><Relationship Id="rId4" Type="http://schemas.openxmlformats.org/officeDocument/2006/relationships/hyperlink" Target="mailto:jgilbert@legalkeypartnership.org" TargetMode="External"/><Relationship Id="rId9"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9.jpeg"/><Relationship Id="rId2" Type="http://schemas.openxmlformats.org/officeDocument/2006/relationships/notesSlide" Target="../notesSlides/notesSlide4.xml"/><Relationship Id="rId16"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4.png"/><Relationship Id="rId10" Type="http://schemas.openxmlformats.org/officeDocument/2006/relationships/image" Target="../media/image18.svg"/><Relationship Id="rId19" Type="http://schemas.openxmlformats.org/officeDocument/2006/relationships/image" Target="../media/image10.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83A6AF-492A-DB8D-F852-51D88629636C}"/>
              </a:ext>
            </a:extLst>
          </p:cNvPr>
          <p:cNvSpPr/>
          <p:nvPr/>
        </p:nvSpPr>
        <p:spPr>
          <a:xfrm>
            <a:off x="3349809" y="872843"/>
            <a:ext cx="5175849" cy="1449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Narrow" panose="020B0004020202020204" pitchFamily="34" charset="0"/>
            </a:endParaRPr>
          </a:p>
        </p:txBody>
      </p:sp>
      <p:sp>
        <p:nvSpPr>
          <p:cNvPr id="13" name="object 3">
            <a:extLst>
              <a:ext uri="{FF2B5EF4-FFF2-40B4-BE49-F238E27FC236}">
                <a16:creationId xmlns:a16="http://schemas.microsoft.com/office/drawing/2014/main" id="{5F761B70-A52D-114D-8F06-1A961DBD51FA}"/>
              </a:ext>
            </a:extLst>
          </p:cNvPr>
          <p:cNvSpPr txBox="1">
            <a:spLocks noGrp="1"/>
          </p:cNvSpPr>
          <p:nvPr>
            <p:ph type="ctrTitle"/>
          </p:nvPr>
        </p:nvSpPr>
        <p:spPr>
          <a:xfrm>
            <a:off x="601578" y="3058933"/>
            <a:ext cx="10988844" cy="1119006"/>
          </a:xfrm>
          <a:prstGeom prst="rect">
            <a:avLst/>
          </a:prstGeom>
        </p:spPr>
        <p:txBody>
          <a:bodyPr vert="horz" wrap="square" lIns="0" tIns="10904" rIns="0" bIns="0" rtlCol="0">
            <a:spAutoFit/>
          </a:bodyPr>
          <a:lstStyle/>
          <a:p>
            <a:pPr marL="8724" algn="ctr">
              <a:lnSpc>
                <a:spcPct val="100000"/>
              </a:lnSpc>
              <a:spcBef>
                <a:spcPts val="1800"/>
              </a:spcBef>
            </a:pPr>
            <a:r>
              <a:rPr lang="en-US" sz="2400" b="1" dirty="0">
                <a:effectLst/>
                <a:ea typeface="Aptos" panose="020B0004020202020204" pitchFamily="34" charset="0"/>
                <a:cs typeface="Aptos" panose="020B0004020202020204" pitchFamily="34" charset="0"/>
              </a:rPr>
              <a:t>DULCE: Strengthening Families Prenatally through Early Childhood </a:t>
            </a:r>
            <a:r>
              <a:rPr lang="en-US" sz="2400" dirty="0">
                <a:effectLst/>
                <a:ea typeface="Aptos" panose="020B0004020202020204" pitchFamily="34" charset="0"/>
                <a:cs typeface="Aptos" panose="020B0004020202020204" pitchFamily="34" charset="0"/>
              </a:rPr>
              <a:t>ECHO®</a:t>
            </a:r>
            <a:br>
              <a:rPr lang="en-US" sz="2400" baseline="30000" dirty="0">
                <a:effectLst/>
                <a:ea typeface="Aptos" panose="020B0004020202020204" pitchFamily="34" charset="0"/>
                <a:cs typeface="Aptos" panose="020B0004020202020204" pitchFamily="34" charset="0"/>
              </a:rPr>
            </a:br>
            <a:r>
              <a:rPr lang="en-US" sz="2400" dirty="0"/>
              <a:t>Strength in Collaboration: The DULCE Model and the Power of Interdisciplinary Problem Solving</a:t>
            </a:r>
            <a:endParaRPr sz="2400" dirty="0"/>
          </a:p>
        </p:txBody>
      </p:sp>
      <p:sp>
        <p:nvSpPr>
          <p:cNvPr id="8" name="Subtitle 7">
            <a:extLst>
              <a:ext uri="{FF2B5EF4-FFF2-40B4-BE49-F238E27FC236}">
                <a16:creationId xmlns:a16="http://schemas.microsoft.com/office/drawing/2014/main" id="{4145F70D-9EE4-73D0-1570-4AC8E360A2E8}"/>
              </a:ext>
            </a:extLst>
          </p:cNvPr>
          <p:cNvSpPr>
            <a:spLocks noGrp="1"/>
          </p:cNvSpPr>
          <p:nvPr>
            <p:ph type="subTitle" idx="1"/>
          </p:nvPr>
        </p:nvSpPr>
        <p:spPr>
          <a:xfrm>
            <a:off x="601578" y="4245639"/>
            <a:ext cx="10873498" cy="1303673"/>
          </a:xfrm>
        </p:spPr>
        <p:txBody>
          <a:bodyPr>
            <a:normAutofit lnSpcReduction="10000"/>
          </a:bodyPr>
          <a:lstStyle/>
          <a:p>
            <a:pPr defTabSz="609630">
              <a:lnSpc>
                <a:spcPct val="100000"/>
              </a:lnSpc>
            </a:pPr>
            <a:r>
              <a:rPr lang="en-US" sz="2000" b="1" kern="0" dirty="0">
                <a:solidFill>
                  <a:schemeClr val="accent6">
                    <a:lumMod val="50000"/>
                  </a:schemeClr>
                </a:solidFill>
              </a:rPr>
              <a:t>Facilitator</a:t>
            </a:r>
            <a:r>
              <a:rPr lang="en-US" sz="2000" kern="0" dirty="0">
                <a:solidFill>
                  <a:schemeClr val="accent6">
                    <a:lumMod val="50000"/>
                  </a:schemeClr>
                </a:solidFill>
              </a:rPr>
              <a:t>: Susanne Campbell, RN MS PCMH CCE</a:t>
            </a:r>
          </a:p>
          <a:p>
            <a:pPr defTabSz="609630">
              <a:lnSpc>
                <a:spcPct val="100000"/>
              </a:lnSpc>
            </a:pPr>
            <a:r>
              <a:rPr lang="en-US" sz="2000" b="1" kern="0" dirty="0">
                <a:solidFill>
                  <a:schemeClr val="accent6">
                    <a:lumMod val="50000"/>
                  </a:schemeClr>
                </a:solidFill>
              </a:rPr>
              <a:t>Faculty Presenter</a:t>
            </a:r>
            <a:r>
              <a:rPr lang="en-US" sz="2000" kern="0" dirty="0">
                <a:solidFill>
                  <a:schemeClr val="accent6">
                    <a:lumMod val="50000"/>
                  </a:schemeClr>
                </a:solidFill>
              </a:rPr>
              <a:t>(s): Rebecca Kislak, Esq. | Jeff Gilbert, MPH</a:t>
            </a:r>
          </a:p>
          <a:p>
            <a:pPr defTabSz="609630">
              <a:lnSpc>
                <a:spcPct val="100000"/>
              </a:lnSpc>
            </a:pPr>
            <a:r>
              <a:rPr lang="en-US" sz="2000" b="1" kern="0" dirty="0">
                <a:solidFill>
                  <a:schemeClr val="accent6">
                    <a:lumMod val="50000"/>
                  </a:schemeClr>
                </a:solidFill>
              </a:rPr>
              <a:t>Case Presenter</a:t>
            </a:r>
            <a:r>
              <a:rPr lang="en-US" sz="2000" kern="0" dirty="0">
                <a:solidFill>
                  <a:schemeClr val="accent6">
                    <a:lumMod val="50000"/>
                  </a:schemeClr>
                </a:solidFill>
              </a:rPr>
              <a:t>(s):  Jalyn Alzate, CHW, DULCE Family Specialist at the Family Care Center</a:t>
            </a:r>
          </a:p>
          <a:p>
            <a:pPr defTabSz="609630">
              <a:lnSpc>
                <a:spcPct val="100000"/>
              </a:lnSpc>
            </a:pPr>
            <a:r>
              <a:rPr lang="en-US" sz="2000" b="1" kern="0" dirty="0">
                <a:solidFill>
                  <a:schemeClr val="accent6">
                    <a:lumMod val="50000"/>
                  </a:schemeClr>
                </a:solidFill>
              </a:rPr>
              <a:t>Date &amp; Time</a:t>
            </a:r>
            <a:r>
              <a:rPr lang="en-US" sz="2000" kern="0" dirty="0">
                <a:solidFill>
                  <a:schemeClr val="accent6">
                    <a:lumMod val="50000"/>
                  </a:schemeClr>
                </a:solidFill>
              </a:rPr>
              <a:t>: June 4, 2025</a:t>
            </a:r>
            <a:endParaRPr lang="en-US" sz="2000" dirty="0">
              <a:solidFill>
                <a:schemeClr val="accent6">
                  <a:lumMod val="50000"/>
                </a:schemeClr>
              </a:solidFill>
            </a:endParaRPr>
          </a:p>
        </p:txBody>
      </p:sp>
      <p:sp>
        <p:nvSpPr>
          <p:cNvPr id="9" name="TextBox 8">
            <a:extLst>
              <a:ext uri="{FF2B5EF4-FFF2-40B4-BE49-F238E27FC236}">
                <a16:creationId xmlns:a16="http://schemas.microsoft.com/office/drawing/2014/main" id="{E90606BF-3951-4E45-BC19-EAE1170EC213}"/>
              </a:ext>
            </a:extLst>
          </p:cNvPr>
          <p:cNvSpPr txBox="1"/>
          <p:nvPr/>
        </p:nvSpPr>
        <p:spPr>
          <a:xfrm>
            <a:off x="2692399" y="5500046"/>
            <a:ext cx="7416800" cy="461665"/>
          </a:xfrm>
          <a:prstGeom prst="rect">
            <a:avLst/>
          </a:prstGeom>
          <a:noFill/>
        </p:spPr>
        <p:txBody>
          <a:bodyPr wrap="square" rtlCol="0">
            <a:spAutoFit/>
          </a:bodyPr>
          <a:lstStyle/>
          <a:p>
            <a:pPr defTabSz="609630"/>
            <a:r>
              <a:rPr lang="en-US" sz="1200" i="1" dirty="0">
                <a:solidFill>
                  <a:prstClr val="black"/>
                </a:solidFill>
              </a:rPr>
              <a:t>PLEASE NOTE: Project ECHO case consultations do not create or otherwise establish a provider-patient relationship between any clinician and any patient whose case is being presented in a project ECHO setting</a:t>
            </a:r>
          </a:p>
        </p:txBody>
      </p:sp>
      <p:pic>
        <p:nvPicPr>
          <p:cNvPr id="2" name="Picture 1">
            <a:extLst>
              <a:ext uri="{FF2B5EF4-FFF2-40B4-BE49-F238E27FC236}">
                <a16:creationId xmlns:a16="http://schemas.microsoft.com/office/drawing/2014/main" id="{F9A9D8E5-A51F-CD9D-E34F-BC47DA6B425B}"/>
              </a:ext>
            </a:extLst>
          </p:cNvPr>
          <p:cNvPicPr>
            <a:picLocks noChangeAspect="1"/>
          </p:cNvPicPr>
          <p:nvPr/>
        </p:nvPicPr>
        <p:blipFill>
          <a:blip r:embed="rId3"/>
          <a:stretch>
            <a:fillRect/>
          </a:stretch>
        </p:blipFill>
        <p:spPr>
          <a:xfrm>
            <a:off x="4609382" y="862978"/>
            <a:ext cx="3401049" cy="1016808"/>
          </a:xfrm>
          <a:prstGeom prst="rect">
            <a:avLst/>
          </a:prstGeom>
        </p:spPr>
      </p:pic>
      <p:pic>
        <p:nvPicPr>
          <p:cNvPr id="3" name="image2.png">
            <a:extLst>
              <a:ext uri="{FF2B5EF4-FFF2-40B4-BE49-F238E27FC236}">
                <a16:creationId xmlns:a16="http://schemas.microsoft.com/office/drawing/2014/main" id="{352CF32F-21E9-3A3A-6BF9-DF2253E4C388}"/>
              </a:ext>
            </a:extLst>
          </p:cNvPr>
          <p:cNvPicPr/>
          <p:nvPr/>
        </p:nvPicPr>
        <p:blipFill>
          <a:blip r:embed="rId4" cstate="print"/>
          <a:stretch>
            <a:fillRect/>
          </a:stretch>
        </p:blipFill>
        <p:spPr>
          <a:xfrm>
            <a:off x="8406526" y="862978"/>
            <a:ext cx="1018540" cy="1003935"/>
          </a:xfrm>
          <a:prstGeom prst="rect">
            <a:avLst/>
          </a:prstGeom>
        </p:spPr>
      </p:pic>
      <p:pic>
        <p:nvPicPr>
          <p:cNvPr id="4" name="Picture 2" descr="Our Endorsed Providers | Nebraska Hospitality Association | Nebraska">
            <a:extLst>
              <a:ext uri="{FF2B5EF4-FFF2-40B4-BE49-F238E27FC236}">
                <a16:creationId xmlns:a16="http://schemas.microsoft.com/office/drawing/2014/main" id="{C447A745-BC86-140B-1DF4-FD1C6456F1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6000" y="866790"/>
            <a:ext cx="2151264" cy="10362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bout Project ECHO | ECHO OEM">
            <a:extLst>
              <a:ext uri="{FF2B5EF4-FFF2-40B4-BE49-F238E27FC236}">
                <a16:creationId xmlns:a16="http://schemas.microsoft.com/office/drawing/2014/main" id="{C6A51F9A-FB93-2504-80EC-222CDDB1370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748" y="136634"/>
            <a:ext cx="1676842" cy="8827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9A85C42-FE99-8D6E-D251-2DEAA57AD080}"/>
              </a:ext>
            </a:extLst>
          </p:cNvPr>
          <p:cNvPicPr>
            <a:picLocks noChangeAspect="1"/>
          </p:cNvPicPr>
          <p:nvPr/>
        </p:nvPicPr>
        <p:blipFill>
          <a:blip r:embed="rId7"/>
          <a:stretch>
            <a:fillRect/>
          </a:stretch>
        </p:blipFill>
        <p:spPr>
          <a:xfrm>
            <a:off x="3642798" y="1727413"/>
            <a:ext cx="2667109" cy="1036283"/>
          </a:xfrm>
          <a:prstGeom prst="rect">
            <a:avLst/>
          </a:prstGeom>
        </p:spPr>
      </p:pic>
      <p:pic>
        <p:nvPicPr>
          <p:cNvPr id="1026" name="Picture 2" descr="A blue text on a black background&#10;&#10;Description automatically generated">
            <a:extLst>
              <a:ext uri="{FF2B5EF4-FFF2-40B4-BE49-F238E27FC236}">
                <a16:creationId xmlns:a16="http://schemas.microsoft.com/office/drawing/2014/main" id="{02ECBA18-B66A-B0E9-A10B-70630DE677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6715" y="1844372"/>
            <a:ext cx="2108943" cy="8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445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1329C8E4-D925-B484-40F3-85C5395488C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823D621-0012-E4DE-B29A-2B10C2CDE19C}"/>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D144AC83-63F7-D44A-33FF-E0E5F7DA11DD}"/>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54EE31E1-7AB5-6BDD-C8FA-4D0BDF989CB3}"/>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27870746-71DC-8B0C-5B09-8F4E9BE2B3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Google Shape;329;g6193801e93_0_24">
            <a:extLst>
              <a:ext uri="{FF2B5EF4-FFF2-40B4-BE49-F238E27FC236}">
                <a16:creationId xmlns:a16="http://schemas.microsoft.com/office/drawing/2014/main" id="{40B45F6B-BC62-EF14-BE84-DDC11A5D9A5D}"/>
              </a:ext>
            </a:extLst>
          </p:cNvPr>
          <p:cNvSpPr txBox="1">
            <a:spLocks/>
          </p:cNvSpPr>
          <p:nvPr/>
        </p:nvSpPr>
        <p:spPr>
          <a:xfrm>
            <a:off x="838200" y="1882052"/>
            <a:ext cx="9649236" cy="4726452"/>
          </a:xfrm>
          <a:prstGeom prst="rect">
            <a:avLst/>
          </a:prstGeom>
          <a:noFill/>
          <a:ln>
            <a:noFill/>
          </a:ln>
        </p:spPr>
        <p:txBody>
          <a:bodyPr spcFirstLastPara="1" vert="horz" wrap="square" lIns="121900" tIns="121900" rIns="121900" bIns="121900" rtlCol="0" anchor="t" anchorCtr="0">
            <a:no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ysClr val="windowText" lastClr="000000"/>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ysClr val="windowText" lastClr="000000"/>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ysClr val="windowText" lastClr="000000"/>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512229" indent="-342900">
              <a:lnSpc>
                <a:spcPct val="100000"/>
              </a:lnSpc>
              <a:spcBef>
                <a:spcPts val="0"/>
              </a:spcBef>
              <a:buSzPts val="1600"/>
              <a:buFont typeface="Wingdings" panose="05000000000000000000" pitchFamily="2" charset="2"/>
              <a:buChar char="§"/>
            </a:pPr>
            <a:r>
              <a:rPr lang="en-US" sz="2400" b="1" dirty="0">
                <a:solidFill>
                  <a:srgbClr val="864585"/>
                </a:solidFill>
                <a:latin typeface="Roboto" panose="02000000000000000000" pitchFamily="2" charset="0"/>
                <a:ea typeface="Roboto" panose="02000000000000000000" pitchFamily="2" charset="0"/>
                <a:cs typeface="Roboto" panose="02000000000000000000" pitchFamily="2" charset="0"/>
              </a:rPr>
              <a:t>D</a:t>
            </a:r>
            <a:r>
              <a:rPr lang="en-US" sz="2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evelopmental </a:t>
            </a:r>
            <a:r>
              <a:rPr lang="en-US" sz="2400" b="1" dirty="0">
                <a:solidFill>
                  <a:srgbClr val="864585"/>
                </a:solidFill>
                <a:latin typeface="Roboto" panose="02000000000000000000" pitchFamily="2" charset="0"/>
                <a:ea typeface="Roboto" panose="02000000000000000000" pitchFamily="2" charset="0"/>
                <a:cs typeface="Roboto" panose="02000000000000000000" pitchFamily="2" charset="0"/>
              </a:rPr>
              <a:t>U</a:t>
            </a:r>
            <a:r>
              <a:rPr lang="en-US" sz="2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nderstanding: </a:t>
            </a:r>
            <a:r>
              <a:rPr lang="en-US" sz="24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Supporting the relational health of infants and their families – in collaboration with the Brazelton Touchpoints Center.</a:t>
            </a:r>
          </a:p>
          <a:p>
            <a:pPr marL="512229" indent="-342900">
              <a:lnSpc>
                <a:spcPct val="100000"/>
              </a:lnSpc>
              <a:spcBef>
                <a:spcPts val="1200"/>
              </a:spcBef>
              <a:buSzPts val="1600"/>
              <a:buFont typeface="Wingdings" panose="05000000000000000000" pitchFamily="2" charset="2"/>
              <a:buChar char="§"/>
            </a:pPr>
            <a:r>
              <a:rPr lang="en-US" sz="2400" b="1" dirty="0">
                <a:solidFill>
                  <a:srgbClr val="864585"/>
                </a:solidFill>
                <a:latin typeface="Roboto" panose="02000000000000000000" pitchFamily="2" charset="0"/>
                <a:ea typeface="Roboto" panose="02000000000000000000" pitchFamily="2" charset="0"/>
                <a:cs typeface="Roboto" panose="02000000000000000000" pitchFamily="2" charset="0"/>
              </a:rPr>
              <a:t>L</a:t>
            </a:r>
            <a:r>
              <a:rPr lang="en-US" sz="2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egal </a:t>
            </a:r>
            <a:r>
              <a:rPr lang="en-US" sz="2400" b="1" dirty="0">
                <a:solidFill>
                  <a:srgbClr val="864585"/>
                </a:solidFill>
                <a:latin typeface="Roboto" panose="02000000000000000000" pitchFamily="2" charset="0"/>
                <a:ea typeface="Roboto" panose="02000000000000000000" pitchFamily="2" charset="0"/>
                <a:cs typeface="Roboto" panose="02000000000000000000" pitchFamily="2" charset="0"/>
              </a:rPr>
              <a:t>C</a:t>
            </a:r>
            <a:r>
              <a:rPr lang="en-US" sz="2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ollaboration: </a:t>
            </a:r>
            <a:r>
              <a:rPr lang="en-US" sz="24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Helping families access the concrete supports they want and are legally entitled to.</a:t>
            </a:r>
          </a:p>
          <a:p>
            <a:pPr marL="512229" indent="-342900">
              <a:lnSpc>
                <a:spcPct val="100000"/>
              </a:lnSpc>
              <a:spcBef>
                <a:spcPts val="1200"/>
              </a:spcBef>
              <a:buSzPts val="1600"/>
              <a:buFont typeface="Wingdings" panose="05000000000000000000" pitchFamily="2" charset="2"/>
              <a:buChar char="§"/>
            </a:pPr>
            <a:r>
              <a:rPr lang="en-US" sz="2400" b="1" dirty="0">
                <a:solidFill>
                  <a:srgbClr val="864585"/>
                </a:solidFill>
                <a:latin typeface="Roboto" panose="02000000000000000000" pitchFamily="2" charset="0"/>
                <a:ea typeface="Roboto" panose="02000000000000000000" pitchFamily="2" charset="0"/>
                <a:cs typeface="Roboto" panose="02000000000000000000" pitchFamily="2" charset="0"/>
              </a:rPr>
              <a:t>F</a:t>
            </a:r>
            <a:r>
              <a:rPr lang="en-US" sz="2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or </a:t>
            </a:r>
            <a:r>
              <a:rPr lang="en-US" sz="2400" b="1" dirty="0">
                <a:solidFill>
                  <a:srgbClr val="864585"/>
                </a:solidFill>
                <a:latin typeface="Roboto" panose="02000000000000000000" pitchFamily="2" charset="0"/>
                <a:ea typeface="Roboto" panose="02000000000000000000" pitchFamily="2" charset="0"/>
                <a:cs typeface="Roboto" panose="02000000000000000000" pitchFamily="2" charset="0"/>
              </a:rPr>
              <a:t>E</a:t>
            </a:r>
            <a:r>
              <a:rPr lang="en-US" sz="24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veryone: </a:t>
            </a:r>
            <a:r>
              <a:rPr lang="en-US" sz="24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Reaching families where they already bring their babies – universal access in primary care clinics</a:t>
            </a:r>
            <a:endParaRPr lang="en-US" sz="36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3">
            <a:extLst>
              <a:ext uri="{FF2B5EF4-FFF2-40B4-BE49-F238E27FC236}">
                <a16:creationId xmlns:a16="http://schemas.microsoft.com/office/drawing/2014/main" id="{83BD0423-3EF7-3E65-17E7-080A383A9D12}"/>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DULCE: What Does it Mean?</a:t>
            </a:r>
            <a:endParaRPr lang="en-US" sz="3600" dirty="0"/>
          </a:p>
        </p:txBody>
      </p:sp>
      <p:grpSp>
        <p:nvGrpSpPr>
          <p:cNvPr id="4" name="Group 3">
            <a:extLst>
              <a:ext uri="{FF2B5EF4-FFF2-40B4-BE49-F238E27FC236}">
                <a16:creationId xmlns:a16="http://schemas.microsoft.com/office/drawing/2014/main" id="{DE49D064-5C45-AB49-11A8-BEB69A32A394}"/>
              </a:ext>
            </a:extLst>
          </p:cNvPr>
          <p:cNvGrpSpPr/>
          <p:nvPr/>
        </p:nvGrpSpPr>
        <p:grpSpPr>
          <a:xfrm>
            <a:off x="2136103" y="59256"/>
            <a:ext cx="4222103" cy="820400"/>
            <a:chOff x="2136103" y="59256"/>
            <a:chExt cx="4222103" cy="820400"/>
          </a:xfrm>
        </p:grpSpPr>
        <p:sp>
          <p:nvSpPr>
            <p:cNvPr id="5" name="Rectangle 4">
              <a:extLst>
                <a:ext uri="{FF2B5EF4-FFF2-40B4-BE49-F238E27FC236}">
                  <a16:creationId xmlns:a16="http://schemas.microsoft.com/office/drawing/2014/main" id="{4A14A6C9-DBB4-EA86-C4AD-0ECF8BF0FF5D}"/>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4AA738C-ABB4-3AD0-4182-F5E60D29A067}"/>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0" name="Picture 2" descr="A blue text on a black background&#10;&#10;Description automatically generated">
              <a:extLst>
                <a:ext uri="{FF2B5EF4-FFF2-40B4-BE49-F238E27FC236}">
                  <a16:creationId xmlns:a16="http://schemas.microsoft.com/office/drawing/2014/main" id="{767A477E-1E87-7578-3155-DE9102C6A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910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D8574-8818-D3B9-AF38-C00559202BB1}"/>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1239E45D-1BC1-6714-F96C-CB432F2A6D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89460AC3-F44D-4904-9747-DD315B64F88B}"/>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F62A6E82-09CA-1AF2-258E-B2EB7C01D43F}"/>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F27BD923-6C54-2706-770D-A9FAA5D3E0C5}"/>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210AD7C0-1B68-2197-CF76-5CFCC40DDB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Google Shape;329;g6193801e93_0_24">
            <a:extLst>
              <a:ext uri="{FF2B5EF4-FFF2-40B4-BE49-F238E27FC236}">
                <a16:creationId xmlns:a16="http://schemas.microsoft.com/office/drawing/2014/main" id="{D01B7C56-F152-94BA-7AD6-19AA73A8BA8F}"/>
              </a:ext>
            </a:extLst>
          </p:cNvPr>
          <p:cNvSpPr txBox="1">
            <a:spLocks/>
          </p:cNvSpPr>
          <p:nvPr/>
        </p:nvSpPr>
        <p:spPr>
          <a:xfrm>
            <a:off x="838200" y="1793917"/>
            <a:ext cx="9649236" cy="4380301"/>
          </a:xfrm>
          <a:prstGeom prst="rect">
            <a:avLst/>
          </a:prstGeom>
          <a:noFill/>
          <a:ln>
            <a:noFill/>
          </a:ln>
        </p:spPr>
        <p:txBody>
          <a:bodyPr spcFirstLastPara="1" vert="horz" wrap="square" lIns="121900" tIns="121900" rIns="121900" bIns="121900" rtlCol="0" anchor="t" anchorCtr="0">
            <a:no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ysClr val="windowText" lastClr="000000"/>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ysClr val="windowText" lastClr="000000"/>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ysClr val="windowText" lastClr="000000"/>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457200" lvl="0" indent="-330200">
              <a:lnSpc>
                <a:spcPct val="100000"/>
              </a:lnSpc>
              <a:spcBef>
                <a:spcPts val="0"/>
              </a:spcBef>
              <a:buSzPts val="1600"/>
              <a:buFont typeface="Arial"/>
              <a:buChar char="◉"/>
            </a:pPr>
            <a:r>
              <a:rPr lang="en-US" sz="2000" b="1" u="sng" dirty="0">
                <a:solidFill>
                  <a:srgbClr val="A349A2"/>
                </a:solidFill>
                <a:latin typeface="Roboto" panose="02000000000000000000" pitchFamily="2" charset="0"/>
                <a:ea typeface="Roboto" panose="02000000000000000000" pitchFamily="2" charset="0"/>
                <a:cs typeface="Roboto" panose="02000000000000000000" pitchFamily="2" charset="0"/>
              </a:rPr>
              <a:t>First 4 well-child visits</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 screening for caregiver depression, intimate partner violence (IPV), and barriers to concrete supports, Touchpoints-informed focus on the baby’s developing temperament, personality, anticipatory guidance and related parent coaching.</a:t>
            </a:r>
          </a:p>
          <a:p>
            <a:pPr marL="457200" lvl="0" indent="-330200">
              <a:lnSpc>
                <a:spcPct val="100000"/>
              </a:lnSpc>
              <a:spcBef>
                <a:spcPts val="1000"/>
              </a:spcBef>
              <a:buSzPts val="1600"/>
              <a:buFont typeface="Arial"/>
              <a:buChar char="◉"/>
            </a:pPr>
            <a:r>
              <a:rPr lang="en-US" sz="2000" b="1" u="sng" dirty="0">
                <a:solidFill>
                  <a:srgbClr val="A349A2"/>
                </a:solidFill>
                <a:latin typeface="Roboto" panose="02000000000000000000" pitchFamily="2" charset="0"/>
                <a:ea typeface="Roboto" panose="02000000000000000000" pitchFamily="2" charset="0"/>
                <a:cs typeface="Roboto" panose="02000000000000000000" pitchFamily="2" charset="0"/>
              </a:rPr>
              <a:t>6-month visit</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a:t>
            </a: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rPr>
              <a:t>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wrap-up to the intervention, transition plan implementation to assure ongoing support within the family-centered medical home. </a:t>
            </a:r>
          </a:p>
          <a:p>
            <a:pPr marL="457200" lvl="0" indent="-330200">
              <a:lnSpc>
                <a:spcPct val="100000"/>
              </a:lnSpc>
              <a:spcBef>
                <a:spcPts val="1000"/>
              </a:spcBef>
              <a:buSzPts val="1600"/>
              <a:buFont typeface="Arial"/>
              <a:buChar char="◉"/>
            </a:pPr>
            <a:r>
              <a:rPr lang="en-US" sz="2000" b="1" u="sng" dirty="0">
                <a:solidFill>
                  <a:srgbClr val="A349A2"/>
                </a:solidFill>
                <a:latin typeface="Roboto" panose="02000000000000000000" pitchFamily="2" charset="0"/>
                <a:ea typeface="Roboto" panose="02000000000000000000" pitchFamily="2" charset="0"/>
                <a:cs typeface="Roboto" panose="02000000000000000000" pitchFamily="2" charset="0"/>
              </a:rPr>
              <a:t>Weekly interdisciplinary case review</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 assures all positive screens are addressed on ongoing basis.</a:t>
            </a:r>
          </a:p>
          <a:p>
            <a:pPr marL="457200" lvl="0" indent="-330200">
              <a:lnSpc>
                <a:spcPct val="100000"/>
              </a:lnSpc>
              <a:spcBef>
                <a:spcPts val="1000"/>
              </a:spcBef>
              <a:buSzPts val="1600"/>
              <a:buFont typeface="Arial"/>
              <a:buChar char="◉"/>
            </a:pPr>
            <a:r>
              <a:rPr lang="en-US" sz="2000" b="1" u="sng" dirty="0">
                <a:solidFill>
                  <a:srgbClr val="A349A2"/>
                </a:solidFill>
                <a:latin typeface="Roboto" panose="02000000000000000000" pitchFamily="2" charset="0"/>
                <a:ea typeface="Roboto" panose="02000000000000000000" pitchFamily="2" charset="0"/>
                <a:cs typeface="Roboto" panose="02000000000000000000" pitchFamily="2" charset="0"/>
              </a:rPr>
              <a:t>Leveraging of legal partnerships throughout</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 to help families overcome barriers to concrete supports (including rapid response representation).</a:t>
            </a:r>
          </a:p>
          <a:p>
            <a:pPr marL="457200" lvl="0" indent="-330200">
              <a:lnSpc>
                <a:spcPct val="100000"/>
              </a:lnSpc>
              <a:spcBef>
                <a:spcPts val="1000"/>
              </a:spcBef>
              <a:buSzPts val="1600"/>
              <a:buFont typeface="Arial"/>
              <a:buChar char="◉"/>
            </a:pPr>
            <a:r>
              <a:rPr lang="en-US" sz="2000" b="1" u="sng" dirty="0">
                <a:solidFill>
                  <a:srgbClr val="A349A2"/>
                </a:solidFill>
                <a:latin typeface="Roboto" panose="02000000000000000000" pitchFamily="2" charset="0"/>
                <a:ea typeface="Roboto" panose="02000000000000000000" pitchFamily="2" charset="0"/>
                <a:cs typeface="Roboto" panose="02000000000000000000" pitchFamily="2" charset="0"/>
              </a:rPr>
              <a:t>Continuous Quality Improvement</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 to monitor implementation and allow data-based adaptation to local environments.</a:t>
            </a:r>
          </a:p>
          <a:p>
            <a:pPr marL="0" lvl="0" indent="0">
              <a:lnSpc>
                <a:spcPct val="100000"/>
              </a:lnSpc>
              <a:spcBef>
                <a:spcPts val="1000"/>
              </a:spcBef>
              <a:buSzPts val="2400"/>
              <a:buNone/>
            </a:pPr>
            <a:endParaRPr lang="en-US" sz="3600" dirty="0">
              <a:latin typeface="Roboto" panose="02000000000000000000" pitchFamily="2" charset="0"/>
              <a:ea typeface="Roboto" panose="02000000000000000000" pitchFamily="2" charset="0"/>
              <a:cs typeface="Roboto" panose="02000000000000000000" pitchFamily="2" charset="0"/>
            </a:endParaRPr>
          </a:p>
        </p:txBody>
      </p:sp>
      <p:sp>
        <p:nvSpPr>
          <p:cNvPr id="14" name="Title 3">
            <a:extLst>
              <a:ext uri="{FF2B5EF4-FFF2-40B4-BE49-F238E27FC236}">
                <a16:creationId xmlns:a16="http://schemas.microsoft.com/office/drawing/2014/main" id="{7021F8AF-8D77-13B2-B029-A3076702D7C7}"/>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DULCE: The Intervention</a:t>
            </a:r>
            <a:endParaRPr lang="en-US" sz="3600" dirty="0"/>
          </a:p>
        </p:txBody>
      </p:sp>
      <p:grpSp>
        <p:nvGrpSpPr>
          <p:cNvPr id="4" name="Group 3">
            <a:extLst>
              <a:ext uri="{FF2B5EF4-FFF2-40B4-BE49-F238E27FC236}">
                <a16:creationId xmlns:a16="http://schemas.microsoft.com/office/drawing/2014/main" id="{D8CF6463-13B2-95EC-7814-D40A1B30A11D}"/>
              </a:ext>
            </a:extLst>
          </p:cNvPr>
          <p:cNvGrpSpPr/>
          <p:nvPr/>
        </p:nvGrpSpPr>
        <p:grpSpPr>
          <a:xfrm>
            <a:off x="2136103" y="59256"/>
            <a:ext cx="4222103" cy="820400"/>
            <a:chOff x="2136103" y="59256"/>
            <a:chExt cx="4222103" cy="820400"/>
          </a:xfrm>
        </p:grpSpPr>
        <p:sp>
          <p:nvSpPr>
            <p:cNvPr id="5" name="Rectangle 4">
              <a:extLst>
                <a:ext uri="{FF2B5EF4-FFF2-40B4-BE49-F238E27FC236}">
                  <a16:creationId xmlns:a16="http://schemas.microsoft.com/office/drawing/2014/main" id="{E7F24A9F-A765-57E0-ED98-8701361F4018}"/>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6E86AE1-5481-A37A-4F9D-41D7DB40211B}"/>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0" name="Picture 2" descr="A blue text on a black background&#10;&#10;Description automatically generated">
              <a:extLst>
                <a:ext uri="{FF2B5EF4-FFF2-40B4-BE49-F238E27FC236}">
                  <a16:creationId xmlns:a16="http://schemas.microsoft.com/office/drawing/2014/main" id="{0A671C48-8DF4-C5BF-299A-43E75E2BF4C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8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2F7E8-C8F5-A9EF-5969-C613D5279AAE}"/>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9A265FCE-38C4-3B98-6344-D2592ABE90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06DA7D6D-421C-FC52-54CD-617769F4555F}"/>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1019984F-0BC3-269F-3A23-AAFCB57E872D}"/>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D1135EDC-CC03-6946-08E6-4975D554C241}"/>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97076C81-5ED9-FCB1-B290-B1141E1E85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3">
            <a:extLst>
              <a:ext uri="{FF2B5EF4-FFF2-40B4-BE49-F238E27FC236}">
                <a16:creationId xmlns:a16="http://schemas.microsoft.com/office/drawing/2014/main" id="{F6153B59-43F3-B7EC-65CE-6B493D4D3B4D}"/>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Why the Three Sectors?</a:t>
            </a:r>
            <a:endParaRPr lang="en-US" sz="3600" dirty="0"/>
          </a:p>
        </p:txBody>
      </p:sp>
      <p:grpSp>
        <p:nvGrpSpPr>
          <p:cNvPr id="33" name="Group 32">
            <a:extLst>
              <a:ext uri="{FF2B5EF4-FFF2-40B4-BE49-F238E27FC236}">
                <a16:creationId xmlns:a16="http://schemas.microsoft.com/office/drawing/2014/main" id="{F13D3D8D-5414-737F-1668-4FBAC3F85BCC}"/>
              </a:ext>
            </a:extLst>
          </p:cNvPr>
          <p:cNvGrpSpPr/>
          <p:nvPr/>
        </p:nvGrpSpPr>
        <p:grpSpPr>
          <a:xfrm>
            <a:off x="725928" y="2116709"/>
            <a:ext cx="7613738" cy="3551969"/>
            <a:chOff x="1202178" y="2116709"/>
            <a:chExt cx="7613738" cy="3551969"/>
          </a:xfrm>
        </p:grpSpPr>
        <p:grpSp>
          <p:nvGrpSpPr>
            <p:cNvPr id="4" name="Google Shape;336;p23">
              <a:extLst>
                <a:ext uri="{FF2B5EF4-FFF2-40B4-BE49-F238E27FC236}">
                  <a16:creationId xmlns:a16="http://schemas.microsoft.com/office/drawing/2014/main" id="{62D14AB6-85A8-F8D2-F8CC-30C180CC2C8A}"/>
                </a:ext>
              </a:extLst>
            </p:cNvPr>
            <p:cNvGrpSpPr/>
            <p:nvPr/>
          </p:nvGrpSpPr>
          <p:grpSpPr>
            <a:xfrm>
              <a:off x="1202178" y="2116709"/>
              <a:ext cx="7388149" cy="3551969"/>
              <a:chOff x="0" y="276272"/>
              <a:chExt cx="7388149" cy="3551969"/>
            </a:xfrm>
          </p:grpSpPr>
          <p:sp>
            <p:nvSpPr>
              <p:cNvPr id="5" name="Google Shape;337;p23">
                <a:extLst>
                  <a:ext uri="{FF2B5EF4-FFF2-40B4-BE49-F238E27FC236}">
                    <a16:creationId xmlns:a16="http://schemas.microsoft.com/office/drawing/2014/main" id="{447B8163-8A1F-7FF0-0C91-A8F3A41A6142}"/>
                  </a:ext>
                </a:extLst>
              </p:cNvPr>
              <p:cNvSpPr/>
              <p:nvPr/>
            </p:nvSpPr>
            <p:spPr>
              <a:xfrm>
                <a:off x="0" y="276272"/>
                <a:ext cx="2211515" cy="3006296"/>
              </a:xfrm>
              <a:prstGeom prst="round2SameRect">
                <a:avLst>
                  <a:gd name="adj1" fmla="val 8000"/>
                  <a:gd name="adj2" fmla="val 0"/>
                </a:avLst>
              </a:prstGeom>
              <a:solidFill>
                <a:schemeClr val="lt1">
                  <a:alpha val="88627"/>
                </a:schemeClr>
              </a:solidFill>
              <a:ln w="25400" cap="flat" cmpd="sng">
                <a:solidFill>
                  <a:srgbClr val="864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 name="Google Shape;338;p23">
                <a:extLst>
                  <a:ext uri="{FF2B5EF4-FFF2-40B4-BE49-F238E27FC236}">
                    <a16:creationId xmlns:a16="http://schemas.microsoft.com/office/drawing/2014/main" id="{2AB8B924-1B92-922E-16AF-F8EA1E7C626C}"/>
                  </a:ext>
                </a:extLst>
              </p:cNvPr>
              <p:cNvSpPr txBox="1"/>
              <p:nvPr/>
            </p:nvSpPr>
            <p:spPr>
              <a:xfrm>
                <a:off x="51818" y="328090"/>
                <a:ext cx="2107879" cy="2954478"/>
              </a:xfrm>
              <a:prstGeom prst="rect">
                <a:avLst/>
              </a:prstGeom>
              <a:noFill/>
              <a:ln>
                <a:noFill/>
              </a:ln>
            </p:spPr>
            <p:txBody>
              <a:bodyPr spcFirstLastPara="1" wrap="square" lIns="17775" tIns="53325" rIns="17775" bIns="17775" anchor="t" anchorCtr="0">
                <a:noAutofit/>
              </a:bodyPr>
              <a:lstStyle/>
              <a:p>
                <a:pPr marL="114297" marR="0" lvl="1" indent="-114297" algn="l" rtl="0">
                  <a:lnSpc>
                    <a:spcPct val="90000"/>
                  </a:lnSpc>
                  <a:spcBef>
                    <a:spcPts val="0"/>
                  </a:spcBef>
                  <a:spcAft>
                    <a:spcPts val="0"/>
                  </a:spcAft>
                  <a:buClr>
                    <a:srgbClr val="000000"/>
                  </a:buClr>
                  <a:buSzPts val="1400"/>
                  <a:buFont typeface="Arial"/>
                  <a:buChar char="•"/>
                </a:pP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Accountable</a:t>
                </a: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for building a local system for young children and their families.</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14297" marR="0" lvl="1" indent="-114297" algn="l" rtl="0">
                  <a:lnSpc>
                    <a:spcPct val="90000"/>
                  </a:lnSpc>
                  <a:spcBef>
                    <a:spcPts val="600"/>
                  </a:spcBef>
                  <a:spcAft>
                    <a:spcPts val="0"/>
                  </a:spcAft>
                  <a:buClr>
                    <a:srgbClr val="000000"/>
                  </a:buClr>
                  <a:buSzPts val="1400"/>
                  <a:buFont typeface="Arial"/>
                  <a:buChar char="•"/>
                </a:pP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Immersed</a:t>
                </a: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in the community’s supports to address SDOH.</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14297" marR="0" lvl="1" indent="-114297" algn="l" rtl="0">
                  <a:lnSpc>
                    <a:spcPct val="90000"/>
                  </a:lnSpc>
                  <a:spcBef>
                    <a:spcPts val="600"/>
                  </a:spcBef>
                  <a:spcAft>
                    <a:spcPts val="0"/>
                  </a:spcAft>
                  <a:buClr>
                    <a:srgbClr val="000000"/>
                  </a:buClr>
                  <a:buSzPts val="1400"/>
                  <a:buFont typeface="Arial"/>
                  <a:buChar char="•"/>
                </a:pP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Able to drive </a:t>
                </a: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evidence-informed </a:t>
                </a: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practices and programs.</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14297" marR="0" lvl="1" indent="-114297" algn="l" rtl="0">
                  <a:lnSpc>
                    <a:spcPct val="90000"/>
                  </a:lnSpc>
                  <a:spcBef>
                    <a:spcPts val="600"/>
                  </a:spcBef>
                  <a:spcAft>
                    <a:spcPts val="0"/>
                  </a:spcAft>
                  <a:buClr>
                    <a:srgbClr val="000000"/>
                  </a:buClr>
                  <a:buSzPts val="1400"/>
                  <a:buFont typeface="Arial"/>
                  <a:buChar char="•"/>
                </a:pP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Organized</a:t>
                </a: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to influence policy and practice.</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0" name="Google Shape;339;p23">
                <a:extLst>
                  <a:ext uri="{FF2B5EF4-FFF2-40B4-BE49-F238E27FC236}">
                    <a16:creationId xmlns:a16="http://schemas.microsoft.com/office/drawing/2014/main" id="{844D2D1B-FCE3-81CF-04F8-95AFA7531C2A}"/>
                  </a:ext>
                </a:extLst>
              </p:cNvPr>
              <p:cNvSpPr/>
              <p:nvPr/>
            </p:nvSpPr>
            <p:spPr>
              <a:xfrm>
                <a:off x="0" y="2999256"/>
                <a:ext cx="2211515" cy="709865"/>
              </a:xfrm>
              <a:prstGeom prst="rect">
                <a:avLst/>
              </a:prstGeom>
              <a:solidFill>
                <a:srgbClr val="864585"/>
              </a:solidFill>
              <a:ln w="25400" cap="flat" cmpd="sng">
                <a:solidFill>
                  <a:srgbClr val="86458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340;p23">
                <a:extLst>
                  <a:ext uri="{FF2B5EF4-FFF2-40B4-BE49-F238E27FC236}">
                    <a16:creationId xmlns:a16="http://schemas.microsoft.com/office/drawing/2014/main" id="{A1E6BB6B-68AC-FA7F-B6B5-954A499E02C8}"/>
                  </a:ext>
                </a:extLst>
              </p:cNvPr>
              <p:cNvSpPr txBox="1"/>
              <p:nvPr/>
            </p:nvSpPr>
            <p:spPr>
              <a:xfrm>
                <a:off x="7044" y="2993852"/>
                <a:ext cx="1557405" cy="709865"/>
              </a:xfrm>
              <a:prstGeom prst="rect">
                <a:avLst/>
              </a:prstGeom>
              <a:solidFill>
                <a:srgbClr val="864585"/>
              </a:solidFill>
              <a:ln>
                <a:noFill/>
              </a:ln>
            </p:spPr>
            <p:txBody>
              <a:bodyPr spcFirstLastPara="1" wrap="square" lIns="76200" tIns="0" rIns="25400" bIns="0" anchor="ctr" anchorCtr="0">
                <a:noAutofit/>
              </a:bodyPr>
              <a:lstStyle/>
              <a:p>
                <a:pPr marL="0" marR="0" lvl="0" indent="0" algn="ctr" rtl="0">
                  <a:lnSpc>
                    <a:spcPct val="90000"/>
                  </a:lnSpc>
                  <a:spcBef>
                    <a:spcPts val="0"/>
                  </a:spcBef>
                  <a:spcAft>
                    <a:spcPts val="0"/>
                  </a:spcAft>
                  <a:buNone/>
                </a:pPr>
                <a:r>
                  <a:rPr lang="en-US" sz="2000" b="1" i="0" u="none" strike="noStrike" cap="none" dirty="0">
                    <a:solidFill>
                      <a:srgbClr val="FFFFFF"/>
                    </a:solidFill>
                    <a:latin typeface="Arial"/>
                    <a:ea typeface="Arial"/>
                    <a:cs typeface="Arial"/>
                    <a:sym typeface="Arial"/>
                  </a:rPr>
                  <a:t>Early Childhood</a:t>
                </a:r>
                <a:endParaRPr sz="1400" b="0" i="0" u="none" strike="noStrike" cap="none" dirty="0">
                  <a:solidFill>
                    <a:srgbClr val="000000"/>
                  </a:solidFill>
                  <a:latin typeface="Arial"/>
                  <a:ea typeface="Arial"/>
                  <a:cs typeface="Arial"/>
                  <a:sym typeface="Arial"/>
                </a:endParaRPr>
              </a:p>
            </p:txBody>
          </p:sp>
          <p:sp>
            <p:nvSpPr>
              <p:cNvPr id="13" name="Google Shape;341;p23">
                <a:extLst>
                  <a:ext uri="{FF2B5EF4-FFF2-40B4-BE49-F238E27FC236}">
                    <a16:creationId xmlns:a16="http://schemas.microsoft.com/office/drawing/2014/main" id="{3CB41A67-7AD7-0476-41C3-6767DDEBF064}"/>
                  </a:ext>
                </a:extLst>
              </p:cNvPr>
              <p:cNvSpPr/>
              <p:nvPr/>
            </p:nvSpPr>
            <p:spPr>
              <a:xfrm>
                <a:off x="1564449" y="2948542"/>
                <a:ext cx="879699" cy="879699"/>
              </a:xfrm>
              <a:prstGeom prst="ellipse">
                <a:avLst/>
              </a:prstGeom>
              <a:solidFill>
                <a:srgbClr val="FFFFFF"/>
              </a:solidFill>
              <a:ln w="25400" cap="flat" cmpd="sng">
                <a:solidFill>
                  <a:srgbClr val="DAD7EE">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15" name="Google Shape;342;p23">
                <a:extLst>
                  <a:ext uri="{FF2B5EF4-FFF2-40B4-BE49-F238E27FC236}">
                    <a16:creationId xmlns:a16="http://schemas.microsoft.com/office/drawing/2014/main" id="{27385367-8B7B-F2E0-DAF2-6F9565E054DE}"/>
                  </a:ext>
                </a:extLst>
              </p:cNvPr>
              <p:cNvSpPr/>
              <p:nvPr/>
            </p:nvSpPr>
            <p:spPr>
              <a:xfrm>
                <a:off x="2590877" y="296247"/>
                <a:ext cx="2211515" cy="2971034"/>
              </a:xfrm>
              <a:prstGeom prst="round2SameRect">
                <a:avLst>
                  <a:gd name="adj1" fmla="val 8000"/>
                  <a:gd name="adj2" fmla="val 0"/>
                </a:avLst>
              </a:prstGeom>
              <a:solidFill>
                <a:schemeClr val="lt1">
                  <a:alpha val="88627"/>
                </a:schemeClr>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 name="Google Shape;343;p23">
                <a:extLst>
                  <a:ext uri="{FF2B5EF4-FFF2-40B4-BE49-F238E27FC236}">
                    <a16:creationId xmlns:a16="http://schemas.microsoft.com/office/drawing/2014/main" id="{EF81EE20-68D2-F9F9-A122-10200DA78B5B}"/>
                  </a:ext>
                </a:extLst>
              </p:cNvPr>
              <p:cNvSpPr txBox="1"/>
              <p:nvPr/>
            </p:nvSpPr>
            <p:spPr>
              <a:xfrm>
                <a:off x="2642695" y="348065"/>
                <a:ext cx="2107879" cy="2919216"/>
              </a:xfrm>
              <a:prstGeom prst="rect">
                <a:avLst/>
              </a:prstGeom>
              <a:noFill/>
              <a:ln>
                <a:noFill/>
              </a:ln>
            </p:spPr>
            <p:txBody>
              <a:bodyPr spcFirstLastPara="1" wrap="square" lIns="17775" tIns="53325" rIns="17775" bIns="17775" anchor="t" anchorCtr="0">
                <a:noAutofit/>
              </a:bodyPr>
              <a:lstStyle/>
              <a:p>
                <a:pPr marL="114297" marR="0" lvl="1" indent="-114297" algn="l" rtl="0">
                  <a:lnSpc>
                    <a:spcPct val="90000"/>
                  </a:lnSpc>
                  <a:spcBef>
                    <a:spcPts val="0"/>
                  </a:spcBef>
                  <a:spcAft>
                    <a:spcPts val="0"/>
                  </a:spcAft>
                  <a:buClr>
                    <a:srgbClr val="000000"/>
                  </a:buClr>
                  <a:buSzPts val="1400"/>
                  <a:buFont typeface="Arial"/>
                  <a:buChar char="•"/>
                </a:pP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Universal reach.</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14297" marR="0" lvl="1" indent="-114297" algn="l" rtl="0">
                  <a:lnSpc>
                    <a:spcPct val="90000"/>
                  </a:lnSpc>
                  <a:spcBef>
                    <a:spcPts val="600"/>
                  </a:spcBef>
                  <a:spcAft>
                    <a:spcPts val="0"/>
                  </a:spcAft>
                  <a:buClr>
                    <a:srgbClr val="000000"/>
                  </a:buClr>
                  <a:buSzPts val="1400"/>
                  <a:buFont typeface="Arial"/>
                  <a:buChar char="•"/>
                </a:pP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Longitudinal relationships </a:t>
                </a: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with families.</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14297" marR="0" lvl="1" indent="-114297" algn="l" rtl="0">
                  <a:lnSpc>
                    <a:spcPct val="90000"/>
                  </a:lnSpc>
                  <a:spcBef>
                    <a:spcPts val="600"/>
                  </a:spcBef>
                  <a:spcAft>
                    <a:spcPts val="0"/>
                  </a:spcAft>
                  <a:buClr>
                    <a:srgbClr val="000000"/>
                  </a:buClr>
                  <a:buSzPts val="1400"/>
                  <a:buFont typeface="Arial"/>
                  <a:buChar char="•"/>
                </a:pP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Well-versed in the use of standard protocols to improve </a:t>
                </a: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quality of care.</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7" name="Google Shape;344;p23">
                <a:extLst>
                  <a:ext uri="{FF2B5EF4-FFF2-40B4-BE49-F238E27FC236}">
                    <a16:creationId xmlns:a16="http://schemas.microsoft.com/office/drawing/2014/main" id="{6452CCA9-5F32-C4CD-3BA4-29F7561FEAB2}"/>
                  </a:ext>
                </a:extLst>
              </p:cNvPr>
              <p:cNvSpPr/>
              <p:nvPr/>
            </p:nvSpPr>
            <p:spPr>
              <a:xfrm>
                <a:off x="2585758" y="2987975"/>
                <a:ext cx="2223690" cy="709865"/>
              </a:xfrm>
              <a:prstGeom prst="rect">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 name="Google Shape;345;p23">
                <a:extLst>
                  <a:ext uri="{FF2B5EF4-FFF2-40B4-BE49-F238E27FC236}">
                    <a16:creationId xmlns:a16="http://schemas.microsoft.com/office/drawing/2014/main" id="{442E5648-50D1-3462-CBE1-F0BFF40FFE99}"/>
                  </a:ext>
                </a:extLst>
              </p:cNvPr>
              <p:cNvSpPr txBox="1"/>
              <p:nvPr/>
            </p:nvSpPr>
            <p:spPr>
              <a:xfrm>
                <a:off x="2597932" y="2987975"/>
                <a:ext cx="1557405" cy="709865"/>
              </a:xfrm>
              <a:prstGeom prst="rect">
                <a:avLst/>
              </a:prstGeom>
              <a:noFill/>
              <a:ln>
                <a:noFill/>
              </a:ln>
            </p:spPr>
            <p:txBody>
              <a:bodyPr spcFirstLastPara="1" wrap="square" lIns="76200" tIns="0" rIns="25400" bIns="0" anchor="ctr" anchorCtr="0">
                <a:noAutofit/>
              </a:bodyPr>
              <a:lstStyle/>
              <a:p>
                <a:pPr marL="0" marR="0" lvl="0" indent="0" algn="ctr" rtl="0">
                  <a:lnSpc>
                    <a:spcPct val="90000"/>
                  </a:lnSpc>
                  <a:spcBef>
                    <a:spcPts val="0"/>
                  </a:spcBef>
                  <a:spcAft>
                    <a:spcPts val="0"/>
                  </a:spcAft>
                  <a:buNone/>
                </a:pPr>
                <a:r>
                  <a:rPr lang="en-US" sz="2000" b="1" i="0" u="none" strike="noStrike" cap="none">
                    <a:solidFill>
                      <a:srgbClr val="FFFFFF"/>
                    </a:solidFill>
                    <a:latin typeface="Arial"/>
                    <a:ea typeface="Arial"/>
                    <a:cs typeface="Arial"/>
                    <a:sym typeface="Arial"/>
                  </a:rPr>
                  <a:t>Health</a:t>
                </a:r>
                <a:endParaRPr sz="1400" b="0" i="0" u="none" strike="noStrike" cap="none">
                  <a:solidFill>
                    <a:srgbClr val="000000"/>
                  </a:solidFill>
                  <a:latin typeface="Arial"/>
                  <a:ea typeface="Arial"/>
                  <a:cs typeface="Arial"/>
                  <a:sym typeface="Arial"/>
                </a:endParaRPr>
              </a:p>
            </p:txBody>
          </p:sp>
          <p:sp>
            <p:nvSpPr>
              <p:cNvPr id="20" name="Google Shape;347;p23">
                <a:extLst>
                  <a:ext uri="{FF2B5EF4-FFF2-40B4-BE49-F238E27FC236}">
                    <a16:creationId xmlns:a16="http://schemas.microsoft.com/office/drawing/2014/main" id="{F5BAD339-16E5-9CB1-E08D-4CD55E7303C9}"/>
                  </a:ext>
                </a:extLst>
              </p:cNvPr>
              <p:cNvSpPr/>
              <p:nvPr/>
            </p:nvSpPr>
            <p:spPr>
              <a:xfrm>
                <a:off x="5176634" y="322756"/>
                <a:ext cx="2211515" cy="2865000"/>
              </a:xfrm>
              <a:prstGeom prst="round2SameRect">
                <a:avLst>
                  <a:gd name="adj1" fmla="val 8000"/>
                  <a:gd name="adj2" fmla="val 0"/>
                </a:avLst>
              </a:prstGeom>
              <a:solidFill>
                <a:schemeClr val="lt1">
                  <a:alpha val="88627"/>
                </a:schemeClr>
              </a:solidFill>
              <a:ln w="25400" cap="flat" cmpd="sng">
                <a:solidFill>
                  <a:srgbClr val="4DC58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 name="Google Shape;348;p23">
                <a:extLst>
                  <a:ext uri="{FF2B5EF4-FFF2-40B4-BE49-F238E27FC236}">
                    <a16:creationId xmlns:a16="http://schemas.microsoft.com/office/drawing/2014/main" id="{96D711B6-8983-3F38-D3FB-0E58C15247EB}"/>
                  </a:ext>
                </a:extLst>
              </p:cNvPr>
              <p:cNvSpPr txBox="1"/>
              <p:nvPr/>
            </p:nvSpPr>
            <p:spPr>
              <a:xfrm>
                <a:off x="5228452" y="374574"/>
                <a:ext cx="2107879" cy="2813182"/>
              </a:xfrm>
              <a:prstGeom prst="rect">
                <a:avLst/>
              </a:prstGeom>
              <a:noFill/>
              <a:ln>
                <a:noFill/>
              </a:ln>
            </p:spPr>
            <p:txBody>
              <a:bodyPr spcFirstLastPara="1" wrap="square" lIns="17775" tIns="53325" rIns="17775" bIns="17775" anchor="t" anchorCtr="0">
                <a:noAutofit/>
              </a:bodyPr>
              <a:lstStyle/>
              <a:p>
                <a:pPr marL="114297" marR="0" lvl="1" indent="-114297" algn="l" rtl="0">
                  <a:lnSpc>
                    <a:spcPct val="90000"/>
                  </a:lnSpc>
                  <a:spcBef>
                    <a:spcPts val="0"/>
                  </a:spcBef>
                  <a:spcAft>
                    <a:spcPts val="0"/>
                  </a:spcAft>
                  <a:buClr>
                    <a:srgbClr val="000000"/>
                  </a:buClr>
                  <a:buSzPts val="1400"/>
                  <a:buFont typeface="Arial"/>
                  <a:buChar char="•"/>
                </a:pP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Well-versed in </a:t>
                </a: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family rights and system responsibilities.</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14297" marR="0" lvl="1" indent="-114297" algn="l" rtl="0">
                  <a:lnSpc>
                    <a:spcPct val="90000"/>
                  </a:lnSpc>
                  <a:spcBef>
                    <a:spcPts val="600"/>
                  </a:spcBef>
                  <a:spcAft>
                    <a:spcPts val="0"/>
                  </a:spcAft>
                  <a:buClr>
                    <a:srgbClr val="000000"/>
                  </a:buClr>
                  <a:buSzPts val="1400"/>
                  <a:buFont typeface="Arial"/>
                  <a:buChar char="•"/>
                </a:pPr>
                <a:r>
                  <a:rPr lang="en-US"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Professional orientation toward </a:t>
                </a: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problem-solving and advocacy. </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a:p>
                <a:pPr marL="114297" marR="0" lvl="1" indent="-114297" algn="l" rtl="0">
                  <a:lnSpc>
                    <a:spcPct val="90000"/>
                  </a:lnSpc>
                  <a:spcBef>
                    <a:spcPts val="600"/>
                  </a:spcBef>
                  <a:spcAft>
                    <a:spcPts val="0"/>
                  </a:spcAft>
                  <a:buClr>
                    <a:srgbClr val="000000"/>
                  </a:buClr>
                  <a:buSzPts val="1400"/>
                  <a:buFont typeface="Arial"/>
                  <a:buChar char="•"/>
                </a:pPr>
                <a:r>
                  <a:rPr lang="en-US" sz="13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Policy lens and expertise.</a:t>
                </a:r>
                <a:endParaRPr sz="13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22" name="Google Shape;349;p23">
                <a:extLst>
                  <a:ext uri="{FF2B5EF4-FFF2-40B4-BE49-F238E27FC236}">
                    <a16:creationId xmlns:a16="http://schemas.microsoft.com/office/drawing/2014/main" id="{9A49DD57-79CD-DDAD-2D48-6281F032A092}"/>
                  </a:ext>
                </a:extLst>
              </p:cNvPr>
              <p:cNvSpPr/>
              <p:nvPr/>
            </p:nvSpPr>
            <p:spPr>
              <a:xfrm>
                <a:off x="5176634" y="3003774"/>
                <a:ext cx="2211515" cy="709865"/>
              </a:xfrm>
              <a:prstGeom prst="rect">
                <a:avLst/>
              </a:prstGeom>
              <a:solidFill>
                <a:srgbClr val="4DC58D"/>
              </a:solidFill>
              <a:ln w="25400" cap="flat" cmpd="sng">
                <a:solidFill>
                  <a:srgbClr val="4DC58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350;p23">
                <a:extLst>
                  <a:ext uri="{FF2B5EF4-FFF2-40B4-BE49-F238E27FC236}">
                    <a16:creationId xmlns:a16="http://schemas.microsoft.com/office/drawing/2014/main" id="{B68F0AA2-8065-1BD0-C845-FD2F46CD3F13}"/>
                  </a:ext>
                </a:extLst>
              </p:cNvPr>
              <p:cNvSpPr txBox="1"/>
              <p:nvPr/>
            </p:nvSpPr>
            <p:spPr>
              <a:xfrm>
                <a:off x="5176634" y="3003774"/>
                <a:ext cx="1557405" cy="709865"/>
              </a:xfrm>
              <a:prstGeom prst="rect">
                <a:avLst/>
              </a:prstGeom>
              <a:noFill/>
              <a:ln>
                <a:noFill/>
              </a:ln>
            </p:spPr>
            <p:txBody>
              <a:bodyPr spcFirstLastPara="1" wrap="square" lIns="76200" tIns="0" rIns="25400" bIns="0" anchor="ctr" anchorCtr="0">
                <a:noAutofit/>
              </a:bodyPr>
              <a:lstStyle/>
              <a:p>
                <a:pPr marL="0" marR="0" lvl="0" indent="0" algn="ctr" rtl="0">
                  <a:lnSpc>
                    <a:spcPct val="90000"/>
                  </a:lnSpc>
                  <a:spcBef>
                    <a:spcPts val="0"/>
                  </a:spcBef>
                  <a:spcAft>
                    <a:spcPts val="0"/>
                  </a:spcAft>
                  <a:buNone/>
                </a:pPr>
                <a:endParaRPr sz="2000" b="1" i="0" u="none" strike="noStrike" cap="none">
                  <a:solidFill>
                    <a:srgbClr val="FFFFFF"/>
                  </a:solidFill>
                  <a:latin typeface="Arial"/>
                  <a:ea typeface="Arial"/>
                  <a:cs typeface="Arial"/>
                  <a:sym typeface="Arial"/>
                </a:endParaRPr>
              </a:p>
              <a:p>
                <a:pPr marL="0" marR="0" lvl="0" indent="0" algn="ctr" rtl="0">
                  <a:lnSpc>
                    <a:spcPct val="90000"/>
                  </a:lnSpc>
                  <a:spcBef>
                    <a:spcPts val="700"/>
                  </a:spcBef>
                  <a:spcAft>
                    <a:spcPts val="0"/>
                  </a:spcAft>
                  <a:buNone/>
                </a:pPr>
                <a:r>
                  <a:rPr lang="en-US" sz="2000" b="1" i="0" u="none" strike="noStrike" cap="none">
                    <a:solidFill>
                      <a:srgbClr val="FFFFFF"/>
                    </a:solidFill>
                    <a:latin typeface="Arial"/>
                    <a:ea typeface="Arial"/>
                    <a:cs typeface="Arial"/>
                    <a:sym typeface="Arial"/>
                  </a:rPr>
                  <a:t>Legal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700"/>
                  </a:spcBef>
                  <a:spcAft>
                    <a:spcPts val="0"/>
                  </a:spcAft>
                  <a:buNone/>
                </a:pPr>
                <a:endParaRPr sz="2000" b="1" i="0" u="none" strike="noStrike" cap="none">
                  <a:solidFill>
                    <a:srgbClr val="FFFFFF"/>
                  </a:solidFill>
                  <a:latin typeface="Arial"/>
                  <a:ea typeface="Arial"/>
                  <a:cs typeface="Arial"/>
                  <a:sym typeface="Arial"/>
                </a:endParaRPr>
              </a:p>
            </p:txBody>
          </p:sp>
        </p:grpSp>
        <p:pic>
          <p:nvPicPr>
            <p:cNvPr id="25" name="Google Shape;352;p23" descr="BabyCrawling">
              <a:extLst>
                <a:ext uri="{FF2B5EF4-FFF2-40B4-BE49-F238E27FC236}">
                  <a16:creationId xmlns:a16="http://schemas.microsoft.com/office/drawing/2014/main" id="{B5676764-43FF-464F-67CD-C7A7DAE696C5}"/>
                </a:ext>
              </a:extLst>
            </p:cNvPr>
            <p:cNvPicPr preferRelativeResize="0"/>
            <p:nvPr/>
          </p:nvPicPr>
          <p:blipFill rotWithShape="1">
            <a:blip r:embed="rId6">
              <a:alphaModFix/>
            </a:blip>
            <a:srcRect/>
            <a:stretch/>
          </p:blipFill>
          <p:spPr>
            <a:xfrm>
              <a:off x="2827125" y="4839693"/>
              <a:ext cx="746898" cy="746898"/>
            </a:xfrm>
            <a:prstGeom prst="rect">
              <a:avLst/>
            </a:prstGeom>
            <a:noFill/>
            <a:ln>
              <a:noFill/>
            </a:ln>
          </p:spPr>
        </p:pic>
        <p:grpSp>
          <p:nvGrpSpPr>
            <p:cNvPr id="29" name="Group 28">
              <a:extLst>
                <a:ext uri="{FF2B5EF4-FFF2-40B4-BE49-F238E27FC236}">
                  <a16:creationId xmlns:a16="http://schemas.microsoft.com/office/drawing/2014/main" id="{77F683D3-02FA-E72B-60E1-2BF8AC289E76}"/>
                </a:ext>
              </a:extLst>
            </p:cNvPr>
            <p:cNvGrpSpPr/>
            <p:nvPr/>
          </p:nvGrpSpPr>
          <p:grpSpPr>
            <a:xfrm>
              <a:off x="5359551" y="4773292"/>
              <a:ext cx="879699" cy="879699"/>
              <a:chOff x="5359551" y="4773292"/>
              <a:chExt cx="879699" cy="879699"/>
            </a:xfrm>
          </p:grpSpPr>
          <p:sp>
            <p:nvSpPr>
              <p:cNvPr id="28" name="Google Shape;341;p23">
                <a:extLst>
                  <a:ext uri="{FF2B5EF4-FFF2-40B4-BE49-F238E27FC236}">
                    <a16:creationId xmlns:a16="http://schemas.microsoft.com/office/drawing/2014/main" id="{4B1F5F85-AD5B-2B28-117D-5796B3600461}"/>
                  </a:ext>
                </a:extLst>
              </p:cNvPr>
              <p:cNvSpPr/>
              <p:nvPr/>
            </p:nvSpPr>
            <p:spPr>
              <a:xfrm>
                <a:off x="5359551" y="4773292"/>
                <a:ext cx="879699" cy="879699"/>
              </a:xfrm>
              <a:prstGeom prst="ellipse">
                <a:avLst/>
              </a:prstGeom>
              <a:solidFill>
                <a:srgbClr val="FFFFFF"/>
              </a:solidFill>
              <a:ln w="25400" cap="flat" cmpd="sng">
                <a:solidFill>
                  <a:srgbClr val="DAD7EE">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6" name="Google Shape;353;p23" descr="Stethoscope">
                <a:extLst>
                  <a:ext uri="{FF2B5EF4-FFF2-40B4-BE49-F238E27FC236}">
                    <a16:creationId xmlns:a16="http://schemas.microsoft.com/office/drawing/2014/main" id="{43B23CAF-CC4C-8E57-EBAF-DF1D6045C0E2}"/>
                  </a:ext>
                </a:extLst>
              </p:cNvPr>
              <p:cNvPicPr preferRelativeResize="0"/>
              <p:nvPr/>
            </p:nvPicPr>
            <p:blipFill rotWithShape="1">
              <a:blip r:embed="rId7">
                <a:alphaModFix/>
              </a:blip>
              <a:srcRect/>
              <a:stretch/>
            </p:blipFill>
            <p:spPr>
              <a:xfrm>
                <a:off x="5508667" y="4907567"/>
                <a:ext cx="642521" cy="642521"/>
              </a:xfrm>
              <a:prstGeom prst="rect">
                <a:avLst/>
              </a:prstGeom>
              <a:noFill/>
              <a:ln>
                <a:noFill/>
              </a:ln>
            </p:spPr>
          </p:pic>
        </p:grpSp>
        <p:grpSp>
          <p:nvGrpSpPr>
            <p:cNvPr id="30" name="Group 29">
              <a:extLst>
                <a:ext uri="{FF2B5EF4-FFF2-40B4-BE49-F238E27FC236}">
                  <a16:creationId xmlns:a16="http://schemas.microsoft.com/office/drawing/2014/main" id="{85EFC492-2BCB-BE89-C129-CCF423637CE9}"/>
                </a:ext>
              </a:extLst>
            </p:cNvPr>
            <p:cNvGrpSpPr/>
            <p:nvPr/>
          </p:nvGrpSpPr>
          <p:grpSpPr>
            <a:xfrm>
              <a:off x="7936217" y="4788977"/>
              <a:ext cx="879699" cy="879699"/>
              <a:chOff x="5359551" y="4773292"/>
              <a:chExt cx="879699" cy="879699"/>
            </a:xfrm>
          </p:grpSpPr>
          <p:sp>
            <p:nvSpPr>
              <p:cNvPr id="31" name="Google Shape;341;p23">
                <a:extLst>
                  <a:ext uri="{FF2B5EF4-FFF2-40B4-BE49-F238E27FC236}">
                    <a16:creationId xmlns:a16="http://schemas.microsoft.com/office/drawing/2014/main" id="{8AD3AB16-D4E7-9255-DC8F-62963EE85490}"/>
                  </a:ext>
                </a:extLst>
              </p:cNvPr>
              <p:cNvSpPr/>
              <p:nvPr/>
            </p:nvSpPr>
            <p:spPr>
              <a:xfrm>
                <a:off x="5359551" y="4773292"/>
                <a:ext cx="879699" cy="879699"/>
              </a:xfrm>
              <a:prstGeom prst="ellipse">
                <a:avLst/>
              </a:prstGeom>
              <a:solidFill>
                <a:srgbClr val="FFFFFF"/>
              </a:solidFill>
              <a:ln w="25400" cap="flat" cmpd="sng">
                <a:solidFill>
                  <a:srgbClr val="DAD7EE">
                    <a:alpha val="88627"/>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2" name="Google Shape;353;p23">
                <a:extLst>
                  <a:ext uri="{FF2B5EF4-FFF2-40B4-BE49-F238E27FC236}">
                    <a16:creationId xmlns:a16="http://schemas.microsoft.com/office/drawing/2014/main" id="{E2BE0D84-5BCF-03B7-69ED-D3DFFAEF8A49}"/>
                  </a:ext>
                </a:extLst>
              </p:cNvPr>
              <p:cNvPicPr preferRelativeResize="0"/>
              <p:nvPr/>
            </p:nvPicPr>
            <p:blipFill rotWithShape="1">
              <a:blip r:embed="rId8">
                <a:extLst>
                  <a:ext uri="{28A0092B-C50C-407E-A947-70E740481C1C}">
                    <a14:useLocalDpi xmlns:a14="http://schemas.microsoft.com/office/drawing/2010/main" val="0"/>
                  </a:ext>
                </a:extLst>
              </a:blip>
              <a:srcRect/>
              <a:stretch/>
            </p:blipFill>
            <p:spPr>
              <a:xfrm>
                <a:off x="5508667" y="4910158"/>
                <a:ext cx="642521" cy="637338"/>
              </a:xfrm>
              <a:prstGeom prst="rect">
                <a:avLst/>
              </a:prstGeom>
              <a:noFill/>
              <a:ln>
                <a:noFill/>
              </a:ln>
            </p:spPr>
          </p:pic>
        </p:grpSp>
      </p:grpSp>
      <p:pic>
        <p:nvPicPr>
          <p:cNvPr id="34" name="Google Shape;216;p1">
            <a:extLst>
              <a:ext uri="{FF2B5EF4-FFF2-40B4-BE49-F238E27FC236}">
                <a16:creationId xmlns:a16="http://schemas.microsoft.com/office/drawing/2014/main" id="{98B235E8-E6B6-9131-DA0F-1B995495AF72}"/>
              </a:ext>
            </a:extLst>
          </p:cNvPr>
          <p:cNvPicPr preferRelativeResize="0"/>
          <p:nvPr/>
        </p:nvPicPr>
        <p:blipFill rotWithShape="1">
          <a:blip r:embed="rId9">
            <a:alphaModFix/>
          </a:blip>
          <a:srcRect/>
          <a:stretch/>
        </p:blipFill>
        <p:spPr>
          <a:xfrm>
            <a:off x="9358070" y="3575242"/>
            <a:ext cx="2330672" cy="901524"/>
          </a:xfrm>
          <a:prstGeom prst="rect">
            <a:avLst/>
          </a:prstGeom>
          <a:noFill/>
          <a:ln>
            <a:noFill/>
          </a:ln>
        </p:spPr>
      </p:pic>
      <p:pic>
        <p:nvPicPr>
          <p:cNvPr id="35" name="Google Shape;219;p1">
            <a:extLst>
              <a:ext uri="{FF2B5EF4-FFF2-40B4-BE49-F238E27FC236}">
                <a16:creationId xmlns:a16="http://schemas.microsoft.com/office/drawing/2014/main" id="{093D927F-98D1-A2CB-5B66-45BECC882FAA}"/>
              </a:ext>
            </a:extLst>
          </p:cNvPr>
          <p:cNvPicPr preferRelativeResize="0"/>
          <p:nvPr/>
        </p:nvPicPr>
        <p:blipFill rotWithShape="1">
          <a:blip r:embed="rId10">
            <a:alphaModFix/>
          </a:blip>
          <a:srcRect/>
          <a:stretch/>
        </p:blipFill>
        <p:spPr>
          <a:xfrm>
            <a:off x="9358070" y="2616323"/>
            <a:ext cx="1907814" cy="902935"/>
          </a:xfrm>
          <a:prstGeom prst="rect">
            <a:avLst/>
          </a:prstGeom>
          <a:noFill/>
          <a:ln>
            <a:noFill/>
          </a:ln>
        </p:spPr>
      </p:pic>
      <p:grpSp>
        <p:nvGrpSpPr>
          <p:cNvPr id="11" name="Group 10">
            <a:extLst>
              <a:ext uri="{FF2B5EF4-FFF2-40B4-BE49-F238E27FC236}">
                <a16:creationId xmlns:a16="http://schemas.microsoft.com/office/drawing/2014/main" id="{996DC800-60EA-9D9F-2EE9-840A3F1FC820}"/>
              </a:ext>
            </a:extLst>
          </p:cNvPr>
          <p:cNvGrpSpPr/>
          <p:nvPr/>
        </p:nvGrpSpPr>
        <p:grpSpPr>
          <a:xfrm>
            <a:off x="2136103" y="59256"/>
            <a:ext cx="4222103" cy="820400"/>
            <a:chOff x="2136103" y="59256"/>
            <a:chExt cx="4222103" cy="820400"/>
          </a:xfrm>
        </p:grpSpPr>
        <p:sp>
          <p:nvSpPr>
            <p:cNvPr id="19" name="Rectangle 18">
              <a:extLst>
                <a:ext uri="{FF2B5EF4-FFF2-40B4-BE49-F238E27FC236}">
                  <a16:creationId xmlns:a16="http://schemas.microsoft.com/office/drawing/2014/main" id="{ECC165E4-C378-FB6F-AB4E-CF5BE35F9783}"/>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8948AC4-47C5-AA4D-202E-19D0AB8EC160}"/>
                </a:ext>
              </a:extLst>
            </p:cNvPr>
            <p:cNvPicPr>
              <a:picLocks noChangeAspect="1"/>
            </p:cNvPicPr>
            <p:nvPr/>
          </p:nvPicPr>
          <p:blipFill>
            <a:blip r:embed="rId11"/>
            <a:stretch>
              <a:fillRect/>
            </a:stretch>
          </p:blipFill>
          <p:spPr>
            <a:xfrm>
              <a:off x="2136103" y="59256"/>
              <a:ext cx="2111485" cy="820400"/>
            </a:xfrm>
            <a:prstGeom prst="rect">
              <a:avLst/>
            </a:prstGeom>
          </p:spPr>
        </p:pic>
        <p:pic>
          <p:nvPicPr>
            <p:cNvPr id="27" name="Picture 2" descr="A blue text on a black background&#10;&#10;Description automatically generated">
              <a:extLst>
                <a:ext uri="{FF2B5EF4-FFF2-40B4-BE49-F238E27FC236}">
                  <a16:creationId xmlns:a16="http://schemas.microsoft.com/office/drawing/2014/main" id="{3B533A17-D27E-4CB6-C7D5-4B22F04DB0F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2065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2715-BBA6-F4AE-B294-8E18E110536C}"/>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88BD685E-3FAA-A79E-8BB8-12811EE9EC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3E8E4C0-FEDC-8BD2-3641-6B3C69B6C850}"/>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60FB8323-5AF6-7EB1-A646-2D89B2789863}"/>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1C7AF1B8-A5A2-A27E-AA93-7B5B61EDFA7F}"/>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A2E891B8-448C-4C40-99C5-6558BFAB7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879C288F-2D3B-E9F5-E26B-8C0E1F726EA9}"/>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DULCE’s Universalist Approach</a:t>
            </a:r>
            <a:endParaRPr lang="en-US" sz="4000" dirty="0"/>
          </a:p>
        </p:txBody>
      </p:sp>
      <p:sp>
        <p:nvSpPr>
          <p:cNvPr id="5" name="TextBox 4">
            <a:extLst>
              <a:ext uri="{FF2B5EF4-FFF2-40B4-BE49-F238E27FC236}">
                <a16:creationId xmlns:a16="http://schemas.microsoft.com/office/drawing/2014/main" id="{0A3E71F0-018E-D283-A009-DA21481F801A}"/>
              </a:ext>
            </a:extLst>
          </p:cNvPr>
          <p:cNvSpPr txBox="1"/>
          <p:nvPr/>
        </p:nvSpPr>
        <p:spPr>
          <a:xfrm>
            <a:off x="601725" y="1970824"/>
            <a:ext cx="7761226" cy="3872855"/>
          </a:xfrm>
          <a:prstGeom prst="rect">
            <a:avLst/>
          </a:prstGeom>
          <a:noFill/>
        </p:spPr>
        <p:txBody>
          <a:bodyPr wrap="square">
            <a:spAutoFit/>
          </a:bodyPr>
          <a:lstStyle/>
          <a:p>
            <a:pPr marL="0" indent="0">
              <a:buNone/>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A</a:t>
            </a:r>
            <a:r>
              <a:rPr lang="en-US" sz="2000" dirty="0">
                <a:solidFill>
                  <a:schemeClr val="dk1"/>
                </a:solidFill>
                <a:latin typeface="Roboto" panose="02000000000000000000" pitchFamily="2" charset="0"/>
                <a:ea typeface="Roboto" panose="02000000000000000000" pitchFamily="2" charset="0"/>
                <a:cs typeface="Roboto" panose="02000000000000000000" pitchFamily="2" charset="0"/>
              </a:rPr>
              <a:t> </a:t>
            </a:r>
            <a:r>
              <a:rPr lang="en-US" sz="2000" u="sng" dirty="0">
                <a:solidFill>
                  <a:srgbClr val="864585"/>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2022 article</a:t>
            </a:r>
            <a:r>
              <a:rPr lang="en-US" sz="2000" dirty="0">
                <a:solidFill>
                  <a:srgbClr val="864585"/>
                </a:solidFill>
                <a:latin typeface="Roboto" panose="02000000000000000000" pitchFamily="2" charset="0"/>
                <a:ea typeface="Roboto" panose="02000000000000000000" pitchFamily="2" charset="0"/>
                <a:cs typeface="Roboto" panose="02000000000000000000" pitchFamily="2" charset="0"/>
              </a:rPr>
              <a:t>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comparing DULCE families using traditional risk criteria (low-income, foster care, first-time parent, teen parent) used by targeted programs) demonstrated:</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Commonly used indicators to identify families for targeted interventions are poor proxies for known threats to healthy development</a:t>
            </a:r>
          </a:p>
          <a:p>
            <a:pPr marL="342900" indent="-342900">
              <a:spcBef>
                <a:spcPts val="14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Systems intended to support families with infants in low-resource communities </a:t>
            </a: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may miss nearly three quarters of families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with health-related social needs by utilizing targeted approaches exclusively. </a:t>
            </a:r>
          </a:p>
          <a:p>
            <a:pPr marL="0" indent="0">
              <a:spcBef>
                <a:spcPts val="600"/>
              </a:spcBef>
              <a:buNone/>
            </a:pPr>
            <a:endParaRPr lang="en-US" sz="1200" i="1" dirty="0">
              <a:solidFill>
                <a:schemeClr val="dk1"/>
              </a:solidFill>
              <a:latin typeface="Roboto" panose="02000000000000000000" pitchFamily="2" charset="0"/>
              <a:ea typeface="Roboto" panose="02000000000000000000" pitchFamily="2" charset="0"/>
              <a:cs typeface="Roboto" panose="02000000000000000000" pitchFamily="2" charset="0"/>
            </a:endParaRPr>
          </a:p>
          <a:p>
            <a:pPr marL="0" indent="0" algn="r">
              <a:spcBef>
                <a:spcPts val="0"/>
              </a:spcBef>
              <a:buNone/>
            </a:pPr>
            <a:r>
              <a:rPr lang="en-US" sz="1200" i="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Data from </a:t>
            </a:r>
            <a:r>
              <a:rPr lang="en-US" sz="1200" i="1" u="sng" dirty="0" err="1">
                <a:solidFill>
                  <a:srgbClr val="864585"/>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Arbour</a:t>
            </a:r>
            <a:r>
              <a:rPr lang="en-US" sz="1200" i="1" u="sng" dirty="0">
                <a:solidFill>
                  <a:srgbClr val="864585"/>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 et al. (2022)</a:t>
            </a:r>
            <a:endParaRPr lang="en-US" sz="1200" dirty="0">
              <a:solidFill>
                <a:srgbClr val="864585"/>
              </a:solidFill>
              <a:latin typeface="Roboto" panose="02000000000000000000" pitchFamily="2" charset="0"/>
              <a:ea typeface="Roboto" panose="02000000000000000000" pitchFamily="2" charset="0"/>
              <a:cs typeface="Roboto" panose="02000000000000000000" pitchFamily="2" charset="0"/>
            </a:endParaRPr>
          </a:p>
        </p:txBody>
      </p:sp>
      <p:pic>
        <p:nvPicPr>
          <p:cNvPr id="9" name="Google Shape;216;p1">
            <a:extLst>
              <a:ext uri="{FF2B5EF4-FFF2-40B4-BE49-F238E27FC236}">
                <a16:creationId xmlns:a16="http://schemas.microsoft.com/office/drawing/2014/main" id="{143B09BE-4CCF-003C-DB6C-6F42A810EAFE}"/>
              </a:ext>
            </a:extLst>
          </p:cNvPr>
          <p:cNvPicPr preferRelativeResize="0"/>
          <p:nvPr/>
        </p:nvPicPr>
        <p:blipFill rotWithShape="1">
          <a:blip r:embed="rId7">
            <a:alphaModFix/>
          </a:blip>
          <a:srcRect/>
          <a:stretch/>
        </p:blipFill>
        <p:spPr>
          <a:xfrm>
            <a:off x="9358070" y="3575242"/>
            <a:ext cx="2330672" cy="901524"/>
          </a:xfrm>
          <a:prstGeom prst="rect">
            <a:avLst/>
          </a:prstGeom>
          <a:noFill/>
          <a:ln>
            <a:noFill/>
          </a:ln>
        </p:spPr>
      </p:pic>
      <p:pic>
        <p:nvPicPr>
          <p:cNvPr id="10" name="Google Shape;219;p1">
            <a:extLst>
              <a:ext uri="{FF2B5EF4-FFF2-40B4-BE49-F238E27FC236}">
                <a16:creationId xmlns:a16="http://schemas.microsoft.com/office/drawing/2014/main" id="{4B77C211-0077-6F30-017E-192C768EC56A}"/>
              </a:ext>
            </a:extLst>
          </p:cNvPr>
          <p:cNvPicPr preferRelativeResize="0"/>
          <p:nvPr/>
        </p:nvPicPr>
        <p:blipFill rotWithShape="1">
          <a:blip r:embed="rId8">
            <a:alphaModFix/>
          </a:blip>
          <a:srcRect/>
          <a:stretch/>
        </p:blipFill>
        <p:spPr>
          <a:xfrm>
            <a:off x="9358070" y="2616323"/>
            <a:ext cx="1907814" cy="902935"/>
          </a:xfrm>
          <a:prstGeom prst="rect">
            <a:avLst/>
          </a:prstGeom>
          <a:noFill/>
          <a:ln>
            <a:noFill/>
          </a:ln>
        </p:spPr>
      </p:pic>
      <p:grpSp>
        <p:nvGrpSpPr>
          <p:cNvPr id="4" name="Group 3">
            <a:extLst>
              <a:ext uri="{FF2B5EF4-FFF2-40B4-BE49-F238E27FC236}">
                <a16:creationId xmlns:a16="http://schemas.microsoft.com/office/drawing/2014/main" id="{E3D7ACC3-958D-6F50-0EF4-6167CD237809}"/>
              </a:ext>
            </a:extLst>
          </p:cNvPr>
          <p:cNvGrpSpPr/>
          <p:nvPr/>
        </p:nvGrpSpPr>
        <p:grpSpPr>
          <a:xfrm>
            <a:off x="2136103" y="59256"/>
            <a:ext cx="4222103" cy="820400"/>
            <a:chOff x="2136103" y="59256"/>
            <a:chExt cx="4222103" cy="820400"/>
          </a:xfrm>
        </p:grpSpPr>
        <p:sp>
          <p:nvSpPr>
            <p:cNvPr id="11" name="Rectangle 10">
              <a:extLst>
                <a:ext uri="{FF2B5EF4-FFF2-40B4-BE49-F238E27FC236}">
                  <a16:creationId xmlns:a16="http://schemas.microsoft.com/office/drawing/2014/main" id="{EA49DDAE-EBF8-93AF-AF14-B13EB9F11004}"/>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1562D9E-A8D3-9EFE-11B0-EDD474A6FD9D}"/>
                </a:ext>
              </a:extLst>
            </p:cNvPr>
            <p:cNvPicPr>
              <a:picLocks noChangeAspect="1"/>
            </p:cNvPicPr>
            <p:nvPr/>
          </p:nvPicPr>
          <p:blipFill>
            <a:blip r:embed="rId9"/>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9DFE6152-B704-C6B1-0B7B-6521F9A44DD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1580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1B831-D9E7-B857-A45B-5D1502F2AFD3}"/>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08D9CA00-B43D-A6EF-F0A2-123BB36FD84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A52F309-3F79-6B2E-6679-036EB97BE726}"/>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9F706C86-98A9-67FF-A638-00CA7175AAD6}"/>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FB618ABA-8FE5-5FCC-203F-45B3F9014F74}"/>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25B50E90-AB9E-2FD7-7107-7926127991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Google Shape;377;p24">
            <a:extLst>
              <a:ext uri="{FF2B5EF4-FFF2-40B4-BE49-F238E27FC236}">
                <a16:creationId xmlns:a16="http://schemas.microsoft.com/office/drawing/2014/main" id="{8FCBE0EC-898D-6996-F8D9-5CE8B8E4C5A5}"/>
              </a:ext>
            </a:extLst>
          </p:cNvPr>
          <p:cNvSpPr txBox="1">
            <a:spLocks/>
          </p:cNvSpPr>
          <p:nvPr/>
        </p:nvSpPr>
        <p:spPr>
          <a:xfrm>
            <a:off x="601724" y="1932728"/>
            <a:ext cx="4694175" cy="2015176"/>
          </a:xfrm>
          <a:prstGeom prst="rect">
            <a:avLst/>
          </a:prstGeom>
          <a:noFill/>
          <a:ln>
            <a:noFill/>
          </a:ln>
        </p:spPr>
        <p:txBody>
          <a:bodyPr spcFirstLastPara="1" vert="horz" wrap="square" lIns="91425" tIns="91425" rIns="91425" bIns="91425" rtlCol="0" anchor="t" anchorCtr="0">
            <a:no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ysClr val="windowText" lastClr="000000"/>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ysClr val="windowText" lastClr="000000"/>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ysClr val="windowText" lastClr="000000"/>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126997" indent="0">
              <a:lnSpc>
                <a:spcPct val="100000"/>
              </a:lnSpc>
              <a:spcBef>
                <a:spcPts val="600"/>
              </a:spcBef>
              <a:buClr>
                <a:srgbClr val="834684"/>
              </a:buClr>
              <a:buSzPts val="1600"/>
              <a:buNone/>
            </a:pPr>
            <a:r>
              <a:rPr lang="en-US" sz="2000" b="1" dirty="0">
                <a:latin typeface="Roboto" panose="02000000000000000000" pitchFamily="2" charset="0"/>
                <a:ea typeface="Roboto" panose="02000000000000000000" pitchFamily="2" charset="0"/>
                <a:cs typeface="Roboto" panose="02000000000000000000" pitchFamily="2" charset="0"/>
              </a:rPr>
              <a:t>Existing Primary Care Team</a:t>
            </a:r>
          </a:p>
          <a:p>
            <a:pPr marL="457137" indent="-330192">
              <a:lnSpc>
                <a:spcPct val="100000"/>
              </a:lnSpc>
              <a:spcBef>
                <a:spcPts val="600"/>
              </a:spcBef>
              <a:buClr>
                <a:srgbClr val="834684"/>
              </a:buClr>
              <a:buSzPts val="16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Medical provider</a:t>
            </a:r>
          </a:p>
          <a:p>
            <a:pPr marL="457137" indent="-330192">
              <a:lnSpc>
                <a:spcPct val="100000"/>
              </a:lnSpc>
              <a:spcBef>
                <a:spcPts val="0"/>
              </a:spcBef>
              <a:buClr>
                <a:srgbClr val="834684"/>
              </a:buClr>
              <a:buSzPts val="16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Medical assistant and/or nurse</a:t>
            </a:r>
          </a:p>
          <a:p>
            <a:pPr marL="457137" indent="-330192">
              <a:lnSpc>
                <a:spcPct val="100000"/>
              </a:lnSpc>
              <a:spcBef>
                <a:spcPts val="0"/>
              </a:spcBef>
              <a:buClr>
                <a:srgbClr val="834684"/>
              </a:buClr>
              <a:buSzPts val="1600"/>
              <a:buFont typeface="Arial" panose="020B0604020202020204" pitchFamily="34" charset="0"/>
              <a:buChar char="○"/>
            </a:pPr>
            <a:r>
              <a:rPr lang="en-US" sz="1800" dirty="0">
                <a:latin typeface="Roboto" panose="02000000000000000000" pitchFamily="2" charset="0"/>
                <a:ea typeface="Roboto" panose="02000000000000000000" pitchFamily="2" charset="0"/>
                <a:cs typeface="Roboto" panose="02000000000000000000" pitchFamily="2" charset="0"/>
              </a:rPr>
              <a:t>Clinic administrative and support staff</a:t>
            </a:r>
          </a:p>
          <a:p>
            <a:pPr marL="914378" indent="0">
              <a:lnSpc>
                <a:spcPct val="100000"/>
              </a:lnSpc>
              <a:spcBef>
                <a:spcPts val="0"/>
              </a:spcBef>
              <a:buSzPts val="2400"/>
              <a:buFont typeface="Arial" panose="020B0604020202020204" pitchFamily="34" charset="0"/>
              <a:buNone/>
            </a:pPr>
            <a:endParaRPr lang="en-US" sz="2000" dirty="0">
              <a:latin typeface="Roboto" panose="02000000000000000000" pitchFamily="2" charset="0"/>
              <a:ea typeface="Roboto" panose="02000000000000000000" pitchFamily="2" charset="0"/>
              <a:cs typeface="Roboto" panose="02000000000000000000" pitchFamily="2" charset="0"/>
            </a:endParaRPr>
          </a:p>
          <a:p>
            <a:pPr marL="457189" indent="-228594">
              <a:lnSpc>
                <a:spcPct val="100000"/>
              </a:lnSpc>
              <a:spcBef>
                <a:spcPts val="600"/>
              </a:spcBef>
              <a:buSzPts val="2400"/>
              <a:buFont typeface="Arial" panose="020B0604020202020204" pitchFamily="34" charset="0"/>
              <a:buNone/>
            </a:pPr>
            <a:endParaRPr lang="en-US" sz="2000" dirty="0">
              <a:latin typeface="Roboto" panose="02000000000000000000" pitchFamily="2" charset="0"/>
              <a:ea typeface="Roboto" panose="02000000000000000000" pitchFamily="2" charset="0"/>
              <a:cs typeface="Roboto" panose="02000000000000000000" pitchFamily="2" charset="0"/>
            </a:endParaRPr>
          </a:p>
        </p:txBody>
      </p:sp>
      <p:sp>
        <p:nvSpPr>
          <p:cNvPr id="17" name="Google Shape;379;p24">
            <a:extLst>
              <a:ext uri="{FF2B5EF4-FFF2-40B4-BE49-F238E27FC236}">
                <a16:creationId xmlns:a16="http://schemas.microsoft.com/office/drawing/2014/main" id="{CA1DAD35-75DF-2E68-908A-BEC8F24ABA17}"/>
              </a:ext>
            </a:extLst>
          </p:cNvPr>
          <p:cNvSpPr txBox="1">
            <a:spLocks/>
          </p:cNvSpPr>
          <p:nvPr/>
        </p:nvSpPr>
        <p:spPr>
          <a:xfrm>
            <a:off x="590387" y="3429000"/>
            <a:ext cx="4979912" cy="1936500"/>
          </a:xfrm>
          <a:prstGeom prst="rect">
            <a:avLst/>
          </a:prstGeom>
          <a:noFill/>
          <a:ln>
            <a:noFill/>
          </a:ln>
        </p:spPr>
        <p:txBody>
          <a:bodyPr spcFirstLastPara="1" wrap="square" lIns="91425" tIns="91425" rIns="91425" bIns="91425" anchor="t" anchorCtr="0">
            <a:no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126997" indent="0">
              <a:lnSpc>
                <a:spcPct val="100000"/>
              </a:lnSpc>
              <a:spcBef>
                <a:spcPts val="600"/>
              </a:spcBef>
              <a:buClr>
                <a:srgbClr val="834684"/>
              </a:buClr>
              <a:buSzPts val="1600"/>
              <a:buNone/>
            </a:pP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DULCE Team For First 6 Months of Life</a:t>
            </a:r>
          </a:p>
          <a:p>
            <a:pPr marL="457137" indent="-330192">
              <a:lnSpc>
                <a:spcPct val="100000"/>
              </a:lnSpc>
              <a:spcBef>
                <a:spcPts val="600"/>
              </a:spcBef>
              <a:buSzPts val="1600"/>
              <a:buFont typeface="Arial" panose="020B0604020202020204" pitchFamily="34" charset="0"/>
              <a:buChar char="○"/>
            </a:pPr>
            <a:r>
              <a:rPr lang="en-US" sz="18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Early Childhood Systems Representative</a:t>
            </a:r>
          </a:p>
          <a:p>
            <a:pPr marL="457137" indent="-330192">
              <a:lnSpc>
                <a:spcPct val="100000"/>
              </a:lnSpc>
              <a:spcBef>
                <a:spcPts val="0"/>
              </a:spcBef>
              <a:buSzPts val="1600"/>
              <a:buFont typeface="Arial" panose="020B0604020202020204" pitchFamily="34" charset="0"/>
              <a:buChar char="○"/>
            </a:pPr>
            <a:r>
              <a:rPr lang="en-US" sz="18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Family Specialist</a:t>
            </a:r>
          </a:p>
          <a:p>
            <a:pPr marL="457137" indent="-330192">
              <a:lnSpc>
                <a:spcPct val="100000"/>
              </a:lnSpc>
              <a:spcBef>
                <a:spcPts val="0"/>
              </a:spcBef>
              <a:buSzPts val="1600"/>
              <a:buFont typeface="Arial" panose="020B0604020202020204" pitchFamily="34" charset="0"/>
              <a:buChar char="○"/>
            </a:pPr>
            <a:r>
              <a:rPr lang="en-US" sz="18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Legal Partner</a:t>
            </a:r>
          </a:p>
          <a:p>
            <a:pPr marL="457137" indent="-330192">
              <a:lnSpc>
                <a:spcPct val="100000"/>
              </a:lnSpc>
              <a:spcBef>
                <a:spcPts val="0"/>
              </a:spcBef>
              <a:buSzPts val="1600"/>
              <a:buFont typeface="Arial" panose="020B0604020202020204" pitchFamily="34" charset="0"/>
              <a:buChar char="○"/>
            </a:pPr>
            <a:r>
              <a:rPr lang="en-US" sz="18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Mental Health Representative</a:t>
            </a:r>
            <a:endPar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8" name="Google Shape;380;p24">
            <a:extLst>
              <a:ext uri="{FF2B5EF4-FFF2-40B4-BE49-F238E27FC236}">
                <a16:creationId xmlns:a16="http://schemas.microsoft.com/office/drawing/2014/main" id="{165A2672-2A52-81AA-5668-19C264D89996}"/>
              </a:ext>
            </a:extLst>
          </p:cNvPr>
          <p:cNvPicPr preferRelativeResize="0"/>
          <p:nvPr/>
        </p:nvPicPr>
        <p:blipFill rotWithShape="1">
          <a:blip r:embed="rId6">
            <a:alphaModFix/>
          </a:blip>
          <a:srcRect/>
          <a:stretch/>
        </p:blipFill>
        <p:spPr>
          <a:xfrm>
            <a:off x="6096000" y="1993252"/>
            <a:ext cx="5334000" cy="3693141"/>
          </a:xfrm>
          <a:prstGeom prst="rect">
            <a:avLst/>
          </a:prstGeom>
          <a:noFill/>
          <a:ln>
            <a:noFill/>
          </a:ln>
        </p:spPr>
      </p:pic>
      <p:sp>
        <p:nvSpPr>
          <p:cNvPr id="19" name="Title 3">
            <a:extLst>
              <a:ext uri="{FF2B5EF4-FFF2-40B4-BE49-F238E27FC236}">
                <a16:creationId xmlns:a16="http://schemas.microsoft.com/office/drawing/2014/main" id="{7A2FC452-2770-8281-1269-F8D7D6A64921}"/>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DULCE Interdisciplinary Team Members</a:t>
            </a:r>
            <a:endParaRPr lang="en-US" sz="4000" dirty="0"/>
          </a:p>
        </p:txBody>
      </p:sp>
      <p:grpSp>
        <p:nvGrpSpPr>
          <p:cNvPr id="4" name="Group 3">
            <a:extLst>
              <a:ext uri="{FF2B5EF4-FFF2-40B4-BE49-F238E27FC236}">
                <a16:creationId xmlns:a16="http://schemas.microsoft.com/office/drawing/2014/main" id="{961F8D78-4938-08A1-D81A-7D7B2F61D392}"/>
              </a:ext>
            </a:extLst>
          </p:cNvPr>
          <p:cNvGrpSpPr/>
          <p:nvPr/>
        </p:nvGrpSpPr>
        <p:grpSpPr>
          <a:xfrm>
            <a:off x="2136103" y="59256"/>
            <a:ext cx="4222103" cy="820400"/>
            <a:chOff x="2136103" y="59256"/>
            <a:chExt cx="4222103" cy="820400"/>
          </a:xfrm>
        </p:grpSpPr>
        <p:sp>
          <p:nvSpPr>
            <p:cNvPr id="5" name="Rectangle 4">
              <a:extLst>
                <a:ext uri="{FF2B5EF4-FFF2-40B4-BE49-F238E27FC236}">
                  <a16:creationId xmlns:a16="http://schemas.microsoft.com/office/drawing/2014/main" id="{2897D1D7-20AD-2507-F47B-E9119ACABFB1}"/>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391BAFB-C060-A999-14B0-F91AF542B7CA}"/>
                </a:ext>
              </a:extLst>
            </p:cNvPr>
            <p:cNvPicPr>
              <a:picLocks noChangeAspect="1"/>
            </p:cNvPicPr>
            <p:nvPr/>
          </p:nvPicPr>
          <p:blipFill>
            <a:blip r:embed="rId7"/>
            <a:stretch>
              <a:fillRect/>
            </a:stretch>
          </p:blipFill>
          <p:spPr>
            <a:xfrm>
              <a:off x="2136103" y="59256"/>
              <a:ext cx="2111485" cy="820400"/>
            </a:xfrm>
            <a:prstGeom prst="rect">
              <a:avLst/>
            </a:prstGeom>
          </p:spPr>
        </p:pic>
        <p:pic>
          <p:nvPicPr>
            <p:cNvPr id="10" name="Picture 2" descr="A blue text on a black background&#10;&#10;Description automatically generated">
              <a:extLst>
                <a:ext uri="{FF2B5EF4-FFF2-40B4-BE49-F238E27FC236}">
                  <a16:creationId xmlns:a16="http://schemas.microsoft.com/office/drawing/2014/main" id="{A268DA6B-5654-E6C9-5336-B6CDE1A99CD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43351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E893D-8DCA-868B-CBB9-C5FF7507AC38}"/>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E1AD3C59-C5C5-58C5-2CEB-CA425D1FED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505D18D-D2EB-5B93-7574-54C6463924A3}"/>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B716FCCE-ED83-9798-04CC-A246BA27F2F6}"/>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5F505456-AA44-067F-E65D-00DAF592D72B}"/>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36885EA8-2484-FB12-BE0A-82098D7AC5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Google Shape;441;p25" descr="Developmental Understanding and Legal Collaboration for Everyone (DULCE) is a universal, evidence-based pediatric care innovation that addresses the social determinants of health and supports early relational health for families with infants from birth to six months. To learn more about DULCE, please visit www.CSSP.org/our-work/project/dulce/" title="What is DULCE?">
            <a:hlinkClick r:id="rId6"/>
            <a:extLst>
              <a:ext uri="{FF2B5EF4-FFF2-40B4-BE49-F238E27FC236}">
                <a16:creationId xmlns:a16="http://schemas.microsoft.com/office/drawing/2014/main" id="{5B68BF3E-485B-8BF8-5D9A-7720A60D8495}"/>
              </a:ext>
            </a:extLst>
          </p:cNvPr>
          <p:cNvPicPr preferRelativeResize="0"/>
          <p:nvPr/>
        </p:nvPicPr>
        <p:blipFill rotWithShape="1">
          <a:blip r:embed="rId7">
            <a:alphaModFix/>
          </a:blip>
          <a:srcRect/>
          <a:stretch/>
        </p:blipFill>
        <p:spPr>
          <a:xfrm>
            <a:off x="2724277" y="1113335"/>
            <a:ext cx="6743446" cy="5057576"/>
          </a:xfrm>
          <a:prstGeom prst="rect">
            <a:avLst/>
          </a:prstGeom>
          <a:noFill/>
          <a:ln>
            <a:noFill/>
          </a:ln>
        </p:spPr>
      </p:pic>
      <p:grpSp>
        <p:nvGrpSpPr>
          <p:cNvPr id="4" name="Group 3">
            <a:extLst>
              <a:ext uri="{FF2B5EF4-FFF2-40B4-BE49-F238E27FC236}">
                <a16:creationId xmlns:a16="http://schemas.microsoft.com/office/drawing/2014/main" id="{29A340C9-663C-1EE6-82F3-811099314E5A}"/>
              </a:ext>
            </a:extLst>
          </p:cNvPr>
          <p:cNvGrpSpPr/>
          <p:nvPr/>
        </p:nvGrpSpPr>
        <p:grpSpPr>
          <a:xfrm>
            <a:off x="2136103" y="59256"/>
            <a:ext cx="4222103" cy="820400"/>
            <a:chOff x="2136103" y="59256"/>
            <a:chExt cx="4222103" cy="820400"/>
          </a:xfrm>
        </p:grpSpPr>
        <p:sp>
          <p:nvSpPr>
            <p:cNvPr id="5" name="Rectangle 4">
              <a:extLst>
                <a:ext uri="{FF2B5EF4-FFF2-40B4-BE49-F238E27FC236}">
                  <a16:creationId xmlns:a16="http://schemas.microsoft.com/office/drawing/2014/main" id="{3D0CCDDC-E9A9-4A38-BB75-0BE08B39F0FE}"/>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76DDAB8-6A4A-B219-F856-EADF190F67C6}"/>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0" name="Picture 2" descr="A blue text on a black background&#10;&#10;Description automatically generated">
              <a:extLst>
                <a:ext uri="{FF2B5EF4-FFF2-40B4-BE49-F238E27FC236}">
                  <a16:creationId xmlns:a16="http://schemas.microsoft.com/office/drawing/2014/main" id="{C32E9B0F-B21F-16F6-598F-9B99AFA2FE0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90078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EC222-484F-0B2E-5190-951189B001B0}"/>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DFFDC018-4D46-9F39-0D08-DA60E59CE32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035088C-3286-5FBA-D958-8E0997E1D02B}"/>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83200B60-05A7-AEC0-E799-AE8D87262FE8}"/>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A1939EF0-6D52-D441-80AC-8F5E6DA1A482}"/>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FE08F203-F880-02C9-CB29-640940CE96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DD231E1B-9C6E-E675-CFC8-B64E02083896}"/>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Family Specialist</a:t>
            </a:r>
            <a:endParaRPr lang="en-US" sz="4000" dirty="0"/>
          </a:p>
        </p:txBody>
      </p:sp>
      <p:sp>
        <p:nvSpPr>
          <p:cNvPr id="5" name="TextBox 4">
            <a:extLst>
              <a:ext uri="{FF2B5EF4-FFF2-40B4-BE49-F238E27FC236}">
                <a16:creationId xmlns:a16="http://schemas.microsoft.com/office/drawing/2014/main" id="{94016F28-EB0F-120F-6996-73E68E8570E9}"/>
              </a:ext>
            </a:extLst>
          </p:cNvPr>
          <p:cNvSpPr txBox="1"/>
          <p:nvPr/>
        </p:nvSpPr>
        <p:spPr>
          <a:xfrm>
            <a:off x="601725" y="1970824"/>
            <a:ext cx="6427725" cy="3477875"/>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Works with the Pediatrician or Nurse Practitioner as part of the primary care team.</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Meets with families at well child visits until the 6 month check-up.</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Utilizes developmental-relational Touchpoints framework to:</a:t>
            </a:r>
          </a:p>
          <a:p>
            <a:pPr marL="800100" lvl="1"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Provide strengths-based parenting support and anticipatory guidance.</a:t>
            </a:r>
          </a:p>
          <a:p>
            <a:pPr marL="800100" lvl="1"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Support families in addressing unmet health-related social needs.</a:t>
            </a:r>
            <a:endParaRPr lang="en-US" sz="1200" dirty="0">
              <a:solidFill>
                <a:srgbClr val="864585"/>
              </a:solidFill>
              <a:latin typeface="Roboto" panose="02000000000000000000" pitchFamily="2" charset="0"/>
              <a:ea typeface="Roboto" panose="02000000000000000000" pitchFamily="2" charset="0"/>
              <a:cs typeface="Roboto" panose="02000000000000000000" pitchFamily="2" charset="0"/>
            </a:endParaRPr>
          </a:p>
        </p:txBody>
      </p:sp>
      <p:pic>
        <p:nvPicPr>
          <p:cNvPr id="4" name="Google Shape;388;p9">
            <a:extLst>
              <a:ext uri="{FF2B5EF4-FFF2-40B4-BE49-F238E27FC236}">
                <a16:creationId xmlns:a16="http://schemas.microsoft.com/office/drawing/2014/main" id="{6E52D5A5-C36D-CE21-5E89-4BE9A8D3CF44}"/>
              </a:ext>
            </a:extLst>
          </p:cNvPr>
          <p:cNvPicPr preferRelativeResize="0"/>
          <p:nvPr/>
        </p:nvPicPr>
        <p:blipFill rotWithShape="1">
          <a:blip r:embed="rId6">
            <a:alphaModFix/>
          </a:blip>
          <a:srcRect/>
          <a:stretch/>
        </p:blipFill>
        <p:spPr>
          <a:xfrm>
            <a:off x="8457602" y="1244772"/>
            <a:ext cx="1648423" cy="3706805"/>
          </a:xfrm>
          <a:prstGeom prst="rect">
            <a:avLst/>
          </a:prstGeom>
          <a:noFill/>
          <a:ln>
            <a:noFill/>
          </a:ln>
        </p:spPr>
      </p:pic>
      <p:pic>
        <p:nvPicPr>
          <p:cNvPr id="11" name="Google Shape;389;p9">
            <a:extLst>
              <a:ext uri="{FF2B5EF4-FFF2-40B4-BE49-F238E27FC236}">
                <a16:creationId xmlns:a16="http://schemas.microsoft.com/office/drawing/2014/main" id="{6EE6E300-3D0A-F5EB-FBA5-1B9A3272CB0F}"/>
              </a:ext>
            </a:extLst>
          </p:cNvPr>
          <p:cNvPicPr preferRelativeResize="0"/>
          <p:nvPr/>
        </p:nvPicPr>
        <p:blipFill rotWithShape="1">
          <a:blip r:embed="rId7">
            <a:alphaModFix/>
          </a:blip>
          <a:srcRect l="32618" t="8123" r="32618" b="85574"/>
          <a:stretch/>
        </p:blipFill>
        <p:spPr>
          <a:xfrm>
            <a:off x="7530910" y="5282094"/>
            <a:ext cx="4059365" cy="502065"/>
          </a:xfrm>
          <a:prstGeom prst="rect">
            <a:avLst/>
          </a:prstGeom>
          <a:noFill/>
          <a:ln>
            <a:noFill/>
          </a:ln>
        </p:spPr>
      </p:pic>
      <p:grpSp>
        <p:nvGrpSpPr>
          <p:cNvPr id="9" name="Group 8">
            <a:extLst>
              <a:ext uri="{FF2B5EF4-FFF2-40B4-BE49-F238E27FC236}">
                <a16:creationId xmlns:a16="http://schemas.microsoft.com/office/drawing/2014/main" id="{97CD9ED8-BDC5-2F85-E79C-70FFABD2D0F3}"/>
              </a:ext>
            </a:extLst>
          </p:cNvPr>
          <p:cNvGrpSpPr/>
          <p:nvPr/>
        </p:nvGrpSpPr>
        <p:grpSpPr>
          <a:xfrm>
            <a:off x="2136103" y="59256"/>
            <a:ext cx="4222103" cy="820400"/>
            <a:chOff x="2136103" y="59256"/>
            <a:chExt cx="4222103" cy="820400"/>
          </a:xfrm>
        </p:grpSpPr>
        <p:sp>
          <p:nvSpPr>
            <p:cNvPr id="10" name="Rectangle 9">
              <a:extLst>
                <a:ext uri="{FF2B5EF4-FFF2-40B4-BE49-F238E27FC236}">
                  <a16:creationId xmlns:a16="http://schemas.microsoft.com/office/drawing/2014/main" id="{96B8D28F-4C90-5CC3-54B4-B3AC9A640A74}"/>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BFCC4FE-D6DD-15F7-5A11-0876FC4FD23D}"/>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A7987831-E0F3-C593-6C1F-2877E040E2B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119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DF52-10FF-FE75-F37B-7CBAC91E3893}"/>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91A0BC22-3746-FAA2-184A-F2C5221B68A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EBF167B-29D3-B414-7927-CF830A0B4F7A}"/>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AF6B7928-29C1-7DD5-05F2-7682E59E72FE}"/>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84683F17-B813-1126-22F0-E8929AD3BAB0}"/>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FC261585-73B0-2EBA-6006-6E9E999D9E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42F545D3-4F11-6C9C-D395-7E1D97ADD657}"/>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What Does the Family Specialist Do?</a:t>
            </a:r>
            <a:endParaRPr lang="en-US" sz="4000" dirty="0"/>
          </a:p>
        </p:txBody>
      </p:sp>
      <p:sp>
        <p:nvSpPr>
          <p:cNvPr id="5" name="TextBox 4">
            <a:extLst>
              <a:ext uri="{FF2B5EF4-FFF2-40B4-BE49-F238E27FC236}">
                <a16:creationId xmlns:a16="http://schemas.microsoft.com/office/drawing/2014/main" id="{8091F118-A8B9-A7F6-A9CC-3E321B11B603}"/>
              </a:ext>
            </a:extLst>
          </p:cNvPr>
          <p:cNvSpPr txBox="1"/>
          <p:nvPr/>
        </p:nvSpPr>
        <p:spPr>
          <a:xfrm>
            <a:off x="601725" y="1970824"/>
            <a:ext cx="6427725" cy="3323987"/>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Meets with families at clinic visits and accompanies them in the exam room to provide support. Acts as support between medical visits.</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Screens for health-related social needs, provides resources for identified needs, and documents the data.</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Uses relational strategies from Brazelton Touchpoints model and Newborn Behavioral Observation to provide parenting support and anticipatory guidance.</a:t>
            </a:r>
          </a:p>
        </p:txBody>
      </p:sp>
      <p:pic>
        <p:nvPicPr>
          <p:cNvPr id="394" name="Google Shape;394;p10"/>
          <p:cNvPicPr preferRelativeResize="0"/>
          <p:nvPr/>
        </p:nvPicPr>
        <p:blipFill rotWithShape="1">
          <a:blip r:embed="rId6">
            <a:alphaModFix/>
          </a:blip>
          <a:srcRect/>
          <a:stretch/>
        </p:blipFill>
        <p:spPr>
          <a:xfrm>
            <a:off x="7111931" y="2101679"/>
            <a:ext cx="4480249" cy="2829373"/>
          </a:xfrm>
          <a:prstGeom prst="rect">
            <a:avLst/>
          </a:prstGeom>
          <a:noFill/>
          <a:ln>
            <a:noFill/>
          </a:ln>
        </p:spPr>
      </p:pic>
      <p:grpSp>
        <p:nvGrpSpPr>
          <p:cNvPr id="4" name="Group 3">
            <a:extLst>
              <a:ext uri="{FF2B5EF4-FFF2-40B4-BE49-F238E27FC236}">
                <a16:creationId xmlns:a16="http://schemas.microsoft.com/office/drawing/2014/main" id="{38B91C1B-0343-66D1-0E21-6827C6E7893F}"/>
              </a:ext>
            </a:extLst>
          </p:cNvPr>
          <p:cNvGrpSpPr/>
          <p:nvPr/>
        </p:nvGrpSpPr>
        <p:grpSpPr>
          <a:xfrm>
            <a:off x="2136103" y="59256"/>
            <a:ext cx="4222103" cy="820400"/>
            <a:chOff x="2136103" y="59256"/>
            <a:chExt cx="4222103" cy="820400"/>
          </a:xfrm>
        </p:grpSpPr>
        <p:sp>
          <p:nvSpPr>
            <p:cNvPr id="9" name="Rectangle 8">
              <a:extLst>
                <a:ext uri="{FF2B5EF4-FFF2-40B4-BE49-F238E27FC236}">
                  <a16:creationId xmlns:a16="http://schemas.microsoft.com/office/drawing/2014/main" id="{F85C841A-6FD4-1E8C-53FF-EB13B5BBF318}"/>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F69E35E-6F32-6B6C-2415-BE48D7643ECD}"/>
                </a:ext>
              </a:extLst>
            </p:cNvPr>
            <p:cNvPicPr>
              <a:picLocks noChangeAspect="1"/>
            </p:cNvPicPr>
            <p:nvPr/>
          </p:nvPicPr>
          <p:blipFill>
            <a:blip r:embed="rId7"/>
            <a:stretch>
              <a:fillRect/>
            </a:stretch>
          </p:blipFill>
          <p:spPr>
            <a:xfrm>
              <a:off x="2136103" y="59256"/>
              <a:ext cx="2111485" cy="820400"/>
            </a:xfrm>
            <a:prstGeom prst="rect">
              <a:avLst/>
            </a:prstGeom>
          </p:spPr>
        </p:pic>
        <p:pic>
          <p:nvPicPr>
            <p:cNvPr id="11" name="Picture 2" descr="A blue text on a black background&#10;&#10;Description automatically generated">
              <a:extLst>
                <a:ext uri="{FF2B5EF4-FFF2-40B4-BE49-F238E27FC236}">
                  <a16:creationId xmlns:a16="http://schemas.microsoft.com/office/drawing/2014/main" id="{7A93C7DA-BC08-D366-0679-5A2B873D24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738245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37C86-66A7-7575-CD7D-2DC1F8EC0302}"/>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418BDDAE-57C6-7ED3-0ACC-FD8E0FE5423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674806D-FE7F-BA27-CC2C-913EC1AEB5F0}"/>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6C411B40-4880-0D16-A7D1-931CDC15EB11}"/>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EA3327F0-5898-596F-A15A-5DA54AC07180}"/>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83D806B7-AD7B-FE0B-B327-FAAD556AA4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A463EFDA-F75D-D0FA-BC58-DD8D6CEB2C5A}"/>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Medical Provider</a:t>
            </a:r>
            <a:endParaRPr lang="en-US" sz="4000" dirty="0"/>
          </a:p>
        </p:txBody>
      </p:sp>
      <p:sp>
        <p:nvSpPr>
          <p:cNvPr id="5" name="TextBox 4">
            <a:extLst>
              <a:ext uri="{FF2B5EF4-FFF2-40B4-BE49-F238E27FC236}">
                <a16:creationId xmlns:a16="http://schemas.microsoft.com/office/drawing/2014/main" id="{B0D4227F-0F2E-A400-95AB-456D37F75AFF}"/>
              </a:ext>
            </a:extLst>
          </p:cNvPr>
          <p:cNvSpPr txBox="1"/>
          <p:nvPr/>
        </p:nvSpPr>
        <p:spPr>
          <a:xfrm>
            <a:off x="601725" y="1970824"/>
            <a:ext cx="6427725" cy="2092881"/>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Collaborates with Family Specialist to address families’ needs. </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Represents DULCE to clinic staff and administrators.</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Supports other participating Physician/Nurse Practitioner staff in implementing DULCE.</a:t>
            </a:r>
          </a:p>
        </p:txBody>
      </p:sp>
      <p:pic>
        <p:nvPicPr>
          <p:cNvPr id="4" name="Google Shape;388;p9">
            <a:extLst>
              <a:ext uri="{FF2B5EF4-FFF2-40B4-BE49-F238E27FC236}">
                <a16:creationId xmlns:a16="http://schemas.microsoft.com/office/drawing/2014/main" id="{228B981A-B12C-ACBB-D6E3-B8098AEAB81A}"/>
              </a:ext>
            </a:extLst>
          </p:cNvPr>
          <p:cNvPicPr preferRelativeResize="0"/>
          <p:nvPr/>
        </p:nvPicPr>
        <p:blipFill rotWithShape="1">
          <a:blip r:embed="rId6">
            <a:extLst>
              <a:ext uri="{28A0092B-C50C-407E-A947-70E740481C1C}">
                <a14:useLocalDpi xmlns:a14="http://schemas.microsoft.com/office/drawing/2010/main" val="0"/>
              </a:ext>
            </a:extLst>
          </a:blip>
          <a:srcRect/>
          <a:stretch/>
        </p:blipFill>
        <p:spPr>
          <a:xfrm>
            <a:off x="8497017" y="1244772"/>
            <a:ext cx="1569592" cy="3706805"/>
          </a:xfrm>
          <a:prstGeom prst="rect">
            <a:avLst/>
          </a:prstGeom>
          <a:noFill/>
          <a:ln>
            <a:noFill/>
          </a:ln>
        </p:spPr>
      </p:pic>
      <p:pic>
        <p:nvPicPr>
          <p:cNvPr id="11" name="Google Shape;389;p9">
            <a:extLst>
              <a:ext uri="{FF2B5EF4-FFF2-40B4-BE49-F238E27FC236}">
                <a16:creationId xmlns:a16="http://schemas.microsoft.com/office/drawing/2014/main" id="{175588E8-7109-93A5-7295-83CD2BEB4ADC}"/>
              </a:ext>
            </a:extLst>
          </p:cNvPr>
          <p:cNvPicPr preferRelativeResize="0"/>
          <p:nvPr/>
        </p:nvPicPr>
        <p:blipFill rotWithShape="1">
          <a:blip r:embed="rId7">
            <a:extLst>
              <a:ext uri="{28A0092B-C50C-407E-A947-70E740481C1C}">
                <a14:useLocalDpi xmlns:a14="http://schemas.microsoft.com/office/drawing/2010/main" val="0"/>
              </a:ext>
            </a:extLst>
          </a:blip>
          <a:srcRect t="14633" b="14633"/>
          <a:stretch/>
        </p:blipFill>
        <p:spPr>
          <a:xfrm>
            <a:off x="7596539" y="5208738"/>
            <a:ext cx="3270440" cy="404490"/>
          </a:xfrm>
          <a:prstGeom prst="rect">
            <a:avLst/>
          </a:prstGeom>
          <a:noFill/>
          <a:ln>
            <a:noFill/>
          </a:ln>
        </p:spPr>
      </p:pic>
      <p:grpSp>
        <p:nvGrpSpPr>
          <p:cNvPr id="9" name="Group 8">
            <a:extLst>
              <a:ext uri="{FF2B5EF4-FFF2-40B4-BE49-F238E27FC236}">
                <a16:creationId xmlns:a16="http://schemas.microsoft.com/office/drawing/2014/main" id="{FBE2E401-5A5B-29C4-93F1-54AFAD7013F8}"/>
              </a:ext>
            </a:extLst>
          </p:cNvPr>
          <p:cNvGrpSpPr/>
          <p:nvPr/>
        </p:nvGrpSpPr>
        <p:grpSpPr>
          <a:xfrm>
            <a:off x="2136103" y="59256"/>
            <a:ext cx="4222103" cy="820400"/>
            <a:chOff x="2136103" y="59256"/>
            <a:chExt cx="4222103" cy="820400"/>
          </a:xfrm>
        </p:grpSpPr>
        <p:sp>
          <p:nvSpPr>
            <p:cNvPr id="10" name="Rectangle 9">
              <a:extLst>
                <a:ext uri="{FF2B5EF4-FFF2-40B4-BE49-F238E27FC236}">
                  <a16:creationId xmlns:a16="http://schemas.microsoft.com/office/drawing/2014/main" id="{1531EF1B-BB3A-D770-AD52-BA8EAF96FDE5}"/>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1CBC185-5D2B-2216-6513-399D929EB17D}"/>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EE08FA83-97C0-08E8-F9F0-4C8CBE47E6D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175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5F5AE-CA8D-3B46-47D7-58C9156C58C4}"/>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4B4B91F1-42C0-83B9-420D-45C16CC655A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EA207DC-1347-D356-B3C9-C0D99CC72D08}"/>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988A2921-18EB-2D6C-E8F5-4362935A5122}"/>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84C00024-C0C5-FDF6-7E35-58D5AB4702B5}"/>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F0DA1ECA-1B14-4937-D98D-A6868AF0DD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226EC4B1-FAA8-9150-A4F1-83B1960DCD59}"/>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Legal Partner</a:t>
            </a:r>
            <a:endParaRPr lang="en-US" sz="4000" dirty="0"/>
          </a:p>
        </p:txBody>
      </p:sp>
      <p:sp>
        <p:nvSpPr>
          <p:cNvPr id="5" name="TextBox 4">
            <a:extLst>
              <a:ext uri="{FF2B5EF4-FFF2-40B4-BE49-F238E27FC236}">
                <a16:creationId xmlns:a16="http://schemas.microsoft.com/office/drawing/2014/main" id="{73718B9C-BB28-A17C-BB48-EBF11810DDD8}"/>
              </a:ext>
            </a:extLst>
          </p:cNvPr>
          <p:cNvSpPr txBox="1"/>
          <p:nvPr/>
        </p:nvSpPr>
        <p:spPr>
          <a:xfrm>
            <a:off x="601725" y="1970824"/>
            <a:ext cx="6427725" cy="2092881"/>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Collaborates with Family Specialist to address families’ needs. </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Represents DULCE to clinic staff and administrators.</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Supports other participating Physician/Nurse Practitioner staff in implementing DULCE.</a:t>
            </a:r>
          </a:p>
        </p:txBody>
      </p:sp>
      <p:pic>
        <p:nvPicPr>
          <p:cNvPr id="4" name="Google Shape;388;p9">
            <a:extLst>
              <a:ext uri="{FF2B5EF4-FFF2-40B4-BE49-F238E27FC236}">
                <a16:creationId xmlns:a16="http://schemas.microsoft.com/office/drawing/2014/main" id="{27398A2B-10CA-1BA7-4711-F66D6829117D}"/>
              </a:ext>
            </a:extLst>
          </p:cNvPr>
          <p:cNvPicPr preferRelativeResize="0"/>
          <p:nvPr/>
        </p:nvPicPr>
        <p:blipFill rotWithShape="1">
          <a:blip r:embed="rId6">
            <a:extLst>
              <a:ext uri="{28A0092B-C50C-407E-A947-70E740481C1C}">
                <a14:useLocalDpi xmlns:a14="http://schemas.microsoft.com/office/drawing/2010/main" val="0"/>
              </a:ext>
            </a:extLst>
          </a:blip>
          <a:srcRect/>
          <a:stretch/>
        </p:blipFill>
        <p:spPr>
          <a:xfrm>
            <a:off x="8497017" y="1332383"/>
            <a:ext cx="1569592" cy="3531583"/>
          </a:xfrm>
          <a:prstGeom prst="rect">
            <a:avLst/>
          </a:prstGeom>
          <a:noFill/>
          <a:ln>
            <a:noFill/>
          </a:ln>
        </p:spPr>
      </p:pic>
      <p:pic>
        <p:nvPicPr>
          <p:cNvPr id="11" name="Google Shape;389;p9">
            <a:extLst>
              <a:ext uri="{FF2B5EF4-FFF2-40B4-BE49-F238E27FC236}">
                <a16:creationId xmlns:a16="http://schemas.microsoft.com/office/drawing/2014/main" id="{0569FD6B-08E4-6505-63AA-1FEEEA40AC90}"/>
              </a:ext>
            </a:extLst>
          </p:cNvPr>
          <p:cNvPicPr preferRelativeResize="0"/>
          <p:nvPr/>
        </p:nvPicPr>
        <p:blipFill rotWithShape="1">
          <a:blip r:embed="rId7">
            <a:extLst>
              <a:ext uri="{28A0092B-C50C-407E-A947-70E740481C1C}">
                <a14:useLocalDpi xmlns:a14="http://schemas.microsoft.com/office/drawing/2010/main" val="0"/>
              </a:ext>
            </a:extLst>
          </a:blip>
          <a:srcRect t="11237" b="11237"/>
          <a:stretch/>
        </p:blipFill>
        <p:spPr>
          <a:xfrm>
            <a:off x="8034689" y="5115219"/>
            <a:ext cx="2576161" cy="318621"/>
          </a:xfrm>
          <a:prstGeom prst="rect">
            <a:avLst/>
          </a:prstGeom>
          <a:noFill/>
          <a:ln>
            <a:noFill/>
          </a:ln>
        </p:spPr>
      </p:pic>
      <p:grpSp>
        <p:nvGrpSpPr>
          <p:cNvPr id="9" name="Group 8">
            <a:extLst>
              <a:ext uri="{FF2B5EF4-FFF2-40B4-BE49-F238E27FC236}">
                <a16:creationId xmlns:a16="http://schemas.microsoft.com/office/drawing/2014/main" id="{21753D75-8104-533B-CB52-BC83CF6611BA}"/>
              </a:ext>
            </a:extLst>
          </p:cNvPr>
          <p:cNvGrpSpPr/>
          <p:nvPr/>
        </p:nvGrpSpPr>
        <p:grpSpPr>
          <a:xfrm>
            <a:off x="2136103" y="59256"/>
            <a:ext cx="4222103" cy="820400"/>
            <a:chOff x="2136103" y="59256"/>
            <a:chExt cx="4222103" cy="820400"/>
          </a:xfrm>
        </p:grpSpPr>
        <p:sp>
          <p:nvSpPr>
            <p:cNvPr id="10" name="Rectangle 9">
              <a:extLst>
                <a:ext uri="{FF2B5EF4-FFF2-40B4-BE49-F238E27FC236}">
                  <a16:creationId xmlns:a16="http://schemas.microsoft.com/office/drawing/2014/main" id="{E6056225-1F47-83F7-3882-B20FE27A46B5}"/>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35EB134-7BAA-0E8D-CD32-5D8A23322CD3}"/>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10E43A45-F416-FA31-1D3C-E3F82F61104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1812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5" name="Group 5"/>
          <p:cNvGrpSpPr>
            <a:grpSpLocks noChangeAspect="1"/>
          </p:cNvGrpSpPr>
          <p:nvPr/>
        </p:nvGrpSpPr>
        <p:grpSpPr>
          <a:xfrm>
            <a:off x="6350" y="6400446"/>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4" name="Title 3">
            <a:extLst>
              <a:ext uri="{FF2B5EF4-FFF2-40B4-BE49-F238E27FC236}">
                <a16:creationId xmlns:a16="http://schemas.microsoft.com/office/drawing/2014/main" id="{4E2AEF73-68CC-964C-7D06-EB524D2F6E84}"/>
              </a:ext>
            </a:extLst>
          </p:cNvPr>
          <p:cNvSpPr>
            <a:spLocks noGrp="1"/>
          </p:cNvSpPr>
          <p:nvPr>
            <p:ph type="title"/>
          </p:nvPr>
        </p:nvSpPr>
        <p:spPr>
          <a:xfrm>
            <a:off x="449325" y="951039"/>
            <a:ext cx="10515601" cy="1049005"/>
          </a:xfrm>
        </p:spPr>
        <p:txBody>
          <a:bodyPr>
            <a:normAutofit/>
          </a:bodyPr>
          <a:lstStyle/>
          <a:p>
            <a:r>
              <a:rPr lang="en-US" sz="3600" spc="-153" dirty="0">
                <a:solidFill>
                  <a:srgbClr val="006FC0"/>
                </a:solidFill>
                <a:latin typeface="Tahoma"/>
                <a:cs typeface="Tahoma"/>
              </a:rPr>
              <a:t>Agenda</a:t>
            </a:r>
            <a:endParaRPr lang="en-US" sz="3600" dirty="0"/>
          </a:p>
        </p:txBody>
      </p:sp>
      <p:graphicFrame>
        <p:nvGraphicFramePr>
          <p:cNvPr id="10" name="Google Shape;313;p18"/>
          <p:cNvGraphicFramePr>
            <a:graphicFrameLocks noGrp="1"/>
          </p:cNvGraphicFramePr>
          <p:nvPr>
            <p:ph idx="1"/>
            <p:extLst>
              <p:ext uri="{D42A27DB-BD31-4B8C-83A1-F6EECF244321}">
                <p14:modId xmlns:p14="http://schemas.microsoft.com/office/powerpoint/2010/main" val="723082549"/>
              </p:ext>
            </p:extLst>
          </p:nvPr>
        </p:nvGraphicFramePr>
        <p:xfrm>
          <a:off x="449325" y="1891617"/>
          <a:ext cx="11517065" cy="3930912"/>
        </p:xfrm>
        <a:graphic>
          <a:graphicData uri="http://schemas.openxmlformats.org/drawingml/2006/table">
            <a:tbl>
              <a:tblPr firstRow="1" bandRow="1">
                <a:tableStyleId>{B301B821-A1FF-4177-AEE7-76D212191A09}</a:tableStyleId>
              </a:tblPr>
              <a:tblGrid>
                <a:gridCol w="2341347">
                  <a:extLst>
                    <a:ext uri="{9D8B030D-6E8A-4147-A177-3AD203B41FA5}">
                      <a16:colId xmlns:a16="http://schemas.microsoft.com/office/drawing/2014/main" val="20000"/>
                    </a:ext>
                  </a:extLst>
                </a:gridCol>
                <a:gridCol w="5194087">
                  <a:extLst>
                    <a:ext uri="{9D8B030D-6E8A-4147-A177-3AD203B41FA5}">
                      <a16:colId xmlns:a16="http://schemas.microsoft.com/office/drawing/2014/main" val="20001"/>
                    </a:ext>
                  </a:extLst>
                </a:gridCol>
                <a:gridCol w="3981631">
                  <a:extLst>
                    <a:ext uri="{9D8B030D-6E8A-4147-A177-3AD203B41FA5}">
                      <a16:colId xmlns:a16="http://schemas.microsoft.com/office/drawing/2014/main" val="20002"/>
                    </a:ext>
                  </a:extLst>
                </a:gridCol>
              </a:tblGrid>
              <a:tr h="307430">
                <a:tc>
                  <a:txBody>
                    <a:bodyPr/>
                    <a:lstStyle/>
                    <a:p>
                      <a:pPr marL="0" marR="0" lvl="0" indent="0" algn="ctr" rtl="0">
                        <a:spcBef>
                          <a:spcPts val="0"/>
                        </a:spcBef>
                        <a:spcAft>
                          <a:spcPts val="0"/>
                        </a:spcAft>
                        <a:buNone/>
                      </a:pPr>
                      <a:r>
                        <a:rPr lang="en-US" sz="2800" dirty="0"/>
                        <a:t>Time</a:t>
                      </a:r>
                      <a:endParaRPr sz="1800" dirty="0"/>
                    </a:p>
                  </a:txBody>
                  <a:tcPr marL="91450" marR="91450" marT="45725" marB="45725" anchor="ctr"/>
                </a:tc>
                <a:tc>
                  <a:txBody>
                    <a:bodyPr/>
                    <a:lstStyle/>
                    <a:p>
                      <a:pPr marL="0" marR="0" lvl="0" indent="0" algn="ctr" rtl="0">
                        <a:spcBef>
                          <a:spcPts val="0"/>
                        </a:spcBef>
                        <a:spcAft>
                          <a:spcPts val="0"/>
                        </a:spcAft>
                        <a:buNone/>
                      </a:pPr>
                      <a:r>
                        <a:rPr lang="en-US" sz="2800" dirty="0"/>
                        <a:t>Topic</a:t>
                      </a:r>
                      <a:endParaRPr sz="1800" dirty="0"/>
                    </a:p>
                  </a:txBody>
                  <a:tcPr marL="91450" marR="91450" marT="45725" marB="45725" anchor="ctr"/>
                </a:tc>
                <a:tc>
                  <a:txBody>
                    <a:bodyPr/>
                    <a:lstStyle/>
                    <a:p>
                      <a:pPr marL="0" marR="0" lvl="0" indent="0" algn="ctr" rtl="0">
                        <a:spcBef>
                          <a:spcPts val="0"/>
                        </a:spcBef>
                        <a:spcAft>
                          <a:spcPts val="0"/>
                        </a:spcAft>
                        <a:buNone/>
                      </a:pPr>
                      <a:r>
                        <a:rPr lang="en-US" sz="2800" dirty="0"/>
                        <a:t>Presenter</a:t>
                      </a:r>
                      <a:endParaRPr sz="1800" dirty="0"/>
                    </a:p>
                  </a:txBody>
                  <a:tcPr marL="91450" marR="91450" marT="45725" marB="45725" anchor="ctr"/>
                </a:tc>
                <a:extLst>
                  <a:ext uri="{0D108BD9-81ED-4DB2-BD59-A6C34878D82A}">
                    <a16:rowId xmlns:a16="http://schemas.microsoft.com/office/drawing/2014/main" val="10000"/>
                  </a:ext>
                </a:extLst>
              </a:tr>
              <a:tr h="616090">
                <a:tc>
                  <a:txBody>
                    <a:bodyPr/>
                    <a:lstStyle/>
                    <a:p>
                      <a:pPr marL="0" marR="0" lvl="0" indent="0" algn="l" rtl="0">
                        <a:spcBef>
                          <a:spcPts val="0"/>
                        </a:spcBef>
                        <a:spcAft>
                          <a:spcPts val="0"/>
                        </a:spcAft>
                        <a:buNone/>
                      </a:pPr>
                      <a:r>
                        <a:rPr lang="en-US" sz="2000" b="0" dirty="0">
                          <a:solidFill>
                            <a:schemeClr val="accent6"/>
                          </a:solidFill>
                        </a:rPr>
                        <a:t>12:00PM – 12:05PM</a:t>
                      </a:r>
                    </a:p>
                  </a:txBody>
                  <a:tcPr marL="91450" marR="91450" marT="45725" marB="45725" anchor="ctr"/>
                </a:tc>
                <a:tc>
                  <a:txBody>
                    <a:bodyPr/>
                    <a:lstStyle/>
                    <a:p>
                      <a:pPr marL="0" marR="0" lvl="0" indent="0" algn="l" rtl="0">
                        <a:spcBef>
                          <a:spcPts val="0"/>
                        </a:spcBef>
                        <a:spcAft>
                          <a:spcPts val="0"/>
                        </a:spcAft>
                        <a:buNone/>
                      </a:pPr>
                      <a:r>
                        <a:rPr lang="en-US" sz="2000" b="0" dirty="0">
                          <a:solidFill>
                            <a:schemeClr val="accent6"/>
                          </a:solidFill>
                        </a:rPr>
                        <a:t>Welcome &amp; Faculty Introduction</a:t>
                      </a:r>
                      <a:endParaRPr sz="2000" b="0" dirty="0">
                        <a:solidFill>
                          <a:schemeClr val="accent6"/>
                        </a:solidFill>
                      </a:endParaRPr>
                    </a:p>
                  </a:txBody>
                  <a:tcPr marL="91450" marR="91450" marT="45725" marB="45725" anchor="ctr"/>
                </a:tc>
                <a:tc>
                  <a:txBody>
                    <a:bodyPr/>
                    <a:lstStyle/>
                    <a:p>
                      <a:pPr marL="0" marR="0" lvl="0" indent="0" algn="l" rtl="0">
                        <a:spcBef>
                          <a:spcPts val="0"/>
                        </a:spcBef>
                        <a:spcAft>
                          <a:spcPts val="0"/>
                        </a:spcAft>
                        <a:buNone/>
                      </a:pPr>
                      <a:endParaRPr sz="2000" b="0" dirty="0">
                        <a:solidFill>
                          <a:schemeClr val="accent6"/>
                        </a:solidFill>
                      </a:endParaRPr>
                    </a:p>
                  </a:txBody>
                  <a:tcPr marL="91450" marR="91450" marT="45725" marB="45725" anchor="ctr"/>
                </a:tc>
                <a:extLst>
                  <a:ext uri="{0D108BD9-81ED-4DB2-BD59-A6C34878D82A}">
                    <a16:rowId xmlns:a16="http://schemas.microsoft.com/office/drawing/2014/main" val="3990035576"/>
                  </a:ext>
                </a:extLst>
              </a:tr>
              <a:tr h="863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chemeClr val="accent6"/>
                          </a:solidFill>
                        </a:rPr>
                        <a:t>12:05PM – 12:25PM</a:t>
                      </a:r>
                      <a:endParaRPr lang="en-US" sz="2000" b="0" dirty="0">
                        <a:solidFill>
                          <a:schemeClr val="accent6"/>
                        </a:solidFill>
                      </a:endParaRPr>
                    </a:p>
                  </a:txBody>
                  <a:tcPr marL="91450" marR="91450" marT="45725" marB="45725" anchor="ctr"/>
                </a:tc>
                <a:tc>
                  <a:txBody>
                    <a:bodyPr/>
                    <a:lstStyle/>
                    <a:p>
                      <a:pPr marL="0" marR="0" lvl="0" indent="0" algn="l" rtl="0">
                        <a:spcBef>
                          <a:spcPts val="0"/>
                        </a:spcBef>
                        <a:spcAft>
                          <a:spcPts val="0"/>
                        </a:spcAft>
                        <a:buNone/>
                      </a:pPr>
                      <a:r>
                        <a:rPr lang="en-US" sz="2000" b="0" dirty="0">
                          <a:solidFill>
                            <a:schemeClr val="accent6">
                              <a:lumMod val="50000"/>
                            </a:schemeClr>
                          </a:solidFill>
                        </a:rPr>
                        <a:t>Strength in Collaboration: The DULCE Model and the Power of Interdisciplinary Problem Solving</a:t>
                      </a:r>
                      <a:endParaRPr sz="2000" b="0" dirty="0">
                        <a:solidFill>
                          <a:schemeClr val="accent6">
                            <a:lumMod val="50000"/>
                          </a:schemeClr>
                        </a:solidFill>
                      </a:endParaRPr>
                    </a:p>
                  </a:txBody>
                  <a:tcPr marL="91450" marR="91450" marT="45725" marB="45725" anchor="ctr"/>
                </a:tc>
                <a:tc>
                  <a:txBody>
                    <a:bodyPr/>
                    <a:lstStyle/>
                    <a:p>
                      <a:pPr marL="0" marR="0" lvl="0" indent="0" algn="l" rtl="0">
                        <a:spcBef>
                          <a:spcPts val="0"/>
                        </a:spcBef>
                        <a:spcAft>
                          <a:spcPts val="0"/>
                        </a:spcAft>
                        <a:buNone/>
                      </a:pPr>
                      <a:r>
                        <a:rPr lang="en-US" sz="2000" b="0" dirty="0">
                          <a:solidFill>
                            <a:schemeClr val="accent6"/>
                          </a:solidFill>
                        </a:rPr>
                        <a:t>Rebecca Kislak, Legal Key</a:t>
                      </a:r>
                    </a:p>
                    <a:p>
                      <a:pPr marL="0" marR="0" lvl="0" indent="0" algn="l" rtl="0">
                        <a:spcBef>
                          <a:spcPts val="0"/>
                        </a:spcBef>
                        <a:spcAft>
                          <a:spcPts val="0"/>
                        </a:spcAft>
                        <a:buNone/>
                      </a:pPr>
                      <a:r>
                        <a:rPr lang="en-US" sz="2000" b="0" dirty="0">
                          <a:solidFill>
                            <a:schemeClr val="accent6"/>
                          </a:solidFill>
                        </a:rPr>
                        <a:t>Jeff Gilbert, Legal Key</a:t>
                      </a:r>
                    </a:p>
                  </a:txBody>
                  <a:tcPr marL="91450" marR="91450" marT="45725" marB="45725" anchor="ctr"/>
                </a:tc>
                <a:extLst>
                  <a:ext uri="{0D108BD9-81ED-4DB2-BD59-A6C34878D82A}">
                    <a16:rowId xmlns:a16="http://schemas.microsoft.com/office/drawing/2014/main" val="10002"/>
                  </a:ext>
                </a:extLst>
              </a:tr>
              <a:tr h="600019">
                <a:tc>
                  <a:txBody>
                    <a:bodyPr/>
                    <a:lstStyle/>
                    <a:p>
                      <a:pPr marL="0" marR="0" lvl="0" indent="0" algn="l" rtl="0">
                        <a:spcBef>
                          <a:spcPts val="0"/>
                        </a:spcBef>
                        <a:spcAft>
                          <a:spcPts val="0"/>
                        </a:spcAft>
                        <a:buNone/>
                      </a:pPr>
                      <a:r>
                        <a:rPr lang="en-US" sz="2000" b="0" dirty="0">
                          <a:solidFill>
                            <a:schemeClr val="accent6"/>
                          </a:solidFill>
                        </a:rPr>
                        <a:t>12:25PM</a:t>
                      </a:r>
                      <a:r>
                        <a:rPr lang="en-US" sz="2000" b="0" baseline="0" dirty="0">
                          <a:solidFill>
                            <a:schemeClr val="accent6"/>
                          </a:solidFill>
                        </a:rPr>
                        <a:t> – 12:40PM</a:t>
                      </a:r>
                      <a:endParaRPr sz="1400" b="0" dirty="0">
                        <a:solidFill>
                          <a:schemeClr val="accent6"/>
                        </a:solidFill>
                      </a:endParaRPr>
                    </a:p>
                  </a:txBody>
                  <a:tcPr marL="91450" marR="91450" marT="45725" marB="45725" anchor="ctr"/>
                </a:tc>
                <a:tc>
                  <a:txBody>
                    <a:bodyPr/>
                    <a:lstStyle/>
                    <a:p>
                      <a:pPr marL="0" marR="0" lvl="0" indent="0" algn="l" rtl="0">
                        <a:spcBef>
                          <a:spcPts val="0"/>
                        </a:spcBef>
                        <a:spcAft>
                          <a:spcPts val="0"/>
                        </a:spcAft>
                        <a:buNone/>
                      </a:pPr>
                      <a:r>
                        <a:rPr lang="en-US" sz="2000" b="0" dirty="0">
                          <a:solidFill>
                            <a:schemeClr val="accent6"/>
                          </a:solidFill>
                        </a:rPr>
                        <a:t>Case Presentation</a:t>
                      </a:r>
                      <a:endParaRPr sz="1400" b="0" dirty="0">
                        <a:solidFill>
                          <a:schemeClr val="accent6"/>
                        </a:solidFill>
                      </a:endParaRPr>
                    </a:p>
                  </a:txBody>
                  <a:tcPr marL="91450" marR="91450" marT="45725" marB="45725" anchor="ct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000" kern="0" dirty="0">
                          <a:solidFill>
                            <a:schemeClr val="accent6">
                              <a:lumMod val="50000"/>
                            </a:schemeClr>
                          </a:solidFill>
                        </a:rPr>
                        <a:t>Jalyn Alzate, CHW, DULCE Family Specialist at the Family Care Center</a:t>
                      </a:r>
                    </a:p>
                  </a:txBody>
                  <a:tcPr marL="91450" marR="91450" marT="45725" marB="45725" anchor="ctr"/>
                </a:tc>
                <a:extLst>
                  <a:ext uri="{0D108BD9-81ED-4DB2-BD59-A6C34878D82A}">
                    <a16:rowId xmlns:a16="http://schemas.microsoft.com/office/drawing/2014/main" val="10003"/>
                  </a:ext>
                </a:extLst>
              </a:tr>
              <a:tr h="616090">
                <a:tc>
                  <a:txBody>
                    <a:bodyPr/>
                    <a:lstStyle/>
                    <a:p>
                      <a:pPr marL="0" marR="0" lvl="0" indent="0" algn="l" rtl="0">
                        <a:spcBef>
                          <a:spcPts val="0"/>
                        </a:spcBef>
                        <a:spcAft>
                          <a:spcPts val="0"/>
                        </a:spcAft>
                        <a:buNone/>
                      </a:pPr>
                      <a:r>
                        <a:rPr lang="en-US" sz="2000" b="0" dirty="0">
                          <a:solidFill>
                            <a:schemeClr val="accent6"/>
                          </a:solidFill>
                        </a:rPr>
                        <a:t>12:40</a:t>
                      </a:r>
                      <a:r>
                        <a:rPr lang="en-US" sz="2000" b="0" baseline="0" dirty="0">
                          <a:solidFill>
                            <a:schemeClr val="accent6"/>
                          </a:solidFill>
                        </a:rPr>
                        <a:t>PM – 12:55PM</a:t>
                      </a:r>
                      <a:endParaRPr sz="1400" b="0" dirty="0">
                        <a:solidFill>
                          <a:schemeClr val="accent6"/>
                        </a:solidFill>
                      </a:endParaRPr>
                    </a:p>
                  </a:txBody>
                  <a:tcPr marL="91450" marR="91450" marT="45725" marB="45725" anchor="ctr"/>
                </a:tc>
                <a:tc>
                  <a:txBody>
                    <a:bodyPr/>
                    <a:lstStyle/>
                    <a:p>
                      <a:pPr marL="0" marR="0" lvl="0" indent="0" algn="l" rtl="0">
                        <a:spcBef>
                          <a:spcPts val="0"/>
                        </a:spcBef>
                        <a:spcAft>
                          <a:spcPts val="0"/>
                        </a:spcAft>
                        <a:buNone/>
                      </a:pPr>
                      <a:r>
                        <a:rPr lang="en-US" sz="2000" b="0" dirty="0">
                          <a:solidFill>
                            <a:schemeClr val="accent6"/>
                          </a:solidFill>
                        </a:rPr>
                        <a:t>Q&amp;A and Discussion</a:t>
                      </a:r>
                      <a:endParaRPr sz="1400" b="0" dirty="0">
                        <a:solidFill>
                          <a:schemeClr val="accent6"/>
                        </a:solidFill>
                      </a:endParaRPr>
                    </a:p>
                  </a:txBody>
                  <a:tcPr marL="91450" marR="91450" marT="45725" marB="45725" anchor="ctr"/>
                </a:tc>
                <a:tc>
                  <a:txBody>
                    <a:bodyPr/>
                    <a:lstStyle/>
                    <a:p>
                      <a:pPr marL="0" marR="0" lvl="0" indent="0" algn="l" rtl="0">
                        <a:spcBef>
                          <a:spcPts val="0"/>
                        </a:spcBef>
                        <a:spcAft>
                          <a:spcPts val="0"/>
                        </a:spcAft>
                        <a:buNone/>
                      </a:pPr>
                      <a:endParaRPr sz="2000" b="0" dirty="0">
                        <a:solidFill>
                          <a:schemeClr val="accent6"/>
                        </a:solidFill>
                      </a:endParaRPr>
                    </a:p>
                  </a:txBody>
                  <a:tcPr marL="91450" marR="91450" marT="45725" marB="45725" anchor="ctr"/>
                </a:tc>
                <a:extLst>
                  <a:ext uri="{0D108BD9-81ED-4DB2-BD59-A6C34878D82A}">
                    <a16:rowId xmlns:a16="http://schemas.microsoft.com/office/drawing/2014/main" val="3716632853"/>
                  </a:ext>
                </a:extLst>
              </a:tr>
              <a:tr h="616090">
                <a:tc>
                  <a:txBody>
                    <a:bodyPr/>
                    <a:lstStyle/>
                    <a:p>
                      <a:pPr marL="0" marR="0" lvl="0" indent="0" algn="l" rtl="0">
                        <a:spcBef>
                          <a:spcPts val="0"/>
                        </a:spcBef>
                        <a:spcAft>
                          <a:spcPts val="0"/>
                        </a:spcAft>
                        <a:buNone/>
                      </a:pPr>
                      <a:r>
                        <a:rPr lang="en-US" sz="2000" b="0" dirty="0">
                          <a:solidFill>
                            <a:schemeClr val="accent6"/>
                          </a:solidFill>
                        </a:rPr>
                        <a:t>12:55PM</a:t>
                      </a:r>
                      <a:r>
                        <a:rPr lang="en-US" sz="2000" b="0" baseline="0" dirty="0">
                          <a:solidFill>
                            <a:schemeClr val="accent6"/>
                          </a:solidFill>
                        </a:rPr>
                        <a:t> – 1:00PM</a:t>
                      </a:r>
                      <a:endParaRPr sz="1400" b="0" dirty="0">
                        <a:solidFill>
                          <a:schemeClr val="accent6"/>
                        </a:solidFill>
                      </a:endParaRPr>
                    </a:p>
                  </a:txBody>
                  <a:tcPr marL="91450" marR="91450" marT="45725" marB="45725" anchor="ctr"/>
                </a:tc>
                <a:tc>
                  <a:txBody>
                    <a:bodyPr/>
                    <a:lstStyle/>
                    <a:p>
                      <a:pPr marL="0" marR="0" lvl="0" indent="0" algn="l" rtl="0">
                        <a:spcBef>
                          <a:spcPts val="0"/>
                        </a:spcBef>
                        <a:spcAft>
                          <a:spcPts val="0"/>
                        </a:spcAft>
                        <a:buNone/>
                      </a:pPr>
                      <a:r>
                        <a:rPr lang="en-US" sz="2000" b="0" dirty="0">
                          <a:solidFill>
                            <a:schemeClr val="accent6"/>
                          </a:solidFill>
                        </a:rPr>
                        <a:t>Wrap up; Evaluation; Announcements</a:t>
                      </a:r>
                      <a:endParaRPr sz="1400" b="0" dirty="0">
                        <a:solidFill>
                          <a:schemeClr val="accent6"/>
                        </a:solidFill>
                      </a:endParaRPr>
                    </a:p>
                  </a:txBody>
                  <a:tcPr marL="91450" marR="91450" marT="45725" marB="45725" anchor="ctr"/>
                </a:tc>
                <a:tc>
                  <a:txBody>
                    <a:bodyPr/>
                    <a:lstStyle/>
                    <a:p>
                      <a:pPr marL="0" marR="0" lvl="0" indent="0" algn="l" rtl="0">
                        <a:spcBef>
                          <a:spcPts val="0"/>
                        </a:spcBef>
                        <a:spcAft>
                          <a:spcPts val="0"/>
                        </a:spcAft>
                        <a:buNone/>
                      </a:pPr>
                      <a:r>
                        <a:rPr lang="en-US" sz="2000" b="0" dirty="0">
                          <a:solidFill>
                            <a:schemeClr val="accent6"/>
                          </a:solidFill>
                        </a:rPr>
                        <a:t>Susanne Campbell, CTC-RI</a:t>
                      </a:r>
                      <a:endParaRPr sz="2000" b="0" dirty="0">
                        <a:solidFill>
                          <a:schemeClr val="accent6"/>
                        </a:solidFill>
                      </a:endParaRPr>
                    </a:p>
                  </a:txBody>
                  <a:tcPr marL="91450" marR="91450" marT="45725" marB="45725" anchor="ctr"/>
                </a:tc>
                <a:extLst>
                  <a:ext uri="{0D108BD9-81ED-4DB2-BD59-A6C34878D82A}">
                    <a16:rowId xmlns:a16="http://schemas.microsoft.com/office/drawing/2014/main" val="10004"/>
                  </a:ext>
                </a:extLst>
              </a:tr>
            </a:tbl>
          </a:graphicData>
        </a:graphic>
      </p:graphicFrame>
      <p:grpSp>
        <p:nvGrpSpPr>
          <p:cNvPr id="7" name="Group 6">
            <a:extLst>
              <a:ext uri="{FF2B5EF4-FFF2-40B4-BE49-F238E27FC236}">
                <a16:creationId xmlns:a16="http://schemas.microsoft.com/office/drawing/2014/main" id="{85275787-5DB5-A5E8-9EC8-24B5101735C2}"/>
              </a:ext>
            </a:extLst>
          </p:cNvPr>
          <p:cNvGrpSpPr/>
          <p:nvPr/>
        </p:nvGrpSpPr>
        <p:grpSpPr>
          <a:xfrm>
            <a:off x="6482282" y="-22000"/>
            <a:ext cx="3187498" cy="901656"/>
            <a:chOff x="6482282" y="-22000"/>
            <a:chExt cx="3187498" cy="901656"/>
          </a:xfrm>
        </p:grpSpPr>
        <p:sp>
          <p:nvSpPr>
            <p:cNvPr id="8" name="Rectangle 7">
              <a:extLst>
                <a:ext uri="{FF2B5EF4-FFF2-40B4-BE49-F238E27FC236}">
                  <a16:creationId xmlns:a16="http://schemas.microsoft.com/office/drawing/2014/main" id="{8A6A4349-47EA-A954-50A4-85E0B8818D4E}"/>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2.png">
              <a:extLst>
                <a:ext uri="{FF2B5EF4-FFF2-40B4-BE49-F238E27FC236}">
                  <a16:creationId xmlns:a16="http://schemas.microsoft.com/office/drawing/2014/main" id="{8D042D47-5DEF-D156-20BD-885B80AC662E}"/>
                </a:ext>
              </a:extLst>
            </p:cNvPr>
            <p:cNvPicPr/>
            <p:nvPr/>
          </p:nvPicPr>
          <p:blipFill>
            <a:blip r:embed="rId3" cstate="print"/>
            <a:stretch>
              <a:fillRect/>
            </a:stretch>
          </p:blipFill>
          <p:spPr>
            <a:xfrm>
              <a:off x="8797297" y="66693"/>
              <a:ext cx="781270" cy="724271"/>
            </a:xfrm>
            <a:prstGeom prst="rect">
              <a:avLst/>
            </a:prstGeom>
          </p:spPr>
        </p:pic>
        <p:pic>
          <p:nvPicPr>
            <p:cNvPr id="11" name="Picture 2" descr="Our Endorsed Providers | Nebraska Hospitality Association | Nebraska">
              <a:extLst>
                <a:ext uri="{FF2B5EF4-FFF2-40B4-BE49-F238E27FC236}">
                  <a16:creationId xmlns:a16="http://schemas.microsoft.com/office/drawing/2014/main" id="{F64D31CE-1C27-462B-DF53-A6DB1E3650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About Project ECHO | ECHO OEM">
            <a:extLst>
              <a:ext uri="{FF2B5EF4-FFF2-40B4-BE49-F238E27FC236}">
                <a16:creationId xmlns:a16="http://schemas.microsoft.com/office/drawing/2014/main" id="{F34F5187-323E-D54D-117B-A3DC02E06A2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CEFACA63-6555-C7D9-F691-F78BEF37F576}"/>
              </a:ext>
            </a:extLst>
          </p:cNvPr>
          <p:cNvGrpSpPr/>
          <p:nvPr/>
        </p:nvGrpSpPr>
        <p:grpSpPr>
          <a:xfrm>
            <a:off x="2136103" y="59256"/>
            <a:ext cx="4222103" cy="820400"/>
            <a:chOff x="2136103" y="59256"/>
            <a:chExt cx="4222103" cy="820400"/>
          </a:xfrm>
        </p:grpSpPr>
        <p:sp>
          <p:nvSpPr>
            <p:cNvPr id="15" name="Rectangle 14">
              <a:extLst>
                <a:ext uri="{FF2B5EF4-FFF2-40B4-BE49-F238E27FC236}">
                  <a16:creationId xmlns:a16="http://schemas.microsoft.com/office/drawing/2014/main" id="{2DC3C34C-6CA5-289F-C618-346466030DF9}"/>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480C380-E50F-89C9-0092-EA755BF1AA24}"/>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4" name="Picture 2" descr="A blue text on a black background&#10;&#10;Description automatically generated">
              <a:extLst>
                <a:ext uri="{FF2B5EF4-FFF2-40B4-BE49-F238E27FC236}">
                  <a16:creationId xmlns:a16="http://schemas.microsoft.com/office/drawing/2014/main" id="{B6A41588-18C0-C38E-BA74-02B5FF5DD8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088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216B6-AA9A-B54E-1582-85E3ED8A7D50}"/>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D4CA227C-091E-D5F0-01E2-FFE4B28369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A553BF9D-B7AF-BFA0-6FCA-5C8AB87DA17E}"/>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1278E154-EA69-F5DB-3F21-DD6495AB1F5C}"/>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6F285E05-D94B-C9FD-96F2-BEC552D1D8FA}"/>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B21F2AFC-8D21-FBB8-A8BF-41B89C50B3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0DE8863D-7A35-F936-9BDE-6C7724817782}"/>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Mental Health Representative</a:t>
            </a:r>
            <a:endParaRPr lang="en-US" sz="4000" dirty="0"/>
          </a:p>
        </p:txBody>
      </p:sp>
      <p:sp>
        <p:nvSpPr>
          <p:cNvPr id="5" name="TextBox 4">
            <a:extLst>
              <a:ext uri="{FF2B5EF4-FFF2-40B4-BE49-F238E27FC236}">
                <a16:creationId xmlns:a16="http://schemas.microsoft.com/office/drawing/2014/main" id="{2BFA9324-6029-F5F6-EB7A-C517744E30A6}"/>
              </a:ext>
            </a:extLst>
          </p:cNvPr>
          <p:cNvSpPr txBox="1"/>
          <p:nvPr/>
        </p:nvSpPr>
        <p:spPr>
          <a:xfrm>
            <a:off x="601725" y="1970824"/>
            <a:ext cx="6427725" cy="4170372"/>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Helps respond to urgent mental health needs.</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Works closely with Family Specialist, providing clinical and reflective supervision</a:t>
            </a:r>
          </a:p>
          <a:p>
            <a:pPr marL="800100" lvl="1"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Boundary setting, attentiveness to vicarious trauma.</a:t>
            </a:r>
          </a:p>
          <a:p>
            <a:pPr marL="800100" lvl="1"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Assists with monitoring family status.</a:t>
            </a:r>
          </a:p>
          <a:p>
            <a:pPr marL="800100" lvl="1"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Helps manage data entry and workflow to optimize caseload balanced with competing responsibilities.</a:t>
            </a:r>
          </a:p>
          <a:p>
            <a:pPr marL="800100" lvl="1"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Monitors Family Specialist’s ongoing professional development to optimize competencies and shared problem-solving role.</a:t>
            </a:r>
          </a:p>
        </p:txBody>
      </p:sp>
      <p:pic>
        <p:nvPicPr>
          <p:cNvPr id="4" name="Google Shape;388;p9">
            <a:extLst>
              <a:ext uri="{FF2B5EF4-FFF2-40B4-BE49-F238E27FC236}">
                <a16:creationId xmlns:a16="http://schemas.microsoft.com/office/drawing/2014/main" id="{FA57377E-5DFD-D79B-CC8B-463EFE76E9E7}"/>
              </a:ext>
            </a:extLst>
          </p:cNvPr>
          <p:cNvPicPr preferRelativeResize="0"/>
          <p:nvPr/>
        </p:nvPicPr>
        <p:blipFill rotWithShape="1">
          <a:blip r:embed="rId6">
            <a:extLst>
              <a:ext uri="{28A0092B-C50C-407E-A947-70E740481C1C}">
                <a14:useLocalDpi xmlns:a14="http://schemas.microsoft.com/office/drawing/2010/main" val="0"/>
              </a:ext>
            </a:extLst>
          </a:blip>
          <a:srcRect/>
          <a:stretch/>
        </p:blipFill>
        <p:spPr>
          <a:xfrm>
            <a:off x="8595813" y="1244772"/>
            <a:ext cx="1371999" cy="3706805"/>
          </a:xfrm>
          <a:prstGeom prst="rect">
            <a:avLst/>
          </a:prstGeom>
          <a:noFill/>
          <a:ln>
            <a:noFill/>
          </a:ln>
        </p:spPr>
      </p:pic>
      <p:grpSp>
        <p:nvGrpSpPr>
          <p:cNvPr id="9" name="Group 8">
            <a:extLst>
              <a:ext uri="{FF2B5EF4-FFF2-40B4-BE49-F238E27FC236}">
                <a16:creationId xmlns:a16="http://schemas.microsoft.com/office/drawing/2014/main" id="{11D287DC-47FD-11B3-9E64-60446FFD7D11}"/>
              </a:ext>
            </a:extLst>
          </p:cNvPr>
          <p:cNvGrpSpPr/>
          <p:nvPr/>
        </p:nvGrpSpPr>
        <p:grpSpPr>
          <a:xfrm>
            <a:off x="7909359" y="5157864"/>
            <a:ext cx="2743197" cy="671602"/>
            <a:chOff x="8004609" y="5119764"/>
            <a:chExt cx="2743197" cy="671602"/>
          </a:xfrm>
        </p:grpSpPr>
        <p:pic>
          <p:nvPicPr>
            <p:cNvPr id="420" name="Google Shape;420;p14">
              <a:extLst>
                <a:ext uri="{FF2B5EF4-FFF2-40B4-BE49-F238E27FC236}">
                  <a16:creationId xmlns:a16="http://schemas.microsoft.com/office/drawing/2014/main" id="{29833C70-8D08-F469-4D9E-BDE13FE13200}"/>
                </a:ext>
              </a:extLst>
            </p:cNvPr>
            <p:cNvPicPr preferRelativeResize="0"/>
            <p:nvPr/>
          </p:nvPicPr>
          <p:blipFill rotWithShape="1">
            <a:blip r:embed="rId7">
              <a:alphaModFix/>
            </a:blip>
            <a:srcRect l="78429" t="53421" r="9417" b="41944"/>
            <a:stretch/>
          </p:blipFill>
          <p:spPr>
            <a:xfrm>
              <a:off x="9323542" y="5119764"/>
              <a:ext cx="1101724" cy="297965"/>
            </a:xfrm>
            <a:prstGeom prst="rect">
              <a:avLst/>
            </a:prstGeom>
            <a:noFill/>
            <a:ln>
              <a:noFill/>
            </a:ln>
          </p:spPr>
        </p:pic>
        <p:pic>
          <p:nvPicPr>
            <p:cNvPr id="425" name="Google Shape;425;p14">
              <a:extLst>
                <a:ext uri="{FF2B5EF4-FFF2-40B4-BE49-F238E27FC236}">
                  <a16:creationId xmlns:a16="http://schemas.microsoft.com/office/drawing/2014/main" id="{88FE6FFB-53B7-0077-D951-A8992761BC2E}"/>
                </a:ext>
              </a:extLst>
            </p:cNvPr>
            <p:cNvPicPr preferRelativeResize="0"/>
            <p:nvPr/>
          </p:nvPicPr>
          <p:blipFill rotWithShape="1">
            <a:blip r:embed="rId7">
              <a:alphaModFix/>
            </a:blip>
            <a:srcRect l="70134" t="58375" b="35938"/>
            <a:stretch/>
          </p:blipFill>
          <p:spPr>
            <a:xfrm>
              <a:off x="8004609" y="5435089"/>
              <a:ext cx="2743197" cy="356277"/>
            </a:xfrm>
            <a:prstGeom prst="rect">
              <a:avLst/>
            </a:prstGeom>
            <a:noFill/>
            <a:ln>
              <a:noFill/>
            </a:ln>
          </p:spPr>
        </p:pic>
        <p:pic>
          <p:nvPicPr>
            <p:cNvPr id="426" name="Google Shape;426;p14">
              <a:extLst>
                <a:ext uri="{FF2B5EF4-FFF2-40B4-BE49-F238E27FC236}">
                  <a16:creationId xmlns:a16="http://schemas.microsoft.com/office/drawing/2014/main" id="{1B9F12B5-932F-8611-01A5-3C97547FD1BA}"/>
                </a:ext>
              </a:extLst>
            </p:cNvPr>
            <p:cNvPicPr preferRelativeResize="0"/>
            <p:nvPr/>
          </p:nvPicPr>
          <p:blipFill rotWithShape="1">
            <a:blip r:embed="rId7">
              <a:alphaModFix/>
            </a:blip>
            <a:srcRect l="77791" t="48732" r="9130" b="46633"/>
            <a:stretch/>
          </p:blipFill>
          <p:spPr>
            <a:xfrm>
              <a:off x="8159609" y="5130303"/>
              <a:ext cx="1101733" cy="276891"/>
            </a:xfrm>
            <a:prstGeom prst="rect">
              <a:avLst/>
            </a:prstGeom>
            <a:noFill/>
            <a:ln>
              <a:noFill/>
            </a:ln>
          </p:spPr>
        </p:pic>
      </p:grpSp>
      <p:grpSp>
        <p:nvGrpSpPr>
          <p:cNvPr id="10" name="Group 9">
            <a:extLst>
              <a:ext uri="{FF2B5EF4-FFF2-40B4-BE49-F238E27FC236}">
                <a16:creationId xmlns:a16="http://schemas.microsoft.com/office/drawing/2014/main" id="{944ACFFB-0017-8C66-6A2B-B6CD130C207B}"/>
              </a:ext>
            </a:extLst>
          </p:cNvPr>
          <p:cNvGrpSpPr/>
          <p:nvPr/>
        </p:nvGrpSpPr>
        <p:grpSpPr>
          <a:xfrm>
            <a:off x="2136103" y="59256"/>
            <a:ext cx="4222103" cy="820400"/>
            <a:chOff x="2136103" y="59256"/>
            <a:chExt cx="4222103" cy="820400"/>
          </a:xfrm>
        </p:grpSpPr>
        <p:sp>
          <p:nvSpPr>
            <p:cNvPr id="11" name="Rectangle 10">
              <a:extLst>
                <a:ext uri="{FF2B5EF4-FFF2-40B4-BE49-F238E27FC236}">
                  <a16:creationId xmlns:a16="http://schemas.microsoft.com/office/drawing/2014/main" id="{87D935CD-E06F-E827-FAA1-75F6A7DFFDDF}"/>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09BD38F-BF81-5DFA-A623-00FBD73CA036}"/>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33E0FAA8-1810-BC55-0533-656BC2E83A5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55557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6BB0-9E0F-56EE-DCB8-7461193082F0}"/>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84BD1B3C-B9FC-62BA-DB84-D90E5D25C1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663E35E-2A29-D94F-14B2-49D384F01934}"/>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CFCD981F-9C39-69B3-DC74-72ED0F072AB7}"/>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13AEBA3B-E803-EBA8-DFB4-1BBE5754AA34}"/>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D57AD596-6934-94B8-6037-3B1C0146D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ED6532FE-AAFC-487B-16E8-6E24A51ACA8F}"/>
              </a:ext>
            </a:extLst>
          </p:cNvPr>
          <p:cNvSpPr txBox="1">
            <a:spLocks/>
          </p:cNvSpPr>
          <p:nvPr/>
        </p:nvSpPr>
        <p:spPr>
          <a:xfrm>
            <a:off x="601725" y="921819"/>
            <a:ext cx="10828275" cy="1049005"/>
          </a:xfrm>
          <a:prstGeom prst="rect">
            <a:avLst/>
          </a:prstGeom>
        </p:spPr>
        <p:txBody>
          <a:bodyPr vert="horz" lIns="91440" tIns="45720" rIns="91440" bIns="45720" rtlCol="0" anchor="ctr">
            <a:normAutofit fontScale="92500" lnSpcReduction="20000"/>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pPr>
              <a:lnSpc>
                <a:spcPct val="110000"/>
              </a:lnSpc>
            </a:pPr>
            <a:r>
              <a:rPr lang="en-US" sz="3600" spc="-153" dirty="0">
                <a:solidFill>
                  <a:srgbClr val="006FC0"/>
                </a:solidFill>
                <a:latin typeface="Tahoma"/>
                <a:cs typeface="Tahoma"/>
              </a:rPr>
              <a:t>Early Childhood System</a:t>
            </a:r>
          </a:p>
          <a:p>
            <a:pPr>
              <a:lnSpc>
                <a:spcPct val="110000"/>
              </a:lnSpc>
            </a:pPr>
            <a:r>
              <a:rPr lang="en-US" sz="3600" spc="-153" dirty="0">
                <a:solidFill>
                  <a:srgbClr val="006FC0"/>
                </a:solidFill>
                <a:latin typeface="Tahoma"/>
                <a:cs typeface="Tahoma"/>
              </a:rPr>
              <a:t>Representative</a:t>
            </a:r>
            <a:endParaRPr lang="en-US" sz="4000" dirty="0"/>
          </a:p>
        </p:txBody>
      </p:sp>
      <p:sp>
        <p:nvSpPr>
          <p:cNvPr id="5" name="TextBox 4">
            <a:extLst>
              <a:ext uri="{FF2B5EF4-FFF2-40B4-BE49-F238E27FC236}">
                <a16:creationId xmlns:a16="http://schemas.microsoft.com/office/drawing/2014/main" id="{D0213B3C-659A-4687-96B9-B54A49EA0A96}"/>
              </a:ext>
            </a:extLst>
          </p:cNvPr>
          <p:cNvSpPr txBox="1"/>
          <p:nvPr/>
        </p:nvSpPr>
        <p:spPr>
          <a:xfrm>
            <a:off x="601725" y="2110353"/>
            <a:ext cx="6427725" cy="2862322"/>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Representative of lead agency.</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Supports DULCE implementation and sustainability.</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Connects clinic to early childhood system.</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Supports family access to community resources and opportunities.</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Identify system gaps and unaddressed needs using DULCE data to inform system building efforts in the early childhood system.  </a:t>
            </a:r>
          </a:p>
        </p:txBody>
      </p:sp>
      <p:pic>
        <p:nvPicPr>
          <p:cNvPr id="4" name="Google Shape;388;p9">
            <a:extLst>
              <a:ext uri="{FF2B5EF4-FFF2-40B4-BE49-F238E27FC236}">
                <a16:creationId xmlns:a16="http://schemas.microsoft.com/office/drawing/2014/main" id="{338F58BE-77BE-294C-2171-B3C091A29113}"/>
              </a:ext>
            </a:extLst>
          </p:cNvPr>
          <p:cNvPicPr preferRelativeResize="0"/>
          <p:nvPr/>
        </p:nvPicPr>
        <p:blipFill rotWithShape="1">
          <a:blip r:embed="rId6" cstate="print">
            <a:extLst>
              <a:ext uri="{28A0092B-C50C-407E-A947-70E740481C1C}">
                <a14:useLocalDpi xmlns:a14="http://schemas.microsoft.com/office/drawing/2010/main" val="0"/>
              </a:ext>
            </a:extLst>
          </a:blip>
          <a:srcRect/>
          <a:stretch/>
        </p:blipFill>
        <p:spPr>
          <a:xfrm>
            <a:off x="8497017" y="1435672"/>
            <a:ext cx="1569592" cy="3325004"/>
          </a:xfrm>
          <a:prstGeom prst="rect">
            <a:avLst/>
          </a:prstGeom>
          <a:noFill/>
          <a:ln>
            <a:noFill/>
          </a:ln>
        </p:spPr>
      </p:pic>
      <p:pic>
        <p:nvPicPr>
          <p:cNvPr id="11" name="Google Shape;389;p9">
            <a:extLst>
              <a:ext uri="{FF2B5EF4-FFF2-40B4-BE49-F238E27FC236}">
                <a16:creationId xmlns:a16="http://schemas.microsoft.com/office/drawing/2014/main" id="{4CF4883A-7366-BF04-2E8F-E86C8F61F43E}"/>
              </a:ext>
            </a:extLst>
          </p:cNvPr>
          <p:cNvPicPr preferRelativeResize="0"/>
          <p:nvPr/>
        </p:nvPicPr>
        <p:blipFill rotWithShape="1">
          <a:blip r:embed="rId7">
            <a:extLst>
              <a:ext uri="{28A0092B-C50C-407E-A947-70E740481C1C}">
                <a14:useLocalDpi xmlns:a14="http://schemas.microsoft.com/office/drawing/2010/main" val="0"/>
              </a:ext>
            </a:extLst>
          </a:blip>
          <a:srcRect t="3979" b="3979"/>
          <a:stretch/>
        </p:blipFill>
        <p:spPr>
          <a:xfrm>
            <a:off x="7196656" y="4972675"/>
            <a:ext cx="4170314" cy="515787"/>
          </a:xfrm>
          <a:prstGeom prst="rect">
            <a:avLst/>
          </a:prstGeom>
          <a:noFill/>
          <a:ln>
            <a:noFill/>
          </a:ln>
        </p:spPr>
      </p:pic>
      <p:grpSp>
        <p:nvGrpSpPr>
          <p:cNvPr id="9" name="Group 8">
            <a:extLst>
              <a:ext uri="{FF2B5EF4-FFF2-40B4-BE49-F238E27FC236}">
                <a16:creationId xmlns:a16="http://schemas.microsoft.com/office/drawing/2014/main" id="{9F724914-485C-9862-5768-F879105F2814}"/>
              </a:ext>
            </a:extLst>
          </p:cNvPr>
          <p:cNvGrpSpPr/>
          <p:nvPr/>
        </p:nvGrpSpPr>
        <p:grpSpPr>
          <a:xfrm>
            <a:off x="2136103" y="59256"/>
            <a:ext cx="4222103" cy="820400"/>
            <a:chOff x="2136103" y="59256"/>
            <a:chExt cx="4222103" cy="820400"/>
          </a:xfrm>
        </p:grpSpPr>
        <p:sp>
          <p:nvSpPr>
            <p:cNvPr id="10" name="Rectangle 9">
              <a:extLst>
                <a:ext uri="{FF2B5EF4-FFF2-40B4-BE49-F238E27FC236}">
                  <a16:creationId xmlns:a16="http://schemas.microsoft.com/office/drawing/2014/main" id="{9CCFB30D-81A2-75BB-F001-1CE127F81EB2}"/>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826DE3E-1425-4A23-87F7-F9C9838AAAE2}"/>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0FF41CD0-AB01-5583-815D-FADD497A4CC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10501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B5A4D-0CC9-EE0E-6E5B-7740DAA75196}"/>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FAC2E005-0D1E-9BB6-3779-A5452A7FC3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DEDC52E5-0340-02CF-CC01-1AE161A0344C}"/>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FE212B38-3A66-D36F-A5E4-5780DFEEC9CD}"/>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D115C1F5-E734-3B54-CD3E-E7BF83930896}"/>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97AF4F66-1997-DA72-FCD8-F014EEB78B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EE4EB7DD-4956-FB8C-82D8-6020626BC972}"/>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Cross-Sector Case </a:t>
            </a:r>
            <a:r>
              <a:rPr lang="en-US" sz="3600" spc="-153" dirty="0" err="1">
                <a:solidFill>
                  <a:srgbClr val="006FC0"/>
                </a:solidFill>
                <a:latin typeface="Tahoma"/>
                <a:cs typeface="Tahoma"/>
              </a:rPr>
              <a:t>Rviews</a:t>
            </a:r>
            <a:endParaRPr lang="en-US" sz="4000" dirty="0"/>
          </a:p>
        </p:txBody>
      </p:sp>
      <p:sp>
        <p:nvSpPr>
          <p:cNvPr id="5" name="TextBox 4">
            <a:extLst>
              <a:ext uri="{FF2B5EF4-FFF2-40B4-BE49-F238E27FC236}">
                <a16:creationId xmlns:a16="http://schemas.microsoft.com/office/drawing/2014/main" id="{3D1620D5-F5C2-03E2-3AAC-52E4BA6D3094}"/>
              </a:ext>
            </a:extLst>
          </p:cNvPr>
          <p:cNvSpPr txBox="1"/>
          <p:nvPr/>
        </p:nvSpPr>
        <p:spPr>
          <a:xfrm>
            <a:off x="601725" y="1970824"/>
            <a:ext cx="6027675" cy="3477875"/>
          </a:xfrm>
          <a:prstGeom prst="rect">
            <a:avLst/>
          </a:prstGeom>
          <a:noFill/>
        </p:spPr>
        <p:txBody>
          <a:bodyPr wrap="square">
            <a:spAutoFit/>
          </a:bodyPr>
          <a:lstStyle/>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Weekly meetings to review all new families, families with positive screens and families transitioning out of DULCE.</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Opportunity for multi-disciplinary review of families’ goals and needs.</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Highlights trends in service gaps for early childhood system to assist in filling.</a:t>
            </a:r>
          </a:p>
          <a:p>
            <a:pPr marL="342900" indent="-342900">
              <a:spcBef>
                <a:spcPts val="600"/>
              </a:spcBef>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Serves as one aspect of clinical supervision for Family Specialist.</a:t>
            </a:r>
          </a:p>
          <a:p>
            <a:pPr marL="342900" indent="-342900">
              <a:spcBef>
                <a:spcPts val="600"/>
              </a:spcBef>
              <a:buFont typeface="Wingdings" panose="05000000000000000000" pitchFamily="2" charset="2"/>
              <a:buChar char="§"/>
            </a:pPr>
            <a:endPar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p:txBody>
      </p:sp>
      <p:pic>
        <p:nvPicPr>
          <p:cNvPr id="10" name="Google Shape;380;p24">
            <a:extLst>
              <a:ext uri="{FF2B5EF4-FFF2-40B4-BE49-F238E27FC236}">
                <a16:creationId xmlns:a16="http://schemas.microsoft.com/office/drawing/2014/main" id="{307F1CF0-FDD8-5D82-A1E8-D07782F9DA78}"/>
              </a:ext>
            </a:extLst>
          </p:cNvPr>
          <p:cNvPicPr preferRelativeResize="0"/>
          <p:nvPr/>
        </p:nvPicPr>
        <p:blipFill rotWithShape="1">
          <a:blip r:embed="rId6">
            <a:alphaModFix/>
          </a:blip>
          <a:srcRect/>
          <a:stretch/>
        </p:blipFill>
        <p:spPr>
          <a:xfrm>
            <a:off x="6734348" y="2051087"/>
            <a:ext cx="4907168" cy="3397612"/>
          </a:xfrm>
          <a:prstGeom prst="rect">
            <a:avLst/>
          </a:prstGeom>
          <a:noFill/>
          <a:ln>
            <a:noFill/>
          </a:ln>
        </p:spPr>
      </p:pic>
      <p:grpSp>
        <p:nvGrpSpPr>
          <p:cNvPr id="4" name="Group 3">
            <a:extLst>
              <a:ext uri="{FF2B5EF4-FFF2-40B4-BE49-F238E27FC236}">
                <a16:creationId xmlns:a16="http://schemas.microsoft.com/office/drawing/2014/main" id="{D491F1B6-B6FF-C4AD-8D40-4B724CEF818E}"/>
              </a:ext>
            </a:extLst>
          </p:cNvPr>
          <p:cNvGrpSpPr/>
          <p:nvPr/>
        </p:nvGrpSpPr>
        <p:grpSpPr>
          <a:xfrm>
            <a:off x="2136103" y="59256"/>
            <a:ext cx="4222103" cy="820400"/>
            <a:chOff x="2136103" y="59256"/>
            <a:chExt cx="4222103" cy="820400"/>
          </a:xfrm>
        </p:grpSpPr>
        <p:sp>
          <p:nvSpPr>
            <p:cNvPr id="9" name="Rectangle 8">
              <a:extLst>
                <a:ext uri="{FF2B5EF4-FFF2-40B4-BE49-F238E27FC236}">
                  <a16:creationId xmlns:a16="http://schemas.microsoft.com/office/drawing/2014/main" id="{E6F09032-A1FB-1DF4-E09A-B53716972115}"/>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BC0712C-A2D9-9997-4AA4-EFEA80BD5E12}"/>
                </a:ext>
              </a:extLst>
            </p:cNvPr>
            <p:cNvPicPr>
              <a:picLocks noChangeAspect="1"/>
            </p:cNvPicPr>
            <p:nvPr/>
          </p:nvPicPr>
          <p:blipFill>
            <a:blip r:embed="rId7"/>
            <a:stretch>
              <a:fillRect/>
            </a:stretch>
          </p:blipFill>
          <p:spPr>
            <a:xfrm>
              <a:off x="2136103" y="59256"/>
              <a:ext cx="2111485" cy="820400"/>
            </a:xfrm>
            <a:prstGeom prst="rect">
              <a:avLst/>
            </a:prstGeom>
          </p:spPr>
        </p:pic>
        <p:pic>
          <p:nvPicPr>
            <p:cNvPr id="12" name="Picture 2" descr="A blue text on a black background&#10;&#10;Description automatically generated">
              <a:extLst>
                <a:ext uri="{FF2B5EF4-FFF2-40B4-BE49-F238E27FC236}">
                  <a16:creationId xmlns:a16="http://schemas.microsoft.com/office/drawing/2014/main" id="{E81B6F90-1DA2-8DBF-F72A-348176D058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912206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B763-7323-4978-A4C2-4EA496702D6A}"/>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DD85DEB3-C804-3CA3-9665-6374A74074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E668899-9DF9-CBC8-862A-969F81220DF9}"/>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3174150E-3B7E-14E5-9248-BF7FD9552667}"/>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06814323-30F4-8B54-B6E6-F3A4BADA2D68}"/>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A7F16A51-058A-B461-6E79-BDBB54FCC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5C4CEED3-E0D6-3942-D35D-892583DEBB9D}"/>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DULCE Evidence and Outcomes</a:t>
            </a:r>
            <a:endParaRPr lang="en-US" sz="4000" dirty="0"/>
          </a:p>
        </p:txBody>
      </p:sp>
      <p:sp>
        <p:nvSpPr>
          <p:cNvPr id="5" name="TextBox 4">
            <a:extLst>
              <a:ext uri="{FF2B5EF4-FFF2-40B4-BE49-F238E27FC236}">
                <a16:creationId xmlns:a16="http://schemas.microsoft.com/office/drawing/2014/main" id="{E77D80E9-107E-039F-59AC-33E536E0F648}"/>
              </a:ext>
            </a:extLst>
          </p:cNvPr>
          <p:cNvSpPr txBox="1"/>
          <p:nvPr/>
        </p:nvSpPr>
        <p:spPr>
          <a:xfrm>
            <a:off x="601725" y="1970824"/>
            <a:ext cx="9637650" cy="3652282"/>
          </a:xfrm>
          <a:prstGeom prst="rect">
            <a:avLst/>
          </a:prstGeom>
          <a:noFill/>
        </p:spPr>
        <p:txBody>
          <a:bodyPr wrap="square">
            <a:spAutoFit/>
          </a:bodyPr>
          <a:lstStyle/>
          <a:p>
            <a:pPr marL="342900" indent="-342900">
              <a:spcBef>
                <a:spcPts val="1333"/>
              </a:spcBef>
              <a:buClr>
                <a:srgbClr val="834684"/>
              </a:buClr>
              <a:buSzPts val="1600"/>
              <a:buFont typeface="Wingdings" panose="05000000000000000000" pitchFamily="2" charset="2"/>
              <a:buChar char="§"/>
            </a:pP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100%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of families offered choose to enroll and </a:t>
            </a: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79%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of families complete DULCE.</a:t>
            </a:r>
          </a:p>
          <a:p>
            <a:pPr marL="342900" indent="-342900">
              <a:spcBef>
                <a:spcPts val="1333"/>
              </a:spcBef>
              <a:buClr>
                <a:srgbClr val="834684"/>
              </a:buClr>
              <a:buSzPts val="1600"/>
              <a:buFont typeface="Wingdings" panose="05000000000000000000" pitchFamily="2" charset="2"/>
              <a:buChar char="§"/>
            </a:pP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65%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of families receive all well-child visits on time, with DULCE implementation and CQI increasing this proportion by </a:t>
            </a: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50%</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 </a:t>
            </a:r>
          </a:p>
          <a:p>
            <a:pPr marL="342900" indent="-342900">
              <a:spcBef>
                <a:spcPts val="1333"/>
              </a:spcBef>
              <a:buClr>
                <a:srgbClr val="834684"/>
              </a:buClr>
              <a:buSzPts val="1600"/>
              <a:buFont typeface="Wingdings" panose="05000000000000000000" pitchFamily="2" charset="2"/>
              <a:buChar char="§"/>
            </a:pP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70%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of well-child visits occur with the DULCE Family Specialist present. </a:t>
            </a:r>
          </a:p>
          <a:p>
            <a:pPr marL="342900" indent="-342900">
              <a:spcBef>
                <a:spcPts val="1333"/>
              </a:spcBef>
              <a:buClr>
                <a:srgbClr val="834684"/>
              </a:buClr>
              <a:buSzPts val="1600"/>
              <a:buFont typeface="Wingdings" panose="05000000000000000000" pitchFamily="2" charset="2"/>
              <a:buChar char="§"/>
            </a:pP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DULCE helps clinics implement highly reliable universal screening practices; </a:t>
            </a: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92%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of families are screened for seven HRSN.</a:t>
            </a:r>
          </a:p>
          <a:p>
            <a:pPr marL="342900" indent="-342900">
              <a:spcBef>
                <a:spcPts val="1333"/>
              </a:spcBef>
              <a:buClr>
                <a:srgbClr val="834684"/>
              </a:buClr>
              <a:buSzPts val="1600"/>
              <a:buFont typeface="Wingdings" panose="05000000000000000000" pitchFamily="2" charset="2"/>
              <a:buChar char="§"/>
            </a:pPr>
            <a:r>
              <a:rPr lang="en-US" sz="2000" b="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95% </a:t>
            </a:r>
            <a:r>
              <a:rPr lang="en-US" sz="20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of DULCE families with concrete support needs received resource referrals at time of positive screening results.</a:t>
            </a:r>
          </a:p>
          <a:p>
            <a:pPr marL="0" indent="0">
              <a:spcBef>
                <a:spcPts val="0"/>
              </a:spcBef>
              <a:buNone/>
            </a:pPr>
            <a:endParaRPr lang="en-US" sz="1400" dirty="0">
              <a:solidFill>
                <a:schemeClr val="dk1"/>
              </a:solidFill>
              <a:latin typeface="Roboto" panose="02000000000000000000" pitchFamily="2" charset="0"/>
              <a:ea typeface="Roboto" panose="02000000000000000000" pitchFamily="2" charset="0"/>
              <a:cs typeface="Roboto" panose="02000000000000000000" pitchFamily="2" charset="0"/>
            </a:endParaRPr>
          </a:p>
          <a:p>
            <a:pPr marL="0" indent="0" algn="r">
              <a:spcBef>
                <a:spcPts val="0"/>
              </a:spcBef>
              <a:buNone/>
            </a:pPr>
            <a:r>
              <a:rPr lang="en-US" sz="1400" i="1"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rPr>
              <a:t>Data from </a:t>
            </a:r>
            <a:r>
              <a:rPr lang="en-US" sz="1400" i="1" u="sng" dirty="0" err="1">
                <a:solidFill>
                  <a:srgbClr val="864585"/>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Arbour</a:t>
            </a:r>
            <a:r>
              <a:rPr lang="en-US" sz="1400" i="1" u="sng" dirty="0">
                <a:solidFill>
                  <a:srgbClr val="864585"/>
                </a:solidFill>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 et al. (2021)</a:t>
            </a:r>
            <a:endParaRPr lang="en-US" sz="1400" i="1" dirty="0">
              <a:solidFill>
                <a:srgbClr val="864585"/>
              </a:solidFill>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EE6B1F74-1CDC-FD2C-CFCE-B82889BB295E}"/>
              </a:ext>
            </a:extLst>
          </p:cNvPr>
          <p:cNvGrpSpPr/>
          <p:nvPr/>
        </p:nvGrpSpPr>
        <p:grpSpPr>
          <a:xfrm>
            <a:off x="2136103" y="59256"/>
            <a:ext cx="4222103" cy="820400"/>
            <a:chOff x="2136103" y="59256"/>
            <a:chExt cx="4222103" cy="820400"/>
          </a:xfrm>
        </p:grpSpPr>
        <p:sp>
          <p:nvSpPr>
            <p:cNvPr id="9" name="Rectangle 8">
              <a:extLst>
                <a:ext uri="{FF2B5EF4-FFF2-40B4-BE49-F238E27FC236}">
                  <a16:creationId xmlns:a16="http://schemas.microsoft.com/office/drawing/2014/main" id="{A81A365C-B90B-98F9-8939-D11FBB706E63}"/>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6943475-E426-CB8A-546B-C433C2B2ADC4}"/>
                </a:ext>
              </a:extLst>
            </p:cNvPr>
            <p:cNvPicPr>
              <a:picLocks noChangeAspect="1"/>
            </p:cNvPicPr>
            <p:nvPr/>
          </p:nvPicPr>
          <p:blipFill>
            <a:blip r:embed="rId7"/>
            <a:stretch>
              <a:fillRect/>
            </a:stretch>
          </p:blipFill>
          <p:spPr>
            <a:xfrm>
              <a:off x="2136103" y="59256"/>
              <a:ext cx="2111485" cy="820400"/>
            </a:xfrm>
            <a:prstGeom prst="rect">
              <a:avLst/>
            </a:prstGeom>
          </p:spPr>
        </p:pic>
        <p:pic>
          <p:nvPicPr>
            <p:cNvPr id="11" name="Picture 2" descr="A blue text on a black background&#10;&#10;Description automatically generated">
              <a:extLst>
                <a:ext uri="{FF2B5EF4-FFF2-40B4-BE49-F238E27FC236}">
                  <a16:creationId xmlns:a16="http://schemas.microsoft.com/office/drawing/2014/main" id="{AC767FA9-D970-1E37-60FE-99461CB0CD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54425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B4B2F-F491-C19F-0508-1E2FD060EC87}"/>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E46A565C-7575-8DB6-6A92-476730F1AE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44E579C-AA98-02D3-8622-DFE208FAC01F}"/>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47CB2338-90EC-D0A4-3A75-A3DD945A3638}"/>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00AB497D-473C-893C-AAF4-C4431185F2B0}"/>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266B8F18-C352-C168-5911-09BD8BA919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1691BCFD-91EE-AC1C-2F6F-14E842B4A6AA}"/>
              </a:ext>
            </a:extLst>
          </p:cNvPr>
          <p:cNvSpPr txBox="1">
            <a:spLocks/>
          </p:cNvSpPr>
          <p:nvPr/>
        </p:nvSpPr>
        <p:spPr>
          <a:xfrm>
            <a:off x="601725" y="921819"/>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Voices from the Field</a:t>
            </a:r>
            <a:endParaRPr lang="en-US" sz="4000" dirty="0"/>
          </a:p>
        </p:txBody>
      </p:sp>
      <p:sp>
        <p:nvSpPr>
          <p:cNvPr id="9" name="Google Shape;476;p26">
            <a:extLst>
              <a:ext uri="{FF2B5EF4-FFF2-40B4-BE49-F238E27FC236}">
                <a16:creationId xmlns:a16="http://schemas.microsoft.com/office/drawing/2014/main" id="{4B1AB2D2-3D8D-53F7-F7EA-7AB48F8FEE9B}"/>
              </a:ext>
            </a:extLst>
          </p:cNvPr>
          <p:cNvSpPr/>
          <p:nvPr/>
        </p:nvSpPr>
        <p:spPr>
          <a:xfrm flipH="1">
            <a:off x="8162925" y="1916016"/>
            <a:ext cx="3267074" cy="3332259"/>
          </a:xfrm>
          <a:prstGeom prst="wedgeRoundRectCallout">
            <a:avLst>
              <a:gd name="adj1" fmla="val -2966"/>
              <a:gd name="adj2" fmla="val 59088"/>
              <a:gd name="adj3" fmla="val 16667"/>
            </a:avLst>
          </a:prstGeom>
          <a:gradFill>
            <a:gsLst>
              <a:gs pos="0">
                <a:srgbClr val="90A3CD"/>
              </a:gs>
              <a:gs pos="50000">
                <a:srgbClr val="BCC6DE"/>
              </a:gs>
              <a:gs pos="100000">
                <a:srgbClr val="DFE2ED"/>
              </a:gs>
            </a:gsLst>
            <a:path path="circle">
              <a:fillToRect t="100000" r="100000"/>
            </a:path>
            <a:tileRect l="-100000" b="-100000"/>
          </a:gradFill>
          <a:ln w="3175"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“DULCE is </a:t>
            </a:r>
            <a:r>
              <a:rPr lang="en-US" sz="14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more integrated and collaborative [than other medical-legal partnerships]. You’re directly working with the Interdisciplinary Team</a:t>
            </a:r>
            <a:r>
              <a:rPr lang="en-US" sz="1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 figuring out solutions to families’ problems. I get to hear not only legal but other solutions.”</a:t>
            </a:r>
            <a:endParaRPr sz="1400" dirty="0">
              <a:latin typeface="Roboto" panose="02000000000000000000" pitchFamily="2" charset="0"/>
              <a:ea typeface="Roboto" panose="02000000000000000000" pitchFamily="2" charset="0"/>
              <a:cs typeface="Roboto" panose="02000000000000000000" pitchFamily="2" charset="0"/>
            </a:endParaRPr>
          </a:p>
          <a:p>
            <a:pPr marL="0" marR="0" lvl="0" indent="0" algn="ctr" rtl="0">
              <a:lnSpc>
                <a:spcPct val="100000"/>
              </a:lnSpc>
              <a:spcBef>
                <a:spcPts val="1200"/>
              </a:spcBef>
              <a:spcAft>
                <a:spcPts val="0"/>
              </a:spcAft>
              <a:buNone/>
            </a:pPr>
            <a:r>
              <a:rPr lang="en-US" sz="1400" b="0" i="1"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Legal Partner</a:t>
            </a:r>
            <a:endParaRPr sz="1400" dirty="0">
              <a:latin typeface="Roboto" panose="02000000000000000000" pitchFamily="2" charset="0"/>
              <a:ea typeface="Roboto" panose="02000000000000000000" pitchFamily="2" charset="0"/>
              <a:cs typeface="Roboto" panose="02000000000000000000" pitchFamily="2" charset="0"/>
            </a:endParaRPr>
          </a:p>
        </p:txBody>
      </p:sp>
      <p:sp>
        <p:nvSpPr>
          <p:cNvPr id="10" name="Google Shape;477;p26">
            <a:extLst>
              <a:ext uri="{FF2B5EF4-FFF2-40B4-BE49-F238E27FC236}">
                <a16:creationId xmlns:a16="http://schemas.microsoft.com/office/drawing/2014/main" id="{D61972D3-8B52-64D0-02A8-EEAC3182A862}"/>
              </a:ext>
            </a:extLst>
          </p:cNvPr>
          <p:cNvSpPr/>
          <p:nvPr/>
        </p:nvSpPr>
        <p:spPr>
          <a:xfrm>
            <a:off x="4302919" y="1898455"/>
            <a:ext cx="3586162" cy="3349819"/>
          </a:xfrm>
          <a:prstGeom prst="wedgeRoundRectCallout">
            <a:avLst>
              <a:gd name="adj1" fmla="val -9676"/>
              <a:gd name="adj2" fmla="val 59399"/>
              <a:gd name="adj3" fmla="val 16667"/>
            </a:avLst>
          </a:prstGeom>
          <a:gradFill>
            <a:gsLst>
              <a:gs pos="0">
                <a:srgbClr val="90A3CD"/>
              </a:gs>
              <a:gs pos="50000">
                <a:srgbClr val="BCC6DE"/>
              </a:gs>
              <a:gs pos="100000">
                <a:srgbClr val="DFE2ED"/>
              </a:gs>
            </a:gsLst>
            <a:lin ang="0" scaled="0"/>
          </a:gradFill>
          <a:ln w="3175"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1" u="none"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a:t>
            </a:r>
            <a:r>
              <a:rPr lang="en-US" sz="1400" b="0" i="0" u="none"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The conversations and coordination that occurs at the weekly case review </a:t>
            </a:r>
            <a:r>
              <a:rPr lang="en-US" sz="1400" b="1" i="0" u="none"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makes high quality care and resources easier for caregivers to access and understand</a:t>
            </a:r>
            <a:r>
              <a:rPr lang="en-US" sz="1400" b="0" i="0" u="none"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 If our team can help make information more streamlined, or provide a resource for families to ease their stress, we know we're making a positive impact.”</a:t>
            </a:r>
            <a:endParaRPr lang="en-US" sz="14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endParaRPr>
          </a:p>
          <a:p>
            <a:pPr marL="0" marR="0" lvl="0" indent="0" algn="ctr" rtl="0">
              <a:lnSpc>
                <a:spcPct val="100000"/>
              </a:lnSpc>
              <a:spcBef>
                <a:spcPts val="1200"/>
              </a:spcBef>
              <a:spcAft>
                <a:spcPts val="0"/>
              </a:spcAft>
              <a:buNone/>
            </a:pPr>
            <a:r>
              <a:rPr lang="en-US" sz="1400" b="0" i="1" u="none"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DULCE Early Childhood Systems Representative</a:t>
            </a:r>
            <a:endParaRPr sz="1400"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endParaRPr>
          </a:p>
          <a:p>
            <a:pPr marL="0" marR="0" lvl="0" indent="0" algn="ctr" rtl="0">
              <a:lnSpc>
                <a:spcPct val="100000"/>
              </a:lnSpc>
              <a:spcBef>
                <a:spcPts val="450"/>
              </a:spcBef>
              <a:spcAft>
                <a:spcPts val="0"/>
              </a:spcAft>
              <a:buNone/>
            </a:pPr>
            <a:endParaRPr sz="1400" b="0" i="1" u="none" strike="noStrike" cap="none" dirty="0">
              <a:solidFill>
                <a:schemeClr val="accent6"/>
              </a:solidFill>
              <a:latin typeface="Roboto" panose="02000000000000000000" pitchFamily="2" charset="0"/>
              <a:ea typeface="Roboto" panose="02000000000000000000" pitchFamily="2" charset="0"/>
              <a:cs typeface="Roboto" panose="02000000000000000000" pitchFamily="2" charset="0"/>
              <a:sym typeface="Arial"/>
            </a:endParaRPr>
          </a:p>
        </p:txBody>
      </p:sp>
      <p:sp>
        <p:nvSpPr>
          <p:cNvPr id="12" name="Google Shape;475;p26">
            <a:extLst>
              <a:ext uri="{FF2B5EF4-FFF2-40B4-BE49-F238E27FC236}">
                <a16:creationId xmlns:a16="http://schemas.microsoft.com/office/drawing/2014/main" id="{80E1CD8C-DD9A-F9E4-712E-6D51CD81D1BC}"/>
              </a:ext>
            </a:extLst>
          </p:cNvPr>
          <p:cNvSpPr/>
          <p:nvPr/>
        </p:nvSpPr>
        <p:spPr>
          <a:xfrm>
            <a:off x="1000241" y="1916015"/>
            <a:ext cx="3028835" cy="3332259"/>
          </a:xfrm>
          <a:prstGeom prst="wedgeRoundRectCallout">
            <a:avLst>
              <a:gd name="adj1" fmla="val -9676"/>
              <a:gd name="adj2" fmla="val 59399"/>
              <a:gd name="adj3" fmla="val 16667"/>
            </a:avLst>
          </a:prstGeom>
          <a:gradFill>
            <a:gsLst>
              <a:gs pos="0">
                <a:srgbClr val="90A3CD"/>
              </a:gs>
              <a:gs pos="50000">
                <a:srgbClr val="BCC6DE"/>
              </a:gs>
              <a:gs pos="100000">
                <a:srgbClr val="DFE2ED"/>
              </a:gs>
            </a:gsLst>
            <a:lin ang="0" scaled="0"/>
          </a:gradFill>
          <a:ln w="3175"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“I’m on the ground and I hear the stories, not just giving a phone number to a person. Other programs give a phone number to a family and that’s it. </a:t>
            </a:r>
            <a:r>
              <a:rPr lang="en-US" sz="1400" b="1"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DULCE is a back-and-forth relationship. I want to empower that family </a:t>
            </a:r>
            <a:r>
              <a:rPr lang="en-US" sz="1400" b="0" i="0"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to speak up.”</a:t>
            </a:r>
            <a:endParaRPr sz="1400" dirty="0">
              <a:latin typeface="Roboto" panose="02000000000000000000" pitchFamily="2" charset="0"/>
              <a:ea typeface="Roboto" panose="02000000000000000000" pitchFamily="2" charset="0"/>
              <a:cs typeface="Roboto" panose="02000000000000000000" pitchFamily="2" charset="0"/>
            </a:endParaRPr>
          </a:p>
          <a:p>
            <a:pPr marL="0" marR="0" lvl="0" indent="0" algn="ctr" rtl="0">
              <a:lnSpc>
                <a:spcPct val="100000"/>
              </a:lnSpc>
              <a:spcBef>
                <a:spcPts val="1200"/>
              </a:spcBef>
              <a:spcAft>
                <a:spcPts val="0"/>
              </a:spcAft>
              <a:buNone/>
            </a:pPr>
            <a:r>
              <a:rPr lang="en-US" sz="1400" b="0" i="1" u="none" strike="noStrike" cap="none" dirty="0">
                <a:solidFill>
                  <a:srgbClr val="000000"/>
                </a:solidFill>
                <a:latin typeface="Roboto" panose="02000000000000000000" pitchFamily="2" charset="0"/>
                <a:ea typeface="Roboto" panose="02000000000000000000" pitchFamily="2" charset="0"/>
                <a:cs typeface="Roboto" panose="02000000000000000000" pitchFamily="2" charset="0"/>
                <a:sym typeface="Arial"/>
              </a:rPr>
              <a:t>Family Specialist</a:t>
            </a:r>
            <a:endParaRPr sz="1400" dirty="0">
              <a:latin typeface="Roboto" panose="02000000000000000000" pitchFamily="2" charset="0"/>
              <a:ea typeface="Roboto" panose="02000000000000000000" pitchFamily="2" charset="0"/>
              <a:cs typeface="Roboto" panose="02000000000000000000" pitchFamily="2" charset="0"/>
            </a:endParaRPr>
          </a:p>
        </p:txBody>
      </p:sp>
      <p:grpSp>
        <p:nvGrpSpPr>
          <p:cNvPr id="4" name="Group 3">
            <a:extLst>
              <a:ext uri="{FF2B5EF4-FFF2-40B4-BE49-F238E27FC236}">
                <a16:creationId xmlns:a16="http://schemas.microsoft.com/office/drawing/2014/main" id="{36DF0065-A4F4-AE34-1639-FDA2794CB67A}"/>
              </a:ext>
            </a:extLst>
          </p:cNvPr>
          <p:cNvGrpSpPr/>
          <p:nvPr/>
        </p:nvGrpSpPr>
        <p:grpSpPr>
          <a:xfrm>
            <a:off x="2136103" y="59256"/>
            <a:ext cx="4222103" cy="820400"/>
            <a:chOff x="2136103" y="59256"/>
            <a:chExt cx="4222103" cy="820400"/>
          </a:xfrm>
        </p:grpSpPr>
        <p:sp>
          <p:nvSpPr>
            <p:cNvPr id="5" name="Rectangle 4">
              <a:extLst>
                <a:ext uri="{FF2B5EF4-FFF2-40B4-BE49-F238E27FC236}">
                  <a16:creationId xmlns:a16="http://schemas.microsoft.com/office/drawing/2014/main" id="{75A626CE-5CC2-0D6C-77F5-3A4505275B6D}"/>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8103A1-859E-2502-CE64-F94C4D8AE9A0}"/>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14028CD0-BE46-4FFA-DB35-2FE38B675C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80642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806FB-9C1F-DBA8-A2A9-6CE278081495}"/>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FF0EC21B-8116-E16C-9C50-7CD9A0F015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3766E8E3-4096-C565-DB29-3897593ED775}"/>
              </a:ext>
            </a:extLst>
          </p:cNvPr>
          <p:cNvGrpSpPr/>
          <p:nvPr/>
        </p:nvGrpSpPr>
        <p:grpSpPr>
          <a:xfrm>
            <a:off x="6482282" y="-22000"/>
            <a:ext cx="3187498" cy="901656"/>
            <a:chOff x="6482282" y="-22000"/>
            <a:chExt cx="3187498" cy="901656"/>
          </a:xfrm>
        </p:grpSpPr>
        <p:sp>
          <p:nvSpPr>
            <p:cNvPr id="6" name="Rectangle 5">
              <a:extLst>
                <a:ext uri="{FF2B5EF4-FFF2-40B4-BE49-F238E27FC236}">
                  <a16:creationId xmlns:a16="http://schemas.microsoft.com/office/drawing/2014/main" id="{C2883DC7-30A7-6865-25D1-A8F0DDAF35AD}"/>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E5AE8B72-7525-0B7D-D041-F5F19ACC068A}"/>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27A8F708-E8CE-2C3E-8029-FFC32257CC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itle 3">
            <a:extLst>
              <a:ext uri="{FF2B5EF4-FFF2-40B4-BE49-F238E27FC236}">
                <a16:creationId xmlns:a16="http://schemas.microsoft.com/office/drawing/2014/main" id="{F61E25E8-6BA8-19DF-3F52-FDE051306874}"/>
              </a:ext>
            </a:extLst>
          </p:cNvPr>
          <p:cNvSpPr txBox="1">
            <a:spLocks/>
          </p:cNvSpPr>
          <p:nvPr/>
        </p:nvSpPr>
        <p:spPr>
          <a:xfrm>
            <a:off x="449325" y="660660"/>
            <a:ext cx="10828275"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Resources</a:t>
            </a:r>
            <a:endParaRPr lang="en-US" sz="4000" dirty="0"/>
          </a:p>
        </p:txBody>
      </p:sp>
      <p:grpSp>
        <p:nvGrpSpPr>
          <p:cNvPr id="4" name="Group 3">
            <a:extLst>
              <a:ext uri="{FF2B5EF4-FFF2-40B4-BE49-F238E27FC236}">
                <a16:creationId xmlns:a16="http://schemas.microsoft.com/office/drawing/2014/main" id="{1537387B-6B7F-7CE1-6660-8F8A067AB5D3}"/>
              </a:ext>
            </a:extLst>
          </p:cNvPr>
          <p:cNvGrpSpPr/>
          <p:nvPr/>
        </p:nvGrpSpPr>
        <p:grpSpPr>
          <a:xfrm>
            <a:off x="2136103" y="59256"/>
            <a:ext cx="4222103" cy="820400"/>
            <a:chOff x="2136103" y="59256"/>
            <a:chExt cx="4222103" cy="820400"/>
          </a:xfrm>
        </p:grpSpPr>
        <p:sp>
          <p:nvSpPr>
            <p:cNvPr id="5" name="Rectangle 4">
              <a:extLst>
                <a:ext uri="{FF2B5EF4-FFF2-40B4-BE49-F238E27FC236}">
                  <a16:creationId xmlns:a16="http://schemas.microsoft.com/office/drawing/2014/main" id="{BCE0FEFD-7D9F-6455-1457-5D7611D69CD6}"/>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6060EB9-85C2-9F63-EB80-8ED1A49D461E}"/>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AAD42727-1FAA-5AA3-5536-F856FE2D1A1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13">
            <a:extLst>
              <a:ext uri="{FF2B5EF4-FFF2-40B4-BE49-F238E27FC236}">
                <a16:creationId xmlns:a16="http://schemas.microsoft.com/office/drawing/2014/main" id="{2BB35DE6-458C-8B06-CB53-9558873B27EC}"/>
              </a:ext>
            </a:extLst>
          </p:cNvPr>
          <p:cNvSpPr txBox="1"/>
          <p:nvPr/>
        </p:nvSpPr>
        <p:spPr>
          <a:xfrm>
            <a:off x="5613248" y="1272213"/>
            <a:ext cx="6061808" cy="1754326"/>
          </a:xfrm>
          <a:prstGeom prst="rect">
            <a:avLst/>
          </a:prstGeom>
          <a:noFill/>
        </p:spPr>
        <p:txBody>
          <a:bodyPr wrap="square">
            <a:spAutoFit/>
          </a:bodyPr>
          <a:lstStyle/>
          <a:p>
            <a:r>
              <a:rPr lang="en-US" b="1" dirty="0">
                <a:solidFill>
                  <a:schemeClr val="accent6">
                    <a:lumMod val="50000"/>
                  </a:schemeClr>
                </a:solidFill>
              </a:rPr>
              <a:t>Legal Key Partnership for Health and Justice - </a:t>
            </a:r>
            <a:r>
              <a:rPr lang="en-US" b="1" dirty="0">
                <a:solidFill>
                  <a:schemeClr val="accent6">
                    <a:lumMod val="50000"/>
                  </a:schemeClr>
                </a:solidFill>
                <a:hlinkClick r:id="rId8"/>
              </a:rPr>
              <a:t>https://legalkeypartnership.org/</a:t>
            </a:r>
            <a:r>
              <a:rPr lang="en-US" b="1" dirty="0">
                <a:solidFill>
                  <a:schemeClr val="accent6">
                    <a:lumMod val="50000"/>
                  </a:schemeClr>
                </a:solidFill>
              </a:rPr>
              <a:t> </a:t>
            </a:r>
          </a:p>
          <a:p>
            <a:endParaRPr lang="en-US" b="1" u="sng" dirty="0">
              <a:solidFill>
                <a:schemeClr val="accent6">
                  <a:lumMod val="50000"/>
                </a:schemeClr>
              </a:solidFill>
            </a:endParaRPr>
          </a:p>
          <a:p>
            <a:r>
              <a:rPr lang="en-US" b="1" dirty="0">
                <a:solidFill>
                  <a:schemeClr val="accent6">
                    <a:lumMod val="50000"/>
                  </a:schemeClr>
                </a:solidFill>
              </a:rPr>
              <a:t>Reflective Practice Training</a:t>
            </a:r>
          </a:p>
          <a:p>
            <a:pPr marL="285750" indent="-285750">
              <a:buFont typeface="Arial" panose="020B0604020202020204" pitchFamily="34" charset="0"/>
              <a:buChar char="•"/>
            </a:pPr>
            <a:r>
              <a:rPr lang="en-US" u="sng" dirty="0">
                <a:hlinkClick r:id="rId9"/>
              </a:rPr>
              <a:t>Bradley Reflective Supervision Brochure</a:t>
            </a:r>
            <a:endParaRPr lang="en-US" u="sng" dirty="0"/>
          </a:p>
          <a:p>
            <a:pPr marL="285750" indent="-285750">
              <a:buFont typeface="Arial" panose="020B0604020202020204" pitchFamily="34" charset="0"/>
              <a:buChar char="•"/>
            </a:pPr>
            <a:r>
              <a:rPr lang="en-US" b="1" dirty="0">
                <a:solidFill>
                  <a:schemeClr val="accent6">
                    <a:lumMod val="50000"/>
                  </a:schemeClr>
                </a:solidFill>
              </a:rPr>
              <a:t>RIAIMH - </a:t>
            </a:r>
            <a:r>
              <a:rPr lang="en-US" u="sng" dirty="0"/>
              <a:t>https://riaimh.org</a:t>
            </a:r>
          </a:p>
        </p:txBody>
      </p:sp>
      <p:sp>
        <p:nvSpPr>
          <p:cNvPr id="15" name="TextBox 14">
            <a:extLst>
              <a:ext uri="{FF2B5EF4-FFF2-40B4-BE49-F238E27FC236}">
                <a16:creationId xmlns:a16="http://schemas.microsoft.com/office/drawing/2014/main" id="{BC6430BF-2DC3-0FF6-0951-9F9189A78C0A}"/>
              </a:ext>
            </a:extLst>
          </p:cNvPr>
          <p:cNvSpPr txBox="1"/>
          <p:nvPr/>
        </p:nvSpPr>
        <p:spPr>
          <a:xfrm>
            <a:off x="914399" y="1477156"/>
            <a:ext cx="3737076" cy="2308324"/>
          </a:xfrm>
          <a:prstGeom prst="rect">
            <a:avLst/>
          </a:prstGeom>
          <a:noFill/>
        </p:spPr>
        <p:txBody>
          <a:bodyPr wrap="square">
            <a:spAutoFit/>
          </a:bodyPr>
          <a:lstStyle/>
          <a:p>
            <a:r>
              <a:rPr lang="en-US" b="1" dirty="0">
                <a:solidFill>
                  <a:schemeClr val="accent6">
                    <a:lumMod val="50000"/>
                  </a:schemeClr>
                </a:solidFill>
              </a:rPr>
              <a:t>Standing Up DULCE </a:t>
            </a:r>
            <a:endParaRPr lang="en-US" dirty="0">
              <a:solidFill>
                <a:schemeClr val="accent6">
                  <a:lumMod val="50000"/>
                </a:schemeClr>
              </a:solidFill>
            </a:endParaRPr>
          </a:p>
          <a:p>
            <a:pPr marL="285750" lvl="0" indent="-285750">
              <a:buFont typeface="Arial" panose="020B0604020202020204" pitchFamily="34" charset="0"/>
              <a:buChar char="•"/>
            </a:pPr>
            <a:r>
              <a:rPr lang="en-US" u="sng" dirty="0">
                <a:hlinkClick r:id="rId10"/>
              </a:rPr>
              <a:t>Center for Study of Social Policy</a:t>
            </a:r>
          </a:p>
          <a:p>
            <a:pPr marL="285750" lvl="0" indent="-285750">
              <a:buFont typeface="Arial" panose="020B0604020202020204" pitchFamily="34" charset="0"/>
              <a:buChar char="•"/>
            </a:pPr>
            <a:r>
              <a:rPr lang="en-US" u="sng" dirty="0">
                <a:hlinkClick r:id="rId11"/>
              </a:rPr>
              <a:t>DULCE Learning Platform</a:t>
            </a:r>
            <a:endParaRPr lang="en-US" dirty="0"/>
          </a:p>
          <a:p>
            <a:pPr marL="285750" lvl="0" indent="-285750">
              <a:buFont typeface="Arial" panose="020B0604020202020204" pitchFamily="34" charset="0"/>
              <a:buChar char="•"/>
            </a:pPr>
            <a:r>
              <a:rPr lang="en-US" u="sng" dirty="0">
                <a:hlinkClick r:id="rId12"/>
              </a:rPr>
              <a:t>DULCE Partner Portal</a:t>
            </a:r>
            <a:endParaRPr lang="en-US" dirty="0"/>
          </a:p>
          <a:p>
            <a:pPr marL="285750" lvl="0" indent="-285750">
              <a:buFont typeface="Arial" panose="020B0604020202020204" pitchFamily="34" charset="0"/>
              <a:buChar char="•"/>
            </a:pPr>
            <a:r>
              <a:rPr lang="en-US" u="sng" dirty="0">
                <a:hlinkClick r:id="rId13"/>
              </a:rPr>
              <a:t>Data and Collection Guide</a:t>
            </a:r>
            <a:endParaRPr lang="en-US" dirty="0"/>
          </a:p>
          <a:p>
            <a:pPr marL="285750" lvl="0" indent="-285750">
              <a:buFont typeface="Arial" panose="020B0604020202020204" pitchFamily="34" charset="0"/>
              <a:buChar char="•"/>
            </a:pPr>
            <a:r>
              <a:rPr lang="en-US" u="sng" dirty="0">
                <a:hlinkClick r:id="rId14"/>
              </a:rPr>
              <a:t>Well-Child Guidance</a:t>
            </a:r>
            <a:endParaRPr lang="en-US" dirty="0"/>
          </a:p>
          <a:p>
            <a:pPr marL="285750" lvl="0" indent="-285750">
              <a:buFont typeface="Arial" panose="020B0604020202020204" pitchFamily="34" charset="0"/>
              <a:buChar char="•"/>
            </a:pPr>
            <a:r>
              <a:rPr lang="en-US" u="sng" dirty="0">
                <a:hlinkClick r:id="rId15"/>
              </a:rPr>
              <a:t>Care-giver Survey</a:t>
            </a:r>
            <a:endParaRPr lang="en-US" dirty="0"/>
          </a:p>
          <a:p>
            <a:pPr marL="285750" lvl="0" indent="-285750">
              <a:buFont typeface="Arial" panose="020B0604020202020204" pitchFamily="34" charset="0"/>
              <a:buChar char="•"/>
            </a:pPr>
            <a:r>
              <a:rPr lang="en-US" u="sng" dirty="0">
                <a:hlinkClick r:id="rId16"/>
              </a:rPr>
              <a:t>Implementation Resources</a:t>
            </a:r>
            <a:endParaRPr lang="en-US" dirty="0"/>
          </a:p>
        </p:txBody>
      </p:sp>
      <p:sp>
        <p:nvSpPr>
          <p:cNvPr id="16" name="TextBox 15">
            <a:extLst>
              <a:ext uri="{FF2B5EF4-FFF2-40B4-BE49-F238E27FC236}">
                <a16:creationId xmlns:a16="http://schemas.microsoft.com/office/drawing/2014/main" id="{99864D5F-D60D-7802-0DF9-DD6C23A04933}"/>
              </a:ext>
            </a:extLst>
          </p:cNvPr>
          <p:cNvSpPr txBox="1"/>
          <p:nvPr/>
        </p:nvSpPr>
        <p:spPr>
          <a:xfrm>
            <a:off x="914399" y="4941010"/>
            <a:ext cx="9101959" cy="1200329"/>
          </a:xfrm>
          <a:prstGeom prst="rect">
            <a:avLst/>
          </a:prstGeom>
          <a:noFill/>
        </p:spPr>
        <p:txBody>
          <a:bodyPr wrap="square">
            <a:spAutoFit/>
          </a:bodyPr>
          <a:lstStyle/>
          <a:p>
            <a:r>
              <a:rPr lang="en-US" b="1" dirty="0">
                <a:solidFill>
                  <a:schemeClr val="accent6">
                    <a:lumMod val="50000"/>
                  </a:schemeClr>
                </a:solidFill>
              </a:rPr>
              <a:t>CHW Training</a:t>
            </a:r>
            <a:endParaRPr lang="en-US" dirty="0">
              <a:solidFill>
                <a:schemeClr val="accent6">
                  <a:lumMod val="50000"/>
                </a:schemeClr>
              </a:solidFill>
            </a:endParaRPr>
          </a:p>
          <a:p>
            <a:pPr marL="285750" lvl="0" indent="-285750">
              <a:buFont typeface="Arial" panose="020B0604020202020204" pitchFamily="34" charset="0"/>
              <a:buChar char="•"/>
            </a:pPr>
            <a:r>
              <a:rPr lang="en-US" u="sng" dirty="0">
                <a:hlinkClick r:id="rId17"/>
              </a:rPr>
              <a:t>CHWARI Training Website</a:t>
            </a:r>
            <a:endParaRPr lang="en-US" dirty="0"/>
          </a:p>
          <a:p>
            <a:pPr marL="285750" lvl="0" indent="-285750">
              <a:buFont typeface="Arial" panose="020B0604020202020204" pitchFamily="34" charset="0"/>
              <a:buChar char="•"/>
            </a:pPr>
            <a:r>
              <a:rPr lang="en-US" u="sng" dirty="0">
                <a:hlinkClick r:id="rId18"/>
              </a:rPr>
              <a:t>CHWARI Resource Page</a:t>
            </a:r>
            <a:endParaRPr lang="en-US" dirty="0"/>
          </a:p>
          <a:p>
            <a:pPr marL="285750" lvl="0" indent="-285750">
              <a:buFont typeface="Arial" panose="020B0604020202020204" pitchFamily="34" charset="0"/>
              <a:buChar char="•"/>
            </a:pPr>
            <a:r>
              <a:rPr lang="en-US" u="sng" dirty="0">
                <a:hlinkClick r:id="rId19"/>
              </a:rPr>
              <a:t>Workforce Development Resources for RI Employers of Community Health Workers</a:t>
            </a:r>
            <a:r>
              <a:rPr lang="en-US" dirty="0"/>
              <a:t> </a:t>
            </a:r>
          </a:p>
        </p:txBody>
      </p:sp>
      <p:sp>
        <p:nvSpPr>
          <p:cNvPr id="17" name="TextBox 16">
            <a:extLst>
              <a:ext uri="{FF2B5EF4-FFF2-40B4-BE49-F238E27FC236}">
                <a16:creationId xmlns:a16="http://schemas.microsoft.com/office/drawing/2014/main" id="{2507DA73-9C89-6536-3659-A4708A74CBBE}"/>
              </a:ext>
            </a:extLst>
          </p:cNvPr>
          <p:cNvSpPr txBox="1"/>
          <p:nvPr/>
        </p:nvSpPr>
        <p:spPr>
          <a:xfrm>
            <a:off x="1098330" y="3937719"/>
            <a:ext cx="6061808" cy="923330"/>
          </a:xfrm>
          <a:prstGeom prst="rect">
            <a:avLst/>
          </a:prstGeom>
          <a:noFill/>
        </p:spPr>
        <p:txBody>
          <a:bodyPr wrap="square">
            <a:spAutoFit/>
          </a:bodyPr>
          <a:lstStyle/>
          <a:p>
            <a:r>
              <a:rPr lang="en-US" b="1" dirty="0">
                <a:solidFill>
                  <a:schemeClr val="accent6">
                    <a:lumMod val="50000"/>
                  </a:schemeClr>
                </a:solidFill>
              </a:rPr>
              <a:t>Brazelton Touchpoints Training</a:t>
            </a:r>
            <a:endParaRPr lang="en-US" dirty="0">
              <a:solidFill>
                <a:schemeClr val="accent6">
                  <a:lumMod val="50000"/>
                </a:schemeClr>
              </a:solidFill>
            </a:endParaRPr>
          </a:p>
          <a:p>
            <a:pPr marL="285750" lvl="0" indent="-285750">
              <a:buFont typeface="Arial" panose="020B0604020202020204" pitchFamily="34" charset="0"/>
              <a:buChar char="•"/>
            </a:pPr>
            <a:r>
              <a:rPr lang="en-US" u="sng" dirty="0">
                <a:hlinkClick r:id="rId20"/>
              </a:rPr>
              <a:t>Brazelton Trainings with Brazelton Touchpoints Center</a:t>
            </a:r>
            <a:endParaRPr lang="en-US" b="1" u="sng" dirty="0"/>
          </a:p>
          <a:p>
            <a:pPr marL="285750" indent="-285750">
              <a:buFont typeface="Arial" panose="020B0604020202020204" pitchFamily="34" charset="0"/>
              <a:buChar char="•"/>
            </a:pPr>
            <a:r>
              <a:rPr lang="en-US" b="1" dirty="0">
                <a:solidFill>
                  <a:schemeClr val="accent6">
                    <a:lumMod val="50000"/>
                  </a:schemeClr>
                </a:solidFill>
              </a:rPr>
              <a:t>RIAIMH - </a:t>
            </a:r>
            <a:r>
              <a:rPr lang="en-US" u="sng" dirty="0"/>
              <a:t>https://riaimh.org/Professional-Development</a:t>
            </a:r>
          </a:p>
        </p:txBody>
      </p:sp>
      <p:sp>
        <p:nvSpPr>
          <p:cNvPr id="18" name="TextBox 17">
            <a:extLst>
              <a:ext uri="{FF2B5EF4-FFF2-40B4-BE49-F238E27FC236}">
                <a16:creationId xmlns:a16="http://schemas.microsoft.com/office/drawing/2014/main" id="{A08789EA-D5FA-3793-5CF0-FB5E6A46A06A}"/>
              </a:ext>
            </a:extLst>
          </p:cNvPr>
          <p:cNvSpPr txBox="1"/>
          <p:nvPr/>
        </p:nvSpPr>
        <p:spPr>
          <a:xfrm>
            <a:off x="5613248" y="3106500"/>
            <a:ext cx="6061808" cy="923330"/>
          </a:xfrm>
          <a:prstGeom prst="rect">
            <a:avLst/>
          </a:prstGeom>
          <a:noFill/>
        </p:spPr>
        <p:txBody>
          <a:bodyPr wrap="square">
            <a:spAutoFit/>
          </a:bodyPr>
          <a:lstStyle/>
          <a:p>
            <a:r>
              <a:rPr lang="en-US" b="1" dirty="0">
                <a:solidFill>
                  <a:schemeClr val="accent6">
                    <a:lumMod val="50000"/>
                  </a:schemeClr>
                </a:solidFill>
              </a:rPr>
              <a:t>Additional Resources </a:t>
            </a:r>
            <a:r>
              <a:rPr lang="en-US" sz="1400" b="1" dirty="0">
                <a:solidFill>
                  <a:schemeClr val="accent6">
                    <a:lumMod val="50000"/>
                  </a:schemeClr>
                </a:solidFill>
              </a:rPr>
              <a:t>(info on training, CHW billing, DULCE Tools)</a:t>
            </a:r>
            <a:r>
              <a:rPr lang="en-US" b="1" dirty="0">
                <a:solidFill>
                  <a:schemeClr val="accent6">
                    <a:lumMod val="50000"/>
                  </a:schemeClr>
                </a:solidFill>
              </a:rPr>
              <a:t>: </a:t>
            </a:r>
            <a:r>
              <a:rPr lang="en-US" b="1" dirty="0">
                <a:solidFill>
                  <a:schemeClr val="accent6">
                    <a:lumMod val="50000"/>
                  </a:schemeClr>
                </a:solidFill>
                <a:hlinkClick r:id="rId21"/>
              </a:rPr>
              <a:t>https://public.3.basecamp.com/p/Ykjwf9XYsmQzhP53R9jYYM6w/vault</a:t>
            </a:r>
            <a:r>
              <a:rPr lang="en-US" b="1" dirty="0">
                <a:solidFill>
                  <a:schemeClr val="accent6">
                    <a:lumMod val="50000"/>
                  </a:schemeClr>
                </a:solidFill>
              </a:rPr>
              <a:t> </a:t>
            </a:r>
            <a:endParaRPr lang="en-US" u="sng" dirty="0"/>
          </a:p>
        </p:txBody>
      </p:sp>
    </p:spTree>
    <p:extLst>
      <p:ext uri="{BB962C8B-B14F-4D97-AF65-F5344CB8AC3E}">
        <p14:creationId xmlns:p14="http://schemas.microsoft.com/office/powerpoint/2010/main" val="1210371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4A1AF05-589B-D445-8E47-D72E8545C8EF}"/>
              </a:ext>
            </a:extLst>
          </p:cNvPr>
          <p:cNvSpPr txBox="1"/>
          <p:nvPr/>
        </p:nvSpPr>
        <p:spPr>
          <a:xfrm>
            <a:off x="2692400" y="5466347"/>
            <a:ext cx="7416800" cy="461665"/>
          </a:xfrm>
          <a:prstGeom prst="rect">
            <a:avLst/>
          </a:prstGeom>
          <a:noFill/>
        </p:spPr>
        <p:txBody>
          <a:bodyPr wrap="squar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ptos Narrow" panose="020B0004020202020204" pitchFamily="34" charset="0"/>
                <a:ea typeface="+mn-ea"/>
                <a:cs typeface="+mn-cs"/>
              </a:rPr>
              <a:t>PLEASE NOTE: Project ECHO case consultations do not create or otherwise establish a provider-patient relationship between any clinician and any patient whose case is being presented in a project ECHO setting</a:t>
            </a:r>
          </a:p>
        </p:txBody>
      </p:sp>
      <p:sp>
        <p:nvSpPr>
          <p:cNvPr id="8" name="TextBox 7">
            <a:extLst>
              <a:ext uri="{FF2B5EF4-FFF2-40B4-BE49-F238E27FC236}">
                <a16:creationId xmlns:a16="http://schemas.microsoft.com/office/drawing/2014/main" id="{1AAD894F-4DC9-1247-841F-D3AD732BA3E0}"/>
              </a:ext>
            </a:extLst>
          </p:cNvPr>
          <p:cNvSpPr txBox="1"/>
          <p:nvPr/>
        </p:nvSpPr>
        <p:spPr>
          <a:xfrm>
            <a:off x="426753" y="3527355"/>
            <a:ext cx="11321360" cy="1938992"/>
          </a:xfrm>
          <a:prstGeom prst="rect">
            <a:avLst/>
          </a:prstGeom>
          <a:noFill/>
        </p:spPr>
        <p:txBody>
          <a:bodyPr wrap="square" rtlCol="0">
            <a:spAutoFit/>
          </a:bodyPr>
          <a:lstStyle/>
          <a:p>
            <a:pPr defTabSz="609630">
              <a:defRPr/>
            </a:pPr>
            <a:r>
              <a:rPr kumimoji="0" lang="en-US" sz="2000" b="0" i="0" u="none" strike="noStrike" kern="0" cap="none" spc="0" normalizeH="0" baseline="0" noProof="0" dirty="0">
                <a:ln>
                  <a:noFill/>
                </a:ln>
                <a:solidFill>
                  <a:srgbClr val="0070C0"/>
                </a:solidFill>
                <a:effectLst/>
                <a:uLnTx/>
                <a:uFillTx/>
                <a:latin typeface="Aptos Narrow" panose="020B0004020202020204" pitchFamily="34" charset="0"/>
                <a:ea typeface="+mn-ea"/>
                <a:cs typeface="+mn-cs"/>
              </a:rPr>
              <a:t>Presenter(s): </a:t>
            </a:r>
            <a:r>
              <a:rPr lang="en-US" sz="2000" kern="0" dirty="0">
                <a:solidFill>
                  <a:schemeClr val="accent6">
                    <a:lumMod val="50000"/>
                  </a:schemeClr>
                </a:solidFill>
                <a:latin typeface="Aptos Narrow" panose="020B0004020202020204" pitchFamily="34" charset="0"/>
              </a:rPr>
              <a:t>Jalyn Alzate, CHW, DULCE Family Specialist, Family Care Center</a:t>
            </a:r>
          </a:p>
          <a:p>
            <a:pPr defTabSz="609630">
              <a:defRPr/>
            </a:pPr>
            <a:r>
              <a:rPr kumimoji="0" lang="en-US" sz="2000" b="0" i="0" u="none" strike="noStrike" kern="0" cap="none" spc="0" normalizeH="0" baseline="0" noProof="0" dirty="0">
                <a:ln>
                  <a:noFill/>
                </a:ln>
                <a:solidFill>
                  <a:schemeClr val="accent6">
                    <a:lumMod val="50000"/>
                  </a:schemeClr>
                </a:solidFill>
                <a:effectLst/>
                <a:uLnTx/>
                <a:uFillTx/>
                <a:latin typeface="Aptos Narrow" panose="020B0004020202020204" pitchFamily="34" charset="0"/>
                <a:ea typeface="+mn-ea"/>
                <a:cs typeface="+mn-cs"/>
              </a:rPr>
              <a:t>		Mary Beth Sutter, MD, FAAFP, Academic Director of FMOB, Pawtucket, Assistant Professor of  			Family Medicine, Teaching Scholar, Director of Maternal and Child Health, Family Care Center</a:t>
            </a:r>
          </a:p>
          <a:p>
            <a:pPr defTabSz="609630">
              <a:defRPr/>
            </a:pPr>
            <a:endParaRPr kumimoji="0" lang="en-US" sz="2000" b="0" i="0" u="none" strike="noStrike" kern="0" cap="none" spc="0" normalizeH="0" baseline="0" noProof="0" dirty="0">
              <a:ln>
                <a:noFill/>
              </a:ln>
              <a:solidFill>
                <a:schemeClr val="accent6">
                  <a:lumMod val="50000"/>
                </a:schemeClr>
              </a:solidFill>
              <a:effectLst/>
              <a:uLnTx/>
              <a:uFillTx/>
              <a:latin typeface="Aptos Narrow" panose="020B0004020202020204" pitchFamily="34" charset="0"/>
              <a:ea typeface="+mn-ea"/>
              <a:cs typeface="+mn-cs"/>
            </a:endParaRPr>
          </a:p>
          <a:p>
            <a:pPr defTabSz="609630">
              <a:defRPr/>
            </a:pPr>
            <a:r>
              <a:rPr kumimoji="0" lang="en-US" sz="2000" b="0" i="0" u="none" strike="noStrike" kern="0" cap="none" spc="0" normalizeH="0" baseline="0" noProof="0" dirty="0">
                <a:ln>
                  <a:noFill/>
                </a:ln>
                <a:solidFill>
                  <a:srgbClr val="0070C0"/>
                </a:solidFill>
                <a:effectLst/>
                <a:uLnTx/>
                <a:uFillTx/>
                <a:latin typeface="Aptos Narrow" panose="020B0004020202020204" pitchFamily="34" charset="0"/>
                <a:ea typeface="+mn-ea"/>
                <a:cs typeface="+mn-cs"/>
              </a:rPr>
              <a:t>Contact Info: </a:t>
            </a:r>
            <a:r>
              <a:rPr lang="en-US" sz="2000" kern="0" dirty="0">
                <a:solidFill>
                  <a:schemeClr val="accent6">
                    <a:lumMod val="50000"/>
                  </a:schemeClr>
                </a:solidFill>
                <a:hlinkClick r:id="rId3"/>
              </a:rPr>
              <a:t>jalzate@kentri.org</a:t>
            </a:r>
            <a:r>
              <a:rPr lang="en-US" sz="2000" kern="0" dirty="0">
                <a:solidFill>
                  <a:schemeClr val="accent6">
                    <a:lumMod val="50000"/>
                  </a:schemeClr>
                </a:solidFill>
              </a:rPr>
              <a:t> </a:t>
            </a:r>
          </a:p>
          <a:p>
            <a:pPr lvl="3" defTabSz="609630">
              <a:defRPr/>
            </a:pPr>
            <a:r>
              <a:rPr lang="en-US" sz="2000" kern="0" dirty="0">
                <a:solidFill>
                  <a:schemeClr val="accent6">
                    <a:lumMod val="50000"/>
                  </a:schemeClr>
                </a:solidFill>
                <a:hlinkClick r:id="rId4"/>
              </a:rPr>
              <a:t>marybeth_sutter@brown.edu</a:t>
            </a:r>
            <a:r>
              <a:rPr lang="en-US" sz="2000" kern="0" dirty="0">
                <a:solidFill>
                  <a:schemeClr val="accent6">
                    <a:lumMod val="50000"/>
                  </a:schemeClr>
                </a:solidFill>
              </a:rPr>
              <a:t> </a:t>
            </a:r>
          </a:p>
        </p:txBody>
      </p:sp>
      <p:sp>
        <p:nvSpPr>
          <p:cNvPr id="11" name="object 3">
            <a:extLst>
              <a:ext uri="{FF2B5EF4-FFF2-40B4-BE49-F238E27FC236}">
                <a16:creationId xmlns:a16="http://schemas.microsoft.com/office/drawing/2014/main" id="{17DB629D-B4D6-6F4D-8625-2ADB7CC6461B}"/>
              </a:ext>
            </a:extLst>
          </p:cNvPr>
          <p:cNvSpPr txBox="1">
            <a:spLocks noGrp="1"/>
          </p:cNvSpPr>
          <p:nvPr>
            <p:ph type="ctrTitle"/>
          </p:nvPr>
        </p:nvSpPr>
        <p:spPr>
          <a:xfrm>
            <a:off x="188357" y="2477813"/>
            <a:ext cx="11521707" cy="934340"/>
          </a:xfrm>
          <a:prstGeom prst="rect">
            <a:avLst/>
          </a:prstGeom>
        </p:spPr>
        <p:txBody>
          <a:bodyPr vert="horz" wrap="square" lIns="0" tIns="10904" rIns="0" bIns="0" rtlCol="0">
            <a:spAutoFit/>
          </a:bodyPr>
          <a:lstStyle/>
          <a:p>
            <a:pPr marL="8724" algn="ctr">
              <a:lnSpc>
                <a:spcPct val="100000"/>
              </a:lnSpc>
              <a:spcBef>
                <a:spcPts val="0"/>
              </a:spcBef>
            </a:pPr>
            <a:r>
              <a:rPr lang="en-US" sz="2800" b="1" dirty="0">
                <a:effectLst/>
                <a:ea typeface="Aptos" panose="020B0004020202020204" pitchFamily="34" charset="0"/>
                <a:cs typeface="Aptos" panose="020B0004020202020204" pitchFamily="34" charset="0"/>
              </a:rPr>
              <a:t>DULCE: Strengthening Families Prenatally through Early Childhood </a:t>
            </a:r>
            <a:r>
              <a:rPr lang="en-US" sz="2800" dirty="0">
                <a:effectLst/>
                <a:ea typeface="Aptos" panose="020B0004020202020204" pitchFamily="34" charset="0"/>
                <a:cs typeface="Aptos" panose="020B0004020202020204" pitchFamily="34" charset="0"/>
              </a:rPr>
              <a:t>ECHO®</a:t>
            </a:r>
            <a:br>
              <a:rPr lang="en-US" sz="3000" dirty="0"/>
            </a:br>
            <a:r>
              <a:rPr sz="3000" dirty="0">
                <a:solidFill>
                  <a:srgbClr val="0070C0"/>
                </a:solidFill>
              </a:rPr>
              <a:t>Case</a:t>
            </a:r>
            <a:r>
              <a:rPr sz="3000" spc="-7" dirty="0">
                <a:solidFill>
                  <a:srgbClr val="0070C0"/>
                </a:solidFill>
              </a:rPr>
              <a:t> Presentation</a:t>
            </a:r>
            <a:endParaRPr sz="3000" dirty="0">
              <a:solidFill>
                <a:srgbClr val="0070C0"/>
              </a:solidFill>
            </a:endParaRPr>
          </a:p>
        </p:txBody>
      </p:sp>
      <p:sp>
        <p:nvSpPr>
          <p:cNvPr id="4" name="Rectangle 3"/>
          <p:cNvSpPr/>
          <p:nvPr/>
        </p:nvSpPr>
        <p:spPr>
          <a:xfrm>
            <a:off x="3499510" y="886553"/>
            <a:ext cx="5175849" cy="14492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Narrow" panose="020B0004020202020204" pitchFamily="34" charset="0"/>
              <a:ea typeface="+mn-ea"/>
              <a:cs typeface="+mn-cs"/>
            </a:endParaRPr>
          </a:p>
        </p:txBody>
      </p:sp>
      <p:pic>
        <p:nvPicPr>
          <p:cNvPr id="5" name="Picture 4"/>
          <p:cNvPicPr>
            <a:picLocks noChangeAspect="1"/>
          </p:cNvPicPr>
          <p:nvPr/>
        </p:nvPicPr>
        <p:blipFill>
          <a:blip r:embed="rId5"/>
          <a:stretch>
            <a:fillRect/>
          </a:stretch>
        </p:blipFill>
        <p:spPr>
          <a:xfrm>
            <a:off x="4470433" y="1098170"/>
            <a:ext cx="3234001" cy="966866"/>
          </a:xfrm>
          <a:prstGeom prst="rect">
            <a:avLst/>
          </a:prstGeom>
        </p:spPr>
      </p:pic>
      <p:pic>
        <p:nvPicPr>
          <p:cNvPr id="10" name="image2.png">
            <a:extLst>
              <a:ext uri="{FF2B5EF4-FFF2-40B4-BE49-F238E27FC236}">
                <a16:creationId xmlns:a16="http://schemas.microsoft.com/office/drawing/2014/main" id="{B0656D0C-95AA-1B7C-A23A-E06319DBF81E}"/>
              </a:ext>
            </a:extLst>
          </p:cNvPr>
          <p:cNvPicPr/>
          <p:nvPr/>
        </p:nvPicPr>
        <p:blipFill>
          <a:blip r:embed="rId6" cstate="print"/>
          <a:stretch>
            <a:fillRect/>
          </a:stretch>
        </p:blipFill>
        <p:spPr>
          <a:xfrm>
            <a:off x="7888616" y="1028575"/>
            <a:ext cx="1018540" cy="1003935"/>
          </a:xfrm>
          <a:prstGeom prst="rect">
            <a:avLst/>
          </a:prstGeom>
        </p:spPr>
      </p:pic>
      <p:pic>
        <p:nvPicPr>
          <p:cNvPr id="12" name="Picture 2" descr="Our Endorsed Providers | Nebraska Hospitality Association | Nebraska">
            <a:extLst>
              <a:ext uri="{FF2B5EF4-FFF2-40B4-BE49-F238E27FC236}">
                <a16:creationId xmlns:a16="http://schemas.microsoft.com/office/drawing/2014/main" id="{EA6EBE70-9286-86EA-8B15-A7746C0443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3725" y="957185"/>
            <a:ext cx="2151264" cy="10362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bout Project ECHO | ECHO OEM">
            <a:extLst>
              <a:ext uri="{FF2B5EF4-FFF2-40B4-BE49-F238E27FC236}">
                <a16:creationId xmlns:a16="http://schemas.microsoft.com/office/drawing/2014/main" id="{6C4C1659-71D1-B1B4-7FA5-AD490EF88E7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357" y="215426"/>
            <a:ext cx="1676842" cy="88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484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315225" y="514203"/>
            <a:ext cx="10515601" cy="1049005"/>
          </a:xfrm>
          <a:prstGeom prst="rect">
            <a:avLst/>
          </a:prstGeom>
        </p:spPr>
        <p:txBody>
          <a:bodyPr vert="horz" wrap="square" lIns="0" tIns="8043" rIns="0" bIns="0" rtlCol="0">
            <a:spAutoFit/>
          </a:bodyPr>
          <a:lstStyle/>
          <a:p>
            <a:pPr marL="8467">
              <a:spcBef>
                <a:spcPts val="63"/>
              </a:spcBef>
            </a:pPr>
            <a:r>
              <a:rPr lang="en-US" spc="-153" dirty="0"/>
              <a:t>Reasons for Selecting this Case</a:t>
            </a:r>
            <a:endParaRPr spc="-193"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217022" y="879656"/>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rPr>
              <a:t>Do Not Include PHI</a:t>
            </a:r>
          </a:p>
        </p:txBody>
      </p:sp>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nvGraphicFramePr>
        <p:xfrm>
          <a:off x="406400" y="1626621"/>
          <a:ext cx="11226800" cy="4031229"/>
        </p:xfrm>
        <a:graphic>
          <a:graphicData uri="http://schemas.openxmlformats.org/drawingml/2006/table">
            <a:tbl>
              <a:tblPr firstRow="1" bandRow="1">
                <a:tableStyleId>{2D5ABB26-0587-4C30-8999-92F81FD0307C}</a:tableStyleId>
              </a:tblPr>
              <a:tblGrid>
                <a:gridCol w="3489325">
                  <a:extLst>
                    <a:ext uri="{9D8B030D-6E8A-4147-A177-3AD203B41FA5}">
                      <a16:colId xmlns:a16="http://schemas.microsoft.com/office/drawing/2014/main" val="2309835222"/>
                    </a:ext>
                  </a:extLst>
                </a:gridCol>
                <a:gridCol w="7737475">
                  <a:extLst>
                    <a:ext uri="{9D8B030D-6E8A-4147-A177-3AD203B41FA5}">
                      <a16:colId xmlns:a16="http://schemas.microsoft.com/office/drawing/2014/main" val="4127498626"/>
                    </a:ext>
                  </a:extLst>
                </a:gridCol>
              </a:tblGrid>
              <a:tr h="1230885">
                <a:tc>
                  <a:txBody>
                    <a:bodyPr/>
                    <a:lstStyle/>
                    <a:p>
                      <a:pPr marL="0" algn="l" rtl="0"/>
                      <a:r>
                        <a:rPr lang="en-US" sz="2000" b="1" dirty="0">
                          <a:solidFill>
                            <a:schemeClr val="accent6">
                              <a:lumMod val="50000"/>
                            </a:schemeClr>
                          </a:solidFill>
                          <a:latin typeface="Aptos Narrow" panose="020B0004020202020204" pitchFamily="34" charset="0"/>
                        </a:rPr>
                        <a:t>Why did you select this case? </a:t>
                      </a:r>
                    </a:p>
                    <a:p>
                      <a:pPr marL="0" algn="l" rtl="0"/>
                      <a:endParaRPr lang="en-US" sz="1800" b="1" kern="1200" dirty="0">
                        <a:solidFill>
                          <a:schemeClr val="accent6">
                            <a:lumMod val="50000"/>
                          </a:schemeClr>
                        </a:solidFill>
                      </a:endParaRPr>
                    </a:p>
                    <a:p>
                      <a:pPr marL="0" algn="l" rtl="0"/>
                      <a:endParaRPr lang="en-US" sz="2000" b="1" dirty="0">
                        <a:solidFill>
                          <a:schemeClr val="accent6">
                            <a:lumMod val="50000"/>
                          </a:schemeClr>
                        </a:solidFill>
                        <a:latin typeface="Aptos Narrow" panose="020B0004020202020204" pitchFamily="34" charset="0"/>
                      </a:endParaRP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lgn="l" rtl="0">
                        <a:buFont typeface="Calibri"/>
                        <a:buChar char="-"/>
                      </a:pPr>
                      <a:r>
                        <a:rPr lang="en-US" sz="1600" b="1" dirty="0">
                          <a:solidFill>
                            <a:schemeClr val="accent6">
                              <a:lumMod val="50000"/>
                            </a:schemeClr>
                          </a:solidFill>
                          <a:latin typeface="Aptos Narrow"/>
                        </a:rPr>
                        <a:t>Full circle of care coordination</a:t>
                      </a:r>
                    </a:p>
                    <a:p>
                      <a:pPr marL="285750" lvl="0" indent="-285750" algn="l">
                        <a:buFont typeface="Calibri"/>
                        <a:buChar char="-"/>
                      </a:pPr>
                      <a:r>
                        <a:rPr lang="en-US" sz="1600" b="1" dirty="0">
                          <a:solidFill>
                            <a:schemeClr val="accent6">
                              <a:lumMod val="50000"/>
                            </a:schemeClr>
                          </a:solidFill>
                          <a:latin typeface="Aptos Narrow"/>
                        </a:rPr>
                        <a:t>Multiple levels of need – social, emotional, medical, legal, safety</a:t>
                      </a: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406261"/>
                  </a:ext>
                </a:extLst>
              </a:tr>
              <a:tr h="1318671">
                <a:tc>
                  <a:txBody>
                    <a:bodyPr/>
                    <a:lstStyle/>
                    <a:p>
                      <a:pPr marL="0" algn="l" rtl="0"/>
                      <a:r>
                        <a:rPr lang="en-US" sz="2000" b="1" dirty="0">
                          <a:solidFill>
                            <a:schemeClr val="accent6">
                              <a:lumMod val="50000"/>
                            </a:schemeClr>
                          </a:solidFill>
                          <a:latin typeface="Aptos Narrow" panose="020B0004020202020204" pitchFamily="34" charset="0"/>
                        </a:rPr>
                        <a:t>Goal for this case presentation?</a:t>
                      </a: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lgn="l" rtl="0">
                        <a:buFont typeface="Calibri"/>
                        <a:buChar char="-"/>
                      </a:pPr>
                      <a:r>
                        <a:rPr lang="en-US" sz="1600" b="0" i="1" dirty="0">
                          <a:solidFill>
                            <a:schemeClr val="accent6">
                              <a:lumMod val="50000"/>
                            </a:schemeClr>
                          </a:solidFill>
                          <a:latin typeface="Aptos Narrow"/>
                        </a:rPr>
                        <a:t>Identify resources that can make an impact on the family</a:t>
                      </a:r>
                    </a:p>
                    <a:p>
                      <a:pPr marL="285750" lvl="0" indent="-285750" algn="l">
                        <a:buFont typeface="Calibri"/>
                        <a:buChar char="-"/>
                      </a:pPr>
                      <a:r>
                        <a:rPr lang="en-US" sz="1600" b="0" i="1" dirty="0">
                          <a:solidFill>
                            <a:schemeClr val="accent6">
                              <a:lumMod val="50000"/>
                            </a:schemeClr>
                          </a:solidFill>
                          <a:latin typeface="Aptos Narrow"/>
                        </a:rPr>
                        <a:t>Discuss how social and medical needs interrelate</a:t>
                      </a:r>
                    </a:p>
                    <a:p>
                      <a:pPr marL="285750" lvl="0" indent="-285750" algn="l">
                        <a:buFont typeface="Calibri"/>
                        <a:buChar char="-"/>
                      </a:pPr>
                      <a:r>
                        <a:rPr lang="en-US" sz="1600" b="0" i="1" dirty="0">
                          <a:solidFill>
                            <a:schemeClr val="accent6">
                              <a:lumMod val="50000"/>
                            </a:schemeClr>
                          </a:solidFill>
                          <a:latin typeface="Aptos Narrow"/>
                        </a:rPr>
                        <a:t>Discuss how community and medical staff can communicate and collaborate</a:t>
                      </a: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912866"/>
                  </a:ext>
                </a:extLst>
              </a:tr>
              <a:tr h="1481673">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000" b="1" dirty="0">
                          <a:solidFill>
                            <a:schemeClr val="accent6">
                              <a:lumMod val="50000"/>
                            </a:schemeClr>
                          </a:solidFill>
                          <a:latin typeface="Aptos Narrow" panose="020B0004020202020204" pitchFamily="34" charset="0"/>
                        </a:rPr>
                        <a:t>What questions do you have for the group?</a:t>
                      </a:r>
                    </a:p>
                    <a:p>
                      <a:pPr marL="0" algn="l" rtl="0"/>
                      <a:endParaRPr lang="en-US" sz="2000" b="1" dirty="0">
                        <a:solidFill>
                          <a:schemeClr val="accent6">
                            <a:lumMod val="50000"/>
                          </a:schemeClr>
                        </a:solidFill>
                        <a:latin typeface="Aptos Narrow" panose="020B0004020202020204" pitchFamily="34" charset="0"/>
                      </a:endParaRP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285750" indent="-285750" algn="l" rtl="0">
                        <a:buFont typeface="Calibri"/>
                        <a:buChar char="-"/>
                      </a:pPr>
                      <a:r>
                        <a:rPr lang="en-US" sz="1600" b="1">
                          <a:solidFill>
                            <a:schemeClr val="accent6">
                              <a:lumMod val="50000"/>
                            </a:schemeClr>
                          </a:solidFill>
                          <a:latin typeface="Aptos Narrow"/>
                        </a:rPr>
                        <a:t>How do others use collateral information to help bridge barriers for patients</a:t>
                      </a:r>
                    </a:p>
                    <a:p>
                      <a:pPr marL="285750" lvl="0" indent="-285750" algn="l">
                        <a:buFont typeface="Calibri"/>
                        <a:buChar char="-"/>
                      </a:pPr>
                      <a:r>
                        <a:rPr lang="en-US" sz="1600" b="1" dirty="0">
                          <a:solidFill>
                            <a:schemeClr val="accent6">
                              <a:lumMod val="50000"/>
                            </a:schemeClr>
                          </a:solidFill>
                          <a:latin typeface="Aptos Narrow"/>
                        </a:rPr>
                        <a:t>How to work with constraints in medical system and in social system</a:t>
                      </a: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544857"/>
                  </a:ext>
                </a:extLst>
              </a:tr>
            </a:tbl>
          </a:graphicData>
        </a:graphic>
      </p:graphicFrame>
      <p:grpSp>
        <p:nvGrpSpPr>
          <p:cNvPr id="4" name="Group 3">
            <a:extLst>
              <a:ext uri="{FF2B5EF4-FFF2-40B4-BE49-F238E27FC236}">
                <a16:creationId xmlns:a16="http://schemas.microsoft.com/office/drawing/2014/main" id="{75489951-65A4-232F-0E19-1D108ACAC39D}"/>
              </a:ext>
            </a:extLst>
          </p:cNvPr>
          <p:cNvGrpSpPr/>
          <p:nvPr/>
        </p:nvGrpSpPr>
        <p:grpSpPr>
          <a:xfrm>
            <a:off x="6482282" y="-22000"/>
            <a:ext cx="3187498" cy="901656"/>
            <a:chOff x="6482282" y="-22000"/>
            <a:chExt cx="3187498" cy="901656"/>
          </a:xfrm>
        </p:grpSpPr>
        <p:sp>
          <p:nvSpPr>
            <p:cNvPr id="8" name="Rectangle 7">
              <a:extLst>
                <a:ext uri="{FF2B5EF4-FFF2-40B4-BE49-F238E27FC236}">
                  <a16:creationId xmlns:a16="http://schemas.microsoft.com/office/drawing/2014/main" id="{97FC1D63-8CED-2581-79EE-31EA46F31C13}"/>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2.png">
              <a:extLst>
                <a:ext uri="{FF2B5EF4-FFF2-40B4-BE49-F238E27FC236}">
                  <a16:creationId xmlns:a16="http://schemas.microsoft.com/office/drawing/2014/main" id="{1206E303-03E9-D6D5-3447-3AFB953D4AAE}"/>
                </a:ext>
              </a:extLst>
            </p:cNvPr>
            <p:cNvPicPr/>
            <p:nvPr/>
          </p:nvPicPr>
          <p:blipFill>
            <a:blip r:embed="rId3" cstate="print"/>
            <a:stretch>
              <a:fillRect/>
            </a:stretch>
          </p:blipFill>
          <p:spPr>
            <a:xfrm>
              <a:off x="8797297" y="66693"/>
              <a:ext cx="781270" cy="724271"/>
            </a:xfrm>
            <a:prstGeom prst="rect">
              <a:avLst/>
            </a:prstGeom>
          </p:spPr>
        </p:pic>
        <p:pic>
          <p:nvPicPr>
            <p:cNvPr id="10" name="Picture 2" descr="Our Endorsed Providers | Nebraska Hospitality Association | Nebraska">
              <a:extLst>
                <a:ext uri="{FF2B5EF4-FFF2-40B4-BE49-F238E27FC236}">
                  <a16:creationId xmlns:a16="http://schemas.microsoft.com/office/drawing/2014/main" id="{0051B86D-94D4-6AC8-7D07-34A652BDF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About Project ECHO | ECHO OEM">
            <a:extLst>
              <a:ext uri="{FF2B5EF4-FFF2-40B4-BE49-F238E27FC236}">
                <a16:creationId xmlns:a16="http://schemas.microsoft.com/office/drawing/2014/main" id="{527C8B49-D9BC-1E48-DCA9-5CD3D0546E2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03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9301" y="874765"/>
            <a:ext cx="10515601" cy="617647"/>
          </a:xfrm>
          <a:prstGeom prst="rect">
            <a:avLst/>
          </a:prstGeom>
        </p:spPr>
        <p:txBody>
          <a:bodyPr vert="horz" wrap="square" lIns="0" tIns="8043" rIns="0" bIns="0" rtlCol="0">
            <a:spAutoFit/>
          </a:bodyPr>
          <a:lstStyle/>
          <a:p>
            <a:pPr marL="8467">
              <a:spcBef>
                <a:spcPts val="63"/>
              </a:spcBef>
            </a:pPr>
            <a:r>
              <a:rPr lang="en-US" spc="-153" dirty="0"/>
              <a:t>Information about the Case</a:t>
            </a:r>
            <a:endParaRPr spc="-193" dirty="0"/>
          </a:p>
        </p:txBody>
      </p:sp>
      <p:sp>
        <p:nvSpPr>
          <p:cNvPr id="7" name="object 7"/>
          <p:cNvSpPr txBox="1">
            <a:spLocks noGrp="1"/>
          </p:cNvSpPr>
          <p:nvPr>
            <p:ph type="ftr" sz="quarter" idx="4294967295"/>
          </p:nvPr>
        </p:nvSpPr>
        <p:spPr>
          <a:xfrm>
            <a:off x="0" y="4305300"/>
            <a:ext cx="2289175" cy="387350"/>
          </a:xfrm>
          <a:prstGeom prst="rect">
            <a:avLst/>
          </a:prstGeom>
        </p:spPr>
        <p:txBody>
          <a:bodyPr vert="horz" wrap="square" lIns="0" tIns="18627" rIns="0" bIns="0" rtlCol="0">
            <a:spAutoFit/>
          </a:bodyPr>
          <a:lstStyle/>
          <a:p>
            <a:pPr marL="8467" marR="0" lvl="0" indent="0" algn="l" defTabSz="609630" rtl="0" eaLnBrk="1" fontAlgn="auto" latinLnBrk="0" hangingPunct="1">
              <a:lnSpc>
                <a:spcPct val="100000"/>
              </a:lnSpc>
              <a:spcBef>
                <a:spcPts val="147"/>
              </a:spcBef>
              <a:spcAft>
                <a:spcPts val="0"/>
              </a:spcAft>
              <a:buClrTx/>
              <a:buSzTx/>
              <a:buFontTx/>
              <a:buNone/>
              <a:tabLst/>
              <a:defRPr/>
            </a:pP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Prepared</a:t>
            </a:r>
            <a:r>
              <a:rPr kumimoji="0" sz="1200" b="0" i="0" u="none" strike="noStrike" kern="0" cap="none" spc="-103"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by</a:t>
            </a:r>
            <a:r>
              <a:rPr kumimoji="0" sz="1200" b="0" i="0" u="none" strike="noStrike" kern="0" cap="none" spc="-1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Care</a:t>
            </a:r>
            <a:r>
              <a:rPr kumimoji="0" sz="1200" b="0" i="0" u="none" strike="noStrike" kern="0" cap="none" spc="-11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Transformation</a:t>
            </a:r>
            <a:r>
              <a:rPr kumimoji="0" sz="1200" b="0" i="0" u="none" strike="noStrike" kern="0" cap="none" spc="-103"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13"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Collaborative</a:t>
            </a:r>
            <a:r>
              <a:rPr kumimoji="0" sz="1200" b="0" i="0" u="none" strike="noStrike" kern="0" cap="none" spc="-1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0"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of</a:t>
            </a:r>
            <a:r>
              <a:rPr kumimoji="0" sz="1200" b="0" i="0" u="none" strike="noStrike" kern="0" cap="none" spc="-1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 </a:t>
            </a:r>
            <a:r>
              <a:rPr kumimoji="0" sz="1200" b="0" i="0" u="none" strike="noStrike" kern="0" cap="none" spc="-17" normalizeH="0" baseline="0" noProof="0" dirty="0">
                <a:ln>
                  <a:noFill/>
                </a:ln>
                <a:solidFill>
                  <a:prstClr val="white"/>
                </a:solidFill>
                <a:effectLst/>
                <a:uLnTx/>
                <a:uFillTx/>
                <a:latin typeface="Aptos Narrow" panose="020B0004020202020204" pitchFamily="34" charset="0"/>
                <a:ea typeface="+mn-ea"/>
                <a:cs typeface="Calibri" panose="020F0502020204030204" pitchFamily="34" charset="0"/>
              </a:rPr>
              <a:t>RI</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358040" y="885079"/>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rPr>
              <a:t>Do Not Include PHI</a:t>
            </a:r>
          </a:p>
        </p:txBody>
      </p:sp>
      <p:graphicFrame>
        <p:nvGraphicFramePr>
          <p:cNvPr id="2" name="Table 3">
            <a:extLst>
              <a:ext uri="{FF2B5EF4-FFF2-40B4-BE49-F238E27FC236}">
                <a16:creationId xmlns:a16="http://schemas.microsoft.com/office/drawing/2014/main" id="{6DCBEC80-039C-C646-860D-B87A15854BF9}"/>
              </a:ext>
            </a:extLst>
          </p:cNvPr>
          <p:cNvGraphicFramePr>
            <a:graphicFrameLocks noGrp="1"/>
          </p:cNvGraphicFramePr>
          <p:nvPr/>
        </p:nvGraphicFramePr>
        <p:xfrm>
          <a:off x="406400" y="1938348"/>
          <a:ext cx="11226800" cy="3177384"/>
        </p:xfrm>
        <a:graphic>
          <a:graphicData uri="http://schemas.openxmlformats.org/drawingml/2006/table">
            <a:tbl>
              <a:tblPr firstRow="1" bandRow="1">
                <a:tableStyleId>{2D5ABB26-0587-4C30-8999-92F81FD0307C}</a:tableStyleId>
              </a:tblPr>
              <a:tblGrid>
                <a:gridCol w="3308350">
                  <a:extLst>
                    <a:ext uri="{9D8B030D-6E8A-4147-A177-3AD203B41FA5}">
                      <a16:colId xmlns:a16="http://schemas.microsoft.com/office/drawing/2014/main" val="2309835222"/>
                    </a:ext>
                  </a:extLst>
                </a:gridCol>
                <a:gridCol w="7918450">
                  <a:extLst>
                    <a:ext uri="{9D8B030D-6E8A-4147-A177-3AD203B41FA5}">
                      <a16:colId xmlns:a16="http://schemas.microsoft.com/office/drawing/2014/main" val="4127498626"/>
                    </a:ext>
                  </a:extLst>
                </a:gridCol>
              </a:tblGrid>
              <a:tr h="1646824">
                <a:tc>
                  <a:txBody>
                    <a:bodyPr/>
                    <a:lstStyle/>
                    <a:p>
                      <a:pPr marL="0" algn="l" rtl="0"/>
                      <a:r>
                        <a:rPr lang="en-US" sz="2000" b="1" dirty="0">
                          <a:solidFill>
                            <a:schemeClr val="accent6">
                              <a:lumMod val="50000"/>
                            </a:schemeClr>
                          </a:solidFill>
                          <a:latin typeface="Aptos Narrow" panose="020B0004020202020204" pitchFamily="34" charset="0"/>
                        </a:rPr>
                        <a:t>What is the family identifying as the concern?</a:t>
                      </a:r>
                    </a:p>
                    <a:p>
                      <a:pPr marL="0" algn="l" rtl="0"/>
                      <a:endParaRPr lang="en-US" sz="1800" b="1" kern="1200" dirty="0">
                        <a:solidFill>
                          <a:schemeClr val="accent6">
                            <a:lumMod val="50000"/>
                          </a:schemeClr>
                        </a:solidFill>
                        <a:latin typeface="Aptos Narrow" panose="020B0004020202020204" pitchFamily="34" charset="0"/>
                      </a:endParaRPr>
                    </a:p>
                    <a:p>
                      <a:pPr marL="0" algn="l" rtl="0"/>
                      <a:endParaRPr lang="en-US" sz="2000" b="1" dirty="0">
                        <a:solidFill>
                          <a:schemeClr val="accent6">
                            <a:lumMod val="50000"/>
                          </a:schemeClr>
                        </a:solidFill>
                        <a:latin typeface="Aptos Narrow" panose="020B0004020202020204" pitchFamily="34" charset="0"/>
                      </a:endParaRP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l" rtl="0"/>
                      <a:r>
                        <a:rPr lang="en-US" sz="1600" b="1" dirty="0">
                          <a:solidFill>
                            <a:schemeClr val="accent6">
                              <a:lumMod val="50000"/>
                            </a:schemeClr>
                          </a:solidFill>
                          <a:latin typeface="Aptos Narrow"/>
                        </a:rPr>
                        <a:t>Language barrier</a:t>
                      </a:r>
                    </a:p>
                    <a:p>
                      <a:pPr marL="0" lvl="0" algn="l">
                        <a:buNone/>
                      </a:pPr>
                      <a:r>
                        <a:rPr lang="en-US" sz="1600" b="1" dirty="0">
                          <a:solidFill>
                            <a:schemeClr val="accent6">
                              <a:lumMod val="50000"/>
                            </a:schemeClr>
                          </a:solidFill>
                          <a:latin typeface="Aptos Narrow"/>
                        </a:rPr>
                        <a:t>Housing and food insecurity</a:t>
                      </a:r>
                    </a:p>
                    <a:p>
                      <a:pPr marL="0" lvl="0" algn="l">
                        <a:buNone/>
                      </a:pPr>
                      <a:r>
                        <a:rPr lang="en-US" sz="1600" b="1" dirty="0">
                          <a:solidFill>
                            <a:schemeClr val="accent6">
                              <a:lumMod val="50000"/>
                            </a:schemeClr>
                          </a:solidFill>
                          <a:latin typeface="Aptos Narrow"/>
                        </a:rPr>
                        <a:t>Transportation needs</a:t>
                      </a:r>
                    </a:p>
                    <a:p>
                      <a:pPr marL="0" lvl="0" algn="l">
                        <a:buNone/>
                      </a:pPr>
                      <a:r>
                        <a:rPr lang="en-US" sz="1600" b="1" dirty="0">
                          <a:solidFill>
                            <a:schemeClr val="accent6">
                              <a:lumMod val="50000"/>
                            </a:schemeClr>
                          </a:solidFill>
                          <a:latin typeface="Aptos Narrow"/>
                        </a:rPr>
                        <a:t>Health system education/ medical literacy</a:t>
                      </a:r>
                    </a:p>
                    <a:p>
                      <a:pPr marL="0" lvl="0" algn="l">
                        <a:buNone/>
                      </a:pPr>
                      <a:endParaRPr lang="en-US" sz="1600" b="1" dirty="0">
                        <a:solidFill>
                          <a:schemeClr val="accent6">
                            <a:lumMod val="50000"/>
                          </a:schemeClr>
                        </a:solidFill>
                        <a:latin typeface="Aptos Narrow"/>
                      </a:endParaRP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406261"/>
                  </a:ext>
                </a:extLst>
              </a:tr>
              <a:tr h="1530560">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000" b="1" dirty="0">
                          <a:solidFill>
                            <a:schemeClr val="accent6">
                              <a:lumMod val="50000"/>
                            </a:schemeClr>
                          </a:solidFill>
                          <a:latin typeface="Aptos Narrow" panose="020B0004020202020204" pitchFamily="34" charset="0"/>
                        </a:rPr>
                        <a:t>What is the provider/clinician see as the concern?</a:t>
                      </a:r>
                    </a:p>
                    <a:p>
                      <a:pPr marL="0" algn="l" rtl="0"/>
                      <a:endParaRPr lang="en-US" sz="2000" b="1" dirty="0">
                        <a:solidFill>
                          <a:schemeClr val="accent6">
                            <a:lumMod val="50000"/>
                          </a:schemeClr>
                        </a:solidFill>
                        <a:latin typeface="Aptos Narrow" panose="020B0004020202020204" pitchFamily="34" charset="0"/>
                      </a:endParaRP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algn="l" rtl="0"/>
                      <a:r>
                        <a:rPr lang="en-US" sz="1600" b="1" dirty="0">
                          <a:solidFill>
                            <a:schemeClr val="accent6">
                              <a:lumMod val="50000"/>
                            </a:schemeClr>
                          </a:solidFill>
                          <a:latin typeface="Aptos Narrow"/>
                        </a:rPr>
                        <a:t>Behavioral health concerns</a:t>
                      </a:r>
                    </a:p>
                    <a:p>
                      <a:pPr marL="0" lvl="0" algn="l">
                        <a:buNone/>
                      </a:pPr>
                      <a:r>
                        <a:rPr lang="en-US" sz="1600" b="1" dirty="0">
                          <a:solidFill>
                            <a:schemeClr val="accent6">
                              <a:lumMod val="50000"/>
                            </a:schemeClr>
                          </a:solidFill>
                          <a:latin typeface="Aptos Narrow"/>
                        </a:rPr>
                        <a:t>Interpersonal violence</a:t>
                      </a:r>
                    </a:p>
                    <a:p>
                      <a:pPr marL="0" lvl="0" algn="l">
                        <a:buNone/>
                      </a:pPr>
                      <a:r>
                        <a:rPr lang="en-US" sz="1600" b="1" dirty="0">
                          <a:solidFill>
                            <a:schemeClr val="accent6">
                              <a:lumMod val="50000"/>
                            </a:schemeClr>
                          </a:solidFill>
                          <a:latin typeface="Aptos Narrow"/>
                        </a:rPr>
                        <a:t>Safety </a:t>
                      </a:r>
                    </a:p>
                    <a:p>
                      <a:pPr marL="0" lvl="0" algn="l">
                        <a:buNone/>
                      </a:pPr>
                      <a:r>
                        <a:rPr lang="en-US" sz="1600" b="1" dirty="0">
                          <a:solidFill>
                            <a:schemeClr val="accent6">
                              <a:lumMod val="50000"/>
                            </a:schemeClr>
                          </a:solidFill>
                          <a:latin typeface="Aptos Narrow"/>
                        </a:rPr>
                        <a:t>Cultural differences around birth, raising a baby, starting solids</a:t>
                      </a:r>
                    </a:p>
                  </a:txBody>
                  <a:tcPr marL="60960" marR="60960" marT="30480" marB="3048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5544857"/>
                  </a:ext>
                </a:extLst>
              </a:tr>
            </a:tbl>
          </a:graphicData>
        </a:graphic>
      </p:graphicFrame>
      <p:grpSp>
        <p:nvGrpSpPr>
          <p:cNvPr id="9" name="Group 8">
            <a:extLst>
              <a:ext uri="{FF2B5EF4-FFF2-40B4-BE49-F238E27FC236}">
                <a16:creationId xmlns:a16="http://schemas.microsoft.com/office/drawing/2014/main" id="{3EFBE8E8-DF7D-3399-56B1-D15F4B442B24}"/>
              </a:ext>
            </a:extLst>
          </p:cNvPr>
          <p:cNvGrpSpPr/>
          <p:nvPr/>
        </p:nvGrpSpPr>
        <p:grpSpPr>
          <a:xfrm>
            <a:off x="6482282" y="-22000"/>
            <a:ext cx="3187498" cy="901656"/>
            <a:chOff x="6482282" y="-22000"/>
            <a:chExt cx="3187498" cy="901656"/>
          </a:xfrm>
        </p:grpSpPr>
        <p:sp>
          <p:nvSpPr>
            <p:cNvPr id="8" name="Rectangle 7">
              <a:extLst>
                <a:ext uri="{FF2B5EF4-FFF2-40B4-BE49-F238E27FC236}">
                  <a16:creationId xmlns:a16="http://schemas.microsoft.com/office/drawing/2014/main" id="{A7599533-1B27-263C-2CE6-0F7F88EC40A7}"/>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image2.png"/>
            <p:cNvPicPr/>
            <p:nvPr/>
          </p:nvPicPr>
          <p:blipFill>
            <a:blip r:embed="rId3" cstate="print"/>
            <a:stretch>
              <a:fillRect/>
            </a:stretch>
          </p:blipFill>
          <p:spPr>
            <a:xfrm>
              <a:off x="8797297" y="66693"/>
              <a:ext cx="781270" cy="724271"/>
            </a:xfrm>
            <a:prstGeom prst="rect">
              <a:avLst/>
            </a:prstGeom>
          </p:spPr>
        </p:pic>
        <p:pic>
          <p:nvPicPr>
            <p:cNvPr id="1026" name="Picture 2" descr="Our Endorsed Providers | Nebraska Hospitality Association | Nebraska">
              <a:extLst>
                <a:ext uri="{FF2B5EF4-FFF2-40B4-BE49-F238E27FC236}">
                  <a16:creationId xmlns:a16="http://schemas.microsoft.com/office/drawing/2014/main" id="{CD0DD15C-6302-3704-15BB-F762F0B830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About Project ECHO | ECHO OEM">
            <a:extLst>
              <a:ext uri="{FF2B5EF4-FFF2-40B4-BE49-F238E27FC236}">
                <a16:creationId xmlns:a16="http://schemas.microsoft.com/office/drawing/2014/main" id="{BD2EE5D7-FCF5-2C0C-3E25-B8416C0464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6427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246193" y="839839"/>
            <a:ext cx="10927052" cy="565710"/>
          </a:xfrm>
          <a:prstGeom prst="rect">
            <a:avLst/>
          </a:prstGeom>
        </p:spPr>
        <p:txBody>
          <a:bodyPr vert="horz" wrap="square" lIns="0" tIns="8043" rIns="0" bIns="0" rtlCol="0">
            <a:spAutoFit/>
          </a:bodyPr>
          <a:lstStyle/>
          <a:p>
            <a:pPr marL="8467">
              <a:spcBef>
                <a:spcPts val="63"/>
              </a:spcBef>
            </a:pPr>
            <a:r>
              <a:rPr lang="en-US" sz="4000" spc="-153" dirty="0"/>
              <a:t>Patient and Family Information (as relevant)</a:t>
            </a:r>
            <a:endParaRPr sz="4000" spc="-193" dirty="0"/>
          </a:p>
        </p:txBody>
      </p:sp>
      <p:graphicFrame>
        <p:nvGraphicFramePr>
          <p:cNvPr id="12" name="object 7">
            <a:extLst>
              <a:ext uri="{FF2B5EF4-FFF2-40B4-BE49-F238E27FC236}">
                <a16:creationId xmlns:a16="http://schemas.microsoft.com/office/drawing/2014/main" id="{4D2027B8-EBAB-F741-BA85-53431DB413DE}"/>
              </a:ext>
            </a:extLst>
          </p:cNvPr>
          <p:cNvGraphicFramePr>
            <a:graphicFrameLocks noGrp="1"/>
          </p:cNvGraphicFramePr>
          <p:nvPr>
            <p:extLst>
              <p:ext uri="{D42A27DB-BD31-4B8C-83A1-F6EECF244321}">
                <p14:modId xmlns:p14="http://schemas.microsoft.com/office/powerpoint/2010/main" val="33187535"/>
              </p:ext>
            </p:extLst>
          </p:nvPr>
        </p:nvGraphicFramePr>
        <p:xfrm>
          <a:off x="380970" y="1647213"/>
          <a:ext cx="11430059" cy="4230775"/>
        </p:xfrm>
        <a:graphic>
          <a:graphicData uri="http://schemas.openxmlformats.org/drawingml/2006/table">
            <a:tbl>
              <a:tblPr firstRow="1" bandRow="1">
                <a:tableStyleId>{2D5ABB26-0587-4C30-8999-92F81FD0307C}</a:tableStyleId>
              </a:tblPr>
              <a:tblGrid>
                <a:gridCol w="3402176">
                  <a:extLst>
                    <a:ext uri="{9D8B030D-6E8A-4147-A177-3AD203B41FA5}">
                      <a16:colId xmlns:a16="http://schemas.microsoft.com/office/drawing/2014/main" val="20000"/>
                    </a:ext>
                  </a:extLst>
                </a:gridCol>
                <a:gridCol w="8027883">
                  <a:extLst>
                    <a:ext uri="{9D8B030D-6E8A-4147-A177-3AD203B41FA5}">
                      <a16:colId xmlns:a16="http://schemas.microsoft.com/office/drawing/2014/main" val="20001"/>
                    </a:ext>
                  </a:extLst>
                </a:gridCol>
              </a:tblGrid>
              <a:tr h="701040">
                <a:tc>
                  <a:txBody>
                    <a:bodyPr/>
                    <a:lstStyle/>
                    <a:p>
                      <a:pPr marL="100330">
                        <a:lnSpc>
                          <a:spcPct val="100000"/>
                        </a:lnSpc>
                        <a:spcBef>
                          <a:spcPts val="370"/>
                        </a:spcBef>
                      </a:pPr>
                      <a:r>
                        <a:rPr lang="en-US" sz="2000" b="1" spc="-25" dirty="0">
                          <a:solidFill>
                            <a:schemeClr val="accent6">
                              <a:lumMod val="50000"/>
                            </a:schemeClr>
                          </a:solidFill>
                        </a:rPr>
                        <a:t>Age (0-5)</a:t>
                      </a:r>
                      <a:endParaRPr lang="en-US" sz="2000" b="1" dirty="0">
                        <a:solidFill>
                          <a:schemeClr val="accent6">
                            <a:lumMod val="50000"/>
                          </a:schemeClr>
                        </a:solidFill>
                        <a:latin typeface="Aptos Narrow" panose="020B0004020202020204" pitchFamily="34" charset="0"/>
                        <a:cs typeface="Calibri" panose="020F0502020204030204" pitchFamily="34" charset="0"/>
                      </a:endParaRPr>
                    </a:p>
                  </a:txBody>
                  <a:tcPr marL="0" marR="0" marT="3227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95"/>
                        </a:spcBef>
                      </a:pPr>
                      <a:r>
                        <a:rPr lang="en-US" sz="1800" kern="1200" dirty="0">
                          <a:solidFill>
                            <a:schemeClr val="accent6"/>
                          </a:solidFill>
                          <a:latin typeface="Aptos Narrow"/>
                          <a:ea typeface="+mn-ea"/>
                          <a:cs typeface="Calibri"/>
                        </a:rPr>
                        <a:t>Mother- 25- involved from second trimester of pregnancy</a:t>
                      </a:r>
                    </a:p>
                    <a:p>
                      <a:pPr marL="51435" lvl="0" algn="l">
                        <a:lnSpc>
                          <a:spcPct val="100000"/>
                        </a:lnSpc>
                        <a:spcBef>
                          <a:spcPts val="395"/>
                        </a:spcBef>
                        <a:buNone/>
                      </a:pPr>
                      <a:r>
                        <a:rPr lang="en-US" sz="1800" kern="1200" dirty="0">
                          <a:solidFill>
                            <a:schemeClr val="accent6"/>
                          </a:solidFill>
                          <a:latin typeface="Aptos Narrow"/>
                          <a:ea typeface="+mn-ea"/>
                          <a:cs typeface="Calibri"/>
                        </a:rPr>
                        <a:t>Baby- now 8 </a:t>
                      </a:r>
                      <a:r>
                        <a:rPr lang="en-US" sz="1800" kern="1200" dirty="0" err="1">
                          <a:solidFill>
                            <a:schemeClr val="accent6"/>
                          </a:solidFill>
                          <a:latin typeface="Aptos Narrow"/>
                          <a:ea typeface="+mn-ea"/>
                          <a:cs typeface="Calibri"/>
                        </a:rPr>
                        <a:t>mo</a:t>
                      </a:r>
                      <a:r>
                        <a:rPr lang="en-US" sz="1800" kern="1200" dirty="0">
                          <a:solidFill>
                            <a:schemeClr val="accent6"/>
                          </a:solidFill>
                          <a:latin typeface="Aptos Narrow"/>
                          <a:ea typeface="+mn-ea"/>
                          <a:cs typeface="Calibri"/>
                        </a:rPr>
                        <a:t>, involved since birth</a:t>
                      </a:r>
                    </a:p>
                  </a:txBody>
                  <a:tcPr marL="0" marR="0" marT="34457"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5947">
                <a:tc>
                  <a:txBody>
                    <a:bodyPr/>
                    <a:lstStyle/>
                    <a:p>
                      <a:pPr marL="100330">
                        <a:lnSpc>
                          <a:spcPct val="100000"/>
                        </a:lnSpc>
                        <a:spcBef>
                          <a:spcPts val="370"/>
                        </a:spcBef>
                      </a:pPr>
                      <a:r>
                        <a:rPr sz="2000" b="1" dirty="0">
                          <a:solidFill>
                            <a:schemeClr val="accent6">
                              <a:lumMod val="50000"/>
                            </a:schemeClr>
                          </a:solidFill>
                        </a:rPr>
                        <a:t>Gender</a:t>
                      </a:r>
                      <a:endParaRPr sz="2000" b="1" dirty="0">
                        <a:solidFill>
                          <a:schemeClr val="accent6">
                            <a:lumMod val="50000"/>
                          </a:schemeClr>
                        </a:solidFill>
                        <a:latin typeface="Aptos Narrow" panose="020B0004020202020204" pitchFamily="34" charset="0"/>
                        <a:cs typeface="Calibri" panose="020F0502020204030204" pitchFamily="34" charset="0"/>
                      </a:endParaRPr>
                    </a:p>
                  </a:txBody>
                  <a:tcPr marL="0" marR="0" marT="3227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490"/>
                        </a:spcBef>
                      </a:pPr>
                      <a:r>
                        <a:rPr lang="en-US" sz="1800" kern="1200" dirty="0">
                          <a:solidFill>
                            <a:schemeClr val="accent6"/>
                          </a:solidFill>
                          <a:latin typeface="Aptos Narrow"/>
                          <a:ea typeface="+mn-ea"/>
                          <a:cs typeface="Calibri"/>
                        </a:rPr>
                        <a:t>female</a:t>
                      </a:r>
                      <a:endParaRPr sz="1800" kern="1200" dirty="0">
                        <a:solidFill>
                          <a:schemeClr val="accent6"/>
                        </a:solidFill>
                        <a:latin typeface="Aptos Narrow"/>
                        <a:ea typeface="+mn-ea"/>
                        <a:cs typeface="Calibri"/>
                      </a:endParaRPr>
                    </a:p>
                  </a:txBody>
                  <a:tcPr marL="0" marR="0" marT="42744"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05947">
                <a:tc>
                  <a:txBody>
                    <a:bodyPr/>
                    <a:lstStyle/>
                    <a:p>
                      <a:pPr marL="100330">
                        <a:lnSpc>
                          <a:spcPct val="100000"/>
                        </a:lnSpc>
                        <a:spcBef>
                          <a:spcPts val="370"/>
                        </a:spcBef>
                      </a:pPr>
                      <a:r>
                        <a:rPr sz="2000" b="1" spc="-10" dirty="0">
                          <a:solidFill>
                            <a:schemeClr val="accent6">
                              <a:lumMod val="50000"/>
                            </a:schemeClr>
                          </a:solidFill>
                        </a:rPr>
                        <a:t>Race/Ethnicity</a:t>
                      </a:r>
                      <a:r>
                        <a:rPr lang="en-US" sz="2000" b="1" spc="-10" dirty="0">
                          <a:solidFill>
                            <a:schemeClr val="accent6">
                              <a:lumMod val="50000"/>
                            </a:schemeClr>
                          </a:solidFill>
                        </a:rPr>
                        <a:t> (if relevant)</a:t>
                      </a:r>
                      <a:endParaRPr sz="2000" b="1" dirty="0">
                        <a:solidFill>
                          <a:schemeClr val="accent6">
                            <a:lumMod val="50000"/>
                          </a:schemeClr>
                        </a:solidFill>
                        <a:latin typeface="Aptos Narrow" panose="020B0004020202020204" pitchFamily="34" charset="0"/>
                        <a:cs typeface="Calibri" panose="020F0502020204030204" pitchFamily="34" charset="0"/>
                      </a:endParaRPr>
                    </a:p>
                  </a:txBody>
                  <a:tcPr marL="0" marR="0" marT="3227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535"/>
                        </a:spcBef>
                      </a:pPr>
                      <a:r>
                        <a:rPr lang="en-US" sz="1800" kern="1200" dirty="0">
                          <a:solidFill>
                            <a:schemeClr val="accent6"/>
                          </a:solidFill>
                          <a:latin typeface="Aptos Narrow"/>
                          <a:ea typeface="+mn-ea"/>
                          <a:cs typeface="Calibri"/>
                        </a:rPr>
                        <a:t>Haitian</a:t>
                      </a:r>
                      <a:endParaRPr sz="1800" kern="1200" dirty="0">
                        <a:solidFill>
                          <a:schemeClr val="accent6"/>
                        </a:solidFill>
                        <a:latin typeface="Aptos Narrow"/>
                        <a:ea typeface="+mn-ea"/>
                        <a:cs typeface="Calibri"/>
                      </a:endParaRPr>
                    </a:p>
                  </a:txBody>
                  <a:tcPr marL="0" marR="0" marT="46669"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05947">
                <a:tc>
                  <a:txBody>
                    <a:bodyPr/>
                    <a:lstStyle/>
                    <a:p>
                      <a:pPr marL="100330">
                        <a:lnSpc>
                          <a:spcPct val="100000"/>
                        </a:lnSpc>
                        <a:spcBef>
                          <a:spcPts val="370"/>
                        </a:spcBef>
                      </a:pPr>
                      <a:r>
                        <a:rPr lang="en-US" sz="2000" b="1" kern="1200" spc="-10" dirty="0">
                          <a:solidFill>
                            <a:schemeClr val="accent6">
                              <a:lumMod val="50000"/>
                            </a:schemeClr>
                          </a:solidFill>
                        </a:rPr>
                        <a:t>Insurance</a:t>
                      </a:r>
                      <a:endParaRPr sz="2000" b="1" kern="1200" spc="-10" dirty="0">
                        <a:solidFill>
                          <a:schemeClr val="accent6">
                            <a:lumMod val="50000"/>
                          </a:schemeClr>
                        </a:solidFill>
                        <a:latin typeface="Aptos Narrow" panose="020B0004020202020204" pitchFamily="34" charset="0"/>
                        <a:ea typeface="+mn-ea"/>
                        <a:cs typeface="+mn-cs"/>
                      </a:endParaRPr>
                    </a:p>
                  </a:txBody>
                  <a:tcPr marL="0" marR="0" marT="32276"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475"/>
                        </a:spcBef>
                      </a:pPr>
                      <a:r>
                        <a:rPr lang="en-US" sz="1800" kern="1200" dirty="0">
                          <a:solidFill>
                            <a:schemeClr val="accent6"/>
                          </a:solidFill>
                          <a:latin typeface="Aptos Narrow"/>
                          <a:ea typeface="+mn-ea"/>
                          <a:cs typeface="Calibri"/>
                        </a:rPr>
                        <a:t>Public; </a:t>
                      </a:r>
                      <a:r>
                        <a:rPr lang="en-US" sz="1800" kern="1200" dirty="0" err="1">
                          <a:solidFill>
                            <a:schemeClr val="accent6"/>
                          </a:solidFill>
                          <a:latin typeface="Aptos Narrow"/>
                          <a:ea typeface="+mn-ea"/>
                          <a:cs typeface="Calibri"/>
                        </a:rPr>
                        <a:t>medicaid</a:t>
                      </a:r>
                      <a:endParaRPr sz="1800" kern="1200" dirty="0">
                        <a:solidFill>
                          <a:schemeClr val="accent6"/>
                        </a:solidFill>
                        <a:latin typeface="Aptos Narrow"/>
                        <a:ea typeface="+mn-ea"/>
                        <a:cs typeface="Calibri"/>
                      </a:endParaRPr>
                    </a:p>
                  </a:txBody>
                  <a:tcPr marL="0" marR="0" marT="4143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5947">
                <a:tc>
                  <a:txBody>
                    <a:bodyPr/>
                    <a:lstStyle/>
                    <a:p>
                      <a:pPr marL="100330">
                        <a:lnSpc>
                          <a:spcPct val="100000"/>
                        </a:lnSpc>
                        <a:spcBef>
                          <a:spcPts val="370"/>
                        </a:spcBef>
                      </a:pPr>
                      <a:r>
                        <a:rPr lang="en-US" sz="2000" b="1" kern="1200" spc="-10" dirty="0">
                          <a:solidFill>
                            <a:schemeClr val="accent6">
                              <a:lumMod val="50000"/>
                            </a:schemeClr>
                          </a:solidFill>
                        </a:rPr>
                        <a:t>Family composition</a:t>
                      </a:r>
                      <a:endParaRPr lang="en-US" sz="2000" b="1" kern="1200" spc="-10" dirty="0">
                        <a:solidFill>
                          <a:schemeClr val="accent6">
                            <a:lumMod val="50000"/>
                          </a:schemeClr>
                        </a:solidFill>
                        <a:latin typeface="Aptos Narrow" panose="020B0004020202020204" pitchFamily="34" charset="0"/>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Mom, father of baby, baby</a:t>
                      </a:r>
                    </a:p>
                    <a:p>
                      <a:pPr marL="51435" lvl="0" algn="l">
                        <a:lnSpc>
                          <a:spcPct val="100000"/>
                        </a:lnSpc>
                        <a:spcBef>
                          <a:spcPts val="320"/>
                        </a:spcBef>
                        <a:buNone/>
                      </a:pPr>
                      <a:r>
                        <a:rPr lang="en-US" sz="1800" kern="1200" dirty="0">
                          <a:solidFill>
                            <a:schemeClr val="accent6"/>
                          </a:solidFill>
                          <a:latin typeface="Aptos Narrow"/>
                          <a:ea typeface="+mn-ea"/>
                          <a:cs typeface="Calibri"/>
                        </a:rPr>
                        <a:t>Extended family living in community nearby</a:t>
                      </a: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4728424"/>
                  </a:ext>
                </a:extLst>
              </a:tr>
              <a:tr h="705947">
                <a:tc>
                  <a:txBody>
                    <a:bodyPr/>
                    <a:lstStyle/>
                    <a:p>
                      <a:pPr marL="100330" marR="0" lvl="0" indent="0" defTabSz="914400" eaLnBrk="1" fontAlgn="auto" latinLnBrk="0" hangingPunct="1">
                        <a:lnSpc>
                          <a:spcPts val="2160"/>
                        </a:lnSpc>
                        <a:spcBef>
                          <a:spcPts val="0"/>
                        </a:spcBef>
                        <a:spcAft>
                          <a:spcPts val="0"/>
                        </a:spcAft>
                        <a:buClrTx/>
                        <a:buSzTx/>
                        <a:buFontTx/>
                        <a:buNone/>
                        <a:tabLst/>
                        <a:defRPr/>
                      </a:pPr>
                      <a:r>
                        <a:rPr lang="en-US" sz="2000" b="1" dirty="0">
                          <a:solidFill>
                            <a:schemeClr val="accent6">
                              <a:lumMod val="50000"/>
                            </a:schemeClr>
                          </a:solidFill>
                        </a:rPr>
                        <a:t>Current livin</a:t>
                      </a:r>
                      <a:r>
                        <a:rPr lang="en-US" sz="2000" b="1" baseline="0" dirty="0">
                          <a:solidFill>
                            <a:schemeClr val="accent6">
                              <a:lumMod val="50000"/>
                            </a:schemeClr>
                          </a:solidFill>
                        </a:rPr>
                        <a:t>g situation </a:t>
                      </a:r>
                      <a:endParaRPr lang="en-US" sz="2000" b="1" dirty="0">
                        <a:solidFill>
                          <a:schemeClr val="accent6">
                            <a:lumMod val="50000"/>
                          </a:schemeClr>
                        </a:solidFill>
                        <a:latin typeface="Aptos Narrow" panose="020B0004020202020204" pitchFamily="34" charset="0"/>
                        <a:cs typeface="Calibri" panose="020F0502020204030204" pitchFamily="34" charset="0"/>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Initially with fathers' extended family in one room (not a bedroom) designated for family, now in an apartment 1 bedroom</a:t>
                      </a:r>
                      <a:endParaRPr sz="1800" kern="1200" dirty="0">
                        <a:solidFill>
                          <a:schemeClr val="accent6"/>
                        </a:solidFill>
                        <a:latin typeface="Aptos Narrow"/>
                        <a:ea typeface="+mn-ea"/>
                        <a:cs typeface="Calibri"/>
                      </a:endParaRP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4451761"/>
                  </a:ext>
                </a:extLst>
              </a:tr>
            </a:tbl>
          </a:graphicData>
        </a:graphic>
      </p:graphicFrame>
      <p:sp>
        <p:nvSpPr>
          <p:cNvPr id="14" name="TextBox 13">
            <a:extLst>
              <a:ext uri="{FF2B5EF4-FFF2-40B4-BE49-F238E27FC236}">
                <a16:creationId xmlns:a16="http://schemas.microsoft.com/office/drawing/2014/main" id="{9749749A-4CD4-7544-8EDF-DC96C4324BA3}"/>
              </a:ext>
            </a:extLst>
          </p:cNvPr>
          <p:cNvSpPr txBox="1"/>
          <p:nvPr/>
        </p:nvSpPr>
        <p:spPr>
          <a:xfrm>
            <a:off x="10007600" y="975103"/>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0"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rPr>
              <a:t>Do Not Include PHI</a:t>
            </a:r>
          </a:p>
        </p:txBody>
      </p:sp>
      <p:grpSp>
        <p:nvGrpSpPr>
          <p:cNvPr id="4" name="Group 3">
            <a:extLst>
              <a:ext uri="{FF2B5EF4-FFF2-40B4-BE49-F238E27FC236}">
                <a16:creationId xmlns:a16="http://schemas.microsoft.com/office/drawing/2014/main" id="{1DC45B53-6199-79AB-FFE9-A655EF5C7E2B}"/>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25E194AC-1FF9-6070-F99B-9CB802DD8E99}"/>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2.png">
              <a:extLst>
                <a:ext uri="{FF2B5EF4-FFF2-40B4-BE49-F238E27FC236}">
                  <a16:creationId xmlns:a16="http://schemas.microsoft.com/office/drawing/2014/main" id="{82395306-99E7-B9D9-9F6C-1D224B8E7CCB}"/>
                </a:ext>
              </a:extLst>
            </p:cNvPr>
            <p:cNvPicPr/>
            <p:nvPr/>
          </p:nvPicPr>
          <p:blipFill>
            <a:blip r:embed="rId3" cstate="print"/>
            <a:stretch>
              <a:fillRect/>
            </a:stretch>
          </p:blipFill>
          <p:spPr>
            <a:xfrm>
              <a:off x="8797297" y="66693"/>
              <a:ext cx="781270" cy="724271"/>
            </a:xfrm>
            <a:prstGeom prst="rect">
              <a:avLst/>
            </a:prstGeom>
          </p:spPr>
        </p:pic>
        <p:pic>
          <p:nvPicPr>
            <p:cNvPr id="7" name="Picture 2" descr="Our Endorsed Providers | Nebraska Hospitality Association | Nebraska">
              <a:extLst>
                <a:ext uri="{FF2B5EF4-FFF2-40B4-BE49-F238E27FC236}">
                  <a16:creationId xmlns:a16="http://schemas.microsoft.com/office/drawing/2014/main" id="{40CD9771-99F9-B4D3-94A6-251E524005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About Project ECHO | ECHO OEM">
            <a:extLst>
              <a:ext uri="{FF2B5EF4-FFF2-40B4-BE49-F238E27FC236}">
                <a16:creationId xmlns:a16="http://schemas.microsoft.com/office/drawing/2014/main" id="{468F71C2-DBD7-D4B0-48D7-63B0EF6F470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190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5" name="Group 5"/>
          <p:cNvGrpSpPr>
            <a:grpSpLocks noChangeAspect="1"/>
          </p:cNvGrpSpPr>
          <p:nvPr/>
        </p:nvGrpSpPr>
        <p:grpSpPr>
          <a:xfrm>
            <a:off x="6350" y="6400446"/>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9" name="Content Placeholder 8">
            <a:extLst>
              <a:ext uri="{FF2B5EF4-FFF2-40B4-BE49-F238E27FC236}">
                <a16:creationId xmlns:a16="http://schemas.microsoft.com/office/drawing/2014/main" id="{EB6991C4-8CBB-5614-2E96-7CC218D93E53}"/>
              </a:ext>
            </a:extLst>
          </p:cNvPr>
          <p:cNvSpPr>
            <a:spLocks noGrp="1"/>
          </p:cNvSpPr>
          <p:nvPr>
            <p:ph idx="1"/>
          </p:nvPr>
        </p:nvSpPr>
        <p:spPr>
          <a:xfrm>
            <a:off x="601725" y="1939028"/>
            <a:ext cx="9335541" cy="3581072"/>
          </a:xfrm>
        </p:spPr>
        <p:txBody>
          <a:bodyPr>
            <a:normAutofit/>
          </a:bodyPr>
          <a:lstStyle/>
          <a:p>
            <a:pPr marL="50737" marR="0" lvl="0" indent="0" algn="l" defTabSz="914400" rtl="0" eaLnBrk="1" fontAlgn="auto" latinLnBrk="0" hangingPunct="1">
              <a:lnSpc>
                <a:spcPct val="90000"/>
              </a:lnSpc>
              <a:spcBef>
                <a:spcPts val="0"/>
              </a:spcBef>
              <a:spcAft>
                <a:spcPts val="0"/>
              </a:spcAft>
              <a:buClr>
                <a:srgbClr val="3A3838"/>
              </a:buClr>
              <a:buSzPts val="2801"/>
              <a:buNone/>
              <a:tabLst/>
              <a:defRPr/>
            </a:pPr>
            <a:r>
              <a:rPr lang="en-US" sz="2400" dirty="0">
                <a:latin typeface="Roboto" panose="02000000000000000000" pitchFamily="2" charset="0"/>
                <a:ea typeface="Roboto" panose="02000000000000000000" pitchFamily="2" charset="0"/>
                <a:cs typeface="Roboto" panose="02000000000000000000" pitchFamily="2" charset="0"/>
              </a:rPr>
              <a:t>Please note that the didactic portion of an ECHO session will be recorded for educational and quality improvement. The case presentation portion of an ECHO session will never be recorded. </a:t>
            </a:r>
          </a:p>
          <a:p>
            <a:pPr marL="50737" marR="0" lvl="0" indent="0" algn="l" defTabSz="914400" rtl="0" eaLnBrk="1" fontAlgn="auto" latinLnBrk="0" hangingPunct="1">
              <a:lnSpc>
                <a:spcPct val="90000"/>
              </a:lnSpc>
              <a:spcBef>
                <a:spcPts val="0"/>
              </a:spcBef>
              <a:spcAft>
                <a:spcPts val="0"/>
              </a:spcAft>
              <a:buClr>
                <a:srgbClr val="3A3838"/>
              </a:buClr>
              <a:buSzPts val="2801"/>
              <a:buNone/>
              <a:tabLst/>
              <a:defRPr/>
            </a:pPr>
            <a:endParaRPr lang="en-US" sz="2400" dirty="0">
              <a:latin typeface="Roboto" panose="02000000000000000000" pitchFamily="2" charset="0"/>
              <a:ea typeface="Roboto" panose="02000000000000000000" pitchFamily="2" charset="0"/>
              <a:cs typeface="Roboto" panose="02000000000000000000" pitchFamily="2" charset="0"/>
            </a:endParaRPr>
          </a:p>
          <a:p>
            <a:pPr marL="50737" marR="0" lvl="0" indent="0" algn="l" defTabSz="914400" rtl="0" eaLnBrk="1" fontAlgn="auto" latinLnBrk="0" hangingPunct="1">
              <a:lnSpc>
                <a:spcPct val="90000"/>
              </a:lnSpc>
              <a:spcBef>
                <a:spcPts val="0"/>
              </a:spcBef>
              <a:spcAft>
                <a:spcPts val="0"/>
              </a:spcAft>
              <a:buClr>
                <a:srgbClr val="3A3838"/>
              </a:buClr>
              <a:buSzPts val="2801"/>
              <a:buNone/>
              <a:tabLst/>
              <a:defRPr/>
            </a:pPr>
            <a:r>
              <a:rPr lang="en-US" sz="2400" dirty="0">
                <a:latin typeface="Roboto" panose="02000000000000000000" pitchFamily="2" charset="0"/>
                <a:ea typeface="Roboto" panose="02000000000000000000" pitchFamily="2" charset="0"/>
                <a:cs typeface="Roboto" panose="02000000000000000000" pitchFamily="2" charset="0"/>
              </a:rPr>
              <a:t>Remember to never disclose protected health information (PHI), verbally or in writing, to preserve patient confidentiality. </a:t>
            </a:r>
          </a:p>
          <a:p>
            <a:pPr marL="50737" marR="0" lvl="0" indent="0" algn="l" defTabSz="914400" rtl="0" eaLnBrk="1" fontAlgn="auto" latinLnBrk="0" hangingPunct="1">
              <a:lnSpc>
                <a:spcPct val="90000"/>
              </a:lnSpc>
              <a:spcBef>
                <a:spcPts val="0"/>
              </a:spcBef>
              <a:spcAft>
                <a:spcPts val="0"/>
              </a:spcAft>
              <a:buClr>
                <a:srgbClr val="3A3838"/>
              </a:buClr>
              <a:buSzPts val="2801"/>
              <a:buNone/>
              <a:tabLst/>
              <a:defRPr/>
            </a:pPr>
            <a:endParaRPr lang="en-US" sz="2400" dirty="0">
              <a:latin typeface="Roboto" panose="02000000000000000000" pitchFamily="2" charset="0"/>
              <a:ea typeface="Roboto" panose="02000000000000000000" pitchFamily="2" charset="0"/>
              <a:cs typeface="Roboto" panose="02000000000000000000" pitchFamily="2" charset="0"/>
            </a:endParaRPr>
          </a:p>
          <a:p>
            <a:pPr marL="50737" marR="0" lvl="0" indent="0" algn="l" defTabSz="914400" rtl="0" eaLnBrk="1" fontAlgn="auto" latinLnBrk="0" hangingPunct="1">
              <a:lnSpc>
                <a:spcPct val="90000"/>
              </a:lnSpc>
              <a:spcBef>
                <a:spcPts val="0"/>
              </a:spcBef>
              <a:spcAft>
                <a:spcPts val="0"/>
              </a:spcAft>
              <a:buClr>
                <a:srgbClr val="3A3838"/>
              </a:buClr>
              <a:buSzPts val="2801"/>
              <a:buNone/>
              <a:tabLst/>
              <a:defRPr/>
            </a:pPr>
            <a:r>
              <a:rPr lang="en-US" sz="2400" dirty="0">
                <a:latin typeface="Roboto" panose="02000000000000000000" pitchFamily="2" charset="0"/>
                <a:ea typeface="Roboto" panose="02000000000000000000" pitchFamily="2" charset="0"/>
                <a:cs typeface="Roboto" panose="02000000000000000000" pitchFamily="2" charset="0"/>
              </a:rPr>
              <a:t>We are participating in an open and welcoming learning environment. Thank you for generously sharing your knowledge and experience so that all can benefit from it!</a:t>
            </a:r>
          </a:p>
        </p:txBody>
      </p:sp>
      <p:pic>
        <p:nvPicPr>
          <p:cNvPr id="7" name="Picture 2" descr="About Project ECHO | ECHO OEM">
            <a:extLst>
              <a:ext uri="{FF2B5EF4-FFF2-40B4-BE49-F238E27FC236}">
                <a16:creationId xmlns:a16="http://schemas.microsoft.com/office/drawing/2014/main" id="{401EB70A-C099-6EDE-49AA-3DB1CA9978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48B1EEC-27BF-0773-0B5C-9421EC433210}"/>
              </a:ext>
            </a:extLst>
          </p:cNvPr>
          <p:cNvGrpSpPr/>
          <p:nvPr/>
        </p:nvGrpSpPr>
        <p:grpSpPr>
          <a:xfrm>
            <a:off x="6482282" y="-22000"/>
            <a:ext cx="3187498" cy="901656"/>
            <a:chOff x="6482282" y="-22000"/>
            <a:chExt cx="3187498" cy="901656"/>
          </a:xfrm>
        </p:grpSpPr>
        <p:sp>
          <p:nvSpPr>
            <p:cNvPr id="10" name="Rectangle 9">
              <a:extLst>
                <a:ext uri="{FF2B5EF4-FFF2-40B4-BE49-F238E27FC236}">
                  <a16:creationId xmlns:a16="http://schemas.microsoft.com/office/drawing/2014/main" id="{89CBF03C-18F3-D728-45CD-3E24B5CF4991}"/>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image2.png">
              <a:extLst>
                <a:ext uri="{FF2B5EF4-FFF2-40B4-BE49-F238E27FC236}">
                  <a16:creationId xmlns:a16="http://schemas.microsoft.com/office/drawing/2014/main" id="{28798D3F-1BB9-F007-EDAE-446505383080}"/>
                </a:ext>
              </a:extLst>
            </p:cNvPr>
            <p:cNvPicPr/>
            <p:nvPr/>
          </p:nvPicPr>
          <p:blipFill>
            <a:blip r:embed="rId4" cstate="print"/>
            <a:stretch>
              <a:fillRect/>
            </a:stretch>
          </p:blipFill>
          <p:spPr>
            <a:xfrm>
              <a:off x="8797297" y="66693"/>
              <a:ext cx="781270" cy="724271"/>
            </a:xfrm>
            <a:prstGeom prst="rect">
              <a:avLst/>
            </a:prstGeom>
          </p:spPr>
        </p:pic>
        <p:pic>
          <p:nvPicPr>
            <p:cNvPr id="12" name="Picture 2" descr="Our Endorsed Providers | Nebraska Hospitality Association | Nebraska">
              <a:extLst>
                <a:ext uri="{FF2B5EF4-FFF2-40B4-BE49-F238E27FC236}">
                  <a16:creationId xmlns:a16="http://schemas.microsoft.com/office/drawing/2014/main" id="{C8D979B7-AAD4-0570-418E-FBE50ACCE0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itle 3">
            <a:extLst>
              <a:ext uri="{FF2B5EF4-FFF2-40B4-BE49-F238E27FC236}">
                <a16:creationId xmlns:a16="http://schemas.microsoft.com/office/drawing/2014/main" id="{D9056083-CD66-5D2C-8293-EB1D52AC7529}"/>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Welcome</a:t>
            </a:r>
            <a:endParaRPr lang="en-US" sz="3600" dirty="0"/>
          </a:p>
        </p:txBody>
      </p:sp>
      <p:grpSp>
        <p:nvGrpSpPr>
          <p:cNvPr id="4" name="Group 3">
            <a:extLst>
              <a:ext uri="{FF2B5EF4-FFF2-40B4-BE49-F238E27FC236}">
                <a16:creationId xmlns:a16="http://schemas.microsoft.com/office/drawing/2014/main" id="{A8D1063C-D4E3-0E03-E666-0F9D58F5D931}"/>
              </a:ext>
            </a:extLst>
          </p:cNvPr>
          <p:cNvGrpSpPr/>
          <p:nvPr/>
        </p:nvGrpSpPr>
        <p:grpSpPr>
          <a:xfrm>
            <a:off x="2136103" y="59256"/>
            <a:ext cx="4222103" cy="820400"/>
            <a:chOff x="2136103" y="59256"/>
            <a:chExt cx="4222103" cy="820400"/>
          </a:xfrm>
        </p:grpSpPr>
        <p:sp>
          <p:nvSpPr>
            <p:cNvPr id="13" name="Rectangle 12">
              <a:extLst>
                <a:ext uri="{FF2B5EF4-FFF2-40B4-BE49-F238E27FC236}">
                  <a16:creationId xmlns:a16="http://schemas.microsoft.com/office/drawing/2014/main" id="{F86343CE-61C6-3B87-3060-6ECCF126060F}"/>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A6DB4D2-6272-9B7E-FF07-7A849484090F}"/>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6" name="Picture 2" descr="A blue text on a black background&#10;&#10;Description automatically generated">
              <a:extLst>
                <a:ext uri="{FF2B5EF4-FFF2-40B4-BE49-F238E27FC236}">
                  <a16:creationId xmlns:a16="http://schemas.microsoft.com/office/drawing/2014/main" id="{E0E7EB7D-7135-E7BB-9A2F-2D851363E0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2062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A048F-897D-2D6C-0A8A-78D238E18C4C}"/>
            </a:ext>
          </a:extLst>
        </p:cNvPr>
        <p:cNvGrpSpPr/>
        <p:nvPr/>
      </p:nvGrpSpPr>
      <p:grpSpPr>
        <a:xfrm>
          <a:off x="0" y="0"/>
          <a:ext cx="0" cy="0"/>
          <a:chOff x="0" y="0"/>
          <a:chExt cx="0" cy="0"/>
        </a:xfrm>
      </p:grpSpPr>
      <p:sp>
        <p:nvSpPr>
          <p:cNvPr id="8" name="object 8">
            <a:extLst>
              <a:ext uri="{FF2B5EF4-FFF2-40B4-BE49-F238E27FC236}">
                <a16:creationId xmlns:a16="http://schemas.microsoft.com/office/drawing/2014/main" id="{92D83877-5053-3013-A7E9-2674468F1C18}"/>
              </a:ext>
            </a:extLst>
          </p:cNvPr>
          <p:cNvSpPr txBox="1">
            <a:spLocks noGrp="1"/>
          </p:cNvSpPr>
          <p:nvPr>
            <p:ph type="title"/>
          </p:nvPr>
        </p:nvSpPr>
        <p:spPr>
          <a:xfrm>
            <a:off x="246193" y="859761"/>
            <a:ext cx="10927052" cy="565710"/>
          </a:xfrm>
          <a:prstGeom prst="rect">
            <a:avLst/>
          </a:prstGeom>
        </p:spPr>
        <p:txBody>
          <a:bodyPr vert="horz" wrap="square" lIns="0" tIns="8043" rIns="0" bIns="0" rtlCol="0">
            <a:spAutoFit/>
          </a:bodyPr>
          <a:lstStyle/>
          <a:p>
            <a:pPr marL="8467">
              <a:spcBef>
                <a:spcPts val="63"/>
              </a:spcBef>
            </a:pPr>
            <a:r>
              <a:rPr lang="en-US" sz="4000" spc="-153" dirty="0"/>
              <a:t>Patient and Family Information (as relevant) - </a:t>
            </a:r>
            <a:r>
              <a:rPr lang="en-US" sz="2800" spc="-153" dirty="0"/>
              <a:t>continued</a:t>
            </a:r>
            <a:endParaRPr sz="4000" spc="-193" dirty="0"/>
          </a:p>
        </p:txBody>
      </p:sp>
      <p:graphicFrame>
        <p:nvGraphicFramePr>
          <p:cNvPr id="12" name="object 7">
            <a:extLst>
              <a:ext uri="{FF2B5EF4-FFF2-40B4-BE49-F238E27FC236}">
                <a16:creationId xmlns:a16="http://schemas.microsoft.com/office/drawing/2014/main" id="{E18C5338-CA5A-6692-A723-DC9CA6CAC1C7}"/>
              </a:ext>
            </a:extLst>
          </p:cNvPr>
          <p:cNvGraphicFramePr>
            <a:graphicFrameLocks noGrp="1"/>
          </p:cNvGraphicFramePr>
          <p:nvPr>
            <p:extLst>
              <p:ext uri="{D42A27DB-BD31-4B8C-83A1-F6EECF244321}">
                <p14:modId xmlns:p14="http://schemas.microsoft.com/office/powerpoint/2010/main" val="2452034219"/>
              </p:ext>
            </p:extLst>
          </p:nvPr>
        </p:nvGraphicFramePr>
        <p:xfrm>
          <a:off x="380970" y="1476853"/>
          <a:ext cx="11430059" cy="4711292"/>
        </p:xfrm>
        <a:graphic>
          <a:graphicData uri="http://schemas.openxmlformats.org/drawingml/2006/table">
            <a:tbl>
              <a:tblPr firstRow="1" bandRow="1">
                <a:tableStyleId>{2D5ABB26-0587-4C30-8999-92F81FD0307C}</a:tableStyleId>
              </a:tblPr>
              <a:tblGrid>
                <a:gridCol w="2992601">
                  <a:extLst>
                    <a:ext uri="{9D8B030D-6E8A-4147-A177-3AD203B41FA5}">
                      <a16:colId xmlns:a16="http://schemas.microsoft.com/office/drawing/2014/main" val="20000"/>
                    </a:ext>
                  </a:extLst>
                </a:gridCol>
                <a:gridCol w="8437458">
                  <a:extLst>
                    <a:ext uri="{9D8B030D-6E8A-4147-A177-3AD203B41FA5}">
                      <a16:colId xmlns:a16="http://schemas.microsoft.com/office/drawing/2014/main" val="20001"/>
                    </a:ext>
                  </a:extLst>
                </a:gridCol>
              </a:tblGrid>
              <a:tr h="654034">
                <a:tc>
                  <a:txBody>
                    <a:bodyPr/>
                    <a:lstStyle/>
                    <a:p>
                      <a:pPr marL="51435" algn="l" rtl="0">
                        <a:lnSpc>
                          <a:spcPct val="100000"/>
                        </a:lnSpc>
                        <a:spcBef>
                          <a:spcPts val="320"/>
                        </a:spcBef>
                      </a:pPr>
                      <a:r>
                        <a:rPr lang="en-US" sz="2000" b="1" kern="1200" spc="-10" dirty="0">
                          <a:solidFill>
                            <a:schemeClr val="accent6">
                              <a:lumMod val="50000"/>
                            </a:schemeClr>
                          </a:solidFill>
                        </a:rPr>
                        <a:t>Health related social needs</a:t>
                      </a:r>
                      <a:endParaRPr lang="en-US" sz="2000" b="1" kern="1200" spc="-10" dirty="0">
                        <a:solidFill>
                          <a:schemeClr val="accent6">
                            <a:lumMod val="50000"/>
                          </a:schemeClr>
                        </a:solidFill>
                        <a:latin typeface="Aptos Narrow" panose="020B0004020202020204" pitchFamily="34" charset="0"/>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Housing, food, general resources for establishing a home and incorporating a baby, recent transition to US from Haiti</a:t>
                      </a:r>
                      <a:endParaRPr sz="1800" kern="1200" dirty="0">
                        <a:solidFill>
                          <a:schemeClr val="accent6"/>
                        </a:solidFill>
                        <a:latin typeface="Aptos Narrow"/>
                        <a:ea typeface="+mn-ea"/>
                        <a:cs typeface="Calibri"/>
                      </a:endParaRP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0359622"/>
                  </a:ext>
                </a:extLst>
              </a:tr>
              <a:tr h="769629">
                <a:tc>
                  <a:txBody>
                    <a:bodyPr/>
                    <a:lstStyle/>
                    <a:p>
                      <a:pPr marL="51435" algn="l" rtl="0">
                        <a:lnSpc>
                          <a:spcPct val="100000"/>
                        </a:lnSpc>
                        <a:spcBef>
                          <a:spcPts val="320"/>
                        </a:spcBef>
                      </a:pPr>
                      <a:r>
                        <a:rPr lang="en-US" sz="2000" b="1" kern="1200" spc="-10" dirty="0">
                          <a:solidFill>
                            <a:schemeClr val="accent6">
                              <a:lumMod val="50000"/>
                            </a:schemeClr>
                          </a:solidFill>
                        </a:rPr>
                        <a:t>Parent and Family Health/ Wellbeing</a:t>
                      </a:r>
                      <a:endParaRPr lang="en-US" sz="2000" b="1" kern="1200" spc="-10" dirty="0">
                        <a:solidFill>
                          <a:schemeClr val="accent6">
                            <a:lumMod val="50000"/>
                          </a:schemeClr>
                        </a:solidFill>
                        <a:latin typeface="Aptos Narrow" panose="020B0004020202020204" pitchFamily="34" charset="0"/>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Mother with preeclampsia, recurrent chlamydia during pregnancy</a:t>
                      </a:r>
                      <a:endParaRPr sz="1800" kern="1200" dirty="0">
                        <a:solidFill>
                          <a:schemeClr val="accent6"/>
                        </a:solidFill>
                        <a:latin typeface="Aptos Narrow"/>
                        <a:ea typeface="+mn-ea"/>
                        <a:cs typeface="Calibri"/>
                      </a:endParaRP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3702121"/>
                  </a:ext>
                </a:extLst>
              </a:tr>
              <a:tr h="671493">
                <a:tc>
                  <a:txBody>
                    <a:bodyPr/>
                    <a:lstStyle/>
                    <a:p>
                      <a:pPr marL="51435" algn="l" rtl="0">
                        <a:lnSpc>
                          <a:spcPct val="100000"/>
                        </a:lnSpc>
                        <a:spcBef>
                          <a:spcPts val="320"/>
                        </a:spcBef>
                      </a:pPr>
                      <a:r>
                        <a:rPr lang="en-US" sz="2000" b="1" kern="1200" spc="-10" dirty="0">
                          <a:solidFill>
                            <a:schemeClr val="accent6">
                              <a:lumMod val="50000"/>
                            </a:schemeClr>
                          </a:solidFill>
                          <a:latin typeface="Aptos Narrow" panose="020B0004020202020204" pitchFamily="34" charset="0"/>
                          <a:ea typeface="+mn-ea"/>
                          <a:cs typeface="+mn-cs"/>
                        </a:rPr>
                        <a:t>Community Connections &amp; Supports</a:t>
                      </a: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Initial connection made through Children's friend home visitor who is also Haitian creole speaking</a:t>
                      </a:r>
                      <a:endParaRPr sz="1800" kern="1200" dirty="0">
                        <a:solidFill>
                          <a:schemeClr val="accent6"/>
                        </a:solidFill>
                        <a:latin typeface="Aptos Narrow"/>
                        <a:ea typeface="+mn-ea"/>
                        <a:cs typeface="Calibri"/>
                      </a:endParaRP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80685705"/>
                  </a:ext>
                </a:extLst>
              </a:tr>
              <a:tr h="654034">
                <a:tc>
                  <a:txBody>
                    <a:bodyPr/>
                    <a:lstStyle/>
                    <a:p>
                      <a:pPr marL="51435" algn="l" rtl="0">
                        <a:lnSpc>
                          <a:spcPct val="100000"/>
                        </a:lnSpc>
                        <a:spcBef>
                          <a:spcPts val="320"/>
                        </a:spcBef>
                      </a:pPr>
                      <a:r>
                        <a:rPr lang="en-US" sz="2000" b="1" kern="1200" spc="-10" dirty="0">
                          <a:solidFill>
                            <a:schemeClr val="accent6">
                              <a:lumMod val="50000"/>
                            </a:schemeClr>
                          </a:solidFill>
                        </a:rPr>
                        <a:t>Safety Concerns</a:t>
                      </a:r>
                      <a:endParaRPr lang="en-US" sz="2000" b="1" kern="1200" spc="-10" dirty="0">
                        <a:solidFill>
                          <a:schemeClr val="accent6">
                            <a:lumMod val="50000"/>
                          </a:schemeClr>
                        </a:solidFill>
                        <a:latin typeface="Aptos Narrow" panose="020B0004020202020204" pitchFamily="34" charset="0"/>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No bed for baby, low resources for diapers, food, formula, improper use of car seat restraints</a:t>
                      </a:r>
                      <a:endParaRPr sz="1800" kern="1200" dirty="0">
                        <a:solidFill>
                          <a:schemeClr val="accent6"/>
                        </a:solidFill>
                        <a:latin typeface="Aptos Narrow"/>
                        <a:ea typeface="+mn-ea"/>
                        <a:cs typeface="Calibri"/>
                      </a:endParaRP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2118703"/>
                  </a:ext>
                </a:extLst>
              </a:tr>
              <a:tr h="654034">
                <a:tc>
                  <a:txBody>
                    <a:bodyPr/>
                    <a:lstStyle/>
                    <a:p>
                      <a:pPr marL="51435" algn="l" rtl="0">
                        <a:lnSpc>
                          <a:spcPct val="100000"/>
                        </a:lnSpc>
                        <a:spcBef>
                          <a:spcPts val="320"/>
                        </a:spcBef>
                      </a:pPr>
                      <a:r>
                        <a:rPr lang="en-US" sz="2000" b="1" kern="1200" spc="-10" dirty="0">
                          <a:solidFill>
                            <a:schemeClr val="accent6">
                              <a:lumMod val="50000"/>
                            </a:schemeClr>
                          </a:solidFill>
                        </a:rPr>
                        <a:t>Nutrition and Feeding</a:t>
                      </a:r>
                      <a:endParaRPr lang="en-US" sz="2000" b="1" kern="1200" spc="-10" dirty="0">
                        <a:solidFill>
                          <a:schemeClr val="accent6">
                            <a:lumMod val="50000"/>
                          </a:schemeClr>
                        </a:solidFill>
                        <a:latin typeface="Aptos Narrow" panose="020B0004020202020204" pitchFamily="34" charset="0"/>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Maternal food insecurity, baby on WIC, cultural differences with starting solids</a:t>
                      </a:r>
                      <a:endParaRPr sz="1800" kern="1200" dirty="0">
                        <a:solidFill>
                          <a:schemeClr val="accent6"/>
                        </a:solidFill>
                        <a:latin typeface="Aptos Narrow"/>
                        <a:ea typeface="+mn-ea"/>
                        <a:cs typeface="Calibri"/>
                      </a:endParaRP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714062"/>
                  </a:ext>
                </a:extLst>
              </a:tr>
              <a:tr h="654034">
                <a:tc>
                  <a:txBody>
                    <a:bodyPr/>
                    <a:lstStyle/>
                    <a:p>
                      <a:pPr marL="51435" algn="l" rtl="0">
                        <a:lnSpc>
                          <a:spcPct val="100000"/>
                        </a:lnSpc>
                        <a:spcBef>
                          <a:spcPts val="320"/>
                        </a:spcBef>
                      </a:pPr>
                      <a:r>
                        <a:rPr lang="en-US" sz="2000" b="1" kern="1200" spc="-10" dirty="0">
                          <a:solidFill>
                            <a:schemeClr val="accent6">
                              <a:lumMod val="50000"/>
                            </a:schemeClr>
                          </a:solidFill>
                        </a:rPr>
                        <a:t>Behavior Concerns</a:t>
                      </a:r>
                      <a:endParaRPr lang="en-US" sz="2000" b="1" kern="1200" spc="-10" dirty="0">
                        <a:solidFill>
                          <a:schemeClr val="accent6">
                            <a:lumMod val="50000"/>
                          </a:schemeClr>
                        </a:solidFill>
                        <a:latin typeface="Aptos Narrow" panose="020B0004020202020204" pitchFamily="34" charset="0"/>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Tension between mother and father of baby, IPV</a:t>
                      </a:r>
                    </a:p>
                    <a:p>
                      <a:pPr marL="51435" lvl="0" algn="l">
                        <a:lnSpc>
                          <a:spcPct val="100000"/>
                        </a:lnSpc>
                        <a:spcBef>
                          <a:spcPts val="320"/>
                        </a:spcBef>
                        <a:buNone/>
                      </a:pPr>
                      <a:r>
                        <a:rPr lang="en-US" sz="1800" kern="1200" dirty="0">
                          <a:solidFill>
                            <a:schemeClr val="accent6"/>
                          </a:solidFill>
                          <a:latin typeface="Aptos Narrow"/>
                          <a:ea typeface="+mn-ea"/>
                          <a:cs typeface="Calibri"/>
                        </a:rPr>
                        <a:t>Mother with past trauma </a:t>
                      </a: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841907"/>
                  </a:ext>
                </a:extLst>
              </a:tr>
              <a:tr h="654034">
                <a:tc>
                  <a:txBody>
                    <a:bodyPr/>
                    <a:lstStyle/>
                    <a:p>
                      <a:pPr marL="51435" algn="l" rtl="0">
                        <a:lnSpc>
                          <a:spcPct val="100000"/>
                        </a:lnSpc>
                        <a:spcBef>
                          <a:spcPts val="320"/>
                        </a:spcBef>
                      </a:pPr>
                      <a:r>
                        <a:rPr lang="en-US" sz="2000" b="1" dirty="0">
                          <a:solidFill>
                            <a:schemeClr val="accent6">
                              <a:lumMod val="50000"/>
                            </a:schemeClr>
                          </a:solidFill>
                        </a:rPr>
                        <a:t>Sleep Concerns</a:t>
                      </a:r>
                      <a:endParaRPr lang="en-US" sz="2000" b="1" kern="1200" spc="-10" dirty="0">
                        <a:solidFill>
                          <a:schemeClr val="accent6">
                            <a:lumMod val="50000"/>
                          </a:schemeClr>
                        </a:solidFill>
                        <a:latin typeface="Aptos Narrow" panose="020B0004020202020204" pitchFamily="34" charset="0"/>
                        <a:ea typeface="+mn-ea"/>
                        <a:cs typeface="+mn-cs"/>
                      </a:endParaRPr>
                    </a:p>
                  </a:txBody>
                  <a:tcPr marL="0" marR="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51435" algn="l" rtl="0">
                        <a:lnSpc>
                          <a:spcPct val="100000"/>
                        </a:lnSpc>
                        <a:spcBef>
                          <a:spcPts val="320"/>
                        </a:spcBef>
                      </a:pPr>
                      <a:r>
                        <a:rPr lang="en-US" sz="1800" kern="1200" dirty="0">
                          <a:solidFill>
                            <a:schemeClr val="accent6"/>
                          </a:solidFill>
                          <a:latin typeface="Aptos Narrow"/>
                          <a:ea typeface="+mn-ea"/>
                          <a:cs typeface="Calibri"/>
                        </a:rPr>
                        <a:t>Able to address getting a pack and play in pregnancy</a:t>
                      </a:r>
                      <a:endParaRPr sz="1800" kern="1200" dirty="0">
                        <a:solidFill>
                          <a:schemeClr val="accent6"/>
                        </a:solidFill>
                        <a:latin typeface="Aptos Narrow"/>
                        <a:ea typeface="+mn-ea"/>
                        <a:cs typeface="Calibri"/>
                      </a:endParaRPr>
                    </a:p>
                  </a:txBody>
                  <a:tcPr marL="0" marR="0" marT="27915"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3540972"/>
                  </a:ext>
                </a:extLst>
              </a:tr>
            </a:tbl>
          </a:graphicData>
        </a:graphic>
      </p:graphicFrame>
      <p:sp>
        <p:nvSpPr>
          <p:cNvPr id="14" name="TextBox 13">
            <a:extLst>
              <a:ext uri="{FF2B5EF4-FFF2-40B4-BE49-F238E27FC236}">
                <a16:creationId xmlns:a16="http://schemas.microsoft.com/office/drawing/2014/main" id="{503DF51F-8CE6-CA27-8489-8B664DA096F6}"/>
              </a:ext>
            </a:extLst>
          </p:cNvPr>
          <p:cNvSpPr txBox="1"/>
          <p:nvPr/>
        </p:nvSpPr>
        <p:spPr>
          <a:xfrm>
            <a:off x="10502900" y="751600"/>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rPr>
              <a:t>Do Not Include PHI</a:t>
            </a:r>
          </a:p>
        </p:txBody>
      </p:sp>
      <p:grpSp>
        <p:nvGrpSpPr>
          <p:cNvPr id="4" name="Group 3">
            <a:extLst>
              <a:ext uri="{FF2B5EF4-FFF2-40B4-BE49-F238E27FC236}">
                <a16:creationId xmlns:a16="http://schemas.microsoft.com/office/drawing/2014/main" id="{6BA649CA-4D93-DA03-4678-599C3088210F}"/>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30AE1C8E-0D0C-A0B7-CFAE-AD05E9B2FB92}"/>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2.png">
              <a:extLst>
                <a:ext uri="{FF2B5EF4-FFF2-40B4-BE49-F238E27FC236}">
                  <a16:creationId xmlns:a16="http://schemas.microsoft.com/office/drawing/2014/main" id="{CB414973-084D-312A-DFDA-7330D163CD6A}"/>
                </a:ext>
              </a:extLst>
            </p:cNvPr>
            <p:cNvPicPr/>
            <p:nvPr/>
          </p:nvPicPr>
          <p:blipFill>
            <a:blip r:embed="rId3" cstate="print"/>
            <a:stretch>
              <a:fillRect/>
            </a:stretch>
          </p:blipFill>
          <p:spPr>
            <a:xfrm>
              <a:off x="8797297" y="66693"/>
              <a:ext cx="781270" cy="724271"/>
            </a:xfrm>
            <a:prstGeom prst="rect">
              <a:avLst/>
            </a:prstGeom>
          </p:spPr>
        </p:pic>
        <p:pic>
          <p:nvPicPr>
            <p:cNvPr id="7" name="Picture 2" descr="Our Endorsed Providers | Nebraska Hospitality Association | Nebraska">
              <a:extLst>
                <a:ext uri="{FF2B5EF4-FFF2-40B4-BE49-F238E27FC236}">
                  <a16:creationId xmlns:a16="http://schemas.microsoft.com/office/drawing/2014/main" id="{AAA7F72E-F78E-B170-623B-5AA7740185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About Project ECHO | ECHO OEM">
            <a:extLst>
              <a:ext uri="{FF2B5EF4-FFF2-40B4-BE49-F238E27FC236}">
                <a16:creationId xmlns:a16="http://schemas.microsoft.com/office/drawing/2014/main" id="{36B0A77C-E4A7-C5B5-2260-345EFD7774B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464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411395" y="759541"/>
            <a:ext cx="10515601" cy="565710"/>
          </a:xfrm>
          <a:prstGeom prst="rect">
            <a:avLst/>
          </a:prstGeom>
        </p:spPr>
        <p:txBody>
          <a:bodyPr vert="horz" wrap="square" lIns="0" tIns="8043" rIns="0" bIns="0" rtlCol="0">
            <a:spAutoFit/>
          </a:bodyPr>
          <a:lstStyle/>
          <a:p>
            <a:pPr marL="8467">
              <a:spcBef>
                <a:spcPts val="63"/>
              </a:spcBef>
            </a:pPr>
            <a:r>
              <a:rPr lang="en-US" sz="4000" spc="-153" dirty="0"/>
              <a:t>What goals does the family/caregiver have?</a:t>
            </a:r>
            <a:endParaRPr lang="en-US" sz="4000" spc="-193" dirty="0"/>
          </a:p>
        </p:txBody>
      </p:sp>
      <p:sp>
        <p:nvSpPr>
          <p:cNvPr id="13" name="TextBox 12">
            <a:extLst>
              <a:ext uri="{FF2B5EF4-FFF2-40B4-BE49-F238E27FC236}">
                <a16:creationId xmlns:a16="http://schemas.microsoft.com/office/drawing/2014/main" id="{518F0266-036A-0949-821F-30F89FA75B87}"/>
              </a:ext>
            </a:extLst>
          </p:cNvPr>
          <p:cNvSpPr txBox="1"/>
          <p:nvPr/>
        </p:nvSpPr>
        <p:spPr>
          <a:xfrm>
            <a:off x="10131297" y="828749"/>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rPr>
              <a:t>Do Not Include PHI</a:t>
            </a:r>
          </a:p>
        </p:txBody>
      </p:sp>
      <p:grpSp>
        <p:nvGrpSpPr>
          <p:cNvPr id="5" name="Group 4">
            <a:extLst>
              <a:ext uri="{FF2B5EF4-FFF2-40B4-BE49-F238E27FC236}">
                <a16:creationId xmlns:a16="http://schemas.microsoft.com/office/drawing/2014/main" id="{50E546B4-4F85-F2E5-6D19-19D9B285515C}"/>
              </a:ext>
            </a:extLst>
          </p:cNvPr>
          <p:cNvGrpSpPr/>
          <p:nvPr/>
        </p:nvGrpSpPr>
        <p:grpSpPr>
          <a:xfrm>
            <a:off x="6482282" y="-22000"/>
            <a:ext cx="3187498" cy="901656"/>
            <a:chOff x="6482282" y="-22000"/>
            <a:chExt cx="3187498" cy="901656"/>
          </a:xfrm>
        </p:grpSpPr>
        <p:sp>
          <p:nvSpPr>
            <p:cNvPr id="7" name="Rectangle 6">
              <a:extLst>
                <a:ext uri="{FF2B5EF4-FFF2-40B4-BE49-F238E27FC236}">
                  <a16:creationId xmlns:a16="http://schemas.microsoft.com/office/drawing/2014/main" id="{B75961A5-E47D-9625-9F42-D5041501EFAD}"/>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2.png">
              <a:extLst>
                <a:ext uri="{FF2B5EF4-FFF2-40B4-BE49-F238E27FC236}">
                  <a16:creationId xmlns:a16="http://schemas.microsoft.com/office/drawing/2014/main" id="{172B68E7-6A68-1678-64E7-EFB9F5B5C250}"/>
                </a:ext>
              </a:extLst>
            </p:cNvPr>
            <p:cNvPicPr/>
            <p:nvPr/>
          </p:nvPicPr>
          <p:blipFill>
            <a:blip r:embed="rId3" cstate="print"/>
            <a:stretch>
              <a:fillRect/>
            </a:stretch>
          </p:blipFill>
          <p:spPr>
            <a:xfrm>
              <a:off x="8797297" y="66693"/>
              <a:ext cx="781270" cy="724271"/>
            </a:xfrm>
            <a:prstGeom prst="rect">
              <a:avLst/>
            </a:prstGeom>
          </p:spPr>
        </p:pic>
        <p:pic>
          <p:nvPicPr>
            <p:cNvPr id="9" name="Picture 2" descr="Our Endorsed Providers | Nebraska Hospitality Association | Nebraska">
              <a:extLst>
                <a:ext uri="{FF2B5EF4-FFF2-40B4-BE49-F238E27FC236}">
                  <a16:creationId xmlns:a16="http://schemas.microsoft.com/office/drawing/2014/main" id="{47FDC8EE-EE05-6F99-5370-9A2084750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11">
            <a:extLst>
              <a:ext uri="{FF2B5EF4-FFF2-40B4-BE49-F238E27FC236}">
                <a16:creationId xmlns:a16="http://schemas.microsoft.com/office/drawing/2014/main" id="{2E12281C-175C-3BAD-C986-6E73291E4E17}"/>
              </a:ext>
            </a:extLst>
          </p:cNvPr>
          <p:cNvSpPr>
            <a:spLocks noGrp="1"/>
          </p:cNvSpPr>
          <p:nvPr>
            <p:ph idx="1"/>
          </p:nvPr>
        </p:nvSpPr>
        <p:spPr>
          <a:xfrm>
            <a:off x="447675" y="1503653"/>
            <a:ext cx="11191875" cy="4351338"/>
          </a:xfrm>
          <a:ln w="28575">
            <a:solidFill>
              <a:schemeClr val="tx1"/>
            </a:solidFill>
          </a:ln>
        </p:spPr>
        <p:txBody>
          <a:bodyPr vert="horz" lIns="91440" tIns="45720" rIns="91440" bIns="45720" rtlCol="0" anchor="t">
            <a:normAutofit/>
          </a:bodyPr>
          <a:lstStyle/>
          <a:p>
            <a:pPr marL="228600" indent="-228600"/>
            <a:r>
              <a:rPr lang="en-US" sz="2800" dirty="0">
                <a:latin typeface="Aptos Narrow"/>
              </a:rPr>
              <a:t>Have a healthy pregnancy</a:t>
            </a:r>
          </a:p>
          <a:p>
            <a:pPr marL="228600" indent="-228600"/>
            <a:r>
              <a:rPr lang="en-US" sz="2800" dirty="0">
                <a:latin typeface="Aptos Narrow"/>
              </a:rPr>
              <a:t>Raise a healthy happy baby</a:t>
            </a:r>
          </a:p>
          <a:p>
            <a:pPr marL="228600" indent="-228600"/>
            <a:r>
              <a:rPr lang="en-US" sz="2800" dirty="0">
                <a:latin typeface="Aptos Narrow"/>
              </a:rPr>
              <a:t>Feel safe with a home/ space of her own</a:t>
            </a:r>
            <a:endParaRPr lang="en-US" sz="2800" dirty="0"/>
          </a:p>
          <a:p>
            <a:pPr marL="228600" indent="-228600"/>
            <a:r>
              <a:rPr lang="en-US" sz="2800" dirty="0">
                <a:latin typeface="Aptos Narrow"/>
              </a:rPr>
              <a:t>Understand medical care recommended </a:t>
            </a:r>
            <a:endParaRPr lang="en-US" sz="2800" dirty="0"/>
          </a:p>
          <a:p>
            <a:pPr marL="228600" indent="-228600"/>
            <a:endParaRPr lang="en-US" sz="2800" dirty="0"/>
          </a:p>
        </p:txBody>
      </p:sp>
      <p:pic>
        <p:nvPicPr>
          <p:cNvPr id="15" name="Picture 2" descr="About Project ECHO | ECHO OEM">
            <a:extLst>
              <a:ext uri="{FF2B5EF4-FFF2-40B4-BE49-F238E27FC236}">
                <a16:creationId xmlns:a16="http://schemas.microsoft.com/office/drawing/2014/main" id="{2A34625C-4E3B-82A4-687D-7F94F7D566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552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91644" y="912111"/>
            <a:ext cx="11163745" cy="565710"/>
          </a:xfrm>
          <a:prstGeom prst="rect">
            <a:avLst/>
          </a:prstGeom>
        </p:spPr>
        <p:txBody>
          <a:bodyPr vert="horz" wrap="square" lIns="0" tIns="8043" rIns="0" bIns="0" rtlCol="0" anchor="ctr">
            <a:spAutoFit/>
          </a:bodyPr>
          <a:lstStyle/>
          <a:p>
            <a:r>
              <a:rPr lang="en-US" sz="4000" dirty="0">
                <a:solidFill>
                  <a:srgbClr val="0070C0"/>
                </a:solidFill>
                <a:cs typeface="Calibri" panose="020F0502020204030204" pitchFamily="34" charset="0"/>
              </a:rPr>
              <a:t>Family Identified strengths/successes/challenges: </a:t>
            </a:r>
          </a:p>
        </p:txBody>
      </p:sp>
      <p:sp>
        <p:nvSpPr>
          <p:cNvPr id="7" name="Text Placeholder 6">
            <a:extLst>
              <a:ext uri="{FF2B5EF4-FFF2-40B4-BE49-F238E27FC236}">
                <a16:creationId xmlns:a16="http://schemas.microsoft.com/office/drawing/2014/main" id="{B656DA19-E67B-948C-79EC-F7AB9AAFA502}"/>
              </a:ext>
            </a:extLst>
          </p:cNvPr>
          <p:cNvSpPr>
            <a:spLocks noGrp="1"/>
          </p:cNvSpPr>
          <p:nvPr>
            <p:ph type="body" idx="1"/>
          </p:nvPr>
        </p:nvSpPr>
        <p:spPr>
          <a:xfrm>
            <a:off x="836611" y="1404939"/>
            <a:ext cx="5157788" cy="823912"/>
          </a:xfrm>
        </p:spPr>
        <p:txBody>
          <a:bodyPr>
            <a:normAutofit/>
          </a:bodyPr>
          <a:lstStyle/>
          <a:p>
            <a:r>
              <a:rPr lang="en-US" sz="3200" dirty="0"/>
              <a:t>Strengths &amp; Successes</a:t>
            </a:r>
          </a:p>
        </p:txBody>
      </p:sp>
      <p:sp>
        <p:nvSpPr>
          <p:cNvPr id="8" name="Content Placeholder 7">
            <a:extLst>
              <a:ext uri="{FF2B5EF4-FFF2-40B4-BE49-F238E27FC236}">
                <a16:creationId xmlns:a16="http://schemas.microsoft.com/office/drawing/2014/main" id="{93709F5C-1FA8-3E78-C603-8F81F3652839}"/>
              </a:ext>
            </a:extLst>
          </p:cNvPr>
          <p:cNvSpPr>
            <a:spLocks noGrp="1"/>
          </p:cNvSpPr>
          <p:nvPr>
            <p:ph sz="half" idx="2"/>
          </p:nvPr>
        </p:nvSpPr>
        <p:spPr>
          <a:xfrm>
            <a:off x="839790" y="2257426"/>
            <a:ext cx="5157788" cy="3684588"/>
          </a:xfrm>
          <a:ln w="28575">
            <a:solidFill>
              <a:schemeClr val="accent1"/>
            </a:solidFill>
          </a:ln>
        </p:spPr>
        <p:txBody>
          <a:bodyPr vert="horz" lIns="91440" tIns="45720" rIns="91440" bIns="45720" rtlCol="0" anchor="t">
            <a:normAutofit/>
          </a:bodyPr>
          <a:lstStyle/>
          <a:p>
            <a:pPr marL="228600" indent="-228600"/>
            <a:r>
              <a:rPr lang="en-US" sz="2800">
                <a:latin typeface="Aptos Narrow"/>
              </a:rPr>
              <a:t>Healthy</a:t>
            </a:r>
          </a:p>
          <a:p>
            <a:pPr marL="228600" indent="-228600"/>
            <a:r>
              <a:rPr lang="en-US" sz="2800" dirty="0">
                <a:latin typeface="Aptos Narrow"/>
              </a:rPr>
              <a:t>Strongly desired pregnancy</a:t>
            </a:r>
            <a:endParaRPr lang="en-US" sz="2800" dirty="0"/>
          </a:p>
        </p:txBody>
      </p:sp>
      <p:sp>
        <p:nvSpPr>
          <p:cNvPr id="10" name="Text Placeholder 9">
            <a:extLst>
              <a:ext uri="{FF2B5EF4-FFF2-40B4-BE49-F238E27FC236}">
                <a16:creationId xmlns:a16="http://schemas.microsoft.com/office/drawing/2014/main" id="{17A73FDB-1D4E-5EE8-AA48-8EE24EA1FB0A}"/>
              </a:ext>
            </a:extLst>
          </p:cNvPr>
          <p:cNvSpPr>
            <a:spLocks noGrp="1"/>
          </p:cNvSpPr>
          <p:nvPr>
            <p:ph type="body" sz="quarter" idx="3"/>
          </p:nvPr>
        </p:nvSpPr>
        <p:spPr>
          <a:xfrm>
            <a:off x="6172202" y="1334207"/>
            <a:ext cx="5183187" cy="823912"/>
          </a:xfrm>
        </p:spPr>
        <p:txBody>
          <a:bodyPr/>
          <a:lstStyle/>
          <a:p>
            <a:r>
              <a:rPr lang="en-US" sz="3200" dirty="0"/>
              <a:t>Challenges</a:t>
            </a:r>
            <a:endParaRPr lang="en-US" dirty="0"/>
          </a:p>
        </p:txBody>
      </p:sp>
      <p:sp>
        <p:nvSpPr>
          <p:cNvPr id="11" name="Content Placeholder 10">
            <a:extLst>
              <a:ext uri="{FF2B5EF4-FFF2-40B4-BE49-F238E27FC236}">
                <a16:creationId xmlns:a16="http://schemas.microsoft.com/office/drawing/2014/main" id="{1B24AEB8-703F-0035-29B1-7F43B16A412F}"/>
              </a:ext>
            </a:extLst>
          </p:cNvPr>
          <p:cNvSpPr>
            <a:spLocks noGrp="1"/>
          </p:cNvSpPr>
          <p:nvPr>
            <p:ph sz="quarter" idx="4"/>
          </p:nvPr>
        </p:nvSpPr>
        <p:spPr>
          <a:xfrm>
            <a:off x="6172202" y="2247901"/>
            <a:ext cx="5183187" cy="3684588"/>
          </a:xfrm>
          <a:ln w="28575">
            <a:solidFill>
              <a:schemeClr val="accent1"/>
            </a:solidFill>
          </a:ln>
        </p:spPr>
        <p:txBody>
          <a:bodyPr vert="horz" lIns="91440" tIns="45720" rIns="91440" bIns="45720" rtlCol="0" anchor="t">
            <a:normAutofit/>
          </a:bodyPr>
          <a:lstStyle/>
          <a:p>
            <a:pPr marL="228600" indent="-228600"/>
            <a:r>
              <a:rPr lang="en-US" sz="2800" dirty="0">
                <a:latin typeface="Aptos Narrow"/>
              </a:rPr>
              <a:t>Lack of understanding of social services in US</a:t>
            </a:r>
          </a:p>
          <a:p>
            <a:pPr marL="228600" indent="-228600"/>
            <a:r>
              <a:rPr lang="en-US" sz="2800" dirty="0">
                <a:latin typeface="Aptos Narrow"/>
              </a:rPr>
              <a:t>Language barrier</a:t>
            </a:r>
          </a:p>
          <a:p>
            <a:pPr marL="228600" indent="-228600"/>
            <a:r>
              <a:rPr lang="en-US" sz="2800" dirty="0">
                <a:latin typeface="Aptos Narrow"/>
              </a:rPr>
              <a:t>Lack of monetary resources</a:t>
            </a:r>
          </a:p>
          <a:p>
            <a:pPr marL="228600" indent="-228600"/>
            <a:r>
              <a:rPr lang="en-US" sz="2800" dirty="0">
                <a:latin typeface="Aptos Narrow"/>
              </a:rPr>
              <a:t>Interpersonal relationship with father</a:t>
            </a:r>
          </a:p>
          <a:p>
            <a:pPr marL="228600" indent="-228600"/>
            <a:r>
              <a:rPr lang="en-US" sz="2800" dirty="0">
                <a:latin typeface="Aptos Narrow"/>
              </a:rPr>
              <a:t>No matriarch role model for mother</a:t>
            </a:r>
          </a:p>
        </p:txBody>
      </p:sp>
      <p:sp>
        <p:nvSpPr>
          <p:cNvPr id="13" name="TextBox 12">
            <a:extLst>
              <a:ext uri="{FF2B5EF4-FFF2-40B4-BE49-F238E27FC236}">
                <a16:creationId xmlns:a16="http://schemas.microsoft.com/office/drawing/2014/main" id="{518F0266-036A-0949-821F-30F89FA75B87}"/>
              </a:ext>
            </a:extLst>
          </p:cNvPr>
          <p:cNvSpPr txBox="1"/>
          <p:nvPr/>
        </p:nvSpPr>
        <p:spPr>
          <a:xfrm>
            <a:off x="10007600" y="800985"/>
            <a:ext cx="1830283" cy="318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3A3838">
                    <a:lumMod val="50000"/>
                  </a:srgbClr>
                </a:solidFill>
                <a:effectLst/>
                <a:uLnTx/>
                <a:uFillTx/>
                <a:latin typeface="Aptos Narrow" panose="020B0004020202020204" pitchFamily="34" charset="0"/>
                <a:ea typeface="+mn-ea"/>
                <a:cs typeface="+mn-cs"/>
              </a:rPr>
              <a:t>Do Not Include PHI</a:t>
            </a:r>
          </a:p>
        </p:txBody>
      </p:sp>
      <p:grpSp>
        <p:nvGrpSpPr>
          <p:cNvPr id="2" name="Group 1">
            <a:extLst>
              <a:ext uri="{FF2B5EF4-FFF2-40B4-BE49-F238E27FC236}">
                <a16:creationId xmlns:a16="http://schemas.microsoft.com/office/drawing/2014/main" id="{897366A0-C538-C5BE-9683-4CA1E0D24BA2}"/>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CF55E445-9E32-0300-871A-D81135BC2037}"/>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2.png">
              <a:extLst>
                <a:ext uri="{FF2B5EF4-FFF2-40B4-BE49-F238E27FC236}">
                  <a16:creationId xmlns:a16="http://schemas.microsoft.com/office/drawing/2014/main" id="{946E631C-A160-7994-449E-3DBFC5204918}"/>
                </a:ext>
              </a:extLst>
            </p:cNvPr>
            <p:cNvPicPr/>
            <p:nvPr/>
          </p:nvPicPr>
          <p:blipFill>
            <a:blip r:embed="rId3" cstate="print"/>
            <a:stretch>
              <a:fillRect/>
            </a:stretch>
          </p:blipFill>
          <p:spPr>
            <a:xfrm>
              <a:off x="8797297" y="66693"/>
              <a:ext cx="781270" cy="724271"/>
            </a:xfrm>
            <a:prstGeom prst="rect">
              <a:avLst/>
            </a:prstGeom>
          </p:spPr>
        </p:pic>
        <p:pic>
          <p:nvPicPr>
            <p:cNvPr id="14" name="Picture 2" descr="Our Endorsed Providers | Nebraska Hospitality Association | Nebraska">
              <a:extLst>
                <a:ext uri="{FF2B5EF4-FFF2-40B4-BE49-F238E27FC236}">
                  <a16:creationId xmlns:a16="http://schemas.microsoft.com/office/drawing/2014/main" id="{32D034D6-131A-48D0-7002-4087DD1CA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About Project ECHO | ECHO OEM">
            <a:extLst>
              <a:ext uri="{FF2B5EF4-FFF2-40B4-BE49-F238E27FC236}">
                <a16:creationId xmlns:a16="http://schemas.microsoft.com/office/drawing/2014/main" id="{D2806892-3198-99A9-6EE9-5F755D6713F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601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00B48-E8E3-9994-E8EF-BE6AD2459BBE}"/>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D9D5E0F3-DAC4-8C8A-675D-56F902CB3644}"/>
              </a:ext>
            </a:extLst>
          </p:cNvPr>
          <p:cNvSpPr txBox="1">
            <a:spLocks noGrp="1"/>
          </p:cNvSpPr>
          <p:nvPr>
            <p:ph type="title"/>
          </p:nvPr>
        </p:nvSpPr>
        <p:spPr>
          <a:xfrm>
            <a:off x="191644" y="823910"/>
            <a:ext cx="11163745" cy="565710"/>
          </a:xfrm>
          <a:prstGeom prst="rect">
            <a:avLst/>
          </a:prstGeom>
        </p:spPr>
        <p:txBody>
          <a:bodyPr vert="horz" wrap="square" lIns="0" tIns="8043" rIns="0" bIns="0" rtlCol="0" anchor="ctr">
            <a:spAutoFit/>
          </a:bodyPr>
          <a:lstStyle/>
          <a:p>
            <a:r>
              <a:rPr lang="en-US" sz="4000" dirty="0">
                <a:solidFill>
                  <a:srgbClr val="0070C0"/>
                </a:solidFill>
                <a:cs typeface="Calibri" panose="020F0502020204030204" pitchFamily="34" charset="0"/>
              </a:rPr>
              <a:t>Practice Identified successes/challenges: </a:t>
            </a:r>
          </a:p>
        </p:txBody>
      </p:sp>
      <p:sp>
        <p:nvSpPr>
          <p:cNvPr id="7" name="Text Placeholder 6">
            <a:extLst>
              <a:ext uri="{FF2B5EF4-FFF2-40B4-BE49-F238E27FC236}">
                <a16:creationId xmlns:a16="http://schemas.microsoft.com/office/drawing/2014/main" id="{C9838358-C79F-E2F8-9750-559230BF57EE}"/>
              </a:ext>
            </a:extLst>
          </p:cNvPr>
          <p:cNvSpPr>
            <a:spLocks noGrp="1"/>
          </p:cNvSpPr>
          <p:nvPr>
            <p:ph type="body" idx="1"/>
          </p:nvPr>
        </p:nvSpPr>
        <p:spPr>
          <a:xfrm>
            <a:off x="862011" y="1098320"/>
            <a:ext cx="5157788" cy="823912"/>
          </a:xfrm>
        </p:spPr>
        <p:txBody>
          <a:bodyPr>
            <a:normAutofit/>
          </a:bodyPr>
          <a:lstStyle/>
          <a:p>
            <a:r>
              <a:rPr lang="en-US" sz="2700" dirty="0"/>
              <a:t>Child Strengths &amp; Successes</a:t>
            </a:r>
          </a:p>
        </p:txBody>
      </p:sp>
      <p:sp>
        <p:nvSpPr>
          <p:cNvPr id="8" name="Content Placeholder 7">
            <a:extLst>
              <a:ext uri="{FF2B5EF4-FFF2-40B4-BE49-F238E27FC236}">
                <a16:creationId xmlns:a16="http://schemas.microsoft.com/office/drawing/2014/main" id="{5D7C832F-863A-8976-3594-1C3007A66CE8}"/>
              </a:ext>
            </a:extLst>
          </p:cNvPr>
          <p:cNvSpPr>
            <a:spLocks noGrp="1"/>
          </p:cNvSpPr>
          <p:nvPr>
            <p:ph sz="half" idx="2"/>
          </p:nvPr>
        </p:nvSpPr>
        <p:spPr>
          <a:xfrm>
            <a:off x="938213" y="1922232"/>
            <a:ext cx="5157788" cy="1848638"/>
          </a:xfrm>
          <a:ln w="28575">
            <a:solidFill>
              <a:schemeClr val="accent1"/>
            </a:solidFill>
          </a:ln>
        </p:spPr>
        <p:txBody>
          <a:bodyPr vert="horz" lIns="91440" tIns="45720" rIns="91440" bIns="45720" rtlCol="0" anchor="t">
            <a:normAutofit/>
          </a:bodyPr>
          <a:lstStyle/>
          <a:p>
            <a:pPr marL="228600" indent="-228600"/>
            <a:r>
              <a:rPr lang="en-US" sz="2000">
                <a:latin typeface="Aptos Narrow"/>
              </a:rPr>
              <a:t>Healthy</a:t>
            </a:r>
          </a:p>
          <a:p>
            <a:pPr marL="228600" indent="-228600"/>
            <a:r>
              <a:rPr lang="en-US" sz="2000" dirty="0">
                <a:latin typeface="Aptos Narrow"/>
              </a:rPr>
              <a:t>Easy feeder, sleeper</a:t>
            </a:r>
          </a:p>
        </p:txBody>
      </p:sp>
      <p:sp>
        <p:nvSpPr>
          <p:cNvPr id="10" name="Text Placeholder 9">
            <a:extLst>
              <a:ext uri="{FF2B5EF4-FFF2-40B4-BE49-F238E27FC236}">
                <a16:creationId xmlns:a16="http://schemas.microsoft.com/office/drawing/2014/main" id="{CCFAC404-93E3-0B04-795D-27A3E068ABA4}"/>
              </a:ext>
            </a:extLst>
          </p:cNvPr>
          <p:cNvSpPr>
            <a:spLocks noGrp="1"/>
          </p:cNvSpPr>
          <p:nvPr>
            <p:ph type="body" sz="quarter" idx="3"/>
          </p:nvPr>
        </p:nvSpPr>
        <p:spPr>
          <a:xfrm>
            <a:off x="6172202" y="1070722"/>
            <a:ext cx="5939554" cy="823912"/>
          </a:xfrm>
        </p:spPr>
        <p:txBody>
          <a:bodyPr>
            <a:normAutofit/>
          </a:bodyPr>
          <a:lstStyle/>
          <a:p>
            <a:r>
              <a:rPr lang="en-US" sz="2700" dirty="0">
                <a:solidFill>
                  <a:schemeClr val="accent6"/>
                </a:solidFill>
                <a:latin typeface="Aptos Narrow" panose="020B0004020202020204" pitchFamily="34" charset="0"/>
                <a:cs typeface="Calibri" panose="020F0502020204030204" pitchFamily="34" charset="0"/>
              </a:rPr>
              <a:t>Family/Caregiver </a:t>
            </a:r>
            <a:r>
              <a:rPr lang="en-US" sz="2700" dirty="0"/>
              <a:t>Strengths &amp; Successes</a:t>
            </a:r>
          </a:p>
        </p:txBody>
      </p:sp>
      <p:sp>
        <p:nvSpPr>
          <p:cNvPr id="11" name="Content Placeholder 10">
            <a:extLst>
              <a:ext uri="{FF2B5EF4-FFF2-40B4-BE49-F238E27FC236}">
                <a16:creationId xmlns:a16="http://schemas.microsoft.com/office/drawing/2014/main" id="{75591F6E-FCAB-5E51-6C1D-50E11C8DFA74}"/>
              </a:ext>
            </a:extLst>
          </p:cNvPr>
          <p:cNvSpPr>
            <a:spLocks noGrp="1"/>
          </p:cNvSpPr>
          <p:nvPr>
            <p:ph sz="quarter" idx="4"/>
          </p:nvPr>
        </p:nvSpPr>
        <p:spPr>
          <a:xfrm>
            <a:off x="6172202" y="1913685"/>
            <a:ext cx="5183187" cy="1848638"/>
          </a:xfrm>
          <a:ln w="28575">
            <a:solidFill>
              <a:schemeClr val="accent1"/>
            </a:solidFill>
          </a:ln>
        </p:spPr>
        <p:txBody>
          <a:bodyPr vert="horz" lIns="91440" tIns="45720" rIns="91440" bIns="45720" rtlCol="0" anchor="t">
            <a:normAutofit/>
          </a:bodyPr>
          <a:lstStyle/>
          <a:p>
            <a:pPr marL="228600" indent="-228600"/>
            <a:r>
              <a:rPr lang="en-US" sz="2000">
                <a:latin typeface="Aptos Narrow"/>
              </a:rPr>
              <a:t>Mother supportive of baby</a:t>
            </a:r>
          </a:p>
          <a:p>
            <a:pPr marL="228600" indent="-228600"/>
            <a:endParaRPr lang="en-US" sz="2000" dirty="0">
              <a:latin typeface="Aptos Narrow"/>
            </a:endParaRPr>
          </a:p>
        </p:txBody>
      </p:sp>
      <p:sp>
        <p:nvSpPr>
          <p:cNvPr id="13" name="TextBox 12">
            <a:extLst>
              <a:ext uri="{FF2B5EF4-FFF2-40B4-BE49-F238E27FC236}">
                <a16:creationId xmlns:a16="http://schemas.microsoft.com/office/drawing/2014/main" id="{E0C11BC9-158E-D6BB-8651-8EE3D2639539}"/>
              </a:ext>
            </a:extLst>
          </p:cNvPr>
          <p:cNvSpPr txBox="1"/>
          <p:nvPr/>
        </p:nvSpPr>
        <p:spPr>
          <a:xfrm>
            <a:off x="10007600" y="800985"/>
            <a:ext cx="1830283" cy="318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srgbClr val="3A3838">
                    <a:lumMod val="50000"/>
                  </a:srgbClr>
                </a:solidFill>
                <a:effectLst/>
                <a:uLnTx/>
                <a:uFillTx/>
                <a:latin typeface="Aptos Narrow" panose="020B0004020202020204" pitchFamily="34" charset="0"/>
                <a:ea typeface="+mn-ea"/>
                <a:cs typeface="+mn-cs"/>
              </a:rPr>
              <a:t>Do Not Include PHI</a:t>
            </a:r>
          </a:p>
        </p:txBody>
      </p:sp>
      <p:grpSp>
        <p:nvGrpSpPr>
          <p:cNvPr id="2" name="Group 1">
            <a:extLst>
              <a:ext uri="{FF2B5EF4-FFF2-40B4-BE49-F238E27FC236}">
                <a16:creationId xmlns:a16="http://schemas.microsoft.com/office/drawing/2014/main" id="{FB57AD87-AA0C-8203-EA10-C8A9FABC4348}"/>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18602CE7-7B8F-685D-7FFC-9D6747E73181}"/>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image2.png">
              <a:extLst>
                <a:ext uri="{FF2B5EF4-FFF2-40B4-BE49-F238E27FC236}">
                  <a16:creationId xmlns:a16="http://schemas.microsoft.com/office/drawing/2014/main" id="{3FBA70D7-E2AD-3F3B-4485-38832550B8EB}"/>
                </a:ext>
              </a:extLst>
            </p:cNvPr>
            <p:cNvPicPr/>
            <p:nvPr/>
          </p:nvPicPr>
          <p:blipFill>
            <a:blip r:embed="rId3" cstate="print"/>
            <a:stretch>
              <a:fillRect/>
            </a:stretch>
          </p:blipFill>
          <p:spPr>
            <a:xfrm>
              <a:off x="8797297" y="66693"/>
              <a:ext cx="781270" cy="724271"/>
            </a:xfrm>
            <a:prstGeom prst="rect">
              <a:avLst/>
            </a:prstGeom>
          </p:spPr>
        </p:pic>
        <p:pic>
          <p:nvPicPr>
            <p:cNvPr id="14" name="Picture 2" descr="Our Endorsed Providers | Nebraska Hospitality Association | Nebraska">
              <a:extLst>
                <a:ext uri="{FF2B5EF4-FFF2-40B4-BE49-F238E27FC236}">
                  <a16:creationId xmlns:a16="http://schemas.microsoft.com/office/drawing/2014/main" id="{8020A64D-64A7-6886-3615-D07B4A3239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7">
            <a:extLst>
              <a:ext uri="{FF2B5EF4-FFF2-40B4-BE49-F238E27FC236}">
                <a16:creationId xmlns:a16="http://schemas.microsoft.com/office/drawing/2014/main" id="{14605491-A472-F6CD-41B3-A11EDCABCAC1}"/>
              </a:ext>
            </a:extLst>
          </p:cNvPr>
          <p:cNvSpPr txBox="1">
            <a:spLocks/>
          </p:cNvSpPr>
          <p:nvPr/>
        </p:nvSpPr>
        <p:spPr>
          <a:xfrm>
            <a:off x="938212" y="4303482"/>
            <a:ext cx="5157788" cy="1925868"/>
          </a:xfrm>
          <a:prstGeom prst="rect">
            <a:avLst/>
          </a:prstGeom>
          <a:ln w="28575">
            <a:solidFill>
              <a:schemeClr val="accent1"/>
            </a:solidFill>
          </a:ln>
        </p:spPr>
        <p:txBody>
          <a:bodyPr vert="horz" lIns="91440" tIns="45720" rIns="91440" bIns="45720" rtlCol="0" anchor="t">
            <a:norm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accent6">
                    <a:lumMod val="50000"/>
                  </a:schemeClr>
                </a:solidFill>
                <a:latin typeface="Aptos Narrow" panose="020B0004020202020204" pitchFamily="34" charset="0"/>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accent6">
                    <a:lumMod val="50000"/>
                  </a:schemeClr>
                </a:solidFill>
                <a:latin typeface="Aptos Narrow" panose="020B0004020202020204" pitchFamily="34" charset="0"/>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accent6">
                    <a:lumMod val="50000"/>
                  </a:schemeClr>
                </a:solidFill>
                <a:latin typeface="Aptos Narrow" panose="020B0004020202020204" pitchFamily="34" charset="0"/>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Aptos Narrow" panose="020B0004020202020204" pitchFamily="34" charset="0"/>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Aptos Narrow" panose="020B0004020202020204" pitchFamily="34" charset="0"/>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228600" marR="0" lvl="0" indent="-228600" algn="l" defTabSz="914484"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First child of family, no direct role models</a:t>
            </a:r>
            <a:endParaRPr kumimoji="0" lang="en-US" sz="2000" b="0" i="0" u="none" strike="noStrike" kern="1200" cap="none" spc="0" normalizeH="0" baseline="0" noProof="0" dirty="0">
              <a:ln>
                <a:noFill/>
              </a:ln>
              <a:solidFill>
                <a:srgbClr val="3A3838">
                  <a:lumMod val="50000"/>
                </a:srgbClr>
              </a:solidFill>
              <a:effectLst/>
              <a:uLnTx/>
              <a:uFillTx/>
              <a:latin typeface="Aptos Narrow" panose="020B0004020202020204" pitchFamily="34" charset="0"/>
              <a:ea typeface="+mn-ea"/>
              <a:cs typeface="+mn-cs"/>
            </a:endParaRPr>
          </a:p>
        </p:txBody>
      </p:sp>
      <p:sp>
        <p:nvSpPr>
          <p:cNvPr id="15" name="Text Placeholder 6">
            <a:extLst>
              <a:ext uri="{FF2B5EF4-FFF2-40B4-BE49-F238E27FC236}">
                <a16:creationId xmlns:a16="http://schemas.microsoft.com/office/drawing/2014/main" id="{21349F0D-9CDC-789B-3294-31F3D7A097D2}"/>
              </a:ext>
            </a:extLst>
          </p:cNvPr>
          <p:cNvSpPr txBox="1">
            <a:spLocks/>
          </p:cNvSpPr>
          <p:nvPr/>
        </p:nvSpPr>
        <p:spPr>
          <a:xfrm>
            <a:off x="862010" y="3485745"/>
            <a:ext cx="5157788" cy="823912"/>
          </a:xfrm>
          <a:prstGeom prst="rect">
            <a:avLst/>
          </a:prstGeom>
        </p:spPr>
        <p:txBody>
          <a:bodyPr vert="horz" lIns="91440" tIns="45720" rIns="91440" bIns="45720" rtlCol="0" anchor="b">
            <a:normAutofit/>
          </a:bodyPr>
          <a:lstStyle>
            <a:lvl1pPr marL="0" indent="0" algn="l" defTabSz="914484" rtl="0" eaLnBrk="1" latinLnBrk="0" hangingPunct="1">
              <a:lnSpc>
                <a:spcPct val="90000"/>
              </a:lnSpc>
              <a:spcBef>
                <a:spcPts val="1001"/>
              </a:spcBef>
              <a:buFont typeface="Arial" panose="020B0604020202020204" pitchFamily="34" charset="0"/>
              <a:buNone/>
              <a:defRPr sz="2400" b="1" kern="1200">
                <a:solidFill>
                  <a:schemeClr val="accent6">
                    <a:lumMod val="50000"/>
                  </a:schemeClr>
                </a:solidFill>
                <a:latin typeface="Aptos Narrow" panose="020B0004020202020204" pitchFamily="34" charset="0"/>
                <a:ea typeface="+mn-ea"/>
                <a:cs typeface="+mn-cs"/>
              </a:defRPr>
            </a:lvl1pPr>
            <a:lvl2pPr marL="457241" indent="0" algn="l" defTabSz="914484" rtl="0" eaLnBrk="1" latinLnBrk="0" hangingPunct="1">
              <a:lnSpc>
                <a:spcPct val="90000"/>
              </a:lnSpc>
              <a:spcBef>
                <a:spcPts val="499"/>
              </a:spcBef>
              <a:buFont typeface="Arial" panose="020B0604020202020204" pitchFamily="34" charset="0"/>
              <a:buNone/>
              <a:defRPr sz="2001" b="1" kern="1200">
                <a:solidFill>
                  <a:schemeClr val="accent6">
                    <a:lumMod val="50000"/>
                  </a:schemeClr>
                </a:solidFill>
                <a:latin typeface="Aptos Narrow" panose="020B0004020202020204" pitchFamily="34" charset="0"/>
                <a:ea typeface="+mn-ea"/>
                <a:cs typeface="+mn-cs"/>
              </a:defRPr>
            </a:lvl2pPr>
            <a:lvl3pPr marL="914484" indent="0" algn="l" defTabSz="914484" rtl="0" eaLnBrk="1" latinLnBrk="0" hangingPunct="1">
              <a:lnSpc>
                <a:spcPct val="90000"/>
              </a:lnSpc>
              <a:spcBef>
                <a:spcPts val="499"/>
              </a:spcBef>
              <a:buFont typeface="Arial" panose="020B0604020202020204" pitchFamily="34" charset="0"/>
              <a:buNone/>
              <a:defRPr sz="1801" b="1" kern="1200">
                <a:solidFill>
                  <a:schemeClr val="accent6">
                    <a:lumMod val="50000"/>
                  </a:schemeClr>
                </a:solidFill>
                <a:latin typeface="Aptos Narrow" panose="020B0004020202020204" pitchFamily="34" charset="0"/>
                <a:ea typeface="+mn-ea"/>
                <a:cs typeface="+mn-cs"/>
              </a:defRPr>
            </a:lvl3pPr>
            <a:lvl4pPr marL="1371725" indent="0" algn="l" defTabSz="914484" rtl="0" eaLnBrk="1" latinLnBrk="0" hangingPunct="1">
              <a:lnSpc>
                <a:spcPct val="90000"/>
              </a:lnSpc>
              <a:spcBef>
                <a:spcPts val="499"/>
              </a:spcBef>
              <a:buFont typeface="Arial" panose="020B0604020202020204" pitchFamily="34" charset="0"/>
              <a:buNone/>
              <a:defRPr sz="1600" b="1" kern="1200">
                <a:solidFill>
                  <a:schemeClr val="accent6">
                    <a:lumMod val="50000"/>
                  </a:schemeClr>
                </a:solidFill>
                <a:latin typeface="Aptos Narrow" panose="020B0004020202020204" pitchFamily="34" charset="0"/>
                <a:ea typeface="+mn-ea"/>
                <a:cs typeface="+mn-cs"/>
              </a:defRPr>
            </a:lvl4pPr>
            <a:lvl5pPr marL="1828966" indent="0" algn="l" defTabSz="914484" rtl="0" eaLnBrk="1" latinLnBrk="0" hangingPunct="1">
              <a:lnSpc>
                <a:spcPct val="90000"/>
              </a:lnSpc>
              <a:spcBef>
                <a:spcPts val="499"/>
              </a:spcBef>
              <a:buFont typeface="Arial" panose="020B0604020202020204" pitchFamily="34" charset="0"/>
              <a:buNone/>
              <a:defRPr sz="1600" b="1" kern="1200">
                <a:solidFill>
                  <a:schemeClr val="accent6">
                    <a:lumMod val="50000"/>
                  </a:schemeClr>
                </a:solidFill>
                <a:latin typeface="Aptos Narrow" panose="020B0004020202020204" pitchFamily="34" charset="0"/>
                <a:ea typeface="+mn-ea"/>
                <a:cs typeface="+mn-cs"/>
              </a:defRPr>
            </a:lvl5pPr>
            <a:lvl6pPr marL="2286209"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6pPr>
            <a:lvl7pPr marL="2743449"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7pPr>
            <a:lvl8pPr marL="3200692"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8pPr>
            <a:lvl9pPr marL="3657933"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3A3838">
                    <a:lumMod val="50000"/>
                  </a:srgbClr>
                </a:solidFill>
                <a:effectLst/>
                <a:uLnTx/>
                <a:uFillTx/>
                <a:latin typeface="Aptos Narrow" panose="020B0004020202020204" pitchFamily="34" charset="0"/>
                <a:ea typeface="+mn-ea"/>
                <a:cs typeface="+mn-cs"/>
              </a:rPr>
              <a:t>Child Challenges</a:t>
            </a:r>
          </a:p>
        </p:txBody>
      </p:sp>
      <p:sp>
        <p:nvSpPr>
          <p:cNvPr id="16" name="Content Placeholder 7">
            <a:extLst>
              <a:ext uri="{FF2B5EF4-FFF2-40B4-BE49-F238E27FC236}">
                <a16:creationId xmlns:a16="http://schemas.microsoft.com/office/drawing/2014/main" id="{FC11438D-1A4C-F551-69F7-AA2204FD742E}"/>
              </a:ext>
            </a:extLst>
          </p:cNvPr>
          <p:cNvSpPr txBox="1">
            <a:spLocks/>
          </p:cNvSpPr>
          <p:nvPr/>
        </p:nvSpPr>
        <p:spPr>
          <a:xfrm>
            <a:off x="6172202" y="4303482"/>
            <a:ext cx="5157788" cy="1925868"/>
          </a:xfrm>
          <a:prstGeom prst="rect">
            <a:avLst/>
          </a:prstGeom>
          <a:ln w="28575">
            <a:solidFill>
              <a:schemeClr val="accent1"/>
            </a:solidFill>
          </a:ln>
        </p:spPr>
        <p:txBody>
          <a:bodyPr vert="horz" lIns="91440" tIns="45720" rIns="91440" bIns="45720" rtlCol="0" anchor="t">
            <a:normAutofit lnSpcReduction="10000"/>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accent6">
                    <a:lumMod val="50000"/>
                  </a:schemeClr>
                </a:solidFill>
                <a:latin typeface="Aptos Narrow" panose="020B0004020202020204" pitchFamily="34" charset="0"/>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accent6">
                    <a:lumMod val="50000"/>
                  </a:schemeClr>
                </a:solidFill>
                <a:latin typeface="Aptos Narrow" panose="020B0004020202020204" pitchFamily="34" charset="0"/>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accent6">
                    <a:lumMod val="50000"/>
                  </a:schemeClr>
                </a:solidFill>
                <a:latin typeface="Aptos Narrow" panose="020B0004020202020204" pitchFamily="34" charset="0"/>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Aptos Narrow" panose="020B0004020202020204" pitchFamily="34" charset="0"/>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accent6">
                    <a:lumMod val="50000"/>
                  </a:schemeClr>
                </a:solidFill>
                <a:latin typeface="Aptos Narrow" panose="020B0004020202020204" pitchFamily="34" charset="0"/>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228600" marR="0" lvl="0" indent="-228600" algn="l" defTabSz="914484"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Financial instability</a:t>
            </a:r>
          </a:p>
          <a:p>
            <a:pPr marL="228600" marR="0" lvl="0" indent="-228600" algn="l" defTabSz="914484"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Housing and food insecurity</a:t>
            </a:r>
          </a:p>
          <a:p>
            <a:pPr marL="228600" marR="0" lvl="0" indent="-228600" algn="l" defTabSz="914484"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Legal status</a:t>
            </a:r>
          </a:p>
          <a:p>
            <a:pPr marL="228600" marR="0" lvl="0" indent="-228600" algn="l" defTabSz="914484"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Trauma </a:t>
            </a:r>
            <a:r>
              <a:rPr kumimoji="0" lang="en-US" sz="2000" b="0" i="0" u="none" strike="noStrike" kern="1200" cap="none" spc="0" normalizeH="0" baseline="0" noProof="0" err="1">
                <a:ln>
                  <a:noFill/>
                </a:ln>
                <a:solidFill>
                  <a:srgbClr val="3A3838">
                    <a:lumMod val="50000"/>
                  </a:srgbClr>
                </a:solidFill>
                <a:effectLst/>
                <a:uLnTx/>
                <a:uFillTx/>
                <a:latin typeface="Aptos Narrow"/>
                <a:ea typeface="+mn-ea"/>
                <a:cs typeface="+mn-cs"/>
              </a:rPr>
              <a:t>hx</a:t>
            </a: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 PPD</a:t>
            </a:r>
          </a:p>
          <a:p>
            <a:pPr marL="228600" marR="0" lvl="0" indent="-228600" algn="l" defTabSz="914484" rtl="0" eaLnBrk="1" fontAlgn="auto" latinLnBrk="0" hangingPunct="1">
              <a:lnSpc>
                <a:spcPct val="90000"/>
              </a:lnSpc>
              <a:spcBef>
                <a:spcPts val="1001"/>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Power </a:t>
            </a:r>
            <a:r>
              <a:rPr kumimoji="0" lang="en-US" sz="2000" b="0" i="0" u="none" strike="noStrike" kern="1200" cap="none" spc="0" normalizeH="0" baseline="0" noProof="0" dirty="0" err="1">
                <a:ln>
                  <a:noFill/>
                </a:ln>
                <a:solidFill>
                  <a:srgbClr val="3A3838">
                    <a:lumMod val="50000"/>
                  </a:srgbClr>
                </a:solidFill>
                <a:effectLst/>
                <a:uLnTx/>
                <a:uFillTx/>
                <a:latin typeface="Aptos Narrow"/>
                <a:ea typeface="+mn-ea"/>
                <a:cs typeface="+mn-cs"/>
              </a:rPr>
              <a:t>dyanmic</a:t>
            </a:r>
            <a:r>
              <a:rPr kumimoji="0" lang="en-US" sz="2000" b="0" i="0" u="none" strike="noStrike" kern="1200" cap="none" spc="0" normalizeH="0" baseline="0" noProof="0" dirty="0">
                <a:ln>
                  <a:noFill/>
                </a:ln>
                <a:solidFill>
                  <a:srgbClr val="3A3838">
                    <a:lumMod val="50000"/>
                  </a:srgbClr>
                </a:solidFill>
                <a:effectLst/>
                <a:uLnTx/>
                <a:uFillTx/>
                <a:latin typeface="Aptos Narrow"/>
                <a:ea typeface="+mn-ea"/>
                <a:cs typeface="+mn-cs"/>
              </a:rPr>
              <a:t> with father</a:t>
            </a:r>
          </a:p>
        </p:txBody>
      </p:sp>
      <p:sp>
        <p:nvSpPr>
          <p:cNvPr id="17" name="Text Placeholder 6">
            <a:extLst>
              <a:ext uri="{FF2B5EF4-FFF2-40B4-BE49-F238E27FC236}">
                <a16:creationId xmlns:a16="http://schemas.microsoft.com/office/drawing/2014/main" id="{BE1FEDBB-5829-3C3C-5E9B-6AF674D2A279}"/>
              </a:ext>
            </a:extLst>
          </p:cNvPr>
          <p:cNvSpPr txBox="1">
            <a:spLocks/>
          </p:cNvSpPr>
          <p:nvPr/>
        </p:nvSpPr>
        <p:spPr>
          <a:xfrm>
            <a:off x="6096000" y="3485745"/>
            <a:ext cx="5157788" cy="823912"/>
          </a:xfrm>
          <a:prstGeom prst="rect">
            <a:avLst/>
          </a:prstGeom>
        </p:spPr>
        <p:txBody>
          <a:bodyPr vert="horz" lIns="91440" tIns="45720" rIns="91440" bIns="45720" rtlCol="0" anchor="b">
            <a:normAutofit/>
          </a:bodyPr>
          <a:lstStyle>
            <a:lvl1pPr marL="0" indent="0" algn="l" defTabSz="914484" rtl="0" eaLnBrk="1" latinLnBrk="0" hangingPunct="1">
              <a:lnSpc>
                <a:spcPct val="90000"/>
              </a:lnSpc>
              <a:spcBef>
                <a:spcPts val="1001"/>
              </a:spcBef>
              <a:buFont typeface="Arial" panose="020B0604020202020204" pitchFamily="34" charset="0"/>
              <a:buNone/>
              <a:defRPr sz="2400" b="1" kern="1200">
                <a:solidFill>
                  <a:schemeClr val="accent6">
                    <a:lumMod val="50000"/>
                  </a:schemeClr>
                </a:solidFill>
                <a:latin typeface="Aptos Narrow" panose="020B0004020202020204" pitchFamily="34" charset="0"/>
                <a:ea typeface="+mn-ea"/>
                <a:cs typeface="+mn-cs"/>
              </a:defRPr>
            </a:lvl1pPr>
            <a:lvl2pPr marL="457241" indent="0" algn="l" defTabSz="914484" rtl="0" eaLnBrk="1" latinLnBrk="0" hangingPunct="1">
              <a:lnSpc>
                <a:spcPct val="90000"/>
              </a:lnSpc>
              <a:spcBef>
                <a:spcPts val="499"/>
              </a:spcBef>
              <a:buFont typeface="Arial" panose="020B0604020202020204" pitchFamily="34" charset="0"/>
              <a:buNone/>
              <a:defRPr sz="2001" b="1" kern="1200">
                <a:solidFill>
                  <a:schemeClr val="accent6">
                    <a:lumMod val="50000"/>
                  </a:schemeClr>
                </a:solidFill>
                <a:latin typeface="Aptos Narrow" panose="020B0004020202020204" pitchFamily="34" charset="0"/>
                <a:ea typeface="+mn-ea"/>
                <a:cs typeface="+mn-cs"/>
              </a:defRPr>
            </a:lvl2pPr>
            <a:lvl3pPr marL="914484" indent="0" algn="l" defTabSz="914484" rtl="0" eaLnBrk="1" latinLnBrk="0" hangingPunct="1">
              <a:lnSpc>
                <a:spcPct val="90000"/>
              </a:lnSpc>
              <a:spcBef>
                <a:spcPts val="499"/>
              </a:spcBef>
              <a:buFont typeface="Arial" panose="020B0604020202020204" pitchFamily="34" charset="0"/>
              <a:buNone/>
              <a:defRPr sz="1801" b="1" kern="1200">
                <a:solidFill>
                  <a:schemeClr val="accent6">
                    <a:lumMod val="50000"/>
                  </a:schemeClr>
                </a:solidFill>
                <a:latin typeface="Aptos Narrow" panose="020B0004020202020204" pitchFamily="34" charset="0"/>
                <a:ea typeface="+mn-ea"/>
                <a:cs typeface="+mn-cs"/>
              </a:defRPr>
            </a:lvl3pPr>
            <a:lvl4pPr marL="1371725" indent="0" algn="l" defTabSz="914484" rtl="0" eaLnBrk="1" latinLnBrk="0" hangingPunct="1">
              <a:lnSpc>
                <a:spcPct val="90000"/>
              </a:lnSpc>
              <a:spcBef>
                <a:spcPts val="499"/>
              </a:spcBef>
              <a:buFont typeface="Arial" panose="020B0604020202020204" pitchFamily="34" charset="0"/>
              <a:buNone/>
              <a:defRPr sz="1600" b="1" kern="1200">
                <a:solidFill>
                  <a:schemeClr val="accent6">
                    <a:lumMod val="50000"/>
                  </a:schemeClr>
                </a:solidFill>
                <a:latin typeface="Aptos Narrow" panose="020B0004020202020204" pitchFamily="34" charset="0"/>
                <a:ea typeface="+mn-ea"/>
                <a:cs typeface="+mn-cs"/>
              </a:defRPr>
            </a:lvl4pPr>
            <a:lvl5pPr marL="1828966" indent="0" algn="l" defTabSz="914484" rtl="0" eaLnBrk="1" latinLnBrk="0" hangingPunct="1">
              <a:lnSpc>
                <a:spcPct val="90000"/>
              </a:lnSpc>
              <a:spcBef>
                <a:spcPts val="499"/>
              </a:spcBef>
              <a:buFont typeface="Arial" panose="020B0604020202020204" pitchFamily="34" charset="0"/>
              <a:buNone/>
              <a:defRPr sz="1600" b="1" kern="1200">
                <a:solidFill>
                  <a:schemeClr val="accent6">
                    <a:lumMod val="50000"/>
                  </a:schemeClr>
                </a:solidFill>
                <a:latin typeface="Aptos Narrow" panose="020B0004020202020204" pitchFamily="34" charset="0"/>
                <a:ea typeface="+mn-ea"/>
                <a:cs typeface="+mn-cs"/>
              </a:defRPr>
            </a:lvl5pPr>
            <a:lvl6pPr marL="2286209"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6pPr>
            <a:lvl7pPr marL="2743449"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7pPr>
            <a:lvl8pPr marL="3200692"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8pPr>
            <a:lvl9pPr marL="3657933" indent="0" algn="l" defTabSz="914484" rtl="0" eaLnBrk="1" latinLnBrk="0" hangingPunct="1">
              <a:lnSpc>
                <a:spcPct val="90000"/>
              </a:lnSpc>
              <a:spcBef>
                <a:spcPts val="499"/>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84" rtl="0" eaLnBrk="1" fontAlgn="auto" latinLnBrk="0" hangingPunct="1">
              <a:lnSpc>
                <a:spcPct val="90000"/>
              </a:lnSpc>
              <a:spcBef>
                <a:spcPts val="1001"/>
              </a:spcBef>
              <a:spcAft>
                <a:spcPts val="0"/>
              </a:spcAft>
              <a:buClrTx/>
              <a:buSzTx/>
              <a:buFont typeface="Arial" panose="020B0604020202020204" pitchFamily="34" charset="0"/>
              <a:buNone/>
              <a:tabLst/>
              <a:defRPr/>
            </a:pPr>
            <a:r>
              <a:rPr kumimoji="0" lang="en-US" sz="2700" b="1" i="0" u="none" strike="noStrike" kern="1200" cap="none" spc="0" normalizeH="0" baseline="0" noProof="0" dirty="0">
                <a:ln>
                  <a:noFill/>
                </a:ln>
                <a:solidFill>
                  <a:srgbClr val="3A3838"/>
                </a:solidFill>
                <a:effectLst/>
                <a:uLnTx/>
                <a:uFillTx/>
                <a:latin typeface="Aptos Narrow" panose="020B0004020202020204" pitchFamily="34" charset="0"/>
                <a:ea typeface="+mn-ea"/>
                <a:cs typeface="Calibri" panose="020F0502020204030204" pitchFamily="34" charset="0"/>
              </a:rPr>
              <a:t>Family/Caregiver</a:t>
            </a:r>
            <a:r>
              <a:rPr kumimoji="0" lang="en-US" sz="2700" b="1" i="0" u="none" strike="noStrike" kern="1200" cap="none" spc="0" normalizeH="0" baseline="0" noProof="0" dirty="0">
                <a:ln>
                  <a:noFill/>
                </a:ln>
                <a:solidFill>
                  <a:srgbClr val="3A3838">
                    <a:lumMod val="50000"/>
                  </a:srgbClr>
                </a:solidFill>
                <a:effectLst/>
                <a:uLnTx/>
                <a:uFillTx/>
                <a:latin typeface="Aptos Narrow" panose="020B0004020202020204" pitchFamily="34" charset="0"/>
                <a:ea typeface="+mn-ea"/>
                <a:cs typeface="+mn-cs"/>
              </a:rPr>
              <a:t> Challenges</a:t>
            </a:r>
          </a:p>
        </p:txBody>
      </p:sp>
      <p:pic>
        <p:nvPicPr>
          <p:cNvPr id="18" name="Picture 2" descr="About Project ECHO | ECHO OEM">
            <a:extLst>
              <a:ext uri="{FF2B5EF4-FFF2-40B4-BE49-F238E27FC236}">
                <a16:creationId xmlns:a16="http://schemas.microsoft.com/office/drawing/2014/main" id="{081B3BC4-FCE2-BC10-F7B8-9C21390C22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500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C8CE-030D-477B-61AD-5C877F16AF22}"/>
            </a:ext>
          </a:extLst>
        </p:cNvPr>
        <p:cNvGrpSpPr/>
        <p:nvPr/>
      </p:nvGrpSpPr>
      <p:grpSpPr>
        <a:xfrm>
          <a:off x="0" y="0"/>
          <a:ext cx="0" cy="0"/>
          <a:chOff x="0" y="0"/>
          <a:chExt cx="0" cy="0"/>
        </a:xfrm>
      </p:grpSpPr>
      <p:sp>
        <p:nvSpPr>
          <p:cNvPr id="6" name="object 6">
            <a:extLst>
              <a:ext uri="{FF2B5EF4-FFF2-40B4-BE49-F238E27FC236}">
                <a16:creationId xmlns:a16="http://schemas.microsoft.com/office/drawing/2014/main" id="{BCF8BA01-50AC-010F-19B5-30FBEC8C8CAB}"/>
              </a:ext>
            </a:extLst>
          </p:cNvPr>
          <p:cNvSpPr txBox="1">
            <a:spLocks noGrp="1"/>
          </p:cNvSpPr>
          <p:nvPr>
            <p:ph type="title"/>
          </p:nvPr>
        </p:nvSpPr>
        <p:spPr>
          <a:xfrm>
            <a:off x="411395" y="2859152"/>
            <a:ext cx="10515601" cy="451320"/>
          </a:xfrm>
          <a:prstGeom prst="rect">
            <a:avLst/>
          </a:prstGeom>
        </p:spPr>
        <p:txBody>
          <a:bodyPr vert="horz" wrap="square" lIns="0" tIns="8043" rIns="0" bIns="0" rtlCol="0">
            <a:spAutoFit/>
          </a:bodyPr>
          <a:lstStyle/>
          <a:p>
            <a:pPr marL="0" marR="0"/>
            <a:r>
              <a:rPr lang="en-US" sz="3200" dirty="0">
                <a:effectLst/>
                <a:latin typeface="Calibri" panose="020F0502020204030204" pitchFamily="34" charset="0"/>
                <a:ea typeface="Aptos" panose="020B0004020202020204" pitchFamily="34" charset="0"/>
              </a:rPr>
              <a:t>What impact did this case have on you as a clinician? </a:t>
            </a:r>
          </a:p>
        </p:txBody>
      </p:sp>
      <p:sp>
        <p:nvSpPr>
          <p:cNvPr id="13" name="TextBox 12">
            <a:extLst>
              <a:ext uri="{FF2B5EF4-FFF2-40B4-BE49-F238E27FC236}">
                <a16:creationId xmlns:a16="http://schemas.microsoft.com/office/drawing/2014/main" id="{A5671909-80F9-3C55-B9C6-D00B1BA9E1C1}"/>
              </a:ext>
            </a:extLst>
          </p:cNvPr>
          <p:cNvSpPr txBox="1"/>
          <p:nvPr/>
        </p:nvSpPr>
        <p:spPr>
          <a:xfrm>
            <a:off x="10131297" y="828749"/>
            <a:ext cx="1830283" cy="318100"/>
          </a:xfrm>
          <a:prstGeom prst="rect">
            <a:avLst/>
          </a:prstGeom>
          <a:noFill/>
        </p:spPr>
        <p:txBody>
          <a:bodyPr wrap="square">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1467" b="1" i="0" u="none" strike="noStrike" kern="0" cap="none" spc="0" normalizeH="0" baseline="0" noProof="0" dirty="0">
                <a:ln>
                  <a:noFill/>
                </a:ln>
                <a:solidFill>
                  <a:sysClr val="windowText" lastClr="000000"/>
                </a:solidFill>
                <a:effectLst/>
                <a:uLnTx/>
                <a:uFillTx/>
                <a:latin typeface="Aptos Narrow" panose="020B0004020202020204" pitchFamily="34" charset="0"/>
                <a:ea typeface="+mn-ea"/>
                <a:cs typeface="+mn-cs"/>
              </a:rPr>
              <a:t>Do Not Include PHI</a:t>
            </a:r>
          </a:p>
        </p:txBody>
      </p:sp>
      <p:grpSp>
        <p:nvGrpSpPr>
          <p:cNvPr id="5" name="Group 4">
            <a:extLst>
              <a:ext uri="{FF2B5EF4-FFF2-40B4-BE49-F238E27FC236}">
                <a16:creationId xmlns:a16="http://schemas.microsoft.com/office/drawing/2014/main" id="{A1F67B6E-9AD9-F729-EA5E-87044617FC5B}"/>
              </a:ext>
            </a:extLst>
          </p:cNvPr>
          <p:cNvGrpSpPr/>
          <p:nvPr/>
        </p:nvGrpSpPr>
        <p:grpSpPr>
          <a:xfrm>
            <a:off x="6482282" y="-22000"/>
            <a:ext cx="3187498" cy="901656"/>
            <a:chOff x="6482282" y="-22000"/>
            <a:chExt cx="3187498" cy="901656"/>
          </a:xfrm>
        </p:grpSpPr>
        <p:sp>
          <p:nvSpPr>
            <p:cNvPr id="7" name="Rectangle 6">
              <a:extLst>
                <a:ext uri="{FF2B5EF4-FFF2-40B4-BE49-F238E27FC236}">
                  <a16:creationId xmlns:a16="http://schemas.microsoft.com/office/drawing/2014/main" id="{FD5228E8-CF2E-1E4E-C834-320E9E761733}"/>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image2.png">
              <a:extLst>
                <a:ext uri="{FF2B5EF4-FFF2-40B4-BE49-F238E27FC236}">
                  <a16:creationId xmlns:a16="http://schemas.microsoft.com/office/drawing/2014/main" id="{1DCED8A2-66F3-6935-CD94-FD67356A7E0A}"/>
                </a:ext>
              </a:extLst>
            </p:cNvPr>
            <p:cNvPicPr/>
            <p:nvPr/>
          </p:nvPicPr>
          <p:blipFill>
            <a:blip r:embed="rId3" cstate="print"/>
            <a:stretch>
              <a:fillRect/>
            </a:stretch>
          </p:blipFill>
          <p:spPr>
            <a:xfrm>
              <a:off x="8797297" y="66693"/>
              <a:ext cx="781270" cy="724271"/>
            </a:xfrm>
            <a:prstGeom prst="rect">
              <a:avLst/>
            </a:prstGeom>
          </p:spPr>
        </p:pic>
        <p:pic>
          <p:nvPicPr>
            <p:cNvPr id="9" name="Picture 2" descr="Our Endorsed Providers | Nebraska Hospitality Association | Nebraska">
              <a:extLst>
                <a:ext uri="{FF2B5EF4-FFF2-40B4-BE49-F238E27FC236}">
                  <a16:creationId xmlns:a16="http://schemas.microsoft.com/office/drawing/2014/main" id="{438BFD57-BADE-3A7A-D7F8-58218E78BC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About Project ECHO | ECHO OEM">
            <a:extLst>
              <a:ext uri="{FF2B5EF4-FFF2-40B4-BE49-F238E27FC236}">
                <a16:creationId xmlns:a16="http://schemas.microsoft.com/office/drawing/2014/main" id="{428AA937-9361-48E3-F4D4-BB850CC7856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
        <p:nvSpPr>
          <p:cNvPr id="2" name="object 6">
            <a:extLst>
              <a:ext uri="{FF2B5EF4-FFF2-40B4-BE49-F238E27FC236}">
                <a16:creationId xmlns:a16="http://schemas.microsoft.com/office/drawing/2014/main" id="{AE984B1A-8026-B80F-D39C-51241B1AC24E}"/>
              </a:ext>
            </a:extLst>
          </p:cNvPr>
          <p:cNvSpPr txBox="1">
            <a:spLocks/>
          </p:cNvSpPr>
          <p:nvPr/>
        </p:nvSpPr>
        <p:spPr>
          <a:xfrm>
            <a:off x="411395" y="3306741"/>
            <a:ext cx="10515601" cy="395920"/>
          </a:xfrm>
          <a:prstGeom prst="rect">
            <a:avLst/>
          </a:prstGeom>
        </p:spPr>
        <p:txBody>
          <a:bodyPr vert="horz" wrap="square" lIns="0" tIns="8043" rIns="0" bIns="0" rtlCol="0" anchor="ctr">
            <a:spAutoFit/>
          </a:bodyPr>
          <a:lstStyle>
            <a:lvl1pPr algn="l" defTabSz="914484" rtl="0" eaLnBrk="1" latinLnBrk="0" hangingPunct="1">
              <a:lnSpc>
                <a:spcPct val="90000"/>
              </a:lnSpc>
              <a:spcBef>
                <a:spcPct val="0"/>
              </a:spcBef>
              <a:buNone/>
              <a:defRPr sz="4401" b="1" kern="1200">
                <a:solidFill>
                  <a:schemeClr val="tx1"/>
                </a:solidFill>
                <a:latin typeface="Aptos Narrow" panose="020B0004020202020204" pitchFamily="34" charset="0"/>
                <a:ea typeface="+mj-ea"/>
                <a:cs typeface="+mj-cs"/>
              </a:defRPr>
            </a:lvl1pPr>
          </a:lstStyle>
          <a:p>
            <a:pPr marL="0" marR="0" lvl="0" indent="0" algn="l" defTabSz="914484"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panose="020F0502020204030204" pitchFamily="34" charset="0"/>
                <a:ea typeface="Aptos" panose="020B0004020202020204" pitchFamily="34" charset="0"/>
                <a:cs typeface="+mj-cs"/>
              </a:rPr>
              <a:t>Do you have thoughts or feelings about your work with this family?</a:t>
            </a: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ea typeface="Aptos" panose="020B0004020202020204" pitchFamily="34" charset="0"/>
              <a:cs typeface="+mj-cs"/>
            </a:endParaRPr>
          </a:p>
        </p:txBody>
      </p:sp>
    </p:spTree>
    <p:extLst>
      <p:ext uri="{BB962C8B-B14F-4D97-AF65-F5344CB8AC3E}">
        <p14:creationId xmlns:p14="http://schemas.microsoft.com/office/powerpoint/2010/main" val="3521826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8"/>
          <p:cNvSpPr txBox="1">
            <a:spLocks noGrp="1"/>
          </p:cNvSpPr>
          <p:nvPr>
            <p:ph type="title"/>
          </p:nvPr>
        </p:nvSpPr>
        <p:spPr>
          <a:xfrm>
            <a:off x="239150" y="884107"/>
            <a:ext cx="11133700" cy="1049005"/>
          </a:xfrm>
          <a:prstGeom prst="rect">
            <a:avLst/>
          </a:prstGeom>
          <a:noFill/>
          <a:ln>
            <a:noFill/>
          </a:ln>
        </p:spPr>
        <p:txBody>
          <a:bodyPr spcFirstLastPara="1" wrap="square" lIns="91425" tIns="45700" rIns="91425" bIns="45700" anchor="ctr" anchorCtr="0">
            <a:normAutofit/>
          </a:bodyPr>
          <a:lstStyle/>
          <a:p>
            <a:pPr marL="8467" lvl="0" indent="0">
              <a:lnSpc>
                <a:spcPct val="100000"/>
              </a:lnSpc>
              <a:buClr>
                <a:srgbClr val="000000"/>
              </a:buClr>
              <a:buSzPts val="1400"/>
            </a:pPr>
            <a:r>
              <a:rPr lang="en-US" sz="4400" dirty="0">
                <a:solidFill>
                  <a:srgbClr val="006FC0"/>
                </a:solidFill>
                <a:ea typeface="Tahoma"/>
                <a:cs typeface="Calibri" panose="020F0502020204030204" pitchFamily="34" charset="0"/>
                <a:sym typeface="Tahoma"/>
              </a:rPr>
              <a:t>1. Facilitator Summary &amp; Clarifying Questions</a:t>
            </a:r>
          </a:p>
        </p:txBody>
      </p:sp>
      <p:grpSp>
        <p:nvGrpSpPr>
          <p:cNvPr id="3" name="Group 2">
            <a:extLst>
              <a:ext uri="{FF2B5EF4-FFF2-40B4-BE49-F238E27FC236}">
                <a16:creationId xmlns:a16="http://schemas.microsoft.com/office/drawing/2014/main" id="{FAE72055-BC8E-4356-5EC7-430B8084A46E}"/>
              </a:ext>
            </a:extLst>
          </p:cNvPr>
          <p:cNvGrpSpPr/>
          <p:nvPr/>
        </p:nvGrpSpPr>
        <p:grpSpPr>
          <a:xfrm>
            <a:off x="6482282" y="-22000"/>
            <a:ext cx="3187498" cy="901656"/>
            <a:chOff x="6482282" y="-22000"/>
            <a:chExt cx="3187498" cy="901656"/>
          </a:xfrm>
        </p:grpSpPr>
        <p:sp>
          <p:nvSpPr>
            <p:cNvPr id="4" name="Rectangle 3">
              <a:extLst>
                <a:ext uri="{FF2B5EF4-FFF2-40B4-BE49-F238E27FC236}">
                  <a16:creationId xmlns:a16="http://schemas.microsoft.com/office/drawing/2014/main" id="{DA7D3FFC-BB09-2DF7-13DC-29DF9110ECAA}"/>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2.png">
              <a:extLst>
                <a:ext uri="{FF2B5EF4-FFF2-40B4-BE49-F238E27FC236}">
                  <a16:creationId xmlns:a16="http://schemas.microsoft.com/office/drawing/2014/main" id="{C77D3985-DD64-A079-2EEB-2FFC7EAB9E2E}"/>
                </a:ext>
              </a:extLst>
            </p:cNvPr>
            <p:cNvPicPr/>
            <p:nvPr/>
          </p:nvPicPr>
          <p:blipFill>
            <a:blip r:embed="rId3" cstate="print"/>
            <a:stretch>
              <a:fillRect/>
            </a:stretch>
          </p:blipFill>
          <p:spPr>
            <a:xfrm>
              <a:off x="8797297" y="66693"/>
              <a:ext cx="781270" cy="724271"/>
            </a:xfrm>
            <a:prstGeom prst="rect">
              <a:avLst/>
            </a:prstGeom>
          </p:spPr>
        </p:pic>
        <p:pic>
          <p:nvPicPr>
            <p:cNvPr id="6" name="Picture 2" descr="Our Endorsed Providers | Nebraska Hospitality Association | Nebraska">
              <a:extLst>
                <a:ext uri="{FF2B5EF4-FFF2-40B4-BE49-F238E27FC236}">
                  <a16:creationId xmlns:a16="http://schemas.microsoft.com/office/drawing/2014/main" id="{B7C892D4-930C-D97B-8D52-5394AEB59A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Google Shape;506;p38">
            <a:extLst>
              <a:ext uri="{FF2B5EF4-FFF2-40B4-BE49-F238E27FC236}">
                <a16:creationId xmlns:a16="http://schemas.microsoft.com/office/drawing/2014/main" id="{D2F20440-A7DB-F952-E79C-CB0CCBB87AE4}"/>
              </a:ext>
            </a:extLst>
          </p:cNvPr>
          <p:cNvSpPr txBox="1">
            <a:spLocks/>
          </p:cNvSpPr>
          <p:nvPr/>
        </p:nvSpPr>
        <p:spPr>
          <a:xfrm>
            <a:off x="239150" y="4745742"/>
            <a:ext cx="10719774" cy="1049005"/>
          </a:xfrm>
          <a:prstGeom prst="rect">
            <a:avLst/>
          </a:prstGeom>
          <a:noFill/>
          <a:ln>
            <a:noFill/>
          </a:ln>
        </p:spPr>
        <p:txBody>
          <a:bodyPr spcFirstLastPara="1" vert="horz" wrap="square" lIns="91425" tIns="45700" rIns="91425" bIns="45700" rtlCol="0" anchor="ctr" anchorCtr="0">
            <a:noAutofit/>
          </a:bodyPr>
          <a:lstStyle>
            <a:lvl1pPr algn="l" defTabSz="914484" rtl="0" eaLnBrk="1" latinLnBrk="0" hangingPunct="1">
              <a:lnSpc>
                <a:spcPct val="90000"/>
              </a:lnSpc>
              <a:spcBef>
                <a:spcPct val="0"/>
              </a:spcBef>
              <a:buNone/>
              <a:defRPr sz="4401" b="1" kern="1200">
                <a:solidFill>
                  <a:schemeClr val="tx1"/>
                </a:solidFill>
                <a:latin typeface="Aptos Narrow" panose="020B0004020202020204" pitchFamily="34" charset="0"/>
                <a:ea typeface="+mj-ea"/>
                <a:cs typeface="+mj-cs"/>
              </a:defRPr>
            </a:lvl1pPr>
          </a:lstStyle>
          <a:p>
            <a:pPr marL="8467" marR="0" lvl="0" indent="0" algn="l" defTabSz="914484" rtl="0" eaLnBrk="1" fontAlgn="auto" latinLnBrk="0" hangingPunct="1">
              <a:lnSpc>
                <a:spcPct val="100000"/>
              </a:lnSpc>
              <a:spcBef>
                <a:spcPct val="0"/>
              </a:spcBef>
              <a:spcAft>
                <a:spcPts val="0"/>
              </a:spcAft>
              <a:buClr>
                <a:srgbClr val="000000"/>
              </a:buClr>
              <a:buSzPts val="1400"/>
              <a:buFontTx/>
              <a:buNone/>
              <a:tabLst/>
              <a:defRPr/>
            </a:pPr>
            <a:r>
              <a:rPr kumimoji="0" lang="en-US" sz="4000" b="1" i="0" u="none" strike="noStrike" kern="1200" cap="none" spc="0" normalizeH="0" baseline="0" noProof="0" dirty="0">
                <a:ln>
                  <a:noFill/>
                </a:ln>
                <a:solidFill>
                  <a:srgbClr val="0070C0"/>
                </a:solidFill>
                <a:effectLst/>
                <a:uLnTx/>
                <a:uFillTx/>
                <a:latin typeface="Aptos Narrow" panose="020B0004020202020204" pitchFamily="34" charset="0"/>
                <a:ea typeface="+mj-ea"/>
                <a:cs typeface="+mj-cs"/>
              </a:rPr>
              <a:t>2. Recommendations from the group</a:t>
            </a:r>
            <a:endParaRPr kumimoji="0" lang="en-US" sz="4000" b="1" i="0" u="none" strike="noStrike" kern="1200" cap="none" spc="0" normalizeH="0" baseline="0" noProof="0" dirty="0">
              <a:ln>
                <a:noFill/>
              </a:ln>
              <a:solidFill>
                <a:srgbClr val="006FC0"/>
              </a:solidFill>
              <a:effectLst/>
              <a:uLnTx/>
              <a:uFillTx/>
              <a:latin typeface="Aptos Narrow" panose="020B0004020202020204" pitchFamily="34" charset="0"/>
              <a:ea typeface="Tahoma"/>
              <a:cs typeface="Calibri" panose="020F0502020204030204" pitchFamily="34" charset="0"/>
              <a:sym typeface="Tahoma"/>
            </a:endParaRPr>
          </a:p>
        </p:txBody>
      </p:sp>
      <p:pic>
        <p:nvPicPr>
          <p:cNvPr id="2050" name="Picture 2" descr="35 Sales Probing Questions to Get to the Root of Any Issue to Discover  Hidden Problems | Alore">
            <a:extLst>
              <a:ext uri="{FF2B5EF4-FFF2-40B4-BE49-F238E27FC236}">
                <a16:creationId xmlns:a16="http://schemas.microsoft.com/office/drawing/2014/main" id="{CA4F6636-D9C7-A7FD-F51A-4B992FE54F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7550" y="1733461"/>
            <a:ext cx="3939539" cy="2462212"/>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Down 15">
            <a:extLst>
              <a:ext uri="{FF2B5EF4-FFF2-40B4-BE49-F238E27FC236}">
                <a16:creationId xmlns:a16="http://schemas.microsoft.com/office/drawing/2014/main" id="{3B41EED8-8E06-2C42-01E1-8F2CFCF5EFD8}"/>
              </a:ext>
            </a:extLst>
          </p:cNvPr>
          <p:cNvSpPr/>
          <p:nvPr/>
        </p:nvSpPr>
        <p:spPr>
          <a:xfrm>
            <a:off x="704850" y="1733461"/>
            <a:ext cx="266700" cy="32671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2" descr="About Project ECHO | ECHO OEM">
            <a:extLst>
              <a:ext uri="{FF2B5EF4-FFF2-40B4-BE49-F238E27FC236}">
                <a16:creationId xmlns:a16="http://schemas.microsoft.com/office/drawing/2014/main" id="{6059B565-21B9-D656-75B7-FC24E2AA31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869" y="32724"/>
            <a:ext cx="1254826" cy="660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246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 And </a:t>
            </a:r>
            <a:r>
              <a:rPr lang="en-US" sz="4400" dirty="0">
                <a:solidFill>
                  <a:srgbClr val="0070C0"/>
                </a:solidFill>
                <a:ea typeface="Tahoma"/>
                <a:cs typeface="Tahoma"/>
                <a:sym typeface="Tahoma"/>
              </a:rPr>
              <a:t>Contact information</a:t>
            </a:r>
            <a:endParaRPr lang="en-US" dirty="0">
              <a:solidFill>
                <a:srgbClr val="0070C0"/>
              </a:solidFill>
            </a:endParaRPr>
          </a:p>
        </p:txBody>
      </p:sp>
      <p:sp>
        <p:nvSpPr>
          <p:cNvPr id="4" name="Content Placeholder 3"/>
          <p:cNvSpPr>
            <a:spLocks noGrp="1"/>
          </p:cNvSpPr>
          <p:nvPr>
            <p:ph idx="1"/>
          </p:nvPr>
        </p:nvSpPr>
        <p:spPr/>
        <p:txBody>
          <a:bodyPr/>
          <a:lstStyle/>
          <a:p>
            <a:pPr marL="0" indent="0">
              <a:spcBef>
                <a:spcPts val="0"/>
              </a:spcBef>
              <a:buNone/>
            </a:pPr>
            <a:r>
              <a:rPr lang="en-US" dirty="0"/>
              <a:t>Didactic: </a:t>
            </a:r>
          </a:p>
          <a:p>
            <a:pPr lvl="1">
              <a:spcBef>
                <a:spcPts val="0"/>
              </a:spcBef>
            </a:pPr>
            <a:r>
              <a:rPr lang="en-US" sz="2399" dirty="0">
                <a:solidFill>
                  <a:schemeClr val="accent6"/>
                </a:solidFill>
              </a:rPr>
              <a:t>Rebecca Kislak, Legal Key, </a:t>
            </a:r>
            <a:r>
              <a:rPr lang="en-US" dirty="0">
                <a:hlinkClick r:id="rId3"/>
              </a:rPr>
              <a:t>rkislak@legalkeypartnership.org</a:t>
            </a:r>
            <a:r>
              <a:rPr lang="en-US" dirty="0"/>
              <a:t> </a:t>
            </a:r>
          </a:p>
          <a:p>
            <a:pPr lvl="1">
              <a:spcBef>
                <a:spcPts val="0"/>
              </a:spcBef>
            </a:pPr>
            <a:r>
              <a:rPr lang="en-US" sz="2399" dirty="0">
                <a:solidFill>
                  <a:schemeClr val="accent6"/>
                </a:solidFill>
              </a:rPr>
              <a:t>Jeff Gilbert, Legal Key, </a:t>
            </a:r>
            <a:r>
              <a:rPr lang="en-US" dirty="0"/>
              <a:t> </a:t>
            </a:r>
            <a:r>
              <a:rPr lang="en-US" dirty="0">
                <a:hlinkClick r:id="rId4"/>
              </a:rPr>
              <a:t>jgilbert@legalkeypartnership.org</a:t>
            </a:r>
            <a:r>
              <a:rPr lang="en-US" dirty="0"/>
              <a:t> </a:t>
            </a:r>
          </a:p>
          <a:p>
            <a:pPr marL="0" indent="0">
              <a:buNone/>
            </a:pPr>
            <a:endParaRPr lang="en-US" dirty="0"/>
          </a:p>
          <a:p>
            <a:pPr marL="0" indent="0">
              <a:buNone/>
            </a:pPr>
            <a:r>
              <a:rPr lang="en-US" dirty="0"/>
              <a:t>Case Presentation: </a:t>
            </a:r>
          </a:p>
          <a:p>
            <a:pPr lvl="1"/>
            <a:r>
              <a:rPr lang="en-US" sz="2399" kern="0" dirty="0">
                <a:solidFill>
                  <a:schemeClr val="accent6">
                    <a:lumMod val="50000"/>
                  </a:schemeClr>
                </a:solidFill>
              </a:rPr>
              <a:t>Jalyn Alzate, CHW, DULCE Family Specialist, Family Care Center </a:t>
            </a:r>
            <a:r>
              <a:rPr lang="en-US" sz="2399" kern="0" dirty="0">
                <a:solidFill>
                  <a:schemeClr val="accent6">
                    <a:lumMod val="50000"/>
                  </a:schemeClr>
                </a:solidFill>
                <a:hlinkClick r:id="rId5"/>
              </a:rPr>
              <a:t>jalzate@kentri.org</a:t>
            </a:r>
            <a:r>
              <a:rPr lang="en-US" sz="2399" kern="0" dirty="0">
                <a:solidFill>
                  <a:schemeClr val="accent6">
                    <a:lumMod val="50000"/>
                  </a:schemeClr>
                </a:solidFill>
              </a:rPr>
              <a:t> </a:t>
            </a:r>
          </a:p>
        </p:txBody>
      </p:sp>
      <p:grpSp>
        <p:nvGrpSpPr>
          <p:cNvPr id="3" name="Group 2">
            <a:extLst>
              <a:ext uri="{FF2B5EF4-FFF2-40B4-BE49-F238E27FC236}">
                <a16:creationId xmlns:a16="http://schemas.microsoft.com/office/drawing/2014/main" id="{1C42D4DE-50CE-C4CD-65B9-23497321D963}"/>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03F83A0C-A856-8FD5-850F-6D8ADEDCCA6B}"/>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2.png">
              <a:extLst>
                <a:ext uri="{FF2B5EF4-FFF2-40B4-BE49-F238E27FC236}">
                  <a16:creationId xmlns:a16="http://schemas.microsoft.com/office/drawing/2014/main" id="{09077DCA-184A-3207-EA29-BA0386EA344B}"/>
                </a:ext>
              </a:extLst>
            </p:cNvPr>
            <p:cNvPicPr/>
            <p:nvPr/>
          </p:nvPicPr>
          <p:blipFill>
            <a:blip r:embed="rId6" cstate="print"/>
            <a:stretch>
              <a:fillRect/>
            </a:stretch>
          </p:blipFill>
          <p:spPr>
            <a:xfrm>
              <a:off x="8797297" y="66693"/>
              <a:ext cx="781270" cy="724271"/>
            </a:xfrm>
            <a:prstGeom prst="rect">
              <a:avLst/>
            </a:prstGeom>
          </p:spPr>
        </p:pic>
        <p:pic>
          <p:nvPicPr>
            <p:cNvPr id="7" name="Picture 2" descr="Our Endorsed Providers | Nebraska Hospitality Association | Nebraska">
              <a:extLst>
                <a:ext uri="{FF2B5EF4-FFF2-40B4-BE49-F238E27FC236}">
                  <a16:creationId xmlns:a16="http://schemas.microsoft.com/office/drawing/2014/main" id="{C59E6631-084F-D329-2140-F0A02D00DA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About Project ECHO | ECHO OEM">
            <a:extLst>
              <a:ext uri="{FF2B5EF4-FFF2-40B4-BE49-F238E27FC236}">
                <a16:creationId xmlns:a16="http://schemas.microsoft.com/office/drawing/2014/main" id="{E203B819-40F5-CF21-34EF-011CB67AB5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4D5DC8B-CAB7-07F1-740B-449EA2418FD8}"/>
              </a:ext>
            </a:extLst>
          </p:cNvPr>
          <p:cNvGrpSpPr/>
          <p:nvPr/>
        </p:nvGrpSpPr>
        <p:grpSpPr>
          <a:xfrm>
            <a:off x="2136103" y="59256"/>
            <a:ext cx="4222103" cy="820400"/>
            <a:chOff x="2136103" y="59256"/>
            <a:chExt cx="4222103" cy="820400"/>
          </a:xfrm>
        </p:grpSpPr>
        <p:sp>
          <p:nvSpPr>
            <p:cNvPr id="10" name="Rectangle 9">
              <a:extLst>
                <a:ext uri="{FF2B5EF4-FFF2-40B4-BE49-F238E27FC236}">
                  <a16:creationId xmlns:a16="http://schemas.microsoft.com/office/drawing/2014/main" id="{6CE2CC9D-CB8A-7A02-45BF-187728882692}"/>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C291D95-4D3A-834D-78EA-6E19E7B4F7C1}"/>
                </a:ext>
              </a:extLst>
            </p:cNvPr>
            <p:cNvPicPr>
              <a:picLocks noChangeAspect="1"/>
            </p:cNvPicPr>
            <p:nvPr/>
          </p:nvPicPr>
          <p:blipFill>
            <a:blip r:embed="rId9"/>
            <a:stretch>
              <a:fillRect/>
            </a:stretch>
          </p:blipFill>
          <p:spPr>
            <a:xfrm>
              <a:off x="2136103" y="59256"/>
              <a:ext cx="2111485" cy="820400"/>
            </a:xfrm>
            <a:prstGeom prst="rect">
              <a:avLst/>
            </a:prstGeom>
          </p:spPr>
        </p:pic>
        <p:pic>
          <p:nvPicPr>
            <p:cNvPr id="12" name="Picture 2" descr="A blue text on a black background&#10;&#10;Description automatically generated">
              <a:extLst>
                <a:ext uri="{FF2B5EF4-FFF2-40B4-BE49-F238E27FC236}">
                  <a16:creationId xmlns:a16="http://schemas.microsoft.com/office/drawing/2014/main" id="{7AB3228C-6881-7DB0-0FA5-D60236B68F6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88434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846" y="578664"/>
            <a:ext cx="10515601" cy="1049005"/>
          </a:xfrm>
        </p:spPr>
        <p:txBody>
          <a:bodyPr/>
          <a:lstStyle/>
          <a:p>
            <a:r>
              <a:rPr lang="en-US" dirty="0"/>
              <a:t>Announcements &amp; Reminders</a:t>
            </a:r>
          </a:p>
        </p:txBody>
      </p:sp>
      <p:graphicFrame>
        <p:nvGraphicFramePr>
          <p:cNvPr id="7" name="Google Shape;313;p18"/>
          <p:cNvGraphicFramePr/>
          <p:nvPr>
            <p:extLst>
              <p:ext uri="{D42A27DB-BD31-4B8C-83A1-F6EECF244321}">
                <p14:modId xmlns:p14="http://schemas.microsoft.com/office/powerpoint/2010/main" val="474224572"/>
              </p:ext>
            </p:extLst>
          </p:nvPr>
        </p:nvGraphicFramePr>
        <p:xfrm>
          <a:off x="955553" y="2925248"/>
          <a:ext cx="10280894" cy="3219272"/>
        </p:xfrm>
        <a:graphic>
          <a:graphicData uri="http://schemas.openxmlformats.org/drawingml/2006/table">
            <a:tbl>
              <a:tblPr firstRow="1" bandRow="1">
                <a:noFill/>
              </a:tblPr>
              <a:tblGrid>
                <a:gridCol w="2963304">
                  <a:extLst>
                    <a:ext uri="{9D8B030D-6E8A-4147-A177-3AD203B41FA5}">
                      <a16:colId xmlns:a16="http://schemas.microsoft.com/office/drawing/2014/main" val="20001"/>
                    </a:ext>
                  </a:extLst>
                </a:gridCol>
                <a:gridCol w="7317590">
                  <a:extLst>
                    <a:ext uri="{9D8B030D-6E8A-4147-A177-3AD203B41FA5}">
                      <a16:colId xmlns:a16="http://schemas.microsoft.com/office/drawing/2014/main" val="20002"/>
                    </a:ext>
                  </a:extLst>
                </a:gridCol>
              </a:tblGrid>
              <a:tr h="786793">
                <a:tc>
                  <a:txBody>
                    <a:bodyPr/>
                    <a:lstStyle/>
                    <a:p>
                      <a:pPr marL="0" marR="0" lvl="0" indent="0" algn="l" rtl="0">
                        <a:spcBef>
                          <a:spcPts val="0"/>
                        </a:spcBef>
                        <a:spcAft>
                          <a:spcPts val="0"/>
                        </a:spcAft>
                        <a:buNone/>
                      </a:pPr>
                      <a:r>
                        <a:rPr lang="en-US" sz="2400" b="1" dirty="0">
                          <a:solidFill>
                            <a:schemeClr val="accent6">
                              <a:lumMod val="50000"/>
                            </a:schemeClr>
                          </a:solidFill>
                        </a:rPr>
                        <a:t>Next Session Date:</a:t>
                      </a:r>
                      <a:endParaRPr sz="2400" b="1" dirty="0">
                        <a:solidFill>
                          <a:schemeClr val="accent6">
                            <a:lumMod val="50000"/>
                          </a:schemeClr>
                        </a:solidFill>
                      </a:endParaRPr>
                    </a:p>
                  </a:txBody>
                  <a:tcPr marL="91450" marR="91450" marT="45725" marB="45725"/>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dirty="0">
                          <a:solidFill>
                            <a:schemeClr val="accent6"/>
                          </a:solidFill>
                        </a:rPr>
                        <a:t>July 11, 2025 @ 12:00pm</a:t>
                      </a:r>
                    </a:p>
                  </a:txBody>
                  <a:tcPr marL="91450" marR="91450" marT="45725" marB="45725"/>
                </a:tc>
                <a:extLst>
                  <a:ext uri="{0D108BD9-81ED-4DB2-BD59-A6C34878D82A}">
                    <a16:rowId xmlns:a16="http://schemas.microsoft.com/office/drawing/2014/main" val="3990035576"/>
                  </a:ext>
                </a:extLst>
              </a:tr>
              <a:tr h="786793">
                <a:tc>
                  <a:txBody>
                    <a:bodyPr/>
                    <a:lstStyle/>
                    <a:p>
                      <a:pPr marL="0" marR="0" lvl="0" indent="0" algn="l" rtl="0">
                        <a:spcBef>
                          <a:spcPts val="0"/>
                        </a:spcBef>
                        <a:spcAft>
                          <a:spcPts val="0"/>
                        </a:spcAft>
                        <a:buNone/>
                      </a:pPr>
                      <a:r>
                        <a:rPr lang="en-US" sz="2400" b="1" dirty="0">
                          <a:solidFill>
                            <a:schemeClr val="accent6">
                              <a:lumMod val="50000"/>
                            </a:schemeClr>
                          </a:solidFill>
                        </a:rPr>
                        <a:t>Topic:</a:t>
                      </a:r>
                      <a:endParaRPr sz="2400" b="1" dirty="0">
                        <a:solidFill>
                          <a:schemeClr val="accent6">
                            <a:lumMod val="50000"/>
                          </a:schemeClr>
                        </a:solidFill>
                      </a:endParaRPr>
                    </a:p>
                  </a:txBody>
                  <a:tcPr marL="91450" marR="91450" marT="45725" marB="45725"/>
                </a:tc>
                <a:tc>
                  <a:txBody>
                    <a:bodyPr/>
                    <a:lstStyle/>
                    <a:p>
                      <a:pPr marL="0" marR="0" lvl="0" indent="0" algn="l" rtl="0">
                        <a:spcBef>
                          <a:spcPts val="0"/>
                        </a:spcBef>
                        <a:spcAft>
                          <a:spcPts val="0"/>
                        </a:spcAft>
                        <a:buNone/>
                      </a:pPr>
                      <a:r>
                        <a:rPr lang="en-US" sz="1801" kern="1200" dirty="0">
                          <a:solidFill>
                            <a:schemeClr val="tx1"/>
                          </a:solidFill>
                          <a:effectLst/>
                          <a:latin typeface="+mn-lt"/>
                          <a:ea typeface="+mn-ea"/>
                          <a:cs typeface="+mn-cs"/>
                        </a:rPr>
                        <a:t>When Immigration Disrupts Care: Planning for Unexpected Absences in Family Support Work</a:t>
                      </a:r>
                      <a:endParaRPr lang="en-US" sz="2400" dirty="0">
                        <a:solidFill>
                          <a:schemeClr val="accent6"/>
                        </a:solidFill>
                      </a:endParaRPr>
                    </a:p>
                  </a:txBody>
                  <a:tcPr marL="91450" marR="91450" marT="45725" marB="45725"/>
                </a:tc>
                <a:extLst>
                  <a:ext uri="{0D108BD9-81ED-4DB2-BD59-A6C34878D82A}">
                    <a16:rowId xmlns:a16="http://schemas.microsoft.com/office/drawing/2014/main" val="2906194401"/>
                  </a:ext>
                </a:extLst>
              </a:tr>
              <a:tr h="771639">
                <a:tc>
                  <a:txBody>
                    <a:bodyPr/>
                    <a:lstStyle/>
                    <a:p>
                      <a:pPr marL="0" marR="0" lvl="0" indent="0" algn="l" rtl="0">
                        <a:spcBef>
                          <a:spcPts val="0"/>
                        </a:spcBef>
                        <a:spcAft>
                          <a:spcPts val="0"/>
                        </a:spcAft>
                        <a:buNone/>
                      </a:pPr>
                      <a:r>
                        <a:rPr lang="en-US" sz="2400" b="1" dirty="0">
                          <a:solidFill>
                            <a:schemeClr val="accent6">
                              <a:lumMod val="50000"/>
                            </a:schemeClr>
                          </a:solidFill>
                        </a:rPr>
                        <a:t>Didactic Presenter:</a:t>
                      </a:r>
                      <a:endParaRPr sz="2400" b="1" dirty="0">
                        <a:solidFill>
                          <a:schemeClr val="accent6">
                            <a:lumMod val="50000"/>
                          </a:schemeClr>
                        </a:solidFill>
                      </a:endParaRPr>
                    </a:p>
                  </a:txBody>
                  <a:tcPr marL="91450" marR="91450" marT="45725" marB="45725"/>
                </a:tc>
                <a:tc>
                  <a:txBody>
                    <a:bodyPr/>
                    <a:lstStyle/>
                    <a:p>
                      <a:pPr lvl="0">
                        <a:spcBef>
                          <a:spcPts val="0"/>
                        </a:spcBef>
                      </a:pPr>
                      <a:r>
                        <a:rPr lang="en-US" sz="2399" dirty="0">
                          <a:solidFill>
                            <a:schemeClr val="accent6"/>
                          </a:solidFill>
                        </a:rPr>
                        <a:t>Rebecca Kislak, Legal Key, </a:t>
                      </a:r>
                      <a:r>
                        <a:rPr lang="en-US" dirty="0">
                          <a:hlinkClick r:id="rId3"/>
                        </a:rPr>
                        <a:t>rkislak@legalkeypartnership.org</a:t>
                      </a:r>
                      <a:r>
                        <a:rPr lang="en-US" dirty="0"/>
                        <a:t> </a:t>
                      </a:r>
                    </a:p>
                    <a:p>
                      <a:pPr lvl="0">
                        <a:spcBef>
                          <a:spcPts val="0"/>
                        </a:spcBef>
                      </a:pPr>
                      <a:r>
                        <a:rPr lang="en-US" sz="2399" dirty="0">
                          <a:solidFill>
                            <a:schemeClr val="accent6"/>
                          </a:solidFill>
                        </a:rPr>
                        <a:t>Jeff Gilbert, Legal Key, </a:t>
                      </a:r>
                      <a:r>
                        <a:rPr lang="en-US" dirty="0"/>
                        <a:t> </a:t>
                      </a:r>
                      <a:r>
                        <a:rPr lang="en-US" dirty="0">
                          <a:hlinkClick r:id="rId4"/>
                        </a:rPr>
                        <a:t>jgilbert@legalkeypartnership.org</a:t>
                      </a:r>
                      <a:r>
                        <a:rPr lang="en-US" dirty="0"/>
                        <a:t> </a:t>
                      </a:r>
                      <a:endParaRPr lang="en-US" sz="2400" i="0" dirty="0">
                        <a:solidFill>
                          <a:schemeClr val="accent6"/>
                        </a:solidFill>
                      </a:endParaRPr>
                    </a:p>
                  </a:txBody>
                  <a:tcPr marL="91450" marR="91450" marT="45725" marB="45725"/>
                </a:tc>
                <a:extLst>
                  <a:ext uri="{0D108BD9-81ED-4DB2-BD59-A6C34878D82A}">
                    <a16:rowId xmlns:a16="http://schemas.microsoft.com/office/drawing/2014/main" val="10002"/>
                  </a:ext>
                </a:extLst>
              </a:tr>
              <a:tr h="771639">
                <a:tc>
                  <a:txBody>
                    <a:bodyPr/>
                    <a:lstStyle/>
                    <a:p>
                      <a:pPr marL="0" marR="0" lvl="0" indent="0" algn="l" rtl="0">
                        <a:spcBef>
                          <a:spcPts val="0"/>
                        </a:spcBef>
                        <a:spcAft>
                          <a:spcPts val="0"/>
                        </a:spcAft>
                        <a:buNone/>
                      </a:pPr>
                      <a:r>
                        <a:rPr lang="en-US" sz="2400" b="1" dirty="0">
                          <a:solidFill>
                            <a:schemeClr val="accent6">
                              <a:lumMod val="50000"/>
                            </a:schemeClr>
                          </a:solidFill>
                        </a:rPr>
                        <a:t>Case Presenter:</a:t>
                      </a:r>
                      <a:endParaRPr sz="2400" b="1" dirty="0">
                        <a:solidFill>
                          <a:schemeClr val="accent6">
                            <a:lumMod val="50000"/>
                          </a:schemeClr>
                        </a:solidFill>
                      </a:endParaRPr>
                    </a:p>
                  </a:txBody>
                  <a:tcPr marL="91450" marR="91450" marT="45725" marB="45725"/>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2400" i="0" dirty="0">
                          <a:solidFill>
                            <a:schemeClr val="accent6"/>
                          </a:solidFill>
                        </a:rPr>
                        <a:t>Manuela Andres, CHW, Blackstone Valley Community Health Center</a:t>
                      </a:r>
                    </a:p>
                  </a:txBody>
                  <a:tcPr marL="91450" marR="91450" marT="45725" marB="45725"/>
                </a:tc>
                <a:extLst>
                  <a:ext uri="{0D108BD9-81ED-4DB2-BD59-A6C34878D82A}">
                    <a16:rowId xmlns:a16="http://schemas.microsoft.com/office/drawing/2014/main" val="3562862611"/>
                  </a:ext>
                </a:extLst>
              </a:tr>
            </a:tbl>
          </a:graphicData>
        </a:graphic>
      </p:graphicFrame>
      <p:pic>
        <p:nvPicPr>
          <p:cNvPr id="4" name="Picture 3">
            <a:extLst>
              <a:ext uri="{FF2B5EF4-FFF2-40B4-BE49-F238E27FC236}">
                <a16:creationId xmlns:a16="http://schemas.microsoft.com/office/drawing/2014/main" id="{C68CD835-3FE3-8300-5B65-6A2EB4DCFA01}"/>
              </a:ext>
            </a:extLst>
          </p:cNvPr>
          <p:cNvPicPr>
            <a:picLocks noChangeAspect="1"/>
          </p:cNvPicPr>
          <p:nvPr/>
        </p:nvPicPr>
        <p:blipFill>
          <a:blip r:embed="rId5"/>
          <a:stretch>
            <a:fillRect/>
          </a:stretch>
        </p:blipFill>
        <p:spPr>
          <a:xfrm>
            <a:off x="5188947" y="1354032"/>
            <a:ext cx="1401040" cy="1393781"/>
          </a:xfrm>
          <a:prstGeom prst="rect">
            <a:avLst/>
          </a:prstGeom>
        </p:spPr>
      </p:pic>
      <p:grpSp>
        <p:nvGrpSpPr>
          <p:cNvPr id="3" name="Group 2">
            <a:extLst>
              <a:ext uri="{FF2B5EF4-FFF2-40B4-BE49-F238E27FC236}">
                <a16:creationId xmlns:a16="http://schemas.microsoft.com/office/drawing/2014/main" id="{7D8E0907-FA9D-46BF-6021-E8E29F27898A}"/>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794B7900-266E-FF66-06DB-3678A4B9BB54}"/>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2.png">
              <a:extLst>
                <a:ext uri="{FF2B5EF4-FFF2-40B4-BE49-F238E27FC236}">
                  <a16:creationId xmlns:a16="http://schemas.microsoft.com/office/drawing/2014/main" id="{687CE3D7-662F-0437-D0C7-48C649ED69BF}"/>
                </a:ext>
              </a:extLst>
            </p:cNvPr>
            <p:cNvPicPr/>
            <p:nvPr/>
          </p:nvPicPr>
          <p:blipFill>
            <a:blip r:embed="rId6"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809294F6-886D-2FB2-7D19-1B857AF0CD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About Project ECHO | ECHO OEM">
            <a:extLst>
              <a:ext uri="{FF2B5EF4-FFF2-40B4-BE49-F238E27FC236}">
                <a16:creationId xmlns:a16="http://schemas.microsoft.com/office/drawing/2014/main" id="{E690AC01-9A48-044E-83B4-94C4A74860C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3451915-48AC-F184-5B66-F793A50B8062}"/>
              </a:ext>
            </a:extLst>
          </p:cNvPr>
          <p:cNvGrpSpPr/>
          <p:nvPr/>
        </p:nvGrpSpPr>
        <p:grpSpPr>
          <a:xfrm>
            <a:off x="2136103" y="59256"/>
            <a:ext cx="4222103" cy="820400"/>
            <a:chOff x="2136103" y="59256"/>
            <a:chExt cx="4222103" cy="820400"/>
          </a:xfrm>
        </p:grpSpPr>
        <p:sp>
          <p:nvSpPr>
            <p:cNvPr id="11" name="Rectangle 10">
              <a:extLst>
                <a:ext uri="{FF2B5EF4-FFF2-40B4-BE49-F238E27FC236}">
                  <a16:creationId xmlns:a16="http://schemas.microsoft.com/office/drawing/2014/main" id="{89EC42D5-71F2-4961-B77E-CA83FE04EFE6}"/>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4413C69-7E2D-D133-8115-0068CC02B454}"/>
                </a:ext>
              </a:extLst>
            </p:cNvPr>
            <p:cNvPicPr>
              <a:picLocks noChangeAspect="1"/>
            </p:cNvPicPr>
            <p:nvPr/>
          </p:nvPicPr>
          <p:blipFill>
            <a:blip r:embed="rId9"/>
            <a:stretch>
              <a:fillRect/>
            </a:stretch>
          </p:blipFill>
          <p:spPr>
            <a:xfrm>
              <a:off x="2136103" y="59256"/>
              <a:ext cx="2111485" cy="820400"/>
            </a:xfrm>
            <a:prstGeom prst="rect">
              <a:avLst/>
            </a:prstGeom>
          </p:spPr>
        </p:pic>
        <p:pic>
          <p:nvPicPr>
            <p:cNvPr id="13" name="Picture 2" descr="A blue text on a black background&#10;&#10;Description automatically generated">
              <a:extLst>
                <a:ext uri="{FF2B5EF4-FFF2-40B4-BE49-F238E27FC236}">
                  <a16:creationId xmlns:a16="http://schemas.microsoft.com/office/drawing/2014/main" id="{03BA564E-9AEF-9E13-0984-346554559F7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50275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7"/>
          <p:cNvGrpSpPr/>
          <p:nvPr/>
        </p:nvGrpSpPr>
        <p:grpSpPr>
          <a:xfrm>
            <a:off x="9318227" y="1353620"/>
            <a:ext cx="855514" cy="1314841"/>
            <a:chOff x="0" y="0"/>
            <a:chExt cx="304278" cy="456002"/>
          </a:xfrm>
        </p:grpSpPr>
        <p:sp>
          <p:nvSpPr>
            <p:cNvPr id="28" name="Freeform 28"/>
            <p:cNvSpPr/>
            <p:nvPr/>
          </p:nvSpPr>
          <p:spPr>
            <a:xfrm>
              <a:off x="0" y="0"/>
              <a:ext cx="304278" cy="456002"/>
            </a:xfrm>
            <a:custGeom>
              <a:avLst/>
              <a:gdLst/>
              <a:ahLst/>
              <a:cxnLst/>
              <a:rect l="l" t="t" r="r" b="b"/>
              <a:pathLst>
                <a:path w="304278" h="456002">
                  <a:moveTo>
                    <a:pt x="0" y="0"/>
                  </a:moveTo>
                  <a:lnTo>
                    <a:pt x="304278" y="0"/>
                  </a:lnTo>
                  <a:lnTo>
                    <a:pt x="304278" y="456002"/>
                  </a:lnTo>
                  <a:lnTo>
                    <a:pt x="0" y="456002"/>
                  </a:lnTo>
                  <a:close/>
                </a:path>
              </a:pathLst>
            </a:custGeom>
            <a:solidFill>
              <a:srgbClr val="FFFFFF"/>
            </a:solidFill>
          </p:spPr>
          <p:txBody>
            <a:bodyPr/>
            <a:lstStyle/>
            <a:p>
              <a:endParaRPr lang="en-US"/>
            </a:p>
          </p:txBody>
        </p:sp>
        <p:sp>
          <p:nvSpPr>
            <p:cNvPr id="29" name="TextBox 29"/>
            <p:cNvSpPr txBox="1"/>
            <p:nvPr/>
          </p:nvSpPr>
          <p:spPr>
            <a:xfrm>
              <a:off x="0" y="0"/>
              <a:ext cx="812800" cy="812800"/>
            </a:xfrm>
            <a:prstGeom prst="rect">
              <a:avLst/>
            </a:prstGeom>
          </p:spPr>
          <p:txBody>
            <a:bodyPr lIns="33867" tIns="33867" rIns="33867" bIns="33867" rtlCol="0" anchor="ctr"/>
            <a:lstStyle/>
            <a:p>
              <a:pPr algn="ctr">
                <a:lnSpc>
                  <a:spcPts val="1641"/>
                </a:lnSpc>
              </a:pPr>
              <a:endParaRPr sz="1200" dirty="0"/>
            </a:p>
          </p:txBody>
        </p:sp>
      </p:grpSp>
      <p:sp>
        <p:nvSpPr>
          <p:cNvPr id="32" name="TextBox 32"/>
          <p:cNvSpPr txBox="1"/>
          <p:nvPr/>
        </p:nvSpPr>
        <p:spPr>
          <a:xfrm>
            <a:off x="362017" y="896718"/>
            <a:ext cx="11340667" cy="531107"/>
          </a:xfrm>
          <a:prstGeom prst="rect">
            <a:avLst/>
          </a:prstGeom>
        </p:spPr>
        <p:txBody>
          <a:bodyPr lIns="0" tIns="0" rIns="0" bIns="0" rtlCol="0" anchor="t">
            <a:spAutoFit/>
          </a:bodyPr>
          <a:lstStyle/>
          <a:p>
            <a:pPr>
              <a:lnSpc>
                <a:spcPts val="4481"/>
              </a:lnSpc>
            </a:pPr>
            <a:r>
              <a:rPr lang="en-US" sz="3734" b="1" spc="-153" dirty="0">
                <a:solidFill>
                  <a:srgbClr val="006FC0"/>
                </a:solidFill>
                <a:latin typeface="Tahoma"/>
                <a:ea typeface="+mj-ea"/>
                <a:cs typeface="Tahoma"/>
              </a:rPr>
              <a:t>Evaluation &amp; CME</a:t>
            </a:r>
          </a:p>
        </p:txBody>
      </p:sp>
      <p:sp>
        <p:nvSpPr>
          <p:cNvPr id="9" name="Google Shape;525;p40">
            <a:extLst>
              <a:ext uri="{FF2B5EF4-FFF2-40B4-BE49-F238E27FC236}">
                <a16:creationId xmlns:a16="http://schemas.microsoft.com/office/drawing/2014/main" id="{39B1E4E4-8D9B-0CCB-C6F9-DDDE6B569361}"/>
              </a:ext>
            </a:extLst>
          </p:cNvPr>
          <p:cNvSpPr txBox="1"/>
          <p:nvPr/>
        </p:nvSpPr>
        <p:spPr>
          <a:xfrm>
            <a:off x="288300" y="1704854"/>
            <a:ext cx="11340667" cy="1938952"/>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spcBef>
                <a:spcPts val="0"/>
              </a:spcBef>
              <a:spcAft>
                <a:spcPts val="0"/>
              </a:spcAft>
              <a:buClr>
                <a:srgbClr val="000000"/>
              </a:buClr>
              <a:buSzPts val="2400"/>
              <a:buFont typeface="Arial" panose="020B0604020202020204" pitchFamily="34" charset="0"/>
              <a:buChar char="•"/>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Please provide us your feedback!</a:t>
            </a:r>
            <a:b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b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Evaluation/Credit Request Form :</a:t>
            </a:r>
          </a:p>
          <a:p>
            <a:pPr marL="342900" marR="0" lvl="0" indent="-342900" algn="l" defTabSz="914400" rtl="0" eaLnBrk="1" fontAlgn="auto" latinLnBrk="0" hangingPunct="1">
              <a:spcBef>
                <a:spcPts val="0"/>
              </a:spcBef>
              <a:spcAft>
                <a:spcPts val="0"/>
              </a:spcAft>
              <a:buClr>
                <a:srgbClr val="000000"/>
              </a:buClr>
              <a:buSzPts val="2400"/>
              <a:buFont typeface="Arial" panose="020B0604020202020204" pitchFamily="34" charset="0"/>
              <a:buChar char="•"/>
              <a:tabLst/>
              <a:defRPr/>
            </a:pP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indent="-342900">
              <a:buClr>
                <a:srgbClr val="000000"/>
              </a:buClr>
              <a:buSzPts val="2400"/>
              <a:buFont typeface="Arial" panose="020B0604020202020204" pitchFamily="34" charset="0"/>
              <a:buChar char="•"/>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Please request CME credits or a certificate of participation when filling out the evaluation at the end of the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0" name="Google Shape;526;p40">
            <a:extLst>
              <a:ext uri="{FF2B5EF4-FFF2-40B4-BE49-F238E27FC236}">
                <a16:creationId xmlns:a16="http://schemas.microsoft.com/office/drawing/2014/main" id="{78C136B1-EA28-1A5C-BEF6-862BC1AEAFF5}"/>
              </a:ext>
            </a:extLst>
          </p:cNvPr>
          <p:cNvSpPr/>
          <p:nvPr/>
        </p:nvSpPr>
        <p:spPr>
          <a:xfrm>
            <a:off x="511004" y="5153146"/>
            <a:ext cx="1116999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A191A"/>
              </a:buClr>
              <a:buSzPts val="1600"/>
              <a:buFont typeface="Arial"/>
              <a:buNone/>
              <a:tabLst/>
              <a:defRPr/>
            </a:pPr>
            <a:r>
              <a:rPr kumimoji="0" lang="en-US" sz="1600" b="0" i="1" u="none" strike="noStrike" kern="0" cap="none" spc="0" normalizeH="0" baseline="0" noProof="0" dirty="0">
                <a:ln>
                  <a:noFill/>
                </a:ln>
                <a:solidFill>
                  <a:srgbClr val="1A191A"/>
                </a:solidFill>
                <a:effectLst/>
                <a:uLnTx/>
                <a:uFillTx/>
                <a:latin typeface="Arial"/>
                <a:ea typeface="Arial"/>
                <a:cs typeface="Arial"/>
                <a:sym typeface="Arial"/>
              </a:rPr>
              <a:t>Application for CME credit has been filed with the American Academy of Family Physicians. Determination of credit is pending.</a:t>
            </a: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pSp>
        <p:nvGrpSpPr>
          <p:cNvPr id="2" name="Group 1">
            <a:extLst>
              <a:ext uri="{FF2B5EF4-FFF2-40B4-BE49-F238E27FC236}">
                <a16:creationId xmlns:a16="http://schemas.microsoft.com/office/drawing/2014/main" id="{DB8226C2-4C84-9674-6D94-C3FABF03C732}"/>
              </a:ext>
            </a:extLst>
          </p:cNvPr>
          <p:cNvGrpSpPr/>
          <p:nvPr/>
        </p:nvGrpSpPr>
        <p:grpSpPr>
          <a:xfrm>
            <a:off x="6482282" y="-22000"/>
            <a:ext cx="3187498" cy="901656"/>
            <a:chOff x="6482282" y="-22000"/>
            <a:chExt cx="3187498" cy="901656"/>
          </a:xfrm>
        </p:grpSpPr>
        <p:sp>
          <p:nvSpPr>
            <p:cNvPr id="4" name="Rectangle 3">
              <a:extLst>
                <a:ext uri="{FF2B5EF4-FFF2-40B4-BE49-F238E27FC236}">
                  <a16:creationId xmlns:a16="http://schemas.microsoft.com/office/drawing/2014/main" id="{F86136B3-2EAB-5B9A-9A6D-35378F54BE12}"/>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2.png">
              <a:extLst>
                <a:ext uri="{FF2B5EF4-FFF2-40B4-BE49-F238E27FC236}">
                  <a16:creationId xmlns:a16="http://schemas.microsoft.com/office/drawing/2014/main" id="{19DB301A-B73D-BB1C-9805-1A407DA69D68}"/>
                </a:ext>
              </a:extLst>
            </p:cNvPr>
            <p:cNvPicPr/>
            <p:nvPr/>
          </p:nvPicPr>
          <p:blipFill>
            <a:blip r:embed="rId3" cstate="print"/>
            <a:stretch>
              <a:fillRect/>
            </a:stretch>
          </p:blipFill>
          <p:spPr>
            <a:xfrm>
              <a:off x="8797297" y="66693"/>
              <a:ext cx="781270" cy="724271"/>
            </a:xfrm>
            <a:prstGeom prst="rect">
              <a:avLst/>
            </a:prstGeom>
          </p:spPr>
        </p:pic>
        <p:pic>
          <p:nvPicPr>
            <p:cNvPr id="6" name="Picture 2" descr="Our Endorsed Providers | Nebraska Hospitality Association | Nebraska">
              <a:extLst>
                <a:ext uri="{FF2B5EF4-FFF2-40B4-BE49-F238E27FC236}">
                  <a16:creationId xmlns:a16="http://schemas.microsoft.com/office/drawing/2014/main" id="{B99770DB-DDA9-2DD2-EF8D-EF65DF266C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About Project ECHO | ECHO OEM">
            <a:extLst>
              <a:ext uri="{FF2B5EF4-FFF2-40B4-BE49-F238E27FC236}">
                <a16:creationId xmlns:a16="http://schemas.microsoft.com/office/drawing/2014/main" id="{2080AF43-96ED-B611-71F5-A719E80FF8E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1215FAFB-F752-9EB3-49A6-4396A125128B}"/>
              </a:ext>
            </a:extLst>
          </p:cNvPr>
          <p:cNvGrpSpPr/>
          <p:nvPr/>
        </p:nvGrpSpPr>
        <p:grpSpPr>
          <a:xfrm>
            <a:off x="2136103" y="59256"/>
            <a:ext cx="4222103" cy="820400"/>
            <a:chOff x="2136103" y="59256"/>
            <a:chExt cx="4222103" cy="820400"/>
          </a:xfrm>
        </p:grpSpPr>
        <p:sp>
          <p:nvSpPr>
            <p:cNvPr id="8" name="Rectangle 7">
              <a:extLst>
                <a:ext uri="{FF2B5EF4-FFF2-40B4-BE49-F238E27FC236}">
                  <a16:creationId xmlns:a16="http://schemas.microsoft.com/office/drawing/2014/main" id="{212B9A36-9C50-F513-7664-A27AEA0D0086}"/>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8C2C74B-C8C2-80FF-BEC9-C2AD20E82047}"/>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2" name="Picture 2" descr="A blue text on a black background&#10;&#10;Description automatically generated">
              <a:extLst>
                <a:ext uri="{FF2B5EF4-FFF2-40B4-BE49-F238E27FC236}">
                  <a16:creationId xmlns:a16="http://schemas.microsoft.com/office/drawing/2014/main" id="{7A7C0328-5E62-1557-2F65-23E39C60089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84131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6306422"/>
            <a:ext cx="12192000" cy="54610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grpSp>
        <p:nvGrpSpPr>
          <p:cNvPr id="5" name="Group 5"/>
          <p:cNvGrpSpPr>
            <a:grpSpLocks noChangeAspect="1"/>
          </p:cNvGrpSpPr>
          <p:nvPr/>
        </p:nvGrpSpPr>
        <p:grpSpPr>
          <a:xfrm>
            <a:off x="6350" y="6400446"/>
            <a:ext cx="12192000" cy="461089"/>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grpSp>
        <p:nvGrpSpPr>
          <p:cNvPr id="10" name="Group 10"/>
          <p:cNvGrpSpPr/>
          <p:nvPr/>
        </p:nvGrpSpPr>
        <p:grpSpPr>
          <a:xfrm>
            <a:off x="4398799" y="4582830"/>
            <a:ext cx="2936699" cy="1414417"/>
            <a:chOff x="0" y="0"/>
            <a:chExt cx="6812458" cy="3029340"/>
          </a:xfrm>
        </p:grpSpPr>
        <p:sp>
          <p:nvSpPr>
            <p:cNvPr id="11" name="Freeform 11"/>
            <p:cNvSpPr/>
            <p:nvPr/>
          </p:nvSpPr>
          <p:spPr>
            <a:xfrm>
              <a:off x="0" y="0"/>
              <a:ext cx="6812458" cy="3029340"/>
            </a:xfrm>
            <a:custGeom>
              <a:avLst/>
              <a:gdLst/>
              <a:ahLst/>
              <a:cxnLst/>
              <a:rect l="l" t="t" r="r" b="b"/>
              <a:pathLst>
                <a:path w="6812458" h="3029340">
                  <a:moveTo>
                    <a:pt x="0" y="0"/>
                  </a:moveTo>
                  <a:lnTo>
                    <a:pt x="0" y="3029340"/>
                  </a:lnTo>
                  <a:lnTo>
                    <a:pt x="6812458" y="3029340"/>
                  </a:lnTo>
                  <a:lnTo>
                    <a:pt x="6812458" y="0"/>
                  </a:lnTo>
                  <a:lnTo>
                    <a:pt x="0" y="0"/>
                  </a:lnTo>
                  <a:close/>
                  <a:moveTo>
                    <a:pt x="6751497" y="2968379"/>
                  </a:moveTo>
                  <a:lnTo>
                    <a:pt x="59690" y="2968379"/>
                  </a:lnTo>
                  <a:lnTo>
                    <a:pt x="59690" y="59690"/>
                  </a:lnTo>
                  <a:lnTo>
                    <a:pt x="6751497" y="59690"/>
                  </a:lnTo>
                  <a:lnTo>
                    <a:pt x="6751497" y="2968379"/>
                  </a:lnTo>
                  <a:close/>
                </a:path>
              </a:pathLst>
            </a:custGeom>
            <a:solidFill>
              <a:srgbClr val="0070C0"/>
            </a:solidFill>
          </p:spPr>
          <p:txBody>
            <a:bodyPr/>
            <a:lstStyle/>
            <a:p>
              <a:endParaRPr lang="en-US"/>
            </a:p>
          </p:txBody>
        </p:sp>
      </p:grpSp>
      <p:grpSp>
        <p:nvGrpSpPr>
          <p:cNvPr id="12" name="Group 12"/>
          <p:cNvGrpSpPr/>
          <p:nvPr/>
        </p:nvGrpSpPr>
        <p:grpSpPr>
          <a:xfrm>
            <a:off x="5282400" y="3715062"/>
            <a:ext cx="1169497" cy="976847"/>
            <a:chOff x="0" y="0"/>
            <a:chExt cx="529304" cy="457186"/>
          </a:xfrm>
        </p:grpSpPr>
        <p:sp>
          <p:nvSpPr>
            <p:cNvPr id="13" name="Freeform 13"/>
            <p:cNvSpPr/>
            <p:nvPr/>
          </p:nvSpPr>
          <p:spPr>
            <a:xfrm>
              <a:off x="0" y="0"/>
              <a:ext cx="529303" cy="457186"/>
            </a:xfrm>
            <a:custGeom>
              <a:avLst/>
              <a:gdLst/>
              <a:ahLst/>
              <a:cxnLst/>
              <a:rect l="l" t="t" r="r" b="b"/>
              <a:pathLst>
                <a:path w="529303" h="457186">
                  <a:moveTo>
                    <a:pt x="0" y="0"/>
                  </a:moveTo>
                  <a:lnTo>
                    <a:pt x="529303" y="0"/>
                  </a:lnTo>
                  <a:lnTo>
                    <a:pt x="529303" y="457186"/>
                  </a:lnTo>
                  <a:lnTo>
                    <a:pt x="0" y="457186"/>
                  </a:lnTo>
                  <a:close/>
                </a:path>
              </a:pathLst>
            </a:custGeom>
            <a:solidFill>
              <a:srgbClr val="FFFFFF"/>
            </a:solidFill>
          </p:spPr>
          <p:txBody>
            <a:bodyPr/>
            <a:lstStyle/>
            <a:p>
              <a:endParaRPr lang="en-US"/>
            </a:p>
          </p:txBody>
        </p:sp>
        <p:sp>
          <p:nvSpPr>
            <p:cNvPr id="14" name="TextBox 14"/>
            <p:cNvSpPr txBox="1"/>
            <p:nvPr/>
          </p:nvSpPr>
          <p:spPr>
            <a:xfrm>
              <a:off x="0" y="0"/>
              <a:ext cx="812800" cy="812800"/>
            </a:xfrm>
            <a:prstGeom prst="rect">
              <a:avLst/>
            </a:prstGeom>
          </p:spPr>
          <p:txBody>
            <a:bodyPr lIns="33867" tIns="33867" rIns="33867" bIns="33867" rtlCol="0" anchor="ctr"/>
            <a:lstStyle/>
            <a:p>
              <a:pPr algn="ctr">
                <a:lnSpc>
                  <a:spcPts val="1257"/>
                </a:lnSpc>
              </a:pPr>
              <a:endParaRPr sz="1200"/>
            </a:p>
          </p:txBody>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282400" y="3715062"/>
            <a:ext cx="1169497" cy="976847"/>
          </a:xfrm>
          <a:prstGeom prst="rect">
            <a:avLst/>
          </a:prstGeom>
        </p:spPr>
      </p:pic>
      <p:sp>
        <p:nvSpPr>
          <p:cNvPr id="16" name="TextBox 16"/>
          <p:cNvSpPr txBox="1"/>
          <p:nvPr/>
        </p:nvSpPr>
        <p:spPr>
          <a:xfrm>
            <a:off x="4387680" y="4741806"/>
            <a:ext cx="2936699" cy="781275"/>
          </a:xfrm>
          <a:prstGeom prst="rect">
            <a:avLst/>
          </a:prstGeom>
        </p:spPr>
        <p:txBody>
          <a:bodyPr lIns="0" tIns="0" rIns="0" bIns="0" rtlCol="0" anchor="t">
            <a:spAutoFit/>
          </a:bodyPr>
          <a:lstStyle/>
          <a:p>
            <a:pPr algn="ctr">
              <a:lnSpc>
                <a:spcPts val="2135"/>
              </a:lnSpc>
            </a:pPr>
            <a:r>
              <a:rPr lang="en-US" sz="1708" dirty="0">
                <a:solidFill>
                  <a:srgbClr val="000000"/>
                </a:solidFill>
                <a:latin typeface="Montserrat Bold"/>
              </a:rPr>
              <a:t>Use the chat to ask introduce yourself, ask questions and share resources.</a:t>
            </a:r>
          </a:p>
        </p:txBody>
      </p:sp>
      <p:grpSp>
        <p:nvGrpSpPr>
          <p:cNvPr id="17" name="Group 17"/>
          <p:cNvGrpSpPr/>
          <p:nvPr/>
        </p:nvGrpSpPr>
        <p:grpSpPr>
          <a:xfrm>
            <a:off x="542241" y="3802850"/>
            <a:ext cx="3207706" cy="2943004"/>
            <a:chOff x="0" y="0"/>
            <a:chExt cx="6415412" cy="4687467"/>
          </a:xfrm>
        </p:grpSpPr>
        <p:grpSp>
          <p:nvGrpSpPr>
            <p:cNvPr id="18" name="Group 18"/>
            <p:cNvGrpSpPr/>
            <p:nvPr/>
          </p:nvGrpSpPr>
          <p:grpSpPr>
            <a:xfrm>
              <a:off x="0" y="1242312"/>
              <a:ext cx="6033440" cy="2292814"/>
              <a:chOff x="0" y="-496179"/>
              <a:chExt cx="6943074" cy="2638491"/>
            </a:xfrm>
          </p:grpSpPr>
          <p:sp>
            <p:nvSpPr>
              <p:cNvPr id="19" name="Freeform 19"/>
              <p:cNvSpPr/>
              <p:nvPr/>
            </p:nvSpPr>
            <p:spPr>
              <a:xfrm>
                <a:off x="0" y="-496179"/>
                <a:ext cx="6943074" cy="2638491"/>
              </a:xfrm>
              <a:custGeom>
                <a:avLst/>
                <a:gdLst/>
                <a:ahLst/>
                <a:cxnLst/>
                <a:rect l="l" t="t" r="r" b="b"/>
                <a:pathLst>
                  <a:path w="6943074" h="2142312">
                    <a:moveTo>
                      <a:pt x="0" y="0"/>
                    </a:moveTo>
                    <a:lnTo>
                      <a:pt x="0" y="2142312"/>
                    </a:lnTo>
                    <a:lnTo>
                      <a:pt x="6943074" y="2142312"/>
                    </a:lnTo>
                    <a:lnTo>
                      <a:pt x="6943074" y="0"/>
                    </a:lnTo>
                    <a:lnTo>
                      <a:pt x="0" y="0"/>
                    </a:lnTo>
                    <a:close/>
                    <a:moveTo>
                      <a:pt x="6882114" y="2081352"/>
                    </a:moveTo>
                    <a:lnTo>
                      <a:pt x="59690" y="2081352"/>
                    </a:lnTo>
                    <a:lnTo>
                      <a:pt x="59690" y="59690"/>
                    </a:lnTo>
                    <a:lnTo>
                      <a:pt x="6882114" y="59690"/>
                    </a:lnTo>
                    <a:lnTo>
                      <a:pt x="6882114" y="2081352"/>
                    </a:lnTo>
                    <a:close/>
                  </a:path>
                </a:pathLst>
              </a:custGeom>
              <a:solidFill>
                <a:srgbClr val="0070C0"/>
              </a:solidFill>
            </p:spPr>
            <p:txBody>
              <a:bodyPr/>
              <a:lstStyle/>
              <a:p>
                <a:endParaRPr lang="en-US"/>
              </a:p>
            </p:txBody>
          </p:sp>
        </p:grpSp>
        <p:grpSp>
          <p:nvGrpSpPr>
            <p:cNvPr id="20" name="Group 20"/>
            <p:cNvGrpSpPr/>
            <p:nvPr/>
          </p:nvGrpSpPr>
          <p:grpSpPr>
            <a:xfrm>
              <a:off x="1727945" y="0"/>
              <a:ext cx="4687467" cy="4687467"/>
              <a:chOff x="0" y="0"/>
              <a:chExt cx="812800" cy="812800"/>
            </a:xfrm>
          </p:grpSpPr>
          <p:sp>
            <p:nvSpPr>
              <p:cNvPr id="21" name="Freeform 21"/>
              <p:cNvSpPr/>
              <p:nvPr/>
            </p:nvSpPr>
            <p:spPr>
              <a:xfrm>
                <a:off x="0" y="0"/>
                <a:ext cx="461892" cy="356639"/>
              </a:xfrm>
              <a:custGeom>
                <a:avLst/>
                <a:gdLst/>
                <a:ahLst/>
                <a:cxnLst/>
                <a:rect l="l" t="t" r="r" b="b"/>
                <a:pathLst>
                  <a:path w="461892" h="356639">
                    <a:moveTo>
                      <a:pt x="0" y="0"/>
                    </a:moveTo>
                    <a:lnTo>
                      <a:pt x="461892" y="0"/>
                    </a:lnTo>
                    <a:lnTo>
                      <a:pt x="461892" y="356639"/>
                    </a:lnTo>
                    <a:lnTo>
                      <a:pt x="0" y="356639"/>
                    </a:lnTo>
                    <a:close/>
                  </a:path>
                </a:pathLst>
              </a:custGeom>
              <a:solidFill>
                <a:srgbClr val="FFFFFF"/>
              </a:solidFill>
            </p:spPr>
            <p:txBody>
              <a:bodyPr/>
              <a:lstStyle/>
              <a:p>
                <a:endParaRPr lang="en-US"/>
              </a:p>
            </p:txBody>
          </p:sp>
          <p:sp>
            <p:nvSpPr>
              <p:cNvPr id="22" name="TextBox 22"/>
              <p:cNvSpPr txBox="1"/>
              <p:nvPr/>
            </p:nvSpPr>
            <p:spPr>
              <a:xfrm>
                <a:off x="0" y="0"/>
                <a:ext cx="812800" cy="812800"/>
              </a:xfrm>
              <a:prstGeom prst="rect">
                <a:avLst/>
              </a:prstGeom>
            </p:spPr>
            <p:txBody>
              <a:bodyPr lIns="33867" tIns="33867" rIns="33867" bIns="33867" rtlCol="0" anchor="ctr"/>
              <a:lstStyle/>
              <a:p>
                <a:pPr algn="ctr">
                  <a:lnSpc>
                    <a:spcPts val="1641"/>
                  </a:lnSpc>
                </a:pPr>
                <a:endParaRPr sz="1200"/>
              </a:p>
            </p:txBody>
          </p:sp>
        </p:grpSp>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800346" y="88527"/>
              <a:ext cx="2490334" cy="1961341"/>
            </a:xfrm>
            <a:prstGeom prst="rect">
              <a:avLst/>
            </a:prstGeom>
          </p:spPr>
        </p:pic>
        <p:sp>
          <p:nvSpPr>
            <p:cNvPr id="24" name="TextBox 24"/>
            <p:cNvSpPr txBox="1"/>
            <p:nvPr/>
          </p:nvSpPr>
          <p:spPr>
            <a:xfrm>
              <a:off x="57088" y="2202810"/>
              <a:ext cx="5919268" cy="1077218"/>
            </a:xfrm>
            <a:prstGeom prst="rect">
              <a:avLst/>
            </a:prstGeom>
          </p:spPr>
          <p:txBody>
            <a:bodyPr lIns="0" tIns="0" rIns="0" bIns="0" rtlCol="0" anchor="t">
              <a:spAutoFit/>
            </a:bodyPr>
            <a:lstStyle/>
            <a:p>
              <a:pPr algn="ctr">
                <a:lnSpc>
                  <a:spcPts val="2135"/>
                </a:lnSpc>
              </a:pPr>
              <a:r>
                <a:rPr lang="en-US" sz="1708" dirty="0">
                  <a:solidFill>
                    <a:srgbClr val="000000"/>
                  </a:solidFill>
                  <a:latin typeface="Montserrat Bold"/>
                </a:rPr>
                <a:t>Engage and turn your camera on if you are able.</a:t>
              </a:r>
            </a:p>
          </p:txBody>
        </p:sp>
      </p:grpSp>
      <p:grpSp>
        <p:nvGrpSpPr>
          <p:cNvPr id="25" name="Group 25"/>
          <p:cNvGrpSpPr/>
          <p:nvPr/>
        </p:nvGrpSpPr>
        <p:grpSpPr>
          <a:xfrm>
            <a:off x="8181678" y="2419678"/>
            <a:ext cx="3150453" cy="831832"/>
            <a:chOff x="0" y="0"/>
            <a:chExt cx="7251158" cy="1914565"/>
          </a:xfrm>
        </p:grpSpPr>
        <p:sp>
          <p:nvSpPr>
            <p:cNvPr id="26" name="Freeform 26"/>
            <p:cNvSpPr/>
            <p:nvPr/>
          </p:nvSpPr>
          <p:spPr>
            <a:xfrm>
              <a:off x="0" y="0"/>
              <a:ext cx="7251157" cy="1914565"/>
            </a:xfrm>
            <a:custGeom>
              <a:avLst/>
              <a:gdLst/>
              <a:ahLst/>
              <a:cxnLst/>
              <a:rect l="l" t="t" r="r" b="b"/>
              <a:pathLst>
                <a:path w="7251157" h="1914565">
                  <a:moveTo>
                    <a:pt x="0" y="0"/>
                  </a:moveTo>
                  <a:lnTo>
                    <a:pt x="0" y="1914565"/>
                  </a:lnTo>
                  <a:lnTo>
                    <a:pt x="7251157" y="1914565"/>
                  </a:lnTo>
                  <a:lnTo>
                    <a:pt x="7251157" y="0"/>
                  </a:lnTo>
                  <a:lnTo>
                    <a:pt x="0" y="0"/>
                  </a:lnTo>
                  <a:close/>
                  <a:moveTo>
                    <a:pt x="7190198" y="1853605"/>
                  </a:moveTo>
                  <a:lnTo>
                    <a:pt x="59690" y="1853605"/>
                  </a:lnTo>
                  <a:lnTo>
                    <a:pt x="59690" y="59690"/>
                  </a:lnTo>
                  <a:lnTo>
                    <a:pt x="7190198" y="59690"/>
                  </a:lnTo>
                  <a:lnTo>
                    <a:pt x="7190198" y="1853605"/>
                  </a:lnTo>
                  <a:close/>
                </a:path>
              </a:pathLst>
            </a:custGeom>
            <a:solidFill>
              <a:srgbClr val="0070C0"/>
            </a:solidFill>
          </p:spPr>
          <p:txBody>
            <a:bodyPr/>
            <a:lstStyle/>
            <a:p>
              <a:endParaRPr lang="en-US"/>
            </a:p>
          </p:txBody>
        </p:sp>
      </p:grpSp>
      <p:grpSp>
        <p:nvGrpSpPr>
          <p:cNvPr id="27" name="Group 27"/>
          <p:cNvGrpSpPr/>
          <p:nvPr/>
        </p:nvGrpSpPr>
        <p:grpSpPr>
          <a:xfrm>
            <a:off x="9318227" y="1353620"/>
            <a:ext cx="855514" cy="1314841"/>
            <a:chOff x="0" y="0"/>
            <a:chExt cx="304278" cy="456002"/>
          </a:xfrm>
        </p:grpSpPr>
        <p:sp>
          <p:nvSpPr>
            <p:cNvPr id="28" name="Freeform 28"/>
            <p:cNvSpPr/>
            <p:nvPr/>
          </p:nvSpPr>
          <p:spPr>
            <a:xfrm>
              <a:off x="0" y="0"/>
              <a:ext cx="304278" cy="456002"/>
            </a:xfrm>
            <a:custGeom>
              <a:avLst/>
              <a:gdLst/>
              <a:ahLst/>
              <a:cxnLst/>
              <a:rect l="l" t="t" r="r" b="b"/>
              <a:pathLst>
                <a:path w="304278" h="456002">
                  <a:moveTo>
                    <a:pt x="0" y="0"/>
                  </a:moveTo>
                  <a:lnTo>
                    <a:pt x="304278" y="0"/>
                  </a:lnTo>
                  <a:lnTo>
                    <a:pt x="304278" y="456002"/>
                  </a:lnTo>
                  <a:lnTo>
                    <a:pt x="0" y="456002"/>
                  </a:lnTo>
                  <a:close/>
                </a:path>
              </a:pathLst>
            </a:custGeom>
            <a:solidFill>
              <a:srgbClr val="FFFFFF"/>
            </a:solidFill>
          </p:spPr>
          <p:txBody>
            <a:bodyPr/>
            <a:lstStyle/>
            <a:p>
              <a:endParaRPr lang="en-US"/>
            </a:p>
          </p:txBody>
        </p:sp>
        <p:sp>
          <p:nvSpPr>
            <p:cNvPr id="29" name="TextBox 29"/>
            <p:cNvSpPr txBox="1"/>
            <p:nvPr/>
          </p:nvSpPr>
          <p:spPr>
            <a:xfrm>
              <a:off x="0" y="0"/>
              <a:ext cx="812800" cy="812800"/>
            </a:xfrm>
            <a:prstGeom prst="rect">
              <a:avLst/>
            </a:prstGeom>
          </p:spPr>
          <p:txBody>
            <a:bodyPr lIns="33867" tIns="33867" rIns="33867" bIns="33867" rtlCol="0" anchor="ctr"/>
            <a:lstStyle/>
            <a:p>
              <a:pPr algn="ctr">
                <a:lnSpc>
                  <a:spcPts val="1641"/>
                </a:lnSpc>
              </a:pPr>
              <a:endParaRPr sz="1200"/>
            </a:p>
          </p:txBody>
        </p:sp>
      </p:grpSp>
      <p:pic>
        <p:nvPicPr>
          <p:cNvPr id="30" name="Picture 3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312141" y="1366918"/>
            <a:ext cx="818325" cy="1226373"/>
          </a:xfrm>
          <a:prstGeom prst="rect">
            <a:avLst/>
          </a:prstGeom>
        </p:spPr>
      </p:pic>
      <p:sp>
        <p:nvSpPr>
          <p:cNvPr id="31" name="TextBox 31"/>
          <p:cNvSpPr txBox="1"/>
          <p:nvPr/>
        </p:nvSpPr>
        <p:spPr>
          <a:xfrm>
            <a:off x="8224952" y="2641984"/>
            <a:ext cx="3063905" cy="538609"/>
          </a:xfrm>
          <a:prstGeom prst="rect">
            <a:avLst/>
          </a:prstGeom>
        </p:spPr>
        <p:txBody>
          <a:bodyPr lIns="0" tIns="0" rIns="0" bIns="0" rtlCol="0" anchor="t">
            <a:spAutoFit/>
          </a:bodyPr>
          <a:lstStyle/>
          <a:p>
            <a:pPr algn="ctr">
              <a:lnSpc>
                <a:spcPts val="2139"/>
              </a:lnSpc>
            </a:pPr>
            <a:r>
              <a:rPr lang="en-US" sz="1711">
                <a:solidFill>
                  <a:srgbClr val="000000"/>
                </a:solidFill>
                <a:latin typeface="Montserrat Bold"/>
              </a:rPr>
              <a:t>Use reactions &amp; the raise hand feature.</a:t>
            </a:r>
          </a:p>
        </p:txBody>
      </p:sp>
      <p:sp>
        <p:nvSpPr>
          <p:cNvPr id="32" name="TextBox 32"/>
          <p:cNvSpPr txBox="1"/>
          <p:nvPr/>
        </p:nvSpPr>
        <p:spPr>
          <a:xfrm>
            <a:off x="196813" y="860753"/>
            <a:ext cx="11340667" cy="531107"/>
          </a:xfrm>
          <a:prstGeom prst="rect">
            <a:avLst/>
          </a:prstGeom>
        </p:spPr>
        <p:txBody>
          <a:bodyPr lIns="0" tIns="0" rIns="0" bIns="0" rtlCol="0" anchor="t">
            <a:spAutoFit/>
          </a:bodyPr>
          <a:lstStyle/>
          <a:p>
            <a:pPr>
              <a:lnSpc>
                <a:spcPts val="4481"/>
              </a:lnSpc>
            </a:pPr>
            <a:r>
              <a:rPr lang="en-US" sz="3734" b="1" spc="-153" dirty="0">
                <a:solidFill>
                  <a:srgbClr val="006FC0"/>
                </a:solidFill>
                <a:latin typeface="Tahoma"/>
                <a:ea typeface="+mj-ea"/>
                <a:cs typeface="Tahoma"/>
              </a:rPr>
              <a:t>Video Meeting Etiquette</a:t>
            </a:r>
          </a:p>
        </p:txBody>
      </p:sp>
      <p:grpSp>
        <p:nvGrpSpPr>
          <p:cNvPr id="33" name="Group 33"/>
          <p:cNvGrpSpPr/>
          <p:nvPr/>
        </p:nvGrpSpPr>
        <p:grpSpPr>
          <a:xfrm>
            <a:off x="537529" y="2403589"/>
            <a:ext cx="3016720" cy="899961"/>
            <a:chOff x="0" y="0"/>
            <a:chExt cx="7251158" cy="2163198"/>
          </a:xfrm>
        </p:grpSpPr>
        <p:sp>
          <p:nvSpPr>
            <p:cNvPr id="34" name="Freeform 34"/>
            <p:cNvSpPr/>
            <p:nvPr/>
          </p:nvSpPr>
          <p:spPr>
            <a:xfrm>
              <a:off x="0" y="0"/>
              <a:ext cx="7251157" cy="2163198"/>
            </a:xfrm>
            <a:custGeom>
              <a:avLst/>
              <a:gdLst/>
              <a:ahLst/>
              <a:cxnLst/>
              <a:rect l="l" t="t" r="r" b="b"/>
              <a:pathLst>
                <a:path w="7251157" h="2163198">
                  <a:moveTo>
                    <a:pt x="0" y="0"/>
                  </a:moveTo>
                  <a:lnTo>
                    <a:pt x="0" y="2163198"/>
                  </a:lnTo>
                  <a:lnTo>
                    <a:pt x="7251157" y="2163198"/>
                  </a:lnTo>
                  <a:lnTo>
                    <a:pt x="7251157" y="0"/>
                  </a:lnTo>
                  <a:lnTo>
                    <a:pt x="0" y="0"/>
                  </a:lnTo>
                  <a:close/>
                  <a:moveTo>
                    <a:pt x="7190198" y="2102238"/>
                  </a:moveTo>
                  <a:lnTo>
                    <a:pt x="59690" y="2102238"/>
                  </a:lnTo>
                  <a:lnTo>
                    <a:pt x="59690" y="59690"/>
                  </a:lnTo>
                  <a:lnTo>
                    <a:pt x="7190198" y="59690"/>
                  </a:lnTo>
                  <a:lnTo>
                    <a:pt x="7190198" y="2102238"/>
                  </a:lnTo>
                  <a:close/>
                </a:path>
              </a:pathLst>
            </a:custGeom>
            <a:solidFill>
              <a:srgbClr val="0070C0"/>
            </a:solidFill>
          </p:spPr>
          <p:txBody>
            <a:bodyPr/>
            <a:lstStyle/>
            <a:p>
              <a:endParaRPr lang="en-US"/>
            </a:p>
          </p:txBody>
        </p:sp>
      </p:grpSp>
      <p:grpSp>
        <p:nvGrpSpPr>
          <p:cNvPr id="35" name="Group 35"/>
          <p:cNvGrpSpPr/>
          <p:nvPr/>
        </p:nvGrpSpPr>
        <p:grpSpPr>
          <a:xfrm>
            <a:off x="1558777" y="1436758"/>
            <a:ext cx="858823" cy="1148565"/>
            <a:chOff x="0" y="0"/>
            <a:chExt cx="1717646" cy="2297131"/>
          </a:xfrm>
        </p:grpSpPr>
        <p:grpSp>
          <p:nvGrpSpPr>
            <p:cNvPr id="36" name="Group 36"/>
            <p:cNvGrpSpPr/>
            <p:nvPr/>
          </p:nvGrpSpPr>
          <p:grpSpPr>
            <a:xfrm>
              <a:off x="0" y="0"/>
              <a:ext cx="1717646" cy="2297131"/>
              <a:chOff x="0" y="0"/>
              <a:chExt cx="324546" cy="434039"/>
            </a:xfrm>
          </p:grpSpPr>
          <p:sp>
            <p:nvSpPr>
              <p:cNvPr id="37" name="Freeform 37"/>
              <p:cNvSpPr/>
              <p:nvPr/>
            </p:nvSpPr>
            <p:spPr>
              <a:xfrm>
                <a:off x="0" y="0"/>
                <a:ext cx="324546" cy="434039"/>
              </a:xfrm>
              <a:custGeom>
                <a:avLst/>
                <a:gdLst/>
                <a:ahLst/>
                <a:cxnLst/>
                <a:rect l="l" t="t" r="r" b="b"/>
                <a:pathLst>
                  <a:path w="324546" h="434039">
                    <a:moveTo>
                      <a:pt x="0" y="0"/>
                    </a:moveTo>
                    <a:lnTo>
                      <a:pt x="324546" y="0"/>
                    </a:lnTo>
                    <a:lnTo>
                      <a:pt x="324546" y="434039"/>
                    </a:lnTo>
                    <a:lnTo>
                      <a:pt x="0" y="434039"/>
                    </a:lnTo>
                    <a:close/>
                  </a:path>
                </a:pathLst>
              </a:custGeom>
              <a:solidFill>
                <a:srgbClr val="FFFFFF"/>
              </a:solidFill>
            </p:spPr>
            <p:txBody>
              <a:bodyPr/>
              <a:lstStyle/>
              <a:p>
                <a:endParaRPr lang="en-US"/>
              </a:p>
            </p:txBody>
          </p:sp>
          <p:sp>
            <p:nvSpPr>
              <p:cNvPr id="38" name="TextBox 38"/>
              <p:cNvSpPr txBox="1"/>
              <p:nvPr/>
            </p:nvSpPr>
            <p:spPr>
              <a:xfrm>
                <a:off x="0" y="0"/>
                <a:ext cx="812800" cy="812800"/>
              </a:xfrm>
              <a:prstGeom prst="rect">
                <a:avLst/>
              </a:prstGeom>
            </p:spPr>
            <p:txBody>
              <a:bodyPr lIns="33867" tIns="33867" rIns="33867" bIns="33867" rtlCol="0" anchor="ctr"/>
              <a:lstStyle/>
              <a:p>
                <a:pPr algn="ctr">
                  <a:lnSpc>
                    <a:spcPts val="1506"/>
                  </a:lnSpc>
                </a:pPr>
                <a:endParaRPr sz="1200"/>
              </a:p>
            </p:txBody>
          </p:sp>
        </p:grpSp>
        <p:pic>
          <p:nvPicPr>
            <p:cNvPr id="39" name="Picture 3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6155" y="48688"/>
              <a:ext cx="1639319" cy="2248443"/>
            </a:xfrm>
            <a:prstGeom prst="rect">
              <a:avLst/>
            </a:prstGeom>
          </p:spPr>
        </p:pic>
      </p:grpSp>
      <p:sp>
        <p:nvSpPr>
          <p:cNvPr id="40" name="TextBox 40"/>
          <p:cNvSpPr txBox="1"/>
          <p:nvPr/>
        </p:nvSpPr>
        <p:spPr>
          <a:xfrm>
            <a:off x="655877" y="2631524"/>
            <a:ext cx="2789448" cy="615553"/>
          </a:xfrm>
          <a:prstGeom prst="rect">
            <a:avLst/>
          </a:prstGeom>
        </p:spPr>
        <p:txBody>
          <a:bodyPr lIns="0" tIns="0" rIns="0" bIns="0" rtlCol="0" anchor="t">
            <a:spAutoFit/>
          </a:bodyPr>
          <a:lstStyle/>
          <a:p>
            <a:pPr algn="ctr">
              <a:lnSpc>
                <a:spcPts val="2379"/>
              </a:lnSpc>
            </a:pPr>
            <a:r>
              <a:rPr lang="en-US" sz="1699" dirty="0">
                <a:solidFill>
                  <a:srgbClr val="000000"/>
                </a:solidFill>
                <a:latin typeface="Montserrat Bold"/>
              </a:rPr>
              <a:t>Mute your microphone when not talking.</a:t>
            </a:r>
          </a:p>
        </p:txBody>
      </p:sp>
      <p:grpSp>
        <p:nvGrpSpPr>
          <p:cNvPr id="41" name="Group 41"/>
          <p:cNvGrpSpPr/>
          <p:nvPr/>
        </p:nvGrpSpPr>
        <p:grpSpPr>
          <a:xfrm>
            <a:off x="4398799" y="2395352"/>
            <a:ext cx="2936699" cy="908199"/>
            <a:chOff x="0" y="0"/>
            <a:chExt cx="7251158" cy="2242482"/>
          </a:xfrm>
        </p:grpSpPr>
        <p:sp>
          <p:nvSpPr>
            <p:cNvPr id="42" name="Freeform 42"/>
            <p:cNvSpPr/>
            <p:nvPr/>
          </p:nvSpPr>
          <p:spPr>
            <a:xfrm>
              <a:off x="0" y="0"/>
              <a:ext cx="7251157" cy="2242482"/>
            </a:xfrm>
            <a:custGeom>
              <a:avLst/>
              <a:gdLst/>
              <a:ahLst/>
              <a:cxnLst/>
              <a:rect l="l" t="t" r="r" b="b"/>
              <a:pathLst>
                <a:path w="7251157" h="2242482">
                  <a:moveTo>
                    <a:pt x="0" y="0"/>
                  </a:moveTo>
                  <a:lnTo>
                    <a:pt x="0" y="2242482"/>
                  </a:lnTo>
                  <a:lnTo>
                    <a:pt x="7251157" y="2242482"/>
                  </a:lnTo>
                  <a:lnTo>
                    <a:pt x="7251157" y="0"/>
                  </a:lnTo>
                  <a:lnTo>
                    <a:pt x="0" y="0"/>
                  </a:lnTo>
                  <a:close/>
                  <a:moveTo>
                    <a:pt x="7190198" y="2181522"/>
                  </a:moveTo>
                  <a:lnTo>
                    <a:pt x="59690" y="2181522"/>
                  </a:lnTo>
                  <a:lnTo>
                    <a:pt x="59690" y="59690"/>
                  </a:lnTo>
                  <a:lnTo>
                    <a:pt x="7190198" y="59690"/>
                  </a:lnTo>
                  <a:lnTo>
                    <a:pt x="7190198" y="2181522"/>
                  </a:lnTo>
                  <a:close/>
                </a:path>
              </a:pathLst>
            </a:custGeom>
            <a:solidFill>
              <a:srgbClr val="0070C0"/>
            </a:solidFill>
          </p:spPr>
          <p:txBody>
            <a:bodyPr/>
            <a:lstStyle/>
            <a:p>
              <a:endParaRPr lang="en-US"/>
            </a:p>
          </p:txBody>
        </p:sp>
      </p:grpSp>
      <p:grpSp>
        <p:nvGrpSpPr>
          <p:cNvPr id="43" name="Group 43"/>
          <p:cNvGrpSpPr/>
          <p:nvPr/>
        </p:nvGrpSpPr>
        <p:grpSpPr>
          <a:xfrm>
            <a:off x="5401824" y="1450717"/>
            <a:ext cx="930650" cy="1276453"/>
            <a:chOff x="0" y="0"/>
            <a:chExt cx="346253" cy="474911"/>
          </a:xfrm>
        </p:grpSpPr>
        <p:sp>
          <p:nvSpPr>
            <p:cNvPr id="44" name="Freeform 44"/>
            <p:cNvSpPr/>
            <p:nvPr/>
          </p:nvSpPr>
          <p:spPr>
            <a:xfrm>
              <a:off x="0" y="0"/>
              <a:ext cx="346253" cy="474911"/>
            </a:xfrm>
            <a:custGeom>
              <a:avLst/>
              <a:gdLst/>
              <a:ahLst/>
              <a:cxnLst/>
              <a:rect l="l" t="t" r="r" b="b"/>
              <a:pathLst>
                <a:path w="346253" h="474911">
                  <a:moveTo>
                    <a:pt x="0" y="0"/>
                  </a:moveTo>
                  <a:lnTo>
                    <a:pt x="346253" y="0"/>
                  </a:lnTo>
                  <a:lnTo>
                    <a:pt x="346253" y="474911"/>
                  </a:lnTo>
                  <a:lnTo>
                    <a:pt x="0" y="474911"/>
                  </a:lnTo>
                  <a:close/>
                </a:path>
              </a:pathLst>
            </a:custGeom>
            <a:solidFill>
              <a:srgbClr val="FFFFFF"/>
            </a:solidFill>
          </p:spPr>
          <p:txBody>
            <a:bodyPr/>
            <a:lstStyle/>
            <a:p>
              <a:endParaRPr lang="en-US"/>
            </a:p>
          </p:txBody>
        </p:sp>
        <p:sp>
          <p:nvSpPr>
            <p:cNvPr id="45" name="TextBox 45"/>
            <p:cNvSpPr txBox="1"/>
            <p:nvPr/>
          </p:nvSpPr>
          <p:spPr>
            <a:xfrm>
              <a:off x="0" y="0"/>
              <a:ext cx="812800" cy="812800"/>
            </a:xfrm>
            <a:prstGeom prst="rect">
              <a:avLst/>
            </a:prstGeom>
          </p:spPr>
          <p:txBody>
            <a:bodyPr lIns="33867" tIns="33867" rIns="33867" bIns="33867" rtlCol="0" anchor="ctr"/>
            <a:lstStyle/>
            <a:p>
              <a:pPr algn="ctr">
                <a:lnSpc>
                  <a:spcPts val="1529"/>
                </a:lnSpc>
              </a:pPr>
              <a:endParaRPr sz="1200"/>
            </a:p>
          </p:txBody>
        </p:sp>
      </p:grpSp>
      <p:pic>
        <p:nvPicPr>
          <p:cNvPr id="46" name="Picture 4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5387523" y="1466808"/>
            <a:ext cx="828378" cy="1136180"/>
          </a:xfrm>
          <a:prstGeom prst="rect">
            <a:avLst/>
          </a:prstGeom>
        </p:spPr>
      </p:pic>
      <p:sp>
        <p:nvSpPr>
          <p:cNvPr id="47" name="TextBox 47"/>
          <p:cNvSpPr txBox="1"/>
          <p:nvPr/>
        </p:nvSpPr>
        <p:spPr>
          <a:xfrm>
            <a:off x="4464824" y="2672230"/>
            <a:ext cx="2809549" cy="564257"/>
          </a:xfrm>
          <a:prstGeom prst="rect">
            <a:avLst/>
          </a:prstGeom>
        </p:spPr>
        <p:txBody>
          <a:bodyPr lIns="0" tIns="0" rIns="0" bIns="0" rtlCol="0" anchor="t">
            <a:spAutoFit/>
          </a:bodyPr>
          <a:lstStyle/>
          <a:p>
            <a:pPr algn="ctr">
              <a:lnSpc>
                <a:spcPts val="2218"/>
              </a:lnSpc>
            </a:pPr>
            <a:r>
              <a:rPr lang="en-US" sz="1775">
                <a:solidFill>
                  <a:srgbClr val="000000"/>
                </a:solidFill>
                <a:latin typeface="Montserrat Bold"/>
              </a:rPr>
              <a:t>Limit distractions as best as possible.</a:t>
            </a:r>
          </a:p>
        </p:txBody>
      </p:sp>
      <p:grpSp>
        <p:nvGrpSpPr>
          <p:cNvPr id="49" name="Group 49"/>
          <p:cNvGrpSpPr/>
          <p:nvPr/>
        </p:nvGrpSpPr>
        <p:grpSpPr>
          <a:xfrm>
            <a:off x="8192797" y="4554888"/>
            <a:ext cx="3114211" cy="1414417"/>
            <a:chOff x="0" y="0"/>
            <a:chExt cx="7067959" cy="2677307"/>
          </a:xfrm>
        </p:grpSpPr>
        <p:sp>
          <p:nvSpPr>
            <p:cNvPr id="50" name="Freeform 50"/>
            <p:cNvSpPr/>
            <p:nvPr/>
          </p:nvSpPr>
          <p:spPr>
            <a:xfrm>
              <a:off x="0" y="0"/>
              <a:ext cx="7067959" cy="2677307"/>
            </a:xfrm>
            <a:custGeom>
              <a:avLst/>
              <a:gdLst/>
              <a:ahLst/>
              <a:cxnLst/>
              <a:rect l="l" t="t" r="r" b="b"/>
              <a:pathLst>
                <a:path w="7067959" h="2677307">
                  <a:moveTo>
                    <a:pt x="0" y="0"/>
                  </a:moveTo>
                  <a:lnTo>
                    <a:pt x="0" y="2677307"/>
                  </a:lnTo>
                  <a:lnTo>
                    <a:pt x="7067959" y="2677307"/>
                  </a:lnTo>
                  <a:lnTo>
                    <a:pt x="7067959" y="0"/>
                  </a:lnTo>
                  <a:lnTo>
                    <a:pt x="0" y="0"/>
                  </a:lnTo>
                  <a:close/>
                  <a:moveTo>
                    <a:pt x="7006999" y="2616347"/>
                  </a:moveTo>
                  <a:lnTo>
                    <a:pt x="59690" y="2616347"/>
                  </a:lnTo>
                  <a:lnTo>
                    <a:pt x="59690" y="59690"/>
                  </a:lnTo>
                  <a:lnTo>
                    <a:pt x="7006999" y="59690"/>
                  </a:lnTo>
                  <a:lnTo>
                    <a:pt x="7006999" y="2616347"/>
                  </a:lnTo>
                  <a:close/>
                </a:path>
              </a:pathLst>
            </a:custGeom>
            <a:solidFill>
              <a:srgbClr val="0070C0"/>
            </a:solidFill>
          </p:spPr>
          <p:txBody>
            <a:bodyPr/>
            <a:lstStyle/>
            <a:p>
              <a:endParaRPr lang="en-US"/>
            </a:p>
          </p:txBody>
        </p:sp>
      </p:grpSp>
      <p:grpSp>
        <p:nvGrpSpPr>
          <p:cNvPr id="51" name="Group 51"/>
          <p:cNvGrpSpPr/>
          <p:nvPr/>
        </p:nvGrpSpPr>
        <p:grpSpPr>
          <a:xfrm>
            <a:off x="9182445" y="3740460"/>
            <a:ext cx="1134915" cy="1112217"/>
            <a:chOff x="0" y="0"/>
            <a:chExt cx="518764" cy="508389"/>
          </a:xfrm>
        </p:grpSpPr>
        <p:sp>
          <p:nvSpPr>
            <p:cNvPr id="52" name="Freeform 52"/>
            <p:cNvSpPr/>
            <p:nvPr/>
          </p:nvSpPr>
          <p:spPr>
            <a:xfrm>
              <a:off x="0" y="0"/>
              <a:ext cx="518764" cy="508389"/>
            </a:xfrm>
            <a:custGeom>
              <a:avLst/>
              <a:gdLst/>
              <a:ahLst/>
              <a:cxnLst/>
              <a:rect l="l" t="t" r="r" b="b"/>
              <a:pathLst>
                <a:path w="518764" h="508389">
                  <a:moveTo>
                    <a:pt x="0" y="0"/>
                  </a:moveTo>
                  <a:lnTo>
                    <a:pt x="518764" y="0"/>
                  </a:lnTo>
                  <a:lnTo>
                    <a:pt x="518764" y="508389"/>
                  </a:lnTo>
                  <a:lnTo>
                    <a:pt x="0" y="508389"/>
                  </a:lnTo>
                  <a:close/>
                </a:path>
              </a:pathLst>
            </a:custGeom>
            <a:solidFill>
              <a:srgbClr val="FFFFFF"/>
            </a:solidFill>
          </p:spPr>
          <p:txBody>
            <a:bodyPr/>
            <a:lstStyle/>
            <a:p>
              <a:endParaRPr lang="en-US"/>
            </a:p>
          </p:txBody>
        </p:sp>
        <p:sp>
          <p:nvSpPr>
            <p:cNvPr id="53" name="TextBox 53"/>
            <p:cNvSpPr txBox="1"/>
            <p:nvPr/>
          </p:nvSpPr>
          <p:spPr>
            <a:xfrm>
              <a:off x="0" y="0"/>
              <a:ext cx="812800" cy="812800"/>
            </a:xfrm>
            <a:prstGeom prst="rect">
              <a:avLst/>
            </a:prstGeom>
          </p:spPr>
          <p:txBody>
            <a:bodyPr lIns="33867" tIns="33867" rIns="33867" bIns="33867" rtlCol="0" anchor="ctr"/>
            <a:lstStyle/>
            <a:p>
              <a:pPr algn="ctr">
                <a:lnSpc>
                  <a:spcPts val="1245"/>
                </a:lnSpc>
              </a:pPr>
              <a:endParaRPr sz="1200"/>
            </a:p>
          </p:txBody>
        </p:sp>
      </p:grpSp>
      <p:pic>
        <p:nvPicPr>
          <p:cNvPr id="54" name="Picture 54"/>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301227" y="3635822"/>
            <a:ext cx="1134915" cy="1112217"/>
          </a:xfrm>
          <a:prstGeom prst="rect">
            <a:avLst/>
          </a:prstGeom>
        </p:spPr>
      </p:pic>
      <p:sp>
        <p:nvSpPr>
          <p:cNvPr id="55" name="TextBox 55"/>
          <p:cNvSpPr txBox="1"/>
          <p:nvPr/>
        </p:nvSpPr>
        <p:spPr>
          <a:xfrm>
            <a:off x="8170559" y="4810948"/>
            <a:ext cx="3136449" cy="538609"/>
          </a:xfrm>
          <a:prstGeom prst="rect">
            <a:avLst/>
          </a:prstGeom>
        </p:spPr>
        <p:txBody>
          <a:bodyPr lIns="0" tIns="0" rIns="0" bIns="0" rtlCol="0" anchor="t">
            <a:spAutoFit/>
          </a:bodyPr>
          <a:lstStyle/>
          <a:p>
            <a:pPr algn="ctr">
              <a:lnSpc>
                <a:spcPts val="2135"/>
              </a:lnSpc>
            </a:pPr>
            <a:r>
              <a:rPr lang="en-US" sz="1708" dirty="0">
                <a:solidFill>
                  <a:srgbClr val="000000"/>
                </a:solidFill>
                <a:latin typeface="Montserrat Bold"/>
              </a:rPr>
              <a:t>Engage - ask questions, offer feedback, provide support.</a:t>
            </a:r>
          </a:p>
        </p:txBody>
      </p:sp>
      <p:grpSp>
        <p:nvGrpSpPr>
          <p:cNvPr id="4" name="Group 3">
            <a:extLst>
              <a:ext uri="{FF2B5EF4-FFF2-40B4-BE49-F238E27FC236}">
                <a16:creationId xmlns:a16="http://schemas.microsoft.com/office/drawing/2014/main" id="{50149D88-E723-4433-5589-6D859DC38DD3}"/>
              </a:ext>
            </a:extLst>
          </p:cNvPr>
          <p:cNvGrpSpPr/>
          <p:nvPr/>
        </p:nvGrpSpPr>
        <p:grpSpPr>
          <a:xfrm>
            <a:off x="6482282" y="-22000"/>
            <a:ext cx="3187498" cy="901656"/>
            <a:chOff x="6482282" y="-22000"/>
            <a:chExt cx="3187498" cy="901656"/>
          </a:xfrm>
        </p:grpSpPr>
        <p:sp>
          <p:nvSpPr>
            <p:cNvPr id="7" name="Rectangle 6">
              <a:extLst>
                <a:ext uri="{FF2B5EF4-FFF2-40B4-BE49-F238E27FC236}">
                  <a16:creationId xmlns:a16="http://schemas.microsoft.com/office/drawing/2014/main" id="{38CBD1A3-C2A1-2C0A-4C1D-BA93F72503D6}"/>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2.png">
              <a:extLst>
                <a:ext uri="{FF2B5EF4-FFF2-40B4-BE49-F238E27FC236}">
                  <a16:creationId xmlns:a16="http://schemas.microsoft.com/office/drawing/2014/main" id="{E69C6BF4-11B3-AC10-7AEB-F1BBE9620FF4}"/>
                </a:ext>
              </a:extLst>
            </p:cNvPr>
            <p:cNvPicPr/>
            <p:nvPr/>
          </p:nvPicPr>
          <p:blipFill>
            <a:blip r:embed="rId15" cstate="print"/>
            <a:stretch>
              <a:fillRect/>
            </a:stretch>
          </p:blipFill>
          <p:spPr>
            <a:xfrm>
              <a:off x="8797297" y="66693"/>
              <a:ext cx="781270" cy="724271"/>
            </a:xfrm>
            <a:prstGeom prst="rect">
              <a:avLst/>
            </a:prstGeom>
          </p:spPr>
        </p:pic>
        <p:pic>
          <p:nvPicPr>
            <p:cNvPr id="9" name="Picture 2" descr="Our Endorsed Providers | Nebraska Hospitality Association | Nebraska">
              <a:extLst>
                <a:ext uri="{FF2B5EF4-FFF2-40B4-BE49-F238E27FC236}">
                  <a16:creationId xmlns:a16="http://schemas.microsoft.com/office/drawing/2014/main" id="{015BC386-692F-DD06-2A83-C33BAFC3AF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48" name="Picture 2" descr="About Project ECHO | ECHO OEM">
            <a:extLst>
              <a:ext uri="{FF2B5EF4-FFF2-40B4-BE49-F238E27FC236}">
                <a16:creationId xmlns:a16="http://schemas.microsoft.com/office/drawing/2014/main" id="{000A81F6-3DC2-C857-C8B4-6040F9772A0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Group 55">
            <a:extLst>
              <a:ext uri="{FF2B5EF4-FFF2-40B4-BE49-F238E27FC236}">
                <a16:creationId xmlns:a16="http://schemas.microsoft.com/office/drawing/2014/main" id="{1A17F713-0D38-1DF4-BC23-F2E3D943F570}"/>
              </a:ext>
            </a:extLst>
          </p:cNvPr>
          <p:cNvGrpSpPr/>
          <p:nvPr/>
        </p:nvGrpSpPr>
        <p:grpSpPr>
          <a:xfrm>
            <a:off x="2136103" y="59256"/>
            <a:ext cx="4222103" cy="820400"/>
            <a:chOff x="2136103" y="59256"/>
            <a:chExt cx="4222103" cy="820400"/>
          </a:xfrm>
        </p:grpSpPr>
        <p:sp>
          <p:nvSpPr>
            <p:cNvPr id="57" name="Rectangle 56">
              <a:extLst>
                <a:ext uri="{FF2B5EF4-FFF2-40B4-BE49-F238E27FC236}">
                  <a16:creationId xmlns:a16="http://schemas.microsoft.com/office/drawing/2014/main" id="{D53A03CE-1C2D-AD3E-74D2-437D8DAEF851}"/>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328DD58B-A3A5-9B0F-1C34-73696CA100CC}"/>
                </a:ext>
              </a:extLst>
            </p:cNvPr>
            <p:cNvPicPr>
              <a:picLocks noChangeAspect="1"/>
            </p:cNvPicPr>
            <p:nvPr/>
          </p:nvPicPr>
          <p:blipFill>
            <a:blip r:embed="rId18"/>
            <a:stretch>
              <a:fillRect/>
            </a:stretch>
          </p:blipFill>
          <p:spPr>
            <a:xfrm>
              <a:off x="2136103" y="59256"/>
              <a:ext cx="2111485" cy="820400"/>
            </a:xfrm>
            <a:prstGeom prst="rect">
              <a:avLst/>
            </a:prstGeom>
          </p:spPr>
        </p:pic>
        <p:pic>
          <p:nvPicPr>
            <p:cNvPr id="59" name="Picture 2" descr="A blue text on a black background&#10;&#10;Description automatically generated">
              <a:extLst>
                <a:ext uri="{FF2B5EF4-FFF2-40B4-BE49-F238E27FC236}">
                  <a16:creationId xmlns:a16="http://schemas.microsoft.com/office/drawing/2014/main" id="{AC5CC351-A07C-A7E0-12A3-1E1BF8C3F239}"/>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8215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out Project ECHO | ECHO OEM">
            <a:extLst>
              <a:ext uri="{FF2B5EF4-FFF2-40B4-BE49-F238E27FC236}">
                <a16:creationId xmlns:a16="http://schemas.microsoft.com/office/drawing/2014/main" id="{90161FDD-C173-918B-D7FB-1E74824136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0555CF74-2FBE-2273-D7D3-CBA7CC4FA034}"/>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31324DA6-5429-3801-1A81-14B8AFD43005}"/>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70137BCB-FF37-9E5E-4BDA-DA17C189118B}"/>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41EBDF93-D587-CFE0-18A1-88D60FD3DA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2">
            <a:extLst>
              <a:ext uri="{FF2B5EF4-FFF2-40B4-BE49-F238E27FC236}">
                <a16:creationId xmlns:a16="http://schemas.microsoft.com/office/drawing/2014/main" id="{F3174EC0-4567-5B35-53D9-5E7D28E8F043}"/>
              </a:ext>
            </a:extLst>
          </p:cNvPr>
          <p:cNvPicPr>
            <a:picLocks noChangeAspect="1"/>
          </p:cNvPicPr>
          <p:nvPr/>
        </p:nvPicPr>
        <p:blipFill rotWithShape="1">
          <a:blip r:embed="rId6"/>
          <a:srcRect l="11762" t="2916" r="19060" b="5313"/>
          <a:stretch/>
        </p:blipFill>
        <p:spPr>
          <a:xfrm>
            <a:off x="721239" y="1818900"/>
            <a:ext cx="1992923" cy="1992923"/>
          </a:xfrm>
          <a:prstGeom prst="rect">
            <a:avLst/>
          </a:prstGeom>
        </p:spPr>
      </p:pic>
      <p:pic>
        <p:nvPicPr>
          <p:cNvPr id="15" name="Picture 14">
            <a:extLst>
              <a:ext uri="{FF2B5EF4-FFF2-40B4-BE49-F238E27FC236}">
                <a16:creationId xmlns:a16="http://schemas.microsoft.com/office/drawing/2014/main" id="{FF8C3DBE-1A43-F125-7656-0038DE775499}"/>
              </a:ext>
            </a:extLst>
          </p:cNvPr>
          <p:cNvPicPr>
            <a:picLocks noChangeAspect="1"/>
          </p:cNvPicPr>
          <p:nvPr/>
        </p:nvPicPr>
        <p:blipFill rotWithShape="1">
          <a:blip r:embed="rId7"/>
          <a:srcRect l="55" r="55"/>
          <a:stretch/>
        </p:blipFill>
        <p:spPr>
          <a:xfrm>
            <a:off x="721238" y="4077767"/>
            <a:ext cx="1992923" cy="1992923"/>
          </a:xfrm>
          <a:prstGeom prst="rect">
            <a:avLst/>
          </a:prstGeom>
        </p:spPr>
      </p:pic>
      <p:sp>
        <p:nvSpPr>
          <p:cNvPr id="21" name="TextBox 20">
            <a:extLst>
              <a:ext uri="{FF2B5EF4-FFF2-40B4-BE49-F238E27FC236}">
                <a16:creationId xmlns:a16="http://schemas.microsoft.com/office/drawing/2014/main" id="{45AECDC2-6A32-BA2C-3534-813C4A8BD4D7}"/>
              </a:ext>
            </a:extLst>
          </p:cNvPr>
          <p:cNvSpPr txBox="1"/>
          <p:nvPr/>
        </p:nvSpPr>
        <p:spPr>
          <a:xfrm>
            <a:off x="2837255" y="4077767"/>
            <a:ext cx="8792308" cy="1815882"/>
          </a:xfrm>
          <a:prstGeom prst="rect">
            <a:avLst/>
          </a:prstGeom>
          <a:noFill/>
        </p:spPr>
        <p:txBody>
          <a:bodyPr wrap="square">
            <a:spAutoFit/>
          </a:bodyPr>
          <a:lstStyle/>
          <a:p>
            <a:pPr algn="l" rtl="0">
              <a:buNone/>
            </a:pPr>
            <a:r>
              <a:rPr lang="en-US" sz="1600" b="1"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Jeff Gilbert </a:t>
            </a:r>
            <a:r>
              <a:rPr lang="en-US" sz="1600" b="0"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is the </a:t>
            </a:r>
            <a:r>
              <a:rPr lang="en-US" sz="1600" b="1"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Partnership &amp; Project Manager </a:t>
            </a:r>
            <a:r>
              <a:rPr lang="en-US" sz="1600" b="0"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at Legal Key and a long-time champion of health equity and sustainable food systems. He previously worked in the intersection of partnerships and communications at the Somerville-based urban agriculture company Green City Growers. Jeff received a Master of Public Health degree in Health Behavior from the University of North Carolina at Chapel Hill Gillings School of Global Public Health where he provided mixed-methods evaluation support to the Granville-Vance Public Health Department and the Inter-Faith Food Shuttle. He received his Bachelor of Arts from Lehigh University.</a:t>
            </a:r>
          </a:p>
        </p:txBody>
      </p:sp>
      <p:sp>
        <p:nvSpPr>
          <p:cNvPr id="24" name="TextBox 23">
            <a:extLst>
              <a:ext uri="{FF2B5EF4-FFF2-40B4-BE49-F238E27FC236}">
                <a16:creationId xmlns:a16="http://schemas.microsoft.com/office/drawing/2014/main" id="{79A614D0-C869-9B33-A836-838D2C2AF65F}"/>
              </a:ext>
            </a:extLst>
          </p:cNvPr>
          <p:cNvSpPr txBox="1"/>
          <p:nvPr/>
        </p:nvSpPr>
        <p:spPr>
          <a:xfrm>
            <a:off x="2837255" y="1792053"/>
            <a:ext cx="8792308" cy="2062103"/>
          </a:xfrm>
          <a:prstGeom prst="rect">
            <a:avLst/>
          </a:prstGeom>
          <a:noFill/>
        </p:spPr>
        <p:txBody>
          <a:bodyPr wrap="square">
            <a:spAutoFit/>
          </a:bodyPr>
          <a:lstStyle/>
          <a:p>
            <a:pPr algn="l" rtl="0">
              <a:buNone/>
            </a:pPr>
            <a:r>
              <a:rPr lang="en-US" sz="1600" b="1"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Rebecca M. Kislak </a:t>
            </a:r>
            <a:r>
              <a:rPr lang="en-US" sz="1600"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is a </a:t>
            </a:r>
            <a:r>
              <a:rPr lang="en-US" sz="1600" b="1"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Law and Policy Consultant </a:t>
            </a:r>
            <a:r>
              <a:rPr lang="en-US" sz="1600" i="0" dirty="0">
                <a:solidFill>
                  <a:schemeClr val="accent6">
                    <a:lumMod val="50000"/>
                  </a:schemeClr>
                </a:solidFill>
                <a:effectLst/>
                <a:latin typeface="Roboto" panose="02000000000000000000" pitchFamily="2" charset="0"/>
                <a:ea typeface="Roboto" panose="02000000000000000000" pitchFamily="2" charset="0"/>
                <a:cs typeface="Roboto" panose="02000000000000000000" pitchFamily="2" charset="0"/>
              </a:rPr>
              <a:t>whose career is rooted in collaborative law and policy. Rebecca was a founding attorney of the Medical-Legal Partnership at Community Legal Aid in Worcester, MA, and director of the initial Rhode Island Medical-Legal Partnership program. She also served as Policy Director and Counsel at the Rhode Island Health Center Association. Rebecca teaches health policy as an adjunct professor at Rhode Island College and the Brown University School of Public Health and represents her Providence district as a State Representative in the Rhode Island General Assembly. A graduate of Georgetown University Law Center and Brown University, she is licensed to practice law in RI, MA, and PA.</a:t>
            </a:r>
          </a:p>
        </p:txBody>
      </p:sp>
      <p:sp>
        <p:nvSpPr>
          <p:cNvPr id="25" name="Title 3">
            <a:extLst>
              <a:ext uri="{FF2B5EF4-FFF2-40B4-BE49-F238E27FC236}">
                <a16:creationId xmlns:a16="http://schemas.microsoft.com/office/drawing/2014/main" id="{12B98966-A38E-A59E-7414-C2194150A856}"/>
              </a:ext>
            </a:extLst>
          </p:cNvPr>
          <p:cNvSpPr txBox="1">
            <a:spLocks/>
          </p:cNvSpPr>
          <p:nvPr/>
        </p:nvSpPr>
        <p:spPr>
          <a:xfrm>
            <a:off x="601725" y="921819"/>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Faculty Introduction</a:t>
            </a:r>
            <a:endParaRPr lang="en-US" sz="3600" dirty="0"/>
          </a:p>
        </p:txBody>
      </p:sp>
      <p:grpSp>
        <p:nvGrpSpPr>
          <p:cNvPr id="2" name="Group 1">
            <a:extLst>
              <a:ext uri="{FF2B5EF4-FFF2-40B4-BE49-F238E27FC236}">
                <a16:creationId xmlns:a16="http://schemas.microsoft.com/office/drawing/2014/main" id="{801B9AF8-96C6-1D92-787D-1B60BB56A8CF}"/>
              </a:ext>
            </a:extLst>
          </p:cNvPr>
          <p:cNvGrpSpPr/>
          <p:nvPr/>
        </p:nvGrpSpPr>
        <p:grpSpPr>
          <a:xfrm>
            <a:off x="2136103" y="59256"/>
            <a:ext cx="4222103" cy="820400"/>
            <a:chOff x="2136103" y="59256"/>
            <a:chExt cx="4222103" cy="820400"/>
          </a:xfrm>
        </p:grpSpPr>
        <p:sp>
          <p:nvSpPr>
            <p:cNvPr id="6" name="Rectangle 5">
              <a:extLst>
                <a:ext uri="{FF2B5EF4-FFF2-40B4-BE49-F238E27FC236}">
                  <a16:creationId xmlns:a16="http://schemas.microsoft.com/office/drawing/2014/main" id="{8160830E-85D8-9BCF-7EA1-A02B81043B89}"/>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610943C-DAA1-8249-C617-92816BB3D8FD}"/>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0" name="Picture 2" descr="A blue text on a black background&#10;&#10;Description automatically generated">
              <a:extLst>
                <a:ext uri="{FF2B5EF4-FFF2-40B4-BE49-F238E27FC236}">
                  <a16:creationId xmlns:a16="http://schemas.microsoft.com/office/drawing/2014/main" id="{01FAAEDE-33DC-242F-42FB-1B8DDCDF31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5081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out Project ECHO | ECHO OEM">
            <a:extLst>
              <a:ext uri="{FF2B5EF4-FFF2-40B4-BE49-F238E27FC236}">
                <a16:creationId xmlns:a16="http://schemas.microsoft.com/office/drawing/2014/main" id="{C1A6751E-23D8-23E3-975E-2806B06F40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E78B890C-0801-9AF2-3CC0-88AD540B2FCE}"/>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4BF3098D-9E7A-5E1E-2427-42DFE141DD9F}"/>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09201BDC-EDE0-B4D0-0FE0-64AC50FE1D37}"/>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44E01358-2E85-D951-965E-21E9282843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3">
            <a:extLst>
              <a:ext uri="{FF2B5EF4-FFF2-40B4-BE49-F238E27FC236}">
                <a16:creationId xmlns:a16="http://schemas.microsoft.com/office/drawing/2014/main" id="{8BEDE6B4-D50E-FC19-F53C-CB46F61EAAF3}"/>
              </a:ext>
            </a:extLst>
          </p:cNvPr>
          <p:cNvSpPr txBox="1">
            <a:spLocks/>
          </p:cNvSpPr>
          <p:nvPr/>
        </p:nvSpPr>
        <p:spPr>
          <a:xfrm>
            <a:off x="-4033319" y="3752049"/>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endParaRPr lang="en-US" dirty="0"/>
          </a:p>
        </p:txBody>
      </p:sp>
      <p:sp>
        <p:nvSpPr>
          <p:cNvPr id="15" name="Content Placeholder 8">
            <a:extLst>
              <a:ext uri="{FF2B5EF4-FFF2-40B4-BE49-F238E27FC236}">
                <a16:creationId xmlns:a16="http://schemas.microsoft.com/office/drawing/2014/main" id="{C3EBC36E-3D6A-7154-EBAD-6EB932AA9FF4}"/>
              </a:ext>
            </a:extLst>
          </p:cNvPr>
          <p:cNvSpPr>
            <a:spLocks noGrp="1"/>
          </p:cNvSpPr>
          <p:nvPr>
            <p:ph idx="1"/>
          </p:nvPr>
        </p:nvSpPr>
        <p:spPr>
          <a:xfrm>
            <a:off x="601725" y="1939028"/>
            <a:ext cx="9335541" cy="3581072"/>
          </a:xfrm>
        </p:spPr>
        <p:txBody>
          <a:bodyPr>
            <a:normAutofit/>
          </a:bodyPr>
          <a:lstStyle/>
          <a:p>
            <a:pPr marL="0" indent="0">
              <a:buNone/>
            </a:pPr>
            <a:r>
              <a:rPr lang="en-US" sz="2400" dirty="0">
                <a:latin typeface="Roboto" panose="02000000000000000000" pitchFamily="2" charset="0"/>
                <a:ea typeface="Roboto" panose="02000000000000000000" pitchFamily="2" charset="0"/>
                <a:cs typeface="Roboto" panose="02000000000000000000" pitchFamily="2" charset="0"/>
              </a:rPr>
              <a:t>Session presenters have no financial relationships with a commercial entity producing healthcare-related products used on or by patients.</a:t>
            </a:r>
            <a:br>
              <a:rPr lang="en-US" sz="2400" dirty="0">
                <a:latin typeface="Roboto" panose="02000000000000000000" pitchFamily="2" charset="0"/>
                <a:ea typeface="Roboto" panose="02000000000000000000" pitchFamily="2" charset="0"/>
                <a:cs typeface="Roboto" panose="02000000000000000000" pitchFamily="2" charset="0"/>
              </a:rPr>
            </a:br>
            <a:br>
              <a:rPr lang="en-US" sz="2400" dirty="0">
                <a:latin typeface="Roboto" panose="02000000000000000000" pitchFamily="2" charset="0"/>
                <a:ea typeface="Roboto" panose="02000000000000000000" pitchFamily="2" charset="0"/>
                <a:cs typeface="Roboto" panose="02000000000000000000" pitchFamily="2" charset="0"/>
              </a:rPr>
            </a:br>
            <a:r>
              <a:rPr lang="en-US" sz="2400" dirty="0">
                <a:latin typeface="Roboto" panose="02000000000000000000" pitchFamily="2" charset="0"/>
                <a:ea typeface="Roboto" panose="02000000000000000000" pitchFamily="2" charset="0"/>
                <a:cs typeface="Roboto" panose="02000000000000000000" pitchFamily="2" charset="0"/>
              </a:rPr>
              <a:t>If CME credits are offered, all relevant financial relationships of those on the session planning committee have been disclosed and, if necessary, mitigated.</a:t>
            </a:r>
          </a:p>
        </p:txBody>
      </p:sp>
      <p:sp>
        <p:nvSpPr>
          <p:cNvPr id="16" name="Title 3">
            <a:extLst>
              <a:ext uri="{FF2B5EF4-FFF2-40B4-BE49-F238E27FC236}">
                <a16:creationId xmlns:a16="http://schemas.microsoft.com/office/drawing/2014/main" id="{EA712C16-1423-CA67-EAF9-58BFD650C3B2}"/>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4400" spc="-153" dirty="0">
                <a:solidFill>
                  <a:srgbClr val="006FC0"/>
                </a:solidFill>
                <a:latin typeface="Tahoma"/>
                <a:cs typeface="Tahoma"/>
              </a:rPr>
              <a:t>Disclosures</a:t>
            </a:r>
            <a:endParaRPr lang="en-US" dirty="0"/>
          </a:p>
        </p:txBody>
      </p:sp>
      <p:grpSp>
        <p:nvGrpSpPr>
          <p:cNvPr id="2" name="Group 1">
            <a:extLst>
              <a:ext uri="{FF2B5EF4-FFF2-40B4-BE49-F238E27FC236}">
                <a16:creationId xmlns:a16="http://schemas.microsoft.com/office/drawing/2014/main" id="{AFF234FC-EA29-EC89-D33E-D7985FEED44C}"/>
              </a:ext>
            </a:extLst>
          </p:cNvPr>
          <p:cNvGrpSpPr/>
          <p:nvPr/>
        </p:nvGrpSpPr>
        <p:grpSpPr>
          <a:xfrm>
            <a:off x="2136103" y="59256"/>
            <a:ext cx="4222103" cy="820400"/>
            <a:chOff x="2136103" y="59256"/>
            <a:chExt cx="4222103" cy="820400"/>
          </a:xfrm>
        </p:grpSpPr>
        <p:sp>
          <p:nvSpPr>
            <p:cNvPr id="6" name="Rectangle 5">
              <a:extLst>
                <a:ext uri="{FF2B5EF4-FFF2-40B4-BE49-F238E27FC236}">
                  <a16:creationId xmlns:a16="http://schemas.microsoft.com/office/drawing/2014/main" id="{23CC144F-5F92-7E10-743F-689F1A68C487}"/>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D428A817-09F8-F159-88B0-A4CF28D2A4FF}"/>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0" name="Picture 2" descr="A blue text on a black background&#10;&#10;Description automatically generated">
              <a:extLst>
                <a:ext uri="{FF2B5EF4-FFF2-40B4-BE49-F238E27FC236}">
                  <a16:creationId xmlns:a16="http://schemas.microsoft.com/office/drawing/2014/main" id="{5338BE01-90CB-F0B8-2503-136D8FCE7ED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02553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out Project ECHO | ECHO OEM">
            <a:extLst>
              <a:ext uri="{FF2B5EF4-FFF2-40B4-BE49-F238E27FC236}">
                <a16:creationId xmlns:a16="http://schemas.microsoft.com/office/drawing/2014/main" id="{E0C4CABF-DFE0-C5C8-62E1-C729E1367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507FF118-B640-DE0E-4D1A-BF7AFB68F8DB}"/>
              </a:ext>
            </a:extLst>
          </p:cNvPr>
          <p:cNvGrpSpPr/>
          <p:nvPr/>
        </p:nvGrpSpPr>
        <p:grpSpPr>
          <a:xfrm>
            <a:off x="6482282" y="-22000"/>
            <a:ext cx="3187498" cy="901656"/>
            <a:chOff x="6482282" y="-22000"/>
            <a:chExt cx="3187498" cy="901656"/>
          </a:xfrm>
        </p:grpSpPr>
        <p:sp>
          <p:nvSpPr>
            <p:cNvPr id="5" name="Rectangle 4">
              <a:extLst>
                <a:ext uri="{FF2B5EF4-FFF2-40B4-BE49-F238E27FC236}">
                  <a16:creationId xmlns:a16="http://schemas.microsoft.com/office/drawing/2014/main" id="{569D4291-B487-4243-09ED-B771D90EFD74}"/>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2.png">
              <a:extLst>
                <a:ext uri="{FF2B5EF4-FFF2-40B4-BE49-F238E27FC236}">
                  <a16:creationId xmlns:a16="http://schemas.microsoft.com/office/drawing/2014/main" id="{CEA0326F-1E73-5DF4-8BA2-9C36C17FF39D}"/>
                </a:ext>
              </a:extLst>
            </p:cNvPr>
            <p:cNvPicPr/>
            <p:nvPr/>
          </p:nvPicPr>
          <p:blipFill>
            <a:blip r:embed="rId4" cstate="print"/>
            <a:stretch>
              <a:fillRect/>
            </a:stretch>
          </p:blipFill>
          <p:spPr>
            <a:xfrm>
              <a:off x="8797297" y="66693"/>
              <a:ext cx="781270" cy="724271"/>
            </a:xfrm>
            <a:prstGeom prst="rect">
              <a:avLst/>
            </a:prstGeom>
          </p:spPr>
        </p:pic>
        <p:pic>
          <p:nvPicPr>
            <p:cNvPr id="8" name="Picture 2" descr="Our Endorsed Providers | Nebraska Hospitality Association | Nebraska">
              <a:extLst>
                <a:ext uri="{FF2B5EF4-FFF2-40B4-BE49-F238E27FC236}">
                  <a16:creationId xmlns:a16="http://schemas.microsoft.com/office/drawing/2014/main" id="{9FEC8EC2-B935-1A46-2350-D0BBB9DF9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Content Placeholder 8">
            <a:extLst>
              <a:ext uri="{FF2B5EF4-FFF2-40B4-BE49-F238E27FC236}">
                <a16:creationId xmlns:a16="http://schemas.microsoft.com/office/drawing/2014/main" id="{18BC6DEF-AEF1-B663-8563-38D5B4BCAE09}"/>
              </a:ext>
            </a:extLst>
          </p:cNvPr>
          <p:cNvSpPr txBox="1">
            <a:spLocks/>
          </p:cNvSpPr>
          <p:nvPr/>
        </p:nvSpPr>
        <p:spPr>
          <a:xfrm>
            <a:off x="601725" y="1939028"/>
            <a:ext cx="9335541" cy="3581072"/>
          </a:xfrm>
          <a:prstGeom prst="rect">
            <a:avLst/>
          </a:prstGeom>
        </p:spPr>
        <p:txBody>
          <a:bodyPr vert="horz" lIns="91440" tIns="45720" rIns="91440" bIns="45720" rtlCol="0">
            <a:normAutofit/>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ysClr val="windowText" lastClr="000000"/>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ysClr val="windowText" lastClr="000000"/>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ysClr val="windowText" lastClr="000000"/>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571500" indent="-571500">
              <a:lnSpc>
                <a:spcPct val="100000"/>
              </a:lnSpc>
              <a:spcBef>
                <a:spcPts val="1800"/>
              </a:spcBef>
              <a:buFont typeface="Wingdings" panose="05000000000000000000" pitchFamily="2" charset="2"/>
              <a:buChar char="§"/>
            </a:pPr>
            <a:r>
              <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rPr>
              <a:t>Describe </a:t>
            </a: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the key components of the DULCE intervention within prenatal and primary </a:t>
            </a:r>
            <a:r>
              <a:rPr lang="en-US" sz="2400">
                <a:solidFill>
                  <a:schemeClr val="accent6"/>
                </a:solidFill>
                <a:latin typeface="Roboto" panose="02000000000000000000" pitchFamily="2" charset="0"/>
                <a:ea typeface="Roboto" panose="02000000000000000000" pitchFamily="2" charset="0"/>
                <a:cs typeface="Roboto" panose="02000000000000000000" pitchFamily="2" charset="0"/>
              </a:rPr>
              <a:t>care practice.</a:t>
            </a:r>
            <a:endPar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endParaRPr>
          </a:p>
          <a:p>
            <a:pPr marL="571500" indent="-571500">
              <a:lnSpc>
                <a:spcPct val="100000"/>
              </a:lnSpc>
              <a:spcBef>
                <a:spcPts val="1800"/>
              </a:spcBef>
              <a:buFont typeface="Wingdings" panose="05000000000000000000" pitchFamily="2" charset="2"/>
              <a:buChar char="§"/>
            </a:pPr>
            <a:r>
              <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rPr>
              <a:t>Identify</a:t>
            </a: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 the roles and responsibilities of DULCE interdisciplinary team members.</a:t>
            </a:r>
          </a:p>
          <a:p>
            <a:pPr marL="571500" indent="-571500">
              <a:lnSpc>
                <a:spcPct val="100000"/>
              </a:lnSpc>
              <a:spcBef>
                <a:spcPts val="1800"/>
              </a:spcBef>
              <a:buFont typeface="Wingdings" panose="05000000000000000000" pitchFamily="2" charset="2"/>
              <a:buChar char="§"/>
            </a:pPr>
            <a:r>
              <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rPr>
              <a:t>Recognize </a:t>
            </a:r>
            <a:r>
              <a:rPr lang="en-US" sz="2400" dirty="0">
                <a:solidFill>
                  <a:schemeClr val="accent6"/>
                </a:solidFill>
                <a:latin typeface="Roboto" panose="02000000000000000000" pitchFamily="2" charset="0"/>
                <a:ea typeface="Roboto" panose="02000000000000000000" pitchFamily="2" charset="0"/>
                <a:cs typeface="Roboto" panose="02000000000000000000" pitchFamily="2" charset="0"/>
              </a:rPr>
              <a:t>evidence of positive DULCE outcomes.</a:t>
            </a:r>
            <a:endPar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10" name="Title 3">
            <a:extLst>
              <a:ext uri="{FF2B5EF4-FFF2-40B4-BE49-F238E27FC236}">
                <a16:creationId xmlns:a16="http://schemas.microsoft.com/office/drawing/2014/main" id="{4C80D9CF-4063-2E73-7119-E5BAF42773D0}"/>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Learning Objectives</a:t>
            </a:r>
            <a:endParaRPr lang="en-US" sz="3600" dirty="0"/>
          </a:p>
        </p:txBody>
      </p:sp>
      <p:grpSp>
        <p:nvGrpSpPr>
          <p:cNvPr id="2" name="Group 1">
            <a:extLst>
              <a:ext uri="{FF2B5EF4-FFF2-40B4-BE49-F238E27FC236}">
                <a16:creationId xmlns:a16="http://schemas.microsoft.com/office/drawing/2014/main" id="{9537BEF4-C106-A5CB-9363-77374D1B20F1}"/>
              </a:ext>
            </a:extLst>
          </p:cNvPr>
          <p:cNvGrpSpPr/>
          <p:nvPr/>
        </p:nvGrpSpPr>
        <p:grpSpPr>
          <a:xfrm>
            <a:off x="2136103" y="59256"/>
            <a:ext cx="4222103" cy="820400"/>
            <a:chOff x="2136103" y="59256"/>
            <a:chExt cx="4222103" cy="820400"/>
          </a:xfrm>
        </p:grpSpPr>
        <p:sp>
          <p:nvSpPr>
            <p:cNvPr id="6" name="Rectangle 5">
              <a:extLst>
                <a:ext uri="{FF2B5EF4-FFF2-40B4-BE49-F238E27FC236}">
                  <a16:creationId xmlns:a16="http://schemas.microsoft.com/office/drawing/2014/main" id="{9B4FC468-04F8-461B-14C6-B1BFF82A2C22}"/>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DDE831E-6F23-25EE-D8FB-FED20034FE48}"/>
                </a:ext>
              </a:extLst>
            </p:cNvPr>
            <p:cNvPicPr>
              <a:picLocks noChangeAspect="1"/>
            </p:cNvPicPr>
            <p:nvPr/>
          </p:nvPicPr>
          <p:blipFill>
            <a:blip r:embed="rId6"/>
            <a:stretch>
              <a:fillRect/>
            </a:stretch>
          </p:blipFill>
          <p:spPr>
            <a:xfrm>
              <a:off x="2136103" y="59256"/>
              <a:ext cx="2111485" cy="820400"/>
            </a:xfrm>
            <a:prstGeom prst="rect">
              <a:avLst/>
            </a:prstGeom>
          </p:spPr>
        </p:pic>
        <p:pic>
          <p:nvPicPr>
            <p:cNvPr id="12" name="Picture 2" descr="A blue text on a black background&#10;&#10;Description automatically generated">
              <a:extLst>
                <a:ext uri="{FF2B5EF4-FFF2-40B4-BE49-F238E27FC236}">
                  <a16:creationId xmlns:a16="http://schemas.microsoft.com/office/drawing/2014/main" id="{90A6ACE2-54D8-A426-7B00-079A7A3F20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434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FA4A3CE0-7C14-D126-519D-E0F1EB67E25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586DA37-5BF3-D9CF-E716-637C916A3F32}"/>
              </a:ext>
            </a:extLst>
          </p:cNvPr>
          <p:cNvGrpSpPr/>
          <p:nvPr/>
        </p:nvGrpSpPr>
        <p:grpSpPr>
          <a:xfrm>
            <a:off x="6482282" y="-22000"/>
            <a:ext cx="3187498" cy="901656"/>
            <a:chOff x="6482282" y="-22000"/>
            <a:chExt cx="3187498" cy="901656"/>
          </a:xfrm>
        </p:grpSpPr>
        <p:sp>
          <p:nvSpPr>
            <p:cNvPr id="7" name="Rectangle 6">
              <a:extLst>
                <a:ext uri="{FF2B5EF4-FFF2-40B4-BE49-F238E27FC236}">
                  <a16:creationId xmlns:a16="http://schemas.microsoft.com/office/drawing/2014/main" id="{834E3779-FBD8-E2EB-5B7C-7FAEFD18D095}"/>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2.png">
              <a:extLst>
                <a:ext uri="{FF2B5EF4-FFF2-40B4-BE49-F238E27FC236}">
                  <a16:creationId xmlns:a16="http://schemas.microsoft.com/office/drawing/2014/main" id="{720C37EC-96B5-C96E-CD53-94898AF630B9}"/>
                </a:ext>
              </a:extLst>
            </p:cNvPr>
            <p:cNvPicPr/>
            <p:nvPr/>
          </p:nvPicPr>
          <p:blipFill>
            <a:blip r:embed="rId4" cstate="print"/>
            <a:stretch>
              <a:fillRect/>
            </a:stretch>
          </p:blipFill>
          <p:spPr>
            <a:xfrm>
              <a:off x="8797297" y="66693"/>
              <a:ext cx="781270" cy="724271"/>
            </a:xfrm>
            <a:prstGeom prst="rect">
              <a:avLst/>
            </a:prstGeom>
          </p:spPr>
        </p:pic>
        <p:pic>
          <p:nvPicPr>
            <p:cNvPr id="9" name="Picture 2" descr="Our Endorsed Providers | Nebraska Hospitality Association | Nebraska">
              <a:extLst>
                <a:ext uri="{FF2B5EF4-FFF2-40B4-BE49-F238E27FC236}">
                  <a16:creationId xmlns:a16="http://schemas.microsoft.com/office/drawing/2014/main" id="{A7A0557A-6E66-D129-029C-CC1FED8542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Google Shape;216;p1">
            <a:extLst>
              <a:ext uri="{FF2B5EF4-FFF2-40B4-BE49-F238E27FC236}">
                <a16:creationId xmlns:a16="http://schemas.microsoft.com/office/drawing/2014/main" id="{C5F378F7-250A-6694-73B4-75CAD60C1DC5}"/>
              </a:ext>
            </a:extLst>
          </p:cNvPr>
          <p:cNvPicPr preferRelativeResize="0"/>
          <p:nvPr/>
        </p:nvPicPr>
        <p:blipFill rotWithShape="1">
          <a:blip r:embed="rId6">
            <a:alphaModFix/>
          </a:blip>
          <a:srcRect/>
          <a:stretch/>
        </p:blipFill>
        <p:spPr>
          <a:xfrm>
            <a:off x="8413231" y="1121161"/>
            <a:ext cx="2330672" cy="901524"/>
          </a:xfrm>
          <a:prstGeom prst="rect">
            <a:avLst/>
          </a:prstGeom>
          <a:noFill/>
          <a:ln>
            <a:noFill/>
          </a:ln>
        </p:spPr>
      </p:pic>
      <p:sp>
        <p:nvSpPr>
          <p:cNvPr id="13" name="Content Placeholder 8">
            <a:extLst>
              <a:ext uri="{FF2B5EF4-FFF2-40B4-BE49-F238E27FC236}">
                <a16:creationId xmlns:a16="http://schemas.microsoft.com/office/drawing/2014/main" id="{402A739C-C1E2-2642-432A-5DB70B237C82}"/>
              </a:ext>
            </a:extLst>
          </p:cNvPr>
          <p:cNvSpPr txBox="1">
            <a:spLocks/>
          </p:cNvSpPr>
          <p:nvPr/>
        </p:nvSpPr>
        <p:spPr>
          <a:xfrm>
            <a:off x="601725" y="1939027"/>
            <a:ext cx="9335541" cy="4098215"/>
          </a:xfrm>
          <a:prstGeom prst="rect">
            <a:avLst/>
          </a:prstGeom>
        </p:spPr>
        <p:txBody>
          <a:bodyPr vert="horz" lIns="91440" tIns="45720" rIns="91440" bIns="45720" rtlCol="0">
            <a:normAutofit fontScale="92500" lnSpcReduction="10000"/>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ysClr val="windowText" lastClr="000000"/>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ysClr val="windowText" lastClr="000000"/>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ysClr val="windowText" lastClr="000000"/>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0" indent="0">
              <a:lnSpc>
                <a:spcPct val="100000"/>
              </a:lnSpc>
              <a:spcBef>
                <a:spcPts val="1800"/>
              </a:spcBef>
              <a:buNone/>
            </a:pPr>
            <a:r>
              <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rPr>
              <a:t>Mission Statement</a:t>
            </a:r>
          </a:p>
          <a:p>
            <a:pPr marL="0" indent="0">
              <a:lnSpc>
                <a:spcPct val="100000"/>
              </a:lnSpc>
              <a:spcBef>
                <a:spcPts val="1800"/>
              </a:spcBef>
              <a:buNone/>
            </a:pPr>
            <a:r>
              <a:rPr lang="en-US" sz="2400" b="0"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Through the collaborative efforts of early childhood, health, and legal systems, </a:t>
            </a:r>
            <a:r>
              <a:rPr lang="en-US" sz="2400" b="1"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DULCE transforms the way that families with infants experience the delivery of support and services.</a:t>
            </a:r>
            <a:r>
              <a:rPr lang="en-US" sz="2400" b="0"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 To do this, we employ a cross-sector, team-based model that proactively supports the health of families with infants in communities that are under-resourced and have been marginalized by racist systems.</a:t>
            </a:r>
          </a:p>
          <a:p>
            <a:pPr marL="0" indent="0">
              <a:lnSpc>
                <a:spcPct val="100000"/>
              </a:lnSpc>
              <a:spcBef>
                <a:spcPts val="1800"/>
              </a:spcBef>
              <a:buNone/>
            </a:pPr>
            <a:r>
              <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rPr>
              <a:t>Vision Statement</a:t>
            </a:r>
          </a:p>
          <a:p>
            <a:pPr marL="0" indent="0">
              <a:lnSpc>
                <a:spcPct val="100000"/>
              </a:lnSpc>
              <a:spcBef>
                <a:spcPts val="1800"/>
              </a:spcBef>
              <a:buNone/>
            </a:pPr>
            <a:r>
              <a:rPr lang="en-US" sz="2400" b="0"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When DULCE is fully implemented nationwide, all families with infants will experience holistic, connected care and receive the support they need to provide newborns with a healthy start in life.</a:t>
            </a:r>
          </a:p>
          <a:p>
            <a:pPr marL="0" indent="0">
              <a:lnSpc>
                <a:spcPct val="100000"/>
              </a:lnSpc>
              <a:spcBef>
                <a:spcPts val="1800"/>
              </a:spcBef>
              <a:buNone/>
            </a:pPr>
            <a:endPar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3">
            <a:extLst>
              <a:ext uri="{FF2B5EF4-FFF2-40B4-BE49-F238E27FC236}">
                <a16:creationId xmlns:a16="http://schemas.microsoft.com/office/drawing/2014/main" id="{11643C13-7F2F-9372-A485-0CCE6652AB79}"/>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About DULCE</a:t>
            </a:r>
            <a:endParaRPr lang="en-US" sz="3600" dirty="0"/>
          </a:p>
        </p:txBody>
      </p:sp>
      <p:pic>
        <p:nvPicPr>
          <p:cNvPr id="19" name="Google Shape;219;p1">
            <a:extLst>
              <a:ext uri="{FF2B5EF4-FFF2-40B4-BE49-F238E27FC236}">
                <a16:creationId xmlns:a16="http://schemas.microsoft.com/office/drawing/2014/main" id="{EBA26488-9705-48B4-2C17-CE6EC8CD3074}"/>
              </a:ext>
            </a:extLst>
          </p:cNvPr>
          <p:cNvPicPr preferRelativeResize="0"/>
          <p:nvPr/>
        </p:nvPicPr>
        <p:blipFill rotWithShape="1">
          <a:blip r:embed="rId7">
            <a:alphaModFix/>
          </a:blip>
          <a:srcRect/>
          <a:stretch/>
        </p:blipFill>
        <p:spPr>
          <a:xfrm>
            <a:off x="6386270" y="1121161"/>
            <a:ext cx="1907814" cy="902935"/>
          </a:xfrm>
          <a:prstGeom prst="rect">
            <a:avLst/>
          </a:prstGeom>
          <a:noFill/>
          <a:ln>
            <a:noFill/>
          </a:ln>
        </p:spPr>
      </p:pic>
      <p:grpSp>
        <p:nvGrpSpPr>
          <p:cNvPr id="4" name="Group 3">
            <a:extLst>
              <a:ext uri="{FF2B5EF4-FFF2-40B4-BE49-F238E27FC236}">
                <a16:creationId xmlns:a16="http://schemas.microsoft.com/office/drawing/2014/main" id="{8D9F1458-8333-9BCA-5223-B2FB03671496}"/>
              </a:ext>
            </a:extLst>
          </p:cNvPr>
          <p:cNvGrpSpPr/>
          <p:nvPr/>
        </p:nvGrpSpPr>
        <p:grpSpPr>
          <a:xfrm>
            <a:off x="2136103" y="59256"/>
            <a:ext cx="4222103" cy="820400"/>
            <a:chOff x="2136103" y="59256"/>
            <a:chExt cx="4222103" cy="820400"/>
          </a:xfrm>
        </p:grpSpPr>
        <p:sp>
          <p:nvSpPr>
            <p:cNvPr id="5" name="Rectangle 4">
              <a:extLst>
                <a:ext uri="{FF2B5EF4-FFF2-40B4-BE49-F238E27FC236}">
                  <a16:creationId xmlns:a16="http://schemas.microsoft.com/office/drawing/2014/main" id="{34648CEF-1DDA-1141-C7DC-DE0482837736}"/>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C7080A4-A0A8-7790-6135-2AFD96C02DA5}"/>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1" name="Picture 2" descr="A blue text on a black background&#10;&#10;Description automatically generated">
              <a:extLst>
                <a:ext uri="{FF2B5EF4-FFF2-40B4-BE49-F238E27FC236}">
                  <a16:creationId xmlns:a16="http://schemas.microsoft.com/office/drawing/2014/main" id="{CCEA089F-05CC-E82B-B343-50CA9B20A8A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0089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37762-BC6F-E412-D87E-DB4F314C3DB5}"/>
            </a:ext>
          </a:extLst>
        </p:cNvPr>
        <p:cNvGrpSpPr/>
        <p:nvPr/>
      </p:nvGrpSpPr>
      <p:grpSpPr>
        <a:xfrm>
          <a:off x="0" y="0"/>
          <a:ext cx="0" cy="0"/>
          <a:chOff x="0" y="0"/>
          <a:chExt cx="0" cy="0"/>
        </a:xfrm>
      </p:grpSpPr>
      <p:pic>
        <p:nvPicPr>
          <p:cNvPr id="2" name="Picture 2" descr="About Project ECHO | ECHO OEM">
            <a:extLst>
              <a:ext uri="{FF2B5EF4-FFF2-40B4-BE49-F238E27FC236}">
                <a16:creationId xmlns:a16="http://schemas.microsoft.com/office/drawing/2014/main" id="{DCB5ECD1-F43A-EB70-0A76-976BE3D1E86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69" y="32724"/>
            <a:ext cx="1646302" cy="86666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7640D3AB-2377-299B-DC1C-033D775E8108}"/>
              </a:ext>
            </a:extLst>
          </p:cNvPr>
          <p:cNvGrpSpPr/>
          <p:nvPr/>
        </p:nvGrpSpPr>
        <p:grpSpPr>
          <a:xfrm>
            <a:off x="6482282" y="-22000"/>
            <a:ext cx="3187498" cy="901656"/>
            <a:chOff x="6482282" y="-22000"/>
            <a:chExt cx="3187498" cy="901656"/>
          </a:xfrm>
        </p:grpSpPr>
        <p:sp>
          <p:nvSpPr>
            <p:cNvPr id="7" name="Rectangle 6">
              <a:extLst>
                <a:ext uri="{FF2B5EF4-FFF2-40B4-BE49-F238E27FC236}">
                  <a16:creationId xmlns:a16="http://schemas.microsoft.com/office/drawing/2014/main" id="{5F1B3E57-162D-8135-6DC0-E16AA2CFA901}"/>
                </a:ext>
              </a:extLst>
            </p:cNvPr>
            <p:cNvSpPr/>
            <p:nvPr/>
          </p:nvSpPr>
          <p:spPr>
            <a:xfrm>
              <a:off x="6482282" y="595647"/>
              <a:ext cx="3187498" cy="19531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image2.png">
              <a:extLst>
                <a:ext uri="{FF2B5EF4-FFF2-40B4-BE49-F238E27FC236}">
                  <a16:creationId xmlns:a16="http://schemas.microsoft.com/office/drawing/2014/main" id="{EBACC4B5-63AB-D67A-A91B-D160A0AFA3ED}"/>
                </a:ext>
              </a:extLst>
            </p:cNvPr>
            <p:cNvPicPr/>
            <p:nvPr/>
          </p:nvPicPr>
          <p:blipFill>
            <a:blip r:embed="rId4" cstate="print"/>
            <a:stretch>
              <a:fillRect/>
            </a:stretch>
          </p:blipFill>
          <p:spPr>
            <a:xfrm>
              <a:off x="8797297" y="66693"/>
              <a:ext cx="781270" cy="724271"/>
            </a:xfrm>
            <a:prstGeom prst="rect">
              <a:avLst/>
            </a:prstGeom>
          </p:spPr>
        </p:pic>
        <p:pic>
          <p:nvPicPr>
            <p:cNvPr id="9" name="Picture 2" descr="Our Endorsed Providers | Nebraska Hospitality Association | Nebraska">
              <a:extLst>
                <a:ext uri="{FF2B5EF4-FFF2-40B4-BE49-F238E27FC236}">
                  <a16:creationId xmlns:a16="http://schemas.microsoft.com/office/drawing/2014/main" id="{2157D6D8-44A5-7850-E175-A379706739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2282" y="-22000"/>
              <a:ext cx="2190939" cy="901656"/>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Content Placeholder 8">
            <a:extLst>
              <a:ext uri="{FF2B5EF4-FFF2-40B4-BE49-F238E27FC236}">
                <a16:creationId xmlns:a16="http://schemas.microsoft.com/office/drawing/2014/main" id="{FAD70478-5AE6-D844-DBAA-44143CA16186}"/>
              </a:ext>
            </a:extLst>
          </p:cNvPr>
          <p:cNvSpPr txBox="1">
            <a:spLocks/>
          </p:cNvSpPr>
          <p:nvPr/>
        </p:nvSpPr>
        <p:spPr>
          <a:xfrm>
            <a:off x="601726" y="1939027"/>
            <a:ext cx="8195572" cy="4090297"/>
          </a:xfrm>
          <a:prstGeom prst="rect">
            <a:avLst/>
          </a:prstGeom>
        </p:spPr>
        <p:txBody>
          <a:bodyPr vert="horz" lIns="91440" tIns="45720" rIns="91440" bIns="45720" rtlCol="0">
            <a:normAutofit fontScale="85000" lnSpcReduction="10000"/>
          </a:bodyPr>
          <a:lst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ysClr val="windowText" lastClr="000000"/>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ysClr val="windowText" lastClr="000000"/>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ysClr val="windowText" lastClr="000000"/>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ysClr val="windowText" lastClr="000000"/>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a:lstStyle>
          <a:p>
            <a:pPr marL="0" indent="0">
              <a:lnSpc>
                <a:spcPct val="100000"/>
              </a:lnSpc>
              <a:spcBef>
                <a:spcPts val="1800"/>
              </a:spcBef>
              <a:buNone/>
            </a:pPr>
            <a:r>
              <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rPr>
              <a:t>Mission Statement</a:t>
            </a:r>
          </a:p>
          <a:p>
            <a:pPr marL="0" indent="0">
              <a:lnSpc>
                <a:spcPct val="100000"/>
              </a:lnSpc>
              <a:spcBef>
                <a:spcPts val="1800"/>
              </a:spcBef>
              <a:buNone/>
            </a:pPr>
            <a:r>
              <a:rPr lang="en-US" sz="2400" b="0"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Through the collaborative efforts of early childhood, health, and legal systems, </a:t>
            </a:r>
            <a:r>
              <a:rPr lang="en-US" sz="2400" b="1"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DULCE transforms the way that families with infants experience the delivery of support and services.</a:t>
            </a:r>
            <a:r>
              <a:rPr lang="en-US" sz="2400" b="0"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 To do this, we employ a cross-sector, team-based model that proactively supports the health of families with infants in communities that are under-resourced and have been marginalized by racist systems.</a:t>
            </a:r>
          </a:p>
          <a:p>
            <a:pPr marL="0" indent="0">
              <a:lnSpc>
                <a:spcPct val="100000"/>
              </a:lnSpc>
              <a:spcBef>
                <a:spcPts val="1800"/>
              </a:spcBef>
              <a:buNone/>
            </a:pPr>
            <a:r>
              <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rPr>
              <a:t>Vision Statement</a:t>
            </a:r>
          </a:p>
          <a:p>
            <a:pPr marL="0" indent="0">
              <a:lnSpc>
                <a:spcPct val="100000"/>
              </a:lnSpc>
              <a:spcBef>
                <a:spcPts val="1800"/>
              </a:spcBef>
              <a:buNone/>
            </a:pPr>
            <a:r>
              <a:rPr lang="en-US" sz="2400" b="0" i="0" strike="noStrike" cap="none" dirty="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sym typeface="Arial"/>
              </a:rPr>
              <a:t>When DULCE is fully implemented nationwide, all families with infants will experience holistic, connected care and receive the support they need to provide newborns with a healthy start in life.</a:t>
            </a:r>
          </a:p>
          <a:p>
            <a:pPr marL="0" indent="0">
              <a:lnSpc>
                <a:spcPct val="100000"/>
              </a:lnSpc>
              <a:spcBef>
                <a:spcPts val="1800"/>
              </a:spcBef>
              <a:buNone/>
            </a:pPr>
            <a:endParaRPr lang="en-US" sz="2400" b="1" dirty="0">
              <a:solidFill>
                <a:schemeClr val="accent6"/>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3">
            <a:extLst>
              <a:ext uri="{FF2B5EF4-FFF2-40B4-BE49-F238E27FC236}">
                <a16:creationId xmlns:a16="http://schemas.microsoft.com/office/drawing/2014/main" id="{8F8EBA4D-9AD4-14D5-2C57-3BC4C861D4B2}"/>
              </a:ext>
            </a:extLst>
          </p:cNvPr>
          <p:cNvSpPr txBox="1">
            <a:spLocks/>
          </p:cNvSpPr>
          <p:nvPr/>
        </p:nvSpPr>
        <p:spPr>
          <a:xfrm>
            <a:off x="601725" y="973680"/>
            <a:ext cx="10515601" cy="1049005"/>
          </a:xfrm>
          <a:prstGeom prst="rect">
            <a:avLst/>
          </a:prstGeom>
        </p:spPr>
        <p:txBody>
          <a:bodyPr vert="horz" lIns="91440" tIns="45720" rIns="91440" bIns="45720" rtlCol="0" anchor="ctr">
            <a:normAutofit/>
          </a:bodyPr>
          <a:lst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a:lstStyle>
          <a:p>
            <a:r>
              <a:rPr lang="en-US" sz="3600" spc="-153" dirty="0">
                <a:solidFill>
                  <a:srgbClr val="006FC0"/>
                </a:solidFill>
                <a:latin typeface="Tahoma"/>
                <a:cs typeface="Tahoma"/>
              </a:rPr>
              <a:t>About DULCE</a:t>
            </a:r>
            <a:endParaRPr lang="en-US" sz="3600" dirty="0"/>
          </a:p>
        </p:txBody>
      </p:sp>
      <p:pic>
        <p:nvPicPr>
          <p:cNvPr id="10" name="Google Shape;216;p1">
            <a:extLst>
              <a:ext uri="{FF2B5EF4-FFF2-40B4-BE49-F238E27FC236}">
                <a16:creationId xmlns:a16="http://schemas.microsoft.com/office/drawing/2014/main" id="{0060300F-EEFC-06BC-2C65-435E8D52EBB7}"/>
              </a:ext>
            </a:extLst>
          </p:cNvPr>
          <p:cNvPicPr preferRelativeResize="0"/>
          <p:nvPr/>
        </p:nvPicPr>
        <p:blipFill rotWithShape="1">
          <a:blip r:embed="rId6">
            <a:alphaModFix/>
          </a:blip>
          <a:srcRect/>
          <a:stretch/>
        </p:blipFill>
        <p:spPr>
          <a:xfrm>
            <a:off x="9358070" y="3575242"/>
            <a:ext cx="2330672" cy="901524"/>
          </a:xfrm>
          <a:prstGeom prst="rect">
            <a:avLst/>
          </a:prstGeom>
          <a:noFill/>
          <a:ln>
            <a:noFill/>
          </a:ln>
        </p:spPr>
      </p:pic>
      <p:pic>
        <p:nvPicPr>
          <p:cNvPr id="11" name="Google Shape;219;p1">
            <a:extLst>
              <a:ext uri="{FF2B5EF4-FFF2-40B4-BE49-F238E27FC236}">
                <a16:creationId xmlns:a16="http://schemas.microsoft.com/office/drawing/2014/main" id="{57BDFFF0-3326-5260-A57D-9F56427AA54D}"/>
              </a:ext>
            </a:extLst>
          </p:cNvPr>
          <p:cNvPicPr preferRelativeResize="0"/>
          <p:nvPr/>
        </p:nvPicPr>
        <p:blipFill rotWithShape="1">
          <a:blip r:embed="rId7">
            <a:alphaModFix/>
          </a:blip>
          <a:srcRect/>
          <a:stretch/>
        </p:blipFill>
        <p:spPr>
          <a:xfrm>
            <a:off x="9358070" y="2616323"/>
            <a:ext cx="1907814" cy="902935"/>
          </a:xfrm>
          <a:prstGeom prst="rect">
            <a:avLst/>
          </a:prstGeom>
          <a:noFill/>
          <a:ln>
            <a:noFill/>
          </a:ln>
        </p:spPr>
      </p:pic>
      <p:grpSp>
        <p:nvGrpSpPr>
          <p:cNvPr id="3" name="Group 2">
            <a:extLst>
              <a:ext uri="{FF2B5EF4-FFF2-40B4-BE49-F238E27FC236}">
                <a16:creationId xmlns:a16="http://schemas.microsoft.com/office/drawing/2014/main" id="{D14B8B1C-E506-D7E1-106F-5B8003307DC1}"/>
              </a:ext>
            </a:extLst>
          </p:cNvPr>
          <p:cNvGrpSpPr/>
          <p:nvPr/>
        </p:nvGrpSpPr>
        <p:grpSpPr>
          <a:xfrm>
            <a:off x="2136103" y="59256"/>
            <a:ext cx="4222103" cy="820400"/>
            <a:chOff x="2136103" y="59256"/>
            <a:chExt cx="4222103" cy="820400"/>
          </a:xfrm>
        </p:grpSpPr>
        <p:sp>
          <p:nvSpPr>
            <p:cNvPr id="4" name="Rectangle 3">
              <a:extLst>
                <a:ext uri="{FF2B5EF4-FFF2-40B4-BE49-F238E27FC236}">
                  <a16:creationId xmlns:a16="http://schemas.microsoft.com/office/drawing/2014/main" id="{08B3614F-0BB3-C747-AD01-9B47FC914857}"/>
                </a:ext>
              </a:extLst>
            </p:cNvPr>
            <p:cNvSpPr/>
            <p:nvPr/>
          </p:nvSpPr>
          <p:spPr>
            <a:xfrm>
              <a:off x="2217683" y="165738"/>
              <a:ext cx="4140523" cy="69751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892878-5A15-8F31-0D06-E81EB4774117}"/>
                </a:ext>
              </a:extLst>
            </p:cNvPr>
            <p:cNvPicPr>
              <a:picLocks noChangeAspect="1"/>
            </p:cNvPicPr>
            <p:nvPr/>
          </p:nvPicPr>
          <p:blipFill>
            <a:blip r:embed="rId8"/>
            <a:stretch>
              <a:fillRect/>
            </a:stretch>
          </p:blipFill>
          <p:spPr>
            <a:xfrm>
              <a:off x="2136103" y="59256"/>
              <a:ext cx="2111485" cy="820400"/>
            </a:xfrm>
            <a:prstGeom prst="rect">
              <a:avLst/>
            </a:prstGeom>
          </p:spPr>
        </p:pic>
        <p:pic>
          <p:nvPicPr>
            <p:cNvPr id="12" name="Picture 2" descr="A blue text on a black background&#10;&#10;Description automatically generated">
              <a:extLst>
                <a:ext uri="{FF2B5EF4-FFF2-40B4-BE49-F238E27FC236}">
                  <a16:creationId xmlns:a16="http://schemas.microsoft.com/office/drawing/2014/main" id="{991F3295-83C5-7EE0-DAD7-1E98A454C88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38801" y="107552"/>
              <a:ext cx="1943177" cy="739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10826529"/>
      </p:ext>
    </p:extLst>
  </p:cSld>
  <p:clrMapOvr>
    <a:masterClrMapping/>
  </p:clrMapOvr>
</p:sld>
</file>

<file path=ppt/theme/theme1.xml><?xml version="1.0" encoding="utf-8"?>
<a:theme xmlns:a="http://schemas.openxmlformats.org/drawingml/2006/main" name="CTC-RI">
  <a:themeElements>
    <a:clrScheme name="Custom 8">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TC-RI">
  <a:themeElements>
    <a:clrScheme name="Custom 1">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2 [Read-Only]" id="{A4481524-A3AA-431F-B6FD-C47BE0F96313}" vid="{8C1B1871-BAD9-4B72-AF94-58E9D7E69462}"/>
    </a:ext>
  </a:extLst>
</a:theme>
</file>

<file path=ppt/theme/theme4.xml><?xml version="1.0" encoding="utf-8"?>
<a:theme xmlns:a="http://schemas.openxmlformats.org/drawingml/2006/main" name="1_CTC-RI">
  <a:themeElements>
    <a:clrScheme name="Custom 62">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B05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8" id="{CC78259A-F8B1-40D7-AB9E-19E8C3A4E80B}" vid="{73BB5B4D-E882-4284-80BE-91E727901D9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0C6216E8712243A04CDC0ACEE20056" ma:contentTypeVersion="14" ma:contentTypeDescription="Create a new document." ma:contentTypeScope="" ma:versionID="4407130fd51d92d1011f73ce3b37868f">
  <xsd:schema xmlns:xsd="http://www.w3.org/2001/XMLSchema" xmlns:xs="http://www.w3.org/2001/XMLSchema" xmlns:p="http://schemas.microsoft.com/office/2006/metadata/properties" xmlns:ns3="ef11caf6-86d8-435c-975e-b9845e2db8dd" xmlns:ns4="8d411f9a-036c-4050-9594-99f41aea1e65" targetNamespace="http://schemas.microsoft.com/office/2006/metadata/properties" ma:root="true" ma:fieldsID="2c8313363e8703a1db5317474a5fc8ad" ns3:_="" ns4:_="">
    <xsd:import namespace="ef11caf6-86d8-435c-975e-b9845e2db8dd"/>
    <xsd:import namespace="8d411f9a-036c-4050-9594-99f41aea1e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11caf6-86d8-435c-975e-b9845e2db8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411f9a-036c-4050-9594-99f41aea1e6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5316D6-4734-4124-A544-E8BDBCD93325}">
  <ds:schemaRefs>
    <ds:schemaRef ds:uri="http://schemas.microsoft.com/sharepoint/v3/contenttype/forms"/>
  </ds:schemaRefs>
</ds:datastoreItem>
</file>

<file path=customXml/itemProps2.xml><?xml version="1.0" encoding="utf-8"?>
<ds:datastoreItem xmlns:ds="http://schemas.openxmlformats.org/officeDocument/2006/customXml" ds:itemID="{1893241F-AA2D-447D-91C7-64860BF0A824}">
  <ds:schemaRefs>
    <ds:schemaRef ds:uri="http://schemas.microsoft.com/office/2006/documentManagement/types"/>
    <ds:schemaRef ds:uri="8d411f9a-036c-4050-9594-99f41aea1e65"/>
    <ds:schemaRef ds:uri="ef11caf6-86d8-435c-975e-b9845e2db8dd"/>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8F4661DF-2718-45DF-8BAC-8A6C3FDC95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11caf6-86d8-435c-975e-b9845e2db8dd"/>
    <ds:schemaRef ds:uri="8d411f9a-036c-4050-9594-99f41aea1e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5771</TotalTime>
  <Words>4407</Words>
  <Application>Microsoft Office PowerPoint</Application>
  <PresentationFormat>Widescreen</PresentationFormat>
  <Paragraphs>422</Paragraphs>
  <Slides>38</Slides>
  <Notes>38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38</vt:i4>
      </vt:variant>
    </vt:vector>
  </HeadingPairs>
  <TitlesOfParts>
    <vt:vector size="51" baseType="lpstr">
      <vt:lpstr>Aptos</vt:lpstr>
      <vt:lpstr>Aptos Display</vt:lpstr>
      <vt:lpstr>Aptos Narrow</vt:lpstr>
      <vt:lpstr>Arial</vt:lpstr>
      <vt:lpstr>Calibri</vt:lpstr>
      <vt:lpstr>Montserrat Bold</vt:lpstr>
      <vt:lpstr>Roboto</vt:lpstr>
      <vt:lpstr>Tahoma</vt:lpstr>
      <vt:lpstr>Wingdings</vt:lpstr>
      <vt:lpstr>CTC-RI</vt:lpstr>
      <vt:lpstr>Custom Design</vt:lpstr>
      <vt:lpstr>2_CTC-RI</vt:lpstr>
      <vt:lpstr>1_CTC-RI</vt:lpstr>
      <vt:lpstr>DULCE: Strengthening Families Prenatally through Early Childhood ECHO® Strength in Collaboration: The DULCE Model and the Power of Interdisciplinary Problem Solving</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DULCE: Strengthening Families Prenatally through Early Childhood ECHO® Case Presentation</vt:lpstr>
      <vt:lpstr>Reasons for Selecting this Case</vt:lpstr>
      <vt:lpstr>Information about the Case</vt:lpstr>
      <vt:lpstr>Patient and Family Information (as relevant)</vt:lpstr>
      <vt:lpstr>Patient and Family Information (as relevant) - continued</vt:lpstr>
      <vt:lpstr>What goals does the family/caregiver have?</vt:lpstr>
      <vt:lpstr>Family Identified strengths/successes/challenges: </vt:lpstr>
      <vt:lpstr>Practice Identified successes/challenges: </vt:lpstr>
      <vt:lpstr>What impact did this case have on you as a clinician? </vt:lpstr>
      <vt:lpstr>1. Facilitator Summary &amp; Clarifying Questions</vt:lpstr>
      <vt:lpstr>Questions? And Contact information</vt:lpstr>
      <vt:lpstr>Announcements &amp; Reminders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Karner</dc:creator>
  <cp:lastModifiedBy>Michelle Mooney</cp:lastModifiedBy>
  <cp:revision>97</cp:revision>
  <cp:lastPrinted>2022-10-11T19:02:16Z</cp:lastPrinted>
  <dcterms:created xsi:type="dcterms:W3CDTF">2022-08-02T17:30:00Z</dcterms:created>
  <dcterms:modified xsi:type="dcterms:W3CDTF">2025-06-13T17:01:35Z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0x010100640C6216E8712243A04CDC0ACEE20056</vt:lpwstr>
  </property>
</Properties>
</file>