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3"/>
  </p:notesMasterIdLst>
  <p:sldIdLst>
    <p:sldId id="259" r:id="rId3"/>
    <p:sldId id="258" r:id="rId4"/>
    <p:sldId id="265" r:id="rId5"/>
    <p:sldId id="268" r:id="rId6"/>
    <p:sldId id="270" r:id="rId7"/>
    <p:sldId id="271" r:id="rId8"/>
    <p:sldId id="269" r:id="rId9"/>
    <p:sldId id="266" r:id="rId10"/>
    <p:sldId id="267" r:id="rId11"/>
    <p:sldId id="273" r:id="rId12"/>
    <p:sldId id="272" r:id="rId13"/>
    <p:sldId id="264" r:id="rId14"/>
    <p:sldId id="274" r:id="rId15"/>
    <p:sldId id="277" r:id="rId16"/>
    <p:sldId id="278" r:id="rId17"/>
    <p:sldId id="276" r:id="rId18"/>
    <p:sldId id="280" r:id="rId19"/>
    <p:sldId id="281" r:id="rId20"/>
    <p:sldId id="263" r:id="rId21"/>
    <p:sldId id="279" r:id="rId22"/>
    <p:sldId id="262" r:id="rId23"/>
    <p:sldId id="283" r:id="rId24"/>
    <p:sldId id="282" r:id="rId25"/>
    <p:sldId id="284" r:id="rId26"/>
    <p:sldId id="261" r:id="rId27"/>
    <p:sldId id="287" r:id="rId28"/>
    <p:sldId id="288" r:id="rId29"/>
    <p:sldId id="285" r:id="rId30"/>
    <p:sldId id="289"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8EAE1-74BE-81D0-F26F-1B34FD933B3C}" v="586" dt="2020-01-14T20:51:27.347"/>
    <p1510:client id="{6F748095-6AE8-4E7F-9901-35C2CBF641FB}" v="7" dt="2020-01-13T14:37:28.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9" d="100"/>
          <a:sy n="69" d="100"/>
        </p:scale>
        <p:origin x="3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4D597-3732-4801-A791-BF53F0BEE59E}" type="datetimeFigureOut">
              <a:rPr lang="en-US"/>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D5F71-B04E-4FF4-BB66-DE57FBAE3D28}" type="slidenum">
              <a:rPr lang="en-US"/>
              <a:t>‹#›</a:t>
            </a:fld>
            <a:endParaRPr lang="en-US"/>
          </a:p>
        </p:txBody>
      </p:sp>
    </p:spTree>
    <p:extLst>
      <p:ext uri="{BB962C8B-B14F-4D97-AF65-F5344CB8AC3E}">
        <p14:creationId xmlns:p14="http://schemas.microsoft.com/office/powerpoint/2010/main" val="29889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a:t>
            </a:fld>
            <a:endParaRPr lang="en-US"/>
          </a:p>
        </p:txBody>
      </p:sp>
    </p:spTree>
    <p:extLst>
      <p:ext uri="{BB962C8B-B14F-4D97-AF65-F5344CB8AC3E}">
        <p14:creationId xmlns:p14="http://schemas.microsoft.com/office/powerpoint/2010/main" val="403936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11</a:t>
            </a:fld>
            <a:endParaRPr lang="en-US"/>
          </a:p>
        </p:txBody>
      </p:sp>
    </p:spTree>
    <p:extLst>
      <p:ext uri="{BB962C8B-B14F-4D97-AF65-F5344CB8AC3E}">
        <p14:creationId xmlns:p14="http://schemas.microsoft.com/office/powerpoint/2010/main" val="15949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12</a:t>
            </a:fld>
            <a:endParaRPr lang="en-US"/>
          </a:p>
        </p:txBody>
      </p:sp>
    </p:spTree>
    <p:extLst>
      <p:ext uri="{BB962C8B-B14F-4D97-AF65-F5344CB8AC3E}">
        <p14:creationId xmlns:p14="http://schemas.microsoft.com/office/powerpoint/2010/main" val="93398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13</a:t>
            </a:fld>
            <a:endParaRPr lang="en-US"/>
          </a:p>
        </p:txBody>
      </p:sp>
    </p:spTree>
    <p:extLst>
      <p:ext uri="{BB962C8B-B14F-4D97-AF65-F5344CB8AC3E}">
        <p14:creationId xmlns:p14="http://schemas.microsoft.com/office/powerpoint/2010/main" val="16054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14</a:t>
            </a:fld>
            <a:endParaRPr lang="en-US"/>
          </a:p>
        </p:txBody>
      </p:sp>
    </p:spTree>
    <p:extLst>
      <p:ext uri="{BB962C8B-B14F-4D97-AF65-F5344CB8AC3E}">
        <p14:creationId xmlns:p14="http://schemas.microsoft.com/office/powerpoint/2010/main" val="158924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15</a:t>
            </a:fld>
            <a:endParaRPr lang="en-US"/>
          </a:p>
        </p:txBody>
      </p:sp>
    </p:spTree>
    <p:extLst>
      <p:ext uri="{BB962C8B-B14F-4D97-AF65-F5344CB8AC3E}">
        <p14:creationId xmlns:p14="http://schemas.microsoft.com/office/powerpoint/2010/main" val="212218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16</a:t>
            </a:fld>
            <a:endParaRPr lang="en-US"/>
          </a:p>
        </p:txBody>
      </p:sp>
    </p:spTree>
    <p:extLst>
      <p:ext uri="{BB962C8B-B14F-4D97-AF65-F5344CB8AC3E}">
        <p14:creationId xmlns:p14="http://schemas.microsoft.com/office/powerpoint/2010/main" val="834976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17</a:t>
            </a:fld>
            <a:endParaRPr lang="en-US"/>
          </a:p>
        </p:txBody>
      </p:sp>
    </p:spTree>
    <p:extLst>
      <p:ext uri="{BB962C8B-B14F-4D97-AF65-F5344CB8AC3E}">
        <p14:creationId xmlns:p14="http://schemas.microsoft.com/office/powerpoint/2010/main" val="2368692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18</a:t>
            </a:fld>
            <a:endParaRPr lang="en-US"/>
          </a:p>
        </p:txBody>
      </p:sp>
    </p:spTree>
    <p:extLst>
      <p:ext uri="{BB962C8B-B14F-4D97-AF65-F5344CB8AC3E}">
        <p14:creationId xmlns:p14="http://schemas.microsoft.com/office/powerpoint/2010/main" val="3357390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19</a:t>
            </a:fld>
            <a:endParaRPr lang="en-US"/>
          </a:p>
        </p:txBody>
      </p:sp>
    </p:spTree>
    <p:extLst>
      <p:ext uri="{BB962C8B-B14F-4D97-AF65-F5344CB8AC3E}">
        <p14:creationId xmlns:p14="http://schemas.microsoft.com/office/powerpoint/2010/main" val="18956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20</a:t>
            </a:fld>
            <a:endParaRPr lang="en-US"/>
          </a:p>
        </p:txBody>
      </p:sp>
    </p:spTree>
    <p:extLst>
      <p:ext uri="{BB962C8B-B14F-4D97-AF65-F5344CB8AC3E}">
        <p14:creationId xmlns:p14="http://schemas.microsoft.com/office/powerpoint/2010/main" val="251519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3</a:t>
            </a:fld>
            <a:endParaRPr lang="en-US"/>
          </a:p>
        </p:txBody>
      </p:sp>
    </p:spTree>
    <p:extLst>
      <p:ext uri="{BB962C8B-B14F-4D97-AF65-F5344CB8AC3E}">
        <p14:creationId xmlns:p14="http://schemas.microsoft.com/office/powerpoint/2010/main" val="1687501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21</a:t>
            </a:fld>
            <a:endParaRPr lang="en-US"/>
          </a:p>
        </p:txBody>
      </p:sp>
    </p:spTree>
    <p:extLst>
      <p:ext uri="{BB962C8B-B14F-4D97-AF65-F5344CB8AC3E}">
        <p14:creationId xmlns:p14="http://schemas.microsoft.com/office/powerpoint/2010/main" val="2683110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22</a:t>
            </a:fld>
            <a:endParaRPr lang="en-US"/>
          </a:p>
        </p:txBody>
      </p:sp>
    </p:spTree>
    <p:extLst>
      <p:ext uri="{BB962C8B-B14F-4D97-AF65-F5344CB8AC3E}">
        <p14:creationId xmlns:p14="http://schemas.microsoft.com/office/powerpoint/2010/main" val="329545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23</a:t>
            </a:fld>
            <a:endParaRPr lang="en-US"/>
          </a:p>
        </p:txBody>
      </p:sp>
    </p:spTree>
    <p:extLst>
      <p:ext uri="{BB962C8B-B14F-4D97-AF65-F5344CB8AC3E}">
        <p14:creationId xmlns:p14="http://schemas.microsoft.com/office/powerpoint/2010/main" val="94273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24</a:t>
            </a:fld>
            <a:endParaRPr lang="en-US"/>
          </a:p>
        </p:txBody>
      </p:sp>
    </p:spTree>
    <p:extLst>
      <p:ext uri="{BB962C8B-B14F-4D97-AF65-F5344CB8AC3E}">
        <p14:creationId xmlns:p14="http://schemas.microsoft.com/office/powerpoint/2010/main" val="3305643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25</a:t>
            </a:fld>
            <a:endParaRPr lang="en-US"/>
          </a:p>
        </p:txBody>
      </p:sp>
    </p:spTree>
    <p:extLst>
      <p:ext uri="{BB962C8B-B14F-4D97-AF65-F5344CB8AC3E}">
        <p14:creationId xmlns:p14="http://schemas.microsoft.com/office/powerpoint/2010/main" val="2679436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26</a:t>
            </a:fld>
            <a:endParaRPr lang="en-US"/>
          </a:p>
        </p:txBody>
      </p:sp>
    </p:spTree>
    <p:extLst>
      <p:ext uri="{BB962C8B-B14F-4D97-AF65-F5344CB8AC3E}">
        <p14:creationId xmlns:p14="http://schemas.microsoft.com/office/powerpoint/2010/main" val="2980056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27</a:t>
            </a:fld>
            <a:endParaRPr lang="en-US"/>
          </a:p>
        </p:txBody>
      </p:sp>
    </p:spTree>
    <p:extLst>
      <p:ext uri="{BB962C8B-B14F-4D97-AF65-F5344CB8AC3E}">
        <p14:creationId xmlns:p14="http://schemas.microsoft.com/office/powerpoint/2010/main" val="1027695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28</a:t>
            </a:fld>
            <a:endParaRPr lang="en-US"/>
          </a:p>
        </p:txBody>
      </p:sp>
    </p:spTree>
    <p:extLst>
      <p:ext uri="{BB962C8B-B14F-4D97-AF65-F5344CB8AC3E}">
        <p14:creationId xmlns:p14="http://schemas.microsoft.com/office/powerpoint/2010/main" val="2920456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29</a:t>
            </a:fld>
            <a:endParaRPr lang="en-US"/>
          </a:p>
        </p:txBody>
      </p:sp>
    </p:spTree>
    <p:extLst>
      <p:ext uri="{BB962C8B-B14F-4D97-AF65-F5344CB8AC3E}">
        <p14:creationId xmlns:p14="http://schemas.microsoft.com/office/powerpoint/2010/main" val="430570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30</a:t>
            </a:fld>
            <a:endParaRPr lang="en-US"/>
          </a:p>
        </p:txBody>
      </p:sp>
    </p:spTree>
    <p:extLst>
      <p:ext uri="{BB962C8B-B14F-4D97-AF65-F5344CB8AC3E}">
        <p14:creationId xmlns:p14="http://schemas.microsoft.com/office/powerpoint/2010/main" val="34077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4</a:t>
            </a:fld>
            <a:endParaRPr lang="en-US"/>
          </a:p>
        </p:txBody>
      </p:sp>
    </p:spTree>
    <p:extLst>
      <p:ext uri="{BB962C8B-B14F-4D97-AF65-F5344CB8AC3E}">
        <p14:creationId xmlns:p14="http://schemas.microsoft.com/office/powerpoint/2010/main" val="212695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5</a:t>
            </a:fld>
            <a:endParaRPr lang="en-US"/>
          </a:p>
        </p:txBody>
      </p:sp>
    </p:spTree>
    <p:extLst>
      <p:ext uri="{BB962C8B-B14F-4D97-AF65-F5344CB8AC3E}">
        <p14:creationId xmlns:p14="http://schemas.microsoft.com/office/powerpoint/2010/main" val="67302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6</a:t>
            </a:fld>
            <a:endParaRPr lang="en-US"/>
          </a:p>
        </p:txBody>
      </p:sp>
    </p:spTree>
    <p:extLst>
      <p:ext uri="{BB962C8B-B14F-4D97-AF65-F5344CB8AC3E}">
        <p14:creationId xmlns:p14="http://schemas.microsoft.com/office/powerpoint/2010/main" val="292649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7</a:t>
            </a:fld>
            <a:endParaRPr lang="en-US"/>
          </a:p>
        </p:txBody>
      </p:sp>
    </p:spTree>
    <p:extLst>
      <p:ext uri="{BB962C8B-B14F-4D97-AF65-F5344CB8AC3E}">
        <p14:creationId xmlns:p14="http://schemas.microsoft.com/office/powerpoint/2010/main" val="404582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8</a:t>
            </a:fld>
            <a:endParaRPr lang="en-US"/>
          </a:p>
        </p:txBody>
      </p:sp>
    </p:spTree>
    <p:extLst>
      <p:ext uri="{BB962C8B-B14F-4D97-AF65-F5344CB8AC3E}">
        <p14:creationId xmlns:p14="http://schemas.microsoft.com/office/powerpoint/2010/main" val="1772486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9</a:t>
            </a:fld>
            <a:endParaRPr lang="en-US"/>
          </a:p>
        </p:txBody>
      </p:sp>
    </p:spTree>
    <p:extLst>
      <p:ext uri="{BB962C8B-B14F-4D97-AF65-F5344CB8AC3E}">
        <p14:creationId xmlns:p14="http://schemas.microsoft.com/office/powerpoint/2010/main" val="58042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10</a:t>
            </a:fld>
            <a:endParaRPr lang="en-US"/>
          </a:p>
        </p:txBody>
      </p:sp>
    </p:spTree>
    <p:extLst>
      <p:ext uri="{BB962C8B-B14F-4D97-AF65-F5344CB8AC3E}">
        <p14:creationId xmlns:p14="http://schemas.microsoft.com/office/powerpoint/2010/main" val="208831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27700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74911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86802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47929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4103010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30881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558441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5131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34771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466493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1/22/2020</a:t>
            </a:fld>
            <a:endParaRPr lang="en-US"/>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19423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1/22/2020</a:t>
            </a:fld>
            <a:endParaRPr lang="en-US"/>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a:p>
        </p:txBody>
      </p:sp>
    </p:spTree>
    <p:extLst>
      <p:ext uri="{BB962C8B-B14F-4D97-AF65-F5344CB8AC3E}">
        <p14:creationId xmlns:p14="http://schemas.microsoft.com/office/powerpoint/2010/main" val="2789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knowledge.exlibrisgroup.com/Primo/Community_Knowledge/Primo_VE_-_Customization_guide_(September_2018)"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emf"/><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emf"/><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emf"/><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emf"/><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emf"/><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hyperlink" Target="https://slcny.libguides.com/training-primo-discovery/config-mylibrarycard" TargetMode="External"/><Relationship Id="rId4" Type="http://schemas.openxmlformats.org/officeDocument/2006/relationships/image" Target="../media/image3.emf"/><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emf"/><Relationship Id="rId7" Type="http://schemas.openxmlformats.org/officeDocument/2006/relationships/hyperlink" Target="https://knowledge.exlibrisgroup.com/Primo/Product_Documentation/020Primo_VE/022Search_Configuration/Configuring_the_Ranking_of_Search_Results_in_Primo_VE"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emf"/><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hyperlink" Target="https://slcny.libguides.com/training-primo-discovery/config-results" TargetMode="External"/><Relationship Id="rId3" Type="http://schemas.openxmlformats.org/officeDocument/2006/relationships/image" Target="../media/image36.png"/><Relationship Id="rId7"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emf"/><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hyperlink" Target="https://knowledge.exlibrisgroup.com/Primo/Product_Documentation/020Primo_VE/025Display_Configuration/Configuring_Normalization_Rules_for_Display_and_Local_Field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emf"/><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emf"/><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8" Type="http://schemas.openxmlformats.org/officeDocument/2006/relationships/hyperlink" Target="https://knowledge.exlibrisgroup.com/Primo/Community_Knowledge/Primo_VE_-_Customization_guide_(September_2018)" TargetMode="External"/><Relationship Id="rId3" Type="http://schemas.openxmlformats.org/officeDocument/2006/relationships/image" Target="../media/image2.emf"/><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8" Type="http://schemas.openxmlformats.org/officeDocument/2006/relationships/hyperlink" Target="https://slcny.libguides.com/training-primo-discovery" TargetMode="External"/><Relationship Id="rId3" Type="http://schemas.openxmlformats.org/officeDocument/2006/relationships/image" Target="../media/image2.emf"/><Relationship Id="rId7" Type="http://schemas.openxmlformats.org/officeDocument/2006/relationships/hyperlink" Target="https://knowledge.exlibrisgroup.com/Primo/Community_Knowledge/Primo_VE_-_Customization_guide_(September_2018)"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hyperlink" Target="http://www.sunyla.org/sunyla_docs/conferences/presentations/sunyla19/2019-C4.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8.xml"/><Relationship Id="rId7" Type="http://schemas.openxmlformats.org/officeDocument/2006/relationships/image" Target="../media/image4.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8.xml"/><Relationship Id="rId7" Type="http://schemas.openxmlformats.org/officeDocument/2006/relationships/image" Target="../media/image4.emf"/><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17.png"/><Relationship Id="rId4" Type="http://schemas.openxmlformats.org/officeDocument/2006/relationships/image" Target="../media/image3.emf"/><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CA505A-881F-1A4A-88CE-582A96EF6887}"/>
              </a:ext>
            </a:extLst>
          </p:cNvPr>
          <p:cNvSpPr/>
          <p:nvPr/>
        </p:nvSpPr>
        <p:spPr>
          <a:xfrm>
            <a:off x="1"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2"/>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4782315" y="1015018"/>
            <a:ext cx="7094353" cy="2123658"/>
          </a:xfrm>
          <a:prstGeom prst="rect">
            <a:avLst/>
          </a:prstGeom>
          <a:noFill/>
        </p:spPr>
        <p:txBody>
          <a:bodyPr wrap="square" rtlCol="0" anchor="t">
            <a:spAutoFit/>
          </a:bodyPr>
          <a:lstStyle/>
          <a:p>
            <a:r>
              <a:rPr lang="en-US" sz="6600" dirty="0">
                <a:solidFill>
                  <a:schemeClr val="bg1"/>
                </a:solidFill>
                <a:latin typeface="Calibri Light"/>
                <a:cs typeface="Calibri Light"/>
              </a:rPr>
              <a:t>Designing Primo VE: 6 month tune-up</a:t>
            </a:r>
            <a:endParaRPr lang="en-US" sz="6600" dirty="0">
              <a:solidFill>
                <a:schemeClr val="bg1"/>
              </a:solidFill>
              <a:ea typeface="+mn-lt"/>
              <a:cs typeface="+mn-lt"/>
            </a:endParaRP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7" y="4790488"/>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4725181" y="4605155"/>
            <a:ext cx="4785363" cy="1138773"/>
          </a:xfrm>
          <a:prstGeom prst="rect">
            <a:avLst/>
          </a:prstGeom>
          <a:noFill/>
        </p:spPr>
        <p:txBody>
          <a:bodyPr wrap="square" rtlCol="0" anchor="t">
            <a:spAutoFit/>
          </a:bodyPr>
          <a:lstStyle/>
          <a:p>
            <a:pPr algn="r"/>
            <a:r>
              <a:rPr lang="en-US" sz="2000" dirty="0">
                <a:solidFill>
                  <a:schemeClr val="bg1"/>
                </a:solidFill>
                <a:latin typeface="Arial"/>
                <a:cs typeface="Arial"/>
              </a:rPr>
              <a:t>January 22, 2020</a:t>
            </a:r>
          </a:p>
          <a:p>
            <a:pPr algn="r"/>
            <a:endParaRPr lang="en-US" sz="2000" dirty="0">
              <a:solidFill>
                <a:schemeClr val="bg1"/>
              </a:solidFill>
              <a:latin typeface="Arial" panose="020B0604020202020204" pitchFamily="34" charset="0"/>
              <a:cs typeface="Arial" panose="020B0604020202020204" pitchFamily="34" charset="0"/>
            </a:endParaRPr>
          </a:p>
          <a:p>
            <a:pPr algn="r"/>
            <a:endParaRPr lang="en-US" sz="800" dirty="0">
              <a:solidFill>
                <a:schemeClr val="bg1"/>
              </a:solidFill>
              <a:latin typeface="Arial" panose="020B0604020202020204" pitchFamily="34" charset="0"/>
              <a:cs typeface="Arial" panose="020B0604020202020204" pitchFamily="34" charset="0"/>
            </a:endParaRPr>
          </a:p>
          <a:p>
            <a:pPr algn="r"/>
            <a:r>
              <a:rPr lang="en-US" sz="2000" dirty="0">
                <a:solidFill>
                  <a:schemeClr val="bg1"/>
                </a:solidFill>
                <a:latin typeface="Arial"/>
                <a:cs typeface="Arial"/>
              </a:rPr>
              <a:t>Michelle Eichelberger</a:t>
            </a: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6320303" y="6041112"/>
            <a:ext cx="5548758" cy="438513"/>
            <a:chOff x="6320303" y="6041112"/>
            <a:chExt cx="5548758" cy="438513"/>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71137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9961" y="383040"/>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Look &amp; </a:t>
            </a:r>
            <a:r>
              <a:rPr lang="en-US" sz="3200" b="1" dirty="0" smtClean="0">
                <a:solidFill>
                  <a:schemeClr val="accent1">
                    <a:lumMod val="75000"/>
                  </a:schemeClr>
                </a:solidFill>
                <a:latin typeface="Arial"/>
                <a:cs typeface="Arial"/>
              </a:rPr>
              <a:t>Feel: Edit “No Records Found” Page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5" name="TextBox 4"/>
          <p:cNvSpPr txBox="1"/>
          <p:nvPr/>
        </p:nvSpPr>
        <p:spPr>
          <a:xfrm>
            <a:off x="769961" y="1241070"/>
            <a:ext cx="5959764" cy="6093976"/>
          </a:xfrm>
          <a:prstGeom prst="rect">
            <a:avLst/>
          </a:prstGeom>
          <a:noFill/>
        </p:spPr>
        <p:txBody>
          <a:bodyPr wrap="square" rtlCol="0">
            <a:spAutoFit/>
          </a:bodyPr>
          <a:lstStyle/>
          <a:p>
            <a:r>
              <a:rPr lang="en-US" sz="2000" dirty="0" smtClean="0"/>
              <a:t>From </a:t>
            </a:r>
            <a:r>
              <a:rPr lang="en-US" sz="2000" dirty="0" err="1" smtClean="0"/>
              <a:t>Technion</a:t>
            </a:r>
            <a:r>
              <a:rPr lang="en-US" sz="2000" dirty="0" smtClean="0"/>
              <a:t> </a:t>
            </a:r>
            <a:r>
              <a:rPr lang="en-US" sz="2000" dirty="0" smtClean="0">
                <a:hlinkClick r:id="rId7"/>
              </a:rPr>
              <a:t>Primo VE Customization Guide</a:t>
            </a:r>
            <a:r>
              <a:rPr lang="en-US" sz="2000" dirty="0" smtClean="0"/>
              <a:t>:</a:t>
            </a:r>
          </a:p>
          <a:p>
            <a:endParaRPr lang="en-US" dirty="0" smtClean="0"/>
          </a:p>
          <a:p>
            <a:r>
              <a:rPr lang="en-US" sz="2000" dirty="0" smtClean="0"/>
              <a:t>Code</a:t>
            </a:r>
            <a:r>
              <a:rPr lang="en-US" sz="2000" dirty="0"/>
              <a:t>: </a:t>
            </a:r>
            <a:r>
              <a:rPr lang="en-US" sz="2000" dirty="0" err="1"/>
              <a:t>nui.noresults.title</a:t>
            </a:r>
            <a:endParaRPr lang="en-US" sz="2000" dirty="0"/>
          </a:p>
          <a:p>
            <a:r>
              <a:rPr lang="en-US" sz="2000" dirty="0" smtClean="0"/>
              <a:t>Description: &lt;</a:t>
            </a:r>
            <a:r>
              <a:rPr lang="en-US" sz="2000" dirty="0"/>
              <a:t>font color="#CE0F69"&gt;Sorry!&lt;/font&gt;  </a:t>
            </a:r>
          </a:p>
          <a:p>
            <a:endParaRPr lang="en-US" sz="2000" dirty="0" smtClean="0"/>
          </a:p>
          <a:p>
            <a:r>
              <a:rPr lang="en-US" sz="2000" dirty="0" smtClean="0"/>
              <a:t>Code</a:t>
            </a:r>
            <a:r>
              <a:rPr lang="en-US" sz="2000" dirty="0"/>
              <a:t>: </a:t>
            </a:r>
            <a:r>
              <a:rPr lang="en-US" sz="2000" dirty="0" err="1"/>
              <a:t>nui.noresults.description</a:t>
            </a:r>
            <a:endParaRPr lang="en-US" sz="2000" dirty="0"/>
          </a:p>
          <a:p>
            <a:r>
              <a:rPr lang="en-US" sz="2000" dirty="0" smtClean="0"/>
              <a:t>Description: There </a:t>
            </a:r>
            <a:r>
              <a:rPr lang="en-US" sz="2000" dirty="0"/>
              <a:t>are no results matching your search "{term}}".&lt;/</a:t>
            </a:r>
            <a:r>
              <a:rPr lang="en-US" sz="2000" dirty="0" err="1"/>
              <a:t>br</a:t>
            </a:r>
            <a:r>
              <a:rPr lang="en-US" sz="2000" dirty="0"/>
              <a:t>&gt;Try our dedicated search engine for articles; book chapters; standards; patents and more...&lt;/</a:t>
            </a:r>
            <a:r>
              <a:rPr lang="en-US" sz="2000" dirty="0" err="1"/>
              <a:t>br</a:t>
            </a:r>
            <a:r>
              <a:rPr lang="en-US" sz="2000" dirty="0"/>
              <a:t>&gt;&lt;a </a:t>
            </a:r>
            <a:r>
              <a:rPr lang="en-US" sz="2000" dirty="0" err="1"/>
              <a:t>href</a:t>
            </a:r>
            <a:r>
              <a:rPr lang="en-US" sz="2000" dirty="0"/>
              <a:t>="https://search.ebscohost.com/</a:t>
            </a:r>
            <a:r>
              <a:rPr lang="en-US" sz="2000" dirty="0" err="1"/>
              <a:t>login.a</a:t>
            </a:r>
            <a:r>
              <a:rPr lang="en-US" sz="2000" dirty="0"/>
              <a:t>...term}}&amp;</a:t>
            </a:r>
            <a:r>
              <a:rPr lang="en-US" sz="2000" dirty="0" err="1"/>
              <a:t>lang</a:t>
            </a:r>
            <a:r>
              <a:rPr lang="en-US" sz="2000" dirty="0"/>
              <a:t>=</a:t>
            </a:r>
            <a:r>
              <a:rPr lang="en-US" sz="2000" dirty="0" err="1"/>
              <a:t>en</a:t>
            </a:r>
            <a:r>
              <a:rPr lang="en-US" sz="2000" dirty="0"/>
              <a:t>" </a:t>
            </a:r>
            <a:r>
              <a:rPr lang="en-US" sz="2000" dirty="0" err="1"/>
              <a:t>onmouseover</a:t>
            </a:r>
            <a:r>
              <a:rPr lang="en-US" sz="2000" dirty="0"/>
              <a:t>='</a:t>
            </a:r>
            <a:r>
              <a:rPr lang="en-US" sz="2000" dirty="0" err="1"/>
              <a:t>this.style.textDecoration</a:t>
            </a:r>
            <a:r>
              <a:rPr lang="en-US" sz="2000" dirty="0"/>
              <a:t>="none"'&gt; &lt;button class="md-raised md-button md-ink-ripple" type="button" ng-</a:t>
            </a:r>
            <a:r>
              <a:rPr lang="en-US" sz="2000" dirty="0" err="1"/>
              <a:t>transclude</a:t>
            </a:r>
            <a:r>
              <a:rPr lang="en-US" sz="2000" dirty="0"/>
              <a:t>="" aria-label="Search articles" style='margin-left:0;margin-right:0; background-color: #FDD54A; font-size: 14px;'&gt;Articles &amp; More&lt;/button&gt; &lt;/a&gt;  </a:t>
            </a:r>
          </a:p>
          <a:p>
            <a:r>
              <a:rPr lang="en-US" sz="1600" dirty="0"/>
              <a:t> </a:t>
            </a:r>
          </a:p>
          <a:p>
            <a:endParaRPr lang="en-US" dirty="0" smtClean="0"/>
          </a:p>
        </p:txBody>
      </p:sp>
      <p:sp>
        <p:nvSpPr>
          <p:cNvPr id="9" name="TextBox 8"/>
          <p:cNvSpPr txBox="1"/>
          <p:nvPr/>
        </p:nvSpPr>
        <p:spPr>
          <a:xfrm>
            <a:off x="6939748" y="1299465"/>
            <a:ext cx="5039087" cy="4985980"/>
          </a:xfrm>
          <a:prstGeom prst="rect">
            <a:avLst/>
          </a:prstGeom>
          <a:noFill/>
        </p:spPr>
        <p:txBody>
          <a:bodyPr wrap="square" rtlCol="0">
            <a:spAutoFit/>
          </a:bodyPr>
          <a:lstStyle/>
          <a:p>
            <a:r>
              <a:rPr lang="en-US" sz="2000" dirty="0" smtClean="0"/>
              <a:t>Labels, continued:</a:t>
            </a:r>
          </a:p>
          <a:p>
            <a:endParaRPr lang="en-US" sz="2000" dirty="0" smtClean="0"/>
          </a:p>
          <a:p>
            <a:r>
              <a:rPr lang="en-US" sz="2000" dirty="0" smtClean="0"/>
              <a:t>Hide </a:t>
            </a:r>
            <a:r>
              <a:rPr lang="en-US" sz="2000" dirty="0"/>
              <a:t>Code: suggestions2 through suggestions5</a:t>
            </a:r>
          </a:p>
          <a:p>
            <a:r>
              <a:rPr lang="en-US" sz="2000" dirty="0"/>
              <a:t>Description: &lt;tech class="</a:t>
            </a:r>
            <a:r>
              <a:rPr lang="en-US" sz="2000" dirty="0" err="1"/>
              <a:t>tec_hide</a:t>
            </a:r>
            <a:r>
              <a:rPr lang="en-US" sz="2000" dirty="0"/>
              <a:t>"&gt;NOT_DEFINED&lt;/tech&gt;  or</a:t>
            </a:r>
          </a:p>
          <a:p>
            <a:r>
              <a:rPr lang="en-US" sz="2000" dirty="0"/>
              <a:t>Description: &lt;tech class="</a:t>
            </a:r>
            <a:r>
              <a:rPr lang="en-US" sz="2000" dirty="0" err="1"/>
              <a:t>tec_hide</a:t>
            </a:r>
            <a:r>
              <a:rPr lang="en-US" sz="2000" dirty="0"/>
              <a:t>"&gt;suggestions3&lt;/tech&gt;  </a:t>
            </a:r>
          </a:p>
          <a:p>
            <a:endParaRPr lang="en-US" sz="2000" dirty="0" smtClean="0"/>
          </a:p>
          <a:p>
            <a:r>
              <a:rPr lang="en-US" sz="2000" dirty="0" smtClean="0"/>
              <a:t>Add </a:t>
            </a:r>
            <a:r>
              <a:rPr lang="en-US" sz="2000" dirty="0"/>
              <a:t>this to custom.css:</a:t>
            </a:r>
          </a:p>
          <a:p>
            <a:r>
              <a:rPr lang="en-US" sz="2000" dirty="0"/>
              <a:t>.</a:t>
            </a:r>
            <a:r>
              <a:rPr lang="en-US" sz="2000" dirty="0" err="1"/>
              <a:t>tec_hide</a:t>
            </a:r>
            <a:r>
              <a:rPr lang="en-US" sz="2000" dirty="0"/>
              <a:t> {  </a:t>
            </a:r>
          </a:p>
          <a:p>
            <a:r>
              <a:rPr lang="en-US" sz="2000" dirty="0"/>
              <a:t>    display: none;  </a:t>
            </a:r>
          </a:p>
          <a:p>
            <a:r>
              <a:rPr lang="en-US" sz="2000" dirty="0"/>
              <a:t>}  </a:t>
            </a:r>
          </a:p>
          <a:p>
            <a:r>
              <a:rPr lang="en-US" sz="2000" dirty="0" err="1"/>
              <a:t>ul</a:t>
            </a:r>
            <a:r>
              <a:rPr lang="en-US" sz="2000" dirty="0"/>
              <a:t> {  </a:t>
            </a:r>
          </a:p>
          <a:p>
            <a:r>
              <a:rPr lang="en-US" sz="2000" dirty="0"/>
              <a:t>    list-style-type: none;  </a:t>
            </a:r>
          </a:p>
          <a:p>
            <a:r>
              <a:rPr lang="en-US" sz="2000" dirty="0"/>
              <a:t>} </a:t>
            </a:r>
          </a:p>
          <a:p>
            <a:endParaRPr lang="en-US" dirty="0"/>
          </a:p>
        </p:txBody>
      </p:sp>
    </p:spTree>
    <p:extLst>
      <p:ext uri="{BB962C8B-B14F-4D97-AF65-F5344CB8AC3E}">
        <p14:creationId xmlns:p14="http://schemas.microsoft.com/office/powerpoint/2010/main" val="68060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9961" y="383040"/>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Look &amp; </a:t>
            </a:r>
            <a:r>
              <a:rPr lang="en-US" sz="3200" b="1" dirty="0" smtClean="0">
                <a:solidFill>
                  <a:schemeClr val="accent1">
                    <a:lumMod val="75000"/>
                  </a:schemeClr>
                </a:solidFill>
                <a:latin typeface="Arial"/>
                <a:cs typeface="Arial"/>
              </a:rPr>
              <a:t>Feel: Edit “No Records Found” Page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pic>
        <p:nvPicPr>
          <p:cNvPr id="10" name="Picture 9"/>
          <p:cNvPicPr>
            <a:picLocks noChangeAspect="1"/>
          </p:cNvPicPr>
          <p:nvPr/>
        </p:nvPicPr>
        <p:blipFill>
          <a:blip r:embed="rId7"/>
          <a:stretch>
            <a:fillRect/>
          </a:stretch>
        </p:blipFill>
        <p:spPr>
          <a:xfrm>
            <a:off x="769961" y="1401601"/>
            <a:ext cx="10368654" cy="1357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ounded Rectangle 23"/>
          <p:cNvSpPr/>
          <p:nvPr/>
        </p:nvSpPr>
        <p:spPr>
          <a:xfrm>
            <a:off x="10454625" y="2415989"/>
            <a:ext cx="674255" cy="3256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a:stretch>
            <a:fillRect/>
          </a:stretch>
        </p:blipFill>
        <p:spPr>
          <a:xfrm>
            <a:off x="769961" y="3086849"/>
            <a:ext cx="10368654" cy="2911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ight Arrow 14"/>
          <p:cNvSpPr/>
          <p:nvPr/>
        </p:nvSpPr>
        <p:spPr>
          <a:xfrm rot="5400000">
            <a:off x="10611644" y="2812925"/>
            <a:ext cx="360216" cy="3828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607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Authentication &amp; My </a:t>
            </a:r>
            <a:r>
              <a:rPr lang="en-US" sz="3200" b="1" dirty="0" smtClean="0">
                <a:solidFill>
                  <a:schemeClr val="accent1">
                    <a:lumMod val="75000"/>
                  </a:schemeClr>
                </a:solidFill>
                <a:latin typeface="Arial"/>
                <a:cs typeface="Arial"/>
              </a:rPr>
              <a:t>Account: Silent Login</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430112" cy="602009"/>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ea typeface="+mn-lt"/>
                <a:cs typeface="+mn-lt"/>
              </a:rPr>
              <a:t>This </a:t>
            </a:r>
            <a:r>
              <a:rPr lang="en-US" smtClean="0">
                <a:ea typeface="+mn-lt"/>
                <a:cs typeface="+mn-lt"/>
              </a:rPr>
              <a:t>is </a:t>
            </a:r>
            <a:r>
              <a:rPr lang="en-US" smtClean="0">
                <a:ea typeface="+mn-lt"/>
                <a:cs typeface="+mn-lt"/>
              </a:rPr>
              <a:t>straight-forward to </a:t>
            </a:r>
            <a:r>
              <a:rPr lang="en-US" dirty="0" smtClean="0">
                <a:ea typeface="+mn-lt"/>
                <a:cs typeface="+mn-lt"/>
              </a:rPr>
              <a:t>set up.</a:t>
            </a:r>
            <a:endParaRPr lang="en-US" dirty="0"/>
          </a:p>
        </p:txBody>
      </p:sp>
      <p:pic>
        <p:nvPicPr>
          <p:cNvPr id="2" name="Picture 1"/>
          <p:cNvPicPr>
            <a:picLocks noChangeAspect="1"/>
          </p:cNvPicPr>
          <p:nvPr/>
        </p:nvPicPr>
        <p:blipFill>
          <a:blip r:embed="rId7"/>
          <a:stretch>
            <a:fillRect/>
          </a:stretch>
        </p:blipFill>
        <p:spPr>
          <a:xfrm>
            <a:off x="6390690" y="1300046"/>
            <a:ext cx="5482103" cy="1423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le 14"/>
          <p:cNvSpPr/>
          <p:nvPr/>
        </p:nvSpPr>
        <p:spPr>
          <a:xfrm>
            <a:off x="10100781" y="1973415"/>
            <a:ext cx="1118538" cy="29026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stretch>
            <a:fillRect/>
          </a:stretch>
        </p:blipFill>
        <p:spPr>
          <a:xfrm>
            <a:off x="6388542" y="3124197"/>
            <a:ext cx="5486400" cy="2700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ounded Rectangle 16"/>
          <p:cNvSpPr/>
          <p:nvPr/>
        </p:nvSpPr>
        <p:spPr>
          <a:xfrm>
            <a:off x="10514124" y="5424420"/>
            <a:ext cx="1118538" cy="29026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9086340" y="2899440"/>
            <a:ext cx="473662" cy="3828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2AF4A749-986F-4232-857C-45CB693B6A74}"/>
              </a:ext>
            </a:extLst>
          </p:cNvPr>
          <p:cNvSpPr txBox="1">
            <a:spLocks/>
          </p:cNvSpPr>
          <p:nvPr/>
        </p:nvSpPr>
        <p:spPr>
          <a:xfrm>
            <a:off x="838200" y="1973415"/>
            <a:ext cx="4816311" cy="4169137"/>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ea typeface="+mn-lt"/>
                <a:cs typeface="+mn-lt"/>
              </a:rPr>
              <a:t>Why set it up? </a:t>
            </a:r>
          </a:p>
          <a:p>
            <a:r>
              <a:rPr lang="en-US" dirty="0" smtClean="0">
                <a:ea typeface="+mn-lt"/>
                <a:cs typeface="+mn-lt"/>
              </a:rPr>
              <a:t>Will automatically log patrons in if they’re already logged in to Blackboard or another system using same login method in same browser. </a:t>
            </a:r>
          </a:p>
          <a:p>
            <a:r>
              <a:rPr lang="en-US" dirty="0" smtClean="0">
                <a:ea typeface="+mn-lt"/>
                <a:cs typeface="+mn-lt"/>
              </a:rPr>
              <a:t>Saves patron from needing to login if they want to request something or look at their account.</a:t>
            </a:r>
          </a:p>
          <a:p>
            <a:r>
              <a:rPr lang="en-US" dirty="0" smtClean="0">
                <a:ea typeface="+mn-lt"/>
                <a:cs typeface="+mn-lt"/>
              </a:rPr>
              <a:t>Note: doesn’t always work if they open a link resolver page from Google Scholar or stand-alone database</a:t>
            </a:r>
            <a:endParaRPr lang="en-US" dirty="0"/>
          </a:p>
        </p:txBody>
      </p:sp>
    </p:spTree>
    <p:extLst>
      <p:ext uri="{BB962C8B-B14F-4D97-AF65-F5344CB8AC3E}">
        <p14:creationId xmlns:p14="http://schemas.microsoft.com/office/powerpoint/2010/main" val="284331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Authentication &amp; My </a:t>
            </a:r>
            <a:r>
              <a:rPr lang="en-US" sz="3200" b="1" dirty="0" smtClean="0">
                <a:solidFill>
                  <a:schemeClr val="accent1">
                    <a:lumMod val="75000"/>
                  </a:schemeClr>
                </a:solidFill>
                <a:latin typeface="Arial"/>
                <a:cs typeface="Arial"/>
              </a:rPr>
              <a:t>Account: Hide Login Bar</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838199" y="3242480"/>
            <a:ext cx="5091261" cy="3573509"/>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Why hide? Usability studies have shown that users don’t see it – they have “banner blindness”</a:t>
            </a:r>
          </a:p>
          <a:p>
            <a:pPr marL="0" indent="0">
              <a:buNone/>
            </a:pPr>
            <a:endParaRPr lang="en-US" dirty="0" smtClean="0"/>
          </a:p>
          <a:p>
            <a:pPr marL="0" indent="0">
              <a:buNone/>
            </a:pPr>
            <a:r>
              <a:rPr lang="en-US" dirty="0" smtClean="0"/>
              <a:t>How to hide:</a:t>
            </a:r>
          </a:p>
          <a:p>
            <a:pPr marL="0" indent="0">
              <a:buNone/>
            </a:pPr>
            <a:r>
              <a:rPr lang="en-US" dirty="0" smtClean="0"/>
              <a:t>Add this code to the end of your custom.css file:</a:t>
            </a:r>
          </a:p>
          <a:p>
            <a:pPr marL="0" indent="0">
              <a:buNone/>
            </a:pPr>
            <a:r>
              <a:rPr lang="en-US" dirty="0"/>
              <a:t>/************* Remove the yellow alert banner ***************************/  </a:t>
            </a:r>
          </a:p>
          <a:p>
            <a:pPr marL="0" indent="0">
              <a:buNone/>
            </a:pPr>
            <a:r>
              <a:rPr lang="en-US" dirty="0" err="1"/>
              <a:t>prm</a:t>
            </a:r>
            <a:r>
              <a:rPr lang="en-US" dirty="0"/>
              <a:t>-search &gt; </a:t>
            </a:r>
            <a:r>
              <a:rPr lang="en-US" dirty="0" err="1"/>
              <a:t>prm</a:t>
            </a:r>
            <a:r>
              <a:rPr lang="en-US" dirty="0"/>
              <a:t>-alert-bar {  </a:t>
            </a:r>
          </a:p>
          <a:p>
            <a:pPr marL="0" indent="0">
              <a:buNone/>
            </a:pPr>
            <a:r>
              <a:rPr lang="en-US" dirty="0"/>
              <a:t>    display: none; </a:t>
            </a:r>
            <a:endParaRPr lang="en-US" dirty="0" smtClean="0"/>
          </a:p>
          <a:p>
            <a:pPr marL="0" indent="0">
              <a:buNone/>
            </a:pPr>
            <a:r>
              <a:rPr lang="en-US" dirty="0"/>
              <a:t>}</a:t>
            </a:r>
          </a:p>
        </p:txBody>
      </p:sp>
      <p:pic>
        <p:nvPicPr>
          <p:cNvPr id="2" name="Picture 1"/>
          <p:cNvPicPr>
            <a:picLocks noChangeAspect="1"/>
          </p:cNvPicPr>
          <p:nvPr/>
        </p:nvPicPr>
        <p:blipFill>
          <a:blip r:embed="rId7"/>
          <a:stretch>
            <a:fillRect/>
          </a:stretch>
        </p:blipFill>
        <p:spPr>
          <a:xfrm>
            <a:off x="2395204" y="1187143"/>
            <a:ext cx="7332141" cy="1709111"/>
          </a:xfrm>
          <a:prstGeom prst="rect">
            <a:avLst/>
          </a:prstGeom>
        </p:spPr>
      </p:pic>
      <p:sp>
        <p:nvSpPr>
          <p:cNvPr id="15" name="Right Arrow 14"/>
          <p:cNvSpPr/>
          <p:nvPr/>
        </p:nvSpPr>
        <p:spPr>
          <a:xfrm>
            <a:off x="1740091" y="2449404"/>
            <a:ext cx="523087" cy="3828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8"/>
          <a:srcRect r="25990"/>
          <a:stretch/>
        </p:blipFill>
        <p:spPr>
          <a:xfrm>
            <a:off x="6863963" y="3568763"/>
            <a:ext cx="4883406" cy="2256441"/>
          </a:xfrm>
          <a:prstGeom prst="rect">
            <a:avLst/>
          </a:prstGeom>
        </p:spPr>
      </p:pic>
      <p:sp>
        <p:nvSpPr>
          <p:cNvPr id="17" name="Right Arrow 16"/>
          <p:cNvSpPr/>
          <p:nvPr/>
        </p:nvSpPr>
        <p:spPr>
          <a:xfrm rot="3180264">
            <a:off x="8576871" y="2998478"/>
            <a:ext cx="523087" cy="3828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859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Authentication &amp; My </a:t>
            </a:r>
            <a:r>
              <a:rPr lang="en-US" sz="3200" b="1" dirty="0" smtClean="0">
                <a:solidFill>
                  <a:schemeClr val="accent1">
                    <a:lumMod val="75000"/>
                  </a:schemeClr>
                </a:solidFill>
                <a:latin typeface="Arial"/>
                <a:cs typeface="Arial"/>
              </a:rPr>
              <a:t>Account: Configure My Account</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7481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58661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ea typeface="+mn-lt"/>
                <a:cs typeface="+mn-lt"/>
              </a:rPr>
              <a:t>You can configure what displays in the My Account/My Library Card area via </a:t>
            </a:r>
            <a:r>
              <a:rPr lang="en-US" dirty="0" err="1" smtClean="0">
                <a:ea typeface="+mn-lt"/>
                <a:cs typeface="+mn-lt"/>
              </a:rPr>
              <a:t>Config</a:t>
            </a:r>
            <a:r>
              <a:rPr lang="en-US" dirty="0" smtClean="0">
                <a:ea typeface="+mn-lt"/>
                <a:cs typeface="+mn-lt"/>
              </a:rPr>
              <a:t>-&gt;Discovery-&gt;Library Card Configurations</a:t>
            </a:r>
            <a:endParaRPr lang="en-US" dirty="0"/>
          </a:p>
        </p:txBody>
      </p:sp>
      <p:pic>
        <p:nvPicPr>
          <p:cNvPr id="1026" name="Picture 2" descr="PVE_LoansOverview_BriefDetail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995" y="2137871"/>
            <a:ext cx="4572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VE_LoanFullDetail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4946" y="2132281"/>
            <a:ext cx="6383159" cy="373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463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Authentication &amp; My </a:t>
            </a:r>
            <a:r>
              <a:rPr lang="en-US" sz="3200" b="1" dirty="0" smtClean="0">
                <a:solidFill>
                  <a:schemeClr val="accent1">
                    <a:lumMod val="75000"/>
                  </a:schemeClr>
                </a:solidFill>
                <a:latin typeface="Arial"/>
                <a:cs typeface="Arial"/>
              </a:rPr>
              <a:t>Account: Configure My Account</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58661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ea typeface="+mn-lt"/>
                <a:cs typeface="+mn-lt"/>
              </a:rPr>
              <a:t>You can configure what displays in the My Account/My Library Card area via </a:t>
            </a:r>
            <a:r>
              <a:rPr lang="en-US" dirty="0" err="1" smtClean="0">
                <a:ea typeface="+mn-lt"/>
                <a:cs typeface="+mn-lt"/>
              </a:rPr>
              <a:t>Config</a:t>
            </a:r>
            <a:r>
              <a:rPr lang="en-US" dirty="0" smtClean="0">
                <a:ea typeface="+mn-lt"/>
                <a:cs typeface="+mn-lt"/>
              </a:rPr>
              <a:t>-&gt;Discovery-&gt;Library Card Configurations</a:t>
            </a:r>
            <a:endParaRPr lang="en-US" dirty="0"/>
          </a:p>
        </p:txBody>
      </p:sp>
      <p:pic>
        <p:nvPicPr>
          <p:cNvPr id="2" name="Picture 1"/>
          <p:cNvPicPr>
            <a:picLocks noChangeAspect="1"/>
          </p:cNvPicPr>
          <p:nvPr/>
        </p:nvPicPr>
        <p:blipFill>
          <a:blip r:embed="rId7"/>
          <a:stretch>
            <a:fillRect/>
          </a:stretch>
        </p:blipFill>
        <p:spPr>
          <a:xfrm>
            <a:off x="838200" y="2110607"/>
            <a:ext cx="5891007" cy="1181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le 14"/>
          <p:cNvSpPr/>
          <p:nvPr/>
        </p:nvSpPr>
        <p:spPr>
          <a:xfrm>
            <a:off x="4810921" y="2109039"/>
            <a:ext cx="1709951" cy="107750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723398" y="2618431"/>
            <a:ext cx="349355" cy="3828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stretch>
            <a:fillRect/>
          </a:stretch>
        </p:blipFill>
        <p:spPr>
          <a:xfrm>
            <a:off x="768995" y="3655211"/>
            <a:ext cx="6047909" cy="2080260"/>
          </a:xfrm>
          <a:prstGeom prst="rect">
            <a:avLst/>
          </a:prstGeom>
        </p:spPr>
      </p:pic>
      <p:pic>
        <p:nvPicPr>
          <p:cNvPr id="2050" name="Picture 2" descr="PVE_LoansBriefDisplayM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49805" y="1964512"/>
            <a:ext cx="4891089" cy="1690699"/>
          </a:xfrm>
          <a:prstGeom prst="rect">
            <a:avLst/>
          </a:prstGeom>
          <a:noFill/>
          <a:extLst>
            <a:ext uri="{909E8E84-426E-40DD-AFC4-6F175D3DCCD1}">
              <a14:hiddenFill xmlns:a14="http://schemas.microsoft.com/office/drawing/2010/main">
                <a:solidFill>
                  <a:srgbClr val="FFFFFF"/>
                </a:solidFill>
              </a14:hiddenFill>
            </a:ext>
          </a:extLst>
        </p:spPr>
      </p:pic>
      <p:sp>
        <p:nvSpPr>
          <p:cNvPr id="25" name="Right Arrow 24"/>
          <p:cNvSpPr/>
          <p:nvPr/>
        </p:nvSpPr>
        <p:spPr>
          <a:xfrm rot="5400000">
            <a:off x="5477995" y="3284851"/>
            <a:ext cx="375801" cy="3828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50545" y="4424218"/>
            <a:ext cx="4618516" cy="646331"/>
          </a:xfrm>
          <a:prstGeom prst="rect">
            <a:avLst/>
          </a:prstGeom>
          <a:noFill/>
        </p:spPr>
        <p:txBody>
          <a:bodyPr wrap="square" rtlCol="0">
            <a:spAutoFit/>
          </a:bodyPr>
          <a:lstStyle/>
          <a:p>
            <a:r>
              <a:rPr lang="en-US" dirty="0">
                <a:hlinkClick r:id="rId10"/>
              </a:rPr>
              <a:t>https://slcny.libguides.com/training-primo-discovery/config-mylibrarycard</a:t>
            </a:r>
            <a:endParaRPr lang="en-US" dirty="0"/>
          </a:p>
        </p:txBody>
      </p:sp>
    </p:spTree>
    <p:extLst>
      <p:ext uri="{BB962C8B-B14F-4D97-AF65-F5344CB8AC3E}">
        <p14:creationId xmlns:p14="http://schemas.microsoft.com/office/powerpoint/2010/main" val="198264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4" y="392277"/>
            <a:ext cx="10905769"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Authentication &amp; My </a:t>
            </a:r>
            <a:r>
              <a:rPr lang="en-US" sz="3200" b="1" dirty="0" smtClean="0">
                <a:solidFill>
                  <a:schemeClr val="accent1">
                    <a:lumMod val="75000"/>
                  </a:schemeClr>
                </a:solidFill>
                <a:latin typeface="Arial"/>
                <a:cs typeface="Arial"/>
              </a:rPr>
              <a:t>Account: Restrict Patron Changes</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2" name="TextBox 1"/>
          <p:cNvSpPr txBox="1"/>
          <p:nvPr/>
        </p:nvSpPr>
        <p:spPr>
          <a:xfrm>
            <a:off x="838200" y="1238168"/>
            <a:ext cx="10584873" cy="2031325"/>
          </a:xfrm>
          <a:prstGeom prst="rect">
            <a:avLst/>
          </a:prstGeom>
          <a:noFill/>
        </p:spPr>
        <p:txBody>
          <a:bodyPr wrap="square" rtlCol="0">
            <a:spAutoFit/>
          </a:bodyPr>
          <a:lstStyle/>
          <a:p>
            <a:r>
              <a:rPr lang="en-US" dirty="0" smtClean="0"/>
              <a:t>Why?</a:t>
            </a:r>
          </a:p>
          <a:p>
            <a:r>
              <a:rPr lang="en-US" dirty="0" smtClean="0"/>
              <a:t>If </a:t>
            </a:r>
            <a:r>
              <a:rPr lang="en-US" dirty="0"/>
              <a:t>you're setting up your patrons as external users, you won't want them to be able to change their contact information in the Library Card area in Primo because it will just be wiped out the next time the data is loaded from your SIS. </a:t>
            </a:r>
            <a:endParaRPr lang="en-US" dirty="0" smtClean="0"/>
          </a:p>
          <a:p>
            <a:endParaRPr lang="en-US" dirty="0"/>
          </a:p>
          <a:p>
            <a:r>
              <a:rPr lang="en-US" dirty="0" smtClean="0"/>
              <a:t>To </a:t>
            </a:r>
            <a:r>
              <a:rPr lang="en-US" dirty="0"/>
              <a:t>hide the "edit details" option, go to Alma Configuration &gt; General &gt; General Configuration &gt; Other Settings &gt; parameter key: </a:t>
            </a:r>
            <a:r>
              <a:rPr lang="en-US" dirty="0" err="1"/>
              <a:t>primo_patron_info_updatable</a:t>
            </a:r>
            <a:r>
              <a:rPr lang="en-US" dirty="0"/>
              <a:t> (free text description: user is updatable) = N</a:t>
            </a:r>
          </a:p>
        </p:txBody>
      </p:sp>
      <p:pic>
        <p:nvPicPr>
          <p:cNvPr id="4" name="Picture 3"/>
          <p:cNvPicPr>
            <a:picLocks noChangeAspect="1"/>
          </p:cNvPicPr>
          <p:nvPr/>
        </p:nvPicPr>
        <p:blipFill>
          <a:blip r:embed="rId7"/>
          <a:stretch>
            <a:fillRect/>
          </a:stretch>
        </p:blipFill>
        <p:spPr>
          <a:xfrm>
            <a:off x="2752437" y="3348588"/>
            <a:ext cx="6933190" cy="2651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ounded Rectangle 15"/>
          <p:cNvSpPr/>
          <p:nvPr/>
        </p:nvSpPr>
        <p:spPr>
          <a:xfrm>
            <a:off x="2891334" y="5540593"/>
            <a:ext cx="6691854" cy="43664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845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Searching: Boosting</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83594" cy="1795236"/>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can boost by field, date, and resource type for local content. </a:t>
            </a:r>
            <a:endParaRPr lang="en-US" dirty="0" smtClean="0"/>
          </a:p>
          <a:p>
            <a:pPr marL="0" indent="0">
              <a:buNone/>
            </a:pPr>
            <a:r>
              <a:rPr lang="en-US" dirty="0" smtClean="0"/>
              <a:t>How to:</a:t>
            </a:r>
            <a:endParaRPr lang="en-US" dirty="0"/>
          </a:p>
          <a:p>
            <a:pPr marL="0" indent="0">
              <a:buNone/>
            </a:pPr>
            <a:r>
              <a:rPr lang="en-US" dirty="0" smtClean="0"/>
              <a:t>The </a:t>
            </a:r>
            <a:r>
              <a:rPr lang="en-US" dirty="0"/>
              <a:t>Ranking Configuration page (Configuration Menu &gt; Discovery &gt; Search Configuration &gt; Ranking Configuration) </a:t>
            </a:r>
            <a:r>
              <a:rPr lang="en-US" dirty="0" smtClean="0"/>
              <a:t>allows </a:t>
            </a:r>
            <a:r>
              <a:rPr lang="en-US" dirty="0"/>
              <a:t>you to modify the out-of-the-box ranking algorithm used to order items in the results list. </a:t>
            </a:r>
            <a:r>
              <a:rPr lang="en-US" dirty="0" smtClean="0"/>
              <a:t>See</a:t>
            </a:r>
            <a:r>
              <a:rPr lang="en-US" dirty="0"/>
              <a:t> </a:t>
            </a:r>
            <a:r>
              <a:rPr lang="en-US" dirty="0">
                <a:hlinkClick r:id="rId7"/>
              </a:rPr>
              <a:t>Configuring the Ranking of Search Results in Primo VE</a:t>
            </a:r>
            <a:r>
              <a:rPr lang="en-US" dirty="0"/>
              <a:t>."</a:t>
            </a:r>
          </a:p>
        </p:txBody>
      </p:sp>
      <p:pic>
        <p:nvPicPr>
          <p:cNvPr id="2" name="Picture 1"/>
          <p:cNvPicPr>
            <a:picLocks noChangeAspect="1"/>
          </p:cNvPicPr>
          <p:nvPr/>
        </p:nvPicPr>
        <p:blipFill>
          <a:blip r:embed="rId8"/>
          <a:stretch>
            <a:fillRect/>
          </a:stretch>
        </p:blipFill>
        <p:spPr>
          <a:xfrm>
            <a:off x="838200" y="3079625"/>
            <a:ext cx="3622964" cy="1658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le 14"/>
          <p:cNvSpPr/>
          <p:nvPr/>
        </p:nvSpPr>
        <p:spPr>
          <a:xfrm>
            <a:off x="2649682" y="3983497"/>
            <a:ext cx="1645227" cy="27446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9"/>
          <a:stretch>
            <a:fillRect/>
          </a:stretch>
        </p:blipFill>
        <p:spPr>
          <a:xfrm>
            <a:off x="5328127" y="3016504"/>
            <a:ext cx="6025428" cy="2771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7" name="Straight Arrow Connector 16"/>
          <p:cNvCxnSpPr/>
          <p:nvPr/>
        </p:nvCxnSpPr>
        <p:spPr>
          <a:xfrm>
            <a:off x="4590473" y="4156364"/>
            <a:ext cx="637309" cy="0"/>
          </a:xfrm>
          <a:prstGeom prst="straightConnector1">
            <a:avLst/>
          </a:prstGeom>
          <a:ln w="28575">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23149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Searching: Boosting</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83594" cy="876775"/>
          </a:xfrm>
          <a:prstGeom prst="rect">
            <a:avLst/>
          </a:prstGeom>
        </p:spPr>
        <p:txBody>
          <a:bodyPr vert="horz" lIns="91440" tIns="45720" rIns="91440" bIns="45720" rtlCol="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smtClean="0"/>
              <a:t>You can also boost in blended scopes. Caveat: be careful!</a:t>
            </a:r>
            <a:r>
              <a:rPr lang="en-US" sz="4000" dirty="0"/>
              <a:t> </a:t>
            </a:r>
            <a:endParaRPr lang="en-US" sz="4000" dirty="0" smtClean="0"/>
          </a:p>
          <a:p>
            <a:pPr marL="0" indent="0">
              <a:buNone/>
            </a:pPr>
            <a:endParaRPr lang="en-US" sz="4000" dirty="0" smtClean="0"/>
          </a:p>
          <a:p>
            <a:pPr marL="0" indent="0">
              <a:buNone/>
            </a:pPr>
            <a:r>
              <a:rPr lang="en-US" sz="4000" dirty="0" smtClean="0"/>
              <a:t>Go to Search Profiles and click the three dots next to any blended search</a:t>
            </a:r>
            <a:r>
              <a:rPr lang="en-US" dirty="0" smtClean="0"/>
              <a:t>:</a:t>
            </a:r>
            <a:endParaRPr lang="en-US" dirty="0"/>
          </a:p>
        </p:txBody>
      </p:sp>
      <p:pic>
        <p:nvPicPr>
          <p:cNvPr id="5" name="Picture 4"/>
          <p:cNvPicPr>
            <a:picLocks noChangeAspect="1"/>
          </p:cNvPicPr>
          <p:nvPr/>
        </p:nvPicPr>
        <p:blipFill>
          <a:blip r:embed="rId7"/>
          <a:stretch>
            <a:fillRect/>
          </a:stretch>
        </p:blipFill>
        <p:spPr>
          <a:xfrm>
            <a:off x="838200" y="2487951"/>
            <a:ext cx="9518990" cy="2674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le 14"/>
          <p:cNvSpPr/>
          <p:nvPr/>
        </p:nvSpPr>
        <p:spPr>
          <a:xfrm>
            <a:off x="8958226" y="4889045"/>
            <a:ext cx="1066452" cy="27312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8"/>
          <a:stretch>
            <a:fillRect/>
          </a:stretch>
        </p:blipFill>
        <p:spPr>
          <a:xfrm>
            <a:off x="838200" y="5391268"/>
            <a:ext cx="9061605" cy="6818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5" name="Straight Arrow Connector 24"/>
          <p:cNvCxnSpPr/>
          <p:nvPr/>
        </p:nvCxnSpPr>
        <p:spPr>
          <a:xfrm flipH="1">
            <a:off x="8426711" y="5224695"/>
            <a:ext cx="381918" cy="370416"/>
          </a:xfrm>
          <a:prstGeom prst="straightConnector1">
            <a:avLst/>
          </a:prstGeom>
          <a:ln w="28575">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73932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Searching: Facets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7736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8207784" cy="733054"/>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ea typeface="+mn-lt"/>
                <a:cs typeface="+mn-lt"/>
              </a:rPr>
              <a:t>You can change the facets that display and how many entries show underneath them in your View Configuration-&gt;Brief Results area:</a:t>
            </a:r>
            <a:endParaRPr lang="en-US" dirty="0"/>
          </a:p>
        </p:txBody>
      </p:sp>
      <p:pic>
        <p:nvPicPr>
          <p:cNvPr id="2" name="Picture 1"/>
          <p:cNvPicPr>
            <a:picLocks noChangeAspect="1"/>
          </p:cNvPicPr>
          <p:nvPr/>
        </p:nvPicPr>
        <p:blipFill>
          <a:blip r:embed="rId7"/>
          <a:stretch>
            <a:fillRect/>
          </a:stretch>
        </p:blipFill>
        <p:spPr>
          <a:xfrm>
            <a:off x="838200" y="2362871"/>
            <a:ext cx="7209125" cy="3005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FacetValueMaxValue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2578" y="2843072"/>
            <a:ext cx="1779275" cy="30959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5594595"/>
            <a:ext cx="4458787" cy="923330"/>
          </a:xfrm>
          <a:prstGeom prst="rect">
            <a:avLst/>
          </a:prstGeom>
          <a:noFill/>
        </p:spPr>
        <p:txBody>
          <a:bodyPr wrap="square" rtlCol="0">
            <a:spAutoFit/>
          </a:bodyPr>
          <a:lstStyle/>
          <a:p>
            <a:r>
              <a:rPr lang="en-US" b="1" dirty="0"/>
              <a:t>ALL_NOT_CR</a:t>
            </a:r>
            <a:r>
              <a:rPr lang="en-US" dirty="0"/>
              <a:t> – This option selects all search profiles (including custom search profiles) except for </a:t>
            </a:r>
            <a:r>
              <a:rPr lang="en-US" b="1" dirty="0" err="1"/>
              <a:t>CourseReserves</a:t>
            </a:r>
            <a:r>
              <a:rPr lang="en-US" dirty="0"/>
              <a:t>.</a:t>
            </a:r>
          </a:p>
        </p:txBody>
      </p:sp>
      <p:cxnSp>
        <p:nvCxnSpPr>
          <p:cNvPr id="25" name="Straight Arrow Connector 24"/>
          <p:cNvCxnSpPr/>
          <p:nvPr/>
        </p:nvCxnSpPr>
        <p:spPr>
          <a:xfrm flipH="1">
            <a:off x="5296987" y="5331974"/>
            <a:ext cx="1778068" cy="564372"/>
          </a:xfrm>
          <a:prstGeom prst="straightConnector1">
            <a:avLst/>
          </a:prstGeom>
          <a:ln w="28575">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9234912" y="2371186"/>
            <a:ext cx="2046887" cy="369332"/>
          </a:xfrm>
          <a:prstGeom prst="rect">
            <a:avLst/>
          </a:prstGeom>
          <a:noFill/>
        </p:spPr>
        <p:txBody>
          <a:bodyPr wrap="square" rtlCol="0">
            <a:spAutoFit/>
          </a:bodyPr>
          <a:lstStyle/>
          <a:p>
            <a:r>
              <a:rPr lang="en-US" dirty="0" smtClean="0"/>
              <a:t>Values to display:</a:t>
            </a:r>
            <a:endParaRPr lang="en-US" dirty="0"/>
          </a:p>
        </p:txBody>
      </p:sp>
    </p:spTree>
    <p:extLst>
      <p:ext uri="{BB962C8B-B14F-4D97-AF65-F5344CB8AC3E}">
        <p14:creationId xmlns:p14="http://schemas.microsoft.com/office/powerpoint/2010/main" val="35142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a:solidFill>
                  <a:schemeClr val="accent1">
                    <a:lumMod val="75000"/>
                  </a:schemeClr>
                </a:solidFill>
                <a:latin typeface="Arial"/>
                <a:cs typeface="Arial"/>
              </a:rPr>
              <a:t>Plan for Today</a:t>
            </a:r>
            <a:endParaRPr lang="en-US"/>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Top 10 (or maybe 14) things to do now that you've caught your Primo </a:t>
            </a:r>
            <a:r>
              <a:rPr lang="en-US">
                <a:cs typeface="Calibri"/>
              </a:rPr>
              <a:t>VE breath</a:t>
            </a:r>
          </a:p>
          <a:p>
            <a:pPr marL="0" indent="0">
              <a:buNone/>
            </a:pPr>
            <a:endParaRPr lang="en-US" dirty="0">
              <a:cs typeface="Calibri"/>
            </a:endParaRPr>
          </a:p>
          <a:p>
            <a:pPr marL="0" indent="0">
              <a:buNone/>
            </a:pPr>
            <a:r>
              <a:rPr lang="en-US" dirty="0">
                <a:cs typeface="Calibri"/>
              </a:rPr>
              <a:t>Some topics are pretty </a:t>
            </a:r>
            <a:r>
              <a:rPr lang="en-US">
                <a:cs typeface="Calibri"/>
              </a:rPr>
              <a:t>straight-forward</a:t>
            </a:r>
            <a:r>
              <a:rPr lang="en-US" dirty="0">
                <a:cs typeface="Calibri"/>
              </a:rPr>
              <a:t> and some are a bit more </a:t>
            </a:r>
            <a:r>
              <a:rPr lang="en-US">
                <a:cs typeface="Calibri"/>
              </a:rPr>
              <a:t>complicated. We'll walk through all the steps needed.</a:t>
            </a:r>
          </a:p>
          <a:p>
            <a:pPr marL="0" indent="0">
              <a:buNone/>
            </a:pPr>
            <a:endParaRPr lang="en-US" dirty="0">
              <a:cs typeface="Calibri"/>
            </a:endParaRPr>
          </a:p>
          <a:p>
            <a:pPr marL="0" indent="0">
              <a:buNone/>
            </a:pPr>
            <a:r>
              <a:rPr lang="en-US">
                <a:cs typeface="Calibri"/>
              </a:rPr>
              <a:t>There will be time for questions at the end of the presentation</a:t>
            </a:r>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114860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73786" y="1948235"/>
            <a:ext cx="8045882" cy="3107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Searching: Facets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4"/>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5"/>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6"/>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7"/>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8995" y="1188699"/>
            <a:ext cx="10515600" cy="548327"/>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ea typeface="+mn-lt"/>
                <a:cs typeface="+mn-lt"/>
              </a:rPr>
              <a:t>You can change the names of facets in the labels tables – look up by description:</a:t>
            </a:r>
            <a:endParaRPr lang="en-US" dirty="0"/>
          </a:p>
        </p:txBody>
      </p:sp>
      <p:sp>
        <p:nvSpPr>
          <p:cNvPr id="2" name="TextBox 1"/>
          <p:cNvSpPr txBox="1"/>
          <p:nvPr/>
        </p:nvSpPr>
        <p:spPr>
          <a:xfrm>
            <a:off x="6832579" y="5250015"/>
            <a:ext cx="4749800" cy="646331"/>
          </a:xfrm>
          <a:prstGeom prst="rect">
            <a:avLst/>
          </a:prstGeom>
          <a:noFill/>
        </p:spPr>
        <p:txBody>
          <a:bodyPr wrap="square" rtlCol="0">
            <a:spAutoFit/>
          </a:bodyPr>
          <a:lstStyle/>
          <a:p>
            <a:r>
              <a:rPr lang="en-US" dirty="0">
                <a:hlinkClick r:id="rId8"/>
              </a:rPr>
              <a:t>https://slcny.libguides.com/training-primo-discovery/config-results</a:t>
            </a:r>
            <a:endParaRPr lang="en-US" dirty="0"/>
          </a:p>
        </p:txBody>
      </p:sp>
      <p:sp>
        <p:nvSpPr>
          <p:cNvPr id="17" name="Rounded Rectangle 16"/>
          <p:cNvSpPr/>
          <p:nvPr/>
        </p:nvSpPr>
        <p:spPr>
          <a:xfrm>
            <a:off x="927749" y="4579919"/>
            <a:ext cx="7101057" cy="41686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071446" y="1979319"/>
            <a:ext cx="1565211" cy="4313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9"/>
          <a:stretch>
            <a:fillRect/>
          </a:stretch>
        </p:blipFill>
        <p:spPr>
          <a:xfrm>
            <a:off x="927749" y="5267443"/>
            <a:ext cx="4103065" cy="1420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6" name="Straight Arrow Connector 25"/>
          <p:cNvCxnSpPr/>
          <p:nvPr/>
        </p:nvCxnSpPr>
        <p:spPr>
          <a:xfrm flipH="1">
            <a:off x="5296987" y="5055796"/>
            <a:ext cx="1196177" cy="840550"/>
          </a:xfrm>
          <a:prstGeom prst="straightConnector1">
            <a:avLst/>
          </a:prstGeom>
          <a:ln w="28575">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76415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Brief </a:t>
            </a:r>
            <a:r>
              <a:rPr lang="en-US" sz="3200" b="1" dirty="0" smtClean="0">
                <a:solidFill>
                  <a:schemeClr val="accent1">
                    <a:lumMod val="75000"/>
                  </a:schemeClr>
                </a:solidFill>
                <a:latin typeface="Arial"/>
                <a:cs typeface="Arial"/>
              </a:rPr>
              <a:t>Results: Citation Information</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38249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56680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You can change the fields that display in your brief citation in the Configure Views area:</a:t>
            </a:r>
            <a:endParaRPr lang="en-US" dirty="0"/>
          </a:p>
        </p:txBody>
      </p:sp>
      <p:pic>
        <p:nvPicPr>
          <p:cNvPr id="2" name="Picture 1"/>
          <p:cNvPicPr>
            <a:picLocks noChangeAspect="1"/>
          </p:cNvPicPr>
          <p:nvPr/>
        </p:nvPicPr>
        <p:blipFill>
          <a:blip r:embed="rId7"/>
          <a:stretch>
            <a:fillRect/>
          </a:stretch>
        </p:blipFill>
        <p:spPr>
          <a:xfrm>
            <a:off x="838200" y="1948873"/>
            <a:ext cx="10361807" cy="3103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838200" y="5412509"/>
            <a:ext cx="4417291" cy="923330"/>
          </a:xfrm>
          <a:prstGeom prst="rect">
            <a:avLst/>
          </a:prstGeom>
          <a:noFill/>
        </p:spPr>
        <p:txBody>
          <a:bodyPr wrap="square" rtlCol="0">
            <a:spAutoFit/>
          </a:bodyPr>
          <a:lstStyle/>
          <a:p>
            <a:r>
              <a:rPr lang="en-US" dirty="0" smtClean="0"/>
              <a:t>You get 4 lines to play with, and you can have more than one field on a line. Click the three dots to edit what shows on the line.</a:t>
            </a:r>
            <a:endParaRPr lang="en-US" dirty="0"/>
          </a:p>
        </p:txBody>
      </p:sp>
    </p:spTree>
    <p:extLst>
      <p:ext uri="{BB962C8B-B14F-4D97-AF65-F5344CB8AC3E}">
        <p14:creationId xmlns:p14="http://schemas.microsoft.com/office/powerpoint/2010/main" val="1065453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Brief </a:t>
            </a:r>
            <a:r>
              <a:rPr lang="en-US" sz="3200" b="1" dirty="0" smtClean="0">
                <a:solidFill>
                  <a:schemeClr val="accent1">
                    <a:lumMod val="75000"/>
                  </a:schemeClr>
                </a:solidFill>
                <a:latin typeface="Arial"/>
                <a:cs typeface="Arial"/>
              </a:rPr>
              <a:t>Results: Citation Information</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38249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56680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For example, if you wanted to add Language, you could edit the line and look up and add the field:</a:t>
            </a:r>
            <a:endParaRPr lang="en-US" dirty="0"/>
          </a:p>
        </p:txBody>
      </p:sp>
      <p:pic>
        <p:nvPicPr>
          <p:cNvPr id="6" name="Picture 5"/>
          <p:cNvPicPr>
            <a:picLocks noChangeAspect="1"/>
          </p:cNvPicPr>
          <p:nvPr/>
        </p:nvPicPr>
        <p:blipFill>
          <a:blip r:embed="rId7"/>
          <a:stretch>
            <a:fillRect/>
          </a:stretch>
        </p:blipFill>
        <p:spPr>
          <a:xfrm>
            <a:off x="838200" y="2090788"/>
            <a:ext cx="6930043" cy="3702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ounded Rectangle 24"/>
          <p:cNvSpPr/>
          <p:nvPr/>
        </p:nvSpPr>
        <p:spPr>
          <a:xfrm>
            <a:off x="3895052" y="4574735"/>
            <a:ext cx="584585" cy="30206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a:stretch>
            <a:fillRect/>
          </a:stretch>
        </p:blipFill>
        <p:spPr>
          <a:xfrm>
            <a:off x="8275162" y="2136332"/>
            <a:ext cx="3770355" cy="2924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813674" y="5934670"/>
            <a:ext cx="4627418" cy="923330"/>
          </a:xfrm>
          <a:prstGeom prst="rect">
            <a:avLst/>
          </a:prstGeom>
          <a:noFill/>
        </p:spPr>
        <p:txBody>
          <a:bodyPr wrap="square" rtlCol="0">
            <a:spAutoFit/>
          </a:bodyPr>
          <a:lstStyle/>
          <a:p>
            <a:r>
              <a:rPr lang="en-US" dirty="0" smtClean="0"/>
              <a:t>If you don’t like the display, you can add a </a:t>
            </a:r>
            <a:r>
              <a:rPr lang="en-US" dirty="0" smtClean="0">
                <a:hlinkClick r:id="rId9"/>
              </a:rPr>
              <a:t>display normalization rule </a:t>
            </a:r>
            <a:r>
              <a:rPr lang="en-US" dirty="0" smtClean="0"/>
              <a:t>to show full language instead of </a:t>
            </a:r>
            <a:r>
              <a:rPr lang="en-US" dirty="0" err="1" smtClean="0"/>
              <a:t>eng</a:t>
            </a:r>
            <a:r>
              <a:rPr lang="en-US" dirty="0" smtClean="0"/>
              <a:t>, </a:t>
            </a:r>
            <a:r>
              <a:rPr lang="en-US" dirty="0" err="1" smtClean="0"/>
              <a:t>fre</a:t>
            </a:r>
            <a:r>
              <a:rPr lang="en-US" dirty="0" smtClean="0"/>
              <a:t>, etc.</a:t>
            </a:r>
            <a:endParaRPr lang="en-US" dirty="0"/>
          </a:p>
        </p:txBody>
      </p:sp>
      <p:sp>
        <p:nvSpPr>
          <p:cNvPr id="27" name="Right Arrow 26"/>
          <p:cNvSpPr/>
          <p:nvPr/>
        </p:nvSpPr>
        <p:spPr>
          <a:xfrm>
            <a:off x="7853572" y="3458351"/>
            <a:ext cx="336260" cy="28088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514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Brief </a:t>
            </a:r>
            <a:r>
              <a:rPr lang="en-US" sz="3200" b="1" dirty="0" smtClean="0">
                <a:solidFill>
                  <a:schemeClr val="accent1">
                    <a:lumMod val="75000"/>
                  </a:schemeClr>
                </a:solidFill>
                <a:latin typeface="Arial"/>
                <a:cs typeface="Arial"/>
              </a:rPr>
              <a:t>Results: Configure Print Availability Display</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34406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2893682"/>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ea typeface="+mn-lt"/>
                <a:cs typeface="+mn-lt"/>
              </a:rPr>
              <a:t>Had a campus ask if you could add content to the way that the print availability displays, such as adding Call Number before the call number. This is from the Alma-L:</a:t>
            </a:r>
          </a:p>
          <a:p>
            <a:pPr marL="0" indent="0">
              <a:buNone/>
            </a:pPr>
            <a:endParaRPr lang="en-US" dirty="0">
              <a:ea typeface="+mn-lt"/>
              <a:cs typeface="+mn-lt"/>
            </a:endParaRPr>
          </a:p>
          <a:p>
            <a:pPr marL="457200" lvl="1" indent="0">
              <a:buNone/>
            </a:pPr>
            <a:r>
              <a:rPr lang="en-US" dirty="0" smtClean="0"/>
              <a:t>The </a:t>
            </a:r>
            <a:r>
              <a:rPr lang="en-US" dirty="0"/>
              <a:t>CSS that I used, which is a bit of a hack using the angular attribute as the selector…</a:t>
            </a:r>
          </a:p>
          <a:p>
            <a:pPr marL="457200" lvl="1" indent="0">
              <a:buNone/>
            </a:pPr>
            <a:endParaRPr lang="en-US" dirty="0"/>
          </a:p>
          <a:p>
            <a:pPr marL="457200" lvl="1" indent="0">
              <a:buNone/>
            </a:pPr>
            <a:r>
              <a:rPr lang="en-US" dirty="0"/>
              <a:t>/* call number hack */</a:t>
            </a:r>
          </a:p>
          <a:p>
            <a:pPr marL="457200" lvl="1" indent="0">
              <a:buNone/>
            </a:pPr>
            <a:r>
              <a:rPr lang="en-US" dirty="0" smtClean="0"/>
              <a:t>span[ng-if</a:t>
            </a:r>
            <a:r>
              <a:rPr lang="en-US" dirty="0"/>
              <a:t>="$</a:t>
            </a:r>
            <a:r>
              <a:rPr lang="en-US" dirty="0" err="1"/>
              <a:t>ctrl.currLoc.location.callNumber</a:t>
            </a:r>
            <a:r>
              <a:rPr lang="en-US" dirty="0"/>
              <a:t>"]:nth-of-type(2n+1)::before {</a:t>
            </a:r>
          </a:p>
          <a:p>
            <a:pPr marL="457200" lvl="1" indent="0">
              <a:buNone/>
            </a:pPr>
            <a:r>
              <a:rPr lang="en-US" dirty="0" smtClean="0"/>
              <a:t>    </a:t>
            </a:r>
            <a:r>
              <a:rPr lang="en-US" dirty="0" err="1"/>
              <a:t>content:"Call</a:t>
            </a:r>
            <a:r>
              <a:rPr lang="en-US" dirty="0"/>
              <a:t> Number: ";</a:t>
            </a:r>
          </a:p>
          <a:p>
            <a:pPr marL="457200" lvl="1" indent="0">
              <a:buNone/>
            </a:pPr>
            <a:r>
              <a:rPr lang="en-US" dirty="0" smtClean="0"/>
              <a:t>}</a:t>
            </a:r>
          </a:p>
          <a:p>
            <a:pPr marL="457200" lvl="1" indent="0">
              <a:buNone/>
            </a:pPr>
            <a:endParaRPr lang="en-US" dirty="0"/>
          </a:p>
          <a:p>
            <a:pPr marL="457200" lvl="1" indent="0">
              <a:buNone/>
            </a:pPr>
            <a:r>
              <a:rPr lang="en-US" dirty="0" smtClean="0"/>
              <a:t>Ben</a:t>
            </a:r>
          </a:p>
          <a:p>
            <a:pPr marL="0" indent="0">
              <a:buNone/>
            </a:pPr>
            <a:endParaRPr lang="en-US" dirty="0"/>
          </a:p>
        </p:txBody>
      </p:sp>
      <p:pic>
        <p:nvPicPr>
          <p:cNvPr id="2" name="Picture 1"/>
          <p:cNvPicPr>
            <a:picLocks noChangeAspect="1"/>
          </p:cNvPicPr>
          <p:nvPr/>
        </p:nvPicPr>
        <p:blipFill>
          <a:blip r:embed="rId7"/>
          <a:stretch>
            <a:fillRect/>
          </a:stretch>
        </p:blipFill>
        <p:spPr>
          <a:xfrm>
            <a:off x="2578523" y="4682836"/>
            <a:ext cx="6965504" cy="1276022"/>
          </a:xfrm>
          <a:prstGeom prst="rect">
            <a:avLst/>
          </a:prstGeom>
        </p:spPr>
      </p:pic>
      <p:sp>
        <p:nvSpPr>
          <p:cNvPr id="4" name="TextBox 3"/>
          <p:cNvSpPr txBox="1"/>
          <p:nvPr/>
        </p:nvSpPr>
        <p:spPr>
          <a:xfrm>
            <a:off x="6186719" y="4146621"/>
            <a:ext cx="3120980" cy="369332"/>
          </a:xfrm>
          <a:prstGeom prst="rect">
            <a:avLst/>
          </a:prstGeom>
          <a:noFill/>
        </p:spPr>
        <p:txBody>
          <a:bodyPr wrap="square" rtlCol="0">
            <a:spAutoFit/>
          </a:bodyPr>
          <a:lstStyle/>
          <a:p>
            <a:r>
              <a:rPr lang="en-US" dirty="0" smtClean="0"/>
              <a:t>New wording would go here</a:t>
            </a:r>
            <a:endParaRPr lang="en-US" dirty="0"/>
          </a:p>
        </p:txBody>
      </p:sp>
      <p:cxnSp>
        <p:nvCxnSpPr>
          <p:cNvPr id="6" name="Straight Arrow Connector 5"/>
          <p:cNvCxnSpPr/>
          <p:nvPr/>
        </p:nvCxnSpPr>
        <p:spPr>
          <a:xfrm flipH="1">
            <a:off x="7656945" y="4496007"/>
            <a:ext cx="895928" cy="1073520"/>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25" name="TextBox 24"/>
          <p:cNvSpPr txBox="1"/>
          <p:nvPr/>
        </p:nvSpPr>
        <p:spPr>
          <a:xfrm>
            <a:off x="794648" y="6148480"/>
            <a:ext cx="3120980" cy="369332"/>
          </a:xfrm>
          <a:prstGeom prst="rect">
            <a:avLst/>
          </a:prstGeom>
          <a:noFill/>
        </p:spPr>
        <p:txBody>
          <a:bodyPr wrap="square" rtlCol="0">
            <a:spAutoFit/>
          </a:bodyPr>
          <a:lstStyle/>
          <a:p>
            <a:r>
              <a:rPr lang="en-US" dirty="0"/>
              <a:t>Try at your own risk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599014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Brief </a:t>
            </a:r>
            <a:r>
              <a:rPr lang="en-US" sz="3200" b="1" dirty="0" smtClean="0">
                <a:solidFill>
                  <a:schemeClr val="accent1">
                    <a:lumMod val="75000"/>
                  </a:schemeClr>
                </a:solidFill>
                <a:latin typeface="Arial"/>
                <a:cs typeface="Arial"/>
              </a:rPr>
              <a:t>Results: Direct Linking</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810178" y="1384133"/>
            <a:ext cx="10515600" cy="13405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ea typeface="+mn-lt"/>
                <a:cs typeface="+mn-lt"/>
              </a:rPr>
              <a:t>Problems with dropped proxy for </a:t>
            </a:r>
            <a:r>
              <a:rPr lang="en-US" dirty="0">
                <a:ea typeface="+mn-lt"/>
                <a:cs typeface="+mn-lt"/>
              </a:rPr>
              <a:t>direct </a:t>
            </a:r>
            <a:r>
              <a:rPr lang="en-US" dirty="0" smtClean="0">
                <a:ea typeface="+mn-lt"/>
                <a:cs typeface="+mn-lt"/>
              </a:rPr>
              <a:t>linking were fixed with January release – maybe try direct linking again? Better user experience for patrons, except when links fail.</a:t>
            </a:r>
            <a:endParaRPr lang="en-US" dirty="0"/>
          </a:p>
        </p:txBody>
      </p:sp>
      <p:pic>
        <p:nvPicPr>
          <p:cNvPr id="2" name="Picture 1"/>
          <p:cNvPicPr>
            <a:picLocks noChangeAspect="1"/>
          </p:cNvPicPr>
          <p:nvPr/>
        </p:nvPicPr>
        <p:blipFill>
          <a:blip r:embed="rId7"/>
          <a:stretch>
            <a:fillRect/>
          </a:stretch>
        </p:blipFill>
        <p:spPr>
          <a:xfrm>
            <a:off x="838200" y="2779996"/>
            <a:ext cx="5482696" cy="2727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le 14"/>
          <p:cNvSpPr/>
          <p:nvPr/>
        </p:nvSpPr>
        <p:spPr>
          <a:xfrm>
            <a:off x="4800223" y="5212032"/>
            <a:ext cx="1018686" cy="35041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stretch>
            <a:fillRect/>
          </a:stretch>
        </p:blipFill>
        <p:spPr>
          <a:xfrm>
            <a:off x="7747209" y="2590092"/>
            <a:ext cx="2427377" cy="3236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ight Arrow 16"/>
          <p:cNvSpPr/>
          <p:nvPr/>
        </p:nvSpPr>
        <p:spPr>
          <a:xfrm>
            <a:off x="6697791" y="5246797"/>
            <a:ext cx="654353" cy="3156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015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Full </a:t>
            </a:r>
            <a:r>
              <a:rPr lang="en-US" sz="3200" b="1" dirty="0" smtClean="0">
                <a:solidFill>
                  <a:schemeClr val="accent1">
                    <a:lumMod val="75000"/>
                  </a:schemeClr>
                </a:solidFill>
                <a:latin typeface="Arial"/>
                <a:cs typeface="Arial"/>
              </a:rPr>
              <a:t>Records: Managing Citations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6"/>
            <a:ext cx="5159499" cy="6314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Out of the box default is MLA 7</a:t>
            </a:r>
          </a:p>
        </p:txBody>
      </p:sp>
      <p:pic>
        <p:nvPicPr>
          <p:cNvPr id="2" name="Picture 1"/>
          <p:cNvPicPr>
            <a:picLocks noChangeAspect="1"/>
          </p:cNvPicPr>
          <p:nvPr/>
        </p:nvPicPr>
        <p:blipFill>
          <a:blip r:embed="rId7"/>
          <a:stretch>
            <a:fillRect/>
          </a:stretch>
        </p:blipFill>
        <p:spPr>
          <a:xfrm>
            <a:off x="2541898" y="1982561"/>
            <a:ext cx="7108203" cy="3894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0758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Full </a:t>
            </a:r>
            <a:r>
              <a:rPr lang="en-US" sz="3200" b="1" dirty="0" smtClean="0">
                <a:solidFill>
                  <a:schemeClr val="accent1">
                    <a:lumMod val="75000"/>
                  </a:schemeClr>
                </a:solidFill>
                <a:latin typeface="Arial"/>
                <a:cs typeface="Arial"/>
              </a:rPr>
              <a:t>Records: Managing Citations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6"/>
            <a:ext cx="10303432" cy="612979"/>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How to change:</a:t>
            </a:r>
          </a:p>
          <a:p>
            <a:r>
              <a:rPr lang="en-US" dirty="0" smtClean="0"/>
              <a:t>Discovery-&gt;Other-&gt;Citations Styles</a:t>
            </a:r>
            <a:endParaRPr lang="en-US" dirty="0"/>
          </a:p>
        </p:txBody>
      </p:sp>
      <p:pic>
        <p:nvPicPr>
          <p:cNvPr id="4" name="Picture 3"/>
          <p:cNvPicPr>
            <a:picLocks noChangeAspect="1"/>
          </p:cNvPicPr>
          <p:nvPr/>
        </p:nvPicPr>
        <p:blipFill>
          <a:blip r:embed="rId7"/>
          <a:stretch>
            <a:fillRect/>
          </a:stretch>
        </p:blipFill>
        <p:spPr>
          <a:xfrm>
            <a:off x="468745" y="2136970"/>
            <a:ext cx="6740146" cy="3439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8"/>
          <a:stretch>
            <a:fillRect/>
          </a:stretch>
        </p:blipFill>
        <p:spPr>
          <a:xfrm>
            <a:off x="7492841" y="3116343"/>
            <a:ext cx="4575995" cy="1480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ight Arrow 16"/>
          <p:cNvSpPr/>
          <p:nvPr/>
        </p:nvSpPr>
        <p:spPr>
          <a:xfrm>
            <a:off x="7106341" y="3297924"/>
            <a:ext cx="386500" cy="32961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242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Full </a:t>
            </a:r>
            <a:r>
              <a:rPr lang="en-US" sz="3200" b="1" dirty="0" smtClean="0">
                <a:solidFill>
                  <a:schemeClr val="accent1">
                    <a:lumMod val="75000"/>
                  </a:schemeClr>
                </a:solidFill>
                <a:latin typeface="Arial"/>
                <a:cs typeface="Arial"/>
              </a:rPr>
              <a:t>Records: Changing Section Order</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2" name="Picture 1"/>
          <p:cNvPicPr>
            <a:picLocks noChangeAspect="1"/>
          </p:cNvPicPr>
          <p:nvPr/>
        </p:nvPicPr>
        <p:blipFill>
          <a:blip r:embed="rId7"/>
          <a:stretch>
            <a:fillRect/>
          </a:stretch>
        </p:blipFill>
        <p:spPr>
          <a:xfrm>
            <a:off x="838200" y="1829153"/>
            <a:ext cx="6014987" cy="3783394"/>
          </a:xfrm>
          <a:prstGeom prst="rect">
            <a:avLst/>
          </a:prstGeom>
        </p:spPr>
      </p:pic>
      <p:sp>
        <p:nvSpPr>
          <p:cNvPr id="15" name="Content Placeholder 2">
            <a:extLst>
              <a:ext uri="{FF2B5EF4-FFF2-40B4-BE49-F238E27FC236}">
                <a16:creationId xmlns:a16="http://schemas.microsoft.com/office/drawing/2014/main" id="{2AF4A749-986F-4232-857C-45CB693B6A74}"/>
              </a:ext>
            </a:extLst>
          </p:cNvPr>
          <p:cNvSpPr txBox="1">
            <a:spLocks/>
          </p:cNvSpPr>
          <p:nvPr/>
        </p:nvSpPr>
        <p:spPr>
          <a:xfrm>
            <a:off x="769961" y="1382077"/>
            <a:ext cx="10303432" cy="301066"/>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Default section order is Send to, then View Online. You can change this.</a:t>
            </a:r>
          </a:p>
        </p:txBody>
      </p:sp>
      <p:sp>
        <p:nvSpPr>
          <p:cNvPr id="16" name="TextBox 15"/>
          <p:cNvSpPr txBox="1"/>
          <p:nvPr/>
        </p:nvSpPr>
        <p:spPr>
          <a:xfrm>
            <a:off x="7025314" y="1846733"/>
            <a:ext cx="5035141" cy="4278094"/>
          </a:xfrm>
          <a:prstGeom prst="rect">
            <a:avLst/>
          </a:prstGeom>
          <a:noFill/>
        </p:spPr>
        <p:txBody>
          <a:bodyPr wrap="square" rtlCol="0">
            <a:spAutoFit/>
          </a:bodyPr>
          <a:lstStyle/>
          <a:p>
            <a:r>
              <a:rPr lang="en-US" sz="1600" dirty="0"/>
              <a:t>How to (from </a:t>
            </a:r>
            <a:r>
              <a:rPr lang="en-US" sz="1600" dirty="0" err="1"/>
              <a:t>From</a:t>
            </a:r>
            <a:r>
              <a:rPr lang="en-US" sz="1600" dirty="0"/>
              <a:t> </a:t>
            </a:r>
            <a:r>
              <a:rPr lang="en-US" sz="1600" dirty="0" err="1"/>
              <a:t>Technion</a:t>
            </a:r>
            <a:r>
              <a:rPr lang="en-US" sz="1600" dirty="0"/>
              <a:t> </a:t>
            </a:r>
            <a:r>
              <a:rPr lang="en-US" sz="1600" dirty="0">
                <a:hlinkClick r:id="rId8"/>
              </a:rPr>
              <a:t>Primo VE Customization Guide</a:t>
            </a:r>
            <a:r>
              <a:rPr lang="en-US" sz="1600" dirty="0"/>
              <a:t>):</a:t>
            </a:r>
          </a:p>
          <a:p>
            <a:endParaRPr lang="en-US" sz="1600" dirty="0" smtClean="0"/>
          </a:p>
          <a:p>
            <a:r>
              <a:rPr lang="en-US" sz="1600" dirty="0" smtClean="0"/>
              <a:t>Sections </a:t>
            </a:r>
            <a:r>
              <a:rPr lang="en-US" sz="1600" dirty="0"/>
              <a:t>re-order (locate "Send to" above "Details")</a:t>
            </a:r>
          </a:p>
          <a:p>
            <a:r>
              <a:rPr lang="en-US" sz="1600" dirty="0"/>
              <a:t>We have moved the "Actions" section, default label "Send to" to be placed above the Details of the record.</a:t>
            </a:r>
          </a:p>
          <a:p>
            <a:endParaRPr lang="en-US" sz="1600" dirty="0"/>
          </a:p>
          <a:p>
            <a:r>
              <a:rPr lang="en-US" sz="1600" dirty="0"/>
              <a:t>The changes are in done by CSS but has an effect on 2 places:</a:t>
            </a:r>
          </a:p>
          <a:p>
            <a:endParaRPr lang="en-US" sz="1600" dirty="0"/>
          </a:p>
          <a:p>
            <a:pPr lvl="1"/>
            <a:r>
              <a:rPr lang="en-US" sz="1600" dirty="0"/>
              <a:t>The sections (the brief, item location, send to, details, links., etc.) </a:t>
            </a:r>
          </a:p>
          <a:p>
            <a:pPr lvl="1"/>
            <a:r>
              <a:rPr lang="en-US" sz="1600" dirty="0"/>
              <a:t>The navigation menu inside the detailed record.</a:t>
            </a:r>
          </a:p>
          <a:p>
            <a:endParaRPr lang="en-US" sz="1600" dirty="0" smtClean="0"/>
          </a:p>
          <a:p>
            <a:r>
              <a:rPr lang="en-US" sz="1600" dirty="0" smtClean="0"/>
              <a:t>Note</a:t>
            </a:r>
            <a:r>
              <a:rPr lang="en-US" sz="1600" dirty="0"/>
              <a:t>! The aria-label in the left navigation code is in accordance with the "Description" given in Alma code table. Make sure you change them accordingly.</a:t>
            </a:r>
          </a:p>
        </p:txBody>
      </p:sp>
    </p:spTree>
    <p:extLst>
      <p:ext uri="{BB962C8B-B14F-4D97-AF65-F5344CB8AC3E}">
        <p14:creationId xmlns:p14="http://schemas.microsoft.com/office/powerpoint/2010/main" val="2282100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Full </a:t>
            </a:r>
            <a:r>
              <a:rPr lang="en-US" sz="3200" b="1" dirty="0" smtClean="0">
                <a:solidFill>
                  <a:schemeClr val="accent1">
                    <a:lumMod val="75000"/>
                  </a:schemeClr>
                </a:solidFill>
                <a:latin typeface="Arial"/>
                <a:cs typeface="Arial"/>
              </a:rPr>
              <a:t>Records: Changing Section Order</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4" name="TextBox 3"/>
          <p:cNvSpPr txBox="1"/>
          <p:nvPr/>
        </p:nvSpPr>
        <p:spPr>
          <a:xfrm>
            <a:off x="6320303" y="1157322"/>
            <a:ext cx="5384800" cy="4431983"/>
          </a:xfrm>
          <a:prstGeom prst="rect">
            <a:avLst/>
          </a:prstGeom>
          <a:noFill/>
        </p:spPr>
        <p:txBody>
          <a:bodyPr wrap="square" rtlCol="0">
            <a:spAutoFit/>
          </a:bodyPr>
          <a:lstStyle/>
          <a:p>
            <a:r>
              <a:rPr lang="en-US" sz="1200" dirty="0" smtClean="0"/>
              <a:t> /******** </a:t>
            </a:r>
            <a:r>
              <a:rPr lang="en-US" sz="1200" dirty="0"/>
              <a:t>Location change of links in left navigation bar **************/  </a:t>
            </a:r>
          </a:p>
          <a:p>
            <a:r>
              <a:rPr lang="en-US" sz="1200" dirty="0"/>
              <a:t>[aria-label="Top"] {   </a:t>
            </a:r>
          </a:p>
          <a:p>
            <a:r>
              <a:rPr lang="en-US" sz="1200" dirty="0"/>
              <a:t>    order: 0 !important;   </a:t>
            </a:r>
          </a:p>
          <a:p>
            <a:r>
              <a:rPr lang="en-US" sz="1200" dirty="0"/>
              <a:t>}  </a:t>
            </a:r>
          </a:p>
          <a:p>
            <a:r>
              <a:rPr lang="en-US" sz="1200" dirty="0"/>
              <a:t>[aria-label="Find Online"] {   </a:t>
            </a:r>
          </a:p>
          <a:p>
            <a:r>
              <a:rPr lang="en-US" sz="1200" dirty="0"/>
              <a:t>    order: 1 !important;   </a:t>
            </a:r>
          </a:p>
          <a:p>
            <a:r>
              <a:rPr lang="en-US" sz="1200" dirty="0"/>
              <a:t>}  </a:t>
            </a:r>
          </a:p>
          <a:p>
            <a:r>
              <a:rPr lang="en-US" sz="1200" dirty="0"/>
              <a:t>[aria-label="Find in library"] {   </a:t>
            </a:r>
          </a:p>
          <a:p>
            <a:r>
              <a:rPr lang="en-US" sz="1200" dirty="0"/>
              <a:t>    order: 2 !important;   </a:t>
            </a:r>
          </a:p>
          <a:p>
            <a:r>
              <a:rPr lang="en-US" sz="1200" dirty="0"/>
              <a:t>}  </a:t>
            </a:r>
          </a:p>
          <a:p>
            <a:r>
              <a:rPr lang="en-US" sz="1200" dirty="0"/>
              <a:t>[aria-label="Send to"] {   </a:t>
            </a:r>
          </a:p>
          <a:p>
            <a:r>
              <a:rPr lang="en-US" sz="1200" dirty="0"/>
              <a:t>    order: 3 !important;   </a:t>
            </a:r>
          </a:p>
          <a:p>
            <a:r>
              <a:rPr lang="en-US" sz="1200" dirty="0"/>
              <a:t>}  </a:t>
            </a:r>
          </a:p>
          <a:p>
            <a:r>
              <a:rPr lang="en-US" sz="1200" dirty="0"/>
              <a:t>[aria-label="Details"] {   </a:t>
            </a:r>
          </a:p>
          <a:p>
            <a:r>
              <a:rPr lang="en-US" sz="1200" dirty="0"/>
              <a:t>    order: 4 !important;   </a:t>
            </a:r>
          </a:p>
          <a:p>
            <a:r>
              <a:rPr lang="en-US" sz="1200" dirty="0"/>
              <a:t>}  </a:t>
            </a:r>
          </a:p>
          <a:p>
            <a:r>
              <a:rPr lang="en-US" sz="1200" dirty="0"/>
              <a:t>[aria-label="Links"] {   </a:t>
            </a:r>
          </a:p>
          <a:p>
            <a:r>
              <a:rPr lang="en-US" sz="1200" dirty="0"/>
              <a:t>    order: 5 !important;   </a:t>
            </a:r>
          </a:p>
          <a:p>
            <a:r>
              <a:rPr lang="en-US" sz="1200" dirty="0"/>
              <a:t>}  </a:t>
            </a:r>
          </a:p>
          <a:p>
            <a:r>
              <a:rPr lang="en-US" sz="1200" dirty="0"/>
              <a:t>[aria-label="You May Like"] {   </a:t>
            </a:r>
          </a:p>
          <a:p>
            <a:r>
              <a:rPr lang="en-US" sz="1200" dirty="0"/>
              <a:t>    order: 6 !important;   </a:t>
            </a:r>
          </a:p>
          <a:p>
            <a:r>
              <a:rPr lang="en-US" sz="1200" dirty="0"/>
              <a:t>}  </a:t>
            </a:r>
          </a:p>
          <a:p>
            <a:r>
              <a:rPr lang="en-US" sz="900" dirty="0"/>
              <a:t> </a:t>
            </a:r>
          </a:p>
          <a:p>
            <a:endParaRPr lang="en-US" sz="900" dirty="0"/>
          </a:p>
        </p:txBody>
      </p:sp>
      <p:sp>
        <p:nvSpPr>
          <p:cNvPr id="5" name="TextBox 4"/>
          <p:cNvSpPr txBox="1"/>
          <p:nvPr/>
        </p:nvSpPr>
        <p:spPr>
          <a:xfrm>
            <a:off x="769380" y="1170816"/>
            <a:ext cx="5160079" cy="5832366"/>
          </a:xfrm>
          <a:prstGeom prst="rect">
            <a:avLst/>
          </a:prstGeom>
          <a:noFill/>
        </p:spPr>
        <p:txBody>
          <a:bodyPr wrap="square" rtlCol="0">
            <a:spAutoFit/>
          </a:bodyPr>
          <a:lstStyle/>
          <a:p>
            <a:r>
              <a:rPr lang="en-US" sz="1100" dirty="0"/>
              <a:t>/********************* Location change of sections ************************/  </a:t>
            </a:r>
          </a:p>
          <a:p>
            <a:r>
              <a:rPr lang="en-US" sz="1100" dirty="0"/>
              <a:t>#full-view-container &gt;*:first-child {  </a:t>
            </a:r>
          </a:p>
          <a:p>
            <a:r>
              <a:rPr lang="en-US" sz="1100" dirty="0"/>
              <a:t>    display: flex;  </a:t>
            </a:r>
          </a:p>
          <a:p>
            <a:r>
              <a:rPr lang="en-US" sz="1100" dirty="0"/>
              <a:t>    flex-direction: column;  </a:t>
            </a:r>
          </a:p>
          <a:p>
            <a:r>
              <a:rPr lang="en-US" sz="1100" dirty="0"/>
              <a:t>}  </a:t>
            </a:r>
          </a:p>
          <a:p>
            <a:r>
              <a:rPr lang="en-US" sz="1100" dirty="0"/>
              <a:t>  </a:t>
            </a:r>
          </a:p>
          <a:p>
            <a:r>
              <a:rPr lang="en-US" sz="1100" dirty="0"/>
              <a:t>#brief {  </a:t>
            </a:r>
          </a:p>
          <a:p>
            <a:r>
              <a:rPr lang="en-US" sz="1100" dirty="0"/>
              <a:t>    order: 0 !important;  </a:t>
            </a:r>
          </a:p>
          <a:p>
            <a:r>
              <a:rPr lang="en-US" sz="1100" dirty="0"/>
              <a:t>}  </a:t>
            </a:r>
          </a:p>
          <a:p>
            <a:r>
              <a:rPr lang="en-US" sz="1100" dirty="0"/>
              <a:t>  </a:t>
            </a:r>
          </a:p>
          <a:p>
            <a:r>
              <a:rPr lang="en-US" sz="1100" dirty="0"/>
              <a:t>#getit_link1_0 {  </a:t>
            </a:r>
          </a:p>
          <a:p>
            <a:r>
              <a:rPr lang="en-US" sz="1100" dirty="0"/>
              <a:t>    order: 1 !important;  </a:t>
            </a:r>
          </a:p>
          <a:p>
            <a:r>
              <a:rPr lang="en-US" sz="1100" dirty="0"/>
              <a:t>}    </a:t>
            </a:r>
          </a:p>
          <a:p>
            <a:r>
              <a:rPr lang="en-US" sz="1100" dirty="0"/>
              <a:t>  </a:t>
            </a:r>
          </a:p>
          <a:p>
            <a:r>
              <a:rPr lang="en-US" sz="1100" dirty="0"/>
              <a:t>#getit_link1_1 {  </a:t>
            </a:r>
          </a:p>
          <a:p>
            <a:r>
              <a:rPr lang="en-US" sz="1100" dirty="0"/>
              <a:t>    order: 2 !important;  </a:t>
            </a:r>
          </a:p>
          <a:p>
            <a:r>
              <a:rPr lang="en-US" sz="1100" dirty="0"/>
              <a:t>}  </a:t>
            </a:r>
          </a:p>
          <a:p>
            <a:r>
              <a:rPr lang="en-US" sz="1100" dirty="0"/>
              <a:t>  </a:t>
            </a:r>
          </a:p>
          <a:p>
            <a:r>
              <a:rPr lang="en-US" sz="1100" dirty="0"/>
              <a:t>#</a:t>
            </a:r>
            <a:r>
              <a:rPr lang="en-US" sz="1100" dirty="0" err="1"/>
              <a:t>action_list</a:t>
            </a:r>
            <a:r>
              <a:rPr lang="en-US" sz="1100" dirty="0"/>
              <a:t> {  </a:t>
            </a:r>
          </a:p>
          <a:p>
            <a:r>
              <a:rPr lang="en-US" sz="1100" dirty="0"/>
              <a:t>    order: 3 !important;  </a:t>
            </a:r>
          </a:p>
          <a:p>
            <a:r>
              <a:rPr lang="en-US" sz="1100" dirty="0"/>
              <a:t>}  </a:t>
            </a:r>
          </a:p>
          <a:p>
            <a:r>
              <a:rPr lang="en-US" sz="1100" dirty="0"/>
              <a:t>  </a:t>
            </a:r>
          </a:p>
          <a:p>
            <a:r>
              <a:rPr lang="en-US" sz="1100" dirty="0"/>
              <a:t>#details {  </a:t>
            </a:r>
          </a:p>
          <a:p>
            <a:r>
              <a:rPr lang="en-US" sz="1100" dirty="0"/>
              <a:t>    order: 4 !important;  </a:t>
            </a:r>
          </a:p>
          <a:p>
            <a:r>
              <a:rPr lang="en-US" sz="1100" dirty="0"/>
              <a:t>}  </a:t>
            </a:r>
          </a:p>
          <a:p>
            <a:r>
              <a:rPr lang="en-US" sz="1100" dirty="0"/>
              <a:t>  </a:t>
            </a:r>
          </a:p>
          <a:p>
            <a:r>
              <a:rPr lang="en-US" sz="1100" dirty="0"/>
              <a:t>#links {  </a:t>
            </a:r>
          </a:p>
          <a:p>
            <a:r>
              <a:rPr lang="en-US" sz="1100" dirty="0"/>
              <a:t>    order: 5 !important;  </a:t>
            </a:r>
          </a:p>
          <a:p>
            <a:r>
              <a:rPr lang="en-US" sz="1100" dirty="0"/>
              <a:t>}  </a:t>
            </a:r>
          </a:p>
          <a:p>
            <a:r>
              <a:rPr lang="en-US" sz="1100" dirty="0"/>
              <a:t>  </a:t>
            </a:r>
          </a:p>
          <a:p>
            <a:r>
              <a:rPr lang="en-US" sz="1100" dirty="0"/>
              <a:t>#</a:t>
            </a:r>
            <a:r>
              <a:rPr lang="en-US" sz="1100" dirty="0" err="1"/>
              <a:t>virtualBrowse</a:t>
            </a:r>
            <a:r>
              <a:rPr lang="en-US" sz="1100" dirty="0"/>
              <a:t> {  </a:t>
            </a:r>
          </a:p>
          <a:p>
            <a:r>
              <a:rPr lang="en-US" sz="1100" dirty="0"/>
              <a:t>    order: 6 !important;  </a:t>
            </a:r>
          </a:p>
          <a:p>
            <a:r>
              <a:rPr lang="en-US" sz="1100" dirty="0"/>
              <a:t>}  </a:t>
            </a:r>
          </a:p>
          <a:p>
            <a:r>
              <a:rPr lang="en-US" sz="1000" dirty="0"/>
              <a:t>   </a:t>
            </a:r>
          </a:p>
        </p:txBody>
      </p:sp>
    </p:spTree>
    <p:extLst>
      <p:ext uri="{BB962C8B-B14F-4D97-AF65-F5344CB8AC3E}">
        <p14:creationId xmlns:p14="http://schemas.microsoft.com/office/powerpoint/2010/main" val="394456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Full </a:t>
            </a:r>
            <a:r>
              <a:rPr lang="en-US" sz="3200" b="1" dirty="0" smtClean="0">
                <a:solidFill>
                  <a:schemeClr val="accent1">
                    <a:lumMod val="75000"/>
                  </a:schemeClr>
                </a:solidFill>
                <a:latin typeface="Arial"/>
                <a:cs typeface="Arial"/>
              </a:rPr>
              <a:t>Records: Changing Section Order</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pic>
        <p:nvPicPr>
          <p:cNvPr id="2" name="Picture 1"/>
          <p:cNvPicPr>
            <a:picLocks noChangeAspect="1"/>
          </p:cNvPicPr>
          <p:nvPr/>
        </p:nvPicPr>
        <p:blipFill>
          <a:blip r:embed="rId7"/>
          <a:stretch>
            <a:fillRect/>
          </a:stretch>
        </p:blipFill>
        <p:spPr>
          <a:xfrm>
            <a:off x="2111066" y="1164511"/>
            <a:ext cx="7969867" cy="4749042"/>
          </a:xfrm>
          <a:prstGeom prst="rect">
            <a:avLst/>
          </a:prstGeom>
        </p:spPr>
      </p:pic>
      <p:sp>
        <p:nvSpPr>
          <p:cNvPr id="3" name="TextBox 2"/>
          <p:cNvSpPr txBox="1"/>
          <p:nvPr/>
        </p:nvSpPr>
        <p:spPr>
          <a:xfrm>
            <a:off x="259882" y="2483318"/>
            <a:ext cx="1318661" cy="923330"/>
          </a:xfrm>
          <a:prstGeom prst="rect">
            <a:avLst/>
          </a:prstGeom>
          <a:noFill/>
        </p:spPr>
        <p:txBody>
          <a:bodyPr wrap="square" rtlCol="0">
            <a:spAutoFit/>
          </a:bodyPr>
          <a:lstStyle/>
          <a:p>
            <a:r>
              <a:rPr lang="en-US" dirty="0" smtClean="0"/>
              <a:t>Citation navigation missing</a:t>
            </a:r>
            <a:endParaRPr lang="en-US" dirty="0"/>
          </a:p>
        </p:txBody>
      </p:sp>
      <p:sp>
        <p:nvSpPr>
          <p:cNvPr id="17" name="Right Arrow 16"/>
          <p:cNvSpPr/>
          <p:nvPr/>
        </p:nvSpPr>
        <p:spPr>
          <a:xfrm>
            <a:off x="1578543" y="2780176"/>
            <a:ext cx="386500" cy="32961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626870" y="5250903"/>
            <a:ext cx="386500" cy="32961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484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a:solidFill>
                  <a:schemeClr val="accent1">
                    <a:lumMod val="75000"/>
                  </a:schemeClr>
                </a:solidFill>
                <a:latin typeface="Arial"/>
                <a:cs typeface="Arial"/>
              </a:rPr>
              <a:t>Look &amp; Feel: Change content on landing page</a:t>
            </a:r>
            <a:endParaRPr lang="en-US">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pic>
        <p:nvPicPr>
          <p:cNvPr id="2" name="Picture 3" descr="A screenshot of a cell phone&#10;&#10;Description generated with very high confidence">
            <a:extLst>
              <a:ext uri="{FF2B5EF4-FFF2-40B4-BE49-F238E27FC236}">
                <a16:creationId xmlns:a16="http://schemas.microsoft.com/office/drawing/2014/main" id="{6421C753-C8E0-423A-8716-A94FACC57966}"/>
              </a:ext>
            </a:extLst>
          </p:cNvPr>
          <p:cNvPicPr>
            <a:picLocks noChangeAspect="1"/>
          </p:cNvPicPr>
          <p:nvPr/>
        </p:nvPicPr>
        <p:blipFill>
          <a:blip r:embed="rId7"/>
          <a:stretch>
            <a:fillRect/>
          </a:stretch>
        </p:blipFill>
        <p:spPr>
          <a:xfrm>
            <a:off x="1175982" y="1474495"/>
            <a:ext cx="9760423" cy="4341189"/>
          </a:xfrm>
          <a:prstGeom prst="rect">
            <a:avLst/>
          </a:prstGeom>
        </p:spPr>
      </p:pic>
      <p:sp>
        <p:nvSpPr>
          <p:cNvPr id="5" name="Rectangle: Rounded Corners 4">
            <a:extLst>
              <a:ext uri="{FF2B5EF4-FFF2-40B4-BE49-F238E27FC236}">
                <a16:creationId xmlns:a16="http://schemas.microsoft.com/office/drawing/2014/main" id="{E9D624B7-66E1-49C1-AE65-CC67280AB3C2}"/>
              </a:ext>
            </a:extLst>
          </p:cNvPr>
          <p:cNvSpPr/>
          <p:nvPr/>
        </p:nvSpPr>
        <p:spPr>
          <a:xfrm>
            <a:off x="2192740" y="2732964"/>
            <a:ext cx="6266596" cy="292289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1668C5-EE52-4EDF-BDEC-DDCC228BFC6D}"/>
              </a:ext>
            </a:extLst>
          </p:cNvPr>
          <p:cNvSpPr txBox="1"/>
          <p:nvPr/>
        </p:nvSpPr>
        <p:spPr>
          <a:xfrm>
            <a:off x="8609036" y="3070319"/>
            <a:ext cx="22314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00000"/>
                </a:solidFill>
              </a:rPr>
              <a:t>Controlled by homepage_en.html </a:t>
            </a:r>
            <a:endParaRPr lang="en-US">
              <a:solidFill>
                <a:srgbClr val="C00000"/>
              </a:solidFill>
              <a:cs typeface="Calibri"/>
            </a:endParaRPr>
          </a:p>
        </p:txBody>
      </p:sp>
    </p:spTree>
    <p:extLst>
      <p:ext uri="{BB962C8B-B14F-4D97-AF65-F5344CB8AC3E}">
        <p14:creationId xmlns:p14="http://schemas.microsoft.com/office/powerpoint/2010/main" val="4187159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smtClean="0">
                <a:solidFill>
                  <a:schemeClr val="accent1">
                    <a:lumMod val="75000"/>
                  </a:schemeClr>
                </a:solidFill>
                <a:latin typeface="Arial"/>
                <a:cs typeface="Arial"/>
              </a:rPr>
              <a:t>References</a:t>
            </a:r>
            <a:endParaRPr lang="en-US" dirty="0">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5" name="TextBox 4"/>
          <p:cNvSpPr txBox="1"/>
          <p:nvPr/>
        </p:nvSpPr>
        <p:spPr>
          <a:xfrm>
            <a:off x="838200" y="1382565"/>
            <a:ext cx="9910618" cy="2308324"/>
          </a:xfrm>
          <a:prstGeom prst="rect">
            <a:avLst/>
          </a:prstGeom>
          <a:noFill/>
        </p:spPr>
        <p:txBody>
          <a:bodyPr wrap="square" rtlCol="0">
            <a:spAutoFit/>
          </a:bodyPr>
          <a:lstStyle/>
          <a:p>
            <a:r>
              <a:rPr lang="en-US" dirty="0" err="1"/>
              <a:t>Technion</a:t>
            </a:r>
            <a:r>
              <a:rPr lang="en-US" dirty="0"/>
              <a:t> </a:t>
            </a:r>
            <a:r>
              <a:rPr lang="en-US" dirty="0">
                <a:hlinkClick r:id="rId7"/>
              </a:rPr>
              <a:t>Primo VE Customization </a:t>
            </a:r>
            <a:r>
              <a:rPr lang="en-US" dirty="0" smtClean="0">
                <a:hlinkClick r:id="rId7"/>
              </a:rPr>
              <a:t>Guide</a:t>
            </a:r>
            <a:r>
              <a:rPr lang="en-US" dirty="0" smtClean="0"/>
              <a:t> – starting to get a little dated – September 2018 – but great source of how-to info</a:t>
            </a:r>
          </a:p>
          <a:p>
            <a:endParaRPr lang="en-US" dirty="0"/>
          </a:p>
          <a:p>
            <a:r>
              <a:rPr lang="en-US" dirty="0" smtClean="0"/>
              <a:t>SLSS </a:t>
            </a:r>
            <a:r>
              <a:rPr lang="en-US" dirty="0" smtClean="0">
                <a:hlinkClick r:id="rId8"/>
              </a:rPr>
              <a:t>Discovery/Primo Training Guide</a:t>
            </a:r>
            <a:r>
              <a:rPr lang="en-US" dirty="0" smtClean="0"/>
              <a:t> – incorporates SLSS FAQs, training videos, Ex </a:t>
            </a:r>
            <a:r>
              <a:rPr lang="en-US" dirty="0" err="1" smtClean="0"/>
              <a:t>Libris</a:t>
            </a:r>
            <a:r>
              <a:rPr lang="en-US" dirty="0" smtClean="0"/>
              <a:t> documentation links</a:t>
            </a:r>
            <a:endParaRPr lang="en-US" dirty="0"/>
          </a:p>
          <a:p>
            <a:endParaRPr lang="en-US" dirty="0" smtClean="0"/>
          </a:p>
          <a:p>
            <a:r>
              <a:rPr lang="en-US" dirty="0" smtClean="0"/>
              <a:t>Discovery Working Group </a:t>
            </a:r>
            <a:r>
              <a:rPr lang="en-US" dirty="0" smtClean="0">
                <a:hlinkClick r:id="rId9"/>
              </a:rPr>
              <a:t>SUNYLA 2019 Presentation</a:t>
            </a:r>
            <a:r>
              <a:rPr lang="en-US" dirty="0" smtClean="0"/>
              <a:t> – includes some of what we’ve covered but also a few more configuration options from </a:t>
            </a:r>
            <a:r>
              <a:rPr lang="en-US" dirty="0" err="1" smtClean="0"/>
              <a:t>Technion</a:t>
            </a:r>
            <a:r>
              <a:rPr lang="en-US" dirty="0" smtClean="0"/>
              <a:t> doc and the group’s experience</a:t>
            </a:r>
            <a:endParaRPr lang="en-US" dirty="0"/>
          </a:p>
        </p:txBody>
      </p:sp>
    </p:spTree>
    <p:extLst>
      <p:ext uri="{BB962C8B-B14F-4D97-AF65-F5344CB8AC3E}">
        <p14:creationId xmlns:p14="http://schemas.microsoft.com/office/powerpoint/2010/main" val="1375969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a:solidFill>
                  <a:schemeClr val="accent1">
                    <a:lumMod val="75000"/>
                  </a:schemeClr>
                </a:solidFill>
                <a:latin typeface="Arial"/>
                <a:cs typeface="Arial"/>
              </a:rPr>
              <a:t>Look &amp; Feel: Change content on landing page</a:t>
            </a:r>
            <a:endParaRPr lang="en-US">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5"/>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6"/>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7"/>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8"/>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pic>
        <p:nvPicPr>
          <p:cNvPr id="2" name="download customization packag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756863" y="1709518"/>
            <a:ext cx="8345194" cy="3702136"/>
          </a:xfrm>
          <a:prstGeom prst="rect">
            <a:avLst/>
          </a:prstGeom>
        </p:spPr>
      </p:pic>
      <p:sp>
        <p:nvSpPr>
          <p:cNvPr id="4" name="TextBox 3"/>
          <p:cNvSpPr txBox="1"/>
          <p:nvPr/>
        </p:nvSpPr>
        <p:spPr>
          <a:xfrm>
            <a:off x="838200" y="1164511"/>
            <a:ext cx="4537364" cy="369332"/>
          </a:xfrm>
          <a:prstGeom prst="rect">
            <a:avLst/>
          </a:prstGeom>
          <a:noFill/>
        </p:spPr>
        <p:txBody>
          <a:bodyPr wrap="square" rtlCol="0">
            <a:spAutoFit/>
          </a:bodyPr>
          <a:lstStyle/>
          <a:p>
            <a:r>
              <a:rPr lang="en-US" dirty="0" smtClean="0"/>
              <a:t>Download Customization package:</a:t>
            </a:r>
            <a:endParaRPr lang="en-US" dirty="0"/>
          </a:p>
        </p:txBody>
      </p:sp>
    </p:spTree>
    <p:extLst>
      <p:ext uri="{BB962C8B-B14F-4D97-AF65-F5344CB8AC3E}">
        <p14:creationId xmlns:p14="http://schemas.microsoft.com/office/powerpoint/2010/main" val="1430762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31285" y="1533843"/>
            <a:ext cx="8261223" cy="4341483"/>
          </a:xfrm>
          <a:prstGeom prst="rect">
            <a:avLst/>
          </a:prstGeom>
        </p:spPr>
      </p:pic>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a:solidFill>
                  <a:schemeClr val="accent1">
                    <a:lumMod val="75000"/>
                  </a:schemeClr>
                </a:solidFill>
                <a:latin typeface="Arial"/>
                <a:cs typeface="Arial"/>
              </a:rPr>
              <a:t>Look &amp; Feel: Change content on landing page</a:t>
            </a:r>
            <a:endParaRPr lang="en-US">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4"/>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5"/>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6"/>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7"/>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4" name="TextBox 3"/>
          <p:cNvSpPr txBox="1"/>
          <p:nvPr/>
        </p:nvSpPr>
        <p:spPr>
          <a:xfrm>
            <a:off x="838200" y="1164511"/>
            <a:ext cx="4537364" cy="369332"/>
          </a:xfrm>
          <a:prstGeom prst="rect">
            <a:avLst/>
          </a:prstGeom>
          <a:noFill/>
        </p:spPr>
        <p:txBody>
          <a:bodyPr wrap="square" rtlCol="0">
            <a:spAutoFit/>
          </a:bodyPr>
          <a:lstStyle/>
          <a:p>
            <a:r>
              <a:rPr lang="en-US" dirty="0" smtClean="0"/>
              <a:t>Edit your notepad file and save:</a:t>
            </a:r>
            <a:endParaRPr lang="en-US" dirty="0"/>
          </a:p>
        </p:txBody>
      </p:sp>
      <p:sp>
        <p:nvSpPr>
          <p:cNvPr id="6" name="Rounded Rectangle 5"/>
          <p:cNvSpPr/>
          <p:nvPr/>
        </p:nvSpPr>
        <p:spPr>
          <a:xfrm>
            <a:off x="3103414" y="4553527"/>
            <a:ext cx="4350331" cy="24938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46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a:solidFill>
                  <a:schemeClr val="accent1">
                    <a:lumMod val="75000"/>
                  </a:schemeClr>
                </a:solidFill>
                <a:latin typeface="Arial"/>
                <a:cs typeface="Arial"/>
              </a:rPr>
              <a:t>Look &amp; Feel: Change content on landing page</a:t>
            </a:r>
            <a:endParaRPr lang="en-US">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5"/>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6"/>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7"/>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8"/>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25" name="TextBox 24"/>
          <p:cNvSpPr txBox="1"/>
          <p:nvPr/>
        </p:nvSpPr>
        <p:spPr>
          <a:xfrm>
            <a:off x="838200" y="1387268"/>
            <a:ext cx="5760860" cy="369332"/>
          </a:xfrm>
          <a:prstGeom prst="rect">
            <a:avLst/>
          </a:prstGeom>
          <a:noFill/>
        </p:spPr>
        <p:txBody>
          <a:bodyPr wrap="square" rtlCol="0">
            <a:spAutoFit/>
          </a:bodyPr>
          <a:lstStyle/>
          <a:p>
            <a:r>
              <a:rPr lang="en-US" dirty="0" smtClean="0"/>
              <a:t>Zip package, picking correct level, upload to Alma and save:</a:t>
            </a:r>
            <a:endParaRPr lang="en-US" dirty="0"/>
          </a:p>
        </p:txBody>
      </p:sp>
      <p:pic>
        <p:nvPicPr>
          <p:cNvPr id="7" name="upload customization packag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380967" y="1898515"/>
            <a:ext cx="8576192" cy="3643303"/>
          </a:xfrm>
          <a:prstGeom prst="rect">
            <a:avLst/>
          </a:prstGeom>
        </p:spPr>
      </p:pic>
    </p:spTree>
    <p:extLst>
      <p:ext uri="{BB962C8B-B14F-4D97-AF65-F5344CB8AC3E}">
        <p14:creationId xmlns:p14="http://schemas.microsoft.com/office/powerpoint/2010/main" val="819817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28214" y="1453370"/>
            <a:ext cx="10199094" cy="4286420"/>
          </a:xfrm>
          <a:prstGeom prst="rect">
            <a:avLst/>
          </a:prstGeom>
        </p:spPr>
      </p:pic>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a:solidFill>
                  <a:schemeClr val="accent1">
                    <a:lumMod val="75000"/>
                  </a:schemeClr>
                </a:solidFill>
                <a:latin typeface="Arial"/>
                <a:cs typeface="Arial"/>
              </a:rPr>
              <a:t>Look &amp; Feel: Change content on landing page</a:t>
            </a:r>
            <a:endParaRPr lang="en-US">
              <a:solidFill>
                <a:schemeClr val="accent1">
                  <a:lumMod val="75000"/>
                </a:schemeClr>
              </a:solidFil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4"/>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5"/>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6"/>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7"/>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5" name="Rectangle: Rounded Corners 4">
            <a:extLst>
              <a:ext uri="{FF2B5EF4-FFF2-40B4-BE49-F238E27FC236}">
                <a16:creationId xmlns:a16="http://schemas.microsoft.com/office/drawing/2014/main" id="{E9D624B7-66E1-49C1-AE65-CC67280AB3C2}"/>
              </a:ext>
            </a:extLst>
          </p:cNvPr>
          <p:cNvSpPr/>
          <p:nvPr/>
        </p:nvSpPr>
        <p:spPr>
          <a:xfrm>
            <a:off x="2165032" y="3472872"/>
            <a:ext cx="1723478" cy="2437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624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Look &amp; </a:t>
            </a:r>
            <a:r>
              <a:rPr lang="en-US" sz="3200" b="1" dirty="0" smtClean="0">
                <a:solidFill>
                  <a:schemeClr val="accent1">
                    <a:lumMod val="75000"/>
                  </a:schemeClr>
                </a:solidFill>
                <a:latin typeface="Arial"/>
                <a:cs typeface="Arial"/>
              </a:rPr>
              <a:t>Feel: Make logo bigger</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pic>
        <p:nvPicPr>
          <p:cNvPr id="2" name="Picture 1"/>
          <p:cNvPicPr>
            <a:picLocks noChangeAspect="1"/>
          </p:cNvPicPr>
          <p:nvPr/>
        </p:nvPicPr>
        <p:blipFill rotWithShape="1">
          <a:blip r:embed="rId7"/>
          <a:srcRect r="14303" b="44499"/>
          <a:stretch/>
        </p:blipFill>
        <p:spPr>
          <a:xfrm>
            <a:off x="749265" y="977052"/>
            <a:ext cx="4546600" cy="1374486"/>
          </a:xfrm>
          <a:prstGeom prst="rect">
            <a:avLst/>
          </a:prstGeom>
        </p:spPr>
      </p:pic>
      <p:pic>
        <p:nvPicPr>
          <p:cNvPr id="4" name="Picture 3"/>
          <p:cNvPicPr>
            <a:picLocks noChangeAspect="1"/>
          </p:cNvPicPr>
          <p:nvPr/>
        </p:nvPicPr>
        <p:blipFill rotWithShape="1">
          <a:blip r:embed="rId8"/>
          <a:srcRect r="11212" b="46513"/>
          <a:stretch/>
        </p:blipFill>
        <p:spPr>
          <a:xfrm>
            <a:off x="749265" y="2535123"/>
            <a:ext cx="4541458" cy="1299151"/>
          </a:xfrm>
          <a:prstGeom prst="rect">
            <a:avLst/>
          </a:prstGeom>
        </p:spPr>
      </p:pic>
      <p:sp>
        <p:nvSpPr>
          <p:cNvPr id="5" name="Right Arrow 4"/>
          <p:cNvSpPr/>
          <p:nvPr/>
        </p:nvSpPr>
        <p:spPr>
          <a:xfrm rot="5400000">
            <a:off x="1569250" y="2227026"/>
            <a:ext cx="461565" cy="41590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9265" y="3861696"/>
            <a:ext cx="4297217"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 same steps as changing homepage – download package from Configure View</a:t>
            </a:r>
          </a:p>
          <a:p>
            <a:pPr marL="285750" indent="-285750">
              <a:buFont typeface="Arial" panose="020B0604020202020204" pitchFamily="34" charset="0"/>
              <a:buChar char="•"/>
            </a:pPr>
            <a:r>
              <a:rPr lang="en-US" dirty="0" smtClean="0"/>
              <a:t>This time edit custom.css then save, zip, upload, and save again</a:t>
            </a:r>
          </a:p>
          <a:p>
            <a:pPr marL="285750" indent="-285750">
              <a:buFont typeface="Arial" panose="020B0604020202020204" pitchFamily="34" charset="0"/>
              <a:buChar char="•"/>
            </a:pPr>
            <a:r>
              <a:rPr lang="en-US" dirty="0" smtClean="0"/>
              <a:t>Add this code at bottom of file:</a:t>
            </a:r>
          </a:p>
          <a:p>
            <a:endParaRPr lang="en-US" dirty="0" smtClean="0"/>
          </a:p>
          <a:p>
            <a:r>
              <a:rPr lang="pt-BR" dirty="0"/>
              <a:t>/* Expand logo size */</a:t>
            </a:r>
          </a:p>
          <a:p>
            <a:r>
              <a:rPr lang="pt-BR" dirty="0" smtClean="0"/>
              <a:t>prm-logo </a:t>
            </a:r>
            <a:r>
              <a:rPr lang="pt-BR" dirty="0"/>
              <a:t>.product-logo, prm-logo img {</a:t>
            </a:r>
          </a:p>
          <a:p>
            <a:r>
              <a:rPr lang="pt-BR" dirty="0" smtClean="0"/>
              <a:t>padding</a:t>
            </a:r>
            <a:r>
              <a:rPr lang="pt-BR" dirty="0"/>
              <a:t>: .2em;</a:t>
            </a:r>
          </a:p>
          <a:p>
            <a:r>
              <a:rPr lang="pt-BR" dirty="0" smtClean="0"/>
              <a:t>}</a:t>
            </a:r>
            <a:endParaRPr lang="en-US" dirty="0"/>
          </a:p>
        </p:txBody>
      </p:sp>
      <p:pic>
        <p:nvPicPr>
          <p:cNvPr id="7" name="Picture 6"/>
          <p:cNvPicPr>
            <a:picLocks noChangeAspect="1"/>
          </p:cNvPicPr>
          <p:nvPr/>
        </p:nvPicPr>
        <p:blipFill>
          <a:blip r:embed="rId9"/>
          <a:stretch>
            <a:fillRect/>
          </a:stretch>
        </p:blipFill>
        <p:spPr>
          <a:xfrm>
            <a:off x="6238909" y="1118967"/>
            <a:ext cx="4757521" cy="4573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ight Arrow 16"/>
          <p:cNvSpPr/>
          <p:nvPr/>
        </p:nvSpPr>
        <p:spPr>
          <a:xfrm rot="21148307">
            <a:off x="4286325" y="4863230"/>
            <a:ext cx="1520314" cy="41590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114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9961" y="383040"/>
            <a:ext cx="10584560" cy="584775"/>
          </a:xfrm>
          <a:prstGeom prst="rect">
            <a:avLst/>
          </a:prstGeom>
          <a:noFill/>
        </p:spPr>
        <p:txBody>
          <a:bodyPr wrap="square" rtlCol="0" anchor="t">
            <a:spAutoFit/>
          </a:bodyPr>
          <a:lstStyle/>
          <a:p>
            <a:r>
              <a:rPr lang="en-US" sz="3200" b="1" dirty="0">
                <a:solidFill>
                  <a:schemeClr val="accent1">
                    <a:lumMod val="75000"/>
                  </a:schemeClr>
                </a:solidFill>
                <a:latin typeface="Arial"/>
                <a:cs typeface="Arial"/>
              </a:rPr>
              <a:t>Look &amp; </a:t>
            </a:r>
            <a:r>
              <a:rPr lang="en-US" sz="3200" b="1" dirty="0" smtClean="0">
                <a:solidFill>
                  <a:schemeClr val="accent1">
                    <a:lumMod val="75000"/>
                  </a:schemeClr>
                </a:solidFill>
                <a:latin typeface="Arial"/>
                <a:cs typeface="Arial"/>
              </a:rPr>
              <a:t>Feel: Edit “No Records Found” Page</a:t>
            </a:r>
            <a:endParaRPr lang="en-US" dirty="0"/>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pic>
        <p:nvPicPr>
          <p:cNvPr id="2" name="Picture 1"/>
          <p:cNvPicPr>
            <a:picLocks noChangeAspect="1"/>
          </p:cNvPicPr>
          <p:nvPr/>
        </p:nvPicPr>
        <p:blipFill>
          <a:blip r:embed="rId7"/>
          <a:stretch>
            <a:fillRect/>
          </a:stretch>
        </p:blipFill>
        <p:spPr>
          <a:xfrm>
            <a:off x="7510408" y="1155274"/>
            <a:ext cx="3327416" cy="2564033"/>
          </a:xfrm>
          <a:prstGeom prst="rect">
            <a:avLst/>
          </a:prstGeom>
        </p:spPr>
      </p:pic>
      <p:sp>
        <p:nvSpPr>
          <p:cNvPr id="16" name="Right Arrow 15"/>
          <p:cNvSpPr/>
          <p:nvPr/>
        </p:nvSpPr>
        <p:spPr>
          <a:xfrm rot="5400000">
            <a:off x="8820493" y="3734170"/>
            <a:ext cx="324385" cy="3828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8"/>
          <a:stretch>
            <a:fillRect/>
          </a:stretch>
        </p:blipFill>
        <p:spPr>
          <a:xfrm>
            <a:off x="929403" y="1801605"/>
            <a:ext cx="4920299" cy="3086011"/>
          </a:xfrm>
          <a:prstGeom prst="rect">
            <a:avLst/>
          </a:prstGeom>
        </p:spPr>
      </p:pic>
      <p:sp>
        <p:nvSpPr>
          <p:cNvPr id="7" name="Rounded Rectangle 6"/>
          <p:cNvSpPr/>
          <p:nvPr/>
        </p:nvSpPr>
        <p:spPr>
          <a:xfrm>
            <a:off x="3343570" y="4496614"/>
            <a:ext cx="674255" cy="3256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9"/>
          <a:stretch>
            <a:fillRect/>
          </a:stretch>
        </p:blipFill>
        <p:spPr>
          <a:xfrm>
            <a:off x="6262497" y="4106262"/>
            <a:ext cx="5823238" cy="1999092"/>
          </a:xfrm>
          <a:prstGeom prst="rect">
            <a:avLst/>
          </a:prstGeom>
        </p:spPr>
      </p:pic>
      <p:pic>
        <p:nvPicPr>
          <p:cNvPr id="9" name="Picture 8"/>
          <p:cNvPicPr>
            <a:picLocks noChangeAspect="1"/>
          </p:cNvPicPr>
          <p:nvPr/>
        </p:nvPicPr>
        <p:blipFill>
          <a:blip r:embed="rId10"/>
          <a:stretch>
            <a:fillRect/>
          </a:stretch>
        </p:blipFill>
        <p:spPr>
          <a:xfrm>
            <a:off x="974631" y="5105808"/>
            <a:ext cx="4222623" cy="1572997"/>
          </a:xfrm>
          <a:prstGeom prst="rect">
            <a:avLst/>
          </a:prstGeom>
        </p:spPr>
      </p:pic>
      <p:sp>
        <p:nvSpPr>
          <p:cNvPr id="10" name="Left-Right Arrow 9"/>
          <p:cNvSpPr/>
          <p:nvPr/>
        </p:nvSpPr>
        <p:spPr>
          <a:xfrm>
            <a:off x="5441092" y="5342021"/>
            <a:ext cx="635373" cy="365760"/>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1155274"/>
            <a:ext cx="5846619" cy="646331"/>
          </a:xfrm>
          <a:prstGeom prst="rect">
            <a:avLst/>
          </a:prstGeom>
          <a:noFill/>
        </p:spPr>
        <p:txBody>
          <a:bodyPr wrap="square" rtlCol="0">
            <a:spAutoFit/>
          </a:bodyPr>
          <a:lstStyle/>
          <a:p>
            <a:r>
              <a:rPr lang="en-US" dirty="0" smtClean="0"/>
              <a:t>You change this in the labels area. Might want to add note about expanding search.</a:t>
            </a:r>
            <a:endParaRPr lang="en-US" dirty="0"/>
          </a:p>
        </p:txBody>
      </p:sp>
    </p:spTree>
    <p:extLst>
      <p:ext uri="{BB962C8B-B14F-4D97-AF65-F5344CB8AC3E}">
        <p14:creationId xmlns:p14="http://schemas.microsoft.com/office/powerpoint/2010/main" val="259483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929</TotalTime>
  <Words>1567</Words>
  <Application>Microsoft Office PowerPoint</Application>
  <PresentationFormat>Widescreen</PresentationFormat>
  <Paragraphs>258</Paragraphs>
  <Slides>30</Slides>
  <Notes>29</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Calibri Light</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Michelle Eichelberger</cp:lastModifiedBy>
  <cp:revision>187</cp:revision>
  <dcterms:created xsi:type="dcterms:W3CDTF">2020-01-13T14:36:55Z</dcterms:created>
  <dcterms:modified xsi:type="dcterms:W3CDTF">2020-01-22T14:49:38Z</dcterms:modified>
</cp:coreProperties>
</file>