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11"/>
  </p:notesMasterIdLst>
  <p:sldIdLst>
    <p:sldId id="259" r:id="rId3"/>
    <p:sldId id="258" r:id="rId4"/>
    <p:sldId id="294" r:id="rId5"/>
    <p:sldId id="296" r:id="rId6"/>
    <p:sldId id="302" r:id="rId7"/>
    <p:sldId id="298" r:id="rId8"/>
    <p:sldId id="303" r:id="rId9"/>
    <p:sldId id="30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D597-3732-4801-A791-BF53F0BEE59E}" type="datetimeFigureOut">
              <a:rPr lang="en-US"/>
              <a:t>1/29/2021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D5F71-B04E-4FF4-BB66-DE57FBAE3D2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2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BC1646-246F-1A4A-9F1A-C1A4DCB731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64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BC1646-246F-1A4A-9F1A-C1A4DCB731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23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BC1646-246F-1A4A-9F1A-C1A4DCB731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332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BC1646-246F-1A4A-9F1A-C1A4DCB731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763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BC1646-246F-1A4A-9F1A-C1A4DCB7317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477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BC1646-246F-1A4A-9F1A-C1A4DCB7317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15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BC1646-246F-1A4A-9F1A-C1A4DCB7317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6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58F28-12E3-2346-8468-5E332CAAE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9E54A2-3CEA-D64F-BDF1-5C2CF89BB9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642F2-DA96-4B48-966C-1712BD72A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98E33-77B4-8440-BDDC-85C728836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D32F3-0ED7-E04C-85E3-F18102581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05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C6AE8-4C38-5642-A29A-76652C1BB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1A3F8-9FBC-A544-9F3C-423BF0AE09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E0B57-3748-0742-A518-EE3FB791C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F804F-884B-954F-8038-5822E4FC7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FE475-94DB-3441-A191-0B20DF1DC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126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21C42-1CF5-614B-81F4-D92CE5C2B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C5979-34E4-F04E-990E-20ADAFC2C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C66926-B1C5-1948-9F65-207F70DC2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1FD53C-CBF2-CF4B-AF34-4FAF8EF53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C4400-66F7-6041-9F65-775E3F702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23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84AFB-8F5D-AE4C-8111-8E206AB45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844A3-FC0F-A249-9056-963BE5B4D7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008978-AC6F-4549-BD4C-33EAA349F2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0848CB-F251-614F-988A-B3654DC6B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51F20D-3B44-B14C-8813-9836981FE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F6DCD8-AC3E-D94C-8355-111C85A1E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929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14B95-C19F-6B4E-9C62-51076B8B8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8B49BB-A0D4-DE43-BB16-B35A236B2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8E2B65-A596-0E45-BFB8-51E87DC8D3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6EDC8-E086-3A49-9703-13BC8C137A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73776D-9DAB-C24C-A0A3-E9E963935F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072B0D-78CE-8949-85CC-2ED775776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28B343-74C5-F04C-9150-07E5B98D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B6B707-4AC7-AB43-B5AF-B840B22EA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0102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1EB91-BAAB-D444-B955-82D8FF594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4E3B7E-E68E-5C48-9EAB-35FEA82A6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0B88CC-9599-BB4A-A70D-18A2E8907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69E7BD-C751-8F4B-BC2F-6A107CC1F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813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DEBFC1-7AF0-F04E-B50D-8B3342680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2D6BC3-6F66-784C-94DD-BB108C471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8134A-C3EA-9540-9873-8F73E3A85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41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187A3-FDD6-F047-89DC-FFE35E88C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D2E0C-918D-F14A-B2F1-34DB0BE09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D19478-D8FC-8540-B1DE-D9776EA31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3E1157-D5C7-384F-AE06-F4E87DE55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9A2FBF-782B-534C-A02F-F27147564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E7255E-5275-4348-9DCC-BEC02BEFF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12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AFF70-8336-4046-BFFD-289949E25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7F3680-683A-1E46-A4EE-10A07D3CA1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01DC8B-2066-A74C-9445-1DD268851B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58219-F995-6C45-9DBB-54951E26A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2B04B2-B36F-8349-A0A1-8F4D3D666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7BDC62-7C92-4641-83BB-B96079061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178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579CE-6C58-3342-A1D4-8F6B3C38E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42EFEC-5848-4748-89E1-E06FB4F247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7F53D-E482-CC46-91CA-DCECE43CF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173DF-FA0A-784E-B88F-4117FF194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E67CE-8B2D-FF45-B20B-90E1F69CF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931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C0185A-8750-7D49-995C-97212AD630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0A6BCE-4049-FD49-8A07-D29BD44229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39774-9B12-3345-9F2A-86977C70C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0888D-4A71-2541-BE8B-529F9732D0D8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38FC2-D326-264B-A117-CEB090C18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7C95C-6D5B-0540-A2E4-732FD528A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36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FD5E0F-94CE-AB49-B139-C62CE75B8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617A46-1791-D745-B0A3-EEFCED612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C2DB2-0886-7B48-A6F3-BF7FC8C288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0888D-4A71-2541-BE8B-529F9732D0D8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91CAB-8B90-B745-93D7-50094F1C2A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11977-B5CB-2A4B-ADE2-C2BF40909A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CEB7F-075A-8C47-A3DF-D00F49FF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3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hyperlink" Target="https://public.3.basecamp.com/p/U2JcmmhvUkRPQnwinDZza2M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hyperlink" Target="https://slcny.libguides.com/training-primo-discovery/config-content#s-lg-box-wrapper-26732682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15B8DE-8652-3349-89A7-95B64FA716C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6CA505A-881F-1A4A-88CE-582A96EF6887}"/>
              </a:ext>
            </a:extLst>
          </p:cNvPr>
          <p:cNvSpPr/>
          <p:nvPr/>
        </p:nvSpPr>
        <p:spPr>
          <a:xfrm>
            <a:off x="1" y="0"/>
            <a:ext cx="45318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65C52C-6ED7-4448-95F6-8DE980BE9F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9274"/>
          <a:stretch/>
        </p:blipFill>
        <p:spPr>
          <a:xfrm>
            <a:off x="2702041" y="1869799"/>
            <a:ext cx="1518404" cy="145524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BBAAC33-E9F3-144D-929D-8B85ACD4D501}"/>
              </a:ext>
            </a:extLst>
          </p:cNvPr>
          <p:cNvSpPr txBox="1"/>
          <p:nvPr/>
        </p:nvSpPr>
        <p:spPr>
          <a:xfrm>
            <a:off x="4782315" y="1015018"/>
            <a:ext cx="7094353" cy="313932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6600" dirty="0">
                <a:solidFill>
                  <a:schemeClr val="bg1"/>
                </a:solidFill>
                <a:latin typeface="Calibri Light"/>
                <a:cs typeface="Calibri Light"/>
              </a:rPr>
              <a:t>Importing Remote Repository Content into Alma/Primo</a:t>
            </a:r>
            <a:endParaRPr lang="en-US" sz="6600" dirty="0">
              <a:solidFill>
                <a:schemeClr val="bg1"/>
              </a:solidFill>
              <a:ea typeface="+mn-lt"/>
              <a:cs typeface="+mn-lt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8AF50B5-F939-CF44-960C-3EAE79DDFCE0}"/>
              </a:ext>
            </a:extLst>
          </p:cNvPr>
          <p:cNvCxnSpPr/>
          <p:nvPr/>
        </p:nvCxnSpPr>
        <p:spPr>
          <a:xfrm>
            <a:off x="4531801" y="-8092"/>
            <a:ext cx="0" cy="3333135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85311A9-0669-8A47-BDE2-7082927DEF72}"/>
              </a:ext>
            </a:extLst>
          </p:cNvPr>
          <p:cNvCxnSpPr/>
          <p:nvPr/>
        </p:nvCxnSpPr>
        <p:spPr>
          <a:xfrm>
            <a:off x="9602547" y="4790488"/>
            <a:ext cx="2589452" cy="0"/>
          </a:xfrm>
          <a:prstGeom prst="line">
            <a:avLst/>
          </a:prstGeom>
          <a:ln w="152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1608256-D41E-7949-9F8B-A7E248C43ECB}"/>
              </a:ext>
            </a:extLst>
          </p:cNvPr>
          <p:cNvSpPr txBox="1"/>
          <p:nvPr/>
        </p:nvSpPr>
        <p:spPr>
          <a:xfrm>
            <a:off x="4725181" y="4605155"/>
            <a:ext cx="4785363" cy="113877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2000" dirty="0">
                <a:solidFill>
                  <a:schemeClr val="bg1"/>
                </a:solidFill>
                <a:latin typeface="Arial"/>
                <a:cs typeface="Arial"/>
              </a:rPr>
              <a:t>January 29, 2021</a:t>
            </a:r>
          </a:p>
          <a:p>
            <a:pPr algn="r"/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en-US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2000" dirty="0">
                <a:solidFill>
                  <a:schemeClr val="bg1"/>
                </a:solidFill>
                <a:latin typeface="Arial"/>
                <a:cs typeface="Arial"/>
              </a:rPr>
              <a:t>External Resources Task Force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4B75E0D-B68C-5D4B-B4E8-1477A4D4F12D}"/>
              </a:ext>
            </a:extLst>
          </p:cNvPr>
          <p:cNvGrpSpPr/>
          <p:nvPr/>
        </p:nvGrpSpPr>
        <p:grpSpPr>
          <a:xfrm>
            <a:off x="6320303" y="6041112"/>
            <a:ext cx="5548758" cy="438513"/>
            <a:chOff x="6320303" y="6041112"/>
            <a:chExt cx="5548758" cy="438513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3E6AAA6-94E2-F84D-B2F3-A25A1C3F94A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024677" y="6086656"/>
              <a:ext cx="435078" cy="354589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1EC7A0F2-B015-B74A-8742-20D8D0C9A23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660050" y="6064185"/>
              <a:ext cx="413343" cy="413343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15D5982-80F4-314F-B88D-EDBA26AE123B}"/>
                </a:ext>
              </a:extLst>
            </p:cNvPr>
            <p:cNvSpPr txBox="1"/>
            <p:nvPr/>
          </p:nvSpPr>
          <p:spPr>
            <a:xfrm>
              <a:off x="6320303" y="6041112"/>
              <a:ext cx="2853813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www.suny.edu</a:t>
              </a:r>
              <a:endPara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65C1AF34-ECD5-AB44-9CC5-56A5C06840D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367496" y="6062787"/>
              <a:ext cx="413343" cy="416838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395B42DE-6EE2-154A-975E-1B27FF79A2C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325778" y="6072566"/>
              <a:ext cx="543283" cy="3827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1137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b="1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Plan for Today</a:t>
            </a:r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0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www.suny.edu</a:t>
                </a:r>
                <a:endPara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4A749-986F-4232-857C-45CB693B6A74}"/>
              </a:ext>
            </a:extLst>
          </p:cNvPr>
          <p:cNvSpPr txBox="1">
            <a:spLocks/>
          </p:cNvSpPr>
          <p:nvPr/>
        </p:nvSpPr>
        <p:spPr>
          <a:xfrm>
            <a:off x="769961" y="138207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Why add external resource content to Alma?</a:t>
            </a:r>
          </a:p>
          <a:p>
            <a:r>
              <a:rPr lang="en-US" dirty="0">
                <a:cs typeface="Calibri"/>
              </a:rPr>
              <a:t>Benefit of using remote repositories instead of discovery import</a:t>
            </a:r>
          </a:p>
          <a:p>
            <a:r>
              <a:rPr lang="en-US" dirty="0">
                <a:cs typeface="Calibri"/>
              </a:rPr>
              <a:t>Live Demo</a:t>
            </a:r>
          </a:p>
          <a:p>
            <a:r>
              <a:rPr lang="en-US" dirty="0">
                <a:cs typeface="Calibri"/>
              </a:rPr>
              <a:t>Known Issues</a:t>
            </a:r>
          </a:p>
          <a:p>
            <a:r>
              <a:rPr lang="en-US" dirty="0">
                <a:cs typeface="Calibri"/>
              </a:rPr>
              <a:t>Campus Experience: Jen &amp; Heidi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4860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External Resources Task Force</a:t>
            </a:r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0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www.suny.edu</a:t>
                </a:r>
                <a:endPara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4A749-986F-4232-857C-45CB693B6A74}"/>
              </a:ext>
            </a:extLst>
          </p:cNvPr>
          <p:cNvSpPr txBox="1">
            <a:spLocks/>
          </p:cNvSpPr>
          <p:nvPr/>
        </p:nvSpPr>
        <p:spPr>
          <a:xfrm>
            <a:off x="769961" y="1548325"/>
            <a:ext cx="10303432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Michelle Eichelberger, SLS, chair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Megan Coder, New Paltz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Kim Kennedy, Stony Brook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Yvonne Kester, SLS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Jen Parker, Cortland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Heidi Webb, Upstate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7333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External Resources in Alma</a:t>
            </a:r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0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www.suny.edu</a:t>
                </a:r>
                <a:endPara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4A749-986F-4232-857C-45CB693B6A74}"/>
              </a:ext>
            </a:extLst>
          </p:cNvPr>
          <p:cNvSpPr txBox="1">
            <a:spLocks/>
          </p:cNvSpPr>
          <p:nvPr/>
        </p:nvSpPr>
        <p:spPr>
          <a:xfrm>
            <a:off x="769961" y="1382072"/>
            <a:ext cx="11181894" cy="46160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cs typeface="Calibri"/>
              </a:rPr>
              <a:t>Goal of discovery layer is to make as many of your resources discoverable as possible</a:t>
            </a:r>
          </a:p>
          <a:p>
            <a:r>
              <a:rPr lang="en-US" dirty="0">
                <a:cs typeface="Calibri"/>
              </a:rPr>
              <a:t>Last February we talked about </a:t>
            </a:r>
            <a:r>
              <a:rPr lang="en-US" dirty="0">
                <a:cs typeface="Calibri"/>
                <a:hlinkClick r:id="rId7"/>
              </a:rPr>
              <a:t>using discovery import profiles</a:t>
            </a:r>
            <a:r>
              <a:rPr lang="en-US" dirty="0">
                <a:cs typeface="Calibri"/>
              </a:rPr>
              <a:t> to bring external resources into Primo</a:t>
            </a:r>
          </a:p>
          <a:p>
            <a:r>
              <a:rPr lang="en-US" dirty="0">
                <a:cs typeface="Calibri"/>
              </a:rPr>
              <a:t>Why are remote repositories better?</a:t>
            </a:r>
          </a:p>
          <a:p>
            <a:pPr lvl="1"/>
            <a:r>
              <a:rPr lang="en-US" dirty="0">
                <a:cs typeface="Calibri"/>
              </a:rPr>
              <a:t>Brings content in Alma so that you can see it and manage it</a:t>
            </a:r>
          </a:p>
          <a:p>
            <a:pPr lvl="1"/>
            <a:r>
              <a:rPr lang="en-US" dirty="0">
                <a:cs typeface="Calibri"/>
              </a:rPr>
              <a:t>Puts content into Collection Discovery – can create separate collections, make archival groups, etc.</a:t>
            </a:r>
          </a:p>
        </p:txBody>
      </p:sp>
    </p:spTree>
    <p:extLst>
      <p:ext uri="{BB962C8B-B14F-4D97-AF65-F5344CB8AC3E}">
        <p14:creationId xmlns:p14="http://schemas.microsoft.com/office/powerpoint/2010/main" val="3430694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Live Demo</a:t>
            </a:r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0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www.suny.edu</a:t>
                </a:r>
                <a:endPara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4A749-986F-4232-857C-45CB693B6A74}"/>
              </a:ext>
            </a:extLst>
          </p:cNvPr>
          <p:cNvSpPr txBox="1">
            <a:spLocks/>
          </p:cNvSpPr>
          <p:nvPr/>
        </p:nvSpPr>
        <p:spPr>
          <a:xfrm>
            <a:off x="769961" y="1382072"/>
            <a:ext cx="11181894" cy="46160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cs typeface="Calibri"/>
              </a:rPr>
              <a:t>Set up Plattsburgh’s Master’s Theses from </a:t>
            </a:r>
            <a:r>
              <a:rPr lang="en-US" dirty="0" err="1">
                <a:cs typeface="Calibri"/>
              </a:rPr>
              <a:t>DSPace</a:t>
            </a:r>
            <a:r>
              <a:rPr lang="en-US" dirty="0">
                <a:cs typeface="Calibri"/>
              </a:rPr>
              <a:t> (collection 69621) in the Empire Sandbox</a:t>
            </a:r>
          </a:p>
          <a:p>
            <a:r>
              <a:rPr lang="en-US" dirty="0">
                <a:cs typeface="Calibri"/>
              </a:rPr>
              <a:t>Walk through remote repository set-up, collection creation, and digital import profile</a:t>
            </a:r>
          </a:p>
          <a:p>
            <a:r>
              <a:rPr lang="en-US" dirty="0">
                <a:cs typeface="Calibri"/>
              </a:rPr>
              <a:t>Pros and cons of using Alma Viewer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1087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Known Issues</a:t>
            </a:r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0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www.suny.edu</a:t>
                </a:r>
                <a:endPara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4A749-986F-4232-857C-45CB693B6A74}"/>
              </a:ext>
            </a:extLst>
          </p:cNvPr>
          <p:cNvSpPr txBox="1">
            <a:spLocks/>
          </p:cNvSpPr>
          <p:nvPr/>
        </p:nvSpPr>
        <p:spPr>
          <a:xfrm>
            <a:off x="769961" y="1382073"/>
            <a:ext cx="5436875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AF4A749-986F-4232-857C-45CB693B6A74}"/>
              </a:ext>
            </a:extLst>
          </p:cNvPr>
          <p:cNvSpPr txBox="1">
            <a:spLocks/>
          </p:cNvSpPr>
          <p:nvPr/>
        </p:nvSpPr>
        <p:spPr>
          <a:xfrm>
            <a:off x="769961" y="1382072"/>
            <a:ext cx="10583594" cy="4723281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cs typeface="Calibri"/>
              </a:rPr>
              <a:t>Norm rules: local issue – we know they’re possible but haven’t fully explored, looks like they can be added in remote repository set up and/or digital import profile</a:t>
            </a:r>
          </a:p>
          <a:p>
            <a:r>
              <a:rPr lang="en-US" sz="2400" dirty="0">
                <a:cs typeface="Calibri"/>
              </a:rPr>
              <a:t>Collections:</a:t>
            </a:r>
          </a:p>
          <a:p>
            <a:pPr lvl="1"/>
            <a:r>
              <a:rPr lang="en-US" dirty="0">
                <a:cs typeface="Calibri"/>
              </a:rPr>
              <a:t>May need to manually reindex every time there’s a change (recent improvement)</a:t>
            </a:r>
          </a:p>
          <a:p>
            <a:pPr lvl="1"/>
            <a:r>
              <a:rPr lang="en-US" dirty="0">
                <a:cs typeface="Calibri"/>
              </a:rPr>
              <a:t>Hard to gather all members to save as set to reindex because you can’t search by collection name, only id</a:t>
            </a:r>
          </a:p>
          <a:p>
            <a:pPr lvl="1"/>
            <a:r>
              <a:rPr lang="en-US" dirty="0">
                <a:cs typeface="Calibri"/>
              </a:rPr>
              <a:t>Cumbersome to move content around – not intuitive</a:t>
            </a:r>
          </a:p>
          <a:p>
            <a:pPr lvl="1"/>
            <a:r>
              <a:rPr lang="en-US" dirty="0">
                <a:cs typeface="Calibri"/>
              </a:rPr>
              <a:t>Sometimes slow to load in Primo</a:t>
            </a:r>
          </a:p>
          <a:p>
            <a:pPr lvl="1"/>
            <a:r>
              <a:rPr lang="en-US" dirty="0">
                <a:cs typeface="Calibri"/>
              </a:rPr>
              <a:t>Searching by collection in Primo so that you can perform actions on all members of collection</a:t>
            </a:r>
          </a:p>
          <a:p>
            <a:pPr lvl="1"/>
            <a:r>
              <a:rPr lang="en-US" dirty="0">
                <a:cs typeface="Calibri"/>
              </a:rPr>
              <a:t>Sort in Primo – all or nothing for all collections?</a:t>
            </a:r>
          </a:p>
        </p:txBody>
      </p:sp>
    </p:spTree>
    <p:extLst>
      <p:ext uri="{BB962C8B-B14F-4D97-AF65-F5344CB8AC3E}">
        <p14:creationId xmlns:p14="http://schemas.microsoft.com/office/powerpoint/2010/main" val="2320075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Campus Experience</a:t>
            </a:r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0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www.suny.edu</a:t>
                </a:r>
                <a:endPara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4A749-986F-4232-857C-45CB693B6A74}"/>
              </a:ext>
            </a:extLst>
          </p:cNvPr>
          <p:cNvSpPr txBox="1">
            <a:spLocks/>
          </p:cNvSpPr>
          <p:nvPr/>
        </p:nvSpPr>
        <p:spPr>
          <a:xfrm>
            <a:off x="769961" y="1382073"/>
            <a:ext cx="5436875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AF4A749-986F-4232-857C-45CB693B6A74}"/>
              </a:ext>
            </a:extLst>
          </p:cNvPr>
          <p:cNvSpPr txBox="1">
            <a:spLocks/>
          </p:cNvSpPr>
          <p:nvPr/>
        </p:nvSpPr>
        <p:spPr>
          <a:xfrm>
            <a:off x="769961" y="1382072"/>
            <a:ext cx="10583594" cy="47232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cs typeface="Calibri"/>
              </a:rPr>
              <a:t>Jen Parker, Cortland</a:t>
            </a:r>
          </a:p>
          <a:p>
            <a:r>
              <a:rPr lang="en-US" dirty="0">
                <a:cs typeface="Calibri"/>
              </a:rPr>
              <a:t>Heidi Webb, Upstate</a:t>
            </a:r>
          </a:p>
        </p:txBody>
      </p:sp>
    </p:spTree>
    <p:extLst>
      <p:ext uri="{BB962C8B-B14F-4D97-AF65-F5344CB8AC3E}">
        <p14:creationId xmlns:p14="http://schemas.microsoft.com/office/powerpoint/2010/main" val="633957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64C46061-24B8-E94C-8F33-4A920E2D50C3}"/>
              </a:ext>
            </a:extLst>
          </p:cNvPr>
          <p:cNvSpPr txBox="1"/>
          <p:nvPr/>
        </p:nvSpPr>
        <p:spPr>
          <a:xfrm>
            <a:off x="768995" y="392277"/>
            <a:ext cx="10584560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Resources:</a:t>
            </a:r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7A8E9E-F2AE-974A-90E5-41622128A223}"/>
              </a:ext>
            </a:extLst>
          </p:cNvPr>
          <p:cNvGrpSpPr/>
          <p:nvPr/>
        </p:nvGrpSpPr>
        <p:grpSpPr>
          <a:xfrm>
            <a:off x="5487971" y="6144119"/>
            <a:ext cx="6700887" cy="727432"/>
            <a:chOff x="5487971" y="6144119"/>
            <a:chExt cx="6700887" cy="727432"/>
          </a:xfrm>
        </p:grpSpPr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9DE0F183-C35E-DF44-BF1A-E31C162CE61C}"/>
                </a:ext>
              </a:extLst>
            </p:cNvPr>
            <p:cNvSpPr/>
            <p:nvPr/>
          </p:nvSpPr>
          <p:spPr>
            <a:xfrm>
              <a:off x="5487971" y="6145687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A883742D-5118-9F46-BA71-4470DB7089B6}"/>
                </a:ext>
              </a:extLst>
            </p:cNvPr>
            <p:cNvSpPr/>
            <p:nvPr/>
          </p:nvSpPr>
          <p:spPr>
            <a:xfrm>
              <a:off x="5929460" y="6144119"/>
              <a:ext cx="6259398" cy="725864"/>
            </a:xfrm>
            <a:custGeom>
              <a:avLst/>
              <a:gdLst>
                <a:gd name="connsiteX0" fmla="*/ 0 w 6259398"/>
                <a:gd name="connsiteY0" fmla="*/ 716438 h 725864"/>
                <a:gd name="connsiteX1" fmla="*/ 471340 w 6259398"/>
                <a:gd name="connsiteY1" fmla="*/ 0 h 725864"/>
                <a:gd name="connsiteX2" fmla="*/ 6259398 w 6259398"/>
                <a:gd name="connsiteY2" fmla="*/ 0 h 725864"/>
                <a:gd name="connsiteX3" fmla="*/ 6249971 w 6259398"/>
                <a:gd name="connsiteY3" fmla="*/ 725864 h 725864"/>
                <a:gd name="connsiteX4" fmla="*/ 0 w 6259398"/>
                <a:gd name="connsiteY4" fmla="*/ 716438 h 725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59398" h="725864">
                  <a:moveTo>
                    <a:pt x="0" y="716438"/>
                  </a:moveTo>
                  <a:lnTo>
                    <a:pt x="471340" y="0"/>
                  </a:lnTo>
                  <a:lnTo>
                    <a:pt x="6259398" y="0"/>
                  </a:lnTo>
                  <a:lnTo>
                    <a:pt x="6249971" y="725864"/>
                  </a:lnTo>
                  <a:lnTo>
                    <a:pt x="0" y="716438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F076444E-60FA-D34B-A75E-807A4B551383}"/>
                </a:ext>
              </a:extLst>
            </p:cNvPr>
            <p:cNvGrpSpPr/>
            <p:nvPr/>
          </p:nvGrpSpPr>
          <p:grpSpPr>
            <a:xfrm>
              <a:off x="6320303" y="6287602"/>
              <a:ext cx="5548758" cy="438513"/>
              <a:chOff x="6320303" y="6041112"/>
              <a:chExt cx="5548758" cy="438513"/>
            </a:xfrm>
          </p:grpSpPr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98051D30-0DAC-1F4D-AE4B-8D07BC0861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24677" y="6086656"/>
                <a:ext cx="435078" cy="354589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0E1E0020-E23E-D643-8F22-25CF46ABA5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60050" y="6064185"/>
                <a:ext cx="413343" cy="413343"/>
              </a:xfrm>
              <a:prstGeom prst="rect">
                <a:avLst/>
              </a:prstGeom>
            </p:spPr>
          </p:pic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2653F868-811D-0D41-8135-D14B4BC71BFE}"/>
                  </a:ext>
                </a:extLst>
              </p:cNvPr>
              <p:cNvSpPr txBox="1"/>
              <p:nvPr/>
            </p:nvSpPr>
            <p:spPr>
              <a:xfrm>
                <a:off x="6320303" y="6041112"/>
                <a:ext cx="2853813" cy="415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000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www.suny.edu</a:t>
                </a:r>
                <a:endParaRPr lang="en-US" sz="20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24CF33DE-D3F4-3040-BF99-F4A490E902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367496" y="6062787"/>
                <a:ext cx="413343" cy="416838"/>
              </a:xfrm>
              <a:prstGeom prst="rect">
                <a:avLst/>
              </a:prstGeom>
            </p:spPr>
          </p:pic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CD8FAB35-EA90-404E-8DD6-BC088799FC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325778" y="6072566"/>
                <a:ext cx="543283" cy="382767"/>
              </a:xfrm>
              <a:prstGeom prst="rect">
                <a:avLst/>
              </a:prstGeom>
            </p:spPr>
          </p:pic>
        </p:grpSp>
      </p:grp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CA1CAF9-F847-4270-A470-34AA71330847}"/>
              </a:ext>
            </a:extLst>
          </p:cNvPr>
          <p:cNvSpPr txBox="1">
            <a:spLocks/>
          </p:cNvSpPr>
          <p:nvPr/>
        </p:nvSpPr>
        <p:spPr>
          <a:xfrm>
            <a:off x="838200" y="138413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4A749-986F-4232-857C-45CB693B6A74}"/>
              </a:ext>
            </a:extLst>
          </p:cNvPr>
          <p:cNvSpPr txBox="1">
            <a:spLocks/>
          </p:cNvSpPr>
          <p:nvPr/>
        </p:nvSpPr>
        <p:spPr>
          <a:xfrm>
            <a:off x="769961" y="1382073"/>
            <a:ext cx="5436875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AF4A749-986F-4232-857C-45CB693B6A74}"/>
              </a:ext>
            </a:extLst>
          </p:cNvPr>
          <p:cNvSpPr txBox="1">
            <a:spLocks/>
          </p:cNvSpPr>
          <p:nvPr/>
        </p:nvSpPr>
        <p:spPr>
          <a:xfrm>
            <a:off x="769961" y="1382072"/>
            <a:ext cx="10583594" cy="44737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Collection Discovery and Remote Repository FAQs: </a:t>
            </a:r>
            <a:r>
              <a:rPr lang="en-US" b="0" i="0" dirty="0">
                <a:effectLst/>
                <a:latin typeface="Calibri" panose="020F0502020204030204" pitchFamily="34" charset="0"/>
                <a:hlinkClick r:id="rId7"/>
              </a:rPr>
              <a:t>https://slcny.libguides.com/training-primo-discovery/config-content#s-lg-box-wrapper-26732682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678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7591</TotalTime>
  <Words>376</Words>
  <Application>Microsoft Office PowerPoint</Application>
  <PresentationFormat>Widescreen</PresentationFormat>
  <Paragraphs>57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Eichelberger</dc:creator>
  <cp:lastModifiedBy>Michelle Eichelberger</cp:lastModifiedBy>
  <cp:revision>273</cp:revision>
  <dcterms:created xsi:type="dcterms:W3CDTF">2020-01-13T14:36:55Z</dcterms:created>
  <dcterms:modified xsi:type="dcterms:W3CDTF">2021-01-29T20:38:52Z</dcterms:modified>
</cp:coreProperties>
</file>