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64" r:id="rId4"/>
  </p:sldMasterIdLst>
  <p:notesMasterIdLst>
    <p:notesMasterId r:id="rId25"/>
  </p:notesMasterIdLst>
  <p:handoutMasterIdLst>
    <p:handoutMasterId r:id="rId26"/>
  </p:handoutMasterIdLst>
  <p:sldIdLst>
    <p:sldId id="276" r:id="rId5"/>
    <p:sldId id="277" r:id="rId6"/>
    <p:sldId id="278" r:id="rId7"/>
    <p:sldId id="279" r:id="rId8"/>
    <p:sldId id="280" r:id="rId9"/>
    <p:sldId id="256" r:id="rId10"/>
    <p:sldId id="262" r:id="rId11"/>
    <p:sldId id="260" r:id="rId12"/>
    <p:sldId id="259" r:id="rId13"/>
    <p:sldId id="261" r:id="rId14"/>
    <p:sldId id="264" r:id="rId15"/>
    <p:sldId id="268" r:id="rId16"/>
    <p:sldId id="270" r:id="rId17"/>
    <p:sldId id="271" r:id="rId18"/>
    <p:sldId id="267" r:id="rId19"/>
    <p:sldId id="272" r:id="rId20"/>
    <p:sldId id="275" r:id="rId21"/>
    <p:sldId id="274" r:id="rId22"/>
    <p:sldId id="281" r:id="rId23"/>
    <p:sldId id="283" r:id="rId24"/>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8B1639-3426-4BAE-BCFE-B2FDAD56A165}">
          <p14:sldIdLst>
            <p14:sldId id="276"/>
            <p14:sldId id="277"/>
            <p14:sldId id="278"/>
            <p14:sldId id="279"/>
            <p14:sldId id="280"/>
          </p14:sldIdLst>
        </p14:section>
        <p14:section name="Powepoint for Faculty at OCC" id="{12FF35D7-01CD-478C-9D1C-DB6CA22CF1D1}">
          <p14:sldIdLst>
            <p14:sldId id="256"/>
            <p14:sldId id="262"/>
            <p14:sldId id="260"/>
            <p14:sldId id="259"/>
            <p14:sldId id="261"/>
            <p14:sldId id="264"/>
            <p14:sldId id="268"/>
            <p14:sldId id="270"/>
            <p14:sldId id="271"/>
            <p14:sldId id="267"/>
            <p14:sldId id="272"/>
            <p14:sldId id="275"/>
            <p14:sldId id="274"/>
          </p14:sldIdLst>
        </p14:section>
        <p14:section name="Final Thoughts" id="{B5BB3A45-B91C-40B8-B349-F691ADFE5ABF}">
          <p14:sldIdLst>
            <p14:sldId id="281"/>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79A92-8017-4B70-82F2-AEA1410D0758}" v="380" dt="2022-11-08T17:33:30.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2" autoAdjust="0"/>
  </p:normalViewPr>
  <p:slideViewPr>
    <p:cSldViewPr snapToGrid="0">
      <p:cViewPr varScale="1">
        <p:scale>
          <a:sx n="104" d="100"/>
          <a:sy n="104" d="100"/>
        </p:scale>
        <p:origin x="792" y="102"/>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B8B61-DF23-4AC4-8C43-696E98233E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2308ECD-E75B-4677-85A1-7541F042C7F7}">
      <dgm:prSet/>
      <dgm:spPr/>
      <dgm:t>
        <a:bodyPr/>
        <a:lstStyle/>
        <a:p>
          <a:r>
            <a:rPr lang="en-US" dirty="0"/>
            <a:t>Suggestions: </a:t>
          </a:r>
        </a:p>
      </dgm:t>
    </dgm:pt>
    <dgm:pt modelId="{DB123E5F-6609-49F6-AFDE-0E10A2DC66C5}" type="parTrans" cxnId="{6501BC67-DBF7-4AEB-BFBA-078D92604CEB}">
      <dgm:prSet/>
      <dgm:spPr/>
      <dgm:t>
        <a:bodyPr/>
        <a:lstStyle/>
        <a:p>
          <a:endParaRPr lang="en-US"/>
        </a:p>
      </dgm:t>
    </dgm:pt>
    <dgm:pt modelId="{2805EB57-D67F-4417-A7A2-BE5C2BDD0E40}" type="sibTrans" cxnId="{6501BC67-DBF7-4AEB-BFBA-078D92604CEB}">
      <dgm:prSet/>
      <dgm:spPr/>
      <dgm:t>
        <a:bodyPr/>
        <a:lstStyle/>
        <a:p>
          <a:endParaRPr lang="en-US"/>
        </a:p>
      </dgm:t>
    </dgm:pt>
    <dgm:pt modelId="{00E7EAF3-D402-4B65-9035-1657BC547AA2}">
      <dgm:prSet/>
      <dgm:spPr/>
      <dgm:t>
        <a:bodyPr/>
        <a:lstStyle/>
        <a:p>
          <a:r>
            <a:rPr lang="en-US" b="1"/>
            <a:t>Revise the assignment to include:</a:t>
          </a:r>
          <a:endParaRPr lang="en-US"/>
        </a:p>
      </dgm:t>
    </dgm:pt>
    <dgm:pt modelId="{C7155D95-C63D-4098-8607-338ECFADD2D8}" type="parTrans" cxnId="{58C84067-32E1-4A5E-8EE2-C759991C2C93}">
      <dgm:prSet/>
      <dgm:spPr/>
      <dgm:t>
        <a:bodyPr/>
        <a:lstStyle/>
        <a:p>
          <a:endParaRPr lang="en-US"/>
        </a:p>
      </dgm:t>
    </dgm:pt>
    <dgm:pt modelId="{60302FBD-EDA0-4EAD-A83D-78586811F03A}" type="sibTrans" cxnId="{58C84067-32E1-4A5E-8EE2-C759991C2C93}">
      <dgm:prSet/>
      <dgm:spPr/>
      <dgm:t>
        <a:bodyPr/>
        <a:lstStyle/>
        <a:p>
          <a:endParaRPr lang="en-US"/>
        </a:p>
      </dgm:t>
    </dgm:pt>
    <dgm:pt modelId="{60DD7A7F-EDAB-4BA2-8B0B-6202C987BC92}">
      <dgm:prSet/>
      <dgm:spPr/>
      <dgm:t>
        <a:bodyPr/>
        <a:lstStyle/>
        <a:p>
          <a:r>
            <a:rPr lang="en-US" dirty="0"/>
            <a:t>Language indicating acceptable sources</a:t>
          </a:r>
        </a:p>
      </dgm:t>
    </dgm:pt>
    <dgm:pt modelId="{5AC9373E-59BE-454F-AC69-D75129F1B55F}" type="parTrans" cxnId="{982EEE12-618E-4727-A57F-BAD4A514C9A5}">
      <dgm:prSet/>
      <dgm:spPr/>
      <dgm:t>
        <a:bodyPr/>
        <a:lstStyle/>
        <a:p>
          <a:endParaRPr lang="en-US"/>
        </a:p>
      </dgm:t>
    </dgm:pt>
    <dgm:pt modelId="{993B6FF0-102E-4B18-94CA-F2867689A740}" type="sibTrans" cxnId="{982EEE12-618E-4727-A57F-BAD4A514C9A5}">
      <dgm:prSet/>
      <dgm:spPr/>
      <dgm:t>
        <a:bodyPr/>
        <a:lstStyle/>
        <a:p>
          <a:endParaRPr lang="en-US"/>
        </a:p>
      </dgm:t>
    </dgm:pt>
    <dgm:pt modelId="{770F0492-E32D-4B1D-847F-C2D314C423F2}">
      <dgm:prSet/>
      <dgm:spPr/>
      <dgm:t>
        <a:bodyPr/>
        <a:lstStyle/>
        <a:p>
          <a:r>
            <a:rPr lang="en-US"/>
            <a:t>Examples of acceptable sources</a:t>
          </a:r>
        </a:p>
      </dgm:t>
    </dgm:pt>
    <dgm:pt modelId="{03D8F48D-9906-485C-8837-CD4D7296438F}" type="parTrans" cxnId="{07811182-550B-4958-99DB-83508F8BF529}">
      <dgm:prSet/>
      <dgm:spPr/>
      <dgm:t>
        <a:bodyPr/>
        <a:lstStyle/>
        <a:p>
          <a:endParaRPr lang="en-US"/>
        </a:p>
      </dgm:t>
    </dgm:pt>
    <dgm:pt modelId="{6CF6F5AB-3EFC-41C6-B543-D5B422C25A3B}" type="sibTrans" cxnId="{07811182-550B-4958-99DB-83508F8BF529}">
      <dgm:prSet/>
      <dgm:spPr/>
      <dgm:t>
        <a:bodyPr/>
        <a:lstStyle/>
        <a:p>
          <a:endParaRPr lang="en-US"/>
        </a:p>
      </dgm:t>
    </dgm:pt>
    <dgm:pt modelId="{083A4525-F043-4030-92DD-9ED319E88DAB}">
      <dgm:prSet/>
      <dgm:spPr/>
      <dgm:t>
        <a:bodyPr/>
        <a:lstStyle/>
        <a:p>
          <a:r>
            <a:rPr lang="en-US" dirty="0"/>
            <a:t>Include a rubric category assessing source appropriateness</a:t>
          </a:r>
        </a:p>
      </dgm:t>
    </dgm:pt>
    <dgm:pt modelId="{F54AC763-78ED-4DEB-B049-EE04BC7BE4D3}" type="parTrans" cxnId="{E09E0788-FA6B-4597-B7D4-FC21066B96E1}">
      <dgm:prSet/>
      <dgm:spPr/>
      <dgm:t>
        <a:bodyPr/>
        <a:lstStyle/>
        <a:p>
          <a:endParaRPr lang="en-US"/>
        </a:p>
      </dgm:t>
    </dgm:pt>
    <dgm:pt modelId="{D9437BC5-DACD-4EA2-B334-BD7D53ADE037}" type="sibTrans" cxnId="{E09E0788-FA6B-4597-B7D4-FC21066B96E1}">
      <dgm:prSet/>
      <dgm:spPr/>
      <dgm:t>
        <a:bodyPr/>
        <a:lstStyle/>
        <a:p>
          <a:endParaRPr lang="en-US"/>
        </a:p>
      </dgm:t>
    </dgm:pt>
    <dgm:pt modelId="{AA1971B7-98AA-4FF9-87D7-C75072A5387F}">
      <dgm:prSet/>
      <dgm:spPr/>
      <dgm:t>
        <a:bodyPr/>
        <a:lstStyle/>
        <a:p>
          <a:r>
            <a:rPr lang="en-US" b="1" dirty="0"/>
            <a:t>Include course content on source selection and source expectation</a:t>
          </a:r>
          <a:endParaRPr lang="en-US" dirty="0"/>
        </a:p>
      </dgm:t>
    </dgm:pt>
    <dgm:pt modelId="{9EE7EE82-392F-4775-BC7B-0E1C770611C9}" type="parTrans" cxnId="{9FEE00C9-831C-427D-B399-2FD2556A06FE}">
      <dgm:prSet/>
      <dgm:spPr/>
      <dgm:t>
        <a:bodyPr/>
        <a:lstStyle/>
        <a:p>
          <a:endParaRPr lang="en-US"/>
        </a:p>
      </dgm:t>
    </dgm:pt>
    <dgm:pt modelId="{74EC68ED-C10C-4B0A-B56F-3B50082DE126}" type="sibTrans" cxnId="{9FEE00C9-831C-427D-B399-2FD2556A06FE}">
      <dgm:prSet/>
      <dgm:spPr/>
      <dgm:t>
        <a:bodyPr/>
        <a:lstStyle/>
        <a:p>
          <a:endParaRPr lang="en-US"/>
        </a:p>
      </dgm:t>
    </dgm:pt>
    <dgm:pt modelId="{8F6A8902-A5EB-4E2E-98A2-0D1FAEB6BD8D}">
      <dgm:prSet/>
      <dgm:spPr/>
      <dgm:t>
        <a:bodyPr/>
        <a:lstStyle/>
        <a:p>
          <a:r>
            <a:rPr lang="en-US"/>
            <a:t>Google vs. Databases</a:t>
          </a:r>
        </a:p>
      </dgm:t>
    </dgm:pt>
    <dgm:pt modelId="{B7FD9F00-9D18-4B55-8222-09C21CE59E0D}" type="parTrans" cxnId="{9705DD6B-15AD-4BF2-B199-5F38B226F4A2}">
      <dgm:prSet/>
      <dgm:spPr/>
      <dgm:t>
        <a:bodyPr/>
        <a:lstStyle/>
        <a:p>
          <a:endParaRPr lang="en-US"/>
        </a:p>
      </dgm:t>
    </dgm:pt>
    <dgm:pt modelId="{37082632-1D53-474E-90E4-77EE2AC6A918}" type="sibTrans" cxnId="{9705DD6B-15AD-4BF2-B199-5F38B226F4A2}">
      <dgm:prSet/>
      <dgm:spPr/>
      <dgm:t>
        <a:bodyPr/>
        <a:lstStyle/>
        <a:p>
          <a:endParaRPr lang="en-US"/>
        </a:p>
      </dgm:t>
    </dgm:pt>
    <dgm:pt modelId="{233EF66D-0840-47DC-9E37-9DF34590C4B2}">
      <dgm:prSet/>
      <dgm:spPr/>
      <dgm:t>
        <a:bodyPr/>
        <a:lstStyle/>
        <a:p>
          <a:r>
            <a:rPr lang="en-US" dirty="0"/>
            <a:t>Academic Journals vs. Popular Magazines</a:t>
          </a:r>
        </a:p>
      </dgm:t>
    </dgm:pt>
    <dgm:pt modelId="{EEEE867C-2BDE-410B-B0C0-093530D260F5}" type="parTrans" cxnId="{9E9D967A-3A01-4DE8-B240-91D1EEE69B41}">
      <dgm:prSet/>
      <dgm:spPr/>
      <dgm:t>
        <a:bodyPr/>
        <a:lstStyle/>
        <a:p>
          <a:endParaRPr lang="en-US"/>
        </a:p>
      </dgm:t>
    </dgm:pt>
    <dgm:pt modelId="{5D6EDF0D-94CB-4EF9-A3FB-3CE4E402D22D}" type="sibTrans" cxnId="{9E9D967A-3A01-4DE8-B240-91D1EEE69B41}">
      <dgm:prSet/>
      <dgm:spPr/>
      <dgm:t>
        <a:bodyPr/>
        <a:lstStyle/>
        <a:p>
          <a:endParaRPr lang="en-US"/>
        </a:p>
      </dgm:t>
    </dgm:pt>
    <dgm:pt modelId="{1A0B7C31-7254-4167-BC27-23E8E50C3106}">
      <dgm:prSet/>
      <dgm:spPr/>
      <dgm:t>
        <a:bodyPr/>
        <a:lstStyle/>
        <a:p>
          <a:r>
            <a:rPr lang="en-US"/>
            <a:t>Internet/News Sources vs. Reference Works</a:t>
          </a:r>
        </a:p>
      </dgm:t>
    </dgm:pt>
    <dgm:pt modelId="{33FF01F9-57E6-483A-95EC-D473FA865023}" type="parTrans" cxnId="{BB834333-AF98-4205-B658-F48E2C477D4D}">
      <dgm:prSet/>
      <dgm:spPr/>
      <dgm:t>
        <a:bodyPr/>
        <a:lstStyle/>
        <a:p>
          <a:endParaRPr lang="en-US"/>
        </a:p>
      </dgm:t>
    </dgm:pt>
    <dgm:pt modelId="{477ECFFD-627C-40BF-875F-66A136A69E4C}" type="sibTrans" cxnId="{BB834333-AF98-4205-B658-F48E2C477D4D}">
      <dgm:prSet/>
      <dgm:spPr/>
      <dgm:t>
        <a:bodyPr/>
        <a:lstStyle/>
        <a:p>
          <a:endParaRPr lang="en-US"/>
        </a:p>
      </dgm:t>
    </dgm:pt>
    <dgm:pt modelId="{44837E60-1BFD-40CE-A06F-B1E84D2CCD92}">
      <dgm:prSet/>
      <dgm:spPr/>
      <dgm:t>
        <a:bodyPr/>
        <a:lstStyle/>
        <a:p>
          <a:r>
            <a:rPr lang="en-US" b="1"/>
            <a:t>Request a Library Instruction Session</a:t>
          </a:r>
          <a:endParaRPr lang="en-US"/>
        </a:p>
      </dgm:t>
    </dgm:pt>
    <dgm:pt modelId="{BC751E3C-8C38-4DE6-9FC7-A49403AF1047}" type="parTrans" cxnId="{ADE81088-E19B-4CC3-B3ED-E6157605B8F8}">
      <dgm:prSet/>
      <dgm:spPr/>
      <dgm:t>
        <a:bodyPr/>
        <a:lstStyle/>
        <a:p>
          <a:endParaRPr lang="en-US"/>
        </a:p>
      </dgm:t>
    </dgm:pt>
    <dgm:pt modelId="{2C0092A0-15D5-4C79-AB37-204B904DF6EB}" type="sibTrans" cxnId="{ADE81088-E19B-4CC3-B3ED-E6157605B8F8}">
      <dgm:prSet/>
      <dgm:spPr/>
      <dgm:t>
        <a:bodyPr/>
        <a:lstStyle/>
        <a:p>
          <a:endParaRPr lang="en-US"/>
        </a:p>
      </dgm:t>
    </dgm:pt>
    <dgm:pt modelId="{4E24EBCA-746A-4D83-AF07-BF5BD8E28D53}">
      <dgm:prSet/>
      <dgm:spPr/>
      <dgm:t>
        <a:bodyPr/>
        <a:lstStyle/>
        <a:p>
          <a:r>
            <a:rPr lang="en-US" dirty="0">
              <a:solidFill>
                <a:schemeClr val="accent6"/>
              </a:solidFill>
            </a:rPr>
            <a:t>Assessment: % of students who complete with a C or better</a:t>
          </a:r>
        </a:p>
      </dgm:t>
    </dgm:pt>
    <dgm:pt modelId="{B9187099-B329-4FB7-B67D-A30DA9DE4C38}" type="parTrans" cxnId="{F0AB0CE7-C234-44C4-A610-E5D4FF3E0AFE}">
      <dgm:prSet/>
      <dgm:spPr/>
      <dgm:t>
        <a:bodyPr/>
        <a:lstStyle/>
        <a:p>
          <a:endParaRPr lang="en-US"/>
        </a:p>
      </dgm:t>
    </dgm:pt>
    <dgm:pt modelId="{567D52CC-CA4D-4674-A6FA-D5B4B391B3E4}" type="sibTrans" cxnId="{F0AB0CE7-C234-44C4-A610-E5D4FF3E0AFE}">
      <dgm:prSet/>
      <dgm:spPr/>
      <dgm:t>
        <a:bodyPr/>
        <a:lstStyle/>
        <a:p>
          <a:endParaRPr lang="en-US"/>
        </a:p>
      </dgm:t>
    </dgm:pt>
    <dgm:pt modelId="{2C426ED8-788E-4CFE-9B98-569ECB16ACC4}" type="pres">
      <dgm:prSet presAssocID="{A44B8B61-DF23-4AC4-8C43-696E98233E23}" presName="Name0" presStyleCnt="0">
        <dgm:presLayoutVars>
          <dgm:dir/>
          <dgm:animLvl val="lvl"/>
          <dgm:resizeHandles val="exact"/>
        </dgm:presLayoutVars>
      </dgm:prSet>
      <dgm:spPr/>
    </dgm:pt>
    <dgm:pt modelId="{E26FE9FD-D29E-484C-AFD4-9CF00C2BA1ED}" type="pres">
      <dgm:prSet presAssocID="{A2308ECD-E75B-4677-85A1-7541F042C7F7}" presName="composite" presStyleCnt="0"/>
      <dgm:spPr/>
    </dgm:pt>
    <dgm:pt modelId="{1886EB5B-A5FB-4685-9820-AD5C38D268E6}" type="pres">
      <dgm:prSet presAssocID="{A2308ECD-E75B-4677-85A1-7541F042C7F7}" presName="parTx" presStyleLbl="alignNode1" presStyleIdx="0" presStyleCnt="1" custLinFactNeighborX="-1160" custLinFactNeighborY="-82609">
        <dgm:presLayoutVars>
          <dgm:chMax val="0"/>
          <dgm:chPref val="0"/>
          <dgm:bulletEnabled val="1"/>
        </dgm:presLayoutVars>
      </dgm:prSet>
      <dgm:spPr/>
    </dgm:pt>
    <dgm:pt modelId="{44205A90-834B-4866-BA4E-54B6532BC2FF}" type="pres">
      <dgm:prSet presAssocID="{A2308ECD-E75B-4677-85A1-7541F042C7F7}" presName="desTx" presStyleLbl="alignAccFollowNode1" presStyleIdx="0" presStyleCnt="1">
        <dgm:presLayoutVars>
          <dgm:bulletEnabled val="1"/>
        </dgm:presLayoutVars>
      </dgm:prSet>
      <dgm:spPr/>
    </dgm:pt>
  </dgm:ptLst>
  <dgm:cxnLst>
    <dgm:cxn modelId="{982EEE12-618E-4727-A57F-BAD4A514C9A5}" srcId="{00E7EAF3-D402-4B65-9035-1657BC547AA2}" destId="{60DD7A7F-EDAB-4BA2-8B0B-6202C987BC92}" srcOrd="0" destOrd="0" parTransId="{5AC9373E-59BE-454F-AC69-D75129F1B55F}" sibTransId="{993B6FF0-102E-4B18-94CA-F2867689A740}"/>
    <dgm:cxn modelId="{ADF31D14-83C7-4EBB-AED4-D8F4FAFAD772}" type="presOf" srcId="{1A0B7C31-7254-4167-BC27-23E8E50C3106}" destId="{44205A90-834B-4866-BA4E-54B6532BC2FF}" srcOrd="0" destOrd="8" presId="urn:microsoft.com/office/officeart/2005/8/layout/hList1"/>
    <dgm:cxn modelId="{BB834333-AF98-4205-B658-F48E2C477D4D}" srcId="{AA1971B7-98AA-4FF9-87D7-C75072A5387F}" destId="{1A0B7C31-7254-4167-BC27-23E8E50C3106}" srcOrd="2" destOrd="0" parTransId="{33FF01F9-57E6-483A-95EC-D473FA865023}" sibTransId="{477ECFFD-627C-40BF-875F-66A136A69E4C}"/>
    <dgm:cxn modelId="{1D824F37-2BA7-4E7C-B827-27C0BC0F1655}" type="presOf" srcId="{233EF66D-0840-47DC-9E37-9DF34590C4B2}" destId="{44205A90-834B-4866-BA4E-54B6532BC2FF}" srcOrd="0" destOrd="7" presId="urn:microsoft.com/office/officeart/2005/8/layout/hList1"/>
    <dgm:cxn modelId="{3CAAAD5C-87AB-4614-842F-6B11D8152CBF}" type="presOf" srcId="{AA1971B7-98AA-4FF9-87D7-C75072A5387F}" destId="{44205A90-834B-4866-BA4E-54B6532BC2FF}" srcOrd="0" destOrd="5" presId="urn:microsoft.com/office/officeart/2005/8/layout/hList1"/>
    <dgm:cxn modelId="{FD0EAE42-C062-4AF9-9640-827D86468377}" type="presOf" srcId="{770F0492-E32D-4B1D-847F-C2D314C423F2}" destId="{44205A90-834B-4866-BA4E-54B6532BC2FF}" srcOrd="0" destOrd="2" presId="urn:microsoft.com/office/officeart/2005/8/layout/hList1"/>
    <dgm:cxn modelId="{58C84067-32E1-4A5E-8EE2-C759991C2C93}" srcId="{A2308ECD-E75B-4677-85A1-7541F042C7F7}" destId="{00E7EAF3-D402-4B65-9035-1657BC547AA2}" srcOrd="0" destOrd="0" parTransId="{C7155D95-C63D-4098-8607-338ECFADD2D8}" sibTransId="{60302FBD-EDA0-4EAD-A83D-78586811F03A}"/>
    <dgm:cxn modelId="{6501BC67-DBF7-4AEB-BFBA-078D92604CEB}" srcId="{A44B8B61-DF23-4AC4-8C43-696E98233E23}" destId="{A2308ECD-E75B-4677-85A1-7541F042C7F7}" srcOrd="0" destOrd="0" parTransId="{DB123E5F-6609-49F6-AFDE-0E10A2DC66C5}" sibTransId="{2805EB57-D67F-4417-A7A2-BE5C2BDD0E40}"/>
    <dgm:cxn modelId="{9705DD6B-15AD-4BF2-B199-5F38B226F4A2}" srcId="{AA1971B7-98AA-4FF9-87D7-C75072A5387F}" destId="{8F6A8902-A5EB-4E2E-98A2-0D1FAEB6BD8D}" srcOrd="0" destOrd="0" parTransId="{B7FD9F00-9D18-4B55-8222-09C21CE59E0D}" sibTransId="{37082632-1D53-474E-90E4-77EE2AC6A918}"/>
    <dgm:cxn modelId="{394EDC75-853E-4BA6-A972-9C1BB3D40212}" type="presOf" srcId="{8F6A8902-A5EB-4E2E-98A2-0D1FAEB6BD8D}" destId="{44205A90-834B-4866-BA4E-54B6532BC2FF}" srcOrd="0" destOrd="6" presId="urn:microsoft.com/office/officeart/2005/8/layout/hList1"/>
    <dgm:cxn modelId="{9E9D967A-3A01-4DE8-B240-91D1EEE69B41}" srcId="{AA1971B7-98AA-4FF9-87D7-C75072A5387F}" destId="{233EF66D-0840-47DC-9E37-9DF34590C4B2}" srcOrd="1" destOrd="0" parTransId="{EEEE867C-2BDE-410B-B0C0-093530D260F5}" sibTransId="{5D6EDF0D-94CB-4EF9-A3FB-3CE4E402D22D}"/>
    <dgm:cxn modelId="{07811182-550B-4958-99DB-83508F8BF529}" srcId="{00E7EAF3-D402-4B65-9035-1657BC547AA2}" destId="{770F0492-E32D-4B1D-847F-C2D314C423F2}" srcOrd="1" destOrd="0" parTransId="{03D8F48D-9906-485C-8837-CD4D7296438F}" sibTransId="{6CF6F5AB-3EFC-41C6-B543-D5B422C25A3B}"/>
    <dgm:cxn modelId="{E09E0788-FA6B-4597-B7D4-FC21066B96E1}" srcId="{00E7EAF3-D402-4B65-9035-1657BC547AA2}" destId="{083A4525-F043-4030-92DD-9ED319E88DAB}" srcOrd="2" destOrd="0" parTransId="{F54AC763-78ED-4DEB-B049-EE04BC7BE4D3}" sibTransId="{D9437BC5-DACD-4EA2-B334-BD7D53ADE037}"/>
    <dgm:cxn modelId="{ADE81088-E19B-4CC3-B3ED-E6157605B8F8}" srcId="{A2308ECD-E75B-4677-85A1-7541F042C7F7}" destId="{44837E60-1BFD-40CE-A06F-B1E84D2CCD92}" srcOrd="2" destOrd="0" parTransId="{BC751E3C-8C38-4DE6-9FC7-A49403AF1047}" sibTransId="{2C0092A0-15D5-4C79-AB37-204B904DF6EB}"/>
    <dgm:cxn modelId="{CAAF1B89-63BA-4FD6-A5F9-26406F638FE0}" type="presOf" srcId="{083A4525-F043-4030-92DD-9ED319E88DAB}" destId="{44205A90-834B-4866-BA4E-54B6532BC2FF}" srcOrd="0" destOrd="3" presId="urn:microsoft.com/office/officeart/2005/8/layout/hList1"/>
    <dgm:cxn modelId="{86B2639D-A490-4649-9273-184D2AA394AC}" type="presOf" srcId="{44837E60-1BFD-40CE-A06F-B1E84D2CCD92}" destId="{44205A90-834B-4866-BA4E-54B6532BC2FF}" srcOrd="0" destOrd="9" presId="urn:microsoft.com/office/officeart/2005/8/layout/hList1"/>
    <dgm:cxn modelId="{A7485CB7-4608-4894-8E35-C346C0F3E6B6}" type="presOf" srcId="{00E7EAF3-D402-4B65-9035-1657BC547AA2}" destId="{44205A90-834B-4866-BA4E-54B6532BC2FF}" srcOrd="0" destOrd="0" presId="urn:microsoft.com/office/officeart/2005/8/layout/hList1"/>
    <dgm:cxn modelId="{19E186B9-DF9E-4B17-B077-2BFC9A678EEB}" type="presOf" srcId="{60DD7A7F-EDAB-4BA2-8B0B-6202C987BC92}" destId="{44205A90-834B-4866-BA4E-54B6532BC2FF}" srcOrd="0" destOrd="1" presId="urn:microsoft.com/office/officeart/2005/8/layout/hList1"/>
    <dgm:cxn modelId="{9FEE00C9-831C-427D-B399-2FD2556A06FE}" srcId="{A2308ECD-E75B-4677-85A1-7541F042C7F7}" destId="{AA1971B7-98AA-4FF9-87D7-C75072A5387F}" srcOrd="1" destOrd="0" parTransId="{9EE7EE82-392F-4775-BC7B-0E1C770611C9}" sibTransId="{74EC68ED-C10C-4B0A-B56F-3B50082DE126}"/>
    <dgm:cxn modelId="{F0AB0CE7-C234-44C4-A610-E5D4FF3E0AFE}" srcId="{083A4525-F043-4030-92DD-9ED319E88DAB}" destId="{4E24EBCA-746A-4D83-AF07-BF5BD8E28D53}" srcOrd="0" destOrd="0" parTransId="{B9187099-B329-4FB7-B67D-A30DA9DE4C38}" sibTransId="{567D52CC-CA4D-4674-A6FA-D5B4B391B3E4}"/>
    <dgm:cxn modelId="{1057E8E9-0B0A-4E50-B70B-566CCF12B81F}" type="presOf" srcId="{A44B8B61-DF23-4AC4-8C43-696E98233E23}" destId="{2C426ED8-788E-4CFE-9B98-569ECB16ACC4}" srcOrd="0" destOrd="0" presId="urn:microsoft.com/office/officeart/2005/8/layout/hList1"/>
    <dgm:cxn modelId="{3CB57FF2-0207-4B4B-8F81-FFCC8022E02C}" type="presOf" srcId="{A2308ECD-E75B-4677-85A1-7541F042C7F7}" destId="{1886EB5B-A5FB-4685-9820-AD5C38D268E6}" srcOrd="0" destOrd="0" presId="urn:microsoft.com/office/officeart/2005/8/layout/hList1"/>
    <dgm:cxn modelId="{0D56C7FA-B5B3-4031-B47A-39142EC8690F}" type="presOf" srcId="{4E24EBCA-746A-4D83-AF07-BF5BD8E28D53}" destId="{44205A90-834B-4866-BA4E-54B6532BC2FF}" srcOrd="0" destOrd="4" presId="urn:microsoft.com/office/officeart/2005/8/layout/hList1"/>
    <dgm:cxn modelId="{F84FD961-C054-44AB-B8CC-35889D5AAFFA}" type="presParOf" srcId="{2C426ED8-788E-4CFE-9B98-569ECB16ACC4}" destId="{E26FE9FD-D29E-484C-AFD4-9CF00C2BA1ED}" srcOrd="0" destOrd="0" presId="urn:microsoft.com/office/officeart/2005/8/layout/hList1"/>
    <dgm:cxn modelId="{9BC355BA-2AB1-4E49-8808-2928DC156938}" type="presParOf" srcId="{E26FE9FD-D29E-484C-AFD4-9CF00C2BA1ED}" destId="{1886EB5B-A5FB-4685-9820-AD5C38D268E6}" srcOrd="0" destOrd="0" presId="urn:microsoft.com/office/officeart/2005/8/layout/hList1"/>
    <dgm:cxn modelId="{FDCFBC8C-C12F-4D13-9C22-91218B1096E5}" type="presParOf" srcId="{E26FE9FD-D29E-484C-AFD4-9CF00C2BA1ED}" destId="{44205A90-834B-4866-BA4E-54B6532BC2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1D5C44-DD55-4228-98AA-810DB54F66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C3F116-7E28-4E42-878F-7B6A588DAAE8}">
      <dgm:prSet/>
      <dgm:spPr/>
      <dgm:t>
        <a:bodyPr/>
        <a:lstStyle/>
        <a:p>
          <a:r>
            <a:rPr lang="en-US"/>
            <a:t>Suggestions: </a:t>
          </a:r>
        </a:p>
      </dgm:t>
    </dgm:pt>
    <dgm:pt modelId="{019FE737-1EDB-45E6-A439-ABD0BF817D4F}" type="parTrans" cxnId="{E93AEA8F-8581-433A-8A46-9B2E409723E5}">
      <dgm:prSet/>
      <dgm:spPr/>
      <dgm:t>
        <a:bodyPr/>
        <a:lstStyle/>
        <a:p>
          <a:endParaRPr lang="en-US"/>
        </a:p>
      </dgm:t>
    </dgm:pt>
    <dgm:pt modelId="{33F7FB6A-367F-41D5-AEDC-EEB064702A87}" type="sibTrans" cxnId="{E93AEA8F-8581-433A-8A46-9B2E409723E5}">
      <dgm:prSet/>
      <dgm:spPr/>
      <dgm:t>
        <a:bodyPr/>
        <a:lstStyle/>
        <a:p>
          <a:endParaRPr lang="en-US"/>
        </a:p>
      </dgm:t>
    </dgm:pt>
    <dgm:pt modelId="{357ED5D3-1DDF-43F4-811A-5EC5907CAE19}">
      <dgm:prSet/>
      <dgm:spPr/>
      <dgm:t>
        <a:bodyPr/>
        <a:lstStyle/>
        <a:p>
          <a:r>
            <a:rPr lang="en-US" dirty="0"/>
            <a:t>CRAP Test </a:t>
          </a:r>
          <a:r>
            <a:rPr lang="en-US" dirty="0">
              <a:solidFill>
                <a:schemeClr val="accent2"/>
              </a:solidFill>
            </a:rPr>
            <a:t>(Currency, Reliability, Authority, Purpose)</a:t>
          </a:r>
        </a:p>
      </dgm:t>
    </dgm:pt>
    <dgm:pt modelId="{BE466AEC-2830-48B5-8D08-FE818CCC60C3}" type="parTrans" cxnId="{C0D6C373-CC14-4A89-9CDF-2E0CE88BCCCC}">
      <dgm:prSet/>
      <dgm:spPr/>
      <dgm:t>
        <a:bodyPr/>
        <a:lstStyle/>
        <a:p>
          <a:endParaRPr lang="en-US"/>
        </a:p>
      </dgm:t>
    </dgm:pt>
    <dgm:pt modelId="{3EEA4BB5-3789-4B7B-834C-731879D419C2}" type="sibTrans" cxnId="{C0D6C373-CC14-4A89-9CDF-2E0CE88BCCCC}">
      <dgm:prSet/>
      <dgm:spPr/>
      <dgm:t>
        <a:bodyPr/>
        <a:lstStyle/>
        <a:p>
          <a:endParaRPr lang="en-US"/>
        </a:p>
      </dgm:t>
    </dgm:pt>
    <dgm:pt modelId="{833BAE72-327D-4882-B4CE-B001A38A7FA5}">
      <dgm:prSet/>
      <dgm:spPr/>
      <dgm:t>
        <a:bodyPr/>
        <a:lstStyle/>
        <a:p>
          <a:r>
            <a:rPr lang="en-US" dirty="0"/>
            <a:t>Annotated Bibliography</a:t>
          </a:r>
        </a:p>
      </dgm:t>
    </dgm:pt>
    <dgm:pt modelId="{877D8884-A540-45F9-A028-5DAE40C856D3}" type="parTrans" cxnId="{56080A7D-9E9B-4C70-BE76-C24CDF439331}">
      <dgm:prSet/>
      <dgm:spPr/>
      <dgm:t>
        <a:bodyPr/>
        <a:lstStyle/>
        <a:p>
          <a:endParaRPr lang="en-US"/>
        </a:p>
      </dgm:t>
    </dgm:pt>
    <dgm:pt modelId="{1D7E8DC1-630A-4925-BBBD-78128249F953}" type="sibTrans" cxnId="{56080A7D-9E9B-4C70-BE76-C24CDF439331}">
      <dgm:prSet/>
      <dgm:spPr/>
      <dgm:t>
        <a:bodyPr/>
        <a:lstStyle/>
        <a:p>
          <a:endParaRPr lang="en-US"/>
        </a:p>
      </dgm:t>
    </dgm:pt>
    <dgm:pt modelId="{B7E55134-B728-475C-A15B-FD2BE06F1230}">
      <dgm:prSet/>
      <dgm:spPr/>
      <dgm:t>
        <a:bodyPr/>
        <a:lstStyle/>
        <a:p>
          <a:r>
            <a:rPr lang="en-US" dirty="0"/>
            <a:t>Evaluation within text/source introduction and validity</a:t>
          </a:r>
        </a:p>
      </dgm:t>
    </dgm:pt>
    <dgm:pt modelId="{4AFCBAC4-882E-485A-97EE-669FC0005D14}" type="parTrans" cxnId="{8CD9726A-D734-40F2-9E6D-C9DAE6437DF5}">
      <dgm:prSet/>
      <dgm:spPr/>
      <dgm:t>
        <a:bodyPr/>
        <a:lstStyle/>
        <a:p>
          <a:endParaRPr lang="en-US"/>
        </a:p>
      </dgm:t>
    </dgm:pt>
    <dgm:pt modelId="{39FCF013-6410-406F-9AB1-9F399F00FBD3}" type="sibTrans" cxnId="{8CD9726A-D734-40F2-9E6D-C9DAE6437DF5}">
      <dgm:prSet/>
      <dgm:spPr/>
      <dgm:t>
        <a:bodyPr/>
        <a:lstStyle/>
        <a:p>
          <a:endParaRPr lang="en-US"/>
        </a:p>
      </dgm:t>
    </dgm:pt>
    <dgm:pt modelId="{43797492-5662-4E12-AAB2-CF9D855AE12E}">
      <dgm:prSet/>
      <dgm:spPr/>
      <dgm:t>
        <a:bodyPr/>
        <a:lstStyle/>
        <a:p>
          <a:pPr>
            <a:buNone/>
          </a:pPr>
          <a:r>
            <a:rPr lang="en-US" b="1" dirty="0"/>
            <a:t>Create or Modify An Assignment</a:t>
          </a:r>
        </a:p>
      </dgm:t>
    </dgm:pt>
    <dgm:pt modelId="{34D0B516-BACC-488E-A796-16167F0B96A1}" type="parTrans" cxnId="{EAA0AD5B-4E4F-400B-824A-6699140048FA}">
      <dgm:prSet/>
      <dgm:spPr/>
      <dgm:t>
        <a:bodyPr/>
        <a:lstStyle/>
        <a:p>
          <a:endParaRPr lang="en-US"/>
        </a:p>
      </dgm:t>
    </dgm:pt>
    <dgm:pt modelId="{B0638C7D-46A0-42BE-AE82-E9806C6AB5C3}" type="sibTrans" cxnId="{EAA0AD5B-4E4F-400B-824A-6699140048FA}">
      <dgm:prSet/>
      <dgm:spPr/>
      <dgm:t>
        <a:bodyPr/>
        <a:lstStyle/>
        <a:p>
          <a:endParaRPr lang="en-US"/>
        </a:p>
      </dgm:t>
    </dgm:pt>
    <dgm:pt modelId="{16CB4D5A-10FE-4E96-BC93-8E30A08AEC6E}">
      <dgm:prSet/>
      <dgm:spPr/>
      <dgm:t>
        <a:bodyPr/>
        <a:lstStyle/>
        <a:p>
          <a:r>
            <a:rPr lang="en-US" dirty="0"/>
            <a:t>Assignment Instructions require students to discuss sources, such as an adapted Literature Review</a:t>
          </a:r>
        </a:p>
      </dgm:t>
    </dgm:pt>
    <dgm:pt modelId="{CE0304F4-9CDF-4A0F-8DF4-110766DB1A8E}" type="parTrans" cxnId="{2108D5C0-DF0F-4746-9F7B-0273999903CA}">
      <dgm:prSet/>
      <dgm:spPr/>
      <dgm:t>
        <a:bodyPr/>
        <a:lstStyle/>
        <a:p>
          <a:endParaRPr lang="en-US"/>
        </a:p>
      </dgm:t>
    </dgm:pt>
    <dgm:pt modelId="{44C26394-2105-499F-A8A8-BE02573058FA}" type="sibTrans" cxnId="{2108D5C0-DF0F-4746-9F7B-0273999903CA}">
      <dgm:prSet/>
      <dgm:spPr/>
      <dgm:t>
        <a:bodyPr/>
        <a:lstStyle/>
        <a:p>
          <a:endParaRPr lang="en-US"/>
        </a:p>
      </dgm:t>
    </dgm:pt>
    <dgm:pt modelId="{AF683BAB-5C1A-40C5-82D3-C76058798930}">
      <dgm:prSet/>
      <dgm:spPr/>
      <dgm:t>
        <a:bodyPr/>
        <a:lstStyle/>
        <a:p>
          <a:pPr>
            <a:buNone/>
          </a:pPr>
          <a:r>
            <a:rPr lang="en-US" dirty="0">
              <a:solidFill>
                <a:schemeClr val="accent6"/>
              </a:solidFill>
            </a:rPr>
            <a:t>Assessment: % of students who complete assignment (or complete with a C or better or Satisfactory)</a:t>
          </a:r>
          <a:endParaRPr lang="en-US" dirty="0"/>
        </a:p>
      </dgm:t>
    </dgm:pt>
    <dgm:pt modelId="{86F1FF22-3FC3-4160-B136-E56A30856AA1}" type="parTrans" cxnId="{5931AF9F-6D7A-40F8-8BAF-EFC1942BC7B6}">
      <dgm:prSet/>
      <dgm:spPr/>
      <dgm:t>
        <a:bodyPr/>
        <a:lstStyle/>
        <a:p>
          <a:endParaRPr lang="en-US"/>
        </a:p>
      </dgm:t>
    </dgm:pt>
    <dgm:pt modelId="{96BCCA2E-3552-4D77-BAC3-FB35BB2DB879}" type="sibTrans" cxnId="{5931AF9F-6D7A-40F8-8BAF-EFC1942BC7B6}">
      <dgm:prSet/>
      <dgm:spPr/>
      <dgm:t>
        <a:bodyPr/>
        <a:lstStyle/>
        <a:p>
          <a:endParaRPr lang="en-US"/>
        </a:p>
      </dgm:t>
    </dgm:pt>
    <dgm:pt modelId="{E69E3B9E-1555-44E4-BCB3-0978B642F645}" type="pres">
      <dgm:prSet presAssocID="{9D1D5C44-DD55-4228-98AA-810DB54F6643}" presName="linear" presStyleCnt="0">
        <dgm:presLayoutVars>
          <dgm:animLvl val="lvl"/>
          <dgm:resizeHandles val="exact"/>
        </dgm:presLayoutVars>
      </dgm:prSet>
      <dgm:spPr/>
    </dgm:pt>
    <dgm:pt modelId="{6E604316-1EC4-4118-AB85-AC9F53E0E96C}" type="pres">
      <dgm:prSet presAssocID="{DCC3F116-7E28-4E42-878F-7B6A588DAAE8}" presName="parentText" presStyleLbl="node1" presStyleIdx="0" presStyleCnt="1">
        <dgm:presLayoutVars>
          <dgm:chMax val="0"/>
          <dgm:bulletEnabled val="1"/>
        </dgm:presLayoutVars>
      </dgm:prSet>
      <dgm:spPr/>
    </dgm:pt>
    <dgm:pt modelId="{EDBA5BF9-5888-4DFC-B68A-82823DDDC209}" type="pres">
      <dgm:prSet presAssocID="{DCC3F116-7E28-4E42-878F-7B6A588DAAE8}" presName="childText" presStyleLbl="revTx" presStyleIdx="0" presStyleCnt="1">
        <dgm:presLayoutVars>
          <dgm:bulletEnabled val="1"/>
        </dgm:presLayoutVars>
      </dgm:prSet>
      <dgm:spPr/>
    </dgm:pt>
  </dgm:ptLst>
  <dgm:cxnLst>
    <dgm:cxn modelId="{49974B18-996F-4453-8CF8-98AFE76FED64}" type="presOf" srcId="{B7E55134-B728-475C-A15B-FD2BE06F1230}" destId="{EDBA5BF9-5888-4DFC-B68A-82823DDDC209}" srcOrd="0" destOrd="3" presId="urn:microsoft.com/office/officeart/2005/8/layout/vList2"/>
    <dgm:cxn modelId="{6E791835-2E5D-4C69-9758-D9D84CF39895}" type="presOf" srcId="{16CB4D5A-10FE-4E96-BC93-8E30A08AEC6E}" destId="{EDBA5BF9-5888-4DFC-B68A-82823DDDC209}" srcOrd="0" destOrd="4" presId="urn:microsoft.com/office/officeart/2005/8/layout/vList2"/>
    <dgm:cxn modelId="{EAA0AD5B-4E4F-400B-824A-6699140048FA}" srcId="{DCC3F116-7E28-4E42-878F-7B6A588DAAE8}" destId="{43797492-5662-4E12-AAB2-CF9D855AE12E}" srcOrd="0" destOrd="0" parTransId="{34D0B516-BACC-488E-A796-16167F0B96A1}" sibTransId="{B0638C7D-46A0-42BE-AE82-E9806C6AB5C3}"/>
    <dgm:cxn modelId="{079A9A5E-C6EE-4D7A-A907-E0AB715EF2C3}" type="presOf" srcId="{43797492-5662-4E12-AAB2-CF9D855AE12E}" destId="{EDBA5BF9-5888-4DFC-B68A-82823DDDC209}" srcOrd="0" destOrd="0" presId="urn:microsoft.com/office/officeart/2005/8/layout/vList2"/>
    <dgm:cxn modelId="{8CD9726A-D734-40F2-9E6D-C9DAE6437DF5}" srcId="{DCC3F116-7E28-4E42-878F-7B6A588DAAE8}" destId="{B7E55134-B728-475C-A15B-FD2BE06F1230}" srcOrd="3" destOrd="0" parTransId="{4AFCBAC4-882E-485A-97EE-669FC0005D14}" sibTransId="{39FCF013-6410-406F-9AB1-9F399F00FBD3}"/>
    <dgm:cxn modelId="{C0D6C373-CC14-4A89-9CDF-2E0CE88BCCCC}" srcId="{DCC3F116-7E28-4E42-878F-7B6A588DAAE8}" destId="{357ED5D3-1DDF-43F4-811A-5EC5907CAE19}" srcOrd="1" destOrd="0" parTransId="{BE466AEC-2830-48B5-8D08-FE818CCC60C3}" sibTransId="{3EEA4BB5-3789-4B7B-834C-731879D419C2}"/>
    <dgm:cxn modelId="{56080A7D-9E9B-4C70-BE76-C24CDF439331}" srcId="{DCC3F116-7E28-4E42-878F-7B6A588DAAE8}" destId="{833BAE72-327D-4882-B4CE-B001A38A7FA5}" srcOrd="2" destOrd="0" parTransId="{877D8884-A540-45F9-A028-5DAE40C856D3}" sibTransId="{1D7E8DC1-630A-4925-BBBD-78128249F953}"/>
    <dgm:cxn modelId="{D8BCDA81-7BBE-4ABC-9756-6FBD68B52448}" type="presOf" srcId="{9D1D5C44-DD55-4228-98AA-810DB54F6643}" destId="{E69E3B9E-1555-44E4-BCB3-0978B642F645}" srcOrd="0" destOrd="0" presId="urn:microsoft.com/office/officeart/2005/8/layout/vList2"/>
    <dgm:cxn modelId="{28E4AB8E-E6C2-489F-B35F-5A995F36DBEF}" type="presOf" srcId="{833BAE72-327D-4882-B4CE-B001A38A7FA5}" destId="{EDBA5BF9-5888-4DFC-B68A-82823DDDC209}" srcOrd="0" destOrd="2" presId="urn:microsoft.com/office/officeart/2005/8/layout/vList2"/>
    <dgm:cxn modelId="{E93AEA8F-8581-433A-8A46-9B2E409723E5}" srcId="{9D1D5C44-DD55-4228-98AA-810DB54F6643}" destId="{DCC3F116-7E28-4E42-878F-7B6A588DAAE8}" srcOrd="0" destOrd="0" parTransId="{019FE737-1EDB-45E6-A439-ABD0BF817D4F}" sibTransId="{33F7FB6A-367F-41D5-AEDC-EEB064702A87}"/>
    <dgm:cxn modelId="{5931AF9F-6D7A-40F8-8BAF-EFC1942BC7B6}" srcId="{B7E55134-B728-475C-A15B-FD2BE06F1230}" destId="{AF683BAB-5C1A-40C5-82D3-C76058798930}" srcOrd="1" destOrd="0" parTransId="{86F1FF22-3FC3-4160-B136-E56A30856AA1}" sibTransId="{96BCCA2E-3552-4D77-BAC3-FB35BB2DB879}"/>
    <dgm:cxn modelId="{2108D5C0-DF0F-4746-9F7B-0273999903CA}" srcId="{B7E55134-B728-475C-A15B-FD2BE06F1230}" destId="{16CB4D5A-10FE-4E96-BC93-8E30A08AEC6E}" srcOrd="0" destOrd="0" parTransId="{CE0304F4-9CDF-4A0F-8DF4-110766DB1A8E}" sibTransId="{44C26394-2105-499F-A8A8-BE02573058FA}"/>
    <dgm:cxn modelId="{E7D505D9-0FA3-4CC8-8959-B83DF0B81447}" type="presOf" srcId="{DCC3F116-7E28-4E42-878F-7B6A588DAAE8}" destId="{6E604316-1EC4-4118-AB85-AC9F53E0E96C}" srcOrd="0" destOrd="0" presId="urn:microsoft.com/office/officeart/2005/8/layout/vList2"/>
    <dgm:cxn modelId="{68943BF3-7A2C-4987-90AC-6C5398675ADD}" type="presOf" srcId="{AF683BAB-5C1A-40C5-82D3-C76058798930}" destId="{EDBA5BF9-5888-4DFC-B68A-82823DDDC209}" srcOrd="0" destOrd="5" presId="urn:microsoft.com/office/officeart/2005/8/layout/vList2"/>
    <dgm:cxn modelId="{0B93ABF3-2CC5-4B59-93AB-CC540AD656E6}" type="presOf" srcId="{357ED5D3-1DDF-43F4-811A-5EC5907CAE19}" destId="{EDBA5BF9-5888-4DFC-B68A-82823DDDC209}" srcOrd="0" destOrd="1" presId="urn:microsoft.com/office/officeart/2005/8/layout/vList2"/>
    <dgm:cxn modelId="{E490ECD1-101E-417C-BF0B-5757FBE3FF98}" type="presParOf" srcId="{E69E3B9E-1555-44E4-BCB3-0978B642F645}" destId="{6E604316-1EC4-4118-AB85-AC9F53E0E96C}" srcOrd="0" destOrd="0" presId="urn:microsoft.com/office/officeart/2005/8/layout/vList2"/>
    <dgm:cxn modelId="{E3E7E209-ED8C-4759-AD6A-21DCF344BF74}" type="presParOf" srcId="{E69E3B9E-1555-44E4-BCB3-0978B642F645}" destId="{EDBA5BF9-5888-4DFC-B68A-82823DDDC20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4B8B61-DF23-4AC4-8C43-696E98233E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2308ECD-E75B-4677-85A1-7541F042C7F7}">
      <dgm:prSet/>
      <dgm:spPr/>
      <dgm:t>
        <a:bodyPr/>
        <a:lstStyle/>
        <a:p>
          <a:r>
            <a:rPr lang="en-US" dirty="0"/>
            <a:t>Citations</a:t>
          </a:r>
        </a:p>
      </dgm:t>
    </dgm:pt>
    <dgm:pt modelId="{DB123E5F-6609-49F6-AFDE-0E10A2DC66C5}" type="parTrans" cxnId="{6501BC67-DBF7-4AEB-BFBA-078D92604CEB}">
      <dgm:prSet/>
      <dgm:spPr/>
      <dgm:t>
        <a:bodyPr/>
        <a:lstStyle/>
        <a:p>
          <a:endParaRPr lang="en-US"/>
        </a:p>
      </dgm:t>
    </dgm:pt>
    <dgm:pt modelId="{2805EB57-D67F-4417-A7A2-BE5C2BDD0E40}" type="sibTrans" cxnId="{6501BC67-DBF7-4AEB-BFBA-078D92604CEB}">
      <dgm:prSet/>
      <dgm:spPr/>
      <dgm:t>
        <a:bodyPr/>
        <a:lstStyle/>
        <a:p>
          <a:endParaRPr lang="en-US"/>
        </a:p>
      </dgm:t>
    </dgm:pt>
    <dgm:pt modelId="{00E7EAF3-D402-4B65-9035-1657BC547AA2}">
      <dgm:prSet/>
      <dgm:spPr/>
      <dgm:t>
        <a:bodyPr/>
        <a:lstStyle/>
        <a:p>
          <a:r>
            <a:rPr lang="en-US" b="1" dirty="0"/>
            <a:t>Include course content on source integration</a:t>
          </a:r>
          <a:endParaRPr lang="en-US" dirty="0"/>
        </a:p>
      </dgm:t>
    </dgm:pt>
    <dgm:pt modelId="{C7155D95-C63D-4098-8607-338ECFADD2D8}" type="parTrans" cxnId="{58C84067-32E1-4A5E-8EE2-C759991C2C93}">
      <dgm:prSet/>
      <dgm:spPr/>
      <dgm:t>
        <a:bodyPr/>
        <a:lstStyle/>
        <a:p>
          <a:endParaRPr lang="en-US"/>
        </a:p>
      </dgm:t>
    </dgm:pt>
    <dgm:pt modelId="{60302FBD-EDA0-4EAD-A83D-78586811F03A}" type="sibTrans" cxnId="{58C84067-32E1-4A5E-8EE2-C759991C2C93}">
      <dgm:prSet/>
      <dgm:spPr/>
      <dgm:t>
        <a:bodyPr/>
        <a:lstStyle/>
        <a:p>
          <a:endParaRPr lang="en-US"/>
        </a:p>
      </dgm:t>
    </dgm:pt>
    <dgm:pt modelId="{E90BD349-4E6C-4179-B688-07365EFA218C}">
      <dgm:prSet/>
      <dgm:spPr/>
      <dgm:t>
        <a:bodyPr/>
        <a:lstStyle/>
        <a:p>
          <a:r>
            <a:rPr lang="en-US" dirty="0"/>
            <a:t>Direct Quotations &amp; Paraphrasing</a:t>
          </a:r>
        </a:p>
      </dgm:t>
    </dgm:pt>
    <dgm:pt modelId="{096C7EB0-4E35-4654-82F6-7D1B52EFF79B}" type="parTrans" cxnId="{4EFCDDB6-70C4-443B-9C1F-F10F2940ADFD}">
      <dgm:prSet/>
      <dgm:spPr/>
      <dgm:t>
        <a:bodyPr/>
        <a:lstStyle/>
        <a:p>
          <a:endParaRPr lang="en-US"/>
        </a:p>
      </dgm:t>
    </dgm:pt>
    <dgm:pt modelId="{F5A20173-F581-4227-922E-2F8BA9B2C09A}" type="sibTrans" cxnId="{4EFCDDB6-70C4-443B-9C1F-F10F2940ADFD}">
      <dgm:prSet/>
      <dgm:spPr/>
      <dgm:t>
        <a:bodyPr/>
        <a:lstStyle/>
        <a:p>
          <a:endParaRPr lang="en-US"/>
        </a:p>
      </dgm:t>
    </dgm:pt>
    <dgm:pt modelId="{418FDA23-C3B1-466D-A16B-063DC0319591}">
      <dgm:prSet/>
      <dgm:spPr/>
      <dgm:t>
        <a:bodyPr/>
        <a:lstStyle/>
        <a:p>
          <a:r>
            <a:rPr lang="en-US" dirty="0"/>
            <a:t>In-Text Citations</a:t>
          </a:r>
        </a:p>
      </dgm:t>
    </dgm:pt>
    <dgm:pt modelId="{E69AA344-8BC2-43E8-9A13-4346E9E7C2D3}" type="parTrans" cxnId="{4113607B-7EBE-412E-86E1-C8A1D10100C5}">
      <dgm:prSet/>
      <dgm:spPr/>
      <dgm:t>
        <a:bodyPr/>
        <a:lstStyle/>
        <a:p>
          <a:endParaRPr lang="en-US"/>
        </a:p>
      </dgm:t>
    </dgm:pt>
    <dgm:pt modelId="{1F101665-A523-4C38-9DA7-582CFCD63A62}" type="sibTrans" cxnId="{4113607B-7EBE-412E-86E1-C8A1D10100C5}">
      <dgm:prSet/>
      <dgm:spPr/>
      <dgm:t>
        <a:bodyPr/>
        <a:lstStyle/>
        <a:p>
          <a:endParaRPr lang="en-US"/>
        </a:p>
      </dgm:t>
    </dgm:pt>
    <dgm:pt modelId="{1EF77968-5945-4B5F-A4CD-DB2F3F5E360F}">
      <dgm:prSet/>
      <dgm:spPr/>
      <dgm:t>
        <a:bodyPr/>
        <a:lstStyle/>
        <a:p>
          <a:r>
            <a:rPr lang="en-US" dirty="0"/>
            <a:t>Full Citations, Work Cited/Reference Page</a:t>
          </a:r>
        </a:p>
      </dgm:t>
    </dgm:pt>
    <dgm:pt modelId="{7DD4765E-EA62-4A7C-9990-723B4E3CC832}" type="parTrans" cxnId="{9A2AF726-FB03-4B5A-A1B0-ED72734243B8}">
      <dgm:prSet/>
      <dgm:spPr/>
      <dgm:t>
        <a:bodyPr/>
        <a:lstStyle/>
        <a:p>
          <a:endParaRPr lang="en-US"/>
        </a:p>
      </dgm:t>
    </dgm:pt>
    <dgm:pt modelId="{2FE817A9-77F1-42AB-B20F-086E028D8E62}" type="sibTrans" cxnId="{9A2AF726-FB03-4B5A-A1B0-ED72734243B8}">
      <dgm:prSet/>
      <dgm:spPr/>
      <dgm:t>
        <a:bodyPr/>
        <a:lstStyle/>
        <a:p>
          <a:endParaRPr lang="en-US"/>
        </a:p>
      </dgm:t>
    </dgm:pt>
    <dgm:pt modelId="{799EB166-2A21-4664-98BE-CE2AC1C26861}">
      <dgm:prSet/>
      <dgm:spPr/>
      <dgm:t>
        <a:bodyPr/>
        <a:lstStyle/>
        <a:p>
          <a:r>
            <a:rPr lang="en-US" b="1" dirty="0"/>
            <a:t>Discuss Accidental/Unintentional Plagiarism</a:t>
          </a:r>
        </a:p>
      </dgm:t>
    </dgm:pt>
    <dgm:pt modelId="{DD32E935-05A7-451D-A824-B51CA0F8FFA3}" type="parTrans" cxnId="{B97FEF78-7F85-4F8B-AEAE-9FEEAC6508B3}">
      <dgm:prSet/>
      <dgm:spPr/>
      <dgm:t>
        <a:bodyPr/>
        <a:lstStyle/>
        <a:p>
          <a:endParaRPr lang="en-US"/>
        </a:p>
      </dgm:t>
    </dgm:pt>
    <dgm:pt modelId="{25C645CB-780F-403F-9618-EA7CEA9A880F}" type="sibTrans" cxnId="{B97FEF78-7F85-4F8B-AEAE-9FEEAC6508B3}">
      <dgm:prSet/>
      <dgm:spPr/>
      <dgm:t>
        <a:bodyPr/>
        <a:lstStyle/>
        <a:p>
          <a:endParaRPr lang="en-US"/>
        </a:p>
      </dgm:t>
    </dgm:pt>
    <dgm:pt modelId="{4D66C8C5-BACA-4B96-ACCD-7B5E67472B59}">
      <dgm:prSet/>
      <dgm:spPr/>
      <dgm:t>
        <a:bodyPr/>
        <a:lstStyle/>
        <a:p>
          <a:r>
            <a:rPr lang="en-US" b="1" dirty="0"/>
            <a:t>Library Resources </a:t>
          </a:r>
          <a:r>
            <a:rPr lang="en-US" b="1" dirty="0">
              <a:solidFill>
                <a:schemeClr val="accent2"/>
              </a:solidFill>
            </a:rPr>
            <a:t>(Instruction, Handouts, </a:t>
          </a:r>
          <a:r>
            <a:rPr lang="en-US" b="1" dirty="0" err="1">
              <a:solidFill>
                <a:schemeClr val="accent2"/>
              </a:solidFill>
            </a:rPr>
            <a:t>LibGuides</a:t>
          </a:r>
          <a:r>
            <a:rPr lang="en-US" b="1" dirty="0">
              <a:solidFill>
                <a:schemeClr val="accent2"/>
              </a:solidFill>
            </a:rPr>
            <a:t>) </a:t>
          </a:r>
        </a:p>
      </dgm:t>
    </dgm:pt>
    <dgm:pt modelId="{77C72A8C-9A8A-4A54-A329-BEE9C50A89A5}" type="parTrans" cxnId="{928EBF08-64BA-4CEC-A2B8-2768AEDF7E7A}">
      <dgm:prSet/>
      <dgm:spPr/>
      <dgm:t>
        <a:bodyPr/>
        <a:lstStyle/>
        <a:p>
          <a:endParaRPr lang="en-US"/>
        </a:p>
      </dgm:t>
    </dgm:pt>
    <dgm:pt modelId="{AB42E2F9-9DD9-4484-979A-AA70DC75D155}" type="sibTrans" cxnId="{928EBF08-64BA-4CEC-A2B8-2768AEDF7E7A}">
      <dgm:prSet/>
      <dgm:spPr/>
      <dgm:t>
        <a:bodyPr/>
        <a:lstStyle/>
        <a:p>
          <a:endParaRPr lang="en-US"/>
        </a:p>
      </dgm:t>
    </dgm:pt>
    <dgm:pt modelId="{6247B70B-B64F-4B38-8719-4B5491BBF225}">
      <dgm:prSet/>
      <dgm:spPr/>
      <dgm:t>
        <a:bodyPr/>
        <a:lstStyle/>
        <a:p>
          <a:pPr>
            <a:buNone/>
          </a:pPr>
          <a:r>
            <a:rPr lang="en-US" dirty="0">
              <a:solidFill>
                <a:schemeClr val="accent6"/>
              </a:solidFill>
            </a:rPr>
            <a:t>Assessment: % of students who correctly include citations (or complete with a C or better or Satisfactory)</a:t>
          </a:r>
          <a:endParaRPr lang="en-US" b="1" dirty="0">
            <a:solidFill>
              <a:schemeClr val="accent2"/>
            </a:solidFill>
          </a:endParaRPr>
        </a:p>
      </dgm:t>
    </dgm:pt>
    <dgm:pt modelId="{CF5E018B-97BA-4629-A3A2-9A98B18653E6}" type="parTrans" cxnId="{0D8F8145-5A90-41E5-B7A9-4B43B4417E95}">
      <dgm:prSet/>
      <dgm:spPr/>
      <dgm:t>
        <a:bodyPr/>
        <a:lstStyle/>
        <a:p>
          <a:endParaRPr lang="en-US"/>
        </a:p>
      </dgm:t>
    </dgm:pt>
    <dgm:pt modelId="{C57BDAD8-9C69-46FC-B0F1-3C304E15C3D6}" type="sibTrans" cxnId="{0D8F8145-5A90-41E5-B7A9-4B43B4417E95}">
      <dgm:prSet/>
      <dgm:spPr/>
      <dgm:t>
        <a:bodyPr/>
        <a:lstStyle/>
        <a:p>
          <a:endParaRPr lang="en-US"/>
        </a:p>
      </dgm:t>
    </dgm:pt>
    <dgm:pt modelId="{2C426ED8-788E-4CFE-9B98-569ECB16ACC4}" type="pres">
      <dgm:prSet presAssocID="{A44B8B61-DF23-4AC4-8C43-696E98233E23}" presName="Name0" presStyleCnt="0">
        <dgm:presLayoutVars>
          <dgm:dir/>
          <dgm:animLvl val="lvl"/>
          <dgm:resizeHandles val="exact"/>
        </dgm:presLayoutVars>
      </dgm:prSet>
      <dgm:spPr/>
    </dgm:pt>
    <dgm:pt modelId="{E26FE9FD-D29E-484C-AFD4-9CF00C2BA1ED}" type="pres">
      <dgm:prSet presAssocID="{A2308ECD-E75B-4677-85A1-7541F042C7F7}" presName="composite" presStyleCnt="0"/>
      <dgm:spPr/>
    </dgm:pt>
    <dgm:pt modelId="{1886EB5B-A5FB-4685-9820-AD5C38D268E6}" type="pres">
      <dgm:prSet presAssocID="{A2308ECD-E75B-4677-85A1-7541F042C7F7}" presName="parTx" presStyleLbl="alignNode1" presStyleIdx="0" presStyleCnt="1" custLinFactNeighborX="-1160" custLinFactNeighborY="-82609">
        <dgm:presLayoutVars>
          <dgm:chMax val="0"/>
          <dgm:chPref val="0"/>
          <dgm:bulletEnabled val="1"/>
        </dgm:presLayoutVars>
      </dgm:prSet>
      <dgm:spPr/>
    </dgm:pt>
    <dgm:pt modelId="{44205A90-834B-4866-BA4E-54B6532BC2FF}" type="pres">
      <dgm:prSet presAssocID="{A2308ECD-E75B-4677-85A1-7541F042C7F7}" presName="desTx" presStyleLbl="alignAccFollowNode1" presStyleIdx="0" presStyleCnt="1" custLinFactNeighborX="8008" custLinFactNeighborY="545">
        <dgm:presLayoutVars>
          <dgm:bulletEnabled val="1"/>
        </dgm:presLayoutVars>
      </dgm:prSet>
      <dgm:spPr/>
    </dgm:pt>
  </dgm:ptLst>
  <dgm:cxnLst>
    <dgm:cxn modelId="{928EBF08-64BA-4CEC-A2B8-2768AEDF7E7A}" srcId="{A2308ECD-E75B-4677-85A1-7541F042C7F7}" destId="{4D66C8C5-BACA-4B96-ACCD-7B5E67472B59}" srcOrd="2" destOrd="0" parTransId="{77C72A8C-9A8A-4A54-A329-BEE9C50A89A5}" sibTransId="{AB42E2F9-9DD9-4484-979A-AA70DC75D155}"/>
    <dgm:cxn modelId="{9A2AF726-FB03-4B5A-A1B0-ED72734243B8}" srcId="{00E7EAF3-D402-4B65-9035-1657BC547AA2}" destId="{1EF77968-5945-4B5F-A4CD-DB2F3F5E360F}" srcOrd="2" destOrd="0" parTransId="{7DD4765E-EA62-4A7C-9990-723B4E3CC832}" sibTransId="{2FE817A9-77F1-42AB-B20F-086E028D8E62}"/>
    <dgm:cxn modelId="{C4505C32-47A7-4500-B7A0-E5AF45E04DE3}" type="presOf" srcId="{6247B70B-B64F-4B38-8719-4B5491BBF225}" destId="{44205A90-834B-4866-BA4E-54B6532BC2FF}" srcOrd="0" destOrd="6" presId="urn:microsoft.com/office/officeart/2005/8/layout/hList1"/>
    <dgm:cxn modelId="{93AA6336-EF0A-4C4F-B408-9606463C3D0A}" type="presOf" srcId="{418FDA23-C3B1-466D-A16B-063DC0319591}" destId="{44205A90-834B-4866-BA4E-54B6532BC2FF}" srcOrd="0" destOrd="2" presId="urn:microsoft.com/office/officeart/2005/8/layout/hList1"/>
    <dgm:cxn modelId="{0D8F8145-5A90-41E5-B7A9-4B43B4417E95}" srcId="{A2308ECD-E75B-4677-85A1-7541F042C7F7}" destId="{6247B70B-B64F-4B38-8719-4B5491BBF225}" srcOrd="3" destOrd="0" parTransId="{CF5E018B-97BA-4629-A3A2-9A98B18653E6}" sibTransId="{C57BDAD8-9C69-46FC-B0F1-3C304E15C3D6}"/>
    <dgm:cxn modelId="{58C84067-32E1-4A5E-8EE2-C759991C2C93}" srcId="{A2308ECD-E75B-4677-85A1-7541F042C7F7}" destId="{00E7EAF3-D402-4B65-9035-1657BC547AA2}" srcOrd="0" destOrd="0" parTransId="{C7155D95-C63D-4098-8607-338ECFADD2D8}" sibTransId="{60302FBD-EDA0-4EAD-A83D-78586811F03A}"/>
    <dgm:cxn modelId="{6501BC67-DBF7-4AEB-BFBA-078D92604CEB}" srcId="{A44B8B61-DF23-4AC4-8C43-696E98233E23}" destId="{A2308ECD-E75B-4677-85A1-7541F042C7F7}" srcOrd="0" destOrd="0" parTransId="{DB123E5F-6609-49F6-AFDE-0E10A2DC66C5}" sibTransId="{2805EB57-D67F-4417-A7A2-BE5C2BDD0E40}"/>
    <dgm:cxn modelId="{B97FEF78-7F85-4F8B-AEAE-9FEEAC6508B3}" srcId="{A2308ECD-E75B-4677-85A1-7541F042C7F7}" destId="{799EB166-2A21-4664-98BE-CE2AC1C26861}" srcOrd="1" destOrd="0" parTransId="{DD32E935-05A7-451D-A824-B51CA0F8FFA3}" sibTransId="{25C645CB-780F-403F-9618-EA7CEA9A880F}"/>
    <dgm:cxn modelId="{4113607B-7EBE-412E-86E1-C8A1D10100C5}" srcId="{00E7EAF3-D402-4B65-9035-1657BC547AA2}" destId="{418FDA23-C3B1-466D-A16B-063DC0319591}" srcOrd="1" destOrd="0" parTransId="{E69AA344-8BC2-43E8-9A13-4346E9E7C2D3}" sibTransId="{1F101665-A523-4C38-9DA7-582CFCD63A62}"/>
    <dgm:cxn modelId="{D239B481-FFEC-459A-B8F4-0C4FEA7066B4}" type="presOf" srcId="{E90BD349-4E6C-4179-B688-07365EFA218C}" destId="{44205A90-834B-4866-BA4E-54B6532BC2FF}" srcOrd="0" destOrd="1" presId="urn:microsoft.com/office/officeart/2005/8/layout/hList1"/>
    <dgm:cxn modelId="{4EFCDDB6-70C4-443B-9C1F-F10F2940ADFD}" srcId="{00E7EAF3-D402-4B65-9035-1657BC547AA2}" destId="{E90BD349-4E6C-4179-B688-07365EFA218C}" srcOrd="0" destOrd="0" parTransId="{096C7EB0-4E35-4654-82F6-7D1B52EFF79B}" sibTransId="{F5A20173-F581-4227-922E-2F8BA9B2C09A}"/>
    <dgm:cxn modelId="{A7485CB7-4608-4894-8E35-C346C0F3E6B6}" type="presOf" srcId="{00E7EAF3-D402-4B65-9035-1657BC547AA2}" destId="{44205A90-834B-4866-BA4E-54B6532BC2FF}" srcOrd="0" destOrd="0" presId="urn:microsoft.com/office/officeart/2005/8/layout/hList1"/>
    <dgm:cxn modelId="{70553DCD-DE39-4211-B09F-017E5AEC7D7B}" type="presOf" srcId="{799EB166-2A21-4664-98BE-CE2AC1C26861}" destId="{44205A90-834B-4866-BA4E-54B6532BC2FF}" srcOrd="0" destOrd="4" presId="urn:microsoft.com/office/officeart/2005/8/layout/hList1"/>
    <dgm:cxn modelId="{1057E8E9-0B0A-4E50-B70B-566CCF12B81F}" type="presOf" srcId="{A44B8B61-DF23-4AC4-8C43-696E98233E23}" destId="{2C426ED8-788E-4CFE-9B98-569ECB16ACC4}" srcOrd="0" destOrd="0" presId="urn:microsoft.com/office/officeart/2005/8/layout/hList1"/>
    <dgm:cxn modelId="{3CB57FF2-0207-4B4B-8F81-FFCC8022E02C}" type="presOf" srcId="{A2308ECD-E75B-4677-85A1-7541F042C7F7}" destId="{1886EB5B-A5FB-4685-9820-AD5C38D268E6}" srcOrd="0" destOrd="0" presId="urn:microsoft.com/office/officeart/2005/8/layout/hList1"/>
    <dgm:cxn modelId="{2548C0FC-1888-4E92-8ADA-E3FCF54D20C0}" type="presOf" srcId="{4D66C8C5-BACA-4B96-ACCD-7B5E67472B59}" destId="{44205A90-834B-4866-BA4E-54B6532BC2FF}" srcOrd="0" destOrd="5" presId="urn:microsoft.com/office/officeart/2005/8/layout/hList1"/>
    <dgm:cxn modelId="{52595AFF-3F05-4B30-ACB9-5366BDA3F561}" type="presOf" srcId="{1EF77968-5945-4B5F-A4CD-DB2F3F5E360F}" destId="{44205A90-834B-4866-BA4E-54B6532BC2FF}" srcOrd="0" destOrd="3" presId="urn:microsoft.com/office/officeart/2005/8/layout/hList1"/>
    <dgm:cxn modelId="{F84FD961-C054-44AB-B8CC-35889D5AAFFA}" type="presParOf" srcId="{2C426ED8-788E-4CFE-9B98-569ECB16ACC4}" destId="{E26FE9FD-D29E-484C-AFD4-9CF00C2BA1ED}" srcOrd="0" destOrd="0" presId="urn:microsoft.com/office/officeart/2005/8/layout/hList1"/>
    <dgm:cxn modelId="{9BC355BA-2AB1-4E49-8808-2928DC156938}" type="presParOf" srcId="{E26FE9FD-D29E-484C-AFD4-9CF00C2BA1ED}" destId="{1886EB5B-A5FB-4685-9820-AD5C38D268E6}" srcOrd="0" destOrd="0" presId="urn:microsoft.com/office/officeart/2005/8/layout/hList1"/>
    <dgm:cxn modelId="{FDCFBC8C-C12F-4D13-9C22-91218B1096E5}" type="presParOf" srcId="{E26FE9FD-D29E-484C-AFD4-9CF00C2BA1ED}" destId="{44205A90-834B-4866-BA4E-54B6532BC2F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EB5B-A5FB-4685-9820-AD5C38D268E6}">
      <dsp:nvSpPr>
        <dsp:cNvPr id="0" name=""/>
        <dsp:cNvSpPr/>
      </dsp:nvSpPr>
      <dsp:spPr>
        <a:xfrm>
          <a:off x="0" y="0"/>
          <a:ext cx="7598229" cy="5472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Suggestions: </a:t>
          </a:r>
        </a:p>
      </dsp:txBody>
      <dsp:txXfrm>
        <a:off x="0" y="0"/>
        <a:ext cx="7598229" cy="547200"/>
      </dsp:txXfrm>
    </dsp:sp>
    <dsp:sp modelId="{44205A90-834B-4866-BA4E-54B6532BC2FF}">
      <dsp:nvSpPr>
        <dsp:cNvPr id="0" name=""/>
        <dsp:cNvSpPr/>
      </dsp:nvSpPr>
      <dsp:spPr>
        <a:xfrm>
          <a:off x="0" y="730511"/>
          <a:ext cx="7598229" cy="33379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a:t>Revise the assignment to include:</a:t>
          </a:r>
          <a:endParaRPr lang="en-US" sz="1900" kern="1200"/>
        </a:p>
        <a:p>
          <a:pPr marL="342900" lvl="2" indent="-171450" algn="l" defTabSz="844550">
            <a:lnSpc>
              <a:spcPct val="90000"/>
            </a:lnSpc>
            <a:spcBef>
              <a:spcPct val="0"/>
            </a:spcBef>
            <a:spcAft>
              <a:spcPct val="15000"/>
            </a:spcAft>
            <a:buChar char="•"/>
          </a:pPr>
          <a:r>
            <a:rPr lang="en-US" sz="1900" kern="1200" dirty="0"/>
            <a:t>Language indicating acceptable sources</a:t>
          </a:r>
        </a:p>
        <a:p>
          <a:pPr marL="342900" lvl="2" indent="-171450" algn="l" defTabSz="844550">
            <a:lnSpc>
              <a:spcPct val="90000"/>
            </a:lnSpc>
            <a:spcBef>
              <a:spcPct val="0"/>
            </a:spcBef>
            <a:spcAft>
              <a:spcPct val="15000"/>
            </a:spcAft>
            <a:buChar char="•"/>
          </a:pPr>
          <a:r>
            <a:rPr lang="en-US" sz="1900" kern="1200"/>
            <a:t>Examples of acceptable sources</a:t>
          </a:r>
        </a:p>
        <a:p>
          <a:pPr marL="342900" lvl="2" indent="-171450" algn="l" defTabSz="844550">
            <a:lnSpc>
              <a:spcPct val="90000"/>
            </a:lnSpc>
            <a:spcBef>
              <a:spcPct val="0"/>
            </a:spcBef>
            <a:spcAft>
              <a:spcPct val="15000"/>
            </a:spcAft>
            <a:buChar char="•"/>
          </a:pPr>
          <a:r>
            <a:rPr lang="en-US" sz="1900" kern="1200" dirty="0"/>
            <a:t>Include a rubric category assessing source appropriateness</a:t>
          </a:r>
        </a:p>
        <a:p>
          <a:pPr marL="514350" lvl="3" indent="-171450" algn="l" defTabSz="844550">
            <a:lnSpc>
              <a:spcPct val="90000"/>
            </a:lnSpc>
            <a:spcBef>
              <a:spcPct val="0"/>
            </a:spcBef>
            <a:spcAft>
              <a:spcPct val="15000"/>
            </a:spcAft>
            <a:buChar char="•"/>
          </a:pPr>
          <a:r>
            <a:rPr lang="en-US" sz="1900" kern="1200" dirty="0">
              <a:solidFill>
                <a:schemeClr val="accent6"/>
              </a:solidFill>
            </a:rPr>
            <a:t>Assessment: % of students who complete with a C or better</a:t>
          </a:r>
        </a:p>
        <a:p>
          <a:pPr marL="171450" lvl="1" indent="-171450" algn="l" defTabSz="844550">
            <a:lnSpc>
              <a:spcPct val="90000"/>
            </a:lnSpc>
            <a:spcBef>
              <a:spcPct val="0"/>
            </a:spcBef>
            <a:spcAft>
              <a:spcPct val="15000"/>
            </a:spcAft>
            <a:buChar char="•"/>
          </a:pPr>
          <a:r>
            <a:rPr lang="en-US" sz="1900" b="1" kern="1200" dirty="0"/>
            <a:t>Include course content on source selection and source expectation</a:t>
          </a:r>
          <a:endParaRPr lang="en-US" sz="1900" kern="1200" dirty="0"/>
        </a:p>
        <a:p>
          <a:pPr marL="342900" lvl="2" indent="-171450" algn="l" defTabSz="844550">
            <a:lnSpc>
              <a:spcPct val="90000"/>
            </a:lnSpc>
            <a:spcBef>
              <a:spcPct val="0"/>
            </a:spcBef>
            <a:spcAft>
              <a:spcPct val="15000"/>
            </a:spcAft>
            <a:buChar char="•"/>
          </a:pPr>
          <a:r>
            <a:rPr lang="en-US" sz="1900" kern="1200"/>
            <a:t>Google vs. Databases</a:t>
          </a:r>
        </a:p>
        <a:p>
          <a:pPr marL="342900" lvl="2" indent="-171450" algn="l" defTabSz="844550">
            <a:lnSpc>
              <a:spcPct val="90000"/>
            </a:lnSpc>
            <a:spcBef>
              <a:spcPct val="0"/>
            </a:spcBef>
            <a:spcAft>
              <a:spcPct val="15000"/>
            </a:spcAft>
            <a:buChar char="•"/>
          </a:pPr>
          <a:r>
            <a:rPr lang="en-US" sz="1900" kern="1200" dirty="0"/>
            <a:t>Academic Journals vs. Popular Magazines</a:t>
          </a:r>
        </a:p>
        <a:p>
          <a:pPr marL="342900" lvl="2" indent="-171450" algn="l" defTabSz="844550">
            <a:lnSpc>
              <a:spcPct val="90000"/>
            </a:lnSpc>
            <a:spcBef>
              <a:spcPct val="0"/>
            </a:spcBef>
            <a:spcAft>
              <a:spcPct val="15000"/>
            </a:spcAft>
            <a:buChar char="•"/>
          </a:pPr>
          <a:r>
            <a:rPr lang="en-US" sz="1900" kern="1200"/>
            <a:t>Internet/News Sources vs. Reference Works</a:t>
          </a:r>
        </a:p>
        <a:p>
          <a:pPr marL="171450" lvl="1" indent="-171450" algn="l" defTabSz="844550">
            <a:lnSpc>
              <a:spcPct val="90000"/>
            </a:lnSpc>
            <a:spcBef>
              <a:spcPct val="0"/>
            </a:spcBef>
            <a:spcAft>
              <a:spcPct val="15000"/>
            </a:spcAft>
            <a:buChar char="•"/>
          </a:pPr>
          <a:r>
            <a:rPr lang="en-US" sz="1900" b="1" kern="1200"/>
            <a:t>Request a Library Instruction Session</a:t>
          </a:r>
          <a:endParaRPr lang="en-US" sz="1900" kern="1200"/>
        </a:p>
      </dsp:txBody>
      <dsp:txXfrm>
        <a:off x="0" y="730511"/>
        <a:ext cx="7598229" cy="3337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04316-1EC4-4118-AB85-AC9F53E0E96C}">
      <dsp:nvSpPr>
        <dsp:cNvPr id="0" name=""/>
        <dsp:cNvSpPr/>
      </dsp:nvSpPr>
      <dsp:spPr>
        <a:xfrm>
          <a:off x="0" y="181938"/>
          <a:ext cx="7692496" cy="743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Suggestions: </a:t>
          </a:r>
        </a:p>
      </dsp:txBody>
      <dsp:txXfrm>
        <a:off x="36296" y="218234"/>
        <a:ext cx="7619904" cy="670943"/>
      </dsp:txXfrm>
    </dsp:sp>
    <dsp:sp modelId="{EDBA5BF9-5888-4DFC-B68A-82823DDDC209}">
      <dsp:nvSpPr>
        <dsp:cNvPr id="0" name=""/>
        <dsp:cNvSpPr/>
      </dsp:nvSpPr>
      <dsp:spPr>
        <a:xfrm>
          <a:off x="0" y="925473"/>
          <a:ext cx="7692496" cy="3144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237" tIns="39370" rIns="220472" bIns="39370" numCol="1" spcCol="1270" anchor="t" anchorCtr="0">
          <a:noAutofit/>
        </a:bodyPr>
        <a:lstStyle/>
        <a:p>
          <a:pPr marL="228600" lvl="1" indent="-228600" algn="l" defTabSz="1066800">
            <a:lnSpc>
              <a:spcPct val="90000"/>
            </a:lnSpc>
            <a:spcBef>
              <a:spcPct val="0"/>
            </a:spcBef>
            <a:spcAft>
              <a:spcPct val="20000"/>
            </a:spcAft>
            <a:buNone/>
          </a:pPr>
          <a:r>
            <a:rPr lang="en-US" sz="2400" b="1" kern="1200" dirty="0"/>
            <a:t>Create or Modify An Assignment</a:t>
          </a:r>
        </a:p>
        <a:p>
          <a:pPr marL="228600" lvl="1" indent="-228600" algn="l" defTabSz="1066800">
            <a:lnSpc>
              <a:spcPct val="90000"/>
            </a:lnSpc>
            <a:spcBef>
              <a:spcPct val="0"/>
            </a:spcBef>
            <a:spcAft>
              <a:spcPct val="20000"/>
            </a:spcAft>
            <a:buChar char="•"/>
          </a:pPr>
          <a:r>
            <a:rPr lang="en-US" sz="2400" kern="1200" dirty="0"/>
            <a:t>CRAP Test </a:t>
          </a:r>
          <a:r>
            <a:rPr lang="en-US" sz="2400" kern="1200" dirty="0">
              <a:solidFill>
                <a:schemeClr val="accent2"/>
              </a:solidFill>
            </a:rPr>
            <a:t>(Currency, Reliability, Authority, Purpose)</a:t>
          </a:r>
        </a:p>
        <a:p>
          <a:pPr marL="228600" lvl="1" indent="-228600" algn="l" defTabSz="1066800">
            <a:lnSpc>
              <a:spcPct val="90000"/>
            </a:lnSpc>
            <a:spcBef>
              <a:spcPct val="0"/>
            </a:spcBef>
            <a:spcAft>
              <a:spcPct val="20000"/>
            </a:spcAft>
            <a:buChar char="•"/>
          </a:pPr>
          <a:r>
            <a:rPr lang="en-US" sz="2400" kern="1200" dirty="0"/>
            <a:t>Annotated Bibliography</a:t>
          </a:r>
        </a:p>
        <a:p>
          <a:pPr marL="228600" lvl="1" indent="-228600" algn="l" defTabSz="1066800">
            <a:lnSpc>
              <a:spcPct val="90000"/>
            </a:lnSpc>
            <a:spcBef>
              <a:spcPct val="0"/>
            </a:spcBef>
            <a:spcAft>
              <a:spcPct val="20000"/>
            </a:spcAft>
            <a:buChar char="•"/>
          </a:pPr>
          <a:r>
            <a:rPr lang="en-US" sz="2400" kern="1200" dirty="0"/>
            <a:t>Evaluation within text/source introduction and validity</a:t>
          </a:r>
        </a:p>
        <a:p>
          <a:pPr marL="457200" lvl="2" indent="-228600" algn="l" defTabSz="1066800">
            <a:lnSpc>
              <a:spcPct val="90000"/>
            </a:lnSpc>
            <a:spcBef>
              <a:spcPct val="0"/>
            </a:spcBef>
            <a:spcAft>
              <a:spcPct val="20000"/>
            </a:spcAft>
            <a:buChar char="•"/>
          </a:pPr>
          <a:r>
            <a:rPr lang="en-US" sz="2400" kern="1200" dirty="0"/>
            <a:t>Assignment Instructions require students to discuss sources, such as an adapted Literature Review</a:t>
          </a:r>
        </a:p>
        <a:p>
          <a:pPr marL="457200" lvl="2" indent="-228600" algn="l" defTabSz="1066800">
            <a:lnSpc>
              <a:spcPct val="90000"/>
            </a:lnSpc>
            <a:spcBef>
              <a:spcPct val="0"/>
            </a:spcBef>
            <a:spcAft>
              <a:spcPct val="20000"/>
            </a:spcAft>
            <a:buNone/>
          </a:pPr>
          <a:r>
            <a:rPr lang="en-US" sz="2400" kern="1200" dirty="0">
              <a:solidFill>
                <a:schemeClr val="accent6"/>
              </a:solidFill>
            </a:rPr>
            <a:t>Assessment: % of students who complete assignment (or complete with a C or better or Satisfactory)</a:t>
          </a:r>
          <a:endParaRPr lang="en-US" sz="2400" kern="1200" dirty="0"/>
        </a:p>
      </dsp:txBody>
      <dsp:txXfrm>
        <a:off x="0" y="925473"/>
        <a:ext cx="7692496" cy="3144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EB5B-A5FB-4685-9820-AD5C38D268E6}">
      <dsp:nvSpPr>
        <dsp:cNvPr id="0" name=""/>
        <dsp:cNvSpPr/>
      </dsp:nvSpPr>
      <dsp:spPr>
        <a:xfrm>
          <a:off x="0" y="0"/>
          <a:ext cx="7931555" cy="7200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Citations</a:t>
          </a:r>
        </a:p>
      </dsp:txBody>
      <dsp:txXfrm>
        <a:off x="0" y="0"/>
        <a:ext cx="7931555" cy="720000"/>
      </dsp:txXfrm>
    </dsp:sp>
    <dsp:sp modelId="{44205A90-834B-4866-BA4E-54B6532BC2FF}">
      <dsp:nvSpPr>
        <dsp:cNvPr id="0" name=""/>
        <dsp:cNvSpPr/>
      </dsp:nvSpPr>
      <dsp:spPr>
        <a:xfrm>
          <a:off x="0" y="729226"/>
          <a:ext cx="7931555" cy="3499875"/>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b="1" kern="1200" dirty="0"/>
            <a:t>Include course content on source integration</a:t>
          </a:r>
          <a:endParaRPr lang="en-US" sz="2500" kern="1200" dirty="0"/>
        </a:p>
        <a:p>
          <a:pPr marL="457200" lvl="2" indent="-228600" algn="l" defTabSz="1111250">
            <a:lnSpc>
              <a:spcPct val="90000"/>
            </a:lnSpc>
            <a:spcBef>
              <a:spcPct val="0"/>
            </a:spcBef>
            <a:spcAft>
              <a:spcPct val="15000"/>
            </a:spcAft>
            <a:buChar char="•"/>
          </a:pPr>
          <a:r>
            <a:rPr lang="en-US" sz="2500" kern="1200" dirty="0"/>
            <a:t>Direct Quotations &amp; Paraphrasing</a:t>
          </a:r>
        </a:p>
        <a:p>
          <a:pPr marL="457200" lvl="2" indent="-228600" algn="l" defTabSz="1111250">
            <a:lnSpc>
              <a:spcPct val="90000"/>
            </a:lnSpc>
            <a:spcBef>
              <a:spcPct val="0"/>
            </a:spcBef>
            <a:spcAft>
              <a:spcPct val="15000"/>
            </a:spcAft>
            <a:buChar char="•"/>
          </a:pPr>
          <a:r>
            <a:rPr lang="en-US" sz="2500" kern="1200" dirty="0"/>
            <a:t>In-Text Citations</a:t>
          </a:r>
        </a:p>
        <a:p>
          <a:pPr marL="457200" lvl="2" indent="-228600" algn="l" defTabSz="1111250">
            <a:lnSpc>
              <a:spcPct val="90000"/>
            </a:lnSpc>
            <a:spcBef>
              <a:spcPct val="0"/>
            </a:spcBef>
            <a:spcAft>
              <a:spcPct val="15000"/>
            </a:spcAft>
            <a:buChar char="•"/>
          </a:pPr>
          <a:r>
            <a:rPr lang="en-US" sz="2500" kern="1200" dirty="0"/>
            <a:t>Full Citations, Work Cited/Reference Page</a:t>
          </a:r>
        </a:p>
        <a:p>
          <a:pPr marL="228600" lvl="1" indent="-228600" algn="l" defTabSz="1111250">
            <a:lnSpc>
              <a:spcPct val="90000"/>
            </a:lnSpc>
            <a:spcBef>
              <a:spcPct val="0"/>
            </a:spcBef>
            <a:spcAft>
              <a:spcPct val="15000"/>
            </a:spcAft>
            <a:buChar char="•"/>
          </a:pPr>
          <a:r>
            <a:rPr lang="en-US" sz="2500" b="1" kern="1200" dirty="0"/>
            <a:t>Discuss Accidental/Unintentional Plagiarism</a:t>
          </a:r>
        </a:p>
        <a:p>
          <a:pPr marL="228600" lvl="1" indent="-228600" algn="l" defTabSz="1111250">
            <a:lnSpc>
              <a:spcPct val="90000"/>
            </a:lnSpc>
            <a:spcBef>
              <a:spcPct val="0"/>
            </a:spcBef>
            <a:spcAft>
              <a:spcPct val="15000"/>
            </a:spcAft>
            <a:buChar char="•"/>
          </a:pPr>
          <a:r>
            <a:rPr lang="en-US" sz="2500" b="1" kern="1200" dirty="0"/>
            <a:t>Library Resources </a:t>
          </a:r>
          <a:r>
            <a:rPr lang="en-US" sz="2500" b="1" kern="1200" dirty="0">
              <a:solidFill>
                <a:schemeClr val="accent2"/>
              </a:solidFill>
            </a:rPr>
            <a:t>(Instruction, Handouts, </a:t>
          </a:r>
          <a:r>
            <a:rPr lang="en-US" sz="2500" b="1" kern="1200" dirty="0" err="1">
              <a:solidFill>
                <a:schemeClr val="accent2"/>
              </a:solidFill>
            </a:rPr>
            <a:t>LibGuides</a:t>
          </a:r>
          <a:r>
            <a:rPr lang="en-US" sz="2500" b="1" kern="1200" dirty="0">
              <a:solidFill>
                <a:schemeClr val="accent2"/>
              </a:solidFill>
            </a:rPr>
            <a:t>) </a:t>
          </a:r>
        </a:p>
        <a:p>
          <a:pPr marL="228600" lvl="1" indent="-228600" algn="l" defTabSz="1111250">
            <a:lnSpc>
              <a:spcPct val="90000"/>
            </a:lnSpc>
            <a:spcBef>
              <a:spcPct val="0"/>
            </a:spcBef>
            <a:spcAft>
              <a:spcPct val="15000"/>
            </a:spcAft>
            <a:buNone/>
          </a:pPr>
          <a:r>
            <a:rPr lang="en-US" sz="2500" kern="1200" dirty="0">
              <a:solidFill>
                <a:schemeClr val="accent6"/>
              </a:solidFill>
            </a:rPr>
            <a:t>Assessment: % of students who correctly include citations (or complete with a C or better or Satisfactory)</a:t>
          </a:r>
          <a:endParaRPr lang="en-US" sz="2500" b="1" kern="1200" dirty="0">
            <a:solidFill>
              <a:schemeClr val="accent2"/>
            </a:solidFill>
          </a:endParaRPr>
        </a:p>
      </dsp:txBody>
      <dsp:txXfrm>
        <a:off x="0" y="729226"/>
        <a:ext cx="7931555" cy="34998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6482F98B-3DC8-431B-BBBF-B7C2B94E730B}" type="datetimeFigureOut">
              <a:rPr lang="en-US" smtClean="0"/>
              <a:t>11/8/2022</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367300D2-6E0D-49B5-9AB1-C6683F5C846D}" type="datetimeFigureOut">
              <a:rPr lang="en-US" smtClean="0"/>
              <a:t>11/8/2022</a:t>
            </a:fld>
            <a:endParaRPr lang="en-US" dirty="0"/>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6</a:t>
            </a:fld>
            <a:endParaRPr lang="en-US" dirty="0"/>
          </a:p>
        </p:txBody>
      </p:sp>
    </p:spTree>
    <p:extLst>
      <p:ext uri="{BB962C8B-B14F-4D97-AF65-F5344CB8AC3E}">
        <p14:creationId xmlns:p14="http://schemas.microsoft.com/office/powerpoint/2010/main" val="279383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16</a:t>
            </a:fld>
            <a:endParaRPr lang="en-US" dirty="0"/>
          </a:p>
        </p:txBody>
      </p:sp>
    </p:spTree>
    <p:extLst>
      <p:ext uri="{BB962C8B-B14F-4D97-AF65-F5344CB8AC3E}">
        <p14:creationId xmlns:p14="http://schemas.microsoft.com/office/powerpoint/2010/main" val="315966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17</a:t>
            </a:fld>
            <a:endParaRPr lang="en-US" dirty="0"/>
          </a:p>
        </p:txBody>
      </p:sp>
    </p:spTree>
    <p:extLst>
      <p:ext uri="{BB962C8B-B14F-4D97-AF65-F5344CB8AC3E}">
        <p14:creationId xmlns:p14="http://schemas.microsoft.com/office/powerpoint/2010/main" val="139100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18</a:t>
            </a:fld>
            <a:endParaRPr lang="en-US" dirty="0"/>
          </a:p>
        </p:txBody>
      </p:sp>
    </p:spTree>
    <p:extLst>
      <p:ext uri="{BB962C8B-B14F-4D97-AF65-F5344CB8AC3E}">
        <p14:creationId xmlns:p14="http://schemas.microsoft.com/office/powerpoint/2010/main" val="133619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20</a:t>
            </a:fld>
            <a:endParaRPr lang="en-US" dirty="0"/>
          </a:p>
        </p:txBody>
      </p:sp>
    </p:spTree>
    <p:extLst>
      <p:ext uri="{BB962C8B-B14F-4D97-AF65-F5344CB8AC3E}">
        <p14:creationId xmlns:p14="http://schemas.microsoft.com/office/powerpoint/2010/main" val="106001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7</a:t>
            </a:fld>
            <a:endParaRPr lang="en-US" dirty="0"/>
          </a:p>
        </p:txBody>
      </p:sp>
    </p:spTree>
    <p:extLst>
      <p:ext uri="{BB962C8B-B14F-4D97-AF65-F5344CB8AC3E}">
        <p14:creationId xmlns:p14="http://schemas.microsoft.com/office/powerpoint/2010/main" val="742883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8</a:t>
            </a:fld>
            <a:endParaRPr lang="en-US" dirty="0"/>
          </a:p>
        </p:txBody>
      </p:sp>
    </p:spTree>
    <p:extLst>
      <p:ext uri="{BB962C8B-B14F-4D97-AF65-F5344CB8AC3E}">
        <p14:creationId xmlns:p14="http://schemas.microsoft.com/office/powerpoint/2010/main" val="16006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9</a:t>
            </a:fld>
            <a:endParaRPr lang="en-US" dirty="0"/>
          </a:p>
        </p:txBody>
      </p:sp>
    </p:spTree>
    <p:extLst>
      <p:ext uri="{BB962C8B-B14F-4D97-AF65-F5344CB8AC3E}">
        <p14:creationId xmlns:p14="http://schemas.microsoft.com/office/powerpoint/2010/main" val="405745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10</a:t>
            </a:fld>
            <a:endParaRPr lang="en-US" dirty="0"/>
          </a:p>
        </p:txBody>
      </p:sp>
    </p:spTree>
    <p:extLst>
      <p:ext uri="{BB962C8B-B14F-4D97-AF65-F5344CB8AC3E}">
        <p14:creationId xmlns:p14="http://schemas.microsoft.com/office/powerpoint/2010/main" val="282279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11</a:t>
            </a:fld>
            <a:endParaRPr lang="en-US" dirty="0"/>
          </a:p>
        </p:txBody>
      </p:sp>
    </p:spTree>
    <p:extLst>
      <p:ext uri="{BB962C8B-B14F-4D97-AF65-F5344CB8AC3E}">
        <p14:creationId xmlns:p14="http://schemas.microsoft.com/office/powerpoint/2010/main" val="2887030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12</a:t>
            </a:fld>
            <a:endParaRPr lang="en-US" dirty="0"/>
          </a:p>
        </p:txBody>
      </p:sp>
    </p:spTree>
    <p:extLst>
      <p:ext uri="{BB962C8B-B14F-4D97-AF65-F5344CB8AC3E}">
        <p14:creationId xmlns:p14="http://schemas.microsoft.com/office/powerpoint/2010/main" val="43000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13</a:t>
            </a:fld>
            <a:endParaRPr lang="en-US" dirty="0"/>
          </a:p>
        </p:txBody>
      </p:sp>
    </p:spTree>
    <p:extLst>
      <p:ext uri="{BB962C8B-B14F-4D97-AF65-F5344CB8AC3E}">
        <p14:creationId xmlns:p14="http://schemas.microsoft.com/office/powerpoint/2010/main" val="2214566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14</a:t>
            </a:fld>
            <a:endParaRPr lang="en-US" dirty="0"/>
          </a:p>
        </p:txBody>
      </p:sp>
    </p:spTree>
    <p:extLst>
      <p:ext uri="{BB962C8B-B14F-4D97-AF65-F5344CB8AC3E}">
        <p14:creationId xmlns:p14="http://schemas.microsoft.com/office/powerpoint/2010/main" val="304662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11/8/2022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11/8/2022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ixabay.com/en/checkbox-check-mark-mark-check-30311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pixabay.com/en/letters-email-newsletter-leave-1132703/" TargetMode="External"/><Relationship Id="rId5" Type="http://schemas.openxmlformats.org/officeDocument/2006/relationships/image" Target="../media/image1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sa/3.0/" TargetMode="External"/><Relationship Id="rId4" Type="http://schemas.openxmlformats.org/officeDocument/2006/relationships/hyperlink" Target="https://bwatwood.edublogs.org/preventing-info-overloa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18/07/how-to-measure-the-effectiveness-of-your-cont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10875C1-007B-4C82-ABEB-347319FB5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A732EEE-CE48-4C22-BE4A-1CA6947EEB2D}"/>
              </a:ext>
            </a:extLst>
          </p:cNvPr>
          <p:cNvPicPr>
            <a:picLocks noChangeAspect="1"/>
          </p:cNvPicPr>
          <p:nvPr/>
        </p:nvPicPr>
        <p:blipFill rotWithShape="1">
          <a:blip r:embed="rId2"/>
          <a:srcRect l="7046" t="30246"/>
          <a:stretch/>
        </p:blipFill>
        <p:spPr>
          <a:xfrm>
            <a:off x="-3582" y="0"/>
            <a:ext cx="12192534" cy="6858000"/>
          </a:xfrm>
          <a:prstGeom prst="rect">
            <a:avLst/>
          </a:prstGeom>
        </p:spPr>
      </p:pic>
      <p:sp>
        <p:nvSpPr>
          <p:cNvPr id="12" name="Rectangle 11">
            <a:extLst>
              <a:ext uri="{FF2B5EF4-FFF2-40B4-BE49-F238E27FC236}">
                <a16:creationId xmlns:a16="http://schemas.microsoft.com/office/drawing/2014/main" id="{F2F14D3C-F5C1-46E0-84D4-C16EC720F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1CB699-7B1A-405E-8F76-044696F5F384}"/>
              </a:ext>
            </a:extLst>
          </p:cNvPr>
          <p:cNvSpPr>
            <a:spLocks noGrp="1"/>
          </p:cNvSpPr>
          <p:nvPr>
            <p:ph type="ctrTitle"/>
          </p:nvPr>
        </p:nvSpPr>
        <p:spPr>
          <a:xfrm>
            <a:off x="1069848" y="1298448"/>
            <a:ext cx="7315200" cy="3255264"/>
          </a:xfrm>
        </p:spPr>
        <p:txBody>
          <a:bodyPr>
            <a:noAutofit/>
          </a:bodyPr>
          <a:lstStyle/>
          <a:p>
            <a:r>
              <a:rPr lang="en-US" sz="6000" b="1" dirty="0">
                <a:solidFill>
                  <a:schemeClr val="tx1"/>
                </a:solidFill>
              </a:rPr>
              <a:t>We’ve Got an Outcome for That: </a:t>
            </a:r>
            <a:br>
              <a:rPr lang="en-US" sz="4400" dirty="0"/>
            </a:br>
            <a:r>
              <a:rPr lang="en-US" sz="4000" dirty="0">
                <a:solidFill>
                  <a:schemeClr val="bg1"/>
                </a:solidFill>
              </a:rPr>
              <a:t>Faculty Information Literacy Workshops for Authentic Core Competency Assessment</a:t>
            </a:r>
          </a:p>
        </p:txBody>
      </p:sp>
      <p:sp>
        <p:nvSpPr>
          <p:cNvPr id="3" name="Subtitle 2">
            <a:extLst>
              <a:ext uri="{FF2B5EF4-FFF2-40B4-BE49-F238E27FC236}">
                <a16:creationId xmlns:a16="http://schemas.microsoft.com/office/drawing/2014/main" id="{6EE8E736-1A4C-4E84-A1EC-E165C439F1BD}"/>
              </a:ext>
            </a:extLst>
          </p:cNvPr>
          <p:cNvSpPr>
            <a:spLocks noGrp="1"/>
          </p:cNvSpPr>
          <p:nvPr>
            <p:ph type="subTitle" idx="1"/>
          </p:nvPr>
        </p:nvSpPr>
        <p:spPr>
          <a:xfrm>
            <a:off x="1100015" y="4670246"/>
            <a:ext cx="7315200" cy="914400"/>
          </a:xfrm>
        </p:spPr>
        <p:txBody>
          <a:bodyPr>
            <a:normAutofit/>
          </a:bodyPr>
          <a:lstStyle/>
          <a:p>
            <a:r>
              <a:rPr lang="en-US" dirty="0">
                <a:solidFill>
                  <a:schemeClr val="tx2"/>
                </a:solidFill>
              </a:rPr>
              <a:t>Lisa Hoff and Michelle Malinovsky</a:t>
            </a:r>
          </a:p>
        </p:txBody>
      </p:sp>
      <p:sp>
        <p:nvSpPr>
          <p:cNvPr id="14" name="Rectangle 13">
            <a:extLst>
              <a:ext uri="{FF2B5EF4-FFF2-40B4-BE49-F238E27FC236}">
                <a16:creationId xmlns:a16="http://schemas.microsoft.com/office/drawing/2014/main" id="{B9128101-8127-4BEB-A4BB-3B530DD4F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7137CF09-FDBD-469A-B44C-B03D7C2D349F}"/>
              </a:ext>
            </a:extLst>
          </p:cNvPr>
          <p:cNvPicPr>
            <a:picLocks noChangeAspect="1"/>
          </p:cNvPicPr>
          <p:nvPr/>
        </p:nvPicPr>
        <p:blipFill>
          <a:blip r:embed="rId3"/>
          <a:stretch>
            <a:fillRect/>
          </a:stretch>
        </p:blipFill>
        <p:spPr>
          <a:xfrm>
            <a:off x="3048" y="5693421"/>
            <a:ext cx="4114800" cy="1038225"/>
          </a:xfrm>
          <a:prstGeom prst="rect">
            <a:avLst/>
          </a:prstGeom>
        </p:spPr>
      </p:pic>
      <p:pic>
        <p:nvPicPr>
          <p:cNvPr id="11" name="Picture 10">
            <a:extLst>
              <a:ext uri="{FF2B5EF4-FFF2-40B4-BE49-F238E27FC236}">
                <a16:creationId xmlns:a16="http://schemas.microsoft.com/office/drawing/2014/main" id="{A2710EE0-41FF-43C0-AFBB-527179FBF771}"/>
              </a:ext>
            </a:extLst>
          </p:cNvPr>
          <p:cNvPicPr>
            <a:picLocks noChangeAspect="1"/>
          </p:cNvPicPr>
          <p:nvPr/>
        </p:nvPicPr>
        <p:blipFill>
          <a:blip r:embed="rId4"/>
          <a:stretch>
            <a:fillRect/>
          </a:stretch>
        </p:blipFill>
        <p:spPr>
          <a:xfrm>
            <a:off x="9591471" y="1932380"/>
            <a:ext cx="2282901" cy="1987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7274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mage of person typing at a computer">
            <a:extLst>
              <a:ext uri="{FF2B5EF4-FFF2-40B4-BE49-F238E27FC236}">
                <a16:creationId xmlns:a16="http://schemas.microsoft.com/office/drawing/2014/main" id="{BC829010-59E7-4B6E-AE76-EEE7D0ED0D81}"/>
              </a:ext>
            </a:extLst>
          </p:cNvPr>
          <p:cNvPicPr>
            <a:picLocks noChangeAspect="1"/>
          </p:cNvPicPr>
          <p:nvPr/>
        </p:nvPicPr>
        <p:blipFill>
          <a:blip r:embed="rId3"/>
          <a:stretch>
            <a:fillRect/>
          </a:stretch>
        </p:blipFill>
        <p:spPr>
          <a:xfrm>
            <a:off x="-3582" y="-628066"/>
            <a:ext cx="12191999" cy="8114130"/>
          </a:xfrm>
          <a:prstGeom prst="rect">
            <a:avLst/>
          </a:prstGeom>
        </p:spPr>
      </p:pic>
      <p:sp>
        <p:nvSpPr>
          <p:cNvPr id="12" name="Rectangle 11">
            <a:extLst>
              <a:ext uri="{FF2B5EF4-FFF2-40B4-BE49-F238E27FC236}">
                <a16:creationId xmlns:a16="http://schemas.microsoft.com/office/drawing/2014/main" id="{DE6BEBC3-6A99-4A53-9835-9875E0841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1006911-EDB8-4CDF-AEAA-A3FA06085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382902E2-3B25-48DB-8F34-B095DD981811}"/>
              </a:ext>
            </a:extLst>
          </p:cNvPr>
          <p:cNvSpPr txBox="1"/>
          <p:nvPr/>
        </p:nvSpPr>
        <p:spPr>
          <a:xfrm>
            <a:off x="106878" y="833021"/>
            <a:ext cx="8661040" cy="5262979"/>
          </a:xfrm>
          <a:prstGeom prst="rect">
            <a:avLst/>
          </a:prstGeom>
          <a:noFill/>
        </p:spPr>
        <p:txBody>
          <a:bodyPr wrap="square" rtlCol="0">
            <a:spAutoFit/>
          </a:bodyPr>
          <a:lstStyle/>
          <a:p>
            <a:pPr marL="514350" indent="-514350">
              <a:buFont typeface="+mj-lt"/>
              <a:buAutoNum type="arabicPeriod"/>
            </a:pPr>
            <a:r>
              <a:rPr lang="en-US" sz="2800" dirty="0"/>
              <a:t>What misconceptions or insecurities have you noticed your students have when asked to complete a research assignment? </a:t>
            </a:r>
          </a:p>
          <a:p>
            <a:pPr marL="514350" indent="-514350">
              <a:buFont typeface="+mj-lt"/>
              <a:buAutoNum type="arabicPeriod"/>
            </a:pPr>
            <a:endParaRPr lang="en-US" sz="2800" dirty="0"/>
          </a:p>
          <a:p>
            <a:pPr marL="514350" indent="-514350">
              <a:buFont typeface="+mj-lt"/>
              <a:buAutoNum type="arabicPeriod"/>
            </a:pPr>
            <a:r>
              <a:rPr lang="en-US" sz="2800" dirty="0">
                <a:solidFill>
                  <a:schemeClr val="bg1"/>
                </a:solidFill>
              </a:rPr>
              <a:t>What “go-to” skills have you observed your students relying on for finding information? </a:t>
            </a:r>
          </a:p>
          <a:p>
            <a:pPr marL="514350" indent="-514350">
              <a:buFont typeface="+mj-lt"/>
              <a:buAutoNum type="arabicPeriod"/>
            </a:pPr>
            <a:endParaRPr lang="en-US" sz="2800" dirty="0">
              <a:solidFill>
                <a:schemeClr val="bg1"/>
              </a:solidFill>
            </a:endParaRPr>
          </a:p>
          <a:p>
            <a:pPr marL="514350" indent="-514350">
              <a:buFont typeface="+mj-lt"/>
              <a:buAutoNum type="arabicPeriod"/>
            </a:pPr>
            <a:r>
              <a:rPr lang="en-US" sz="2800" dirty="0"/>
              <a:t>What are the chronic deficiencies you see when it comes to student research skills?</a:t>
            </a:r>
          </a:p>
          <a:p>
            <a:pPr marL="514350" indent="-514350">
              <a:buFont typeface="+mj-lt"/>
              <a:buAutoNum type="arabicPeriod"/>
            </a:pPr>
            <a:endParaRPr lang="en-US" sz="2800" dirty="0"/>
          </a:p>
          <a:p>
            <a:pPr marL="514350" indent="-514350">
              <a:buFont typeface="+mj-lt"/>
              <a:buAutoNum type="arabicPeriod"/>
            </a:pPr>
            <a:r>
              <a:rPr lang="en-US" sz="2800" dirty="0">
                <a:solidFill>
                  <a:schemeClr val="bg1"/>
                </a:solidFill>
              </a:rPr>
              <a:t>How might intentional information literacy instruction support your course objectives and classroom goals? </a:t>
            </a:r>
          </a:p>
        </p:txBody>
      </p:sp>
    </p:spTree>
    <p:extLst>
      <p:ext uri="{BB962C8B-B14F-4D97-AF65-F5344CB8AC3E}">
        <p14:creationId xmlns:p14="http://schemas.microsoft.com/office/powerpoint/2010/main" val="29581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289249" y="1123837"/>
            <a:ext cx="4016116" cy="1255469"/>
          </a:xfrm>
        </p:spPr>
        <p:txBody>
          <a:bodyPr>
            <a:normAutofit fontScale="90000"/>
          </a:bodyPr>
          <a:lstStyle/>
          <a:p>
            <a:r>
              <a:rPr lang="en-US" sz="4000" dirty="0"/>
              <a:t>SUNY Gen Ed:</a:t>
            </a:r>
            <a:br>
              <a:rPr lang="en-US" sz="4000" dirty="0"/>
            </a:br>
            <a:r>
              <a:rPr lang="en-US" sz="4000" dirty="0"/>
              <a:t>Core Competency</a:t>
            </a:r>
            <a:br>
              <a:rPr lang="en-US" sz="2000" dirty="0"/>
            </a:br>
            <a:endParaRPr lang="en-US" sz="2000" dirty="0"/>
          </a:p>
        </p:txBody>
      </p:sp>
      <p:sp>
        <p:nvSpPr>
          <p:cNvPr id="6" name="Content Placeholder 5">
            <a:extLst>
              <a:ext uri="{FF2B5EF4-FFF2-40B4-BE49-F238E27FC236}">
                <a16:creationId xmlns:a16="http://schemas.microsoft.com/office/drawing/2014/main" id="{A0B4ACCA-447C-46E7-8859-066D04B6C04C}"/>
              </a:ext>
            </a:extLst>
          </p:cNvPr>
          <p:cNvSpPr>
            <a:spLocks noGrp="1"/>
          </p:cNvSpPr>
          <p:nvPr>
            <p:ph idx="1"/>
          </p:nvPr>
        </p:nvSpPr>
        <p:spPr>
          <a:xfrm>
            <a:off x="76384" y="2189148"/>
            <a:ext cx="4441845" cy="3783527"/>
          </a:xfrm>
        </p:spPr>
        <p:txBody>
          <a:bodyPr anchor="t">
            <a:normAutofit lnSpcReduction="10000"/>
          </a:bodyPr>
          <a:lstStyle/>
          <a:p>
            <a:pPr marL="0" indent="0">
              <a:buNone/>
            </a:pPr>
            <a:r>
              <a:rPr lang="en-US" b="1" i="1" dirty="0">
                <a:solidFill>
                  <a:srgbClr val="FFFFFF"/>
                </a:solidFill>
              </a:rPr>
              <a:t>Information Literacy</a:t>
            </a:r>
            <a:br>
              <a:rPr lang="en-US" b="1" i="1" dirty="0">
                <a:solidFill>
                  <a:srgbClr val="FFFFFF"/>
                </a:solidFill>
              </a:rPr>
            </a:br>
            <a:endParaRPr lang="en-US" b="1" i="1" dirty="0">
              <a:solidFill>
                <a:srgbClr val="FFFFFF"/>
              </a:solidFill>
            </a:endParaRPr>
          </a:p>
          <a:p>
            <a:pPr marL="0" indent="0">
              <a:buNone/>
            </a:pPr>
            <a:r>
              <a:rPr lang="en-US" dirty="0">
                <a:solidFill>
                  <a:srgbClr val="FFFFFF"/>
                </a:solidFill>
              </a:rPr>
              <a:t>Students will:</a:t>
            </a:r>
          </a:p>
          <a:p>
            <a:pPr marL="457200" lvl="1" indent="-457200">
              <a:buClr>
                <a:schemeClr val="bg1"/>
              </a:buClr>
              <a:buFont typeface="+mj-lt"/>
              <a:buAutoNum type="arabicPeriod"/>
            </a:pPr>
            <a:r>
              <a:rPr lang="en-US" sz="2000" dirty="0">
                <a:solidFill>
                  <a:srgbClr val="FFFFFF"/>
                </a:solidFill>
              </a:rPr>
              <a:t>locate information effectively using tools appropriate to their need and discipline;</a:t>
            </a:r>
          </a:p>
          <a:p>
            <a:pPr marL="457200" lvl="1" indent="-457200">
              <a:buClr>
                <a:schemeClr val="bg1"/>
              </a:buClr>
              <a:buFont typeface="+mj-lt"/>
              <a:buAutoNum type="arabicPeriod"/>
            </a:pPr>
            <a:r>
              <a:rPr lang="en-US" sz="2000" dirty="0">
                <a:solidFill>
                  <a:srgbClr val="FFFFFF"/>
                </a:solidFill>
              </a:rPr>
              <a:t>evaluate information with an awareness of authority, validity, and bias; and</a:t>
            </a:r>
          </a:p>
          <a:p>
            <a:pPr marL="457200" lvl="1" indent="-457200">
              <a:buClr>
                <a:schemeClr val="bg1"/>
              </a:buClr>
              <a:buFont typeface="+mj-lt"/>
              <a:buAutoNum type="arabicPeriod"/>
            </a:pPr>
            <a:r>
              <a:rPr lang="en-US" sz="2000" dirty="0">
                <a:solidFill>
                  <a:srgbClr val="FFFFFF"/>
                </a:solidFill>
              </a:rPr>
              <a:t>demonstrate an understanding of the ethical dimensions of information use, creation, and dissemination</a:t>
            </a:r>
          </a:p>
          <a:p>
            <a:endParaRPr lang="en-US" sz="1500" dirty="0">
              <a:solidFill>
                <a:srgbClr val="FFFFFF"/>
              </a:solidFill>
            </a:endParaRPr>
          </a:p>
        </p:txBody>
      </p:sp>
      <p:sp>
        <p:nvSpPr>
          <p:cNvPr id="58" name="Rectangle 57">
            <a:extLst>
              <a:ext uri="{FF2B5EF4-FFF2-40B4-BE49-F238E27FC236}">
                <a16:creationId xmlns:a16="http://schemas.microsoft.com/office/drawing/2014/main" id="{4A94605C-0EB2-4FA5-B05F-7BC682EA2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1D58C79-C053-45C6-AB6A-6BE55965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of stacked files and paperwork">
            <a:extLst>
              <a:ext uri="{FF2B5EF4-FFF2-40B4-BE49-F238E27FC236}">
                <a16:creationId xmlns:a16="http://schemas.microsoft.com/office/drawing/2014/main" id="{DC582F7A-0108-4267-A3E3-CA43CDA209C6}"/>
              </a:ext>
            </a:extLst>
          </p:cNvPr>
          <p:cNvPicPr>
            <a:picLocks noChangeAspect="1"/>
          </p:cNvPicPr>
          <p:nvPr/>
        </p:nvPicPr>
        <p:blipFill rotWithShape="1">
          <a:blip r:embed="rId3"/>
          <a:srcRect t="39521" r="-3" b="13639"/>
          <a:stretch/>
        </p:blipFill>
        <p:spPr>
          <a:xfrm>
            <a:off x="7460907" y="3264090"/>
            <a:ext cx="4027002" cy="2825813"/>
          </a:xfrm>
          <a:prstGeom prst="rect">
            <a:avLst/>
          </a:prstGeom>
        </p:spPr>
      </p:pic>
      <p:pic>
        <p:nvPicPr>
          <p:cNvPr id="9" name="Picture 8" descr="SUNY Logo">
            <a:extLst>
              <a:ext uri="{FF2B5EF4-FFF2-40B4-BE49-F238E27FC236}">
                <a16:creationId xmlns:a16="http://schemas.microsoft.com/office/drawing/2014/main" id="{30CD9355-2A58-4C48-99C1-0EA4F3A343FC}"/>
              </a:ext>
            </a:extLst>
          </p:cNvPr>
          <p:cNvPicPr>
            <a:picLocks noChangeAspect="1"/>
          </p:cNvPicPr>
          <p:nvPr/>
        </p:nvPicPr>
        <p:blipFill rotWithShape="1">
          <a:blip r:embed="rId4"/>
          <a:srcRect l="8100" r="30462" b="-1"/>
          <a:stretch/>
        </p:blipFill>
        <p:spPr>
          <a:xfrm>
            <a:off x="513746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62" name="Rectangle 61">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0943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E1D-AA61-4074-80A1-EA5154DBA362}"/>
              </a:ext>
            </a:extLst>
          </p:cNvPr>
          <p:cNvSpPr>
            <a:spLocks noGrp="1"/>
          </p:cNvSpPr>
          <p:nvPr>
            <p:ph type="title"/>
          </p:nvPr>
        </p:nvSpPr>
        <p:spPr>
          <a:xfrm>
            <a:off x="252919" y="1123838"/>
            <a:ext cx="2947482" cy="686490"/>
          </a:xfrm>
        </p:spPr>
        <p:txBody>
          <a:bodyPr anchor="t">
            <a:normAutofit fontScale="90000"/>
          </a:bodyPr>
          <a:lstStyle/>
          <a:p>
            <a:pPr algn="ctr"/>
            <a:r>
              <a:rPr lang="en-US" dirty="0"/>
              <a:t>Outcome 1</a:t>
            </a:r>
            <a:br>
              <a:rPr lang="en-US" dirty="0"/>
            </a:br>
            <a:endParaRPr lang="en-US" dirty="0"/>
          </a:p>
        </p:txBody>
      </p:sp>
      <p:graphicFrame>
        <p:nvGraphicFramePr>
          <p:cNvPr id="2052" name="Content Placeholder 2">
            <a:extLst>
              <a:ext uri="{FF2B5EF4-FFF2-40B4-BE49-F238E27FC236}">
                <a16:creationId xmlns:a16="http://schemas.microsoft.com/office/drawing/2014/main" id="{8BE26754-2C19-74CC-35DA-0D6D6EAE1A99}"/>
              </a:ext>
            </a:extLst>
          </p:cNvPr>
          <p:cNvGraphicFramePr>
            <a:graphicFrameLocks noGrp="1"/>
          </p:cNvGraphicFramePr>
          <p:nvPr>
            <p:ph idx="1"/>
            <p:extLst>
              <p:ext uri="{D42A27DB-BD31-4B8C-83A1-F6EECF244321}">
                <p14:modId xmlns:p14="http://schemas.microsoft.com/office/powerpoint/2010/main" val="668737169"/>
              </p:ext>
            </p:extLst>
          </p:nvPr>
        </p:nvGraphicFramePr>
        <p:xfrm>
          <a:off x="3888375" y="1856970"/>
          <a:ext cx="7598229" cy="4251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051B931-6022-4EB0-9D6D-F86C8E8F61E3}"/>
              </a:ext>
            </a:extLst>
          </p:cNvPr>
          <p:cNvSpPr txBox="1"/>
          <p:nvPr/>
        </p:nvSpPr>
        <p:spPr>
          <a:xfrm>
            <a:off x="3605348" y="749288"/>
            <a:ext cx="7881257" cy="954107"/>
          </a:xfrm>
          <a:prstGeom prst="rect">
            <a:avLst/>
          </a:prstGeom>
          <a:solidFill>
            <a:schemeClr val="bg2"/>
          </a:solidFill>
          <a:ln>
            <a:solidFill>
              <a:schemeClr val="bg2"/>
            </a:solidFill>
          </a:ln>
        </p:spPr>
        <p:txBody>
          <a:bodyPr wrap="square" rtlCol="0">
            <a:spAutoFit/>
          </a:bodyPr>
          <a:lstStyle/>
          <a:p>
            <a:r>
              <a:rPr lang="en-US" sz="2800" b="1" u="sng" dirty="0"/>
              <a:t>Locate</a:t>
            </a:r>
            <a:r>
              <a:rPr lang="en-US" sz="2800" b="1" dirty="0"/>
              <a:t> information effectively using tools appropriate to their need and discipline</a:t>
            </a:r>
          </a:p>
        </p:txBody>
      </p:sp>
      <p:pic>
        <p:nvPicPr>
          <p:cNvPr id="2050" name="Picture 2" descr="SUNY - The State University of New York | Facebook">
            <a:extLst>
              <a:ext uri="{FF2B5EF4-FFF2-40B4-BE49-F238E27FC236}">
                <a16:creationId xmlns:a16="http://schemas.microsoft.com/office/drawing/2014/main" id="{2A1F9D00-4F23-4CD6-97A8-25DF83DD24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097" y="2357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90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E1D-AA61-4074-80A1-EA5154DBA362}"/>
              </a:ext>
            </a:extLst>
          </p:cNvPr>
          <p:cNvSpPr>
            <a:spLocks noGrp="1"/>
          </p:cNvSpPr>
          <p:nvPr>
            <p:ph type="title"/>
          </p:nvPr>
        </p:nvSpPr>
        <p:spPr>
          <a:xfrm>
            <a:off x="252919" y="1123838"/>
            <a:ext cx="2947482" cy="686490"/>
          </a:xfrm>
        </p:spPr>
        <p:txBody>
          <a:bodyPr anchor="t">
            <a:normAutofit fontScale="90000"/>
          </a:bodyPr>
          <a:lstStyle/>
          <a:p>
            <a:pPr algn="ctr"/>
            <a:r>
              <a:rPr lang="en-US" dirty="0"/>
              <a:t>Outcome 1</a:t>
            </a:r>
            <a:br>
              <a:rPr lang="en-US" dirty="0"/>
            </a:br>
            <a:br>
              <a:rPr lang="en-US" dirty="0"/>
            </a:br>
            <a:endParaRPr lang="en-US" dirty="0"/>
          </a:p>
        </p:txBody>
      </p:sp>
      <p:sp>
        <p:nvSpPr>
          <p:cNvPr id="3" name="Content Placeholder 2">
            <a:extLst>
              <a:ext uri="{FF2B5EF4-FFF2-40B4-BE49-F238E27FC236}">
                <a16:creationId xmlns:a16="http://schemas.microsoft.com/office/drawing/2014/main" id="{3026FFC8-3A88-4255-8402-A7E7BF84F8A6}"/>
              </a:ext>
            </a:extLst>
          </p:cNvPr>
          <p:cNvSpPr>
            <a:spLocks noGrp="1"/>
          </p:cNvSpPr>
          <p:nvPr>
            <p:ph idx="1"/>
          </p:nvPr>
        </p:nvSpPr>
        <p:spPr>
          <a:xfrm>
            <a:off x="3605349" y="2093194"/>
            <a:ext cx="7315200" cy="4251742"/>
          </a:xfrm>
        </p:spPr>
        <p:txBody>
          <a:bodyPr anchor="t">
            <a:normAutofit/>
          </a:bodyPr>
          <a:lstStyle/>
          <a:p>
            <a:pPr marL="0" lvl="1" indent="0">
              <a:buNone/>
            </a:pPr>
            <a:r>
              <a:rPr lang="en-US" sz="3600" b="1" dirty="0"/>
              <a:t>Example: </a:t>
            </a:r>
          </a:p>
          <a:p>
            <a:pPr marL="0" lvl="1" indent="0">
              <a:buNone/>
            </a:pPr>
            <a:r>
              <a:rPr lang="en-US" sz="3600" b="1" dirty="0">
                <a:solidFill>
                  <a:schemeClr val="accent1"/>
                </a:solidFill>
              </a:rPr>
              <a:t>Rubric Category for Assessment</a:t>
            </a:r>
            <a:br>
              <a:rPr lang="en-US" dirty="0"/>
            </a:br>
            <a:endParaRPr lang="en-US" dirty="0"/>
          </a:p>
        </p:txBody>
      </p:sp>
      <p:graphicFrame>
        <p:nvGraphicFramePr>
          <p:cNvPr id="5" name="Table 4">
            <a:extLst>
              <a:ext uri="{FF2B5EF4-FFF2-40B4-BE49-F238E27FC236}">
                <a16:creationId xmlns:a16="http://schemas.microsoft.com/office/drawing/2014/main" id="{494FAEA6-07B7-47D8-A0B0-ED5B4E3333C8}"/>
              </a:ext>
            </a:extLst>
          </p:cNvPr>
          <p:cNvGraphicFramePr>
            <a:graphicFrameLocks noGrp="1"/>
          </p:cNvGraphicFramePr>
          <p:nvPr>
            <p:extLst>
              <p:ext uri="{D42A27DB-BD31-4B8C-83A1-F6EECF244321}">
                <p14:modId xmlns:p14="http://schemas.microsoft.com/office/powerpoint/2010/main" val="4076952415"/>
              </p:ext>
            </p:extLst>
          </p:nvPr>
        </p:nvGraphicFramePr>
        <p:xfrm>
          <a:off x="292133" y="3724260"/>
          <a:ext cx="11194473" cy="2921145"/>
        </p:xfrm>
        <a:graphic>
          <a:graphicData uri="http://schemas.openxmlformats.org/drawingml/2006/table">
            <a:tbl>
              <a:tblPr firstRow="1" firstCol="1" bandRow="1">
                <a:tableStyleId>{00A15C55-8517-42AA-B614-E9B94910E393}</a:tableStyleId>
              </a:tblPr>
              <a:tblGrid>
                <a:gridCol w="1227620">
                  <a:extLst>
                    <a:ext uri="{9D8B030D-6E8A-4147-A177-3AD203B41FA5}">
                      <a16:colId xmlns:a16="http://schemas.microsoft.com/office/drawing/2014/main" val="1920379853"/>
                    </a:ext>
                  </a:extLst>
                </a:gridCol>
                <a:gridCol w="2399350">
                  <a:extLst>
                    <a:ext uri="{9D8B030D-6E8A-4147-A177-3AD203B41FA5}">
                      <a16:colId xmlns:a16="http://schemas.microsoft.com/office/drawing/2014/main" val="2027521653"/>
                    </a:ext>
                  </a:extLst>
                </a:gridCol>
                <a:gridCol w="2522501">
                  <a:extLst>
                    <a:ext uri="{9D8B030D-6E8A-4147-A177-3AD203B41FA5}">
                      <a16:colId xmlns:a16="http://schemas.microsoft.com/office/drawing/2014/main" val="1396416007"/>
                    </a:ext>
                  </a:extLst>
                </a:gridCol>
                <a:gridCol w="2522501">
                  <a:extLst>
                    <a:ext uri="{9D8B030D-6E8A-4147-A177-3AD203B41FA5}">
                      <a16:colId xmlns:a16="http://schemas.microsoft.com/office/drawing/2014/main" val="3470911706"/>
                    </a:ext>
                  </a:extLst>
                </a:gridCol>
                <a:gridCol w="2522501">
                  <a:extLst>
                    <a:ext uri="{9D8B030D-6E8A-4147-A177-3AD203B41FA5}">
                      <a16:colId xmlns:a16="http://schemas.microsoft.com/office/drawing/2014/main" val="1216393374"/>
                    </a:ext>
                  </a:extLst>
                </a:gridCol>
              </a:tblGrid>
              <a:tr h="452265">
                <a:tc>
                  <a:txBody>
                    <a:bodyPr/>
                    <a:lstStyle/>
                    <a:p>
                      <a:pPr marL="0" marR="0" algn="ctr">
                        <a:spcBef>
                          <a:spcPts val="0"/>
                        </a:spcBef>
                        <a:spcAft>
                          <a:spcPts val="0"/>
                        </a:spcAft>
                      </a:pPr>
                      <a:r>
                        <a:rPr lang="en-US" sz="2400" dirty="0">
                          <a:effectLst/>
                        </a:rPr>
                        <a:t>Criteria</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dirty="0">
                          <a:effectLst/>
                        </a:rPr>
                        <a:t>A</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dirty="0">
                          <a:effectLst/>
                        </a:rPr>
                        <a:t>B</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a:effectLst/>
                        </a:rPr>
                        <a:t>C</a:t>
                      </a:r>
                      <a:endParaRPr lang="en-US" sz="240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a:effectLst/>
                        </a:rPr>
                        <a:t>D-F</a:t>
                      </a:r>
                      <a:endParaRPr lang="en-US" sz="2400">
                        <a:effectLst/>
                        <a:latin typeface="Times New Roman" panose="02020603050405020304" pitchFamily="18" charset="0"/>
                        <a:ea typeface="Calibri" panose="020F0502020204030204" pitchFamily="34" charset="0"/>
                      </a:endParaRPr>
                    </a:p>
                  </a:txBody>
                  <a:tcPr marL="57942" marR="57942" marT="0" marB="0"/>
                </a:tc>
                <a:extLst>
                  <a:ext uri="{0D108BD9-81ED-4DB2-BD59-A6C34878D82A}">
                    <a16:rowId xmlns:a16="http://schemas.microsoft.com/office/drawing/2014/main" val="3459163915"/>
                  </a:ext>
                </a:extLst>
              </a:tr>
              <a:tr h="1332307">
                <a:tc>
                  <a:txBody>
                    <a:bodyPr/>
                    <a:lstStyle/>
                    <a:p>
                      <a:pPr marL="0" marR="0" algn="ctr">
                        <a:spcBef>
                          <a:spcPts val="0"/>
                        </a:spcBef>
                        <a:spcAft>
                          <a:spcPts val="0"/>
                        </a:spcAft>
                      </a:pPr>
                      <a:r>
                        <a:rPr lang="en-US" sz="1800" dirty="0">
                          <a:effectLst/>
                        </a:rPr>
                        <a:t>Research and Outside Sources</a:t>
                      </a:r>
                      <a:endParaRPr lang="en-US" sz="2400" dirty="0">
                        <a:effectLst/>
                        <a:latin typeface="Times New Roman" panose="02020603050405020304" pitchFamily="18" charset="0"/>
                        <a:ea typeface="Calibri" panose="020F0502020204030204" pitchFamily="34" charset="0"/>
                      </a:endParaRPr>
                    </a:p>
                  </a:txBody>
                  <a:tcPr marL="57942" marR="57942" marT="0" marB="0" anchor="ctr"/>
                </a:tc>
                <a:tc>
                  <a:txBody>
                    <a:bodyPr/>
                    <a:lstStyle/>
                    <a:p>
                      <a:pPr marL="0" marR="0">
                        <a:spcBef>
                          <a:spcPts val="0"/>
                        </a:spcBef>
                        <a:spcAft>
                          <a:spcPts val="0"/>
                        </a:spcAft>
                      </a:pPr>
                      <a:r>
                        <a:rPr lang="en-US" sz="1800" dirty="0">
                          <a:effectLst/>
                        </a:rPr>
                        <a:t>Sources chosen are relevant and clearly related to topic and are all credible. All are appropriate to the topic and consideration evident. Has the required number.</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spcBef>
                          <a:spcPts val="0"/>
                        </a:spcBef>
                        <a:spcAft>
                          <a:spcPts val="0"/>
                        </a:spcAft>
                      </a:pPr>
                      <a:r>
                        <a:rPr lang="en-US" sz="1800" dirty="0">
                          <a:effectLst/>
                        </a:rPr>
                        <a:t>Sources chosen are mostly relevant and most are related to topic. Most appear credible, all are appropriate to the topic and most include evident consideration. Has the required number.</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spcBef>
                          <a:spcPts val="0"/>
                        </a:spcBef>
                        <a:spcAft>
                          <a:spcPts val="0"/>
                        </a:spcAft>
                      </a:pPr>
                      <a:r>
                        <a:rPr lang="en-US" sz="1800" dirty="0">
                          <a:effectLst/>
                        </a:rPr>
                        <a:t>Sources are connected to topic, but some fail to clearly relate or do not appear credible. Some questions on appropriateness, but some consideration evident. Has the required number.</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spcBef>
                          <a:spcPts val="0"/>
                        </a:spcBef>
                        <a:spcAft>
                          <a:spcPts val="0"/>
                        </a:spcAft>
                      </a:pPr>
                      <a:r>
                        <a:rPr lang="en-US" sz="1800" dirty="0">
                          <a:effectLst/>
                        </a:rPr>
                        <a:t>Sources fail to be connected to topic and are not credible. Lacks relevancy. Sources are not appropriate for the selected topic. Does not have the required number</a:t>
                      </a:r>
                      <a:endParaRPr lang="en-US" sz="2400" dirty="0">
                        <a:effectLst/>
                        <a:latin typeface="Times New Roman" panose="02020603050405020304" pitchFamily="18" charset="0"/>
                        <a:ea typeface="Calibri" panose="020F0502020204030204" pitchFamily="34" charset="0"/>
                      </a:endParaRPr>
                    </a:p>
                  </a:txBody>
                  <a:tcPr marL="57942" marR="57942" marT="0" marB="0"/>
                </a:tc>
                <a:extLst>
                  <a:ext uri="{0D108BD9-81ED-4DB2-BD59-A6C34878D82A}">
                    <a16:rowId xmlns:a16="http://schemas.microsoft.com/office/drawing/2014/main" val="3104334199"/>
                  </a:ext>
                </a:extLst>
              </a:tr>
            </a:tbl>
          </a:graphicData>
        </a:graphic>
      </p:graphicFrame>
      <p:sp>
        <p:nvSpPr>
          <p:cNvPr id="6" name="TextBox 5">
            <a:extLst>
              <a:ext uri="{FF2B5EF4-FFF2-40B4-BE49-F238E27FC236}">
                <a16:creationId xmlns:a16="http://schemas.microsoft.com/office/drawing/2014/main" id="{65E1437F-917F-4480-B2B1-2CE2EDBA3E87}"/>
              </a:ext>
            </a:extLst>
          </p:cNvPr>
          <p:cNvSpPr txBox="1"/>
          <p:nvPr/>
        </p:nvSpPr>
        <p:spPr>
          <a:xfrm>
            <a:off x="3605348" y="749288"/>
            <a:ext cx="7881257" cy="954107"/>
          </a:xfrm>
          <a:prstGeom prst="rect">
            <a:avLst/>
          </a:prstGeom>
          <a:solidFill>
            <a:schemeClr val="bg2"/>
          </a:solidFill>
          <a:ln>
            <a:solidFill>
              <a:schemeClr val="bg2"/>
            </a:solidFill>
          </a:ln>
        </p:spPr>
        <p:txBody>
          <a:bodyPr wrap="square" rtlCol="0">
            <a:spAutoFit/>
          </a:bodyPr>
          <a:lstStyle/>
          <a:p>
            <a:r>
              <a:rPr lang="en-US" sz="2800" b="1" u="sng" dirty="0"/>
              <a:t>Locate</a:t>
            </a:r>
            <a:r>
              <a:rPr lang="en-US" sz="2800" b="1" dirty="0"/>
              <a:t> information effectively using tools appropriate to their need and discipline</a:t>
            </a:r>
          </a:p>
        </p:txBody>
      </p:sp>
    </p:spTree>
    <p:extLst>
      <p:ext uri="{BB962C8B-B14F-4D97-AF65-F5344CB8AC3E}">
        <p14:creationId xmlns:p14="http://schemas.microsoft.com/office/powerpoint/2010/main" val="1706226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E1D-AA61-4074-80A1-EA5154DBA362}"/>
              </a:ext>
            </a:extLst>
          </p:cNvPr>
          <p:cNvSpPr>
            <a:spLocks noGrp="1"/>
          </p:cNvSpPr>
          <p:nvPr>
            <p:ph type="title"/>
          </p:nvPr>
        </p:nvSpPr>
        <p:spPr>
          <a:xfrm>
            <a:off x="252919" y="1123838"/>
            <a:ext cx="2947482" cy="686490"/>
          </a:xfrm>
        </p:spPr>
        <p:txBody>
          <a:bodyPr anchor="t">
            <a:normAutofit fontScale="90000"/>
          </a:bodyPr>
          <a:lstStyle/>
          <a:p>
            <a:pPr algn="ctr"/>
            <a:r>
              <a:rPr lang="en-US" dirty="0"/>
              <a:t>Outcome 2</a:t>
            </a:r>
            <a:br>
              <a:rPr lang="en-US" dirty="0"/>
            </a:br>
            <a:endParaRPr lang="en-US" dirty="0"/>
          </a:p>
        </p:txBody>
      </p:sp>
      <p:graphicFrame>
        <p:nvGraphicFramePr>
          <p:cNvPr id="2052" name="Content Placeholder 2">
            <a:extLst>
              <a:ext uri="{FF2B5EF4-FFF2-40B4-BE49-F238E27FC236}">
                <a16:creationId xmlns:a16="http://schemas.microsoft.com/office/drawing/2014/main" id="{E7E2CBBF-CBA0-F39A-28D0-D8007E0794C6}"/>
              </a:ext>
            </a:extLst>
          </p:cNvPr>
          <p:cNvGraphicFramePr>
            <a:graphicFrameLocks noGrp="1"/>
          </p:cNvGraphicFramePr>
          <p:nvPr>
            <p:ph idx="1"/>
            <p:extLst>
              <p:ext uri="{D42A27DB-BD31-4B8C-83A1-F6EECF244321}">
                <p14:modId xmlns:p14="http://schemas.microsoft.com/office/powerpoint/2010/main" val="3380062324"/>
              </p:ext>
            </p:extLst>
          </p:nvPr>
        </p:nvGraphicFramePr>
        <p:xfrm>
          <a:off x="3794109" y="1935730"/>
          <a:ext cx="7692496" cy="4251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051B931-6022-4EB0-9D6D-F86C8E8F61E3}"/>
              </a:ext>
            </a:extLst>
          </p:cNvPr>
          <p:cNvSpPr txBox="1"/>
          <p:nvPr/>
        </p:nvSpPr>
        <p:spPr>
          <a:xfrm>
            <a:off x="3605348" y="749288"/>
            <a:ext cx="7881257" cy="954107"/>
          </a:xfrm>
          <a:prstGeom prst="rect">
            <a:avLst/>
          </a:prstGeom>
          <a:solidFill>
            <a:schemeClr val="accent5"/>
          </a:solidFill>
          <a:ln>
            <a:solidFill>
              <a:schemeClr val="accent5"/>
            </a:solidFill>
          </a:ln>
        </p:spPr>
        <p:txBody>
          <a:bodyPr wrap="square" rtlCol="0">
            <a:spAutoFit/>
          </a:bodyPr>
          <a:lstStyle/>
          <a:p>
            <a:r>
              <a:rPr lang="en-US" sz="2800" b="1" u="sng" dirty="0"/>
              <a:t>Evaluate</a:t>
            </a:r>
            <a:r>
              <a:rPr lang="en-US" sz="2800" b="1" dirty="0"/>
              <a:t> information with an awareness of authority, validity, and bias</a:t>
            </a:r>
          </a:p>
        </p:txBody>
      </p:sp>
      <p:pic>
        <p:nvPicPr>
          <p:cNvPr id="2050" name="Picture 2" descr="SUNY - The State University of New York | Facebook">
            <a:extLst>
              <a:ext uri="{FF2B5EF4-FFF2-40B4-BE49-F238E27FC236}">
                <a16:creationId xmlns:a16="http://schemas.microsoft.com/office/drawing/2014/main" id="{2A1F9D00-4F23-4CD6-97A8-25DF83DD24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097" y="2357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209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icture Placeholder 7">
            <a:extLst>
              <a:ext uri="{FF2B5EF4-FFF2-40B4-BE49-F238E27FC236}">
                <a16:creationId xmlns:a16="http://schemas.microsoft.com/office/drawing/2014/main" id="{0745C28C-EE2E-474E-BA50-23ADFB04EC21}"/>
              </a:ext>
            </a:extLst>
          </p:cNvPr>
          <p:cNvGraphicFramePr>
            <a:graphicFrameLocks noGrp="1"/>
          </p:cNvGraphicFramePr>
          <p:nvPr>
            <p:ph type="pic" idx="1"/>
            <p:extLst>
              <p:ext uri="{D42A27DB-BD31-4B8C-83A1-F6EECF244321}">
                <p14:modId xmlns:p14="http://schemas.microsoft.com/office/powerpoint/2010/main" val="1662217242"/>
              </p:ext>
            </p:extLst>
          </p:nvPr>
        </p:nvGraphicFramePr>
        <p:xfrm>
          <a:off x="3732885" y="366623"/>
          <a:ext cx="8254328" cy="6362789"/>
        </p:xfrm>
        <a:graphic>
          <a:graphicData uri="http://schemas.openxmlformats.org/drawingml/2006/table">
            <a:tbl>
              <a:tblPr firstRow="1" firstCol="1" bandRow="1">
                <a:tableStyleId>{21E4AEA4-8DFA-4A89-87EB-49C32662AFE0}</a:tableStyleId>
              </a:tblPr>
              <a:tblGrid>
                <a:gridCol w="1000602">
                  <a:extLst>
                    <a:ext uri="{9D8B030D-6E8A-4147-A177-3AD203B41FA5}">
                      <a16:colId xmlns:a16="http://schemas.microsoft.com/office/drawing/2014/main" val="407865490"/>
                    </a:ext>
                  </a:extLst>
                </a:gridCol>
                <a:gridCol w="1397506">
                  <a:extLst>
                    <a:ext uri="{9D8B030D-6E8A-4147-A177-3AD203B41FA5}">
                      <a16:colId xmlns:a16="http://schemas.microsoft.com/office/drawing/2014/main" val="1054296933"/>
                    </a:ext>
                  </a:extLst>
                </a:gridCol>
                <a:gridCol w="1620975">
                  <a:extLst>
                    <a:ext uri="{9D8B030D-6E8A-4147-A177-3AD203B41FA5}">
                      <a16:colId xmlns:a16="http://schemas.microsoft.com/office/drawing/2014/main" val="134060931"/>
                    </a:ext>
                  </a:extLst>
                </a:gridCol>
                <a:gridCol w="1620975">
                  <a:extLst>
                    <a:ext uri="{9D8B030D-6E8A-4147-A177-3AD203B41FA5}">
                      <a16:colId xmlns:a16="http://schemas.microsoft.com/office/drawing/2014/main" val="2792138816"/>
                    </a:ext>
                  </a:extLst>
                </a:gridCol>
                <a:gridCol w="1681010">
                  <a:extLst>
                    <a:ext uri="{9D8B030D-6E8A-4147-A177-3AD203B41FA5}">
                      <a16:colId xmlns:a16="http://schemas.microsoft.com/office/drawing/2014/main" val="3002559353"/>
                    </a:ext>
                  </a:extLst>
                </a:gridCol>
                <a:gridCol w="831833">
                  <a:extLst>
                    <a:ext uri="{9D8B030D-6E8A-4147-A177-3AD203B41FA5}">
                      <a16:colId xmlns:a16="http://schemas.microsoft.com/office/drawing/2014/main" val="418073518"/>
                    </a:ext>
                  </a:extLst>
                </a:gridCol>
                <a:gridCol w="101427">
                  <a:extLst>
                    <a:ext uri="{9D8B030D-6E8A-4147-A177-3AD203B41FA5}">
                      <a16:colId xmlns:a16="http://schemas.microsoft.com/office/drawing/2014/main" val="1589678482"/>
                    </a:ext>
                  </a:extLst>
                </a:gridCol>
              </a:tblGrid>
              <a:tr h="448687">
                <a:tc>
                  <a:txBody>
                    <a:bodyPr/>
                    <a:lstStyle/>
                    <a:p>
                      <a:pPr marL="0" marR="0">
                        <a:lnSpc>
                          <a:spcPct val="107000"/>
                        </a:lnSpc>
                        <a:spcBef>
                          <a:spcPts val="0"/>
                        </a:spcBef>
                        <a:spcAft>
                          <a:spcPts val="0"/>
                        </a:spcAft>
                      </a:pPr>
                      <a:r>
                        <a:rPr lang="en-US" sz="1400">
                          <a:effectLst/>
                        </a:rPr>
                        <a:t> </a:t>
                      </a:r>
                    </a:p>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gn="ctr">
                        <a:lnSpc>
                          <a:spcPct val="107000"/>
                        </a:lnSpc>
                        <a:spcBef>
                          <a:spcPts val="0"/>
                        </a:spcBef>
                        <a:spcAft>
                          <a:spcPts val="0"/>
                        </a:spcAft>
                      </a:pPr>
                      <a:r>
                        <a:rPr lang="en-US" sz="1400">
                          <a:effectLst/>
                        </a:rPr>
                        <a:t>1 Point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gn="ctr">
                        <a:lnSpc>
                          <a:spcPct val="107000"/>
                        </a:lnSpc>
                        <a:spcBef>
                          <a:spcPts val="0"/>
                        </a:spcBef>
                        <a:spcAft>
                          <a:spcPts val="0"/>
                        </a:spcAft>
                      </a:pPr>
                      <a:r>
                        <a:rPr lang="en-US" sz="1400">
                          <a:effectLst/>
                        </a:rPr>
                        <a:t>2 points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gn="ctr">
                        <a:lnSpc>
                          <a:spcPct val="107000"/>
                        </a:lnSpc>
                        <a:spcBef>
                          <a:spcPts val="0"/>
                        </a:spcBef>
                        <a:spcAft>
                          <a:spcPts val="0"/>
                        </a:spcAft>
                      </a:pPr>
                      <a:r>
                        <a:rPr lang="en-US" sz="1400">
                          <a:effectLst/>
                        </a:rPr>
                        <a:t>3 points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gn="ctr">
                        <a:lnSpc>
                          <a:spcPct val="107000"/>
                        </a:lnSpc>
                        <a:spcBef>
                          <a:spcPts val="0"/>
                        </a:spcBef>
                        <a:spcAft>
                          <a:spcPts val="0"/>
                        </a:spcAft>
                      </a:pPr>
                      <a:r>
                        <a:rPr lang="en-US" sz="1400">
                          <a:effectLst/>
                        </a:rPr>
                        <a:t>4 points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gn="ctr">
                        <a:lnSpc>
                          <a:spcPct val="107000"/>
                        </a:lnSpc>
                        <a:spcBef>
                          <a:spcPts val="0"/>
                        </a:spcBef>
                        <a:spcAft>
                          <a:spcPts val="0"/>
                        </a:spcAft>
                      </a:pPr>
                      <a:r>
                        <a:rPr lang="en-US" sz="1400">
                          <a:effectLst/>
                        </a:rPr>
                        <a:t>Score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20393696"/>
                  </a:ext>
                </a:extLst>
              </a:tr>
              <a:tr h="1366354">
                <a:tc>
                  <a:txBody>
                    <a:bodyPr/>
                    <a:lstStyle/>
                    <a:p>
                      <a:pPr marL="0" marR="0">
                        <a:lnSpc>
                          <a:spcPct val="107000"/>
                        </a:lnSpc>
                        <a:spcBef>
                          <a:spcPts val="0"/>
                        </a:spcBef>
                        <a:spcAft>
                          <a:spcPts val="0"/>
                        </a:spcAft>
                      </a:pPr>
                      <a:r>
                        <a:rPr lang="en-US" sz="1400">
                          <a:effectLst/>
                        </a:rPr>
                        <a:t>Currency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dirty="0">
                          <a:effectLst/>
                        </a:rPr>
                        <a:t>No publication dates.</a:t>
                      </a:r>
                    </a:p>
                    <a:p>
                      <a:pPr marL="0" marR="0">
                        <a:lnSpc>
                          <a:spcPct val="107000"/>
                        </a:lnSpc>
                        <a:spcBef>
                          <a:spcPts val="0"/>
                        </a:spcBef>
                        <a:spcAft>
                          <a:spcPts val="0"/>
                        </a:spcAft>
                      </a:pPr>
                      <a:r>
                        <a:rPr lang="en-US" sz="1400" dirty="0">
                          <a:effectLst/>
                        </a:rPr>
                        <a:t>No revisions within the last 18 months</a:t>
                      </a:r>
                    </a:p>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No updates in the past 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Updated in the last 6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Publish date is listed OR has been updated within the last 3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99444291"/>
                  </a:ext>
                </a:extLst>
              </a:tr>
              <a:tr h="1136937">
                <a:tc>
                  <a:txBody>
                    <a:bodyPr/>
                    <a:lstStyle/>
                    <a:p>
                      <a:pPr marL="0" marR="0">
                        <a:lnSpc>
                          <a:spcPct val="107000"/>
                        </a:lnSpc>
                        <a:spcBef>
                          <a:spcPts val="0"/>
                        </a:spcBef>
                        <a:spcAft>
                          <a:spcPts val="0"/>
                        </a:spcAft>
                      </a:pPr>
                      <a:r>
                        <a:rPr lang="en-US" sz="1400">
                          <a:effectLst/>
                        </a:rPr>
                        <a:t>Reliability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Information is not verifiable. Resources not documented.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Some resources are not documented. Some links do not work.</a:t>
                      </a:r>
                    </a:p>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Most resources are documented. All links work.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Well organized. Resources documented. All links work.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30119862"/>
                  </a:ext>
                </a:extLst>
              </a:tr>
              <a:tr h="1366354">
                <a:tc>
                  <a:txBody>
                    <a:bodyPr/>
                    <a:lstStyle/>
                    <a:p>
                      <a:pPr marL="0" marR="0">
                        <a:lnSpc>
                          <a:spcPct val="107000"/>
                        </a:lnSpc>
                        <a:spcBef>
                          <a:spcPts val="0"/>
                        </a:spcBef>
                        <a:spcAft>
                          <a:spcPts val="0"/>
                        </a:spcAft>
                      </a:pPr>
                      <a:r>
                        <a:rPr lang="en-US" sz="1400">
                          <a:effectLst/>
                        </a:rPr>
                        <a:t>Authority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dirty="0">
                          <a:effectLst/>
                        </a:rPr>
                        <a:t>No author listed and no contact info provided.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No author listed. Contact info included.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dirty="0">
                          <a:effectLst/>
                        </a:rPr>
                        <a:t>Author is listed without credentials. Unsure if the author is creator.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dirty="0">
                          <a:effectLst/>
                        </a:rPr>
                        <a:t>Author is listed with credentials. Author is originator of information. Contact info is provided.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9171889"/>
                  </a:ext>
                </a:extLst>
              </a:tr>
              <a:tr h="1595770">
                <a:tc>
                  <a:txBody>
                    <a:bodyPr/>
                    <a:lstStyle/>
                    <a:p>
                      <a:pPr marL="0" marR="0">
                        <a:lnSpc>
                          <a:spcPct val="107000"/>
                        </a:lnSpc>
                        <a:spcBef>
                          <a:spcPts val="0"/>
                        </a:spcBef>
                        <a:spcAft>
                          <a:spcPts val="0"/>
                        </a:spcAft>
                      </a:pPr>
                      <a:r>
                        <a:rPr lang="en-US" sz="1400">
                          <a:effectLst/>
                        </a:rPr>
                        <a:t>Purpose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Too much advertising makes content unclear.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dirty="0">
                          <a:effectLst/>
                        </a:rPr>
                        <a:t>Purpose is to sell, entertain, or persuade. Source contains a lot of advertising and bias. </a:t>
                      </a:r>
                    </a:p>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dirty="0">
                          <a:effectLst/>
                        </a:rPr>
                        <a:t>Purpose is to inform and teach. Contains some advertising. Minimal bias.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dirty="0">
                          <a:effectLst/>
                        </a:rPr>
                        <a:t>Purpose is to inform and teach. Contains very little advertising. Minimal to no bias.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a:txBody>
                    <a:bodyPr/>
                    <a:lstStyle/>
                    <a:p>
                      <a:pPr marL="0" marR="0">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81432057"/>
                  </a:ext>
                </a:extLst>
              </a:tr>
              <a:tr h="448687">
                <a:tc gridSpan="7">
                  <a:txBody>
                    <a:bodyPr/>
                    <a:lstStyle/>
                    <a:p>
                      <a:pPr marL="0" marR="0">
                        <a:lnSpc>
                          <a:spcPct val="107000"/>
                        </a:lnSpc>
                        <a:spcBef>
                          <a:spcPts val="0"/>
                        </a:spcBef>
                        <a:spcAft>
                          <a:spcPts val="0"/>
                        </a:spcAft>
                      </a:pPr>
                      <a:r>
                        <a:rPr lang="en-US" sz="1400" dirty="0">
                          <a:effectLst/>
                        </a:rPr>
                        <a:t>*(A good source will have a total score of 14-16)                    TOTAL SCORE: </a:t>
                      </a:r>
                    </a:p>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506" marR="6450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8665382"/>
                  </a:ext>
                </a:extLst>
              </a:tr>
            </a:tbl>
          </a:graphicData>
        </a:graphic>
      </p:graphicFrame>
      <p:sp>
        <p:nvSpPr>
          <p:cNvPr id="11" name="Rectangle 10">
            <a:extLst>
              <a:ext uri="{FF2B5EF4-FFF2-40B4-BE49-F238E27FC236}">
                <a16:creationId xmlns:a16="http://schemas.microsoft.com/office/drawing/2014/main" id="{DEA7C945-C687-4E14-AB19-E00AF1DBB2C2}"/>
              </a:ext>
            </a:extLst>
          </p:cNvPr>
          <p:cNvSpPr/>
          <p:nvPr/>
        </p:nvSpPr>
        <p:spPr>
          <a:xfrm>
            <a:off x="0" y="0"/>
            <a:ext cx="344463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1">
            <a:extLst>
              <a:ext uri="{FF2B5EF4-FFF2-40B4-BE49-F238E27FC236}">
                <a16:creationId xmlns:a16="http://schemas.microsoft.com/office/drawing/2014/main" id="{4995B783-2968-4BFD-BD2F-B9ADB5E4ED82}"/>
              </a:ext>
            </a:extLst>
          </p:cNvPr>
          <p:cNvSpPr>
            <a:spLocks noChangeArrowheads="1"/>
          </p:cNvSpPr>
          <p:nvPr/>
        </p:nvSpPr>
        <p:spPr bwMode="auto">
          <a:xfrm>
            <a:off x="15637" y="1748909"/>
            <a:ext cx="2745899"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Website &amp; URL: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Citation: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latin typeface="Arial" panose="020B0604020202020204" pitchFamily="34" charset="0"/>
              </a:rPr>
              <a:t>Would you use this website for your project? Why or Why not?</a:t>
            </a:r>
          </a:p>
        </p:txBody>
      </p:sp>
      <p:sp>
        <p:nvSpPr>
          <p:cNvPr id="12" name="TextBox 11">
            <a:extLst>
              <a:ext uri="{FF2B5EF4-FFF2-40B4-BE49-F238E27FC236}">
                <a16:creationId xmlns:a16="http://schemas.microsoft.com/office/drawing/2014/main" id="{44386E1A-EFD8-4129-9098-78FB0DF7E90E}"/>
              </a:ext>
            </a:extLst>
          </p:cNvPr>
          <p:cNvSpPr txBox="1"/>
          <p:nvPr/>
        </p:nvSpPr>
        <p:spPr>
          <a:xfrm rot="20657617">
            <a:off x="333731" y="464045"/>
            <a:ext cx="2777173" cy="7694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dirty="0"/>
              <a:t>CRAP Test</a:t>
            </a:r>
          </a:p>
        </p:txBody>
      </p:sp>
    </p:spTree>
    <p:extLst>
      <p:ext uri="{BB962C8B-B14F-4D97-AF65-F5344CB8AC3E}">
        <p14:creationId xmlns:p14="http://schemas.microsoft.com/office/powerpoint/2010/main" val="2306880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E1D-AA61-4074-80A1-EA5154DBA362}"/>
              </a:ext>
            </a:extLst>
          </p:cNvPr>
          <p:cNvSpPr>
            <a:spLocks noGrp="1"/>
          </p:cNvSpPr>
          <p:nvPr>
            <p:ph type="title"/>
          </p:nvPr>
        </p:nvSpPr>
        <p:spPr>
          <a:xfrm>
            <a:off x="252919" y="1123838"/>
            <a:ext cx="2947482" cy="686490"/>
          </a:xfrm>
        </p:spPr>
        <p:txBody>
          <a:bodyPr anchor="t">
            <a:normAutofit fontScale="90000"/>
          </a:bodyPr>
          <a:lstStyle/>
          <a:p>
            <a:pPr algn="ctr"/>
            <a:r>
              <a:rPr lang="en-US" dirty="0"/>
              <a:t>Outcome 3</a:t>
            </a:r>
            <a:br>
              <a:rPr lang="en-US" dirty="0"/>
            </a:br>
            <a:endParaRPr lang="en-US" dirty="0"/>
          </a:p>
        </p:txBody>
      </p:sp>
      <p:sp>
        <p:nvSpPr>
          <p:cNvPr id="4" name="TextBox 3">
            <a:extLst>
              <a:ext uri="{FF2B5EF4-FFF2-40B4-BE49-F238E27FC236}">
                <a16:creationId xmlns:a16="http://schemas.microsoft.com/office/drawing/2014/main" id="{2051B931-6022-4EB0-9D6D-F86C8E8F61E3}"/>
              </a:ext>
            </a:extLst>
          </p:cNvPr>
          <p:cNvSpPr txBox="1"/>
          <p:nvPr/>
        </p:nvSpPr>
        <p:spPr>
          <a:xfrm>
            <a:off x="3605348" y="749288"/>
            <a:ext cx="7881257" cy="1384995"/>
          </a:xfrm>
          <a:prstGeom prst="rect">
            <a:avLst/>
          </a:prstGeom>
          <a:solidFill>
            <a:schemeClr val="accent5"/>
          </a:solidFill>
          <a:ln>
            <a:solidFill>
              <a:schemeClr val="accent5"/>
            </a:solidFill>
          </a:ln>
        </p:spPr>
        <p:txBody>
          <a:bodyPr wrap="square" rtlCol="0">
            <a:spAutoFit/>
          </a:bodyPr>
          <a:lstStyle/>
          <a:p>
            <a:pPr marL="0" lvl="1">
              <a:buClr>
                <a:schemeClr val="bg1"/>
              </a:buClr>
            </a:pPr>
            <a:r>
              <a:rPr lang="en-US" sz="2800" b="1" u="sng" dirty="0">
                <a:solidFill>
                  <a:srgbClr val="FFFFFF"/>
                </a:solidFill>
              </a:rPr>
              <a:t>Demonstrate </a:t>
            </a:r>
            <a:r>
              <a:rPr lang="en-US" sz="2800" b="1" dirty="0">
                <a:solidFill>
                  <a:srgbClr val="FFFFFF"/>
                </a:solidFill>
              </a:rPr>
              <a:t>an understanding of the ethical dimensions of information use, creation, and dissemination</a:t>
            </a:r>
          </a:p>
        </p:txBody>
      </p:sp>
      <p:pic>
        <p:nvPicPr>
          <p:cNvPr id="2050" name="Picture 2" descr="SUNY - The State University of New York | Facebook">
            <a:extLst>
              <a:ext uri="{FF2B5EF4-FFF2-40B4-BE49-F238E27FC236}">
                <a16:creationId xmlns:a16="http://schemas.microsoft.com/office/drawing/2014/main" id="{2A1F9D00-4F23-4CD6-97A8-25DF83DD2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97" y="2357437"/>
            <a:ext cx="2143125" cy="2143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2">
            <a:extLst>
              <a:ext uri="{FF2B5EF4-FFF2-40B4-BE49-F238E27FC236}">
                <a16:creationId xmlns:a16="http://schemas.microsoft.com/office/drawing/2014/main" id="{F1055F7E-EF8A-414D-A744-1CDB2CF48487}"/>
              </a:ext>
            </a:extLst>
          </p:cNvPr>
          <p:cNvGraphicFramePr>
            <a:graphicFrameLocks/>
          </p:cNvGraphicFramePr>
          <p:nvPr>
            <p:extLst>
              <p:ext uri="{D42A27DB-BD31-4B8C-83A1-F6EECF244321}">
                <p14:modId xmlns:p14="http://schemas.microsoft.com/office/powerpoint/2010/main" val="4207793143"/>
              </p:ext>
            </p:extLst>
          </p:nvPr>
        </p:nvGraphicFramePr>
        <p:xfrm>
          <a:off x="3605347" y="2357437"/>
          <a:ext cx="7931555" cy="4229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5848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E1D-AA61-4074-80A1-EA5154DBA362}"/>
              </a:ext>
            </a:extLst>
          </p:cNvPr>
          <p:cNvSpPr>
            <a:spLocks noGrp="1"/>
          </p:cNvSpPr>
          <p:nvPr>
            <p:ph type="title"/>
          </p:nvPr>
        </p:nvSpPr>
        <p:spPr>
          <a:xfrm>
            <a:off x="252919" y="1123838"/>
            <a:ext cx="2947482" cy="686490"/>
          </a:xfrm>
        </p:spPr>
        <p:txBody>
          <a:bodyPr anchor="t">
            <a:normAutofit fontScale="90000"/>
          </a:bodyPr>
          <a:lstStyle/>
          <a:p>
            <a:pPr algn="ctr"/>
            <a:r>
              <a:rPr lang="en-US" dirty="0"/>
              <a:t>Outcome 3</a:t>
            </a:r>
            <a:br>
              <a:rPr lang="en-US" dirty="0"/>
            </a:br>
            <a:endParaRPr lang="en-US" dirty="0"/>
          </a:p>
        </p:txBody>
      </p:sp>
      <p:sp>
        <p:nvSpPr>
          <p:cNvPr id="4" name="TextBox 3">
            <a:extLst>
              <a:ext uri="{FF2B5EF4-FFF2-40B4-BE49-F238E27FC236}">
                <a16:creationId xmlns:a16="http://schemas.microsoft.com/office/drawing/2014/main" id="{2051B931-6022-4EB0-9D6D-F86C8E8F61E3}"/>
              </a:ext>
            </a:extLst>
          </p:cNvPr>
          <p:cNvSpPr txBox="1"/>
          <p:nvPr/>
        </p:nvSpPr>
        <p:spPr>
          <a:xfrm>
            <a:off x="3605348" y="749288"/>
            <a:ext cx="7881257" cy="1384995"/>
          </a:xfrm>
          <a:prstGeom prst="rect">
            <a:avLst/>
          </a:prstGeom>
          <a:solidFill>
            <a:schemeClr val="accent5"/>
          </a:solidFill>
          <a:ln>
            <a:solidFill>
              <a:schemeClr val="accent5"/>
            </a:solidFill>
          </a:ln>
        </p:spPr>
        <p:txBody>
          <a:bodyPr wrap="square" rtlCol="0">
            <a:spAutoFit/>
          </a:bodyPr>
          <a:lstStyle/>
          <a:p>
            <a:pPr marL="0" lvl="1">
              <a:buClr>
                <a:schemeClr val="bg1"/>
              </a:buClr>
            </a:pPr>
            <a:r>
              <a:rPr lang="en-US" sz="2800" b="1" u="sng" dirty="0">
                <a:solidFill>
                  <a:srgbClr val="FFFFFF"/>
                </a:solidFill>
              </a:rPr>
              <a:t>Demonstrate </a:t>
            </a:r>
            <a:r>
              <a:rPr lang="en-US" sz="2800" b="1" dirty="0">
                <a:solidFill>
                  <a:srgbClr val="FFFFFF"/>
                </a:solidFill>
              </a:rPr>
              <a:t>an understanding of the ethical dimensions of information use, creation, and dissemination</a:t>
            </a:r>
          </a:p>
        </p:txBody>
      </p:sp>
      <p:sp>
        <p:nvSpPr>
          <p:cNvPr id="3" name="Rectangle 2">
            <a:extLst>
              <a:ext uri="{FF2B5EF4-FFF2-40B4-BE49-F238E27FC236}">
                <a16:creationId xmlns:a16="http://schemas.microsoft.com/office/drawing/2014/main" id="{E32AA362-A26C-450E-9D24-6F2BDC462AF6}"/>
              </a:ext>
            </a:extLst>
          </p:cNvPr>
          <p:cNvSpPr/>
          <p:nvPr/>
        </p:nvSpPr>
        <p:spPr>
          <a:xfrm>
            <a:off x="3605348" y="2357437"/>
            <a:ext cx="8023234" cy="1200329"/>
          </a:xfrm>
          <a:prstGeom prst="rect">
            <a:avLst/>
          </a:prstGeom>
        </p:spPr>
        <p:txBody>
          <a:bodyPr wrap="square">
            <a:spAutoFit/>
          </a:bodyPr>
          <a:lstStyle/>
          <a:p>
            <a:pPr marL="0" lvl="1" indent="0">
              <a:buNone/>
            </a:pPr>
            <a:r>
              <a:rPr lang="en-US" sz="3600" b="1" dirty="0"/>
              <a:t>Example: </a:t>
            </a:r>
          </a:p>
          <a:p>
            <a:pPr marL="0" lvl="1" indent="0">
              <a:buNone/>
            </a:pPr>
            <a:r>
              <a:rPr lang="en-US" sz="3600" b="1" dirty="0">
                <a:solidFill>
                  <a:schemeClr val="accent1"/>
                </a:solidFill>
              </a:rPr>
              <a:t>Rubric Category for Assessment</a:t>
            </a:r>
            <a:endParaRPr lang="en-US" dirty="0"/>
          </a:p>
        </p:txBody>
      </p:sp>
      <p:graphicFrame>
        <p:nvGraphicFramePr>
          <p:cNvPr id="8" name="Table 7">
            <a:extLst>
              <a:ext uri="{FF2B5EF4-FFF2-40B4-BE49-F238E27FC236}">
                <a16:creationId xmlns:a16="http://schemas.microsoft.com/office/drawing/2014/main" id="{2AF98147-FD15-47F3-B3E0-2611B830D2B3}"/>
              </a:ext>
            </a:extLst>
          </p:cNvPr>
          <p:cNvGraphicFramePr>
            <a:graphicFrameLocks noGrp="1"/>
          </p:cNvGraphicFramePr>
          <p:nvPr>
            <p:extLst>
              <p:ext uri="{D42A27DB-BD31-4B8C-83A1-F6EECF244321}">
                <p14:modId xmlns:p14="http://schemas.microsoft.com/office/powerpoint/2010/main" val="2787854633"/>
              </p:ext>
            </p:extLst>
          </p:nvPr>
        </p:nvGraphicFramePr>
        <p:xfrm>
          <a:off x="92364" y="3557766"/>
          <a:ext cx="11394242" cy="3195465"/>
        </p:xfrm>
        <a:graphic>
          <a:graphicData uri="http://schemas.openxmlformats.org/drawingml/2006/table">
            <a:tbl>
              <a:tblPr firstRow="1" firstCol="1" bandRow="1">
                <a:tableStyleId>{7DF18680-E054-41AD-8BC1-D1AEF772440D}</a:tableStyleId>
              </a:tblPr>
              <a:tblGrid>
                <a:gridCol w="1249527">
                  <a:extLst>
                    <a:ext uri="{9D8B030D-6E8A-4147-A177-3AD203B41FA5}">
                      <a16:colId xmlns:a16="http://schemas.microsoft.com/office/drawing/2014/main" val="1920379853"/>
                    </a:ext>
                  </a:extLst>
                </a:gridCol>
                <a:gridCol w="2442167">
                  <a:extLst>
                    <a:ext uri="{9D8B030D-6E8A-4147-A177-3AD203B41FA5}">
                      <a16:colId xmlns:a16="http://schemas.microsoft.com/office/drawing/2014/main" val="2027521653"/>
                    </a:ext>
                  </a:extLst>
                </a:gridCol>
                <a:gridCol w="2567516">
                  <a:extLst>
                    <a:ext uri="{9D8B030D-6E8A-4147-A177-3AD203B41FA5}">
                      <a16:colId xmlns:a16="http://schemas.microsoft.com/office/drawing/2014/main" val="1396416007"/>
                    </a:ext>
                  </a:extLst>
                </a:gridCol>
                <a:gridCol w="2567516">
                  <a:extLst>
                    <a:ext uri="{9D8B030D-6E8A-4147-A177-3AD203B41FA5}">
                      <a16:colId xmlns:a16="http://schemas.microsoft.com/office/drawing/2014/main" val="3470911706"/>
                    </a:ext>
                  </a:extLst>
                </a:gridCol>
                <a:gridCol w="2567516">
                  <a:extLst>
                    <a:ext uri="{9D8B030D-6E8A-4147-A177-3AD203B41FA5}">
                      <a16:colId xmlns:a16="http://schemas.microsoft.com/office/drawing/2014/main" val="1216393374"/>
                    </a:ext>
                  </a:extLst>
                </a:gridCol>
              </a:tblGrid>
              <a:tr h="452265">
                <a:tc>
                  <a:txBody>
                    <a:bodyPr/>
                    <a:lstStyle/>
                    <a:p>
                      <a:pPr marL="0" marR="0" algn="ctr">
                        <a:spcBef>
                          <a:spcPts val="0"/>
                        </a:spcBef>
                        <a:spcAft>
                          <a:spcPts val="0"/>
                        </a:spcAft>
                      </a:pPr>
                      <a:r>
                        <a:rPr lang="en-US" sz="2400" dirty="0">
                          <a:effectLst/>
                        </a:rPr>
                        <a:t>Criteria</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dirty="0">
                          <a:effectLst/>
                        </a:rPr>
                        <a:t>A</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dirty="0">
                          <a:effectLst/>
                        </a:rPr>
                        <a:t>B</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a:effectLst/>
                        </a:rPr>
                        <a:t>C</a:t>
                      </a:r>
                      <a:endParaRPr lang="en-US" sz="240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lgn="ctr">
                        <a:spcBef>
                          <a:spcPts val="0"/>
                        </a:spcBef>
                        <a:spcAft>
                          <a:spcPts val="0"/>
                        </a:spcAft>
                      </a:pPr>
                      <a:r>
                        <a:rPr lang="en-US" sz="2400">
                          <a:effectLst/>
                        </a:rPr>
                        <a:t>D-F</a:t>
                      </a:r>
                      <a:endParaRPr lang="en-US" sz="2400">
                        <a:effectLst/>
                        <a:latin typeface="Times New Roman" panose="02020603050405020304" pitchFamily="18" charset="0"/>
                        <a:ea typeface="Calibri" panose="020F0502020204030204" pitchFamily="34" charset="0"/>
                      </a:endParaRPr>
                    </a:p>
                  </a:txBody>
                  <a:tcPr marL="57942" marR="57942" marT="0" marB="0"/>
                </a:tc>
                <a:extLst>
                  <a:ext uri="{0D108BD9-81ED-4DB2-BD59-A6C34878D82A}">
                    <a16:rowId xmlns:a16="http://schemas.microsoft.com/office/drawing/2014/main" val="3459163915"/>
                  </a:ext>
                </a:extLst>
              </a:tr>
              <a:tr h="1332307">
                <a:tc>
                  <a:txBody>
                    <a:bodyPr/>
                    <a:lstStyle/>
                    <a:p>
                      <a:pPr marL="0" marR="0" algn="ctr">
                        <a:spcBef>
                          <a:spcPts val="0"/>
                        </a:spcBef>
                        <a:spcAft>
                          <a:spcPts val="0"/>
                        </a:spcAft>
                      </a:pPr>
                      <a:r>
                        <a:rPr lang="en-US" sz="1800" dirty="0">
                          <a:effectLst/>
                        </a:rPr>
                        <a:t>MLA Citations and Formatting</a:t>
                      </a:r>
                      <a:endParaRPr lang="en-US" sz="2400" dirty="0">
                        <a:effectLst/>
                        <a:latin typeface="Times New Roman" panose="02020603050405020304" pitchFamily="18" charset="0"/>
                        <a:ea typeface="Calibri" panose="020F0502020204030204" pitchFamily="34" charset="0"/>
                      </a:endParaRPr>
                    </a:p>
                  </a:txBody>
                  <a:tcPr marL="57942" marR="57942" marT="0" marB="0" anchor="ctr"/>
                </a:tc>
                <a:tc>
                  <a:txBody>
                    <a:bodyPr/>
                    <a:lstStyle/>
                    <a:p>
                      <a:pPr marL="0" marR="0">
                        <a:spcBef>
                          <a:spcPts val="0"/>
                        </a:spcBef>
                        <a:spcAft>
                          <a:spcPts val="0"/>
                        </a:spcAft>
                      </a:pPr>
                      <a:r>
                        <a:rPr lang="en-US" sz="1800" kern="1200" dirty="0">
                          <a:effectLst/>
                        </a:rPr>
                        <a:t>Every citation follows MLA formatting with no or minimal errors. Outside sources correctly handled in-text.</a:t>
                      </a:r>
                    </a:p>
                    <a:p>
                      <a:pPr marL="0" marR="0">
                        <a:spcBef>
                          <a:spcPts val="0"/>
                        </a:spcBef>
                        <a:spcAft>
                          <a:spcPts val="0"/>
                        </a:spcAft>
                      </a:pPr>
                      <a:r>
                        <a:rPr lang="en-US" sz="1800" kern="1200" dirty="0">
                          <a:effectLst/>
                        </a:rPr>
                        <a:t>Works Cited listed in order, correct grammar, indents, and overall formatting.</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Every citation follows MLA formatting with minor errors. Outside sources clear in-text.</a:t>
                      </a:r>
                    </a:p>
                    <a:p>
                      <a:pPr marL="0" marR="0">
                        <a:spcBef>
                          <a:spcPts val="0"/>
                        </a:spcBef>
                        <a:spcAft>
                          <a:spcPts val="0"/>
                        </a:spcAft>
                      </a:pPr>
                      <a:r>
                        <a:rPr lang="en-US" sz="1800" kern="1200" dirty="0">
                          <a:effectLst/>
                        </a:rPr>
                        <a:t>Works Cited listed in order, almost correct grammar and overall formatting.</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spcBef>
                          <a:spcPts val="0"/>
                        </a:spcBef>
                        <a:spcAft>
                          <a:spcPts val="0"/>
                        </a:spcAft>
                      </a:pPr>
                      <a:r>
                        <a:rPr lang="en-US" sz="1800" kern="1200">
                          <a:effectLst/>
                        </a:rPr>
                        <a:t>Attempts to follow MLA formatting with errors. Attempted in-text citations with consistent errors. </a:t>
                      </a:r>
                    </a:p>
                    <a:p>
                      <a:pPr marL="0" marR="0">
                        <a:spcBef>
                          <a:spcPts val="0"/>
                        </a:spcBef>
                        <a:spcAft>
                          <a:spcPts val="0"/>
                        </a:spcAft>
                      </a:pPr>
                      <a:r>
                        <a:rPr lang="en-US" sz="1800" kern="1200">
                          <a:effectLst/>
                        </a:rPr>
                        <a:t>Works Cited attempts at correct overall formatting with consistent errors in order, grammar, indents, or content.</a:t>
                      </a:r>
                      <a:endParaRPr lang="en-US" sz="2400" dirty="0">
                        <a:effectLst/>
                        <a:latin typeface="Times New Roman" panose="02020603050405020304" pitchFamily="18" charset="0"/>
                        <a:ea typeface="Calibri" panose="020F0502020204030204" pitchFamily="34" charset="0"/>
                      </a:endParaRPr>
                    </a:p>
                  </a:txBody>
                  <a:tcPr marL="57942" marR="57942" marT="0" marB="0"/>
                </a:tc>
                <a:tc>
                  <a:txBody>
                    <a:bodyPr/>
                    <a:lstStyle/>
                    <a:p>
                      <a:pPr marL="0" marR="0">
                        <a:spcBef>
                          <a:spcPts val="0"/>
                        </a:spcBef>
                        <a:spcAft>
                          <a:spcPts val="0"/>
                        </a:spcAft>
                      </a:pPr>
                      <a:r>
                        <a:rPr lang="en-US" sz="1800" kern="1200" dirty="0">
                          <a:effectLst/>
                        </a:rPr>
                        <a:t>Major errors in MLA formatting. In-text citations are inconsistent or missing. </a:t>
                      </a:r>
                    </a:p>
                    <a:p>
                      <a:pPr marL="0" marR="0">
                        <a:spcBef>
                          <a:spcPts val="0"/>
                        </a:spcBef>
                        <a:spcAft>
                          <a:spcPts val="0"/>
                        </a:spcAft>
                      </a:pPr>
                      <a:r>
                        <a:rPr lang="en-US" sz="1800" kern="1200" dirty="0">
                          <a:effectLst/>
                        </a:rPr>
                        <a:t>Work Cited lacks any attempt at correct citations or not included. Major errors in regard to the handling of outside sources. </a:t>
                      </a:r>
                      <a:endParaRPr lang="en-US" sz="2400" dirty="0">
                        <a:effectLst/>
                        <a:latin typeface="Times New Roman" panose="02020603050405020304" pitchFamily="18" charset="0"/>
                        <a:ea typeface="Calibri" panose="020F0502020204030204" pitchFamily="34" charset="0"/>
                      </a:endParaRPr>
                    </a:p>
                  </a:txBody>
                  <a:tcPr marL="57942" marR="57942" marT="0" marB="0"/>
                </a:tc>
                <a:extLst>
                  <a:ext uri="{0D108BD9-81ED-4DB2-BD59-A6C34878D82A}">
                    <a16:rowId xmlns:a16="http://schemas.microsoft.com/office/drawing/2014/main" val="3104334199"/>
                  </a:ext>
                </a:extLst>
              </a:tr>
            </a:tbl>
          </a:graphicData>
        </a:graphic>
      </p:graphicFrame>
      <p:pic>
        <p:nvPicPr>
          <p:cNvPr id="7" name="Picture 6">
            <a:extLst>
              <a:ext uri="{FF2B5EF4-FFF2-40B4-BE49-F238E27FC236}">
                <a16:creationId xmlns:a16="http://schemas.microsoft.com/office/drawing/2014/main" id="{95C81268-3F0C-4C3F-A7FB-106A1BD15A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4014" y="1900754"/>
            <a:ext cx="1261950" cy="1273893"/>
          </a:xfrm>
          <a:prstGeom prst="rect">
            <a:avLst/>
          </a:prstGeom>
        </p:spPr>
      </p:pic>
    </p:spTree>
    <p:extLst>
      <p:ext uri="{BB962C8B-B14F-4D97-AF65-F5344CB8AC3E}">
        <p14:creationId xmlns:p14="http://schemas.microsoft.com/office/powerpoint/2010/main" val="3916463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C829010-59E7-4B6E-AE76-EEE7D0ED0D81}"/>
              </a:ext>
            </a:extLst>
          </p:cNvPr>
          <p:cNvPicPr>
            <a:picLocks noChangeAspect="1"/>
          </p:cNvPicPr>
          <p:nvPr/>
        </p:nvPicPr>
        <p:blipFill>
          <a:blip r:embed="rId3"/>
          <a:stretch>
            <a:fillRect/>
          </a:stretch>
        </p:blipFill>
        <p:spPr>
          <a:xfrm>
            <a:off x="6820" y="-628066"/>
            <a:ext cx="12171195" cy="8114130"/>
          </a:xfrm>
          <a:prstGeom prst="rect">
            <a:avLst/>
          </a:prstGeom>
        </p:spPr>
      </p:pic>
      <p:sp>
        <p:nvSpPr>
          <p:cNvPr id="12" name="Rectangle 11">
            <a:extLst>
              <a:ext uri="{FF2B5EF4-FFF2-40B4-BE49-F238E27FC236}">
                <a16:creationId xmlns:a16="http://schemas.microsoft.com/office/drawing/2014/main" id="{DE6BEBC3-6A99-4A53-9835-9875E0841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1006911-EDB8-4CDF-AEAA-A3FA06085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CC5C942D-C7F4-457E-8689-3ECC764FD067}"/>
              </a:ext>
            </a:extLst>
          </p:cNvPr>
          <p:cNvSpPr txBox="1"/>
          <p:nvPr/>
        </p:nvSpPr>
        <p:spPr>
          <a:xfrm rot="20835929">
            <a:off x="-16045" y="732421"/>
            <a:ext cx="6184880" cy="1200329"/>
          </a:xfrm>
          <a:prstGeom prst="rect">
            <a:avLst/>
          </a:prstGeom>
          <a:solidFill>
            <a:schemeClr val="accent4"/>
          </a:solidFill>
          <a:ln>
            <a:solidFill>
              <a:schemeClr val="accent4"/>
            </a:solid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7200" dirty="0"/>
              <a:t>Thank You!</a:t>
            </a:r>
          </a:p>
        </p:txBody>
      </p:sp>
      <p:sp>
        <p:nvSpPr>
          <p:cNvPr id="8" name="Title 1">
            <a:extLst>
              <a:ext uri="{FF2B5EF4-FFF2-40B4-BE49-F238E27FC236}">
                <a16:creationId xmlns:a16="http://schemas.microsoft.com/office/drawing/2014/main" id="{84DC63A8-84E0-4933-B553-974930CEDD23}"/>
              </a:ext>
            </a:extLst>
          </p:cNvPr>
          <p:cNvSpPr>
            <a:spLocks noGrp="1"/>
          </p:cNvSpPr>
          <p:nvPr>
            <p:ph type="ctrTitle"/>
          </p:nvPr>
        </p:nvSpPr>
        <p:spPr>
          <a:xfrm>
            <a:off x="964967" y="1993648"/>
            <a:ext cx="8007583" cy="2286436"/>
          </a:xfrm>
        </p:spPr>
        <p:txBody>
          <a:bodyPr anchor="t">
            <a:normAutofit fontScale="90000"/>
          </a:bodyPr>
          <a:lstStyle/>
          <a:p>
            <a:br>
              <a:rPr lang="en-US" sz="4600" dirty="0"/>
            </a:br>
            <a:r>
              <a:rPr lang="en-US" sz="5300" b="1" dirty="0">
                <a:solidFill>
                  <a:schemeClr val="tx1"/>
                </a:solidFill>
              </a:rPr>
              <a:t>Need more ideas? Reach Out! </a:t>
            </a:r>
            <a:br>
              <a:rPr lang="en-US" sz="4600" dirty="0"/>
            </a:br>
            <a:br>
              <a:rPr lang="en-US" sz="4600" dirty="0"/>
            </a:br>
            <a:r>
              <a:rPr lang="en-US" sz="2200" dirty="0"/>
              <a:t>*Make sure to add your name to the participants list before you leave!  </a:t>
            </a:r>
            <a:endParaRPr lang="en-US" sz="4600" dirty="0"/>
          </a:p>
        </p:txBody>
      </p:sp>
      <p:pic>
        <p:nvPicPr>
          <p:cNvPr id="11" name="Picture 10">
            <a:extLst>
              <a:ext uri="{FF2B5EF4-FFF2-40B4-BE49-F238E27FC236}">
                <a16:creationId xmlns:a16="http://schemas.microsoft.com/office/drawing/2014/main" id="{C92A0B82-57B5-44D8-B566-F3AB067630BE}"/>
              </a:ext>
            </a:extLst>
          </p:cNvPr>
          <p:cNvPicPr>
            <a:picLocks noChangeAspect="1"/>
          </p:cNvPicPr>
          <p:nvPr/>
        </p:nvPicPr>
        <p:blipFill>
          <a:blip r:embed="rId4"/>
          <a:stretch>
            <a:fillRect/>
          </a:stretch>
        </p:blipFill>
        <p:spPr>
          <a:xfrm>
            <a:off x="292474" y="5275229"/>
            <a:ext cx="4114800" cy="1038225"/>
          </a:xfrm>
          <a:prstGeom prst="rect">
            <a:avLst/>
          </a:prstGeom>
        </p:spPr>
      </p:pic>
      <p:sp>
        <p:nvSpPr>
          <p:cNvPr id="2" name="Rectangle 1">
            <a:extLst>
              <a:ext uri="{FF2B5EF4-FFF2-40B4-BE49-F238E27FC236}">
                <a16:creationId xmlns:a16="http://schemas.microsoft.com/office/drawing/2014/main" id="{636B64FA-1AA0-4E33-AC70-36D6136DD9E2}"/>
              </a:ext>
            </a:extLst>
          </p:cNvPr>
          <p:cNvSpPr/>
          <p:nvPr/>
        </p:nvSpPr>
        <p:spPr>
          <a:xfrm>
            <a:off x="9270263" y="761999"/>
            <a:ext cx="2921737" cy="5334001"/>
          </a:xfrm>
          <a:prstGeom prst="rect">
            <a:avLst/>
          </a:prstGeom>
          <a:solidFill>
            <a:schemeClr val="accent4">
              <a:tint val="65000"/>
              <a:alpha val="88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chemeClr val="accent1"/>
                </a:solidFill>
              </a:rPr>
              <a:t>Michelle Malinovsky</a:t>
            </a:r>
          </a:p>
          <a:p>
            <a:pPr algn="ctr"/>
            <a:r>
              <a:rPr lang="en-US" sz="1600" dirty="0"/>
              <a:t>m.a.malinovsky@sunyocc.edu</a:t>
            </a:r>
          </a:p>
          <a:p>
            <a:pPr algn="ctr"/>
            <a:endParaRPr lang="en-US" sz="1600" dirty="0"/>
          </a:p>
          <a:p>
            <a:pPr algn="ctr"/>
            <a:r>
              <a:rPr lang="en-US" sz="1600" b="1" dirty="0">
                <a:solidFill>
                  <a:schemeClr val="accent1"/>
                </a:solidFill>
              </a:rPr>
              <a:t>Lisa Hoff</a:t>
            </a:r>
          </a:p>
          <a:p>
            <a:pPr algn="ctr"/>
            <a:r>
              <a:rPr lang="de-DE" sz="1600" dirty="0"/>
              <a:t>l.m.hoff@sunyocc.edu</a:t>
            </a:r>
          </a:p>
          <a:p>
            <a:pPr algn="ctr"/>
            <a:endParaRPr lang="de-DE" sz="1600" dirty="0"/>
          </a:p>
          <a:p>
            <a:pPr algn="ctr"/>
            <a:r>
              <a:rPr lang="de-DE" sz="1600" b="1" dirty="0">
                <a:solidFill>
                  <a:schemeClr val="accent1"/>
                </a:solidFill>
              </a:rPr>
              <a:t>General Questions:</a:t>
            </a:r>
          </a:p>
          <a:p>
            <a:pPr algn="ctr"/>
            <a:r>
              <a:rPr lang="de-DE" sz="1600" dirty="0"/>
              <a:t>library@sunyocc.edu </a:t>
            </a:r>
            <a:endParaRPr lang="en-US" sz="1600" dirty="0"/>
          </a:p>
        </p:txBody>
      </p:sp>
      <p:pic>
        <p:nvPicPr>
          <p:cNvPr id="4" name="Picture 3">
            <a:extLst>
              <a:ext uri="{FF2B5EF4-FFF2-40B4-BE49-F238E27FC236}">
                <a16:creationId xmlns:a16="http://schemas.microsoft.com/office/drawing/2014/main" id="{830216D2-32C7-4517-876A-6AC898590F5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068362" y="875622"/>
            <a:ext cx="1325537" cy="1325537"/>
          </a:xfrm>
          <a:prstGeom prst="rect">
            <a:avLst/>
          </a:prstGeom>
        </p:spPr>
      </p:pic>
    </p:spTree>
    <p:extLst>
      <p:ext uri="{BB962C8B-B14F-4D97-AF65-F5344CB8AC3E}">
        <p14:creationId xmlns:p14="http://schemas.microsoft.com/office/powerpoint/2010/main" val="4106812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A849-BCFD-453A-AD51-5E929E888677}"/>
              </a:ext>
            </a:extLst>
          </p:cNvPr>
          <p:cNvSpPr>
            <a:spLocks noGrp="1"/>
          </p:cNvSpPr>
          <p:nvPr>
            <p:ph type="title"/>
          </p:nvPr>
        </p:nvSpPr>
        <p:spPr/>
        <p:txBody>
          <a:bodyPr/>
          <a:lstStyle/>
          <a:p>
            <a:r>
              <a:rPr lang="en-US" dirty="0"/>
              <a:t>Results &amp; Faculty Response</a:t>
            </a:r>
          </a:p>
        </p:txBody>
      </p:sp>
      <p:sp>
        <p:nvSpPr>
          <p:cNvPr id="3" name="Content Placeholder 2">
            <a:extLst>
              <a:ext uri="{FF2B5EF4-FFF2-40B4-BE49-F238E27FC236}">
                <a16:creationId xmlns:a16="http://schemas.microsoft.com/office/drawing/2014/main" id="{8D0E7B1D-9A9B-45E4-8933-5121F421440A}"/>
              </a:ext>
            </a:extLst>
          </p:cNvPr>
          <p:cNvSpPr>
            <a:spLocks noGrp="1"/>
          </p:cNvSpPr>
          <p:nvPr>
            <p:ph idx="1"/>
          </p:nvPr>
        </p:nvSpPr>
        <p:spPr>
          <a:xfrm>
            <a:off x="3869268" y="212943"/>
            <a:ext cx="7842568" cy="6501008"/>
          </a:xfrm>
          <a:solidFill>
            <a:schemeClr val="bg1">
              <a:alpha val="95000"/>
            </a:schemeClr>
          </a:solidFill>
        </p:spPr>
        <p:txBody>
          <a:bodyPr anchor="ctr" anchorCtr="0">
            <a:normAutofit/>
          </a:bodyPr>
          <a:lstStyle/>
          <a:p>
            <a:r>
              <a:rPr lang="en-US" sz="2800" dirty="0"/>
              <a:t>Workshop Discussions and Questions</a:t>
            </a:r>
          </a:p>
          <a:p>
            <a:pPr lvl="1"/>
            <a:r>
              <a:rPr lang="en-US" sz="2400" dirty="0">
                <a:solidFill>
                  <a:schemeClr val="accent1"/>
                </a:solidFill>
              </a:rPr>
              <a:t>Faculty attention to assignment wording</a:t>
            </a:r>
          </a:p>
          <a:p>
            <a:pPr lvl="1"/>
            <a:r>
              <a:rPr lang="en-US" sz="2400" dirty="0">
                <a:solidFill>
                  <a:schemeClr val="accent1"/>
                </a:solidFill>
              </a:rPr>
              <a:t>Consideration for course content</a:t>
            </a:r>
          </a:p>
          <a:p>
            <a:pPr lvl="1"/>
            <a:r>
              <a:rPr lang="en-US" sz="2400" dirty="0">
                <a:solidFill>
                  <a:schemeClr val="accent1"/>
                </a:solidFill>
              </a:rPr>
              <a:t>Library instructional sessions</a:t>
            </a:r>
          </a:p>
          <a:p>
            <a:pPr lvl="1"/>
            <a:r>
              <a:rPr lang="en-US" sz="2400" dirty="0">
                <a:solidFill>
                  <a:schemeClr val="accent1"/>
                </a:solidFill>
              </a:rPr>
              <a:t>Assumptions of student knowledge</a:t>
            </a:r>
          </a:p>
          <a:p>
            <a:pPr lvl="1"/>
            <a:r>
              <a:rPr lang="en-US" sz="2400" dirty="0">
                <a:solidFill>
                  <a:schemeClr val="accent1"/>
                </a:solidFill>
              </a:rPr>
              <a:t>Discussion of student intimidation</a:t>
            </a:r>
          </a:p>
          <a:p>
            <a:r>
              <a:rPr lang="en-US" sz="2800" dirty="0"/>
              <a:t>Faculty Follow-Up Post-Workshop</a:t>
            </a:r>
          </a:p>
          <a:p>
            <a:pPr lvl="1"/>
            <a:r>
              <a:rPr lang="en-US" sz="2400" dirty="0">
                <a:solidFill>
                  <a:schemeClr val="accent1"/>
                </a:solidFill>
              </a:rPr>
              <a:t>Three Faculty Requested Help in Assignment Revision</a:t>
            </a:r>
          </a:p>
          <a:p>
            <a:pPr lvl="1"/>
            <a:r>
              <a:rPr lang="en-US" sz="2400" dirty="0">
                <a:solidFill>
                  <a:schemeClr val="accent1"/>
                </a:solidFill>
              </a:rPr>
              <a:t>Title III Coordinator attended Session 1, asked for 2 more sessions</a:t>
            </a:r>
          </a:p>
          <a:p>
            <a:r>
              <a:rPr lang="en-US" sz="2800" dirty="0"/>
              <a:t>Outreach </a:t>
            </a:r>
          </a:p>
          <a:p>
            <a:pPr lvl="1"/>
            <a:r>
              <a:rPr lang="en-US" sz="2400" dirty="0">
                <a:solidFill>
                  <a:schemeClr val="accent1"/>
                </a:solidFill>
              </a:rPr>
              <a:t>Participants from historically “hard to reach” departments attended and responded positively</a:t>
            </a:r>
          </a:p>
          <a:p>
            <a:pPr lvl="1"/>
            <a:r>
              <a:rPr lang="en-US" sz="2400" dirty="0">
                <a:solidFill>
                  <a:schemeClr val="accent1"/>
                </a:solidFill>
              </a:rPr>
              <a:t>29 total participants</a:t>
            </a:r>
          </a:p>
          <a:p>
            <a:r>
              <a:rPr lang="en-US" sz="2800" dirty="0"/>
              <a:t>Looking Ahead</a:t>
            </a:r>
          </a:p>
        </p:txBody>
      </p:sp>
    </p:spTree>
    <p:extLst>
      <p:ext uri="{BB962C8B-B14F-4D97-AF65-F5344CB8AC3E}">
        <p14:creationId xmlns:p14="http://schemas.microsoft.com/office/powerpoint/2010/main" val="239676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3A0DB9E-51E1-4C1D-AE21-18B0DCCE1E45}"/>
              </a:ext>
            </a:extLst>
          </p:cNvPr>
          <p:cNvSpPr>
            <a:spLocks noGrp="1"/>
          </p:cNvSpPr>
          <p:nvPr>
            <p:ph type="title"/>
          </p:nvPr>
        </p:nvSpPr>
        <p:spPr>
          <a:xfrm>
            <a:off x="130772" y="2956141"/>
            <a:ext cx="2834640" cy="688931"/>
          </a:xfrm>
        </p:spPr>
        <p:txBody>
          <a:bodyPr>
            <a:normAutofit/>
          </a:bodyPr>
          <a:lstStyle/>
          <a:p>
            <a:r>
              <a:rPr lang="en-US" sz="4000" dirty="0"/>
              <a:t>Who We Are</a:t>
            </a:r>
          </a:p>
        </p:txBody>
      </p:sp>
      <p:sp>
        <p:nvSpPr>
          <p:cNvPr id="35" name="Content Placeholder 34">
            <a:extLst>
              <a:ext uri="{FF2B5EF4-FFF2-40B4-BE49-F238E27FC236}">
                <a16:creationId xmlns:a16="http://schemas.microsoft.com/office/drawing/2014/main" id="{C5750F1B-2386-468F-90EF-4C41ECA8F697}"/>
              </a:ext>
            </a:extLst>
          </p:cNvPr>
          <p:cNvSpPr>
            <a:spLocks noGrp="1"/>
          </p:cNvSpPr>
          <p:nvPr>
            <p:ph idx="1"/>
          </p:nvPr>
        </p:nvSpPr>
        <p:spPr>
          <a:xfrm>
            <a:off x="3874992" y="846052"/>
            <a:ext cx="2458230" cy="2799021"/>
          </a:xfrm>
        </p:spPr>
        <p:txBody>
          <a:bodyPr>
            <a:normAutofit fontScale="85000" lnSpcReduction="20000"/>
          </a:bodyPr>
          <a:lstStyle/>
          <a:p>
            <a:pPr marL="0" indent="0">
              <a:buNone/>
            </a:pPr>
            <a:r>
              <a:rPr lang="en-US" sz="3600" b="1" dirty="0">
                <a:solidFill>
                  <a:schemeClr val="accent1"/>
                </a:solidFill>
              </a:rPr>
              <a:t>Lisa Hoff</a:t>
            </a:r>
          </a:p>
          <a:p>
            <a:r>
              <a:rPr lang="en-US" sz="3600" dirty="0"/>
              <a:t>Librarian, Associate Professor</a:t>
            </a:r>
          </a:p>
          <a:p>
            <a:r>
              <a:rPr lang="en-US" sz="3600" dirty="0"/>
              <a:t>Library Department Chair</a:t>
            </a:r>
          </a:p>
          <a:p>
            <a:endParaRPr lang="en-US" dirty="0"/>
          </a:p>
        </p:txBody>
      </p:sp>
      <p:pic>
        <p:nvPicPr>
          <p:cNvPr id="43" name="Content Placeholder 42">
            <a:extLst>
              <a:ext uri="{FF2B5EF4-FFF2-40B4-BE49-F238E27FC236}">
                <a16:creationId xmlns:a16="http://schemas.microsoft.com/office/drawing/2014/main" id="{5A586F2E-1548-400E-822A-AB546ADC388C}"/>
              </a:ext>
            </a:extLst>
          </p:cNvPr>
          <p:cNvPicPr>
            <a:picLocks noGrp="1" noChangeAspect="1"/>
          </p:cNvPicPr>
          <p:nvPr>
            <p:ph idx="13"/>
          </p:nvPr>
        </p:nvPicPr>
        <p:blipFill>
          <a:blip r:embed="rId2"/>
          <a:stretch>
            <a:fillRect/>
          </a:stretch>
        </p:blipFill>
        <p:spPr>
          <a:xfrm>
            <a:off x="6352411" y="1193357"/>
            <a:ext cx="2028268" cy="2008187"/>
          </a:xfrm>
        </p:spPr>
      </p:pic>
      <p:sp>
        <p:nvSpPr>
          <p:cNvPr id="7" name="Text Placeholder 6">
            <a:extLst>
              <a:ext uri="{FF2B5EF4-FFF2-40B4-BE49-F238E27FC236}">
                <a16:creationId xmlns:a16="http://schemas.microsoft.com/office/drawing/2014/main" id="{5025068C-1746-4F64-9B05-6C9A61003E6D}"/>
              </a:ext>
            </a:extLst>
          </p:cNvPr>
          <p:cNvSpPr>
            <a:spLocks noGrp="1"/>
          </p:cNvSpPr>
          <p:nvPr>
            <p:ph type="body" sz="quarter" idx="15"/>
          </p:nvPr>
        </p:nvSpPr>
        <p:spPr>
          <a:xfrm>
            <a:off x="3874992" y="3973097"/>
            <a:ext cx="2477419" cy="2799020"/>
          </a:xfrm>
        </p:spPr>
        <p:txBody>
          <a:bodyPr>
            <a:noAutofit/>
          </a:bodyPr>
          <a:lstStyle/>
          <a:p>
            <a:pPr marL="0" indent="0">
              <a:buNone/>
            </a:pPr>
            <a:r>
              <a:rPr lang="en-US" sz="3100" b="1" dirty="0">
                <a:solidFill>
                  <a:schemeClr val="accent1"/>
                </a:solidFill>
              </a:rPr>
              <a:t>Michelle Malinovsky</a:t>
            </a:r>
          </a:p>
          <a:p>
            <a:r>
              <a:rPr lang="en-US" sz="3100" dirty="0"/>
              <a:t>Librarian</a:t>
            </a:r>
          </a:p>
          <a:p>
            <a:r>
              <a:rPr lang="en-US" sz="3100" dirty="0"/>
              <a:t>Associate Professor of English</a:t>
            </a:r>
          </a:p>
          <a:p>
            <a:endParaRPr lang="en-US" sz="3100" dirty="0"/>
          </a:p>
        </p:txBody>
      </p:sp>
      <p:sp>
        <p:nvSpPr>
          <p:cNvPr id="39" name="Text Placeholder 38">
            <a:extLst>
              <a:ext uri="{FF2B5EF4-FFF2-40B4-BE49-F238E27FC236}">
                <a16:creationId xmlns:a16="http://schemas.microsoft.com/office/drawing/2014/main" id="{D9FAE77B-D8D6-4468-8F58-11CF1BF86F92}"/>
              </a:ext>
            </a:extLst>
          </p:cNvPr>
          <p:cNvSpPr>
            <a:spLocks noGrp="1"/>
          </p:cNvSpPr>
          <p:nvPr>
            <p:ph type="body" sz="quarter" idx="17"/>
          </p:nvPr>
        </p:nvSpPr>
        <p:spPr>
          <a:xfrm>
            <a:off x="8655762" y="3645073"/>
            <a:ext cx="3131230" cy="3125870"/>
          </a:xfrm>
          <a:solidFill>
            <a:schemeClr val="accent5"/>
          </a:solidFill>
        </p:spPr>
        <p:txBody>
          <a:bodyPr>
            <a:normAutofit/>
          </a:bodyPr>
          <a:lstStyle/>
          <a:p>
            <a:pPr marL="0" indent="0">
              <a:buNone/>
            </a:pPr>
            <a:r>
              <a:rPr lang="en-US" sz="1700" dirty="0"/>
              <a:t>Michelle is the librarian liaison for the School of Liberal Arts and the School of Art, Design, Media, and Music as well as the lead on Instructional Services through Coulter Library. Michelle earned her MLS at Clarion University of Pennsylvania in 2010. She also holds an MA in English and Creative Writing from SNHU.</a:t>
            </a:r>
          </a:p>
        </p:txBody>
      </p:sp>
      <p:pic>
        <p:nvPicPr>
          <p:cNvPr id="49" name="Content Placeholder 48">
            <a:extLst>
              <a:ext uri="{FF2B5EF4-FFF2-40B4-BE49-F238E27FC236}">
                <a16:creationId xmlns:a16="http://schemas.microsoft.com/office/drawing/2014/main" id="{6857C77C-2D62-4BBD-9ECF-E4C71184680D}"/>
              </a:ext>
            </a:extLst>
          </p:cNvPr>
          <p:cNvPicPr>
            <a:picLocks noGrp="1" noChangeAspect="1"/>
          </p:cNvPicPr>
          <p:nvPr>
            <p:ph idx="14"/>
          </p:nvPr>
        </p:nvPicPr>
        <p:blipFill rotWithShape="1">
          <a:blip r:embed="rId3"/>
          <a:srcRect l="2382" t="13041" b="12732"/>
          <a:stretch/>
        </p:blipFill>
        <p:spPr>
          <a:xfrm>
            <a:off x="6449077" y="3971924"/>
            <a:ext cx="1834935" cy="2321990"/>
          </a:xfrm>
        </p:spPr>
      </p:pic>
      <p:sp>
        <p:nvSpPr>
          <p:cNvPr id="50" name="Text Placeholder 38">
            <a:extLst>
              <a:ext uri="{FF2B5EF4-FFF2-40B4-BE49-F238E27FC236}">
                <a16:creationId xmlns:a16="http://schemas.microsoft.com/office/drawing/2014/main" id="{AC98DF66-3E29-4953-91F5-D2A45F3B0097}"/>
              </a:ext>
            </a:extLst>
          </p:cNvPr>
          <p:cNvSpPr txBox="1">
            <a:spLocks/>
          </p:cNvSpPr>
          <p:nvPr/>
        </p:nvSpPr>
        <p:spPr>
          <a:xfrm>
            <a:off x="8655762" y="749831"/>
            <a:ext cx="3131230" cy="2895241"/>
          </a:xfrm>
          <a:prstGeom prst="rect">
            <a:avLst/>
          </a:prstGeom>
          <a:solidFill>
            <a:schemeClr val="bg2"/>
          </a:solidFill>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buNone/>
            </a:pPr>
            <a:r>
              <a:rPr lang="en-US" sz="1700" dirty="0"/>
              <a:t>Lisa is the campus coordinator for Open Education Resources and is a long-standing member of the Faculty  Committee for Learning Outcomes and Assessment. Lisa is the librarian liaison for the School of Health and Math, Science, &amp; Engineering. She earned her MSLIS at Syracuse University in 2011.</a:t>
            </a:r>
          </a:p>
        </p:txBody>
      </p:sp>
      <p:pic>
        <p:nvPicPr>
          <p:cNvPr id="59" name="Picture 58">
            <a:extLst>
              <a:ext uri="{FF2B5EF4-FFF2-40B4-BE49-F238E27FC236}">
                <a16:creationId xmlns:a16="http://schemas.microsoft.com/office/drawing/2014/main" id="{F90D4026-C0E8-4A61-A2B9-DDC6E1C38FD0}"/>
              </a:ext>
            </a:extLst>
          </p:cNvPr>
          <p:cNvPicPr>
            <a:picLocks noChangeAspect="1"/>
          </p:cNvPicPr>
          <p:nvPr/>
        </p:nvPicPr>
        <p:blipFill>
          <a:blip r:embed="rId4"/>
          <a:stretch>
            <a:fillRect/>
          </a:stretch>
        </p:blipFill>
        <p:spPr>
          <a:xfrm>
            <a:off x="742083" y="5578692"/>
            <a:ext cx="2834640" cy="715222"/>
          </a:xfrm>
          <a:prstGeom prst="rect">
            <a:avLst/>
          </a:prstGeom>
        </p:spPr>
      </p:pic>
    </p:spTree>
    <p:extLst>
      <p:ext uri="{BB962C8B-B14F-4D97-AF65-F5344CB8AC3E}">
        <p14:creationId xmlns:p14="http://schemas.microsoft.com/office/powerpoint/2010/main" val="315774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6BEBC3-6A99-4A53-9835-9875E0841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1006911-EDB8-4CDF-AEAA-A3FA06085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CC5C942D-C7F4-457E-8689-3ECC764FD067}"/>
              </a:ext>
            </a:extLst>
          </p:cNvPr>
          <p:cNvSpPr txBox="1"/>
          <p:nvPr/>
        </p:nvSpPr>
        <p:spPr>
          <a:xfrm>
            <a:off x="1478369" y="323561"/>
            <a:ext cx="6184880" cy="1200329"/>
          </a:xfrm>
          <a:prstGeom prst="rect">
            <a:avLst/>
          </a:prstGeom>
          <a:solidFill>
            <a:schemeClr val="bg1"/>
          </a:solidFill>
          <a:ln>
            <a:solidFill>
              <a:schemeClr val="accent4"/>
            </a:solid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7200" dirty="0">
                <a:solidFill>
                  <a:schemeClr val="accent1"/>
                </a:solidFill>
              </a:rPr>
              <a:t>Thank You!</a:t>
            </a:r>
          </a:p>
        </p:txBody>
      </p:sp>
      <p:sp>
        <p:nvSpPr>
          <p:cNvPr id="8" name="Title 1">
            <a:extLst>
              <a:ext uri="{FF2B5EF4-FFF2-40B4-BE49-F238E27FC236}">
                <a16:creationId xmlns:a16="http://schemas.microsoft.com/office/drawing/2014/main" id="{84DC63A8-84E0-4933-B553-974930CEDD23}"/>
              </a:ext>
            </a:extLst>
          </p:cNvPr>
          <p:cNvSpPr>
            <a:spLocks noGrp="1"/>
          </p:cNvSpPr>
          <p:nvPr>
            <p:ph type="ctrTitle"/>
          </p:nvPr>
        </p:nvSpPr>
        <p:spPr>
          <a:xfrm>
            <a:off x="943262" y="2285781"/>
            <a:ext cx="8007583" cy="2286436"/>
          </a:xfrm>
        </p:spPr>
        <p:txBody>
          <a:bodyPr anchor="t">
            <a:normAutofit/>
          </a:bodyPr>
          <a:lstStyle/>
          <a:p>
            <a:br>
              <a:rPr lang="en-US" sz="4600" dirty="0"/>
            </a:br>
            <a:r>
              <a:rPr lang="en-US" sz="5300" b="1" dirty="0">
                <a:solidFill>
                  <a:schemeClr val="tx1"/>
                </a:solidFill>
              </a:rPr>
              <a:t>Questions? Discussion?</a:t>
            </a:r>
            <a:endParaRPr lang="en-US" sz="4600" dirty="0"/>
          </a:p>
        </p:txBody>
      </p:sp>
      <p:sp>
        <p:nvSpPr>
          <p:cNvPr id="2" name="Rectangle 1">
            <a:extLst>
              <a:ext uri="{FF2B5EF4-FFF2-40B4-BE49-F238E27FC236}">
                <a16:creationId xmlns:a16="http://schemas.microsoft.com/office/drawing/2014/main" id="{636B64FA-1AA0-4E33-AC70-36D6136DD9E2}"/>
              </a:ext>
            </a:extLst>
          </p:cNvPr>
          <p:cNvSpPr/>
          <p:nvPr/>
        </p:nvSpPr>
        <p:spPr>
          <a:xfrm>
            <a:off x="9270263" y="761999"/>
            <a:ext cx="2921737" cy="5334001"/>
          </a:xfrm>
          <a:prstGeom prst="rect">
            <a:avLst/>
          </a:prstGeom>
          <a:solidFill>
            <a:schemeClr val="accent4">
              <a:tint val="65000"/>
              <a:alpha val="88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chemeClr val="accent1"/>
                </a:solidFill>
              </a:rPr>
              <a:t>Michelle Malinovsky</a:t>
            </a:r>
          </a:p>
          <a:p>
            <a:pPr algn="ctr"/>
            <a:r>
              <a:rPr lang="en-US" sz="1600" dirty="0"/>
              <a:t>m.a.malinovsky@sunyocc.edu</a:t>
            </a:r>
          </a:p>
          <a:p>
            <a:pPr algn="ctr"/>
            <a:endParaRPr lang="en-US" sz="1600" dirty="0"/>
          </a:p>
          <a:p>
            <a:pPr algn="ctr"/>
            <a:r>
              <a:rPr lang="en-US" sz="1600" b="1" dirty="0">
                <a:solidFill>
                  <a:schemeClr val="accent1"/>
                </a:solidFill>
              </a:rPr>
              <a:t>Lisa Hoff</a:t>
            </a:r>
          </a:p>
          <a:p>
            <a:pPr algn="ctr"/>
            <a:r>
              <a:rPr lang="de-DE" sz="1600" dirty="0"/>
              <a:t>l.m.hoff@sunyocc.edu</a:t>
            </a:r>
          </a:p>
          <a:p>
            <a:pPr algn="ctr"/>
            <a:endParaRPr lang="en-US" sz="1600" dirty="0"/>
          </a:p>
        </p:txBody>
      </p:sp>
      <p:pic>
        <p:nvPicPr>
          <p:cNvPr id="13" name="Picture 12">
            <a:extLst>
              <a:ext uri="{FF2B5EF4-FFF2-40B4-BE49-F238E27FC236}">
                <a16:creationId xmlns:a16="http://schemas.microsoft.com/office/drawing/2014/main" id="{9E92051C-8DBF-4273-897F-35C2678DD422}"/>
              </a:ext>
            </a:extLst>
          </p:cNvPr>
          <p:cNvPicPr>
            <a:picLocks noChangeAspect="1"/>
          </p:cNvPicPr>
          <p:nvPr/>
        </p:nvPicPr>
        <p:blipFill>
          <a:blip r:embed="rId4"/>
          <a:stretch>
            <a:fillRect/>
          </a:stretch>
        </p:blipFill>
        <p:spPr>
          <a:xfrm>
            <a:off x="9589680" y="4489601"/>
            <a:ext cx="2282901" cy="1987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92A0B82-57B5-44D8-B566-F3AB067630BE}"/>
              </a:ext>
            </a:extLst>
          </p:cNvPr>
          <p:cNvPicPr>
            <a:picLocks noChangeAspect="1"/>
          </p:cNvPicPr>
          <p:nvPr/>
        </p:nvPicPr>
        <p:blipFill>
          <a:blip r:embed="rId5"/>
          <a:stretch>
            <a:fillRect/>
          </a:stretch>
        </p:blipFill>
        <p:spPr>
          <a:xfrm>
            <a:off x="1574047" y="5208155"/>
            <a:ext cx="5993524" cy="1512255"/>
          </a:xfrm>
          <a:prstGeom prst="rect">
            <a:avLst/>
          </a:prstGeom>
        </p:spPr>
      </p:pic>
    </p:spTree>
    <p:extLst>
      <p:ext uri="{BB962C8B-B14F-4D97-AF65-F5344CB8AC3E}">
        <p14:creationId xmlns:p14="http://schemas.microsoft.com/office/powerpoint/2010/main" val="618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F624-5A95-4CC0-8B85-DA5740936B55}"/>
              </a:ext>
            </a:extLst>
          </p:cNvPr>
          <p:cNvSpPr>
            <a:spLocks noGrp="1"/>
          </p:cNvSpPr>
          <p:nvPr>
            <p:ph type="title"/>
          </p:nvPr>
        </p:nvSpPr>
        <p:spPr/>
        <p:txBody>
          <a:bodyPr/>
          <a:lstStyle/>
          <a:p>
            <a:r>
              <a:rPr lang="en-US" dirty="0"/>
              <a:t>Context:</a:t>
            </a:r>
            <a:br>
              <a:rPr lang="en-US" dirty="0"/>
            </a:br>
            <a:r>
              <a:rPr lang="en-US" dirty="0"/>
              <a:t>Idea to Plan</a:t>
            </a:r>
          </a:p>
        </p:txBody>
      </p:sp>
      <p:sp>
        <p:nvSpPr>
          <p:cNvPr id="3" name="Content Placeholder 2">
            <a:extLst>
              <a:ext uri="{FF2B5EF4-FFF2-40B4-BE49-F238E27FC236}">
                <a16:creationId xmlns:a16="http://schemas.microsoft.com/office/drawing/2014/main" id="{103FC186-1F49-4B6B-9056-AA2D90AC722F}"/>
              </a:ext>
            </a:extLst>
          </p:cNvPr>
          <p:cNvSpPr>
            <a:spLocks noGrp="1"/>
          </p:cNvSpPr>
          <p:nvPr>
            <p:ph idx="1"/>
          </p:nvPr>
        </p:nvSpPr>
        <p:spPr>
          <a:xfrm>
            <a:off x="3869268" y="766619"/>
            <a:ext cx="7860914" cy="5347854"/>
          </a:xfrm>
          <a:solidFill>
            <a:schemeClr val="bg1">
              <a:alpha val="95000"/>
            </a:schemeClr>
          </a:solidFill>
        </p:spPr>
        <p:txBody>
          <a:bodyPr>
            <a:normAutofit/>
          </a:bodyPr>
          <a:lstStyle/>
          <a:p>
            <a:r>
              <a:rPr lang="en-US" sz="2400" dirty="0"/>
              <a:t>Past practice for Information Literacy (IL) assessment was a check box on the Curriculum Form</a:t>
            </a:r>
          </a:p>
          <a:p>
            <a:r>
              <a:rPr lang="en-US" sz="2400" dirty="0">
                <a:solidFill>
                  <a:schemeClr val="accent1"/>
                </a:solidFill>
              </a:rPr>
              <a:t>Learning Outcomes &amp; Assessment Committee (LOAC) surveyed Department Chairs asking how IL was being assessed </a:t>
            </a:r>
          </a:p>
          <a:p>
            <a:pPr lvl="1"/>
            <a:r>
              <a:rPr lang="en-US" sz="2000" dirty="0">
                <a:solidFill>
                  <a:schemeClr val="accent1"/>
                </a:solidFill>
              </a:rPr>
              <a:t>Responses showed that improvements were needed </a:t>
            </a:r>
          </a:p>
          <a:p>
            <a:r>
              <a:rPr lang="en-US" sz="2400" dirty="0"/>
              <a:t>New SUNY General Education Requirements provided an opportunity to make meaningful changes </a:t>
            </a:r>
          </a:p>
          <a:p>
            <a:r>
              <a:rPr lang="en-US" sz="2400" dirty="0">
                <a:solidFill>
                  <a:schemeClr val="accent1"/>
                </a:solidFill>
              </a:rPr>
              <a:t>LOAC survey responses, along with Librarian observations, showed that Faculty needed professional development in IL</a:t>
            </a:r>
          </a:p>
        </p:txBody>
      </p:sp>
      <p:sp>
        <p:nvSpPr>
          <p:cNvPr id="4" name="Rectangle 3">
            <a:extLst>
              <a:ext uri="{FF2B5EF4-FFF2-40B4-BE49-F238E27FC236}">
                <a16:creationId xmlns:a16="http://schemas.microsoft.com/office/drawing/2014/main" id="{E47D55EF-CBF5-4B49-B26E-53C1C4CDA1E9}"/>
              </a:ext>
            </a:extLst>
          </p:cNvPr>
          <p:cNvSpPr/>
          <p:nvPr/>
        </p:nvSpPr>
        <p:spPr>
          <a:xfrm>
            <a:off x="4581427" y="5604237"/>
            <a:ext cx="7357654" cy="12537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Michelle is a member of Curriculum Committee &amp; Lisa is a member of LOAC</a:t>
            </a:r>
          </a:p>
          <a:p>
            <a:pPr algn="ctr"/>
            <a:endParaRPr lang="en-US" sz="1100" dirty="0">
              <a:solidFill>
                <a:schemeClr val="bg1"/>
              </a:solidFill>
            </a:endParaRPr>
          </a:p>
          <a:p>
            <a:pPr algn="ctr"/>
            <a:r>
              <a:rPr lang="en-US" dirty="0">
                <a:solidFill>
                  <a:schemeClr val="bg1"/>
                </a:solidFill>
              </a:rPr>
              <a:t> Both roles are beneficial in assuring that authentic assessment and outcome alignment is happening for IL moving forward</a:t>
            </a:r>
          </a:p>
        </p:txBody>
      </p:sp>
    </p:spTree>
    <p:extLst>
      <p:ext uri="{BB962C8B-B14F-4D97-AF65-F5344CB8AC3E}">
        <p14:creationId xmlns:p14="http://schemas.microsoft.com/office/powerpoint/2010/main" val="1951467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BDAAE7A-177F-4691-8F07-36CBBA611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BF82D1D-28BC-4216-A1EA-F7D9C6D1A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60A1DC48-C242-4442-822C-570436B80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32EFCD-81FF-4B1A-B24D-4F962F400C8F}"/>
              </a:ext>
            </a:extLst>
          </p:cNvPr>
          <p:cNvSpPr txBox="1"/>
          <p:nvPr/>
        </p:nvSpPr>
        <p:spPr>
          <a:xfrm>
            <a:off x="1667657" y="767825"/>
            <a:ext cx="9802545" cy="5808339"/>
          </a:xfrm>
          <a:prstGeom prst="rect">
            <a:avLst/>
          </a:prstGeom>
          <a:solidFill>
            <a:schemeClr val="bg1">
              <a:alpha val="95000"/>
            </a:schemeClr>
          </a:solidFill>
        </p:spPr>
        <p:txBody>
          <a:bodyPr wrap="square" rtlCol="0">
            <a:noAutofit/>
          </a:bodyPr>
          <a:lstStyle/>
          <a:p>
            <a:pPr marL="285750" indent="-285750">
              <a:spcAft>
                <a:spcPts val="800"/>
              </a:spcAft>
              <a:buFont typeface="Arial" panose="020B0604020202020204" pitchFamily="34" charset="0"/>
              <a:buChar char="•"/>
            </a:pPr>
            <a:r>
              <a:rPr lang="en-US" sz="2800" dirty="0"/>
              <a:t>Connection with Title III Coordinator</a:t>
            </a:r>
          </a:p>
          <a:p>
            <a:pPr marL="742950" lvl="1" indent="-285750">
              <a:spcAft>
                <a:spcPts val="800"/>
              </a:spcAft>
              <a:buFont typeface="Arial" panose="020B0604020202020204" pitchFamily="34" charset="0"/>
              <a:buChar char="•"/>
            </a:pPr>
            <a:r>
              <a:rPr lang="en-US" sz="2800" dirty="0">
                <a:solidFill>
                  <a:schemeClr val="accent1"/>
                </a:solidFill>
              </a:rPr>
              <a:t>Previous work with Title III through ENG department</a:t>
            </a:r>
          </a:p>
          <a:p>
            <a:pPr marL="285750" indent="-285750">
              <a:spcAft>
                <a:spcPts val="800"/>
              </a:spcAft>
              <a:buFont typeface="Arial" panose="020B0604020202020204" pitchFamily="34" charset="0"/>
              <a:buChar char="•"/>
            </a:pPr>
            <a:r>
              <a:rPr lang="en-US" sz="2800" dirty="0"/>
              <a:t>First-Year Learning Outcomes (FYLOs)</a:t>
            </a:r>
          </a:p>
          <a:p>
            <a:pPr marL="742950" lvl="1" indent="-285750">
              <a:spcAft>
                <a:spcPts val="800"/>
              </a:spcAft>
              <a:buFont typeface="Arial" panose="020B0604020202020204" pitchFamily="34" charset="0"/>
              <a:buChar char="•"/>
            </a:pPr>
            <a:r>
              <a:rPr lang="en-US" sz="2800" dirty="0">
                <a:solidFill>
                  <a:schemeClr val="accent1"/>
                </a:solidFill>
              </a:rPr>
              <a:t>Year 4 of the grant</a:t>
            </a:r>
          </a:p>
          <a:p>
            <a:pPr marL="285750" indent="-285750">
              <a:spcAft>
                <a:spcPts val="800"/>
              </a:spcAft>
              <a:buFont typeface="Arial" panose="020B0604020202020204" pitchFamily="34" charset="0"/>
              <a:buChar char="•"/>
            </a:pPr>
            <a:r>
              <a:rPr lang="en-US" sz="2800" dirty="0"/>
              <a:t>Academic Integrity Inclusion</a:t>
            </a:r>
          </a:p>
          <a:p>
            <a:pPr marL="742950" lvl="1" indent="-285750">
              <a:spcAft>
                <a:spcPts val="800"/>
              </a:spcAft>
              <a:buFont typeface="Arial" panose="020B0604020202020204" pitchFamily="34" charset="0"/>
              <a:buChar char="•"/>
            </a:pPr>
            <a:r>
              <a:rPr lang="en-US" sz="2800" dirty="0">
                <a:solidFill>
                  <a:schemeClr val="accent1"/>
                </a:solidFill>
              </a:rPr>
              <a:t>Clarified connection for grant approval</a:t>
            </a:r>
          </a:p>
          <a:p>
            <a:pPr marL="285750" indent="-285750">
              <a:spcAft>
                <a:spcPts val="800"/>
              </a:spcAft>
              <a:buFont typeface="Arial" panose="020B0604020202020204" pitchFamily="34" charset="0"/>
              <a:buChar char="•"/>
            </a:pPr>
            <a:r>
              <a:rPr lang="en-US" sz="2800" dirty="0"/>
              <a:t>Proposal Creation</a:t>
            </a:r>
          </a:p>
          <a:p>
            <a:pPr marL="285750" indent="-285750">
              <a:spcAft>
                <a:spcPts val="800"/>
              </a:spcAft>
              <a:buFont typeface="Arial" panose="020B0604020202020204" pitchFamily="34" charset="0"/>
              <a:buChar char="•"/>
            </a:pPr>
            <a:r>
              <a:rPr lang="en-US" sz="2800" dirty="0"/>
              <a:t>Financial Incentive for Participants </a:t>
            </a:r>
          </a:p>
          <a:p>
            <a:pPr marL="742950" lvl="1" indent="-285750">
              <a:spcAft>
                <a:spcPts val="800"/>
              </a:spcAft>
              <a:buFont typeface="Arial" panose="020B0604020202020204" pitchFamily="34" charset="0"/>
              <a:buChar char="•"/>
            </a:pPr>
            <a:r>
              <a:rPr lang="en-US" sz="2800" dirty="0">
                <a:solidFill>
                  <a:schemeClr val="accent1"/>
                </a:solidFill>
              </a:rPr>
              <a:t>Grant funded, $200 for faculty who attended</a:t>
            </a:r>
          </a:p>
        </p:txBody>
      </p:sp>
      <p:sp>
        <p:nvSpPr>
          <p:cNvPr id="2" name="Rectangle 1">
            <a:extLst>
              <a:ext uri="{FF2B5EF4-FFF2-40B4-BE49-F238E27FC236}">
                <a16:creationId xmlns:a16="http://schemas.microsoft.com/office/drawing/2014/main" id="{BE6D6CD3-6B14-4233-B1C6-C72E7AAE1414}"/>
              </a:ext>
            </a:extLst>
          </p:cNvPr>
          <p:cNvSpPr/>
          <p:nvPr/>
        </p:nvSpPr>
        <p:spPr>
          <a:xfrm>
            <a:off x="2048380" y="5848676"/>
            <a:ext cx="9637398" cy="776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E39FC018-D594-4B84-A7F4-C7A5B67406FD}"/>
              </a:ext>
            </a:extLst>
          </p:cNvPr>
          <p:cNvSpPr>
            <a:spLocks noGrp="1"/>
          </p:cNvSpPr>
          <p:nvPr>
            <p:ph type="ctrTitle"/>
          </p:nvPr>
        </p:nvSpPr>
        <p:spPr>
          <a:xfrm>
            <a:off x="1667657" y="1242164"/>
            <a:ext cx="9802545" cy="5334000"/>
          </a:xfrm>
        </p:spPr>
        <p:txBody>
          <a:bodyPr vert="horz" lIns="91440" tIns="45720" rIns="91440" bIns="45720" rtlCol="0" anchor="b">
            <a:normAutofit/>
          </a:bodyPr>
          <a:lstStyle/>
          <a:p>
            <a:pPr algn="r"/>
            <a:r>
              <a:rPr lang="en-US" sz="5000" dirty="0">
                <a:solidFill>
                  <a:schemeClr val="bg1"/>
                </a:solidFill>
              </a:rPr>
              <a:t>Across Campus Coordination: Title III</a:t>
            </a:r>
          </a:p>
        </p:txBody>
      </p:sp>
    </p:spTree>
    <p:extLst>
      <p:ext uri="{BB962C8B-B14F-4D97-AF65-F5344CB8AC3E}">
        <p14:creationId xmlns:p14="http://schemas.microsoft.com/office/powerpoint/2010/main" val="3557907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86921-2753-4F1F-82B2-DB021A6B2B58}"/>
              </a:ext>
            </a:extLst>
          </p:cNvPr>
          <p:cNvSpPr/>
          <p:nvPr/>
        </p:nvSpPr>
        <p:spPr>
          <a:xfrm>
            <a:off x="3657600" y="745300"/>
            <a:ext cx="8016658" cy="536740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FB880E-0F52-47A8-A29D-0FAEA71B31EB}"/>
              </a:ext>
            </a:extLst>
          </p:cNvPr>
          <p:cNvSpPr>
            <a:spLocks noGrp="1"/>
          </p:cNvSpPr>
          <p:nvPr>
            <p:ph type="title"/>
          </p:nvPr>
        </p:nvSpPr>
        <p:spPr/>
        <p:txBody>
          <a:bodyPr/>
          <a:lstStyle/>
          <a:p>
            <a:r>
              <a:rPr lang="en-US" dirty="0"/>
              <a:t>Workshop Development &amp; Plan</a:t>
            </a:r>
          </a:p>
        </p:txBody>
      </p:sp>
      <p:sp>
        <p:nvSpPr>
          <p:cNvPr id="6" name="Text Placeholder 5">
            <a:extLst>
              <a:ext uri="{FF2B5EF4-FFF2-40B4-BE49-F238E27FC236}">
                <a16:creationId xmlns:a16="http://schemas.microsoft.com/office/drawing/2014/main" id="{F2168449-92F2-42EB-B932-77A2750F9161}"/>
              </a:ext>
            </a:extLst>
          </p:cNvPr>
          <p:cNvSpPr>
            <a:spLocks noGrp="1"/>
          </p:cNvSpPr>
          <p:nvPr>
            <p:ph type="body" idx="1"/>
          </p:nvPr>
        </p:nvSpPr>
        <p:spPr/>
        <p:txBody>
          <a:bodyPr>
            <a:normAutofit lnSpcReduction="10000"/>
          </a:bodyPr>
          <a:lstStyle/>
          <a:p>
            <a:r>
              <a:rPr lang="en-US" sz="2800" dirty="0"/>
              <a:t>Development Of Workshop</a:t>
            </a:r>
          </a:p>
        </p:txBody>
      </p:sp>
      <p:sp>
        <p:nvSpPr>
          <p:cNvPr id="7" name="Content Placeholder 6">
            <a:extLst>
              <a:ext uri="{FF2B5EF4-FFF2-40B4-BE49-F238E27FC236}">
                <a16:creationId xmlns:a16="http://schemas.microsoft.com/office/drawing/2014/main" id="{83DAD843-BD3C-471F-9CF7-69CFC78C1EC6}"/>
              </a:ext>
            </a:extLst>
          </p:cNvPr>
          <p:cNvSpPr>
            <a:spLocks noGrp="1"/>
          </p:cNvSpPr>
          <p:nvPr>
            <p:ph sz="half" idx="2"/>
          </p:nvPr>
        </p:nvSpPr>
        <p:spPr/>
        <p:txBody>
          <a:bodyPr anchor="t" anchorCtr="0">
            <a:normAutofit fontScale="92500" lnSpcReduction="10000"/>
          </a:bodyPr>
          <a:lstStyle/>
          <a:p>
            <a:r>
              <a:rPr lang="en-US" sz="2200" dirty="0"/>
              <a:t>Researched For Ideas</a:t>
            </a:r>
          </a:p>
          <a:p>
            <a:r>
              <a:rPr lang="en-US" sz="2200" dirty="0"/>
              <a:t>Idea from </a:t>
            </a:r>
            <a:r>
              <a:rPr lang="en-US" sz="2200" i="1" dirty="0"/>
              <a:t>College &amp; Research Library News</a:t>
            </a:r>
            <a:r>
              <a:rPr lang="en-US" sz="2200" dirty="0"/>
              <a:t> found “The Information Literacy Imperative in Higher Education”</a:t>
            </a:r>
          </a:p>
          <a:p>
            <a:r>
              <a:rPr lang="en-US" sz="2200" dirty="0"/>
              <a:t>Shared with faculty prior to the workshop as preparation for common ground discussion</a:t>
            </a:r>
          </a:p>
          <a:p>
            <a:r>
              <a:rPr lang="en-US" sz="2200" dirty="0"/>
              <a:t>Focus on assessment ideas and integration into current assignment(s)</a:t>
            </a:r>
          </a:p>
        </p:txBody>
      </p:sp>
      <p:sp>
        <p:nvSpPr>
          <p:cNvPr id="8" name="Text Placeholder 7">
            <a:extLst>
              <a:ext uri="{FF2B5EF4-FFF2-40B4-BE49-F238E27FC236}">
                <a16:creationId xmlns:a16="http://schemas.microsoft.com/office/drawing/2014/main" id="{48935824-9F28-47CA-A881-2E0A35EE3EFF}"/>
              </a:ext>
            </a:extLst>
          </p:cNvPr>
          <p:cNvSpPr>
            <a:spLocks noGrp="1"/>
          </p:cNvSpPr>
          <p:nvPr>
            <p:ph type="body" sz="quarter" idx="3"/>
          </p:nvPr>
        </p:nvSpPr>
        <p:spPr/>
        <p:txBody>
          <a:bodyPr>
            <a:normAutofit lnSpcReduction="10000"/>
          </a:bodyPr>
          <a:lstStyle/>
          <a:p>
            <a:r>
              <a:rPr lang="en-US" sz="2800" dirty="0"/>
              <a:t>Final Workshop Structure</a:t>
            </a:r>
          </a:p>
        </p:txBody>
      </p:sp>
      <p:sp>
        <p:nvSpPr>
          <p:cNvPr id="9" name="Content Placeholder 8">
            <a:extLst>
              <a:ext uri="{FF2B5EF4-FFF2-40B4-BE49-F238E27FC236}">
                <a16:creationId xmlns:a16="http://schemas.microsoft.com/office/drawing/2014/main" id="{E05C4AEE-7AC7-403C-8D91-BA98DB52DC4E}"/>
              </a:ext>
            </a:extLst>
          </p:cNvPr>
          <p:cNvSpPr>
            <a:spLocks noGrp="1"/>
          </p:cNvSpPr>
          <p:nvPr>
            <p:ph sz="quarter" idx="4"/>
          </p:nvPr>
        </p:nvSpPr>
        <p:spPr/>
        <p:txBody>
          <a:bodyPr anchor="t" anchorCtr="0">
            <a:normAutofit fontScale="92500" lnSpcReduction="10000"/>
          </a:bodyPr>
          <a:lstStyle/>
          <a:p>
            <a:r>
              <a:rPr lang="en-US" sz="2200" dirty="0"/>
              <a:t>Article discussion and quotes</a:t>
            </a:r>
          </a:p>
          <a:p>
            <a:r>
              <a:rPr lang="en-US" sz="2200" dirty="0"/>
              <a:t>Definition of Information Literacy both from ACRL and clear, easy to understand terms</a:t>
            </a:r>
          </a:p>
          <a:p>
            <a:r>
              <a:rPr lang="en-US" sz="2200" dirty="0"/>
              <a:t>Discussion Questions</a:t>
            </a:r>
          </a:p>
          <a:p>
            <a:r>
              <a:rPr lang="en-US" sz="2200" dirty="0"/>
              <a:t>SUNY </a:t>
            </a:r>
            <a:r>
              <a:rPr lang="en-US" sz="2200" dirty="0" err="1"/>
              <a:t>GenEd</a:t>
            </a:r>
            <a:r>
              <a:rPr lang="en-US" sz="2200" dirty="0"/>
              <a:t> Language</a:t>
            </a:r>
          </a:p>
          <a:p>
            <a:r>
              <a:rPr lang="en-US" sz="2200" dirty="0"/>
              <a:t>Each competency with assessment ideas</a:t>
            </a:r>
          </a:p>
          <a:p>
            <a:endParaRPr lang="en-US" dirty="0"/>
          </a:p>
        </p:txBody>
      </p:sp>
    </p:spTree>
    <p:extLst>
      <p:ext uri="{BB962C8B-B14F-4D97-AF65-F5344CB8AC3E}">
        <p14:creationId xmlns:p14="http://schemas.microsoft.com/office/powerpoint/2010/main" val="377872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of woman at a computer with files and documents flying out of the monitor ">
            <a:extLst>
              <a:ext uri="{FF2B5EF4-FFF2-40B4-BE49-F238E27FC236}">
                <a16:creationId xmlns:a16="http://schemas.microsoft.com/office/drawing/2014/main" id="{A3A2E0DA-DA21-447D-AD1F-3DB915DD05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99874" y="307290"/>
            <a:ext cx="7782810" cy="6401361"/>
          </a:xfrm>
          <a:prstGeom prst="rect">
            <a:avLst/>
          </a:prstGeom>
        </p:spPr>
      </p:pic>
      <p:sp>
        <p:nvSpPr>
          <p:cNvPr id="21" name="Rectangle 20">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1420171" y="4166338"/>
            <a:ext cx="3258688" cy="2286436"/>
          </a:xfrm>
        </p:spPr>
        <p:txBody>
          <a:bodyPr>
            <a:normAutofit fontScale="90000"/>
          </a:bodyPr>
          <a:lstStyle/>
          <a:p>
            <a:br>
              <a:rPr lang="en-US" sz="4600" dirty="0"/>
            </a:br>
            <a:r>
              <a:rPr lang="en-US" sz="4600" dirty="0"/>
              <a:t>Information Literacy &amp; Academic Integrity</a:t>
            </a:r>
            <a:br>
              <a:rPr lang="en-US" sz="4600" dirty="0"/>
            </a:br>
            <a:br>
              <a:rPr lang="en-US" sz="4600" dirty="0"/>
            </a:br>
            <a:endParaRPr lang="en-US" sz="4600" dirty="0"/>
          </a:p>
        </p:txBody>
      </p:sp>
      <p:sp>
        <p:nvSpPr>
          <p:cNvPr id="23" name="Rectangle 22">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05ED3CE-51EA-4561-B767-93AF1214691E}"/>
              </a:ext>
            </a:extLst>
          </p:cNvPr>
          <p:cNvSpPr txBox="1"/>
          <p:nvPr/>
        </p:nvSpPr>
        <p:spPr>
          <a:xfrm>
            <a:off x="9494058" y="6508596"/>
            <a:ext cx="251383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bwatwood.edublogs.org/preventing-info-overload/">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
        <p:nvSpPr>
          <p:cNvPr id="6" name="TextBox 5">
            <a:extLst>
              <a:ext uri="{FF2B5EF4-FFF2-40B4-BE49-F238E27FC236}">
                <a16:creationId xmlns:a16="http://schemas.microsoft.com/office/drawing/2014/main" id="{FD5CECE4-F477-4DFA-A0D4-6B99C1BD85E9}"/>
              </a:ext>
            </a:extLst>
          </p:cNvPr>
          <p:cNvSpPr txBox="1"/>
          <p:nvPr/>
        </p:nvSpPr>
        <p:spPr>
          <a:xfrm rot="20835929">
            <a:off x="87200" y="1193889"/>
            <a:ext cx="5007785" cy="1446550"/>
          </a:xfrm>
          <a:prstGeom prst="rect">
            <a:avLst/>
          </a:prstGeom>
          <a:solidFill>
            <a:schemeClr val="accent4"/>
          </a:solidFill>
          <a:ln>
            <a:solidFill>
              <a:schemeClr val="accent4"/>
            </a:solid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400" dirty="0"/>
              <a:t>We Have An </a:t>
            </a:r>
          </a:p>
          <a:p>
            <a:r>
              <a:rPr lang="en-US" sz="4400" dirty="0"/>
              <a:t>Outcome For That! </a:t>
            </a:r>
          </a:p>
        </p:txBody>
      </p:sp>
      <p:pic>
        <p:nvPicPr>
          <p:cNvPr id="7" name="Picture 6">
            <a:extLst>
              <a:ext uri="{FF2B5EF4-FFF2-40B4-BE49-F238E27FC236}">
                <a16:creationId xmlns:a16="http://schemas.microsoft.com/office/drawing/2014/main" id="{5C9A687B-476F-44F8-8BA6-AF960EEAEEE3}"/>
              </a:ext>
            </a:extLst>
          </p:cNvPr>
          <p:cNvPicPr>
            <a:picLocks noChangeAspect="1"/>
          </p:cNvPicPr>
          <p:nvPr/>
        </p:nvPicPr>
        <p:blipFill>
          <a:blip r:embed="rId6"/>
          <a:stretch>
            <a:fillRect/>
          </a:stretch>
        </p:blipFill>
        <p:spPr>
          <a:xfrm>
            <a:off x="108856" y="5404140"/>
            <a:ext cx="4114800" cy="1038225"/>
          </a:xfrm>
          <a:prstGeom prst="rect">
            <a:avLst/>
          </a:prstGeom>
        </p:spPr>
      </p:pic>
    </p:spTree>
    <p:extLst>
      <p:ext uri="{BB962C8B-B14F-4D97-AF65-F5344CB8AC3E}">
        <p14:creationId xmlns:p14="http://schemas.microsoft.com/office/powerpoint/2010/main" val="274582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of Open Books">
            <a:extLst>
              <a:ext uri="{FF2B5EF4-FFF2-40B4-BE49-F238E27FC236}">
                <a16:creationId xmlns:a16="http://schemas.microsoft.com/office/drawing/2014/main" id="{DC582F7A-0108-4267-A3E3-CA43CDA209C6}"/>
              </a:ext>
            </a:extLst>
          </p:cNvPr>
          <p:cNvPicPr>
            <a:picLocks noChangeAspect="1"/>
          </p:cNvPicPr>
          <p:nvPr/>
        </p:nvPicPr>
        <p:blipFill rotWithShape="1">
          <a:blip r:embed="rId3"/>
          <a:srcRect t="9316" r="-1" b="6392"/>
          <a:stretch/>
        </p:blipFill>
        <p:spPr>
          <a:xfrm>
            <a:off x="-7912" y="-6976"/>
            <a:ext cx="12188932" cy="6858000"/>
          </a:xfrm>
          <a:prstGeom prst="rect">
            <a:avLst/>
          </a:prstGeom>
        </p:spPr>
      </p:pic>
      <p:sp>
        <p:nvSpPr>
          <p:cNvPr id="45" name="Rectangle 44">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252919" y="1123837"/>
            <a:ext cx="2947482" cy="4601183"/>
          </a:xfrm>
        </p:spPr>
        <p:txBody>
          <a:bodyPr>
            <a:normAutofit fontScale="90000"/>
          </a:bodyPr>
          <a:lstStyle/>
          <a:p>
            <a:r>
              <a:rPr lang="en-US" dirty="0"/>
              <a:t>“The Information</a:t>
            </a:r>
            <a:br>
              <a:rPr lang="en-US" dirty="0"/>
            </a:br>
            <a:r>
              <a:rPr lang="en-US" dirty="0"/>
              <a:t>Literacy Imperative</a:t>
            </a:r>
            <a:br>
              <a:rPr lang="en-US" dirty="0"/>
            </a:br>
            <a:r>
              <a:rPr lang="en-US" dirty="0"/>
              <a:t>in Higher Education” </a:t>
            </a:r>
            <a:br>
              <a:rPr lang="en-US" sz="3100" dirty="0"/>
            </a:br>
            <a:br>
              <a:rPr lang="en-US" sz="3100" dirty="0"/>
            </a:br>
            <a:r>
              <a:rPr lang="en-US" sz="3100" dirty="0"/>
              <a:t>By Todd J. Wiebe</a:t>
            </a:r>
            <a:br>
              <a:rPr lang="en-US" sz="3100" dirty="0"/>
            </a:br>
            <a:r>
              <a:rPr lang="en-US" sz="3100" i="1" dirty="0"/>
              <a:t>Liberal Education</a:t>
            </a:r>
            <a:br>
              <a:rPr lang="en-US" sz="3100" dirty="0"/>
            </a:br>
            <a:r>
              <a:rPr lang="en-US" sz="3100" dirty="0"/>
              <a:t>Fall 2015/Winter 2016</a:t>
            </a:r>
            <a:br>
              <a:rPr lang="en-US" sz="3100" dirty="0"/>
            </a:br>
            <a:endParaRPr lang="en-US" sz="3100" dirty="0"/>
          </a:p>
        </p:txBody>
      </p:sp>
      <p:sp>
        <p:nvSpPr>
          <p:cNvPr id="47" name="Rectangle 46">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A0B4ACCA-447C-46E7-8859-066D04B6C04C}"/>
              </a:ext>
            </a:extLst>
          </p:cNvPr>
          <p:cNvSpPr>
            <a:spLocks noGrp="1"/>
          </p:cNvSpPr>
          <p:nvPr>
            <p:ph idx="1"/>
          </p:nvPr>
        </p:nvSpPr>
        <p:spPr>
          <a:xfrm>
            <a:off x="3730184" y="231520"/>
            <a:ext cx="7832142" cy="7030192"/>
          </a:xfrm>
        </p:spPr>
        <p:txBody>
          <a:bodyPr>
            <a:normAutofit/>
          </a:bodyPr>
          <a:lstStyle/>
          <a:p>
            <a:r>
              <a:rPr lang="en-US" sz="2600" dirty="0"/>
              <a:t>“Convenience Searching,” Googling, and social media sharing “creates an illusory comfort within vast pools of information and a sense that ‘finding stuff is easy.’ But this fluidity within the ‘familiar’ simply does not carry over into situations requiring serious inquiry and deep investigation using a variety of source types and mediums.”</a:t>
            </a:r>
          </a:p>
          <a:p>
            <a:r>
              <a:rPr lang="en-US" sz="2600" dirty="0">
                <a:solidFill>
                  <a:schemeClr val="accent1"/>
                </a:solidFill>
              </a:rPr>
              <a:t>“When students either discover for themselves or are straight out told that a particular assignment is going to require a very specific type or types of information (not just something that sounds good and seems to be from ‘credible’ source) their old system crashes.”</a:t>
            </a:r>
          </a:p>
          <a:p>
            <a:endParaRPr lang="en-US" dirty="0"/>
          </a:p>
        </p:txBody>
      </p:sp>
    </p:spTree>
    <p:extLst>
      <p:ext uri="{BB962C8B-B14F-4D97-AF65-F5344CB8AC3E}">
        <p14:creationId xmlns:p14="http://schemas.microsoft.com/office/powerpoint/2010/main" val="1115916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72AC46CB-E41C-431E-B498-6295C0C5E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1BE76C-0CB8-43F0-A2EF-69E86479AFEB}"/>
              </a:ext>
            </a:extLst>
          </p:cNvPr>
          <p:cNvSpPr/>
          <p:nvPr/>
        </p:nvSpPr>
        <p:spPr>
          <a:xfrm>
            <a:off x="3920408" y="0"/>
            <a:ext cx="8075220" cy="67926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Speech Bubble: Rectangle with Corners Rounded 1">
            <a:extLst>
              <a:ext uri="{FF2B5EF4-FFF2-40B4-BE49-F238E27FC236}">
                <a16:creationId xmlns:a16="http://schemas.microsoft.com/office/drawing/2014/main" id="{9AFC1141-CF4D-4AF0-A91F-3BD4CBEBF4FE}"/>
              </a:ext>
            </a:extLst>
          </p:cNvPr>
          <p:cNvSpPr/>
          <p:nvPr/>
        </p:nvSpPr>
        <p:spPr>
          <a:xfrm>
            <a:off x="151972" y="1821436"/>
            <a:ext cx="3724036" cy="3389745"/>
          </a:xfrm>
          <a:prstGeom prst="wedgeRoundRectCallout">
            <a:avLst>
              <a:gd name="adj1" fmla="val -47123"/>
              <a:gd name="adj2" fmla="val 68767"/>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F96355-158B-4059-8273-1131F2C06690}"/>
              </a:ext>
            </a:extLst>
          </p:cNvPr>
          <p:cNvSpPr txBox="1"/>
          <p:nvPr/>
        </p:nvSpPr>
        <p:spPr>
          <a:xfrm>
            <a:off x="4502300" y="901468"/>
            <a:ext cx="6838636" cy="6001643"/>
          </a:xfrm>
          <a:prstGeom prst="rect">
            <a:avLst/>
          </a:prstGeom>
          <a:noFill/>
        </p:spPr>
        <p:txBody>
          <a:bodyPr wrap="square" rtlCol="0">
            <a:spAutoFit/>
          </a:bodyPr>
          <a:lstStyle/>
          <a:p>
            <a:r>
              <a:rPr lang="en-US" sz="3200" b="1" dirty="0">
                <a:solidFill>
                  <a:schemeClr val="bg1"/>
                </a:solidFill>
              </a:rPr>
              <a:t>Association of College </a:t>
            </a:r>
          </a:p>
          <a:p>
            <a:r>
              <a:rPr lang="en-US" sz="3200" b="1" dirty="0">
                <a:solidFill>
                  <a:schemeClr val="bg1"/>
                </a:solidFill>
              </a:rPr>
              <a:t>and Research Libraries</a:t>
            </a:r>
          </a:p>
          <a:p>
            <a:pPr algn="ctr"/>
            <a:endParaRPr lang="en-US" sz="3200" b="1" dirty="0">
              <a:solidFill>
                <a:schemeClr val="bg1"/>
              </a:solidFill>
            </a:endParaRPr>
          </a:p>
          <a:p>
            <a:r>
              <a:rPr lang="en-US" sz="3200" dirty="0"/>
              <a:t>Information literacy is the set of integrated abilities encompassing the reﬂective discovery of information, the understanding of how information is produced and valued, and the use of information in creating new knowledge and participating ethically in communities of learning.</a:t>
            </a:r>
            <a:br>
              <a:rPr lang="en-US" sz="3200" dirty="0"/>
            </a:br>
            <a:endParaRPr lang="en-US" sz="3200" dirty="0"/>
          </a:p>
        </p:txBody>
      </p:sp>
      <p:pic>
        <p:nvPicPr>
          <p:cNvPr id="1036" name="Picture 12" descr="ACRL logo">
            <a:extLst>
              <a:ext uri="{FF2B5EF4-FFF2-40B4-BE49-F238E27FC236}">
                <a16:creationId xmlns:a16="http://schemas.microsoft.com/office/drawing/2014/main" id="{4FA7484B-AE7E-4FEF-93E1-5500B75C0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995" y="538163"/>
            <a:ext cx="2317541" cy="157564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6A2615B-320D-475A-AC7F-27E4A6824BC9}"/>
              </a:ext>
            </a:extLst>
          </p:cNvPr>
          <p:cNvSpPr>
            <a:spLocks noGrp="1"/>
          </p:cNvSpPr>
          <p:nvPr>
            <p:ph idx="1"/>
          </p:nvPr>
        </p:nvSpPr>
        <p:spPr>
          <a:xfrm>
            <a:off x="144055" y="1196768"/>
            <a:ext cx="3776353" cy="5120640"/>
          </a:xfrm>
        </p:spPr>
        <p:txBody>
          <a:bodyPr>
            <a:normAutofit/>
          </a:bodyPr>
          <a:lstStyle/>
          <a:p>
            <a:pPr marL="0" indent="0">
              <a:buNone/>
            </a:pPr>
            <a:r>
              <a:rPr lang="en-US" sz="2800" dirty="0">
                <a:solidFill>
                  <a:schemeClr val="bg1"/>
                </a:solidFill>
              </a:rPr>
              <a:t>“Information literacy is more than just a contrived educational buzzword librarians like to use for ‘how to search the library’ or ‘beware of Wikipedia.’” </a:t>
            </a:r>
          </a:p>
          <a:p>
            <a:endParaRPr lang="en-US" sz="3600" dirty="0"/>
          </a:p>
        </p:txBody>
      </p:sp>
    </p:spTree>
    <p:extLst>
      <p:ext uri="{BB962C8B-B14F-4D97-AF65-F5344CB8AC3E}">
        <p14:creationId xmlns:p14="http://schemas.microsoft.com/office/powerpoint/2010/main" val="139689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F9DE327-AEAE-44B2-8483-660A265AE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1492CA2-7E37-4577-8E02-1E79AE7EE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110722-2775-4A70-8182-7C215D42C9B2}"/>
              </a:ext>
            </a:extLst>
          </p:cNvPr>
          <p:cNvSpPr>
            <a:spLocks noGrp="1"/>
          </p:cNvSpPr>
          <p:nvPr>
            <p:ph type="title"/>
          </p:nvPr>
        </p:nvSpPr>
        <p:spPr>
          <a:xfrm>
            <a:off x="8895775" y="1123837"/>
            <a:ext cx="2947482" cy="4601183"/>
          </a:xfrm>
        </p:spPr>
        <p:txBody>
          <a:bodyPr>
            <a:normAutofit/>
          </a:bodyPr>
          <a:lstStyle/>
          <a:p>
            <a:r>
              <a:rPr lang="en-US" dirty="0"/>
              <a:t>What</a:t>
            </a:r>
            <a:br>
              <a:rPr lang="en-US" dirty="0"/>
            </a:br>
            <a:r>
              <a:rPr lang="en-US" dirty="0"/>
              <a:t>Information Literacy</a:t>
            </a:r>
            <a:br>
              <a:rPr lang="en-US" dirty="0"/>
            </a:br>
            <a:r>
              <a:rPr lang="en-US" dirty="0"/>
              <a:t>Really </a:t>
            </a:r>
            <a:br>
              <a:rPr lang="en-US" dirty="0"/>
            </a:br>
            <a:r>
              <a:rPr lang="en-US" dirty="0"/>
              <a:t>Means</a:t>
            </a:r>
          </a:p>
        </p:txBody>
      </p:sp>
      <p:sp>
        <p:nvSpPr>
          <p:cNvPr id="17" name="Rectangle 16">
            <a:extLst>
              <a:ext uri="{FF2B5EF4-FFF2-40B4-BE49-F238E27FC236}">
                <a16:creationId xmlns:a16="http://schemas.microsoft.com/office/drawing/2014/main" id="{87ACB9FA-C8E8-43F1-868B-D328ECFC3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866A29CB-6CB0-45AA-8984-6C936806649D}"/>
              </a:ext>
            </a:extLst>
          </p:cNvPr>
          <p:cNvSpPr>
            <a:spLocks noGrp="1"/>
          </p:cNvSpPr>
          <p:nvPr>
            <p:ph idx="1"/>
          </p:nvPr>
        </p:nvSpPr>
        <p:spPr>
          <a:xfrm>
            <a:off x="855852" y="427511"/>
            <a:ext cx="7315200" cy="6733310"/>
          </a:xfrm>
        </p:spPr>
        <p:txBody>
          <a:bodyPr>
            <a:normAutofit/>
          </a:bodyPr>
          <a:lstStyle/>
          <a:p>
            <a:pPr marL="457200" indent="-457200">
              <a:buFont typeface="+mj-lt"/>
              <a:buAutoNum type="arabicPeriod"/>
            </a:pPr>
            <a:r>
              <a:rPr lang="en-US" sz="2400" dirty="0"/>
              <a:t>Considering different types of information, each with its own origin, purpose, and place </a:t>
            </a:r>
          </a:p>
          <a:p>
            <a:pPr marL="457200" indent="-457200">
              <a:buFont typeface="+mj-lt"/>
              <a:buAutoNum type="arabicPeriod"/>
            </a:pPr>
            <a:r>
              <a:rPr lang="en-US" sz="2400" dirty="0">
                <a:solidFill>
                  <a:schemeClr val="accent1"/>
                </a:solidFill>
              </a:rPr>
              <a:t>Knowing how to navigate through a variety of information environments, and why to do so</a:t>
            </a:r>
          </a:p>
          <a:p>
            <a:pPr marL="457200" indent="-457200">
              <a:buFont typeface="+mj-lt"/>
              <a:buAutoNum type="arabicPeriod"/>
            </a:pPr>
            <a:r>
              <a:rPr lang="en-US" sz="2400" dirty="0"/>
              <a:t>Habitually evaluating, questioning, and verifying what information you find</a:t>
            </a:r>
          </a:p>
          <a:p>
            <a:pPr marL="457200" indent="-457200">
              <a:buFont typeface="+mj-lt"/>
              <a:buAutoNum type="arabicPeriod"/>
            </a:pPr>
            <a:r>
              <a:rPr lang="en-US" sz="2400" dirty="0">
                <a:solidFill>
                  <a:schemeClr val="accent1"/>
                </a:solidFill>
              </a:rPr>
              <a:t>Understanding that there is no perfect source </a:t>
            </a:r>
          </a:p>
          <a:p>
            <a:pPr marL="457200" indent="-457200">
              <a:buFont typeface="+mj-lt"/>
              <a:buAutoNum type="arabicPeriod"/>
            </a:pPr>
            <a:r>
              <a:rPr lang="en-US" sz="2400" dirty="0"/>
              <a:t>Being mindful about appropriately and ethically incorporating intellectual property </a:t>
            </a:r>
          </a:p>
          <a:p>
            <a:pPr marL="457200" indent="-457200">
              <a:buFont typeface="+mj-lt"/>
              <a:buAutoNum type="arabicPeriod"/>
            </a:pPr>
            <a:r>
              <a:rPr lang="en-US" sz="2400" dirty="0">
                <a:solidFill>
                  <a:schemeClr val="accent1"/>
                </a:solidFill>
              </a:rPr>
              <a:t>Understanding that a format or medium does not define the quality or appropriateness </a:t>
            </a:r>
            <a:r>
              <a:rPr lang="en-US" sz="2400">
                <a:solidFill>
                  <a:schemeClr val="accent1"/>
                </a:solidFill>
              </a:rPr>
              <a:t>of information</a:t>
            </a:r>
            <a:endParaRPr lang="en-US" sz="2400" dirty="0">
              <a:solidFill>
                <a:schemeClr val="accent1"/>
              </a:solidFill>
            </a:endParaRPr>
          </a:p>
          <a:p>
            <a:pPr marL="457200" indent="-457200">
              <a:buFont typeface="+mj-lt"/>
              <a:buAutoNum type="arabicPeriod"/>
            </a:pPr>
            <a:r>
              <a:rPr lang="en-US" sz="2400" dirty="0"/>
              <a:t>Acknowledging that </a:t>
            </a:r>
            <a:r>
              <a:rPr lang="en-US" sz="2400" i="1" dirty="0"/>
              <a:t>efficiency</a:t>
            </a:r>
            <a:r>
              <a:rPr lang="en-US" sz="2400" dirty="0"/>
              <a:t> is not always the primary goal in gathering information</a:t>
            </a:r>
          </a:p>
          <a:p>
            <a:pPr marL="457200" indent="-457200">
              <a:buFont typeface="+mj-lt"/>
              <a:buAutoNum type="arabicPeriod"/>
            </a:pPr>
            <a:endParaRPr lang="en-US" dirty="0"/>
          </a:p>
        </p:txBody>
      </p:sp>
      <p:pic>
        <p:nvPicPr>
          <p:cNvPr id="6" name="Picture 5" descr="Colorful lightblub ">
            <a:extLst>
              <a:ext uri="{FF2B5EF4-FFF2-40B4-BE49-F238E27FC236}">
                <a16:creationId xmlns:a16="http://schemas.microsoft.com/office/drawing/2014/main" id="{71AA98B2-3801-43A9-9E23-2F0977EC6DB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464368" y="3659692"/>
            <a:ext cx="1743559" cy="2440983"/>
          </a:xfrm>
          <a:prstGeom prst="rect">
            <a:avLst/>
          </a:prstGeom>
        </p:spPr>
      </p:pic>
      <p:sp>
        <p:nvSpPr>
          <p:cNvPr id="7" name="TextBox 6">
            <a:extLst>
              <a:ext uri="{FF2B5EF4-FFF2-40B4-BE49-F238E27FC236}">
                <a16:creationId xmlns:a16="http://schemas.microsoft.com/office/drawing/2014/main" id="{B12A4EB1-06A9-4286-8178-44FA4DFB291E}"/>
              </a:ext>
            </a:extLst>
          </p:cNvPr>
          <p:cNvSpPr txBox="1"/>
          <p:nvPr/>
        </p:nvSpPr>
        <p:spPr>
          <a:xfrm>
            <a:off x="10993340" y="6249346"/>
            <a:ext cx="1214587" cy="646331"/>
          </a:xfrm>
          <a:prstGeom prst="rect">
            <a:avLst/>
          </a:prstGeom>
          <a:noFill/>
        </p:spPr>
        <p:txBody>
          <a:bodyPr wrap="square" rtlCol="0">
            <a:spAutoFit/>
          </a:bodyPr>
          <a:lstStyle/>
          <a:p>
            <a:r>
              <a:rPr lang="en-US" sz="900">
                <a:hlinkClick r:id="rId4" tooltip="https://technofaq.org/posts/2018/07/how-to-measure-the-effectiveness-of-your-content/"/>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552862203"/>
      </p:ext>
    </p:extLst>
  </p:cSld>
  <p:clrMapOvr>
    <a:masterClrMapping/>
  </p:clrMapOvr>
</p:sld>
</file>

<file path=ppt/theme/theme1.xml><?xml version="1.0" encoding="utf-8"?>
<a:theme xmlns:a="http://schemas.openxmlformats.org/drawingml/2006/main" name="Fra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c8da5f04-193f-428e-b4d3-d0cc99927ebf"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ED0E204315FE48BF2BB4DD701CAE89" ma:contentTypeVersion="16" ma:contentTypeDescription="Create a new document." ma:contentTypeScope="" ma:versionID="978cf2bcf8595a104e1cc09cb02429aa">
  <xsd:schema xmlns:xsd="http://www.w3.org/2001/XMLSchema" xmlns:xs="http://www.w3.org/2001/XMLSchema" xmlns:p="http://schemas.microsoft.com/office/2006/metadata/properties" xmlns:ns1="http://schemas.microsoft.com/sharepoint/v3" xmlns:ns3="c8da5f04-193f-428e-b4d3-d0cc99927ebf" xmlns:ns4="d1cbf4e5-90ee-4dcf-beb8-772ff37e523b" targetNamespace="http://schemas.microsoft.com/office/2006/metadata/properties" ma:root="true" ma:fieldsID="4c827e4df59ffc9a853890e4ba8eff4e" ns1:_="" ns3:_="" ns4:_="">
    <xsd:import namespace="http://schemas.microsoft.com/sharepoint/v3"/>
    <xsd:import namespace="c8da5f04-193f-428e-b4d3-d0cc99927ebf"/>
    <xsd:import namespace="d1cbf4e5-90ee-4dcf-beb8-772ff37e523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da5f04-193f-428e-b4d3-d0cc99927e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cbf4e5-90ee-4dcf-beb8-772ff37e523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B7BB97-A62F-4534-888F-505637578A57}">
  <ds:schemaRefs>
    <ds:schemaRef ds:uri="http://schemas.microsoft.com/sharepoint/v3"/>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d1cbf4e5-90ee-4dcf-beb8-772ff37e523b"/>
    <ds:schemaRef ds:uri="c8da5f04-193f-428e-b4d3-d0cc99927ebf"/>
    <ds:schemaRef ds:uri="http://www.w3.org/XML/1998/namespace"/>
  </ds:schemaRefs>
</ds:datastoreItem>
</file>

<file path=customXml/itemProps2.xml><?xml version="1.0" encoding="utf-8"?>
<ds:datastoreItem xmlns:ds="http://schemas.openxmlformats.org/officeDocument/2006/customXml" ds:itemID="{093923E2-BA9F-492B-B273-73B187165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da5f04-193f-428e-b4d3-d0cc99927ebf"/>
    <ds:schemaRef ds:uri="d1cbf4e5-90ee-4dcf-beb8-772ff37e52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62D4C9-FB7C-42A5-9239-CABAB80115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1618</Words>
  <Application>Microsoft Office PowerPoint</Application>
  <PresentationFormat>Widescreen</PresentationFormat>
  <Paragraphs>234</Paragraphs>
  <Slides>20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Corbel</vt:lpstr>
      <vt:lpstr>Times New Roman</vt:lpstr>
      <vt:lpstr>Wingdings 2</vt:lpstr>
      <vt:lpstr>Frame</vt:lpstr>
      <vt:lpstr>We’ve Got an Outcome for That:  Faculty Information Literacy Workshops for Authentic Core Competency Assessment</vt:lpstr>
      <vt:lpstr>Who We Are</vt:lpstr>
      <vt:lpstr>Context: Idea to Plan</vt:lpstr>
      <vt:lpstr>Across Campus Coordination: Title III</vt:lpstr>
      <vt:lpstr>Workshop Development &amp; Plan</vt:lpstr>
      <vt:lpstr> Information Literacy &amp; Academic Integrity  </vt:lpstr>
      <vt:lpstr>“The Information Literacy Imperative in Higher Education”   By Todd J. Wiebe Liberal Education Fall 2015/Winter 2016 </vt:lpstr>
      <vt:lpstr>PowerPoint Presentation</vt:lpstr>
      <vt:lpstr>What Information Literacy Really  Means</vt:lpstr>
      <vt:lpstr>PowerPoint Presentation</vt:lpstr>
      <vt:lpstr>SUNY Gen Ed: Core Competency </vt:lpstr>
      <vt:lpstr>Outcome 1 </vt:lpstr>
      <vt:lpstr>Outcome 1  </vt:lpstr>
      <vt:lpstr>Outcome 2 </vt:lpstr>
      <vt:lpstr>PowerPoint Presentation</vt:lpstr>
      <vt:lpstr>Outcome 3 </vt:lpstr>
      <vt:lpstr>Outcome 3 </vt:lpstr>
      <vt:lpstr> Need more ideas? Reach Out!   *Make sure to add your name to the participants list before you leave!  </vt:lpstr>
      <vt:lpstr>Results &amp; Faculty Response</vt:lpstr>
      <vt:lpstr> 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We’ve Got an Outcome for That:  Faculty Information Literacy Workshops for Authentic Core Competency Assessment</dc:title>
  <dc:creator/>
  <cp:lastModifiedBy/>
  <cp:revision>76</cp:revision>
  <dcterms:created xsi:type="dcterms:W3CDTF">2022-10-26T13:30:08Z</dcterms:created>
  <dcterms:modified xsi:type="dcterms:W3CDTF">2022-11-08T17:43:29Z</dcterms:modified>
</cp:coreProperties>
</file>