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78" r:id="rId8"/>
    <p:sldId id="283" r:id="rId9"/>
    <p:sldId id="268" r:id="rId10"/>
    <p:sldId id="284" r:id="rId11"/>
    <p:sldId id="266" r:id="rId12"/>
    <p:sldId id="269" r:id="rId13"/>
    <p:sldId id="267" r:id="rId14"/>
    <p:sldId id="264" r:id="rId15"/>
    <p:sldId id="263" r:id="rId16"/>
    <p:sldId id="262" r:id="rId17"/>
    <p:sldId id="261" r:id="rId18"/>
    <p:sldId id="270" r:id="rId19"/>
    <p:sldId id="272" r:id="rId20"/>
    <p:sldId id="271" r:id="rId21"/>
    <p:sldId id="285" r:id="rId22"/>
    <p:sldId id="273" r:id="rId23"/>
    <p:sldId id="274" r:id="rId24"/>
    <p:sldId id="275" r:id="rId25"/>
    <p:sldId id="276" r:id="rId26"/>
    <p:sldId id="290" r:id="rId27"/>
    <p:sldId id="281" r:id="rId28"/>
    <p:sldId id="277" r:id="rId29"/>
    <p:sldId id="279" r:id="rId30"/>
    <p:sldId id="280" r:id="rId31"/>
    <p:sldId id="286" r:id="rId32"/>
    <p:sldId id="282" r:id="rId33"/>
    <p:sldId id="291" r:id="rId34"/>
    <p:sldId id="311" r:id="rId35"/>
    <p:sldId id="294" r:id="rId36"/>
    <p:sldId id="295" r:id="rId37"/>
    <p:sldId id="297" r:id="rId38"/>
    <p:sldId id="312" r:id="rId39"/>
    <p:sldId id="310" r:id="rId40"/>
    <p:sldId id="313" r:id="rId41"/>
    <p:sldId id="309" r:id="rId42"/>
    <p:sldId id="314" r:id="rId43"/>
    <p:sldId id="315" r:id="rId44"/>
    <p:sldId id="328" r:id="rId45"/>
    <p:sldId id="327" r:id="rId46"/>
    <p:sldId id="329" r:id="rId47"/>
    <p:sldId id="326" r:id="rId48"/>
    <p:sldId id="330" r:id="rId49"/>
    <p:sldId id="325" r:id="rId50"/>
    <p:sldId id="316" r:id="rId51"/>
    <p:sldId id="308" r:id="rId52"/>
    <p:sldId id="307" r:id="rId53"/>
    <p:sldId id="306" r:id="rId54"/>
    <p:sldId id="296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01" r:id="rId63"/>
    <p:sldId id="289" r:id="rId64"/>
    <p:sldId id="288" r:id="rId65"/>
    <p:sldId id="30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2684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9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074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9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7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468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CA35E4-B5B3-4886-A7FD-E00EE0C4CAC3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7966BEE-FF43-446D-9274-0F4E6663E5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157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80Analytics/080Shared_Dimensions/020PO_Line" TargetMode="External"/><Relationship Id="rId2" Type="http://schemas.openxmlformats.org/officeDocument/2006/relationships/hyperlink" Target="https://knowledge.exlibrisgroup.com/Alma/Product_Documentation/010Alma_Online_Help_(English)/020Acquisitions/020Purchasing/020Creating_PO_Lines/030Manually_Creating_a_PO_Li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nowledge.exlibrisgroup.com/Alma/Product_Documentation/010Alma_Online_Help_(English)/020Acquisitions/040Renewals/020Processing_Renewals" TargetMode="External"/><Relationship Id="rId4" Type="http://schemas.openxmlformats.org/officeDocument/2006/relationships/hyperlink" Target="https://knowledge.exlibrisgroup.com/Alma/Product_Documentation/010Alma_Online_Help_(English)/020Acquisitions/020Purchasing/040Reviewing_PO_Lines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Materials/050Alma_FAQs/Acquisitions/Receiving" TargetMode="External"/><Relationship Id="rId2" Type="http://schemas.openxmlformats.org/officeDocument/2006/relationships/hyperlink" Target="https://knowledge.exlibrisgroup.com/Alma/Product_Documentation/010Alma_Online_Help_(English)/040Resource_Management/080Configuring_Resource_Management/150Configuring_Description_Templa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owledge.exlibrisgroup.com/Alma/Product_Documentation/010Alma_Online_Help_(English)/020Acquisitions/020Purchasing/090Receiving_Material/010Receiving_Physical_Material#Receiving_Continuous_Materia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Knowledge_Articles/How_to_move_items_from_one_BIB_record_to_another%3F" TargetMode="External"/><Relationship Id="rId2" Type="http://schemas.openxmlformats.org/officeDocument/2006/relationships/hyperlink" Target="https://knowledge.exlibrisgroup.com/Alma/Product_Materials/050Alma_FAQs/Print_Resource_Management/Print_Seria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lcny.libguides.com/ld.php?content_id=4285564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568" y="1774332"/>
            <a:ext cx="8361229" cy="2619375"/>
          </a:xfrm>
        </p:spPr>
        <p:txBody>
          <a:bodyPr/>
          <a:lstStyle/>
          <a:p>
            <a:r>
              <a:rPr lang="en-US" sz="4400" dirty="0"/>
              <a:t>Serials Ordering and Receiving Post Migration: For Campuses Who did not Use Acquisitions Prior to </a:t>
            </a:r>
            <a:r>
              <a:rPr lang="en-US" sz="4400" dirty="0" err="1"/>
              <a:t>ALma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6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867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PO Line Owner and Type screen opens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 Line Type: Print Journal– Subscription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 Line Owner: [ordering library]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Load from template: [once created this can be selected here]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Create PO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7572A-FEF8-4D03-8519-1E24D851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53" y="3298515"/>
            <a:ext cx="8142739" cy="3328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31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4979"/>
            <a:ext cx="10229849" cy="664981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76544"/>
            <a:ext cx="10229850" cy="5567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Purchase Order Lines Screen Opens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Delete the default holding location under Ordered Items if you are not using a template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Delete</a:t>
            </a:r>
            <a:r>
              <a:rPr lang="en-US" i="0" dirty="0"/>
              <a:t> from the ellipses of the default holding record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Add Location </a:t>
            </a:r>
            <a:r>
              <a:rPr lang="en-US" dirty="0"/>
              <a:t>and add the physical location where serial titles live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5730F-54C8-4708-8E12-C52DCE7B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55" y="2396306"/>
            <a:ext cx="7563773" cy="1587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52D19-4085-4C48-AA4B-3E292A1A6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55" y="4694484"/>
            <a:ext cx="2294470" cy="202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48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Select the Material Supplier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Add Pricing (if you are using Purchase at Vendor System as the Acquisitions Method)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If you are using simplified acquisitions with an Acquisition Method of Technical leave this blank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Add Fund (if you are using Purchase at Vendor System as the Acquisitions Method)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If you are using simplified acquisitions with an Acquisition Method of Technical leave this blank</a:t>
            </a:r>
          </a:p>
          <a:p>
            <a:pPr marL="530352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5F1A5-9BCC-4696-A3F5-108A9C69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504" y="1768690"/>
            <a:ext cx="8729608" cy="119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430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C6DF6-714D-45CF-AAD5-99DE4505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04512"/>
            <a:ext cx="10098918" cy="3293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39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152400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715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Acquisitions Method: [Purchase at Vendor System or Technical]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Material Type: Issue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Report Code: [populate if using]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Reporting Codes can be added under </a:t>
            </a:r>
            <a:r>
              <a:rPr lang="en-US" b="1" dirty="0"/>
              <a:t>Configuration&gt;Acquisitions&gt;Purchase Orders&gt;Reporting Code</a:t>
            </a:r>
            <a:r>
              <a:rPr lang="en-US" dirty="0"/>
              <a:t>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Invoice Status: [No Invoice, Partially Invoiced]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CD30AC-FEE3-4C56-BE03-566ECF280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17" y="3506310"/>
            <a:ext cx="8980815" cy="3037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56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6670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92945"/>
            <a:ext cx="10229850" cy="5862961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/>
              <a:t>Uncheck Manual Renewal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Unchecking this box will allow PO lines for the renewal to be processed automatically</a:t>
            </a: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Subscription from date: [informational only]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Subscription to date: [leave blank]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The PO line closes when the automatic renewal job detects that the </a:t>
            </a:r>
            <a:r>
              <a:rPr lang="en-US" b="1" i="0" dirty="0"/>
              <a:t>Subscription to date</a:t>
            </a:r>
            <a:r>
              <a:rPr lang="en-US" i="0" dirty="0"/>
              <a:t> has passed.</a:t>
            </a: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Renewal date: [date subscription is to be renewed]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Renewal reminder period (day): [number of days you want to be notified prior to the renewal date]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Renewal cycle: [select 1 year, 3 year, or 5 year]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F9DBF-4FB3-4658-AB0B-6F87932D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68" y="4994007"/>
            <a:ext cx="9438511" cy="1576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96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65320"/>
            <a:ext cx="10229850" cy="5478355"/>
          </a:xfrm>
        </p:spPr>
        <p:txBody>
          <a:bodyPr/>
          <a:lstStyle/>
          <a:p>
            <a:pPr marL="457200" indent="-457200">
              <a:buFont typeface="+mj-lt"/>
              <a:buAutoNum type="arabicPeriod" startAt="16"/>
            </a:pPr>
            <a:r>
              <a:rPr lang="en-US" dirty="0"/>
              <a:t>Click </a:t>
            </a:r>
            <a:r>
              <a:rPr lang="en-US" b="1" i="1" dirty="0"/>
              <a:t>Save as Template </a:t>
            </a:r>
            <a:r>
              <a:rPr lang="en-US" dirty="0"/>
              <a:t>(This speeds up the POL creation process of subsequent serials)</a:t>
            </a:r>
          </a:p>
          <a:p>
            <a:pPr marL="457200" indent="-457200">
              <a:buFont typeface="+mj-lt"/>
              <a:buAutoNum type="arabicPeriod" startAt="16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Template Name: [name the template]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Public template: [Yes if multiple people order]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Save</a:t>
            </a:r>
            <a:r>
              <a:rPr lang="en-US" dirty="0"/>
              <a:t>	</a:t>
            </a:r>
          </a:p>
          <a:p>
            <a:pPr marL="457200" indent="-457200">
              <a:buFont typeface="+mj-lt"/>
              <a:buAutoNum type="arabicPeriod" startAt="16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D2947-3BD6-4DE9-B465-6715F842D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39" y="1663507"/>
            <a:ext cx="8460921" cy="840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7ED393-18C8-4857-AC85-F4A90A31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539" y="4150251"/>
            <a:ext cx="8565622" cy="2232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95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81159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9911"/>
            <a:ext cx="10229850" cy="5841505"/>
          </a:xfrm>
        </p:spPr>
        <p:txBody>
          <a:bodyPr/>
          <a:lstStyle/>
          <a:p>
            <a:pPr marL="457200" indent="-457200">
              <a:buFont typeface="+mj-lt"/>
              <a:buAutoNum type="arabicPeriod" startAt="17"/>
            </a:pPr>
            <a:r>
              <a:rPr lang="en-US" dirty="0"/>
              <a:t>Click </a:t>
            </a:r>
            <a:r>
              <a:rPr lang="en-US" b="1" i="1" dirty="0"/>
              <a:t>Order Now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Order Now creates the POL without running the POL packaging job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17"/>
            </a:pPr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when the confirmation message appears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The information: The ordered resource already exists in the inventory (# items) indicates you already have a record with x number of items associated with it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In the next step, the POL that was just created will be associated to the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513F-EA2C-44C8-A488-68EE6811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07" y="1828838"/>
            <a:ext cx="10009407" cy="403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8565DB-71A0-4ED5-A285-A054AF910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689" y="4173988"/>
            <a:ext cx="7568398" cy="2300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23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873" y="1928271"/>
            <a:ext cx="8361229" cy="2018570"/>
          </a:xfrm>
        </p:spPr>
        <p:txBody>
          <a:bodyPr/>
          <a:lstStyle/>
          <a:p>
            <a:r>
              <a:rPr lang="en-US" sz="4400" dirty="0"/>
              <a:t>Associate the POL to the Existing Serial Holdings/Item Records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86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417947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Associating the POL to the Existing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417946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repository search in the IZ for the serial record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Holdings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4871F-EB36-4282-A4D1-CBA331EF0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7" y="2235089"/>
            <a:ext cx="9492538" cy="354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95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Requirements for Serials Receiving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r>
              <a:rPr lang="en-US" dirty="0"/>
              <a:t>Order Record </a:t>
            </a:r>
          </a:p>
          <a:p>
            <a:pPr lvl="1"/>
            <a:r>
              <a:rPr lang="en-US" i="0" dirty="0"/>
              <a:t>All serials in Alma require an open Order record for </a:t>
            </a:r>
            <a:r>
              <a:rPr lang="en-US" b="1" i="0" dirty="0"/>
              <a:t>Print Journal – Subscription </a:t>
            </a:r>
            <a:r>
              <a:rPr lang="en-US" i="0" dirty="0"/>
              <a:t>or </a:t>
            </a:r>
            <a:r>
              <a:rPr lang="en-US" b="1" i="0" dirty="0"/>
              <a:t>Physical Journal - Subscription</a:t>
            </a:r>
            <a:r>
              <a:rPr lang="en-US" i="0" dirty="0"/>
              <a:t> in order to receive through the acquisitions work order department</a:t>
            </a:r>
          </a:p>
          <a:p>
            <a:r>
              <a:rPr lang="en-US" dirty="0"/>
              <a:t>Acquisitions Department receiving desk</a:t>
            </a:r>
          </a:p>
          <a:p>
            <a:pPr lvl="1"/>
            <a:r>
              <a:rPr lang="en-US" i="0" dirty="0"/>
              <a:t>Unless you have another desk configured to receive acquisitions</a:t>
            </a:r>
          </a:p>
          <a:p>
            <a:r>
              <a:rPr lang="en-US" dirty="0"/>
              <a:t>Description templates configured </a:t>
            </a:r>
          </a:p>
          <a:p>
            <a:pPr lvl="1"/>
            <a:r>
              <a:rPr lang="en-US" b="1" dirty="0"/>
              <a:t>Configuration&gt;Resources&gt;General&gt;Description Templates</a:t>
            </a:r>
          </a:p>
          <a:p>
            <a:r>
              <a:rPr lang="en-US" dirty="0"/>
              <a:t>Role to receive:</a:t>
            </a:r>
          </a:p>
          <a:p>
            <a:pPr lvl="1"/>
            <a:r>
              <a:rPr lang="en-US" i="0" dirty="0"/>
              <a:t>Receiving Operator</a:t>
            </a:r>
          </a:p>
        </p:txBody>
      </p:sp>
    </p:spTree>
    <p:extLst>
      <p:ext uri="{BB962C8B-B14F-4D97-AF65-F5344CB8AC3E}">
        <p14:creationId xmlns:p14="http://schemas.microsoft.com/office/powerpoint/2010/main" val="286794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65724"/>
            <a:ext cx="10453457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Associating the POL to the Existing Holdings/Items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453456" cy="580081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i="1" dirty="0"/>
              <a:t>Associate a PO Line </a:t>
            </a:r>
            <a:r>
              <a:rPr lang="en-US" dirty="0"/>
              <a:t>from the ellipses of the holdings with the existing item records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Select the POL #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i="1" dirty="0"/>
              <a:t>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0969-48D0-4FCA-8968-B3B24A84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95" y="1488551"/>
            <a:ext cx="8490933" cy="194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E293D-D7D6-4143-89BA-030B703C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34" y="4599458"/>
            <a:ext cx="8550381" cy="187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1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63405"/>
            <a:ext cx="10480090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Associating the POL to the Existing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90600"/>
            <a:ext cx="10480089" cy="5553075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</a:t>
            </a:r>
            <a:r>
              <a:rPr lang="en-US" b="1" i="1" dirty="0"/>
              <a:t> Edit </a:t>
            </a:r>
            <a:r>
              <a:rPr lang="en-US" dirty="0"/>
              <a:t>from the ellipses of the newly created holdings records without any associated items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Select File&gt;Delete Record (Ctrl + D) from the MD Editor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 Yes when the Confirmation required message pops-up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E6012-AF0B-4344-8077-C48263C2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9" y="1905079"/>
            <a:ext cx="7741397" cy="1813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1FB9B-08DA-4251-991C-0C8AC5D27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9" y="4952921"/>
            <a:ext cx="2949196" cy="914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3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613255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Associating the POL to the Existing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52525"/>
            <a:ext cx="10444579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dirty="0"/>
              <a:t>Close</a:t>
            </a:r>
            <a:r>
              <a:rPr lang="en-US" dirty="0"/>
              <a:t> when the Information message pops-up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i="1" dirty="0"/>
              <a:t>Back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68094-DB20-4A4A-85B7-63D73685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04" y="1709835"/>
            <a:ext cx="3551228" cy="95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62189-9DFF-4386-9427-DD96941A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04" y="3798529"/>
            <a:ext cx="9413958" cy="1906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1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812" y="2335720"/>
            <a:ext cx="8361229" cy="1284018"/>
          </a:xfrm>
        </p:spPr>
        <p:txBody>
          <a:bodyPr/>
          <a:lstStyle/>
          <a:p>
            <a:r>
              <a:rPr lang="en-US" sz="4400" dirty="0"/>
              <a:t>Creating Description Templates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4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3304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Before Creating Description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>
            <a:normAutofit/>
          </a:bodyPr>
          <a:lstStyle/>
          <a:p>
            <a:r>
              <a:rPr lang="en-US" dirty="0"/>
              <a:t>Required role (one of these roles):</a:t>
            </a:r>
          </a:p>
          <a:p>
            <a:pPr lvl="1"/>
            <a:r>
              <a:rPr lang="en-US" dirty="0"/>
              <a:t>Repository Administrator </a:t>
            </a:r>
          </a:p>
          <a:p>
            <a:pPr lvl="1"/>
            <a:r>
              <a:rPr lang="en-US" dirty="0"/>
              <a:t> Catalog Administrator </a:t>
            </a:r>
          </a:p>
          <a:p>
            <a:pPr lvl="1"/>
            <a:r>
              <a:rPr lang="en-US" dirty="0"/>
              <a:t>General Administrator 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list of the various description patterns your library uses. Some basic patterns: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vol.no.(</a:t>
            </a:r>
            <a:r>
              <a:rPr lang="en-US" dirty="0" err="1"/>
              <a:t>year:month</a:t>
            </a:r>
            <a:r>
              <a:rPr lang="en-US" dirty="0"/>
              <a:t>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no.(</a:t>
            </a:r>
            <a:r>
              <a:rPr lang="en-US" dirty="0" err="1"/>
              <a:t>year:month</a:t>
            </a:r>
            <a:r>
              <a:rPr lang="en-US" dirty="0"/>
              <a:t>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vol.(year)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(year/month)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Review the spacing and punctuation to be used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Spaces and punctuation need to be included in the description template</a:t>
            </a:r>
          </a:p>
        </p:txBody>
      </p:sp>
    </p:spTree>
    <p:extLst>
      <p:ext uri="{BB962C8B-B14F-4D97-AF65-F5344CB8AC3E}">
        <p14:creationId xmlns:p14="http://schemas.microsoft.com/office/powerpoint/2010/main" val="426229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Creating Description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Configuration&gt;Resources&gt;General&gt;Description Templates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Add Rule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3A2D-F614-4709-91AE-7BF3D50C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2" y="2469029"/>
            <a:ext cx="7590984" cy="2354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8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Creating Description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4"/>
            <a:ext cx="10229850" cy="570547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Name: [mandatory]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Description: [optional, but informative]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686C2-C80C-4C7B-80B2-69ADDF5A7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70" y="2408515"/>
            <a:ext cx="8039060" cy="3296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5130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3762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Creating Description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55307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i="1" dirty="0"/>
              <a:t>Add Parameters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Order them in the way they appear in the description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Include </a:t>
            </a:r>
            <a:r>
              <a:rPr lang="en-US" i="0" dirty="0" err="1"/>
              <a:t>Enum</a:t>
            </a:r>
            <a:r>
              <a:rPr lang="en-US" i="0" dirty="0"/>
              <a:t> and Chron even if it will be empty</a:t>
            </a:r>
            <a:endParaRPr lang="en-US" b="1" dirty="0"/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Name: [select the </a:t>
            </a:r>
            <a:r>
              <a:rPr lang="en-US" dirty="0" err="1"/>
              <a:t>Enum</a:t>
            </a:r>
            <a:r>
              <a:rPr lang="en-US" dirty="0"/>
              <a:t> or Chron]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Operator: [select the correct operator]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Click </a:t>
            </a:r>
            <a:r>
              <a:rPr lang="en-US" b="1" i="1" dirty="0"/>
              <a:t>Add Parameter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E05F6-8178-421C-AFA0-C857D1749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290" y="3701214"/>
            <a:ext cx="6497419" cy="2516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236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Creating Description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Repeat this process for any other </a:t>
            </a:r>
            <a:r>
              <a:rPr lang="en-US" dirty="0" err="1"/>
              <a:t>Enum</a:t>
            </a:r>
            <a:r>
              <a:rPr lang="en-US" dirty="0"/>
              <a:t> and Chron fields that are part of the pattern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C61754-17CD-4039-8060-F453A898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256" y="1986671"/>
            <a:ext cx="7483488" cy="2598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00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6670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Creating Description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553075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/>
              <a:t>Fill out the Output parameters to reflect the description template output and the parameter above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This is where spacing and punctuation are added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i="1" dirty="0"/>
              <a:t>Save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69DE3-9F35-4CED-9923-21113FA9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877" y="2651421"/>
            <a:ext cx="6520246" cy="380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87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How to Tell if Serials can be Received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Make sure you are in the acquisitions work order department location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Change to the acquisitions work order department if it is not already selected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dirty="0"/>
              <a:t>Acquisitions&gt;Receiving and Invoicing&gt;Receive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b="1" dirty="0"/>
              <a:t>Continuous</a:t>
            </a:r>
            <a:r>
              <a:rPr lang="en-US" dirty="0"/>
              <a:t> tab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Search for the serial title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EA393-2A38-40B5-8AAE-4AB92E26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43" y="3371113"/>
            <a:ext cx="8738760" cy="317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959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056" y="2041863"/>
            <a:ext cx="8361229" cy="1963521"/>
          </a:xfrm>
        </p:spPr>
        <p:txBody>
          <a:bodyPr/>
          <a:lstStyle/>
          <a:p>
            <a:r>
              <a:rPr lang="en-US" sz="4400" dirty="0"/>
              <a:t>Splitting Holdings: when other format holdings are on a print serial Bib Record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8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Identify the correct serial bib record in the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Order the correct serial bib record from the NZ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POL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Move the items to the new bibliographic record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39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an All Titles repository search in the NZ for the correct format serial bib record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Export the bib record from OCLC if it is not in the NZ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Order </a:t>
            </a:r>
            <a:r>
              <a:rPr lang="en-US" dirty="0"/>
              <a:t>from the NZ bib record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D988E-A541-442F-86A3-B6566BE9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91" y="2061485"/>
            <a:ext cx="9160034" cy="48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F746E-200B-4A6D-A43E-FE0B3C1B4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91" y="3450547"/>
            <a:ext cx="9160034" cy="263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939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PO Line Owner and Type screen opens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 Line Type: Physical– Subscription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 Line Owner: [ordering library]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Load from template: [once created this can be selected here]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Create PO 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3CD87-D80C-4B3A-86B9-8164C40E5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73" y="3429000"/>
            <a:ext cx="9241654" cy="307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06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5549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5530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Purchase Order Lines Screen Opens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Delete the default holding location under Ordered Items if you are not using a template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Click </a:t>
            </a:r>
            <a:r>
              <a:rPr lang="en-US" b="1" dirty="0"/>
              <a:t>Delete</a:t>
            </a:r>
            <a:r>
              <a:rPr lang="en-US" i="0" dirty="0"/>
              <a:t> from the ellipses of the default holding record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Add Location </a:t>
            </a:r>
            <a:r>
              <a:rPr lang="en-US" dirty="0"/>
              <a:t>and add the physical location where serial titles live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F698B-6617-44D1-8844-675EACE49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33" y="2405848"/>
            <a:ext cx="8624734" cy="160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99C3F3-5E2F-47E2-B9C8-91C5DBF0D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43" y="4661590"/>
            <a:ext cx="2315239" cy="2048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929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Select the Material Supplier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Add Pricing (if you are using Purchase at Vendor System as the Acquisitions Method)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If you are using simplified acquisitions with an Acquisition Method of Technical leave this blank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Add Fund (if you are using Purchase at Vendor System as the Acquisitions Method)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If you are using simplified acquisitions with an Acquisition Method of Technical leave this blank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4A5BB-084C-4EC3-A9E3-FB32214C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954" y="1663133"/>
            <a:ext cx="9243138" cy="1258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392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C84BB-9800-4010-AF0A-5FE379BE9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718" y="1580225"/>
            <a:ext cx="9275609" cy="1973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7679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Acquisitions Method: [Purchase at Vendor System or Technical]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Material Type: [select the correct material type]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Report Code: [populate if using]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Reporting Codes can be added under </a:t>
            </a:r>
            <a:r>
              <a:rPr lang="en-US" b="1" dirty="0"/>
              <a:t>Configuration&gt;Acquisitions&gt;Purchase Orders&gt;Reporting Code</a:t>
            </a:r>
            <a:r>
              <a:rPr lang="en-US" dirty="0"/>
              <a:t>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Invoice Status: [No Invoice, Partially Invoiced]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0FF64-20AD-422C-9D11-66C19F31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92" y="3773010"/>
            <a:ext cx="8423815" cy="2861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681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619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90600"/>
            <a:ext cx="10229850" cy="5603382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/>
              <a:t>Uncheck Manual Renewal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Unchecking this box will allow PO lines for the renewal to be processed automatically</a:t>
            </a: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Subscription from date: [informational only]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Subscription to date: [leave blank]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The PO line closes when the automatic renewal job detects that the </a:t>
            </a:r>
            <a:r>
              <a:rPr lang="en-US" b="1" i="0" dirty="0"/>
              <a:t>Subscription to date</a:t>
            </a:r>
            <a:r>
              <a:rPr lang="en-US" i="0" dirty="0"/>
              <a:t> has passed.</a:t>
            </a:r>
            <a:endParaRPr lang="en-US" dirty="0"/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Renewal date: [date subscription is to be renewed]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Renewal reminder period (day): [number of days you want to be notified prior to the renewal date]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dirty="0"/>
              <a:t>Renewal cycle: [select 1 year, 3 year, or 5 year]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4133-0C55-4B50-85A7-9877263F4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87" y="5150180"/>
            <a:ext cx="8847414" cy="148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489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Create a POL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16"/>
            </a:pPr>
            <a:r>
              <a:rPr lang="en-US" dirty="0"/>
              <a:t>Click </a:t>
            </a:r>
            <a:r>
              <a:rPr lang="en-US" b="1" i="1" dirty="0"/>
              <a:t>Save as Template </a:t>
            </a:r>
            <a:r>
              <a:rPr lang="en-US" dirty="0"/>
              <a:t>(optional – only needs to be done once)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n-US" dirty="0"/>
              <a:t>Click </a:t>
            </a:r>
            <a:r>
              <a:rPr lang="en-US" b="1" i="1" dirty="0"/>
              <a:t>Order Now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Order Now creates the POL without running the POL packaging job</a:t>
            </a:r>
          </a:p>
          <a:p>
            <a:pPr marL="987552" lvl="1" indent="-457200">
              <a:buFont typeface="+mj-lt"/>
              <a:buAutoNum type="alphaLcParenR"/>
            </a:pPr>
            <a:endParaRPr lang="en-US" i="0" dirty="0"/>
          </a:p>
          <a:p>
            <a:pPr marL="530352" lvl="1" indent="0">
              <a:buNone/>
            </a:pPr>
            <a:endParaRPr lang="en-US" i="0" dirty="0"/>
          </a:p>
          <a:p>
            <a:pPr marL="457200" indent="-457200">
              <a:buFont typeface="+mj-lt"/>
              <a:buAutoNum type="arabicPeriod" startAt="17"/>
            </a:pPr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when the confirmation message appears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CBAAD-2A1E-4FBE-A16B-AD549D3F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20" y="3773656"/>
            <a:ext cx="8542760" cy="213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885F9-1C30-476C-9FCA-2FEA378FA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20" y="2561187"/>
            <a:ext cx="854276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6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Steps to Prepare to be able to Receive Serials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Review serial records for existing active order records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POL if no order record exists for the serial(s)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Create a template for the first POL created for serials to make the POL creation process quicker and consistent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Associate the POL to the holding record with existing items associate to it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Delete the newly created holding record from the POL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up description templates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One-time step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dirty="0"/>
              <a:t>May require tweaking to refine them</a:t>
            </a:r>
          </a:p>
        </p:txBody>
      </p:sp>
    </p:spTree>
    <p:extLst>
      <p:ext uri="{BB962C8B-B14F-4D97-AF65-F5344CB8AC3E}">
        <p14:creationId xmlns:p14="http://schemas.microsoft.com/office/powerpoint/2010/main" val="1200269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5691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Splitting Holdings Records: Moving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90600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Physical Titles repository search for the serial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Holdings</a:t>
            </a:r>
            <a:r>
              <a:rPr lang="en-US" dirty="0"/>
              <a:t> on the print serials bib record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Relink</a:t>
            </a:r>
            <a:r>
              <a:rPr lang="en-US" dirty="0"/>
              <a:t> from the ellipses of the non-print holdings record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BE26C-11C9-4DC6-9050-FC4A1590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02" y="1931117"/>
            <a:ext cx="8990698" cy="1837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7E093-365F-4C66-959C-F5B0A4AB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702" y="4547368"/>
            <a:ext cx="8668486" cy="196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9208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Splitting Holdings Records: Moving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Type in identifiable search terms (OCLC#, ISSN, ISBN, etc.)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Click Search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EC2E2-CF4E-4F0A-B226-8245D0B8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000" y="2276094"/>
            <a:ext cx="9431045" cy="218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973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Splitting Holdings Records: Moving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i="1" dirty="0"/>
              <a:t>Relink </a:t>
            </a:r>
            <a:r>
              <a:rPr lang="en-US" dirty="0"/>
              <a:t>from the correct bib record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i="1" dirty="0"/>
              <a:t>File&gt;Save and Release Record (</a:t>
            </a:r>
            <a:r>
              <a:rPr lang="en-US" b="1" i="1" dirty="0" err="1"/>
              <a:t>Ctrl+Alt+R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4FF4E-C241-46BB-9E08-8AC6A661F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44" y="1887640"/>
            <a:ext cx="9306758" cy="217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387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Splitting Holdings Records: Moving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Search for the bib record that holdings/items were relinked to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Click Holdings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r>
              <a:rPr lang="en-US" dirty="0"/>
              <a:t>Click Associate a POL from the ellipses of the holdings record that was relinked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7C0AC-72EF-4AFC-87A0-E14D52C0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199" y="2028825"/>
            <a:ext cx="8465601" cy="1592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638DD-8006-4572-93C7-9D5A79FC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98" y="4529770"/>
            <a:ext cx="8465601" cy="1560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34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5729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Splitting Holdings Records: Moving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42004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/>
              <a:t>Type if the POL #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Click Update</a:t>
            </a:r>
          </a:p>
          <a:p>
            <a:pPr marL="457200" indent="-457200">
              <a:buFont typeface="+mj-lt"/>
              <a:buAutoNum type="arabicPeriod" startAt="11"/>
            </a:pPr>
            <a:endParaRPr lang="en-US" dirty="0"/>
          </a:p>
          <a:p>
            <a:pPr marL="457200" indent="-457200">
              <a:buFont typeface="+mj-lt"/>
              <a:buAutoNum type="arabicPeriod" startAt="11"/>
            </a:pPr>
            <a:endParaRPr lang="en-US" dirty="0"/>
          </a:p>
          <a:p>
            <a:pPr marL="457200" indent="-457200">
              <a:buFont typeface="+mj-lt"/>
              <a:buAutoNum type="arabicPeriod" startAt="11"/>
            </a:pPr>
            <a:endParaRPr lang="en-US" dirty="0"/>
          </a:p>
          <a:p>
            <a:pPr marL="457200" indent="-457200">
              <a:buFont typeface="+mj-lt"/>
              <a:buAutoNum type="arabicPeriod" startAt="11"/>
            </a:pPr>
            <a:endParaRPr lang="en-US" dirty="0"/>
          </a:p>
          <a:p>
            <a:pPr marL="457200" indent="-457200">
              <a:buFont typeface="+mj-lt"/>
              <a:buAutoNum type="arabicPeriod" startAt="11"/>
            </a:pPr>
            <a:endParaRPr lang="en-US" dirty="0"/>
          </a:p>
          <a:p>
            <a:pPr marL="457200" indent="-457200">
              <a:buFont typeface="+mj-lt"/>
              <a:buAutoNum type="arabicPeriod" startAt="11"/>
            </a:pPr>
            <a:r>
              <a:rPr lang="en-US" dirty="0"/>
              <a:t>Click </a:t>
            </a:r>
            <a:r>
              <a:rPr lang="en-US" b="1" i="1" dirty="0"/>
              <a:t>Edit</a:t>
            </a:r>
            <a:r>
              <a:rPr lang="en-US" dirty="0"/>
              <a:t> from the holding without items associated with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B5DB1-A11C-4E8C-8926-970CAA2BB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096765"/>
            <a:ext cx="7314432" cy="1584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335195-86DA-4018-9169-024BFD02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4761235"/>
            <a:ext cx="8822558" cy="188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0151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38112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Splitting Holdings Records: Moving Holdings/Item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971550"/>
            <a:ext cx="10229850" cy="5410200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/>
              <a:t>Go to </a:t>
            </a:r>
            <a:r>
              <a:rPr lang="en-US" b="1" i="1" dirty="0"/>
              <a:t>File&gt;Delete Record </a:t>
            </a:r>
            <a:r>
              <a:rPr lang="en-US" dirty="0"/>
              <a:t>to delete the holding record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dirty="0"/>
              <a:t>Click Yes from the pop-up confirmation message</a:t>
            </a:r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r>
              <a:rPr lang="en-US" dirty="0"/>
              <a:t>Click </a:t>
            </a:r>
            <a:r>
              <a:rPr lang="en-US" b="1" i="1" dirty="0"/>
              <a:t>Close</a:t>
            </a:r>
            <a:r>
              <a:rPr lang="en-US" dirty="0"/>
              <a:t> from the information pop-up message</a:t>
            </a:r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457200" indent="-457200">
              <a:buFont typeface="+mj-lt"/>
              <a:buAutoNum type="arabicPeriod" startAt="14"/>
            </a:pPr>
            <a:r>
              <a:rPr lang="en-US" dirty="0"/>
              <a:t>Click </a:t>
            </a:r>
            <a:r>
              <a:rPr lang="en-US" b="1" i="1" dirty="0"/>
              <a:t>Back</a:t>
            </a:r>
          </a:p>
          <a:p>
            <a:pPr marL="457200" indent="-457200">
              <a:buFont typeface="+mj-lt"/>
              <a:buAutoNum type="arabicPeriod" startAt="1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AFCFE-E8EA-4E68-A2F9-D633C579E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02" y="1964014"/>
            <a:ext cx="2949196" cy="92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588FA-C258-4485-BD22-0E3187FA2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502" y="3639481"/>
            <a:ext cx="3528366" cy="929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966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Moving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Physical Titles repository search for the serial records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Holdings</a:t>
            </a:r>
            <a:r>
              <a:rPr lang="en-US" dirty="0"/>
              <a:t> on the print serials bib record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87A13-4259-4AEF-A775-C44B6760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482" y="2407242"/>
            <a:ext cx="8773446" cy="42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3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Moving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i="1" dirty="0"/>
              <a:t>View Items </a:t>
            </a:r>
            <a:r>
              <a:rPr lang="en-US" dirty="0"/>
              <a:t>from the ellipses of the holdings record that will be moved 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Click into the check box above the item records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i="1" dirty="0"/>
              <a:t>Relink to another bib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AB93E-BBF0-4115-A3CA-66A871A4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52" y="1832239"/>
            <a:ext cx="8579669" cy="1689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0E572-39EB-446B-97F0-48B56DD10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52" y="4814004"/>
            <a:ext cx="8749385" cy="1729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4950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Moving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 into the Select Bibliographic Record or on the list icon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Perform a repository search in the 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29179-EC1F-4FF0-9A29-F12FB93A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88" y="1759459"/>
            <a:ext cx="8519372" cy="1770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74DDE-2169-48C0-A60E-1952B743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88" y="4334786"/>
            <a:ext cx="8519372" cy="86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750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Moving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Click on the bib record the items will be moved to (it will be highlighted yellow)</a:t>
            </a:r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  <a:p>
            <a:pPr marL="457200" indent="-457200">
              <a:buFont typeface="+mj-lt"/>
              <a:buAutoNum type="arabicPeriod" startAt="8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E09D4-569D-4308-A4C3-581369E4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43" y="1900234"/>
            <a:ext cx="9514732" cy="372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45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690" y="1949009"/>
            <a:ext cx="8361229" cy="2231634"/>
          </a:xfrm>
        </p:spPr>
        <p:txBody>
          <a:bodyPr/>
          <a:lstStyle/>
          <a:p>
            <a:r>
              <a:rPr lang="en-US" sz="4400" dirty="0"/>
              <a:t>Review serial records for existing active order records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32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Splitting Holdings Records: Moving Item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Click on the radio button for the holding record associated with the selected bib record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/>
              <a:t>Click </a:t>
            </a:r>
            <a:r>
              <a:rPr lang="en-US" b="1" i="1" dirty="0"/>
              <a:t>Select</a:t>
            </a:r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 marL="457200" indent="-457200">
              <a:buFont typeface="+mj-lt"/>
              <a:buAutoNum type="arabicPeriod" startAt="9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Steps 4-10 may need to be repeated if there are more than 50 items to move at a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use this method do not forget to update the new holdings record with MARC fields 853, 863, or 866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1083B-EA2B-47D4-8C6E-E4B4ECE3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317" y="2089380"/>
            <a:ext cx="8235366" cy="2679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902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812" y="2573617"/>
            <a:ext cx="8361229" cy="889323"/>
          </a:xfrm>
        </p:spPr>
        <p:txBody>
          <a:bodyPr/>
          <a:lstStyle/>
          <a:p>
            <a:r>
              <a:rPr lang="en-US" sz="4400" dirty="0"/>
              <a:t>Receiving Serials in Alma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4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Receiving Serials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b="1" i="1" dirty="0"/>
              <a:t>Acquisitions&gt;Receiving and Invoicing&gt;Receive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b="1" dirty="0"/>
              <a:t>Continuous </a:t>
            </a:r>
            <a:r>
              <a:rPr lang="en-US" dirty="0"/>
              <a:t>tab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Receive</a:t>
            </a:r>
            <a:r>
              <a:rPr lang="en-US" dirty="0"/>
              <a:t> or </a:t>
            </a:r>
            <a:r>
              <a:rPr lang="en-US" b="1" i="1" dirty="0"/>
              <a:t>Manage items </a:t>
            </a:r>
            <a:r>
              <a:rPr lang="en-US" dirty="0"/>
              <a:t>from the ellipses of the serial being received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Receive  - used for Ad hoc serials check-in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Manage items – used for prediction patterns or to see items already received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9C71E-8A66-4584-8C43-D6472C10B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07" y="3429000"/>
            <a:ext cx="9165831" cy="2931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717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Receiving Serials in Alma: Receive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Receive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Duplicate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Edit the New Items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Generate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E606B-08CE-4CCB-9440-9DC4FD69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42" y="3001888"/>
            <a:ext cx="8777688" cy="3306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23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Receiving Serials in Alma: Receive Option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74011-76DE-471D-8F7D-217E97C0B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54097"/>
            <a:ext cx="10320291" cy="5389578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The new description is displayed</a:t>
            </a:r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i="1" dirty="0"/>
              <a:t>Save and Set Barcodes </a:t>
            </a:r>
            <a:r>
              <a:rPr lang="en-US" dirty="0"/>
              <a:t>or </a:t>
            </a:r>
            <a:r>
              <a:rPr lang="en-US" b="1" i="1" dirty="0"/>
              <a:t>Save and Receive</a:t>
            </a:r>
            <a:endParaRPr lang="en-US" dirty="0"/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Save and Set barcodes – is barcode serials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Scan in </a:t>
            </a:r>
            <a:r>
              <a:rPr lang="en-US" i="0" dirty="0" err="1"/>
              <a:t>barcorde</a:t>
            </a:r>
            <a:endParaRPr lang="en-US" i="0" dirty="0"/>
          </a:p>
          <a:p>
            <a:pPr marL="1444752" lvl="2" indent="-457200">
              <a:buFont typeface="+mj-lt"/>
              <a:buAutoNum type="romanLcPeriod"/>
            </a:pPr>
            <a:r>
              <a:rPr lang="en-US" dirty="0"/>
              <a:t>Click </a:t>
            </a:r>
            <a:r>
              <a:rPr lang="en-US" b="1" i="1" dirty="0"/>
              <a:t>Submit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Save and receive – if barcodes are not used or added after receiving</a:t>
            </a:r>
          </a:p>
          <a:p>
            <a:pPr marL="1444752" lvl="2" indent="-457200">
              <a:buFont typeface="+mj-lt"/>
              <a:buAutoNum type="romanLcPeriod"/>
            </a:pPr>
            <a:r>
              <a:rPr lang="en-US" i="0" dirty="0"/>
              <a:t>Click </a:t>
            </a:r>
            <a:r>
              <a:rPr lang="en-US" b="1" i="1" dirty="0"/>
              <a:t>Confirm</a:t>
            </a:r>
            <a:r>
              <a:rPr lang="en-US" i="0" dirty="0"/>
              <a:t> when the pop-up confirmation box appears with the following message: </a:t>
            </a:r>
            <a:r>
              <a:rPr lang="en-US" dirty="0"/>
              <a:t>The item does not have a barcode</a:t>
            </a:r>
            <a:endParaRPr lang="en-US" i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3F8CB9-0E1C-42C6-A18B-8B7A899B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55" y="1640810"/>
            <a:ext cx="8800786" cy="1509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403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7793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Receiving Serials: Manage Items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553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Manage Items</a:t>
            </a:r>
            <a:r>
              <a:rPr lang="en-US" dirty="0"/>
              <a:t> from the ellipses of the serial being received</a:t>
            </a: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457200" indent="-457200">
              <a:buFont typeface="+mj-lt"/>
              <a:buAutoNum type="arabicPeriod"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Click</a:t>
            </a:r>
            <a:r>
              <a:rPr lang="en-US" b="1" i="1" dirty="0"/>
              <a:t> Receive </a:t>
            </a:r>
            <a:r>
              <a:rPr lang="en-US" dirty="0"/>
              <a:t>New items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Follow same instructions as using the receiving option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Scan in barcode and click</a:t>
            </a:r>
            <a:r>
              <a:rPr lang="en-US" b="1" i="0" dirty="0"/>
              <a:t> </a:t>
            </a:r>
            <a:r>
              <a:rPr lang="en-US" b="1" dirty="0"/>
              <a:t>Receive </a:t>
            </a:r>
            <a:r>
              <a:rPr lang="en-US" i="0" dirty="0"/>
              <a:t>from the ellipses of the item being received if publication patterns are being used</a:t>
            </a:r>
          </a:p>
          <a:p>
            <a:pPr marL="457200" indent="-45720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25BD5-DEF4-4C0E-A8C9-822FF025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39" y="1693669"/>
            <a:ext cx="8062133" cy="1578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C8C53-01CB-4452-ABEC-8B4BDA28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39" y="5299550"/>
            <a:ext cx="8271321" cy="100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3409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1543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Receiving Serials: Prediction Patterns with Barcodes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66313"/>
            <a:ext cx="10229850" cy="5553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Manage Items </a:t>
            </a:r>
            <a:r>
              <a:rPr lang="en-US" dirty="0"/>
              <a:t>from the ellipses of the serial being received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Scan in the barcode for the item being received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Receive</a:t>
            </a:r>
            <a:r>
              <a:rPr lang="en-US" dirty="0"/>
              <a:t> from the ellipses of click in the check box next to the item and click Save and Receive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7CD1F-7486-43E4-B3B0-A4460932F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771" y="1414735"/>
            <a:ext cx="8851098" cy="144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71346-0C1E-47F1-A20E-A33E0138D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351" y="4258852"/>
            <a:ext cx="8033090" cy="107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CB467-F700-4EDD-94BD-A3E324EC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60" y="5107222"/>
            <a:ext cx="8491089" cy="1540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95818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Receiving Serials: Prediction Patterns without Barcodes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6" y="974970"/>
            <a:ext cx="10229850" cy="588302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Manage Items </a:t>
            </a:r>
            <a:r>
              <a:rPr lang="en-US" dirty="0"/>
              <a:t>from the ellipses of the serial being received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in the check boxes next to the item(s) being received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Save and Receive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A1952-0302-449A-82D4-BE0BE796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49" y="1669001"/>
            <a:ext cx="8368098" cy="1590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558020-E92D-4D35-BA0E-ECBDBE0D2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51" y="4538050"/>
            <a:ext cx="8368098" cy="2101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61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Receiving Serials: Prediction Patterns without Barcodes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when the pop-up message appears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532B6-16B8-4A7C-8A45-2F11A37A7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86" y="1889980"/>
            <a:ext cx="8558002" cy="2598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100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5812" y="2481670"/>
            <a:ext cx="8361229" cy="1284018"/>
          </a:xfrm>
        </p:spPr>
        <p:txBody>
          <a:bodyPr/>
          <a:lstStyle/>
          <a:p>
            <a:r>
              <a:rPr lang="en-US" sz="4400" dirty="0"/>
              <a:t>Links to supporting documentation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Reviewing Serial Records for an Existing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 All Titles Repository Search in the IZ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 order exists if Orders: # is in the brief bib record view from the repository search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 will need to </a:t>
            </a:r>
            <a:r>
              <a:rPr lang="en-US" b="1" dirty="0"/>
              <a:t>Order</a:t>
            </a:r>
            <a:r>
              <a:rPr lang="en-US" dirty="0"/>
              <a:t> the serial record if no active POLs exists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723C3-4456-4D70-8995-F6F928516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66" y="1761018"/>
            <a:ext cx="9099068" cy="335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AFEE16-F375-4844-AB04-C0D2E5F2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761" y="3020482"/>
            <a:ext cx="8238478" cy="2215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7577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Links to Supporting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r>
              <a:rPr lang="en-US" dirty="0"/>
              <a:t>POLs:</a:t>
            </a:r>
          </a:p>
          <a:p>
            <a:pPr lvl="1"/>
            <a:r>
              <a:rPr lang="en-US" i="0" dirty="0"/>
              <a:t>Manually creating a PO Line: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https://knowledge.exlibrisgroup.com/Alma/Product_Documentation/010Alma_Online_Help_(English)/020Acquisitions/020Purchasing/020Creating_PO_Lines/030Manually_Creating_a_PO_Line</a:t>
            </a:r>
            <a:endParaRPr lang="en-US" i="0" dirty="0"/>
          </a:p>
          <a:p>
            <a:pPr lvl="1"/>
            <a:r>
              <a:rPr lang="en-US" i="0" dirty="0"/>
              <a:t>PO Line: </a:t>
            </a:r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https://knowledge.exlibrisgroup.com/Alma/Product_Documentation/010Alma_Online_Help_(English)/080Analytics/080Shared_Dimensions/020PO_Line</a:t>
            </a:r>
            <a:endParaRPr lang="en-US" i="0" dirty="0"/>
          </a:p>
          <a:p>
            <a:pPr lvl="1"/>
            <a:r>
              <a:rPr lang="en-US" i="0" dirty="0"/>
              <a:t>Reviewing PO Lines: </a:t>
            </a:r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https://knowledge.exlibrisgroup.com/Alma/Product_Documentation/010Alma_Online_Help_(English)/020Acquisitions/020Purchasing/040Reviewing_PO_Lines</a:t>
            </a:r>
            <a:endParaRPr lang="en-US" i="0" dirty="0"/>
          </a:p>
          <a:p>
            <a:pPr lvl="1"/>
            <a:r>
              <a:rPr lang="en-US" i="0" dirty="0"/>
              <a:t>Processing renewals: </a:t>
            </a:r>
            <a:r>
              <a:rPr lang="en-US" i="0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https://knowledge.exlibrisgroup.com/Alma/Product_Documentation/010Alma_Online_Help_(English)/020Acquisitions/040Renewals/020Processing_Renewals</a:t>
            </a:r>
            <a:endParaRPr lang="en-US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16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Links to Supporting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>
            <a:normAutofit/>
          </a:bodyPr>
          <a:lstStyle/>
          <a:p>
            <a:r>
              <a:rPr lang="en-US" dirty="0"/>
              <a:t>Description templates:</a:t>
            </a:r>
          </a:p>
          <a:p>
            <a:pPr lvl="1"/>
            <a:r>
              <a:rPr lang="en-US" i="0" dirty="0"/>
              <a:t>Configuring description templates: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https://knowledge.exlibrisgroup.com/Alma/Product_Documentation/010Alma_Online_Help_(English)/040Resource_Management/080Configuring_Resource_Management/150Configuring_Description_Templates</a:t>
            </a:r>
            <a:endParaRPr lang="en-US" i="0" dirty="0"/>
          </a:p>
          <a:p>
            <a:r>
              <a:rPr lang="en-US" dirty="0"/>
              <a:t>Receiving </a:t>
            </a:r>
          </a:p>
          <a:p>
            <a:pPr lvl="1"/>
            <a:r>
              <a:rPr lang="en-US" i="0" dirty="0"/>
              <a:t>Receiving: </a:t>
            </a:r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https://knowledge.exlibrisgroup.com/Alma/Product_Materials/050Alma_FAQs/Acquisitions/Receiving</a:t>
            </a:r>
            <a:endParaRPr lang="en-US" i="0" dirty="0"/>
          </a:p>
          <a:p>
            <a:pPr lvl="1"/>
            <a:r>
              <a:rPr lang="en-US" i="0" dirty="0"/>
              <a:t>Receiving continuous material: </a:t>
            </a:r>
            <a:r>
              <a:rPr lang="en-US" i="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https://knowledge.exlibrisgroup.com/Alma/Product_Documentation/010Alma_Online_Help_(English)/020Acquisitions/020Purchasing/090Receiving_Material/010Receiving_Physical_Material#Receiving_Continuous_Material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776198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Links to Supporting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r>
              <a:rPr lang="en-US" dirty="0"/>
              <a:t>Print Serials</a:t>
            </a:r>
          </a:p>
          <a:p>
            <a:pPr lvl="1"/>
            <a:r>
              <a:rPr lang="en-US" i="0" dirty="0"/>
              <a:t>Print Serials: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https://knowledge.exlibrisgroup.com/Alma/Product_Materials/050Alma_FAQs/Print_Resource_Management/Print_Serials</a:t>
            </a:r>
            <a:endParaRPr lang="en-US" i="0" dirty="0"/>
          </a:p>
          <a:p>
            <a:pPr lvl="1"/>
            <a:r>
              <a:rPr lang="en-US" i="0" dirty="0"/>
              <a:t>How to move items from one bib record to another: h</a:t>
            </a:r>
            <a:r>
              <a:rPr lang="en-US" i="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ttps://knowledge.exlibrisgroup.com/Alma/Knowledge_Articles/How_to_move_items_from_one_BIB_record_to_another%3F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89478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873" y="1928271"/>
            <a:ext cx="8361229" cy="2018570"/>
          </a:xfrm>
        </p:spPr>
        <p:txBody>
          <a:bodyPr/>
          <a:lstStyle/>
          <a:p>
            <a:r>
              <a:rPr lang="en-US" sz="4400" dirty="0"/>
              <a:t>Create a POL for serials without order records in order to be able to receive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63" y="4695927"/>
            <a:ext cx="6831673" cy="775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Shared Library Services Platform Project</a:t>
            </a:r>
          </a:p>
          <a:p>
            <a:r>
              <a:rPr lang="en-US" dirty="0"/>
              <a:t>Maggie McGee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" y="5471410"/>
            <a:ext cx="409879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6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229850" cy="53911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Perform an All Titles repository search for the serial title</a:t>
            </a:r>
          </a:p>
          <a:p>
            <a:pPr marL="987552" lvl="1" indent="-457200">
              <a:buFont typeface="+mj-lt"/>
              <a:buAutoNum type="alphaLcParenR"/>
            </a:pPr>
            <a:r>
              <a:rPr lang="en-US" i="0" dirty="0"/>
              <a:t>Order from the correct NZ record, unless it is an exception that meets </a:t>
            </a:r>
            <a:r>
              <a:rPr lang="en-US" i="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MSP-3</a:t>
            </a:r>
            <a:r>
              <a:rPr lang="en-US" i="0" dirty="0"/>
              <a:t>’s criteria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the IZ bib record does not have an order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DC625-66CD-49A1-AF82-A046A6C3A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37" y="2965141"/>
            <a:ext cx="8926171" cy="2463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02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2B9D-5816-4F79-9B5B-3C2893CD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14325"/>
            <a:ext cx="10229849" cy="676275"/>
          </a:xfrm>
        </p:spPr>
        <p:txBody>
          <a:bodyPr>
            <a:normAutofit/>
          </a:bodyPr>
          <a:lstStyle/>
          <a:p>
            <a:r>
              <a:rPr lang="en-US" sz="3600" dirty="0"/>
              <a:t>Ordering Serial Records to be able to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5169-3708-4AE8-A6A1-E98D2892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10229850" cy="55530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on the </a:t>
            </a:r>
            <a:r>
              <a:rPr lang="en-US" b="1" dirty="0"/>
              <a:t>Network</a:t>
            </a:r>
            <a:r>
              <a:rPr lang="en-US" dirty="0"/>
              <a:t> tab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i="1" dirty="0"/>
              <a:t>Order</a:t>
            </a:r>
            <a:r>
              <a:rPr lang="en-US" dirty="0"/>
              <a:t> from the correct bib record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BD85E-C152-4D62-A986-493BE858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97" y="2049514"/>
            <a:ext cx="8294966" cy="457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8678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SLC">
      <a:dk1>
        <a:srgbClr val="848687"/>
      </a:dk1>
      <a:lt1>
        <a:sysClr val="window" lastClr="FFFFFF"/>
      </a:lt1>
      <a:dk2>
        <a:srgbClr val="004C93"/>
      </a:dk2>
      <a:lt2>
        <a:srgbClr val="EDECEB"/>
      </a:lt2>
      <a:accent1>
        <a:srgbClr val="009EE0"/>
      </a:accent1>
      <a:accent2>
        <a:srgbClr val="009EE0"/>
      </a:accent2>
      <a:accent3>
        <a:srgbClr val="004C93"/>
      </a:accent3>
      <a:accent4>
        <a:srgbClr val="848687"/>
      </a:accent4>
      <a:accent5>
        <a:srgbClr val="004C93"/>
      </a:accent5>
      <a:accent6>
        <a:srgbClr val="414343"/>
      </a:accent6>
      <a:hlink>
        <a:srgbClr val="848687"/>
      </a:hlink>
      <a:folHlink>
        <a:srgbClr val="414343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3904F70-041E-47FD-ACFC-D7DE4CD0CA25}" vid="{02D285ED-D2D6-4BFA-8A62-1630DDAB53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1533A6C825549981D11343D734DD5" ma:contentTypeVersion="7" ma:contentTypeDescription="Create a new document." ma:contentTypeScope="" ma:versionID="73c3caade051d7094f6e68d830288d15">
  <xsd:schema xmlns:xsd="http://www.w3.org/2001/XMLSchema" xmlns:xs="http://www.w3.org/2001/XMLSchema" xmlns:p="http://schemas.microsoft.com/office/2006/metadata/properties" xmlns:ns3="1a0ec2cd-61fb-4d6a-b9b6-ba6ab44a0aa7" xmlns:ns4="38b10168-dc60-4ac5-9819-2784eb91a1cf" targetNamespace="http://schemas.microsoft.com/office/2006/metadata/properties" ma:root="true" ma:fieldsID="a404535387582f6ed5dadcd6ee55e9f5" ns3:_="" ns4:_="">
    <xsd:import namespace="1a0ec2cd-61fb-4d6a-b9b6-ba6ab44a0aa7"/>
    <xsd:import namespace="38b10168-dc60-4ac5-9819-2784eb91a1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ec2cd-61fb-4d6a-b9b6-ba6ab44a0a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10168-dc60-4ac5-9819-2784eb91a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D3ABC-82DC-47C5-BF8C-E790FFCC9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ec2cd-61fb-4d6a-b9b6-ba6ab44a0aa7"/>
    <ds:schemaRef ds:uri="38b10168-dc60-4ac5-9819-2784eb91a1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C0D4AB-8651-4E1C-A550-A61C472C9D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CC945C-2648-42DC-86CB-B34456654136}">
  <ds:schemaRefs>
    <ds:schemaRef ds:uri="1a0ec2cd-61fb-4d6a-b9b6-ba6ab44a0aa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b10168-dc60-4ac5-9819-2784eb91a1c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2272</Words>
  <Application>Microsoft Office PowerPoint</Application>
  <PresentationFormat>Widescreen</PresentationFormat>
  <Paragraphs>432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Franklin Gothic Book</vt:lpstr>
      <vt:lpstr>Crop</vt:lpstr>
      <vt:lpstr>Serials Ordering and Receiving Post Migration: For Campuses Who did not Use Acquisitions Prior to ALma</vt:lpstr>
      <vt:lpstr>Requirements for Serials Receiving in Alma</vt:lpstr>
      <vt:lpstr>How to Tell if Serials can be Received in Alma</vt:lpstr>
      <vt:lpstr>Steps to Prepare to be able to Receive Serials in Alma</vt:lpstr>
      <vt:lpstr>Review serial records for existing active order records </vt:lpstr>
      <vt:lpstr>Reviewing Serial Records for an Existing Order</vt:lpstr>
      <vt:lpstr>Create a POL for serials without order records in order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Ordering Serial Records to be able to Receive</vt:lpstr>
      <vt:lpstr>Associate the POL to the Existing Serial Holdings/Item Records</vt:lpstr>
      <vt:lpstr>Associating the POL to the Existing Holdings/Item Records</vt:lpstr>
      <vt:lpstr>Associating the POL to the Existing Holdings/Items Records</vt:lpstr>
      <vt:lpstr>Associating the POL to the Existing Holdings/Item Records</vt:lpstr>
      <vt:lpstr>Associating the POL to the Existing Holdings/Item Records</vt:lpstr>
      <vt:lpstr>Creating Description Templates</vt:lpstr>
      <vt:lpstr>Before Creating Description Templates</vt:lpstr>
      <vt:lpstr>Creating Description Templates</vt:lpstr>
      <vt:lpstr>Creating Description Templates</vt:lpstr>
      <vt:lpstr>Creating Description Templates</vt:lpstr>
      <vt:lpstr>Creating Description Templates</vt:lpstr>
      <vt:lpstr>Creating Description Templates</vt:lpstr>
      <vt:lpstr>Splitting Holdings: when other format holdings are on a print serial Bib Record</vt:lpstr>
      <vt:lpstr>Splitting Holdings Records</vt:lpstr>
      <vt:lpstr>Splitting Holdings Records: Create a POL</vt:lpstr>
      <vt:lpstr>Splitting Holdings Records: Create a POL</vt:lpstr>
      <vt:lpstr>Splitting Holdings Records: Create a POL</vt:lpstr>
      <vt:lpstr>Splitting Holdings Records: Create a POL</vt:lpstr>
      <vt:lpstr>Splitting Holdings Records: Create a POL</vt:lpstr>
      <vt:lpstr>Splitting Holdings Records: Create a POL</vt:lpstr>
      <vt:lpstr>Splitting Holdings Records: Create a POL</vt:lpstr>
      <vt:lpstr>Splitting Holdings Records: Create a POL</vt:lpstr>
      <vt:lpstr>Splitting Holdings Records: Moving Holdings/Item Records</vt:lpstr>
      <vt:lpstr>Splitting Holdings Records: Moving Holdings/Item Records</vt:lpstr>
      <vt:lpstr>Splitting Holdings Records: Moving Holdings/Item Records</vt:lpstr>
      <vt:lpstr>Splitting Holdings Records: Moving Holdings/Item Records</vt:lpstr>
      <vt:lpstr>Splitting Holdings Records: Moving Holdings/Item Records</vt:lpstr>
      <vt:lpstr>Splitting Holdings Records: Moving Holdings/Item Records</vt:lpstr>
      <vt:lpstr>Splitting Holdings Records: Moving Item Records</vt:lpstr>
      <vt:lpstr>Splitting Holdings Records: Moving Item Records</vt:lpstr>
      <vt:lpstr>Splitting Holdings Records: Moving Item Records</vt:lpstr>
      <vt:lpstr>Splitting Holdings Records: Moving Item Records</vt:lpstr>
      <vt:lpstr>Splitting Holdings Records: Moving Item Records</vt:lpstr>
      <vt:lpstr>Receiving Serials in Alma</vt:lpstr>
      <vt:lpstr>Receiving Serials in Alma</vt:lpstr>
      <vt:lpstr>Receiving Serials in Alma: Receive Option</vt:lpstr>
      <vt:lpstr>Receiving Serials in Alma: Receive Option</vt:lpstr>
      <vt:lpstr>Receiving Serials: Manage Items Option</vt:lpstr>
      <vt:lpstr>Receiving Serials: Prediction Patterns with Barcodes</vt:lpstr>
      <vt:lpstr>Receiving Serials: Prediction Patterns without Barcodes</vt:lpstr>
      <vt:lpstr>Receiving Serials: Prediction Patterns without Barcodes</vt:lpstr>
      <vt:lpstr>Links to supporting documentation</vt:lpstr>
      <vt:lpstr>Links to Supporting Documentation</vt:lpstr>
      <vt:lpstr>Links to Supporting Documentation</vt:lpstr>
      <vt:lpstr>Links to Supporting Documentation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Serials Ordering and Receiving Post Migration: For Campuses Who did not Use Acquisitions Prior to ALma</dc:title>
  <dc:creator>Maggie McGee</dc:creator>
  <cp:lastModifiedBy>Pritting, Shannon</cp:lastModifiedBy>
  <cp:revision>139</cp:revision>
  <dcterms:created xsi:type="dcterms:W3CDTF">2019-08-29T11:58:11Z</dcterms:created>
  <dcterms:modified xsi:type="dcterms:W3CDTF">2019-09-04T15:17:03Z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0x010100D6D1533A6C825549981D11343D734DD5</vt:lpwstr>
  </property>
</Properties>
</file>