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D_6798C3A5.xml" ContentType="application/vnd.ms-powerpoint.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E_B32C97E4.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69" r:id="rId5"/>
    <p:sldId id="257" r:id="rId6"/>
    <p:sldId id="318" r:id="rId7"/>
    <p:sldId id="315" r:id="rId8"/>
    <p:sldId id="270" r:id="rId9"/>
    <p:sldId id="333" r:id="rId10"/>
    <p:sldId id="279" r:id="rId11"/>
    <p:sldId id="284" r:id="rId12"/>
    <p:sldId id="317" r:id="rId13"/>
    <p:sldId id="332" r:id="rId14"/>
    <p:sldId id="285" r:id="rId15"/>
    <p:sldId id="320" r:id="rId16"/>
    <p:sldId id="286" r:id="rId17"/>
    <p:sldId id="321" r:id="rId18"/>
    <p:sldId id="287" r:id="rId19"/>
    <p:sldId id="327" r:id="rId20"/>
    <p:sldId id="291" r:id="rId21"/>
    <p:sldId id="330" r:id="rId22"/>
    <p:sldId id="293" r:id="rId23"/>
    <p:sldId id="329" r:id="rId24"/>
    <p:sldId id="295" r:id="rId25"/>
    <p:sldId id="296" r:id="rId26"/>
    <p:sldId id="297" r:id="rId27"/>
    <p:sldId id="319" r:id="rId28"/>
    <p:sldId id="299" r:id="rId29"/>
    <p:sldId id="326" r:id="rId30"/>
    <p:sldId id="301" r:id="rId31"/>
    <p:sldId id="322" r:id="rId32"/>
    <p:sldId id="303" r:id="rId33"/>
    <p:sldId id="323" r:id="rId34"/>
    <p:sldId id="305" r:id="rId35"/>
    <p:sldId id="306" r:id="rId36"/>
    <p:sldId id="307" r:id="rId37"/>
    <p:sldId id="308" r:id="rId38"/>
    <p:sldId id="311" r:id="rId39"/>
    <p:sldId id="324" r:id="rId40"/>
    <p:sldId id="325" r:id="rId41"/>
    <p:sldId id="331" r:id="rId42"/>
    <p:sldId id="278" r:id="rId43"/>
    <p:sldId id="316" r:id="rId44"/>
    <p:sldId id="26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6CE629-EABB-2286-8D3A-6A74D7DA375E}" name="Susanne Campbell" initials="SC" userId="S::scampbell@ctc-ri.org::72560396-af09-42f7-b93c-cb0800171d0b" providerId="AD"/>
  <p188:author id="{2185FC34-EE34-A47A-3D8B-5A1F0170998D}" name="Nijah Mangual" initials="NM" userId="S::nmangual@ctc-ri.org::d47e6f40-7998-4e78-a217-fed8ba0f0596" providerId="AD"/>
  <p188:author id="{AF8E9F46-2A2D-BFA9-DDCE-128F444555FE}" name="Yolanda Bowes" initials="YB" userId="S::ybowes@ctc-ri.org::cda29cd4-3860-4f9f-87ab-deaa67d233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B65FC-5157-4E24-9D07-571D568FF2D1}" v="2" dt="2024-09-16T20:32:40.689"/>
    <p1510:client id="{55B0AF87-5A9D-4364-8C00-3B20732056FA}" v="22" dt="2024-09-17T14:22:39.388"/>
    <p1510:client id="{59C4DD61-6AEE-AA81-BE94-1ACDE6070211}" v="67" dt="2024-09-17T17:54:49.555"/>
    <p1510:client id="{985B7938-5B90-5A5C-C5DE-468883FC55CB}" v="25" dt="2024-09-16T15:55:44.666"/>
    <p1510:client id="{B7A7343F-2281-4446-A173-494CDDB93B75}" v="13" dt="2024-09-16T20:22:07.914"/>
    <p1510:client id="{D4A40933-908D-4B6D-ABE4-ED90B5B93303}" v="38" dt="2024-09-17T17:38:03.431"/>
    <p1510:client id="{E159EC86-DA2C-4730-BBAD-37DAE75CBFD1}" v="146" dt="2024-09-17T17:59:20.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CASERVER\ctc-ri\CTC%20transfer\25%20Grant%20Applications\Demographic%20Data\01%20Quality%20Improvement\01%20REL%20+%20SOGI%20Data\Baseline%20Data%20SOGI\Baseline%20Data%20SOG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SOGI Baseline &amp; Midpoint</a:t>
            </a:r>
          </a:p>
          <a:p>
            <a:pPr>
              <a:defRPr/>
            </a:pPr>
            <a:r>
              <a:rPr lang="en-US" sz="1600" b="1">
                <a:solidFill>
                  <a:schemeClr val="tx1"/>
                </a:solidFill>
              </a:rPr>
              <a:t>Trendline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'SOGI Base and Mid'!$A$18</c:f>
              <c:strCache>
                <c:ptCount val="1"/>
                <c:pt idx="0">
                  <c:v>SO</c:v>
                </c:pt>
              </c:strCache>
            </c:strRef>
          </c:tx>
          <c:spPr>
            <a:ln w="28575" cap="rnd">
              <a:solidFill>
                <a:schemeClr val="accent1"/>
              </a:solidFill>
              <a:round/>
            </a:ln>
            <a:effectLst/>
          </c:spPr>
          <c:marker>
            <c:symbol val="none"/>
          </c:marker>
          <c:cat>
            <c:strRef>
              <c:f>'SOGI Base and Mid'!$B$17:$C$17</c:f>
              <c:strCache>
                <c:ptCount val="2"/>
                <c:pt idx="0">
                  <c:v>Baseline</c:v>
                </c:pt>
                <c:pt idx="1">
                  <c:v>Midpoint</c:v>
                </c:pt>
              </c:strCache>
            </c:strRef>
          </c:cat>
          <c:val>
            <c:numRef>
              <c:f>'SOGI Base and Mid'!$B$18:$C$18</c:f>
              <c:numCache>
                <c:formatCode>General</c:formatCode>
                <c:ptCount val="2"/>
                <c:pt idx="0" formatCode="0.00">
                  <c:v>41.038571428571437</c:v>
                </c:pt>
                <c:pt idx="1">
                  <c:v>66.849999999999994</c:v>
                </c:pt>
              </c:numCache>
            </c:numRef>
          </c:val>
          <c:smooth val="0"/>
          <c:extLst>
            <c:ext xmlns:c16="http://schemas.microsoft.com/office/drawing/2014/chart" uri="{C3380CC4-5D6E-409C-BE32-E72D297353CC}">
              <c16:uniqueId val="{00000000-6947-4223-82F0-F1C76D0417AD}"/>
            </c:ext>
          </c:extLst>
        </c:ser>
        <c:ser>
          <c:idx val="1"/>
          <c:order val="1"/>
          <c:tx>
            <c:strRef>
              <c:f>'SOGI Base and Mid'!$A$19</c:f>
              <c:strCache>
                <c:ptCount val="1"/>
                <c:pt idx="0">
                  <c:v>GI</c:v>
                </c:pt>
              </c:strCache>
            </c:strRef>
          </c:tx>
          <c:spPr>
            <a:ln w="28575" cap="rnd">
              <a:solidFill>
                <a:schemeClr val="accent2"/>
              </a:solidFill>
              <a:round/>
            </a:ln>
            <a:effectLst/>
          </c:spPr>
          <c:marker>
            <c:symbol val="none"/>
          </c:marker>
          <c:cat>
            <c:strRef>
              <c:f>'SOGI Base and Mid'!$B$17:$C$17</c:f>
              <c:strCache>
                <c:ptCount val="2"/>
                <c:pt idx="0">
                  <c:v>Baseline</c:v>
                </c:pt>
                <c:pt idx="1">
                  <c:v>Midpoint</c:v>
                </c:pt>
              </c:strCache>
            </c:strRef>
          </c:cat>
          <c:val>
            <c:numRef>
              <c:f>'SOGI Base and Mid'!$B$19:$C$19</c:f>
              <c:numCache>
                <c:formatCode>0.00</c:formatCode>
                <c:ptCount val="2"/>
                <c:pt idx="0">
                  <c:v>45.097857142857144</c:v>
                </c:pt>
                <c:pt idx="1">
                  <c:v>70.777142857142863</c:v>
                </c:pt>
              </c:numCache>
            </c:numRef>
          </c:val>
          <c:smooth val="0"/>
          <c:extLst>
            <c:ext xmlns:c16="http://schemas.microsoft.com/office/drawing/2014/chart" uri="{C3380CC4-5D6E-409C-BE32-E72D297353CC}">
              <c16:uniqueId val="{00000001-6947-4223-82F0-F1C76D0417AD}"/>
            </c:ext>
          </c:extLst>
        </c:ser>
        <c:dLbls>
          <c:showLegendKey val="0"/>
          <c:showVal val="0"/>
          <c:showCatName val="0"/>
          <c:showSerName val="0"/>
          <c:showPercent val="0"/>
          <c:showBubbleSize val="0"/>
        </c:dLbls>
        <c:smooth val="0"/>
        <c:axId val="1089278575"/>
        <c:axId val="1946508479"/>
      </c:lineChart>
      <c:catAx>
        <c:axId val="1089278575"/>
        <c:scaling>
          <c:orientation val="minMax"/>
        </c:scaling>
        <c:delete val="1"/>
        <c:axPos val="b"/>
        <c:numFmt formatCode="General" sourceLinked="1"/>
        <c:majorTickMark val="none"/>
        <c:minorTickMark val="none"/>
        <c:tickLblPos val="nextTo"/>
        <c:crossAx val="1946508479"/>
        <c:crosses val="autoZero"/>
        <c:auto val="1"/>
        <c:lblAlgn val="ctr"/>
        <c:lblOffset val="100"/>
        <c:noMultiLvlLbl val="0"/>
      </c:catAx>
      <c:valAx>
        <c:axId val="1946508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89278575"/>
        <c:crosses val="autoZero"/>
        <c:crossBetween val="between"/>
      </c:valAx>
      <c:spPr>
        <a:noFill/>
        <a:ln>
          <a:noFill/>
        </a:ln>
        <a:effectLst/>
      </c:spPr>
    </c:plotArea>
    <c:legend>
      <c:legendPos val="b"/>
      <c:layout>
        <c:manualLayout>
          <c:xMode val="edge"/>
          <c:yMode val="edge"/>
          <c:x val="0.33875449377028011"/>
          <c:y val="0.88510338055318138"/>
          <c:w val="0.39754291311223339"/>
          <c:h val="8.71829935807677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E_B32C97E4.xml><?xml version="1.0" encoding="utf-8"?>
<p188:cmLst xmlns:a="http://schemas.openxmlformats.org/drawingml/2006/main" xmlns:r="http://schemas.openxmlformats.org/officeDocument/2006/relationships" xmlns:p188="http://schemas.microsoft.com/office/powerpoint/2018/8/main">
  <p188:cm id="{4BDB61C1-0C3F-4069-903F-B91660D746B3}" authorId="{D76CE629-EABB-2286-8D3A-6A74D7DA375E}" status="resolved" created="2024-09-12T09:26:38.460" complete="100000">
    <ac:deMkLst xmlns:ac="http://schemas.microsoft.com/office/drawing/2013/main/command">
      <pc:docMk xmlns:pc="http://schemas.microsoft.com/office/powerpoint/2013/main/command"/>
      <pc:sldMk xmlns:pc="http://schemas.microsoft.com/office/powerpoint/2013/main/command" cId="3006044132" sldId="286"/>
      <ac:spMk id="2" creationId="{E171C2B8-B70A-BB9E-AF03-B0FE339DA61A}"/>
    </ac:deMkLst>
    <p188:txBody>
      <a:bodyPr/>
      <a:lstStyle/>
      <a:p>
        <a:r>
          <a:rPr lang="en-US"/>
          <a:t>for each team, include other members of team and then PF </a:t>
        </a:r>
      </a:p>
    </p188:txBody>
  </p188:cm>
</p188:cmLst>
</file>

<file path=ppt/comments/modernComment_13D_6798C3A5.xml><?xml version="1.0" encoding="utf-8"?>
<p188:cmLst xmlns:a="http://schemas.openxmlformats.org/drawingml/2006/main" xmlns:r="http://schemas.openxmlformats.org/officeDocument/2006/relationships" xmlns:p188="http://schemas.microsoft.com/office/powerpoint/2018/8/main">
  <p188:cm id="{7E08B795-384A-42DF-944F-A2E3A6934ACC}" authorId="{D76CE629-EABB-2286-8D3A-6A74D7DA375E}" status="resolved" created="2024-09-12T09:29:07.373" complete="100000">
    <ac:deMkLst xmlns:ac="http://schemas.microsoft.com/office/drawing/2013/main/command">
      <pc:docMk xmlns:pc="http://schemas.microsoft.com/office/powerpoint/2013/main/command"/>
      <pc:sldMk xmlns:pc="http://schemas.microsoft.com/office/powerpoint/2013/main/command" cId="1738064805" sldId="317"/>
      <ac:spMk id="2" creationId="{8CD74CAB-FEF1-A408-B138-A8D5C3ADFE49}"/>
    </ac:deMkLst>
    <p188:txBody>
      <a:bodyPr/>
      <a:lstStyle/>
      <a:p>
        <a:r>
          <a:rPr lang="en-US"/>
          <a:t>include header around Goal: Improving demographic data collection completeness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1</a:t>
            </a:fld>
            <a:endParaRPr lang="en-US"/>
          </a:p>
        </p:txBody>
      </p:sp>
    </p:spTree>
    <p:extLst>
      <p:ext uri="{BB962C8B-B14F-4D97-AF65-F5344CB8AC3E}">
        <p14:creationId xmlns:p14="http://schemas.microsoft.com/office/powerpoint/2010/main" val="196888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28</a:t>
            </a:fld>
            <a:endParaRPr lang="en-US"/>
          </a:p>
        </p:txBody>
      </p:sp>
    </p:spTree>
    <p:extLst>
      <p:ext uri="{BB962C8B-B14F-4D97-AF65-F5344CB8AC3E}">
        <p14:creationId xmlns:p14="http://schemas.microsoft.com/office/powerpoint/2010/main" val="394117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30</a:t>
            </a:fld>
            <a:endParaRPr lang="en-US"/>
          </a:p>
        </p:txBody>
      </p:sp>
    </p:spTree>
    <p:extLst>
      <p:ext uri="{BB962C8B-B14F-4D97-AF65-F5344CB8AC3E}">
        <p14:creationId xmlns:p14="http://schemas.microsoft.com/office/powerpoint/2010/main" val="277943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34</a:t>
            </a:fld>
            <a:endParaRPr lang="en-US"/>
          </a:p>
        </p:txBody>
      </p:sp>
    </p:spTree>
    <p:extLst>
      <p:ext uri="{BB962C8B-B14F-4D97-AF65-F5344CB8AC3E}">
        <p14:creationId xmlns:p14="http://schemas.microsoft.com/office/powerpoint/2010/main" val="315311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36</a:t>
            </a:fld>
            <a:endParaRPr lang="en-US"/>
          </a:p>
        </p:txBody>
      </p:sp>
    </p:spTree>
    <p:extLst>
      <p:ext uri="{BB962C8B-B14F-4D97-AF65-F5344CB8AC3E}">
        <p14:creationId xmlns:p14="http://schemas.microsoft.com/office/powerpoint/2010/main" val="404027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37</a:t>
            </a:fld>
            <a:endParaRPr lang="en-US"/>
          </a:p>
        </p:txBody>
      </p:sp>
    </p:spTree>
    <p:extLst>
      <p:ext uri="{BB962C8B-B14F-4D97-AF65-F5344CB8AC3E}">
        <p14:creationId xmlns:p14="http://schemas.microsoft.com/office/powerpoint/2010/main" val="262405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stood out to you?</a:t>
            </a:r>
          </a:p>
          <a:p>
            <a:r>
              <a:rPr lang="en-US"/>
              <a:t>What did you learn today?</a:t>
            </a:r>
          </a:p>
          <a:p>
            <a:r>
              <a:rPr lang="en-US"/>
              <a:t>Did you learn anything from your peers that you plan to implement in your practice?</a:t>
            </a:r>
          </a:p>
          <a:p>
            <a:r>
              <a:rPr lang="en-US"/>
              <a:t>How are you getting the patient perspective?</a:t>
            </a:r>
          </a:p>
          <a:p>
            <a:r>
              <a:rPr lang="en-US"/>
              <a:t>Do you plan to do surveys with your staff or patients again?</a:t>
            </a:r>
          </a:p>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39</a:t>
            </a:fld>
            <a:endParaRPr lang="en-US"/>
          </a:p>
        </p:txBody>
      </p:sp>
    </p:spTree>
    <p:extLst>
      <p:ext uri="{BB962C8B-B14F-4D97-AF65-F5344CB8AC3E}">
        <p14:creationId xmlns:p14="http://schemas.microsoft.com/office/powerpoint/2010/main" val="359045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40</a:t>
            </a:fld>
            <a:endParaRPr lang="en-US"/>
          </a:p>
        </p:txBody>
      </p:sp>
    </p:spTree>
    <p:extLst>
      <p:ext uri="{BB962C8B-B14F-4D97-AF65-F5344CB8AC3E}">
        <p14:creationId xmlns:p14="http://schemas.microsoft.com/office/powerpoint/2010/main" val="403040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2</a:t>
            </a:fld>
            <a:endParaRPr lang="en-US"/>
          </a:p>
        </p:txBody>
      </p:sp>
    </p:spTree>
    <p:extLst>
      <p:ext uri="{BB962C8B-B14F-4D97-AF65-F5344CB8AC3E}">
        <p14:creationId xmlns:p14="http://schemas.microsoft.com/office/powerpoint/2010/main" val="348085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Sue &amp; Kerri</a:t>
            </a:r>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5</a:t>
            </a:fld>
            <a:endParaRPr lang="en-US"/>
          </a:p>
        </p:txBody>
      </p:sp>
    </p:spTree>
    <p:extLst>
      <p:ext uri="{BB962C8B-B14F-4D97-AF65-F5344CB8AC3E}">
        <p14:creationId xmlns:p14="http://schemas.microsoft.com/office/powerpoint/2010/main" val="3918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 Blue from   91.81 to    94.99%   3.17%             E Yellow from    91.26 to    96.52%    5.26%          L  Red from     98.09 to   99.05%   0.96%</a:t>
            </a:r>
          </a:p>
          <a:p>
            <a:endParaRPr lang="en-US">
              <a:ea typeface="Calibri" panose="020F0502020204030204"/>
              <a:cs typeface="Calibri" panose="020F0502020204030204"/>
            </a:endParaRPr>
          </a:p>
          <a:p>
            <a:r>
              <a:rPr lang="en-US">
                <a:ea typeface="Calibri" panose="020F0502020204030204"/>
                <a:cs typeface="Calibri" panose="020F0502020204030204"/>
              </a:rPr>
              <a:t>Race Clinica Esperanza 19.32 increase            Concilio Peds 55.39% increase                </a:t>
            </a:r>
            <a:r>
              <a:rPr lang="en-US"/>
              <a:t>most maintaining in this measure </a:t>
            </a:r>
            <a:r>
              <a:rPr lang="en-US">
                <a:ea typeface="Calibri" panose="020F0502020204030204"/>
                <a:cs typeface="Calibri" panose="020F0502020204030204"/>
              </a:rPr>
              <a:t>Ocean Medical 6.77%  </a:t>
            </a:r>
          </a:p>
          <a:p>
            <a:r>
              <a:rPr lang="en-US"/>
              <a:t>Pilgrim Park 14.67%</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8A213D9-FDC1-8C43-BA8B-BB93B2D5ADFC}" type="slidenum">
              <a:rPr lang="en-US" smtClean="0"/>
              <a:t>9</a:t>
            </a:fld>
            <a:endParaRPr lang="en-US"/>
          </a:p>
        </p:txBody>
      </p:sp>
    </p:spTree>
    <p:extLst>
      <p:ext uri="{BB962C8B-B14F-4D97-AF65-F5344CB8AC3E}">
        <p14:creationId xmlns:p14="http://schemas.microsoft.com/office/powerpoint/2010/main" val="154084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 Blue from 41.05% to 66.85%</a:t>
            </a:r>
          </a:p>
          <a:p>
            <a:r>
              <a:rPr lang="en-US"/>
              <a:t>                GI Yellow from 45.10 to 70.78%</a:t>
            </a:r>
            <a:endParaRPr lang="en-US">
              <a:ea typeface="Calibri"/>
              <a:cs typeface="Calibri"/>
            </a:endParaRPr>
          </a:p>
          <a:p>
            <a:r>
              <a:rPr lang="en-US"/>
              <a:t>Wide range of improvements – some just starting, many had significant increases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8A213D9-FDC1-8C43-BA8B-BB93B2D5ADFC}" type="slidenum">
              <a:rPr lang="en-US" smtClean="0"/>
              <a:t>10</a:t>
            </a:fld>
            <a:endParaRPr lang="en-US"/>
          </a:p>
        </p:txBody>
      </p:sp>
    </p:spTree>
    <p:extLst>
      <p:ext uri="{BB962C8B-B14F-4D97-AF65-F5344CB8AC3E}">
        <p14:creationId xmlns:p14="http://schemas.microsoft.com/office/powerpoint/2010/main" val="23627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14</a:t>
            </a:fld>
            <a:endParaRPr lang="en-US"/>
          </a:p>
        </p:txBody>
      </p:sp>
    </p:spTree>
    <p:extLst>
      <p:ext uri="{BB962C8B-B14F-4D97-AF65-F5344CB8AC3E}">
        <p14:creationId xmlns:p14="http://schemas.microsoft.com/office/powerpoint/2010/main" val="25337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18</a:t>
            </a:fld>
            <a:endParaRPr lang="en-US"/>
          </a:p>
        </p:txBody>
      </p:sp>
    </p:spTree>
    <p:extLst>
      <p:ext uri="{BB962C8B-B14F-4D97-AF65-F5344CB8AC3E}">
        <p14:creationId xmlns:p14="http://schemas.microsoft.com/office/powerpoint/2010/main" val="377183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213D9-FDC1-8C43-BA8B-BB93B2D5ADFC}" type="slidenum">
              <a:rPr lang="en-US" smtClean="0"/>
              <a:t>24</a:t>
            </a:fld>
            <a:endParaRPr lang="en-US"/>
          </a:p>
        </p:txBody>
      </p:sp>
    </p:spTree>
    <p:extLst>
      <p:ext uri="{BB962C8B-B14F-4D97-AF65-F5344CB8AC3E}">
        <p14:creationId xmlns:p14="http://schemas.microsoft.com/office/powerpoint/2010/main" val="155816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213D9-FDC1-8C43-BA8B-BB93B2D5A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76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a:t>Click to edit Master subtitle style (Names, Titles) </a:t>
            </a:r>
            <a:r>
              <a:rPr lang="en-US" b="1"/>
              <a:t>(Committee Name)  </a:t>
            </a:r>
            <a:r>
              <a:rPr lang="en-US">
                <a:latin typeface="Arial" panose="020B0604020202020204" pitchFamily="34" charset="0"/>
                <a:cs typeface="Arial" panose="020B0604020202020204" pitchFamily="34" charset="0"/>
              </a:rPr>
              <a:t>| </a:t>
            </a:r>
            <a:r>
              <a:rPr lang="en-US"/>
              <a:t>(</a:t>
            </a:r>
            <a:r>
              <a:rPr lang="en-US">
                <a:latin typeface="Arial" panose="020B0604020202020204" pitchFamily="34" charset="0"/>
                <a:cs typeface="Arial" panose="020B0604020202020204" pitchFamily="34" charset="0"/>
              </a:rPr>
              <a:t>Date)</a:t>
            </a:r>
            <a:endParaRPr lang="en-US"/>
          </a:p>
          <a:p>
            <a:endParaRPr lang="en-US"/>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4334" y="807480"/>
            <a:ext cx="7066804" cy="5390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9/17/2024</a:t>
            </a:fld>
            <a:endParaRPr lang="en-US"/>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9/17/2024</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9/17/2024</a:t>
            </a:fld>
            <a:endParaRPr lang="en-US"/>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E_B32C97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ublic.3.basecamp.com/p/TsphsWs95sd8tkkMDCm5YdUW" TargetMode="External"/><Relationship Id="rId2" Type="http://schemas.openxmlformats.org/officeDocument/2006/relationships/hyperlink" Target="https://public.3.basecamp.com/p/HSGvwxi1m6WcpPpPmrVWCL89" TargetMode="External"/><Relationship Id="rId1" Type="http://schemas.openxmlformats.org/officeDocument/2006/relationships/slideLayout" Target="../slideLayouts/slideLayout2.xml"/><Relationship Id="rId5" Type="http://schemas.openxmlformats.org/officeDocument/2006/relationships/hyperlink" Target="https://public.3.basecamp.com/p/oCS5cqxtwJgDpquSd8xPAzPR" TargetMode="External"/><Relationship Id="rId4" Type="http://schemas.openxmlformats.org/officeDocument/2006/relationships/hyperlink" Target="https://public.3.basecamp.com/p/cfGjvdYAy2xHapaDvUJ1cWY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it.ly/CTCRIConference2024"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hyperlink" Target="mailto:Ybowes@ctc-ri.org" TargetMode="External"/><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hyperlink" Target="mailto:scampbell@ctc-ri.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hyperlink" Target="mailto:k12costa@outlook.com" TargetMode="External"/><Relationship Id="rId5" Type="http://schemas.openxmlformats.org/officeDocument/2006/relationships/image" Target="../media/image19.png"/><Relationship Id="rId10" Type="http://schemas.openxmlformats.org/officeDocument/2006/relationships/hyperlink" Target="mailto:Sdettling@ctc-ri.org" TargetMode="External"/><Relationship Id="rId4" Type="http://schemas.openxmlformats.org/officeDocument/2006/relationships/image" Target="../media/image18.png"/><Relationship Id="rId9" Type="http://schemas.openxmlformats.org/officeDocument/2006/relationships/hyperlink" Target="mailto:Nmangual@ctc-ri.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public.3.basecamp.com/p/uopPYSrNVNbPYKgDmBnXNFkH/vaul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D_6798C3A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7" y="2407653"/>
            <a:ext cx="10988843" cy="2042694"/>
          </a:xfrm>
          <a:noFill/>
        </p:spPr>
        <p:txBody>
          <a:bodyPr>
            <a:noAutofit/>
          </a:bodyPr>
          <a:lstStyle/>
          <a:p>
            <a:pPr>
              <a:lnSpc>
                <a:spcPct val="100000"/>
              </a:lnSpc>
            </a:pPr>
            <a:r>
              <a:rPr lang="en-US" sz="3600" b="1" spc="-203">
                <a:solidFill>
                  <a:srgbClr val="0070C0"/>
                </a:solidFill>
              </a:rPr>
              <a:t>Demographic Data Quality Improvement Initiative</a:t>
            </a:r>
            <a:br>
              <a:rPr lang="en-US" sz="3600" b="1" spc="-203">
                <a:solidFill>
                  <a:srgbClr val="0070C0"/>
                </a:solidFill>
              </a:rPr>
            </a:br>
            <a:endParaRPr lang="en-US" sz="3601">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8" y="4569524"/>
            <a:ext cx="10988843" cy="1010654"/>
          </a:xfrm>
        </p:spPr>
        <p:txBody>
          <a:bodyPr vert="horz" lIns="91440" tIns="45720" rIns="91440" bIns="45720" rtlCol="0" anchor="t">
            <a:normAutofit/>
          </a:bodyPr>
          <a:lstStyle/>
          <a:p>
            <a:r>
              <a:rPr lang="en-US" spc="-147">
                <a:solidFill>
                  <a:srgbClr val="0070C0"/>
                </a:solidFill>
                <a:latin typeface="Open Sans"/>
              </a:rPr>
              <a:t>Mid-Point</a:t>
            </a:r>
            <a:r>
              <a:rPr lang="en-US" sz="2400" spc="-147">
                <a:solidFill>
                  <a:srgbClr val="0070C0"/>
                </a:solidFill>
                <a:latin typeface="Open Sans"/>
              </a:rPr>
              <a:t> Learning Collaborative| September 18</a:t>
            </a:r>
            <a:r>
              <a:rPr lang="en-US" sz="2400" spc="-147" baseline="30000">
                <a:solidFill>
                  <a:srgbClr val="0070C0"/>
                </a:solidFill>
                <a:latin typeface="Open Sans"/>
              </a:rPr>
              <a:t>th</a:t>
            </a:r>
            <a:r>
              <a:rPr lang="en-US" sz="2400" spc="-147">
                <a:solidFill>
                  <a:srgbClr val="0070C0"/>
                </a:solidFill>
                <a:latin typeface="Open Sans"/>
              </a:rPr>
              <a:t>, 2024</a:t>
            </a:r>
            <a:endParaRPr lang="en-US"/>
          </a:p>
        </p:txBody>
      </p:sp>
    </p:spTree>
    <p:extLst>
      <p:ext uri="{BB962C8B-B14F-4D97-AF65-F5344CB8AC3E}">
        <p14:creationId xmlns:p14="http://schemas.microsoft.com/office/powerpoint/2010/main" val="410140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4CAB-FEF1-A408-B138-A8D5C3ADFE49}"/>
              </a:ext>
            </a:extLst>
          </p:cNvPr>
          <p:cNvSpPr>
            <a:spLocks noGrp="1"/>
          </p:cNvSpPr>
          <p:nvPr>
            <p:ph type="title"/>
          </p:nvPr>
        </p:nvSpPr>
        <p:spPr>
          <a:xfrm>
            <a:off x="286109" y="0"/>
            <a:ext cx="7341325" cy="764038"/>
          </a:xfrm>
        </p:spPr>
        <p:txBody>
          <a:bodyPr>
            <a:normAutofit/>
          </a:bodyPr>
          <a:lstStyle/>
          <a:p>
            <a:r>
              <a:rPr lang="en-US" sz="3600"/>
              <a:t>Aggregated Data &amp; Trendline </a:t>
            </a:r>
          </a:p>
        </p:txBody>
      </p:sp>
      <p:sp>
        <p:nvSpPr>
          <p:cNvPr id="3" name="Title 1">
            <a:extLst>
              <a:ext uri="{FF2B5EF4-FFF2-40B4-BE49-F238E27FC236}">
                <a16:creationId xmlns:a16="http://schemas.microsoft.com/office/drawing/2014/main" id="{8C634541-ADAE-6EDA-80A9-6C6A6094B212}"/>
              </a:ext>
            </a:extLst>
          </p:cNvPr>
          <p:cNvSpPr txBox="1">
            <a:spLocks/>
          </p:cNvSpPr>
          <p:nvPr/>
        </p:nvSpPr>
        <p:spPr>
          <a:xfrm>
            <a:off x="286110" y="841248"/>
            <a:ext cx="9159642" cy="672864"/>
          </a:xfrm>
          <a:prstGeom prst="rect">
            <a:avLst/>
          </a:prstGeom>
        </p:spPr>
        <p:txBody>
          <a:bodyPr vert="horz" lIns="91440" tIns="45720" rIns="91440" bIns="45720" rtlCol="0" anchor="ctr">
            <a:normAutofit fontScale="625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000"/>
              <a:t>Program Goal:  </a:t>
            </a:r>
            <a:r>
              <a:rPr lang="en-US" sz="2600" b="0">
                <a:latin typeface="+mn-lt"/>
              </a:rPr>
              <a:t>to  support primary care practices in an effort to m</a:t>
            </a:r>
            <a:r>
              <a:rPr lang="en-US" sz="2600" b="0">
                <a:effectLst/>
                <a:latin typeface="+mn-lt"/>
                <a:ea typeface="Times New Roman" panose="02020603050405020304" pitchFamily="18" charset="0"/>
              </a:rPr>
              <a:t>easure and improve capture and reporting of accurate and complete demographic data information, which is a foundational step towards reducing health disparities</a:t>
            </a:r>
            <a:endParaRPr lang="en-US" sz="3600" b="0">
              <a:latin typeface="+mn-lt"/>
            </a:endParaRPr>
          </a:p>
        </p:txBody>
      </p:sp>
      <p:graphicFrame>
        <p:nvGraphicFramePr>
          <p:cNvPr id="4" name="Chart 3">
            <a:extLst>
              <a:ext uri="{FF2B5EF4-FFF2-40B4-BE49-F238E27FC236}">
                <a16:creationId xmlns:a16="http://schemas.microsoft.com/office/drawing/2014/main" id="{CB59281C-A9BF-34FD-5D4C-693BA27B8EBE}"/>
              </a:ext>
            </a:extLst>
          </p:cNvPr>
          <p:cNvGraphicFramePr>
            <a:graphicFrameLocks/>
          </p:cNvGraphicFramePr>
          <p:nvPr>
            <p:extLst>
              <p:ext uri="{D42A27DB-BD31-4B8C-83A1-F6EECF244321}">
                <p14:modId xmlns:p14="http://schemas.microsoft.com/office/powerpoint/2010/main" val="2655399055"/>
              </p:ext>
            </p:extLst>
          </p:nvPr>
        </p:nvGraphicFramePr>
        <p:xfrm>
          <a:off x="1727393" y="1511322"/>
          <a:ext cx="7953055" cy="4370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585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495529" y="0"/>
            <a:ext cx="7100384" cy="740060"/>
          </a:xfrm>
        </p:spPr>
        <p:txBody>
          <a:bodyPr>
            <a:normAutofit/>
          </a:bodyPr>
          <a:lstStyle/>
          <a:p>
            <a:r>
              <a:rPr lang="en-US" sz="4000" b="1"/>
              <a:t>Chad P </a:t>
            </a:r>
            <a:r>
              <a:rPr lang="en-US" sz="4000" b="1" err="1"/>
              <a:t>Nevola</a:t>
            </a:r>
            <a:r>
              <a:rPr lang="en-US" sz="4000" b="1"/>
              <a:t>, MD, </a:t>
            </a:r>
            <a:r>
              <a:rPr lang="en-US" sz="4000"/>
              <a:t>Inc</a:t>
            </a:r>
            <a:endParaRPr lang="en-US" sz="4400"/>
          </a:p>
        </p:txBody>
      </p:sp>
      <p:sp>
        <p:nvSpPr>
          <p:cNvPr id="3" name="TextBox 2">
            <a:extLst>
              <a:ext uri="{FF2B5EF4-FFF2-40B4-BE49-F238E27FC236}">
                <a16:creationId xmlns:a16="http://schemas.microsoft.com/office/drawing/2014/main" id="{E25D1742-789B-49DD-A62D-618C7059FCC1}"/>
              </a:ext>
            </a:extLst>
          </p:cNvPr>
          <p:cNvSpPr txBox="1"/>
          <p:nvPr/>
        </p:nvSpPr>
        <p:spPr>
          <a:xfrm>
            <a:off x="498428" y="673558"/>
            <a:ext cx="5344885" cy="1969770"/>
          </a:xfrm>
          <a:prstGeom prst="rect">
            <a:avLst/>
          </a:prstGeom>
          <a:noFill/>
        </p:spPr>
        <p:txBody>
          <a:bodyPr wrap="square" rtlCol="0">
            <a:spAutoFit/>
          </a:bodyPr>
          <a:lstStyle/>
          <a:p>
            <a:r>
              <a:rPr lang="en-US" sz="2400" b="1"/>
              <a:t>Practice Team</a:t>
            </a:r>
          </a:p>
          <a:p>
            <a:r>
              <a:rPr lang="en-US" sz="2000"/>
              <a:t>Chad </a:t>
            </a:r>
            <a:r>
              <a:rPr lang="en-US" sz="2000" err="1"/>
              <a:t>Nevola</a:t>
            </a:r>
            <a:r>
              <a:rPr lang="en-US" sz="2000"/>
              <a:t>, Provider</a:t>
            </a:r>
          </a:p>
          <a:p>
            <a:r>
              <a:rPr lang="en-US" sz="2000"/>
              <a:t>Romina Lima, Office Manager</a:t>
            </a:r>
          </a:p>
          <a:p>
            <a:r>
              <a:rPr lang="en-US" sz="2000"/>
              <a:t>Ariana Forte, MA</a:t>
            </a:r>
          </a:p>
          <a:p>
            <a:r>
              <a:rPr lang="en-US" sz="2000"/>
              <a:t>Thomas Lindquist, QI Specialist</a:t>
            </a:r>
          </a:p>
          <a:p>
            <a:endParaRPr lang="en-US"/>
          </a:p>
        </p:txBody>
      </p:sp>
      <p:sp>
        <p:nvSpPr>
          <p:cNvPr id="4" name="TextBox 3">
            <a:extLst>
              <a:ext uri="{FF2B5EF4-FFF2-40B4-BE49-F238E27FC236}">
                <a16:creationId xmlns:a16="http://schemas.microsoft.com/office/drawing/2014/main" id="{CF426666-AD65-7C77-9103-F8DEB78941D7}"/>
              </a:ext>
            </a:extLst>
          </p:cNvPr>
          <p:cNvSpPr txBox="1"/>
          <p:nvPr/>
        </p:nvSpPr>
        <p:spPr>
          <a:xfrm>
            <a:off x="6348689" y="740060"/>
            <a:ext cx="3635829" cy="1231106"/>
          </a:xfrm>
          <a:prstGeom prst="rect">
            <a:avLst/>
          </a:prstGeom>
          <a:noFill/>
        </p:spPr>
        <p:txBody>
          <a:bodyPr wrap="square" rtlCol="0">
            <a:spAutoFit/>
          </a:bodyPr>
          <a:lstStyle/>
          <a:p>
            <a:r>
              <a:rPr lang="en-US" sz="2800" b="1"/>
              <a:t>Practice Facilitator</a:t>
            </a:r>
          </a:p>
          <a:p>
            <a:r>
              <a:rPr lang="en-US" sz="2800"/>
              <a:t>Sue Dettling</a:t>
            </a:r>
          </a:p>
          <a:p>
            <a:endParaRPr lang="en-US"/>
          </a:p>
        </p:txBody>
      </p:sp>
      <p:graphicFrame>
        <p:nvGraphicFramePr>
          <p:cNvPr id="5" name="Table 4">
            <a:extLst>
              <a:ext uri="{FF2B5EF4-FFF2-40B4-BE49-F238E27FC236}">
                <a16:creationId xmlns:a16="http://schemas.microsoft.com/office/drawing/2014/main" id="{27D7D837-BDE0-79A8-C984-62D5861B268D}"/>
              </a:ext>
            </a:extLst>
          </p:cNvPr>
          <p:cNvGraphicFramePr>
            <a:graphicFrameLocks noGrp="1"/>
          </p:cNvGraphicFramePr>
          <p:nvPr>
            <p:extLst>
              <p:ext uri="{D42A27DB-BD31-4B8C-83A1-F6EECF244321}">
                <p14:modId xmlns:p14="http://schemas.microsoft.com/office/powerpoint/2010/main" val="3816350248"/>
              </p:ext>
            </p:extLst>
          </p:nvPr>
        </p:nvGraphicFramePr>
        <p:xfrm>
          <a:off x="498427" y="2643328"/>
          <a:ext cx="10583228" cy="3541114"/>
        </p:xfrm>
        <a:graphic>
          <a:graphicData uri="http://schemas.openxmlformats.org/drawingml/2006/table">
            <a:tbl>
              <a:tblPr firstRow="1" bandRow="1">
                <a:tableStyleId>{5C22544A-7EE6-4342-B048-85BDC9FD1C3A}</a:tableStyleId>
              </a:tblPr>
              <a:tblGrid>
                <a:gridCol w="2645807">
                  <a:extLst>
                    <a:ext uri="{9D8B030D-6E8A-4147-A177-3AD203B41FA5}">
                      <a16:colId xmlns:a16="http://schemas.microsoft.com/office/drawing/2014/main" val="1428271136"/>
                    </a:ext>
                  </a:extLst>
                </a:gridCol>
                <a:gridCol w="2645807">
                  <a:extLst>
                    <a:ext uri="{9D8B030D-6E8A-4147-A177-3AD203B41FA5}">
                      <a16:colId xmlns:a16="http://schemas.microsoft.com/office/drawing/2014/main" val="3603544362"/>
                    </a:ext>
                  </a:extLst>
                </a:gridCol>
                <a:gridCol w="2645807">
                  <a:extLst>
                    <a:ext uri="{9D8B030D-6E8A-4147-A177-3AD203B41FA5}">
                      <a16:colId xmlns:a16="http://schemas.microsoft.com/office/drawing/2014/main" val="148301186"/>
                    </a:ext>
                  </a:extLst>
                </a:gridCol>
                <a:gridCol w="2645807">
                  <a:extLst>
                    <a:ext uri="{9D8B030D-6E8A-4147-A177-3AD203B41FA5}">
                      <a16:colId xmlns:a16="http://schemas.microsoft.com/office/drawing/2014/main" val="3857523977"/>
                    </a:ext>
                  </a:extLst>
                </a:gridCol>
              </a:tblGrid>
              <a:tr h="537975">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537975">
                <a:tc>
                  <a:txBody>
                    <a:bodyPr/>
                    <a:lstStyle/>
                    <a:p>
                      <a:r>
                        <a:rPr lang="en-US" sz="2000" b="1"/>
                        <a:t>Race</a:t>
                      </a:r>
                    </a:p>
                  </a:txBody>
                  <a:tcPr anchor="ctr"/>
                </a:tc>
                <a:tc>
                  <a:txBody>
                    <a:bodyPr/>
                    <a:lstStyle/>
                    <a:p>
                      <a:pPr algn="ctr"/>
                      <a:r>
                        <a:rPr lang="en-US" sz="2000"/>
                        <a:t>80.8%</a:t>
                      </a:r>
                    </a:p>
                  </a:txBody>
                  <a:tcPr anchor="ctr"/>
                </a:tc>
                <a:tc>
                  <a:txBody>
                    <a:bodyPr/>
                    <a:lstStyle/>
                    <a:p>
                      <a:pPr algn="ctr"/>
                      <a:r>
                        <a:rPr lang="en-US" sz="2000"/>
                        <a:t>Increase by 10%</a:t>
                      </a:r>
                    </a:p>
                  </a:txBody>
                  <a:tcPr anchor="ctr"/>
                </a:tc>
                <a:tc>
                  <a:txBody>
                    <a:bodyPr/>
                    <a:lstStyle/>
                    <a:p>
                      <a:pPr algn="ctr"/>
                      <a:r>
                        <a:rPr lang="en-US" sz="2000"/>
                        <a:t>85.84%</a:t>
                      </a:r>
                    </a:p>
                  </a:txBody>
                  <a:tcPr anchor="ctr"/>
                </a:tc>
                <a:extLst>
                  <a:ext uri="{0D108BD9-81ED-4DB2-BD59-A6C34878D82A}">
                    <a16:rowId xmlns:a16="http://schemas.microsoft.com/office/drawing/2014/main" val="3988063422"/>
                  </a:ext>
                </a:extLst>
              </a:tr>
              <a:tr h="537975">
                <a:tc>
                  <a:txBody>
                    <a:bodyPr/>
                    <a:lstStyle/>
                    <a:p>
                      <a:r>
                        <a:rPr lang="en-US" sz="2000" b="1"/>
                        <a:t>Ethnicity</a:t>
                      </a:r>
                    </a:p>
                  </a:txBody>
                  <a:tcPr anchor="ctr"/>
                </a:tc>
                <a:tc>
                  <a:txBody>
                    <a:bodyPr/>
                    <a:lstStyle/>
                    <a:p>
                      <a:pPr algn="ctr"/>
                      <a:r>
                        <a:rPr lang="en-US" sz="2000"/>
                        <a:t>87.73%</a:t>
                      </a:r>
                    </a:p>
                  </a:txBody>
                  <a:tcPr anchor="ctr"/>
                </a:tc>
                <a:tc>
                  <a:txBody>
                    <a:bodyPr/>
                    <a:lstStyle/>
                    <a:p>
                      <a:pPr algn="ctr"/>
                      <a:r>
                        <a:rPr lang="en-US" sz="2000"/>
                        <a:t>Increase by 5%</a:t>
                      </a:r>
                    </a:p>
                  </a:txBody>
                  <a:tcPr anchor="ctr"/>
                </a:tc>
                <a:tc>
                  <a:txBody>
                    <a:bodyPr/>
                    <a:lstStyle/>
                    <a:p>
                      <a:pPr algn="ctr"/>
                      <a:r>
                        <a:rPr lang="en-US" sz="2000"/>
                        <a:t>87.61%</a:t>
                      </a:r>
                    </a:p>
                  </a:txBody>
                  <a:tcPr anchor="ctr"/>
                </a:tc>
                <a:extLst>
                  <a:ext uri="{0D108BD9-81ED-4DB2-BD59-A6C34878D82A}">
                    <a16:rowId xmlns:a16="http://schemas.microsoft.com/office/drawing/2014/main" val="3205800097"/>
                  </a:ext>
                </a:extLst>
              </a:tr>
              <a:tr h="537975">
                <a:tc>
                  <a:txBody>
                    <a:bodyPr/>
                    <a:lstStyle/>
                    <a:p>
                      <a:r>
                        <a:rPr lang="en-US" sz="2000" b="1"/>
                        <a:t>Language</a:t>
                      </a:r>
                    </a:p>
                  </a:txBody>
                  <a:tcPr anchor="ctr"/>
                </a:tc>
                <a:tc>
                  <a:txBody>
                    <a:bodyPr/>
                    <a:lstStyle/>
                    <a:p>
                      <a:pPr algn="ctr"/>
                      <a:r>
                        <a:rPr lang="en-US" sz="2000"/>
                        <a:t>92.53%</a:t>
                      </a:r>
                    </a:p>
                  </a:txBody>
                  <a:tcPr anchor="ctr"/>
                </a:tc>
                <a:tc>
                  <a:txBody>
                    <a:bodyPr/>
                    <a:lstStyle/>
                    <a:p>
                      <a:pPr algn="ctr"/>
                      <a:r>
                        <a:rPr lang="en-US" sz="2000"/>
                        <a:t>Increase by 5%</a:t>
                      </a:r>
                    </a:p>
                  </a:txBody>
                  <a:tcPr anchor="ctr"/>
                </a:tc>
                <a:tc>
                  <a:txBody>
                    <a:bodyPr/>
                    <a:lstStyle/>
                    <a:p>
                      <a:pPr algn="ctr"/>
                      <a:r>
                        <a:rPr lang="en-US" sz="2000"/>
                        <a:t>93.51%</a:t>
                      </a:r>
                    </a:p>
                  </a:txBody>
                  <a:tcPr anchor="ctr"/>
                </a:tc>
                <a:extLst>
                  <a:ext uri="{0D108BD9-81ED-4DB2-BD59-A6C34878D82A}">
                    <a16:rowId xmlns:a16="http://schemas.microsoft.com/office/drawing/2014/main" val="2748646459"/>
                  </a:ext>
                </a:extLst>
              </a:tr>
              <a:tr h="694607">
                <a:tc>
                  <a:txBody>
                    <a:bodyPr/>
                    <a:lstStyle/>
                    <a:p>
                      <a:r>
                        <a:rPr lang="en-US" sz="2000" b="1"/>
                        <a:t>Sexual Orientation</a:t>
                      </a:r>
                    </a:p>
                  </a:txBody>
                  <a:tcPr anchor="ctr"/>
                </a:tc>
                <a:tc>
                  <a:txBody>
                    <a:bodyPr/>
                    <a:lstStyle/>
                    <a:p>
                      <a:pPr algn="ctr"/>
                      <a:r>
                        <a:rPr lang="en-US" sz="2000"/>
                        <a:t>4.07%</a:t>
                      </a:r>
                    </a:p>
                  </a:txBody>
                  <a:tcPr anchor="ctr"/>
                </a:tc>
                <a:tc>
                  <a:txBody>
                    <a:bodyPr/>
                    <a:lstStyle/>
                    <a:p>
                      <a:pPr algn="ctr"/>
                      <a:r>
                        <a:rPr lang="en-US" sz="2000"/>
                        <a:t>75%</a:t>
                      </a:r>
                    </a:p>
                  </a:txBody>
                  <a:tcPr anchor="ctr"/>
                </a:tc>
                <a:tc>
                  <a:txBody>
                    <a:bodyPr/>
                    <a:lstStyle/>
                    <a:p>
                      <a:pPr algn="ctr"/>
                      <a:r>
                        <a:rPr lang="en-US" sz="2000"/>
                        <a:t>68.18%</a:t>
                      </a:r>
                    </a:p>
                  </a:txBody>
                  <a:tcPr anchor="ctr"/>
                </a:tc>
                <a:extLst>
                  <a:ext uri="{0D108BD9-81ED-4DB2-BD59-A6C34878D82A}">
                    <a16:rowId xmlns:a16="http://schemas.microsoft.com/office/drawing/2014/main" val="1026086705"/>
                  </a:ext>
                </a:extLst>
              </a:tr>
              <a:tr h="694607">
                <a:tc>
                  <a:txBody>
                    <a:bodyPr/>
                    <a:lstStyle/>
                    <a:p>
                      <a:r>
                        <a:rPr lang="en-US" sz="2000" b="1"/>
                        <a:t>Gender Identity</a:t>
                      </a:r>
                    </a:p>
                  </a:txBody>
                  <a:tcPr anchor="ctr"/>
                </a:tc>
                <a:tc>
                  <a:txBody>
                    <a:bodyPr/>
                    <a:lstStyle/>
                    <a:p>
                      <a:pPr algn="ctr"/>
                      <a:r>
                        <a:rPr lang="en-US" sz="2000"/>
                        <a:t>8.94%</a:t>
                      </a:r>
                    </a:p>
                  </a:txBody>
                  <a:tcPr anchor="ctr"/>
                </a:tc>
                <a:tc>
                  <a:txBody>
                    <a:bodyPr/>
                    <a:lstStyle/>
                    <a:p>
                      <a:pPr algn="ctr"/>
                      <a:r>
                        <a:rPr lang="en-US" sz="2000"/>
                        <a:t>75%</a:t>
                      </a:r>
                    </a:p>
                  </a:txBody>
                  <a:tcPr anchor="ctr"/>
                </a:tc>
                <a:tc>
                  <a:txBody>
                    <a:bodyPr/>
                    <a:lstStyle/>
                    <a:p>
                      <a:pPr algn="ctr"/>
                      <a:r>
                        <a:rPr lang="en-US" sz="2000"/>
                        <a:t>71.82%</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269569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EE62A9-C573-7E7C-490C-E12195BDAB25}"/>
              </a:ext>
            </a:extLst>
          </p:cNvPr>
          <p:cNvSpPr txBox="1"/>
          <p:nvPr/>
        </p:nvSpPr>
        <p:spPr>
          <a:xfrm>
            <a:off x="366877" y="1536174"/>
            <a:ext cx="10924899" cy="4401205"/>
          </a:xfrm>
          <a:prstGeom prst="rect">
            <a:avLst/>
          </a:prstGeom>
          <a:noFill/>
        </p:spPr>
        <p:txBody>
          <a:bodyPr wrap="square">
            <a:spAutoFit/>
          </a:bodyPr>
          <a:lstStyle/>
          <a:p>
            <a:r>
              <a:rPr lang="en-US" sz="2000" b="1" i="0" u="none" strike="noStrike">
                <a:effectLst/>
              </a:rPr>
              <a:t>What works well with the provider asking the SOGI questions in privacy of exam room vs. front desk?</a:t>
            </a:r>
          </a:p>
          <a:p>
            <a:endParaRPr lang="en-US" sz="2000" b="1" i="0" u="none" strike="noStrike">
              <a:effectLst/>
            </a:endParaRPr>
          </a:p>
          <a:p>
            <a:pPr marL="285750" indent="-285750">
              <a:buFont typeface="Arial" panose="020B0604020202020204" pitchFamily="34" charset="0"/>
              <a:buChar char="•"/>
            </a:pPr>
            <a:r>
              <a:rPr lang="en-US" sz="2000"/>
              <a:t>Exam room works best for patient SOGI data (privacy), many new patients to practice </a:t>
            </a:r>
          </a:p>
          <a:p>
            <a:pPr marL="285750" indent="-285750">
              <a:buFont typeface="Arial" panose="020B0604020202020204" pitchFamily="34" charset="0"/>
              <a:buChar char="•"/>
            </a:pPr>
            <a:r>
              <a:rPr lang="en-US" sz="2000"/>
              <a:t>REL is collected by staff – conversation at front desk</a:t>
            </a:r>
          </a:p>
          <a:p>
            <a:pPr marL="285750" indent="-285750">
              <a:buFont typeface="Arial" panose="020B0604020202020204" pitchFamily="34" charset="0"/>
              <a:buChar char="•"/>
            </a:pPr>
            <a:r>
              <a:rPr lang="en-US" sz="2000"/>
              <a:t>Per patient survey (60 collected) – majority most comfortable sharing with provider </a:t>
            </a:r>
          </a:p>
          <a:p>
            <a:pPr marL="285750" indent="-285750">
              <a:buFont typeface="Arial" panose="020B0604020202020204" pitchFamily="34" charset="0"/>
              <a:buChar char="•"/>
            </a:pPr>
            <a:r>
              <a:rPr lang="en-US" sz="2000"/>
              <a:t>Well child visit forms – all are on MyChart – this has increased enrollment in portal – demographic data may be entered on portal  and will be future focus </a:t>
            </a:r>
          </a:p>
          <a:p>
            <a:endParaRPr lang="en-US" sz="2000" b="1"/>
          </a:p>
          <a:p>
            <a:r>
              <a:rPr lang="en-US" sz="2000" b="1"/>
              <a:t>Challenges: </a:t>
            </a:r>
          </a:p>
          <a:p>
            <a:endParaRPr lang="en-US" sz="2000" b="1"/>
          </a:p>
          <a:p>
            <a:pPr marL="285750" indent="-285750">
              <a:buFont typeface="Arial" panose="020B0604020202020204" pitchFamily="34" charset="0"/>
              <a:buChar char="•"/>
            </a:pPr>
            <a:r>
              <a:rPr lang="en-US" sz="2000"/>
              <a:t>Pre-charting functionality – record needs to be open/ patient needs to be present to enter data</a:t>
            </a:r>
          </a:p>
          <a:p>
            <a:pPr marL="285750" indent="-285750">
              <a:buFont typeface="Arial" panose="020B0604020202020204" pitchFamily="34" charset="0"/>
              <a:buChar char="•"/>
            </a:pPr>
            <a:r>
              <a:rPr lang="en-US" sz="2000"/>
              <a:t>Data is scattered (social history, substance use, SOGI – all on different tabs) </a:t>
            </a:r>
          </a:p>
          <a:p>
            <a:pPr marL="285750" indent="-285750">
              <a:buFont typeface="Arial" panose="020B0604020202020204" pitchFamily="34" charset="0"/>
              <a:buChar char="•"/>
            </a:pPr>
            <a:r>
              <a:rPr lang="en-US" sz="2000"/>
              <a:t>Encounters only – non-well check (sick, telephonic) – data more difficult </a:t>
            </a:r>
          </a:p>
          <a:p>
            <a:pPr marL="285750" indent="-285750">
              <a:buFont typeface="Arial" panose="020B0604020202020204" pitchFamily="34" charset="0"/>
              <a:buChar char="•"/>
            </a:pPr>
            <a:r>
              <a:rPr lang="en-US" sz="2000"/>
              <a:t>Taking on significant number of new patients due to several pediatricians retiring </a:t>
            </a:r>
          </a:p>
        </p:txBody>
      </p:sp>
      <p:sp>
        <p:nvSpPr>
          <p:cNvPr id="8" name="TextBox 7">
            <a:extLst>
              <a:ext uri="{FF2B5EF4-FFF2-40B4-BE49-F238E27FC236}">
                <a16:creationId xmlns:a16="http://schemas.microsoft.com/office/drawing/2014/main" id="{A0D99FA2-261B-23FE-4C6C-E806237A6BD1}"/>
              </a:ext>
            </a:extLst>
          </p:cNvPr>
          <p:cNvSpPr txBox="1"/>
          <p:nvPr/>
        </p:nvSpPr>
        <p:spPr>
          <a:xfrm>
            <a:off x="366877" y="791764"/>
            <a:ext cx="6172200" cy="461665"/>
          </a:xfrm>
          <a:prstGeom prst="rect">
            <a:avLst/>
          </a:prstGeom>
          <a:noFill/>
        </p:spPr>
        <p:txBody>
          <a:bodyPr wrap="square">
            <a:spAutoFit/>
          </a:bodyPr>
          <a:lstStyle/>
          <a:p>
            <a:r>
              <a:rPr lang="en-US" sz="2400" b="1" i="0" u="none" strike="noStrike">
                <a:effectLst/>
                <a:highlight>
                  <a:srgbClr val="F2F2F2"/>
                </a:highlight>
                <a:latin typeface="+mj-lt"/>
              </a:rPr>
              <a:t>Provider Exam Room Workflow</a:t>
            </a:r>
            <a:r>
              <a:rPr lang="en-US" sz="2400" b="1">
                <a:latin typeface="+mj-lt"/>
              </a:rPr>
              <a:t> </a:t>
            </a:r>
          </a:p>
        </p:txBody>
      </p:sp>
      <p:sp>
        <p:nvSpPr>
          <p:cNvPr id="3" name="Title 1">
            <a:extLst>
              <a:ext uri="{FF2B5EF4-FFF2-40B4-BE49-F238E27FC236}">
                <a16:creationId xmlns:a16="http://schemas.microsoft.com/office/drawing/2014/main" id="{05C38504-74C6-3B48-89CC-533F45AF04F1}"/>
              </a:ext>
            </a:extLst>
          </p:cNvPr>
          <p:cNvSpPr txBox="1">
            <a:spLocks/>
          </p:cNvSpPr>
          <p:nvPr/>
        </p:nvSpPr>
        <p:spPr>
          <a:xfrm>
            <a:off x="366877" y="170209"/>
            <a:ext cx="8861924" cy="621555"/>
          </a:xfrm>
          <a:prstGeom prst="rect">
            <a:avLst/>
          </a:prstGeom>
        </p:spPr>
        <p:txBody>
          <a:bodyPr vert="horz" lIns="91440" tIns="45720" rIns="91440" bIns="45720" rtlCol="0" anchor="ctr">
            <a:normAutofit fontScale="90000" lnSpcReduction="1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400"/>
              <a:t>Chad P </a:t>
            </a:r>
            <a:r>
              <a:rPr lang="en-US" sz="4400" err="1"/>
              <a:t>Nevola</a:t>
            </a:r>
            <a:r>
              <a:rPr lang="en-US" sz="4400"/>
              <a:t>, MD, Inc.</a:t>
            </a:r>
            <a:endParaRPr lang="en-US"/>
          </a:p>
        </p:txBody>
      </p:sp>
    </p:spTree>
    <p:extLst>
      <p:ext uri="{BB962C8B-B14F-4D97-AF65-F5344CB8AC3E}">
        <p14:creationId xmlns:p14="http://schemas.microsoft.com/office/powerpoint/2010/main" val="292630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89171" y="-127772"/>
            <a:ext cx="10515601" cy="1049005"/>
          </a:xfrm>
        </p:spPr>
        <p:txBody>
          <a:bodyPr/>
          <a:lstStyle/>
          <a:p>
            <a:r>
              <a:rPr lang="en-US" sz="4400" b="1"/>
              <a:t>Chad E Lamendola, MD, Ltd</a:t>
            </a:r>
            <a:endParaRPr lang="en-US"/>
          </a:p>
        </p:txBody>
      </p:sp>
      <p:sp>
        <p:nvSpPr>
          <p:cNvPr id="3" name="TextBox 2">
            <a:extLst>
              <a:ext uri="{FF2B5EF4-FFF2-40B4-BE49-F238E27FC236}">
                <a16:creationId xmlns:a16="http://schemas.microsoft.com/office/drawing/2014/main" id="{59C665B2-2598-4F7D-1B86-E3941F8E0600}"/>
              </a:ext>
            </a:extLst>
          </p:cNvPr>
          <p:cNvSpPr txBox="1"/>
          <p:nvPr/>
        </p:nvSpPr>
        <p:spPr>
          <a:xfrm>
            <a:off x="501032" y="789261"/>
            <a:ext cx="5344885" cy="1846659"/>
          </a:xfrm>
          <a:prstGeom prst="rect">
            <a:avLst/>
          </a:prstGeom>
          <a:noFill/>
        </p:spPr>
        <p:txBody>
          <a:bodyPr wrap="square" rtlCol="0">
            <a:spAutoFit/>
          </a:bodyPr>
          <a:lstStyle/>
          <a:p>
            <a:r>
              <a:rPr lang="en-US" sz="2400" b="1"/>
              <a:t>Practice Team</a:t>
            </a:r>
          </a:p>
          <a:p>
            <a:r>
              <a:rPr lang="en-US" sz="2400"/>
              <a:t>Dr. Chad </a:t>
            </a:r>
            <a:r>
              <a:rPr lang="en-US" sz="2400" err="1"/>
              <a:t>Lamendola</a:t>
            </a:r>
            <a:r>
              <a:rPr lang="en-US" sz="2400"/>
              <a:t>, Provider</a:t>
            </a:r>
          </a:p>
          <a:p>
            <a:r>
              <a:rPr lang="en-US" sz="2400"/>
              <a:t>Pamela </a:t>
            </a:r>
            <a:r>
              <a:rPr lang="en-US" sz="2400" err="1"/>
              <a:t>Laramee</a:t>
            </a:r>
            <a:r>
              <a:rPr lang="en-US" sz="2400"/>
              <a:t>, Office Manager</a:t>
            </a:r>
          </a:p>
          <a:p>
            <a:r>
              <a:rPr lang="en-US" sz="2400"/>
              <a:t>Brenda Cox, QI Specialist/IT</a:t>
            </a:r>
          </a:p>
          <a:p>
            <a:endParaRPr lang="en-US"/>
          </a:p>
        </p:txBody>
      </p:sp>
      <p:sp>
        <p:nvSpPr>
          <p:cNvPr id="4" name="TextBox 3">
            <a:extLst>
              <a:ext uri="{FF2B5EF4-FFF2-40B4-BE49-F238E27FC236}">
                <a16:creationId xmlns:a16="http://schemas.microsoft.com/office/drawing/2014/main" id="{ED4A602E-1B5B-E264-81D1-8FC4579BC7CB}"/>
              </a:ext>
            </a:extLst>
          </p:cNvPr>
          <p:cNvSpPr txBox="1"/>
          <p:nvPr/>
        </p:nvSpPr>
        <p:spPr>
          <a:xfrm>
            <a:off x="7227533" y="921233"/>
            <a:ext cx="3635829" cy="1231106"/>
          </a:xfrm>
          <a:prstGeom prst="rect">
            <a:avLst/>
          </a:prstGeom>
          <a:noFill/>
        </p:spPr>
        <p:txBody>
          <a:bodyPr wrap="square" rtlCol="0">
            <a:spAutoFit/>
          </a:bodyPr>
          <a:lstStyle/>
          <a:p>
            <a:r>
              <a:rPr lang="en-US" sz="2800" b="1"/>
              <a:t>Practice Facilitator</a:t>
            </a:r>
          </a:p>
          <a:p>
            <a:r>
              <a:rPr lang="en-US" sz="2800"/>
              <a:t>Sue Dettling</a:t>
            </a:r>
          </a:p>
          <a:p>
            <a:endParaRPr lang="en-US"/>
          </a:p>
        </p:txBody>
      </p:sp>
      <p:graphicFrame>
        <p:nvGraphicFramePr>
          <p:cNvPr id="7" name="Table 6">
            <a:extLst>
              <a:ext uri="{FF2B5EF4-FFF2-40B4-BE49-F238E27FC236}">
                <a16:creationId xmlns:a16="http://schemas.microsoft.com/office/drawing/2014/main" id="{C974BD95-3753-0B68-EDEC-8C120C2F3C1E}"/>
              </a:ext>
            </a:extLst>
          </p:cNvPr>
          <p:cNvGraphicFramePr>
            <a:graphicFrameLocks noGrp="1"/>
          </p:cNvGraphicFramePr>
          <p:nvPr>
            <p:extLst>
              <p:ext uri="{D42A27DB-BD31-4B8C-83A1-F6EECF244321}">
                <p14:modId xmlns:p14="http://schemas.microsoft.com/office/powerpoint/2010/main" val="3883380608"/>
              </p:ext>
            </p:extLst>
          </p:nvPr>
        </p:nvGraphicFramePr>
        <p:xfrm>
          <a:off x="498427" y="2643328"/>
          <a:ext cx="10583228" cy="3541114"/>
        </p:xfrm>
        <a:graphic>
          <a:graphicData uri="http://schemas.openxmlformats.org/drawingml/2006/table">
            <a:tbl>
              <a:tblPr firstRow="1" bandRow="1">
                <a:tableStyleId>{5C22544A-7EE6-4342-B048-85BDC9FD1C3A}</a:tableStyleId>
              </a:tblPr>
              <a:tblGrid>
                <a:gridCol w="2645807">
                  <a:extLst>
                    <a:ext uri="{9D8B030D-6E8A-4147-A177-3AD203B41FA5}">
                      <a16:colId xmlns:a16="http://schemas.microsoft.com/office/drawing/2014/main" val="1428271136"/>
                    </a:ext>
                  </a:extLst>
                </a:gridCol>
                <a:gridCol w="2645807">
                  <a:extLst>
                    <a:ext uri="{9D8B030D-6E8A-4147-A177-3AD203B41FA5}">
                      <a16:colId xmlns:a16="http://schemas.microsoft.com/office/drawing/2014/main" val="3603544362"/>
                    </a:ext>
                  </a:extLst>
                </a:gridCol>
                <a:gridCol w="2645807">
                  <a:extLst>
                    <a:ext uri="{9D8B030D-6E8A-4147-A177-3AD203B41FA5}">
                      <a16:colId xmlns:a16="http://schemas.microsoft.com/office/drawing/2014/main" val="148301186"/>
                    </a:ext>
                  </a:extLst>
                </a:gridCol>
                <a:gridCol w="2645807">
                  <a:extLst>
                    <a:ext uri="{9D8B030D-6E8A-4147-A177-3AD203B41FA5}">
                      <a16:colId xmlns:a16="http://schemas.microsoft.com/office/drawing/2014/main" val="3857523977"/>
                    </a:ext>
                  </a:extLst>
                </a:gridCol>
              </a:tblGrid>
              <a:tr h="537975">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537975">
                <a:tc>
                  <a:txBody>
                    <a:bodyPr/>
                    <a:lstStyle/>
                    <a:p>
                      <a:r>
                        <a:rPr lang="en-US" sz="2000" b="1"/>
                        <a:t>Race</a:t>
                      </a:r>
                    </a:p>
                  </a:txBody>
                  <a:tcPr anchor="ctr"/>
                </a:tc>
                <a:tc>
                  <a:txBody>
                    <a:bodyPr/>
                    <a:lstStyle/>
                    <a:p>
                      <a:pPr algn="ctr"/>
                      <a:r>
                        <a:rPr lang="en-US" sz="2000"/>
                        <a:t>96.13%</a:t>
                      </a:r>
                    </a:p>
                  </a:txBody>
                  <a:tcPr anchor="ctr"/>
                </a:tc>
                <a:tc>
                  <a:txBody>
                    <a:bodyPr/>
                    <a:lstStyle/>
                    <a:p>
                      <a:pPr algn="ctr"/>
                      <a:r>
                        <a:rPr lang="en-US" sz="2000"/>
                        <a:t>Increase by 2%</a:t>
                      </a:r>
                    </a:p>
                  </a:txBody>
                  <a:tcPr anchor="ctr"/>
                </a:tc>
                <a:tc>
                  <a:txBody>
                    <a:bodyPr/>
                    <a:lstStyle/>
                    <a:p>
                      <a:pPr algn="ctr"/>
                      <a:r>
                        <a:rPr lang="en-US" sz="2000"/>
                        <a:t>96.89%</a:t>
                      </a:r>
                    </a:p>
                  </a:txBody>
                  <a:tcPr anchor="ctr"/>
                </a:tc>
                <a:extLst>
                  <a:ext uri="{0D108BD9-81ED-4DB2-BD59-A6C34878D82A}">
                    <a16:rowId xmlns:a16="http://schemas.microsoft.com/office/drawing/2014/main" val="3988063422"/>
                  </a:ext>
                </a:extLst>
              </a:tr>
              <a:tr h="537975">
                <a:tc>
                  <a:txBody>
                    <a:bodyPr/>
                    <a:lstStyle/>
                    <a:p>
                      <a:r>
                        <a:rPr lang="en-US" sz="2000" b="1"/>
                        <a:t>Ethnicity</a:t>
                      </a:r>
                    </a:p>
                  </a:txBody>
                  <a:tcPr anchor="ctr"/>
                </a:tc>
                <a:tc>
                  <a:txBody>
                    <a:bodyPr/>
                    <a:lstStyle/>
                    <a:p>
                      <a:pPr algn="ctr"/>
                      <a:r>
                        <a:rPr lang="en-US" sz="2000"/>
                        <a:t>97.07%</a:t>
                      </a:r>
                    </a:p>
                  </a:txBody>
                  <a:tcPr anchor="ctr"/>
                </a:tc>
                <a:tc>
                  <a:txBody>
                    <a:bodyPr/>
                    <a:lstStyle/>
                    <a:p>
                      <a:pPr algn="ctr"/>
                      <a:r>
                        <a:rPr lang="en-US" sz="2000"/>
                        <a:t>Increase by 2%</a:t>
                      </a:r>
                    </a:p>
                  </a:txBody>
                  <a:tcPr anchor="ctr"/>
                </a:tc>
                <a:tc>
                  <a:txBody>
                    <a:bodyPr/>
                    <a:lstStyle/>
                    <a:p>
                      <a:pPr algn="ctr"/>
                      <a:r>
                        <a:rPr lang="en-US" sz="2000"/>
                        <a:t>97.23%</a:t>
                      </a:r>
                    </a:p>
                  </a:txBody>
                  <a:tcPr anchor="ctr"/>
                </a:tc>
                <a:extLst>
                  <a:ext uri="{0D108BD9-81ED-4DB2-BD59-A6C34878D82A}">
                    <a16:rowId xmlns:a16="http://schemas.microsoft.com/office/drawing/2014/main" val="3205800097"/>
                  </a:ext>
                </a:extLst>
              </a:tr>
              <a:tr h="537975">
                <a:tc>
                  <a:txBody>
                    <a:bodyPr/>
                    <a:lstStyle/>
                    <a:p>
                      <a:r>
                        <a:rPr lang="en-US" sz="2000" b="1"/>
                        <a:t>Language</a:t>
                      </a:r>
                    </a:p>
                  </a:txBody>
                  <a:tcPr anchor="ctr"/>
                </a:tc>
                <a:tc>
                  <a:txBody>
                    <a:bodyPr/>
                    <a:lstStyle/>
                    <a:p>
                      <a:pPr algn="ctr"/>
                      <a:r>
                        <a:rPr lang="en-US" sz="2000"/>
                        <a:t>99.87%</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694607">
                <a:tc>
                  <a:txBody>
                    <a:bodyPr/>
                    <a:lstStyle/>
                    <a:p>
                      <a:r>
                        <a:rPr lang="en-US" sz="2000" b="1"/>
                        <a:t>Sexual Orientation</a:t>
                      </a:r>
                    </a:p>
                  </a:txBody>
                  <a:tcPr anchor="ctr"/>
                </a:tc>
                <a:tc>
                  <a:txBody>
                    <a:bodyPr/>
                    <a:lstStyle/>
                    <a:p>
                      <a:pPr algn="ctr"/>
                      <a:r>
                        <a:rPr lang="en-US" sz="2000"/>
                        <a:t>52.87%</a:t>
                      </a:r>
                    </a:p>
                  </a:txBody>
                  <a:tcPr anchor="ctr"/>
                </a:tc>
                <a:tc>
                  <a:txBody>
                    <a:bodyPr/>
                    <a:lstStyle/>
                    <a:p>
                      <a:pPr algn="ctr"/>
                      <a:r>
                        <a:rPr lang="en-US" sz="2000"/>
                        <a:t>Increase by 50% to 80%</a:t>
                      </a:r>
                    </a:p>
                  </a:txBody>
                  <a:tcPr anchor="ctr"/>
                </a:tc>
                <a:tc>
                  <a:txBody>
                    <a:bodyPr/>
                    <a:lstStyle/>
                    <a:p>
                      <a:pPr algn="ctr"/>
                      <a:r>
                        <a:rPr lang="en-US" sz="2000"/>
                        <a:t>91.52%</a:t>
                      </a:r>
                    </a:p>
                  </a:txBody>
                  <a:tcPr anchor="ctr"/>
                </a:tc>
                <a:extLst>
                  <a:ext uri="{0D108BD9-81ED-4DB2-BD59-A6C34878D82A}">
                    <a16:rowId xmlns:a16="http://schemas.microsoft.com/office/drawing/2014/main" val="1026086705"/>
                  </a:ext>
                </a:extLst>
              </a:tr>
              <a:tr h="694607">
                <a:tc>
                  <a:txBody>
                    <a:bodyPr/>
                    <a:lstStyle/>
                    <a:p>
                      <a:r>
                        <a:rPr lang="en-US" sz="2000" b="1"/>
                        <a:t>Gender Identity</a:t>
                      </a:r>
                    </a:p>
                  </a:txBody>
                  <a:tcPr anchor="ctr"/>
                </a:tc>
                <a:tc>
                  <a:txBody>
                    <a:bodyPr/>
                    <a:lstStyle/>
                    <a:p>
                      <a:pPr algn="ctr"/>
                      <a:r>
                        <a:rPr lang="en-US" sz="2000"/>
                        <a:t>56.61%</a:t>
                      </a:r>
                    </a:p>
                  </a:txBody>
                  <a:tcPr anchor="ctr"/>
                </a:tc>
                <a:tc>
                  <a:txBody>
                    <a:bodyPr/>
                    <a:lstStyle/>
                    <a:p>
                      <a:pPr algn="ctr"/>
                      <a:r>
                        <a:rPr lang="en-US" sz="2000"/>
                        <a:t>Increase by 50% to 82%</a:t>
                      </a:r>
                    </a:p>
                  </a:txBody>
                  <a:tcPr anchor="ctr"/>
                </a:tc>
                <a:tc>
                  <a:txBody>
                    <a:bodyPr/>
                    <a:lstStyle/>
                    <a:p>
                      <a:pPr algn="ctr"/>
                      <a:r>
                        <a:rPr lang="en-US" sz="2000"/>
                        <a:t>92.73%</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300604413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89171" y="-19007"/>
            <a:ext cx="10515601" cy="716839"/>
          </a:xfrm>
        </p:spPr>
        <p:txBody>
          <a:bodyPr/>
          <a:lstStyle/>
          <a:p>
            <a:r>
              <a:rPr lang="en-US" sz="4400" b="1"/>
              <a:t>Chad E Lamendola, MD, Ltd</a:t>
            </a:r>
            <a:endParaRPr lang="en-US"/>
          </a:p>
        </p:txBody>
      </p:sp>
      <p:sp>
        <p:nvSpPr>
          <p:cNvPr id="8" name="TextBox 7">
            <a:extLst>
              <a:ext uri="{FF2B5EF4-FFF2-40B4-BE49-F238E27FC236}">
                <a16:creationId xmlns:a16="http://schemas.microsoft.com/office/drawing/2014/main" id="{A0D99FA2-261B-23FE-4C6C-E806237A6BD1}"/>
              </a:ext>
            </a:extLst>
          </p:cNvPr>
          <p:cNvSpPr txBox="1"/>
          <p:nvPr/>
        </p:nvSpPr>
        <p:spPr>
          <a:xfrm>
            <a:off x="279347" y="772514"/>
            <a:ext cx="6172200" cy="461665"/>
          </a:xfrm>
          <a:prstGeom prst="rect">
            <a:avLst/>
          </a:prstGeom>
          <a:noFill/>
        </p:spPr>
        <p:txBody>
          <a:bodyPr wrap="square" lIns="91440" tIns="45720" rIns="91440" bIns="45720" anchor="t">
            <a:spAutoFit/>
          </a:bodyPr>
          <a:lstStyle/>
          <a:p>
            <a:r>
              <a:rPr lang="en-US" sz="2400" b="1" i="0" u="none" strike="noStrike">
                <a:effectLst/>
                <a:highlight>
                  <a:srgbClr val="F2F2F2"/>
                </a:highlight>
                <a:latin typeface="Aptos Narrow"/>
              </a:rPr>
              <a:t>Provider Exam Room Workflow</a:t>
            </a:r>
            <a:r>
              <a:rPr lang="en-US" sz="2400"/>
              <a:t> </a:t>
            </a:r>
          </a:p>
        </p:txBody>
      </p:sp>
      <p:sp>
        <p:nvSpPr>
          <p:cNvPr id="3" name="TextBox 2">
            <a:extLst>
              <a:ext uri="{FF2B5EF4-FFF2-40B4-BE49-F238E27FC236}">
                <a16:creationId xmlns:a16="http://schemas.microsoft.com/office/drawing/2014/main" id="{040694C8-F730-9187-FBB7-4989B535744D}"/>
              </a:ext>
            </a:extLst>
          </p:cNvPr>
          <p:cNvSpPr txBox="1"/>
          <p:nvPr/>
        </p:nvSpPr>
        <p:spPr>
          <a:xfrm>
            <a:off x="733044" y="1308861"/>
            <a:ext cx="10725912" cy="5078313"/>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rPr>
              <a:t>What works well with the provider asking the SOGI questions in privacy of exam room?</a:t>
            </a:r>
          </a:p>
          <a:p>
            <a:endParaRPr lang="en-US" sz="1800" b="0" i="0" u="none" strike="noStrike">
              <a:solidFill>
                <a:srgbClr val="000000"/>
              </a:solidFill>
              <a:effectLst/>
              <a:latin typeface="Aptos Narrow" panose="020B0004020202020204" pitchFamily="34" charset="0"/>
            </a:endParaRPr>
          </a:p>
          <a:p>
            <a:r>
              <a:rPr lang="en-US" sz="1800">
                <a:effectLst/>
                <a:latin typeface="Calibri" panose="020F0502020204030204" pitchFamily="34" charset="0"/>
                <a:ea typeface="Calibri" panose="020F0502020204030204" pitchFamily="34" charset="0"/>
              </a:rPr>
              <a:t>Workflow &amp; Patient education:  </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Previsit planning note – Dr. Lamendola sees this / prompts to ask patient/ real time communication </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Front desk is also using laminated patient forms; if notice that data is missing, they will have conversation with patient, also staff may send Dr. Lamendola a note in chart or conversation (before, during, after visit)</a:t>
            </a:r>
          </a:p>
          <a:p>
            <a:pPr marL="285750" indent="-285750">
              <a:buFont typeface="Arial" panose="020B0604020202020204" pitchFamily="34" charset="0"/>
              <a:buChar char="•"/>
            </a:pPr>
            <a:r>
              <a:rPr lang="en-US">
                <a:latin typeface="Calibri" panose="020F0502020204030204" pitchFamily="34" charset="0"/>
                <a:ea typeface="Calibri" panose="020F0502020204030204" pitchFamily="34" charset="0"/>
              </a:rPr>
              <a:t>Comprehensive yearly exam, SOGI questions asked in sensitive way in social history, foundation of trust is built</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Dr. Lamendola has conversations in the private exam room, explaining the why for SOGI and REL data</a:t>
            </a:r>
          </a:p>
          <a:p>
            <a:endParaRPr lang="en-US">
              <a:latin typeface="Calibri" panose="020F0502020204030204" pitchFamily="34" charset="0"/>
              <a:ea typeface="Calibri" panose="020F0502020204030204" pitchFamily="34" charset="0"/>
            </a:endParaRPr>
          </a:p>
          <a:p>
            <a:r>
              <a:rPr lang="en-US">
                <a:latin typeface="Calibri" panose="020F0502020204030204" pitchFamily="34" charset="0"/>
                <a:ea typeface="Calibri" panose="020F0502020204030204" pitchFamily="34" charset="0"/>
              </a:rPr>
              <a:t>Additional efforts to encourage patients to join the patient portal (data forms, billing) </a:t>
            </a:r>
          </a:p>
          <a:p>
            <a:endParaRPr lang="en-US">
              <a:latin typeface="Calibri" panose="020F0502020204030204" pitchFamily="34" charset="0"/>
              <a:ea typeface="Calibri" panose="020F0502020204030204" pitchFamily="34" charset="0"/>
            </a:endParaRPr>
          </a:p>
          <a:p>
            <a:r>
              <a:rPr lang="en-US">
                <a:latin typeface="Calibri" panose="020F0502020204030204" pitchFamily="34" charset="0"/>
                <a:ea typeface="Calibri" panose="020F0502020204030204" pitchFamily="34" charset="0"/>
              </a:rPr>
              <a:t>Patient survey data supports this workflow</a:t>
            </a:r>
          </a:p>
          <a:p>
            <a:pPr marL="285750" indent="-285750">
              <a:buFont typeface="Arial" panose="020B0604020202020204" pitchFamily="34" charset="0"/>
              <a:buChar char="•"/>
            </a:pPr>
            <a:r>
              <a:rPr lang="en-US" sz="1800" b="1">
                <a:effectLst/>
                <a:latin typeface="Calibri" panose="020F0502020204030204" pitchFamily="34" charset="0"/>
                <a:ea typeface="Times New Roman" panose="02020603050405020304" pitchFamily="18" charset="0"/>
              </a:rPr>
              <a:t>150 collected;</a:t>
            </a:r>
            <a:r>
              <a:rPr lang="en-US" sz="1800">
                <a:solidFill>
                  <a:srgbClr val="FF0000"/>
                </a:solidFill>
                <a:effectLst/>
                <a:latin typeface="Calibri" panose="020F0502020204030204" pitchFamily="34" charset="0"/>
                <a:ea typeface="Times New Roman" panose="02020603050405020304" pitchFamily="18" charset="0"/>
              </a:rPr>
              <a:t> </a:t>
            </a:r>
          </a:p>
          <a:p>
            <a:pPr marL="285750" indent="-285750">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majority comfortable reporting to staff or doctor, but most comfortable with provider; </a:t>
            </a:r>
          </a:p>
          <a:p>
            <a:pPr marL="285750" indent="-285750">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81% feel this data important for care; 55% it is important to explain why; </a:t>
            </a:r>
          </a:p>
          <a:p>
            <a:pPr marL="285750" indent="-285750">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71% feel important to know how data used; </a:t>
            </a:r>
          </a:p>
          <a:p>
            <a:pPr marL="285750" indent="-285750">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49% prefer verbally during visit (21% verbally at reception)</a:t>
            </a:r>
            <a:endParaRPr lang="en-US"/>
          </a:p>
          <a:p>
            <a:endParaRPr lang="en-US"/>
          </a:p>
        </p:txBody>
      </p:sp>
    </p:spTree>
    <p:extLst>
      <p:ext uri="{BB962C8B-B14F-4D97-AF65-F5344CB8AC3E}">
        <p14:creationId xmlns:p14="http://schemas.microsoft.com/office/powerpoint/2010/main" val="143425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389DE7-1AB6-5D5E-7605-E31BBA5ED1FD}"/>
              </a:ext>
            </a:extLst>
          </p:cNvPr>
          <p:cNvSpPr/>
          <p:nvPr/>
        </p:nvSpPr>
        <p:spPr>
          <a:xfrm>
            <a:off x="448478" y="846247"/>
            <a:ext cx="5109041" cy="1445202"/>
          </a:xfrm>
          <a:prstGeom prst="rect">
            <a:avLst/>
          </a:prstGeom>
          <a:solidFill>
            <a:schemeClr val="bg1">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000">
                <a:solidFill>
                  <a:srgbClr val="002060"/>
                </a:solidFill>
                <a:effectLst/>
                <a:latin typeface="Calibri" panose="020F0502020204030204" pitchFamily="34" charset="0"/>
                <a:ea typeface="Times New Roman" panose="02020603050405020304" pitchFamily="18" charset="0"/>
              </a:rPr>
              <a:t>REL – </a:t>
            </a:r>
            <a:r>
              <a:rPr lang="en-US" sz="2000">
                <a:solidFill>
                  <a:srgbClr val="002060"/>
                </a:solidFill>
                <a:latin typeface="Calibri" panose="020F0502020204030204" pitchFamily="34" charset="0"/>
              </a:rPr>
              <a:t>Baseline</a:t>
            </a:r>
            <a:r>
              <a:rPr lang="en-US" sz="2000">
                <a:solidFill>
                  <a:srgbClr val="002060"/>
                </a:solidFill>
                <a:effectLst/>
                <a:latin typeface="Calibri" panose="020F0502020204030204" pitchFamily="34" charset="0"/>
                <a:ea typeface="Times New Roman" panose="02020603050405020304" pitchFamily="18" charset="0"/>
              </a:rPr>
              <a:t> data ((Jan, Feb, March 2024)</a:t>
            </a:r>
            <a:endParaRPr lang="en-US" sz="200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a:solidFill>
                  <a:srgbClr val="002060"/>
                </a:solidFill>
                <a:effectLst/>
                <a:latin typeface="Calibri" panose="020F0502020204030204" pitchFamily="34" charset="0"/>
                <a:ea typeface="Times New Roman" panose="02020603050405020304" pitchFamily="18" charset="0"/>
              </a:rPr>
              <a:t>R: 193/193 = 100% </a:t>
            </a:r>
            <a:endParaRPr lang="en-US" sz="200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a:solidFill>
                  <a:srgbClr val="002060"/>
                </a:solidFill>
                <a:effectLst/>
                <a:latin typeface="Calibri" panose="020F0502020204030204" pitchFamily="34" charset="0"/>
                <a:ea typeface="Times New Roman" panose="02020603050405020304" pitchFamily="18" charset="0"/>
              </a:rPr>
              <a:t>E: 80/193 = 41%</a:t>
            </a:r>
            <a:endParaRPr lang="en-US" sz="2000">
              <a:solidFill>
                <a:srgbClr val="002060"/>
              </a:solidFill>
              <a:effectLst/>
              <a:latin typeface="Times New Roman" panose="02020603050405020304" pitchFamily="18" charset="0"/>
              <a:ea typeface="Times New Roman" panose="02020603050405020304" pitchFamily="18" charset="0"/>
            </a:endParaRPr>
          </a:p>
          <a:p>
            <a:r>
              <a:rPr lang="en-US" sz="2000" b="1">
                <a:solidFill>
                  <a:srgbClr val="002060"/>
                </a:solidFill>
                <a:effectLst/>
                <a:latin typeface="Calibri" panose="020F0502020204030204" pitchFamily="34" charset="0"/>
                <a:ea typeface="Times New Roman" panose="02020603050405020304" pitchFamily="18" charset="0"/>
              </a:rPr>
              <a:t>L: 179/193 = 93%</a:t>
            </a:r>
            <a:endParaRPr lang="en-US" sz="2000">
              <a:solidFill>
                <a:srgbClr val="002060"/>
              </a:solidFill>
            </a:endParaRPr>
          </a:p>
        </p:txBody>
      </p:sp>
      <p:sp>
        <p:nvSpPr>
          <p:cNvPr id="3" name="Title 1">
            <a:extLst>
              <a:ext uri="{FF2B5EF4-FFF2-40B4-BE49-F238E27FC236}">
                <a16:creationId xmlns:a16="http://schemas.microsoft.com/office/drawing/2014/main" id="{EA9A1C93-EB89-829B-1405-CE19BD61AE84}"/>
              </a:ext>
            </a:extLst>
          </p:cNvPr>
          <p:cNvSpPr txBox="1">
            <a:spLocks/>
          </p:cNvSpPr>
          <p:nvPr/>
        </p:nvSpPr>
        <p:spPr>
          <a:xfrm>
            <a:off x="170451" y="136164"/>
            <a:ext cx="10515601" cy="505681"/>
          </a:xfrm>
          <a:prstGeom prst="rect">
            <a:avLst/>
          </a:prstGeom>
        </p:spPr>
        <p:txBody>
          <a:bodyPr vert="horz" lIns="91440" tIns="45720" rIns="91440" bIns="45720" rtlCol="0" anchor="ctr">
            <a:normAutofit fontScale="825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400">
                <a:solidFill>
                  <a:srgbClr val="0070C0"/>
                </a:solidFill>
              </a:rPr>
              <a:t>Concilio Pediatrics – </a:t>
            </a:r>
            <a:r>
              <a:rPr lang="en-US" sz="3400">
                <a:solidFill>
                  <a:srgbClr val="0070C0"/>
                </a:solidFill>
              </a:rPr>
              <a:t>Sue Dettling Practice Facilitator</a:t>
            </a:r>
            <a:endParaRPr lang="en-US">
              <a:solidFill>
                <a:srgbClr val="0070C0"/>
              </a:solidFill>
            </a:endParaRPr>
          </a:p>
        </p:txBody>
      </p:sp>
      <p:graphicFrame>
        <p:nvGraphicFramePr>
          <p:cNvPr id="8" name="Table 7">
            <a:extLst>
              <a:ext uri="{FF2B5EF4-FFF2-40B4-BE49-F238E27FC236}">
                <a16:creationId xmlns:a16="http://schemas.microsoft.com/office/drawing/2014/main" id="{F993CF44-D8FA-D16E-5400-20EC5E49A134}"/>
              </a:ext>
            </a:extLst>
          </p:cNvPr>
          <p:cNvGraphicFramePr>
            <a:graphicFrameLocks noGrp="1"/>
          </p:cNvGraphicFramePr>
          <p:nvPr>
            <p:extLst>
              <p:ext uri="{D42A27DB-BD31-4B8C-83A1-F6EECF244321}">
                <p14:modId xmlns:p14="http://schemas.microsoft.com/office/powerpoint/2010/main" val="2295634867"/>
              </p:ext>
            </p:extLst>
          </p:nvPr>
        </p:nvGraphicFramePr>
        <p:xfrm>
          <a:off x="448478" y="2472781"/>
          <a:ext cx="5109041" cy="2535991"/>
        </p:xfrm>
        <a:graphic>
          <a:graphicData uri="http://schemas.openxmlformats.org/drawingml/2006/table">
            <a:tbl>
              <a:tblPr bandRow="1">
                <a:tableStyleId>{5C22544A-7EE6-4342-B048-85BDC9FD1C3A}</a:tableStyleId>
              </a:tblPr>
              <a:tblGrid>
                <a:gridCol w="5109041">
                  <a:extLst>
                    <a:ext uri="{9D8B030D-6E8A-4147-A177-3AD203B41FA5}">
                      <a16:colId xmlns:a16="http://schemas.microsoft.com/office/drawing/2014/main" val="3651958200"/>
                    </a:ext>
                  </a:extLst>
                </a:gridCol>
              </a:tblGrid>
              <a:tr h="2535991">
                <a:tc>
                  <a:txBody>
                    <a:bodyPr/>
                    <a:lstStyle/>
                    <a:p>
                      <a:pPr marL="0" marR="0">
                        <a:lnSpc>
                          <a:spcPct val="107000"/>
                        </a:lnSpc>
                        <a:spcBef>
                          <a:spcPts val="0"/>
                        </a:spcBef>
                        <a:spcAft>
                          <a:spcPts val="0"/>
                        </a:spcAft>
                      </a:pPr>
                      <a:r>
                        <a:rPr lang="en-US" sz="1800" b="1">
                          <a:effectLst/>
                        </a:rPr>
                        <a:t>Practice Specific Measure – Improve CHADIS survey responses for patients aged 12-16 yrs.</a:t>
                      </a:r>
                    </a:p>
                    <a:p>
                      <a:pPr marL="0" marR="0">
                        <a:lnSpc>
                          <a:spcPct val="107000"/>
                        </a:lnSpc>
                        <a:spcBef>
                          <a:spcPts val="0"/>
                        </a:spcBef>
                        <a:spcAft>
                          <a:spcPts val="0"/>
                        </a:spcAft>
                      </a:pPr>
                      <a:r>
                        <a:rPr lang="en-US" sz="1800" b="0" u="sng">
                          <a:effectLst/>
                        </a:rPr>
                        <a:t>Baseline Data </a:t>
                      </a:r>
                      <a:r>
                        <a:rPr lang="en-US" sz="1800" b="0">
                          <a:effectLst/>
                        </a:rPr>
                        <a:t>(April/May 2024 – chart review of 20 patients aged 12-16 yrs.) </a:t>
                      </a:r>
                    </a:p>
                    <a:p>
                      <a:pPr marL="0" marR="0">
                        <a:lnSpc>
                          <a:spcPct val="107000"/>
                        </a:lnSpc>
                        <a:spcBef>
                          <a:spcPts val="0"/>
                        </a:spcBef>
                        <a:spcAft>
                          <a:spcPts val="0"/>
                        </a:spcAft>
                      </a:pPr>
                      <a:endParaRPr lang="en-US" sz="1800" b="1">
                        <a:effectLst/>
                      </a:endParaRPr>
                    </a:p>
                    <a:p>
                      <a:pPr marL="342900" marR="0" lvl="0" indent="-342900">
                        <a:lnSpc>
                          <a:spcPct val="107000"/>
                        </a:lnSpc>
                        <a:spcBef>
                          <a:spcPts val="0"/>
                        </a:spcBef>
                        <a:spcAft>
                          <a:spcPts val="0"/>
                        </a:spcAft>
                        <a:buFont typeface="Symbol" panose="05050102010706020507" pitchFamily="18" charset="2"/>
                        <a:buChar char=""/>
                      </a:pPr>
                      <a:r>
                        <a:rPr lang="en-US" sz="1800">
                          <a:effectLst/>
                        </a:rPr>
                        <a:t>4/20 patients aged 12-16 responded to CHADIS survey = 25%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bg2">
                        <a:lumMod val="95000"/>
                      </a:schemeClr>
                    </a:solidFill>
                  </a:tcPr>
                </a:tc>
                <a:extLst>
                  <a:ext uri="{0D108BD9-81ED-4DB2-BD59-A6C34878D82A}">
                    <a16:rowId xmlns:a16="http://schemas.microsoft.com/office/drawing/2014/main" val="2996010340"/>
                  </a:ext>
                </a:extLst>
              </a:tr>
            </a:tbl>
          </a:graphicData>
        </a:graphic>
      </p:graphicFrame>
      <p:sp>
        <p:nvSpPr>
          <p:cNvPr id="2" name="Rectangle 1">
            <a:extLst>
              <a:ext uri="{FF2B5EF4-FFF2-40B4-BE49-F238E27FC236}">
                <a16:creationId xmlns:a16="http://schemas.microsoft.com/office/drawing/2014/main" id="{937EC3BA-CBEA-E396-D8CA-2514999FF784}"/>
              </a:ext>
            </a:extLst>
          </p:cNvPr>
          <p:cNvSpPr/>
          <p:nvPr/>
        </p:nvSpPr>
        <p:spPr>
          <a:xfrm>
            <a:off x="5823119" y="840420"/>
            <a:ext cx="5271601" cy="1445202"/>
          </a:xfrm>
          <a:prstGeom prst="rect">
            <a:avLst/>
          </a:prstGeom>
          <a:solidFill>
            <a:schemeClr val="bg1">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000">
                <a:solidFill>
                  <a:srgbClr val="002060"/>
                </a:solidFill>
                <a:effectLst/>
                <a:latin typeface="Calibri" panose="020F0502020204030204" pitchFamily="34" charset="0"/>
                <a:ea typeface="Times New Roman" panose="02020603050405020304" pitchFamily="18" charset="0"/>
              </a:rPr>
              <a:t>REL - Mid-point data (June 1 - Aug 31, 2024) </a:t>
            </a:r>
            <a:endParaRPr lang="en-US" sz="200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a:solidFill>
                  <a:srgbClr val="002060"/>
                </a:solidFill>
                <a:effectLst/>
                <a:latin typeface="Calibri" panose="020F0502020204030204" pitchFamily="34" charset="0"/>
                <a:ea typeface="Times New Roman" panose="02020603050405020304" pitchFamily="18" charset="0"/>
              </a:rPr>
              <a:t>R: 83/83 = 100% </a:t>
            </a:r>
            <a:endParaRPr lang="en-US" sz="200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a:solidFill>
                  <a:srgbClr val="002060"/>
                </a:solidFill>
                <a:effectLst/>
                <a:latin typeface="Calibri" panose="020F0502020204030204" pitchFamily="34" charset="0"/>
                <a:ea typeface="Times New Roman" panose="02020603050405020304" pitchFamily="18" charset="0"/>
              </a:rPr>
              <a:t>E: 80/83 = 96%</a:t>
            </a:r>
            <a:endParaRPr lang="en-US" sz="2000">
              <a:solidFill>
                <a:srgbClr val="002060"/>
              </a:solidFill>
              <a:effectLst/>
              <a:latin typeface="Times New Roman" panose="02020603050405020304" pitchFamily="18" charset="0"/>
              <a:ea typeface="Times New Roman" panose="02020603050405020304" pitchFamily="18" charset="0"/>
            </a:endParaRPr>
          </a:p>
          <a:p>
            <a:r>
              <a:rPr lang="en-US" sz="2000" b="1">
                <a:solidFill>
                  <a:srgbClr val="002060"/>
                </a:solidFill>
                <a:effectLst/>
                <a:latin typeface="Calibri" panose="020F0502020204030204" pitchFamily="34" charset="0"/>
                <a:ea typeface="Times New Roman" panose="02020603050405020304" pitchFamily="18" charset="0"/>
              </a:rPr>
              <a:t>L: 83/83 = 100%</a:t>
            </a:r>
            <a:endParaRPr lang="en-US" sz="2000">
              <a:solidFill>
                <a:srgbClr val="002060"/>
              </a:solidFill>
            </a:endParaRPr>
          </a:p>
        </p:txBody>
      </p:sp>
      <p:graphicFrame>
        <p:nvGraphicFramePr>
          <p:cNvPr id="4" name="Table 3">
            <a:extLst>
              <a:ext uri="{FF2B5EF4-FFF2-40B4-BE49-F238E27FC236}">
                <a16:creationId xmlns:a16="http://schemas.microsoft.com/office/drawing/2014/main" id="{7C6968A8-9AFB-98C7-D577-B8988AB4D9D8}"/>
              </a:ext>
            </a:extLst>
          </p:cNvPr>
          <p:cNvGraphicFramePr>
            <a:graphicFrameLocks noGrp="1"/>
          </p:cNvGraphicFramePr>
          <p:nvPr/>
        </p:nvGraphicFramePr>
        <p:xfrm>
          <a:off x="5823119" y="2426098"/>
          <a:ext cx="5667842" cy="3787966"/>
        </p:xfrm>
        <a:graphic>
          <a:graphicData uri="http://schemas.openxmlformats.org/drawingml/2006/table">
            <a:tbl>
              <a:tblPr bandRow="1">
                <a:tableStyleId>{5C22544A-7EE6-4342-B048-85BDC9FD1C3A}</a:tableStyleId>
              </a:tblPr>
              <a:tblGrid>
                <a:gridCol w="5667842">
                  <a:extLst>
                    <a:ext uri="{9D8B030D-6E8A-4147-A177-3AD203B41FA5}">
                      <a16:colId xmlns:a16="http://schemas.microsoft.com/office/drawing/2014/main" val="3651958200"/>
                    </a:ext>
                  </a:extLst>
                </a:gridCol>
              </a:tblGrid>
              <a:tr h="796877">
                <a:tc>
                  <a:txBody>
                    <a:bodyPr/>
                    <a:lstStyle/>
                    <a:p>
                      <a:pPr marL="0" marR="0">
                        <a:lnSpc>
                          <a:spcPct val="107000"/>
                        </a:lnSpc>
                        <a:spcBef>
                          <a:spcPts val="0"/>
                        </a:spcBef>
                        <a:spcAft>
                          <a:spcPts val="0"/>
                        </a:spcAft>
                      </a:pPr>
                      <a:r>
                        <a:rPr lang="en-US" sz="1800" b="0" u="sng">
                          <a:effectLst/>
                        </a:rPr>
                        <a:t>Mid-point data </a:t>
                      </a:r>
                      <a:r>
                        <a:rPr lang="en-US" sz="1800" b="0">
                          <a:effectLst/>
                        </a:rPr>
                        <a:t>(June 1 - Aug 31, 2024</a:t>
                      </a:r>
                      <a:r>
                        <a:rPr lang="en-US" sz="1800" b="1">
                          <a:effectLst/>
                        </a:rPr>
                        <a:t>) </a:t>
                      </a:r>
                      <a:r>
                        <a:rPr lang="en-US" sz="1800">
                          <a:effectLst/>
                        </a:rPr>
                        <a:t>Chart review of 32 patients aged 12-16 with an encounter in June/July/Aug to see % compete CHADIS surveys</a:t>
                      </a:r>
                    </a:p>
                    <a:p>
                      <a:pPr marL="285750" marR="0" lvl="0" indent="-285750" algn="l" defTabSz="914484"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a:effectLst/>
                        </a:rPr>
                        <a:t>8 completed CHADIS surveys/32 patients = 25% </a:t>
                      </a:r>
                    </a:p>
                  </a:txBody>
                  <a:tcPr marL="68580" marR="68580" marT="0" marB="0">
                    <a:solidFill>
                      <a:schemeClr val="bg2">
                        <a:lumMod val="95000"/>
                      </a:schemeClr>
                    </a:solidFill>
                  </a:tcPr>
                </a:tc>
                <a:extLst>
                  <a:ext uri="{0D108BD9-81ED-4DB2-BD59-A6C34878D82A}">
                    <a16:rowId xmlns:a16="http://schemas.microsoft.com/office/drawing/2014/main" val="1428500048"/>
                  </a:ext>
                </a:extLst>
              </a:tr>
              <a:tr h="2417315">
                <a:tc>
                  <a:txBody>
                    <a:bodyPr/>
                    <a:lstStyle/>
                    <a:p>
                      <a:pPr marL="0" marR="0">
                        <a:lnSpc>
                          <a:spcPct val="107000"/>
                        </a:lnSpc>
                        <a:spcBef>
                          <a:spcPts val="0"/>
                        </a:spcBef>
                        <a:spcAft>
                          <a:spcPts val="0"/>
                        </a:spcAft>
                      </a:pPr>
                      <a:r>
                        <a:rPr lang="en-US" sz="1800" b="1" u="sng">
                          <a:effectLst/>
                        </a:rPr>
                        <a:t>Stratification of REL for all 32 patients </a:t>
                      </a:r>
                    </a:p>
                    <a:p>
                      <a:pPr marL="0" marR="0">
                        <a:lnSpc>
                          <a:spcPct val="107000"/>
                        </a:lnSpc>
                        <a:spcBef>
                          <a:spcPts val="0"/>
                        </a:spcBef>
                        <a:spcAft>
                          <a:spcPts val="0"/>
                        </a:spcAft>
                      </a:pPr>
                      <a:r>
                        <a:rPr lang="en-US" sz="1800" b="1">
                          <a:effectLst/>
                        </a:rPr>
                        <a:t>Race</a:t>
                      </a:r>
                      <a:r>
                        <a:rPr lang="en-US" sz="1800">
                          <a:effectLst/>
                        </a:rPr>
                        <a:t>: 100% white </a:t>
                      </a:r>
                    </a:p>
                    <a:p>
                      <a:pPr marL="0" marR="0">
                        <a:lnSpc>
                          <a:spcPct val="107000"/>
                        </a:lnSpc>
                        <a:spcBef>
                          <a:spcPts val="0"/>
                        </a:spcBef>
                        <a:spcAft>
                          <a:spcPts val="0"/>
                        </a:spcAft>
                      </a:pPr>
                      <a:r>
                        <a:rPr lang="en-US" sz="1800" b="1">
                          <a:effectLst/>
                        </a:rPr>
                        <a:t>Ethnicity</a:t>
                      </a:r>
                      <a:r>
                        <a:rPr lang="en-US" sz="1800">
                          <a:effectLst/>
                        </a:rPr>
                        <a:t>: 5/32 =.15 – 15% Hispanic/Latino </a:t>
                      </a:r>
                    </a:p>
                    <a:p>
                      <a:pPr marL="0" marR="0">
                        <a:lnSpc>
                          <a:spcPct val="107000"/>
                        </a:lnSpc>
                        <a:spcBef>
                          <a:spcPts val="0"/>
                        </a:spcBef>
                        <a:spcAft>
                          <a:spcPts val="0"/>
                        </a:spcAft>
                      </a:pPr>
                      <a:r>
                        <a:rPr lang="en-US" sz="1800" b="1">
                          <a:effectLst/>
                        </a:rPr>
                        <a:t>Language</a:t>
                      </a:r>
                      <a:r>
                        <a:rPr lang="en-US" sz="1800">
                          <a:effectLst/>
                        </a:rPr>
                        <a:t>: 100% English speaking </a:t>
                      </a:r>
                    </a:p>
                    <a:p>
                      <a:pPr marL="0" marR="0">
                        <a:lnSpc>
                          <a:spcPct val="107000"/>
                        </a:lnSpc>
                        <a:spcBef>
                          <a:spcPts val="0"/>
                        </a:spcBef>
                        <a:spcAft>
                          <a:spcPts val="0"/>
                        </a:spcAft>
                      </a:pPr>
                      <a:endParaRPr lang="en-US" sz="1800">
                        <a:effectLst/>
                      </a:endParaRPr>
                    </a:p>
                    <a:p>
                      <a:pPr marL="0" marR="0">
                        <a:lnSpc>
                          <a:spcPct val="107000"/>
                        </a:lnSpc>
                        <a:spcBef>
                          <a:spcPts val="0"/>
                        </a:spcBef>
                        <a:spcAft>
                          <a:spcPts val="0"/>
                        </a:spcAft>
                      </a:pPr>
                      <a:r>
                        <a:rPr lang="en-US" sz="1800" b="1" u="sng">
                          <a:effectLst/>
                        </a:rPr>
                        <a:t>Stratification of REL for 8 patients completed survey </a:t>
                      </a:r>
                    </a:p>
                    <a:p>
                      <a:pPr marL="0" marR="0">
                        <a:lnSpc>
                          <a:spcPct val="107000"/>
                        </a:lnSpc>
                        <a:spcBef>
                          <a:spcPts val="0"/>
                        </a:spcBef>
                        <a:spcAft>
                          <a:spcPts val="0"/>
                        </a:spcAft>
                      </a:pPr>
                      <a:r>
                        <a:rPr lang="en-US" sz="1800" b="1">
                          <a:effectLst/>
                        </a:rPr>
                        <a:t>Race</a:t>
                      </a:r>
                      <a:r>
                        <a:rPr lang="en-US" sz="1800">
                          <a:effectLst/>
                        </a:rPr>
                        <a:t>: 4 Asian and 4 Not Hispanic/Latino </a:t>
                      </a:r>
                    </a:p>
                    <a:p>
                      <a:pPr marL="0" marR="0">
                        <a:lnSpc>
                          <a:spcPct val="107000"/>
                        </a:lnSpc>
                        <a:spcBef>
                          <a:spcPts val="0"/>
                        </a:spcBef>
                        <a:spcAft>
                          <a:spcPts val="0"/>
                        </a:spcAft>
                      </a:pPr>
                      <a:r>
                        <a:rPr lang="en-US" sz="1800" b="1">
                          <a:effectLst/>
                        </a:rPr>
                        <a:t>Ethnicity</a:t>
                      </a:r>
                      <a:r>
                        <a:rPr lang="en-US" sz="1800">
                          <a:effectLst/>
                        </a:rPr>
                        <a:t>: 4 Asian and 4 White</a:t>
                      </a:r>
                    </a:p>
                    <a:p>
                      <a:pPr marL="0" marR="0">
                        <a:lnSpc>
                          <a:spcPct val="107000"/>
                        </a:lnSpc>
                        <a:spcBef>
                          <a:spcPts val="0"/>
                        </a:spcBef>
                        <a:spcAft>
                          <a:spcPts val="0"/>
                        </a:spcAft>
                      </a:pPr>
                      <a:r>
                        <a:rPr lang="en-US" sz="1800" b="1">
                          <a:effectLst/>
                        </a:rPr>
                        <a:t>Language</a:t>
                      </a:r>
                      <a:r>
                        <a:rPr lang="en-US" sz="1800">
                          <a:effectLst/>
                        </a:rPr>
                        <a:t>: 8 English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bg2">
                        <a:lumMod val="95000"/>
                      </a:schemeClr>
                    </a:solidFill>
                  </a:tcPr>
                </a:tc>
                <a:extLst>
                  <a:ext uri="{0D108BD9-81ED-4DB2-BD59-A6C34878D82A}">
                    <a16:rowId xmlns:a16="http://schemas.microsoft.com/office/drawing/2014/main" val="1489072229"/>
                  </a:ext>
                </a:extLst>
              </a:tr>
            </a:tbl>
          </a:graphicData>
        </a:graphic>
      </p:graphicFrame>
      <p:sp>
        <p:nvSpPr>
          <p:cNvPr id="5" name="TextBox 4">
            <a:extLst>
              <a:ext uri="{FF2B5EF4-FFF2-40B4-BE49-F238E27FC236}">
                <a16:creationId xmlns:a16="http://schemas.microsoft.com/office/drawing/2014/main" id="{598B426B-26BD-EDF0-5545-31D798E5B0B2}"/>
              </a:ext>
            </a:extLst>
          </p:cNvPr>
          <p:cNvSpPr txBox="1"/>
          <p:nvPr/>
        </p:nvSpPr>
        <p:spPr>
          <a:xfrm>
            <a:off x="448477" y="5039047"/>
            <a:ext cx="5109041" cy="1015663"/>
          </a:xfrm>
          <a:prstGeom prst="rect">
            <a:avLst/>
          </a:prstGeom>
          <a:noFill/>
        </p:spPr>
        <p:txBody>
          <a:bodyPr wrap="square" rtlCol="0">
            <a:spAutoFit/>
          </a:bodyPr>
          <a:lstStyle/>
          <a:p>
            <a:r>
              <a:rPr lang="en-US" sz="2000" b="1"/>
              <a:t>Practice Team</a:t>
            </a:r>
          </a:p>
          <a:p>
            <a:r>
              <a:rPr lang="en-US" sz="2000" b="1"/>
              <a:t>Gerardo Concilio, Provider</a:t>
            </a:r>
          </a:p>
          <a:p>
            <a:r>
              <a:rPr lang="en-US" sz="2000" b="1"/>
              <a:t>Amalia Concilio, Office Manager</a:t>
            </a:r>
            <a:endParaRPr lang="en-US" b="1"/>
          </a:p>
        </p:txBody>
      </p:sp>
    </p:spTree>
    <p:extLst>
      <p:ext uri="{BB962C8B-B14F-4D97-AF65-F5344CB8AC3E}">
        <p14:creationId xmlns:p14="http://schemas.microsoft.com/office/powerpoint/2010/main" val="7324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170451" y="136164"/>
            <a:ext cx="10515601" cy="505681"/>
          </a:xfrm>
        </p:spPr>
        <p:txBody>
          <a:bodyPr>
            <a:normAutofit fontScale="90000"/>
          </a:bodyPr>
          <a:lstStyle/>
          <a:p>
            <a:r>
              <a:rPr lang="en-US" sz="4400" b="1">
                <a:solidFill>
                  <a:srgbClr val="0070C0"/>
                </a:solidFill>
              </a:rPr>
              <a:t>Concilio Pediatrics</a:t>
            </a:r>
            <a:endParaRPr lang="en-US">
              <a:solidFill>
                <a:srgbClr val="0070C0"/>
              </a:solidFill>
            </a:endParaRPr>
          </a:p>
        </p:txBody>
      </p:sp>
      <p:sp>
        <p:nvSpPr>
          <p:cNvPr id="5" name="TextBox 4">
            <a:extLst>
              <a:ext uri="{FF2B5EF4-FFF2-40B4-BE49-F238E27FC236}">
                <a16:creationId xmlns:a16="http://schemas.microsoft.com/office/drawing/2014/main" id="{7CEE62A9-C573-7E7C-490C-E12195BDAB25}"/>
              </a:ext>
            </a:extLst>
          </p:cNvPr>
          <p:cNvSpPr txBox="1"/>
          <p:nvPr/>
        </p:nvSpPr>
        <p:spPr>
          <a:xfrm>
            <a:off x="325120" y="1349639"/>
            <a:ext cx="10789920" cy="28315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What resources do you use to educate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RIPCPC Poster – in waiting room, exam rooms;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Front desk educated and speaks to patients about race, ethnicity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Patient appointments run promptly on-time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How is education used? </a:t>
            </a:r>
            <a:r>
              <a:rPr kumimoji="0" lang="en-US" sz="2000" b="0" i="0" u="none" strike="noStrike" kern="1200" cap="none" spc="0" normalizeH="0" baseline="0" noProof="0">
                <a:ln>
                  <a:noFill/>
                </a:ln>
                <a:effectLst/>
                <a:uLnTx/>
                <a:uFillTx/>
                <a:latin typeface="+mj-lt"/>
                <a:ea typeface="+mn-ea"/>
                <a:cs typeface="+mn-cs"/>
              </a:rPr>
              <a:t>(</a:t>
            </a:r>
            <a:r>
              <a:rPr kumimoji="0" lang="en-US" sz="2000" b="0" i="0" u="none" strike="noStrike" kern="1200" cap="none" spc="0" normalizeH="0" baseline="0" noProof="0" err="1">
                <a:ln>
                  <a:noFill/>
                </a:ln>
                <a:effectLst/>
                <a:uLnTx/>
                <a:uFillTx/>
                <a:latin typeface="+mj-lt"/>
                <a:ea typeface="+mn-ea"/>
                <a:cs typeface="+mn-cs"/>
              </a:rPr>
              <a:t>ie</a:t>
            </a:r>
            <a:r>
              <a:rPr kumimoji="0" lang="en-US" sz="2000" b="0" i="0" u="none" strike="noStrike" kern="1200" cap="none" spc="0" normalizeH="0" baseline="0" noProof="0">
                <a:ln>
                  <a:noFill/>
                </a:ln>
                <a:effectLst/>
                <a:uLnTx/>
                <a:uFillTx/>
                <a:latin typeface="+mj-lt"/>
                <a:ea typeface="+mn-ea"/>
                <a:cs typeface="+mn-cs"/>
              </a:rPr>
              <a:t>. Posters, brochures, definition sheets)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Patients are directed to look at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Information is explained at front desk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endParaRPr>
          </a:p>
        </p:txBody>
      </p:sp>
      <p:sp>
        <p:nvSpPr>
          <p:cNvPr id="8" name="TextBox 7">
            <a:extLst>
              <a:ext uri="{FF2B5EF4-FFF2-40B4-BE49-F238E27FC236}">
                <a16:creationId xmlns:a16="http://schemas.microsoft.com/office/drawing/2014/main" id="{A0D99FA2-261B-23FE-4C6C-E806237A6BD1}"/>
              </a:ext>
            </a:extLst>
          </p:cNvPr>
          <p:cNvSpPr txBox="1"/>
          <p:nvPr/>
        </p:nvSpPr>
        <p:spPr>
          <a:xfrm>
            <a:off x="406400" y="917114"/>
            <a:ext cx="6172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highlight>
                  <a:srgbClr val="F2F2F2"/>
                </a:highlight>
                <a:uLnTx/>
                <a:uFillTx/>
                <a:latin typeface="+mj-lt"/>
                <a:ea typeface="+mn-ea"/>
                <a:cs typeface="+mn-cs"/>
              </a:rPr>
              <a:t>Patient education</a:t>
            </a:r>
            <a:endParaRPr kumimoji="0" lang="en-US" sz="1800" b="1" i="0" u="none" strike="noStrike" kern="1200" cap="none" spc="0" normalizeH="0" baseline="0" noProof="0">
              <a:ln>
                <a:noFill/>
              </a:ln>
              <a:effectLst/>
              <a:uLnTx/>
              <a:uFillTx/>
              <a:latin typeface="+mj-lt"/>
              <a:ea typeface="+mn-ea"/>
              <a:cs typeface="+mn-cs"/>
            </a:endParaRPr>
          </a:p>
        </p:txBody>
      </p:sp>
      <p:sp>
        <p:nvSpPr>
          <p:cNvPr id="11" name="TextBox 10">
            <a:extLst>
              <a:ext uri="{FF2B5EF4-FFF2-40B4-BE49-F238E27FC236}">
                <a16:creationId xmlns:a16="http://schemas.microsoft.com/office/drawing/2014/main" id="{060B4315-289F-49FE-9185-9BCA0A33CF52}"/>
              </a:ext>
            </a:extLst>
          </p:cNvPr>
          <p:cNvSpPr txBox="1"/>
          <p:nvPr/>
        </p:nvSpPr>
        <p:spPr>
          <a:xfrm>
            <a:off x="406400" y="3928436"/>
            <a:ext cx="6172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highlight>
                  <a:srgbClr val="F2F2F2"/>
                </a:highlight>
                <a:uLnTx/>
                <a:uFillTx/>
                <a:latin typeface="+mj-lt"/>
                <a:ea typeface="+mn-ea"/>
                <a:cs typeface="+mn-cs"/>
              </a:rPr>
              <a:t>Unique approaches </a:t>
            </a:r>
            <a:endParaRPr kumimoji="0" lang="en-US" sz="2000" b="1" i="0" u="none" strike="noStrike" kern="1200" cap="none" spc="0" normalizeH="0" baseline="0" noProof="0">
              <a:ln>
                <a:noFill/>
              </a:ln>
              <a:effectLst/>
              <a:uLnTx/>
              <a:uFillTx/>
              <a:latin typeface="+mj-lt"/>
              <a:ea typeface="+mn-ea"/>
              <a:cs typeface="+mn-cs"/>
            </a:endParaRPr>
          </a:p>
        </p:txBody>
      </p:sp>
      <p:sp>
        <p:nvSpPr>
          <p:cNvPr id="13" name="TextBox 12">
            <a:extLst>
              <a:ext uri="{FF2B5EF4-FFF2-40B4-BE49-F238E27FC236}">
                <a16:creationId xmlns:a16="http://schemas.microsoft.com/office/drawing/2014/main" id="{C80AF64E-5E66-0B40-611C-27FA723C8ACD}"/>
              </a:ext>
            </a:extLst>
          </p:cNvPr>
          <p:cNvSpPr txBox="1"/>
          <p:nvPr/>
        </p:nvSpPr>
        <p:spPr>
          <a:xfrm>
            <a:off x="325120" y="4308032"/>
            <a:ext cx="11226800" cy="22159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ptos Narrow" panose="020B0004020202020204" pitchFamily="34" charset="0"/>
                <a:ea typeface="+mn-ea"/>
                <a:cs typeface="+mn-cs"/>
              </a:rPr>
              <a:t>Waiting room is locked, so affords each patient has privacy to have conversation with Amalia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ptos Narrow" panose="020B0004020202020204" pitchFamily="34" charset="0"/>
                <a:ea typeface="+mn-ea"/>
                <a:cs typeface="+mn-cs"/>
              </a:rPr>
              <a:t>Also promoting patients to complete </a:t>
            </a:r>
            <a:r>
              <a:rPr kumimoji="0" lang="en-US" sz="2000" b="1" i="0" u="none" strike="noStrike" kern="1200" cap="none" spc="0" normalizeH="0" baseline="0" noProof="0">
                <a:ln>
                  <a:noFill/>
                </a:ln>
                <a:effectLst/>
                <a:uLnTx/>
                <a:uFillTx/>
                <a:latin typeface="Aptos Narrow" panose="020B0004020202020204" pitchFamily="34" charset="0"/>
                <a:ea typeface="+mn-ea"/>
                <a:cs typeface="+mn-cs"/>
              </a:rPr>
              <a:t>CHADIS survey </a:t>
            </a:r>
            <a:r>
              <a:rPr kumimoji="0" lang="en-US" sz="2000" b="0" i="0" u="none" strike="noStrike" kern="1200" cap="none" spc="0" normalizeH="0" baseline="0" noProof="0">
                <a:ln>
                  <a:noFill/>
                </a:ln>
                <a:effectLst/>
                <a:uLnTx/>
                <a:uFillTx/>
                <a:latin typeface="Aptos Narrow" panose="020B0004020202020204" pitchFamily="34" charset="0"/>
                <a:ea typeface="+mn-ea"/>
                <a:cs typeface="+mn-cs"/>
              </a:rPr>
              <a:t>online before appointment (focus 12-16 yrs old patients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ptos Narrow" panose="020B0004020202020204" pitchFamily="34" charset="0"/>
                <a:ea typeface="+mn-ea"/>
                <a:cs typeface="+mn-cs"/>
              </a:rPr>
              <a:t>Additional (verbal) education is provided about a) importance of completing CHADIS survey and ability to skip questions if patient/parent is not comfortable responding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ptos Narrow" panose="020B0004020202020204" pitchFamily="34" charset="0"/>
                <a:ea typeface="+mn-ea"/>
                <a:cs typeface="+mn-cs"/>
              </a:rPr>
              <a:t>Practice will look at REL of survey respondents vs. those who declined to respond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83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58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448401" y="152401"/>
            <a:ext cx="8652058" cy="585672"/>
          </a:xfrm>
        </p:spPr>
        <p:txBody>
          <a:bodyPr>
            <a:normAutofit fontScale="90000"/>
          </a:bodyPr>
          <a:lstStyle/>
          <a:p>
            <a:r>
              <a:rPr lang="en-US" sz="4400" b="1"/>
              <a:t>Medical Associates of RI, Inc</a:t>
            </a:r>
            <a:endParaRPr lang="en-US"/>
          </a:p>
        </p:txBody>
      </p:sp>
      <p:sp>
        <p:nvSpPr>
          <p:cNvPr id="3" name="TextBox 2">
            <a:extLst>
              <a:ext uri="{FF2B5EF4-FFF2-40B4-BE49-F238E27FC236}">
                <a16:creationId xmlns:a16="http://schemas.microsoft.com/office/drawing/2014/main" id="{F3AC2887-8FDB-6FF5-4F35-02CB2B4254BA}"/>
              </a:ext>
            </a:extLst>
          </p:cNvPr>
          <p:cNvSpPr txBox="1"/>
          <p:nvPr/>
        </p:nvSpPr>
        <p:spPr>
          <a:xfrm>
            <a:off x="500742" y="738073"/>
            <a:ext cx="5595257" cy="2677656"/>
          </a:xfrm>
          <a:prstGeom prst="rect">
            <a:avLst/>
          </a:prstGeom>
          <a:noFill/>
        </p:spPr>
        <p:txBody>
          <a:bodyPr wrap="square" rtlCol="0">
            <a:spAutoFit/>
          </a:bodyPr>
          <a:lstStyle/>
          <a:p>
            <a:r>
              <a:rPr lang="en-US" sz="2800" b="1"/>
              <a:t>Practice Team</a:t>
            </a:r>
          </a:p>
          <a:p>
            <a:r>
              <a:rPr lang="en-US" sz="2000"/>
              <a:t>Leslie </a:t>
            </a:r>
            <a:r>
              <a:rPr lang="en-US" sz="2000" err="1"/>
              <a:t>Mohlman</a:t>
            </a:r>
            <a:r>
              <a:rPr lang="en-US" sz="2000"/>
              <a:t>, Provider</a:t>
            </a:r>
          </a:p>
          <a:p>
            <a:r>
              <a:rPr lang="en-US" sz="2000"/>
              <a:t>Maria </a:t>
            </a:r>
            <a:r>
              <a:rPr lang="en-US" sz="2000" err="1"/>
              <a:t>Molineros</a:t>
            </a:r>
            <a:r>
              <a:rPr lang="en-US" sz="2000"/>
              <a:t>, Provider</a:t>
            </a:r>
          </a:p>
          <a:p>
            <a:r>
              <a:rPr lang="en-US" sz="2000"/>
              <a:t>Ann Quintin, Practice Manager</a:t>
            </a:r>
          </a:p>
          <a:p>
            <a:r>
              <a:rPr lang="en-US" sz="2000"/>
              <a:t>Kerri Calabro, Quality Program Manager</a:t>
            </a:r>
          </a:p>
          <a:p>
            <a:r>
              <a:rPr lang="en-US" sz="2000" err="1"/>
              <a:t>Zulmira</a:t>
            </a:r>
            <a:r>
              <a:rPr lang="en-US" sz="2000"/>
              <a:t> </a:t>
            </a:r>
            <a:r>
              <a:rPr lang="en-US" sz="2000" err="1"/>
              <a:t>Verissimo</a:t>
            </a:r>
            <a:r>
              <a:rPr lang="en-US" sz="2000"/>
              <a:t>, Front Office Supervisor</a:t>
            </a:r>
          </a:p>
          <a:p>
            <a:r>
              <a:rPr lang="en-US" sz="2000"/>
              <a:t>Elena Williams, Director of Operations</a:t>
            </a:r>
          </a:p>
          <a:p>
            <a:endParaRPr lang="en-US" sz="2000" b="1"/>
          </a:p>
        </p:txBody>
      </p:sp>
      <p:sp>
        <p:nvSpPr>
          <p:cNvPr id="5" name="TextBox 4">
            <a:extLst>
              <a:ext uri="{FF2B5EF4-FFF2-40B4-BE49-F238E27FC236}">
                <a16:creationId xmlns:a16="http://schemas.microsoft.com/office/drawing/2014/main" id="{9A4E8F53-ECCA-84AF-7588-DF0320DF4EDE}"/>
              </a:ext>
            </a:extLst>
          </p:cNvPr>
          <p:cNvSpPr txBox="1"/>
          <p:nvPr/>
        </p:nvSpPr>
        <p:spPr>
          <a:xfrm>
            <a:off x="6924471" y="789699"/>
            <a:ext cx="3635829" cy="1231106"/>
          </a:xfrm>
          <a:prstGeom prst="rect">
            <a:avLst/>
          </a:prstGeom>
          <a:noFill/>
        </p:spPr>
        <p:txBody>
          <a:bodyPr wrap="square" rtlCol="0">
            <a:spAutoFit/>
          </a:bodyPr>
          <a:lstStyle/>
          <a:p>
            <a:r>
              <a:rPr lang="en-US" sz="2800" b="1"/>
              <a:t>Practice Facilitator</a:t>
            </a:r>
          </a:p>
          <a:p>
            <a:r>
              <a:rPr lang="en-US" sz="2800"/>
              <a:t>Sue Dettling</a:t>
            </a:r>
          </a:p>
          <a:p>
            <a:endParaRPr lang="en-US"/>
          </a:p>
        </p:txBody>
      </p:sp>
      <p:graphicFrame>
        <p:nvGraphicFramePr>
          <p:cNvPr id="7" name="Table 6">
            <a:extLst>
              <a:ext uri="{FF2B5EF4-FFF2-40B4-BE49-F238E27FC236}">
                <a16:creationId xmlns:a16="http://schemas.microsoft.com/office/drawing/2014/main" id="{F7556C84-7883-CB84-3A69-2168C1B7EF28}"/>
              </a:ext>
            </a:extLst>
          </p:cNvPr>
          <p:cNvGraphicFramePr>
            <a:graphicFrameLocks noGrp="1"/>
          </p:cNvGraphicFramePr>
          <p:nvPr>
            <p:extLst>
              <p:ext uri="{D42A27DB-BD31-4B8C-83A1-F6EECF244321}">
                <p14:modId xmlns:p14="http://schemas.microsoft.com/office/powerpoint/2010/main" val="140414505"/>
              </p:ext>
            </p:extLst>
          </p:nvPr>
        </p:nvGraphicFramePr>
        <p:xfrm>
          <a:off x="498427" y="3211286"/>
          <a:ext cx="10311088" cy="2973154"/>
        </p:xfrm>
        <a:graphic>
          <a:graphicData uri="http://schemas.openxmlformats.org/drawingml/2006/table">
            <a:tbl>
              <a:tblPr firstRow="1" bandRow="1">
                <a:tableStyleId>{5C22544A-7EE6-4342-B048-85BDC9FD1C3A}</a:tableStyleId>
              </a:tblPr>
              <a:tblGrid>
                <a:gridCol w="2577772">
                  <a:extLst>
                    <a:ext uri="{9D8B030D-6E8A-4147-A177-3AD203B41FA5}">
                      <a16:colId xmlns:a16="http://schemas.microsoft.com/office/drawing/2014/main" val="1428271136"/>
                    </a:ext>
                  </a:extLst>
                </a:gridCol>
                <a:gridCol w="2577772">
                  <a:extLst>
                    <a:ext uri="{9D8B030D-6E8A-4147-A177-3AD203B41FA5}">
                      <a16:colId xmlns:a16="http://schemas.microsoft.com/office/drawing/2014/main" val="3603544362"/>
                    </a:ext>
                  </a:extLst>
                </a:gridCol>
                <a:gridCol w="2577772">
                  <a:extLst>
                    <a:ext uri="{9D8B030D-6E8A-4147-A177-3AD203B41FA5}">
                      <a16:colId xmlns:a16="http://schemas.microsoft.com/office/drawing/2014/main" val="148301186"/>
                    </a:ext>
                  </a:extLst>
                </a:gridCol>
                <a:gridCol w="2577772">
                  <a:extLst>
                    <a:ext uri="{9D8B030D-6E8A-4147-A177-3AD203B41FA5}">
                      <a16:colId xmlns:a16="http://schemas.microsoft.com/office/drawing/2014/main" val="3857523977"/>
                    </a:ext>
                  </a:extLst>
                </a:gridCol>
              </a:tblGrid>
              <a:tr h="451689">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51689">
                <a:tc>
                  <a:txBody>
                    <a:bodyPr/>
                    <a:lstStyle/>
                    <a:p>
                      <a:r>
                        <a:rPr lang="en-US" sz="2000" b="1"/>
                        <a:t>Race</a:t>
                      </a:r>
                    </a:p>
                  </a:txBody>
                  <a:tcPr anchor="ctr"/>
                </a:tc>
                <a:tc>
                  <a:txBody>
                    <a:bodyPr/>
                    <a:lstStyle/>
                    <a:p>
                      <a:pPr algn="ctr"/>
                      <a:r>
                        <a:rPr lang="en-US" sz="2000"/>
                        <a:t>98.12%</a:t>
                      </a:r>
                    </a:p>
                  </a:txBody>
                  <a:tcPr anchor="ctr"/>
                </a:tc>
                <a:tc>
                  <a:txBody>
                    <a:bodyPr/>
                    <a:lstStyle/>
                    <a:p>
                      <a:pPr algn="ctr"/>
                      <a:r>
                        <a:rPr lang="en-US" sz="2000"/>
                        <a:t>Maintain</a:t>
                      </a:r>
                    </a:p>
                  </a:txBody>
                  <a:tcPr anchor="ctr"/>
                </a:tc>
                <a:tc>
                  <a:txBody>
                    <a:bodyPr/>
                    <a:lstStyle/>
                    <a:p>
                      <a:pPr algn="ctr"/>
                      <a:r>
                        <a:rPr lang="en-US" sz="2000"/>
                        <a:t>97.18%</a:t>
                      </a:r>
                    </a:p>
                  </a:txBody>
                  <a:tcPr anchor="ctr"/>
                </a:tc>
                <a:extLst>
                  <a:ext uri="{0D108BD9-81ED-4DB2-BD59-A6C34878D82A}">
                    <a16:rowId xmlns:a16="http://schemas.microsoft.com/office/drawing/2014/main" val="3988063422"/>
                  </a:ext>
                </a:extLst>
              </a:tr>
              <a:tr h="451689">
                <a:tc>
                  <a:txBody>
                    <a:bodyPr/>
                    <a:lstStyle/>
                    <a:p>
                      <a:r>
                        <a:rPr lang="en-US" sz="2000" b="1"/>
                        <a:t>Ethnicity</a:t>
                      </a:r>
                    </a:p>
                  </a:txBody>
                  <a:tcPr anchor="ctr"/>
                </a:tc>
                <a:tc>
                  <a:txBody>
                    <a:bodyPr/>
                    <a:lstStyle/>
                    <a:p>
                      <a:pPr algn="ctr"/>
                      <a:r>
                        <a:rPr lang="en-US" sz="2000"/>
                        <a:t>98.18%</a:t>
                      </a:r>
                    </a:p>
                  </a:txBody>
                  <a:tcPr anchor="ctr"/>
                </a:tc>
                <a:tc>
                  <a:txBody>
                    <a:bodyPr/>
                    <a:lstStyle/>
                    <a:p>
                      <a:pPr algn="ctr"/>
                      <a:r>
                        <a:rPr lang="en-US" sz="2000"/>
                        <a:t>Maintain</a:t>
                      </a:r>
                    </a:p>
                  </a:txBody>
                  <a:tcPr anchor="ctr"/>
                </a:tc>
                <a:tc>
                  <a:txBody>
                    <a:bodyPr/>
                    <a:lstStyle/>
                    <a:p>
                      <a:pPr algn="ctr"/>
                      <a:r>
                        <a:rPr lang="en-US" sz="2000"/>
                        <a:t>97.08%</a:t>
                      </a:r>
                    </a:p>
                  </a:txBody>
                  <a:tcPr anchor="ctr"/>
                </a:tc>
                <a:extLst>
                  <a:ext uri="{0D108BD9-81ED-4DB2-BD59-A6C34878D82A}">
                    <a16:rowId xmlns:a16="http://schemas.microsoft.com/office/drawing/2014/main" val="3205800097"/>
                  </a:ext>
                </a:extLst>
              </a:tr>
              <a:tr h="451689">
                <a:tc>
                  <a:txBody>
                    <a:bodyPr/>
                    <a:lstStyle/>
                    <a:p>
                      <a:r>
                        <a:rPr lang="en-US" sz="2000" b="1"/>
                        <a:t>Language</a:t>
                      </a:r>
                    </a:p>
                  </a:txBody>
                  <a:tcPr anchor="ctr"/>
                </a:tc>
                <a:tc>
                  <a:txBody>
                    <a:bodyPr/>
                    <a:lstStyle/>
                    <a:p>
                      <a:pPr algn="ctr"/>
                      <a:r>
                        <a:rPr lang="en-US" sz="2000"/>
                        <a:t>98.24%</a:t>
                      </a:r>
                    </a:p>
                  </a:txBody>
                  <a:tcPr anchor="ctr"/>
                </a:tc>
                <a:tc>
                  <a:txBody>
                    <a:bodyPr/>
                    <a:lstStyle/>
                    <a:p>
                      <a:pPr algn="ctr"/>
                      <a:r>
                        <a:rPr lang="en-US" sz="2000"/>
                        <a:t>Maintain</a:t>
                      </a:r>
                    </a:p>
                  </a:txBody>
                  <a:tcPr anchor="ctr"/>
                </a:tc>
                <a:tc>
                  <a:txBody>
                    <a:bodyPr/>
                    <a:lstStyle/>
                    <a:p>
                      <a:pPr algn="ctr"/>
                      <a:r>
                        <a:rPr lang="en-US" sz="2000"/>
                        <a:t>97.29%</a:t>
                      </a:r>
                    </a:p>
                  </a:txBody>
                  <a:tcPr anchor="ctr"/>
                </a:tc>
                <a:extLst>
                  <a:ext uri="{0D108BD9-81ED-4DB2-BD59-A6C34878D82A}">
                    <a16:rowId xmlns:a16="http://schemas.microsoft.com/office/drawing/2014/main" val="2748646459"/>
                  </a:ext>
                </a:extLst>
              </a:tr>
              <a:tr h="583199">
                <a:tc>
                  <a:txBody>
                    <a:bodyPr/>
                    <a:lstStyle/>
                    <a:p>
                      <a:r>
                        <a:rPr lang="en-US" sz="2000" b="1"/>
                        <a:t>Sexual Orientation</a:t>
                      </a:r>
                    </a:p>
                  </a:txBody>
                  <a:tcPr anchor="ctr"/>
                </a:tc>
                <a:tc>
                  <a:txBody>
                    <a:bodyPr/>
                    <a:lstStyle/>
                    <a:p>
                      <a:pPr algn="ctr"/>
                      <a:r>
                        <a:rPr lang="en-US" sz="2000"/>
                        <a:t>0.13%</a:t>
                      </a:r>
                    </a:p>
                  </a:txBody>
                  <a:tcPr anchor="ctr"/>
                </a:tc>
                <a:tc>
                  <a:txBody>
                    <a:bodyPr/>
                    <a:lstStyle/>
                    <a:p>
                      <a:pPr algn="ctr"/>
                      <a:r>
                        <a:rPr lang="en-US" sz="2000"/>
                        <a:t>Increase by 10%</a:t>
                      </a:r>
                    </a:p>
                  </a:txBody>
                  <a:tcPr anchor="ctr"/>
                </a:tc>
                <a:tc>
                  <a:txBody>
                    <a:bodyPr/>
                    <a:lstStyle/>
                    <a:p>
                      <a:pPr algn="ctr"/>
                      <a:r>
                        <a:rPr lang="en-US" sz="2000"/>
                        <a:t>38.71%</a:t>
                      </a:r>
                    </a:p>
                  </a:txBody>
                  <a:tcPr anchor="ctr"/>
                </a:tc>
                <a:extLst>
                  <a:ext uri="{0D108BD9-81ED-4DB2-BD59-A6C34878D82A}">
                    <a16:rowId xmlns:a16="http://schemas.microsoft.com/office/drawing/2014/main" val="1026086705"/>
                  </a:ext>
                </a:extLst>
              </a:tr>
              <a:tr h="583199">
                <a:tc>
                  <a:txBody>
                    <a:bodyPr/>
                    <a:lstStyle/>
                    <a:p>
                      <a:r>
                        <a:rPr lang="en-US" sz="2000" b="1"/>
                        <a:t>Gender Identity</a:t>
                      </a:r>
                    </a:p>
                  </a:txBody>
                  <a:tcPr anchor="ctr"/>
                </a:tc>
                <a:tc>
                  <a:txBody>
                    <a:bodyPr/>
                    <a:lstStyle/>
                    <a:p>
                      <a:pPr algn="ctr"/>
                      <a:r>
                        <a:rPr lang="en-US" sz="2000"/>
                        <a:t>0.12%</a:t>
                      </a:r>
                    </a:p>
                  </a:txBody>
                  <a:tcPr anchor="ctr"/>
                </a:tc>
                <a:tc>
                  <a:txBody>
                    <a:bodyPr/>
                    <a:lstStyle/>
                    <a:p>
                      <a:pPr algn="ctr"/>
                      <a:r>
                        <a:rPr lang="en-US" sz="2000"/>
                        <a:t>Increase by 10%</a:t>
                      </a:r>
                    </a:p>
                  </a:txBody>
                  <a:tcPr anchor="ctr"/>
                </a:tc>
                <a:tc>
                  <a:txBody>
                    <a:bodyPr/>
                    <a:lstStyle/>
                    <a:p>
                      <a:pPr algn="ctr"/>
                      <a:r>
                        <a:rPr lang="en-US" sz="2000"/>
                        <a:t>38.46%</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12627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235895" y="14430"/>
            <a:ext cx="10515601" cy="662904"/>
          </a:xfrm>
        </p:spPr>
        <p:txBody>
          <a:bodyPr>
            <a:normAutofit/>
          </a:bodyPr>
          <a:lstStyle/>
          <a:p>
            <a:r>
              <a:rPr lang="en-US" sz="3600" b="1">
                <a:solidFill>
                  <a:srgbClr val="0070C0"/>
                </a:solidFill>
              </a:rPr>
              <a:t>Medical Associates of RI, Inc</a:t>
            </a:r>
            <a:endParaRPr lang="en-US" sz="3600">
              <a:solidFill>
                <a:srgbClr val="0070C0"/>
              </a:solidFill>
            </a:endParaRPr>
          </a:p>
        </p:txBody>
      </p:sp>
      <p:sp>
        <p:nvSpPr>
          <p:cNvPr id="8" name="TextBox 7">
            <a:extLst>
              <a:ext uri="{FF2B5EF4-FFF2-40B4-BE49-F238E27FC236}">
                <a16:creationId xmlns:a16="http://schemas.microsoft.com/office/drawing/2014/main" id="{A0D99FA2-261B-23FE-4C6C-E806237A6BD1}"/>
              </a:ext>
            </a:extLst>
          </p:cNvPr>
          <p:cNvSpPr txBox="1"/>
          <p:nvPr/>
        </p:nvSpPr>
        <p:spPr>
          <a:xfrm>
            <a:off x="235895" y="717215"/>
            <a:ext cx="6172200" cy="338554"/>
          </a:xfrm>
          <a:prstGeom prst="rect">
            <a:avLst/>
          </a:prstGeom>
          <a:noFill/>
        </p:spPr>
        <p:txBody>
          <a:bodyPr wrap="square">
            <a:spAutoFit/>
          </a:bodyPr>
          <a:lstStyle/>
          <a:p>
            <a:r>
              <a:rPr lang="en-US" sz="1600" b="0" i="0" u="none" strike="noStrike">
                <a:effectLst/>
                <a:highlight>
                  <a:srgbClr val="F2F2F2"/>
                </a:highlight>
                <a:latin typeface="+mj-lt"/>
              </a:rPr>
              <a:t>Staff training</a:t>
            </a:r>
            <a:endParaRPr lang="en-US" sz="1600">
              <a:latin typeface="+mj-lt"/>
            </a:endParaRPr>
          </a:p>
        </p:txBody>
      </p:sp>
      <p:sp>
        <p:nvSpPr>
          <p:cNvPr id="7" name="TextBox 6">
            <a:extLst>
              <a:ext uri="{FF2B5EF4-FFF2-40B4-BE49-F238E27FC236}">
                <a16:creationId xmlns:a16="http://schemas.microsoft.com/office/drawing/2014/main" id="{97BCD069-E2E6-35B2-9FB8-0E7800BE9A3E}"/>
              </a:ext>
            </a:extLst>
          </p:cNvPr>
          <p:cNvSpPr txBox="1"/>
          <p:nvPr/>
        </p:nvSpPr>
        <p:spPr>
          <a:xfrm>
            <a:off x="301852" y="1058526"/>
            <a:ext cx="11177171" cy="5539978"/>
          </a:xfrm>
          <a:prstGeom prst="rect">
            <a:avLst/>
          </a:prstGeom>
          <a:noFill/>
        </p:spPr>
        <p:txBody>
          <a:bodyPr wrap="square">
            <a:spAutoFit/>
          </a:bodyPr>
          <a:lstStyle/>
          <a:p>
            <a:r>
              <a:rPr lang="en-US" sz="1600" b="1"/>
              <a:t>How did you educate staff?</a:t>
            </a:r>
          </a:p>
          <a:p>
            <a:pPr marL="285750" indent="-285750">
              <a:buFont typeface="Arial" panose="020B0604020202020204" pitchFamily="34" charset="0"/>
              <a:buChar char="•"/>
            </a:pPr>
            <a:r>
              <a:rPr lang="en-US" sz="1600">
                <a:latin typeface="Calibri" panose="020F0502020204030204" pitchFamily="34" charset="0"/>
                <a:ea typeface="Cambria" panose="02040503050406030204" pitchFamily="18" charset="0"/>
              </a:rPr>
              <a:t>Trainings targeted to staff/role</a:t>
            </a:r>
            <a:r>
              <a:rPr lang="en-US" sz="1600">
                <a:effectLst/>
                <a:latin typeface="Calibri" panose="020F0502020204030204" pitchFamily="34" charset="0"/>
                <a:ea typeface="Cambria" panose="02040503050406030204" pitchFamily="18" charset="0"/>
              </a:rPr>
              <a:t>: Provider, Medical Assistants, Reception Supervisor/Practice manager</a:t>
            </a:r>
          </a:p>
          <a:p>
            <a:pPr marL="285750" indent="-285750">
              <a:buFont typeface="Arial" panose="020B0604020202020204" pitchFamily="34" charset="0"/>
              <a:buChar char="•"/>
            </a:pPr>
            <a:r>
              <a:rPr lang="en-US" sz="1600">
                <a:latin typeface="Calibri" panose="020F0502020204030204" pitchFamily="34" charset="0"/>
                <a:ea typeface="Cambria" panose="02040503050406030204" pitchFamily="18" charset="0"/>
              </a:rPr>
              <a:t>Trainings were presented in group meetings, as well as individually as needed.   For example, one on one meetings with our Reception Supervisor who would be responsible for overseeing and managing the new workflow, identifying and communicating any issues.</a:t>
            </a:r>
          </a:p>
          <a:p>
            <a:pPr marL="285750" indent="-285750">
              <a:buFont typeface="Arial" panose="020B0604020202020204" pitchFamily="34" charset="0"/>
              <a:buChar char="•"/>
            </a:pPr>
            <a:r>
              <a:rPr lang="en-US" sz="1600">
                <a:latin typeface="Calibri" panose="020F0502020204030204" pitchFamily="34" charset="0"/>
                <a:ea typeface="Cambria" panose="02040503050406030204" pitchFamily="18" charset="0"/>
              </a:rPr>
              <a:t>Training and education was provided on both conceptual level (WHY?) and practical level (HOW?)</a:t>
            </a:r>
          </a:p>
          <a:p>
            <a:r>
              <a:rPr lang="en-US" sz="1600" b="1"/>
              <a:t>Focus: </a:t>
            </a:r>
          </a:p>
          <a:p>
            <a:pPr marL="285750" indent="-285750">
              <a:buFont typeface="Arial" panose="020B0604020202020204" pitchFamily="34" charset="0"/>
              <a:buChar char="•"/>
            </a:pPr>
            <a:r>
              <a:rPr lang="en-US" sz="1600">
                <a:latin typeface="Calibri" panose="020F0502020204030204" pitchFamily="34" charset="0"/>
                <a:ea typeface="Cambria" panose="02040503050406030204" pitchFamily="18" charset="0"/>
              </a:rPr>
              <a:t>Discussion around WHY we collect demographic data information.  Felt that it was important to not only answer this according to a compliance standpoint, but to begin to educate how it is important to patient care, how demographic information allows us to better know patients/understand their needs, and the importance of providing a mainstream, structured opportunity for patients to share.</a:t>
            </a:r>
          </a:p>
          <a:p>
            <a:pPr marL="285750" indent="-285750">
              <a:buFont typeface="Arial" panose="020B0604020202020204" pitchFamily="34" charset="0"/>
              <a:buChar char="•"/>
            </a:pPr>
            <a:r>
              <a:rPr lang="en-US" sz="1600">
                <a:effectLst/>
                <a:latin typeface="Calibri" panose="020F0502020204030204" pitchFamily="34" charset="0"/>
                <a:ea typeface="Cambria" panose="02040503050406030204" pitchFamily="18" charset="0"/>
              </a:rPr>
              <a:t>Data collection to be more </a:t>
            </a:r>
            <a:r>
              <a:rPr lang="en-US" sz="1600" u="sng">
                <a:effectLst/>
                <a:latin typeface="Calibri" panose="020F0502020204030204" pitchFamily="34" charset="0"/>
                <a:ea typeface="Cambria" panose="02040503050406030204" pitchFamily="18" charset="0"/>
              </a:rPr>
              <a:t>patient-centered</a:t>
            </a:r>
            <a:r>
              <a:rPr lang="en-US" sz="1600">
                <a:effectLst/>
                <a:latin typeface="Calibri" panose="020F0502020204030204" pitchFamily="34" charset="0"/>
                <a:ea typeface="Cambria" panose="02040503050406030204" pitchFamily="18" charset="0"/>
              </a:rPr>
              <a:t>, with </a:t>
            </a:r>
            <a:r>
              <a:rPr lang="en-US" sz="1600">
                <a:latin typeface="Calibri" panose="020F0502020204030204" pitchFamily="34" charset="0"/>
                <a:ea typeface="Cambria" panose="02040503050406030204" pitchFamily="18" charset="0"/>
              </a:rPr>
              <a:t>proceduralized </a:t>
            </a:r>
            <a:r>
              <a:rPr lang="en-US" sz="1600">
                <a:effectLst/>
                <a:latin typeface="Calibri" panose="020F0502020204030204" pitchFamily="34" charset="0"/>
                <a:ea typeface="Cambria" panose="02040503050406030204" pitchFamily="18" charset="0"/>
              </a:rPr>
              <a:t>opportunities to update annually or as needed, where to look for SOGI data (see if missing), pay attention to and utilize existing SOGI, </a:t>
            </a:r>
            <a:r>
              <a:rPr lang="en-US" sz="1600" err="1">
                <a:effectLst/>
                <a:latin typeface="Calibri" panose="020F0502020204030204" pitchFamily="34" charset="0"/>
                <a:ea typeface="Cambria" panose="02040503050406030204" pitchFamily="18" charset="0"/>
              </a:rPr>
              <a:t>ie</a:t>
            </a:r>
            <a:r>
              <a:rPr lang="en-US" sz="1600">
                <a:effectLst/>
                <a:latin typeface="Calibri" panose="020F0502020204030204" pitchFamily="34" charset="0"/>
                <a:ea typeface="Cambria" panose="02040503050406030204" pitchFamily="18" charset="0"/>
              </a:rPr>
              <a:t>. Preferred pronouns</a:t>
            </a:r>
          </a:p>
          <a:p>
            <a:pPr marL="285750" indent="-285750">
              <a:buFont typeface="Arial" panose="020B0604020202020204" pitchFamily="34" charset="0"/>
              <a:buChar char="•"/>
            </a:pPr>
            <a:r>
              <a:rPr lang="en-US" sz="1600">
                <a:effectLst/>
                <a:latin typeface="Calibri" panose="020F0502020204030204" pitchFamily="34" charset="0"/>
                <a:ea typeface="Cambria" panose="02040503050406030204" pitchFamily="18" charset="0"/>
              </a:rPr>
              <a:t>SDOH screening – new workflows/assistance with identified needs.  Be attentive to requests for assistance. Built in staff “pop-</a:t>
            </a:r>
            <a:r>
              <a:rPr lang="en-US" sz="1600">
                <a:latin typeface="Calibri" panose="020F0502020204030204" pitchFamily="34" charset="0"/>
                <a:ea typeface="Cambria" panose="02040503050406030204" pitchFamily="18" charset="0"/>
              </a:rPr>
              <a:t>up” notifications to provide resources and/or referrals when certain screening questions were answered.</a:t>
            </a:r>
            <a:endParaRPr lang="en-US" sz="1600">
              <a:effectLst/>
              <a:latin typeface="Calibri" panose="020F0502020204030204" pitchFamily="34" charset="0"/>
              <a:ea typeface="Cambria" panose="02040503050406030204" pitchFamily="18" charset="0"/>
            </a:endParaRPr>
          </a:p>
          <a:p>
            <a:r>
              <a:rPr lang="en-US" sz="1600" b="1"/>
              <a:t>Challenges: </a:t>
            </a:r>
          </a:p>
          <a:p>
            <a:r>
              <a:rPr lang="en-US" sz="1600">
                <a:latin typeface="Calibri" panose="020F0502020204030204" pitchFamily="34" charset="0"/>
                <a:ea typeface="Cambria" panose="02040503050406030204" pitchFamily="18" charset="0"/>
              </a:rPr>
              <a:t>M</a:t>
            </a:r>
            <a:r>
              <a:rPr lang="en-US" sz="1600">
                <a:effectLst/>
                <a:latin typeface="Calibri" panose="020F0502020204030204" pitchFamily="34" charset="0"/>
                <a:ea typeface="Cambria" panose="02040503050406030204" pitchFamily="18" charset="0"/>
              </a:rPr>
              <a:t>ultiple practice sites, not everyone in at once, used hybrid training (some in person/some virtual); multiple trainings needed; staff feelings toward change; coordinating workflows between staff roles; </a:t>
            </a:r>
            <a:endParaRPr lang="en-US" sz="1600"/>
          </a:p>
          <a:p>
            <a:r>
              <a:rPr lang="en-US" sz="1600" b="1"/>
              <a:t>What Resources did you use? </a:t>
            </a:r>
          </a:p>
          <a:p>
            <a:r>
              <a:rPr lang="en-US" sz="1600"/>
              <a:t>We Ask because we care – brochure initially used with staff; Training Videos; Guidance from regulatory programs such as NCQA</a:t>
            </a:r>
          </a:p>
          <a:p>
            <a:endParaRPr lang="en-US" sz="1600">
              <a:solidFill>
                <a:schemeClr val="accent6"/>
              </a:solidFill>
            </a:endParaRPr>
          </a:p>
          <a:p>
            <a:endParaRPr lang="en-US">
              <a:solidFill>
                <a:schemeClr val="accent6"/>
              </a:solidFill>
            </a:endParaRPr>
          </a:p>
        </p:txBody>
      </p:sp>
    </p:spTree>
    <p:extLst>
      <p:ext uri="{BB962C8B-B14F-4D97-AF65-F5344CB8AC3E}">
        <p14:creationId xmlns:p14="http://schemas.microsoft.com/office/powerpoint/2010/main" val="1695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361315" y="0"/>
            <a:ext cx="8194858" cy="833447"/>
          </a:xfrm>
        </p:spPr>
        <p:txBody>
          <a:bodyPr>
            <a:normAutofit/>
          </a:bodyPr>
          <a:lstStyle/>
          <a:p>
            <a:r>
              <a:rPr lang="en-US" sz="4000" b="1"/>
              <a:t>Barrington Pediatric Associates</a:t>
            </a:r>
            <a:endParaRPr lang="en-US" sz="4400"/>
          </a:p>
        </p:txBody>
      </p:sp>
      <p:sp>
        <p:nvSpPr>
          <p:cNvPr id="3" name="TextBox 2">
            <a:extLst>
              <a:ext uri="{FF2B5EF4-FFF2-40B4-BE49-F238E27FC236}">
                <a16:creationId xmlns:a16="http://schemas.microsoft.com/office/drawing/2014/main" id="{D40D0248-FF77-62E3-3579-4B20444F60B5}"/>
              </a:ext>
            </a:extLst>
          </p:cNvPr>
          <p:cNvSpPr txBox="1"/>
          <p:nvPr/>
        </p:nvSpPr>
        <p:spPr>
          <a:xfrm>
            <a:off x="6924471" y="789699"/>
            <a:ext cx="3635829" cy="1169551"/>
          </a:xfrm>
          <a:prstGeom prst="rect">
            <a:avLst/>
          </a:prstGeom>
          <a:noFill/>
        </p:spPr>
        <p:txBody>
          <a:bodyPr wrap="square" rtlCol="0">
            <a:spAutoFit/>
          </a:bodyPr>
          <a:lstStyle/>
          <a:p>
            <a:r>
              <a:rPr lang="en-US" sz="2800" b="1"/>
              <a:t>Practice Facilitator</a:t>
            </a:r>
          </a:p>
          <a:p>
            <a:r>
              <a:rPr lang="en-US" sz="2400"/>
              <a:t>Sue Dettling</a:t>
            </a:r>
          </a:p>
          <a:p>
            <a:endParaRPr lang="en-US"/>
          </a:p>
        </p:txBody>
      </p:sp>
      <p:sp>
        <p:nvSpPr>
          <p:cNvPr id="4" name="TextBox 3">
            <a:extLst>
              <a:ext uri="{FF2B5EF4-FFF2-40B4-BE49-F238E27FC236}">
                <a16:creationId xmlns:a16="http://schemas.microsoft.com/office/drawing/2014/main" id="{194E268E-BDE6-77BE-5C18-3E451B428E1B}"/>
              </a:ext>
            </a:extLst>
          </p:cNvPr>
          <p:cNvSpPr txBox="1"/>
          <p:nvPr/>
        </p:nvSpPr>
        <p:spPr>
          <a:xfrm>
            <a:off x="516957" y="942099"/>
            <a:ext cx="5579043" cy="2339102"/>
          </a:xfrm>
          <a:prstGeom prst="rect">
            <a:avLst/>
          </a:prstGeom>
          <a:noFill/>
        </p:spPr>
        <p:txBody>
          <a:bodyPr wrap="square" rtlCol="0">
            <a:spAutoFit/>
          </a:bodyPr>
          <a:lstStyle/>
          <a:p>
            <a:r>
              <a:rPr lang="en-US" sz="2800" b="1"/>
              <a:t>Practice Team</a:t>
            </a:r>
          </a:p>
          <a:p>
            <a:r>
              <a:rPr lang="en-US" sz="2000"/>
              <a:t>Jennifer </a:t>
            </a:r>
            <a:r>
              <a:rPr lang="en-US" sz="2000" err="1"/>
              <a:t>Mileikowsky</a:t>
            </a:r>
            <a:r>
              <a:rPr lang="en-US" sz="2000"/>
              <a:t>, Provider</a:t>
            </a:r>
          </a:p>
          <a:p>
            <a:r>
              <a:rPr lang="en-US" sz="2000"/>
              <a:t>Stephanie Souza, Office Manager</a:t>
            </a:r>
          </a:p>
          <a:p>
            <a:r>
              <a:rPr lang="en-US" sz="2000"/>
              <a:t>Junko Cookson, IT Analyst</a:t>
            </a:r>
          </a:p>
          <a:p>
            <a:r>
              <a:rPr lang="en-US" sz="2000"/>
              <a:t>Carly Angel, MA/Front Desk</a:t>
            </a:r>
          </a:p>
          <a:p>
            <a:r>
              <a:rPr lang="en-US" sz="2000"/>
              <a:t>Nicole Parsons, MA</a:t>
            </a:r>
          </a:p>
          <a:p>
            <a:endParaRPr lang="en-US"/>
          </a:p>
        </p:txBody>
      </p:sp>
      <p:graphicFrame>
        <p:nvGraphicFramePr>
          <p:cNvPr id="7" name="Table 6">
            <a:extLst>
              <a:ext uri="{FF2B5EF4-FFF2-40B4-BE49-F238E27FC236}">
                <a16:creationId xmlns:a16="http://schemas.microsoft.com/office/drawing/2014/main" id="{8C26304C-D4E6-48B5-7098-673D3751BED5}"/>
              </a:ext>
            </a:extLst>
          </p:cNvPr>
          <p:cNvGraphicFramePr>
            <a:graphicFrameLocks noGrp="1"/>
          </p:cNvGraphicFramePr>
          <p:nvPr>
            <p:extLst>
              <p:ext uri="{D42A27DB-BD31-4B8C-83A1-F6EECF244321}">
                <p14:modId xmlns:p14="http://schemas.microsoft.com/office/powerpoint/2010/main" val="2902698031"/>
              </p:ext>
            </p:extLst>
          </p:nvPr>
        </p:nvGraphicFramePr>
        <p:xfrm>
          <a:off x="805543" y="3026228"/>
          <a:ext cx="10276112" cy="3158214"/>
        </p:xfrm>
        <a:graphic>
          <a:graphicData uri="http://schemas.openxmlformats.org/drawingml/2006/table">
            <a:tbl>
              <a:tblPr firstRow="1" bandRow="1">
                <a:tableStyleId>{5C22544A-7EE6-4342-B048-85BDC9FD1C3A}</a:tableStyleId>
              </a:tblPr>
              <a:tblGrid>
                <a:gridCol w="2569028">
                  <a:extLst>
                    <a:ext uri="{9D8B030D-6E8A-4147-A177-3AD203B41FA5}">
                      <a16:colId xmlns:a16="http://schemas.microsoft.com/office/drawing/2014/main" val="1428271136"/>
                    </a:ext>
                  </a:extLst>
                </a:gridCol>
                <a:gridCol w="2569028">
                  <a:extLst>
                    <a:ext uri="{9D8B030D-6E8A-4147-A177-3AD203B41FA5}">
                      <a16:colId xmlns:a16="http://schemas.microsoft.com/office/drawing/2014/main" val="3603544362"/>
                    </a:ext>
                  </a:extLst>
                </a:gridCol>
                <a:gridCol w="2569028">
                  <a:extLst>
                    <a:ext uri="{9D8B030D-6E8A-4147-A177-3AD203B41FA5}">
                      <a16:colId xmlns:a16="http://schemas.microsoft.com/office/drawing/2014/main" val="148301186"/>
                    </a:ext>
                  </a:extLst>
                </a:gridCol>
                <a:gridCol w="2569028">
                  <a:extLst>
                    <a:ext uri="{9D8B030D-6E8A-4147-A177-3AD203B41FA5}">
                      <a16:colId xmlns:a16="http://schemas.microsoft.com/office/drawing/2014/main" val="3857523977"/>
                    </a:ext>
                  </a:extLst>
                </a:gridCol>
              </a:tblGrid>
              <a:tr h="479804">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79804">
                <a:tc>
                  <a:txBody>
                    <a:bodyPr/>
                    <a:lstStyle/>
                    <a:p>
                      <a:r>
                        <a:rPr lang="en-US" sz="2000" b="1"/>
                        <a:t>Race</a:t>
                      </a:r>
                    </a:p>
                  </a:txBody>
                  <a:tcPr anchor="ctr"/>
                </a:tc>
                <a:tc>
                  <a:txBody>
                    <a:bodyPr/>
                    <a:lstStyle/>
                    <a:p>
                      <a:pPr algn="ctr"/>
                      <a:r>
                        <a:rPr lang="en-US" sz="2000"/>
                        <a:t>91.94%</a:t>
                      </a:r>
                    </a:p>
                  </a:txBody>
                  <a:tcPr anchor="ctr"/>
                </a:tc>
                <a:tc>
                  <a:txBody>
                    <a:bodyPr/>
                    <a:lstStyle/>
                    <a:p>
                      <a:pPr algn="ctr"/>
                      <a:r>
                        <a:rPr lang="en-US" sz="2000"/>
                        <a:t>Increase by 5%</a:t>
                      </a:r>
                    </a:p>
                  </a:txBody>
                  <a:tcPr anchor="ctr"/>
                </a:tc>
                <a:tc>
                  <a:txBody>
                    <a:bodyPr/>
                    <a:lstStyle/>
                    <a:p>
                      <a:pPr algn="ctr"/>
                      <a:r>
                        <a:rPr lang="en-US" sz="2000"/>
                        <a:t>92.92%</a:t>
                      </a:r>
                    </a:p>
                  </a:txBody>
                  <a:tcPr anchor="ctr"/>
                </a:tc>
                <a:extLst>
                  <a:ext uri="{0D108BD9-81ED-4DB2-BD59-A6C34878D82A}">
                    <a16:rowId xmlns:a16="http://schemas.microsoft.com/office/drawing/2014/main" val="3988063422"/>
                  </a:ext>
                </a:extLst>
              </a:tr>
              <a:tr h="479804">
                <a:tc>
                  <a:txBody>
                    <a:bodyPr/>
                    <a:lstStyle/>
                    <a:p>
                      <a:r>
                        <a:rPr lang="en-US" sz="2000" b="1"/>
                        <a:t>Ethnicity</a:t>
                      </a:r>
                    </a:p>
                  </a:txBody>
                  <a:tcPr anchor="ctr"/>
                </a:tc>
                <a:tc>
                  <a:txBody>
                    <a:bodyPr/>
                    <a:lstStyle/>
                    <a:p>
                      <a:pPr algn="ctr"/>
                      <a:r>
                        <a:rPr lang="en-US" sz="2000"/>
                        <a:t>93.07%</a:t>
                      </a:r>
                    </a:p>
                  </a:txBody>
                  <a:tcPr anchor="ctr"/>
                </a:tc>
                <a:tc>
                  <a:txBody>
                    <a:bodyPr/>
                    <a:lstStyle/>
                    <a:p>
                      <a:pPr algn="ctr"/>
                      <a:r>
                        <a:rPr lang="en-US" sz="2000"/>
                        <a:t>Increase by 5%</a:t>
                      </a:r>
                    </a:p>
                  </a:txBody>
                  <a:tcPr anchor="ctr"/>
                </a:tc>
                <a:tc>
                  <a:txBody>
                    <a:bodyPr/>
                    <a:lstStyle/>
                    <a:p>
                      <a:pPr algn="ctr"/>
                      <a:r>
                        <a:rPr lang="en-US" sz="2000"/>
                        <a:t>93.87%</a:t>
                      </a:r>
                    </a:p>
                  </a:txBody>
                  <a:tcPr anchor="ctr"/>
                </a:tc>
                <a:extLst>
                  <a:ext uri="{0D108BD9-81ED-4DB2-BD59-A6C34878D82A}">
                    <a16:rowId xmlns:a16="http://schemas.microsoft.com/office/drawing/2014/main" val="3205800097"/>
                  </a:ext>
                </a:extLst>
              </a:tr>
              <a:tr h="479804">
                <a:tc>
                  <a:txBody>
                    <a:bodyPr/>
                    <a:lstStyle/>
                    <a:p>
                      <a:r>
                        <a:rPr lang="en-US" sz="2000" b="1"/>
                        <a:t>Language</a:t>
                      </a:r>
                    </a:p>
                  </a:txBody>
                  <a:tcPr anchor="ctr"/>
                </a:tc>
                <a:tc>
                  <a:txBody>
                    <a:bodyPr/>
                    <a:lstStyle/>
                    <a:p>
                      <a:pPr algn="ctr"/>
                      <a:r>
                        <a:rPr lang="en-US" sz="2000"/>
                        <a:t>97.88%</a:t>
                      </a:r>
                    </a:p>
                  </a:txBody>
                  <a:tcPr anchor="ctr"/>
                </a:tc>
                <a:tc>
                  <a:txBody>
                    <a:bodyPr/>
                    <a:lstStyle/>
                    <a:p>
                      <a:pPr algn="ctr"/>
                      <a:r>
                        <a:rPr lang="en-US" sz="2000"/>
                        <a:t>Increase by 1%</a:t>
                      </a:r>
                    </a:p>
                  </a:txBody>
                  <a:tcPr anchor="ctr"/>
                </a:tc>
                <a:tc>
                  <a:txBody>
                    <a:bodyPr/>
                    <a:lstStyle/>
                    <a:p>
                      <a:pPr algn="ctr"/>
                      <a:r>
                        <a:rPr lang="en-US" sz="2000"/>
                        <a:t>97.89%</a:t>
                      </a:r>
                    </a:p>
                  </a:txBody>
                  <a:tcPr anchor="ctr"/>
                </a:tc>
                <a:extLst>
                  <a:ext uri="{0D108BD9-81ED-4DB2-BD59-A6C34878D82A}">
                    <a16:rowId xmlns:a16="http://schemas.microsoft.com/office/drawing/2014/main" val="2748646459"/>
                  </a:ext>
                </a:extLst>
              </a:tr>
              <a:tr h="619499">
                <a:tc>
                  <a:txBody>
                    <a:bodyPr/>
                    <a:lstStyle/>
                    <a:p>
                      <a:r>
                        <a:rPr lang="en-US" sz="2000" b="1"/>
                        <a:t>Sexual Orientation</a:t>
                      </a:r>
                    </a:p>
                  </a:txBody>
                  <a:tcPr anchor="ctr"/>
                </a:tc>
                <a:tc>
                  <a:txBody>
                    <a:bodyPr/>
                    <a:lstStyle/>
                    <a:p>
                      <a:pPr algn="ctr"/>
                      <a:r>
                        <a:rPr lang="en-US" sz="2000"/>
                        <a:t>40.13%</a:t>
                      </a:r>
                    </a:p>
                  </a:txBody>
                  <a:tcPr anchor="ctr"/>
                </a:tc>
                <a:tc>
                  <a:txBody>
                    <a:bodyPr/>
                    <a:lstStyle/>
                    <a:p>
                      <a:pPr algn="ctr"/>
                      <a:r>
                        <a:rPr lang="en-US" sz="2000"/>
                        <a:t>Increase to 60%</a:t>
                      </a:r>
                    </a:p>
                  </a:txBody>
                  <a:tcPr anchor="ctr"/>
                </a:tc>
                <a:tc>
                  <a:txBody>
                    <a:bodyPr/>
                    <a:lstStyle/>
                    <a:p>
                      <a:pPr algn="ctr"/>
                      <a:r>
                        <a:rPr lang="en-US" sz="2000"/>
                        <a:t>41.36%</a:t>
                      </a:r>
                    </a:p>
                  </a:txBody>
                  <a:tcPr anchor="ctr"/>
                </a:tc>
                <a:extLst>
                  <a:ext uri="{0D108BD9-81ED-4DB2-BD59-A6C34878D82A}">
                    <a16:rowId xmlns:a16="http://schemas.microsoft.com/office/drawing/2014/main" val="1026086705"/>
                  </a:ext>
                </a:extLst>
              </a:tr>
              <a:tr h="619499">
                <a:tc>
                  <a:txBody>
                    <a:bodyPr/>
                    <a:lstStyle/>
                    <a:p>
                      <a:r>
                        <a:rPr lang="en-US" sz="2000" b="1"/>
                        <a:t>Gender Identity</a:t>
                      </a:r>
                    </a:p>
                  </a:txBody>
                  <a:tcPr anchor="ctr"/>
                </a:tc>
                <a:tc>
                  <a:txBody>
                    <a:bodyPr/>
                    <a:lstStyle/>
                    <a:p>
                      <a:pPr algn="ctr"/>
                      <a:r>
                        <a:rPr lang="en-US" sz="2000"/>
                        <a:t>40.13%</a:t>
                      </a:r>
                    </a:p>
                  </a:txBody>
                  <a:tcPr anchor="ctr"/>
                </a:tc>
                <a:tc>
                  <a:txBody>
                    <a:bodyPr/>
                    <a:lstStyle/>
                    <a:p>
                      <a:pPr algn="ctr"/>
                      <a:r>
                        <a:rPr lang="en-US" sz="2000"/>
                        <a:t>Increase to 60%</a:t>
                      </a:r>
                    </a:p>
                  </a:txBody>
                  <a:tcPr anchor="ctr"/>
                </a:tc>
                <a:tc>
                  <a:txBody>
                    <a:bodyPr/>
                    <a:lstStyle/>
                    <a:p>
                      <a:pPr algn="ctr"/>
                      <a:r>
                        <a:rPr lang="en-US" sz="2000"/>
                        <a:t>41.15%</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355356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FE35A8D6-CF91-C1BA-CC26-72458D242B76}"/>
              </a:ext>
            </a:extLst>
          </p:cNvPr>
          <p:cNvGraphicFramePr>
            <a:graphicFrameLocks noGrp="1"/>
          </p:cNvGraphicFramePr>
          <p:nvPr>
            <p:ph idx="1"/>
            <p:extLst>
              <p:ext uri="{D42A27DB-BD31-4B8C-83A1-F6EECF244321}">
                <p14:modId xmlns:p14="http://schemas.microsoft.com/office/powerpoint/2010/main" val="3044936847"/>
              </p:ext>
            </p:extLst>
          </p:nvPr>
        </p:nvGraphicFramePr>
        <p:xfrm>
          <a:off x="800910" y="1306298"/>
          <a:ext cx="10552879" cy="4291300"/>
        </p:xfrm>
        <a:graphic>
          <a:graphicData uri="http://schemas.openxmlformats.org/drawingml/2006/table">
            <a:tbl>
              <a:tblPr firstRow="1" bandRow="1">
                <a:tableStyleId>{5C22544A-7EE6-4342-B048-85BDC9FD1C3A}</a:tableStyleId>
              </a:tblPr>
              <a:tblGrid>
                <a:gridCol w="5960961">
                  <a:extLst>
                    <a:ext uri="{9D8B030D-6E8A-4147-A177-3AD203B41FA5}">
                      <a16:colId xmlns:a16="http://schemas.microsoft.com/office/drawing/2014/main" val="4158449023"/>
                    </a:ext>
                  </a:extLst>
                </a:gridCol>
                <a:gridCol w="3440547">
                  <a:extLst>
                    <a:ext uri="{9D8B030D-6E8A-4147-A177-3AD203B41FA5}">
                      <a16:colId xmlns:a16="http://schemas.microsoft.com/office/drawing/2014/main" val="33521696"/>
                    </a:ext>
                  </a:extLst>
                </a:gridCol>
                <a:gridCol w="1151371">
                  <a:extLst>
                    <a:ext uri="{9D8B030D-6E8A-4147-A177-3AD203B41FA5}">
                      <a16:colId xmlns:a16="http://schemas.microsoft.com/office/drawing/2014/main" val="3881458856"/>
                    </a:ext>
                  </a:extLst>
                </a:gridCol>
              </a:tblGrid>
              <a:tr h="490997">
                <a:tc>
                  <a:txBody>
                    <a:bodyPr/>
                    <a:lstStyle/>
                    <a:p>
                      <a:r>
                        <a:rPr lang="en-US"/>
                        <a:t>Item</a:t>
                      </a:r>
                    </a:p>
                  </a:txBody>
                  <a:tcPr/>
                </a:tc>
                <a:tc>
                  <a:txBody>
                    <a:bodyPr/>
                    <a:lstStyle/>
                    <a:p>
                      <a:r>
                        <a:rPr lang="en-US"/>
                        <a:t>Presenter</a:t>
                      </a:r>
                    </a:p>
                  </a:txBody>
                  <a:tcPr/>
                </a:tc>
                <a:tc>
                  <a:txBody>
                    <a:bodyPr/>
                    <a:lstStyle/>
                    <a:p>
                      <a:r>
                        <a:rPr lang="en-US"/>
                        <a:t>Time</a:t>
                      </a:r>
                    </a:p>
                  </a:txBody>
                  <a:tcPr/>
                </a:tc>
                <a:extLst>
                  <a:ext uri="{0D108BD9-81ED-4DB2-BD59-A6C34878D82A}">
                    <a16:rowId xmlns:a16="http://schemas.microsoft.com/office/drawing/2014/main" val="1179892128"/>
                  </a:ext>
                </a:extLst>
              </a:tr>
              <a:tr h="490997">
                <a:tc>
                  <a:txBody>
                    <a:bodyPr/>
                    <a:lstStyle/>
                    <a:p>
                      <a:r>
                        <a:rPr lang="en-US" sz="2800">
                          <a:solidFill>
                            <a:schemeClr val="accent6"/>
                          </a:solidFill>
                        </a:rPr>
                        <a:t>Welcome &amp; Updates</a:t>
                      </a:r>
                    </a:p>
                  </a:txBody>
                  <a:tcPr/>
                </a:tc>
                <a:tc>
                  <a:txBody>
                    <a:bodyPr/>
                    <a:lstStyle/>
                    <a:p>
                      <a:r>
                        <a:rPr lang="en-US" sz="2000" b="0">
                          <a:solidFill>
                            <a:schemeClr val="accent6"/>
                          </a:solidFill>
                        </a:rPr>
                        <a:t>Yolanda Bowes</a:t>
                      </a:r>
                    </a:p>
                  </a:txBody>
                  <a:tcPr/>
                </a:tc>
                <a:tc>
                  <a:txBody>
                    <a:bodyPr/>
                    <a:lstStyle/>
                    <a:p>
                      <a:r>
                        <a:rPr lang="en-US" sz="2000">
                          <a:solidFill>
                            <a:schemeClr val="accent6"/>
                          </a:solidFill>
                        </a:rPr>
                        <a:t>10 mins</a:t>
                      </a:r>
                    </a:p>
                  </a:txBody>
                  <a:tcPr/>
                </a:tc>
                <a:extLst>
                  <a:ext uri="{0D108BD9-81ED-4DB2-BD59-A6C34878D82A}">
                    <a16:rowId xmlns:a16="http://schemas.microsoft.com/office/drawing/2014/main" val="1161331287"/>
                  </a:ext>
                </a:extLst>
              </a:tr>
              <a:tr h="847810">
                <a:tc>
                  <a:txBody>
                    <a:bodyPr/>
                    <a:lstStyle/>
                    <a:p>
                      <a:r>
                        <a:rPr lang="en-US" sz="2400">
                          <a:solidFill>
                            <a:schemeClr val="accent6"/>
                          </a:solidFill>
                        </a:rPr>
                        <a:t>LGBTQ+ Communities in Rhode Island:  Joys, Challenges &amp; Focused Priorities</a:t>
                      </a:r>
                    </a:p>
                  </a:txBody>
                  <a:tcPr/>
                </a:tc>
                <a:tc>
                  <a:txBody>
                    <a:bodyPr/>
                    <a:lstStyle/>
                    <a:p>
                      <a:r>
                        <a:rPr lang="en-US" sz="2000">
                          <a:solidFill>
                            <a:schemeClr val="accent6"/>
                          </a:solidFill>
                        </a:rPr>
                        <a:t>Siri Colom, PhD, Worcester State University</a:t>
                      </a:r>
                    </a:p>
                  </a:txBody>
                  <a:tcPr/>
                </a:tc>
                <a:tc>
                  <a:txBody>
                    <a:bodyPr/>
                    <a:lstStyle/>
                    <a:p>
                      <a:r>
                        <a:rPr lang="en-US" sz="2000">
                          <a:solidFill>
                            <a:schemeClr val="accent6"/>
                          </a:solidFill>
                        </a:rPr>
                        <a:t>20 mins</a:t>
                      </a:r>
                    </a:p>
                  </a:txBody>
                  <a:tcPr/>
                </a:tc>
                <a:extLst>
                  <a:ext uri="{0D108BD9-81ED-4DB2-BD59-A6C34878D82A}">
                    <a16:rowId xmlns:a16="http://schemas.microsoft.com/office/drawing/2014/main" val="1953239424"/>
                  </a:ext>
                </a:extLst>
              </a:tr>
              <a:tr h="1586523">
                <a:tc>
                  <a:txBody>
                    <a:bodyPr/>
                    <a:lstStyle/>
                    <a:p>
                      <a:r>
                        <a:rPr lang="en-US" sz="2400">
                          <a:solidFill>
                            <a:schemeClr val="accent6"/>
                          </a:solidFill>
                        </a:rPr>
                        <a:t>Practice Reports</a:t>
                      </a:r>
                    </a:p>
                    <a:p>
                      <a:pPr marL="342900" indent="-342900">
                        <a:buFont typeface="Arial"/>
                        <a:buChar char="•"/>
                      </a:pPr>
                      <a:r>
                        <a:rPr lang="en-US" sz="2400">
                          <a:solidFill>
                            <a:schemeClr val="accent6"/>
                          </a:solidFill>
                        </a:rPr>
                        <a:t> Baseline vs Mid-Point Data REL&amp; SOGI</a:t>
                      </a:r>
                    </a:p>
                    <a:p>
                      <a:pPr marL="342900" indent="-342900">
                        <a:buFont typeface="Arial"/>
                        <a:buChar char="•"/>
                      </a:pPr>
                      <a:r>
                        <a:rPr lang="en-US" sz="2400">
                          <a:solidFill>
                            <a:schemeClr val="accent6"/>
                          </a:solidFill>
                        </a:rPr>
                        <a:t> Successes &amp; Opportunities – Key Questions</a:t>
                      </a:r>
                    </a:p>
                    <a:p>
                      <a:endParaRPr lang="en-US" sz="2000">
                        <a:solidFill>
                          <a:schemeClr val="accent6"/>
                        </a:solidFill>
                      </a:endParaRPr>
                    </a:p>
                  </a:txBody>
                  <a:tcPr/>
                </a:tc>
                <a:tc>
                  <a:txBody>
                    <a:bodyPr/>
                    <a:lstStyle/>
                    <a:p>
                      <a:r>
                        <a:rPr lang="en-US" sz="2000">
                          <a:solidFill>
                            <a:schemeClr val="accent6"/>
                          </a:solidFill>
                        </a:rPr>
                        <a:t>Sue Dettling</a:t>
                      </a:r>
                    </a:p>
                    <a:p>
                      <a:pPr lvl="0">
                        <a:buNone/>
                      </a:pPr>
                      <a:r>
                        <a:rPr lang="en-US" sz="2000">
                          <a:solidFill>
                            <a:schemeClr val="accent6"/>
                          </a:solidFill>
                        </a:rPr>
                        <a:t>Kerri Costa</a:t>
                      </a:r>
                      <a:endParaRPr lang="en-US">
                        <a:solidFill>
                          <a:schemeClr val="accent6"/>
                        </a:solidFill>
                      </a:endParaRPr>
                    </a:p>
                  </a:txBody>
                  <a:tcPr/>
                </a:tc>
                <a:tc>
                  <a:txBody>
                    <a:bodyPr/>
                    <a:lstStyle/>
                    <a:p>
                      <a:r>
                        <a:rPr lang="en-US" sz="2000">
                          <a:solidFill>
                            <a:schemeClr val="accent6"/>
                          </a:solidFill>
                        </a:rPr>
                        <a:t>50 mins</a:t>
                      </a:r>
                    </a:p>
                  </a:txBody>
                  <a:tcPr/>
                </a:tc>
                <a:extLst>
                  <a:ext uri="{0D108BD9-81ED-4DB2-BD59-A6C34878D82A}">
                    <a16:rowId xmlns:a16="http://schemas.microsoft.com/office/drawing/2014/main" val="2560661419"/>
                  </a:ext>
                </a:extLst>
              </a:tr>
              <a:tr h="847810">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a:solidFill>
                            <a:schemeClr val="accent6"/>
                          </a:solidFill>
                        </a:rPr>
                        <a:t>Questions/Discussion</a:t>
                      </a:r>
                    </a:p>
                    <a:p>
                      <a:endParaRPr lang="en-US" sz="2000">
                        <a:solidFill>
                          <a:schemeClr val="accent6"/>
                        </a:solidFill>
                      </a:endParaRPr>
                    </a:p>
                  </a:txBody>
                  <a:tcPr/>
                </a:tc>
                <a:tc>
                  <a:txBody>
                    <a:bodyPr/>
                    <a:lstStyle/>
                    <a:p>
                      <a:r>
                        <a:rPr lang="en-US" sz="2000">
                          <a:solidFill>
                            <a:schemeClr val="accent6"/>
                          </a:solidFill>
                        </a:rPr>
                        <a:t>Group</a:t>
                      </a:r>
                    </a:p>
                  </a:txBody>
                  <a:tcPr/>
                </a:tc>
                <a:tc>
                  <a:txBody>
                    <a:bodyPr/>
                    <a:lstStyle/>
                    <a:p>
                      <a:r>
                        <a:rPr lang="en-US" sz="2000">
                          <a:solidFill>
                            <a:schemeClr val="accent6"/>
                          </a:solidFill>
                        </a:rPr>
                        <a:t>10 mins</a:t>
                      </a:r>
                    </a:p>
                  </a:txBody>
                  <a:tcPr/>
                </a:tc>
                <a:extLst>
                  <a:ext uri="{0D108BD9-81ED-4DB2-BD59-A6C34878D82A}">
                    <a16:rowId xmlns:a16="http://schemas.microsoft.com/office/drawing/2014/main" val="4154048532"/>
                  </a:ext>
                </a:extLst>
              </a:tr>
            </a:tbl>
          </a:graphicData>
        </a:graphic>
      </p:graphicFrame>
      <p:sp>
        <p:nvSpPr>
          <p:cNvPr id="3" name="Title 2"/>
          <p:cNvSpPr>
            <a:spLocks noGrp="1"/>
          </p:cNvSpPr>
          <p:nvPr>
            <p:ph type="title"/>
          </p:nvPr>
        </p:nvSpPr>
        <p:spPr/>
        <p:txBody>
          <a:bodyPr>
            <a:normAutofit fontScale="90000"/>
          </a:bodyPr>
          <a:lstStyle/>
          <a:p>
            <a:r>
              <a:rPr lang="en-US" sz="4400" b="1" spc="-223">
                <a:solidFill>
                  <a:srgbClr val="0070C0"/>
                </a:solidFill>
              </a:rPr>
              <a:t>Agenda</a:t>
            </a:r>
            <a:br>
              <a:rPr lang="en-US" sz="4400" b="1" spc="-223">
                <a:solidFill>
                  <a:srgbClr val="0070C0"/>
                </a:solidFill>
              </a:rPr>
            </a:br>
            <a:endParaRPr lang="en-US"/>
          </a:p>
        </p:txBody>
      </p:sp>
    </p:spTree>
    <p:extLst>
      <p:ext uri="{BB962C8B-B14F-4D97-AF65-F5344CB8AC3E}">
        <p14:creationId xmlns:p14="http://schemas.microsoft.com/office/powerpoint/2010/main" val="286973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234138" y="136163"/>
            <a:ext cx="9468238" cy="490999"/>
          </a:xfrm>
        </p:spPr>
        <p:txBody>
          <a:bodyPr>
            <a:noAutofit/>
          </a:bodyPr>
          <a:lstStyle/>
          <a:p>
            <a:r>
              <a:rPr lang="en-US" sz="3600" b="1"/>
              <a:t>Barrington Pediatrics</a:t>
            </a:r>
            <a:endParaRPr lang="en-US" sz="3600"/>
          </a:p>
        </p:txBody>
      </p:sp>
      <p:sp>
        <p:nvSpPr>
          <p:cNvPr id="8" name="TextBox 7">
            <a:extLst>
              <a:ext uri="{FF2B5EF4-FFF2-40B4-BE49-F238E27FC236}">
                <a16:creationId xmlns:a16="http://schemas.microsoft.com/office/drawing/2014/main" id="{A0D99FA2-261B-23FE-4C6C-E806237A6BD1}"/>
              </a:ext>
            </a:extLst>
          </p:cNvPr>
          <p:cNvSpPr txBox="1"/>
          <p:nvPr/>
        </p:nvSpPr>
        <p:spPr>
          <a:xfrm>
            <a:off x="313715" y="3999182"/>
            <a:ext cx="6172200" cy="461665"/>
          </a:xfrm>
          <a:prstGeom prst="rect">
            <a:avLst/>
          </a:prstGeom>
          <a:noFill/>
        </p:spPr>
        <p:txBody>
          <a:bodyPr wrap="square">
            <a:spAutoFit/>
          </a:bodyPr>
          <a:lstStyle/>
          <a:p>
            <a:r>
              <a:rPr lang="en-US" sz="2400" b="1" i="0" u="none" strike="noStrike">
                <a:effectLst/>
                <a:highlight>
                  <a:srgbClr val="F2F2F2"/>
                </a:highlight>
                <a:latin typeface="+mj-lt"/>
              </a:rPr>
              <a:t>Staff training</a:t>
            </a:r>
            <a:endParaRPr lang="en-US" sz="2400" b="1">
              <a:latin typeface="+mj-lt"/>
            </a:endParaRPr>
          </a:p>
        </p:txBody>
      </p:sp>
      <p:sp>
        <p:nvSpPr>
          <p:cNvPr id="7" name="TextBox 6">
            <a:extLst>
              <a:ext uri="{FF2B5EF4-FFF2-40B4-BE49-F238E27FC236}">
                <a16:creationId xmlns:a16="http://schemas.microsoft.com/office/drawing/2014/main" id="{97BCD069-E2E6-35B2-9FB8-0E7800BE9A3E}"/>
              </a:ext>
            </a:extLst>
          </p:cNvPr>
          <p:cNvSpPr txBox="1"/>
          <p:nvPr/>
        </p:nvSpPr>
        <p:spPr>
          <a:xfrm>
            <a:off x="313716" y="4414643"/>
            <a:ext cx="9468237" cy="2185214"/>
          </a:xfrm>
          <a:prstGeom prst="rect">
            <a:avLst/>
          </a:prstGeom>
          <a:noFill/>
        </p:spPr>
        <p:txBody>
          <a:bodyPr wrap="square">
            <a:spAutoFit/>
          </a:bodyPr>
          <a:lstStyle/>
          <a:p>
            <a:r>
              <a:rPr lang="en-US" sz="2000" b="1"/>
              <a:t>How did you educate staff?</a:t>
            </a:r>
          </a:p>
          <a:p>
            <a:pPr marL="285750" indent="-285750">
              <a:buFont typeface="Arial" panose="020B0604020202020204" pitchFamily="34" charset="0"/>
              <a:buChar char="•"/>
            </a:pPr>
            <a:r>
              <a:rPr lang="en-US" sz="2000"/>
              <a:t>In person SOGI training over 2 days- Quinten Foster from EBCAP </a:t>
            </a:r>
          </a:p>
          <a:p>
            <a:pPr marL="285750" indent="-285750">
              <a:buFont typeface="Arial" panose="020B0604020202020204" pitchFamily="34" charset="0"/>
              <a:buChar char="•"/>
            </a:pPr>
            <a:r>
              <a:rPr lang="en-US" sz="2000"/>
              <a:t> watched videos from CTC resources, viewed all the CTC webinar information/resources </a:t>
            </a:r>
          </a:p>
          <a:p>
            <a:pPr marL="285750" indent="-285750">
              <a:buFont typeface="Arial" panose="020B0604020202020204" pitchFamily="34" charset="0"/>
              <a:buChar char="•"/>
            </a:pPr>
            <a:r>
              <a:rPr lang="en-US" sz="2000"/>
              <a:t>Videos and recording may be used for new staff training</a:t>
            </a:r>
          </a:p>
          <a:p>
            <a:pPr marL="285750" indent="-285750">
              <a:buFont typeface="Arial" panose="020B0604020202020204" pitchFamily="34" charset="0"/>
              <a:buChar char="•"/>
            </a:pPr>
            <a:endParaRPr lang="en-US">
              <a:solidFill>
                <a:schemeClr val="accent6"/>
              </a:solidFill>
            </a:endParaRPr>
          </a:p>
          <a:p>
            <a:endParaRPr lang="en-US">
              <a:solidFill>
                <a:schemeClr val="accent6"/>
              </a:solidFill>
            </a:endParaRPr>
          </a:p>
        </p:txBody>
      </p:sp>
      <p:sp>
        <p:nvSpPr>
          <p:cNvPr id="4" name="TextBox 3">
            <a:extLst>
              <a:ext uri="{FF2B5EF4-FFF2-40B4-BE49-F238E27FC236}">
                <a16:creationId xmlns:a16="http://schemas.microsoft.com/office/drawing/2014/main" id="{28B9BA26-094B-D675-D687-4FE061B8E6EF}"/>
              </a:ext>
            </a:extLst>
          </p:cNvPr>
          <p:cNvSpPr txBox="1"/>
          <p:nvPr/>
        </p:nvSpPr>
        <p:spPr>
          <a:xfrm>
            <a:off x="313715" y="798306"/>
            <a:ext cx="6172200" cy="461665"/>
          </a:xfrm>
          <a:prstGeom prst="rect">
            <a:avLst/>
          </a:prstGeom>
          <a:noFill/>
        </p:spPr>
        <p:txBody>
          <a:bodyPr wrap="square">
            <a:spAutoFit/>
          </a:bodyPr>
          <a:lstStyle/>
          <a:p>
            <a:r>
              <a:rPr lang="en-US" sz="2400" b="1" i="0" u="none" strike="noStrike">
                <a:effectLst/>
                <a:highlight>
                  <a:srgbClr val="F2F2F2"/>
                </a:highlight>
                <a:latin typeface="+mj-lt"/>
              </a:rPr>
              <a:t>Front Desk Workflow</a:t>
            </a:r>
            <a:r>
              <a:rPr lang="en-US" sz="2400" b="1">
                <a:latin typeface="+mj-lt"/>
              </a:rPr>
              <a:t> </a:t>
            </a:r>
          </a:p>
        </p:txBody>
      </p:sp>
      <p:sp>
        <p:nvSpPr>
          <p:cNvPr id="6" name="TextBox 5">
            <a:extLst>
              <a:ext uri="{FF2B5EF4-FFF2-40B4-BE49-F238E27FC236}">
                <a16:creationId xmlns:a16="http://schemas.microsoft.com/office/drawing/2014/main" id="{34D29B9C-61E5-95AB-E4AC-6A6D2D6581AA}"/>
              </a:ext>
            </a:extLst>
          </p:cNvPr>
          <p:cNvSpPr txBox="1"/>
          <p:nvPr/>
        </p:nvSpPr>
        <p:spPr>
          <a:xfrm>
            <a:off x="313716" y="1167638"/>
            <a:ext cx="11683203" cy="2862322"/>
          </a:xfrm>
          <a:prstGeom prst="rect">
            <a:avLst/>
          </a:prstGeom>
          <a:noFill/>
        </p:spPr>
        <p:txBody>
          <a:bodyPr wrap="square">
            <a:spAutoFit/>
          </a:bodyPr>
          <a:lstStyle/>
          <a:p>
            <a:r>
              <a:rPr lang="en-US" sz="2000" b="1"/>
              <a:t>How do you collect REL/and or SOGI data? </a:t>
            </a:r>
          </a:p>
          <a:p>
            <a:pPr marL="285750" indent="-285750">
              <a:buFont typeface="Arial" panose="020B0604020202020204" pitchFamily="34" charset="0"/>
              <a:buChar char="•"/>
            </a:pPr>
            <a:r>
              <a:rPr lang="en-US" sz="2000"/>
              <a:t>Paper registrations form (SOGI 18 plus) – new patients, yearly physicals </a:t>
            </a:r>
          </a:p>
          <a:p>
            <a:pPr marL="285750" indent="-285750">
              <a:buFont typeface="Arial" panose="020B0604020202020204" pitchFamily="34" charset="0"/>
              <a:buChar char="•"/>
            </a:pPr>
            <a:r>
              <a:rPr lang="en-US" sz="2000"/>
              <a:t>Scanned into electronic health record</a:t>
            </a:r>
          </a:p>
          <a:p>
            <a:pPr marL="285750" indent="-285750">
              <a:buFont typeface="Arial" panose="020B0604020202020204" pitchFamily="34" charset="0"/>
              <a:buChar char="•"/>
            </a:pPr>
            <a:r>
              <a:rPr lang="en-US" sz="2000"/>
              <a:t>Some providers are also asking SOGI questions in exam room </a:t>
            </a:r>
          </a:p>
          <a:p>
            <a:pPr marL="285750" indent="-285750">
              <a:buFont typeface="Arial" panose="020B0604020202020204" pitchFamily="34" charset="0"/>
              <a:buChar char="•"/>
            </a:pPr>
            <a:endParaRPr lang="en-US" sz="2000"/>
          </a:p>
          <a:p>
            <a:r>
              <a:rPr lang="en-US" sz="2000" b="1"/>
              <a:t>What has changed to be more successful? </a:t>
            </a:r>
          </a:p>
          <a:p>
            <a:pPr marL="285750" indent="-285750">
              <a:buFont typeface="Arial" panose="020B0604020202020204" pitchFamily="34" charset="0"/>
              <a:buChar char="•"/>
            </a:pPr>
            <a:r>
              <a:rPr lang="en-US" sz="2000"/>
              <a:t>Consistent workflow in place now after start of project </a:t>
            </a:r>
          </a:p>
          <a:p>
            <a:r>
              <a:rPr lang="en-US" sz="2000" b="1"/>
              <a:t>What tools do you use? </a:t>
            </a:r>
          </a:p>
          <a:p>
            <a:r>
              <a:rPr lang="en-US" sz="2000"/>
              <a:t>SOGI and REL built into </a:t>
            </a:r>
            <a:r>
              <a:rPr lang="en-US" sz="2000" err="1"/>
              <a:t>eCW</a:t>
            </a:r>
            <a:r>
              <a:rPr lang="en-US" sz="2000"/>
              <a:t> </a:t>
            </a:r>
            <a:endParaRPr lang="en-US"/>
          </a:p>
        </p:txBody>
      </p:sp>
    </p:spTree>
    <p:extLst>
      <p:ext uri="{BB962C8B-B14F-4D97-AF65-F5344CB8AC3E}">
        <p14:creationId xmlns:p14="http://schemas.microsoft.com/office/powerpoint/2010/main" val="271614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516957" y="-106906"/>
            <a:ext cx="8031572" cy="1049005"/>
          </a:xfrm>
        </p:spPr>
        <p:txBody>
          <a:bodyPr>
            <a:normAutofit/>
          </a:bodyPr>
          <a:lstStyle/>
          <a:p>
            <a:r>
              <a:rPr lang="en-US" sz="4000" b="1"/>
              <a:t>Northeast Internal Medicine</a:t>
            </a:r>
            <a:endParaRPr lang="en-US" sz="4400"/>
          </a:p>
        </p:txBody>
      </p:sp>
      <p:sp>
        <p:nvSpPr>
          <p:cNvPr id="3" name="TextBox 2">
            <a:extLst>
              <a:ext uri="{FF2B5EF4-FFF2-40B4-BE49-F238E27FC236}">
                <a16:creationId xmlns:a16="http://schemas.microsoft.com/office/drawing/2014/main" id="{4184FE33-0DB9-C785-C8F4-685A49F01945}"/>
              </a:ext>
            </a:extLst>
          </p:cNvPr>
          <p:cNvSpPr txBox="1"/>
          <p:nvPr/>
        </p:nvSpPr>
        <p:spPr>
          <a:xfrm>
            <a:off x="516957" y="942099"/>
            <a:ext cx="5579043" cy="1723549"/>
          </a:xfrm>
          <a:prstGeom prst="rect">
            <a:avLst/>
          </a:prstGeom>
          <a:noFill/>
        </p:spPr>
        <p:txBody>
          <a:bodyPr wrap="square" rtlCol="0">
            <a:spAutoFit/>
          </a:bodyPr>
          <a:lstStyle/>
          <a:p>
            <a:r>
              <a:rPr lang="en-US" sz="2800" b="1"/>
              <a:t>Practice Team</a:t>
            </a:r>
          </a:p>
          <a:p>
            <a:r>
              <a:rPr lang="en-US" sz="2000"/>
              <a:t>Sadia Iftikhar, Provider</a:t>
            </a:r>
          </a:p>
          <a:p>
            <a:r>
              <a:rPr lang="en-US" sz="2000" err="1"/>
              <a:t>Griselle</a:t>
            </a:r>
            <a:r>
              <a:rPr lang="en-US" sz="2000"/>
              <a:t> </a:t>
            </a:r>
            <a:r>
              <a:rPr lang="en-US" sz="2000" err="1"/>
              <a:t>Rohena</a:t>
            </a:r>
            <a:r>
              <a:rPr lang="en-US" sz="2000"/>
              <a:t>, Office Manager</a:t>
            </a:r>
          </a:p>
          <a:p>
            <a:r>
              <a:rPr lang="en-US" sz="2000"/>
              <a:t>Krystal Cookson, Medical Secretary</a:t>
            </a:r>
          </a:p>
          <a:p>
            <a:r>
              <a:rPr lang="en-US"/>
              <a:t>Justin Kelly, QI Specialist</a:t>
            </a:r>
          </a:p>
        </p:txBody>
      </p:sp>
      <p:sp>
        <p:nvSpPr>
          <p:cNvPr id="5" name="TextBox 4">
            <a:extLst>
              <a:ext uri="{FF2B5EF4-FFF2-40B4-BE49-F238E27FC236}">
                <a16:creationId xmlns:a16="http://schemas.microsoft.com/office/drawing/2014/main" id="{4BBBC031-4CC5-C98A-03FF-E5889E80F6D0}"/>
              </a:ext>
            </a:extLst>
          </p:cNvPr>
          <p:cNvSpPr txBox="1"/>
          <p:nvPr/>
        </p:nvSpPr>
        <p:spPr>
          <a:xfrm>
            <a:off x="6924471" y="987800"/>
            <a:ext cx="3635829" cy="1169551"/>
          </a:xfrm>
          <a:prstGeom prst="rect">
            <a:avLst/>
          </a:prstGeom>
          <a:noFill/>
        </p:spPr>
        <p:txBody>
          <a:bodyPr wrap="square" rtlCol="0">
            <a:spAutoFit/>
          </a:bodyPr>
          <a:lstStyle/>
          <a:p>
            <a:r>
              <a:rPr lang="en-US" sz="2800" b="1"/>
              <a:t>Practice Facilitator</a:t>
            </a:r>
          </a:p>
          <a:p>
            <a:r>
              <a:rPr lang="en-US" sz="2400"/>
              <a:t>Sue Dettling</a:t>
            </a:r>
          </a:p>
          <a:p>
            <a:endParaRPr lang="en-US"/>
          </a:p>
        </p:txBody>
      </p:sp>
      <p:graphicFrame>
        <p:nvGraphicFramePr>
          <p:cNvPr id="7" name="Table 6">
            <a:extLst>
              <a:ext uri="{FF2B5EF4-FFF2-40B4-BE49-F238E27FC236}">
                <a16:creationId xmlns:a16="http://schemas.microsoft.com/office/drawing/2014/main" id="{60F29611-A3BA-153B-28CF-9D79DB805824}"/>
              </a:ext>
            </a:extLst>
          </p:cNvPr>
          <p:cNvGraphicFramePr>
            <a:graphicFrameLocks noGrp="1"/>
          </p:cNvGraphicFramePr>
          <p:nvPr>
            <p:extLst>
              <p:ext uri="{D42A27DB-BD31-4B8C-83A1-F6EECF244321}">
                <p14:modId xmlns:p14="http://schemas.microsoft.com/office/powerpoint/2010/main" val="436294908"/>
              </p:ext>
            </p:extLst>
          </p:nvPr>
        </p:nvGraphicFramePr>
        <p:xfrm>
          <a:off x="1133855" y="2862942"/>
          <a:ext cx="8705088" cy="2721856"/>
        </p:xfrm>
        <a:graphic>
          <a:graphicData uri="http://schemas.openxmlformats.org/drawingml/2006/table">
            <a:tbl>
              <a:tblPr firstRow="1" bandRow="1">
                <a:tableStyleId>{5C22544A-7EE6-4342-B048-85BDC9FD1C3A}</a:tableStyleId>
              </a:tblPr>
              <a:tblGrid>
                <a:gridCol w="1993393">
                  <a:extLst>
                    <a:ext uri="{9D8B030D-6E8A-4147-A177-3AD203B41FA5}">
                      <a16:colId xmlns:a16="http://schemas.microsoft.com/office/drawing/2014/main" val="1428271136"/>
                    </a:ext>
                  </a:extLst>
                </a:gridCol>
                <a:gridCol w="1691640">
                  <a:extLst>
                    <a:ext uri="{9D8B030D-6E8A-4147-A177-3AD203B41FA5}">
                      <a16:colId xmlns:a16="http://schemas.microsoft.com/office/drawing/2014/main" val="3603544362"/>
                    </a:ext>
                  </a:extLst>
                </a:gridCol>
                <a:gridCol w="2843783">
                  <a:extLst>
                    <a:ext uri="{9D8B030D-6E8A-4147-A177-3AD203B41FA5}">
                      <a16:colId xmlns:a16="http://schemas.microsoft.com/office/drawing/2014/main" val="148301186"/>
                    </a:ext>
                  </a:extLst>
                </a:gridCol>
                <a:gridCol w="2176272">
                  <a:extLst>
                    <a:ext uri="{9D8B030D-6E8A-4147-A177-3AD203B41FA5}">
                      <a16:colId xmlns:a16="http://schemas.microsoft.com/office/drawing/2014/main" val="3857523977"/>
                    </a:ext>
                  </a:extLst>
                </a:gridCol>
              </a:tblGrid>
              <a:tr h="276936">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89964">
                <a:tc>
                  <a:txBody>
                    <a:bodyPr/>
                    <a:lstStyle/>
                    <a:p>
                      <a:r>
                        <a:rPr lang="en-US" sz="1800" b="1"/>
                        <a:t>Race</a:t>
                      </a:r>
                    </a:p>
                  </a:txBody>
                  <a:tcPr anchor="ctr"/>
                </a:tc>
                <a:tc>
                  <a:txBody>
                    <a:bodyPr/>
                    <a:lstStyle/>
                    <a:p>
                      <a:pPr algn="ctr"/>
                      <a:r>
                        <a:rPr lang="en-US" sz="1800"/>
                        <a:t>96.69%</a:t>
                      </a:r>
                    </a:p>
                  </a:txBody>
                  <a:tcPr anchor="ctr"/>
                </a:tc>
                <a:tc>
                  <a:txBody>
                    <a:bodyPr/>
                    <a:lstStyle/>
                    <a:p>
                      <a:pPr algn="ctr"/>
                      <a:r>
                        <a:rPr lang="en-US" sz="1800"/>
                        <a:t>Maintain or increase by 1%</a:t>
                      </a:r>
                    </a:p>
                  </a:txBody>
                  <a:tcPr anchor="ctr"/>
                </a:tc>
                <a:tc>
                  <a:txBody>
                    <a:bodyPr/>
                    <a:lstStyle/>
                    <a:p>
                      <a:pPr algn="ctr"/>
                      <a:r>
                        <a:rPr lang="en-US" sz="1800"/>
                        <a:t>97.19%</a:t>
                      </a:r>
                    </a:p>
                  </a:txBody>
                  <a:tcPr anchor="ctr"/>
                </a:tc>
                <a:extLst>
                  <a:ext uri="{0D108BD9-81ED-4DB2-BD59-A6C34878D82A}">
                    <a16:rowId xmlns:a16="http://schemas.microsoft.com/office/drawing/2014/main" val="3988063422"/>
                  </a:ext>
                </a:extLst>
              </a:tr>
              <a:tr h="489964">
                <a:tc>
                  <a:txBody>
                    <a:bodyPr/>
                    <a:lstStyle/>
                    <a:p>
                      <a:r>
                        <a:rPr lang="en-US" sz="1800" b="1"/>
                        <a:t>Ethnicity</a:t>
                      </a:r>
                    </a:p>
                  </a:txBody>
                  <a:tcPr anchor="ctr"/>
                </a:tc>
                <a:tc>
                  <a:txBody>
                    <a:bodyPr/>
                    <a:lstStyle/>
                    <a:p>
                      <a:pPr algn="ctr"/>
                      <a:r>
                        <a:rPr lang="en-US" sz="1800"/>
                        <a:t>91.96%</a:t>
                      </a:r>
                    </a:p>
                  </a:txBody>
                  <a:tcPr anchor="ctr"/>
                </a:tc>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a:t>Maintain or increase by 5%</a:t>
                      </a:r>
                    </a:p>
                  </a:txBody>
                  <a:tcPr anchor="ctr"/>
                </a:tc>
                <a:tc>
                  <a:txBody>
                    <a:bodyPr/>
                    <a:lstStyle/>
                    <a:p>
                      <a:pPr algn="ctr"/>
                      <a:r>
                        <a:rPr lang="en-US" sz="1800"/>
                        <a:t>94.2%</a:t>
                      </a:r>
                    </a:p>
                  </a:txBody>
                  <a:tcPr anchor="ctr"/>
                </a:tc>
                <a:extLst>
                  <a:ext uri="{0D108BD9-81ED-4DB2-BD59-A6C34878D82A}">
                    <a16:rowId xmlns:a16="http://schemas.microsoft.com/office/drawing/2014/main" val="3205800097"/>
                  </a:ext>
                </a:extLst>
              </a:tr>
              <a:tr h="276936">
                <a:tc>
                  <a:txBody>
                    <a:bodyPr/>
                    <a:lstStyle/>
                    <a:p>
                      <a:r>
                        <a:rPr lang="en-US" sz="1800" b="1"/>
                        <a:t>Language</a:t>
                      </a:r>
                    </a:p>
                  </a:txBody>
                  <a:tcPr anchor="ctr"/>
                </a:tc>
                <a:tc>
                  <a:txBody>
                    <a:bodyPr/>
                    <a:lstStyle/>
                    <a:p>
                      <a:pPr algn="ctr"/>
                      <a:r>
                        <a:rPr lang="en-US" sz="1800"/>
                        <a:t>99.05%</a:t>
                      </a:r>
                    </a:p>
                  </a:txBody>
                  <a:tcPr anchor="ctr"/>
                </a:tc>
                <a:tc>
                  <a:txBody>
                    <a:bodyPr/>
                    <a:lstStyle/>
                    <a:p>
                      <a:pPr algn="ctr"/>
                      <a:r>
                        <a:rPr lang="en-US" sz="1800"/>
                        <a:t>Maintain</a:t>
                      </a:r>
                    </a:p>
                  </a:txBody>
                  <a:tcPr anchor="ctr"/>
                </a:tc>
                <a:tc>
                  <a:txBody>
                    <a:bodyPr/>
                    <a:lstStyle/>
                    <a:p>
                      <a:pPr algn="ctr"/>
                      <a:r>
                        <a:rPr lang="en-US" sz="1800"/>
                        <a:t>98.91%</a:t>
                      </a:r>
                    </a:p>
                  </a:txBody>
                  <a:tcPr anchor="ctr"/>
                </a:tc>
                <a:extLst>
                  <a:ext uri="{0D108BD9-81ED-4DB2-BD59-A6C34878D82A}">
                    <a16:rowId xmlns:a16="http://schemas.microsoft.com/office/drawing/2014/main" val="2748646459"/>
                  </a:ext>
                </a:extLst>
              </a:tr>
              <a:tr h="489964">
                <a:tc>
                  <a:txBody>
                    <a:bodyPr/>
                    <a:lstStyle/>
                    <a:p>
                      <a:r>
                        <a:rPr lang="en-US" sz="1800" b="1"/>
                        <a:t>Sexual Orientation</a:t>
                      </a:r>
                    </a:p>
                  </a:txBody>
                  <a:tcPr anchor="ctr"/>
                </a:tc>
                <a:tc>
                  <a:txBody>
                    <a:bodyPr/>
                    <a:lstStyle/>
                    <a:p>
                      <a:pPr algn="ctr"/>
                      <a:r>
                        <a:rPr lang="en-US" sz="1800"/>
                        <a:t>19.24%</a:t>
                      </a:r>
                    </a:p>
                  </a:txBody>
                  <a:tcPr anchor="ctr"/>
                </a:tc>
                <a:tc>
                  <a:txBody>
                    <a:bodyPr/>
                    <a:lstStyle/>
                    <a:p>
                      <a:pPr algn="ctr"/>
                      <a:r>
                        <a:rPr lang="en-US" sz="1800"/>
                        <a:t>Increase by 80% to 45%</a:t>
                      </a:r>
                    </a:p>
                  </a:txBody>
                  <a:tcPr anchor="ctr"/>
                </a:tc>
                <a:tc>
                  <a:txBody>
                    <a:bodyPr/>
                    <a:lstStyle/>
                    <a:p>
                      <a:pPr algn="ctr"/>
                      <a:r>
                        <a:rPr lang="en-US" sz="1800"/>
                        <a:t>49.64%</a:t>
                      </a:r>
                    </a:p>
                  </a:txBody>
                  <a:tcPr anchor="ctr"/>
                </a:tc>
                <a:extLst>
                  <a:ext uri="{0D108BD9-81ED-4DB2-BD59-A6C34878D82A}">
                    <a16:rowId xmlns:a16="http://schemas.microsoft.com/office/drawing/2014/main" val="1026086705"/>
                  </a:ext>
                </a:extLst>
              </a:tr>
              <a:tr h="489964">
                <a:tc>
                  <a:txBody>
                    <a:bodyPr/>
                    <a:lstStyle/>
                    <a:p>
                      <a:r>
                        <a:rPr lang="en-US" sz="1800" b="1"/>
                        <a:t>Gender Identity</a:t>
                      </a:r>
                    </a:p>
                  </a:txBody>
                  <a:tcPr anchor="ctr"/>
                </a:tc>
                <a:tc>
                  <a:txBody>
                    <a:bodyPr/>
                    <a:lstStyle/>
                    <a:p>
                      <a:pPr algn="ctr"/>
                      <a:r>
                        <a:rPr lang="en-US" sz="1800"/>
                        <a:t>35.79%</a:t>
                      </a:r>
                    </a:p>
                  </a:txBody>
                  <a:tcPr anchor="ctr"/>
                </a:tc>
                <a:tc>
                  <a:txBody>
                    <a:bodyPr/>
                    <a:lstStyle/>
                    <a:p>
                      <a:pPr algn="ctr"/>
                      <a:r>
                        <a:rPr lang="en-US" sz="1800"/>
                        <a:t>Increase by 50.5% to 60%</a:t>
                      </a:r>
                    </a:p>
                  </a:txBody>
                  <a:tcPr anchor="ctr"/>
                </a:tc>
                <a:tc>
                  <a:txBody>
                    <a:bodyPr/>
                    <a:lstStyle/>
                    <a:p>
                      <a:pPr algn="ctr"/>
                      <a:r>
                        <a:rPr lang="en-US" sz="1800"/>
                        <a:t>62.95%</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17350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B9BA26-094B-D675-D687-4FE061B8E6EF}"/>
              </a:ext>
            </a:extLst>
          </p:cNvPr>
          <p:cNvSpPr txBox="1"/>
          <p:nvPr/>
        </p:nvSpPr>
        <p:spPr>
          <a:xfrm>
            <a:off x="391537" y="753609"/>
            <a:ext cx="6172200" cy="400110"/>
          </a:xfrm>
          <a:prstGeom prst="rect">
            <a:avLst/>
          </a:prstGeom>
          <a:noFill/>
        </p:spPr>
        <p:txBody>
          <a:bodyPr wrap="square">
            <a:spAutoFit/>
          </a:bodyPr>
          <a:lstStyle/>
          <a:p>
            <a:r>
              <a:rPr lang="en-US" sz="2000" b="1" i="0" u="none" strike="noStrike">
                <a:effectLst/>
                <a:highlight>
                  <a:srgbClr val="F2F2F2"/>
                </a:highlight>
                <a:latin typeface="+mj-lt"/>
              </a:rPr>
              <a:t>Front Desk Workflow</a:t>
            </a:r>
            <a:r>
              <a:rPr lang="en-US" sz="2000" b="1">
                <a:latin typeface="+mj-lt"/>
              </a:rPr>
              <a:t> </a:t>
            </a:r>
          </a:p>
        </p:txBody>
      </p:sp>
      <p:sp>
        <p:nvSpPr>
          <p:cNvPr id="6" name="TextBox 5">
            <a:extLst>
              <a:ext uri="{FF2B5EF4-FFF2-40B4-BE49-F238E27FC236}">
                <a16:creationId xmlns:a16="http://schemas.microsoft.com/office/drawing/2014/main" id="{34D29B9C-61E5-95AB-E4AC-6A6D2D6581AA}"/>
              </a:ext>
            </a:extLst>
          </p:cNvPr>
          <p:cNvSpPr txBox="1"/>
          <p:nvPr/>
        </p:nvSpPr>
        <p:spPr>
          <a:xfrm>
            <a:off x="391535" y="1302705"/>
            <a:ext cx="11230970" cy="4524315"/>
          </a:xfrm>
          <a:prstGeom prst="rect">
            <a:avLst/>
          </a:prstGeom>
          <a:noFill/>
        </p:spPr>
        <p:txBody>
          <a:bodyPr wrap="square">
            <a:spAutoFit/>
          </a:bodyPr>
          <a:lstStyle/>
          <a:p>
            <a:r>
              <a:rPr lang="en-US" sz="2400" b="1"/>
              <a:t>How do you collect REL/and or SOGI data?</a:t>
            </a:r>
          </a:p>
          <a:p>
            <a:pPr marL="285750" indent="-285750">
              <a:buFont typeface="Arial" panose="020B0604020202020204" pitchFamily="34" charset="0"/>
              <a:buChar char="•"/>
            </a:pPr>
            <a:r>
              <a:rPr lang="en-US" sz="2400"/>
              <a:t>Using the RIPCPC – paper and laminated patient registration form</a:t>
            </a:r>
          </a:p>
          <a:p>
            <a:pPr marL="285750" indent="-285750">
              <a:buFont typeface="Arial" panose="020B0604020202020204" pitchFamily="34" charset="0"/>
              <a:buChar char="•"/>
            </a:pPr>
            <a:r>
              <a:rPr lang="en-US" sz="2400"/>
              <a:t>Also use medical history form (has preferred pronouns; sex at birth)</a:t>
            </a:r>
          </a:p>
          <a:p>
            <a:pPr marL="285750" indent="-285750">
              <a:buFont typeface="Arial" panose="020B0604020202020204" pitchFamily="34" charset="0"/>
              <a:buChar char="•"/>
            </a:pPr>
            <a:r>
              <a:rPr lang="en-US" sz="2400"/>
              <a:t>These forms used at annual physicals and for new patients   </a:t>
            </a:r>
          </a:p>
          <a:p>
            <a:endParaRPr lang="en-US" sz="2400"/>
          </a:p>
          <a:p>
            <a:r>
              <a:rPr lang="en-US" sz="2400" b="1"/>
              <a:t>What has changed to be more successful? </a:t>
            </a:r>
          </a:p>
          <a:p>
            <a:pPr marL="285750" indent="-285750">
              <a:buFont typeface="Arial" panose="020B0604020202020204" pitchFamily="34" charset="0"/>
              <a:buChar char="•"/>
            </a:pPr>
            <a:r>
              <a:rPr lang="en-US" sz="2400"/>
              <a:t>New form is comprehensive and allows for all data collection</a:t>
            </a:r>
          </a:p>
          <a:p>
            <a:pPr marL="285750" indent="-285750">
              <a:buFont typeface="Arial" panose="020B0604020202020204" pitchFamily="34" charset="0"/>
              <a:buChar char="•"/>
            </a:pPr>
            <a:r>
              <a:rPr lang="en-US" sz="2400"/>
              <a:t>Targeted initiative/ workflow has helped </a:t>
            </a:r>
          </a:p>
          <a:p>
            <a:pPr marL="285750" indent="-285750">
              <a:buFont typeface="Arial" panose="020B0604020202020204" pitchFamily="34" charset="0"/>
              <a:buChar char="•"/>
            </a:pPr>
            <a:r>
              <a:rPr lang="en-US" sz="2400"/>
              <a:t>Great team effort to improve the data collection – “get it done” attitude </a:t>
            </a:r>
          </a:p>
          <a:p>
            <a:endParaRPr lang="en-US" sz="2400"/>
          </a:p>
          <a:p>
            <a:r>
              <a:rPr lang="en-US" sz="2400" b="1"/>
              <a:t>What tools did you use? </a:t>
            </a:r>
          </a:p>
          <a:p>
            <a:r>
              <a:rPr lang="en-US" sz="2400"/>
              <a:t>CTC resources – educational videos were helpful; validated approach to asking question </a:t>
            </a:r>
          </a:p>
        </p:txBody>
      </p:sp>
      <p:sp>
        <p:nvSpPr>
          <p:cNvPr id="10" name="Title 1">
            <a:extLst>
              <a:ext uri="{FF2B5EF4-FFF2-40B4-BE49-F238E27FC236}">
                <a16:creationId xmlns:a16="http://schemas.microsoft.com/office/drawing/2014/main" id="{AB51B41C-EFD5-445D-89D4-E9F2A53F147A}"/>
              </a:ext>
            </a:extLst>
          </p:cNvPr>
          <p:cNvSpPr txBox="1">
            <a:spLocks/>
          </p:cNvSpPr>
          <p:nvPr/>
        </p:nvSpPr>
        <p:spPr>
          <a:xfrm>
            <a:off x="235895" y="-11073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a:solidFill>
                  <a:srgbClr val="0070C0"/>
                </a:solidFill>
              </a:rPr>
              <a:t>Northeast Internal Medicine</a:t>
            </a:r>
          </a:p>
        </p:txBody>
      </p:sp>
    </p:spTree>
    <p:extLst>
      <p:ext uri="{BB962C8B-B14F-4D97-AF65-F5344CB8AC3E}">
        <p14:creationId xmlns:p14="http://schemas.microsoft.com/office/powerpoint/2010/main" val="108091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48FADF-5476-876F-AF18-C4D5DAD710C8}"/>
              </a:ext>
            </a:extLst>
          </p:cNvPr>
          <p:cNvSpPr txBox="1">
            <a:spLocks/>
          </p:cNvSpPr>
          <p:nvPr/>
        </p:nvSpPr>
        <p:spPr>
          <a:xfrm>
            <a:off x="302047" y="93307"/>
            <a:ext cx="8800829" cy="678621"/>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b="1"/>
              <a:t>Ocean Medical Practice, Inc</a:t>
            </a:r>
            <a:endParaRPr lang="en-US" sz="3600"/>
          </a:p>
        </p:txBody>
      </p:sp>
      <p:sp>
        <p:nvSpPr>
          <p:cNvPr id="2" name="TextBox 1">
            <a:extLst>
              <a:ext uri="{FF2B5EF4-FFF2-40B4-BE49-F238E27FC236}">
                <a16:creationId xmlns:a16="http://schemas.microsoft.com/office/drawing/2014/main" id="{A685DC07-110C-16B3-D4F0-3F46B8DB995E}"/>
              </a:ext>
            </a:extLst>
          </p:cNvPr>
          <p:cNvSpPr txBox="1"/>
          <p:nvPr/>
        </p:nvSpPr>
        <p:spPr>
          <a:xfrm>
            <a:off x="516957" y="942099"/>
            <a:ext cx="5579043" cy="1754326"/>
          </a:xfrm>
          <a:prstGeom prst="rect">
            <a:avLst/>
          </a:prstGeom>
          <a:noFill/>
        </p:spPr>
        <p:txBody>
          <a:bodyPr wrap="square" rtlCol="0">
            <a:spAutoFit/>
          </a:bodyPr>
          <a:lstStyle/>
          <a:p>
            <a:r>
              <a:rPr lang="en-US" sz="2800" b="1"/>
              <a:t>Practice Team</a:t>
            </a:r>
          </a:p>
          <a:p>
            <a:r>
              <a:rPr lang="en-US" sz="2000" err="1"/>
              <a:t>Jibran</a:t>
            </a:r>
            <a:r>
              <a:rPr lang="en-US" sz="2000"/>
              <a:t> Khan, Provider</a:t>
            </a:r>
          </a:p>
          <a:p>
            <a:r>
              <a:rPr lang="en-US" sz="2000"/>
              <a:t>Nazia Khan, Office Manager</a:t>
            </a:r>
          </a:p>
          <a:p>
            <a:r>
              <a:rPr lang="en-US" sz="2000"/>
              <a:t>Jacquelyn Allen, Medical Assistant</a:t>
            </a:r>
          </a:p>
          <a:p>
            <a:r>
              <a:rPr lang="en-US" sz="2000"/>
              <a:t>Nchabanu Chacha Wheeler, QI Specialist</a:t>
            </a:r>
          </a:p>
        </p:txBody>
      </p:sp>
      <p:sp>
        <p:nvSpPr>
          <p:cNvPr id="4" name="TextBox 3">
            <a:extLst>
              <a:ext uri="{FF2B5EF4-FFF2-40B4-BE49-F238E27FC236}">
                <a16:creationId xmlns:a16="http://schemas.microsoft.com/office/drawing/2014/main" id="{AFA65A8A-4968-CF10-149F-644294751E05}"/>
              </a:ext>
            </a:extLst>
          </p:cNvPr>
          <p:cNvSpPr txBox="1"/>
          <p:nvPr/>
        </p:nvSpPr>
        <p:spPr>
          <a:xfrm>
            <a:off x="6924471" y="1019583"/>
            <a:ext cx="3635829" cy="1169551"/>
          </a:xfrm>
          <a:prstGeom prst="rect">
            <a:avLst/>
          </a:prstGeom>
          <a:noFill/>
        </p:spPr>
        <p:txBody>
          <a:bodyPr wrap="square" rtlCol="0">
            <a:spAutoFit/>
          </a:bodyPr>
          <a:lstStyle/>
          <a:p>
            <a:r>
              <a:rPr lang="en-US" sz="2800" b="1"/>
              <a:t>Practice Facilitator</a:t>
            </a:r>
          </a:p>
          <a:p>
            <a:r>
              <a:rPr lang="en-US" sz="2400"/>
              <a:t>Sue Dettling</a:t>
            </a:r>
          </a:p>
          <a:p>
            <a:endParaRPr lang="en-US"/>
          </a:p>
        </p:txBody>
      </p:sp>
      <p:graphicFrame>
        <p:nvGraphicFramePr>
          <p:cNvPr id="7" name="Table 6">
            <a:extLst>
              <a:ext uri="{FF2B5EF4-FFF2-40B4-BE49-F238E27FC236}">
                <a16:creationId xmlns:a16="http://schemas.microsoft.com/office/drawing/2014/main" id="{A7790019-5D09-9149-AD94-0142468339BF}"/>
              </a:ext>
            </a:extLst>
          </p:cNvPr>
          <p:cNvGraphicFramePr>
            <a:graphicFrameLocks noGrp="1"/>
          </p:cNvGraphicFramePr>
          <p:nvPr>
            <p:extLst>
              <p:ext uri="{D42A27DB-BD31-4B8C-83A1-F6EECF244321}">
                <p14:modId xmlns:p14="http://schemas.microsoft.com/office/powerpoint/2010/main" val="1503591450"/>
              </p:ext>
            </p:extLst>
          </p:nvPr>
        </p:nvGraphicFramePr>
        <p:xfrm>
          <a:off x="805543" y="2862942"/>
          <a:ext cx="10276112" cy="3158214"/>
        </p:xfrm>
        <a:graphic>
          <a:graphicData uri="http://schemas.openxmlformats.org/drawingml/2006/table">
            <a:tbl>
              <a:tblPr firstRow="1" bandRow="1">
                <a:tableStyleId>{5C22544A-7EE6-4342-B048-85BDC9FD1C3A}</a:tableStyleId>
              </a:tblPr>
              <a:tblGrid>
                <a:gridCol w="2569028">
                  <a:extLst>
                    <a:ext uri="{9D8B030D-6E8A-4147-A177-3AD203B41FA5}">
                      <a16:colId xmlns:a16="http://schemas.microsoft.com/office/drawing/2014/main" val="1428271136"/>
                    </a:ext>
                  </a:extLst>
                </a:gridCol>
                <a:gridCol w="2569028">
                  <a:extLst>
                    <a:ext uri="{9D8B030D-6E8A-4147-A177-3AD203B41FA5}">
                      <a16:colId xmlns:a16="http://schemas.microsoft.com/office/drawing/2014/main" val="3603544362"/>
                    </a:ext>
                  </a:extLst>
                </a:gridCol>
                <a:gridCol w="2569028">
                  <a:extLst>
                    <a:ext uri="{9D8B030D-6E8A-4147-A177-3AD203B41FA5}">
                      <a16:colId xmlns:a16="http://schemas.microsoft.com/office/drawing/2014/main" val="148301186"/>
                    </a:ext>
                  </a:extLst>
                </a:gridCol>
                <a:gridCol w="2569028">
                  <a:extLst>
                    <a:ext uri="{9D8B030D-6E8A-4147-A177-3AD203B41FA5}">
                      <a16:colId xmlns:a16="http://schemas.microsoft.com/office/drawing/2014/main" val="3857523977"/>
                    </a:ext>
                  </a:extLst>
                </a:gridCol>
              </a:tblGrid>
              <a:tr h="479804">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79804">
                <a:tc>
                  <a:txBody>
                    <a:bodyPr/>
                    <a:lstStyle/>
                    <a:p>
                      <a:r>
                        <a:rPr lang="en-US" sz="2000" b="1"/>
                        <a:t>Race</a:t>
                      </a:r>
                    </a:p>
                  </a:txBody>
                  <a:tcPr anchor="ctr"/>
                </a:tc>
                <a:tc>
                  <a:txBody>
                    <a:bodyPr/>
                    <a:lstStyle/>
                    <a:p>
                      <a:pPr algn="ctr"/>
                      <a:r>
                        <a:rPr lang="en-US" sz="2000"/>
                        <a:t>99.79%</a:t>
                      </a:r>
                    </a:p>
                  </a:txBody>
                  <a:tcPr anchor="ctr"/>
                </a:tc>
                <a:tc>
                  <a:txBody>
                    <a:bodyPr/>
                    <a:lstStyle/>
                    <a:p>
                      <a:pPr algn="ctr"/>
                      <a:r>
                        <a:rPr lang="en-US" sz="2000"/>
                        <a:t>Maintain</a:t>
                      </a:r>
                    </a:p>
                  </a:txBody>
                  <a:tcPr anchor="ctr"/>
                </a:tc>
                <a:tc>
                  <a:txBody>
                    <a:bodyPr/>
                    <a:lstStyle/>
                    <a:p>
                      <a:pPr algn="ctr"/>
                      <a:r>
                        <a:rPr lang="en-US" sz="2000"/>
                        <a:t>99.83%</a:t>
                      </a:r>
                    </a:p>
                  </a:txBody>
                  <a:tcPr anchor="ctr"/>
                </a:tc>
                <a:extLst>
                  <a:ext uri="{0D108BD9-81ED-4DB2-BD59-A6C34878D82A}">
                    <a16:rowId xmlns:a16="http://schemas.microsoft.com/office/drawing/2014/main" val="3988063422"/>
                  </a:ext>
                </a:extLst>
              </a:tr>
              <a:tr h="479804">
                <a:tc>
                  <a:txBody>
                    <a:bodyPr/>
                    <a:lstStyle/>
                    <a:p>
                      <a:r>
                        <a:rPr lang="en-US" sz="2000" b="1"/>
                        <a:t>Ethnicity</a:t>
                      </a:r>
                    </a:p>
                  </a:txBody>
                  <a:tcPr anchor="ctr"/>
                </a:tc>
                <a:tc>
                  <a:txBody>
                    <a:bodyPr/>
                    <a:lstStyle/>
                    <a:p>
                      <a:pPr algn="ctr"/>
                      <a:r>
                        <a:rPr lang="en-US" sz="2000"/>
                        <a:t>96.9%</a:t>
                      </a:r>
                    </a:p>
                  </a:txBody>
                  <a:tcPr anchor="ctr"/>
                </a:tc>
                <a:tc>
                  <a:txBody>
                    <a:bodyPr/>
                    <a:lstStyle/>
                    <a:p>
                      <a:pPr algn="ctr"/>
                      <a:r>
                        <a:rPr lang="en-US" sz="2000"/>
                        <a:t>Maintain</a:t>
                      </a:r>
                    </a:p>
                  </a:txBody>
                  <a:tcPr anchor="ctr"/>
                </a:tc>
                <a:tc>
                  <a:txBody>
                    <a:bodyPr/>
                    <a:lstStyle/>
                    <a:p>
                      <a:pPr algn="ctr"/>
                      <a:r>
                        <a:rPr lang="en-US" sz="2000"/>
                        <a:t>99.67%</a:t>
                      </a:r>
                    </a:p>
                  </a:txBody>
                  <a:tcPr anchor="ctr"/>
                </a:tc>
                <a:extLst>
                  <a:ext uri="{0D108BD9-81ED-4DB2-BD59-A6C34878D82A}">
                    <a16:rowId xmlns:a16="http://schemas.microsoft.com/office/drawing/2014/main" val="3205800097"/>
                  </a:ext>
                </a:extLst>
              </a:tr>
              <a:tr h="479804">
                <a:tc>
                  <a:txBody>
                    <a:bodyPr/>
                    <a:lstStyle/>
                    <a:p>
                      <a:r>
                        <a:rPr lang="en-US" sz="2000" b="1"/>
                        <a:t>Language</a:t>
                      </a:r>
                    </a:p>
                  </a:txBody>
                  <a:tcPr anchor="ctr"/>
                </a:tc>
                <a:tc>
                  <a:txBody>
                    <a:bodyPr/>
                    <a:lstStyle/>
                    <a:p>
                      <a:pPr algn="ctr"/>
                      <a:r>
                        <a:rPr lang="en-US" sz="2000"/>
                        <a:t>91.74%</a:t>
                      </a:r>
                    </a:p>
                  </a:txBody>
                  <a:tcPr anchor="ctr"/>
                </a:tc>
                <a:tc>
                  <a:txBody>
                    <a:bodyPr/>
                    <a:lstStyle/>
                    <a:p>
                      <a:pPr algn="ctr"/>
                      <a:r>
                        <a:rPr lang="en-US" sz="2000"/>
                        <a:t>Increase by 5%</a:t>
                      </a:r>
                    </a:p>
                  </a:txBody>
                  <a:tcPr anchor="ctr"/>
                </a:tc>
                <a:tc>
                  <a:txBody>
                    <a:bodyPr/>
                    <a:lstStyle/>
                    <a:p>
                      <a:pPr algn="ctr"/>
                      <a:r>
                        <a:rPr lang="en-US" sz="2000"/>
                        <a:t>98.51%</a:t>
                      </a:r>
                    </a:p>
                  </a:txBody>
                  <a:tcPr anchor="ctr"/>
                </a:tc>
                <a:extLst>
                  <a:ext uri="{0D108BD9-81ED-4DB2-BD59-A6C34878D82A}">
                    <a16:rowId xmlns:a16="http://schemas.microsoft.com/office/drawing/2014/main" val="2748646459"/>
                  </a:ext>
                </a:extLst>
              </a:tr>
              <a:tr h="619499">
                <a:tc>
                  <a:txBody>
                    <a:bodyPr/>
                    <a:lstStyle/>
                    <a:p>
                      <a:r>
                        <a:rPr lang="en-US" sz="2000" b="1"/>
                        <a:t>Sexual Orientation</a:t>
                      </a:r>
                    </a:p>
                  </a:txBody>
                  <a:tcPr anchor="ctr"/>
                </a:tc>
                <a:tc>
                  <a:txBody>
                    <a:bodyPr/>
                    <a:lstStyle/>
                    <a:p>
                      <a:pPr algn="ctr"/>
                      <a:r>
                        <a:rPr lang="en-US" sz="2000"/>
                        <a:t>89.87%</a:t>
                      </a:r>
                    </a:p>
                  </a:txBody>
                  <a:tcPr anchor="ctr"/>
                </a:tc>
                <a:tc>
                  <a:txBody>
                    <a:bodyPr/>
                    <a:lstStyle/>
                    <a:p>
                      <a:pPr algn="ctr"/>
                      <a:r>
                        <a:rPr lang="en-US" sz="2000"/>
                        <a:t>Increase by 5%</a:t>
                      </a:r>
                    </a:p>
                  </a:txBody>
                  <a:tcPr anchor="ctr"/>
                </a:tc>
                <a:tc>
                  <a:txBody>
                    <a:bodyPr/>
                    <a:lstStyle/>
                    <a:p>
                      <a:pPr algn="ctr"/>
                      <a:r>
                        <a:rPr lang="en-US" sz="2000"/>
                        <a:t>98.34%</a:t>
                      </a:r>
                    </a:p>
                  </a:txBody>
                  <a:tcPr anchor="ctr"/>
                </a:tc>
                <a:extLst>
                  <a:ext uri="{0D108BD9-81ED-4DB2-BD59-A6C34878D82A}">
                    <a16:rowId xmlns:a16="http://schemas.microsoft.com/office/drawing/2014/main" val="1026086705"/>
                  </a:ext>
                </a:extLst>
              </a:tr>
              <a:tr h="619499">
                <a:tc>
                  <a:txBody>
                    <a:bodyPr/>
                    <a:lstStyle/>
                    <a:p>
                      <a:r>
                        <a:rPr lang="en-US" sz="2000" b="1"/>
                        <a:t>Gender Identity</a:t>
                      </a:r>
                    </a:p>
                  </a:txBody>
                  <a:tcPr anchor="ctr"/>
                </a:tc>
                <a:tc>
                  <a:txBody>
                    <a:bodyPr/>
                    <a:lstStyle/>
                    <a:p>
                      <a:pPr algn="ctr"/>
                      <a:r>
                        <a:rPr lang="en-US" sz="2000"/>
                        <a:t>91.47%</a:t>
                      </a:r>
                    </a:p>
                  </a:txBody>
                  <a:tcPr anchor="ctr"/>
                </a:tc>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2000"/>
                        <a:t>Increase by 5%</a:t>
                      </a:r>
                    </a:p>
                  </a:txBody>
                  <a:tcPr anchor="ctr"/>
                </a:tc>
                <a:tc>
                  <a:txBody>
                    <a:bodyPr/>
                    <a:lstStyle/>
                    <a:p>
                      <a:pPr algn="ctr"/>
                      <a:r>
                        <a:rPr lang="en-US" sz="2000"/>
                        <a:t>98.34%</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9303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B9BA26-094B-D675-D687-4FE061B8E6EF}"/>
              </a:ext>
            </a:extLst>
          </p:cNvPr>
          <p:cNvSpPr txBox="1"/>
          <p:nvPr/>
        </p:nvSpPr>
        <p:spPr>
          <a:xfrm>
            <a:off x="693095" y="852652"/>
            <a:ext cx="6172200" cy="461665"/>
          </a:xfrm>
          <a:prstGeom prst="rect">
            <a:avLst/>
          </a:prstGeom>
          <a:noFill/>
        </p:spPr>
        <p:txBody>
          <a:bodyPr wrap="square" lIns="91440" tIns="45720" rIns="91440" bIns="45720" anchor="t">
            <a:spAutoFit/>
          </a:bodyPr>
          <a:lstStyle/>
          <a:p>
            <a:r>
              <a:rPr lang="en-US" sz="2400" b="1" i="0" u="none" strike="noStrike">
                <a:effectLst/>
                <a:highlight>
                  <a:srgbClr val="F2F2F2"/>
                </a:highlight>
                <a:latin typeface="Aptos Narrow"/>
              </a:rPr>
              <a:t>Front Desk Workflow</a:t>
            </a:r>
            <a:r>
              <a:rPr lang="en-US" sz="2400" b="1"/>
              <a:t> </a:t>
            </a:r>
          </a:p>
        </p:txBody>
      </p:sp>
      <p:sp>
        <p:nvSpPr>
          <p:cNvPr id="6" name="TextBox 5">
            <a:extLst>
              <a:ext uri="{FF2B5EF4-FFF2-40B4-BE49-F238E27FC236}">
                <a16:creationId xmlns:a16="http://schemas.microsoft.com/office/drawing/2014/main" id="{34D29B9C-61E5-95AB-E4AC-6A6D2D6581AA}"/>
              </a:ext>
            </a:extLst>
          </p:cNvPr>
          <p:cNvSpPr txBox="1"/>
          <p:nvPr/>
        </p:nvSpPr>
        <p:spPr>
          <a:xfrm>
            <a:off x="693095" y="1403288"/>
            <a:ext cx="10258440" cy="4339650"/>
          </a:xfrm>
          <a:prstGeom prst="rect">
            <a:avLst/>
          </a:prstGeom>
          <a:noFill/>
        </p:spPr>
        <p:txBody>
          <a:bodyPr wrap="square" lIns="91440" tIns="45720" rIns="91440" bIns="45720" anchor="t">
            <a:spAutoFit/>
          </a:bodyPr>
          <a:lstStyle/>
          <a:p>
            <a:r>
              <a:rPr lang="en-US" sz="2400">
                <a:solidFill>
                  <a:schemeClr val="accent1"/>
                </a:solidFill>
              </a:rPr>
              <a:t>How do you collect REL/and SOGI data? </a:t>
            </a:r>
            <a:endParaRPr lang="en-US" sz="2400">
              <a:solidFill>
                <a:schemeClr val="accent1"/>
              </a:solidFill>
              <a:ea typeface="Calibri"/>
              <a:cs typeface="Calibri"/>
            </a:endParaRPr>
          </a:p>
          <a:p>
            <a:pPr marL="285750" indent="-285750">
              <a:buFont typeface="Arial" panose="020B0604020202020204" pitchFamily="34" charset="0"/>
              <a:buChar char="•"/>
            </a:pPr>
            <a:r>
              <a:rPr lang="en-US" sz="2400">
                <a:solidFill>
                  <a:schemeClr val="accent1"/>
                </a:solidFill>
              </a:rPr>
              <a:t> </a:t>
            </a:r>
            <a:r>
              <a:rPr lang="en-US" sz="2400">
                <a:solidFill>
                  <a:schemeClr val="accent1"/>
                </a:solidFill>
                <a:latin typeface="Calibri"/>
                <a:ea typeface="Calibri"/>
                <a:cs typeface="Calibri"/>
              </a:rPr>
              <a:t>Front desk staff is collecting the data, if anything is missing Dr. Khan will ask about missing data</a:t>
            </a:r>
          </a:p>
          <a:p>
            <a:pPr marL="285750" indent="-285750">
              <a:buFont typeface="Arial" panose="020B0604020202020204" pitchFamily="34" charset="0"/>
              <a:buChar char="•"/>
            </a:pPr>
            <a:r>
              <a:rPr lang="en-US" sz="2400">
                <a:solidFill>
                  <a:schemeClr val="accent1"/>
                </a:solidFill>
                <a:latin typeface="Calibri"/>
                <a:ea typeface="Calibri"/>
                <a:cs typeface="Calibri"/>
              </a:rPr>
              <a:t>Jackie, at front desk, is very comfortable asking questions; trust with patients after working with them for many years</a:t>
            </a:r>
          </a:p>
          <a:p>
            <a:endParaRPr lang="en-US" sz="2400">
              <a:solidFill>
                <a:schemeClr val="accent1"/>
              </a:solidFill>
              <a:latin typeface="Calibri" panose="020F0502020204030204" pitchFamily="34" charset="0"/>
              <a:ea typeface="Calibri"/>
              <a:cs typeface="Calibri"/>
            </a:endParaRPr>
          </a:p>
          <a:p>
            <a:r>
              <a:rPr lang="en-US" sz="2400">
                <a:solidFill>
                  <a:schemeClr val="accent1"/>
                </a:solidFill>
              </a:rPr>
              <a:t>What has changed to be more successful? / Tools used </a:t>
            </a:r>
            <a:endParaRPr lang="en-US" sz="2400">
              <a:solidFill>
                <a:schemeClr val="accent1"/>
              </a:solidFill>
              <a:ea typeface="Calibri"/>
              <a:cs typeface="Calibri"/>
            </a:endParaRPr>
          </a:p>
          <a:p>
            <a:pPr marL="285750" indent="-285750">
              <a:buFont typeface="Arial" panose="020B0604020202020204" pitchFamily="34" charset="0"/>
              <a:buChar char="•"/>
            </a:pPr>
            <a:r>
              <a:rPr lang="en-US" sz="2400">
                <a:latin typeface="Calibri" panose="020F0502020204030204" pitchFamily="34" charset="0"/>
              </a:rPr>
              <a:t>In beginning, questions asked verbally, but some patients uncomfortable</a:t>
            </a:r>
          </a:p>
          <a:p>
            <a:pPr marL="285750" indent="-285750">
              <a:buFont typeface="Arial" panose="020B0604020202020204" pitchFamily="34" charset="0"/>
              <a:buChar char="•"/>
            </a:pPr>
            <a:r>
              <a:rPr lang="en-US" sz="2400">
                <a:latin typeface="Calibri" panose="020F0502020204030204" pitchFamily="34" charset="0"/>
              </a:rPr>
              <a:t>As of June, started using laminated forms for those patients who didn’t wish to disclose REL/SOGI information at front desk </a:t>
            </a:r>
            <a:r>
              <a:rPr lang="en-US" sz="2400">
                <a:effectLst/>
                <a:latin typeface="Calibri" panose="020F0502020204030204" pitchFamily="34" charset="0"/>
                <a:ea typeface="Times New Roman" panose="02020603050405020304" pitchFamily="18" charset="0"/>
              </a:rPr>
              <a:t>verbally at check in</a:t>
            </a:r>
          </a:p>
          <a:p>
            <a:pPr marL="285750" indent="-285750">
              <a:buFont typeface="Arial" panose="020B0604020202020204" pitchFamily="34" charset="0"/>
              <a:buChar char="•"/>
            </a:pPr>
            <a:endParaRPr lang="en-US">
              <a:solidFill>
                <a:schemeClr val="accent6"/>
              </a:solidFill>
              <a:latin typeface="Calibri" panose="020F0502020204030204" pitchFamily="34" charset="0"/>
            </a:endParaRPr>
          </a:p>
          <a:p>
            <a:pPr marL="285750" indent="-285750">
              <a:buFont typeface="Arial" panose="020B0604020202020204" pitchFamily="34" charset="0"/>
              <a:buChar char="•"/>
            </a:pPr>
            <a:endParaRPr lang="en-US">
              <a:solidFill>
                <a:schemeClr val="accent6"/>
              </a:solidFill>
              <a:latin typeface="Calibri" panose="020F0502020204030204" pitchFamily="34" charset="0"/>
            </a:endParaRPr>
          </a:p>
        </p:txBody>
      </p:sp>
      <p:sp>
        <p:nvSpPr>
          <p:cNvPr id="10" name="Title 1">
            <a:extLst>
              <a:ext uri="{FF2B5EF4-FFF2-40B4-BE49-F238E27FC236}">
                <a16:creationId xmlns:a16="http://schemas.microsoft.com/office/drawing/2014/main" id="{AB51B41C-EFD5-445D-89D4-E9F2A53F147A}"/>
              </a:ext>
            </a:extLst>
          </p:cNvPr>
          <p:cNvSpPr txBox="1">
            <a:spLocks/>
          </p:cNvSpPr>
          <p:nvPr/>
        </p:nvSpPr>
        <p:spPr>
          <a:xfrm>
            <a:off x="410904" y="0"/>
            <a:ext cx="8800829" cy="678621"/>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b="1">
                <a:solidFill>
                  <a:schemeClr val="accent1"/>
                </a:solidFill>
              </a:rPr>
              <a:t>Ocean Medical Practice, Inc</a:t>
            </a:r>
            <a:endParaRPr lang="en-US" sz="3600">
              <a:solidFill>
                <a:schemeClr val="accent1"/>
              </a:solidFill>
              <a:ea typeface="Calibri"/>
              <a:cs typeface="Calibri"/>
            </a:endParaRPr>
          </a:p>
        </p:txBody>
      </p:sp>
    </p:spTree>
    <p:extLst>
      <p:ext uri="{BB962C8B-B14F-4D97-AF65-F5344CB8AC3E}">
        <p14:creationId xmlns:p14="http://schemas.microsoft.com/office/powerpoint/2010/main" val="1895806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415742" y="-136761"/>
            <a:ext cx="7454629" cy="1049005"/>
          </a:xfrm>
        </p:spPr>
        <p:txBody>
          <a:bodyPr>
            <a:normAutofit/>
          </a:bodyPr>
          <a:lstStyle/>
          <a:p>
            <a:r>
              <a:rPr lang="en-US" sz="3600" b="1"/>
              <a:t>Pilgrim Park Physicians</a:t>
            </a:r>
            <a:endParaRPr lang="en-US" sz="4000"/>
          </a:p>
        </p:txBody>
      </p:sp>
      <p:sp>
        <p:nvSpPr>
          <p:cNvPr id="3" name="TextBox 2">
            <a:extLst>
              <a:ext uri="{FF2B5EF4-FFF2-40B4-BE49-F238E27FC236}">
                <a16:creationId xmlns:a16="http://schemas.microsoft.com/office/drawing/2014/main" id="{85F3F02F-A5A7-D107-4F73-2AE3D2902341}"/>
              </a:ext>
            </a:extLst>
          </p:cNvPr>
          <p:cNvSpPr txBox="1"/>
          <p:nvPr/>
        </p:nvSpPr>
        <p:spPr>
          <a:xfrm>
            <a:off x="516957" y="942099"/>
            <a:ext cx="5579043" cy="1446550"/>
          </a:xfrm>
          <a:prstGeom prst="rect">
            <a:avLst/>
          </a:prstGeom>
          <a:noFill/>
        </p:spPr>
        <p:txBody>
          <a:bodyPr wrap="square" rtlCol="0">
            <a:spAutoFit/>
          </a:bodyPr>
          <a:lstStyle/>
          <a:p>
            <a:r>
              <a:rPr lang="en-US" sz="2800" b="1"/>
              <a:t>Practice Team</a:t>
            </a:r>
          </a:p>
          <a:p>
            <a:r>
              <a:rPr lang="en-US" sz="2000"/>
              <a:t>Joseph Grande, Provider</a:t>
            </a:r>
          </a:p>
          <a:p>
            <a:r>
              <a:rPr lang="en-US" sz="2000"/>
              <a:t>Susan Clark, Medical Receptionist</a:t>
            </a:r>
          </a:p>
          <a:p>
            <a:r>
              <a:rPr lang="en-US" sz="2000"/>
              <a:t>Thomas Lindquist, QI Specialist</a:t>
            </a:r>
          </a:p>
        </p:txBody>
      </p:sp>
      <p:sp>
        <p:nvSpPr>
          <p:cNvPr id="4" name="TextBox 3">
            <a:extLst>
              <a:ext uri="{FF2B5EF4-FFF2-40B4-BE49-F238E27FC236}">
                <a16:creationId xmlns:a16="http://schemas.microsoft.com/office/drawing/2014/main" id="{3F3970DC-AF1F-C261-5705-C8F673EB8E0E}"/>
              </a:ext>
            </a:extLst>
          </p:cNvPr>
          <p:cNvSpPr txBox="1"/>
          <p:nvPr/>
        </p:nvSpPr>
        <p:spPr>
          <a:xfrm>
            <a:off x="6924471" y="1019583"/>
            <a:ext cx="3635829" cy="1169551"/>
          </a:xfrm>
          <a:prstGeom prst="rect">
            <a:avLst/>
          </a:prstGeom>
          <a:noFill/>
        </p:spPr>
        <p:txBody>
          <a:bodyPr wrap="square" rtlCol="0">
            <a:spAutoFit/>
          </a:bodyPr>
          <a:lstStyle/>
          <a:p>
            <a:r>
              <a:rPr lang="en-US" sz="2800" b="1"/>
              <a:t>Practice Facilitator</a:t>
            </a:r>
          </a:p>
          <a:p>
            <a:r>
              <a:rPr lang="en-US" sz="2400"/>
              <a:t>Sue Dettling</a:t>
            </a:r>
          </a:p>
          <a:p>
            <a:endParaRPr lang="en-US"/>
          </a:p>
        </p:txBody>
      </p:sp>
      <p:graphicFrame>
        <p:nvGraphicFramePr>
          <p:cNvPr id="7" name="Table 6">
            <a:extLst>
              <a:ext uri="{FF2B5EF4-FFF2-40B4-BE49-F238E27FC236}">
                <a16:creationId xmlns:a16="http://schemas.microsoft.com/office/drawing/2014/main" id="{BD0115E7-A09E-5023-E4FF-9DC9921B42D5}"/>
              </a:ext>
            </a:extLst>
          </p:cNvPr>
          <p:cNvGraphicFramePr>
            <a:graphicFrameLocks noGrp="1"/>
          </p:cNvGraphicFramePr>
          <p:nvPr>
            <p:extLst>
              <p:ext uri="{D42A27DB-BD31-4B8C-83A1-F6EECF244321}">
                <p14:modId xmlns:p14="http://schemas.microsoft.com/office/powerpoint/2010/main" val="4170406053"/>
              </p:ext>
            </p:extLst>
          </p:nvPr>
        </p:nvGraphicFramePr>
        <p:xfrm>
          <a:off x="631371" y="2545606"/>
          <a:ext cx="10450284" cy="3214114"/>
        </p:xfrm>
        <a:graphic>
          <a:graphicData uri="http://schemas.openxmlformats.org/drawingml/2006/table">
            <a:tbl>
              <a:tblPr firstRow="1" bandRow="1">
                <a:tableStyleId>{5C22544A-7EE6-4342-B048-85BDC9FD1C3A}</a:tableStyleId>
              </a:tblPr>
              <a:tblGrid>
                <a:gridCol w="2130117">
                  <a:extLst>
                    <a:ext uri="{9D8B030D-6E8A-4147-A177-3AD203B41FA5}">
                      <a16:colId xmlns:a16="http://schemas.microsoft.com/office/drawing/2014/main" val="1428271136"/>
                    </a:ext>
                  </a:extLst>
                </a:gridCol>
                <a:gridCol w="2249424">
                  <a:extLst>
                    <a:ext uri="{9D8B030D-6E8A-4147-A177-3AD203B41FA5}">
                      <a16:colId xmlns:a16="http://schemas.microsoft.com/office/drawing/2014/main" val="3603544362"/>
                    </a:ext>
                  </a:extLst>
                </a:gridCol>
                <a:gridCol w="3458172">
                  <a:extLst>
                    <a:ext uri="{9D8B030D-6E8A-4147-A177-3AD203B41FA5}">
                      <a16:colId xmlns:a16="http://schemas.microsoft.com/office/drawing/2014/main" val="148301186"/>
                    </a:ext>
                  </a:extLst>
                </a:gridCol>
                <a:gridCol w="2612571">
                  <a:extLst>
                    <a:ext uri="{9D8B030D-6E8A-4147-A177-3AD203B41FA5}">
                      <a16:colId xmlns:a16="http://schemas.microsoft.com/office/drawing/2014/main" val="3857523977"/>
                    </a:ext>
                  </a:extLst>
                </a:gridCol>
              </a:tblGrid>
              <a:tr h="521149">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521149">
                <a:tc>
                  <a:txBody>
                    <a:bodyPr/>
                    <a:lstStyle/>
                    <a:p>
                      <a:r>
                        <a:rPr lang="en-US" sz="2000" b="1"/>
                        <a:t>Race</a:t>
                      </a:r>
                    </a:p>
                  </a:txBody>
                  <a:tcPr anchor="ctr"/>
                </a:tc>
                <a:tc>
                  <a:txBody>
                    <a:bodyPr/>
                    <a:lstStyle/>
                    <a:p>
                      <a:pPr algn="ctr"/>
                      <a:r>
                        <a:rPr lang="en-US" sz="2000"/>
                        <a:t>81.98%</a:t>
                      </a:r>
                    </a:p>
                  </a:txBody>
                  <a:tcPr anchor="ctr"/>
                </a:tc>
                <a:tc>
                  <a:txBody>
                    <a:bodyPr/>
                    <a:lstStyle/>
                    <a:p>
                      <a:pPr algn="ctr"/>
                      <a:r>
                        <a:rPr lang="en-US" sz="2000"/>
                        <a:t>Increase by 15% to 95%</a:t>
                      </a:r>
                    </a:p>
                  </a:txBody>
                  <a:tcPr anchor="ctr"/>
                </a:tc>
                <a:tc>
                  <a:txBody>
                    <a:bodyPr/>
                    <a:lstStyle/>
                    <a:p>
                      <a:pPr algn="ctr"/>
                      <a:r>
                        <a:rPr lang="en-US" sz="2000"/>
                        <a:t>96.65%</a:t>
                      </a:r>
                    </a:p>
                  </a:txBody>
                  <a:tcPr anchor="ctr"/>
                </a:tc>
                <a:extLst>
                  <a:ext uri="{0D108BD9-81ED-4DB2-BD59-A6C34878D82A}">
                    <a16:rowId xmlns:a16="http://schemas.microsoft.com/office/drawing/2014/main" val="3988063422"/>
                  </a:ext>
                </a:extLst>
              </a:tr>
              <a:tr h="521149">
                <a:tc>
                  <a:txBody>
                    <a:bodyPr/>
                    <a:lstStyle/>
                    <a:p>
                      <a:r>
                        <a:rPr lang="en-US" sz="2000" b="1"/>
                        <a:t>Ethnicity</a:t>
                      </a:r>
                    </a:p>
                  </a:txBody>
                  <a:tcPr anchor="ctr"/>
                </a:tc>
                <a:tc>
                  <a:txBody>
                    <a:bodyPr/>
                    <a:lstStyle/>
                    <a:p>
                      <a:pPr algn="ctr"/>
                      <a:r>
                        <a:rPr lang="en-US" sz="2000"/>
                        <a:t>97.59%</a:t>
                      </a:r>
                    </a:p>
                  </a:txBody>
                  <a:tcPr anchor="ctr"/>
                </a:tc>
                <a:tc>
                  <a:txBody>
                    <a:bodyPr/>
                    <a:lstStyle/>
                    <a:p>
                      <a:pPr algn="ctr"/>
                      <a:r>
                        <a:rPr lang="en-US" sz="2000"/>
                        <a:t>Increase by 1% to 99%</a:t>
                      </a:r>
                    </a:p>
                  </a:txBody>
                  <a:tcPr anchor="ctr"/>
                </a:tc>
                <a:tc>
                  <a:txBody>
                    <a:bodyPr/>
                    <a:lstStyle/>
                    <a:p>
                      <a:pPr algn="ctr"/>
                      <a:r>
                        <a:rPr lang="en-US" sz="2000"/>
                        <a:t>98.59%</a:t>
                      </a:r>
                    </a:p>
                  </a:txBody>
                  <a:tcPr anchor="ctr"/>
                </a:tc>
                <a:extLst>
                  <a:ext uri="{0D108BD9-81ED-4DB2-BD59-A6C34878D82A}">
                    <a16:rowId xmlns:a16="http://schemas.microsoft.com/office/drawing/2014/main" val="3205800097"/>
                  </a:ext>
                </a:extLst>
              </a:tr>
              <a:tr h="521149">
                <a:tc>
                  <a:txBody>
                    <a:bodyPr/>
                    <a:lstStyle/>
                    <a:p>
                      <a:r>
                        <a:rPr lang="en-US" sz="2000" b="1"/>
                        <a:t>Language</a:t>
                      </a:r>
                    </a:p>
                  </a:txBody>
                  <a:tcPr anchor="ctr"/>
                </a:tc>
                <a:tc>
                  <a:txBody>
                    <a:bodyPr/>
                    <a:lstStyle/>
                    <a:p>
                      <a:pPr algn="ctr"/>
                      <a:r>
                        <a:rPr lang="en-US" sz="2000"/>
                        <a:t>99.62%</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477851">
                <a:tc>
                  <a:txBody>
                    <a:bodyPr/>
                    <a:lstStyle/>
                    <a:p>
                      <a:r>
                        <a:rPr lang="en-US" sz="2000" b="1"/>
                        <a:t>Sexual Orientation</a:t>
                      </a:r>
                    </a:p>
                  </a:txBody>
                  <a:tcPr anchor="ctr"/>
                </a:tc>
                <a:tc>
                  <a:txBody>
                    <a:bodyPr/>
                    <a:lstStyle/>
                    <a:p>
                      <a:pPr algn="ctr"/>
                      <a:r>
                        <a:rPr lang="en-US" sz="2000"/>
                        <a:t>10.8%</a:t>
                      </a:r>
                    </a:p>
                  </a:txBody>
                  <a:tcPr anchor="ctr"/>
                </a:tc>
                <a:tc>
                  <a:txBody>
                    <a:bodyPr/>
                    <a:lstStyle/>
                    <a:p>
                      <a:pPr algn="ctr"/>
                      <a:r>
                        <a:rPr lang="en-US" sz="2000"/>
                        <a:t>Increase by 128% to 50%</a:t>
                      </a:r>
                    </a:p>
                  </a:txBody>
                  <a:tcPr anchor="ctr"/>
                </a:tc>
                <a:tc>
                  <a:txBody>
                    <a:bodyPr/>
                    <a:lstStyle/>
                    <a:p>
                      <a:pPr algn="ctr"/>
                      <a:r>
                        <a:rPr lang="en-US" sz="2000"/>
                        <a:t>82.72%</a:t>
                      </a:r>
                    </a:p>
                  </a:txBody>
                  <a:tcPr anchor="ctr"/>
                </a:tc>
                <a:extLst>
                  <a:ext uri="{0D108BD9-81ED-4DB2-BD59-A6C34878D82A}">
                    <a16:rowId xmlns:a16="http://schemas.microsoft.com/office/drawing/2014/main" val="1026086705"/>
                  </a:ext>
                </a:extLst>
              </a:tr>
              <a:tr h="428478">
                <a:tc>
                  <a:txBody>
                    <a:bodyPr/>
                    <a:lstStyle/>
                    <a:p>
                      <a:r>
                        <a:rPr lang="en-US" sz="2000" b="1"/>
                        <a:t>Gender Identity</a:t>
                      </a:r>
                    </a:p>
                  </a:txBody>
                  <a:tcPr anchor="ctr"/>
                </a:tc>
                <a:tc>
                  <a:txBody>
                    <a:bodyPr/>
                    <a:lstStyle/>
                    <a:p>
                      <a:pPr algn="ctr"/>
                      <a:r>
                        <a:rPr lang="en-US" sz="2000"/>
                        <a:t>13.93%</a:t>
                      </a:r>
                    </a:p>
                  </a:txBody>
                  <a:tcPr anchor="ctr"/>
                </a:tc>
                <a:tc>
                  <a:txBody>
                    <a:bodyPr/>
                    <a:lstStyle/>
                    <a:p>
                      <a:pPr algn="ctr"/>
                      <a:r>
                        <a:rPr lang="en-US" sz="2000"/>
                        <a:t>Increase by 112% to 50%</a:t>
                      </a:r>
                    </a:p>
                  </a:txBody>
                  <a:tcPr anchor="ctr"/>
                </a:tc>
                <a:tc>
                  <a:txBody>
                    <a:bodyPr/>
                    <a:lstStyle/>
                    <a:p>
                      <a:pPr algn="ctr"/>
                      <a:r>
                        <a:rPr lang="en-US" sz="2000"/>
                        <a:t>83.6%</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371551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371360" y="129577"/>
            <a:ext cx="10515601" cy="591784"/>
          </a:xfrm>
          <a:prstGeom prst="rect">
            <a:avLst/>
          </a:prstGeom>
        </p:spPr>
        <p:txBody>
          <a:bodyPr vert="horz" lIns="91440" tIns="45720" rIns="91440" bIns="45720" rtlCol="0" anchor="ctr">
            <a:normAutofit fontScale="925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Calibri" panose="020F0502020204030204"/>
                <a:ea typeface="+mj-ea"/>
                <a:cs typeface="+mj-cs"/>
              </a:rPr>
              <a:t>Pilgrim Park Physicians</a:t>
            </a:r>
            <a:endParaRPr kumimoji="0" lang="en-US" sz="4401" b="1" i="0" u="none" strike="noStrike" kern="1200" cap="none" spc="0" normalizeH="0" baseline="0" noProof="0">
              <a:ln>
                <a:noFill/>
              </a:ln>
              <a:solidFill>
                <a:srgbClr val="0070C0"/>
              </a:solidFill>
              <a:effectLst/>
              <a:uLnTx/>
              <a:uFillTx/>
              <a:latin typeface="Calibri" panose="020F0502020204030204"/>
              <a:ea typeface="+mj-ea"/>
              <a:cs typeface="+mj-cs"/>
            </a:endParaRPr>
          </a:p>
        </p:txBody>
      </p:sp>
      <p:sp>
        <p:nvSpPr>
          <p:cNvPr id="5" name="TextBox 4">
            <a:extLst>
              <a:ext uri="{FF2B5EF4-FFF2-40B4-BE49-F238E27FC236}">
                <a16:creationId xmlns:a16="http://schemas.microsoft.com/office/drawing/2014/main" id="{56E9D30F-43E4-61CF-7F9B-31BF95C0A622}"/>
              </a:ext>
            </a:extLst>
          </p:cNvPr>
          <p:cNvSpPr txBox="1"/>
          <p:nvPr/>
        </p:nvSpPr>
        <p:spPr>
          <a:xfrm>
            <a:off x="371361" y="982015"/>
            <a:ext cx="6172200"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highlight>
                  <a:srgbClr val="F2F2F2"/>
                </a:highlight>
                <a:uLnTx/>
                <a:uFillTx/>
                <a:latin typeface="Aptos Narrow"/>
              </a:rPr>
              <a:t>Provider Exam Room Workflow</a:t>
            </a:r>
            <a:r>
              <a:rPr kumimoji="0" lang="en-US" sz="2400" b="1" i="0" u="none" strike="noStrike" kern="1200" cap="none" spc="0" normalizeH="0" baseline="0" noProof="0">
                <a:ln>
                  <a:noFill/>
                </a:ln>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8C9CA93F-795B-6903-4537-F04C228B05AE}"/>
              </a:ext>
            </a:extLst>
          </p:cNvPr>
          <p:cNvSpPr txBox="1"/>
          <p:nvPr/>
        </p:nvSpPr>
        <p:spPr>
          <a:xfrm>
            <a:off x="371361" y="1703144"/>
            <a:ext cx="10756887" cy="495520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Aptos Narrow"/>
              </a:rPr>
              <a:t>What works well with the provider asking the SOGI questions in privacy of exam room vs. front desk?</a:t>
            </a:r>
            <a:endParaRPr lang="en-US" sz="2400" b="1" i="0" u="none" strike="noStrike" kern="1200" cap="none" spc="0" normalizeH="0" baseline="0" noProof="0">
              <a:ln>
                <a:noFill/>
              </a:ln>
              <a:effectLst/>
              <a:uLnTx/>
              <a:uFillTx/>
              <a:latin typeface="Aptos Narrow"/>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Patients appreciate the privacy and 1:1 time with provider</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Small office doesn’t have much privacy</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Long standing trust of patients with Dr. Grande – they are more comfortable </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Practice also had SOGI training (virtual) </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Sometimes use the patient registration form with REL/SOGI questions</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22 patient surveys collected - majority comfortable reporting to staff or doctor, but </a:t>
            </a:r>
            <a:r>
              <a:rPr kumimoji="0" lang="en-US" sz="2400" b="0" i="0" u="sng" strike="noStrike" kern="1200" cap="none" spc="0" normalizeH="0" baseline="0" noProof="0">
                <a:ln>
                  <a:noFill/>
                </a:ln>
                <a:solidFill>
                  <a:srgbClr val="0070C0"/>
                </a:solidFill>
                <a:effectLst/>
                <a:uLnTx/>
                <a:uFillTx/>
                <a:latin typeface="Calibri" panose="020F0502020204030204"/>
                <a:ea typeface="+mn-ea"/>
                <a:cs typeface="+mn-cs"/>
              </a:rPr>
              <a:t>most</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comfortable with provider; re: data collection; 50% prefer paper collection of data; </a:t>
            </a:r>
            <a:r>
              <a:rPr kumimoji="0" lang="en-US" sz="2400" b="0" i="0" u="sng" strike="noStrike" kern="1200" cap="none" spc="0" normalizeH="0" baseline="0" noProof="0">
                <a:ln>
                  <a:noFill/>
                </a:ln>
                <a:solidFill>
                  <a:srgbClr val="0070C0"/>
                </a:solidFill>
                <a:effectLst/>
                <a:uLnTx/>
                <a:uFillTx/>
                <a:latin typeface="Calibri" panose="020F0502020204030204"/>
                <a:ea typeface="+mn-ea"/>
                <a:cs typeface="+mn-cs"/>
              </a:rPr>
              <a:t>59% verbally during visit</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23% verbally at reception</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91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317771" y="-114990"/>
            <a:ext cx="8521429" cy="1049005"/>
          </a:xfrm>
        </p:spPr>
        <p:txBody>
          <a:bodyPr>
            <a:normAutofit/>
          </a:bodyPr>
          <a:lstStyle/>
          <a:p>
            <a:r>
              <a:rPr lang="en-US" sz="4000" b="1"/>
              <a:t>University Internal Medicine</a:t>
            </a:r>
            <a:endParaRPr lang="en-US" sz="4400"/>
          </a:p>
        </p:txBody>
      </p:sp>
      <p:sp>
        <p:nvSpPr>
          <p:cNvPr id="3" name="TextBox 2">
            <a:extLst>
              <a:ext uri="{FF2B5EF4-FFF2-40B4-BE49-F238E27FC236}">
                <a16:creationId xmlns:a16="http://schemas.microsoft.com/office/drawing/2014/main" id="{DA2A02AB-7B25-D4AB-BB83-40A38A726453}"/>
              </a:ext>
            </a:extLst>
          </p:cNvPr>
          <p:cNvSpPr txBox="1"/>
          <p:nvPr/>
        </p:nvSpPr>
        <p:spPr>
          <a:xfrm>
            <a:off x="516957" y="942099"/>
            <a:ext cx="5579043" cy="1138773"/>
          </a:xfrm>
          <a:prstGeom prst="rect">
            <a:avLst/>
          </a:prstGeom>
          <a:noFill/>
        </p:spPr>
        <p:txBody>
          <a:bodyPr wrap="square" rtlCol="0">
            <a:spAutoFit/>
          </a:bodyPr>
          <a:lstStyle/>
          <a:p>
            <a:r>
              <a:rPr lang="en-US" sz="2800" b="1"/>
              <a:t>Practice Team</a:t>
            </a:r>
          </a:p>
          <a:p>
            <a:r>
              <a:rPr lang="en-US" sz="2000"/>
              <a:t>Derick Robinson, Provider</a:t>
            </a:r>
          </a:p>
          <a:p>
            <a:r>
              <a:rPr lang="en-US" sz="2000"/>
              <a:t>Amanda Aptt, Practice Manager/IT</a:t>
            </a:r>
          </a:p>
        </p:txBody>
      </p:sp>
      <p:sp>
        <p:nvSpPr>
          <p:cNvPr id="4" name="TextBox 3">
            <a:extLst>
              <a:ext uri="{FF2B5EF4-FFF2-40B4-BE49-F238E27FC236}">
                <a16:creationId xmlns:a16="http://schemas.microsoft.com/office/drawing/2014/main" id="{1F730030-B45D-6D2C-643E-90CE3D80CE8A}"/>
              </a:ext>
            </a:extLst>
          </p:cNvPr>
          <p:cNvSpPr txBox="1"/>
          <p:nvPr/>
        </p:nvSpPr>
        <p:spPr>
          <a:xfrm>
            <a:off x="6924471" y="1019583"/>
            <a:ext cx="3635829" cy="1169551"/>
          </a:xfrm>
          <a:prstGeom prst="rect">
            <a:avLst/>
          </a:prstGeom>
          <a:noFill/>
        </p:spPr>
        <p:txBody>
          <a:bodyPr wrap="square" rtlCol="0">
            <a:spAutoFit/>
          </a:bodyPr>
          <a:lstStyle/>
          <a:p>
            <a:r>
              <a:rPr lang="en-US" sz="2800" b="1"/>
              <a:t>Practice Facilitator</a:t>
            </a:r>
          </a:p>
          <a:p>
            <a:r>
              <a:rPr lang="en-US" sz="2400"/>
              <a:t> Kerri Costa</a:t>
            </a:r>
          </a:p>
          <a:p>
            <a:endParaRPr lang="en-US"/>
          </a:p>
        </p:txBody>
      </p:sp>
      <p:graphicFrame>
        <p:nvGraphicFramePr>
          <p:cNvPr id="7" name="Table 6">
            <a:extLst>
              <a:ext uri="{FF2B5EF4-FFF2-40B4-BE49-F238E27FC236}">
                <a16:creationId xmlns:a16="http://schemas.microsoft.com/office/drawing/2014/main" id="{F0B5BF17-3E11-D012-7A84-5E69991676B0}"/>
              </a:ext>
            </a:extLst>
          </p:cNvPr>
          <p:cNvGraphicFramePr>
            <a:graphicFrameLocks noGrp="1"/>
          </p:cNvGraphicFramePr>
          <p:nvPr>
            <p:extLst>
              <p:ext uri="{D42A27DB-BD31-4B8C-83A1-F6EECF244321}">
                <p14:modId xmlns:p14="http://schemas.microsoft.com/office/powerpoint/2010/main" val="292451757"/>
              </p:ext>
            </p:extLst>
          </p:nvPr>
        </p:nvGraphicFramePr>
        <p:xfrm>
          <a:off x="674914" y="2519906"/>
          <a:ext cx="10406740" cy="3521281"/>
        </p:xfrm>
        <a:graphic>
          <a:graphicData uri="http://schemas.openxmlformats.org/drawingml/2006/table">
            <a:tbl>
              <a:tblPr firstRow="1" bandRow="1">
                <a:tableStyleId>{5C22544A-7EE6-4342-B048-85BDC9FD1C3A}</a:tableStyleId>
              </a:tblPr>
              <a:tblGrid>
                <a:gridCol w="2601685">
                  <a:extLst>
                    <a:ext uri="{9D8B030D-6E8A-4147-A177-3AD203B41FA5}">
                      <a16:colId xmlns:a16="http://schemas.microsoft.com/office/drawing/2014/main" val="1428271136"/>
                    </a:ext>
                  </a:extLst>
                </a:gridCol>
                <a:gridCol w="2601685">
                  <a:extLst>
                    <a:ext uri="{9D8B030D-6E8A-4147-A177-3AD203B41FA5}">
                      <a16:colId xmlns:a16="http://schemas.microsoft.com/office/drawing/2014/main" val="3603544362"/>
                    </a:ext>
                  </a:extLst>
                </a:gridCol>
                <a:gridCol w="2601685">
                  <a:extLst>
                    <a:ext uri="{9D8B030D-6E8A-4147-A177-3AD203B41FA5}">
                      <a16:colId xmlns:a16="http://schemas.microsoft.com/office/drawing/2014/main" val="148301186"/>
                    </a:ext>
                  </a:extLst>
                </a:gridCol>
                <a:gridCol w="2601685">
                  <a:extLst>
                    <a:ext uri="{9D8B030D-6E8A-4147-A177-3AD203B41FA5}">
                      <a16:colId xmlns:a16="http://schemas.microsoft.com/office/drawing/2014/main" val="3857523977"/>
                    </a:ext>
                  </a:extLst>
                </a:gridCol>
              </a:tblGrid>
              <a:tr h="569171">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569171">
                <a:tc>
                  <a:txBody>
                    <a:bodyPr/>
                    <a:lstStyle/>
                    <a:p>
                      <a:r>
                        <a:rPr lang="en-US" sz="2000" b="1"/>
                        <a:t>Race</a:t>
                      </a:r>
                    </a:p>
                  </a:txBody>
                  <a:tcPr anchor="ctr"/>
                </a:tc>
                <a:tc>
                  <a:txBody>
                    <a:bodyPr/>
                    <a:lstStyle/>
                    <a:p>
                      <a:pPr algn="ctr"/>
                      <a:r>
                        <a:rPr lang="en-US" sz="2000"/>
                        <a:t>92.63%</a:t>
                      </a:r>
                    </a:p>
                  </a:txBody>
                  <a:tcPr anchor="ctr"/>
                </a:tc>
                <a:tc>
                  <a:txBody>
                    <a:bodyPr/>
                    <a:lstStyle/>
                    <a:p>
                      <a:pPr algn="ctr"/>
                      <a:r>
                        <a:rPr lang="en-US" sz="2000"/>
                        <a:t>Increase by 4%</a:t>
                      </a:r>
                    </a:p>
                  </a:txBody>
                  <a:tcPr anchor="ctr"/>
                </a:tc>
                <a:tc>
                  <a:txBody>
                    <a:bodyPr/>
                    <a:lstStyle/>
                    <a:p>
                      <a:pPr algn="ctr"/>
                      <a:r>
                        <a:rPr lang="en-US" sz="2000"/>
                        <a:t>96.83%</a:t>
                      </a:r>
                    </a:p>
                  </a:txBody>
                  <a:tcPr anchor="ctr"/>
                </a:tc>
                <a:extLst>
                  <a:ext uri="{0D108BD9-81ED-4DB2-BD59-A6C34878D82A}">
                    <a16:rowId xmlns:a16="http://schemas.microsoft.com/office/drawing/2014/main" val="3988063422"/>
                  </a:ext>
                </a:extLst>
              </a:tr>
              <a:tr h="569171">
                <a:tc>
                  <a:txBody>
                    <a:bodyPr/>
                    <a:lstStyle/>
                    <a:p>
                      <a:r>
                        <a:rPr lang="en-US" sz="2000" b="1"/>
                        <a:t>Ethnicity</a:t>
                      </a:r>
                    </a:p>
                  </a:txBody>
                  <a:tcPr anchor="ctr"/>
                </a:tc>
                <a:tc>
                  <a:txBody>
                    <a:bodyPr/>
                    <a:lstStyle/>
                    <a:p>
                      <a:pPr algn="ctr"/>
                      <a:r>
                        <a:rPr lang="en-US" sz="2000"/>
                        <a:t>92.24%</a:t>
                      </a:r>
                    </a:p>
                  </a:txBody>
                  <a:tcPr anchor="ctr"/>
                </a:tc>
                <a:tc>
                  <a:txBody>
                    <a:bodyPr/>
                    <a:lstStyle/>
                    <a:p>
                      <a:pPr algn="ctr"/>
                      <a:r>
                        <a:rPr lang="en-US" sz="2000"/>
                        <a:t>Increase by 4%</a:t>
                      </a:r>
                    </a:p>
                  </a:txBody>
                  <a:tcPr anchor="ctr"/>
                </a:tc>
                <a:tc>
                  <a:txBody>
                    <a:bodyPr/>
                    <a:lstStyle/>
                    <a:p>
                      <a:pPr algn="ctr"/>
                      <a:r>
                        <a:rPr lang="en-US" sz="2000"/>
                        <a:t>96.59%</a:t>
                      </a:r>
                    </a:p>
                  </a:txBody>
                  <a:tcPr anchor="ctr"/>
                </a:tc>
                <a:extLst>
                  <a:ext uri="{0D108BD9-81ED-4DB2-BD59-A6C34878D82A}">
                    <a16:rowId xmlns:a16="http://schemas.microsoft.com/office/drawing/2014/main" val="3205800097"/>
                  </a:ext>
                </a:extLst>
              </a:tr>
              <a:tr h="569171">
                <a:tc>
                  <a:txBody>
                    <a:bodyPr/>
                    <a:lstStyle/>
                    <a:p>
                      <a:r>
                        <a:rPr lang="en-US" sz="2000" b="1"/>
                        <a:t>Language</a:t>
                      </a:r>
                    </a:p>
                  </a:txBody>
                  <a:tcPr anchor="ctr"/>
                </a:tc>
                <a:tc>
                  <a:txBody>
                    <a:bodyPr/>
                    <a:lstStyle/>
                    <a:p>
                      <a:pPr algn="ctr"/>
                      <a:r>
                        <a:rPr lang="en-US" sz="2000"/>
                        <a:t>99.98%</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509712">
                <a:tc>
                  <a:txBody>
                    <a:bodyPr/>
                    <a:lstStyle/>
                    <a:p>
                      <a:r>
                        <a:rPr lang="en-US" sz="2000" b="1"/>
                        <a:t>Sexual Orientation</a:t>
                      </a:r>
                    </a:p>
                  </a:txBody>
                  <a:tcPr anchor="ctr"/>
                </a:tc>
                <a:tc>
                  <a:txBody>
                    <a:bodyPr/>
                    <a:lstStyle/>
                    <a:p>
                      <a:pPr algn="ctr"/>
                      <a:r>
                        <a:rPr lang="en-US" sz="2000"/>
                        <a:t>94.29%</a:t>
                      </a:r>
                    </a:p>
                  </a:txBody>
                  <a:tcPr anchor="ctr"/>
                </a:tc>
                <a:tc>
                  <a:txBody>
                    <a:bodyPr/>
                    <a:lstStyle/>
                    <a:p>
                      <a:pPr algn="ctr"/>
                      <a:r>
                        <a:rPr lang="en-US" sz="2000"/>
                        <a:t>Increase by 3%</a:t>
                      </a:r>
                    </a:p>
                  </a:txBody>
                  <a:tcPr anchor="ctr"/>
                </a:tc>
                <a:tc>
                  <a:txBody>
                    <a:bodyPr/>
                    <a:lstStyle/>
                    <a:p>
                      <a:pPr algn="ctr"/>
                      <a:r>
                        <a:rPr lang="en-US" sz="2000"/>
                        <a:t>96.06%</a:t>
                      </a:r>
                    </a:p>
                  </a:txBody>
                  <a:tcPr anchor="ctr"/>
                </a:tc>
                <a:extLst>
                  <a:ext uri="{0D108BD9-81ED-4DB2-BD59-A6C34878D82A}">
                    <a16:rowId xmlns:a16="http://schemas.microsoft.com/office/drawing/2014/main" val="1026086705"/>
                  </a:ext>
                </a:extLst>
              </a:tr>
              <a:tr h="734885">
                <a:tc>
                  <a:txBody>
                    <a:bodyPr/>
                    <a:lstStyle/>
                    <a:p>
                      <a:r>
                        <a:rPr lang="en-US" sz="2000" b="1"/>
                        <a:t>Gender Identity</a:t>
                      </a:r>
                    </a:p>
                  </a:txBody>
                  <a:tcPr anchor="ctr"/>
                </a:tc>
                <a:tc>
                  <a:txBody>
                    <a:bodyPr/>
                    <a:lstStyle/>
                    <a:p>
                      <a:pPr algn="ctr"/>
                      <a:r>
                        <a:rPr lang="en-US" sz="2000"/>
                        <a:t>95.55%</a:t>
                      </a:r>
                    </a:p>
                  </a:txBody>
                  <a:tcPr anchor="ctr"/>
                </a:tc>
                <a:tc>
                  <a:txBody>
                    <a:bodyPr/>
                    <a:lstStyle/>
                    <a:p>
                      <a:pPr algn="ctr"/>
                      <a:r>
                        <a:rPr lang="en-US" sz="2000"/>
                        <a:t>Increase by 2%</a:t>
                      </a:r>
                    </a:p>
                  </a:txBody>
                  <a:tcPr anchor="ctr"/>
                </a:tc>
                <a:tc>
                  <a:txBody>
                    <a:bodyPr/>
                    <a:lstStyle/>
                    <a:p>
                      <a:pPr algn="ctr"/>
                      <a:r>
                        <a:rPr lang="en-US" sz="2000"/>
                        <a:t>96.47%</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258791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255933" y="-103192"/>
            <a:ext cx="6866800"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a:ea typeface="+mj-ea"/>
                <a:cs typeface="+mj-cs"/>
              </a:rPr>
              <a:t>University Internal Medicine</a:t>
            </a:r>
            <a:endParaRPr kumimoji="0" lang="en-US" sz="4400" b="1" i="0" u="none" strike="noStrike" kern="1200" cap="none" spc="0" normalizeH="0" baseline="0" noProof="0">
              <a:ln>
                <a:noFill/>
              </a:ln>
              <a:effectLst/>
              <a:uLnTx/>
              <a:uFillTx/>
              <a:latin typeface="Calibri" panose="020F0502020204030204"/>
              <a:ea typeface="+mj-ea"/>
              <a:cs typeface="+mj-cs"/>
            </a:endParaRPr>
          </a:p>
        </p:txBody>
      </p:sp>
      <p:sp>
        <p:nvSpPr>
          <p:cNvPr id="5" name="TextBox 4">
            <a:extLst>
              <a:ext uri="{FF2B5EF4-FFF2-40B4-BE49-F238E27FC236}">
                <a16:creationId xmlns:a16="http://schemas.microsoft.com/office/drawing/2014/main" id="{3897E699-CA99-E92F-3568-FD515E45FD8E}"/>
              </a:ext>
            </a:extLst>
          </p:cNvPr>
          <p:cNvSpPr txBox="1"/>
          <p:nvPr/>
        </p:nvSpPr>
        <p:spPr>
          <a:xfrm>
            <a:off x="332133" y="977651"/>
            <a:ext cx="61771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highlight>
                  <a:srgbClr val="F2F2F2"/>
                </a:highlight>
                <a:uLnTx/>
                <a:uFillTx/>
                <a:latin typeface="+mj-lt"/>
                <a:ea typeface="+mn-ea"/>
                <a:cs typeface="+mn-cs"/>
              </a:rPr>
              <a:t>Refresher Staff Training &amp; Reporting</a:t>
            </a:r>
            <a:endParaRPr kumimoji="0" lang="en-US" sz="2800" b="1" i="0" u="none" strike="noStrike" kern="1200" cap="none" spc="0" normalizeH="0" baseline="0" noProof="0">
              <a:ln>
                <a:noFill/>
              </a:ln>
              <a:effectLst/>
              <a:uLnTx/>
              <a:uFillTx/>
              <a:latin typeface="+mj-lt"/>
              <a:ea typeface="+mn-ea"/>
              <a:cs typeface="+mn-cs"/>
            </a:endParaRPr>
          </a:p>
        </p:txBody>
      </p:sp>
      <p:sp>
        <p:nvSpPr>
          <p:cNvPr id="7" name="TextBox 6">
            <a:extLst>
              <a:ext uri="{FF2B5EF4-FFF2-40B4-BE49-F238E27FC236}">
                <a16:creationId xmlns:a16="http://schemas.microsoft.com/office/drawing/2014/main" id="{5EEBA21B-B1CE-DB47-F56F-3D67BD7D41DD}"/>
              </a:ext>
            </a:extLst>
          </p:cNvPr>
          <p:cNvSpPr txBox="1"/>
          <p:nvPr/>
        </p:nvSpPr>
        <p:spPr>
          <a:xfrm>
            <a:off x="245047" y="1721166"/>
            <a:ext cx="10515601"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Front Desk and MAs trained on collection of R/E/L and SOGI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Utilized the roll-play videos from CTC pilot program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Updated patient registration form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Discussed importance of patients completing registration form AND ensuring staff is updating the information in the EHR (discovered by spot checking and running reports)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Reports are regularly shared with the Staff so they understand what information is missing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Discovered “other” ethnicity field was not matching up with the registration form (staff reviewed data and fixed information in the EHR).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Utilized R/E/L definition sheet with patients</a:t>
            </a:r>
          </a:p>
        </p:txBody>
      </p:sp>
      <p:pic>
        <p:nvPicPr>
          <p:cNvPr id="3" name="Picture 2">
            <a:extLst>
              <a:ext uri="{FF2B5EF4-FFF2-40B4-BE49-F238E27FC236}">
                <a16:creationId xmlns:a16="http://schemas.microsoft.com/office/drawing/2014/main" id="{D41D493E-0808-D45F-9336-8A1F7439F714}"/>
              </a:ext>
            </a:extLst>
          </p:cNvPr>
          <p:cNvPicPr>
            <a:picLocks noChangeAspect="1"/>
          </p:cNvPicPr>
          <p:nvPr/>
        </p:nvPicPr>
        <p:blipFill>
          <a:blip r:embed="rId3"/>
          <a:stretch>
            <a:fillRect/>
          </a:stretch>
        </p:blipFill>
        <p:spPr>
          <a:xfrm>
            <a:off x="7504744" y="1267641"/>
            <a:ext cx="4431323" cy="641708"/>
          </a:xfrm>
          <a:prstGeom prst="rect">
            <a:avLst/>
          </a:prstGeom>
        </p:spPr>
      </p:pic>
      <p:pic>
        <p:nvPicPr>
          <p:cNvPr id="6" name="Picture 5">
            <a:extLst>
              <a:ext uri="{FF2B5EF4-FFF2-40B4-BE49-F238E27FC236}">
                <a16:creationId xmlns:a16="http://schemas.microsoft.com/office/drawing/2014/main" id="{B4D2C659-28B3-3C04-1E34-F62CFF919BC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0358590" y="1943343"/>
            <a:ext cx="1577477" cy="1524132"/>
          </a:xfrm>
          <a:prstGeom prst="rect">
            <a:avLst/>
          </a:prstGeom>
        </p:spPr>
      </p:pic>
    </p:spTree>
    <p:extLst>
      <p:ext uri="{BB962C8B-B14F-4D97-AF65-F5344CB8AC3E}">
        <p14:creationId xmlns:p14="http://schemas.microsoft.com/office/powerpoint/2010/main" val="276783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470172" y="-104104"/>
            <a:ext cx="8183972" cy="1049005"/>
          </a:xfrm>
        </p:spPr>
        <p:txBody>
          <a:bodyPr>
            <a:normAutofit/>
          </a:bodyPr>
          <a:lstStyle/>
          <a:p>
            <a:r>
              <a:rPr lang="en-US" sz="4000" b="1" kern="1200">
                <a:effectLst/>
                <a:latin typeface="Calibri" panose="020F0502020204030204" pitchFamily="34" charset="0"/>
                <a:ea typeface="+mn-ea"/>
                <a:cs typeface="+mn-cs"/>
              </a:rPr>
              <a:t>Clinica Esperanza Hope Clinic</a:t>
            </a:r>
            <a:endParaRPr lang="en-US" sz="4400"/>
          </a:p>
        </p:txBody>
      </p:sp>
      <p:sp>
        <p:nvSpPr>
          <p:cNvPr id="3" name="TextBox 2">
            <a:extLst>
              <a:ext uri="{FF2B5EF4-FFF2-40B4-BE49-F238E27FC236}">
                <a16:creationId xmlns:a16="http://schemas.microsoft.com/office/drawing/2014/main" id="{A548502A-7364-F45A-A30C-78F43A9593AD}"/>
              </a:ext>
            </a:extLst>
          </p:cNvPr>
          <p:cNvSpPr txBox="1"/>
          <p:nvPr/>
        </p:nvSpPr>
        <p:spPr>
          <a:xfrm>
            <a:off x="516957" y="942099"/>
            <a:ext cx="6188643" cy="1754326"/>
          </a:xfrm>
          <a:prstGeom prst="rect">
            <a:avLst/>
          </a:prstGeom>
          <a:noFill/>
        </p:spPr>
        <p:txBody>
          <a:bodyPr wrap="square" rtlCol="0">
            <a:spAutoFit/>
          </a:bodyPr>
          <a:lstStyle/>
          <a:p>
            <a:r>
              <a:rPr lang="en-US" sz="2800" b="1"/>
              <a:t>Practice Team</a:t>
            </a:r>
          </a:p>
          <a:p>
            <a:r>
              <a:rPr lang="en-US" sz="2000"/>
              <a:t>Joseph Desrosiers, Provider</a:t>
            </a:r>
          </a:p>
          <a:p>
            <a:r>
              <a:rPr lang="en-US" sz="2000"/>
              <a:t>Morgan Leonard, Office Manager</a:t>
            </a:r>
          </a:p>
          <a:p>
            <a:r>
              <a:rPr lang="en-US" sz="2000"/>
              <a:t>Sharon Farrar, Quality Improvement/Clinical Director</a:t>
            </a:r>
          </a:p>
          <a:p>
            <a:r>
              <a:rPr lang="en-US" sz="2000"/>
              <a:t>Julia Testa, IT/EMR Data Analyst</a:t>
            </a:r>
          </a:p>
        </p:txBody>
      </p:sp>
      <p:sp>
        <p:nvSpPr>
          <p:cNvPr id="4" name="TextBox 3">
            <a:extLst>
              <a:ext uri="{FF2B5EF4-FFF2-40B4-BE49-F238E27FC236}">
                <a16:creationId xmlns:a16="http://schemas.microsoft.com/office/drawing/2014/main" id="{186E6DFC-59AF-14E5-9D32-D6C458922195}"/>
              </a:ext>
            </a:extLst>
          </p:cNvPr>
          <p:cNvSpPr txBox="1"/>
          <p:nvPr/>
        </p:nvSpPr>
        <p:spPr>
          <a:xfrm>
            <a:off x="6924471" y="1019583"/>
            <a:ext cx="3635829" cy="1169551"/>
          </a:xfrm>
          <a:prstGeom prst="rect">
            <a:avLst/>
          </a:prstGeom>
          <a:noFill/>
        </p:spPr>
        <p:txBody>
          <a:bodyPr wrap="square" rtlCol="0">
            <a:spAutoFit/>
          </a:bodyPr>
          <a:lstStyle/>
          <a:p>
            <a:r>
              <a:rPr lang="en-US" sz="2800" b="1"/>
              <a:t>Practice Facilitator</a:t>
            </a:r>
          </a:p>
          <a:p>
            <a:r>
              <a:rPr lang="en-US" sz="2400"/>
              <a:t> Kerri Costa</a:t>
            </a:r>
          </a:p>
          <a:p>
            <a:endParaRPr lang="en-US"/>
          </a:p>
        </p:txBody>
      </p:sp>
      <p:graphicFrame>
        <p:nvGraphicFramePr>
          <p:cNvPr id="7" name="Table 6">
            <a:extLst>
              <a:ext uri="{FF2B5EF4-FFF2-40B4-BE49-F238E27FC236}">
                <a16:creationId xmlns:a16="http://schemas.microsoft.com/office/drawing/2014/main" id="{BBEB4969-B2EB-0511-B620-9AFA75E14838}"/>
              </a:ext>
            </a:extLst>
          </p:cNvPr>
          <p:cNvGraphicFramePr>
            <a:graphicFrameLocks noGrp="1"/>
          </p:cNvGraphicFramePr>
          <p:nvPr>
            <p:extLst>
              <p:ext uri="{D42A27DB-BD31-4B8C-83A1-F6EECF244321}">
                <p14:modId xmlns:p14="http://schemas.microsoft.com/office/powerpoint/2010/main" val="3015635612"/>
              </p:ext>
            </p:extLst>
          </p:nvPr>
        </p:nvGraphicFramePr>
        <p:xfrm>
          <a:off x="805543" y="2862942"/>
          <a:ext cx="10276112" cy="3158214"/>
        </p:xfrm>
        <a:graphic>
          <a:graphicData uri="http://schemas.openxmlformats.org/drawingml/2006/table">
            <a:tbl>
              <a:tblPr firstRow="1" bandRow="1">
                <a:tableStyleId>{5C22544A-7EE6-4342-B048-85BDC9FD1C3A}</a:tableStyleId>
              </a:tblPr>
              <a:tblGrid>
                <a:gridCol w="2569028">
                  <a:extLst>
                    <a:ext uri="{9D8B030D-6E8A-4147-A177-3AD203B41FA5}">
                      <a16:colId xmlns:a16="http://schemas.microsoft.com/office/drawing/2014/main" val="1428271136"/>
                    </a:ext>
                  </a:extLst>
                </a:gridCol>
                <a:gridCol w="2569028">
                  <a:extLst>
                    <a:ext uri="{9D8B030D-6E8A-4147-A177-3AD203B41FA5}">
                      <a16:colId xmlns:a16="http://schemas.microsoft.com/office/drawing/2014/main" val="3603544362"/>
                    </a:ext>
                  </a:extLst>
                </a:gridCol>
                <a:gridCol w="2569028">
                  <a:extLst>
                    <a:ext uri="{9D8B030D-6E8A-4147-A177-3AD203B41FA5}">
                      <a16:colId xmlns:a16="http://schemas.microsoft.com/office/drawing/2014/main" val="148301186"/>
                    </a:ext>
                  </a:extLst>
                </a:gridCol>
                <a:gridCol w="2569028">
                  <a:extLst>
                    <a:ext uri="{9D8B030D-6E8A-4147-A177-3AD203B41FA5}">
                      <a16:colId xmlns:a16="http://schemas.microsoft.com/office/drawing/2014/main" val="3857523977"/>
                    </a:ext>
                  </a:extLst>
                </a:gridCol>
              </a:tblGrid>
              <a:tr h="479804">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79804">
                <a:tc>
                  <a:txBody>
                    <a:bodyPr/>
                    <a:lstStyle/>
                    <a:p>
                      <a:r>
                        <a:rPr lang="en-US" sz="2000" b="1"/>
                        <a:t>Race</a:t>
                      </a:r>
                    </a:p>
                  </a:txBody>
                  <a:tcPr anchor="ctr"/>
                </a:tc>
                <a:tc>
                  <a:txBody>
                    <a:bodyPr/>
                    <a:lstStyle/>
                    <a:p>
                      <a:pPr algn="ctr"/>
                      <a:r>
                        <a:rPr lang="en-US" sz="2000"/>
                        <a:t>45.33%</a:t>
                      </a:r>
                    </a:p>
                  </a:txBody>
                  <a:tcPr anchor="ctr"/>
                </a:tc>
                <a:tc>
                  <a:txBody>
                    <a:bodyPr/>
                    <a:lstStyle/>
                    <a:p>
                      <a:pPr algn="ctr"/>
                      <a:r>
                        <a:rPr lang="en-US" sz="2000"/>
                        <a:t>Increase by 45%</a:t>
                      </a:r>
                    </a:p>
                  </a:txBody>
                  <a:tcPr anchor="ctr"/>
                </a:tc>
                <a:tc>
                  <a:txBody>
                    <a:bodyPr/>
                    <a:lstStyle/>
                    <a:p>
                      <a:pPr algn="ctr"/>
                      <a:r>
                        <a:rPr lang="en-US" sz="2000"/>
                        <a:t>64.65%</a:t>
                      </a:r>
                    </a:p>
                  </a:txBody>
                  <a:tcPr anchor="ctr"/>
                </a:tc>
                <a:extLst>
                  <a:ext uri="{0D108BD9-81ED-4DB2-BD59-A6C34878D82A}">
                    <a16:rowId xmlns:a16="http://schemas.microsoft.com/office/drawing/2014/main" val="3988063422"/>
                  </a:ext>
                </a:extLst>
              </a:tr>
              <a:tr h="479804">
                <a:tc>
                  <a:txBody>
                    <a:bodyPr/>
                    <a:lstStyle/>
                    <a:p>
                      <a:r>
                        <a:rPr lang="en-US" sz="2000" b="1"/>
                        <a:t>Ethnicity</a:t>
                      </a:r>
                    </a:p>
                  </a:txBody>
                  <a:tcPr anchor="ctr"/>
                </a:tc>
                <a:tc>
                  <a:txBody>
                    <a:bodyPr/>
                    <a:lstStyle/>
                    <a:p>
                      <a:pPr algn="ctr"/>
                      <a:r>
                        <a:rPr lang="en-US" sz="2000"/>
                        <a:t>100%</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3205800097"/>
                  </a:ext>
                </a:extLst>
              </a:tr>
              <a:tr h="479804">
                <a:tc>
                  <a:txBody>
                    <a:bodyPr/>
                    <a:lstStyle/>
                    <a:p>
                      <a:r>
                        <a:rPr lang="en-US" sz="2000" b="1"/>
                        <a:t>Language</a:t>
                      </a:r>
                    </a:p>
                  </a:txBody>
                  <a:tcPr anchor="ctr"/>
                </a:tc>
                <a:tc>
                  <a:txBody>
                    <a:bodyPr/>
                    <a:lstStyle/>
                    <a:p>
                      <a:pPr algn="ctr"/>
                      <a:r>
                        <a:rPr lang="en-US" sz="2000"/>
                        <a:t>100%</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619499">
                <a:tc>
                  <a:txBody>
                    <a:bodyPr/>
                    <a:lstStyle/>
                    <a:p>
                      <a:r>
                        <a:rPr lang="en-US" sz="2000" b="1"/>
                        <a:t>Sexual Orientation</a:t>
                      </a:r>
                    </a:p>
                  </a:txBody>
                  <a:tcPr anchor="ctr"/>
                </a:tc>
                <a:tc>
                  <a:txBody>
                    <a:bodyPr/>
                    <a:lstStyle/>
                    <a:p>
                      <a:pPr algn="ctr"/>
                      <a:r>
                        <a:rPr lang="en-US" sz="2000"/>
                        <a:t>0.07%</a:t>
                      </a:r>
                    </a:p>
                  </a:txBody>
                  <a:tcPr anchor="ctr"/>
                </a:tc>
                <a:tc>
                  <a:txBody>
                    <a:bodyPr/>
                    <a:lstStyle/>
                    <a:p>
                      <a:pPr algn="ctr"/>
                      <a:r>
                        <a:rPr lang="en-US" sz="2000"/>
                        <a:t>Increase by 50%</a:t>
                      </a:r>
                    </a:p>
                  </a:txBody>
                  <a:tcPr anchor="ctr"/>
                </a:tc>
                <a:tc>
                  <a:txBody>
                    <a:bodyPr/>
                    <a:lstStyle/>
                    <a:p>
                      <a:pPr algn="ctr"/>
                      <a:r>
                        <a:rPr lang="en-US" sz="2000"/>
                        <a:t>0%</a:t>
                      </a:r>
                    </a:p>
                  </a:txBody>
                  <a:tcPr anchor="ctr"/>
                </a:tc>
                <a:extLst>
                  <a:ext uri="{0D108BD9-81ED-4DB2-BD59-A6C34878D82A}">
                    <a16:rowId xmlns:a16="http://schemas.microsoft.com/office/drawing/2014/main" val="1026086705"/>
                  </a:ext>
                </a:extLst>
              </a:tr>
              <a:tr h="619499">
                <a:tc>
                  <a:txBody>
                    <a:bodyPr/>
                    <a:lstStyle/>
                    <a:p>
                      <a:r>
                        <a:rPr lang="en-US" sz="2000" b="1"/>
                        <a:t>Gender Identity</a:t>
                      </a:r>
                    </a:p>
                  </a:txBody>
                  <a:tcPr anchor="ctr"/>
                </a:tc>
                <a:tc>
                  <a:txBody>
                    <a:bodyPr/>
                    <a:lstStyle/>
                    <a:p>
                      <a:pPr algn="ctr"/>
                      <a:r>
                        <a:rPr lang="en-US" sz="2000"/>
                        <a:t>0.07%</a:t>
                      </a:r>
                    </a:p>
                  </a:txBody>
                  <a:tcPr anchor="ctr"/>
                </a:tc>
                <a:tc>
                  <a:txBody>
                    <a:bodyPr/>
                    <a:lstStyle/>
                    <a:p>
                      <a:pPr algn="ctr"/>
                      <a:r>
                        <a:rPr lang="en-US" sz="2000"/>
                        <a:t>Increase by 50%</a:t>
                      </a:r>
                    </a:p>
                  </a:txBody>
                  <a:tcPr anchor="ctr"/>
                </a:tc>
                <a:tc>
                  <a:txBody>
                    <a:bodyPr/>
                    <a:lstStyle/>
                    <a:p>
                      <a:pPr algn="ctr"/>
                      <a:r>
                        <a:rPr lang="en-US" sz="2000"/>
                        <a:t>0%</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198986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B0E5-DCB0-6573-3CFC-6B206FC678AB}"/>
              </a:ext>
            </a:extLst>
          </p:cNvPr>
          <p:cNvSpPr>
            <a:spLocks noGrp="1"/>
          </p:cNvSpPr>
          <p:nvPr>
            <p:ph type="title"/>
          </p:nvPr>
        </p:nvSpPr>
        <p:spPr/>
        <p:txBody>
          <a:bodyPr/>
          <a:lstStyle/>
          <a:p>
            <a:r>
              <a:rPr lang="en-US" sz="4400">
                <a:ea typeface="Calibri"/>
                <a:cs typeface="Calibri"/>
              </a:rPr>
              <a:t>Thank you to our funders</a:t>
            </a:r>
            <a:endParaRPr lang="en-US"/>
          </a:p>
        </p:txBody>
      </p:sp>
      <p:pic>
        <p:nvPicPr>
          <p:cNvPr id="1026" name="Picture 2" descr="RI Foundation | Rhode Island Foundation">
            <a:extLst>
              <a:ext uri="{FF2B5EF4-FFF2-40B4-BE49-F238E27FC236}">
                <a16:creationId xmlns:a16="http://schemas.microsoft.com/office/drawing/2014/main" id="{C8699585-0549-BB72-A761-F9C43832C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033" y="2265201"/>
            <a:ext cx="5133768" cy="1163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Healthcare Logo and symbol ...">
            <a:extLst>
              <a:ext uri="{FF2B5EF4-FFF2-40B4-BE49-F238E27FC236}">
                <a16:creationId xmlns:a16="http://schemas.microsoft.com/office/drawing/2014/main" id="{B2FBBF15-E26D-D663-2111-0CB48516E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20" y="1896641"/>
            <a:ext cx="3968911" cy="212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38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235894" y="-66911"/>
            <a:ext cx="7133736"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000" b="1" kern="1200">
                <a:effectLst/>
                <a:latin typeface="Calibri" panose="020F0502020204030204" pitchFamily="34" charset="0"/>
                <a:ea typeface="+mn-ea"/>
                <a:cs typeface="+mn-cs"/>
              </a:rPr>
              <a:t>Clinica Esperanza Hope Clinic</a:t>
            </a:r>
            <a:endParaRPr lang="en-US" sz="4400"/>
          </a:p>
        </p:txBody>
      </p:sp>
      <p:sp>
        <p:nvSpPr>
          <p:cNvPr id="2" name="TextBox 1">
            <a:extLst>
              <a:ext uri="{FF2B5EF4-FFF2-40B4-BE49-F238E27FC236}">
                <a16:creationId xmlns:a16="http://schemas.microsoft.com/office/drawing/2014/main" id="{3114FAF1-8CAE-631E-2C49-0A07F380EE41}"/>
              </a:ext>
            </a:extLst>
          </p:cNvPr>
          <p:cNvSpPr txBox="1"/>
          <p:nvPr/>
        </p:nvSpPr>
        <p:spPr>
          <a:xfrm>
            <a:off x="235894" y="971011"/>
            <a:ext cx="6672576" cy="800219"/>
          </a:xfrm>
          <a:prstGeom prst="rect">
            <a:avLst/>
          </a:prstGeom>
          <a:noFill/>
        </p:spPr>
        <p:txBody>
          <a:bodyPr wrap="square">
            <a:spAutoFit/>
          </a:bodyPr>
          <a:lstStyle/>
          <a:p>
            <a:r>
              <a:rPr lang="en-US" sz="2800" b="1">
                <a:highlight>
                  <a:srgbClr val="F2F2F2"/>
                </a:highlight>
                <a:latin typeface="Aptos Narrow" panose="020B0004020202020204" pitchFamily="34" charset="0"/>
              </a:rPr>
              <a:t>The Advanced </a:t>
            </a:r>
            <a:r>
              <a:rPr lang="en-US" sz="2800" b="1" err="1">
                <a:highlight>
                  <a:srgbClr val="F2F2F2"/>
                </a:highlight>
                <a:latin typeface="Aptos Narrow" panose="020B0004020202020204" pitchFamily="34" charset="0"/>
              </a:rPr>
              <a:t>Navigante</a:t>
            </a:r>
            <a:r>
              <a:rPr lang="en-US" sz="2800" b="1">
                <a:highlight>
                  <a:srgbClr val="F2F2F2"/>
                </a:highlight>
                <a:latin typeface="Aptos Narrow" panose="020B0004020202020204" pitchFamily="34" charset="0"/>
              </a:rPr>
              <a:t> Training Program</a:t>
            </a:r>
            <a:endParaRPr lang="en-US" sz="2800" b="1"/>
          </a:p>
          <a:p>
            <a:endParaRPr lang="en-US"/>
          </a:p>
        </p:txBody>
      </p:sp>
      <p:sp>
        <p:nvSpPr>
          <p:cNvPr id="3" name="TextBox 2">
            <a:extLst>
              <a:ext uri="{FF2B5EF4-FFF2-40B4-BE49-F238E27FC236}">
                <a16:creationId xmlns:a16="http://schemas.microsoft.com/office/drawing/2014/main" id="{F803FA14-121E-5AA4-9C3A-D5C3C0A5BD98}"/>
              </a:ext>
            </a:extLst>
          </p:cNvPr>
          <p:cNvSpPr txBox="1"/>
          <p:nvPr/>
        </p:nvSpPr>
        <p:spPr>
          <a:xfrm>
            <a:off x="235894" y="1508432"/>
            <a:ext cx="11735528" cy="4385816"/>
          </a:xfrm>
          <a:prstGeom prst="rect">
            <a:avLst/>
          </a:prstGeom>
          <a:noFill/>
        </p:spPr>
        <p:txBody>
          <a:bodyPr wrap="square">
            <a:spAutoFit/>
          </a:bodyPr>
          <a:lstStyle/>
          <a:p>
            <a:r>
              <a:rPr lang="en-US" b="1" err="1"/>
              <a:t>Navigante’s</a:t>
            </a:r>
            <a:r>
              <a:rPr lang="en-US" b="1"/>
              <a:t> are hired at the clinic and complete training to obtain the following credentials:</a:t>
            </a:r>
          </a:p>
          <a:p>
            <a:pPr marL="342900" indent="-342900">
              <a:buFont typeface="Arial" panose="020B0604020202020204" pitchFamily="34" charset="0"/>
              <a:buChar char="•"/>
            </a:pPr>
            <a:r>
              <a:rPr lang="en-US"/>
              <a:t>Community Health Worker (Community Case Manager)</a:t>
            </a:r>
          </a:p>
          <a:p>
            <a:pPr marL="342900" indent="-342900">
              <a:buFont typeface="Arial" panose="020B0604020202020204" pitchFamily="34" charset="0"/>
              <a:buChar char="•"/>
            </a:pPr>
            <a:r>
              <a:rPr lang="en-US"/>
              <a:t>Medical Interpreter (Primarily English/Spanish)</a:t>
            </a:r>
          </a:p>
          <a:p>
            <a:pPr marL="342900" indent="-342900">
              <a:buFont typeface="Arial" panose="020B0604020202020204" pitchFamily="34" charset="0"/>
              <a:buChar char="•"/>
            </a:pPr>
            <a:r>
              <a:rPr lang="en-US"/>
              <a:t>Lifestyle Educator (Chronic disease prevention, physical movement, etc.)</a:t>
            </a:r>
          </a:p>
          <a:p>
            <a:endParaRPr lang="en-US" sz="900"/>
          </a:p>
          <a:p>
            <a:r>
              <a:rPr lang="en-US" b="1"/>
              <a:t>How the Program has Helped with Demographic Data Collection</a:t>
            </a:r>
          </a:p>
          <a:p>
            <a:pPr marL="285750" indent="-285750">
              <a:buFontTx/>
              <a:buChar char="-"/>
            </a:pPr>
            <a:r>
              <a:rPr lang="en-US"/>
              <a:t>They were provided education on SOGI </a:t>
            </a:r>
          </a:p>
          <a:p>
            <a:pPr marL="285750" indent="-285750">
              <a:buFontTx/>
              <a:buChar char="-"/>
            </a:pPr>
            <a:r>
              <a:rPr lang="en-US"/>
              <a:t>They ensure patients complete the SOGI data during registration. If not, a </a:t>
            </a:r>
            <a:r>
              <a:rPr lang="en-US" err="1"/>
              <a:t>Navigante</a:t>
            </a:r>
            <a:r>
              <a:rPr lang="en-US"/>
              <a:t> is assigned to the patient to complete the information while on-site.</a:t>
            </a:r>
          </a:p>
          <a:p>
            <a:pPr marL="285750" indent="-285750">
              <a:buFontTx/>
              <a:buChar char="-"/>
            </a:pPr>
            <a:r>
              <a:rPr lang="en-US"/>
              <a:t>If patient is still uncomfortable, the SOGI </a:t>
            </a:r>
            <a:r>
              <a:rPr lang="en-US" err="1"/>
              <a:t>Navigante</a:t>
            </a:r>
            <a:r>
              <a:rPr lang="en-US"/>
              <a:t> will reach out to the patient after the visit to discuss, answer questions and explain why the collection of this data is so important.</a:t>
            </a:r>
          </a:p>
          <a:p>
            <a:endParaRPr lang="en-US" sz="900" b="1"/>
          </a:p>
          <a:p>
            <a:r>
              <a:rPr lang="en-US" b="1"/>
              <a:t>Outcome / Success</a:t>
            </a:r>
          </a:p>
          <a:p>
            <a:r>
              <a:rPr lang="en-US"/>
              <a:t>Staff is now comfortable asking SOGI questions and having discussions with the patients which as increased our SOGI baseline percentage.</a:t>
            </a:r>
          </a:p>
          <a:p>
            <a:r>
              <a:rPr lang="en-US"/>
              <a:t>Resources used – Demographic Data pamphlet, SOGI PowerPoint presentation from pilot program (translated to Spanish)</a:t>
            </a:r>
          </a:p>
        </p:txBody>
      </p:sp>
      <p:pic>
        <p:nvPicPr>
          <p:cNvPr id="5" name="Picture 4">
            <a:extLst>
              <a:ext uri="{FF2B5EF4-FFF2-40B4-BE49-F238E27FC236}">
                <a16:creationId xmlns:a16="http://schemas.microsoft.com/office/drawing/2014/main" id="{4CCE5BEA-3DBE-04B6-A892-7B7117709EFC}"/>
              </a:ext>
            </a:extLst>
          </p:cNvPr>
          <p:cNvPicPr>
            <a:picLocks noChangeAspect="1"/>
          </p:cNvPicPr>
          <p:nvPr/>
        </p:nvPicPr>
        <p:blipFill>
          <a:blip r:embed="rId3"/>
          <a:stretch>
            <a:fillRect/>
          </a:stretch>
        </p:blipFill>
        <p:spPr>
          <a:xfrm>
            <a:off x="8290714" y="2301924"/>
            <a:ext cx="3494570" cy="751384"/>
          </a:xfrm>
          <a:prstGeom prst="rect">
            <a:avLst/>
          </a:prstGeom>
        </p:spPr>
      </p:pic>
      <p:pic>
        <p:nvPicPr>
          <p:cNvPr id="8" name="Picture 7">
            <a:extLst>
              <a:ext uri="{FF2B5EF4-FFF2-40B4-BE49-F238E27FC236}">
                <a16:creationId xmlns:a16="http://schemas.microsoft.com/office/drawing/2014/main" id="{168DC3E4-497E-CBEF-BAEA-088DFF269B7A}"/>
              </a:ext>
            </a:extLst>
          </p:cNvPr>
          <p:cNvPicPr>
            <a:picLocks noChangeAspect="1"/>
          </p:cNvPicPr>
          <p:nvPr/>
        </p:nvPicPr>
        <p:blipFill>
          <a:blip r:embed="rId4"/>
          <a:stretch>
            <a:fillRect/>
          </a:stretch>
        </p:blipFill>
        <p:spPr>
          <a:xfrm>
            <a:off x="9710545" y="830025"/>
            <a:ext cx="1531886" cy="1356814"/>
          </a:xfrm>
          <a:prstGeom prst="rect">
            <a:avLst/>
          </a:prstGeom>
        </p:spPr>
      </p:pic>
    </p:spTree>
    <p:extLst>
      <p:ext uri="{BB962C8B-B14F-4D97-AF65-F5344CB8AC3E}">
        <p14:creationId xmlns:p14="http://schemas.microsoft.com/office/powerpoint/2010/main" val="177614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546372" y="-125876"/>
            <a:ext cx="8238400" cy="1049005"/>
          </a:xfrm>
        </p:spPr>
        <p:txBody>
          <a:bodyPr>
            <a:normAutofit/>
          </a:bodyPr>
          <a:lstStyle/>
          <a:p>
            <a:r>
              <a:rPr lang="en-US" sz="4000" b="1" kern="1200">
                <a:effectLst/>
                <a:latin typeface="Calibri" panose="020F0502020204030204" pitchFamily="34" charset="0"/>
                <a:ea typeface="+mn-ea"/>
                <a:cs typeface="+mn-cs"/>
              </a:rPr>
              <a:t>Your Health</a:t>
            </a:r>
            <a:endParaRPr lang="en-US" sz="4400"/>
          </a:p>
        </p:txBody>
      </p:sp>
      <p:sp>
        <p:nvSpPr>
          <p:cNvPr id="3" name="TextBox 2">
            <a:extLst>
              <a:ext uri="{FF2B5EF4-FFF2-40B4-BE49-F238E27FC236}">
                <a16:creationId xmlns:a16="http://schemas.microsoft.com/office/drawing/2014/main" id="{EAEC0E31-404E-C4ED-3624-41469D251EF0}"/>
              </a:ext>
            </a:extLst>
          </p:cNvPr>
          <p:cNvSpPr txBox="1"/>
          <p:nvPr/>
        </p:nvSpPr>
        <p:spPr>
          <a:xfrm>
            <a:off x="546372" y="942099"/>
            <a:ext cx="6188643" cy="1446550"/>
          </a:xfrm>
          <a:prstGeom prst="rect">
            <a:avLst/>
          </a:prstGeom>
          <a:noFill/>
        </p:spPr>
        <p:txBody>
          <a:bodyPr wrap="square" rtlCol="0">
            <a:spAutoFit/>
          </a:bodyPr>
          <a:lstStyle/>
          <a:p>
            <a:r>
              <a:rPr lang="en-US" sz="2800" b="1"/>
              <a:t>Practice Team</a:t>
            </a:r>
          </a:p>
          <a:p>
            <a:r>
              <a:rPr lang="en-US" sz="2000"/>
              <a:t>Munawar Azam, Provider</a:t>
            </a:r>
          </a:p>
          <a:p>
            <a:r>
              <a:rPr lang="en-US" sz="2000"/>
              <a:t>Uzma Azam, Practice Manager</a:t>
            </a:r>
          </a:p>
          <a:p>
            <a:r>
              <a:rPr lang="en-US" sz="2000"/>
              <a:t>Kabo Thao, Quality &amp; Performance Specialist</a:t>
            </a:r>
          </a:p>
        </p:txBody>
      </p:sp>
      <p:sp>
        <p:nvSpPr>
          <p:cNvPr id="4" name="TextBox 3">
            <a:extLst>
              <a:ext uri="{FF2B5EF4-FFF2-40B4-BE49-F238E27FC236}">
                <a16:creationId xmlns:a16="http://schemas.microsoft.com/office/drawing/2014/main" id="{2A99E5B6-5F67-F684-280E-88B6924A9B6B}"/>
              </a:ext>
            </a:extLst>
          </p:cNvPr>
          <p:cNvSpPr txBox="1"/>
          <p:nvPr/>
        </p:nvSpPr>
        <p:spPr>
          <a:xfrm>
            <a:off x="7022443" y="1026795"/>
            <a:ext cx="3635829" cy="1169551"/>
          </a:xfrm>
          <a:prstGeom prst="rect">
            <a:avLst/>
          </a:prstGeom>
          <a:noFill/>
        </p:spPr>
        <p:txBody>
          <a:bodyPr wrap="square" rtlCol="0">
            <a:spAutoFit/>
          </a:bodyPr>
          <a:lstStyle/>
          <a:p>
            <a:r>
              <a:rPr lang="en-US" sz="2800" b="1"/>
              <a:t>Practice Facilitator</a:t>
            </a:r>
          </a:p>
          <a:p>
            <a:r>
              <a:rPr lang="en-US" sz="2400"/>
              <a:t> Kerri Costa</a:t>
            </a:r>
          </a:p>
          <a:p>
            <a:endParaRPr lang="en-US"/>
          </a:p>
        </p:txBody>
      </p:sp>
      <p:graphicFrame>
        <p:nvGraphicFramePr>
          <p:cNvPr id="7" name="Table 6">
            <a:extLst>
              <a:ext uri="{FF2B5EF4-FFF2-40B4-BE49-F238E27FC236}">
                <a16:creationId xmlns:a16="http://schemas.microsoft.com/office/drawing/2014/main" id="{6EEBD1D8-620C-84CE-3F6B-E37EBAF0E260}"/>
              </a:ext>
            </a:extLst>
          </p:cNvPr>
          <p:cNvGraphicFramePr>
            <a:graphicFrameLocks noGrp="1"/>
          </p:cNvGraphicFramePr>
          <p:nvPr>
            <p:extLst>
              <p:ext uri="{D42A27DB-BD31-4B8C-83A1-F6EECF244321}">
                <p14:modId xmlns:p14="http://schemas.microsoft.com/office/powerpoint/2010/main" val="3469182123"/>
              </p:ext>
            </p:extLst>
          </p:nvPr>
        </p:nvGraphicFramePr>
        <p:xfrm>
          <a:off x="805543" y="2862942"/>
          <a:ext cx="10276112" cy="3158214"/>
        </p:xfrm>
        <a:graphic>
          <a:graphicData uri="http://schemas.openxmlformats.org/drawingml/2006/table">
            <a:tbl>
              <a:tblPr firstRow="1" bandRow="1">
                <a:tableStyleId>{5C22544A-7EE6-4342-B048-85BDC9FD1C3A}</a:tableStyleId>
              </a:tblPr>
              <a:tblGrid>
                <a:gridCol w="2569028">
                  <a:extLst>
                    <a:ext uri="{9D8B030D-6E8A-4147-A177-3AD203B41FA5}">
                      <a16:colId xmlns:a16="http://schemas.microsoft.com/office/drawing/2014/main" val="1428271136"/>
                    </a:ext>
                  </a:extLst>
                </a:gridCol>
                <a:gridCol w="2569028">
                  <a:extLst>
                    <a:ext uri="{9D8B030D-6E8A-4147-A177-3AD203B41FA5}">
                      <a16:colId xmlns:a16="http://schemas.microsoft.com/office/drawing/2014/main" val="3603544362"/>
                    </a:ext>
                  </a:extLst>
                </a:gridCol>
                <a:gridCol w="2569028">
                  <a:extLst>
                    <a:ext uri="{9D8B030D-6E8A-4147-A177-3AD203B41FA5}">
                      <a16:colId xmlns:a16="http://schemas.microsoft.com/office/drawing/2014/main" val="148301186"/>
                    </a:ext>
                  </a:extLst>
                </a:gridCol>
                <a:gridCol w="2569028">
                  <a:extLst>
                    <a:ext uri="{9D8B030D-6E8A-4147-A177-3AD203B41FA5}">
                      <a16:colId xmlns:a16="http://schemas.microsoft.com/office/drawing/2014/main" val="3857523977"/>
                    </a:ext>
                  </a:extLst>
                </a:gridCol>
              </a:tblGrid>
              <a:tr h="479804">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479804">
                <a:tc>
                  <a:txBody>
                    <a:bodyPr/>
                    <a:lstStyle/>
                    <a:p>
                      <a:r>
                        <a:rPr lang="en-US" sz="2000" b="1"/>
                        <a:t>Race</a:t>
                      </a:r>
                    </a:p>
                  </a:txBody>
                  <a:tcPr anchor="ctr"/>
                </a:tc>
                <a:tc>
                  <a:txBody>
                    <a:bodyPr/>
                    <a:lstStyle/>
                    <a:p>
                      <a:pPr algn="ctr"/>
                      <a:r>
                        <a:rPr lang="en-US" sz="2000"/>
                        <a:t>96.3%</a:t>
                      </a:r>
                    </a:p>
                  </a:txBody>
                  <a:tcPr anchor="ctr"/>
                </a:tc>
                <a:tc>
                  <a:txBody>
                    <a:bodyPr/>
                    <a:lstStyle/>
                    <a:p>
                      <a:pPr algn="ctr"/>
                      <a:r>
                        <a:rPr lang="en-US" sz="2000"/>
                        <a:t>Increase by 2%</a:t>
                      </a:r>
                    </a:p>
                  </a:txBody>
                  <a:tcPr anchor="ctr"/>
                </a:tc>
                <a:tc>
                  <a:txBody>
                    <a:bodyPr/>
                    <a:lstStyle/>
                    <a:p>
                      <a:pPr algn="ctr"/>
                      <a:r>
                        <a:rPr lang="en-US" sz="2000"/>
                        <a:t>98.92%</a:t>
                      </a:r>
                    </a:p>
                  </a:txBody>
                  <a:tcPr anchor="ctr"/>
                </a:tc>
                <a:extLst>
                  <a:ext uri="{0D108BD9-81ED-4DB2-BD59-A6C34878D82A}">
                    <a16:rowId xmlns:a16="http://schemas.microsoft.com/office/drawing/2014/main" val="3988063422"/>
                  </a:ext>
                </a:extLst>
              </a:tr>
              <a:tr h="479804">
                <a:tc>
                  <a:txBody>
                    <a:bodyPr/>
                    <a:lstStyle/>
                    <a:p>
                      <a:r>
                        <a:rPr lang="en-US" sz="2000" b="1"/>
                        <a:t>Ethnicity</a:t>
                      </a:r>
                    </a:p>
                  </a:txBody>
                  <a:tcPr anchor="ctr"/>
                </a:tc>
                <a:tc>
                  <a:txBody>
                    <a:bodyPr/>
                    <a:lstStyle/>
                    <a:p>
                      <a:pPr algn="ctr"/>
                      <a:r>
                        <a:rPr lang="en-US" sz="2000"/>
                        <a:t>96.94%</a:t>
                      </a:r>
                    </a:p>
                  </a:txBody>
                  <a:tcPr anchor="ctr"/>
                </a:tc>
                <a:tc>
                  <a:txBody>
                    <a:bodyPr/>
                    <a:lstStyle/>
                    <a:p>
                      <a:pPr algn="ctr"/>
                      <a:r>
                        <a:rPr lang="en-US" sz="2000"/>
                        <a:t>Increase 2%</a:t>
                      </a:r>
                    </a:p>
                  </a:txBody>
                  <a:tcPr anchor="ctr"/>
                </a:tc>
                <a:tc>
                  <a:txBody>
                    <a:bodyPr/>
                    <a:lstStyle/>
                    <a:p>
                      <a:pPr algn="ctr"/>
                      <a:r>
                        <a:rPr lang="en-US" sz="2000"/>
                        <a:t>98.92%</a:t>
                      </a:r>
                    </a:p>
                  </a:txBody>
                  <a:tcPr anchor="ctr"/>
                </a:tc>
                <a:extLst>
                  <a:ext uri="{0D108BD9-81ED-4DB2-BD59-A6C34878D82A}">
                    <a16:rowId xmlns:a16="http://schemas.microsoft.com/office/drawing/2014/main" val="3205800097"/>
                  </a:ext>
                </a:extLst>
              </a:tr>
              <a:tr h="479804">
                <a:tc>
                  <a:txBody>
                    <a:bodyPr/>
                    <a:lstStyle/>
                    <a:p>
                      <a:r>
                        <a:rPr lang="en-US" sz="2000" b="1"/>
                        <a:t>Language</a:t>
                      </a:r>
                    </a:p>
                  </a:txBody>
                  <a:tcPr anchor="ctr"/>
                </a:tc>
                <a:tc>
                  <a:txBody>
                    <a:bodyPr/>
                    <a:lstStyle/>
                    <a:p>
                      <a:pPr algn="ctr"/>
                      <a:r>
                        <a:rPr lang="en-US" sz="2000"/>
                        <a:t>99.84%</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619499">
                <a:tc>
                  <a:txBody>
                    <a:bodyPr/>
                    <a:lstStyle/>
                    <a:p>
                      <a:r>
                        <a:rPr lang="en-US" sz="2000" b="1"/>
                        <a:t>Sexual Orientation</a:t>
                      </a:r>
                    </a:p>
                  </a:txBody>
                  <a:tcPr anchor="ctr"/>
                </a:tc>
                <a:tc>
                  <a:txBody>
                    <a:bodyPr/>
                    <a:lstStyle/>
                    <a:p>
                      <a:pPr algn="ctr"/>
                      <a:r>
                        <a:rPr lang="en-US" sz="2000"/>
                        <a:t>41.82%</a:t>
                      </a:r>
                    </a:p>
                  </a:txBody>
                  <a:tcPr anchor="ctr"/>
                </a:tc>
                <a:tc>
                  <a:txBody>
                    <a:bodyPr/>
                    <a:lstStyle/>
                    <a:p>
                      <a:pPr algn="ctr"/>
                      <a:r>
                        <a:rPr lang="en-US" sz="2000"/>
                        <a:t>Increase by 20%</a:t>
                      </a:r>
                    </a:p>
                  </a:txBody>
                  <a:tcPr anchor="ctr"/>
                </a:tc>
                <a:tc>
                  <a:txBody>
                    <a:bodyPr/>
                    <a:lstStyle/>
                    <a:p>
                      <a:pPr algn="ctr"/>
                      <a:r>
                        <a:rPr lang="en-US" sz="2000"/>
                        <a:t>89.87%</a:t>
                      </a:r>
                    </a:p>
                  </a:txBody>
                  <a:tcPr anchor="ctr"/>
                </a:tc>
                <a:extLst>
                  <a:ext uri="{0D108BD9-81ED-4DB2-BD59-A6C34878D82A}">
                    <a16:rowId xmlns:a16="http://schemas.microsoft.com/office/drawing/2014/main" val="1026086705"/>
                  </a:ext>
                </a:extLst>
              </a:tr>
              <a:tr h="619499">
                <a:tc>
                  <a:txBody>
                    <a:bodyPr/>
                    <a:lstStyle/>
                    <a:p>
                      <a:r>
                        <a:rPr lang="en-US" sz="2000" b="1"/>
                        <a:t>Gender Identity</a:t>
                      </a:r>
                    </a:p>
                  </a:txBody>
                  <a:tcPr anchor="ctr"/>
                </a:tc>
                <a:tc>
                  <a:txBody>
                    <a:bodyPr/>
                    <a:lstStyle/>
                    <a:p>
                      <a:pPr algn="ctr"/>
                      <a:r>
                        <a:rPr lang="en-US" sz="2000"/>
                        <a:t>52.24%</a:t>
                      </a:r>
                    </a:p>
                  </a:txBody>
                  <a:tcPr anchor="ctr"/>
                </a:tc>
                <a:tc>
                  <a:txBody>
                    <a:bodyPr/>
                    <a:lstStyle/>
                    <a:p>
                      <a:pPr algn="ctr"/>
                      <a:r>
                        <a:rPr lang="en-US" sz="2000"/>
                        <a:t>Increase by 15%</a:t>
                      </a:r>
                    </a:p>
                  </a:txBody>
                  <a:tcPr anchor="ctr"/>
                </a:tc>
                <a:tc>
                  <a:txBody>
                    <a:bodyPr/>
                    <a:lstStyle/>
                    <a:p>
                      <a:pPr algn="ctr"/>
                      <a:r>
                        <a:rPr lang="en-US" sz="2000"/>
                        <a:t>92.46%</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1945439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355323" y="-119150"/>
            <a:ext cx="720851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000" b="1" kern="1200">
                <a:effectLst/>
                <a:latin typeface="Calibri" panose="020F0502020204030204" pitchFamily="34" charset="0"/>
                <a:ea typeface="+mn-ea"/>
                <a:cs typeface="+mn-cs"/>
              </a:rPr>
              <a:t>Your Health Inc.</a:t>
            </a:r>
            <a:endParaRPr lang="en-US" sz="4400"/>
          </a:p>
        </p:txBody>
      </p:sp>
      <p:sp>
        <p:nvSpPr>
          <p:cNvPr id="5" name="TextBox 4">
            <a:extLst>
              <a:ext uri="{FF2B5EF4-FFF2-40B4-BE49-F238E27FC236}">
                <a16:creationId xmlns:a16="http://schemas.microsoft.com/office/drawing/2014/main" id="{92D57899-8D25-A0AE-34D0-6579D8991651}"/>
              </a:ext>
            </a:extLst>
          </p:cNvPr>
          <p:cNvSpPr txBox="1"/>
          <p:nvPr/>
        </p:nvSpPr>
        <p:spPr>
          <a:xfrm>
            <a:off x="355323" y="929855"/>
            <a:ext cx="6177168" cy="400110"/>
          </a:xfrm>
          <a:prstGeom prst="rect">
            <a:avLst/>
          </a:prstGeom>
          <a:noFill/>
        </p:spPr>
        <p:txBody>
          <a:bodyPr wrap="square">
            <a:spAutoFit/>
          </a:bodyPr>
          <a:lstStyle/>
          <a:p>
            <a:r>
              <a:rPr lang="en-US" sz="2000" b="1">
                <a:highlight>
                  <a:srgbClr val="F2F2F2"/>
                </a:highlight>
                <a:latin typeface="Aptos Narrow" panose="020B0004020202020204" pitchFamily="34" charset="0"/>
              </a:rPr>
              <a:t>SOGI Training &amp; Improvement</a:t>
            </a:r>
            <a:endParaRPr lang="en-US" sz="2000" b="1"/>
          </a:p>
        </p:txBody>
      </p:sp>
      <p:sp>
        <p:nvSpPr>
          <p:cNvPr id="7" name="TextBox 6">
            <a:extLst>
              <a:ext uri="{FF2B5EF4-FFF2-40B4-BE49-F238E27FC236}">
                <a16:creationId xmlns:a16="http://schemas.microsoft.com/office/drawing/2014/main" id="{CAA3BC5C-7AFA-8BAF-0688-38F9B0341AFD}"/>
              </a:ext>
            </a:extLst>
          </p:cNvPr>
          <p:cNvSpPr txBox="1"/>
          <p:nvPr/>
        </p:nvSpPr>
        <p:spPr>
          <a:xfrm>
            <a:off x="355323" y="1443841"/>
            <a:ext cx="11075514" cy="4678204"/>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a:effectLst/>
                <a:latin typeface="Aptos Narrow" panose="020B0004020202020204" pitchFamily="34" charset="0"/>
              </a:rPr>
              <a:t>Staff Education</a:t>
            </a:r>
          </a:p>
          <a:p>
            <a:pPr marL="742950" lvl="1" indent="-285750">
              <a:buFont typeface="Arial" panose="020B0604020202020204" pitchFamily="34" charset="0"/>
              <a:buChar char="•"/>
            </a:pPr>
            <a:r>
              <a:rPr lang="en-US" sz="2000" b="0" i="0" u="none" strike="noStrike">
                <a:effectLst/>
                <a:latin typeface="Aptos Narrow" panose="020B0004020202020204" pitchFamily="34" charset="0"/>
              </a:rPr>
              <a:t>Created SOGI forms for patients to complete</a:t>
            </a:r>
          </a:p>
          <a:p>
            <a:pPr marL="742950" lvl="1" indent="-285750">
              <a:buFont typeface="Arial" panose="020B0604020202020204" pitchFamily="34" charset="0"/>
              <a:buChar char="•"/>
            </a:pPr>
            <a:r>
              <a:rPr lang="en-US" sz="2000">
                <a:latin typeface="Aptos Narrow" panose="020B0004020202020204" pitchFamily="34" charset="0"/>
              </a:rPr>
              <a:t>Utilized SOGI Definition Sheet</a:t>
            </a:r>
            <a:endParaRPr lang="en-US" sz="2000" b="0" i="0" u="none" strike="noStrike">
              <a:effectLst/>
              <a:latin typeface="Aptos Narrow" panose="020B0004020202020204" pitchFamily="34" charset="0"/>
            </a:endParaRPr>
          </a:p>
          <a:p>
            <a:pPr marL="742950" lvl="1" indent="-285750">
              <a:buFont typeface="Arial" panose="020B0604020202020204" pitchFamily="34" charset="0"/>
              <a:buChar char="•"/>
            </a:pPr>
            <a:r>
              <a:rPr lang="en-US" sz="2000">
                <a:latin typeface="Aptos Narrow" panose="020B0004020202020204" pitchFamily="34" charset="0"/>
              </a:rPr>
              <a:t>RIPCPC training including:</a:t>
            </a:r>
          </a:p>
          <a:p>
            <a:pPr marL="1200150" lvl="2" indent="-285750">
              <a:buFont typeface="Arial" panose="020B0604020202020204" pitchFamily="34" charset="0"/>
              <a:buChar char="•"/>
            </a:pPr>
            <a:r>
              <a:rPr lang="en-US" sz="2000" b="0" i="0" u="none" strike="noStrike">
                <a:effectLst/>
                <a:latin typeface="Aptos Narrow" panose="020B0004020202020204" pitchFamily="34" charset="0"/>
              </a:rPr>
              <a:t>PowerPoint slides (compilation based on CTC demographic data pilot program)</a:t>
            </a:r>
          </a:p>
          <a:p>
            <a:pPr marL="1657350" lvl="3" indent="-285750">
              <a:buFont typeface="Arial" panose="020B0604020202020204" pitchFamily="34" charset="0"/>
              <a:buChar char="•"/>
            </a:pPr>
            <a:r>
              <a:rPr lang="en-US" sz="2000">
                <a:latin typeface="Aptos Narrow" panose="020B0004020202020204" pitchFamily="34" charset="0"/>
              </a:rPr>
              <a:t>Definitions &amp; How to Ask</a:t>
            </a:r>
          </a:p>
          <a:p>
            <a:pPr marL="1657350" lvl="3" indent="-285750">
              <a:buFont typeface="Arial" panose="020B0604020202020204" pitchFamily="34" charset="0"/>
              <a:buChar char="•"/>
            </a:pPr>
            <a:r>
              <a:rPr lang="en-US" sz="2000" b="0" i="0" u="none" strike="noStrike">
                <a:effectLst/>
                <a:latin typeface="Aptos Narrow" panose="020B0004020202020204" pitchFamily="34" charset="0"/>
              </a:rPr>
              <a:t>How to address and speak patients</a:t>
            </a:r>
          </a:p>
          <a:p>
            <a:pPr lvl="3"/>
            <a:endParaRPr lang="en-US" sz="2000">
              <a:latin typeface="Aptos Narrow" panose="020B0004020202020204" pitchFamily="34" charset="0"/>
            </a:endParaRPr>
          </a:p>
          <a:p>
            <a:pPr marL="285750" indent="-285750">
              <a:buFont typeface="Arial" panose="020B0604020202020204" pitchFamily="34" charset="0"/>
              <a:buChar char="•"/>
            </a:pPr>
            <a:r>
              <a:rPr lang="en-US" sz="2000" b="0" i="0" u="none" strike="noStrike">
                <a:effectLst/>
                <a:latin typeface="Aptos Narrow" panose="020B0004020202020204" pitchFamily="34" charset="0"/>
              </a:rPr>
              <a:t>Patient Focus &amp; Education</a:t>
            </a:r>
          </a:p>
          <a:p>
            <a:pPr marL="742950" lvl="1" indent="-285750">
              <a:buFont typeface="Arial" panose="020B0604020202020204" pitchFamily="34" charset="0"/>
              <a:buChar char="•"/>
            </a:pPr>
            <a:r>
              <a:rPr lang="en-US" sz="2000" b="0" i="0" u="none" strike="noStrike">
                <a:effectLst/>
                <a:latin typeface="Aptos Narrow" panose="020B0004020202020204" pitchFamily="34" charset="0"/>
              </a:rPr>
              <a:t>Posted RIPCPC patient education posters in lobby / at check in window</a:t>
            </a:r>
          </a:p>
          <a:p>
            <a:pPr marL="742950" lvl="1" indent="-285750">
              <a:buFont typeface="Arial" panose="020B0604020202020204" pitchFamily="34" charset="0"/>
              <a:buChar char="•"/>
            </a:pPr>
            <a:r>
              <a:rPr lang="en-US" sz="2000" b="0" i="0" u="none" strike="noStrike">
                <a:effectLst/>
                <a:latin typeface="Aptos Narrow" panose="020B0004020202020204" pitchFamily="34" charset="0"/>
              </a:rPr>
              <a:t>Implemented process to obtain information prior to appointment and encouraged e-Check In</a:t>
            </a:r>
          </a:p>
          <a:p>
            <a:pPr marL="742950" lvl="1" indent="-285750">
              <a:buFont typeface="Arial" panose="020B0604020202020204" pitchFamily="34" charset="0"/>
              <a:buChar char="•"/>
            </a:pPr>
            <a:r>
              <a:rPr lang="en-US" sz="2000">
                <a:latin typeface="Aptos Narrow" panose="020B0004020202020204" pitchFamily="34" charset="0"/>
              </a:rPr>
              <a:t>Addressed patients that left answers blank or had difficulty answering</a:t>
            </a:r>
          </a:p>
          <a:p>
            <a:pPr marL="742950" lvl="1" indent="-285750">
              <a:buFont typeface="Arial" panose="020B0604020202020204" pitchFamily="34" charset="0"/>
              <a:buChar char="•"/>
            </a:pPr>
            <a:r>
              <a:rPr lang="en-US" sz="2000" b="0" i="0" u="none" strike="noStrike">
                <a:effectLst/>
                <a:latin typeface="Aptos Narrow" panose="020B0004020202020204" pitchFamily="34" charset="0"/>
              </a:rPr>
              <a:t>Utilized RIPCPC quality assistance to conduct pre-visit planning audits that include missing REL fields</a:t>
            </a:r>
          </a:p>
          <a:p>
            <a:pPr marL="742950" lvl="1" indent="-285750">
              <a:buFont typeface="Arial" panose="020B0604020202020204" pitchFamily="34" charset="0"/>
              <a:buChar char="•"/>
            </a:pPr>
            <a:r>
              <a:rPr lang="en-US" sz="2000">
                <a:latin typeface="Aptos Narrow" panose="020B0004020202020204" pitchFamily="34" charset="0"/>
              </a:rPr>
              <a:t>Goal: Add SOGI information to pre-visit planning process</a:t>
            </a:r>
          </a:p>
        </p:txBody>
      </p:sp>
      <p:pic>
        <p:nvPicPr>
          <p:cNvPr id="3" name="Picture 2">
            <a:extLst>
              <a:ext uri="{FF2B5EF4-FFF2-40B4-BE49-F238E27FC236}">
                <a16:creationId xmlns:a16="http://schemas.microsoft.com/office/drawing/2014/main" id="{9C5A365C-14DE-C9DC-E914-975629952025}"/>
              </a:ext>
            </a:extLst>
          </p:cNvPr>
          <p:cNvPicPr>
            <a:picLocks noChangeAspect="1"/>
          </p:cNvPicPr>
          <p:nvPr/>
        </p:nvPicPr>
        <p:blipFill>
          <a:blip r:embed="rId2"/>
          <a:stretch>
            <a:fillRect/>
          </a:stretch>
        </p:blipFill>
        <p:spPr>
          <a:xfrm>
            <a:off x="8538805" y="816561"/>
            <a:ext cx="2315089" cy="1796011"/>
          </a:xfrm>
          <a:prstGeom prst="rect">
            <a:avLst/>
          </a:prstGeom>
        </p:spPr>
      </p:pic>
    </p:spTree>
    <p:extLst>
      <p:ext uri="{BB962C8B-B14F-4D97-AF65-F5344CB8AC3E}">
        <p14:creationId xmlns:p14="http://schemas.microsoft.com/office/powerpoint/2010/main" val="318977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470172" y="-125875"/>
            <a:ext cx="7051858" cy="1049005"/>
          </a:xfrm>
        </p:spPr>
        <p:txBody>
          <a:bodyPr>
            <a:normAutofit/>
          </a:bodyPr>
          <a:lstStyle/>
          <a:p>
            <a:r>
              <a:rPr lang="en-US" sz="4000" b="1" kern="1200">
                <a:effectLst/>
                <a:latin typeface="Calibri" panose="020F0502020204030204" pitchFamily="34" charset="0"/>
                <a:ea typeface="+mn-ea"/>
                <a:cs typeface="+mn-cs"/>
              </a:rPr>
              <a:t>NRI Pediatrics, PC</a:t>
            </a:r>
            <a:endParaRPr lang="en-US" sz="4400"/>
          </a:p>
        </p:txBody>
      </p:sp>
      <p:sp>
        <p:nvSpPr>
          <p:cNvPr id="3" name="TextBox 2">
            <a:extLst>
              <a:ext uri="{FF2B5EF4-FFF2-40B4-BE49-F238E27FC236}">
                <a16:creationId xmlns:a16="http://schemas.microsoft.com/office/drawing/2014/main" id="{146F78BD-E3AB-8FF1-E0AE-C78A28EEE88C}"/>
              </a:ext>
            </a:extLst>
          </p:cNvPr>
          <p:cNvSpPr txBox="1"/>
          <p:nvPr/>
        </p:nvSpPr>
        <p:spPr>
          <a:xfrm>
            <a:off x="546372" y="942099"/>
            <a:ext cx="6188643" cy="1446550"/>
          </a:xfrm>
          <a:prstGeom prst="rect">
            <a:avLst/>
          </a:prstGeom>
          <a:noFill/>
        </p:spPr>
        <p:txBody>
          <a:bodyPr wrap="square" rtlCol="0">
            <a:spAutoFit/>
          </a:bodyPr>
          <a:lstStyle/>
          <a:p>
            <a:r>
              <a:rPr lang="en-US" sz="2800" b="1"/>
              <a:t>Practice Team</a:t>
            </a:r>
          </a:p>
          <a:p>
            <a:r>
              <a:rPr lang="en-US" sz="2000"/>
              <a:t>Kristin Grimes, Provider</a:t>
            </a:r>
          </a:p>
          <a:p>
            <a:r>
              <a:rPr lang="en-US" sz="2000"/>
              <a:t>Kathy Martinez, Practice Manager</a:t>
            </a:r>
          </a:p>
          <a:p>
            <a:r>
              <a:rPr lang="en-US" sz="2000"/>
              <a:t>Nchabanu Chacha Wheeler, QI Specialist</a:t>
            </a:r>
          </a:p>
        </p:txBody>
      </p:sp>
      <p:sp>
        <p:nvSpPr>
          <p:cNvPr id="4" name="TextBox 3">
            <a:extLst>
              <a:ext uri="{FF2B5EF4-FFF2-40B4-BE49-F238E27FC236}">
                <a16:creationId xmlns:a16="http://schemas.microsoft.com/office/drawing/2014/main" id="{2EB977CB-DA04-94ED-F0D9-D55D1F9FFC21}"/>
              </a:ext>
            </a:extLst>
          </p:cNvPr>
          <p:cNvSpPr txBox="1"/>
          <p:nvPr/>
        </p:nvSpPr>
        <p:spPr>
          <a:xfrm>
            <a:off x="7022443" y="1026795"/>
            <a:ext cx="3635829" cy="1169551"/>
          </a:xfrm>
          <a:prstGeom prst="rect">
            <a:avLst/>
          </a:prstGeom>
          <a:noFill/>
        </p:spPr>
        <p:txBody>
          <a:bodyPr wrap="square" rtlCol="0">
            <a:spAutoFit/>
          </a:bodyPr>
          <a:lstStyle/>
          <a:p>
            <a:r>
              <a:rPr lang="en-US" sz="2800" b="1"/>
              <a:t>Practice Facilitator</a:t>
            </a:r>
          </a:p>
          <a:p>
            <a:r>
              <a:rPr lang="en-US" sz="2400"/>
              <a:t> Kerri Costa</a:t>
            </a:r>
          </a:p>
          <a:p>
            <a:endParaRPr lang="en-US"/>
          </a:p>
        </p:txBody>
      </p:sp>
      <p:graphicFrame>
        <p:nvGraphicFramePr>
          <p:cNvPr id="7" name="Table 6">
            <a:extLst>
              <a:ext uri="{FF2B5EF4-FFF2-40B4-BE49-F238E27FC236}">
                <a16:creationId xmlns:a16="http://schemas.microsoft.com/office/drawing/2014/main" id="{FE58B42D-A605-5664-E72E-62BC437EECD7}"/>
              </a:ext>
            </a:extLst>
          </p:cNvPr>
          <p:cNvGraphicFramePr>
            <a:graphicFrameLocks noGrp="1"/>
          </p:cNvGraphicFramePr>
          <p:nvPr>
            <p:extLst>
              <p:ext uri="{D42A27DB-BD31-4B8C-83A1-F6EECF244321}">
                <p14:modId xmlns:p14="http://schemas.microsoft.com/office/powerpoint/2010/main" val="4261488256"/>
              </p:ext>
            </p:extLst>
          </p:nvPr>
        </p:nvGraphicFramePr>
        <p:xfrm>
          <a:off x="546372" y="2623457"/>
          <a:ext cx="10535284" cy="3397698"/>
        </p:xfrm>
        <a:graphic>
          <a:graphicData uri="http://schemas.openxmlformats.org/drawingml/2006/table">
            <a:tbl>
              <a:tblPr firstRow="1" bandRow="1">
                <a:tableStyleId>{5C22544A-7EE6-4342-B048-85BDC9FD1C3A}</a:tableStyleId>
              </a:tblPr>
              <a:tblGrid>
                <a:gridCol w="2633821">
                  <a:extLst>
                    <a:ext uri="{9D8B030D-6E8A-4147-A177-3AD203B41FA5}">
                      <a16:colId xmlns:a16="http://schemas.microsoft.com/office/drawing/2014/main" val="1428271136"/>
                    </a:ext>
                  </a:extLst>
                </a:gridCol>
                <a:gridCol w="2633821">
                  <a:extLst>
                    <a:ext uri="{9D8B030D-6E8A-4147-A177-3AD203B41FA5}">
                      <a16:colId xmlns:a16="http://schemas.microsoft.com/office/drawing/2014/main" val="3603544362"/>
                    </a:ext>
                  </a:extLst>
                </a:gridCol>
                <a:gridCol w="2633821">
                  <a:extLst>
                    <a:ext uri="{9D8B030D-6E8A-4147-A177-3AD203B41FA5}">
                      <a16:colId xmlns:a16="http://schemas.microsoft.com/office/drawing/2014/main" val="148301186"/>
                    </a:ext>
                  </a:extLst>
                </a:gridCol>
                <a:gridCol w="2633821">
                  <a:extLst>
                    <a:ext uri="{9D8B030D-6E8A-4147-A177-3AD203B41FA5}">
                      <a16:colId xmlns:a16="http://schemas.microsoft.com/office/drawing/2014/main" val="3857523977"/>
                    </a:ext>
                  </a:extLst>
                </a:gridCol>
              </a:tblGrid>
              <a:tr h="516187">
                <a:tc>
                  <a:txBody>
                    <a:bodyPr/>
                    <a:lstStyle/>
                    <a:p>
                      <a:pPr algn="ctr"/>
                      <a:r>
                        <a:rPr lang="en-US" sz="2000"/>
                        <a:t>Measure</a:t>
                      </a:r>
                    </a:p>
                  </a:txBody>
                  <a:tcPr/>
                </a:tc>
                <a:tc>
                  <a:txBody>
                    <a:bodyPr/>
                    <a:lstStyle/>
                    <a:p>
                      <a:pPr algn="ctr"/>
                      <a:r>
                        <a:rPr lang="en-US" sz="2000"/>
                        <a:t>Baseline</a:t>
                      </a:r>
                    </a:p>
                  </a:txBody>
                  <a:tcPr/>
                </a:tc>
                <a:tc>
                  <a:txBody>
                    <a:bodyPr/>
                    <a:lstStyle/>
                    <a:p>
                      <a:pPr algn="ctr"/>
                      <a:r>
                        <a:rPr lang="en-US" sz="2000"/>
                        <a:t>Goal</a:t>
                      </a:r>
                    </a:p>
                  </a:txBody>
                  <a:tcPr/>
                </a:tc>
                <a:tc>
                  <a:txBody>
                    <a:bodyPr/>
                    <a:lstStyle/>
                    <a:p>
                      <a:pPr algn="ctr"/>
                      <a:r>
                        <a:rPr lang="en-US" sz="2000"/>
                        <a:t>Midpoint</a:t>
                      </a:r>
                    </a:p>
                  </a:txBody>
                  <a:tcPr/>
                </a:tc>
                <a:extLst>
                  <a:ext uri="{0D108BD9-81ED-4DB2-BD59-A6C34878D82A}">
                    <a16:rowId xmlns:a16="http://schemas.microsoft.com/office/drawing/2014/main" val="1720820023"/>
                  </a:ext>
                </a:extLst>
              </a:tr>
              <a:tr h="516187">
                <a:tc>
                  <a:txBody>
                    <a:bodyPr/>
                    <a:lstStyle/>
                    <a:p>
                      <a:r>
                        <a:rPr lang="en-US" sz="2000" b="1"/>
                        <a:t>Race</a:t>
                      </a:r>
                    </a:p>
                  </a:txBody>
                  <a:tcPr anchor="ctr"/>
                </a:tc>
                <a:tc>
                  <a:txBody>
                    <a:bodyPr/>
                    <a:lstStyle/>
                    <a:p>
                      <a:pPr algn="ctr"/>
                      <a:r>
                        <a:rPr lang="en-US" sz="2000"/>
                        <a:t>97.98%</a:t>
                      </a:r>
                    </a:p>
                  </a:txBody>
                  <a:tcPr anchor="ctr"/>
                </a:tc>
                <a:tc>
                  <a:txBody>
                    <a:bodyPr/>
                    <a:lstStyle/>
                    <a:p>
                      <a:pPr algn="ctr"/>
                      <a:r>
                        <a:rPr lang="en-US" sz="2000"/>
                        <a:t>Increase by 1%</a:t>
                      </a:r>
                    </a:p>
                  </a:txBody>
                  <a:tcPr anchor="ctr"/>
                </a:tc>
                <a:tc>
                  <a:txBody>
                    <a:bodyPr/>
                    <a:lstStyle/>
                    <a:p>
                      <a:pPr algn="ctr"/>
                      <a:r>
                        <a:rPr lang="en-US" sz="2000"/>
                        <a:t>98.18%</a:t>
                      </a:r>
                    </a:p>
                  </a:txBody>
                  <a:tcPr anchor="ctr"/>
                </a:tc>
                <a:extLst>
                  <a:ext uri="{0D108BD9-81ED-4DB2-BD59-A6C34878D82A}">
                    <a16:rowId xmlns:a16="http://schemas.microsoft.com/office/drawing/2014/main" val="3988063422"/>
                  </a:ext>
                </a:extLst>
              </a:tr>
              <a:tr h="516187">
                <a:tc>
                  <a:txBody>
                    <a:bodyPr/>
                    <a:lstStyle/>
                    <a:p>
                      <a:r>
                        <a:rPr lang="en-US" sz="2000" b="1"/>
                        <a:t>Ethnicity</a:t>
                      </a:r>
                    </a:p>
                  </a:txBody>
                  <a:tcPr anchor="ctr"/>
                </a:tc>
                <a:tc>
                  <a:txBody>
                    <a:bodyPr/>
                    <a:lstStyle/>
                    <a:p>
                      <a:pPr algn="ctr"/>
                      <a:r>
                        <a:rPr lang="en-US" sz="2000"/>
                        <a:t>97.24%</a:t>
                      </a:r>
                    </a:p>
                  </a:txBody>
                  <a:tcPr anchor="ctr"/>
                </a:tc>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2000"/>
                        <a:t>Increase by 1%</a:t>
                      </a:r>
                    </a:p>
                  </a:txBody>
                  <a:tcPr anchor="ctr"/>
                </a:tc>
                <a:tc>
                  <a:txBody>
                    <a:bodyPr/>
                    <a:lstStyle/>
                    <a:p>
                      <a:pPr algn="ctr"/>
                      <a:r>
                        <a:rPr lang="en-US" sz="2000"/>
                        <a:t>100%</a:t>
                      </a:r>
                    </a:p>
                  </a:txBody>
                  <a:tcPr anchor="ctr"/>
                </a:tc>
                <a:extLst>
                  <a:ext uri="{0D108BD9-81ED-4DB2-BD59-A6C34878D82A}">
                    <a16:rowId xmlns:a16="http://schemas.microsoft.com/office/drawing/2014/main" val="3205800097"/>
                  </a:ext>
                </a:extLst>
              </a:tr>
              <a:tr h="516187">
                <a:tc>
                  <a:txBody>
                    <a:bodyPr/>
                    <a:lstStyle/>
                    <a:p>
                      <a:r>
                        <a:rPr lang="en-US" sz="2000" b="1"/>
                        <a:t>Language</a:t>
                      </a:r>
                    </a:p>
                  </a:txBody>
                  <a:tcPr anchor="ctr"/>
                </a:tc>
                <a:tc>
                  <a:txBody>
                    <a:bodyPr/>
                    <a:lstStyle/>
                    <a:p>
                      <a:pPr algn="ctr"/>
                      <a:r>
                        <a:rPr lang="en-US" sz="2000"/>
                        <a:t>100%</a:t>
                      </a:r>
                    </a:p>
                  </a:txBody>
                  <a:tcPr anchor="ctr"/>
                </a:tc>
                <a:tc>
                  <a:txBody>
                    <a:bodyPr/>
                    <a:lstStyle/>
                    <a:p>
                      <a:pPr algn="ctr"/>
                      <a:r>
                        <a:rPr lang="en-US" sz="2000"/>
                        <a:t>Maintain</a:t>
                      </a:r>
                    </a:p>
                  </a:txBody>
                  <a:tcPr anchor="ctr"/>
                </a:tc>
                <a:tc>
                  <a:txBody>
                    <a:bodyPr/>
                    <a:lstStyle/>
                    <a:p>
                      <a:pPr algn="ctr"/>
                      <a:r>
                        <a:rPr lang="en-US" sz="2000"/>
                        <a:t>100%</a:t>
                      </a:r>
                    </a:p>
                  </a:txBody>
                  <a:tcPr anchor="ctr"/>
                </a:tc>
                <a:extLst>
                  <a:ext uri="{0D108BD9-81ED-4DB2-BD59-A6C34878D82A}">
                    <a16:rowId xmlns:a16="http://schemas.microsoft.com/office/drawing/2014/main" val="2748646459"/>
                  </a:ext>
                </a:extLst>
              </a:tr>
              <a:tr h="666475">
                <a:tc>
                  <a:txBody>
                    <a:bodyPr/>
                    <a:lstStyle/>
                    <a:p>
                      <a:r>
                        <a:rPr lang="en-US" sz="2000" b="1"/>
                        <a:t>Sexual Orientation</a:t>
                      </a:r>
                    </a:p>
                  </a:txBody>
                  <a:tcPr anchor="ctr"/>
                </a:tc>
                <a:tc>
                  <a:txBody>
                    <a:bodyPr/>
                    <a:lstStyle/>
                    <a:p>
                      <a:pPr algn="ctr"/>
                      <a:r>
                        <a:rPr lang="en-US" sz="2000"/>
                        <a:t>35.02%</a:t>
                      </a:r>
                    </a:p>
                  </a:txBody>
                  <a:tcPr anchor="ctr"/>
                </a:tc>
                <a:tc>
                  <a:txBody>
                    <a:bodyPr/>
                    <a:lstStyle/>
                    <a:p>
                      <a:pPr algn="ctr"/>
                      <a:r>
                        <a:rPr lang="en-US" sz="2000"/>
                        <a:t>Increase by 40%</a:t>
                      </a:r>
                    </a:p>
                  </a:txBody>
                  <a:tcPr anchor="ctr"/>
                </a:tc>
                <a:tc>
                  <a:txBody>
                    <a:bodyPr/>
                    <a:lstStyle/>
                    <a:p>
                      <a:pPr algn="ctr"/>
                      <a:r>
                        <a:rPr lang="en-US" sz="2000"/>
                        <a:t>69.16%</a:t>
                      </a:r>
                    </a:p>
                  </a:txBody>
                  <a:tcPr anchor="ctr"/>
                </a:tc>
                <a:extLst>
                  <a:ext uri="{0D108BD9-81ED-4DB2-BD59-A6C34878D82A}">
                    <a16:rowId xmlns:a16="http://schemas.microsoft.com/office/drawing/2014/main" val="1026086705"/>
                  </a:ext>
                </a:extLst>
              </a:tr>
              <a:tr h="666475">
                <a:tc>
                  <a:txBody>
                    <a:bodyPr/>
                    <a:lstStyle/>
                    <a:p>
                      <a:r>
                        <a:rPr lang="en-US" sz="2000" b="1"/>
                        <a:t>Gender Identity</a:t>
                      </a:r>
                    </a:p>
                  </a:txBody>
                  <a:tcPr anchor="ctr"/>
                </a:tc>
                <a:tc>
                  <a:txBody>
                    <a:bodyPr/>
                    <a:lstStyle/>
                    <a:p>
                      <a:pPr algn="ctr"/>
                      <a:r>
                        <a:rPr lang="en-US" sz="2000"/>
                        <a:t>35.02%</a:t>
                      </a:r>
                    </a:p>
                  </a:txBody>
                  <a:tcPr anchor="ctr"/>
                </a:tc>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2000"/>
                        <a:t>Increase by 40%</a:t>
                      </a:r>
                    </a:p>
                  </a:txBody>
                  <a:tcPr anchor="ctr"/>
                </a:tc>
                <a:tc>
                  <a:txBody>
                    <a:bodyPr/>
                    <a:lstStyle/>
                    <a:p>
                      <a:pPr algn="ctr"/>
                      <a:r>
                        <a:rPr lang="en-US" sz="2000"/>
                        <a:t>69.16%</a:t>
                      </a:r>
                    </a:p>
                  </a:txBody>
                  <a:tcPr anchor="ctr"/>
                </a:tc>
                <a:extLst>
                  <a:ext uri="{0D108BD9-81ED-4DB2-BD59-A6C34878D82A}">
                    <a16:rowId xmlns:a16="http://schemas.microsoft.com/office/drawing/2014/main" val="3696881235"/>
                  </a:ext>
                </a:extLst>
              </a:tr>
            </a:tbl>
          </a:graphicData>
        </a:graphic>
      </p:graphicFrame>
    </p:spTree>
    <p:extLst>
      <p:ext uri="{BB962C8B-B14F-4D97-AF65-F5344CB8AC3E}">
        <p14:creationId xmlns:p14="http://schemas.microsoft.com/office/powerpoint/2010/main" val="4100573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368369" y="-148254"/>
            <a:ext cx="8717372"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400" b="1" kern="1200">
                <a:solidFill>
                  <a:schemeClr val="tx2"/>
                </a:solidFill>
                <a:effectLst/>
                <a:latin typeface="Calibri" panose="020F0502020204030204" pitchFamily="34" charset="0"/>
                <a:ea typeface="+mn-ea"/>
                <a:cs typeface="+mn-cs"/>
              </a:rPr>
              <a:t>NRI Pediatrics, PC</a:t>
            </a:r>
            <a:endParaRPr lang="en-US">
              <a:solidFill>
                <a:schemeClr val="tx2"/>
              </a:solidFill>
            </a:endParaRPr>
          </a:p>
        </p:txBody>
      </p:sp>
      <p:sp>
        <p:nvSpPr>
          <p:cNvPr id="4" name="TextBox 3">
            <a:extLst>
              <a:ext uri="{FF2B5EF4-FFF2-40B4-BE49-F238E27FC236}">
                <a16:creationId xmlns:a16="http://schemas.microsoft.com/office/drawing/2014/main" id="{54D58935-DCF4-A15C-DE63-84A0DF4D2FA2}"/>
              </a:ext>
            </a:extLst>
          </p:cNvPr>
          <p:cNvSpPr txBox="1"/>
          <p:nvPr/>
        </p:nvSpPr>
        <p:spPr>
          <a:xfrm>
            <a:off x="654119" y="1590612"/>
            <a:ext cx="10587658" cy="4431983"/>
          </a:xfrm>
          <a:prstGeom prst="rect">
            <a:avLst/>
          </a:prstGeom>
          <a:noFill/>
        </p:spPr>
        <p:txBody>
          <a:bodyPr wrap="square">
            <a:spAutoFit/>
          </a:bodyPr>
          <a:lstStyle/>
          <a:p>
            <a:r>
              <a:rPr lang="en-US" sz="2400"/>
              <a:t>SOGI Training Program for Staff</a:t>
            </a:r>
          </a:p>
          <a:p>
            <a:pPr marL="342900" indent="-342900">
              <a:buFont typeface="Arial" panose="020B0604020202020204" pitchFamily="34" charset="0"/>
              <a:buChar char="•"/>
            </a:pPr>
            <a:r>
              <a:rPr lang="en-US" sz="2400"/>
              <a:t>Conducted In Person SOGI training for Front Desk Staff</a:t>
            </a:r>
          </a:p>
          <a:p>
            <a:pPr marL="342900" indent="-342900">
              <a:buFont typeface="Arial" panose="020B0604020202020204" pitchFamily="34" charset="0"/>
              <a:buChar char="•"/>
            </a:pPr>
            <a:r>
              <a:rPr lang="en-US" sz="2400"/>
              <a:t>Updated Registration form to include SOGI questions</a:t>
            </a:r>
          </a:p>
          <a:p>
            <a:pPr marL="342900" indent="-342900">
              <a:buFont typeface="Arial" panose="020B0604020202020204" pitchFamily="34" charset="0"/>
              <a:buChar char="•"/>
            </a:pPr>
            <a:r>
              <a:rPr lang="en-US" sz="2400"/>
              <a:t>Training included CTC SOGI training resources (roll playing videos, Demographic Data Pilot program webinars / links) </a:t>
            </a:r>
          </a:p>
          <a:p>
            <a:endParaRPr lang="en-US" sz="2400"/>
          </a:p>
          <a:p>
            <a:r>
              <a:rPr lang="en-US" sz="2400"/>
              <a:t>Resources used</a:t>
            </a:r>
          </a:p>
          <a:p>
            <a:pPr marL="285750" indent="-285750">
              <a:buFont typeface="Arial" panose="020B0604020202020204" pitchFamily="34" charset="0"/>
              <a:buChar char="•"/>
            </a:pPr>
            <a:r>
              <a:rPr lang="en-US" sz="2400"/>
              <a:t>Updated Registration form</a:t>
            </a:r>
          </a:p>
          <a:p>
            <a:pPr marL="285750" indent="-285750">
              <a:buFont typeface="Arial" panose="020B0604020202020204" pitchFamily="34" charset="0"/>
              <a:buChar char="•"/>
            </a:pPr>
            <a:r>
              <a:rPr lang="en-US" sz="2400"/>
              <a:t>Staff Post Training Survey Conducted</a:t>
            </a:r>
          </a:p>
          <a:p>
            <a:pPr marL="742950" lvl="1" indent="-285750">
              <a:buFont typeface="Arial" panose="020B0604020202020204" pitchFamily="34" charset="0"/>
              <a:buChar char="•"/>
            </a:pPr>
            <a:r>
              <a:rPr lang="en-US" sz="2400"/>
              <a:t>100% of Front Desk Staff feel “very comfortable” collecting all demographic data for patients </a:t>
            </a:r>
            <a:r>
              <a:rPr lang="en-US"/>
              <a:t>(improvement from 50% very uncomfortable/ 50% uncomfortable)</a:t>
            </a:r>
          </a:p>
          <a:p>
            <a:pPr marL="285750" indent="-285750">
              <a:buFont typeface="Arial" panose="020B0604020202020204" pitchFamily="34" charset="0"/>
              <a:buChar char="•"/>
            </a:pPr>
            <a:endParaRPr lang="en-US">
              <a:solidFill>
                <a:schemeClr val="accent6"/>
              </a:solidFill>
            </a:endParaRPr>
          </a:p>
        </p:txBody>
      </p:sp>
      <p:sp>
        <p:nvSpPr>
          <p:cNvPr id="5" name="TextBox 4">
            <a:extLst>
              <a:ext uri="{FF2B5EF4-FFF2-40B4-BE49-F238E27FC236}">
                <a16:creationId xmlns:a16="http://schemas.microsoft.com/office/drawing/2014/main" id="{4B8B349F-0AF9-C200-96B7-3782CE21D8A1}"/>
              </a:ext>
            </a:extLst>
          </p:cNvPr>
          <p:cNvSpPr txBox="1"/>
          <p:nvPr/>
        </p:nvSpPr>
        <p:spPr>
          <a:xfrm>
            <a:off x="368369" y="1041873"/>
            <a:ext cx="6177168" cy="523220"/>
          </a:xfrm>
          <a:prstGeom prst="rect">
            <a:avLst/>
          </a:prstGeom>
          <a:noFill/>
        </p:spPr>
        <p:txBody>
          <a:bodyPr wrap="square">
            <a:spAutoFit/>
          </a:bodyPr>
          <a:lstStyle/>
          <a:p>
            <a:r>
              <a:rPr lang="en-US" sz="2800" b="1">
                <a:highlight>
                  <a:srgbClr val="F2F2F2"/>
                </a:highlight>
                <a:latin typeface="Aptos Narrow" panose="020B0004020202020204" pitchFamily="34" charset="0"/>
              </a:rPr>
              <a:t>Staff Training</a:t>
            </a:r>
            <a:endParaRPr lang="en-US" sz="2800" b="1"/>
          </a:p>
        </p:txBody>
      </p:sp>
      <p:pic>
        <p:nvPicPr>
          <p:cNvPr id="3" name="Picture 2">
            <a:extLst>
              <a:ext uri="{FF2B5EF4-FFF2-40B4-BE49-F238E27FC236}">
                <a16:creationId xmlns:a16="http://schemas.microsoft.com/office/drawing/2014/main" id="{C826C9EB-3C60-3C4C-F663-B545372128EE}"/>
              </a:ext>
            </a:extLst>
          </p:cNvPr>
          <p:cNvPicPr>
            <a:picLocks noChangeAspect="1"/>
          </p:cNvPicPr>
          <p:nvPr/>
        </p:nvPicPr>
        <p:blipFill>
          <a:blip r:embed="rId3"/>
          <a:stretch>
            <a:fillRect/>
          </a:stretch>
        </p:blipFill>
        <p:spPr>
          <a:xfrm>
            <a:off x="7063649" y="3598168"/>
            <a:ext cx="2162413" cy="1017606"/>
          </a:xfrm>
          <a:prstGeom prst="rect">
            <a:avLst/>
          </a:prstGeom>
        </p:spPr>
      </p:pic>
      <p:pic>
        <p:nvPicPr>
          <p:cNvPr id="7" name="Picture 6">
            <a:extLst>
              <a:ext uri="{FF2B5EF4-FFF2-40B4-BE49-F238E27FC236}">
                <a16:creationId xmlns:a16="http://schemas.microsoft.com/office/drawing/2014/main" id="{FB30AAE6-34A3-5618-CE1B-69F665EBD13F}"/>
              </a:ext>
            </a:extLst>
          </p:cNvPr>
          <p:cNvPicPr>
            <a:picLocks noChangeAspect="1"/>
          </p:cNvPicPr>
          <p:nvPr/>
        </p:nvPicPr>
        <p:blipFill>
          <a:blip r:embed="rId4"/>
          <a:stretch>
            <a:fillRect/>
          </a:stretch>
        </p:blipFill>
        <p:spPr>
          <a:xfrm>
            <a:off x="10037713" y="990652"/>
            <a:ext cx="1204064" cy="1867062"/>
          </a:xfrm>
          <a:prstGeom prst="rect">
            <a:avLst/>
          </a:prstGeom>
        </p:spPr>
      </p:pic>
    </p:spTree>
    <p:extLst>
      <p:ext uri="{BB962C8B-B14F-4D97-AF65-F5344CB8AC3E}">
        <p14:creationId xmlns:p14="http://schemas.microsoft.com/office/powerpoint/2010/main" val="174748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546372" y="671835"/>
            <a:ext cx="8714261" cy="1049005"/>
          </a:xfrm>
        </p:spPr>
        <p:txBody>
          <a:bodyPr>
            <a:normAutofit/>
          </a:bodyPr>
          <a:lstStyle/>
          <a:p>
            <a:r>
              <a:rPr lang="en-US" sz="4000" b="1" kern="1200">
                <a:effectLst/>
                <a:latin typeface="Calibri" panose="020F0502020204030204" pitchFamily="34" charset="0"/>
                <a:ea typeface="+mn-ea"/>
                <a:cs typeface="+mn-cs"/>
              </a:rPr>
              <a:t>Middletown, </a:t>
            </a:r>
            <a:r>
              <a:rPr lang="en-US" sz="4000">
                <a:latin typeface="Calibri" panose="020F0502020204030204" pitchFamily="34" charset="0"/>
                <a:ea typeface="+mn-ea"/>
                <a:cs typeface="+mn-cs"/>
              </a:rPr>
              <a:t>Tiverton &amp; Portsmouth </a:t>
            </a:r>
            <a:endParaRPr lang="en-US" sz="4400"/>
          </a:p>
        </p:txBody>
      </p:sp>
      <p:sp>
        <p:nvSpPr>
          <p:cNvPr id="3" name="TextBox 2">
            <a:extLst>
              <a:ext uri="{FF2B5EF4-FFF2-40B4-BE49-F238E27FC236}">
                <a16:creationId xmlns:a16="http://schemas.microsoft.com/office/drawing/2014/main" id="{218C27E1-8CA4-3908-6408-1A9EFC5680AD}"/>
              </a:ext>
            </a:extLst>
          </p:cNvPr>
          <p:cNvSpPr txBox="1"/>
          <p:nvPr/>
        </p:nvSpPr>
        <p:spPr>
          <a:xfrm>
            <a:off x="546372" y="1720840"/>
            <a:ext cx="7040971" cy="3416320"/>
          </a:xfrm>
          <a:prstGeom prst="rect">
            <a:avLst/>
          </a:prstGeom>
          <a:noFill/>
        </p:spPr>
        <p:txBody>
          <a:bodyPr wrap="square" rtlCol="0">
            <a:spAutoFit/>
          </a:bodyPr>
          <a:lstStyle/>
          <a:p>
            <a:r>
              <a:rPr lang="en-US" sz="2800" b="1"/>
              <a:t>Practice Team</a:t>
            </a:r>
          </a:p>
          <a:p>
            <a:r>
              <a:rPr lang="en-US" sz="2400"/>
              <a:t>Trent Ainsworth, Provider</a:t>
            </a:r>
          </a:p>
          <a:p>
            <a:r>
              <a:rPr lang="en-US" sz="2400"/>
              <a:t>Jennifer DiPasqua, Population Health/QI Manager</a:t>
            </a:r>
          </a:p>
          <a:p>
            <a:r>
              <a:rPr lang="en-US" sz="2400"/>
              <a:t>Doug Sylvia, Middletown Practice Manager</a:t>
            </a:r>
          </a:p>
          <a:p>
            <a:r>
              <a:rPr lang="en-US" sz="2400"/>
              <a:t>Sheila Duckett, Tiverton Practice Manager</a:t>
            </a:r>
          </a:p>
          <a:p>
            <a:r>
              <a:rPr lang="en-US" sz="2400"/>
              <a:t>Jennifer Ferreira Portsmouth Practice Manager</a:t>
            </a:r>
          </a:p>
          <a:p>
            <a:r>
              <a:rPr lang="en-US" sz="2400"/>
              <a:t>Robert </a:t>
            </a:r>
            <a:r>
              <a:rPr lang="en-US" sz="2400" err="1"/>
              <a:t>Hiipakka</a:t>
            </a:r>
            <a:r>
              <a:rPr lang="en-US" sz="2400"/>
              <a:t>, IT/Data Analyst</a:t>
            </a:r>
          </a:p>
          <a:p>
            <a:r>
              <a:rPr lang="en-US" sz="2400" err="1"/>
              <a:t>Kathelyn</a:t>
            </a:r>
            <a:r>
              <a:rPr lang="en-US" sz="2400"/>
              <a:t> Ferreira Health Equity Manager</a:t>
            </a:r>
          </a:p>
          <a:p>
            <a:endParaRPr lang="en-US" sz="2000"/>
          </a:p>
        </p:txBody>
      </p:sp>
      <p:sp>
        <p:nvSpPr>
          <p:cNvPr id="4" name="TextBox 3">
            <a:extLst>
              <a:ext uri="{FF2B5EF4-FFF2-40B4-BE49-F238E27FC236}">
                <a16:creationId xmlns:a16="http://schemas.microsoft.com/office/drawing/2014/main" id="{86BD21B5-308E-AAA0-525C-BBD56EF09771}"/>
              </a:ext>
            </a:extLst>
          </p:cNvPr>
          <p:cNvSpPr txBox="1"/>
          <p:nvPr/>
        </p:nvSpPr>
        <p:spPr>
          <a:xfrm>
            <a:off x="7205414" y="1796236"/>
            <a:ext cx="4440214" cy="1538883"/>
          </a:xfrm>
          <a:prstGeom prst="rect">
            <a:avLst/>
          </a:prstGeom>
          <a:noFill/>
        </p:spPr>
        <p:txBody>
          <a:bodyPr wrap="square" rtlCol="0">
            <a:spAutoFit/>
          </a:bodyPr>
          <a:lstStyle/>
          <a:p>
            <a:r>
              <a:rPr lang="en-US" sz="2800" b="1"/>
              <a:t>Practice Facilitator</a:t>
            </a:r>
          </a:p>
          <a:p>
            <a:r>
              <a:rPr lang="en-US" sz="2400"/>
              <a:t> Kerri Costa</a:t>
            </a:r>
          </a:p>
          <a:p>
            <a:endParaRPr lang="en-US" sz="2400"/>
          </a:p>
          <a:p>
            <a:endParaRPr lang="en-US"/>
          </a:p>
        </p:txBody>
      </p:sp>
      <p:sp>
        <p:nvSpPr>
          <p:cNvPr id="5" name="Title 1">
            <a:extLst>
              <a:ext uri="{FF2B5EF4-FFF2-40B4-BE49-F238E27FC236}">
                <a16:creationId xmlns:a16="http://schemas.microsoft.com/office/drawing/2014/main" id="{89510A52-15E9-B4F8-C232-7D640E950F2C}"/>
              </a:ext>
            </a:extLst>
          </p:cNvPr>
          <p:cNvSpPr txBox="1">
            <a:spLocks/>
          </p:cNvSpPr>
          <p:nvPr/>
        </p:nvSpPr>
        <p:spPr>
          <a:xfrm>
            <a:off x="546372" y="194768"/>
            <a:ext cx="6895419" cy="856967"/>
          </a:xfrm>
          <a:prstGeom prst="rect">
            <a:avLst/>
          </a:prstGeom>
        </p:spPr>
        <p:txBody>
          <a:bodyPr vert="horz" lIns="91440" tIns="45720" rIns="91440" bIns="45720" rtlCol="0" anchor="ctr">
            <a:normAutofit fontScale="900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100">
                <a:latin typeface="Calibri" panose="020F0502020204030204" pitchFamily="34" charset="0"/>
                <a:ea typeface="+mn-ea"/>
                <a:cs typeface="+mn-cs"/>
              </a:rPr>
              <a:t>Southcoast Health</a:t>
            </a:r>
            <a:br>
              <a:rPr lang="en-US" sz="4800">
                <a:latin typeface="Calibri" panose="020F0502020204030204" pitchFamily="34" charset="0"/>
                <a:ea typeface="+mn-ea"/>
                <a:cs typeface="+mn-cs"/>
              </a:rPr>
            </a:br>
            <a:endParaRPr lang="en-US" sz="3100"/>
          </a:p>
        </p:txBody>
      </p:sp>
    </p:spTree>
    <p:extLst>
      <p:ext uri="{BB962C8B-B14F-4D97-AF65-F5344CB8AC3E}">
        <p14:creationId xmlns:p14="http://schemas.microsoft.com/office/powerpoint/2010/main" val="144488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2B8-B70A-BB9E-AF03-B0FE339DA61A}"/>
              </a:ext>
            </a:extLst>
          </p:cNvPr>
          <p:cNvSpPr>
            <a:spLocks noGrp="1"/>
          </p:cNvSpPr>
          <p:nvPr>
            <p:ph type="title"/>
          </p:nvPr>
        </p:nvSpPr>
        <p:spPr>
          <a:xfrm>
            <a:off x="656205" y="0"/>
            <a:ext cx="10071372" cy="1811676"/>
          </a:xfrm>
        </p:spPr>
        <p:txBody>
          <a:bodyPr>
            <a:normAutofit/>
          </a:bodyPr>
          <a:lstStyle/>
          <a:p>
            <a:br>
              <a:rPr lang="en-US" sz="4800" b="1" kern="1200">
                <a:effectLst/>
                <a:latin typeface="Calibri" panose="020F0502020204030204" pitchFamily="34" charset="0"/>
                <a:ea typeface="+mn-ea"/>
                <a:cs typeface="+mn-cs"/>
              </a:rPr>
            </a:br>
            <a:r>
              <a:rPr lang="en-US" sz="2800" b="1" kern="1200">
                <a:effectLst/>
                <a:latin typeface="Calibri" panose="020F0502020204030204" pitchFamily="34" charset="0"/>
                <a:ea typeface="+mn-ea"/>
                <a:cs typeface="+mn-cs"/>
              </a:rPr>
              <a:t>Tiverton Family Medicine; Portsmouth Family Practice; Middletown Family Practice </a:t>
            </a:r>
            <a:endParaRPr lang="en-US" sz="3100"/>
          </a:p>
        </p:txBody>
      </p:sp>
      <p:graphicFrame>
        <p:nvGraphicFramePr>
          <p:cNvPr id="3" name="Table 2">
            <a:extLst>
              <a:ext uri="{FF2B5EF4-FFF2-40B4-BE49-F238E27FC236}">
                <a16:creationId xmlns:a16="http://schemas.microsoft.com/office/drawing/2014/main" id="{E5277F63-4320-9CED-E17B-3BC71D3AF899}"/>
              </a:ext>
            </a:extLst>
          </p:cNvPr>
          <p:cNvGraphicFramePr>
            <a:graphicFrameLocks noGrp="1"/>
          </p:cNvGraphicFramePr>
          <p:nvPr>
            <p:extLst>
              <p:ext uri="{D42A27DB-BD31-4B8C-83A1-F6EECF244321}">
                <p14:modId xmlns:p14="http://schemas.microsoft.com/office/powerpoint/2010/main" val="4204587559"/>
              </p:ext>
            </p:extLst>
          </p:nvPr>
        </p:nvGraphicFramePr>
        <p:xfrm>
          <a:off x="772886" y="1687286"/>
          <a:ext cx="10248043" cy="4408043"/>
        </p:xfrm>
        <a:graphic>
          <a:graphicData uri="http://schemas.openxmlformats.org/drawingml/2006/table">
            <a:tbl>
              <a:tblPr firstRow="1" firstCol="1" bandRow="1">
                <a:tableStyleId>{5C22544A-7EE6-4342-B048-85BDC9FD1C3A}</a:tableStyleId>
              </a:tblPr>
              <a:tblGrid>
                <a:gridCol w="1134564">
                  <a:extLst>
                    <a:ext uri="{9D8B030D-6E8A-4147-A177-3AD203B41FA5}">
                      <a16:colId xmlns:a16="http://schemas.microsoft.com/office/drawing/2014/main" val="2638721105"/>
                    </a:ext>
                  </a:extLst>
                </a:gridCol>
                <a:gridCol w="746821">
                  <a:extLst>
                    <a:ext uri="{9D8B030D-6E8A-4147-A177-3AD203B41FA5}">
                      <a16:colId xmlns:a16="http://schemas.microsoft.com/office/drawing/2014/main" val="1378993018"/>
                    </a:ext>
                  </a:extLst>
                </a:gridCol>
                <a:gridCol w="1034233">
                  <a:extLst>
                    <a:ext uri="{9D8B030D-6E8A-4147-A177-3AD203B41FA5}">
                      <a16:colId xmlns:a16="http://schemas.microsoft.com/office/drawing/2014/main" val="3870101669"/>
                    </a:ext>
                  </a:extLst>
                </a:gridCol>
                <a:gridCol w="882607">
                  <a:extLst>
                    <a:ext uri="{9D8B030D-6E8A-4147-A177-3AD203B41FA5}">
                      <a16:colId xmlns:a16="http://schemas.microsoft.com/office/drawing/2014/main" val="938457392"/>
                    </a:ext>
                  </a:extLst>
                </a:gridCol>
                <a:gridCol w="814714">
                  <a:extLst>
                    <a:ext uri="{9D8B030D-6E8A-4147-A177-3AD203B41FA5}">
                      <a16:colId xmlns:a16="http://schemas.microsoft.com/office/drawing/2014/main" val="2385989567"/>
                    </a:ext>
                  </a:extLst>
                </a:gridCol>
                <a:gridCol w="1289963">
                  <a:extLst>
                    <a:ext uri="{9D8B030D-6E8A-4147-A177-3AD203B41FA5}">
                      <a16:colId xmlns:a16="http://schemas.microsoft.com/office/drawing/2014/main" val="3482217591"/>
                    </a:ext>
                  </a:extLst>
                </a:gridCol>
                <a:gridCol w="1086285">
                  <a:extLst>
                    <a:ext uri="{9D8B030D-6E8A-4147-A177-3AD203B41FA5}">
                      <a16:colId xmlns:a16="http://schemas.microsoft.com/office/drawing/2014/main" val="1253111242"/>
                    </a:ext>
                  </a:extLst>
                </a:gridCol>
                <a:gridCol w="882607">
                  <a:extLst>
                    <a:ext uri="{9D8B030D-6E8A-4147-A177-3AD203B41FA5}">
                      <a16:colId xmlns:a16="http://schemas.microsoft.com/office/drawing/2014/main" val="4028079967"/>
                    </a:ext>
                  </a:extLst>
                </a:gridCol>
                <a:gridCol w="1154178">
                  <a:extLst>
                    <a:ext uri="{9D8B030D-6E8A-4147-A177-3AD203B41FA5}">
                      <a16:colId xmlns:a16="http://schemas.microsoft.com/office/drawing/2014/main" val="4018311732"/>
                    </a:ext>
                  </a:extLst>
                </a:gridCol>
                <a:gridCol w="1222071">
                  <a:extLst>
                    <a:ext uri="{9D8B030D-6E8A-4147-A177-3AD203B41FA5}">
                      <a16:colId xmlns:a16="http://schemas.microsoft.com/office/drawing/2014/main" val="3132831897"/>
                    </a:ext>
                  </a:extLst>
                </a:gridCol>
              </a:tblGrid>
              <a:tr h="928009">
                <a:tc>
                  <a:txBody>
                    <a:bodyPr/>
                    <a:lstStyle/>
                    <a:p>
                      <a:pPr marL="0" marR="0">
                        <a:spcBef>
                          <a:spcPts val="0"/>
                        </a:spcBef>
                        <a:spcAft>
                          <a:spcPts val="0"/>
                        </a:spcAft>
                      </a:pPr>
                      <a:r>
                        <a:rPr lang="en-US" sz="1100">
                          <a:effectLst/>
                        </a:rPr>
                        <a:t>Data Category</a:t>
                      </a:r>
                      <a:endParaRPr lang="en-US" sz="10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1100">
                          <a:effectLst/>
                        </a:rPr>
                        <a:t>Middletown</a:t>
                      </a:r>
                      <a:endParaRPr lang="en-US" sz="1000">
                        <a:effectLst/>
                      </a:endParaRPr>
                    </a:p>
                    <a:p>
                      <a:pPr marL="0" marR="0" algn="ctr">
                        <a:spcBef>
                          <a:spcPts val="0"/>
                        </a:spcBef>
                        <a:spcAft>
                          <a:spcPts val="0"/>
                        </a:spcAft>
                      </a:pPr>
                      <a:r>
                        <a:rPr lang="en-US" sz="1100">
                          <a:effectLst/>
                        </a:rPr>
                        <a:t> </a:t>
                      </a:r>
                      <a:endParaRPr lang="en-US" sz="1000">
                        <a:effectLst/>
                      </a:endParaRPr>
                    </a:p>
                    <a:p>
                      <a:pPr marL="0" marR="0" algn="ctr">
                        <a:spcBef>
                          <a:spcPts val="0"/>
                        </a:spcBef>
                        <a:spcAft>
                          <a:spcPts val="0"/>
                        </a:spcAft>
                      </a:pPr>
                      <a:r>
                        <a:rPr lang="en-US" sz="1100">
                          <a:effectLst/>
                        </a:rPr>
                        <a:t>Baseline             Goal         Mid-Point</a:t>
                      </a: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a:effectLst/>
                        </a:rPr>
                        <a:t>Tiverton</a:t>
                      </a:r>
                      <a:endParaRPr lang="en-US" sz="1000">
                        <a:effectLst/>
                      </a:endParaRPr>
                    </a:p>
                    <a:p>
                      <a:pPr marL="0" marR="0" algn="ctr">
                        <a:spcBef>
                          <a:spcPts val="0"/>
                        </a:spcBef>
                        <a:spcAft>
                          <a:spcPts val="0"/>
                        </a:spcAft>
                      </a:pPr>
                      <a:r>
                        <a:rPr lang="en-US" sz="1100">
                          <a:effectLst/>
                        </a:rPr>
                        <a:t> </a:t>
                      </a:r>
                      <a:endParaRPr lang="en-US" sz="1000">
                        <a:effectLst/>
                      </a:endParaRPr>
                    </a:p>
                    <a:p>
                      <a:pPr marL="0" marR="0">
                        <a:spcBef>
                          <a:spcPts val="0"/>
                        </a:spcBef>
                        <a:spcAft>
                          <a:spcPts val="0"/>
                        </a:spcAft>
                      </a:pPr>
                      <a:r>
                        <a:rPr lang="en-US" sz="1100">
                          <a:effectLst/>
                        </a:rPr>
                        <a:t>Baseline             Goal                    Mid-Point</a:t>
                      </a: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a:effectLst/>
                        </a:rPr>
                        <a:t>Portsmouth</a:t>
                      </a:r>
                      <a:endParaRPr lang="en-US" sz="1000">
                        <a:effectLst/>
                      </a:endParaRPr>
                    </a:p>
                    <a:p>
                      <a:pPr marL="0" marR="0" algn="ctr">
                        <a:spcBef>
                          <a:spcPts val="0"/>
                        </a:spcBef>
                        <a:spcAft>
                          <a:spcPts val="0"/>
                        </a:spcAft>
                      </a:pPr>
                      <a:r>
                        <a:rPr lang="en-US" sz="1100">
                          <a:effectLst/>
                        </a:rPr>
                        <a:t> </a:t>
                      </a:r>
                      <a:endParaRPr lang="en-US" sz="1000">
                        <a:effectLst/>
                      </a:endParaRPr>
                    </a:p>
                    <a:p>
                      <a:pPr marL="0" marR="0">
                        <a:spcBef>
                          <a:spcPts val="0"/>
                        </a:spcBef>
                        <a:spcAft>
                          <a:spcPts val="0"/>
                        </a:spcAft>
                      </a:pPr>
                      <a:r>
                        <a:rPr lang="en-US" sz="1100">
                          <a:effectLst/>
                        </a:rPr>
                        <a:t>Baseline             Goal                     Mid-Point</a:t>
                      </a: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9489280"/>
                  </a:ext>
                </a:extLst>
              </a:tr>
              <a:tr h="928009">
                <a:tc>
                  <a:txBody>
                    <a:bodyPr/>
                    <a:lstStyle/>
                    <a:p>
                      <a:pPr marL="0" marR="0" algn="r">
                        <a:spcBef>
                          <a:spcPts val="0"/>
                        </a:spcBef>
                        <a:spcAft>
                          <a:spcPts val="0"/>
                        </a:spcAft>
                      </a:pPr>
                      <a:r>
                        <a:rPr lang="en-US" sz="1100">
                          <a:effectLst/>
                        </a:rPr>
                        <a:t>Race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99.74%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 or increase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99.84%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99.86%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 or increase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99.86%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99.92%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 or increase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100%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36500690"/>
                  </a:ext>
                </a:extLst>
              </a:tr>
              <a:tr h="464004">
                <a:tc>
                  <a:txBody>
                    <a:bodyPr/>
                    <a:lstStyle/>
                    <a:p>
                      <a:pPr marL="0" marR="0" algn="r">
                        <a:spcBef>
                          <a:spcPts val="0"/>
                        </a:spcBef>
                        <a:spcAft>
                          <a:spcPts val="0"/>
                        </a:spcAft>
                      </a:pPr>
                      <a:r>
                        <a:rPr lang="en-US" sz="1100">
                          <a:effectLst/>
                        </a:rPr>
                        <a:t>Ethnicity</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92.01%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by 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97.13%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91.71%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by 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94.02%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95.27%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by 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96.55%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0446552"/>
                  </a:ext>
                </a:extLst>
              </a:tr>
              <a:tr h="696007">
                <a:tc>
                  <a:txBody>
                    <a:bodyPr/>
                    <a:lstStyle/>
                    <a:p>
                      <a:pPr marL="0" marR="0" algn="r">
                        <a:spcBef>
                          <a:spcPts val="0"/>
                        </a:spcBef>
                        <a:spcAft>
                          <a:spcPts val="0"/>
                        </a:spcAft>
                      </a:pPr>
                      <a:r>
                        <a:rPr lang="en-US" sz="1100">
                          <a:effectLst/>
                        </a:rPr>
                        <a:t>Language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100%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99.68%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 or increase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99.62%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99.92%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Maintain baseline or increase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99.95%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44282987"/>
                  </a:ext>
                </a:extLst>
              </a:tr>
              <a:tr h="696007">
                <a:tc>
                  <a:txBody>
                    <a:bodyPr/>
                    <a:lstStyle/>
                    <a:p>
                      <a:pPr marL="0" marR="0" algn="r">
                        <a:spcBef>
                          <a:spcPts val="0"/>
                        </a:spcBef>
                        <a:spcAft>
                          <a:spcPts val="0"/>
                        </a:spcAft>
                      </a:pPr>
                      <a:r>
                        <a:rPr lang="en-US" sz="1100">
                          <a:effectLst/>
                        </a:rPr>
                        <a:t>Sexual Orientation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63.81%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76.3%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59.72%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66.28%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62.70%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67.76%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57987337"/>
                  </a:ext>
                </a:extLst>
              </a:tr>
              <a:tr h="696007">
                <a:tc>
                  <a:txBody>
                    <a:bodyPr/>
                    <a:lstStyle/>
                    <a:p>
                      <a:pPr marL="0" marR="0" algn="r">
                        <a:spcBef>
                          <a:spcPts val="0"/>
                        </a:spcBef>
                        <a:spcAft>
                          <a:spcPts val="0"/>
                        </a:spcAft>
                      </a:pPr>
                      <a:r>
                        <a:rPr lang="en-US" sz="1100">
                          <a:effectLst/>
                        </a:rPr>
                        <a:t>Gender Identity</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66.87%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84.21%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64.47%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75.16%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70.16%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Increase baseline by 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84.37%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3263494"/>
                  </a:ext>
                </a:extLst>
              </a:tr>
            </a:tbl>
          </a:graphicData>
        </a:graphic>
      </p:graphicFrame>
      <p:sp>
        <p:nvSpPr>
          <p:cNvPr id="4" name="Title 1">
            <a:extLst>
              <a:ext uri="{FF2B5EF4-FFF2-40B4-BE49-F238E27FC236}">
                <a16:creationId xmlns:a16="http://schemas.microsoft.com/office/drawing/2014/main" id="{1DF70B2C-D6FE-3833-82DE-7CB4DB489213}"/>
              </a:ext>
            </a:extLst>
          </p:cNvPr>
          <p:cNvSpPr txBox="1">
            <a:spLocks/>
          </p:cNvSpPr>
          <p:nvPr/>
        </p:nvSpPr>
        <p:spPr>
          <a:xfrm>
            <a:off x="656205" y="190385"/>
            <a:ext cx="6895419" cy="856967"/>
          </a:xfrm>
          <a:prstGeom prst="rect">
            <a:avLst/>
          </a:prstGeom>
        </p:spPr>
        <p:txBody>
          <a:bodyPr vert="horz" lIns="91440" tIns="45720" rIns="91440" bIns="45720" rtlCol="0" anchor="ctr">
            <a:normAutofit fontScale="900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100">
                <a:latin typeface="Calibri" panose="020F0502020204030204" pitchFamily="34" charset="0"/>
                <a:ea typeface="+mn-ea"/>
                <a:cs typeface="+mn-cs"/>
              </a:rPr>
              <a:t>Southcoast Health</a:t>
            </a:r>
            <a:br>
              <a:rPr lang="en-US" sz="4800">
                <a:latin typeface="Calibri" panose="020F0502020204030204" pitchFamily="34" charset="0"/>
                <a:ea typeface="+mn-ea"/>
                <a:cs typeface="+mn-cs"/>
              </a:rPr>
            </a:br>
            <a:endParaRPr lang="en-US" sz="3100"/>
          </a:p>
        </p:txBody>
      </p:sp>
    </p:spTree>
    <p:extLst>
      <p:ext uri="{BB962C8B-B14F-4D97-AF65-F5344CB8AC3E}">
        <p14:creationId xmlns:p14="http://schemas.microsoft.com/office/powerpoint/2010/main" val="313496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51B41C-EFD5-445D-89D4-E9F2A53F147A}"/>
              </a:ext>
            </a:extLst>
          </p:cNvPr>
          <p:cNvSpPr txBox="1">
            <a:spLocks/>
          </p:cNvSpPr>
          <p:nvPr/>
        </p:nvSpPr>
        <p:spPr>
          <a:xfrm>
            <a:off x="325507" y="691943"/>
            <a:ext cx="10587658"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200" b="1" kern="1200">
                <a:effectLst/>
                <a:latin typeface="Calibri" panose="020F0502020204030204" pitchFamily="34" charset="0"/>
                <a:ea typeface="+mn-ea"/>
                <a:cs typeface="+mn-cs"/>
              </a:rPr>
              <a:t>Tiverton Family Medicine; Portsmouth Family Practice; Middletown Family Practice </a:t>
            </a:r>
            <a:endParaRPr lang="en-US" sz="3200"/>
          </a:p>
        </p:txBody>
      </p:sp>
      <p:sp>
        <p:nvSpPr>
          <p:cNvPr id="5" name="TextBox 4">
            <a:extLst>
              <a:ext uri="{FF2B5EF4-FFF2-40B4-BE49-F238E27FC236}">
                <a16:creationId xmlns:a16="http://schemas.microsoft.com/office/drawing/2014/main" id="{B79C5D7C-0780-D232-A65B-EFCE508F1DDE}"/>
              </a:ext>
            </a:extLst>
          </p:cNvPr>
          <p:cNvSpPr txBox="1"/>
          <p:nvPr/>
        </p:nvSpPr>
        <p:spPr>
          <a:xfrm>
            <a:off x="325507" y="1782924"/>
            <a:ext cx="6177168" cy="523220"/>
          </a:xfrm>
          <a:prstGeom prst="rect">
            <a:avLst/>
          </a:prstGeom>
          <a:noFill/>
        </p:spPr>
        <p:txBody>
          <a:bodyPr wrap="square">
            <a:spAutoFit/>
          </a:bodyPr>
          <a:lstStyle/>
          <a:p>
            <a:r>
              <a:rPr lang="en-US" sz="2800" b="1">
                <a:highlight>
                  <a:srgbClr val="F2F2F2"/>
                </a:highlight>
                <a:latin typeface="Aptos Narrow" panose="020B0004020202020204" pitchFamily="34" charset="0"/>
              </a:rPr>
              <a:t>Staff Training</a:t>
            </a:r>
            <a:endParaRPr lang="en-US" sz="2800" b="1"/>
          </a:p>
        </p:txBody>
      </p:sp>
      <p:sp>
        <p:nvSpPr>
          <p:cNvPr id="2" name="TextBox 1">
            <a:extLst>
              <a:ext uri="{FF2B5EF4-FFF2-40B4-BE49-F238E27FC236}">
                <a16:creationId xmlns:a16="http://schemas.microsoft.com/office/drawing/2014/main" id="{FBF68319-EFA3-88D8-BF78-22810E5AE778}"/>
              </a:ext>
            </a:extLst>
          </p:cNvPr>
          <p:cNvSpPr txBox="1"/>
          <p:nvPr/>
        </p:nvSpPr>
        <p:spPr>
          <a:xfrm>
            <a:off x="325507" y="2199706"/>
            <a:ext cx="10587658" cy="4431983"/>
          </a:xfrm>
          <a:prstGeom prst="rect">
            <a:avLst/>
          </a:prstGeom>
          <a:noFill/>
        </p:spPr>
        <p:txBody>
          <a:bodyPr wrap="square">
            <a:spAutoFit/>
          </a:bodyPr>
          <a:lstStyle/>
          <a:p>
            <a:r>
              <a:rPr lang="en-US" sz="2400"/>
              <a:t>SOGI Training Program for Staff</a:t>
            </a:r>
          </a:p>
          <a:p>
            <a:pPr marL="285750" indent="-285750">
              <a:buFont typeface="Arial" panose="020B0604020202020204" pitchFamily="34" charset="0"/>
              <a:buChar char="•"/>
            </a:pPr>
            <a:r>
              <a:rPr lang="en-US" sz="2400"/>
              <a:t>Southcoast created SOGI training modules</a:t>
            </a:r>
          </a:p>
          <a:p>
            <a:pPr marL="285750" indent="-285750">
              <a:buFont typeface="Arial" panose="020B0604020202020204" pitchFamily="34" charset="0"/>
              <a:buChar char="•"/>
            </a:pPr>
            <a:r>
              <a:rPr lang="en-US" sz="2400"/>
              <a:t>Training included scripting and videos (including roll-play)</a:t>
            </a:r>
          </a:p>
          <a:p>
            <a:pPr marL="285750" indent="-285750">
              <a:buFont typeface="Arial" panose="020B0604020202020204" pitchFamily="34" charset="0"/>
              <a:buChar char="•"/>
            </a:pPr>
            <a:r>
              <a:rPr lang="en-US" sz="2400"/>
              <a:t>Training was required for Registration, Front Desk and Call Center</a:t>
            </a:r>
          </a:p>
          <a:p>
            <a:pPr marL="285750" indent="-285750">
              <a:buFont typeface="Arial" panose="020B0604020202020204" pitchFamily="34" charset="0"/>
              <a:buChar char="•"/>
            </a:pPr>
            <a:r>
              <a:rPr lang="en-US" sz="2400"/>
              <a:t>Training was optional for all other roles/departments</a:t>
            </a:r>
          </a:p>
          <a:p>
            <a:pPr marL="285750" indent="-285750">
              <a:buFont typeface="Arial" panose="020B0604020202020204" pitchFamily="34" charset="0"/>
              <a:buChar char="•"/>
            </a:pPr>
            <a:r>
              <a:rPr lang="en-US" sz="2400"/>
              <a:t>Resources used</a:t>
            </a:r>
          </a:p>
          <a:p>
            <a:pPr marL="742950" lvl="1" indent="-285750">
              <a:buFont typeface="Arial" panose="020B0604020202020204" pitchFamily="34" charset="0"/>
              <a:buChar char="•"/>
            </a:pPr>
            <a:r>
              <a:rPr lang="en-US" sz="2400"/>
              <a:t>We ask Because We Care pamphlet in English, Spanish, </a:t>
            </a:r>
          </a:p>
          <a:p>
            <a:pPr lvl="1"/>
            <a:r>
              <a:rPr lang="en-US" sz="2400"/>
              <a:t>     Portuguese</a:t>
            </a:r>
          </a:p>
          <a:p>
            <a:pPr marL="742950" lvl="1" indent="-285750">
              <a:buFont typeface="Arial" panose="020B0604020202020204" pitchFamily="34" charset="0"/>
              <a:buChar char="•"/>
            </a:pPr>
            <a:r>
              <a:rPr lang="en-US" sz="2400"/>
              <a:t>Laminated copies of demographic data forms – NEW for SOGI </a:t>
            </a:r>
          </a:p>
          <a:p>
            <a:pPr lvl="1"/>
            <a:r>
              <a:rPr lang="en-US" sz="2400"/>
              <a:t>    questions</a:t>
            </a:r>
          </a:p>
          <a:p>
            <a:pPr marL="285750" indent="-285750">
              <a:buFont typeface="Arial" panose="020B0604020202020204" pitchFamily="34" charset="0"/>
              <a:buChar char="•"/>
            </a:pPr>
            <a:r>
              <a:rPr lang="en-US" sz="2400"/>
              <a:t>Staff Post Training Survey conducted</a:t>
            </a:r>
          </a:p>
          <a:p>
            <a:pPr marL="285750" indent="-285750">
              <a:buFont typeface="Arial" panose="020B0604020202020204" pitchFamily="34" charset="0"/>
              <a:buChar char="•"/>
            </a:pPr>
            <a:endParaRPr lang="en-US">
              <a:solidFill>
                <a:schemeClr val="accent6"/>
              </a:solidFill>
            </a:endParaRPr>
          </a:p>
        </p:txBody>
      </p:sp>
      <p:pic>
        <p:nvPicPr>
          <p:cNvPr id="4" name="Picture 3">
            <a:extLst>
              <a:ext uri="{FF2B5EF4-FFF2-40B4-BE49-F238E27FC236}">
                <a16:creationId xmlns:a16="http://schemas.microsoft.com/office/drawing/2014/main" id="{C22AF0A8-5BE2-F000-D25A-237F3FA33F83}"/>
              </a:ext>
            </a:extLst>
          </p:cNvPr>
          <p:cNvPicPr>
            <a:picLocks noChangeAspect="1"/>
          </p:cNvPicPr>
          <p:nvPr/>
        </p:nvPicPr>
        <p:blipFill>
          <a:blip r:embed="rId3"/>
          <a:stretch>
            <a:fillRect/>
          </a:stretch>
        </p:blipFill>
        <p:spPr>
          <a:xfrm>
            <a:off x="9132466" y="1789534"/>
            <a:ext cx="2385267" cy="4320914"/>
          </a:xfrm>
          <a:prstGeom prst="rect">
            <a:avLst/>
          </a:prstGeom>
        </p:spPr>
      </p:pic>
      <p:sp>
        <p:nvSpPr>
          <p:cNvPr id="3" name="Title 1">
            <a:extLst>
              <a:ext uri="{FF2B5EF4-FFF2-40B4-BE49-F238E27FC236}">
                <a16:creationId xmlns:a16="http://schemas.microsoft.com/office/drawing/2014/main" id="{FA921CD9-6722-31D1-F9A4-360C9C755C26}"/>
              </a:ext>
            </a:extLst>
          </p:cNvPr>
          <p:cNvSpPr txBox="1">
            <a:spLocks/>
          </p:cNvSpPr>
          <p:nvPr/>
        </p:nvSpPr>
        <p:spPr>
          <a:xfrm>
            <a:off x="569119" y="98858"/>
            <a:ext cx="6895419" cy="856967"/>
          </a:xfrm>
          <a:prstGeom prst="rect">
            <a:avLst/>
          </a:prstGeom>
        </p:spPr>
        <p:txBody>
          <a:bodyPr vert="horz" lIns="91440" tIns="45720" rIns="91440" bIns="45720" rtlCol="0" anchor="ctr">
            <a:normAutofit fontScale="900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100">
                <a:latin typeface="Calibri" panose="020F0502020204030204" pitchFamily="34" charset="0"/>
                <a:ea typeface="+mn-ea"/>
                <a:cs typeface="+mn-cs"/>
              </a:rPr>
              <a:t>Southcoast Health</a:t>
            </a:r>
            <a:br>
              <a:rPr lang="en-US" sz="4800">
                <a:latin typeface="Calibri" panose="020F0502020204030204" pitchFamily="34" charset="0"/>
                <a:ea typeface="+mn-ea"/>
                <a:cs typeface="+mn-cs"/>
              </a:rPr>
            </a:br>
            <a:endParaRPr lang="en-US" sz="3100"/>
          </a:p>
        </p:txBody>
      </p:sp>
    </p:spTree>
    <p:extLst>
      <p:ext uri="{BB962C8B-B14F-4D97-AF65-F5344CB8AC3E}">
        <p14:creationId xmlns:p14="http://schemas.microsoft.com/office/powerpoint/2010/main" val="2160104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9FFC-180B-3D61-F76E-326F191C5DBD}"/>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DE83EA11-1E73-35E7-A475-B0CFB13ECF7B}"/>
              </a:ext>
            </a:extLst>
          </p:cNvPr>
          <p:cNvSpPr>
            <a:spLocks noGrp="1"/>
          </p:cNvSpPr>
          <p:nvPr>
            <p:ph idx="1"/>
          </p:nvPr>
        </p:nvSpPr>
        <p:spPr/>
        <p:txBody>
          <a:bodyPr/>
          <a:lstStyle/>
          <a:p>
            <a:r>
              <a:rPr lang="en-US">
                <a:hlinkClick r:id="rId2"/>
              </a:rPr>
              <a:t>Why We Ask Tri-Fold Brochure</a:t>
            </a:r>
            <a:endParaRPr lang="en-US"/>
          </a:p>
          <a:p>
            <a:r>
              <a:rPr lang="en-US">
                <a:hlinkClick r:id="rId3"/>
              </a:rPr>
              <a:t>Demographic Data Collection Policy &amp; Procedure</a:t>
            </a:r>
            <a:endParaRPr lang="en-US"/>
          </a:p>
          <a:p>
            <a:r>
              <a:rPr lang="en-US">
                <a:hlinkClick r:id="rId4"/>
              </a:rPr>
              <a:t>Post SOGI Training Staff Survey</a:t>
            </a:r>
            <a:endParaRPr lang="en-US"/>
          </a:p>
          <a:p>
            <a:r>
              <a:rPr lang="en-US">
                <a:hlinkClick r:id="rId5"/>
              </a:rPr>
              <a:t>Demo Data Resources</a:t>
            </a:r>
            <a:endParaRPr lang="en-US"/>
          </a:p>
        </p:txBody>
      </p:sp>
    </p:spTree>
    <p:extLst>
      <p:ext uri="{BB962C8B-B14F-4D97-AF65-F5344CB8AC3E}">
        <p14:creationId xmlns:p14="http://schemas.microsoft.com/office/powerpoint/2010/main" val="212273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BEF1-A4AC-B911-03EA-13BF8EE2F115}"/>
              </a:ext>
            </a:extLst>
          </p:cNvPr>
          <p:cNvSpPr>
            <a:spLocks noGrp="1"/>
          </p:cNvSpPr>
          <p:nvPr>
            <p:ph type="title"/>
          </p:nvPr>
        </p:nvSpPr>
        <p:spPr>
          <a:xfrm>
            <a:off x="893203" y="856266"/>
            <a:ext cx="3932237" cy="524458"/>
          </a:xfrm>
        </p:spPr>
        <p:txBody>
          <a:bodyPr anchor="b">
            <a:normAutofit fontScale="90000"/>
          </a:bodyPr>
          <a:lstStyle/>
          <a:p>
            <a:r>
              <a:rPr lang="en-US" sz="4400"/>
              <a:t>Discussion</a:t>
            </a:r>
            <a:endParaRPr lang="en-US">
              <a:ea typeface="Calibri"/>
              <a:cs typeface="Calibri"/>
            </a:endParaRPr>
          </a:p>
        </p:txBody>
      </p:sp>
      <p:pic>
        <p:nvPicPr>
          <p:cNvPr id="8" name="Picture 7">
            <a:extLst>
              <a:ext uri="{FF2B5EF4-FFF2-40B4-BE49-F238E27FC236}">
                <a16:creationId xmlns:a16="http://schemas.microsoft.com/office/drawing/2014/main" id="{670EAD3A-E064-B0F9-5A47-A182B38FB9DC}"/>
              </a:ext>
            </a:extLst>
          </p:cNvPr>
          <p:cNvPicPr>
            <a:picLocks noChangeAspect="1"/>
          </p:cNvPicPr>
          <p:nvPr/>
        </p:nvPicPr>
        <p:blipFill>
          <a:blip r:embed="rId3"/>
          <a:stretch>
            <a:fillRect/>
          </a:stretch>
        </p:blipFill>
        <p:spPr>
          <a:xfrm>
            <a:off x="1224868" y="2783824"/>
            <a:ext cx="3054344" cy="2412118"/>
          </a:xfrm>
          <a:prstGeom prst="rect">
            <a:avLst/>
          </a:prstGeom>
        </p:spPr>
      </p:pic>
      <p:sp>
        <p:nvSpPr>
          <p:cNvPr id="3" name="Title 1">
            <a:extLst>
              <a:ext uri="{FF2B5EF4-FFF2-40B4-BE49-F238E27FC236}">
                <a16:creationId xmlns:a16="http://schemas.microsoft.com/office/drawing/2014/main" id="{6EE3BEF1-A4AC-B911-03EA-13BF8EE2F115}"/>
              </a:ext>
            </a:extLst>
          </p:cNvPr>
          <p:cNvSpPr txBox="1">
            <a:spLocks/>
          </p:cNvSpPr>
          <p:nvPr/>
        </p:nvSpPr>
        <p:spPr>
          <a:xfrm>
            <a:off x="7243269" y="488371"/>
            <a:ext cx="2820153" cy="966609"/>
          </a:xfrm>
          <a:prstGeom prst="rect">
            <a:avLst/>
          </a:prstGeom>
        </p:spPr>
        <p:txBody>
          <a:bodyPr vert="horz" lIns="91440" tIns="45720" rIns="91440" bIns="45720" rtlCol="0" anchor="b">
            <a:normAutofit/>
          </a:bodyPr>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r>
              <a:rPr lang="en-US"/>
              <a:t>Next Steps</a:t>
            </a:r>
          </a:p>
        </p:txBody>
      </p:sp>
      <p:sp>
        <p:nvSpPr>
          <p:cNvPr id="6" name="TextBox 5">
            <a:extLst>
              <a:ext uri="{FF2B5EF4-FFF2-40B4-BE49-F238E27FC236}">
                <a16:creationId xmlns:a16="http://schemas.microsoft.com/office/drawing/2014/main" id="{5A960BEC-5067-7CD4-AE8C-9DB6A41363F6}"/>
              </a:ext>
            </a:extLst>
          </p:cNvPr>
          <p:cNvSpPr txBox="1"/>
          <p:nvPr/>
        </p:nvSpPr>
        <p:spPr>
          <a:xfrm>
            <a:off x="5531005" y="1575987"/>
            <a:ext cx="6244683" cy="3631763"/>
          </a:xfrm>
          <a:prstGeom prst="rect">
            <a:avLst/>
          </a:prstGeom>
          <a:noFill/>
        </p:spPr>
        <p:txBody>
          <a:bodyPr wrap="square" rtlCol="0">
            <a:spAutoFit/>
          </a:bodyPr>
          <a:lstStyle/>
          <a:p>
            <a:r>
              <a:rPr lang="en-US" sz="2000" b="1" i="0" u="none" strike="noStrike" baseline="0"/>
              <a:t>December 4, 2024</a:t>
            </a:r>
          </a:p>
          <a:p>
            <a:pPr marL="742950" lvl="1" indent="-285750">
              <a:buFont typeface="Arial" panose="020B0604020202020204" pitchFamily="34" charset="0"/>
              <a:buChar char="•"/>
            </a:pPr>
            <a:r>
              <a:rPr lang="en-US" b="0" i="0" u="none" strike="noStrike" baseline="0"/>
              <a:t>All Practices: Complete Learning Collaborative Best Practice Post-Assessment </a:t>
            </a:r>
          </a:p>
          <a:p>
            <a:r>
              <a:rPr lang="en-US" sz="2000" b="1" i="0" u="none" strike="noStrike" baseline="0"/>
              <a:t>December 11, 2024</a:t>
            </a:r>
          </a:p>
          <a:p>
            <a:pPr marL="742950" lvl="1" indent="-285750">
              <a:buFont typeface="Arial" panose="020B0604020202020204" pitchFamily="34" charset="0"/>
              <a:buChar char="•"/>
            </a:pPr>
            <a:r>
              <a:rPr lang="en-US" b="0" i="0" u="none" strike="noStrike" baseline="0"/>
              <a:t>Final Measure Reporting for REL and PDSA 2 Completeness </a:t>
            </a:r>
          </a:p>
          <a:p>
            <a:pPr marL="742950" lvl="1" indent="-285750">
              <a:buFont typeface="Arial" panose="020B0604020202020204" pitchFamily="34" charset="0"/>
              <a:buChar char="•"/>
            </a:pPr>
            <a:r>
              <a:rPr lang="en-US" b="0" i="0" u="none" strike="noStrike" baseline="0"/>
              <a:t>Completed PDSA #1 and #2</a:t>
            </a:r>
          </a:p>
          <a:p>
            <a:r>
              <a:rPr lang="en-US" sz="2000" b="1" i="0" u="none" strike="noStrike" baseline="0"/>
              <a:t>December 18, 2024 </a:t>
            </a:r>
          </a:p>
          <a:p>
            <a:pPr marL="742950" lvl="1" indent="-285750">
              <a:buFont typeface="Arial" panose="020B0604020202020204" pitchFamily="34" charset="0"/>
              <a:buChar char="•"/>
            </a:pPr>
            <a:r>
              <a:rPr lang="en-US" b="0" i="0" u="none" strike="noStrike" baseline="0"/>
              <a:t>Final Learning Collaborative Meeting</a:t>
            </a:r>
          </a:p>
          <a:p>
            <a:r>
              <a:rPr lang="en-US" sz="2000" b="1" i="0" u="none" strike="noStrike" baseline="0"/>
              <a:t>January 8, 2024</a:t>
            </a:r>
          </a:p>
          <a:p>
            <a:pPr marL="742950" lvl="1" indent="-285750">
              <a:buFont typeface="Arial" panose="020B0604020202020204" pitchFamily="34" charset="0"/>
              <a:buChar char="•"/>
            </a:pPr>
            <a:r>
              <a:rPr lang="en-US" b="0" i="0" u="none" strike="noStrike" baseline="0"/>
              <a:t>All Practices: Program Evaluation Due</a:t>
            </a:r>
            <a:r>
              <a:rPr lang="en-US" sz="2400" b="0" i="0" u="none" strike="noStrike" baseline="0"/>
              <a:t>	</a:t>
            </a:r>
          </a:p>
          <a:p>
            <a:endParaRPr lang="en-US"/>
          </a:p>
        </p:txBody>
      </p:sp>
      <p:sp>
        <p:nvSpPr>
          <p:cNvPr id="4" name="TextBox 3">
            <a:extLst>
              <a:ext uri="{FF2B5EF4-FFF2-40B4-BE49-F238E27FC236}">
                <a16:creationId xmlns:a16="http://schemas.microsoft.com/office/drawing/2014/main" id="{00A72E2C-E5DD-1210-E55C-491F3F0331A6}"/>
              </a:ext>
            </a:extLst>
          </p:cNvPr>
          <p:cNvSpPr txBox="1"/>
          <p:nvPr/>
        </p:nvSpPr>
        <p:spPr>
          <a:xfrm>
            <a:off x="810491" y="1711036"/>
            <a:ext cx="41055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solidFill>
              </a:rPr>
              <a:t>What did you learn today?</a:t>
            </a:r>
            <a:r>
              <a:rPr lang="en-US" b="1">
                <a:solidFill>
                  <a:schemeClr val="accent6"/>
                </a:solidFill>
                <a:ea typeface="Calibri"/>
                <a:cs typeface="Calibri"/>
              </a:rPr>
              <a:t>​</a:t>
            </a:r>
          </a:p>
        </p:txBody>
      </p:sp>
    </p:spTree>
    <p:extLst>
      <p:ext uri="{BB962C8B-B14F-4D97-AF65-F5344CB8AC3E}">
        <p14:creationId xmlns:p14="http://schemas.microsoft.com/office/powerpoint/2010/main" val="179249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E57B-34B6-1484-0A65-ABDAEE2C49BF}"/>
              </a:ext>
            </a:extLst>
          </p:cNvPr>
          <p:cNvSpPr>
            <a:spLocks noGrp="1"/>
          </p:cNvSpPr>
          <p:nvPr>
            <p:ph type="title"/>
          </p:nvPr>
        </p:nvSpPr>
        <p:spPr>
          <a:xfrm>
            <a:off x="457200" y="731519"/>
            <a:ext cx="3200400" cy="2148839"/>
          </a:xfrm>
        </p:spPr>
        <p:txBody>
          <a:bodyPr vert="horz" lIns="91440" tIns="45720" rIns="91440" bIns="45720" rtlCol="0" anchor="ctr">
            <a:normAutofit/>
          </a:bodyPr>
          <a:lstStyle/>
          <a:p>
            <a:r>
              <a:rPr lang="en-US" b="1"/>
              <a:t>Announcement</a:t>
            </a:r>
            <a:endParaRPr lang="en-US">
              <a:ea typeface="+mj-ea"/>
              <a:cs typeface="+mj-cs"/>
            </a:endParaRPr>
          </a:p>
        </p:txBody>
      </p:sp>
      <p:pic>
        <p:nvPicPr>
          <p:cNvPr id="1026" name="Picture 2" descr="A close-up of a card  Description automatically generated">
            <a:hlinkClick r:id="rId2"/>
            <a:extLst>
              <a:ext uri="{FF2B5EF4-FFF2-40B4-BE49-F238E27FC236}">
                <a16:creationId xmlns:a16="http://schemas.microsoft.com/office/drawing/2014/main" id="{92A4C78C-1934-F30F-37D5-397AA1270B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1675" y="1949373"/>
            <a:ext cx="7838051" cy="3840644"/>
          </a:xfrm>
          <a:prstGeom prst="rect">
            <a:avLst/>
          </a:prstGeom>
          <a:solidFill>
            <a:srgbClr val="FFFFFF"/>
          </a:solidFill>
        </p:spPr>
      </p:pic>
      <p:sp>
        <p:nvSpPr>
          <p:cNvPr id="5" name="TextBox 4">
            <a:extLst>
              <a:ext uri="{FF2B5EF4-FFF2-40B4-BE49-F238E27FC236}">
                <a16:creationId xmlns:a16="http://schemas.microsoft.com/office/drawing/2014/main" id="{ECC9F666-D45D-58DA-84EC-34102DFA9C15}"/>
              </a:ext>
            </a:extLst>
          </p:cNvPr>
          <p:cNvSpPr txBox="1"/>
          <p:nvPr/>
        </p:nvSpPr>
        <p:spPr>
          <a:xfrm>
            <a:off x="457200" y="2926080"/>
            <a:ext cx="3200400" cy="3379124"/>
          </a:xfrm>
          <a:prstGeom prst="rect">
            <a:avLst/>
          </a:prstGeom>
        </p:spPr>
        <p:txBody>
          <a:bodyPr vert="horz" lIns="91440" tIns="45720" rIns="91440" bIns="45720" rtlCol="0">
            <a:normAutofit/>
          </a:bodyPr>
          <a:lstStyle/>
          <a:p>
            <a:pPr defTabSz="914484">
              <a:lnSpc>
                <a:spcPct val="90000"/>
              </a:lnSpc>
              <a:spcBef>
                <a:spcPts val="1001"/>
              </a:spcBef>
            </a:pPr>
            <a:r>
              <a:rPr lang="en-US" sz="2400" b="1" kern="1200">
                <a:solidFill>
                  <a:srgbClr val="FFFFFF"/>
                </a:solidFill>
                <a:latin typeface="+mn-lt"/>
                <a:ea typeface="+mn-ea"/>
                <a:cs typeface="+mn-cs"/>
              </a:rPr>
              <a:t>CTC-RI Annual Conference – Oct 31, 2024</a:t>
            </a:r>
          </a:p>
          <a:p>
            <a:pPr defTabSz="914484">
              <a:lnSpc>
                <a:spcPct val="90000"/>
              </a:lnSpc>
              <a:spcBef>
                <a:spcPts val="1001"/>
              </a:spcBef>
            </a:pPr>
            <a:br>
              <a:rPr lang="en-US" sz="2400" b="1" kern="1200">
                <a:solidFill>
                  <a:srgbClr val="FFFFFF"/>
                </a:solidFill>
                <a:latin typeface="+mn-lt"/>
                <a:ea typeface="+mn-ea"/>
                <a:cs typeface="+mn-cs"/>
              </a:rPr>
            </a:br>
            <a:r>
              <a:rPr lang="en-US" sz="2400" kern="1200">
                <a:solidFill>
                  <a:srgbClr val="FFFFFF"/>
                </a:solidFill>
                <a:latin typeface="+mn-lt"/>
                <a:ea typeface="+mn-ea"/>
                <a:cs typeface="+mn-cs"/>
              </a:rPr>
              <a:t>Register here: </a:t>
            </a:r>
            <a:r>
              <a:rPr lang="en-US" sz="2400" kern="1200">
                <a:solidFill>
                  <a:srgbClr val="FFFFFF"/>
                </a:solidFill>
                <a:latin typeface="+mn-lt"/>
                <a:ea typeface="+mn-ea"/>
                <a:cs typeface="+mn-cs"/>
                <a:hlinkClick r:id="rId2">
                  <a:extLst>
                    <a:ext uri="{A12FA001-AC4F-418D-AE19-62706E023703}">
                      <ahyp:hlinkClr xmlns:ahyp="http://schemas.microsoft.com/office/drawing/2018/hyperlinkcolor" val="tx"/>
                    </a:ext>
                  </a:extLst>
                </a:hlinkClick>
              </a:rPr>
              <a:t>https://bit.ly/CTCRIConference2024</a:t>
            </a:r>
            <a:r>
              <a:rPr lang="en-US" sz="2400" kern="1200">
                <a:solidFill>
                  <a:srgbClr val="FFFFFF"/>
                </a:solidFill>
                <a:latin typeface="+mn-lt"/>
                <a:ea typeface="+mn-ea"/>
                <a:cs typeface="+mn-cs"/>
              </a:rPr>
              <a:t> </a:t>
            </a:r>
            <a:endParaRPr lang="en-US" sz="2400" kern="1200">
              <a:solidFill>
                <a:srgbClr val="FFFFFF"/>
              </a:solidFill>
              <a:effectLst/>
              <a:latin typeface="+mn-lt"/>
              <a:ea typeface="+mn-ea"/>
              <a:cs typeface="+mn-cs"/>
            </a:endParaRPr>
          </a:p>
        </p:txBody>
      </p:sp>
      <p:sp>
        <p:nvSpPr>
          <p:cNvPr id="1031" name="Slide Number Placeholder 4">
            <a:extLst>
              <a:ext uri="{FF2B5EF4-FFF2-40B4-BE49-F238E27FC236}">
                <a16:creationId xmlns:a16="http://schemas.microsoft.com/office/drawing/2014/main" id="{C880DC8C-21A4-EC8C-0EBE-E3092854E41C}"/>
              </a:ext>
            </a:extLst>
          </p:cNvPr>
          <p:cNvSpPr>
            <a:spLocks noGrp="1"/>
          </p:cNvSpPr>
          <p:nvPr>
            <p:ph type="sldNum" sz="quarter" idx="12"/>
          </p:nvPr>
        </p:nvSpPr>
        <p:spPr>
          <a:xfrm>
            <a:off x="10862254" y="6363573"/>
            <a:ext cx="818884" cy="365125"/>
          </a:xfrm>
        </p:spPr>
        <p:txBody>
          <a:bodyPr/>
          <a:lstStyle/>
          <a:p>
            <a:pPr>
              <a:spcAft>
                <a:spcPts val="600"/>
              </a:spcAft>
              <a:defRPr/>
            </a:pPr>
            <a:fld id="{FF8873A4-313D-4173-B1C4-3F2E1433D932}" type="slidenum">
              <a:rPr lang="en-US" altLang="en-US"/>
              <a:pPr>
                <a:spcAft>
                  <a:spcPts val="600"/>
                </a:spcAft>
                <a:defRPr/>
              </a:pPr>
              <a:t>4</a:t>
            </a:fld>
            <a:endParaRPr lang="en-US" altLang="en-US"/>
          </a:p>
        </p:txBody>
      </p:sp>
    </p:spTree>
    <p:extLst>
      <p:ext uri="{BB962C8B-B14F-4D97-AF65-F5344CB8AC3E}">
        <p14:creationId xmlns:p14="http://schemas.microsoft.com/office/powerpoint/2010/main" val="274403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D6827D-E3EB-E05B-8C8C-C8BAF8DB1861}"/>
              </a:ext>
            </a:extLst>
          </p:cNvPr>
          <p:cNvSpPr>
            <a:spLocks noGrp="1"/>
          </p:cNvSpPr>
          <p:nvPr>
            <p:ph type="title"/>
          </p:nvPr>
        </p:nvSpPr>
        <p:spPr>
          <a:xfrm>
            <a:off x="232357" y="0"/>
            <a:ext cx="6746941" cy="1415716"/>
          </a:xfrm>
        </p:spPr>
        <p:txBody>
          <a:bodyPr/>
          <a:lstStyle/>
          <a:p>
            <a:r>
              <a:rPr lang="en-US"/>
              <a:t>Thank you, from your Project Team</a:t>
            </a:r>
          </a:p>
        </p:txBody>
      </p:sp>
      <p:pic>
        <p:nvPicPr>
          <p:cNvPr id="8" name="Content Placeholder 6">
            <a:extLst>
              <a:ext uri="{FF2B5EF4-FFF2-40B4-BE49-F238E27FC236}">
                <a16:creationId xmlns:a16="http://schemas.microsoft.com/office/drawing/2014/main" id="{5891B18E-3B49-402C-1D68-D4BDB79E62FF}"/>
              </a:ext>
            </a:extLst>
          </p:cNvPr>
          <p:cNvPicPr>
            <a:picLocks noGrp="1" noChangeAspect="1"/>
          </p:cNvPicPr>
          <p:nvPr>
            <p:ph idx="1"/>
          </p:nvPr>
        </p:nvPicPr>
        <p:blipFill>
          <a:blip r:embed="rId3"/>
          <a:stretch>
            <a:fillRect/>
          </a:stretch>
        </p:blipFill>
        <p:spPr>
          <a:xfrm>
            <a:off x="322829" y="1696417"/>
            <a:ext cx="4329914" cy="1407755"/>
          </a:xfrm>
        </p:spPr>
      </p:pic>
      <p:pic>
        <p:nvPicPr>
          <p:cNvPr id="9" name="Picture 8">
            <a:extLst>
              <a:ext uri="{FF2B5EF4-FFF2-40B4-BE49-F238E27FC236}">
                <a16:creationId xmlns:a16="http://schemas.microsoft.com/office/drawing/2014/main" id="{64A9D84E-CBA3-72F7-EAE1-500F1182078F}"/>
              </a:ext>
            </a:extLst>
          </p:cNvPr>
          <p:cNvPicPr>
            <a:picLocks noChangeAspect="1"/>
          </p:cNvPicPr>
          <p:nvPr/>
        </p:nvPicPr>
        <p:blipFill rotWithShape="1">
          <a:blip r:embed="rId4"/>
          <a:srcRect t="7153"/>
          <a:stretch/>
        </p:blipFill>
        <p:spPr>
          <a:xfrm>
            <a:off x="1138493" y="3826736"/>
            <a:ext cx="3987960" cy="1693802"/>
          </a:xfrm>
          <a:prstGeom prst="rect">
            <a:avLst/>
          </a:prstGeom>
        </p:spPr>
      </p:pic>
      <p:pic>
        <p:nvPicPr>
          <p:cNvPr id="10" name="Picture 9">
            <a:extLst>
              <a:ext uri="{FF2B5EF4-FFF2-40B4-BE49-F238E27FC236}">
                <a16:creationId xmlns:a16="http://schemas.microsoft.com/office/drawing/2014/main" id="{D3E8776F-7DEF-AC1E-4FEE-EEB94E03E1D6}"/>
              </a:ext>
            </a:extLst>
          </p:cNvPr>
          <p:cNvPicPr>
            <a:picLocks noChangeAspect="1"/>
          </p:cNvPicPr>
          <p:nvPr/>
        </p:nvPicPr>
        <p:blipFill rotWithShape="1">
          <a:blip r:embed="rId5"/>
          <a:srcRect t="8046"/>
          <a:stretch/>
        </p:blipFill>
        <p:spPr>
          <a:xfrm>
            <a:off x="4787539" y="1654055"/>
            <a:ext cx="2796790" cy="1395330"/>
          </a:xfrm>
          <a:prstGeom prst="rect">
            <a:avLst/>
          </a:prstGeom>
        </p:spPr>
      </p:pic>
      <p:pic>
        <p:nvPicPr>
          <p:cNvPr id="11" name="Picture 10">
            <a:extLst>
              <a:ext uri="{FF2B5EF4-FFF2-40B4-BE49-F238E27FC236}">
                <a16:creationId xmlns:a16="http://schemas.microsoft.com/office/drawing/2014/main" id="{1CEBEC5C-ED05-0296-C71C-54D80F93FF4C}"/>
              </a:ext>
            </a:extLst>
          </p:cNvPr>
          <p:cNvPicPr>
            <a:picLocks noChangeAspect="1"/>
          </p:cNvPicPr>
          <p:nvPr/>
        </p:nvPicPr>
        <p:blipFill>
          <a:blip r:embed="rId6"/>
          <a:stretch>
            <a:fillRect/>
          </a:stretch>
        </p:blipFill>
        <p:spPr>
          <a:xfrm>
            <a:off x="8090883" y="1479301"/>
            <a:ext cx="3044177" cy="1590724"/>
          </a:xfrm>
          <a:prstGeom prst="rect">
            <a:avLst/>
          </a:prstGeom>
        </p:spPr>
      </p:pic>
      <p:sp>
        <p:nvSpPr>
          <p:cNvPr id="12" name="TextBox 11">
            <a:extLst>
              <a:ext uri="{FF2B5EF4-FFF2-40B4-BE49-F238E27FC236}">
                <a16:creationId xmlns:a16="http://schemas.microsoft.com/office/drawing/2014/main" id="{02288C00-95CF-4E8E-B433-B4A766F75F08}"/>
              </a:ext>
            </a:extLst>
          </p:cNvPr>
          <p:cNvSpPr txBox="1"/>
          <p:nvPr/>
        </p:nvSpPr>
        <p:spPr>
          <a:xfrm>
            <a:off x="7789258" y="3873085"/>
            <a:ext cx="3197574" cy="523220"/>
          </a:xfrm>
          <a:prstGeom prst="rect">
            <a:avLst/>
          </a:prstGeom>
          <a:noFill/>
          <a:ln>
            <a:noFill/>
          </a:ln>
        </p:spPr>
        <p:txBody>
          <a:bodyPr wrap="square" rtlCol="0">
            <a:spAutoFit/>
          </a:bodyPr>
          <a:lstStyle/>
          <a:p>
            <a:r>
              <a:rPr lang="en-US" sz="1400">
                <a:solidFill>
                  <a:schemeClr val="tx2"/>
                </a:solidFill>
              </a:rPr>
              <a:t>Kerri Costa, MBA, CMHP</a:t>
            </a:r>
          </a:p>
          <a:p>
            <a:r>
              <a:rPr lang="en-US" sz="1400">
                <a:solidFill>
                  <a:schemeClr val="accent6">
                    <a:lumMod val="50000"/>
                  </a:schemeClr>
                </a:solidFill>
              </a:rPr>
              <a:t>Practice Facilitator</a:t>
            </a:r>
            <a:endParaRPr lang="en-US" sz="1200">
              <a:solidFill>
                <a:schemeClr val="accent6">
                  <a:lumMod val="50000"/>
                </a:schemeClr>
              </a:solidFill>
            </a:endParaRPr>
          </a:p>
        </p:txBody>
      </p:sp>
      <p:pic>
        <p:nvPicPr>
          <p:cNvPr id="13" name="Picture 12">
            <a:extLst>
              <a:ext uri="{FF2B5EF4-FFF2-40B4-BE49-F238E27FC236}">
                <a16:creationId xmlns:a16="http://schemas.microsoft.com/office/drawing/2014/main" id="{A6DD2317-DB0D-56E1-CC6D-256E2E6C41BD}"/>
              </a:ext>
            </a:extLst>
          </p:cNvPr>
          <p:cNvPicPr>
            <a:picLocks noChangeAspect="1"/>
          </p:cNvPicPr>
          <p:nvPr/>
        </p:nvPicPr>
        <p:blipFill rotWithShape="1">
          <a:blip r:embed="rId7"/>
          <a:srcRect l="13219" t="6059" r="12130" b="15846"/>
          <a:stretch/>
        </p:blipFill>
        <p:spPr>
          <a:xfrm>
            <a:off x="6369078" y="3868983"/>
            <a:ext cx="1264430" cy="1322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9538432F-7E04-B839-4B07-A155011F232A}"/>
              </a:ext>
            </a:extLst>
          </p:cNvPr>
          <p:cNvSpPr txBox="1"/>
          <p:nvPr/>
        </p:nvSpPr>
        <p:spPr>
          <a:xfrm>
            <a:off x="6216897" y="2220915"/>
            <a:ext cx="2251010" cy="261610"/>
          </a:xfrm>
          <a:prstGeom prst="rect">
            <a:avLst/>
          </a:prstGeom>
          <a:noFill/>
        </p:spPr>
        <p:txBody>
          <a:bodyPr wrap="square">
            <a:spAutoFit/>
          </a:bodyPr>
          <a:lstStyle/>
          <a:p>
            <a:pPr marL="0" indent="0">
              <a:buNone/>
            </a:pPr>
            <a:r>
              <a:rPr lang="en-US" sz="1100">
                <a:solidFill>
                  <a:schemeClr val="accent6">
                    <a:lumMod val="50000"/>
                  </a:schemeClr>
                </a:solidFill>
                <a:hlinkClick r:id="rId8">
                  <a:extLst>
                    <a:ext uri="{A12FA001-AC4F-418D-AE19-62706E023703}">
                      <ahyp:hlinkClr xmlns:ahyp="http://schemas.microsoft.com/office/drawing/2018/hyperlinkcolor" val="tx"/>
                    </a:ext>
                  </a:extLst>
                </a:hlinkClick>
              </a:rPr>
              <a:t>Ybowes@ctc-ri.org</a:t>
            </a:r>
            <a:endParaRPr lang="en-US" sz="1100">
              <a:solidFill>
                <a:schemeClr val="accent6">
                  <a:lumMod val="50000"/>
                </a:schemeClr>
              </a:solidFill>
            </a:endParaRPr>
          </a:p>
        </p:txBody>
      </p:sp>
      <p:sp>
        <p:nvSpPr>
          <p:cNvPr id="17" name="TextBox 16">
            <a:extLst>
              <a:ext uri="{FF2B5EF4-FFF2-40B4-BE49-F238E27FC236}">
                <a16:creationId xmlns:a16="http://schemas.microsoft.com/office/drawing/2014/main" id="{79A3A067-90A8-0C87-0EE2-B13A10D4EB78}"/>
              </a:ext>
            </a:extLst>
          </p:cNvPr>
          <p:cNvSpPr txBox="1"/>
          <p:nvPr/>
        </p:nvSpPr>
        <p:spPr>
          <a:xfrm>
            <a:off x="9612971" y="2164072"/>
            <a:ext cx="2454039" cy="253916"/>
          </a:xfrm>
          <a:prstGeom prst="rect">
            <a:avLst/>
          </a:prstGeom>
          <a:noFill/>
        </p:spPr>
        <p:txBody>
          <a:bodyPr wrap="square">
            <a:spAutoFit/>
          </a:bodyPr>
          <a:lstStyle/>
          <a:p>
            <a:pPr marL="0" indent="0">
              <a:buNone/>
            </a:pPr>
            <a:r>
              <a:rPr lang="en-US" sz="1050">
                <a:solidFill>
                  <a:schemeClr val="accent6">
                    <a:lumMod val="50000"/>
                  </a:schemeClr>
                </a:solidFill>
                <a:hlinkClick r:id="rId9">
                  <a:extLst>
                    <a:ext uri="{A12FA001-AC4F-418D-AE19-62706E023703}">
                      <ahyp:hlinkClr xmlns:ahyp="http://schemas.microsoft.com/office/drawing/2018/hyperlinkcolor" val="tx"/>
                    </a:ext>
                  </a:extLst>
                </a:hlinkClick>
              </a:rPr>
              <a:t>Nmangual@ctc-ri.org</a:t>
            </a:r>
            <a:endParaRPr lang="en-US" sz="1050">
              <a:solidFill>
                <a:schemeClr val="accent6">
                  <a:lumMod val="50000"/>
                </a:schemeClr>
              </a:solidFill>
            </a:endParaRPr>
          </a:p>
        </p:txBody>
      </p:sp>
      <p:sp>
        <p:nvSpPr>
          <p:cNvPr id="19" name="TextBox 18">
            <a:extLst>
              <a:ext uri="{FF2B5EF4-FFF2-40B4-BE49-F238E27FC236}">
                <a16:creationId xmlns:a16="http://schemas.microsoft.com/office/drawing/2014/main" id="{FF504C01-7BE5-15E0-6C90-DB70BC0B4C0B}"/>
              </a:ext>
            </a:extLst>
          </p:cNvPr>
          <p:cNvSpPr txBox="1"/>
          <p:nvPr/>
        </p:nvSpPr>
        <p:spPr>
          <a:xfrm>
            <a:off x="2717930" y="4530368"/>
            <a:ext cx="6158204" cy="261610"/>
          </a:xfrm>
          <a:prstGeom prst="rect">
            <a:avLst/>
          </a:prstGeom>
          <a:noFill/>
        </p:spPr>
        <p:txBody>
          <a:bodyPr wrap="square">
            <a:spAutoFit/>
          </a:bodyPr>
          <a:lstStyle/>
          <a:p>
            <a:pPr marL="0" indent="0">
              <a:buNone/>
            </a:pPr>
            <a:r>
              <a:rPr lang="en-US" sz="1100">
                <a:solidFill>
                  <a:schemeClr val="accent6">
                    <a:lumMod val="50000"/>
                  </a:schemeClr>
                </a:solidFill>
                <a:hlinkClick r:id="rId10">
                  <a:extLst>
                    <a:ext uri="{A12FA001-AC4F-418D-AE19-62706E023703}">
                      <ahyp:hlinkClr xmlns:ahyp="http://schemas.microsoft.com/office/drawing/2018/hyperlinkcolor" val="tx"/>
                    </a:ext>
                  </a:extLst>
                </a:hlinkClick>
              </a:rPr>
              <a:t>Sdettling@ctc-ri.org</a:t>
            </a:r>
            <a:endParaRPr lang="en-US" sz="1100">
              <a:solidFill>
                <a:schemeClr val="accent6">
                  <a:lumMod val="50000"/>
                </a:schemeClr>
              </a:solidFill>
            </a:endParaRPr>
          </a:p>
        </p:txBody>
      </p:sp>
      <p:sp>
        <p:nvSpPr>
          <p:cNvPr id="21" name="TextBox 20">
            <a:extLst>
              <a:ext uri="{FF2B5EF4-FFF2-40B4-BE49-F238E27FC236}">
                <a16:creationId xmlns:a16="http://schemas.microsoft.com/office/drawing/2014/main" id="{1F89E9C1-A263-9769-7B83-F4C3599ECA15}"/>
              </a:ext>
            </a:extLst>
          </p:cNvPr>
          <p:cNvSpPr txBox="1"/>
          <p:nvPr/>
        </p:nvSpPr>
        <p:spPr>
          <a:xfrm>
            <a:off x="7820284" y="4332532"/>
            <a:ext cx="6158204" cy="261610"/>
          </a:xfrm>
          <a:prstGeom prst="rect">
            <a:avLst/>
          </a:prstGeom>
          <a:noFill/>
        </p:spPr>
        <p:txBody>
          <a:bodyPr wrap="square">
            <a:spAutoFit/>
          </a:bodyPr>
          <a:lstStyle/>
          <a:p>
            <a:r>
              <a:rPr lang="en-US" sz="1100">
                <a:solidFill>
                  <a:schemeClr val="accent6">
                    <a:lumMod val="50000"/>
                  </a:schemeClr>
                </a:solidFill>
                <a:hlinkClick r:id="rId11">
                  <a:extLst>
                    <a:ext uri="{A12FA001-AC4F-418D-AE19-62706E023703}">
                      <ahyp:hlinkClr xmlns:ahyp="http://schemas.microsoft.com/office/drawing/2018/hyperlinkcolor" val="tx"/>
                    </a:ext>
                  </a:extLst>
                </a:hlinkClick>
              </a:rPr>
              <a:t>k12costa@outlook.com</a:t>
            </a:r>
            <a:endParaRPr lang="en-US" sz="1100"/>
          </a:p>
        </p:txBody>
      </p:sp>
      <p:sp>
        <p:nvSpPr>
          <p:cNvPr id="24" name="TextBox 23">
            <a:extLst>
              <a:ext uri="{FF2B5EF4-FFF2-40B4-BE49-F238E27FC236}">
                <a16:creationId xmlns:a16="http://schemas.microsoft.com/office/drawing/2014/main" id="{B08FAC1C-2B09-4314-3BAD-6815BD1BE32C}"/>
              </a:ext>
            </a:extLst>
          </p:cNvPr>
          <p:cNvSpPr txBox="1"/>
          <p:nvPr/>
        </p:nvSpPr>
        <p:spPr>
          <a:xfrm>
            <a:off x="1814480" y="2225945"/>
            <a:ext cx="6158204" cy="261610"/>
          </a:xfrm>
          <a:prstGeom prst="rect">
            <a:avLst/>
          </a:prstGeom>
          <a:noFill/>
        </p:spPr>
        <p:txBody>
          <a:bodyPr wrap="square">
            <a:spAutoFit/>
          </a:bodyPr>
          <a:lstStyle/>
          <a:p>
            <a:r>
              <a:rPr lang="en-US" sz="1100">
                <a:solidFill>
                  <a:schemeClr val="accent6">
                    <a:lumMod val="50000"/>
                  </a:schemeClr>
                </a:solidFill>
                <a:hlinkClick r:id="rId12">
                  <a:extLst>
                    <a:ext uri="{A12FA001-AC4F-418D-AE19-62706E023703}">
                      <ahyp:hlinkClr xmlns:ahyp="http://schemas.microsoft.com/office/drawing/2018/hyperlinkcolor" val="tx"/>
                    </a:ext>
                  </a:extLst>
                </a:hlinkClick>
              </a:rPr>
              <a:t>Scampbell@ctc-ri.org</a:t>
            </a:r>
            <a:r>
              <a:rPr lang="en-US" sz="1100">
                <a:solidFill>
                  <a:schemeClr val="accent6">
                    <a:lumMod val="50000"/>
                  </a:schemeClr>
                </a:solidFill>
              </a:rPr>
              <a:t> </a:t>
            </a:r>
          </a:p>
        </p:txBody>
      </p:sp>
    </p:spTree>
    <p:extLst>
      <p:ext uri="{BB962C8B-B14F-4D97-AF65-F5344CB8AC3E}">
        <p14:creationId xmlns:p14="http://schemas.microsoft.com/office/powerpoint/2010/main" val="3013650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361" t="23055" r="1451" b="13567"/>
          <a:stretch/>
        </p:blipFill>
        <p:spPr>
          <a:xfrm>
            <a:off x="8966" y="1622612"/>
            <a:ext cx="12192136" cy="4689287"/>
          </a:xfrm>
          <a:prstGeom prst="rect">
            <a:avLst/>
          </a:prstGeom>
        </p:spPr>
      </p:pic>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idx="1"/>
          </p:nvPr>
        </p:nvSpPr>
        <p:spPr/>
        <p:txBody>
          <a:bodyPr/>
          <a:lstStyle/>
          <a:p>
            <a:pPr marL="0" indent="0">
              <a:buNone/>
            </a:pPr>
            <a:r>
              <a:rPr lang="en-US">
                <a:solidFill>
                  <a:schemeClr val="bg1"/>
                </a:solidFill>
              </a:rPr>
              <a:t>     www.ctc-ri.org</a:t>
            </a:r>
          </a:p>
          <a:p>
            <a:pPr marL="0" indent="0">
              <a:buNone/>
            </a:pPr>
            <a:r>
              <a:rPr lang="en-US">
                <a:solidFill>
                  <a:schemeClr val="bg1"/>
                </a:solidFill>
              </a:rPr>
              <a:t>     ctc-ri</a:t>
            </a:r>
          </a:p>
        </p:txBody>
      </p:sp>
      <p:sp>
        <p:nvSpPr>
          <p:cNvPr id="7" name="TextBox 6"/>
          <p:cNvSpPr txBox="1"/>
          <p:nvPr/>
        </p:nvSpPr>
        <p:spPr>
          <a:xfrm>
            <a:off x="8749553" y="908813"/>
            <a:ext cx="3343835" cy="646331"/>
          </a:xfrm>
          <a:prstGeom prst="rect">
            <a:avLst/>
          </a:prstGeom>
          <a:solidFill>
            <a:schemeClr val="bg1"/>
          </a:solidFill>
        </p:spPr>
        <p:txBody>
          <a:bodyPr wrap="square" rtlCol="0">
            <a:spAutoFit/>
          </a:bodyPr>
          <a:lstStyle/>
          <a:p>
            <a:pPr algn="r"/>
            <a:r>
              <a:rPr lang="en-US">
                <a:solidFill>
                  <a:schemeClr val="accent6"/>
                </a:solidFill>
              </a:rPr>
              <a:t>Debra Hurwitz, MBA, BSN, RN</a:t>
            </a:r>
          </a:p>
          <a:p>
            <a:pPr algn="r"/>
            <a:r>
              <a:rPr lang="en-US">
                <a:solidFill>
                  <a:schemeClr val="accent6">
                    <a:lumMod val="50000"/>
                  </a:schemeClr>
                </a:solidFill>
              </a:rPr>
              <a:t>dhurwitz@ctc-ri.org</a:t>
            </a:r>
          </a:p>
        </p:txBody>
      </p:sp>
      <p:pic>
        <p:nvPicPr>
          <p:cNvPr id="8" name="Picture 7" descr="File:&lt;strong&gt;LinkedIn&lt;/strong&gt; logo initials.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2" y="2366682"/>
            <a:ext cx="345142" cy="345142"/>
          </a:xfrm>
          <a:prstGeom prst="rect">
            <a:avLst/>
          </a:prstGeom>
        </p:spPr>
      </p:pic>
      <p:pic>
        <p:nvPicPr>
          <p:cNvPr id="5" name="Picture 4" descr="interface design - What &lt;strong&gt;icon&lt;/strong&gt; can I use which says &quot;Au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8258" y="-946288"/>
            <a:ext cx="92560" cy="925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12" y="1862062"/>
            <a:ext cx="345142" cy="352949"/>
          </a:xfrm>
          <a:prstGeom prst="flowChartConnector">
            <a:avLst/>
          </a:prstGeom>
        </p:spPr>
      </p:pic>
    </p:spTree>
    <p:extLst>
      <p:ext uri="{BB962C8B-B14F-4D97-AF65-F5344CB8AC3E}">
        <p14:creationId xmlns:p14="http://schemas.microsoft.com/office/powerpoint/2010/main" val="253398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B9A-6216-3652-242E-E08604600948}"/>
              </a:ext>
            </a:extLst>
          </p:cNvPr>
          <p:cNvSpPr>
            <a:spLocks noGrp="1"/>
          </p:cNvSpPr>
          <p:nvPr>
            <p:ph type="title"/>
          </p:nvPr>
        </p:nvSpPr>
        <p:spPr>
          <a:xfrm>
            <a:off x="289420" y="808830"/>
            <a:ext cx="10515601" cy="1049005"/>
          </a:xfrm>
        </p:spPr>
        <p:txBody>
          <a:bodyPr>
            <a:normAutofit fontScale="90000"/>
          </a:bodyPr>
          <a:lstStyle/>
          <a:p>
            <a:r>
              <a:rPr lang="en-US" sz="3600" b="1">
                <a:solidFill>
                  <a:schemeClr val="tx2"/>
                </a:solidFill>
                <a:hlinkClick r:id="rId3">
                  <a:extLst>
                    <a:ext uri="{A12FA001-AC4F-418D-AE19-62706E023703}">
                      <ahyp:hlinkClr xmlns:ahyp="http://schemas.microsoft.com/office/drawing/2018/hyperlinkcolor" val="tx"/>
                    </a:ext>
                  </a:extLst>
                </a:hlinkClick>
              </a:rPr>
              <a:t>Milestone Document</a:t>
            </a:r>
            <a:br>
              <a:rPr lang="en-US" b="1">
                <a:solidFill>
                  <a:schemeClr val="tx2"/>
                </a:solidFill>
              </a:rPr>
            </a:br>
            <a:endParaRPr lang="en-US"/>
          </a:p>
        </p:txBody>
      </p:sp>
      <p:sp>
        <p:nvSpPr>
          <p:cNvPr id="5" name="TextBox 4">
            <a:extLst>
              <a:ext uri="{FF2B5EF4-FFF2-40B4-BE49-F238E27FC236}">
                <a16:creationId xmlns:a16="http://schemas.microsoft.com/office/drawing/2014/main" id="{BDA58C63-B174-6787-1F42-F73FF52CFCDB}"/>
              </a:ext>
            </a:extLst>
          </p:cNvPr>
          <p:cNvSpPr txBox="1"/>
          <p:nvPr/>
        </p:nvSpPr>
        <p:spPr>
          <a:xfrm>
            <a:off x="289420" y="1396123"/>
            <a:ext cx="8308602" cy="5447645"/>
          </a:xfrm>
          <a:prstGeom prst="rect">
            <a:avLst/>
          </a:prstGeom>
          <a:noFill/>
        </p:spPr>
        <p:txBody>
          <a:bodyPr wrap="square" lIns="91440" tIns="45720" rIns="91440" bIns="45720" anchor="t">
            <a:spAutoFit/>
          </a:bodyPr>
          <a:lstStyle/>
          <a:p>
            <a:r>
              <a:rPr lang="en-US" sz="1600" b="1" i="0" u="none" strike="noStrike" baseline="0"/>
              <a:t>September 11, 2024	</a:t>
            </a:r>
          </a:p>
          <a:p>
            <a:pPr marL="742950" lvl="1" indent="-285750">
              <a:buFont typeface="Arial" panose="020B0604020202020204" pitchFamily="34" charset="0"/>
              <a:buChar char="•"/>
            </a:pPr>
            <a:r>
              <a:rPr lang="en-US" sz="1600" b="0" i="0" u="none" strike="noStrike" baseline="0"/>
              <a:t>Midpoint Measure Reporting for REL and PDSA 2 Completeness </a:t>
            </a:r>
          </a:p>
          <a:p>
            <a:endParaRPr lang="en-US" sz="1600" b="0" i="0" u="none" strike="noStrike" baseline="0"/>
          </a:p>
          <a:p>
            <a:r>
              <a:rPr lang="en-US" sz="1600" b="1" i="0" u="none" strike="noStrike" baseline="0"/>
              <a:t>September 18, 2024</a:t>
            </a:r>
            <a:endParaRPr lang="en-US" sz="1600" b="1"/>
          </a:p>
          <a:p>
            <a:pPr marL="742950" lvl="1" indent="-285750">
              <a:buFont typeface="Arial" panose="020B0604020202020204" pitchFamily="34" charset="0"/>
              <a:buChar char="•"/>
            </a:pPr>
            <a:r>
              <a:rPr lang="en-US" sz="1600" b="0" i="0" u="none" strike="noStrike" baseline="0"/>
              <a:t>Mid-Point Learning Collaborative Meeting-</a:t>
            </a:r>
          </a:p>
          <a:p>
            <a:endParaRPr lang="en-US" sz="1600" b="0" i="0" u="none" strike="noStrike" baseline="0"/>
          </a:p>
          <a:p>
            <a:r>
              <a:rPr lang="en-US" sz="1600" b="1" i="0" u="none" strike="noStrike" baseline="0"/>
              <a:t>December 4, 2024</a:t>
            </a:r>
          </a:p>
          <a:p>
            <a:pPr marL="742950" lvl="1" indent="-285750">
              <a:buFont typeface="Arial" panose="020B0604020202020204" pitchFamily="34" charset="0"/>
              <a:buChar char="•"/>
            </a:pPr>
            <a:r>
              <a:rPr lang="en-US" sz="1600" b="0" i="0" u="none" strike="noStrike" baseline="0"/>
              <a:t>All Practices: Complete Learning Collaborative Best Practice </a:t>
            </a:r>
            <a:endParaRPr lang="en-US" sz="1600"/>
          </a:p>
          <a:p>
            <a:pPr lvl="1"/>
            <a:r>
              <a:rPr lang="en-US" sz="1600"/>
              <a:t>       </a:t>
            </a:r>
            <a:r>
              <a:rPr lang="en-US" sz="1600" b="0" i="0" u="none" strike="noStrike" baseline="0"/>
              <a:t>Post-Assessment </a:t>
            </a:r>
            <a:endParaRPr lang="en-US">
              <a:ea typeface="Calibri" panose="020F0502020204030204"/>
              <a:cs typeface="Calibri" panose="020F0502020204030204"/>
            </a:endParaRPr>
          </a:p>
          <a:p>
            <a:endParaRPr lang="en-US" sz="1600" b="1"/>
          </a:p>
          <a:p>
            <a:r>
              <a:rPr lang="en-US" sz="1600" b="1" i="0" u="none" strike="noStrike" baseline="0"/>
              <a:t>December 11, 2024</a:t>
            </a:r>
            <a:endParaRPr lang="en-US"/>
          </a:p>
          <a:p>
            <a:pPr marL="742950" lvl="1" indent="-285750">
              <a:buFont typeface="Arial" panose="020B0604020202020204" pitchFamily="34" charset="0"/>
              <a:buChar char="•"/>
            </a:pPr>
            <a:r>
              <a:rPr lang="en-US" sz="1600" b="0" i="0" u="none" strike="noStrike" baseline="0"/>
              <a:t>Final Measure Reporting for REL and PDSA 2 Completeness </a:t>
            </a:r>
          </a:p>
          <a:p>
            <a:pPr marL="742950" lvl="1" indent="-285750">
              <a:buFont typeface="Arial" panose="020B0604020202020204" pitchFamily="34" charset="0"/>
              <a:buChar char="•"/>
            </a:pPr>
            <a:r>
              <a:rPr lang="en-US" sz="1600" b="0" i="0" u="none" strike="noStrike" baseline="0"/>
              <a:t>Completed PDSA #1 and #2</a:t>
            </a:r>
          </a:p>
          <a:p>
            <a:pPr marL="742950" lvl="1" indent="-285750">
              <a:buFont typeface="Arial" panose="020B0604020202020204" pitchFamily="34" charset="0"/>
              <a:buChar char="•"/>
            </a:pPr>
            <a:endParaRPr lang="en-US" sz="1600" b="0" i="0" u="none" strike="noStrike" baseline="0"/>
          </a:p>
          <a:p>
            <a:r>
              <a:rPr lang="en-US" sz="1600" b="1" i="0" u="none" strike="noStrike" baseline="0"/>
              <a:t>December 18, 2024 </a:t>
            </a:r>
          </a:p>
          <a:p>
            <a:pPr marL="742950" lvl="1" indent="-285750">
              <a:buFont typeface="Arial" panose="020B0604020202020204" pitchFamily="34" charset="0"/>
              <a:buChar char="•"/>
            </a:pPr>
            <a:r>
              <a:rPr lang="en-US" sz="1600" b="0" i="0" u="none" strike="noStrike" baseline="0"/>
              <a:t>Final Learning Collaborative Meeting</a:t>
            </a:r>
          </a:p>
          <a:p>
            <a:endParaRPr lang="en-US" b="0" i="0" u="none" strike="noStrike" baseline="0"/>
          </a:p>
          <a:p>
            <a:r>
              <a:rPr lang="en-US" sz="1600" b="1" i="0" u="none" strike="noStrike" baseline="0"/>
              <a:t>January 8, 2024</a:t>
            </a:r>
          </a:p>
          <a:p>
            <a:pPr marL="742950" lvl="1" indent="-285750">
              <a:buFont typeface="Arial" panose="020B0604020202020204" pitchFamily="34" charset="0"/>
              <a:buChar char="•"/>
            </a:pPr>
            <a:r>
              <a:rPr lang="en-US" sz="1600" b="0" i="0" u="none" strike="noStrike" baseline="0"/>
              <a:t>All Practices: Program Evaluation Due</a:t>
            </a:r>
            <a:r>
              <a:rPr lang="en-US" sz="2000" b="0" i="0" u="none" strike="noStrike" baseline="0"/>
              <a:t>	</a:t>
            </a:r>
          </a:p>
          <a:p>
            <a:r>
              <a:rPr lang="en-US" sz="2000" b="0" i="0" u="none" strike="noStrike" baseline="0"/>
              <a:t>	</a:t>
            </a:r>
          </a:p>
          <a:p>
            <a:endParaRPr lang="en-US" sz="1800" b="0" i="0" u="none" strike="noStrike" baseline="0">
              <a:solidFill>
                <a:srgbClr val="000000"/>
              </a:solidFill>
              <a:latin typeface="Calibri Light" panose="020F0302020204030204" pitchFamily="34" charset="0"/>
            </a:endParaRPr>
          </a:p>
        </p:txBody>
      </p:sp>
      <p:pic>
        <p:nvPicPr>
          <p:cNvPr id="6" name="Picture 5">
            <a:hlinkClick r:id="rId3"/>
            <a:extLst>
              <a:ext uri="{FF2B5EF4-FFF2-40B4-BE49-F238E27FC236}">
                <a16:creationId xmlns:a16="http://schemas.microsoft.com/office/drawing/2014/main" id="{55DFF0E9-C89C-7CAE-56C3-8B77661BCF3A}"/>
              </a:ext>
            </a:extLst>
          </p:cNvPr>
          <p:cNvPicPr>
            <a:picLocks noChangeAspect="1"/>
          </p:cNvPicPr>
          <p:nvPr/>
        </p:nvPicPr>
        <p:blipFill>
          <a:blip r:embed="rId4"/>
          <a:stretch>
            <a:fillRect/>
          </a:stretch>
        </p:blipFill>
        <p:spPr>
          <a:xfrm>
            <a:off x="6718697" y="661800"/>
            <a:ext cx="5319039" cy="5662169"/>
          </a:xfrm>
          <a:prstGeom prst="rect">
            <a:avLst/>
          </a:prstGeom>
        </p:spPr>
      </p:pic>
      <p:sp>
        <p:nvSpPr>
          <p:cNvPr id="3" name="Title 1">
            <a:extLst>
              <a:ext uri="{FF2B5EF4-FFF2-40B4-BE49-F238E27FC236}">
                <a16:creationId xmlns:a16="http://schemas.microsoft.com/office/drawing/2014/main" id="{EC31B4B6-E6B2-FC30-86C5-76BD630C8411}"/>
              </a:ext>
            </a:extLst>
          </p:cNvPr>
          <p:cNvSpPr txBox="1">
            <a:spLocks/>
          </p:cNvSpPr>
          <p:nvPr/>
        </p:nvSpPr>
        <p:spPr>
          <a:xfrm>
            <a:off x="289420" y="-125906"/>
            <a:ext cx="4831393" cy="1049005"/>
          </a:xfrm>
          <a:prstGeom prst="rect">
            <a:avLst/>
          </a:prstGeom>
        </p:spPr>
        <p:txBody>
          <a:bodyPr vert="horz" lIns="91440" tIns="45720" rIns="91440" bIns="45720" rtlCol="0" anchor="ctr">
            <a:normAutofit fontScale="975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a:solidFill>
                  <a:schemeClr val="tx2"/>
                </a:solidFill>
              </a:rPr>
              <a:t>Project Updates</a:t>
            </a:r>
            <a:endParaRPr lang="en-US"/>
          </a:p>
        </p:txBody>
      </p:sp>
    </p:spTree>
    <p:extLst>
      <p:ext uri="{BB962C8B-B14F-4D97-AF65-F5344CB8AC3E}">
        <p14:creationId xmlns:p14="http://schemas.microsoft.com/office/powerpoint/2010/main" val="81685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A3EC-31EF-7418-CFD8-A3251E1C206B}"/>
              </a:ext>
            </a:extLst>
          </p:cNvPr>
          <p:cNvSpPr>
            <a:spLocks noGrp="1"/>
          </p:cNvSpPr>
          <p:nvPr>
            <p:ph type="ctrTitle"/>
          </p:nvPr>
        </p:nvSpPr>
        <p:spPr>
          <a:xfrm>
            <a:off x="601578" y="3429999"/>
            <a:ext cx="10873498" cy="1177550"/>
          </a:xfrm>
        </p:spPr>
        <p:txBody>
          <a:bodyPr>
            <a:normAutofit/>
          </a:bodyPr>
          <a:lstStyle/>
          <a:p>
            <a:pPr algn="ctr"/>
            <a:r>
              <a:rPr lang="en-US" sz="3200">
                <a:ea typeface="Calibri"/>
                <a:cs typeface="Calibri"/>
              </a:rPr>
              <a:t>LGBTQ+ Communities in Rhode Island: </a:t>
            </a:r>
            <a:br>
              <a:rPr lang="en-US" sz="3200">
                <a:ea typeface="Calibri"/>
                <a:cs typeface="Calibri"/>
              </a:rPr>
            </a:br>
            <a:r>
              <a:rPr lang="en-US" sz="3200">
                <a:ea typeface="Calibri"/>
                <a:cs typeface="Calibri"/>
              </a:rPr>
              <a:t>Joys, Challenges &amp; Focused Priorities</a:t>
            </a:r>
            <a:endParaRPr lang="en-US"/>
          </a:p>
          <a:p>
            <a:endParaRPr lang="en-US" sz="5400">
              <a:ea typeface="Calibri"/>
              <a:cs typeface="Calibri"/>
            </a:endParaRPr>
          </a:p>
        </p:txBody>
      </p:sp>
      <p:sp>
        <p:nvSpPr>
          <p:cNvPr id="3" name="Subtitle 2">
            <a:extLst>
              <a:ext uri="{FF2B5EF4-FFF2-40B4-BE49-F238E27FC236}">
                <a16:creationId xmlns:a16="http://schemas.microsoft.com/office/drawing/2014/main" id="{37B26BF9-CE22-0C2B-4358-98CF738891FA}"/>
              </a:ext>
            </a:extLst>
          </p:cNvPr>
          <p:cNvSpPr>
            <a:spLocks noGrp="1"/>
          </p:cNvSpPr>
          <p:nvPr>
            <p:ph type="subTitle" idx="1"/>
          </p:nvPr>
        </p:nvSpPr>
        <p:spPr/>
        <p:txBody>
          <a:bodyPr vert="horz" lIns="91440" tIns="45720" rIns="91440" bIns="45720" rtlCol="0" anchor="t">
            <a:normAutofit/>
          </a:bodyPr>
          <a:lstStyle/>
          <a:p>
            <a:r>
              <a:rPr lang="en-US">
                <a:ea typeface="Calibri"/>
                <a:cs typeface="Calibri"/>
              </a:rPr>
              <a:t>Siri Colom, PhD, </a:t>
            </a:r>
          </a:p>
          <a:p>
            <a:r>
              <a:rPr lang="en-US">
                <a:ea typeface="Calibri"/>
                <a:cs typeface="Calibri"/>
              </a:rPr>
              <a:t>Worcester State University</a:t>
            </a:r>
          </a:p>
        </p:txBody>
      </p:sp>
    </p:spTree>
    <p:extLst>
      <p:ext uri="{BB962C8B-B14F-4D97-AF65-F5344CB8AC3E}">
        <p14:creationId xmlns:p14="http://schemas.microsoft.com/office/powerpoint/2010/main" val="266412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6E918E-2901-4CFC-6B7E-F551AEAA6BAA}"/>
              </a:ext>
            </a:extLst>
          </p:cNvPr>
          <p:cNvSpPr>
            <a:spLocks noGrp="1"/>
          </p:cNvSpPr>
          <p:nvPr>
            <p:ph sz="half" idx="2"/>
          </p:nvPr>
        </p:nvSpPr>
        <p:spPr>
          <a:xfrm>
            <a:off x="566835" y="1708955"/>
            <a:ext cx="5157788" cy="3684588"/>
          </a:xfrm>
        </p:spPr>
        <p:txBody>
          <a:bodyPr vert="horz" lIns="91440" tIns="45720" rIns="91440" bIns="45720" rtlCol="0" anchor="t">
            <a:noAutofit/>
          </a:bodyPr>
          <a:lstStyle/>
          <a:p>
            <a:pPr marL="0" indent="0">
              <a:buNone/>
            </a:pPr>
            <a:r>
              <a:rPr lang="en-US" sz="1800" b="1" i="1"/>
              <a:t>Siri Colom</a:t>
            </a:r>
            <a:r>
              <a:rPr lang="en-US" sz="1800" i="1"/>
              <a:t> is an Assistant Professor of Sociology at Worcester State University. Her research focuses on race, environment, and urban politics, with a particular focus on the ways communities come apart and together after disasters. She uses the lens of sociology to think about how structural oppression manifests and emerges in the everyday politics of people attempting to rebuild lives and homes. She co-authored a research project on the LGBTQ community for the Rhode Island Foundation (2023). Currently, she is mid-production on an audio documentary on how an LGBTQ church in San Francisco survived the social and political disaster brought about by the AIDS epidemic during the 80s and 90s. She holds a PhD in Sociology from the University of California Berkeley.</a:t>
            </a:r>
            <a:endParaRPr lang="en-US" sz="1800" b="1">
              <a:ea typeface="Calibri" panose="020F0502020204030204"/>
              <a:cs typeface="Calibri" panose="020F0502020204030204"/>
            </a:endParaRPr>
          </a:p>
          <a:p>
            <a:pPr marL="228600" indent="-228600"/>
            <a:endParaRPr lang="en-US" sz="1500">
              <a:ea typeface="Calibri" panose="020F0502020204030204"/>
              <a:cs typeface="Calibri" panose="020F0502020204030204"/>
            </a:endParaRPr>
          </a:p>
        </p:txBody>
      </p:sp>
      <p:pic>
        <p:nvPicPr>
          <p:cNvPr id="4" name="Picture 3" descr="img_4797 3">
            <a:extLst>
              <a:ext uri="{FF2B5EF4-FFF2-40B4-BE49-F238E27FC236}">
                <a16:creationId xmlns:a16="http://schemas.microsoft.com/office/drawing/2014/main" id="{F2E3CEBD-3BAB-DCDC-0DB6-4D260D0E0D04}"/>
              </a:ext>
            </a:extLst>
          </p:cNvPr>
          <p:cNvPicPr>
            <a:picLocks noChangeAspect="1"/>
          </p:cNvPicPr>
          <p:nvPr/>
        </p:nvPicPr>
        <p:blipFill>
          <a:blip r:embed="rId2"/>
          <a:srcRect l="6101"/>
          <a:stretch/>
        </p:blipFill>
        <p:spPr>
          <a:xfrm>
            <a:off x="6240441" y="1708955"/>
            <a:ext cx="5183187" cy="3684588"/>
          </a:xfrm>
          <a:prstGeom prst="rect">
            <a:avLst/>
          </a:prstGeom>
          <a:noFill/>
        </p:spPr>
      </p:pic>
      <p:sp>
        <p:nvSpPr>
          <p:cNvPr id="5" name="TextBox 4">
            <a:extLst>
              <a:ext uri="{FF2B5EF4-FFF2-40B4-BE49-F238E27FC236}">
                <a16:creationId xmlns:a16="http://schemas.microsoft.com/office/drawing/2014/main" id="{88551BBA-6040-270C-34ED-9E90B93C6C08}"/>
              </a:ext>
            </a:extLst>
          </p:cNvPr>
          <p:cNvSpPr txBox="1"/>
          <p:nvPr/>
        </p:nvSpPr>
        <p:spPr>
          <a:xfrm>
            <a:off x="564106" y="727880"/>
            <a:ext cx="52111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Today's  Speaker</a:t>
            </a:r>
          </a:p>
        </p:txBody>
      </p:sp>
    </p:spTree>
    <p:extLst>
      <p:ext uri="{BB962C8B-B14F-4D97-AF65-F5344CB8AC3E}">
        <p14:creationId xmlns:p14="http://schemas.microsoft.com/office/powerpoint/2010/main" val="405170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6969C-7350-1E33-20FF-2BB112210E7D}"/>
              </a:ext>
            </a:extLst>
          </p:cNvPr>
          <p:cNvSpPr>
            <a:spLocks noGrp="1"/>
          </p:cNvSpPr>
          <p:nvPr>
            <p:ph type="ctrTitle"/>
          </p:nvPr>
        </p:nvSpPr>
        <p:spPr/>
        <p:txBody>
          <a:bodyPr/>
          <a:lstStyle/>
          <a:p>
            <a:r>
              <a:rPr lang="en-US"/>
              <a:t>Practice Reports</a:t>
            </a:r>
          </a:p>
        </p:txBody>
      </p:sp>
      <p:sp>
        <p:nvSpPr>
          <p:cNvPr id="5" name="Subtitle 4">
            <a:extLst>
              <a:ext uri="{FF2B5EF4-FFF2-40B4-BE49-F238E27FC236}">
                <a16:creationId xmlns:a16="http://schemas.microsoft.com/office/drawing/2014/main" id="{A875D952-09AE-76AF-5C68-133FD1556E2C}"/>
              </a:ext>
            </a:extLst>
          </p:cNvPr>
          <p:cNvSpPr>
            <a:spLocks noGrp="1"/>
          </p:cNvSpPr>
          <p:nvPr>
            <p:ph type="subTitle" idx="1"/>
          </p:nvPr>
        </p:nvSpPr>
        <p:spPr/>
        <p:txBody>
          <a:bodyPr/>
          <a:lstStyle/>
          <a:p>
            <a:r>
              <a:rPr lang="en-US"/>
              <a:t>REL &amp; SOGI</a:t>
            </a:r>
          </a:p>
          <a:p>
            <a:r>
              <a:rPr lang="en-US"/>
              <a:t>Successes and Opportunities</a:t>
            </a:r>
          </a:p>
        </p:txBody>
      </p:sp>
    </p:spTree>
    <p:extLst>
      <p:ext uri="{BB962C8B-B14F-4D97-AF65-F5344CB8AC3E}">
        <p14:creationId xmlns:p14="http://schemas.microsoft.com/office/powerpoint/2010/main" val="7254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4CAB-FEF1-A408-B138-A8D5C3ADFE49}"/>
              </a:ext>
            </a:extLst>
          </p:cNvPr>
          <p:cNvSpPr>
            <a:spLocks noGrp="1"/>
          </p:cNvSpPr>
          <p:nvPr>
            <p:ph type="title"/>
          </p:nvPr>
        </p:nvSpPr>
        <p:spPr>
          <a:xfrm>
            <a:off x="286109" y="0"/>
            <a:ext cx="7341325" cy="764038"/>
          </a:xfrm>
        </p:spPr>
        <p:txBody>
          <a:bodyPr>
            <a:normAutofit/>
          </a:bodyPr>
          <a:lstStyle/>
          <a:p>
            <a:r>
              <a:rPr lang="en-US" sz="3600"/>
              <a:t>Aggregated Data &amp; Trendline </a:t>
            </a:r>
          </a:p>
        </p:txBody>
      </p:sp>
      <p:sp>
        <p:nvSpPr>
          <p:cNvPr id="3" name="Title 1">
            <a:extLst>
              <a:ext uri="{FF2B5EF4-FFF2-40B4-BE49-F238E27FC236}">
                <a16:creationId xmlns:a16="http://schemas.microsoft.com/office/drawing/2014/main" id="{8C634541-ADAE-6EDA-80A9-6C6A6094B212}"/>
              </a:ext>
            </a:extLst>
          </p:cNvPr>
          <p:cNvSpPr txBox="1">
            <a:spLocks/>
          </p:cNvSpPr>
          <p:nvPr/>
        </p:nvSpPr>
        <p:spPr>
          <a:xfrm>
            <a:off x="286110" y="841248"/>
            <a:ext cx="9159642" cy="672864"/>
          </a:xfrm>
          <a:prstGeom prst="rect">
            <a:avLst/>
          </a:prstGeom>
        </p:spPr>
        <p:txBody>
          <a:bodyPr vert="horz" lIns="91440" tIns="45720" rIns="91440" bIns="45720" rtlCol="0" anchor="ctr">
            <a:normAutofit fontScale="625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000"/>
              <a:t>Program Goal:  </a:t>
            </a:r>
            <a:r>
              <a:rPr lang="en-US" sz="2600" b="0">
                <a:latin typeface="+mn-lt"/>
              </a:rPr>
              <a:t>to  support primary care practices in an effort to m</a:t>
            </a:r>
            <a:r>
              <a:rPr lang="en-US" sz="2600" b="0">
                <a:effectLst/>
                <a:latin typeface="+mn-lt"/>
                <a:ea typeface="Times New Roman" panose="02020603050405020304" pitchFamily="18" charset="0"/>
              </a:rPr>
              <a:t>easure and improve capture and reporting of accurate and complete demographic data information, which is a foundational step towards reducing health disparities</a:t>
            </a:r>
            <a:endParaRPr lang="en-US" sz="3600" b="0">
              <a:latin typeface="+mn-lt"/>
            </a:endParaRPr>
          </a:p>
        </p:txBody>
      </p:sp>
      <p:pic>
        <p:nvPicPr>
          <p:cNvPr id="4" name="Picture 3" descr="A graph of different colored lines&#10;&#10;Description automatically generated">
            <a:extLst>
              <a:ext uri="{FF2B5EF4-FFF2-40B4-BE49-F238E27FC236}">
                <a16:creationId xmlns:a16="http://schemas.microsoft.com/office/drawing/2014/main" id="{301FB30D-245F-41A7-16D3-361B00864649}"/>
              </a:ext>
            </a:extLst>
          </p:cNvPr>
          <p:cNvPicPr>
            <a:picLocks noChangeAspect="1"/>
          </p:cNvPicPr>
          <p:nvPr/>
        </p:nvPicPr>
        <p:blipFill>
          <a:blip r:embed="rId4"/>
          <a:stretch>
            <a:fillRect/>
          </a:stretch>
        </p:blipFill>
        <p:spPr>
          <a:xfrm>
            <a:off x="1284513" y="1621023"/>
            <a:ext cx="9622972" cy="4465039"/>
          </a:xfrm>
          <a:prstGeom prst="rect">
            <a:avLst/>
          </a:prstGeom>
        </p:spPr>
      </p:pic>
    </p:spTree>
    <p:extLst>
      <p:ext uri="{BB962C8B-B14F-4D97-AF65-F5344CB8AC3E}">
        <p14:creationId xmlns:p14="http://schemas.microsoft.com/office/powerpoint/2010/main" val="173806480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mographic Data QI Participating Practices Info Sessions 03 26 and 03 27 2024v2" id="{BE23243C-3A94-40CC-BEAF-E7C78A21D6D5}" vid="{7D8B1E55-97E3-431C-A518-D089D45CB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cdd5f1-1919-4a1f-aaea-7a8e885501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EA963277330C4CB0A2347CDE28EC60" ma:contentTypeVersion="11" ma:contentTypeDescription="Create a new document." ma:contentTypeScope="" ma:versionID="97da993a85bbd8c0cdafb880ae7fc05a">
  <xsd:schema xmlns:xsd="http://www.w3.org/2001/XMLSchema" xmlns:xs="http://www.w3.org/2001/XMLSchema" xmlns:p="http://schemas.microsoft.com/office/2006/metadata/properties" xmlns:ns2="40cdd5f1-1919-4a1f-aaea-7a8e885501ca" xmlns:ns3="5264d7f4-0a6a-4756-a64b-85b968015375" targetNamespace="http://schemas.microsoft.com/office/2006/metadata/properties" ma:root="true" ma:fieldsID="f1db54c54f8798f242ab6d866c9adce0" ns2:_="" ns3:_="">
    <xsd:import namespace="40cdd5f1-1919-4a1f-aaea-7a8e885501ca"/>
    <xsd:import namespace="5264d7f4-0a6a-4756-a64b-85b96801537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dd5f1-1919-4a1f-aaea-7a8e88550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de1afe-04bc-4ea2-ab4b-b3b052ce219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64d7f4-0a6a-4756-a64b-85b9680153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7B948-7609-4490-B87F-D9988D303A1E}">
  <ds:schemaRefs>
    <ds:schemaRef ds:uri="http://schemas.microsoft.com/sharepoint/v3/contenttype/forms"/>
  </ds:schemaRefs>
</ds:datastoreItem>
</file>

<file path=customXml/itemProps2.xml><?xml version="1.0" encoding="utf-8"?>
<ds:datastoreItem xmlns:ds="http://schemas.openxmlformats.org/officeDocument/2006/customXml" ds:itemID="{8338629A-8108-4FBF-BF8B-E92A5DFC8EAA}">
  <ds:schemaRefs>
    <ds:schemaRef ds:uri="40cdd5f1-1919-4a1f-aaea-7a8e885501c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D9007D-9B24-4039-AF9C-82C1B83AC18E}">
  <ds:schemaRefs>
    <ds:schemaRef ds:uri="40cdd5f1-1919-4a1f-aaea-7a8e885501ca"/>
    <ds:schemaRef ds:uri="5264d7f4-0a6a-4756-a64b-85b968015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Demographic Data QI Participating Practices Info Sessions 03 26 and 03 27 2024v2</Template>
  <Application>Microsoft Office PowerPoint</Application>
  <PresentationFormat>Widescreen</PresentationFormat>
  <Slides>41</Slides>
  <Notes>16</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CTC-RI</vt:lpstr>
      <vt:lpstr>Demographic Data Quality Improvement Initiative </vt:lpstr>
      <vt:lpstr>Agenda </vt:lpstr>
      <vt:lpstr>Thank you to our funders</vt:lpstr>
      <vt:lpstr>Announcement</vt:lpstr>
      <vt:lpstr>Milestone Document </vt:lpstr>
      <vt:lpstr>LGBTQ+ Communities in Rhode Island:  Joys, Challenges &amp; Focused Priorities </vt:lpstr>
      <vt:lpstr>PowerPoint Presentation</vt:lpstr>
      <vt:lpstr>Practice Reports</vt:lpstr>
      <vt:lpstr>Aggregated Data &amp; Trendline </vt:lpstr>
      <vt:lpstr>Aggregated Data &amp; Trendline </vt:lpstr>
      <vt:lpstr>Chad P Nevola, MD, Inc</vt:lpstr>
      <vt:lpstr>PowerPoint Presentation</vt:lpstr>
      <vt:lpstr>Chad E Lamendola, MD, Ltd</vt:lpstr>
      <vt:lpstr>Chad E Lamendola, MD, Ltd</vt:lpstr>
      <vt:lpstr>PowerPoint Presentation</vt:lpstr>
      <vt:lpstr>Concilio Pediatrics</vt:lpstr>
      <vt:lpstr>Medical Associates of RI, Inc</vt:lpstr>
      <vt:lpstr>Medical Associates of RI, Inc</vt:lpstr>
      <vt:lpstr>Barrington Pediatric Associates</vt:lpstr>
      <vt:lpstr>Barrington Pediatrics</vt:lpstr>
      <vt:lpstr>Northeast Internal Medicine</vt:lpstr>
      <vt:lpstr>PowerPoint Presentation</vt:lpstr>
      <vt:lpstr>PowerPoint Presentation</vt:lpstr>
      <vt:lpstr>PowerPoint Presentation</vt:lpstr>
      <vt:lpstr>Pilgrim Park Physicians</vt:lpstr>
      <vt:lpstr>PowerPoint Presentation</vt:lpstr>
      <vt:lpstr>University Internal Medicine</vt:lpstr>
      <vt:lpstr>PowerPoint Presentation</vt:lpstr>
      <vt:lpstr>Clinica Esperanza Hope Clinic</vt:lpstr>
      <vt:lpstr>PowerPoint Presentation</vt:lpstr>
      <vt:lpstr>Your Health</vt:lpstr>
      <vt:lpstr>PowerPoint Presentation</vt:lpstr>
      <vt:lpstr>NRI Pediatrics, PC</vt:lpstr>
      <vt:lpstr>PowerPoint Presentation</vt:lpstr>
      <vt:lpstr>Middletown, Tiverton &amp; Portsmouth </vt:lpstr>
      <vt:lpstr> Tiverton Family Medicine; Portsmouth Family Practice; Middletown Family Practice </vt:lpstr>
      <vt:lpstr>PowerPoint Presentation</vt:lpstr>
      <vt:lpstr>Resources</vt:lpstr>
      <vt:lpstr>Discussion</vt:lpstr>
      <vt:lpstr>Thank you, from your Project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Data Quality Improvement Initiative</dc:title>
  <dc:creator>Yolanda Bowes</dc:creator>
  <cp:revision>2</cp:revision>
  <dcterms:created xsi:type="dcterms:W3CDTF">2024-03-26T16:00:03Z</dcterms:created>
  <dcterms:modified xsi:type="dcterms:W3CDTF">2024-09-17T18:22:54Z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0x010100D3EA963277330C4CB0A2347CDE28EC60</vt:lpwstr>
  </property>
  <property fmtid="{D5CDD505-2E9C-101B-9397-08002B2CF9AE}" pid="3" name="MediaServiceImageTags">
    <vt:lpwstr/>
  </property>
</Properties>
</file>