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0"/>
  </p:notesMasterIdLst>
  <p:sldIdLst>
    <p:sldId id="256" r:id="rId3"/>
    <p:sldId id="257" r:id="rId4"/>
    <p:sldId id="288" r:id="rId5"/>
    <p:sldId id="278" r:id="rId6"/>
    <p:sldId id="284" r:id="rId7"/>
    <p:sldId id="281" r:id="rId8"/>
    <p:sldId id="285" r:id="rId9"/>
    <p:sldId id="309" r:id="rId10"/>
    <p:sldId id="282" r:id="rId11"/>
    <p:sldId id="283" r:id="rId12"/>
    <p:sldId id="286" r:id="rId13"/>
    <p:sldId id="287" r:id="rId14"/>
    <p:sldId id="289" r:id="rId15"/>
    <p:sldId id="310" r:id="rId16"/>
    <p:sldId id="306" r:id="rId17"/>
    <p:sldId id="290" r:id="rId18"/>
    <p:sldId id="291" r:id="rId19"/>
    <p:sldId id="292" r:id="rId20"/>
    <p:sldId id="304" r:id="rId21"/>
    <p:sldId id="293" r:id="rId22"/>
    <p:sldId id="294" r:id="rId23"/>
    <p:sldId id="295" r:id="rId24"/>
    <p:sldId id="296" r:id="rId25"/>
    <p:sldId id="297" r:id="rId26"/>
    <p:sldId id="308" r:id="rId27"/>
    <p:sldId id="298" r:id="rId28"/>
    <p:sldId id="307" r:id="rId29"/>
    <p:sldId id="299" r:id="rId30"/>
    <p:sldId id="280" r:id="rId31"/>
    <p:sldId id="305" r:id="rId32"/>
    <p:sldId id="300" r:id="rId33"/>
    <p:sldId id="301" r:id="rId34"/>
    <p:sldId id="302" r:id="rId35"/>
    <p:sldId id="303" r:id="rId36"/>
    <p:sldId id="271" r:id="rId37"/>
    <p:sldId id="272" r:id="rId38"/>
    <p:sldId id="277" r:id="rId39"/>
  </p:sldIdLst>
  <p:sldSz cx="12192000" cy="6858000"/>
  <p:notesSz cx="6858000" cy="9144000"/>
  <p:embeddedFontLst>
    <p:embeddedFont>
      <p:font typeface="Libre Franklin" panose="00000500000000000000"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46" autoAdjust="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6F0AB-F7A4-46E3-B0A5-A3A097F09782}" type="doc">
      <dgm:prSet loTypeId="urn:microsoft.com/office/officeart/2005/8/layout/chevron1" loCatId="process" qsTypeId="urn:microsoft.com/office/officeart/2005/8/quickstyle/simple1" qsCatId="simple" csTypeId="urn:microsoft.com/office/officeart/2005/8/colors/accent1_2" csCatId="accent1" phldr="1"/>
      <dgm:spPr/>
    </dgm:pt>
    <dgm:pt modelId="{7CC2ECE7-55F7-4555-8D4A-22A56F30CEFB}">
      <dgm:prSet phldrT="[Text]"/>
      <dgm:spPr/>
      <dgm:t>
        <a:bodyPr/>
        <a:lstStyle/>
        <a:p>
          <a:r>
            <a:rPr lang="en-US" dirty="0" smtClean="0"/>
            <a:t>Item policy in Mapping Table</a:t>
          </a:r>
          <a:endParaRPr lang="en-US" dirty="0"/>
        </a:p>
      </dgm:t>
    </dgm:pt>
    <dgm:pt modelId="{04BD9B2F-3D18-4ACA-80D9-6AE32FE075F1}" type="parTrans" cxnId="{E6B21823-A815-4C7A-AE3C-9A2EA123E155}">
      <dgm:prSet/>
      <dgm:spPr/>
      <dgm:t>
        <a:bodyPr/>
        <a:lstStyle/>
        <a:p>
          <a:endParaRPr lang="en-US"/>
        </a:p>
      </dgm:t>
    </dgm:pt>
    <dgm:pt modelId="{E8AA3DCE-E8D8-491B-993A-CFB9B00DBB95}" type="sibTrans" cxnId="{E6B21823-A815-4C7A-AE3C-9A2EA123E155}">
      <dgm:prSet/>
      <dgm:spPr/>
      <dgm:t>
        <a:bodyPr/>
        <a:lstStyle/>
        <a:p>
          <a:endParaRPr lang="en-US"/>
        </a:p>
      </dgm:t>
    </dgm:pt>
    <dgm:pt modelId="{9503997B-29B4-4878-ABA4-B106D406F279}">
      <dgm:prSet phldrT="[Text]"/>
      <dgm:spPr/>
      <dgm:t>
        <a:bodyPr/>
        <a:lstStyle/>
        <a:p>
          <a:r>
            <a:rPr lang="en-US" dirty="0" smtClean="0"/>
            <a:t>Terms of Use</a:t>
          </a:r>
          <a:endParaRPr lang="en-US" dirty="0"/>
        </a:p>
      </dgm:t>
    </dgm:pt>
    <dgm:pt modelId="{1C8A940B-6364-41E0-9027-AC90536DD9FF}" type="parTrans" cxnId="{76CE07BF-4139-4EC5-88CF-D52AFA356942}">
      <dgm:prSet/>
      <dgm:spPr/>
      <dgm:t>
        <a:bodyPr/>
        <a:lstStyle/>
        <a:p>
          <a:endParaRPr lang="en-US"/>
        </a:p>
      </dgm:t>
    </dgm:pt>
    <dgm:pt modelId="{CABCD9F2-6A90-463B-AE79-4FCAACB7F129}" type="sibTrans" cxnId="{76CE07BF-4139-4EC5-88CF-D52AFA356942}">
      <dgm:prSet/>
      <dgm:spPr/>
      <dgm:t>
        <a:bodyPr/>
        <a:lstStyle/>
        <a:p>
          <a:endParaRPr lang="en-US"/>
        </a:p>
      </dgm:t>
    </dgm:pt>
    <dgm:pt modelId="{2255BECC-79B4-4B93-816E-63B0171B78CD}">
      <dgm:prSet phldrT="[Text]"/>
      <dgm:spPr/>
      <dgm:t>
        <a:bodyPr/>
        <a:lstStyle/>
        <a:p>
          <a:r>
            <a:rPr lang="en-US" dirty="0" smtClean="0"/>
            <a:t>Fulfillment Unit Rule(s)</a:t>
          </a:r>
          <a:endParaRPr lang="en-US" dirty="0"/>
        </a:p>
      </dgm:t>
    </dgm:pt>
    <dgm:pt modelId="{75653DE8-4292-4713-8AF9-65C0F3DCBC0C}" type="parTrans" cxnId="{CACB3334-C7F4-480E-A9B8-7A0F424D7865}">
      <dgm:prSet/>
      <dgm:spPr/>
      <dgm:t>
        <a:bodyPr/>
        <a:lstStyle/>
        <a:p>
          <a:endParaRPr lang="en-US"/>
        </a:p>
      </dgm:t>
    </dgm:pt>
    <dgm:pt modelId="{E351A173-8ADB-4556-8708-BF5143C7C7C1}" type="sibTrans" cxnId="{CACB3334-C7F4-480E-A9B8-7A0F424D7865}">
      <dgm:prSet/>
      <dgm:spPr/>
      <dgm:t>
        <a:bodyPr/>
        <a:lstStyle/>
        <a:p>
          <a:endParaRPr lang="en-US"/>
        </a:p>
      </dgm:t>
    </dgm:pt>
    <dgm:pt modelId="{72518759-DBB6-43A4-AA2D-5D32E014DA83}">
      <dgm:prSet/>
      <dgm:spPr/>
      <dgm:t>
        <a:bodyPr/>
        <a:lstStyle/>
        <a:p>
          <a:r>
            <a:rPr lang="en-US" dirty="0" smtClean="0"/>
            <a:t>Item policy in item</a:t>
          </a:r>
          <a:endParaRPr lang="en-US" dirty="0"/>
        </a:p>
      </dgm:t>
    </dgm:pt>
    <dgm:pt modelId="{85E921ED-C57E-49CD-88B2-623B4C35621F}" type="parTrans" cxnId="{17C0C926-898C-4CD1-A6D6-73909BF2DFF9}">
      <dgm:prSet/>
      <dgm:spPr/>
      <dgm:t>
        <a:bodyPr/>
        <a:lstStyle/>
        <a:p>
          <a:endParaRPr lang="en-US"/>
        </a:p>
      </dgm:t>
    </dgm:pt>
    <dgm:pt modelId="{76D5A0C9-C6F2-4802-ADF5-134DE0CE2E0E}" type="sibTrans" cxnId="{17C0C926-898C-4CD1-A6D6-73909BF2DFF9}">
      <dgm:prSet/>
      <dgm:spPr/>
      <dgm:t>
        <a:bodyPr/>
        <a:lstStyle/>
        <a:p>
          <a:endParaRPr lang="en-US"/>
        </a:p>
      </dgm:t>
    </dgm:pt>
    <dgm:pt modelId="{F2283F8F-8B46-4371-9F8B-436FEBAB13BD}">
      <dgm:prSet/>
      <dgm:spPr/>
      <dgm:t>
        <a:bodyPr/>
        <a:lstStyle/>
        <a:p>
          <a:r>
            <a:rPr lang="en-US" dirty="0" smtClean="0"/>
            <a:t>Item policy applied to loan, request, booking</a:t>
          </a:r>
          <a:endParaRPr lang="en-US" dirty="0"/>
        </a:p>
      </dgm:t>
    </dgm:pt>
    <dgm:pt modelId="{7D1F837D-9E80-404B-8E40-DCF91CDC3BBE}" type="parTrans" cxnId="{B87984B5-CDE9-4C94-812B-7F7A667579ED}">
      <dgm:prSet/>
      <dgm:spPr/>
      <dgm:t>
        <a:bodyPr/>
        <a:lstStyle/>
        <a:p>
          <a:endParaRPr lang="en-US"/>
        </a:p>
      </dgm:t>
    </dgm:pt>
    <dgm:pt modelId="{FC4DB80C-C52D-4CFA-A5F9-3DFC3C6833B9}" type="sibTrans" cxnId="{B87984B5-CDE9-4C94-812B-7F7A667579ED}">
      <dgm:prSet/>
      <dgm:spPr/>
      <dgm:t>
        <a:bodyPr/>
        <a:lstStyle/>
        <a:p>
          <a:endParaRPr lang="en-US"/>
        </a:p>
      </dgm:t>
    </dgm:pt>
    <dgm:pt modelId="{9C3F0AD5-5BD9-4A52-8882-1CAC25C5C1BA}" type="pres">
      <dgm:prSet presAssocID="{6596F0AB-F7A4-46E3-B0A5-A3A097F09782}" presName="Name0" presStyleCnt="0">
        <dgm:presLayoutVars>
          <dgm:dir/>
          <dgm:animLvl val="lvl"/>
          <dgm:resizeHandles val="exact"/>
        </dgm:presLayoutVars>
      </dgm:prSet>
      <dgm:spPr/>
    </dgm:pt>
    <dgm:pt modelId="{5CA67EDE-B880-46AF-A804-82CDD94D5B2F}" type="pres">
      <dgm:prSet presAssocID="{7CC2ECE7-55F7-4555-8D4A-22A56F30CEFB}" presName="parTxOnly" presStyleLbl="node1" presStyleIdx="0" presStyleCnt="5">
        <dgm:presLayoutVars>
          <dgm:chMax val="0"/>
          <dgm:chPref val="0"/>
          <dgm:bulletEnabled val="1"/>
        </dgm:presLayoutVars>
      </dgm:prSet>
      <dgm:spPr/>
      <dgm:t>
        <a:bodyPr/>
        <a:lstStyle/>
        <a:p>
          <a:endParaRPr lang="en-US"/>
        </a:p>
      </dgm:t>
    </dgm:pt>
    <dgm:pt modelId="{B4972439-3088-4FCA-9D20-313C67476606}" type="pres">
      <dgm:prSet presAssocID="{E8AA3DCE-E8D8-491B-993A-CFB9B00DBB95}" presName="parTxOnlySpace" presStyleCnt="0"/>
      <dgm:spPr/>
    </dgm:pt>
    <dgm:pt modelId="{7D82A172-93B3-4176-9806-9058E0F3299C}" type="pres">
      <dgm:prSet presAssocID="{72518759-DBB6-43A4-AA2D-5D32E014DA83}" presName="parTxOnly" presStyleLbl="node1" presStyleIdx="1" presStyleCnt="5">
        <dgm:presLayoutVars>
          <dgm:chMax val="0"/>
          <dgm:chPref val="0"/>
          <dgm:bulletEnabled val="1"/>
        </dgm:presLayoutVars>
      </dgm:prSet>
      <dgm:spPr/>
    </dgm:pt>
    <dgm:pt modelId="{D82F5AEE-CC98-4793-AF31-637FD3039726}" type="pres">
      <dgm:prSet presAssocID="{76D5A0C9-C6F2-4802-ADF5-134DE0CE2E0E}" presName="parTxOnlySpace" presStyleCnt="0"/>
      <dgm:spPr/>
    </dgm:pt>
    <dgm:pt modelId="{DF482C5C-D4CB-4F91-B842-9E6931E38E16}" type="pres">
      <dgm:prSet presAssocID="{9503997B-29B4-4878-ABA4-B106D406F279}" presName="parTxOnly" presStyleLbl="node1" presStyleIdx="2" presStyleCnt="5">
        <dgm:presLayoutVars>
          <dgm:chMax val="0"/>
          <dgm:chPref val="0"/>
          <dgm:bulletEnabled val="1"/>
        </dgm:presLayoutVars>
      </dgm:prSet>
      <dgm:spPr/>
      <dgm:t>
        <a:bodyPr/>
        <a:lstStyle/>
        <a:p>
          <a:endParaRPr lang="en-US"/>
        </a:p>
      </dgm:t>
    </dgm:pt>
    <dgm:pt modelId="{6754DE0C-6095-4E5F-8AF4-50952CA592D2}" type="pres">
      <dgm:prSet presAssocID="{CABCD9F2-6A90-463B-AE79-4FCAACB7F129}" presName="parTxOnlySpace" presStyleCnt="0"/>
      <dgm:spPr/>
    </dgm:pt>
    <dgm:pt modelId="{9CBBF2E1-BB50-4E51-9EA2-B96BF3244028}" type="pres">
      <dgm:prSet presAssocID="{2255BECC-79B4-4B93-816E-63B0171B78CD}" presName="parTxOnly" presStyleLbl="node1" presStyleIdx="3" presStyleCnt="5">
        <dgm:presLayoutVars>
          <dgm:chMax val="0"/>
          <dgm:chPref val="0"/>
          <dgm:bulletEnabled val="1"/>
        </dgm:presLayoutVars>
      </dgm:prSet>
      <dgm:spPr/>
      <dgm:t>
        <a:bodyPr/>
        <a:lstStyle/>
        <a:p>
          <a:endParaRPr lang="en-US"/>
        </a:p>
      </dgm:t>
    </dgm:pt>
    <dgm:pt modelId="{FB5B475A-2166-43B7-99B5-658966455E9D}" type="pres">
      <dgm:prSet presAssocID="{E351A173-8ADB-4556-8708-BF5143C7C7C1}" presName="parTxOnlySpace" presStyleCnt="0"/>
      <dgm:spPr/>
    </dgm:pt>
    <dgm:pt modelId="{477440A3-471B-4DF2-A490-03F7053FEC8C}" type="pres">
      <dgm:prSet presAssocID="{F2283F8F-8B46-4371-9F8B-436FEBAB13BD}" presName="parTxOnly" presStyleLbl="node1" presStyleIdx="4" presStyleCnt="5">
        <dgm:presLayoutVars>
          <dgm:chMax val="0"/>
          <dgm:chPref val="0"/>
          <dgm:bulletEnabled val="1"/>
        </dgm:presLayoutVars>
      </dgm:prSet>
      <dgm:spPr/>
      <dgm:t>
        <a:bodyPr/>
        <a:lstStyle/>
        <a:p>
          <a:endParaRPr lang="en-US"/>
        </a:p>
      </dgm:t>
    </dgm:pt>
  </dgm:ptLst>
  <dgm:cxnLst>
    <dgm:cxn modelId="{B87984B5-CDE9-4C94-812B-7F7A667579ED}" srcId="{6596F0AB-F7A4-46E3-B0A5-A3A097F09782}" destId="{F2283F8F-8B46-4371-9F8B-436FEBAB13BD}" srcOrd="4" destOrd="0" parTransId="{7D1F837D-9E80-404B-8E40-DCF91CDC3BBE}" sibTransId="{FC4DB80C-C52D-4CFA-A5F9-3DFC3C6833B9}"/>
    <dgm:cxn modelId="{17C0C926-898C-4CD1-A6D6-73909BF2DFF9}" srcId="{6596F0AB-F7A4-46E3-B0A5-A3A097F09782}" destId="{72518759-DBB6-43A4-AA2D-5D32E014DA83}" srcOrd="1" destOrd="0" parTransId="{85E921ED-C57E-49CD-88B2-623B4C35621F}" sibTransId="{76D5A0C9-C6F2-4802-ADF5-134DE0CE2E0E}"/>
    <dgm:cxn modelId="{CACB3334-C7F4-480E-A9B8-7A0F424D7865}" srcId="{6596F0AB-F7A4-46E3-B0A5-A3A097F09782}" destId="{2255BECC-79B4-4B93-816E-63B0171B78CD}" srcOrd="3" destOrd="0" parTransId="{75653DE8-4292-4713-8AF9-65C0F3DCBC0C}" sibTransId="{E351A173-8ADB-4556-8708-BF5143C7C7C1}"/>
    <dgm:cxn modelId="{E1DBA612-AEA9-43EF-9E48-1C77C802CD57}" type="presOf" srcId="{2255BECC-79B4-4B93-816E-63B0171B78CD}" destId="{9CBBF2E1-BB50-4E51-9EA2-B96BF3244028}" srcOrd="0" destOrd="0" presId="urn:microsoft.com/office/officeart/2005/8/layout/chevron1"/>
    <dgm:cxn modelId="{EE2B1039-CEF8-4EF2-A099-972A2FF6D749}" type="presOf" srcId="{6596F0AB-F7A4-46E3-B0A5-A3A097F09782}" destId="{9C3F0AD5-5BD9-4A52-8882-1CAC25C5C1BA}" srcOrd="0" destOrd="0" presId="urn:microsoft.com/office/officeart/2005/8/layout/chevron1"/>
    <dgm:cxn modelId="{76CE07BF-4139-4EC5-88CF-D52AFA356942}" srcId="{6596F0AB-F7A4-46E3-B0A5-A3A097F09782}" destId="{9503997B-29B4-4878-ABA4-B106D406F279}" srcOrd="2" destOrd="0" parTransId="{1C8A940B-6364-41E0-9027-AC90536DD9FF}" sibTransId="{CABCD9F2-6A90-463B-AE79-4FCAACB7F129}"/>
    <dgm:cxn modelId="{E6B21823-A815-4C7A-AE3C-9A2EA123E155}" srcId="{6596F0AB-F7A4-46E3-B0A5-A3A097F09782}" destId="{7CC2ECE7-55F7-4555-8D4A-22A56F30CEFB}" srcOrd="0" destOrd="0" parTransId="{04BD9B2F-3D18-4ACA-80D9-6AE32FE075F1}" sibTransId="{E8AA3DCE-E8D8-491B-993A-CFB9B00DBB95}"/>
    <dgm:cxn modelId="{9C0C6E43-8B57-4669-8428-86755F208ACE}" type="presOf" srcId="{F2283F8F-8B46-4371-9F8B-436FEBAB13BD}" destId="{477440A3-471B-4DF2-A490-03F7053FEC8C}" srcOrd="0" destOrd="0" presId="urn:microsoft.com/office/officeart/2005/8/layout/chevron1"/>
    <dgm:cxn modelId="{AA5EAEC4-136B-4F58-897F-198374CF4B7C}" type="presOf" srcId="{7CC2ECE7-55F7-4555-8D4A-22A56F30CEFB}" destId="{5CA67EDE-B880-46AF-A804-82CDD94D5B2F}" srcOrd="0" destOrd="0" presId="urn:microsoft.com/office/officeart/2005/8/layout/chevron1"/>
    <dgm:cxn modelId="{1C0D3F98-4FF0-4922-8A90-E4895C981350}" type="presOf" srcId="{72518759-DBB6-43A4-AA2D-5D32E014DA83}" destId="{7D82A172-93B3-4176-9806-9058E0F3299C}" srcOrd="0" destOrd="0" presId="urn:microsoft.com/office/officeart/2005/8/layout/chevron1"/>
    <dgm:cxn modelId="{A8FD8ED9-5D59-4639-A4B9-5C28279358C5}" type="presOf" srcId="{9503997B-29B4-4878-ABA4-B106D406F279}" destId="{DF482C5C-D4CB-4F91-B842-9E6931E38E16}" srcOrd="0" destOrd="0" presId="urn:microsoft.com/office/officeart/2005/8/layout/chevron1"/>
    <dgm:cxn modelId="{890F99DC-9D40-41F9-BB66-88A4FCF8F717}" type="presParOf" srcId="{9C3F0AD5-5BD9-4A52-8882-1CAC25C5C1BA}" destId="{5CA67EDE-B880-46AF-A804-82CDD94D5B2F}" srcOrd="0" destOrd="0" presId="urn:microsoft.com/office/officeart/2005/8/layout/chevron1"/>
    <dgm:cxn modelId="{89F21BE5-C7D1-4872-BA63-8C16E352AE46}" type="presParOf" srcId="{9C3F0AD5-5BD9-4A52-8882-1CAC25C5C1BA}" destId="{B4972439-3088-4FCA-9D20-313C67476606}" srcOrd="1" destOrd="0" presId="urn:microsoft.com/office/officeart/2005/8/layout/chevron1"/>
    <dgm:cxn modelId="{C9A621E9-27B3-486D-BB6C-FBF773A9363C}" type="presParOf" srcId="{9C3F0AD5-5BD9-4A52-8882-1CAC25C5C1BA}" destId="{7D82A172-93B3-4176-9806-9058E0F3299C}" srcOrd="2" destOrd="0" presId="urn:microsoft.com/office/officeart/2005/8/layout/chevron1"/>
    <dgm:cxn modelId="{F6D4B5AC-D1ED-43AD-8220-CC2B7C6F8A19}" type="presParOf" srcId="{9C3F0AD5-5BD9-4A52-8882-1CAC25C5C1BA}" destId="{D82F5AEE-CC98-4793-AF31-637FD3039726}" srcOrd="3" destOrd="0" presId="urn:microsoft.com/office/officeart/2005/8/layout/chevron1"/>
    <dgm:cxn modelId="{01FDFB84-3E81-48F0-880F-912F8BA76074}" type="presParOf" srcId="{9C3F0AD5-5BD9-4A52-8882-1CAC25C5C1BA}" destId="{DF482C5C-D4CB-4F91-B842-9E6931E38E16}" srcOrd="4" destOrd="0" presId="urn:microsoft.com/office/officeart/2005/8/layout/chevron1"/>
    <dgm:cxn modelId="{8E80FD2A-8FBB-43D5-9D0A-39EE6D41962D}" type="presParOf" srcId="{9C3F0AD5-5BD9-4A52-8882-1CAC25C5C1BA}" destId="{6754DE0C-6095-4E5F-8AF4-50952CA592D2}" srcOrd="5" destOrd="0" presId="urn:microsoft.com/office/officeart/2005/8/layout/chevron1"/>
    <dgm:cxn modelId="{20868544-3144-4D9E-9425-364A71A02BA5}" type="presParOf" srcId="{9C3F0AD5-5BD9-4A52-8882-1CAC25C5C1BA}" destId="{9CBBF2E1-BB50-4E51-9EA2-B96BF3244028}" srcOrd="6" destOrd="0" presId="urn:microsoft.com/office/officeart/2005/8/layout/chevron1"/>
    <dgm:cxn modelId="{A2A54BC6-C065-402E-86EF-7742DF97A136}" type="presParOf" srcId="{9C3F0AD5-5BD9-4A52-8882-1CAC25C5C1BA}" destId="{FB5B475A-2166-43B7-99B5-658966455E9D}" srcOrd="7" destOrd="0" presId="urn:microsoft.com/office/officeart/2005/8/layout/chevron1"/>
    <dgm:cxn modelId="{7CE98FE4-42EE-4104-AFF6-7CEB9FAC7322}" type="presParOf" srcId="{9C3F0AD5-5BD9-4A52-8882-1CAC25C5C1BA}" destId="{477440A3-471B-4DF2-A490-03F7053FEC8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67EDE-B880-46AF-A804-82CDD94D5B2F}">
      <dsp:nvSpPr>
        <dsp:cNvPr id="0" name=""/>
        <dsp:cNvSpPr/>
      </dsp:nvSpPr>
      <dsp:spPr>
        <a:xfrm>
          <a:off x="2607" y="2201346"/>
          <a:ext cx="2320647" cy="9282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Item policy in Mapping Table</a:t>
          </a:r>
          <a:endParaRPr lang="en-US" sz="1600" kern="1200" dirty="0"/>
        </a:p>
      </dsp:txBody>
      <dsp:txXfrm>
        <a:off x="466736" y="2201346"/>
        <a:ext cx="1392389" cy="928258"/>
      </dsp:txXfrm>
    </dsp:sp>
    <dsp:sp modelId="{7D82A172-93B3-4176-9806-9058E0F3299C}">
      <dsp:nvSpPr>
        <dsp:cNvPr id="0" name=""/>
        <dsp:cNvSpPr/>
      </dsp:nvSpPr>
      <dsp:spPr>
        <a:xfrm>
          <a:off x="2091189" y="2201346"/>
          <a:ext cx="2320647" cy="9282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Item policy in item</a:t>
          </a:r>
          <a:endParaRPr lang="en-US" sz="1600" kern="1200" dirty="0"/>
        </a:p>
      </dsp:txBody>
      <dsp:txXfrm>
        <a:off x="2555318" y="2201346"/>
        <a:ext cx="1392389" cy="928258"/>
      </dsp:txXfrm>
    </dsp:sp>
    <dsp:sp modelId="{DF482C5C-D4CB-4F91-B842-9E6931E38E16}">
      <dsp:nvSpPr>
        <dsp:cNvPr id="0" name=""/>
        <dsp:cNvSpPr/>
      </dsp:nvSpPr>
      <dsp:spPr>
        <a:xfrm>
          <a:off x="4179772" y="2201346"/>
          <a:ext cx="2320647" cy="9282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Terms of Use</a:t>
          </a:r>
          <a:endParaRPr lang="en-US" sz="1600" kern="1200" dirty="0"/>
        </a:p>
      </dsp:txBody>
      <dsp:txXfrm>
        <a:off x="4643901" y="2201346"/>
        <a:ext cx="1392389" cy="928258"/>
      </dsp:txXfrm>
    </dsp:sp>
    <dsp:sp modelId="{9CBBF2E1-BB50-4E51-9EA2-B96BF3244028}">
      <dsp:nvSpPr>
        <dsp:cNvPr id="0" name=""/>
        <dsp:cNvSpPr/>
      </dsp:nvSpPr>
      <dsp:spPr>
        <a:xfrm>
          <a:off x="6268354" y="2201346"/>
          <a:ext cx="2320647" cy="9282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Fulfillment Unit Rule(s)</a:t>
          </a:r>
          <a:endParaRPr lang="en-US" sz="1600" kern="1200" dirty="0"/>
        </a:p>
      </dsp:txBody>
      <dsp:txXfrm>
        <a:off x="6732483" y="2201346"/>
        <a:ext cx="1392389" cy="928258"/>
      </dsp:txXfrm>
    </dsp:sp>
    <dsp:sp modelId="{477440A3-471B-4DF2-A490-03F7053FEC8C}">
      <dsp:nvSpPr>
        <dsp:cNvPr id="0" name=""/>
        <dsp:cNvSpPr/>
      </dsp:nvSpPr>
      <dsp:spPr>
        <a:xfrm>
          <a:off x="8356937" y="2201346"/>
          <a:ext cx="2320647" cy="9282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Item policy applied to loan, request, booking</a:t>
          </a:r>
          <a:endParaRPr lang="en-US" sz="1600" kern="1200" dirty="0"/>
        </a:p>
      </dsp:txBody>
      <dsp:txXfrm>
        <a:off x="8821066" y="2201346"/>
        <a:ext cx="1392389" cy="9282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137ac7d4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137ac7d4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077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137ac7d4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137ac7d4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40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137ac7d4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137ac7d4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69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Can choose to</a:t>
            </a:r>
            <a:r>
              <a:rPr lang="en-US" baseline="0" dirty="0" smtClean="0"/>
              <a:t> add item policy:</a:t>
            </a:r>
          </a:p>
          <a:p>
            <a:pPr marL="158750" indent="0">
              <a:buNone/>
            </a:pPr>
            <a:r>
              <a:rPr lang="en-US" baseline="0" dirty="0" smtClean="0"/>
              <a:t>Unconditionally, if field empty, if field not empty.</a:t>
            </a:r>
            <a:endParaRPr lang="en-US" dirty="0"/>
          </a:p>
        </p:txBody>
      </p:sp>
    </p:spTree>
    <p:extLst>
      <p:ext uri="{BB962C8B-B14F-4D97-AF65-F5344CB8AC3E}">
        <p14:creationId xmlns:p14="http://schemas.microsoft.com/office/powerpoint/2010/main" val="245091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8d66ec4b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8d66ec4b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21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137ac7d4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137ac7d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137ac7d4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137ac7d4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lstStyle>
            <a:lvl1pPr lvl="0" algn="ctr">
              <a:lnSpc>
                <a:spcPct val="112000"/>
              </a:lnSpc>
              <a:spcBef>
                <a:spcPts val="0"/>
              </a:spcBef>
              <a:spcAft>
                <a:spcPts val="0"/>
              </a:spcAft>
              <a:buClr>
                <a:schemeClr val="lt2"/>
              </a:buClr>
              <a:buSzPts val="2300"/>
              <a:buNone/>
              <a:defRPr sz="2300">
                <a:solidFill>
                  <a:schemeClr val="lt2"/>
                </a:solidFill>
              </a:defRPr>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5" name="Google Shape;15;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18" name="Google Shape;18;p2"/>
          <p:cNvGrpSpPr/>
          <p:nvPr/>
        </p:nvGrpSpPr>
        <p:grpSpPr>
          <a:xfrm>
            <a:off x="752858" y="744469"/>
            <a:ext cx="10674116" cy="5349671"/>
            <a:chOff x="752858" y="744469"/>
            <a:chExt cx="10674116" cy="5349671"/>
          </a:xfrm>
        </p:grpSpPr>
        <p:sp>
          <p:nvSpPr>
            <p:cNvPr id="19" name="Google Shape;19;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lstStyle>
            <a:lvl1pPr marL="457200" lvl="0" indent="-431800" algn="l">
              <a:lnSpc>
                <a:spcPct val="94000"/>
              </a:lnSpc>
              <a:spcBef>
                <a:spcPts val="1000"/>
              </a:spcBef>
              <a:spcAft>
                <a:spcPts val="0"/>
              </a:spcAft>
              <a:buClr>
                <a:schemeClr val="dk2"/>
              </a:buClr>
              <a:buSzPts val="3200"/>
              <a:buChar char="■"/>
              <a:defRPr>
                <a:solidFill>
                  <a:schemeClr val="dk2"/>
                </a:solidFill>
              </a:defRPr>
            </a:lvl1pPr>
            <a:lvl2pPr marL="914400" lvl="1" indent="-406400" algn="l">
              <a:lnSpc>
                <a:spcPct val="94000"/>
              </a:lnSpc>
              <a:spcBef>
                <a:spcPts val="500"/>
              </a:spcBef>
              <a:spcAft>
                <a:spcPts val="0"/>
              </a:spcAft>
              <a:buClr>
                <a:schemeClr val="dk2"/>
              </a:buClr>
              <a:buSzPts val="2800"/>
              <a:buChar char="–"/>
              <a:defRPr>
                <a:solidFill>
                  <a:schemeClr val="dk2"/>
                </a:solidFill>
              </a:defRPr>
            </a:lvl2pPr>
            <a:lvl3pPr marL="1371600" lvl="2" indent="-381000" algn="l">
              <a:lnSpc>
                <a:spcPct val="94000"/>
              </a:lnSpc>
              <a:spcBef>
                <a:spcPts val="500"/>
              </a:spcBef>
              <a:spcAft>
                <a:spcPts val="0"/>
              </a:spcAft>
              <a:buClr>
                <a:schemeClr val="dk2"/>
              </a:buClr>
              <a:buSzPts val="2400"/>
              <a:buChar char="■"/>
              <a:defRPr>
                <a:solidFill>
                  <a:schemeClr val="dk2"/>
                </a:solidFill>
              </a:defRPr>
            </a:lvl3pPr>
            <a:lvl4pPr marL="1828800" lvl="3" indent="-355600" algn="l">
              <a:lnSpc>
                <a:spcPct val="94000"/>
              </a:lnSpc>
              <a:spcBef>
                <a:spcPts val="500"/>
              </a:spcBef>
              <a:spcAft>
                <a:spcPts val="0"/>
              </a:spcAft>
              <a:buClr>
                <a:schemeClr val="dk2"/>
              </a:buClr>
              <a:buSzPts val="2000"/>
              <a:buChar char="–"/>
              <a:defRPr>
                <a:solidFill>
                  <a:schemeClr val="dk2"/>
                </a:solidFill>
              </a:defRPr>
            </a:lvl4pPr>
            <a:lvl5pPr marL="2286000" lvl="4" indent="-342900" algn="l">
              <a:lnSpc>
                <a:spcPct val="94000"/>
              </a:lnSpc>
              <a:spcBef>
                <a:spcPts val="500"/>
              </a:spcBef>
              <a:spcAft>
                <a:spcPts val="0"/>
              </a:spcAft>
              <a:buClr>
                <a:schemeClr val="dk2"/>
              </a:buClr>
              <a:buSzPts val="18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0" name="Google Shape;30;p4"/>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lstStyle>
            <a:lvl1pPr marL="457200" lvl="0" indent="-431800" algn="l">
              <a:lnSpc>
                <a:spcPct val="94000"/>
              </a:lnSpc>
              <a:spcBef>
                <a:spcPts val="1000"/>
              </a:spcBef>
              <a:spcAft>
                <a:spcPts val="0"/>
              </a:spcAft>
              <a:buClr>
                <a:schemeClr val="dk2"/>
              </a:buClr>
              <a:buSzPts val="3200"/>
              <a:buChar char="■"/>
              <a:defRPr>
                <a:solidFill>
                  <a:schemeClr val="dk2"/>
                </a:solidFill>
              </a:defRPr>
            </a:lvl1pPr>
            <a:lvl2pPr marL="914400" lvl="1" indent="-406400" algn="l">
              <a:lnSpc>
                <a:spcPct val="94000"/>
              </a:lnSpc>
              <a:spcBef>
                <a:spcPts val="500"/>
              </a:spcBef>
              <a:spcAft>
                <a:spcPts val="0"/>
              </a:spcAft>
              <a:buClr>
                <a:schemeClr val="dk2"/>
              </a:buClr>
              <a:buSzPts val="2800"/>
              <a:buChar char="–"/>
              <a:defRPr>
                <a:solidFill>
                  <a:schemeClr val="dk2"/>
                </a:solidFill>
              </a:defRPr>
            </a:lvl2pPr>
            <a:lvl3pPr marL="1371600" lvl="2" indent="-381000" algn="l">
              <a:lnSpc>
                <a:spcPct val="94000"/>
              </a:lnSpc>
              <a:spcBef>
                <a:spcPts val="500"/>
              </a:spcBef>
              <a:spcAft>
                <a:spcPts val="0"/>
              </a:spcAft>
              <a:buClr>
                <a:schemeClr val="dk2"/>
              </a:buClr>
              <a:buSzPts val="2400"/>
              <a:buChar char="■"/>
              <a:defRPr>
                <a:solidFill>
                  <a:schemeClr val="dk2"/>
                </a:solidFill>
              </a:defRPr>
            </a:lvl3pPr>
            <a:lvl4pPr marL="1828800" lvl="3" indent="-355600" algn="l">
              <a:lnSpc>
                <a:spcPct val="94000"/>
              </a:lnSpc>
              <a:spcBef>
                <a:spcPts val="500"/>
              </a:spcBef>
              <a:spcAft>
                <a:spcPts val="0"/>
              </a:spcAft>
              <a:buClr>
                <a:schemeClr val="dk2"/>
              </a:buClr>
              <a:buSzPts val="2000"/>
              <a:buChar char="–"/>
              <a:defRPr>
                <a:solidFill>
                  <a:schemeClr val="dk2"/>
                </a:solidFill>
              </a:defRPr>
            </a:lvl4pPr>
            <a:lvl5pPr marL="2286000" lvl="4" indent="-342900" algn="l">
              <a:lnSpc>
                <a:spcPct val="94000"/>
              </a:lnSpc>
              <a:spcBef>
                <a:spcPts val="500"/>
              </a:spcBef>
              <a:spcAft>
                <a:spcPts val="0"/>
              </a:spcAft>
              <a:buClr>
                <a:schemeClr val="dk2"/>
              </a:buClr>
              <a:buSzPts val="18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409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lstStyle>
            <a:lvl1pPr lvl="0" algn="r">
              <a:lnSpc>
                <a:spcPct val="89000"/>
              </a:lnSpc>
              <a:spcBef>
                <a:spcPts val="0"/>
              </a:spcBef>
              <a:spcAft>
                <a:spcPts val="0"/>
              </a:spcAft>
              <a:buClr>
                <a:schemeClr val="accent1"/>
              </a:buClr>
              <a:buSzPts val="7200"/>
              <a:buFont typeface="Libre Franklin"/>
              <a:buNone/>
              <a:defRPr sz="7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99" name="Google Shape;99;p1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lstStyle>
            <a:lvl1pPr lvl="0" algn="r">
              <a:lnSpc>
                <a:spcPct val="89000"/>
              </a:lnSpc>
              <a:spcBef>
                <a:spcPts val="0"/>
              </a:spcBef>
              <a:spcAft>
                <a:spcPts val="0"/>
              </a:spcAft>
              <a:buClr>
                <a:schemeClr val="accent1"/>
              </a:buClr>
              <a:buSzPts val="7200"/>
              <a:buFont typeface="Libre Franklin"/>
              <a:buNone/>
              <a:defRPr sz="7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37" name="Google Shape;37;p5"/>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lstStyle>
            <a:lvl1pPr marL="457200" lvl="0" indent="-431800" algn="l">
              <a:lnSpc>
                <a:spcPct val="94000"/>
              </a:lnSpc>
              <a:spcBef>
                <a:spcPts val="1000"/>
              </a:spcBef>
              <a:spcAft>
                <a:spcPts val="0"/>
              </a:spcAft>
              <a:buClr>
                <a:schemeClr val="dk2"/>
              </a:buClr>
              <a:buSzPts val="3200"/>
              <a:buChar char="■"/>
              <a:defRPr>
                <a:solidFill>
                  <a:schemeClr val="dk2"/>
                </a:solidFill>
              </a:defRPr>
            </a:lvl1pPr>
            <a:lvl2pPr marL="914400" lvl="1" indent="-406400" algn="l">
              <a:lnSpc>
                <a:spcPct val="94000"/>
              </a:lnSpc>
              <a:spcBef>
                <a:spcPts val="500"/>
              </a:spcBef>
              <a:spcAft>
                <a:spcPts val="0"/>
              </a:spcAft>
              <a:buClr>
                <a:schemeClr val="dk2"/>
              </a:buClr>
              <a:buSzPts val="2800"/>
              <a:buChar char="–"/>
              <a:defRPr>
                <a:solidFill>
                  <a:schemeClr val="dk2"/>
                </a:solidFill>
              </a:defRPr>
            </a:lvl2pPr>
            <a:lvl3pPr marL="1371600" lvl="2" indent="-381000" algn="l">
              <a:lnSpc>
                <a:spcPct val="94000"/>
              </a:lnSpc>
              <a:spcBef>
                <a:spcPts val="500"/>
              </a:spcBef>
              <a:spcAft>
                <a:spcPts val="0"/>
              </a:spcAft>
              <a:buClr>
                <a:schemeClr val="dk2"/>
              </a:buClr>
              <a:buSzPts val="2400"/>
              <a:buChar char="■"/>
              <a:defRPr>
                <a:solidFill>
                  <a:schemeClr val="dk2"/>
                </a:solidFill>
              </a:defRPr>
            </a:lvl3pPr>
            <a:lvl4pPr marL="1828800" lvl="3" indent="-355600" algn="l">
              <a:lnSpc>
                <a:spcPct val="94000"/>
              </a:lnSpc>
              <a:spcBef>
                <a:spcPts val="500"/>
              </a:spcBef>
              <a:spcAft>
                <a:spcPts val="0"/>
              </a:spcAft>
              <a:buClr>
                <a:schemeClr val="dk2"/>
              </a:buClr>
              <a:buSzPts val="2000"/>
              <a:buChar char="–"/>
              <a:defRPr>
                <a:solidFill>
                  <a:schemeClr val="dk2"/>
                </a:solidFill>
              </a:defRPr>
            </a:lvl4pPr>
            <a:lvl5pPr marL="2286000" lvl="4" indent="-342900" algn="l">
              <a:lnSpc>
                <a:spcPct val="94000"/>
              </a:lnSpc>
              <a:spcBef>
                <a:spcPts val="500"/>
              </a:spcBef>
              <a:spcAft>
                <a:spcPts val="0"/>
              </a:spcAft>
              <a:buClr>
                <a:schemeClr val="dk2"/>
              </a:buClr>
              <a:buSzPts val="18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lstStyle>
            <a:lvl1pPr marL="457200" lvl="0" indent="-431800" algn="l">
              <a:lnSpc>
                <a:spcPct val="94000"/>
              </a:lnSpc>
              <a:spcBef>
                <a:spcPts val="1000"/>
              </a:spcBef>
              <a:spcAft>
                <a:spcPts val="0"/>
              </a:spcAft>
              <a:buClr>
                <a:schemeClr val="dk2"/>
              </a:buClr>
              <a:buSzPts val="3200"/>
              <a:buChar char="■"/>
              <a:defRPr>
                <a:solidFill>
                  <a:schemeClr val="dk2"/>
                </a:solidFill>
              </a:defRPr>
            </a:lvl1pPr>
            <a:lvl2pPr marL="914400" lvl="1" indent="-406400" algn="l">
              <a:lnSpc>
                <a:spcPct val="94000"/>
              </a:lnSpc>
              <a:spcBef>
                <a:spcPts val="500"/>
              </a:spcBef>
              <a:spcAft>
                <a:spcPts val="0"/>
              </a:spcAft>
              <a:buClr>
                <a:schemeClr val="dk2"/>
              </a:buClr>
              <a:buSzPts val="2800"/>
              <a:buChar char="–"/>
              <a:defRPr>
                <a:solidFill>
                  <a:schemeClr val="dk2"/>
                </a:solidFill>
              </a:defRPr>
            </a:lvl2pPr>
            <a:lvl3pPr marL="1371600" lvl="2" indent="-381000" algn="l">
              <a:lnSpc>
                <a:spcPct val="94000"/>
              </a:lnSpc>
              <a:spcBef>
                <a:spcPts val="500"/>
              </a:spcBef>
              <a:spcAft>
                <a:spcPts val="0"/>
              </a:spcAft>
              <a:buClr>
                <a:schemeClr val="dk2"/>
              </a:buClr>
              <a:buSzPts val="2400"/>
              <a:buChar char="■"/>
              <a:defRPr>
                <a:solidFill>
                  <a:schemeClr val="dk2"/>
                </a:solidFill>
              </a:defRPr>
            </a:lvl3pPr>
            <a:lvl4pPr marL="1828800" lvl="3" indent="-355600" algn="l">
              <a:lnSpc>
                <a:spcPct val="94000"/>
              </a:lnSpc>
              <a:spcBef>
                <a:spcPts val="500"/>
              </a:spcBef>
              <a:spcAft>
                <a:spcPts val="0"/>
              </a:spcAft>
              <a:buClr>
                <a:schemeClr val="dk2"/>
              </a:buClr>
              <a:buSzPts val="2000"/>
              <a:buChar char="–"/>
              <a:defRPr>
                <a:solidFill>
                  <a:schemeClr val="dk2"/>
                </a:solidFill>
              </a:defRPr>
            </a:lvl4pPr>
            <a:lvl5pPr marL="2286000" lvl="4" indent="-342900" algn="l">
              <a:lnSpc>
                <a:spcPct val="94000"/>
              </a:lnSpc>
              <a:spcBef>
                <a:spcPts val="500"/>
              </a:spcBef>
              <a:spcAft>
                <a:spcPts val="0"/>
              </a:spcAft>
              <a:buClr>
                <a:schemeClr val="dk2"/>
              </a:buClr>
              <a:buSzPts val="18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431800" algn="l" rtl="0">
              <a:lnSpc>
                <a:spcPct val="94000"/>
              </a:lnSpc>
              <a:spcBef>
                <a:spcPts val="1000"/>
              </a:spcBef>
              <a:spcAft>
                <a:spcPts val="0"/>
              </a:spcAft>
              <a:buClr>
                <a:schemeClr val="dk2"/>
              </a:buClr>
              <a:buSzPts val="3200"/>
              <a:buFont typeface="Libre Franklin"/>
              <a:buChar char="■"/>
              <a:defRPr sz="3200" b="0" i="0" u="none" strike="noStrike" cap="none">
                <a:solidFill>
                  <a:schemeClr val="dk2"/>
                </a:solidFill>
                <a:latin typeface="Libre Franklin"/>
                <a:ea typeface="Libre Franklin"/>
                <a:cs typeface="Libre Franklin"/>
                <a:sym typeface="Libre Franklin"/>
              </a:defRPr>
            </a:lvl1pPr>
            <a:lvl2pPr marL="914400" marR="0" lvl="1" indent="-406400" algn="l" rtl="0">
              <a:lnSpc>
                <a:spcPct val="94000"/>
              </a:lnSpc>
              <a:spcBef>
                <a:spcPts val="500"/>
              </a:spcBef>
              <a:spcAft>
                <a:spcPts val="0"/>
              </a:spcAft>
              <a:buClr>
                <a:schemeClr val="dk2"/>
              </a:buClr>
              <a:buSzPts val="2800"/>
              <a:buFont typeface="Libre Franklin"/>
              <a:buChar char="–"/>
              <a:defRPr sz="2800" b="0" i="1" u="none" strike="noStrike" cap="none">
                <a:solidFill>
                  <a:schemeClr val="dk2"/>
                </a:solidFill>
                <a:latin typeface="Libre Franklin"/>
                <a:ea typeface="Libre Franklin"/>
                <a:cs typeface="Libre Franklin"/>
                <a:sym typeface="Libre Franklin"/>
              </a:defRPr>
            </a:lvl2pPr>
            <a:lvl3pPr marL="1371600" marR="0" lvl="2" indent="-381000" algn="l" rtl="0">
              <a:lnSpc>
                <a:spcPct val="94000"/>
              </a:lnSpc>
              <a:spcBef>
                <a:spcPts val="500"/>
              </a:spcBef>
              <a:spcAft>
                <a:spcPts val="0"/>
              </a:spcAft>
              <a:buClr>
                <a:schemeClr val="dk2"/>
              </a:buClr>
              <a:buSzPts val="2400"/>
              <a:buFont typeface="Libre Franklin"/>
              <a:buChar char="■"/>
              <a:defRPr sz="2400" b="0" i="0" u="none" strike="noStrike" cap="none">
                <a:solidFill>
                  <a:schemeClr val="dk2"/>
                </a:solidFill>
                <a:latin typeface="Libre Franklin"/>
                <a:ea typeface="Libre Franklin"/>
                <a:cs typeface="Libre Franklin"/>
                <a:sym typeface="Libre Franklin"/>
              </a:defRPr>
            </a:lvl3pPr>
            <a:lvl4pPr marL="1828800" marR="0" lvl="3"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4pPr>
            <a:lvl5pPr marL="2286000" marR="0" lvl="4"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lt2"/>
              </a:buClr>
              <a:buSzPts val="4400"/>
              <a:buFont typeface="Libre Franklin"/>
              <a:buNone/>
              <a:defRPr sz="4400" b="0" i="0" u="none" strike="noStrike" cap="none">
                <a:solidFill>
                  <a:schemeClr val="l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431800" algn="l" rtl="0">
              <a:lnSpc>
                <a:spcPct val="94000"/>
              </a:lnSpc>
              <a:spcBef>
                <a:spcPts val="1000"/>
              </a:spcBef>
              <a:spcAft>
                <a:spcPts val="0"/>
              </a:spcAft>
              <a:buClr>
                <a:schemeClr val="lt2"/>
              </a:buClr>
              <a:buSzPts val="3200"/>
              <a:buFont typeface="Libre Franklin"/>
              <a:buChar char="■"/>
              <a:defRPr sz="3200" b="0" i="0" u="none" strike="noStrike" cap="none">
                <a:solidFill>
                  <a:schemeClr val="lt2"/>
                </a:solidFill>
                <a:latin typeface="Libre Franklin"/>
                <a:ea typeface="Libre Franklin"/>
                <a:cs typeface="Libre Franklin"/>
                <a:sym typeface="Libre Franklin"/>
              </a:defRPr>
            </a:lvl1pPr>
            <a:lvl2pPr marL="914400" marR="0" lvl="1" indent="-406400" algn="l" rtl="0">
              <a:lnSpc>
                <a:spcPct val="94000"/>
              </a:lnSpc>
              <a:spcBef>
                <a:spcPts val="500"/>
              </a:spcBef>
              <a:spcAft>
                <a:spcPts val="0"/>
              </a:spcAft>
              <a:buClr>
                <a:schemeClr val="lt2"/>
              </a:buClr>
              <a:buSzPts val="2800"/>
              <a:buFont typeface="Libre Franklin"/>
              <a:buChar char="–"/>
              <a:defRPr sz="2800" b="0" i="1" u="none" strike="noStrike" cap="none">
                <a:solidFill>
                  <a:schemeClr val="lt2"/>
                </a:solidFill>
                <a:latin typeface="Libre Franklin"/>
                <a:ea typeface="Libre Franklin"/>
                <a:cs typeface="Libre Franklin"/>
                <a:sym typeface="Libre Franklin"/>
              </a:defRPr>
            </a:lvl2pPr>
            <a:lvl3pPr marL="1371600" marR="0" lvl="2" indent="-381000" algn="l" rtl="0">
              <a:lnSpc>
                <a:spcPct val="94000"/>
              </a:lnSpc>
              <a:spcBef>
                <a:spcPts val="500"/>
              </a:spcBef>
              <a:spcAft>
                <a:spcPts val="0"/>
              </a:spcAft>
              <a:buClr>
                <a:schemeClr val="lt2"/>
              </a:buClr>
              <a:buSzPts val="2400"/>
              <a:buFont typeface="Libre Franklin"/>
              <a:buChar char="■"/>
              <a:defRPr sz="2400" b="0" i="0" u="none" strike="noStrike" cap="none">
                <a:solidFill>
                  <a:schemeClr val="lt2"/>
                </a:solidFill>
                <a:latin typeface="Libre Franklin"/>
                <a:ea typeface="Libre Franklin"/>
                <a:cs typeface="Libre Franklin"/>
                <a:sym typeface="Libre Franklin"/>
              </a:defRPr>
            </a:lvl3pPr>
            <a:lvl4pPr marL="1828800" marR="0" lvl="3" indent="-355600" algn="l" rtl="0">
              <a:lnSpc>
                <a:spcPct val="94000"/>
              </a:lnSpc>
              <a:spcBef>
                <a:spcPts val="500"/>
              </a:spcBef>
              <a:spcAft>
                <a:spcPts val="0"/>
              </a:spcAft>
              <a:buClr>
                <a:schemeClr val="lt2"/>
              </a:buClr>
              <a:buSzPts val="2000"/>
              <a:buFont typeface="Libre Franklin"/>
              <a:buChar char="–"/>
              <a:defRPr sz="2000" b="0" i="1" u="none" strike="noStrike" cap="none">
                <a:solidFill>
                  <a:schemeClr val="lt2"/>
                </a:solidFill>
                <a:latin typeface="Libre Franklin"/>
                <a:ea typeface="Libre Franklin"/>
                <a:cs typeface="Libre Franklin"/>
                <a:sym typeface="Libre Franklin"/>
              </a:defRPr>
            </a:lvl4pPr>
            <a:lvl5pPr marL="2286000" marR="0" lvl="4" indent="-342900" algn="l" rtl="0">
              <a:lnSpc>
                <a:spcPct val="94000"/>
              </a:lnSpc>
              <a:spcBef>
                <a:spcPts val="500"/>
              </a:spcBef>
              <a:spcAft>
                <a:spcPts val="0"/>
              </a:spcAft>
              <a:buClr>
                <a:schemeClr val="lt2"/>
              </a:buClr>
              <a:buSzPts val="1800"/>
              <a:buFont typeface="Libre Franklin"/>
              <a:buChar char="■"/>
              <a:defRPr sz="1800" b="0" i="0" u="none" strike="noStrike" cap="none">
                <a:solidFill>
                  <a:schemeClr val="lt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lt2"/>
              </a:buClr>
              <a:buSzPts val="1600"/>
              <a:buFont typeface="Libre Franklin"/>
              <a:buChar char="–"/>
              <a:defRPr sz="1600" b="0" i="1" u="none" strike="noStrike" cap="none">
                <a:solidFill>
                  <a:schemeClr val="lt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lt2"/>
              </a:buClr>
              <a:buSzPts val="1400"/>
              <a:buFont typeface="Libre Franklin"/>
              <a:buChar char="■"/>
              <a:defRPr sz="1400" b="0" i="0" u="none" strike="noStrike" cap="none">
                <a:solidFill>
                  <a:schemeClr val="lt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lt2"/>
              </a:buClr>
              <a:buSzPts val="1400"/>
              <a:buFont typeface="Libre Franklin"/>
              <a:buChar char="–"/>
              <a:defRPr sz="1400" b="0" i="1" u="none" strike="noStrike" cap="none">
                <a:solidFill>
                  <a:schemeClr val="lt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lt2"/>
              </a:buClr>
              <a:buSzPts val="1400"/>
              <a:buFont typeface="Libre Franklin"/>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92" name="Google Shape;92;p1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3" name="Google Shape;93;p1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4" name="Google Shape;94;p1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2"/>
                </a:solidFill>
                <a:latin typeface="Libre Franklin"/>
                <a:ea typeface="Libre Franklin"/>
                <a:cs typeface="Libre Franklin"/>
                <a:sym typeface="Libre Franklin"/>
              </a:defRPr>
            </a:lvl1pPr>
            <a:lvl2pPr marL="0" marR="0" lvl="1" indent="0" algn="r" rtl="0">
              <a:spcBef>
                <a:spcPts val="0"/>
              </a:spcBef>
              <a:buNone/>
              <a:defRPr sz="1200" b="0" u="none">
                <a:solidFill>
                  <a:schemeClr val="lt2"/>
                </a:solidFill>
                <a:latin typeface="Libre Franklin"/>
                <a:ea typeface="Libre Franklin"/>
                <a:cs typeface="Libre Franklin"/>
                <a:sym typeface="Libre Franklin"/>
              </a:defRPr>
            </a:lvl2pPr>
            <a:lvl3pPr marL="0" marR="0" lvl="2" indent="0" algn="r" rtl="0">
              <a:spcBef>
                <a:spcPts val="0"/>
              </a:spcBef>
              <a:buNone/>
              <a:defRPr sz="1200" b="0" u="none">
                <a:solidFill>
                  <a:schemeClr val="lt2"/>
                </a:solidFill>
                <a:latin typeface="Libre Franklin"/>
                <a:ea typeface="Libre Franklin"/>
                <a:cs typeface="Libre Franklin"/>
                <a:sym typeface="Libre Franklin"/>
              </a:defRPr>
            </a:lvl3pPr>
            <a:lvl4pPr marL="0" marR="0" lvl="3" indent="0" algn="r" rtl="0">
              <a:spcBef>
                <a:spcPts val="0"/>
              </a:spcBef>
              <a:buNone/>
              <a:defRPr sz="1200" b="0" u="none">
                <a:solidFill>
                  <a:schemeClr val="lt2"/>
                </a:solidFill>
                <a:latin typeface="Libre Franklin"/>
                <a:ea typeface="Libre Franklin"/>
                <a:cs typeface="Libre Franklin"/>
                <a:sym typeface="Libre Franklin"/>
              </a:defRPr>
            </a:lvl4pPr>
            <a:lvl5pPr marL="0" marR="0" lvl="4" indent="0" algn="r" rtl="0">
              <a:spcBef>
                <a:spcPts val="0"/>
              </a:spcBef>
              <a:buNone/>
              <a:defRPr sz="1200" b="0" u="none">
                <a:solidFill>
                  <a:schemeClr val="lt2"/>
                </a:solidFill>
                <a:latin typeface="Libre Franklin"/>
                <a:ea typeface="Libre Franklin"/>
                <a:cs typeface="Libre Franklin"/>
                <a:sym typeface="Libre Franklin"/>
              </a:defRPr>
            </a:lvl5pPr>
            <a:lvl6pPr marL="0" marR="0" lvl="5" indent="0" algn="r" rtl="0">
              <a:spcBef>
                <a:spcPts val="0"/>
              </a:spcBef>
              <a:buNone/>
              <a:defRPr sz="1200" b="0" u="none">
                <a:solidFill>
                  <a:schemeClr val="lt2"/>
                </a:solidFill>
                <a:latin typeface="Libre Franklin"/>
                <a:ea typeface="Libre Franklin"/>
                <a:cs typeface="Libre Franklin"/>
                <a:sym typeface="Libre Franklin"/>
              </a:defRPr>
            </a:lvl6pPr>
            <a:lvl7pPr marL="0" marR="0" lvl="6" indent="0" algn="r" rtl="0">
              <a:spcBef>
                <a:spcPts val="0"/>
              </a:spcBef>
              <a:buNone/>
              <a:defRPr sz="1200" b="0" u="none">
                <a:solidFill>
                  <a:schemeClr val="lt2"/>
                </a:solidFill>
                <a:latin typeface="Libre Franklin"/>
                <a:ea typeface="Libre Franklin"/>
                <a:cs typeface="Libre Franklin"/>
                <a:sym typeface="Libre Franklin"/>
              </a:defRPr>
            </a:lvl7pPr>
            <a:lvl8pPr marL="0" marR="0" lvl="7" indent="0" algn="r" rtl="0">
              <a:spcBef>
                <a:spcPts val="0"/>
              </a:spcBef>
              <a:buNone/>
              <a:defRPr sz="1200" b="0" u="none">
                <a:solidFill>
                  <a:schemeClr val="lt2"/>
                </a:solidFill>
                <a:latin typeface="Libre Franklin"/>
                <a:ea typeface="Libre Franklin"/>
                <a:cs typeface="Libre Franklin"/>
                <a:sym typeface="Libre Franklin"/>
              </a:defRPr>
            </a:lvl8pPr>
            <a:lvl9pPr marL="0" marR="0" lvl="8" indent="0" algn="r" rtl="0">
              <a:spcBef>
                <a:spcPts val="0"/>
              </a:spcBef>
              <a:buNone/>
              <a:defRPr sz="1200" b="0" u="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3" title="Side bar"/>
          <p:cNvSpPr/>
          <p:nvPr/>
        </p:nvSpPr>
        <p:spPr>
          <a:xfrm>
            <a:off x="478095" y="376"/>
            <a:ext cx="2286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ctrTitle"/>
          </p:nvPr>
        </p:nvSpPr>
        <p:spPr>
          <a:xfrm>
            <a:off x="2063166" y="2892676"/>
            <a:ext cx="8361229" cy="2068385"/>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4800"/>
              <a:buFont typeface="Libre Franklin"/>
              <a:buNone/>
            </a:pPr>
            <a:r>
              <a:rPr lang="en-US" sz="4600" dirty="0" smtClean="0"/>
              <a:t>FULFILLMENT CONFIGURATION:</a:t>
            </a:r>
            <a:br>
              <a:rPr lang="en-US" sz="4600" dirty="0" smtClean="0"/>
            </a:br>
            <a:r>
              <a:rPr lang="en-US" sz="4600" dirty="0" smtClean="0"/>
              <a:t>ITEM POLICIES, CALENDAR MANAGEMENT, ADDING LOCATIONS, AND CIRC CREATED RECORDS</a:t>
            </a:r>
            <a:endParaRPr sz="7000" dirty="0"/>
          </a:p>
        </p:txBody>
      </p:sp>
      <p:sp>
        <p:nvSpPr>
          <p:cNvPr id="108" name="Google Shape;108;p15"/>
          <p:cNvSpPr txBox="1">
            <a:spLocks noGrp="1"/>
          </p:cNvSpPr>
          <p:nvPr>
            <p:ph type="subTitle" idx="1"/>
          </p:nvPr>
        </p:nvSpPr>
        <p:spPr>
          <a:xfrm>
            <a:off x="537069" y="5573341"/>
            <a:ext cx="6831673" cy="965466"/>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lt2"/>
              </a:buClr>
              <a:buSzPts val="2300"/>
              <a:buNone/>
            </a:pPr>
            <a:r>
              <a:rPr lang="en-US" dirty="0" smtClean="0"/>
              <a:t>SUNY Shared </a:t>
            </a:r>
            <a:r>
              <a:rPr lang="en-US" dirty="0"/>
              <a:t>Library </a:t>
            </a:r>
            <a:r>
              <a:rPr lang="en-US" dirty="0" smtClean="0"/>
              <a:t>Services</a:t>
            </a:r>
          </a:p>
          <a:p>
            <a:pPr marL="0" lvl="0" indent="0" algn="ctr" rtl="0">
              <a:lnSpc>
                <a:spcPct val="112000"/>
              </a:lnSpc>
              <a:spcBef>
                <a:spcPts val="0"/>
              </a:spcBef>
              <a:spcAft>
                <a:spcPts val="0"/>
              </a:spcAft>
              <a:buClr>
                <a:schemeClr val="lt2"/>
              </a:buClr>
              <a:buSzPts val="2300"/>
              <a:buNone/>
            </a:pPr>
            <a:r>
              <a:rPr lang="en-US" dirty="0" smtClean="0"/>
              <a:t>Shannon Pritting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do I apply an item level policy?</a:t>
            </a:r>
            <a:endParaRPr/>
          </a:p>
        </p:txBody>
      </p:sp>
      <p:sp>
        <p:nvSpPr>
          <p:cNvPr id="228" name="Google Shape;228;p35"/>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dirty="0"/>
              <a:t>Search for the </a:t>
            </a:r>
            <a:r>
              <a:rPr lang="en-US" dirty="0" smtClean="0"/>
              <a:t>item </a:t>
            </a:r>
            <a:endParaRPr dirty="0"/>
          </a:p>
          <a:p>
            <a:pPr marL="457200" lvl="0" indent="-342900" algn="l" rtl="0">
              <a:spcBef>
                <a:spcPts val="0"/>
              </a:spcBef>
              <a:spcAft>
                <a:spcPts val="0"/>
              </a:spcAft>
              <a:buSzPts val="1800"/>
              <a:buChar char="■"/>
            </a:pPr>
            <a:r>
              <a:rPr lang="en-US" dirty="0"/>
              <a:t>Click on the Physical tab</a:t>
            </a:r>
            <a:endParaRPr dirty="0"/>
          </a:p>
          <a:p>
            <a:pPr marL="457200" lvl="0" indent="-342900" algn="l" rtl="0">
              <a:spcBef>
                <a:spcPts val="0"/>
              </a:spcBef>
              <a:spcAft>
                <a:spcPts val="0"/>
              </a:spcAft>
              <a:buSzPts val="1800"/>
              <a:buChar char="■"/>
            </a:pPr>
            <a:r>
              <a:rPr lang="en-US" dirty="0"/>
              <a:t>Click Items (or use the row actions menu)</a:t>
            </a:r>
            <a:endParaRPr dirty="0"/>
          </a:p>
          <a:p>
            <a:pPr marL="457200" lvl="0" indent="-342900" algn="l" rtl="0">
              <a:spcBef>
                <a:spcPts val="0"/>
              </a:spcBef>
              <a:spcAft>
                <a:spcPts val="0"/>
              </a:spcAft>
              <a:buSzPts val="1800"/>
              <a:buChar char="■"/>
            </a:pPr>
            <a:r>
              <a:rPr lang="en-US" dirty="0"/>
              <a:t>Click the barcode (or click Edit under actions)</a:t>
            </a:r>
            <a:endParaRPr dirty="0"/>
          </a:p>
          <a:p>
            <a:pPr marL="457200" lvl="0" indent="-342900" algn="l" rtl="0">
              <a:spcBef>
                <a:spcPts val="0"/>
              </a:spcBef>
              <a:spcAft>
                <a:spcPts val="0"/>
              </a:spcAft>
              <a:buSzPts val="1800"/>
              <a:buChar char="■"/>
            </a:pPr>
            <a:r>
              <a:rPr lang="en-US" dirty="0"/>
              <a:t>Change the policy</a:t>
            </a:r>
            <a:endParaRPr dirty="0"/>
          </a:p>
        </p:txBody>
      </p:sp>
    </p:spTree>
    <p:extLst>
      <p:ext uri="{BB962C8B-B14F-4D97-AF65-F5344CB8AC3E}">
        <p14:creationId xmlns:p14="http://schemas.microsoft.com/office/powerpoint/2010/main" val="55307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apply item policies in bulk?</a:t>
            </a:r>
            <a:endParaRPr lang="en-US" dirty="0"/>
          </a:p>
        </p:txBody>
      </p:sp>
      <p:sp>
        <p:nvSpPr>
          <p:cNvPr id="3" name="Text Placeholder 2"/>
          <p:cNvSpPr>
            <a:spLocks noGrp="1"/>
          </p:cNvSpPr>
          <p:nvPr>
            <p:ph type="body" idx="1"/>
          </p:nvPr>
        </p:nvSpPr>
        <p:spPr/>
        <p:txBody>
          <a:bodyPr/>
          <a:lstStyle/>
          <a:p>
            <a:r>
              <a:rPr lang="en-US" dirty="0" smtClean="0"/>
              <a:t>Search for the items you want to create an item policy for.</a:t>
            </a:r>
          </a:p>
          <a:p>
            <a:r>
              <a:rPr lang="en-US" dirty="0" smtClean="0"/>
              <a:t>Run the job “change physical items.”</a:t>
            </a:r>
          </a:p>
          <a:p>
            <a:pPr marL="114300" indent="0">
              <a:buNone/>
            </a:pPr>
            <a:endParaRPr lang="en-US" dirty="0"/>
          </a:p>
        </p:txBody>
      </p:sp>
    </p:spTree>
    <p:extLst>
      <p:ext uri="{BB962C8B-B14F-4D97-AF65-F5344CB8AC3E}">
        <p14:creationId xmlns:p14="http://schemas.microsoft.com/office/powerpoint/2010/main" val="49740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7500"/>
            <a:ext cx="9601200" cy="1485900"/>
          </a:xfrm>
        </p:spPr>
        <p:txBody>
          <a:bodyPr/>
          <a:lstStyle/>
          <a:p>
            <a:r>
              <a:rPr lang="en-US" dirty="0" smtClean="0"/>
              <a:t>Change Physical Item Job can apply item policy in batch.</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28905"/>
            <a:ext cx="9967454" cy="4690567"/>
          </a:xfrm>
          <a:prstGeom prst="rect">
            <a:avLst/>
          </a:prstGeom>
        </p:spPr>
      </p:pic>
    </p:spTree>
    <p:extLst>
      <p:ext uri="{BB962C8B-B14F-4D97-AF65-F5344CB8AC3E}">
        <p14:creationId xmlns:p14="http://schemas.microsoft.com/office/powerpoint/2010/main" val="281332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991" y="196703"/>
            <a:ext cx="10632558" cy="1578934"/>
          </a:xfrm>
        </p:spPr>
        <p:txBody>
          <a:bodyPr/>
          <a:lstStyle/>
          <a:p>
            <a:r>
              <a:rPr lang="en-US" dirty="0" smtClean="0"/>
              <a:t>An item policy needs to then be linked to the rest of the Fulfillment Unit.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611" y="1775637"/>
            <a:ext cx="8385849" cy="4758539"/>
          </a:xfrm>
          <a:prstGeom prst="rect">
            <a:avLst/>
          </a:prstGeom>
        </p:spPr>
      </p:pic>
    </p:spTree>
    <p:extLst>
      <p:ext uri="{BB962C8B-B14F-4D97-AF65-F5344CB8AC3E}">
        <p14:creationId xmlns:p14="http://schemas.microsoft.com/office/powerpoint/2010/main" val="61923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Policy Use Case Example</a:t>
            </a:r>
            <a:endParaRPr lang="en-US" dirty="0"/>
          </a:p>
        </p:txBody>
      </p:sp>
      <p:sp>
        <p:nvSpPr>
          <p:cNvPr id="3" name="Text Placeholder 2"/>
          <p:cNvSpPr>
            <a:spLocks noGrp="1"/>
          </p:cNvSpPr>
          <p:nvPr>
            <p:ph type="body" idx="1"/>
          </p:nvPr>
        </p:nvSpPr>
        <p:spPr>
          <a:xfrm>
            <a:off x="1371600" y="2286000"/>
            <a:ext cx="8174736" cy="4114800"/>
          </a:xfrm>
        </p:spPr>
        <p:txBody>
          <a:bodyPr/>
          <a:lstStyle/>
          <a:p>
            <a:r>
              <a:rPr lang="en-US" dirty="0" smtClean="0"/>
              <a:t>You have 10 keys for study rooms that are currently in 2-Hour Reserves.</a:t>
            </a:r>
          </a:p>
          <a:p>
            <a:r>
              <a:rPr lang="en-US" dirty="0" smtClean="0"/>
              <a:t>All the policies are the same as Reserves, except the fines, grace period, and </a:t>
            </a:r>
            <a:r>
              <a:rPr lang="en-US" dirty="0" err="1" smtClean="0"/>
              <a:t>reloan</a:t>
            </a:r>
            <a:r>
              <a:rPr lang="en-US" dirty="0" smtClean="0"/>
              <a:t> limit are different.</a:t>
            </a:r>
            <a:endParaRPr lang="en-US" dirty="0"/>
          </a:p>
        </p:txBody>
      </p:sp>
      <p:pic>
        <p:nvPicPr>
          <p:cNvPr id="1026" name="Picture 2" descr="https://static.thenounproject.com/png/117391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583" y="272491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8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Text Placeholder 2"/>
          <p:cNvSpPr>
            <a:spLocks noGrp="1"/>
          </p:cNvSpPr>
          <p:nvPr>
            <p:ph type="body" idx="1"/>
          </p:nvPr>
        </p:nvSpPr>
        <p:spPr/>
        <p:txBody>
          <a:bodyPr/>
          <a:lstStyle/>
          <a:p>
            <a:r>
              <a:rPr lang="en-US" dirty="0" smtClean="0"/>
              <a:t>Is anyone using item policies?  If so, what are the use cases at your institution?</a:t>
            </a:r>
            <a:endParaRPr lang="en-US" dirty="0"/>
          </a:p>
        </p:txBody>
      </p:sp>
    </p:spTree>
    <p:extLst>
      <p:ext uri="{BB962C8B-B14F-4D97-AF65-F5344CB8AC3E}">
        <p14:creationId xmlns:p14="http://schemas.microsoft.com/office/powerpoint/2010/main" val="98300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128" y="1832988"/>
            <a:ext cx="9612971" cy="2852737"/>
          </a:xfrm>
        </p:spPr>
        <p:txBody>
          <a:bodyPr/>
          <a:lstStyle/>
          <a:p>
            <a:r>
              <a:rPr lang="en-US" dirty="0" smtClean="0"/>
              <a:t>OPEN HOURS/CALENDAR MANAGEMENT</a:t>
            </a:r>
            <a:endParaRPr lang="en-US" dirty="0"/>
          </a:p>
        </p:txBody>
      </p:sp>
    </p:spTree>
    <p:extLst>
      <p:ext uri="{BB962C8B-B14F-4D97-AF65-F5344CB8AC3E}">
        <p14:creationId xmlns:p14="http://schemas.microsoft.com/office/powerpoint/2010/main" val="103676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58" y="568842"/>
            <a:ext cx="9601200" cy="1485900"/>
          </a:xfrm>
        </p:spPr>
        <p:txBody>
          <a:bodyPr/>
          <a:lstStyle/>
          <a:p>
            <a:r>
              <a:rPr lang="en-US" dirty="0" smtClean="0"/>
              <a:t>Roles Needed to Manage Calendar</a:t>
            </a:r>
            <a:endParaRPr lang="en-US" dirty="0"/>
          </a:p>
        </p:txBody>
      </p:sp>
      <p:sp>
        <p:nvSpPr>
          <p:cNvPr id="3" name="Text Placeholder 2"/>
          <p:cNvSpPr>
            <a:spLocks noGrp="1"/>
          </p:cNvSpPr>
          <p:nvPr>
            <p:ph type="body" idx="1"/>
          </p:nvPr>
        </p:nvSpPr>
        <p:spPr>
          <a:xfrm>
            <a:off x="1371600" y="1456660"/>
            <a:ext cx="10675088" cy="5199322"/>
          </a:xfrm>
        </p:spPr>
        <p:txBody>
          <a:bodyPr/>
          <a:lstStyle/>
          <a:p>
            <a:r>
              <a:rPr lang="en-US" sz="2400" dirty="0"/>
              <a:t>To configure calendar information for an institution or library, you must have one of the following roles</a:t>
            </a:r>
            <a:r>
              <a:rPr lang="en-US" sz="2400" dirty="0" smtClean="0"/>
              <a:t>:</a:t>
            </a:r>
          </a:p>
          <a:p>
            <a:r>
              <a:rPr lang="en-US" sz="2400" dirty="0" smtClean="0"/>
              <a:t>General </a:t>
            </a:r>
            <a:r>
              <a:rPr lang="en-US" sz="2400" dirty="0"/>
              <a:t>System Administrator</a:t>
            </a:r>
          </a:p>
          <a:p>
            <a:r>
              <a:rPr lang="en-US" sz="2400" dirty="0"/>
              <a:t>Fulfillment Administrator (library only)</a:t>
            </a:r>
          </a:p>
          <a:p>
            <a:r>
              <a:rPr lang="en-US" sz="2400" dirty="0"/>
              <a:t>In addition, Ex </a:t>
            </a:r>
            <a:r>
              <a:rPr lang="en-US" sz="2400" dirty="0" err="1"/>
              <a:t>Libris</a:t>
            </a:r>
            <a:r>
              <a:rPr lang="en-US" sz="2400" dirty="0"/>
              <a:t> can enable the following roles to perform configure calendar information for a library (contact Ex </a:t>
            </a:r>
            <a:r>
              <a:rPr lang="en-US" sz="2400" dirty="0" err="1"/>
              <a:t>Libris</a:t>
            </a:r>
            <a:r>
              <a:rPr lang="en-US" sz="2400" dirty="0"/>
              <a:t> support to enable this).</a:t>
            </a:r>
          </a:p>
          <a:p>
            <a:pPr lvl="1"/>
            <a:r>
              <a:rPr lang="en-US" sz="2400" dirty="0"/>
              <a:t>Circulation Desk Manager</a:t>
            </a:r>
          </a:p>
          <a:p>
            <a:pPr lvl="1"/>
            <a:r>
              <a:rPr lang="en-US" sz="2400" dirty="0"/>
              <a:t>Circulation Desk Operator</a:t>
            </a:r>
          </a:p>
          <a:p>
            <a:pPr lvl="1"/>
            <a:r>
              <a:rPr lang="en-US" sz="2400" dirty="0"/>
              <a:t>Circulation Desk Operator Limited</a:t>
            </a:r>
          </a:p>
          <a:p>
            <a:pPr lvl="1"/>
            <a:r>
              <a:rPr lang="en-US" sz="2400" dirty="0"/>
              <a:t>Requests Operator</a:t>
            </a:r>
          </a:p>
          <a:p>
            <a:endParaRPr lang="en-US" dirty="0"/>
          </a:p>
        </p:txBody>
      </p:sp>
    </p:spTree>
    <p:extLst>
      <p:ext uri="{BB962C8B-B14F-4D97-AF65-F5344CB8AC3E}">
        <p14:creationId xmlns:p14="http://schemas.microsoft.com/office/powerpoint/2010/main" val="143406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should I make calendar changes?</a:t>
            </a:r>
            <a:endParaRPr lang="en-US" dirty="0"/>
          </a:p>
        </p:txBody>
      </p:sp>
      <p:sp>
        <p:nvSpPr>
          <p:cNvPr id="3" name="Text Placeholder 2"/>
          <p:cNvSpPr>
            <a:spLocks noGrp="1"/>
          </p:cNvSpPr>
          <p:nvPr>
            <p:ph type="body" idx="1"/>
          </p:nvPr>
        </p:nvSpPr>
        <p:spPr/>
        <p:txBody>
          <a:bodyPr/>
          <a:lstStyle/>
          <a:p>
            <a:r>
              <a:rPr lang="en-US" dirty="0"/>
              <a:t>Libraries inherit events and exceptions from the institution. </a:t>
            </a:r>
            <a:endParaRPr lang="en-US" dirty="0" smtClean="0"/>
          </a:p>
          <a:p>
            <a:r>
              <a:rPr lang="en-US" dirty="0" smtClean="0"/>
              <a:t>However</a:t>
            </a:r>
            <a:r>
              <a:rPr lang="en-US" dirty="0"/>
              <a:t>, libraries do not inherit institution opening hours; opening hours must be defined for each library</a:t>
            </a:r>
            <a:r>
              <a:rPr lang="en-US" dirty="0" smtClean="0"/>
              <a:t>.</a:t>
            </a:r>
          </a:p>
          <a:p>
            <a:pPr marL="114300" indent="0">
              <a:buNone/>
            </a:pPr>
            <a:endParaRPr lang="en-US" dirty="0"/>
          </a:p>
        </p:txBody>
      </p:sp>
    </p:spTree>
    <p:extLst>
      <p:ext uri="{BB962C8B-B14F-4D97-AF65-F5344CB8AC3E}">
        <p14:creationId xmlns:p14="http://schemas.microsoft.com/office/powerpoint/2010/main" val="172559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types</a:t>
            </a:r>
            <a:endParaRPr lang="en-US" dirty="0"/>
          </a:p>
        </p:txBody>
      </p:sp>
      <p:pic>
        <p:nvPicPr>
          <p:cNvPr id="4" name="Picture 3"/>
          <p:cNvPicPr>
            <a:picLocks noChangeAspect="1"/>
          </p:cNvPicPr>
          <p:nvPr/>
        </p:nvPicPr>
        <p:blipFill>
          <a:blip r:embed="rId2"/>
          <a:stretch>
            <a:fillRect/>
          </a:stretch>
        </p:blipFill>
        <p:spPr>
          <a:xfrm>
            <a:off x="1371600" y="2314819"/>
            <a:ext cx="10443692" cy="4254329"/>
          </a:xfrm>
          <a:prstGeom prst="rect">
            <a:avLst/>
          </a:prstGeom>
        </p:spPr>
      </p:pic>
    </p:spTree>
    <p:extLst>
      <p:ext uri="{BB962C8B-B14F-4D97-AF65-F5344CB8AC3E}">
        <p14:creationId xmlns:p14="http://schemas.microsoft.com/office/powerpoint/2010/main" val="297980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a:t>Today’s Agenda</a:t>
            </a:r>
            <a:endParaRPr/>
          </a:p>
        </p:txBody>
      </p:sp>
      <p:sp>
        <p:nvSpPr>
          <p:cNvPr id="115" name="Google Shape;115;p16"/>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indent="-457200">
              <a:spcBef>
                <a:spcPts val="1200"/>
              </a:spcBef>
            </a:pPr>
            <a:r>
              <a:rPr lang="en-US" dirty="0" smtClean="0"/>
              <a:t>ITEM POLICIES: WHEN AND HOW TO USE</a:t>
            </a:r>
          </a:p>
          <a:p>
            <a:pPr lvl="1" indent="-457200">
              <a:spcBef>
                <a:spcPts val="1200"/>
              </a:spcBef>
            </a:pPr>
            <a:r>
              <a:rPr lang="en-US" dirty="0" smtClean="0"/>
              <a:t>CREATING AN ITEM POLICY</a:t>
            </a:r>
          </a:p>
          <a:p>
            <a:pPr indent="-457200">
              <a:spcBef>
                <a:spcPts val="1200"/>
              </a:spcBef>
            </a:pPr>
            <a:r>
              <a:rPr lang="en-US" dirty="0" smtClean="0"/>
              <a:t>FULFILLMENT CONFIGURATION TOOL</a:t>
            </a:r>
          </a:p>
          <a:p>
            <a:pPr indent="-457200">
              <a:spcBef>
                <a:spcPts val="1200"/>
              </a:spcBef>
            </a:pPr>
            <a:r>
              <a:rPr lang="en-US" dirty="0" smtClean="0"/>
              <a:t>CALENDAR MANAGEMENT</a:t>
            </a:r>
          </a:p>
          <a:p>
            <a:pPr indent="-457200">
              <a:spcBef>
                <a:spcPts val="1200"/>
              </a:spcBef>
            </a:pPr>
            <a:r>
              <a:rPr lang="en-US" dirty="0" smtClean="0"/>
              <a:t>CIRC CREATED RECORDS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Entry Record Types</a:t>
            </a:r>
            <a:endParaRPr lang="en-US" dirty="0"/>
          </a:p>
        </p:txBody>
      </p:sp>
      <p:sp>
        <p:nvSpPr>
          <p:cNvPr id="3" name="Text Placeholder 2"/>
          <p:cNvSpPr>
            <a:spLocks noGrp="1"/>
          </p:cNvSpPr>
          <p:nvPr>
            <p:ph type="body" idx="1"/>
          </p:nvPr>
        </p:nvSpPr>
        <p:spPr>
          <a:xfrm>
            <a:off x="1201479" y="1711842"/>
            <a:ext cx="10855842" cy="4720856"/>
          </a:xfrm>
        </p:spPr>
        <p:txBody>
          <a:bodyPr/>
          <a:lstStyle/>
          <a:p>
            <a:r>
              <a:rPr lang="en-US" b="1" dirty="0"/>
              <a:t>Event</a:t>
            </a:r>
            <a:r>
              <a:rPr lang="en-US" dirty="0"/>
              <a:t> – Special dates, such as the end of the year, the end of the semester, or an exhibition. Institution events appear in library calendars, but do not indicate whether the library is open or closed.</a:t>
            </a:r>
          </a:p>
          <a:p>
            <a:r>
              <a:rPr lang="en-US" b="1" dirty="0"/>
              <a:t>Exception</a:t>
            </a:r>
            <a:r>
              <a:rPr lang="en-US" dirty="0"/>
              <a:t> – Exceptions for open/closed dates and times, such as holidays.</a:t>
            </a:r>
          </a:p>
          <a:p>
            <a:r>
              <a:rPr lang="en-US" b="1" dirty="0"/>
              <a:t>Standard Operating Hours </a:t>
            </a:r>
            <a:r>
              <a:rPr lang="en-US" dirty="0"/>
              <a:t>– Regular dates and times during which the institution or library is open, based on a day of the week.</a:t>
            </a:r>
          </a:p>
          <a:p>
            <a:endParaRPr lang="en-US" dirty="0"/>
          </a:p>
        </p:txBody>
      </p:sp>
    </p:spTree>
    <p:extLst>
      <p:ext uri="{BB962C8B-B14F-4D97-AF65-F5344CB8AC3E}">
        <p14:creationId xmlns:p14="http://schemas.microsoft.com/office/powerpoint/2010/main" val="403880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Configuration</a:t>
            </a:r>
            <a:endParaRPr lang="en-US" dirty="0"/>
          </a:p>
        </p:txBody>
      </p:sp>
      <p:sp>
        <p:nvSpPr>
          <p:cNvPr id="3" name="Text Placeholder 2"/>
          <p:cNvSpPr>
            <a:spLocks noGrp="1"/>
          </p:cNvSpPr>
          <p:nvPr>
            <p:ph type="body" idx="1"/>
          </p:nvPr>
        </p:nvSpPr>
        <p:spPr>
          <a:xfrm>
            <a:off x="1371599" y="1818167"/>
            <a:ext cx="9920177" cy="4049233"/>
          </a:xfrm>
        </p:spPr>
        <p:txBody>
          <a:bodyPr/>
          <a:lstStyle/>
          <a:p>
            <a:r>
              <a:rPr lang="en-US" dirty="0" smtClean="0"/>
              <a:t>Can be a single date.</a:t>
            </a:r>
          </a:p>
          <a:p>
            <a:r>
              <a:rPr lang="en-US" dirty="0"/>
              <a:t> </a:t>
            </a:r>
            <a:r>
              <a:rPr lang="en-US" dirty="0" smtClean="0"/>
              <a:t>Recurrence: Weekly or Yearly</a:t>
            </a:r>
          </a:p>
          <a:p>
            <a:r>
              <a:rPr lang="en-US" dirty="0" smtClean="0"/>
              <a:t>Day of Week</a:t>
            </a:r>
          </a:p>
          <a:p>
            <a:r>
              <a:rPr lang="en-US" dirty="0" smtClean="0"/>
              <a:t>Date</a:t>
            </a:r>
          </a:p>
          <a:p>
            <a:r>
              <a:rPr lang="en-US" dirty="0" smtClean="0"/>
              <a:t>Valid Until</a:t>
            </a:r>
          </a:p>
          <a:p>
            <a:r>
              <a:rPr lang="en-US" dirty="0" smtClean="0"/>
              <a:t>Hour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943" y="1933807"/>
            <a:ext cx="3215919" cy="3817951"/>
          </a:xfrm>
          <a:prstGeom prst="rect">
            <a:avLst/>
          </a:prstGeom>
        </p:spPr>
      </p:pic>
    </p:spTree>
    <p:extLst>
      <p:ext uri="{BB962C8B-B14F-4D97-AF65-F5344CB8AC3E}">
        <p14:creationId xmlns:p14="http://schemas.microsoft.com/office/powerpoint/2010/main" val="265691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1949" y="342899"/>
            <a:ext cx="9601200" cy="1485900"/>
          </a:xfrm>
        </p:spPr>
        <p:txBody>
          <a:bodyPr/>
          <a:lstStyle/>
          <a:p>
            <a:r>
              <a:rPr lang="en-US" dirty="0" smtClean="0"/>
              <a:t>Events can be used in TOU for due date</a:t>
            </a:r>
            <a:endParaRPr lang="en-US" dirty="0"/>
          </a:p>
        </p:txBody>
      </p:sp>
      <p:sp>
        <p:nvSpPr>
          <p:cNvPr id="7" name="Text Placeholder 6"/>
          <p:cNvSpPr>
            <a:spLocks noGrp="1"/>
          </p:cNvSpPr>
          <p:nvPr>
            <p:ph type="body" idx="1"/>
          </p:nvPr>
        </p:nvSpPr>
        <p:spPr/>
        <p:txBody>
          <a:bodyPr/>
          <a:lstStyle/>
          <a:p>
            <a:r>
              <a:rPr lang="en-US" dirty="0" smtClean="0"/>
              <a:t>In due date policy of TOU, can add events.</a:t>
            </a:r>
          </a:p>
          <a:p>
            <a:r>
              <a:rPr lang="en-US" dirty="0" smtClean="0"/>
              <a:t>Must be in value type fixed.</a:t>
            </a:r>
            <a:endParaRPr lang="en-US" dirty="0"/>
          </a:p>
        </p:txBody>
      </p:sp>
      <p:sp>
        <p:nvSpPr>
          <p:cNvPr id="8" name="Text Placeholder 7"/>
          <p:cNvSpPr>
            <a:spLocks noGrp="1"/>
          </p:cNvSpPr>
          <p:nvPr>
            <p:ph type="body" idx="2"/>
          </p:nvPr>
        </p:nvSpPr>
        <p:spPr/>
        <p:txBody>
          <a:bodyPr/>
          <a:lstStyle/>
          <a:p>
            <a:endParaRPr lang="en-US"/>
          </a:p>
        </p:txBody>
      </p:sp>
      <p:pic>
        <p:nvPicPr>
          <p:cNvPr id="5" name="Picture 4"/>
          <p:cNvPicPr>
            <a:picLocks noChangeAspect="1"/>
          </p:cNvPicPr>
          <p:nvPr/>
        </p:nvPicPr>
        <p:blipFill>
          <a:blip r:embed="rId2"/>
          <a:stretch>
            <a:fillRect/>
          </a:stretch>
        </p:blipFill>
        <p:spPr>
          <a:xfrm>
            <a:off x="5925712" y="1828799"/>
            <a:ext cx="5949281" cy="4397005"/>
          </a:xfrm>
          <a:prstGeom prst="rect">
            <a:avLst/>
          </a:prstGeom>
        </p:spPr>
      </p:pic>
    </p:spTree>
    <p:extLst>
      <p:ext uri="{BB962C8B-B14F-4D97-AF65-F5344CB8AC3E}">
        <p14:creationId xmlns:p14="http://schemas.microsoft.com/office/powerpoint/2010/main" val="241597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Use Case</a:t>
            </a:r>
            <a:endParaRPr lang="en-US" dirty="0"/>
          </a:p>
        </p:txBody>
      </p:sp>
      <p:sp>
        <p:nvSpPr>
          <p:cNvPr id="3" name="Text Placeholder 2"/>
          <p:cNvSpPr>
            <a:spLocks noGrp="1"/>
          </p:cNvSpPr>
          <p:nvPr>
            <p:ph type="body" idx="1"/>
          </p:nvPr>
        </p:nvSpPr>
        <p:spPr/>
        <p:txBody>
          <a:bodyPr/>
          <a:lstStyle/>
          <a:p>
            <a:r>
              <a:rPr lang="en-US" dirty="0" smtClean="0"/>
              <a:t>Single: End of term or single date that all loans are due.</a:t>
            </a:r>
          </a:p>
          <a:p>
            <a:r>
              <a:rPr lang="en-US" dirty="0" smtClean="0"/>
              <a:t>Recurring:</a:t>
            </a:r>
          </a:p>
          <a:p>
            <a:pPr lvl="1"/>
            <a:r>
              <a:rPr lang="en-US" dirty="0" smtClean="0"/>
              <a:t>Force equipment due back x amount of minutes/hours before library closed.</a:t>
            </a:r>
          </a:p>
          <a:p>
            <a:pPr marL="571500" lvl="1" indent="0">
              <a:buNone/>
            </a:pPr>
            <a:endParaRPr lang="en-US" dirty="0" smtClean="0"/>
          </a:p>
          <a:p>
            <a:endParaRPr lang="en-US" dirty="0"/>
          </a:p>
        </p:txBody>
      </p:sp>
    </p:spTree>
    <p:extLst>
      <p:ext uri="{BB962C8B-B14F-4D97-AF65-F5344CB8AC3E}">
        <p14:creationId xmlns:p14="http://schemas.microsoft.com/office/powerpoint/2010/main" val="114519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Text Placeholder 2"/>
          <p:cNvSpPr>
            <a:spLocks noGrp="1"/>
          </p:cNvSpPr>
          <p:nvPr>
            <p:ph type="body" idx="1"/>
          </p:nvPr>
        </p:nvSpPr>
        <p:spPr/>
        <p:txBody>
          <a:bodyPr/>
          <a:lstStyle/>
          <a:p>
            <a:r>
              <a:rPr lang="en-US" dirty="0" smtClean="0"/>
              <a:t>Can be used to shorten hours from standard open times.</a:t>
            </a:r>
          </a:p>
          <a:p>
            <a:pPr lvl="1"/>
            <a:r>
              <a:rPr lang="en-US" dirty="0" smtClean="0"/>
              <a:t>Add a time exception with “closed’</a:t>
            </a:r>
          </a:p>
          <a:p>
            <a:r>
              <a:rPr lang="en-US" dirty="0" smtClean="0"/>
              <a:t>Can be used to extend hours from standard open times.</a:t>
            </a:r>
          </a:p>
          <a:p>
            <a:pPr lvl="1"/>
            <a:r>
              <a:rPr lang="en-US" dirty="0" smtClean="0"/>
              <a:t>Add a time exception with ‘open’</a:t>
            </a:r>
          </a:p>
          <a:p>
            <a:pPr lvl="1"/>
            <a:endParaRPr lang="en-US" dirty="0"/>
          </a:p>
        </p:txBody>
      </p:sp>
    </p:spTree>
    <p:extLst>
      <p:ext uri="{BB962C8B-B14F-4D97-AF65-F5344CB8AC3E}">
        <p14:creationId xmlns:p14="http://schemas.microsoft.com/office/powerpoint/2010/main" val="607440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161925"/>
            <a:ext cx="9601200" cy="1485900"/>
          </a:xfrm>
        </p:spPr>
        <p:txBody>
          <a:bodyPr/>
          <a:lstStyle/>
          <a:p>
            <a:r>
              <a:rPr lang="en-US" dirty="0" smtClean="0"/>
              <a:t>Check full calendar to make sure that change to calendar is saved.</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83" y="1572543"/>
            <a:ext cx="4755292" cy="52582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679" y="2463188"/>
            <a:ext cx="6949646" cy="4163073"/>
          </a:xfrm>
          <a:prstGeom prst="rect">
            <a:avLst/>
          </a:prstGeom>
        </p:spPr>
      </p:pic>
    </p:spTree>
    <p:extLst>
      <p:ext uri="{BB962C8B-B14F-4D97-AF65-F5344CB8AC3E}">
        <p14:creationId xmlns:p14="http://schemas.microsoft.com/office/powerpoint/2010/main" val="289104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240366"/>
            <a:ext cx="9601200" cy="1485900"/>
          </a:xfrm>
        </p:spPr>
        <p:txBody>
          <a:bodyPr/>
          <a:lstStyle/>
          <a:p>
            <a:r>
              <a:rPr lang="en-US" dirty="0" smtClean="0"/>
              <a:t>Pro Tip: Turn off the Due Date Correction Job	</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31" y="1550451"/>
            <a:ext cx="9861135" cy="5052498"/>
          </a:xfrm>
          <a:prstGeom prst="rect">
            <a:avLst/>
          </a:prstGeom>
        </p:spPr>
      </p:pic>
    </p:spTree>
    <p:extLst>
      <p:ext uri="{BB962C8B-B14F-4D97-AF65-F5344CB8AC3E}">
        <p14:creationId xmlns:p14="http://schemas.microsoft.com/office/powerpoint/2010/main" val="165508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Has anyone set up events or exceptions?  Do you have any tips to share based on your testing?</a:t>
            </a:r>
            <a:endParaRPr lang="en-US" dirty="0"/>
          </a:p>
          <a:p>
            <a:r>
              <a:rPr lang="en-US" dirty="0" smtClean="0"/>
              <a:t>How do you plan on managing your calendar?  Every semester or for the entire year? </a:t>
            </a:r>
            <a:endParaRPr lang="en-US" dirty="0"/>
          </a:p>
        </p:txBody>
      </p:sp>
    </p:spTree>
    <p:extLst>
      <p:ext uri="{BB962C8B-B14F-4D97-AF65-F5344CB8AC3E}">
        <p14:creationId xmlns:p14="http://schemas.microsoft.com/office/powerpoint/2010/main" val="410490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Locations</a:t>
            </a:r>
            <a:endParaRPr lang="en-US" dirty="0"/>
          </a:p>
        </p:txBody>
      </p:sp>
      <p:sp>
        <p:nvSpPr>
          <p:cNvPr id="3" name="Text Placeholder 2"/>
          <p:cNvSpPr>
            <a:spLocks noGrp="1"/>
          </p:cNvSpPr>
          <p:nvPr>
            <p:ph type="body" idx="1"/>
          </p:nvPr>
        </p:nvSpPr>
        <p:spPr/>
        <p:txBody>
          <a:bodyPr/>
          <a:lstStyle/>
          <a:p>
            <a:r>
              <a:rPr lang="en-US" dirty="0" smtClean="0"/>
              <a:t>Adding and deleting</a:t>
            </a:r>
            <a:endParaRPr lang="en-US" dirty="0"/>
          </a:p>
        </p:txBody>
      </p:sp>
    </p:spTree>
    <p:extLst>
      <p:ext uri="{BB962C8B-B14F-4D97-AF65-F5344CB8AC3E}">
        <p14:creationId xmlns:p14="http://schemas.microsoft.com/office/powerpoint/2010/main" val="2411758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011320" y="209550"/>
            <a:ext cx="78456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How do I add a physical location?</a:t>
            </a:r>
            <a:endParaRPr dirty="0"/>
          </a:p>
        </p:txBody>
      </p:sp>
      <p:sp>
        <p:nvSpPr>
          <p:cNvPr id="158" name="Google Shape;158;p23"/>
          <p:cNvSpPr txBox="1">
            <a:spLocks noGrp="1"/>
          </p:cNvSpPr>
          <p:nvPr>
            <p:ph type="body" idx="1"/>
          </p:nvPr>
        </p:nvSpPr>
        <p:spPr>
          <a:xfrm>
            <a:off x="1133474" y="1857374"/>
            <a:ext cx="7991476" cy="425767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u="sng" dirty="0"/>
              <a:t>SCOPE TO LIBRARY</a:t>
            </a:r>
            <a:endParaRPr b="1" u="sng" dirty="0"/>
          </a:p>
          <a:p>
            <a:pPr marL="0" lvl="0" indent="0" algn="l" rtl="0">
              <a:spcBef>
                <a:spcPts val="1000"/>
              </a:spcBef>
              <a:spcAft>
                <a:spcPts val="0"/>
              </a:spcAft>
              <a:buNone/>
            </a:pPr>
            <a:r>
              <a:rPr lang="en-US" sz="2800" dirty="0"/>
              <a:t>Configuration Menu &gt; Fulfillment &gt; Locations &gt; Physical Locations</a:t>
            </a:r>
            <a:endParaRPr sz="2800" dirty="0"/>
          </a:p>
          <a:p>
            <a:pPr marL="0" lvl="0" indent="0" algn="l" rtl="0">
              <a:spcBef>
                <a:spcPts val="1000"/>
              </a:spcBef>
              <a:spcAft>
                <a:spcPts val="0"/>
              </a:spcAft>
              <a:buNone/>
            </a:pPr>
            <a:r>
              <a:rPr lang="en-US" sz="2800" dirty="0"/>
              <a:t>Add </a:t>
            </a:r>
            <a:r>
              <a:rPr lang="en-US" sz="2800" dirty="0" smtClean="0"/>
              <a:t>Location</a:t>
            </a:r>
          </a:p>
          <a:p>
            <a:pPr marL="0" lvl="0" indent="0" algn="l" rtl="0">
              <a:spcBef>
                <a:spcPts val="1000"/>
              </a:spcBef>
              <a:spcAft>
                <a:spcPts val="0"/>
              </a:spcAft>
              <a:buNone/>
            </a:pPr>
            <a:endParaRPr lang="en-US" sz="2800" dirty="0" smtClean="0"/>
          </a:p>
          <a:p>
            <a:pPr marL="0" lvl="0" indent="0" algn="l" rtl="0">
              <a:spcBef>
                <a:spcPts val="1000"/>
              </a:spcBef>
              <a:spcAft>
                <a:spcPts val="0"/>
              </a:spcAft>
              <a:buNone/>
            </a:pPr>
            <a:r>
              <a:rPr lang="en-US" sz="2800" dirty="0" smtClean="0"/>
              <a:t>Requires Fulfillment Administrator  role</a:t>
            </a:r>
            <a:endParaRPr sz="2800" dirty="0"/>
          </a:p>
          <a:p>
            <a:pPr marL="0" lvl="0" indent="0" algn="l" rtl="0">
              <a:spcBef>
                <a:spcPts val="1000"/>
              </a:spcBef>
              <a:spcAft>
                <a:spcPts val="0"/>
              </a:spcAft>
              <a:buNone/>
            </a:pPr>
            <a:endParaRPr sz="2800" dirty="0"/>
          </a:p>
          <a:p>
            <a:pPr marL="0" lvl="0" indent="0" algn="l" rtl="0">
              <a:spcBef>
                <a:spcPts val="1000"/>
              </a:spcBef>
              <a:spcAft>
                <a:spcPts val="200"/>
              </a:spcAft>
              <a:buNone/>
            </a:pPr>
            <a:r>
              <a:rPr lang="en-US" sz="2800" dirty="0"/>
              <a:t>Note: Multiple Locations can have the same external name</a:t>
            </a:r>
            <a:endParaRPr sz="2800" dirty="0"/>
          </a:p>
        </p:txBody>
      </p:sp>
      <p:pic>
        <p:nvPicPr>
          <p:cNvPr id="159" name="Google Shape;159;p23"/>
          <p:cNvPicPr preferRelativeResize="0"/>
          <p:nvPr/>
        </p:nvPicPr>
        <p:blipFill>
          <a:blip r:embed="rId3">
            <a:alphaModFix/>
          </a:blip>
          <a:stretch>
            <a:fillRect/>
          </a:stretch>
        </p:blipFill>
        <p:spPr>
          <a:xfrm>
            <a:off x="9285390" y="64650"/>
            <a:ext cx="2726761" cy="6793349"/>
          </a:xfrm>
          <a:prstGeom prst="rect">
            <a:avLst/>
          </a:prstGeom>
          <a:noFill/>
          <a:ln>
            <a:noFill/>
          </a:ln>
        </p:spPr>
      </p:pic>
    </p:spTree>
    <p:extLst>
      <p:ext uri="{BB962C8B-B14F-4D97-AF65-F5344CB8AC3E}">
        <p14:creationId xmlns:p14="http://schemas.microsoft.com/office/powerpoint/2010/main" val="173379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POLICIES</a:t>
            </a:r>
            <a:endParaRPr lang="en-US" dirty="0"/>
          </a:p>
        </p:txBody>
      </p:sp>
      <p:sp>
        <p:nvSpPr>
          <p:cNvPr id="3" name="Text Placeholder 2"/>
          <p:cNvSpPr>
            <a:spLocks noGrp="1"/>
          </p:cNvSpPr>
          <p:nvPr>
            <p:ph type="body" idx="1"/>
          </p:nvPr>
        </p:nvSpPr>
        <p:spPr/>
        <p:txBody>
          <a:bodyPr/>
          <a:lstStyle/>
          <a:p>
            <a:r>
              <a:rPr lang="en-US" dirty="0" smtClean="0"/>
              <a:t>When are they worth the effort?</a:t>
            </a:r>
            <a:endParaRPr lang="en-US" dirty="0"/>
          </a:p>
        </p:txBody>
      </p:sp>
    </p:spTree>
    <p:extLst>
      <p:ext uri="{BB962C8B-B14F-4D97-AF65-F5344CB8AC3E}">
        <p14:creationId xmlns:p14="http://schemas.microsoft.com/office/powerpoint/2010/main" val="3450496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Location</a:t>
            </a:r>
            <a:endParaRPr lang="en-US" dirty="0"/>
          </a:p>
        </p:txBody>
      </p:sp>
      <p:sp>
        <p:nvSpPr>
          <p:cNvPr id="3" name="Text Placeholder 2"/>
          <p:cNvSpPr>
            <a:spLocks noGrp="1"/>
          </p:cNvSpPr>
          <p:nvPr>
            <p:ph type="body" idx="1"/>
          </p:nvPr>
        </p:nvSpPr>
        <p:spPr>
          <a:xfrm>
            <a:off x="1276349" y="1562100"/>
            <a:ext cx="9915525" cy="1219200"/>
          </a:xfrm>
        </p:spPr>
        <p:txBody>
          <a:bodyPr/>
          <a:lstStyle/>
          <a:p>
            <a:r>
              <a:rPr lang="en-US" dirty="0" smtClean="0"/>
              <a:t>As long as no inventory is in the location, it’s as easy as selecting the location and deleting.</a:t>
            </a:r>
          </a:p>
          <a:p>
            <a:r>
              <a:rPr lang="en-US" dirty="0" smtClean="0"/>
              <a:t>Must move or delete all inventory before location can be deleted.</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973" y="4110777"/>
            <a:ext cx="10661304" cy="2461473"/>
          </a:xfrm>
          <a:prstGeom prst="rect">
            <a:avLst/>
          </a:prstGeom>
        </p:spPr>
      </p:pic>
    </p:spTree>
    <p:extLst>
      <p:ext uri="{BB962C8B-B14F-4D97-AF65-F5344CB8AC3E}">
        <p14:creationId xmlns:p14="http://schemas.microsoft.com/office/powerpoint/2010/main" val="2174646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Circ</a:t>
            </a:r>
            <a:r>
              <a:rPr lang="en-US" dirty="0" smtClean="0"/>
              <a:t>-created or On-the-fly records</a:t>
            </a:r>
            <a:endParaRPr lang="en-US" dirty="0"/>
          </a:p>
        </p:txBody>
      </p:sp>
      <p:sp>
        <p:nvSpPr>
          <p:cNvPr id="3" name="Text Placeholder 2"/>
          <p:cNvSpPr>
            <a:spLocks noGrp="1"/>
          </p:cNvSpPr>
          <p:nvPr>
            <p:ph type="body" idx="1"/>
          </p:nvPr>
        </p:nvSpPr>
        <p:spPr/>
        <p:txBody>
          <a:bodyPr/>
          <a:lstStyle/>
          <a:p>
            <a:r>
              <a:rPr lang="en-US" dirty="0" smtClean="0"/>
              <a:t>It’s so easy, even an administrator could do it.</a:t>
            </a:r>
            <a:endParaRPr lang="en-US" dirty="0"/>
          </a:p>
        </p:txBody>
      </p:sp>
    </p:spTree>
    <p:extLst>
      <p:ext uri="{BB962C8B-B14F-4D97-AF65-F5344CB8AC3E}">
        <p14:creationId xmlns:p14="http://schemas.microsoft.com/office/powerpoint/2010/main" val="32721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on-the-fly records</a:t>
            </a:r>
            <a:endParaRPr lang="en-US" dirty="0"/>
          </a:p>
        </p:txBody>
      </p:sp>
      <p:sp>
        <p:nvSpPr>
          <p:cNvPr id="5" name="Text Placeholder 4"/>
          <p:cNvSpPr>
            <a:spLocks noGrp="1"/>
          </p:cNvSpPr>
          <p:nvPr>
            <p:ph type="body" idx="1"/>
          </p:nvPr>
        </p:nvSpPr>
        <p:spPr>
          <a:xfrm>
            <a:off x="1637413" y="1733106"/>
            <a:ext cx="5582093" cy="4593267"/>
          </a:xfrm>
        </p:spPr>
        <p:txBody>
          <a:bodyPr/>
          <a:lstStyle/>
          <a:p>
            <a:r>
              <a:rPr lang="en-US" dirty="0"/>
              <a:t>Physical Inventory </a:t>
            </a:r>
            <a:r>
              <a:rPr lang="en-US" dirty="0" smtClean="0"/>
              <a:t>Operator role required (extended for delete).</a:t>
            </a:r>
          </a:p>
          <a:p>
            <a:r>
              <a:rPr lang="en-US" dirty="0" smtClean="0"/>
              <a:t>Can create from existing or new holdings.</a:t>
            </a:r>
          </a:p>
          <a:p>
            <a:r>
              <a:rPr lang="en-US" dirty="0" smtClean="0"/>
              <a:t>Easy to use interface.</a:t>
            </a:r>
          </a:p>
          <a:p>
            <a:r>
              <a:rPr lang="en-US" dirty="0" smtClean="0"/>
              <a:t>Only title and location required.</a:t>
            </a:r>
          </a:p>
          <a:p>
            <a:endParaRPr lang="en-US" dirty="0" smtClean="0"/>
          </a:p>
          <a:p>
            <a:endParaRPr lang="en-US" dirty="0"/>
          </a:p>
          <a:p>
            <a:endParaRPr lang="en-US" dirty="0"/>
          </a:p>
        </p:txBody>
      </p:sp>
      <p:pic>
        <p:nvPicPr>
          <p:cNvPr id="7" name="Picture 6"/>
          <p:cNvPicPr>
            <a:picLocks noChangeAspect="1"/>
          </p:cNvPicPr>
          <p:nvPr/>
        </p:nvPicPr>
        <p:blipFill>
          <a:blip r:embed="rId2"/>
          <a:stretch>
            <a:fillRect/>
          </a:stretch>
        </p:blipFill>
        <p:spPr>
          <a:xfrm>
            <a:off x="8916950" y="2171700"/>
            <a:ext cx="3076575" cy="4171950"/>
          </a:xfrm>
          <a:prstGeom prst="rect">
            <a:avLst/>
          </a:prstGeom>
        </p:spPr>
      </p:pic>
      <p:cxnSp>
        <p:nvCxnSpPr>
          <p:cNvPr id="9" name="Straight Arrow Connector 8"/>
          <p:cNvCxnSpPr/>
          <p:nvPr/>
        </p:nvCxnSpPr>
        <p:spPr>
          <a:xfrm flipH="1">
            <a:off x="10675089" y="5964866"/>
            <a:ext cx="967562" cy="3615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647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6298" y="0"/>
            <a:ext cx="9601200" cy="1485900"/>
          </a:xfrm>
        </p:spPr>
        <p:txBody>
          <a:bodyPr/>
          <a:lstStyle/>
          <a:p>
            <a:r>
              <a:rPr lang="en-US" dirty="0" smtClean="0"/>
              <a:t>Quick Cataloging Form</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866" y="814720"/>
            <a:ext cx="9030483" cy="5906012"/>
          </a:xfrm>
          <a:prstGeom prst="rect">
            <a:avLst/>
          </a:prstGeom>
        </p:spPr>
      </p:pic>
    </p:spTree>
    <p:extLst>
      <p:ext uri="{BB962C8B-B14F-4D97-AF65-F5344CB8AC3E}">
        <p14:creationId xmlns:p14="http://schemas.microsoft.com/office/powerpoint/2010/main" val="380389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Quick Cataloging Form Fields</a:t>
            </a:r>
            <a:endParaRPr lang="en-US" dirty="0"/>
          </a:p>
        </p:txBody>
      </p:sp>
      <p:sp>
        <p:nvSpPr>
          <p:cNvPr id="3" name="Text Placeholder 2"/>
          <p:cNvSpPr>
            <a:spLocks noGrp="1"/>
          </p:cNvSpPr>
          <p:nvPr>
            <p:ph type="body" idx="1"/>
          </p:nvPr>
        </p:nvSpPr>
        <p:spPr/>
        <p:txBody>
          <a:bodyPr/>
          <a:lstStyle/>
          <a:p>
            <a:r>
              <a:rPr lang="en-US" dirty="0" smtClean="0"/>
              <a:t>Placement of New Record (NZ is default)</a:t>
            </a:r>
          </a:p>
          <a:p>
            <a:r>
              <a:rPr lang="en-US" dirty="0" smtClean="0"/>
              <a:t>Title</a:t>
            </a:r>
          </a:p>
          <a:p>
            <a:r>
              <a:rPr lang="en-US" dirty="0" smtClean="0"/>
              <a:t>ISBN (required for all NZ records)</a:t>
            </a:r>
          </a:p>
          <a:p>
            <a:r>
              <a:rPr lang="en-US" dirty="0" smtClean="0"/>
              <a:t>Course Restricted</a:t>
            </a:r>
          </a:p>
          <a:p>
            <a:r>
              <a:rPr lang="en-US" dirty="0" smtClean="0"/>
              <a:t>Suppress From Discovery</a:t>
            </a:r>
          </a:p>
          <a:p>
            <a:r>
              <a:rPr lang="en-US" dirty="0" smtClean="0"/>
              <a:t>Note</a:t>
            </a:r>
          </a:p>
        </p:txBody>
      </p:sp>
    </p:spTree>
    <p:extLst>
      <p:ext uri="{BB962C8B-B14F-4D97-AF65-F5344CB8AC3E}">
        <p14:creationId xmlns:p14="http://schemas.microsoft.com/office/powerpoint/2010/main" val="10136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765025" y="1301360"/>
            <a:ext cx="9612900" cy="2852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r>
              <a:rPr lang="en-US" dirty="0" smtClean="0"/>
              <a:t>Troubleshooting Policy Issues</a:t>
            </a:r>
            <a:endParaRPr dirty="0"/>
          </a:p>
        </p:txBody>
      </p:sp>
      <p:sp>
        <p:nvSpPr>
          <p:cNvPr id="200" name="Google Shape;200;p30"/>
          <p:cNvSpPr txBox="1">
            <a:spLocks noGrp="1"/>
          </p:cNvSpPr>
          <p:nvPr>
            <p:ph type="body" idx="1"/>
          </p:nvPr>
        </p:nvSpPr>
        <p:spPr>
          <a:xfrm>
            <a:off x="765025" y="4216328"/>
            <a:ext cx="9612900" cy="11433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en-US" dirty="0" smtClean="0"/>
              <a:t>Fulfillment Configuration Utility</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Google Shape;210;p32"/>
          <p:cNvSpPr txBox="1">
            <a:spLocks noGrp="1"/>
          </p:cNvSpPr>
          <p:nvPr>
            <p:ph type="title"/>
          </p:nvPr>
        </p:nvSpPr>
        <p:spPr>
          <a:xfrm>
            <a:off x="1009650" y="258838"/>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Fulfillment Configuration Utility</a:t>
            </a:r>
            <a:endParaRPr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185" y="1198004"/>
            <a:ext cx="6927180" cy="554784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accent1"/>
              </a:buClr>
              <a:buSzPts val="7200"/>
              <a:buFont typeface="Libre Franklin"/>
              <a:buNone/>
            </a:pPr>
            <a:r>
              <a:rPr lang="en-US"/>
              <a:t>QUESTIONS? </a:t>
            </a:r>
            <a:endParaRPr/>
          </a:p>
        </p:txBody>
      </p:sp>
      <p:sp>
        <p:nvSpPr>
          <p:cNvPr id="234" name="Google Shape;234;p36"/>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lt2"/>
              </a:buClr>
              <a:buSzPts val="2400"/>
              <a:buNone/>
            </a:pPr>
            <a:r>
              <a:rPr lang="en-US"/>
              <a:t>Thanks!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09" y="233218"/>
            <a:ext cx="9601200" cy="1485900"/>
          </a:xfrm>
        </p:spPr>
        <p:txBody>
          <a:bodyPr/>
          <a:lstStyle/>
          <a:p>
            <a:r>
              <a:rPr lang="en-US" dirty="0" smtClean="0"/>
              <a:t>Item Policies: Don’t I have a lot already?</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72" y="1919953"/>
            <a:ext cx="10187709" cy="4194231"/>
          </a:xfrm>
          <a:prstGeom prst="rect">
            <a:avLst/>
          </a:prstGeom>
        </p:spPr>
      </p:pic>
    </p:spTree>
    <p:extLst>
      <p:ext uri="{BB962C8B-B14F-4D97-AF65-F5344CB8AC3E}">
        <p14:creationId xmlns:p14="http://schemas.microsoft.com/office/powerpoint/2010/main" val="330555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Alma Item Policies Were Likely Migrated </a:t>
            </a:r>
            <a:r>
              <a:rPr lang="en-US" smtClean="0"/>
              <a:t>from Aleph.</a:t>
            </a:r>
            <a:endParaRPr lang="en-US"/>
          </a:p>
        </p:txBody>
      </p:sp>
      <p:sp>
        <p:nvSpPr>
          <p:cNvPr id="3" name="Text Placeholder 2"/>
          <p:cNvSpPr>
            <a:spLocks noGrp="1"/>
          </p:cNvSpPr>
          <p:nvPr>
            <p:ph type="body" idx="1"/>
          </p:nvPr>
        </p:nvSpPr>
        <p:spPr/>
        <p:txBody>
          <a:bodyPr/>
          <a:lstStyle/>
          <a:p>
            <a:r>
              <a:rPr lang="en-US" dirty="0" smtClean="0"/>
              <a:t>Item statuses in Aleph migrated as Item Policies.</a:t>
            </a:r>
          </a:p>
          <a:p>
            <a:r>
              <a:rPr lang="en-US" dirty="0" smtClean="0"/>
              <a:t>But, these item policies don’t have any TOUs or Fulfillment Unit Rules attached.</a:t>
            </a:r>
          </a:p>
          <a:p>
            <a:r>
              <a:rPr lang="en-US" dirty="0" smtClean="0"/>
              <a:t>Most of these item policies are not needed as they’re handled by locations, and can be deleted.  But, deletion should be done after cutover.</a:t>
            </a:r>
            <a:endParaRPr lang="en-US" dirty="0"/>
          </a:p>
        </p:txBody>
      </p:sp>
    </p:spTree>
    <p:extLst>
      <p:ext uri="{BB962C8B-B14F-4D97-AF65-F5344CB8AC3E}">
        <p14:creationId xmlns:p14="http://schemas.microsoft.com/office/powerpoint/2010/main" val="250850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Item Level Policies</a:t>
            </a:r>
            <a:endParaRPr/>
          </a:p>
        </p:txBody>
      </p:sp>
      <p:sp>
        <p:nvSpPr>
          <p:cNvPr id="211" name="Google Shape;211;p32"/>
          <p:cNvSpPr txBox="1">
            <a:spLocks noGrp="1"/>
          </p:cNvSpPr>
          <p:nvPr>
            <p:ph type="body" idx="1"/>
          </p:nvPr>
        </p:nvSpPr>
        <p:spPr>
          <a:xfrm>
            <a:off x="1371599" y="1428750"/>
            <a:ext cx="10681855" cy="375285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dirty="0"/>
              <a:t>Item policies create exception rules in the fulfillment unit rules so that specific items in a certain location will circulate differently than the typical items stored in this </a:t>
            </a:r>
            <a:r>
              <a:rPr lang="en-US" dirty="0" smtClean="0"/>
              <a:t>location.</a:t>
            </a:r>
          </a:p>
          <a:p>
            <a:pPr marL="457200" lvl="0" indent="-342900" algn="l" rtl="0">
              <a:spcBef>
                <a:spcPts val="1000"/>
              </a:spcBef>
              <a:spcAft>
                <a:spcPts val="0"/>
              </a:spcAft>
              <a:buSzPts val="1800"/>
              <a:buChar char="■"/>
            </a:pPr>
            <a:r>
              <a:rPr lang="en-US" dirty="0" smtClean="0"/>
              <a:t>Or, put another way, if you don’t have enough items that have different policies to create  another location, this is a way to manage and apply their TOUs.  </a:t>
            </a:r>
            <a:r>
              <a:rPr lang="en-US" dirty="0"/>
              <a:t/>
            </a:r>
            <a:br>
              <a:rPr lang="en-US" dirty="0"/>
            </a:br>
            <a:endParaRPr dirty="0"/>
          </a:p>
          <a:p>
            <a:pPr marL="457200" lvl="0" indent="-342900" algn="l" rtl="0">
              <a:spcBef>
                <a:spcPts val="0"/>
              </a:spcBef>
              <a:spcAft>
                <a:spcPts val="0"/>
              </a:spcAft>
              <a:buSzPts val="1800"/>
              <a:buChar char="■"/>
            </a:pPr>
            <a:r>
              <a:rPr lang="en-US" b="1" dirty="0"/>
              <a:t>Institution-Level ONLY</a:t>
            </a:r>
            <a:endParaRPr b="1" dirty="0"/>
          </a:p>
        </p:txBody>
      </p:sp>
    </p:spTree>
    <p:extLst>
      <p:ext uri="{BB962C8B-B14F-4D97-AF65-F5344CB8AC3E}">
        <p14:creationId xmlns:p14="http://schemas.microsoft.com/office/powerpoint/2010/main" val="124569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Item Policies</a:t>
            </a:r>
            <a:endParaRPr lang="en-US" dirty="0"/>
          </a:p>
        </p:txBody>
      </p:sp>
      <p:sp>
        <p:nvSpPr>
          <p:cNvPr id="5" name="Text Placeholder 4"/>
          <p:cNvSpPr>
            <a:spLocks noGrp="1"/>
          </p:cNvSpPr>
          <p:nvPr>
            <p:ph type="body" idx="1"/>
          </p:nvPr>
        </p:nvSpPr>
        <p:spPr>
          <a:xfrm>
            <a:off x="1371600" y="1410434"/>
            <a:ext cx="4443984" cy="823912"/>
          </a:xfrm>
        </p:spPr>
        <p:txBody>
          <a:bodyPr/>
          <a:lstStyle/>
          <a:p>
            <a:r>
              <a:rPr lang="en-US" dirty="0" smtClean="0"/>
              <a:t>Pros</a:t>
            </a:r>
            <a:endParaRPr lang="en-US" dirty="0"/>
          </a:p>
        </p:txBody>
      </p:sp>
      <p:sp>
        <p:nvSpPr>
          <p:cNvPr id="6" name="Text Placeholder 5"/>
          <p:cNvSpPr>
            <a:spLocks noGrp="1"/>
          </p:cNvSpPr>
          <p:nvPr>
            <p:ph type="body" idx="2"/>
          </p:nvPr>
        </p:nvSpPr>
        <p:spPr>
          <a:xfrm>
            <a:off x="1371600" y="2325086"/>
            <a:ext cx="4443984" cy="2562193"/>
          </a:xfrm>
        </p:spPr>
        <p:txBody>
          <a:bodyPr/>
          <a:lstStyle/>
          <a:p>
            <a:r>
              <a:rPr lang="en-US" dirty="0"/>
              <a:t>Can get granular with </a:t>
            </a:r>
            <a:r>
              <a:rPr lang="en-US" dirty="0" smtClean="0"/>
              <a:t>TOUs.</a:t>
            </a:r>
            <a:endParaRPr lang="en-US" dirty="0"/>
          </a:p>
          <a:p>
            <a:r>
              <a:rPr lang="en-US" dirty="0"/>
              <a:t>Flexibility with changing </a:t>
            </a:r>
            <a:r>
              <a:rPr lang="en-US" dirty="0" smtClean="0"/>
              <a:t>TOUs for </a:t>
            </a:r>
            <a:r>
              <a:rPr lang="en-US" dirty="0"/>
              <a:t>only these items</a:t>
            </a:r>
            <a:r>
              <a:rPr lang="en-US" dirty="0" smtClean="0"/>
              <a:t>.</a:t>
            </a:r>
          </a:p>
          <a:p>
            <a:r>
              <a:rPr lang="en-US" dirty="0" smtClean="0"/>
              <a:t>Reduce number of locations needed.</a:t>
            </a:r>
            <a:endParaRPr lang="en-US" dirty="0"/>
          </a:p>
        </p:txBody>
      </p:sp>
      <p:sp>
        <p:nvSpPr>
          <p:cNvPr id="7" name="Text Placeholder 6"/>
          <p:cNvSpPr>
            <a:spLocks noGrp="1"/>
          </p:cNvSpPr>
          <p:nvPr>
            <p:ph type="body" idx="3"/>
          </p:nvPr>
        </p:nvSpPr>
        <p:spPr>
          <a:xfrm>
            <a:off x="6525014" y="1347788"/>
            <a:ext cx="4443984" cy="823912"/>
          </a:xfrm>
        </p:spPr>
        <p:txBody>
          <a:bodyPr/>
          <a:lstStyle/>
          <a:p>
            <a:r>
              <a:rPr lang="en-US" dirty="0" smtClean="0"/>
              <a:t>Cons</a:t>
            </a:r>
            <a:endParaRPr lang="en-US" dirty="0"/>
          </a:p>
        </p:txBody>
      </p:sp>
      <p:sp>
        <p:nvSpPr>
          <p:cNvPr id="8" name="Text Placeholder 7"/>
          <p:cNvSpPr>
            <a:spLocks noGrp="1"/>
          </p:cNvSpPr>
          <p:nvPr>
            <p:ph type="body" idx="4"/>
          </p:nvPr>
        </p:nvSpPr>
        <p:spPr>
          <a:xfrm>
            <a:off x="6525013" y="2325086"/>
            <a:ext cx="5223963" cy="4075714"/>
          </a:xfrm>
        </p:spPr>
        <p:txBody>
          <a:bodyPr/>
          <a:lstStyle/>
          <a:p>
            <a:r>
              <a:rPr lang="en-US" dirty="0" smtClean="0"/>
              <a:t>Needs to be added to each item.</a:t>
            </a:r>
          </a:p>
          <a:p>
            <a:r>
              <a:rPr lang="en-US" dirty="0" smtClean="0"/>
              <a:t>Same amt. of set up as a location.</a:t>
            </a:r>
          </a:p>
          <a:p>
            <a:r>
              <a:rPr lang="en-US" dirty="0" smtClean="0"/>
              <a:t>Adds more complexity to fulfillment units.</a:t>
            </a:r>
          </a:p>
          <a:p>
            <a:endParaRPr lang="en-US" dirty="0" smtClean="0"/>
          </a:p>
        </p:txBody>
      </p:sp>
    </p:spTree>
    <p:extLst>
      <p:ext uri="{BB962C8B-B14F-4D97-AF65-F5344CB8AC3E}">
        <p14:creationId xmlns:p14="http://schemas.microsoft.com/office/powerpoint/2010/main" val="297765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Basic Process of Item Policy </a:t>
            </a:r>
            <a:endParaRPr lang="en-US" dirty="0"/>
          </a:p>
        </p:txBody>
      </p:sp>
      <p:graphicFrame>
        <p:nvGraphicFramePr>
          <p:cNvPr id="9" name="Diagram 8"/>
          <p:cNvGraphicFramePr/>
          <p:nvPr>
            <p:extLst>
              <p:ext uri="{D42A27DB-BD31-4B8C-83A1-F6EECF244321}">
                <p14:modId xmlns:p14="http://schemas.microsoft.com/office/powerpoint/2010/main" val="2915924178"/>
              </p:ext>
            </p:extLst>
          </p:nvPr>
        </p:nvGraphicFramePr>
        <p:xfrm>
          <a:off x="1078992" y="1344168"/>
          <a:ext cx="10680192"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77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do I configure item policies?</a:t>
            </a:r>
            <a:endParaRPr/>
          </a:p>
        </p:txBody>
      </p:sp>
      <p:sp>
        <p:nvSpPr>
          <p:cNvPr id="217" name="Google Shape;217;p33"/>
          <p:cNvSpPr txBox="1">
            <a:spLocks noGrp="1"/>
          </p:cNvSpPr>
          <p:nvPr>
            <p:ph type="body" idx="1"/>
          </p:nvPr>
        </p:nvSpPr>
        <p:spPr>
          <a:xfrm>
            <a:off x="1371600" y="2286000"/>
            <a:ext cx="9601200" cy="35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Configuration Menu &gt; Fulfillment &gt; Physical Fulfillment &gt; Item Policy</a:t>
            </a:r>
            <a:endParaRPr/>
          </a:p>
          <a:p>
            <a:pPr marL="0" lvl="0" indent="0" algn="l" rtl="0">
              <a:spcBef>
                <a:spcPts val="1000"/>
              </a:spcBef>
              <a:spcAft>
                <a:spcPts val="0"/>
              </a:spcAft>
              <a:buNone/>
            </a:pPr>
            <a:endParaRPr/>
          </a:p>
          <a:p>
            <a:pPr marL="0" lvl="0" indent="0" algn="l" rtl="0">
              <a:spcBef>
                <a:spcPts val="1000"/>
              </a:spcBef>
              <a:spcAft>
                <a:spcPts val="200"/>
              </a:spcAft>
              <a:buNone/>
            </a:pPr>
            <a:r>
              <a:rPr lang="en-US"/>
              <a:t>Only </a:t>
            </a:r>
            <a:r>
              <a:rPr lang="en-US" i="1"/>
              <a:t>Fulfillment Administrator</a:t>
            </a:r>
            <a:r>
              <a:rPr lang="en-US"/>
              <a:t> can do this.</a:t>
            </a:r>
            <a:endParaRPr/>
          </a:p>
        </p:txBody>
      </p:sp>
    </p:spTree>
    <p:extLst>
      <p:ext uri="{BB962C8B-B14F-4D97-AF65-F5344CB8AC3E}">
        <p14:creationId xmlns:p14="http://schemas.microsoft.com/office/powerpoint/2010/main" val="561848795"/>
      </p:ext>
    </p:extLst>
  </p:cSld>
  <p:clrMapOvr>
    <a:masterClrMapping/>
  </p:clrMapOvr>
</p:sld>
</file>

<file path=ppt/theme/theme1.xml><?xml version="1.0" encoding="utf-8"?>
<a:theme xmlns:a="http://schemas.openxmlformats.org/drawingml/2006/main" name="Crop">
  <a:themeElements>
    <a:clrScheme name="SLC">
      <a:dk1>
        <a:srgbClr val="848687"/>
      </a:dk1>
      <a:lt1>
        <a:srgbClr val="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SLC">
      <a:dk1>
        <a:srgbClr val="848687"/>
      </a:dk1>
      <a:lt1>
        <a:srgbClr val="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925</Words>
  <Application>Microsoft Office PowerPoint</Application>
  <PresentationFormat>Widescreen</PresentationFormat>
  <Paragraphs>133</Paragraphs>
  <Slides>37</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Libre Franklin</vt:lpstr>
      <vt:lpstr>Crop</vt:lpstr>
      <vt:lpstr>Crop</vt:lpstr>
      <vt:lpstr>FULFILLMENT CONFIGURATION: ITEM POLICIES, CALENDAR MANAGEMENT, ADDING LOCATIONS, AND CIRC CREATED RECORDS</vt:lpstr>
      <vt:lpstr>Today’s Agenda</vt:lpstr>
      <vt:lpstr>ITEM POLICIES</vt:lpstr>
      <vt:lpstr>Item Policies: Don’t I have a lot already?</vt:lpstr>
      <vt:lpstr>Current Alma Item Policies Were Likely Migrated from Aleph.</vt:lpstr>
      <vt:lpstr>Item Level Policies</vt:lpstr>
      <vt:lpstr>Pros and Cons of Item Policies</vt:lpstr>
      <vt:lpstr>Basic Process of Item Policy </vt:lpstr>
      <vt:lpstr>How do I configure item policies?</vt:lpstr>
      <vt:lpstr>How do I apply an item level policy?</vt:lpstr>
      <vt:lpstr>How do I apply item policies in bulk?</vt:lpstr>
      <vt:lpstr>Change Physical Item Job can apply item policy in batch.</vt:lpstr>
      <vt:lpstr>An item policy needs to then be linked to the rest of the Fulfillment Unit. </vt:lpstr>
      <vt:lpstr>Item Policy Use Case Example</vt:lpstr>
      <vt:lpstr>Discussion </vt:lpstr>
      <vt:lpstr>OPEN HOURS/CALENDAR MANAGEMENT</vt:lpstr>
      <vt:lpstr>Roles Needed to Manage Calendar</vt:lpstr>
      <vt:lpstr>Where should I make calendar changes?</vt:lpstr>
      <vt:lpstr>Record types</vt:lpstr>
      <vt:lpstr>Calendar Entry Record Types</vt:lpstr>
      <vt:lpstr>Events Configuration</vt:lpstr>
      <vt:lpstr>Events can be used in TOU for due date</vt:lpstr>
      <vt:lpstr>Events Use Case</vt:lpstr>
      <vt:lpstr>Exceptions</vt:lpstr>
      <vt:lpstr>Check full calendar to make sure that change to calendar is saved.</vt:lpstr>
      <vt:lpstr>Pro Tip: Turn off the Due Date Correction Job </vt:lpstr>
      <vt:lpstr>Discussion</vt:lpstr>
      <vt:lpstr>Physical Locations</vt:lpstr>
      <vt:lpstr>How do I add a physical location?</vt:lpstr>
      <vt:lpstr>Deleting a Location</vt:lpstr>
      <vt:lpstr>Circ-created or On-the-fly records</vt:lpstr>
      <vt:lpstr>Creating on-the-fly records</vt:lpstr>
      <vt:lpstr>Quick Cataloging Form</vt:lpstr>
      <vt:lpstr>Important Quick Cataloging Form Fields</vt:lpstr>
      <vt:lpstr>Troubleshooting Policy Issues</vt:lpstr>
      <vt:lpstr>Fulfillment Configuration Utility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FULFILLMENT CONFIGURATION: ITEM POLICIES, CALENDAR MANAGEMENT, ADDING LOCATIONS, AND CIRC CREATED RECORDS</dc:title>
  <dc:creator>sprittin</dc:creator>
  <cp:lastModifiedBy>Pritting, Shannon</cp:lastModifiedBy>
  <cp:revision>29</cp:revision>
  <dcterms:modified xsi:type="dcterms:W3CDTF">2019-05-06T12:55:18Z</dcterms:modified>
</cp:coreProperties>
</file>