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41"/>
  </p:notesMasterIdLst>
  <p:sldIdLst>
    <p:sldId id="257" r:id="rId3"/>
    <p:sldId id="2500" r:id="rId4"/>
    <p:sldId id="2452" r:id="rId5"/>
    <p:sldId id="2474" r:id="rId6"/>
    <p:sldId id="2509" r:id="rId7"/>
    <p:sldId id="2455" r:id="rId8"/>
    <p:sldId id="2486" r:id="rId9"/>
    <p:sldId id="2466" r:id="rId10"/>
    <p:sldId id="2449" r:id="rId11"/>
    <p:sldId id="2472" r:id="rId12"/>
    <p:sldId id="2493" r:id="rId13"/>
    <p:sldId id="2487" r:id="rId14"/>
    <p:sldId id="2445" r:id="rId15"/>
    <p:sldId id="2488" r:id="rId16"/>
    <p:sldId id="1478" r:id="rId17"/>
    <p:sldId id="2478" r:id="rId18"/>
    <p:sldId id="2450" r:id="rId19"/>
    <p:sldId id="2473" r:id="rId20"/>
    <p:sldId id="2491" r:id="rId21"/>
    <p:sldId id="2494" r:id="rId22"/>
    <p:sldId id="2495" r:id="rId23"/>
    <p:sldId id="2508" r:id="rId24"/>
    <p:sldId id="2480" r:id="rId25"/>
    <p:sldId id="2481" r:id="rId26"/>
    <p:sldId id="258" r:id="rId27"/>
    <p:sldId id="2510" r:id="rId28"/>
    <p:sldId id="2492" r:id="rId29"/>
    <p:sldId id="2497" r:id="rId30"/>
    <p:sldId id="1485" r:id="rId31"/>
    <p:sldId id="2499" r:id="rId32"/>
    <p:sldId id="325" r:id="rId33"/>
    <p:sldId id="1482" r:id="rId34"/>
    <p:sldId id="2484" r:id="rId35"/>
    <p:sldId id="2511" r:id="rId36"/>
    <p:sldId id="2513" r:id="rId37"/>
    <p:sldId id="2512" r:id="rId38"/>
    <p:sldId id="2498" r:id="rId39"/>
    <p:sldId id="274"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FD8180-A9C4-6BA4-7B7C-990B5AA58BDB}" name="Pamela Roach" initials="PR" userId="550678dd2ab45105" providerId="Windows Live"/>
  <p188:author id="{AA1299F7-0D4E-B730-BC2B-1766AE5FA609}" name="Granstrand, Luciana" initials="GL" userId="S::Luciana.Granstrand@ct.gov::8bb03e0c-094b-4b9e-90bd-096efaa58b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FD9"/>
    <a:srgbClr val="91FD7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1" autoAdjust="0"/>
    <p:restoredTop sz="94703" autoAdjust="0"/>
  </p:normalViewPr>
  <p:slideViewPr>
    <p:cSldViewPr snapToGrid="0">
      <p:cViewPr varScale="1">
        <p:scale>
          <a:sx n="106" d="100"/>
          <a:sy n="106" d="100"/>
        </p:scale>
        <p:origin x="51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69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000" b="1" dirty="0"/>
              <a:t>Total Waste After Food Scrap Program</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610305958132045E-2"/>
          <c:y val="0.1234440992632611"/>
          <c:w val="0.96457326892109496"/>
          <c:h val="0.74679627277862581"/>
        </c:manualLayout>
      </c:layout>
      <c:barChart>
        <c:barDir val="col"/>
        <c:grouping val="clustered"/>
        <c:varyColors val="0"/>
        <c:ser>
          <c:idx val="0"/>
          <c:order val="0"/>
          <c:tx>
            <c:strRef>
              <c:f>Sheet1!$B$1</c:f>
              <c:strCache>
                <c:ptCount val="1"/>
                <c:pt idx="0">
                  <c:v>2020</c:v>
                </c:pt>
              </c:strCache>
            </c:strRef>
          </c:tx>
          <c:spPr>
            <a:solidFill>
              <a:schemeClr val="accent1"/>
            </a:solidFill>
            <a:ln>
              <a:noFill/>
            </a:ln>
            <a:effectLst/>
          </c:spPr>
          <c:invertIfNegative val="0"/>
          <c:cat>
            <c:strRef>
              <c:f>Sheet1!$A$2</c:f>
              <c:strCache>
                <c:ptCount val="1"/>
                <c:pt idx="0">
                  <c:v>Waste</c:v>
                </c:pt>
              </c:strCache>
            </c:strRef>
          </c:cat>
          <c:val>
            <c:numRef>
              <c:f>Sheet1!$B$2</c:f>
              <c:numCache>
                <c:formatCode>0</c:formatCode>
                <c:ptCount val="1"/>
                <c:pt idx="0">
                  <c:v>147504.12722678611</c:v>
                </c:pt>
              </c:numCache>
            </c:numRef>
          </c:val>
          <c:extLst>
            <c:ext xmlns:c16="http://schemas.microsoft.com/office/drawing/2014/chart" uri="{C3380CC4-5D6E-409C-BE32-E72D297353CC}">
              <c16:uniqueId val="{00000000-76AA-B94A-9800-6A96A47A8057}"/>
            </c:ext>
          </c:extLst>
        </c:ser>
        <c:ser>
          <c:idx val="1"/>
          <c:order val="1"/>
          <c:tx>
            <c:strRef>
              <c:f>Sheet1!$C$1</c:f>
              <c:strCache>
                <c:ptCount val="1"/>
                <c:pt idx="0">
                  <c:v>Transfer Station Drop Off</c:v>
                </c:pt>
              </c:strCache>
            </c:strRef>
          </c:tx>
          <c:spPr>
            <a:solidFill>
              <a:schemeClr val="accent4">
                <a:lumMod val="75000"/>
              </a:schemeClr>
            </a:solidFill>
            <a:ln>
              <a:noFill/>
            </a:ln>
            <a:effectLst/>
          </c:spPr>
          <c:invertIfNegative val="0"/>
          <c:cat>
            <c:strRef>
              <c:f>Sheet1!$A$2</c:f>
              <c:strCache>
                <c:ptCount val="1"/>
                <c:pt idx="0">
                  <c:v>Waste</c:v>
                </c:pt>
              </c:strCache>
            </c:strRef>
          </c:cat>
          <c:val>
            <c:numRef>
              <c:f>Sheet1!$C$2</c:f>
              <c:numCache>
                <c:formatCode>0</c:formatCode>
                <c:ptCount val="1"/>
                <c:pt idx="0">
                  <c:v>145824.69698386686</c:v>
                </c:pt>
              </c:numCache>
            </c:numRef>
          </c:val>
          <c:extLst>
            <c:ext xmlns:c16="http://schemas.microsoft.com/office/drawing/2014/chart" uri="{C3380CC4-5D6E-409C-BE32-E72D297353CC}">
              <c16:uniqueId val="{00000001-76AA-B94A-9800-6A96A47A8057}"/>
            </c:ext>
          </c:extLst>
        </c:ser>
        <c:ser>
          <c:idx val="2"/>
          <c:order val="2"/>
          <c:tx>
            <c:strRef>
              <c:f>Sheet1!$D$1</c:f>
              <c:strCache>
                <c:ptCount val="1"/>
                <c:pt idx="0">
                  <c:v>Voluntary Curbside</c:v>
                </c:pt>
              </c:strCache>
            </c:strRef>
          </c:tx>
          <c:spPr>
            <a:solidFill>
              <a:schemeClr val="bg2">
                <a:lumMod val="40000"/>
                <a:lumOff val="60000"/>
              </a:schemeClr>
            </a:solidFill>
            <a:ln>
              <a:noFill/>
            </a:ln>
            <a:effectLst/>
          </c:spPr>
          <c:invertIfNegative val="0"/>
          <c:cat>
            <c:strRef>
              <c:f>Sheet1!$A$2</c:f>
              <c:strCache>
                <c:ptCount val="1"/>
                <c:pt idx="0">
                  <c:v>Waste</c:v>
                </c:pt>
              </c:strCache>
            </c:strRef>
          </c:cat>
          <c:val>
            <c:numRef>
              <c:f>Sheet1!$D$2</c:f>
              <c:numCache>
                <c:formatCode>0</c:formatCode>
                <c:ptCount val="1"/>
                <c:pt idx="0">
                  <c:v>143030</c:v>
                </c:pt>
              </c:numCache>
            </c:numRef>
          </c:val>
          <c:extLst>
            <c:ext xmlns:c16="http://schemas.microsoft.com/office/drawing/2014/chart" uri="{C3380CC4-5D6E-409C-BE32-E72D297353CC}">
              <c16:uniqueId val="{00000002-76AA-B94A-9800-6A96A47A8057}"/>
            </c:ext>
          </c:extLst>
        </c:ser>
        <c:ser>
          <c:idx val="3"/>
          <c:order val="3"/>
          <c:tx>
            <c:strRef>
              <c:f>Sheet1!$E$1</c:f>
              <c:strCache>
                <c:ptCount val="1"/>
                <c:pt idx="0">
                  <c:v>Municipal Curbside</c:v>
                </c:pt>
              </c:strCache>
            </c:strRef>
          </c:tx>
          <c:spPr>
            <a:solidFill>
              <a:schemeClr val="accent6">
                <a:lumMod val="75000"/>
              </a:schemeClr>
            </a:solidFill>
            <a:ln>
              <a:noFill/>
            </a:ln>
            <a:effectLst/>
          </c:spPr>
          <c:invertIfNegative val="0"/>
          <c:cat>
            <c:strRef>
              <c:f>Sheet1!$A$2</c:f>
              <c:strCache>
                <c:ptCount val="1"/>
                <c:pt idx="0">
                  <c:v>Waste</c:v>
                </c:pt>
              </c:strCache>
            </c:strRef>
          </c:cat>
          <c:val>
            <c:numRef>
              <c:f>Sheet1!$E$2</c:f>
              <c:numCache>
                <c:formatCode>0</c:formatCode>
                <c:ptCount val="1"/>
                <c:pt idx="0">
                  <c:v>125000</c:v>
                </c:pt>
              </c:numCache>
            </c:numRef>
          </c:val>
          <c:extLst>
            <c:ext xmlns:c16="http://schemas.microsoft.com/office/drawing/2014/chart" uri="{C3380CC4-5D6E-409C-BE32-E72D297353CC}">
              <c16:uniqueId val="{00000003-76AA-B94A-9800-6A96A47A8057}"/>
            </c:ext>
          </c:extLst>
        </c:ser>
        <c:ser>
          <c:idx val="4"/>
          <c:order val="4"/>
          <c:tx>
            <c:strRef>
              <c:f>Sheet1!$F$1</c:f>
              <c:strCache>
                <c:ptCount val="1"/>
                <c:pt idx="0">
                  <c:v>Muncipal Curbside + UBP</c:v>
                </c:pt>
              </c:strCache>
            </c:strRef>
          </c:tx>
          <c:spPr>
            <a:solidFill>
              <a:srgbClr val="92D050"/>
            </a:solidFill>
            <a:ln>
              <a:noFill/>
            </a:ln>
            <a:effectLst/>
          </c:spPr>
          <c:invertIfNegative val="0"/>
          <c:cat>
            <c:strRef>
              <c:f>Sheet1!$A$2</c:f>
              <c:strCache>
                <c:ptCount val="1"/>
                <c:pt idx="0">
                  <c:v>Waste</c:v>
                </c:pt>
              </c:strCache>
            </c:strRef>
          </c:cat>
          <c:val>
            <c:numRef>
              <c:f>Sheet1!$F$2</c:f>
              <c:numCache>
                <c:formatCode>0</c:formatCode>
                <c:ptCount val="1"/>
                <c:pt idx="0">
                  <c:v>46817.095452707137</c:v>
                </c:pt>
              </c:numCache>
            </c:numRef>
          </c:val>
          <c:extLst>
            <c:ext xmlns:c16="http://schemas.microsoft.com/office/drawing/2014/chart" uri="{C3380CC4-5D6E-409C-BE32-E72D297353CC}">
              <c16:uniqueId val="{00000004-76AA-B94A-9800-6A96A47A8057}"/>
            </c:ext>
          </c:extLst>
        </c:ser>
        <c:dLbls>
          <c:showLegendKey val="0"/>
          <c:showVal val="0"/>
          <c:showCatName val="0"/>
          <c:showSerName val="0"/>
          <c:showPercent val="0"/>
          <c:showBubbleSize val="0"/>
        </c:dLbls>
        <c:gapWidth val="219"/>
        <c:overlap val="-27"/>
        <c:axId val="1624901936"/>
        <c:axId val="1697518176"/>
      </c:barChart>
      <c:catAx>
        <c:axId val="1624901936"/>
        <c:scaling>
          <c:orientation val="minMax"/>
        </c:scaling>
        <c:delete val="1"/>
        <c:axPos val="b"/>
        <c:numFmt formatCode="General" sourceLinked="1"/>
        <c:majorTickMark val="none"/>
        <c:minorTickMark val="none"/>
        <c:tickLblPos val="nextTo"/>
        <c:crossAx val="1697518176"/>
        <c:crosses val="autoZero"/>
        <c:auto val="1"/>
        <c:lblAlgn val="ctr"/>
        <c:lblOffset val="100"/>
        <c:noMultiLvlLbl val="0"/>
      </c:catAx>
      <c:valAx>
        <c:axId val="1697518176"/>
        <c:scaling>
          <c:orientation val="minMax"/>
        </c:scaling>
        <c:delete val="1"/>
        <c:axPos val="l"/>
        <c:numFmt formatCode="0" sourceLinked="1"/>
        <c:majorTickMark val="none"/>
        <c:minorTickMark val="none"/>
        <c:tickLblPos val="nextTo"/>
        <c:crossAx val="1624901936"/>
        <c:crosses val="autoZero"/>
        <c:crossBetween val="between"/>
      </c:valAx>
      <c:spPr>
        <a:noFill/>
        <a:ln>
          <a:noFill/>
        </a:ln>
        <a:effectLst/>
      </c:spPr>
    </c:plotArea>
    <c:legend>
      <c:legendPos val="b"/>
      <c:layout>
        <c:manualLayout>
          <c:xMode val="edge"/>
          <c:yMode val="edge"/>
          <c:x val="0.05"/>
          <c:y val="0.90818272448612347"/>
          <c:w val="0.9"/>
          <c:h val="5.971220806106075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0.58651</cdr:x>
      <cdr:y>0.29665</cdr:y>
    </cdr:from>
    <cdr:to>
      <cdr:x>0.71398</cdr:x>
      <cdr:y>0.81299</cdr:y>
    </cdr:to>
    <cdr:sp macro="" textlink="">
      <cdr:nvSpPr>
        <cdr:cNvPr id="2" name="Rectangle 1">
          <a:extLst xmlns:a="http://schemas.openxmlformats.org/drawingml/2006/main">
            <a:ext uri="{FF2B5EF4-FFF2-40B4-BE49-F238E27FC236}">
              <a16:creationId xmlns:a16="http://schemas.microsoft.com/office/drawing/2014/main" id="{6647F172-0A3A-BE43-9592-7109F1B36D97}"/>
            </a:ext>
          </a:extLst>
        </cdr:cNvPr>
        <cdr:cNvSpPr/>
      </cdr:nvSpPr>
      <cdr:spPr>
        <a:xfrm xmlns:a="http://schemas.openxmlformats.org/drawingml/2006/main">
          <a:off x="4625628" y="1290824"/>
          <a:ext cx="1005327" cy="224676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i="1" dirty="0"/>
            <a:t>15% </a:t>
          </a:r>
        </a:p>
        <a:p xmlns:a="http://schemas.openxmlformats.org/drawingml/2006/main">
          <a:pPr algn="ctr"/>
          <a:r>
            <a:rPr lang="en-US" sz="1400" b="1" i="1" dirty="0"/>
            <a:t>Diversion = </a:t>
          </a:r>
        </a:p>
        <a:p xmlns:a="http://schemas.openxmlformats.org/drawingml/2006/main">
          <a:pPr algn="ctr"/>
          <a:r>
            <a:rPr lang="en-US" sz="1400" b="1" i="1" dirty="0"/>
            <a:t>Municipal Curbside Collection </a:t>
          </a:r>
          <a:r>
            <a:rPr lang="en-US" sz="1400" i="1" dirty="0"/>
            <a:t>(all Single Family Homes)</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2242EA54-1B38-4CDA-935B-EF61DA957E7F}" type="datetimeFigureOut">
              <a:rPr lang="en-US" smtClean="0"/>
              <a:t>6/24/2024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040EBC5-0140-4624-B1A1-8DB30AE4F1FC}" type="slidenum">
              <a:rPr lang="en-US" smtClean="0"/>
              <a:t>‹#›</a:t>
            </a:fld>
            <a:endParaRPr lang="en-US" dirty="0"/>
          </a:p>
        </p:txBody>
      </p:sp>
    </p:spTree>
    <p:extLst>
      <p:ext uri="{BB962C8B-B14F-4D97-AF65-F5344CB8AC3E}">
        <p14:creationId xmlns:p14="http://schemas.microsoft.com/office/powerpoint/2010/main" val="10748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a:t>
            </a:fld>
            <a:endParaRPr lang="en-US" dirty="0"/>
          </a:p>
        </p:txBody>
      </p:sp>
    </p:spTree>
    <p:extLst>
      <p:ext uri="{BB962C8B-B14F-4D97-AF65-F5344CB8AC3E}">
        <p14:creationId xmlns:p14="http://schemas.microsoft.com/office/powerpoint/2010/main" val="1870767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11</a:t>
            </a:fld>
            <a:endParaRPr lang="en-US" dirty="0"/>
          </a:p>
        </p:txBody>
      </p:sp>
    </p:spTree>
    <p:extLst>
      <p:ext uri="{BB962C8B-B14F-4D97-AF65-F5344CB8AC3E}">
        <p14:creationId xmlns:p14="http://schemas.microsoft.com/office/powerpoint/2010/main" val="2885733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461963"/>
            <a:ext cx="5761037" cy="3240087"/>
          </a:xfrm>
        </p:spPr>
      </p:sp>
      <p:sp>
        <p:nvSpPr>
          <p:cNvPr id="3" name="Notes Placeholder 2"/>
          <p:cNvSpPr>
            <a:spLocks noGrp="1"/>
          </p:cNvSpPr>
          <p:nvPr>
            <p:ph type="body" idx="1"/>
          </p:nvPr>
        </p:nvSpPr>
        <p:spPr>
          <a:xfrm>
            <a:off x="345069" y="4222480"/>
            <a:ext cx="6553943" cy="4629359"/>
          </a:xfrm>
        </p:spPr>
        <p:txBody>
          <a:bodyPr/>
          <a:lstStyle/>
          <a:p>
            <a:r>
              <a:rPr lang="en-US" sz="1500" b="1" u="sng" dirty="0">
                <a:solidFill>
                  <a:srgbClr val="333333"/>
                </a:solidFill>
                <a:latin typeface="Arial" panose="020B0604020202020204" pitchFamily="34" charset="0"/>
                <a:ea typeface="Times New Roman" panose="02020603050405020304" pitchFamily="18" charset="0"/>
                <a:cs typeface="Arial" panose="020B0604020202020204" pitchFamily="34" charset="0"/>
              </a:rPr>
              <a:t>Per Capita Disposal with UBP plus Food Waste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483306"/>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483306"/>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UBP is the single most effective action that a municipality can take to reduce waste. Over</a:t>
            </a:r>
            <a:r>
              <a:rPr lang="en-US" sz="1500" b="1" dirty="0">
                <a:solidFill>
                  <a:srgbClr val="333333"/>
                </a:solidFill>
                <a:latin typeface="Arial" panose="020B0604020202020204" pitchFamily="34" charset="0"/>
                <a:ea typeface="Times New Roman" panose="02020603050405020304" pitchFamily="18" charset="0"/>
                <a:cs typeface="Arial" panose="020B0604020202020204" pitchFamily="34" charset="0"/>
              </a:rPr>
              <a:t> 550 muni’s in the Northeast have UBP with an average of 44% waste reduction.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483306"/>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362480" indent="-362480">
              <a:buFont typeface="Symbol" panose="05050102010706020507" pitchFamily="18" charset="2"/>
              <a:buChar char=""/>
            </a:pPr>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US Avg in 1990 = 900 lbs./pp/yr.; then BB, convenience of SS recycling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362480" indent="-362480">
              <a:buFont typeface="Symbol" panose="05050102010706020507" pitchFamily="18" charset="2"/>
              <a:buChar char=""/>
            </a:pPr>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In 2020 = 740 lbs. pp/yr.; </a:t>
            </a:r>
          </a:p>
          <a:p>
            <a:pPr marL="362480" indent="-362480">
              <a:buFont typeface="Symbol" panose="05050102010706020507" pitchFamily="18" charset="2"/>
              <a:buChar char=""/>
            </a:pPr>
            <a:r>
              <a:rPr lang="en-US" sz="1500" b="1" dirty="0">
                <a:latin typeface="Arial" panose="020B0604020202020204" pitchFamily="34" charset="0"/>
                <a:ea typeface="Times New Roman" panose="02020603050405020304" pitchFamily="18" charset="0"/>
                <a:cs typeface="Arial" panose="020B0604020202020204" pitchFamily="34" charset="0"/>
              </a:rPr>
              <a:t>Middletown has already shown a reduction in waste by over 30%, bringing us to a 461 lbs. per capita.</a:t>
            </a:r>
          </a:p>
          <a:p>
            <a:pPr marL="362480" indent="-362480">
              <a:buFont typeface="Symbol" panose="05050102010706020507" pitchFamily="18" charset="2"/>
              <a:buChar char=""/>
            </a:pPr>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Stonington’s UBP Program  386 lbs./pp/yr.; </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362480" indent="-362480">
              <a:buFont typeface="Symbol" panose="05050102010706020507" pitchFamily="18" charset="2"/>
              <a:buChar char=""/>
            </a:pPr>
            <a:r>
              <a:rPr lang="en-US" sz="1500" dirty="0">
                <a:solidFill>
                  <a:srgbClr val="333333"/>
                </a:solidFill>
                <a:latin typeface="Arial" panose="020B0604020202020204" pitchFamily="34" charset="0"/>
                <a:ea typeface="Times New Roman" panose="02020603050405020304" pitchFamily="18" charset="0"/>
                <a:cs typeface="Arial" panose="020B0604020202020204" pitchFamily="34" charset="0"/>
              </a:rPr>
              <a:t>Brattleboro/Curbside/Waste Reduction = 225 lbs.</a:t>
            </a:r>
            <a:endParaRPr lang="en-US" sz="1500" dirty="0">
              <a:latin typeface="Arial" panose="020B0604020202020204" pitchFamily="34" charset="0"/>
              <a:ea typeface="Times New Roman" panose="02020603050405020304" pitchFamily="18" charset="0"/>
              <a:cs typeface="Arial" panose="020B0604020202020204" pitchFamily="34" charset="0"/>
            </a:endParaRPr>
          </a:p>
          <a:p>
            <a:pPr marL="483306">
              <a:lnSpc>
                <a:spcPct val="107000"/>
              </a:lnSpc>
              <a:spcAft>
                <a:spcPts val="846"/>
              </a:spcAft>
            </a:pPr>
            <a: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483306"/>
            <a:r>
              <a:rPr lang="en-US" sz="1500" b="1" dirty="0">
                <a:latin typeface="Arial" panose="020B0604020202020204" pitchFamily="34" charset="0"/>
                <a:ea typeface="Times New Roman" panose="02020603050405020304" pitchFamily="18" charset="0"/>
                <a:cs typeface="Arial" panose="020B0604020202020204" pitchFamily="34" charset="0"/>
              </a:rPr>
              <a:t>Vermont’s Universal Recycling Law – DISPOSAL BAN – Food Scraps Banned from Disposal</a:t>
            </a:r>
            <a:r>
              <a:rPr lang="en-US" sz="1500" dirty="0">
                <a:latin typeface="Arial" panose="020B0604020202020204" pitchFamily="34" charset="0"/>
                <a:ea typeface="Times New Roman" panose="02020603050405020304" pitchFamily="18" charset="0"/>
                <a:cs typeface="Arial" panose="020B0604020202020204" pitchFamily="34" charset="0"/>
              </a:rPr>
              <a:t> </a:t>
            </a:r>
          </a:p>
          <a:p>
            <a:pPr marL="483306"/>
            <a:r>
              <a:rPr lang="en-US" sz="1500" dirty="0">
                <a:latin typeface="Arial" panose="020B0604020202020204" pitchFamily="34" charset="0"/>
                <a:ea typeface="Times New Roman" panose="02020603050405020304" pitchFamily="18" charset="0"/>
                <a:cs typeface="Arial" panose="020B0604020202020204" pitchFamily="34" charset="0"/>
              </a:rPr>
              <a:t> </a:t>
            </a:r>
          </a:p>
          <a:p>
            <a:r>
              <a:rPr lang="en-US"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UBP – all Vermont towns had to require waste collectors to charge for trash based on its volume or weight.  Similar to paying for the amount of electricity used instead of a flat fee, people in Vermont can pay less if they produce less trash</a:t>
            </a:r>
            <a:r>
              <a:rPr lang="en-US" sz="1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FAIRER </a:t>
            </a:r>
            <a:endParaRPr lang="en-US" sz="1500" dirty="0">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66612">
              <a:defRPr/>
            </a:pPr>
            <a:fld id="{8040EBC5-0140-4624-B1A1-8DB30AE4F1FC}" type="slidenum">
              <a:rPr lang="en-US">
                <a:solidFill>
                  <a:prstClr val="black"/>
                </a:solidFill>
                <a:latin typeface="Calibri" panose="020F0502020204030204"/>
              </a:rPr>
              <a:pPr defTabSz="966612">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325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13</a:t>
            </a:fld>
            <a:endParaRPr lang="en-US" dirty="0"/>
          </a:p>
        </p:txBody>
      </p:sp>
    </p:spTree>
    <p:extLst>
      <p:ext uri="{BB962C8B-B14F-4D97-AF65-F5344CB8AC3E}">
        <p14:creationId xmlns:p14="http://schemas.microsoft.com/office/powerpoint/2010/main" val="248410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700" dirty="0"/>
              <a:t>41% of the MA municipalities are using a similar unit-based pricing program which has been very successful. They have had an average waste reduction of 44% in trash with this system. </a:t>
            </a:r>
          </a:p>
          <a:p>
            <a:endParaRPr lang="en-US" sz="1700" dirty="0"/>
          </a:p>
          <a:p>
            <a:pPr marL="181240" indent="-181240">
              <a:buFont typeface="Arial" panose="020B0604020202020204" pitchFamily="34" charset="0"/>
              <a:buChar char="•"/>
            </a:pPr>
            <a:r>
              <a:rPr lang="en-US" sz="1700" dirty="0"/>
              <a:t>In the northeast, there are presently over 500 communities using a unit-based pricing program</a:t>
            </a:r>
          </a:p>
          <a:p>
            <a:endParaRPr lang="en-US" sz="1700" dirty="0"/>
          </a:p>
          <a:p>
            <a:pPr marL="181240" indent="-181240">
              <a:buFont typeface="Arial" panose="020B0604020202020204" pitchFamily="34" charset="0"/>
              <a:buChar char="•"/>
            </a:pPr>
            <a:r>
              <a:rPr lang="en-US" sz="1700" dirty="0"/>
              <a:t>These programs are new to most of CT with only a handful of towns utilizing this system in some form. Stonington has had a program since 1992 and has saved over $7 million in avoided disposal costs due to their reduction in waste. </a:t>
            </a:r>
          </a:p>
        </p:txBody>
      </p:sp>
      <p:sp>
        <p:nvSpPr>
          <p:cNvPr id="4" name="Slide Number Placeholder 3"/>
          <p:cNvSpPr>
            <a:spLocks noGrp="1"/>
          </p:cNvSpPr>
          <p:nvPr>
            <p:ph type="sldNum" sz="quarter" idx="5"/>
          </p:nvPr>
        </p:nvSpPr>
        <p:spPr/>
        <p:txBody>
          <a:bodyPr/>
          <a:lstStyle/>
          <a:p>
            <a:pPr defTabSz="966612">
              <a:defRPr/>
            </a:pPr>
            <a:fld id="{8040EBC5-0140-4624-B1A1-8DB30AE4F1FC}" type="slidenum">
              <a:rPr lang="en-US">
                <a:solidFill>
                  <a:prstClr val="black"/>
                </a:solidFill>
                <a:latin typeface="Calibri" panose="020F0502020204030204"/>
              </a:rPr>
              <a:pPr defTabSz="966612">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9122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16</a:t>
            </a:fld>
            <a:endParaRPr lang="en-US" dirty="0"/>
          </a:p>
        </p:txBody>
      </p:sp>
    </p:spTree>
    <p:extLst>
      <p:ext uri="{BB962C8B-B14F-4D97-AF65-F5344CB8AC3E}">
        <p14:creationId xmlns:p14="http://schemas.microsoft.com/office/powerpoint/2010/main" val="329908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17</a:t>
            </a:fld>
            <a:endParaRPr lang="en-US" dirty="0"/>
          </a:p>
        </p:txBody>
      </p:sp>
    </p:spTree>
    <p:extLst>
      <p:ext uri="{BB962C8B-B14F-4D97-AF65-F5344CB8AC3E}">
        <p14:creationId xmlns:p14="http://schemas.microsoft.com/office/powerpoint/2010/main" val="1383912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18</a:t>
            </a:fld>
            <a:endParaRPr lang="en-US" dirty="0"/>
          </a:p>
        </p:txBody>
      </p:sp>
    </p:spTree>
    <p:extLst>
      <p:ext uri="{BB962C8B-B14F-4D97-AF65-F5344CB8AC3E}">
        <p14:creationId xmlns:p14="http://schemas.microsoft.com/office/powerpoint/2010/main" val="3363065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19</a:t>
            </a:fld>
            <a:endParaRPr lang="en-US" dirty="0"/>
          </a:p>
        </p:txBody>
      </p:sp>
    </p:spTree>
    <p:extLst>
      <p:ext uri="{BB962C8B-B14F-4D97-AF65-F5344CB8AC3E}">
        <p14:creationId xmlns:p14="http://schemas.microsoft.com/office/powerpoint/2010/main" val="3499696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20</a:t>
            </a:fld>
            <a:endParaRPr lang="en-US" dirty="0"/>
          </a:p>
        </p:txBody>
      </p:sp>
    </p:spTree>
    <p:extLst>
      <p:ext uri="{BB962C8B-B14F-4D97-AF65-F5344CB8AC3E}">
        <p14:creationId xmlns:p14="http://schemas.microsoft.com/office/powerpoint/2010/main" val="938183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21</a:t>
            </a:fld>
            <a:endParaRPr lang="en-US" dirty="0"/>
          </a:p>
        </p:txBody>
      </p:sp>
    </p:spTree>
    <p:extLst>
      <p:ext uri="{BB962C8B-B14F-4D97-AF65-F5344CB8AC3E}">
        <p14:creationId xmlns:p14="http://schemas.microsoft.com/office/powerpoint/2010/main" val="2967608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a:t>
            </a:fld>
            <a:endParaRPr lang="en-US" dirty="0"/>
          </a:p>
        </p:txBody>
      </p:sp>
    </p:spTree>
    <p:extLst>
      <p:ext uri="{BB962C8B-B14F-4D97-AF65-F5344CB8AC3E}">
        <p14:creationId xmlns:p14="http://schemas.microsoft.com/office/powerpoint/2010/main" val="2990955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22</a:t>
            </a:fld>
            <a:endParaRPr lang="en-US" dirty="0"/>
          </a:p>
        </p:txBody>
      </p:sp>
    </p:spTree>
    <p:extLst>
      <p:ext uri="{BB962C8B-B14F-4D97-AF65-F5344CB8AC3E}">
        <p14:creationId xmlns:p14="http://schemas.microsoft.com/office/powerpoint/2010/main" val="171956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23</a:t>
            </a:fld>
            <a:endParaRPr lang="en-US" dirty="0"/>
          </a:p>
        </p:txBody>
      </p:sp>
    </p:spTree>
    <p:extLst>
      <p:ext uri="{BB962C8B-B14F-4D97-AF65-F5344CB8AC3E}">
        <p14:creationId xmlns:p14="http://schemas.microsoft.com/office/powerpoint/2010/main" val="3807723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24</a:t>
            </a:fld>
            <a:endParaRPr lang="en-US" dirty="0"/>
          </a:p>
        </p:txBody>
      </p:sp>
    </p:spTree>
    <p:extLst>
      <p:ext uri="{BB962C8B-B14F-4D97-AF65-F5344CB8AC3E}">
        <p14:creationId xmlns:p14="http://schemas.microsoft.com/office/powerpoint/2010/main" val="389229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0902641be8_0_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20902641be8_0_54:notes"/>
          <p:cNvSpPr txBox="1">
            <a:spLocks noGrp="1"/>
          </p:cNvSpPr>
          <p:nvPr>
            <p:ph type="body" idx="1"/>
          </p:nvPr>
        </p:nvSpPr>
        <p:spPr>
          <a:xfrm>
            <a:off x="731520" y="4620579"/>
            <a:ext cx="5852160" cy="3780630"/>
          </a:xfrm>
          <a:prstGeom prst="rect">
            <a:avLst/>
          </a:prstGeom>
          <a:noFill/>
          <a:ln>
            <a:noFill/>
          </a:ln>
        </p:spPr>
        <p:txBody>
          <a:bodyPr spcFirstLastPara="1" wrap="square" lIns="96645" tIns="48309" rIns="96645" bIns="48309" anchor="t" anchorCtr="0">
            <a:noAutofit/>
          </a:bodyPr>
          <a:lstStyle/>
          <a:p>
            <a:pPr marL="184683" indent="-184683">
              <a:buClr>
                <a:schemeClr val="dk1"/>
              </a:buClr>
              <a:buSzPts val="1200"/>
              <a:buFont typeface="Arial"/>
              <a:buChar char="•"/>
            </a:pPr>
            <a:r>
              <a:rPr lang="en"/>
              <a:t>Thank you Commissioner Dykes, and the folks in the Solid Waste division at the DEEP.  </a:t>
            </a:r>
            <a:endParaRPr dirty="0"/>
          </a:p>
          <a:p>
            <a:pPr marL="184683" indent="-184683">
              <a:buClr>
                <a:schemeClr val="dk1"/>
              </a:buClr>
              <a:buSzPts val="1200"/>
              <a:buFont typeface="Arial"/>
              <a:buChar char="•"/>
            </a:pPr>
            <a:r>
              <a:rPr lang="en"/>
              <a:t>I appreciate the opportunity to participate in this working group conversation</a:t>
            </a:r>
            <a:endParaRPr dirty="0"/>
          </a:p>
          <a:p>
            <a:pPr marL="184683" indent="-184683">
              <a:buClr>
                <a:schemeClr val="dk1"/>
              </a:buClr>
              <a:buSzPts val="1200"/>
              <a:buFont typeface="Arial"/>
              <a:buChar char="•"/>
            </a:pPr>
            <a:r>
              <a:rPr lang="en"/>
              <a:t>Recognition – The facility and team who operates the facility have been recognized in many arenas… I’m honored and proud to represent both on this call today.</a:t>
            </a:r>
            <a:endParaRPr dirty="0"/>
          </a:p>
          <a:p>
            <a:endParaRPr dirty="0"/>
          </a:p>
        </p:txBody>
      </p:sp>
      <p:sp>
        <p:nvSpPr>
          <p:cNvPr id="88" name="Google Shape;88;g20902641be8_0_54:notes"/>
          <p:cNvSpPr txBox="1">
            <a:spLocks noGrp="1"/>
          </p:cNvSpPr>
          <p:nvPr>
            <p:ph type="sldNum" idx="12"/>
          </p:nvPr>
        </p:nvSpPr>
        <p:spPr>
          <a:xfrm>
            <a:off x="4143587" y="9119475"/>
            <a:ext cx="3169920" cy="481635"/>
          </a:xfrm>
          <a:prstGeom prst="rect">
            <a:avLst/>
          </a:prstGeom>
          <a:noFill/>
          <a:ln>
            <a:noFill/>
          </a:ln>
        </p:spPr>
        <p:txBody>
          <a:bodyPr spcFirstLastPara="1" wrap="square" lIns="96645" tIns="48309" rIns="96645" bIns="48309" anchor="b" anchorCtr="0">
            <a:noAutofit/>
          </a:bodyPr>
          <a:lstStyle/>
          <a:p>
            <a:pPr defTabSz="966612">
              <a:buClr>
                <a:srgbClr val="000000"/>
              </a:buClr>
              <a:defRPr/>
            </a:pPr>
            <a:fld id="{00000000-1234-1234-1234-123412341234}" type="slidenum">
              <a:rPr lang="en" sz="1500" kern="0">
                <a:solidFill>
                  <a:srgbClr val="000000"/>
                </a:solidFill>
                <a:latin typeface="Arial"/>
                <a:cs typeface="Arial"/>
                <a:sym typeface="Arial"/>
              </a:rPr>
              <a:pPr defTabSz="966612">
                <a:buClr>
                  <a:srgbClr val="000000"/>
                </a:buClr>
                <a:defRPr/>
              </a:pPr>
              <a:t>25</a:t>
            </a:fld>
            <a:endParaRPr sz="1500" kern="0" dirty="0">
              <a:solidFill>
                <a:srgbClr val="000000"/>
              </a:solidFill>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26</a:t>
            </a:fld>
            <a:endParaRPr lang="en-US" dirty="0"/>
          </a:p>
        </p:txBody>
      </p:sp>
    </p:spTree>
    <p:extLst>
      <p:ext uri="{BB962C8B-B14F-4D97-AF65-F5344CB8AC3E}">
        <p14:creationId xmlns:p14="http://schemas.microsoft.com/office/powerpoint/2010/main" val="4199140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27</a:t>
            </a:fld>
            <a:endParaRPr lang="en-US" dirty="0"/>
          </a:p>
        </p:txBody>
      </p:sp>
    </p:spTree>
    <p:extLst>
      <p:ext uri="{BB962C8B-B14F-4D97-AF65-F5344CB8AC3E}">
        <p14:creationId xmlns:p14="http://schemas.microsoft.com/office/powerpoint/2010/main" val="2017474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28</a:t>
            </a:fld>
            <a:endParaRPr lang="en-US" dirty="0"/>
          </a:p>
        </p:txBody>
      </p:sp>
    </p:spTree>
    <p:extLst>
      <p:ext uri="{BB962C8B-B14F-4D97-AF65-F5344CB8AC3E}">
        <p14:creationId xmlns:p14="http://schemas.microsoft.com/office/powerpoint/2010/main" val="1589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30</a:t>
            </a:fld>
            <a:endParaRPr lang="en-US" dirty="0"/>
          </a:p>
        </p:txBody>
      </p:sp>
    </p:spTree>
    <p:extLst>
      <p:ext uri="{BB962C8B-B14F-4D97-AF65-F5344CB8AC3E}">
        <p14:creationId xmlns:p14="http://schemas.microsoft.com/office/powerpoint/2010/main" val="3723375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6575" y="865188"/>
            <a:ext cx="4154488" cy="2336800"/>
          </a:xfrm>
          <a:prstGeom prst="rect">
            <a:avLst/>
          </a:prstGeom>
        </p:spPr>
      </p:sp>
      <p:sp>
        <p:nvSpPr>
          <p:cNvPr id="3" name="Notes Placeholder 2"/>
          <p:cNvSpPr>
            <a:spLocks noGrp="1"/>
          </p:cNvSpPr>
          <p:nvPr>
            <p:ph type="body" idx="1"/>
          </p:nvPr>
        </p:nvSpPr>
        <p:spPr/>
        <p:txBody>
          <a:bodyPr/>
          <a:lstStyle/>
          <a:p>
            <a:r>
              <a:rPr lang="en-US" dirty="0"/>
              <a:t>Not Registered:  East Haven, North Branford, Orange, Wallingford</a:t>
            </a:r>
          </a:p>
          <a:p>
            <a:r>
              <a:rPr lang="en-US" dirty="0"/>
              <a:t>7.6 Recycle Additional Materials and Compost Organics</a:t>
            </a:r>
          </a:p>
          <a:p>
            <a:r>
              <a:rPr lang="en-US" dirty="0"/>
              <a:t>7.8 Develop a Food Waste Prevention and Food Scraps Recovery Campaign</a:t>
            </a:r>
          </a:p>
          <a:p>
            <a:r>
              <a:rPr lang="en-US" dirty="0"/>
              <a:t>10.1 Implement Your Own Sustainability Action</a:t>
            </a:r>
          </a:p>
          <a:p>
            <a:endParaRPr lang="en-US" dirty="0"/>
          </a:p>
          <a:p>
            <a:r>
              <a:rPr lang="en-US" dirty="0"/>
              <a:t>Bethany - $11k – School Composting and Recycling Program</a:t>
            </a:r>
          </a:p>
          <a:p>
            <a:r>
              <a:rPr lang="en-US" dirty="0"/>
              <a:t>Hamden _ $30k – expanding work in Hamden to recover good, excess food and redirect it to people by engaging more food donors and community sites as sponsors.</a:t>
            </a:r>
          </a:p>
          <a:p>
            <a:r>
              <a:rPr lang="en-US" dirty="0"/>
              <a:t>New Haven Land Trust -$42k Composting and Youth Green Jobs</a:t>
            </a:r>
          </a:p>
        </p:txBody>
      </p:sp>
      <p:sp>
        <p:nvSpPr>
          <p:cNvPr id="4" name="Slide Number Placeholder 3"/>
          <p:cNvSpPr>
            <a:spLocks noGrp="1"/>
          </p:cNvSpPr>
          <p:nvPr>
            <p:ph type="sldNum" sz="quarter" idx="10"/>
          </p:nvPr>
        </p:nvSpPr>
        <p:spPr/>
        <p:txBody>
          <a:bodyPr/>
          <a:lstStyle/>
          <a:p>
            <a:fld id="{A4A08D73-0F77-4C86-9B07-E03F8294174C}" type="slidenum">
              <a:rPr lang="en-US" smtClean="0"/>
              <a:t>31</a:t>
            </a:fld>
            <a:endParaRPr lang="en-US" dirty="0"/>
          </a:p>
        </p:txBody>
      </p:sp>
    </p:spTree>
    <p:extLst>
      <p:ext uri="{BB962C8B-B14F-4D97-AF65-F5344CB8AC3E}">
        <p14:creationId xmlns:p14="http://schemas.microsoft.com/office/powerpoint/2010/main" val="203342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33</a:t>
            </a:fld>
            <a:endParaRPr lang="en-US" dirty="0"/>
          </a:p>
        </p:txBody>
      </p:sp>
    </p:spTree>
    <p:extLst>
      <p:ext uri="{BB962C8B-B14F-4D97-AF65-F5344CB8AC3E}">
        <p14:creationId xmlns:p14="http://schemas.microsoft.com/office/powerpoint/2010/main" val="350652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a:t>
            </a:fld>
            <a:endParaRPr lang="en-US" dirty="0"/>
          </a:p>
        </p:txBody>
      </p:sp>
    </p:spTree>
    <p:extLst>
      <p:ext uri="{BB962C8B-B14F-4D97-AF65-F5344CB8AC3E}">
        <p14:creationId xmlns:p14="http://schemas.microsoft.com/office/powerpoint/2010/main" val="4135001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34</a:t>
            </a:fld>
            <a:endParaRPr lang="en-US" dirty="0"/>
          </a:p>
        </p:txBody>
      </p:sp>
    </p:spTree>
    <p:extLst>
      <p:ext uri="{BB962C8B-B14F-4D97-AF65-F5344CB8AC3E}">
        <p14:creationId xmlns:p14="http://schemas.microsoft.com/office/powerpoint/2010/main" val="457461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35</a:t>
            </a:fld>
            <a:endParaRPr lang="en-US" dirty="0"/>
          </a:p>
        </p:txBody>
      </p:sp>
    </p:spTree>
    <p:extLst>
      <p:ext uri="{BB962C8B-B14F-4D97-AF65-F5344CB8AC3E}">
        <p14:creationId xmlns:p14="http://schemas.microsoft.com/office/powerpoint/2010/main" val="3723174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36</a:t>
            </a:fld>
            <a:endParaRPr lang="en-US" dirty="0"/>
          </a:p>
        </p:txBody>
      </p:sp>
    </p:spTree>
    <p:extLst>
      <p:ext uri="{BB962C8B-B14F-4D97-AF65-F5344CB8AC3E}">
        <p14:creationId xmlns:p14="http://schemas.microsoft.com/office/powerpoint/2010/main" val="3319565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37</a:t>
            </a:fld>
            <a:endParaRPr lang="en-US" dirty="0"/>
          </a:p>
        </p:txBody>
      </p:sp>
    </p:spTree>
    <p:extLst>
      <p:ext uri="{BB962C8B-B14F-4D97-AF65-F5344CB8AC3E}">
        <p14:creationId xmlns:p14="http://schemas.microsoft.com/office/powerpoint/2010/main" val="2381230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7025" y="947738"/>
            <a:ext cx="4573588" cy="2571750"/>
          </a:xfrm>
          <a:prstGeom prst="rect">
            <a:avLst/>
          </a:prstGeom>
        </p:spPr>
      </p:sp>
      <p:sp>
        <p:nvSpPr>
          <p:cNvPr id="3" name="Notes Placeholder 2"/>
          <p:cNvSpPr>
            <a:spLocks noGrp="1"/>
          </p:cNvSpPr>
          <p:nvPr>
            <p:ph type="body" idx="1"/>
          </p:nvPr>
        </p:nvSpPr>
        <p:spPr/>
        <p:txBody>
          <a:bodyPr/>
          <a:lstStyle/>
          <a:p>
            <a:r>
              <a:rPr lang="en-US" dirty="0"/>
              <a:t>Now I</a:t>
            </a:r>
            <a:r>
              <a:rPr lang="en-US" baseline="0" dirty="0"/>
              <a:t> would like to welcome Randy Hartman – Randy can you share your screen? - from Keep America Beautiful presenting on Best Practices in Environmental Behavior. </a:t>
            </a:r>
          </a:p>
          <a:p>
            <a:r>
              <a:rPr lang="en-US" baseline="0" dirty="0"/>
              <a:t>Randy is the Senior Director of Affiliate Operations.  Welcome Randy.  You should be able to share your screen now.  </a:t>
            </a:r>
          </a:p>
          <a:p>
            <a:endParaRPr lang="en-US" baseline="0" dirty="0"/>
          </a:p>
          <a:p>
            <a:r>
              <a:rPr lang="en-US" baseline="0" dirty="0"/>
              <a:t>Thank you Randy.</a:t>
            </a:r>
          </a:p>
          <a:p>
            <a:r>
              <a:rPr lang="en-US" baseline="0" dirty="0"/>
              <a:t>Does anyone have any questions for Randy?</a:t>
            </a:r>
          </a:p>
          <a:p>
            <a:endParaRPr lang="en-US" baseline="0" dirty="0"/>
          </a:p>
          <a:p>
            <a:r>
              <a:rPr lang="en-US" baseline="0" dirty="0"/>
              <a:t>Now I would like to welcome Elizabeth Schussler (sh UH s ler) – Elizabeth can you share your screen? – Elizabeth is from the Recycling Partnership presenting on Transforming Recycling for Good by Breaking Down Behavior Change.</a:t>
            </a:r>
          </a:p>
          <a:p>
            <a:r>
              <a:rPr lang="en-US" dirty="0"/>
              <a:t>Elizabeth</a:t>
            </a:r>
            <a:r>
              <a:rPr lang="en-US" baseline="0" dirty="0"/>
              <a:t> is the Senior Director of Program Design for The Recycling Partnership.  She is a creative thinker with Keen Insights on Behavior Change.</a:t>
            </a:r>
            <a:endParaRPr lang="en-US" dirty="0"/>
          </a:p>
        </p:txBody>
      </p:sp>
      <p:sp>
        <p:nvSpPr>
          <p:cNvPr id="4" name="Slide Number Placeholder 3"/>
          <p:cNvSpPr>
            <a:spLocks noGrp="1"/>
          </p:cNvSpPr>
          <p:nvPr>
            <p:ph type="sldNum" sz="quarter" idx="10"/>
          </p:nvPr>
        </p:nvSpPr>
        <p:spPr/>
        <p:txBody>
          <a:bodyPr/>
          <a:lstStyle/>
          <a:p>
            <a:fld id="{A4A08D73-0F77-4C86-9B07-E03F8294174C}" type="slidenum">
              <a:rPr lang="en-US" smtClean="0"/>
              <a:t>38</a:t>
            </a:fld>
            <a:endParaRPr lang="en-US" dirty="0"/>
          </a:p>
        </p:txBody>
      </p:sp>
    </p:spTree>
    <p:extLst>
      <p:ext uri="{BB962C8B-B14F-4D97-AF65-F5344CB8AC3E}">
        <p14:creationId xmlns:p14="http://schemas.microsoft.com/office/powerpoint/2010/main" val="364346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4</a:t>
            </a:fld>
            <a:endParaRPr lang="en-US" dirty="0"/>
          </a:p>
        </p:txBody>
      </p:sp>
    </p:spTree>
    <p:extLst>
      <p:ext uri="{BB962C8B-B14F-4D97-AF65-F5344CB8AC3E}">
        <p14:creationId xmlns:p14="http://schemas.microsoft.com/office/powerpoint/2010/main" val="254725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5</a:t>
            </a:fld>
            <a:endParaRPr lang="en-US" dirty="0"/>
          </a:p>
        </p:txBody>
      </p:sp>
    </p:spTree>
    <p:extLst>
      <p:ext uri="{BB962C8B-B14F-4D97-AF65-F5344CB8AC3E}">
        <p14:creationId xmlns:p14="http://schemas.microsoft.com/office/powerpoint/2010/main" val="167493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0363"/>
            <a:ext cx="5759450" cy="3240087"/>
          </a:xfrm>
        </p:spPr>
      </p:sp>
      <p:sp>
        <p:nvSpPr>
          <p:cNvPr id="3" name="Notes Placeholder 2"/>
          <p:cNvSpPr>
            <a:spLocks noGrp="1"/>
          </p:cNvSpPr>
          <p:nvPr>
            <p:ph type="body" idx="1"/>
          </p:nvPr>
        </p:nvSpPr>
        <p:spPr>
          <a:xfrm>
            <a:off x="105296" y="3769563"/>
            <a:ext cx="7104611" cy="5602518"/>
          </a:xfrm>
        </p:spPr>
        <p:txBody>
          <a:bodyPr/>
          <a:lstStyle/>
          <a:p>
            <a:r>
              <a:rPr lang="en-US" sz="1500" b="1" dirty="0">
                <a:solidFill>
                  <a:srgbClr val="000000"/>
                </a:solidFill>
                <a:latin typeface="Arial" panose="020B0604020202020204" pitchFamily="34" charset="0"/>
                <a:ea typeface="Times New Roman" panose="02020603050405020304" pitchFamily="18" charset="0"/>
                <a:cs typeface="Arial" panose="020B0604020202020204" pitchFamily="34" charset="0"/>
              </a:rPr>
              <a:t>Middletown Sanitation District</a:t>
            </a:r>
          </a:p>
          <a:p>
            <a:endParaRPr lang="en-US" sz="1500" b="1" dirty="0">
              <a:latin typeface="Arial" panose="020B0604020202020204" pitchFamily="34" charset="0"/>
              <a:ea typeface="Times New Roman" panose="02020603050405020304" pitchFamily="18" charset="0"/>
              <a:cs typeface="Arial" panose="020B0604020202020204" pitchFamily="34" charset="0"/>
            </a:endParaRPr>
          </a:p>
          <a:p>
            <a:pPr marL="362480" indent="-362480">
              <a:lnSpc>
                <a:spcPct val="107000"/>
              </a:lnSpc>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First in CT to make co-collection program mandatory.  </a:t>
            </a: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UBP for trash and food scraps </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Sanitation bills were reduced, the City </a:t>
            </a: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shifted the cost of trash disposal to the bags.</a:t>
            </a:r>
            <a:endParaRPr lang="en-US" sz="1500" b="1"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Food Scrap Buckets and Countertop Containers for food scraps are available at no charge</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70% participation at the start, </a:t>
            </a: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90% participation today </a:t>
            </a:r>
          </a:p>
          <a:p>
            <a:pPr marL="362480" indent="-362480">
              <a:lnSpc>
                <a:spcPct val="107000"/>
              </a:lnSpc>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26,000 lbs. of food scraps already collected during the first 2 ½ two months of the program</a:t>
            </a: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Compared to 7500 lbs. from entire city at two drop off locations</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Beginning enforcement by tagging carts (spot- checks) and leaving non-compliant trash</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OFFERING </a:t>
            </a: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WASTE AUDITS </a:t>
            </a: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TO HELP WITH LESS IN ORANGE BAG - ALSO</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Swap Shop </a:t>
            </a: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at Middletown Recycling Center and Donation Bins</a:t>
            </a:r>
            <a:endParaRPr lang="en-US" sz="1500"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Year-round free brush collection curbside </a:t>
            </a:r>
            <a:endParaRPr lang="en-US" sz="1500" b="1"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Additional recycling carts at no charge</a:t>
            </a:r>
            <a:endParaRPr lang="en-US" sz="1500" b="1" kern="100" dirty="0">
              <a:latin typeface="Arial" panose="020B0604020202020204" pitchFamily="34" charset="0"/>
              <a:ea typeface="Calibri" panose="020F0502020204030204" pitchFamily="34" charset="0"/>
              <a:cs typeface="Arial" panose="020B0604020202020204" pitchFamily="34" charset="0"/>
            </a:endParaRPr>
          </a:p>
          <a:p>
            <a:pPr marL="362480" indent="-362480">
              <a:lnSpc>
                <a:spcPct val="107000"/>
              </a:lnSpc>
              <a:spcAft>
                <a:spcPts val="846"/>
              </a:spcAft>
              <a:buFont typeface="Symbol" panose="05050102010706020507" pitchFamily="18" charset="2"/>
              <a:buChar char=""/>
            </a:pPr>
            <a:r>
              <a:rPr lang="en-US" sz="1500" b="1" kern="100" dirty="0">
                <a:solidFill>
                  <a:srgbClr val="333333"/>
                </a:solidFill>
                <a:latin typeface="Arial" panose="020B0604020202020204" pitchFamily="34" charset="0"/>
                <a:ea typeface="Calibri" panose="020F0502020204030204" pitchFamily="34" charset="0"/>
                <a:cs typeface="Arial" panose="020B0604020202020204" pitchFamily="34" charset="0"/>
              </a:rPr>
              <a:t>Repair Cafes, </a:t>
            </a:r>
            <a:r>
              <a:rPr lang="en-US" sz="1500" kern="100" dirty="0">
                <a:solidFill>
                  <a:srgbClr val="333333"/>
                </a:solidFill>
                <a:latin typeface="Arial" panose="020B0604020202020204" pitchFamily="34" charset="0"/>
                <a:ea typeface="Calibri" panose="020F0502020204030204" pitchFamily="34" charset="0"/>
                <a:cs typeface="Arial" panose="020B0604020202020204" pitchFamily="34" charset="0"/>
              </a:rPr>
              <a:t>swap events, collaborations with local zero waste store</a:t>
            </a:r>
          </a:p>
          <a:p>
            <a:pPr marL="362480" indent="-362480">
              <a:lnSpc>
                <a:spcPct val="107000"/>
              </a:lnSpc>
              <a:spcAft>
                <a:spcPts val="846"/>
              </a:spcAft>
              <a:buFont typeface="Symbol" panose="05050102010706020507" pitchFamily="18" charset="2"/>
              <a:buChar char=""/>
            </a:pPr>
            <a:r>
              <a:rPr lang="en-US" sz="1500" dirty="0">
                <a:latin typeface="Arial" panose="020B0604020202020204" pitchFamily="34" charset="0"/>
                <a:cs typeface="Arial" panose="020B0604020202020204" pitchFamily="34" charset="0"/>
              </a:rPr>
              <a:t>It is possible to reduce your trash by using the bags more efficiently, recycling better and separating out food waste.</a:t>
            </a:r>
          </a:p>
        </p:txBody>
      </p:sp>
      <p:sp>
        <p:nvSpPr>
          <p:cNvPr id="4" name="Slide Number Placeholder 3"/>
          <p:cNvSpPr>
            <a:spLocks noGrp="1"/>
          </p:cNvSpPr>
          <p:nvPr>
            <p:ph type="sldNum" sz="quarter" idx="5"/>
          </p:nvPr>
        </p:nvSpPr>
        <p:spPr/>
        <p:txBody>
          <a:bodyPr/>
          <a:lstStyle/>
          <a:p>
            <a:pPr defTabSz="966612">
              <a:defRPr/>
            </a:pPr>
            <a:fld id="{8040EBC5-0140-4624-B1A1-8DB30AE4F1FC}" type="slidenum">
              <a:rPr lang="en-US">
                <a:solidFill>
                  <a:prstClr val="black"/>
                </a:solidFill>
                <a:latin typeface="Calibri" panose="020F0502020204030204"/>
              </a:rPr>
              <a:pPr defTabSz="96661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36164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8</a:t>
            </a:fld>
            <a:endParaRPr lang="en-US" dirty="0"/>
          </a:p>
        </p:txBody>
      </p:sp>
    </p:spTree>
    <p:extLst>
      <p:ext uri="{BB962C8B-B14F-4D97-AF65-F5344CB8AC3E}">
        <p14:creationId xmlns:p14="http://schemas.microsoft.com/office/powerpoint/2010/main" val="2258538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9</a:t>
            </a:fld>
            <a:endParaRPr lang="en-US" dirty="0"/>
          </a:p>
        </p:txBody>
      </p:sp>
    </p:spTree>
    <p:extLst>
      <p:ext uri="{BB962C8B-B14F-4D97-AF65-F5344CB8AC3E}">
        <p14:creationId xmlns:p14="http://schemas.microsoft.com/office/powerpoint/2010/main" val="14948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anose="020B0604020202020204" pitchFamily="34" charset="0"/>
                <a:cs typeface="Arial" panose="020B0604020202020204" pitchFamily="34" charset="0"/>
              </a:rPr>
              <a:t>The good news is that most the garbage we presently put in our garbage cans is not “true trash.” </a:t>
            </a:r>
          </a:p>
          <a:p>
            <a:endParaRPr lang="en-US" sz="1300" dirty="0">
              <a:latin typeface="Arial" panose="020B0604020202020204" pitchFamily="34" charset="0"/>
              <a:cs typeface="Arial" panose="020B0604020202020204" pitchFamily="34" charset="0"/>
            </a:endParaRPr>
          </a:p>
          <a:p>
            <a:pPr marL="302066" indent="-302066">
              <a:buFont typeface="Arial" panose="020B0604020202020204" pitchFamily="34" charset="0"/>
              <a:buChar char="•"/>
            </a:pPr>
            <a:r>
              <a:rPr lang="en-US" sz="1300" b="1" dirty="0">
                <a:latin typeface="Arial" panose="020B0604020202020204" pitchFamily="34" charset="0"/>
                <a:cs typeface="Arial" panose="020B0604020202020204" pitchFamily="34" charset="0"/>
              </a:rPr>
              <a:t>75% of it can be pulled out and put other places</a:t>
            </a:r>
          </a:p>
          <a:p>
            <a:pPr marL="302066" indent="-302066">
              <a:buFont typeface="Arial" panose="020B0604020202020204" pitchFamily="34" charset="0"/>
              <a:buChar char="•"/>
            </a:pPr>
            <a:r>
              <a:rPr lang="en-US" sz="1300" b="1" dirty="0">
                <a:latin typeface="Arial" panose="020B0604020202020204" pitchFamily="34" charset="0"/>
                <a:cs typeface="Arial" panose="020B0604020202020204" pitchFamily="34" charset="0"/>
              </a:rPr>
              <a:t>Textiles </a:t>
            </a:r>
            <a:r>
              <a:rPr lang="en-US" sz="1300" dirty="0">
                <a:latin typeface="Arial" panose="020B0604020202020204" pitchFamily="34" charset="0"/>
                <a:cs typeface="Arial" panose="020B0604020202020204" pitchFamily="34" charset="0"/>
              </a:rPr>
              <a:t>(old clothing/rags) can be reused by putting in textile bins or donated.</a:t>
            </a:r>
          </a:p>
          <a:p>
            <a:pPr marL="302066" indent="-302066">
              <a:buFont typeface="Arial" panose="020B0604020202020204" pitchFamily="34" charset="0"/>
              <a:buChar char="•"/>
            </a:pPr>
            <a:r>
              <a:rPr lang="en-US" sz="1300" b="1" dirty="0">
                <a:latin typeface="Arial" panose="020B0604020202020204" pitchFamily="34" charset="0"/>
                <a:cs typeface="Arial" panose="020B0604020202020204" pitchFamily="34" charset="0"/>
              </a:rPr>
              <a:t>RECYCLING</a:t>
            </a:r>
            <a:r>
              <a:rPr lang="en-US" sz="1300" dirty="0">
                <a:latin typeface="Arial" panose="020B0604020202020204" pitchFamily="34" charset="0"/>
                <a:cs typeface="Arial" panose="020B0604020202020204" pitchFamily="34" charset="0"/>
              </a:rPr>
              <a:t> Most plastic, glass, metal food and beverage containers, paper, cardboard, and other metal can be recycled. Make sure that recycling is loose in the blue cart, no plastic bags!! </a:t>
            </a:r>
          </a:p>
          <a:p>
            <a:pPr marL="302066" indent="-302066">
              <a:buFont typeface="Arial" panose="020B0604020202020204" pitchFamily="34" charset="0"/>
              <a:buChar char="•"/>
            </a:pPr>
            <a:r>
              <a:rPr lang="en-US" sz="1300" b="1" dirty="0">
                <a:latin typeface="Arial" panose="020B0604020202020204" pitchFamily="34" charset="0"/>
                <a:cs typeface="Arial" panose="020B0604020202020204" pitchFamily="34" charset="0"/>
              </a:rPr>
              <a:t>Food waste </a:t>
            </a:r>
            <a:r>
              <a:rPr lang="en-US" sz="1300" dirty="0">
                <a:latin typeface="Arial" panose="020B0604020202020204" pitchFamily="34" charset="0"/>
                <a:cs typeface="Arial" panose="020B0604020202020204" pitchFamily="34" charset="0"/>
              </a:rPr>
              <a:t>is a resource and can be composted or turned into clean energy.</a:t>
            </a:r>
          </a:p>
          <a:p>
            <a:pPr marL="302066" indent="-302066">
              <a:buFont typeface="Arial" panose="020B0604020202020204" pitchFamily="34" charset="0"/>
              <a:buChar char="•"/>
            </a:pPr>
            <a:r>
              <a:rPr lang="en-US" sz="1300" b="1" dirty="0">
                <a:latin typeface="Arial" panose="020B0604020202020204" pitchFamily="34" charset="0"/>
                <a:cs typeface="Arial" panose="020B0604020202020204" pitchFamily="34" charset="0"/>
              </a:rPr>
              <a:t>Yard waste </a:t>
            </a:r>
            <a:r>
              <a:rPr lang="en-US" sz="1300" dirty="0">
                <a:latin typeface="Arial" panose="020B0604020202020204" pitchFamily="34" charset="0"/>
                <a:cs typeface="Arial" panose="020B0604020202020204" pitchFamily="34" charset="0"/>
              </a:rPr>
              <a:t>should not go in the garbage but instead can be brought to your local transfer station, recycling center or brush recycling site</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If we work to remove non-trash items, the trash that goes to out-of-state landfills or incinerators </a:t>
            </a:r>
            <a:r>
              <a:rPr lang="en-US" sz="1300" b="1" dirty="0">
                <a:latin typeface="Arial" panose="020B0604020202020204" pitchFamily="34" charset="0"/>
                <a:cs typeface="Arial" panose="020B0604020202020204" pitchFamily="34" charset="0"/>
              </a:rPr>
              <a:t>would be significantly reduced.</a:t>
            </a:r>
          </a:p>
          <a:p>
            <a:endParaRPr lang="en-US" dirty="0"/>
          </a:p>
        </p:txBody>
      </p:sp>
      <p:sp>
        <p:nvSpPr>
          <p:cNvPr id="4" name="Slide Number Placeholder 3"/>
          <p:cNvSpPr>
            <a:spLocks noGrp="1"/>
          </p:cNvSpPr>
          <p:nvPr>
            <p:ph type="sldNum" sz="quarter" idx="5"/>
          </p:nvPr>
        </p:nvSpPr>
        <p:spPr/>
        <p:txBody>
          <a:bodyPr/>
          <a:lstStyle/>
          <a:p>
            <a:fld id="{8040EBC5-0140-4624-B1A1-8DB30AE4F1FC}" type="slidenum">
              <a:rPr lang="en-US" smtClean="0"/>
              <a:t>10</a:t>
            </a:fld>
            <a:endParaRPr lang="en-US" dirty="0"/>
          </a:p>
        </p:txBody>
      </p:sp>
    </p:spTree>
    <p:extLst>
      <p:ext uri="{BB962C8B-B14F-4D97-AF65-F5344CB8AC3E}">
        <p14:creationId xmlns:p14="http://schemas.microsoft.com/office/powerpoint/2010/main" val="295503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E750-AB7C-B78B-A236-A7044126D9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6EE3C-4E3C-A76E-F370-9EB3E84E2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239DE-C3A0-320D-A64F-E3DB1405E08E}"/>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CE06D6A6-73AE-6237-E402-2B376FCA65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115D4C-EB58-E6DB-028F-6B642B0B49BE}"/>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199431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F4397-1F4E-B469-EA31-8EC331013C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231C57-DC2D-1AA5-73F5-2192193894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4619D-192C-6869-19D1-7F861A7F9054}"/>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F9434EFF-FDF7-938B-B386-0EFFDAAE74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3934A6-4436-907C-D527-D7D81A6B0F02}"/>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409958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1D21D7-E7FE-EA3B-9072-D4B114CAA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B5A0A-14E4-7EF4-52EB-9EDD9AFBE4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B180-8494-4B9F-9991-B57EB6F2A907}"/>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DDD059CA-BBFF-F38D-3AF7-F72AF246F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EC05F2-946B-2C55-6E93-E9381156638A}"/>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2420056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737600" y="6356355"/>
            <a:ext cx="2844800" cy="365125"/>
          </a:xfrm>
        </p:spPr>
        <p:txBody>
          <a:bodyPr/>
          <a:lstStyle>
            <a:lvl1pPr>
              <a:defRPr>
                <a:solidFill>
                  <a:srgbClr val="898989"/>
                </a:solidFill>
              </a:defRPr>
            </a:lvl1pPr>
          </a:lstStyle>
          <a:p>
            <a:fld id="{044EB4EA-C9FB-4E78-B9D6-22570C50478E}" type="slidenum">
              <a:rPr lang="en-US" smtClean="0"/>
              <a:pPr/>
              <a:t>‹#›</a:t>
            </a:fld>
            <a:endParaRPr lang="en-US" dirty="0"/>
          </a:p>
        </p:txBody>
      </p:sp>
      <p:cxnSp>
        <p:nvCxnSpPr>
          <p:cNvPr id="3" name="Straight Connector 2">
            <a:extLst>
              <a:ext uri="{FF2B5EF4-FFF2-40B4-BE49-F238E27FC236}">
                <a16:creationId xmlns:a16="http://schemas.microsoft.com/office/drawing/2014/main" id="{AD1F6918-E7C4-4A26-9031-5499967CA526}"/>
              </a:ext>
            </a:extLst>
          </p:cNvPr>
          <p:cNvCxnSpPr/>
          <p:nvPr userDrawn="1"/>
        </p:nvCxnSpPr>
        <p:spPr>
          <a:xfrm>
            <a:off x="406400" y="838200"/>
            <a:ext cx="113792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5B07B51-F451-40F0-BD11-344CB1B3F59E}"/>
              </a:ext>
            </a:extLst>
          </p:cNvPr>
          <p:cNvSpPr txBox="1"/>
          <p:nvPr userDrawn="1"/>
        </p:nvSpPr>
        <p:spPr>
          <a:xfrm>
            <a:off x="304803" y="6477000"/>
            <a:ext cx="2983509" cy="184666"/>
          </a:xfrm>
          <a:prstGeom prst="rect">
            <a:avLst/>
          </a:prstGeom>
          <a:noFill/>
        </p:spPr>
        <p:txBody>
          <a:bodyPr wrap="none" rtlCol="0">
            <a:spAutoFit/>
          </a:bodyPr>
          <a:lstStyle/>
          <a:p>
            <a:r>
              <a:rPr lang="en-US" sz="600" dirty="0">
                <a:solidFill>
                  <a:srgbClr val="898989"/>
                </a:solidFill>
              </a:rPr>
              <a:t>Prepared by WasteZero, Inc. for the CT Dept. of Energy &amp; Environmental Protection, 2019</a:t>
            </a:r>
          </a:p>
        </p:txBody>
      </p:sp>
    </p:spTree>
    <p:extLst>
      <p:ext uri="{BB962C8B-B14F-4D97-AF65-F5344CB8AC3E}">
        <p14:creationId xmlns:p14="http://schemas.microsoft.com/office/powerpoint/2010/main" val="1017539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4098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3384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506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99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2003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961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592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6B4A-50E4-C056-0006-830D00E8F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3807F-D433-FCC8-4BA9-A7A69A330F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4E459-8BC7-63CC-5981-D92A0DBAC237}"/>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15E3D4AA-4973-BFBD-6B69-154CEFE518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C90B23-224E-8973-2031-352AE23873A7}"/>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1636915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0272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602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943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980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8737600" y="6356351"/>
            <a:ext cx="2844800" cy="365125"/>
          </a:xfrm>
        </p:spPr>
        <p:txBody>
          <a:bodyPr/>
          <a:lstStyle>
            <a:lvl1pPr>
              <a:defRPr>
                <a:solidFill>
                  <a:srgbClr val="898989"/>
                </a:solidFill>
              </a:defRPr>
            </a:lvl1pPr>
          </a:lstStyle>
          <a:p>
            <a:fld id="{044EB4EA-C9FB-4E78-B9D6-22570C50478E}" type="slidenum">
              <a:rPr lang="en-US" smtClean="0"/>
              <a:pPr/>
              <a:t>‹#›</a:t>
            </a:fld>
            <a:endParaRPr lang="en-US" dirty="0"/>
          </a:p>
        </p:txBody>
      </p:sp>
      <p:cxnSp>
        <p:nvCxnSpPr>
          <p:cNvPr id="3" name="Straight Connector 2">
            <a:extLst>
              <a:ext uri="{FF2B5EF4-FFF2-40B4-BE49-F238E27FC236}">
                <a16:creationId xmlns:a16="http://schemas.microsoft.com/office/drawing/2014/main" id="{AD1F6918-E7C4-4A26-9031-5499967CA526}"/>
              </a:ext>
            </a:extLst>
          </p:cNvPr>
          <p:cNvCxnSpPr/>
          <p:nvPr userDrawn="1"/>
        </p:nvCxnSpPr>
        <p:spPr>
          <a:xfrm>
            <a:off x="406400" y="838200"/>
            <a:ext cx="113792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5B07B51-F451-40F0-BD11-344CB1B3F59E}"/>
              </a:ext>
            </a:extLst>
          </p:cNvPr>
          <p:cNvSpPr txBox="1"/>
          <p:nvPr userDrawn="1"/>
        </p:nvSpPr>
        <p:spPr>
          <a:xfrm>
            <a:off x="304801" y="6477000"/>
            <a:ext cx="3910045" cy="215444"/>
          </a:xfrm>
          <a:prstGeom prst="rect">
            <a:avLst/>
          </a:prstGeom>
          <a:noFill/>
        </p:spPr>
        <p:txBody>
          <a:bodyPr wrap="none" rtlCol="0">
            <a:spAutoFit/>
          </a:bodyPr>
          <a:lstStyle/>
          <a:p>
            <a:r>
              <a:rPr lang="en-US" sz="800" dirty="0">
                <a:solidFill>
                  <a:srgbClr val="898989"/>
                </a:solidFill>
              </a:rPr>
              <a:t>Prepared by WasteZero, Inc. for the CT Dept. of Energy &amp; Environmental Protection, 2019</a:t>
            </a:r>
          </a:p>
        </p:txBody>
      </p:sp>
    </p:spTree>
    <p:extLst>
      <p:ext uri="{BB962C8B-B14F-4D97-AF65-F5344CB8AC3E}">
        <p14:creationId xmlns:p14="http://schemas.microsoft.com/office/powerpoint/2010/main" val="18635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9DFC-1633-9726-1C39-C2EA84DACF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6C7B18-6B32-79E9-0D10-8DFCE97A96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039A19-9889-B98B-DD13-BD91EF8178CD}"/>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60595552-C28B-9722-8CA5-BC1854E10E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628AA0-AF50-FCD8-5D31-5A4C35748592}"/>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307080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F611-9126-5E09-B729-CFE2B02AB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BB5D7-7F3F-9843-1C3F-89190AA7BF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68FAC9-7901-8B17-0715-AC733EC8C7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DED0DE-46A9-5C07-7B50-8F845A4606D4}"/>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6" name="Footer Placeholder 5">
            <a:extLst>
              <a:ext uri="{FF2B5EF4-FFF2-40B4-BE49-F238E27FC236}">
                <a16:creationId xmlns:a16="http://schemas.microsoft.com/office/drawing/2014/main" id="{2288CD0C-CA2E-78B1-A266-8AD99EF5545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88B17C-9D68-672D-9088-9191DBBA7FE5}"/>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325973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9277-00B1-AD08-F39B-9DB36638B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4B6D69-E972-B6A2-0E8B-5613CF6A7A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3493C-56C3-28A3-906D-11B5096705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7C85EB-4D1D-E7BD-4FCF-45D85810D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03B37-8B27-2F56-8973-389186B7EC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64CF3-752B-F84E-D193-A910A0866FFC}"/>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8" name="Footer Placeholder 7">
            <a:extLst>
              <a:ext uri="{FF2B5EF4-FFF2-40B4-BE49-F238E27FC236}">
                <a16:creationId xmlns:a16="http://schemas.microsoft.com/office/drawing/2014/main" id="{BEB6E1BC-CB4E-79B5-63F4-29AF59BD8F2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935275-9752-6FAD-4817-FF154CC81C5F}"/>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915192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776-07B7-C597-7442-AE1EA739C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75BB9-F730-F16C-3C30-5CEDD7CE21AA}"/>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4" name="Footer Placeholder 3">
            <a:extLst>
              <a:ext uri="{FF2B5EF4-FFF2-40B4-BE49-F238E27FC236}">
                <a16:creationId xmlns:a16="http://schemas.microsoft.com/office/drawing/2014/main" id="{7C415556-B855-766C-B0B7-3989257D3A5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498599-1C95-AD56-53BE-88E37F098123}"/>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86431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AD91D-D989-3EF8-BB41-B66CB1AC0BE8}"/>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3" name="Footer Placeholder 2">
            <a:extLst>
              <a:ext uri="{FF2B5EF4-FFF2-40B4-BE49-F238E27FC236}">
                <a16:creationId xmlns:a16="http://schemas.microsoft.com/office/drawing/2014/main" id="{834EE883-972C-5AC5-ED03-7959FFA6DB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B6E770-8579-CFB6-1F1C-C534734AC09D}"/>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356395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0575-2A0C-E423-6442-B9E52968A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A70F86-9844-FDE8-9FAF-07860A05B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C4E620-ADB4-5C61-E456-082E635A0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41A53-A88D-8629-1888-E07A2971DB31}"/>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6" name="Footer Placeholder 5">
            <a:extLst>
              <a:ext uri="{FF2B5EF4-FFF2-40B4-BE49-F238E27FC236}">
                <a16:creationId xmlns:a16="http://schemas.microsoft.com/office/drawing/2014/main" id="{6C3294E5-1EA5-694A-8635-F2C3F87497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C9F53F-D316-E637-2164-95100C36CF9B}"/>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57217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3684-3BFF-B51D-AD39-849535B2D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3E8587-C193-4940-FDFF-0128E635F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067523-4BD7-5AC3-921F-C063B243E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DADC7-DADF-AA1D-783B-E908E3B2EA0C}"/>
              </a:ext>
            </a:extLst>
          </p:cNvPr>
          <p:cNvSpPr>
            <a:spLocks noGrp="1"/>
          </p:cNvSpPr>
          <p:nvPr>
            <p:ph type="dt" sz="half" idx="10"/>
          </p:nvPr>
        </p:nvSpPr>
        <p:spPr/>
        <p:txBody>
          <a:bodyPr/>
          <a:lstStyle/>
          <a:p>
            <a:fld id="{7127FD8B-7C02-45DF-9EC5-C8D1F0228B9C}" type="datetimeFigureOut">
              <a:rPr lang="en-US" smtClean="0"/>
              <a:t>6/24/2024</a:t>
            </a:fld>
            <a:endParaRPr lang="en-US" dirty="0"/>
          </a:p>
        </p:txBody>
      </p:sp>
      <p:sp>
        <p:nvSpPr>
          <p:cNvPr id="6" name="Footer Placeholder 5">
            <a:extLst>
              <a:ext uri="{FF2B5EF4-FFF2-40B4-BE49-F238E27FC236}">
                <a16:creationId xmlns:a16="http://schemas.microsoft.com/office/drawing/2014/main" id="{BBBB1D60-1838-B1AF-89D9-478C4629C9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66529-FA11-A6FC-94A3-579CE2E4123A}"/>
              </a:ext>
            </a:extLst>
          </p:cNvPr>
          <p:cNvSpPr>
            <a:spLocks noGrp="1"/>
          </p:cNvSpPr>
          <p:nvPr>
            <p:ph type="sldNum" sz="quarter" idx="12"/>
          </p:nvPr>
        </p:nvSpPr>
        <p:spPr/>
        <p:txBody>
          <a:bodyPr/>
          <a:lstStyle/>
          <a:p>
            <a:fld id="{7218C833-7975-41B4-BE0F-A3F1D1BA06F8}" type="slidenum">
              <a:rPr lang="en-US" smtClean="0"/>
              <a:t>‹#›</a:t>
            </a:fld>
            <a:endParaRPr lang="en-US" dirty="0"/>
          </a:p>
        </p:txBody>
      </p:sp>
    </p:spTree>
    <p:extLst>
      <p:ext uri="{BB962C8B-B14F-4D97-AF65-F5344CB8AC3E}">
        <p14:creationId xmlns:p14="http://schemas.microsoft.com/office/powerpoint/2010/main" val="142865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A41367-9227-F905-ABE1-B8C33F736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CCD8D2-A09D-829A-1AE9-5F0294194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1EE1A-2C46-61C5-B13C-43EDC1794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7FD8B-7C02-45DF-9EC5-C8D1F0228B9C}" type="datetimeFigureOut">
              <a:rPr lang="en-US" smtClean="0"/>
              <a:t>6/24/2024</a:t>
            </a:fld>
            <a:endParaRPr lang="en-US" dirty="0"/>
          </a:p>
        </p:txBody>
      </p:sp>
      <p:sp>
        <p:nvSpPr>
          <p:cNvPr id="5" name="Footer Placeholder 4">
            <a:extLst>
              <a:ext uri="{FF2B5EF4-FFF2-40B4-BE49-F238E27FC236}">
                <a16:creationId xmlns:a16="http://schemas.microsoft.com/office/drawing/2014/main" id="{916BC90D-B18B-A261-69EA-06C6D6E30E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9A9E57-3C71-EAB1-21E8-EF1F1E755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8C833-7975-41B4-BE0F-A3F1D1BA06F8}" type="slidenum">
              <a:rPr lang="en-US" smtClean="0"/>
              <a:t>‹#›</a:t>
            </a:fld>
            <a:endParaRPr lang="en-US" dirty="0"/>
          </a:p>
        </p:txBody>
      </p:sp>
    </p:spTree>
    <p:extLst>
      <p:ext uri="{BB962C8B-B14F-4D97-AF65-F5344CB8AC3E}">
        <p14:creationId xmlns:p14="http://schemas.microsoft.com/office/powerpoint/2010/main" val="140171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522023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hyperlink" Target="https://portal.ct.gov/DEEP/Waste-Management-and-Disposal/CCSMM/Increased-recycl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sustainablect.org/funding/" TargetMode="External"/><Relationship Id="rId4" Type="http://schemas.openxmlformats.org/officeDocument/2006/relationships/hyperlink" Target="mailto:marina@patronicity.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sustainablect.org/actions-certifications/actions" TargetMode="External"/><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mailto:PDRicciRoach@gmail.com"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9C0EA2-78A0-1CD8-75D7-787E8D669EC0}"/>
              </a:ext>
            </a:extLst>
          </p:cNvPr>
          <p:cNvSpPr txBox="1"/>
          <p:nvPr/>
        </p:nvSpPr>
        <p:spPr>
          <a:xfrm>
            <a:off x="0" y="1"/>
            <a:ext cx="12191999" cy="6247864"/>
          </a:xfrm>
          <a:prstGeom prst="rect">
            <a:avLst/>
          </a:prstGeom>
          <a:noFill/>
        </p:spPr>
        <p:txBody>
          <a:bodyPr wrap="square" rtlCol="0">
            <a:spAutoFit/>
          </a:bodyPr>
          <a:lstStyle/>
          <a:p>
            <a:pPr algn="ctr"/>
            <a:endParaRPr lang="en-US" sz="4000" dirty="0"/>
          </a:p>
          <a:p>
            <a:pPr algn="ctr"/>
            <a:endParaRPr lang="en-US" sz="4000" b="1" dirty="0"/>
          </a:p>
          <a:p>
            <a:pPr algn="ctr"/>
            <a:r>
              <a:rPr lang="en-US" sz="4000" b="1" dirty="0"/>
              <a:t>Moving Toward Collaborative Solutions </a:t>
            </a:r>
          </a:p>
          <a:p>
            <a:pPr algn="ctr"/>
            <a:r>
              <a:rPr lang="en-US" sz="4000" b="1" dirty="0"/>
              <a:t>to the Waste Crisis</a:t>
            </a:r>
          </a:p>
          <a:p>
            <a:pPr algn="ctr"/>
            <a:endParaRPr lang="en-US" sz="4000" b="1" dirty="0"/>
          </a:p>
          <a:p>
            <a:pPr algn="ctr"/>
            <a:r>
              <a:rPr lang="en-US" sz="4000" b="1" dirty="0"/>
              <a:t>SCRCOG Solid Waste and Recycling Working Group</a:t>
            </a:r>
          </a:p>
          <a:p>
            <a:pPr algn="ctr"/>
            <a:r>
              <a:rPr lang="en-US" sz="4000" b="1" dirty="0"/>
              <a:t>June 24, 2024</a:t>
            </a:r>
          </a:p>
          <a:p>
            <a:pPr algn="r"/>
            <a:r>
              <a:rPr lang="en-US" sz="2400" dirty="0"/>
              <a:t>		</a:t>
            </a:r>
          </a:p>
          <a:p>
            <a:pPr algn="r"/>
            <a:endParaRPr lang="en-US" sz="2400" b="1" dirty="0"/>
          </a:p>
          <a:p>
            <a:pPr algn="r"/>
            <a:endParaRPr lang="en-US" sz="2400" b="1" dirty="0"/>
          </a:p>
          <a:p>
            <a:pPr algn="ctr"/>
            <a:r>
              <a:rPr lang="en-US" sz="2400" b="1" dirty="0"/>
              <a:t>Presented By:  </a:t>
            </a:r>
            <a:r>
              <a:rPr lang="en-US" sz="2400" dirty="0"/>
              <a:t>Carl Amento, SCRCOG Executive Director</a:t>
            </a:r>
          </a:p>
          <a:p>
            <a:r>
              <a:rPr lang="en-US" sz="2400" dirty="0"/>
              <a:t>				            Pamela Roach, SCRCOG Consultant</a:t>
            </a:r>
          </a:p>
        </p:txBody>
      </p:sp>
      <p:pic>
        <p:nvPicPr>
          <p:cNvPr id="3" name="Picture 2">
            <a:extLst>
              <a:ext uri="{FF2B5EF4-FFF2-40B4-BE49-F238E27FC236}">
                <a16:creationId xmlns:a16="http://schemas.microsoft.com/office/drawing/2014/main" id="{1817B44E-7E07-390D-EAF9-A373670982F6}"/>
              </a:ext>
            </a:extLst>
          </p:cNvPr>
          <p:cNvPicPr>
            <a:picLocks noChangeAspect="1"/>
          </p:cNvPicPr>
          <p:nvPr/>
        </p:nvPicPr>
        <p:blipFill>
          <a:blip r:embed="rId3"/>
          <a:stretch>
            <a:fillRect/>
          </a:stretch>
        </p:blipFill>
        <p:spPr>
          <a:xfrm>
            <a:off x="9841893" y="6279245"/>
            <a:ext cx="1993565" cy="426757"/>
          </a:xfrm>
          <a:prstGeom prst="rect">
            <a:avLst/>
          </a:prstGeom>
        </p:spPr>
      </p:pic>
    </p:spTree>
    <p:extLst>
      <p:ext uri="{BB962C8B-B14F-4D97-AF65-F5344CB8AC3E}">
        <p14:creationId xmlns:p14="http://schemas.microsoft.com/office/powerpoint/2010/main" val="388704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EEECF76C-27C0-59EE-40DD-CC30B05DD7F3}"/>
              </a:ext>
            </a:extLst>
          </p:cNvPr>
          <p:cNvPicPr>
            <a:picLocks noChangeAspect="1"/>
          </p:cNvPicPr>
          <p:nvPr/>
        </p:nvPicPr>
        <p:blipFill>
          <a:blip r:embed="rId3"/>
          <a:stretch>
            <a:fillRect/>
          </a:stretch>
        </p:blipFill>
        <p:spPr>
          <a:xfrm>
            <a:off x="74141" y="104267"/>
            <a:ext cx="11858215" cy="6649466"/>
          </a:xfrm>
          <a:prstGeom prst="rect">
            <a:avLst/>
          </a:prstGeom>
        </p:spPr>
      </p:pic>
      <p:pic>
        <p:nvPicPr>
          <p:cNvPr id="3" name="Picture 10" descr="Beyond Recycling Basics: 7 R's of Waste Reduction">
            <a:extLst>
              <a:ext uri="{FF2B5EF4-FFF2-40B4-BE49-F238E27FC236}">
                <a16:creationId xmlns:a16="http://schemas.microsoft.com/office/drawing/2014/main" id="{E69DFD55-60C2-3432-2854-495ACB3AB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5589" y="1427206"/>
            <a:ext cx="1859691" cy="185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44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E4204811-50B3-D81A-A052-6F8504C9063D}"/>
              </a:ext>
            </a:extLst>
          </p:cNvPr>
          <p:cNvPicPr>
            <a:picLocks noChangeAspect="1"/>
          </p:cNvPicPr>
          <p:nvPr/>
        </p:nvPicPr>
        <p:blipFill>
          <a:blip r:embed="rId3"/>
          <a:stretch>
            <a:fillRect/>
          </a:stretch>
        </p:blipFill>
        <p:spPr>
          <a:xfrm>
            <a:off x="3220324" y="0"/>
            <a:ext cx="5372411" cy="6858000"/>
          </a:xfrm>
          <a:prstGeom prst="rect">
            <a:avLst/>
          </a:prstGeom>
        </p:spPr>
      </p:pic>
    </p:spTree>
    <p:extLst>
      <p:ext uri="{BB962C8B-B14F-4D97-AF65-F5344CB8AC3E}">
        <p14:creationId xmlns:p14="http://schemas.microsoft.com/office/powerpoint/2010/main" val="96214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26C02EF-C7B8-B408-57E1-1F4F90303CC2}"/>
              </a:ext>
            </a:extLst>
          </p:cNvPr>
          <p:cNvSpPr txBox="1"/>
          <p:nvPr/>
        </p:nvSpPr>
        <p:spPr>
          <a:xfrm>
            <a:off x="245660" y="252745"/>
            <a:ext cx="11791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panose="020F0502020204030204"/>
                <a:ea typeface="+mn-ea"/>
                <a:cs typeface="+mn-cs"/>
              </a:rPr>
              <a:t>Per Capita Disposal with Unit Based Pricing plus Food Waste</a:t>
            </a:r>
          </a:p>
        </p:txBody>
      </p:sp>
      <p:sp>
        <p:nvSpPr>
          <p:cNvPr id="22" name="TextBox 21">
            <a:extLst>
              <a:ext uri="{FF2B5EF4-FFF2-40B4-BE49-F238E27FC236}">
                <a16:creationId xmlns:a16="http://schemas.microsoft.com/office/drawing/2014/main" id="{A83B53ED-62B7-5ECF-BC4C-A8F600150DA6}"/>
              </a:ext>
            </a:extLst>
          </p:cNvPr>
          <p:cNvSpPr txBox="1"/>
          <p:nvPr/>
        </p:nvSpPr>
        <p:spPr>
          <a:xfrm>
            <a:off x="218350" y="970199"/>
            <a:ext cx="11791664" cy="1569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UBP is the single most effective action that a municipality can take to reduce waste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Over 550 municipalities in the Northeast have UBP with an average of 44% waste reduction.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7B12704-51ED-785A-D158-3F45C20E70B9}"/>
              </a:ext>
            </a:extLst>
          </p:cNvPr>
          <p:cNvSpPr txBox="1"/>
          <p:nvPr/>
        </p:nvSpPr>
        <p:spPr>
          <a:xfrm>
            <a:off x="259643" y="6389511"/>
            <a:ext cx="2974875" cy="468489"/>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59CFD91C-E0AA-83E1-2908-C5F265F84053}"/>
              </a:ext>
            </a:extLst>
          </p:cNvPr>
          <p:cNvPicPr>
            <a:picLocks noChangeAspect="1"/>
          </p:cNvPicPr>
          <p:nvPr/>
        </p:nvPicPr>
        <p:blipFill>
          <a:blip r:embed="rId3"/>
          <a:stretch>
            <a:fillRect/>
          </a:stretch>
        </p:blipFill>
        <p:spPr>
          <a:xfrm>
            <a:off x="1949353" y="2304415"/>
            <a:ext cx="8145012" cy="4553585"/>
          </a:xfrm>
          <a:prstGeom prst="rect">
            <a:avLst/>
          </a:prstGeom>
        </p:spPr>
      </p:pic>
    </p:spTree>
    <p:extLst>
      <p:ext uri="{BB962C8B-B14F-4D97-AF65-F5344CB8AC3E}">
        <p14:creationId xmlns:p14="http://schemas.microsoft.com/office/powerpoint/2010/main" val="1945839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759037-576C-55A2-558C-C4E7B1091305}"/>
              </a:ext>
            </a:extLst>
          </p:cNvPr>
          <p:cNvPicPr>
            <a:picLocks noChangeAspect="1"/>
          </p:cNvPicPr>
          <p:nvPr/>
        </p:nvPicPr>
        <p:blipFill>
          <a:blip r:embed="rId3"/>
          <a:stretch>
            <a:fillRect/>
          </a:stretch>
        </p:blipFill>
        <p:spPr>
          <a:xfrm>
            <a:off x="1901686" y="1315970"/>
            <a:ext cx="8530861" cy="5307785"/>
          </a:xfrm>
          <a:prstGeom prst="rect">
            <a:avLst/>
          </a:prstGeom>
        </p:spPr>
      </p:pic>
      <p:sp>
        <p:nvSpPr>
          <p:cNvPr id="5" name="TextBox 4">
            <a:extLst>
              <a:ext uri="{FF2B5EF4-FFF2-40B4-BE49-F238E27FC236}">
                <a16:creationId xmlns:a16="http://schemas.microsoft.com/office/drawing/2014/main" id="{9701EED4-5A0C-5132-C2B0-7ED7C8B4B798}"/>
              </a:ext>
            </a:extLst>
          </p:cNvPr>
          <p:cNvSpPr txBox="1"/>
          <p:nvPr/>
        </p:nvSpPr>
        <p:spPr>
          <a:xfrm>
            <a:off x="259644" y="6389511"/>
            <a:ext cx="1721555" cy="468489"/>
          </a:xfrm>
          <a:prstGeom prst="rect">
            <a:avLst/>
          </a:prstGeom>
          <a:solidFill>
            <a:schemeClr val="accent6"/>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7E471F8C-9A0C-8D5D-95FB-84664B9D2049}"/>
              </a:ext>
            </a:extLst>
          </p:cNvPr>
          <p:cNvSpPr txBox="1"/>
          <p:nvPr/>
        </p:nvSpPr>
        <p:spPr>
          <a:xfrm>
            <a:off x="0" y="218364"/>
            <a:ext cx="12192000" cy="584775"/>
          </a:xfrm>
          <a:prstGeom prst="rect">
            <a:avLst/>
          </a:prstGeom>
          <a:noFill/>
        </p:spPr>
        <p:txBody>
          <a:bodyPr wrap="square" rtlCol="0">
            <a:spAutoFit/>
          </a:bodyPr>
          <a:lstStyle/>
          <a:p>
            <a:pPr algn="ctr"/>
            <a:r>
              <a:rPr lang="en-US" sz="3200" b="1" dirty="0"/>
              <a:t>UBP Results are Immediate and Predictable and Sustained Over Time</a:t>
            </a:r>
          </a:p>
        </p:txBody>
      </p:sp>
      <p:sp>
        <p:nvSpPr>
          <p:cNvPr id="7" name="TextBox 6">
            <a:extLst>
              <a:ext uri="{FF2B5EF4-FFF2-40B4-BE49-F238E27FC236}">
                <a16:creationId xmlns:a16="http://schemas.microsoft.com/office/drawing/2014/main" id="{1A51E6C9-6BB8-F30A-907C-3F5794952DA5}"/>
              </a:ext>
            </a:extLst>
          </p:cNvPr>
          <p:cNvSpPr txBox="1"/>
          <p:nvPr/>
        </p:nvSpPr>
        <p:spPr>
          <a:xfrm>
            <a:off x="0" y="803139"/>
            <a:ext cx="12192000" cy="461665"/>
          </a:xfrm>
          <a:prstGeom prst="rect">
            <a:avLst/>
          </a:prstGeom>
          <a:noFill/>
        </p:spPr>
        <p:txBody>
          <a:bodyPr wrap="square" rtlCol="0">
            <a:spAutoFit/>
          </a:bodyPr>
          <a:lstStyle/>
          <a:p>
            <a:pPr algn="ctr"/>
            <a:r>
              <a:rPr lang="en-US" sz="2400" b="1" dirty="0"/>
              <a:t>Hundreds of Communities around US have implemented UBP</a:t>
            </a:r>
          </a:p>
        </p:txBody>
      </p:sp>
      <p:sp>
        <p:nvSpPr>
          <p:cNvPr id="2" name="TextBox 1">
            <a:extLst>
              <a:ext uri="{FF2B5EF4-FFF2-40B4-BE49-F238E27FC236}">
                <a16:creationId xmlns:a16="http://schemas.microsoft.com/office/drawing/2014/main" id="{085C93D3-93CB-93CE-6372-C9BD4C023A71}"/>
              </a:ext>
            </a:extLst>
          </p:cNvPr>
          <p:cNvSpPr txBox="1"/>
          <p:nvPr/>
        </p:nvSpPr>
        <p:spPr>
          <a:xfrm>
            <a:off x="5021417" y="6586989"/>
            <a:ext cx="2370912" cy="307777"/>
          </a:xfrm>
          <a:prstGeom prst="rect">
            <a:avLst/>
          </a:prstGeom>
          <a:noFill/>
        </p:spPr>
        <p:txBody>
          <a:bodyPr wrap="square" rtlCol="0">
            <a:spAutoFit/>
          </a:bodyPr>
          <a:lstStyle/>
          <a:p>
            <a:r>
              <a:rPr lang="en-US" sz="1400" dirty="0"/>
              <a:t>Data provided by Waste Zero</a:t>
            </a:r>
          </a:p>
        </p:txBody>
      </p:sp>
    </p:spTree>
    <p:extLst>
      <p:ext uri="{BB962C8B-B14F-4D97-AF65-F5344CB8AC3E}">
        <p14:creationId xmlns:p14="http://schemas.microsoft.com/office/powerpoint/2010/main" val="952614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5B4D7A-7E22-2300-1411-4077DDF8449B}"/>
              </a:ext>
            </a:extLst>
          </p:cNvPr>
          <p:cNvSpPr txBox="1"/>
          <p:nvPr/>
        </p:nvSpPr>
        <p:spPr>
          <a:xfrm>
            <a:off x="259644" y="6389511"/>
            <a:ext cx="3172178" cy="468489"/>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E789AC-6F69-E671-C67F-88AB128B03BF}"/>
              </a:ext>
            </a:extLst>
          </p:cNvPr>
          <p:cNvPicPr>
            <a:picLocks noChangeAspect="1"/>
          </p:cNvPicPr>
          <p:nvPr/>
        </p:nvPicPr>
        <p:blipFill>
          <a:blip r:embed="rId3"/>
          <a:stretch>
            <a:fillRect/>
          </a:stretch>
        </p:blipFill>
        <p:spPr>
          <a:xfrm>
            <a:off x="259644" y="169736"/>
            <a:ext cx="11788881" cy="6583402"/>
          </a:xfrm>
          <a:prstGeom prst="rect">
            <a:avLst/>
          </a:prstGeom>
        </p:spPr>
      </p:pic>
    </p:spTree>
    <p:extLst>
      <p:ext uri="{BB962C8B-B14F-4D97-AF65-F5344CB8AC3E}">
        <p14:creationId xmlns:p14="http://schemas.microsoft.com/office/powerpoint/2010/main" val="45715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62992A-C3EF-B948-B19B-4489B9B0940B}"/>
              </a:ext>
            </a:extLst>
          </p:cNvPr>
          <p:cNvSpPr txBox="1"/>
          <p:nvPr/>
        </p:nvSpPr>
        <p:spPr>
          <a:xfrm>
            <a:off x="1828800" y="76270"/>
            <a:ext cx="8503920" cy="685800"/>
          </a:xfrm>
          <a:prstGeom prst="rect">
            <a:avLst/>
          </a:prstGeom>
          <a:noFill/>
        </p:spPr>
        <p:txBody>
          <a:bodyPr wrap="square" rtlCol="0" anchor="ctr">
            <a:noAutofit/>
          </a:bodyPr>
          <a:lstStyle/>
          <a:p>
            <a:pPr lvl="0" algn="ctr">
              <a:defRPr/>
            </a:pPr>
            <a:r>
              <a:rPr lang="en-US" sz="2400" b="1" dirty="0">
                <a:latin typeface="+mj-lt"/>
              </a:rPr>
              <a:t>Residential Organic Waste Diversion by Program</a:t>
            </a:r>
            <a:endParaRPr lang="en-US" sz="2400" b="1" kern="0" baseline="30000" dirty="0">
              <a:latin typeface="+mj-lt"/>
            </a:endParaRPr>
          </a:p>
        </p:txBody>
      </p:sp>
      <p:sp>
        <p:nvSpPr>
          <p:cNvPr id="7" name="Rectangle 6">
            <a:extLst>
              <a:ext uri="{FF2B5EF4-FFF2-40B4-BE49-F238E27FC236}">
                <a16:creationId xmlns:a16="http://schemas.microsoft.com/office/drawing/2014/main" id="{A563B826-0B08-0243-B19D-33572B9DCC18}"/>
              </a:ext>
            </a:extLst>
          </p:cNvPr>
          <p:cNvSpPr/>
          <p:nvPr/>
        </p:nvSpPr>
        <p:spPr>
          <a:xfrm>
            <a:off x="1728172" y="5747604"/>
            <a:ext cx="8604548" cy="1177245"/>
          </a:xfrm>
          <a:prstGeom prst="rect">
            <a:avLst/>
          </a:prstGeom>
        </p:spPr>
        <p:txBody>
          <a:bodyPr wrap="square" lIns="68580" tIns="34290" rIns="68580" bIns="34290" anchor="t">
            <a:spAutoFit/>
          </a:bodyPr>
          <a:lstStyle/>
          <a:p>
            <a:r>
              <a:rPr lang="en-US" sz="1200" dirty="0">
                <a:ea typeface="+mn-lt"/>
                <a:cs typeface="+mn-lt"/>
              </a:rPr>
              <a:t>*TS Drop Off = 10x the volume of Glastonbury </a:t>
            </a:r>
          </a:p>
          <a:p>
            <a:r>
              <a:rPr lang="en-US" sz="1200" dirty="0"/>
              <a:t>**Voluntary curbside assumes 10% of homes sign up and divert nearly 100% of food waste</a:t>
            </a:r>
          </a:p>
          <a:p>
            <a:r>
              <a:rPr lang="en-US" sz="1200" dirty="0">
                <a:ea typeface="+mn-lt"/>
                <a:cs typeface="+mn-lt"/>
              </a:rPr>
              <a:t>***Municipal curbside example South Portland Maine</a:t>
            </a:r>
          </a:p>
          <a:p>
            <a:r>
              <a:rPr lang="en-US" sz="1200" dirty="0">
                <a:ea typeface="+mn-lt"/>
                <a:cs typeface="+mn-lt"/>
              </a:rPr>
              <a:t>****UBP + Curbside food scrap collection example Brattleboro VT</a:t>
            </a:r>
          </a:p>
          <a:p>
            <a:endParaRPr lang="en-US" sz="1200" dirty="0">
              <a:cs typeface="Calibri"/>
            </a:endParaRPr>
          </a:p>
          <a:p>
            <a:endParaRPr lang="en-US" sz="1200" dirty="0">
              <a:solidFill>
                <a:schemeClr val="tx2"/>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B4C99EB-BB78-DC42-81A0-25478F933EBE}"/>
              </a:ext>
            </a:extLst>
          </p:cNvPr>
          <p:cNvSpPr/>
          <p:nvPr/>
        </p:nvSpPr>
        <p:spPr>
          <a:xfrm>
            <a:off x="1801788" y="807404"/>
            <a:ext cx="8222322" cy="523220"/>
          </a:xfrm>
          <a:prstGeom prst="rect">
            <a:avLst/>
          </a:prstGeom>
        </p:spPr>
        <p:txBody>
          <a:bodyPr wrap="square">
            <a:spAutoFit/>
          </a:bodyPr>
          <a:lstStyle/>
          <a:p>
            <a:r>
              <a:rPr lang="en-US" sz="1400" b="1" i="1" dirty="0"/>
              <a:t>Residential Estimates for Annual Food Scrap Diversion by Program Type as a % of Total Waste Stream. UBP coupled with curbside food scrap collection is exponentially more effective than any other program.</a:t>
            </a:r>
          </a:p>
        </p:txBody>
      </p:sp>
      <p:graphicFrame>
        <p:nvGraphicFramePr>
          <p:cNvPr id="9" name="Content Placeholder 3">
            <a:extLst>
              <a:ext uri="{FF2B5EF4-FFF2-40B4-BE49-F238E27FC236}">
                <a16:creationId xmlns:a16="http://schemas.microsoft.com/office/drawing/2014/main" id="{6064C5CA-DBDA-1342-92C3-C76ECF79CE42}"/>
              </a:ext>
            </a:extLst>
          </p:cNvPr>
          <p:cNvGraphicFramePr>
            <a:graphicFrameLocks/>
          </p:cNvGraphicFramePr>
          <p:nvPr>
            <p:extLst>
              <p:ext uri="{D42A27DB-BD31-4B8C-83A1-F6EECF244321}">
                <p14:modId xmlns:p14="http://schemas.microsoft.com/office/powerpoint/2010/main" val="2592547556"/>
              </p:ext>
            </p:extLst>
          </p:nvPr>
        </p:nvGraphicFramePr>
        <p:xfrm>
          <a:off x="1950630" y="1374884"/>
          <a:ext cx="8473441"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6647F172-0A3A-BE43-9592-7109F1B36D97}"/>
              </a:ext>
            </a:extLst>
          </p:cNvPr>
          <p:cNvSpPr/>
          <p:nvPr/>
        </p:nvSpPr>
        <p:spPr>
          <a:xfrm>
            <a:off x="4440316" y="2376431"/>
            <a:ext cx="992292" cy="1384995"/>
          </a:xfrm>
          <a:prstGeom prst="rect">
            <a:avLst/>
          </a:prstGeom>
        </p:spPr>
        <p:txBody>
          <a:bodyPr wrap="square">
            <a:spAutoFit/>
          </a:bodyPr>
          <a:lstStyle/>
          <a:p>
            <a:pPr algn="ctr"/>
            <a:r>
              <a:rPr lang="en-US" sz="1400" b="1" i="1" dirty="0"/>
              <a:t>1% </a:t>
            </a:r>
          </a:p>
          <a:p>
            <a:pPr algn="ctr"/>
            <a:r>
              <a:rPr lang="en-US" sz="1400" b="1" i="1" dirty="0"/>
              <a:t>Diversion = </a:t>
            </a:r>
          </a:p>
          <a:p>
            <a:pPr algn="ctr"/>
            <a:r>
              <a:rPr lang="en-US" sz="1400" b="1" i="1" dirty="0"/>
              <a:t>Transfer Station Drop Off</a:t>
            </a:r>
            <a:endParaRPr lang="en-US" sz="1400" dirty="0"/>
          </a:p>
        </p:txBody>
      </p:sp>
      <p:sp>
        <p:nvSpPr>
          <p:cNvPr id="11" name="Rectangle 10">
            <a:extLst>
              <a:ext uri="{FF2B5EF4-FFF2-40B4-BE49-F238E27FC236}">
                <a16:creationId xmlns:a16="http://schemas.microsoft.com/office/drawing/2014/main" id="{325F0262-F04D-3A44-BFF9-009E1D14BB00}"/>
              </a:ext>
            </a:extLst>
          </p:cNvPr>
          <p:cNvSpPr/>
          <p:nvPr/>
        </p:nvSpPr>
        <p:spPr>
          <a:xfrm>
            <a:off x="5563523" y="2376431"/>
            <a:ext cx="1247656" cy="2031325"/>
          </a:xfrm>
          <a:prstGeom prst="rect">
            <a:avLst/>
          </a:prstGeom>
        </p:spPr>
        <p:txBody>
          <a:bodyPr wrap="square">
            <a:spAutoFit/>
          </a:bodyPr>
          <a:lstStyle/>
          <a:p>
            <a:pPr algn="ctr"/>
            <a:r>
              <a:rPr lang="en-US" sz="1400" b="1" i="1" dirty="0"/>
              <a:t>3% </a:t>
            </a:r>
          </a:p>
          <a:p>
            <a:pPr algn="ctr"/>
            <a:r>
              <a:rPr lang="en-US" sz="1400" b="1" i="1" dirty="0"/>
              <a:t>Diversion =</a:t>
            </a:r>
          </a:p>
          <a:p>
            <a:pPr algn="ctr"/>
            <a:r>
              <a:rPr lang="en-US" sz="1400" b="1" i="1" dirty="0"/>
              <a:t>Voluntary Curbside Collection </a:t>
            </a:r>
            <a:r>
              <a:rPr lang="en-US" sz="1400" i="1" dirty="0"/>
              <a:t>(10% of Homes Maximum Participation)</a:t>
            </a:r>
            <a:endParaRPr lang="en-US" sz="1400" dirty="0"/>
          </a:p>
        </p:txBody>
      </p:sp>
      <p:sp>
        <p:nvSpPr>
          <p:cNvPr id="14" name="Rectangle 13">
            <a:extLst>
              <a:ext uri="{FF2B5EF4-FFF2-40B4-BE49-F238E27FC236}">
                <a16:creationId xmlns:a16="http://schemas.microsoft.com/office/drawing/2014/main" id="{73142481-47A7-9348-8766-6814AA6EB0FF}"/>
              </a:ext>
            </a:extLst>
          </p:cNvPr>
          <p:cNvSpPr/>
          <p:nvPr/>
        </p:nvSpPr>
        <p:spPr>
          <a:xfrm>
            <a:off x="8171648" y="4279870"/>
            <a:ext cx="1852462" cy="95410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i="1" dirty="0"/>
              <a:t>68% </a:t>
            </a:r>
          </a:p>
          <a:p>
            <a:r>
              <a:rPr lang="en-US" sz="1400" b="1" i="1" dirty="0"/>
              <a:t>Diversion </a:t>
            </a:r>
            <a:r>
              <a:rPr lang="en-US" sz="1400" b="1" i="1" dirty="0">
                <a:solidFill>
                  <a:srgbClr val="00B050"/>
                </a:solidFill>
              </a:rPr>
              <a:t>= </a:t>
            </a:r>
          </a:p>
          <a:p>
            <a:r>
              <a:rPr lang="en-US" sz="1400" b="1" i="1" dirty="0"/>
              <a:t>Municipal Curbside Collection + UBP</a:t>
            </a:r>
            <a:endParaRPr lang="en-US" sz="1400" dirty="0"/>
          </a:p>
        </p:txBody>
      </p:sp>
      <p:cxnSp>
        <p:nvCxnSpPr>
          <p:cNvPr id="15" name="Straight Connector 14">
            <a:extLst>
              <a:ext uri="{FF2B5EF4-FFF2-40B4-BE49-F238E27FC236}">
                <a16:creationId xmlns:a16="http://schemas.microsoft.com/office/drawing/2014/main" id="{CA47DA98-37AB-8045-B6AD-A0FB7AD14A7D}"/>
              </a:ext>
            </a:extLst>
          </p:cNvPr>
          <p:cNvCxnSpPr>
            <a:cxnSpLocks/>
          </p:cNvCxnSpPr>
          <p:nvPr/>
        </p:nvCxnSpPr>
        <p:spPr>
          <a:xfrm>
            <a:off x="2327190" y="2246860"/>
            <a:ext cx="7361299"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Down Arrow 18">
            <a:extLst>
              <a:ext uri="{FF2B5EF4-FFF2-40B4-BE49-F238E27FC236}">
                <a16:creationId xmlns:a16="http://schemas.microsoft.com/office/drawing/2014/main" id="{53D55B2E-006A-DA41-AEC6-F4D48F4C6D84}"/>
              </a:ext>
            </a:extLst>
          </p:cNvPr>
          <p:cNvSpPr/>
          <p:nvPr/>
        </p:nvSpPr>
        <p:spPr>
          <a:xfrm>
            <a:off x="8320216" y="2252908"/>
            <a:ext cx="222422" cy="1632039"/>
          </a:xfrm>
          <a:prstGeom prst="downArrow">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9F9D4E-8915-CE47-AAAA-B10BD82D46D5}"/>
              </a:ext>
            </a:extLst>
          </p:cNvPr>
          <p:cNvSpPr/>
          <p:nvPr/>
        </p:nvSpPr>
        <p:spPr>
          <a:xfrm>
            <a:off x="9776975" y="6514263"/>
            <a:ext cx="2191265" cy="238539"/>
          </a:xfrm>
          <a:prstGeom prst="rect">
            <a:avLst/>
          </a:prstGeom>
          <a:solidFill>
            <a:schemeClr val="bg1"/>
          </a:solidFill>
        </p:spPr>
        <p:txBody>
          <a:bodyPr wrap="square">
            <a:spAutoFit/>
          </a:bodyPr>
          <a:lstStyle/>
          <a:p>
            <a:r>
              <a:rPr lang="en-US" sz="900" b="1" dirty="0">
                <a:solidFill>
                  <a:schemeClr val="tx1">
                    <a:lumMod val="75000"/>
                    <a:lumOff val="25000"/>
                  </a:schemeClr>
                </a:solidFill>
              </a:rPr>
              <a:t>WasteZero Slide October  2021</a:t>
            </a:r>
            <a:endParaRPr lang="en-US" sz="900" dirty="0"/>
          </a:p>
        </p:txBody>
      </p:sp>
      <p:sp>
        <p:nvSpPr>
          <p:cNvPr id="13" name="Rectangle 12">
            <a:extLst>
              <a:ext uri="{FF2B5EF4-FFF2-40B4-BE49-F238E27FC236}">
                <a16:creationId xmlns:a16="http://schemas.microsoft.com/office/drawing/2014/main" id="{B33AF615-BD57-5B48-95A6-57F51F67F994}"/>
              </a:ext>
            </a:extLst>
          </p:cNvPr>
          <p:cNvSpPr/>
          <p:nvPr/>
        </p:nvSpPr>
        <p:spPr>
          <a:xfrm>
            <a:off x="3172427" y="2465933"/>
            <a:ext cx="938993" cy="954107"/>
          </a:xfrm>
          <a:prstGeom prst="rect">
            <a:avLst/>
          </a:prstGeom>
        </p:spPr>
        <p:txBody>
          <a:bodyPr wrap="square">
            <a:spAutoFit/>
          </a:bodyPr>
          <a:lstStyle/>
          <a:p>
            <a:pPr algn="ctr"/>
            <a:r>
              <a:rPr lang="en-US" sz="1400" b="1" i="1" dirty="0"/>
              <a:t>Total Waste </a:t>
            </a:r>
            <a:r>
              <a:rPr lang="en-US" sz="1400" i="1" dirty="0"/>
              <a:t>(128,000 tons)</a:t>
            </a:r>
          </a:p>
        </p:txBody>
      </p:sp>
    </p:spTree>
    <p:extLst>
      <p:ext uri="{BB962C8B-B14F-4D97-AF65-F5344CB8AC3E}">
        <p14:creationId xmlns:p14="http://schemas.microsoft.com/office/powerpoint/2010/main" val="402901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50ECB43A-9180-B168-F5DE-40D2A511B00E}"/>
              </a:ext>
            </a:extLst>
          </p:cNvPr>
          <p:cNvSpPr txBox="1"/>
          <p:nvPr/>
        </p:nvSpPr>
        <p:spPr>
          <a:xfrm>
            <a:off x="2718486" y="255373"/>
            <a:ext cx="6409038" cy="646331"/>
          </a:xfrm>
          <a:prstGeom prst="rect">
            <a:avLst/>
          </a:prstGeom>
          <a:noFill/>
        </p:spPr>
        <p:txBody>
          <a:bodyPr wrap="square" rtlCol="0">
            <a:spAutoFit/>
          </a:bodyPr>
          <a:lstStyle/>
          <a:p>
            <a:pPr algn="ctr"/>
            <a:r>
              <a:rPr lang="en-US" sz="3600" b="1" dirty="0"/>
              <a:t>SCRCOG SMM Grant</a:t>
            </a:r>
          </a:p>
        </p:txBody>
      </p:sp>
      <p:sp>
        <p:nvSpPr>
          <p:cNvPr id="3" name="TextBox 2">
            <a:extLst>
              <a:ext uri="{FF2B5EF4-FFF2-40B4-BE49-F238E27FC236}">
                <a16:creationId xmlns:a16="http://schemas.microsoft.com/office/drawing/2014/main" id="{DA421EA0-04BC-2D03-9FF0-B52E5EACA479}"/>
              </a:ext>
            </a:extLst>
          </p:cNvPr>
          <p:cNvSpPr txBox="1"/>
          <p:nvPr/>
        </p:nvSpPr>
        <p:spPr>
          <a:xfrm>
            <a:off x="840259" y="1227438"/>
            <a:ext cx="10511482" cy="5078313"/>
          </a:xfrm>
          <a:prstGeom prst="rect">
            <a:avLst/>
          </a:prstGeom>
          <a:noFill/>
        </p:spPr>
        <p:txBody>
          <a:bodyPr wrap="square" rtlCol="0">
            <a:spAutoFit/>
          </a:bodyPr>
          <a:lstStyle/>
          <a:p>
            <a:pPr marL="285750" indent="-285750">
              <a:buFont typeface="Arial" panose="020B0604020202020204" pitchFamily="34" charset="0"/>
              <a:buChar char="•"/>
            </a:pPr>
            <a:r>
              <a:rPr lang="en-US" dirty="0"/>
              <a:t>DEEP extended SCRCOG’s SMM Grant for an additional 18 months out to November 2025</a:t>
            </a:r>
          </a:p>
          <a:p>
            <a:endParaRPr lang="en-US" dirty="0"/>
          </a:p>
          <a:p>
            <a:pPr marL="285750" indent="-285750">
              <a:buFont typeface="Arial" panose="020B0604020202020204" pitchFamily="34" charset="0"/>
              <a:buChar char="•"/>
            </a:pPr>
            <a:r>
              <a:rPr lang="en-US" dirty="0"/>
              <a:t>DEEP will be reallocating the $63K remaining funds in the contract to be re-directed to $50K for hiring a consultant that will engage </a:t>
            </a:r>
            <a:r>
              <a:rPr lang="en-US" u="sng" dirty="0"/>
              <a:t>up to three </a:t>
            </a:r>
            <a:r>
              <a:rPr lang="en-US" dirty="0"/>
              <a:t>interested SCRCOG municipalities to launch a UBP program and/or co-collection program that divert food scraps. Remaining $13k in funds will be allocated to SCRCOG staff time.</a:t>
            </a:r>
          </a:p>
          <a:p>
            <a:endParaRPr lang="en-US" dirty="0"/>
          </a:p>
          <a:p>
            <a:r>
              <a:rPr lang="en-US" sz="2000" b="1" dirty="0"/>
              <a:t>To Date:</a:t>
            </a:r>
          </a:p>
          <a:p>
            <a:pPr marL="285750" indent="-285750">
              <a:buFont typeface="Arial" panose="020B0604020202020204" pitchFamily="34" charset="0"/>
              <a:buChar char="•"/>
            </a:pPr>
            <a:endParaRPr lang="en-US" dirty="0"/>
          </a:p>
          <a:p>
            <a:pPr marL="800100" lvl="1" indent="-342900">
              <a:buFont typeface="+mj-lt"/>
              <a:buAutoNum type="arabicPeriod"/>
            </a:pPr>
            <a:r>
              <a:rPr lang="en-US" sz="1800" b="1" kern="0" dirty="0">
                <a:effectLst/>
                <a:latin typeface="Times New Roman" panose="02020603050405020304" pitchFamily="18" charset="0"/>
                <a:ea typeface="Times New Roman" panose="02020603050405020304" pitchFamily="18" charset="0"/>
              </a:rPr>
              <a:t>New Haven</a:t>
            </a:r>
            <a:r>
              <a:rPr lang="en-US" sz="1800" kern="0" dirty="0">
                <a:effectLst/>
                <a:latin typeface="Times New Roman" panose="02020603050405020304" pitchFamily="18" charset="0"/>
                <a:ea typeface="Times New Roman" panose="02020603050405020304" pitchFamily="18" charset="0"/>
              </a:rPr>
              <a:t> is asking for a full analysis of their waste so they can determine the best path forward to reduce their trash, i.e. food waste diversion and UBP.   </a:t>
            </a:r>
          </a:p>
          <a:p>
            <a:pPr marL="800100" lvl="1" indent="-342900">
              <a:buFont typeface="+mj-lt"/>
              <a:buAutoNum type="arabicPeriod"/>
            </a:pPr>
            <a:endParaRPr lang="en-US" kern="0" dirty="0">
              <a:latin typeface="Times New Roman" panose="02020603050405020304" pitchFamily="18" charset="0"/>
            </a:endParaRPr>
          </a:p>
          <a:p>
            <a:pPr marL="800100" lvl="1" indent="-342900">
              <a:buFont typeface="+mj-lt"/>
              <a:buAutoNum type="arabicPeriod"/>
            </a:pPr>
            <a:r>
              <a:rPr lang="en-US" sz="1800" b="1" kern="0" dirty="0">
                <a:effectLst/>
                <a:latin typeface="Times New Roman" panose="02020603050405020304" pitchFamily="18" charset="0"/>
                <a:ea typeface="Times New Roman" panose="02020603050405020304" pitchFamily="18" charset="0"/>
              </a:rPr>
              <a:t>Guilford/Madison </a:t>
            </a:r>
            <a:r>
              <a:rPr lang="en-US" sz="1800" kern="0" dirty="0">
                <a:effectLst/>
                <a:latin typeface="Times New Roman" panose="02020603050405020304" pitchFamily="18" charset="0"/>
                <a:ea typeface="Times New Roman" panose="02020603050405020304" pitchFamily="18" charset="0"/>
              </a:rPr>
              <a:t>– Waste Transfer Station consensus is that when a sorting site is permitted, possibly in Deep River, they will consider co-collection (would be a demo permit because the State currently does not have a permit for this yet).</a:t>
            </a:r>
          </a:p>
          <a:p>
            <a:pPr marL="800100" lvl="1" indent="-342900">
              <a:buFont typeface="+mj-lt"/>
              <a:buAutoNum type="arabicPeriod"/>
            </a:pPr>
            <a:endParaRPr lang="en-US" b="1" kern="0" dirty="0">
              <a:latin typeface="Times New Roman" panose="02020603050405020304" pitchFamily="18" charset="0"/>
              <a:ea typeface="Times New Roman" panose="02020603050405020304" pitchFamily="18" charset="0"/>
            </a:endParaRPr>
          </a:p>
          <a:p>
            <a:pPr marL="800100" lvl="1" indent="-342900">
              <a:buFont typeface="+mj-lt"/>
              <a:buAutoNum type="arabicPeriod"/>
            </a:pPr>
            <a:r>
              <a:rPr lang="en-US" b="1" kern="0" dirty="0">
                <a:effectLst/>
                <a:latin typeface="Times New Roman" panose="02020603050405020304" pitchFamily="18" charset="0"/>
                <a:ea typeface="Times New Roman" panose="02020603050405020304" pitchFamily="18" charset="0"/>
              </a:rPr>
              <a:t>Milford</a:t>
            </a:r>
            <a:r>
              <a:rPr lang="en-US" kern="0" dirty="0">
                <a:effectLst/>
                <a:latin typeface="Times New Roman" panose="02020603050405020304" pitchFamily="18" charset="0"/>
                <a:ea typeface="Times New Roman" panose="02020603050405020304" pitchFamily="18" charset="0"/>
              </a:rPr>
              <a:t> is interested in receiving technical assistance on food waste diversion and UBP options.   They want to manage composting within their borders maybe via an In-Vessel System</a:t>
            </a:r>
            <a:endParaRPr lang="en-US" dirty="0"/>
          </a:p>
        </p:txBody>
      </p:sp>
    </p:spTree>
    <p:extLst>
      <p:ext uri="{BB962C8B-B14F-4D97-AF65-F5344CB8AC3E}">
        <p14:creationId xmlns:p14="http://schemas.microsoft.com/office/powerpoint/2010/main" val="374234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6232FF-382B-1069-3955-301B7CD89325}"/>
              </a:ext>
            </a:extLst>
          </p:cNvPr>
          <p:cNvSpPr txBox="1"/>
          <p:nvPr/>
        </p:nvSpPr>
        <p:spPr>
          <a:xfrm>
            <a:off x="2225963" y="258618"/>
            <a:ext cx="7490691" cy="646331"/>
          </a:xfrm>
          <a:prstGeom prst="rect">
            <a:avLst/>
          </a:prstGeom>
          <a:noFill/>
        </p:spPr>
        <p:txBody>
          <a:bodyPr wrap="square" rtlCol="0">
            <a:spAutoFit/>
          </a:bodyPr>
          <a:lstStyle/>
          <a:p>
            <a:pPr algn="ctr"/>
            <a:r>
              <a:rPr lang="en-US" sz="3600" b="1" dirty="0"/>
              <a:t>EPA Wasted Food Scale</a:t>
            </a:r>
          </a:p>
        </p:txBody>
      </p:sp>
      <p:sp>
        <p:nvSpPr>
          <p:cNvPr id="4" name="TextBox 3">
            <a:extLst>
              <a:ext uri="{FF2B5EF4-FFF2-40B4-BE49-F238E27FC236}">
                <a16:creationId xmlns:a16="http://schemas.microsoft.com/office/drawing/2014/main" id="{92D3109A-3DCE-3014-CFB8-EC30C86A9BFF}"/>
              </a:ext>
            </a:extLst>
          </p:cNvPr>
          <p:cNvSpPr txBox="1"/>
          <p:nvPr/>
        </p:nvSpPr>
        <p:spPr>
          <a:xfrm>
            <a:off x="6548804" y="1086805"/>
            <a:ext cx="5383552" cy="5632311"/>
          </a:xfrm>
          <a:prstGeom prst="rect">
            <a:avLst/>
          </a:prstGeom>
          <a:noFill/>
        </p:spPr>
        <p:txBody>
          <a:bodyPr wrap="square">
            <a:spAutoFit/>
          </a:bodyPr>
          <a:lstStyle/>
          <a:p>
            <a:pPr marL="285750" indent="-285750">
              <a:buFont typeface="Arial" panose="020B0604020202020204" pitchFamily="34" charset="0"/>
              <a:buChar char="•"/>
            </a:pPr>
            <a:r>
              <a:rPr lang="en-US" sz="2400" kern="0" dirty="0">
                <a:solidFill>
                  <a:srgbClr val="232A31"/>
                </a:solidFill>
                <a:ea typeface="Times New Roman" panose="02020603050405020304" pitchFamily="18" charset="0"/>
              </a:rPr>
              <a:t>58% of methane emissions from landfills come from food waste</a:t>
            </a:r>
          </a:p>
          <a:p>
            <a:endParaRPr lang="en-US" sz="2400" kern="0" dirty="0">
              <a:solidFill>
                <a:srgbClr val="232A31"/>
              </a:solidFill>
              <a:ea typeface="Times New Roman" panose="02020603050405020304" pitchFamily="18" charset="0"/>
            </a:endParaRPr>
          </a:p>
          <a:p>
            <a:pPr marL="285750" indent="-285750">
              <a:buFont typeface="Arial" panose="020B0604020202020204" pitchFamily="34" charset="0"/>
              <a:buChar char="•"/>
            </a:pPr>
            <a:r>
              <a:rPr lang="en-US" sz="2400" kern="0" dirty="0">
                <a:solidFill>
                  <a:srgbClr val="232A31"/>
                </a:solidFill>
                <a:ea typeface="Times New Roman" panose="02020603050405020304" pitchFamily="18" charset="0"/>
              </a:rPr>
              <a:t>M</a:t>
            </a:r>
            <a:r>
              <a:rPr lang="en-US" sz="2400" kern="0" dirty="0">
                <a:solidFill>
                  <a:srgbClr val="232A31"/>
                </a:solidFill>
                <a:effectLst/>
                <a:ea typeface="Times New Roman" panose="02020603050405020304" pitchFamily="18" charset="0"/>
              </a:rPr>
              <a:t>ethane is responsible for about a 1/4 of global warming</a:t>
            </a:r>
          </a:p>
          <a:p>
            <a:endParaRPr lang="en-US" sz="2400" kern="0" dirty="0">
              <a:solidFill>
                <a:srgbClr val="232A31"/>
              </a:solidFill>
              <a:ea typeface="Times New Roman" panose="02020603050405020304" pitchFamily="18" charset="0"/>
            </a:endParaRPr>
          </a:p>
          <a:p>
            <a:pPr marL="285750" indent="-285750">
              <a:buFont typeface="Arial" panose="020B0604020202020204" pitchFamily="34" charset="0"/>
              <a:buChar char="•"/>
            </a:pPr>
            <a:r>
              <a:rPr lang="en-US" sz="2400" kern="0" dirty="0">
                <a:solidFill>
                  <a:srgbClr val="232A31"/>
                </a:solidFill>
                <a:effectLst/>
                <a:ea typeface="Times New Roman" panose="02020603050405020304" pitchFamily="18" charset="0"/>
              </a:rPr>
              <a:t>Project Drawdown ranks food waste #1 of 93 global solutions for reversing climate change, that </a:t>
            </a:r>
            <a:r>
              <a:rPr lang="en-US" sz="2400" kern="0" dirty="0">
                <a:solidFill>
                  <a:srgbClr val="FF0000"/>
                </a:solidFill>
                <a:effectLst/>
                <a:ea typeface="Times New Roman" panose="02020603050405020304" pitchFamily="18" charset="0"/>
              </a:rPr>
              <a:t>food waste represents 8% of global GHG</a:t>
            </a:r>
          </a:p>
          <a:p>
            <a:endParaRPr lang="en-US" sz="2400" kern="0" dirty="0">
              <a:solidFill>
                <a:srgbClr val="232A31"/>
              </a:solidFill>
              <a:effectLst/>
              <a:ea typeface="Times New Roman" panose="02020603050405020304" pitchFamily="18" charset="0"/>
            </a:endParaRPr>
          </a:p>
          <a:p>
            <a:pPr marL="285750" indent="-285750">
              <a:buFont typeface="Arial" panose="020B0604020202020204" pitchFamily="34" charset="0"/>
              <a:buChar char="•"/>
            </a:pPr>
            <a:r>
              <a:rPr lang="en-US" sz="2400" kern="0" dirty="0">
                <a:solidFill>
                  <a:srgbClr val="232A31"/>
                </a:solidFill>
                <a:ea typeface="Times New Roman" panose="02020603050405020304" pitchFamily="18" charset="0"/>
              </a:rPr>
              <a:t>Households are the largest contributor</a:t>
            </a:r>
          </a:p>
          <a:p>
            <a:endParaRPr lang="en-US" sz="2400" kern="0" dirty="0">
              <a:solidFill>
                <a:srgbClr val="232A31"/>
              </a:solidFill>
              <a:ea typeface="Times New Roman" panose="02020603050405020304" pitchFamily="18" charset="0"/>
            </a:endParaRPr>
          </a:p>
          <a:p>
            <a:pPr marL="285750" indent="-285750">
              <a:buFont typeface="Arial" panose="020B0604020202020204" pitchFamily="34" charset="0"/>
              <a:buChar char="•"/>
            </a:pPr>
            <a:r>
              <a:rPr lang="en-US" sz="2400" kern="0" dirty="0">
                <a:solidFill>
                  <a:srgbClr val="232A31"/>
                </a:solidFill>
                <a:effectLst/>
                <a:ea typeface="Times New Roman" panose="02020603050405020304" pitchFamily="18" charset="0"/>
              </a:rPr>
              <a:t>UN’s Goal is to reduce food </a:t>
            </a:r>
            <a:r>
              <a:rPr lang="en-US" sz="2400" kern="0" dirty="0">
                <a:solidFill>
                  <a:srgbClr val="232A31"/>
                </a:solidFill>
                <a:ea typeface="Times New Roman" panose="02020603050405020304" pitchFamily="18" charset="0"/>
              </a:rPr>
              <a:t>waste by 50% by 2030</a:t>
            </a:r>
            <a:endParaRPr lang="en-US" sz="2400" kern="0" dirty="0">
              <a:solidFill>
                <a:srgbClr val="232A31"/>
              </a:solidFill>
              <a:effectLst/>
              <a:ea typeface="Times New Roman" panose="02020603050405020304" pitchFamily="18" charset="0"/>
            </a:endParaRPr>
          </a:p>
        </p:txBody>
      </p:sp>
      <p:pic>
        <p:nvPicPr>
          <p:cNvPr id="5" name="Picture 4">
            <a:extLst>
              <a:ext uri="{FF2B5EF4-FFF2-40B4-BE49-F238E27FC236}">
                <a16:creationId xmlns:a16="http://schemas.microsoft.com/office/drawing/2014/main" id="{644234C6-A387-6FA0-C1F6-F9C1EEEDFF27}"/>
              </a:ext>
            </a:extLst>
          </p:cNvPr>
          <p:cNvPicPr>
            <a:picLocks noChangeAspect="1"/>
          </p:cNvPicPr>
          <p:nvPr/>
        </p:nvPicPr>
        <p:blipFill>
          <a:blip r:embed="rId3"/>
          <a:stretch>
            <a:fillRect/>
          </a:stretch>
        </p:blipFill>
        <p:spPr>
          <a:xfrm>
            <a:off x="197708" y="967679"/>
            <a:ext cx="6089326" cy="4483086"/>
          </a:xfrm>
          <a:prstGeom prst="rect">
            <a:avLst/>
          </a:prstGeom>
        </p:spPr>
      </p:pic>
      <p:sp>
        <p:nvSpPr>
          <p:cNvPr id="3" name="TextBox 2">
            <a:extLst>
              <a:ext uri="{FF2B5EF4-FFF2-40B4-BE49-F238E27FC236}">
                <a16:creationId xmlns:a16="http://schemas.microsoft.com/office/drawing/2014/main" id="{B8AFBBC1-3F54-081B-395F-514BB1E3C0F8}"/>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A6C6140C-78D0-E922-5213-311DC1565F09}"/>
              </a:ext>
            </a:extLst>
          </p:cNvPr>
          <p:cNvSpPr txBox="1"/>
          <p:nvPr/>
        </p:nvSpPr>
        <p:spPr>
          <a:xfrm>
            <a:off x="362464" y="5585921"/>
            <a:ext cx="5759813" cy="1133195"/>
          </a:xfrm>
          <a:prstGeom prst="rect">
            <a:avLst/>
          </a:prstGeom>
          <a:noFill/>
          <a:ln w="57150">
            <a:solidFill>
              <a:schemeClr val="tx1"/>
            </a:solidFill>
          </a:ln>
        </p:spPr>
        <p:txBody>
          <a:bodyPr wrap="square">
            <a:spAutoFit/>
          </a:bodyPr>
          <a:lstStyle/>
          <a:p>
            <a:pPr marL="0" marR="0">
              <a:lnSpc>
                <a:spcPct val="107000"/>
              </a:lnSpc>
              <a:spcBef>
                <a:spcPts val="0"/>
              </a:spcBef>
              <a:spcAft>
                <a:spcPts val="0"/>
              </a:spcAft>
            </a:pP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t>The importance of food scrap diversion is reflected in REFED's presentation here: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https://portal.ct.gov/DEEP/Waste-Management-and-Disposal/CCSMM/Increased-recycling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088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B8FEC-D5FD-B63C-534C-C41A023904F2}"/>
              </a:ext>
            </a:extLst>
          </p:cNvPr>
          <p:cNvSpPr txBox="1"/>
          <p:nvPr/>
        </p:nvSpPr>
        <p:spPr>
          <a:xfrm>
            <a:off x="1769138" y="232907"/>
            <a:ext cx="8081818" cy="646331"/>
          </a:xfrm>
          <a:prstGeom prst="rect">
            <a:avLst/>
          </a:prstGeom>
          <a:noFill/>
        </p:spPr>
        <p:txBody>
          <a:bodyPr wrap="square" rtlCol="0">
            <a:spAutoFit/>
          </a:bodyPr>
          <a:lstStyle/>
          <a:p>
            <a:pPr algn="ctr"/>
            <a:r>
              <a:rPr lang="en-US" sz="3600" b="1" dirty="0"/>
              <a:t>Why Food Scrap Diversion?</a:t>
            </a:r>
          </a:p>
        </p:txBody>
      </p:sp>
      <p:sp>
        <p:nvSpPr>
          <p:cNvPr id="3" name="TextBox 2">
            <a:extLst>
              <a:ext uri="{FF2B5EF4-FFF2-40B4-BE49-F238E27FC236}">
                <a16:creationId xmlns:a16="http://schemas.microsoft.com/office/drawing/2014/main" id="{9A2F89BE-27DC-0749-CB23-C9C157131D46}"/>
              </a:ext>
            </a:extLst>
          </p:cNvPr>
          <p:cNvSpPr txBox="1"/>
          <p:nvPr/>
        </p:nvSpPr>
        <p:spPr>
          <a:xfrm>
            <a:off x="186069" y="1139153"/>
            <a:ext cx="11605491" cy="4236224"/>
          </a:xfrm>
          <a:prstGeom prst="rect">
            <a:avLst/>
          </a:prstGeom>
          <a:noFill/>
        </p:spPr>
        <p:txBody>
          <a:bodyPr wrap="square" rtlCol="0">
            <a:spAutoFit/>
          </a:bodyPr>
          <a:lstStyle/>
          <a:p>
            <a:pPr>
              <a:lnSpc>
                <a:spcPct val="150000"/>
              </a:lnSpc>
            </a:pPr>
            <a:r>
              <a:rPr lang="en-US" sz="2800" b="1" dirty="0"/>
              <a:t>Food is not Waste </a:t>
            </a:r>
          </a:p>
          <a:p>
            <a:pPr>
              <a:lnSpc>
                <a:spcPct val="150000"/>
              </a:lnSpc>
            </a:pPr>
            <a:r>
              <a:rPr lang="en-US" sz="2800" b="1" dirty="0"/>
              <a:t>It Does Not Belong in the Trash</a:t>
            </a:r>
          </a:p>
          <a:p>
            <a:pPr marL="742950" lvl="1" indent="-285750">
              <a:lnSpc>
                <a:spcPct val="200000"/>
              </a:lnSpc>
              <a:buFont typeface="Arial" panose="020B0604020202020204" pitchFamily="34" charset="0"/>
              <a:buChar char="•"/>
            </a:pPr>
            <a:r>
              <a:rPr lang="en-US" sz="2400" dirty="0"/>
              <a:t>Heavier to haul</a:t>
            </a:r>
          </a:p>
          <a:p>
            <a:pPr marL="742950" lvl="1" indent="-285750">
              <a:lnSpc>
                <a:spcPct val="200000"/>
              </a:lnSpc>
              <a:buFont typeface="Arial" panose="020B0604020202020204" pitchFamily="34" charset="0"/>
              <a:buChar char="•"/>
            </a:pPr>
            <a:r>
              <a:rPr lang="en-US" sz="2400" dirty="0"/>
              <a:t>Harder to burn</a:t>
            </a:r>
          </a:p>
          <a:p>
            <a:pPr marL="742950" lvl="1" indent="-285750">
              <a:lnSpc>
                <a:spcPct val="200000"/>
              </a:lnSpc>
              <a:buFont typeface="Arial" panose="020B0604020202020204" pitchFamily="34" charset="0"/>
              <a:buChar char="•"/>
            </a:pPr>
            <a:r>
              <a:rPr lang="en-US" sz="2400" dirty="0"/>
              <a:t>Wasted valuable resource</a:t>
            </a:r>
          </a:p>
          <a:p>
            <a:pPr marL="742950" lvl="1" indent="-285750">
              <a:lnSpc>
                <a:spcPct val="200000"/>
              </a:lnSpc>
              <a:buFont typeface="Arial" panose="020B0604020202020204" pitchFamily="34" charset="0"/>
              <a:buChar char="•"/>
            </a:pPr>
            <a:r>
              <a:rPr lang="en-US" sz="2400" dirty="0"/>
              <a:t>Produces huge amounts of methane</a:t>
            </a:r>
          </a:p>
        </p:txBody>
      </p:sp>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7009D57E-6D13-F4D9-042E-AEEFA2126511}"/>
              </a:ext>
            </a:extLst>
          </p:cNvPr>
          <p:cNvPicPr>
            <a:picLocks noChangeAspect="1"/>
          </p:cNvPicPr>
          <p:nvPr/>
        </p:nvPicPr>
        <p:blipFill>
          <a:blip r:embed="rId3"/>
          <a:stretch>
            <a:fillRect/>
          </a:stretch>
        </p:blipFill>
        <p:spPr>
          <a:xfrm>
            <a:off x="6311951" y="2183028"/>
            <a:ext cx="5446658" cy="3006810"/>
          </a:xfrm>
          <a:prstGeom prst="rect">
            <a:avLst/>
          </a:prstGeom>
        </p:spPr>
      </p:pic>
    </p:spTree>
    <p:extLst>
      <p:ext uri="{BB962C8B-B14F-4D97-AF65-F5344CB8AC3E}">
        <p14:creationId xmlns:p14="http://schemas.microsoft.com/office/powerpoint/2010/main" val="194648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50ECB43A-9180-B168-F5DE-40D2A511B00E}"/>
              </a:ext>
            </a:extLst>
          </p:cNvPr>
          <p:cNvSpPr txBox="1"/>
          <p:nvPr/>
        </p:nvSpPr>
        <p:spPr>
          <a:xfrm>
            <a:off x="2273642" y="77562"/>
            <a:ext cx="6409038" cy="646331"/>
          </a:xfrm>
          <a:prstGeom prst="rect">
            <a:avLst/>
          </a:prstGeom>
          <a:noFill/>
        </p:spPr>
        <p:txBody>
          <a:bodyPr wrap="square" rtlCol="0">
            <a:spAutoFit/>
          </a:bodyPr>
          <a:lstStyle/>
          <a:p>
            <a:pPr algn="ctr"/>
            <a:r>
              <a:rPr lang="en-US" sz="3600" b="1" dirty="0"/>
              <a:t>Food Waste Diversion Programs</a:t>
            </a:r>
          </a:p>
        </p:txBody>
      </p:sp>
      <p:sp>
        <p:nvSpPr>
          <p:cNvPr id="3" name="TextBox 2">
            <a:extLst>
              <a:ext uri="{FF2B5EF4-FFF2-40B4-BE49-F238E27FC236}">
                <a16:creationId xmlns:a16="http://schemas.microsoft.com/office/drawing/2014/main" id="{DA421EA0-04BC-2D03-9FF0-B52E5EACA479}"/>
              </a:ext>
            </a:extLst>
          </p:cNvPr>
          <p:cNvSpPr txBox="1"/>
          <p:nvPr/>
        </p:nvSpPr>
        <p:spPr>
          <a:xfrm>
            <a:off x="395416" y="866311"/>
            <a:ext cx="11195222" cy="5632311"/>
          </a:xfrm>
          <a:prstGeom prst="rect">
            <a:avLst/>
          </a:prstGeom>
          <a:noFill/>
        </p:spPr>
        <p:txBody>
          <a:bodyPr wrap="square" rtlCol="0">
            <a:spAutoFit/>
          </a:bodyPr>
          <a:lstStyle/>
          <a:p>
            <a:pPr marL="285750" indent="-285750">
              <a:buFont typeface="Arial" panose="020B0604020202020204" pitchFamily="34" charset="0"/>
              <a:buChar char="•"/>
            </a:pPr>
            <a:r>
              <a:rPr lang="en-US" dirty="0"/>
              <a:t>Transfer Stations – Guilford/Madison, Branford, Hamden, Orange</a:t>
            </a:r>
          </a:p>
          <a:p>
            <a:endParaRPr lang="en-US" dirty="0"/>
          </a:p>
          <a:p>
            <a:pPr marL="285750" indent="-285750">
              <a:buFont typeface="Arial" panose="020B0604020202020204" pitchFamily="34" charset="0"/>
              <a:buChar char="•"/>
            </a:pPr>
            <a:r>
              <a:rPr lang="en-US" dirty="0"/>
              <a:t>West Haven Regional Food Waste Composting Site TBD – already permitted </a:t>
            </a:r>
          </a:p>
          <a:p>
            <a:endParaRPr lang="en-US" dirty="0"/>
          </a:p>
          <a:p>
            <a:pPr marL="342900" indent="-342900">
              <a:buFont typeface="Arial" panose="020B0604020202020204" pitchFamily="34" charset="0"/>
              <a:buChar char="•"/>
            </a:pPr>
            <a:r>
              <a:rPr lang="en-US" dirty="0"/>
              <a:t>Big Belly Food Waste Containers – New Haven planning to distribute around the City</a:t>
            </a:r>
          </a:p>
          <a:p>
            <a:endParaRPr lang="en-US" dirty="0"/>
          </a:p>
          <a:p>
            <a:pPr marL="285750" indent="-285750">
              <a:buFont typeface="Arial" panose="020B0604020202020204" pitchFamily="34" charset="0"/>
              <a:buChar char="•"/>
            </a:pPr>
            <a:r>
              <a:rPr lang="en-US" dirty="0"/>
              <a:t>Schools </a:t>
            </a:r>
          </a:p>
          <a:p>
            <a:pPr marL="800100" lvl="1" indent="-342900">
              <a:buFont typeface="Wingdings" panose="05000000000000000000" pitchFamily="2" charset="2"/>
              <a:buChar char="Ø"/>
            </a:pPr>
            <a:r>
              <a:rPr lang="en-US" dirty="0"/>
              <a:t>Mary R Tisko Elementary School in Branford</a:t>
            </a:r>
          </a:p>
          <a:p>
            <a:pPr marL="742950" lvl="1" indent="-285750">
              <a:buFont typeface="Wingdings" panose="05000000000000000000" pitchFamily="2" charset="2"/>
              <a:buChar char="Ø"/>
            </a:pPr>
            <a:r>
              <a:rPr lang="en-US" dirty="0"/>
              <a:t>Bear Path Elementary School in Hamden</a:t>
            </a:r>
          </a:p>
          <a:p>
            <a:pPr marL="742950" lvl="1" indent="-285750">
              <a:buFont typeface="Wingdings" panose="05000000000000000000" pitchFamily="2" charset="2"/>
              <a:buChar char="Ø"/>
            </a:pPr>
            <a:r>
              <a:rPr lang="en-US" dirty="0"/>
              <a:t>New Haven Academy</a:t>
            </a:r>
          </a:p>
          <a:p>
            <a:pPr marL="742950" lvl="1" indent="-285750">
              <a:buFont typeface="Wingdings" panose="05000000000000000000" pitchFamily="2" charset="2"/>
              <a:buChar char="Ø"/>
            </a:pPr>
            <a:r>
              <a:rPr lang="en-US" dirty="0"/>
              <a:t>Barnard Environmental Magnet High School in New Haven</a:t>
            </a:r>
          </a:p>
          <a:p>
            <a:pPr marL="742950" lvl="1" indent="-285750">
              <a:buFont typeface="Wingdings" panose="05000000000000000000" pitchFamily="2" charset="2"/>
              <a:buChar char="Ø"/>
            </a:pPr>
            <a:r>
              <a:rPr lang="en-US" dirty="0"/>
              <a:t>High School in the Community in New Haven</a:t>
            </a:r>
          </a:p>
          <a:p>
            <a:pPr marL="742950" lvl="1" indent="-285750">
              <a:buFont typeface="Wingdings" panose="05000000000000000000" pitchFamily="2" charset="2"/>
              <a:buChar char="Ø"/>
            </a:pPr>
            <a:r>
              <a:rPr lang="en-US" dirty="0"/>
              <a:t>John S. Martinez Magnet School in New Haven</a:t>
            </a:r>
          </a:p>
          <a:p>
            <a:pPr marL="742950" lvl="1" indent="-285750">
              <a:buFont typeface="Wingdings" panose="05000000000000000000" pitchFamily="2" charset="2"/>
              <a:buChar char="Ø"/>
            </a:pPr>
            <a:r>
              <a:rPr lang="en-US" dirty="0"/>
              <a:t>Engineering and Science University Magnet School (ESUMS) School in West Haven</a:t>
            </a:r>
          </a:p>
          <a:p>
            <a:pPr marL="742950" lvl="1" indent="-285750">
              <a:buFont typeface="Wingdings" panose="05000000000000000000" pitchFamily="2" charset="2"/>
              <a:buChar char="Ø"/>
            </a:pPr>
            <a:r>
              <a:rPr lang="en-US" dirty="0"/>
              <a:t>Beecher Road Elementary School in Woodbridge.</a:t>
            </a:r>
          </a:p>
          <a:p>
            <a:pPr lvl="1"/>
            <a:endParaRPr lang="en-US" dirty="0"/>
          </a:p>
          <a:p>
            <a:r>
              <a:rPr lang="en-US" dirty="0"/>
              <a:t>* CT Organics Law effective 1/1/25 will require schools that generate more than 26 tons of food waste scraps/year to divert said food scraps for recycling. The Town of Cheshire has calculated that schools that have more than 700 students produce more than 25 tons/year.  In the SCRCOG region, this would include most high schools (~14) and some middle schools (~8).</a:t>
            </a:r>
          </a:p>
        </p:txBody>
      </p:sp>
    </p:spTree>
    <p:extLst>
      <p:ext uri="{BB962C8B-B14F-4D97-AF65-F5344CB8AC3E}">
        <p14:creationId xmlns:p14="http://schemas.microsoft.com/office/powerpoint/2010/main" val="3603968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95CD-2816-EDA4-8FD1-8D7088A1CE79}"/>
              </a:ext>
            </a:extLst>
          </p:cNvPr>
          <p:cNvSpPr>
            <a:spLocks noGrp="1"/>
          </p:cNvSpPr>
          <p:nvPr>
            <p:ph type="title"/>
          </p:nvPr>
        </p:nvSpPr>
        <p:spPr>
          <a:xfrm>
            <a:off x="907063" y="1493349"/>
            <a:ext cx="8927601" cy="1064946"/>
          </a:xfrm>
        </p:spPr>
        <p:txBody>
          <a:bodyPr>
            <a:noAutofit/>
          </a:bodyPr>
          <a:lstStyle/>
          <a:p>
            <a:pPr algn="l"/>
            <a:r>
              <a:rPr lang="en-US" sz="3200" dirty="0">
                <a:highlight>
                  <a:srgbClr val="00FF00"/>
                </a:highlight>
              </a:rPr>
              <a:t>1. Waste Crisis – Nationally and in Connecticut</a:t>
            </a:r>
          </a:p>
        </p:txBody>
      </p:sp>
      <p:sp>
        <p:nvSpPr>
          <p:cNvPr id="10" name="Title 2">
            <a:extLst>
              <a:ext uri="{FF2B5EF4-FFF2-40B4-BE49-F238E27FC236}">
                <a16:creationId xmlns:a16="http://schemas.microsoft.com/office/drawing/2014/main" id="{E2E3B21D-1A31-B6C3-11D7-AF78B9CD73B2}"/>
              </a:ext>
            </a:extLst>
          </p:cNvPr>
          <p:cNvSpPr txBox="1">
            <a:spLocks/>
          </p:cNvSpPr>
          <p:nvPr/>
        </p:nvSpPr>
        <p:spPr>
          <a:xfrm>
            <a:off x="907063" y="2517330"/>
            <a:ext cx="9073516"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2. Unit-Based Pricing and Food Waste Diversion</a:t>
            </a:r>
          </a:p>
        </p:txBody>
      </p:sp>
      <p:sp>
        <p:nvSpPr>
          <p:cNvPr id="12" name="Title 2">
            <a:extLst>
              <a:ext uri="{FF2B5EF4-FFF2-40B4-BE49-F238E27FC236}">
                <a16:creationId xmlns:a16="http://schemas.microsoft.com/office/drawing/2014/main" id="{C1754A77-5CC9-37EE-A376-16B9866B68EB}"/>
              </a:ext>
            </a:extLst>
          </p:cNvPr>
          <p:cNvSpPr txBox="1">
            <a:spLocks/>
          </p:cNvSpPr>
          <p:nvPr/>
        </p:nvSpPr>
        <p:spPr>
          <a:xfrm>
            <a:off x="907063" y="3534237"/>
            <a:ext cx="9655280"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3. SCRCOG Grants Awarded and Upcoming Grants </a:t>
            </a:r>
          </a:p>
        </p:txBody>
      </p:sp>
      <p:sp>
        <p:nvSpPr>
          <p:cNvPr id="13" name="Title 2">
            <a:extLst>
              <a:ext uri="{FF2B5EF4-FFF2-40B4-BE49-F238E27FC236}">
                <a16:creationId xmlns:a16="http://schemas.microsoft.com/office/drawing/2014/main" id="{FD463405-F28B-DC00-CDAB-CCA6D76D239A}"/>
              </a:ext>
            </a:extLst>
          </p:cNvPr>
          <p:cNvSpPr txBox="1">
            <a:spLocks/>
          </p:cNvSpPr>
          <p:nvPr/>
        </p:nvSpPr>
        <p:spPr>
          <a:xfrm>
            <a:off x="907063" y="5469722"/>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5. Vision for Collaborative Solutions</a:t>
            </a:r>
          </a:p>
        </p:txBody>
      </p:sp>
      <p:sp>
        <p:nvSpPr>
          <p:cNvPr id="14" name="TextBox 13">
            <a:extLst>
              <a:ext uri="{FF2B5EF4-FFF2-40B4-BE49-F238E27FC236}">
                <a16:creationId xmlns:a16="http://schemas.microsoft.com/office/drawing/2014/main" id="{FD34C024-E87E-2E3D-CF8F-BACE014FFA83}"/>
              </a:ext>
            </a:extLst>
          </p:cNvPr>
          <p:cNvSpPr txBox="1"/>
          <p:nvPr/>
        </p:nvSpPr>
        <p:spPr>
          <a:xfrm>
            <a:off x="0" y="141360"/>
            <a:ext cx="12144413" cy="1200329"/>
          </a:xfrm>
          <a:prstGeom prst="rect">
            <a:avLst/>
          </a:prstGeom>
          <a:noFill/>
        </p:spPr>
        <p:txBody>
          <a:bodyPr wrap="square" rtlCol="0">
            <a:spAutoFit/>
          </a:bodyPr>
          <a:lstStyle/>
          <a:p>
            <a:pPr algn="ctr"/>
            <a:r>
              <a:rPr lang="en-US" sz="3600" b="1" dirty="0">
                <a:solidFill>
                  <a:srgbClr val="00B050"/>
                </a:solidFill>
              </a:rPr>
              <a:t>MOVING TOWARD COLLABORATIVE SOLUTIONS    TO THE WASTE CRISIS</a:t>
            </a:r>
          </a:p>
        </p:txBody>
      </p:sp>
      <p:sp>
        <p:nvSpPr>
          <p:cNvPr id="2" name="Title 2">
            <a:extLst>
              <a:ext uri="{FF2B5EF4-FFF2-40B4-BE49-F238E27FC236}">
                <a16:creationId xmlns:a16="http://schemas.microsoft.com/office/drawing/2014/main" id="{43CAB517-500D-0B3F-1865-6A5794DF69EB}"/>
              </a:ext>
            </a:extLst>
          </p:cNvPr>
          <p:cNvSpPr txBox="1">
            <a:spLocks/>
          </p:cNvSpPr>
          <p:nvPr/>
        </p:nvSpPr>
        <p:spPr>
          <a:xfrm>
            <a:off x="907063" y="4452815"/>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4. Lessons Learned and Challenges</a:t>
            </a:r>
          </a:p>
        </p:txBody>
      </p:sp>
    </p:spTree>
    <p:extLst>
      <p:ext uri="{BB962C8B-B14F-4D97-AF65-F5344CB8AC3E}">
        <p14:creationId xmlns:p14="http://schemas.microsoft.com/office/powerpoint/2010/main" val="44682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B8FEC-D5FD-B63C-534C-C41A023904F2}"/>
              </a:ext>
            </a:extLst>
          </p:cNvPr>
          <p:cNvSpPr txBox="1"/>
          <p:nvPr/>
        </p:nvSpPr>
        <p:spPr>
          <a:xfrm>
            <a:off x="0" y="232907"/>
            <a:ext cx="12192000" cy="646331"/>
          </a:xfrm>
          <a:prstGeom prst="rect">
            <a:avLst/>
          </a:prstGeom>
          <a:noFill/>
        </p:spPr>
        <p:txBody>
          <a:bodyPr wrap="square" rtlCol="0">
            <a:spAutoFit/>
          </a:bodyPr>
          <a:lstStyle/>
          <a:p>
            <a:pPr algn="ctr"/>
            <a:r>
              <a:rPr lang="en-US" sz="3600" b="1" dirty="0"/>
              <a:t>Green Mountain Technologies Composting Systems</a:t>
            </a:r>
          </a:p>
        </p:txBody>
      </p:sp>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6E3B64EC-9F40-C9F3-0106-3102C01DB11C}"/>
              </a:ext>
            </a:extLst>
          </p:cNvPr>
          <p:cNvPicPr>
            <a:picLocks noChangeAspect="1"/>
          </p:cNvPicPr>
          <p:nvPr/>
        </p:nvPicPr>
        <p:blipFill>
          <a:blip r:embed="rId3"/>
          <a:stretch>
            <a:fillRect/>
          </a:stretch>
        </p:blipFill>
        <p:spPr>
          <a:xfrm>
            <a:off x="446135" y="988540"/>
            <a:ext cx="4925306" cy="2786297"/>
          </a:xfrm>
          <a:prstGeom prst="rect">
            <a:avLst/>
          </a:prstGeom>
        </p:spPr>
      </p:pic>
      <p:pic>
        <p:nvPicPr>
          <p:cNvPr id="7" name="Picture 6">
            <a:extLst>
              <a:ext uri="{FF2B5EF4-FFF2-40B4-BE49-F238E27FC236}">
                <a16:creationId xmlns:a16="http://schemas.microsoft.com/office/drawing/2014/main" id="{D9A76894-B2DB-9974-156E-3F403BD7B6C4}"/>
              </a:ext>
            </a:extLst>
          </p:cNvPr>
          <p:cNvPicPr>
            <a:picLocks noChangeAspect="1"/>
          </p:cNvPicPr>
          <p:nvPr/>
        </p:nvPicPr>
        <p:blipFill>
          <a:blip r:embed="rId4"/>
          <a:stretch>
            <a:fillRect/>
          </a:stretch>
        </p:blipFill>
        <p:spPr>
          <a:xfrm>
            <a:off x="6946808" y="1062680"/>
            <a:ext cx="3551406" cy="2638016"/>
          </a:xfrm>
          <a:prstGeom prst="rect">
            <a:avLst/>
          </a:prstGeom>
        </p:spPr>
      </p:pic>
      <p:pic>
        <p:nvPicPr>
          <p:cNvPr id="9" name="Picture 8">
            <a:extLst>
              <a:ext uri="{FF2B5EF4-FFF2-40B4-BE49-F238E27FC236}">
                <a16:creationId xmlns:a16="http://schemas.microsoft.com/office/drawing/2014/main" id="{77228307-9210-3EEC-0A41-1CD7B6FE9048}"/>
              </a:ext>
            </a:extLst>
          </p:cNvPr>
          <p:cNvPicPr>
            <a:picLocks noChangeAspect="1"/>
          </p:cNvPicPr>
          <p:nvPr/>
        </p:nvPicPr>
        <p:blipFill>
          <a:blip r:embed="rId5"/>
          <a:stretch>
            <a:fillRect/>
          </a:stretch>
        </p:blipFill>
        <p:spPr>
          <a:xfrm>
            <a:off x="626075" y="3896049"/>
            <a:ext cx="4868562" cy="2727706"/>
          </a:xfrm>
          <a:prstGeom prst="rect">
            <a:avLst/>
          </a:prstGeom>
        </p:spPr>
      </p:pic>
      <p:pic>
        <p:nvPicPr>
          <p:cNvPr id="11" name="Picture 10">
            <a:extLst>
              <a:ext uri="{FF2B5EF4-FFF2-40B4-BE49-F238E27FC236}">
                <a16:creationId xmlns:a16="http://schemas.microsoft.com/office/drawing/2014/main" id="{23EFE125-AE92-709D-36A0-C387FCDB7FD0}"/>
              </a:ext>
            </a:extLst>
          </p:cNvPr>
          <p:cNvPicPr>
            <a:picLocks noChangeAspect="1"/>
          </p:cNvPicPr>
          <p:nvPr/>
        </p:nvPicPr>
        <p:blipFill>
          <a:blip r:embed="rId6"/>
          <a:stretch>
            <a:fillRect/>
          </a:stretch>
        </p:blipFill>
        <p:spPr>
          <a:xfrm>
            <a:off x="6450023" y="4204497"/>
            <a:ext cx="4544976" cy="2110809"/>
          </a:xfrm>
          <a:prstGeom prst="rect">
            <a:avLst/>
          </a:prstGeom>
        </p:spPr>
      </p:pic>
    </p:spTree>
    <p:extLst>
      <p:ext uri="{BB962C8B-B14F-4D97-AF65-F5344CB8AC3E}">
        <p14:creationId xmlns:p14="http://schemas.microsoft.com/office/powerpoint/2010/main" val="44895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B8FEC-D5FD-B63C-534C-C41A023904F2}"/>
              </a:ext>
            </a:extLst>
          </p:cNvPr>
          <p:cNvSpPr txBox="1"/>
          <p:nvPr/>
        </p:nvSpPr>
        <p:spPr>
          <a:xfrm>
            <a:off x="0" y="232907"/>
            <a:ext cx="12192000" cy="646331"/>
          </a:xfrm>
          <a:prstGeom prst="rect">
            <a:avLst/>
          </a:prstGeom>
          <a:noFill/>
        </p:spPr>
        <p:txBody>
          <a:bodyPr wrap="square" rtlCol="0">
            <a:spAutoFit/>
          </a:bodyPr>
          <a:lstStyle/>
          <a:p>
            <a:pPr algn="ctr"/>
            <a:r>
              <a:rPr lang="en-US" sz="3600" b="1" dirty="0"/>
              <a:t>EcoRich Composting Systems</a:t>
            </a:r>
          </a:p>
        </p:txBody>
      </p:sp>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8CE9F6B3-53D5-F3E5-C185-DE2F97AA363A}"/>
              </a:ext>
            </a:extLst>
          </p:cNvPr>
          <p:cNvPicPr>
            <a:picLocks noChangeAspect="1"/>
          </p:cNvPicPr>
          <p:nvPr/>
        </p:nvPicPr>
        <p:blipFill>
          <a:blip r:embed="rId3"/>
          <a:stretch>
            <a:fillRect/>
          </a:stretch>
        </p:blipFill>
        <p:spPr>
          <a:xfrm>
            <a:off x="515017" y="991220"/>
            <a:ext cx="5173525" cy="5541385"/>
          </a:xfrm>
          <a:prstGeom prst="rect">
            <a:avLst/>
          </a:prstGeom>
        </p:spPr>
      </p:pic>
      <p:pic>
        <p:nvPicPr>
          <p:cNvPr id="10" name="Picture 9">
            <a:extLst>
              <a:ext uri="{FF2B5EF4-FFF2-40B4-BE49-F238E27FC236}">
                <a16:creationId xmlns:a16="http://schemas.microsoft.com/office/drawing/2014/main" id="{F8D49004-4ED3-181E-404E-DB83F24CAE1F}"/>
              </a:ext>
            </a:extLst>
          </p:cNvPr>
          <p:cNvPicPr>
            <a:picLocks noChangeAspect="1"/>
          </p:cNvPicPr>
          <p:nvPr/>
        </p:nvPicPr>
        <p:blipFill rotWithShape="1">
          <a:blip r:embed="rId4"/>
          <a:srcRect l="-1" r="56123"/>
          <a:stretch/>
        </p:blipFill>
        <p:spPr>
          <a:xfrm>
            <a:off x="6940199" y="879238"/>
            <a:ext cx="3723974" cy="3111770"/>
          </a:xfrm>
          <a:prstGeom prst="rect">
            <a:avLst/>
          </a:prstGeom>
        </p:spPr>
      </p:pic>
      <p:pic>
        <p:nvPicPr>
          <p:cNvPr id="13" name="Picture 12">
            <a:extLst>
              <a:ext uri="{FF2B5EF4-FFF2-40B4-BE49-F238E27FC236}">
                <a16:creationId xmlns:a16="http://schemas.microsoft.com/office/drawing/2014/main" id="{39D665B4-64F9-29B7-23F8-742831671E26}"/>
              </a:ext>
            </a:extLst>
          </p:cNvPr>
          <p:cNvPicPr>
            <a:picLocks noChangeAspect="1"/>
          </p:cNvPicPr>
          <p:nvPr/>
        </p:nvPicPr>
        <p:blipFill>
          <a:blip r:embed="rId5"/>
          <a:stretch>
            <a:fillRect/>
          </a:stretch>
        </p:blipFill>
        <p:spPr>
          <a:xfrm>
            <a:off x="6940200" y="3937686"/>
            <a:ext cx="3723974" cy="2851769"/>
          </a:xfrm>
          <a:prstGeom prst="rect">
            <a:avLst/>
          </a:prstGeom>
        </p:spPr>
      </p:pic>
    </p:spTree>
    <p:extLst>
      <p:ext uri="{BB962C8B-B14F-4D97-AF65-F5344CB8AC3E}">
        <p14:creationId xmlns:p14="http://schemas.microsoft.com/office/powerpoint/2010/main" val="277971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B8FEC-D5FD-B63C-534C-C41A023904F2}"/>
              </a:ext>
            </a:extLst>
          </p:cNvPr>
          <p:cNvSpPr txBox="1"/>
          <p:nvPr/>
        </p:nvSpPr>
        <p:spPr>
          <a:xfrm>
            <a:off x="503339" y="149017"/>
            <a:ext cx="8380602" cy="646331"/>
          </a:xfrm>
          <a:prstGeom prst="rect">
            <a:avLst/>
          </a:prstGeom>
          <a:noFill/>
        </p:spPr>
        <p:txBody>
          <a:bodyPr wrap="square" rtlCol="0">
            <a:spAutoFit/>
          </a:bodyPr>
          <a:lstStyle/>
          <a:p>
            <a:r>
              <a:rPr lang="en-US" sz="3600" b="1" dirty="0"/>
              <a:t>T2G Table To Ground In-Vessel Composter</a:t>
            </a:r>
          </a:p>
        </p:txBody>
      </p:sp>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69CC1223-2125-50EE-BFCC-DD09F295EC8A}"/>
              </a:ext>
            </a:extLst>
          </p:cNvPr>
          <p:cNvPicPr>
            <a:picLocks noChangeAspect="1"/>
          </p:cNvPicPr>
          <p:nvPr/>
        </p:nvPicPr>
        <p:blipFill>
          <a:blip r:embed="rId3"/>
          <a:stretch>
            <a:fillRect/>
          </a:stretch>
        </p:blipFill>
        <p:spPr>
          <a:xfrm>
            <a:off x="5966290" y="2542573"/>
            <a:ext cx="4572638" cy="4315427"/>
          </a:xfrm>
          <a:prstGeom prst="rect">
            <a:avLst/>
          </a:prstGeom>
        </p:spPr>
      </p:pic>
      <p:pic>
        <p:nvPicPr>
          <p:cNvPr id="11" name="Picture 10">
            <a:extLst>
              <a:ext uri="{FF2B5EF4-FFF2-40B4-BE49-F238E27FC236}">
                <a16:creationId xmlns:a16="http://schemas.microsoft.com/office/drawing/2014/main" id="{0CB4FA4C-8B89-F407-4716-8D3836924423}"/>
              </a:ext>
            </a:extLst>
          </p:cNvPr>
          <p:cNvPicPr>
            <a:picLocks noChangeAspect="1"/>
          </p:cNvPicPr>
          <p:nvPr/>
        </p:nvPicPr>
        <p:blipFill>
          <a:blip r:embed="rId4"/>
          <a:stretch>
            <a:fillRect/>
          </a:stretch>
        </p:blipFill>
        <p:spPr>
          <a:xfrm>
            <a:off x="160625" y="1878059"/>
            <a:ext cx="5344271" cy="3753374"/>
          </a:xfrm>
          <a:prstGeom prst="rect">
            <a:avLst/>
          </a:prstGeom>
        </p:spPr>
      </p:pic>
      <p:pic>
        <p:nvPicPr>
          <p:cNvPr id="5" name="Picture 4">
            <a:extLst>
              <a:ext uri="{FF2B5EF4-FFF2-40B4-BE49-F238E27FC236}">
                <a16:creationId xmlns:a16="http://schemas.microsoft.com/office/drawing/2014/main" id="{15EF498C-4BEE-1A54-C05D-D1A3522F1E05}"/>
              </a:ext>
            </a:extLst>
          </p:cNvPr>
          <p:cNvPicPr>
            <a:picLocks noChangeAspect="1"/>
          </p:cNvPicPr>
          <p:nvPr/>
        </p:nvPicPr>
        <p:blipFill>
          <a:blip r:embed="rId5"/>
          <a:stretch>
            <a:fillRect/>
          </a:stretch>
        </p:blipFill>
        <p:spPr>
          <a:xfrm>
            <a:off x="9185944" y="0"/>
            <a:ext cx="3006055" cy="3488038"/>
          </a:xfrm>
          <a:prstGeom prst="rect">
            <a:avLst/>
          </a:prstGeom>
        </p:spPr>
      </p:pic>
      <p:sp>
        <p:nvSpPr>
          <p:cNvPr id="12" name="TextBox 11">
            <a:extLst>
              <a:ext uri="{FF2B5EF4-FFF2-40B4-BE49-F238E27FC236}">
                <a16:creationId xmlns:a16="http://schemas.microsoft.com/office/drawing/2014/main" id="{DA6D9E69-32E3-F759-C8B4-E603CD4B7409}"/>
              </a:ext>
            </a:extLst>
          </p:cNvPr>
          <p:cNvSpPr txBox="1"/>
          <p:nvPr/>
        </p:nvSpPr>
        <p:spPr>
          <a:xfrm>
            <a:off x="160625" y="6098796"/>
            <a:ext cx="5344271" cy="369332"/>
          </a:xfrm>
          <a:prstGeom prst="rect">
            <a:avLst/>
          </a:prstGeom>
          <a:noFill/>
        </p:spPr>
        <p:txBody>
          <a:bodyPr wrap="square" rtlCol="0">
            <a:spAutoFit/>
          </a:bodyPr>
          <a:lstStyle/>
          <a:p>
            <a:pPr algn="ctr"/>
            <a:r>
              <a:rPr lang="en-US" b="1" dirty="0"/>
              <a:t>info@table2ground.com</a:t>
            </a:r>
          </a:p>
        </p:txBody>
      </p:sp>
    </p:spTree>
    <p:extLst>
      <p:ext uri="{BB962C8B-B14F-4D97-AF65-F5344CB8AC3E}">
        <p14:creationId xmlns:p14="http://schemas.microsoft.com/office/powerpoint/2010/main" val="3062335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0E6D7616-CFFC-43B5-3A34-C2848DDF0F90}"/>
              </a:ext>
            </a:extLst>
          </p:cNvPr>
          <p:cNvPicPr>
            <a:picLocks noChangeAspect="1"/>
          </p:cNvPicPr>
          <p:nvPr/>
        </p:nvPicPr>
        <p:blipFill>
          <a:blip r:embed="rId3"/>
          <a:stretch>
            <a:fillRect/>
          </a:stretch>
        </p:blipFill>
        <p:spPr>
          <a:xfrm>
            <a:off x="1507525" y="1286364"/>
            <a:ext cx="9352116" cy="5273440"/>
          </a:xfrm>
          <a:prstGeom prst="rect">
            <a:avLst/>
          </a:prstGeom>
        </p:spPr>
      </p:pic>
      <p:sp>
        <p:nvSpPr>
          <p:cNvPr id="5" name="TextBox 4">
            <a:extLst>
              <a:ext uri="{FF2B5EF4-FFF2-40B4-BE49-F238E27FC236}">
                <a16:creationId xmlns:a16="http://schemas.microsoft.com/office/drawing/2014/main" id="{9ED1F347-E8DD-812A-4866-41146DFAC95F}"/>
              </a:ext>
            </a:extLst>
          </p:cNvPr>
          <p:cNvSpPr txBox="1"/>
          <p:nvPr/>
        </p:nvSpPr>
        <p:spPr>
          <a:xfrm>
            <a:off x="1" y="156519"/>
            <a:ext cx="12192000" cy="461665"/>
          </a:xfrm>
          <a:prstGeom prst="rect">
            <a:avLst/>
          </a:prstGeom>
          <a:noFill/>
        </p:spPr>
        <p:txBody>
          <a:bodyPr wrap="square" rtlCol="0">
            <a:spAutoFit/>
          </a:bodyPr>
          <a:lstStyle/>
          <a:p>
            <a:pPr algn="ctr"/>
            <a:r>
              <a:rPr lang="en-US" sz="2400" b="1" dirty="0"/>
              <a:t>4</a:t>
            </a:r>
            <a:r>
              <a:rPr lang="en-US" sz="2400" b="1" baseline="30000" dirty="0"/>
              <a:t>th</a:t>
            </a:r>
            <a:r>
              <a:rPr lang="en-US" sz="2400" b="1" dirty="0"/>
              <a:t> Grade Bear Path Elementary School Green Team</a:t>
            </a:r>
          </a:p>
        </p:txBody>
      </p:sp>
    </p:spTree>
    <p:extLst>
      <p:ext uri="{BB962C8B-B14F-4D97-AF65-F5344CB8AC3E}">
        <p14:creationId xmlns:p14="http://schemas.microsoft.com/office/powerpoint/2010/main" val="1982904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71F57-2DF3-3897-D4A5-DC7CAAF49F0D}"/>
              </a:ext>
            </a:extLst>
          </p:cNvPr>
          <p:cNvPicPr>
            <a:picLocks noChangeAspect="1"/>
          </p:cNvPicPr>
          <p:nvPr/>
        </p:nvPicPr>
        <p:blipFill>
          <a:blip r:embed="rId3"/>
          <a:stretch>
            <a:fillRect/>
          </a:stretch>
        </p:blipFill>
        <p:spPr>
          <a:xfrm>
            <a:off x="0" y="350693"/>
            <a:ext cx="12192000" cy="6156613"/>
          </a:xfrm>
          <a:prstGeom prst="rect">
            <a:avLst/>
          </a:prstGeom>
        </p:spPr>
      </p:pic>
    </p:spTree>
    <p:extLst>
      <p:ext uri="{BB962C8B-B14F-4D97-AF65-F5344CB8AC3E}">
        <p14:creationId xmlns:p14="http://schemas.microsoft.com/office/powerpoint/2010/main" val="134153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p:nvPr/>
        </p:nvSpPr>
        <p:spPr>
          <a:xfrm>
            <a:off x="0" y="0"/>
            <a:ext cx="12192000" cy="1052400"/>
          </a:xfrm>
          <a:prstGeom prst="rect">
            <a:avLst/>
          </a:prstGeom>
          <a:solidFill>
            <a:srgbClr val="046A38"/>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400"/>
              <a:buFontTx/>
              <a:buNone/>
              <a:tabLst/>
              <a:defRPr/>
            </a:pPr>
            <a:endParaRPr kumimoji="0" sz="1867"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91" name="Google Shape;91;p15"/>
          <p:cNvGrpSpPr/>
          <p:nvPr/>
        </p:nvGrpSpPr>
        <p:grpSpPr>
          <a:xfrm>
            <a:off x="11080047" y="136724"/>
            <a:ext cx="826343" cy="778977"/>
            <a:chOff x="863600" y="3982725"/>
            <a:chExt cx="685800" cy="685800"/>
          </a:xfrm>
        </p:grpSpPr>
        <p:sp>
          <p:nvSpPr>
            <p:cNvPr id="92" name="Google Shape;92;p15"/>
            <p:cNvSpPr/>
            <p:nvPr/>
          </p:nvSpPr>
          <p:spPr>
            <a:xfrm>
              <a:off x="863600" y="3982725"/>
              <a:ext cx="685800" cy="685800"/>
            </a:xfrm>
            <a:prstGeom prst="flowChartConnector">
              <a:avLst/>
            </a:prstGeom>
            <a:solidFill>
              <a:srgbClr val="FFFFFF"/>
            </a:solidFill>
            <a:ln w="28575" cap="flat" cmpd="sng">
              <a:solidFill>
                <a:srgbClr val="007B2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93" name="Google Shape;93;p15"/>
            <p:cNvPicPr preferRelativeResize="0"/>
            <p:nvPr/>
          </p:nvPicPr>
          <p:blipFill>
            <a:blip r:embed="rId3">
              <a:alphaModFix/>
            </a:blip>
            <a:stretch>
              <a:fillRect/>
            </a:stretch>
          </p:blipFill>
          <p:spPr>
            <a:xfrm>
              <a:off x="952100" y="4152331"/>
              <a:ext cx="508800" cy="346570"/>
            </a:xfrm>
            <a:prstGeom prst="rect">
              <a:avLst/>
            </a:prstGeom>
            <a:noFill/>
            <a:ln>
              <a:noFill/>
            </a:ln>
          </p:spPr>
        </p:pic>
      </p:grpSp>
      <p:sp>
        <p:nvSpPr>
          <p:cNvPr id="94" name="Google Shape;94;p15"/>
          <p:cNvSpPr txBox="1"/>
          <p:nvPr/>
        </p:nvSpPr>
        <p:spPr>
          <a:xfrm>
            <a:off x="70039" y="187263"/>
            <a:ext cx="10246000" cy="708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3000"/>
              <a:buFontTx/>
              <a:buNone/>
              <a:tabLst/>
              <a:defRPr/>
            </a:pPr>
            <a:r>
              <a:rPr kumimoji="0" lang="en" sz="4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OUR SERVICES - MUNICIPAL</a:t>
            </a:r>
            <a:endParaRPr kumimoji="0"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98167" y="1260200"/>
            <a:ext cx="4833200" cy="3893200"/>
          </a:xfrm>
          <a:prstGeom prst="rect">
            <a:avLst/>
          </a:prstGeom>
          <a:noFill/>
          <a:ln>
            <a:noFill/>
          </a:ln>
        </p:spPr>
        <p:txBody>
          <a:bodyPr spcFirstLastPara="1" wrap="square" lIns="45700" tIns="91433" rIns="45700"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There are are many methods for getting food scraps out of the waste stream to lower your MSW costs and improve your community's environment. We provide them all:</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609585" marR="0" lvl="0" indent="-448722" algn="l" defTabSz="1219170" rtl="0" eaLnBrk="1" fontAlgn="auto" latinLnBrk="0" hangingPunct="1">
              <a:lnSpc>
                <a:spcPct val="100000"/>
              </a:lnSpc>
              <a:spcBef>
                <a:spcPts val="0"/>
              </a:spcBef>
              <a:spcAft>
                <a:spcPts val="0"/>
              </a:spcAft>
              <a:buClr>
                <a:srgbClr val="000000"/>
              </a:buClr>
              <a:buSzPts val="1700"/>
              <a:buFont typeface="Century Gothic"/>
              <a:buChar char="●"/>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Subscription-based services</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609585" marR="0" lvl="0" indent="-448722" algn="l" defTabSz="1219170" rtl="0" eaLnBrk="1" fontAlgn="auto" latinLnBrk="0" hangingPunct="1">
              <a:lnSpc>
                <a:spcPct val="100000"/>
              </a:lnSpc>
              <a:spcBef>
                <a:spcPts val="0"/>
              </a:spcBef>
              <a:spcAft>
                <a:spcPts val="0"/>
              </a:spcAft>
              <a:buClr>
                <a:srgbClr val="000000"/>
              </a:buClr>
              <a:buSzPts val="1700"/>
              <a:buFont typeface="Century Gothic"/>
              <a:buChar char="●"/>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Transfer Station Collections</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609585" marR="0" lvl="0" indent="-448722" algn="l" defTabSz="1219170" rtl="0" eaLnBrk="1" fontAlgn="auto" latinLnBrk="0" hangingPunct="1">
              <a:lnSpc>
                <a:spcPct val="100000"/>
              </a:lnSpc>
              <a:spcBef>
                <a:spcPts val="0"/>
              </a:spcBef>
              <a:spcAft>
                <a:spcPts val="0"/>
              </a:spcAft>
              <a:buClr>
                <a:srgbClr val="000000"/>
              </a:buClr>
              <a:buSzPts val="1700"/>
              <a:buFont typeface="Century Gothic"/>
              <a:buChar char="●"/>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Curbside Collection</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609585" marR="0" lvl="0" indent="-448722" algn="l" defTabSz="1219170" rtl="0" eaLnBrk="1" fontAlgn="auto" latinLnBrk="0" hangingPunct="1">
              <a:lnSpc>
                <a:spcPct val="100000"/>
              </a:lnSpc>
              <a:spcBef>
                <a:spcPts val="0"/>
              </a:spcBef>
              <a:spcAft>
                <a:spcPts val="0"/>
              </a:spcAft>
              <a:buClr>
                <a:srgbClr val="000000"/>
              </a:buClr>
              <a:buSzPts val="1700"/>
              <a:buFont typeface="Century Gothic"/>
              <a:buChar char="●"/>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Commercial Districts</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609585" marR="0" lvl="0" indent="-448722" algn="l" defTabSz="1219170" rtl="0" eaLnBrk="1" fontAlgn="auto" latinLnBrk="0" hangingPunct="1">
              <a:lnSpc>
                <a:spcPct val="100000"/>
              </a:lnSpc>
              <a:spcBef>
                <a:spcPts val="0"/>
              </a:spcBef>
              <a:spcAft>
                <a:spcPts val="0"/>
              </a:spcAft>
              <a:buClr>
                <a:srgbClr val="000000"/>
              </a:buClr>
              <a:buSzPts val="1700"/>
              <a:buFont typeface="Century Gothic"/>
              <a:buChar char="●"/>
              <a:tabLst/>
              <a:defRPr/>
            </a:pPr>
            <a:r>
              <a:rPr kumimoji="0" lang="en" sz="22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Schools</a:t>
            </a: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15000"/>
              </a:lnSpc>
              <a:spcBef>
                <a:spcPts val="0"/>
              </a:spcBef>
              <a:spcAft>
                <a:spcPts val="2133"/>
              </a:spcAft>
              <a:buClr>
                <a:srgbClr val="000000"/>
              </a:buClr>
              <a:buSzTx/>
              <a:buFontTx/>
              <a:buNone/>
              <a:tabLst/>
              <a:defRPr/>
            </a:pPr>
            <a:endParaRPr kumimoji="0" sz="2267"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96" name="Google Shape;96;p15"/>
          <p:cNvSpPr txBox="1"/>
          <p:nvPr/>
        </p:nvSpPr>
        <p:spPr>
          <a:xfrm>
            <a:off x="70067" y="6226333"/>
            <a:ext cx="3460000" cy="498400"/>
          </a:xfrm>
          <a:prstGeom prst="rect">
            <a:avLst/>
          </a:prstGeom>
          <a:noFill/>
          <a:ln>
            <a:noFill/>
          </a:ln>
        </p:spPr>
        <p:txBody>
          <a:bodyPr spcFirstLastPara="1" wrap="square" lIns="91433" tIns="91433" rIns="91433"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733" b="0" i="0" u="sng" strike="noStrike" kern="0" cap="none" spc="0" normalizeH="0" baseline="0" noProof="0">
                <a:ln>
                  <a:noFill/>
                </a:ln>
                <a:solidFill>
                  <a:srgbClr val="FFFFFF"/>
                </a:solidFill>
                <a:effectLst/>
                <a:uLnTx/>
                <a:uFillTx/>
                <a:latin typeface="Century Gothic"/>
                <a:ea typeface="Century Gothic"/>
                <a:cs typeface="Century Gothic"/>
                <a:sym typeface="Century Gothic"/>
              </a:rPr>
              <a:t>Residential:</a:t>
            </a:r>
            <a:r>
              <a:rPr kumimoji="0" lang="en" sz="1733"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1,200 households</a:t>
            </a:r>
            <a:endParaRPr kumimoji="0" sz="1733"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7" name="Google Shape;97;p15"/>
          <p:cNvSpPr txBox="1"/>
          <p:nvPr/>
        </p:nvSpPr>
        <p:spPr>
          <a:xfrm>
            <a:off x="5707467" y="6489567"/>
            <a:ext cx="3767200" cy="430847"/>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CT DEEP 2015 WASTE CHARACTERIZATION STUDY</a:t>
            </a:r>
            <a:endParaRPr kumimoji="0"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8" name="Google Shape;98;p15"/>
          <p:cNvSpPr txBox="1"/>
          <p:nvPr/>
        </p:nvSpPr>
        <p:spPr>
          <a:xfrm>
            <a:off x="0" y="5424968"/>
            <a:ext cx="12192000" cy="1432800"/>
          </a:xfrm>
          <a:prstGeom prst="rect">
            <a:avLst/>
          </a:prstGeom>
          <a:solidFill>
            <a:srgbClr val="046A38"/>
          </a:solidFill>
          <a:ln w="19050" cap="flat" cmpd="sng">
            <a:solidFill>
              <a:srgbClr val="046A38"/>
            </a:solidFill>
            <a:prstDash val="solid"/>
            <a:round/>
            <a:headEnd type="none" w="sm" len="sm"/>
            <a:tailEnd type="none" w="sm" len="sm"/>
          </a:ln>
        </p:spPr>
        <p:txBody>
          <a:bodyPr spcFirstLastPara="1" wrap="square" lIns="91433" tIns="91433" rIns="91433" bIns="914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TOWNS WE </a:t>
            </a:r>
            <a:endParaRPr kumimoji="0"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WORK FOR</a:t>
            </a:r>
            <a:endParaRPr kumimoji="0"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99" name="Google Shape;99;p15"/>
          <p:cNvCxnSpPr/>
          <p:nvPr/>
        </p:nvCxnSpPr>
        <p:spPr>
          <a:xfrm flipH="1">
            <a:off x="2815700" y="5575133"/>
            <a:ext cx="800" cy="1071200"/>
          </a:xfrm>
          <a:prstGeom prst="straightConnector1">
            <a:avLst/>
          </a:prstGeom>
          <a:noFill/>
          <a:ln w="19050" cap="flat" cmpd="sng">
            <a:solidFill>
              <a:schemeClr val="lt1"/>
            </a:solidFill>
            <a:prstDash val="solid"/>
            <a:round/>
            <a:headEnd type="none" w="med" len="med"/>
            <a:tailEnd type="none" w="med" len="med"/>
          </a:ln>
        </p:spPr>
      </p:cxnSp>
      <p:sp>
        <p:nvSpPr>
          <p:cNvPr id="100" name="Google Shape;100;p15"/>
          <p:cNvSpPr txBox="1"/>
          <p:nvPr/>
        </p:nvSpPr>
        <p:spPr>
          <a:xfrm>
            <a:off x="2968300" y="5455933"/>
            <a:ext cx="8938000" cy="1312883"/>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733"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Deep River, Woodbury, Greenwich, Wilton, Suffield, Granby, Middletown, East Haddam, Haddam, Branford, Preston, New Hartford, Cheshire, Chester, Killingworth, Guilford, Cromwell, Portland, Middlebury, West Hartford, Westport, Old Saybrook, Glastonbury, and Rocky Hill</a:t>
            </a:r>
            <a:endParaRPr kumimoji="0" sz="12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01" name="Google Shape;101;p15"/>
          <p:cNvPicPr preferRelativeResize="0"/>
          <p:nvPr/>
        </p:nvPicPr>
        <p:blipFill>
          <a:blip r:embed="rId4">
            <a:alphaModFix/>
          </a:blip>
          <a:stretch>
            <a:fillRect/>
          </a:stretch>
        </p:blipFill>
        <p:spPr>
          <a:xfrm>
            <a:off x="5955701" y="1187251"/>
            <a:ext cx="5950703" cy="39661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95CD-2816-EDA4-8FD1-8D7088A1CE79}"/>
              </a:ext>
            </a:extLst>
          </p:cNvPr>
          <p:cNvSpPr>
            <a:spLocks noGrp="1"/>
          </p:cNvSpPr>
          <p:nvPr>
            <p:ph type="title"/>
          </p:nvPr>
        </p:nvSpPr>
        <p:spPr>
          <a:xfrm>
            <a:off x="907063" y="1493349"/>
            <a:ext cx="8927601" cy="1064946"/>
          </a:xfrm>
        </p:spPr>
        <p:txBody>
          <a:bodyPr>
            <a:noAutofit/>
          </a:bodyPr>
          <a:lstStyle/>
          <a:p>
            <a:pPr algn="l"/>
            <a:r>
              <a:rPr lang="en-US" sz="3200" dirty="0"/>
              <a:t>1. Waste Crisis – Nationally and in Connecticut</a:t>
            </a:r>
          </a:p>
        </p:txBody>
      </p:sp>
      <p:sp>
        <p:nvSpPr>
          <p:cNvPr id="10" name="Title 2">
            <a:extLst>
              <a:ext uri="{FF2B5EF4-FFF2-40B4-BE49-F238E27FC236}">
                <a16:creationId xmlns:a16="http://schemas.microsoft.com/office/drawing/2014/main" id="{E2E3B21D-1A31-B6C3-11D7-AF78B9CD73B2}"/>
              </a:ext>
            </a:extLst>
          </p:cNvPr>
          <p:cNvSpPr txBox="1">
            <a:spLocks/>
          </p:cNvSpPr>
          <p:nvPr/>
        </p:nvSpPr>
        <p:spPr>
          <a:xfrm>
            <a:off x="907063" y="2517330"/>
            <a:ext cx="9073516"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2. Unit-Based Pricing and Food Waste Diversion</a:t>
            </a:r>
          </a:p>
        </p:txBody>
      </p:sp>
      <p:sp>
        <p:nvSpPr>
          <p:cNvPr id="12" name="Title 2">
            <a:extLst>
              <a:ext uri="{FF2B5EF4-FFF2-40B4-BE49-F238E27FC236}">
                <a16:creationId xmlns:a16="http://schemas.microsoft.com/office/drawing/2014/main" id="{C1754A77-5CC9-37EE-A376-16B9866B68EB}"/>
              </a:ext>
            </a:extLst>
          </p:cNvPr>
          <p:cNvSpPr txBox="1">
            <a:spLocks/>
          </p:cNvSpPr>
          <p:nvPr/>
        </p:nvSpPr>
        <p:spPr>
          <a:xfrm>
            <a:off x="907063" y="3534237"/>
            <a:ext cx="9655280"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highlight>
                  <a:srgbClr val="00FF00"/>
                </a:highlight>
              </a:rPr>
              <a:t>3. SCRCOG Grants Awarded and Upcoming Grants </a:t>
            </a:r>
          </a:p>
        </p:txBody>
      </p:sp>
      <p:sp>
        <p:nvSpPr>
          <p:cNvPr id="13" name="Title 2">
            <a:extLst>
              <a:ext uri="{FF2B5EF4-FFF2-40B4-BE49-F238E27FC236}">
                <a16:creationId xmlns:a16="http://schemas.microsoft.com/office/drawing/2014/main" id="{FD463405-F28B-DC00-CDAB-CCA6D76D239A}"/>
              </a:ext>
            </a:extLst>
          </p:cNvPr>
          <p:cNvSpPr txBox="1">
            <a:spLocks/>
          </p:cNvSpPr>
          <p:nvPr/>
        </p:nvSpPr>
        <p:spPr>
          <a:xfrm>
            <a:off x="907063" y="5469722"/>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5. Vision for Collaborative Solutions</a:t>
            </a:r>
          </a:p>
        </p:txBody>
      </p:sp>
      <p:sp>
        <p:nvSpPr>
          <p:cNvPr id="14" name="TextBox 13">
            <a:extLst>
              <a:ext uri="{FF2B5EF4-FFF2-40B4-BE49-F238E27FC236}">
                <a16:creationId xmlns:a16="http://schemas.microsoft.com/office/drawing/2014/main" id="{FD34C024-E87E-2E3D-CF8F-BACE014FFA83}"/>
              </a:ext>
            </a:extLst>
          </p:cNvPr>
          <p:cNvSpPr txBox="1"/>
          <p:nvPr/>
        </p:nvSpPr>
        <p:spPr>
          <a:xfrm>
            <a:off x="0" y="141360"/>
            <a:ext cx="12144413" cy="1200329"/>
          </a:xfrm>
          <a:prstGeom prst="rect">
            <a:avLst/>
          </a:prstGeom>
          <a:noFill/>
        </p:spPr>
        <p:txBody>
          <a:bodyPr wrap="square" rtlCol="0">
            <a:spAutoFit/>
          </a:bodyPr>
          <a:lstStyle/>
          <a:p>
            <a:pPr algn="ctr"/>
            <a:r>
              <a:rPr lang="en-US" sz="3600" b="1" dirty="0">
                <a:solidFill>
                  <a:srgbClr val="00B050"/>
                </a:solidFill>
              </a:rPr>
              <a:t>MOVING TOWARD COLLABORATIVE SOLUTIONS    TO THE WASTE CRISIS</a:t>
            </a:r>
          </a:p>
        </p:txBody>
      </p:sp>
      <p:sp>
        <p:nvSpPr>
          <p:cNvPr id="2" name="Title 2">
            <a:extLst>
              <a:ext uri="{FF2B5EF4-FFF2-40B4-BE49-F238E27FC236}">
                <a16:creationId xmlns:a16="http://schemas.microsoft.com/office/drawing/2014/main" id="{43CAB517-500D-0B3F-1865-6A5794DF69EB}"/>
              </a:ext>
            </a:extLst>
          </p:cNvPr>
          <p:cNvSpPr txBox="1">
            <a:spLocks/>
          </p:cNvSpPr>
          <p:nvPr/>
        </p:nvSpPr>
        <p:spPr>
          <a:xfrm>
            <a:off x="907063" y="4452815"/>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4. Lessons Learned and Challenges</a:t>
            </a:r>
          </a:p>
        </p:txBody>
      </p:sp>
    </p:spTree>
    <p:extLst>
      <p:ext uri="{BB962C8B-B14F-4D97-AF65-F5344CB8AC3E}">
        <p14:creationId xmlns:p14="http://schemas.microsoft.com/office/powerpoint/2010/main" val="2688064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AAE2DC5-FC2D-8FCF-36EF-AE416EE1C5B1}"/>
              </a:ext>
            </a:extLst>
          </p:cNvPr>
          <p:cNvSpPr txBox="1"/>
          <p:nvPr/>
        </p:nvSpPr>
        <p:spPr>
          <a:xfrm>
            <a:off x="6444049" y="982554"/>
            <a:ext cx="5649097" cy="830997"/>
          </a:xfrm>
          <a:prstGeom prst="rect">
            <a:avLst/>
          </a:prstGeom>
          <a:noFill/>
        </p:spPr>
        <p:txBody>
          <a:bodyPr wrap="square" rtlCol="0">
            <a:spAutoFit/>
          </a:bodyPr>
          <a:lstStyle/>
          <a:p>
            <a:r>
              <a:rPr lang="en-US" sz="2400" b="1" dirty="0"/>
              <a:t>Services that may be provided to member municipalities through an RWA:</a:t>
            </a:r>
          </a:p>
        </p:txBody>
      </p:sp>
      <p:sp>
        <p:nvSpPr>
          <p:cNvPr id="10" name="Title 9">
            <a:extLst>
              <a:ext uri="{FF2B5EF4-FFF2-40B4-BE49-F238E27FC236}">
                <a16:creationId xmlns:a16="http://schemas.microsoft.com/office/drawing/2014/main" id="{78019110-4A61-2C0F-0B56-FEE388A0B193}"/>
              </a:ext>
            </a:extLst>
          </p:cNvPr>
          <p:cNvSpPr>
            <a:spLocks noGrp="1"/>
          </p:cNvSpPr>
          <p:nvPr>
            <p:ph type="title"/>
          </p:nvPr>
        </p:nvSpPr>
        <p:spPr>
          <a:xfrm>
            <a:off x="1" y="0"/>
            <a:ext cx="12191999" cy="825661"/>
          </a:xfrm>
        </p:spPr>
        <p:txBody>
          <a:bodyPr/>
          <a:lstStyle/>
          <a:p>
            <a:pPr algn="ctr"/>
            <a:r>
              <a:rPr lang="en-US" sz="4400" b="1" dirty="0"/>
              <a:t>Regional Waste Authority (RWA) Grant $353k</a:t>
            </a:r>
            <a:endParaRPr lang="en-US" dirty="0"/>
          </a:p>
        </p:txBody>
      </p:sp>
      <p:sp>
        <p:nvSpPr>
          <p:cNvPr id="11" name="Content Placeholder 10">
            <a:extLst>
              <a:ext uri="{FF2B5EF4-FFF2-40B4-BE49-F238E27FC236}">
                <a16:creationId xmlns:a16="http://schemas.microsoft.com/office/drawing/2014/main" id="{692FDAE3-FC06-8F81-D794-7FDA714E476D}"/>
              </a:ext>
            </a:extLst>
          </p:cNvPr>
          <p:cNvSpPr>
            <a:spLocks noGrp="1"/>
          </p:cNvSpPr>
          <p:nvPr>
            <p:ph sz="half" idx="1"/>
          </p:nvPr>
        </p:nvSpPr>
        <p:spPr>
          <a:xfrm>
            <a:off x="370703" y="1825625"/>
            <a:ext cx="5649097" cy="4351338"/>
          </a:xfrm>
        </p:spPr>
        <p:txBody>
          <a:bodyPr>
            <a:normAutofit lnSpcReduction="10000"/>
          </a:bodyPr>
          <a:lstStyle/>
          <a:p>
            <a:r>
              <a:rPr lang="en-US" dirty="0"/>
              <a:t>Evaluate potential to expand existing New Haven Authority (draft ordinances, inventory Waste Management)</a:t>
            </a:r>
          </a:p>
          <a:p>
            <a:r>
              <a:rPr lang="en-US" dirty="0"/>
              <a:t>Engage in planning activities for waste diversion and infrastructure development programs</a:t>
            </a:r>
          </a:p>
          <a:p>
            <a:r>
              <a:rPr lang="en-US" dirty="0"/>
              <a:t>Phase 1 Study by May 30, 2025</a:t>
            </a:r>
          </a:p>
          <a:p>
            <a:r>
              <a:rPr lang="en-US" dirty="0"/>
              <a:t>Phase 2 Legal Docs by June 30, 2026</a:t>
            </a:r>
          </a:p>
          <a:p>
            <a:r>
              <a:rPr lang="en-US" dirty="0"/>
              <a:t>Join existing RWA (New Haven)</a:t>
            </a:r>
          </a:p>
          <a:p>
            <a:endParaRPr lang="en-US" dirty="0"/>
          </a:p>
          <a:p>
            <a:endParaRPr lang="en-US" dirty="0"/>
          </a:p>
        </p:txBody>
      </p:sp>
      <p:pic>
        <p:nvPicPr>
          <p:cNvPr id="13" name="Content Placeholder 12">
            <a:extLst>
              <a:ext uri="{FF2B5EF4-FFF2-40B4-BE49-F238E27FC236}">
                <a16:creationId xmlns:a16="http://schemas.microsoft.com/office/drawing/2014/main" id="{30630496-FA84-7F1E-2319-3C63A3FE4D54}"/>
              </a:ext>
            </a:extLst>
          </p:cNvPr>
          <p:cNvPicPr>
            <a:picLocks noGrp="1" noChangeAspect="1"/>
          </p:cNvPicPr>
          <p:nvPr>
            <p:ph sz="half" idx="2"/>
          </p:nvPr>
        </p:nvPicPr>
        <p:blipFill rotWithShape="1">
          <a:blip r:embed="rId3"/>
          <a:srcRect l="1697" t="1129" r="993" b="409"/>
          <a:stretch/>
        </p:blipFill>
        <p:spPr>
          <a:xfrm>
            <a:off x="6557319" y="1859417"/>
            <a:ext cx="4572000" cy="4804580"/>
          </a:xfrm>
          <a:prstGeom prst="rect">
            <a:avLst/>
          </a:prstGeom>
        </p:spPr>
      </p:pic>
      <p:sp>
        <p:nvSpPr>
          <p:cNvPr id="14" name="TextBox 13">
            <a:extLst>
              <a:ext uri="{FF2B5EF4-FFF2-40B4-BE49-F238E27FC236}">
                <a16:creationId xmlns:a16="http://schemas.microsoft.com/office/drawing/2014/main" id="{F35425EF-F685-2F26-0FBE-50DD7A7BEBFF}"/>
              </a:ext>
            </a:extLst>
          </p:cNvPr>
          <p:cNvSpPr txBox="1"/>
          <p:nvPr/>
        </p:nvSpPr>
        <p:spPr>
          <a:xfrm>
            <a:off x="370703" y="1177429"/>
            <a:ext cx="3377514" cy="461665"/>
          </a:xfrm>
          <a:prstGeom prst="rect">
            <a:avLst/>
          </a:prstGeom>
          <a:noFill/>
        </p:spPr>
        <p:txBody>
          <a:bodyPr wrap="square" rtlCol="0">
            <a:spAutoFit/>
          </a:bodyPr>
          <a:lstStyle/>
          <a:p>
            <a:r>
              <a:rPr lang="en-US" sz="2400" b="1" dirty="0"/>
              <a:t>Purpose</a:t>
            </a:r>
            <a:r>
              <a:rPr lang="en-US" sz="2400" dirty="0"/>
              <a:t>:</a:t>
            </a:r>
          </a:p>
        </p:txBody>
      </p:sp>
    </p:spTree>
    <p:extLst>
      <p:ext uri="{BB962C8B-B14F-4D97-AF65-F5344CB8AC3E}">
        <p14:creationId xmlns:p14="http://schemas.microsoft.com/office/powerpoint/2010/main" val="3325597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B2724E-52B3-D217-3330-39E3D5DC5721}"/>
              </a:ext>
            </a:extLst>
          </p:cNvPr>
          <p:cNvPicPr>
            <a:picLocks noChangeAspect="1"/>
          </p:cNvPicPr>
          <p:nvPr/>
        </p:nvPicPr>
        <p:blipFill>
          <a:blip r:embed="rId3"/>
          <a:stretch>
            <a:fillRect/>
          </a:stretch>
        </p:blipFill>
        <p:spPr>
          <a:xfrm>
            <a:off x="1504844" y="0"/>
            <a:ext cx="9182313" cy="6858000"/>
          </a:xfrm>
          <a:prstGeom prst="rect">
            <a:avLst/>
          </a:prstGeom>
        </p:spPr>
      </p:pic>
    </p:spTree>
    <p:extLst>
      <p:ext uri="{BB962C8B-B14F-4D97-AF65-F5344CB8AC3E}">
        <p14:creationId xmlns:p14="http://schemas.microsoft.com/office/powerpoint/2010/main" val="3857767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E1B06F-5557-4338-A814-A3BB1EB93FF9}"/>
              </a:ext>
            </a:extLst>
          </p:cNvPr>
          <p:cNvSpPr>
            <a:spLocks noGrp="1"/>
          </p:cNvSpPr>
          <p:nvPr>
            <p:ph type="title"/>
          </p:nvPr>
        </p:nvSpPr>
        <p:spPr>
          <a:xfrm>
            <a:off x="0" y="0"/>
            <a:ext cx="12082670" cy="1325563"/>
          </a:xfrm>
        </p:spPr>
        <p:txBody>
          <a:bodyPr/>
          <a:lstStyle/>
          <a:p>
            <a:pPr algn="ctr"/>
            <a:r>
              <a:rPr lang="en-US" b="1" dirty="0"/>
              <a:t>NIPS Refunds To Date</a:t>
            </a:r>
          </a:p>
        </p:txBody>
      </p:sp>
      <p:cxnSp>
        <p:nvCxnSpPr>
          <p:cNvPr id="5" name="Straight Connector 4">
            <a:extLst>
              <a:ext uri="{FF2B5EF4-FFF2-40B4-BE49-F238E27FC236}">
                <a16:creationId xmlns:a16="http://schemas.microsoft.com/office/drawing/2014/main" id="{1FF6BFB1-A77B-428F-9CEC-41D8B19CC961}"/>
              </a:ext>
            </a:extLst>
          </p:cNvPr>
          <p:cNvCxnSpPr/>
          <p:nvPr/>
        </p:nvCxnSpPr>
        <p:spPr>
          <a:xfrm flipV="1">
            <a:off x="0" y="131696"/>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2756E7-3D25-403C-840C-075C51AD1131}"/>
              </a:ext>
            </a:extLst>
          </p:cNvPr>
          <p:cNvCxnSpPr/>
          <p:nvPr/>
        </p:nvCxnSpPr>
        <p:spPr>
          <a:xfrm flipV="1">
            <a:off x="0" y="1022964"/>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0F1116E-C1A3-4653-A18D-D20CA94F53DE}"/>
              </a:ext>
            </a:extLst>
          </p:cNvPr>
          <p:cNvPicPr/>
          <p:nvPr/>
        </p:nvPicPr>
        <p:blipFill rotWithShape="1">
          <a:blip r:embed="rId2" cstate="print">
            <a:extLst>
              <a:ext uri="{28A0092B-C50C-407E-A947-70E740481C1C}">
                <a14:useLocalDpi xmlns:a14="http://schemas.microsoft.com/office/drawing/2010/main" val="0"/>
              </a:ext>
            </a:extLst>
          </a:blip>
          <a:srcRect t="5962" b="40476"/>
          <a:stretch/>
        </p:blipFill>
        <p:spPr bwMode="auto">
          <a:xfrm>
            <a:off x="10091945" y="6430645"/>
            <a:ext cx="1990725" cy="427355"/>
          </a:xfrm>
          <a:prstGeom prst="rect">
            <a:avLst/>
          </a:prstGeom>
          <a:ln>
            <a:noFill/>
          </a:ln>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id="{C90D95C9-F908-DC7B-ADAE-8B3F1E737CC5}"/>
              </a:ext>
            </a:extLst>
          </p:cNvPr>
          <p:cNvGraphicFramePr>
            <a:graphicFrameLocks noGrp="1"/>
          </p:cNvGraphicFramePr>
          <p:nvPr>
            <p:extLst>
              <p:ext uri="{D42A27DB-BD31-4B8C-83A1-F6EECF244321}">
                <p14:modId xmlns:p14="http://schemas.microsoft.com/office/powerpoint/2010/main" val="3524882603"/>
              </p:ext>
            </p:extLst>
          </p:nvPr>
        </p:nvGraphicFramePr>
        <p:xfrm>
          <a:off x="2726723" y="1235677"/>
          <a:ext cx="6474941" cy="5072781"/>
        </p:xfrm>
        <a:graphic>
          <a:graphicData uri="http://schemas.openxmlformats.org/drawingml/2006/table">
            <a:tbl>
              <a:tblPr>
                <a:tableStyleId>{5C22544A-7EE6-4342-B048-85BDC9FD1C3A}</a:tableStyleId>
              </a:tblPr>
              <a:tblGrid>
                <a:gridCol w="1661290">
                  <a:extLst>
                    <a:ext uri="{9D8B030D-6E8A-4147-A177-3AD203B41FA5}">
                      <a16:colId xmlns:a16="http://schemas.microsoft.com/office/drawing/2014/main" val="3196325778"/>
                    </a:ext>
                  </a:extLst>
                </a:gridCol>
                <a:gridCol w="1664692">
                  <a:extLst>
                    <a:ext uri="{9D8B030D-6E8A-4147-A177-3AD203B41FA5}">
                      <a16:colId xmlns:a16="http://schemas.microsoft.com/office/drawing/2014/main" val="2817121024"/>
                    </a:ext>
                  </a:extLst>
                </a:gridCol>
                <a:gridCol w="1525117">
                  <a:extLst>
                    <a:ext uri="{9D8B030D-6E8A-4147-A177-3AD203B41FA5}">
                      <a16:colId xmlns:a16="http://schemas.microsoft.com/office/drawing/2014/main" val="2258314413"/>
                    </a:ext>
                  </a:extLst>
                </a:gridCol>
                <a:gridCol w="1623842">
                  <a:extLst>
                    <a:ext uri="{9D8B030D-6E8A-4147-A177-3AD203B41FA5}">
                      <a16:colId xmlns:a16="http://schemas.microsoft.com/office/drawing/2014/main" val="2710319360"/>
                    </a:ext>
                  </a:extLst>
                </a:gridCol>
              </a:tblGrid>
              <a:tr h="795411">
                <a:tc>
                  <a:txBody>
                    <a:bodyPr/>
                    <a:lstStyle/>
                    <a:p>
                      <a:pPr algn="ctr" fontAlgn="b"/>
                      <a:r>
                        <a:rPr lang="en-US" sz="1300" u="none" strike="noStrike" dirty="0">
                          <a:effectLst/>
                          <a:highlight>
                            <a:srgbClr val="FCE4D6"/>
                          </a:highlight>
                        </a:rPr>
                        <a:t>Town </a:t>
                      </a:r>
                      <a:endParaRPr lang="en-US" sz="1300" b="1" i="0" u="none" strike="noStrike" dirty="0">
                        <a:solidFill>
                          <a:srgbClr val="000000"/>
                        </a:solidFill>
                        <a:effectLst/>
                        <a:highlight>
                          <a:srgbClr val="FCE4D6"/>
                        </a:highlight>
                        <a:latin typeface="Calibri" panose="020F0502020204030204" pitchFamily="34" charset="0"/>
                      </a:endParaRPr>
                    </a:p>
                  </a:txBody>
                  <a:tcPr marL="6962" marR="6962" marT="6962" marB="0" anchor="b"/>
                </a:tc>
                <a:tc>
                  <a:txBody>
                    <a:bodyPr/>
                    <a:lstStyle/>
                    <a:p>
                      <a:pPr algn="ctr" fontAlgn="b"/>
                      <a:r>
                        <a:rPr lang="en-US" sz="1300" u="none" strike="noStrike" dirty="0">
                          <a:effectLst/>
                          <a:highlight>
                            <a:srgbClr val="FCE4D6"/>
                          </a:highlight>
                        </a:rPr>
                        <a:t> # Containers 4/1/23 - 9/30/23</a:t>
                      </a:r>
                      <a:endParaRPr lang="en-US" sz="1300" b="1" i="0" u="none" strike="noStrike" dirty="0">
                        <a:solidFill>
                          <a:srgbClr val="000000"/>
                        </a:solidFill>
                        <a:effectLst/>
                        <a:highlight>
                          <a:srgbClr val="FCE4D6"/>
                        </a:highlight>
                        <a:latin typeface="Calibri" panose="020F0502020204030204" pitchFamily="34" charset="0"/>
                      </a:endParaRPr>
                    </a:p>
                  </a:txBody>
                  <a:tcPr marL="6962" marR="6962" marT="6962" marB="0" anchor="b"/>
                </a:tc>
                <a:tc>
                  <a:txBody>
                    <a:bodyPr/>
                    <a:lstStyle/>
                    <a:p>
                      <a:pPr algn="ctr" fontAlgn="b"/>
                      <a:r>
                        <a:rPr lang="en-US" sz="1300" u="none" strike="noStrike" dirty="0">
                          <a:effectLst/>
                          <a:highlight>
                            <a:srgbClr val="FCE4D6"/>
                          </a:highlight>
                        </a:rPr>
                        <a:t>PD 4/1/23 - 9/30/23</a:t>
                      </a:r>
                      <a:endParaRPr lang="en-US" sz="1300" b="1" i="0" u="none" strike="noStrike" dirty="0">
                        <a:solidFill>
                          <a:srgbClr val="000000"/>
                        </a:solidFill>
                        <a:effectLst/>
                        <a:highlight>
                          <a:srgbClr val="FCE4D6"/>
                        </a:highlight>
                        <a:latin typeface="Calibri" panose="020F0502020204030204" pitchFamily="34" charset="0"/>
                      </a:endParaRPr>
                    </a:p>
                  </a:txBody>
                  <a:tcPr marL="6962" marR="6962" marT="6962" marB="0" anchor="b"/>
                </a:tc>
                <a:tc>
                  <a:txBody>
                    <a:bodyPr/>
                    <a:lstStyle/>
                    <a:p>
                      <a:pPr algn="ctr" fontAlgn="b"/>
                      <a:r>
                        <a:rPr lang="en-US" sz="1300" u="none" strike="noStrike" dirty="0">
                          <a:effectLst/>
                          <a:highlight>
                            <a:srgbClr val="FCE4D6"/>
                          </a:highlight>
                        </a:rPr>
                        <a:t>10/1/21 - 9/30/23     Total To Date</a:t>
                      </a:r>
                      <a:endParaRPr lang="en-US" sz="1300" b="1" i="0" u="none" strike="noStrike" dirty="0">
                        <a:solidFill>
                          <a:srgbClr val="000000"/>
                        </a:solidFill>
                        <a:effectLst/>
                        <a:highlight>
                          <a:srgbClr val="FCE4D6"/>
                        </a:highlight>
                        <a:latin typeface="Calibri" panose="020F0502020204030204" pitchFamily="34" charset="0"/>
                      </a:endParaRPr>
                    </a:p>
                  </a:txBody>
                  <a:tcPr marL="6962" marR="6962" marT="6962" marB="0" anchor="b"/>
                </a:tc>
                <a:extLst>
                  <a:ext uri="{0D108BD9-81ED-4DB2-BD59-A6C34878D82A}">
                    <a16:rowId xmlns:a16="http://schemas.microsoft.com/office/drawing/2014/main" val="3235544983"/>
                  </a:ext>
                </a:extLst>
              </a:tr>
              <a:tr h="251610">
                <a:tc>
                  <a:txBody>
                    <a:bodyPr/>
                    <a:lstStyle/>
                    <a:p>
                      <a:pPr algn="l" fontAlgn="b"/>
                      <a:r>
                        <a:rPr lang="en-US" sz="1300" u="none" strike="noStrike" dirty="0">
                          <a:effectLst/>
                        </a:rPr>
                        <a:t>Bethany</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27,588</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$1,379.40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$4,507.80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3080884351"/>
                  </a:ext>
                </a:extLst>
              </a:tr>
              <a:tr h="251610">
                <a:tc>
                  <a:txBody>
                    <a:bodyPr/>
                    <a:lstStyle/>
                    <a:p>
                      <a:pPr algn="l" fontAlgn="b"/>
                      <a:r>
                        <a:rPr lang="en-US" sz="1300" u="none" strike="noStrike" dirty="0">
                          <a:effectLst/>
                        </a:rPr>
                        <a:t>Branford</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395,922</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$19,796.10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$77,396.70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416419932"/>
                  </a:ext>
                </a:extLst>
              </a:tr>
              <a:tr h="251610">
                <a:tc>
                  <a:txBody>
                    <a:bodyPr/>
                    <a:lstStyle/>
                    <a:p>
                      <a:pPr algn="l" fontAlgn="b"/>
                      <a:r>
                        <a:rPr lang="en-US" sz="1300" u="none" strike="noStrike" dirty="0">
                          <a:effectLst/>
                        </a:rPr>
                        <a:t>East Haven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437,421</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$21,871.05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$85,492.25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291557499"/>
                  </a:ext>
                </a:extLst>
              </a:tr>
              <a:tr h="251610">
                <a:tc>
                  <a:txBody>
                    <a:bodyPr/>
                    <a:lstStyle/>
                    <a:p>
                      <a:pPr algn="l" fontAlgn="b"/>
                      <a:r>
                        <a:rPr lang="en-US" sz="1300" u="none" strike="noStrike" dirty="0">
                          <a:effectLst/>
                        </a:rPr>
                        <a:t>Guilford</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104,005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$5,200.25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$20,036.95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2651108372"/>
                  </a:ext>
                </a:extLst>
              </a:tr>
              <a:tr h="251610">
                <a:tc>
                  <a:txBody>
                    <a:bodyPr/>
                    <a:lstStyle/>
                    <a:p>
                      <a:pPr algn="l" fontAlgn="b"/>
                      <a:r>
                        <a:rPr lang="en-US" sz="1300" u="none" strike="noStrike" dirty="0">
                          <a:effectLst/>
                        </a:rPr>
                        <a:t>Hamden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852,092</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$42,604.60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$154,095.10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2979301652"/>
                  </a:ext>
                </a:extLst>
              </a:tr>
              <a:tr h="251610">
                <a:tc>
                  <a:txBody>
                    <a:bodyPr/>
                    <a:lstStyle/>
                    <a:p>
                      <a:pPr algn="l" fontAlgn="b"/>
                      <a:r>
                        <a:rPr lang="en-US" sz="1300" u="none" strike="noStrike" dirty="0">
                          <a:effectLst/>
                        </a:rPr>
                        <a:t>Madison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104,183</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$5,209.15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$18,970.55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2345057047"/>
                  </a:ext>
                </a:extLst>
              </a:tr>
              <a:tr h="251610">
                <a:tc>
                  <a:txBody>
                    <a:bodyPr/>
                    <a:lstStyle/>
                    <a:p>
                      <a:pPr algn="l" fontAlgn="b"/>
                      <a:r>
                        <a:rPr lang="en-US" sz="1300" u="none" strike="noStrike" dirty="0">
                          <a:effectLst/>
                        </a:rPr>
                        <a:t>Meriden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987,889</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$49,394.45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$186,163.25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4217247440"/>
                  </a:ext>
                </a:extLst>
              </a:tr>
              <a:tr h="251610">
                <a:tc>
                  <a:txBody>
                    <a:bodyPr/>
                    <a:lstStyle/>
                    <a:p>
                      <a:pPr algn="l" fontAlgn="b"/>
                      <a:r>
                        <a:rPr lang="en-US" sz="1300" u="none" strike="noStrike" dirty="0">
                          <a:effectLst/>
                        </a:rPr>
                        <a:t>Milford</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718,869</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$35,943.45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$137,209.80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1732533801"/>
                  </a:ext>
                </a:extLst>
              </a:tr>
              <a:tr h="251610">
                <a:tc>
                  <a:txBody>
                    <a:bodyPr/>
                    <a:lstStyle/>
                    <a:p>
                      <a:pPr algn="l" fontAlgn="b"/>
                      <a:r>
                        <a:rPr lang="en-US" sz="1300" u="none" strike="noStrike" dirty="0">
                          <a:effectLst/>
                        </a:rPr>
                        <a:t>New Haven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2,091,600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$104,580.00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$410,270.95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3507779307"/>
                  </a:ext>
                </a:extLst>
              </a:tr>
              <a:tr h="251610">
                <a:tc>
                  <a:txBody>
                    <a:bodyPr/>
                    <a:lstStyle/>
                    <a:p>
                      <a:pPr algn="l" fontAlgn="b"/>
                      <a:r>
                        <a:rPr lang="en-US" sz="1300" u="none" strike="noStrike" dirty="0">
                          <a:effectLst/>
                        </a:rPr>
                        <a:t>North Branford</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150,938</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$7,546.90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$30,925.80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567984185"/>
                  </a:ext>
                </a:extLst>
              </a:tr>
              <a:tr h="251610">
                <a:tc>
                  <a:txBody>
                    <a:bodyPr/>
                    <a:lstStyle/>
                    <a:p>
                      <a:pPr algn="l" fontAlgn="b"/>
                      <a:r>
                        <a:rPr lang="en-US" sz="1300" u="none" strike="noStrike" dirty="0">
                          <a:effectLst/>
                        </a:rPr>
                        <a:t>North Haven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276,538</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$13,826.90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$52,295.30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251763415"/>
                  </a:ext>
                </a:extLst>
              </a:tr>
              <a:tr h="251610">
                <a:tc>
                  <a:txBody>
                    <a:bodyPr/>
                    <a:lstStyle/>
                    <a:p>
                      <a:pPr algn="l" fontAlgn="b"/>
                      <a:r>
                        <a:rPr lang="en-US" sz="1300" u="none" strike="noStrike" dirty="0">
                          <a:effectLst/>
                        </a:rPr>
                        <a:t>Orange</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78,542</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$3,927.10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$15,621.80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3016748471"/>
                  </a:ext>
                </a:extLst>
              </a:tr>
              <a:tr h="251610">
                <a:tc>
                  <a:txBody>
                    <a:bodyPr/>
                    <a:lstStyle/>
                    <a:p>
                      <a:pPr algn="l" fontAlgn="b"/>
                      <a:r>
                        <a:rPr lang="en-US" sz="1300" u="none" strike="noStrike" dirty="0">
                          <a:effectLst/>
                        </a:rPr>
                        <a:t>Wallingford</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621,259</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$31,062.95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$124,286.00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1599154251"/>
                  </a:ext>
                </a:extLst>
              </a:tr>
              <a:tr h="251610">
                <a:tc>
                  <a:txBody>
                    <a:bodyPr/>
                    <a:lstStyle/>
                    <a:p>
                      <a:pPr algn="l" fontAlgn="b"/>
                      <a:r>
                        <a:rPr lang="en-US" sz="1300" u="none" strike="noStrike" dirty="0">
                          <a:effectLst/>
                        </a:rPr>
                        <a:t>West Haven</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1,021,460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$51,073.00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$193,743.50</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1814186041"/>
                  </a:ext>
                </a:extLst>
              </a:tr>
              <a:tr h="251610">
                <a:tc>
                  <a:txBody>
                    <a:bodyPr/>
                    <a:lstStyle/>
                    <a:p>
                      <a:pPr algn="l" fontAlgn="b"/>
                      <a:r>
                        <a:rPr lang="en-US" sz="1300" u="none" strike="noStrike" dirty="0">
                          <a:effectLst/>
                        </a:rPr>
                        <a:t>Woodbridge</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3,122</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$156.10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$439.15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3985629766"/>
                  </a:ext>
                </a:extLst>
              </a:tr>
              <a:tr h="251610">
                <a:tc>
                  <a:txBody>
                    <a:bodyPr/>
                    <a:lstStyle/>
                    <a:p>
                      <a:pPr algn="r" fontAlgn="b"/>
                      <a:r>
                        <a:rPr lang="en-US" sz="1300" u="none" strike="noStrike" dirty="0">
                          <a:effectLst/>
                        </a:rPr>
                        <a:t>TOTAL</a:t>
                      </a:r>
                      <a:endParaRPr lang="en-US" sz="1300" b="1"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7,871,428</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$393,571.40</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highlight>
                            <a:srgbClr val="FCE4D6"/>
                          </a:highlight>
                        </a:rPr>
                        <a:t>$1,511,454.90</a:t>
                      </a:r>
                      <a:endParaRPr lang="en-US" sz="1300" b="1" i="0" u="none" strike="noStrike" dirty="0">
                        <a:solidFill>
                          <a:srgbClr val="000000"/>
                        </a:solidFill>
                        <a:effectLst/>
                        <a:highlight>
                          <a:srgbClr val="FCE4D6"/>
                        </a:highlight>
                        <a:latin typeface="Calibri" panose="020F0502020204030204" pitchFamily="34" charset="0"/>
                      </a:endParaRPr>
                    </a:p>
                  </a:txBody>
                  <a:tcPr marL="6962" marR="6962" marT="6962" marB="0" anchor="b"/>
                </a:tc>
                <a:extLst>
                  <a:ext uri="{0D108BD9-81ED-4DB2-BD59-A6C34878D82A}">
                    <a16:rowId xmlns:a16="http://schemas.microsoft.com/office/drawing/2014/main" val="2511199131"/>
                  </a:ext>
                </a:extLst>
              </a:tr>
              <a:tr h="251610">
                <a:tc>
                  <a:txBody>
                    <a:bodyPr/>
                    <a:lstStyle/>
                    <a:p>
                      <a:pPr algn="r" fontAlgn="b"/>
                      <a:r>
                        <a:rPr lang="en-US" sz="1300" u="none" strike="noStrike" dirty="0">
                          <a:effectLst/>
                        </a:rPr>
                        <a:t>Statewide</a:t>
                      </a:r>
                      <a:endParaRPr lang="en-US" sz="1300" b="1"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47,297,793</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$2,364,889.65</a:t>
                      </a:r>
                      <a:endParaRPr lang="en-US" sz="1300" b="0" i="0" u="none" strike="noStrike" dirty="0">
                        <a:solidFill>
                          <a:srgbClr val="000000"/>
                        </a:solidFill>
                        <a:effectLst/>
                        <a:latin typeface="Calibri" panose="020F0502020204030204" pitchFamily="34" charset="0"/>
                      </a:endParaRPr>
                    </a:p>
                  </a:txBody>
                  <a:tcPr marL="6962" marR="6962" marT="6962" marB="0" anchor="b"/>
                </a:tc>
                <a:tc>
                  <a:txBody>
                    <a:bodyPr/>
                    <a:lstStyle/>
                    <a:p>
                      <a:pPr algn="r" fontAlgn="b"/>
                      <a:r>
                        <a:rPr lang="en-US" sz="1300" u="none" strike="noStrike" dirty="0">
                          <a:effectLst/>
                        </a:rPr>
                        <a:t>$8,986,536.15</a:t>
                      </a:r>
                      <a:endParaRPr lang="en-US" sz="1300" b="0" i="0" u="none" strike="noStrike" dirty="0">
                        <a:solidFill>
                          <a:srgbClr val="000000"/>
                        </a:solidFill>
                        <a:effectLst/>
                        <a:latin typeface="Calibri" panose="020F0502020204030204" pitchFamily="34" charset="0"/>
                      </a:endParaRPr>
                    </a:p>
                  </a:txBody>
                  <a:tcPr marL="6962" marR="6962" marT="6962" marB="0" anchor="b"/>
                </a:tc>
                <a:extLst>
                  <a:ext uri="{0D108BD9-81ED-4DB2-BD59-A6C34878D82A}">
                    <a16:rowId xmlns:a16="http://schemas.microsoft.com/office/drawing/2014/main" val="4086642725"/>
                  </a:ext>
                </a:extLst>
              </a:tr>
            </a:tbl>
          </a:graphicData>
        </a:graphic>
      </p:graphicFrame>
    </p:spTree>
    <p:extLst>
      <p:ext uri="{BB962C8B-B14F-4D97-AF65-F5344CB8AC3E}">
        <p14:creationId xmlns:p14="http://schemas.microsoft.com/office/powerpoint/2010/main" val="83893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5197D-8399-5F3D-79C2-36F3596DAB27}"/>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42F000F4-AF45-1613-ACF2-770670B7A6A3}"/>
              </a:ext>
            </a:extLst>
          </p:cNvPr>
          <p:cNvPicPr>
            <a:picLocks noChangeAspect="1"/>
          </p:cNvPicPr>
          <p:nvPr/>
        </p:nvPicPr>
        <p:blipFill rotWithShape="1">
          <a:blip r:embed="rId3"/>
          <a:srcRect l="2123" t="1956" r="708" b="1677"/>
          <a:stretch/>
        </p:blipFill>
        <p:spPr>
          <a:xfrm>
            <a:off x="259645" y="2464965"/>
            <a:ext cx="6216232" cy="3904006"/>
          </a:xfrm>
          <a:prstGeom prst="rect">
            <a:avLst/>
          </a:prstGeom>
        </p:spPr>
      </p:pic>
      <p:sp>
        <p:nvSpPr>
          <p:cNvPr id="8" name="TextBox 7">
            <a:extLst>
              <a:ext uri="{FF2B5EF4-FFF2-40B4-BE49-F238E27FC236}">
                <a16:creationId xmlns:a16="http://schemas.microsoft.com/office/drawing/2014/main" id="{C201B5A8-FDC9-44A6-77A7-BD0E9C41BA2A}"/>
              </a:ext>
            </a:extLst>
          </p:cNvPr>
          <p:cNvSpPr txBox="1"/>
          <p:nvPr/>
        </p:nvSpPr>
        <p:spPr>
          <a:xfrm>
            <a:off x="-50653" y="145323"/>
            <a:ext cx="12192000" cy="646331"/>
          </a:xfrm>
          <a:prstGeom prst="rect">
            <a:avLst/>
          </a:prstGeom>
          <a:noFill/>
        </p:spPr>
        <p:txBody>
          <a:bodyPr wrap="square" rtlCol="0">
            <a:spAutoFit/>
          </a:bodyPr>
          <a:lstStyle/>
          <a:p>
            <a:pPr algn="ctr"/>
            <a:r>
              <a:rPr lang="en-US" sz="3600" b="1" dirty="0"/>
              <a:t>National Waste Crisis will cost all CT residents</a:t>
            </a:r>
          </a:p>
        </p:txBody>
      </p:sp>
      <p:sp>
        <p:nvSpPr>
          <p:cNvPr id="9" name="TextBox 8">
            <a:extLst>
              <a:ext uri="{FF2B5EF4-FFF2-40B4-BE49-F238E27FC236}">
                <a16:creationId xmlns:a16="http://schemas.microsoft.com/office/drawing/2014/main" id="{BBC8DAD1-FD09-C876-0C06-DE6E0C5CCADB}"/>
              </a:ext>
            </a:extLst>
          </p:cNvPr>
          <p:cNvSpPr txBox="1"/>
          <p:nvPr/>
        </p:nvSpPr>
        <p:spPr>
          <a:xfrm>
            <a:off x="922866" y="914157"/>
            <a:ext cx="10346267" cy="830997"/>
          </a:xfrm>
          <a:prstGeom prst="rect">
            <a:avLst/>
          </a:prstGeom>
          <a:noFill/>
        </p:spPr>
        <p:txBody>
          <a:bodyPr wrap="square" rtlCol="0">
            <a:spAutoFit/>
          </a:bodyPr>
          <a:lstStyle/>
          <a:p>
            <a:pPr marL="0" indent="0" algn="ctr">
              <a:buNone/>
            </a:pPr>
            <a:r>
              <a:rPr lang="en-US" sz="2400" b="1" dirty="0"/>
              <a:t>As WTE’s and landfills close 39-Million residents living in New York and New England will all be fighting for the space in the  landfills in lower states. </a:t>
            </a:r>
          </a:p>
        </p:txBody>
      </p:sp>
      <p:sp>
        <p:nvSpPr>
          <p:cNvPr id="15" name="TextBox 14">
            <a:extLst>
              <a:ext uri="{FF2B5EF4-FFF2-40B4-BE49-F238E27FC236}">
                <a16:creationId xmlns:a16="http://schemas.microsoft.com/office/drawing/2014/main" id="{AD5DE39C-D4C7-8D82-57CF-4FBB87FF5691}"/>
              </a:ext>
            </a:extLst>
          </p:cNvPr>
          <p:cNvSpPr txBox="1"/>
          <p:nvPr/>
        </p:nvSpPr>
        <p:spPr>
          <a:xfrm>
            <a:off x="687371" y="1958068"/>
            <a:ext cx="5140955" cy="461665"/>
          </a:xfrm>
          <a:prstGeom prst="rect">
            <a:avLst/>
          </a:prstGeom>
          <a:noFill/>
        </p:spPr>
        <p:txBody>
          <a:bodyPr wrap="square">
            <a:spAutoFit/>
          </a:bodyPr>
          <a:lstStyle/>
          <a:p>
            <a:pPr algn="ctr"/>
            <a:r>
              <a:rPr lang="en-US" sz="2400" b="1" dirty="0"/>
              <a:t>Difficult to Site New Facilities – NIMBY</a:t>
            </a:r>
          </a:p>
        </p:txBody>
      </p:sp>
      <p:sp>
        <p:nvSpPr>
          <p:cNvPr id="3" name="TextBox 2">
            <a:extLst>
              <a:ext uri="{FF2B5EF4-FFF2-40B4-BE49-F238E27FC236}">
                <a16:creationId xmlns:a16="http://schemas.microsoft.com/office/drawing/2014/main" id="{534FF6B9-C08C-0F34-EE18-8D04FFC5CD74}"/>
              </a:ext>
            </a:extLst>
          </p:cNvPr>
          <p:cNvSpPr txBox="1"/>
          <p:nvPr/>
        </p:nvSpPr>
        <p:spPr>
          <a:xfrm>
            <a:off x="1845733" y="6432507"/>
            <a:ext cx="3427002" cy="307777"/>
          </a:xfrm>
          <a:prstGeom prst="rect">
            <a:avLst/>
          </a:prstGeom>
          <a:noFill/>
        </p:spPr>
        <p:txBody>
          <a:bodyPr wrap="square" rtlCol="0">
            <a:spAutoFit/>
          </a:bodyPr>
          <a:lstStyle/>
          <a:p>
            <a:r>
              <a:rPr lang="en-US" sz="1400" dirty="0"/>
              <a:t>Graph provided by WasteZero 2021</a:t>
            </a:r>
          </a:p>
        </p:txBody>
      </p:sp>
      <p:sp>
        <p:nvSpPr>
          <p:cNvPr id="6" name="TextBox 5">
            <a:extLst>
              <a:ext uri="{FF2B5EF4-FFF2-40B4-BE49-F238E27FC236}">
                <a16:creationId xmlns:a16="http://schemas.microsoft.com/office/drawing/2014/main" id="{510C0080-B769-357D-99D4-037C63BFE390}"/>
              </a:ext>
            </a:extLst>
          </p:cNvPr>
          <p:cNvSpPr txBox="1"/>
          <p:nvPr/>
        </p:nvSpPr>
        <p:spPr>
          <a:xfrm>
            <a:off x="6655430" y="1867657"/>
            <a:ext cx="5140955"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Not Enough Space for CT’s Waste </a:t>
            </a:r>
          </a:p>
          <a:p>
            <a:pPr marL="285750" indent="-285750">
              <a:buFont typeface="Arial" panose="020B0604020202020204" pitchFamily="34" charset="0"/>
              <a:buChar char="•"/>
            </a:pPr>
            <a:r>
              <a:rPr lang="en-US" sz="2400" dirty="0"/>
              <a:t>CT’s shrinking waste capacity (MIRA closed, aging incinerators) has caused us to ship 60% of our Waste (over 860,000 tons) to out-of-state landfills in PA, OH and VA</a:t>
            </a:r>
          </a:p>
          <a:p>
            <a:pPr marL="285750" indent="-285750">
              <a:buFont typeface="Arial" panose="020B0604020202020204" pitchFamily="34" charset="0"/>
              <a:buChar char="•"/>
            </a:pPr>
            <a:r>
              <a:rPr lang="en-US" sz="2400" dirty="0"/>
              <a:t>Shipping out-of-state increases GHG Emissions</a:t>
            </a:r>
          </a:p>
          <a:p>
            <a:pPr marL="285750" indent="-285750">
              <a:buFont typeface="Arial" panose="020B0604020202020204" pitchFamily="34" charset="0"/>
              <a:buChar char="•"/>
            </a:pPr>
            <a:r>
              <a:rPr lang="en-US" sz="2400" dirty="0"/>
              <a:t>NIMBY – CT is shipping to someone else’s backyard, EJ communities</a:t>
            </a:r>
          </a:p>
          <a:p>
            <a:pPr marL="285750" indent="-285750">
              <a:buFont typeface="Arial" panose="020B0604020202020204" pitchFamily="34" charset="0"/>
              <a:buChar char="•"/>
            </a:pPr>
            <a:r>
              <a:rPr lang="en-US" sz="2400" dirty="0"/>
              <a:t>Transportation costs and Lack of capacity increasing disposal costs</a:t>
            </a:r>
          </a:p>
          <a:p>
            <a:pPr marL="285750" indent="-285750">
              <a:buFont typeface="Arial" panose="020B0604020202020204" pitchFamily="34" charset="0"/>
              <a:buChar char="•"/>
            </a:pPr>
            <a:r>
              <a:rPr lang="en-US" sz="2400" dirty="0"/>
              <a:t>In Action means even higher costs</a:t>
            </a:r>
          </a:p>
        </p:txBody>
      </p:sp>
    </p:spTree>
    <p:extLst>
      <p:ext uri="{BB962C8B-B14F-4D97-AF65-F5344CB8AC3E}">
        <p14:creationId xmlns:p14="http://schemas.microsoft.com/office/powerpoint/2010/main" val="180580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E021-2591-0491-87A1-7B27DBB9D8F1}"/>
              </a:ext>
            </a:extLst>
          </p:cNvPr>
          <p:cNvSpPr>
            <a:spLocks noGrp="1"/>
          </p:cNvSpPr>
          <p:nvPr>
            <p:ph type="title"/>
          </p:nvPr>
        </p:nvSpPr>
        <p:spPr>
          <a:xfrm>
            <a:off x="762699" y="800100"/>
            <a:ext cx="10515600" cy="676275"/>
          </a:xfrm>
        </p:spPr>
        <p:txBody>
          <a:bodyPr>
            <a:normAutofit fontScale="90000"/>
          </a:bodyPr>
          <a:lstStyle/>
          <a:p>
            <a:pPr algn="ctr"/>
            <a:r>
              <a:rPr lang="en-US" b="1" dirty="0"/>
              <a:t>Community Connect APP</a:t>
            </a:r>
            <a:br>
              <a:rPr lang="en-US" b="1" dirty="0"/>
            </a:br>
            <a:r>
              <a:rPr lang="en-US" b="1" dirty="0"/>
              <a:t>Free Mobile APP for Residents</a:t>
            </a:r>
            <a:br>
              <a:rPr lang="en-US" b="1" dirty="0"/>
            </a:br>
            <a:r>
              <a:rPr lang="en-US" b="1" dirty="0"/>
              <a:t>Support from Town/Vendors</a:t>
            </a:r>
            <a:br>
              <a:rPr lang="en-US" b="1" dirty="0"/>
            </a:br>
            <a:endParaRPr lang="en-US" b="1" dirty="0"/>
          </a:p>
        </p:txBody>
      </p:sp>
      <p:sp>
        <p:nvSpPr>
          <p:cNvPr id="6" name="Content Placeholder 5">
            <a:extLst>
              <a:ext uri="{FF2B5EF4-FFF2-40B4-BE49-F238E27FC236}">
                <a16:creationId xmlns:a16="http://schemas.microsoft.com/office/drawing/2014/main" id="{4416D09D-66C0-FDE0-B1CD-F726EAD03D09}"/>
              </a:ext>
            </a:extLst>
          </p:cNvPr>
          <p:cNvSpPr>
            <a:spLocks noGrp="1"/>
          </p:cNvSpPr>
          <p:nvPr>
            <p:ph sz="half" idx="1"/>
          </p:nvPr>
        </p:nvSpPr>
        <p:spPr>
          <a:xfrm>
            <a:off x="200025" y="1909602"/>
            <a:ext cx="5572824" cy="4148298"/>
          </a:xfrm>
        </p:spPr>
        <p:txBody>
          <a:bodyPr>
            <a:normAutofit fontScale="85000" lnSpcReduction="20000"/>
          </a:bodyPr>
          <a:lstStyle/>
          <a:p>
            <a:pPr marL="0" indent="0">
              <a:buNone/>
            </a:pPr>
            <a:r>
              <a:rPr lang="en-US" b="1" dirty="0"/>
              <a:t>Easy to Use Dashboard Controls  </a:t>
            </a:r>
          </a:p>
          <a:p>
            <a:pPr marL="0" indent="0">
              <a:buNone/>
            </a:pPr>
            <a:r>
              <a:rPr lang="en-US" b="1" dirty="0"/>
              <a:t>Tracks residents signing up for program</a:t>
            </a:r>
          </a:p>
          <a:p>
            <a:pPr marL="0" indent="0">
              <a:buNone/>
            </a:pPr>
            <a:endParaRPr lang="en-US" sz="1200" b="1" dirty="0"/>
          </a:p>
          <a:p>
            <a:pPr>
              <a:lnSpc>
                <a:spcPct val="100000"/>
              </a:lnSpc>
            </a:pPr>
            <a:r>
              <a:rPr lang="en-US" sz="2400" dirty="0"/>
              <a:t>Calendar Management – tracks collection types, i.e. textiles, bulk, brush/leaves, mattresses, Christmas trees</a:t>
            </a:r>
          </a:p>
          <a:p>
            <a:pPr>
              <a:lnSpc>
                <a:spcPct val="100000"/>
              </a:lnSpc>
            </a:pPr>
            <a:r>
              <a:rPr lang="en-US" sz="2400" dirty="0"/>
              <a:t>Route Building</a:t>
            </a:r>
          </a:p>
          <a:p>
            <a:pPr>
              <a:lnSpc>
                <a:spcPct val="100000"/>
              </a:lnSpc>
            </a:pPr>
            <a:r>
              <a:rPr lang="en-US" sz="2400" dirty="0"/>
              <a:t>Collection Types</a:t>
            </a:r>
          </a:p>
          <a:p>
            <a:pPr>
              <a:lnSpc>
                <a:spcPct val="100000"/>
              </a:lnSpc>
            </a:pPr>
            <a:r>
              <a:rPr lang="en-US" sz="2400" dirty="0"/>
              <a:t>Addresses</a:t>
            </a:r>
          </a:p>
          <a:p>
            <a:pPr>
              <a:lnSpc>
                <a:spcPct val="100000"/>
              </a:lnSpc>
            </a:pPr>
            <a:r>
              <a:rPr lang="en-US" sz="2400" dirty="0"/>
              <a:t>Surveys</a:t>
            </a:r>
          </a:p>
          <a:p>
            <a:pPr>
              <a:lnSpc>
                <a:spcPct val="100000"/>
              </a:lnSpc>
            </a:pPr>
            <a:r>
              <a:rPr lang="en-US" sz="2400" dirty="0"/>
              <a:t>Voucher Programs</a:t>
            </a:r>
          </a:p>
          <a:p>
            <a:pPr>
              <a:lnSpc>
                <a:spcPct val="100000"/>
              </a:lnSpc>
            </a:pPr>
            <a:r>
              <a:rPr lang="en-US" sz="2400" dirty="0"/>
              <a:t>Payments</a:t>
            </a:r>
          </a:p>
          <a:p>
            <a:endParaRPr lang="en-US" dirty="0"/>
          </a:p>
          <a:p>
            <a:endParaRPr lang="en-US" dirty="0"/>
          </a:p>
        </p:txBody>
      </p:sp>
      <p:sp>
        <p:nvSpPr>
          <p:cNvPr id="7" name="Content Placeholder 6">
            <a:extLst>
              <a:ext uri="{FF2B5EF4-FFF2-40B4-BE49-F238E27FC236}">
                <a16:creationId xmlns:a16="http://schemas.microsoft.com/office/drawing/2014/main" id="{BBAD8187-EAC2-D856-8088-50F0DE918FC3}"/>
              </a:ext>
            </a:extLst>
          </p:cNvPr>
          <p:cNvSpPr>
            <a:spLocks noGrp="1"/>
          </p:cNvSpPr>
          <p:nvPr>
            <p:ph sz="half" idx="2"/>
          </p:nvPr>
        </p:nvSpPr>
        <p:spPr>
          <a:xfrm>
            <a:off x="6255567" y="2086877"/>
            <a:ext cx="5181600" cy="3594946"/>
          </a:xfrm>
        </p:spPr>
        <p:txBody>
          <a:bodyPr>
            <a:normAutofit fontScale="85000" lnSpcReduction="20000"/>
          </a:bodyPr>
          <a:lstStyle/>
          <a:p>
            <a:pPr marL="0" indent="0">
              <a:buNone/>
            </a:pPr>
            <a:r>
              <a:rPr lang="en-US" b="1" dirty="0"/>
              <a:t>Alert and Notifications</a:t>
            </a:r>
          </a:p>
          <a:p>
            <a:pPr marL="0" indent="0">
              <a:buNone/>
            </a:pPr>
            <a:endParaRPr lang="en-US" sz="1200" b="1" dirty="0"/>
          </a:p>
          <a:p>
            <a:r>
              <a:rPr lang="en-US" sz="2400" dirty="0"/>
              <a:t>Core communication between residents and town</a:t>
            </a:r>
          </a:p>
          <a:p>
            <a:r>
              <a:rPr lang="en-US" sz="2400" dirty="0"/>
              <a:t>Residents can message the town with comments and questions</a:t>
            </a:r>
          </a:p>
          <a:p>
            <a:r>
              <a:rPr lang="en-US" sz="2400" dirty="0"/>
              <a:t>Alerts can be sent to just residents in an affected collection disruption area</a:t>
            </a:r>
          </a:p>
          <a:p>
            <a:r>
              <a:rPr lang="en-US" sz="2400" dirty="0"/>
              <a:t>Notifications encourage behavior and inform about upcoming events</a:t>
            </a:r>
          </a:p>
          <a:p>
            <a:r>
              <a:rPr lang="en-US" sz="2400" dirty="0"/>
              <a:t>Works on Apple, Android (Google), iPads and other tablets</a:t>
            </a:r>
          </a:p>
        </p:txBody>
      </p:sp>
      <p:sp>
        <p:nvSpPr>
          <p:cNvPr id="8" name="TextBox 7">
            <a:extLst>
              <a:ext uri="{FF2B5EF4-FFF2-40B4-BE49-F238E27FC236}">
                <a16:creationId xmlns:a16="http://schemas.microsoft.com/office/drawing/2014/main" id="{D6E2EB02-EBB2-D13F-0E2B-47CC0B5109E7}"/>
              </a:ext>
            </a:extLst>
          </p:cNvPr>
          <p:cNvSpPr txBox="1"/>
          <p:nvPr/>
        </p:nvSpPr>
        <p:spPr>
          <a:xfrm>
            <a:off x="682743" y="6115050"/>
            <a:ext cx="11309232" cy="646331"/>
          </a:xfrm>
          <a:prstGeom prst="rect">
            <a:avLst/>
          </a:prstGeom>
          <a:noFill/>
        </p:spPr>
        <p:txBody>
          <a:bodyPr wrap="square" rtlCol="0">
            <a:spAutoFit/>
          </a:bodyPr>
          <a:lstStyle/>
          <a:p>
            <a:r>
              <a:rPr lang="en-US" dirty="0"/>
              <a:t>*Does not require personally identifiable information but residents may choose to create a profile to save preferences, provide payment for collections and redeem vouchers or incentives.</a:t>
            </a:r>
          </a:p>
        </p:txBody>
      </p:sp>
      <p:pic>
        <p:nvPicPr>
          <p:cNvPr id="10" name="Picture 9">
            <a:extLst>
              <a:ext uri="{FF2B5EF4-FFF2-40B4-BE49-F238E27FC236}">
                <a16:creationId xmlns:a16="http://schemas.microsoft.com/office/drawing/2014/main" id="{8F9142E9-4340-7CBF-40C0-ACBAD7B526CC}"/>
              </a:ext>
            </a:extLst>
          </p:cNvPr>
          <p:cNvPicPr>
            <a:picLocks noChangeAspect="1"/>
          </p:cNvPicPr>
          <p:nvPr/>
        </p:nvPicPr>
        <p:blipFill>
          <a:blip r:embed="rId3"/>
          <a:stretch>
            <a:fillRect/>
          </a:stretch>
        </p:blipFill>
        <p:spPr>
          <a:xfrm>
            <a:off x="9882431" y="118000"/>
            <a:ext cx="2037454" cy="2116353"/>
          </a:xfrm>
          <a:prstGeom prst="rect">
            <a:avLst/>
          </a:prstGeom>
        </p:spPr>
      </p:pic>
    </p:spTree>
    <p:extLst>
      <p:ext uri="{BB962C8B-B14F-4D97-AF65-F5344CB8AC3E}">
        <p14:creationId xmlns:p14="http://schemas.microsoft.com/office/powerpoint/2010/main" val="376283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691"/>
            <a:ext cx="10515600" cy="1330036"/>
          </a:xfrm>
        </p:spPr>
        <p:txBody>
          <a:bodyPr/>
          <a:lstStyle/>
          <a:p>
            <a:pPr algn="ctr"/>
            <a:r>
              <a:rPr lang="en-US" b="1" dirty="0">
                <a:latin typeface="+mn-lt"/>
              </a:rPr>
              <a:t>Sustainable CT Community Match Fund</a:t>
            </a:r>
          </a:p>
        </p:txBody>
      </p:sp>
      <p:sp>
        <p:nvSpPr>
          <p:cNvPr id="3" name="TextBox 2"/>
          <p:cNvSpPr txBox="1"/>
          <p:nvPr/>
        </p:nvSpPr>
        <p:spPr>
          <a:xfrm>
            <a:off x="90152" y="1454727"/>
            <a:ext cx="11951595" cy="1846659"/>
          </a:xfrm>
          <a:prstGeom prst="rect">
            <a:avLst/>
          </a:prstGeom>
          <a:noFill/>
        </p:spPr>
        <p:txBody>
          <a:bodyPr wrap="square" rtlCol="0">
            <a:spAutoFit/>
          </a:bodyPr>
          <a:lstStyle/>
          <a:p>
            <a:pPr lvl="1"/>
            <a:endParaRPr lang="en-US" sz="2400" b="1" dirty="0"/>
          </a:p>
          <a:p>
            <a:pPr marL="800100" lvl="1" indent="-342900">
              <a:buFont typeface="Wingdings" panose="05000000000000000000" pitchFamily="2" charset="2"/>
              <a:buChar char="Ø"/>
            </a:pPr>
            <a:endParaRPr lang="en-US" sz="2400" b="1" dirty="0"/>
          </a:p>
          <a:p>
            <a:pPr marL="742950" lvl="1" indent="-285750">
              <a:buFont typeface="Arial" panose="020B0604020202020204" pitchFamily="34" charset="0"/>
              <a:buChar char="•"/>
            </a:pPr>
            <a:endParaRPr lang="en-US" sz="2400" b="1"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solidFill>
                <a:srgbClr val="0000CC"/>
              </a:solidFill>
            </a:endParaRP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5962" b="40476"/>
          <a:stretch/>
        </p:blipFill>
        <p:spPr bwMode="auto">
          <a:xfrm>
            <a:off x="9922233" y="6228517"/>
            <a:ext cx="1990725" cy="427355"/>
          </a:xfrm>
          <a:prstGeom prst="rect">
            <a:avLst/>
          </a:prstGeom>
          <a:ln>
            <a:noFill/>
          </a:ln>
          <a:extLst>
            <a:ext uri="{53640926-AAD7-44D8-BBD7-CCE9431645EC}">
              <a14:shadowObscured xmlns:a14="http://schemas.microsoft.com/office/drawing/2010/main"/>
            </a:ext>
          </a:extLst>
        </p:spPr>
      </p:pic>
      <p:cxnSp>
        <p:nvCxnSpPr>
          <p:cNvPr id="16" name="Straight Connector 15"/>
          <p:cNvCxnSpPr/>
          <p:nvPr/>
        </p:nvCxnSpPr>
        <p:spPr>
          <a:xfrm flipV="1">
            <a:off x="-30051" y="1454727"/>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0" y="129524"/>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24FC4B-7726-4534-909C-008D0698ECD5}"/>
              </a:ext>
            </a:extLst>
          </p:cNvPr>
          <p:cNvSpPr txBox="1"/>
          <p:nvPr/>
        </p:nvSpPr>
        <p:spPr>
          <a:xfrm>
            <a:off x="279042" y="1454727"/>
            <a:ext cx="11822806" cy="5078313"/>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400" dirty="0"/>
              <a:t>Matches funds for tangible projects that align with Sustainable CT objectives</a:t>
            </a:r>
          </a:p>
          <a:p>
            <a:endParaRPr lang="en-US" sz="1200" dirty="0"/>
          </a:p>
          <a:p>
            <a:pPr marL="285750" indent="-285750">
              <a:buFont typeface="Arial" panose="020B0604020202020204" pitchFamily="34" charset="0"/>
              <a:buChar char="•"/>
            </a:pPr>
            <a:r>
              <a:rPr lang="en-US" sz="2400" dirty="0"/>
              <a:t>Sustainable CT has partnered with Patronicity - a non-profit crowdfunding platform that provides one on one fundraising support</a:t>
            </a:r>
          </a:p>
          <a:p>
            <a:endParaRPr lang="en-US" sz="1200" dirty="0">
              <a:solidFill>
                <a:srgbClr val="0000FF"/>
              </a:solidFill>
            </a:endParaRPr>
          </a:p>
          <a:p>
            <a:pPr marL="285750" indent="-285750">
              <a:buFont typeface="Arial" panose="020B0604020202020204" pitchFamily="34" charset="0"/>
              <a:buChar char="•"/>
            </a:pPr>
            <a:r>
              <a:rPr lang="en-US" sz="2400" dirty="0"/>
              <a:t>Eligible projects will receive a dollar for dollar matching funds from Sustainable CT</a:t>
            </a:r>
          </a:p>
          <a:p>
            <a:endParaRPr lang="en-US" sz="1200" dirty="0">
              <a:solidFill>
                <a:srgbClr val="0000FF"/>
              </a:solidFill>
            </a:endParaRPr>
          </a:p>
          <a:p>
            <a:pPr marL="342900" indent="-342900">
              <a:buFont typeface="Arial" panose="020B0604020202020204" pitchFamily="34" charset="0"/>
              <a:buChar char="•"/>
            </a:pPr>
            <a:r>
              <a:rPr lang="en-US" sz="2400" dirty="0"/>
              <a:t>Applicants can be: Municipalities, Schools, Land Trusts, Community Groups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Marina Sencalar the Connecticut Program Manager  512-831-2215 or </a:t>
            </a:r>
            <a:r>
              <a:rPr lang="en-US" sz="2400" dirty="0">
                <a:solidFill>
                  <a:srgbClr val="0000FF"/>
                </a:solidFill>
                <a:hlinkClick r:id="rId4"/>
              </a:rPr>
              <a:t>marina@patronicity.com</a:t>
            </a:r>
            <a:endParaRPr lang="en-US" sz="2400" dirty="0">
              <a:solidFill>
                <a:srgbClr val="0000FF"/>
              </a:solidFill>
            </a:endParaRPr>
          </a:p>
          <a:p>
            <a:pPr marL="285750" indent="-285750">
              <a:buFont typeface="Arial" panose="020B0604020202020204" pitchFamily="34" charset="0"/>
              <a:buChar char="•"/>
            </a:pPr>
            <a:endParaRPr lang="en-US" sz="2400" dirty="0">
              <a:solidFill>
                <a:srgbClr val="0000FF"/>
              </a:solidFill>
            </a:endParaRPr>
          </a:p>
          <a:p>
            <a:pPr algn="ctr"/>
            <a:r>
              <a:rPr lang="en-US" sz="2400" b="1" dirty="0">
                <a:solidFill>
                  <a:srgbClr val="3366CC"/>
                </a:solidFill>
                <a:hlinkClick r:id="rId5">
                  <a:extLst>
                    <a:ext uri="{A12FA001-AC4F-418D-AE19-62706E023703}">
                      <ahyp:hlinkClr xmlns:ahyp="http://schemas.microsoft.com/office/drawing/2018/hyperlinkcolor" val="tx"/>
                    </a:ext>
                  </a:extLst>
                </a:hlinkClick>
              </a:rPr>
              <a:t>https://sustainablect.org/funding/</a:t>
            </a:r>
            <a:endParaRPr lang="en-US" sz="2400" b="1" dirty="0">
              <a:solidFill>
                <a:srgbClr val="3366CC"/>
              </a:solidFill>
            </a:endParaRPr>
          </a:p>
          <a:p>
            <a:pPr algn="ctr"/>
            <a:r>
              <a:rPr lang="en-US" sz="2400" b="1" dirty="0">
                <a:solidFill>
                  <a:srgbClr val="3366CC"/>
                </a:solidFill>
              </a:rPr>
              <a:t>Projects:  https://online.fliphtml5.com/cfvnc/ckbz/#p=1</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665AA575-1A5B-453B-8D47-8FB597398B37}"/>
              </a:ext>
            </a:extLst>
          </p:cNvPr>
          <p:cNvPicPr>
            <a:picLocks noChangeAspect="1"/>
          </p:cNvPicPr>
          <p:nvPr/>
        </p:nvPicPr>
        <p:blipFill>
          <a:blip r:embed="rId6"/>
          <a:stretch>
            <a:fillRect/>
          </a:stretch>
        </p:blipFill>
        <p:spPr>
          <a:xfrm>
            <a:off x="1535090" y="381346"/>
            <a:ext cx="3409950" cy="952500"/>
          </a:xfrm>
          <a:prstGeom prst="rect">
            <a:avLst/>
          </a:prstGeom>
        </p:spPr>
      </p:pic>
    </p:spTree>
    <p:extLst>
      <p:ext uri="{BB962C8B-B14F-4D97-AF65-F5344CB8AC3E}">
        <p14:creationId xmlns:p14="http://schemas.microsoft.com/office/powerpoint/2010/main" val="11808095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8FDB4-FA46-4E42-8953-43CEA2BD1B13}"/>
              </a:ext>
            </a:extLst>
          </p:cNvPr>
          <p:cNvPicPr>
            <a:picLocks noChangeAspect="1"/>
          </p:cNvPicPr>
          <p:nvPr/>
        </p:nvPicPr>
        <p:blipFill>
          <a:blip r:embed="rId2"/>
          <a:stretch>
            <a:fillRect/>
          </a:stretch>
        </p:blipFill>
        <p:spPr>
          <a:xfrm>
            <a:off x="1500516" y="160532"/>
            <a:ext cx="3409950" cy="952500"/>
          </a:xfrm>
          <a:prstGeom prst="rect">
            <a:avLst/>
          </a:prstGeom>
        </p:spPr>
      </p:pic>
      <p:cxnSp>
        <p:nvCxnSpPr>
          <p:cNvPr id="5" name="Straight Connector 4">
            <a:extLst>
              <a:ext uri="{FF2B5EF4-FFF2-40B4-BE49-F238E27FC236}">
                <a16:creationId xmlns:a16="http://schemas.microsoft.com/office/drawing/2014/main" id="{F0279ED3-62FC-4187-AC85-A84C6033B730}"/>
              </a:ext>
            </a:extLst>
          </p:cNvPr>
          <p:cNvCxnSpPr/>
          <p:nvPr/>
        </p:nvCxnSpPr>
        <p:spPr>
          <a:xfrm flipV="1">
            <a:off x="0" y="103078"/>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96F718C-6AB5-4C89-874D-D583FF79B7B3}"/>
              </a:ext>
            </a:extLst>
          </p:cNvPr>
          <p:cNvCxnSpPr/>
          <p:nvPr/>
        </p:nvCxnSpPr>
        <p:spPr>
          <a:xfrm flipV="1">
            <a:off x="24441" y="1086586"/>
            <a:ext cx="12192000" cy="26446"/>
          </a:xfrm>
          <a:prstGeom prst="line">
            <a:avLst/>
          </a:prstGeom>
          <a:ln w="76200">
            <a:solidFill>
              <a:srgbClr val="0000C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07AC40-AE29-4EF1-9D46-6FE4957C552F}"/>
              </a:ext>
            </a:extLst>
          </p:cNvPr>
          <p:cNvSpPr txBox="1"/>
          <p:nvPr/>
        </p:nvSpPr>
        <p:spPr>
          <a:xfrm>
            <a:off x="570241" y="6079579"/>
            <a:ext cx="9195759" cy="461665"/>
          </a:xfrm>
          <a:prstGeom prst="rect">
            <a:avLst/>
          </a:prstGeom>
          <a:noFill/>
        </p:spPr>
        <p:txBody>
          <a:bodyPr wrap="square">
            <a:spAutoFit/>
          </a:bodyPr>
          <a:lstStyle/>
          <a:p>
            <a:r>
              <a:rPr lang="en-US" sz="2400" b="1" dirty="0"/>
              <a:t>Actions Page: </a:t>
            </a:r>
            <a:r>
              <a:rPr lang="en-US" sz="2400" b="1" dirty="0">
                <a:solidFill>
                  <a:srgbClr val="0000FF"/>
                </a:solidFill>
                <a:hlinkClick r:id="rId3"/>
              </a:rPr>
              <a:t>https://sustainablect.org/actions-certifications/actions</a:t>
            </a:r>
            <a:endParaRPr lang="en-US" sz="2400" b="1" dirty="0">
              <a:solidFill>
                <a:srgbClr val="0000FF"/>
              </a:solidFill>
            </a:endParaRPr>
          </a:p>
        </p:txBody>
      </p:sp>
      <p:pic>
        <p:nvPicPr>
          <p:cNvPr id="13" name="Picture 12">
            <a:extLst>
              <a:ext uri="{FF2B5EF4-FFF2-40B4-BE49-F238E27FC236}">
                <a16:creationId xmlns:a16="http://schemas.microsoft.com/office/drawing/2014/main" id="{121AE181-F504-4ED3-9EC7-A838C6B3E02C}"/>
              </a:ext>
            </a:extLst>
          </p:cNvPr>
          <p:cNvPicPr/>
          <p:nvPr/>
        </p:nvPicPr>
        <p:blipFill rotWithShape="1">
          <a:blip r:embed="rId4" cstate="print">
            <a:extLst>
              <a:ext uri="{28A0092B-C50C-407E-A947-70E740481C1C}">
                <a14:useLocalDpi xmlns:a14="http://schemas.microsoft.com/office/drawing/2010/main" val="0"/>
              </a:ext>
            </a:extLst>
          </a:blip>
          <a:srcRect t="5962" b="40476"/>
          <a:stretch/>
        </p:blipFill>
        <p:spPr bwMode="auto">
          <a:xfrm>
            <a:off x="10074633" y="6327567"/>
            <a:ext cx="1990725" cy="42735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3529C74-B3E1-46E0-8222-A7B19D09CA83}"/>
              </a:ext>
            </a:extLst>
          </p:cNvPr>
          <p:cNvSpPr txBox="1"/>
          <p:nvPr/>
        </p:nvSpPr>
        <p:spPr>
          <a:xfrm>
            <a:off x="5887008" y="240624"/>
            <a:ext cx="4416925" cy="646331"/>
          </a:xfrm>
          <a:prstGeom prst="rect">
            <a:avLst/>
          </a:prstGeom>
          <a:noFill/>
        </p:spPr>
        <p:txBody>
          <a:bodyPr wrap="square" rtlCol="0">
            <a:spAutoFit/>
          </a:bodyPr>
          <a:lstStyle/>
          <a:p>
            <a:pPr algn="ctr"/>
            <a:r>
              <a:rPr lang="en-US" b="1" dirty="0"/>
              <a:t>Earn Sustainable CT Points for </a:t>
            </a:r>
          </a:p>
          <a:p>
            <a:pPr algn="ctr"/>
            <a:r>
              <a:rPr lang="en-US" b="1" dirty="0"/>
              <a:t>UBP Planning, Research and Implementation</a:t>
            </a:r>
          </a:p>
        </p:txBody>
      </p:sp>
      <p:pic>
        <p:nvPicPr>
          <p:cNvPr id="3" name="Picture 2">
            <a:extLst>
              <a:ext uri="{FF2B5EF4-FFF2-40B4-BE49-F238E27FC236}">
                <a16:creationId xmlns:a16="http://schemas.microsoft.com/office/drawing/2014/main" id="{02652F09-286B-9CF1-C37F-7916643E47AD}"/>
              </a:ext>
            </a:extLst>
          </p:cNvPr>
          <p:cNvPicPr>
            <a:picLocks noChangeAspect="1"/>
          </p:cNvPicPr>
          <p:nvPr/>
        </p:nvPicPr>
        <p:blipFill rotWithShape="1">
          <a:blip r:embed="rId5"/>
          <a:srcRect l="295" t="-1" r="28914" b="76575"/>
          <a:stretch/>
        </p:blipFill>
        <p:spPr>
          <a:xfrm>
            <a:off x="164344" y="2070094"/>
            <a:ext cx="5785810" cy="1214255"/>
          </a:xfrm>
          <a:prstGeom prst="rect">
            <a:avLst/>
          </a:prstGeom>
        </p:spPr>
      </p:pic>
      <p:pic>
        <p:nvPicPr>
          <p:cNvPr id="8" name="Picture 7">
            <a:extLst>
              <a:ext uri="{FF2B5EF4-FFF2-40B4-BE49-F238E27FC236}">
                <a16:creationId xmlns:a16="http://schemas.microsoft.com/office/drawing/2014/main" id="{5828326A-EAF5-A3AD-EACF-E325831C464D}"/>
              </a:ext>
            </a:extLst>
          </p:cNvPr>
          <p:cNvPicPr>
            <a:picLocks noChangeAspect="1"/>
          </p:cNvPicPr>
          <p:nvPr/>
        </p:nvPicPr>
        <p:blipFill rotWithShape="1">
          <a:blip r:embed="rId6"/>
          <a:srcRect l="1613" t="8353" r="45836"/>
          <a:stretch/>
        </p:blipFill>
        <p:spPr>
          <a:xfrm>
            <a:off x="6476999" y="3929260"/>
            <a:ext cx="4966104" cy="1842154"/>
          </a:xfrm>
          <a:prstGeom prst="rect">
            <a:avLst/>
          </a:prstGeom>
        </p:spPr>
      </p:pic>
      <p:pic>
        <p:nvPicPr>
          <p:cNvPr id="11" name="Picture 10">
            <a:extLst>
              <a:ext uri="{FF2B5EF4-FFF2-40B4-BE49-F238E27FC236}">
                <a16:creationId xmlns:a16="http://schemas.microsoft.com/office/drawing/2014/main" id="{ED6B1EEB-7508-2E87-CB5A-26F9407704FD}"/>
              </a:ext>
            </a:extLst>
          </p:cNvPr>
          <p:cNvPicPr>
            <a:picLocks noChangeAspect="1"/>
          </p:cNvPicPr>
          <p:nvPr/>
        </p:nvPicPr>
        <p:blipFill rotWithShape="1">
          <a:blip r:embed="rId7"/>
          <a:srcRect l="2051" t="4963" r="25411"/>
          <a:stretch/>
        </p:blipFill>
        <p:spPr>
          <a:xfrm>
            <a:off x="6545620" y="2070094"/>
            <a:ext cx="4524375" cy="1747412"/>
          </a:xfrm>
          <a:prstGeom prst="rect">
            <a:avLst/>
          </a:prstGeom>
        </p:spPr>
      </p:pic>
      <p:pic>
        <p:nvPicPr>
          <p:cNvPr id="16" name="Picture 15">
            <a:extLst>
              <a:ext uri="{FF2B5EF4-FFF2-40B4-BE49-F238E27FC236}">
                <a16:creationId xmlns:a16="http://schemas.microsoft.com/office/drawing/2014/main" id="{C1CBA48F-9B9D-E344-0328-BB97807E8AB4}"/>
              </a:ext>
            </a:extLst>
          </p:cNvPr>
          <p:cNvPicPr>
            <a:picLocks noChangeAspect="1"/>
          </p:cNvPicPr>
          <p:nvPr/>
        </p:nvPicPr>
        <p:blipFill rotWithShape="1">
          <a:blip r:embed="rId8"/>
          <a:srcRect l="2361" r="3175"/>
          <a:stretch/>
        </p:blipFill>
        <p:spPr>
          <a:xfrm>
            <a:off x="460828" y="3990250"/>
            <a:ext cx="5489326" cy="1505160"/>
          </a:xfrm>
          <a:prstGeom prst="rect">
            <a:avLst/>
          </a:prstGeom>
        </p:spPr>
      </p:pic>
      <p:sp>
        <p:nvSpPr>
          <p:cNvPr id="17" name="TextBox 16">
            <a:extLst>
              <a:ext uri="{FF2B5EF4-FFF2-40B4-BE49-F238E27FC236}">
                <a16:creationId xmlns:a16="http://schemas.microsoft.com/office/drawing/2014/main" id="{D7781EA5-80E0-DDA4-E901-D23E337B776B}"/>
              </a:ext>
            </a:extLst>
          </p:cNvPr>
          <p:cNvSpPr txBox="1"/>
          <p:nvPr/>
        </p:nvSpPr>
        <p:spPr>
          <a:xfrm>
            <a:off x="331007" y="3203890"/>
            <a:ext cx="4100841" cy="261610"/>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2">
                    <a:lumMod val="50000"/>
                  </a:schemeClr>
                </a:solidFill>
              </a:rPr>
              <a:t>THIS ACTION HAS VARIABLE POINTS: 5-105</a:t>
            </a:r>
          </a:p>
        </p:txBody>
      </p:sp>
    </p:spTree>
    <p:extLst>
      <p:ext uri="{BB962C8B-B14F-4D97-AF65-F5344CB8AC3E}">
        <p14:creationId xmlns:p14="http://schemas.microsoft.com/office/powerpoint/2010/main" val="903561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9997F464-25A5-2D45-F8CE-CC7E347B5D5B}"/>
              </a:ext>
            </a:extLst>
          </p:cNvPr>
          <p:cNvSpPr txBox="1"/>
          <p:nvPr/>
        </p:nvSpPr>
        <p:spPr>
          <a:xfrm>
            <a:off x="650789" y="115329"/>
            <a:ext cx="10511481" cy="646331"/>
          </a:xfrm>
          <a:prstGeom prst="rect">
            <a:avLst/>
          </a:prstGeom>
          <a:noFill/>
        </p:spPr>
        <p:txBody>
          <a:bodyPr wrap="square" rtlCol="0">
            <a:spAutoFit/>
          </a:bodyPr>
          <a:lstStyle/>
          <a:p>
            <a:r>
              <a:rPr lang="en-US" sz="3600" b="1" dirty="0"/>
              <a:t>More Grants and More Waste Reduction Activities</a:t>
            </a:r>
          </a:p>
        </p:txBody>
      </p:sp>
      <p:sp>
        <p:nvSpPr>
          <p:cNvPr id="3" name="TextBox 2">
            <a:extLst>
              <a:ext uri="{FF2B5EF4-FFF2-40B4-BE49-F238E27FC236}">
                <a16:creationId xmlns:a16="http://schemas.microsoft.com/office/drawing/2014/main" id="{6E62E6A3-236E-6495-CB68-CC9C6A65464D}"/>
              </a:ext>
            </a:extLst>
          </p:cNvPr>
          <p:cNvSpPr txBox="1"/>
          <p:nvPr/>
        </p:nvSpPr>
        <p:spPr>
          <a:xfrm>
            <a:off x="107092" y="1070967"/>
            <a:ext cx="12084907" cy="5787033"/>
          </a:xfrm>
          <a:prstGeom prst="rect">
            <a:avLst/>
          </a:prstGeom>
          <a:noFill/>
        </p:spPr>
        <p:txBody>
          <a:bodyPr wrap="square" rtlCol="0">
            <a:spAutoFit/>
          </a:bodyPr>
          <a:lstStyle/>
          <a:p>
            <a:pPr marL="342900" marR="0" lvl="0" indent="-342900">
              <a:lnSpc>
                <a:spcPct val="107000"/>
              </a:lnSpc>
              <a:spcBef>
                <a:spcPts val="0"/>
              </a:spcBef>
              <a:spcAft>
                <a:spcPts val="600"/>
              </a:spcAft>
              <a:buFont typeface="Symbol" panose="05050102010706020507" pitchFamily="18" charset="2"/>
              <a:buChar char=""/>
            </a:pPr>
            <a:r>
              <a:rPr lang="en-US" kern="0" dirty="0">
                <a:effectLst/>
                <a:ea typeface="Times New Roman" panose="02020603050405020304" pitchFamily="18" charset="0"/>
                <a:cs typeface="Times New Roman" panose="02020603050405020304" pitchFamily="18" charset="0"/>
              </a:rPr>
              <a:t>$10m bonding allocated for waste, recycling and organics programs - DEEP will begin meetings soon to discuss what will be eligible how $$ be distributed </a:t>
            </a:r>
          </a:p>
          <a:p>
            <a:pPr marL="342900" marR="0" lvl="0" indent="-342900">
              <a:lnSpc>
                <a:spcPct val="107000"/>
              </a:lnSpc>
              <a:spcBef>
                <a:spcPts val="0"/>
              </a:spcBef>
              <a:spcAft>
                <a:spcPts val="0"/>
              </a:spcAft>
              <a:buFont typeface="Symbol" panose="05050102010706020507" pitchFamily="18" charset="2"/>
              <a:buChar char=""/>
            </a:pPr>
            <a:r>
              <a:rPr lang="en-US" kern="0" dirty="0">
                <a:effectLst/>
                <a:ea typeface="Times New Roman" panose="02020603050405020304" pitchFamily="18" charset="0"/>
              </a:rPr>
              <a:t>EPA Grants – REO, SWIFR and others</a:t>
            </a:r>
          </a:p>
          <a:p>
            <a:pPr marL="342900" marR="0" lvl="0" indent="-342900">
              <a:lnSpc>
                <a:spcPct val="107000"/>
              </a:lnSpc>
              <a:spcBef>
                <a:spcPts val="0"/>
              </a:spcBef>
              <a:spcAft>
                <a:spcPts val="0"/>
              </a:spcAft>
              <a:buFont typeface="Symbol" panose="05050102010706020507" pitchFamily="18" charset="2"/>
              <a:buChar char=""/>
            </a:pPr>
            <a:r>
              <a:rPr lang="en-US" kern="0" dirty="0">
                <a:ea typeface="Calibri" panose="020F0502020204030204" pitchFamily="34" charset="0"/>
                <a:cs typeface="Times New Roman" panose="02020603050405020304" pitchFamily="18" charset="0"/>
              </a:rPr>
              <a:t>Sustainable CT Community Match Fund – ex Hamden Food Recovery, Cheshire Composting Bins, East Haven Trash Cleanups</a:t>
            </a:r>
            <a:endParaRPr lang="en-US" kern="1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CT Green Bank – meeting to learn how SCRCOG may benefit from their new environmental Infra mission</a:t>
            </a: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Oops Tags – tagging program that reduces recycling contamination significantly</a:t>
            </a: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Community Connect APP  - free mobile APP for residents</a:t>
            </a: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Glass Recycling at Transfer Stations – two options 1) Pat Grasso at Urban Mining or 2) Mike Stallings at EyeRecycle</a:t>
            </a: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NIPS fund – use for recycling coordinator, food scrap diversion in school cafeterias, maybe oops tags…</a:t>
            </a:r>
            <a:r>
              <a:rPr lang="en-US" dirty="0">
                <a:effectLst/>
                <a:latin typeface="Arial" panose="020B0604020202020204" pitchFamily="34" charset="0"/>
              </a:rPr>
              <a:t>fund printing of tags and a team of people to tag carts - 22%-35% of Connecticut’s recycling is contaminated</a:t>
            </a:r>
            <a:endParaRPr lang="en-US" kern="1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kern="100" dirty="0">
                <a:ea typeface="Calibri" panose="020F0502020204030204" pitchFamily="34" charset="0"/>
                <a:cs typeface="Times New Roman" panose="02020603050405020304" pitchFamily="18" charset="0"/>
              </a:rPr>
              <a:t>Repair Café – Guilford and Woodbridge held a Repair Café in this fiscal year</a:t>
            </a:r>
          </a:p>
          <a:p>
            <a:pPr marL="342900" indent="-342900">
              <a:lnSpc>
                <a:spcPct val="107000"/>
              </a:lnSpc>
              <a:buFont typeface="Symbol" panose="05050102010706020507" pitchFamily="18" charset="2"/>
              <a:buChar char=""/>
            </a:pPr>
            <a:r>
              <a:rPr lang="en-US" kern="100" dirty="0">
                <a:ea typeface="Calibri" panose="020F0502020204030204" pitchFamily="34" charset="0"/>
                <a:cs typeface="Times New Roman" panose="02020603050405020304" pitchFamily="18" charset="0"/>
              </a:rPr>
              <a:t>Bottle Bill - </a:t>
            </a:r>
            <a:r>
              <a:rPr lang="en-US" kern="0" dirty="0">
                <a:effectLst/>
                <a:ea typeface="Times New Roman" panose="02020603050405020304" pitchFamily="18" charset="0"/>
                <a:cs typeface="Times New Roman" panose="02020603050405020304" pitchFamily="18" charset="0"/>
              </a:rPr>
              <a:t>EyeRecycle and CLYNK are offering convenient reimbursement options for drop-off by the bag</a:t>
            </a: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kern="0" dirty="0">
                <a:effectLst/>
                <a:ea typeface="Times New Roman" panose="02020603050405020304" pitchFamily="18" charset="0"/>
                <a:cs typeface="Times New Roman" panose="02020603050405020304" pitchFamily="18" charset="0"/>
              </a:rPr>
              <a:t>Composter and Rain barrel Sales – Woodbridge held a sale this year by partnering with Jeff at Brand Builders through their online sale platform. </a:t>
            </a:r>
            <a:endParaRPr lang="en-US" kern="100" dirty="0">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kern="0" dirty="0">
                <a:effectLst/>
                <a:ea typeface="Times New Roman" panose="02020603050405020304" pitchFamily="18" charset="0"/>
                <a:cs typeface="Times New Roman" panose="02020603050405020304" pitchFamily="18" charset="0"/>
              </a:rPr>
              <a:t>Schedule more of DEEP’s WIWO Recycling Workshops</a:t>
            </a:r>
          </a:p>
          <a:p>
            <a:pPr marL="342900" indent="-342900">
              <a:lnSpc>
                <a:spcPct val="107000"/>
              </a:lnSpc>
              <a:buFont typeface="Symbol" panose="05050102010706020507" pitchFamily="18" charset="2"/>
              <a:buChar char=""/>
            </a:pPr>
            <a:r>
              <a:rPr lang="en-US" kern="100" dirty="0">
                <a:ea typeface="Calibri" panose="020F0502020204030204" pitchFamily="34" charset="0"/>
                <a:cs typeface="Times New Roman" panose="02020603050405020304" pitchFamily="18" charset="0"/>
              </a:rPr>
              <a:t>FoodCycler </a:t>
            </a:r>
            <a:r>
              <a:rPr lang="en-US" b="1" kern="100" dirty="0">
                <a:ea typeface="Calibri" panose="020F0502020204030204" pitchFamily="34" charset="0"/>
                <a:cs typeface="Times New Roman" panose="02020603050405020304" pitchFamily="18" charset="0"/>
              </a:rPr>
              <a:t>- </a:t>
            </a:r>
            <a:r>
              <a:rPr lang="en-US" kern="0" dirty="0">
                <a:solidFill>
                  <a:srgbClr val="222222"/>
                </a:solidFill>
                <a:effectLst/>
                <a:ea typeface="Times New Roman" panose="02020603050405020304" pitchFamily="18" charset="0"/>
                <a:cs typeface="Times New Roman" panose="02020603050405020304" pitchFamily="18" charset="0"/>
              </a:rPr>
              <a:t>converts food waste into a nutrient-rich byproduct overnight using a grinding and dehydrating process, recommends municipal subsidy programs</a:t>
            </a:r>
            <a:endParaRPr lang="en-US" kern="100" dirty="0">
              <a:solidFill>
                <a:srgbClr val="222222"/>
              </a:solidFill>
              <a:effectLst/>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kern="0" dirty="0">
                <a:effectLst/>
                <a:ea typeface="Times New Roman" panose="02020603050405020304" pitchFamily="18" charset="0"/>
                <a:cs typeface="Times New Roman" panose="02020603050405020304" pitchFamily="18" charset="0"/>
              </a:rPr>
              <a:t>Transfer Stations – West Haven and North Branford do not currently have transfer stations but have been considering it</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2261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95CD-2816-EDA4-8FD1-8D7088A1CE79}"/>
              </a:ext>
            </a:extLst>
          </p:cNvPr>
          <p:cNvSpPr>
            <a:spLocks noGrp="1"/>
          </p:cNvSpPr>
          <p:nvPr>
            <p:ph type="title"/>
          </p:nvPr>
        </p:nvSpPr>
        <p:spPr>
          <a:xfrm>
            <a:off x="907063" y="1493349"/>
            <a:ext cx="8927601" cy="1064946"/>
          </a:xfrm>
        </p:spPr>
        <p:txBody>
          <a:bodyPr>
            <a:noAutofit/>
          </a:bodyPr>
          <a:lstStyle/>
          <a:p>
            <a:pPr algn="l"/>
            <a:r>
              <a:rPr lang="en-US" sz="3200" dirty="0"/>
              <a:t>1. Waste Crisis – Nationally and in Connecticut</a:t>
            </a:r>
          </a:p>
        </p:txBody>
      </p:sp>
      <p:sp>
        <p:nvSpPr>
          <p:cNvPr id="10" name="Title 2">
            <a:extLst>
              <a:ext uri="{FF2B5EF4-FFF2-40B4-BE49-F238E27FC236}">
                <a16:creationId xmlns:a16="http://schemas.microsoft.com/office/drawing/2014/main" id="{E2E3B21D-1A31-B6C3-11D7-AF78B9CD73B2}"/>
              </a:ext>
            </a:extLst>
          </p:cNvPr>
          <p:cNvSpPr txBox="1">
            <a:spLocks/>
          </p:cNvSpPr>
          <p:nvPr/>
        </p:nvSpPr>
        <p:spPr>
          <a:xfrm>
            <a:off x="907063" y="2517330"/>
            <a:ext cx="9073516"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2. Unit-Based Pricing and Food Waste Diversion</a:t>
            </a:r>
          </a:p>
        </p:txBody>
      </p:sp>
      <p:sp>
        <p:nvSpPr>
          <p:cNvPr id="12" name="Title 2">
            <a:extLst>
              <a:ext uri="{FF2B5EF4-FFF2-40B4-BE49-F238E27FC236}">
                <a16:creationId xmlns:a16="http://schemas.microsoft.com/office/drawing/2014/main" id="{C1754A77-5CC9-37EE-A376-16B9866B68EB}"/>
              </a:ext>
            </a:extLst>
          </p:cNvPr>
          <p:cNvSpPr txBox="1">
            <a:spLocks/>
          </p:cNvSpPr>
          <p:nvPr/>
        </p:nvSpPr>
        <p:spPr>
          <a:xfrm>
            <a:off x="907063" y="3534237"/>
            <a:ext cx="9655280"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3. SCRCOG Grants Awarded and Upcoming Grants </a:t>
            </a:r>
          </a:p>
        </p:txBody>
      </p:sp>
      <p:sp>
        <p:nvSpPr>
          <p:cNvPr id="13" name="Title 2">
            <a:extLst>
              <a:ext uri="{FF2B5EF4-FFF2-40B4-BE49-F238E27FC236}">
                <a16:creationId xmlns:a16="http://schemas.microsoft.com/office/drawing/2014/main" id="{FD463405-F28B-DC00-CDAB-CCA6D76D239A}"/>
              </a:ext>
            </a:extLst>
          </p:cNvPr>
          <p:cNvSpPr txBox="1">
            <a:spLocks/>
          </p:cNvSpPr>
          <p:nvPr/>
        </p:nvSpPr>
        <p:spPr>
          <a:xfrm>
            <a:off x="907063" y="5469722"/>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5. Vision for Collaborative Solutions</a:t>
            </a:r>
          </a:p>
        </p:txBody>
      </p:sp>
      <p:sp>
        <p:nvSpPr>
          <p:cNvPr id="14" name="TextBox 13">
            <a:extLst>
              <a:ext uri="{FF2B5EF4-FFF2-40B4-BE49-F238E27FC236}">
                <a16:creationId xmlns:a16="http://schemas.microsoft.com/office/drawing/2014/main" id="{FD34C024-E87E-2E3D-CF8F-BACE014FFA83}"/>
              </a:ext>
            </a:extLst>
          </p:cNvPr>
          <p:cNvSpPr txBox="1"/>
          <p:nvPr/>
        </p:nvSpPr>
        <p:spPr>
          <a:xfrm>
            <a:off x="0" y="141360"/>
            <a:ext cx="12144413" cy="1200329"/>
          </a:xfrm>
          <a:prstGeom prst="rect">
            <a:avLst/>
          </a:prstGeom>
          <a:noFill/>
        </p:spPr>
        <p:txBody>
          <a:bodyPr wrap="square" rtlCol="0">
            <a:spAutoFit/>
          </a:bodyPr>
          <a:lstStyle/>
          <a:p>
            <a:pPr algn="ctr"/>
            <a:r>
              <a:rPr lang="en-US" sz="3600" b="1" dirty="0">
                <a:solidFill>
                  <a:srgbClr val="00B050"/>
                </a:solidFill>
              </a:rPr>
              <a:t>MOVING TOWARD COLLABORATIVE SOLUTIONS    TO THE WASTE CRISIS</a:t>
            </a:r>
          </a:p>
        </p:txBody>
      </p:sp>
      <p:sp>
        <p:nvSpPr>
          <p:cNvPr id="2" name="Title 2">
            <a:extLst>
              <a:ext uri="{FF2B5EF4-FFF2-40B4-BE49-F238E27FC236}">
                <a16:creationId xmlns:a16="http://schemas.microsoft.com/office/drawing/2014/main" id="{43CAB517-500D-0B3F-1865-6A5794DF69EB}"/>
              </a:ext>
            </a:extLst>
          </p:cNvPr>
          <p:cNvSpPr txBox="1">
            <a:spLocks/>
          </p:cNvSpPr>
          <p:nvPr/>
        </p:nvSpPr>
        <p:spPr>
          <a:xfrm>
            <a:off x="907063" y="4452815"/>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highlight>
                  <a:srgbClr val="00FF00"/>
                </a:highlight>
              </a:rPr>
              <a:t>4. Lessons Learned and Challenges</a:t>
            </a:r>
          </a:p>
        </p:txBody>
      </p:sp>
    </p:spTree>
    <p:extLst>
      <p:ext uri="{BB962C8B-B14F-4D97-AF65-F5344CB8AC3E}">
        <p14:creationId xmlns:p14="http://schemas.microsoft.com/office/powerpoint/2010/main" val="3188334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CF9F-BFDE-4ADA-62A4-E74038120138}"/>
              </a:ext>
            </a:extLst>
          </p:cNvPr>
          <p:cNvSpPr>
            <a:spLocks noGrp="1"/>
          </p:cNvSpPr>
          <p:nvPr>
            <p:ph type="title"/>
          </p:nvPr>
        </p:nvSpPr>
        <p:spPr/>
        <p:txBody>
          <a:bodyPr/>
          <a:lstStyle/>
          <a:p>
            <a:pPr algn="ctr"/>
            <a:r>
              <a:rPr lang="en-US" b="1" dirty="0"/>
              <a:t>Lessons Learned and Challenges</a:t>
            </a:r>
          </a:p>
        </p:txBody>
      </p:sp>
      <p:sp>
        <p:nvSpPr>
          <p:cNvPr id="4" name="TextBox 3">
            <a:extLst>
              <a:ext uri="{FF2B5EF4-FFF2-40B4-BE49-F238E27FC236}">
                <a16:creationId xmlns:a16="http://schemas.microsoft.com/office/drawing/2014/main" id="{6095F491-FAA9-29D3-E383-41D65F56CF81}"/>
              </a:ext>
            </a:extLst>
          </p:cNvPr>
          <p:cNvSpPr txBox="1"/>
          <p:nvPr/>
        </p:nvSpPr>
        <p:spPr>
          <a:xfrm>
            <a:off x="662730" y="1690688"/>
            <a:ext cx="10691070"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t>Need Infrastructure – Sorting Sites, Compost sites</a:t>
            </a:r>
          </a:p>
          <a:p>
            <a:pPr marL="285750" indent="-285750">
              <a:lnSpc>
                <a:spcPct val="200000"/>
              </a:lnSpc>
              <a:buFont typeface="Arial" panose="020B0604020202020204" pitchFamily="34" charset="0"/>
              <a:buChar char="•"/>
            </a:pPr>
            <a:r>
              <a:rPr lang="en-US" sz="2400" dirty="0"/>
              <a:t>Political Challenges</a:t>
            </a:r>
          </a:p>
          <a:p>
            <a:pPr marL="285750" indent="-285750">
              <a:lnSpc>
                <a:spcPct val="200000"/>
              </a:lnSpc>
              <a:buFont typeface="Arial" panose="020B0604020202020204" pitchFamily="34" charset="0"/>
              <a:buChar char="•"/>
            </a:pPr>
            <a:r>
              <a:rPr lang="en-US" sz="2400" dirty="0"/>
              <a:t>Facebook Challenges</a:t>
            </a:r>
          </a:p>
          <a:p>
            <a:pPr marL="285750" indent="-285750">
              <a:lnSpc>
                <a:spcPct val="200000"/>
              </a:lnSpc>
              <a:buFont typeface="Arial" panose="020B0604020202020204" pitchFamily="34" charset="0"/>
              <a:buChar char="•"/>
            </a:pPr>
            <a:r>
              <a:rPr lang="en-US" sz="2400" dirty="0"/>
              <a:t>Misconceptions takeover social media</a:t>
            </a:r>
          </a:p>
          <a:p>
            <a:pPr marL="285750" indent="-285750">
              <a:lnSpc>
                <a:spcPct val="200000"/>
              </a:lnSpc>
              <a:buFont typeface="Arial" panose="020B0604020202020204" pitchFamily="34" charset="0"/>
              <a:buChar char="•"/>
            </a:pPr>
            <a:r>
              <a:rPr lang="en-US" sz="2400" dirty="0"/>
              <a:t>Grant Program – complicated and slow going – needs to be streamlined</a:t>
            </a:r>
          </a:p>
          <a:p>
            <a:pPr marL="285750" indent="-285750">
              <a:lnSpc>
                <a:spcPct val="200000"/>
              </a:lnSpc>
              <a:buFont typeface="Arial" panose="020B0604020202020204" pitchFamily="34" charset="0"/>
              <a:buChar char="•"/>
            </a:pPr>
            <a:r>
              <a:rPr lang="en-US" sz="2400" dirty="0"/>
              <a:t>Need Statewide Education, Policy, Enforcement </a:t>
            </a:r>
          </a:p>
        </p:txBody>
      </p:sp>
    </p:spTree>
    <p:extLst>
      <p:ext uri="{BB962C8B-B14F-4D97-AF65-F5344CB8AC3E}">
        <p14:creationId xmlns:p14="http://schemas.microsoft.com/office/powerpoint/2010/main" val="2647024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95CD-2816-EDA4-8FD1-8D7088A1CE79}"/>
              </a:ext>
            </a:extLst>
          </p:cNvPr>
          <p:cNvSpPr>
            <a:spLocks noGrp="1"/>
          </p:cNvSpPr>
          <p:nvPr>
            <p:ph type="title"/>
          </p:nvPr>
        </p:nvSpPr>
        <p:spPr>
          <a:xfrm>
            <a:off x="907063" y="1493349"/>
            <a:ext cx="8927601" cy="1064946"/>
          </a:xfrm>
        </p:spPr>
        <p:txBody>
          <a:bodyPr>
            <a:noAutofit/>
          </a:bodyPr>
          <a:lstStyle/>
          <a:p>
            <a:pPr algn="l"/>
            <a:r>
              <a:rPr lang="en-US" sz="3200" dirty="0"/>
              <a:t>1. Waste Crisis – Nationally and in Connecticut</a:t>
            </a:r>
          </a:p>
        </p:txBody>
      </p:sp>
      <p:sp>
        <p:nvSpPr>
          <p:cNvPr id="10" name="Title 2">
            <a:extLst>
              <a:ext uri="{FF2B5EF4-FFF2-40B4-BE49-F238E27FC236}">
                <a16:creationId xmlns:a16="http://schemas.microsoft.com/office/drawing/2014/main" id="{E2E3B21D-1A31-B6C3-11D7-AF78B9CD73B2}"/>
              </a:ext>
            </a:extLst>
          </p:cNvPr>
          <p:cNvSpPr txBox="1">
            <a:spLocks/>
          </p:cNvSpPr>
          <p:nvPr/>
        </p:nvSpPr>
        <p:spPr>
          <a:xfrm>
            <a:off x="907063" y="2517330"/>
            <a:ext cx="9073516"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2. Unit-Based Pricing and Food Waste Diversion</a:t>
            </a:r>
          </a:p>
        </p:txBody>
      </p:sp>
      <p:sp>
        <p:nvSpPr>
          <p:cNvPr id="12" name="Title 2">
            <a:extLst>
              <a:ext uri="{FF2B5EF4-FFF2-40B4-BE49-F238E27FC236}">
                <a16:creationId xmlns:a16="http://schemas.microsoft.com/office/drawing/2014/main" id="{C1754A77-5CC9-37EE-A376-16B9866B68EB}"/>
              </a:ext>
            </a:extLst>
          </p:cNvPr>
          <p:cNvSpPr txBox="1">
            <a:spLocks/>
          </p:cNvSpPr>
          <p:nvPr/>
        </p:nvSpPr>
        <p:spPr>
          <a:xfrm>
            <a:off x="907063" y="3534237"/>
            <a:ext cx="9655280"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3. SCRCOG Grants Awarded and Upcoming Grants </a:t>
            </a:r>
          </a:p>
        </p:txBody>
      </p:sp>
      <p:sp>
        <p:nvSpPr>
          <p:cNvPr id="13" name="Title 2">
            <a:extLst>
              <a:ext uri="{FF2B5EF4-FFF2-40B4-BE49-F238E27FC236}">
                <a16:creationId xmlns:a16="http://schemas.microsoft.com/office/drawing/2014/main" id="{FD463405-F28B-DC00-CDAB-CCA6D76D239A}"/>
              </a:ext>
            </a:extLst>
          </p:cNvPr>
          <p:cNvSpPr txBox="1">
            <a:spLocks/>
          </p:cNvSpPr>
          <p:nvPr/>
        </p:nvSpPr>
        <p:spPr>
          <a:xfrm>
            <a:off x="907063" y="5469722"/>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highlight>
                  <a:srgbClr val="00FF00"/>
                </a:highlight>
              </a:rPr>
              <a:t>5. Vision for Collaborative Solutions</a:t>
            </a:r>
          </a:p>
        </p:txBody>
      </p:sp>
      <p:sp>
        <p:nvSpPr>
          <p:cNvPr id="14" name="TextBox 13">
            <a:extLst>
              <a:ext uri="{FF2B5EF4-FFF2-40B4-BE49-F238E27FC236}">
                <a16:creationId xmlns:a16="http://schemas.microsoft.com/office/drawing/2014/main" id="{FD34C024-E87E-2E3D-CF8F-BACE014FFA83}"/>
              </a:ext>
            </a:extLst>
          </p:cNvPr>
          <p:cNvSpPr txBox="1"/>
          <p:nvPr/>
        </p:nvSpPr>
        <p:spPr>
          <a:xfrm>
            <a:off x="0" y="141360"/>
            <a:ext cx="12144413" cy="1200329"/>
          </a:xfrm>
          <a:prstGeom prst="rect">
            <a:avLst/>
          </a:prstGeom>
          <a:noFill/>
        </p:spPr>
        <p:txBody>
          <a:bodyPr wrap="square" rtlCol="0">
            <a:spAutoFit/>
          </a:bodyPr>
          <a:lstStyle/>
          <a:p>
            <a:pPr algn="ctr"/>
            <a:r>
              <a:rPr lang="en-US" sz="3600" b="1" dirty="0">
                <a:solidFill>
                  <a:srgbClr val="00B050"/>
                </a:solidFill>
              </a:rPr>
              <a:t>MOVING TOWARD COLLABORATIVE SOLUTIONS    TO THE WASTE CRISIS</a:t>
            </a:r>
          </a:p>
        </p:txBody>
      </p:sp>
      <p:sp>
        <p:nvSpPr>
          <p:cNvPr id="2" name="Title 2">
            <a:extLst>
              <a:ext uri="{FF2B5EF4-FFF2-40B4-BE49-F238E27FC236}">
                <a16:creationId xmlns:a16="http://schemas.microsoft.com/office/drawing/2014/main" id="{43CAB517-500D-0B3F-1865-6A5794DF69EB}"/>
              </a:ext>
            </a:extLst>
          </p:cNvPr>
          <p:cNvSpPr txBox="1">
            <a:spLocks/>
          </p:cNvSpPr>
          <p:nvPr/>
        </p:nvSpPr>
        <p:spPr>
          <a:xfrm>
            <a:off x="907063" y="4452815"/>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4. Lessons Learned and Challenges</a:t>
            </a:r>
          </a:p>
        </p:txBody>
      </p:sp>
    </p:spTree>
    <p:extLst>
      <p:ext uri="{BB962C8B-B14F-4D97-AF65-F5344CB8AC3E}">
        <p14:creationId xmlns:p14="http://schemas.microsoft.com/office/powerpoint/2010/main" val="195457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CF9F-BFDE-4ADA-62A4-E74038120138}"/>
              </a:ext>
            </a:extLst>
          </p:cNvPr>
          <p:cNvSpPr>
            <a:spLocks noGrp="1"/>
          </p:cNvSpPr>
          <p:nvPr>
            <p:ph type="title"/>
          </p:nvPr>
        </p:nvSpPr>
        <p:spPr/>
        <p:txBody>
          <a:bodyPr/>
          <a:lstStyle/>
          <a:p>
            <a:pPr algn="ctr"/>
            <a:r>
              <a:rPr lang="en-US" b="1" dirty="0">
                <a:solidFill>
                  <a:srgbClr val="00B050"/>
                </a:solidFill>
              </a:rPr>
              <a:t>Vision for Collaborative Solutions</a:t>
            </a:r>
            <a:br>
              <a:rPr lang="en-US" b="1" dirty="0">
                <a:solidFill>
                  <a:srgbClr val="00B050"/>
                </a:solidFill>
              </a:rPr>
            </a:br>
            <a:r>
              <a:rPr lang="en-US" b="1" dirty="0">
                <a:solidFill>
                  <a:srgbClr val="00B050"/>
                </a:solidFill>
              </a:rPr>
              <a:t>Discussion Topics</a:t>
            </a:r>
          </a:p>
        </p:txBody>
      </p:sp>
      <p:sp>
        <p:nvSpPr>
          <p:cNvPr id="5" name="TextBox 4">
            <a:extLst>
              <a:ext uri="{FF2B5EF4-FFF2-40B4-BE49-F238E27FC236}">
                <a16:creationId xmlns:a16="http://schemas.microsoft.com/office/drawing/2014/main" id="{4388660D-D98F-600E-F574-838EBD1DB2E2}"/>
              </a:ext>
            </a:extLst>
          </p:cNvPr>
          <p:cNvSpPr txBox="1"/>
          <p:nvPr/>
        </p:nvSpPr>
        <p:spPr>
          <a:xfrm>
            <a:off x="1040234" y="2039400"/>
            <a:ext cx="7598329" cy="3879075"/>
          </a:xfrm>
          <a:prstGeom prst="rect">
            <a:avLst/>
          </a:prstGeom>
          <a:noFill/>
        </p:spPr>
        <p:txBody>
          <a:bodyPr wrap="square">
            <a:spAutoFit/>
          </a:bodyPr>
          <a:lstStyle/>
          <a:p>
            <a:pPr marL="914400" marR="0" lvl="1" indent="-457200">
              <a:lnSpc>
                <a:spcPct val="200000"/>
              </a:lnSpc>
              <a:spcBef>
                <a:spcPts val="0"/>
              </a:spcBef>
              <a:spcAft>
                <a:spcPts val="0"/>
              </a:spcAft>
              <a:buFont typeface="Arial" panose="020B0604020202020204" pitchFamily="34" charset="0"/>
              <a:buChar char="•"/>
            </a:pPr>
            <a:r>
              <a:rPr lang="en-US" sz="3200" i="1" dirty="0">
                <a:effectLst/>
                <a:latin typeface="Arial" panose="020B0604020202020204" pitchFamily="34" charset="0"/>
                <a:ea typeface="Times New Roman" panose="02020603050405020304" pitchFamily="18" charset="0"/>
                <a:cs typeface="Arial" panose="020B0604020202020204" pitchFamily="34" charset="0"/>
              </a:rPr>
              <a:t>Food Waste Diversion</a:t>
            </a:r>
          </a:p>
          <a:p>
            <a:pPr marL="914400" marR="0" lvl="1" indent="-457200">
              <a:lnSpc>
                <a:spcPct val="200000"/>
              </a:lnSpc>
              <a:spcBef>
                <a:spcPts val="0"/>
              </a:spcBef>
              <a:spcAft>
                <a:spcPts val="0"/>
              </a:spcAft>
              <a:buFont typeface="Arial" panose="020B0604020202020204" pitchFamily="34" charset="0"/>
              <a:buChar char="•"/>
            </a:pPr>
            <a:r>
              <a:rPr lang="en-US" sz="3200" i="1" dirty="0">
                <a:effectLst/>
                <a:latin typeface="Arial" panose="020B0604020202020204" pitchFamily="34" charset="0"/>
                <a:ea typeface="Times New Roman" panose="02020603050405020304" pitchFamily="18" charset="0"/>
                <a:cs typeface="Arial" panose="020B0604020202020204" pitchFamily="34" charset="0"/>
              </a:rPr>
              <a:t>Unit-Based Pricing</a:t>
            </a:r>
          </a:p>
          <a:p>
            <a:pPr marL="914400" marR="0" lvl="1" indent="-457200">
              <a:lnSpc>
                <a:spcPct val="200000"/>
              </a:lnSpc>
              <a:spcBef>
                <a:spcPts val="0"/>
              </a:spcBef>
              <a:spcAft>
                <a:spcPts val="0"/>
              </a:spcAft>
              <a:buFont typeface="Arial" panose="020B0604020202020204" pitchFamily="34" charset="0"/>
              <a:buChar char="•"/>
            </a:pPr>
            <a:r>
              <a:rPr lang="en-US" sz="3200" i="1" dirty="0">
                <a:effectLst/>
                <a:latin typeface="Arial" panose="020B0604020202020204" pitchFamily="34" charset="0"/>
                <a:ea typeface="Times New Roman" panose="02020603050405020304" pitchFamily="18" charset="0"/>
                <a:cs typeface="Arial" panose="020B0604020202020204" pitchFamily="34" charset="0"/>
              </a:rPr>
              <a:t>Composting Sites</a:t>
            </a:r>
          </a:p>
          <a:p>
            <a:pPr marL="914400" marR="0" lvl="1" indent="-457200">
              <a:lnSpc>
                <a:spcPct val="200000"/>
              </a:lnSpc>
              <a:spcBef>
                <a:spcPts val="0"/>
              </a:spcBef>
              <a:spcAft>
                <a:spcPts val="0"/>
              </a:spcAft>
              <a:buFont typeface="Arial" panose="020B0604020202020204" pitchFamily="34" charset="0"/>
              <a:buChar char="•"/>
            </a:pPr>
            <a:r>
              <a:rPr lang="en-US" sz="3200" i="1" dirty="0">
                <a:effectLst/>
                <a:latin typeface="Arial" panose="020B0604020202020204" pitchFamily="34" charset="0"/>
                <a:ea typeface="Times New Roman" panose="02020603050405020304" pitchFamily="18" charset="0"/>
                <a:cs typeface="Arial" panose="020B0604020202020204" pitchFamily="34" charset="0"/>
              </a:rPr>
              <a:t>Regional Solid Waste Authority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54935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01178" y="3688507"/>
            <a:ext cx="10966131" cy="2677656"/>
          </a:xfrm>
          <a:prstGeom prst="rect">
            <a:avLst/>
          </a:prstGeom>
          <a:noFill/>
        </p:spPr>
        <p:txBody>
          <a:bodyPr wrap="square" rtlCol="0">
            <a:spAutoFit/>
          </a:bodyPr>
          <a:lstStyle/>
          <a:p>
            <a:endParaRPr lang="en-US" sz="2800" b="1" dirty="0"/>
          </a:p>
          <a:p>
            <a:r>
              <a:rPr lang="en-US" sz="2800" b="1" dirty="0"/>
              <a:t>Thank you for your attention.</a:t>
            </a:r>
          </a:p>
          <a:p>
            <a:pPr algn="ctr"/>
            <a:endParaRPr lang="en-US" sz="2800" b="1" dirty="0"/>
          </a:p>
          <a:p>
            <a:r>
              <a:rPr lang="en-US" sz="2800" b="1" dirty="0"/>
              <a:t>Pamela Roach, SCRCOG Consultant</a:t>
            </a:r>
          </a:p>
          <a:p>
            <a:r>
              <a:rPr lang="en-US" sz="2800" b="1" dirty="0">
                <a:hlinkClick r:id="rId3"/>
              </a:rPr>
              <a:t>PDRicciRoach@gmail.com</a:t>
            </a:r>
            <a:endParaRPr lang="en-US" sz="2800" b="1" dirty="0"/>
          </a:p>
          <a:p>
            <a:r>
              <a:rPr lang="en-US" sz="2800" b="1" dirty="0"/>
              <a:t>203-804-0387</a:t>
            </a:r>
          </a:p>
        </p:txBody>
      </p:sp>
      <p:pic>
        <p:nvPicPr>
          <p:cNvPr id="2" name="Picture 1"/>
          <p:cNvPicPr>
            <a:picLocks noChangeAspect="1"/>
          </p:cNvPicPr>
          <p:nvPr/>
        </p:nvPicPr>
        <p:blipFill>
          <a:blip r:embed="rId4"/>
          <a:stretch>
            <a:fillRect/>
          </a:stretch>
        </p:blipFill>
        <p:spPr>
          <a:xfrm>
            <a:off x="9754344" y="6152785"/>
            <a:ext cx="1993565" cy="426757"/>
          </a:xfrm>
          <a:prstGeom prst="rect">
            <a:avLst/>
          </a:prstGeom>
        </p:spPr>
      </p:pic>
      <p:pic>
        <p:nvPicPr>
          <p:cNvPr id="3" name="Picture 2"/>
          <p:cNvPicPr>
            <a:picLocks noChangeAspect="1"/>
          </p:cNvPicPr>
          <p:nvPr/>
        </p:nvPicPr>
        <p:blipFill>
          <a:blip r:embed="rId5"/>
          <a:stretch>
            <a:fillRect/>
          </a:stretch>
        </p:blipFill>
        <p:spPr>
          <a:xfrm>
            <a:off x="0" y="0"/>
            <a:ext cx="12192000" cy="3488620"/>
          </a:xfrm>
          <a:prstGeom prst="rect">
            <a:avLst/>
          </a:prstGeom>
        </p:spPr>
      </p:pic>
    </p:spTree>
    <p:extLst>
      <p:ext uri="{BB962C8B-B14F-4D97-AF65-F5344CB8AC3E}">
        <p14:creationId xmlns:p14="http://schemas.microsoft.com/office/powerpoint/2010/main" val="273929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2569D36C-C0A8-F69A-069C-8698D9559AE5}"/>
              </a:ext>
            </a:extLst>
          </p:cNvPr>
          <p:cNvPicPr>
            <a:picLocks noChangeAspect="1"/>
          </p:cNvPicPr>
          <p:nvPr/>
        </p:nvPicPr>
        <p:blipFill rotWithShape="1">
          <a:blip r:embed="rId3"/>
          <a:srcRect l="49671" b="3340"/>
          <a:stretch/>
        </p:blipFill>
        <p:spPr>
          <a:xfrm>
            <a:off x="7356388" y="1085584"/>
            <a:ext cx="4835611" cy="3893295"/>
          </a:xfrm>
          <a:prstGeom prst="rect">
            <a:avLst/>
          </a:prstGeom>
        </p:spPr>
      </p:pic>
      <p:sp>
        <p:nvSpPr>
          <p:cNvPr id="8" name="TextBox 7">
            <a:extLst>
              <a:ext uri="{FF2B5EF4-FFF2-40B4-BE49-F238E27FC236}">
                <a16:creationId xmlns:a16="http://schemas.microsoft.com/office/drawing/2014/main" id="{5D583C2A-6384-DCDD-3D47-E072C85F35A5}"/>
              </a:ext>
            </a:extLst>
          </p:cNvPr>
          <p:cNvSpPr txBox="1"/>
          <p:nvPr/>
        </p:nvSpPr>
        <p:spPr>
          <a:xfrm>
            <a:off x="914400" y="91888"/>
            <a:ext cx="9720649" cy="646331"/>
          </a:xfrm>
          <a:prstGeom prst="rect">
            <a:avLst/>
          </a:prstGeom>
          <a:noFill/>
        </p:spPr>
        <p:txBody>
          <a:bodyPr wrap="square" rtlCol="0">
            <a:spAutoFit/>
          </a:bodyPr>
          <a:lstStyle/>
          <a:p>
            <a:r>
              <a:rPr lang="en-US" sz="3600" b="1" dirty="0"/>
              <a:t>Out of State Waste May Not Always Be an Option</a:t>
            </a:r>
          </a:p>
        </p:txBody>
      </p:sp>
      <p:sp>
        <p:nvSpPr>
          <p:cNvPr id="10" name="TextBox 9">
            <a:extLst>
              <a:ext uri="{FF2B5EF4-FFF2-40B4-BE49-F238E27FC236}">
                <a16:creationId xmlns:a16="http://schemas.microsoft.com/office/drawing/2014/main" id="{455C7A65-F738-786E-DEC9-0EA785E92439}"/>
              </a:ext>
            </a:extLst>
          </p:cNvPr>
          <p:cNvSpPr txBox="1"/>
          <p:nvPr/>
        </p:nvSpPr>
        <p:spPr>
          <a:xfrm>
            <a:off x="259644" y="1333164"/>
            <a:ext cx="6096000" cy="1754326"/>
          </a:xfrm>
          <a:prstGeom prst="rect">
            <a:avLst/>
          </a:prstGeom>
          <a:noFill/>
        </p:spPr>
        <p:txBody>
          <a:bodyPr wrap="square">
            <a:spAutoFit/>
          </a:bodyPr>
          <a:lstStyle/>
          <a:p>
            <a:pPr algn="l"/>
            <a:r>
              <a:rPr lang="en-US" sz="1800" b="1" i="0" u="none" strike="noStrike" baseline="0" dirty="0">
                <a:latin typeface="Arial-BoldMT"/>
              </a:rPr>
              <a:t>Facts About Trash</a:t>
            </a:r>
          </a:p>
          <a:p>
            <a:pPr marL="285750" indent="-285750">
              <a:buFont typeface="Arial" panose="020B0604020202020204" pitchFamily="34" charset="0"/>
              <a:buChar char="•"/>
            </a:pPr>
            <a:r>
              <a:rPr lang="en-US" sz="1800" b="0" i="0" u="none" strike="noStrike" baseline="0" dirty="0">
                <a:latin typeface="ArialMT"/>
              </a:rPr>
              <a:t>CT has 4 remaining incinerators – all over 30 years old</a:t>
            </a:r>
          </a:p>
          <a:p>
            <a:pPr marL="285750" indent="-285750" algn="l">
              <a:buFont typeface="Arial" panose="020B0604020202020204" pitchFamily="34" charset="0"/>
              <a:buChar char="•"/>
            </a:pPr>
            <a:r>
              <a:rPr lang="en-US" sz="1800" b="0" i="0" u="none" strike="noStrike" baseline="0" dirty="0">
                <a:latin typeface="ArialMT"/>
              </a:rPr>
              <a:t>The State of CT produces </a:t>
            </a:r>
            <a:r>
              <a:rPr lang="en-US" sz="1800" b="1" i="0" u="none" strike="noStrike" baseline="0" dirty="0">
                <a:latin typeface="Arial-BoldMT"/>
              </a:rPr>
              <a:t>2,188,394 </a:t>
            </a:r>
            <a:r>
              <a:rPr lang="en-US" sz="1800" b="0" i="0" u="none" strike="noStrike" baseline="0" dirty="0">
                <a:latin typeface="ArialMT"/>
              </a:rPr>
              <a:t>tons of Waste</a:t>
            </a:r>
          </a:p>
          <a:p>
            <a:pPr marL="285750" indent="-285750" algn="l">
              <a:buFont typeface="Arial" panose="020B0604020202020204" pitchFamily="34" charset="0"/>
              <a:buChar char="•"/>
            </a:pPr>
            <a:r>
              <a:rPr lang="en-US" sz="1800" b="0" i="0" u="none" strike="noStrike" baseline="0" dirty="0">
                <a:latin typeface="ArialMT"/>
              </a:rPr>
              <a:t>870,000 tons ~40% is being shipped out of state</a:t>
            </a:r>
          </a:p>
          <a:p>
            <a:pPr marL="285750" indent="-285750" algn="l">
              <a:buFont typeface="Arial" panose="020B0604020202020204" pitchFamily="34" charset="0"/>
              <a:buChar char="•"/>
            </a:pPr>
            <a:r>
              <a:rPr lang="en-US" sz="1800" i="0" u="none" strike="noStrike" baseline="0" dirty="0">
                <a:latin typeface="Arial-BoldMT"/>
              </a:rPr>
              <a:t>Shipping Connecticut's waste to other peoples back yards is an environmental justice issue</a:t>
            </a:r>
            <a:endParaRPr lang="en-US" dirty="0"/>
          </a:p>
        </p:txBody>
      </p:sp>
      <p:sp>
        <p:nvSpPr>
          <p:cNvPr id="12" name="TextBox 11">
            <a:extLst>
              <a:ext uri="{FF2B5EF4-FFF2-40B4-BE49-F238E27FC236}">
                <a16:creationId xmlns:a16="http://schemas.microsoft.com/office/drawing/2014/main" id="{26C649E1-4879-34EC-F49F-00E47B9149B6}"/>
              </a:ext>
            </a:extLst>
          </p:cNvPr>
          <p:cNvSpPr txBox="1"/>
          <p:nvPr/>
        </p:nvSpPr>
        <p:spPr>
          <a:xfrm>
            <a:off x="90615" y="4081186"/>
            <a:ext cx="6430517" cy="2308324"/>
          </a:xfrm>
          <a:prstGeom prst="rect">
            <a:avLst/>
          </a:prstGeom>
          <a:noFill/>
        </p:spPr>
        <p:txBody>
          <a:bodyPr wrap="square">
            <a:spAutoFit/>
          </a:bodyPr>
          <a:lstStyle/>
          <a:p>
            <a:pPr algn="l"/>
            <a:r>
              <a:rPr lang="en-US" sz="1800" b="1" i="0" u="none" strike="noStrike" baseline="0" dirty="0">
                <a:latin typeface="Arial-BoldMT"/>
              </a:rPr>
              <a:t>New Hampshire introduced two bills in 2024 Session</a:t>
            </a:r>
          </a:p>
          <a:p>
            <a:pPr marL="285750" indent="-285750" algn="l">
              <a:buFont typeface="Arial" panose="020B0604020202020204" pitchFamily="34" charset="0"/>
              <a:buChar char="•"/>
            </a:pPr>
            <a:r>
              <a:rPr lang="en-US" sz="1800" b="0" i="0" u="none" strike="noStrike" baseline="0" dirty="0">
                <a:latin typeface="ArialMT"/>
              </a:rPr>
              <a:t>New Hampshire Landfills have been accepting out of    state waste for years</a:t>
            </a:r>
          </a:p>
          <a:p>
            <a:pPr marL="285750" indent="-285750" algn="l">
              <a:buFont typeface="Arial" panose="020B0604020202020204" pitchFamily="34" charset="0"/>
              <a:buChar char="•"/>
            </a:pPr>
            <a:r>
              <a:rPr lang="en-US" sz="1800" b="0" i="0" u="none" strike="noStrike" baseline="0" dirty="0">
                <a:latin typeface="ArialMT"/>
              </a:rPr>
              <a:t>One Bill seeks to take on the Interstate Commerce Law and will ban out of state material from landfills (HB 1145)</a:t>
            </a:r>
          </a:p>
          <a:p>
            <a:pPr marL="285750" indent="-285750" algn="l">
              <a:buFont typeface="Arial" panose="020B0604020202020204" pitchFamily="34" charset="0"/>
              <a:buChar char="•"/>
            </a:pPr>
            <a:r>
              <a:rPr lang="en-US" sz="1800" b="0" i="0" u="none" strike="noStrike" baseline="0" dirty="0">
                <a:latin typeface="ArialMT"/>
              </a:rPr>
              <a:t>Second Bill to limit waste from out of state (HB 1632)</a:t>
            </a:r>
          </a:p>
          <a:p>
            <a:pPr algn="l"/>
            <a:endParaRPr lang="en-US" sz="1800" b="0" i="0" u="none" strike="noStrike" baseline="0" dirty="0">
              <a:latin typeface="ArialMT"/>
            </a:endParaRPr>
          </a:p>
          <a:p>
            <a:pPr algn="l"/>
            <a:r>
              <a:rPr lang="en-US" b="1" dirty="0">
                <a:latin typeface="ArialMT"/>
              </a:rPr>
              <a:t>Headline News – Bills Target Out of State Trash</a:t>
            </a:r>
            <a:endParaRPr lang="en-US" b="1" dirty="0"/>
          </a:p>
        </p:txBody>
      </p:sp>
      <p:pic>
        <p:nvPicPr>
          <p:cNvPr id="14" name="Picture 13">
            <a:extLst>
              <a:ext uri="{FF2B5EF4-FFF2-40B4-BE49-F238E27FC236}">
                <a16:creationId xmlns:a16="http://schemas.microsoft.com/office/drawing/2014/main" id="{9F1C1230-DECC-64B1-5E85-B4266BFB25C1}"/>
              </a:ext>
            </a:extLst>
          </p:cNvPr>
          <p:cNvPicPr>
            <a:picLocks noChangeAspect="1"/>
          </p:cNvPicPr>
          <p:nvPr/>
        </p:nvPicPr>
        <p:blipFill>
          <a:blip r:embed="rId4"/>
          <a:stretch>
            <a:fillRect/>
          </a:stretch>
        </p:blipFill>
        <p:spPr>
          <a:xfrm>
            <a:off x="6202204" y="4190641"/>
            <a:ext cx="3571989" cy="2570173"/>
          </a:xfrm>
          <a:prstGeom prst="rect">
            <a:avLst/>
          </a:prstGeom>
        </p:spPr>
      </p:pic>
    </p:spTree>
    <p:extLst>
      <p:ext uri="{BB962C8B-B14F-4D97-AF65-F5344CB8AC3E}">
        <p14:creationId xmlns:p14="http://schemas.microsoft.com/office/powerpoint/2010/main" val="3601165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95CD-2816-EDA4-8FD1-8D7088A1CE79}"/>
              </a:ext>
            </a:extLst>
          </p:cNvPr>
          <p:cNvSpPr>
            <a:spLocks noGrp="1"/>
          </p:cNvSpPr>
          <p:nvPr>
            <p:ph type="title"/>
          </p:nvPr>
        </p:nvSpPr>
        <p:spPr>
          <a:xfrm>
            <a:off x="907063" y="1493349"/>
            <a:ext cx="8927601" cy="1064946"/>
          </a:xfrm>
        </p:spPr>
        <p:txBody>
          <a:bodyPr>
            <a:noAutofit/>
          </a:bodyPr>
          <a:lstStyle/>
          <a:p>
            <a:pPr algn="l"/>
            <a:r>
              <a:rPr lang="en-US" sz="3200" dirty="0"/>
              <a:t>1. Waste Crisis – Nationally and in Connecticut</a:t>
            </a:r>
          </a:p>
        </p:txBody>
      </p:sp>
      <p:sp>
        <p:nvSpPr>
          <p:cNvPr id="10" name="Title 2">
            <a:extLst>
              <a:ext uri="{FF2B5EF4-FFF2-40B4-BE49-F238E27FC236}">
                <a16:creationId xmlns:a16="http://schemas.microsoft.com/office/drawing/2014/main" id="{E2E3B21D-1A31-B6C3-11D7-AF78B9CD73B2}"/>
              </a:ext>
            </a:extLst>
          </p:cNvPr>
          <p:cNvSpPr txBox="1">
            <a:spLocks/>
          </p:cNvSpPr>
          <p:nvPr/>
        </p:nvSpPr>
        <p:spPr>
          <a:xfrm>
            <a:off x="907063" y="2517330"/>
            <a:ext cx="9073516"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highlight>
                  <a:srgbClr val="00FF00"/>
                </a:highlight>
              </a:rPr>
              <a:t>2. Unit-Based Pricing and Food Waste Diversion</a:t>
            </a:r>
          </a:p>
        </p:txBody>
      </p:sp>
      <p:sp>
        <p:nvSpPr>
          <p:cNvPr id="12" name="Title 2">
            <a:extLst>
              <a:ext uri="{FF2B5EF4-FFF2-40B4-BE49-F238E27FC236}">
                <a16:creationId xmlns:a16="http://schemas.microsoft.com/office/drawing/2014/main" id="{C1754A77-5CC9-37EE-A376-16B9866B68EB}"/>
              </a:ext>
            </a:extLst>
          </p:cNvPr>
          <p:cNvSpPr txBox="1">
            <a:spLocks/>
          </p:cNvSpPr>
          <p:nvPr/>
        </p:nvSpPr>
        <p:spPr>
          <a:xfrm>
            <a:off x="907063" y="3534237"/>
            <a:ext cx="9655280" cy="1064946"/>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3. SCRCOG Grants Awarded and Upcoming Grants </a:t>
            </a:r>
          </a:p>
        </p:txBody>
      </p:sp>
      <p:sp>
        <p:nvSpPr>
          <p:cNvPr id="13" name="Title 2">
            <a:extLst>
              <a:ext uri="{FF2B5EF4-FFF2-40B4-BE49-F238E27FC236}">
                <a16:creationId xmlns:a16="http://schemas.microsoft.com/office/drawing/2014/main" id="{FD463405-F28B-DC00-CDAB-CCA6D76D239A}"/>
              </a:ext>
            </a:extLst>
          </p:cNvPr>
          <p:cNvSpPr txBox="1">
            <a:spLocks/>
          </p:cNvSpPr>
          <p:nvPr/>
        </p:nvSpPr>
        <p:spPr>
          <a:xfrm>
            <a:off x="907063" y="5469722"/>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5. Vision for Collaborative Solutions</a:t>
            </a:r>
          </a:p>
        </p:txBody>
      </p:sp>
      <p:sp>
        <p:nvSpPr>
          <p:cNvPr id="14" name="TextBox 13">
            <a:extLst>
              <a:ext uri="{FF2B5EF4-FFF2-40B4-BE49-F238E27FC236}">
                <a16:creationId xmlns:a16="http://schemas.microsoft.com/office/drawing/2014/main" id="{FD34C024-E87E-2E3D-CF8F-BACE014FFA83}"/>
              </a:ext>
            </a:extLst>
          </p:cNvPr>
          <p:cNvSpPr txBox="1"/>
          <p:nvPr/>
        </p:nvSpPr>
        <p:spPr>
          <a:xfrm>
            <a:off x="0" y="141360"/>
            <a:ext cx="12144413" cy="1200329"/>
          </a:xfrm>
          <a:prstGeom prst="rect">
            <a:avLst/>
          </a:prstGeom>
          <a:noFill/>
        </p:spPr>
        <p:txBody>
          <a:bodyPr wrap="square" rtlCol="0">
            <a:spAutoFit/>
          </a:bodyPr>
          <a:lstStyle/>
          <a:p>
            <a:pPr algn="ctr"/>
            <a:r>
              <a:rPr lang="en-US" sz="3600" b="1" dirty="0">
                <a:solidFill>
                  <a:srgbClr val="00B050"/>
                </a:solidFill>
              </a:rPr>
              <a:t>MOVING TOWARD COLLABORATIVE SOLUTIONS    TO THE WASTE CRISIS</a:t>
            </a:r>
          </a:p>
        </p:txBody>
      </p:sp>
      <p:sp>
        <p:nvSpPr>
          <p:cNvPr id="2" name="Title 2">
            <a:extLst>
              <a:ext uri="{FF2B5EF4-FFF2-40B4-BE49-F238E27FC236}">
                <a16:creationId xmlns:a16="http://schemas.microsoft.com/office/drawing/2014/main" id="{43CAB517-500D-0B3F-1865-6A5794DF69EB}"/>
              </a:ext>
            </a:extLst>
          </p:cNvPr>
          <p:cNvSpPr txBox="1">
            <a:spLocks/>
          </p:cNvSpPr>
          <p:nvPr/>
        </p:nvSpPr>
        <p:spPr>
          <a:xfrm>
            <a:off x="907063" y="4452815"/>
            <a:ext cx="10137292" cy="10649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gn="l"/>
            <a:r>
              <a:rPr lang="en-US" sz="3200" kern="0" dirty="0"/>
              <a:t>4. Lessons Learned and Challenges</a:t>
            </a:r>
          </a:p>
        </p:txBody>
      </p:sp>
    </p:spTree>
    <p:extLst>
      <p:ext uri="{BB962C8B-B14F-4D97-AF65-F5344CB8AC3E}">
        <p14:creationId xmlns:p14="http://schemas.microsoft.com/office/powerpoint/2010/main" val="2949738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FD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436954-2BE7-0D19-06FD-EDDCB0FE9FBF}"/>
              </a:ext>
            </a:extLst>
          </p:cNvPr>
          <p:cNvSpPr txBox="1"/>
          <p:nvPr/>
        </p:nvSpPr>
        <p:spPr>
          <a:xfrm>
            <a:off x="0" y="122829"/>
            <a:ext cx="12191999" cy="646331"/>
          </a:xfrm>
          <a:prstGeom prst="rect">
            <a:avLst/>
          </a:prstGeom>
          <a:noFill/>
        </p:spPr>
        <p:txBody>
          <a:bodyPr wrap="square" rtlCol="0">
            <a:spAutoFit/>
          </a:bodyPr>
          <a:lstStyle/>
          <a:p>
            <a:pPr algn="ctr"/>
            <a:r>
              <a:rPr lang="en-US" sz="3600" b="1" dirty="0"/>
              <a:t>SMM Co-Collection Food Scrap Pilot Programs</a:t>
            </a:r>
          </a:p>
        </p:txBody>
      </p:sp>
      <p:sp>
        <p:nvSpPr>
          <p:cNvPr id="5" name="TextBox 4">
            <a:extLst>
              <a:ext uri="{FF2B5EF4-FFF2-40B4-BE49-F238E27FC236}">
                <a16:creationId xmlns:a16="http://schemas.microsoft.com/office/drawing/2014/main" id="{53DF1FE3-C75C-747D-4ECB-C043ECA28A57}"/>
              </a:ext>
            </a:extLst>
          </p:cNvPr>
          <p:cNvSpPr txBox="1"/>
          <p:nvPr/>
        </p:nvSpPr>
        <p:spPr>
          <a:xfrm>
            <a:off x="552734" y="1270378"/>
            <a:ext cx="11213316" cy="500983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15 CT Municipalities awarded DEEP’s SMM Grant</a:t>
            </a:r>
          </a:p>
          <a:p>
            <a:pPr marL="285750" indent="-285750">
              <a:lnSpc>
                <a:spcPct val="150000"/>
              </a:lnSpc>
              <a:buFont typeface="Arial" panose="020B0604020202020204" pitchFamily="34" charset="0"/>
              <a:buChar char="•"/>
            </a:pPr>
            <a:r>
              <a:rPr lang="en-US" sz="2400" dirty="0"/>
              <a:t>Reduced Waste 12% - 17%</a:t>
            </a:r>
          </a:p>
          <a:p>
            <a:pPr marL="285750" indent="-285750">
              <a:lnSpc>
                <a:spcPct val="150000"/>
              </a:lnSpc>
              <a:buFont typeface="Arial" panose="020B0604020202020204" pitchFamily="34" charset="0"/>
              <a:buChar char="•"/>
            </a:pPr>
            <a:r>
              <a:rPr lang="en-US" sz="2400" dirty="0"/>
              <a:t>Increased Recycling upwards of 32% and 44%</a:t>
            </a:r>
          </a:p>
          <a:p>
            <a:pPr marL="285750" indent="-285750">
              <a:lnSpc>
                <a:spcPct val="150000"/>
              </a:lnSpc>
              <a:buFont typeface="Arial" panose="020B0604020202020204" pitchFamily="34" charset="0"/>
              <a:buChar char="•"/>
            </a:pPr>
            <a:r>
              <a:rPr lang="en-US" sz="2400" dirty="0"/>
              <a:t>Food Scraps collected during pilot over 2 million lbs.</a:t>
            </a:r>
          </a:p>
          <a:p>
            <a:pPr marL="285750" indent="-285750">
              <a:lnSpc>
                <a:spcPct val="150000"/>
              </a:lnSpc>
              <a:buFont typeface="Arial" panose="020B0604020202020204" pitchFamily="34" charset="0"/>
              <a:buChar char="•"/>
            </a:pPr>
            <a:r>
              <a:rPr lang="en-US" sz="2400" dirty="0"/>
              <a:t>Convenience of curbside, trash/food in same trash cart, sorting facility, AD</a:t>
            </a:r>
          </a:p>
          <a:p>
            <a:pPr marL="285750" indent="-285750">
              <a:lnSpc>
                <a:spcPct val="150000"/>
              </a:lnSpc>
              <a:buFont typeface="Arial" panose="020B0604020202020204" pitchFamily="34" charset="0"/>
              <a:buChar char="•"/>
            </a:pPr>
            <a:r>
              <a:rPr lang="en-US" sz="2400" dirty="0"/>
              <a:t>With co-collection, here are no extra pickup routes (extra routes are expensive)</a:t>
            </a:r>
          </a:p>
          <a:p>
            <a:pPr marL="285750" indent="-285750">
              <a:lnSpc>
                <a:spcPct val="150000"/>
              </a:lnSpc>
              <a:buFont typeface="Arial" panose="020B0604020202020204" pitchFamily="34" charset="0"/>
              <a:buChar char="•"/>
            </a:pPr>
            <a:r>
              <a:rPr lang="en-US" sz="2400" dirty="0"/>
              <a:t>Residents pay attention to their waste</a:t>
            </a:r>
          </a:p>
          <a:p>
            <a:pPr marL="285750" indent="-285750">
              <a:lnSpc>
                <a:spcPct val="150000"/>
              </a:lnSpc>
              <a:buFont typeface="Arial" panose="020B0604020202020204" pitchFamily="34" charset="0"/>
              <a:buChar char="•"/>
            </a:pPr>
            <a:r>
              <a:rPr lang="en-US" sz="2400" dirty="0"/>
              <a:t>Divert more – food, brush, recycling, donation</a:t>
            </a:r>
          </a:p>
          <a:p>
            <a:pPr marL="285750" indent="-285750">
              <a:lnSpc>
                <a:spcPct val="150000"/>
              </a:lnSpc>
              <a:buFont typeface="Arial" panose="020B0604020202020204" pitchFamily="34" charset="0"/>
              <a:buChar char="•"/>
            </a:pPr>
            <a:r>
              <a:rPr lang="en-US" sz="2400" dirty="0"/>
              <a:t>Education, Education, Education</a:t>
            </a:r>
            <a:endParaRPr lang="en-US" dirty="0"/>
          </a:p>
        </p:txBody>
      </p:sp>
      <p:pic>
        <p:nvPicPr>
          <p:cNvPr id="6" name="Picture 5">
            <a:extLst>
              <a:ext uri="{FF2B5EF4-FFF2-40B4-BE49-F238E27FC236}">
                <a16:creationId xmlns:a16="http://schemas.microsoft.com/office/drawing/2014/main" id="{60FB9361-0D70-EBF2-612F-900D576AD7BE}"/>
              </a:ext>
            </a:extLst>
          </p:cNvPr>
          <p:cNvPicPr>
            <a:picLocks noChangeAspect="1"/>
          </p:cNvPicPr>
          <p:nvPr/>
        </p:nvPicPr>
        <p:blipFill>
          <a:blip r:embed="rId2"/>
          <a:stretch>
            <a:fillRect/>
          </a:stretch>
        </p:blipFill>
        <p:spPr>
          <a:xfrm>
            <a:off x="9188334" y="1270378"/>
            <a:ext cx="2165935" cy="1739967"/>
          </a:xfrm>
          <a:prstGeom prst="rect">
            <a:avLst/>
          </a:prstGeom>
        </p:spPr>
      </p:pic>
      <p:pic>
        <p:nvPicPr>
          <p:cNvPr id="7" name="Picture 6">
            <a:extLst>
              <a:ext uri="{FF2B5EF4-FFF2-40B4-BE49-F238E27FC236}">
                <a16:creationId xmlns:a16="http://schemas.microsoft.com/office/drawing/2014/main" id="{55C6EC10-11A7-2D8E-2392-43C918B0FDC1}"/>
              </a:ext>
            </a:extLst>
          </p:cNvPr>
          <p:cNvPicPr>
            <a:picLocks noChangeAspect="1"/>
          </p:cNvPicPr>
          <p:nvPr/>
        </p:nvPicPr>
        <p:blipFill rotWithShape="1">
          <a:blip r:embed="rId3"/>
          <a:srcRect b="9205"/>
          <a:stretch/>
        </p:blipFill>
        <p:spPr>
          <a:xfrm>
            <a:off x="10519869" y="4702629"/>
            <a:ext cx="1246181" cy="1508634"/>
          </a:xfrm>
          <a:prstGeom prst="rect">
            <a:avLst/>
          </a:prstGeom>
        </p:spPr>
      </p:pic>
      <p:sp>
        <p:nvSpPr>
          <p:cNvPr id="3" name="TextBox 2">
            <a:extLst>
              <a:ext uri="{FF2B5EF4-FFF2-40B4-BE49-F238E27FC236}">
                <a16:creationId xmlns:a16="http://schemas.microsoft.com/office/drawing/2014/main" id="{AA5D06AC-2779-BEC1-D946-D9698059995C}"/>
              </a:ext>
            </a:extLst>
          </p:cNvPr>
          <p:cNvSpPr txBox="1"/>
          <p:nvPr/>
        </p:nvSpPr>
        <p:spPr>
          <a:xfrm>
            <a:off x="7424057" y="6479885"/>
            <a:ext cx="4767943" cy="307777"/>
          </a:xfrm>
          <a:prstGeom prst="rect">
            <a:avLst/>
          </a:prstGeom>
          <a:noFill/>
        </p:spPr>
        <p:txBody>
          <a:bodyPr wrap="square" rtlCol="0">
            <a:spAutoFit/>
          </a:bodyPr>
          <a:lstStyle/>
          <a:p>
            <a:r>
              <a:rPr lang="en-US" sz="1400" dirty="0"/>
              <a:t>Data provided by WasteZero to CT DEEP November 2023</a:t>
            </a:r>
          </a:p>
        </p:txBody>
      </p:sp>
      <p:sp>
        <p:nvSpPr>
          <p:cNvPr id="8" name="TextBox 7">
            <a:extLst>
              <a:ext uri="{FF2B5EF4-FFF2-40B4-BE49-F238E27FC236}">
                <a16:creationId xmlns:a16="http://schemas.microsoft.com/office/drawing/2014/main" id="{4EA10763-57BB-4FEF-E637-74B092B866C5}"/>
              </a:ext>
            </a:extLst>
          </p:cNvPr>
          <p:cNvSpPr txBox="1"/>
          <p:nvPr/>
        </p:nvSpPr>
        <p:spPr>
          <a:xfrm>
            <a:off x="277586" y="6539009"/>
            <a:ext cx="4767943" cy="369332"/>
          </a:xfrm>
          <a:prstGeom prst="rect">
            <a:avLst/>
          </a:prstGeom>
          <a:solidFill>
            <a:srgbClr val="E2EFD9"/>
          </a:solidFill>
        </p:spPr>
        <p:txBody>
          <a:bodyPr wrap="square" rtlCol="0">
            <a:spAutoFit/>
          </a:bodyPr>
          <a:lstStyle/>
          <a:p>
            <a:endParaRPr lang="en-US" dirty="0"/>
          </a:p>
        </p:txBody>
      </p:sp>
    </p:spTree>
    <p:extLst>
      <p:ext uri="{BB962C8B-B14F-4D97-AF65-F5344CB8AC3E}">
        <p14:creationId xmlns:p14="http://schemas.microsoft.com/office/powerpoint/2010/main" val="272715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5B4D7A-7E22-2300-1411-4077DDF8449B}"/>
              </a:ext>
            </a:extLst>
          </p:cNvPr>
          <p:cNvSpPr txBox="1"/>
          <p:nvPr/>
        </p:nvSpPr>
        <p:spPr>
          <a:xfrm>
            <a:off x="259644" y="6389511"/>
            <a:ext cx="3172178" cy="468489"/>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2B74FE5-3842-3BF1-9C18-9AE66CF98B9E}"/>
              </a:ext>
            </a:extLst>
          </p:cNvPr>
          <p:cNvSpPr txBox="1"/>
          <p:nvPr/>
        </p:nvSpPr>
        <p:spPr>
          <a:xfrm>
            <a:off x="0" y="150894"/>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Middletown Sanitation District</a:t>
            </a:r>
          </a:p>
        </p:txBody>
      </p:sp>
      <p:sp>
        <p:nvSpPr>
          <p:cNvPr id="5" name="TextBox 4">
            <a:extLst>
              <a:ext uri="{FF2B5EF4-FFF2-40B4-BE49-F238E27FC236}">
                <a16:creationId xmlns:a16="http://schemas.microsoft.com/office/drawing/2014/main" id="{A3280420-BA3F-2E29-3DC1-40C3772DE422}"/>
              </a:ext>
            </a:extLst>
          </p:cNvPr>
          <p:cNvSpPr txBox="1"/>
          <p:nvPr/>
        </p:nvSpPr>
        <p:spPr>
          <a:xfrm>
            <a:off x="329799" y="906536"/>
            <a:ext cx="11753391" cy="584775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First in CT to make co-collection program mandatory.  UBP for trash and food scraps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Sanitation bills were reduced, the City shifted the cost of trash disposal to the bags.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Food Scrap Buckets and Countertop Containers for food scraps are available at no charge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pitchFamily="34" charset="0"/>
                <a:ea typeface="Times New Roman" panose="02020603050405020304" pitchFamily="18" charset="0"/>
              </a:rPr>
              <a:t>87</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,000 lbs. of food scraps from Nov to May, 75%-95% participation depending on route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pitchFamily="34" charset="0"/>
                <a:ea typeface="Times New Roman" panose="02020603050405020304" pitchFamily="18" charset="0"/>
              </a:rPr>
              <a:t>30% waste reduction, $100,000 reduction tipping fees, 2,500 households/businesses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75-95% participation</a:t>
            </a:r>
            <a:r>
              <a:rPr lang="en-US" sz="2200" dirty="0">
                <a:solidFill>
                  <a:prstClr val="black"/>
                </a:solidFill>
                <a:latin typeface="Calibri" panose="020F0502020204030204" pitchFamily="34" charset="0"/>
                <a:ea typeface="Times New Roman" panose="02020603050405020304" pitchFamily="18" charset="0"/>
              </a:rPr>
              <a:t> depending on the route</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Enforcement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by tagging carts (spot-checks) and leaving non-compliant trash</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Swap Shop at Middletown Recycling Center and Donation Bins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Year-round free brush collection curbside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Additional recycling carts at no charge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Repair Cafes, swap events, collaborations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with local zero waste stores</a:t>
            </a:r>
          </a:p>
        </p:txBody>
      </p:sp>
      <p:pic>
        <p:nvPicPr>
          <p:cNvPr id="7" name="Picture 6">
            <a:extLst>
              <a:ext uri="{FF2B5EF4-FFF2-40B4-BE49-F238E27FC236}">
                <a16:creationId xmlns:a16="http://schemas.microsoft.com/office/drawing/2014/main" id="{4A7E2FD3-098A-9CB2-B3F0-DFD37754CC43}"/>
              </a:ext>
            </a:extLst>
          </p:cNvPr>
          <p:cNvPicPr>
            <a:picLocks noChangeAspect="1"/>
          </p:cNvPicPr>
          <p:nvPr/>
        </p:nvPicPr>
        <p:blipFill>
          <a:blip r:embed="rId3"/>
          <a:stretch>
            <a:fillRect/>
          </a:stretch>
        </p:blipFill>
        <p:spPr>
          <a:xfrm>
            <a:off x="230910" y="-21937"/>
            <a:ext cx="1047764" cy="841703"/>
          </a:xfrm>
          <a:prstGeom prst="rect">
            <a:avLst/>
          </a:prstGeom>
        </p:spPr>
      </p:pic>
      <p:pic>
        <p:nvPicPr>
          <p:cNvPr id="8" name="Picture 2" descr="City of Middletown, Connecticut">
            <a:extLst>
              <a:ext uri="{FF2B5EF4-FFF2-40B4-BE49-F238E27FC236}">
                <a16:creationId xmlns:a16="http://schemas.microsoft.com/office/drawing/2014/main" id="{9CA3023D-791D-E979-E586-87E4E1951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0" y="12249"/>
            <a:ext cx="1968500" cy="841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8C19EE7-53CB-40EB-69FA-4DF7D697B9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24"/>
          <a:stretch/>
        </p:blipFill>
        <p:spPr bwMode="auto">
          <a:xfrm>
            <a:off x="10402349" y="3290610"/>
            <a:ext cx="1680841" cy="1621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37BB826-B943-B014-DA3D-E38CB51CB6BF}"/>
              </a:ext>
            </a:extLst>
          </p:cNvPr>
          <p:cNvPicPr>
            <a:picLocks noChangeAspect="1"/>
          </p:cNvPicPr>
          <p:nvPr/>
        </p:nvPicPr>
        <p:blipFill>
          <a:blip r:embed="rId6"/>
          <a:stretch>
            <a:fillRect/>
          </a:stretch>
        </p:blipFill>
        <p:spPr>
          <a:xfrm>
            <a:off x="6258187" y="5011593"/>
            <a:ext cx="5933813" cy="1846407"/>
          </a:xfrm>
          <a:prstGeom prst="rect">
            <a:avLst/>
          </a:prstGeom>
        </p:spPr>
      </p:pic>
    </p:spTree>
    <p:extLst>
      <p:ext uri="{BB962C8B-B14F-4D97-AF65-F5344CB8AC3E}">
        <p14:creationId xmlns:p14="http://schemas.microsoft.com/office/powerpoint/2010/main" val="372603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538BC3EA-756A-8C08-9F1B-BB31020543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6B8FEC-D5FD-B63C-534C-C41A023904F2}"/>
              </a:ext>
            </a:extLst>
          </p:cNvPr>
          <p:cNvSpPr txBox="1"/>
          <p:nvPr/>
        </p:nvSpPr>
        <p:spPr>
          <a:xfrm>
            <a:off x="1736186" y="232907"/>
            <a:ext cx="8081818" cy="646331"/>
          </a:xfrm>
          <a:prstGeom prst="rect">
            <a:avLst/>
          </a:prstGeom>
          <a:noFill/>
        </p:spPr>
        <p:txBody>
          <a:bodyPr wrap="square" rtlCol="0">
            <a:spAutoFit/>
          </a:bodyPr>
          <a:lstStyle/>
          <a:p>
            <a:pPr algn="ctr"/>
            <a:r>
              <a:rPr lang="en-US" sz="3600" b="1" dirty="0"/>
              <a:t>Reducing Waste by Sorting Properly</a:t>
            </a:r>
          </a:p>
        </p:txBody>
      </p:sp>
      <p:sp>
        <p:nvSpPr>
          <p:cNvPr id="4" name="TextBox 3">
            <a:extLst>
              <a:ext uri="{FF2B5EF4-FFF2-40B4-BE49-F238E27FC236}">
                <a16:creationId xmlns:a16="http://schemas.microsoft.com/office/drawing/2014/main" id="{A7543A61-6FFB-84F7-A61A-1B126DD32006}"/>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FF3296B1-D130-A266-F478-32EFEFDEB420}"/>
              </a:ext>
            </a:extLst>
          </p:cNvPr>
          <p:cNvPicPr>
            <a:picLocks noChangeAspect="1"/>
          </p:cNvPicPr>
          <p:nvPr/>
        </p:nvPicPr>
        <p:blipFill>
          <a:blip r:embed="rId3"/>
          <a:stretch>
            <a:fillRect/>
          </a:stretch>
        </p:blipFill>
        <p:spPr>
          <a:xfrm>
            <a:off x="90382" y="1428738"/>
            <a:ext cx="12011236" cy="4573595"/>
          </a:xfrm>
          <a:prstGeom prst="rect">
            <a:avLst/>
          </a:prstGeom>
        </p:spPr>
      </p:pic>
      <p:sp>
        <p:nvSpPr>
          <p:cNvPr id="9" name="TextBox 8">
            <a:extLst>
              <a:ext uri="{FF2B5EF4-FFF2-40B4-BE49-F238E27FC236}">
                <a16:creationId xmlns:a16="http://schemas.microsoft.com/office/drawing/2014/main" id="{18A8E90F-E416-A45A-FC88-690A2B21CE39}"/>
              </a:ext>
            </a:extLst>
          </p:cNvPr>
          <p:cNvSpPr txBox="1"/>
          <p:nvPr/>
        </p:nvSpPr>
        <p:spPr>
          <a:xfrm>
            <a:off x="3364699" y="6236230"/>
            <a:ext cx="5771063" cy="461665"/>
          </a:xfrm>
          <a:prstGeom prst="rect">
            <a:avLst/>
          </a:prstGeom>
          <a:noFill/>
        </p:spPr>
        <p:txBody>
          <a:bodyPr wrap="square" rtlCol="0">
            <a:spAutoFit/>
          </a:bodyPr>
          <a:lstStyle/>
          <a:p>
            <a:r>
              <a:rPr lang="en-US" sz="2400" b="1" dirty="0"/>
              <a:t>FEWER PLASTIC BAGS, LESS WASTED WASTE</a:t>
            </a:r>
          </a:p>
        </p:txBody>
      </p:sp>
    </p:spTree>
    <p:extLst>
      <p:ext uri="{BB962C8B-B14F-4D97-AF65-F5344CB8AC3E}">
        <p14:creationId xmlns:p14="http://schemas.microsoft.com/office/powerpoint/2010/main" val="354715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C99855-A4D4-C098-F5C1-1CF5F1EB7F2D}"/>
              </a:ext>
            </a:extLst>
          </p:cNvPr>
          <p:cNvSpPr txBox="1"/>
          <p:nvPr/>
        </p:nvSpPr>
        <p:spPr>
          <a:xfrm>
            <a:off x="259644" y="6389511"/>
            <a:ext cx="3172178" cy="468489"/>
          </a:xfrm>
          <a:prstGeom prst="rect">
            <a:avLst/>
          </a:prstGeom>
          <a:solidFill>
            <a:schemeClr val="accent6"/>
          </a:solidFill>
        </p:spPr>
        <p:txBody>
          <a:bodyPr wrap="square" rtlCol="0">
            <a:spAutoFit/>
          </a:bodyPr>
          <a:lstStyle/>
          <a:p>
            <a:endParaRPr lang="en-US" dirty="0"/>
          </a:p>
        </p:txBody>
      </p:sp>
      <p:sp>
        <p:nvSpPr>
          <p:cNvPr id="5" name="Title 4">
            <a:extLst>
              <a:ext uri="{FF2B5EF4-FFF2-40B4-BE49-F238E27FC236}">
                <a16:creationId xmlns:a16="http://schemas.microsoft.com/office/drawing/2014/main" id="{895CD340-7DEF-E108-F828-731842E9CA3E}"/>
              </a:ext>
            </a:extLst>
          </p:cNvPr>
          <p:cNvSpPr>
            <a:spLocks noGrp="1"/>
          </p:cNvSpPr>
          <p:nvPr>
            <p:ph type="title"/>
          </p:nvPr>
        </p:nvSpPr>
        <p:spPr>
          <a:xfrm>
            <a:off x="0" y="1"/>
            <a:ext cx="12192000" cy="1040860"/>
          </a:xfrm>
        </p:spPr>
        <p:txBody>
          <a:bodyPr/>
          <a:lstStyle/>
          <a:p>
            <a:pPr algn="ctr"/>
            <a:r>
              <a:rPr lang="en-US" sz="4400" b="1" dirty="0"/>
              <a:t>Positive Feedback From Residents</a:t>
            </a:r>
            <a:endParaRPr lang="en-US" dirty="0"/>
          </a:p>
        </p:txBody>
      </p:sp>
      <p:sp>
        <p:nvSpPr>
          <p:cNvPr id="6" name="Content Placeholder 5">
            <a:extLst>
              <a:ext uri="{FF2B5EF4-FFF2-40B4-BE49-F238E27FC236}">
                <a16:creationId xmlns:a16="http://schemas.microsoft.com/office/drawing/2014/main" id="{117B6A17-6123-78CB-7A81-8512C2CC360E}"/>
              </a:ext>
            </a:extLst>
          </p:cNvPr>
          <p:cNvSpPr>
            <a:spLocks noGrp="1"/>
          </p:cNvSpPr>
          <p:nvPr>
            <p:ph sz="half" idx="1"/>
          </p:nvPr>
        </p:nvSpPr>
        <p:spPr>
          <a:xfrm>
            <a:off x="259643" y="1040861"/>
            <a:ext cx="7473845" cy="5710135"/>
          </a:xfrm>
        </p:spPr>
        <p:txBody>
          <a:bodyPr>
            <a:normAutofit fontScale="40000" lnSpcReduction="20000"/>
          </a:bodyPr>
          <a:lstStyle/>
          <a:p>
            <a:pPr marL="285750" indent="-285750">
              <a:lnSpc>
                <a:spcPct val="200000"/>
              </a:lnSpc>
              <a:buFont typeface="Arial" panose="020B0604020202020204" pitchFamily="34" charset="0"/>
              <a:buChar char="•"/>
            </a:pPr>
            <a:r>
              <a:rPr lang="en-US" sz="5000" dirty="0">
                <a:effectLst/>
                <a:latin typeface="Calibri" panose="020F0502020204030204" pitchFamily="34" charset="0"/>
                <a:ea typeface="Times New Roman" panose="02020603050405020304" pitchFamily="18" charset="0"/>
              </a:rPr>
              <a:t>With this program, I have so much more recycling and so little trash</a:t>
            </a:r>
          </a:p>
          <a:p>
            <a:pPr marL="285750" indent="-285750">
              <a:lnSpc>
                <a:spcPct val="200000"/>
              </a:lnSpc>
              <a:buFont typeface="Arial" panose="020B0604020202020204" pitchFamily="34" charset="0"/>
              <a:buChar char="•"/>
            </a:pPr>
            <a:r>
              <a:rPr lang="en-US" sz="5000" dirty="0"/>
              <a:t>I feel like a good citizen</a:t>
            </a:r>
          </a:p>
          <a:p>
            <a:pPr marL="285750" indent="-285750">
              <a:lnSpc>
                <a:spcPct val="200000"/>
              </a:lnSpc>
              <a:buFont typeface="Arial" panose="020B0604020202020204" pitchFamily="34" charset="0"/>
              <a:buChar char="•"/>
            </a:pPr>
            <a:r>
              <a:rPr lang="en-US" sz="5000" dirty="0">
                <a:effectLst/>
                <a:latin typeface="Calibri" panose="020F0502020204030204" pitchFamily="34" charset="0"/>
                <a:ea typeface="Times New Roman" panose="02020603050405020304" pitchFamily="18" charset="0"/>
              </a:rPr>
              <a:t>Separating my food scraps is easy and I have so much less trash now</a:t>
            </a:r>
            <a:endParaRPr lang="en-US" sz="5000" spc="15"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200000"/>
              </a:lnSpc>
              <a:buFont typeface="Arial" panose="020B0604020202020204" pitchFamily="34" charset="0"/>
              <a:buChar char="•"/>
            </a:pPr>
            <a:r>
              <a:rPr lang="en-US" sz="5000" spc="15"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have drastically reduced the amount of “true trash” we throw out each week</a:t>
            </a:r>
            <a:endParaRPr lang="en-US" sz="5000" dirty="0"/>
          </a:p>
          <a:p>
            <a:pPr marL="285750" indent="-285750">
              <a:lnSpc>
                <a:spcPct val="200000"/>
              </a:lnSpc>
              <a:buFont typeface="Arial" panose="020B0604020202020204" pitchFamily="34" charset="0"/>
              <a:buChar char="•"/>
            </a:pPr>
            <a:r>
              <a:rPr lang="en-US" sz="5000" spc="15"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Happy to be part of this urgent and important quest-not just for our state, but globally</a:t>
            </a:r>
          </a:p>
          <a:p>
            <a:pPr marL="285750" indent="-285750">
              <a:lnSpc>
                <a:spcPct val="200000"/>
              </a:lnSpc>
              <a:buFont typeface="Arial" panose="020B0604020202020204" pitchFamily="34" charset="0"/>
              <a:buChar char="•"/>
            </a:pPr>
            <a:r>
              <a:rPr lang="en-US" sz="5000" dirty="0">
                <a:effectLst/>
                <a:latin typeface="Calibri" panose="020F0502020204030204" pitchFamily="34" charset="0"/>
                <a:ea typeface="Times New Roman" panose="02020603050405020304" pitchFamily="18" charset="0"/>
              </a:rPr>
              <a:t>What can I do with what is left in my orange bag?</a:t>
            </a:r>
          </a:p>
          <a:p>
            <a:endParaRPr lang="en-US" dirty="0"/>
          </a:p>
        </p:txBody>
      </p:sp>
      <p:pic>
        <p:nvPicPr>
          <p:cNvPr id="8" name="Picture 2" descr="Positive feedback stamp | Stock Vector | Colourbox">
            <a:extLst>
              <a:ext uri="{FF2B5EF4-FFF2-40B4-BE49-F238E27FC236}">
                <a16:creationId xmlns:a16="http://schemas.microsoft.com/office/drawing/2014/main" id="{D6448D30-8539-97FB-8E36-D92847D69A1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052266" y="1994421"/>
            <a:ext cx="3880091" cy="31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971873"/>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E2EFD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7DD75DD8BAEE4EA3CBFDB80EFED510" ma:contentTypeVersion="15" ma:contentTypeDescription="Create a new document." ma:contentTypeScope="" ma:versionID="fd065bc04ba8a0c05857251803ffc27e">
  <xsd:schema xmlns:xsd="http://www.w3.org/2001/XMLSchema" xmlns:xs="http://www.w3.org/2001/XMLSchema" xmlns:p="http://schemas.microsoft.com/office/2006/metadata/properties" xmlns:ns2="11018675-b12b-46e0-81dd-469f4aa2354d" xmlns:ns3="c548416a-5e25-4f3e-85fc-20523e4ead85" targetNamespace="http://schemas.microsoft.com/office/2006/metadata/properties" ma:root="true" ma:fieldsID="26de333f361ace248d8db35e0428d27b" ns2:_="" ns3:_="">
    <xsd:import namespace="11018675-b12b-46e0-81dd-469f4aa2354d"/>
    <xsd:import namespace="c548416a-5e25-4f3e-85fc-20523e4ead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018675-b12b-46e0-81dd-469f4aa2354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682d5a9-235b-4889-bc26-7eef1655a25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48416a-5e25-4f3e-85fc-20523e4ead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111d851-7f76-4f99-b16b-77039948cf8c}" ma:internalName="TaxCatchAll" ma:showField="CatchAllData" ma:web="c548416a-5e25-4f3e-85fc-20523e4ead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48416a-5e25-4f3e-85fc-20523e4ead85" xsi:nil="true"/>
    <lcf76f155ced4ddcb4097134ff3c332f xmlns="11018675-b12b-46e0-81dd-469f4aa235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FD2719B-3731-4C3D-954D-BB6D5EF7B99F}"/>
</file>

<file path=customXml/itemProps2.xml><?xml version="1.0" encoding="utf-8"?>
<ds:datastoreItem xmlns:ds="http://schemas.openxmlformats.org/officeDocument/2006/customXml" ds:itemID="{A85D3CFF-89B1-4630-B0C9-3637481C06E9}"/>
</file>

<file path=customXml/itemProps3.xml><?xml version="1.0" encoding="utf-8"?>
<ds:datastoreItem xmlns:ds="http://schemas.openxmlformats.org/officeDocument/2006/customXml" ds:itemID="{B7479FFD-81DF-4C65-9EF3-C66CCCDF5E7E}"/>
</file>

<file path=docProps/app.xml><?xml version="1.0" encoding="utf-8"?>
<Properties xmlns="http://schemas.openxmlformats.org/officeDocument/2006/extended-properties" xmlns:vt="http://schemas.openxmlformats.org/officeDocument/2006/docPropsVTypes">
  <TotalTime>28466</TotalTime>
  <Words>3382</Words>
  <Application>Microsoft Office PowerPoint</Application>
  <PresentationFormat>Widescreen</PresentationFormat>
  <Paragraphs>439</Paragraphs>
  <Slides>38</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Arial-BoldMT</vt:lpstr>
      <vt:lpstr>ArialMT</vt:lpstr>
      <vt:lpstr>Calibri</vt:lpstr>
      <vt:lpstr>Calibri Light</vt:lpstr>
      <vt:lpstr>Century Gothic</vt:lpstr>
      <vt:lpstr>Symbol</vt:lpstr>
      <vt:lpstr>Times New Roman</vt:lpstr>
      <vt:lpstr>Wingdings</vt:lpstr>
      <vt:lpstr>Office Theme</vt:lpstr>
      <vt:lpstr>Simple Light</vt:lpstr>
      <vt:lpstr>PowerPoint Presentation</vt:lpstr>
      <vt:lpstr>1. Waste Crisis – Nationally and in Connecticut</vt:lpstr>
      <vt:lpstr>PowerPoint Presentation</vt:lpstr>
      <vt:lpstr>PowerPoint Presentation</vt:lpstr>
      <vt:lpstr>1. Waste Crisis – Nationally and in Connecticut</vt:lpstr>
      <vt:lpstr>PowerPoint Presentation</vt:lpstr>
      <vt:lpstr>PowerPoint Presentation</vt:lpstr>
      <vt:lpstr>PowerPoint Presentation</vt:lpstr>
      <vt:lpstr>Positive Feedback From 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Waste Crisis – Nationally and in Connecticut</vt:lpstr>
      <vt:lpstr>Regional Waste Authority (RWA) Grant $353k</vt:lpstr>
      <vt:lpstr>PowerPoint Presentation</vt:lpstr>
      <vt:lpstr>NIPS Refunds To Date</vt:lpstr>
      <vt:lpstr>Community Connect APP Free Mobile APP for Residents Support from Town/Vendors </vt:lpstr>
      <vt:lpstr>Sustainable CT Community Match Fund</vt:lpstr>
      <vt:lpstr>PowerPoint Presentation</vt:lpstr>
      <vt:lpstr>PowerPoint Presentation</vt:lpstr>
      <vt:lpstr>1. Waste Crisis – Nationally and in Connecticut</vt:lpstr>
      <vt:lpstr>Lessons Learned and Challenges</vt:lpstr>
      <vt:lpstr>1. Waste Crisis – Nationally and in Connecticut</vt:lpstr>
      <vt:lpstr>Vision for Collaborative Solutions Discussion Topics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Roach</dc:creator>
  <cp:lastModifiedBy>Brendon Dukett</cp:lastModifiedBy>
  <cp:revision>87</cp:revision>
  <cp:lastPrinted>2024-06-10T15:23:19Z</cp:lastPrinted>
  <dcterms:created xsi:type="dcterms:W3CDTF">2024-01-04T15:23:05Z</dcterms:created>
  <dcterms:modified xsi:type="dcterms:W3CDTF">2024-06-24T18:40:05Z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0x010100DD7DD75DD8BAEE4EA3CBFDB80EFED510</vt:lpwstr>
  </property>
</Properties>
</file>