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4"/>
    <p:sldMasterId id="2147484098" r:id="rId5"/>
  </p:sldMasterIdLst>
  <p:notesMasterIdLst>
    <p:notesMasterId r:id="rId59"/>
  </p:notesMasterIdLst>
  <p:handoutMasterIdLst>
    <p:handoutMasterId r:id="rId60"/>
  </p:handoutMasterIdLst>
  <p:sldIdLst>
    <p:sldId id="383" r:id="rId6"/>
    <p:sldId id="483" r:id="rId7"/>
    <p:sldId id="607" r:id="rId8"/>
    <p:sldId id="554" r:id="rId9"/>
    <p:sldId id="567" r:id="rId10"/>
    <p:sldId id="568" r:id="rId11"/>
    <p:sldId id="569" r:id="rId12"/>
    <p:sldId id="570" r:id="rId13"/>
    <p:sldId id="571" r:id="rId14"/>
    <p:sldId id="572" r:id="rId15"/>
    <p:sldId id="574" r:id="rId16"/>
    <p:sldId id="575"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95" r:id="rId37"/>
    <p:sldId id="596" r:id="rId38"/>
    <p:sldId id="597" r:id="rId39"/>
    <p:sldId id="598" r:id="rId40"/>
    <p:sldId id="573" r:id="rId41"/>
    <p:sldId id="609" r:id="rId42"/>
    <p:sldId id="600" r:id="rId43"/>
    <p:sldId id="601" r:id="rId44"/>
    <p:sldId id="608" r:id="rId45"/>
    <p:sldId id="603" r:id="rId46"/>
    <p:sldId id="604" r:id="rId47"/>
    <p:sldId id="560" r:id="rId48"/>
    <p:sldId id="558" r:id="rId49"/>
    <p:sldId id="559" r:id="rId50"/>
    <p:sldId id="561" r:id="rId51"/>
    <p:sldId id="562" r:id="rId52"/>
    <p:sldId id="563" r:id="rId53"/>
    <p:sldId id="564" r:id="rId54"/>
    <p:sldId id="566" r:id="rId55"/>
    <p:sldId id="565" r:id="rId56"/>
    <p:sldId id="556" r:id="rId57"/>
    <p:sldId id="606" r:id="rId5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Intro" id="{F11F8ED3-5525-48EC-A806-05CBEED42B3C}">
          <p14:sldIdLst>
            <p14:sldId id="383"/>
            <p14:sldId id="483"/>
            <p14:sldId id="607"/>
            <p14:sldId id="554"/>
            <p14:sldId id="567"/>
            <p14:sldId id="568"/>
            <p14:sldId id="569"/>
            <p14:sldId id="570"/>
            <p14:sldId id="571"/>
            <p14:sldId id="572"/>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73"/>
            <p14:sldId id="609"/>
            <p14:sldId id="600"/>
            <p14:sldId id="601"/>
            <p14:sldId id="608"/>
            <p14:sldId id="603"/>
            <p14:sldId id="604"/>
            <p14:sldId id="560"/>
            <p14:sldId id="558"/>
            <p14:sldId id="559"/>
            <p14:sldId id="561"/>
            <p14:sldId id="562"/>
            <p14:sldId id="563"/>
            <p14:sldId id="564"/>
            <p14:sldId id="566"/>
            <p14:sldId id="565"/>
            <p14:sldId id="556"/>
            <p14:sldId id="6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7824F-746E-CFB5-AED5-4283AB835335}" name="Carolyn James" initials="CJ" userId="c6922e71f9ba2332" providerId="Windows Live"/>
  <p188:author id="{2D3DA4A6-12E2-A84B-54E9-123378EA694D}" name="Carolyn James" initials="CJ" userId="10032000f7dcef17"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r Kue" initials="DK" lastIdx="1" clrIdx="0">
    <p:extLst>
      <p:ext uri="{19B8F6BF-5375-455C-9EA6-DF929625EA0E}">
        <p15:presenceInfo xmlns:p15="http://schemas.microsoft.com/office/powerpoint/2012/main" userId="0f7e6f59987ecb57" providerId="Windows Live"/>
      </p:ext>
    </p:extLst>
  </p:cmAuthor>
  <p:cmAuthor id="2" name="Daylor, Jayne" initials="DJ" lastIdx="4" clrIdx="1">
    <p:extLst>
      <p:ext uri="{19B8F6BF-5375-455C-9EA6-DF929625EA0E}">
        <p15:presenceInfo xmlns:p15="http://schemas.microsoft.com/office/powerpoint/2012/main" userId="S::Jayne.Daylor.CTR@health.ri.gov::c3d0c800-08d7-466a-9640-abd60149717b" providerId="AD"/>
      </p:ext>
    </p:extLst>
  </p:cmAuthor>
  <p:cmAuthor id="3" name="Jade Arruda" initials="JA" lastIdx="13" clrIdx="2">
    <p:extLst>
      <p:ext uri="{19B8F6BF-5375-455C-9EA6-DF929625EA0E}">
        <p15:presenceInfo xmlns:p15="http://schemas.microsoft.com/office/powerpoint/2012/main" userId="S-1-5-21-411519910-647668644-2492632495-3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949E"/>
    <a:srgbClr val="FFFF00"/>
    <a:srgbClr val="BF9DBF"/>
    <a:srgbClr val="820EC2"/>
    <a:srgbClr val="D4F5F8"/>
    <a:srgbClr val="EBF9D3"/>
    <a:srgbClr val="F6EBCC"/>
    <a:srgbClr val="CCFF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36EB2-6256-4415-9E3D-AFCFEE345D26}" v="56" dt="2022-03-28T16:20:19.857"/>
    <p1510:client id="{14604AE1-13C0-4DD2-85A6-141029E257B9}" v="7" dt="2022-03-28T20:03:23.156"/>
    <p1510:client id="{914EE4A6-CA95-4263-AD62-1366887E9469}" v="95" dt="2022-03-28T16:30:54.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1" autoAdjust="0"/>
  </p:normalViewPr>
  <p:slideViewPr>
    <p:cSldViewPr snapToGrid="0">
      <p:cViewPr varScale="1">
        <p:scale>
          <a:sx n="53" d="100"/>
          <a:sy n="53" d="100"/>
        </p:scale>
        <p:origin x="64" y="68"/>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hyperlink" Target="https://www.surveymonkey.com/r/RQ33MBD"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surveymonkey.com/r/RQ33MBD"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FBF7E-A3EA-4374-A002-B8E590C2230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0088023-EBE6-4CE3-9661-A54DD0B2B91B}">
      <dgm:prSet phldrT="[Text]"/>
      <dgm:spPr/>
      <dgm:t>
        <a:bodyPr/>
        <a:lstStyle/>
        <a:p>
          <a:pPr rtl="0"/>
          <a:r>
            <a:rPr lang="en-US"/>
            <a:t>1</a:t>
          </a:r>
          <a:r>
            <a:rPr lang="en-US" baseline="30000"/>
            <a:t>st</a:t>
          </a:r>
          <a:r>
            <a:rPr lang="en-US"/>
            <a:t> Wave (Nov-Dec 2021)</a:t>
          </a:r>
          <a:r>
            <a:rPr lang="en-US">
              <a:latin typeface="Calibri Light" panose="020F0302020204030204"/>
            </a:rPr>
            <a:t> </a:t>
          </a:r>
          <a:endParaRPr lang="en-US" b="1">
            <a:solidFill>
              <a:srgbClr val="458F9C"/>
            </a:solidFill>
          </a:endParaRPr>
        </a:p>
      </dgm:t>
    </dgm:pt>
    <dgm:pt modelId="{501EBA34-9F3C-4ED5-9602-35C88F8D8653}" type="parTrans" cxnId="{AC2BE8CA-31CA-458E-9E07-2FA2C42EC293}">
      <dgm:prSet/>
      <dgm:spPr/>
      <dgm:t>
        <a:bodyPr/>
        <a:lstStyle/>
        <a:p>
          <a:endParaRPr lang="en-US"/>
        </a:p>
      </dgm:t>
    </dgm:pt>
    <dgm:pt modelId="{F23D320F-67CC-45C8-9FA3-0CA2AF8480D4}" type="sibTrans" cxnId="{AC2BE8CA-31CA-458E-9E07-2FA2C42EC293}">
      <dgm:prSet/>
      <dgm:spPr/>
      <dgm:t>
        <a:bodyPr/>
        <a:lstStyle/>
        <a:p>
          <a:endParaRPr lang="en-US"/>
        </a:p>
      </dgm:t>
    </dgm:pt>
    <dgm:pt modelId="{9B230113-FC0D-4E1B-93C9-1596C1C4AE0F}">
      <dgm:prSet phldrT="[Text]"/>
      <dgm:spPr/>
      <dgm:t>
        <a:bodyPr/>
        <a:lstStyle/>
        <a:p>
          <a:pPr rtl="0"/>
          <a:r>
            <a:rPr lang="en-US"/>
            <a:t>Letters mailed</a:t>
          </a:r>
          <a:r>
            <a:rPr lang="en-US">
              <a:latin typeface="Calibri Light" panose="020F0302020204030204"/>
            </a:rPr>
            <a:t>/Emails sent</a:t>
          </a:r>
          <a:r>
            <a:rPr lang="en-US"/>
            <a:t> to 300+ population with follow up call</a:t>
          </a:r>
          <a:r>
            <a:rPr lang="en-US">
              <a:latin typeface="Calibri Light" panose="020F0302020204030204"/>
            </a:rPr>
            <a:t>/text</a:t>
          </a:r>
          <a:r>
            <a:rPr lang="en-US"/>
            <a:t> from DMP team</a:t>
          </a:r>
        </a:p>
      </dgm:t>
    </dgm:pt>
    <dgm:pt modelId="{8F75E4F8-2988-4BFB-8071-431EF08FDA65}" type="parTrans" cxnId="{5C61134F-EDBD-463A-A430-5ECB34A337BC}">
      <dgm:prSet/>
      <dgm:spPr/>
      <dgm:t>
        <a:bodyPr/>
        <a:lstStyle/>
        <a:p>
          <a:endParaRPr lang="en-US"/>
        </a:p>
      </dgm:t>
    </dgm:pt>
    <dgm:pt modelId="{7C4E7FA8-02BE-4CA9-9C1C-D4396ED93A1C}" type="sibTrans" cxnId="{5C61134F-EDBD-463A-A430-5ECB34A337BC}">
      <dgm:prSet/>
      <dgm:spPr/>
      <dgm:t>
        <a:bodyPr/>
        <a:lstStyle/>
        <a:p>
          <a:endParaRPr lang="en-US"/>
        </a:p>
      </dgm:t>
    </dgm:pt>
    <dgm:pt modelId="{38DEFC99-18E3-4A3C-A0A9-AE2701524A67}">
      <dgm:prSet phldrT="[Text]"/>
      <dgm:spPr/>
      <dgm:t>
        <a:bodyPr/>
        <a:lstStyle/>
        <a:p>
          <a:r>
            <a:rPr lang="en-US"/>
            <a:t>2</a:t>
          </a:r>
          <a:r>
            <a:rPr lang="en-US" baseline="30000"/>
            <a:t>nd</a:t>
          </a:r>
          <a:r>
            <a:rPr lang="en-US"/>
            <a:t> Wave (Jan – March 2022)</a:t>
          </a:r>
        </a:p>
      </dgm:t>
    </dgm:pt>
    <dgm:pt modelId="{8E439BB9-FCFA-4B0C-A58F-4AD93207B84F}" type="parTrans" cxnId="{733104B6-E8A8-40CC-A733-A1E3F1785A59}">
      <dgm:prSet/>
      <dgm:spPr/>
      <dgm:t>
        <a:bodyPr/>
        <a:lstStyle/>
        <a:p>
          <a:endParaRPr lang="en-US"/>
        </a:p>
      </dgm:t>
    </dgm:pt>
    <dgm:pt modelId="{5647AF21-BF8D-44F8-BB52-3ECC500994AF}" type="sibTrans" cxnId="{733104B6-E8A8-40CC-A733-A1E3F1785A59}">
      <dgm:prSet/>
      <dgm:spPr/>
      <dgm:t>
        <a:bodyPr/>
        <a:lstStyle/>
        <a:p>
          <a:endParaRPr lang="en-US"/>
        </a:p>
      </dgm:t>
    </dgm:pt>
    <dgm:pt modelId="{9D724BBA-9E58-4839-9BDF-6A8AA24452D2}">
      <dgm:prSet phldrT="[Text]"/>
      <dgm:spPr/>
      <dgm:t>
        <a:bodyPr/>
        <a:lstStyle/>
        <a:p>
          <a:pPr rtl="0"/>
          <a:r>
            <a:rPr lang="en-US"/>
            <a:t>Letters mailed</a:t>
          </a:r>
          <a:r>
            <a:rPr lang="en-US">
              <a:latin typeface="Calibri Light" panose="020F0302020204030204"/>
            </a:rPr>
            <a:t>/Emails</a:t>
          </a:r>
          <a:r>
            <a:rPr lang="en-US"/>
            <a:t> </a:t>
          </a:r>
          <a:r>
            <a:rPr lang="en-US">
              <a:latin typeface="Calibri Light" panose="020F0302020204030204"/>
            </a:rPr>
            <a:t>sent </a:t>
          </a:r>
          <a:r>
            <a:rPr lang="en-US"/>
            <a:t>with </a:t>
          </a:r>
          <a:r>
            <a:rPr lang="en-US" err="1"/>
            <a:t>preDM</a:t>
          </a:r>
          <a:r>
            <a:rPr lang="en-US"/>
            <a:t> test to 400+ patients</a:t>
          </a:r>
          <a:r>
            <a:rPr lang="en-US">
              <a:latin typeface="Calibri Light" panose="020F0302020204030204"/>
            </a:rPr>
            <a:t>, follow up call/text from DMP team</a:t>
          </a:r>
          <a:endParaRPr lang="en-US"/>
        </a:p>
      </dgm:t>
    </dgm:pt>
    <dgm:pt modelId="{69B383EC-4356-4B67-A1EA-26C8D2F8D655}" type="parTrans" cxnId="{3988EEA7-66F2-4FBD-A936-22C3C275D9CA}">
      <dgm:prSet/>
      <dgm:spPr/>
      <dgm:t>
        <a:bodyPr/>
        <a:lstStyle/>
        <a:p>
          <a:endParaRPr lang="en-US"/>
        </a:p>
      </dgm:t>
    </dgm:pt>
    <dgm:pt modelId="{0971713B-06D1-4CED-8A0E-8B6047736838}" type="sibTrans" cxnId="{3988EEA7-66F2-4FBD-A936-22C3C275D9CA}">
      <dgm:prSet/>
      <dgm:spPr/>
      <dgm:t>
        <a:bodyPr/>
        <a:lstStyle/>
        <a:p>
          <a:endParaRPr lang="en-US"/>
        </a:p>
      </dgm:t>
    </dgm:pt>
    <dgm:pt modelId="{DC1ACED8-826B-4F36-8D38-26ED9254F885}">
      <dgm:prSet phldrT="[Text]"/>
      <dgm:spPr/>
      <dgm:t>
        <a:bodyPr/>
        <a:lstStyle/>
        <a:p>
          <a:r>
            <a:rPr lang="en-US"/>
            <a:t>3</a:t>
          </a:r>
          <a:r>
            <a:rPr lang="en-US" baseline="30000"/>
            <a:t>rd</a:t>
          </a:r>
          <a:r>
            <a:rPr lang="en-US"/>
            <a:t> Wave (Jun – November 2022)</a:t>
          </a:r>
        </a:p>
      </dgm:t>
    </dgm:pt>
    <dgm:pt modelId="{BE6422D2-B08B-4C6C-AC05-30743BCCC053}" type="parTrans" cxnId="{04CCAD79-B3C1-4B14-84F2-6D73F06A4039}">
      <dgm:prSet/>
      <dgm:spPr/>
      <dgm:t>
        <a:bodyPr/>
        <a:lstStyle/>
        <a:p>
          <a:endParaRPr lang="en-US"/>
        </a:p>
      </dgm:t>
    </dgm:pt>
    <dgm:pt modelId="{FFB3DA86-108F-4978-89E9-BB5E9E0D7480}" type="sibTrans" cxnId="{04CCAD79-B3C1-4B14-84F2-6D73F06A4039}">
      <dgm:prSet/>
      <dgm:spPr/>
      <dgm:t>
        <a:bodyPr/>
        <a:lstStyle/>
        <a:p>
          <a:endParaRPr lang="en-US"/>
        </a:p>
      </dgm:t>
    </dgm:pt>
    <dgm:pt modelId="{98F3E31D-31AD-4129-8D41-92BEAE157CBC}">
      <dgm:prSet phldrT="[Text]"/>
      <dgm:spPr/>
      <dgm:t>
        <a:bodyPr/>
        <a:lstStyle/>
        <a:p>
          <a:r>
            <a:rPr lang="en-US">
              <a:latin typeface="Calibri Light" panose="020F0302020204030204"/>
            </a:rPr>
            <a:t>Targeted</a:t>
          </a:r>
          <a:r>
            <a:rPr lang="en-US"/>
            <a:t> email to all Medicaid patients and Prediabetes Information Session</a:t>
          </a:r>
        </a:p>
      </dgm:t>
    </dgm:pt>
    <dgm:pt modelId="{44929259-3A16-4E9C-A904-BD8F6FD28EC1}" type="parTrans" cxnId="{35D9EE3D-EA5B-4E01-9679-617FF4DFEC51}">
      <dgm:prSet/>
      <dgm:spPr/>
      <dgm:t>
        <a:bodyPr/>
        <a:lstStyle/>
        <a:p>
          <a:endParaRPr lang="en-US"/>
        </a:p>
      </dgm:t>
    </dgm:pt>
    <dgm:pt modelId="{A627FD2A-7F0C-4934-9F9C-109BA007E5F9}" type="sibTrans" cxnId="{35D9EE3D-EA5B-4E01-9679-617FF4DFEC51}">
      <dgm:prSet/>
      <dgm:spPr/>
      <dgm:t>
        <a:bodyPr/>
        <a:lstStyle/>
        <a:p>
          <a:endParaRPr lang="en-US"/>
        </a:p>
      </dgm:t>
    </dgm:pt>
    <dgm:pt modelId="{9983C27D-08E3-4557-8E70-496A519617EC}">
      <dgm:prSet phldrT="[Text]"/>
      <dgm:spPr/>
      <dgm:t>
        <a:bodyPr/>
        <a:lstStyle/>
        <a:p>
          <a:pPr rtl="0"/>
          <a:r>
            <a:rPr lang="en-US"/>
            <a:t>Flyer for offices</a:t>
          </a:r>
          <a:r>
            <a:rPr lang="en-US">
              <a:latin typeface="Calibri Light" panose="020F0302020204030204"/>
            </a:rPr>
            <a:t> and  chart</a:t>
          </a:r>
          <a:r>
            <a:rPr lang="en-US"/>
            <a:t> flagging</a:t>
          </a:r>
        </a:p>
      </dgm:t>
    </dgm:pt>
    <dgm:pt modelId="{B0C375DE-9CAC-48D8-AE15-A4ECB6B7516D}" type="parTrans" cxnId="{6D7C68A8-B6CA-4CCC-8D8C-AA435F455FC2}">
      <dgm:prSet/>
      <dgm:spPr/>
      <dgm:t>
        <a:bodyPr/>
        <a:lstStyle/>
        <a:p>
          <a:endParaRPr lang="en-US"/>
        </a:p>
      </dgm:t>
    </dgm:pt>
    <dgm:pt modelId="{66520565-16B9-4B3C-8C0B-3642CF624763}" type="sibTrans" cxnId="{6D7C68A8-B6CA-4CCC-8D8C-AA435F455FC2}">
      <dgm:prSet/>
      <dgm:spPr/>
      <dgm:t>
        <a:bodyPr/>
        <a:lstStyle/>
        <a:p>
          <a:endParaRPr lang="en-US"/>
        </a:p>
      </dgm:t>
    </dgm:pt>
    <dgm:pt modelId="{F4E97243-D948-4541-B1BB-9CFDFD9F9DB5}">
      <dgm:prSet phldrT="[Text]"/>
      <dgm:spPr/>
      <dgm:t>
        <a:bodyPr/>
        <a:lstStyle/>
        <a:p>
          <a:pPr rtl="0"/>
          <a:r>
            <a:rPr lang="en-US" b="1" dirty="0">
              <a:solidFill>
                <a:srgbClr val="458F9C"/>
              </a:solidFill>
            </a:rPr>
            <a:t>Total Patients Referred:</a:t>
          </a:r>
          <a:r>
            <a:rPr lang="en-US" b="1" dirty="0">
              <a:solidFill>
                <a:srgbClr val="458F9C"/>
              </a:solidFill>
              <a:latin typeface="Calibri Light" panose="020F0302020204030204"/>
            </a:rPr>
            <a:t> 55</a:t>
          </a:r>
          <a:endParaRPr lang="en-US" b="1" dirty="0">
            <a:solidFill>
              <a:srgbClr val="458F9C"/>
            </a:solidFill>
          </a:endParaRPr>
        </a:p>
      </dgm:t>
    </dgm:pt>
    <dgm:pt modelId="{DEA3D1A9-87F4-4B22-BF99-BC84D7881E14}" type="parTrans" cxnId="{8CFB83E6-24A5-4019-954C-CA9A42DFFC3C}">
      <dgm:prSet/>
      <dgm:spPr/>
      <dgm:t>
        <a:bodyPr/>
        <a:lstStyle/>
        <a:p>
          <a:endParaRPr lang="en-US"/>
        </a:p>
      </dgm:t>
    </dgm:pt>
    <dgm:pt modelId="{2AE32E44-ABC1-42F1-B5B5-8DCBAB433CF5}" type="sibTrans" cxnId="{8CFB83E6-24A5-4019-954C-CA9A42DFFC3C}">
      <dgm:prSet/>
      <dgm:spPr/>
      <dgm:t>
        <a:bodyPr/>
        <a:lstStyle/>
        <a:p>
          <a:endParaRPr lang="en-US"/>
        </a:p>
      </dgm:t>
    </dgm:pt>
    <dgm:pt modelId="{C07BECFC-EDC7-4D46-9ADF-8790A044CA27}">
      <dgm:prSet phldrT="[Text]"/>
      <dgm:spPr/>
      <dgm:t>
        <a:bodyPr/>
        <a:lstStyle/>
        <a:p>
          <a:r>
            <a:rPr lang="en-US" b="1">
              <a:solidFill>
                <a:srgbClr val="458F9C"/>
              </a:solidFill>
            </a:rPr>
            <a:t>Total Patients Referred: </a:t>
          </a:r>
          <a:r>
            <a:rPr lang="en-US" b="1">
              <a:solidFill>
                <a:srgbClr val="458F9C"/>
              </a:solidFill>
              <a:latin typeface="Calibri Light" panose="020F0302020204030204"/>
            </a:rPr>
            <a:t>25</a:t>
          </a:r>
          <a:endParaRPr lang="en-US" b="1">
            <a:solidFill>
              <a:srgbClr val="458F9C"/>
            </a:solidFill>
          </a:endParaRPr>
        </a:p>
      </dgm:t>
    </dgm:pt>
    <dgm:pt modelId="{CAD2EF14-5366-422A-BF5C-70CAD24FC98A}" type="parTrans" cxnId="{45D7C31A-C61D-4C90-83EA-814FFC0E0424}">
      <dgm:prSet/>
      <dgm:spPr/>
      <dgm:t>
        <a:bodyPr/>
        <a:lstStyle/>
        <a:p>
          <a:endParaRPr lang="en-US"/>
        </a:p>
      </dgm:t>
    </dgm:pt>
    <dgm:pt modelId="{A62596AF-8601-4467-B623-BE83D89D8F66}" type="sibTrans" cxnId="{45D7C31A-C61D-4C90-83EA-814FFC0E0424}">
      <dgm:prSet/>
      <dgm:spPr/>
      <dgm:t>
        <a:bodyPr/>
        <a:lstStyle/>
        <a:p>
          <a:endParaRPr lang="en-US"/>
        </a:p>
      </dgm:t>
    </dgm:pt>
    <dgm:pt modelId="{7C05709A-B528-484A-BB9B-4CD7BD6B6DE3}">
      <dgm:prSet phldrT="[Text]"/>
      <dgm:spPr/>
      <dgm:t>
        <a:bodyPr/>
        <a:lstStyle/>
        <a:p>
          <a:pPr rtl="0"/>
          <a:r>
            <a:rPr lang="en-US" b="1">
              <a:solidFill>
                <a:srgbClr val="458F9C"/>
              </a:solidFill>
            </a:rPr>
            <a:t>Total Patients Referred:</a:t>
          </a:r>
          <a:r>
            <a:rPr lang="en-US" b="1">
              <a:solidFill>
                <a:srgbClr val="458F9C"/>
              </a:solidFill>
              <a:latin typeface="Calibri Light" panose="020F0302020204030204"/>
            </a:rPr>
            <a:t> 45</a:t>
          </a:r>
          <a:endParaRPr lang="en-US" b="1">
            <a:solidFill>
              <a:srgbClr val="458F9C"/>
            </a:solidFill>
          </a:endParaRPr>
        </a:p>
      </dgm:t>
    </dgm:pt>
    <dgm:pt modelId="{28787B53-F265-4B1E-A185-65410B36C988}" type="parTrans" cxnId="{6A81E2D1-9729-4510-908B-589D77D712AB}">
      <dgm:prSet/>
      <dgm:spPr/>
      <dgm:t>
        <a:bodyPr/>
        <a:lstStyle/>
        <a:p>
          <a:endParaRPr lang="en-US"/>
        </a:p>
      </dgm:t>
    </dgm:pt>
    <dgm:pt modelId="{14C9DE79-3891-4462-8304-748771524D8B}" type="sibTrans" cxnId="{6A81E2D1-9729-4510-908B-589D77D712AB}">
      <dgm:prSet/>
      <dgm:spPr/>
      <dgm:t>
        <a:bodyPr/>
        <a:lstStyle/>
        <a:p>
          <a:endParaRPr lang="en-US"/>
        </a:p>
      </dgm:t>
    </dgm:pt>
    <dgm:pt modelId="{C0BCB798-5A67-4E65-99CC-D34F6B8551F9}">
      <dgm:prSet phldr="0"/>
      <dgm:spPr/>
      <dgm:t>
        <a:bodyPr/>
        <a:lstStyle/>
        <a:p>
          <a:pPr rtl="0"/>
          <a:r>
            <a:rPr lang="en-US">
              <a:latin typeface="Calibri Light" panose="020F0302020204030204"/>
            </a:rPr>
            <a:t>Targeted patients with diagnosis of </a:t>
          </a:r>
          <a:r>
            <a:rPr lang="en-US" err="1">
              <a:latin typeface="Calibri Light" panose="020F0302020204030204"/>
            </a:rPr>
            <a:t>preDM</a:t>
          </a:r>
          <a:r>
            <a:rPr lang="en-US">
              <a:latin typeface="Calibri Light" panose="020F0302020204030204"/>
            </a:rPr>
            <a:t> or A1c 5.7-6.4%</a:t>
          </a:r>
        </a:p>
      </dgm:t>
    </dgm:pt>
    <dgm:pt modelId="{66F4CD23-845F-4D2E-B34F-7DF54CC14994}" type="parTrans" cxnId="{68883486-5C85-42AA-95D5-8B6C0F7C1634}">
      <dgm:prSet/>
      <dgm:spPr/>
      <dgm:t>
        <a:bodyPr/>
        <a:lstStyle/>
        <a:p>
          <a:endParaRPr lang="en-US"/>
        </a:p>
      </dgm:t>
    </dgm:pt>
    <dgm:pt modelId="{9384F93B-8881-45C5-819E-691608A1E3E9}" type="sibTrans" cxnId="{68883486-5C85-42AA-95D5-8B6C0F7C1634}">
      <dgm:prSet/>
      <dgm:spPr/>
      <dgm:t>
        <a:bodyPr/>
        <a:lstStyle/>
        <a:p>
          <a:endParaRPr lang="en-US"/>
        </a:p>
      </dgm:t>
    </dgm:pt>
    <dgm:pt modelId="{8788530C-6061-408E-A036-83036A3885A9}">
      <dgm:prSet phldr="0"/>
      <dgm:spPr/>
      <dgm:t>
        <a:bodyPr/>
        <a:lstStyle/>
        <a:p>
          <a:pPr rtl="0"/>
          <a:r>
            <a:rPr lang="en-US">
              <a:latin typeface="Calibri Light" panose="020F0302020204030204"/>
            </a:rPr>
            <a:t>Targeted patients who would score 5+ on Diabetes Risk Assessment based on known risk factors</a:t>
          </a:r>
        </a:p>
      </dgm:t>
    </dgm:pt>
    <dgm:pt modelId="{E1D90FCD-AE04-49C0-A820-F93B316E0A45}" type="parTrans" cxnId="{7C3C5405-7248-4A2C-842F-FB2E82D868E1}">
      <dgm:prSet/>
      <dgm:spPr/>
      <dgm:t>
        <a:bodyPr/>
        <a:lstStyle/>
        <a:p>
          <a:endParaRPr lang="en-US"/>
        </a:p>
      </dgm:t>
    </dgm:pt>
    <dgm:pt modelId="{2C0D0880-BE95-42C8-917B-FC99F163B6FD}" type="sibTrans" cxnId="{7C3C5405-7248-4A2C-842F-FB2E82D868E1}">
      <dgm:prSet/>
      <dgm:spPr/>
      <dgm:t>
        <a:bodyPr/>
        <a:lstStyle/>
        <a:p>
          <a:endParaRPr lang="en-US"/>
        </a:p>
      </dgm:t>
    </dgm:pt>
    <dgm:pt modelId="{D2467900-B179-4C94-B80D-B0459CD40CB1}">
      <dgm:prSet phldrT="[Text]"/>
      <dgm:spPr/>
      <dgm:t>
        <a:bodyPr/>
        <a:lstStyle/>
        <a:p>
          <a:r>
            <a:rPr lang="en-US" dirty="0"/>
            <a:t>Close collaboration with pilot office (Hillside Family Medicine) brainstorming ways to improve buy in and increase referrals</a:t>
          </a:r>
        </a:p>
      </dgm:t>
    </dgm:pt>
    <dgm:pt modelId="{732D1B3B-3545-4003-8EE7-7013B0DC2ED6}" type="parTrans" cxnId="{429A943F-277A-407C-A43E-F8EB035D5CE4}">
      <dgm:prSet/>
      <dgm:spPr/>
      <dgm:t>
        <a:bodyPr/>
        <a:lstStyle/>
        <a:p>
          <a:endParaRPr lang="en-US"/>
        </a:p>
      </dgm:t>
    </dgm:pt>
    <dgm:pt modelId="{6388595E-D6D1-402F-8BBC-2DA8A0A527B7}" type="sibTrans" cxnId="{429A943F-277A-407C-A43E-F8EB035D5CE4}">
      <dgm:prSet/>
      <dgm:spPr/>
      <dgm:t>
        <a:bodyPr/>
        <a:lstStyle/>
        <a:p>
          <a:endParaRPr lang="en-US"/>
        </a:p>
      </dgm:t>
    </dgm:pt>
    <dgm:pt modelId="{693B3636-7A82-4E51-914C-B9FB6DA477E7}" type="pres">
      <dgm:prSet presAssocID="{E16FBF7E-A3EA-4374-A002-B8E590C2230F}" presName="linear" presStyleCnt="0">
        <dgm:presLayoutVars>
          <dgm:animLvl val="lvl"/>
          <dgm:resizeHandles val="exact"/>
        </dgm:presLayoutVars>
      </dgm:prSet>
      <dgm:spPr/>
      <dgm:t>
        <a:bodyPr/>
        <a:lstStyle/>
        <a:p>
          <a:endParaRPr lang="en-US"/>
        </a:p>
      </dgm:t>
    </dgm:pt>
    <dgm:pt modelId="{62298DC9-1CF2-460C-896D-E66D6171F04A}" type="pres">
      <dgm:prSet presAssocID="{90088023-EBE6-4CE3-9661-A54DD0B2B91B}" presName="parentText" presStyleLbl="node1" presStyleIdx="0" presStyleCnt="3">
        <dgm:presLayoutVars>
          <dgm:chMax val="0"/>
          <dgm:bulletEnabled val="1"/>
        </dgm:presLayoutVars>
      </dgm:prSet>
      <dgm:spPr/>
      <dgm:t>
        <a:bodyPr/>
        <a:lstStyle/>
        <a:p>
          <a:endParaRPr lang="en-US"/>
        </a:p>
      </dgm:t>
    </dgm:pt>
    <dgm:pt modelId="{078F8D18-9689-4041-855B-66F8E6B0C1EE}" type="pres">
      <dgm:prSet presAssocID="{90088023-EBE6-4CE3-9661-A54DD0B2B91B}" presName="childText" presStyleLbl="revTx" presStyleIdx="0" presStyleCnt="3">
        <dgm:presLayoutVars>
          <dgm:bulletEnabled val="1"/>
        </dgm:presLayoutVars>
      </dgm:prSet>
      <dgm:spPr/>
      <dgm:t>
        <a:bodyPr/>
        <a:lstStyle/>
        <a:p>
          <a:endParaRPr lang="en-US"/>
        </a:p>
      </dgm:t>
    </dgm:pt>
    <dgm:pt modelId="{EF42B125-1731-4D74-A275-32CA7B78724F}" type="pres">
      <dgm:prSet presAssocID="{38DEFC99-18E3-4A3C-A0A9-AE2701524A67}" presName="parentText" presStyleLbl="node1" presStyleIdx="1" presStyleCnt="3">
        <dgm:presLayoutVars>
          <dgm:chMax val="0"/>
          <dgm:bulletEnabled val="1"/>
        </dgm:presLayoutVars>
      </dgm:prSet>
      <dgm:spPr/>
      <dgm:t>
        <a:bodyPr/>
        <a:lstStyle/>
        <a:p>
          <a:endParaRPr lang="en-US"/>
        </a:p>
      </dgm:t>
    </dgm:pt>
    <dgm:pt modelId="{2DA2FE2A-0066-4D30-A5BD-2C1DC7DFA70F}" type="pres">
      <dgm:prSet presAssocID="{38DEFC99-18E3-4A3C-A0A9-AE2701524A67}" presName="childText" presStyleLbl="revTx" presStyleIdx="1" presStyleCnt="3">
        <dgm:presLayoutVars>
          <dgm:bulletEnabled val="1"/>
        </dgm:presLayoutVars>
      </dgm:prSet>
      <dgm:spPr/>
      <dgm:t>
        <a:bodyPr/>
        <a:lstStyle/>
        <a:p>
          <a:endParaRPr lang="en-US"/>
        </a:p>
      </dgm:t>
    </dgm:pt>
    <dgm:pt modelId="{48035B0B-878B-46A4-80FB-2D22E79E8374}" type="pres">
      <dgm:prSet presAssocID="{DC1ACED8-826B-4F36-8D38-26ED9254F885}" presName="parentText" presStyleLbl="node1" presStyleIdx="2" presStyleCnt="3">
        <dgm:presLayoutVars>
          <dgm:chMax val="0"/>
          <dgm:bulletEnabled val="1"/>
        </dgm:presLayoutVars>
      </dgm:prSet>
      <dgm:spPr/>
      <dgm:t>
        <a:bodyPr/>
        <a:lstStyle/>
        <a:p>
          <a:endParaRPr lang="en-US"/>
        </a:p>
      </dgm:t>
    </dgm:pt>
    <dgm:pt modelId="{747097A2-7659-4681-8C48-5695F8B3E779}" type="pres">
      <dgm:prSet presAssocID="{DC1ACED8-826B-4F36-8D38-26ED9254F885}" presName="childText" presStyleLbl="revTx" presStyleIdx="2" presStyleCnt="3">
        <dgm:presLayoutVars>
          <dgm:bulletEnabled val="1"/>
        </dgm:presLayoutVars>
      </dgm:prSet>
      <dgm:spPr/>
      <dgm:t>
        <a:bodyPr/>
        <a:lstStyle/>
        <a:p>
          <a:endParaRPr lang="en-US"/>
        </a:p>
      </dgm:t>
    </dgm:pt>
  </dgm:ptLst>
  <dgm:cxnLst>
    <dgm:cxn modelId="{68883486-5C85-42AA-95D5-8B6C0F7C1634}" srcId="{90088023-EBE6-4CE3-9661-A54DD0B2B91B}" destId="{C0BCB798-5A67-4E65-99CC-D34F6B8551F9}" srcOrd="1" destOrd="0" parTransId="{66F4CD23-845F-4D2E-B34F-7DF54CC14994}" sibTransId="{9384F93B-8881-45C5-819E-691608A1E3E9}"/>
    <dgm:cxn modelId="{04CCAD79-B3C1-4B14-84F2-6D73F06A4039}" srcId="{E16FBF7E-A3EA-4374-A002-B8E590C2230F}" destId="{DC1ACED8-826B-4F36-8D38-26ED9254F885}" srcOrd="2" destOrd="0" parTransId="{BE6422D2-B08B-4C6C-AC05-30743BCCC053}" sibTransId="{FFB3DA86-108F-4978-89E9-BB5E9E0D7480}"/>
    <dgm:cxn modelId="{B17378A5-D950-48C8-966B-1F48AE0A6ED5}" type="presOf" srcId="{8788530C-6061-408E-A036-83036A3885A9}" destId="{2DA2FE2A-0066-4D30-A5BD-2C1DC7DFA70F}" srcOrd="0" destOrd="1" presId="urn:microsoft.com/office/officeart/2005/8/layout/vList2"/>
    <dgm:cxn modelId="{A000D4A3-E549-4557-AB96-ECB7329B8A45}" type="presOf" srcId="{D2467900-B179-4C94-B80D-B0459CD40CB1}" destId="{747097A2-7659-4681-8C48-5695F8B3E779}" srcOrd="0" destOrd="2" presId="urn:microsoft.com/office/officeart/2005/8/layout/vList2"/>
    <dgm:cxn modelId="{733104B6-E8A8-40CC-A733-A1E3F1785A59}" srcId="{E16FBF7E-A3EA-4374-A002-B8E590C2230F}" destId="{38DEFC99-18E3-4A3C-A0A9-AE2701524A67}" srcOrd="1" destOrd="0" parTransId="{8E439BB9-FCFA-4B0C-A58F-4AD93207B84F}" sibTransId="{5647AF21-BF8D-44F8-BB52-3ECC500994AF}"/>
    <dgm:cxn modelId="{6D7C68A8-B6CA-4CCC-8D8C-AA435F455FC2}" srcId="{DC1ACED8-826B-4F36-8D38-26ED9254F885}" destId="{9983C27D-08E3-4557-8E70-496A519617EC}" srcOrd="1" destOrd="0" parTransId="{B0C375DE-9CAC-48D8-AE15-A4ECB6B7516D}" sibTransId="{66520565-16B9-4B3C-8C0B-3642CF624763}"/>
    <dgm:cxn modelId="{86F8AC8A-5EE8-4F20-B6D4-8AD134AC2A1F}" type="presOf" srcId="{C0BCB798-5A67-4E65-99CC-D34F6B8551F9}" destId="{078F8D18-9689-4041-855B-66F8E6B0C1EE}" srcOrd="0" destOrd="1" presId="urn:microsoft.com/office/officeart/2005/8/layout/vList2"/>
    <dgm:cxn modelId="{73CB0D98-5758-461F-90CF-EAE934AEF4B9}" type="presOf" srcId="{7C05709A-B528-484A-BB9B-4CD7BD6B6DE3}" destId="{747097A2-7659-4681-8C48-5695F8B3E779}" srcOrd="0" destOrd="3" presId="urn:microsoft.com/office/officeart/2005/8/layout/vList2"/>
    <dgm:cxn modelId="{B2350982-9104-4C43-B08C-21D358979581}" type="presOf" srcId="{DC1ACED8-826B-4F36-8D38-26ED9254F885}" destId="{48035B0B-878B-46A4-80FB-2D22E79E8374}" srcOrd="0" destOrd="0" presId="urn:microsoft.com/office/officeart/2005/8/layout/vList2"/>
    <dgm:cxn modelId="{5E456A13-6B4B-49E5-B62D-86E45A0183F1}" type="presOf" srcId="{98F3E31D-31AD-4129-8D41-92BEAE157CBC}" destId="{747097A2-7659-4681-8C48-5695F8B3E779}" srcOrd="0" destOrd="0" presId="urn:microsoft.com/office/officeart/2005/8/layout/vList2"/>
    <dgm:cxn modelId="{7406F34C-0BDE-41FF-870D-8ECC23AAB618}" type="presOf" srcId="{90088023-EBE6-4CE3-9661-A54DD0B2B91B}" destId="{62298DC9-1CF2-460C-896D-E66D6171F04A}" srcOrd="0" destOrd="0" presId="urn:microsoft.com/office/officeart/2005/8/layout/vList2"/>
    <dgm:cxn modelId="{8CFB83E6-24A5-4019-954C-CA9A42DFFC3C}" srcId="{90088023-EBE6-4CE3-9661-A54DD0B2B91B}" destId="{F4E97243-D948-4541-B1BB-9CFDFD9F9DB5}" srcOrd="2" destOrd="0" parTransId="{DEA3D1A9-87F4-4B22-BF99-BC84D7881E14}" sibTransId="{2AE32E44-ABC1-42F1-B5B5-8DCBAB433CF5}"/>
    <dgm:cxn modelId="{80EFD502-A0F2-450C-9300-09B47D609F25}" type="presOf" srcId="{9B230113-FC0D-4E1B-93C9-1596C1C4AE0F}" destId="{078F8D18-9689-4041-855B-66F8E6B0C1EE}" srcOrd="0" destOrd="0" presId="urn:microsoft.com/office/officeart/2005/8/layout/vList2"/>
    <dgm:cxn modelId="{82B14F00-4375-4270-9018-AE8508ED0992}" type="presOf" srcId="{C07BECFC-EDC7-4D46-9ADF-8790A044CA27}" destId="{2DA2FE2A-0066-4D30-A5BD-2C1DC7DFA70F}" srcOrd="0" destOrd="2" presId="urn:microsoft.com/office/officeart/2005/8/layout/vList2"/>
    <dgm:cxn modelId="{6A81E2D1-9729-4510-908B-589D77D712AB}" srcId="{DC1ACED8-826B-4F36-8D38-26ED9254F885}" destId="{7C05709A-B528-484A-BB9B-4CD7BD6B6DE3}" srcOrd="3" destOrd="0" parTransId="{28787B53-F265-4B1E-A185-65410B36C988}" sibTransId="{14C9DE79-3891-4462-8304-748771524D8B}"/>
    <dgm:cxn modelId="{429A943F-277A-407C-A43E-F8EB035D5CE4}" srcId="{DC1ACED8-826B-4F36-8D38-26ED9254F885}" destId="{D2467900-B179-4C94-B80D-B0459CD40CB1}" srcOrd="2" destOrd="0" parTransId="{732D1B3B-3545-4003-8EE7-7013B0DC2ED6}" sibTransId="{6388595E-D6D1-402F-8BBC-2DA8A0A527B7}"/>
    <dgm:cxn modelId="{35D9EE3D-EA5B-4E01-9679-617FF4DFEC51}" srcId="{DC1ACED8-826B-4F36-8D38-26ED9254F885}" destId="{98F3E31D-31AD-4129-8D41-92BEAE157CBC}" srcOrd="0" destOrd="0" parTransId="{44929259-3A16-4E9C-A904-BD8F6FD28EC1}" sibTransId="{A627FD2A-7F0C-4934-9F9C-109BA007E5F9}"/>
    <dgm:cxn modelId="{45D7C31A-C61D-4C90-83EA-814FFC0E0424}" srcId="{38DEFC99-18E3-4A3C-A0A9-AE2701524A67}" destId="{C07BECFC-EDC7-4D46-9ADF-8790A044CA27}" srcOrd="2" destOrd="0" parTransId="{CAD2EF14-5366-422A-BF5C-70CAD24FC98A}" sibTransId="{A62596AF-8601-4467-B623-BE83D89D8F66}"/>
    <dgm:cxn modelId="{7C3C5405-7248-4A2C-842F-FB2E82D868E1}" srcId="{38DEFC99-18E3-4A3C-A0A9-AE2701524A67}" destId="{8788530C-6061-408E-A036-83036A3885A9}" srcOrd="1" destOrd="0" parTransId="{E1D90FCD-AE04-49C0-A820-F93B316E0A45}" sibTransId="{2C0D0880-BE95-42C8-917B-FC99F163B6FD}"/>
    <dgm:cxn modelId="{8BC48F85-37FE-43EF-9CCB-2388CFEBD468}" type="presOf" srcId="{38DEFC99-18E3-4A3C-A0A9-AE2701524A67}" destId="{EF42B125-1731-4D74-A275-32CA7B78724F}" srcOrd="0" destOrd="0" presId="urn:microsoft.com/office/officeart/2005/8/layout/vList2"/>
    <dgm:cxn modelId="{8CD52B2F-5D45-49C8-9892-F7084DBBC32A}" type="presOf" srcId="{E16FBF7E-A3EA-4374-A002-B8E590C2230F}" destId="{693B3636-7A82-4E51-914C-B9FB6DA477E7}" srcOrd="0" destOrd="0" presId="urn:microsoft.com/office/officeart/2005/8/layout/vList2"/>
    <dgm:cxn modelId="{5C61134F-EDBD-463A-A430-5ECB34A337BC}" srcId="{90088023-EBE6-4CE3-9661-A54DD0B2B91B}" destId="{9B230113-FC0D-4E1B-93C9-1596C1C4AE0F}" srcOrd="0" destOrd="0" parTransId="{8F75E4F8-2988-4BFB-8071-431EF08FDA65}" sibTransId="{7C4E7FA8-02BE-4CA9-9C1C-D4396ED93A1C}"/>
    <dgm:cxn modelId="{3988EEA7-66F2-4FBD-A936-22C3C275D9CA}" srcId="{38DEFC99-18E3-4A3C-A0A9-AE2701524A67}" destId="{9D724BBA-9E58-4839-9BDF-6A8AA24452D2}" srcOrd="0" destOrd="0" parTransId="{69B383EC-4356-4B67-A1EA-26C8D2F8D655}" sibTransId="{0971713B-06D1-4CED-8A0E-8B6047736838}"/>
    <dgm:cxn modelId="{874EBCC1-0FFE-44C1-90FF-EB14FDBAB837}" type="presOf" srcId="{9983C27D-08E3-4557-8E70-496A519617EC}" destId="{747097A2-7659-4681-8C48-5695F8B3E779}" srcOrd="0" destOrd="1" presId="urn:microsoft.com/office/officeart/2005/8/layout/vList2"/>
    <dgm:cxn modelId="{AC2BE8CA-31CA-458E-9E07-2FA2C42EC293}" srcId="{E16FBF7E-A3EA-4374-A002-B8E590C2230F}" destId="{90088023-EBE6-4CE3-9661-A54DD0B2B91B}" srcOrd="0" destOrd="0" parTransId="{501EBA34-9F3C-4ED5-9602-35C88F8D8653}" sibTransId="{F23D320F-67CC-45C8-9FA3-0CA2AF8480D4}"/>
    <dgm:cxn modelId="{D6131F69-9BE5-47EE-BB9F-75BD43995745}" type="presOf" srcId="{F4E97243-D948-4541-B1BB-9CFDFD9F9DB5}" destId="{078F8D18-9689-4041-855B-66F8E6B0C1EE}" srcOrd="0" destOrd="2" presId="urn:microsoft.com/office/officeart/2005/8/layout/vList2"/>
    <dgm:cxn modelId="{AE685FAF-E4BB-40D9-95F5-9AFD15F2278C}" type="presOf" srcId="{9D724BBA-9E58-4839-9BDF-6A8AA24452D2}" destId="{2DA2FE2A-0066-4D30-A5BD-2C1DC7DFA70F}" srcOrd="0" destOrd="0" presId="urn:microsoft.com/office/officeart/2005/8/layout/vList2"/>
    <dgm:cxn modelId="{7F289F64-AE24-43EE-A666-D0F6E9042556}" type="presParOf" srcId="{693B3636-7A82-4E51-914C-B9FB6DA477E7}" destId="{62298DC9-1CF2-460C-896D-E66D6171F04A}" srcOrd="0" destOrd="0" presId="urn:microsoft.com/office/officeart/2005/8/layout/vList2"/>
    <dgm:cxn modelId="{4EEA0CBC-72CE-4C76-AABB-EE79DD7F5AB4}" type="presParOf" srcId="{693B3636-7A82-4E51-914C-B9FB6DA477E7}" destId="{078F8D18-9689-4041-855B-66F8E6B0C1EE}" srcOrd="1" destOrd="0" presId="urn:microsoft.com/office/officeart/2005/8/layout/vList2"/>
    <dgm:cxn modelId="{EE5E7DDD-8B7E-480E-B073-611D763BC6F4}" type="presParOf" srcId="{693B3636-7A82-4E51-914C-B9FB6DA477E7}" destId="{EF42B125-1731-4D74-A275-32CA7B78724F}" srcOrd="2" destOrd="0" presId="urn:microsoft.com/office/officeart/2005/8/layout/vList2"/>
    <dgm:cxn modelId="{4104827C-BB10-4B82-B493-FB8204327E88}" type="presParOf" srcId="{693B3636-7A82-4E51-914C-B9FB6DA477E7}" destId="{2DA2FE2A-0066-4D30-A5BD-2C1DC7DFA70F}" srcOrd="3" destOrd="0" presId="urn:microsoft.com/office/officeart/2005/8/layout/vList2"/>
    <dgm:cxn modelId="{471DCE3A-CA27-4209-BDC9-7D4FE451AFC0}" type="presParOf" srcId="{693B3636-7A82-4E51-914C-B9FB6DA477E7}" destId="{48035B0B-878B-46A4-80FB-2D22E79E8374}" srcOrd="4" destOrd="0" presId="urn:microsoft.com/office/officeart/2005/8/layout/vList2"/>
    <dgm:cxn modelId="{709AB41A-9A74-4065-B9A9-A400BB65F353}" type="presParOf" srcId="{693B3636-7A82-4E51-914C-B9FB6DA477E7}" destId="{747097A2-7659-4681-8C48-5695F8B3E77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A870B-2876-45EF-B184-D762E3AAD7D9}"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93EEDE6D-A30C-4F2D-8DF5-480AAFB3F69F}">
      <dgm:prSet custT="1"/>
      <dgm:spPr/>
      <dgm:t>
        <a:bodyPr/>
        <a:lstStyle/>
        <a:p>
          <a:pPr algn="ctr" rtl="0">
            <a:lnSpc>
              <a:spcPct val="100000"/>
            </a:lnSpc>
          </a:pPr>
          <a:r>
            <a:rPr kumimoji="1" lang="en-US" sz="2600" b="1" i="1" dirty="0"/>
            <a:t>Best wishes for a happy and healthy holiday!</a:t>
          </a:r>
        </a:p>
        <a:p>
          <a:pPr algn="l" rtl="0">
            <a:lnSpc>
              <a:spcPct val="100000"/>
            </a:lnSpc>
          </a:pPr>
          <a:endParaRPr kumimoji="1" lang="en-US" sz="2000" i="1" dirty="0">
            <a:latin typeface="Calibri Light"/>
          </a:endParaRPr>
        </a:p>
        <a:p>
          <a:pPr algn="l" rtl="0">
            <a:lnSpc>
              <a:spcPct val="100000"/>
            </a:lnSpc>
          </a:pPr>
          <a:r>
            <a:rPr kumimoji="1" lang="en-US" sz="2000" i="1" dirty="0">
              <a:latin typeface="Calibri Light"/>
            </a:rPr>
            <a:t>2023 Meetings: March, June, September</a:t>
          </a:r>
          <a:endParaRPr lang="en-US" sz="2000" i="1" dirty="0"/>
        </a:p>
      </dgm:t>
    </dgm:pt>
    <dgm:pt modelId="{F9AACEC6-727C-400B-A7C8-E72B512A7C1D}" type="parTrans" cxnId="{DA5D65DC-5443-4948-8C72-83A8F2173D1A}">
      <dgm:prSet/>
      <dgm:spPr/>
      <dgm:t>
        <a:bodyPr/>
        <a:lstStyle/>
        <a:p>
          <a:endParaRPr lang="en-US"/>
        </a:p>
      </dgm:t>
    </dgm:pt>
    <dgm:pt modelId="{C2B07057-88D6-4895-959B-E77EA36BAC72}" type="sibTrans" cxnId="{DA5D65DC-5443-4948-8C72-83A8F2173D1A}">
      <dgm:prSet/>
      <dgm:spPr/>
      <dgm:t>
        <a:bodyPr/>
        <a:lstStyle/>
        <a:p>
          <a:endParaRPr lang="en-US"/>
        </a:p>
      </dgm:t>
    </dgm:pt>
    <dgm:pt modelId="{40B36F34-E8D5-46D2-B0B4-8A3D97B26555}">
      <dgm:prSet custT="1"/>
      <dgm:spPr/>
      <dgm:t>
        <a:bodyPr/>
        <a:lstStyle/>
        <a:p>
          <a:pPr>
            <a:lnSpc>
              <a:spcPct val="100000"/>
            </a:lnSpc>
          </a:pPr>
          <a:r>
            <a:rPr kumimoji="1" lang="en-US" sz="2000" b="1" i="1" dirty="0"/>
            <a:t>Next data submissions due: </a:t>
          </a:r>
          <a:r>
            <a:rPr lang="en-US" sz="2000" i="1" dirty="0">
              <a:latin typeface="Calibri Light"/>
            </a:rPr>
            <a:t>January 15, 2023</a:t>
          </a:r>
        </a:p>
        <a:p>
          <a:pPr>
            <a:lnSpc>
              <a:spcPct val="100000"/>
            </a:lnSpc>
          </a:pPr>
          <a:r>
            <a:rPr lang="en-US" sz="2000" i="1" dirty="0">
              <a:latin typeface="Calibri Light"/>
            </a:rPr>
            <a:t>Please continue working on CVD stratification with your Practice Facilitators and finalizing incentives.</a:t>
          </a:r>
        </a:p>
      </dgm:t>
    </dgm:pt>
    <dgm:pt modelId="{1BD29EA6-9439-4C70-ABB6-DB9B54A0DDE8}" type="parTrans" cxnId="{7F26B516-2F89-4174-A665-DDE947BC870C}">
      <dgm:prSet/>
      <dgm:spPr/>
      <dgm:t>
        <a:bodyPr/>
        <a:lstStyle/>
        <a:p>
          <a:endParaRPr lang="en-US"/>
        </a:p>
      </dgm:t>
    </dgm:pt>
    <dgm:pt modelId="{C9B386CC-A067-461A-8560-46FD2460C8B1}" type="sibTrans" cxnId="{7F26B516-2F89-4174-A665-DDE947BC870C}">
      <dgm:prSet/>
      <dgm:spPr/>
      <dgm:t>
        <a:bodyPr/>
        <a:lstStyle/>
        <a:p>
          <a:endParaRPr lang="en-US"/>
        </a:p>
      </dgm:t>
    </dgm:pt>
    <dgm:pt modelId="{B7FE359D-6475-4422-9DED-62B1E2B5A78B}">
      <dgm:prSet custT="1"/>
      <dgm:spPr/>
      <dgm:t>
        <a:bodyPr/>
        <a:lstStyle/>
        <a:p>
          <a:pPr rtl="0">
            <a:lnSpc>
              <a:spcPct val="100000"/>
            </a:lnSpc>
          </a:pPr>
          <a:r>
            <a:rPr lang="en-US" sz="2000" b="1" dirty="0"/>
            <a:t>Give us your feedback!  </a:t>
          </a:r>
        </a:p>
        <a:p>
          <a:pPr rtl="0">
            <a:lnSpc>
              <a:spcPct val="100000"/>
            </a:lnSpc>
          </a:pPr>
          <a:r>
            <a:rPr lang="en-US" sz="2000" b="0" i="1" dirty="0"/>
            <a:t>Remember to take our meeting evaluation. </a:t>
          </a:r>
          <a:r>
            <a:rPr lang="en-US" sz="2000" b="1" i="0" dirty="0"/>
            <a:t>Take Survey </a:t>
          </a:r>
          <a:r>
            <a:rPr lang="en-US" sz="2000" b="1" i="0" dirty="0">
              <a:hlinkClick xmlns:r="http://schemas.openxmlformats.org/officeDocument/2006/relationships" r:id="rId1"/>
            </a:rPr>
            <a:t>HERE</a:t>
          </a:r>
          <a:endParaRPr lang="en-US" sz="2000" b="1" i="0" dirty="0"/>
        </a:p>
      </dgm:t>
    </dgm:pt>
    <dgm:pt modelId="{A6FF39A5-D36E-4706-856D-08B5DC54E579}" type="parTrans" cxnId="{8C0D9DF0-EE1C-4622-B24A-03700164CE9C}">
      <dgm:prSet/>
      <dgm:spPr/>
      <dgm:t>
        <a:bodyPr/>
        <a:lstStyle/>
        <a:p>
          <a:endParaRPr lang="en-US"/>
        </a:p>
      </dgm:t>
    </dgm:pt>
    <dgm:pt modelId="{18BB60D8-9107-4AAC-85E2-B0F9A0CE3FD4}" type="sibTrans" cxnId="{8C0D9DF0-EE1C-4622-B24A-03700164CE9C}">
      <dgm:prSet/>
      <dgm:spPr/>
      <dgm:t>
        <a:bodyPr/>
        <a:lstStyle/>
        <a:p>
          <a:endParaRPr lang="en-US"/>
        </a:p>
      </dgm:t>
    </dgm:pt>
    <dgm:pt modelId="{F19829A5-26AB-4DB4-9649-ECEAFCC059E2}" type="pres">
      <dgm:prSet presAssocID="{05CA870B-2876-45EF-B184-D762E3AAD7D9}" presName="vert0" presStyleCnt="0">
        <dgm:presLayoutVars>
          <dgm:dir/>
          <dgm:animOne val="branch"/>
          <dgm:animLvl val="lvl"/>
        </dgm:presLayoutVars>
      </dgm:prSet>
      <dgm:spPr/>
      <dgm:t>
        <a:bodyPr/>
        <a:lstStyle/>
        <a:p>
          <a:endParaRPr lang="en-US"/>
        </a:p>
      </dgm:t>
    </dgm:pt>
    <dgm:pt modelId="{3484B39B-2BA0-450C-85E6-9A4C1BC5CA7D}" type="pres">
      <dgm:prSet presAssocID="{93EEDE6D-A30C-4F2D-8DF5-480AAFB3F69F}" presName="thickLine" presStyleLbl="alignNode1" presStyleIdx="0" presStyleCnt="3"/>
      <dgm:spPr/>
    </dgm:pt>
    <dgm:pt modelId="{B4846A13-E448-4641-A580-87F5313612CD}" type="pres">
      <dgm:prSet presAssocID="{93EEDE6D-A30C-4F2D-8DF5-480AAFB3F69F}" presName="horz1" presStyleCnt="0"/>
      <dgm:spPr/>
    </dgm:pt>
    <dgm:pt modelId="{8CB4DB84-7EB6-4FC3-B3E0-0BEB6067D2E8}" type="pres">
      <dgm:prSet presAssocID="{93EEDE6D-A30C-4F2D-8DF5-480AAFB3F69F}" presName="tx1" presStyleLbl="revTx" presStyleIdx="0" presStyleCnt="3"/>
      <dgm:spPr/>
      <dgm:t>
        <a:bodyPr/>
        <a:lstStyle/>
        <a:p>
          <a:endParaRPr lang="en-US"/>
        </a:p>
      </dgm:t>
    </dgm:pt>
    <dgm:pt modelId="{7ADCDBAA-F360-4BC4-9874-7E0648AEE6DA}" type="pres">
      <dgm:prSet presAssocID="{93EEDE6D-A30C-4F2D-8DF5-480AAFB3F69F}" presName="vert1" presStyleCnt="0"/>
      <dgm:spPr/>
    </dgm:pt>
    <dgm:pt modelId="{337EC287-A86E-4155-82E7-2B803D22BF70}" type="pres">
      <dgm:prSet presAssocID="{40B36F34-E8D5-46D2-B0B4-8A3D97B26555}" presName="thickLine" presStyleLbl="alignNode1" presStyleIdx="1" presStyleCnt="3"/>
      <dgm:spPr/>
    </dgm:pt>
    <dgm:pt modelId="{3B0C8BD2-6783-43D8-9675-0CA2684E217C}" type="pres">
      <dgm:prSet presAssocID="{40B36F34-E8D5-46D2-B0B4-8A3D97B26555}" presName="horz1" presStyleCnt="0"/>
      <dgm:spPr/>
    </dgm:pt>
    <dgm:pt modelId="{395F18F0-9BD8-4636-877B-B10A7FD09DD8}" type="pres">
      <dgm:prSet presAssocID="{40B36F34-E8D5-46D2-B0B4-8A3D97B26555}" presName="tx1" presStyleLbl="revTx" presStyleIdx="1" presStyleCnt="3"/>
      <dgm:spPr/>
      <dgm:t>
        <a:bodyPr/>
        <a:lstStyle/>
        <a:p>
          <a:endParaRPr lang="en-US"/>
        </a:p>
      </dgm:t>
    </dgm:pt>
    <dgm:pt modelId="{FDBF3147-1851-413F-BF3E-D24DA91F9502}" type="pres">
      <dgm:prSet presAssocID="{40B36F34-E8D5-46D2-B0B4-8A3D97B26555}" presName="vert1" presStyleCnt="0"/>
      <dgm:spPr/>
    </dgm:pt>
    <dgm:pt modelId="{0E2A45B3-7C0B-400C-BBB3-0EB7A4797963}" type="pres">
      <dgm:prSet presAssocID="{B7FE359D-6475-4422-9DED-62B1E2B5A78B}" presName="thickLine" presStyleLbl="alignNode1" presStyleIdx="2" presStyleCnt="3"/>
      <dgm:spPr/>
    </dgm:pt>
    <dgm:pt modelId="{CC2D006A-398C-4C7A-BFDD-E7D77CB59FB8}" type="pres">
      <dgm:prSet presAssocID="{B7FE359D-6475-4422-9DED-62B1E2B5A78B}" presName="horz1" presStyleCnt="0"/>
      <dgm:spPr/>
    </dgm:pt>
    <dgm:pt modelId="{41DF9520-35E7-4123-B782-974AE6D726A1}" type="pres">
      <dgm:prSet presAssocID="{B7FE359D-6475-4422-9DED-62B1E2B5A78B}" presName="tx1" presStyleLbl="revTx" presStyleIdx="2" presStyleCnt="3"/>
      <dgm:spPr/>
      <dgm:t>
        <a:bodyPr/>
        <a:lstStyle/>
        <a:p>
          <a:endParaRPr lang="en-US"/>
        </a:p>
      </dgm:t>
    </dgm:pt>
    <dgm:pt modelId="{5486D48B-81E0-4F97-B20D-CB5F1206984A}" type="pres">
      <dgm:prSet presAssocID="{B7FE359D-6475-4422-9DED-62B1E2B5A78B}" presName="vert1" presStyleCnt="0"/>
      <dgm:spPr/>
    </dgm:pt>
  </dgm:ptLst>
  <dgm:cxnLst>
    <dgm:cxn modelId="{7F26B516-2F89-4174-A665-DDE947BC870C}" srcId="{05CA870B-2876-45EF-B184-D762E3AAD7D9}" destId="{40B36F34-E8D5-46D2-B0B4-8A3D97B26555}" srcOrd="1" destOrd="0" parTransId="{1BD29EA6-9439-4C70-ABB6-DB9B54A0DDE8}" sibTransId="{C9B386CC-A067-461A-8560-46FD2460C8B1}"/>
    <dgm:cxn modelId="{F51B9FF1-1DF1-4EFB-B970-511DBCB49531}" type="presOf" srcId="{B7FE359D-6475-4422-9DED-62B1E2B5A78B}" destId="{41DF9520-35E7-4123-B782-974AE6D726A1}" srcOrd="0" destOrd="0" presId="urn:microsoft.com/office/officeart/2008/layout/LinedList"/>
    <dgm:cxn modelId="{EB2A254B-748A-4DA3-9E3C-A19E2C73A20F}" type="presOf" srcId="{93EEDE6D-A30C-4F2D-8DF5-480AAFB3F69F}" destId="{8CB4DB84-7EB6-4FC3-B3E0-0BEB6067D2E8}" srcOrd="0" destOrd="0" presId="urn:microsoft.com/office/officeart/2008/layout/LinedList"/>
    <dgm:cxn modelId="{8C0D9DF0-EE1C-4622-B24A-03700164CE9C}" srcId="{05CA870B-2876-45EF-B184-D762E3AAD7D9}" destId="{B7FE359D-6475-4422-9DED-62B1E2B5A78B}" srcOrd="2" destOrd="0" parTransId="{A6FF39A5-D36E-4706-856D-08B5DC54E579}" sibTransId="{18BB60D8-9107-4AAC-85E2-B0F9A0CE3FD4}"/>
    <dgm:cxn modelId="{DA5D65DC-5443-4948-8C72-83A8F2173D1A}" srcId="{05CA870B-2876-45EF-B184-D762E3AAD7D9}" destId="{93EEDE6D-A30C-4F2D-8DF5-480AAFB3F69F}" srcOrd="0" destOrd="0" parTransId="{F9AACEC6-727C-400B-A7C8-E72B512A7C1D}" sibTransId="{C2B07057-88D6-4895-959B-E77EA36BAC72}"/>
    <dgm:cxn modelId="{34058960-FBF0-45A7-BF09-FDD239834D2C}" type="presOf" srcId="{05CA870B-2876-45EF-B184-D762E3AAD7D9}" destId="{F19829A5-26AB-4DB4-9649-ECEAFCC059E2}" srcOrd="0" destOrd="0" presId="urn:microsoft.com/office/officeart/2008/layout/LinedList"/>
    <dgm:cxn modelId="{E31B9F27-0839-4BB4-B5C5-27C1B737B766}" type="presOf" srcId="{40B36F34-E8D5-46D2-B0B4-8A3D97B26555}" destId="{395F18F0-9BD8-4636-877B-B10A7FD09DD8}" srcOrd="0" destOrd="0" presId="urn:microsoft.com/office/officeart/2008/layout/LinedList"/>
    <dgm:cxn modelId="{BC9ACD59-CDD3-4B2F-AE27-29867A3C8775}" type="presParOf" srcId="{F19829A5-26AB-4DB4-9649-ECEAFCC059E2}" destId="{3484B39B-2BA0-450C-85E6-9A4C1BC5CA7D}" srcOrd="0" destOrd="0" presId="urn:microsoft.com/office/officeart/2008/layout/LinedList"/>
    <dgm:cxn modelId="{E3AF778C-D8B3-4D12-A929-C0E27ED53194}" type="presParOf" srcId="{F19829A5-26AB-4DB4-9649-ECEAFCC059E2}" destId="{B4846A13-E448-4641-A580-87F5313612CD}" srcOrd="1" destOrd="0" presId="urn:microsoft.com/office/officeart/2008/layout/LinedList"/>
    <dgm:cxn modelId="{5CAD08D2-00AF-4E60-A290-1DE6D1DCE053}" type="presParOf" srcId="{B4846A13-E448-4641-A580-87F5313612CD}" destId="{8CB4DB84-7EB6-4FC3-B3E0-0BEB6067D2E8}" srcOrd="0" destOrd="0" presId="urn:microsoft.com/office/officeart/2008/layout/LinedList"/>
    <dgm:cxn modelId="{8C82DF0D-FC7D-447B-A74A-012B6BB528EC}" type="presParOf" srcId="{B4846A13-E448-4641-A580-87F5313612CD}" destId="{7ADCDBAA-F360-4BC4-9874-7E0648AEE6DA}" srcOrd="1" destOrd="0" presId="urn:microsoft.com/office/officeart/2008/layout/LinedList"/>
    <dgm:cxn modelId="{5FD0A0CC-31CC-4BB0-97F1-55218B9DC154}" type="presParOf" srcId="{F19829A5-26AB-4DB4-9649-ECEAFCC059E2}" destId="{337EC287-A86E-4155-82E7-2B803D22BF70}" srcOrd="2" destOrd="0" presId="urn:microsoft.com/office/officeart/2008/layout/LinedList"/>
    <dgm:cxn modelId="{45764641-D5CB-4A6A-8429-12C39591ADB6}" type="presParOf" srcId="{F19829A5-26AB-4DB4-9649-ECEAFCC059E2}" destId="{3B0C8BD2-6783-43D8-9675-0CA2684E217C}" srcOrd="3" destOrd="0" presId="urn:microsoft.com/office/officeart/2008/layout/LinedList"/>
    <dgm:cxn modelId="{64A003D9-36F9-48A9-BD0D-3162E587AB2F}" type="presParOf" srcId="{3B0C8BD2-6783-43D8-9675-0CA2684E217C}" destId="{395F18F0-9BD8-4636-877B-B10A7FD09DD8}" srcOrd="0" destOrd="0" presId="urn:microsoft.com/office/officeart/2008/layout/LinedList"/>
    <dgm:cxn modelId="{2F662DCE-69C5-4ED2-BA2D-52D8C628539A}" type="presParOf" srcId="{3B0C8BD2-6783-43D8-9675-0CA2684E217C}" destId="{FDBF3147-1851-413F-BF3E-D24DA91F9502}" srcOrd="1" destOrd="0" presId="urn:microsoft.com/office/officeart/2008/layout/LinedList"/>
    <dgm:cxn modelId="{86843F80-BDCE-4EB0-B099-A6FAEAE71740}" type="presParOf" srcId="{F19829A5-26AB-4DB4-9649-ECEAFCC059E2}" destId="{0E2A45B3-7C0B-400C-BBB3-0EB7A4797963}" srcOrd="4" destOrd="0" presId="urn:microsoft.com/office/officeart/2008/layout/LinedList"/>
    <dgm:cxn modelId="{4CD1C793-CC68-43C4-B47A-13B6DC1FFE71}" type="presParOf" srcId="{F19829A5-26AB-4DB4-9649-ECEAFCC059E2}" destId="{CC2D006A-398C-4C7A-BFDD-E7D77CB59FB8}" srcOrd="5" destOrd="0" presId="urn:microsoft.com/office/officeart/2008/layout/LinedList"/>
    <dgm:cxn modelId="{326A8158-22A3-45CE-B533-9C22E151C70F}" type="presParOf" srcId="{CC2D006A-398C-4C7A-BFDD-E7D77CB59FB8}" destId="{41DF9520-35E7-4123-B782-974AE6D726A1}" srcOrd="0" destOrd="0" presId="urn:microsoft.com/office/officeart/2008/layout/LinedList"/>
    <dgm:cxn modelId="{C0E2A030-571E-4378-9BD4-1DF919E0EAB5}" type="presParOf" srcId="{CC2D006A-398C-4C7A-BFDD-E7D77CB59FB8}" destId="{5486D48B-81E0-4F97-B20D-CB5F1206984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8DC9-1CF2-460C-896D-E66D6171F04A}">
      <dsp:nvSpPr>
        <dsp:cNvPr id="0" name=""/>
        <dsp:cNvSpPr/>
      </dsp:nvSpPr>
      <dsp:spPr>
        <a:xfrm>
          <a:off x="0" y="7801"/>
          <a:ext cx="8291385"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a:t>1</a:t>
          </a:r>
          <a:r>
            <a:rPr lang="en-US" sz="2100" kern="1200" baseline="30000"/>
            <a:t>st</a:t>
          </a:r>
          <a:r>
            <a:rPr lang="en-US" sz="2100" kern="1200"/>
            <a:t> Wave (Nov-Dec 2021)</a:t>
          </a:r>
          <a:r>
            <a:rPr lang="en-US" sz="2100" kern="1200">
              <a:latin typeface="Calibri Light" panose="020F0302020204030204"/>
            </a:rPr>
            <a:t> </a:t>
          </a:r>
          <a:endParaRPr lang="en-US" sz="2100" b="1" kern="1200">
            <a:solidFill>
              <a:srgbClr val="458F9C"/>
            </a:solidFill>
          </a:endParaRPr>
        </a:p>
      </dsp:txBody>
      <dsp:txXfrm>
        <a:off x="24588" y="32389"/>
        <a:ext cx="8242209" cy="454509"/>
      </dsp:txXfrm>
    </dsp:sp>
    <dsp:sp modelId="{078F8D18-9689-4041-855B-66F8E6B0C1EE}">
      <dsp:nvSpPr>
        <dsp:cNvPr id="0" name=""/>
        <dsp:cNvSpPr/>
      </dsp:nvSpPr>
      <dsp:spPr>
        <a:xfrm>
          <a:off x="0" y="511486"/>
          <a:ext cx="8291385"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25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t>Letters mailed</a:t>
          </a:r>
          <a:r>
            <a:rPr lang="en-US" sz="1600" kern="1200">
              <a:latin typeface="Calibri Light" panose="020F0302020204030204"/>
            </a:rPr>
            <a:t>/Emails sent</a:t>
          </a:r>
          <a:r>
            <a:rPr lang="en-US" sz="1600" kern="1200"/>
            <a:t> to 300+ population with follow up call</a:t>
          </a:r>
          <a:r>
            <a:rPr lang="en-US" sz="1600" kern="1200">
              <a:latin typeface="Calibri Light" panose="020F0302020204030204"/>
            </a:rPr>
            <a:t>/text</a:t>
          </a:r>
          <a:r>
            <a:rPr lang="en-US" sz="1600" kern="1200"/>
            <a:t> from DMP team</a:t>
          </a:r>
        </a:p>
        <a:p>
          <a:pPr marL="171450" lvl="1" indent="-171450" algn="l" defTabSz="711200" rtl="0">
            <a:lnSpc>
              <a:spcPct val="90000"/>
            </a:lnSpc>
            <a:spcBef>
              <a:spcPct val="0"/>
            </a:spcBef>
            <a:spcAft>
              <a:spcPct val="20000"/>
            </a:spcAft>
            <a:buChar char="••"/>
          </a:pPr>
          <a:r>
            <a:rPr lang="en-US" sz="1600" kern="1200">
              <a:latin typeface="Calibri Light" panose="020F0302020204030204"/>
            </a:rPr>
            <a:t>Targeted patients with diagnosis of </a:t>
          </a:r>
          <a:r>
            <a:rPr lang="en-US" sz="1600" kern="1200" err="1">
              <a:latin typeface="Calibri Light" panose="020F0302020204030204"/>
            </a:rPr>
            <a:t>preDM</a:t>
          </a:r>
          <a:r>
            <a:rPr lang="en-US" sz="1600" kern="1200">
              <a:latin typeface="Calibri Light" panose="020F0302020204030204"/>
            </a:rPr>
            <a:t> or A1c 5.7-6.4%</a:t>
          </a:r>
        </a:p>
        <a:p>
          <a:pPr marL="171450" lvl="1" indent="-171450" algn="l" defTabSz="711200" rtl="0">
            <a:lnSpc>
              <a:spcPct val="90000"/>
            </a:lnSpc>
            <a:spcBef>
              <a:spcPct val="0"/>
            </a:spcBef>
            <a:spcAft>
              <a:spcPct val="20000"/>
            </a:spcAft>
            <a:buChar char="••"/>
          </a:pPr>
          <a:r>
            <a:rPr lang="en-US" sz="1600" b="1" kern="1200" dirty="0">
              <a:solidFill>
                <a:srgbClr val="458F9C"/>
              </a:solidFill>
            </a:rPr>
            <a:t>Total Patients Referred:</a:t>
          </a:r>
          <a:r>
            <a:rPr lang="en-US" sz="1600" b="1" kern="1200" dirty="0">
              <a:solidFill>
                <a:srgbClr val="458F9C"/>
              </a:solidFill>
              <a:latin typeface="Calibri Light" panose="020F0302020204030204"/>
            </a:rPr>
            <a:t> 55</a:t>
          </a:r>
          <a:endParaRPr lang="en-US" sz="1600" b="1" kern="1200" dirty="0">
            <a:solidFill>
              <a:srgbClr val="458F9C"/>
            </a:solidFill>
          </a:endParaRPr>
        </a:p>
      </dsp:txBody>
      <dsp:txXfrm>
        <a:off x="0" y="511486"/>
        <a:ext cx="8291385" cy="825930"/>
      </dsp:txXfrm>
    </dsp:sp>
    <dsp:sp modelId="{EF42B125-1731-4D74-A275-32CA7B78724F}">
      <dsp:nvSpPr>
        <dsp:cNvPr id="0" name=""/>
        <dsp:cNvSpPr/>
      </dsp:nvSpPr>
      <dsp:spPr>
        <a:xfrm>
          <a:off x="0" y="1337416"/>
          <a:ext cx="8291385"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2</a:t>
          </a:r>
          <a:r>
            <a:rPr lang="en-US" sz="2100" kern="1200" baseline="30000"/>
            <a:t>nd</a:t>
          </a:r>
          <a:r>
            <a:rPr lang="en-US" sz="2100" kern="1200"/>
            <a:t> Wave (Jan – March 2022)</a:t>
          </a:r>
        </a:p>
      </dsp:txBody>
      <dsp:txXfrm>
        <a:off x="24588" y="1362004"/>
        <a:ext cx="8242209" cy="454509"/>
      </dsp:txXfrm>
    </dsp:sp>
    <dsp:sp modelId="{2DA2FE2A-0066-4D30-A5BD-2C1DC7DFA70F}">
      <dsp:nvSpPr>
        <dsp:cNvPr id="0" name=""/>
        <dsp:cNvSpPr/>
      </dsp:nvSpPr>
      <dsp:spPr>
        <a:xfrm>
          <a:off x="0" y="1841101"/>
          <a:ext cx="8291385"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25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t>Letters mailed</a:t>
          </a:r>
          <a:r>
            <a:rPr lang="en-US" sz="1600" kern="1200">
              <a:latin typeface="Calibri Light" panose="020F0302020204030204"/>
            </a:rPr>
            <a:t>/Emails</a:t>
          </a:r>
          <a:r>
            <a:rPr lang="en-US" sz="1600" kern="1200"/>
            <a:t> </a:t>
          </a:r>
          <a:r>
            <a:rPr lang="en-US" sz="1600" kern="1200">
              <a:latin typeface="Calibri Light" panose="020F0302020204030204"/>
            </a:rPr>
            <a:t>sent </a:t>
          </a:r>
          <a:r>
            <a:rPr lang="en-US" sz="1600" kern="1200"/>
            <a:t>with </a:t>
          </a:r>
          <a:r>
            <a:rPr lang="en-US" sz="1600" kern="1200" err="1"/>
            <a:t>preDM</a:t>
          </a:r>
          <a:r>
            <a:rPr lang="en-US" sz="1600" kern="1200"/>
            <a:t> test to 400+ patients</a:t>
          </a:r>
          <a:r>
            <a:rPr lang="en-US" sz="1600" kern="1200">
              <a:latin typeface="Calibri Light" panose="020F0302020204030204"/>
            </a:rPr>
            <a:t>, follow up call/text from DMP team</a:t>
          </a:r>
          <a:endParaRPr lang="en-US" sz="1600" kern="1200"/>
        </a:p>
        <a:p>
          <a:pPr marL="171450" lvl="1" indent="-171450" algn="l" defTabSz="711200" rtl="0">
            <a:lnSpc>
              <a:spcPct val="90000"/>
            </a:lnSpc>
            <a:spcBef>
              <a:spcPct val="0"/>
            </a:spcBef>
            <a:spcAft>
              <a:spcPct val="20000"/>
            </a:spcAft>
            <a:buChar char="••"/>
          </a:pPr>
          <a:r>
            <a:rPr lang="en-US" sz="1600" kern="1200">
              <a:latin typeface="Calibri Light" panose="020F0302020204030204"/>
            </a:rPr>
            <a:t>Targeted patients who would score 5+ on Diabetes Risk Assessment based on known risk factors</a:t>
          </a:r>
        </a:p>
        <a:p>
          <a:pPr marL="171450" lvl="1" indent="-171450" algn="l" defTabSz="711200">
            <a:lnSpc>
              <a:spcPct val="90000"/>
            </a:lnSpc>
            <a:spcBef>
              <a:spcPct val="0"/>
            </a:spcBef>
            <a:spcAft>
              <a:spcPct val="20000"/>
            </a:spcAft>
            <a:buChar char="••"/>
          </a:pPr>
          <a:r>
            <a:rPr lang="en-US" sz="1600" b="1" kern="1200">
              <a:solidFill>
                <a:srgbClr val="458F9C"/>
              </a:solidFill>
            </a:rPr>
            <a:t>Total Patients Referred: </a:t>
          </a:r>
          <a:r>
            <a:rPr lang="en-US" sz="1600" b="1" kern="1200">
              <a:solidFill>
                <a:srgbClr val="458F9C"/>
              </a:solidFill>
              <a:latin typeface="Calibri Light" panose="020F0302020204030204"/>
            </a:rPr>
            <a:t>25</a:t>
          </a:r>
          <a:endParaRPr lang="en-US" sz="1600" b="1" kern="1200">
            <a:solidFill>
              <a:srgbClr val="458F9C"/>
            </a:solidFill>
          </a:endParaRPr>
        </a:p>
      </dsp:txBody>
      <dsp:txXfrm>
        <a:off x="0" y="1841101"/>
        <a:ext cx="8291385" cy="1282364"/>
      </dsp:txXfrm>
    </dsp:sp>
    <dsp:sp modelId="{48035B0B-878B-46A4-80FB-2D22E79E8374}">
      <dsp:nvSpPr>
        <dsp:cNvPr id="0" name=""/>
        <dsp:cNvSpPr/>
      </dsp:nvSpPr>
      <dsp:spPr>
        <a:xfrm>
          <a:off x="0" y="3123466"/>
          <a:ext cx="8291385"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3</a:t>
          </a:r>
          <a:r>
            <a:rPr lang="en-US" sz="2100" kern="1200" baseline="30000"/>
            <a:t>rd</a:t>
          </a:r>
          <a:r>
            <a:rPr lang="en-US" sz="2100" kern="1200"/>
            <a:t> Wave (Jun – November 2022)</a:t>
          </a:r>
        </a:p>
      </dsp:txBody>
      <dsp:txXfrm>
        <a:off x="24588" y="3148054"/>
        <a:ext cx="8242209" cy="454509"/>
      </dsp:txXfrm>
    </dsp:sp>
    <dsp:sp modelId="{747097A2-7659-4681-8C48-5695F8B3E779}">
      <dsp:nvSpPr>
        <dsp:cNvPr id="0" name=""/>
        <dsp:cNvSpPr/>
      </dsp:nvSpPr>
      <dsp:spPr>
        <a:xfrm>
          <a:off x="0" y="3627151"/>
          <a:ext cx="8291385"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25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Calibri Light" panose="020F0302020204030204"/>
            </a:rPr>
            <a:t>Targeted</a:t>
          </a:r>
          <a:r>
            <a:rPr lang="en-US" sz="1600" kern="1200"/>
            <a:t> email to all Medicaid patients and Prediabetes Information Session</a:t>
          </a:r>
        </a:p>
        <a:p>
          <a:pPr marL="171450" lvl="1" indent="-171450" algn="l" defTabSz="711200" rtl="0">
            <a:lnSpc>
              <a:spcPct val="90000"/>
            </a:lnSpc>
            <a:spcBef>
              <a:spcPct val="0"/>
            </a:spcBef>
            <a:spcAft>
              <a:spcPct val="20000"/>
            </a:spcAft>
            <a:buChar char="••"/>
          </a:pPr>
          <a:r>
            <a:rPr lang="en-US" sz="1600" kern="1200"/>
            <a:t>Flyer for offices</a:t>
          </a:r>
          <a:r>
            <a:rPr lang="en-US" sz="1600" kern="1200">
              <a:latin typeface="Calibri Light" panose="020F0302020204030204"/>
            </a:rPr>
            <a:t> and  chart</a:t>
          </a:r>
          <a:r>
            <a:rPr lang="en-US" sz="1600" kern="1200"/>
            <a:t> flagging</a:t>
          </a:r>
        </a:p>
        <a:p>
          <a:pPr marL="171450" lvl="1" indent="-171450" algn="l" defTabSz="711200">
            <a:lnSpc>
              <a:spcPct val="90000"/>
            </a:lnSpc>
            <a:spcBef>
              <a:spcPct val="0"/>
            </a:spcBef>
            <a:spcAft>
              <a:spcPct val="20000"/>
            </a:spcAft>
            <a:buChar char="••"/>
          </a:pPr>
          <a:r>
            <a:rPr lang="en-US" sz="1600" kern="1200" dirty="0"/>
            <a:t>Close collaboration with pilot office (Hillside Family Medicine) brainstorming ways to improve buy in and increase referrals</a:t>
          </a:r>
        </a:p>
        <a:p>
          <a:pPr marL="171450" lvl="1" indent="-171450" algn="l" defTabSz="711200" rtl="0">
            <a:lnSpc>
              <a:spcPct val="90000"/>
            </a:lnSpc>
            <a:spcBef>
              <a:spcPct val="0"/>
            </a:spcBef>
            <a:spcAft>
              <a:spcPct val="20000"/>
            </a:spcAft>
            <a:buChar char="••"/>
          </a:pPr>
          <a:r>
            <a:rPr lang="en-US" sz="1600" b="1" kern="1200">
              <a:solidFill>
                <a:srgbClr val="458F9C"/>
              </a:solidFill>
            </a:rPr>
            <a:t>Total Patients Referred:</a:t>
          </a:r>
          <a:r>
            <a:rPr lang="en-US" sz="1600" b="1" kern="1200">
              <a:solidFill>
                <a:srgbClr val="458F9C"/>
              </a:solidFill>
              <a:latin typeface="Calibri Light" panose="020F0302020204030204"/>
            </a:rPr>
            <a:t> 45</a:t>
          </a:r>
          <a:endParaRPr lang="en-US" sz="1600" b="1" kern="1200">
            <a:solidFill>
              <a:srgbClr val="458F9C"/>
            </a:solidFill>
          </a:endParaRPr>
        </a:p>
      </dsp:txBody>
      <dsp:txXfrm>
        <a:off x="0" y="3627151"/>
        <a:ext cx="8291385" cy="1325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4B39B-2BA0-450C-85E6-9A4C1BC5CA7D}">
      <dsp:nvSpPr>
        <dsp:cNvPr id="0" name=""/>
        <dsp:cNvSpPr/>
      </dsp:nvSpPr>
      <dsp:spPr>
        <a:xfrm>
          <a:off x="0" y="2873"/>
          <a:ext cx="48852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4DB84-7EB6-4FC3-B3E0-0BEB6067D2E8}">
      <dsp:nvSpPr>
        <dsp:cNvPr id="0" name=""/>
        <dsp:cNvSpPr/>
      </dsp:nvSpPr>
      <dsp:spPr>
        <a:xfrm>
          <a:off x="0" y="2873"/>
          <a:ext cx="48852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ctr" defTabSz="1155700" rtl="0">
            <a:lnSpc>
              <a:spcPct val="100000"/>
            </a:lnSpc>
            <a:spcBef>
              <a:spcPct val="0"/>
            </a:spcBef>
            <a:spcAft>
              <a:spcPct val="35000"/>
            </a:spcAft>
          </a:pPr>
          <a:r>
            <a:rPr kumimoji="1" lang="en-US" sz="2600" b="1" i="1" kern="1200" dirty="0"/>
            <a:t>Best wishes for a happy and healthy holiday!</a:t>
          </a:r>
        </a:p>
        <a:p>
          <a:pPr lvl="0" algn="l" defTabSz="1155700" rtl="0">
            <a:lnSpc>
              <a:spcPct val="100000"/>
            </a:lnSpc>
            <a:spcBef>
              <a:spcPct val="0"/>
            </a:spcBef>
            <a:spcAft>
              <a:spcPct val="35000"/>
            </a:spcAft>
          </a:pPr>
          <a:endParaRPr kumimoji="1" lang="en-US" sz="2000" i="1" kern="1200" dirty="0">
            <a:latin typeface="Calibri Light"/>
          </a:endParaRPr>
        </a:p>
        <a:p>
          <a:pPr lvl="0" algn="l" defTabSz="1155700" rtl="0">
            <a:lnSpc>
              <a:spcPct val="100000"/>
            </a:lnSpc>
            <a:spcBef>
              <a:spcPct val="0"/>
            </a:spcBef>
            <a:spcAft>
              <a:spcPct val="35000"/>
            </a:spcAft>
          </a:pPr>
          <a:r>
            <a:rPr kumimoji="1" lang="en-US" sz="2000" i="1" kern="1200" dirty="0">
              <a:latin typeface="Calibri Light"/>
            </a:rPr>
            <a:t>2023 Meetings: March, June, September</a:t>
          </a:r>
          <a:endParaRPr lang="en-US" sz="2000" i="1" kern="1200" dirty="0"/>
        </a:p>
      </dsp:txBody>
      <dsp:txXfrm>
        <a:off x="0" y="2873"/>
        <a:ext cx="4885203" cy="1959892"/>
      </dsp:txXfrm>
    </dsp:sp>
    <dsp:sp modelId="{337EC287-A86E-4155-82E7-2B803D22BF70}">
      <dsp:nvSpPr>
        <dsp:cNvPr id="0" name=""/>
        <dsp:cNvSpPr/>
      </dsp:nvSpPr>
      <dsp:spPr>
        <a:xfrm>
          <a:off x="0" y="1962766"/>
          <a:ext cx="48852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F18F0-9BD8-4636-877B-B10A7FD09DD8}">
      <dsp:nvSpPr>
        <dsp:cNvPr id="0" name=""/>
        <dsp:cNvSpPr/>
      </dsp:nvSpPr>
      <dsp:spPr>
        <a:xfrm>
          <a:off x="0" y="1962766"/>
          <a:ext cx="48852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kumimoji="1" lang="en-US" sz="2000" b="1" i="1" kern="1200" dirty="0"/>
            <a:t>Next data submissions due: </a:t>
          </a:r>
          <a:r>
            <a:rPr lang="en-US" sz="2000" i="1" kern="1200" dirty="0">
              <a:latin typeface="Calibri Light"/>
            </a:rPr>
            <a:t>January 15, 2023</a:t>
          </a:r>
        </a:p>
        <a:p>
          <a:pPr lvl="0" algn="l" defTabSz="889000">
            <a:lnSpc>
              <a:spcPct val="100000"/>
            </a:lnSpc>
            <a:spcBef>
              <a:spcPct val="0"/>
            </a:spcBef>
            <a:spcAft>
              <a:spcPct val="35000"/>
            </a:spcAft>
          </a:pPr>
          <a:r>
            <a:rPr lang="en-US" sz="2000" i="1" kern="1200" dirty="0">
              <a:latin typeface="Calibri Light"/>
            </a:rPr>
            <a:t>Please continue working on CVD stratification with your Practice Facilitators and finalizing incentives.</a:t>
          </a:r>
        </a:p>
      </dsp:txBody>
      <dsp:txXfrm>
        <a:off x="0" y="1962766"/>
        <a:ext cx="4885203" cy="1959892"/>
      </dsp:txXfrm>
    </dsp:sp>
    <dsp:sp modelId="{0E2A45B3-7C0B-400C-BBB3-0EB7A4797963}">
      <dsp:nvSpPr>
        <dsp:cNvPr id="0" name=""/>
        <dsp:cNvSpPr/>
      </dsp:nvSpPr>
      <dsp:spPr>
        <a:xfrm>
          <a:off x="0" y="3922659"/>
          <a:ext cx="48852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F9520-35E7-4123-B782-974AE6D726A1}">
      <dsp:nvSpPr>
        <dsp:cNvPr id="0" name=""/>
        <dsp:cNvSpPr/>
      </dsp:nvSpPr>
      <dsp:spPr>
        <a:xfrm>
          <a:off x="0" y="3922659"/>
          <a:ext cx="4885203" cy="1959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00000"/>
            </a:lnSpc>
            <a:spcBef>
              <a:spcPct val="0"/>
            </a:spcBef>
            <a:spcAft>
              <a:spcPct val="35000"/>
            </a:spcAft>
          </a:pPr>
          <a:r>
            <a:rPr lang="en-US" sz="2000" b="1" kern="1200" dirty="0"/>
            <a:t>Give us your feedback!  </a:t>
          </a:r>
        </a:p>
        <a:p>
          <a:pPr lvl="0" algn="l" defTabSz="889000" rtl="0">
            <a:lnSpc>
              <a:spcPct val="100000"/>
            </a:lnSpc>
            <a:spcBef>
              <a:spcPct val="0"/>
            </a:spcBef>
            <a:spcAft>
              <a:spcPct val="35000"/>
            </a:spcAft>
          </a:pPr>
          <a:r>
            <a:rPr lang="en-US" sz="2000" b="0" i="1" kern="1200" dirty="0"/>
            <a:t>Remember to take our meeting evaluation. </a:t>
          </a:r>
          <a:r>
            <a:rPr lang="en-US" sz="2000" b="1" i="0" kern="1200" dirty="0"/>
            <a:t>Take Survey </a:t>
          </a:r>
          <a:r>
            <a:rPr lang="en-US" sz="2000" b="1" i="0" kern="1200" dirty="0">
              <a:hlinkClick xmlns:r="http://schemas.openxmlformats.org/officeDocument/2006/relationships" r:id="rId1"/>
            </a:rPr>
            <a:t>HERE</a:t>
          </a:r>
          <a:endParaRPr lang="en-US" sz="2000" b="1" i="0" kern="1200" dirty="0"/>
        </a:p>
      </dsp:txBody>
      <dsp:txXfrm>
        <a:off x="0" y="3922659"/>
        <a:ext cx="4885203" cy="19598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03ABCC79-98D2-499C-AD67-2F499F7BDA57}"/>
              </a:ext>
            </a:extLst>
          </p:cNvPr>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78563" name="Rectangle 3">
            <a:extLst>
              <a:ext uri="{FF2B5EF4-FFF2-40B4-BE49-F238E27FC236}">
                <a16:creationId xmlns:a16="http://schemas.microsoft.com/office/drawing/2014/main" id="{AE9C4351-AC07-44DA-85E4-159B78ACA2AE}"/>
              </a:ext>
            </a:extLst>
          </p:cNvPr>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78564" name="Rectangle 4">
            <a:extLst>
              <a:ext uri="{FF2B5EF4-FFF2-40B4-BE49-F238E27FC236}">
                <a16:creationId xmlns:a16="http://schemas.microsoft.com/office/drawing/2014/main" id="{837A5665-057C-4FCD-9E34-697F65A24955}"/>
              </a:ext>
            </a:extLst>
          </p:cNvPr>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78565" name="Rectangle 5">
            <a:extLst>
              <a:ext uri="{FF2B5EF4-FFF2-40B4-BE49-F238E27FC236}">
                <a16:creationId xmlns:a16="http://schemas.microsoft.com/office/drawing/2014/main" id="{2837CD35-4BB7-4326-9C21-41D7483BAEB5}"/>
              </a:ext>
            </a:extLst>
          </p:cNvPr>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anose="02020603050405020304" pitchFamily="18" charset="0"/>
              </a:defRPr>
            </a:lvl1pPr>
          </a:lstStyle>
          <a:p>
            <a:pPr>
              <a:defRPr/>
            </a:pPr>
            <a:fld id="{13374E8B-0076-4A4D-B1B9-DF8CE9797BB5}" type="slidenum">
              <a:rPr lang="en-US" altLang="en-US"/>
              <a:pPr>
                <a:defRPr/>
              </a:pPr>
              <a:t>‹#›</a:t>
            </a:fld>
            <a:endParaRPr lang="en-US" altLang="en-US" dirty="0"/>
          </a:p>
        </p:txBody>
      </p:sp>
    </p:spTree>
    <p:extLst>
      <p:ext uri="{BB962C8B-B14F-4D97-AF65-F5344CB8AC3E}">
        <p14:creationId xmlns:p14="http://schemas.microsoft.com/office/powerpoint/2010/main" val="86972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10CA6306-295C-4298-973A-21B4B51CEA44}"/>
              </a:ext>
            </a:extLst>
          </p:cNvPr>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84707" name="Rectangle 3">
            <a:extLst>
              <a:ext uri="{FF2B5EF4-FFF2-40B4-BE49-F238E27FC236}">
                <a16:creationId xmlns:a16="http://schemas.microsoft.com/office/drawing/2014/main" id="{8547740A-C7CD-426D-B60E-55B39C25C48B}"/>
              </a:ext>
            </a:extLst>
          </p:cNvPr>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2052" name="Rectangle 4">
            <a:extLst>
              <a:ext uri="{FF2B5EF4-FFF2-40B4-BE49-F238E27FC236}">
                <a16:creationId xmlns:a16="http://schemas.microsoft.com/office/drawing/2014/main" id="{AB8352B1-0EBC-44CA-B11F-12FC179CE230}"/>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4709" name="Rectangle 5">
            <a:extLst>
              <a:ext uri="{FF2B5EF4-FFF2-40B4-BE49-F238E27FC236}">
                <a16:creationId xmlns:a16="http://schemas.microsoft.com/office/drawing/2014/main" id="{0DD4B0ED-EBEB-4008-B600-B2993D9DF37F}"/>
              </a:ext>
            </a:extLst>
          </p:cNvPr>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4710" name="Rectangle 6">
            <a:extLst>
              <a:ext uri="{FF2B5EF4-FFF2-40B4-BE49-F238E27FC236}">
                <a16:creationId xmlns:a16="http://schemas.microsoft.com/office/drawing/2014/main" id="{A774D705-A98C-4ABF-A473-CFB4B52D4E78}"/>
              </a:ext>
            </a:extLst>
          </p:cNvPr>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eaLnBrk="1" fontAlgn="auto" hangingPunct="1">
              <a:lnSpc>
                <a:spcPct val="100000"/>
              </a:lnSpc>
              <a:spcBef>
                <a:spcPct val="0"/>
              </a:spcBef>
              <a:spcAft>
                <a:spcPts val="0"/>
              </a:spcAft>
              <a:buClrTx/>
              <a:buSzTx/>
              <a:buFontTx/>
              <a:buNone/>
              <a:defRPr sz="1200" b="0">
                <a:latin typeface="Times New Roman" pitchFamily="18" charset="0"/>
              </a:defRPr>
            </a:lvl1pPr>
          </a:lstStyle>
          <a:p>
            <a:pPr>
              <a:defRPr/>
            </a:pPr>
            <a:endParaRPr lang="en-US" dirty="0"/>
          </a:p>
        </p:txBody>
      </p:sp>
      <p:sp>
        <p:nvSpPr>
          <p:cNvPr id="584711" name="Rectangle 7">
            <a:extLst>
              <a:ext uri="{FF2B5EF4-FFF2-40B4-BE49-F238E27FC236}">
                <a16:creationId xmlns:a16="http://schemas.microsoft.com/office/drawing/2014/main" id="{64DDB730-68BE-494E-9C1F-FDBAF5E763FD}"/>
              </a:ext>
            </a:extLst>
          </p:cNvPr>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fontAlgn="auto" hangingPunct="1">
              <a:lnSpc>
                <a:spcPct val="100000"/>
              </a:lnSpc>
              <a:spcBef>
                <a:spcPct val="0"/>
              </a:spcBef>
              <a:spcAft>
                <a:spcPts val="0"/>
              </a:spcAft>
              <a:buClrTx/>
              <a:buSzTx/>
              <a:buFontTx/>
              <a:buNone/>
              <a:defRPr sz="1200" b="0">
                <a:latin typeface="Times New Roman" panose="02020603050405020304" pitchFamily="18" charset="0"/>
              </a:defRPr>
            </a:lvl1pPr>
          </a:lstStyle>
          <a:p>
            <a:pPr>
              <a:defRPr/>
            </a:pPr>
            <a:fld id="{F105CC13-EF4C-4AF8-AAFB-05EC5E4FB177}" type="slidenum">
              <a:rPr lang="en-US" altLang="en-US"/>
              <a:pPr>
                <a:defRPr/>
              </a:pPr>
              <a:t>‹#›</a:t>
            </a:fld>
            <a:endParaRPr lang="en-US" altLang="en-US" dirty="0"/>
          </a:p>
        </p:txBody>
      </p:sp>
    </p:spTree>
    <p:extLst>
      <p:ext uri="{BB962C8B-B14F-4D97-AF65-F5344CB8AC3E}">
        <p14:creationId xmlns:p14="http://schemas.microsoft.com/office/powerpoint/2010/main" val="57620104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urveymonkey.com/r/RQ33MBD"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40BCCBD-5CE6-4796-B196-E376E838E899}"/>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DD84B35-EB0C-42F9-A3C5-699EBB2B13E2}"/>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For attendance purposes, please type name/organization into the chat.</a:t>
            </a:r>
          </a:p>
        </p:txBody>
      </p:sp>
      <p:sp>
        <p:nvSpPr>
          <p:cNvPr id="5124" name="Slide Number Placeholder 3">
            <a:extLst>
              <a:ext uri="{FF2B5EF4-FFF2-40B4-BE49-F238E27FC236}">
                <a16:creationId xmlns:a16="http://schemas.microsoft.com/office/drawing/2014/main" id="{6DF6B042-96FB-4F41-B269-E6BA6B93603C}"/>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6C1E7FC-2065-43A8-9BCD-CB9D22027B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71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  Our Diabetes Management program has changed the way we care for our patients with diabetes</a:t>
            </a:r>
          </a:p>
          <a:p>
            <a:r>
              <a:rPr lang="en-US" dirty="0">
                <a:cs typeface="Calibri"/>
              </a:rPr>
              <a:t>O:  This slide gives a little overview of what our Diabetes program entails and some of the success of our program over the past year</a:t>
            </a:r>
          </a:p>
          <a:p>
            <a:r>
              <a:rPr lang="en-US" dirty="0">
                <a:cs typeface="Calibri"/>
              </a:rPr>
              <a:t>P:  </a:t>
            </a:r>
            <a:r>
              <a:rPr lang="en-US" dirty="0"/>
              <a:t>We started in 2015 and developed </a:t>
            </a:r>
            <a:r>
              <a:rPr lang="en-US" dirty="0" err="1"/>
              <a:t>Coastal's</a:t>
            </a:r>
            <a:r>
              <a:rPr lang="en-US" dirty="0"/>
              <a:t> first population health management program</a:t>
            </a:r>
          </a:p>
          <a:p>
            <a:r>
              <a:rPr lang="en-US" dirty="0">
                <a:cs typeface="Calibri"/>
              </a:rPr>
              <a:t>Patients that participate have consistently seen an A1C reduction of 1.6%.</a:t>
            </a:r>
          </a:p>
          <a:p>
            <a:r>
              <a:rPr lang="en-US" dirty="0">
                <a:cs typeface="Calibri"/>
              </a:rPr>
              <a:t>We've served over 4000 patients through this program since inception with 2000 patients </a:t>
            </a:r>
            <a:r>
              <a:rPr lang="en-US" dirty="0" err="1">
                <a:cs typeface="Calibri"/>
              </a:rPr>
              <a:t>identfied</a:t>
            </a:r>
            <a:r>
              <a:rPr lang="en-US" dirty="0">
                <a:cs typeface="Calibri"/>
              </a:rPr>
              <a:t> and enrolled each year.</a:t>
            </a:r>
          </a:p>
          <a:p>
            <a:r>
              <a:rPr lang="en-US" dirty="0">
                <a:cs typeface="Calibri"/>
              </a:rPr>
              <a:t>Additionally, this program is the highest program for clinician satisfaction we have.</a:t>
            </a:r>
          </a:p>
          <a:p>
            <a:r>
              <a:rPr lang="en-US" dirty="0">
                <a:cs typeface="Calibri"/>
              </a:rPr>
              <a:t>T:  One of the areas we always wanted to target but did have the resources for historically was diabetes risk and prevention</a:t>
            </a:r>
          </a:p>
        </p:txBody>
      </p:sp>
      <p:sp>
        <p:nvSpPr>
          <p:cNvPr id="4" name="Slide Number Placeholder 3"/>
          <p:cNvSpPr>
            <a:spLocks noGrp="1"/>
          </p:cNvSpPr>
          <p:nvPr>
            <p:ph type="sldNum" sz="quarter" idx="5"/>
          </p:nvPr>
        </p:nvSpPr>
        <p:spPr/>
        <p:txBody>
          <a:bodyPr/>
          <a:lstStyle/>
          <a:p>
            <a:fld id="{AB4968D7-D2EE-8F49-BC42-3A7CE2AC977F}" type="slidenum">
              <a:rPr lang="en-US" smtClean="0"/>
              <a:t>45</a:t>
            </a:fld>
            <a:endParaRPr lang="en-US"/>
          </a:p>
        </p:txBody>
      </p:sp>
    </p:spTree>
    <p:extLst>
      <p:ext uri="{BB962C8B-B14F-4D97-AF65-F5344CB8AC3E}">
        <p14:creationId xmlns:p14="http://schemas.microsoft.com/office/powerpoint/2010/main" val="127624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  We were so excited to begin to offer expanded services in pre-diabetes in collaboration with our partners in this grant</a:t>
            </a:r>
          </a:p>
          <a:p>
            <a:r>
              <a:rPr lang="en-US">
                <a:cs typeface="Calibri"/>
              </a:rPr>
              <a:t>O: This slide overviews the criteria and prediabetes risk tool to identify patients eligible for DPP</a:t>
            </a:r>
          </a:p>
          <a:p>
            <a:r>
              <a:rPr lang="en-US">
                <a:cs typeface="Calibri"/>
              </a:rPr>
              <a:t>P:  Patient identification was a critical first step.  </a:t>
            </a:r>
            <a:r>
              <a:rPr lang="en-US"/>
              <a:t>We learned through this that organizationally, we did not have a great way to identify patients.</a:t>
            </a:r>
            <a:r>
              <a:rPr lang="en-US">
                <a:cs typeface="Calibri"/>
              </a:rPr>
              <a:t>  We spent a lot of time with our data analytics team to build a logic to capture patients with established prediabetes or with known risk factors.</a:t>
            </a:r>
          </a:p>
          <a:p>
            <a:r>
              <a:rPr lang="en-US">
                <a:cs typeface="+mn-lt"/>
              </a:rPr>
              <a:t>-This identification allowed us to develop targeted campaigns and over time has allowed to us to be more creative with identifying eligible patients at a high opportunity time</a:t>
            </a:r>
            <a:br>
              <a:rPr lang="en-US">
                <a:cs typeface="+mn-lt"/>
              </a:rPr>
            </a:br>
            <a:r>
              <a:rPr lang="en-US">
                <a:cs typeface="Calibri" panose="020F0502020204030204"/>
              </a:rPr>
              <a:t>T:  So with our data reports created, we worked closely with our partners and marketing team to develop a communication and outreach plan that we'll walk through together next.</a:t>
            </a:r>
          </a:p>
        </p:txBody>
      </p:sp>
      <p:sp>
        <p:nvSpPr>
          <p:cNvPr id="4" name="Slide Number Placeholder 3"/>
          <p:cNvSpPr>
            <a:spLocks noGrp="1"/>
          </p:cNvSpPr>
          <p:nvPr>
            <p:ph type="sldNum" sz="quarter" idx="5"/>
          </p:nvPr>
        </p:nvSpPr>
        <p:spPr/>
        <p:txBody>
          <a:bodyPr/>
          <a:lstStyle/>
          <a:p>
            <a:fld id="{AB4968D7-D2EE-8F49-BC42-3A7CE2AC977F}" type="slidenum">
              <a:rPr lang="en-US" smtClean="0"/>
              <a:t>46</a:t>
            </a:fld>
            <a:endParaRPr lang="en-US"/>
          </a:p>
        </p:txBody>
      </p:sp>
    </p:spTree>
    <p:extLst>
      <p:ext uri="{BB962C8B-B14F-4D97-AF65-F5344CB8AC3E}">
        <p14:creationId xmlns:p14="http://schemas.microsoft.com/office/powerpoint/2010/main" val="258207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  We've tried a few different systems to identify and engage patients.</a:t>
            </a:r>
          </a:p>
          <a:p>
            <a:r>
              <a:rPr lang="en-US">
                <a:cs typeface="Calibri"/>
              </a:rPr>
              <a:t>O:  This slide provides a timeline of our efforts.</a:t>
            </a:r>
          </a:p>
          <a:p>
            <a:r>
              <a:rPr lang="en-US">
                <a:cs typeface="Calibri"/>
              </a:rPr>
              <a:t>P:  </a:t>
            </a:r>
          </a:p>
          <a:p>
            <a:r>
              <a:rPr lang="en-US">
                <a:cs typeface="Calibri"/>
              </a:rPr>
              <a:t>-Through our efforts, we've been able to refer 125 patients overall to the DPP</a:t>
            </a:r>
          </a:p>
          <a:p>
            <a:r>
              <a:rPr lang="en-US">
                <a:cs typeface="Calibri"/>
              </a:rPr>
              <a:t>-We've found that the strongest referrals come at point of care, but our providers and staff needed a reminder system of which patients were eligible.</a:t>
            </a:r>
          </a:p>
          <a:p>
            <a:r>
              <a:rPr lang="en-US">
                <a:cs typeface="Calibri"/>
              </a:rPr>
              <a:t>-Conversations aren't always possible, but when they can they create the greatest patient buy in that we've observed.  (and likely also retention in the program)</a:t>
            </a:r>
          </a:p>
          <a:p>
            <a:r>
              <a:rPr lang="en-US">
                <a:cs typeface="Calibri"/>
              </a:rPr>
              <a:t>T:  So once we had a stronger way to identify and communicate with these patients, our next step was to create a smooth referral pathway.</a:t>
            </a:r>
          </a:p>
        </p:txBody>
      </p:sp>
      <p:sp>
        <p:nvSpPr>
          <p:cNvPr id="4" name="Slide Number Placeholder 3"/>
          <p:cNvSpPr>
            <a:spLocks noGrp="1"/>
          </p:cNvSpPr>
          <p:nvPr>
            <p:ph type="sldNum" sz="quarter" idx="5"/>
          </p:nvPr>
        </p:nvSpPr>
        <p:spPr/>
        <p:txBody>
          <a:bodyPr/>
          <a:lstStyle/>
          <a:p>
            <a:fld id="{AB4968D7-D2EE-8F49-BC42-3A7CE2AC977F}" type="slidenum">
              <a:rPr lang="en-US" smtClean="0"/>
              <a:t>47</a:t>
            </a:fld>
            <a:endParaRPr lang="en-US"/>
          </a:p>
        </p:txBody>
      </p:sp>
    </p:spTree>
    <p:extLst>
      <p:ext uri="{BB962C8B-B14F-4D97-AF65-F5344CB8AC3E}">
        <p14:creationId xmlns:p14="http://schemas.microsoft.com/office/powerpoint/2010/main" val="58410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  So when we first started, our referral process was manual and took a great amount of team time.</a:t>
            </a:r>
          </a:p>
          <a:p>
            <a:r>
              <a:rPr lang="en-US">
                <a:cs typeface="Calibri"/>
              </a:rPr>
              <a:t>P:  We worked to add in DPP fax information into our E H  R so that referrals can be sent directly to the CHN by a provider, as any other specialist referral would be managed.  </a:t>
            </a:r>
          </a:p>
          <a:p>
            <a:r>
              <a:rPr lang="en-US">
                <a:cs typeface="Calibri"/>
              </a:rPr>
              <a:t>We then also have the opportunity to monitor and close the loop on these referrals from our E H R.</a:t>
            </a:r>
          </a:p>
          <a:p>
            <a:r>
              <a:rPr lang="en-US">
                <a:cs typeface="Calibri"/>
              </a:rPr>
              <a:t>T:  So as we entered the second year of this program, our workflows are much more established and refined.</a:t>
            </a:r>
          </a:p>
          <a:p>
            <a:endParaRPr lang="en-US">
              <a:cs typeface="Calibri"/>
            </a:endParaRPr>
          </a:p>
        </p:txBody>
      </p:sp>
      <p:sp>
        <p:nvSpPr>
          <p:cNvPr id="4" name="Slide Number Placeholder 3"/>
          <p:cNvSpPr>
            <a:spLocks noGrp="1"/>
          </p:cNvSpPr>
          <p:nvPr>
            <p:ph type="sldNum" sz="quarter" idx="5"/>
          </p:nvPr>
        </p:nvSpPr>
        <p:spPr/>
        <p:txBody>
          <a:bodyPr/>
          <a:lstStyle/>
          <a:p>
            <a:fld id="{AB4968D7-D2EE-8F49-BC42-3A7CE2AC977F}" type="slidenum">
              <a:rPr lang="en-US" smtClean="0"/>
              <a:t>48</a:t>
            </a:fld>
            <a:endParaRPr lang="en-US"/>
          </a:p>
        </p:txBody>
      </p:sp>
    </p:spTree>
    <p:extLst>
      <p:ext uri="{BB962C8B-B14F-4D97-AF65-F5344CB8AC3E}">
        <p14:creationId xmlns:p14="http://schemas.microsoft.com/office/powerpoint/2010/main" val="3933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  The ability to identify and refer patients when they are most engaged is critical</a:t>
            </a:r>
          </a:p>
          <a:p>
            <a:r>
              <a:rPr lang="en-US" dirty="0">
                <a:cs typeface="Calibri"/>
              </a:rPr>
              <a:t>O:  This describes the current state of our referral system for DPP and the flyer we currently provide to patients about DPP.</a:t>
            </a:r>
          </a:p>
          <a:p>
            <a:r>
              <a:rPr lang="en-US" dirty="0">
                <a:cs typeface="Calibri"/>
              </a:rPr>
              <a:t>P:</a:t>
            </a:r>
          </a:p>
          <a:p>
            <a:r>
              <a:rPr lang="en-US" dirty="0">
                <a:cs typeface="Calibri"/>
              </a:rPr>
              <a:t>Chart flagging has been effective in generating referrals</a:t>
            </a:r>
          </a:p>
          <a:p>
            <a:r>
              <a:rPr lang="en-US" dirty="0">
                <a:cs typeface="Calibri"/>
              </a:rPr>
              <a:t>Patients walk away with information about the program, and have a contact mechanism to get back in touch with us if they would like to enroll.</a:t>
            </a:r>
          </a:p>
          <a:p>
            <a:r>
              <a:rPr lang="en-US" dirty="0">
                <a:cs typeface="Calibri"/>
              </a:rPr>
              <a:t>T:  While we've seen good success, we've learned a lot along the way.</a:t>
            </a:r>
          </a:p>
        </p:txBody>
      </p:sp>
      <p:sp>
        <p:nvSpPr>
          <p:cNvPr id="4" name="Slide Number Placeholder 3"/>
          <p:cNvSpPr>
            <a:spLocks noGrp="1"/>
          </p:cNvSpPr>
          <p:nvPr>
            <p:ph type="sldNum" sz="quarter" idx="5"/>
          </p:nvPr>
        </p:nvSpPr>
        <p:spPr/>
        <p:txBody>
          <a:bodyPr/>
          <a:lstStyle/>
          <a:p>
            <a:fld id="{AB4968D7-D2EE-8F49-BC42-3A7CE2AC977F}" type="slidenum">
              <a:rPr lang="en-US" smtClean="0"/>
              <a:t>49</a:t>
            </a:fld>
            <a:endParaRPr lang="en-US"/>
          </a:p>
        </p:txBody>
      </p:sp>
    </p:spTree>
    <p:extLst>
      <p:ext uri="{BB962C8B-B14F-4D97-AF65-F5344CB8AC3E}">
        <p14:creationId xmlns:p14="http://schemas.microsoft.com/office/powerpoint/2010/main" val="171617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H:  Starting the conversation about prediabetes earlier is the true success of this pilot.</a:t>
            </a:r>
          </a:p>
          <a:p>
            <a:r>
              <a:rPr lang="en-US" dirty="0" smtClean="0">
                <a:cs typeface="Calibri"/>
              </a:rPr>
              <a:t>O:  This slide outlines the challenges and opportunities provided.</a:t>
            </a:r>
          </a:p>
          <a:p>
            <a:r>
              <a:rPr lang="en-US" dirty="0" smtClean="0">
                <a:cs typeface="Calibri"/>
              </a:rPr>
              <a:t>P:  </a:t>
            </a:r>
          </a:p>
          <a:p>
            <a:r>
              <a:rPr lang="en-US" dirty="0" smtClean="0"/>
              <a:t>We've observed a consistent increase in referrals over the past several months with the changes discussed.</a:t>
            </a:r>
            <a:endParaRPr lang="en-US" dirty="0" smtClean="0">
              <a:cs typeface="Calibri"/>
            </a:endParaRPr>
          </a:p>
          <a:p>
            <a:r>
              <a:rPr lang="en-US" dirty="0" smtClean="0">
                <a:cs typeface="Calibri"/>
              </a:rPr>
              <a:t>-We've started working very closely with one practice to train staff and clinicians in more detail about DPP</a:t>
            </a:r>
          </a:p>
          <a:p>
            <a:r>
              <a:rPr lang="en-US" dirty="0" smtClean="0">
                <a:cs typeface="Calibri"/>
              </a:rPr>
              <a:t>-We anticipate direct provider/office referrals will continue to increase</a:t>
            </a:r>
          </a:p>
          <a:p>
            <a:r>
              <a:rPr lang="en-US" dirty="0" smtClean="0">
                <a:cs typeface="Calibri"/>
              </a:rPr>
              <a:t>-We are building a CHW program over the next year and we hope they will help to serve as strong patient advocates to improve referrals in the next year for our Medicaid patients.</a:t>
            </a:r>
          </a:p>
          <a:p>
            <a:endParaRPr lang="en-US" dirty="0" smtClean="0">
              <a:cs typeface="Calibri"/>
            </a:endParaRPr>
          </a:p>
          <a:p>
            <a:r>
              <a:rPr lang="en-US" dirty="0" smtClean="0">
                <a:cs typeface="Calibri"/>
              </a:rPr>
              <a:t>At this time, I'd be happy to open to any questions/feedback!</a:t>
            </a:r>
          </a:p>
          <a:p>
            <a:endParaRPr lang="en-US" dirty="0"/>
          </a:p>
        </p:txBody>
      </p:sp>
      <p:sp>
        <p:nvSpPr>
          <p:cNvPr id="4" name="Slide Number Placeholder 3"/>
          <p:cNvSpPr>
            <a:spLocks noGrp="1"/>
          </p:cNvSpPr>
          <p:nvPr>
            <p:ph type="sldNum" sz="quarter" idx="10"/>
          </p:nvPr>
        </p:nvSpPr>
        <p:spPr/>
        <p:txBody>
          <a:bodyPr/>
          <a:lstStyle/>
          <a:p>
            <a:pPr>
              <a:defRPr/>
            </a:pPr>
            <a:fld id="{F105CC13-EF4C-4AF8-AAFB-05EC5E4FB177}" type="slidenum">
              <a:rPr lang="en-US" altLang="en-US" smtClean="0"/>
              <a:pPr>
                <a:defRPr/>
              </a:pPr>
              <a:t>50</a:t>
            </a:fld>
            <a:endParaRPr lang="en-US" altLang="en-US" dirty="0"/>
          </a:p>
        </p:txBody>
      </p:sp>
    </p:spTree>
    <p:extLst>
      <p:ext uri="{BB962C8B-B14F-4D97-AF65-F5344CB8AC3E}">
        <p14:creationId xmlns:p14="http://schemas.microsoft.com/office/powerpoint/2010/main" val="77884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4968D7-D2EE-8F49-BC42-3A7CE2AC977F}" type="slidenum">
              <a:rPr lang="en-US" smtClean="0"/>
              <a:t>51</a:t>
            </a:fld>
            <a:endParaRPr lang="en-US"/>
          </a:p>
        </p:txBody>
      </p:sp>
    </p:spTree>
    <p:extLst>
      <p:ext uri="{BB962C8B-B14F-4D97-AF65-F5344CB8AC3E}">
        <p14:creationId xmlns:p14="http://schemas.microsoft.com/office/powerpoint/2010/main" val="3221156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E6A2669-CC7A-4DD2-86C4-C6E01CD6771A}" type="slidenum">
              <a:rPr lang="en-US" altLang="en-US" smtClean="0">
                <a:latin typeface="Times New Roman" panose="02020603050405020304" pitchFamily="18" charset="0"/>
              </a:rPr>
              <a:pPr/>
              <a:t>52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25280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3486DEC-1D11-4D86-9C2B-1A4A37E1F67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3F8C26B9-77D5-468F-B7A2-8C28F9E063E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hlinkClick r:id="rId3"/>
              </a:rPr>
              <a:t>https://www.surveymonkey.com/r/RQ33MBD</a:t>
            </a:r>
            <a:endParaRPr lang="en-US" dirty="0" smtClean="0"/>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smtClean="0"/>
              <a:t>Please </a:t>
            </a:r>
            <a:r>
              <a:rPr lang="en-US" altLang="en-US" dirty="0"/>
              <a:t>take the meeting evaluation and indicate availability for our </a:t>
            </a:r>
            <a:r>
              <a:rPr lang="en-US" altLang="en-US" dirty="0" smtClean="0"/>
              <a:t>March </a:t>
            </a:r>
            <a:r>
              <a:rPr lang="en-US" altLang="en-US" dirty="0"/>
              <a:t>meeting</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p>
        </p:txBody>
      </p:sp>
      <p:sp>
        <p:nvSpPr>
          <p:cNvPr id="46084" name="Slide Number Placeholder 3">
            <a:extLst>
              <a:ext uri="{FF2B5EF4-FFF2-40B4-BE49-F238E27FC236}">
                <a16:creationId xmlns:a16="http://schemas.microsoft.com/office/drawing/2014/main" id="{CC5849F4-49EB-426A-825F-506E3BD8B1C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13A1765-D1B3-41F1-85C5-B78D35F55D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62139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5B74576-3BC1-496F-869A-03800A232EF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8D61C1C-96AD-4364-A2FD-0F3E591370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7172" name="Slide Number Placeholder 3">
            <a:extLst>
              <a:ext uri="{FF2B5EF4-FFF2-40B4-BE49-F238E27FC236}">
                <a16:creationId xmlns:a16="http://schemas.microsoft.com/office/drawing/2014/main" id="{CA5E650B-138B-4DD1-913F-9A732ED00A3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0662" indent="-296408">
              <a:defRPr>
                <a:solidFill>
                  <a:schemeClr val="tx1"/>
                </a:solidFill>
                <a:latin typeface="Calibri" panose="020F0502020204030204" pitchFamily="34" charset="0"/>
                <a:ea typeface="MS PGothic" panose="020B0600070205080204" pitchFamily="34" charset="-128"/>
              </a:defRPr>
            </a:lvl2pPr>
            <a:lvl3pPr marL="1185634" indent="-237127">
              <a:defRPr>
                <a:solidFill>
                  <a:schemeClr val="tx1"/>
                </a:solidFill>
                <a:latin typeface="Calibri" panose="020F0502020204030204" pitchFamily="34" charset="0"/>
                <a:ea typeface="MS PGothic" panose="020B0600070205080204" pitchFamily="34" charset="-128"/>
              </a:defRPr>
            </a:lvl3pPr>
            <a:lvl4pPr marL="1659887" indent="-237127">
              <a:defRPr>
                <a:solidFill>
                  <a:schemeClr val="tx1"/>
                </a:solidFill>
                <a:latin typeface="Calibri" panose="020F0502020204030204" pitchFamily="34" charset="0"/>
                <a:ea typeface="MS PGothic" panose="020B0600070205080204" pitchFamily="34" charset="-128"/>
              </a:defRPr>
            </a:lvl4pPr>
            <a:lvl5pPr marL="2134141" indent="-237127">
              <a:defRPr>
                <a:solidFill>
                  <a:schemeClr val="tx1"/>
                </a:solidFill>
                <a:latin typeface="Calibri" panose="020F0502020204030204" pitchFamily="34" charset="0"/>
                <a:ea typeface="MS PGothic" panose="020B0600070205080204" pitchFamily="34" charset="-128"/>
              </a:defRPr>
            </a:lvl5pPr>
            <a:lvl6pPr marL="260839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82648"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56902"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31155" indent="-23712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E6A2669-CC7A-4DD2-86C4-C6E01CD6771A}" type="slidenum">
              <a:rPr lang="en-US" altLang="en-US" smtClean="0">
                <a:latin typeface="Times New Roman" panose="02020603050405020304" pitchFamily="18" charset="0"/>
              </a:rPr>
              <a:pPr/>
              <a:t>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823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a chronic condition isn’t listed here, doesn’t mean we don’t have something for you. For example, we’ll talk about the </a:t>
            </a:r>
            <a:r>
              <a:rPr lang="en-US" dirty="0" err="1"/>
              <a:t>EnhanceFitness</a:t>
            </a:r>
            <a:r>
              <a:rPr lang="en-US" dirty="0"/>
              <a:t> program and CDSMP, both of which are great for a variety of other chronic illnesses other than these. Another think to keep in mind, is that if you are someone without a chronic illness, some of these programs may benefit you. The DPP is a great example of that and we’ll talk about that a little later.</a:t>
            </a:r>
          </a:p>
        </p:txBody>
      </p:sp>
      <p:sp>
        <p:nvSpPr>
          <p:cNvPr id="4" name="Slide Number Placeholder 3"/>
          <p:cNvSpPr>
            <a:spLocks noGrp="1"/>
          </p:cNvSpPr>
          <p:nvPr>
            <p:ph type="sldNum" sz="quarter" idx="10"/>
          </p:nvPr>
        </p:nvSpPr>
        <p:spPr/>
        <p:txBody>
          <a:bodyPr/>
          <a:lstStyle/>
          <a:p>
            <a:fld id="{E1AA3E62-89DD-4412-81B1-AAAB641C607C}" type="slidenum">
              <a:rPr lang="en-US" smtClean="0"/>
              <a:t>4</a:t>
            </a:fld>
            <a:endParaRPr lang="en-US"/>
          </a:p>
        </p:txBody>
      </p:sp>
    </p:spTree>
    <p:extLst>
      <p:ext uri="{BB962C8B-B14F-4D97-AF65-F5344CB8AC3E}">
        <p14:creationId xmlns:p14="http://schemas.microsoft.com/office/powerpoint/2010/main" val="294072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42E213-B4ED-4694-A5F2-30537975946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C6A676D-438D-4631-9C6B-CD030804D55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1" lang="en-US" sz="1200" kern="1200" baseline="0">
              <a:solidFill>
                <a:schemeClr val="tx1"/>
              </a:solidFill>
              <a:effectLst/>
              <a:latin typeface="Times New Roman" pitchFamily="18" charset="0"/>
              <a:ea typeface="+mn-ea"/>
              <a:cs typeface="+mn-cs"/>
            </a:endParaRPr>
          </a:p>
        </p:txBody>
      </p:sp>
      <p:sp>
        <p:nvSpPr>
          <p:cNvPr id="41988" name="Slide Number Placeholder 3">
            <a:extLst>
              <a:ext uri="{FF2B5EF4-FFF2-40B4-BE49-F238E27FC236}">
                <a16:creationId xmlns:a16="http://schemas.microsoft.com/office/drawing/2014/main" id="{80B6BB56-FB68-4DCB-8431-DB3CF32F62C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6AF85F-75C1-4AC2-9301-D4610B718B4D}"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1681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42E213-B4ED-4694-A5F2-30537975946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C6A676D-438D-4631-9C6B-CD030804D55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1" lang="en-US" sz="1200" kern="1200" baseline="0">
              <a:solidFill>
                <a:schemeClr val="tx1"/>
              </a:solidFill>
              <a:effectLst/>
              <a:latin typeface="Times New Roman" pitchFamily="18" charset="0"/>
              <a:ea typeface="+mn-ea"/>
              <a:cs typeface="+mn-cs"/>
            </a:endParaRPr>
          </a:p>
        </p:txBody>
      </p:sp>
      <p:sp>
        <p:nvSpPr>
          <p:cNvPr id="41988" name="Slide Number Placeholder 3">
            <a:extLst>
              <a:ext uri="{FF2B5EF4-FFF2-40B4-BE49-F238E27FC236}">
                <a16:creationId xmlns:a16="http://schemas.microsoft.com/office/drawing/2014/main" id="{80B6BB56-FB68-4DCB-8431-DB3CF32F62C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6AF85F-75C1-4AC2-9301-D4610B718B4D}"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4922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42E213-B4ED-4694-A5F2-30537975946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C6A676D-438D-4631-9C6B-CD030804D55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1" lang="en-US" sz="1200" kern="1200" baseline="0">
              <a:solidFill>
                <a:schemeClr val="tx1"/>
              </a:solidFill>
              <a:effectLst/>
              <a:latin typeface="Times New Roman" pitchFamily="18" charset="0"/>
              <a:ea typeface="+mn-ea"/>
              <a:cs typeface="+mn-cs"/>
            </a:endParaRPr>
          </a:p>
        </p:txBody>
      </p:sp>
      <p:sp>
        <p:nvSpPr>
          <p:cNvPr id="41988" name="Slide Number Placeholder 3">
            <a:extLst>
              <a:ext uri="{FF2B5EF4-FFF2-40B4-BE49-F238E27FC236}">
                <a16:creationId xmlns:a16="http://schemas.microsoft.com/office/drawing/2014/main" id="{80B6BB56-FB68-4DCB-8431-DB3CF32F62C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6AF85F-75C1-4AC2-9301-D4610B718B4D}"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7965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42E213-B4ED-4694-A5F2-30537975946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C6A676D-438D-4631-9C6B-CD030804D55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kumimoji="1" lang="en-US" sz="1200" kern="1200" baseline="0">
              <a:solidFill>
                <a:schemeClr val="tx1"/>
              </a:solidFill>
              <a:effectLst/>
              <a:latin typeface="Times New Roman" pitchFamily="18" charset="0"/>
              <a:ea typeface="+mn-ea"/>
              <a:cs typeface="+mn-cs"/>
            </a:endParaRPr>
          </a:p>
        </p:txBody>
      </p:sp>
      <p:sp>
        <p:nvSpPr>
          <p:cNvPr id="41988" name="Slide Number Placeholder 3">
            <a:extLst>
              <a:ext uri="{FF2B5EF4-FFF2-40B4-BE49-F238E27FC236}">
                <a16:creationId xmlns:a16="http://schemas.microsoft.com/office/drawing/2014/main" id="{80B6BB56-FB68-4DCB-8431-DB3CF32F62C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6AF85F-75C1-4AC2-9301-D4610B718B4D}"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4027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42E213-B4ED-4694-A5F2-30537975946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C6A676D-438D-4631-9C6B-CD030804D55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kumimoji="1" lang="en-US" sz="1200" kern="1200" baseline="0">
              <a:solidFill>
                <a:schemeClr val="tx1"/>
              </a:solidFill>
              <a:effectLst/>
              <a:latin typeface="Times New Roman" pitchFamily="18" charset="0"/>
              <a:ea typeface="+mn-ea"/>
              <a:cs typeface="+mn-cs"/>
            </a:endParaRPr>
          </a:p>
        </p:txBody>
      </p:sp>
      <p:sp>
        <p:nvSpPr>
          <p:cNvPr id="41988" name="Slide Number Placeholder 3">
            <a:extLst>
              <a:ext uri="{FF2B5EF4-FFF2-40B4-BE49-F238E27FC236}">
                <a16:creationId xmlns:a16="http://schemas.microsoft.com/office/drawing/2014/main" id="{80B6BB56-FB68-4DCB-8431-DB3CF32F62CC}"/>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6AF85F-75C1-4AC2-9301-D4610B718B4D}"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4322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42E213-B4ED-4694-A5F2-30537975946C}"/>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C6A676D-438D-4631-9C6B-CD030804D55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kumimoji="1" lang="en-US" sz="1200" kern="1200" baseline="0">
              <a:solidFill>
                <a:schemeClr val="tx1"/>
              </a:solidFill>
              <a:effectLst/>
              <a:latin typeface="Times New Roman" pitchFamily="18" charset="0"/>
              <a:ea typeface="+mn-ea"/>
              <a:cs typeface="+mn-cs"/>
            </a:endParaRPr>
          </a:p>
        </p:txBody>
      </p:sp>
      <p:sp>
        <p:nvSpPr>
          <p:cNvPr id="41988" name="Slide Number Placeholder 3">
            <a:extLst>
              <a:ext uri="{FF2B5EF4-FFF2-40B4-BE49-F238E27FC236}">
                <a16:creationId xmlns:a16="http://schemas.microsoft.com/office/drawing/2014/main" id="{80B6BB56-FB68-4DCB-8431-DB3CF32F62CC}"/>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D6AF85F-75C1-4AC2-9301-D4610B718B4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0147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3BEB26-ACEF-418A-A23E-5A136F66DE03}"/>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80AAE21A-EF75-4BEE-BE65-D13B9751A6A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2F7EC0F-5AB7-46E4-82F5-7255B5C0D18A}"/>
              </a:ext>
            </a:extLst>
          </p:cNvPr>
          <p:cNvSpPr>
            <a:spLocks noGrp="1"/>
          </p:cNvSpPr>
          <p:nvPr>
            <p:ph type="sldNum" sz="quarter" idx="12"/>
          </p:nvPr>
        </p:nvSpPr>
        <p:spPr/>
        <p:txBody>
          <a:bodyPr/>
          <a:lstStyle>
            <a:lvl1pPr>
              <a:defRPr/>
            </a:lvl1pPr>
          </a:lstStyle>
          <a:p>
            <a:pPr>
              <a:defRPr/>
            </a:pPr>
            <a:fld id="{4B087379-A380-497A-851E-6261F4DB4839}" type="slidenum">
              <a:rPr lang="en-US" altLang="en-US"/>
              <a:pPr>
                <a:defRPr/>
              </a:pPr>
              <a:t>‹#›</a:t>
            </a:fld>
            <a:endParaRPr lang="en-US" altLang="en-US" dirty="0"/>
          </a:p>
        </p:txBody>
      </p:sp>
    </p:spTree>
    <p:extLst>
      <p:ext uri="{BB962C8B-B14F-4D97-AF65-F5344CB8AC3E}">
        <p14:creationId xmlns:p14="http://schemas.microsoft.com/office/powerpoint/2010/main" val="150515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F0F10-5F1E-48B2-B8FA-B016180CA65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502E245-2DBE-4647-A949-CF9389122A7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FB7DE59-CB1F-431D-B176-735084A04D2E}"/>
              </a:ext>
            </a:extLst>
          </p:cNvPr>
          <p:cNvSpPr>
            <a:spLocks noGrp="1"/>
          </p:cNvSpPr>
          <p:nvPr>
            <p:ph type="sldNum" sz="quarter" idx="12"/>
          </p:nvPr>
        </p:nvSpPr>
        <p:spPr/>
        <p:txBody>
          <a:bodyPr/>
          <a:lstStyle>
            <a:lvl1pPr>
              <a:defRPr/>
            </a:lvl1pPr>
          </a:lstStyle>
          <a:p>
            <a:pPr>
              <a:defRPr/>
            </a:pPr>
            <a:fld id="{2A824650-A5CA-4524-943C-D4B8D33D08A2}" type="slidenum">
              <a:rPr lang="en-US" altLang="en-US"/>
              <a:pPr>
                <a:defRPr/>
              </a:pPr>
              <a:t>‹#›</a:t>
            </a:fld>
            <a:endParaRPr lang="en-US" altLang="en-US" dirty="0"/>
          </a:p>
        </p:txBody>
      </p:sp>
    </p:spTree>
    <p:extLst>
      <p:ext uri="{BB962C8B-B14F-4D97-AF65-F5344CB8AC3E}">
        <p14:creationId xmlns:p14="http://schemas.microsoft.com/office/powerpoint/2010/main" val="14643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3E0BD-9695-46CD-8993-04DA5CD834BB}"/>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9294F5B-8959-4A6C-B334-7F8EFE2D15B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AA902F3-6404-4944-8F23-A4A5668B30A9}"/>
              </a:ext>
            </a:extLst>
          </p:cNvPr>
          <p:cNvSpPr>
            <a:spLocks noGrp="1"/>
          </p:cNvSpPr>
          <p:nvPr>
            <p:ph type="sldNum" sz="quarter" idx="12"/>
          </p:nvPr>
        </p:nvSpPr>
        <p:spPr/>
        <p:txBody>
          <a:bodyPr/>
          <a:lstStyle>
            <a:lvl1pPr>
              <a:defRPr/>
            </a:lvl1pPr>
          </a:lstStyle>
          <a:p>
            <a:pPr>
              <a:defRPr/>
            </a:pPr>
            <a:fld id="{65CE5BD2-842A-480B-A6CF-263ACE3B9033}" type="slidenum">
              <a:rPr lang="en-US" altLang="en-US"/>
              <a:pPr>
                <a:defRPr/>
              </a:pPr>
              <a:t>‹#›</a:t>
            </a:fld>
            <a:endParaRPr lang="en-US" altLang="en-US" dirty="0"/>
          </a:p>
        </p:txBody>
      </p:sp>
    </p:spTree>
    <p:extLst>
      <p:ext uri="{BB962C8B-B14F-4D97-AF65-F5344CB8AC3E}">
        <p14:creationId xmlns:p14="http://schemas.microsoft.com/office/powerpoint/2010/main" val="178577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451183" y="2710929"/>
            <a:ext cx="8155124" cy="1177550"/>
          </a:xfrm>
        </p:spPr>
        <p:txBody>
          <a:bodyPr anchor="b">
            <a:normAutofit/>
          </a:bodyPr>
          <a:lstStyle>
            <a:lvl1pPr algn="l">
              <a:defRPr sz="405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451183" y="4266996"/>
            <a:ext cx="8155124" cy="1006120"/>
          </a:xfrm>
        </p:spPr>
        <p:txBody>
          <a:bodyPr/>
          <a:lstStyle>
            <a:lvl1pPr marL="0" marR="0" indent="0" algn="l" defTabSz="685863" rtl="0" eaLnBrk="1" fontAlgn="auto" latinLnBrk="0" hangingPunct="1">
              <a:lnSpc>
                <a:spcPct val="120000"/>
              </a:lnSpc>
              <a:spcBef>
                <a:spcPts val="0"/>
              </a:spcBef>
              <a:spcAft>
                <a:spcPts val="0"/>
              </a:spcAft>
              <a:buClrTx/>
              <a:buSzTx/>
              <a:buFont typeface="Arial" panose="020B0604020202020204" pitchFamily="34" charset="0"/>
              <a:buNone/>
              <a:tabLst/>
              <a:defRPr lang="en-US" sz="1800" b="0" kern="1200" dirty="0">
                <a:solidFill>
                  <a:schemeClr val="tx1"/>
                </a:solidFill>
                <a:latin typeface="+mn-lt"/>
                <a:ea typeface="+mn-ea"/>
                <a:cs typeface="+mn-cs"/>
              </a:defRPr>
            </a:lvl1pPr>
            <a:lvl2pPr marL="342931" indent="0" algn="ctr">
              <a:buNone/>
              <a:defRPr sz="1501"/>
            </a:lvl2pPr>
            <a:lvl3pPr marL="685863" indent="0" algn="ctr">
              <a:buNone/>
              <a:defRPr sz="1351"/>
            </a:lvl3pPr>
            <a:lvl4pPr marL="1028794" indent="0" algn="ctr">
              <a:buNone/>
              <a:defRPr sz="1200"/>
            </a:lvl4pPr>
            <a:lvl5pPr marL="1371725" indent="0" algn="ctr">
              <a:buNone/>
              <a:defRPr sz="1200"/>
            </a:lvl5pPr>
            <a:lvl6pPr marL="1714657" indent="0" algn="ctr">
              <a:buNone/>
              <a:defRPr sz="1200"/>
            </a:lvl6pPr>
            <a:lvl7pPr marL="2057587" indent="0" algn="ctr">
              <a:buNone/>
              <a:defRPr sz="1200"/>
            </a:lvl7pPr>
            <a:lvl8pPr marL="2400519" indent="0" algn="ctr">
              <a:buNone/>
              <a:defRPr sz="1200"/>
            </a:lvl8pPr>
            <a:lvl9pPr marL="2743450" indent="0" algn="ctr">
              <a:buNone/>
              <a:defRPr sz="12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9144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2667005" y="921308"/>
            <a:ext cx="3809990" cy="1411106"/>
          </a:xfrm>
          <a:prstGeom prst="rect">
            <a:avLst/>
          </a:prstGeom>
        </p:spPr>
      </p:pic>
      <p:sp>
        <p:nvSpPr>
          <p:cNvPr id="12" name="Rectangle 11"/>
          <p:cNvSpPr/>
          <p:nvPr userDrawn="1"/>
        </p:nvSpPr>
        <p:spPr>
          <a:xfrm>
            <a:off x="2405952"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9144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9144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85675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25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623887" y="1709740"/>
            <a:ext cx="7886701" cy="2852737"/>
          </a:xfrm>
        </p:spPr>
        <p:txBody>
          <a:bodyPr anchor="b"/>
          <a:lstStyle>
            <a:lvl1pPr>
              <a:defRPr sz="45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623887" y="4589465"/>
            <a:ext cx="7886701" cy="1500187"/>
          </a:xfrm>
        </p:spPr>
        <p:txBody>
          <a:bodyPr/>
          <a:lstStyle>
            <a:lvl1pPr marL="0" indent="0">
              <a:buNone/>
              <a:defRPr sz="1800">
                <a:solidFill>
                  <a:schemeClr val="tx1">
                    <a:tint val="75000"/>
                  </a:schemeClr>
                </a:solidFill>
              </a:defRPr>
            </a:lvl1pPr>
            <a:lvl2pPr marL="342931" indent="0">
              <a:buNone/>
              <a:defRPr sz="1501">
                <a:solidFill>
                  <a:schemeClr val="tx1">
                    <a:tint val="75000"/>
                  </a:schemeClr>
                </a:solidFill>
              </a:defRPr>
            </a:lvl2pPr>
            <a:lvl3pPr marL="685863" indent="0">
              <a:buNone/>
              <a:defRPr sz="1351">
                <a:solidFill>
                  <a:schemeClr val="tx1">
                    <a:tint val="75000"/>
                  </a:schemeClr>
                </a:solidFill>
              </a:defRPr>
            </a:lvl3pPr>
            <a:lvl4pPr marL="1028794" indent="0">
              <a:buNone/>
              <a:defRPr sz="1200">
                <a:solidFill>
                  <a:schemeClr val="tx1">
                    <a:tint val="75000"/>
                  </a:schemeClr>
                </a:solidFill>
              </a:defRPr>
            </a:lvl4pPr>
            <a:lvl5pPr marL="1371725" indent="0">
              <a:buNone/>
              <a:defRPr sz="1200">
                <a:solidFill>
                  <a:schemeClr val="tx1">
                    <a:tint val="75000"/>
                  </a:schemeClr>
                </a:solidFill>
              </a:defRPr>
            </a:lvl5pPr>
            <a:lvl6pPr marL="1714657" indent="0">
              <a:buNone/>
              <a:defRPr sz="1200">
                <a:solidFill>
                  <a:schemeClr val="tx1">
                    <a:tint val="75000"/>
                  </a:schemeClr>
                </a:solidFill>
              </a:defRPr>
            </a:lvl6pPr>
            <a:lvl7pPr marL="2057587" indent="0">
              <a:buNone/>
              <a:defRPr sz="1200">
                <a:solidFill>
                  <a:schemeClr val="tx1">
                    <a:tint val="75000"/>
                  </a:schemeClr>
                </a:solidFill>
              </a:defRPr>
            </a:lvl7pPr>
            <a:lvl8pPr marL="2400519" indent="0">
              <a:buNone/>
              <a:defRPr sz="1200">
                <a:solidFill>
                  <a:schemeClr val="tx1">
                    <a:tint val="75000"/>
                  </a:schemeClr>
                </a:solidFill>
              </a:defRPr>
            </a:lvl8pPr>
            <a:lvl9pPr marL="274345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1961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4629152"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71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629841" y="641683"/>
            <a:ext cx="78867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629843" y="1681164"/>
            <a:ext cx="3868341" cy="823912"/>
          </a:xfrm>
        </p:spPr>
        <p:txBody>
          <a:bodyPr anchor="b"/>
          <a:lstStyle>
            <a:lvl1pPr marL="0" indent="0">
              <a:buNone/>
              <a:defRPr sz="1800" b="1"/>
            </a:lvl1pPr>
            <a:lvl2pPr marL="342931" indent="0">
              <a:buNone/>
              <a:defRPr sz="1501" b="1"/>
            </a:lvl2pPr>
            <a:lvl3pPr marL="685863" indent="0">
              <a:buNone/>
              <a:defRPr sz="1351" b="1"/>
            </a:lvl3pPr>
            <a:lvl4pPr marL="1028794" indent="0">
              <a:buNone/>
              <a:defRPr sz="1200" b="1"/>
            </a:lvl4pPr>
            <a:lvl5pPr marL="1371725" indent="0">
              <a:buNone/>
              <a:defRPr sz="1200" b="1"/>
            </a:lvl5pPr>
            <a:lvl6pPr marL="1714657" indent="0">
              <a:buNone/>
              <a:defRPr sz="1200" b="1"/>
            </a:lvl6pPr>
            <a:lvl7pPr marL="2057587" indent="0">
              <a:buNone/>
              <a:defRPr sz="1200" b="1"/>
            </a:lvl7pPr>
            <a:lvl8pPr marL="2400519" indent="0">
              <a:buNone/>
              <a:defRPr sz="1200" b="1"/>
            </a:lvl8pPr>
            <a:lvl9pPr marL="274345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629843" y="2505075"/>
            <a:ext cx="386834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4629152" y="1681164"/>
            <a:ext cx="3887390" cy="823912"/>
          </a:xfrm>
        </p:spPr>
        <p:txBody>
          <a:bodyPr anchor="b"/>
          <a:lstStyle>
            <a:lvl1pPr marL="0" indent="0">
              <a:buNone/>
              <a:defRPr sz="1800" b="1"/>
            </a:lvl1pPr>
            <a:lvl2pPr marL="342931" indent="0">
              <a:buNone/>
              <a:defRPr sz="1501" b="1"/>
            </a:lvl2pPr>
            <a:lvl3pPr marL="685863" indent="0">
              <a:buNone/>
              <a:defRPr sz="1351" b="1"/>
            </a:lvl3pPr>
            <a:lvl4pPr marL="1028794" indent="0">
              <a:buNone/>
              <a:defRPr sz="1200" b="1"/>
            </a:lvl4pPr>
            <a:lvl5pPr marL="1371725" indent="0">
              <a:buNone/>
              <a:defRPr sz="1200" b="1"/>
            </a:lvl5pPr>
            <a:lvl6pPr marL="1714657" indent="0">
              <a:buNone/>
              <a:defRPr sz="1200" b="1"/>
            </a:lvl6pPr>
            <a:lvl7pPr marL="2057587" indent="0">
              <a:buNone/>
              <a:defRPr sz="1200" b="1"/>
            </a:lvl7pPr>
            <a:lvl8pPr marL="2400519" indent="0">
              <a:buNone/>
              <a:defRPr sz="1200" b="1"/>
            </a:lvl8pPr>
            <a:lvl9pPr marL="274345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4629152" y="2505075"/>
            <a:ext cx="388739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793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804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37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629842" y="641684"/>
            <a:ext cx="2949178" cy="1415716"/>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3887391" y="987427"/>
            <a:ext cx="4629151" cy="4873625"/>
          </a:xfrm>
        </p:spPr>
        <p:txBody>
          <a:bodyPr/>
          <a:lstStyle>
            <a:lvl1pPr>
              <a:defRPr sz="2400"/>
            </a:lvl1pPr>
            <a:lvl2pPr>
              <a:defRPr sz="2101"/>
            </a:lvl2pPr>
            <a:lvl3pPr>
              <a:defRPr sz="1800"/>
            </a:lvl3pPr>
            <a:lvl4pPr>
              <a:defRPr sz="1501"/>
            </a:lvl4pPr>
            <a:lvl5pPr>
              <a:defRPr sz="150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629842" y="2057400"/>
            <a:ext cx="2949178" cy="3811588"/>
          </a:xfrm>
        </p:spPr>
        <p:txBody>
          <a:bodyPr/>
          <a:lstStyle>
            <a:lvl1pPr marL="0" indent="0">
              <a:buNone/>
              <a:defRPr sz="1200"/>
            </a:lvl1pPr>
            <a:lvl2pPr marL="342931" indent="0">
              <a:buNone/>
              <a:defRPr sz="1049"/>
            </a:lvl2pPr>
            <a:lvl3pPr marL="685863" indent="0">
              <a:buNone/>
              <a:defRPr sz="901"/>
            </a:lvl3pPr>
            <a:lvl4pPr marL="1028794" indent="0">
              <a:buNone/>
              <a:defRPr sz="751"/>
            </a:lvl4pPr>
            <a:lvl5pPr marL="1371725" indent="0">
              <a:buNone/>
              <a:defRPr sz="751"/>
            </a:lvl5pPr>
            <a:lvl6pPr marL="1714657" indent="0">
              <a:buNone/>
              <a:defRPr sz="751"/>
            </a:lvl6pPr>
            <a:lvl7pPr marL="2057587" indent="0">
              <a:buNone/>
              <a:defRPr sz="751"/>
            </a:lvl7pPr>
            <a:lvl8pPr marL="2400519" indent="0">
              <a:buNone/>
              <a:defRPr sz="751"/>
            </a:lvl8pPr>
            <a:lvl9pPr marL="2743450" indent="0">
              <a:buNone/>
              <a:defRPr sz="751"/>
            </a:lvl9pPr>
          </a:lstStyle>
          <a:p>
            <a:pPr lvl="0"/>
            <a:r>
              <a:rPr lang="en-US"/>
              <a:t>Edit Master text styles</a:t>
            </a:r>
          </a:p>
        </p:txBody>
      </p:sp>
    </p:spTree>
    <p:extLst>
      <p:ext uri="{BB962C8B-B14F-4D97-AF65-F5344CB8AC3E}">
        <p14:creationId xmlns:p14="http://schemas.microsoft.com/office/powerpoint/2010/main" val="88974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CFCAC-9C7E-4948-A5BC-7342FF17A63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BE03E04-35F6-4D24-B5BF-9EF2FB6281C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0F0F2B5-3549-4EF6-8766-0EE5512D9C58}"/>
              </a:ext>
            </a:extLst>
          </p:cNvPr>
          <p:cNvSpPr>
            <a:spLocks noGrp="1"/>
          </p:cNvSpPr>
          <p:nvPr>
            <p:ph type="sldNum" sz="quarter" idx="12"/>
          </p:nvPr>
        </p:nvSpPr>
        <p:spPr/>
        <p:txBody>
          <a:bodyPr/>
          <a:lstStyle>
            <a:lvl1pPr>
              <a:defRPr/>
            </a:lvl1pPr>
          </a:lstStyle>
          <a:p>
            <a:pPr>
              <a:defRPr/>
            </a:pPr>
            <a:fld id="{613383DA-3AA6-47FB-8549-F4CE4AC2E2FB}" type="slidenum">
              <a:rPr lang="en-US" altLang="en-US"/>
              <a:pPr>
                <a:defRPr/>
              </a:pPr>
              <a:t>‹#›</a:t>
            </a:fld>
            <a:endParaRPr lang="en-US" altLang="en-US" dirty="0"/>
          </a:p>
        </p:txBody>
      </p:sp>
    </p:spTree>
    <p:extLst>
      <p:ext uri="{BB962C8B-B14F-4D97-AF65-F5344CB8AC3E}">
        <p14:creationId xmlns:p14="http://schemas.microsoft.com/office/powerpoint/2010/main" val="990112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3038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9" y="0"/>
            <a:ext cx="4762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731520"/>
            <a:ext cx="2400300" cy="2148839"/>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751" y="807480"/>
            <a:ext cx="5300103"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a:xfrm>
            <a:off x="349251" y="6395145"/>
            <a:ext cx="1963738" cy="365125"/>
          </a:xfrm>
        </p:spPr>
        <p:txBody>
          <a:bodyPr/>
          <a:lstStyle>
            <a:lvl1pPr algn="l">
              <a:defRPr/>
            </a:lvl1pPr>
          </a:lstStyle>
          <a:p>
            <a:pPr>
              <a:defRPr/>
            </a:pPr>
            <a:fld id="{99252F06-D974-4759-ACE9-A161C6DF30CD}" type="datetime1">
              <a:rPr lang="en-US"/>
              <a:pPr>
                <a:defRPr/>
              </a:pPr>
              <a:t>12/6/2022</a:t>
            </a:fld>
            <a:endParaRPr lang="en-US" dirty="0"/>
          </a:p>
        </p:txBody>
      </p:sp>
      <p:sp>
        <p:nvSpPr>
          <p:cNvPr id="8" name="Footer Placeholder 5"/>
          <p:cNvSpPr>
            <a:spLocks noGrp="1"/>
          </p:cNvSpPr>
          <p:nvPr>
            <p:ph type="ftr" sz="quarter" idx="11"/>
          </p:nvPr>
        </p:nvSpPr>
        <p:spPr>
          <a:xfrm>
            <a:off x="3146470" y="6363575"/>
            <a:ext cx="4880288" cy="365125"/>
          </a:xfrm>
        </p:spPr>
        <p:txBody>
          <a:bodyPr/>
          <a:lstStyle>
            <a:lvl1pPr algn="l">
              <a:defRPr>
                <a:solidFill>
                  <a:schemeClr val="tx2"/>
                </a:solidFill>
              </a:defRPr>
            </a:lvl1pPr>
          </a:lstStyle>
          <a:p>
            <a:pPr>
              <a:defRPr/>
            </a:pPr>
            <a:endParaRPr lang="en-US" dirty="0"/>
          </a:p>
        </p:txBody>
      </p:sp>
      <p:sp>
        <p:nvSpPr>
          <p:cNvPr id="9" name="Slide Number Placeholder 6"/>
          <p:cNvSpPr>
            <a:spLocks noGrp="1"/>
          </p:cNvSpPr>
          <p:nvPr>
            <p:ph type="sldNum" sz="quarter" idx="12"/>
          </p:nvPr>
        </p:nvSpPr>
        <p:spPr>
          <a:xfrm>
            <a:off x="8146691" y="6363574"/>
            <a:ext cx="614163"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dirty="0"/>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7206539" y="130148"/>
            <a:ext cx="18288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32346" y="641684"/>
            <a:ext cx="8855243"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14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DEFD7D-923E-4BC1-A6B5-4D4E1B93A07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81FDEA5-209F-41E8-82CC-832CACBF88E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298D30B-B224-4222-8EFF-5BD1DB35A6B5}"/>
              </a:ext>
            </a:extLst>
          </p:cNvPr>
          <p:cNvSpPr>
            <a:spLocks noGrp="1"/>
          </p:cNvSpPr>
          <p:nvPr>
            <p:ph type="sldNum" sz="quarter" idx="12"/>
          </p:nvPr>
        </p:nvSpPr>
        <p:spPr/>
        <p:txBody>
          <a:bodyPr/>
          <a:lstStyle>
            <a:lvl1pPr>
              <a:defRPr/>
            </a:lvl1pPr>
          </a:lstStyle>
          <a:p>
            <a:pPr>
              <a:defRPr/>
            </a:pPr>
            <a:fld id="{50E84B49-4EF7-4CA6-A3B8-2EB78AD51CDB}" type="slidenum">
              <a:rPr lang="en-US" altLang="en-US"/>
              <a:pPr>
                <a:defRPr/>
              </a:pPr>
              <a:t>‹#›</a:t>
            </a:fld>
            <a:endParaRPr lang="en-US" altLang="en-US" dirty="0"/>
          </a:p>
        </p:txBody>
      </p:sp>
    </p:spTree>
    <p:extLst>
      <p:ext uri="{BB962C8B-B14F-4D97-AF65-F5344CB8AC3E}">
        <p14:creationId xmlns:p14="http://schemas.microsoft.com/office/powerpoint/2010/main" val="273083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BC24A4-D70B-413A-BF14-8B22C5137DF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EB993EB4-38B5-4D76-9214-758336C7E83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BCAC3A6-9900-4A9D-A1E9-B8B231738530}"/>
              </a:ext>
            </a:extLst>
          </p:cNvPr>
          <p:cNvSpPr>
            <a:spLocks noGrp="1"/>
          </p:cNvSpPr>
          <p:nvPr>
            <p:ph type="sldNum" sz="quarter" idx="12"/>
          </p:nvPr>
        </p:nvSpPr>
        <p:spPr/>
        <p:txBody>
          <a:bodyPr/>
          <a:lstStyle>
            <a:lvl1pPr>
              <a:defRPr/>
            </a:lvl1pPr>
          </a:lstStyle>
          <a:p>
            <a:pPr>
              <a:defRPr/>
            </a:pPr>
            <a:fld id="{F6D45021-0D5A-4FED-A8C5-798007AC56B6}" type="slidenum">
              <a:rPr lang="en-US" altLang="en-US"/>
              <a:pPr>
                <a:defRPr/>
              </a:pPr>
              <a:t>‹#›</a:t>
            </a:fld>
            <a:endParaRPr lang="en-US" altLang="en-US" dirty="0"/>
          </a:p>
        </p:txBody>
      </p:sp>
    </p:spTree>
    <p:extLst>
      <p:ext uri="{BB962C8B-B14F-4D97-AF65-F5344CB8AC3E}">
        <p14:creationId xmlns:p14="http://schemas.microsoft.com/office/powerpoint/2010/main" val="134773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62FDCD-5BAE-4715-BD76-D3633147694A}"/>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3EC37178-75BD-432A-B20E-32DFFCE16B7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129E78E-BDB8-4AB6-AD40-8EBA38DDEC9B}"/>
              </a:ext>
            </a:extLst>
          </p:cNvPr>
          <p:cNvSpPr>
            <a:spLocks noGrp="1"/>
          </p:cNvSpPr>
          <p:nvPr>
            <p:ph type="sldNum" sz="quarter" idx="12"/>
          </p:nvPr>
        </p:nvSpPr>
        <p:spPr/>
        <p:txBody>
          <a:bodyPr/>
          <a:lstStyle>
            <a:lvl1pPr>
              <a:defRPr/>
            </a:lvl1pPr>
          </a:lstStyle>
          <a:p>
            <a:pPr>
              <a:defRPr/>
            </a:pPr>
            <a:fld id="{A65C4B1A-AD99-4CC1-8CBC-9E59EA1CD5FF}" type="slidenum">
              <a:rPr lang="en-US" altLang="en-US"/>
              <a:pPr>
                <a:defRPr/>
              </a:pPr>
              <a:t>‹#›</a:t>
            </a:fld>
            <a:endParaRPr lang="en-US" altLang="en-US" dirty="0"/>
          </a:p>
        </p:txBody>
      </p:sp>
    </p:spTree>
    <p:extLst>
      <p:ext uri="{BB962C8B-B14F-4D97-AF65-F5344CB8AC3E}">
        <p14:creationId xmlns:p14="http://schemas.microsoft.com/office/powerpoint/2010/main" val="129763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DF1626-6DAB-4037-A625-6979AB3E9400}"/>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5845CDC5-EA50-4C58-BAA9-D1E8A8C86BA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11D6A87-07DF-4D46-8935-CF011E1512F7}"/>
              </a:ext>
            </a:extLst>
          </p:cNvPr>
          <p:cNvSpPr>
            <a:spLocks noGrp="1"/>
          </p:cNvSpPr>
          <p:nvPr>
            <p:ph type="sldNum" sz="quarter" idx="12"/>
          </p:nvPr>
        </p:nvSpPr>
        <p:spPr/>
        <p:txBody>
          <a:bodyPr/>
          <a:lstStyle>
            <a:lvl1pPr>
              <a:defRPr/>
            </a:lvl1pPr>
          </a:lstStyle>
          <a:p>
            <a:pPr>
              <a:defRPr/>
            </a:pPr>
            <a:fld id="{4BE12A60-4003-467C-A2CC-CA825D19E9D1}" type="slidenum">
              <a:rPr lang="en-US" altLang="en-US"/>
              <a:pPr>
                <a:defRPr/>
              </a:pPr>
              <a:t>‹#›</a:t>
            </a:fld>
            <a:endParaRPr lang="en-US" altLang="en-US" dirty="0"/>
          </a:p>
        </p:txBody>
      </p:sp>
    </p:spTree>
    <p:extLst>
      <p:ext uri="{BB962C8B-B14F-4D97-AF65-F5344CB8AC3E}">
        <p14:creationId xmlns:p14="http://schemas.microsoft.com/office/powerpoint/2010/main" val="360077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D89567-6149-4341-A74B-6A6D5A7EFEA1}"/>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39595630-5683-4B85-9860-835A827E9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9D5AB11-D8A2-48E0-8BC4-A22BB520D33A}"/>
              </a:ext>
            </a:extLst>
          </p:cNvPr>
          <p:cNvSpPr>
            <a:spLocks noGrp="1"/>
          </p:cNvSpPr>
          <p:nvPr>
            <p:ph type="sldNum" sz="quarter" idx="12"/>
          </p:nvPr>
        </p:nvSpPr>
        <p:spPr/>
        <p:txBody>
          <a:bodyPr/>
          <a:lstStyle>
            <a:lvl1pPr>
              <a:defRPr/>
            </a:lvl1pPr>
          </a:lstStyle>
          <a:p>
            <a:pPr>
              <a:defRPr/>
            </a:pPr>
            <a:fld id="{BA1A6A3B-4597-4DBF-B694-86C41FF01808}" type="slidenum">
              <a:rPr lang="en-US" altLang="en-US"/>
              <a:pPr>
                <a:defRPr/>
              </a:pPr>
              <a:t>‹#›</a:t>
            </a:fld>
            <a:endParaRPr lang="en-US" altLang="en-US" dirty="0"/>
          </a:p>
        </p:txBody>
      </p:sp>
    </p:spTree>
    <p:extLst>
      <p:ext uri="{BB962C8B-B14F-4D97-AF65-F5344CB8AC3E}">
        <p14:creationId xmlns:p14="http://schemas.microsoft.com/office/powerpoint/2010/main" val="13979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D871AE7-7D65-4AC7-81DA-D4ADF4195DD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D5D91D7D-BD4E-4325-9DF8-2AA8BD73DE0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8362326-B0AD-43D8-A10C-1D75DCC1A8DE}"/>
              </a:ext>
            </a:extLst>
          </p:cNvPr>
          <p:cNvSpPr>
            <a:spLocks noGrp="1"/>
          </p:cNvSpPr>
          <p:nvPr>
            <p:ph type="sldNum" sz="quarter" idx="12"/>
          </p:nvPr>
        </p:nvSpPr>
        <p:spPr/>
        <p:txBody>
          <a:bodyPr/>
          <a:lstStyle>
            <a:lvl1pPr>
              <a:defRPr/>
            </a:lvl1pPr>
          </a:lstStyle>
          <a:p>
            <a:pPr>
              <a:defRPr/>
            </a:pPr>
            <a:fld id="{A325E3DF-FD6D-46FB-99AB-F746A4AF7F9F}" type="slidenum">
              <a:rPr lang="en-US" altLang="en-US"/>
              <a:pPr>
                <a:defRPr/>
              </a:pPr>
              <a:t>‹#›</a:t>
            </a:fld>
            <a:endParaRPr lang="en-US" altLang="en-US" dirty="0"/>
          </a:p>
        </p:txBody>
      </p:sp>
    </p:spTree>
    <p:extLst>
      <p:ext uri="{BB962C8B-B14F-4D97-AF65-F5344CB8AC3E}">
        <p14:creationId xmlns:p14="http://schemas.microsoft.com/office/powerpoint/2010/main" val="153998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159F5EA3-38DA-4105-BF5D-248148F31E99}"/>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9FBE25DA-7F38-41BD-AAEC-D9029A5A860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A9A7039-A692-4C6C-A6A3-5353A6124841}"/>
              </a:ext>
            </a:extLst>
          </p:cNvPr>
          <p:cNvSpPr>
            <a:spLocks noGrp="1"/>
          </p:cNvSpPr>
          <p:nvPr>
            <p:ph type="sldNum" sz="quarter" idx="12"/>
          </p:nvPr>
        </p:nvSpPr>
        <p:spPr/>
        <p:txBody>
          <a:bodyPr/>
          <a:lstStyle>
            <a:lvl1pPr>
              <a:defRPr/>
            </a:lvl1pPr>
          </a:lstStyle>
          <a:p>
            <a:pPr>
              <a:defRPr/>
            </a:pPr>
            <a:fld id="{94F571CE-B71A-4268-AA40-537C950B8F75}" type="slidenum">
              <a:rPr lang="en-US" altLang="en-US"/>
              <a:pPr>
                <a:defRPr/>
              </a:pPr>
              <a:t>‹#›</a:t>
            </a:fld>
            <a:endParaRPr lang="en-US" altLang="en-US" dirty="0"/>
          </a:p>
        </p:txBody>
      </p:sp>
    </p:spTree>
    <p:extLst>
      <p:ext uri="{BB962C8B-B14F-4D97-AF65-F5344CB8AC3E}">
        <p14:creationId xmlns:p14="http://schemas.microsoft.com/office/powerpoint/2010/main" val="412298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C88E05-FD05-456D-AD47-52B324962D4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802504-1312-45B8-A665-85B414EBFBF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6B6695-8EF7-4A5A-8FB7-1D1D9A0743E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A2B21378-8412-47EE-B02C-973F626D3C7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301C015-C1C7-4F4F-8A7E-ACBDC26E4C8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D517C28-6A69-4457-AF8B-83576400090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3"/>
            <a:ext cx="9144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628650" y="641685"/>
            <a:ext cx="78867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628650" y="1825625"/>
            <a:ext cx="78867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901">
                <a:solidFill>
                  <a:schemeClr val="tx1">
                    <a:tint val="75000"/>
                  </a:schemeClr>
                </a:solidFill>
              </a:defRPr>
            </a:lvl1pPr>
          </a:lstStyle>
          <a:p>
            <a:fld id="{52DBE217-D37F-3B46-A238-743F9246B98D}" type="datetime1">
              <a:rPr lang="en-US" smtClean="0"/>
              <a:t>12/6/2022</a:t>
            </a:fld>
            <a:endParaRPr lang="en-US" dirty="0"/>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3028952" y="6356352"/>
            <a:ext cx="3086101" cy="365125"/>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6457952" y="6356352"/>
            <a:ext cx="2057400" cy="365125"/>
          </a:xfrm>
          <a:prstGeom prst="rect">
            <a:avLst/>
          </a:prstGeom>
        </p:spPr>
        <p:txBody>
          <a:bodyPr vert="horz" lIns="91440" tIns="45720" rIns="91440" bIns="45720" rtlCol="0" anchor="ctr"/>
          <a:lstStyle>
            <a:lvl1pPr algn="r">
              <a:defRPr sz="901">
                <a:solidFill>
                  <a:schemeClr val="tx1">
                    <a:tint val="75000"/>
                  </a:schemeClr>
                </a:solidFill>
              </a:defRPr>
            </a:lvl1pPr>
          </a:lstStyle>
          <a:p>
            <a:fld id="{F81F0205-19D0-7E4A-9ED8-815C205B56F5}" type="slidenum">
              <a:rPr lang="en-US" smtClean="0"/>
              <a:t>‹#›</a:t>
            </a:fld>
            <a:endParaRPr lang="en-US" dirty="0"/>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1"/>
          <a:stretch>
            <a:fillRect/>
          </a:stretch>
        </p:blipFill>
        <p:spPr>
          <a:xfrm>
            <a:off x="7206539" y="130148"/>
            <a:ext cx="18288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32346" y="641684"/>
            <a:ext cx="8855243"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2"/>
            <a:ext cx="9144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628651" y="644842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z="1350" smtClean="0"/>
              <a:pPr/>
              <a:t>12/6/2022</a:t>
            </a:fld>
            <a:endParaRPr lang="en-US" sz="1350"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6572251" y="644842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z="1350" smtClean="0"/>
              <a:pPr algn="r"/>
              <a:t>‹#›</a:t>
            </a:fld>
            <a:endParaRPr lang="en-US" sz="1350" dirty="0"/>
          </a:p>
        </p:txBody>
      </p:sp>
      <p:sp>
        <p:nvSpPr>
          <p:cNvPr id="12" name="Footer Placeholder 2"/>
          <p:cNvSpPr txBox="1">
            <a:spLocks/>
          </p:cNvSpPr>
          <p:nvPr userDrawn="1"/>
        </p:nvSpPr>
        <p:spPr>
          <a:xfrm>
            <a:off x="2686051" y="6451941"/>
            <a:ext cx="3886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350" dirty="0">
                <a:solidFill>
                  <a:schemeClr val="bg1"/>
                </a:solidFill>
              </a:rPr>
              <a:t>Prepared by Care Transformation Collaborative of RI</a:t>
            </a:r>
          </a:p>
        </p:txBody>
      </p:sp>
    </p:spTree>
    <p:extLst>
      <p:ext uri="{BB962C8B-B14F-4D97-AF65-F5344CB8AC3E}">
        <p14:creationId xmlns:p14="http://schemas.microsoft.com/office/powerpoint/2010/main" val="1718896649"/>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Lst>
  <p:hf hdr="0" ftr="0" dt="0"/>
  <p:txStyles>
    <p:titleStyle>
      <a:lvl1pPr algn="l" defTabSz="685863" rtl="0" eaLnBrk="1" latinLnBrk="0" hangingPunct="1">
        <a:lnSpc>
          <a:spcPct val="90000"/>
        </a:lnSpc>
        <a:spcBef>
          <a:spcPct val="0"/>
        </a:spcBef>
        <a:buNone/>
        <a:defRPr sz="3301" b="1" kern="1200">
          <a:solidFill>
            <a:schemeClr val="tx1"/>
          </a:solidFill>
          <a:latin typeface="+mj-lt"/>
          <a:ea typeface="+mj-ea"/>
          <a:cs typeface="+mj-cs"/>
        </a:defRPr>
      </a:lvl1pPr>
    </p:titleStyle>
    <p:bodyStyle>
      <a:lvl1pPr marL="171466" indent="-171466" algn="l" defTabSz="685863" rtl="0" eaLnBrk="1" latinLnBrk="0" hangingPunct="1">
        <a:lnSpc>
          <a:spcPct val="90000"/>
        </a:lnSpc>
        <a:spcBef>
          <a:spcPts val="751"/>
        </a:spcBef>
        <a:buFont typeface="Arial" panose="020B0604020202020204" pitchFamily="34" charset="0"/>
        <a:buChar char="•"/>
        <a:defRPr sz="2101" kern="1200">
          <a:solidFill>
            <a:schemeClr val="tx1"/>
          </a:solidFill>
          <a:latin typeface="+mn-lt"/>
          <a:ea typeface="+mn-ea"/>
          <a:cs typeface="+mn-cs"/>
        </a:defRPr>
      </a:lvl1pPr>
      <a:lvl2pPr marL="514397" indent="-171466" algn="l" defTabSz="685863" rtl="0" eaLnBrk="1" latinLnBrk="0" hangingPunct="1">
        <a:lnSpc>
          <a:spcPct val="90000"/>
        </a:lnSpc>
        <a:spcBef>
          <a:spcPts val="374"/>
        </a:spcBef>
        <a:buFont typeface="Arial" panose="020B0604020202020204" pitchFamily="34" charset="0"/>
        <a:buChar char="•"/>
        <a:defRPr sz="1800" kern="1200">
          <a:solidFill>
            <a:schemeClr val="tx1"/>
          </a:solidFill>
          <a:latin typeface="+mn-lt"/>
          <a:ea typeface="+mn-ea"/>
          <a:cs typeface="+mn-cs"/>
        </a:defRPr>
      </a:lvl2pPr>
      <a:lvl3pPr marL="857327" indent="-171466" algn="l" defTabSz="685863" rtl="0" eaLnBrk="1" latinLnBrk="0" hangingPunct="1">
        <a:lnSpc>
          <a:spcPct val="90000"/>
        </a:lnSpc>
        <a:spcBef>
          <a:spcPts val="374"/>
        </a:spcBef>
        <a:buFont typeface="Arial" panose="020B0604020202020204" pitchFamily="34" charset="0"/>
        <a:buChar char="•"/>
        <a:defRPr sz="1501" kern="1200">
          <a:solidFill>
            <a:schemeClr val="tx1"/>
          </a:solidFill>
          <a:latin typeface="+mn-lt"/>
          <a:ea typeface="+mn-ea"/>
          <a:cs typeface="+mn-cs"/>
        </a:defRPr>
      </a:lvl3pPr>
      <a:lvl4pPr marL="1200260"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4pPr>
      <a:lvl5pPr marL="1543190"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5pPr>
      <a:lvl6pPr marL="1886121"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6pPr>
      <a:lvl7pPr marL="2229053"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7pPr>
      <a:lvl8pPr marL="2571984"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8pPr>
      <a:lvl9pPr marL="2914916"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63" rtl="0" eaLnBrk="1" latinLnBrk="0" hangingPunct="1">
        <a:defRPr sz="1351" kern="1200">
          <a:solidFill>
            <a:schemeClr val="tx1"/>
          </a:solidFill>
          <a:latin typeface="+mn-lt"/>
          <a:ea typeface="+mn-ea"/>
          <a:cs typeface="+mn-cs"/>
        </a:defRPr>
      </a:lvl1pPr>
      <a:lvl2pPr marL="342931" algn="l" defTabSz="685863" rtl="0" eaLnBrk="1" latinLnBrk="0" hangingPunct="1">
        <a:defRPr sz="1351" kern="1200">
          <a:solidFill>
            <a:schemeClr val="tx1"/>
          </a:solidFill>
          <a:latin typeface="+mn-lt"/>
          <a:ea typeface="+mn-ea"/>
          <a:cs typeface="+mn-cs"/>
        </a:defRPr>
      </a:lvl2pPr>
      <a:lvl3pPr marL="685863" algn="l" defTabSz="685863" rtl="0" eaLnBrk="1" latinLnBrk="0" hangingPunct="1">
        <a:defRPr sz="1351" kern="1200">
          <a:solidFill>
            <a:schemeClr val="tx1"/>
          </a:solidFill>
          <a:latin typeface="+mn-lt"/>
          <a:ea typeface="+mn-ea"/>
          <a:cs typeface="+mn-cs"/>
        </a:defRPr>
      </a:lvl3pPr>
      <a:lvl4pPr marL="1028794" algn="l" defTabSz="685863" rtl="0" eaLnBrk="1" latinLnBrk="0" hangingPunct="1">
        <a:defRPr sz="1351" kern="1200">
          <a:solidFill>
            <a:schemeClr val="tx1"/>
          </a:solidFill>
          <a:latin typeface="+mn-lt"/>
          <a:ea typeface="+mn-ea"/>
          <a:cs typeface="+mn-cs"/>
        </a:defRPr>
      </a:lvl4pPr>
      <a:lvl5pPr marL="1371725" algn="l" defTabSz="685863" rtl="0" eaLnBrk="1" latinLnBrk="0" hangingPunct="1">
        <a:defRPr sz="1351" kern="1200">
          <a:solidFill>
            <a:schemeClr val="tx1"/>
          </a:solidFill>
          <a:latin typeface="+mn-lt"/>
          <a:ea typeface="+mn-ea"/>
          <a:cs typeface="+mn-cs"/>
        </a:defRPr>
      </a:lvl5pPr>
      <a:lvl6pPr marL="1714657" algn="l" defTabSz="685863" rtl="0" eaLnBrk="1" latinLnBrk="0" hangingPunct="1">
        <a:defRPr sz="1351" kern="1200">
          <a:solidFill>
            <a:schemeClr val="tx1"/>
          </a:solidFill>
          <a:latin typeface="+mn-lt"/>
          <a:ea typeface="+mn-ea"/>
          <a:cs typeface="+mn-cs"/>
        </a:defRPr>
      </a:lvl6pPr>
      <a:lvl7pPr marL="2057587" algn="l" defTabSz="685863" rtl="0" eaLnBrk="1" latinLnBrk="0" hangingPunct="1">
        <a:defRPr sz="1351" kern="1200">
          <a:solidFill>
            <a:schemeClr val="tx1"/>
          </a:solidFill>
          <a:latin typeface="+mn-lt"/>
          <a:ea typeface="+mn-ea"/>
          <a:cs typeface="+mn-cs"/>
        </a:defRPr>
      </a:lvl7pPr>
      <a:lvl8pPr marL="2400519" algn="l" defTabSz="685863" rtl="0" eaLnBrk="1" latinLnBrk="0" hangingPunct="1">
        <a:defRPr sz="1351" kern="1200">
          <a:solidFill>
            <a:schemeClr val="tx1"/>
          </a:solidFill>
          <a:latin typeface="+mn-lt"/>
          <a:ea typeface="+mn-ea"/>
          <a:cs typeface="+mn-cs"/>
        </a:defRPr>
      </a:lvl8pPr>
      <a:lvl9pPr marL="2743450" algn="l" defTabSz="68586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cid:image004.png@01D8026B.28D2CED0" TargetMode="Externa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9.png"/><Relationship Id="rId4" Type="http://schemas.openxmlformats.org/officeDocument/2006/relationships/image" Target="../media/image58.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C3CD44-F683-436C-8131-2DF24EA78C71}"/>
              </a:ext>
            </a:extLst>
          </p:cNvPr>
          <p:cNvSpPr/>
          <p:nvPr/>
        </p:nvSpPr>
        <p:spPr>
          <a:xfrm>
            <a:off x="0" y="12526"/>
            <a:ext cx="9144000" cy="6858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099" name="Picture 4">
            <a:extLst>
              <a:ext uri="{FF2B5EF4-FFF2-40B4-BE49-F238E27FC236}">
                <a16:creationId xmlns:a16="http://schemas.microsoft.com/office/drawing/2014/main" id="{7D1A583F-7E77-4E67-A932-F532E3787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365667"/>
            <a:ext cx="2403475" cy="240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6">
            <a:extLst>
              <a:ext uri="{FF2B5EF4-FFF2-40B4-BE49-F238E27FC236}">
                <a16:creationId xmlns:a16="http://schemas.microsoft.com/office/drawing/2014/main" id="{88D26032-F37A-4677-826B-7E9AE57BC8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4043" y="5649456"/>
            <a:ext cx="1115914" cy="1115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312E7FF-E897-41F0-8014-901950BAC5ED}"/>
              </a:ext>
            </a:extLst>
          </p:cNvPr>
          <p:cNvSpPr txBox="1"/>
          <p:nvPr/>
        </p:nvSpPr>
        <p:spPr>
          <a:xfrm>
            <a:off x="134937" y="3062803"/>
            <a:ext cx="8839200" cy="2277547"/>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
                <a:srgbClr val="4472C4"/>
              </a:buClr>
              <a:buSzTx/>
              <a:buFontTx/>
              <a:buNone/>
              <a:tabLst/>
              <a:defRPr/>
            </a:pPr>
            <a:r>
              <a:rPr kumimoji="0" lang="en-US" sz="3600" b="0" i="0" u="none" strike="noStrike" kern="1200" cap="none" spc="0" normalizeH="0" baseline="0" noProof="0" dirty="0">
                <a:ln>
                  <a:noFill/>
                </a:ln>
                <a:solidFill>
                  <a:schemeClr val="bg1"/>
                </a:solidFill>
                <a:effectLst/>
                <a:uLnTx/>
                <a:uFillTx/>
                <a:latin typeface="Calibri"/>
                <a:cs typeface="Calibri"/>
              </a:rPr>
              <a:t>Care + Community + Equity</a:t>
            </a:r>
            <a:endParaRPr kumimoji="0" lang="en-US" sz="2800" b="0" i="0" u="none" strike="noStrike" kern="1200" cap="none" spc="0" normalizeH="0" baseline="0" noProof="0" dirty="0">
              <a:ln>
                <a:noFill/>
              </a:ln>
              <a:solidFill>
                <a:schemeClr val="bg1"/>
              </a:solidFill>
              <a:effectLst/>
              <a:uLnTx/>
              <a:uFillTx/>
              <a:latin typeface="Calibri"/>
              <a:cs typeface="Calibri"/>
            </a:endParaRPr>
          </a:p>
          <a:p>
            <a:pPr algn="ctr" fontAlgn="auto">
              <a:spcAft>
                <a:spcPts val="0"/>
              </a:spcAft>
              <a:defRPr/>
            </a:pPr>
            <a:r>
              <a:rPr kumimoji="0" lang="en-US" sz="3600" b="0" i="0" u="none" strike="noStrike" kern="1200" cap="none" spc="0" normalizeH="0" baseline="0" noProof="0" dirty="0">
                <a:ln>
                  <a:noFill/>
                </a:ln>
                <a:solidFill>
                  <a:schemeClr val="bg1"/>
                </a:solidFill>
                <a:effectLst/>
                <a:uLnTx/>
                <a:uFillTx/>
                <a:latin typeface="Calibri"/>
                <a:cs typeface="Calibri"/>
              </a:rPr>
              <a:t>Best Practice Sharing Meeting</a:t>
            </a:r>
            <a:r>
              <a:rPr lang="en-US" sz="3600" dirty="0">
                <a:solidFill>
                  <a:schemeClr val="bg1"/>
                </a:solidFill>
                <a:latin typeface="Calibri"/>
                <a:cs typeface="Calibri"/>
              </a:rPr>
              <a:t> </a:t>
            </a:r>
            <a:endParaRPr lang="en-US" sz="3600" b="0" i="0" u="none" strike="noStrike" kern="1200" cap="none" spc="0" normalizeH="0" baseline="0" noProof="0" dirty="0">
              <a:ln>
                <a:noFill/>
              </a:ln>
              <a:solidFill>
                <a:schemeClr val="bg1"/>
              </a:solidFill>
              <a:effectLst/>
              <a:uLnTx/>
              <a:uFillTx/>
              <a:latin typeface="Calibri" panose="020F0502020204030204" pitchFamily="34" charset="0"/>
              <a:cs typeface="Calibri"/>
            </a:endParaRPr>
          </a:p>
          <a:p>
            <a:pPr algn="ctr" fontAlgn="auto">
              <a:spcAft>
                <a:spcPts val="0"/>
              </a:spcAft>
              <a:defRPr/>
            </a:pPr>
            <a:r>
              <a:rPr lang="en-US" sz="2000" dirty="0">
                <a:solidFill>
                  <a:schemeClr val="bg1"/>
                </a:solidFill>
                <a:latin typeface="Calibri"/>
                <a:cs typeface="Calibri"/>
              </a:rPr>
              <a:t>Type Name &amp; Organization in the Chat </a:t>
            </a:r>
            <a:endParaRPr kumimoji="0" lang="en-US"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0" marR="0" lvl="0" indent="0" algn="ctr" defTabSz="914400" rtl="0" eaLnBrk="0" fontAlgn="auto" latinLnBrk="0" hangingPunct="0">
              <a:lnSpc>
                <a:spcPct val="100000"/>
              </a:lnSpc>
              <a:spcBef>
                <a:spcPct val="0"/>
              </a:spcBef>
              <a:spcAft>
                <a:spcPts val="0"/>
              </a:spcAft>
              <a:buClrTx/>
              <a:buSzTx/>
              <a:buFontTx/>
              <a:buNone/>
              <a:tabLst/>
              <a:defRPr/>
            </a:pPr>
            <a:r>
              <a:rPr lang="en-US" sz="3000" dirty="0" smtClean="0">
                <a:solidFill>
                  <a:schemeClr val="bg1"/>
                </a:solidFill>
                <a:latin typeface="Calibri"/>
                <a:cs typeface="Calibri"/>
              </a:rPr>
              <a:t>December 7</a:t>
            </a:r>
            <a:r>
              <a:rPr lang="en-US" sz="3000" baseline="30000" dirty="0" smtClean="0">
                <a:solidFill>
                  <a:schemeClr val="bg1"/>
                </a:solidFill>
                <a:latin typeface="Calibri"/>
                <a:cs typeface="Calibri"/>
              </a:rPr>
              <a:t>th</a:t>
            </a:r>
            <a:r>
              <a:rPr lang="en-US" sz="3000" dirty="0" smtClean="0">
                <a:solidFill>
                  <a:schemeClr val="bg1"/>
                </a:solidFill>
                <a:latin typeface="Calibri"/>
                <a:cs typeface="Calibri"/>
              </a:rPr>
              <a:t> ,  </a:t>
            </a:r>
            <a:r>
              <a:rPr lang="en-US" sz="3000" dirty="0">
                <a:solidFill>
                  <a:schemeClr val="bg1"/>
                </a:solidFill>
                <a:latin typeface="Calibri"/>
                <a:cs typeface="Calibri"/>
              </a:rPr>
              <a:t>2022</a:t>
            </a:r>
            <a:endParaRPr lang="en-US" sz="3000" b="0" i="0" u="none" strike="noStrike" kern="1200" cap="none" spc="0" normalizeH="0" baseline="0" noProof="0" dirty="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51964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6C42A-D8A0-4FF9-8FC3-9E527DB88768}"/>
              </a:ext>
            </a:extLst>
          </p:cNvPr>
          <p:cNvSpPr/>
          <p:nvPr/>
        </p:nvSpPr>
        <p:spPr>
          <a:xfrm>
            <a:off x="0" y="0"/>
            <a:ext cx="9144000" cy="9144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3000" i="1" dirty="0">
                <a:solidFill>
                  <a:schemeClr val="bg2">
                    <a:lumMod val="90000"/>
                  </a:schemeClr>
                </a:solidFill>
                <a:cs typeface="Calibri"/>
              </a:rPr>
              <a:t> </a:t>
            </a:r>
            <a:r>
              <a:rPr lang="en-US" sz="3000" i="1" dirty="0">
                <a:latin typeface="+mj-lt"/>
                <a:cs typeface="Times New Roman"/>
              </a:rPr>
              <a:t>Use Case Vision – Improve</a:t>
            </a:r>
            <a:endParaRPr lang="en-US" i="1" dirty="0">
              <a:cs typeface="Times New Roman"/>
            </a:endParaRPr>
          </a:p>
        </p:txBody>
      </p:sp>
      <p:pic>
        <p:nvPicPr>
          <p:cNvPr id="5"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9392" y="104775"/>
            <a:ext cx="70485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4C1BD609-CC62-4F15-BA60-4D0532C0F1B7}"/>
              </a:ext>
            </a:extLst>
          </p:cNvPr>
          <p:cNvSpPr>
            <a:spLocks noGrp="1"/>
          </p:cNvSpPr>
          <p:nvPr>
            <p:ph idx="1"/>
          </p:nvPr>
        </p:nvSpPr>
        <p:spPr>
          <a:xfrm>
            <a:off x="818528" y="1887314"/>
            <a:ext cx="7506944" cy="3630304"/>
          </a:xfrm>
        </p:spPr>
        <p:txBody>
          <a:bodyPr>
            <a:normAutofit/>
          </a:bodyPr>
          <a:lstStyle/>
          <a:p>
            <a:pPr marL="0" indent="0">
              <a:lnSpc>
                <a:spcPct val="107000"/>
              </a:lnSpc>
              <a:spcBef>
                <a:spcPts val="0"/>
              </a:spcBef>
              <a:buNone/>
            </a:pPr>
            <a:r>
              <a:rPr lang="en-US" b="1" dirty="0">
                <a:effectLst/>
                <a:ea typeface="Calibri" panose="020F0502020204030204" pitchFamily="34" charset="0"/>
                <a:cs typeface="Arial" panose="020B0604020202020204" pitchFamily="34" charset="0"/>
              </a:rPr>
              <a:t>Control the Gains</a:t>
            </a:r>
          </a:p>
          <a:p>
            <a:pPr lvl="1">
              <a:lnSpc>
                <a:spcPct val="107000"/>
              </a:lnSpc>
              <a:spcBef>
                <a:spcPts val="0"/>
              </a:spcBef>
            </a:pPr>
            <a:r>
              <a:rPr lang="en-US" dirty="0">
                <a:effectLst/>
                <a:ea typeface="Calibri" panose="020F0502020204030204" pitchFamily="34" charset="0"/>
                <a:cs typeface="Arial" panose="020B0604020202020204" pitchFamily="34" charset="0"/>
              </a:rPr>
              <a:t>Identify control mechanism(s) to establish for long-term actions that maintain improvement in measures observed:</a:t>
            </a:r>
            <a:r>
              <a:rPr lang="en-US" sz="1800" dirty="0">
                <a:ea typeface="Calibri" panose="020F0502020204030204" pitchFamily="34" charset="0"/>
                <a:cs typeface="Arial" panose="020B0604020202020204" pitchFamily="34" charset="0"/>
              </a:rPr>
              <a:t> </a:t>
            </a:r>
            <a:endParaRPr lang="en-US" dirty="0">
              <a:effectLst/>
              <a:ea typeface="Calibri" panose="020F0502020204030204" pitchFamily="34" charset="0"/>
              <a:cs typeface="Arial" panose="020B0604020202020204" pitchFamily="34" charset="0"/>
            </a:endParaRPr>
          </a:p>
          <a:p>
            <a:pPr lvl="2">
              <a:lnSpc>
                <a:spcPct val="107000"/>
              </a:lnSpc>
              <a:spcBef>
                <a:spcPts val="0"/>
              </a:spcBef>
            </a:pPr>
            <a:r>
              <a:rPr lang="en-US" dirty="0">
                <a:ea typeface="Calibri" panose="020F0502020204030204" pitchFamily="34" charset="0"/>
                <a:cs typeface="Arial" panose="020B0604020202020204" pitchFamily="34" charset="0"/>
              </a:rPr>
              <a:t>Re</a:t>
            </a:r>
            <a:r>
              <a:rPr lang="en-US" dirty="0">
                <a:effectLst/>
                <a:ea typeface="Calibri" panose="020F0502020204030204" pitchFamily="34" charset="0"/>
                <a:cs typeface="Arial" panose="020B0604020202020204" pitchFamily="34" charset="0"/>
              </a:rPr>
              <a:t>vised policies</a:t>
            </a:r>
            <a:r>
              <a:rPr lang="en-US" dirty="0">
                <a:ea typeface="Calibri" panose="020F0502020204030204" pitchFamily="34" charset="0"/>
                <a:cs typeface="Arial" panose="020B0604020202020204" pitchFamily="34" charset="0"/>
              </a:rPr>
              <a:t> and </a:t>
            </a:r>
            <a:r>
              <a:rPr lang="en-US" dirty="0">
                <a:effectLst/>
                <a:ea typeface="Calibri" panose="020F0502020204030204" pitchFamily="34" charset="0"/>
                <a:cs typeface="Arial" panose="020B0604020202020204" pitchFamily="34" charset="0"/>
              </a:rPr>
              <a:t> procedures </a:t>
            </a:r>
          </a:p>
          <a:p>
            <a:pPr lvl="2">
              <a:lnSpc>
                <a:spcPct val="107000"/>
              </a:lnSpc>
              <a:spcBef>
                <a:spcPts val="0"/>
              </a:spcBef>
            </a:pPr>
            <a:r>
              <a:rPr lang="en-US" dirty="0">
                <a:effectLst/>
                <a:ea typeface="Calibri" panose="020F0502020204030204" pitchFamily="34" charset="0"/>
                <a:cs typeface="Arial" panose="020B0604020202020204" pitchFamily="34" charset="0"/>
              </a:rPr>
              <a:t>Staff trainings to establish for long-term actions that maintain improvement in measures observed </a:t>
            </a:r>
            <a:r>
              <a:rPr lang="en-US" sz="1800" dirty="0">
                <a:ea typeface="Calibri" panose="020F0502020204030204" pitchFamily="34" charset="0"/>
                <a:cs typeface="Arial" panose="020B0604020202020204" pitchFamily="34" charset="0"/>
              </a:rPr>
              <a:t> </a:t>
            </a:r>
          </a:p>
          <a:p>
            <a:pPr lvl="1"/>
            <a:r>
              <a:rPr lang="en-US" dirty="0"/>
              <a:t>Identify ongoing data collection and reporting requirement that are needed to </a:t>
            </a:r>
          </a:p>
          <a:p>
            <a:pPr lvl="1"/>
            <a:r>
              <a:rPr lang="en-US" dirty="0"/>
              <a:t>Document changes to workflows</a:t>
            </a:r>
          </a:p>
          <a:p>
            <a:pPr lvl="1"/>
            <a:r>
              <a:rPr lang="en-US" dirty="0"/>
              <a:t>Train staff</a:t>
            </a:r>
          </a:p>
          <a:p>
            <a:pPr marL="914400" lvl="2" indent="0">
              <a:buNone/>
            </a:pPr>
            <a:endParaRPr lang="en-US" dirty="0"/>
          </a:p>
          <a:p>
            <a:pPr lvl="2"/>
            <a:endParaRPr lang="en-US" dirty="0"/>
          </a:p>
          <a:p>
            <a:pPr lvl="2"/>
            <a:endParaRPr lang="en-US" dirty="0"/>
          </a:p>
          <a:p>
            <a:pPr marL="0" indent="0">
              <a:buNone/>
            </a:pPr>
            <a:endParaRPr lang="en-US" dirty="0"/>
          </a:p>
          <a:p>
            <a:pPr lvl="2"/>
            <a:endParaRPr lang="en-US" dirty="0"/>
          </a:p>
          <a:p>
            <a:pPr marL="0" indent="0">
              <a:buNone/>
            </a:pPr>
            <a:endParaRPr lang="en-US" dirty="0"/>
          </a:p>
          <a:p>
            <a:pPr lvl="2"/>
            <a:endParaRPr lang="en-US" dirty="0"/>
          </a:p>
        </p:txBody>
      </p:sp>
      <p:sp>
        <p:nvSpPr>
          <p:cNvPr id="9" name="Star: 5 Points 5">
            <a:extLst>
              <a:ext uri="{FF2B5EF4-FFF2-40B4-BE49-F238E27FC236}">
                <a16:creationId xmlns:a16="http://schemas.microsoft.com/office/drawing/2014/main" id="{CDA4E05C-41CD-4EC8-8CA5-C98FDB3E34C4}"/>
              </a:ext>
            </a:extLst>
          </p:cNvPr>
          <p:cNvSpPr/>
          <p:nvPr/>
        </p:nvSpPr>
        <p:spPr>
          <a:xfrm>
            <a:off x="4572000" y="4233359"/>
            <a:ext cx="777240" cy="6675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631527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2922535" y="4629839"/>
            <a:ext cx="7476515" cy="836892"/>
          </a:xfrm>
        </p:spPr>
        <p:txBody>
          <a:bodyPr anchor="ctr">
            <a:normAutofit/>
          </a:bodyPr>
          <a:lstStyle/>
          <a:p>
            <a:r>
              <a:rPr lang="en-US" sz="1500" dirty="0">
                <a:solidFill>
                  <a:schemeClr val="tx2"/>
                </a:solidFill>
              </a:rPr>
              <a:t>Casey Sardo, RD, LDN, CDOE (C+C+E Team Lead)</a:t>
            </a:r>
            <a:endParaRPr lang="en-US" dirty="0">
              <a:solidFill>
                <a:schemeClr val="tx2"/>
              </a:solidFill>
            </a:endParaRPr>
          </a:p>
          <a:p>
            <a:r>
              <a:rPr lang="en-US" sz="1500" dirty="0">
                <a:solidFill>
                  <a:schemeClr val="tx2"/>
                </a:solidFill>
              </a:rPr>
              <a:t>Amanda DeSimone, RN (Clinical Nurse Manager)</a:t>
            </a:r>
          </a:p>
        </p:txBody>
      </p:sp>
      <p:pic>
        <p:nvPicPr>
          <p:cNvPr id="5" name="Picture 4"/>
          <p:cNvPicPr>
            <a:picLocks noChangeAspect="1"/>
          </p:cNvPicPr>
          <p:nvPr/>
        </p:nvPicPr>
        <p:blipFill>
          <a:blip r:embed="rId2"/>
          <a:stretch>
            <a:fillRect/>
          </a:stretch>
        </p:blipFill>
        <p:spPr>
          <a:xfrm>
            <a:off x="-335280" y="558232"/>
            <a:ext cx="9790732" cy="5507288"/>
          </a:xfrm>
          <a:prstGeom prst="rect">
            <a:avLst/>
          </a:prstGeom>
        </p:spPr>
      </p:pic>
    </p:spTree>
    <p:extLst>
      <p:ext uri="{BB962C8B-B14F-4D97-AF65-F5344CB8AC3E}">
        <p14:creationId xmlns:p14="http://schemas.microsoft.com/office/powerpoint/2010/main" val="2461233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2294" y="806441"/>
            <a:ext cx="9256294" cy="5206666"/>
          </a:xfrm>
          <a:prstGeom prst="rect">
            <a:avLst/>
          </a:prstGeom>
        </p:spPr>
      </p:pic>
    </p:spTree>
    <p:extLst>
      <p:ext uri="{BB962C8B-B14F-4D97-AF65-F5344CB8AC3E}">
        <p14:creationId xmlns:p14="http://schemas.microsoft.com/office/powerpoint/2010/main" val="3516407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956" y="679621"/>
            <a:ext cx="9393880" cy="5284058"/>
          </a:xfrm>
          <a:prstGeom prst="rect">
            <a:avLst/>
          </a:prstGeom>
        </p:spPr>
      </p:pic>
    </p:spTree>
    <p:extLst>
      <p:ext uri="{BB962C8B-B14F-4D97-AF65-F5344CB8AC3E}">
        <p14:creationId xmlns:p14="http://schemas.microsoft.com/office/powerpoint/2010/main" val="2376220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281" y="679623"/>
            <a:ext cx="9700054" cy="5456281"/>
          </a:xfrm>
          <a:prstGeom prst="rect">
            <a:avLst/>
          </a:prstGeom>
        </p:spPr>
      </p:pic>
    </p:spTree>
    <p:extLst>
      <p:ext uri="{BB962C8B-B14F-4D97-AF65-F5344CB8AC3E}">
        <p14:creationId xmlns:p14="http://schemas.microsoft.com/office/powerpoint/2010/main" val="91895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2" y="856034"/>
            <a:ext cx="9146161" cy="5144716"/>
          </a:xfrm>
          <a:prstGeom prst="rect">
            <a:avLst/>
          </a:prstGeom>
        </p:spPr>
      </p:pic>
    </p:spTree>
    <p:extLst>
      <p:ext uri="{BB962C8B-B14F-4D97-AF65-F5344CB8AC3E}">
        <p14:creationId xmlns:p14="http://schemas.microsoft.com/office/powerpoint/2010/main" val="173874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49"/>
            <a:ext cx="9144000" cy="5143501"/>
          </a:xfrm>
          <a:prstGeom prst="rect">
            <a:avLst/>
          </a:prstGeom>
        </p:spPr>
      </p:pic>
    </p:spTree>
    <p:extLst>
      <p:ext uri="{BB962C8B-B14F-4D97-AF65-F5344CB8AC3E}">
        <p14:creationId xmlns:p14="http://schemas.microsoft.com/office/powerpoint/2010/main" val="2692678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8214"/>
            <a:ext cx="9280187" cy="5220106"/>
          </a:xfrm>
          <a:prstGeom prst="rect">
            <a:avLst/>
          </a:prstGeom>
        </p:spPr>
      </p:pic>
    </p:spTree>
    <p:extLst>
      <p:ext uri="{BB962C8B-B14F-4D97-AF65-F5344CB8AC3E}">
        <p14:creationId xmlns:p14="http://schemas.microsoft.com/office/powerpoint/2010/main" val="4276614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58757"/>
            <a:ext cx="9319098" cy="5241993"/>
          </a:xfrm>
          <a:prstGeom prst="rect">
            <a:avLst/>
          </a:prstGeom>
        </p:spPr>
      </p:pic>
    </p:spTree>
    <p:extLst>
      <p:ext uri="{BB962C8B-B14F-4D97-AF65-F5344CB8AC3E}">
        <p14:creationId xmlns:p14="http://schemas.microsoft.com/office/powerpoint/2010/main" val="3750008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0" y="856034"/>
            <a:ext cx="9146160" cy="5144715"/>
          </a:xfrm>
          <a:prstGeom prst="rect">
            <a:avLst/>
          </a:prstGeom>
        </p:spPr>
      </p:pic>
    </p:spTree>
    <p:extLst>
      <p:ext uri="{BB962C8B-B14F-4D97-AF65-F5344CB8AC3E}">
        <p14:creationId xmlns:p14="http://schemas.microsoft.com/office/powerpoint/2010/main" val="105993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149" name="Picture 6">
            <a:extLst>
              <a:ext uri="{FF2B5EF4-FFF2-40B4-BE49-F238E27FC236}">
                <a16:creationId xmlns:a16="http://schemas.microsoft.com/office/drawing/2014/main" id="{9DFA9B25-E5D5-4497-8F5D-F22A19D95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9F1519C-0ECB-4643-B871-B65CAF5C275F}"/>
              </a:ext>
            </a:extLst>
          </p:cNvPr>
          <p:cNvSpPr txBox="1">
            <a:spLocks/>
          </p:cNvSpPr>
          <p:nvPr/>
        </p:nvSpPr>
        <p:spPr>
          <a:xfrm>
            <a:off x="571333" y="228600"/>
            <a:ext cx="7947025" cy="812800"/>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pPr fontAlgn="auto">
              <a:spcAft>
                <a:spcPts val="0"/>
              </a:spcAft>
              <a:defRPr/>
            </a:pPr>
            <a:r>
              <a:rPr lang="en-US" sz="4000" b="1" dirty="0">
                <a:solidFill>
                  <a:schemeClr val="bg1"/>
                </a:solidFill>
                <a:latin typeface="+mj-lt"/>
              </a:rPr>
              <a:t>AGENDA – </a:t>
            </a:r>
            <a:r>
              <a:rPr lang="en-US" sz="4000" b="1" dirty="0" smtClean="0">
                <a:solidFill>
                  <a:schemeClr val="bg1"/>
                </a:solidFill>
                <a:latin typeface="+mj-lt"/>
              </a:rPr>
              <a:t>December 7, </a:t>
            </a:r>
            <a:r>
              <a:rPr lang="en-US" sz="4000" b="1" dirty="0">
                <a:solidFill>
                  <a:schemeClr val="bg1"/>
                </a:solidFill>
                <a:latin typeface="+mj-lt"/>
              </a:rPr>
              <a:t>2022</a:t>
            </a:r>
          </a:p>
        </p:txBody>
      </p:sp>
      <p:graphicFrame>
        <p:nvGraphicFramePr>
          <p:cNvPr id="7" name="Table 6"/>
          <p:cNvGraphicFramePr>
            <a:graphicFrameLocks noGrp="1"/>
          </p:cNvGraphicFramePr>
          <p:nvPr>
            <p:extLst>
              <p:ext uri="{D42A27DB-BD31-4B8C-83A1-F6EECF244321}">
                <p14:modId xmlns:p14="http://schemas.microsoft.com/office/powerpoint/2010/main" val="3798349943"/>
              </p:ext>
            </p:extLst>
          </p:nvPr>
        </p:nvGraphicFramePr>
        <p:xfrm>
          <a:off x="601579" y="1203159"/>
          <a:ext cx="8088753" cy="5467729"/>
        </p:xfrm>
        <a:graphic>
          <a:graphicData uri="http://schemas.openxmlformats.org/drawingml/2006/table">
            <a:tbl>
              <a:tblPr firstRow="1" firstCol="1" bandRow="1">
                <a:tableStyleId>{22838BEF-8BB2-4498-84A7-C5851F593DF1}</a:tableStyleId>
              </a:tblPr>
              <a:tblGrid>
                <a:gridCol w="3974231">
                  <a:extLst>
                    <a:ext uri="{9D8B030D-6E8A-4147-A177-3AD203B41FA5}">
                      <a16:colId xmlns:a16="http://schemas.microsoft.com/office/drawing/2014/main" val="2495075237"/>
                    </a:ext>
                  </a:extLst>
                </a:gridCol>
                <a:gridCol w="853336">
                  <a:extLst>
                    <a:ext uri="{9D8B030D-6E8A-4147-A177-3AD203B41FA5}">
                      <a16:colId xmlns:a16="http://schemas.microsoft.com/office/drawing/2014/main" val="3871117368"/>
                    </a:ext>
                  </a:extLst>
                </a:gridCol>
                <a:gridCol w="3261186">
                  <a:extLst>
                    <a:ext uri="{9D8B030D-6E8A-4147-A177-3AD203B41FA5}">
                      <a16:colId xmlns:a16="http://schemas.microsoft.com/office/drawing/2014/main" val="713009385"/>
                    </a:ext>
                  </a:extLst>
                </a:gridCol>
              </a:tblGrid>
              <a:tr h="238999">
                <a:tc>
                  <a:txBody>
                    <a:bodyPr/>
                    <a:lstStyle/>
                    <a:p>
                      <a:pPr marL="0" marR="0">
                        <a:spcBef>
                          <a:spcPts val="600"/>
                        </a:spcBef>
                        <a:spcAft>
                          <a:spcPts val="600"/>
                        </a:spcAft>
                      </a:pPr>
                      <a:r>
                        <a:rPr lang="en-US" sz="1200">
                          <a:solidFill>
                            <a:schemeClr val="tx1"/>
                          </a:solidFill>
                          <a:effectLst/>
                        </a:rPr>
                        <a:t>Welcome and Introductions </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b="0">
                          <a:solidFill>
                            <a:schemeClr val="tx1"/>
                          </a:solidFill>
                          <a:effectLst/>
                        </a:rPr>
                        <a:t>5 minutes</a:t>
                      </a:r>
                      <a:endParaRPr lang="en-US" sz="1200" b="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b="0" dirty="0">
                          <a:solidFill>
                            <a:schemeClr val="tx1"/>
                          </a:solidFill>
                          <a:effectLst/>
                        </a:rPr>
                        <a:t>Der Kue, PMP (RIHCA)</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1374651998"/>
                  </a:ext>
                </a:extLst>
              </a:tr>
              <a:tr h="238999">
                <a:tc>
                  <a:txBody>
                    <a:bodyPr/>
                    <a:lstStyle/>
                    <a:p>
                      <a:pPr marL="0" marR="0">
                        <a:spcBef>
                          <a:spcPts val="600"/>
                        </a:spcBef>
                        <a:spcAft>
                          <a:spcPts val="600"/>
                        </a:spcAft>
                      </a:pPr>
                      <a:r>
                        <a:rPr lang="en-US" sz="1200">
                          <a:solidFill>
                            <a:schemeClr val="tx1"/>
                          </a:solidFill>
                          <a:effectLst/>
                        </a:rPr>
                        <a:t>CHN Updates </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5 minutes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dirty="0">
                          <a:solidFill>
                            <a:schemeClr val="tx1"/>
                          </a:solidFill>
                          <a:effectLst/>
                        </a:rPr>
                        <a:t>Kelsea Tucker, MS (RIDOH)</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3193481281"/>
                  </a:ext>
                </a:extLst>
              </a:tr>
              <a:tr h="238999">
                <a:tc>
                  <a:txBody>
                    <a:bodyPr/>
                    <a:lstStyle/>
                    <a:p>
                      <a:pPr marL="0" marR="0">
                        <a:spcBef>
                          <a:spcPts val="600"/>
                        </a:spcBef>
                        <a:spcAft>
                          <a:spcPts val="600"/>
                        </a:spcAft>
                      </a:pPr>
                      <a:r>
                        <a:rPr lang="en-US" sz="1200">
                          <a:solidFill>
                            <a:schemeClr val="tx1"/>
                          </a:solidFill>
                          <a:effectLst/>
                        </a:rPr>
                        <a:t>QRS update and stratification ideas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10 minutes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dirty="0">
                          <a:solidFill>
                            <a:schemeClr val="tx1"/>
                          </a:solidFill>
                          <a:effectLst/>
                        </a:rPr>
                        <a:t>Adrian Bishop (AHP)</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3282065543"/>
                  </a:ext>
                </a:extLst>
              </a:tr>
              <a:tr h="706394">
                <a:tc>
                  <a:txBody>
                    <a:bodyPr/>
                    <a:lstStyle/>
                    <a:p>
                      <a:pPr marL="0" marR="0">
                        <a:spcBef>
                          <a:spcPts val="600"/>
                        </a:spcBef>
                        <a:spcAft>
                          <a:spcPts val="600"/>
                        </a:spcAft>
                      </a:pPr>
                      <a:r>
                        <a:rPr lang="en-US" sz="1200">
                          <a:solidFill>
                            <a:schemeClr val="tx1"/>
                          </a:solidFill>
                          <a:effectLst/>
                        </a:rPr>
                        <a:t>Tri-County Community Action Program</a:t>
                      </a:r>
                    </a:p>
                    <a:p>
                      <a:pPr marL="0" marR="0">
                        <a:spcBef>
                          <a:spcPts val="600"/>
                        </a:spcBef>
                        <a:spcAft>
                          <a:spcPts val="600"/>
                        </a:spcAft>
                      </a:pPr>
                      <a:r>
                        <a:rPr lang="en-US" sz="1200">
                          <a:solidFill>
                            <a:schemeClr val="tx1"/>
                          </a:solidFill>
                          <a:effectLst/>
                        </a:rPr>
                        <a:t>Clinical Care Teams Present on Diabetes and Pre-Diabetes as part of the CCE incentive work</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15 minutes </a:t>
                      </a:r>
                    </a:p>
                    <a:p>
                      <a:pPr marL="0" marR="0" algn="ctr">
                        <a:spcBef>
                          <a:spcPts val="600"/>
                        </a:spcBef>
                        <a:spcAft>
                          <a:spcPts val="60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dirty="0">
                          <a:solidFill>
                            <a:schemeClr val="tx1"/>
                          </a:solidFill>
                          <a:effectLst/>
                        </a:rPr>
                        <a:t>Casey Sardo Team Lead Registered Dietitian-CDOE at Tri-County</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1222569772"/>
                  </a:ext>
                </a:extLst>
              </a:tr>
              <a:tr h="706394">
                <a:tc>
                  <a:txBody>
                    <a:bodyPr/>
                    <a:lstStyle/>
                    <a:p>
                      <a:pPr marL="0" marR="0">
                        <a:spcBef>
                          <a:spcPts val="600"/>
                        </a:spcBef>
                        <a:spcAft>
                          <a:spcPts val="600"/>
                        </a:spcAft>
                      </a:pPr>
                      <a:r>
                        <a:rPr lang="en-US" sz="1200" dirty="0">
                          <a:solidFill>
                            <a:schemeClr val="tx1"/>
                          </a:solidFill>
                          <a:effectLst/>
                        </a:rPr>
                        <a:t>Comprehensive Community Action Program</a:t>
                      </a:r>
                    </a:p>
                    <a:p>
                      <a:pPr marL="0" marR="0">
                        <a:spcBef>
                          <a:spcPts val="600"/>
                        </a:spcBef>
                        <a:spcAft>
                          <a:spcPts val="600"/>
                        </a:spcAft>
                      </a:pPr>
                      <a:r>
                        <a:rPr lang="en-US" sz="1200" dirty="0">
                          <a:solidFill>
                            <a:schemeClr val="tx1"/>
                          </a:solidFill>
                          <a:effectLst/>
                        </a:rPr>
                        <a:t>Clinical Care Teams Present on Diabetes and Pre-Diabetes as part of the CCE incentive work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15 minutes </a:t>
                      </a:r>
                    </a:p>
                    <a:p>
                      <a:pPr marL="0" marR="0" algn="ctr">
                        <a:spcBef>
                          <a:spcPts val="600"/>
                        </a:spcBef>
                        <a:spcAft>
                          <a:spcPts val="60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dirty="0">
                          <a:solidFill>
                            <a:schemeClr val="tx1"/>
                          </a:solidFill>
                          <a:effectLst/>
                        </a:rPr>
                        <a:t>Dr. Jason Villa Assistant Medical Director, Clinical Champion at CCAP</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2625503230"/>
                  </a:ext>
                </a:extLst>
              </a:tr>
              <a:tr h="737107">
                <a:tc>
                  <a:txBody>
                    <a:bodyPr/>
                    <a:lstStyle/>
                    <a:p>
                      <a:pPr marL="0" marR="0">
                        <a:spcBef>
                          <a:spcPts val="600"/>
                        </a:spcBef>
                        <a:spcAft>
                          <a:spcPts val="600"/>
                        </a:spcAft>
                      </a:pPr>
                      <a:r>
                        <a:rPr lang="en-US" sz="1200">
                          <a:solidFill>
                            <a:schemeClr val="tx1"/>
                          </a:solidFill>
                          <a:effectLst/>
                        </a:rPr>
                        <a:t>CODAC Behavioral Health Mobile Unit</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10 minutes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0"/>
                        </a:spcBef>
                        <a:spcAft>
                          <a:spcPts val="0"/>
                        </a:spcAft>
                      </a:pPr>
                      <a:r>
                        <a:rPr lang="en-US" sz="1200" dirty="0">
                          <a:solidFill>
                            <a:schemeClr val="tx1"/>
                          </a:solidFill>
                          <a:effectLst/>
                        </a:rPr>
                        <a:t>Alayna Woodley (CODAC)</a:t>
                      </a:r>
                    </a:p>
                    <a:p>
                      <a:pPr marL="0" marR="0">
                        <a:spcBef>
                          <a:spcPts val="0"/>
                        </a:spcBef>
                        <a:spcAft>
                          <a:spcPts val="0"/>
                        </a:spcAft>
                      </a:pPr>
                      <a:r>
                        <a:rPr lang="en-US" sz="1200" dirty="0">
                          <a:solidFill>
                            <a:schemeClr val="tx1"/>
                          </a:solidFill>
                          <a:effectLst/>
                        </a:rPr>
                        <a:t>Ashley Fortes (CODAC)</a:t>
                      </a:r>
                    </a:p>
                    <a:p>
                      <a:pPr marL="0" marR="0">
                        <a:spcBef>
                          <a:spcPts val="0"/>
                        </a:spcBef>
                        <a:spcAft>
                          <a:spcPts val="0"/>
                        </a:spcAft>
                      </a:pPr>
                      <a:r>
                        <a:rPr lang="en-US" sz="1200" dirty="0">
                          <a:solidFill>
                            <a:schemeClr val="tx1"/>
                          </a:solidFill>
                          <a:effectLst/>
                        </a:rPr>
                        <a:t>Carolyn James (CODAC)</a:t>
                      </a:r>
                    </a:p>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3349558979"/>
                  </a:ext>
                </a:extLst>
              </a:tr>
              <a:tr h="1317603">
                <a:tc>
                  <a:txBody>
                    <a:bodyPr/>
                    <a:lstStyle/>
                    <a:p>
                      <a:pPr marL="0" marR="0">
                        <a:spcBef>
                          <a:spcPts val="600"/>
                        </a:spcBef>
                        <a:spcAft>
                          <a:spcPts val="600"/>
                        </a:spcAft>
                      </a:pPr>
                      <a:r>
                        <a:rPr lang="en-US" sz="1200">
                          <a:solidFill>
                            <a:schemeClr val="tx1"/>
                          </a:solidFill>
                          <a:effectLst/>
                        </a:rPr>
                        <a:t>Medicaid Beneficiary Enrollment Pilot (MBEP) funded by NACDD/CDC- RIDOH and Coastal Medical</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15 minutes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0"/>
                        </a:spcBef>
                        <a:spcAft>
                          <a:spcPts val="0"/>
                        </a:spcAft>
                      </a:pPr>
                      <a:r>
                        <a:rPr lang="en-US" sz="1200" dirty="0">
                          <a:solidFill>
                            <a:schemeClr val="tx1"/>
                          </a:solidFill>
                          <a:effectLst/>
                        </a:rPr>
                        <a:t>Benvinda Santos (RIDOH) Sustainability Manager Diabetes Heart Disease and Stroke</a:t>
                      </a:r>
                    </a:p>
                    <a:p>
                      <a:pPr marL="0" marR="0">
                        <a:spcBef>
                          <a:spcPts val="0"/>
                        </a:spcBef>
                        <a:spcAft>
                          <a:spcPts val="0"/>
                        </a:spcAft>
                      </a:pPr>
                      <a:r>
                        <a:rPr lang="en-US" sz="1200" dirty="0">
                          <a:solidFill>
                            <a:schemeClr val="tx1"/>
                          </a:solidFill>
                          <a:effectLst/>
                        </a:rPr>
                        <a:t> </a:t>
                      </a:r>
                    </a:p>
                    <a:p>
                      <a:pPr marL="0" marR="0">
                        <a:spcBef>
                          <a:spcPts val="0"/>
                        </a:spcBef>
                        <a:spcAft>
                          <a:spcPts val="0"/>
                        </a:spcAft>
                      </a:pPr>
                      <a:r>
                        <a:rPr lang="en-US" sz="1200" dirty="0">
                          <a:solidFill>
                            <a:schemeClr val="tx1"/>
                          </a:solidFill>
                          <a:effectLst/>
                        </a:rPr>
                        <a:t>Krystal Bevilacqua, </a:t>
                      </a:r>
                      <a:r>
                        <a:rPr lang="en-US" sz="1200" dirty="0" err="1">
                          <a:solidFill>
                            <a:schemeClr val="tx1"/>
                          </a:solidFill>
                          <a:effectLst/>
                        </a:rPr>
                        <a:t>PharmD</a:t>
                      </a:r>
                      <a:r>
                        <a:rPr lang="en-US" sz="1200" dirty="0">
                          <a:solidFill>
                            <a:schemeClr val="tx1"/>
                          </a:solidFill>
                          <a:effectLst/>
                        </a:rPr>
                        <a:t> CDCES CDOE CVDOE Clinical Pharmacist- Diabetes Program Manager- Coastal Medical</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683832160"/>
                  </a:ext>
                </a:extLst>
              </a:tr>
              <a:tr h="238999">
                <a:tc>
                  <a:txBody>
                    <a:bodyPr/>
                    <a:lstStyle/>
                    <a:p>
                      <a:pPr marL="0" marR="0">
                        <a:spcBef>
                          <a:spcPts val="600"/>
                        </a:spcBef>
                        <a:spcAft>
                          <a:spcPts val="600"/>
                        </a:spcAft>
                      </a:pPr>
                      <a:r>
                        <a:rPr lang="en-US" sz="1200">
                          <a:solidFill>
                            <a:schemeClr val="tx1"/>
                          </a:solidFill>
                          <a:effectLst/>
                        </a:rPr>
                        <a:t>Open Discussion</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10 minutes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dirty="0">
                          <a:solidFill>
                            <a:schemeClr val="tx1"/>
                          </a:solidFill>
                          <a:effectLst/>
                        </a:rPr>
                        <a:t>Jayne Daylor, RN MS (RIDOH)</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2878694149"/>
                  </a:ext>
                </a:extLst>
              </a:tr>
              <a:tr h="1044235">
                <a:tc>
                  <a:txBody>
                    <a:bodyPr/>
                    <a:lstStyle/>
                    <a:p>
                      <a:pPr marL="0" marR="0">
                        <a:spcBef>
                          <a:spcPts val="600"/>
                        </a:spcBef>
                        <a:spcAft>
                          <a:spcPts val="600"/>
                        </a:spcAft>
                      </a:pPr>
                      <a:r>
                        <a:rPr lang="en-US" sz="1200" dirty="0">
                          <a:solidFill>
                            <a:schemeClr val="tx1"/>
                          </a:solidFill>
                          <a:effectLst/>
                        </a:rPr>
                        <a:t>Closing Thoughts and Evaluation </a:t>
                      </a:r>
                    </a:p>
                    <a:p>
                      <a:pPr marL="228600" marR="0">
                        <a:spcBef>
                          <a:spcPts val="600"/>
                        </a:spcBef>
                        <a:spcAft>
                          <a:spcPts val="600"/>
                        </a:spcAft>
                      </a:pPr>
                      <a:r>
                        <a:rPr lang="en-US" sz="1200" u="sng" dirty="0">
                          <a:solidFill>
                            <a:schemeClr val="tx1"/>
                          </a:solidFill>
                          <a:effectLst/>
                        </a:rPr>
                        <a:t>2023 Meetings</a:t>
                      </a:r>
                      <a:r>
                        <a:rPr lang="en-US" sz="1200" dirty="0">
                          <a:solidFill>
                            <a:schemeClr val="tx1"/>
                          </a:solidFill>
                          <a:effectLst/>
                        </a:rPr>
                        <a:t>: March, June, </a:t>
                      </a:r>
                      <a:r>
                        <a:rPr lang="en-US" sz="1200" dirty="0" smtClean="0">
                          <a:solidFill>
                            <a:schemeClr val="tx1"/>
                          </a:solidFill>
                          <a:effectLst/>
                        </a:rPr>
                        <a:t>September</a:t>
                      </a:r>
                      <a:endParaRPr lang="en-US" sz="1200" dirty="0">
                        <a:solidFill>
                          <a:schemeClr val="tx1"/>
                        </a:solidFill>
                        <a:effectLst/>
                      </a:endParaRPr>
                    </a:p>
                    <a:p>
                      <a:pPr marL="342900" marR="0" lvl="0" indent="-342900">
                        <a:spcBef>
                          <a:spcPts val="600"/>
                        </a:spcBef>
                        <a:spcAft>
                          <a:spcPts val="600"/>
                        </a:spcAft>
                        <a:buFont typeface="Symbol" panose="05050102010706020507" pitchFamily="18" charset="2"/>
                        <a:buChar char=""/>
                      </a:pPr>
                      <a:r>
                        <a:rPr lang="en-US" sz="1200" dirty="0">
                          <a:solidFill>
                            <a:schemeClr val="tx1"/>
                          </a:solidFill>
                          <a:effectLst/>
                        </a:rPr>
                        <a:t>Please complete today’s meeting evaluation and indicate best day for next meeting in March</a:t>
                      </a:r>
                      <a:endParaRPr lang="en-US" sz="1200" dirty="0">
                        <a:solidFill>
                          <a:schemeClr val="tx1"/>
                        </a:solidFill>
                        <a:effectLst/>
                        <a:latin typeface="Cambria" panose="02040503050406030204" pitchFamily="18" charset="0"/>
                        <a:ea typeface="MS Mincho"/>
                        <a:cs typeface="Arial" panose="020B0604020202020204" pitchFamily="34" charset="0"/>
                      </a:endParaRPr>
                    </a:p>
                  </a:txBody>
                  <a:tcPr marL="55197" marR="55197" marT="0" marB="0" anchor="ctr"/>
                </a:tc>
                <a:tc>
                  <a:txBody>
                    <a:bodyPr/>
                    <a:lstStyle/>
                    <a:p>
                      <a:pPr marL="0" marR="0" algn="ctr">
                        <a:spcBef>
                          <a:spcPts val="600"/>
                        </a:spcBef>
                        <a:spcAft>
                          <a:spcPts val="600"/>
                        </a:spcAft>
                      </a:pPr>
                      <a:r>
                        <a:rPr lang="en-US" sz="1200">
                          <a:solidFill>
                            <a:schemeClr val="tx1"/>
                          </a:solidFill>
                          <a:effectLst/>
                        </a:rPr>
                        <a:t>5 minutes</a:t>
                      </a:r>
                      <a:endParaRPr lang="en-US" sz="120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tc>
                  <a:txBody>
                    <a:bodyPr/>
                    <a:lstStyle/>
                    <a:p>
                      <a:pPr marL="0" marR="0">
                        <a:spcBef>
                          <a:spcPts val="600"/>
                        </a:spcBef>
                        <a:spcAft>
                          <a:spcPts val="600"/>
                        </a:spcAft>
                      </a:pPr>
                      <a:r>
                        <a:rPr lang="en-US" sz="1200" dirty="0">
                          <a:solidFill>
                            <a:schemeClr val="tx1"/>
                          </a:solidFill>
                          <a:effectLst/>
                        </a:rPr>
                        <a:t>Der Kue, PMP (RIHCA)</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5197" marR="55197" marT="0" marB="0" anchor="ctr"/>
                </a:tc>
                <a:extLst>
                  <a:ext uri="{0D108BD9-81ED-4DB2-BD59-A6C34878D82A}">
                    <a16:rowId xmlns:a16="http://schemas.microsoft.com/office/drawing/2014/main" val="3824081109"/>
                  </a:ext>
                </a:extLst>
              </a:tr>
            </a:tbl>
          </a:graphicData>
        </a:graphic>
      </p:graphicFrame>
    </p:spTree>
    <p:extLst>
      <p:ext uri="{BB962C8B-B14F-4D97-AF65-F5344CB8AC3E}">
        <p14:creationId xmlns:p14="http://schemas.microsoft.com/office/powerpoint/2010/main" val="42798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0" y="856034"/>
            <a:ext cx="9535266" cy="5363588"/>
          </a:xfrm>
          <a:prstGeom prst="rect">
            <a:avLst/>
          </a:prstGeom>
        </p:spPr>
      </p:pic>
    </p:spTree>
    <p:extLst>
      <p:ext uri="{BB962C8B-B14F-4D97-AF65-F5344CB8AC3E}">
        <p14:creationId xmlns:p14="http://schemas.microsoft.com/office/powerpoint/2010/main" val="200880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7700"/>
            <a:ext cx="9087554" cy="5111749"/>
          </a:xfrm>
          <a:prstGeom prst="rect">
            <a:avLst/>
          </a:prstGeom>
        </p:spPr>
      </p:pic>
    </p:spTree>
    <p:extLst>
      <p:ext uri="{BB962C8B-B14F-4D97-AF65-F5344CB8AC3E}">
        <p14:creationId xmlns:p14="http://schemas.microsoft.com/office/powerpoint/2010/main" val="2370865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68" y="876300"/>
            <a:ext cx="9110132" cy="5124449"/>
          </a:xfrm>
          <a:prstGeom prst="rect">
            <a:avLst/>
          </a:prstGeom>
        </p:spPr>
      </p:pic>
    </p:spTree>
    <p:extLst>
      <p:ext uri="{BB962C8B-B14F-4D97-AF65-F5344CB8AC3E}">
        <p14:creationId xmlns:p14="http://schemas.microsoft.com/office/powerpoint/2010/main" val="373105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49316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98162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88" y="850900"/>
            <a:ext cx="9155288" cy="5149850"/>
          </a:xfrm>
          <a:prstGeom prst="rect">
            <a:avLst/>
          </a:prstGeom>
        </p:spPr>
      </p:pic>
    </p:spTree>
    <p:extLst>
      <p:ext uri="{BB962C8B-B14F-4D97-AF65-F5344CB8AC3E}">
        <p14:creationId xmlns:p14="http://schemas.microsoft.com/office/powerpoint/2010/main" val="473404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6" y="889000"/>
            <a:ext cx="9087554" cy="5111749"/>
          </a:xfrm>
          <a:prstGeom prst="rect">
            <a:avLst/>
          </a:prstGeom>
        </p:spPr>
      </p:pic>
    </p:spTree>
    <p:extLst>
      <p:ext uri="{BB962C8B-B14F-4D97-AF65-F5344CB8AC3E}">
        <p14:creationId xmlns:p14="http://schemas.microsoft.com/office/powerpoint/2010/main" val="655472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65" y="838200"/>
            <a:ext cx="9177865" cy="5162549"/>
          </a:xfrm>
          <a:prstGeom prst="rect">
            <a:avLst/>
          </a:prstGeom>
        </p:spPr>
      </p:pic>
    </p:spTree>
    <p:extLst>
      <p:ext uri="{BB962C8B-B14F-4D97-AF65-F5344CB8AC3E}">
        <p14:creationId xmlns:p14="http://schemas.microsoft.com/office/powerpoint/2010/main" val="3187265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90" y="863600"/>
            <a:ext cx="9132710" cy="5137150"/>
          </a:xfrm>
          <a:prstGeom prst="rect">
            <a:avLst/>
          </a:prstGeom>
        </p:spPr>
      </p:pic>
    </p:spTree>
    <p:extLst>
      <p:ext uri="{BB962C8B-B14F-4D97-AF65-F5344CB8AC3E}">
        <p14:creationId xmlns:p14="http://schemas.microsoft.com/office/powerpoint/2010/main" val="967290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6" y="889000"/>
            <a:ext cx="9087554" cy="5111749"/>
          </a:xfrm>
          <a:prstGeom prst="rect">
            <a:avLst/>
          </a:prstGeom>
        </p:spPr>
      </p:pic>
    </p:spTree>
    <p:extLst>
      <p:ext uri="{BB962C8B-B14F-4D97-AF65-F5344CB8AC3E}">
        <p14:creationId xmlns:p14="http://schemas.microsoft.com/office/powerpoint/2010/main" val="3080085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4A2-C6C5-43F1-9AD5-4F4EAB6D2524}"/>
              </a:ext>
            </a:extLst>
          </p:cNvPr>
          <p:cNvSpPr>
            <a:spLocks noGrp="1"/>
          </p:cNvSpPr>
          <p:nvPr>
            <p:ph type="ctrTitle"/>
          </p:nvPr>
        </p:nvSpPr>
        <p:spPr>
          <a:xfrm>
            <a:off x="1143000" y="1470422"/>
            <a:ext cx="6858000" cy="1790700"/>
          </a:xfrm>
        </p:spPr>
        <p:txBody>
          <a:bodyPr/>
          <a:lstStyle/>
          <a:p>
            <a:pPr>
              <a:spcBef>
                <a:spcPts val="0"/>
              </a:spcBef>
              <a:spcAft>
                <a:spcPts val="0"/>
              </a:spcAft>
            </a:pPr>
            <a:r>
              <a:rPr lang="en-US" sz="1350" b="1" dirty="0">
                <a:solidFill>
                  <a:srgbClr val="111111"/>
                </a:solidFill>
                <a:latin typeface="Montserrat" panose="00000500000000000000" pitchFamily="2" charset="0"/>
                <a:ea typeface="Times New Roman" panose="02020603050405020304" pitchFamily="18" charset="0"/>
                <a:cs typeface="Calibri" panose="020F0502020204030204" pitchFamily="34" charset="0"/>
              </a:rPr>
              <a:t>In Memoriam: Marvin Ronning</a:t>
            </a:r>
            <a:r>
              <a:rPr lang="en-US" sz="1350" dirty="0">
                <a:latin typeface="Calibri" panose="020F0502020204030204" pitchFamily="34" charset="0"/>
                <a:ea typeface="Calibri" panose="020F0502020204030204" pitchFamily="34" charset="0"/>
                <a:cs typeface="Times New Roman" panose="02020603050405020304" pitchFamily="18" charset="0"/>
              </a:rPr>
              <a:t/>
            </a:r>
            <a:br>
              <a:rPr lang="en-US" sz="1350" dirty="0">
                <a:latin typeface="Calibri" panose="020F0502020204030204" pitchFamily="34" charset="0"/>
                <a:ea typeface="Calibri" panose="020F0502020204030204" pitchFamily="34" charset="0"/>
                <a:cs typeface="Times New Roman" panose="02020603050405020304" pitchFamily="18" charset="0"/>
              </a:rPr>
            </a:br>
            <a:r>
              <a:rPr lang="en-US" sz="1350" i="1" dirty="0">
                <a:solidFill>
                  <a:srgbClr val="111111"/>
                </a:solidFill>
                <a:latin typeface="Georgia" panose="02040502050405020303" pitchFamily="18" charset="0"/>
                <a:ea typeface="Times New Roman" panose="02020603050405020304" pitchFamily="18" charset="0"/>
                <a:cs typeface="Calibri" panose="020F0502020204030204" pitchFamily="34" charset="0"/>
              </a:rPr>
              <a:t>The Brown University School of Public Health mourns the loss of Marvin Gene Ronning, deputy director of the Rhode Island Free Clinic, an unstinting champion for vulnerable families across the state.</a:t>
            </a:r>
            <a:r>
              <a:rPr lang="en-US" sz="1350" dirty="0">
                <a:latin typeface="Calibri" panose="020F0502020204030204" pitchFamily="34" charset="0"/>
                <a:ea typeface="Calibri" panose="020F0502020204030204" pitchFamily="34" charset="0"/>
                <a:cs typeface="Times New Roman" panose="02020603050405020304" pitchFamily="18" charset="0"/>
              </a:rPr>
              <a:t/>
            </a:r>
            <a:br>
              <a:rPr lang="en-US" sz="1350" dirty="0">
                <a:latin typeface="Calibri" panose="020F0502020204030204" pitchFamily="34" charset="0"/>
                <a:ea typeface="Calibri" panose="020F0502020204030204" pitchFamily="34" charset="0"/>
                <a:cs typeface="Times New Roman" panose="02020603050405020304" pitchFamily="18" charset="0"/>
              </a:rPr>
            </a:br>
            <a:r>
              <a:rPr lang="en-US" sz="1350" dirty="0">
                <a:latin typeface="Calibri" panose="020F0502020204030204" pitchFamily="34" charset="0"/>
                <a:ea typeface="Calibri" panose="020F0502020204030204" pitchFamily="34" charset="0"/>
                <a:cs typeface="Times New Roman" panose="02020603050405020304" pitchFamily="18" charset="0"/>
              </a:rPr>
              <a:t> </a:t>
            </a:r>
            <a:br>
              <a:rPr lang="en-US" sz="135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7E6C10DB-8016-43FD-9CF0-B94FEBD67B46}"/>
              </a:ext>
            </a:extLst>
          </p:cNvPr>
          <p:cNvPicPr>
            <a:picLocks noChangeAspect="1"/>
          </p:cNvPicPr>
          <p:nvPr/>
        </p:nvPicPr>
        <p:blipFill rotWithShape="1">
          <a:blip r:embed="rId2">
            <a:extLst>
              <a:ext uri="{28A0092B-C50C-407E-A947-70E740481C1C}">
                <a14:useLocalDpi xmlns:a14="http://schemas.microsoft.com/office/drawing/2010/main" val="0"/>
              </a:ext>
            </a:extLst>
          </a:blip>
          <a:srcRect l="8212" t="28259" r="13860" b="1"/>
          <a:stretch/>
        </p:blipFill>
        <p:spPr bwMode="auto">
          <a:xfrm>
            <a:off x="1844732" y="2581708"/>
            <a:ext cx="5684996" cy="29768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386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68" y="876300"/>
            <a:ext cx="9110132" cy="5124449"/>
          </a:xfrm>
          <a:prstGeom prst="rect">
            <a:avLst/>
          </a:prstGeom>
        </p:spPr>
      </p:pic>
    </p:spTree>
    <p:extLst>
      <p:ext uri="{BB962C8B-B14F-4D97-AF65-F5344CB8AC3E}">
        <p14:creationId xmlns:p14="http://schemas.microsoft.com/office/powerpoint/2010/main" val="1462591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4" y="825500"/>
            <a:ext cx="9200444" cy="5175250"/>
          </a:xfrm>
          <a:prstGeom prst="rect">
            <a:avLst/>
          </a:prstGeom>
        </p:spPr>
      </p:pic>
    </p:spTree>
    <p:extLst>
      <p:ext uri="{BB962C8B-B14F-4D97-AF65-F5344CB8AC3E}">
        <p14:creationId xmlns:p14="http://schemas.microsoft.com/office/powerpoint/2010/main" val="4054724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6" y="889000"/>
            <a:ext cx="9098844" cy="5118100"/>
          </a:xfrm>
          <a:prstGeom prst="rect">
            <a:avLst/>
          </a:prstGeom>
        </p:spPr>
      </p:pic>
    </p:spTree>
    <p:extLst>
      <p:ext uri="{BB962C8B-B14F-4D97-AF65-F5344CB8AC3E}">
        <p14:creationId xmlns:p14="http://schemas.microsoft.com/office/powerpoint/2010/main" val="903853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599" y="800100"/>
            <a:ext cx="9245599" cy="5200649"/>
          </a:xfrm>
          <a:prstGeom prst="rect">
            <a:avLst/>
          </a:prstGeom>
        </p:spPr>
      </p:pic>
    </p:spTree>
    <p:extLst>
      <p:ext uri="{BB962C8B-B14F-4D97-AF65-F5344CB8AC3E}">
        <p14:creationId xmlns:p14="http://schemas.microsoft.com/office/powerpoint/2010/main" val="2121346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774463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0" y="907255"/>
            <a:ext cx="9055100" cy="5093495"/>
          </a:xfrm>
          <a:prstGeom prst="rect">
            <a:avLst/>
          </a:prstGeom>
        </p:spPr>
      </p:pic>
    </p:spTree>
    <p:extLst>
      <p:ext uri="{BB962C8B-B14F-4D97-AF65-F5344CB8AC3E}">
        <p14:creationId xmlns:p14="http://schemas.microsoft.com/office/powerpoint/2010/main" val="2855758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36728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DDB7ABA-35A7-E88F-5A16-44E5155BC9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00" y="1253748"/>
            <a:ext cx="8468480" cy="47569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30480"/>
            <a:ext cx="9267381" cy="1361440"/>
          </a:xfrm>
          <a:prstGeom prst="rect">
            <a:avLst/>
          </a:prstGeom>
        </p:spPr>
      </p:pic>
    </p:spTree>
    <p:extLst>
      <p:ext uri="{BB962C8B-B14F-4D97-AF65-F5344CB8AC3E}">
        <p14:creationId xmlns:p14="http://schemas.microsoft.com/office/powerpoint/2010/main" val="104180067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656966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17473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3B38B6-FA01-426A-9089-E1490FC3FAB6}"/>
              </a:ext>
            </a:extLst>
          </p:cNvPr>
          <p:cNvSpPr/>
          <p:nvPr/>
        </p:nvSpPr>
        <p:spPr>
          <a:xfrm>
            <a:off x="0" y="925423"/>
            <a:ext cx="9144000" cy="349584"/>
          </a:xfrm>
          <a:prstGeom prst="rect">
            <a:avLst/>
          </a:prstGeom>
          <a:solidFill>
            <a:srgbClr val="ADCE42"/>
          </a:solidFill>
          <a:ln>
            <a:solidFill>
              <a:srgbClr val="AAD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1143000"/>
          </a:xfrm>
          <a:prstGeom prst="rect">
            <a:avLst/>
          </a:prstGeom>
          <a:solidFill>
            <a:srgbClr val="1B3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
        <p:nvSpPr>
          <p:cNvPr id="6" name="TextBox 5"/>
          <p:cNvSpPr txBox="1"/>
          <p:nvPr/>
        </p:nvSpPr>
        <p:spPr>
          <a:xfrm>
            <a:off x="495300" y="-4992"/>
            <a:ext cx="7116462" cy="1200329"/>
          </a:xfrm>
          <a:prstGeom prst="rect">
            <a:avLst/>
          </a:prstGeom>
          <a:noFill/>
        </p:spPr>
        <p:txBody>
          <a:bodyPr wrap="square" lIns="91440" tIns="45720" rIns="91440" bIns="45720" rtlCol="0" anchor="ctr">
            <a:spAutoFit/>
          </a:bodyPr>
          <a:lstStyle/>
          <a:p>
            <a:r>
              <a:rPr lang="en-US" sz="3600" dirty="0">
                <a:solidFill>
                  <a:schemeClr val="bg1"/>
                </a:solidFill>
                <a:latin typeface="Georgia"/>
              </a:rPr>
              <a:t>CHN Referrals </a:t>
            </a:r>
            <a:br>
              <a:rPr lang="en-US" sz="3600" dirty="0">
                <a:solidFill>
                  <a:schemeClr val="bg1"/>
                </a:solidFill>
                <a:latin typeface="Georgia"/>
              </a:rPr>
            </a:br>
            <a:r>
              <a:rPr lang="en-US" sz="3600" dirty="0">
                <a:solidFill>
                  <a:schemeClr val="bg1"/>
                </a:solidFill>
                <a:latin typeface="Georgia"/>
              </a:rPr>
              <a:t>1-1-22 through 11-30-22</a:t>
            </a:r>
            <a:endParaRPr lang="en-US" sz="3600" dirty="0">
              <a:solidFill>
                <a:schemeClr val="bg1"/>
              </a:solidFill>
              <a:latin typeface="Georgia" panose="02040502050405020303" pitchFamily="18" charset="0"/>
            </a:endParaRPr>
          </a:p>
        </p:txBody>
      </p:sp>
      <p:sp>
        <p:nvSpPr>
          <p:cNvPr id="7" name="TextBox 6"/>
          <p:cNvSpPr txBox="1"/>
          <p:nvPr/>
        </p:nvSpPr>
        <p:spPr>
          <a:xfrm>
            <a:off x="428882" y="1520395"/>
            <a:ext cx="8286235" cy="1046440"/>
          </a:xfrm>
          <a:prstGeom prst="rect">
            <a:avLst/>
          </a:prstGeom>
          <a:noFill/>
        </p:spPr>
        <p:txBody>
          <a:bodyPr wrap="square" lIns="91440" tIns="45720" rIns="91440" bIns="45720" rtlCol="0" anchor="t">
            <a:spAutoFit/>
          </a:bodyPr>
          <a:lstStyle/>
          <a:p>
            <a:pPr>
              <a:spcAft>
                <a:spcPts val="1200"/>
              </a:spcAft>
            </a:pPr>
            <a:endParaRPr lang="en-US" sz="2400">
              <a:latin typeface="Arial"/>
              <a:cs typeface="Arial"/>
            </a:endParaRPr>
          </a:p>
          <a:p>
            <a:pPr>
              <a:spcAft>
                <a:spcPts val="1200"/>
              </a:spcAft>
            </a:pPr>
            <a:endParaRPr lang="en-US" sz="2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B695EA2A-DDB0-1E6C-B9E7-876332C230A6}"/>
              </a:ext>
            </a:extLst>
          </p:cNvPr>
          <p:cNvGraphicFramePr>
            <a:graphicFrameLocks noGrp="1"/>
          </p:cNvGraphicFramePr>
          <p:nvPr>
            <p:extLst>
              <p:ext uri="{D42A27DB-BD31-4B8C-83A1-F6EECF244321}">
                <p14:modId xmlns:p14="http://schemas.microsoft.com/office/powerpoint/2010/main" val="1398417407"/>
              </p:ext>
            </p:extLst>
          </p:nvPr>
        </p:nvGraphicFramePr>
        <p:xfrm>
          <a:off x="301087" y="1494267"/>
          <a:ext cx="8519267" cy="4994335"/>
        </p:xfrm>
        <a:graphic>
          <a:graphicData uri="http://schemas.openxmlformats.org/drawingml/2006/table">
            <a:tbl>
              <a:tblPr firstRow="1" bandRow="1">
                <a:tableStyleId>{5C22544A-7EE6-4342-B048-85BDC9FD1C3A}</a:tableStyleId>
              </a:tblPr>
              <a:tblGrid>
                <a:gridCol w="1818296">
                  <a:extLst>
                    <a:ext uri="{9D8B030D-6E8A-4147-A177-3AD203B41FA5}">
                      <a16:colId xmlns:a16="http://schemas.microsoft.com/office/drawing/2014/main" val="1496898089"/>
                    </a:ext>
                  </a:extLst>
                </a:gridCol>
                <a:gridCol w="447458">
                  <a:extLst>
                    <a:ext uri="{9D8B030D-6E8A-4147-A177-3AD203B41FA5}">
                      <a16:colId xmlns:a16="http://schemas.microsoft.com/office/drawing/2014/main" val="470664556"/>
                    </a:ext>
                  </a:extLst>
                </a:gridCol>
                <a:gridCol w="621464">
                  <a:extLst>
                    <a:ext uri="{9D8B030D-6E8A-4147-A177-3AD203B41FA5}">
                      <a16:colId xmlns:a16="http://schemas.microsoft.com/office/drawing/2014/main" val="4047000868"/>
                    </a:ext>
                  </a:extLst>
                </a:gridCol>
                <a:gridCol w="660337">
                  <a:extLst>
                    <a:ext uri="{9D8B030D-6E8A-4147-A177-3AD203B41FA5}">
                      <a16:colId xmlns:a16="http://schemas.microsoft.com/office/drawing/2014/main" val="97143546"/>
                    </a:ext>
                  </a:extLst>
                </a:gridCol>
                <a:gridCol w="621464">
                  <a:extLst>
                    <a:ext uri="{9D8B030D-6E8A-4147-A177-3AD203B41FA5}">
                      <a16:colId xmlns:a16="http://schemas.microsoft.com/office/drawing/2014/main" val="1027707030"/>
                    </a:ext>
                  </a:extLst>
                </a:gridCol>
                <a:gridCol w="621464">
                  <a:extLst>
                    <a:ext uri="{9D8B030D-6E8A-4147-A177-3AD203B41FA5}">
                      <a16:colId xmlns:a16="http://schemas.microsoft.com/office/drawing/2014/main" val="1971646322"/>
                    </a:ext>
                  </a:extLst>
                </a:gridCol>
                <a:gridCol w="621464">
                  <a:extLst>
                    <a:ext uri="{9D8B030D-6E8A-4147-A177-3AD203B41FA5}">
                      <a16:colId xmlns:a16="http://schemas.microsoft.com/office/drawing/2014/main" val="1723962393"/>
                    </a:ext>
                  </a:extLst>
                </a:gridCol>
                <a:gridCol w="621464">
                  <a:extLst>
                    <a:ext uri="{9D8B030D-6E8A-4147-A177-3AD203B41FA5}">
                      <a16:colId xmlns:a16="http://schemas.microsoft.com/office/drawing/2014/main" val="243299337"/>
                    </a:ext>
                  </a:extLst>
                </a:gridCol>
                <a:gridCol w="621464">
                  <a:extLst>
                    <a:ext uri="{9D8B030D-6E8A-4147-A177-3AD203B41FA5}">
                      <a16:colId xmlns:a16="http://schemas.microsoft.com/office/drawing/2014/main" val="2126447627"/>
                    </a:ext>
                  </a:extLst>
                </a:gridCol>
                <a:gridCol w="621464">
                  <a:extLst>
                    <a:ext uri="{9D8B030D-6E8A-4147-A177-3AD203B41FA5}">
                      <a16:colId xmlns:a16="http://schemas.microsoft.com/office/drawing/2014/main" val="3596095006"/>
                    </a:ext>
                  </a:extLst>
                </a:gridCol>
                <a:gridCol w="621464">
                  <a:extLst>
                    <a:ext uri="{9D8B030D-6E8A-4147-A177-3AD203B41FA5}">
                      <a16:colId xmlns:a16="http://schemas.microsoft.com/office/drawing/2014/main" val="3836138509"/>
                    </a:ext>
                  </a:extLst>
                </a:gridCol>
                <a:gridCol w="621464">
                  <a:extLst>
                    <a:ext uri="{9D8B030D-6E8A-4147-A177-3AD203B41FA5}">
                      <a16:colId xmlns:a16="http://schemas.microsoft.com/office/drawing/2014/main" val="1531682904"/>
                    </a:ext>
                  </a:extLst>
                </a:gridCol>
              </a:tblGrid>
              <a:tr h="316899">
                <a:tc>
                  <a:txBody>
                    <a:bodyPr/>
                    <a:lstStyle/>
                    <a:p>
                      <a:endParaRPr lang="en-US" sz="1800">
                        <a:effectLst/>
                      </a:endParaRPr>
                    </a:p>
                  </a:txBody>
                  <a:tcPr marL="0" marR="0" marT="0" marB="0" anchor="ctr"/>
                </a:tc>
                <a:tc>
                  <a:txBody>
                    <a:bodyPr/>
                    <a:lstStyle/>
                    <a:p>
                      <a:r>
                        <a:rPr lang="en-US" sz="1800" dirty="0">
                          <a:effectLst/>
                        </a:rPr>
                        <a:t>Jan.</a:t>
                      </a:r>
                    </a:p>
                  </a:txBody>
                  <a:tcPr marL="0" marR="0" marT="0" marB="0" anchor="ctr"/>
                </a:tc>
                <a:tc>
                  <a:txBody>
                    <a:bodyPr/>
                    <a:lstStyle/>
                    <a:p>
                      <a:r>
                        <a:rPr lang="en-US" sz="1800" dirty="0">
                          <a:effectLst/>
                        </a:rPr>
                        <a:t>Feb.</a:t>
                      </a:r>
                    </a:p>
                  </a:txBody>
                  <a:tcPr marL="0" marR="0" marT="0" marB="0" anchor="ctr"/>
                </a:tc>
                <a:tc>
                  <a:txBody>
                    <a:bodyPr/>
                    <a:lstStyle/>
                    <a:p>
                      <a:r>
                        <a:rPr lang="en-US" sz="1800" dirty="0">
                          <a:effectLst/>
                        </a:rPr>
                        <a:t>March</a:t>
                      </a:r>
                    </a:p>
                  </a:txBody>
                  <a:tcPr marL="0" marR="0" marT="0" marB="0" anchor="ctr"/>
                </a:tc>
                <a:tc>
                  <a:txBody>
                    <a:bodyPr/>
                    <a:lstStyle/>
                    <a:p>
                      <a:r>
                        <a:rPr lang="en-US" sz="1800" dirty="0">
                          <a:effectLst/>
                        </a:rPr>
                        <a:t>April</a:t>
                      </a:r>
                    </a:p>
                  </a:txBody>
                  <a:tcPr marL="0" marR="0" marT="0" marB="0" anchor="ctr"/>
                </a:tc>
                <a:tc>
                  <a:txBody>
                    <a:bodyPr/>
                    <a:lstStyle/>
                    <a:p>
                      <a:r>
                        <a:rPr lang="en-US" sz="1800" dirty="0">
                          <a:effectLst/>
                        </a:rPr>
                        <a:t>May</a:t>
                      </a:r>
                    </a:p>
                  </a:txBody>
                  <a:tcPr marL="0" marR="0" marT="0" marB="0" anchor="ctr"/>
                </a:tc>
                <a:tc>
                  <a:txBody>
                    <a:bodyPr/>
                    <a:lstStyle/>
                    <a:p>
                      <a:r>
                        <a:rPr lang="en-US" sz="1800" dirty="0">
                          <a:effectLst/>
                        </a:rPr>
                        <a:t>June</a:t>
                      </a:r>
                    </a:p>
                  </a:txBody>
                  <a:tcPr marL="0" marR="0" marT="0" marB="0" anchor="ctr"/>
                </a:tc>
                <a:tc>
                  <a:txBody>
                    <a:bodyPr/>
                    <a:lstStyle/>
                    <a:p>
                      <a:r>
                        <a:rPr lang="en-US" sz="1800" dirty="0">
                          <a:effectLst/>
                        </a:rPr>
                        <a:t>July</a:t>
                      </a:r>
                    </a:p>
                  </a:txBody>
                  <a:tcPr marL="0" marR="0" marT="0" marB="0" anchor="ctr"/>
                </a:tc>
                <a:tc>
                  <a:txBody>
                    <a:bodyPr/>
                    <a:lstStyle/>
                    <a:p>
                      <a:r>
                        <a:rPr lang="en-US" sz="1800" dirty="0">
                          <a:effectLst/>
                        </a:rPr>
                        <a:t>Aug.</a:t>
                      </a:r>
                    </a:p>
                  </a:txBody>
                  <a:tcPr marL="0" marR="0" marT="0" marB="0" anchor="ctr"/>
                </a:tc>
                <a:tc>
                  <a:txBody>
                    <a:bodyPr/>
                    <a:lstStyle/>
                    <a:p>
                      <a:r>
                        <a:rPr lang="en-US" sz="1800" dirty="0">
                          <a:effectLst/>
                        </a:rPr>
                        <a:t>Sep.</a:t>
                      </a:r>
                    </a:p>
                  </a:txBody>
                  <a:tcPr marL="0" marR="0" marT="0" marB="0" anchor="ctr"/>
                </a:tc>
                <a:tc>
                  <a:txBody>
                    <a:bodyPr/>
                    <a:lstStyle/>
                    <a:p>
                      <a:r>
                        <a:rPr lang="en-US" sz="1800" dirty="0">
                          <a:effectLst/>
                        </a:rPr>
                        <a:t>Oct.</a:t>
                      </a:r>
                    </a:p>
                  </a:txBody>
                  <a:tcPr marL="0" marR="0" marT="0" marB="0" anchor="ctr"/>
                </a:tc>
                <a:tc>
                  <a:txBody>
                    <a:bodyPr/>
                    <a:lstStyle/>
                    <a:p>
                      <a:r>
                        <a:rPr lang="en-US" sz="1800" dirty="0">
                          <a:effectLst/>
                        </a:rPr>
                        <a:t>Nov.</a:t>
                      </a:r>
                    </a:p>
                  </a:txBody>
                  <a:tcPr marL="0" marR="0" marT="0" marB="0" anchor="ctr"/>
                </a:tc>
                <a:extLst>
                  <a:ext uri="{0D108BD9-81ED-4DB2-BD59-A6C34878D82A}">
                    <a16:rowId xmlns:a16="http://schemas.microsoft.com/office/drawing/2014/main" val="3695565533"/>
                  </a:ext>
                </a:extLst>
              </a:tr>
              <a:tr h="316899">
                <a:tc>
                  <a:txBody>
                    <a:bodyPr/>
                    <a:lstStyle/>
                    <a:p>
                      <a:r>
                        <a:rPr lang="en-US" sz="1800" dirty="0">
                          <a:effectLst/>
                        </a:rPr>
                        <a:t>Well One Pascoag</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3096928893"/>
                  </a:ext>
                </a:extLst>
              </a:tr>
              <a:tr h="316899">
                <a:tc>
                  <a:txBody>
                    <a:bodyPr/>
                    <a:lstStyle/>
                    <a:p>
                      <a:r>
                        <a:rPr lang="en-US" sz="1800" dirty="0">
                          <a:effectLst/>
                        </a:rPr>
                        <a:t>Well One NK</a:t>
                      </a:r>
                    </a:p>
                  </a:txBody>
                  <a:tcPr marL="0" marR="0" marT="0" marB="0" anchor="ctr"/>
                </a:tc>
                <a:tc>
                  <a:txBody>
                    <a:bodyPr/>
                    <a:lstStyle/>
                    <a:p>
                      <a:pPr algn="r"/>
                      <a:r>
                        <a:rPr lang="en-US" sz="1800" dirty="0"/>
                        <a:t>2</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2</a:t>
                      </a:r>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1816811549"/>
                  </a:ext>
                </a:extLst>
              </a:tr>
              <a:tr h="316899">
                <a:tc>
                  <a:txBody>
                    <a:bodyPr/>
                    <a:lstStyle/>
                    <a:p>
                      <a:r>
                        <a:rPr lang="en-US" sz="1800" dirty="0">
                          <a:effectLst/>
                        </a:rPr>
                        <a:t>Well One Scituate</a:t>
                      </a:r>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pPr algn="r"/>
                      <a:r>
                        <a:rPr lang="en-US" sz="1800" dirty="0"/>
                        <a:t>1</a:t>
                      </a:r>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1194584390"/>
                  </a:ext>
                </a:extLst>
              </a:tr>
              <a:tr h="304224">
                <a:tc>
                  <a:txBody>
                    <a:bodyPr/>
                    <a:lstStyle/>
                    <a:p>
                      <a:r>
                        <a:rPr lang="en-US" sz="1800" dirty="0">
                          <a:effectLst/>
                        </a:rPr>
                        <a:t>Well One Foster</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2881970891"/>
                  </a:ext>
                </a:extLst>
              </a:tr>
              <a:tr h="621124">
                <a:tc>
                  <a:txBody>
                    <a:bodyPr/>
                    <a:lstStyle/>
                    <a:p>
                      <a:r>
                        <a:rPr lang="en-US" sz="1800" dirty="0">
                          <a:effectLst/>
                        </a:rPr>
                        <a:t>Tri County Johnston</a:t>
                      </a:r>
                    </a:p>
                  </a:txBody>
                  <a:tcPr marL="0" marR="0" marT="0" marB="0" anchor="ctr"/>
                </a:tc>
                <a:tc>
                  <a:txBody>
                    <a:bodyPr/>
                    <a:lstStyle/>
                    <a:p>
                      <a:pPr algn="r"/>
                      <a:r>
                        <a:rPr lang="en-US" sz="1800" dirty="0"/>
                        <a:t>2</a:t>
                      </a:r>
                    </a:p>
                  </a:txBody>
                  <a:tcPr marL="0" marR="0" marT="0" marB="0" anchor="ctr"/>
                </a:tc>
                <a:tc>
                  <a:txBody>
                    <a:bodyPr/>
                    <a:lstStyle/>
                    <a:p>
                      <a:pPr algn="r"/>
                      <a:r>
                        <a:rPr lang="en-US" sz="1800" dirty="0"/>
                        <a:t>1</a:t>
                      </a:r>
                    </a:p>
                  </a:txBody>
                  <a:tcPr marL="0" marR="0" marT="0" marB="0" anchor="ctr"/>
                </a:tc>
                <a:tc>
                  <a:txBody>
                    <a:bodyPr/>
                    <a:lstStyle/>
                    <a:p>
                      <a:pPr algn="r"/>
                      <a:r>
                        <a:rPr lang="en-US" sz="1800" dirty="0"/>
                        <a:t>3</a:t>
                      </a:r>
                    </a:p>
                  </a:txBody>
                  <a:tcPr marL="0" marR="0" marT="0" marB="0" anchor="ctr"/>
                </a:tc>
                <a:tc>
                  <a:txBody>
                    <a:bodyPr/>
                    <a:lstStyle/>
                    <a:p>
                      <a:pPr algn="r"/>
                      <a:r>
                        <a:rPr lang="en-US" sz="1800" dirty="0"/>
                        <a:t>5</a:t>
                      </a:r>
                    </a:p>
                  </a:txBody>
                  <a:tcPr marL="0" marR="0" marT="0" marB="0" anchor="ctr"/>
                </a:tc>
                <a:tc>
                  <a:txBody>
                    <a:bodyPr/>
                    <a:lstStyle/>
                    <a:p>
                      <a:pPr algn="r"/>
                      <a:r>
                        <a:rPr lang="en-US" sz="1800" dirty="0"/>
                        <a:t>18</a:t>
                      </a:r>
                    </a:p>
                  </a:txBody>
                  <a:tcPr marL="0" marR="0" marT="0" marB="0" anchor="ctr"/>
                </a:tc>
                <a:tc>
                  <a:txBody>
                    <a:bodyPr/>
                    <a:lstStyle/>
                    <a:p>
                      <a:pPr algn="r"/>
                      <a:r>
                        <a:rPr lang="en-US" sz="1800" dirty="0"/>
                        <a:t>36</a:t>
                      </a:r>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4198164655"/>
                  </a:ext>
                </a:extLst>
              </a:tr>
              <a:tr h="608448">
                <a:tc>
                  <a:txBody>
                    <a:bodyPr/>
                    <a:lstStyle/>
                    <a:p>
                      <a:r>
                        <a:rPr lang="en-US" sz="1800" dirty="0">
                          <a:effectLst/>
                        </a:rPr>
                        <a:t>Tri County N. Providence</a:t>
                      </a:r>
                    </a:p>
                  </a:txBody>
                  <a:tcPr marL="0" marR="0" marT="0" marB="0" anchor="ctr"/>
                </a:tc>
                <a:tc>
                  <a:txBody>
                    <a:bodyPr/>
                    <a:lstStyle/>
                    <a:p>
                      <a:pPr algn="r"/>
                      <a:r>
                        <a:rPr lang="en-US" sz="1800" dirty="0"/>
                        <a:t>2</a:t>
                      </a:r>
                    </a:p>
                  </a:txBody>
                  <a:tcPr marL="0" marR="0" marT="0" marB="0" anchor="ctr"/>
                </a:tc>
                <a:tc>
                  <a:txBody>
                    <a:bodyPr/>
                    <a:lstStyle/>
                    <a:p>
                      <a:pPr algn="r"/>
                      <a:r>
                        <a:rPr lang="en-US" sz="1800" dirty="0"/>
                        <a:t>1</a:t>
                      </a:r>
                    </a:p>
                  </a:txBody>
                  <a:tcPr marL="0" marR="0" marT="0" marB="0" anchor="ctr"/>
                </a:tc>
                <a:tc>
                  <a:txBody>
                    <a:bodyPr/>
                    <a:lstStyle/>
                    <a:p>
                      <a:pPr algn="r"/>
                      <a:r>
                        <a:rPr lang="en-US" sz="1800" dirty="0"/>
                        <a:t>3</a:t>
                      </a:r>
                    </a:p>
                  </a:txBody>
                  <a:tcPr marL="0" marR="0" marT="0" marB="0" anchor="ctr"/>
                </a:tc>
                <a:tc>
                  <a:txBody>
                    <a:bodyPr/>
                    <a:lstStyle/>
                    <a:p>
                      <a:pPr algn="r"/>
                      <a:r>
                        <a:rPr lang="en-US" sz="1800" dirty="0"/>
                        <a:t>3</a:t>
                      </a:r>
                    </a:p>
                  </a:txBody>
                  <a:tcPr marL="0" marR="0" marT="0" marB="0" anchor="ctr"/>
                </a:tc>
                <a:tc>
                  <a:txBody>
                    <a:bodyPr/>
                    <a:lstStyle/>
                    <a:p>
                      <a:pPr algn="r"/>
                      <a:r>
                        <a:rPr lang="en-US" sz="1800" dirty="0"/>
                        <a:t>1</a:t>
                      </a:r>
                    </a:p>
                  </a:txBody>
                  <a:tcPr marL="0" marR="0" marT="0" marB="0" anchor="ctr"/>
                </a:tc>
                <a:tc>
                  <a:txBody>
                    <a:bodyPr/>
                    <a:lstStyle/>
                    <a:p>
                      <a:pPr algn="r"/>
                      <a:r>
                        <a:rPr lang="en-US" sz="1800" dirty="0"/>
                        <a:t>2</a:t>
                      </a:r>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960628868"/>
                  </a:ext>
                </a:extLst>
              </a:tr>
              <a:tr h="316899">
                <a:tc>
                  <a:txBody>
                    <a:bodyPr/>
                    <a:lstStyle/>
                    <a:p>
                      <a:r>
                        <a:rPr lang="en-US" sz="1800" dirty="0">
                          <a:effectLst/>
                        </a:rPr>
                        <a:t>Clinica Esperanza</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pPr algn="r"/>
                      <a:r>
                        <a:rPr lang="en-US" sz="1800" dirty="0"/>
                        <a:t>1</a:t>
                      </a:r>
                    </a:p>
                  </a:txBody>
                  <a:tcPr marL="0" marR="0" marT="0" marB="0" anchor="ctr"/>
                </a:tc>
                <a:tc>
                  <a:txBody>
                    <a:bodyPr/>
                    <a:lstStyle/>
                    <a:p>
                      <a:pPr algn="r"/>
                      <a:r>
                        <a:rPr lang="en-US" sz="1800" dirty="0"/>
                        <a:t>2</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2569923723"/>
                  </a:ext>
                </a:extLst>
              </a:tr>
              <a:tr h="316899">
                <a:tc>
                  <a:txBody>
                    <a:bodyPr/>
                    <a:lstStyle/>
                    <a:p>
                      <a:r>
                        <a:rPr lang="en-US" sz="1800" dirty="0">
                          <a:effectLst/>
                        </a:rPr>
                        <a:t>CCAP Coventry</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3522168650"/>
                  </a:ext>
                </a:extLst>
              </a:tr>
              <a:tr h="316899">
                <a:tc>
                  <a:txBody>
                    <a:bodyPr/>
                    <a:lstStyle/>
                    <a:p>
                      <a:r>
                        <a:rPr lang="en-US" sz="1800" dirty="0">
                          <a:effectLst/>
                        </a:rPr>
                        <a:t>CCAP Cranston</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2340617703"/>
                  </a:ext>
                </a:extLst>
              </a:tr>
              <a:tr h="316899">
                <a:tc>
                  <a:txBody>
                    <a:bodyPr/>
                    <a:lstStyle/>
                    <a:p>
                      <a:r>
                        <a:rPr lang="en-US" sz="1800" dirty="0">
                          <a:effectLst/>
                        </a:rPr>
                        <a:t>CCAP Warwick</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1693958621"/>
                  </a:ext>
                </a:extLst>
              </a:tr>
              <a:tr h="304224">
                <a:tc>
                  <a:txBody>
                    <a:bodyPr/>
                    <a:lstStyle/>
                    <a:p>
                      <a:r>
                        <a:rPr lang="en-US" sz="1800" dirty="0">
                          <a:effectLst/>
                        </a:rPr>
                        <a:t>Thundermist WW</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extLst>
                  <a:ext uri="{0D108BD9-81ED-4DB2-BD59-A6C34878D82A}">
                    <a16:rowId xmlns:a16="http://schemas.microsoft.com/office/drawing/2014/main" val="1696352215"/>
                  </a:ext>
                </a:extLst>
              </a:tr>
              <a:tr h="304224">
                <a:tc>
                  <a:txBody>
                    <a:bodyPr/>
                    <a:lstStyle/>
                    <a:p>
                      <a:r>
                        <a:rPr lang="en-US" sz="1800" dirty="0">
                          <a:effectLst/>
                        </a:rPr>
                        <a:t>RI Free Clinic</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1</a:t>
                      </a:r>
                    </a:p>
                  </a:txBody>
                  <a:tcPr marL="0" marR="0" marT="0" marB="0" anchor="ctr"/>
                </a:tc>
                <a:tc>
                  <a:txBody>
                    <a:bodyPr/>
                    <a:lstStyle/>
                    <a:p>
                      <a:pPr algn="r"/>
                      <a:r>
                        <a:rPr lang="en-US" sz="1800" dirty="0"/>
                        <a:t>2</a:t>
                      </a:r>
                    </a:p>
                  </a:txBody>
                  <a:tcPr marL="0" marR="0" marT="0" marB="0" anchor="ctr"/>
                </a:tc>
                <a:tc>
                  <a:txBody>
                    <a:bodyPr/>
                    <a:lstStyle/>
                    <a:p>
                      <a:pPr algn="r"/>
                      <a:r>
                        <a:rPr lang="en-US" sz="1800" dirty="0"/>
                        <a:t>3</a:t>
                      </a:r>
                    </a:p>
                  </a:txBody>
                  <a:tcPr marL="0" marR="0" marT="0" marB="0" anchor="ctr"/>
                </a:tc>
                <a:tc>
                  <a:txBody>
                    <a:bodyPr/>
                    <a:lstStyle/>
                    <a:p>
                      <a:pPr algn="r"/>
                      <a:r>
                        <a:rPr lang="en-US" sz="1800" dirty="0"/>
                        <a:t>5</a:t>
                      </a:r>
                    </a:p>
                  </a:txBody>
                  <a:tcPr marL="0" marR="0" marT="0" marB="0" anchor="ctr"/>
                </a:tc>
                <a:tc>
                  <a:txBody>
                    <a:bodyPr/>
                    <a:lstStyle/>
                    <a:p>
                      <a:pPr algn="r"/>
                      <a:r>
                        <a:rPr lang="en-US" sz="1800" dirty="0"/>
                        <a:t>2</a:t>
                      </a:r>
                    </a:p>
                  </a:txBody>
                  <a:tcPr marL="0" marR="0" marT="0" marB="0" anchor="ctr"/>
                </a:tc>
                <a:extLst>
                  <a:ext uri="{0D108BD9-81ED-4DB2-BD59-A6C34878D82A}">
                    <a16:rowId xmlns:a16="http://schemas.microsoft.com/office/drawing/2014/main" val="20253217"/>
                  </a:ext>
                </a:extLst>
              </a:tr>
              <a:tr h="316899">
                <a:tc>
                  <a:txBody>
                    <a:bodyPr/>
                    <a:lstStyle/>
                    <a:p>
                      <a:r>
                        <a:rPr lang="en-US" sz="1800" dirty="0">
                          <a:effectLst/>
                        </a:rPr>
                        <a:t>Wood River</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pPr algn="r"/>
                      <a:r>
                        <a:rPr lang="en-US" sz="1800" dirty="0"/>
                        <a:t>2</a:t>
                      </a:r>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a:p>
                  </a:txBody>
                  <a:tcPr marL="0" marR="0" marT="0" marB="0" anchor="ctr"/>
                </a:tc>
                <a:tc>
                  <a:txBody>
                    <a:bodyPr/>
                    <a:lstStyle/>
                    <a:p>
                      <a:endParaRPr lang="en-US" sz="1800" dirty="0"/>
                    </a:p>
                  </a:txBody>
                  <a:tcPr marL="0" marR="0" marT="0" marB="0" anchor="ctr"/>
                </a:tc>
                <a:extLst>
                  <a:ext uri="{0D108BD9-81ED-4DB2-BD59-A6C34878D82A}">
                    <a16:rowId xmlns:a16="http://schemas.microsoft.com/office/drawing/2014/main" val="1311063663"/>
                  </a:ext>
                </a:extLst>
              </a:tr>
            </a:tbl>
          </a:graphicData>
        </a:graphic>
      </p:graphicFrame>
    </p:spTree>
    <p:extLst>
      <p:ext uri="{BB962C8B-B14F-4D97-AF65-F5344CB8AC3E}">
        <p14:creationId xmlns:p14="http://schemas.microsoft.com/office/powerpoint/2010/main" val="3977874441"/>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MM horizontal logo">
            <a:extLst>
              <a:ext uri="{FF2B5EF4-FFF2-40B4-BE49-F238E27FC236}">
                <a16:creationId xmlns:a16="http://schemas.microsoft.com/office/drawing/2014/main" id="{7DC20F6C-E121-F6F2-8AA9-818E8D850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41" y="3028950"/>
            <a:ext cx="2238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10;&#10;Description automatically generated">
            <a:extLst>
              <a:ext uri="{FF2B5EF4-FFF2-40B4-BE49-F238E27FC236}">
                <a16:creationId xmlns:a16="http://schemas.microsoft.com/office/drawing/2014/main" id="{D0846FFF-7994-E453-6A5F-7E7E48B0CD6F}"/>
              </a:ext>
            </a:extLst>
          </p:cNvPr>
          <p:cNvPicPr>
            <a:picLocks noChangeAspect="1"/>
          </p:cNvPicPr>
          <p:nvPr/>
        </p:nvPicPr>
        <p:blipFill rotWithShape="1">
          <a:blip r:embed="rId3"/>
          <a:srcRect l="22179" t="13333" r="38077" b="4410"/>
          <a:stretch/>
        </p:blipFill>
        <p:spPr bwMode="auto">
          <a:xfrm rot="5400000">
            <a:off x="1339539" y="-895586"/>
            <a:ext cx="6528349" cy="8445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273055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1"/>
          </a:xfrm>
          <a:prstGeom prst="rect">
            <a:avLst/>
          </a:prstGeom>
        </p:spPr>
      </p:pic>
      <p:sp>
        <p:nvSpPr>
          <p:cNvPr id="3" name="Rectangle 2"/>
          <p:cNvSpPr/>
          <p:nvPr/>
        </p:nvSpPr>
        <p:spPr>
          <a:xfrm>
            <a:off x="487680" y="772160"/>
            <a:ext cx="8331200" cy="4561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1AD3A918-321D-2557-E95D-888F37C12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3820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57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58001"/>
          </a:xfrm>
          <a:prstGeom prst="rect">
            <a:avLst/>
          </a:prstGeom>
        </p:spPr>
      </p:pic>
      <p:pic>
        <p:nvPicPr>
          <p:cNvPr id="3" name="Picture 2"/>
          <p:cNvPicPr>
            <a:picLocks noChangeAspect="1"/>
          </p:cNvPicPr>
          <p:nvPr/>
        </p:nvPicPr>
        <p:blipFill>
          <a:blip r:embed="rId3"/>
          <a:stretch>
            <a:fillRect/>
          </a:stretch>
        </p:blipFill>
        <p:spPr>
          <a:xfrm>
            <a:off x="2417824" y="2276314"/>
            <a:ext cx="4545554" cy="2864646"/>
          </a:xfrm>
          <a:prstGeom prst="rect">
            <a:avLst/>
          </a:prstGeom>
        </p:spPr>
      </p:pic>
    </p:spTree>
    <p:extLst>
      <p:ext uri="{BB962C8B-B14F-4D97-AF65-F5344CB8AC3E}">
        <p14:creationId xmlns:p14="http://schemas.microsoft.com/office/powerpoint/2010/main" val="1231476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222" y="-1"/>
            <a:ext cx="9186222" cy="986589"/>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144E0D0-DAA3-40C6-A7BA-15E4892BDBB6}"/>
              </a:ext>
            </a:extLst>
          </p:cNvPr>
          <p:cNvSpPr/>
          <p:nvPr/>
        </p:nvSpPr>
        <p:spPr>
          <a:xfrm>
            <a:off x="4572000" y="2609504"/>
            <a:ext cx="3234378" cy="1200329"/>
          </a:xfrm>
          <a:prstGeom prst="rect">
            <a:avLst/>
          </a:prstGeom>
        </p:spPr>
        <p:txBody>
          <a:bodyPr wrap="square">
            <a:spAutoFit/>
          </a:bodyPr>
          <a:lstStyle/>
          <a:p>
            <a:r>
              <a:rPr lang="en-US" sz="1200" dirty="0"/>
              <a:t>Krystal Bevilacqua, PharmD CDOE, CVDOE, CDCES</a:t>
            </a:r>
          </a:p>
          <a:p>
            <a:r>
              <a:rPr lang="en-US" sz="1200" dirty="0"/>
              <a:t>Clinical Pharmacist | Diabetes Program Manager Coastal Medical</a:t>
            </a:r>
          </a:p>
          <a:p>
            <a:r>
              <a:rPr lang="da-DK" sz="1200" dirty="0"/>
              <a:t>kbevilacqua@coastalmedical.com</a:t>
            </a:r>
            <a:endParaRPr lang="en-US" sz="1200" dirty="0"/>
          </a:p>
          <a:p>
            <a:endParaRPr lang="en-US" sz="1200" dirty="0">
              <a:solidFill>
                <a:srgbClr val="0070C0"/>
              </a:solidFill>
              <a:cs typeface="Arial" panose="020B0604020202020204" pitchFamily="34" charset="0"/>
            </a:endParaRPr>
          </a:p>
        </p:txBody>
      </p:sp>
      <p:sp>
        <p:nvSpPr>
          <p:cNvPr id="10" name="Rectangle 9">
            <a:extLst>
              <a:ext uri="{FF2B5EF4-FFF2-40B4-BE49-F238E27FC236}">
                <a16:creationId xmlns:a16="http://schemas.microsoft.com/office/drawing/2014/main" id="{238EA338-7FAA-43E3-B675-DEAEF543DB7F}"/>
              </a:ext>
            </a:extLst>
          </p:cNvPr>
          <p:cNvSpPr/>
          <p:nvPr/>
        </p:nvSpPr>
        <p:spPr>
          <a:xfrm>
            <a:off x="1234817" y="2602161"/>
            <a:ext cx="3024762" cy="1015663"/>
          </a:xfrm>
          <a:prstGeom prst="rect">
            <a:avLst/>
          </a:prstGeom>
        </p:spPr>
        <p:txBody>
          <a:bodyPr wrap="square">
            <a:spAutoFit/>
          </a:bodyPr>
          <a:lstStyle/>
          <a:p>
            <a:r>
              <a:rPr lang="en-US" sz="1200" dirty="0">
                <a:cs typeface="Arial" panose="020B0604020202020204" pitchFamily="34" charset="0"/>
              </a:rPr>
              <a:t>Benvinda Santos, MPA</a:t>
            </a:r>
          </a:p>
          <a:p>
            <a:r>
              <a:rPr lang="en-US" sz="1200" dirty="0">
                <a:cs typeface="Arial" panose="020B0604020202020204" pitchFamily="34" charset="0"/>
              </a:rPr>
              <a:t>Sustainability Manager </a:t>
            </a:r>
          </a:p>
          <a:p>
            <a:r>
              <a:rPr lang="en-US" sz="1200" dirty="0">
                <a:cs typeface="Arial" panose="020B0604020202020204" pitchFamily="34" charset="0"/>
              </a:rPr>
              <a:t>Diabetes, Heart Disease, and Stroke Program </a:t>
            </a:r>
          </a:p>
          <a:p>
            <a:r>
              <a:rPr lang="en-US" sz="1200" dirty="0">
                <a:cs typeface="Arial" panose="020B0604020202020204" pitchFamily="34" charset="0"/>
              </a:rPr>
              <a:t>Rhode Island Department of Health</a:t>
            </a:r>
          </a:p>
          <a:p>
            <a:r>
              <a:rPr lang="en-US" sz="1200" dirty="0">
                <a:cs typeface="Arial" panose="020B0604020202020204" pitchFamily="34" charset="0"/>
              </a:rPr>
              <a:t>Benvinda.Santos@health.ri.gov</a:t>
            </a:r>
            <a:endParaRPr lang="en-US" sz="1200" dirty="0"/>
          </a:p>
        </p:txBody>
      </p:sp>
      <p:pic>
        <p:nvPicPr>
          <p:cNvPr id="11" name="Picture 10">
            <a:extLst>
              <a:ext uri="{FF2B5EF4-FFF2-40B4-BE49-F238E27FC236}">
                <a16:creationId xmlns:a16="http://schemas.microsoft.com/office/drawing/2014/main" id="{639D087C-DE0A-46AC-87BD-27F6AB5A26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347" y="5060815"/>
            <a:ext cx="894509" cy="744326"/>
          </a:xfrm>
          <a:prstGeom prst="rect">
            <a:avLst/>
          </a:prstGeom>
          <a:noFill/>
          <a:ln>
            <a:noFill/>
          </a:ln>
        </p:spPr>
      </p:pic>
      <p:pic>
        <p:nvPicPr>
          <p:cNvPr id="12" name="Picture 11" descr="Community Health Network">
            <a:extLst>
              <a:ext uri="{FF2B5EF4-FFF2-40B4-BE49-F238E27FC236}">
                <a16:creationId xmlns:a16="http://schemas.microsoft.com/office/drawing/2014/main" id="{C9DB3E61-21C0-4659-A67B-09F254FC40DE}"/>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396266" y="5074135"/>
            <a:ext cx="818179" cy="731006"/>
          </a:xfrm>
          <a:prstGeom prst="rect">
            <a:avLst/>
          </a:prstGeom>
          <a:noFill/>
          <a:ln>
            <a:noFill/>
          </a:ln>
        </p:spPr>
      </p:pic>
      <p:pic>
        <p:nvPicPr>
          <p:cNvPr id="13" name="Picture 12">
            <a:extLst>
              <a:ext uri="{FF2B5EF4-FFF2-40B4-BE49-F238E27FC236}">
                <a16:creationId xmlns:a16="http://schemas.microsoft.com/office/drawing/2014/main" id="{5FF03497-A07E-41D8-944A-551F3B760BE1}"/>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69524" y="5074135"/>
            <a:ext cx="2518216" cy="636340"/>
          </a:xfrm>
          <a:prstGeom prst="rect">
            <a:avLst/>
          </a:prstGeom>
          <a:noFill/>
          <a:ln>
            <a:noFill/>
          </a:ln>
        </p:spPr>
      </p:pic>
      <p:pic>
        <p:nvPicPr>
          <p:cNvPr id="14" name="Picture 13">
            <a:extLst>
              <a:ext uri="{FF2B5EF4-FFF2-40B4-BE49-F238E27FC236}">
                <a16:creationId xmlns:a16="http://schemas.microsoft.com/office/drawing/2014/main" id="{F947EB1A-4EB3-4F8C-B740-BAAF61E5A1D9}"/>
              </a:ext>
            </a:extLst>
          </p:cNvPr>
          <p:cNvPicPr>
            <a:picLocks noChangeAspect="1"/>
          </p:cNvPicPr>
          <p:nvPr/>
        </p:nvPicPr>
        <p:blipFill>
          <a:blip r:embed="rId6"/>
          <a:stretch>
            <a:fillRect/>
          </a:stretch>
        </p:blipFill>
        <p:spPr>
          <a:xfrm>
            <a:off x="556261" y="5010909"/>
            <a:ext cx="1782703" cy="762791"/>
          </a:xfrm>
          <a:prstGeom prst="rect">
            <a:avLst/>
          </a:prstGeom>
        </p:spPr>
      </p:pic>
      <p:sp>
        <p:nvSpPr>
          <p:cNvPr id="16" name="Rectangle 15">
            <a:extLst>
              <a:ext uri="{FF2B5EF4-FFF2-40B4-BE49-F238E27FC236}">
                <a16:creationId xmlns:a16="http://schemas.microsoft.com/office/drawing/2014/main" id="{C7E3DA7E-FB15-4DF9-8AC9-A4CB0B983DA7}"/>
              </a:ext>
            </a:extLst>
          </p:cNvPr>
          <p:cNvSpPr/>
          <p:nvPr/>
        </p:nvSpPr>
        <p:spPr>
          <a:xfrm>
            <a:off x="1931678" y="285544"/>
            <a:ext cx="5238422" cy="415498"/>
          </a:xfrm>
          <a:prstGeom prst="rect">
            <a:avLst/>
          </a:prstGeom>
        </p:spPr>
        <p:txBody>
          <a:bodyPr wrap="none">
            <a:spAutoFit/>
          </a:bodyPr>
          <a:lstStyle/>
          <a:p>
            <a:pPr algn="ctr"/>
            <a:r>
              <a:rPr lang="fr-FR" sz="2100" dirty="0">
                <a:solidFill>
                  <a:schemeClr val="bg1"/>
                </a:solidFill>
              </a:rPr>
              <a:t>Medicaid Beneficiary Enrollment Pilot (MBEP) </a:t>
            </a:r>
          </a:p>
        </p:txBody>
      </p:sp>
    </p:spTree>
    <p:extLst>
      <p:ext uri="{BB962C8B-B14F-4D97-AF65-F5344CB8AC3E}">
        <p14:creationId xmlns:p14="http://schemas.microsoft.com/office/powerpoint/2010/main" val="1802672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75038"/>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28815B58-2E2F-416C-B369-893E31963B33}"/>
              </a:ext>
            </a:extLst>
          </p:cNvPr>
          <p:cNvGraphicFramePr>
            <a:graphicFrameLocks noGrp="1"/>
          </p:cNvGraphicFramePr>
          <p:nvPr>
            <p:extLst>
              <p:ext uri="{D42A27DB-BD31-4B8C-83A1-F6EECF244321}">
                <p14:modId xmlns:p14="http://schemas.microsoft.com/office/powerpoint/2010/main" val="1452433693"/>
              </p:ext>
            </p:extLst>
          </p:nvPr>
        </p:nvGraphicFramePr>
        <p:xfrm>
          <a:off x="358347" y="1357697"/>
          <a:ext cx="8365524" cy="4894821"/>
        </p:xfrm>
        <a:graphic>
          <a:graphicData uri="http://schemas.openxmlformats.org/drawingml/2006/table">
            <a:tbl>
              <a:tblPr firstRow="1" bandRow="1">
                <a:tableStyleId>{D7AC3CCA-C797-4891-BE02-D94E43425B78}</a:tableStyleId>
              </a:tblPr>
              <a:tblGrid>
                <a:gridCol w="8365524">
                  <a:extLst>
                    <a:ext uri="{9D8B030D-6E8A-4147-A177-3AD203B41FA5}">
                      <a16:colId xmlns:a16="http://schemas.microsoft.com/office/drawing/2014/main" val="1872269529"/>
                    </a:ext>
                  </a:extLst>
                </a:gridCol>
              </a:tblGrid>
              <a:tr h="1097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none" kern="1200" dirty="0">
                          <a:solidFill>
                            <a:schemeClr val="tx1"/>
                          </a:solidFill>
                          <a:latin typeface="+mj-lt"/>
                          <a:ea typeface="+mn-ea"/>
                          <a:cs typeface="+mn-cs"/>
                        </a:rPr>
                        <a:t>Goals: </a:t>
                      </a:r>
                      <a:r>
                        <a:rPr lang="en-US" sz="1400" b="0" u="none" kern="1200" dirty="0">
                          <a:solidFill>
                            <a:schemeClr val="tx1"/>
                          </a:solidFill>
                          <a:effectLst/>
                          <a:latin typeface="+mj-lt"/>
                          <a:ea typeface="+mn-ea"/>
                          <a:cs typeface="Calibri" panose="020F0502020204030204" pitchFamily="34" charset="0"/>
                        </a:rPr>
                        <a:t>B</a:t>
                      </a:r>
                      <a:r>
                        <a:rPr lang="en-US" sz="1400" b="0" kern="1200" dirty="0">
                          <a:solidFill>
                            <a:schemeClr val="tx1"/>
                          </a:solidFill>
                          <a:effectLst/>
                          <a:latin typeface="+mj-lt"/>
                          <a:ea typeface="+mn-ea"/>
                          <a:cs typeface="Calibri" panose="020F0502020204030204" pitchFamily="34" charset="0"/>
                        </a:rPr>
                        <a:t>uild systems that advance access to and utilization of the National DPP</a:t>
                      </a:r>
                      <a:r>
                        <a:rPr lang="fr-FR" sz="1400" b="0" kern="1200" dirty="0">
                          <a:solidFill>
                            <a:schemeClr val="tx1"/>
                          </a:solidFill>
                          <a:latin typeface="+mj-lt"/>
                          <a:ea typeface="+mn-ea"/>
                          <a:cs typeface="+mn-cs"/>
                        </a:rPr>
                        <a:t>; Medicaid coverage </a:t>
                      </a:r>
                      <a:endParaRPr lang="fr-FR" sz="1400" b="0" kern="1200" dirty="0">
                        <a:solidFill>
                          <a:schemeClr val="tx1"/>
                        </a:solidFill>
                        <a:latin typeface="+mj-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none" kern="1200" dirty="0">
                          <a:solidFill>
                            <a:schemeClr val="tx1"/>
                          </a:solidFill>
                          <a:latin typeface="+mj-lt"/>
                          <a:ea typeface="+mn-ea"/>
                          <a:cs typeface="+mn-cs"/>
                        </a:rPr>
                        <a:t>Scope of work:  </a:t>
                      </a:r>
                      <a:r>
                        <a:rPr lang="fr-FR" sz="1400" b="0" kern="1200" dirty="0">
                          <a:solidFill>
                            <a:schemeClr val="tx1"/>
                          </a:solidFill>
                          <a:latin typeface="+mj-lt"/>
                          <a:ea typeface="+mn-ea"/>
                          <a:cs typeface="+mn-cs"/>
                        </a:rPr>
                        <a:t>Outreach, recruit, enroll, and, retain (80) Medicaid beneficiaries in the National DPP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none" kern="1200" dirty="0">
                          <a:solidFill>
                            <a:schemeClr val="tx1"/>
                          </a:solidFill>
                          <a:latin typeface="+mj-lt"/>
                          <a:ea typeface="+mn-ea"/>
                          <a:cs typeface="+mn-cs"/>
                        </a:rPr>
                        <a:t>Priority Population:  </a:t>
                      </a:r>
                      <a:r>
                        <a:rPr lang="fr-FR" sz="1400" b="0" kern="1200" dirty="0">
                          <a:solidFill>
                            <a:schemeClr val="tx1"/>
                          </a:solidFill>
                          <a:latin typeface="+mj-lt"/>
                          <a:ea typeface="+mn-ea"/>
                          <a:cs typeface="+mn-cs"/>
                        </a:rPr>
                        <a:t>African American and Latino adults at high risk of developing type 2 diabetes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u="none" kern="1200" dirty="0">
                          <a:solidFill>
                            <a:schemeClr val="tx1"/>
                          </a:solidFill>
                          <a:latin typeface="+mj-lt"/>
                          <a:ea typeface="+mn-ea"/>
                          <a:cs typeface="+mn-cs"/>
                        </a:rPr>
                        <a:t>Timeline:  </a:t>
                      </a:r>
                      <a:r>
                        <a:rPr lang="fr-FR" sz="1400" b="0" kern="1200" dirty="0">
                          <a:solidFill>
                            <a:schemeClr val="tx1"/>
                          </a:solidFill>
                          <a:latin typeface="+mj-lt"/>
                          <a:ea typeface="+mn-ea"/>
                          <a:cs typeface="+mn-cs"/>
                        </a:rPr>
                        <a:t>August 1, 2022 – July 31, 2023</a:t>
                      </a:r>
                    </a:p>
                  </a:txBody>
                  <a:tcPr anchor="ctr">
                    <a:noFill/>
                  </a:tcPr>
                </a:tc>
                <a:extLst>
                  <a:ext uri="{0D108BD9-81ED-4DB2-BD59-A6C34878D82A}">
                    <a16:rowId xmlns:a16="http://schemas.microsoft.com/office/drawing/2014/main" val="4049359171"/>
                  </a:ext>
                </a:extLst>
              </a:tr>
              <a:tr h="850580">
                <a:tc>
                  <a: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400" b="1" kern="1200" dirty="0">
                          <a:solidFill>
                            <a:schemeClr val="tx1"/>
                          </a:solidFill>
                          <a:effectLst/>
                          <a:latin typeface="+mj-lt"/>
                          <a:ea typeface="+mn-ea"/>
                          <a:cs typeface="Calibri" panose="020F0502020204030204" pitchFamily="34" charset="0"/>
                        </a:rPr>
                        <a:t>Partners</a:t>
                      </a:r>
                      <a:r>
                        <a:rPr lang="en-US" sz="1400" b="0" kern="1200" dirty="0">
                          <a:solidFill>
                            <a:schemeClr val="tx1"/>
                          </a:solidFill>
                          <a:effectLst/>
                          <a:latin typeface="+mj-lt"/>
                          <a:ea typeface="+mn-ea"/>
                          <a:cs typeface="Calibri" panose="020F0502020204030204" pitchFamily="34" charset="0"/>
                        </a:rPr>
                        <a:t>: RIDHDS, Coastal Medical (Accountable Entity), Lifespan Community Health Institute (LCHI) a CDC-recognized DPRP site, Rhode Island Parent Information Network (RIPIN)/ Community Health Network (CHN).  </a:t>
                      </a:r>
                      <a:r>
                        <a:rPr lang="en-US" sz="1400" b="0" kern="1200" dirty="0">
                          <a:solidFill>
                            <a:srgbClr val="FF0000"/>
                          </a:solidFill>
                          <a:effectLst/>
                          <a:latin typeface="+mj-lt"/>
                          <a:ea typeface="+mn-ea"/>
                          <a:cs typeface="Calibri" panose="020F0502020204030204" pitchFamily="34" charset="0"/>
                        </a:rPr>
                        <a:t> </a:t>
                      </a:r>
                      <a:r>
                        <a:rPr lang="en-US" sz="1400" b="0" kern="1200" dirty="0" smtClean="0">
                          <a:solidFill>
                            <a:srgbClr val="FF0000"/>
                          </a:solidFill>
                          <a:effectLst/>
                          <a:latin typeface="+mj-lt"/>
                          <a:ea typeface="+mn-ea"/>
                          <a:cs typeface="Calibri" panose="020F0502020204030204" pitchFamily="34" charset="0"/>
                        </a:rPr>
                        <a:t>        * </a:t>
                      </a:r>
                      <a:r>
                        <a:rPr lang="en-US" sz="1400" b="0" kern="1200" dirty="0">
                          <a:solidFill>
                            <a:srgbClr val="FF0000"/>
                          </a:solidFill>
                          <a:effectLst/>
                          <a:latin typeface="+mj-lt"/>
                          <a:ea typeface="+mn-ea"/>
                          <a:cs typeface="Calibri" panose="020F0502020204030204" pitchFamily="34" charset="0"/>
                        </a:rPr>
                        <a:t>Expand partnerships with Accountable Entities and DPRP sites. </a:t>
                      </a:r>
                    </a:p>
                  </a:txBody>
                  <a:tcPr>
                    <a:noFill/>
                  </a:tcPr>
                </a:tc>
                <a:extLst>
                  <a:ext uri="{0D108BD9-81ED-4DB2-BD59-A6C34878D82A}">
                    <a16:rowId xmlns:a16="http://schemas.microsoft.com/office/drawing/2014/main" val="1474045633"/>
                  </a:ext>
                </a:extLst>
              </a:tr>
              <a:tr h="2946656">
                <a:tc>
                  <a:txBody>
                    <a:bodyPr/>
                    <a:lstStyle/>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b="1" kern="1200" dirty="0">
                          <a:solidFill>
                            <a:schemeClr val="tx1"/>
                          </a:solidFill>
                          <a:latin typeface="+mj-lt"/>
                          <a:ea typeface="+mn-ea"/>
                          <a:cs typeface="Calibri" panose="020F0502020204030204" pitchFamily="34" charset="0"/>
                        </a:rPr>
                        <a:t>Coastal Medical </a:t>
                      </a:r>
                      <a:r>
                        <a:rPr lang="en-US" sz="1400" b="0" kern="1200" dirty="0">
                          <a:solidFill>
                            <a:schemeClr val="tx1"/>
                          </a:solidFill>
                          <a:latin typeface="+mj-lt"/>
                          <a:ea typeface="+mn-ea"/>
                          <a:cs typeface="Calibri" panose="020F0502020204030204" pitchFamily="34" charset="0"/>
                        </a:rPr>
                        <a:t>use internal systems to identify eligible beneficiaries for National DPP. Conduct outreach, recruitment, and make referrals to the Community Health Network (CHN) managed by the Rhode Island Parent Information Network (RIPIN). </a:t>
                      </a: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b="1" kern="1200" dirty="0">
                          <a:solidFill>
                            <a:schemeClr val="tx1"/>
                          </a:solidFill>
                          <a:latin typeface="+mj-lt"/>
                          <a:ea typeface="+mn-ea"/>
                          <a:cs typeface="Calibri" panose="020F0502020204030204" pitchFamily="34" charset="0"/>
                        </a:rPr>
                        <a:t>RIPIN </a:t>
                      </a:r>
                      <a:r>
                        <a:rPr lang="en-US" sz="1400" b="0" kern="1200" dirty="0">
                          <a:solidFill>
                            <a:schemeClr val="tx1"/>
                          </a:solidFill>
                          <a:latin typeface="+mj-lt"/>
                          <a:ea typeface="+mn-ea"/>
                          <a:cs typeface="Calibri" panose="020F0502020204030204" pitchFamily="34" charset="0"/>
                        </a:rPr>
                        <a:t>assigns interested beneficiaries to bi-lingual Patient Navigators/trained CHWs to facilitate program registration, identify and address participation barriers, and make referrals for social service needs as needed. Navigators send registration roster to National DPP sites for enrollment. </a:t>
                      </a:r>
                      <a:endParaRPr lang="en-US" sz="1400" b="0" dirty="0">
                        <a:solidFill>
                          <a:schemeClr val="tx1"/>
                        </a:solidFill>
                        <a:latin typeface="+mj-lt"/>
                        <a:cs typeface="Calibri" panose="020F0502020204030204" pitchFamily="34" charset="0"/>
                      </a:endParaRPr>
                    </a:p>
                    <a:p>
                      <a:pPr marL="285750" marR="0" lvl="0" indent="-285750" algn="l" rtl="0" eaLnBrk="1" fontAlgn="auto" latinLnBrk="0" hangingPunct="1">
                        <a:lnSpc>
                          <a:spcPct val="100000"/>
                        </a:lnSpc>
                        <a:spcBef>
                          <a:spcPts val="300"/>
                        </a:spcBef>
                        <a:spcAft>
                          <a:spcPts val="300"/>
                        </a:spcAft>
                        <a:buClrTx/>
                        <a:buSzTx/>
                        <a:buFont typeface="Arial" panose="020B0604020202020204" pitchFamily="34" charset="0"/>
                        <a:buChar char="•"/>
                      </a:pPr>
                      <a:r>
                        <a:rPr lang="en-US" sz="1400" b="1" dirty="0">
                          <a:solidFill>
                            <a:schemeClr val="tx1"/>
                          </a:solidFill>
                          <a:latin typeface="+mj-lt"/>
                          <a:cs typeface="Calibri" panose="020F0502020204030204" pitchFamily="34" charset="0"/>
                        </a:rPr>
                        <a:t>Lifespan Community Health Institute (LCHI) </a:t>
                      </a:r>
                      <a:r>
                        <a:rPr lang="en-US" sz="1400" b="0" dirty="0">
                          <a:solidFill>
                            <a:schemeClr val="tx1"/>
                          </a:solidFill>
                          <a:latin typeface="+mj-lt"/>
                          <a:cs typeface="Calibri" panose="020F0502020204030204" pitchFamily="34" charset="0"/>
                        </a:rPr>
                        <a:t>and other CDC recognized  DPRPs trained Lifestyle Coaches conduct readiness assessment, enroll, deliver, and retain participants in the National DPP. Delivery modes in-person, virtual, and or hybrid. </a:t>
                      </a:r>
                    </a:p>
                    <a:p>
                      <a:pPr marL="0" marR="0" lvl="0" indent="0" algn="l" rtl="0" eaLnBrk="1" fontAlgn="auto" latinLnBrk="0" hangingPunct="1">
                        <a:lnSpc>
                          <a:spcPct val="100000"/>
                        </a:lnSpc>
                        <a:spcBef>
                          <a:spcPts val="300"/>
                        </a:spcBef>
                        <a:spcAft>
                          <a:spcPts val="300"/>
                        </a:spcAft>
                        <a:buClrTx/>
                        <a:buSzTx/>
                        <a:buFont typeface="Arial" panose="020B0604020202020204" pitchFamily="34" charset="0"/>
                        <a:buNone/>
                      </a:pPr>
                      <a:r>
                        <a:rPr lang="en-US" sz="1400" b="0" dirty="0">
                          <a:solidFill>
                            <a:srgbClr val="FF0000"/>
                          </a:solidFill>
                          <a:latin typeface="+mj-lt"/>
                          <a:cs typeface="Calibri" panose="020F0502020204030204" pitchFamily="34" charset="0"/>
                        </a:rPr>
                        <a:t> * Expand evidence-based program infrastructure, support a workforce of cross trained Lifestyle coaches and Community Health Workers, establish systemic referrals, and expand Medicaid coverage. </a:t>
                      </a:r>
                      <a:endParaRPr lang="en-US" sz="1400" b="0" dirty="0">
                        <a:solidFill>
                          <a:schemeClr val="tx1"/>
                        </a:solidFill>
                        <a:latin typeface="+mj-lt"/>
                        <a:cs typeface="Calibri" panose="020F0502020204030204" pitchFamily="34" charset="0"/>
                      </a:endParaRPr>
                    </a:p>
                  </a:txBody>
                  <a:tcPr>
                    <a:noFill/>
                  </a:tcPr>
                </a:tc>
                <a:extLst>
                  <a:ext uri="{0D108BD9-81ED-4DB2-BD59-A6C34878D82A}">
                    <a16:rowId xmlns:a16="http://schemas.microsoft.com/office/drawing/2014/main" val="2096566280"/>
                  </a:ext>
                </a:extLst>
              </a:tr>
            </a:tbl>
          </a:graphicData>
        </a:graphic>
      </p:graphicFrame>
      <p:sp>
        <p:nvSpPr>
          <p:cNvPr id="16" name="Rectangle 15">
            <a:extLst>
              <a:ext uri="{FF2B5EF4-FFF2-40B4-BE49-F238E27FC236}">
                <a16:creationId xmlns:a16="http://schemas.microsoft.com/office/drawing/2014/main" id="{902A8835-B142-4DDE-B9FE-F62C41B39701}"/>
              </a:ext>
            </a:extLst>
          </p:cNvPr>
          <p:cNvSpPr/>
          <p:nvPr/>
        </p:nvSpPr>
        <p:spPr>
          <a:xfrm>
            <a:off x="2019559" y="282659"/>
            <a:ext cx="5154310" cy="415498"/>
          </a:xfrm>
          <a:prstGeom prst="rect">
            <a:avLst/>
          </a:prstGeom>
        </p:spPr>
        <p:txBody>
          <a:bodyPr wrap="square">
            <a:spAutoFit/>
          </a:bodyPr>
          <a:lstStyle/>
          <a:p>
            <a:pPr algn="ctr"/>
            <a:r>
              <a:rPr lang="fr-FR" sz="2100" dirty="0">
                <a:solidFill>
                  <a:schemeClr val="bg1"/>
                </a:solidFill>
              </a:rPr>
              <a:t>Medicaid Beneficiary Enrollment Pilot (MBEP) </a:t>
            </a:r>
          </a:p>
        </p:txBody>
      </p:sp>
    </p:spTree>
    <p:extLst>
      <p:ext uri="{BB962C8B-B14F-4D97-AF65-F5344CB8AC3E}">
        <p14:creationId xmlns:p14="http://schemas.microsoft.com/office/powerpoint/2010/main" val="1032359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EBE6D70-0CEC-479C-947F-5F406197DAB3}"/>
              </a:ext>
            </a:extLst>
          </p:cNvPr>
          <p:cNvSpPr>
            <a:spLocks noGrp="1"/>
          </p:cNvSpPr>
          <p:nvPr>
            <p:ph sz="quarter" idx="4"/>
          </p:nvPr>
        </p:nvSpPr>
        <p:spPr>
          <a:xfrm>
            <a:off x="111783" y="1207301"/>
            <a:ext cx="4892704" cy="4242029"/>
          </a:xfrm>
        </p:spPr>
        <p:txBody>
          <a:bodyPr vert="horz" wrap="square" lIns="68580" tIns="34290" rIns="68580" bIns="34290" numCol="1" anchor="t" anchorCtr="0" compatLnSpc="1">
            <a:prstTxWarp prst="textNoShape">
              <a:avLst/>
            </a:prstTxWarp>
          </a:bodyPr>
          <a:lstStyle/>
          <a:p>
            <a:pPr marL="0" indent="0">
              <a:lnSpc>
                <a:spcPts val="2400"/>
              </a:lnSpc>
              <a:spcBef>
                <a:spcPts val="0"/>
              </a:spcBef>
              <a:buNone/>
            </a:pPr>
            <a:r>
              <a:rPr lang="en-US" sz="1575" b="1" dirty="0">
                <a:solidFill>
                  <a:srgbClr val="458F9C"/>
                </a:solidFill>
                <a:latin typeface="Arial"/>
                <a:ea typeface="+mn-lt"/>
                <a:cs typeface="Arial"/>
              </a:rPr>
              <a:t>Goal: To help our highest risk patients with diabetes improve glycemic control and self-management </a:t>
            </a:r>
          </a:p>
          <a:p>
            <a:pPr>
              <a:lnSpc>
                <a:spcPts val="2400"/>
              </a:lnSpc>
            </a:pPr>
            <a:r>
              <a:rPr lang="en-US" sz="1800" dirty="0">
                <a:solidFill>
                  <a:schemeClr val="tx1">
                    <a:lumMod val="75000"/>
                    <a:lumOff val="25000"/>
                  </a:schemeClr>
                </a:solidFill>
                <a:latin typeface="Arial"/>
                <a:ea typeface="Calibri"/>
                <a:cs typeface="Arial"/>
              </a:rPr>
              <a:t>Initial visit with diabetes nurse educator for diabetes education and assessment</a:t>
            </a:r>
          </a:p>
          <a:p>
            <a:pPr>
              <a:lnSpc>
                <a:spcPts val="2400"/>
              </a:lnSpc>
            </a:pPr>
            <a:r>
              <a:rPr lang="en-US" sz="1800" dirty="0">
                <a:solidFill>
                  <a:schemeClr val="tx1">
                    <a:lumMod val="75000"/>
                    <a:lumOff val="25000"/>
                  </a:schemeClr>
                </a:solidFill>
                <a:latin typeface="Arial"/>
                <a:ea typeface="Calibri"/>
                <a:cs typeface="Arial"/>
              </a:rPr>
              <a:t>Ongoing review &amp; interpretation of BG readings with optimization of med regimen</a:t>
            </a:r>
          </a:p>
          <a:p>
            <a:pPr>
              <a:lnSpc>
                <a:spcPts val="2400"/>
              </a:lnSpc>
            </a:pPr>
            <a:r>
              <a:rPr lang="en-US" sz="1800" dirty="0">
                <a:solidFill>
                  <a:schemeClr val="tx1">
                    <a:lumMod val="75000"/>
                    <a:lumOff val="25000"/>
                  </a:schemeClr>
                </a:solidFill>
                <a:latin typeface="Arial"/>
                <a:ea typeface="Calibri"/>
                <a:cs typeface="Arial"/>
              </a:rPr>
              <a:t>Coordination of coverage for diabetes supplies or medications</a:t>
            </a:r>
          </a:p>
          <a:p>
            <a:pPr>
              <a:lnSpc>
                <a:spcPts val="2400"/>
              </a:lnSpc>
            </a:pPr>
            <a:r>
              <a:rPr lang="en-US" sz="1800" dirty="0">
                <a:solidFill>
                  <a:schemeClr val="tx1">
                    <a:lumMod val="75000"/>
                    <a:lumOff val="25000"/>
                  </a:schemeClr>
                </a:solidFill>
                <a:latin typeface="Arial"/>
                <a:ea typeface="Calibri"/>
                <a:cs typeface="Arial"/>
              </a:rPr>
              <a:t>Coordination of referrals to Diabetes Prevention Program </a:t>
            </a:r>
          </a:p>
          <a:p>
            <a:pPr>
              <a:lnSpc>
                <a:spcPts val="2400"/>
              </a:lnSpc>
            </a:pPr>
            <a:r>
              <a:rPr lang="en-US" sz="1800" dirty="0">
                <a:solidFill>
                  <a:schemeClr val="tx1">
                    <a:lumMod val="75000"/>
                    <a:lumOff val="25000"/>
                  </a:schemeClr>
                </a:solidFill>
                <a:latin typeface="Arial"/>
                <a:ea typeface="Calibri"/>
                <a:cs typeface="Arial"/>
              </a:rPr>
              <a:t>Group Patient Education Sessions </a:t>
            </a:r>
          </a:p>
          <a:p>
            <a:pPr>
              <a:lnSpc>
                <a:spcPts val="2400"/>
              </a:lnSpc>
            </a:pPr>
            <a:endParaRPr lang="en-US" sz="1800" b="1" dirty="0">
              <a:solidFill>
                <a:schemeClr val="tx1">
                  <a:lumMod val="75000"/>
                  <a:lumOff val="25000"/>
                </a:schemeClr>
              </a:solidFill>
              <a:latin typeface="Arial"/>
              <a:ea typeface="Calibri"/>
              <a:cs typeface="Arial"/>
            </a:endParaRPr>
          </a:p>
        </p:txBody>
      </p:sp>
      <p:sp>
        <p:nvSpPr>
          <p:cNvPr id="8" name="TextBox 7">
            <a:extLst>
              <a:ext uri="{FF2B5EF4-FFF2-40B4-BE49-F238E27FC236}">
                <a16:creationId xmlns:a16="http://schemas.microsoft.com/office/drawing/2014/main" id="{849843F1-9953-47A6-B41F-927BC16E4E46}"/>
              </a:ext>
            </a:extLst>
          </p:cNvPr>
          <p:cNvSpPr txBox="1"/>
          <p:nvPr/>
        </p:nvSpPr>
        <p:spPr>
          <a:xfrm>
            <a:off x="5103341" y="1370786"/>
            <a:ext cx="3915100" cy="3877985"/>
          </a:xfrm>
          <a:prstGeom prst="rect">
            <a:avLst/>
          </a:prstGeom>
          <a:solidFill>
            <a:srgbClr val="458F9C"/>
          </a:solidFill>
          <a:ln w="28575">
            <a:solidFill>
              <a:srgbClr val="458F9C"/>
            </a:solidFill>
          </a:ln>
        </p:spPr>
        <p:txBody>
          <a:bodyPr wrap="square" lIns="68580" tIns="34290" rIns="68580" bIns="34290" rtlCol="0" anchor="t">
            <a:spAutoFit/>
          </a:bodyPr>
          <a:lstStyle/>
          <a:p>
            <a:endParaRPr lang="en-US" b="1" dirty="0">
              <a:solidFill>
                <a:srgbClr val="FFC000"/>
              </a:solidFill>
              <a:latin typeface="Arial" panose="020B0604020202020204" pitchFamily="34" charset="0"/>
              <a:cs typeface="Arial" panose="020B0604020202020204" pitchFamily="34" charset="0"/>
            </a:endParaRPr>
          </a:p>
          <a:p>
            <a:r>
              <a:rPr lang="en-US" sz="1650" b="1" dirty="0">
                <a:solidFill>
                  <a:srgbClr val="FFC000"/>
                </a:solidFill>
                <a:latin typeface="Arial"/>
                <a:cs typeface="Arial"/>
              </a:rPr>
              <a:t> Key Performance Indicators 2021</a:t>
            </a:r>
          </a:p>
          <a:p>
            <a:pPr>
              <a:spcBef>
                <a:spcPts val="900"/>
              </a:spcBef>
            </a:pPr>
            <a:r>
              <a:rPr lang="en-US" b="1" dirty="0">
                <a:solidFill>
                  <a:schemeClr val="bg1"/>
                </a:solidFill>
                <a:latin typeface="Arial"/>
                <a:cs typeface="Arial"/>
              </a:rPr>
              <a:t>  Patient Impact:</a:t>
            </a:r>
          </a:p>
          <a:p>
            <a:pPr marL="431006" lvl="1" indent="-88106">
              <a:buFont typeface="Arial" panose="020B0604020202020204" pitchFamily="34" charset="0"/>
              <a:buChar char="•"/>
            </a:pPr>
            <a:r>
              <a:rPr lang="en-US" dirty="0">
                <a:solidFill>
                  <a:schemeClr val="bg1"/>
                </a:solidFill>
                <a:latin typeface="Arial"/>
                <a:cs typeface="Arial"/>
              </a:rPr>
              <a:t>1850 patients enrolled and engaged </a:t>
            </a:r>
            <a:endParaRPr lang="en-US" dirty="0">
              <a:solidFill>
                <a:schemeClr val="bg1"/>
              </a:solidFill>
              <a:latin typeface="Arial" panose="020B0604020202020204" pitchFamily="34" charset="0"/>
              <a:cs typeface="Arial" panose="020B0604020202020204" pitchFamily="34" charset="0"/>
            </a:endParaRPr>
          </a:p>
          <a:p>
            <a:pPr marL="431006" lvl="1" indent="-88106">
              <a:buFont typeface="Arial" panose="020B0604020202020204" pitchFamily="34" charset="0"/>
              <a:buChar char="•"/>
            </a:pPr>
            <a:r>
              <a:rPr lang="en-US" dirty="0">
                <a:solidFill>
                  <a:schemeClr val="bg1"/>
                </a:solidFill>
                <a:latin typeface="Arial"/>
                <a:cs typeface="Arial"/>
              </a:rPr>
              <a:t>30% of patients on remote patient monitoring</a:t>
            </a:r>
            <a:endParaRPr lang="en-US" dirty="0">
              <a:solidFill>
                <a:schemeClr val="bg1"/>
              </a:solidFill>
              <a:latin typeface="Arial" panose="020B0604020202020204" pitchFamily="34" charset="0"/>
              <a:cs typeface="Arial" panose="020B0604020202020204" pitchFamily="34" charset="0"/>
            </a:endParaRPr>
          </a:p>
          <a:p>
            <a:pPr marL="431006" lvl="1" indent="-88106">
              <a:buFont typeface="Arial" panose="020B0604020202020204" pitchFamily="34" charset="0"/>
              <a:buChar char="•"/>
            </a:pPr>
            <a:r>
              <a:rPr lang="en-US" dirty="0">
                <a:solidFill>
                  <a:schemeClr val="bg1"/>
                </a:solidFill>
                <a:latin typeface="Arial"/>
                <a:cs typeface="Arial"/>
              </a:rPr>
              <a:t>1.6% reduction in average A1C levels</a:t>
            </a:r>
          </a:p>
          <a:p>
            <a:pPr>
              <a:spcBef>
                <a:spcPts val="900"/>
              </a:spcBef>
            </a:pPr>
            <a:r>
              <a:rPr lang="en-US" b="1" dirty="0">
                <a:solidFill>
                  <a:schemeClr val="bg1"/>
                </a:solidFill>
                <a:latin typeface="Arial"/>
                <a:cs typeface="Arial"/>
              </a:rPr>
              <a:t>Clinician Satisfaction:</a:t>
            </a:r>
          </a:p>
          <a:p>
            <a:pPr marL="431006" lvl="1" indent="-88106">
              <a:buFont typeface="Arial" panose="020B0604020202020204" pitchFamily="34" charset="0"/>
              <a:buChar char="•"/>
            </a:pPr>
            <a:r>
              <a:rPr lang="en-US" dirty="0">
                <a:solidFill>
                  <a:schemeClr val="bg1"/>
                </a:solidFill>
                <a:latin typeface="Arial"/>
                <a:cs typeface="Arial"/>
              </a:rPr>
              <a:t>4.67 out of 5 stars in clinician </a:t>
            </a:r>
            <a:r>
              <a:rPr lang="en-US" dirty="0" smtClean="0">
                <a:solidFill>
                  <a:schemeClr val="bg1"/>
                </a:solidFill>
                <a:latin typeface="Arial"/>
                <a:cs typeface="Arial"/>
              </a:rPr>
              <a:t>satisfaction</a:t>
            </a:r>
          </a:p>
          <a:p>
            <a:pPr marL="431006" lvl="1" indent="-88106">
              <a:buFont typeface="Arial" panose="020B0604020202020204" pitchFamily="34" charset="0"/>
              <a:buChar char="•"/>
            </a:pPr>
            <a:endParaRPr lang="en-US" dirty="0">
              <a:solidFill>
                <a:schemeClr val="bg1"/>
              </a:solidFill>
              <a:latin typeface="Arial"/>
              <a:cs typeface="Arial"/>
            </a:endParaRPr>
          </a:p>
        </p:txBody>
      </p:sp>
      <p:pic>
        <p:nvPicPr>
          <p:cNvPr id="2" name="Picture 1"/>
          <p:cNvPicPr>
            <a:picLocks noChangeAspect="1"/>
          </p:cNvPicPr>
          <p:nvPr/>
        </p:nvPicPr>
        <p:blipFill rotWithShape="1">
          <a:blip r:embed="rId3"/>
          <a:srcRect t="4318" b="1"/>
          <a:stretch/>
        </p:blipFill>
        <p:spPr>
          <a:xfrm>
            <a:off x="0" y="-15521"/>
            <a:ext cx="9497034" cy="833667"/>
          </a:xfrm>
          <a:prstGeom prst="rect">
            <a:avLst/>
          </a:prstGeom>
        </p:spPr>
      </p:pic>
      <p:pic>
        <p:nvPicPr>
          <p:cNvPr id="3" name="Picture 2"/>
          <p:cNvPicPr>
            <a:picLocks noChangeAspect="1"/>
          </p:cNvPicPr>
          <p:nvPr/>
        </p:nvPicPr>
        <p:blipFill>
          <a:blip r:embed="rId4"/>
          <a:stretch>
            <a:fillRect/>
          </a:stretch>
        </p:blipFill>
        <p:spPr>
          <a:xfrm>
            <a:off x="6368523" y="5918126"/>
            <a:ext cx="2738407" cy="832762"/>
          </a:xfrm>
          <a:prstGeom prst="rect">
            <a:avLst/>
          </a:prstGeom>
        </p:spPr>
      </p:pic>
    </p:spTree>
    <p:extLst>
      <p:ext uri="{BB962C8B-B14F-4D97-AF65-F5344CB8AC3E}">
        <p14:creationId xmlns:p14="http://schemas.microsoft.com/office/powerpoint/2010/main" val="415353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72C6-D89C-4BFE-8775-10A79631972C}"/>
              </a:ext>
            </a:extLst>
          </p:cNvPr>
          <p:cNvSpPr>
            <a:spLocks noGrp="1"/>
          </p:cNvSpPr>
          <p:nvPr>
            <p:ph type="title"/>
          </p:nvPr>
        </p:nvSpPr>
        <p:spPr>
          <a:xfrm>
            <a:off x="6820122" y="1321261"/>
            <a:ext cx="1960404" cy="3595925"/>
          </a:xfrm>
        </p:spPr>
        <p:txBody>
          <a:bodyPr vert="horz" wrap="square" lIns="68580" tIns="34290" rIns="68580" bIns="34290" numCol="1" rtlCol="0" anchor="ctr" anchorCtr="0" compatLnSpc="1">
            <a:prstTxWarp prst="textNoShape">
              <a:avLst/>
            </a:prstTxWarp>
            <a:normAutofit/>
          </a:bodyPr>
          <a:lstStyle/>
          <a:p>
            <a:r>
              <a:rPr lang="en-US" sz="2700" b="1">
                <a:solidFill>
                  <a:srgbClr val="FFFFFF"/>
                </a:solidFill>
              </a:rPr>
              <a:t>Eligibility</a:t>
            </a:r>
          </a:p>
        </p:txBody>
      </p:sp>
      <p:pic>
        <p:nvPicPr>
          <p:cNvPr id="5" name="Picture 4">
            <a:extLst>
              <a:ext uri="{FF2B5EF4-FFF2-40B4-BE49-F238E27FC236}">
                <a16:creationId xmlns:a16="http://schemas.microsoft.com/office/drawing/2014/main" id="{BD958213-867A-9CA7-3ACB-CAFF48542BAA}"/>
              </a:ext>
            </a:extLst>
          </p:cNvPr>
          <p:cNvPicPr>
            <a:picLocks noChangeAspect="1"/>
          </p:cNvPicPr>
          <p:nvPr/>
        </p:nvPicPr>
        <p:blipFill rotWithShape="1">
          <a:blip r:embed="rId3"/>
          <a:srcRect b="9290"/>
          <a:stretch/>
        </p:blipFill>
        <p:spPr>
          <a:xfrm>
            <a:off x="147242" y="1873436"/>
            <a:ext cx="4424399" cy="2967514"/>
          </a:xfrm>
          <a:prstGeom prst="rect">
            <a:avLst/>
          </a:prstGeom>
          <a:effectLst/>
        </p:spPr>
      </p:pic>
      <p:pic>
        <p:nvPicPr>
          <p:cNvPr id="4" name="Picture 5" descr="Timeline&#10;&#10;Description automatically generated">
            <a:extLst>
              <a:ext uri="{FF2B5EF4-FFF2-40B4-BE49-F238E27FC236}">
                <a16:creationId xmlns:a16="http://schemas.microsoft.com/office/drawing/2014/main" id="{58FE432E-A73E-501E-52B1-6E4A6C8A1ABB}"/>
              </a:ext>
            </a:extLst>
          </p:cNvPr>
          <p:cNvPicPr>
            <a:picLocks noChangeAspect="1"/>
          </p:cNvPicPr>
          <p:nvPr/>
        </p:nvPicPr>
        <p:blipFill>
          <a:blip r:embed="rId4"/>
          <a:stretch>
            <a:fillRect/>
          </a:stretch>
        </p:blipFill>
        <p:spPr>
          <a:xfrm>
            <a:off x="4719919" y="1870701"/>
            <a:ext cx="4298867" cy="4076841"/>
          </a:xfrm>
          <a:prstGeom prst="rect">
            <a:avLst/>
          </a:prstGeom>
        </p:spPr>
      </p:pic>
      <p:pic>
        <p:nvPicPr>
          <p:cNvPr id="6" name="Picture 5"/>
          <p:cNvPicPr>
            <a:picLocks noChangeAspect="1"/>
          </p:cNvPicPr>
          <p:nvPr/>
        </p:nvPicPr>
        <p:blipFill>
          <a:blip r:embed="rId5"/>
          <a:stretch>
            <a:fillRect/>
          </a:stretch>
        </p:blipFill>
        <p:spPr>
          <a:xfrm>
            <a:off x="0" y="0"/>
            <a:ext cx="9401798" cy="817548"/>
          </a:xfrm>
          <a:prstGeom prst="rect">
            <a:avLst/>
          </a:prstGeom>
        </p:spPr>
      </p:pic>
    </p:spTree>
    <p:extLst>
      <p:ext uri="{BB962C8B-B14F-4D97-AF65-F5344CB8AC3E}">
        <p14:creationId xmlns:p14="http://schemas.microsoft.com/office/powerpoint/2010/main" val="24433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9829B5D-A91F-0562-D852-7516E1D7AF13}"/>
              </a:ext>
            </a:extLst>
          </p:cNvPr>
          <p:cNvGraphicFramePr/>
          <p:nvPr>
            <p:extLst>
              <p:ext uri="{D42A27DB-BD31-4B8C-83A1-F6EECF244321}">
                <p14:modId xmlns:p14="http://schemas.microsoft.com/office/powerpoint/2010/main" val="3414812163"/>
              </p:ext>
            </p:extLst>
          </p:nvPr>
        </p:nvGraphicFramePr>
        <p:xfrm>
          <a:off x="444842" y="1131094"/>
          <a:ext cx="8291385" cy="49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0" y="0"/>
            <a:ext cx="9233689" cy="806116"/>
          </a:xfrm>
          <a:prstGeom prst="rect">
            <a:avLst/>
          </a:prstGeom>
        </p:spPr>
      </p:pic>
      <p:pic>
        <p:nvPicPr>
          <p:cNvPr id="6" name="Picture 5"/>
          <p:cNvPicPr>
            <a:picLocks noChangeAspect="1"/>
          </p:cNvPicPr>
          <p:nvPr/>
        </p:nvPicPr>
        <p:blipFill>
          <a:blip r:embed="rId9"/>
          <a:stretch>
            <a:fillRect/>
          </a:stretch>
        </p:blipFill>
        <p:spPr>
          <a:xfrm>
            <a:off x="6807512" y="6061590"/>
            <a:ext cx="2336488" cy="710537"/>
          </a:xfrm>
          <a:prstGeom prst="rect">
            <a:avLst/>
          </a:prstGeom>
        </p:spPr>
      </p:pic>
    </p:spTree>
    <p:extLst>
      <p:ext uri="{BB962C8B-B14F-4D97-AF65-F5344CB8AC3E}">
        <p14:creationId xmlns:p14="http://schemas.microsoft.com/office/powerpoint/2010/main" val="1628436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0719881" cy="965133"/>
          </a:xfrm>
          <a:prstGeom prst="rect">
            <a:avLst/>
          </a:prstGeom>
        </p:spPr>
      </p:pic>
      <p:pic>
        <p:nvPicPr>
          <p:cNvPr id="7" name="Picture 6"/>
          <p:cNvPicPr>
            <a:picLocks noChangeAspect="1"/>
          </p:cNvPicPr>
          <p:nvPr/>
        </p:nvPicPr>
        <p:blipFill rotWithShape="1">
          <a:blip r:embed="rId4"/>
          <a:srcRect t="4019"/>
          <a:stretch/>
        </p:blipFill>
        <p:spPr>
          <a:xfrm>
            <a:off x="352091" y="1731523"/>
            <a:ext cx="8577721" cy="3968885"/>
          </a:xfrm>
          <a:prstGeom prst="rect">
            <a:avLst/>
          </a:prstGeom>
        </p:spPr>
      </p:pic>
      <p:pic>
        <p:nvPicPr>
          <p:cNvPr id="2" name="Picture 1"/>
          <p:cNvPicPr>
            <a:picLocks noChangeAspect="1"/>
          </p:cNvPicPr>
          <p:nvPr/>
        </p:nvPicPr>
        <p:blipFill>
          <a:blip r:embed="rId5"/>
          <a:stretch>
            <a:fillRect/>
          </a:stretch>
        </p:blipFill>
        <p:spPr>
          <a:xfrm>
            <a:off x="6388443" y="5864918"/>
            <a:ext cx="2644346" cy="804157"/>
          </a:xfrm>
          <a:prstGeom prst="rect">
            <a:avLst/>
          </a:prstGeom>
        </p:spPr>
      </p:pic>
    </p:spTree>
    <p:extLst>
      <p:ext uri="{BB962C8B-B14F-4D97-AF65-F5344CB8AC3E}">
        <p14:creationId xmlns:p14="http://schemas.microsoft.com/office/powerpoint/2010/main" val="1562991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206B8078-715A-983C-CCCD-C6F71186C8B4}"/>
              </a:ext>
            </a:extLst>
          </p:cNvPr>
          <p:cNvPicPr>
            <a:picLocks noChangeAspect="1"/>
          </p:cNvPicPr>
          <p:nvPr/>
        </p:nvPicPr>
        <p:blipFill>
          <a:blip r:embed="rId3"/>
          <a:stretch>
            <a:fillRect/>
          </a:stretch>
        </p:blipFill>
        <p:spPr>
          <a:xfrm>
            <a:off x="4658497" y="879592"/>
            <a:ext cx="4010766" cy="4951564"/>
          </a:xfrm>
          <a:prstGeom prst="rect">
            <a:avLst/>
          </a:prstGeom>
        </p:spPr>
      </p:pic>
      <p:sp>
        <p:nvSpPr>
          <p:cNvPr id="3" name="TextBox 2">
            <a:extLst>
              <a:ext uri="{FF2B5EF4-FFF2-40B4-BE49-F238E27FC236}">
                <a16:creationId xmlns:a16="http://schemas.microsoft.com/office/drawing/2014/main" id="{239A72D4-3489-D6A4-D832-1F9967752476}"/>
              </a:ext>
            </a:extLst>
          </p:cNvPr>
          <p:cNvSpPr txBox="1"/>
          <p:nvPr/>
        </p:nvSpPr>
        <p:spPr>
          <a:xfrm>
            <a:off x="736795" y="1362198"/>
            <a:ext cx="4016737" cy="437812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2800" dirty="0">
                <a:cs typeface="Calibri" panose="020F0502020204030204"/>
              </a:rPr>
              <a:t>Proactive patient identification &amp; chart flagging</a:t>
            </a:r>
          </a:p>
          <a:p>
            <a:endParaRPr lang="en-US" sz="2800" dirty="0">
              <a:cs typeface="Calibri" panose="020F0502020204030204"/>
            </a:endParaRPr>
          </a:p>
          <a:p>
            <a:pPr marL="214313" indent="-214313">
              <a:buFont typeface="Arial"/>
              <a:buChar char="•"/>
            </a:pPr>
            <a:r>
              <a:rPr lang="en-US" sz="2800" dirty="0">
                <a:cs typeface="Calibri" panose="020F0502020204030204"/>
              </a:rPr>
              <a:t>Discussion of Diabetes Prevention Program at point of care</a:t>
            </a:r>
          </a:p>
          <a:p>
            <a:endParaRPr lang="en-US" sz="2800" dirty="0">
              <a:cs typeface="Calibri" panose="020F0502020204030204"/>
            </a:endParaRPr>
          </a:p>
          <a:p>
            <a:pPr marL="214313" indent="-214313">
              <a:buFont typeface="Arial"/>
              <a:buChar char="•"/>
            </a:pPr>
            <a:r>
              <a:rPr lang="en-US" sz="2800" dirty="0">
                <a:cs typeface="Calibri" panose="020F0502020204030204"/>
              </a:rPr>
              <a:t>Ongoing patient-driven enrollment</a:t>
            </a:r>
          </a:p>
        </p:txBody>
      </p:sp>
      <p:sp>
        <p:nvSpPr>
          <p:cNvPr id="5" name="Rectangle 4"/>
          <p:cNvSpPr/>
          <p:nvPr/>
        </p:nvSpPr>
        <p:spPr>
          <a:xfrm>
            <a:off x="233464" y="233464"/>
            <a:ext cx="8715983" cy="6439711"/>
          </a:xfrm>
          <a:prstGeom prst="rect">
            <a:avLst/>
          </a:prstGeom>
          <a:noFill/>
          <a:ln w="473075">
            <a:solidFill>
              <a:srgbClr val="239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5847" y="-96466"/>
            <a:ext cx="3132307" cy="646331"/>
          </a:xfrm>
          <a:prstGeom prst="rect">
            <a:avLst/>
          </a:prstGeom>
          <a:noFill/>
        </p:spPr>
        <p:txBody>
          <a:bodyPr wrap="square" rtlCol="0">
            <a:spAutoFit/>
          </a:bodyPr>
          <a:lstStyle/>
          <a:p>
            <a:r>
              <a:rPr lang="en-US" sz="3600" b="1" smtClean="0">
                <a:solidFill>
                  <a:schemeClr val="bg1"/>
                </a:solidFill>
                <a:latin typeface="Arial" panose="020B0604020202020204" pitchFamily="34" charset="0"/>
                <a:cs typeface="Arial" panose="020B0604020202020204" pitchFamily="34" charset="0"/>
              </a:rPr>
              <a:t>Current State</a:t>
            </a:r>
            <a:endParaRPr lang="en-US" sz="3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03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6C42A-D8A0-4FF9-8FC3-9E527DB88768}"/>
              </a:ext>
            </a:extLst>
          </p:cNvPr>
          <p:cNvSpPr/>
          <p:nvPr/>
        </p:nvSpPr>
        <p:spPr>
          <a:xfrm>
            <a:off x="0" y="0"/>
            <a:ext cx="9144000" cy="1133901"/>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2100" i="1" dirty="0" smtClean="0">
                <a:solidFill>
                  <a:schemeClr val="bg1"/>
                </a:solidFill>
                <a:cs typeface="Times New Roman"/>
              </a:rPr>
              <a:t>      </a:t>
            </a:r>
            <a:r>
              <a:rPr lang="en-US" sz="2400" i="1" dirty="0" smtClean="0">
                <a:solidFill>
                  <a:schemeClr val="bg1"/>
                </a:solidFill>
                <a:cs typeface="Times New Roman"/>
              </a:rPr>
              <a:t>Quality </a:t>
            </a:r>
            <a:r>
              <a:rPr lang="en-US" sz="2400" i="1" dirty="0">
                <a:solidFill>
                  <a:schemeClr val="bg1"/>
                </a:solidFill>
                <a:cs typeface="Times New Roman"/>
              </a:rPr>
              <a:t>Reporting System Addendum – Use Case Project</a:t>
            </a:r>
          </a:p>
        </p:txBody>
      </p:sp>
      <p:pic>
        <p:nvPicPr>
          <p:cNvPr id="5"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7227" y="212557"/>
            <a:ext cx="708785" cy="708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3B8E648C-F54B-4B6E-9993-5D74B86AA3F6}"/>
              </a:ext>
            </a:extLst>
          </p:cNvPr>
          <p:cNvSpPr>
            <a:spLocks noGrp="1"/>
          </p:cNvSpPr>
          <p:nvPr>
            <p:ph sz="half" idx="2"/>
          </p:nvPr>
        </p:nvSpPr>
        <p:spPr>
          <a:xfrm>
            <a:off x="1256773" y="1528010"/>
            <a:ext cx="6630454" cy="4205083"/>
          </a:xfrm>
        </p:spPr>
        <p:txBody>
          <a:bodyPr>
            <a:normAutofit fontScale="92500" lnSpcReduction="20000"/>
          </a:bodyPr>
          <a:lstStyle/>
          <a:p>
            <a:pPr marL="0" indent="0">
              <a:lnSpc>
                <a:spcPct val="100000"/>
              </a:lnSpc>
              <a:buNone/>
            </a:pPr>
            <a:r>
              <a:rPr lang="en-US" dirty="0"/>
              <a:t>QRS Work Completed so far:</a:t>
            </a:r>
          </a:p>
          <a:p>
            <a:pPr lvl="1">
              <a:lnSpc>
                <a:spcPct val="100000"/>
              </a:lnSpc>
              <a:buFont typeface="Wingdings" panose="05000000000000000000" pitchFamily="2" charset="2"/>
              <a:buChar char="ü"/>
            </a:pPr>
            <a:r>
              <a:rPr lang="en-US" dirty="0"/>
              <a:t>Work with IMAT to complete the data mapping process for each of the following measures:</a:t>
            </a:r>
          </a:p>
          <a:p>
            <a:pPr lvl="2">
              <a:lnSpc>
                <a:spcPct val="100000"/>
              </a:lnSpc>
            </a:pPr>
            <a:r>
              <a:rPr lang="en-US" dirty="0"/>
              <a:t>Diabetes in Poor Control</a:t>
            </a:r>
          </a:p>
          <a:p>
            <a:pPr lvl="2">
              <a:lnSpc>
                <a:spcPct val="100000"/>
              </a:lnSpc>
            </a:pPr>
            <a:r>
              <a:rPr lang="en-US" dirty="0"/>
              <a:t>HTN in Control </a:t>
            </a:r>
          </a:p>
          <a:p>
            <a:pPr lvl="2">
              <a:lnSpc>
                <a:spcPct val="100000"/>
              </a:lnSpc>
            </a:pPr>
            <a:r>
              <a:rPr lang="en-US" dirty="0"/>
              <a:t>Statin Therapy </a:t>
            </a:r>
          </a:p>
          <a:p>
            <a:pPr lvl="1">
              <a:lnSpc>
                <a:spcPct val="100000"/>
              </a:lnSpc>
              <a:buFont typeface="Wingdings" panose="05000000000000000000" pitchFamily="2" charset="2"/>
              <a:buChar char="ü"/>
            </a:pPr>
            <a:r>
              <a:rPr lang="en-US" dirty="0"/>
              <a:t>Continue to implement the data validation plan submitted during the previous contract year. Throughout the data validation process, resolve issues or errors for each measure independently with IMAT or with support from the EHR consultant.</a:t>
            </a:r>
          </a:p>
          <a:p>
            <a:pPr lvl="1">
              <a:lnSpc>
                <a:spcPct val="100000"/>
              </a:lnSpc>
              <a:buFont typeface="Wingdings" panose="05000000000000000000" pitchFamily="2" charset="2"/>
              <a:buChar char="ü"/>
            </a:pPr>
            <a:r>
              <a:rPr lang="en-US" dirty="0"/>
              <a:t>To demonstrate completion of data validation, submit results or final reports for each measure to RIDOH and the EHR consultant for approval. </a:t>
            </a:r>
          </a:p>
          <a:p>
            <a:pPr>
              <a:lnSpc>
                <a:spcPct val="100000"/>
              </a:lnSpc>
            </a:pPr>
            <a:endParaRPr lang="en-US" dirty="0"/>
          </a:p>
          <a:p>
            <a:pPr>
              <a:lnSpc>
                <a:spcPct val="100000"/>
              </a:lnSpc>
            </a:pPr>
            <a:r>
              <a:rPr lang="en-US" dirty="0"/>
              <a:t>Current Period of Performance Scope:</a:t>
            </a:r>
          </a:p>
          <a:p>
            <a:pPr lvl="1">
              <a:lnSpc>
                <a:spcPct val="100000"/>
              </a:lnSpc>
            </a:pPr>
            <a:r>
              <a:rPr lang="en-US" dirty="0"/>
              <a:t> June 30th, 2022 – September 29th, 2023</a:t>
            </a:r>
          </a:p>
          <a:p>
            <a:endParaRPr lang="en-US" dirty="0"/>
          </a:p>
        </p:txBody>
      </p:sp>
    </p:spTree>
    <p:extLst>
      <p:ext uri="{BB962C8B-B14F-4D97-AF65-F5344CB8AC3E}">
        <p14:creationId xmlns:p14="http://schemas.microsoft.com/office/powerpoint/2010/main" val="770461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BBAEF55-ED55-C8FC-7A26-76BF0BD31796}"/>
              </a:ext>
            </a:extLst>
          </p:cNvPr>
          <p:cNvSpPr txBox="1">
            <a:spLocks/>
          </p:cNvSpPr>
          <p:nvPr/>
        </p:nvSpPr>
        <p:spPr>
          <a:xfrm>
            <a:off x="497543" y="1245140"/>
            <a:ext cx="8646458" cy="4995022"/>
          </a:xfrm>
          <a:prstGeom prst="rect">
            <a:avLst/>
          </a:prstGeom>
        </p:spPr>
        <p:txBody>
          <a:bodyPr lIns="91440" tIns="45720" rIns="91440" bIns="45720" anchor="t"/>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Challenges:</a:t>
            </a:r>
            <a:endParaRPr lang="en-US" sz="2400" b="1" dirty="0" smtClean="0">
              <a:cs typeface="Calibri"/>
            </a:endParaRPr>
          </a:p>
          <a:p>
            <a:r>
              <a:rPr lang="en-US" sz="2400" dirty="0" smtClean="0"/>
              <a:t>Limited staff/time to outreach to patients</a:t>
            </a:r>
            <a:endParaRPr lang="en-US" sz="2400" dirty="0" smtClean="0">
              <a:cs typeface="Calibri"/>
            </a:endParaRPr>
          </a:p>
          <a:p>
            <a:r>
              <a:rPr lang="en-US" sz="2400" dirty="0" smtClean="0"/>
              <a:t>Limited provider awareness/buy-in</a:t>
            </a:r>
            <a:endParaRPr lang="en-US" sz="2400" dirty="0" smtClean="0">
              <a:cs typeface="Calibri"/>
            </a:endParaRPr>
          </a:p>
          <a:p>
            <a:r>
              <a:rPr lang="en-US" sz="2400" dirty="0" smtClean="0"/>
              <a:t>Time commitment of program</a:t>
            </a:r>
            <a:endParaRPr lang="en-US" sz="2400" dirty="0" smtClean="0">
              <a:cs typeface="Calibri"/>
            </a:endParaRPr>
          </a:p>
          <a:p>
            <a:r>
              <a:rPr lang="en-US" sz="2400" dirty="0" smtClean="0"/>
              <a:t>Limited follow up between enrollment and start of a session</a:t>
            </a:r>
            <a:endParaRPr lang="en-US" sz="2400" dirty="0" smtClean="0">
              <a:cs typeface="Calibri"/>
            </a:endParaRPr>
          </a:p>
          <a:p>
            <a:pPr marL="0" indent="0">
              <a:buFont typeface="Arial" panose="020B0604020202020204" pitchFamily="34" charset="0"/>
              <a:buNone/>
            </a:pPr>
            <a:endParaRPr lang="en-US" sz="2400" dirty="0" smtClean="0">
              <a:cs typeface="Calibri"/>
            </a:endParaRPr>
          </a:p>
          <a:p>
            <a:pPr marL="0" indent="0">
              <a:buFont typeface="Arial" panose="020B0604020202020204" pitchFamily="34" charset="0"/>
              <a:buNone/>
            </a:pPr>
            <a:r>
              <a:rPr lang="en-US" sz="2400" b="1" dirty="0" smtClean="0"/>
              <a:t>Opportunities:</a:t>
            </a:r>
            <a:endParaRPr lang="en-US" sz="2400" b="1" dirty="0" smtClean="0">
              <a:cs typeface="Calibri"/>
            </a:endParaRPr>
          </a:p>
          <a:p>
            <a:r>
              <a:rPr lang="en-US" sz="2400" dirty="0" smtClean="0"/>
              <a:t>Internal CHW to outreach to patient and discuss DPP</a:t>
            </a:r>
            <a:endParaRPr lang="en-US" sz="2400" dirty="0" smtClean="0">
              <a:cs typeface="Calibri"/>
            </a:endParaRPr>
          </a:p>
          <a:p>
            <a:r>
              <a:rPr lang="en-US" sz="2400" dirty="0" smtClean="0"/>
              <a:t>Engagement between enrollment and start of session to keep patients motivated</a:t>
            </a:r>
            <a:endParaRPr lang="en-US" sz="2400" dirty="0" smtClean="0">
              <a:cs typeface="Calibri"/>
            </a:endParaRPr>
          </a:p>
          <a:p>
            <a:r>
              <a:rPr lang="en-US" sz="2400" dirty="0" smtClean="0">
                <a:cs typeface="Calibri"/>
              </a:rPr>
              <a:t>Enhanced collaboration between Coastal Medical &amp; LCHI via care conferences</a:t>
            </a:r>
          </a:p>
          <a:p>
            <a:endParaRPr lang="en-US" dirty="0">
              <a:cs typeface="Calibri" panose="020F0502020204030204"/>
            </a:endParaRPr>
          </a:p>
        </p:txBody>
      </p:sp>
      <p:pic>
        <p:nvPicPr>
          <p:cNvPr id="3" name="Picture 2"/>
          <p:cNvPicPr>
            <a:picLocks noChangeAspect="1"/>
          </p:cNvPicPr>
          <p:nvPr/>
        </p:nvPicPr>
        <p:blipFill>
          <a:blip r:embed="rId3"/>
          <a:stretch>
            <a:fillRect/>
          </a:stretch>
        </p:blipFill>
        <p:spPr>
          <a:xfrm>
            <a:off x="1" y="0"/>
            <a:ext cx="9144000" cy="809738"/>
          </a:xfrm>
          <a:prstGeom prst="rect">
            <a:avLst/>
          </a:prstGeom>
        </p:spPr>
      </p:pic>
      <p:pic>
        <p:nvPicPr>
          <p:cNvPr id="4" name="Picture 3"/>
          <p:cNvPicPr>
            <a:picLocks noChangeAspect="1"/>
          </p:cNvPicPr>
          <p:nvPr/>
        </p:nvPicPr>
        <p:blipFill>
          <a:blip r:embed="rId4"/>
          <a:stretch>
            <a:fillRect/>
          </a:stretch>
        </p:blipFill>
        <p:spPr>
          <a:xfrm>
            <a:off x="6554850" y="6045509"/>
            <a:ext cx="2355236" cy="716238"/>
          </a:xfrm>
          <a:prstGeom prst="rect">
            <a:avLst/>
          </a:prstGeom>
        </p:spPr>
      </p:pic>
    </p:spTree>
    <p:extLst>
      <p:ext uri="{BB962C8B-B14F-4D97-AF65-F5344CB8AC3E}">
        <p14:creationId xmlns:p14="http://schemas.microsoft.com/office/powerpoint/2010/main" val="124564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1EFD345-6EB5-426A-A14C-6B55ED1691B1}"/>
              </a:ext>
            </a:extLst>
          </p:cNvPr>
          <p:cNvGrpSpPr/>
          <p:nvPr/>
        </p:nvGrpSpPr>
        <p:grpSpPr>
          <a:xfrm>
            <a:off x="15934" y="0"/>
            <a:ext cx="9144000" cy="6858000"/>
            <a:chOff x="0" y="0"/>
            <a:chExt cx="12192000" cy="6858000"/>
          </a:xfrm>
        </p:grpSpPr>
        <p:pic>
          <p:nvPicPr>
            <p:cNvPr id="8" name="Picture 7">
              <a:extLst>
                <a:ext uri="{FF2B5EF4-FFF2-40B4-BE49-F238E27FC236}">
                  <a16:creationId xmlns:a16="http://schemas.microsoft.com/office/drawing/2014/main" id="{22960676-4561-4DB5-83FB-774378851958}"/>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descr="Text&#10;&#10;Description automatically generated">
              <a:extLst>
                <a:ext uri="{FF2B5EF4-FFF2-40B4-BE49-F238E27FC236}">
                  <a16:creationId xmlns:a16="http://schemas.microsoft.com/office/drawing/2014/main" id="{0DA4892C-B2AD-407F-8927-D248C06915A7}"/>
                </a:ext>
              </a:extLst>
            </p:cNvPr>
            <p:cNvPicPr>
              <a:picLocks noChangeAspect="1"/>
            </p:cNvPicPr>
            <p:nvPr/>
          </p:nvPicPr>
          <p:blipFill>
            <a:blip r:embed="rId4"/>
            <a:stretch>
              <a:fillRect/>
            </a:stretch>
          </p:blipFill>
          <p:spPr>
            <a:xfrm>
              <a:off x="8739182" y="5810516"/>
              <a:ext cx="3134149" cy="771483"/>
            </a:xfrm>
            <a:prstGeom prst="rect">
              <a:avLst/>
            </a:prstGeom>
          </p:spPr>
        </p:pic>
      </p:grpSp>
      <p:sp>
        <p:nvSpPr>
          <p:cNvPr id="2" name="Title 1">
            <a:extLst>
              <a:ext uri="{FF2B5EF4-FFF2-40B4-BE49-F238E27FC236}">
                <a16:creationId xmlns:a16="http://schemas.microsoft.com/office/drawing/2014/main" id="{5901A6F2-4FE3-D74A-927C-458590C2789F}"/>
              </a:ext>
            </a:extLst>
          </p:cNvPr>
          <p:cNvSpPr>
            <a:spLocks noGrp="1"/>
          </p:cNvSpPr>
          <p:nvPr>
            <p:ph type="ctrTitle"/>
          </p:nvPr>
        </p:nvSpPr>
        <p:spPr/>
        <p:txBody>
          <a:bodyPr/>
          <a:lstStyle/>
          <a:p>
            <a:r>
              <a:rPr lang="en-US">
                <a:solidFill>
                  <a:schemeClr val="bg1"/>
                </a:solidFill>
                <a:latin typeface="Avenir Roman" panose="02000503020000020003" pitchFamily="2" charset="0"/>
              </a:rPr>
              <a:t>Lifespan Policies</a:t>
            </a:r>
            <a:r>
              <a:rPr lang="en-US"/>
              <a:t/>
            </a:r>
            <a:br>
              <a:rPr lang="en-US"/>
            </a:br>
            <a:endParaRPr lang="en-US"/>
          </a:p>
        </p:txBody>
      </p:sp>
      <p:sp>
        <p:nvSpPr>
          <p:cNvPr id="4" name="Title 1">
            <a:extLst>
              <a:ext uri="{FF2B5EF4-FFF2-40B4-BE49-F238E27FC236}">
                <a16:creationId xmlns:a16="http://schemas.microsoft.com/office/drawing/2014/main" id="{B1F7CC15-9C5F-4EAD-B647-6E9CE13B7147}"/>
              </a:ext>
            </a:extLst>
          </p:cNvPr>
          <p:cNvSpPr txBox="1">
            <a:spLocks/>
          </p:cNvSpPr>
          <p:nvPr/>
        </p:nvSpPr>
        <p:spPr>
          <a:xfrm>
            <a:off x="15934" y="1895113"/>
            <a:ext cx="9144000" cy="1362541"/>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solidFill>
                  <a:srgbClr val="458F9C"/>
                </a:solidFill>
                <a:latin typeface="Arial" panose="020B0604020202020204" pitchFamily="34" charset="0"/>
                <a:cs typeface="Arial" panose="020B0604020202020204" pitchFamily="34" charset="0"/>
              </a:rPr>
              <a:t>Questions?</a:t>
            </a:r>
            <a:endParaRPr lang="en-US" sz="3700" b="1" i="1" dirty="0"/>
          </a:p>
          <a:p>
            <a:pPr algn="ctr"/>
            <a:r>
              <a:rPr lang="en-US" sz="3700" b="1" dirty="0">
                <a:solidFill>
                  <a:srgbClr val="458F9C"/>
                </a:solidFill>
                <a:latin typeface="Arial" panose="020B0604020202020204" pitchFamily="34" charset="0"/>
                <a:cs typeface="Arial" panose="020B0604020202020204" pitchFamily="34" charset="0"/>
              </a:rPr>
              <a:t> </a:t>
            </a:r>
            <a:endParaRPr lang="en-US" sz="3700" b="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666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F5A65-5B1E-4844-BBEC-AF71085B111B}"/>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149" name="Picture 6">
            <a:extLst>
              <a:ext uri="{FF2B5EF4-FFF2-40B4-BE49-F238E27FC236}">
                <a16:creationId xmlns:a16="http://schemas.microsoft.com/office/drawing/2014/main" id="{9DFA9B25-E5D5-4497-8F5D-F22A19D95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16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19F1519C-0ECB-4643-B871-B65CAF5C275F}"/>
              </a:ext>
            </a:extLst>
          </p:cNvPr>
          <p:cNvSpPr txBox="1">
            <a:spLocks/>
          </p:cNvSpPr>
          <p:nvPr/>
        </p:nvSpPr>
        <p:spPr>
          <a:xfrm>
            <a:off x="571333" y="228600"/>
            <a:ext cx="7947025" cy="812800"/>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pPr fontAlgn="auto">
              <a:spcAft>
                <a:spcPts val="0"/>
              </a:spcAft>
              <a:defRPr/>
            </a:pPr>
            <a:r>
              <a:rPr lang="en-US" sz="4000" b="1" dirty="0" smtClean="0">
                <a:solidFill>
                  <a:schemeClr val="bg1"/>
                </a:solidFill>
                <a:latin typeface="+mj-lt"/>
              </a:rPr>
              <a:t>Open Discussion</a:t>
            </a:r>
            <a:endParaRPr lang="en-US" sz="4000" b="1" dirty="0">
              <a:solidFill>
                <a:schemeClr val="bg1"/>
              </a:solidFill>
              <a:latin typeface="+mj-lt"/>
            </a:endParaRPr>
          </a:p>
        </p:txBody>
      </p:sp>
      <p:sp>
        <p:nvSpPr>
          <p:cNvPr id="7" name="TextBox 6">
            <a:extLst>
              <a:ext uri="{FF2B5EF4-FFF2-40B4-BE49-F238E27FC236}">
                <a16:creationId xmlns:a16="http://schemas.microsoft.com/office/drawing/2014/main" id="{3DD7C3EC-BF60-449A-AE54-4398309B89B1}"/>
              </a:ext>
            </a:extLst>
          </p:cNvPr>
          <p:cNvSpPr txBox="1"/>
          <p:nvPr/>
        </p:nvSpPr>
        <p:spPr>
          <a:xfrm>
            <a:off x="476250" y="1371600"/>
            <a:ext cx="8464550" cy="5539978"/>
          </a:xfrm>
          <a:prstGeom prst="rect">
            <a:avLst/>
          </a:prstGeom>
          <a:noFill/>
        </p:spPr>
        <p:txBody>
          <a:bodyPr wrap="square">
            <a:spAutoFit/>
          </a:bodyPr>
          <a:lstStyle/>
          <a:p>
            <a:pPr algn="ctr"/>
            <a:r>
              <a:rPr lang="en-US" sz="2000" i="1" u="sng" dirty="0"/>
              <a:t>January meeting for all sites.</a:t>
            </a:r>
            <a:r>
              <a:rPr lang="en-US" sz="2000" i="1" dirty="0"/>
              <a:t/>
            </a:r>
            <a:br>
              <a:rPr lang="en-US" sz="2000" i="1" dirty="0"/>
            </a:br>
            <a:r>
              <a:rPr lang="en-US" sz="2000" i="1" dirty="0"/>
              <a:t>Consider your experience with CCE over the last four years such as: </a:t>
            </a:r>
            <a:br>
              <a:rPr lang="en-US" sz="2000" i="1" dirty="0"/>
            </a:br>
            <a:r>
              <a:rPr lang="en-US" sz="2000" i="1" dirty="0"/>
              <a:t>Core work, incentive work, BPS meeting, PF site visits, QI/PDSA work, stratification, AHA initiatives, CHN resources ,measure specifications, RIDOH support, CTC Portal, CCE programmatic updates, BP training, SOW, </a:t>
            </a:r>
            <a:r>
              <a:rPr lang="en-US" sz="2000" i="1" dirty="0" err="1"/>
              <a:t>etc</a:t>
            </a:r>
            <a:r>
              <a:rPr lang="en-US" sz="2000" i="1" dirty="0"/>
              <a:t>….</a:t>
            </a:r>
          </a:p>
          <a:p>
            <a:pPr algn="ctr"/>
            <a:endParaRPr lang="en-US" sz="2000" i="1" dirty="0"/>
          </a:p>
          <a:p>
            <a:pPr algn="l"/>
            <a:r>
              <a:rPr lang="en-US" sz="1800" dirty="0">
                <a:latin typeface="Century" panose="02040604050505020304" pitchFamily="18" charset="0"/>
              </a:rPr>
              <a:t>Thoughts so far with CCE work?</a:t>
            </a:r>
          </a:p>
          <a:p>
            <a:pPr algn="l"/>
            <a:r>
              <a:rPr lang="en-US" sz="1800" dirty="0">
                <a:latin typeface="Century" panose="02040604050505020304" pitchFamily="18" charset="0"/>
              </a:rPr>
              <a:t>Suggestions for future CCE work?</a:t>
            </a:r>
          </a:p>
          <a:p>
            <a:pPr algn="l"/>
            <a:r>
              <a:rPr lang="en-US" sz="1800" dirty="0">
                <a:latin typeface="Century" panose="02040604050505020304" pitchFamily="18" charset="0"/>
                <a:ea typeface="Times New Roman" panose="02020603050405020304" pitchFamily="18" charset="0"/>
                <a:cs typeface="Times New Roman" panose="02020603050405020304" pitchFamily="18" charset="0"/>
              </a:rPr>
              <a:t>Thoughts on how the contracts were structured?</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How has CCE added value to patient care?</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How has CCE added value to patient outcomes?</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What part of the work was important for you?</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What hasn’t gone so well? </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How can the process be improved?</a:t>
            </a:r>
          </a:p>
          <a:p>
            <a:pPr algn="l"/>
            <a:r>
              <a:rPr lang="en-US" sz="1800" dirty="0">
                <a:latin typeface="Century" panose="02040604050505020304" pitchFamily="18" charset="0"/>
                <a:ea typeface="Times New Roman" panose="02020603050405020304" pitchFamily="18" charset="0"/>
                <a:cs typeface="Times New Roman" panose="02020603050405020304" pitchFamily="18" charset="0"/>
              </a:rPr>
              <a:t>How has this collaborative changed your practice?</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What did you least?</a:t>
            </a:r>
          </a:p>
          <a:p>
            <a:pPr algn="l"/>
            <a:r>
              <a:rPr lang="en-US" sz="1800" dirty="0">
                <a:latin typeface="Century" panose="02040604050505020304" pitchFamily="18" charset="0"/>
                <a:ea typeface="Times New Roman" panose="02020603050405020304" pitchFamily="18" charset="0"/>
                <a:cs typeface="Times New Roman" panose="02020603050405020304" pitchFamily="18" charset="0"/>
              </a:rPr>
              <a:t>What did you best?</a:t>
            </a:r>
          </a:p>
          <a:p>
            <a:pPr algn="l"/>
            <a:r>
              <a:rPr lang="en-US" sz="1800" dirty="0">
                <a:effectLst/>
                <a:latin typeface="Century" panose="02040604050505020304" pitchFamily="18" charset="0"/>
                <a:ea typeface="Times New Roman" panose="02020603050405020304" pitchFamily="18" charset="0"/>
                <a:cs typeface="Times New Roman" panose="02020603050405020304" pitchFamily="18" charset="0"/>
              </a:rPr>
              <a:t>What was challenging?</a:t>
            </a:r>
          </a:p>
          <a:p>
            <a:pPr algn="ctr"/>
            <a:endParaRPr lang="en-US" dirty="0"/>
          </a:p>
        </p:txBody>
      </p:sp>
    </p:spTree>
    <p:extLst>
      <p:ext uri="{BB962C8B-B14F-4D97-AF65-F5344CB8AC3E}">
        <p14:creationId xmlns:p14="http://schemas.microsoft.com/office/powerpoint/2010/main" val="93722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6C4F369E-1218-4044-BCDE-E2CD585FB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81412" y="2248590"/>
            <a:ext cx="2360560" cy="23605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cup, food, drink&#10;&#10;Description automatically generated">
            <a:extLst>
              <a:ext uri="{FF2B5EF4-FFF2-40B4-BE49-F238E27FC236}">
                <a16:creationId xmlns:a16="http://schemas.microsoft.com/office/drawing/2014/main" id="{2A57D79E-7CDF-032C-B207-23E92E621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72" y="3089579"/>
            <a:ext cx="2356480" cy="3266771"/>
          </a:xfrm>
          <a:prstGeom prst="rect">
            <a:avLst/>
          </a:prstGeom>
        </p:spPr>
      </p:pic>
      <p:pic>
        <p:nvPicPr>
          <p:cNvPr id="45060" name="Picture 6">
            <a:extLst>
              <a:ext uri="{FF2B5EF4-FFF2-40B4-BE49-F238E27FC236}">
                <a16:creationId xmlns:a16="http://schemas.microsoft.com/office/drawing/2014/main" id="{069A6F5D-DB77-4137-ADF6-AF5A43E044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11722"/>
            <a:ext cx="1092200" cy="1131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a:extLst>
              <a:ext uri="{FF2B5EF4-FFF2-40B4-BE49-F238E27FC236}">
                <a16:creationId xmlns:a16="http://schemas.microsoft.com/office/drawing/2014/main" id="{90FEB628-7510-4EF1-A9D7-A336ED74F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99273"/>
            <a:ext cx="939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5062" name="Title 1">
            <a:extLst>
              <a:ext uri="{FF2B5EF4-FFF2-40B4-BE49-F238E27FC236}">
                <a16:creationId xmlns:a16="http://schemas.microsoft.com/office/drawing/2014/main" id="{B2C977FC-5195-412A-B9F8-42DB985DC033}"/>
              </a:ext>
            </a:extLst>
          </p:cNvPr>
          <p:cNvGraphicFramePr/>
          <p:nvPr>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DFB76F1C-8A68-C727-7924-B0B74196E61F}"/>
              </a:ext>
            </a:extLst>
          </p:cNvPr>
          <p:cNvSpPr/>
          <p:nvPr/>
        </p:nvSpPr>
        <p:spPr>
          <a:xfrm>
            <a:off x="208430" y="122156"/>
            <a:ext cx="2686052" cy="2257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a:ea typeface="+mn-ea"/>
                <a:cs typeface="+mn-cs"/>
              </a:rPr>
              <a:t>Closing Thoughts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a:ea typeface="+mn-ea"/>
                <a:cs typeface="+mn-cs"/>
              </a:rPr>
              <a:t>&amp;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a:ea typeface="+mn-ea"/>
                <a:cs typeface="+mn-cs"/>
              </a:rPr>
              <a:t>Evaluation</a:t>
            </a:r>
          </a:p>
        </p:txBody>
      </p:sp>
      <p:pic>
        <p:nvPicPr>
          <p:cNvPr id="2" name="Picture 1"/>
          <p:cNvPicPr>
            <a:picLocks noChangeAspect="1"/>
          </p:cNvPicPr>
          <p:nvPr/>
        </p:nvPicPr>
        <p:blipFill>
          <a:blip r:embed="rId10"/>
          <a:stretch>
            <a:fillRect/>
          </a:stretch>
        </p:blipFill>
        <p:spPr>
          <a:xfrm>
            <a:off x="0" y="0"/>
            <a:ext cx="3079344" cy="7036734"/>
          </a:xfrm>
          <a:prstGeom prst="rect">
            <a:avLst/>
          </a:prstGeom>
        </p:spPr>
      </p:pic>
    </p:spTree>
    <p:extLst>
      <p:ext uri="{BB962C8B-B14F-4D97-AF65-F5344CB8AC3E}">
        <p14:creationId xmlns:p14="http://schemas.microsoft.com/office/powerpoint/2010/main" val="4150193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6C42A-D8A0-4FF9-8FC3-9E527DB88768}"/>
              </a:ext>
            </a:extLst>
          </p:cNvPr>
          <p:cNvSpPr/>
          <p:nvPr/>
        </p:nvSpPr>
        <p:spPr>
          <a:xfrm>
            <a:off x="0" y="0"/>
            <a:ext cx="9144000" cy="9144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2700" i="1" dirty="0">
                <a:solidFill>
                  <a:schemeClr val="bg1"/>
                </a:solidFill>
                <a:latin typeface="+mj-lt"/>
                <a:cs typeface="Times New Roman"/>
              </a:rPr>
              <a:t>Use Case Vision – Define the Problem</a:t>
            </a:r>
            <a:endParaRPr lang="en-US" i="1" dirty="0">
              <a:solidFill>
                <a:schemeClr val="bg1"/>
              </a:solidFill>
              <a:cs typeface="Times New Roman"/>
            </a:endParaRPr>
          </a:p>
        </p:txBody>
      </p:sp>
      <p:pic>
        <p:nvPicPr>
          <p:cNvPr id="5"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915" y="104775"/>
            <a:ext cx="7048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4153498C-4641-4854-B0D0-599F923559B6}"/>
              </a:ext>
            </a:extLst>
          </p:cNvPr>
          <p:cNvSpPr>
            <a:spLocks noGrp="1"/>
          </p:cNvSpPr>
          <p:nvPr>
            <p:ph type="body" sz="half" idx="2"/>
          </p:nvPr>
        </p:nvSpPr>
        <p:spPr>
          <a:xfrm>
            <a:off x="1635086" y="1398075"/>
            <a:ext cx="5873828" cy="4509430"/>
          </a:xfrm>
        </p:spPr>
        <p:txBody>
          <a:bodyPr/>
          <a:lstStyle/>
          <a:p>
            <a:r>
              <a:rPr lang="en-US" sz="1800" b="1" dirty="0"/>
              <a:t>Identify care gap</a:t>
            </a:r>
            <a:r>
              <a:rPr lang="en-US" sz="1800" dirty="0"/>
              <a:t>:</a:t>
            </a:r>
          </a:p>
          <a:p>
            <a:pPr marL="214313" indent="-214313">
              <a:buFont typeface="Arial" panose="020B0604020202020204" pitchFamily="34" charset="0"/>
              <a:buChar char="•"/>
            </a:pPr>
            <a:r>
              <a:rPr lang="en-US" sz="1800" dirty="0"/>
              <a:t>Using existing data identify a potential population health care gap (CVD and Diabetes):</a:t>
            </a:r>
          </a:p>
          <a:p>
            <a:pPr marL="471488" lvl="1" indent="-214313">
              <a:buFont typeface="Arial" panose="020B0604020202020204" pitchFamily="34" charset="0"/>
              <a:buChar char="•"/>
            </a:pPr>
            <a:r>
              <a:rPr lang="en-US" sz="1800" dirty="0"/>
              <a:t>Equity of Care</a:t>
            </a:r>
          </a:p>
          <a:p>
            <a:pPr marL="728663" lvl="2" indent="-214313">
              <a:buFont typeface="Arial" panose="020B0604020202020204" pitchFamily="34" charset="0"/>
              <a:buChar char="•"/>
            </a:pPr>
            <a:r>
              <a:rPr lang="en-US" sz="1800" dirty="0"/>
              <a:t>Underserved race / ethnicity</a:t>
            </a:r>
          </a:p>
          <a:p>
            <a:pPr marL="728663" lvl="2" indent="-214313">
              <a:buFont typeface="Arial" panose="020B0604020202020204" pitchFamily="34" charset="0"/>
              <a:buChar char="•"/>
            </a:pPr>
            <a:r>
              <a:rPr lang="en-US" sz="1800" dirty="0"/>
              <a:t>Underserved communities</a:t>
            </a:r>
          </a:p>
          <a:p>
            <a:pPr marL="471488" lvl="1" indent="-214313">
              <a:buFont typeface="Arial" panose="020B0604020202020204" pitchFamily="34" charset="0"/>
              <a:buChar char="•"/>
            </a:pPr>
            <a:r>
              <a:rPr lang="en-US" sz="1800" dirty="0"/>
              <a:t>Social Determinants of Health</a:t>
            </a:r>
          </a:p>
          <a:p>
            <a:pPr marL="471488" lvl="1" indent="-214313">
              <a:buFont typeface="Arial" panose="020B0604020202020204" pitchFamily="34" charset="0"/>
              <a:buChar char="•"/>
            </a:pPr>
            <a:r>
              <a:rPr lang="en-US" sz="1800" dirty="0"/>
              <a:t>Patients with multiple chronic conditions</a:t>
            </a:r>
          </a:p>
          <a:p>
            <a:pPr marL="471488" lvl="1" indent="-214313">
              <a:buFont typeface="Arial" panose="020B0604020202020204" pitchFamily="34" charset="0"/>
              <a:buChar char="•"/>
            </a:pPr>
            <a:r>
              <a:rPr lang="en-US" sz="1800" dirty="0"/>
              <a:t>Patients with cooccurring conditions </a:t>
            </a:r>
          </a:p>
          <a:p>
            <a:r>
              <a:rPr lang="en-US" sz="1800" b="1" dirty="0"/>
              <a:t>Define the Perceived Problem:</a:t>
            </a:r>
          </a:p>
          <a:p>
            <a:pPr marL="214313" indent="-214313">
              <a:buFont typeface="Arial" panose="020B0604020202020204" pitchFamily="34" charset="0"/>
              <a:buChar char="•"/>
            </a:pPr>
            <a:r>
              <a:rPr lang="en-US" sz="1800" dirty="0"/>
              <a:t>Document the Problem Statement</a:t>
            </a:r>
          </a:p>
          <a:p>
            <a:r>
              <a:rPr lang="en-US" sz="1800" b="1" dirty="0"/>
              <a:t>Plan for change</a:t>
            </a:r>
            <a:r>
              <a:rPr lang="en-US" sz="1800" dirty="0"/>
              <a:t>:</a:t>
            </a:r>
          </a:p>
          <a:p>
            <a:pPr marL="214313" indent="-214313">
              <a:buFont typeface="Arial" panose="020B0604020202020204" pitchFamily="34" charset="0"/>
              <a:buChar char="•"/>
            </a:pPr>
            <a:r>
              <a:rPr lang="en-US" sz="1800" dirty="0"/>
              <a:t>Select team</a:t>
            </a:r>
          </a:p>
          <a:p>
            <a:pPr marL="214313" indent="-214313">
              <a:buFont typeface="Arial" panose="020B0604020202020204" pitchFamily="34" charset="0"/>
              <a:buChar char="•"/>
            </a:pPr>
            <a:r>
              <a:rPr lang="en-US" sz="1800" dirty="0"/>
              <a:t>Schedule meetings</a:t>
            </a:r>
          </a:p>
          <a:p>
            <a:endParaRPr lang="en-US" sz="1800" dirty="0"/>
          </a:p>
        </p:txBody>
      </p:sp>
      <p:sp>
        <p:nvSpPr>
          <p:cNvPr id="12" name="Star: 5 Points 11">
            <a:extLst>
              <a:ext uri="{FF2B5EF4-FFF2-40B4-BE49-F238E27FC236}">
                <a16:creationId xmlns:a16="http://schemas.microsoft.com/office/drawing/2014/main" id="{55F38AF5-C0BD-4DE4-955A-5DB6D06C133C}"/>
              </a:ext>
            </a:extLst>
          </p:cNvPr>
          <p:cNvSpPr/>
          <p:nvPr/>
        </p:nvSpPr>
        <p:spPr>
          <a:xfrm>
            <a:off x="5368989" y="4526154"/>
            <a:ext cx="582930" cy="5006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67642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6C42A-D8A0-4FF9-8FC3-9E527DB88768}"/>
              </a:ext>
            </a:extLst>
          </p:cNvPr>
          <p:cNvSpPr/>
          <p:nvPr/>
        </p:nvSpPr>
        <p:spPr>
          <a:xfrm>
            <a:off x="0" y="-1"/>
            <a:ext cx="9144000" cy="878305"/>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2700" i="1" dirty="0">
                <a:latin typeface="+mj-lt"/>
                <a:cs typeface="Times New Roman"/>
              </a:rPr>
              <a:t>Use Case Vision – Measure the Problem</a:t>
            </a:r>
            <a:endParaRPr lang="en-US" i="1" dirty="0">
              <a:cs typeface="Times New Roman"/>
            </a:endParaRPr>
          </a:p>
        </p:txBody>
      </p:sp>
      <p:pic>
        <p:nvPicPr>
          <p:cNvPr id="5"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86726"/>
            <a:ext cx="7048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CFBF3D1-809D-41CA-B29A-E80F7A422E79}"/>
              </a:ext>
            </a:extLst>
          </p:cNvPr>
          <p:cNvSpPr txBox="1">
            <a:spLocks/>
          </p:cNvSpPr>
          <p:nvPr/>
        </p:nvSpPr>
        <p:spPr bwMode="auto">
          <a:xfrm>
            <a:off x="1533525" y="1514170"/>
            <a:ext cx="6076950" cy="3908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75" b="1" dirty="0"/>
              <a:t>Quantify the Problem</a:t>
            </a:r>
          </a:p>
          <a:p>
            <a:pPr lvl="1"/>
            <a:r>
              <a:rPr lang="en-US" dirty="0"/>
              <a:t>Gather baseline data</a:t>
            </a:r>
          </a:p>
          <a:p>
            <a:pPr lvl="2"/>
            <a:r>
              <a:rPr lang="en-US" sz="1125" dirty="0"/>
              <a:t>Existing reports (e.g. UDS, CTC, ACO reports)</a:t>
            </a:r>
          </a:p>
          <a:p>
            <a:pPr lvl="2"/>
            <a:r>
              <a:rPr lang="en-US" sz="1125" dirty="0"/>
              <a:t>EHR Data</a:t>
            </a:r>
          </a:p>
          <a:p>
            <a:pPr lvl="2"/>
            <a:r>
              <a:rPr lang="en-US" sz="1125" dirty="0"/>
              <a:t>QRS Data</a:t>
            </a:r>
          </a:p>
          <a:p>
            <a:pPr marL="0" indent="0">
              <a:buNone/>
            </a:pPr>
            <a:r>
              <a:rPr lang="en-US" sz="1575" b="1" dirty="0"/>
              <a:t>Define Project Scope and Expectations</a:t>
            </a:r>
          </a:p>
          <a:p>
            <a:pPr lvl="1"/>
            <a:r>
              <a:rPr lang="en-US" dirty="0"/>
              <a:t>Project Boundaries</a:t>
            </a:r>
          </a:p>
          <a:p>
            <a:pPr lvl="2"/>
            <a:r>
              <a:rPr lang="en-US" sz="1125" dirty="0"/>
              <a:t>What population?</a:t>
            </a:r>
          </a:p>
          <a:p>
            <a:pPr lvl="2"/>
            <a:r>
              <a:rPr lang="en-US" sz="1125" dirty="0"/>
              <a:t>What timeframe?</a:t>
            </a:r>
          </a:p>
          <a:p>
            <a:pPr lvl="2"/>
            <a:r>
              <a:rPr lang="en-US" sz="1125" dirty="0"/>
              <a:t>What attributes?</a:t>
            </a:r>
          </a:p>
          <a:p>
            <a:pPr lvl="2"/>
            <a:r>
              <a:rPr lang="en-US" sz="1125" dirty="0"/>
              <a:t>Project Constraints</a:t>
            </a:r>
          </a:p>
          <a:p>
            <a:pPr lvl="1"/>
            <a:r>
              <a:rPr lang="en-US" dirty="0"/>
              <a:t>Measures of Success</a:t>
            </a:r>
          </a:p>
          <a:p>
            <a:pPr lvl="2"/>
            <a:r>
              <a:rPr lang="en-US" sz="1125" dirty="0"/>
              <a:t>What do we hope to achieve (within the project period and with the resources allocated)</a:t>
            </a:r>
          </a:p>
          <a:p>
            <a:pPr marL="0" indent="0">
              <a:buNone/>
            </a:pPr>
            <a:r>
              <a:rPr lang="en-US" sz="1575" b="1" dirty="0"/>
              <a:t>Document the Quality Improvement Plan</a:t>
            </a:r>
          </a:p>
          <a:p>
            <a:pPr lvl="1"/>
            <a:r>
              <a:rPr lang="en-US" dirty="0"/>
              <a:t>What </a:t>
            </a:r>
            <a:r>
              <a:rPr lang="en-US" dirty="0">
                <a:cs typeface="Arial" panose="020B0604020202020204" pitchFamily="34" charset="0"/>
              </a:rPr>
              <a:t>outcome that you hope to achieve?</a:t>
            </a:r>
          </a:p>
          <a:p>
            <a:pPr lvl="1"/>
            <a:r>
              <a:rPr lang="en-US" dirty="0">
                <a:cs typeface="Arial" panose="020B0604020202020204" pitchFamily="34" charset="0"/>
              </a:rPr>
              <a:t>How success will be captured and evaluated</a:t>
            </a:r>
            <a:endParaRPr lang="en-US" b="1" dirty="0"/>
          </a:p>
          <a:p>
            <a:pPr lvl="1"/>
            <a:endParaRPr lang="en-US" dirty="0"/>
          </a:p>
          <a:p>
            <a:pPr lvl="2"/>
            <a:endParaRPr lang="en-US" sz="1125" dirty="0"/>
          </a:p>
          <a:p>
            <a:pPr marL="0" indent="0">
              <a:buNone/>
            </a:pPr>
            <a:endParaRPr lang="en-US" sz="1575" dirty="0"/>
          </a:p>
          <a:p>
            <a:pPr lvl="2"/>
            <a:endParaRPr lang="en-US" sz="1125" dirty="0"/>
          </a:p>
          <a:p>
            <a:pPr marL="0" indent="0">
              <a:buNone/>
            </a:pPr>
            <a:endParaRPr lang="en-US" sz="1575" dirty="0"/>
          </a:p>
          <a:p>
            <a:pPr lvl="2"/>
            <a:endParaRPr lang="en-US" sz="1125" dirty="0"/>
          </a:p>
        </p:txBody>
      </p:sp>
      <p:sp>
        <p:nvSpPr>
          <p:cNvPr id="8" name="Star: 5 Points 7">
            <a:extLst>
              <a:ext uri="{FF2B5EF4-FFF2-40B4-BE49-F238E27FC236}">
                <a16:creationId xmlns:a16="http://schemas.microsoft.com/office/drawing/2014/main" id="{9BFD8857-5856-4092-A842-5A32B65FF92E}"/>
              </a:ext>
            </a:extLst>
          </p:cNvPr>
          <p:cNvSpPr/>
          <p:nvPr/>
        </p:nvSpPr>
        <p:spPr>
          <a:xfrm>
            <a:off x="5130824" y="1942431"/>
            <a:ext cx="582930" cy="5006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Star: 5 Points 8">
            <a:extLst>
              <a:ext uri="{FF2B5EF4-FFF2-40B4-BE49-F238E27FC236}">
                <a16:creationId xmlns:a16="http://schemas.microsoft.com/office/drawing/2014/main" id="{26482084-0EC0-4D62-B17B-FFD855496C1F}"/>
              </a:ext>
            </a:extLst>
          </p:cNvPr>
          <p:cNvSpPr/>
          <p:nvPr/>
        </p:nvSpPr>
        <p:spPr>
          <a:xfrm>
            <a:off x="6387523" y="4986078"/>
            <a:ext cx="582930" cy="5006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51111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6C42A-D8A0-4FF9-8FC3-9E527DB88768}"/>
              </a:ext>
            </a:extLst>
          </p:cNvPr>
          <p:cNvSpPr/>
          <p:nvPr/>
        </p:nvSpPr>
        <p:spPr>
          <a:xfrm>
            <a:off x="0" y="-1"/>
            <a:ext cx="9144000" cy="890337"/>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3000" i="1" dirty="0">
                <a:solidFill>
                  <a:schemeClr val="bg2">
                    <a:lumMod val="90000"/>
                  </a:schemeClr>
                </a:solidFill>
                <a:cs typeface="Calibri"/>
              </a:rPr>
              <a:t> </a:t>
            </a:r>
            <a:r>
              <a:rPr lang="en-US" sz="3000" i="1" dirty="0">
                <a:latin typeface="+mj-lt"/>
                <a:cs typeface="Times New Roman"/>
              </a:rPr>
              <a:t>Use Case Vision – Analyze the Data</a:t>
            </a:r>
            <a:endParaRPr lang="en-US" i="1" dirty="0">
              <a:cs typeface="Times New Roman"/>
            </a:endParaRPr>
          </a:p>
        </p:txBody>
      </p:sp>
      <p:pic>
        <p:nvPicPr>
          <p:cNvPr id="5"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1804" y="92742"/>
            <a:ext cx="7048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4C1BD609-CC62-4F15-BA60-4D0532C0F1B7}"/>
              </a:ext>
            </a:extLst>
          </p:cNvPr>
          <p:cNvSpPr>
            <a:spLocks noGrp="1"/>
          </p:cNvSpPr>
          <p:nvPr>
            <p:ph idx="1"/>
          </p:nvPr>
        </p:nvSpPr>
        <p:spPr>
          <a:xfrm>
            <a:off x="2009274" y="1576138"/>
            <a:ext cx="6049730" cy="4022120"/>
          </a:xfrm>
        </p:spPr>
        <p:txBody>
          <a:bodyPr/>
          <a:lstStyle/>
          <a:p>
            <a:pPr marL="0" indent="0">
              <a:buNone/>
            </a:pPr>
            <a:r>
              <a:rPr lang="en-US" sz="2400" b="1" dirty="0"/>
              <a:t>Analyze the Data</a:t>
            </a:r>
          </a:p>
          <a:p>
            <a:pPr lvl="1"/>
            <a:r>
              <a:rPr lang="en-US" dirty="0"/>
              <a:t>Use QRS data</a:t>
            </a:r>
          </a:p>
          <a:p>
            <a:pPr lvl="2"/>
            <a:r>
              <a:rPr lang="en-US" sz="1600" dirty="0"/>
              <a:t>Data stratifications and  drill down</a:t>
            </a:r>
          </a:p>
          <a:p>
            <a:pPr lvl="2"/>
            <a:r>
              <a:rPr lang="en-US" sz="1600" dirty="0"/>
              <a:t>IMAT / RIDOH Team will provide support</a:t>
            </a:r>
          </a:p>
          <a:p>
            <a:pPr marL="685800" lvl="2" indent="0">
              <a:buNone/>
            </a:pPr>
            <a:endParaRPr lang="en-US" sz="1600" dirty="0"/>
          </a:p>
          <a:p>
            <a:pPr marL="0" indent="0">
              <a:buNone/>
            </a:pPr>
            <a:endParaRPr lang="en-US" sz="1600" b="1" dirty="0"/>
          </a:p>
          <a:p>
            <a:pPr marL="0" indent="0">
              <a:buNone/>
            </a:pPr>
            <a:r>
              <a:rPr lang="en-US" sz="2400" b="1" dirty="0"/>
              <a:t>Identify Causes</a:t>
            </a:r>
          </a:p>
          <a:p>
            <a:pPr lvl="1"/>
            <a:r>
              <a:rPr lang="en-US" dirty="0"/>
              <a:t>Probably multiple causes</a:t>
            </a:r>
          </a:p>
          <a:p>
            <a:pPr lvl="2"/>
            <a:r>
              <a:rPr lang="en-US" sz="1600" dirty="0"/>
              <a:t>Priorities actions (where to start)</a:t>
            </a:r>
          </a:p>
          <a:p>
            <a:pPr lvl="2"/>
            <a:r>
              <a:rPr lang="en-US" sz="1600" dirty="0"/>
              <a:t>“Low hanging fruit”</a:t>
            </a:r>
          </a:p>
          <a:p>
            <a:pPr marL="685800" lvl="2" indent="0">
              <a:buNone/>
            </a:pPr>
            <a:endParaRPr lang="en-US" sz="1800" dirty="0"/>
          </a:p>
          <a:p>
            <a:pPr lvl="2"/>
            <a:endParaRPr lang="en-US" sz="1800" dirty="0"/>
          </a:p>
          <a:p>
            <a:pPr lvl="2"/>
            <a:endParaRPr lang="en-US" sz="1800" dirty="0"/>
          </a:p>
          <a:p>
            <a:pPr marL="0" indent="0">
              <a:buNone/>
            </a:pPr>
            <a:endParaRPr lang="en-US" sz="2800" dirty="0"/>
          </a:p>
          <a:p>
            <a:pPr lvl="2"/>
            <a:endParaRPr lang="en-US" sz="1800" dirty="0"/>
          </a:p>
          <a:p>
            <a:pPr marL="0" indent="0">
              <a:buNone/>
            </a:pPr>
            <a:endParaRPr lang="en-US" sz="2800" dirty="0"/>
          </a:p>
          <a:p>
            <a:pPr lvl="2"/>
            <a:endParaRPr lang="en-US" sz="1800" dirty="0"/>
          </a:p>
        </p:txBody>
      </p:sp>
    </p:spTree>
    <p:extLst>
      <p:ext uri="{BB962C8B-B14F-4D97-AF65-F5344CB8AC3E}">
        <p14:creationId xmlns:p14="http://schemas.microsoft.com/office/powerpoint/2010/main" val="510459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46C42A-D8A0-4FF9-8FC3-9E527DB88768}"/>
              </a:ext>
            </a:extLst>
          </p:cNvPr>
          <p:cNvSpPr/>
          <p:nvPr/>
        </p:nvSpPr>
        <p:spPr>
          <a:xfrm>
            <a:off x="0" y="0"/>
            <a:ext cx="9144000" cy="974558"/>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3000" i="1" dirty="0">
                <a:solidFill>
                  <a:schemeClr val="bg2">
                    <a:lumMod val="90000"/>
                  </a:schemeClr>
                </a:solidFill>
                <a:cs typeface="Calibri"/>
              </a:rPr>
              <a:t> </a:t>
            </a:r>
            <a:r>
              <a:rPr lang="en-US" sz="3000" i="1" dirty="0">
                <a:latin typeface="+mj-lt"/>
                <a:cs typeface="Times New Roman"/>
              </a:rPr>
              <a:t>Use Case Vision – Improve</a:t>
            </a:r>
            <a:endParaRPr lang="en-US" i="1" dirty="0">
              <a:cs typeface="Times New Roman"/>
            </a:endParaRPr>
          </a:p>
        </p:txBody>
      </p:sp>
      <p:pic>
        <p:nvPicPr>
          <p:cNvPr id="5" name="Picture 4">
            <a:extLst>
              <a:ext uri="{FF2B5EF4-FFF2-40B4-BE49-F238E27FC236}">
                <a16:creationId xmlns:a16="http://schemas.microsoft.com/office/drawing/2014/main" id="{6CEC1586-024F-4974-BE05-0D8CED169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5507" y="134854"/>
            <a:ext cx="70485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4C1BD609-CC62-4F15-BA60-4D0532C0F1B7}"/>
              </a:ext>
            </a:extLst>
          </p:cNvPr>
          <p:cNvSpPr>
            <a:spLocks noGrp="1"/>
          </p:cNvSpPr>
          <p:nvPr>
            <p:ph idx="1"/>
          </p:nvPr>
        </p:nvSpPr>
        <p:spPr>
          <a:xfrm>
            <a:off x="1827095" y="1635711"/>
            <a:ext cx="5947012" cy="3091217"/>
          </a:xfrm>
        </p:spPr>
        <p:txBody>
          <a:bodyPr>
            <a:noAutofit/>
          </a:bodyPr>
          <a:lstStyle/>
          <a:p>
            <a:pPr marL="0" indent="0">
              <a:buNone/>
            </a:pPr>
            <a:r>
              <a:rPr lang="en-US" sz="2400" b="1" dirty="0"/>
              <a:t>Quality Improvement</a:t>
            </a:r>
          </a:p>
          <a:p>
            <a:pPr lvl="1"/>
            <a:r>
              <a:rPr lang="en-US" sz="2000" dirty="0"/>
              <a:t>Use QRS data</a:t>
            </a:r>
          </a:p>
          <a:p>
            <a:pPr lvl="2"/>
            <a:r>
              <a:rPr lang="en-US" sz="1600" dirty="0"/>
              <a:t>Generate solutions</a:t>
            </a:r>
          </a:p>
          <a:p>
            <a:pPr lvl="2"/>
            <a:r>
              <a:rPr lang="en-US" sz="1600" dirty="0"/>
              <a:t>Evaluate solutions </a:t>
            </a:r>
          </a:p>
          <a:p>
            <a:pPr lvl="1"/>
            <a:r>
              <a:rPr lang="en-US" sz="2000" dirty="0"/>
              <a:t>Use “rapid cycle” pilot to validate and optimize corrections made</a:t>
            </a:r>
          </a:p>
          <a:p>
            <a:pPr marL="685800" lvl="2" indent="0">
              <a:buNone/>
            </a:pPr>
            <a:endParaRPr lang="en-US" sz="1600" dirty="0"/>
          </a:p>
          <a:p>
            <a:pPr marL="0" indent="0">
              <a:buNone/>
            </a:pPr>
            <a:endParaRPr lang="en-US" sz="2400" b="1" dirty="0"/>
          </a:p>
          <a:p>
            <a:pPr marL="0" indent="0">
              <a:buNone/>
            </a:pPr>
            <a:r>
              <a:rPr lang="en-US" sz="2400" b="1" dirty="0"/>
              <a:t>Plan and Implement Solution(s)</a:t>
            </a:r>
          </a:p>
          <a:p>
            <a:pPr lvl="1"/>
            <a:r>
              <a:rPr lang="en-US" sz="2000" dirty="0"/>
              <a:t>Current scope activities</a:t>
            </a:r>
          </a:p>
          <a:p>
            <a:pPr lvl="1"/>
            <a:r>
              <a:rPr lang="en-US" sz="2000" dirty="0"/>
              <a:t>Plan future expanded scope activities</a:t>
            </a:r>
          </a:p>
          <a:p>
            <a:pPr marL="685800" lvl="2" indent="0">
              <a:buNone/>
            </a:pPr>
            <a:endParaRPr lang="en-US" sz="1600" dirty="0"/>
          </a:p>
          <a:p>
            <a:pPr lvl="2"/>
            <a:endParaRPr lang="en-US" sz="1600" dirty="0"/>
          </a:p>
          <a:p>
            <a:pPr lvl="2"/>
            <a:endParaRPr lang="en-US" sz="1600" dirty="0"/>
          </a:p>
          <a:p>
            <a:pPr marL="0" indent="0">
              <a:buNone/>
            </a:pPr>
            <a:endParaRPr lang="en-US" sz="2400" dirty="0"/>
          </a:p>
          <a:p>
            <a:pPr lvl="2"/>
            <a:endParaRPr lang="en-US" sz="1600" dirty="0"/>
          </a:p>
          <a:p>
            <a:pPr marL="0" indent="0">
              <a:buNone/>
            </a:pPr>
            <a:endParaRPr lang="en-US" sz="2400" dirty="0"/>
          </a:p>
          <a:p>
            <a:pPr lvl="2"/>
            <a:endParaRPr lang="en-US" sz="1600" dirty="0"/>
          </a:p>
        </p:txBody>
      </p:sp>
    </p:spTree>
    <p:extLst>
      <p:ext uri="{BB962C8B-B14F-4D97-AF65-F5344CB8AC3E}">
        <p14:creationId xmlns:p14="http://schemas.microsoft.com/office/powerpoint/2010/main" val="2882832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TC-RI">
  <a:themeElements>
    <a:clrScheme name="Custom 3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FFFF0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0E8A7978AC424AAC1922D940686870" ma:contentTypeVersion="6" ma:contentTypeDescription="Create a new document." ma:contentTypeScope="" ma:versionID="a654c05632f4b3d720bb0ee4142618f3">
  <xsd:schema xmlns:xsd="http://www.w3.org/2001/XMLSchema" xmlns:xs="http://www.w3.org/2001/XMLSchema" xmlns:p="http://schemas.microsoft.com/office/2006/metadata/properties" xmlns:ns2="113a08ee-f2ee-4b4b-af0a-7044bd46594c" targetNamespace="http://schemas.microsoft.com/office/2006/metadata/properties" ma:root="true" ma:fieldsID="13abb692176983b1a8dbcf145d511d67" ns2:_="">
    <xsd:import namespace="113a08ee-f2ee-4b4b-af0a-7044bd46594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3a08ee-f2ee-4b4b-af0a-7044bd465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C49D6F-AAC1-47F9-B207-CECAE9188FF1}">
  <ds:schemaRefs>
    <ds:schemaRef ds:uri="http://schemas.microsoft.com/sharepoint/v3/contenttype/forms"/>
  </ds:schemaRefs>
</ds:datastoreItem>
</file>

<file path=customXml/itemProps2.xml><?xml version="1.0" encoding="utf-8"?>
<ds:datastoreItem xmlns:ds="http://schemas.openxmlformats.org/officeDocument/2006/customXml" ds:itemID="{0947453C-FF68-4D3E-BB19-1DDB1889DCFF}">
  <ds:schemaRefs>
    <ds:schemaRef ds:uri="113a08ee-f2ee-4b4b-af0a-7044bd4659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F3E9F1-84F1-4360-BB26-ABF0679A68F4}">
  <ds:schemaRef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 ds:uri="113a08ee-f2ee-4b4b-af0a-7044bd46594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3822</TotalTime>
  <Words>2578</Words>
  <Application>Microsoft Office PowerPoint</Application>
  <PresentationFormat>On-screen Show (4:3)</PresentationFormat>
  <Paragraphs>357</Paragraphs>
  <Slides>53</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53</vt:i4>
      </vt:variant>
    </vt:vector>
  </HeadingPairs>
  <TitlesOfParts>
    <vt:vector size="69" baseType="lpstr">
      <vt:lpstr>MS PGothic</vt:lpstr>
      <vt:lpstr>Arial</vt:lpstr>
      <vt:lpstr>Arial Narrow</vt:lpstr>
      <vt:lpstr>Avenir Roman</vt:lpstr>
      <vt:lpstr>Calibri</vt:lpstr>
      <vt:lpstr>Calibri Light</vt:lpstr>
      <vt:lpstr>Cambria</vt:lpstr>
      <vt:lpstr>Century</vt:lpstr>
      <vt:lpstr>Georgia</vt:lpstr>
      <vt:lpstr>Montserrat</vt:lpstr>
      <vt:lpstr>MS Mincho</vt:lpstr>
      <vt:lpstr>Symbol</vt:lpstr>
      <vt:lpstr>Times New Roman</vt:lpstr>
      <vt:lpstr>Wingdings</vt:lpstr>
      <vt:lpstr>Office Theme</vt:lpstr>
      <vt:lpstr>CTC-RI</vt:lpstr>
      <vt:lpstr>PowerPoint Presentation</vt:lpstr>
      <vt:lpstr>PowerPoint Presentation</vt:lpstr>
      <vt:lpstr>In Memoriam: Marvin Ronning The Brown University School of Public Health mourns the loss of Marvin Gene Ronning, deputy director of the Rhode Island Free Clinic, an unstinting champion for vulnerable families across the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Eligibility</vt:lpstr>
      <vt:lpstr>PowerPoint Presentation</vt:lpstr>
      <vt:lpstr>PowerPoint Presentation</vt:lpstr>
      <vt:lpstr>PowerPoint Presentation</vt:lpstr>
      <vt:lpstr>PowerPoint Presentation</vt:lpstr>
      <vt:lpstr>Lifespan Policies </vt:lpstr>
      <vt:lpstr>PowerPoint Presentation</vt:lpstr>
      <vt:lpstr>PowerPoint Presentation</vt:lpstr>
    </vt:vector>
  </TitlesOfParts>
  <Company>HEALTH-RI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Start RI’s Early Childhood Comprehensive Systems Project</dc:title>
  <dc:creator>RI HEALTH</dc:creator>
  <cp:lastModifiedBy>Edyth Dwyer</cp:lastModifiedBy>
  <cp:revision>89</cp:revision>
  <cp:lastPrinted>2020-07-01T13:35:00Z</cp:lastPrinted>
  <dcterms:created xsi:type="dcterms:W3CDTF">2004-01-30T14:55:46Z</dcterms:created>
  <dcterms:modified xsi:type="dcterms:W3CDTF">2022-12-06T20:29:00Z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0x010100920E8A7978AC424AAC1922D940686870</vt:lpwstr>
  </property>
</Properties>
</file>