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89" r:id="rId5"/>
    <p:sldId id="288" r:id="rId6"/>
    <p:sldId id="258" r:id="rId7"/>
    <p:sldId id="260" r:id="rId8"/>
    <p:sldId id="268" r:id="rId9"/>
    <p:sldId id="269" r:id="rId10"/>
    <p:sldId id="279" r:id="rId11"/>
    <p:sldId id="261" r:id="rId12"/>
    <p:sldId id="282" r:id="rId13"/>
    <p:sldId id="262" r:id="rId14"/>
    <p:sldId id="284" r:id="rId15"/>
    <p:sldId id="263" r:id="rId16"/>
    <p:sldId id="283" r:id="rId17"/>
    <p:sldId id="264" r:id="rId18"/>
    <p:sldId id="281" r:id="rId19"/>
    <p:sldId id="267" r:id="rId20"/>
    <p:sldId id="278" r:id="rId21"/>
    <p:sldId id="270" r:id="rId22"/>
    <p:sldId id="265" r:id="rId23"/>
    <p:sldId id="266" r:id="rId24"/>
    <p:sldId id="271" r:id="rId25"/>
    <p:sldId id="272" r:id="rId26"/>
    <p:sldId id="273" r:id="rId27"/>
    <p:sldId id="274" r:id="rId28"/>
    <p:sldId id="275" r:id="rId29"/>
    <p:sldId id="276" r:id="rId30"/>
    <p:sldId id="291" r:id="rId31"/>
    <p:sldId id="277" r:id="rId32"/>
    <p:sldId id="285" r:id="rId33"/>
    <p:sldId id="286" r:id="rId34"/>
    <p:sldId id="287" r:id="rId35"/>
    <p:sldId id="29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jkowski, Maureen" initials="ZM" lastIdx="0" clrIdx="0">
    <p:extLst>
      <p:ext uri="{19B8F6BF-5375-455C-9EA6-DF929625EA0E}">
        <p15:presenceInfo xmlns:p15="http://schemas.microsoft.com/office/powerpoint/2012/main" userId="S-1-5-21-2028020263-1110531401-1417889603-46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E44988-2307-403E-9F8F-4FF545F76D35}" type="datetimeFigureOut">
              <a:rPr lang="en-US" smtClean="0"/>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50393-B720-4A2B-8790-0B0AFC3B0436}" type="slidenum">
              <a:rPr lang="en-US" smtClean="0"/>
              <a:t>‹#›</a:t>
            </a:fld>
            <a:endParaRPr lang="en-US"/>
          </a:p>
        </p:txBody>
      </p:sp>
    </p:spTree>
    <p:extLst>
      <p:ext uri="{BB962C8B-B14F-4D97-AF65-F5344CB8AC3E}">
        <p14:creationId xmlns:p14="http://schemas.microsoft.com/office/powerpoint/2010/main" val="4261184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44988-2307-403E-9F8F-4FF545F76D35}" type="datetimeFigureOut">
              <a:rPr lang="en-US" smtClean="0"/>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50393-B720-4A2B-8790-0B0AFC3B0436}" type="slidenum">
              <a:rPr lang="en-US" smtClean="0"/>
              <a:t>‹#›</a:t>
            </a:fld>
            <a:endParaRPr lang="en-US"/>
          </a:p>
        </p:txBody>
      </p:sp>
    </p:spTree>
    <p:extLst>
      <p:ext uri="{BB962C8B-B14F-4D97-AF65-F5344CB8AC3E}">
        <p14:creationId xmlns:p14="http://schemas.microsoft.com/office/powerpoint/2010/main" val="4275217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44988-2307-403E-9F8F-4FF545F76D35}" type="datetimeFigureOut">
              <a:rPr lang="en-US" smtClean="0"/>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50393-B720-4A2B-8790-0B0AFC3B0436}" type="slidenum">
              <a:rPr lang="en-US" smtClean="0"/>
              <a:t>‹#›</a:t>
            </a:fld>
            <a:endParaRPr lang="en-US"/>
          </a:p>
        </p:txBody>
      </p:sp>
    </p:spTree>
    <p:extLst>
      <p:ext uri="{BB962C8B-B14F-4D97-AF65-F5344CB8AC3E}">
        <p14:creationId xmlns:p14="http://schemas.microsoft.com/office/powerpoint/2010/main" val="4259501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44988-2307-403E-9F8F-4FF545F76D35}" type="datetimeFigureOut">
              <a:rPr lang="en-US" smtClean="0"/>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50393-B720-4A2B-8790-0B0AFC3B0436}" type="slidenum">
              <a:rPr lang="en-US" smtClean="0"/>
              <a:t>‹#›</a:t>
            </a:fld>
            <a:endParaRPr lang="en-US"/>
          </a:p>
        </p:txBody>
      </p:sp>
    </p:spTree>
    <p:extLst>
      <p:ext uri="{BB962C8B-B14F-4D97-AF65-F5344CB8AC3E}">
        <p14:creationId xmlns:p14="http://schemas.microsoft.com/office/powerpoint/2010/main" val="3549516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E44988-2307-403E-9F8F-4FF545F76D35}" type="datetimeFigureOut">
              <a:rPr lang="en-US" smtClean="0"/>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50393-B720-4A2B-8790-0B0AFC3B0436}" type="slidenum">
              <a:rPr lang="en-US" smtClean="0"/>
              <a:t>‹#›</a:t>
            </a:fld>
            <a:endParaRPr lang="en-US"/>
          </a:p>
        </p:txBody>
      </p:sp>
    </p:spTree>
    <p:extLst>
      <p:ext uri="{BB962C8B-B14F-4D97-AF65-F5344CB8AC3E}">
        <p14:creationId xmlns:p14="http://schemas.microsoft.com/office/powerpoint/2010/main" val="2553352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E44988-2307-403E-9F8F-4FF545F76D35}" type="datetimeFigureOut">
              <a:rPr lang="en-US" smtClean="0"/>
              <a:t>12/21/2018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50393-B720-4A2B-8790-0B0AFC3B0436}" type="slidenum">
              <a:rPr lang="en-US" smtClean="0"/>
              <a:t>‹#›</a:t>
            </a:fld>
            <a:endParaRPr lang="en-US"/>
          </a:p>
        </p:txBody>
      </p:sp>
    </p:spTree>
    <p:extLst>
      <p:ext uri="{BB962C8B-B14F-4D97-AF65-F5344CB8AC3E}">
        <p14:creationId xmlns:p14="http://schemas.microsoft.com/office/powerpoint/2010/main" val="1124508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E44988-2307-403E-9F8F-4FF545F76D35}" type="datetimeFigureOut">
              <a:rPr lang="en-US" smtClean="0"/>
              <a:t>12/21/2018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450393-B720-4A2B-8790-0B0AFC3B0436}" type="slidenum">
              <a:rPr lang="en-US" smtClean="0"/>
              <a:t>‹#›</a:t>
            </a:fld>
            <a:endParaRPr lang="en-US"/>
          </a:p>
        </p:txBody>
      </p:sp>
    </p:spTree>
    <p:extLst>
      <p:ext uri="{BB962C8B-B14F-4D97-AF65-F5344CB8AC3E}">
        <p14:creationId xmlns:p14="http://schemas.microsoft.com/office/powerpoint/2010/main" val="458793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E44988-2307-403E-9F8F-4FF545F76D35}" type="datetimeFigureOut">
              <a:rPr lang="en-US" smtClean="0"/>
              <a:t>12/21/2018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450393-B720-4A2B-8790-0B0AFC3B0436}" type="slidenum">
              <a:rPr lang="en-US" smtClean="0"/>
              <a:t>‹#›</a:t>
            </a:fld>
            <a:endParaRPr lang="en-US"/>
          </a:p>
        </p:txBody>
      </p:sp>
    </p:spTree>
    <p:extLst>
      <p:ext uri="{BB962C8B-B14F-4D97-AF65-F5344CB8AC3E}">
        <p14:creationId xmlns:p14="http://schemas.microsoft.com/office/powerpoint/2010/main" val="3762092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E44988-2307-403E-9F8F-4FF545F76D35}" type="datetimeFigureOut">
              <a:rPr lang="en-US" smtClean="0"/>
              <a:t>12/21/2018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450393-B720-4A2B-8790-0B0AFC3B0436}" type="slidenum">
              <a:rPr lang="en-US" smtClean="0"/>
              <a:t>‹#›</a:t>
            </a:fld>
            <a:endParaRPr lang="en-US"/>
          </a:p>
        </p:txBody>
      </p:sp>
    </p:spTree>
    <p:extLst>
      <p:ext uri="{BB962C8B-B14F-4D97-AF65-F5344CB8AC3E}">
        <p14:creationId xmlns:p14="http://schemas.microsoft.com/office/powerpoint/2010/main" val="1271412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CE44988-2307-403E-9F8F-4FF545F76D35}" type="datetimeFigureOut">
              <a:rPr lang="en-US" smtClean="0"/>
              <a:t>12/21/2018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50393-B720-4A2B-8790-0B0AFC3B0436}" type="slidenum">
              <a:rPr lang="en-US" smtClean="0"/>
              <a:t>‹#›</a:t>
            </a:fld>
            <a:endParaRPr lang="en-US"/>
          </a:p>
        </p:txBody>
      </p:sp>
    </p:spTree>
    <p:extLst>
      <p:ext uri="{BB962C8B-B14F-4D97-AF65-F5344CB8AC3E}">
        <p14:creationId xmlns:p14="http://schemas.microsoft.com/office/powerpoint/2010/main" val="2736397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CE44988-2307-403E-9F8F-4FF545F76D35}" type="datetimeFigureOut">
              <a:rPr lang="en-US" smtClean="0"/>
              <a:t>12/21/2018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50393-B720-4A2B-8790-0B0AFC3B0436}" type="slidenum">
              <a:rPr lang="en-US" smtClean="0"/>
              <a:t>‹#›</a:t>
            </a:fld>
            <a:endParaRPr lang="en-US"/>
          </a:p>
        </p:txBody>
      </p:sp>
    </p:spTree>
    <p:extLst>
      <p:ext uri="{BB962C8B-B14F-4D97-AF65-F5344CB8AC3E}">
        <p14:creationId xmlns:p14="http://schemas.microsoft.com/office/powerpoint/2010/main" val="2984454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E44988-2307-403E-9F8F-4FF545F76D35}" type="datetimeFigureOut">
              <a:rPr lang="en-US" smtClean="0"/>
              <a:t>12/21/2018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450393-B720-4A2B-8790-0B0AFC3B0436}" type="slidenum">
              <a:rPr lang="en-US" smtClean="0"/>
              <a:t>‹#›</a:t>
            </a:fld>
            <a:endParaRPr lang="en-US"/>
          </a:p>
        </p:txBody>
      </p:sp>
    </p:spTree>
    <p:extLst>
      <p:ext uri="{BB962C8B-B14F-4D97-AF65-F5344CB8AC3E}">
        <p14:creationId xmlns:p14="http://schemas.microsoft.com/office/powerpoint/2010/main" val="3051742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slcny.libguides.com/ld.php?content_id=40927577"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slcny.libguides.com/healthchecklist" TargetMode="External"/><Relationship Id="rId2" Type="http://schemas.openxmlformats.org/officeDocument/2006/relationships/image" Target="../media/image11.tmp"/><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December 21</a:t>
            </a:r>
            <a:r>
              <a:rPr lang="en-US" smtClean="0"/>
              <a:t>, 2018 </a:t>
            </a:r>
            <a:r>
              <a:rPr lang="en-US" dirty="0" smtClean="0"/>
              <a:t>Shared LSP Update</a:t>
            </a:r>
            <a:endParaRPr lang="en-US" dirty="0"/>
          </a:p>
        </p:txBody>
      </p:sp>
      <p:sp>
        <p:nvSpPr>
          <p:cNvPr id="3" name="Subtitle 2"/>
          <p:cNvSpPr>
            <a:spLocks noGrp="1"/>
          </p:cNvSpPr>
          <p:nvPr>
            <p:ph type="subTitle" idx="1"/>
          </p:nvPr>
        </p:nvSpPr>
        <p:spPr/>
        <p:txBody>
          <a:bodyPr/>
          <a:lstStyle/>
          <a:p>
            <a:r>
              <a:rPr lang="en-US" dirty="0" smtClean="0"/>
              <a:t>Shannon Pritting</a:t>
            </a:r>
          </a:p>
          <a:p>
            <a:r>
              <a:rPr lang="en-US" dirty="0" smtClean="0"/>
              <a:t>SUNY Shared LSP Project Director</a:t>
            </a:r>
            <a:endParaRPr lang="en-US" dirty="0"/>
          </a:p>
        </p:txBody>
      </p:sp>
      <p:pic>
        <p:nvPicPr>
          <p:cNvPr id="5" name="Picture 4"/>
          <p:cNvPicPr>
            <a:picLocks noChangeAspect="1"/>
          </p:cNvPicPr>
          <p:nvPr/>
        </p:nvPicPr>
        <p:blipFill>
          <a:blip r:embed="rId2"/>
          <a:stretch>
            <a:fillRect/>
          </a:stretch>
        </p:blipFill>
        <p:spPr>
          <a:xfrm>
            <a:off x="5292292" y="4759034"/>
            <a:ext cx="1681164" cy="1681164"/>
          </a:xfrm>
          <a:prstGeom prst="rect">
            <a:avLst/>
          </a:prstGeom>
        </p:spPr>
      </p:pic>
    </p:spTree>
    <p:extLst>
      <p:ext uri="{BB962C8B-B14F-4D97-AF65-F5344CB8AC3E}">
        <p14:creationId xmlns:p14="http://schemas.microsoft.com/office/powerpoint/2010/main" val="1928568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9584653" y="3262184"/>
            <a:ext cx="1416908" cy="306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823919" y="3262184"/>
            <a:ext cx="1416908" cy="306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Shared Server Cutover and Go-Live Process</a:t>
            </a:r>
            <a:endParaRPr lang="en-US" dirty="0"/>
          </a:p>
        </p:txBody>
      </p:sp>
      <p:sp>
        <p:nvSpPr>
          <p:cNvPr id="4" name="Rectangle 3"/>
          <p:cNvSpPr/>
          <p:nvPr/>
        </p:nvSpPr>
        <p:spPr>
          <a:xfrm>
            <a:off x="1123209" y="1860065"/>
            <a:ext cx="9960427" cy="8571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136822" y="3262184"/>
            <a:ext cx="1416908" cy="306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17210" y="3569173"/>
            <a:ext cx="1140912" cy="2308324"/>
          </a:xfrm>
          <a:prstGeom prst="rect">
            <a:avLst/>
          </a:prstGeom>
          <a:noFill/>
        </p:spPr>
        <p:txBody>
          <a:bodyPr wrap="square" rtlCol="0">
            <a:spAutoFit/>
          </a:bodyPr>
          <a:lstStyle/>
          <a:p>
            <a:r>
              <a:rPr lang="en-US" dirty="0" smtClean="0"/>
              <a:t>Tech Services Freeze begins at 5:00pm/ close of business</a:t>
            </a:r>
          </a:p>
          <a:p>
            <a:endParaRPr lang="en-US" dirty="0"/>
          </a:p>
        </p:txBody>
      </p:sp>
      <p:sp>
        <p:nvSpPr>
          <p:cNvPr id="12" name="TextBox 11"/>
          <p:cNvSpPr txBox="1"/>
          <p:nvPr/>
        </p:nvSpPr>
        <p:spPr>
          <a:xfrm>
            <a:off x="2859601" y="3630398"/>
            <a:ext cx="1358396" cy="1477328"/>
          </a:xfrm>
          <a:prstGeom prst="rect">
            <a:avLst/>
          </a:prstGeom>
          <a:noFill/>
        </p:spPr>
        <p:txBody>
          <a:bodyPr wrap="square" rtlCol="0">
            <a:spAutoFit/>
          </a:bodyPr>
          <a:lstStyle/>
          <a:p>
            <a:r>
              <a:rPr lang="en-US" dirty="0" smtClean="0"/>
              <a:t>Manage 37</a:t>
            </a:r>
          </a:p>
          <a:p>
            <a:r>
              <a:rPr lang="en-US" dirty="0"/>
              <a:t>k</a:t>
            </a:r>
            <a:r>
              <a:rPr lang="en-US" dirty="0" smtClean="0"/>
              <a:t>icks off in early </a:t>
            </a:r>
          </a:p>
          <a:p>
            <a:r>
              <a:rPr lang="en-US" dirty="0" smtClean="0"/>
              <a:t>morning</a:t>
            </a:r>
          </a:p>
          <a:p>
            <a:endParaRPr lang="en-US" dirty="0" smtClean="0"/>
          </a:p>
        </p:txBody>
      </p:sp>
      <p:sp>
        <p:nvSpPr>
          <p:cNvPr id="14" name="Rectangle 13"/>
          <p:cNvSpPr/>
          <p:nvPr/>
        </p:nvSpPr>
        <p:spPr>
          <a:xfrm>
            <a:off x="4488818" y="3262184"/>
            <a:ext cx="1416908" cy="306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510224" y="3541006"/>
            <a:ext cx="1352784" cy="1754326"/>
          </a:xfrm>
          <a:prstGeom prst="rect">
            <a:avLst/>
          </a:prstGeom>
          <a:noFill/>
        </p:spPr>
        <p:txBody>
          <a:bodyPr wrap="square" rtlCol="0">
            <a:spAutoFit/>
          </a:bodyPr>
          <a:lstStyle/>
          <a:p>
            <a:r>
              <a:rPr lang="en-US" dirty="0" smtClean="0"/>
              <a:t>Circulation Freeze begins at 5:00pm/ close of business</a:t>
            </a:r>
          </a:p>
        </p:txBody>
      </p:sp>
      <p:sp>
        <p:nvSpPr>
          <p:cNvPr id="17" name="Rectangle 16"/>
          <p:cNvSpPr/>
          <p:nvPr/>
        </p:nvSpPr>
        <p:spPr>
          <a:xfrm>
            <a:off x="6134831" y="3262184"/>
            <a:ext cx="1416908" cy="306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096000" y="3636114"/>
            <a:ext cx="1747967" cy="1754326"/>
          </a:xfrm>
          <a:prstGeom prst="rect">
            <a:avLst/>
          </a:prstGeom>
          <a:noFill/>
        </p:spPr>
        <p:txBody>
          <a:bodyPr wrap="square" rtlCol="0">
            <a:spAutoFit/>
          </a:bodyPr>
          <a:lstStyle/>
          <a:p>
            <a:r>
              <a:rPr lang="en-US" dirty="0" smtClean="0"/>
              <a:t>Aleph Data Extracts</a:t>
            </a:r>
          </a:p>
          <a:p>
            <a:endParaRPr lang="en-US" dirty="0"/>
          </a:p>
          <a:p>
            <a:r>
              <a:rPr lang="en-US" dirty="0" smtClean="0"/>
              <a:t>Anticipated to start on Day 4 (Sat)</a:t>
            </a:r>
          </a:p>
        </p:txBody>
      </p:sp>
      <p:sp>
        <p:nvSpPr>
          <p:cNvPr id="19" name="TextBox 18"/>
          <p:cNvSpPr txBox="1"/>
          <p:nvPr/>
        </p:nvSpPr>
        <p:spPr>
          <a:xfrm>
            <a:off x="2859600" y="1951817"/>
            <a:ext cx="6487643" cy="523220"/>
          </a:xfrm>
          <a:prstGeom prst="rect">
            <a:avLst/>
          </a:prstGeom>
          <a:noFill/>
        </p:spPr>
        <p:txBody>
          <a:bodyPr wrap="square" rtlCol="0">
            <a:spAutoFit/>
          </a:bodyPr>
          <a:lstStyle/>
          <a:p>
            <a:r>
              <a:rPr lang="en-US" sz="2800" dirty="0" smtClean="0"/>
              <a:t>10-13  Day Cutover and Go-Live Process</a:t>
            </a:r>
          </a:p>
        </p:txBody>
      </p:sp>
      <p:sp>
        <p:nvSpPr>
          <p:cNvPr id="20" name="Rectangle 19"/>
          <p:cNvSpPr/>
          <p:nvPr/>
        </p:nvSpPr>
        <p:spPr>
          <a:xfrm>
            <a:off x="1123209" y="2883244"/>
            <a:ext cx="1433017" cy="33294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1" name="Rectangle 20"/>
          <p:cNvSpPr/>
          <p:nvPr/>
        </p:nvSpPr>
        <p:spPr>
          <a:xfrm>
            <a:off x="2823919" y="2883244"/>
            <a:ext cx="1448678" cy="33294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2" name="Rectangle 21"/>
          <p:cNvSpPr/>
          <p:nvPr/>
        </p:nvSpPr>
        <p:spPr>
          <a:xfrm>
            <a:off x="4501702" y="2878290"/>
            <a:ext cx="1404024" cy="30957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3" name="Rectangle 22"/>
          <p:cNvSpPr/>
          <p:nvPr/>
        </p:nvSpPr>
        <p:spPr>
          <a:xfrm>
            <a:off x="6134831" y="2878288"/>
            <a:ext cx="1416908" cy="30957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4" name="TextBox 23"/>
          <p:cNvSpPr txBox="1"/>
          <p:nvPr/>
        </p:nvSpPr>
        <p:spPr>
          <a:xfrm>
            <a:off x="9703841" y="4315880"/>
            <a:ext cx="1010342" cy="369332"/>
          </a:xfrm>
          <a:prstGeom prst="rect">
            <a:avLst/>
          </a:prstGeom>
          <a:noFill/>
        </p:spPr>
        <p:txBody>
          <a:bodyPr wrap="square" rtlCol="0">
            <a:spAutoFit/>
          </a:bodyPr>
          <a:lstStyle/>
          <a:p>
            <a:r>
              <a:rPr lang="en-US" dirty="0" smtClean="0"/>
              <a:t>Go-Live</a:t>
            </a:r>
          </a:p>
        </p:txBody>
      </p:sp>
      <p:sp>
        <p:nvSpPr>
          <p:cNvPr id="25" name="Rectangle 24"/>
          <p:cNvSpPr/>
          <p:nvPr/>
        </p:nvSpPr>
        <p:spPr>
          <a:xfrm>
            <a:off x="7841606" y="2878287"/>
            <a:ext cx="1435044" cy="34673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6" name="TextBox 25"/>
          <p:cNvSpPr txBox="1"/>
          <p:nvPr/>
        </p:nvSpPr>
        <p:spPr>
          <a:xfrm>
            <a:off x="1152169" y="2833094"/>
            <a:ext cx="1323693" cy="369332"/>
          </a:xfrm>
          <a:prstGeom prst="rect">
            <a:avLst/>
          </a:prstGeom>
          <a:noFill/>
        </p:spPr>
        <p:txBody>
          <a:bodyPr wrap="square" rtlCol="0">
            <a:spAutoFit/>
          </a:bodyPr>
          <a:lstStyle/>
          <a:p>
            <a:r>
              <a:rPr lang="en-US" dirty="0" smtClean="0"/>
              <a:t>Day 1 Wed</a:t>
            </a:r>
            <a:endParaRPr lang="en-US" dirty="0"/>
          </a:p>
        </p:txBody>
      </p:sp>
      <p:sp>
        <p:nvSpPr>
          <p:cNvPr id="27" name="TextBox 26"/>
          <p:cNvSpPr txBox="1"/>
          <p:nvPr/>
        </p:nvSpPr>
        <p:spPr>
          <a:xfrm>
            <a:off x="2783007" y="2823242"/>
            <a:ext cx="1396394" cy="369332"/>
          </a:xfrm>
          <a:prstGeom prst="rect">
            <a:avLst/>
          </a:prstGeom>
          <a:noFill/>
        </p:spPr>
        <p:txBody>
          <a:bodyPr wrap="square" rtlCol="0">
            <a:spAutoFit/>
          </a:bodyPr>
          <a:lstStyle/>
          <a:p>
            <a:r>
              <a:rPr lang="en-US" dirty="0" smtClean="0"/>
              <a:t>Day 2 Thu</a:t>
            </a:r>
            <a:endParaRPr lang="en-US" dirty="0"/>
          </a:p>
        </p:txBody>
      </p:sp>
      <p:sp>
        <p:nvSpPr>
          <p:cNvPr id="28" name="TextBox 27"/>
          <p:cNvSpPr txBox="1"/>
          <p:nvPr/>
        </p:nvSpPr>
        <p:spPr>
          <a:xfrm>
            <a:off x="4516091" y="2835382"/>
            <a:ext cx="1346917" cy="369332"/>
          </a:xfrm>
          <a:prstGeom prst="rect">
            <a:avLst/>
          </a:prstGeom>
          <a:noFill/>
        </p:spPr>
        <p:txBody>
          <a:bodyPr wrap="square" rtlCol="0">
            <a:spAutoFit/>
          </a:bodyPr>
          <a:lstStyle/>
          <a:p>
            <a:r>
              <a:rPr lang="en-US" dirty="0" smtClean="0"/>
              <a:t>Day 3 Fri</a:t>
            </a:r>
            <a:endParaRPr lang="en-US" dirty="0"/>
          </a:p>
        </p:txBody>
      </p:sp>
      <p:sp>
        <p:nvSpPr>
          <p:cNvPr id="29" name="TextBox 28"/>
          <p:cNvSpPr txBox="1"/>
          <p:nvPr/>
        </p:nvSpPr>
        <p:spPr>
          <a:xfrm>
            <a:off x="6108616" y="2843748"/>
            <a:ext cx="1341666" cy="369332"/>
          </a:xfrm>
          <a:prstGeom prst="rect">
            <a:avLst/>
          </a:prstGeom>
          <a:noFill/>
        </p:spPr>
        <p:txBody>
          <a:bodyPr wrap="square" rtlCol="0">
            <a:spAutoFit/>
          </a:bodyPr>
          <a:lstStyle/>
          <a:p>
            <a:r>
              <a:rPr lang="en-US" dirty="0" smtClean="0"/>
              <a:t>Day 4-7</a:t>
            </a:r>
            <a:endParaRPr lang="en-US" dirty="0"/>
          </a:p>
        </p:txBody>
      </p:sp>
      <p:sp>
        <p:nvSpPr>
          <p:cNvPr id="30" name="TextBox 29"/>
          <p:cNvSpPr txBox="1"/>
          <p:nvPr/>
        </p:nvSpPr>
        <p:spPr>
          <a:xfrm>
            <a:off x="7841606" y="2865051"/>
            <a:ext cx="1373507" cy="369332"/>
          </a:xfrm>
          <a:prstGeom prst="rect">
            <a:avLst/>
          </a:prstGeom>
          <a:noFill/>
        </p:spPr>
        <p:txBody>
          <a:bodyPr wrap="square" rtlCol="0">
            <a:spAutoFit/>
          </a:bodyPr>
          <a:lstStyle/>
          <a:p>
            <a:r>
              <a:rPr lang="en-US" dirty="0" smtClean="0"/>
              <a:t>Day 8-9</a:t>
            </a:r>
            <a:endParaRPr lang="en-US" dirty="0"/>
          </a:p>
        </p:txBody>
      </p:sp>
      <p:sp>
        <p:nvSpPr>
          <p:cNvPr id="32" name="Rectangle 31"/>
          <p:cNvSpPr/>
          <p:nvPr/>
        </p:nvSpPr>
        <p:spPr>
          <a:xfrm>
            <a:off x="7859742" y="3262184"/>
            <a:ext cx="1416908" cy="306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7821136" y="4251506"/>
            <a:ext cx="1393978" cy="646331"/>
          </a:xfrm>
          <a:prstGeom prst="rect">
            <a:avLst/>
          </a:prstGeom>
          <a:noFill/>
        </p:spPr>
        <p:txBody>
          <a:bodyPr wrap="square" rtlCol="0">
            <a:spAutoFit/>
          </a:bodyPr>
          <a:lstStyle/>
          <a:p>
            <a:r>
              <a:rPr lang="en-US" dirty="0" smtClean="0"/>
              <a:t>Data Verification</a:t>
            </a:r>
          </a:p>
        </p:txBody>
      </p:sp>
      <p:sp>
        <p:nvSpPr>
          <p:cNvPr id="36" name="Rectangle 35"/>
          <p:cNvSpPr/>
          <p:nvPr/>
        </p:nvSpPr>
        <p:spPr>
          <a:xfrm>
            <a:off x="9566517" y="2855691"/>
            <a:ext cx="1435044" cy="34673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TextBox 36"/>
          <p:cNvSpPr txBox="1"/>
          <p:nvPr/>
        </p:nvSpPr>
        <p:spPr>
          <a:xfrm>
            <a:off x="9522258" y="2835889"/>
            <a:ext cx="1373507" cy="369332"/>
          </a:xfrm>
          <a:prstGeom prst="rect">
            <a:avLst/>
          </a:prstGeom>
          <a:noFill/>
        </p:spPr>
        <p:txBody>
          <a:bodyPr wrap="square" rtlCol="0">
            <a:spAutoFit/>
          </a:bodyPr>
          <a:lstStyle/>
          <a:p>
            <a:r>
              <a:rPr lang="en-US" dirty="0" smtClean="0"/>
              <a:t>Day 10-13</a:t>
            </a:r>
            <a:endParaRPr lang="en-US" dirty="0"/>
          </a:p>
        </p:txBody>
      </p:sp>
      <p:sp>
        <p:nvSpPr>
          <p:cNvPr id="31" name="TextBox 30"/>
          <p:cNvSpPr txBox="1"/>
          <p:nvPr/>
        </p:nvSpPr>
        <p:spPr>
          <a:xfrm>
            <a:off x="4502271" y="5302707"/>
            <a:ext cx="1747967" cy="923330"/>
          </a:xfrm>
          <a:prstGeom prst="rect">
            <a:avLst/>
          </a:prstGeom>
          <a:noFill/>
        </p:spPr>
        <p:txBody>
          <a:bodyPr wrap="square" rtlCol="0">
            <a:spAutoFit/>
          </a:bodyPr>
          <a:lstStyle/>
          <a:p>
            <a:r>
              <a:rPr lang="en-US" dirty="0" smtClean="0"/>
              <a:t>OPAC Circ. Functions Disabled</a:t>
            </a:r>
          </a:p>
        </p:txBody>
      </p:sp>
    </p:spTree>
    <p:extLst>
      <p:ext uri="{BB962C8B-B14F-4D97-AF65-F5344CB8AC3E}">
        <p14:creationId xmlns:p14="http://schemas.microsoft.com/office/powerpoint/2010/main" val="447244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36418" y="365126"/>
            <a:ext cx="10224655" cy="129742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Group 1: May 29-June 10th</a:t>
            </a:r>
            <a:endParaRPr lang="en-US" dirty="0"/>
          </a:p>
        </p:txBody>
      </p:sp>
      <p:sp>
        <p:nvSpPr>
          <p:cNvPr id="3" name="Content Placeholder 2"/>
          <p:cNvSpPr>
            <a:spLocks noGrp="1"/>
          </p:cNvSpPr>
          <p:nvPr>
            <p:ph sz="half" idx="1"/>
          </p:nvPr>
        </p:nvSpPr>
        <p:spPr/>
        <p:txBody>
          <a:bodyPr>
            <a:noAutofit/>
          </a:bodyPr>
          <a:lstStyle/>
          <a:p>
            <a:r>
              <a:rPr lang="en-US" dirty="0" smtClean="0"/>
              <a:t>Brockport</a:t>
            </a:r>
            <a:endParaRPr lang="en-US" dirty="0"/>
          </a:p>
          <a:p>
            <a:r>
              <a:rPr lang="en-US" dirty="0"/>
              <a:t>Buffalo </a:t>
            </a:r>
            <a:r>
              <a:rPr lang="en-US" dirty="0" smtClean="0"/>
              <a:t>State</a:t>
            </a:r>
            <a:endParaRPr lang="en-US" dirty="0"/>
          </a:p>
          <a:p>
            <a:r>
              <a:rPr lang="en-US" dirty="0"/>
              <a:t>Canton </a:t>
            </a:r>
            <a:endParaRPr lang="en-US" dirty="0" smtClean="0"/>
          </a:p>
          <a:p>
            <a:r>
              <a:rPr lang="en-US" dirty="0" smtClean="0"/>
              <a:t>Downstate </a:t>
            </a:r>
          </a:p>
          <a:p>
            <a:r>
              <a:rPr lang="en-US" dirty="0" err="1" smtClean="0"/>
              <a:t>Dutchess</a:t>
            </a:r>
            <a:r>
              <a:rPr lang="en-US" dirty="0" smtClean="0"/>
              <a:t> </a:t>
            </a:r>
            <a:r>
              <a:rPr lang="en-US" dirty="0"/>
              <a:t>CC </a:t>
            </a:r>
            <a:endParaRPr lang="en-US" dirty="0" smtClean="0"/>
          </a:p>
          <a:p>
            <a:r>
              <a:rPr lang="en-US" dirty="0" smtClean="0"/>
              <a:t>Environment Science and Forestry (ESF)</a:t>
            </a:r>
            <a:endParaRPr lang="en-US" sz="1500" dirty="0"/>
          </a:p>
        </p:txBody>
      </p:sp>
      <p:sp>
        <p:nvSpPr>
          <p:cNvPr id="5" name="Content Placeholder 4"/>
          <p:cNvSpPr>
            <a:spLocks noGrp="1"/>
          </p:cNvSpPr>
          <p:nvPr>
            <p:ph sz="half" idx="2"/>
          </p:nvPr>
        </p:nvSpPr>
        <p:spPr/>
        <p:txBody>
          <a:bodyPr>
            <a:normAutofit/>
          </a:bodyPr>
          <a:lstStyle/>
          <a:p>
            <a:r>
              <a:rPr lang="en-US" dirty="0"/>
              <a:t>Erie </a:t>
            </a:r>
            <a:r>
              <a:rPr lang="en-US" dirty="0" smtClean="0"/>
              <a:t>CC</a:t>
            </a:r>
            <a:endParaRPr lang="en-US" dirty="0"/>
          </a:p>
          <a:p>
            <a:r>
              <a:rPr lang="en-US" dirty="0" smtClean="0"/>
              <a:t>Fredonia</a:t>
            </a:r>
            <a:endParaRPr lang="en-US" dirty="0"/>
          </a:p>
          <a:p>
            <a:r>
              <a:rPr lang="en-US" dirty="0"/>
              <a:t>Maritime </a:t>
            </a:r>
            <a:endParaRPr lang="en-US" dirty="0" smtClean="0"/>
          </a:p>
          <a:p>
            <a:r>
              <a:rPr lang="en-US" dirty="0" smtClean="0"/>
              <a:t>Morrisville</a:t>
            </a:r>
            <a:endParaRPr lang="en-US" dirty="0"/>
          </a:p>
          <a:p>
            <a:r>
              <a:rPr lang="en-US" dirty="0" smtClean="0"/>
              <a:t>North Country </a:t>
            </a:r>
            <a:r>
              <a:rPr lang="en-US" dirty="0"/>
              <a:t>CC </a:t>
            </a:r>
          </a:p>
          <a:p>
            <a:r>
              <a:rPr lang="en-US" dirty="0" smtClean="0"/>
              <a:t>Oneonta</a:t>
            </a:r>
          </a:p>
          <a:p>
            <a:r>
              <a:rPr lang="en-US" dirty="0" smtClean="0"/>
              <a:t>Suffolk </a:t>
            </a:r>
            <a:r>
              <a:rPr lang="en-US" dirty="0"/>
              <a:t>CC </a:t>
            </a:r>
          </a:p>
          <a:p>
            <a:r>
              <a:rPr lang="en-US" dirty="0"/>
              <a:t>Tompkins </a:t>
            </a:r>
            <a:r>
              <a:rPr lang="en-US" dirty="0" smtClean="0"/>
              <a:t>CC</a:t>
            </a:r>
            <a:endParaRPr lang="en-US" dirty="0"/>
          </a:p>
        </p:txBody>
      </p:sp>
    </p:spTree>
    <p:extLst>
      <p:ext uri="{BB962C8B-B14F-4D97-AF65-F5344CB8AC3E}">
        <p14:creationId xmlns:p14="http://schemas.microsoft.com/office/powerpoint/2010/main" val="1333659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9584653" y="3262184"/>
            <a:ext cx="1416908" cy="306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823919" y="3262184"/>
            <a:ext cx="1416908" cy="306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Group 1 Plan</a:t>
            </a:r>
            <a:endParaRPr lang="en-US" dirty="0"/>
          </a:p>
        </p:txBody>
      </p:sp>
      <p:sp>
        <p:nvSpPr>
          <p:cNvPr id="4" name="Rectangle 3"/>
          <p:cNvSpPr/>
          <p:nvPr/>
        </p:nvSpPr>
        <p:spPr>
          <a:xfrm>
            <a:off x="1123209" y="1860065"/>
            <a:ext cx="9960427" cy="85710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136822" y="3262184"/>
            <a:ext cx="1416908" cy="306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17210" y="3569173"/>
            <a:ext cx="1140912" cy="2308324"/>
          </a:xfrm>
          <a:prstGeom prst="rect">
            <a:avLst/>
          </a:prstGeom>
          <a:noFill/>
        </p:spPr>
        <p:txBody>
          <a:bodyPr wrap="square" rtlCol="0">
            <a:spAutoFit/>
          </a:bodyPr>
          <a:lstStyle/>
          <a:p>
            <a:r>
              <a:rPr lang="en-US" dirty="0" smtClean="0"/>
              <a:t>Tech Services Freeze begins at 5:00pm/ close of business</a:t>
            </a:r>
          </a:p>
          <a:p>
            <a:endParaRPr lang="en-US" dirty="0" smtClean="0"/>
          </a:p>
        </p:txBody>
      </p:sp>
      <p:sp>
        <p:nvSpPr>
          <p:cNvPr id="12" name="TextBox 11"/>
          <p:cNvSpPr txBox="1"/>
          <p:nvPr/>
        </p:nvSpPr>
        <p:spPr>
          <a:xfrm>
            <a:off x="2922343" y="3569173"/>
            <a:ext cx="1297078" cy="1200329"/>
          </a:xfrm>
          <a:prstGeom prst="rect">
            <a:avLst/>
          </a:prstGeom>
          <a:noFill/>
        </p:spPr>
        <p:txBody>
          <a:bodyPr wrap="square" rtlCol="0">
            <a:spAutoFit/>
          </a:bodyPr>
          <a:lstStyle/>
          <a:p>
            <a:r>
              <a:rPr lang="en-US" dirty="0" smtClean="0"/>
              <a:t>Manage 37 kicks off in early morning</a:t>
            </a:r>
          </a:p>
        </p:txBody>
      </p:sp>
      <p:sp>
        <p:nvSpPr>
          <p:cNvPr id="14" name="Rectangle 13"/>
          <p:cNvSpPr/>
          <p:nvPr/>
        </p:nvSpPr>
        <p:spPr>
          <a:xfrm>
            <a:off x="4488818" y="3262184"/>
            <a:ext cx="1416908" cy="306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551764" y="3485061"/>
            <a:ext cx="1275064" cy="1754326"/>
          </a:xfrm>
          <a:prstGeom prst="rect">
            <a:avLst/>
          </a:prstGeom>
          <a:noFill/>
        </p:spPr>
        <p:txBody>
          <a:bodyPr wrap="square" rtlCol="0">
            <a:spAutoFit/>
          </a:bodyPr>
          <a:lstStyle/>
          <a:p>
            <a:r>
              <a:rPr lang="en-US" dirty="0" smtClean="0"/>
              <a:t>Circulation Freeze begins at 5:00pm/</a:t>
            </a:r>
          </a:p>
          <a:p>
            <a:r>
              <a:rPr lang="en-US" dirty="0" smtClean="0"/>
              <a:t>close of business</a:t>
            </a:r>
          </a:p>
        </p:txBody>
      </p:sp>
      <p:sp>
        <p:nvSpPr>
          <p:cNvPr id="17" name="Rectangle 16"/>
          <p:cNvSpPr/>
          <p:nvPr/>
        </p:nvSpPr>
        <p:spPr>
          <a:xfrm>
            <a:off x="6134831" y="3262184"/>
            <a:ext cx="1458978" cy="306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171659" y="3633843"/>
            <a:ext cx="1747967" cy="1477328"/>
          </a:xfrm>
          <a:prstGeom prst="rect">
            <a:avLst/>
          </a:prstGeom>
          <a:noFill/>
        </p:spPr>
        <p:txBody>
          <a:bodyPr wrap="square" rtlCol="0">
            <a:spAutoFit/>
          </a:bodyPr>
          <a:lstStyle/>
          <a:p>
            <a:r>
              <a:rPr lang="en-US" dirty="0" smtClean="0"/>
              <a:t>Aleph Data Extracts </a:t>
            </a:r>
          </a:p>
          <a:p>
            <a:endParaRPr lang="en-US" dirty="0" smtClean="0"/>
          </a:p>
          <a:p>
            <a:r>
              <a:rPr lang="en-US" dirty="0" smtClean="0"/>
              <a:t>Anticipated to start on Day 4 </a:t>
            </a:r>
          </a:p>
        </p:txBody>
      </p:sp>
      <p:sp>
        <p:nvSpPr>
          <p:cNvPr id="19" name="TextBox 18"/>
          <p:cNvSpPr txBox="1"/>
          <p:nvPr/>
        </p:nvSpPr>
        <p:spPr>
          <a:xfrm>
            <a:off x="2859600" y="1951817"/>
            <a:ext cx="6487643" cy="523220"/>
          </a:xfrm>
          <a:prstGeom prst="rect">
            <a:avLst/>
          </a:prstGeom>
          <a:noFill/>
        </p:spPr>
        <p:txBody>
          <a:bodyPr wrap="square" rtlCol="0">
            <a:spAutoFit/>
          </a:bodyPr>
          <a:lstStyle/>
          <a:p>
            <a:r>
              <a:rPr lang="en-US" sz="2800" dirty="0" smtClean="0"/>
              <a:t>10-13  Day Cutover and Go-Live Process</a:t>
            </a:r>
          </a:p>
        </p:txBody>
      </p:sp>
      <p:sp>
        <p:nvSpPr>
          <p:cNvPr id="20" name="Rectangle 19"/>
          <p:cNvSpPr/>
          <p:nvPr/>
        </p:nvSpPr>
        <p:spPr>
          <a:xfrm>
            <a:off x="1123209" y="2883244"/>
            <a:ext cx="1433017" cy="33294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1" name="Rectangle 20"/>
          <p:cNvSpPr/>
          <p:nvPr/>
        </p:nvSpPr>
        <p:spPr>
          <a:xfrm>
            <a:off x="2823919" y="2883244"/>
            <a:ext cx="1448678" cy="33294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2" name="Rectangle 21"/>
          <p:cNvSpPr/>
          <p:nvPr/>
        </p:nvSpPr>
        <p:spPr>
          <a:xfrm>
            <a:off x="4501702" y="2878290"/>
            <a:ext cx="1404024" cy="32413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3" name="Rectangle 22"/>
          <p:cNvSpPr/>
          <p:nvPr/>
        </p:nvSpPr>
        <p:spPr>
          <a:xfrm>
            <a:off x="6134831" y="2878288"/>
            <a:ext cx="1416908" cy="30957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4" name="TextBox 23"/>
          <p:cNvSpPr txBox="1"/>
          <p:nvPr/>
        </p:nvSpPr>
        <p:spPr>
          <a:xfrm>
            <a:off x="9703841" y="4315880"/>
            <a:ext cx="1010342" cy="369332"/>
          </a:xfrm>
          <a:prstGeom prst="rect">
            <a:avLst/>
          </a:prstGeom>
          <a:noFill/>
        </p:spPr>
        <p:txBody>
          <a:bodyPr wrap="square" rtlCol="0">
            <a:spAutoFit/>
          </a:bodyPr>
          <a:lstStyle/>
          <a:p>
            <a:r>
              <a:rPr lang="en-US" dirty="0" smtClean="0"/>
              <a:t>Go-Live</a:t>
            </a:r>
          </a:p>
        </p:txBody>
      </p:sp>
      <p:sp>
        <p:nvSpPr>
          <p:cNvPr id="25" name="Rectangle 24"/>
          <p:cNvSpPr/>
          <p:nvPr/>
        </p:nvSpPr>
        <p:spPr>
          <a:xfrm>
            <a:off x="7841606" y="2878287"/>
            <a:ext cx="1435044" cy="34673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6" name="TextBox 25"/>
          <p:cNvSpPr txBox="1"/>
          <p:nvPr/>
        </p:nvSpPr>
        <p:spPr>
          <a:xfrm>
            <a:off x="1152169" y="2833094"/>
            <a:ext cx="1052945" cy="369332"/>
          </a:xfrm>
          <a:prstGeom prst="rect">
            <a:avLst/>
          </a:prstGeom>
          <a:noFill/>
        </p:spPr>
        <p:txBody>
          <a:bodyPr wrap="square" rtlCol="0">
            <a:spAutoFit/>
          </a:bodyPr>
          <a:lstStyle/>
          <a:p>
            <a:r>
              <a:rPr lang="en-US" dirty="0" smtClean="0"/>
              <a:t>May 29</a:t>
            </a:r>
            <a:endParaRPr lang="en-US" dirty="0"/>
          </a:p>
        </p:txBody>
      </p:sp>
      <p:sp>
        <p:nvSpPr>
          <p:cNvPr id="27" name="TextBox 26"/>
          <p:cNvSpPr txBox="1"/>
          <p:nvPr/>
        </p:nvSpPr>
        <p:spPr>
          <a:xfrm>
            <a:off x="2785331" y="2866988"/>
            <a:ext cx="1052945" cy="369332"/>
          </a:xfrm>
          <a:prstGeom prst="rect">
            <a:avLst/>
          </a:prstGeom>
          <a:noFill/>
        </p:spPr>
        <p:txBody>
          <a:bodyPr wrap="square" rtlCol="0">
            <a:spAutoFit/>
          </a:bodyPr>
          <a:lstStyle/>
          <a:p>
            <a:r>
              <a:rPr lang="en-US" dirty="0" smtClean="0"/>
              <a:t>May 30</a:t>
            </a:r>
            <a:endParaRPr lang="en-US" dirty="0"/>
          </a:p>
        </p:txBody>
      </p:sp>
      <p:sp>
        <p:nvSpPr>
          <p:cNvPr id="28" name="TextBox 27"/>
          <p:cNvSpPr txBox="1"/>
          <p:nvPr/>
        </p:nvSpPr>
        <p:spPr>
          <a:xfrm>
            <a:off x="4516091" y="2835382"/>
            <a:ext cx="1052945" cy="369332"/>
          </a:xfrm>
          <a:prstGeom prst="rect">
            <a:avLst/>
          </a:prstGeom>
          <a:noFill/>
        </p:spPr>
        <p:txBody>
          <a:bodyPr wrap="square" rtlCol="0">
            <a:spAutoFit/>
          </a:bodyPr>
          <a:lstStyle/>
          <a:p>
            <a:r>
              <a:rPr lang="en-US" dirty="0" smtClean="0"/>
              <a:t>May 31</a:t>
            </a:r>
            <a:endParaRPr lang="en-US" dirty="0"/>
          </a:p>
        </p:txBody>
      </p:sp>
      <p:sp>
        <p:nvSpPr>
          <p:cNvPr id="29" name="TextBox 28"/>
          <p:cNvSpPr txBox="1"/>
          <p:nvPr/>
        </p:nvSpPr>
        <p:spPr>
          <a:xfrm>
            <a:off x="6108616" y="2843748"/>
            <a:ext cx="1052945" cy="369332"/>
          </a:xfrm>
          <a:prstGeom prst="rect">
            <a:avLst/>
          </a:prstGeom>
          <a:noFill/>
        </p:spPr>
        <p:txBody>
          <a:bodyPr wrap="square" rtlCol="0">
            <a:spAutoFit/>
          </a:bodyPr>
          <a:lstStyle/>
          <a:p>
            <a:r>
              <a:rPr lang="en-US" dirty="0" smtClean="0"/>
              <a:t>June 1-4 </a:t>
            </a:r>
            <a:endParaRPr lang="en-US" dirty="0"/>
          </a:p>
        </p:txBody>
      </p:sp>
      <p:sp>
        <p:nvSpPr>
          <p:cNvPr id="30" name="TextBox 29"/>
          <p:cNvSpPr txBox="1"/>
          <p:nvPr/>
        </p:nvSpPr>
        <p:spPr>
          <a:xfrm>
            <a:off x="7841606" y="2865051"/>
            <a:ext cx="1373507" cy="369332"/>
          </a:xfrm>
          <a:prstGeom prst="rect">
            <a:avLst/>
          </a:prstGeom>
          <a:noFill/>
        </p:spPr>
        <p:txBody>
          <a:bodyPr wrap="square" rtlCol="0">
            <a:spAutoFit/>
          </a:bodyPr>
          <a:lstStyle/>
          <a:p>
            <a:r>
              <a:rPr lang="en-US" dirty="0" smtClean="0"/>
              <a:t>June 5-7</a:t>
            </a:r>
            <a:endParaRPr lang="en-US" dirty="0"/>
          </a:p>
        </p:txBody>
      </p:sp>
      <p:sp>
        <p:nvSpPr>
          <p:cNvPr id="32" name="Rectangle 31"/>
          <p:cNvSpPr/>
          <p:nvPr/>
        </p:nvSpPr>
        <p:spPr>
          <a:xfrm>
            <a:off x="7859742" y="3262184"/>
            <a:ext cx="1416908" cy="306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7821136" y="4251506"/>
            <a:ext cx="1393978" cy="646331"/>
          </a:xfrm>
          <a:prstGeom prst="rect">
            <a:avLst/>
          </a:prstGeom>
          <a:noFill/>
        </p:spPr>
        <p:txBody>
          <a:bodyPr wrap="square" rtlCol="0">
            <a:spAutoFit/>
          </a:bodyPr>
          <a:lstStyle/>
          <a:p>
            <a:r>
              <a:rPr lang="en-US" dirty="0" smtClean="0"/>
              <a:t>Data Verification</a:t>
            </a:r>
          </a:p>
        </p:txBody>
      </p:sp>
      <p:sp>
        <p:nvSpPr>
          <p:cNvPr id="36" name="Rectangle 35"/>
          <p:cNvSpPr/>
          <p:nvPr/>
        </p:nvSpPr>
        <p:spPr>
          <a:xfrm>
            <a:off x="9566517" y="2855691"/>
            <a:ext cx="1435044" cy="34673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TextBox 36"/>
          <p:cNvSpPr txBox="1"/>
          <p:nvPr/>
        </p:nvSpPr>
        <p:spPr>
          <a:xfrm>
            <a:off x="9522258" y="2835889"/>
            <a:ext cx="1373507" cy="369332"/>
          </a:xfrm>
          <a:prstGeom prst="rect">
            <a:avLst/>
          </a:prstGeom>
          <a:noFill/>
        </p:spPr>
        <p:txBody>
          <a:bodyPr wrap="square" rtlCol="0">
            <a:spAutoFit/>
          </a:bodyPr>
          <a:lstStyle/>
          <a:p>
            <a:r>
              <a:rPr lang="en-US" dirty="0" smtClean="0"/>
              <a:t>June </a:t>
            </a:r>
            <a:r>
              <a:rPr lang="en-US" dirty="0"/>
              <a:t>7</a:t>
            </a:r>
            <a:r>
              <a:rPr lang="en-US" dirty="0" smtClean="0"/>
              <a:t>-10</a:t>
            </a:r>
            <a:endParaRPr lang="en-US" dirty="0"/>
          </a:p>
        </p:txBody>
      </p:sp>
      <p:sp>
        <p:nvSpPr>
          <p:cNvPr id="31" name="TextBox 30"/>
          <p:cNvSpPr txBox="1"/>
          <p:nvPr/>
        </p:nvSpPr>
        <p:spPr>
          <a:xfrm>
            <a:off x="4520096" y="5228079"/>
            <a:ext cx="1747967" cy="923330"/>
          </a:xfrm>
          <a:prstGeom prst="rect">
            <a:avLst/>
          </a:prstGeom>
          <a:noFill/>
        </p:spPr>
        <p:txBody>
          <a:bodyPr wrap="square" rtlCol="0">
            <a:spAutoFit/>
          </a:bodyPr>
          <a:lstStyle/>
          <a:p>
            <a:r>
              <a:rPr lang="en-US" dirty="0" smtClean="0"/>
              <a:t>OPAC Circ. Functions Disabled</a:t>
            </a:r>
          </a:p>
        </p:txBody>
      </p:sp>
    </p:spTree>
    <p:extLst>
      <p:ext uri="{BB962C8B-B14F-4D97-AF65-F5344CB8AC3E}">
        <p14:creationId xmlns:p14="http://schemas.microsoft.com/office/powerpoint/2010/main" val="1789673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17946" y="345437"/>
            <a:ext cx="10224655" cy="129742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349111"/>
            <a:ext cx="10515600" cy="1325563"/>
          </a:xfrm>
        </p:spPr>
        <p:txBody>
          <a:bodyPr/>
          <a:lstStyle/>
          <a:p>
            <a:r>
              <a:rPr lang="en-US" dirty="0" smtClean="0"/>
              <a:t>Group 2: June 5-17</a:t>
            </a:r>
            <a:endParaRPr lang="en-US" dirty="0"/>
          </a:p>
        </p:txBody>
      </p:sp>
      <p:sp>
        <p:nvSpPr>
          <p:cNvPr id="4" name="Content Placeholder 3"/>
          <p:cNvSpPr>
            <a:spLocks noGrp="1"/>
          </p:cNvSpPr>
          <p:nvPr>
            <p:ph sz="half" idx="1"/>
          </p:nvPr>
        </p:nvSpPr>
        <p:spPr/>
        <p:txBody>
          <a:bodyPr>
            <a:normAutofit/>
          </a:bodyPr>
          <a:lstStyle/>
          <a:p>
            <a:r>
              <a:rPr lang="en-US" dirty="0" smtClean="0"/>
              <a:t>Adirondack </a:t>
            </a:r>
          </a:p>
          <a:p>
            <a:r>
              <a:rPr lang="en-US" dirty="0" smtClean="0"/>
              <a:t>Cobleskill</a:t>
            </a:r>
            <a:endParaRPr lang="en-US" dirty="0"/>
          </a:p>
          <a:p>
            <a:r>
              <a:rPr lang="en-US" dirty="0"/>
              <a:t>Corning </a:t>
            </a:r>
            <a:endParaRPr lang="en-US" dirty="0" smtClean="0"/>
          </a:p>
          <a:p>
            <a:r>
              <a:rPr lang="en-US" dirty="0" smtClean="0"/>
              <a:t>Cortland </a:t>
            </a:r>
          </a:p>
          <a:p>
            <a:r>
              <a:rPr lang="en-US" dirty="0" smtClean="0"/>
              <a:t>Empire State</a:t>
            </a:r>
            <a:endParaRPr lang="en-US" dirty="0"/>
          </a:p>
          <a:p>
            <a:r>
              <a:rPr lang="en-US" dirty="0"/>
              <a:t>Farmingdale </a:t>
            </a:r>
          </a:p>
          <a:p>
            <a:r>
              <a:rPr lang="en-US" dirty="0"/>
              <a:t>Finger Lakes </a:t>
            </a:r>
          </a:p>
        </p:txBody>
      </p:sp>
      <p:sp>
        <p:nvSpPr>
          <p:cNvPr id="5" name="Content Placeholder 4"/>
          <p:cNvSpPr>
            <a:spLocks noGrp="1"/>
          </p:cNvSpPr>
          <p:nvPr>
            <p:ph sz="half" idx="2"/>
          </p:nvPr>
        </p:nvSpPr>
        <p:spPr/>
        <p:txBody>
          <a:bodyPr>
            <a:normAutofit/>
          </a:bodyPr>
          <a:lstStyle/>
          <a:p>
            <a:r>
              <a:rPr lang="en-US" dirty="0" err="1" smtClean="0"/>
              <a:t>Geneseo</a:t>
            </a:r>
            <a:r>
              <a:rPr lang="en-US" dirty="0" smtClean="0"/>
              <a:t> </a:t>
            </a:r>
          </a:p>
          <a:p>
            <a:r>
              <a:rPr lang="en-US" dirty="0" smtClean="0"/>
              <a:t>Hudson </a:t>
            </a:r>
            <a:r>
              <a:rPr lang="en-US" dirty="0"/>
              <a:t>Valley </a:t>
            </a:r>
          </a:p>
          <a:p>
            <a:r>
              <a:rPr lang="en-US" dirty="0"/>
              <a:t>Nassau </a:t>
            </a:r>
            <a:r>
              <a:rPr lang="en-US" dirty="0" smtClean="0"/>
              <a:t>CC</a:t>
            </a:r>
            <a:endParaRPr lang="en-US" dirty="0"/>
          </a:p>
          <a:p>
            <a:r>
              <a:rPr lang="en-US" dirty="0"/>
              <a:t>Niagara </a:t>
            </a:r>
            <a:r>
              <a:rPr lang="en-US" dirty="0" smtClean="0"/>
              <a:t>CC</a:t>
            </a:r>
            <a:endParaRPr lang="en-US" dirty="0"/>
          </a:p>
          <a:p>
            <a:r>
              <a:rPr lang="en-US" dirty="0" err="1"/>
              <a:t>Platsburgh</a:t>
            </a:r>
            <a:r>
              <a:rPr lang="en-US" dirty="0"/>
              <a:t> </a:t>
            </a:r>
            <a:endParaRPr lang="en-US" dirty="0" smtClean="0"/>
          </a:p>
          <a:p>
            <a:r>
              <a:rPr lang="en-US" dirty="0" smtClean="0"/>
              <a:t>Potsdam</a:t>
            </a:r>
          </a:p>
          <a:p>
            <a:r>
              <a:rPr lang="en-US" dirty="0" smtClean="0"/>
              <a:t>Sullivan </a:t>
            </a:r>
            <a:endParaRPr lang="en-US" dirty="0"/>
          </a:p>
          <a:p>
            <a:r>
              <a:rPr lang="en-US" dirty="0" smtClean="0"/>
              <a:t>Upstate</a:t>
            </a:r>
            <a:endParaRPr lang="en-US" dirty="0"/>
          </a:p>
          <a:p>
            <a:endParaRPr lang="en-US" dirty="0"/>
          </a:p>
        </p:txBody>
      </p:sp>
    </p:spTree>
    <p:extLst>
      <p:ext uri="{BB962C8B-B14F-4D97-AF65-F5344CB8AC3E}">
        <p14:creationId xmlns:p14="http://schemas.microsoft.com/office/powerpoint/2010/main" val="3053388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9584653" y="3262184"/>
            <a:ext cx="1416908" cy="306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823919" y="3262184"/>
            <a:ext cx="1416908" cy="306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Group 2 Plan</a:t>
            </a:r>
            <a:endParaRPr lang="en-US" dirty="0"/>
          </a:p>
        </p:txBody>
      </p:sp>
      <p:sp>
        <p:nvSpPr>
          <p:cNvPr id="4" name="Rectangle 3"/>
          <p:cNvSpPr/>
          <p:nvPr/>
        </p:nvSpPr>
        <p:spPr>
          <a:xfrm>
            <a:off x="1123209" y="1860065"/>
            <a:ext cx="9960427" cy="857108"/>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136822" y="3262184"/>
            <a:ext cx="1416908" cy="306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17210" y="3569173"/>
            <a:ext cx="1140912" cy="2031325"/>
          </a:xfrm>
          <a:prstGeom prst="rect">
            <a:avLst/>
          </a:prstGeom>
          <a:noFill/>
        </p:spPr>
        <p:txBody>
          <a:bodyPr wrap="square" rtlCol="0">
            <a:spAutoFit/>
          </a:bodyPr>
          <a:lstStyle/>
          <a:p>
            <a:r>
              <a:rPr lang="en-US" dirty="0" smtClean="0"/>
              <a:t>Tech Services Freeze begins at 5:00pm/ close of business</a:t>
            </a:r>
          </a:p>
        </p:txBody>
      </p:sp>
      <p:sp>
        <p:nvSpPr>
          <p:cNvPr id="12" name="TextBox 11"/>
          <p:cNvSpPr txBox="1"/>
          <p:nvPr/>
        </p:nvSpPr>
        <p:spPr>
          <a:xfrm>
            <a:off x="2859601" y="3575508"/>
            <a:ext cx="1592854" cy="923330"/>
          </a:xfrm>
          <a:prstGeom prst="rect">
            <a:avLst/>
          </a:prstGeom>
          <a:noFill/>
        </p:spPr>
        <p:txBody>
          <a:bodyPr wrap="square" rtlCol="0">
            <a:spAutoFit/>
          </a:bodyPr>
          <a:lstStyle/>
          <a:p>
            <a:r>
              <a:rPr lang="en-US" dirty="0" smtClean="0"/>
              <a:t>Manage 37 kicks off in early morning</a:t>
            </a:r>
          </a:p>
        </p:txBody>
      </p:sp>
      <p:sp>
        <p:nvSpPr>
          <p:cNvPr id="14" name="Rectangle 13"/>
          <p:cNvSpPr/>
          <p:nvPr/>
        </p:nvSpPr>
        <p:spPr>
          <a:xfrm>
            <a:off x="4488818" y="3262184"/>
            <a:ext cx="1416908" cy="306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523018" y="3551007"/>
            <a:ext cx="1336610" cy="1754326"/>
          </a:xfrm>
          <a:prstGeom prst="rect">
            <a:avLst/>
          </a:prstGeom>
          <a:noFill/>
        </p:spPr>
        <p:txBody>
          <a:bodyPr wrap="square" rtlCol="0">
            <a:spAutoFit/>
          </a:bodyPr>
          <a:lstStyle/>
          <a:p>
            <a:r>
              <a:rPr lang="en-US" dirty="0" smtClean="0"/>
              <a:t>Circulation Freeze begins at 5:00pm/ close of business </a:t>
            </a:r>
          </a:p>
        </p:txBody>
      </p:sp>
      <p:sp>
        <p:nvSpPr>
          <p:cNvPr id="17" name="Rectangle 16"/>
          <p:cNvSpPr/>
          <p:nvPr/>
        </p:nvSpPr>
        <p:spPr>
          <a:xfrm>
            <a:off x="6134831" y="3262184"/>
            <a:ext cx="1463006" cy="306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167631" y="3604327"/>
            <a:ext cx="1747967" cy="1477328"/>
          </a:xfrm>
          <a:prstGeom prst="rect">
            <a:avLst/>
          </a:prstGeom>
          <a:noFill/>
        </p:spPr>
        <p:txBody>
          <a:bodyPr wrap="square" rtlCol="0">
            <a:spAutoFit/>
          </a:bodyPr>
          <a:lstStyle/>
          <a:p>
            <a:r>
              <a:rPr lang="en-US" dirty="0" smtClean="0"/>
              <a:t>Aleph Data Extracts</a:t>
            </a:r>
          </a:p>
          <a:p>
            <a:endParaRPr lang="en-US" dirty="0"/>
          </a:p>
          <a:p>
            <a:r>
              <a:rPr lang="en-US" dirty="0" smtClean="0"/>
              <a:t>Anticipated to start on Day 4</a:t>
            </a:r>
          </a:p>
        </p:txBody>
      </p:sp>
      <p:sp>
        <p:nvSpPr>
          <p:cNvPr id="19" name="TextBox 18"/>
          <p:cNvSpPr txBox="1"/>
          <p:nvPr/>
        </p:nvSpPr>
        <p:spPr>
          <a:xfrm>
            <a:off x="2859600" y="1951817"/>
            <a:ext cx="6487643" cy="523220"/>
          </a:xfrm>
          <a:prstGeom prst="rect">
            <a:avLst/>
          </a:prstGeom>
          <a:noFill/>
        </p:spPr>
        <p:txBody>
          <a:bodyPr wrap="square" rtlCol="0">
            <a:spAutoFit/>
          </a:bodyPr>
          <a:lstStyle/>
          <a:p>
            <a:r>
              <a:rPr lang="en-US" sz="2800" dirty="0" smtClean="0"/>
              <a:t>10-13  Day Cutover and Go-Live Process</a:t>
            </a:r>
          </a:p>
        </p:txBody>
      </p:sp>
      <p:sp>
        <p:nvSpPr>
          <p:cNvPr id="20" name="Rectangle 19"/>
          <p:cNvSpPr/>
          <p:nvPr/>
        </p:nvSpPr>
        <p:spPr>
          <a:xfrm>
            <a:off x="1123209" y="2883244"/>
            <a:ext cx="1433017" cy="33294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1" name="Rectangle 20"/>
          <p:cNvSpPr/>
          <p:nvPr/>
        </p:nvSpPr>
        <p:spPr>
          <a:xfrm>
            <a:off x="2823919" y="2883244"/>
            <a:ext cx="1448678" cy="33294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2" name="Rectangle 21"/>
          <p:cNvSpPr/>
          <p:nvPr/>
        </p:nvSpPr>
        <p:spPr>
          <a:xfrm>
            <a:off x="4501702" y="2878290"/>
            <a:ext cx="1357925" cy="33378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3" name="Rectangle 22"/>
          <p:cNvSpPr/>
          <p:nvPr/>
        </p:nvSpPr>
        <p:spPr>
          <a:xfrm>
            <a:off x="6134831" y="2878288"/>
            <a:ext cx="1416908" cy="30957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4" name="TextBox 23"/>
          <p:cNvSpPr txBox="1"/>
          <p:nvPr/>
        </p:nvSpPr>
        <p:spPr>
          <a:xfrm>
            <a:off x="9703841" y="4315880"/>
            <a:ext cx="1010342" cy="369332"/>
          </a:xfrm>
          <a:prstGeom prst="rect">
            <a:avLst/>
          </a:prstGeom>
          <a:noFill/>
        </p:spPr>
        <p:txBody>
          <a:bodyPr wrap="square" rtlCol="0">
            <a:spAutoFit/>
          </a:bodyPr>
          <a:lstStyle/>
          <a:p>
            <a:r>
              <a:rPr lang="en-US" dirty="0" smtClean="0"/>
              <a:t>Go-Live</a:t>
            </a:r>
          </a:p>
        </p:txBody>
      </p:sp>
      <p:sp>
        <p:nvSpPr>
          <p:cNvPr id="25" name="Rectangle 24"/>
          <p:cNvSpPr/>
          <p:nvPr/>
        </p:nvSpPr>
        <p:spPr>
          <a:xfrm>
            <a:off x="7841606" y="2878287"/>
            <a:ext cx="1435044" cy="34673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6" name="TextBox 25"/>
          <p:cNvSpPr txBox="1"/>
          <p:nvPr/>
        </p:nvSpPr>
        <p:spPr>
          <a:xfrm>
            <a:off x="1222372" y="2833094"/>
            <a:ext cx="1052945" cy="369332"/>
          </a:xfrm>
          <a:prstGeom prst="rect">
            <a:avLst/>
          </a:prstGeom>
          <a:noFill/>
        </p:spPr>
        <p:txBody>
          <a:bodyPr wrap="square" rtlCol="0">
            <a:spAutoFit/>
          </a:bodyPr>
          <a:lstStyle/>
          <a:p>
            <a:r>
              <a:rPr lang="en-US" dirty="0" smtClean="0"/>
              <a:t>June 5</a:t>
            </a:r>
            <a:endParaRPr lang="en-US" dirty="0"/>
          </a:p>
        </p:txBody>
      </p:sp>
      <p:sp>
        <p:nvSpPr>
          <p:cNvPr id="27" name="TextBox 26"/>
          <p:cNvSpPr txBox="1"/>
          <p:nvPr/>
        </p:nvSpPr>
        <p:spPr>
          <a:xfrm>
            <a:off x="2783007" y="2823242"/>
            <a:ext cx="1052945" cy="369332"/>
          </a:xfrm>
          <a:prstGeom prst="rect">
            <a:avLst/>
          </a:prstGeom>
          <a:noFill/>
        </p:spPr>
        <p:txBody>
          <a:bodyPr wrap="square" rtlCol="0">
            <a:spAutoFit/>
          </a:bodyPr>
          <a:lstStyle/>
          <a:p>
            <a:r>
              <a:rPr lang="en-US" dirty="0" smtClean="0"/>
              <a:t>June 6</a:t>
            </a:r>
            <a:endParaRPr lang="en-US" dirty="0"/>
          </a:p>
        </p:txBody>
      </p:sp>
      <p:sp>
        <p:nvSpPr>
          <p:cNvPr id="28" name="TextBox 27"/>
          <p:cNvSpPr txBox="1"/>
          <p:nvPr/>
        </p:nvSpPr>
        <p:spPr>
          <a:xfrm>
            <a:off x="4516091" y="2835382"/>
            <a:ext cx="1052945" cy="369332"/>
          </a:xfrm>
          <a:prstGeom prst="rect">
            <a:avLst/>
          </a:prstGeom>
          <a:noFill/>
        </p:spPr>
        <p:txBody>
          <a:bodyPr wrap="square" rtlCol="0">
            <a:spAutoFit/>
          </a:bodyPr>
          <a:lstStyle/>
          <a:p>
            <a:r>
              <a:rPr lang="en-US" dirty="0" smtClean="0"/>
              <a:t>June 7</a:t>
            </a:r>
            <a:endParaRPr lang="en-US" dirty="0"/>
          </a:p>
        </p:txBody>
      </p:sp>
      <p:sp>
        <p:nvSpPr>
          <p:cNvPr id="29" name="TextBox 28"/>
          <p:cNvSpPr txBox="1"/>
          <p:nvPr/>
        </p:nvSpPr>
        <p:spPr>
          <a:xfrm>
            <a:off x="6108616" y="2843749"/>
            <a:ext cx="1296345" cy="369332"/>
          </a:xfrm>
          <a:prstGeom prst="rect">
            <a:avLst/>
          </a:prstGeom>
          <a:noFill/>
        </p:spPr>
        <p:txBody>
          <a:bodyPr wrap="square" rtlCol="0">
            <a:spAutoFit/>
          </a:bodyPr>
          <a:lstStyle/>
          <a:p>
            <a:r>
              <a:rPr lang="en-US" dirty="0" smtClean="0"/>
              <a:t>June 8-11</a:t>
            </a:r>
            <a:endParaRPr lang="en-US" dirty="0"/>
          </a:p>
        </p:txBody>
      </p:sp>
      <p:sp>
        <p:nvSpPr>
          <p:cNvPr id="30" name="TextBox 29"/>
          <p:cNvSpPr txBox="1"/>
          <p:nvPr/>
        </p:nvSpPr>
        <p:spPr>
          <a:xfrm>
            <a:off x="7944541" y="2866988"/>
            <a:ext cx="1373507" cy="369332"/>
          </a:xfrm>
          <a:prstGeom prst="rect">
            <a:avLst/>
          </a:prstGeom>
          <a:noFill/>
        </p:spPr>
        <p:txBody>
          <a:bodyPr wrap="square" rtlCol="0">
            <a:spAutoFit/>
          </a:bodyPr>
          <a:lstStyle/>
          <a:p>
            <a:r>
              <a:rPr lang="en-US" dirty="0" smtClean="0"/>
              <a:t>June 12-13</a:t>
            </a:r>
            <a:endParaRPr lang="en-US" dirty="0"/>
          </a:p>
        </p:txBody>
      </p:sp>
      <p:sp>
        <p:nvSpPr>
          <p:cNvPr id="32" name="Rectangle 31"/>
          <p:cNvSpPr/>
          <p:nvPr/>
        </p:nvSpPr>
        <p:spPr>
          <a:xfrm>
            <a:off x="7859742" y="3262184"/>
            <a:ext cx="1416908" cy="306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7821136" y="4251506"/>
            <a:ext cx="1393978" cy="646331"/>
          </a:xfrm>
          <a:prstGeom prst="rect">
            <a:avLst/>
          </a:prstGeom>
          <a:noFill/>
        </p:spPr>
        <p:txBody>
          <a:bodyPr wrap="square" rtlCol="0">
            <a:spAutoFit/>
          </a:bodyPr>
          <a:lstStyle/>
          <a:p>
            <a:r>
              <a:rPr lang="en-US" dirty="0" smtClean="0"/>
              <a:t>Data Verification</a:t>
            </a:r>
          </a:p>
        </p:txBody>
      </p:sp>
      <p:sp>
        <p:nvSpPr>
          <p:cNvPr id="36" name="Rectangle 35"/>
          <p:cNvSpPr/>
          <p:nvPr/>
        </p:nvSpPr>
        <p:spPr>
          <a:xfrm>
            <a:off x="9566517" y="2855691"/>
            <a:ext cx="1435044" cy="34673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TextBox 36"/>
          <p:cNvSpPr txBox="1"/>
          <p:nvPr/>
        </p:nvSpPr>
        <p:spPr>
          <a:xfrm>
            <a:off x="9522258" y="2835889"/>
            <a:ext cx="1373507" cy="369332"/>
          </a:xfrm>
          <a:prstGeom prst="rect">
            <a:avLst/>
          </a:prstGeom>
          <a:noFill/>
        </p:spPr>
        <p:txBody>
          <a:bodyPr wrap="square" rtlCol="0">
            <a:spAutoFit/>
          </a:bodyPr>
          <a:lstStyle/>
          <a:p>
            <a:r>
              <a:rPr lang="en-US" dirty="0" smtClean="0"/>
              <a:t>June 14-17</a:t>
            </a:r>
            <a:endParaRPr lang="en-US" dirty="0"/>
          </a:p>
        </p:txBody>
      </p:sp>
      <p:sp>
        <p:nvSpPr>
          <p:cNvPr id="31" name="TextBox 30"/>
          <p:cNvSpPr txBox="1"/>
          <p:nvPr/>
        </p:nvSpPr>
        <p:spPr>
          <a:xfrm>
            <a:off x="4523018" y="5305333"/>
            <a:ext cx="1747967" cy="923330"/>
          </a:xfrm>
          <a:prstGeom prst="rect">
            <a:avLst/>
          </a:prstGeom>
          <a:noFill/>
        </p:spPr>
        <p:txBody>
          <a:bodyPr wrap="square" rtlCol="0">
            <a:spAutoFit/>
          </a:bodyPr>
          <a:lstStyle/>
          <a:p>
            <a:r>
              <a:rPr lang="en-US" dirty="0" smtClean="0"/>
              <a:t>OPAC Circ. Functions Disabled</a:t>
            </a:r>
          </a:p>
        </p:txBody>
      </p:sp>
    </p:spTree>
    <p:extLst>
      <p:ext uri="{BB962C8B-B14F-4D97-AF65-F5344CB8AC3E}">
        <p14:creationId xmlns:p14="http://schemas.microsoft.com/office/powerpoint/2010/main" val="2287939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36418" y="365126"/>
            <a:ext cx="10224655" cy="12974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Group 3: June 12-24</a:t>
            </a:r>
            <a:endParaRPr lang="en-US" dirty="0"/>
          </a:p>
        </p:txBody>
      </p:sp>
      <p:sp>
        <p:nvSpPr>
          <p:cNvPr id="3" name="Content Placeholder 2"/>
          <p:cNvSpPr>
            <a:spLocks noGrp="1"/>
          </p:cNvSpPr>
          <p:nvPr>
            <p:ph sz="half" idx="1"/>
          </p:nvPr>
        </p:nvSpPr>
        <p:spPr/>
        <p:txBody>
          <a:bodyPr>
            <a:normAutofit/>
          </a:bodyPr>
          <a:lstStyle/>
          <a:p>
            <a:pPr marL="0" indent="0">
              <a:buNone/>
            </a:pPr>
            <a:r>
              <a:rPr lang="en-US" dirty="0"/>
              <a:t>Alfred </a:t>
            </a:r>
            <a:r>
              <a:rPr lang="en-US" dirty="0" smtClean="0"/>
              <a:t>State</a:t>
            </a:r>
            <a:endParaRPr lang="en-US" dirty="0"/>
          </a:p>
          <a:p>
            <a:pPr marL="0" indent="0">
              <a:buNone/>
            </a:pPr>
            <a:r>
              <a:rPr lang="en-US" dirty="0" smtClean="0"/>
              <a:t>Broome</a:t>
            </a:r>
            <a:endParaRPr lang="en-US" dirty="0"/>
          </a:p>
          <a:p>
            <a:pPr marL="0" indent="0">
              <a:buNone/>
            </a:pPr>
            <a:r>
              <a:rPr lang="en-US" dirty="0" smtClean="0"/>
              <a:t>Columbia</a:t>
            </a:r>
            <a:endParaRPr lang="en-US" dirty="0"/>
          </a:p>
          <a:p>
            <a:pPr marL="0" indent="0">
              <a:buNone/>
            </a:pPr>
            <a:r>
              <a:rPr lang="en-US" dirty="0" smtClean="0"/>
              <a:t>Delhi</a:t>
            </a:r>
            <a:endParaRPr lang="en-US" dirty="0"/>
          </a:p>
          <a:p>
            <a:pPr marL="0" indent="0">
              <a:buNone/>
            </a:pPr>
            <a:r>
              <a:rPr lang="en-US" dirty="0"/>
              <a:t>Fashion </a:t>
            </a:r>
          </a:p>
          <a:p>
            <a:pPr marL="0" indent="0">
              <a:buNone/>
            </a:pPr>
            <a:r>
              <a:rPr lang="en-US" dirty="0" smtClean="0"/>
              <a:t>Fulton</a:t>
            </a:r>
            <a:endParaRPr lang="en-US" dirty="0"/>
          </a:p>
          <a:p>
            <a:pPr marL="0" indent="0">
              <a:buNone/>
            </a:pPr>
            <a:r>
              <a:rPr lang="en-US" dirty="0" smtClean="0"/>
              <a:t>Herkimer</a:t>
            </a:r>
            <a:endParaRPr lang="en-US" dirty="0"/>
          </a:p>
        </p:txBody>
      </p:sp>
      <p:sp>
        <p:nvSpPr>
          <p:cNvPr id="4" name="Content Placeholder 3"/>
          <p:cNvSpPr>
            <a:spLocks noGrp="1"/>
          </p:cNvSpPr>
          <p:nvPr>
            <p:ph sz="half" idx="2"/>
          </p:nvPr>
        </p:nvSpPr>
        <p:spPr/>
        <p:txBody>
          <a:bodyPr>
            <a:normAutofit/>
          </a:bodyPr>
          <a:lstStyle/>
          <a:p>
            <a:r>
              <a:rPr lang="en-US" dirty="0"/>
              <a:t>Jamestown </a:t>
            </a:r>
            <a:endParaRPr lang="en-US" dirty="0" smtClean="0"/>
          </a:p>
          <a:p>
            <a:r>
              <a:rPr lang="en-US" dirty="0" smtClean="0"/>
              <a:t>Mohawk Valley</a:t>
            </a:r>
            <a:endParaRPr lang="en-US" dirty="0"/>
          </a:p>
          <a:p>
            <a:r>
              <a:rPr lang="en-US" dirty="0"/>
              <a:t>Monroe </a:t>
            </a:r>
            <a:r>
              <a:rPr lang="en-US" dirty="0" smtClean="0"/>
              <a:t>CC</a:t>
            </a:r>
            <a:endParaRPr lang="en-US" dirty="0"/>
          </a:p>
          <a:p>
            <a:r>
              <a:rPr lang="en-US" dirty="0"/>
              <a:t>Optometry </a:t>
            </a:r>
            <a:endParaRPr lang="en-US" dirty="0" smtClean="0"/>
          </a:p>
          <a:p>
            <a:r>
              <a:rPr lang="en-US" dirty="0" smtClean="0"/>
              <a:t>Oswego </a:t>
            </a:r>
          </a:p>
          <a:p>
            <a:r>
              <a:rPr lang="en-US" dirty="0" smtClean="0"/>
              <a:t>Rockland CC</a:t>
            </a:r>
            <a:endParaRPr lang="en-US" dirty="0"/>
          </a:p>
          <a:p>
            <a:r>
              <a:rPr lang="en-US" dirty="0" smtClean="0"/>
              <a:t>Ulster</a:t>
            </a:r>
            <a:endParaRPr lang="en-US" dirty="0"/>
          </a:p>
        </p:txBody>
      </p:sp>
    </p:spTree>
    <p:extLst>
      <p:ext uri="{BB962C8B-B14F-4D97-AF65-F5344CB8AC3E}">
        <p14:creationId xmlns:p14="http://schemas.microsoft.com/office/powerpoint/2010/main" val="251286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9584653" y="3262184"/>
            <a:ext cx="1416908" cy="306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823919" y="3262184"/>
            <a:ext cx="1416908" cy="306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Group 3 Plan</a:t>
            </a:r>
            <a:endParaRPr lang="en-US" dirty="0"/>
          </a:p>
        </p:txBody>
      </p:sp>
      <p:sp>
        <p:nvSpPr>
          <p:cNvPr id="4" name="Rectangle 3"/>
          <p:cNvSpPr/>
          <p:nvPr/>
        </p:nvSpPr>
        <p:spPr>
          <a:xfrm>
            <a:off x="1123209" y="1860065"/>
            <a:ext cx="9960427" cy="85710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136822" y="3262184"/>
            <a:ext cx="1416908" cy="306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17210" y="3569173"/>
            <a:ext cx="1140912" cy="2031325"/>
          </a:xfrm>
          <a:prstGeom prst="rect">
            <a:avLst/>
          </a:prstGeom>
          <a:noFill/>
        </p:spPr>
        <p:txBody>
          <a:bodyPr wrap="square" rtlCol="0">
            <a:spAutoFit/>
          </a:bodyPr>
          <a:lstStyle/>
          <a:p>
            <a:r>
              <a:rPr lang="en-US" dirty="0" smtClean="0"/>
              <a:t>Tech Services Freeze</a:t>
            </a:r>
            <a:r>
              <a:rPr lang="en-US" dirty="0"/>
              <a:t> </a:t>
            </a:r>
            <a:r>
              <a:rPr lang="en-US" dirty="0" smtClean="0"/>
              <a:t>begins at 5:00pm/ close of business</a:t>
            </a:r>
          </a:p>
        </p:txBody>
      </p:sp>
      <p:sp>
        <p:nvSpPr>
          <p:cNvPr id="14" name="Rectangle 13"/>
          <p:cNvSpPr/>
          <p:nvPr/>
        </p:nvSpPr>
        <p:spPr>
          <a:xfrm>
            <a:off x="4488818" y="3262184"/>
            <a:ext cx="1416908" cy="306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528619" y="3596016"/>
            <a:ext cx="1377108" cy="1754326"/>
          </a:xfrm>
          <a:prstGeom prst="rect">
            <a:avLst/>
          </a:prstGeom>
          <a:noFill/>
        </p:spPr>
        <p:txBody>
          <a:bodyPr wrap="square" rtlCol="0">
            <a:spAutoFit/>
          </a:bodyPr>
          <a:lstStyle/>
          <a:p>
            <a:r>
              <a:rPr lang="en-US" dirty="0" smtClean="0"/>
              <a:t>Circulation Freeze begins at 5:00pm/ close of business</a:t>
            </a:r>
          </a:p>
        </p:txBody>
      </p:sp>
      <p:sp>
        <p:nvSpPr>
          <p:cNvPr id="17" name="Rectangle 16"/>
          <p:cNvSpPr/>
          <p:nvPr/>
        </p:nvSpPr>
        <p:spPr>
          <a:xfrm>
            <a:off x="6134831" y="3262184"/>
            <a:ext cx="1416908" cy="306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126738" y="3614536"/>
            <a:ext cx="1747967" cy="1477328"/>
          </a:xfrm>
          <a:prstGeom prst="rect">
            <a:avLst/>
          </a:prstGeom>
          <a:noFill/>
        </p:spPr>
        <p:txBody>
          <a:bodyPr wrap="square" rtlCol="0">
            <a:spAutoFit/>
          </a:bodyPr>
          <a:lstStyle/>
          <a:p>
            <a:r>
              <a:rPr lang="en-US" dirty="0" smtClean="0"/>
              <a:t>Aleph Data Extracts</a:t>
            </a:r>
          </a:p>
          <a:p>
            <a:endParaRPr lang="en-US" dirty="0"/>
          </a:p>
          <a:p>
            <a:r>
              <a:rPr lang="en-US" dirty="0" smtClean="0"/>
              <a:t>Anticipated to start on Day 4</a:t>
            </a:r>
          </a:p>
        </p:txBody>
      </p:sp>
      <p:sp>
        <p:nvSpPr>
          <p:cNvPr id="19" name="TextBox 18"/>
          <p:cNvSpPr txBox="1"/>
          <p:nvPr/>
        </p:nvSpPr>
        <p:spPr>
          <a:xfrm>
            <a:off x="2859600" y="1951817"/>
            <a:ext cx="6487643" cy="523220"/>
          </a:xfrm>
          <a:prstGeom prst="rect">
            <a:avLst/>
          </a:prstGeom>
          <a:noFill/>
        </p:spPr>
        <p:txBody>
          <a:bodyPr wrap="square" rtlCol="0">
            <a:spAutoFit/>
          </a:bodyPr>
          <a:lstStyle/>
          <a:p>
            <a:r>
              <a:rPr lang="en-US" sz="2800" dirty="0" smtClean="0"/>
              <a:t>10-13  Day Cutover and Go-Live Process</a:t>
            </a:r>
          </a:p>
        </p:txBody>
      </p:sp>
      <p:sp>
        <p:nvSpPr>
          <p:cNvPr id="20" name="Rectangle 19"/>
          <p:cNvSpPr/>
          <p:nvPr/>
        </p:nvSpPr>
        <p:spPr>
          <a:xfrm>
            <a:off x="1123209" y="2883244"/>
            <a:ext cx="1433017" cy="33294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1" name="Rectangle 20"/>
          <p:cNvSpPr/>
          <p:nvPr/>
        </p:nvSpPr>
        <p:spPr>
          <a:xfrm>
            <a:off x="2823919" y="2883244"/>
            <a:ext cx="1448678" cy="33294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2" name="Rectangle 21"/>
          <p:cNvSpPr/>
          <p:nvPr/>
        </p:nvSpPr>
        <p:spPr>
          <a:xfrm>
            <a:off x="4501702" y="2878289"/>
            <a:ext cx="1404024" cy="32413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3" name="Rectangle 22"/>
          <p:cNvSpPr/>
          <p:nvPr/>
        </p:nvSpPr>
        <p:spPr>
          <a:xfrm>
            <a:off x="6134831" y="2878288"/>
            <a:ext cx="1416908" cy="30957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4" name="TextBox 23"/>
          <p:cNvSpPr txBox="1"/>
          <p:nvPr/>
        </p:nvSpPr>
        <p:spPr>
          <a:xfrm>
            <a:off x="9703841" y="4315880"/>
            <a:ext cx="1010342" cy="369332"/>
          </a:xfrm>
          <a:prstGeom prst="rect">
            <a:avLst/>
          </a:prstGeom>
          <a:noFill/>
        </p:spPr>
        <p:txBody>
          <a:bodyPr wrap="square" rtlCol="0">
            <a:spAutoFit/>
          </a:bodyPr>
          <a:lstStyle/>
          <a:p>
            <a:r>
              <a:rPr lang="en-US" dirty="0" smtClean="0"/>
              <a:t>Go-Live</a:t>
            </a:r>
          </a:p>
        </p:txBody>
      </p:sp>
      <p:sp>
        <p:nvSpPr>
          <p:cNvPr id="25" name="Rectangle 24"/>
          <p:cNvSpPr/>
          <p:nvPr/>
        </p:nvSpPr>
        <p:spPr>
          <a:xfrm>
            <a:off x="7841606" y="2878287"/>
            <a:ext cx="1435044" cy="34673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6" name="TextBox 25"/>
          <p:cNvSpPr txBox="1"/>
          <p:nvPr/>
        </p:nvSpPr>
        <p:spPr>
          <a:xfrm>
            <a:off x="1152169" y="2833094"/>
            <a:ext cx="1052945" cy="369332"/>
          </a:xfrm>
          <a:prstGeom prst="rect">
            <a:avLst/>
          </a:prstGeom>
          <a:noFill/>
        </p:spPr>
        <p:txBody>
          <a:bodyPr wrap="square" rtlCol="0">
            <a:spAutoFit/>
          </a:bodyPr>
          <a:lstStyle/>
          <a:p>
            <a:r>
              <a:rPr lang="en-US" dirty="0" smtClean="0"/>
              <a:t>June 12</a:t>
            </a:r>
            <a:endParaRPr lang="en-US" dirty="0"/>
          </a:p>
        </p:txBody>
      </p:sp>
      <p:sp>
        <p:nvSpPr>
          <p:cNvPr id="27" name="TextBox 26"/>
          <p:cNvSpPr txBox="1"/>
          <p:nvPr/>
        </p:nvSpPr>
        <p:spPr>
          <a:xfrm>
            <a:off x="2902277" y="2865051"/>
            <a:ext cx="1052945" cy="369332"/>
          </a:xfrm>
          <a:prstGeom prst="rect">
            <a:avLst/>
          </a:prstGeom>
          <a:noFill/>
        </p:spPr>
        <p:txBody>
          <a:bodyPr wrap="square" rtlCol="0">
            <a:spAutoFit/>
          </a:bodyPr>
          <a:lstStyle/>
          <a:p>
            <a:r>
              <a:rPr lang="en-US" dirty="0" smtClean="0"/>
              <a:t>June 13</a:t>
            </a:r>
            <a:endParaRPr lang="en-US" dirty="0"/>
          </a:p>
        </p:txBody>
      </p:sp>
      <p:sp>
        <p:nvSpPr>
          <p:cNvPr id="28" name="TextBox 27"/>
          <p:cNvSpPr txBox="1"/>
          <p:nvPr/>
        </p:nvSpPr>
        <p:spPr>
          <a:xfrm>
            <a:off x="4516091" y="2835382"/>
            <a:ext cx="1052945" cy="369332"/>
          </a:xfrm>
          <a:prstGeom prst="rect">
            <a:avLst/>
          </a:prstGeom>
          <a:noFill/>
        </p:spPr>
        <p:txBody>
          <a:bodyPr wrap="square" rtlCol="0">
            <a:spAutoFit/>
          </a:bodyPr>
          <a:lstStyle/>
          <a:p>
            <a:r>
              <a:rPr lang="en-US" dirty="0" smtClean="0"/>
              <a:t>June 14</a:t>
            </a:r>
            <a:endParaRPr lang="en-US" dirty="0"/>
          </a:p>
        </p:txBody>
      </p:sp>
      <p:sp>
        <p:nvSpPr>
          <p:cNvPr id="29" name="TextBox 28"/>
          <p:cNvSpPr txBox="1"/>
          <p:nvPr/>
        </p:nvSpPr>
        <p:spPr>
          <a:xfrm>
            <a:off x="6108616" y="2843749"/>
            <a:ext cx="1415615" cy="369332"/>
          </a:xfrm>
          <a:prstGeom prst="rect">
            <a:avLst/>
          </a:prstGeom>
          <a:noFill/>
        </p:spPr>
        <p:txBody>
          <a:bodyPr wrap="square" rtlCol="0">
            <a:spAutoFit/>
          </a:bodyPr>
          <a:lstStyle/>
          <a:p>
            <a:r>
              <a:rPr lang="en-US" dirty="0" smtClean="0"/>
              <a:t>June 15-18</a:t>
            </a:r>
            <a:endParaRPr lang="en-US" dirty="0"/>
          </a:p>
        </p:txBody>
      </p:sp>
      <p:sp>
        <p:nvSpPr>
          <p:cNvPr id="30" name="TextBox 29"/>
          <p:cNvSpPr txBox="1"/>
          <p:nvPr/>
        </p:nvSpPr>
        <p:spPr>
          <a:xfrm>
            <a:off x="7841606" y="2865051"/>
            <a:ext cx="1373507" cy="369332"/>
          </a:xfrm>
          <a:prstGeom prst="rect">
            <a:avLst/>
          </a:prstGeom>
          <a:noFill/>
        </p:spPr>
        <p:txBody>
          <a:bodyPr wrap="square" rtlCol="0">
            <a:spAutoFit/>
          </a:bodyPr>
          <a:lstStyle/>
          <a:p>
            <a:r>
              <a:rPr lang="en-US" dirty="0" smtClean="0"/>
              <a:t>June 19-20 </a:t>
            </a:r>
            <a:endParaRPr lang="en-US" dirty="0"/>
          </a:p>
        </p:txBody>
      </p:sp>
      <p:sp>
        <p:nvSpPr>
          <p:cNvPr id="32" name="Rectangle 31"/>
          <p:cNvSpPr/>
          <p:nvPr/>
        </p:nvSpPr>
        <p:spPr>
          <a:xfrm>
            <a:off x="7859742" y="3262184"/>
            <a:ext cx="1416908" cy="306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7821136" y="4251506"/>
            <a:ext cx="1393978" cy="646331"/>
          </a:xfrm>
          <a:prstGeom prst="rect">
            <a:avLst/>
          </a:prstGeom>
          <a:noFill/>
        </p:spPr>
        <p:txBody>
          <a:bodyPr wrap="square" rtlCol="0">
            <a:spAutoFit/>
          </a:bodyPr>
          <a:lstStyle/>
          <a:p>
            <a:r>
              <a:rPr lang="en-US" dirty="0" smtClean="0"/>
              <a:t>Data Verification</a:t>
            </a:r>
          </a:p>
        </p:txBody>
      </p:sp>
      <p:sp>
        <p:nvSpPr>
          <p:cNvPr id="36" name="Rectangle 35"/>
          <p:cNvSpPr/>
          <p:nvPr/>
        </p:nvSpPr>
        <p:spPr>
          <a:xfrm>
            <a:off x="9566517" y="2855691"/>
            <a:ext cx="1435044" cy="34673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TextBox 36"/>
          <p:cNvSpPr txBox="1"/>
          <p:nvPr/>
        </p:nvSpPr>
        <p:spPr>
          <a:xfrm>
            <a:off x="9522258" y="2835889"/>
            <a:ext cx="1373507" cy="369332"/>
          </a:xfrm>
          <a:prstGeom prst="rect">
            <a:avLst/>
          </a:prstGeom>
          <a:noFill/>
        </p:spPr>
        <p:txBody>
          <a:bodyPr wrap="square" rtlCol="0">
            <a:spAutoFit/>
          </a:bodyPr>
          <a:lstStyle/>
          <a:p>
            <a:r>
              <a:rPr lang="en-US" dirty="0" smtClean="0"/>
              <a:t>June 21-24</a:t>
            </a:r>
            <a:endParaRPr lang="en-US" dirty="0"/>
          </a:p>
        </p:txBody>
      </p:sp>
      <p:sp>
        <p:nvSpPr>
          <p:cNvPr id="31" name="TextBox 30"/>
          <p:cNvSpPr txBox="1"/>
          <p:nvPr/>
        </p:nvSpPr>
        <p:spPr>
          <a:xfrm>
            <a:off x="4528619" y="5346869"/>
            <a:ext cx="1747967" cy="923330"/>
          </a:xfrm>
          <a:prstGeom prst="rect">
            <a:avLst/>
          </a:prstGeom>
          <a:noFill/>
        </p:spPr>
        <p:txBody>
          <a:bodyPr wrap="square" rtlCol="0">
            <a:spAutoFit/>
          </a:bodyPr>
          <a:lstStyle/>
          <a:p>
            <a:r>
              <a:rPr lang="en-US" dirty="0" smtClean="0"/>
              <a:t>OPAC Circ. Functions Disabled</a:t>
            </a:r>
          </a:p>
        </p:txBody>
      </p:sp>
      <p:sp>
        <p:nvSpPr>
          <p:cNvPr id="35" name="TextBox 34"/>
          <p:cNvSpPr txBox="1"/>
          <p:nvPr/>
        </p:nvSpPr>
        <p:spPr>
          <a:xfrm>
            <a:off x="2902278" y="3601066"/>
            <a:ext cx="1278538" cy="1200329"/>
          </a:xfrm>
          <a:prstGeom prst="rect">
            <a:avLst/>
          </a:prstGeom>
          <a:noFill/>
        </p:spPr>
        <p:txBody>
          <a:bodyPr wrap="square" rtlCol="0">
            <a:spAutoFit/>
          </a:bodyPr>
          <a:lstStyle/>
          <a:p>
            <a:r>
              <a:rPr lang="en-US" dirty="0" smtClean="0"/>
              <a:t>Manage 37 kicks off in early morning</a:t>
            </a:r>
          </a:p>
        </p:txBody>
      </p:sp>
    </p:spTree>
    <p:extLst>
      <p:ext uri="{BB962C8B-B14F-4D97-AF65-F5344CB8AC3E}">
        <p14:creationId xmlns:p14="http://schemas.microsoft.com/office/powerpoint/2010/main" val="2737221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36418" y="365126"/>
            <a:ext cx="10224655" cy="129742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7236" y="365126"/>
            <a:ext cx="10836564" cy="1297420"/>
          </a:xfrm>
        </p:spPr>
        <p:txBody>
          <a:bodyPr/>
          <a:lstStyle/>
          <a:p>
            <a:r>
              <a:rPr lang="en-US" dirty="0" smtClean="0"/>
              <a:t>Group 4: June 19-July 1</a:t>
            </a:r>
            <a:endParaRPr lang="en-US" dirty="0"/>
          </a:p>
        </p:txBody>
      </p:sp>
      <p:sp>
        <p:nvSpPr>
          <p:cNvPr id="4" name="Content Placeholder 3"/>
          <p:cNvSpPr>
            <a:spLocks noGrp="1"/>
          </p:cNvSpPr>
          <p:nvPr>
            <p:ph sz="half" idx="1"/>
          </p:nvPr>
        </p:nvSpPr>
        <p:spPr/>
        <p:txBody>
          <a:bodyPr/>
          <a:lstStyle/>
          <a:p>
            <a:r>
              <a:rPr lang="en-US" dirty="0"/>
              <a:t>Alfred Ceramics </a:t>
            </a:r>
          </a:p>
          <a:p>
            <a:r>
              <a:rPr lang="en-US" dirty="0" smtClean="0"/>
              <a:t> Alfred University </a:t>
            </a:r>
          </a:p>
          <a:p>
            <a:r>
              <a:rPr lang="en-US" dirty="0" smtClean="0"/>
              <a:t>Cayuga </a:t>
            </a:r>
          </a:p>
          <a:p>
            <a:r>
              <a:rPr lang="en-US" dirty="0" smtClean="0"/>
              <a:t>Clinton </a:t>
            </a:r>
            <a:endParaRPr lang="en-US" dirty="0"/>
          </a:p>
          <a:p>
            <a:r>
              <a:rPr lang="en-US" dirty="0"/>
              <a:t>Genesee </a:t>
            </a:r>
            <a:endParaRPr lang="en-US" dirty="0" smtClean="0"/>
          </a:p>
          <a:p>
            <a:r>
              <a:rPr lang="en-US" dirty="0" smtClean="0"/>
              <a:t>Jefferson </a:t>
            </a:r>
          </a:p>
          <a:p>
            <a:r>
              <a:rPr lang="en-US" dirty="0" smtClean="0"/>
              <a:t>New </a:t>
            </a:r>
            <a:r>
              <a:rPr lang="en-US" dirty="0" err="1" smtClean="0"/>
              <a:t>Paltz</a:t>
            </a:r>
            <a:endParaRPr lang="en-US" dirty="0"/>
          </a:p>
        </p:txBody>
      </p:sp>
      <p:sp>
        <p:nvSpPr>
          <p:cNvPr id="5" name="Content Placeholder 4"/>
          <p:cNvSpPr>
            <a:spLocks noGrp="1"/>
          </p:cNvSpPr>
          <p:nvPr>
            <p:ph sz="half" idx="2"/>
          </p:nvPr>
        </p:nvSpPr>
        <p:spPr/>
        <p:txBody>
          <a:bodyPr/>
          <a:lstStyle/>
          <a:p>
            <a:r>
              <a:rPr lang="en-US" dirty="0"/>
              <a:t>Old Westbury </a:t>
            </a:r>
            <a:endParaRPr lang="en-US" dirty="0" smtClean="0"/>
          </a:p>
          <a:p>
            <a:r>
              <a:rPr lang="en-US" dirty="0" smtClean="0"/>
              <a:t>Onondaga </a:t>
            </a:r>
            <a:r>
              <a:rPr lang="en-US" dirty="0"/>
              <a:t>CC </a:t>
            </a:r>
            <a:endParaRPr lang="en-US" dirty="0" smtClean="0"/>
          </a:p>
          <a:p>
            <a:r>
              <a:rPr lang="en-US" dirty="0" smtClean="0"/>
              <a:t>Orange CC</a:t>
            </a:r>
            <a:endParaRPr lang="en-US" dirty="0"/>
          </a:p>
          <a:p>
            <a:r>
              <a:rPr lang="en-US" dirty="0"/>
              <a:t>Poly </a:t>
            </a:r>
            <a:endParaRPr lang="en-US" dirty="0" smtClean="0"/>
          </a:p>
          <a:p>
            <a:r>
              <a:rPr lang="en-US" dirty="0" smtClean="0"/>
              <a:t>Purchase</a:t>
            </a:r>
            <a:endParaRPr lang="en-US" dirty="0"/>
          </a:p>
          <a:p>
            <a:r>
              <a:rPr lang="en-US" dirty="0" smtClean="0"/>
              <a:t>Schenectady</a:t>
            </a:r>
            <a:endParaRPr lang="en-US" dirty="0"/>
          </a:p>
          <a:p>
            <a:r>
              <a:rPr lang="en-US" dirty="0" smtClean="0"/>
              <a:t>Westchester</a:t>
            </a:r>
            <a:endParaRPr lang="en-US" dirty="0"/>
          </a:p>
        </p:txBody>
      </p:sp>
    </p:spTree>
    <p:extLst>
      <p:ext uri="{BB962C8B-B14F-4D97-AF65-F5344CB8AC3E}">
        <p14:creationId xmlns:p14="http://schemas.microsoft.com/office/powerpoint/2010/main" val="4016480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9584653" y="3262184"/>
            <a:ext cx="1416908" cy="306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823919" y="3262184"/>
            <a:ext cx="1416908" cy="306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Group 4 Plan</a:t>
            </a:r>
            <a:endParaRPr lang="en-US" dirty="0"/>
          </a:p>
        </p:txBody>
      </p:sp>
      <p:sp>
        <p:nvSpPr>
          <p:cNvPr id="4" name="Rectangle 3"/>
          <p:cNvSpPr/>
          <p:nvPr/>
        </p:nvSpPr>
        <p:spPr>
          <a:xfrm>
            <a:off x="1123209" y="1860065"/>
            <a:ext cx="9960427" cy="85710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136822" y="3262184"/>
            <a:ext cx="1416908" cy="306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17210" y="3569173"/>
            <a:ext cx="1140912" cy="2031325"/>
          </a:xfrm>
          <a:prstGeom prst="rect">
            <a:avLst/>
          </a:prstGeom>
          <a:noFill/>
        </p:spPr>
        <p:txBody>
          <a:bodyPr wrap="square" rtlCol="0">
            <a:spAutoFit/>
          </a:bodyPr>
          <a:lstStyle/>
          <a:p>
            <a:r>
              <a:rPr lang="en-US" dirty="0" smtClean="0"/>
              <a:t>Tech Services Freeze</a:t>
            </a:r>
            <a:r>
              <a:rPr lang="en-US" dirty="0"/>
              <a:t> </a:t>
            </a:r>
            <a:r>
              <a:rPr lang="en-US" dirty="0" smtClean="0"/>
              <a:t>begins at 5:00pm/ close of business</a:t>
            </a:r>
          </a:p>
        </p:txBody>
      </p:sp>
      <p:sp>
        <p:nvSpPr>
          <p:cNvPr id="12" name="TextBox 11"/>
          <p:cNvSpPr txBox="1"/>
          <p:nvPr/>
        </p:nvSpPr>
        <p:spPr>
          <a:xfrm>
            <a:off x="2961969" y="3613203"/>
            <a:ext cx="1234622" cy="1200329"/>
          </a:xfrm>
          <a:prstGeom prst="rect">
            <a:avLst/>
          </a:prstGeom>
          <a:noFill/>
        </p:spPr>
        <p:txBody>
          <a:bodyPr wrap="square" rtlCol="0">
            <a:spAutoFit/>
          </a:bodyPr>
          <a:lstStyle/>
          <a:p>
            <a:r>
              <a:rPr lang="en-US" dirty="0" smtClean="0"/>
              <a:t>Manage 37 kicks off in early morning</a:t>
            </a:r>
          </a:p>
        </p:txBody>
      </p:sp>
      <p:sp>
        <p:nvSpPr>
          <p:cNvPr id="14" name="Rectangle 13"/>
          <p:cNvSpPr/>
          <p:nvPr/>
        </p:nvSpPr>
        <p:spPr>
          <a:xfrm>
            <a:off x="4488818" y="3262184"/>
            <a:ext cx="1416908" cy="306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552395" y="3590492"/>
            <a:ext cx="1369675" cy="1754326"/>
          </a:xfrm>
          <a:prstGeom prst="rect">
            <a:avLst/>
          </a:prstGeom>
          <a:noFill/>
        </p:spPr>
        <p:txBody>
          <a:bodyPr wrap="square" rtlCol="0">
            <a:spAutoFit/>
          </a:bodyPr>
          <a:lstStyle/>
          <a:p>
            <a:r>
              <a:rPr lang="en-US" dirty="0" smtClean="0"/>
              <a:t>Circulation Freeze begins at 5:00pm/ close of business</a:t>
            </a:r>
          </a:p>
        </p:txBody>
      </p:sp>
      <p:sp>
        <p:nvSpPr>
          <p:cNvPr id="17" name="Rectangle 16"/>
          <p:cNvSpPr/>
          <p:nvPr/>
        </p:nvSpPr>
        <p:spPr>
          <a:xfrm>
            <a:off x="6134831" y="3262184"/>
            <a:ext cx="1416908" cy="306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134831" y="3669549"/>
            <a:ext cx="1747967" cy="1477328"/>
          </a:xfrm>
          <a:prstGeom prst="rect">
            <a:avLst/>
          </a:prstGeom>
          <a:noFill/>
        </p:spPr>
        <p:txBody>
          <a:bodyPr wrap="square" rtlCol="0">
            <a:spAutoFit/>
          </a:bodyPr>
          <a:lstStyle/>
          <a:p>
            <a:r>
              <a:rPr lang="en-US" dirty="0" smtClean="0"/>
              <a:t>Aleph Data Extracts</a:t>
            </a:r>
          </a:p>
          <a:p>
            <a:endParaRPr lang="en-US" dirty="0"/>
          </a:p>
          <a:p>
            <a:r>
              <a:rPr lang="en-US" dirty="0" smtClean="0"/>
              <a:t>Anticipated to start on Day 4</a:t>
            </a:r>
          </a:p>
        </p:txBody>
      </p:sp>
      <p:sp>
        <p:nvSpPr>
          <p:cNvPr id="19" name="TextBox 18"/>
          <p:cNvSpPr txBox="1"/>
          <p:nvPr/>
        </p:nvSpPr>
        <p:spPr>
          <a:xfrm>
            <a:off x="2859600" y="1951817"/>
            <a:ext cx="6487643" cy="523220"/>
          </a:xfrm>
          <a:prstGeom prst="rect">
            <a:avLst/>
          </a:prstGeom>
          <a:noFill/>
        </p:spPr>
        <p:txBody>
          <a:bodyPr wrap="square" rtlCol="0">
            <a:spAutoFit/>
          </a:bodyPr>
          <a:lstStyle/>
          <a:p>
            <a:r>
              <a:rPr lang="en-US" sz="2800" dirty="0" smtClean="0"/>
              <a:t>10-13  Day Cutover and Go-Live Process</a:t>
            </a:r>
          </a:p>
        </p:txBody>
      </p:sp>
      <p:sp>
        <p:nvSpPr>
          <p:cNvPr id="20" name="Rectangle 19"/>
          <p:cNvSpPr/>
          <p:nvPr/>
        </p:nvSpPr>
        <p:spPr>
          <a:xfrm>
            <a:off x="1123209" y="2883244"/>
            <a:ext cx="1433017" cy="33294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1" name="Rectangle 20"/>
          <p:cNvSpPr/>
          <p:nvPr/>
        </p:nvSpPr>
        <p:spPr>
          <a:xfrm>
            <a:off x="2823919" y="2883244"/>
            <a:ext cx="1448678" cy="33294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2" name="Rectangle 21"/>
          <p:cNvSpPr/>
          <p:nvPr/>
        </p:nvSpPr>
        <p:spPr>
          <a:xfrm>
            <a:off x="4501702" y="2878289"/>
            <a:ext cx="1404024" cy="33790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3" name="Rectangle 22"/>
          <p:cNvSpPr/>
          <p:nvPr/>
        </p:nvSpPr>
        <p:spPr>
          <a:xfrm>
            <a:off x="6134831" y="2878288"/>
            <a:ext cx="1416908" cy="30957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4" name="TextBox 23"/>
          <p:cNvSpPr txBox="1"/>
          <p:nvPr/>
        </p:nvSpPr>
        <p:spPr>
          <a:xfrm>
            <a:off x="9703841" y="4315880"/>
            <a:ext cx="1010342" cy="369332"/>
          </a:xfrm>
          <a:prstGeom prst="rect">
            <a:avLst/>
          </a:prstGeom>
          <a:noFill/>
        </p:spPr>
        <p:txBody>
          <a:bodyPr wrap="square" rtlCol="0">
            <a:spAutoFit/>
          </a:bodyPr>
          <a:lstStyle/>
          <a:p>
            <a:r>
              <a:rPr lang="en-US" dirty="0" smtClean="0"/>
              <a:t>Go-Live</a:t>
            </a:r>
          </a:p>
        </p:txBody>
      </p:sp>
      <p:sp>
        <p:nvSpPr>
          <p:cNvPr id="25" name="Rectangle 24"/>
          <p:cNvSpPr/>
          <p:nvPr/>
        </p:nvSpPr>
        <p:spPr>
          <a:xfrm>
            <a:off x="7841606" y="2878287"/>
            <a:ext cx="1435044" cy="34673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6" name="TextBox 25"/>
          <p:cNvSpPr txBox="1"/>
          <p:nvPr/>
        </p:nvSpPr>
        <p:spPr>
          <a:xfrm>
            <a:off x="1152169" y="2833094"/>
            <a:ext cx="1052945" cy="646331"/>
          </a:xfrm>
          <a:prstGeom prst="rect">
            <a:avLst/>
          </a:prstGeom>
          <a:noFill/>
        </p:spPr>
        <p:txBody>
          <a:bodyPr wrap="square" rtlCol="0">
            <a:spAutoFit/>
          </a:bodyPr>
          <a:lstStyle/>
          <a:p>
            <a:r>
              <a:rPr lang="en-US" dirty="0" smtClean="0"/>
              <a:t>June 19	</a:t>
            </a:r>
            <a:endParaRPr lang="en-US" dirty="0"/>
          </a:p>
        </p:txBody>
      </p:sp>
      <p:sp>
        <p:nvSpPr>
          <p:cNvPr id="27" name="TextBox 26"/>
          <p:cNvSpPr txBox="1"/>
          <p:nvPr/>
        </p:nvSpPr>
        <p:spPr>
          <a:xfrm>
            <a:off x="2783007" y="2823242"/>
            <a:ext cx="1052945" cy="369332"/>
          </a:xfrm>
          <a:prstGeom prst="rect">
            <a:avLst/>
          </a:prstGeom>
          <a:noFill/>
        </p:spPr>
        <p:txBody>
          <a:bodyPr wrap="square" rtlCol="0">
            <a:spAutoFit/>
          </a:bodyPr>
          <a:lstStyle/>
          <a:p>
            <a:r>
              <a:rPr lang="en-US" dirty="0" smtClean="0"/>
              <a:t>June 20</a:t>
            </a:r>
            <a:endParaRPr lang="en-US" dirty="0"/>
          </a:p>
        </p:txBody>
      </p:sp>
      <p:sp>
        <p:nvSpPr>
          <p:cNvPr id="28" name="TextBox 27"/>
          <p:cNvSpPr txBox="1"/>
          <p:nvPr/>
        </p:nvSpPr>
        <p:spPr>
          <a:xfrm>
            <a:off x="4516091" y="2835382"/>
            <a:ext cx="1052945" cy="369332"/>
          </a:xfrm>
          <a:prstGeom prst="rect">
            <a:avLst/>
          </a:prstGeom>
          <a:noFill/>
        </p:spPr>
        <p:txBody>
          <a:bodyPr wrap="square" rtlCol="0">
            <a:spAutoFit/>
          </a:bodyPr>
          <a:lstStyle/>
          <a:p>
            <a:r>
              <a:rPr lang="en-US" dirty="0" smtClean="0"/>
              <a:t>June 21</a:t>
            </a:r>
            <a:endParaRPr lang="en-US" dirty="0"/>
          </a:p>
        </p:txBody>
      </p:sp>
      <p:sp>
        <p:nvSpPr>
          <p:cNvPr id="29" name="TextBox 28"/>
          <p:cNvSpPr txBox="1"/>
          <p:nvPr/>
        </p:nvSpPr>
        <p:spPr>
          <a:xfrm>
            <a:off x="6108616" y="2843749"/>
            <a:ext cx="1425845" cy="381274"/>
          </a:xfrm>
          <a:prstGeom prst="rect">
            <a:avLst/>
          </a:prstGeom>
          <a:noFill/>
        </p:spPr>
        <p:txBody>
          <a:bodyPr wrap="square" rtlCol="0">
            <a:spAutoFit/>
          </a:bodyPr>
          <a:lstStyle/>
          <a:p>
            <a:r>
              <a:rPr lang="en-US" dirty="0" smtClean="0"/>
              <a:t>June 22-25</a:t>
            </a:r>
            <a:endParaRPr lang="en-US" dirty="0"/>
          </a:p>
        </p:txBody>
      </p:sp>
      <p:sp>
        <p:nvSpPr>
          <p:cNvPr id="32" name="Rectangle 31"/>
          <p:cNvSpPr/>
          <p:nvPr/>
        </p:nvSpPr>
        <p:spPr>
          <a:xfrm>
            <a:off x="7859742" y="3262184"/>
            <a:ext cx="1416908" cy="306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7821136" y="4251506"/>
            <a:ext cx="1393978" cy="646331"/>
          </a:xfrm>
          <a:prstGeom prst="rect">
            <a:avLst/>
          </a:prstGeom>
          <a:noFill/>
        </p:spPr>
        <p:txBody>
          <a:bodyPr wrap="square" rtlCol="0">
            <a:spAutoFit/>
          </a:bodyPr>
          <a:lstStyle/>
          <a:p>
            <a:r>
              <a:rPr lang="en-US" dirty="0" smtClean="0"/>
              <a:t>Data Verification</a:t>
            </a:r>
          </a:p>
        </p:txBody>
      </p:sp>
      <p:sp>
        <p:nvSpPr>
          <p:cNvPr id="36" name="Rectangle 35"/>
          <p:cNvSpPr/>
          <p:nvPr/>
        </p:nvSpPr>
        <p:spPr>
          <a:xfrm>
            <a:off x="9566517" y="2855691"/>
            <a:ext cx="1435044" cy="34673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TextBox 36"/>
          <p:cNvSpPr txBox="1"/>
          <p:nvPr/>
        </p:nvSpPr>
        <p:spPr>
          <a:xfrm>
            <a:off x="9522258" y="2835889"/>
            <a:ext cx="1657101" cy="369332"/>
          </a:xfrm>
          <a:prstGeom prst="rect">
            <a:avLst/>
          </a:prstGeom>
          <a:noFill/>
        </p:spPr>
        <p:txBody>
          <a:bodyPr wrap="square" rtlCol="0">
            <a:spAutoFit/>
          </a:bodyPr>
          <a:lstStyle/>
          <a:p>
            <a:r>
              <a:rPr lang="en-US" dirty="0" smtClean="0"/>
              <a:t>June 28-July 1</a:t>
            </a:r>
            <a:endParaRPr lang="en-US" dirty="0"/>
          </a:p>
        </p:txBody>
      </p:sp>
      <p:sp>
        <p:nvSpPr>
          <p:cNvPr id="35" name="TextBox 34"/>
          <p:cNvSpPr txBox="1"/>
          <p:nvPr/>
        </p:nvSpPr>
        <p:spPr>
          <a:xfrm>
            <a:off x="7815437" y="2850485"/>
            <a:ext cx="1425845" cy="381274"/>
          </a:xfrm>
          <a:prstGeom prst="rect">
            <a:avLst/>
          </a:prstGeom>
          <a:noFill/>
        </p:spPr>
        <p:txBody>
          <a:bodyPr wrap="square" rtlCol="0">
            <a:spAutoFit/>
          </a:bodyPr>
          <a:lstStyle/>
          <a:p>
            <a:r>
              <a:rPr lang="en-US" dirty="0" smtClean="0"/>
              <a:t>June 26-27</a:t>
            </a:r>
            <a:endParaRPr lang="en-US" dirty="0"/>
          </a:p>
        </p:txBody>
      </p:sp>
      <p:sp>
        <p:nvSpPr>
          <p:cNvPr id="30" name="TextBox 29"/>
          <p:cNvSpPr txBox="1"/>
          <p:nvPr/>
        </p:nvSpPr>
        <p:spPr>
          <a:xfrm>
            <a:off x="4539009" y="5369575"/>
            <a:ext cx="1747967" cy="923330"/>
          </a:xfrm>
          <a:prstGeom prst="rect">
            <a:avLst/>
          </a:prstGeom>
          <a:noFill/>
        </p:spPr>
        <p:txBody>
          <a:bodyPr wrap="square" rtlCol="0">
            <a:spAutoFit/>
          </a:bodyPr>
          <a:lstStyle/>
          <a:p>
            <a:r>
              <a:rPr lang="en-US" dirty="0" smtClean="0"/>
              <a:t>OPAC Circ. Functions Disabled</a:t>
            </a:r>
          </a:p>
        </p:txBody>
      </p:sp>
    </p:spTree>
    <p:extLst>
      <p:ext uri="{BB962C8B-B14F-4D97-AF65-F5344CB8AC3E}">
        <p14:creationId xmlns:p14="http://schemas.microsoft.com/office/powerpoint/2010/main" val="2631788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Go-Live Dates</a:t>
            </a:r>
            <a:endParaRPr lang="en-US" dirty="0"/>
          </a:p>
        </p:txBody>
      </p:sp>
      <p:sp>
        <p:nvSpPr>
          <p:cNvPr id="3" name="Content Placeholder 2"/>
          <p:cNvSpPr>
            <a:spLocks noGrp="1"/>
          </p:cNvSpPr>
          <p:nvPr>
            <p:ph idx="1"/>
          </p:nvPr>
        </p:nvSpPr>
        <p:spPr/>
        <p:txBody>
          <a:bodyPr/>
          <a:lstStyle/>
          <a:p>
            <a:r>
              <a:rPr lang="en-US" dirty="0" smtClean="0"/>
              <a:t>Many factors went into go-live groupings to ensure that data extracts will go without problems, and that SUNY is available to assist.</a:t>
            </a:r>
          </a:p>
          <a:p>
            <a:r>
              <a:rPr lang="en-US" dirty="0" smtClean="0"/>
              <a:t>Campuses can request a change in their go-live grouping, but must do so by no later than </a:t>
            </a:r>
            <a:r>
              <a:rPr lang="en-US" sz="4000" b="1" dirty="0" smtClean="0"/>
              <a:t>January 9, 2019</a:t>
            </a:r>
            <a:r>
              <a:rPr lang="en-US" dirty="0" smtClean="0"/>
              <a:t>.</a:t>
            </a:r>
          </a:p>
          <a:p>
            <a:pPr lvl="1"/>
            <a:r>
              <a:rPr lang="en-US" dirty="0" smtClean="0"/>
              <a:t>Not all requests will be accepted, and decisions will be based on overall effect on the project.</a:t>
            </a:r>
          </a:p>
          <a:p>
            <a:pPr lvl="1"/>
            <a:r>
              <a:rPr lang="en-US" dirty="0" smtClean="0"/>
              <a:t>Campuses should only request changes in go-live dates based on major campus issues or events, and not solely on preference.</a:t>
            </a:r>
          </a:p>
          <a:p>
            <a:pPr lvl="1"/>
            <a:r>
              <a:rPr lang="en-US" dirty="0" smtClean="0"/>
              <a:t>All requests must be justified with a major reason or event that would make change necessary.</a:t>
            </a:r>
          </a:p>
        </p:txBody>
      </p:sp>
    </p:spTree>
    <p:extLst>
      <p:ext uri="{BB962C8B-B14F-4D97-AF65-F5344CB8AC3E}">
        <p14:creationId xmlns:p14="http://schemas.microsoft.com/office/powerpoint/2010/main" val="1673095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Go-Live Strategy</a:t>
            </a:r>
            <a:endParaRPr lang="en-US" dirty="0"/>
          </a:p>
        </p:txBody>
      </p:sp>
      <p:sp>
        <p:nvSpPr>
          <p:cNvPr id="3" name="Content Placeholder 2"/>
          <p:cNvSpPr>
            <a:spLocks noGrp="1"/>
          </p:cNvSpPr>
          <p:nvPr>
            <p:ph idx="1"/>
          </p:nvPr>
        </p:nvSpPr>
        <p:spPr>
          <a:xfrm>
            <a:off x="838200" y="1825625"/>
            <a:ext cx="9118600" cy="4547466"/>
          </a:xfrm>
        </p:spPr>
        <p:txBody>
          <a:bodyPr/>
          <a:lstStyle/>
          <a:p>
            <a:r>
              <a:rPr lang="en-US" dirty="0" smtClean="0"/>
              <a:t>SUNY will go live in groups to reduce technical services down time, and to make the cutover period as short as possible.</a:t>
            </a:r>
          </a:p>
          <a:p>
            <a:r>
              <a:rPr lang="en-US" dirty="0" smtClean="0"/>
              <a:t>Instead of having a single technical services freeze, we will group campuses and have freeze dates that depend on go-live dates.</a:t>
            </a:r>
          </a:p>
          <a:p>
            <a:r>
              <a:rPr lang="en-US" dirty="0" smtClean="0"/>
              <a:t>Process for go-live expanded for entire project, but shortened for individual campuses.</a:t>
            </a:r>
          </a:p>
          <a:p>
            <a:endParaRPr lang="en-US" dirty="0" smtClean="0"/>
          </a:p>
          <a:p>
            <a:endParaRPr lang="en-US" dirty="0"/>
          </a:p>
        </p:txBody>
      </p:sp>
      <p:pic>
        <p:nvPicPr>
          <p:cNvPr id="5122" name="Picture 2" descr="https://static.thenounproject.com/png/1784950-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6800" y="2733964"/>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03502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20543"/>
            <a:ext cx="10515600" cy="1325563"/>
          </a:xfrm>
        </p:spPr>
        <p:txBody>
          <a:bodyPr/>
          <a:lstStyle/>
          <a:p>
            <a:r>
              <a:rPr lang="en-US" dirty="0" smtClean="0"/>
              <a:t>Campus Expectations for Cutover and Go-Live</a:t>
            </a:r>
            <a:endParaRPr lang="en-US" dirty="0"/>
          </a:p>
        </p:txBody>
      </p:sp>
      <p:sp>
        <p:nvSpPr>
          <p:cNvPr id="3" name="Content Placeholder 2"/>
          <p:cNvSpPr>
            <a:spLocks noGrp="1"/>
          </p:cNvSpPr>
          <p:nvPr>
            <p:ph idx="1"/>
          </p:nvPr>
        </p:nvSpPr>
        <p:spPr>
          <a:xfrm>
            <a:off x="838199" y="1825625"/>
            <a:ext cx="10781145" cy="4658302"/>
          </a:xfrm>
        </p:spPr>
        <p:txBody>
          <a:bodyPr>
            <a:normAutofit fontScale="32500" lnSpcReduction="20000"/>
          </a:bodyPr>
          <a:lstStyle/>
          <a:p>
            <a:r>
              <a:rPr lang="en-US" sz="6200" dirty="0"/>
              <a:t>All campuses must have adequate staffing to evaluate data and respond within two business days that data loads are accurate. </a:t>
            </a:r>
          </a:p>
          <a:p>
            <a:r>
              <a:rPr lang="en-US" sz="6200" dirty="0" smtClean="0"/>
              <a:t>All </a:t>
            </a:r>
            <a:r>
              <a:rPr lang="en-US" sz="6200" dirty="0"/>
              <a:t>campuses must have at least one individual who is Alma Administrator Certified who will be available for final system review and configuration</a:t>
            </a:r>
            <a:r>
              <a:rPr lang="en-US" sz="6200" dirty="0" smtClean="0"/>
              <a:t>.</a:t>
            </a:r>
          </a:p>
          <a:p>
            <a:r>
              <a:rPr lang="en-US" sz="6200" dirty="0"/>
              <a:t>If campuses are not able to provide adequate staffing, the campuses will not have the opportunity to review final data extracts. Campuses failing to review data will not receive additional support or services to rectify or clean up any problematic data. </a:t>
            </a:r>
            <a:endParaRPr lang="en-US" sz="6200" dirty="0" smtClean="0"/>
          </a:p>
          <a:p>
            <a:r>
              <a:rPr lang="en-US" sz="6200" dirty="0" smtClean="0"/>
              <a:t>Campuses </a:t>
            </a:r>
            <a:r>
              <a:rPr lang="en-US" sz="6200" dirty="0"/>
              <a:t>who do not have adequate certified and trained staff will not receive additional support to configure or troubleshoot system issues during June and July. </a:t>
            </a:r>
            <a:endParaRPr lang="en-US" sz="6200" dirty="0" smtClean="0"/>
          </a:p>
          <a:p>
            <a:r>
              <a:rPr lang="en-US" sz="6200" dirty="0" smtClean="0"/>
              <a:t>Note: Guided Path has consistently confined to migration forms, and does not include the SUNY team configuring your system or other advanced support in  preparation for go-live.</a:t>
            </a:r>
          </a:p>
          <a:p>
            <a:endParaRPr lang="en-US" dirty="0"/>
          </a:p>
          <a:p>
            <a:endParaRPr lang="en-US" dirty="0" smtClean="0"/>
          </a:p>
          <a:p>
            <a:endParaRPr lang="en-US" dirty="0"/>
          </a:p>
          <a:p>
            <a:endParaRPr lang="en-US" dirty="0" smtClean="0"/>
          </a:p>
          <a:p>
            <a:endParaRPr lang="en-US" dirty="0"/>
          </a:p>
          <a:p>
            <a:endParaRPr lang="en-US" dirty="0" smtClean="0"/>
          </a:p>
          <a:p>
            <a:pPr marL="0" indent="0">
              <a:buNone/>
            </a:pPr>
            <a:r>
              <a:rPr lang="en-US" sz="6200" dirty="0" smtClean="0"/>
              <a:t>https</a:t>
            </a:r>
            <a:r>
              <a:rPr lang="en-US" sz="6200" dirty="0"/>
              <a:t>://slcny.libguides.com/ld.php?content_id=44100775</a:t>
            </a:r>
          </a:p>
        </p:txBody>
      </p:sp>
    </p:spTree>
    <p:extLst>
      <p:ext uri="{BB962C8B-B14F-4D97-AF65-F5344CB8AC3E}">
        <p14:creationId xmlns:p14="http://schemas.microsoft.com/office/powerpoint/2010/main" val="21329208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Fulfillment Gap Loads and Offline Circulation	</a:t>
            </a:r>
            <a:endParaRPr lang="en-US" dirty="0"/>
          </a:p>
        </p:txBody>
      </p:sp>
      <p:sp>
        <p:nvSpPr>
          <p:cNvPr id="3" name="Content Placeholder 2"/>
          <p:cNvSpPr>
            <a:spLocks noGrp="1"/>
          </p:cNvSpPr>
          <p:nvPr>
            <p:ph idx="1"/>
          </p:nvPr>
        </p:nvSpPr>
        <p:spPr/>
        <p:txBody>
          <a:bodyPr/>
          <a:lstStyle/>
          <a:p>
            <a:r>
              <a:rPr lang="en-US" dirty="0" smtClean="0"/>
              <a:t>Gap loads will mean extra coordination with ExLibris, and even if a gap load occurs, campuses would still have to use offline circulation for 3 days.</a:t>
            </a:r>
          </a:p>
          <a:p>
            <a:r>
              <a:rPr lang="en-US" dirty="0" smtClean="0"/>
              <a:t>Gap loads will only be allowed for non-University Centers upon special request.</a:t>
            </a:r>
          </a:p>
          <a:p>
            <a:pPr lvl="1"/>
            <a:r>
              <a:rPr lang="en-US" b="1" dirty="0" smtClean="0"/>
              <a:t>DEADLINE FOR REQUESTING A FULFILLMENT GAP LOAD IS: FRIDAY JANUARY 11TH</a:t>
            </a:r>
          </a:p>
          <a:p>
            <a:r>
              <a:rPr lang="en-US" dirty="0" smtClean="0"/>
              <a:t>Mixture of gap load and offline circulation within a 12-day period makes only offline circulation the most reasonable approach for almost any campus.</a:t>
            </a:r>
            <a:endParaRPr lang="en-US" dirty="0"/>
          </a:p>
        </p:txBody>
      </p:sp>
    </p:spTree>
    <p:extLst>
      <p:ext uri="{BB962C8B-B14F-4D97-AF65-F5344CB8AC3E}">
        <p14:creationId xmlns:p14="http://schemas.microsoft.com/office/powerpoint/2010/main" val="2078337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This Cutover and Go-Live Plan</a:t>
            </a:r>
            <a:endParaRPr lang="en-US" dirty="0"/>
          </a:p>
        </p:txBody>
      </p:sp>
      <p:sp>
        <p:nvSpPr>
          <p:cNvPr id="3" name="Content Placeholder 2"/>
          <p:cNvSpPr>
            <a:spLocks noGrp="1"/>
          </p:cNvSpPr>
          <p:nvPr>
            <p:ph idx="1"/>
          </p:nvPr>
        </p:nvSpPr>
        <p:spPr>
          <a:xfrm>
            <a:off x="838200" y="1825624"/>
            <a:ext cx="8721436" cy="4455103"/>
          </a:xfrm>
        </p:spPr>
        <p:txBody>
          <a:bodyPr/>
          <a:lstStyle/>
          <a:p>
            <a:r>
              <a:rPr lang="en-US" dirty="0" err="1" smtClean="0"/>
              <a:t>ExLibris</a:t>
            </a:r>
            <a:r>
              <a:rPr lang="en-US" dirty="0" smtClean="0"/>
              <a:t> will be able to provide specific dates for data extracts and cutover process and go-live.  If this strategy isn’t employed, a much larger window for tech. services freeze and go-live planning would be provided to campuses.</a:t>
            </a:r>
          </a:p>
          <a:p>
            <a:r>
              <a:rPr lang="en-US" dirty="0" smtClean="0"/>
              <a:t>Shortened time of freeze in technical services.</a:t>
            </a:r>
          </a:p>
          <a:p>
            <a:r>
              <a:rPr lang="en-US" dirty="0" smtClean="0"/>
              <a:t>ExLibris data migration dealing with smaller groups of campuses, and will likely have fewer variables within a group, leading to most accurate dates for campus planning.</a:t>
            </a:r>
            <a:endParaRPr lang="en-US" dirty="0"/>
          </a:p>
        </p:txBody>
      </p:sp>
      <p:pic>
        <p:nvPicPr>
          <p:cNvPr id="1028" name="Picture 4" descr="https://static.thenounproject.com/png/1588816-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9636" y="2807855"/>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06082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Issues With Go-Live and Cutover Planning</a:t>
            </a:r>
            <a:endParaRPr lang="en-US" dirty="0"/>
          </a:p>
        </p:txBody>
      </p:sp>
      <p:sp>
        <p:nvSpPr>
          <p:cNvPr id="3" name="Content Placeholder 2"/>
          <p:cNvSpPr>
            <a:spLocks noGrp="1"/>
          </p:cNvSpPr>
          <p:nvPr>
            <p:ph idx="1"/>
          </p:nvPr>
        </p:nvSpPr>
        <p:spPr>
          <a:xfrm>
            <a:off x="348673" y="2028824"/>
            <a:ext cx="9709727" cy="4418157"/>
          </a:xfrm>
        </p:spPr>
        <p:txBody>
          <a:bodyPr/>
          <a:lstStyle/>
          <a:p>
            <a:r>
              <a:rPr lang="en-US" dirty="0" smtClean="0"/>
              <a:t>SUNY Project Team will need to manage a more complex and drawn-out process.</a:t>
            </a:r>
          </a:p>
          <a:p>
            <a:r>
              <a:rPr lang="en-US" dirty="0" smtClean="0"/>
              <a:t>Go-Live is in June, earlier than anticipated, which may require further planning for fiscal year closeout.</a:t>
            </a:r>
          </a:p>
          <a:p>
            <a:r>
              <a:rPr lang="en-US" dirty="0" smtClean="0"/>
              <a:t>Month-long total go-live process will mean that resource sharing will not likely be functional until at the end of the overall cutover.</a:t>
            </a:r>
          </a:p>
          <a:p>
            <a:pPr lvl="1"/>
            <a:r>
              <a:rPr lang="en-US" dirty="0" smtClean="0"/>
              <a:t>Most campuses will likely want to have their “public” go-live of Primo on July 1</a:t>
            </a:r>
            <a:r>
              <a:rPr lang="en-US" baseline="30000" dirty="0" smtClean="0"/>
              <a:t>st</a:t>
            </a:r>
            <a:r>
              <a:rPr lang="en-US" dirty="0" smtClean="0"/>
              <a:t>.</a:t>
            </a:r>
          </a:p>
          <a:p>
            <a:pPr marL="0" indent="0">
              <a:buNone/>
            </a:pPr>
            <a:endParaRPr lang="en-US" dirty="0" smtClean="0"/>
          </a:p>
        </p:txBody>
      </p:sp>
      <p:pic>
        <p:nvPicPr>
          <p:cNvPr id="4" name="Picture 4" descr="https://static.thenounproject.com/png/1588816-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84509" y="2817091"/>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8867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Transition from “Go-Live” to Fully Operational</a:t>
            </a:r>
            <a:endParaRPr lang="en-US" dirty="0"/>
          </a:p>
        </p:txBody>
      </p:sp>
      <p:sp>
        <p:nvSpPr>
          <p:cNvPr id="3" name="Content Placeholder 2"/>
          <p:cNvSpPr>
            <a:spLocks noGrp="1"/>
          </p:cNvSpPr>
          <p:nvPr>
            <p:ph idx="1"/>
          </p:nvPr>
        </p:nvSpPr>
        <p:spPr>
          <a:xfrm>
            <a:off x="838200" y="2013526"/>
            <a:ext cx="8139545" cy="4285673"/>
          </a:xfrm>
        </p:spPr>
        <p:txBody>
          <a:bodyPr/>
          <a:lstStyle/>
          <a:p>
            <a:r>
              <a:rPr lang="en-US" dirty="0" smtClean="0"/>
              <a:t>Process for moving from implementation to support will take approximately 4-6 weeks.</a:t>
            </a:r>
          </a:p>
          <a:p>
            <a:r>
              <a:rPr lang="en-US" dirty="0" smtClean="0"/>
              <a:t>We will be moving from Basecamp into using Salesforce almost exclusively so that any open issues will stay with implementation for resolution.</a:t>
            </a:r>
          </a:p>
          <a:p>
            <a:r>
              <a:rPr lang="en-US" dirty="0" smtClean="0"/>
              <a:t>Project team will need to meet with support management to review outstanding issues.</a:t>
            </a:r>
          </a:p>
          <a:p>
            <a:r>
              <a:rPr lang="en-US" dirty="0" smtClean="0"/>
              <a:t>Campuses will receive training and information on move from implementation to support.</a:t>
            </a:r>
          </a:p>
          <a:p>
            <a:endParaRPr lang="en-US" dirty="0"/>
          </a:p>
        </p:txBody>
      </p:sp>
      <p:pic>
        <p:nvPicPr>
          <p:cNvPr id="11266" name="Picture 2" descr="https://static.thenounproject.com/png/12458-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90339" y="3001818"/>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77904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Campus Planning Considerations	</a:t>
            </a:r>
            <a:endParaRPr lang="en-US" dirty="0"/>
          </a:p>
        </p:txBody>
      </p:sp>
      <p:sp>
        <p:nvSpPr>
          <p:cNvPr id="3" name="Content Placeholder 2"/>
          <p:cNvSpPr>
            <a:spLocks noGrp="1"/>
          </p:cNvSpPr>
          <p:nvPr>
            <p:ph idx="1"/>
          </p:nvPr>
        </p:nvSpPr>
        <p:spPr>
          <a:xfrm>
            <a:off x="662710" y="1690688"/>
            <a:ext cx="8148782" cy="4756294"/>
          </a:xfrm>
        </p:spPr>
        <p:txBody>
          <a:bodyPr/>
          <a:lstStyle/>
          <a:p>
            <a:r>
              <a:rPr lang="en-US" dirty="0" smtClean="0"/>
              <a:t>Ensure that you have coverage during June and July, and that you have a plan to transition from current systems to Alma/Primo.</a:t>
            </a:r>
          </a:p>
          <a:p>
            <a:r>
              <a:rPr lang="en-US" dirty="0" smtClean="0"/>
              <a:t>If someone will be out, campuses must find someone to fill in or serve as backup, and communicate that information to the Project Team.</a:t>
            </a:r>
          </a:p>
          <a:p>
            <a:r>
              <a:rPr lang="en-US" dirty="0" smtClean="0"/>
              <a:t>If we get no response or your campus doesn’t participate, you will be deemed ready to go-live, and Project Team will not perform work on your behalf.</a:t>
            </a:r>
            <a:endParaRPr lang="en-US" dirty="0"/>
          </a:p>
        </p:txBody>
      </p:sp>
      <p:pic>
        <p:nvPicPr>
          <p:cNvPr id="12290" name="Picture 2" descr="https://static.thenounproject.com/png/611995-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99575" y="2974109"/>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56517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Aleph Availability</a:t>
            </a:r>
            <a:endParaRPr lang="en-US" dirty="0"/>
          </a:p>
        </p:txBody>
      </p:sp>
      <p:sp>
        <p:nvSpPr>
          <p:cNvPr id="3" name="Content Placeholder 2"/>
          <p:cNvSpPr>
            <a:spLocks noGrp="1"/>
          </p:cNvSpPr>
          <p:nvPr>
            <p:ph idx="1"/>
          </p:nvPr>
        </p:nvSpPr>
        <p:spPr/>
        <p:txBody>
          <a:bodyPr/>
          <a:lstStyle/>
          <a:p>
            <a:r>
              <a:rPr lang="en-US" dirty="0" smtClean="0"/>
              <a:t>Aleph available for 6 weeks after go-live for Shared Server campuses. </a:t>
            </a:r>
          </a:p>
          <a:p>
            <a:r>
              <a:rPr lang="en-US" dirty="0" smtClean="0"/>
              <a:t>University Centers have 3-month additional use for license, and would need to review their hosting agreement for period of use.</a:t>
            </a:r>
          </a:p>
          <a:p>
            <a:r>
              <a:rPr lang="en-US" dirty="0" smtClean="0"/>
              <a:t>For Shared Servers, OPAC will not have patron empowerment features at dates defined in the group’s cutover plan.</a:t>
            </a:r>
          </a:p>
          <a:p>
            <a:r>
              <a:rPr lang="en-US" dirty="0" smtClean="0"/>
              <a:t>Campuses should realize that, after the tech. services and circulation freeze, any work in Aleph will not migrate, and would be wasted effort.  No support for migrating/reconciling any activities done in Aleph after tech. services/circ. freeze will be provided.  Offline Circulation will be performed in Alma.</a:t>
            </a:r>
            <a:endParaRPr lang="en-US" dirty="0"/>
          </a:p>
        </p:txBody>
      </p:sp>
    </p:spTree>
    <p:extLst>
      <p:ext uri="{BB962C8B-B14F-4D97-AF65-F5344CB8AC3E}">
        <p14:creationId xmlns:p14="http://schemas.microsoft.com/office/powerpoint/2010/main" val="23801364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Proquest</a:t>
            </a:r>
            <a:r>
              <a:rPr lang="en-US" dirty="0" smtClean="0"/>
              <a:t> Umbrella Products</a:t>
            </a:r>
            <a:endParaRPr lang="en-US" dirty="0"/>
          </a:p>
        </p:txBody>
      </p:sp>
      <p:sp>
        <p:nvSpPr>
          <p:cNvPr id="3" name="Content Placeholder 2"/>
          <p:cNvSpPr>
            <a:spLocks noGrp="1"/>
          </p:cNvSpPr>
          <p:nvPr>
            <p:ph idx="1"/>
          </p:nvPr>
        </p:nvSpPr>
        <p:spPr>
          <a:xfrm>
            <a:off x="838200" y="1825624"/>
            <a:ext cx="4409303" cy="4871737"/>
          </a:xfrm>
        </p:spPr>
        <p:txBody>
          <a:bodyPr/>
          <a:lstStyle/>
          <a:p>
            <a:r>
              <a:rPr lang="en-US" dirty="0" smtClean="0"/>
              <a:t>ExLibris contract includes 3-Month cost free availability of the following </a:t>
            </a:r>
            <a:r>
              <a:rPr lang="en-US" dirty="0" err="1" smtClean="0"/>
              <a:t>Proquest</a:t>
            </a:r>
            <a:r>
              <a:rPr lang="en-US" dirty="0" smtClean="0"/>
              <a:t> products: </a:t>
            </a:r>
          </a:p>
          <a:p>
            <a:pPr lvl="1"/>
            <a:r>
              <a:rPr lang="en-US" dirty="0" smtClean="0"/>
              <a:t>360 Link</a:t>
            </a:r>
          </a:p>
          <a:p>
            <a:pPr lvl="1"/>
            <a:r>
              <a:rPr lang="en-US" dirty="0" smtClean="0"/>
              <a:t>Summon</a:t>
            </a:r>
          </a:p>
          <a:p>
            <a:r>
              <a:rPr lang="en-US" dirty="0" smtClean="0"/>
              <a:t>See p.43 of Master Agreement.</a:t>
            </a:r>
          </a:p>
          <a:p>
            <a:r>
              <a:rPr lang="en-US" dirty="0" smtClean="0"/>
              <a:t>Replaced software/services defined in Annex A</a:t>
            </a:r>
          </a:p>
          <a:p>
            <a:pPr marL="457200" lvl="1" indent="0">
              <a:buNone/>
            </a:pPr>
            <a:endParaRPr lang="en-US" dirty="0"/>
          </a:p>
        </p:txBody>
      </p:sp>
      <p:pic>
        <p:nvPicPr>
          <p:cNvPr id="4" name="Picture 3"/>
          <p:cNvPicPr/>
          <p:nvPr/>
        </p:nvPicPr>
        <p:blipFill>
          <a:blip r:embed="rId2"/>
          <a:stretch>
            <a:fillRect/>
          </a:stretch>
        </p:blipFill>
        <p:spPr>
          <a:xfrm>
            <a:off x="5939482" y="2001795"/>
            <a:ext cx="5058032" cy="3906665"/>
          </a:xfrm>
          <a:prstGeom prst="rect">
            <a:avLst/>
          </a:prstGeom>
        </p:spPr>
      </p:pic>
    </p:spTree>
    <p:extLst>
      <p:ext uri="{BB962C8B-B14F-4D97-AF65-F5344CB8AC3E}">
        <p14:creationId xmlns:p14="http://schemas.microsoft.com/office/powerpoint/2010/main" val="38554974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EDS and Holdings Management Availability</a:t>
            </a:r>
            <a:endParaRPr lang="en-US" dirty="0"/>
          </a:p>
        </p:txBody>
      </p:sp>
      <p:sp>
        <p:nvSpPr>
          <p:cNvPr id="3" name="Content Placeholder 2"/>
          <p:cNvSpPr>
            <a:spLocks noGrp="1"/>
          </p:cNvSpPr>
          <p:nvPr>
            <p:ph idx="1"/>
          </p:nvPr>
        </p:nvSpPr>
        <p:spPr/>
        <p:txBody>
          <a:bodyPr/>
          <a:lstStyle/>
          <a:p>
            <a:r>
              <a:rPr lang="en-US" dirty="0" smtClean="0"/>
              <a:t>EDS and Holdings Management/Full Text Finder available until end of September 2019.</a:t>
            </a:r>
          </a:p>
          <a:p>
            <a:r>
              <a:rPr lang="en-US" dirty="0" smtClean="0"/>
              <a:t>Extension to contract for 15 months (which included an additional 3 months past contract) approved by SLC board on 2/1: see Board minutes online:</a:t>
            </a:r>
          </a:p>
          <a:p>
            <a:pPr lvl="1"/>
            <a:r>
              <a:rPr lang="en-US" dirty="0">
                <a:hlinkClick r:id="rId2"/>
              </a:rPr>
              <a:t>https://</a:t>
            </a:r>
            <a:r>
              <a:rPr lang="en-US" dirty="0" smtClean="0">
                <a:hlinkClick r:id="rId2"/>
              </a:rPr>
              <a:t>slcny.libguides.com/ld.php?content_id=40927577</a:t>
            </a:r>
            <a:endParaRPr lang="en-US" dirty="0" smtClean="0"/>
          </a:p>
          <a:p>
            <a:r>
              <a:rPr lang="en-US" dirty="0" smtClean="0"/>
              <a:t>Please review how you’ll transition from Aleph/EDS to Primo VE and the timeline to make sure you’re aware of how you’ll need to message to your campus stakeholders.</a:t>
            </a:r>
            <a:endParaRPr lang="en-US" dirty="0"/>
          </a:p>
        </p:txBody>
      </p:sp>
    </p:spTree>
    <p:extLst>
      <p:ext uri="{BB962C8B-B14F-4D97-AF65-F5344CB8AC3E}">
        <p14:creationId xmlns:p14="http://schemas.microsoft.com/office/powerpoint/2010/main" val="25396128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Would I Want to Keep Using EDS, 360 or Summon After Go-Live?</a:t>
            </a:r>
            <a:endParaRPr lang="en-US" dirty="0"/>
          </a:p>
        </p:txBody>
      </p:sp>
      <p:sp>
        <p:nvSpPr>
          <p:cNvPr id="3" name="Content Placeholder 2"/>
          <p:cNvSpPr>
            <a:spLocks noGrp="1"/>
          </p:cNvSpPr>
          <p:nvPr>
            <p:ph idx="1"/>
          </p:nvPr>
        </p:nvSpPr>
        <p:spPr/>
        <p:txBody>
          <a:bodyPr/>
          <a:lstStyle/>
          <a:p>
            <a:r>
              <a:rPr lang="en-US" dirty="0" smtClean="0"/>
              <a:t>To reduce any disruptions to users, should test Alma/Primo before swapping out systems everywhere.</a:t>
            </a:r>
          </a:p>
          <a:p>
            <a:r>
              <a:rPr lang="en-US" dirty="0" smtClean="0"/>
              <a:t>It may take some time to replace links, link resolver information, and other settings in related systems.  </a:t>
            </a:r>
          </a:p>
          <a:p>
            <a:pPr lvl="1"/>
            <a:r>
              <a:rPr lang="en-US" dirty="0" smtClean="0"/>
              <a:t>If you don’t want links to fail, plan to transition from current systems to new system over the course of a few weeks after go-live.</a:t>
            </a:r>
            <a:endParaRPr lang="en-US" dirty="0"/>
          </a:p>
        </p:txBody>
      </p:sp>
    </p:spTree>
    <p:extLst>
      <p:ext uri="{BB962C8B-B14F-4D97-AF65-F5344CB8AC3E}">
        <p14:creationId xmlns:p14="http://schemas.microsoft.com/office/powerpoint/2010/main" val="2817639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Cutover and Go-Live Plan</a:t>
            </a:r>
            <a:endParaRPr lang="en-US" dirty="0"/>
          </a:p>
        </p:txBody>
      </p:sp>
      <p:sp>
        <p:nvSpPr>
          <p:cNvPr id="3" name="Content Placeholder 2"/>
          <p:cNvSpPr>
            <a:spLocks noGrp="1"/>
          </p:cNvSpPr>
          <p:nvPr>
            <p:ph idx="1"/>
          </p:nvPr>
        </p:nvSpPr>
        <p:spPr/>
        <p:txBody>
          <a:bodyPr>
            <a:normAutofit lnSpcReduction="10000"/>
          </a:bodyPr>
          <a:lstStyle/>
          <a:p>
            <a:r>
              <a:rPr lang="en-US" dirty="0" smtClean="0"/>
              <a:t>SUNY’s cutover and go-live process will begin the last week of May, and end the first week of July 2019.</a:t>
            </a:r>
          </a:p>
          <a:p>
            <a:r>
              <a:rPr lang="en-US" dirty="0" smtClean="0"/>
              <a:t>University Centers will go-live in two groups that will last two weeks each.</a:t>
            </a:r>
          </a:p>
          <a:p>
            <a:r>
              <a:rPr lang="en-US" dirty="0" smtClean="0"/>
              <a:t>All others will go-live in four groups that will last </a:t>
            </a:r>
            <a:r>
              <a:rPr lang="en-US" dirty="0" smtClean="0"/>
              <a:t>10-13 days each</a:t>
            </a:r>
            <a:r>
              <a:rPr lang="en-US" dirty="0" smtClean="0"/>
              <a:t>.</a:t>
            </a:r>
          </a:p>
          <a:p>
            <a:r>
              <a:rPr lang="en-US" dirty="0" smtClean="0"/>
              <a:t>Only University Centers will have fulfillment gap loads; all others will use Alma’s offline circulation during go-live </a:t>
            </a:r>
            <a:r>
              <a:rPr lang="en-US" dirty="0" smtClean="0"/>
              <a:t>period, unless a gap load is specifically requested.</a:t>
            </a:r>
            <a:endParaRPr lang="en-US" dirty="0" smtClean="0"/>
          </a:p>
          <a:p>
            <a:r>
              <a:rPr lang="en-US" dirty="0" smtClean="0"/>
              <a:t>Current Alma environments will be copied to implementation server on May 26</a:t>
            </a:r>
            <a:r>
              <a:rPr lang="en-US" baseline="30000" dirty="0" smtClean="0"/>
              <a:t>th</a:t>
            </a:r>
            <a:r>
              <a:rPr lang="en-US" dirty="0" smtClean="0"/>
              <a:t>.</a:t>
            </a:r>
            <a:endParaRPr lang="en-US" dirty="0"/>
          </a:p>
        </p:txBody>
      </p:sp>
    </p:spTree>
    <p:extLst>
      <p:ext uri="{BB962C8B-B14F-4D97-AF65-F5344CB8AC3E}">
        <p14:creationId xmlns:p14="http://schemas.microsoft.com/office/powerpoint/2010/main" val="17228845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9182"/>
            <a:ext cx="10515600" cy="1325563"/>
          </a:xfrm>
        </p:spPr>
        <p:txBody>
          <a:bodyPr/>
          <a:lstStyle/>
          <a:p>
            <a:r>
              <a:rPr lang="en-US" dirty="0" smtClean="0"/>
              <a:t>When will the last Discovery (EDS/Summon) Exports happen from Aleph?</a:t>
            </a:r>
            <a:endParaRPr lang="en-US" dirty="0"/>
          </a:p>
        </p:txBody>
      </p:sp>
      <p:sp>
        <p:nvSpPr>
          <p:cNvPr id="3" name="Content Placeholder 2"/>
          <p:cNvSpPr>
            <a:spLocks noGrp="1"/>
          </p:cNvSpPr>
          <p:nvPr>
            <p:ph idx="1"/>
          </p:nvPr>
        </p:nvSpPr>
        <p:spPr>
          <a:xfrm>
            <a:off x="838200" y="1917065"/>
            <a:ext cx="10515600" cy="4351338"/>
          </a:xfrm>
        </p:spPr>
        <p:txBody>
          <a:bodyPr/>
          <a:lstStyle/>
          <a:p>
            <a:r>
              <a:rPr lang="en-US" dirty="0"/>
              <a:t>May 31 – Group 1</a:t>
            </a:r>
          </a:p>
          <a:p>
            <a:r>
              <a:rPr lang="en-US" dirty="0"/>
              <a:t>June 7 – Group 2</a:t>
            </a:r>
          </a:p>
          <a:p>
            <a:r>
              <a:rPr lang="en-US" dirty="0"/>
              <a:t>June 14 – Group 3</a:t>
            </a:r>
          </a:p>
          <a:p>
            <a:r>
              <a:rPr lang="en-US" dirty="0"/>
              <a:t>June 21 – Group 4 </a:t>
            </a:r>
          </a:p>
          <a:p>
            <a:pPr marL="0" indent="0">
              <a:buNone/>
            </a:pPr>
            <a:endParaRPr lang="en-US" dirty="0" smtClean="0"/>
          </a:p>
          <a:p>
            <a:pPr marL="0" indent="0">
              <a:buNone/>
            </a:pPr>
            <a:r>
              <a:rPr lang="en-US" dirty="0" smtClean="0"/>
              <a:t>For any resources that had custom catalogs, and are not available to activate via the CZ, campuses will want to determine how they are going to manage in Alma/Primo.</a:t>
            </a:r>
          </a:p>
          <a:p>
            <a:pPr marL="0" indent="0">
              <a:buNone/>
            </a:pPr>
            <a:endParaRPr lang="en-US" dirty="0"/>
          </a:p>
        </p:txBody>
      </p:sp>
    </p:spTree>
    <p:extLst>
      <p:ext uri="{BB962C8B-B14F-4D97-AF65-F5344CB8AC3E}">
        <p14:creationId xmlns:p14="http://schemas.microsoft.com/office/powerpoint/2010/main" val="34151566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SUNY Staffing Planned to Be In Place During Cutover and Go-Live</a:t>
            </a:r>
            <a:endParaRPr lang="en-US" dirty="0"/>
          </a:p>
        </p:txBody>
      </p:sp>
      <p:sp>
        <p:nvSpPr>
          <p:cNvPr id="3" name="Content Placeholder 2"/>
          <p:cNvSpPr>
            <a:spLocks noGrp="1"/>
          </p:cNvSpPr>
          <p:nvPr>
            <p:ph idx="1"/>
          </p:nvPr>
        </p:nvSpPr>
        <p:spPr>
          <a:xfrm>
            <a:off x="838200" y="1825624"/>
            <a:ext cx="8407400" cy="4418157"/>
          </a:xfrm>
        </p:spPr>
        <p:txBody>
          <a:bodyPr>
            <a:normAutofit fontScale="92500"/>
          </a:bodyPr>
          <a:lstStyle/>
          <a:p>
            <a:r>
              <a:rPr lang="en-US" dirty="0" smtClean="0"/>
              <a:t>At Cutover and Go-Live:</a:t>
            </a:r>
          </a:p>
          <a:p>
            <a:pPr lvl="1"/>
            <a:r>
              <a:rPr lang="en-US" dirty="0" smtClean="0"/>
              <a:t>Kristy  in role of Implementation Project Manager: FT</a:t>
            </a:r>
          </a:p>
          <a:p>
            <a:pPr lvl="1"/>
            <a:r>
              <a:rPr lang="en-US" dirty="0" smtClean="0"/>
              <a:t>Heidi in role of Implementation Project Manager: .5 Time</a:t>
            </a:r>
          </a:p>
          <a:p>
            <a:pPr lvl="1"/>
            <a:r>
              <a:rPr lang="en-US" dirty="0" smtClean="0"/>
              <a:t>Gail in role of Alma Sr. Support Specialist: FT</a:t>
            </a:r>
          </a:p>
          <a:p>
            <a:pPr lvl="1"/>
            <a:r>
              <a:rPr lang="en-US" dirty="0" smtClean="0"/>
              <a:t>Shannon in role of Shared LSP Director: FT</a:t>
            </a:r>
          </a:p>
          <a:p>
            <a:pPr lvl="1"/>
            <a:r>
              <a:rPr lang="en-US" dirty="0" smtClean="0"/>
              <a:t>Bill in role of Implementation Project Support: .2 Time</a:t>
            </a:r>
          </a:p>
          <a:p>
            <a:pPr lvl="1"/>
            <a:r>
              <a:rPr lang="en-US" dirty="0" smtClean="0"/>
              <a:t>TBD Training Support: .2 Time</a:t>
            </a:r>
          </a:p>
          <a:p>
            <a:pPr lvl="1"/>
            <a:r>
              <a:rPr lang="en-US" dirty="0" smtClean="0"/>
              <a:t>NZ Manager anticipated hire date May 2019: FT</a:t>
            </a:r>
          </a:p>
          <a:p>
            <a:pPr lvl="1"/>
            <a:r>
              <a:rPr lang="en-US" dirty="0" smtClean="0"/>
              <a:t>Resource Sharing Program Mgr. anticipated hire date: April-May 2019: FT</a:t>
            </a:r>
          </a:p>
          <a:p>
            <a:pPr lvl="1"/>
            <a:r>
              <a:rPr lang="en-US" dirty="0" smtClean="0"/>
              <a:t>OLIS support: .75 FTE (Maureen and Natalie)</a:t>
            </a:r>
          </a:p>
          <a:p>
            <a:pPr lvl="1"/>
            <a:r>
              <a:rPr lang="en-US" dirty="0" smtClean="0"/>
              <a:t>2-3 Release Time Staff for Implementation Support: .4 FTE Total</a:t>
            </a:r>
          </a:p>
          <a:p>
            <a:pPr marL="457200" lvl="1" indent="0">
              <a:buNone/>
            </a:pPr>
            <a:endParaRPr lang="en-US" dirty="0"/>
          </a:p>
        </p:txBody>
      </p:sp>
      <p:sp>
        <p:nvSpPr>
          <p:cNvPr id="4" name="TextBox 3"/>
          <p:cNvSpPr txBox="1"/>
          <p:nvPr/>
        </p:nvSpPr>
        <p:spPr>
          <a:xfrm>
            <a:off x="9328727" y="2244436"/>
            <a:ext cx="2493818" cy="2215991"/>
          </a:xfrm>
          <a:prstGeom prst="rect">
            <a:avLst/>
          </a:prstGeom>
          <a:noFill/>
        </p:spPr>
        <p:txBody>
          <a:bodyPr wrap="square" rtlCol="0">
            <a:spAutoFit/>
          </a:bodyPr>
          <a:lstStyle/>
          <a:p>
            <a:r>
              <a:rPr lang="en-US" sz="4000" dirty="0" smtClean="0"/>
              <a:t>7 FTE </a:t>
            </a:r>
          </a:p>
          <a:p>
            <a:r>
              <a:rPr lang="en-US" sz="4000" dirty="0" smtClean="0"/>
              <a:t>and 13 individuals</a:t>
            </a:r>
            <a:r>
              <a:rPr lang="en-US" dirty="0" smtClean="0"/>
              <a:t>, all funded by OLIS</a:t>
            </a:r>
            <a:endParaRPr lang="en-US" dirty="0"/>
          </a:p>
        </p:txBody>
      </p:sp>
    </p:spTree>
    <p:extLst>
      <p:ext uri="{BB962C8B-B14F-4D97-AF65-F5344CB8AC3E}">
        <p14:creationId xmlns:p14="http://schemas.microsoft.com/office/powerpoint/2010/main" val="23090755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SUNY Staffing After Go-Live Through 2020</a:t>
            </a:r>
            <a:endParaRPr lang="en-US" dirty="0"/>
          </a:p>
        </p:txBody>
      </p:sp>
      <p:sp>
        <p:nvSpPr>
          <p:cNvPr id="3" name="Content Placeholder 2"/>
          <p:cNvSpPr>
            <a:spLocks noGrp="1"/>
          </p:cNvSpPr>
          <p:nvPr>
            <p:ph idx="1"/>
          </p:nvPr>
        </p:nvSpPr>
        <p:spPr>
          <a:xfrm>
            <a:off x="838200" y="1825625"/>
            <a:ext cx="7003473" cy="4279612"/>
          </a:xfrm>
        </p:spPr>
        <p:txBody>
          <a:bodyPr>
            <a:normAutofit fontScale="92500"/>
          </a:bodyPr>
          <a:lstStyle/>
          <a:p>
            <a:pPr lvl="1"/>
            <a:r>
              <a:rPr lang="en-US" dirty="0"/>
              <a:t>Kristy Implementation Project Manager: </a:t>
            </a:r>
            <a:r>
              <a:rPr lang="en-US" dirty="0" smtClean="0"/>
              <a:t>FT until 1/2020</a:t>
            </a:r>
            <a:endParaRPr lang="en-US" dirty="0"/>
          </a:p>
          <a:p>
            <a:pPr lvl="1"/>
            <a:r>
              <a:rPr lang="en-US" dirty="0" smtClean="0"/>
              <a:t>Gail </a:t>
            </a:r>
            <a:r>
              <a:rPr lang="en-US" dirty="0"/>
              <a:t>in role of Alma Sr. Support Specialist: FT</a:t>
            </a:r>
          </a:p>
          <a:p>
            <a:pPr lvl="1"/>
            <a:r>
              <a:rPr lang="en-US" dirty="0"/>
              <a:t>Shannon in role of Shared LSP Director: FT</a:t>
            </a:r>
          </a:p>
          <a:p>
            <a:pPr lvl="1"/>
            <a:r>
              <a:rPr lang="en-US" dirty="0"/>
              <a:t>Bill in role of Implementation Project Support: .2 Time</a:t>
            </a:r>
          </a:p>
          <a:p>
            <a:pPr lvl="1"/>
            <a:r>
              <a:rPr lang="en-US" dirty="0"/>
              <a:t>TBD Training Support: </a:t>
            </a:r>
            <a:r>
              <a:rPr lang="en-US" dirty="0" smtClean="0"/>
              <a:t>.15 </a:t>
            </a:r>
            <a:r>
              <a:rPr lang="en-US" dirty="0"/>
              <a:t>Time</a:t>
            </a:r>
          </a:p>
          <a:p>
            <a:pPr lvl="1"/>
            <a:r>
              <a:rPr lang="en-US" dirty="0"/>
              <a:t>NZ </a:t>
            </a:r>
            <a:r>
              <a:rPr lang="en-US" dirty="0" smtClean="0"/>
              <a:t>Manager</a:t>
            </a:r>
            <a:endParaRPr lang="en-US" dirty="0"/>
          </a:p>
          <a:p>
            <a:pPr lvl="1"/>
            <a:r>
              <a:rPr lang="en-US" dirty="0"/>
              <a:t>Resource Sharing Program Mgr</a:t>
            </a:r>
            <a:r>
              <a:rPr lang="en-US" dirty="0" smtClean="0"/>
              <a:t>.</a:t>
            </a:r>
          </a:p>
          <a:p>
            <a:pPr lvl="1"/>
            <a:r>
              <a:rPr lang="en-US" dirty="0" smtClean="0"/>
              <a:t>Discovery and Resource Management Program Mgr.</a:t>
            </a:r>
          </a:p>
          <a:p>
            <a:pPr lvl="1"/>
            <a:r>
              <a:rPr lang="en-US" dirty="0" smtClean="0"/>
              <a:t>E-Resources Program Mgr.</a:t>
            </a:r>
          </a:p>
          <a:p>
            <a:pPr lvl="1"/>
            <a:r>
              <a:rPr lang="en-US" dirty="0" smtClean="0"/>
              <a:t>1-2 Alma/Primo Support Specialists</a:t>
            </a:r>
          </a:p>
          <a:p>
            <a:pPr lvl="1"/>
            <a:endParaRPr lang="en-US" dirty="0" smtClean="0"/>
          </a:p>
          <a:p>
            <a:pPr lvl="1"/>
            <a:endParaRPr lang="en-US" dirty="0"/>
          </a:p>
          <a:p>
            <a:endParaRPr lang="en-US" dirty="0"/>
          </a:p>
        </p:txBody>
      </p:sp>
      <p:sp>
        <p:nvSpPr>
          <p:cNvPr id="4" name="TextBox 3"/>
          <p:cNvSpPr txBox="1"/>
          <p:nvPr/>
        </p:nvSpPr>
        <p:spPr>
          <a:xfrm>
            <a:off x="8829965" y="1734810"/>
            <a:ext cx="2142836" cy="4370427"/>
          </a:xfrm>
          <a:prstGeom prst="rect">
            <a:avLst/>
          </a:prstGeom>
          <a:noFill/>
        </p:spPr>
        <p:txBody>
          <a:bodyPr wrap="square" rtlCol="0">
            <a:spAutoFit/>
          </a:bodyPr>
          <a:lstStyle/>
          <a:p>
            <a:r>
              <a:rPr lang="en-US" sz="6600" dirty="0" smtClean="0"/>
              <a:t>8 Total FTE </a:t>
            </a:r>
          </a:p>
          <a:p>
            <a:r>
              <a:rPr lang="en-US" sz="4000" dirty="0" smtClean="0"/>
              <a:t>in Place by 2020</a:t>
            </a:r>
            <a:endParaRPr lang="en-US" sz="4000" dirty="0"/>
          </a:p>
        </p:txBody>
      </p:sp>
    </p:spTree>
    <p:extLst>
      <p:ext uri="{BB962C8B-B14F-4D97-AF65-F5344CB8AC3E}">
        <p14:creationId xmlns:p14="http://schemas.microsoft.com/office/powerpoint/2010/main" val="27711204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Coming Up in the Project</a:t>
            </a:r>
            <a:endParaRPr lang="en-US" dirty="0"/>
          </a:p>
        </p:txBody>
      </p:sp>
      <p:sp>
        <p:nvSpPr>
          <p:cNvPr id="3" name="Content Placeholder 2"/>
          <p:cNvSpPr>
            <a:spLocks noGrp="1"/>
          </p:cNvSpPr>
          <p:nvPr>
            <p:ph idx="1"/>
          </p:nvPr>
        </p:nvSpPr>
        <p:spPr>
          <a:xfrm>
            <a:off x="838200" y="1825624"/>
            <a:ext cx="8324273" cy="4815321"/>
          </a:xfrm>
        </p:spPr>
        <p:txBody>
          <a:bodyPr/>
          <a:lstStyle/>
          <a:p>
            <a:r>
              <a:rPr lang="en-US" dirty="0" smtClean="0"/>
              <a:t>For Guided Path: we’re making e-resource migration consultation appointments beginning now until the end of January.</a:t>
            </a:r>
          </a:p>
          <a:p>
            <a:pPr lvl="1"/>
            <a:r>
              <a:rPr lang="en-US" dirty="0" smtClean="0"/>
              <a:t>Consultations needed to approach P2E  and Link Resolver Activation Forms/360 Link Strategy.</a:t>
            </a:r>
          </a:p>
          <a:p>
            <a:r>
              <a:rPr lang="en-US" dirty="0" smtClean="0"/>
              <a:t>Banner Integration planned for first quarter of 2019; specific dates to be determined.</a:t>
            </a:r>
          </a:p>
          <a:p>
            <a:r>
              <a:rPr lang="en-US" dirty="0" smtClean="0"/>
              <a:t>Resource Sharing configuration will begin rolling out more broadly in February 2019.</a:t>
            </a:r>
          </a:p>
          <a:p>
            <a:r>
              <a:rPr lang="en-US" dirty="0" smtClean="0"/>
              <a:t>Need to plan for Primo Certification in the near future.</a:t>
            </a:r>
          </a:p>
          <a:p>
            <a:pPr marL="0" indent="0">
              <a:buNone/>
            </a:pPr>
            <a:endParaRPr lang="en-US" dirty="0"/>
          </a:p>
        </p:txBody>
      </p:sp>
      <p:pic>
        <p:nvPicPr>
          <p:cNvPr id="2050" name="Picture 2" descr="https://static.thenounproject.com/png/114886-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53393" y="3001818"/>
            <a:ext cx="2209800"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79941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491" y="84426"/>
            <a:ext cx="10515600" cy="1325563"/>
          </a:xfrm>
        </p:spPr>
        <p:txBody>
          <a:bodyPr/>
          <a:lstStyle/>
          <a:p>
            <a:r>
              <a:rPr lang="en-US" dirty="0" smtClean="0"/>
              <a:t>Alma Health Checklist</a:t>
            </a:r>
            <a:endParaRPr lang="en-US" dirty="0"/>
          </a:p>
        </p:txBody>
      </p:sp>
      <p:sp>
        <p:nvSpPr>
          <p:cNvPr id="4" name="Content Placeholder 3"/>
          <p:cNvSpPr>
            <a:spLocks noGrp="1"/>
          </p:cNvSpPr>
          <p:nvPr>
            <p:ph sz="half" idx="1"/>
          </p:nvPr>
        </p:nvSpPr>
        <p:spPr>
          <a:xfrm>
            <a:off x="838200" y="1409989"/>
            <a:ext cx="5181600" cy="4351338"/>
          </a:xfrm>
        </p:spPr>
        <p:txBody>
          <a:bodyPr>
            <a:normAutofit fontScale="92500" lnSpcReduction="20000"/>
          </a:bodyPr>
          <a:lstStyle/>
          <a:p>
            <a:r>
              <a:rPr lang="en-US" dirty="0" smtClean="0"/>
              <a:t>Use this as a guide to determine where you’re at with understanding Alma/Primo at your institution.</a:t>
            </a:r>
          </a:p>
          <a:p>
            <a:r>
              <a:rPr lang="en-US" dirty="0" smtClean="0"/>
              <a:t>We should be further in recommended set up for some of the resource management areas early in 2019.</a:t>
            </a:r>
          </a:p>
          <a:p>
            <a:r>
              <a:rPr lang="en-US" dirty="0" smtClean="0"/>
              <a:t>Assistance with acquisitions </a:t>
            </a:r>
            <a:r>
              <a:rPr lang="en-US" dirty="0" err="1" smtClean="0"/>
              <a:t>config</a:t>
            </a:r>
            <a:r>
              <a:rPr lang="en-US" dirty="0" smtClean="0"/>
              <a:t>. and training coming in 2019 as well.</a:t>
            </a:r>
          </a:p>
          <a:p>
            <a:r>
              <a:rPr lang="en-US" dirty="0" smtClean="0"/>
              <a:t>Will need to fill out again before go-live.</a:t>
            </a:r>
            <a:endParaRPr lang="en-US" dirty="0"/>
          </a:p>
        </p:txBody>
      </p:sp>
      <p:pic>
        <p:nvPicPr>
          <p:cNvPr id="6" name="Content Placeholder 5" descr="Screen Clipping"/>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1690688"/>
            <a:ext cx="5181600" cy="3108960"/>
          </a:xfrm>
        </p:spPr>
      </p:pic>
      <p:sp>
        <p:nvSpPr>
          <p:cNvPr id="7" name="TextBox 6"/>
          <p:cNvSpPr txBox="1"/>
          <p:nvPr/>
        </p:nvSpPr>
        <p:spPr>
          <a:xfrm>
            <a:off x="6446982" y="5394036"/>
            <a:ext cx="4747491" cy="369332"/>
          </a:xfrm>
          <a:prstGeom prst="rect">
            <a:avLst/>
          </a:prstGeom>
          <a:noFill/>
        </p:spPr>
        <p:txBody>
          <a:bodyPr wrap="square" rtlCol="0">
            <a:spAutoFit/>
          </a:bodyPr>
          <a:lstStyle/>
          <a:p>
            <a:r>
              <a:rPr lang="en-US" u="sng" dirty="0">
                <a:hlinkClick r:id="rId3"/>
              </a:rPr>
              <a:t>https://slcny.libguides.com/healthchecklist</a:t>
            </a:r>
            <a:endParaRPr lang="en-US" dirty="0"/>
          </a:p>
        </p:txBody>
      </p:sp>
    </p:spTree>
    <p:extLst>
      <p:ext uri="{BB962C8B-B14F-4D97-AF65-F5344CB8AC3E}">
        <p14:creationId xmlns:p14="http://schemas.microsoft.com/office/powerpoint/2010/main" val="23090695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Reminders</a:t>
            </a:r>
            <a:endParaRPr lang="en-US" dirty="0"/>
          </a:p>
        </p:txBody>
      </p:sp>
      <p:sp>
        <p:nvSpPr>
          <p:cNvPr id="3" name="Content Placeholder 2"/>
          <p:cNvSpPr>
            <a:spLocks noGrp="1"/>
          </p:cNvSpPr>
          <p:nvPr>
            <p:ph sz="half" idx="1"/>
          </p:nvPr>
        </p:nvSpPr>
        <p:spPr/>
        <p:txBody>
          <a:bodyPr/>
          <a:lstStyle/>
          <a:p>
            <a:r>
              <a:rPr lang="en-US" dirty="0" smtClean="0"/>
              <a:t>Reminder of Deadlines:</a:t>
            </a:r>
          </a:p>
          <a:p>
            <a:pPr lvl="1"/>
            <a:r>
              <a:rPr lang="en-US" dirty="0" smtClean="0"/>
              <a:t>January 9</a:t>
            </a:r>
            <a:r>
              <a:rPr lang="en-US" baseline="30000" dirty="0" smtClean="0"/>
              <a:t>th</a:t>
            </a:r>
            <a:r>
              <a:rPr lang="en-US" dirty="0" smtClean="0"/>
              <a:t> Request for change in grouping.</a:t>
            </a:r>
          </a:p>
          <a:p>
            <a:pPr lvl="1"/>
            <a:r>
              <a:rPr lang="en-US" dirty="0" smtClean="0"/>
              <a:t>January 11</a:t>
            </a:r>
            <a:r>
              <a:rPr lang="en-US" baseline="30000" dirty="0" smtClean="0"/>
              <a:t>th</a:t>
            </a:r>
            <a:r>
              <a:rPr lang="en-US" dirty="0"/>
              <a:t> </a:t>
            </a:r>
            <a:r>
              <a:rPr lang="en-US" dirty="0" smtClean="0"/>
              <a:t>Request for Fulfillment Cutover (Gap) Load</a:t>
            </a:r>
          </a:p>
          <a:p>
            <a:pPr lvl="1"/>
            <a:r>
              <a:rPr lang="en-US" dirty="0" smtClean="0"/>
              <a:t>January 25</a:t>
            </a:r>
            <a:r>
              <a:rPr lang="en-US" baseline="30000" dirty="0" smtClean="0"/>
              <a:t>th</a:t>
            </a:r>
            <a:r>
              <a:rPr lang="en-US" dirty="0" smtClean="0"/>
              <a:t> Alma Health Checklist.</a:t>
            </a:r>
            <a:endParaRPr lang="en-US" dirty="0"/>
          </a:p>
        </p:txBody>
      </p:sp>
      <p:pic>
        <p:nvPicPr>
          <p:cNvPr id="15362" name="Picture 2" descr="https://static.thenounproject.com/png/699138-200.pn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493159" y="2731453"/>
            <a:ext cx="2539682" cy="25396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8041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7642945" y="3135405"/>
            <a:ext cx="2790825" cy="1638300"/>
          </a:xfrm>
          <a:prstGeom prst="rect">
            <a:avLst/>
          </a:prstGeom>
        </p:spPr>
      </p:pic>
      <p:sp>
        <p:nvSpPr>
          <p:cNvPr id="2" name="Title 1"/>
          <p:cNvSpPr>
            <a:spLocks noGrp="1"/>
          </p:cNvSpPr>
          <p:nvPr>
            <p:ph type="title"/>
          </p:nvPr>
        </p:nvSpPr>
        <p:spPr/>
        <p:txBody>
          <a:bodyPr/>
          <a:lstStyle/>
          <a:p>
            <a:r>
              <a:rPr lang="en-US" dirty="0" smtClean="0"/>
              <a:t>Alma Freeze</a:t>
            </a:r>
            <a:endParaRPr lang="en-US" dirty="0"/>
          </a:p>
        </p:txBody>
      </p:sp>
      <p:sp>
        <p:nvSpPr>
          <p:cNvPr id="7" name="Content Placeholder 6"/>
          <p:cNvSpPr>
            <a:spLocks noGrp="1"/>
          </p:cNvSpPr>
          <p:nvPr>
            <p:ph sz="half" idx="1"/>
          </p:nvPr>
        </p:nvSpPr>
        <p:spPr/>
        <p:txBody>
          <a:bodyPr/>
          <a:lstStyle/>
          <a:p>
            <a:r>
              <a:rPr lang="en-US" dirty="0" smtClean="0"/>
              <a:t>Alma will be copied on May 26</a:t>
            </a:r>
            <a:r>
              <a:rPr lang="en-US" baseline="30000" dirty="0" smtClean="0"/>
              <a:t>th</a:t>
            </a:r>
            <a:r>
              <a:rPr lang="en-US" dirty="0" smtClean="0"/>
              <a:t>, but will be available after that date for training.</a:t>
            </a:r>
          </a:p>
          <a:p>
            <a:r>
              <a:rPr lang="en-US" dirty="0" smtClean="0"/>
              <a:t>However, no </a:t>
            </a:r>
            <a:r>
              <a:rPr lang="en-US" dirty="0" err="1" smtClean="0"/>
              <a:t>config</a:t>
            </a:r>
            <a:r>
              <a:rPr lang="en-US" dirty="0" smtClean="0"/>
              <a:t>. or other changes made after that date will be reflected in go-live production system.</a:t>
            </a:r>
            <a:endParaRPr lang="en-US" dirty="0"/>
          </a:p>
        </p:txBody>
      </p:sp>
    </p:spTree>
    <p:extLst>
      <p:ext uri="{BB962C8B-B14F-4D97-AF65-F5344CB8AC3E}">
        <p14:creationId xmlns:p14="http://schemas.microsoft.com/office/powerpoint/2010/main" val="454685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the Network Zone	</a:t>
            </a:r>
            <a:endParaRPr lang="en-US" dirty="0"/>
          </a:p>
        </p:txBody>
      </p:sp>
      <p:sp>
        <p:nvSpPr>
          <p:cNvPr id="3" name="Content Placeholder 2"/>
          <p:cNvSpPr>
            <a:spLocks noGrp="1"/>
          </p:cNvSpPr>
          <p:nvPr>
            <p:ph idx="1"/>
          </p:nvPr>
        </p:nvSpPr>
        <p:spPr>
          <a:xfrm>
            <a:off x="838200" y="1825625"/>
            <a:ext cx="7816273" cy="4482811"/>
          </a:xfrm>
        </p:spPr>
        <p:txBody>
          <a:bodyPr/>
          <a:lstStyle/>
          <a:p>
            <a:r>
              <a:rPr lang="en-US" dirty="0" err="1" smtClean="0"/>
              <a:t>Worldcat</a:t>
            </a:r>
            <a:r>
              <a:rPr lang="en-US" dirty="0" smtClean="0"/>
              <a:t> Collection Manager Records will be delivered to ExLibris on May 26</a:t>
            </a:r>
            <a:r>
              <a:rPr lang="en-US" baseline="30000" dirty="0" smtClean="0"/>
              <a:t>th</a:t>
            </a:r>
            <a:r>
              <a:rPr lang="en-US" dirty="0"/>
              <a:t>;</a:t>
            </a:r>
            <a:r>
              <a:rPr lang="en-US" dirty="0" smtClean="0"/>
              <a:t> </a:t>
            </a:r>
            <a:r>
              <a:rPr lang="en-US" dirty="0" smtClean="0">
                <a:solidFill>
                  <a:srgbClr val="FF0000"/>
                </a:solidFill>
              </a:rPr>
              <a:t> </a:t>
            </a:r>
            <a:r>
              <a:rPr lang="en-US" dirty="0" smtClean="0"/>
              <a:t>the query to retrieve records will be submitted at the end of day on May 17th (Friday).</a:t>
            </a:r>
          </a:p>
          <a:p>
            <a:r>
              <a:rPr lang="en-US" dirty="0" smtClean="0"/>
              <a:t>We will employ the same strategy as with test load.</a:t>
            </a:r>
          </a:p>
          <a:p>
            <a:pPr lvl="1"/>
            <a:r>
              <a:rPr lang="en-US" dirty="0" smtClean="0"/>
              <a:t>Using </a:t>
            </a:r>
            <a:r>
              <a:rPr lang="en-US" dirty="0" err="1" smtClean="0"/>
              <a:t>Worldcat</a:t>
            </a:r>
            <a:r>
              <a:rPr lang="en-US" dirty="0" smtClean="0"/>
              <a:t> Master Records as basis of NZ.</a:t>
            </a:r>
          </a:p>
          <a:p>
            <a:pPr lvl="1"/>
            <a:r>
              <a:rPr lang="en-US" dirty="0" smtClean="0"/>
              <a:t>Will include physical resources only.</a:t>
            </a:r>
          </a:p>
          <a:p>
            <a:pPr lvl="1"/>
            <a:r>
              <a:rPr lang="en-US" dirty="0" smtClean="0"/>
              <a:t>Excluding the same fields as we did on the test load:</a:t>
            </a:r>
          </a:p>
          <a:p>
            <a:pPr lvl="2"/>
            <a:r>
              <a:rPr lang="en-US" dirty="0"/>
              <a:t>http://slcny.libanswers.com/faq/239032</a:t>
            </a:r>
            <a:endParaRPr lang="en-US" dirty="0" smtClean="0"/>
          </a:p>
        </p:txBody>
      </p:sp>
      <p:pic>
        <p:nvPicPr>
          <p:cNvPr id="5" name="Picture 4"/>
          <p:cNvPicPr>
            <a:picLocks noChangeAspect="1"/>
          </p:cNvPicPr>
          <p:nvPr/>
        </p:nvPicPr>
        <p:blipFill>
          <a:blip r:embed="rId2"/>
          <a:stretch>
            <a:fillRect/>
          </a:stretch>
        </p:blipFill>
        <p:spPr>
          <a:xfrm>
            <a:off x="9310255" y="2476500"/>
            <a:ext cx="1905000" cy="1905000"/>
          </a:xfrm>
          <a:prstGeom prst="rect">
            <a:avLst/>
          </a:prstGeom>
        </p:spPr>
      </p:pic>
    </p:spTree>
    <p:extLst>
      <p:ext uri="{BB962C8B-B14F-4D97-AF65-F5344CB8AC3E}">
        <p14:creationId xmlns:p14="http://schemas.microsoft.com/office/powerpoint/2010/main" val="865978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Center Groups	</a:t>
            </a:r>
            <a:endParaRPr lang="en-US" dirty="0"/>
          </a:p>
        </p:txBody>
      </p:sp>
      <p:sp>
        <p:nvSpPr>
          <p:cNvPr id="3" name="Content Placeholder 2"/>
          <p:cNvSpPr>
            <a:spLocks noGrp="1"/>
          </p:cNvSpPr>
          <p:nvPr>
            <p:ph idx="1"/>
          </p:nvPr>
        </p:nvSpPr>
        <p:spPr>
          <a:xfrm>
            <a:off x="653472" y="1690688"/>
            <a:ext cx="10515600" cy="4351338"/>
          </a:xfrm>
        </p:spPr>
        <p:txBody>
          <a:bodyPr>
            <a:normAutofit fontScale="92500" lnSpcReduction="10000"/>
          </a:bodyPr>
          <a:lstStyle/>
          <a:p>
            <a:r>
              <a:rPr lang="en-US" dirty="0" smtClean="0"/>
              <a:t>Two groups of two University Centers each. </a:t>
            </a:r>
          </a:p>
          <a:p>
            <a:r>
              <a:rPr lang="en-US" dirty="0" smtClean="0"/>
              <a:t>First group will go through cutover and go-live process in first two weeks of June.</a:t>
            </a:r>
          </a:p>
          <a:p>
            <a:r>
              <a:rPr lang="en-US" dirty="0" smtClean="0"/>
              <a:t>Second group will go through cutover and go-live process in last two weeks of June.</a:t>
            </a:r>
          </a:p>
          <a:p>
            <a:r>
              <a:rPr lang="en-US" dirty="0" smtClean="0"/>
              <a:t>Group 1:</a:t>
            </a:r>
          </a:p>
          <a:p>
            <a:pPr lvl="1"/>
            <a:r>
              <a:rPr lang="en-US" dirty="0" smtClean="0"/>
              <a:t>Binghamton University and Stony Brook University</a:t>
            </a:r>
          </a:p>
          <a:p>
            <a:r>
              <a:rPr lang="en-US" dirty="0" smtClean="0"/>
              <a:t>Group 2:</a:t>
            </a:r>
          </a:p>
          <a:p>
            <a:pPr lvl="1"/>
            <a:r>
              <a:rPr lang="en-US" dirty="0" smtClean="0"/>
              <a:t>University at Buffalo and University at Albany</a:t>
            </a:r>
          </a:p>
          <a:p>
            <a:r>
              <a:rPr lang="en-US" dirty="0" smtClean="0"/>
              <a:t>Will develop plans for each of these groups (i.e. when data is extracted, etc. with campus and </a:t>
            </a:r>
            <a:r>
              <a:rPr lang="en-US" dirty="0" err="1" smtClean="0"/>
              <a:t>ExLibris</a:t>
            </a:r>
            <a:r>
              <a:rPr lang="en-US" dirty="0" smtClean="0"/>
              <a:t>).</a:t>
            </a:r>
          </a:p>
          <a:p>
            <a:endParaRPr lang="en-US" dirty="0"/>
          </a:p>
        </p:txBody>
      </p:sp>
    </p:spTree>
    <p:extLst>
      <p:ext uri="{BB962C8B-B14F-4D97-AF65-F5344CB8AC3E}">
        <p14:creationId xmlns:p14="http://schemas.microsoft.com/office/powerpoint/2010/main" val="4172720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Leading to Cut-Over and Go-Live Plan </a:t>
            </a:r>
            <a:endParaRPr lang="en-US" dirty="0"/>
          </a:p>
        </p:txBody>
      </p:sp>
      <p:sp>
        <p:nvSpPr>
          <p:cNvPr id="3" name="Content Placeholder 2"/>
          <p:cNvSpPr>
            <a:spLocks noGrp="1"/>
          </p:cNvSpPr>
          <p:nvPr>
            <p:ph idx="1"/>
          </p:nvPr>
        </p:nvSpPr>
        <p:spPr/>
        <p:txBody>
          <a:bodyPr/>
          <a:lstStyle/>
          <a:p>
            <a:r>
              <a:rPr lang="en-US" dirty="0" err="1" smtClean="0"/>
              <a:t>ExLibris</a:t>
            </a:r>
            <a:r>
              <a:rPr lang="en-US" dirty="0" smtClean="0"/>
              <a:t> is extracting almost all of SUNY’s data, which we did not contract for, but have thankfully been provided.</a:t>
            </a:r>
          </a:p>
          <a:p>
            <a:r>
              <a:rPr lang="en-US" dirty="0" smtClean="0"/>
              <a:t>Desire to have a shortened technical services freeze, and a limited time using offline circulation.</a:t>
            </a:r>
          </a:p>
          <a:p>
            <a:r>
              <a:rPr lang="en-US" dirty="0" smtClean="0"/>
              <a:t>Grouping by go-live will allow for project team and campuses to learn the process and help others later in the process to go-live smoothly.</a:t>
            </a:r>
          </a:p>
          <a:p>
            <a:pPr marL="0" indent="0">
              <a:buNone/>
            </a:pPr>
            <a:endParaRPr lang="en-US" dirty="0"/>
          </a:p>
        </p:txBody>
      </p:sp>
    </p:spTree>
    <p:extLst>
      <p:ext uri="{BB962C8B-B14F-4D97-AF65-F5344CB8AC3E}">
        <p14:creationId xmlns:p14="http://schemas.microsoft.com/office/powerpoint/2010/main" val="1883737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Grouping Considerations</a:t>
            </a:r>
            <a:endParaRPr lang="en-US" dirty="0"/>
          </a:p>
        </p:txBody>
      </p:sp>
      <p:sp>
        <p:nvSpPr>
          <p:cNvPr id="3" name="Content Placeholder 2"/>
          <p:cNvSpPr>
            <a:spLocks noGrp="1"/>
          </p:cNvSpPr>
          <p:nvPr>
            <p:ph idx="1"/>
          </p:nvPr>
        </p:nvSpPr>
        <p:spPr>
          <a:xfrm>
            <a:off x="838200" y="1825624"/>
            <a:ext cx="8629073" cy="4362739"/>
          </a:xfrm>
        </p:spPr>
        <p:txBody>
          <a:bodyPr/>
          <a:lstStyle/>
          <a:p>
            <a:r>
              <a:rPr lang="en-US" dirty="0" smtClean="0"/>
              <a:t>Groupings </a:t>
            </a:r>
            <a:r>
              <a:rPr lang="en-US" dirty="0" smtClean="0"/>
              <a:t>need to have equal balance between the two Aleph Shared Server Environments.</a:t>
            </a:r>
          </a:p>
          <a:p>
            <a:r>
              <a:rPr lang="en-US" dirty="0" smtClean="0"/>
              <a:t>Balance of large and small bibliographic environments.</a:t>
            </a:r>
          </a:p>
          <a:p>
            <a:r>
              <a:rPr lang="en-US" dirty="0" smtClean="0"/>
              <a:t>Need to have good mix of campuses with small and large staffs so SUNY Project Managers don’t get overwhelmed with support while also managing the larger project.</a:t>
            </a:r>
          </a:p>
          <a:p>
            <a:pPr marL="0" indent="0">
              <a:buNone/>
            </a:pPr>
            <a:endParaRPr lang="en-US" dirty="0" smtClean="0"/>
          </a:p>
        </p:txBody>
      </p:sp>
      <p:pic>
        <p:nvPicPr>
          <p:cNvPr id="13314" name="Picture 2" descr="https://static.thenounproject.com/png/544163-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6048" y="2567709"/>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5694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Cutover and Go-Live Timeline</a:t>
            </a:r>
            <a:endParaRPr lang="en-US" dirty="0"/>
          </a:p>
        </p:txBody>
      </p:sp>
      <p:sp>
        <p:nvSpPr>
          <p:cNvPr id="4" name="Right Arrow 3"/>
          <p:cNvSpPr/>
          <p:nvPr/>
        </p:nvSpPr>
        <p:spPr>
          <a:xfrm>
            <a:off x="263393" y="1124046"/>
            <a:ext cx="10929433" cy="16127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1054444" y="2714629"/>
            <a:ext cx="4316627" cy="1186249"/>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6431069" y="2796818"/>
            <a:ext cx="4316627" cy="1186249"/>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887952" y="4073153"/>
            <a:ext cx="1824681" cy="20347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614320" y="4185312"/>
            <a:ext cx="1824681" cy="20347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347255" y="4250724"/>
            <a:ext cx="1824681" cy="20347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9116459" y="4312213"/>
            <a:ext cx="1824681" cy="20347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408016" y="1633139"/>
            <a:ext cx="8194588" cy="523220"/>
          </a:xfrm>
          <a:prstGeom prst="rect">
            <a:avLst/>
          </a:prstGeom>
          <a:noFill/>
        </p:spPr>
        <p:txBody>
          <a:bodyPr wrap="square" rtlCol="0">
            <a:spAutoFit/>
          </a:bodyPr>
          <a:lstStyle/>
          <a:p>
            <a:r>
              <a:rPr lang="en-US" sz="2800" dirty="0" smtClean="0"/>
              <a:t>Total 4 Week Cutover Timeline: June 2- July 1</a:t>
            </a:r>
            <a:endParaRPr lang="en-US" sz="2800" dirty="0"/>
          </a:p>
        </p:txBody>
      </p:sp>
      <p:sp>
        <p:nvSpPr>
          <p:cNvPr id="12" name="TextBox 11"/>
          <p:cNvSpPr txBox="1"/>
          <p:nvPr/>
        </p:nvSpPr>
        <p:spPr>
          <a:xfrm>
            <a:off x="1611465" y="2985742"/>
            <a:ext cx="4130246" cy="369332"/>
          </a:xfrm>
          <a:prstGeom prst="rect">
            <a:avLst/>
          </a:prstGeom>
          <a:noFill/>
        </p:spPr>
        <p:txBody>
          <a:bodyPr wrap="square" rtlCol="0">
            <a:spAutoFit/>
          </a:bodyPr>
          <a:lstStyle/>
          <a:p>
            <a:r>
              <a:rPr lang="en-US" dirty="0" smtClean="0"/>
              <a:t>UC Group 1: June 2-June 17</a:t>
            </a:r>
            <a:endParaRPr lang="en-US" dirty="0"/>
          </a:p>
        </p:txBody>
      </p:sp>
      <p:sp>
        <p:nvSpPr>
          <p:cNvPr id="13" name="TextBox 12"/>
          <p:cNvSpPr txBox="1"/>
          <p:nvPr/>
        </p:nvSpPr>
        <p:spPr>
          <a:xfrm>
            <a:off x="6685380" y="3048685"/>
            <a:ext cx="4130246" cy="369332"/>
          </a:xfrm>
          <a:prstGeom prst="rect">
            <a:avLst/>
          </a:prstGeom>
          <a:noFill/>
        </p:spPr>
        <p:txBody>
          <a:bodyPr wrap="square" rtlCol="0">
            <a:spAutoFit/>
          </a:bodyPr>
          <a:lstStyle/>
          <a:p>
            <a:r>
              <a:rPr lang="en-US" dirty="0" smtClean="0"/>
              <a:t>UC Group 2: June 16-July 1</a:t>
            </a:r>
            <a:endParaRPr lang="en-US" dirty="0"/>
          </a:p>
        </p:txBody>
      </p:sp>
      <p:sp>
        <p:nvSpPr>
          <p:cNvPr id="14" name="TextBox 13"/>
          <p:cNvSpPr txBox="1"/>
          <p:nvPr/>
        </p:nvSpPr>
        <p:spPr>
          <a:xfrm>
            <a:off x="1071807" y="4418192"/>
            <a:ext cx="1747967" cy="923330"/>
          </a:xfrm>
          <a:prstGeom prst="rect">
            <a:avLst/>
          </a:prstGeom>
          <a:noFill/>
        </p:spPr>
        <p:txBody>
          <a:bodyPr wrap="square" rtlCol="0">
            <a:spAutoFit/>
          </a:bodyPr>
          <a:lstStyle/>
          <a:p>
            <a:r>
              <a:rPr lang="en-US" dirty="0" smtClean="0"/>
              <a:t>Shared Server Group 1: </a:t>
            </a:r>
          </a:p>
          <a:p>
            <a:r>
              <a:rPr lang="en-US" dirty="0" smtClean="0"/>
              <a:t>May 29-June 10</a:t>
            </a:r>
          </a:p>
        </p:txBody>
      </p:sp>
      <p:sp>
        <p:nvSpPr>
          <p:cNvPr id="15" name="TextBox 14"/>
          <p:cNvSpPr txBox="1"/>
          <p:nvPr/>
        </p:nvSpPr>
        <p:spPr>
          <a:xfrm>
            <a:off x="3676588" y="4406256"/>
            <a:ext cx="1703941" cy="923330"/>
          </a:xfrm>
          <a:prstGeom prst="rect">
            <a:avLst/>
          </a:prstGeom>
          <a:noFill/>
        </p:spPr>
        <p:txBody>
          <a:bodyPr wrap="square" rtlCol="0">
            <a:spAutoFit/>
          </a:bodyPr>
          <a:lstStyle/>
          <a:p>
            <a:r>
              <a:rPr lang="en-US" dirty="0" smtClean="0"/>
              <a:t>Shared Server Group 2: </a:t>
            </a:r>
          </a:p>
          <a:p>
            <a:r>
              <a:rPr lang="en-US" dirty="0" smtClean="0"/>
              <a:t>June </a:t>
            </a:r>
            <a:r>
              <a:rPr lang="en-US" dirty="0"/>
              <a:t>5</a:t>
            </a:r>
            <a:r>
              <a:rPr lang="en-US" dirty="0" smtClean="0"/>
              <a:t>-June 17</a:t>
            </a:r>
          </a:p>
        </p:txBody>
      </p:sp>
      <p:sp>
        <p:nvSpPr>
          <p:cNvPr id="16" name="TextBox 15"/>
          <p:cNvSpPr txBox="1"/>
          <p:nvPr/>
        </p:nvSpPr>
        <p:spPr>
          <a:xfrm>
            <a:off x="6467990" y="4529433"/>
            <a:ext cx="1703946" cy="923330"/>
          </a:xfrm>
          <a:prstGeom prst="rect">
            <a:avLst/>
          </a:prstGeom>
          <a:noFill/>
        </p:spPr>
        <p:txBody>
          <a:bodyPr wrap="square" rtlCol="0">
            <a:spAutoFit/>
          </a:bodyPr>
          <a:lstStyle/>
          <a:p>
            <a:r>
              <a:rPr lang="en-US" dirty="0" smtClean="0"/>
              <a:t>Shared Server Group 3: </a:t>
            </a:r>
          </a:p>
          <a:p>
            <a:r>
              <a:rPr lang="en-US" dirty="0" smtClean="0"/>
              <a:t>June 12-June 24</a:t>
            </a:r>
          </a:p>
        </p:txBody>
      </p:sp>
      <p:sp>
        <p:nvSpPr>
          <p:cNvPr id="17" name="TextBox 16"/>
          <p:cNvSpPr txBox="1"/>
          <p:nvPr/>
        </p:nvSpPr>
        <p:spPr>
          <a:xfrm>
            <a:off x="9193301" y="4549049"/>
            <a:ext cx="1670995" cy="923330"/>
          </a:xfrm>
          <a:prstGeom prst="rect">
            <a:avLst/>
          </a:prstGeom>
          <a:noFill/>
        </p:spPr>
        <p:txBody>
          <a:bodyPr wrap="square" rtlCol="0">
            <a:spAutoFit/>
          </a:bodyPr>
          <a:lstStyle/>
          <a:p>
            <a:r>
              <a:rPr lang="en-US" dirty="0" smtClean="0"/>
              <a:t>Shared Server Group 4: </a:t>
            </a:r>
          </a:p>
          <a:p>
            <a:r>
              <a:rPr lang="en-US" dirty="0" smtClean="0"/>
              <a:t>June 19-July 1</a:t>
            </a:r>
          </a:p>
        </p:txBody>
      </p:sp>
      <p:sp>
        <p:nvSpPr>
          <p:cNvPr id="19" name="Rectangle 18"/>
          <p:cNvSpPr/>
          <p:nvPr/>
        </p:nvSpPr>
        <p:spPr>
          <a:xfrm>
            <a:off x="5505310" y="2712012"/>
            <a:ext cx="792822" cy="3680795"/>
          </a:xfrm>
          <a:prstGeom prst="rect">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5461104" y="2813467"/>
            <a:ext cx="903656" cy="2308324"/>
          </a:xfrm>
          <a:prstGeom prst="rect">
            <a:avLst/>
          </a:prstGeom>
          <a:noFill/>
        </p:spPr>
        <p:txBody>
          <a:bodyPr wrap="square" rtlCol="0">
            <a:spAutoFit/>
          </a:bodyPr>
          <a:lstStyle/>
          <a:p>
            <a:r>
              <a:rPr lang="en-US" dirty="0" smtClean="0"/>
              <a:t>6/17:</a:t>
            </a:r>
          </a:p>
          <a:p>
            <a:r>
              <a:rPr lang="en-US" dirty="0" smtClean="0"/>
              <a:t>UC Group 1 and SS Group 1 and 2 Live</a:t>
            </a:r>
            <a:endParaRPr lang="en-US" dirty="0"/>
          </a:p>
        </p:txBody>
      </p:sp>
      <p:sp>
        <p:nvSpPr>
          <p:cNvPr id="22" name="Rectangle 21"/>
          <p:cNvSpPr/>
          <p:nvPr/>
        </p:nvSpPr>
        <p:spPr>
          <a:xfrm>
            <a:off x="2840505" y="4122369"/>
            <a:ext cx="689839" cy="2249420"/>
          </a:xfrm>
          <a:prstGeom prst="rect">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2794952" y="4255953"/>
            <a:ext cx="780947" cy="1477328"/>
          </a:xfrm>
          <a:prstGeom prst="rect">
            <a:avLst/>
          </a:prstGeom>
          <a:noFill/>
        </p:spPr>
        <p:txBody>
          <a:bodyPr wrap="square" rtlCol="0">
            <a:spAutoFit/>
          </a:bodyPr>
          <a:lstStyle/>
          <a:p>
            <a:r>
              <a:rPr lang="en-US" dirty="0" smtClean="0"/>
              <a:t>6/8</a:t>
            </a:r>
          </a:p>
          <a:p>
            <a:r>
              <a:rPr lang="en-US" dirty="0" smtClean="0"/>
              <a:t>SS Group 1  Go Live</a:t>
            </a:r>
            <a:endParaRPr lang="en-US" dirty="0"/>
          </a:p>
        </p:txBody>
      </p:sp>
      <p:sp>
        <p:nvSpPr>
          <p:cNvPr id="24" name="Rectangle 23"/>
          <p:cNvSpPr/>
          <p:nvPr/>
        </p:nvSpPr>
        <p:spPr>
          <a:xfrm>
            <a:off x="8293683" y="4143387"/>
            <a:ext cx="689839" cy="2249420"/>
          </a:xfrm>
          <a:prstGeom prst="rect">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11192826" y="1198409"/>
            <a:ext cx="878369" cy="5404938"/>
          </a:xfrm>
          <a:prstGeom prst="rect">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1292574" y="3111884"/>
            <a:ext cx="903656" cy="1200329"/>
          </a:xfrm>
          <a:prstGeom prst="rect">
            <a:avLst/>
          </a:prstGeom>
          <a:noFill/>
        </p:spPr>
        <p:txBody>
          <a:bodyPr wrap="square" rtlCol="0">
            <a:spAutoFit/>
          </a:bodyPr>
          <a:lstStyle/>
          <a:p>
            <a:r>
              <a:rPr lang="en-US" dirty="0" smtClean="0"/>
              <a:t>7/1:</a:t>
            </a:r>
          </a:p>
          <a:p>
            <a:r>
              <a:rPr lang="en-US" dirty="0" smtClean="0"/>
              <a:t>All SUNY Live</a:t>
            </a:r>
            <a:endParaRPr lang="en-US" dirty="0"/>
          </a:p>
        </p:txBody>
      </p:sp>
      <p:sp>
        <p:nvSpPr>
          <p:cNvPr id="27" name="TextBox 26"/>
          <p:cNvSpPr txBox="1"/>
          <p:nvPr/>
        </p:nvSpPr>
        <p:spPr>
          <a:xfrm>
            <a:off x="8265571" y="4418192"/>
            <a:ext cx="780947" cy="1754326"/>
          </a:xfrm>
          <a:prstGeom prst="rect">
            <a:avLst/>
          </a:prstGeom>
          <a:noFill/>
        </p:spPr>
        <p:txBody>
          <a:bodyPr wrap="square" rtlCol="0">
            <a:spAutoFit/>
          </a:bodyPr>
          <a:lstStyle/>
          <a:p>
            <a:r>
              <a:rPr lang="en-US" dirty="0" smtClean="0"/>
              <a:t>6/25</a:t>
            </a:r>
          </a:p>
          <a:p>
            <a:r>
              <a:rPr lang="en-US" dirty="0" smtClean="0"/>
              <a:t>SS Group 3</a:t>
            </a:r>
          </a:p>
          <a:p>
            <a:r>
              <a:rPr lang="en-US" dirty="0" smtClean="0"/>
              <a:t>Go Live</a:t>
            </a:r>
            <a:endParaRPr lang="en-US" dirty="0"/>
          </a:p>
        </p:txBody>
      </p:sp>
    </p:spTree>
    <p:extLst>
      <p:ext uri="{BB962C8B-B14F-4D97-AF65-F5344CB8AC3E}">
        <p14:creationId xmlns:p14="http://schemas.microsoft.com/office/powerpoint/2010/main" val="35503848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1962</TotalTime>
  <Words>2436</Words>
  <Application>Microsoft Office PowerPoint</Application>
  <PresentationFormat>Widescreen</PresentationFormat>
  <Paragraphs>324</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December 21, 2018 Shared LSP Update</vt:lpstr>
      <vt:lpstr>Go-Live Strategy</vt:lpstr>
      <vt:lpstr>Cutover and Go-Live Plan</vt:lpstr>
      <vt:lpstr>Alma Freeze</vt:lpstr>
      <vt:lpstr>Building the Network Zone </vt:lpstr>
      <vt:lpstr>University Center Groups </vt:lpstr>
      <vt:lpstr>Factors Leading to Cut-Over and Go-Live Plan </vt:lpstr>
      <vt:lpstr>Grouping Considerations</vt:lpstr>
      <vt:lpstr>Cutover and Go-Live Timeline</vt:lpstr>
      <vt:lpstr>Shared Server Cutover and Go-Live Process</vt:lpstr>
      <vt:lpstr>Group 1: May 29-June 10th</vt:lpstr>
      <vt:lpstr>Group 1 Plan</vt:lpstr>
      <vt:lpstr>Group 2: June 5-17</vt:lpstr>
      <vt:lpstr>Group 2 Plan</vt:lpstr>
      <vt:lpstr>Group 3: June 12-24</vt:lpstr>
      <vt:lpstr>Group 3 Plan</vt:lpstr>
      <vt:lpstr>Group 4: June 19-July 1</vt:lpstr>
      <vt:lpstr>Group 4 Plan</vt:lpstr>
      <vt:lpstr>Institutional Go-Live Dates</vt:lpstr>
      <vt:lpstr>Campus Expectations for Cutover and Go-Live</vt:lpstr>
      <vt:lpstr>Fulfillment Gap Loads and Offline Circulation </vt:lpstr>
      <vt:lpstr>Benefits of This Cutover and Go-Live Plan</vt:lpstr>
      <vt:lpstr>Potential Issues With Go-Live and Cutover Planning</vt:lpstr>
      <vt:lpstr>The Transition from “Go-Live” to Fully Operational</vt:lpstr>
      <vt:lpstr>Campus Planning Considerations </vt:lpstr>
      <vt:lpstr>Aleph Availability</vt:lpstr>
      <vt:lpstr>Proquest Umbrella Products</vt:lpstr>
      <vt:lpstr>EDS and Holdings Management Availability</vt:lpstr>
      <vt:lpstr>Why Would I Want to Keep Using EDS, 360 or Summon After Go-Live?</vt:lpstr>
      <vt:lpstr>When will the last Discovery (EDS/Summon) Exports happen from Aleph?</vt:lpstr>
      <vt:lpstr>SUNY Staffing Planned to Be In Place During Cutover and Go-Live</vt:lpstr>
      <vt:lpstr>SUNY Staffing After Go-Live Through 2020</vt:lpstr>
      <vt:lpstr>What’s Coming Up in the Project</vt:lpstr>
      <vt:lpstr>Alma Health Checklist</vt:lpstr>
      <vt:lpstr>Questions and Reminders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December 21, 2019 Shared LSP Agenda</dc:title>
  <dc:creator>Pritting, Shannon</dc:creator>
  <cp:lastModifiedBy>Pritting, Shannon</cp:lastModifiedBy>
  <cp:revision>64</cp:revision>
  <dcterms:created xsi:type="dcterms:W3CDTF">2018-12-17T01:39:13Z</dcterms:created>
  <dcterms:modified xsi:type="dcterms:W3CDTF">2018-12-21T18:27:50Z</dcterms:modified>
</cp:coreProperties>
</file>