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58" r:id="rId3"/>
    <p:sldId id="267" r:id="rId4"/>
    <p:sldId id="285" r:id="rId5"/>
    <p:sldId id="269" r:id="rId6"/>
    <p:sldId id="273" r:id="rId7"/>
    <p:sldId id="275" r:id="rId8"/>
    <p:sldId id="281" r:id="rId9"/>
    <p:sldId id="279" r:id="rId10"/>
    <p:sldId id="274" r:id="rId11"/>
    <p:sldId id="280" r:id="rId12"/>
    <p:sldId id="276" r:id="rId13"/>
    <p:sldId id="282" r:id="rId14"/>
    <p:sldId id="284" r:id="rId15"/>
    <p:sldId id="277" r:id="rId16"/>
    <p:sldId id="266" r:id="rId17"/>
    <p:sldId id="26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DF24E-6A84-4147-86FB-0834815CC40F}" type="datetimeFigureOut">
              <a:rPr lang="en-US" smtClean="0"/>
              <a:t>10/7/2021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DD122D-C966-473D-87F9-6E648113EE0D}" type="slidenum">
              <a:rPr lang="en-US" smtClean="0"/>
              <a:t>‹#›</a:t>
            </a:fld>
            <a:endParaRPr lang="en-US"/>
          </a:p>
        </p:txBody>
      </p:sp>
    </p:spTree>
    <p:extLst>
      <p:ext uri="{BB962C8B-B14F-4D97-AF65-F5344CB8AC3E}">
        <p14:creationId xmlns:p14="http://schemas.microsoft.com/office/powerpoint/2010/main" val="158158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9364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8828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6118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5562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236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4475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3434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5761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0229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6996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5786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6808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816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7013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8562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5751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167C-3D05-4EEC-8EF0-687F35BA3A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C0AC8A-0824-4215-B366-6A8970A244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DF1D9F-A131-4B16-9839-C633740E6C87}"/>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5" name="Footer Placeholder 4">
            <a:extLst>
              <a:ext uri="{FF2B5EF4-FFF2-40B4-BE49-F238E27FC236}">
                <a16:creationId xmlns:a16="http://schemas.microsoft.com/office/drawing/2014/main" id="{D95243A6-466B-4AFC-9694-324939F44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F7F11-E3C1-4A12-A585-D68D2FDEDB20}"/>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06571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ACD4-FF20-4B09-A23B-2A91C3F398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9B86C9-15E0-4DF0-BD4D-6632A019FC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CD865-5F8C-4233-996D-AD1CDCB396C5}"/>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5" name="Footer Placeholder 4">
            <a:extLst>
              <a:ext uri="{FF2B5EF4-FFF2-40B4-BE49-F238E27FC236}">
                <a16:creationId xmlns:a16="http://schemas.microsoft.com/office/drawing/2014/main" id="{A2FC5EC5-EBBA-47B3-9E4F-28079D457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8A9E5-FF82-490D-A92B-1D5219A22EF5}"/>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2273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F97E8A-5A8A-48F0-A3B2-627CA6ACB8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6C0D83-3E04-4540-AD07-4BEC5D5588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E0FE6-61B3-4ED1-B02A-802A5ACC05EC}"/>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5" name="Footer Placeholder 4">
            <a:extLst>
              <a:ext uri="{FF2B5EF4-FFF2-40B4-BE49-F238E27FC236}">
                <a16:creationId xmlns:a16="http://schemas.microsoft.com/office/drawing/2014/main" id="{6491A1E0-FCB2-4D2A-84EC-A8EC74977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A328F-7055-4542-8505-9F4B60CFB6C5}"/>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71168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7EF4B-86DE-47D8-9AD6-F9837649CD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CEC69-5668-4AD2-A446-CF7E6E19F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E3038-EAE6-460A-9542-1DF8C43E4D6E}"/>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5" name="Footer Placeholder 4">
            <a:extLst>
              <a:ext uri="{FF2B5EF4-FFF2-40B4-BE49-F238E27FC236}">
                <a16:creationId xmlns:a16="http://schemas.microsoft.com/office/drawing/2014/main" id="{B13F41ED-9815-4607-99C0-605641957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2050C5-2F52-4C0E-B5AA-A90FDEB0BE54}"/>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876809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5D1E-E76C-4AB0-B992-B36CC346A8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0FE429-F049-42DE-B908-26EF553D1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CBB4E9-28CC-406B-BB04-1865DFAD018D}"/>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5" name="Footer Placeholder 4">
            <a:extLst>
              <a:ext uri="{FF2B5EF4-FFF2-40B4-BE49-F238E27FC236}">
                <a16:creationId xmlns:a16="http://schemas.microsoft.com/office/drawing/2014/main" id="{7E95AB41-1EEF-4FFF-AD5E-B62D3A4EB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9A36EB-E724-4553-A2CC-507B77197961}"/>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415431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EE22-252F-4BA0-B8EF-A0BA65420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9B9D7-6D20-46F4-8397-6DC6D395F5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1E5141-77CC-481B-BF3F-B837BA38FC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A469FD-5633-4CBD-8F92-692974B1CA70}"/>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6" name="Footer Placeholder 5">
            <a:extLst>
              <a:ext uri="{FF2B5EF4-FFF2-40B4-BE49-F238E27FC236}">
                <a16:creationId xmlns:a16="http://schemas.microsoft.com/office/drawing/2014/main" id="{D14EF3BC-73ED-4B50-B09D-AEBFCE1FF9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715F0-B6EB-4B04-A026-A1DF951160DC}"/>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85238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2079-EDA6-4DA7-98D3-D664D2004F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DDDF2E-C075-464F-830E-0217B78AC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239909-3289-420B-974D-0E7547AB1C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626E99-6E52-483F-A102-2EFD2A8B3A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8ECB39-A458-488D-905B-0E1A59A25F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0A1097-49BC-4633-A419-0EA863AE713A}"/>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8" name="Footer Placeholder 7">
            <a:extLst>
              <a:ext uri="{FF2B5EF4-FFF2-40B4-BE49-F238E27FC236}">
                <a16:creationId xmlns:a16="http://schemas.microsoft.com/office/drawing/2014/main" id="{D60A97F4-6E8E-4221-BA89-28E15F8435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D4FB6F-6A2B-4996-B3DA-BDFDD0EBC4B6}"/>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60877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24F5-86CD-4567-A4F2-3BBEB052F9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F89821-B63F-4ADE-AB03-BEB9422DEAFA}"/>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4" name="Footer Placeholder 3">
            <a:extLst>
              <a:ext uri="{FF2B5EF4-FFF2-40B4-BE49-F238E27FC236}">
                <a16:creationId xmlns:a16="http://schemas.microsoft.com/office/drawing/2014/main" id="{FBC9E034-EE83-4574-9E3E-9A1FA1CD7F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D70A6C-5194-4C02-ADFF-E38A7BEA3DF1}"/>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57900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DD97B-4F8F-4537-9EDA-DBA65F9F0D3F}"/>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3" name="Footer Placeholder 2">
            <a:extLst>
              <a:ext uri="{FF2B5EF4-FFF2-40B4-BE49-F238E27FC236}">
                <a16:creationId xmlns:a16="http://schemas.microsoft.com/office/drawing/2014/main" id="{C9C2B106-C3B4-4AC2-9E57-F1E71ECF47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BEE626-FE6B-442B-BA34-F720BC5696CC}"/>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50041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6C8A-DE2A-479C-9733-C0116BF4FF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F87951-342B-4536-B523-161B89E96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0D3DF6-A04F-4254-90F7-0BE07CEA5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7B0E89-6952-4582-9C97-34BAE7F1145C}"/>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6" name="Footer Placeholder 5">
            <a:extLst>
              <a:ext uri="{FF2B5EF4-FFF2-40B4-BE49-F238E27FC236}">
                <a16:creationId xmlns:a16="http://schemas.microsoft.com/office/drawing/2014/main" id="{ED143B75-315D-4F6C-B6DD-44152440C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C610D-4F1E-4AFE-952E-A4A3ACEC080A}"/>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93307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E010-F860-4328-BC7B-C6722901E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9A321B-51A3-4B32-AD86-B42DB79E8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876A7B-A8C7-46BE-A482-F1B5A0189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B19FD-26B6-49F0-9403-9FD923800A11}"/>
              </a:ext>
            </a:extLst>
          </p:cNvPr>
          <p:cNvSpPr>
            <a:spLocks noGrp="1"/>
          </p:cNvSpPr>
          <p:nvPr>
            <p:ph type="dt" sz="half" idx="10"/>
          </p:nvPr>
        </p:nvSpPr>
        <p:spPr/>
        <p:txBody>
          <a:bodyPr/>
          <a:lstStyle/>
          <a:p>
            <a:fld id="{4C698ECB-306F-415A-8C4B-4BDFBF248E7D}" type="datetimeFigureOut">
              <a:rPr lang="en-US" smtClean="0"/>
              <a:t>10/7/2021</a:t>
            </a:fld>
            <a:endParaRPr lang="en-US"/>
          </a:p>
        </p:txBody>
      </p:sp>
      <p:sp>
        <p:nvSpPr>
          <p:cNvPr id="6" name="Footer Placeholder 5">
            <a:extLst>
              <a:ext uri="{FF2B5EF4-FFF2-40B4-BE49-F238E27FC236}">
                <a16:creationId xmlns:a16="http://schemas.microsoft.com/office/drawing/2014/main" id="{5CCC9172-B1E4-4309-AD97-A06BE164D6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73D5C-242E-4F77-B260-269B6A51AB37}"/>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00210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1CD1F-4906-4A96-9ABF-93B1E25AFE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03E2D6-6394-431A-A0A1-4D7F8C812F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0890DF-01EF-45F0-A9EA-36563C0028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98ECB-306F-415A-8C4B-4BDFBF248E7D}" type="datetimeFigureOut">
              <a:rPr lang="en-US" smtClean="0"/>
              <a:t>10/7/2021</a:t>
            </a:fld>
            <a:endParaRPr lang="en-US"/>
          </a:p>
        </p:txBody>
      </p:sp>
      <p:sp>
        <p:nvSpPr>
          <p:cNvPr id="5" name="Footer Placeholder 4">
            <a:extLst>
              <a:ext uri="{FF2B5EF4-FFF2-40B4-BE49-F238E27FC236}">
                <a16:creationId xmlns:a16="http://schemas.microsoft.com/office/drawing/2014/main" id="{5A07B4A1-F314-4FC0-94BC-B07819F470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242843-5778-492C-8231-17C5D3CB07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D378C-BDC7-4F8F-8245-ED6DB3D0DE5B}" type="slidenum">
              <a:rPr lang="en-US" smtClean="0"/>
              <a:t>‹#›</a:t>
            </a:fld>
            <a:endParaRPr lang="en-US"/>
          </a:p>
        </p:txBody>
      </p:sp>
    </p:spTree>
    <p:extLst>
      <p:ext uri="{BB962C8B-B14F-4D97-AF65-F5344CB8AC3E}">
        <p14:creationId xmlns:p14="http://schemas.microsoft.com/office/powerpoint/2010/main" val="131045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2.emf"/><Relationship Id="rId7" Type="http://schemas.openxmlformats.org/officeDocument/2006/relationships/hyperlink" Target="https://www.w3.org/WAI/tutorials/forms/labe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emf"/><Relationship Id="rId7" Type="http://schemas.openxmlformats.org/officeDocument/2006/relationships/hyperlink" Target="https://www.w3schools.com/"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8" Type="http://schemas.openxmlformats.org/officeDocument/2006/relationships/hyperlink" Target="https://wave.webaim.org/extension/" TargetMode="External"/><Relationship Id="rId3" Type="http://schemas.openxmlformats.org/officeDocument/2006/relationships/image" Target="../media/image2.emf"/><Relationship Id="rId7" Type="http://schemas.openxmlformats.org/officeDocument/2006/relationships/hyperlink" Target="https://slcny.libguides.com/slss-accessibility/best_practice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hyperlink" Target="https://www.afb.org/blindness-and-low-vision/using-technology/assistive-technology-products/screen-reader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emf"/><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emf"/><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15B8DE-8652-3349-89A7-95B64FA716C0}"/>
              </a:ext>
            </a:extLst>
          </p:cNvPr>
          <p:cNvSpPr/>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6CA505A-881F-1A4A-88CE-582A96EF6887}"/>
              </a:ext>
            </a:extLst>
          </p:cNvPr>
          <p:cNvSpPr/>
          <p:nvPr/>
        </p:nvSpPr>
        <p:spPr>
          <a:xfrm>
            <a:off x="1" y="0"/>
            <a:ext cx="45318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565C52C-6ED7-4448-95F6-8DE980BE9FCC}"/>
              </a:ext>
            </a:extLst>
          </p:cNvPr>
          <p:cNvPicPr>
            <a:picLocks noChangeAspect="1"/>
          </p:cNvPicPr>
          <p:nvPr/>
        </p:nvPicPr>
        <p:blipFill rotWithShape="1">
          <a:blip r:embed="rId2"/>
          <a:srcRect r="49274"/>
          <a:stretch/>
        </p:blipFill>
        <p:spPr>
          <a:xfrm>
            <a:off x="2702041" y="1869799"/>
            <a:ext cx="1518404" cy="1455244"/>
          </a:xfrm>
          <a:prstGeom prst="rect">
            <a:avLst/>
          </a:prstGeom>
        </p:spPr>
      </p:pic>
      <p:sp>
        <p:nvSpPr>
          <p:cNvPr id="5" name="TextBox 4">
            <a:extLst>
              <a:ext uri="{FF2B5EF4-FFF2-40B4-BE49-F238E27FC236}">
                <a16:creationId xmlns:a16="http://schemas.microsoft.com/office/drawing/2014/main" id="{ABBAAC33-E9F3-144D-929D-8B85ACD4D501}"/>
              </a:ext>
            </a:extLst>
          </p:cNvPr>
          <p:cNvSpPr txBox="1"/>
          <p:nvPr/>
        </p:nvSpPr>
        <p:spPr>
          <a:xfrm>
            <a:off x="5019675" y="1015018"/>
            <a:ext cx="7086185" cy="4154984"/>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prstClr val="white"/>
                </a:solidFill>
                <a:latin typeface="Calibri" panose="020F0502020204030204"/>
                <a:ea typeface="+mn-lt"/>
                <a:cs typeface="Calibri" panose="020F0502020204030204"/>
              </a:rPr>
              <a:t>LibGuides Accessibility Best Practices</a:t>
            </a:r>
            <a:endParaRPr kumimoji="0" lang="en-US" sz="6600" b="0" i="0" u="none" strike="noStrike" kern="1200" cap="none" spc="0" normalizeH="0" baseline="0" noProof="0" dirty="0">
              <a:ln>
                <a:noFill/>
              </a:ln>
              <a:solidFill>
                <a:prstClr val="white"/>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600" b="0" i="0" u="none" strike="noStrike" kern="1200" cap="none" spc="0" normalizeH="0" baseline="0" noProof="0" dirty="0">
              <a:ln>
                <a:noFill/>
              </a:ln>
              <a:solidFill>
                <a:prstClr val="white"/>
              </a:solidFill>
              <a:effectLst/>
              <a:uLnTx/>
              <a:uFillTx/>
              <a:latin typeface="Calibri" panose="020F0502020204030204"/>
              <a:ea typeface="+mn-lt"/>
              <a:cs typeface="Calibri" panose="020F0502020204030204"/>
            </a:endParaRPr>
          </a:p>
        </p:txBody>
      </p:sp>
      <p:cxnSp>
        <p:nvCxnSpPr>
          <p:cNvPr id="14" name="Straight Connector 13">
            <a:extLst>
              <a:ext uri="{FF2B5EF4-FFF2-40B4-BE49-F238E27FC236}">
                <a16:creationId xmlns:a16="http://schemas.microsoft.com/office/drawing/2014/main" id="{48AF50B5-F939-CF44-960C-3EAE79DDFCE0}"/>
              </a:ext>
            </a:extLst>
          </p:cNvPr>
          <p:cNvCxnSpPr/>
          <p:nvPr/>
        </p:nvCxnSpPr>
        <p:spPr>
          <a:xfrm>
            <a:off x="4531801" y="-8092"/>
            <a:ext cx="0" cy="3333135"/>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311A9-0669-8A47-BDE2-7082927DEF72}"/>
              </a:ext>
            </a:extLst>
          </p:cNvPr>
          <p:cNvCxnSpPr/>
          <p:nvPr/>
        </p:nvCxnSpPr>
        <p:spPr>
          <a:xfrm>
            <a:off x="9602547" y="4790488"/>
            <a:ext cx="2589452" cy="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1608256-D41E-7949-9F8B-A7E248C43ECB}"/>
              </a:ext>
            </a:extLst>
          </p:cNvPr>
          <p:cNvSpPr txBox="1"/>
          <p:nvPr/>
        </p:nvSpPr>
        <p:spPr>
          <a:xfrm>
            <a:off x="4725181" y="4605155"/>
            <a:ext cx="4785363" cy="830997"/>
          </a:xfrm>
          <a:prstGeom prst="rect">
            <a:avLst/>
          </a:prstGeom>
          <a:noFill/>
        </p:spPr>
        <p:txBody>
          <a:bodyPr wrap="square" lIns="91440" tIns="45720" rIns="91440" bIns="45720" rtlCol="0" anchor="t">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Arial"/>
                <a:ea typeface="+mn-ea"/>
                <a:cs typeface="Arial"/>
              </a:rPr>
              <a:t>October 7, 2021</a:t>
            </a:r>
            <a:endParaRPr lang="en-US" sz="2000" b="0" i="0" u="none" strike="noStrike" kern="1200" cap="none" spc="0" normalizeH="0" baseline="0" noProof="0" dirty="0">
              <a:ln>
                <a:noFill/>
              </a:ln>
              <a:solidFill>
                <a:schemeClr val="bg1"/>
              </a:solidFill>
              <a:effectLst/>
              <a:uLnTx/>
              <a:uFillTx/>
              <a:latin typeface="Arial"/>
              <a:cs typeface="Aria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8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Arial"/>
                <a:ea typeface="+mn-ea"/>
                <a:cs typeface="Arial"/>
              </a:rPr>
              <a:t>Michelle Eichelberger</a:t>
            </a:r>
            <a:endParaRPr lang="en-US" sz="2000" b="0" i="0" u="none" strike="noStrike" kern="1200" cap="none" spc="0" normalizeH="0" baseline="0" noProof="0" dirty="0">
              <a:ln>
                <a:noFill/>
              </a:ln>
              <a:solidFill>
                <a:schemeClr val="bg1"/>
              </a:solidFill>
              <a:effectLst/>
              <a:uLnTx/>
              <a:uFillTx/>
              <a:latin typeface="Arial"/>
              <a:cs typeface="Arial"/>
            </a:endParaRPr>
          </a:p>
        </p:txBody>
      </p:sp>
      <p:grpSp>
        <p:nvGrpSpPr>
          <p:cNvPr id="23" name="Group 22">
            <a:extLst>
              <a:ext uri="{FF2B5EF4-FFF2-40B4-BE49-F238E27FC236}">
                <a16:creationId xmlns:a16="http://schemas.microsoft.com/office/drawing/2014/main" id="{C4B75E0D-B68C-5D4B-B4E8-1477A4D4F12D}"/>
              </a:ext>
            </a:extLst>
          </p:cNvPr>
          <p:cNvGrpSpPr/>
          <p:nvPr/>
        </p:nvGrpSpPr>
        <p:grpSpPr>
          <a:xfrm>
            <a:off x="6320303" y="6041112"/>
            <a:ext cx="5548758" cy="438513"/>
            <a:chOff x="6320303" y="6041112"/>
            <a:chExt cx="5548758" cy="438513"/>
          </a:xfrm>
        </p:grpSpPr>
        <p:pic>
          <p:nvPicPr>
            <p:cNvPr id="8" name="Picture 7">
              <a:extLst>
                <a:ext uri="{FF2B5EF4-FFF2-40B4-BE49-F238E27FC236}">
                  <a16:creationId xmlns:a16="http://schemas.microsoft.com/office/drawing/2014/main" id="{73E6AAA6-94E2-F84D-B2F3-A25A1C3F94A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9" name="Picture 8">
              <a:extLst>
                <a:ext uri="{FF2B5EF4-FFF2-40B4-BE49-F238E27FC236}">
                  <a16:creationId xmlns:a16="http://schemas.microsoft.com/office/drawing/2014/main" id="{1EC7A0F2-B015-B74A-8742-20D8D0C9A231}"/>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10" name="TextBox 9">
              <a:extLst>
                <a:ext uri="{FF2B5EF4-FFF2-40B4-BE49-F238E27FC236}">
                  <a16:creationId xmlns:a16="http://schemas.microsoft.com/office/drawing/2014/main" id="{B15D5982-80F4-314F-B88D-EDBA26AE123B}"/>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16" name="Picture 15">
              <a:extLst>
                <a:ext uri="{FF2B5EF4-FFF2-40B4-BE49-F238E27FC236}">
                  <a16:creationId xmlns:a16="http://schemas.microsoft.com/office/drawing/2014/main" id="{65C1AF34-ECD5-AB44-9CC5-56A5C06840D3}"/>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2" name="Picture 21">
              <a:extLst>
                <a:ext uri="{FF2B5EF4-FFF2-40B4-BE49-F238E27FC236}">
                  <a16:creationId xmlns:a16="http://schemas.microsoft.com/office/drawing/2014/main" id="{395B42DE-6EE2-154A-975E-1B27FF79A2CF}"/>
                </a:ext>
              </a:extLst>
            </p:cNvPr>
            <p:cNvPicPr>
              <a:picLocks noChangeAspect="1"/>
            </p:cNvPicPr>
            <p:nvPr/>
          </p:nvPicPr>
          <p:blipFill>
            <a:blip r:embed="rId6"/>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37113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Documents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8995" y="1381449"/>
            <a:ext cx="6863737" cy="490552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It’s better to link to docs/pdfs on external sites than put them in </a:t>
            </a:r>
            <a:r>
              <a:rPr lang="en-US" sz="2400" dirty="0" err="1">
                <a:solidFill>
                  <a:srgbClr val="000000"/>
                </a:solidFill>
                <a:latin typeface="Arial" panose="020B0604020202020204" pitchFamily="34" charset="0"/>
              </a:rPr>
              <a:t>libguides</a:t>
            </a:r>
            <a:endParaRPr lang="en-US" sz="2400" dirty="0">
              <a:solidFill>
                <a:srgbClr val="000000"/>
              </a:solidFill>
              <a:latin typeface="Arial" panose="020B0604020202020204" pitchFamily="34" charset="0"/>
            </a:endParaRPr>
          </a:p>
          <a:p>
            <a:pPr lvl="1" fontAlgn="base"/>
            <a:r>
              <a:rPr lang="en-US" sz="2000" dirty="0">
                <a:solidFill>
                  <a:srgbClr val="000000"/>
                </a:solidFill>
                <a:latin typeface="Arial" panose="020B0604020202020204" pitchFamily="34" charset="0"/>
              </a:rPr>
              <a:t>You're responsible for accessibility of anything in </a:t>
            </a:r>
            <a:r>
              <a:rPr lang="en-US" sz="2000" dirty="0" err="1">
                <a:solidFill>
                  <a:srgbClr val="000000"/>
                </a:solidFill>
                <a:latin typeface="Arial" panose="020B0604020202020204" pitchFamily="34" charset="0"/>
              </a:rPr>
              <a:t>libguides</a:t>
            </a:r>
            <a:r>
              <a:rPr lang="en-US" sz="2000" dirty="0">
                <a:solidFill>
                  <a:srgbClr val="000000"/>
                </a:solidFill>
                <a:latin typeface="Arial" panose="020B0604020202020204" pitchFamily="34" charset="0"/>
              </a:rPr>
              <a:t>, and Word and PDFs take work to make accessible</a:t>
            </a:r>
          </a:p>
          <a:p>
            <a:pPr lvl="1" fontAlgn="base"/>
            <a:r>
              <a:rPr lang="en-US" sz="2000" dirty="0">
                <a:solidFill>
                  <a:srgbClr val="000000"/>
                </a:solidFill>
                <a:latin typeface="Arial" panose="020B0604020202020204" pitchFamily="34" charset="0"/>
              </a:rPr>
              <a:t>You’ll need to remember to check for new editions of content</a:t>
            </a:r>
          </a:p>
          <a:p>
            <a:pPr fontAlgn="base"/>
            <a:r>
              <a:rPr lang="en-US" sz="2400" dirty="0">
                <a:solidFill>
                  <a:srgbClr val="000000"/>
                </a:solidFill>
                <a:latin typeface="Arial" panose="020B0604020202020204" pitchFamily="34" charset="0"/>
              </a:rPr>
              <a:t>It’s good to have content in page rather than in doc that patron navigate away from your site to open. Less clicking = good</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external links">
            <a:extLst>
              <a:ext uri="{FF2B5EF4-FFF2-40B4-BE49-F238E27FC236}">
                <a16:creationId xmlns:a16="http://schemas.microsoft.com/office/drawing/2014/main" id="{72EB84C6-5DC5-46FA-8318-F1A8EEC48EB6}"/>
              </a:ext>
            </a:extLst>
          </p:cNvPr>
          <p:cNvPicPr>
            <a:picLocks noChangeAspect="1"/>
          </p:cNvPicPr>
          <p:nvPr/>
        </p:nvPicPr>
        <p:blipFill>
          <a:blip r:embed="rId7"/>
          <a:stretch>
            <a:fillRect/>
          </a:stretch>
        </p:blipFill>
        <p:spPr>
          <a:xfrm>
            <a:off x="7923464" y="1650385"/>
            <a:ext cx="3714750" cy="3562350"/>
          </a:xfrm>
          <a:prstGeom prst="rect">
            <a:avLst/>
          </a:prstGeom>
        </p:spPr>
      </p:pic>
    </p:spTree>
    <p:extLst>
      <p:ext uri="{BB962C8B-B14F-4D97-AF65-F5344CB8AC3E}">
        <p14:creationId xmlns:p14="http://schemas.microsoft.com/office/powerpoint/2010/main" val="3229921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Media</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8996" y="1381449"/>
            <a:ext cx="6083868" cy="490552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If you want to embed a video or other media on a page, it’s best to use the add media object/widget so that you can easily keep track of your media type content</a:t>
            </a:r>
          </a:p>
          <a:p>
            <a:pPr fontAlgn="base"/>
            <a:r>
              <a:rPr lang="en-US" sz="2400" dirty="0">
                <a:solidFill>
                  <a:srgbClr val="000000"/>
                </a:solidFill>
                <a:latin typeface="Arial" panose="020B0604020202020204" pitchFamily="34" charset="0"/>
              </a:rPr>
              <a:t>iframe and frame elements must have a title attribute</a:t>
            </a:r>
          </a:p>
          <a:p>
            <a:pPr fontAlgn="base"/>
            <a:r>
              <a:rPr lang="en-US" sz="2400" dirty="0">
                <a:solidFill>
                  <a:srgbClr val="000000"/>
                </a:solidFill>
                <a:latin typeface="Arial" panose="020B0604020202020204" pitchFamily="34" charset="0"/>
              </a:rPr>
              <a:t>It's good to also update any outdated styling, like height="350" instead of style="height:350px;"</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media widget">
            <a:extLst>
              <a:ext uri="{FF2B5EF4-FFF2-40B4-BE49-F238E27FC236}">
                <a16:creationId xmlns:a16="http://schemas.microsoft.com/office/drawing/2014/main" id="{0439A697-216D-444D-A79D-5B2AD9A50EDF}"/>
              </a:ext>
            </a:extLst>
          </p:cNvPr>
          <p:cNvPicPr>
            <a:picLocks noChangeAspect="1"/>
          </p:cNvPicPr>
          <p:nvPr/>
        </p:nvPicPr>
        <p:blipFill>
          <a:blip r:embed="rId7"/>
          <a:stretch>
            <a:fillRect/>
          </a:stretch>
        </p:blipFill>
        <p:spPr>
          <a:xfrm>
            <a:off x="7097036" y="2093735"/>
            <a:ext cx="4772025" cy="29337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87204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Images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8996" y="1381449"/>
            <a:ext cx="5551308" cy="4905529"/>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Load image into LibGuides instead of pasting: good reminder to add alt text and use responsive design</a:t>
            </a:r>
          </a:p>
          <a:p>
            <a:pPr fontAlgn="base"/>
            <a:r>
              <a:rPr lang="en-US" sz="2400" dirty="0">
                <a:solidFill>
                  <a:srgbClr val="000000"/>
                </a:solidFill>
                <a:latin typeface="Arial" panose="020B0604020202020204" pitchFamily="34" charset="0"/>
              </a:rPr>
              <a:t>Responsive design: try not to hard code image height and width because it won’t scale to be used on small devices. Instead, use width as a percentage with no height, or figure out code to change image if page is accessed on a phone or tablet</a:t>
            </a:r>
          </a:p>
          <a:p>
            <a:pPr fontAlgn="base"/>
            <a:r>
              <a:rPr lang="en-US" sz="2400" dirty="0">
                <a:solidFill>
                  <a:srgbClr val="000000"/>
                </a:solidFill>
                <a:latin typeface="Arial" panose="020B0604020202020204" pitchFamily="34" charset="0"/>
              </a:rPr>
              <a:t>Alt tags: give enough information to describe the image, don’t include words like “example of,” “image of,” “picture”. Decorative images can use single space in alt-text box.</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5" name="Picture 4" descr="libguides image">
            <a:extLst>
              <a:ext uri="{FF2B5EF4-FFF2-40B4-BE49-F238E27FC236}">
                <a16:creationId xmlns:a16="http://schemas.microsoft.com/office/drawing/2014/main" id="{E4AE02BF-2673-4B8F-B82A-9AFD8107529E}"/>
              </a:ext>
            </a:extLst>
          </p:cNvPr>
          <p:cNvPicPr>
            <a:picLocks noChangeAspect="1"/>
          </p:cNvPicPr>
          <p:nvPr/>
        </p:nvPicPr>
        <p:blipFill>
          <a:blip r:embed="rId7"/>
          <a:stretch>
            <a:fillRect/>
          </a:stretch>
        </p:blipFill>
        <p:spPr>
          <a:xfrm>
            <a:off x="7092904" y="514179"/>
            <a:ext cx="4962525" cy="5591175"/>
          </a:xfrm>
          <a:prstGeom prst="rect">
            <a:avLst/>
          </a:prstGeom>
        </p:spPr>
      </p:pic>
    </p:spTree>
    <p:extLst>
      <p:ext uri="{BB962C8B-B14F-4D97-AF65-F5344CB8AC3E}">
        <p14:creationId xmlns:p14="http://schemas.microsoft.com/office/powerpoint/2010/main" val="4066020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Tables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8995" y="1381450"/>
            <a:ext cx="11423005" cy="180354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Identify row and column headers in data tables using </a:t>
            </a:r>
            <a:r>
              <a:rPr lang="en-US" sz="2400" dirty="0" err="1">
                <a:solidFill>
                  <a:srgbClr val="000000"/>
                </a:solidFill>
                <a:latin typeface="Arial" panose="020B0604020202020204" pitchFamily="34" charset="0"/>
              </a:rPr>
              <a:t>th</a:t>
            </a:r>
            <a:r>
              <a:rPr lang="en-US" sz="2400" dirty="0">
                <a:solidFill>
                  <a:srgbClr val="000000"/>
                </a:solidFill>
                <a:latin typeface="Arial" panose="020B0604020202020204" pitchFamily="34" charset="0"/>
              </a:rPr>
              <a:t> (table header) elements, and mark layout tables with role=presentation. </a:t>
            </a:r>
          </a:p>
          <a:p>
            <a:pPr fontAlgn="base"/>
            <a:r>
              <a:rPr lang="en-US" sz="2400" dirty="0">
                <a:solidFill>
                  <a:srgbClr val="000000"/>
                </a:solidFill>
                <a:latin typeface="Arial" panose="020B0604020202020204" pitchFamily="34" charset="0"/>
              </a:rPr>
              <a:t>Use </a:t>
            </a:r>
            <a:r>
              <a:rPr lang="en-US" sz="2400" dirty="0" err="1">
                <a:solidFill>
                  <a:srgbClr val="000000"/>
                </a:solidFill>
                <a:latin typeface="Arial" panose="020B0604020202020204" pitchFamily="34" charset="0"/>
              </a:rPr>
              <a:t>divs</a:t>
            </a:r>
            <a:r>
              <a:rPr lang="en-US" sz="2400" dirty="0">
                <a:solidFill>
                  <a:srgbClr val="000000"/>
                </a:solidFill>
                <a:latin typeface="Arial" panose="020B0604020202020204" pitchFamily="34" charset="0"/>
              </a:rPr>
              <a:t> for layout where possible</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layout table">
            <a:extLst>
              <a:ext uri="{FF2B5EF4-FFF2-40B4-BE49-F238E27FC236}">
                <a16:creationId xmlns:a16="http://schemas.microsoft.com/office/drawing/2014/main" id="{A0A6FB97-BA67-4AB1-813C-73F6F8030E46}"/>
              </a:ext>
            </a:extLst>
          </p:cNvPr>
          <p:cNvPicPr>
            <a:picLocks noChangeAspect="1"/>
          </p:cNvPicPr>
          <p:nvPr/>
        </p:nvPicPr>
        <p:blipFill>
          <a:blip r:embed="rId7"/>
          <a:stretch>
            <a:fillRect/>
          </a:stretch>
        </p:blipFill>
        <p:spPr>
          <a:xfrm>
            <a:off x="2882296" y="3312104"/>
            <a:ext cx="7934325" cy="2686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58031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Forms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8995" y="1381449"/>
            <a:ext cx="10556783" cy="204755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Form fields need labels</a:t>
            </a:r>
          </a:p>
          <a:p>
            <a:pPr fontAlgn="base"/>
            <a:r>
              <a:rPr lang="en-US" sz="2400" dirty="0">
                <a:solidFill>
                  <a:srgbClr val="000000"/>
                </a:solidFill>
                <a:latin typeface="Arial" panose="020B0604020202020204" pitchFamily="34" charset="0"/>
              </a:rPr>
              <a:t>For more information, see</a:t>
            </a:r>
            <a:br>
              <a:rPr lang="en-US" sz="2400" dirty="0">
                <a:solidFill>
                  <a:srgbClr val="000000"/>
                </a:solidFill>
                <a:latin typeface="Arial" panose="020B0604020202020204" pitchFamily="34" charset="0"/>
              </a:rPr>
            </a:br>
            <a:r>
              <a:rPr lang="en-US" sz="2400" dirty="0">
                <a:solidFill>
                  <a:srgbClr val="000000"/>
                </a:solidFill>
                <a:latin typeface="Arial" panose="020B0604020202020204" pitchFamily="34" charset="0"/>
                <a:hlinkClick r:id="rId7"/>
              </a:rPr>
              <a:t>https://www.w3.org/WAI/tutorials/forms/labels/</a:t>
            </a:r>
            <a:r>
              <a:rPr lang="en-US" sz="2400" dirty="0">
                <a:solidFill>
                  <a:srgbClr val="000000"/>
                </a:solidFill>
                <a:latin typeface="Arial" panose="020B0604020202020204" pitchFamily="34" charset="0"/>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Primo labels">
            <a:extLst>
              <a:ext uri="{FF2B5EF4-FFF2-40B4-BE49-F238E27FC236}">
                <a16:creationId xmlns:a16="http://schemas.microsoft.com/office/drawing/2014/main" id="{E865CE94-4FF7-4668-84DF-6E3FF404C2CA}"/>
              </a:ext>
            </a:extLst>
          </p:cNvPr>
          <p:cNvPicPr>
            <a:picLocks noChangeAspect="1"/>
          </p:cNvPicPr>
          <p:nvPr/>
        </p:nvPicPr>
        <p:blipFill>
          <a:blip r:embed="rId8"/>
          <a:stretch>
            <a:fillRect/>
          </a:stretch>
        </p:blipFill>
        <p:spPr>
          <a:xfrm>
            <a:off x="2966652" y="3833397"/>
            <a:ext cx="7058025" cy="1447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92080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Style &amp; Color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8995" y="1381449"/>
            <a:ext cx="6863737" cy="490552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Don’t use underlines for emphasis – people expect links</a:t>
            </a:r>
          </a:p>
          <a:p>
            <a:pPr fontAlgn="base"/>
            <a:r>
              <a:rPr lang="en-US" sz="2400" dirty="0">
                <a:solidFill>
                  <a:srgbClr val="000000"/>
                </a:solidFill>
                <a:latin typeface="Arial" panose="020B0604020202020204" pitchFamily="34" charset="0"/>
              </a:rPr>
              <a:t>Make sure that you’re selecting the whole word for styling. If you miss a letter and then style that separately, it can do weird things for spelling for </a:t>
            </a:r>
            <a:r>
              <a:rPr lang="en-US" sz="2400" dirty="0" err="1">
                <a:solidFill>
                  <a:srgbClr val="000000"/>
                </a:solidFill>
                <a:latin typeface="Arial" panose="020B0604020202020204" pitchFamily="34" charset="0"/>
              </a:rPr>
              <a:t>screenreaders</a:t>
            </a:r>
            <a:r>
              <a:rPr lang="en-US" sz="2400" dirty="0">
                <a:solidFill>
                  <a:srgbClr val="000000"/>
                </a:solidFill>
                <a:latin typeface="Arial" panose="020B0604020202020204" pitchFamily="34" charset="0"/>
              </a:rPr>
              <a:t>.</a:t>
            </a:r>
          </a:p>
          <a:p>
            <a:pPr fontAlgn="base"/>
            <a:r>
              <a:rPr lang="en-US" sz="2400" dirty="0">
                <a:solidFill>
                  <a:srgbClr val="000000"/>
                </a:solidFill>
                <a:latin typeface="Arial" panose="020B0604020202020204" pitchFamily="34" charset="0"/>
              </a:rPr>
              <a:t>Fix deprecated code: &lt;b&gt;, &lt;</a:t>
            </a:r>
            <a:r>
              <a:rPr lang="en-US" sz="2400" dirty="0" err="1">
                <a:solidFill>
                  <a:srgbClr val="000000"/>
                </a:solidFill>
                <a:latin typeface="Arial" panose="020B0604020202020204" pitchFamily="34" charset="0"/>
              </a:rPr>
              <a:t>i</a:t>
            </a:r>
            <a:r>
              <a:rPr lang="en-US" sz="2400" dirty="0">
                <a:solidFill>
                  <a:srgbClr val="000000"/>
                </a:solidFill>
                <a:latin typeface="Arial" panose="020B0604020202020204" pitchFamily="34" charset="0"/>
              </a:rPr>
              <a:t>&gt;, align=, border=, cellpadding=, </a:t>
            </a:r>
            <a:r>
              <a:rPr lang="en-US" sz="2400" dirty="0" err="1">
                <a:solidFill>
                  <a:srgbClr val="000000"/>
                </a:solidFill>
                <a:latin typeface="Arial" panose="020B0604020202020204" pitchFamily="34" charset="0"/>
              </a:rPr>
              <a:t>cellspacing</a:t>
            </a:r>
            <a:r>
              <a:rPr lang="en-US" sz="2400" dirty="0">
                <a:solidFill>
                  <a:srgbClr val="000000"/>
                </a:solidFill>
                <a:latin typeface="Arial" panose="020B0604020202020204" pitchFamily="34" charset="0"/>
              </a:rPr>
              <a:t>=, font=, width=, height=. </a:t>
            </a:r>
            <a:r>
              <a:rPr lang="en-US" sz="2400" dirty="0">
                <a:solidFill>
                  <a:srgbClr val="000000"/>
                </a:solidFill>
                <a:latin typeface="Arial" panose="020B0604020202020204" pitchFamily="34" charset="0"/>
                <a:hlinkClick r:id="rId7"/>
              </a:rPr>
              <a:t>W3schools</a:t>
            </a:r>
            <a:r>
              <a:rPr lang="en-US" sz="2400" dirty="0">
                <a:solidFill>
                  <a:srgbClr val="000000"/>
                </a:solidFill>
                <a:latin typeface="Arial" panose="020B0604020202020204" pitchFamily="34" charset="0"/>
              </a:rPr>
              <a:t> has helpful info about how to style correctly with </a:t>
            </a:r>
            <a:r>
              <a:rPr lang="en-US" sz="2400" dirty="0" err="1">
                <a:solidFill>
                  <a:srgbClr val="000000"/>
                </a:solidFill>
                <a:latin typeface="Arial" panose="020B0604020202020204" pitchFamily="34" charset="0"/>
              </a:rPr>
              <a:t>css</a:t>
            </a:r>
            <a:endParaRPr lang="en-US" sz="2400" dirty="0">
              <a:solidFill>
                <a:srgbClr val="000000"/>
              </a:solidFill>
              <a:latin typeface="Arial" panose="020B0604020202020204" pitchFamily="34" charset="0"/>
            </a:endParaRPr>
          </a:p>
          <a:p>
            <a:pPr fontAlgn="base"/>
            <a:r>
              <a:rPr lang="en-US" sz="2400" b="0" i="0" dirty="0">
                <a:solidFill>
                  <a:srgbClr val="000000"/>
                </a:solidFill>
                <a:effectLst/>
                <a:latin typeface="Arial" panose="020B0604020202020204" pitchFamily="34" charset="0"/>
              </a:rPr>
              <a:t>Ensure that text and background colors have enough contrast.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grpSp>
        <p:nvGrpSpPr>
          <p:cNvPr id="2" name="Group 1">
            <a:extLst>
              <a:ext uri="{FF2B5EF4-FFF2-40B4-BE49-F238E27FC236}">
                <a16:creationId xmlns:a16="http://schemas.microsoft.com/office/drawing/2014/main" id="{FD173CC1-10F1-42B2-9072-F16B4978295D}"/>
              </a:ext>
            </a:extLst>
          </p:cNvPr>
          <p:cNvGrpSpPr/>
          <p:nvPr/>
        </p:nvGrpSpPr>
        <p:grpSpPr>
          <a:xfrm>
            <a:off x="7895215" y="2650733"/>
            <a:ext cx="3973846" cy="1313489"/>
            <a:chOff x="7895215" y="2342508"/>
            <a:chExt cx="3973846" cy="1313489"/>
          </a:xfrm>
        </p:grpSpPr>
        <p:pic>
          <p:nvPicPr>
            <p:cNvPr id="5" name="Picture 4">
              <a:extLst>
                <a:ext uri="{FF2B5EF4-FFF2-40B4-BE49-F238E27FC236}">
                  <a16:creationId xmlns:a16="http://schemas.microsoft.com/office/drawing/2014/main" id="{0CE2790F-E51E-4BB5-A3BA-8BED8E1E59CC}"/>
                </a:ext>
              </a:extLst>
            </p:cNvPr>
            <p:cNvPicPr>
              <a:picLocks noChangeAspect="1"/>
            </p:cNvPicPr>
            <p:nvPr/>
          </p:nvPicPr>
          <p:blipFill rotWithShape="1">
            <a:blip r:embed="rId8"/>
            <a:srcRect t="76409"/>
            <a:stretch/>
          </p:blipFill>
          <p:spPr>
            <a:xfrm>
              <a:off x="7895215" y="2825393"/>
              <a:ext cx="3973846" cy="830604"/>
            </a:xfrm>
            <a:prstGeom prst="rect">
              <a:avLst/>
            </a:prstGeom>
          </p:spPr>
        </p:pic>
        <p:pic>
          <p:nvPicPr>
            <p:cNvPr id="14" name="Picture 13">
              <a:extLst>
                <a:ext uri="{FF2B5EF4-FFF2-40B4-BE49-F238E27FC236}">
                  <a16:creationId xmlns:a16="http://schemas.microsoft.com/office/drawing/2014/main" id="{8B8B61A8-8D55-4F93-9BC1-2363884932C5}"/>
                </a:ext>
              </a:extLst>
            </p:cNvPr>
            <p:cNvPicPr>
              <a:picLocks noChangeAspect="1"/>
            </p:cNvPicPr>
            <p:nvPr/>
          </p:nvPicPr>
          <p:blipFill rotWithShape="1">
            <a:blip r:embed="rId8"/>
            <a:srcRect b="86285"/>
            <a:stretch/>
          </p:blipFill>
          <p:spPr>
            <a:xfrm>
              <a:off x="7895215" y="2342508"/>
              <a:ext cx="3973846" cy="482885"/>
            </a:xfrm>
            <a:prstGeom prst="rect">
              <a:avLst/>
            </a:prstGeom>
          </p:spPr>
        </p:pic>
      </p:grpSp>
    </p:spTree>
    <p:extLst>
      <p:ext uri="{BB962C8B-B14F-4D97-AF65-F5344CB8AC3E}">
        <p14:creationId xmlns:p14="http://schemas.microsoft.com/office/powerpoint/2010/main" val="1827895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err="1">
                <a:solidFill>
                  <a:srgbClr val="4472C4">
                    <a:lumMod val="75000"/>
                  </a:srgbClr>
                </a:solidFill>
                <a:latin typeface="Arial"/>
                <a:cs typeface="Arial"/>
              </a:rPr>
              <a:t>SortSite</a:t>
            </a:r>
            <a:r>
              <a:rPr lang="en-US" sz="3200" b="1" dirty="0">
                <a:solidFill>
                  <a:srgbClr val="4472C4">
                    <a:lumMod val="75000"/>
                  </a:srgbClr>
                </a:solidFill>
                <a:latin typeface="Arial"/>
                <a:cs typeface="Arial"/>
              </a:rPr>
              <a:t> Service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2" name="TextBox 1">
            <a:extLst>
              <a:ext uri="{FF2B5EF4-FFF2-40B4-BE49-F238E27FC236}">
                <a16:creationId xmlns:a16="http://schemas.microsoft.com/office/drawing/2014/main" id="{970F966E-3D3C-49A0-8736-256C2B35E7FE}"/>
              </a:ext>
            </a:extLst>
          </p:cNvPr>
          <p:cNvSpPr txBox="1"/>
          <p:nvPr/>
        </p:nvSpPr>
        <p:spPr>
          <a:xfrm>
            <a:off x="842484" y="1705510"/>
            <a:ext cx="10483294" cy="2708434"/>
          </a:xfrm>
          <a:prstGeom prst="rect">
            <a:avLst/>
          </a:prstGeom>
          <a:noFill/>
        </p:spPr>
        <p:txBody>
          <a:bodyPr wrap="square" rtlCol="0">
            <a:spAutoFit/>
          </a:bodyPr>
          <a:lstStyle/>
          <a:p>
            <a:pPr algn="l"/>
            <a:r>
              <a:rPr lang="en-US" sz="2600" b="0" i="0" dirty="0">
                <a:solidFill>
                  <a:srgbClr val="333333"/>
                </a:solidFill>
                <a:effectLst/>
                <a:latin typeface="Arial" panose="020B0604020202020204" pitchFamily="34" charset="0"/>
              </a:rPr>
              <a:t>Wha</a:t>
            </a:r>
            <a:r>
              <a:rPr lang="en-US" sz="2600" dirty="0">
                <a:solidFill>
                  <a:srgbClr val="333333"/>
                </a:solidFill>
                <a:latin typeface="Arial" panose="020B0604020202020204" pitchFamily="34" charset="0"/>
              </a:rPr>
              <a:t>t is it?</a:t>
            </a:r>
          </a:p>
          <a:p>
            <a:pPr marL="342900" indent="-342900" algn="l">
              <a:buFont typeface="Arial" panose="020B0604020202020204" pitchFamily="34" charset="0"/>
              <a:buChar char="•"/>
            </a:pPr>
            <a:r>
              <a:rPr lang="en-US" sz="2400" b="0" i="0" dirty="0">
                <a:solidFill>
                  <a:srgbClr val="333333"/>
                </a:solidFill>
                <a:effectLst/>
                <a:latin typeface="Arial" panose="020B0604020202020204" pitchFamily="34" charset="0"/>
              </a:rPr>
              <a:t>SLS staff will run your site through </a:t>
            </a:r>
            <a:r>
              <a:rPr lang="en-US" sz="2400" b="0" i="0" dirty="0" err="1">
                <a:solidFill>
                  <a:srgbClr val="333333"/>
                </a:solidFill>
                <a:effectLst/>
                <a:latin typeface="Arial" panose="020B0604020202020204" pitchFamily="34" charset="0"/>
              </a:rPr>
              <a:t>SortSite</a:t>
            </a:r>
            <a:r>
              <a:rPr lang="en-US" sz="2400" b="0" i="0" dirty="0">
                <a:solidFill>
                  <a:srgbClr val="333333"/>
                </a:solidFill>
                <a:effectLst/>
                <a:latin typeface="Arial" panose="020B0604020202020204" pitchFamily="34" charset="0"/>
              </a:rPr>
              <a:t> accessibility checking software</a:t>
            </a:r>
          </a:p>
          <a:p>
            <a:pPr marL="342900" indent="-342900" algn="l">
              <a:buFont typeface="Arial" panose="020B0604020202020204" pitchFamily="34" charset="0"/>
              <a:buChar char="•"/>
            </a:pPr>
            <a:r>
              <a:rPr lang="en-US" sz="2400" dirty="0">
                <a:solidFill>
                  <a:srgbClr val="333333"/>
                </a:solidFill>
                <a:latin typeface="Arial" panose="020B0604020202020204" pitchFamily="34" charset="0"/>
              </a:rPr>
              <a:t>We’ll identify fixable errors found in the report and offer suggestions on how to fix them</a:t>
            </a:r>
            <a:endParaRPr lang="en-US" sz="2400" b="0" i="0" dirty="0">
              <a:solidFill>
                <a:srgbClr val="333333"/>
              </a:solidFill>
              <a:effectLst/>
              <a:latin typeface="Arial" panose="020B0604020202020204" pitchFamily="34" charset="0"/>
            </a:endParaRPr>
          </a:p>
          <a:p>
            <a:pPr marL="347663" indent="-347663">
              <a:buFont typeface="Arial" panose="020B0604020202020204" pitchFamily="34" charset="0"/>
              <a:buChar char="•"/>
            </a:pPr>
            <a:r>
              <a:rPr lang="en-US" sz="2400" b="0" i="0" dirty="0">
                <a:solidFill>
                  <a:srgbClr val="333333"/>
                </a:solidFill>
                <a:effectLst/>
                <a:latin typeface="Arial" panose="020B0604020202020204" pitchFamily="34" charset="0"/>
              </a:rPr>
              <a:t>We’ll rerun the report a limited number of times to help you track improvements</a:t>
            </a:r>
            <a:endParaRPr lang="en-US" dirty="0"/>
          </a:p>
        </p:txBody>
      </p:sp>
    </p:spTree>
    <p:extLst>
      <p:ext uri="{BB962C8B-B14F-4D97-AF65-F5344CB8AC3E}">
        <p14:creationId xmlns:p14="http://schemas.microsoft.com/office/powerpoint/2010/main" val="2477093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Resources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3" name="TextBox 12">
            <a:extLst>
              <a:ext uri="{FF2B5EF4-FFF2-40B4-BE49-F238E27FC236}">
                <a16:creationId xmlns:a16="http://schemas.microsoft.com/office/drawing/2014/main" id="{3769557E-A4A5-48F0-A162-84A851C8C20B}"/>
              </a:ext>
            </a:extLst>
          </p:cNvPr>
          <p:cNvSpPr txBox="1"/>
          <p:nvPr/>
        </p:nvSpPr>
        <p:spPr>
          <a:xfrm>
            <a:off x="1017142" y="1705510"/>
            <a:ext cx="9442613" cy="2339102"/>
          </a:xfrm>
          <a:prstGeom prst="rect">
            <a:avLst/>
          </a:prstGeom>
          <a:noFill/>
        </p:spPr>
        <p:txBody>
          <a:bodyPr wrap="square" rtlCol="0">
            <a:spAutoFit/>
          </a:bodyPr>
          <a:lstStyle/>
          <a:p>
            <a:pPr marL="457200" indent="-457200" algn="l">
              <a:buFont typeface="Arial" panose="020B0604020202020204" pitchFamily="34" charset="0"/>
              <a:buChar char="•"/>
            </a:pPr>
            <a:r>
              <a:rPr lang="en-US" sz="2600" b="0" i="0" dirty="0">
                <a:solidFill>
                  <a:srgbClr val="333333"/>
                </a:solidFill>
                <a:effectLst/>
                <a:latin typeface="Arial" panose="020B0604020202020204" pitchFamily="34" charset="0"/>
                <a:hlinkClick r:id="rId7"/>
              </a:rPr>
              <a:t>SLS Best Practices for Web Design</a:t>
            </a:r>
            <a:endParaRPr lang="en-US" sz="2600" b="0" i="0" dirty="0">
              <a:solidFill>
                <a:srgbClr val="333333"/>
              </a:solidFill>
              <a:effectLst/>
              <a:latin typeface="Arial" panose="020B0604020202020204" pitchFamily="34" charset="0"/>
            </a:endParaRPr>
          </a:p>
          <a:p>
            <a:pPr marL="457200" indent="-457200" algn="l">
              <a:buFont typeface="Arial" panose="020B0604020202020204" pitchFamily="34" charset="0"/>
              <a:buChar char="•"/>
            </a:pPr>
            <a:r>
              <a:rPr lang="en-US" sz="2600" dirty="0">
                <a:solidFill>
                  <a:srgbClr val="333333"/>
                </a:solidFill>
                <a:latin typeface="Arial" panose="020B0604020202020204" pitchFamily="34" charset="0"/>
                <a:hlinkClick r:id="rId8"/>
              </a:rPr>
              <a:t>Wave Browser Plugin</a:t>
            </a:r>
            <a:endParaRPr lang="en-US" sz="2600" dirty="0">
              <a:solidFill>
                <a:srgbClr val="333333"/>
              </a:solidFill>
              <a:latin typeface="Arial" panose="020B0604020202020204" pitchFamily="34" charset="0"/>
            </a:endParaRPr>
          </a:p>
          <a:p>
            <a:pPr marL="457200" indent="-457200" algn="l">
              <a:buFont typeface="Arial" panose="020B0604020202020204" pitchFamily="34" charset="0"/>
              <a:buChar char="•"/>
            </a:pPr>
            <a:r>
              <a:rPr lang="en-US" sz="2600" b="0" i="0" dirty="0">
                <a:solidFill>
                  <a:srgbClr val="333333"/>
                </a:solidFill>
                <a:effectLst/>
                <a:latin typeface="Arial" panose="020B0604020202020204" pitchFamily="34" charset="0"/>
              </a:rPr>
              <a:t>American Fou</a:t>
            </a:r>
            <a:r>
              <a:rPr lang="en-US" sz="2600" dirty="0">
                <a:solidFill>
                  <a:srgbClr val="333333"/>
                </a:solidFill>
                <a:latin typeface="Arial" panose="020B0604020202020204" pitchFamily="34" charset="0"/>
              </a:rPr>
              <a:t>ndation for the Blind </a:t>
            </a:r>
            <a:r>
              <a:rPr lang="en-US" sz="2600" dirty="0">
                <a:solidFill>
                  <a:srgbClr val="333333"/>
                </a:solidFill>
                <a:latin typeface="Arial" panose="020B0604020202020204" pitchFamily="34" charset="0"/>
                <a:hlinkClick r:id="rId9"/>
              </a:rPr>
              <a:t>Screenreader List</a:t>
            </a:r>
            <a:endParaRPr lang="en-US" sz="2600" dirty="0">
              <a:solidFill>
                <a:srgbClr val="333333"/>
              </a:solidFill>
              <a:latin typeface="Arial" panose="020B0604020202020204" pitchFamily="34" charset="0"/>
            </a:endParaRPr>
          </a:p>
          <a:p>
            <a:pPr marL="457200" indent="-457200" algn="l">
              <a:buFont typeface="Arial" panose="020B0604020202020204" pitchFamily="34" charset="0"/>
              <a:buChar char="•"/>
            </a:pPr>
            <a:r>
              <a:rPr lang="en-US" sz="2600" b="0" i="0">
                <a:solidFill>
                  <a:srgbClr val="333333"/>
                </a:solidFill>
                <a:effectLst/>
                <a:latin typeface="Arial" panose="020B0604020202020204" pitchFamily="34" charset="0"/>
              </a:rPr>
              <a:t>Deque University</a:t>
            </a:r>
            <a:endParaRPr lang="en-US" sz="2600" b="0" i="0" dirty="0">
              <a:solidFill>
                <a:srgbClr val="333333"/>
              </a:solidFill>
              <a:effectLst/>
              <a:latin typeface="Arial" panose="020B0604020202020204" pitchFamily="34" charset="0"/>
            </a:endParaRPr>
          </a:p>
          <a:p>
            <a:pPr marL="457200" indent="-457200" algn="l">
              <a:buFont typeface="Arial" panose="020B0604020202020204" pitchFamily="34" charset="0"/>
              <a:buChar char="•"/>
            </a:pPr>
            <a:endParaRPr lang="en-US" sz="2400" b="0" i="0" dirty="0">
              <a:solidFill>
                <a:srgbClr val="333333"/>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00395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Plan for Today</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fontAlgn="base">
              <a:buFont typeface="Arial" panose="020B0604020202020204" pitchFamily="34" charset="0"/>
              <a:buChar char="•"/>
            </a:pPr>
            <a:r>
              <a:rPr lang="en-US" sz="3200" dirty="0">
                <a:solidFill>
                  <a:srgbClr val="000000"/>
                </a:solidFill>
                <a:latin typeface="Arial" panose="020B0604020202020204" pitchFamily="34" charset="0"/>
              </a:rPr>
              <a:t>Review Best Practices for:</a:t>
            </a:r>
          </a:p>
          <a:p>
            <a:pPr lvl="1" fontAlgn="base"/>
            <a:r>
              <a:rPr lang="en-US" sz="2800" dirty="0">
                <a:solidFill>
                  <a:srgbClr val="000000"/>
                </a:solidFill>
                <a:latin typeface="Arial" panose="020B0604020202020204" pitchFamily="34" charset="0"/>
              </a:rPr>
              <a:t>Links</a:t>
            </a:r>
          </a:p>
          <a:p>
            <a:pPr lvl="1" fontAlgn="base"/>
            <a:r>
              <a:rPr lang="en-US" sz="2800" dirty="0">
                <a:solidFill>
                  <a:srgbClr val="000000"/>
                </a:solidFill>
                <a:latin typeface="Arial" panose="020B0604020202020204" pitchFamily="34" charset="0"/>
              </a:rPr>
              <a:t>Content</a:t>
            </a:r>
          </a:p>
          <a:p>
            <a:pPr lvl="1" fontAlgn="base"/>
            <a:r>
              <a:rPr lang="en-US" sz="2800" dirty="0">
                <a:solidFill>
                  <a:srgbClr val="000000"/>
                </a:solidFill>
                <a:latin typeface="Arial" panose="020B0604020202020204" pitchFamily="34" charset="0"/>
              </a:rPr>
              <a:t>Styling</a:t>
            </a:r>
          </a:p>
          <a:p>
            <a:pPr fontAlgn="base"/>
            <a:r>
              <a:rPr lang="en-US" sz="3200" dirty="0" err="1">
                <a:solidFill>
                  <a:srgbClr val="000000"/>
                </a:solidFill>
                <a:latin typeface="Arial" panose="020B0604020202020204" pitchFamily="34" charset="0"/>
              </a:rPr>
              <a:t>SortSite</a:t>
            </a:r>
            <a:r>
              <a:rPr lang="en-US" sz="3200" dirty="0">
                <a:solidFill>
                  <a:srgbClr val="000000"/>
                </a:solidFill>
                <a:latin typeface="Arial" panose="020B0604020202020204" pitchFamily="34" charset="0"/>
              </a:rPr>
              <a:t> Service</a:t>
            </a:r>
          </a:p>
          <a:p>
            <a:pPr algn="l" rtl="0" fontAlgn="base">
              <a:buFont typeface="Arial" panose="020B0604020202020204" pitchFamily="34" charset="0"/>
              <a:buChar char="•"/>
            </a:pPr>
            <a:endParaRPr lang="en-US" dirty="0">
              <a:solidFill>
                <a:srgbClr val="000000"/>
              </a:solidFill>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111486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Links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6524691" cy="4595164"/>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fontAlgn="base">
              <a:buNone/>
            </a:pPr>
            <a:r>
              <a:rPr lang="en-US" sz="2400" dirty="0">
                <a:solidFill>
                  <a:srgbClr val="000000"/>
                </a:solidFill>
                <a:latin typeface="Arial" panose="020B0604020202020204" pitchFamily="34" charset="0"/>
              </a:rPr>
              <a:t>May not be considered traditional accessibility topic, but broken links mean no one can get to your content.</a:t>
            </a:r>
          </a:p>
          <a:p>
            <a:pPr marL="0" indent="0" algn="l" rtl="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Use “add link” functionality rather than adding links in rich text. LibGuides has link checker tool that can help you stay on top of bad links.</a:t>
            </a:r>
          </a:p>
          <a:p>
            <a:pPr fontAlgn="base"/>
            <a:r>
              <a:rPr lang="en-US" sz="2400" dirty="0">
                <a:solidFill>
                  <a:srgbClr val="000000"/>
                </a:solidFill>
                <a:latin typeface="Arial" panose="020B0604020202020204" pitchFamily="34" charset="0"/>
              </a:rPr>
              <a:t>Can sometimes get false positives for broken links, but you can “add to exclusions” in the </a:t>
            </a:r>
            <a:r>
              <a:rPr lang="en-US" sz="2400" dirty="0" err="1">
                <a:solidFill>
                  <a:srgbClr val="000000"/>
                </a:solidFill>
                <a:latin typeface="Arial" panose="020B0604020202020204" pitchFamily="34" charset="0"/>
              </a:rPr>
              <a:t>LibGuide</a:t>
            </a:r>
            <a:r>
              <a:rPr lang="en-US" sz="2400" dirty="0">
                <a:solidFill>
                  <a:srgbClr val="000000"/>
                </a:solidFill>
                <a:latin typeface="Arial" panose="020B0604020202020204" pitchFamily="34" charset="0"/>
              </a:rPr>
              <a:t> report and it’ll stop checking them</a:t>
            </a:r>
          </a:p>
          <a:p>
            <a:pPr fontAlgn="base"/>
            <a:r>
              <a:rPr lang="en-US" sz="2400" dirty="0">
                <a:solidFill>
                  <a:srgbClr val="000000"/>
                </a:solidFill>
                <a:latin typeface="Arial" panose="020B0604020202020204" pitchFamily="34" charset="0"/>
              </a:rPr>
              <a:t>Other benefit of adding content as link item is that you can reuse links and then only have to change them once if they need to be updated</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libguides link checker">
            <a:extLst>
              <a:ext uri="{FF2B5EF4-FFF2-40B4-BE49-F238E27FC236}">
                <a16:creationId xmlns:a16="http://schemas.microsoft.com/office/drawing/2014/main" id="{98ADE916-94CE-4EF0-8CCE-D727628642E4}"/>
              </a:ext>
            </a:extLst>
          </p:cNvPr>
          <p:cNvPicPr>
            <a:picLocks noChangeAspect="1"/>
          </p:cNvPicPr>
          <p:nvPr/>
        </p:nvPicPr>
        <p:blipFill>
          <a:blip r:embed="rId7"/>
          <a:stretch>
            <a:fillRect/>
          </a:stretch>
        </p:blipFill>
        <p:spPr>
          <a:xfrm>
            <a:off x="7730085" y="1380013"/>
            <a:ext cx="2050754" cy="2386332"/>
          </a:xfrm>
          <a:prstGeom prst="rect">
            <a:avLst/>
          </a:prstGeom>
        </p:spPr>
      </p:pic>
      <p:pic>
        <p:nvPicPr>
          <p:cNvPr id="6" name="Picture 5" descr="add to exclusions">
            <a:extLst>
              <a:ext uri="{FF2B5EF4-FFF2-40B4-BE49-F238E27FC236}">
                <a16:creationId xmlns:a16="http://schemas.microsoft.com/office/drawing/2014/main" id="{83C518CC-4FC4-4C2B-8889-D8E80ABA116A}"/>
              </a:ext>
            </a:extLst>
          </p:cNvPr>
          <p:cNvPicPr>
            <a:picLocks noChangeAspect="1"/>
          </p:cNvPicPr>
          <p:nvPr/>
        </p:nvPicPr>
        <p:blipFill>
          <a:blip r:embed="rId8"/>
          <a:stretch>
            <a:fillRect/>
          </a:stretch>
        </p:blipFill>
        <p:spPr>
          <a:xfrm>
            <a:off x="7717585" y="4263775"/>
            <a:ext cx="3608193" cy="11022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11576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Links, cont.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5877419" cy="508365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Open link in same window: easier to navigate with </a:t>
            </a:r>
            <a:r>
              <a:rPr lang="en-US" sz="2400" dirty="0" err="1">
                <a:solidFill>
                  <a:srgbClr val="000000"/>
                </a:solidFill>
                <a:latin typeface="Arial" panose="020B0604020202020204" pitchFamily="34" charset="0"/>
              </a:rPr>
              <a:t>screenreader</a:t>
            </a:r>
            <a:r>
              <a:rPr lang="en-US" sz="2400" dirty="0">
                <a:solidFill>
                  <a:srgbClr val="000000"/>
                </a:solidFill>
                <a:latin typeface="Arial" panose="020B0604020202020204" pitchFamily="34" charset="0"/>
              </a:rPr>
              <a:t> than if new window pops up. LibGuides default is new window.</a:t>
            </a:r>
          </a:p>
          <a:p>
            <a:pPr fontAlgn="base"/>
            <a:r>
              <a:rPr lang="en-US" sz="2400" dirty="0">
                <a:solidFill>
                  <a:srgbClr val="000000"/>
                </a:solidFill>
                <a:latin typeface="Arial" panose="020B0604020202020204" pitchFamily="34" charset="0"/>
              </a:rPr>
              <a:t>Don’t use vague links like “more” – put the link on the thing that it’s going to. Note that LibGuides extra description will end up behind “more” link, along with Librarians page links</a:t>
            </a:r>
          </a:p>
          <a:p>
            <a:pPr fontAlgn="base"/>
            <a:r>
              <a:rPr lang="en-US" sz="2400" dirty="0">
                <a:solidFill>
                  <a:srgbClr val="000000"/>
                </a:solidFill>
                <a:latin typeface="Arial" panose="020B0604020202020204" pitchFamily="34" charset="0"/>
              </a:rPr>
              <a:t>Don’t use URL as the link name unless you have to – awkward for </a:t>
            </a:r>
            <a:r>
              <a:rPr lang="en-US" sz="2400" dirty="0" err="1">
                <a:solidFill>
                  <a:srgbClr val="000000"/>
                </a:solidFill>
                <a:latin typeface="Arial" panose="020B0604020202020204" pitchFamily="34" charset="0"/>
              </a:rPr>
              <a:t>screenreader</a:t>
            </a:r>
            <a:r>
              <a:rPr lang="en-US" sz="2400" dirty="0">
                <a:solidFill>
                  <a:srgbClr val="000000"/>
                </a:solidFill>
                <a:latin typeface="Arial" panose="020B0604020202020204" pitchFamily="34" charset="0"/>
              </a:rPr>
              <a:t> to read</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more links">
            <a:extLst>
              <a:ext uri="{FF2B5EF4-FFF2-40B4-BE49-F238E27FC236}">
                <a16:creationId xmlns:a16="http://schemas.microsoft.com/office/drawing/2014/main" id="{C600620F-578A-46D7-B558-AE5211F702F3}"/>
              </a:ext>
            </a:extLst>
          </p:cNvPr>
          <p:cNvPicPr>
            <a:picLocks noChangeAspect="1"/>
          </p:cNvPicPr>
          <p:nvPr/>
        </p:nvPicPr>
        <p:blipFill rotWithShape="1">
          <a:blip r:embed="rId7"/>
          <a:srcRect r="44822"/>
          <a:stretch/>
        </p:blipFill>
        <p:spPr>
          <a:xfrm>
            <a:off x="7240041" y="1536523"/>
            <a:ext cx="4561940" cy="40481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85411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Links: Search and Replace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2" y="1382072"/>
            <a:ext cx="3988329" cy="4905529"/>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fontAlgn="base">
              <a:buNone/>
            </a:pPr>
            <a:r>
              <a:rPr lang="en-US" sz="2400" dirty="0">
                <a:solidFill>
                  <a:srgbClr val="000000"/>
                </a:solidFill>
                <a:latin typeface="Arial" panose="020B0604020202020204" pitchFamily="34" charset="0"/>
              </a:rPr>
              <a:t>Good way to find content on site in rich text, link descriptions, images, etc.</a:t>
            </a:r>
          </a:p>
          <a:p>
            <a:pPr marL="0" indent="0" algn="l" rtl="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Use “Search” before replacing anything. Can use search to identify problems and fix manually.</a:t>
            </a:r>
          </a:p>
          <a:p>
            <a:pPr fontAlgn="base"/>
            <a:r>
              <a:rPr lang="en-US" sz="2400" dirty="0">
                <a:solidFill>
                  <a:srgbClr val="000000"/>
                </a:solidFill>
                <a:latin typeface="Arial" panose="020B0604020202020204" pitchFamily="34" charset="0"/>
              </a:rPr>
              <a:t>Check for links with http:// instead of https://</a:t>
            </a:r>
          </a:p>
          <a:p>
            <a:pPr fontAlgn="base"/>
            <a:r>
              <a:rPr lang="en-US" sz="2400" dirty="0">
                <a:solidFill>
                  <a:srgbClr val="000000"/>
                </a:solidFill>
                <a:latin typeface="Arial" panose="020B0604020202020204" pitchFamily="34" charset="0"/>
              </a:rPr>
              <a:t>Search for links to Aleph: e.g. https://dut.sunyconnect.suny.edu</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5" name="Picture 4" descr="search and replace">
            <a:extLst>
              <a:ext uri="{FF2B5EF4-FFF2-40B4-BE49-F238E27FC236}">
                <a16:creationId xmlns:a16="http://schemas.microsoft.com/office/drawing/2014/main" id="{3B7E427A-16D6-4C08-B7D2-BCDE4AFCFF0B}"/>
              </a:ext>
            </a:extLst>
          </p:cNvPr>
          <p:cNvPicPr>
            <a:picLocks noChangeAspect="1"/>
          </p:cNvPicPr>
          <p:nvPr/>
        </p:nvPicPr>
        <p:blipFill rotWithShape="1">
          <a:blip r:embed="rId7"/>
          <a:srcRect r="20957" b="10843"/>
          <a:stretch/>
        </p:blipFill>
        <p:spPr>
          <a:xfrm>
            <a:off x="4873519" y="2321739"/>
            <a:ext cx="1700915" cy="2214522"/>
          </a:xfrm>
          <a:prstGeom prst="rect">
            <a:avLst/>
          </a:prstGeom>
        </p:spPr>
      </p:pic>
      <p:pic>
        <p:nvPicPr>
          <p:cNvPr id="8" name="Picture 7" descr="search and replace options">
            <a:extLst>
              <a:ext uri="{FF2B5EF4-FFF2-40B4-BE49-F238E27FC236}">
                <a16:creationId xmlns:a16="http://schemas.microsoft.com/office/drawing/2014/main" id="{DF5DB516-94F1-4A3A-95F8-11CFFEE0BFB2}"/>
              </a:ext>
            </a:extLst>
          </p:cNvPr>
          <p:cNvPicPr>
            <a:picLocks noChangeAspect="1"/>
          </p:cNvPicPr>
          <p:nvPr/>
        </p:nvPicPr>
        <p:blipFill>
          <a:blip r:embed="rId8"/>
          <a:stretch>
            <a:fillRect/>
          </a:stretch>
        </p:blipFill>
        <p:spPr>
          <a:xfrm>
            <a:off x="7100628" y="982933"/>
            <a:ext cx="4947078" cy="49930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10" name="Straight Arrow Connector 9">
            <a:extLst>
              <a:ext uri="{FF2B5EF4-FFF2-40B4-BE49-F238E27FC236}">
                <a16:creationId xmlns:a16="http://schemas.microsoft.com/office/drawing/2014/main" id="{04F6870F-709A-4BE4-AC57-BE916A8DC32D}"/>
              </a:ext>
            </a:extLst>
          </p:cNvPr>
          <p:cNvCxnSpPr/>
          <p:nvPr/>
        </p:nvCxnSpPr>
        <p:spPr>
          <a:xfrm>
            <a:off x="6719299" y="3429000"/>
            <a:ext cx="236305" cy="0"/>
          </a:xfrm>
          <a:prstGeom prst="straightConnector1">
            <a:avLst/>
          </a:prstGeom>
          <a:ln w="57150">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71963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Content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3" y="1382072"/>
            <a:ext cx="6259398" cy="490552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Try to keep page length not too long, so that users don’t have to do a lot of scrolling to find the information that they need. </a:t>
            </a:r>
          </a:p>
          <a:p>
            <a:pPr fontAlgn="base"/>
            <a:r>
              <a:rPr lang="en-US" sz="2400" dirty="0">
                <a:solidFill>
                  <a:srgbClr val="000000"/>
                </a:solidFill>
                <a:latin typeface="Arial" panose="020B0604020202020204" pitchFamily="34" charset="0"/>
              </a:rPr>
              <a:t>Think about how content will look on various devices and try to be concise. LibGuides is responsive, and you can resize browser to see how content will scale.</a:t>
            </a:r>
          </a:p>
          <a:p>
            <a:pPr fontAlgn="base"/>
            <a:r>
              <a:rPr lang="en-US" sz="2400" dirty="0">
                <a:solidFill>
                  <a:srgbClr val="000000"/>
                </a:solidFill>
                <a:latin typeface="Arial" panose="020B0604020202020204" pitchFamily="34" charset="0"/>
              </a:rPr>
              <a:t>Use clear, non-jargony language and as few acronyms as possible.</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responsive design">
            <a:extLst>
              <a:ext uri="{FF2B5EF4-FFF2-40B4-BE49-F238E27FC236}">
                <a16:creationId xmlns:a16="http://schemas.microsoft.com/office/drawing/2014/main" id="{9261E0BF-BAE4-44D7-A5D0-B4984EB702D2}"/>
              </a:ext>
            </a:extLst>
          </p:cNvPr>
          <p:cNvPicPr>
            <a:picLocks noChangeAspect="1"/>
          </p:cNvPicPr>
          <p:nvPr/>
        </p:nvPicPr>
        <p:blipFill>
          <a:blip r:embed="rId7"/>
          <a:stretch>
            <a:fillRect/>
          </a:stretch>
        </p:blipFill>
        <p:spPr>
          <a:xfrm>
            <a:off x="8265715" y="976235"/>
            <a:ext cx="3156322" cy="49055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2064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Copying and Pasting</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8995" y="1381449"/>
            <a:ext cx="11100066" cy="490552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dirty="0">
                <a:solidFill>
                  <a:srgbClr val="000000"/>
                </a:solidFill>
                <a:latin typeface="Arial" panose="020B0604020202020204" pitchFamily="34" charset="0"/>
              </a:rPr>
              <a:t>If you’ve already got documentation on something, or if you find information online that you want to copy, it’s tempting to copy it directly into LibGuides. BUT, this can introduce bad code that interferes with your site defaults for font and style and creates a lack of site cohesion.</a:t>
            </a:r>
          </a:p>
          <a:p>
            <a:pPr marL="0" indent="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Use Ctrl-Shift-V to paste without formatting, or paste content into Notepad and then copy from there to get clean content</a:t>
            </a:r>
          </a:p>
          <a:p>
            <a:pPr fontAlgn="base"/>
            <a:r>
              <a:rPr lang="en-US" sz="2400" dirty="0">
                <a:solidFill>
                  <a:srgbClr val="000000"/>
                </a:solidFill>
                <a:latin typeface="Arial" panose="020B0604020202020204" pitchFamily="34" charset="0"/>
              </a:rPr>
              <a:t>If you don’t want to lose links or other formatting, you can paste into LibGuides and then use View Source to either manually clean up code or copy it into Notepad and use find and replace to clean it up</a:t>
            </a:r>
          </a:p>
          <a:p>
            <a:pPr marL="0" indent="0" fontAlgn="base">
              <a:buNone/>
            </a:pPr>
            <a:endParaRPr lang="en-US" sz="2400" dirty="0">
              <a:solidFill>
                <a:srgbClr val="000000"/>
              </a:solidFill>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2204780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Copying and Pasting, cont.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497353" y="4572847"/>
            <a:ext cx="11100066" cy="90968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000" dirty="0">
                <a:solidFill>
                  <a:srgbClr val="000000"/>
                </a:solidFill>
                <a:latin typeface="Arial" panose="020B0604020202020204" pitchFamily="34" charset="0"/>
              </a:rPr>
              <a:t>Can bring in ids or </a:t>
            </a:r>
            <a:r>
              <a:rPr lang="en-US" sz="2000" dirty="0" err="1">
                <a:solidFill>
                  <a:srgbClr val="000000"/>
                </a:solidFill>
                <a:latin typeface="Arial" panose="020B0604020202020204" pitchFamily="34" charset="0"/>
              </a:rPr>
              <a:t>css</a:t>
            </a:r>
            <a:r>
              <a:rPr lang="en-US" sz="2000" dirty="0">
                <a:solidFill>
                  <a:srgbClr val="000000"/>
                </a:solidFill>
                <a:latin typeface="Arial" panose="020B0604020202020204" pitchFamily="34" charset="0"/>
              </a:rPr>
              <a:t> classes from other sites that won’t be applied in your environment:</a:t>
            </a:r>
          </a:p>
          <a:p>
            <a:pPr fontAlgn="base"/>
            <a:endParaRPr lang="en-US" sz="2400" dirty="0">
              <a:solidFill>
                <a:srgbClr val="000000"/>
              </a:solidFill>
              <a:latin typeface="Arial" panose="020B0604020202020204" pitchFamily="34"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a:extLst>
              <a:ext uri="{FF2B5EF4-FFF2-40B4-BE49-F238E27FC236}">
                <a16:creationId xmlns:a16="http://schemas.microsoft.com/office/drawing/2014/main" id="{B62C65F9-630F-4606-AA7C-D899B6F86CD1}"/>
              </a:ext>
            </a:extLst>
          </p:cNvPr>
          <p:cNvPicPr>
            <a:picLocks noChangeAspect="1"/>
          </p:cNvPicPr>
          <p:nvPr/>
        </p:nvPicPr>
        <p:blipFill rotWithShape="1">
          <a:blip r:embed="rId7"/>
          <a:srcRect b="22365"/>
          <a:stretch/>
        </p:blipFill>
        <p:spPr>
          <a:xfrm>
            <a:off x="4286054" y="5080764"/>
            <a:ext cx="7067501" cy="9758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 name="Picture 14" descr="source file">
            <a:extLst>
              <a:ext uri="{FF2B5EF4-FFF2-40B4-BE49-F238E27FC236}">
                <a16:creationId xmlns:a16="http://schemas.microsoft.com/office/drawing/2014/main" id="{54E69F55-B469-4C76-90B2-40B5F3CCA909}"/>
              </a:ext>
            </a:extLst>
          </p:cNvPr>
          <p:cNvPicPr>
            <a:picLocks noChangeAspect="1"/>
          </p:cNvPicPr>
          <p:nvPr/>
        </p:nvPicPr>
        <p:blipFill>
          <a:blip r:embed="rId8"/>
          <a:stretch>
            <a:fillRect/>
          </a:stretch>
        </p:blipFill>
        <p:spPr>
          <a:xfrm>
            <a:off x="3189279" y="1390242"/>
            <a:ext cx="6262048" cy="27964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11072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Copying and Pasting: Spaces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16" name="Content Placeholder 2">
            <a:extLst>
              <a:ext uri="{FF2B5EF4-FFF2-40B4-BE49-F238E27FC236}">
                <a16:creationId xmlns:a16="http://schemas.microsoft.com/office/drawing/2014/main" id="{6E438FBC-35DA-462B-AF50-25EAD6C89C11}"/>
              </a:ext>
            </a:extLst>
          </p:cNvPr>
          <p:cNvSpPr txBox="1">
            <a:spLocks/>
          </p:cNvSpPr>
          <p:nvPr/>
        </p:nvSpPr>
        <p:spPr>
          <a:xfrm>
            <a:off x="769963" y="1382072"/>
            <a:ext cx="10977406" cy="302554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dirty="0">
                <a:solidFill>
                  <a:srgbClr val="000000"/>
                </a:solidFill>
                <a:latin typeface="Arial" panose="020B0604020202020204" pitchFamily="34" charset="0"/>
              </a:rPr>
              <a:t>One thing that can happen when you copy and paste content is that you might end up with &amp;</a:t>
            </a:r>
            <a:r>
              <a:rPr lang="en-US" sz="2400" dirty="0" err="1">
                <a:solidFill>
                  <a:srgbClr val="000000"/>
                </a:solidFill>
                <a:latin typeface="Arial" panose="020B0604020202020204" pitchFamily="34" charset="0"/>
              </a:rPr>
              <a:t>nbsp</a:t>
            </a:r>
            <a:r>
              <a:rPr lang="en-US" sz="2400" dirty="0">
                <a:solidFill>
                  <a:srgbClr val="000000"/>
                </a:solidFill>
                <a:latin typeface="Arial" panose="020B0604020202020204" pitchFamily="34" charset="0"/>
              </a:rPr>
              <a:t>; in place of spaces. This is formatted as a space on the screen, so you probably wouldn’t notice unless you look at the code, but it can cause spelling errors or reading errors for </a:t>
            </a:r>
            <a:r>
              <a:rPr lang="en-US" sz="2400" dirty="0" err="1">
                <a:solidFill>
                  <a:srgbClr val="000000"/>
                </a:solidFill>
                <a:latin typeface="Arial" panose="020B0604020202020204" pitchFamily="34" charset="0"/>
              </a:rPr>
              <a:t>screenreaders</a:t>
            </a:r>
            <a:r>
              <a:rPr lang="en-US" sz="2400" dirty="0">
                <a:solidFill>
                  <a:srgbClr val="000000"/>
                </a:solidFill>
                <a:latin typeface="Arial" panose="020B0604020202020204" pitchFamily="34" charset="0"/>
              </a:rPr>
              <a:t>, and it can throw off your layout.</a:t>
            </a:r>
          </a:p>
          <a:p>
            <a:pPr marL="0" indent="0" fontAlgn="base">
              <a:buNone/>
            </a:pPr>
            <a:r>
              <a:rPr lang="en-US" sz="2400" b="1" dirty="0">
                <a:solidFill>
                  <a:srgbClr val="000000"/>
                </a:solidFill>
                <a:latin typeface="Arial" panose="020B0604020202020204" pitchFamily="34" charset="0"/>
              </a:rPr>
              <a:t>Best Practices</a:t>
            </a:r>
          </a:p>
          <a:p>
            <a:pPr fontAlgn="base"/>
            <a:r>
              <a:rPr lang="en-US" sz="2400" dirty="0">
                <a:solidFill>
                  <a:srgbClr val="000000"/>
                </a:solidFill>
                <a:latin typeface="Arial" panose="020B0604020202020204" pitchFamily="34" charset="0"/>
              </a:rPr>
              <a:t>Take a quick look at your source code to see if there are any &amp;</a:t>
            </a:r>
            <a:r>
              <a:rPr lang="en-US" sz="2400" dirty="0" err="1">
                <a:solidFill>
                  <a:srgbClr val="000000"/>
                </a:solidFill>
                <a:latin typeface="Arial" panose="020B0604020202020204" pitchFamily="34" charset="0"/>
              </a:rPr>
              <a:t>nbsp</a:t>
            </a:r>
            <a:r>
              <a:rPr lang="en-US" sz="2400" dirty="0">
                <a:solidFill>
                  <a:srgbClr val="000000"/>
                </a:solidFill>
                <a:latin typeface="Arial" panose="020B0604020202020204" pitchFamily="34" charset="0"/>
              </a:rPr>
              <a:t>; that should be replaced with a space.</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7" name="Picture 6" descr="nbsp;">
            <a:extLst>
              <a:ext uri="{FF2B5EF4-FFF2-40B4-BE49-F238E27FC236}">
                <a16:creationId xmlns:a16="http://schemas.microsoft.com/office/drawing/2014/main" id="{C31D4CC1-578A-4456-B286-2113B137AE12}"/>
              </a:ext>
            </a:extLst>
          </p:cNvPr>
          <p:cNvPicPr>
            <a:picLocks noChangeAspect="1"/>
          </p:cNvPicPr>
          <p:nvPr/>
        </p:nvPicPr>
        <p:blipFill>
          <a:blip r:embed="rId7"/>
          <a:stretch>
            <a:fillRect/>
          </a:stretch>
        </p:blipFill>
        <p:spPr>
          <a:xfrm>
            <a:off x="498296" y="4597242"/>
            <a:ext cx="11195407" cy="107900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22763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14582</TotalTime>
  <Words>1181</Words>
  <Application>Microsoft Office PowerPoint</Application>
  <PresentationFormat>Widescreen</PresentationFormat>
  <Paragraphs>119</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Eichelberger</dc:creator>
  <cp:lastModifiedBy>Michelle Eichelberger</cp:lastModifiedBy>
  <cp:revision>31</cp:revision>
  <dcterms:created xsi:type="dcterms:W3CDTF">2021-04-13T15:48:12Z</dcterms:created>
  <dcterms:modified xsi:type="dcterms:W3CDTF">2021-10-07T16:09:19Z</dcterms:modified>
</cp:coreProperties>
</file>