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57"/>
  </p:notesMasterIdLst>
  <p:sldIdLst>
    <p:sldId id="264" r:id="rId3"/>
    <p:sldId id="2146847141" r:id="rId4"/>
    <p:sldId id="287" r:id="rId5"/>
    <p:sldId id="2146847145" r:id="rId6"/>
    <p:sldId id="2146847127" r:id="rId7"/>
    <p:sldId id="266" r:id="rId8"/>
    <p:sldId id="291" r:id="rId9"/>
    <p:sldId id="300" r:id="rId10"/>
    <p:sldId id="2147171103" r:id="rId11"/>
    <p:sldId id="2146847138" r:id="rId12"/>
    <p:sldId id="303" r:id="rId13"/>
    <p:sldId id="2147171106" r:id="rId14"/>
    <p:sldId id="267" r:id="rId15"/>
    <p:sldId id="2147171104" r:id="rId16"/>
    <p:sldId id="2147171107" r:id="rId17"/>
    <p:sldId id="268" r:id="rId18"/>
    <p:sldId id="2146847134" r:id="rId19"/>
    <p:sldId id="2146847129" r:id="rId20"/>
    <p:sldId id="259" r:id="rId21"/>
    <p:sldId id="261" r:id="rId22"/>
    <p:sldId id="2146847130" r:id="rId23"/>
    <p:sldId id="2146847131" r:id="rId24"/>
    <p:sldId id="2146847132" r:id="rId25"/>
    <p:sldId id="560" r:id="rId26"/>
    <p:sldId id="2147171108" r:id="rId27"/>
    <p:sldId id="269" r:id="rId28"/>
    <p:sldId id="665" r:id="rId29"/>
    <p:sldId id="666" r:id="rId30"/>
    <p:sldId id="672" r:id="rId31"/>
    <p:sldId id="669" r:id="rId32"/>
    <p:sldId id="671" r:id="rId33"/>
    <p:sldId id="2147171109" r:id="rId34"/>
    <p:sldId id="270" r:id="rId35"/>
    <p:sldId id="257" r:id="rId36"/>
    <p:sldId id="265" r:id="rId37"/>
    <p:sldId id="311" r:id="rId38"/>
    <p:sldId id="310" r:id="rId39"/>
    <p:sldId id="260" r:id="rId40"/>
    <p:sldId id="2147171110" r:id="rId41"/>
    <p:sldId id="271" r:id="rId42"/>
    <p:sldId id="2146847100" r:id="rId43"/>
    <p:sldId id="2146847105" r:id="rId44"/>
    <p:sldId id="2146847121" r:id="rId45"/>
    <p:sldId id="285" r:id="rId46"/>
    <p:sldId id="2146847098" r:id="rId47"/>
    <p:sldId id="2146847115" r:id="rId48"/>
    <p:sldId id="2146847120" r:id="rId49"/>
    <p:sldId id="2147171111" r:id="rId50"/>
    <p:sldId id="2146847140" r:id="rId51"/>
    <p:sldId id="263" r:id="rId52"/>
    <p:sldId id="2146847123" r:id="rId53"/>
    <p:sldId id="2146847124" r:id="rId54"/>
    <p:sldId id="2146847125" r:id="rId55"/>
    <p:sldId id="214684714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BBB"/>
    <a:srgbClr val="97C356"/>
    <a:srgbClr val="243644"/>
    <a:srgbClr val="B3B4C1"/>
    <a:srgbClr val="394B5B"/>
    <a:srgbClr val="D6793F"/>
    <a:srgbClr val="BD4D3B"/>
    <a:srgbClr val="78A742"/>
    <a:srgbClr val="60589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4404" autoAdjust="0"/>
  </p:normalViewPr>
  <p:slideViewPr>
    <p:cSldViewPr snapToGrid="0" snapToObjects="1">
      <p:cViewPr varScale="1">
        <p:scale>
          <a:sx n="70" d="100"/>
          <a:sy n="70" d="100"/>
        </p:scale>
        <p:origin x="8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z Lotz, Lisi" userId="0f526a3e-207f-41ce-bd9e-1a5c0d8114dc" providerId="ADAL" clId="{A7CA4C54-B0BD-47A7-94C7-6DBB8CBD076E}"/>
    <pc:docChg chg="undo custSel addSld delSld modSld">
      <pc:chgData name="Martinez Lotz, Lisi" userId="0f526a3e-207f-41ce-bd9e-1a5c0d8114dc" providerId="ADAL" clId="{A7CA4C54-B0BD-47A7-94C7-6DBB8CBD076E}" dt="2023-12-14T14:52:36.930" v="952" actId="6549"/>
      <pc:docMkLst>
        <pc:docMk/>
      </pc:docMkLst>
      <pc:sldChg chg="modSp mod">
        <pc:chgData name="Martinez Lotz, Lisi" userId="0f526a3e-207f-41ce-bd9e-1a5c0d8114dc" providerId="ADAL" clId="{A7CA4C54-B0BD-47A7-94C7-6DBB8CBD076E}" dt="2023-12-14T14:47:36.048" v="842" actId="20577"/>
        <pc:sldMkLst>
          <pc:docMk/>
          <pc:sldMk cId="2347869096" sldId="257"/>
        </pc:sldMkLst>
        <pc:spChg chg="mod">
          <ac:chgData name="Martinez Lotz, Lisi" userId="0f526a3e-207f-41ce-bd9e-1a5c0d8114dc" providerId="ADAL" clId="{A7CA4C54-B0BD-47A7-94C7-6DBB8CBD076E}" dt="2023-12-14T14:47:02.011" v="838" actId="14100"/>
          <ac:spMkLst>
            <pc:docMk/>
            <pc:sldMk cId="2347869096" sldId="257"/>
            <ac:spMk id="2" creationId="{38B05277-B88F-9670-0EAE-D563C5BB138A}"/>
          </ac:spMkLst>
        </pc:spChg>
        <pc:spChg chg="mod">
          <ac:chgData name="Martinez Lotz, Lisi" userId="0f526a3e-207f-41ce-bd9e-1a5c0d8114dc" providerId="ADAL" clId="{A7CA4C54-B0BD-47A7-94C7-6DBB8CBD076E}" dt="2023-12-14T14:47:36.048" v="842" actId="20577"/>
          <ac:spMkLst>
            <pc:docMk/>
            <pc:sldMk cId="2347869096" sldId="257"/>
            <ac:spMk id="3" creationId="{FAEB303D-5A36-F7F2-0699-0B3C6582A2AD}"/>
          </ac:spMkLst>
        </pc:spChg>
        <pc:graphicFrameChg chg="mod">
          <ac:chgData name="Martinez Lotz, Lisi" userId="0f526a3e-207f-41ce-bd9e-1a5c0d8114dc" providerId="ADAL" clId="{A7CA4C54-B0BD-47A7-94C7-6DBB8CBD076E}" dt="2023-12-14T14:27:56.470" v="727" actId="1076"/>
          <ac:graphicFrameMkLst>
            <pc:docMk/>
            <pc:sldMk cId="2347869096" sldId="257"/>
            <ac:graphicFrameMk id="11" creationId="{EEBC9D25-77C4-77AC-F14F-89F62AD05557}"/>
          </ac:graphicFrameMkLst>
        </pc:graphicFrameChg>
      </pc:sldChg>
      <pc:sldChg chg="modSp mod">
        <pc:chgData name="Martinez Lotz, Lisi" userId="0f526a3e-207f-41ce-bd9e-1a5c0d8114dc" providerId="ADAL" clId="{A7CA4C54-B0BD-47A7-94C7-6DBB8CBD076E}" dt="2023-12-14T14:44:20.454" v="809" actId="113"/>
        <pc:sldMkLst>
          <pc:docMk/>
          <pc:sldMk cId="666210894" sldId="259"/>
        </pc:sldMkLst>
        <pc:spChg chg="mod">
          <ac:chgData name="Martinez Lotz, Lisi" userId="0f526a3e-207f-41ce-bd9e-1a5c0d8114dc" providerId="ADAL" clId="{A7CA4C54-B0BD-47A7-94C7-6DBB8CBD076E}" dt="2023-12-14T14:44:20.454" v="809" actId="113"/>
          <ac:spMkLst>
            <pc:docMk/>
            <pc:sldMk cId="666210894" sldId="259"/>
            <ac:spMk id="2" creationId="{6F78F24C-C7F9-231B-FE3E-E88B977E7D38}"/>
          </ac:spMkLst>
        </pc:spChg>
        <pc:spChg chg="mod">
          <ac:chgData name="Martinez Lotz, Lisi" userId="0f526a3e-207f-41ce-bd9e-1a5c0d8114dc" providerId="ADAL" clId="{A7CA4C54-B0BD-47A7-94C7-6DBB8CBD076E}" dt="2023-12-12T19:48:01.808" v="268" actId="14100"/>
          <ac:spMkLst>
            <pc:docMk/>
            <pc:sldMk cId="666210894" sldId="259"/>
            <ac:spMk id="5" creationId="{AB951E16-D00E-FE5F-18A0-149384B3AE32}"/>
          </ac:spMkLst>
        </pc:spChg>
      </pc:sldChg>
      <pc:sldChg chg="modSp mod">
        <pc:chgData name="Martinez Lotz, Lisi" userId="0f526a3e-207f-41ce-bd9e-1a5c0d8114dc" providerId="ADAL" clId="{A7CA4C54-B0BD-47A7-94C7-6DBB8CBD076E}" dt="2023-12-14T14:44:33.268" v="813" actId="113"/>
        <pc:sldMkLst>
          <pc:docMk/>
          <pc:sldMk cId="2347015175" sldId="261"/>
        </pc:sldMkLst>
        <pc:spChg chg="mod">
          <ac:chgData name="Martinez Lotz, Lisi" userId="0f526a3e-207f-41ce-bd9e-1a5c0d8114dc" providerId="ADAL" clId="{A7CA4C54-B0BD-47A7-94C7-6DBB8CBD076E}" dt="2023-12-14T14:44:33.268" v="813" actId="113"/>
          <ac:spMkLst>
            <pc:docMk/>
            <pc:sldMk cId="2347015175" sldId="261"/>
            <ac:spMk id="2" creationId="{85E84835-CA54-AB96-2199-EC5800FD1715}"/>
          </ac:spMkLst>
        </pc:spChg>
        <pc:spChg chg="mod">
          <ac:chgData name="Martinez Lotz, Lisi" userId="0f526a3e-207f-41ce-bd9e-1a5c0d8114dc" providerId="ADAL" clId="{A7CA4C54-B0BD-47A7-94C7-6DBB8CBD076E}" dt="2023-12-13T14:14:21.520" v="444" actId="14100"/>
          <ac:spMkLst>
            <pc:docMk/>
            <pc:sldMk cId="2347015175" sldId="261"/>
            <ac:spMk id="3" creationId="{FCEEEA23-E82B-9250-B364-7F6D7AE2498B}"/>
          </ac:spMkLst>
        </pc:spChg>
        <pc:picChg chg="mod">
          <ac:chgData name="Martinez Lotz, Lisi" userId="0f526a3e-207f-41ce-bd9e-1a5c0d8114dc" providerId="ADAL" clId="{A7CA4C54-B0BD-47A7-94C7-6DBB8CBD076E}" dt="2023-12-13T14:14:14.501" v="443" actId="14100"/>
          <ac:picMkLst>
            <pc:docMk/>
            <pc:sldMk cId="2347015175" sldId="261"/>
            <ac:picMk id="8" creationId="{21943C7B-C51B-738C-4A2A-3025A40C4C01}"/>
          </ac:picMkLst>
        </pc:picChg>
      </pc:sldChg>
      <pc:sldChg chg="modSp mod">
        <pc:chgData name="Martinez Lotz, Lisi" userId="0f526a3e-207f-41ce-bd9e-1a5c0d8114dc" providerId="ADAL" clId="{A7CA4C54-B0BD-47A7-94C7-6DBB8CBD076E}" dt="2023-12-14T14:47:53.574" v="844" actId="122"/>
        <pc:sldMkLst>
          <pc:docMk/>
          <pc:sldMk cId="3130757092" sldId="265"/>
        </pc:sldMkLst>
        <pc:spChg chg="mod">
          <ac:chgData name="Martinez Lotz, Lisi" userId="0f526a3e-207f-41ce-bd9e-1a5c0d8114dc" providerId="ADAL" clId="{A7CA4C54-B0BD-47A7-94C7-6DBB8CBD076E}" dt="2023-12-14T14:47:53.574" v="844" actId="122"/>
          <ac:spMkLst>
            <pc:docMk/>
            <pc:sldMk cId="3130757092" sldId="265"/>
            <ac:spMk id="2" creationId="{6810C3B3-21FF-7FCD-D641-5D85F31E45A7}"/>
          </ac:spMkLst>
        </pc:spChg>
      </pc:sldChg>
      <pc:sldChg chg="modSp mod">
        <pc:chgData name="Martinez Lotz, Lisi" userId="0f526a3e-207f-41ce-bd9e-1a5c0d8114dc" providerId="ADAL" clId="{A7CA4C54-B0BD-47A7-94C7-6DBB8CBD076E}" dt="2023-12-12T19:25:09.320" v="262" actId="14100"/>
        <pc:sldMkLst>
          <pc:docMk/>
          <pc:sldMk cId="239456038" sldId="266"/>
        </pc:sldMkLst>
        <pc:spChg chg="mod">
          <ac:chgData name="Martinez Lotz, Lisi" userId="0f526a3e-207f-41ce-bd9e-1a5c0d8114dc" providerId="ADAL" clId="{A7CA4C54-B0BD-47A7-94C7-6DBB8CBD076E}" dt="2023-12-12T16:18:56.239" v="101" actId="20577"/>
          <ac:spMkLst>
            <pc:docMk/>
            <pc:sldMk cId="239456038" sldId="266"/>
            <ac:spMk id="7" creationId="{7A4E5A35-1582-1F1E-7CFC-CC9775F01079}"/>
          </ac:spMkLst>
        </pc:spChg>
        <pc:spChg chg="mod">
          <ac:chgData name="Martinez Lotz, Lisi" userId="0f526a3e-207f-41ce-bd9e-1a5c0d8114dc" providerId="ADAL" clId="{A7CA4C54-B0BD-47A7-94C7-6DBB8CBD076E}" dt="2023-12-12T19:25:09.320" v="262" actId="14100"/>
          <ac:spMkLst>
            <pc:docMk/>
            <pc:sldMk cId="239456038" sldId="266"/>
            <ac:spMk id="19" creationId="{BE70BDF2-DFB9-BF45-87BB-62B2661A215B}"/>
          </ac:spMkLst>
        </pc:spChg>
        <pc:spChg chg="mod">
          <ac:chgData name="Martinez Lotz, Lisi" userId="0f526a3e-207f-41ce-bd9e-1a5c0d8114dc" providerId="ADAL" clId="{A7CA4C54-B0BD-47A7-94C7-6DBB8CBD076E}" dt="2023-12-12T16:47:03.432" v="259" actId="20577"/>
          <ac:spMkLst>
            <pc:docMk/>
            <pc:sldMk cId="239456038" sldId="266"/>
            <ac:spMk id="20" creationId="{5F2E52FF-D2B1-E441-8D70-BE49EDCF3075}"/>
          </ac:spMkLst>
        </pc:spChg>
      </pc:sldChg>
      <pc:sldChg chg="modSp mod">
        <pc:chgData name="Martinez Lotz, Lisi" userId="0f526a3e-207f-41ce-bd9e-1a5c0d8114dc" providerId="ADAL" clId="{A7CA4C54-B0BD-47A7-94C7-6DBB8CBD076E}" dt="2023-12-14T14:14:28.082" v="587" actId="20577"/>
        <pc:sldMkLst>
          <pc:docMk/>
          <pc:sldMk cId="510379701" sldId="267"/>
        </pc:sldMkLst>
        <pc:spChg chg="mod">
          <ac:chgData name="Martinez Lotz, Lisi" userId="0f526a3e-207f-41ce-bd9e-1a5c0d8114dc" providerId="ADAL" clId="{A7CA4C54-B0BD-47A7-94C7-6DBB8CBD076E}" dt="2023-12-14T14:14:28.082" v="587" actId="20577"/>
          <ac:spMkLst>
            <pc:docMk/>
            <pc:sldMk cId="510379701" sldId="267"/>
            <ac:spMk id="17" creationId="{299C041A-EFCA-D743-8B26-9ECCB672AF4F}"/>
          </ac:spMkLst>
        </pc:spChg>
      </pc:sldChg>
      <pc:sldChg chg="modSp mod">
        <pc:chgData name="Martinez Lotz, Lisi" userId="0f526a3e-207f-41ce-bd9e-1a5c0d8114dc" providerId="ADAL" clId="{A7CA4C54-B0BD-47A7-94C7-6DBB8CBD076E}" dt="2023-12-12T22:22:00.493" v="316" actId="20577"/>
        <pc:sldMkLst>
          <pc:docMk/>
          <pc:sldMk cId="751753689" sldId="291"/>
        </pc:sldMkLst>
        <pc:graphicFrameChg chg="mod modGraphic">
          <ac:chgData name="Martinez Lotz, Lisi" userId="0f526a3e-207f-41ce-bd9e-1a5c0d8114dc" providerId="ADAL" clId="{A7CA4C54-B0BD-47A7-94C7-6DBB8CBD076E}" dt="2023-12-12T22:22:00.493" v="316" actId="20577"/>
          <ac:graphicFrameMkLst>
            <pc:docMk/>
            <pc:sldMk cId="751753689" sldId="291"/>
            <ac:graphicFrameMk id="8" creationId="{6B244DD6-4140-0F44-9D85-02E2DD509CAB}"/>
          </ac:graphicFrameMkLst>
        </pc:graphicFrameChg>
      </pc:sldChg>
      <pc:sldChg chg="modSp">
        <pc:chgData name="Martinez Lotz, Lisi" userId="0f526a3e-207f-41ce-bd9e-1a5c0d8114dc" providerId="ADAL" clId="{A7CA4C54-B0BD-47A7-94C7-6DBB8CBD076E}" dt="2023-12-12T19:45:53.856" v="263" actId="20577"/>
        <pc:sldMkLst>
          <pc:docMk/>
          <pc:sldMk cId="4092647627" sldId="303"/>
        </pc:sldMkLst>
        <pc:graphicFrameChg chg="mod">
          <ac:chgData name="Martinez Lotz, Lisi" userId="0f526a3e-207f-41ce-bd9e-1a5c0d8114dc" providerId="ADAL" clId="{A7CA4C54-B0BD-47A7-94C7-6DBB8CBD076E}" dt="2023-12-12T19:45:53.856" v="263" actId="20577"/>
          <ac:graphicFrameMkLst>
            <pc:docMk/>
            <pc:sldMk cId="4092647627" sldId="303"/>
            <ac:graphicFrameMk id="14" creationId="{FA5FBDAD-0520-634D-AF7C-385A24B03B2A}"/>
          </ac:graphicFrameMkLst>
        </pc:graphicFrameChg>
      </pc:sldChg>
      <pc:sldChg chg="addSp delSp modSp mod">
        <pc:chgData name="Martinez Lotz, Lisi" userId="0f526a3e-207f-41ce-bd9e-1a5c0d8114dc" providerId="ADAL" clId="{A7CA4C54-B0BD-47A7-94C7-6DBB8CBD076E}" dt="2023-12-13T14:17:20.121" v="497"/>
        <pc:sldMkLst>
          <pc:docMk/>
          <pc:sldMk cId="2711784883" sldId="665"/>
        </pc:sldMkLst>
        <pc:spChg chg="mod">
          <ac:chgData name="Martinez Lotz, Lisi" userId="0f526a3e-207f-41ce-bd9e-1a5c0d8114dc" providerId="ADAL" clId="{A7CA4C54-B0BD-47A7-94C7-6DBB8CBD076E}" dt="2023-12-13T14:16:31.625" v="490" actId="26606"/>
          <ac:spMkLst>
            <pc:docMk/>
            <pc:sldMk cId="2711784883" sldId="665"/>
            <ac:spMk id="2" creationId="{BDE41103-B107-6CC0-7544-2845B035D2EF}"/>
          </ac:spMkLst>
        </pc:spChg>
        <pc:spChg chg="mod">
          <ac:chgData name="Martinez Lotz, Lisi" userId="0f526a3e-207f-41ce-bd9e-1a5c0d8114dc" providerId="ADAL" clId="{A7CA4C54-B0BD-47A7-94C7-6DBB8CBD076E}" dt="2023-12-13T14:16:38.587" v="491" actId="14100"/>
          <ac:spMkLst>
            <pc:docMk/>
            <pc:sldMk cId="2711784883" sldId="665"/>
            <ac:spMk id="3" creationId="{DBB2BC71-4007-826B-1085-647D73758E9C}"/>
          </ac:spMkLst>
        </pc:spChg>
        <pc:spChg chg="ord">
          <ac:chgData name="Martinez Lotz, Lisi" userId="0f526a3e-207f-41ce-bd9e-1a5c0d8114dc" providerId="ADAL" clId="{A7CA4C54-B0BD-47A7-94C7-6DBB8CBD076E}" dt="2023-12-13T14:16:31.625" v="490" actId="26606"/>
          <ac:spMkLst>
            <pc:docMk/>
            <pc:sldMk cId="2711784883" sldId="665"/>
            <ac:spMk id="4" creationId="{02CBB88E-3279-2A05-59BF-D53294F11138}"/>
          </ac:spMkLst>
        </pc:spChg>
        <pc:spChg chg="del">
          <ac:chgData name="Martinez Lotz, Lisi" userId="0f526a3e-207f-41ce-bd9e-1a5c0d8114dc" providerId="ADAL" clId="{A7CA4C54-B0BD-47A7-94C7-6DBB8CBD076E}" dt="2023-12-13T14:16:31.625" v="490" actId="26606"/>
          <ac:spMkLst>
            <pc:docMk/>
            <pc:sldMk cId="2711784883" sldId="665"/>
            <ac:spMk id="7" creationId="{C4285719-470E-454C-AF62-8323075F1F5B}"/>
          </ac:spMkLst>
        </pc:spChg>
        <pc:spChg chg="del">
          <ac:chgData name="Martinez Lotz, Lisi" userId="0f526a3e-207f-41ce-bd9e-1a5c0d8114dc" providerId="ADAL" clId="{A7CA4C54-B0BD-47A7-94C7-6DBB8CBD076E}" dt="2023-12-13T14:16:31.625" v="490" actId="26606"/>
          <ac:spMkLst>
            <pc:docMk/>
            <pc:sldMk cId="2711784883" sldId="665"/>
            <ac:spMk id="8" creationId="{CD9FE4EF-C4D8-49A0-B2FF-81D8DB7D8A24}"/>
          </ac:spMkLst>
        </pc:spChg>
        <pc:spChg chg="del">
          <ac:chgData name="Martinez Lotz, Lisi" userId="0f526a3e-207f-41ce-bd9e-1a5c0d8114dc" providerId="ADAL" clId="{A7CA4C54-B0BD-47A7-94C7-6DBB8CBD076E}" dt="2023-12-13T14:16:31.625" v="490" actId="26606"/>
          <ac:spMkLst>
            <pc:docMk/>
            <pc:sldMk cId="2711784883" sldId="665"/>
            <ac:spMk id="9" creationId="{4300840D-0A0B-4512-BACA-B439D5B9C57C}"/>
          </ac:spMkLst>
        </pc:spChg>
        <pc:spChg chg="del">
          <ac:chgData name="Martinez Lotz, Lisi" userId="0f526a3e-207f-41ce-bd9e-1a5c0d8114dc" providerId="ADAL" clId="{A7CA4C54-B0BD-47A7-94C7-6DBB8CBD076E}" dt="2023-12-13T14:16:31.625" v="490" actId="26606"/>
          <ac:spMkLst>
            <pc:docMk/>
            <pc:sldMk cId="2711784883" sldId="665"/>
            <ac:spMk id="11" creationId="{D2B78728-A580-49A7-84F9-6EF6F583ADE0}"/>
          </ac:spMkLst>
        </pc:spChg>
        <pc:spChg chg="del">
          <ac:chgData name="Martinez Lotz, Lisi" userId="0f526a3e-207f-41ce-bd9e-1a5c0d8114dc" providerId="ADAL" clId="{A7CA4C54-B0BD-47A7-94C7-6DBB8CBD076E}" dt="2023-12-13T14:16:31.625" v="490" actId="26606"/>
          <ac:spMkLst>
            <pc:docMk/>
            <pc:sldMk cId="2711784883" sldId="665"/>
            <ac:spMk id="13" creationId="{38FAA1A1-D861-433F-88FA-1E9D6FD31D11}"/>
          </ac:spMkLst>
        </pc:spChg>
        <pc:spChg chg="del">
          <ac:chgData name="Martinez Lotz, Lisi" userId="0f526a3e-207f-41ce-bd9e-1a5c0d8114dc" providerId="ADAL" clId="{A7CA4C54-B0BD-47A7-94C7-6DBB8CBD076E}" dt="2023-12-13T14:16:31.625" v="490" actId="26606"/>
          <ac:spMkLst>
            <pc:docMk/>
            <pc:sldMk cId="2711784883" sldId="665"/>
            <ac:spMk id="15" creationId="{8D71EDA1-87BF-4D5D-AB79-F346FD19278A}"/>
          </ac:spMkLst>
        </pc:spChg>
        <pc:spChg chg="add">
          <ac:chgData name="Martinez Lotz, Lisi" userId="0f526a3e-207f-41ce-bd9e-1a5c0d8114dc" providerId="ADAL" clId="{A7CA4C54-B0BD-47A7-94C7-6DBB8CBD076E}" dt="2023-12-13T14:16:31.625" v="490" actId="26606"/>
          <ac:spMkLst>
            <pc:docMk/>
            <pc:sldMk cId="2711784883" sldId="665"/>
            <ac:spMk id="20" creationId="{743AA782-23D1-4521-8CAD-47662984AA08}"/>
          </ac:spMkLst>
        </pc:spChg>
        <pc:spChg chg="add">
          <ac:chgData name="Martinez Lotz, Lisi" userId="0f526a3e-207f-41ce-bd9e-1a5c0d8114dc" providerId="ADAL" clId="{A7CA4C54-B0BD-47A7-94C7-6DBB8CBD076E}" dt="2023-12-13T14:16:31.625" v="490" actId="26606"/>
          <ac:spMkLst>
            <pc:docMk/>
            <pc:sldMk cId="2711784883" sldId="665"/>
            <ac:spMk id="22" creationId="{650D18FE-0824-4A46-B22C-A86B52E5780A}"/>
          </ac:spMkLst>
        </pc:spChg>
        <pc:picChg chg="add mod">
          <ac:chgData name="Martinez Lotz, Lisi" userId="0f526a3e-207f-41ce-bd9e-1a5c0d8114dc" providerId="ADAL" clId="{A7CA4C54-B0BD-47A7-94C7-6DBB8CBD076E}" dt="2023-12-13T14:17:20.121" v="497"/>
          <ac:picMkLst>
            <pc:docMk/>
            <pc:sldMk cId="2711784883" sldId="665"/>
            <ac:picMk id="5" creationId="{9C860347-8B75-9EF8-B135-EB42B4E9F1A1}"/>
          </ac:picMkLst>
        </pc:picChg>
        <pc:picChg chg="del mod">
          <ac:chgData name="Martinez Lotz, Lisi" userId="0f526a3e-207f-41ce-bd9e-1a5c0d8114dc" providerId="ADAL" clId="{A7CA4C54-B0BD-47A7-94C7-6DBB8CBD076E}" dt="2023-12-13T14:17:05.328" v="496" actId="478"/>
          <ac:picMkLst>
            <pc:docMk/>
            <pc:sldMk cId="2711784883" sldId="665"/>
            <ac:picMk id="6" creationId="{E2C446CA-5138-36EB-8757-B49E1DBF26EB}"/>
          </ac:picMkLst>
        </pc:picChg>
      </pc:sldChg>
      <pc:sldChg chg="modSp mod">
        <pc:chgData name="Martinez Lotz, Lisi" userId="0f526a3e-207f-41ce-bd9e-1a5c0d8114dc" providerId="ADAL" clId="{A7CA4C54-B0BD-47A7-94C7-6DBB8CBD076E}" dt="2023-12-14T14:45:15.964" v="821" actId="113"/>
        <pc:sldMkLst>
          <pc:docMk/>
          <pc:sldMk cId="380948071" sldId="666"/>
        </pc:sldMkLst>
        <pc:spChg chg="mod">
          <ac:chgData name="Martinez Lotz, Lisi" userId="0f526a3e-207f-41ce-bd9e-1a5c0d8114dc" providerId="ADAL" clId="{A7CA4C54-B0BD-47A7-94C7-6DBB8CBD076E}" dt="2023-12-14T14:45:15.964" v="821" actId="113"/>
          <ac:spMkLst>
            <pc:docMk/>
            <pc:sldMk cId="380948071" sldId="666"/>
            <ac:spMk id="2" creationId="{7E4ABF71-A8E2-8538-9CFD-515261B582E1}"/>
          </ac:spMkLst>
        </pc:spChg>
        <pc:spChg chg="mod">
          <ac:chgData name="Martinez Lotz, Lisi" userId="0f526a3e-207f-41ce-bd9e-1a5c0d8114dc" providerId="ADAL" clId="{A7CA4C54-B0BD-47A7-94C7-6DBB8CBD076E}" dt="2023-12-12T13:00:56.936" v="10" actId="20577"/>
          <ac:spMkLst>
            <pc:docMk/>
            <pc:sldMk cId="380948071" sldId="666"/>
            <ac:spMk id="3" creationId="{D4101225-D081-012F-C873-43885F017093}"/>
          </ac:spMkLst>
        </pc:spChg>
      </pc:sldChg>
      <pc:sldChg chg="modSp mod">
        <pc:chgData name="Martinez Lotz, Lisi" userId="0f526a3e-207f-41ce-bd9e-1a5c0d8114dc" providerId="ADAL" clId="{A7CA4C54-B0BD-47A7-94C7-6DBB8CBD076E}" dt="2023-12-14T14:45:29.946" v="824" actId="122"/>
        <pc:sldMkLst>
          <pc:docMk/>
          <pc:sldMk cId="3343887186" sldId="669"/>
        </pc:sldMkLst>
        <pc:spChg chg="mod">
          <ac:chgData name="Martinez Lotz, Lisi" userId="0f526a3e-207f-41ce-bd9e-1a5c0d8114dc" providerId="ADAL" clId="{A7CA4C54-B0BD-47A7-94C7-6DBB8CBD076E}" dt="2023-12-14T14:45:29.946" v="824" actId="122"/>
          <ac:spMkLst>
            <pc:docMk/>
            <pc:sldMk cId="3343887186" sldId="669"/>
            <ac:spMk id="2" creationId="{B43507D3-A7EB-89C5-B2B4-F69717ED8C8F}"/>
          </ac:spMkLst>
        </pc:spChg>
      </pc:sldChg>
      <pc:sldChg chg="modSp mod">
        <pc:chgData name="Martinez Lotz, Lisi" userId="0f526a3e-207f-41ce-bd9e-1a5c0d8114dc" providerId="ADAL" clId="{A7CA4C54-B0BD-47A7-94C7-6DBB8CBD076E}" dt="2023-12-14T14:45:37.660" v="826" actId="113"/>
        <pc:sldMkLst>
          <pc:docMk/>
          <pc:sldMk cId="1736320350" sldId="671"/>
        </pc:sldMkLst>
        <pc:spChg chg="mod">
          <ac:chgData name="Martinez Lotz, Lisi" userId="0f526a3e-207f-41ce-bd9e-1a5c0d8114dc" providerId="ADAL" clId="{A7CA4C54-B0BD-47A7-94C7-6DBB8CBD076E}" dt="2023-12-14T14:45:37.660" v="826" actId="113"/>
          <ac:spMkLst>
            <pc:docMk/>
            <pc:sldMk cId="1736320350" sldId="671"/>
            <ac:spMk id="2" creationId="{178AAB63-30CB-CADE-1F73-614950A82BC6}"/>
          </ac:spMkLst>
        </pc:spChg>
      </pc:sldChg>
      <pc:sldChg chg="modSp mod">
        <pc:chgData name="Martinez Lotz, Lisi" userId="0f526a3e-207f-41ce-bd9e-1a5c0d8114dc" providerId="ADAL" clId="{A7CA4C54-B0BD-47A7-94C7-6DBB8CBD076E}" dt="2023-12-14T14:45:23.504" v="823" actId="113"/>
        <pc:sldMkLst>
          <pc:docMk/>
          <pc:sldMk cId="4018089341" sldId="672"/>
        </pc:sldMkLst>
        <pc:spChg chg="mod">
          <ac:chgData name="Martinez Lotz, Lisi" userId="0f526a3e-207f-41ce-bd9e-1a5c0d8114dc" providerId="ADAL" clId="{A7CA4C54-B0BD-47A7-94C7-6DBB8CBD076E}" dt="2023-12-14T14:45:23.504" v="823" actId="113"/>
          <ac:spMkLst>
            <pc:docMk/>
            <pc:sldMk cId="4018089341" sldId="672"/>
            <ac:spMk id="2" creationId="{BB1975F6-E023-BA88-0C0D-97059F0940B8}"/>
          </ac:spMkLst>
        </pc:spChg>
      </pc:sldChg>
      <pc:sldChg chg="modSp mod">
        <pc:chgData name="Martinez Lotz, Lisi" userId="0f526a3e-207f-41ce-bd9e-1a5c0d8114dc" providerId="ADAL" clId="{A7CA4C54-B0BD-47A7-94C7-6DBB8CBD076E}" dt="2023-12-14T14:22:26.145" v="702" actId="20577"/>
        <pc:sldMkLst>
          <pc:docMk/>
          <pc:sldMk cId="3124415355" sldId="2146847123"/>
        </pc:sldMkLst>
        <pc:spChg chg="mod">
          <ac:chgData name="Martinez Lotz, Lisi" userId="0f526a3e-207f-41ce-bd9e-1a5c0d8114dc" providerId="ADAL" clId="{A7CA4C54-B0BD-47A7-94C7-6DBB8CBD076E}" dt="2023-12-14T14:22:26.145" v="702" actId="20577"/>
          <ac:spMkLst>
            <pc:docMk/>
            <pc:sldMk cId="3124415355" sldId="2146847123"/>
            <ac:spMk id="3" creationId="{0DD32072-BFCA-E540-1CE3-D092BFCF760E}"/>
          </ac:spMkLst>
        </pc:spChg>
        <pc:spChg chg="mod">
          <ac:chgData name="Martinez Lotz, Lisi" userId="0f526a3e-207f-41ce-bd9e-1a5c0d8114dc" providerId="ADAL" clId="{A7CA4C54-B0BD-47A7-94C7-6DBB8CBD076E}" dt="2023-12-14T14:21:42.904" v="664" actId="20577"/>
          <ac:spMkLst>
            <pc:docMk/>
            <pc:sldMk cId="3124415355" sldId="2146847123"/>
            <ac:spMk id="4" creationId="{34B22610-504A-0F8E-C4E5-FF0A2A41AA8E}"/>
          </ac:spMkLst>
        </pc:spChg>
      </pc:sldChg>
      <pc:sldChg chg="modSp mod">
        <pc:chgData name="Martinez Lotz, Lisi" userId="0f526a3e-207f-41ce-bd9e-1a5c0d8114dc" providerId="ADAL" clId="{A7CA4C54-B0BD-47A7-94C7-6DBB8CBD076E}" dt="2023-12-14T14:44:13.545" v="807" actId="113"/>
        <pc:sldMkLst>
          <pc:docMk/>
          <pc:sldMk cId="3290920248" sldId="2146847129"/>
        </pc:sldMkLst>
        <pc:spChg chg="mod">
          <ac:chgData name="Martinez Lotz, Lisi" userId="0f526a3e-207f-41ce-bd9e-1a5c0d8114dc" providerId="ADAL" clId="{A7CA4C54-B0BD-47A7-94C7-6DBB8CBD076E}" dt="2023-12-14T14:44:13.545" v="807" actId="113"/>
          <ac:spMkLst>
            <pc:docMk/>
            <pc:sldMk cId="3290920248" sldId="2146847129"/>
            <ac:spMk id="2" creationId="{EC264825-7D76-2B40-547F-B0C469F13342}"/>
          </ac:spMkLst>
        </pc:spChg>
      </pc:sldChg>
      <pc:sldChg chg="modSp mod">
        <pc:chgData name="Martinez Lotz, Lisi" userId="0f526a3e-207f-41ce-bd9e-1a5c0d8114dc" providerId="ADAL" clId="{A7CA4C54-B0BD-47A7-94C7-6DBB8CBD076E}" dt="2023-12-14T14:44:40.099" v="815" actId="113"/>
        <pc:sldMkLst>
          <pc:docMk/>
          <pc:sldMk cId="2664074217" sldId="2146847130"/>
        </pc:sldMkLst>
        <pc:spChg chg="mod">
          <ac:chgData name="Martinez Lotz, Lisi" userId="0f526a3e-207f-41ce-bd9e-1a5c0d8114dc" providerId="ADAL" clId="{A7CA4C54-B0BD-47A7-94C7-6DBB8CBD076E}" dt="2023-12-14T14:44:40.099" v="815" actId="113"/>
          <ac:spMkLst>
            <pc:docMk/>
            <pc:sldMk cId="2664074217" sldId="2146847130"/>
            <ac:spMk id="2" creationId="{2CEC7085-0D47-37C6-BE62-F28BABBC9AB6}"/>
          </ac:spMkLst>
        </pc:spChg>
        <pc:spChg chg="mod">
          <ac:chgData name="Martinez Lotz, Lisi" userId="0f526a3e-207f-41ce-bd9e-1a5c0d8114dc" providerId="ADAL" clId="{A7CA4C54-B0BD-47A7-94C7-6DBB8CBD076E}" dt="2023-12-13T14:10:26.708" v="421" actId="14100"/>
          <ac:spMkLst>
            <pc:docMk/>
            <pc:sldMk cId="2664074217" sldId="2146847130"/>
            <ac:spMk id="5" creationId="{F985ECF5-6408-D07D-A915-7383BEEE9256}"/>
          </ac:spMkLst>
        </pc:spChg>
        <pc:spChg chg="mod">
          <ac:chgData name="Martinez Lotz, Lisi" userId="0f526a3e-207f-41ce-bd9e-1a5c0d8114dc" providerId="ADAL" clId="{A7CA4C54-B0BD-47A7-94C7-6DBB8CBD076E}" dt="2023-12-13T14:10:07.753" v="420" actId="14100"/>
          <ac:spMkLst>
            <pc:docMk/>
            <pc:sldMk cId="2664074217" sldId="2146847130"/>
            <ac:spMk id="11" creationId="{F8D9EF4A-A55C-9308-95CA-203BD21BEEB2}"/>
          </ac:spMkLst>
        </pc:spChg>
      </pc:sldChg>
      <pc:sldChg chg="modSp mod">
        <pc:chgData name="Martinez Lotz, Lisi" userId="0f526a3e-207f-41ce-bd9e-1a5c0d8114dc" providerId="ADAL" clId="{A7CA4C54-B0BD-47A7-94C7-6DBB8CBD076E}" dt="2023-12-14T14:44:46.858" v="817" actId="113"/>
        <pc:sldMkLst>
          <pc:docMk/>
          <pc:sldMk cId="1320681484" sldId="2146847131"/>
        </pc:sldMkLst>
        <pc:spChg chg="mod">
          <ac:chgData name="Martinez Lotz, Lisi" userId="0f526a3e-207f-41ce-bd9e-1a5c0d8114dc" providerId="ADAL" clId="{A7CA4C54-B0BD-47A7-94C7-6DBB8CBD076E}" dt="2023-12-14T14:44:46.858" v="817" actId="113"/>
          <ac:spMkLst>
            <pc:docMk/>
            <pc:sldMk cId="1320681484" sldId="2146847131"/>
            <ac:spMk id="2" creationId="{EA047462-667E-E309-C4BC-7AEB893E0C9F}"/>
          </ac:spMkLst>
        </pc:spChg>
      </pc:sldChg>
      <pc:sldChg chg="modSp mod">
        <pc:chgData name="Martinez Lotz, Lisi" userId="0f526a3e-207f-41ce-bd9e-1a5c0d8114dc" providerId="ADAL" clId="{A7CA4C54-B0BD-47A7-94C7-6DBB8CBD076E}" dt="2023-12-14T14:44:53.974" v="819" actId="113"/>
        <pc:sldMkLst>
          <pc:docMk/>
          <pc:sldMk cId="3194006500" sldId="2146847132"/>
        </pc:sldMkLst>
        <pc:spChg chg="mod">
          <ac:chgData name="Martinez Lotz, Lisi" userId="0f526a3e-207f-41ce-bd9e-1a5c0d8114dc" providerId="ADAL" clId="{A7CA4C54-B0BD-47A7-94C7-6DBB8CBD076E}" dt="2023-12-14T14:44:53.974" v="819" actId="113"/>
          <ac:spMkLst>
            <pc:docMk/>
            <pc:sldMk cId="3194006500" sldId="2146847132"/>
            <ac:spMk id="2" creationId="{B7EB0BFC-8008-2274-3F90-517B39C9CA85}"/>
          </ac:spMkLst>
        </pc:spChg>
      </pc:sldChg>
      <pc:sldChg chg="addSp delSp modSp mod">
        <pc:chgData name="Martinez Lotz, Lisi" userId="0f526a3e-207f-41ce-bd9e-1a5c0d8114dc" providerId="ADAL" clId="{A7CA4C54-B0BD-47A7-94C7-6DBB8CBD076E}" dt="2023-12-14T14:44:04.783" v="805" actId="113"/>
        <pc:sldMkLst>
          <pc:docMk/>
          <pc:sldMk cId="252519705" sldId="2146847134"/>
        </pc:sldMkLst>
        <pc:spChg chg="mod">
          <ac:chgData name="Martinez Lotz, Lisi" userId="0f526a3e-207f-41ce-bd9e-1a5c0d8114dc" providerId="ADAL" clId="{A7CA4C54-B0BD-47A7-94C7-6DBB8CBD076E}" dt="2023-12-14T14:44:04.783" v="805" actId="113"/>
          <ac:spMkLst>
            <pc:docMk/>
            <pc:sldMk cId="252519705" sldId="2146847134"/>
            <ac:spMk id="2" creationId="{438B5BC2-71F7-A1A1-FA24-81769A374747}"/>
          </ac:spMkLst>
        </pc:spChg>
        <pc:spChg chg="mod">
          <ac:chgData name="Martinez Lotz, Lisi" userId="0f526a3e-207f-41ce-bd9e-1a5c0d8114dc" providerId="ADAL" clId="{A7CA4C54-B0BD-47A7-94C7-6DBB8CBD076E}" dt="2023-12-13T14:13:39.783" v="441" actId="14100"/>
          <ac:spMkLst>
            <pc:docMk/>
            <pc:sldMk cId="252519705" sldId="2146847134"/>
            <ac:spMk id="6" creationId="{0C73F578-261F-4F99-2229-5CEB1E8F2722}"/>
          </ac:spMkLst>
        </pc:spChg>
        <pc:spChg chg="del">
          <ac:chgData name="Martinez Lotz, Lisi" userId="0f526a3e-207f-41ce-bd9e-1a5c0d8114dc" providerId="ADAL" clId="{A7CA4C54-B0BD-47A7-94C7-6DBB8CBD076E}" dt="2023-12-13T14:11:14.106" v="422" actId="26606"/>
          <ac:spMkLst>
            <pc:docMk/>
            <pc:sldMk cId="252519705" sldId="2146847134"/>
            <ac:spMk id="11" creationId="{09588DA8-065E-4F6F-8EFD-43104AB2E0CF}"/>
          </ac:spMkLst>
        </pc:spChg>
        <pc:spChg chg="del">
          <ac:chgData name="Martinez Lotz, Lisi" userId="0f526a3e-207f-41ce-bd9e-1a5c0d8114dc" providerId="ADAL" clId="{A7CA4C54-B0BD-47A7-94C7-6DBB8CBD076E}" dt="2023-12-13T14:11:14.106" v="422" actId="26606"/>
          <ac:spMkLst>
            <pc:docMk/>
            <pc:sldMk cId="252519705" sldId="2146847134"/>
            <ac:spMk id="13" creationId="{C4285719-470E-454C-AF62-8323075F1F5B}"/>
          </ac:spMkLst>
        </pc:spChg>
        <pc:spChg chg="del">
          <ac:chgData name="Martinez Lotz, Lisi" userId="0f526a3e-207f-41ce-bd9e-1a5c0d8114dc" providerId="ADAL" clId="{A7CA4C54-B0BD-47A7-94C7-6DBB8CBD076E}" dt="2023-12-13T14:11:14.106" v="422" actId="26606"/>
          <ac:spMkLst>
            <pc:docMk/>
            <pc:sldMk cId="252519705" sldId="2146847134"/>
            <ac:spMk id="15" creationId="{CD9FE4EF-C4D8-49A0-B2FF-81D8DB7D8A24}"/>
          </ac:spMkLst>
        </pc:spChg>
        <pc:spChg chg="del">
          <ac:chgData name="Martinez Lotz, Lisi" userId="0f526a3e-207f-41ce-bd9e-1a5c0d8114dc" providerId="ADAL" clId="{A7CA4C54-B0BD-47A7-94C7-6DBB8CBD076E}" dt="2023-12-13T14:11:14.106" v="422" actId="26606"/>
          <ac:spMkLst>
            <pc:docMk/>
            <pc:sldMk cId="252519705" sldId="2146847134"/>
            <ac:spMk id="17" creationId="{4300840D-0A0B-4512-BACA-B439D5B9C57C}"/>
          </ac:spMkLst>
        </pc:spChg>
        <pc:spChg chg="del">
          <ac:chgData name="Martinez Lotz, Lisi" userId="0f526a3e-207f-41ce-bd9e-1a5c0d8114dc" providerId="ADAL" clId="{A7CA4C54-B0BD-47A7-94C7-6DBB8CBD076E}" dt="2023-12-13T14:11:14.106" v="422" actId="26606"/>
          <ac:spMkLst>
            <pc:docMk/>
            <pc:sldMk cId="252519705" sldId="2146847134"/>
            <ac:spMk id="19" creationId="{D2B78728-A580-49A7-84F9-6EF6F583ADE0}"/>
          </ac:spMkLst>
        </pc:spChg>
        <pc:spChg chg="del">
          <ac:chgData name="Martinez Lotz, Lisi" userId="0f526a3e-207f-41ce-bd9e-1a5c0d8114dc" providerId="ADAL" clId="{A7CA4C54-B0BD-47A7-94C7-6DBB8CBD076E}" dt="2023-12-13T14:11:14.106" v="422" actId="26606"/>
          <ac:spMkLst>
            <pc:docMk/>
            <pc:sldMk cId="252519705" sldId="2146847134"/>
            <ac:spMk id="21" creationId="{38FAA1A1-D861-433F-88FA-1E9D6FD31D11}"/>
          </ac:spMkLst>
        </pc:spChg>
        <pc:spChg chg="del">
          <ac:chgData name="Martinez Lotz, Lisi" userId="0f526a3e-207f-41ce-bd9e-1a5c0d8114dc" providerId="ADAL" clId="{A7CA4C54-B0BD-47A7-94C7-6DBB8CBD076E}" dt="2023-12-13T14:11:14.106" v="422" actId="26606"/>
          <ac:spMkLst>
            <pc:docMk/>
            <pc:sldMk cId="252519705" sldId="2146847134"/>
            <ac:spMk id="23" creationId="{8D71EDA1-87BF-4D5D-AB79-F346FD19278A}"/>
          </ac:spMkLst>
        </pc:spChg>
        <pc:spChg chg="add del">
          <ac:chgData name="Martinez Lotz, Lisi" userId="0f526a3e-207f-41ce-bd9e-1a5c0d8114dc" providerId="ADAL" clId="{A7CA4C54-B0BD-47A7-94C7-6DBB8CBD076E}" dt="2023-12-13T14:12:10.427" v="430" actId="26606"/>
          <ac:spMkLst>
            <pc:docMk/>
            <pc:sldMk cId="252519705" sldId="2146847134"/>
            <ac:spMk id="28" creationId="{777A147A-9ED8-46B4-8660-1B3C2AA880B5}"/>
          </ac:spMkLst>
        </pc:spChg>
        <pc:spChg chg="add del">
          <ac:chgData name="Martinez Lotz, Lisi" userId="0f526a3e-207f-41ce-bd9e-1a5c0d8114dc" providerId="ADAL" clId="{A7CA4C54-B0BD-47A7-94C7-6DBB8CBD076E}" dt="2023-12-13T14:12:10.427" v="430" actId="26606"/>
          <ac:spMkLst>
            <pc:docMk/>
            <pc:sldMk cId="252519705" sldId="2146847134"/>
            <ac:spMk id="30" creationId="{5D6C15A0-C087-4593-8414-2B4EC1CDC3DE}"/>
          </ac:spMkLst>
        </pc:spChg>
        <pc:spChg chg="add">
          <ac:chgData name="Martinez Lotz, Lisi" userId="0f526a3e-207f-41ce-bd9e-1a5c0d8114dc" providerId="ADAL" clId="{A7CA4C54-B0BD-47A7-94C7-6DBB8CBD076E}" dt="2023-12-13T14:12:10.427" v="430" actId="26606"/>
          <ac:spMkLst>
            <pc:docMk/>
            <pc:sldMk cId="252519705" sldId="2146847134"/>
            <ac:spMk id="35" creationId="{100EDD19-6802-4EC3-95CE-CFFAB042CFD6}"/>
          </ac:spMkLst>
        </pc:spChg>
        <pc:spChg chg="add">
          <ac:chgData name="Martinez Lotz, Lisi" userId="0f526a3e-207f-41ce-bd9e-1a5c0d8114dc" providerId="ADAL" clId="{A7CA4C54-B0BD-47A7-94C7-6DBB8CBD076E}" dt="2023-12-13T14:12:10.427" v="430" actId="26606"/>
          <ac:spMkLst>
            <pc:docMk/>
            <pc:sldMk cId="252519705" sldId="2146847134"/>
            <ac:spMk id="37" creationId="{DB17E863-922E-4C26-BD64-E8FD41D28661}"/>
          </ac:spMkLst>
        </pc:spChg>
      </pc:sldChg>
      <pc:sldChg chg="modSp mod">
        <pc:chgData name="Martinez Lotz, Lisi" userId="0f526a3e-207f-41ce-bd9e-1a5c0d8114dc" providerId="ADAL" clId="{A7CA4C54-B0BD-47A7-94C7-6DBB8CBD076E}" dt="2023-12-14T14:43:41.978" v="800" actId="122"/>
        <pc:sldMkLst>
          <pc:docMk/>
          <pc:sldMk cId="3116492680" sldId="2146847138"/>
        </pc:sldMkLst>
        <pc:spChg chg="mod">
          <ac:chgData name="Martinez Lotz, Lisi" userId="0f526a3e-207f-41ce-bd9e-1a5c0d8114dc" providerId="ADAL" clId="{A7CA4C54-B0BD-47A7-94C7-6DBB8CBD076E}" dt="2023-12-14T14:43:41.978" v="800" actId="122"/>
          <ac:spMkLst>
            <pc:docMk/>
            <pc:sldMk cId="3116492680" sldId="2146847138"/>
            <ac:spMk id="8" creationId="{46A01C32-C135-4335-AF7A-7BDB859012FD}"/>
          </ac:spMkLst>
        </pc:spChg>
      </pc:sldChg>
      <pc:sldChg chg="modSp mod">
        <pc:chgData name="Martinez Lotz, Lisi" userId="0f526a3e-207f-41ce-bd9e-1a5c0d8114dc" providerId="ADAL" clId="{A7CA4C54-B0BD-47A7-94C7-6DBB8CBD076E}" dt="2023-12-14T14:30:21.543" v="752" actId="20577"/>
        <pc:sldMkLst>
          <pc:docMk/>
          <pc:sldMk cId="123655953" sldId="2146847140"/>
        </pc:sldMkLst>
        <pc:spChg chg="mod">
          <ac:chgData name="Martinez Lotz, Lisi" userId="0f526a3e-207f-41ce-bd9e-1a5c0d8114dc" providerId="ADAL" clId="{A7CA4C54-B0BD-47A7-94C7-6DBB8CBD076E}" dt="2023-12-14T14:30:21.543" v="752" actId="20577"/>
          <ac:spMkLst>
            <pc:docMk/>
            <pc:sldMk cId="123655953" sldId="2146847140"/>
            <ac:spMk id="17" creationId="{299C041A-EFCA-D743-8B26-9ECCB672AF4F}"/>
          </ac:spMkLst>
        </pc:spChg>
      </pc:sldChg>
      <pc:sldChg chg="addSp modSp mod setBg">
        <pc:chgData name="Martinez Lotz, Lisi" userId="0f526a3e-207f-41ce-bd9e-1a5c0d8114dc" providerId="ADAL" clId="{A7CA4C54-B0BD-47A7-94C7-6DBB8CBD076E}" dt="2023-12-14T14:49:06.790" v="902" actId="20577"/>
        <pc:sldMkLst>
          <pc:docMk/>
          <pc:sldMk cId="605919319" sldId="2146847141"/>
        </pc:sldMkLst>
        <pc:spChg chg="mod">
          <ac:chgData name="Martinez Lotz, Lisi" userId="0f526a3e-207f-41ce-bd9e-1a5c0d8114dc" providerId="ADAL" clId="{A7CA4C54-B0BD-47A7-94C7-6DBB8CBD076E}" dt="2023-12-14T14:40:01.265" v="757" actId="122"/>
          <ac:spMkLst>
            <pc:docMk/>
            <pc:sldMk cId="605919319" sldId="2146847141"/>
            <ac:spMk id="2" creationId="{EDF0D94D-4111-1D95-ADD6-C1206D93F5DC}"/>
          </ac:spMkLst>
        </pc:spChg>
        <pc:spChg chg="mod">
          <ac:chgData name="Martinez Lotz, Lisi" userId="0f526a3e-207f-41ce-bd9e-1a5c0d8114dc" providerId="ADAL" clId="{A7CA4C54-B0BD-47A7-94C7-6DBB8CBD076E}" dt="2023-12-14T14:49:06.790" v="902" actId="20577"/>
          <ac:spMkLst>
            <pc:docMk/>
            <pc:sldMk cId="605919319" sldId="2146847141"/>
            <ac:spMk id="3" creationId="{28BD8F48-2961-BB6E-933A-3E24B945C7ED}"/>
          </ac:spMkLst>
        </pc:spChg>
        <pc:spChg chg="add">
          <ac:chgData name="Martinez Lotz, Lisi" userId="0f526a3e-207f-41ce-bd9e-1a5c0d8114dc" providerId="ADAL" clId="{A7CA4C54-B0BD-47A7-94C7-6DBB8CBD076E}" dt="2023-12-14T14:39:21.188" v="753" actId="26606"/>
          <ac:spMkLst>
            <pc:docMk/>
            <pc:sldMk cId="605919319" sldId="2146847141"/>
            <ac:spMk id="8" creationId="{100EDD19-6802-4EC3-95CE-CFFAB042CFD6}"/>
          </ac:spMkLst>
        </pc:spChg>
        <pc:spChg chg="add">
          <ac:chgData name="Martinez Lotz, Lisi" userId="0f526a3e-207f-41ce-bd9e-1a5c0d8114dc" providerId="ADAL" clId="{A7CA4C54-B0BD-47A7-94C7-6DBB8CBD076E}" dt="2023-12-14T14:39:21.188" v="753" actId="26606"/>
          <ac:spMkLst>
            <pc:docMk/>
            <pc:sldMk cId="605919319" sldId="2146847141"/>
            <ac:spMk id="10" creationId="{DB17E863-922E-4C26-BD64-E8FD41D28661}"/>
          </ac:spMkLst>
        </pc:spChg>
      </pc:sldChg>
      <pc:sldChg chg="addSp modSp mod setBg">
        <pc:chgData name="Martinez Lotz, Lisi" userId="0f526a3e-207f-41ce-bd9e-1a5c0d8114dc" providerId="ADAL" clId="{A7CA4C54-B0BD-47A7-94C7-6DBB8CBD076E}" dt="2023-12-14T14:52:36.930" v="952" actId="6549"/>
        <pc:sldMkLst>
          <pc:docMk/>
          <pc:sldMk cId="293609177" sldId="2146847144"/>
        </pc:sldMkLst>
        <pc:spChg chg="mod">
          <ac:chgData name="Martinez Lotz, Lisi" userId="0f526a3e-207f-41ce-bd9e-1a5c0d8114dc" providerId="ADAL" clId="{A7CA4C54-B0BD-47A7-94C7-6DBB8CBD076E}" dt="2023-12-13T14:21:14.714" v="583" actId="14100"/>
          <ac:spMkLst>
            <pc:docMk/>
            <pc:sldMk cId="293609177" sldId="2146847144"/>
            <ac:spMk id="2" creationId="{DA58F699-95F3-9D0C-88D6-F3213A8225FF}"/>
          </ac:spMkLst>
        </pc:spChg>
        <pc:spChg chg="mod">
          <ac:chgData name="Martinez Lotz, Lisi" userId="0f526a3e-207f-41ce-bd9e-1a5c0d8114dc" providerId="ADAL" clId="{A7CA4C54-B0BD-47A7-94C7-6DBB8CBD076E}" dt="2023-12-14T14:52:36.930" v="952" actId="6549"/>
          <ac:spMkLst>
            <pc:docMk/>
            <pc:sldMk cId="293609177" sldId="2146847144"/>
            <ac:spMk id="3" creationId="{250F7B49-0EFA-6AE8-4A19-459E9764EC27}"/>
          </ac:spMkLst>
        </pc:spChg>
        <pc:spChg chg="add">
          <ac:chgData name="Martinez Lotz, Lisi" userId="0f526a3e-207f-41ce-bd9e-1a5c0d8114dc" providerId="ADAL" clId="{A7CA4C54-B0BD-47A7-94C7-6DBB8CBD076E}" dt="2023-12-13T14:20:17.395" v="577" actId="26606"/>
          <ac:spMkLst>
            <pc:docMk/>
            <pc:sldMk cId="293609177" sldId="2146847144"/>
            <ac:spMk id="8" creationId="{777A147A-9ED8-46B4-8660-1B3C2AA880B5}"/>
          </ac:spMkLst>
        </pc:spChg>
        <pc:spChg chg="add">
          <ac:chgData name="Martinez Lotz, Lisi" userId="0f526a3e-207f-41ce-bd9e-1a5c0d8114dc" providerId="ADAL" clId="{A7CA4C54-B0BD-47A7-94C7-6DBB8CBD076E}" dt="2023-12-13T14:20:17.395" v="577" actId="26606"/>
          <ac:spMkLst>
            <pc:docMk/>
            <pc:sldMk cId="293609177" sldId="2146847144"/>
            <ac:spMk id="10" creationId="{5D6C15A0-C087-4593-8414-2B4EC1CDC3DE}"/>
          </ac:spMkLst>
        </pc:spChg>
      </pc:sldChg>
      <pc:sldChg chg="modSp mod">
        <pc:chgData name="Martinez Lotz, Lisi" userId="0f526a3e-207f-41ce-bd9e-1a5c0d8114dc" providerId="ADAL" clId="{A7CA4C54-B0BD-47A7-94C7-6DBB8CBD076E}" dt="2023-12-14T14:43:48.229" v="801" actId="113"/>
        <pc:sldMkLst>
          <pc:docMk/>
          <pc:sldMk cId="3317273686" sldId="2146847147"/>
        </pc:sldMkLst>
        <pc:spChg chg="mod">
          <ac:chgData name="Martinez Lotz, Lisi" userId="0f526a3e-207f-41ce-bd9e-1a5c0d8114dc" providerId="ADAL" clId="{A7CA4C54-B0BD-47A7-94C7-6DBB8CBD076E}" dt="2023-12-14T14:43:48.229" v="801" actId="113"/>
          <ac:spMkLst>
            <pc:docMk/>
            <pc:sldMk cId="3317273686" sldId="2146847147"/>
            <ac:spMk id="2" creationId="{72398EE1-EA89-BDFA-84B6-E9F24B51E9B8}"/>
          </ac:spMkLst>
        </pc:spChg>
        <pc:spChg chg="mod">
          <ac:chgData name="Martinez Lotz, Lisi" userId="0f526a3e-207f-41ce-bd9e-1a5c0d8114dc" providerId="ADAL" clId="{A7CA4C54-B0BD-47A7-94C7-6DBB8CBD076E}" dt="2023-12-14T14:43:31.109" v="799" actId="2711"/>
          <ac:spMkLst>
            <pc:docMk/>
            <pc:sldMk cId="3317273686" sldId="2146847147"/>
            <ac:spMk id="3" creationId="{194FD21D-D745-5867-0C01-FF82B4648D89}"/>
          </ac:spMkLst>
        </pc:spChg>
      </pc:sldChg>
      <pc:sldChg chg="addSp delSp modSp mod">
        <pc:chgData name="Martinez Lotz, Lisi" userId="0f526a3e-207f-41ce-bd9e-1a5c0d8114dc" providerId="ADAL" clId="{A7CA4C54-B0BD-47A7-94C7-6DBB8CBD076E}" dt="2023-12-14T14:43:09.975" v="797" actId="20577"/>
        <pc:sldMkLst>
          <pc:docMk/>
          <pc:sldMk cId="1737915251" sldId="2147171103"/>
        </pc:sldMkLst>
        <pc:spChg chg="mod">
          <ac:chgData name="Martinez Lotz, Lisi" userId="0f526a3e-207f-41ce-bd9e-1a5c0d8114dc" providerId="ADAL" clId="{A7CA4C54-B0BD-47A7-94C7-6DBB8CBD076E}" dt="2023-12-14T14:40:09.839" v="758" actId="122"/>
          <ac:spMkLst>
            <pc:docMk/>
            <pc:sldMk cId="1737915251" sldId="2147171103"/>
            <ac:spMk id="2" creationId="{738C1820-09DD-C043-BF1C-A530C9BAFEE8}"/>
          </ac:spMkLst>
        </pc:spChg>
        <pc:spChg chg="add del">
          <ac:chgData name="Martinez Lotz, Lisi" userId="0f526a3e-207f-41ce-bd9e-1a5c0d8114dc" providerId="ADAL" clId="{A7CA4C54-B0BD-47A7-94C7-6DBB8CBD076E}" dt="2023-12-14T14:41:24.482" v="760" actId="478"/>
          <ac:spMkLst>
            <pc:docMk/>
            <pc:sldMk cId="1737915251" sldId="2147171103"/>
            <ac:spMk id="10" creationId="{CBC2D614-EF11-3E3F-DDA0-F31A75F35CA2}"/>
          </ac:spMkLst>
        </pc:spChg>
        <pc:spChg chg="add mod">
          <ac:chgData name="Martinez Lotz, Lisi" userId="0f526a3e-207f-41ce-bd9e-1a5c0d8114dc" providerId="ADAL" clId="{A7CA4C54-B0BD-47A7-94C7-6DBB8CBD076E}" dt="2023-12-14T14:43:09.975" v="797" actId="20577"/>
          <ac:spMkLst>
            <pc:docMk/>
            <pc:sldMk cId="1737915251" sldId="2147171103"/>
            <ac:spMk id="14" creationId="{6ECC980E-7AEA-1255-E961-1B9DFAC1AC64}"/>
          </ac:spMkLst>
        </pc:spChg>
      </pc:sldChg>
      <pc:sldChg chg="new del">
        <pc:chgData name="Martinez Lotz, Lisi" userId="0f526a3e-207f-41ce-bd9e-1a5c0d8114dc" providerId="ADAL" clId="{A7CA4C54-B0BD-47A7-94C7-6DBB8CBD076E}" dt="2023-12-14T14:13:20.007" v="584" actId="47"/>
        <pc:sldMkLst>
          <pc:docMk/>
          <pc:sldMk cId="369568990" sldId="2147171105"/>
        </pc:sldMkLst>
      </pc:sldChg>
      <pc:sldChg chg="addSp delSp modSp new mod setBg">
        <pc:chgData name="Martinez Lotz, Lisi" userId="0f526a3e-207f-41ce-bd9e-1a5c0d8114dc" providerId="ADAL" clId="{A7CA4C54-B0BD-47A7-94C7-6DBB8CBD076E}" dt="2023-12-13T14:07:30.647" v="375" actId="255"/>
        <pc:sldMkLst>
          <pc:docMk/>
          <pc:sldMk cId="2867117123" sldId="2147171106"/>
        </pc:sldMkLst>
        <pc:spChg chg="mod">
          <ac:chgData name="Martinez Lotz, Lisi" userId="0f526a3e-207f-41ce-bd9e-1a5c0d8114dc" providerId="ADAL" clId="{A7CA4C54-B0BD-47A7-94C7-6DBB8CBD076E}" dt="2023-12-13T14:07:30.647" v="375" actId="255"/>
          <ac:spMkLst>
            <pc:docMk/>
            <pc:sldMk cId="2867117123" sldId="2147171106"/>
            <ac:spMk id="2" creationId="{E87A6299-202F-BCB8-041C-E3E9CF14ADC4}"/>
          </ac:spMkLst>
        </pc:spChg>
        <pc:spChg chg="del">
          <ac:chgData name="Martinez Lotz, Lisi" userId="0f526a3e-207f-41ce-bd9e-1a5c0d8114dc" providerId="ADAL" clId="{A7CA4C54-B0BD-47A7-94C7-6DBB8CBD076E}" dt="2023-12-13T14:06:24.911" v="371" actId="478"/>
          <ac:spMkLst>
            <pc:docMk/>
            <pc:sldMk cId="2867117123" sldId="2147171106"/>
            <ac:spMk id="3" creationId="{770AFBCF-9966-7E8D-B995-D75F6AEB42E2}"/>
          </ac:spMkLst>
        </pc:spChg>
        <pc:spChg chg="add">
          <ac:chgData name="Martinez Lotz, Lisi" userId="0f526a3e-207f-41ce-bd9e-1a5c0d8114dc" providerId="ADAL" clId="{A7CA4C54-B0BD-47A7-94C7-6DBB8CBD076E}" dt="2023-12-13T14:07:08.336" v="372" actId="26606"/>
          <ac:spMkLst>
            <pc:docMk/>
            <pc:sldMk cId="2867117123" sldId="2147171106"/>
            <ac:spMk id="7" creationId="{6F5A5072-7B47-4D32-B52A-4EBBF590B8A5}"/>
          </ac:spMkLst>
        </pc:spChg>
        <pc:spChg chg="add">
          <ac:chgData name="Martinez Lotz, Lisi" userId="0f526a3e-207f-41ce-bd9e-1a5c0d8114dc" providerId="ADAL" clId="{A7CA4C54-B0BD-47A7-94C7-6DBB8CBD076E}" dt="2023-12-13T14:07:08.336" v="372" actId="26606"/>
          <ac:spMkLst>
            <pc:docMk/>
            <pc:sldMk cId="2867117123" sldId="2147171106"/>
            <ac:spMk id="9" creationId="{9715DAF0-AE1B-46C9-8A6B-DB2AA05AB91D}"/>
          </ac:spMkLst>
        </pc:spChg>
        <pc:spChg chg="add">
          <ac:chgData name="Martinez Lotz, Lisi" userId="0f526a3e-207f-41ce-bd9e-1a5c0d8114dc" providerId="ADAL" clId="{A7CA4C54-B0BD-47A7-94C7-6DBB8CBD076E}" dt="2023-12-13T14:07:08.336" v="372" actId="26606"/>
          <ac:spMkLst>
            <pc:docMk/>
            <pc:sldMk cId="2867117123" sldId="2147171106"/>
            <ac:spMk id="11" creationId="{6016219D-510E-4184-9090-6D5578A87BD1}"/>
          </ac:spMkLst>
        </pc:spChg>
        <pc:spChg chg="add">
          <ac:chgData name="Martinez Lotz, Lisi" userId="0f526a3e-207f-41ce-bd9e-1a5c0d8114dc" providerId="ADAL" clId="{A7CA4C54-B0BD-47A7-94C7-6DBB8CBD076E}" dt="2023-12-13T14:07:08.336" v="372" actId="26606"/>
          <ac:spMkLst>
            <pc:docMk/>
            <pc:sldMk cId="2867117123" sldId="2147171106"/>
            <ac:spMk id="13" creationId="{AFF4A713-7B75-4B21-90D7-5AB19547C728}"/>
          </ac:spMkLst>
        </pc:spChg>
        <pc:spChg chg="add">
          <ac:chgData name="Martinez Lotz, Lisi" userId="0f526a3e-207f-41ce-bd9e-1a5c0d8114dc" providerId="ADAL" clId="{A7CA4C54-B0BD-47A7-94C7-6DBB8CBD076E}" dt="2023-12-13T14:07:08.336" v="372" actId="26606"/>
          <ac:spMkLst>
            <pc:docMk/>
            <pc:sldMk cId="2867117123" sldId="2147171106"/>
            <ac:spMk id="15" creationId="{DC631C0B-6DA6-4E57-8231-CE32B3434A7E}"/>
          </ac:spMkLst>
        </pc:spChg>
        <pc:spChg chg="add">
          <ac:chgData name="Martinez Lotz, Lisi" userId="0f526a3e-207f-41ce-bd9e-1a5c0d8114dc" providerId="ADAL" clId="{A7CA4C54-B0BD-47A7-94C7-6DBB8CBD076E}" dt="2023-12-13T14:07:08.336" v="372" actId="26606"/>
          <ac:spMkLst>
            <pc:docMk/>
            <pc:sldMk cId="2867117123" sldId="2147171106"/>
            <ac:spMk id="17" creationId="{C29501E6-A978-4A61-9689-9085AF97A53A}"/>
          </ac:spMkLst>
        </pc:spChg>
      </pc:sldChg>
      <pc:sldChg chg="modSp add mod">
        <pc:chgData name="Martinez Lotz, Lisi" userId="0f526a3e-207f-41ce-bd9e-1a5c0d8114dc" providerId="ADAL" clId="{A7CA4C54-B0BD-47A7-94C7-6DBB8CBD076E}" dt="2023-12-13T14:08:24.338" v="392" actId="20577"/>
        <pc:sldMkLst>
          <pc:docMk/>
          <pc:sldMk cId="3752895493" sldId="2147171107"/>
        </pc:sldMkLst>
        <pc:spChg chg="mod">
          <ac:chgData name="Martinez Lotz, Lisi" userId="0f526a3e-207f-41ce-bd9e-1a5c0d8114dc" providerId="ADAL" clId="{A7CA4C54-B0BD-47A7-94C7-6DBB8CBD076E}" dt="2023-12-13T14:08:24.338" v="392" actId="20577"/>
          <ac:spMkLst>
            <pc:docMk/>
            <pc:sldMk cId="3752895493" sldId="2147171107"/>
            <ac:spMk id="2" creationId="{E87A6299-202F-BCB8-041C-E3E9CF14ADC4}"/>
          </ac:spMkLst>
        </pc:spChg>
      </pc:sldChg>
      <pc:sldChg chg="modSp add mod">
        <pc:chgData name="Martinez Lotz, Lisi" userId="0f526a3e-207f-41ce-bd9e-1a5c0d8114dc" providerId="ADAL" clId="{A7CA4C54-B0BD-47A7-94C7-6DBB8CBD076E}" dt="2023-12-13T14:16:01.714" v="489" actId="255"/>
        <pc:sldMkLst>
          <pc:docMk/>
          <pc:sldMk cId="3233456341" sldId="2147171108"/>
        </pc:sldMkLst>
        <pc:spChg chg="mod">
          <ac:chgData name="Martinez Lotz, Lisi" userId="0f526a3e-207f-41ce-bd9e-1a5c0d8114dc" providerId="ADAL" clId="{A7CA4C54-B0BD-47A7-94C7-6DBB8CBD076E}" dt="2023-12-13T14:16:01.714" v="489" actId="255"/>
          <ac:spMkLst>
            <pc:docMk/>
            <pc:sldMk cId="3233456341" sldId="2147171108"/>
            <ac:spMk id="2" creationId="{E87A6299-202F-BCB8-041C-E3E9CF14ADC4}"/>
          </ac:spMkLst>
        </pc:spChg>
      </pc:sldChg>
      <pc:sldChg chg="modSp add mod">
        <pc:chgData name="Martinez Lotz, Lisi" userId="0f526a3e-207f-41ce-bd9e-1a5c0d8114dc" providerId="ADAL" clId="{A7CA4C54-B0BD-47A7-94C7-6DBB8CBD076E}" dt="2023-12-13T14:18:51.443" v="551" actId="20577"/>
        <pc:sldMkLst>
          <pc:docMk/>
          <pc:sldMk cId="3741702119" sldId="2147171109"/>
        </pc:sldMkLst>
        <pc:spChg chg="mod">
          <ac:chgData name="Martinez Lotz, Lisi" userId="0f526a3e-207f-41ce-bd9e-1a5c0d8114dc" providerId="ADAL" clId="{A7CA4C54-B0BD-47A7-94C7-6DBB8CBD076E}" dt="2023-12-13T14:18:51.443" v="551" actId="20577"/>
          <ac:spMkLst>
            <pc:docMk/>
            <pc:sldMk cId="3741702119" sldId="2147171109"/>
            <ac:spMk id="2" creationId="{E87A6299-202F-BCB8-041C-E3E9CF14ADC4}"/>
          </ac:spMkLst>
        </pc:spChg>
      </pc:sldChg>
      <pc:sldChg chg="modSp add mod">
        <pc:chgData name="Martinez Lotz, Lisi" userId="0f526a3e-207f-41ce-bd9e-1a5c0d8114dc" providerId="ADAL" clId="{A7CA4C54-B0BD-47A7-94C7-6DBB8CBD076E}" dt="2023-12-13T14:19:15.879" v="568" actId="20577"/>
        <pc:sldMkLst>
          <pc:docMk/>
          <pc:sldMk cId="3268755221" sldId="2147171110"/>
        </pc:sldMkLst>
        <pc:spChg chg="mod">
          <ac:chgData name="Martinez Lotz, Lisi" userId="0f526a3e-207f-41ce-bd9e-1a5c0d8114dc" providerId="ADAL" clId="{A7CA4C54-B0BD-47A7-94C7-6DBB8CBD076E}" dt="2023-12-13T14:19:15.879" v="568" actId="20577"/>
          <ac:spMkLst>
            <pc:docMk/>
            <pc:sldMk cId="3268755221" sldId="2147171110"/>
            <ac:spMk id="2" creationId="{E87A6299-202F-BCB8-041C-E3E9CF14ADC4}"/>
          </ac:spMkLst>
        </pc:spChg>
      </pc:sldChg>
      <pc:sldChg chg="modSp add mod">
        <pc:chgData name="Martinez Lotz, Lisi" userId="0f526a3e-207f-41ce-bd9e-1a5c0d8114dc" providerId="ADAL" clId="{A7CA4C54-B0BD-47A7-94C7-6DBB8CBD076E}" dt="2023-12-13T14:19:50.664" v="576" actId="20577"/>
        <pc:sldMkLst>
          <pc:docMk/>
          <pc:sldMk cId="2728191056" sldId="2147171111"/>
        </pc:sldMkLst>
        <pc:spChg chg="mod">
          <ac:chgData name="Martinez Lotz, Lisi" userId="0f526a3e-207f-41ce-bd9e-1a5c0d8114dc" providerId="ADAL" clId="{A7CA4C54-B0BD-47A7-94C7-6DBB8CBD076E}" dt="2023-12-13T14:19:50.664" v="576" actId="20577"/>
          <ac:spMkLst>
            <pc:docMk/>
            <pc:sldMk cId="2728191056" sldId="2147171111"/>
            <ac:spMk id="2" creationId="{E87A6299-202F-BCB8-041C-E3E9CF14ADC4}"/>
          </ac:spMkLst>
        </pc:spChg>
      </pc:sldChg>
    </pc:docChg>
  </pc:docChgLst>
  <pc:docChgLst>
    <pc:chgData name="Martinez Lotz, Lisi" userId="0f526a3e-207f-41ce-bd9e-1a5c0d8114dc" providerId="ADAL" clId="{2B1793D7-59EA-4641-A082-C610ED999CF0}"/>
    <pc:docChg chg="undo custSel delSld modSld">
      <pc:chgData name="Martinez Lotz, Lisi" userId="0f526a3e-207f-41ce-bd9e-1a5c0d8114dc" providerId="ADAL" clId="{2B1793D7-59EA-4641-A082-C610ED999CF0}" dt="2024-01-19T20:14:44.607" v="93" actId="20577"/>
      <pc:docMkLst>
        <pc:docMk/>
      </pc:docMkLst>
      <pc:sldChg chg="modSp mod">
        <pc:chgData name="Martinez Lotz, Lisi" userId="0f526a3e-207f-41ce-bd9e-1a5c0d8114dc" providerId="ADAL" clId="{2B1793D7-59EA-4641-A082-C610ED999CF0}" dt="2024-01-19T20:12:46.276" v="65" actId="20577"/>
        <pc:sldMkLst>
          <pc:docMk/>
          <pc:sldMk cId="2347015175" sldId="261"/>
        </pc:sldMkLst>
        <pc:spChg chg="mod">
          <ac:chgData name="Martinez Lotz, Lisi" userId="0f526a3e-207f-41ce-bd9e-1a5c0d8114dc" providerId="ADAL" clId="{2B1793D7-59EA-4641-A082-C610ED999CF0}" dt="2024-01-19T20:12:46.276" v="65" actId="20577"/>
          <ac:spMkLst>
            <pc:docMk/>
            <pc:sldMk cId="2347015175" sldId="261"/>
            <ac:spMk id="3" creationId="{FCEEEA23-E82B-9250-B364-7F6D7AE2498B}"/>
          </ac:spMkLst>
        </pc:spChg>
      </pc:sldChg>
      <pc:sldChg chg="modSp mod">
        <pc:chgData name="Martinez Lotz, Lisi" userId="0f526a3e-207f-41ce-bd9e-1a5c0d8114dc" providerId="ADAL" clId="{2B1793D7-59EA-4641-A082-C610ED999CF0}" dt="2024-01-19T20:05:07.951" v="3" actId="14100"/>
        <pc:sldMkLst>
          <pc:docMk/>
          <pc:sldMk cId="1248412519" sldId="300"/>
        </pc:sldMkLst>
        <pc:picChg chg="mod">
          <ac:chgData name="Martinez Lotz, Lisi" userId="0f526a3e-207f-41ce-bd9e-1a5c0d8114dc" providerId="ADAL" clId="{2B1793D7-59EA-4641-A082-C610ED999CF0}" dt="2024-01-19T20:05:07.951" v="3" actId="14100"/>
          <ac:picMkLst>
            <pc:docMk/>
            <pc:sldMk cId="1248412519" sldId="300"/>
            <ac:picMk id="13" creationId="{9887CE3E-980E-AE0F-C002-01DD253FE24E}"/>
          </ac:picMkLst>
        </pc:picChg>
      </pc:sldChg>
      <pc:sldChg chg="modSp mod">
        <pc:chgData name="Martinez Lotz, Lisi" userId="0f526a3e-207f-41ce-bd9e-1a5c0d8114dc" providerId="ADAL" clId="{2B1793D7-59EA-4641-A082-C610ED999CF0}" dt="2024-01-19T20:14:44.607" v="93" actId="20577"/>
        <pc:sldMkLst>
          <pc:docMk/>
          <pc:sldMk cId="2529170424" sldId="2146847120"/>
        </pc:sldMkLst>
        <pc:spChg chg="mod">
          <ac:chgData name="Martinez Lotz, Lisi" userId="0f526a3e-207f-41ce-bd9e-1a5c0d8114dc" providerId="ADAL" clId="{2B1793D7-59EA-4641-A082-C610ED999CF0}" dt="2024-01-19T20:14:44.607" v="93" actId="20577"/>
          <ac:spMkLst>
            <pc:docMk/>
            <pc:sldMk cId="2529170424" sldId="2146847120"/>
            <ac:spMk id="7" creationId="{867F11F7-4D03-3951-EEB2-F2C1BD7D32C2}"/>
          </ac:spMkLst>
        </pc:spChg>
      </pc:sldChg>
      <pc:sldChg chg="modSp mod">
        <pc:chgData name="Martinez Lotz, Lisi" userId="0f526a3e-207f-41ce-bd9e-1a5c0d8114dc" providerId="ADAL" clId="{2B1793D7-59EA-4641-A082-C610ED999CF0}" dt="2024-01-19T20:11:26.631" v="48" actId="255"/>
        <pc:sldMkLst>
          <pc:docMk/>
          <pc:sldMk cId="3116492680" sldId="2146847138"/>
        </pc:sldMkLst>
        <pc:spChg chg="mod">
          <ac:chgData name="Martinez Lotz, Lisi" userId="0f526a3e-207f-41ce-bd9e-1a5c0d8114dc" providerId="ADAL" clId="{2B1793D7-59EA-4641-A082-C610ED999CF0}" dt="2024-01-19T20:11:26.631" v="48" actId="255"/>
          <ac:spMkLst>
            <pc:docMk/>
            <pc:sldMk cId="3116492680" sldId="2146847138"/>
            <ac:spMk id="8" creationId="{46A01C32-C135-4335-AF7A-7BDB859012FD}"/>
          </ac:spMkLst>
        </pc:spChg>
      </pc:sldChg>
      <pc:sldChg chg="modSp mod">
        <pc:chgData name="Martinez Lotz, Lisi" userId="0f526a3e-207f-41ce-bd9e-1a5c0d8114dc" providerId="ADAL" clId="{2B1793D7-59EA-4641-A082-C610ED999CF0}" dt="2024-01-19T20:04:12.431" v="1" actId="20577"/>
        <pc:sldMkLst>
          <pc:docMk/>
          <pc:sldMk cId="123655953" sldId="2146847140"/>
        </pc:sldMkLst>
        <pc:spChg chg="mod">
          <ac:chgData name="Martinez Lotz, Lisi" userId="0f526a3e-207f-41ce-bd9e-1a5c0d8114dc" providerId="ADAL" clId="{2B1793D7-59EA-4641-A082-C610ED999CF0}" dt="2024-01-19T20:04:12.431" v="1" actId="20577"/>
          <ac:spMkLst>
            <pc:docMk/>
            <pc:sldMk cId="123655953" sldId="2146847140"/>
            <ac:spMk id="17" creationId="{299C041A-EFCA-D743-8B26-9ECCB672AF4F}"/>
          </ac:spMkLst>
        </pc:spChg>
      </pc:sldChg>
      <pc:sldChg chg="del">
        <pc:chgData name="Martinez Lotz, Lisi" userId="0f526a3e-207f-41ce-bd9e-1a5c0d8114dc" providerId="ADAL" clId="{2B1793D7-59EA-4641-A082-C610ED999CF0}" dt="2024-01-19T20:03:23.603" v="0" actId="47"/>
        <pc:sldMkLst>
          <pc:docMk/>
          <pc:sldMk cId="3317273686" sldId="2146847147"/>
        </pc:sldMkLst>
      </pc:sldChg>
      <pc:sldChg chg="modSp mod">
        <pc:chgData name="Martinez Lotz, Lisi" userId="0f526a3e-207f-41ce-bd9e-1a5c0d8114dc" providerId="ADAL" clId="{2B1793D7-59EA-4641-A082-C610ED999CF0}" dt="2024-01-19T20:10:35.904" v="8" actId="20577"/>
        <pc:sldMkLst>
          <pc:docMk/>
          <pc:sldMk cId="1737915251" sldId="2147171103"/>
        </pc:sldMkLst>
        <pc:spChg chg="mod">
          <ac:chgData name="Martinez Lotz, Lisi" userId="0f526a3e-207f-41ce-bd9e-1a5c0d8114dc" providerId="ADAL" clId="{2B1793D7-59EA-4641-A082-C610ED999CF0}" dt="2024-01-19T20:10:35.904" v="8" actId="20577"/>
          <ac:spMkLst>
            <pc:docMk/>
            <pc:sldMk cId="1737915251" sldId="2147171103"/>
            <ac:spMk id="9" creationId="{B9597D2F-4F92-F68E-6872-5CD6588F55F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var\folders\n6\9z5ly4c92j5_g_0c9kcn0l0c0000gq\T\com.microsoft.Outlook\Outlook%20Temp\Charts%20for%20BOG%20presentation%5b1%5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93972927831195E-2"/>
          <c:y val="0.15695143619696597"/>
          <c:w val="0.83896406069634422"/>
          <c:h val="0.70015814907200735"/>
        </c:manualLayout>
      </c:layout>
      <c:pieChart>
        <c:varyColors val="1"/>
        <c:ser>
          <c:idx val="0"/>
          <c:order val="0"/>
          <c:tx>
            <c:strRef>
              <c:f>'Overview - FY18 State Expenses'!$B$1</c:f>
              <c:strCache>
                <c:ptCount val="1"/>
                <c:pt idx="0">
                  <c:v>FY18 State Expenses </c:v>
                </c:pt>
              </c:strCache>
            </c:strRef>
          </c:tx>
          <c:spPr>
            <a:effectLst>
              <a:outerShdw sx="1000" sy="1000" algn="ctr" rotWithShape="0">
                <a:prstClr val="black"/>
              </a:outerShdw>
            </a:effectLst>
          </c:spPr>
          <c:dPt>
            <c:idx val="0"/>
            <c:bubble3D val="0"/>
            <c:spPr>
              <a:solidFill>
                <a:srgbClr val="394B5B"/>
              </a:solidFill>
              <a:ln>
                <a:noFill/>
              </a:ln>
              <a:effectLst>
                <a:outerShdw sx="1000" sy="1000" algn="ctr" rotWithShape="0">
                  <a:prstClr val="black"/>
                </a:outerShdw>
              </a:effectLst>
            </c:spPr>
            <c:extLst>
              <c:ext xmlns:c16="http://schemas.microsoft.com/office/drawing/2014/chart" uri="{C3380CC4-5D6E-409C-BE32-E72D297353CC}">
                <c16:uniqueId val="{00000001-7AC4-F048-A701-1CFC7677F377}"/>
              </c:ext>
            </c:extLst>
          </c:dPt>
          <c:dPt>
            <c:idx val="1"/>
            <c:bubble3D val="0"/>
            <c:spPr>
              <a:solidFill>
                <a:srgbClr val="D6793F"/>
              </a:solidFill>
              <a:ln>
                <a:noFill/>
              </a:ln>
              <a:effectLst>
                <a:outerShdw sx="1000" sy="1000" algn="ctr" rotWithShape="0">
                  <a:prstClr val="black"/>
                </a:outerShdw>
              </a:effectLst>
            </c:spPr>
            <c:extLst>
              <c:ext xmlns:c16="http://schemas.microsoft.com/office/drawing/2014/chart" uri="{C3380CC4-5D6E-409C-BE32-E72D297353CC}">
                <c16:uniqueId val="{00000003-7AC4-F048-A701-1CFC7677F377}"/>
              </c:ext>
            </c:extLst>
          </c:dPt>
          <c:dPt>
            <c:idx val="2"/>
            <c:bubble3D val="0"/>
            <c:spPr>
              <a:solidFill>
                <a:srgbClr val="6FA1D3"/>
              </a:solidFill>
              <a:ln>
                <a:noFill/>
              </a:ln>
              <a:effectLst>
                <a:outerShdw sx="1000" sy="1000" algn="ctr" rotWithShape="0">
                  <a:prstClr val="black"/>
                </a:outerShdw>
              </a:effectLst>
            </c:spPr>
            <c:extLst>
              <c:ext xmlns:c16="http://schemas.microsoft.com/office/drawing/2014/chart" uri="{C3380CC4-5D6E-409C-BE32-E72D297353CC}">
                <c16:uniqueId val="{00000005-7AC4-F048-A701-1CFC7677F377}"/>
              </c:ext>
            </c:extLst>
          </c:dPt>
          <c:dPt>
            <c:idx val="3"/>
            <c:bubble3D val="0"/>
            <c:spPr>
              <a:solidFill>
                <a:srgbClr val="97C356"/>
              </a:solidFill>
              <a:ln>
                <a:noFill/>
              </a:ln>
              <a:effectLst>
                <a:outerShdw sx="1000" sy="1000" algn="ctr" rotWithShape="0">
                  <a:prstClr val="black"/>
                </a:outerShdw>
              </a:effectLst>
            </c:spPr>
            <c:extLst>
              <c:ext xmlns:c16="http://schemas.microsoft.com/office/drawing/2014/chart" uri="{C3380CC4-5D6E-409C-BE32-E72D297353CC}">
                <c16:uniqueId val="{00000007-7AC4-F048-A701-1CFC7677F377}"/>
              </c:ext>
            </c:extLst>
          </c:dPt>
          <c:dLbls>
            <c:dLbl>
              <c:idx val="0"/>
              <c:layout>
                <c:manualLayout>
                  <c:x val="6.3355310326270356E-2"/>
                  <c:y val="3.6288739149545539E-3"/>
                </c:manualLayout>
              </c:layout>
              <c:tx>
                <c:rich>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fld id="{CD8CF346-2C80-B843-B189-5863A47AD50C}" type="CATEGORYNAME">
                      <a:rPr lang="en-US" sz="1050" b="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[CATEGORY NAME]</a:t>
                    </a:fld>
                    <a:r>
                      <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fld id="{A7719170-5EBD-4745-BC32-315A97683CDD}" type="PERCENTAGE">
                      <a:rPr lang="en-US" sz="1050" b="1" baseline="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[PERCENTAGE]</a:t>
                    </a:fld>
                    <a:endPar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C4-F048-A701-1CFC7677F377}"/>
                </c:ext>
              </c:extLst>
            </c:dLbl>
            <c:dLbl>
              <c:idx val="1"/>
              <c:layout>
                <c:manualLayout>
                  <c:x val="-4.1612482272074383E-2"/>
                  <c:y val="-1.5697042000559637E-2"/>
                </c:manualLayout>
              </c:layout>
              <c:tx>
                <c:rich>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fld id="{D8692F6F-AD41-DA40-8ECC-D7C214A5B791}" type="CATEGORYNAME">
                      <a:rPr lang="en-US" sz="1050" b="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[CATEGORY NAME]</a:t>
                    </a:fld>
                    <a:r>
                      <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fld id="{38CB916C-DB72-D44B-9621-E8D97AAA8399}" type="PERCENTAGE">
                      <a:rPr lang="en-US" sz="1050" b="1" baseline="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[PERCENTAGE]</a:t>
                    </a:fld>
                    <a:endPar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AC4-F048-A701-1CFC7677F377}"/>
                </c:ext>
              </c:extLst>
            </c:dLbl>
            <c:dLbl>
              <c:idx val="2"/>
              <c:layout>
                <c:manualLayout>
                  <c:x val="-1.89121109659223E-2"/>
                  <c:y val="-2.2954963510660231E-2"/>
                </c:manualLayout>
              </c:layout>
              <c:tx>
                <c:rich>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fld id="{65A483C5-B90B-DC47-92EC-9496E26E8794}" type="CATEGORYNAME">
                      <a:rPr lang="en-US" sz="1050" b="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[CATEGORY NAME]</a:t>
                    </a:fld>
                    <a:r>
                      <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fld id="{AF007A83-6F56-8440-9F0A-34D8CFB5FA9A}" type="PERCENTAGE">
                      <a:rPr lang="en-US" sz="1050" b="1" baseline="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[PERCENTAGE]</a:t>
                    </a:fld>
                    <a:endPar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AC4-F048-A701-1CFC7677F377}"/>
                </c:ext>
              </c:extLst>
            </c:dLbl>
            <c:dLbl>
              <c:idx val="3"/>
              <c:layout>
                <c:manualLayout>
                  <c:x val="5.5384845425036272E-2"/>
                  <c:y val="-3.3277993035076975E-2"/>
                </c:manualLayout>
              </c:layout>
              <c:tx>
                <c:rich>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fld id="{6FA8B588-D6B6-624B-81BA-F805D93F8AE0}" type="CATEGORYNAME">
                      <a:rPr lang="en-US" sz="1050" b="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[CATEGORY NAME]</a:t>
                    </a:fld>
                    <a:r>
                      <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fld id="{D4A747F0-6C71-3340-96EA-7A476472924B}" type="PERCENTAGE">
                      <a:rPr lang="en-US" sz="1050" b="1" baseline="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[PERCENTAGE]</a:t>
                    </a:fld>
                    <a:endPar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AC4-F048-A701-1CFC7677F37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'Overview - FY18 State Expenses'!$A$2:$A$5</c:f>
              <c:strCache>
                <c:ptCount val="4"/>
                <c:pt idx="0">
                  <c:v>Regional AHEC Funding</c:v>
                </c:pt>
                <c:pt idx="1">
                  <c:v>Residency Funds</c:v>
                </c:pt>
                <c:pt idx="2">
                  <c:v>UNC - Chapel Hill Units</c:v>
                </c:pt>
                <c:pt idx="3">
                  <c:v>NC AHEC Program Office</c:v>
                </c:pt>
              </c:strCache>
            </c:strRef>
          </c:cat>
          <c:val>
            <c:numRef>
              <c:f>'Overview - FY18 State Expenses'!$B$2:$B$5</c:f>
              <c:numCache>
                <c:formatCode>_(* #,##0.00_);_(* \(#,##0.00\);_(* "-"??_);_(@_)</c:formatCode>
                <c:ptCount val="4"/>
                <c:pt idx="0">
                  <c:v>36903171.460000001</c:v>
                </c:pt>
                <c:pt idx="1">
                  <c:v>3455649</c:v>
                </c:pt>
                <c:pt idx="2">
                  <c:v>3922591.0999999996</c:v>
                </c:pt>
                <c:pt idx="3">
                  <c:v>3918126.37</c:v>
                </c:pt>
              </c:numCache>
            </c:numRef>
          </c:val>
          <c:extLst>
            <c:ext xmlns:c16="http://schemas.microsoft.com/office/drawing/2014/chart" uri="{C3380CC4-5D6E-409C-BE32-E72D297353CC}">
              <c16:uniqueId val="{00000008-7AC4-F048-A701-1CFC7677F37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100" b="1" dirty="0">
                <a:latin typeface="Open Sans" panose="020B0606030504020204" pitchFamily="34" charset="0"/>
                <a:ea typeface="Open Sans" panose="020B0606030504020204" pitchFamily="34" charset="0"/>
                <a:cs typeface="Open Sans" panose="020B0606030504020204" pitchFamily="34" charset="0"/>
              </a:rPr>
              <a:t>Top</a:t>
            </a:r>
            <a:r>
              <a:rPr lang="en-US" sz="3100" b="1" baseline="0" dirty="0">
                <a:latin typeface="Open Sans" panose="020B0606030504020204" pitchFamily="34" charset="0"/>
                <a:ea typeface="Open Sans" panose="020B0606030504020204" pitchFamily="34" charset="0"/>
                <a:cs typeface="Open Sans" panose="020B0606030504020204" pitchFamily="34" charset="0"/>
              </a:rPr>
              <a:t> 10 Credits by Unique Participants FY23</a:t>
            </a:r>
            <a:endParaRPr lang="en-US" sz="3100" b="1" dirty="0">
              <a:latin typeface="Open Sans" panose="020B0606030504020204" pitchFamily="34" charset="0"/>
              <a:ea typeface="Open Sans" panose="020B0606030504020204" pitchFamily="34" charset="0"/>
              <a:cs typeface="Open Sans" panose="020B0606030504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Sheet1!$D$3</c:f>
              <c:strCache>
                <c:ptCount val="1"/>
                <c:pt idx="0">
                  <c:v>Total Credit Hours Awarded FY23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Sheet1!$C$4:$C$13</c:f>
              <c:strCache>
                <c:ptCount val="10"/>
                <c:pt idx="0">
                  <c:v>Contact Hours</c:v>
                </c:pt>
                <c:pt idx="1">
                  <c:v>AMA PRA Cat 1</c:v>
                </c:pt>
                <c:pt idx="2">
                  <c:v>Nursing Contact Hours</c:v>
                </c:pt>
                <c:pt idx="3">
                  <c:v>NBCC</c:v>
                </c:pt>
                <c:pt idx="4">
                  <c:v>Contact Hours (Cat. A) for NC Psychologists</c:v>
                </c:pt>
                <c:pt idx="5">
                  <c:v>CEU</c:v>
                </c:pt>
                <c:pt idx="6">
                  <c:v>CME for Physician Assistants</c:v>
                </c:pt>
                <c:pt idx="7">
                  <c:v>NASW-NC</c:v>
                </c:pt>
                <c:pt idx="8">
                  <c:v>ACPE</c:v>
                </c:pt>
                <c:pt idx="9">
                  <c:v>NCASPPB GSB</c:v>
                </c:pt>
              </c:strCache>
            </c:strRef>
          </c:cat>
          <c:val>
            <c:numRef>
              <c:f>Sheet1!$D$4:$D$13</c:f>
              <c:numCache>
                <c:formatCode>General</c:formatCode>
                <c:ptCount val="10"/>
                <c:pt idx="0">
                  <c:v>344932</c:v>
                </c:pt>
                <c:pt idx="1">
                  <c:v>149949</c:v>
                </c:pt>
                <c:pt idx="2">
                  <c:v>53556</c:v>
                </c:pt>
                <c:pt idx="3">
                  <c:v>26437</c:v>
                </c:pt>
                <c:pt idx="4">
                  <c:v>22255</c:v>
                </c:pt>
                <c:pt idx="5">
                  <c:v>20943</c:v>
                </c:pt>
                <c:pt idx="6" formatCode="#,##0">
                  <c:v>15128</c:v>
                </c:pt>
                <c:pt idx="7">
                  <c:v>12490</c:v>
                </c:pt>
                <c:pt idx="8">
                  <c:v>10934</c:v>
                </c:pt>
                <c:pt idx="9">
                  <c:v>9821</c:v>
                </c:pt>
              </c:numCache>
            </c:numRef>
          </c:val>
          <c:extLst>
            <c:ext xmlns:c16="http://schemas.microsoft.com/office/drawing/2014/chart" uri="{C3380CC4-5D6E-409C-BE32-E72D297353CC}">
              <c16:uniqueId val="{00000000-7BB7-4AB2-B211-F9A951D7FBF7}"/>
            </c:ext>
          </c:extLst>
        </c:ser>
        <c:dLbls>
          <c:dLblPos val="outEnd"/>
          <c:showLegendKey val="0"/>
          <c:showVal val="1"/>
          <c:showCatName val="0"/>
          <c:showSerName val="0"/>
          <c:showPercent val="0"/>
          <c:showBubbleSize val="0"/>
        </c:dLbls>
        <c:gapWidth val="182"/>
        <c:axId val="1589427231"/>
        <c:axId val="1593369151"/>
      </c:barChart>
      <c:catAx>
        <c:axId val="15894272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3369151"/>
        <c:crosses val="autoZero"/>
        <c:auto val="1"/>
        <c:lblAlgn val="ctr"/>
        <c:lblOffset val="100"/>
        <c:noMultiLvlLbl val="0"/>
      </c:catAx>
      <c:valAx>
        <c:axId val="15933691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dirty="0"/>
                  <a:t>Total Credit Hours Awarded FY23</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94272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17A47-F14D-454C-8C68-D0FD8577DF1F}" type="doc">
      <dgm:prSet loTypeId="urn:microsoft.com/office/officeart/2005/8/layout/lProcess1" loCatId="" qsTypeId="urn:microsoft.com/office/officeart/2005/8/quickstyle/simple2" qsCatId="simple" csTypeId="urn:microsoft.com/office/officeart/2005/8/colors/accent1_2" csCatId="accent1" phldr="1"/>
      <dgm:spPr/>
      <dgm:t>
        <a:bodyPr/>
        <a:lstStyle/>
        <a:p>
          <a:endParaRPr lang="en-US"/>
        </a:p>
      </dgm:t>
    </dgm:pt>
    <dgm:pt modelId="{02C028B0-63DB-8C49-A1CC-E4B0D9A47A66}">
      <dgm:prSet phldrT="[Text]" custT="1"/>
      <dgm:spPr>
        <a:solidFill>
          <a:srgbClr val="243644"/>
        </a:solidFill>
      </dgm:spPr>
      <dgm:t>
        <a:bodyPr/>
        <a:lstStyle/>
        <a:p>
          <a:r>
            <a:rPr lang="en-US" sz="3200" b="0" dirty="0"/>
            <a:t>Recruit</a:t>
          </a:r>
        </a:p>
      </dgm:t>
    </dgm:pt>
    <dgm:pt modelId="{21DD3C3A-DB80-C441-B84F-41152C6EFFCC}" type="parTrans" cxnId="{62B8D63D-F163-894D-9840-785C249A86DC}">
      <dgm:prSet/>
      <dgm:spPr/>
      <dgm:t>
        <a:bodyPr/>
        <a:lstStyle/>
        <a:p>
          <a:endParaRPr lang="en-US"/>
        </a:p>
      </dgm:t>
    </dgm:pt>
    <dgm:pt modelId="{B59DBA08-A527-B44D-A6CA-F2FB14DB3706}" type="sibTrans" cxnId="{62B8D63D-F163-894D-9840-785C249A86DC}">
      <dgm:prSet/>
      <dgm:spPr/>
      <dgm:t>
        <a:bodyPr/>
        <a:lstStyle/>
        <a:p>
          <a:endParaRPr lang="en-US"/>
        </a:p>
      </dgm:t>
    </dgm:pt>
    <dgm:pt modelId="{C1324D66-EC74-8E4A-91E3-A5054CC46D76}">
      <dgm:prSet/>
      <dgm:spPr>
        <a:solidFill>
          <a:srgbClr val="243644"/>
        </a:solidFill>
      </dgm:spPr>
      <dgm:t>
        <a:bodyPr/>
        <a:lstStyle/>
        <a:p>
          <a:r>
            <a:rPr lang="en-US" dirty="0"/>
            <a:t>Train</a:t>
          </a:r>
        </a:p>
      </dgm:t>
    </dgm:pt>
    <dgm:pt modelId="{E8479ABD-4442-874B-BFA1-B9E4641E8128}" type="parTrans" cxnId="{BCF65357-F990-FF4E-8B6E-B0663E1F63EE}">
      <dgm:prSet/>
      <dgm:spPr/>
      <dgm:t>
        <a:bodyPr/>
        <a:lstStyle/>
        <a:p>
          <a:endParaRPr lang="en-US"/>
        </a:p>
      </dgm:t>
    </dgm:pt>
    <dgm:pt modelId="{E55D827A-FCA7-854E-8005-809FFDB8D744}" type="sibTrans" cxnId="{BCF65357-F990-FF4E-8B6E-B0663E1F63EE}">
      <dgm:prSet/>
      <dgm:spPr/>
      <dgm:t>
        <a:bodyPr/>
        <a:lstStyle/>
        <a:p>
          <a:endParaRPr lang="en-US"/>
        </a:p>
      </dgm:t>
    </dgm:pt>
    <dgm:pt modelId="{4E4EF828-3402-134E-85DC-2C9428F3DB40}">
      <dgm:prSet/>
      <dgm:spPr>
        <a:solidFill>
          <a:srgbClr val="243644"/>
        </a:solidFill>
      </dgm:spPr>
      <dgm:t>
        <a:bodyPr/>
        <a:lstStyle/>
        <a:p>
          <a:r>
            <a:rPr lang="en-US" dirty="0"/>
            <a:t>Retain</a:t>
          </a:r>
        </a:p>
      </dgm:t>
    </dgm:pt>
    <dgm:pt modelId="{80906447-7C6E-AB4D-8905-DFDF25CE8EA7}" type="parTrans" cxnId="{5164C68C-BCC6-6640-BC77-0DCFC9535410}">
      <dgm:prSet/>
      <dgm:spPr/>
      <dgm:t>
        <a:bodyPr/>
        <a:lstStyle/>
        <a:p>
          <a:endParaRPr lang="en-US"/>
        </a:p>
      </dgm:t>
    </dgm:pt>
    <dgm:pt modelId="{FD6924D5-AD2D-FD4C-B3DD-23931BF12602}" type="sibTrans" cxnId="{5164C68C-BCC6-6640-BC77-0DCFC9535410}">
      <dgm:prSet/>
      <dgm:spPr/>
      <dgm:t>
        <a:bodyPr/>
        <a:lstStyle/>
        <a:p>
          <a:endParaRPr lang="en-US"/>
        </a:p>
      </dgm:t>
    </dgm:pt>
    <dgm:pt modelId="{824B163F-7CFB-9047-A76D-7D61179DD20E}">
      <dgm:prSet phldrT="[Text]" custT="1"/>
      <dgm:spPr/>
      <dgm:t>
        <a:bodyPr/>
        <a:lstStyle/>
        <a:p>
          <a:r>
            <a:rPr lang="en-US" sz="1400" dirty="0"/>
            <a:t>To ensure an appropriate supply of trainees/students to pursue health careers, particularly those who reflect their communities</a:t>
          </a:r>
          <a:endParaRPr lang="en-US" sz="1400" b="1" dirty="0"/>
        </a:p>
      </dgm:t>
    </dgm:pt>
    <dgm:pt modelId="{E57CA340-CC1D-994E-B71C-5C89BBD597CD}" type="parTrans" cxnId="{CDAEEBF4-6A6F-3D4C-ADE2-77364993B684}">
      <dgm:prSet/>
      <dgm:spPr/>
      <dgm:t>
        <a:bodyPr/>
        <a:lstStyle/>
        <a:p>
          <a:endParaRPr lang="en-US"/>
        </a:p>
      </dgm:t>
    </dgm:pt>
    <dgm:pt modelId="{1B50D207-3BED-3C41-9EE2-B7BF31815FF4}" type="sibTrans" cxnId="{CDAEEBF4-6A6F-3D4C-ADE2-77364993B684}">
      <dgm:prSet/>
      <dgm:spPr/>
      <dgm:t>
        <a:bodyPr/>
        <a:lstStyle/>
        <a:p>
          <a:endParaRPr lang="en-US"/>
        </a:p>
      </dgm:t>
    </dgm:pt>
    <dgm:pt modelId="{4EEA9451-51B2-C241-9574-D00565B988EE}">
      <dgm:prSet custT="1"/>
      <dgm:spPr/>
      <dgm:t>
        <a:bodyPr/>
        <a:lstStyle/>
        <a:p>
          <a:r>
            <a:rPr lang="en-US" sz="1400" dirty="0"/>
            <a:t>To encourage health professions trainees/students and healthcare professionals to practice in interprofessional and primary care settings in rural and under-resourced communities</a:t>
          </a:r>
        </a:p>
      </dgm:t>
    </dgm:pt>
    <dgm:pt modelId="{572D6FF3-AC3C-2941-9C11-46B73EC66A5C}" type="parTrans" cxnId="{057ECEC4-20A3-D943-9841-1A2101F59C0C}">
      <dgm:prSet/>
      <dgm:spPr/>
      <dgm:t>
        <a:bodyPr/>
        <a:lstStyle/>
        <a:p>
          <a:endParaRPr lang="en-US"/>
        </a:p>
      </dgm:t>
    </dgm:pt>
    <dgm:pt modelId="{B9549A43-CEF8-A24A-88D5-D7739DCD0ECD}" type="sibTrans" cxnId="{057ECEC4-20A3-D943-9841-1A2101F59C0C}">
      <dgm:prSet/>
      <dgm:spPr/>
      <dgm:t>
        <a:bodyPr/>
        <a:lstStyle/>
        <a:p>
          <a:endParaRPr lang="en-US"/>
        </a:p>
      </dgm:t>
    </dgm:pt>
    <dgm:pt modelId="{F9E7556F-7535-0B41-AE42-B0BBCE650B1F}">
      <dgm:prSet custT="1"/>
      <dgm:spPr/>
      <dgm:t>
        <a:bodyPr/>
        <a:lstStyle/>
        <a:p>
          <a:pPr>
            <a:lnSpc>
              <a:spcPct val="100000"/>
            </a:lnSpc>
          </a:pPr>
          <a:r>
            <a:rPr lang="en-US" sz="1400" dirty="0"/>
            <a:t>To retain the health workforce with a focus on the diversity of providers, interprofessional teams, and primary care settings in rural and under-resourced communities</a:t>
          </a:r>
        </a:p>
      </dgm:t>
    </dgm:pt>
    <dgm:pt modelId="{FB73F666-3A09-2F48-98AF-AAD7F644E3CB}" type="parTrans" cxnId="{F52338D8-CEE5-934F-8617-E691F1794B15}">
      <dgm:prSet/>
      <dgm:spPr/>
      <dgm:t>
        <a:bodyPr/>
        <a:lstStyle/>
        <a:p>
          <a:endParaRPr lang="en-US"/>
        </a:p>
      </dgm:t>
    </dgm:pt>
    <dgm:pt modelId="{11B8EE18-82B1-9E4B-8AA4-ABF4D9F54705}" type="sibTrans" cxnId="{F52338D8-CEE5-934F-8617-E691F1794B15}">
      <dgm:prSet/>
      <dgm:spPr/>
      <dgm:t>
        <a:bodyPr/>
        <a:lstStyle/>
        <a:p>
          <a:endParaRPr lang="en-US"/>
        </a:p>
      </dgm:t>
    </dgm:pt>
    <dgm:pt modelId="{523884AD-945D-384A-B86C-0A7E6F11D45D}" type="pres">
      <dgm:prSet presAssocID="{02E17A47-F14D-454C-8C68-D0FD8577DF1F}" presName="Name0" presStyleCnt="0">
        <dgm:presLayoutVars>
          <dgm:dir/>
          <dgm:animLvl val="lvl"/>
          <dgm:resizeHandles val="exact"/>
        </dgm:presLayoutVars>
      </dgm:prSet>
      <dgm:spPr/>
    </dgm:pt>
    <dgm:pt modelId="{57546D00-C7CA-1E40-85EB-70F5BA039356}" type="pres">
      <dgm:prSet presAssocID="{02C028B0-63DB-8C49-A1CC-E4B0D9A47A66}" presName="vertFlow" presStyleCnt="0"/>
      <dgm:spPr/>
    </dgm:pt>
    <dgm:pt modelId="{3D748C88-7FE8-544E-8704-C4FEDA82265E}" type="pres">
      <dgm:prSet presAssocID="{02C028B0-63DB-8C49-A1CC-E4B0D9A47A66}" presName="header" presStyleLbl="node1" presStyleIdx="0" presStyleCnt="3"/>
      <dgm:spPr/>
    </dgm:pt>
    <dgm:pt modelId="{25149CB8-9497-554B-A0FD-69CE0FF5178B}" type="pres">
      <dgm:prSet presAssocID="{E57CA340-CC1D-994E-B71C-5C89BBD597CD}" presName="parTrans" presStyleLbl="sibTrans2D1" presStyleIdx="0" presStyleCnt="3"/>
      <dgm:spPr/>
    </dgm:pt>
    <dgm:pt modelId="{0CE107C1-E653-8F47-BD6F-13A5F0D910BF}" type="pres">
      <dgm:prSet presAssocID="{824B163F-7CFB-9047-A76D-7D61179DD20E}" presName="child" presStyleLbl="alignAccFollowNode1" presStyleIdx="0" presStyleCnt="3" custScaleY="276137">
        <dgm:presLayoutVars>
          <dgm:chMax val="0"/>
          <dgm:bulletEnabled val="1"/>
        </dgm:presLayoutVars>
      </dgm:prSet>
      <dgm:spPr/>
    </dgm:pt>
    <dgm:pt modelId="{9A45AA85-F273-BE4C-BBE3-70619000FA93}" type="pres">
      <dgm:prSet presAssocID="{02C028B0-63DB-8C49-A1CC-E4B0D9A47A66}" presName="hSp" presStyleCnt="0"/>
      <dgm:spPr/>
    </dgm:pt>
    <dgm:pt modelId="{87C27433-18D2-B740-BB68-C3ACD7BE5660}" type="pres">
      <dgm:prSet presAssocID="{C1324D66-EC74-8E4A-91E3-A5054CC46D76}" presName="vertFlow" presStyleCnt="0"/>
      <dgm:spPr/>
    </dgm:pt>
    <dgm:pt modelId="{F88E905B-21A7-D24C-A01C-D200C3FAAB56}" type="pres">
      <dgm:prSet presAssocID="{C1324D66-EC74-8E4A-91E3-A5054CC46D76}" presName="header" presStyleLbl="node1" presStyleIdx="1" presStyleCnt="3"/>
      <dgm:spPr/>
    </dgm:pt>
    <dgm:pt modelId="{D59798E2-CCCD-A04B-9432-E005005BB3BD}" type="pres">
      <dgm:prSet presAssocID="{572D6FF3-AC3C-2941-9C11-46B73EC66A5C}" presName="parTrans" presStyleLbl="sibTrans2D1" presStyleIdx="1" presStyleCnt="3"/>
      <dgm:spPr/>
    </dgm:pt>
    <dgm:pt modelId="{72ADA6E2-EABA-F94E-97C1-2025E5CDA925}" type="pres">
      <dgm:prSet presAssocID="{4EEA9451-51B2-C241-9574-D00565B988EE}" presName="child" presStyleLbl="alignAccFollowNode1" presStyleIdx="1" presStyleCnt="3" custScaleY="266065">
        <dgm:presLayoutVars>
          <dgm:chMax val="0"/>
          <dgm:bulletEnabled val="1"/>
        </dgm:presLayoutVars>
      </dgm:prSet>
      <dgm:spPr/>
    </dgm:pt>
    <dgm:pt modelId="{C17747DC-2528-9845-BCD7-E54BF543BB52}" type="pres">
      <dgm:prSet presAssocID="{C1324D66-EC74-8E4A-91E3-A5054CC46D76}" presName="hSp" presStyleCnt="0"/>
      <dgm:spPr/>
    </dgm:pt>
    <dgm:pt modelId="{1AE20306-2486-8A46-A1B5-AAC588E64F3A}" type="pres">
      <dgm:prSet presAssocID="{4E4EF828-3402-134E-85DC-2C9428F3DB40}" presName="vertFlow" presStyleCnt="0"/>
      <dgm:spPr/>
    </dgm:pt>
    <dgm:pt modelId="{D390FCFD-5FEF-744D-939D-EC919E3F6408}" type="pres">
      <dgm:prSet presAssocID="{4E4EF828-3402-134E-85DC-2C9428F3DB40}" presName="header" presStyleLbl="node1" presStyleIdx="2" presStyleCnt="3"/>
      <dgm:spPr/>
    </dgm:pt>
    <dgm:pt modelId="{9450923C-5E8E-D24D-ADA6-057DCFBD540D}" type="pres">
      <dgm:prSet presAssocID="{FB73F666-3A09-2F48-98AF-AAD7F644E3CB}" presName="parTrans" presStyleLbl="sibTrans2D1" presStyleIdx="2" presStyleCnt="3"/>
      <dgm:spPr/>
    </dgm:pt>
    <dgm:pt modelId="{6F65DF32-9A87-D24C-B4D1-A3CB5FB66464}" type="pres">
      <dgm:prSet presAssocID="{F9E7556F-7535-0B41-AE42-B0BBCE650B1F}" presName="child" presStyleLbl="alignAccFollowNode1" presStyleIdx="2" presStyleCnt="3" custScaleY="281173" custLinFactNeighborX="828" custLinFactNeighborY="6109">
        <dgm:presLayoutVars>
          <dgm:chMax val="0"/>
          <dgm:bulletEnabled val="1"/>
        </dgm:presLayoutVars>
      </dgm:prSet>
      <dgm:spPr/>
    </dgm:pt>
  </dgm:ptLst>
  <dgm:cxnLst>
    <dgm:cxn modelId="{D21F7707-D8D5-BE4C-9F4A-AD730B3A6294}" type="presOf" srcId="{4EEA9451-51B2-C241-9574-D00565B988EE}" destId="{72ADA6E2-EABA-F94E-97C1-2025E5CDA925}" srcOrd="0" destOrd="0" presId="urn:microsoft.com/office/officeart/2005/8/layout/lProcess1"/>
    <dgm:cxn modelId="{C44CB13B-3F33-6141-BF1E-E982E0361A33}" type="presOf" srcId="{4E4EF828-3402-134E-85DC-2C9428F3DB40}" destId="{D390FCFD-5FEF-744D-939D-EC919E3F6408}" srcOrd="0" destOrd="0" presId="urn:microsoft.com/office/officeart/2005/8/layout/lProcess1"/>
    <dgm:cxn modelId="{62B8D63D-F163-894D-9840-785C249A86DC}" srcId="{02E17A47-F14D-454C-8C68-D0FD8577DF1F}" destId="{02C028B0-63DB-8C49-A1CC-E4B0D9A47A66}" srcOrd="0" destOrd="0" parTransId="{21DD3C3A-DB80-C441-B84F-41152C6EFFCC}" sibTransId="{B59DBA08-A527-B44D-A6CA-F2FB14DB3706}"/>
    <dgm:cxn modelId="{BCF65357-F990-FF4E-8B6E-B0663E1F63EE}" srcId="{02E17A47-F14D-454C-8C68-D0FD8577DF1F}" destId="{C1324D66-EC74-8E4A-91E3-A5054CC46D76}" srcOrd="1" destOrd="0" parTransId="{E8479ABD-4442-874B-BFA1-B9E4641E8128}" sibTransId="{E55D827A-FCA7-854E-8005-809FFDB8D744}"/>
    <dgm:cxn modelId="{CC86A983-FE21-DE48-9A66-18865D86D1D0}" type="presOf" srcId="{824B163F-7CFB-9047-A76D-7D61179DD20E}" destId="{0CE107C1-E653-8F47-BD6F-13A5F0D910BF}" srcOrd="0" destOrd="0" presId="urn:microsoft.com/office/officeart/2005/8/layout/lProcess1"/>
    <dgm:cxn modelId="{BCAD7C84-D65D-BA41-A7E8-219403A5CA6D}" type="presOf" srcId="{02C028B0-63DB-8C49-A1CC-E4B0D9A47A66}" destId="{3D748C88-7FE8-544E-8704-C4FEDA82265E}" srcOrd="0" destOrd="0" presId="urn:microsoft.com/office/officeart/2005/8/layout/lProcess1"/>
    <dgm:cxn modelId="{5164C68C-BCC6-6640-BC77-0DCFC9535410}" srcId="{02E17A47-F14D-454C-8C68-D0FD8577DF1F}" destId="{4E4EF828-3402-134E-85DC-2C9428F3DB40}" srcOrd="2" destOrd="0" parTransId="{80906447-7C6E-AB4D-8905-DFDF25CE8EA7}" sibTransId="{FD6924D5-AD2D-FD4C-B3DD-23931BF12602}"/>
    <dgm:cxn modelId="{8C3397B0-3AEB-524A-93A0-B45546643B52}" type="presOf" srcId="{C1324D66-EC74-8E4A-91E3-A5054CC46D76}" destId="{F88E905B-21A7-D24C-A01C-D200C3FAAB56}" srcOrd="0" destOrd="0" presId="urn:microsoft.com/office/officeart/2005/8/layout/lProcess1"/>
    <dgm:cxn modelId="{057ECEC4-20A3-D943-9841-1A2101F59C0C}" srcId="{C1324D66-EC74-8E4A-91E3-A5054CC46D76}" destId="{4EEA9451-51B2-C241-9574-D00565B988EE}" srcOrd="0" destOrd="0" parTransId="{572D6FF3-AC3C-2941-9C11-46B73EC66A5C}" sibTransId="{B9549A43-CEF8-A24A-88D5-D7739DCD0ECD}"/>
    <dgm:cxn modelId="{663B02C8-FAFD-154C-B831-43B7855ECB0D}" type="presOf" srcId="{F9E7556F-7535-0B41-AE42-B0BBCE650B1F}" destId="{6F65DF32-9A87-D24C-B4D1-A3CB5FB66464}" srcOrd="0" destOrd="0" presId="urn:microsoft.com/office/officeart/2005/8/layout/lProcess1"/>
    <dgm:cxn modelId="{C7C221C8-33B6-FE4F-BAF5-51DCAA2CE5F4}" type="presOf" srcId="{572D6FF3-AC3C-2941-9C11-46B73EC66A5C}" destId="{D59798E2-CCCD-A04B-9432-E005005BB3BD}" srcOrd="0" destOrd="0" presId="urn:microsoft.com/office/officeart/2005/8/layout/lProcess1"/>
    <dgm:cxn modelId="{C2501BCE-60BF-FB48-BC8F-BF1712332A40}" type="presOf" srcId="{FB73F666-3A09-2F48-98AF-AAD7F644E3CB}" destId="{9450923C-5E8E-D24D-ADA6-057DCFBD540D}" srcOrd="0" destOrd="0" presId="urn:microsoft.com/office/officeart/2005/8/layout/lProcess1"/>
    <dgm:cxn modelId="{F52338D8-CEE5-934F-8617-E691F1794B15}" srcId="{4E4EF828-3402-134E-85DC-2C9428F3DB40}" destId="{F9E7556F-7535-0B41-AE42-B0BBCE650B1F}" srcOrd="0" destOrd="0" parTransId="{FB73F666-3A09-2F48-98AF-AAD7F644E3CB}" sibTransId="{11B8EE18-82B1-9E4B-8AA4-ABF4D9F54705}"/>
    <dgm:cxn modelId="{A9E604DB-8A18-3947-A9E6-2398C9EC26EC}" type="presOf" srcId="{02E17A47-F14D-454C-8C68-D0FD8577DF1F}" destId="{523884AD-945D-384A-B86C-0A7E6F11D45D}" srcOrd="0" destOrd="0" presId="urn:microsoft.com/office/officeart/2005/8/layout/lProcess1"/>
    <dgm:cxn modelId="{84D27BEF-4DF3-1749-A1F6-C682B9457ED1}" type="presOf" srcId="{E57CA340-CC1D-994E-B71C-5C89BBD597CD}" destId="{25149CB8-9497-554B-A0FD-69CE0FF5178B}" srcOrd="0" destOrd="0" presId="urn:microsoft.com/office/officeart/2005/8/layout/lProcess1"/>
    <dgm:cxn modelId="{CDAEEBF4-6A6F-3D4C-ADE2-77364993B684}" srcId="{02C028B0-63DB-8C49-A1CC-E4B0D9A47A66}" destId="{824B163F-7CFB-9047-A76D-7D61179DD20E}" srcOrd="0" destOrd="0" parTransId="{E57CA340-CC1D-994E-B71C-5C89BBD597CD}" sibTransId="{1B50D207-3BED-3C41-9EE2-B7BF31815FF4}"/>
    <dgm:cxn modelId="{D95420A2-4ECF-794E-AF85-A42432777814}" type="presParOf" srcId="{523884AD-945D-384A-B86C-0A7E6F11D45D}" destId="{57546D00-C7CA-1E40-85EB-70F5BA039356}" srcOrd="0" destOrd="0" presId="urn:microsoft.com/office/officeart/2005/8/layout/lProcess1"/>
    <dgm:cxn modelId="{6742421C-4B16-EC4D-B0E5-4054A8DA7FF7}" type="presParOf" srcId="{57546D00-C7CA-1E40-85EB-70F5BA039356}" destId="{3D748C88-7FE8-544E-8704-C4FEDA82265E}" srcOrd="0" destOrd="0" presId="urn:microsoft.com/office/officeart/2005/8/layout/lProcess1"/>
    <dgm:cxn modelId="{8DA3A6ED-50F2-1540-A758-2832E1CD0F26}" type="presParOf" srcId="{57546D00-C7CA-1E40-85EB-70F5BA039356}" destId="{25149CB8-9497-554B-A0FD-69CE0FF5178B}" srcOrd="1" destOrd="0" presId="urn:microsoft.com/office/officeart/2005/8/layout/lProcess1"/>
    <dgm:cxn modelId="{EA3E17CA-BAE8-4446-B243-4B052B0F0981}" type="presParOf" srcId="{57546D00-C7CA-1E40-85EB-70F5BA039356}" destId="{0CE107C1-E653-8F47-BD6F-13A5F0D910BF}" srcOrd="2" destOrd="0" presId="urn:microsoft.com/office/officeart/2005/8/layout/lProcess1"/>
    <dgm:cxn modelId="{C2DFD47E-9A63-D94D-8EE9-E1F3746429C2}" type="presParOf" srcId="{523884AD-945D-384A-B86C-0A7E6F11D45D}" destId="{9A45AA85-F273-BE4C-BBE3-70619000FA93}" srcOrd="1" destOrd="0" presId="urn:microsoft.com/office/officeart/2005/8/layout/lProcess1"/>
    <dgm:cxn modelId="{3427307D-C001-514A-95B9-32B26811F1E9}" type="presParOf" srcId="{523884AD-945D-384A-B86C-0A7E6F11D45D}" destId="{87C27433-18D2-B740-BB68-C3ACD7BE5660}" srcOrd="2" destOrd="0" presId="urn:microsoft.com/office/officeart/2005/8/layout/lProcess1"/>
    <dgm:cxn modelId="{3CC5B0D6-4CC9-5A4F-8108-8D13D6FBCD47}" type="presParOf" srcId="{87C27433-18D2-B740-BB68-C3ACD7BE5660}" destId="{F88E905B-21A7-D24C-A01C-D200C3FAAB56}" srcOrd="0" destOrd="0" presId="urn:microsoft.com/office/officeart/2005/8/layout/lProcess1"/>
    <dgm:cxn modelId="{137DC3AB-1134-1540-885D-61BB8E5E16FC}" type="presParOf" srcId="{87C27433-18D2-B740-BB68-C3ACD7BE5660}" destId="{D59798E2-CCCD-A04B-9432-E005005BB3BD}" srcOrd="1" destOrd="0" presId="urn:microsoft.com/office/officeart/2005/8/layout/lProcess1"/>
    <dgm:cxn modelId="{8AE75B9E-F7EB-344D-88C0-3F2F2967ACB3}" type="presParOf" srcId="{87C27433-18D2-B740-BB68-C3ACD7BE5660}" destId="{72ADA6E2-EABA-F94E-97C1-2025E5CDA925}" srcOrd="2" destOrd="0" presId="urn:microsoft.com/office/officeart/2005/8/layout/lProcess1"/>
    <dgm:cxn modelId="{49DC5A79-51CD-5D4E-97F4-AA7A9EFCB7E4}" type="presParOf" srcId="{523884AD-945D-384A-B86C-0A7E6F11D45D}" destId="{C17747DC-2528-9845-BCD7-E54BF543BB52}" srcOrd="3" destOrd="0" presId="urn:microsoft.com/office/officeart/2005/8/layout/lProcess1"/>
    <dgm:cxn modelId="{F526CCDF-EFE7-2B47-8682-B2D6390883B2}" type="presParOf" srcId="{523884AD-945D-384A-B86C-0A7E6F11D45D}" destId="{1AE20306-2486-8A46-A1B5-AAC588E64F3A}" srcOrd="4" destOrd="0" presId="urn:microsoft.com/office/officeart/2005/8/layout/lProcess1"/>
    <dgm:cxn modelId="{A65E66F9-35CD-6941-9412-841E7AF7A2D7}" type="presParOf" srcId="{1AE20306-2486-8A46-A1B5-AAC588E64F3A}" destId="{D390FCFD-5FEF-744D-939D-EC919E3F6408}" srcOrd="0" destOrd="0" presId="urn:microsoft.com/office/officeart/2005/8/layout/lProcess1"/>
    <dgm:cxn modelId="{92A319D7-378A-8B41-915F-A06DAA277D4B}" type="presParOf" srcId="{1AE20306-2486-8A46-A1B5-AAC588E64F3A}" destId="{9450923C-5E8E-D24D-ADA6-057DCFBD540D}" srcOrd="1" destOrd="0" presId="urn:microsoft.com/office/officeart/2005/8/layout/lProcess1"/>
    <dgm:cxn modelId="{0B77DA51-2143-9D4A-8AF2-3487414491AA}" type="presParOf" srcId="{1AE20306-2486-8A46-A1B5-AAC588E64F3A}" destId="{6F65DF32-9A87-D24C-B4D1-A3CB5FB66464}"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E17A47-F14D-454C-8C68-D0FD8577DF1F}" type="doc">
      <dgm:prSet loTypeId="urn:microsoft.com/office/officeart/2005/8/layout/lProcess1" loCatId="" qsTypeId="urn:microsoft.com/office/officeart/2005/8/quickstyle/simple1" qsCatId="simple" csTypeId="urn:microsoft.com/office/officeart/2005/8/colors/accent1_2" csCatId="accent1" phldr="1"/>
      <dgm:spPr/>
      <dgm:t>
        <a:bodyPr/>
        <a:lstStyle/>
        <a:p>
          <a:endParaRPr lang="en-US"/>
        </a:p>
      </dgm:t>
    </dgm:pt>
    <dgm:pt modelId="{02C028B0-63DB-8C49-A1CC-E4B0D9A47A66}">
      <dgm:prSet phldrT="[Text]" custT="1"/>
      <dgm:spPr>
        <a:solidFill>
          <a:srgbClr val="448BBB"/>
        </a:solidFill>
        <a:ln>
          <a:solidFill>
            <a:schemeClr val="lt1">
              <a:hueOff val="0"/>
              <a:satOff val="0"/>
              <a:lumOff val="0"/>
              <a:alpha val="9000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Careers &amp; </a:t>
          </a:r>
          <a:b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Workforce Diversity</a:t>
          </a:r>
        </a:p>
      </dgm:t>
    </dgm:pt>
    <dgm:pt modelId="{21DD3C3A-DB80-C441-B84F-41152C6EFFCC}" type="parTrans" cxnId="{62B8D63D-F163-894D-9840-785C249A86DC}">
      <dgm:prSet/>
      <dgm:spPr/>
      <dgm:t>
        <a:bodyPr/>
        <a:lstStyle/>
        <a:p>
          <a:endParaRPr lang="en-US"/>
        </a:p>
      </dgm:t>
    </dgm:pt>
    <dgm:pt modelId="{B59DBA08-A527-B44D-A6CA-F2FB14DB3706}" type="sibTrans" cxnId="{62B8D63D-F163-894D-9840-785C249A86DC}">
      <dgm:prSet/>
      <dgm:spPr/>
      <dgm:t>
        <a:bodyPr/>
        <a:lstStyle/>
        <a:p>
          <a:endParaRPr lang="en-US"/>
        </a:p>
      </dgm:t>
    </dgm:pt>
    <dgm:pt modelId="{09602B1A-4BEF-6C48-86C4-FB7A2E9F7B1D}">
      <dgm:prSet phldrT="[Text]" custT="1"/>
      <dgm:spPr>
        <a:solidFill>
          <a:srgbClr val="BD4D3B"/>
        </a:solidFill>
        <a:ln>
          <a:solidFill>
            <a:schemeClr val="bg1">
              <a:alpha val="9000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Student Services</a:t>
          </a:r>
        </a:p>
      </dgm:t>
    </dgm:pt>
    <dgm:pt modelId="{A655A2E8-4434-BB40-975A-EA8F4E297550}" type="parTrans" cxnId="{640F40A7-7423-0D41-9DD3-A6F9772BFF73}">
      <dgm:prSet/>
      <dgm:spPr>
        <a:noFill/>
      </dgm:spPr>
      <dgm:t>
        <a:bodyPr/>
        <a:lstStyle/>
        <a:p>
          <a:endParaRPr lang="en-US"/>
        </a:p>
      </dgm:t>
    </dgm:pt>
    <dgm:pt modelId="{FE2A5DD8-E81F-5243-B926-BC10A4472893}" type="sibTrans" cxnId="{640F40A7-7423-0D41-9DD3-A6F9772BFF73}">
      <dgm:prSet/>
      <dgm:spPr>
        <a:noFill/>
      </dgm:spPr>
      <dgm:t>
        <a:bodyPr/>
        <a:lstStyle/>
        <a:p>
          <a:endParaRPr lang="en-US"/>
        </a:p>
      </dgm:t>
    </dgm:pt>
    <dgm:pt modelId="{1C292080-C265-2A41-A495-CA9F99229E3E}">
      <dgm:prSet phldrT="[Text]" custT="1"/>
      <dgm:spPr>
        <a:solidFill>
          <a:srgbClr val="243644"/>
        </a:solidFill>
        <a:ln>
          <a:solidFill>
            <a:schemeClr val="bg1">
              <a:alpha val="9000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Graduate Medical </a:t>
          </a:r>
          <a:b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Education Support</a:t>
          </a:r>
        </a:p>
      </dgm:t>
    </dgm:pt>
    <dgm:pt modelId="{18DF4149-805C-1941-80ED-E5AA59551839}" type="parTrans" cxnId="{D2059A79-1E94-3740-8698-B1C6FD5F1804}">
      <dgm:prSet/>
      <dgm:spPr/>
      <dgm:t>
        <a:bodyPr/>
        <a:lstStyle/>
        <a:p>
          <a:endParaRPr lang="en-US"/>
        </a:p>
      </dgm:t>
    </dgm:pt>
    <dgm:pt modelId="{33CDE9A8-EA7A-314B-B8DA-B68BBEE82E6F}" type="sibTrans" cxnId="{D2059A79-1E94-3740-8698-B1C6FD5F1804}">
      <dgm:prSet/>
      <dgm:spPr/>
      <dgm:t>
        <a:bodyPr/>
        <a:lstStyle/>
        <a:p>
          <a:endParaRPr lang="en-US"/>
        </a:p>
      </dgm:t>
    </dgm:pt>
    <dgm:pt modelId="{8467384C-D081-DF4D-A77C-E8650E9E30F4}">
      <dgm:prSet phldrT="[Text]" custT="1"/>
      <dgm:spPr>
        <a:solidFill>
          <a:srgbClr val="97C356"/>
        </a:solidFill>
        <a:ln>
          <a:solidFill>
            <a:schemeClr val="lt1">
              <a:hueOff val="0"/>
              <a:satOff val="0"/>
              <a:lumOff val="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Continuing Professional Development</a:t>
          </a:r>
        </a:p>
      </dgm:t>
    </dgm:pt>
    <dgm:pt modelId="{2959800B-C88B-6944-909C-18C199D775FC}" type="parTrans" cxnId="{1B298BF7-1269-3947-B450-9D01505EB1B7}">
      <dgm:prSet/>
      <dgm:spPr/>
      <dgm:t>
        <a:bodyPr/>
        <a:lstStyle/>
        <a:p>
          <a:endParaRPr lang="en-US"/>
        </a:p>
      </dgm:t>
    </dgm:pt>
    <dgm:pt modelId="{25ED97A5-B509-5C4A-83D0-B4AA034B3987}" type="sibTrans" cxnId="{1B298BF7-1269-3947-B450-9D01505EB1B7}">
      <dgm:prSet/>
      <dgm:spPr/>
      <dgm:t>
        <a:bodyPr/>
        <a:lstStyle/>
        <a:p>
          <a:endParaRPr lang="en-US"/>
        </a:p>
      </dgm:t>
    </dgm:pt>
    <dgm:pt modelId="{49DF85AE-06F6-4A40-85DA-9E2AF41E9F6B}">
      <dgm:prSet phldrT="[Text]" custT="1"/>
      <dgm:spPr>
        <a:solidFill>
          <a:srgbClr val="605891"/>
        </a:solidFill>
        <a:ln>
          <a:solidFill>
            <a:schemeClr val="bg1">
              <a:alpha val="9000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Practice Support</a:t>
          </a:r>
        </a:p>
      </dgm:t>
    </dgm:pt>
    <dgm:pt modelId="{9732BE5E-1CE3-7741-8932-8F243A7FD0DC}" type="parTrans" cxnId="{09801C8A-F417-7A4A-B54A-1631DA20EB18}">
      <dgm:prSet/>
      <dgm:spPr>
        <a:noFill/>
      </dgm:spPr>
      <dgm:t>
        <a:bodyPr/>
        <a:lstStyle/>
        <a:p>
          <a:endParaRPr lang="en-US"/>
        </a:p>
      </dgm:t>
    </dgm:pt>
    <dgm:pt modelId="{1ABEB6F3-4E80-6E41-BBDD-0B64BE1EB8A2}" type="sibTrans" cxnId="{09801C8A-F417-7A4A-B54A-1631DA20EB18}">
      <dgm:prSet/>
      <dgm:spPr>
        <a:noFill/>
      </dgm:spPr>
      <dgm:t>
        <a:bodyPr/>
        <a:lstStyle/>
        <a:p>
          <a:endParaRPr lang="en-US"/>
        </a:p>
      </dgm:t>
    </dgm:pt>
    <dgm:pt modelId="{C74C1245-46A6-024E-A36D-B93ACD1D31E1}">
      <dgm:prSet phldrT="[Text]" custT="1"/>
      <dgm:spPr>
        <a:solidFill>
          <a:srgbClr val="D6793F"/>
        </a:solidFill>
        <a:ln>
          <a:solidFill>
            <a:schemeClr val="bg1">
              <a:alpha val="9000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Library Services</a:t>
          </a:r>
        </a:p>
      </dgm:t>
    </dgm:pt>
    <dgm:pt modelId="{25BA2850-1DCC-3548-80D4-0B8EA1CBC445}" type="parTrans" cxnId="{E7F783F8-46F4-E94C-9519-6DDDA7C54733}">
      <dgm:prSet/>
      <dgm:spPr/>
      <dgm:t>
        <a:bodyPr/>
        <a:lstStyle/>
        <a:p>
          <a:endParaRPr lang="en-US"/>
        </a:p>
      </dgm:t>
    </dgm:pt>
    <dgm:pt modelId="{E08CAEBD-24AC-8041-9309-337056C87A64}" type="sibTrans" cxnId="{E7F783F8-46F4-E94C-9519-6DDDA7C54733}">
      <dgm:prSet/>
      <dgm:spPr/>
      <dgm:t>
        <a:bodyPr/>
        <a:lstStyle/>
        <a:p>
          <a:endParaRPr lang="en-US"/>
        </a:p>
      </dgm:t>
    </dgm:pt>
    <dgm:pt modelId="{523884AD-945D-384A-B86C-0A7E6F11D45D}" type="pres">
      <dgm:prSet presAssocID="{02E17A47-F14D-454C-8C68-D0FD8577DF1F}" presName="Name0" presStyleCnt="0">
        <dgm:presLayoutVars>
          <dgm:dir/>
          <dgm:animLvl val="lvl"/>
          <dgm:resizeHandles val="exact"/>
        </dgm:presLayoutVars>
      </dgm:prSet>
      <dgm:spPr/>
    </dgm:pt>
    <dgm:pt modelId="{57546D00-C7CA-1E40-85EB-70F5BA039356}" type="pres">
      <dgm:prSet presAssocID="{02C028B0-63DB-8C49-A1CC-E4B0D9A47A66}" presName="vertFlow" presStyleCnt="0"/>
      <dgm:spPr/>
    </dgm:pt>
    <dgm:pt modelId="{3D748C88-7FE8-544E-8704-C4FEDA82265E}" type="pres">
      <dgm:prSet presAssocID="{02C028B0-63DB-8C49-A1CC-E4B0D9A47A66}" presName="header" presStyleLbl="node1" presStyleIdx="0" presStyleCnt="2"/>
      <dgm:spPr/>
    </dgm:pt>
    <dgm:pt modelId="{98EA8683-9C62-6C4F-970A-E1F2F4709C43}" type="pres">
      <dgm:prSet presAssocID="{A655A2E8-4434-BB40-975A-EA8F4E297550}" presName="parTrans" presStyleLbl="sibTrans2D1" presStyleIdx="0" presStyleCnt="4"/>
      <dgm:spPr/>
    </dgm:pt>
    <dgm:pt modelId="{4D46AF65-E49A-0E4A-A872-9E6F9D329A26}" type="pres">
      <dgm:prSet presAssocID="{09602B1A-4BEF-6C48-86C4-FB7A2E9F7B1D}" presName="child" presStyleLbl="alignAccFollowNode1" presStyleIdx="0" presStyleCnt="4">
        <dgm:presLayoutVars>
          <dgm:chMax val="0"/>
          <dgm:bulletEnabled val="1"/>
        </dgm:presLayoutVars>
      </dgm:prSet>
      <dgm:spPr/>
    </dgm:pt>
    <dgm:pt modelId="{3BF81FFE-2E44-794E-9668-D36CD0FAC687}" type="pres">
      <dgm:prSet presAssocID="{FE2A5DD8-E81F-5243-B926-BC10A4472893}" presName="sibTrans" presStyleLbl="sibTrans2D1" presStyleIdx="1" presStyleCnt="4"/>
      <dgm:spPr/>
    </dgm:pt>
    <dgm:pt modelId="{0BFCD5C7-EB23-DA43-9E6E-873AD0D5BCBE}" type="pres">
      <dgm:prSet presAssocID="{1C292080-C265-2A41-A495-CA9F99229E3E}" presName="child" presStyleLbl="alignAccFollowNode1" presStyleIdx="1" presStyleCnt="4">
        <dgm:presLayoutVars>
          <dgm:chMax val="0"/>
          <dgm:bulletEnabled val="1"/>
        </dgm:presLayoutVars>
      </dgm:prSet>
      <dgm:spPr/>
    </dgm:pt>
    <dgm:pt modelId="{9A45AA85-F273-BE4C-BBE3-70619000FA93}" type="pres">
      <dgm:prSet presAssocID="{02C028B0-63DB-8C49-A1CC-E4B0D9A47A66}" presName="hSp" presStyleCnt="0"/>
      <dgm:spPr/>
    </dgm:pt>
    <dgm:pt modelId="{48697A6B-16AF-374E-946B-D0D90276C3FA}" type="pres">
      <dgm:prSet presAssocID="{8467384C-D081-DF4D-A77C-E8650E9E30F4}" presName="vertFlow" presStyleCnt="0"/>
      <dgm:spPr/>
    </dgm:pt>
    <dgm:pt modelId="{B09CF5BE-F231-2B4A-8353-B6E402716E2D}" type="pres">
      <dgm:prSet presAssocID="{8467384C-D081-DF4D-A77C-E8650E9E30F4}" presName="header" presStyleLbl="node1" presStyleIdx="1" presStyleCnt="2"/>
      <dgm:spPr/>
    </dgm:pt>
    <dgm:pt modelId="{522788B2-3463-8041-97EC-5B93C487FA7B}" type="pres">
      <dgm:prSet presAssocID="{9732BE5E-1CE3-7741-8932-8F243A7FD0DC}" presName="parTrans" presStyleLbl="sibTrans2D1" presStyleIdx="2" presStyleCnt="4"/>
      <dgm:spPr/>
    </dgm:pt>
    <dgm:pt modelId="{09EF33B6-5E1E-0B4B-8F17-85137F29E25D}" type="pres">
      <dgm:prSet presAssocID="{49DF85AE-06F6-4A40-85DA-9E2AF41E9F6B}" presName="child" presStyleLbl="alignAccFollowNode1" presStyleIdx="2" presStyleCnt="4">
        <dgm:presLayoutVars>
          <dgm:chMax val="0"/>
          <dgm:bulletEnabled val="1"/>
        </dgm:presLayoutVars>
      </dgm:prSet>
      <dgm:spPr/>
    </dgm:pt>
    <dgm:pt modelId="{0CCFBC5F-AEC1-BF4F-9987-1B5D7F00256B}" type="pres">
      <dgm:prSet presAssocID="{1ABEB6F3-4E80-6E41-BBDD-0B64BE1EB8A2}" presName="sibTrans" presStyleLbl="sibTrans2D1" presStyleIdx="3" presStyleCnt="4"/>
      <dgm:spPr/>
    </dgm:pt>
    <dgm:pt modelId="{9A905050-780B-1644-8A66-E4753A935E79}" type="pres">
      <dgm:prSet presAssocID="{C74C1245-46A6-024E-A36D-B93ACD1D31E1}" presName="child" presStyleLbl="alignAccFollowNode1" presStyleIdx="3" presStyleCnt="4">
        <dgm:presLayoutVars>
          <dgm:chMax val="0"/>
          <dgm:bulletEnabled val="1"/>
        </dgm:presLayoutVars>
      </dgm:prSet>
      <dgm:spPr/>
    </dgm:pt>
  </dgm:ptLst>
  <dgm:cxnLst>
    <dgm:cxn modelId="{E2A1AA2F-6D64-1F4F-B32E-2A9E28E61348}" type="presOf" srcId="{8467384C-D081-DF4D-A77C-E8650E9E30F4}" destId="{B09CF5BE-F231-2B4A-8353-B6E402716E2D}" srcOrd="0" destOrd="0" presId="urn:microsoft.com/office/officeart/2005/8/layout/lProcess1"/>
    <dgm:cxn modelId="{62B8D63D-F163-894D-9840-785C249A86DC}" srcId="{02E17A47-F14D-454C-8C68-D0FD8577DF1F}" destId="{02C028B0-63DB-8C49-A1CC-E4B0D9A47A66}" srcOrd="0" destOrd="0" parTransId="{21DD3C3A-DB80-C441-B84F-41152C6EFFCC}" sibTransId="{B59DBA08-A527-B44D-A6CA-F2FB14DB3706}"/>
    <dgm:cxn modelId="{E2960F5C-9B82-3548-B7AA-42BA70E5CB56}" type="presOf" srcId="{49DF85AE-06F6-4A40-85DA-9E2AF41E9F6B}" destId="{09EF33B6-5E1E-0B4B-8F17-85137F29E25D}" srcOrd="0" destOrd="0" presId="urn:microsoft.com/office/officeart/2005/8/layout/lProcess1"/>
    <dgm:cxn modelId="{942A5765-BFE9-4644-A80A-D75DA1F48F82}" type="presOf" srcId="{9732BE5E-1CE3-7741-8932-8F243A7FD0DC}" destId="{522788B2-3463-8041-97EC-5B93C487FA7B}" srcOrd="0" destOrd="0" presId="urn:microsoft.com/office/officeart/2005/8/layout/lProcess1"/>
    <dgm:cxn modelId="{41745A68-04B1-7C44-A5E1-8CA7DF8769BD}" type="presOf" srcId="{1ABEB6F3-4E80-6E41-BBDD-0B64BE1EB8A2}" destId="{0CCFBC5F-AEC1-BF4F-9987-1B5D7F00256B}" srcOrd="0" destOrd="0" presId="urn:microsoft.com/office/officeart/2005/8/layout/lProcess1"/>
    <dgm:cxn modelId="{51A6754C-C967-284E-AA07-738E27640413}" type="presOf" srcId="{A655A2E8-4434-BB40-975A-EA8F4E297550}" destId="{98EA8683-9C62-6C4F-970A-E1F2F4709C43}" srcOrd="0" destOrd="0" presId="urn:microsoft.com/office/officeart/2005/8/layout/lProcess1"/>
    <dgm:cxn modelId="{D2059A79-1E94-3740-8698-B1C6FD5F1804}" srcId="{02C028B0-63DB-8C49-A1CC-E4B0D9A47A66}" destId="{1C292080-C265-2A41-A495-CA9F99229E3E}" srcOrd="1" destOrd="0" parTransId="{18DF4149-805C-1941-80ED-E5AA59551839}" sibTransId="{33CDE9A8-EA7A-314B-B8DA-B68BBEE82E6F}"/>
    <dgm:cxn modelId="{BCAD7C84-D65D-BA41-A7E8-219403A5CA6D}" type="presOf" srcId="{02C028B0-63DB-8C49-A1CC-E4B0D9A47A66}" destId="{3D748C88-7FE8-544E-8704-C4FEDA82265E}" srcOrd="0" destOrd="0" presId="urn:microsoft.com/office/officeart/2005/8/layout/lProcess1"/>
    <dgm:cxn modelId="{09801C8A-F417-7A4A-B54A-1631DA20EB18}" srcId="{8467384C-D081-DF4D-A77C-E8650E9E30F4}" destId="{49DF85AE-06F6-4A40-85DA-9E2AF41E9F6B}" srcOrd="0" destOrd="0" parTransId="{9732BE5E-1CE3-7741-8932-8F243A7FD0DC}" sibTransId="{1ABEB6F3-4E80-6E41-BBDD-0B64BE1EB8A2}"/>
    <dgm:cxn modelId="{640F40A7-7423-0D41-9DD3-A6F9772BFF73}" srcId="{02C028B0-63DB-8C49-A1CC-E4B0D9A47A66}" destId="{09602B1A-4BEF-6C48-86C4-FB7A2E9F7B1D}" srcOrd="0" destOrd="0" parTransId="{A655A2E8-4434-BB40-975A-EA8F4E297550}" sibTransId="{FE2A5DD8-E81F-5243-B926-BC10A4472893}"/>
    <dgm:cxn modelId="{479731AB-8179-0947-92F3-593BE1A979E8}" type="presOf" srcId="{09602B1A-4BEF-6C48-86C4-FB7A2E9F7B1D}" destId="{4D46AF65-E49A-0E4A-A872-9E6F9D329A26}" srcOrd="0" destOrd="0" presId="urn:microsoft.com/office/officeart/2005/8/layout/lProcess1"/>
    <dgm:cxn modelId="{521821BD-0A06-3543-8DF1-E4FEFC560435}" type="presOf" srcId="{1C292080-C265-2A41-A495-CA9F99229E3E}" destId="{0BFCD5C7-EB23-DA43-9E6E-873AD0D5BCBE}" srcOrd="0" destOrd="0" presId="urn:microsoft.com/office/officeart/2005/8/layout/lProcess1"/>
    <dgm:cxn modelId="{A09964D6-0C71-2C4A-9852-128BBEDBF880}" type="presOf" srcId="{C74C1245-46A6-024E-A36D-B93ACD1D31E1}" destId="{9A905050-780B-1644-8A66-E4753A935E79}" srcOrd="0" destOrd="0" presId="urn:microsoft.com/office/officeart/2005/8/layout/lProcess1"/>
    <dgm:cxn modelId="{A9E604DB-8A18-3947-A9E6-2398C9EC26EC}" type="presOf" srcId="{02E17A47-F14D-454C-8C68-D0FD8577DF1F}" destId="{523884AD-945D-384A-B86C-0A7E6F11D45D}" srcOrd="0" destOrd="0" presId="urn:microsoft.com/office/officeart/2005/8/layout/lProcess1"/>
    <dgm:cxn modelId="{E8081BF7-1179-D442-B8EA-9576CB8289CC}" type="presOf" srcId="{FE2A5DD8-E81F-5243-B926-BC10A4472893}" destId="{3BF81FFE-2E44-794E-9668-D36CD0FAC687}" srcOrd="0" destOrd="0" presId="urn:microsoft.com/office/officeart/2005/8/layout/lProcess1"/>
    <dgm:cxn modelId="{1B298BF7-1269-3947-B450-9D01505EB1B7}" srcId="{02E17A47-F14D-454C-8C68-D0FD8577DF1F}" destId="{8467384C-D081-DF4D-A77C-E8650E9E30F4}" srcOrd="1" destOrd="0" parTransId="{2959800B-C88B-6944-909C-18C199D775FC}" sibTransId="{25ED97A5-B509-5C4A-83D0-B4AA034B3987}"/>
    <dgm:cxn modelId="{E7F783F8-46F4-E94C-9519-6DDDA7C54733}" srcId="{8467384C-D081-DF4D-A77C-E8650E9E30F4}" destId="{C74C1245-46A6-024E-A36D-B93ACD1D31E1}" srcOrd="1" destOrd="0" parTransId="{25BA2850-1DCC-3548-80D4-0B8EA1CBC445}" sibTransId="{E08CAEBD-24AC-8041-9309-337056C87A64}"/>
    <dgm:cxn modelId="{D95420A2-4ECF-794E-AF85-A42432777814}" type="presParOf" srcId="{523884AD-945D-384A-B86C-0A7E6F11D45D}" destId="{57546D00-C7CA-1E40-85EB-70F5BA039356}" srcOrd="0" destOrd="0" presId="urn:microsoft.com/office/officeart/2005/8/layout/lProcess1"/>
    <dgm:cxn modelId="{6742421C-4B16-EC4D-B0E5-4054A8DA7FF7}" type="presParOf" srcId="{57546D00-C7CA-1E40-85EB-70F5BA039356}" destId="{3D748C88-7FE8-544E-8704-C4FEDA82265E}" srcOrd="0" destOrd="0" presId="urn:microsoft.com/office/officeart/2005/8/layout/lProcess1"/>
    <dgm:cxn modelId="{682ECBA1-467D-C649-936A-003C66DCA478}" type="presParOf" srcId="{57546D00-C7CA-1E40-85EB-70F5BA039356}" destId="{98EA8683-9C62-6C4F-970A-E1F2F4709C43}" srcOrd="1" destOrd="0" presId="urn:microsoft.com/office/officeart/2005/8/layout/lProcess1"/>
    <dgm:cxn modelId="{5BCD879A-2660-E143-834B-4F797ABC8835}" type="presParOf" srcId="{57546D00-C7CA-1E40-85EB-70F5BA039356}" destId="{4D46AF65-E49A-0E4A-A872-9E6F9D329A26}" srcOrd="2" destOrd="0" presId="urn:microsoft.com/office/officeart/2005/8/layout/lProcess1"/>
    <dgm:cxn modelId="{20457412-F87C-4E4C-B666-B3BC6EB554F2}" type="presParOf" srcId="{57546D00-C7CA-1E40-85EB-70F5BA039356}" destId="{3BF81FFE-2E44-794E-9668-D36CD0FAC687}" srcOrd="3" destOrd="0" presId="urn:microsoft.com/office/officeart/2005/8/layout/lProcess1"/>
    <dgm:cxn modelId="{74277200-C440-F349-AD7B-AE8FC75CCF87}" type="presParOf" srcId="{57546D00-C7CA-1E40-85EB-70F5BA039356}" destId="{0BFCD5C7-EB23-DA43-9E6E-873AD0D5BCBE}" srcOrd="4" destOrd="0" presId="urn:microsoft.com/office/officeart/2005/8/layout/lProcess1"/>
    <dgm:cxn modelId="{C2DFD47E-9A63-D94D-8EE9-E1F3746429C2}" type="presParOf" srcId="{523884AD-945D-384A-B86C-0A7E6F11D45D}" destId="{9A45AA85-F273-BE4C-BBE3-70619000FA93}" srcOrd="1" destOrd="0" presId="urn:microsoft.com/office/officeart/2005/8/layout/lProcess1"/>
    <dgm:cxn modelId="{F3D79D23-F211-3047-96A6-78CC5F86D503}" type="presParOf" srcId="{523884AD-945D-384A-B86C-0A7E6F11D45D}" destId="{48697A6B-16AF-374E-946B-D0D90276C3FA}" srcOrd="2" destOrd="0" presId="urn:microsoft.com/office/officeart/2005/8/layout/lProcess1"/>
    <dgm:cxn modelId="{9BA06049-9C95-1444-A6BA-258737AB9AE1}" type="presParOf" srcId="{48697A6B-16AF-374E-946B-D0D90276C3FA}" destId="{B09CF5BE-F231-2B4A-8353-B6E402716E2D}" srcOrd="0" destOrd="0" presId="urn:microsoft.com/office/officeart/2005/8/layout/lProcess1"/>
    <dgm:cxn modelId="{07D9A88B-31FC-EE4F-B207-84EDB6DB1036}" type="presParOf" srcId="{48697A6B-16AF-374E-946B-D0D90276C3FA}" destId="{522788B2-3463-8041-97EC-5B93C487FA7B}" srcOrd="1" destOrd="0" presId="urn:microsoft.com/office/officeart/2005/8/layout/lProcess1"/>
    <dgm:cxn modelId="{7D508C02-BF5C-AF4F-BA33-3FA032289610}" type="presParOf" srcId="{48697A6B-16AF-374E-946B-D0D90276C3FA}" destId="{09EF33B6-5E1E-0B4B-8F17-85137F29E25D}" srcOrd="2" destOrd="0" presId="urn:microsoft.com/office/officeart/2005/8/layout/lProcess1"/>
    <dgm:cxn modelId="{1FD5B2F8-77B6-3E46-BFBC-92B443661DFB}" type="presParOf" srcId="{48697A6B-16AF-374E-946B-D0D90276C3FA}" destId="{0CCFBC5F-AEC1-BF4F-9987-1B5D7F00256B}" srcOrd="3" destOrd="0" presId="urn:microsoft.com/office/officeart/2005/8/layout/lProcess1"/>
    <dgm:cxn modelId="{19411353-9EF9-CB4D-95E0-4C6A0DDE8105}" type="presParOf" srcId="{48697A6B-16AF-374E-946B-D0D90276C3FA}" destId="{9A905050-780B-1644-8A66-E4753A935E79}"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5A90AF-91EA-453E-80CC-803C7C0C5BE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F20D613-A672-4AFF-9B5F-BC48BB6E6335}">
      <dgm:prSet phldrT="[Text]"/>
      <dgm:spPr/>
      <dgm:t>
        <a:bodyPr/>
        <a:lstStyle/>
        <a:p>
          <a:pPr>
            <a:buFont typeface="Wingdings" panose="05000000000000000000" pitchFamily="2" charset="2"/>
            <a:buChar char=""/>
          </a:pPr>
          <a:r>
            <a:rPr lang="en-US" dirty="0">
              <a:effectLst/>
              <a:latin typeface="Open Sans" panose="020B0606030504020204" pitchFamily="34" charset="0"/>
              <a:ea typeface="Open Sans" panose="020B0606030504020204" pitchFamily="34" charset="0"/>
              <a:cs typeface="Open Sans" panose="020B0606030504020204" pitchFamily="34" charset="0"/>
            </a:rPr>
            <a:t>Nursing Grants/Awards/Partnership Allocations</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63793D6D-AD02-45AE-8909-8AAE3429A4E1}" type="parTrans" cxnId="{52B027C1-FD5D-4F44-8B68-652FF080D6A6}">
      <dgm:prSet/>
      <dgm:spPr/>
      <dgm:t>
        <a:bodyPr/>
        <a:lstStyle/>
        <a:p>
          <a:endParaRPr lang="en-US"/>
        </a:p>
      </dgm:t>
    </dgm:pt>
    <dgm:pt modelId="{8455350E-3788-4216-A79E-A47BF6AE9267}" type="sibTrans" cxnId="{52B027C1-FD5D-4F44-8B68-652FF080D6A6}">
      <dgm:prSet/>
      <dgm:spPr/>
      <dgm:t>
        <a:bodyPr/>
        <a:lstStyle/>
        <a:p>
          <a:endParaRPr lang="en-US"/>
        </a:p>
      </dgm:t>
    </dgm:pt>
    <dgm:pt modelId="{93EED42A-63BD-4F1E-B9A9-F1D22C18E3E9}">
      <dgm:prSet custT="1"/>
      <dgm:spPr/>
      <dgm:t>
        <a:bodyPr/>
        <a:lstStyle/>
        <a:p>
          <a:r>
            <a:rPr lang="en-US" sz="1100" dirty="0">
              <a:effectLst/>
              <a:latin typeface="Open Sans" panose="020B0606030504020204" pitchFamily="34" charset="0"/>
              <a:ea typeface="Open Sans" panose="020B0606030504020204" pitchFamily="34" charset="0"/>
              <a:cs typeface="Open Sans" panose="020B0606030504020204" pitchFamily="34" charset="0"/>
            </a:rPr>
            <a:t>Clinical Site Development: Develop training sites in priority settings and communities for both pre licensure and graduate nursing. Over 400 grants provided since 1989 legislation.</a:t>
          </a:r>
        </a:p>
      </dgm:t>
    </dgm:pt>
    <dgm:pt modelId="{883BBEC5-B930-42A7-92DE-646BDB16D30A}" type="parTrans" cxnId="{43C24A35-2EEF-4FED-A29B-F40097432BA7}">
      <dgm:prSet/>
      <dgm:spPr/>
      <dgm:t>
        <a:bodyPr/>
        <a:lstStyle/>
        <a:p>
          <a:endParaRPr lang="en-US"/>
        </a:p>
      </dgm:t>
    </dgm:pt>
    <dgm:pt modelId="{81447939-B454-4A64-8BF2-E0B97C9800C3}" type="sibTrans" cxnId="{43C24A35-2EEF-4FED-A29B-F40097432BA7}">
      <dgm:prSet/>
      <dgm:spPr/>
      <dgm:t>
        <a:bodyPr/>
        <a:lstStyle/>
        <a:p>
          <a:endParaRPr lang="en-US"/>
        </a:p>
      </dgm:t>
    </dgm:pt>
    <dgm:pt modelId="{8697B381-D480-4952-996F-2B24A086AD2E}">
      <dgm:prSet custT="1"/>
      <dgm:spPr/>
      <dgm:t>
        <a:bodyPr/>
        <a:lstStyle/>
        <a:p>
          <a:r>
            <a:rPr lang="en-US" sz="1100" dirty="0">
              <a:effectLst/>
              <a:latin typeface="Open Sans" panose="020B0606030504020204" pitchFamily="34" charset="0"/>
              <a:ea typeface="Open Sans" panose="020B0606030504020204" pitchFamily="34" charset="0"/>
              <a:cs typeface="Open Sans" panose="020B0606030504020204" pitchFamily="34" charset="0"/>
            </a:rPr>
            <a:t>Educational Mobility Nursing Grants/Awards/Partnership Allocations: Support Licensed Practical Nurses and/or Associate Degree RNs in obtaining a higher degree (BSN+). Over 2,000 students support since 1989; primarily two schools in the last decade; re-prioritizing in current FY.</a:t>
          </a:r>
        </a:p>
      </dgm:t>
    </dgm:pt>
    <dgm:pt modelId="{3EEBE673-A711-4369-B075-C120A931B071}" type="parTrans" cxnId="{7B3E0975-2E6B-4785-AACE-4F21659748B5}">
      <dgm:prSet/>
      <dgm:spPr/>
      <dgm:t>
        <a:bodyPr/>
        <a:lstStyle/>
        <a:p>
          <a:endParaRPr lang="en-US"/>
        </a:p>
      </dgm:t>
    </dgm:pt>
    <dgm:pt modelId="{09C4ABF4-21F7-4D21-91FC-69A29A2B9086}" type="sibTrans" cxnId="{7B3E0975-2E6B-4785-AACE-4F21659748B5}">
      <dgm:prSet/>
      <dgm:spPr/>
      <dgm:t>
        <a:bodyPr/>
        <a:lstStyle/>
        <a:p>
          <a:endParaRPr lang="en-US"/>
        </a:p>
      </dgm:t>
    </dgm:pt>
    <dgm:pt modelId="{7A3752F3-AADB-437E-A6F9-90FF503FE937}">
      <dgm:prSet/>
      <dgm:spPr/>
      <dgm:t>
        <a:bodyPr/>
        <a:lstStyle/>
        <a:p>
          <a:r>
            <a:rPr lang="en-US" dirty="0">
              <a:effectLst/>
              <a:latin typeface="Open Sans" panose="020B0606030504020204" pitchFamily="34" charset="0"/>
              <a:ea typeface="Open Sans" panose="020B0606030504020204" pitchFamily="34" charset="0"/>
              <a:cs typeface="Open Sans" panose="020B0606030504020204" pitchFamily="34" charset="0"/>
            </a:rPr>
            <a:t>Behavioral Health Supervision </a:t>
          </a:r>
        </a:p>
      </dgm:t>
    </dgm:pt>
    <dgm:pt modelId="{C0A44BA2-92F6-4900-83C5-CBF12B77364D}" type="parTrans" cxnId="{A8FBECDD-949C-4266-ADE4-5CC6B816408E}">
      <dgm:prSet/>
      <dgm:spPr/>
      <dgm:t>
        <a:bodyPr/>
        <a:lstStyle/>
        <a:p>
          <a:endParaRPr lang="en-US"/>
        </a:p>
      </dgm:t>
    </dgm:pt>
    <dgm:pt modelId="{F11E5E47-8E84-4EDC-BEC3-0D45D7661CBA}" type="sibTrans" cxnId="{A8FBECDD-949C-4266-ADE4-5CC6B816408E}">
      <dgm:prSet/>
      <dgm:spPr/>
      <dgm:t>
        <a:bodyPr/>
        <a:lstStyle/>
        <a:p>
          <a:endParaRPr lang="en-US"/>
        </a:p>
      </dgm:t>
    </dgm:pt>
    <dgm:pt modelId="{3ECC322E-34AA-459E-97B8-5F8655D354BF}">
      <dgm:prSet custT="1"/>
      <dgm:spPr/>
      <dgm:t>
        <a:bodyPr/>
        <a:lstStyle/>
        <a:p>
          <a:r>
            <a:rPr lang="en-US" sz="1100" dirty="0">
              <a:effectLst/>
              <a:latin typeface="Open Sans" panose="020B0606030504020204" pitchFamily="34" charset="0"/>
              <a:ea typeface="Open Sans" panose="020B0606030504020204" pitchFamily="34" charset="0"/>
              <a:cs typeface="Open Sans" panose="020B0606030504020204" pitchFamily="34" charset="0"/>
            </a:rPr>
            <a:t>Provides funds for supervision of psychiatry residents &amp; fellows </a:t>
          </a:r>
        </a:p>
      </dgm:t>
    </dgm:pt>
    <dgm:pt modelId="{72D53561-D408-4C51-813C-4F967ACB6F6D}" type="parTrans" cxnId="{15B09BC6-12E4-4C6F-95E3-28211A1A1983}">
      <dgm:prSet/>
      <dgm:spPr/>
      <dgm:t>
        <a:bodyPr/>
        <a:lstStyle/>
        <a:p>
          <a:endParaRPr lang="en-US"/>
        </a:p>
      </dgm:t>
    </dgm:pt>
    <dgm:pt modelId="{1D213086-28E2-4B7E-A484-694972C7CC08}" type="sibTrans" cxnId="{15B09BC6-12E4-4C6F-95E3-28211A1A1983}">
      <dgm:prSet/>
      <dgm:spPr/>
      <dgm:t>
        <a:bodyPr/>
        <a:lstStyle/>
        <a:p>
          <a:endParaRPr lang="en-US"/>
        </a:p>
      </dgm:t>
    </dgm:pt>
    <dgm:pt modelId="{1CBBC737-7B20-40B9-8F10-782CBB7AB7C1}">
      <dgm:prSet/>
      <dgm:spPr/>
      <dgm:t>
        <a:bodyPr/>
        <a:lstStyle/>
        <a:p>
          <a:r>
            <a:rPr lang="en-US" dirty="0">
              <a:effectLst/>
              <a:latin typeface="Open Sans" panose="020B0606030504020204" pitchFamily="34" charset="0"/>
              <a:ea typeface="Open Sans" panose="020B0606030504020204" pitchFamily="34" charset="0"/>
              <a:cs typeface="Open Sans" panose="020B0606030504020204" pitchFamily="34" charset="0"/>
            </a:rPr>
            <a:t>AHEC Student Housing</a:t>
          </a:r>
        </a:p>
      </dgm:t>
    </dgm:pt>
    <dgm:pt modelId="{07437B80-1DE0-4B6B-8961-49518D5DF440}" type="parTrans" cxnId="{B30976CD-DC19-4D00-A885-F082F4A35A73}">
      <dgm:prSet/>
      <dgm:spPr/>
      <dgm:t>
        <a:bodyPr/>
        <a:lstStyle/>
        <a:p>
          <a:endParaRPr lang="en-US"/>
        </a:p>
      </dgm:t>
    </dgm:pt>
    <dgm:pt modelId="{096E0152-CA2A-4F33-B31C-5E74E692AEF3}" type="sibTrans" cxnId="{B30976CD-DC19-4D00-A885-F082F4A35A73}">
      <dgm:prSet/>
      <dgm:spPr/>
      <dgm:t>
        <a:bodyPr/>
        <a:lstStyle/>
        <a:p>
          <a:endParaRPr lang="en-US"/>
        </a:p>
      </dgm:t>
    </dgm:pt>
    <dgm:pt modelId="{E5753743-1C2D-40B7-AC4C-E61A6F7A4AFA}">
      <dgm:prSet/>
      <dgm:spPr/>
      <dgm:t>
        <a:bodyPr/>
        <a:lstStyle/>
        <a:p>
          <a:r>
            <a:rPr lang="en-US" dirty="0">
              <a:effectLst/>
              <a:latin typeface="Open Sans" panose="020B0606030504020204" pitchFamily="34" charset="0"/>
              <a:ea typeface="Open Sans" panose="020B0606030504020204" pitchFamily="34" charset="0"/>
              <a:cs typeface="Open Sans" panose="020B0606030504020204" pitchFamily="34" charset="0"/>
            </a:rPr>
            <a:t>Provides 52,000 nights of short-term lodging annually for students completing clinical rotations in 51 counties across NC. </a:t>
          </a:r>
        </a:p>
      </dgm:t>
    </dgm:pt>
    <dgm:pt modelId="{4F6F38B0-4BFF-4872-8234-8BBE633D91CB}" type="parTrans" cxnId="{D82FF081-54F0-47DB-96A5-F4F76E2547A1}">
      <dgm:prSet/>
      <dgm:spPr/>
      <dgm:t>
        <a:bodyPr/>
        <a:lstStyle/>
        <a:p>
          <a:endParaRPr lang="en-US"/>
        </a:p>
      </dgm:t>
    </dgm:pt>
    <dgm:pt modelId="{19FD8DF9-F665-414D-9567-7A98894CC47A}" type="sibTrans" cxnId="{D82FF081-54F0-47DB-96A5-F4F76E2547A1}">
      <dgm:prSet/>
      <dgm:spPr/>
      <dgm:t>
        <a:bodyPr/>
        <a:lstStyle/>
        <a:p>
          <a:endParaRPr lang="en-US"/>
        </a:p>
      </dgm:t>
    </dgm:pt>
    <dgm:pt modelId="{B8E57077-CF0C-49A1-A9FD-52F752D69938}">
      <dgm:prSet/>
      <dgm:spPr/>
      <dgm:t>
        <a:bodyPr/>
        <a:lstStyle/>
        <a:p>
          <a:r>
            <a:rPr lang="en-US" dirty="0">
              <a:solidFill>
                <a:srgbClr val="231F20"/>
              </a:solidFill>
              <a:effectLst/>
              <a:latin typeface="Open Sans" panose="020B0606030504020204" pitchFamily="34" charset="0"/>
              <a:ea typeface="Open Sans" panose="020B0606030504020204" pitchFamily="34" charset="0"/>
              <a:cs typeface="Open Sans" panose="020B0606030504020204" pitchFamily="34" charset="0"/>
            </a:rPr>
            <a:t>Faced with an ever-changing healthcare environment and increased pressures to see more patients, community providers are also valued teachers (or preceptors) of our future healthcare workforce.  They provide a real-world experience not found on-campus. </a:t>
          </a:r>
          <a:endParaRPr lang="en-US" dirty="0">
            <a:effectLst/>
            <a:latin typeface="Open Sans" panose="020B0606030504020204" pitchFamily="34" charset="0"/>
            <a:ea typeface="Open Sans" panose="020B0606030504020204" pitchFamily="34" charset="0"/>
            <a:cs typeface="Open Sans" panose="020B0606030504020204" pitchFamily="34" charset="0"/>
          </a:endParaRPr>
        </a:p>
      </dgm:t>
    </dgm:pt>
    <dgm:pt modelId="{4AC78506-90AA-44DB-A905-08344D6B2EE3}" type="parTrans" cxnId="{28569CCE-4544-4238-A46C-0C231A42D75C}">
      <dgm:prSet/>
      <dgm:spPr/>
      <dgm:t>
        <a:bodyPr/>
        <a:lstStyle/>
        <a:p>
          <a:endParaRPr lang="en-US"/>
        </a:p>
      </dgm:t>
    </dgm:pt>
    <dgm:pt modelId="{93837658-8F51-4DCD-9382-AE5BBA5BF04D}" type="sibTrans" cxnId="{28569CCE-4544-4238-A46C-0C231A42D75C}">
      <dgm:prSet/>
      <dgm:spPr/>
      <dgm:t>
        <a:bodyPr/>
        <a:lstStyle/>
        <a:p>
          <a:endParaRPr lang="en-US"/>
        </a:p>
      </dgm:t>
    </dgm:pt>
    <dgm:pt modelId="{5EFE4954-B34B-47F8-AB40-ADB898D3EC6D}">
      <dgm:prSet/>
      <dgm:spPr/>
      <dgm:t>
        <a:bodyPr/>
        <a:lstStyle/>
        <a:p>
          <a:r>
            <a:rPr lang="en-US" dirty="0">
              <a:effectLst/>
              <a:latin typeface="Open Sans" panose="020B0606030504020204" pitchFamily="34" charset="0"/>
              <a:ea typeface="Open Sans" panose="020B0606030504020204" pitchFamily="34" charset="0"/>
              <a:cs typeface="Open Sans" panose="020B0606030504020204" pitchFamily="34" charset="0"/>
            </a:rPr>
            <a:t>Consortium for Clinical Education and Practice (CCEP)</a:t>
          </a:r>
        </a:p>
      </dgm:t>
    </dgm:pt>
    <dgm:pt modelId="{737F5A3B-DA51-45CC-A0FD-912967E22319}" type="parTrans" cxnId="{FBA62EDC-2A24-496C-A3DE-B26CC398819D}">
      <dgm:prSet/>
      <dgm:spPr/>
      <dgm:t>
        <a:bodyPr/>
        <a:lstStyle/>
        <a:p>
          <a:endParaRPr lang="en-US"/>
        </a:p>
      </dgm:t>
    </dgm:pt>
    <dgm:pt modelId="{430FD3ED-2701-4D86-A1FA-614E2AB7EE84}" type="sibTrans" cxnId="{FBA62EDC-2A24-496C-A3DE-B26CC398819D}">
      <dgm:prSet/>
      <dgm:spPr/>
      <dgm:t>
        <a:bodyPr/>
        <a:lstStyle/>
        <a:p>
          <a:endParaRPr lang="en-US"/>
        </a:p>
      </dgm:t>
    </dgm:pt>
    <dgm:pt modelId="{5B6F82AC-535C-4D21-B192-E63111F813C6}">
      <dgm:prSet/>
      <dgm:spPr/>
      <dgm:t>
        <a:bodyPr/>
        <a:lstStyle/>
        <a:p>
          <a:r>
            <a:rPr lang="en-US" b="0" i="0" dirty="0">
              <a:latin typeface="Open Sans" panose="020B0606030504020204" pitchFamily="34" charset="0"/>
              <a:ea typeface="Open Sans" panose="020B0606030504020204" pitchFamily="34" charset="0"/>
              <a:cs typeface="Open Sans" panose="020B0606030504020204" pitchFamily="34" charset="0"/>
            </a:rPr>
            <a:t>Formed in May 2008 (originally called The Triangle Clinical Consortium) to identify, prioritize and address clinical placement issues for nursing students in the Triangle Region of North Carolina. </a:t>
          </a:r>
          <a:endParaRPr lang="en-US" dirty="0">
            <a:effectLst/>
            <a:latin typeface="Open Sans" panose="020B0606030504020204" pitchFamily="34" charset="0"/>
            <a:ea typeface="Open Sans" panose="020B0606030504020204" pitchFamily="34" charset="0"/>
            <a:cs typeface="Open Sans" panose="020B0606030504020204" pitchFamily="34" charset="0"/>
          </a:endParaRPr>
        </a:p>
      </dgm:t>
    </dgm:pt>
    <dgm:pt modelId="{6019CC63-05A0-42E3-80B3-6A2E9C403F12}" type="parTrans" cxnId="{BDD21992-0F8E-46C4-95A9-E5C4612811E7}">
      <dgm:prSet/>
      <dgm:spPr/>
      <dgm:t>
        <a:bodyPr/>
        <a:lstStyle/>
        <a:p>
          <a:endParaRPr lang="en-US"/>
        </a:p>
      </dgm:t>
    </dgm:pt>
    <dgm:pt modelId="{D38E2362-D92C-4553-B70B-A426BEC68EA7}" type="sibTrans" cxnId="{BDD21992-0F8E-46C4-95A9-E5C4612811E7}">
      <dgm:prSet/>
      <dgm:spPr/>
      <dgm:t>
        <a:bodyPr/>
        <a:lstStyle/>
        <a:p>
          <a:endParaRPr lang="en-US"/>
        </a:p>
      </dgm:t>
    </dgm:pt>
    <dgm:pt modelId="{1B173549-9B87-42DC-97D1-74BF090C74F0}">
      <dgm:prSet/>
      <dgm:spPr/>
      <dgm:t>
        <a:bodyPr/>
        <a:lstStyle/>
        <a:p>
          <a:r>
            <a:rPr lang="en-US" b="0" i="0" dirty="0">
              <a:latin typeface="Open Sans" panose="020B0606030504020204" pitchFamily="34" charset="0"/>
              <a:ea typeface="Open Sans" panose="020B0606030504020204" pitchFamily="34" charset="0"/>
              <a:cs typeface="Open Sans" panose="020B0606030504020204" pitchFamily="34" charset="0"/>
            </a:rPr>
            <a:t>Now statewide, clinical and academic partners meet regularly to address undergraduate nursing clinical capacity issues, facilitate placement of nursing students in the region, and standardize the credentialing process.</a:t>
          </a:r>
          <a:endParaRPr lang="en-US" dirty="0">
            <a:effectLst/>
            <a:latin typeface="Open Sans" panose="020B0606030504020204" pitchFamily="34" charset="0"/>
            <a:ea typeface="Open Sans" panose="020B0606030504020204" pitchFamily="34" charset="0"/>
            <a:cs typeface="Open Sans" panose="020B0606030504020204" pitchFamily="34" charset="0"/>
          </a:endParaRPr>
        </a:p>
      </dgm:t>
    </dgm:pt>
    <dgm:pt modelId="{7F5C107C-228A-4F97-B494-8E4D91B0E61B}" type="parTrans" cxnId="{184F6A65-EB41-4FFC-8973-949E2A33D7A1}">
      <dgm:prSet/>
      <dgm:spPr/>
      <dgm:t>
        <a:bodyPr/>
        <a:lstStyle/>
        <a:p>
          <a:endParaRPr lang="en-US"/>
        </a:p>
      </dgm:t>
    </dgm:pt>
    <dgm:pt modelId="{4E325430-F9F9-4212-9B32-270AA772A0F1}" type="sibTrans" cxnId="{184F6A65-EB41-4FFC-8973-949E2A33D7A1}">
      <dgm:prSet/>
      <dgm:spPr/>
      <dgm:t>
        <a:bodyPr/>
        <a:lstStyle/>
        <a:p>
          <a:endParaRPr lang="en-US"/>
        </a:p>
      </dgm:t>
    </dgm:pt>
    <dgm:pt modelId="{18949AB0-9847-4218-AD45-C6C1AC6EDA5C}">
      <dgm:prSet/>
      <dgm:spPr/>
      <dgm:t>
        <a:bodyPr/>
        <a:lstStyle/>
        <a:p>
          <a:r>
            <a:rPr lang="en-US" dirty="0">
              <a:effectLst/>
              <a:latin typeface="Open Sans" panose="020B0606030504020204" pitchFamily="34" charset="0"/>
              <a:ea typeface="Open Sans" panose="020B0606030504020204" pitchFamily="34" charset="0"/>
              <a:cs typeface="Open Sans" panose="020B0606030504020204" pitchFamily="34" charset="0"/>
            </a:rPr>
            <a:t>Interprofessional Education and Practice </a:t>
          </a:r>
        </a:p>
      </dgm:t>
    </dgm:pt>
    <dgm:pt modelId="{BE90A86D-682D-4D8A-B981-23A50214B2D1}" type="parTrans" cxnId="{9B4FE133-17D3-47B9-8554-8D6BC7846065}">
      <dgm:prSet/>
      <dgm:spPr/>
      <dgm:t>
        <a:bodyPr/>
        <a:lstStyle/>
        <a:p>
          <a:endParaRPr lang="en-US"/>
        </a:p>
      </dgm:t>
    </dgm:pt>
    <dgm:pt modelId="{922D2269-1731-490F-BCEE-803DAA4FCD70}" type="sibTrans" cxnId="{9B4FE133-17D3-47B9-8554-8D6BC7846065}">
      <dgm:prSet/>
      <dgm:spPr/>
      <dgm:t>
        <a:bodyPr/>
        <a:lstStyle/>
        <a:p>
          <a:endParaRPr lang="en-US"/>
        </a:p>
      </dgm:t>
    </dgm:pt>
    <dgm:pt modelId="{19E34D9B-55F2-4CE7-B915-90279CC75387}">
      <dgm:prSet/>
      <dgm:spPr/>
      <dgm:t>
        <a:bodyPr/>
        <a:lstStyle/>
        <a:p>
          <a:r>
            <a:rPr lang="en-US" dirty="0">
              <a:effectLst/>
              <a:latin typeface="Open Sans" panose="020B0606030504020204" pitchFamily="34" charset="0"/>
              <a:ea typeface="Open Sans" panose="020B0606030504020204" pitchFamily="34" charset="0"/>
              <a:cs typeface="Open Sans" panose="020B0606030504020204" pitchFamily="34" charset="0"/>
            </a:rPr>
            <a:t>Efforts to prepare the health care workforce to work collaboratively</a:t>
          </a:r>
        </a:p>
      </dgm:t>
    </dgm:pt>
    <dgm:pt modelId="{3947A97D-CDB0-4BE0-961A-BD08B9C28C0A}" type="parTrans" cxnId="{ADB4A1E5-C42F-4435-98CA-F666699296D7}">
      <dgm:prSet/>
      <dgm:spPr/>
      <dgm:t>
        <a:bodyPr/>
        <a:lstStyle/>
        <a:p>
          <a:endParaRPr lang="en-US"/>
        </a:p>
      </dgm:t>
    </dgm:pt>
    <dgm:pt modelId="{7B5068A2-C6A3-4C0E-9F51-E1AEBB7C0523}" type="sibTrans" cxnId="{ADB4A1E5-C42F-4435-98CA-F666699296D7}">
      <dgm:prSet/>
      <dgm:spPr/>
      <dgm:t>
        <a:bodyPr/>
        <a:lstStyle/>
        <a:p>
          <a:endParaRPr lang="en-US"/>
        </a:p>
      </dgm:t>
    </dgm:pt>
    <dgm:pt modelId="{8643395E-776C-4235-B06D-7695B1B921CB}" type="pres">
      <dgm:prSet presAssocID="{4F5A90AF-91EA-453E-80CC-803C7C0C5BE8}" presName="linear" presStyleCnt="0">
        <dgm:presLayoutVars>
          <dgm:dir/>
          <dgm:animLvl val="lvl"/>
          <dgm:resizeHandles val="exact"/>
        </dgm:presLayoutVars>
      </dgm:prSet>
      <dgm:spPr/>
    </dgm:pt>
    <dgm:pt modelId="{270EAF73-5379-4014-A423-27F1C3DE8CB0}" type="pres">
      <dgm:prSet presAssocID="{CF20D613-A672-4AFF-9B5F-BC48BB6E6335}" presName="parentLin" presStyleCnt="0"/>
      <dgm:spPr/>
    </dgm:pt>
    <dgm:pt modelId="{770C6495-0909-4D41-A45C-1EB56F44E6E4}" type="pres">
      <dgm:prSet presAssocID="{CF20D613-A672-4AFF-9B5F-BC48BB6E6335}" presName="parentLeftMargin" presStyleLbl="node1" presStyleIdx="0" presStyleCnt="5"/>
      <dgm:spPr/>
    </dgm:pt>
    <dgm:pt modelId="{12A5BD3E-AE75-4FAB-9C2A-0DB3D478B561}" type="pres">
      <dgm:prSet presAssocID="{CF20D613-A672-4AFF-9B5F-BC48BB6E6335}" presName="parentText" presStyleLbl="node1" presStyleIdx="0" presStyleCnt="5">
        <dgm:presLayoutVars>
          <dgm:chMax val="0"/>
          <dgm:bulletEnabled val="1"/>
        </dgm:presLayoutVars>
      </dgm:prSet>
      <dgm:spPr/>
    </dgm:pt>
    <dgm:pt modelId="{D3DE4493-2E7B-4EAE-87E7-0DBDA51BFC3B}" type="pres">
      <dgm:prSet presAssocID="{CF20D613-A672-4AFF-9B5F-BC48BB6E6335}" presName="negativeSpace" presStyleCnt="0"/>
      <dgm:spPr/>
    </dgm:pt>
    <dgm:pt modelId="{B56EB4CC-9046-47E1-90AE-2A72BA6C1DE7}" type="pres">
      <dgm:prSet presAssocID="{CF20D613-A672-4AFF-9B5F-BC48BB6E6335}" presName="childText" presStyleLbl="conFgAcc1" presStyleIdx="0" presStyleCnt="5">
        <dgm:presLayoutVars>
          <dgm:bulletEnabled val="1"/>
        </dgm:presLayoutVars>
      </dgm:prSet>
      <dgm:spPr/>
    </dgm:pt>
    <dgm:pt modelId="{01F1C580-6DFE-45B2-B2E3-700894E825A6}" type="pres">
      <dgm:prSet presAssocID="{8455350E-3788-4216-A79E-A47BF6AE9267}" presName="spaceBetweenRectangles" presStyleCnt="0"/>
      <dgm:spPr/>
    </dgm:pt>
    <dgm:pt modelId="{D78C1C99-A2C7-4F5E-B478-3795D4156674}" type="pres">
      <dgm:prSet presAssocID="{7A3752F3-AADB-437E-A6F9-90FF503FE937}" presName="parentLin" presStyleCnt="0"/>
      <dgm:spPr/>
    </dgm:pt>
    <dgm:pt modelId="{E9CE2C0E-2B56-4890-85F3-CD34305BD5FD}" type="pres">
      <dgm:prSet presAssocID="{7A3752F3-AADB-437E-A6F9-90FF503FE937}" presName="parentLeftMargin" presStyleLbl="node1" presStyleIdx="0" presStyleCnt="5"/>
      <dgm:spPr/>
    </dgm:pt>
    <dgm:pt modelId="{DDA18876-ECF6-4181-9BD3-F0189E861B5B}" type="pres">
      <dgm:prSet presAssocID="{7A3752F3-AADB-437E-A6F9-90FF503FE937}" presName="parentText" presStyleLbl="node1" presStyleIdx="1" presStyleCnt="5">
        <dgm:presLayoutVars>
          <dgm:chMax val="0"/>
          <dgm:bulletEnabled val="1"/>
        </dgm:presLayoutVars>
      </dgm:prSet>
      <dgm:spPr/>
    </dgm:pt>
    <dgm:pt modelId="{5BD04013-77C7-418E-81FD-EDF9BFF678EA}" type="pres">
      <dgm:prSet presAssocID="{7A3752F3-AADB-437E-A6F9-90FF503FE937}" presName="negativeSpace" presStyleCnt="0"/>
      <dgm:spPr/>
    </dgm:pt>
    <dgm:pt modelId="{192B4705-3342-4648-AA05-A793C197A3A2}" type="pres">
      <dgm:prSet presAssocID="{7A3752F3-AADB-437E-A6F9-90FF503FE937}" presName="childText" presStyleLbl="conFgAcc1" presStyleIdx="1" presStyleCnt="5">
        <dgm:presLayoutVars>
          <dgm:bulletEnabled val="1"/>
        </dgm:presLayoutVars>
      </dgm:prSet>
      <dgm:spPr/>
    </dgm:pt>
    <dgm:pt modelId="{FB4B1860-C7E8-461F-982D-B715CF16AC13}" type="pres">
      <dgm:prSet presAssocID="{F11E5E47-8E84-4EDC-BEC3-0D45D7661CBA}" presName="spaceBetweenRectangles" presStyleCnt="0"/>
      <dgm:spPr/>
    </dgm:pt>
    <dgm:pt modelId="{482E74A1-3A5D-40E1-AB21-22474A990E1D}" type="pres">
      <dgm:prSet presAssocID="{1CBBC737-7B20-40B9-8F10-782CBB7AB7C1}" presName="parentLin" presStyleCnt="0"/>
      <dgm:spPr/>
    </dgm:pt>
    <dgm:pt modelId="{B752CD5A-29D7-4FB0-A341-28082923F15B}" type="pres">
      <dgm:prSet presAssocID="{1CBBC737-7B20-40B9-8F10-782CBB7AB7C1}" presName="parentLeftMargin" presStyleLbl="node1" presStyleIdx="1" presStyleCnt="5"/>
      <dgm:spPr/>
    </dgm:pt>
    <dgm:pt modelId="{00DFD42B-4A8A-4B5B-953B-95833F84388B}" type="pres">
      <dgm:prSet presAssocID="{1CBBC737-7B20-40B9-8F10-782CBB7AB7C1}" presName="parentText" presStyleLbl="node1" presStyleIdx="2" presStyleCnt="5">
        <dgm:presLayoutVars>
          <dgm:chMax val="0"/>
          <dgm:bulletEnabled val="1"/>
        </dgm:presLayoutVars>
      </dgm:prSet>
      <dgm:spPr/>
    </dgm:pt>
    <dgm:pt modelId="{8FDC21E1-9B94-4BD9-9BCD-2FFC5C971731}" type="pres">
      <dgm:prSet presAssocID="{1CBBC737-7B20-40B9-8F10-782CBB7AB7C1}" presName="negativeSpace" presStyleCnt="0"/>
      <dgm:spPr/>
    </dgm:pt>
    <dgm:pt modelId="{E49B72FD-0A6F-45CA-88B5-485AEC7365B7}" type="pres">
      <dgm:prSet presAssocID="{1CBBC737-7B20-40B9-8F10-782CBB7AB7C1}" presName="childText" presStyleLbl="conFgAcc1" presStyleIdx="2" presStyleCnt="5">
        <dgm:presLayoutVars>
          <dgm:bulletEnabled val="1"/>
        </dgm:presLayoutVars>
      </dgm:prSet>
      <dgm:spPr/>
    </dgm:pt>
    <dgm:pt modelId="{72A70404-0B1C-4D17-A747-DF86E63952DA}" type="pres">
      <dgm:prSet presAssocID="{096E0152-CA2A-4F33-B31C-5E74E692AEF3}" presName="spaceBetweenRectangles" presStyleCnt="0"/>
      <dgm:spPr/>
    </dgm:pt>
    <dgm:pt modelId="{C44437DD-5FD6-41D2-A1D2-7D233664ED1B}" type="pres">
      <dgm:prSet presAssocID="{5EFE4954-B34B-47F8-AB40-ADB898D3EC6D}" presName="parentLin" presStyleCnt="0"/>
      <dgm:spPr/>
    </dgm:pt>
    <dgm:pt modelId="{98644174-1932-443B-8222-114D55CCBCA7}" type="pres">
      <dgm:prSet presAssocID="{5EFE4954-B34B-47F8-AB40-ADB898D3EC6D}" presName="parentLeftMargin" presStyleLbl="node1" presStyleIdx="2" presStyleCnt="5"/>
      <dgm:spPr/>
    </dgm:pt>
    <dgm:pt modelId="{973D5AA4-B4AF-486D-AFA3-E5106E4B58A4}" type="pres">
      <dgm:prSet presAssocID="{5EFE4954-B34B-47F8-AB40-ADB898D3EC6D}" presName="parentText" presStyleLbl="node1" presStyleIdx="3" presStyleCnt="5">
        <dgm:presLayoutVars>
          <dgm:chMax val="0"/>
          <dgm:bulletEnabled val="1"/>
        </dgm:presLayoutVars>
      </dgm:prSet>
      <dgm:spPr/>
    </dgm:pt>
    <dgm:pt modelId="{E4B2C98E-C35F-41A0-BD1E-342358227D07}" type="pres">
      <dgm:prSet presAssocID="{5EFE4954-B34B-47F8-AB40-ADB898D3EC6D}" presName="negativeSpace" presStyleCnt="0"/>
      <dgm:spPr/>
    </dgm:pt>
    <dgm:pt modelId="{3B9568A8-DB61-42C5-846B-E60B9D8EC85D}" type="pres">
      <dgm:prSet presAssocID="{5EFE4954-B34B-47F8-AB40-ADB898D3EC6D}" presName="childText" presStyleLbl="conFgAcc1" presStyleIdx="3" presStyleCnt="5">
        <dgm:presLayoutVars>
          <dgm:bulletEnabled val="1"/>
        </dgm:presLayoutVars>
      </dgm:prSet>
      <dgm:spPr/>
    </dgm:pt>
    <dgm:pt modelId="{BB9D301F-0DDF-4921-9722-2AE5CD9CFA3C}" type="pres">
      <dgm:prSet presAssocID="{430FD3ED-2701-4D86-A1FA-614E2AB7EE84}" presName="spaceBetweenRectangles" presStyleCnt="0"/>
      <dgm:spPr/>
    </dgm:pt>
    <dgm:pt modelId="{07D3E90E-382F-48D3-9DE6-896EC459E842}" type="pres">
      <dgm:prSet presAssocID="{18949AB0-9847-4218-AD45-C6C1AC6EDA5C}" presName="parentLin" presStyleCnt="0"/>
      <dgm:spPr/>
    </dgm:pt>
    <dgm:pt modelId="{A60F218A-0BD1-4FA6-9789-9AA2874EE5F6}" type="pres">
      <dgm:prSet presAssocID="{18949AB0-9847-4218-AD45-C6C1AC6EDA5C}" presName="parentLeftMargin" presStyleLbl="node1" presStyleIdx="3" presStyleCnt="5"/>
      <dgm:spPr/>
    </dgm:pt>
    <dgm:pt modelId="{1F286C89-687B-426A-8A8D-29CBF0570A96}" type="pres">
      <dgm:prSet presAssocID="{18949AB0-9847-4218-AD45-C6C1AC6EDA5C}" presName="parentText" presStyleLbl="node1" presStyleIdx="4" presStyleCnt="5">
        <dgm:presLayoutVars>
          <dgm:chMax val="0"/>
          <dgm:bulletEnabled val="1"/>
        </dgm:presLayoutVars>
      </dgm:prSet>
      <dgm:spPr/>
    </dgm:pt>
    <dgm:pt modelId="{6169609D-1097-4B5B-B3FF-E2A22C811C18}" type="pres">
      <dgm:prSet presAssocID="{18949AB0-9847-4218-AD45-C6C1AC6EDA5C}" presName="negativeSpace" presStyleCnt="0"/>
      <dgm:spPr/>
    </dgm:pt>
    <dgm:pt modelId="{BDE234AD-A92F-4C91-AE30-43D63256293C}" type="pres">
      <dgm:prSet presAssocID="{18949AB0-9847-4218-AD45-C6C1AC6EDA5C}" presName="childText" presStyleLbl="conFgAcc1" presStyleIdx="4" presStyleCnt="5">
        <dgm:presLayoutVars>
          <dgm:bulletEnabled val="1"/>
        </dgm:presLayoutVars>
      </dgm:prSet>
      <dgm:spPr/>
    </dgm:pt>
  </dgm:ptLst>
  <dgm:cxnLst>
    <dgm:cxn modelId="{C1ED6405-DC42-403E-8A9D-FAE4CD1570CD}" type="presOf" srcId="{CF20D613-A672-4AFF-9B5F-BC48BB6E6335}" destId="{770C6495-0909-4D41-A45C-1EB56F44E6E4}" srcOrd="0" destOrd="0" presId="urn:microsoft.com/office/officeart/2005/8/layout/list1"/>
    <dgm:cxn modelId="{4D5C9429-BBA7-4ECA-8A90-1B56B1E0D314}" type="presOf" srcId="{7A3752F3-AADB-437E-A6F9-90FF503FE937}" destId="{DDA18876-ECF6-4181-9BD3-F0189E861B5B}" srcOrd="1" destOrd="0" presId="urn:microsoft.com/office/officeart/2005/8/layout/list1"/>
    <dgm:cxn modelId="{9B4FE133-17D3-47B9-8554-8D6BC7846065}" srcId="{4F5A90AF-91EA-453E-80CC-803C7C0C5BE8}" destId="{18949AB0-9847-4218-AD45-C6C1AC6EDA5C}" srcOrd="4" destOrd="0" parTransId="{BE90A86D-682D-4D8A-B981-23A50214B2D1}" sibTransId="{922D2269-1731-490F-BCEE-803DAA4FCD70}"/>
    <dgm:cxn modelId="{43C24A35-2EEF-4FED-A29B-F40097432BA7}" srcId="{CF20D613-A672-4AFF-9B5F-BC48BB6E6335}" destId="{93EED42A-63BD-4F1E-B9A9-F1D22C18E3E9}" srcOrd="0" destOrd="0" parTransId="{883BBEC5-B930-42A7-92DE-646BDB16D30A}" sibTransId="{81447939-B454-4A64-8BF2-E0B97C9800C3}"/>
    <dgm:cxn modelId="{EE974F3A-8187-41DB-869F-C302E8A795E6}" type="presOf" srcId="{8697B381-D480-4952-996F-2B24A086AD2E}" destId="{B56EB4CC-9046-47E1-90AE-2A72BA6C1DE7}" srcOrd="0" destOrd="1" presId="urn:microsoft.com/office/officeart/2005/8/layout/list1"/>
    <dgm:cxn modelId="{F923D45F-8E84-454F-A280-E14E25874A47}" type="presOf" srcId="{19E34D9B-55F2-4CE7-B915-90279CC75387}" destId="{BDE234AD-A92F-4C91-AE30-43D63256293C}" srcOrd="0" destOrd="0" presId="urn:microsoft.com/office/officeart/2005/8/layout/list1"/>
    <dgm:cxn modelId="{184F6A65-EB41-4FFC-8973-949E2A33D7A1}" srcId="{5EFE4954-B34B-47F8-AB40-ADB898D3EC6D}" destId="{1B173549-9B87-42DC-97D1-74BF090C74F0}" srcOrd="1" destOrd="0" parTransId="{7F5C107C-228A-4F97-B494-8E4D91B0E61B}" sibTransId="{4E325430-F9F9-4212-9B32-270AA772A0F1}"/>
    <dgm:cxn modelId="{9B641B66-B17A-46B8-AFCF-6F52B6163C74}" type="presOf" srcId="{CF20D613-A672-4AFF-9B5F-BC48BB6E6335}" destId="{12A5BD3E-AE75-4FAB-9C2A-0DB3D478B561}" srcOrd="1" destOrd="0" presId="urn:microsoft.com/office/officeart/2005/8/layout/list1"/>
    <dgm:cxn modelId="{5C16B547-BE74-456F-99C4-7E9E525B1309}" type="presOf" srcId="{3ECC322E-34AA-459E-97B8-5F8655D354BF}" destId="{192B4705-3342-4648-AA05-A793C197A3A2}" srcOrd="0" destOrd="0" presId="urn:microsoft.com/office/officeart/2005/8/layout/list1"/>
    <dgm:cxn modelId="{F75C634C-5344-4719-ACCB-4263DC867771}" type="presOf" srcId="{93EED42A-63BD-4F1E-B9A9-F1D22C18E3E9}" destId="{B56EB4CC-9046-47E1-90AE-2A72BA6C1DE7}" srcOrd="0" destOrd="0" presId="urn:microsoft.com/office/officeart/2005/8/layout/list1"/>
    <dgm:cxn modelId="{10294D71-7177-4C41-A0FD-5454AD313576}" type="presOf" srcId="{5B6F82AC-535C-4D21-B192-E63111F813C6}" destId="{3B9568A8-DB61-42C5-846B-E60B9D8EC85D}" srcOrd="0" destOrd="0" presId="urn:microsoft.com/office/officeart/2005/8/layout/list1"/>
    <dgm:cxn modelId="{95549054-87C0-43AE-87BB-C8BC05A268D2}" type="presOf" srcId="{B8E57077-CF0C-49A1-A9FD-52F752D69938}" destId="{E49B72FD-0A6F-45CA-88B5-485AEC7365B7}" srcOrd="0" destOrd="1" presId="urn:microsoft.com/office/officeart/2005/8/layout/list1"/>
    <dgm:cxn modelId="{7B3E0975-2E6B-4785-AACE-4F21659748B5}" srcId="{CF20D613-A672-4AFF-9B5F-BC48BB6E6335}" destId="{8697B381-D480-4952-996F-2B24A086AD2E}" srcOrd="1" destOrd="0" parTransId="{3EEBE673-A711-4369-B075-C120A931B071}" sibTransId="{09C4ABF4-21F7-4D21-91FC-69A29A2B9086}"/>
    <dgm:cxn modelId="{D82FF081-54F0-47DB-96A5-F4F76E2547A1}" srcId="{1CBBC737-7B20-40B9-8F10-782CBB7AB7C1}" destId="{E5753743-1C2D-40B7-AC4C-E61A6F7A4AFA}" srcOrd="0" destOrd="0" parTransId="{4F6F38B0-4BFF-4872-8234-8BBE633D91CB}" sibTransId="{19FD8DF9-F665-414D-9567-7A98894CC47A}"/>
    <dgm:cxn modelId="{BDD21992-0F8E-46C4-95A9-E5C4612811E7}" srcId="{5EFE4954-B34B-47F8-AB40-ADB898D3EC6D}" destId="{5B6F82AC-535C-4D21-B192-E63111F813C6}" srcOrd="0" destOrd="0" parTransId="{6019CC63-05A0-42E3-80B3-6A2E9C403F12}" sibTransId="{D38E2362-D92C-4553-B70B-A426BEC68EA7}"/>
    <dgm:cxn modelId="{56BBAA99-48E0-4655-A516-97E29268ED08}" type="presOf" srcId="{5EFE4954-B34B-47F8-AB40-ADB898D3EC6D}" destId="{973D5AA4-B4AF-486D-AFA3-E5106E4B58A4}" srcOrd="1" destOrd="0" presId="urn:microsoft.com/office/officeart/2005/8/layout/list1"/>
    <dgm:cxn modelId="{82FEC89D-133E-442E-8127-AE6F03A7FB36}" type="presOf" srcId="{18949AB0-9847-4218-AD45-C6C1AC6EDA5C}" destId="{A60F218A-0BD1-4FA6-9789-9AA2874EE5F6}" srcOrd="0" destOrd="0" presId="urn:microsoft.com/office/officeart/2005/8/layout/list1"/>
    <dgm:cxn modelId="{2FFDE7B0-5334-4DD1-AFE4-888632FA0746}" type="presOf" srcId="{E5753743-1C2D-40B7-AC4C-E61A6F7A4AFA}" destId="{E49B72FD-0A6F-45CA-88B5-485AEC7365B7}" srcOrd="0" destOrd="0" presId="urn:microsoft.com/office/officeart/2005/8/layout/list1"/>
    <dgm:cxn modelId="{7F8C8EB4-F45D-4B73-A7A9-2EE819699D96}" type="presOf" srcId="{1CBBC737-7B20-40B9-8F10-782CBB7AB7C1}" destId="{B752CD5A-29D7-4FB0-A341-28082923F15B}" srcOrd="0" destOrd="0" presId="urn:microsoft.com/office/officeart/2005/8/layout/list1"/>
    <dgm:cxn modelId="{52B027C1-FD5D-4F44-8B68-652FF080D6A6}" srcId="{4F5A90AF-91EA-453E-80CC-803C7C0C5BE8}" destId="{CF20D613-A672-4AFF-9B5F-BC48BB6E6335}" srcOrd="0" destOrd="0" parTransId="{63793D6D-AD02-45AE-8909-8AAE3429A4E1}" sibTransId="{8455350E-3788-4216-A79E-A47BF6AE9267}"/>
    <dgm:cxn modelId="{15B09BC6-12E4-4C6F-95E3-28211A1A1983}" srcId="{7A3752F3-AADB-437E-A6F9-90FF503FE937}" destId="{3ECC322E-34AA-459E-97B8-5F8655D354BF}" srcOrd="0" destOrd="0" parTransId="{72D53561-D408-4C51-813C-4F967ACB6F6D}" sibTransId="{1D213086-28E2-4B7E-A484-694972C7CC08}"/>
    <dgm:cxn modelId="{B30976CD-DC19-4D00-A885-F082F4A35A73}" srcId="{4F5A90AF-91EA-453E-80CC-803C7C0C5BE8}" destId="{1CBBC737-7B20-40B9-8F10-782CBB7AB7C1}" srcOrd="2" destOrd="0" parTransId="{07437B80-1DE0-4B6B-8961-49518D5DF440}" sibTransId="{096E0152-CA2A-4F33-B31C-5E74E692AEF3}"/>
    <dgm:cxn modelId="{28569CCE-4544-4238-A46C-0C231A42D75C}" srcId="{1CBBC737-7B20-40B9-8F10-782CBB7AB7C1}" destId="{B8E57077-CF0C-49A1-A9FD-52F752D69938}" srcOrd="1" destOrd="0" parTransId="{4AC78506-90AA-44DB-A905-08344D6B2EE3}" sibTransId="{93837658-8F51-4DCD-9382-AE5BBA5BF04D}"/>
    <dgm:cxn modelId="{519B46D2-C96D-4D29-99EF-BAFA9D1AF771}" type="presOf" srcId="{4F5A90AF-91EA-453E-80CC-803C7C0C5BE8}" destId="{8643395E-776C-4235-B06D-7695B1B921CB}" srcOrd="0" destOrd="0" presId="urn:microsoft.com/office/officeart/2005/8/layout/list1"/>
    <dgm:cxn modelId="{2BF84CD9-9988-4D37-918B-5842031BDB01}" type="presOf" srcId="{1B173549-9B87-42DC-97D1-74BF090C74F0}" destId="{3B9568A8-DB61-42C5-846B-E60B9D8EC85D}" srcOrd="0" destOrd="1" presId="urn:microsoft.com/office/officeart/2005/8/layout/list1"/>
    <dgm:cxn modelId="{FBA62EDC-2A24-496C-A3DE-B26CC398819D}" srcId="{4F5A90AF-91EA-453E-80CC-803C7C0C5BE8}" destId="{5EFE4954-B34B-47F8-AB40-ADB898D3EC6D}" srcOrd="3" destOrd="0" parTransId="{737F5A3B-DA51-45CC-A0FD-912967E22319}" sibTransId="{430FD3ED-2701-4D86-A1FA-614E2AB7EE84}"/>
    <dgm:cxn modelId="{A8FBECDD-949C-4266-ADE4-5CC6B816408E}" srcId="{4F5A90AF-91EA-453E-80CC-803C7C0C5BE8}" destId="{7A3752F3-AADB-437E-A6F9-90FF503FE937}" srcOrd="1" destOrd="0" parTransId="{C0A44BA2-92F6-4900-83C5-CBF12B77364D}" sibTransId="{F11E5E47-8E84-4EDC-BEC3-0D45D7661CBA}"/>
    <dgm:cxn modelId="{661B5DE3-FE8C-484B-90BD-AB02C616D75C}" type="presOf" srcId="{7A3752F3-AADB-437E-A6F9-90FF503FE937}" destId="{E9CE2C0E-2B56-4890-85F3-CD34305BD5FD}" srcOrd="0" destOrd="0" presId="urn:microsoft.com/office/officeart/2005/8/layout/list1"/>
    <dgm:cxn modelId="{ADB4A1E5-C42F-4435-98CA-F666699296D7}" srcId="{18949AB0-9847-4218-AD45-C6C1AC6EDA5C}" destId="{19E34D9B-55F2-4CE7-B915-90279CC75387}" srcOrd="0" destOrd="0" parTransId="{3947A97D-CDB0-4BE0-961A-BD08B9C28C0A}" sibTransId="{7B5068A2-C6A3-4C0E-9F51-E1AEBB7C0523}"/>
    <dgm:cxn modelId="{47C43DF7-8BB9-4EF8-BA92-A2785B242446}" type="presOf" srcId="{1CBBC737-7B20-40B9-8F10-782CBB7AB7C1}" destId="{00DFD42B-4A8A-4B5B-953B-95833F84388B}" srcOrd="1" destOrd="0" presId="urn:microsoft.com/office/officeart/2005/8/layout/list1"/>
    <dgm:cxn modelId="{2FA7C7F7-4613-4DB4-B65A-C91903D6E428}" type="presOf" srcId="{18949AB0-9847-4218-AD45-C6C1AC6EDA5C}" destId="{1F286C89-687B-426A-8A8D-29CBF0570A96}" srcOrd="1" destOrd="0" presId="urn:microsoft.com/office/officeart/2005/8/layout/list1"/>
    <dgm:cxn modelId="{BA9A78F8-D824-43A6-B372-502D695F9089}" type="presOf" srcId="{5EFE4954-B34B-47F8-AB40-ADB898D3EC6D}" destId="{98644174-1932-443B-8222-114D55CCBCA7}" srcOrd="0" destOrd="0" presId="urn:microsoft.com/office/officeart/2005/8/layout/list1"/>
    <dgm:cxn modelId="{8C85AF58-D46C-4894-84C2-DB88A1646B52}" type="presParOf" srcId="{8643395E-776C-4235-B06D-7695B1B921CB}" destId="{270EAF73-5379-4014-A423-27F1C3DE8CB0}" srcOrd="0" destOrd="0" presId="urn:microsoft.com/office/officeart/2005/8/layout/list1"/>
    <dgm:cxn modelId="{19859546-8C50-4005-A00C-439DE46662FE}" type="presParOf" srcId="{270EAF73-5379-4014-A423-27F1C3DE8CB0}" destId="{770C6495-0909-4D41-A45C-1EB56F44E6E4}" srcOrd="0" destOrd="0" presId="urn:microsoft.com/office/officeart/2005/8/layout/list1"/>
    <dgm:cxn modelId="{1E1E400D-1DB3-482A-8BED-EA0BA26A9B74}" type="presParOf" srcId="{270EAF73-5379-4014-A423-27F1C3DE8CB0}" destId="{12A5BD3E-AE75-4FAB-9C2A-0DB3D478B561}" srcOrd="1" destOrd="0" presId="urn:microsoft.com/office/officeart/2005/8/layout/list1"/>
    <dgm:cxn modelId="{77749446-1AA4-4517-904E-F9E3E21E72F4}" type="presParOf" srcId="{8643395E-776C-4235-B06D-7695B1B921CB}" destId="{D3DE4493-2E7B-4EAE-87E7-0DBDA51BFC3B}" srcOrd="1" destOrd="0" presId="urn:microsoft.com/office/officeart/2005/8/layout/list1"/>
    <dgm:cxn modelId="{4F4031E6-2608-4673-BB03-78B00CFF0232}" type="presParOf" srcId="{8643395E-776C-4235-B06D-7695B1B921CB}" destId="{B56EB4CC-9046-47E1-90AE-2A72BA6C1DE7}" srcOrd="2" destOrd="0" presId="urn:microsoft.com/office/officeart/2005/8/layout/list1"/>
    <dgm:cxn modelId="{FBEEB328-2715-459D-B0A5-F6E6E797B3E7}" type="presParOf" srcId="{8643395E-776C-4235-B06D-7695B1B921CB}" destId="{01F1C580-6DFE-45B2-B2E3-700894E825A6}" srcOrd="3" destOrd="0" presId="urn:microsoft.com/office/officeart/2005/8/layout/list1"/>
    <dgm:cxn modelId="{6EBBE5FE-246E-401B-81A7-0403ECDABFF0}" type="presParOf" srcId="{8643395E-776C-4235-B06D-7695B1B921CB}" destId="{D78C1C99-A2C7-4F5E-B478-3795D4156674}" srcOrd="4" destOrd="0" presId="urn:microsoft.com/office/officeart/2005/8/layout/list1"/>
    <dgm:cxn modelId="{CF471D8B-1356-4F0E-9D09-3B70E28AC045}" type="presParOf" srcId="{D78C1C99-A2C7-4F5E-B478-3795D4156674}" destId="{E9CE2C0E-2B56-4890-85F3-CD34305BD5FD}" srcOrd="0" destOrd="0" presId="urn:microsoft.com/office/officeart/2005/8/layout/list1"/>
    <dgm:cxn modelId="{6670B98C-8748-4E5F-8E8B-A21EDEE7DC2D}" type="presParOf" srcId="{D78C1C99-A2C7-4F5E-B478-3795D4156674}" destId="{DDA18876-ECF6-4181-9BD3-F0189E861B5B}" srcOrd="1" destOrd="0" presId="urn:microsoft.com/office/officeart/2005/8/layout/list1"/>
    <dgm:cxn modelId="{6FFA7B99-9110-492C-852E-CFD240716D50}" type="presParOf" srcId="{8643395E-776C-4235-B06D-7695B1B921CB}" destId="{5BD04013-77C7-418E-81FD-EDF9BFF678EA}" srcOrd="5" destOrd="0" presId="urn:microsoft.com/office/officeart/2005/8/layout/list1"/>
    <dgm:cxn modelId="{24C801D9-607A-435C-8C34-CAA1687E44A8}" type="presParOf" srcId="{8643395E-776C-4235-B06D-7695B1B921CB}" destId="{192B4705-3342-4648-AA05-A793C197A3A2}" srcOrd="6" destOrd="0" presId="urn:microsoft.com/office/officeart/2005/8/layout/list1"/>
    <dgm:cxn modelId="{3800B88C-ABBB-45B8-B67F-4575D8E3C93F}" type="presParOf" srcId="{8643395E-776C-4235-B06D-7695B1B921CB}" destId="{FB4B1860-C7E8-461F-982D-B715CF16AC13}" srcOrd="7" destOrd="0" presId="urn:microsoft.com/office/officeart/2005/8/layout/list1"/>
    <dgm:cxn modelId="{E016C801-6B29-4AD2-A282-F243BFCE5A46}" type="presParOf" srcId="{8643395E-776C-4235-B06D-7695B1B921CB}" destId="{482E74A1-3A5D-40E1-AB21-22474A990E1D}" srcOrd="8" destOrd="0" presId="urn:microsoft.com/office/officeart/2005/8/layout/list1"/>
    <dgm:cxn modelId="{691B6A44-D114-4C93-B2A7-1A9219128D22}" type="presParOf" srcId="{482E74A1-3A5D-40E1-AB21-22474A990E1D}" destId="{B752CD5A-29D7-4FB0-A341-28082923F15B}" srcOrd="0" destOrd="0" presId="urn:microsoft.com/office/officeart/2005/8/layout/list1"/>
    <dgm:cxn modelId="{84DF0AEC-E5C4-4FFF-A593-540F38109C1B}" type="presParOf" srcId="{482E74A1-3A5D-40E1-AB21-22474A990E1D}" destId="{00DFD42B-4A8A-4B5B-953B-95833F84388B}" srcOrd="1" destOrd="0" presId="urn:microsoft.com/office/officeart/2005/8/layout/list1"/>
    <dgm:cxn modelId="{86B2AB04-2A39-4267-BA96-762323A32EFD}" type="presParOf" srcId="{8643395E-776C-4235-B06D-7695B1B921CB}" destId="{8FDC21E1-9B94-4BD9-9BCD-2FFC5C971731}" srcOrd="9" destOrd="0" presId="urn:microsoft.com/office/officeart/2005/8/layout/list1"/>
    <dgm:cxn modelId="{8CCC9C25-5F21-4659-A1CF-60256D236925}" type="presParOf" srcId="{8643395E-776C-4235-B06D-7695B1B921CB}" destId="{E49B72FD-0A6F-45CA-88B5-485AEC7365B7}" srcOrd="10" destOrd="0" presId="urn:microsoft.com/office/officeart/2005/8/layout/list1"/>
    <dgm:cxn modelId="{0B352C52-6EF0-4F43-9A9F-ADF3151D20B2}" type="presParOf" srcId="{8643395E-776C-4235-B06D-7695B1B921CB}" destId="{72A70404-0B1C-4D17-A747-DF86E63952DA}" srcOrd="11" destOrd="0" presId="urn:microsoft.com/office/officeart/2005/8/layout/list1"/>
    <dgm:cxn modelId="{37080A92-ADC5-42DD-BC9E-4AA048F36DE8}" type="presParOf" srcId="{8643395E-776C-4235-B06D-7695B1B921CB}" destId="{C44437DD-5FD6-41D2-A1D2-7D233664ED1B}" srcOrd="12" destOrd="0" presId="urn:microsoft.com/office/officeart/2005/8/layout/list1"/>
    <dgm:cxn modelId="{0B34E0B3-1269-4F5B-A5F4-947C2AB3D16E}" type="presParOf" srcId="{C44437DD-5FD6-41D2-A1D2-7D233664ED1B}" destId="{98644174-1932-443B-8222-114D55CCBCA7}" srcOrd="0" destOrd="0" presId="urn:microsoft.com/office/officeart/2005/8/layout/list1"/>
    <dgm:cxn modelId="{8E113233-7B8F-4EBC-9024-0E31248EE5CD}" type="presParOf" srcId="{C44437DD-5FD6-41D2-A1D2-7D233664ED1B}" destId="{973D5AA4-B4AF-486D-AFA3-E5106E4B58A4}" srcOrd="1" destOrd="0" presId="urn:microsoft.com/office/officeart/2005/8/layout/list1"/>
    <dgm:cxn modelId="{0AD36753-4B30-4807-A736-C5F50421D9BA}" type="presParOf" srcId="{8643395E-776C-4235-B06D-7695B1B921CB}" destId="{E4B2C98E-C35F-41A0-BD1E-342358227D07}" srcOrd="13" destOrd="0" presId="urn:microsoft.com/office/officeart/2005/8/layout/list1"/>
    <dgm:cxn modelId="{113F9AA7-8B09-4B3C-83F9-227DAAF83C33}" type="presParOf" srcId="{8643395E-776C-4235-B06D-7695B1B921CB}" destId="{3B9568A8-DB61-42C5-846B-E60B9D8EC85D}" srcOrd="14" destOrd="0" presId="urn:microsoft.com/office/officeart/2005/8/layout/list1"/>
    <dgm:cxn modelId="{24F4805D-DAE5-4E1F-B409-8F87BE0A24BA}" type="presParOf" srcId="{8643395E-776C-4235-B06D-7695B1B921CB}" destId="{BB9D301F-0DDF-4921-9722-2AE5CD9CFA3C}" srcOrd="15" destOrd="0" presId="urn:microsoft.com/office/officeart/2005/8/layout/list1"/>
    <dgm:cxn modelId="{07B80191-8BDD-408E-B3B2-D6961B3DABDF}" type="presParOf" srcId="{8643395E-776C-4235-B06D-7695B1B921CB}" destId="{07D3E90E-382F-48D3-9DE6-896EC459E842}" srcOrd="16" destOrd="0" presId="urn:microsoft.com/office/officeart/2005/8/layout/list1"/>
    <dgm:cxn modelId="{B1A19667-EC67-4253-933C-EED54369C703}" type="presParOf" srcId="{07D3E90E-382F-48D3-9DE6-896EC459E842}" destId="{A60F218A-0BD1-4FA6-9789-9AA2874EE5F6}" srcOrd="0" destOrd="0" presId="urn:microsoft.com/office/officeart/2005/8/layout/list1"/>
    <dgm:cxn modelId="{B820626F-8DB2-4DBD-8330-8185727D202F}" type="presParOf" srcId="{07D3E90E-382F-48D3-9DE6-896EC459E842}" destId="{1F286C89-687B-426A-8A8D-29CBF0570A96}" srcOrd="1" destOrd="0" presId="urn:microsoft.com/office/officeart/2005/8/layout/list1"/>
    <dgm:cxn modelId="{6F7D5650-0D23-42A6-B511-8E1FE8372FB6}" type="presParOf" srcId="{8643395E-776C-4235-B06D-7695B1B921CB}" destId="{6169609D-1097-4B5B-B3FF-E2A22C811C18}" srcOrd="17" destOrd="0" presId="urn:microsoft.com/office/officeart/2005/8/layout/list1"/>
    <dgm:cxn modelId="{E67A0F8B-D14D-45F3-9A47-BA455562A772}" type="presParOf" srcId="{8643395E-776C-4235-B06D-7695B1B921CB}" destId="{BDE234AD-A92F-4C91-AE30-43D63256293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AFE77C-4068-46D2-AB5B-6D2812D1B967}" type="doc">
      <dgm:prSet loTypeId="urn:microsoft.com/office/officeart/2018/layout/CircleProcess" loCatId="simpleprocesssa" qsTypeId="urn:microsoft.com/office/officeart/2005/8/quickstyle/simple1" qsCatId="simple" csTypeId="urn:microsoft.com/office/officeart/2005/8/colors/colorful5" csCatId="colorful" phldr="1"/>
      <dgm:spPr/>
      <dgm:t>
        <a:bodyPr/>
        <a:lstStyle/>
        <a:p>
          <a:endParaRPr lang="en-US"/>
        </a:p>
      </dgm:t>
    </dgm:pt>
    <dgm:pt modelId="{0BB51BFC-7573-4615-852A-740D6E345EBB}">
      <dgm:prSet/>
      <dgm:spPr/>
      <dgm:t>
        <a:bodyPr/>
        <a:lstStyle/>
        <a:p>
          <a:r>
            <a:rPr lang="en-US" b="0" dirty="0"/>
            <a:t>Over</a:t>
          </a:r>
          <a:r>
            <a:rPr lang="en-US" b="1" dirty="0"/>
            <a:t> 57,000</a:t>
          </a:r>
          <a:r>
            <a:rPr lang="en-US" dirty="0"/>
            <a:t> unique participants</a:t>
          </a:r>
        </a:p>
      </dgm:t>
    </dgm:pt>
    <dgm:pt modelId="{5270C6B8-9D2F-4161-B4CC-64CD2AD26453}" type="parTrans" cxnId="{85FC92AE-D12A-4181-AD4C-DD034FF7390D}">
      <dgm:prSet/>
      <dgm:spPr/>
      <dgm:t>
        <a:bodyPr/>
        <a:lstStyle/>
        <a:p>
          <a:endParaRPr lang="en-US"/>
        </a:p>
      </dgm:t>
    </dgm:pt>
    <dgm:pt modelId="{5BC3DEB0-DED8-4DF6-8104-4359DF22EE67}" type="sibTrans" cxnId="{85FC92AE-D12A-4181-AD4C-DD034FF7390D}">
      <dgm:prSet/>
      <dgm:spPr/>
      <dgm:t>
        <a:bodyPr/>
        <a:lstStyle/>
        <a:p>
          <a:endParaRPr lang="en-US"/>
        </a:p>
      </dgm:t>
    </dgm:pt>
    <dgm:pt modelId="{B2E55212-854F-45BF-A46E-0EF53B7281A6}">
      <dgm:prSet/>
      <dgm:spPr/>
      <dgm:t>
        <a:bodyPr/>
        <a:lstStyle/>
        <a:p>
          <a:r>
            <a:rPr lang="en-US" dirty="0"/>
            <a:t>Over </a:t>
          </a:r>
          <a:r>
            <a:rPr lang="en-US" b="1" dirty="0"/>
            <a:t>9,500</a:t>
          </a:r>
          <a:r>
            <a:rPr lang="en-US" dirty="0"/>
            <a:t> events offered</a:t>
          </a:r>
        </a:p>
      </dgm:t>
    </dgm:pt>
    <dgm:pt modelId="{2E7628BE-46C5-4C67-A81E-C7DE646729E0}" type="parTrans" cxnId="{F9681C66-2A81-4113-9C55-7C865DD4C6BA}">
      <dgm:prSet/>
      <dgm:spPr/>
      <dgm:t>
        <a:bodyPr/>
        <a:lstStyle/>
        <a:p>
          <a:endParaRPr lang="en-US"/>
        </a:p>
      </dgm:t>
    </dgm:pt>
    <dgm:pt modelId="{F74685F6-B75F-444C-A225-DAB87215F901}" type="sibTrans" cxnId="{F9681C66-2A81-4113-9C55-7C865DD4C6BA}">
      <dgm:prSet/>
      <dgm:spPr/>
      <dgm:t>
        <a:bodyPr/>
        <a:lstStyle/>
        <a:p>
          <a:endParaRPr lang="en-US"/>
        </a:p>
      </dgm:t>
    </dgm:pt>
    <dgm:pt modelId="{22AF4AB9-A50B-48DC-8980-E57A92F6F43B}">
      <dgm:prSet/>
      <dgm:spPr/>
      <dgm:t>
        <a:bodyPr/>
        <a:lstStyle/>
        <a:p>
          <a:r>
            <a:rPr lang="en-US" b="1" dirty="0"/>
            <a:t>100</a:t>
          </a:r>
          <a:r>
            <a:rPr lang="en-US" dirty="0"/>
            <a:t> counties covered</a:t>
          </a:r>
        </a:p>
      </dgm:t>
    </dgm:pt>
    <dgm:pt modelId="{61BF472B-DC2F-4CF8-A8E0-9E2917C29060}" type="parTrans" cxnId="{C9ADFBF1-AFC4-4BB2-94E0-1D6A29F7BBBA}">
      <dgm:prSet/>
      <dgm:spPr/>
      <dgm:t>
        <a:bodyPr/>
        <a:lstStyle/>
        <a:p>
          <a:endParaRPr lang="en-US"/>
        </a:p>
      </dgm:t>
    </dgm:pt>
    <dgm:pt modelId="{BF029D7C-F84F-4801-94B7-2FC0B044A47B}" type="sibTrans" cxnId="{C9ADFBF1-AFC4-4BB2-94E0-1D6A29F7BBBA}">
      <dgm:prSet/>
      <dgm:spPr/>
      <dgm:t>
        <a:bodyPr/>
        <a:lstStyle/>
        <a:p>
          <a:endParaRPr lang="en-US"/>
        </a:p>
      </dgm:t>
    </dgm:pt>
    <dgm:pt modelId="{32302AB7-7452-4415-ADA7-392EA5D3483C}">
      <dgm:prSet/>
      <dgm:spPr/>
      <dgm:t>
        <a:bodyPr/>
        <a:lstStyle/>
        <a:p>
          <a:r>
            <a:rPr lang="en-US" b="1" dirty="0"/>
            <a:t>300,000</a:t>
          </a:r>
          <a:r>
            <a:rPr lang="en-US" dirty="0"/>
            <a:t> participants</a:t>
          </a:r>
        </a:p>
      </dgm:t>
    </dgm:pt>
    <dgm:pt modelId="{7A83D452-E235-4710-B514-FFCB7A3138DB}" type="parTrans" cxnId="{CA91B120-63B5-474E-80CA-596562FE5389}">
      <dgm:prSet/>
      <dgm:spPr/>
      <dgm:t>
        <a:bodyPr/>
        <a:lstStyle/>
        <a:p>
          <a:endParaRPr lang="en-US"/>
        </a:p>
      </dgm:t>
    </dgm:pt>
    <dgm:pt modelId="{BAFB0DCE-7420-4170-8B7F-C2FE90F59226}" type="sibTrans" cxnId="{CA91B120-63B5-474E-80CA-596562FE5389}">
      <dgm:prSet/>
      <dgm:spPr/>
      <dgm:t>
        <a:bodyPr/>
        <a:lstStyle/>
        <a:p>
          <a:endParaRPr lang="en-US"/>
        </a:p>
      </dgm:t>
    </dgm:pt>
    <dgm:pt modelId="{33C3D61D-6FC0-435E-94C0-2CB5CF98E39C}" type="pres">
      <dgm:prSet presAssocID="{71AFE77C-4068-46D2-AB5B-6D2812D1B967}" presName="Name0" presStyleCnt="0">
        <dgm:presLayoutVars>
          <dgm:chMax val="11"/>
          <dgm:chPref val="11"/>
          <dgm:dir/>
          <dgm:resizeHandles/>
        </dgm:presLayoutVars>
      </dgm:prSet>
      <dgm:spPr/>
    </dgm:pt>
    <dgm:pt modelId="{4AD655C8-08EB-4E59-8ED1-F8D2F9213D4A}" type="pres">
      <dgm:prSet presAssocID="{22AF4AB9-A50B-48DC-8980-E57A92F6F43B}" presName="Accent4" presStyleCnt="0"/>
      <dgm:spPr/>
    </dgm:pt>
    <dgm:pt modelId="{4638F0E8-4B32-4776-AAE8-6BE36DC01E21}" type="pres">
      <dgm:prSet presAssocID="{22AF4AB9-A50B-48DC-8980-E57A92F6F43B}" presName="Accent" presStyleLbl="node1" presStyleIdx="0" presStyleCnt="8"/>
      <dgm:spPr/>
    </dgm:pt>
    <dgm:pt modelId="{CB798300-0B1A-45E5-A9CA-18A16DF6EF29}" type="pres">
      <dgm:prSet presAssocID="{22AF4AB9-A50B-48DC-8980-E57A92F6F43B}" presName="ParentBackground4" presStyleCnt="0"/>
      <dgm:spPr/>
    </dgm:pt>
    <dgm:pt modelId="{117F94B8-3BEB-43F3-A7F6-F99597E69E07}" type="pres">
      <dgm:prSet presAssocID="{22AF4AB9-A50B-48DC-8980-E57A92F6F43B}" presName="ParentBackground" presStyleLbl="node1" presStyleIdx="1" presStyleCnt="8"/>
      <dgm:spPr/>
    </dgm:pt>
    <dgm:pt modelId="{E738D34B-A5EA-437A-9B30-701BD030CFF8}" type="pres">
      <dgm:prSet presAssocID="{22AF4AB9-A50B-48DC-8980-E57A92F6F43B}" presName="Parent4" presStyleLbl="fgAcc0" presStyleIdx="0" presStyleCnt="0">
        <dgm:presLayoutVars>
          <dgm:chMax val="1"/>
          <dgm:chPref val="1"/>
          <dgm:bulletEnabled val="1"/>
        </dgm:presLayoutVars>
      </dgm:prSet>
      <dgm:spPr/>
    </dgm:pt>
    <dgm:pt modelId="{547784C3-D4BF-4B14-960B-6F83442690A6}" type="pres">
      <dgm:prSet presAssocID="{B2E55212-854F-45BF-A46E-0EF53B7281A6}" presName="Accent3" presStyleCnt="0"/>
      <dgm:spPr/>
    </dgm:pt>
    <dgm:pt modelId="{1E0EA1DC-4DFA-4A2C-95EF-B42ABFCCEA44}" type="pres">
      <dgm:prSet presAssocID="{B2E55212-854F-45BF-A46E-0EF53B7281A6}" presName="Accent" presStyleLbl="node1" presStyleIdx="2" presStyleCnt="8"/>
      <dgm:spPr/>
    </dgm:pt>
    <dgm:pt modelId="{9151557E-A3FA-43C9-8EC3-40FB7AF2C517}" type="pres">
      <dgm:prSet presAssocID="{B2E55212-854F-45BF-A46E-0EF53B7281A6}" presName="ParentBackground3" presStyleCnt="0"/>
      <dgm:spPr/>
    </dgm:pt>
    <dgm:pt modelId="{977A6027-A988-4732-AAFC-3F48CFD74137}" type="pres">
      <dgm:prSet presAssocID="{B2E55212-854F-45BF-A46E-0EF53B7281A6}" presName="ParentBackground" presStyleLbl="node1" presStyleIdx="3" presStyleCnt="8"/>
      <dgm:spPr/>
    </dgm:pt>
    <dgm:pt modelId="{2362D9DE-4848-40A5-8319-A3AA3691078E}" type="pres">
      <dgm:prSet presAssocID="{B2E55212-854F-45BF-A46E-0EF53B7281A6}" presName="Parent3" presStyleLbl="fgAcc0" presStyleIdx="0" presStyleCnt="0">
        <dgm:presLayoutVars>
          <dgm:chMax val="1"/>
          <dgm:chPref val="1"/>
          <dgm:bulletEnabled val="1"/>
        </dgm:presLayoutVars>
      </dgm:prSet>
      <dgm:spPr/>
    </dgm:pt>
    <dgm:pt modelId="{F1A5726F-4E0F-4226-BD7E-F551263500EA}" type="pres">
      <dgm:prSet presAssocID="{0BB51BFC-7573-4615-852A-740D6E345EBB}" presName="Accent2" presStyleCnt="0"/>
      <dgm:spPr/>
    </dgm:pt>
    <dgm:pt modelId="{1AF006DB-35A4-4377-9E2F-33DDE498D3FE}" type="pres">
      <dgm:prSet presAssocID="{0BB51BFC-7573-4615-852A-740D6E345EBB}" presName="Accent" presStyleLbl="node1" presStyleIdx="4" presStyleCnt="8"/>
      <dgm:spPr/>
    </dgm:pt>
    <dgm:pt modelId="{C985ED0D-D429-4D40-B32C-5CCE9C2F39C7}" type="pres">
      <dgm:prSet presAssocID="{0BB51BFC-7573-4615-852A-740D6E345EBB}" presName="ParentBackground2" presStyleCnt="0"/>
      <dgm:spPr/>
    </dgm:pt>
    <dgm:pt modelId="{87E7AADF-7889-4EB2-84F2-9E62E616780B}" type="pres">
      <dgm:prSet presAssocID="{0BB51BFC-7573-4615-852A-740D6E345EBB}" presName="ParentBackground" presStyleLbl="node1" presStyleIdx="5" presStyleCnt="8"/>
      <dgm:spPr/>
    </dgm:pt>
    <dgm:pt modelId="{3C89F5A3-60FF-4BFC-8D7A-BC7C10DFFD5C}" type="pres">
      <dgm:prSet presAssocID="{0BB51BFC-7573-4615-852A-740D6E345EBB}" presName="Parent2" presStyleLbl="fgAcc0" presStyleIdx="0" presStyleCnt="0">
        <dgm:presLayoutVars>
          <dgm:chMax val="1"/>
          <dgm:chPref val="1"/>
          <dgm:bulletEnabled val="1"/>
        </dgm:presLayoutVars>
      </dgm:prSet>
      <dgm:spPr/>
    </dgm:pt>
    <dgm:pt modelId="{057770FA-F1A1-4620-B180-AC1F2235DBB6}" type="pres">
      <dgm:prSet presAssocID="{32302AB7-7452-4415-ADA7-392EA5D3483C}" presName="Accent1" presStyleCnt="0"/>
      <dgm:spPr/>
    </dgm:pt>
    <dgm:pt modelId="{FD68D7ED-DACF-4D75-B1F9-D1EDD8CDF00B}" type="pres">
      <dgm:prSet presAssocID="{32302AB7-7452-4415-ADA7-392EA5D3483C}" presName="Accent" presStyleLbl="node1" presStyleIdx="6" presStyleCnt="8"/>
      <dgm:spPr/>
    </dgm:pt>
    <dgm:pt modelId="{F24AE088-D046-462F-9113-6FCE107D01AF}" type="pres">
      <dgm:prSet presAssocID="{32302AB7-7452-4415-ADA7-392EA5D3483C}" presName="ParentBackground1" presStyleCnt="0"/>
      <dgm:spPr/>
    </dgm:pt>
    <dgm:pt modelId="{4C2B6BE6-C260-46C1-ACF3-B46B0B806858}" type="pres">
      <dgm:prSet presAssocID="{32302AB7-7452-4415-ADA7-392EA5D3483C}" presName="ParentBackground" presStyleLbl="node1" presStyleIdx="7" presStyleCnt="8"/>
      <dgm:spPr/>
    </dgm:pt>
    <dgm:pt modelId="{6EC8B4AF-7B68-474D-A919-2F9DCE197730}" type="pres">
      <dgm:prSet presAssocID="{32302AB7-7452-4415-ADA7-392EA5D3483C}" presName="Parent1" presStyleLbl="fgAcc0" presStyleIdx="0" presStyleCnt="0">
        <dgm:presLayoutVars>
          <dgm:chMax val="1"/>
          <dgm:chPref val="1"/>
          <dgm:bulletEnabled val="1"/>
        </dgm:presLayoutVars>
      </dgm:prSet>
      <dgm:spPr/>
    </dgm:pt>
  </dgm:ptLst>
  <dgm:cxnLst>
    <dgm:cxn modelId="{CA91B120-63B5-474E-80CA-596562FE5389}" srcId="{71AFE77C-4068-46D2-AB5B-6D2812D1B967}" destId="{32302AB7-7452-4415-ADA7-392EA5D3483C}" srcOrd="0" destOrd="0" parTransId="{7A83D452-E235-4710-B514-FFCB7A3138DB}" sibTransId="{BAFB0DCE-7420-4170-8B7F-C2FE90F59226}"/>
    <dgm:cxn modelId="{AAAC395F-A023-44F5-A1E6-87DA14131349}" type="presOf" srcId="{32302AB7-7452-4415-ADA7-392EA5D3483C}" destId="{6EC8B4AF-7B68-474D-A919-2F9DCE197730}" srcOrd="1" destOrd="0" presId="urn:microsoft.com/office/officeart/2018/layout/CircleProcess"/>
    <dgm:cxn modelId="{F9681C66-2A81-4113-9C55-7C865DD4C6BA}" srcId="{71AFE77C-4068-46D2-AB5B-6D2812D1B967}" destId="{B2E55212-854F-45BF-A46E-0EF53B7281A6}" srcOrd="2" destOrd="0" parTransId="{2E7628BE-46C5-4C67-A81E-C7DE646729E0}" sibTransId="{F74685F6-B75F-444C-A225-DAB87215F901}"/>
    <dgm:cxn modelId="{A7D26481-AEFE-4674-A46C-E32463BC426F}" type="presOf" srcId="{71AFE77C-4068-46D2-AB5B-6D2812D1B967}" destId="{33C3D61D-6FC0-435E-94C0-2CB5CF98E39C}" srcOrd="0" destOrd="0" presId="urn:microsoft.com/office/officeart/2018/layout/CircleProcess"/>
    <dgm:cxn modelId="{AB602984-4173-4F67-8E87-57E17D978815}" type="presOf" srcId="{0BB51BFC-7573-4615-852A-740D6E345EBB}" destId="{3C89F5A3-60FF-4BFC-8D7A-BC7C10DFFD5C}" srcOrd="1" destOrd="0" presId="urn:microsoft.com/office/officeart/2018/layout/CircleProcess"/>
    <dgm:cxn modelId="{1CEAC8AD-98DA-4786-A5CC-E7158145D5D1}" type="presOf" srcId="{0BB51BFC-7573-4615-852A-740D6E345EBB}" destId="{87E7AADF-7889-4EB2-84F2-9E62E616780B}" srcOrd="0" destOrd="0" presId="urn:microsoft.com/office/officeart/2018/layout/CircleProcess"/>
    <dgm:cxn modelId="{85FC92AE-D12A-4181-AD4C-DD034FF7390D}" srcId="{71AFE77C-4068-46D2-AB5B-6D2812D1B967}" destId="{0BB51BFC-7573-4615-852A-740D6E345EBB}" srcOrd="1" destOrd="0" parTransId="{5270C6B8-9D2F-4161-B4CC-64CD2AD26453}" sibTransId="{5BC3DEB0-DED8-4DF6-8104-4359DF22EE67}"/>
    <dgm:cxn modelId="{4DB19BBB-B592-468B-AF4D-B3CAB0F2CBDA}" type="presOf" srcId="{22AF4AB9-A50B-48DC-8980-E57A92F6F43B}" destId="{E738D34B-A5EA-437A-9B30-701BD030CFF8}" srcOrd="1" destOrd="0" presId="urn:microsoft.com/office/officeart/2018/layout/CircleProcess"/>
    <dgm:cxn modelId="{7B4FD6C8-FCFE-44ED-906C-5EAFF61C9835}" type="presOf" srcId="{22AF4AB9-A50B-48DC-8980-E57A92F6F43B}" destId="{117F94B8-3BEB-43F3-A7F6-F99597E69E07}" srcOrd="0" destOrd="0" presId="urn:microsoft.com/office/officeart/2018/layout/CircleProcess"/>
    <dgm:cxn modelId="{68B28ACA-4638-4674-8D63-0722065DC5F3}" type="presOf" srcId="{B2E55212-854F-45BF-A46E-0EF53B7281A6}" destId="{977A6027-A988-4732-AAFC-3F48CFD74137}" srcOrd="0" destOrd="0" presId="urn:microsoft.com/office/officeart/2018/layout/CircleProcess"/>
    <dgm:cxn modelId="{AFBA32EC-7C15-4911-A449-F7B4D7BFB3B0}" type="presOf" srcId="{B2E55212-854F-45BF-A46E-0EF53B7281A6}" destId="{2362D9DE-4848-40A5-8319-A3AA3691078E}" srcOrd="1" destOrd="0" presId="urn:microsoft.com/office/officeart/2018/layout/CircleProcess"/>
    <dgm:cxn modelId="{380259EC-456E-4BEF-82A7-80160EA41E8C}" type="presOf" srcId="{32302AB7-7452-4415-ADA7-392EA5D3483C}" destId="{4C2B6BE6-C260-46C1-ACF3-B46B0B806858}" srcOrd="0" destOrd="0" presId="urn:microsoft.com/office/officeart/2018/layout/CircleProcess"/>
    <dgm:cxn modelId="{C9ADFBF1-AFC4-4BB2-94E0-1D6A29F7BBBA}" srcId="{71AFE77C-4068-46D2-AB5B-6D2812D1B967}" destId="{22AF4AB9-A50B-48DC-8980-E57A92F6F43B}" srcOrd="3" destOrd="0" parTransId="{61BF472B-DC2F-4CF8-A8E0-9E2917C29060}" sibTransId="{BF029D7C-F84F-4801-94B7-2FC0B044A47B}"/>
    <dgm:cxn modelId="{117D0EA2-4C5F-4E81-A3F8-630897E62614}" type="presParOf" srcId="{33C3D61D-6FC0-435E-94C0-2CB5CF98E39C}" destId="{4AD655C8-08EB-4E59-8ED1-F8D2F9213D4A}" srcOrd="0" destOrd="0" presId="urn:microsoft.com/office/officeart/2018/layout/CircleProcess"/>
    <dgm:cxn modelId="{B06CF40E-A6C5-4126-A068-DB7BE7C7872B}" type="presParOf" srcId="{4AD655C8-08EB-4E59-8ED1-F8D2F9213D4A}" destId="{4638F0E8-4B32-4776-AAE8-6BE36DC01E21}" srcOrd="0" destOrd="0" presId="urn:microsoft.com/office/officeart/2018/layout/CircleProcess"/>
    <dgm:cxn modelId="{4FB1BBA9-CB2D-4B3B-8C9B-55F94D83F9C4}" type="presParOf" srcId="{33C3D61D-6FC0-435E-94C0-2CB5CF98E39C}" destId="{CB798300-0B1A-45E5-A9CA-18A16DF6EF29}" srcOrd="1" destOrd="0" presId="urn:microsoft.com/office/officeart/2018/layout/CircleProcess"/>
    <dgm:cxn modelId="{CF73C49D-FDC0-41D9-B85E-CE4CC008ECB0}" type="presParOf" srcId="{CB798300-0B1A-45E5-A9CA-18A16DF6EF29}" destId="{117F94B8-3BEB-43F3-A7F6-F99597E69E07}" srcOrd="0" destOrd="0" presId="urn:microsoft.com/office/officeart/2018/layout/CircleProcess"/>
    <dgm:cxn modelId="{E6FF15E8-3E71-499E-B2FF-C7DE5BA3EBF9}" type="presParOf" srcId="{33C3D61D-6FC0-435E-94C0-2CB5CF98E39C}" destId="{E738D34B-A5EA-437A-9B30-701BD030CFF8}" srcOrd="2" destOrd="0" presId="urn:microsoft.com/office/officeart/2018/layout/CircleProcess"/>
    <dgm:cxn modelId="{15E1EA33-E2DF-4602-8ACA-BB627AA00A1C}" type="presParOf" srcId="{33C3D61D-6FC0-435E-94C0-2CB5CF98E39C}" destId="{547784C3-D4BF-4B14-960B-6F83442690A6}" srcOrd="3" destOrd="0" presId="urn:microsoft.com/office/officeart/2018/layout/CircleProcess"/>
    <dgm:cxn modelId="{36481ABE-CAA3-49A5-BC47-D7EF846A04F6}" type="presParOf" srcId="{547784C3-D4BF-4B14-960B-6F83442690A6}" destId="{1E0EA1DC-4DFA-4A2C-95EF-B42ABFCCEA44}" srcOrd="0" destOrd="0" presId="urn:microsoft.com/office/officeart/2018/layout/CircleProcess"/>
    <dgm:cxn modelId="{FF0535C5-87F0-4B17-B2CD-F911DDF79D5C}" type="presParOf" srcId="{33C3D61D-6FC0-435E-94C0-2CB5CF98E39C}" destId="{9151557E-A3FA-43C9-8EC3-40FB7AF2C517}" srcOrd="4" destOrd="0" presId="urn:microsoft.com/office/officeart/2018/layout/CircleProcess"/>
    <dgm:cxn modelId="{C12C8B40-3E15-4519-8F41-220FD4A0AF79}" type="presParOf" srcId="{9151557E-A3FA-43C9-8EC3-40FB7AF2C517}" destId="{977A6027-A988-4732-AAFC-3F48CFD74137}" srcOrd="0" destOrd="0" presId="urn:microsoft.com/office/officeart/2018/layout/CircleProcess"/>
    <dgm:cxn modelId="{2491B25E-FA1C-432D-AD87-977AC415A381}" type="presParOf" srcId="{33C3D61D-6FC0-435E-94C0-2CB5CF98E39C}" destId="{2362D9DE-4848-40A5-8319-A3AA3691078E}" srcOrd="5" destOrd="0" presId="urn:microsoft.com/office/officeart/2018/layout/CircleProcess"/>
    <dgm:cxn modelId="{2709A2B3-EC7F-467D-961C-38E3638CC1D4}" type="presParOf" srcId="{33C3D61D-6FC0-435E-94C0-2CB5CF98E39C}" destId="{F1A5726F-4E0F-4226-BD7E-F551263500EA}" srcOrd="6" destOrd="0" presId="urn:microsoft.com/office/officeart/2018/layout/CircleProcess"/>
    <dgm:cxn modelId="{30472481-69A9-4F0F-B8FB-9EBD0CF04BF0}" type="presParOf" srcId="{F1A5726F-4E0F-4226-BD7E-F551263500EA}" destId="{1AF006DB-35A4-4377-9E2F-33DDE498D3FE}" srcOrd="0" destOrd="0" presId="urn:microsoft.com/office/officeart/2018/layout/CircleProcess"/>
    <dgm:cxn modelId="{14A4235C-DFD1-4B78-A5D9-C89C6EEE4850}" type="presParOf" srcId="{33C3D61D-6FC0-435E-94C0-2CB5CF98E39C}" destId="{C985ED0D-D429-4D40-B32C-5CCE9C2F39C7}" srcOrd="7" destOrd="0" presId="urn:microsoft.com/office/officeart/2018/layout/CircleProcess"/>
    <dgm:cxn modelId="{A009BE3C-01DC-4E68-9138-85A9F2032694}" type="presParOf" srcId="{C985ED0D-D429-4D40-B32C-5CCE9C2F39C7}" destId="{87E7AADF-7889-4EB2-84F2-9E62E616780B}" srcOrd="0" destOrd="0" presId="urn:microsoft.com/office/officeart/2018/layout/CircleProcess"/>
    <dgm:cxn modelId="{34C2FC3D-2C0F-4A3C-BEC1-43F2E765ACEA}" type="presParOf" srcId="{33C3D61D-6FC0-435E-94C0-2CB5CF98E39C}" destId="{3C89F5A3-60FF-4BFC-8D7A-BC7C10DFFD5C}" srcOrd="8" destOrd="0" presId="urn:microsoft.com/office/officeart/2018/layout/CircleProcess"/>
    <dgm:cxn modelId="{09CCBC6E-DB7F-4BEA-8084-4442FE71212B}" type="presParOf" srcId="{33C3D61D-6FC0-435E-94C0-2CB5CF98E39C}" destId="{057770FA-F1A1-4620-B180-AC1F2235DBB6}" srcOrd="9" destOrd="0" presId="urn:microsoft.com/office/officeart/2018/layout/CircleProcess"/>
    <dgm:cxn modelId="{61A9D20D-29C7-4651-A194-D574DE2FE46A}" type="presParOf" srcId="{057770FA-F1A1-4620-B180-AC1F2235DBB6}" destId="{FD68D7ED-DACF-4D75-B1F9-D1EDD8CDF00B}" srcOrd="0" destOrd="0" presId="urn:microsoft.com/office/officeart/2018/layout/CircleProcess"/>
    <dgm:cxn modelId="{EDD41852-68FB-4B03-9AA3-96821DE0A4DC}" type="presParOf" srcId="{33C3D61D-6FC0-435E-94C0-2CB5CF98E39C}" destId="{F24AE088-D046-462F-9113-6FCE107D01AF}" srcOrd="10" destOrd="0" presId="urn:microsoft.com/office/officeart/2018/layout/CircleProcess"/>
    <dgm:cxn modelId="{3E2E55D5-3634-4A0B-B7B1-21FED4D03A2A}" type="presParOf" srcId="{F24AE088-D046-462F-9113-6FCE107D01AF}" destId="{4C2B6BE6-C260-46C1-ACF3-B46B0B806858}" srcOrd="0" destOrd="0" presId="urn:microsoft.com/office/officeart/2018/layout/CircleProcess"/>
    <dgm:cxn modelId="{0A698AC1-111B-487A-B809-5AB40F197DA0}" type="presParOf" srcId="{33C3D61D-6FC0-435E-94C0-2CB5CF98E39C}" destId="{6EC8B4AF-7B68-474D-A919-2F9DCE197730}" srcOrd="11" destOrd="0" presId="urn:microsoft.com/office/officeart/2018/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69944B-3DC1-4FC7-AADC-2A7E60897ADA}"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C321A8F-BACE-402A-A653-FF4EAD7A64E2}">
      <dgm:prSet phldrT="[Text]"/>
      <dgm:spPr/>
      <dgm:t>
        <a:bodyPr/>
        <a:lstStyle/>
        <a:p>
          <a:r>
            <a:rPr lang="en-US" dirty="0"/>
            <a:t>Discipline Chairs</a:t>
          </a:r>
        </a:p>
      </dgm:t>
    </dgm:pt>
    <dgm:pt modelId="{4DD89971-53C9-42BD-8F15-1CE6E4EC9B45}" type="parTrans" cxnId="{FF3FFAB9-331A-4009-982B-EF0E03B66B9B}">
      <dgm:prSet/>
      <dgm:spPr/>
      <dgm:t>
        <a:bodyPr/>
        <a:lstStyle/>
        <a:p>
          <a:endParaRPr lang="en-US"/>
        </a:p>
      </dgm:t>
    </dgm:pt>
    <dgm:pt modelId="{F72D34C2-901E-4E06-B8F6-4A8FE5C79CEB}" type="sibTrans" cxnId="{FF3FFAB9-331A-4009-982B-EF0E03B66B9B}">
      <dgm:prSet/>
      <dgm:spPr/>
      <dgm:t>
        <a:bodyPr/>
        <a:lstStyle/>
        <a:p>
          <a:endParaRPr lang="en-US"/>
        </a:p>
      </dgm:t>
    </dgm:pt>
    <dgm:pt modelId="{512D16A6-1B9E-42E6-BBE2-B96801E01319}">
      <dgm:prSet phldrT="[Text]"/>
      <dgm:spPr/>
      <dgm:t>
        <a:bodyPr/>
        <a:lstStyle/>
        <a:p>
          <a:r>
            <a:rPr lang="en-US" dirty="0"/>
            <a:t>Allied Health Chair</a:t>
          </a:r>
        </a:p>
      </dgm:t>
    </dgm:pt>
    <dgm:pt modelId="{589E1379-6CD6-4DB3-8296-EC9A3C1323FC}" type="parTrans" cxnId="{B5ACDDB3-65CF-4F0C-BFBF-389ADF7426AE}">
      <dgm:prSet/>
      <dgm:spPr/>
      <dgm:t>
        <a:bodyPr/>
        <a:lstStyle/>
        <a:p>
          <a:endParaRPr lang="en-US"/>
        </a:p>
      </dgm:t>
    </dgm:pt>
    <dgm:pt modelId="{BC3185FA-2260-44B7-B60B-E4E5A70792A9}" type="sibTrans" cxnId="{B5ACDDB3-65CF-4F0C-BFBF-389ADF7426AE}">
      <dgm:prSet/>
      <dgm:spPr/>
      <dgm:t>
        <a:bodyPr/>
        <a:lstStyle/>
        <a:p>
          <a:endParaRPr lang="en-US"/>
        </a:p>
      </dgm:t>
    </dgm:pt>
    <dgm:pt modelId="{73F38DFF-7F6B-4956-BD9E-6F9AD7F9F063}">
      <dgm:prSet phldrT="[Text]"/>
      <dgm:spPr/>
      <dgm:t>
        <a:bodyPr/>
        <a:lstStyle/>
        <a:p>
          <a:r>
            <a:rPr lang="en-US" dirty="0"/>
            <a:t>Behavioral Health Chair</a:t>
          </a:r>
        </a:p>
      </dgm:t>
    </dgm:pt>
    <dgm:pt modelId="{A4987C24-5106-4FDF-AAC5-0364AD8AED41}" type="parTrans" cxnId="{C76ACFCB-C3B3-409F-8426-FEF8E7F7E858}">
      <dgm:prSet/>
      <dgm:spPr/>
      <dgm:t>
        <a:bodyPr/>
        <a:lstStyle/>
        <a:p>
          <a:endParaRPr lang="en-US"/>
        </a:p>
      </dgm:t>
    </dgm:pt>
    <dgm:pt modelId="{22428939-EE18-48EF-8E05-DBD541F0D492}" type="sibTrans" cxnId="{C76ACFCB-C3B3-409F-8426-FEF8E7F7E858}">
      <dgm:prSet/>
      <dgm:spPr/>
      <dgm:t>
        <a:bodyPr/>
        <a:lstStyle/>
        <a:p>
          <a:endParaRPr lang="en-US"/>
        </a:p>
      </dgm:t>
    </dgm:pt>
    <dgm:pt modelId="{867D4FB0-B32A-4675-9D0F-42FFC279CCBB}">
      <dgm:prSet phldrT="[Text]"/>
      <dgm:spPr/>
      <dgm:t>
        <a:bodyPr/>
        <a:lstStyle/>
        <a:p>
          <a:r>
            <a:rPr lang="en-US" dirty="0"/>
            <a:t>Pharmacy Chair</a:t>
          </a:r>
        </a:p>
      </dgm:t>
    </dgm:pt>
    <dgm:pt modelId="{B7C75B2F-2D24-4296-9A3E-1D7A69B84CFD}" type="parTrans" cxnId="{6688E6DA-1521-4152-9C4C-10A96CEA8B3C}">
      <dgm:prSet/>
      <dgm:spPr/>
      <dgm:t>
        <a:bodyPr/>
        <a:lstStyle/>
        <a:p>
          <a:endParaRPr lang="en-US"/>
        </a:p>
      </dgm:t>
    </dgm:pt>
    <dgm:pt modelId="{F978B1D3-8A22-4A03-B0C5-A4C0679C9056}" type="sibTrans" cxnId="{6688E6DA-1521-4152-9C4C-10A96CEA8B3C}">
      <dgm:prSet/>
      <dgm:spPr/>
      <dgm:t>
        <a:bodyPr/>
        <a:lstStyle/>
        <a:p>
          <a:endParaRPr lang="en-US"/>
        </a:p>
      </dgm:t>
    </dgm:pt>
    <dgm:pt modelId="{FE88F480-4550-4443-9C8A-CC53EE99AC7C}">
      <dgm:prSet phldrT="[Text]"/>
      <dgm:spPr/>
      <dgm:t>
        <a:bodyPr/>
        <a:lstStyle/>
        <a:p>
          <a:r>
            <a:rPr lang="en-US" dirty="0"/>
            <a:t>Public Health Chairs</a:t>
          </a:r>
        </a:p>
      </dgm:t>
    </dgm:pt>
    <dgm:pt modelId="{9F834B61-1F46-45D1-89B9-B2431C3BDDA9}" type="parTrans" cxnId="{54B0824E-C337-4EAE-B30A-471DAD077BD0}">
      <dgm:prSet/>
      <dgm:spPr/>
      <dgm:t>
        <a:bodyPr/>
        <a:lstStyle/>
        <a:p>
          <a:endParaRPr lang="en-US"/>
        </a:p>
      </dgm:t>
    </dgm:pt>
    <dgm:pt modelId="{1A334514-DB07-4032-AA78-3456AF2AE72D}" type="sibTrans" cxnId="{54B0824E-C337-4EAE-B30A-471DAD077BD0}">
      <dgm:prSet/>
      <dgm:spPr/>
      <dgm:t>
        <a:bodyPr/>
        <a:lstStyle/>
        <a:p>
          <a:endParaRPr lang="en-US"/>
        </a:p>
      </dgm:t>
    </dgm:pt>
    <dgm:pt modelId="{CDA3C346-E548-4963-82C5-D0C07C6D1122}">
      <dgm:prSet/>
      <dgm:spPr/>
      <dgm:t>
        <a:bodyPr/>
        <a:lstStyle/>
        <a:p>
          <a:r>
            <a:rPr lang="en-US" dirty="0"/>
            <a:t>CME Chair</a:t>
          </a:r>
        </a:p>
      </dgm:t>
    </dgm:pt>
    <dgm:pt modelId="{659BD354-D545-4E62-812D-AFBE2CB64BB7}" type="parTrans" cxnId="{9D68FFBC-FE01-47D3-858E-EDD1268270A1}">
      <dgm:prSet/>
      <dgm:spPr/>
      <dgm:t>
        <a:bodyPr/>
        <a:lstStyle/>
        <a:p>
          <a:endParaRPr lang="en-US"/>
        </a:p>
      </dgm:t>
    </dgm:pt>
    <dgm:pt modelId="{601D0929-6C15-4D13-84B2-8AE4616784D4}" type="sibTrans" cxnId="{9D68FFBC-FE01-47D3-858E-EDD1268270A1}">
      <dgm:prSet/>
      <dgm:spPr/>
      <dgm:t>
        <a:bodyPr/>
        <a:lstStyle/>
        <a:p>
          <a:endParaRPr lang="en-US"/>
        </a:p>
      </dgm:t>
    </dgm:pt>
    <dgm:pt modelId="{79F08F70-68F5-479B-9E57-C0229AC960AF}">
      <dgm:prSet/>
      <dgm:spPr/>
      <dgm:t>
        <a:bodyPr/>
        <a:lstStyle/>
        <a:p>
          <a:r>
            <a:rPr lang="en-US" dirty="0"/>
            <a:t>Nursing Chair</a:t>
          </a:r>
        </a:p>
      </dgm:t>
    </dgm:pt>
    <dgm:pt modelId="{E41B2BA1-B936-4220-BEE7-0A0C2A7B76A2}" type="parTrans" cxnId="{8BDFE563-9EA2-4889-8ECB-F6D164595A8D}">
      <dgm:prSet/>
      <dgm:spPr/>
      <dgm:t>
        <a:bodyPr/>
        <a:lstStyle/>
        <a:p>
          <a:endParaRPr lang="en-US"/>
        </a:p>
      </dgm:t>
    </dgm:pt>
    <dgm:pt modelId="{955055B6-55CD-4D4B-824D-C61AC8D4A845}" type="sibTrans" cxnId="{8BDFE563-9EA2-4889-8ECB-F6D164595A8D}">
      <dgm:prSet/>
      <dgm:spPr/>
      <dgm:t>
        <a:bodyPr/>
        <a:lstStyle/>
        <a:p>
          <a:endParaRPr lang="en-US"/>
        </a:p>
      </dgm:t>
    </dgm:pt>
    <dgm:pt modelId="{3495A0DB-5BC7-469F-91F6-0C4FEE1EDC83}">
      <dgm:prSet/>
      <dgm:spPr/>
      <dgm:t>
        <a:bodyPr/>
        <a:lstStyle/>
        <a:p>
          <a:r>
            <a:rPr lang="en-US" dirty="0"/>
            <a:t>Oral Health Chair</a:t>
          </a:r>
        </a:p>
      </dgm:t>
    </dgm:pt>
    <dgm:pt modelId="{886C8729-851B-45A4-BB69-E8281544F9B3}" type="parTrans" cxnId="{8D5A03C1-2FDD-448D-928E-3F11FBED6EA8}">
      <dgm:prSet/>
      <dgm:spPr/>
      <dgm:t>
        <a:bodyPr/>
        <a:lstStyle/>
        <a:p>
          <a:endParaRPr lang="en-US"/>
        </a:p>
      </dgm:t>
    </dgm:pt>
    <dgm:pt modelId="{7A636515-5207-4C29-B294-73ABD6ACB94C}" type="sibTrans" cxnId="{8D5A03C1-2FDD-448D-928E-3F11FBED6EA8}">
      <dgm:prSet/>
      <dgm:spPr/>
      <dgm:t>
        <a:bodyPr/>
        <a:lstStyle/>
        <a:p>
          <a:endParaRPr lang="en-US"/>
        </a:p>
      </dgm:t>
    </dgm:pt>
    <dgm:pt modelId="{23CE8F7A-4AF3-444C-8C9C-3E525E234CE4}" type="pres">
      <dgm:prSet presAssocID="{4769944B-3DC1-4FC7-AADC-2A7E60897ADA}" presName="composite" presStyleCnt="0">
        <dgm:presLayoutVars>
          <dgm:chMax val="1"/>
          <dgm:dir/>
          <dgm:resizeHandles val="exact"/>
        </dgm:presLayoutVars>
      </dgm:prSet>
      <dgm:spPr/>
    </dgm:pt>
    <dgm:pt modelId="{EDE8FDA1-379F-49ED-8238-A84E89A595C8}" type="pres">
      <dgm:prSet presAssocID="{4769944B-3DC1-4FC7-AADC-2A7E60897ADA}" presName="radial" presStyleCnt="0">
        <dgm:presLayoutVars>
          <dgm:animLvl val="ctr"/>
        </dgm:presLayoutVars>
      </dgm:prSet>
      <dgm:spPr/>
    </dgm:pt>
    <dgm:pt modelId="{6CB76706-EF27-40E8-AF2E-AB90B3C6EF7B}" type="pres">
      <dgm:prSet presAssocID="{3C321A8F-BACE-402A-A653-FF4EAD7A64E2}" presName="centerShape" presStyleLbl="vennNode1" presStyleIdx="0" presStyleCnt="8"/>
      <dgm:spPr/>
    </dgm:pt>
    <dgm:pt modelId="{F21D9A6E-30FE-41C5-88D8-CF28B03FEE5F}" type="pres">
      <dgm:prSet presAssocID="{512D16A6-1B9E-42E6-BBE2-B96801E01319}" presName="node" presStyleLbl="vennNode1" presStyleIdx="1" presStyleCnt="8">
        <dgm:presLayoutVars>
          <dgm:bulletEnabled val="1"/>
        </dgm:presLayoutVars>
      </dgm:prSet>
      <dgm:spPr/>
    </dgm:pt>
    <dgm:pt modelId="{13206092-4886-4E3C-A803-97CD5B433397}" type="pres">
      <dgm:prSet presAssocID="{73F38DFF-7F6B-4956-BD9E-6F9AD7F9F063}" presName="node" presStyleLbl="vennNode1" presStyleIdx="2" presStyleCnt="8">
        <dgm:presLayoutVars>
          <dgm:bulletEnabled val="1"/>
        </dgm:presLayoutVars>
      </dgm:prSet>
      <dgm:spPr/>
    </dgm:pt>
    <dgm:pt modelId="{AA0F0120-4C67-484C-A408-D3799FED0280}" type="pres">
      <dgm:prSet presAssocID="{CDA3C346-E548-4963-82C5-D0C07C6D1122}" presName="node" presStyleLbl="vennNode1" presStyleIdx="3" presStyleCnt="8">
        <dgm:presLayoutVars>
          <dgm:bulletEnabled val="1"/>
        </dgm:presLayoutVars>
      </dgm:prSet>
      <dgm:spPr/>
    </dgm:pt>
    <dgm:pt modelId="{FB8D426A-80A3-4ABE-AF4B-98E879783B2A}" type="pres">
      <dgm:prSet presAssocID="{79F08F70-68F5-479B-9E57-C0229AC960AF}" presName="node" presStyleLbl="vennNode1" presStyleIdx="4" presStyleCnt="8">
        <dgm:presLayoutVars>
          <dgm:bulletEnabled val="1"/>
        </dgm:presLayoutVars>
      </dgm:prSet>
      <dgm:spPr/>
    </dgm:pt>
    <dgm:pt modelId="{8F5CD451-1068-4DFB-8D55-612E42A0AAD2}" type="pres">
      <dgm:prSet presAssocID="{3495A0DB-5BC7-469F-91F6-0C4FEE1EDC83}" presName="node" presStyleLbl="vennNode1" presStyleIdx="5" presStyleCnt="8">
        <dgm:presLayoutVars>
          <dgm:bulletEnabled val="1"/>
        </dgm:presLayoutVars>
      </dgm:prSet>
      <dgm:spPr/>
    </dgm:pt>
    <dgm:pt modelId="{2DF4EDDB-B1E1-4363-8112-DDF6E9DA9510}" type="pres">
      <dgm:prSet presAssocID="{867D4FB0-B32A-4675-9D0F-42FFC279CCBB}" presName="node" presStyleLbl="vennNode1" presStyleIdx="6" presStyleCnt="8">
        <dgm:presLayoutVars>
          <dgm:bulletEnabled val="1"/>
        </dgm:presLayoutVars>
      </dgm:prSet>
      <dgm:spPr/>
    </dgm:pt>
    <dgm:pt modelId="{A82A1EDB-EA5B-48BF-9BE4-A3CAA50100A1}" type="pres">
      <dgm:prSet presAssocID="{FE88F480-4550-4443-9C8A-CC53EE99AC7C}" presName="node" presStyleLbl="vennNode1" presStyleIdx="7" presStyleCnt="8">
        <dgm:presLayoutVars>
          <dgm:bulletEnabled val="1"/>
        </dgm:presLayoutVars>
      </dgm:prSet>
      <dgm:spPr/>
    </dgm:pt>
  </dgm:ptLst>
  <dgm:cxnLst>
    <dgm:cxn modelId="{AB00290A-F16F-4697-A14A-8876A2156C52}" type="presOf" srcId="{512D16A6-1B9E-42E6-BBE2-B96801E01319}" destId="{F21D9A6E-30FE-41C5-88D8-CF28B03FEE5F}" srcOrd="0" destOrd="0" presId="urn:microsoft.com/office/officeart/2005/8/layout/radial3"/>
    <dgm:cxn modelId="{F3CD0013-EDEA-4E2C-9D48-4991FC1D742F}" type="presOf" srcId="{CDA3C346-E548-4963-82C5-D0C07C6D1122}" destId="{AA0F0120-4C67-484C-A408-D3799FED0280}" srcOrd="0" destOrd="0" presId="urn:microsoft.com/office/officeart/2005/8/layout/radial3"/>
    <dgm:cxn modelId="{8BDFE563-9EA2-4889-8ECB-F6D164595A8D}" srcId="{3C321A8F-BACE-402A-A653-FF4EAD7A64E2}" destId="{79F08F70-68F5-479B-9E57-C0229AC960AF}" srcOrd="3" destOrd="0" parTransId="{E41B2BA1-B936-4220-BEE7-0A0C2A7B76A2}" sibTransId="{955055B6-55CD-4D4B-824D-C61AC8D4A845}"/>
    <dgm:cxn modelId="{360EA368-F6F9-4273-94B5-8BAB5E0D7ACB}" type="presOf" srcId="{FE88F480-4550-4443-9C8A-CC53EE99AC7C}" destId="{A82A1EDB-EA5B-48BF-9BE4-A3CAA50100A1}" srcOrd="0" destOrd="0" presId="urn:microsoft.com/office/officeart/2005/8/layout/radial3"/>
    <dgm:cxn modelId="{54B0824E-C337-4EAE-B30A-471DAD077BD0}" srcId="{3C321A8F-BACE-402A-A653-FF4EAD7A64E2}" destId="{FE88F480-4550-4443-9C8A-CC53EE99AC7C}" srcOrd="6" destOrd="0" parTransId="{9F834B61-1F46-45D1-89B9-B2431C3BDDA9}" sibTransId="{1A334514-DB07-4032-AA78-3456AF2AE72D}"/>
    <dgm:cxn modelId="{C6168586-ED41-4857-9602-4A8DF3683D29}" type="presOf" srcId="{73F38DFF-7F6B-4956-BD9E-6F9AD7F9F063}" destId="{13206092-4886-4E3C-A803-97CD5B433397}" srcOrd="0" destOrd="0" presId="urn:microsoft.com/office/officeart/2005/8/layout/radial3"/>
    <dgm:cxn modelId="{FFF554A4-8D1B-40B5-8FF5-3C7E7A00E482}" type="presOf" srcId="{4769944B-3DC1-4FC7-AADC-2A7E60897ADA}" destId="{23CE8F7A-4AF3-444C-8C9C-3E525E234CE4}" srcOrd="0" destOrd="0" presId="urn:microsoft.com/office/officeart/2005/8/layout/radial3"/>
    <dgm:cxn modelId="{B5ACDDB3-65CF-4F0C-BFBF-389ADF7426AE}" srcId="{3C321A8F-BACE-402A-A653-FF4EAD7A64E2}" destId="{512D16A6-1B9E-42E6-BBE2-B96801E01319}" srcOrd="0" destOrd="0" parTransId="{589E1379-6CD6-4DB3-8296-EC9A3C1323FC}" sibTransId="{BC3185FA-2260-44B7-B60B-E4E5A70792A9}"/>
    <dgm:cxn modelId="{291F17B4-B5B4-42A4-B07A-7F39AB790BE4}" type="presOf" srcId="{3C321A8F-BACE-402A-A653-FF4EAD7A64E2}" destId="{6CB76706-EF27-40E8-AF2E-AB90B3C6EF7B}" srcOrd="0" destOrd="0" presId="urn:microsoft.com/office/officeart/2005/8/layout/radial3"/>
    <dgm:cxn modelId="{FF3FFAB9-331A-4009-982B-EF0E03B66B9B}" srcId="{4769944B-3DC1-4FC7-AADC-2A7E60897ADA}" destId="{3C321A8F-BACE-402A-A653-FF4EAD7A64E2}" srcOrd="0" destOrd="0" parTransId="{4DD89971-53C9-42BD-8F15-1CE6E4EC9B45}" sibTransId="{F72D34C2-901E-4E06-B8F6-4A8FE5C79CEB}"/>
    <dgm:cxn modelId="{9D68FFBC-FE01-47D3-858E-EDD1268270A1}" srcId="{3C321A8F-BACE-402A-A653-FF4EAD7A64E2}" destId="{CDA3C346-E548-4963-82C5-D0C07C6D1122}" srcOrd="2" destOrd="0" parTransId="{659BD354-D545-4E62-812D-AFBE2CB64BB7}" sibTransId="{601D0929-6C15-4D13-84B2-8AE4616784D4}"/>
    <dgm:cxn modelId="{8D5A03C1-2FDD-448D-928E-3F11FBED6EA8}" srcId="{3C321A8F-BACE-402A-A653-FF4EAD7A64E2}" destId="{3495A0DB-5BC7-469F-91F6-0C4FEE1EDC83}" srcOrd="4" destOrd="0" parTransId="{886C8729-851B-45A4-BB69-E8281544F9B3}" sibTransId="{7A636515-5207-4C29-B294-73ABD6ACB94C}"/>
    <dgm:cxn modelId="{C76ACFCB-C3B3-409F-8426-FEF8E7F7E858}" srcId="{3C321A8F-BACE-402A-A653-FF4EAD7A64E2}" destId="{73F38DFF-7F6B-4956-BD9E-6F9AD7F9F063}" srcOrd="1" destOrd="0" parTransId="{A4987C24-5106-4FDF-AAC5-0364AD8AED41}" sibTransId="{22428939-EE18-48EF-8E05-DBD541F0D492}"/>
    <dgm:cxn modelId="{6688E6DA-1521-4152-9C4C-10A96CEA8B3C}" srcId="{3C321A8F-BACE-402A-A653-FF4EAD7A64E2}" destId="{867D4FB0-B32A-4675-9D0F-42FFC279CCBB}" srcOrd="5" destOrd="0" parTransId="{B7C75B2F-2D24-4296-9A3E-1D7A69B84CFD}" sibTransId="{F978B1D3-8A22-4A03-B0C5-A4C0679C9056}"/>
    <dgm:cxn modelId="{FB8612DF-4568-4AA8-933F-B3D28C200BBE}" type="presOf" srcId="{3495A0DB-5BC7-469F-91F6-0C4FEE1EDC83}" destId="{8F5CD451-1068-4DFB-8D55-612E42A0AAD2}" srcOrd="0" destOrd="0" presId="urn:microsoft.com/office/officeart/2005/8/layout/radial3"/>
    <dgm:cxn modelId="{A9A556E8-3026-4B4F-BB59-4CD93854D613}" type="presOf" srcId="{79F08F70-68F5-479B-9E57-C0229AC960AF}" destId="{FB8D426A-80A3-4ABE-AF4B-98E879783B2A}" srcOrd="0" destOrd="0" presId="urn:microsoft.com/office/officeart/2005/8/layout/radial3"/>
    <dgm:cxn modelId="{249333EA-180A-4786-8BBE-BA061A7D59C2}" type="presOf" srcId="{867D4FB0-B32A-4675-9D0F-42FFC279CCBB}" destId="{2DF4EDDB-B1E1-4363-8112-DDF6E9DA9510}" srcOrd="0" destOrd="0" presId="urn:microsoft.com/office/officeart/2005/8/layout/radial3"/>
    <dgm:cxn modelId="{97C735E5-FB5A-48E3-AE26-5BB7162B0CDA}" type="presParOf" srcId="{23CE8F7A-4AF3-444C-8C9C-3E525E234CE4}" destId="{EDE8FDA1-379F-49ED-8238-A84E89A595C8}" srcOrd="0" destOrd="0" presId="urn:microsoft.com/office/officeart/2005/8/layout/radial3"/>
    <dgm:cxn modelId="{6756345D-0C30-438B-BA9F-8FE22CF7FE9A}" type="presParOf" srcId="{EDE8FDA1-379F-49ED-8238-A84E89A595C8}" destId="{6CB76706-EF27-40E8-AF2E-AB90B3C6EF7B}" srcOrd="0" destOrd="0" presId="urn:microsoft.com/office/officeart/2005/8/layout/radial3"/>
    <dgm:cxn modelId="{56BE5743-0219-4E71-B764-D7BB33EA7A74}" type="presParOf" srcId="{EDE8FDA1-379F-49ED-8238-A84E89A595C8}" destId="{F21D9A6E-30FE-41C5-88D8-CF28B03FEE5F}" srcOrd="1" destOrd="0" presId="urn:microsoft.com/office/officeart/2005/8/layout/radial3"/>
    <dgm:cxn modelId="{F15816DE-8E2C-4727-B17F-D2961A362BCA}" type="presParOf" srcId="{EDE8FDA1-379F-49ED-8238-A84E89A595C8}" destId="{13206092-4886-4E3C-A803-97CD5B433397}" srcOrd="2" destOrd="0" presId="urn:microsoft.com/office/officeart/2005/8/layout/radial3"/>
    <dgm:cxn modelId="{E8281D28-7546-47A0-BBD9-DF6685DBF497}" type="presParOf" srcId="{EDE8FDA1-379F-49ED-8238-A84E89A595C8}" destId="{AA0F0120-4C67-484C-A408-D3799FED0280}" srcOrd="3" destOrd="0" presId="urn:microsoft.com/office/officeart/2005/8/layout/radial3"/>
    <dgm:cxn modelId="{5D085BAE-582C-4C2E-97AC-D56BD450D167}" type="presParOf" srcId="{EDE8FDA1-379F-49ED-8238-A84E89A595C8}" destId="{FB8D426A-80A3-4ABE-AF4B-98E879783B2A}" srcOrd="4" destOrd="0" presId="urn:microsoft.com/office/officeart/2005/8/layout/radial3"/>
    <dgm:cxn modelId="{41AC1734-BBED-4500-B5A5-AB88A753B2AD}" type="presParOf" srcId="{EDE8FDA1-379F-49ED-8238-A84E89A595C8}" destId="{8F5CD451-1068-4DFB-8D55-612E42A0AAD2}" srcOrd="5" destOrd="0" presId="urn:microsoft.com/office/officeart/2005/8/layout/radial3"/>
    <dgm:cxn modelId="{94463D7F-4D53-405A-873F-9322E907FEB4}" type="presParOf" srcId="{EDE8FDA1-379F-49ED-8238-A84E89A595C8}" destId="{2DF4EDDB-B1E1-4363-8112-DDF6E9DA9510}" srcOrd="6" destOrd="0" presId="urn:microsoft.com/office/officeart/2005/8/layout/radial3"/>
    <dgm:cxn modelId="{D1A6A2F3-E895-4190-B461-CDC9A72CEBE5}" type="presParOf" srcId="{EDE8FDA1-379F-49ED-8238-A84E89A595C8}" destId="{A82A1EDB-EA5B-48BF-9BE4-A3CAA50100A1}"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9EF791-0EF0-4E37-B161-DA329D2FFBBB}"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62FB4F1-D7B2-4DD1-A857-AAC226EBB682}">
      <dgm:prSet/>
      <dgm:spPr/>
      <dgm:t>
        <a:bodyPr/>
        <a:lstStyle/>
        <a:p>
          <a:r>
            <a:rPr lang="en-US"/>
            <a:t>Learning Management System</a:t>
          </a:r>
        </a:p>
      </dgm:t>
    </dgm:pt>
    <dgm:pt modelId="{F33F2048-9A8E-40ED-AD46-4DAE91C1818E}" type="parTrans" cxnId="{53A27DCB-D237-4B19-A4BC-BE56772F8B39}">
      <dgm:prSet/>
      <dgm:spPr/>
      <dgm:t>
        <a:bodyPr/>
        <a:lstStyle/>
        <a:p>
          <a:endParaRPr lang="en-US"/>
        </a:p>
      </dgm:t>
    </dgm:pt>
    <dgm:pt modelId="{30EB41F3-5A5F-462C-8820-FB4F6134C022}" type="sibTrans" cxnId="{53A27DCB-D237-4B19-A4BC-BE56772F8B39}">
      <dgm:prSet/>
      <dgm:spPr/>
      <dgm:t>
        <a:bodyPr/>
        <a:lstStyle/>
        <a:p>
          <a:pPr>
            <a:lnSpc>
              <a:spcPct val="100000"/>
            </a:lnSpc>
          </a:pPr>
          <a:endParaRPr lang="en-US"/>
        </a:p>
      </dgm:t>
    </dgm:pt>
    <dgm:pt modelId="{C174E2E9-AA83-4F00-9DD9-C071FF1FC1E1}">
      <dgm:prSet/>
      <dgm:spPr/>
      <dgm:t>
        <a:bodyPr/>
        <a:lstStyle/>
        <a:p>
          <a:r>
            <a:rPr lang="en-US"/>
            <a:t>Content authoring tools</a:t>
          </a:r>
        </a:p>
      </dgm:t>
    </dgm:pt>
    <dgm:pt modelId="{0D20FFB9-CF7A-40E7-8D3D-4312CC57D305}" type="parTrans" cxnId="{19C73CD1-089F-4D8E-967E-55F878077AC7}">
      <dgm:prSet/>
      <dgm:spPr/>
      <dgm:t>
        <a:bodyPr/>
        <a:lstStyle/>
        <a:p>
          <a:endParaRPr lang="en-US"/>
        </a:p>
      </dgm:t>
    </dgm:pt>
    <dgm:pt modelId="{97A3C11C-FA7C-4A69-9550-6E15738D174F}" type="sibTrans" cxnId="{19C73CD1-089F-4D8E-967E-55F878077AC7}">
      <dgm:prSet/>
      <dgm:spPr/>
      <dgm:t>
        <a:bodyPr/>
        <a:lstStyle/>
        <a:p>
          <a:pPr>
            <a:lnSpc>
              <a:spcPct val="100000"/>
            </a:lnSpc>
          </a:pPr>
          <a:endParaRPr lang="en-US"/>
        </a:p>
      </dgm:t>
    </dgm:pt>
    <dgm:pt modelId="{4AA454CD-E556-4FFC-8348-6512ED39B4A1}">
      <dgm:prSet/>
      <dgm:spPr/>
      <dgm:t>
        <a:bodyPr/>
        <a:lstStyle/>
        <a:p>
          <a:r>
            <a:rPr lang="en-US"/>
            <a:t>Virtual conferencing</a:t>
          </a:r>
        </a:p>
      </dgm:t>
    </dgm:pt>
    <dgm:pt modelId="{A8BDE8A8-D316-485B-94E0-41CC672DAF76}" type="parTrans" cxnId="{345575B2-573C-42C3-835A-D5329A974FF0}">
      <dgm:prSet/>
      <dgm:spPr/>
      <dgm:t>
        <a:bodyPr/>
        <a:lstStyle/>
        <a:p>
          <a:endParaRPr lang="en-US"/>
        </a:p>
      </dgm:t>
    </dgm:pt>
    <dgm:pt modelId="{5141F5F2-CB97-4DF1-9C3D-56EA68002A58}" type="sibTrans" cxnId="{345575B2-573C-42C3-835A-D5329A974FF0}">
      <dgm:prSet/>
      <dgm:spPr/>
      <dgm:t>
        <a:bodyPr/>
        <a:lstStyle/>
        <a:p>
          <a:pPr>
            <a:lnSpc>
              <a:spcPct val="100000"/>
            </a:lnSpc>
          </a:pPr>
          <a:endParaRPr lang="en-US"/>
        </a:p>
      </dgm:t>
    </dgm:pt>
    <dgm:pt modelId="{1A7AA03C-6B26-4045-8EF3-C9D448D6E981}">
      <dgm:prSet/>
      <dgm:spPr/>
      <dgm:t>
        <a:bodyPr/>
        <a:lstStyle/>
        <a:p>
          <a:r>
            <a:rPr lang="en-US"/>
            <a:t>Cloud storage and collaboration</a:t>
          </a:r>
        </a:p>
      </dgm:t>
    </dgm:pt>
    <dgm:pt modelId="{EF0F4722-17A4-4450-B3BF-0487ABFC0BC5}" type="parTrans" cxnId="{B6315E10-BD83-4694-A74E-DEFC63C3D1E5}">
      <dgm:prSet/>
      <dgm:spPr/>
      <dgm:t>
        <a:bodyPr/>
        <a:lstStyle/>
        <a:p>
          <a:endParaRPr lang="en-US"/>
        </a:p>
      </dgm:t>
    </dgm:pt>
    <dgm:pt modelId="{2D9580D7-C13A-4018-962C-F05E46F4B6CE}" type="sibTrans" cxnId="{B6315E10-BD83-4694-A74E-DEFC63C3D1E5}">
      <dgm:prSet/>
      <dgm:spPr/>
      <dgm:t>
        <a:bodyPr/>
        <a:lstStyle/>
        <a:p>
          <a:pPr>
            <a:lnSpc>
              <a:spcPct val="100000"/>
            </a:lnSpc>
          </a:pPr>
          <a:endParaRPr lang="en-US"/>
        </a:p>
      </dgm:t>
    </dgm:pt>
    <dgm:pt modelId="{97C6BCDC-26C9-4F89-AEE6-2159C1A83595}">
      <dgm:prSet/>
      <dgm:spPr/>
      <dgm:t>
        <a:bodyPr/>
        <a:lstStyle/>
        <a:p>
          <a:r>
            <a:rPr lang="en-US"/>
            <a:t>Video/audio management</a:t>
          </a:r>
        </a:p>
      </dgm:t>
    </dgm:pt>
    <dgm:pt modelId="{20DAA23E-F9D0-4C4A-988C-3813A0B5467A}" type="parTrans" cxnId="{63221C20-8574-4318-BA7E-5230D6445059}">
      <dgm:prSet/>
      <dgm:spPr/>
      <dgm:t>
        <a:bodyPr/>
        <a:lstStyle/>
        <a:p>
          <a:endParaRPr lang="en-US"/>
        </a:p>
      </dgm:t>
    </dgm:pt>
    <dgm:pt modelId="{F9EB1096-E1E9-4E9B-8BCA-0D9892C5E1B7}" type="sibTrans" cxnId="{63221C20-8574-4318-BA7E-5230D6445059}">
      <dgm:prSet/>
      <dgm:spPr/>
      <dgm:t>
        <a:bodyPr/>
        <a:lstStyle/>
        <a:p>
          <a:pPr>
            <a:lnSpc>
              <a:spcPct val="100000"/>
            </a:lnSpc>
          </a:pPr>
          <a:endParaRPr lang="en-US"/>
        </a:p>
      </dgm:t>
    </dgm:pt>
    <dgm:pt modelId="{48FB6C28-0554-403D-BED8-A7D4162D26D1}">
      <dgm:prSet/>
      <dgm:spPr/>
      <dgm:t>
        <a:bodyPr/>
        <a:lstStyle/>
        <a:p>
          <a:r>
            <a:rPr lang="en-US"/>
            <a:t>Translation and closed captioning</a:t>
          </a:r>
        </a:p>
      </dgm:t>
    </dgm:pt>
    <dgm:pt modelId="{AF1F131A-E7C9-439B-B3BC-77633540874D}" type="parTrans" cxnId="{03A6196A-21FF-43A9-B97A-2E4BD4292077}">
      <dgm:prSet/>
      <dgm:spPr/>
      <dgm:t>
        <a:bodyPr/>
        <a:lstStyle/>
        <a:p>
          <a:endParaRPr lang="en-US"/>
        </a:p>
      </dgm:t>
    </dgm:pt>
    <dgm:pt modelId="{22C2680C-7AED-4548-A1E3-F98589512732}" type="sibTrans" cxnId="{03A6196A-21FF-43A9-B97A-2E4BD4292077}">
      <dgm:prSet/>
      <dgm:spPr/>
      <dgm:t>
        <a:bodyPr/>
        <a:lstStyle/>
        <a:p>
          <a:endParaRPr lang="en-US"/>
        </a:p>
      </dgm:t>
    </dgm:pt>
    <dgm:pt modelId="{529C6BD7-CEA8-4944-A03D-A2ED3E10EA32}" type="pres">
      <dgm:prSet presAssocID="{C39EF791-0EF0-4E37-B161-DA329D2FFBBB}" presName="root" presStyleCnt="0">
        <dgm:presLayoutVars>
          <dgm:dir/>
          <dgm:resizeHandles val="exact"/>
        </dgm:presLayoutVars>
      </dgm:prSet>
      <dgm:spPr/>
    </dgm:pt>
    <dgm:pt modelId="{71B7D886-7DD3-44DF-8E77-174D6F58CEC6}" type="pres">
      <dgm:prSet presAssocID="{C62FB4F1-D7B2-4DD1-A857-AAC226EBB682}" presName="compNode" presStyleCnt="0"/>
      <dgm:spPr/>
    </dgm:pt>
    <dgm:pt modelId="{6F8A4DEF-9286-47D1-A565-24C357B12D53}" type="pres">
      <dgm:prSet presAssocID="{C62FB4F1-D7B2-4DD1-A857-AAC226EBB68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C079C627-5848-4233-BB51-EA7855878A7F}" type="pres">
      <dgm:prSet presAssocID="{C62FB4F1-D7B2-4DD1-A857-AAC226EBB682}" presName="spaceRect" presStyleCnt="0"/>
      <dgm:spPr/>
    </dgm:pt>
    <dgm:pt modelId="{8954BAAE-5697-44FC-AB14-728625A61BF7}" type="pres">
      <dgm:prSet presAssocID="{C62FB4F1-D7B2-4DD1-A857-AAC226EBB682}" presName="textRect" presStyleLbl="revTx" presStyleIdx="0" presStyleCnt="6">
        <dgm:presLayoutVars>
          <dgm:chMax val="1"/>
          <dgm:chPref val="1"/>
        </dgm:presLayoutVars>
      </dgm:prSet>
      <dgm:spPr/>
    </dgm:pt>
    <dgm:pt modelId="{73D5B743-F844-4B4B-9BCC-1D9F6E197DA2}" type="pres">
      <dgm:prSet presAssocID="{30EB41F3-5A5F-462C-8820-FB4F6134C022}" presName="sibTrans" presStyleCnt="0"/>
      <dgm:spPr/>
    </dgm:pt>
    <dgm:pt modelId="{56D76C6A-8B6D-41E0-BCA7-8379189BE20F}" type="pres">
      <dgm:prSet presAssocID="{C174E2E9-AA83-4F00-9DD9-C071FF1FC1E1}" presName="compNode" presStyleCnt="0"/>
      <dgm:spPr/>
    </dgm:pt>
    <dgm:pt modelId="{FE09556F-7D7D-4E5B-AF58-E91830DEBE57}" type="pres">
      <dgm:prSet presAssocID="{C174E2E9-AA83-4F00-9DD9-C071FF1FC1E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9CB746AE-EF96-49F4-B6A6-7DA620D7F8C8}" type="pres">
      <dgm:prSet presAssocID="{C174E2E9-AA83-4F00-9DD9-C071FF1FC1E1}" presName="spaceRect" presStyleCnt="0"/>
      <dgm:spPr/>
    </dgm:pt>
    <dgm:pt modelId="{F452C2C8-3F99-473E-9874-B8EDB7D4F7A7}" type="pres">
      <dgm:prSet presAssocID="{C174E2E9-AA83-4F00-9DD9-C071FF1FC1E1}" presName="textRect" presStyleLbl="revTx" presStyleIdx="1" presStyleCnt="6">
        <dgm:presLayoutVars>
          <dgm:chMax val="1"/>
          <dgm:chPref val="1"/>
        </dgm:presLayoutVars>
      </dgm:prSet>
      <dgm:spPr/>
    </dgm:pt>
    <dgm:pt modelId="{E866CA3D-4FBD-4E10-895C-E1F9B8E57A5F}" type="pres">
      <dgm:prSet presAssocID="{97A3C11C-FA7C-4A69-9550-6E15738D174F}" presName="sibTrans" presStyleCnt="0"/>
      <dgm:spPr/>
    </dgm:pt>
    <dgm:pt modelId="{50BBDEE2-6FCC-47AE-B8FE-8948106568EE}" type="pres">
      <dgm:prSet presAssocID="{4AA454CD-E556-4FFC-8348-6512ED39B4A1}" presName="compNode" presStyleCnt="0"/>
      <dgm:spPr/>
    </dgm:pt>
    <dgm:pt modelId="{F5FD73DD-9765-4E92-8FF4-1D1ED5B51A8F}" type="pres">
      <dgm:prSet presAssocID="{4AA454CD-E556-4FFC-8348-6512ED39B4A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l center"/>
        </a:ext>
      </dgm:extLst>
    </dgm:pt>
    <dgm:pt modelId="{88219AD7-1EA0-412E-ADE8-2EDB2B1305B6}" type="pres">
      <dgm:prSet presAssocID="{4AA454CD-E556-4FFC-8348-6512ED39B4A1}" presName="spaceRect" presStyleCnt="0"/>
      <dgm:spPr/>
    </dgm:pt>
    <dgm:pt modelId="{A415910E-FACB-4CD0-B834-50558EB46677}" type="pres">
      <dgm:prSet presAssocID="{4AA454CD-E556-4FFC-8348-6512ED39B4A1}" presName="textRect" presStyleLbl="revTx" presStyleIdx="2" presStyleCnt="6">
        <dgm:presLayoutVars>
          <dgm:chMax val="1"/>
          <dgm:chPref val="1"/>
        </dgm:presLayoutVars>
      </dgm:prSet>
      <dgm:spPr/>
    </dgm:pt>
    <dgm:pt modelId="{2F33D862-A0CD-4864-9F08-62302370C7C6}" type="pres">
      <dgm:prSet presAssocID="{5141F5F2-CB97-4DF1-9C3D-56EA68002A58}" presName="sibTrans" presStyleCnt="0"/>
      <dgm:spPr/>
    </dgm:pt>
    <dgm:pt modelId="{FE309649-2F71-4C27-A0AE-E8A92CC4E597}" type="pres">
      <dgm:prSet presAssocID="{1A7AA03C-6B26-4045-8EF3-C9D448D6E981}" presName="compNode" presStyleCnt="0"/>
      <dgm:spPr/>
    </dgm:pt>
    <dgm:pt modelId="{63C6814E-AC86-4DBC-A7A7-9B659600F66E}" type="pres">
      <dgm:prSet presAssocID="{1A7AA03C-6B26-4045-8EF3-C9D448D6E98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ud"/>
        </a:ext>
      </dgm:extLst>
    </dgm:pt>
    <dgm:pt modelId="{506EE553-2B00-4B76-87B5-C59F7E62DE25}" type="pres">
      <dgm:prSet presAssocID="{1A7AA03C-6B26-4045-8EF3-C9D448D6E981}" presName="spaceRect" presStyleCnt="0"/>
      <dgm:spPr/>
    </dgm:pt>
    <dgm:pt modelId="{377F8DFE-6AA3-401F-A24B-B3E1E1B54367}" type="pres">
      <dgm:prSet presAssocID="{1A7AA03C-6B26-4045-8EF3-C9D448D6E981}" presName="textRect" presStyleLbl="revTx" presStyleIdx="3" presStyleCnt="6">
        <dgm:presLayoutVars>
          <dgm:chMax val="1"/>
          <dgm:chPref val="1"/>
        </dgm:presLayoutVars>
      </dgm:prSet>
      <dgm:spPr/>
    </dgm:pt>
    <dgm:pt modelId="{7755F5FA-680C-4926-84CA-717551534C76}" type="pres">
      <dgm:prSet presAssocID="{2D9580D7-C13A-4018-962C-F05E46F4B6CE}" presName="sibTrans" presStyleCnt="0"/>
      <dgm:spPr/>
    </dgm:pt>
    <dgm:pt modelId="{2A57FEA3-5DC7-4BCF-8DA3-CA2B7CE0A164}" type="pres">
      <dgm:prSet presAssocID="{97C6BCDC-26C9-4F89-AEE6-2159C1A83595}" presName="compNode" presStyleCnt="0"/>
      <dgm:spPr/>
    </dgm:pt>
    <dgm:pt modelId="{60E32832-278C-4835-B1F5-1D1DCF30B732}" type="pres">
      <dgm:prSet presAssocID="{97C6BCDC-26C9-4F89-AEE6-2159C1A8359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ideo camera"/>
        </a:ext>
      </dgm:extLst>
    </dgm:pt>
    <dgm:pt modelId="{5F2977F9-F5B8-4534-BCDE-ACADA9D8E5A8}" type="pres">
      <dgm:prSet presAssocID="{97C6BCDC-26C9-4F89-AEE6-2159C1A83595}" presName="spaceRect" presStyleCnt="0"/>
      <dgm:spPr/>
    </dgm:pt>
    <dgm:pt modelId="{DA1EB23B-3A33-4580-928A-E0F4B9111A68}" type="pres">
      <dgm:prSet presAssocID="{97C6BCDC-26C9-4F89-AEE6-2159C1A83595}" presName="textRect" presStyleLbl="revTx" presStyleIdx="4" presStyleCnt="6">
        <dgm:presLayoutVars>
          <dgm:chMax val="1"/>
          <dgm:chPref val="1"/>
        </dgm:presLayoutVars>
      </dgm:prSet>
      <dgm:spPr/>
    </dgm:pt>
    <dgm:pt modelId="{B57E8301-BF77-4755-948D-BDA361EF3176}" type="pres">
      <dgm:prSet presAssocID="{F9EB1096-E1E9-4E9B-8BCA-0D9892C5E1B7}" presName="sibTrans" presStyleCnt="0"/>
      <dgm:spPr/>
    </dgm:pt>
    <dgm:pt modelId="{996EA256-FD66-4559-AAED-CE81DD794FD8}" type="pres">
      <dgm:prSet presAssocID="{48FB6C28-0554-403D-BED8-A7D4162D26D1}" presName="compNode" presStyleCnt="0"/>
      <dgm:spPr/>
    </dgm:pt>
    <dgm:pt modelId="{1A05B233-32AA-47FD-845D-D0A230D492F6}" type="pres">
      <dgm:prSet presAssocID="{48FB6C28-0554-403D-BED8-A7D4162D26D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ubtitles"/>
        </a:ext>
      </dgm:extLst>
    </dgm:pt>
    <dgm:pt modelId="{5072B4A2-0EE3-4E6D-82AB-BAEDAEAF0C2E}" type="pres">
      <dgm:prSet presAssocID="{48FB6C28-0554-403D-BED8-A7D4162D26D1}" presName="spaceRect" presStyleCnt="0"/>
      <dgm:spPr/>
    </dgm:pt>
    <dgm:pt modelId="{0582AA96-0AF0-49CF-8CD1-492014B32542}" type="pres">
      <dgm:prSet presAssocID="{48FB6C28-0554-403D-BED8-A7D4162D26D1}" presName="textRect" presStyleLbl="revTx" presStyleIdx="5" presStyleCnt="6">
        <dgm:presLayoutVars>
          <dgm:chMax val="1"/>
          <dgm:chPref val="1"/>
        </dgm:presLayoutVars>
      </dgm:prSet>
      <dgm:spPr/>
    </dgm:pt>
  </dgm:ptLst>
  <dgm:cxnLst>
    <dgm:cxn modelId="{B6315E10-BD83-4694-A74E-DEFC63C3D1E5}" srcId="{C39EF791-0EF0-4E37-B161-DA329D2FFBBB}" destId="{1A7AA03C-6B26-4045-8EF3-C9D448D6E981}" srcOrd="3" destOrd="0" parTransId="{EF0F4722-17A4-4450-B3BF-0487ABFC0BC5}" sibTransId="{2D9580D7-C13A-4018-962C-F05E46F4B6CE}"/>
    <dgm:cxn modelId="{E1210A11-8ED4-4C2B-971A-9B09F377B07D}" type="presOf" srcId="{C62FB4F1-D7B2-4DD1-A857-AAC226EBB682}" destId="{8954BAAE-5697-44FC-AB14-728625A61BF7}" srcOrd="0" destOrd="0" presId="urn:microsoft.com/office/officeart/2018/2/layout/IconLabelList"/>
    <dgm:cxn modelId="{63221C20-8574-4318-BA7E-5230D6445059}" srcId="{C39EF791-0EF0-4E37-B161-DA329D2FFBBB}" destId="{97C6BCDC-26C9-4F89-AEE6-2159C1A83595}" srcOrd="4" destOrd="0" parTransId="{20DAA23E-F9D0-4C4A-988C-3813A0B5467A}" sibTransId="{F9EB1096-E1E9-4E9B-8BCA-0D9892C5E1B7}"/>
    <dgm:cxn modelId="{C7618C33-119A-4311-B456-6043E9D016F5}" type="presOf" srcId="{97C6BCDC-26C9-4F89-AEE6-2159C1A83595}" destId="{DA1EB23B-3A33-4580-928A-E0F4B9111A68}" srcOrd="0" destOrd="0" presId="urn:microsoft.com/office/officeart/2018/2/layout/IconLabelList"/>
    <dgm:cxn modelId="{F47F1C3C-8CCE-411E-8908-FAC2FF7E66D8}" type="presOf" srcId="{C174E2E9-AA83-4F00-9DD9-C071FF1FC1E1}" destId="{F452C2C8-3F99-473E-9874-B8EDB7D4F7A7}" srcOrd="0" destOrd="0" presId="urn:microsoft.com/office/officeart/2018/2/layout/IconLabelList"/>
    <dgm:cxn modelId="{4634AB5D-27F2-4719-9224-DCCF73D27BA1}" type="presOf" srcId="{C39EF791-0EF0-4E37-B161-DA329D2FFBBB}" destId="{529C6BD7-CEA8-4944-A03D-A2ED3E10EA32}" srcOrd="0" destOrd="0" presId="urn:microsoft.com/office/officeart/2018/2/layout/IconLabelList"/>
    <dgm:cxn modelId="{03A6196A-21FF-43A9-B97A-2E4BD4292077}" srcId="{C39EF791-0EF0-4E37-B161-DA329D2FFBBB}" destId="{48FB6C28-0554-403D-BED8-A7D4162D26D1}" srcOrd="5" destOrd="0" parTransId="{AF1F131A-E7C9-439B-B3BC-77633540874D}" sibTransId="{22C2680C-7AED-4548-A1E3-F98589512732}"/>
    <dgm:cxn modelId="{BE6F8B53-9BE6-4386-9FCD-2020FAEDC1CD}" type="presOf" srcId="{4AA454CD-E556-4FFC-8348-6512ED39B4A1}" destId="{A415910E-FACB-4CD0-B834-50558EB46677}" srcOrd="0" destOrd="0" presId="urn:microsoft.com/office/officeart/2018/2/layout/IconLabelList"/>
    <dgm:cxn modelId="{DFFA6EA5-1EC8-4BDC-B4DC-4C794CF8912C}" type="presOf" srcId="{1A7AA03C-6B26-4045-8EF3-C9D448D6E981}" destId="{377F8DFE-6AA3-401F-A24B-B3E1E1B54367}" srcOrd="0" destOrd="0" presId="urn:microsoft.com/office/officeart/2018/2/layout/IconLabelList"/>
    <dgm:cxn modelId="{345575B2-573C-42C3-835A-D5329A974FF0}" srcId="{C39EF791-0EF0-4E37-B161-DA329D2FFBBB}" destId="{4AA454CD-E556-4FFC-8348-6512ED39B4A1}" srcOrd="2" destOrd="0" parTransId="{A8BDE8A8-D316-485B-94E0-41CC672DAF76}" sibTransId="{5141F5F2-CB97-4DF1-9C3D-56EA68002A58}"/>
    <dgm:cxn modelId="{53A27DCB-D237-4B19-A4BC-BE56772F8B39}" srcId="{C39EF791-0EF0-4E37-B161-DA329D2FFBBB}" destId="{C62FB4F1-D7B2-4DD1-A857-AAC226EBB682}" srcOrd="0" destOrd="0" parTransId="{F33F2048-9A8E-40ED-AD46-4DAE91C1818E}" sibTransId="{30EB41F3-5A5F-462C-8820-FB4F6134C022}"/>
    <dgm:cxn modelId="{79E86CCF-FDBE-45BC-9011-F580CF700E73}" type="presOf" srcId="{48FB6C28-0554-403D-BED8-A7D4162D26D1}" destId="{0582AA96-0AF0-49CF-8CD1-492014B32542}" srcOrd="0" destOrd="0" presId="urn:microsoft.com/office/officeart/2018/2/layout/IconLabelList"/>
    <dgm:cxn modelId="{19C73CD1-089F-4D8E-967E-55F878077AC7}" srcId="{C39EF791-0EF0-4E37-B161-DA329D2FFBBB}" destId="{C174E2E9-AA83-4F00-9DD9-C071FF1FC1E1}" srcOrd="1" destOrd="0" parTransId="{0D20FFB9-CF7A-40E7-8D3D-4312CC57D305}" sibTransId="{97A3C11C-FA7C-4A69-9550-6E15738D174F}"/>
    <dgm:cxn modelId="{FBCD4D0E-5963-4276-B385-419FB0D052CE}" type="presParOf" srcId="{529C6BD7-CEA8-4944-A03D-A2ED3E10EA32}" destId="{71B7D886-7DD3-44DF-8E77-174D6F58CEC6}" srcOrd="0" destOrd="0" presId="urn:microsoft.com/office/officeart/2018/2/layout/IconLabelList"/>
    <dgm:cxn modelId="{DFFC06E5-57BB-421F-84AF-5FB02E09EA6D}" type="presParOf" srcId="{71B7D886-7DD3-44DF-8E77-174D6F58CEC6}" destId="{6F8A4DEF-9286-47D1-A565-24C357B12D53}" srcOrd="0" destOrd="0" presId="urn:microsoft.com/office/officeart/2018/2/layout/IconLabelList"/>
    <dgm:cxn modelId="{2CA2E4A6-BCF7-4897-B1B3-A01A464F30ED}" type="presParOf" srcId="{71B7D886-7DD3-44DF-8E77-174D6F58CEC6}" destId="{C079C627-5848-4233-BB51-EA7855878A7F}" srcOrd="1" destOrd="0" presId="urn:microsoft.com/office/officeart/2018/2/layout/IconLabelList"/>
    <dgm:cxn modelId="{36D43FCF-AA8B-41D8-B111-6AA32A878F9D}" type="presParOf" srcId="{71B7D886-7DD3-44DF-8E77-174D6F58CEC6}" destId="{8954BAAE-5697-44FC-AB14-728625A61BF7}" srcOrd="2" destOrd="0" presId="urn:microsoft.com/office/officeart/2018/2/layout/IconLabelList"/>
    <dgm:cxn modelId="{CC5BAFDB-D1B6-4833-A779-05C9C486CF5E}" type="presParOf" srcId="{529C6BD7-CEA8-4944-A03D-A2ED3E10EA32}" destId="{73D5B743-F844-4B4B-9BCC-1D9F6E197DA2}" srcOrd="1" destOrd="0" presId="urn:microsoft.com/office/officeart/2018/2/layout/IconLabelList"/>
    <dgm:cxn modelId="{C0EF88A5-32EF-447A-8BD0-EB6A0D5B6318}" type="presParOf" srcId="{529C6BD7-CEA8-4944-A03D-A2ED3E10EA32}" destId="{56D76C6A-8B6D-41E0-BCA7-8379189BE20F}" srcOrd="2" destOrd="0" presId="urn:microsoft.com/office/officeart/2018/2/layout/IconLabelList"/>
    <dgm:cxn modelId="{998F05D9-D55A-4686-8F28-7780647B3AA7}" type="presParOf" srcId="{56D76C6A-8B6D-41E0-BCA7-8379189BE20F}" destId="{FE09556F-7D7D-4E5B-AF58-E91830DEBE57}" srcOrd="0" destOrd="0" presId="urn:microsoft.com/office/officeart/2018/2/layout/IconLabelList"/>
    <dgm:cxn modelId="{905FDAA6-60B4-4B8A-B723-BB2DD760803E}" type="presParOf" srcId="{56D76C6A-8B6D-41E0-BCA7-8379189BE20F}" destId="{9CB746AE-EF96-49F4-B6A6-7DA620D7F8C8}" srcOrd="1" destOrd="0" presId="urn:microsoft.com/office/officeart/2018/2/layout/IconLabelList"/>
    <dgm:cxn modelId="{CEE1E509-E200-4F77-BCDF-5FB7D83ADA4C}" type="presParOf" srcId="{56D76C6A-8B6D-41E0-BCA7-8379189BE20F}" destId="{F452C2C8-3F99-473E-9874-B8EDB7D4F7A7}" srcOrd="2" destOrd="0" presId="urn:microsoft.com/office/officeart/2018/2/layout/IconLabelList"/>
    <dgm:cxn modelId="{CA0C25FD-560F-4FFC-BAD3-5D2D8773B8FD}" type="presParOf" srcId="{529C6BD7-CEA8-4944-A03D-A2ED3E10EA32}" destId="{E866CA3D-4FBD-4E10-895C-E1F9B8E57A5F}" srcOrd="3" destOrd="0" presId="urn:microsoft.com/office/officeart/2018/2/layout/IconLabelList"/>
    <dgm:cxn modelId="{7EE96ED8-8827-4EED-92A6-28D1A4B7FA8C}" type="presParOf" srcId="{529C6BD7-CEA8-4944-A03D-A2ED3E10EA32}" destId="{50BBDEE2-6FCC-47AE-B8FE-8948106568EE}" srcOrd="4" destOrd="0" presId="urn:microsoft.com/office/officeart/2018/2/layout/IconLabelList"/>
    <dgm:cxn modelId="{5A9169B2-CEF9-4E5D-BAED-B7915CB24815}" type="presParOf" srcId="{50BBDEE2-6FCC-47AE-B8FE-8948106568EE}" destId="{F5FD73DD-9765-4E92-8FF4-1D1ED5B51A8F}" srcOrd="0" destOrd="0" presId="urn:microsoft.com/office/officeart/2018/2/layout/IconLabelList"/>
    <dgm:cxn modelId="{F7225E57-E765-4BAA-9784-B96D91670C37}" type="presParOf" srcId="{50BBDEE2-6FCC-47AE-B8FE-8948106568EE}" destId="{88219AD7-1EA0-412E-ADE8-2EDB2B1305B6}" srcOrd="1" destOrd="0" presId="urn:microsoft.com/office/officeart/2018/2/layout/IconLabelList"/>
    <dgm:cxn modelId="{047C282B-FD55-49A2-9B6A-4DEB2A5546DF}" type="presParOf" srcId="{50BBDEE2-6FCC-47AE-B8FE-8948106568EE}" destId="{A415910E-FACB-4CD0-B834-50558EB46677}" srcOrd="2" destOrd="0" presId="urn:microsoft.com/office/officeart/2018/2/layout/IconLabelList"/>
    <dgm:cxn modelId="{C723AE36-846F-4FDD-A5A5-59E1847C2B0B}" type="presParOf" srcId="{529C6BD7-CEA8-4944-A03D-A2ED3E10EA32}" destId="{2F33D862-A0CD-4864-9F08-62302370C7C6}" srcOrd="5" destOrd="0" presId="urn:microsoft.com/office/officeart/2018/2/layout/IconLabelList"/>
    <dgm:cxn modelId="{F6BB65CF-B8C5-4D64-AEE4-FFCD738BF34F}" type="presParOf" srcId="{529C6BD7-CEA8-4944-A03D-A2ED3E10EA32}" destId="{FE309649-2F71-4C27-A0AE-E8A92CC4E597}" srcOrd="6" destOrd="0" presId="urn:microsoft.com/office/officeart/2018/2/layout/IconLabelList"/>
    <dgm:cxn modelId="{0CBC52BB-5B6D-4188-9CEE-F7D6B8C8FCB9}" type="presParOf" srcId="{FE309649-2F71-4C27-A0AE-E8A92CC4E597}" destId="{63C6814E-AC86-4DBC-A7A7-9B659600F66E}" srcOrd="0" destOrd="0" presId="urn:microsoft.com/office/officeart/2018/2/layout/IconLabelList"/>
    <dgm:cxn modelId="{26ECF4FA-BDC7-4ED5-A02C-5AB6706B7B7A}" type="presParOf" srcId="{FE309649-2F71-4C27-A0AE-E8A92CC4E597}" destId="{506EE553-2B00-4B76-87B5-C59F7E62DE25}" srcOrd="1" destOrd="0" presId="urn:microsoft.com/office/officeart/2018/2/layout/IconLabelList"/>
    <dgm:cxn modelId="{4589CB0B-16A5-42DC-9138-0D57A61DAA3F}" type="presParOf" srcId="{FE309649-2F71-4C27-A0AE-E8A92CC4E597}" destId="{377F8DFE-6AA3-401F-A24B-B3E1E1B54367}" srcOrd="2" destOrd="0" presId="urn:microsoft.com/office/officeart/2018/2/layout/IconLabelList"/>
    <dgm:cxn modelId="{97C6D969-157F-460A-8501-5D18680CAFDE}" type="presParOf" srcId="{529C6BD7-CEA8-4944-A03D-A2ED3E10EA32}" destId="{7755F5FA-680C-4926-84CA-717551534C76}" srcOrd="7" destOrd="0" presId="urn:microsoft.com/office/officeart/2018/2/layout/IconLabelList"/>
    <dgm:cxn modelId="{8E9D2D5E-AAF4-4AC6-980B-81285EB045F1}" type="presParOf" srcId="{529C6BD7-CEA8-4944-A03D-A2ED3E10EA32}" destId="{2A57FEA3-5DC7-4BCF-8DA3-CA2B7CE0A164}" srcOrd="8" destOrd="0" presId="urn:microsoft.com/office/officeart/2018/2/layout/IconLabelList"/>
    <dgm:cxn modelId="{89196459-2F7F-4B69-9E36-5AD58A80ABC2}" type="presParOf" srcId="{2A57FEA3-5DC7-4BCF-8DA3-CA2B7CE0A164}" destId="{60E32832-278C-4835-B1F5-1D1DCF30B732}" srcOrd="0" destOrd="0" presId="urn:microsoft.com/office/officeart/2018/2/layout/IconLabelList"/>
    <dgm:cxn modelId="{FEF94CF6-392C-4CE6-8C6D-5B7396F396E6}" type="presParOf" srcId="{2A57FEA3-5DC7-4BCF-8DA3-CA2B7CE0A164}" destId="{5F2977F9-F5B8-4534-BCDE-ACADA9D8E5A8}" srcOrd="1" destOrd="0" presId="urn:microsoft.com/office/officeart/2018/2/layout/IconLabelList"/>
    <dgm:cxn modelId="{51A766F0-F35F-4CA0-8F63-6F24091CC0D8}" type="presParOf" srcId="{2A57FEA3-5DC7-4BCF-8DA3-CA2B7CE0A164}" destId="{DA1EB23B-3A33-4580-928A-E0F4B9111A68}" srcOrd="2" destOrd="0" presId="urn:microsoft.com/office/officeart/2018/2/layout/IconLabelList"/>
    <dgm:cxn modelId="{869AE44F-A38B-419B-850F-37889BE117CB}" type="presParOf" srcId="{529C6BD7-CEA8-4944-A03D-A2ED3E10EA32}" destId="{B57E8301-BF77-4755-948D-BDA361EF3176}" srcOrd="9" destOrd="0" presId="urn:microsoft.com/office/officeart/2018/2/layout/IconLabelList"/>
    <dgm:cxn modelId="{C7BD766C-8F45-4540-80F4-4FB495F121A6}" type="presParOf" srcId="{529C6BD7-CEA8-4944-A03D-A2ED3E10EA32}" destId="{996EA256-FD66-4559-AAED-CE81DD794FD8}" srcOrd="10" destOrd="0" presId="urn:microsoft.com/office/officeart/2018/2/layout/IconLabelList"/>
    <dgm:cxn modelId="{B6745C29-62A6-46DF-9716-CBAC5E1ACDB5}" type="presParOf" srcId="{996EA256-FD66-4559-AAED-CE81DD794FD8}" destId="{1A05B233-32AA-47FD-845D-D0A230D492F6}" srcOrd="0" destOrd="0" presId="urn:microsoft.com/office/officeart/2018/2/layout/IconLabelList"/>
    <dgm:cxn modelId="{B45C89C7-34EA-452E-8B89-574C4B95F8E4}" type="presParOf" srcId="{996EA256-FD66-4559-AAED-CE81DD794FD8}" destId="{5072B4A2-0EE3-4E6D-82AB-BAEDAEAF0C2E}" srcOrd="1" destOrd="0" presId="urn:microsoft.com/office/officeart/2018/2/layout/IconLabelList"/>
    <dgm:cxn modelId="{8568A504-5612-47FC-A8CF-600F54D37CB4}" type="presParOf" srcId="{996EA256-FD66-4559-AAED-CE81DD794FD8}" destId="{0582AA96-0AF0-49CF-8CD1-492014B3254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790971-0420-468A-9A5D-8131A7FB442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12E503-2F08-475F-A354-B3B34A7372F6}">
      <dgm:prSet/>
      <dgm:spPr/>
      <dgm:t>
        <a:bodyPr/>
        <a:lstStyle/>
        <a:p>
          <a:r>
            <a:rPr lang="en-US" b="1" dirty="0"/>
            <a:t>Quality &amp; Health Equity Improvement (Medicaid, Medicare QPP/MIPS, All Payors)</a:t>
          </a:r>
          <a:endParaRPr lang="en-US" dirty="0"/>
        </a:p>
      </dgm:t>
    </dgm:pt>
    <dgm:pt modelId="{C5D75429-DD77-479C-847B-917E8D3FD462}" type="parTrans" cxnId="{719DDC60-F335-4643-B672-06C6F9D886F2}">
      <dgm:prSet/>
      <dgm:spPr/>
      <dgm:t>
        <a:bodyPr/>
        <a:lstStyle/>
        <a:p>
          <a:endParaRPr lang="en-US"/>
        </a:p>
      </dgm:t>
    </dgm:pt>
    <dgm:pt modelId="{0101956B-E5BB-4BAE-AE75-9F3F428D8C70}" type="sibTrans" cxnId="{719DDC60-F335-4643-B672-06C6F9D886F2}">
      <dgm:prSet/>
      <dgm:spPr/>
      <dgm:t>
        <a:bodyPr/>
        <a:lstStyle/>
        <a:p>
          <a:endParaRPr lang="en-US"/>
        </a:p>
      </dgm:t>
    </dgm:pt>
    <dgm:pt modelId="{C285D072-8C81-47E6-BF5E-7B497DB76150}">
      <dgm:prSet/>
      <dgm:spPr/>
      <dgm:t>
        <a:bodyPr/>
        <a:lstStyle/>
        <a:p>
          <a:r>
            <a:rPr lang="en-US" b="1"/>
            <a:t>Medicaid managed care education &amp; issue resolution</a:t>
          </a:r>
          <a:endParaRPr lang="en-US"/>
        </a:p>
      </dgm:t>
    </dgm:pt>
    <dgm:pt modelId="{D6E786B2-5F84-440C-8B6F-7BACD7DC69E1}" type="parTrans" cxnId="{456E9C4C-8787-4219-8E5F-7D56E2A40306}">
      <dgm:prSet/>
      <dgm:spPr/>
      <dgm:t>
        <a:bodyPr/>
        <a:lstStyle/>
        <a:p>
          <a:endParaRPr lang="en-US"/>
        </a:p>
      </dgm:t>
    </dgm:pt>
    <dgm:pt modelId="{325F3361-BE8B-4649-BC8F-A532A5F76DF1}" type="sibTrans" cxnId="{456E9C4C-8787-4219-8E5F-7D56E2A40306}">
      <dgm:prSet/>
      <dgm:spPr/>
      <dgm:t>
        <a:bodyPr/>
        <a:lstStyle/>
        <a:p>
          <a:endParaRPr lang="en-US"/>
        </a:p>
      </dgm:t>
    </dgm:pt>
    <dgm:pt modelId="{8ABADEEC-2FB9-4AF7-9572-D4187D9F0FDE}">
      <dgm:prSet/>
      <dgm:spPr/>
      <dgm:t>
        <a:bodyPr/>
        <a:lstStyle/>
        <a:p>
          <a:r>
            <a:rPr lang="en-US" b="1"/>
            <a:t>Clinical workflow redesign &amp; process improvement</a:t>
          </a:r>
          <a:endParaRPr lang="en-US"/>
        </a:p>
      </dgm:t>
    </dgm:pt>
    <dgm:pt modelId="{44DBE16A-D8B2-4F7B-99DE-F619E87F692D}" type="parTrans" cxnId="{8A3E71E5-5390-4808-BA3E-E5E62465DEE3}">
      <dgm:prSet/>
      <dgm:spPr/>
      <dgm:t>
        <a:bodyPr/>
        <a:lstStyle/>
        <a:p>
          <a:endParaRPr lang="en-US"/>
        </a:p>
      </dgm:t>
    </dgm:pt>
    <dgm:pt modelId="{B22D1524-0F5D-4EB8-8C6E-BEDEB32883CE}" type="sibTrans" cxnId="{8A3E71E5-5390-4808-BA3E-E5E62465DEE3}">
      <dgm:prSet/>
      <dgm:spPr/>
      <dgm:t>
        <a:bodyPr/>
        <a:lstStyle/>
        <a:p>
          <a:endParaRPr lang="en-US"/>
        </a:p>
      </dgm:t>
    </dgm:pt>
    <dgm:pt modelId="{8ABB2980-6F36-4D40-8B47-B55973A37E13}">
      <dgm:prSet/>
      <dgm:spPr/>
      <dgm:t>
        <a:bodyPr/>
        <a:lstStyle/>
        <a:p>
          <a:r>
            <a:rPr lang="en-US" b="1"/>
            <a:t>Behavioral health integration (including Collaborative Care Model)</a:t>
          </a:r>
          <a:endParaRPr lang="en-US"/>
        </a:p>
      </dgm:t>
    </dgm:pt>
    <dgm:pt modelId="{54E0ECA0-5D6D-4DAD-A2C9-D9280FE7F411}" type="parTrans" cxnId="{FDC581C8-605D-4A43-B8B8-5A9A49D5B918}">
      <dgm:prSet/>
      <dgm:spPr/>
      <dgm:t>
        <a:bodyPr/>
        <a:lstStyle/>
        <a:p>
          <a:endParaRPr lang="en-US"/>
        </a:p>
      </dgm:t>
    </dgm:pt>
    <dgm:pt modelId="{36AD1A56-292B-4CA1-9FB2-7C5C97709E7F}" type="sibTrans" cxnId="{FDC581C8-605D-4A43-B8B8-5A9A49D5B918}">
      <dgm:prSet/>
      <dgm:spPr/>
      <dgm:t>
        <a:bodyPr/>
        <a:lstStyle/>
        <a:p>
          <a:endParaRPr lang="en-US"/>
        </a:p>
      </dgm:t>
    </dgm:pt>
    <dgm:pt modelId="{B67839AA-FE7F-4C60-8C07-A20FB98E6C72}">
      <dgm:prSet/>
      <dgm:spPr/>
      <dgm:t>
        <a:bodyPr/>
        <a:lstStyle/>
        <a:p>
          <a:r>
            <a:rPr lang="en-US" b="1"/>
            <a:t>COVID19 vaccine &amp; clinical workflow assistance</a:t>
          </a:r>
          <a:endParaRPr lang="en-US"/>
        </a:p>
      </dgm:t>
    </dgm:pt>
    <dgm:pt modelId="{1CE307EB-2010-468F-AEA1-947ADAD1E9FF}" type="parTrans" cxnId="{8D66CDA7-44D2-4B91-8579-ABC442219917}">
      <dgm:prSet/>
      <dgm:spPr/>
      <dgm:t>
        <a:bodyPr/>
        <a:lstStyle/>
        <a:p>
          <a:endParaRPr lang="en-US"/>
        </a:p>
      </dgm:t>
    </dgm:pt>
    <dgm:pt modelId="{556AC21D-8A1E-46E5-B4C2-1CA22F91FADA}" type="sibTrans" cxnId="{8D66CDA7-44D2-4B91-8579-ABC442219917}">
      <dgm:prSet/>
      <dgm:spPr/>
      <dgm:t>
        <a:bodyPr/>
        <a:lstStyle/>
        <a:p>
          <a:endParaRPr lang="en-US"/>
        </a:p>
      </dgm:t>
    </dgm:pt>
    <dgm:pt modelId="{575FC995-E513-4B81-90BC-12D1EDF37E0A}">
      <dgm:prSet/>
      <dgm:spPr/>
      <dgm:t>
        <a:bodyPr/>
        <a:lstStyle/>
        <a:p>
          <a:r>
            <a:rPr lang="en-US" b="1"/>
            <a:t>Practice operational assessments</a:t>
          </a:r>
          <a:endParaRPr lang="en-US"/>
        </a:p>
      </dgm:t>
    </dgm:pt>
    <dgm:pt modelId="{7D853D4C-EE3A-4F91-B041-232D800CAC18}" type="parTrans" cxnId="{65619832-9286-4E93-A983-06D5B12ADA45}">
      <dgm:prSet/>
      <dgm:spPr/>
      <dgm:t>
        <a:bodyPr/>
        <a:lstStyle/>
        <a:p>
          <a:endParaRPr lang="en-US"/>
        </a:p>
      </dgm:t>
    </dgm:pt>
    <dgm:pt modelId="{A686FB19-5C67-428F-9E87-DD0FF7AD24EF}" type="sibTrans" cxnId="{65619832-9286-4E93-A983-06D5B12ADA45}">
      <dgm:prSet/>
      <dgm:spPr/>
      <dgm:t>
        <a:bodyPr/>
        <a:lstStyle/>
        <a:p>
          <a:endParaRPr lang="en-US"/>
        </a:p>
      </dgm:t>
    </dgm:pt>
    <dgm:pt modelId="{01B696EF-F67A-4259-AEEF-0B2CA65F4382}">
      <dgm:prSet/>
      <dgm:spPr/>
      <dgm:t>
        <a:bodyPr/>
        <a:lstStyle/>
        <a:p>
          <a:r>
            <a:rPr lang="en-US" b="1"/>
            <a:t>EHR optimization, telehealth integration</a:t>
          </a:r>
          <a:endParaRPr lang="en-US"/>
        </a:p>
      </dgm:t>
    </dgm:pt>
    <dgm:pt modelId="{815BA3C9-66D9-4349-8652-D62ED888F0AF}" type="parTrans" cxnId="{BED71B12-D271-449F-A4C9-446AF9E30A3C}">
      <dgm:prSet/>
      <dgm:spPr/>
      <dgm:t>
        <a:bodyPr/>
        <a:lstStyle/>
        <a:p>
          <a:endParaRPr lang="en-US"/>
        </a:p>
      </dgm:t>
    </dgm:pt>
    <dgm:pt modelId="{02D291D2-C9BE-4C31-BB6D-F0A5583CEF9D}" type="sibTrans" cxnId="{BED71B12-D271-449F-A4C9-446AF9E30A3C}">
      <dgm:prSet/>
      <dgm:spPr/>
      <dgm:t>
        <a:bodyPr/>
        <a:lstStyle/>
        <a:p>
          <a:endParaRPr lang="en-US"/>
        </a:p>
      </dgm:t>
    </dgm:pt>
    <dgm:pt modelId="{BB9C3C80-5031-40A9-A57B-C822CB7AE573}">
      <dgm:prSet/>
      <dgm:spPr/>
      <dgm:t>
        <a:bodyPr/>
        <a:lstStyle/>
        <a:p>
          <a:r>
            <a:rPr lang="en-US" b="1"/>
            <a:t>HIE training and optimization</a:t>
          </a:r>
          <a:endParaRPr lang="en-US"/>
        </a:p>
      </dgm:t>
    </dgm:pt>
    <dgm:pt modelId="{8BE5B6B3-3798-47A5-9154-DB13F8B67D36}" type="parTrans" cxnId="{FA3234C2-1E2F-4163-905D-E240C2A28880}">
      <dgm:prSet/>
      <dgm:spPr/>
      <dgm:t>
        <a:bodyPr/>
        <a:lstStyle/>
        <a:p>
          <a:endParaRPr lang="en-US"/>
        </a:p>
      </dgm:t>
    </dgm:pt>
    <dgm:pt modelId="{0C293245-3612-455E-B0EF-20EC097934BC}" type="sibTrans" cxnId="{FA3234C2-1E2F-4163-905D-E240C2A28880}">
      <dgm:prSet/>
      <dgm:spPr/>
      <dgm:t>
        <a:bodyPr/>
        <a:lstStyle/>
        <a:p>
          <a:endParaRPr lang="en-US"/>
        </a:p>
      </dgm:t>
    </dgm:pt>
    <dgm:pt modelId="{B094EBF1-539C-4DEA-BD59-BF2845B3319B}">
      <dgm:prSet/>
      <dgm:spPr/>
      <dgm:t>
        <a:bodyPr/>
        <a:lstStyle/>
        <a:p>
          <a:r>
            <a:rPr lang="en-US" b="1"/>
            <a:t>Revenue cycle management </a:t>
          </a:r>
          <a:endParaRPr lang="en-US"/>
        </a:p>
      </dgm:t>
    </dgm:pt>
    <dgm:pt modelId="{939871CE-21B9-4313-B7B8-F5594C49D679}" type="parTrans" cxnId="{039FDCE2-3337-4F17-AB43-CBDAD4A66979}">
      <dgm:prSet/>
      <dgm:spPr/>
      <dgm:t>
        <a:bodyPr/>
        <a:lstStyle/>
        <a:p>
          <a:endParaRPr lang="en-US"/>
        </a:p>
      </dgm:t>
    </dgm:pt>
    <dgm:pt modelId="{9C0316E4-9C3F-4B7A-80AC-71E73A556F48}" type="sibTrans" cxnId="{039FDCE2-3337-4F17-AB43-CBDAD4A66979}">
      <dgm:prSet/>
      <dgm:spPr/>
      <dgm:t>
        <a:bodyPr/>
        <a:lstStyle/>
        <a:p>
          <a:endParaRPr lang="en-US"/>
        </a:p>
      </dgm:t>
    </dgm:pt>
    <dgm:pt modelId="{92A7C5A2-33A1-47A1-8045-97C29B0F9F37}">
      <dgm:prSet/>
      <dgm:spPr/>
      <dgm:t>
        <a:bodyPr/>
        <a:lstStyle/>
        <a:p>
          <a:r>
            <a:rPr lang="en-US" b="1"/>
            <a:t>Billing &amp; coding guidance</a:t>
          </a:r>
          <a:endParaRPr lang="en-US"/>
        </a:p>
      </dgm:t>
    </dgm:pt>
    <dgm:pt modelId="{DC74BF07-272F-4442-BA45-A7F427B44BA6}" type="parTrans" cxnId="{9E18325C-3491-40E2-B0DD-1A79CEF047C9}">
      <dgm:prSet/>
      <dgm:spPr/>
      <dgm:t>
        <a:bodyPr/>
        <a:lstStyle/>
        <a:p>
          <a:endParaRPr lang="en-US"/>
        </a:p>
      </dgm:t>
    </dgm:pt>
    <dgm:pt modelId="{C506A9CE-486F-489E-AAE4-61BF048D2BA7}" type="sibTrans" cxnId="{9E18325C-3491-40E2-B0DD-1A79CEF047C9}">
      <dgm:prSet/>
      <dgm:spPr/>
      <dgm:t>
        <a:bodyPr/>
        <a:lstStyle/>
        <a:p>
          <a:endParaRPr lang="en-US"/>
        </a:p>
      </dgm:t>
    </dgm:pt>
    <dgm:pt modelId="{CEAE9079-2ED4-4B12-B899-DF4B5AC0251E}">
      <dgm:prSet/>
      <dgm:spPr/>
      <dgm:t>
        <a:bodyPr/>
        <a:lstStyle/>
        <a:p>
          <a:r>
            <a:rPr lang="en-US" b="1"/>
            <a:t>Advanced Medical Home (AMH) tier education and support</a:t>
          </a:r>
          <a:endParaRPr lang="en-US"/>
        </a:p>
      </dgm:t>
    </dgm:pt>
    <dgm:pt modelId="{4578FAA3-3D60-43E6-AA6F-DB79B88FE554}" type="parTrans" cxnId="{28831746-E13F-4558-89CF-F17244F1635C}">
      <dgm:prSet/>
      <dgm:spPr/>
      <dgm:t>
        <a:bodyPr/>
        <a:lstStyle/>
        <a:p>
          <a:endParaRPr lang="en-US"/>
        </a:p>
      </dgm:t>
    </dgm:pt>
    <dgm:pt modelId="{C9E58846-CD7B-4989-B8FD-2B0154DBCEE5}" type="sibTrans" cxnId="{28831746-E13F-4558-89CF-F17244F1635C}">
      <dgm:prSet/>
      <dgm:spPr/>
      <dgm:t>
        <a:bodyPr/>
        <a:lstStyle/>
        <a:p>
          <a:endParaRPr lang="en-US"/>
        </a:p>
      </dgm:t>
    </dgm:pt>
    <dgm:pt modelId="{6216D475-F9F5-4294-84B8-41E714E06C77}">
      <dgm:prSet/>
      <dgm:spPr/>
      <dgm:t>
        <a:bodyPr/>
        <a:lstStyle/>
        <a:p>
          <a:r>
            <a:rPr lang="en-US" b="1"/>
            <a:t>Tailored Care Management (AMH+/CMA) support</a:t>
          </a:r>
          <a:endParaRPr lang="en-US"/>
        </a:p>
      </dgm:t>
    </dgm:pt>
    <dgm:pt modelId="{139765E5-7C8B-467F-9422-CB57904B3FDF}" type="parTrans" cxnId="{1E17CD3B-BA90-40D2-AB05-B0D4B70773B5}">
      <dgm:prSet/>
      <dgm:spPr/>
      <dgm:t>
        <a:bodyPr/>
        <a:lstStyle/>
        <a:p>
          <a:endParaRPr lang="en-US"/>
        </a:p>
      </dgm:t>
    </dgm:pt>
    <dgm:pt modelId="{7C7E5E47-DDE4-4830-B016-D9477A13396E}" type="sibTrans" cxnId="{1E17CD3B-BA90-40D2-AB05-B0D4B70773B5}">
      <dgm:prSet/>
      <dgm:spPr/>
      <dgm:t>
        <a:bodyPr/>
        <a:lstStyle/>
        <a:p>
          <a:endParaRPr lang="en-US"/>
        </a:p>
      </dgm:t>
    </dgm:pt>
    <dgm:pt modelId="{03BD0F3D-053F-4955-A40F-4DAC66E2EA1A}">
      <dgm:prSet/>
      <dgm:spPr/>
      <dgm:t>
        <a:bodyPr/>
        <a:lstStyle/>
        <a:p>
          <a:r>
            <a:rPr lang="en-US" b="1"/>
            <a:t>Community Health Worker integration and training</a:t>
          </a:r>
          <a:endParaRPr lang="en-US"/>
        </a:p>
      </dgm:t>
    </dgm:pt>
    <dgm:pt modelId="{6EEBF18D-85D2-4671-ADF1-E8140792602B}" type="parTrans" cxnId="{8E489FBF-7F61-4A0B-8A1B-A74FE71E899A}">
      <dgm:prSet/>
      <dgm:spPr/>
      <dgm:t>
        <a:bodyPr/>
        <a:lstStyle/>
        <a:p>
          <a:endParaRPr lang="en-US"/>
        </a:p>
      </dgm:t>
    </dgm:pt>
    <dgm:pt modelId="{94502BFD-AA5F-45C8-A58C-44E6B7937444}" type="sibTrans" cxnId="{8E489FBF-7F61-4A0B-8A1B-A74FE71E899A}">
      <dgm:prSet/>
      <dgm:spPr/>
      <dgm:t>
        <a:bodyPr/>
        <a:lstStyle/>
        <a:p>
          <a:endParaRPr lang="en-US"/>
        </a:p>
      </dgm:t>
    </dgm:pt>
    <dgm:pt modelId="{C79FB080-AB2E-4679-9E5F-1FC306D6DD0A}">
      <dgm:prSet/>
      <dgm:spPr/>
      <dgm:t>
        <a:bodyPr/>
        <a:lstStyle/>
        <a:p>
          <a:r>
            <a:rPr lang="en-US" b="1"/>
            <a:t>Social Drivers of Health Workflow  &amp; NCCARE 360 Optimization </a:t>
          </a:r>
          <a:endParaRPr lang="en-US"/>
        </a:p>
      </dgm:t>
    </dgm:pt>
    <dgm:pt modelId="{52742734-2C3E-466E-89FC-A8D030073286}" type="parTrans" cxnId="{7C19C041-571E-490B-81AA-40DA7BB69FD6}">
      <dgm:prSet/>
      <dgm:spPr/>
      <dgm:t>
        <a:bodyPr/>
        <a:lstStyle/>
        <a:p>
          <a:endParaRPr lang="en-US"/>
        </a:p>
      </dgm:t>
    </dgm:pt>
    <dgm:pt modelId="{C9EA6595-838C-4994-BF9B-0C033194E9A6}" type="sibTrans" cxnId="{7C19C041-571E-490B-81AA-40DA7BB69FD6}">
      <dgm:prSet/>
      <dgm:spPr/>
      <dgm:t>
        <a:bodyPr/>
        <a:lstStyle/>
        <a:p>
          <a:endParaRPr lang="en-US"/>
        </a:p>
      </dgm:t>
    </dgm:pt>
    <dgm:pt modelId="{0E3907D9-A21E-47C8-B16B-BEC658594C20}">
      <dgm:prSet/>
      <dgm:spPr/>
      <dgm:t>
        <a:bodyPr/>
        <a:lstStyle/>
        <a:p>
          <a:r>
            <a:rPr lang="en-US" b="1"/>
            <a:t>Virtual Collaborative Educational Programming</a:t>
          </a:r>
          <a:endParaRPr lang="en-US"/>
        </a:p>
      </dgm:t>
    </dgm:pt>
    <dgm:pt modelId="{A7FDF597-76E9-4022-98CB-1291F3CCBE32}" type="parTrans" cxnId="{5B589992-F332-4065-BD81-98416E6ADFDE}">
      <dgm:prSet/>
      <dgm:spPr/>
      <dgm:t>
        <a:bodyPr/>
        <a:lstStyle/>
        <a:p>
          <a:endParaRPr lang="en-US"/>
        </a:p>
      </dgm:t>
    </dgm:pt>
    <dgm:pt modelId="{D6EC7E48-62BC-4864-BF3F-7090309412AC}" type="sibTrans" cxnId="{5B589992-F332-4065-BD81-98416E6ADFDE}">
      <dgm:prSet/>
      <dgm:spPr/>
      <dgm:t>
        <a:bodyPr/>
        <a:lstStyle/>
        <a:p>
          <a:endParaRPr lang="en-US"/>
        </a:p>
      </dgm:t>
    </dgm:pt>
    <dgm:pt modelId="{692C8A7C-C79C-4D1B-8E0C-3C9C880CB5F4}" type="pres">
      <dgm:prSet presAssocID="{8A790971-0420-468A-9A5D-8131A7FB4424}" presName="vert0" presStyleCnt="0">
        <dgm:presLayoutVars>
          <dgm:dir/>
          <dgm:animOne val="branch"/>
          <dgm:animLvl val="lvl"/>
        </dgm:presLayoutVars>
      </dgm:prSet>
      <dgm:spPr/>
    </dgm:pt>
    <dgm:pt modelId="{6EFB39F4-8D12-4696-8739-1359360375EA}" type="pres">
      <dgm:prSet presAssocID="{4C12E503-2F08-475F-A354-B3B34A7372F6}" presName="thickLine" presStyleLbl="alignNode1" presStyleIdx="0" presStyleCnt="15"/>
      <dgm:spPr/>
    </dgm:pt>
    <dgm:pt modelId="{89F85CBB-F273-4733-9F65-2D87027CD2BE}" type="pres">
      <dgm:prSet presAssocID="{4C12E503-2F08-475F-A354-B3B34A7372F6}" presName="horz1" presStyleCnt="0"/>
      <dgm:spPr/>
    </dgm:pt>
    <dgm:pt modelId="{3A3AF9B7-8337-4988-98FF-9FAA0EC91230}" type="pres">
      <dgm:prSet presAssocID="{4C12E503-2F08-475F-A354-B3B34A7372F6}" presName="tx1" presStyleLbl="revTx" presStyleIdx="0" presStyleCnt="15"/>
      <dgm:spPr/>
    </dgm:pt>
    <dgm:pt modelId="{5D43AF6B-AA0F-4F8A-A687-FCBBDECDCF82}" type="pres">
      <dgm:prSet presAssocID="{4C12E503-2F08-475F-A354-B3B34A7372F6}" presName="vert1" presStyleCnt="0"/>
      <dgm:spPr/>
    </dgm:pt>
    <dgm:pt modelId="{FD3F22C6-E76A-4F65-A255-3ECB8C448288}" type="pres">
      <dgm:prSet presAssocID="{C285D072-8C81-47E6-BF5E-7B497DB76150}" presName="thickLine" presStyleLbl="alignNode1" presStyleIdx="1" presStyleCnt="15"/>
      <dgm:spPr/>
    </dgm:pt>
    <dgm:pt modelId="{08D99498-BD61-451D-AE52-3C70602A2786}" type="pres">
      <dgm:prSet presAssocID="{C285D072-8C81-47E6-BF5E-7B497DB76150}" presName="horz1" presStyleCnt="0"/>
      <dgm:spPr/>
    </dgm:pt>
    <dgm:pt modelId="{FD44C3AF-44A4-4C98-AF96-91D1343718E9}" type="pres">
      <dgm:prSet presAssocID="{C285D072-8C81-47E6-BF5E-7B497DB76150}" presName="tx1" presStyleLbl="revTx" presStyleIdx="1" presStyleCnt="15"/>
      <dgm:spPr/>
    </dgm:pt>
    <dgm:pt modelId="{EE0C4E7B-5AB6-45D4-B884-C9529165C0C3}" type="pres">
      <dgm:prSet presAssocID="{C285D072-8C81-47E6-BF5E-7B497DB76150}" presName="vert1" presStyleCnt="0"/>
      <dgm:spPr/>
    </dgm:pt>
    <dgm:pt modelId="{4375FE46-5C45-45A5-9821-6B65884DC6B7}" type="pres">
      <dgm:prSet presAssocID="{8ABADEEC-2FB9-4AF7-9572-D4187D9F0FDE}" presName="thickLine" presStyleLbl="alignNode1" presStyleIdx="2" presStyleCnt="15"/>
      <dgm:spPr/>
    </dgm:pt>
    <dgm:pt modelId="{0779D033-AA7B-44DD-ADE5-EB74F0AB0656}" type="pres">
      <dgm:prSet presAssocID="{8ABADEEC-2FB9-4AF7-9572-D4187D9F0FDE}" presName="horz1" presStyleCnt="0"/>
      <dgm:spPr/>
    </dgm:pt>
    <dgm:pt modelId="{AD2755A1-9E28-426E-A571-75DE85DFD65E}" type="pres">
      <dgm:prSet presAssocID="{8ABADEEC-2FB9-4AF7-9572-D4187D9F0FDE}" presName="tx1" presStyleLbl="revTx" presStyleIdx="2" presStyleCnt="15"/>
      <dgm:spPr/>
    </dgm:pt>
    <dgm:pt modelId="{F9A94BF6-4930-4269-8387-3E71C4C4B95B}" type="pres">
      <dgm:prSet presAssocID="{8ABADEEC-2FB9-4AF7-9572-D4187D9F0FDE}" presName="vert1" presStyleCnt="0"/>
      <dgm:spPr/>
    </dgm:pt>
    <dgm:pt modelId="{D0C51F03-D65F-4E4A-80B2-727E6DE183A8}" type="pres">
      <dgm:prSet presAssocID="{8ABB2980-6F36-4D40-8B47-B55973A37E13}" presName="thickLine" presStyleLbl="alignNode1" presStyleIdx="3" presStyleCnt="15"/>
      <dgm:spPr/>
    </dgm:pt>
    <dgm:pt modelId="{5BFCE25A-F901-4EB3-A269-8B3930B5B73B}" type="pres">
      <dgm:prSet presAssocID="{8ABB2980-6F36-4D40-8B47-B55973A37E13}" presName="horz1" presStyleCnt="0"/>
      <dgm:spPr/>
    </dgm:pt>
    <dgm:pt modelId="{469FF82F-851A-4358-9069-6215CA85F521}" type="pres">
      <dgm:prSet presAssocID="{8ABB2980-6F36-4D40-8B47-B55973A37E13}" presName="tx1" presStyleLbl="revTx" presStyleIdx="3" presStyleCnt="15"/>
      <dgm:spPr/>
    </dgm:pt>
    <dgm:pt modelId="{F57503C0-3136-4DF8-BA1F-DE2A48B0AB2E}" type="pres">
      <dgm:prSet presAssocID="{8ABB2980-6F36-4D40-8B47-B55973A37E13}" presName="vert1" presStyleCnt="0"/>
      <dgm:spPr/>
    </dgm:pt>
    <dgm:pt modelId="{DD46B4AE-EF32-4ACE-AD2E-18285D7680A7}" type="pres">
      <dgm:prSet presAssocID="{B67839AA-FE7F-4C60-8C07-A20FB98E6C72}" presName="thickLine" presStyleLbl="alignNode1" presStyleIdx="4" presStyleCnt="15"/>
      <dgm:spPr/>
    </dgm:pt>
    <dgm:pt modelId="{065D096B-401F-4ED6-AF52-3767BC22971A}" type="pres">
      <dgm:prSet presAssocID="{B67839AA-FE7F-4C60-8C07-A20FB98E6C72}" presName="horz1" presStyleCnt="0"/>
      <dgm:spPr/>
    </dgm:pt>
    <dgm:pt modelId="{98E47DE3-9D27-4652-9D2E-93ED05416E97}" type="pres">
      <dgm:prSet presAssocID="{B67839AA-FE7F-4C60-8C07-A20FB98E6C72}" presName="tx1" presStyleLbl="revTx" presStyleIdx="4" presStyleCnt="15"/>
      <dgm:spPr/>
    </dgm:pt>
    <dgm:pt modelId="{0F4EDA6B-3990-4DDD-80E7-62348468845B}" type="pres">
      <dgm:prSet presAssocID="{B67839AA-FE7F-4C60-8C07-A20FB98E6C72}" presName="vert1" presStyleCnt="0"/>
      <dgm:spPr/>
    </dgm:pt>
    <dgm:pt modelId="{E379E072-996E-4FDD-B5DA-5F57FD357CC9}" type="pres">
      <dgm:prSet presAssocID="{575FC995-E513-4B81-90BC-12D1EDF37E0A}" presName="thickLine" presStyleLbl="alignNode1" presStyleIdx="5" presStyleCnt="15"/>
      <dgm:spPr/>
    </dgm:pt>
    <dgm:pt modelId="{55179EE9-F004-42B9-85C2-D161AAD91772}" type="pres">
      <dgm:prSet presAssocID="{575FC995-E513-4B81-90BC-12D1EDF37E0A}" presName="horz1" presStyleCnt="0"/>
      <dgm:spPr/>
    </dgm:pt>
    <dgm:pt modelId="{90FFE17E-D7D6-4F74-AA4D-31519D83D05E}" type="pres">
      <dgm:prSet presAssocID="{575FC995-E513-4B81-90BC-12D1EDF37E0A}" presName="tx1" presStyleLbl="revTx" presStyleIdx="5" presStyleCnt="15"/>
      <dgm:spPr/>
    </dgm:pt>
    <dgm:pt modelId="{8111A4A5-A7CF-4570-8523-7B0A4C1BAF7E}" type="pres">
      <dgm:prSet presAssocID="{575FC995-E513-4B81-90BC-12D1EDF37E0A}" presName="vert1" presStyleCnt="0"/>
      <dgm:spPr/>
    </dgm:pt>
    <dgm:pt modelId="{0C54959E-C300-4E0B-961A-958A530B5BBC}" type="pres">
      <dgm:prSet presAssocID="{01B696EF-F67A-4259-AEEF-0B2CA65F4382}" presName="thickLine" presStyleLbl="alignNode1" presStyleIdx="6" presStyleCnt="15"/>
      <dgm:spPr/>
    </dgm:pt>
    <dgm:pt modelId="{B6B26BD9-917A-423A-A062-DCF642DF5937}" type="pres">
      <dgm:prSet presAssocID="{01B696EF-F67A-4259-AEEF-0B2CA65F4382}" presName="horz1" presStyleCnt="0"/>
      <dgm:spPr/>
    </dgm:pt>
    <dgm:pt modelId="{466254FC-EB21-4141-AEDF-D2E67A41A867}" type="pres">
      <dgm:prSet presAssocID="{01B696EF-F67A-4259-AEEF-0B2CA65F4382}" presName="tx1" presStyleLbl="revTx" presStyleIdx="6" presStyleCnt="15"/>
      <dgm:spPr/>
    </dgm:pt>
    <dgm:pt modelId="{B3ABCA8B-650C-4AAF-80CC-9BF02C583C15}" type="pres">
      <dgm:prSet presAssocID="{01B696EF-F67A-4259-AEEF-0B2CA65F4382}" presName="vert1" presStyleCnt="0"/>
      <dgm:spPr/>
    </dgm:pt>
    <dgm:pt modelId="{67BCDDE2-5055-405B-AF6F-89AAFB684E69}" type="pres">
      <dgm:prSet presAssocID="{BB9C3C80-5031-40A9-A57B-C822CB7AE573}" presName="thickLine" presStyleLbl="alignNode1" presStyleIdx="7" presStyleCnt="15"/>
      <dgm:spPr/>
    </dgm:pt>
    <dgm:pt modelId="{D9F1E1D5-1DB3-45B7-8B67-A0BDFAAFA01D}" type="pres">
      <dgm:prSet presAssocID="{BB9C3C80-5031-40A9-A57B-C822CB7AE573}" presName="horz1" presStyleCnt="0"/>
      <dgm:spPr/>
    </dgm:pt>
    <dgm:pt modelId="{D1F14225-02A0-4529-865A-C3F9AC3F5368}" type="pres">
      <dgm:prSet presAssocID="{BB9C3C80-5031-40A9-A57B-C822CB7AE573}" presName="tx1" presStyleLbl="revTx" presStyleIdx="7" presStyleCnt="15"/>
      <dgm:spPr/>
    </dgm:pt>
    <dgm:pt modelId="{0974875E-C8BE-47BF-881C-A2C1FF1A198D}" type="pres">
      <dgm:prSet presAssocID="{BB9C3C80-5031-40A9-A57B-C822CB7AE573}" presName="vert1" presStyleCnt="0"/>
      <dgm:spPr/>
    </dgm:pt>
    <dgm:pt modelId="{A309A27B-3BD4-4CE5-B20A-60CBBBF1BD64}" type="pres">
      <dgm:prSet presAssocID="{B094EBF1-539C-4DEA-BD59-BF2845B3319B}" presName="thickLine" presStyleLbl="alignNode1" presStyleIdx="8" presStyleCnt="15"/>
      <dgm:spPr/>
    </dgm:pt>
    <dgm:pt modelId="{681DB80F-E896-4506-BF97-0B22D48FE7F3}" type="pres">
      <dgm:prSet presAssocID="{B094EBF1-539C-4DEA-BD59-BF2845B3319B}" presName="horz1" presStyleCnt="0"/>
      <dgm:spPr/>
    </dgm:pt>
    <dgm:pt modelId="{6354B27E-39B2-4BEA-973E-32DF526AA35A}" type="pres">
      <dgm:prSet presAssocID="{B094EBF1-539C-4DEA-BD59-BF2845B3319B}" presName="tx1" presStyleLbl="revTx" presStyleIdx="8" presStyleCnt="15"/>
      <dgm:spPr/>
    </dgm:pt>
    <dgm:pt modelId="{0C31E436-AC34-42F8-ACE5-E1CD9E0EBC63}" type="pres">
      <dgm:prSet presAssocID="{B094EBF1-539C-4DEA-BD59-BF2845B3319B}" presName="vert1" presStyleCnt="0"/>
      <dgm:spPr/>
    </dgm:pt>
    <dgm:pt modelId="{3B655445-BD29-42F6-A2D6-98A2725FDF95}" type="pres">
      <dgm:prSet presAssocID="{92A7C5A2-33A1-47A1-8045-97C29B0F9F37}" presName="thickLine" presStyleLbl="alignNode1" presStyleIdx="9" presStyleCnt="15"/>
      <dgm:spPr/>
    </dgm:pt>
    <dgm:pt modelId="{8C309E77-E36F-42C3-B301-6492398EF863}" type="pres">
      <dgm:prSet presAssocID="{92A7C5A2-33A1-47A1-8045-97C29B0F9F37}" presName="horz1" presStyleCnt="0"/>
      <dgm:spPr/>
    </dgm:pt>
    <dgm:pt modelId="{00992CB4-8732-42E2-853E-8FAB51E83689}" type="pres">
      <dgm:prSet presAssocID="{92A7C5A2-33A1-47A1-8045-97C29B0F9F37}" presName="tx1" presStyleLbl="revTx" presStyleIdx="9" presStyleCnt="15"/>
      <dgm:spPr/>
    </dgm:pt>
    <dgm:pt modelId="{C2FB3F66-C988-4C64-89FE-92C6B806C94E}" type="pres">
      <dgm:prSet presAssocID="{92A7C5A2-33A1-47A1-8045-97C29B0F9F37}" presName="vert1" presStyleCnt="0"/>
      <dgm:spPr/>
    </dgm:pt>
    <dgm:pt modelId="{78B06D2B-E3C1-4704-8D0C-1040973C0485}" type="pres">
      <dgm:prSet presAssocID="{CEAE9079-2ED4-4B12-B899-DF4B5AC0251E}" presName="thickLine" presStyleLbl="alignNode1" presStyleIdx="10" presStyleCnt="15"/>
      <dgm:spPr/>
    </dgm:pt>
    <dgm:pt modelId="{E5B457E5-EA01-4748-BBB4-07D290E22D99}" type="pres">
      <dgm:prSet presAssocID="{CEAE9079-2ED4-4B12-B899-DF4B5AC0251E}" presName="horz1" presStyleCnt="0"/>
      <dgm:spPr/>
    </dgm:pt>
    <dgm:pt modelId="{12409E1B-2321-4675-9659-FE063BFABCF3}" type="pres">
      <dgm:prSet presAssocID="{CEAE9079-2ED4-4B12-B899-DF4B5AC0251E}" presName="tx1" presStyleLbl="revTx" presStyleIdx="10" presStyleCnt="15"/>
      <dgm:spPr/>
    </dgm:pt>
    <dgm:pt modelId="{B6242622-D051-402C-9906-C4B90E909D32}" type="pres">
      <dgm:prSet presAssocID="{CEAE9079-2ED4-4B12-B899-DF4B5AC0251E}" presName="vert1" presStyleCnt="0"/>
      <dgm:spPr/>
    </dgm:pt>
    <dgm:pt modelId="{E7C9B849-C202-4882-B755-C8658AF44502}" type="pres">
      <dgm:prSet presAssocID="{6216D475-F9F5-4294-84B8-41E714E06C77}" presName="thickLine" presStyleLbl="alignNode1" presStyleIdx="11" presStyleCnt="15"/>
      <dgm:spPr/>
    </dgm:pt>
    <dgm:pt modelId="{5135C69D-FF49-40F8-800A-B90F0E5087F7}" type="pres">
      <dgm:prSet presAssocID="{6216D475-F9F5-4294-84B8-41E714E06C77}" presName="horz1" presStyleCnt="0"/>
      <dgm:spPr/>
    </dgm:pt>
    <dgm:pt modelId="{2414E08D-BF08-449B-8049-635D60647D57}" type="pres">
      <dgm:prSet presAssocID="{6216D475-F9F5-4294-84B8-41E714E06C77}" presName="tx1" presStyleLbl="revTx" presStyleIdx="11" presStyleCnt="15"/>
      <dgm:spPr/>
    </dgm:pt>
    <dgm:pt modelId="{E031BC5E-C631-4656-B773-BFF21C2374B6}" type="pres">
      <dgm:prSet presAssocID="{6216D475-F9F5-4294-84B8-41E714E06C77}" presName="vert1" presStyleCnt="0"/>
      <dgm:spPr/>
    </dgm:pt>
    <dgm:pt modelId="{2E2679E2-4EB9-4590-8161-38D2A87FB506}" type="pres">
      <dgm:prSet presAssocID="{03BD0F3D-053F-4955-A40F-4DAC66E2EA1A}" presName="thickLine" presStyleLbl="alignNode1" presStyleIdx="12" presStyleCnt="15"/>
      <dgm:spPr/>
    </dgm:pt>
    <dgm:pt modelId="{443444CE-D8E5-45A7-B683-B2C27249F280}" type="pres">
      <dgm:prSet presAssocID="{03BD0F3D-053F-4955-A40F-4DAC66E2EA1A}" presName="horz1" presStyleCnt="0"/>
      <dgm:spPr/>
    </dgm:pt>
    <dgm:pt modelId="{DB901F2A-BFA6-4183-BCCA-30669A31D78B}" type="pres">
      <dgm:prSet presAssocID="{03BD0F3D-053F-4955-A40F-4DAC66E2EA1A}" presName="tx1" presStyleLbl="revTx" presStyleIdx="12" presStyleCnt="15"/>
      <dgm:spPr/>
    </dgm:pt>
    <dgm:pt modelId="{74614897-D6CD-4B20-AC73-856B919ED129}" type="pres">
      <dgm:prSet presAssocID="{03BD0F3D-053F-4955-A40F-4DAC66E2EA1A}" presName="vert1" presStyleCnt="0"/>
      <dgm:spPr/>
    </dgm:pt>
    <dgm:pt modelId="{75BC117F-D8F3-4F3D-B877-7047E67F4BF4}" type="pres">
      <dgm:prSet presAssocID="{C79FB080-AB2E-4679-9E5F-1FC306D6DD0A}" presName="thickLine" presStyleLbl="alignNode1" presStyleIdx="13" presStyleCnt="15"/>
      <dgm:spPr/>
    </dgm:pt>
    <dgm:pt modelId="{762417FC-4FDD-4C12-9914-CBF802F31B87}" type="pres">
      <dgm:prSet presAssocID="{C79FB080-AB2E-4679-9E5F-1FC306D6DD0A}" presName="horz1" presStyleCnt="0"/>
      <dgm:spPr/>
    </dgm:pt>
    <dgm:pt modelId="{AFAFFD66-0F44-4782-8577-706E6ABF623B}" type="pres">
      <dgm:prSet presAssocID="{C79FB080-AB2E-4679-9E5F-1FC306D6DD0A}" presName="tx1" presStyleLbl="revTx" presStyleIdx="13" presStyleCnt="15"/>
      <dgm:spPr/>
    </dgm:pt>
    <dgm:pt modelId="{994409EE-EC27-41B3-8413-4C137DD40116}" type="pres">
      <dgm:prSet presAssocID="{C79FB080-AB2E-4679-9E5F-1FC306D6DD0A}" presName="vert1" presStyleCnt="0"/>
      <dgm:spPr/>
    </dgm:pt>
    <dgm:pt modelId="{D9EE33A8-6A7B-4DBC-A572-F5F3BE644B66}" type="pres">
      <dgm:prSet presAssocID="{0E3907D9-A21E-47C8-B16B-BEC658594C20}" presName="thickLine" presStyleLbl="alignNode1" presStyleIdx="14" presStyleCnt="15"/>
      <dgm:spPr/>
    </dgm:pt>
    <dgm:pt modelId="{83645F51-F9DD-4148-82FD-0786528242DF}" type="pres">
      <dgm:prSet presAssocID="{0E3907D9-A21E-47C8-B16B-BEC658594C20}" presName="horz1" presStyleCnt="0"/>
      <dgm:spPr/>
    </dgm:pt>
    <dgm:pt modelId="{D1456878-1D93-4AF2-9546-96663AFB8593}" type="pres">
      <dgm:prSet presAssocID="{0E3907D9-A21E-47C8-B16B-BEC658594C20}" presName="tx1" presStyleLbl="revTx" presStyleIdx="14" presStyleCnt="15"/>
      <dgm:spPr/>
    </dgm:pt>
    <dgm:pt modelId="{87DD9218-560F-4D4B-906C-0CC6C741E1DD}" type="pres">
      <dgm:prSet presAssocID="{0E3907D9-A21E-47C8-B16B-BEC658594C20}" presName="vert1" presStyleCnt="0"/>
      <dgm:spPr/>
    </dgm:pt>
  </dgm:ptLst>
  <dgm:cxnLst>
    <dgm:cxn modelId="{DDDED806-271E-4595-9646-C00B0AEE90CC}" type="presOf" srcId="{6216D475-F9F5-4294-84B8-41E714E06C77}" destId="{2414E08D-BF08-449B-8049-635D60647D57}" srcOrd="0" destOrd="0" presId="urn:microsoft.com/office/officeart/2008/layout/LinedList"/>
    <dgm:cxn modelId="{BED71B12-D271-449F-A4C9-446AF9E30A3C}" srcId="{8A790971-0420-468A-9A5D-8131A7FB4424}" destId="{01B696EF-F67A-4259-AEEF-0B2CA65F4382}" srcOrd="6" destOrd="0" parTransId="{815BA3C9-66D9-4349-8652-D62ED888F0AF}" sibTransId="{02D291D2-C9BE-4C31-BB6D-F0A5583CEF9D}"/>
    <dgm:cxn modelId="{690BDF1B-CD3C-4504-9095-160FD48EA6C6}" type="presOf" srcId="{8A790971-0420-468A-9A5D-8131A7FB4424}" destId="{692C8A7C-C79C-4D1B-8E0C-3C9C880CB5F4}" srcOrd="0" destOrd="0" presId="urn:microsoft.com/office/officeart/2008/layout/LinedList"/>
    <dgm:cxn modelId="{65619832-9286-4E93-A983-06D5B12ADA45}" srcId="{8A790971-0420-468A-9A5D-8131A7FB4424}" destId="{575FC995-E513-4B81-90BC-12D1EDF37E0A}" srcOrd="5" destOrd="0" parTransId="{7D853D4C-EE3A-4F91-B041-232D800CAC18}" sibTransId="{A686FB19-5C67-428F-9E87-DD0FF7AD24EF}"/>
    <dgm:cxn modelId="{1E17CD3B-BA90-40D2-AB05-B0D4B70773B5}" srcId="{8A790971-0420-468A-9A5D-8131A7FB4424}" destId="{6216D475-F9F5-4294-84B8-41E714E06C77}" srcOrd="11" destOrd="0" parTransId="{139765E5-7C8B-467F-9422-CB57904B3FDF}" sibTransId="{7C7E5E47-DDE4-4830-B016-D9477A13396E}"/>
    <dgm:cxn modelId="{4206435B-0837-4FE2-9A4F-0CBC8B14457F}" type="presOf" srcId="{01B696EF-F67A-4259-AEEF-0B2CA65F4382}" destId="{466254FC-EB21-4141-AEDF-D2E67A41A867}" srcOrd="0" destOrd="0" presId="urn:microsoft.com/office/officeart/2008/layout/LinedList"/>
    <dgm:cxn modelId="{9E18325C-3491-40E2-B0DD-1A79CEF047C9}" srcId="{8A790971-0420-468A-9A5D-8131A7FB4424}" destId="{92A7C5A2-33A1-47A1-8045-97C29B0F9F37}" srcOrd="9" destOrd="0" parTransId="{DC74BF07-272F-4442-BA45-A7F427B44BA6}" sibTransId="{C506A9CE-486F-489E-AAE4-61BF048D2BA7}"/>
    <dgm:cxn modelId="{719DDC60-F335-4643-B672-06C6F9D886F2}" srcId="{8A790971-0420-468A-9A5D-8131A7FB4424}" destId="{4C12E503-2F08-475F-A354-B3B34A7372F6}" srcOrd="0" destOrd="0" parTransId="{C5D75429-DD77-479C-847B-917E8D3FD462}" sibTransId="{0101956B-E5BB-4BAE-AE75-9F3F428D8C70}"/>
    <dgm:cxn modelId="{7C19C041-571E-490B-81AA-40DA7BB69FD6}" srcId="{8A790971-0420-468A-9A5D-8131A7FB4424}" destId="{C79FB080-AB2E-4679-9E5F-1FC306D6DD0A}" srcOrd="13" destOrd="0" parTransId="{52742734-2C3E-466E-89FC-A8D030073286}" sibTransId="{C9EA6595-838C-4994-BF9B-0C033194E9A6}"/>
    <dgm:cxn modelId="{28831746-E13F-4558-89CF-F17244F1635C}" srcId="{8A790971-0420-468A-9A5D-8131A7FB4424}" destId="{CEAE9079-2ED4-4B12-B899-DF4B5AC0251E}" srcOrd="10" destOrd="0" parTransId="{4578FAA3-3D60-43E6-AA6F-DB79B88FE554}" sibTransId="{C9E58846-CD7B-4989-B8FD-2B0154DBCEE5}"/>
    <dgm:cxn modelId="{456E9C4C-8787-4219-8E5F-7D56E2A40306}" srcId="{8A790971-0420-468A-9A5D-8131A7FB4424}" destId="{C285D072-8C81-47E6-BF5E-7B497DB76150}" srcOrd="1" destOrd="0" parTransId="{D6E786B2-5F84-440C-8B6F-7BACD7DC69E1}" sibTransId="{325F3361-BE8B-4649-BC8F-A532A5F76DF1}"/>
    <dgm:cxn modelId="{D107315A-DB99-4403-BB55-0E87AD963252}" type="presOf" srcId="{C79FB080-AB2E-4679-9E5F-1FC306D6DD0A}" destId="{AFAFFD66-0F44-4782-8577-706E6ABF623B}" srcOrd="0" destOrd="0" presId="urn:microsoft.com/office/officeart/2008/layout/LinedList"/>
    <dgm:cxn modelId="{88ECAB7B-3A41-4555-9816-FC000AC962E3}" type="presOf" srcId="{0E3907D9-A21E-47C8-B16B-BEC658594C20}" destId="{D1456878-1D93-4AF2-9546-96663AFB8593}" srcOrd="0" destOrd="0" presId="urn:microsoft.com/office/officeart/2008/layout/LinedList"/>
    <dgm:cxn modelId="{B24FDE81-E845-42D1-A4A9-AA40C1A8A0C5}" type="presOf" srcId="{B67839AA-FE7F-4C60-8C07-A20FB98E6C72}" destId="{98E47DE3-9D27-4652-9D2E-93ED05416E97}" srcOrd="0" destOrd="0" presId="urn:microsoft.com/office/officeart/2008/layout/LinedList"/>
    <dgm:cxn modelId="{8E88CD82-E3BD-4994-91D6-2C97ADF8E6B3}" type="presOf" srcId="{575FC995-E513-4B81-90BC-12D1EDF37E0A}" destId="{90FFE17E-D7D6-4F74-AA4D-31519D83D05E}" srcOrd="0" destOrd="0" presId="urn:microsoft.com/office/officeart/2008/layout/LinedList"/>
    <dgm:cxn modelId="{5B589992-F332-4065-BD81-98416E6ADFDE}" srcId="{8A790971-0420-468A-9A5D-8131A7FB4424}" destId="{0E3907D9-A21E-47C8-B16B-BEC658594C20}" srcOrd="14" destOrd="0" parTransId="{A7FDF597-76E9-4022-98CB-1291F3CCBE32}" sibTransId="{D6EC7E48-62BC-4864-BF3F-7090309412AC}"/>
    <dgm:cxn modelId="{9FA94E9C-8739-49AF-8217-369F1977BA97}" type="presOf" srcId="{92A7C5A2-33A1-47A1-8045-97C29B0F9F37}" destId="{00992CB4-8732-42E2-853E-8FAB51E83689}" srcOrd="0" destOrd="0" presId="urn:microsoft.com/office/officeart/2008/layout/LinedList"/>
    <dgm:cxn modelId="{7012F5A3-E1D3-46CD-AD99-C5AD170A2F6D}" type="presOf" srcId="{8ABADEEC-2FB9-4AF7-9572-D4187D9F0FDE}" destId="{AD2755A1-9E28-426E-A571-75DE85DFD65E}" srcOrd="0" destOrd="0" presId="urn:microsoft.com/office/officeart/2008/layout/LinedList"/>
    <dgm:cxn modelId="{8D66CDA7-44D2-4B91-8579-ABC442219917}" srcId="{8A790971-0420-468A-9A5D-8131A7FB4424}" destId="{B67839AA-FE7F-4C60-8C07-A20FB98E6C72}" srcOrd="4" destOrd="0" parTransId="{1CE307EB-2010-468F-AEA1-947ADAD1E9FF}" sibTransId="{556AC21D-8A1E-46E5-B4C2-1CA22F91FADA}"/>
    <dgm:cxn modelId="{3E7B68BC-C7CB-41F1-8B56-44B1E41150AC}" type="presOf" srcId="{03BD0F3D-053F-4955-A40F-4DAC66E2EA1A}" destId="{DB901F2A-BFA6-4183-BCCA-30669A31D78B}" srcOrd="0" destOrd="0" presId="urn:microsoft.com/office/officeart/2008/layout/LinedList"/>
    <dgm:cxn modelId="{8E489FBF-7F61-4A0B-8A1B-A74FE71E899A}" srcId="{8A790971-0420-468A-9A5D-8131A7FB4424}" destId="{03BD0F3D-053F-4955-A40F-4DAC66E2EA1A}" srcOrd="12" destOrd="0" parTransId="{6EEBF18D-85D2-4671-ADF1-E8140792602B}" sibTransId="{94502BFD-AA5F-45C8-A58C-44E6B7937444}"/>
    <dgm:cxn modelId="{E3E5F3BF-C501-4FB3-9FBB-1EC10308E4CC}" type="presOf" srcId="{CEAE9079-2ED4-4B12-B899-DF4B5AC0251E}" destId="{12409E1B-2321-4675-9659-FE063BFABCF3}" srcOrd="0" destOrd="0" presId="urn:microsoft.com/office/officeart/2008/layout/LinedList"/>
    <dgm:cxn modelId="{FA3234C2-1E2F-4163-905D-E240C2A28880}" srcId="{8A790971-0420-468A-9A5D-8131A7FB4424}" destId="{BB9C3C80-5031-40A9-A57B-C822CB7AE573}" srcOrd="7" destOrd="0" parTransId="{8BE5B6B3-3798-47A5-9154-DB13F8B67D36}" sibTransId="{0C293245-3612-455E-B0EF-20EC097934BC}"/>
    <dgm:cxn modelId="{FDC581C8-605D-4A43-B8B8-5A9A49D5B918}" srcId="{8A790971-0420-468A-9A5D-8131A7FB4424}" destId="{8ABB2980-6F36-4D40-8B47-B55973A37E13}" srcOrd="3" destOrd="0" parTransId="{54E0ECA0-5D6D-4DAD-A2C9-D9280FE7F411}" sibTransId="{36AD1A56-292B-4CA1-9FB2-7C5C97709E7F}"/>
    <dgm:cxn modelId="{53839DC8-6C53-48BD-BEB1-EF0C88BBE490}" type="presOf" srcId="{BB9C3C80-5031-40A9-A57B-C822CB7AE573}" destId="{D1F14225-02A0-4529-865A-C3F9AC3F5368}" srcOrd="0" destOrd="0" presId="urn:microsoft.com/office/officeart/2008/layout/LinedList"/>
    <dgm:cxn modelId="{71AE44C9-D091-4560-BEEB-6403AECA5536}" type="presOf" srcId="{8ABB2980-6F36-4D40-8B47-B55973A37E13}" destId="{469FF82F-851A-4358-9069-6215CA85F521}" srcOrd="0" destOrd="0" presId="urn:microsoft.com/office/officeart/2008/layout/LinedList"/>
    <dgm:cxn modelId="{FE3E79CB-C930-4AEF-8C94-E8C3271DBFF1}" type="presOf" srcId="{4C12E503-2F08-475F-A354-B3B34A7372F6}" destId="{3A3AF9B7-8337-4988-98FF-9FAA0EC91230}" srcOrd="0" destOrd="0" presId="urn:microsoft.com/office/officeart/2008/layout/LinedList"/>
    <dgm:cxn modelId="{039FDCE2-3337-4F17-AB43-CBDAD4A66979}" srcId="{8A790971-0420-468A-9A5D-8131A7FB4424}" destId="{B094EBF1-539C-4DEA-BD59-BF2845B3319B}" srcOrd="8" destOrd="0" parTransId="{939871CE-21B9-4313-B7B8-F5594C49D679}" sibTransId="{9C0316E4-9C3F-4B7A-80AC-71E73A556F48}"/>
    <dgm:cxn modelId="{8A3E71E5-5390-4808-BA3E-E5E62465DEE3}" srcId="{8A790971-0420-468A-9A5D-8131A7FB4424}" destId="{8ABADEEC-2FB9-4AF7-9572-D4187D9F0FDE}" srcOrd="2" destOrd="0" parTransId="{44DBE16A-D8B2-4F7B-99DE-F619E87F692D}" sibTransId="{B22D1524-0F5D-4EB8-8C6E-BEDEB32883CE}"/>
    <dgm:cxn modelId="{EAF37FF4-9756-45F5-8F12-7D663FCD422F}" type="presOf" srcId="{B094EBF1-539C-4DEA-BD59-BF2845B3319B}" destId="{6354B27E-39B2-4BEA-973E-32DF526AA35A}" srcOrd="0" destOrd="0" presId="urn:microsoft.com/office/officeart/2008/layout/LinedList"/>
    <dgm:cxn modelId="{F1F830F5-4440-4726-947C-0B34D6442266}" type="presOf" srcId="{C285D072-8C81-47E6-BF5E-7B497DB76150}" destId="{FD44C3AF-44A4-4C98-AF96-91D1343718E9}" srcOrd="0" destOrd="0" presId="urn:microsoft.com/office/officeart/2008/layout/LinedList"/>
    <dgm:cxn modelId="{152932D4-39D8-46BC-B482-0F44FC71790D}" type="presParOf" srcId="{692C8A7C-C79C-4D1B-8E0C-3C9C880CB5F4}" destId="{6EFB39F4-8D12-4696-8739-1359360375EA}" srcOrd="0" destOrd="0" presId="urn:microsoft.com/office/officeart/2008/layout/LinedList"/>
    <dgm:cxn modelId="{3DEFDDD3-075A-447C-832A-E4854170E2C3}" type="presParOf" srcId="{692C8A7C-C79C-4D1B-8E0C-3C9C880CB5F4}" destId="{89F85CBB-F273-4733-9F65-2D87027CD2BE}" srcOrd="1" destOrd="0" presId="urn:microsoft.com/office/officeart/2008/layout/LinedList"/>
    <dgm:cxn modelId="{C90EBD34-3811-4A9D-9205-108AAA625242}" type="presParOf" srcId="{89F85CBB-F273-4733-9F65-2D87027CD2BE}" destId="{3A3AF9B7-8337-4988-98FF-9FAA0EC91230}" srcOrd="0" destOrd="0" presId="urn:microsoft.com/office/officeart/2008/layout/LinedList"/>
    <dgm:cxn modelId="{9E9E1481-5AA9-48E5-8C75-765419385D35}" type="presParOf" srcId="{89F85CBB-F273-4733-9F65-2D87027CD2BE}" destId="{5D43AF6B-AA0F-4F8A-A687-FCBBDECDCF82}" srcOrd="1" destOrd="0" presId="urn:microsoft.com/office/officeart/2008/layout/LinedList"/>
    <dgm:cxn modelId="{1ACDD253-5464-4FA4-80C6-2A921289BAB3}" type="presParOf" srcId="{692C8A7C-C79C-4D1B-8E0C-3C9C880CB5F4}" destId="{FD3F22C6-E76A-4F65-A255-3ECB8C448288}" srcOrd="2" destOrd="0" presId="urn:microsoft.com/office/officeart/2008/layout/LinedList"/>
    <dgm:cxn modelId="{754D7650-1629-4653-8DC0-5431063C0C89}" type="presParOf" srcId="{692C8A7C-C79C-4D1B-8E0C-3C9C880CB5F4}" destId="{08D99498-BD61-451D-AE52-3C70602A2786}" srcOrd="3" destOrd="0" presId="urn:microsoft.com/office/officeart/2008/layout/LinedList"/>
    <dgm:cxn modelId="{2A5CA347-C7C2-4840-A1CE-91C0E0971C7F}" type="presParOf" srcId="{08D99498-BD61-451D-AE52-3C70602A2786}" destId="{FD44C3AF-44A4-4C98-AF96-91D1343718E9}" srcOrd="0" destOrd="0" presId="urn:microsoft.com/office/officeart/2008/layout/LinedList"/>
    <dgm:cxn modelId="{42192C5D-A38A-418D-AEB6-53D6D2340624}" type="presParOf" srcId="{08D99498-BD61-451D-AE52-3C70602A2786}" destId="{EE0C4E7B-5AB6-45D4-B884-C9529165C0C3}" srcOrd="1" destOrd="0" presId="urn:microsoft.com/office/officeart/2008/layout/LinedList"/>
    <dgm:cxn modelId="{93E371BF-660B-41BD-AEC9-FDC9569CB8B7}" type="presParOf" srcId="{692C8A7C-C79C-4D1B-8E0C-3C9C880CB5F4}" destId="{4375FE46-5C45-45A5-9821-6B65884DC6B7}" srcOrd="4" destOrd="0" presId="urn:microsoft.com/office/officeart/2008/layout/LinedList"/>
    <dgm:cxn modelId="{1E36F508-AA40-4640-BD0B-FB03FCBA8D15}" type="presParOf" srcId="{692C8A7C-C79C-4D1B-8E0C-3C9C880CB5F4}" destId="{0779D033-AA7B-44DD-ADE5-EB74F0AB0656}" srcOrd="5" destOrd="0" presId="urn:microsoft.com/office/officeart/2008/layout/LinedList"/>
    <dgm:cxn modelId="{A6BC3537-1145-45B6-BD93-F93412C04AE3}" type="presParOf" srcId="{0779D033-AA7B-44DD-ADE5-EB74F0AB0656}" destId="{AD2755A1-9E28-426E-A571-75DE85DFD65E}" srcOrd="0" destOrd="0" presId="urn:microsoft.com/office/officeart/2008/layout/LinedList"/>
    <dgm:cxn modelId="{938AFD4E-B5FB-435F-909A-5F8AB1138DEF}" type="presParOf" srcId="{0779D033-AA7B-44DD-ADE5-EB74F0AB0656}" destId="{F9A94BF6-4930-4269-8387-3E71C4C4B95B}" srcOrd="1" destOrd="0" presId="urn:microsoft.com/office/officeart/2008/layout/LinedList"/>
    <dgm:cxn modelId="{F06A7B88-1201-4014-AAA6-C8DEC806A72F}" type="presParOf" srcId="{692C8A7C-C79C-4D1B-8E0C-3C9C880CB5F4}" destId="{D0C51F03-D65F-4E4A-80B2-727E6DE183A8}" srcOrd="6" destOrd="0" presId="urn:microsoft.com/office/officeart/2008/layout/LinedList"/>
    <dgm:cxn modelId="{4721F2FD-EF65-4C69-BB05-A478675CF21D}" type="presParOf" srcId="{692C8A7C-C79C-4D1B-8E0C-3C9C880CB5F4}" destId="{5BFCE25A-F901-4EB3-A269-8B3930B5B73B}" srcOrd="7" destOrd="0" presId="urn:microsoft.com/office/officeart/2008/layout/LinedList"/>
    <dgm:cxn modelId="{6C43E8CE-B4F0-4449-85E5-8DE8574E5002}" type="presParOf" srcId="{5BFCE25A-F901-4EB3-A269-8B3930B5B73B}" destId="{469FF82F-851A-4358-9069-6215CA85F521}" srcOrd="0" destOrd="0" presId="urn:microsoft.com/office/officeart/2008/layout/LinedList"/>
    <dgm:cxn modelId="{2AFE89A4-023C-4936-82EA-46A4FEA6F4BA}" type="presParOf" srcId="{5BFCE25A-F901-4EB3-A269-8B3930B5B73B}" destId="{F57503C0-3136-4DF8-BA1F-DE2A48B0AB2E}" srcOrd="1" destOrd="0" presId="urn:microsoft.com/office/officeart/2008/layout/LinedList"/>
    <dgm:cxn modelId="{A2A5FBE4-74D6-4582-8A2E-40ECDE41E74B}" type="presParOf" srcId="{692C8A7C-C79C-4D1B-8E0C-3C9C880CB5F4}" destId="{DD46B4AE-EF32-4ACE-AD2E-18285D7680A7}" srcOrd="8" destOrd="0" presId="urn:microsoft.com/office/officeart/2008/layout/LinedList"/>
    <dgm:cxn modelId="{FAE665E0-9D7C-464E-853E-C3C0C8EDFBDB}" type="presParOf" srcId="{692C8A7C-C79C-4D1B-8E0C-3C9C880CB5F4}" destId="{065D096B-401F-4ED6-AF52-3767BC22971A}" srcOrd="9" destOrd="0" presId="urn:microsoft.com/office/officeart/2008/layout/LinedList"/>
    <dgm:cxn modelId="{B81E6C73-C14B-4155-8AB1-FF94A1482E30}" type="presParOf" srcId="{065D096B-401F-4ED6-AF52-3767BC22971A}" destId="{98E47DE3-9D27-4652-9D2E-93ED05416E97}" srcOrd="0" destOrd="0" presId="urn:microsoft.com/office/officeart/2008/layout/LinedList"/>
    <dgm:cxn modelId="{F64788AF-7E6D-47B8-8333-B8EA72E4A7E5}" type="presParOf" srcId="{065D096B-401F-4ED6-AF52-3767BC22971A}" destId="{0F4EDA6B-3990-4DDD-80E7-62348468845B}" srcOrd="1" destOrd="0" presId="urn:microsoft.com/office/officeart/2008/layout/LinedList"/>
    <dgm:cxn modelId="{948325DC-CF33-4E54-84E8-1AD2AA2A8A99}" type="presParOf" srcId="{692C8A7C-C79C-4D1B-8E0C-3C9C880CB5F4}" destId="{E379E072-996E-4FDD-B5DA-5F57FD357CC9}" srcOrd="10" destOrd="0" presId="urn:microsoft.com/office/officeart/2008/layout/LinedList"/>
    <dgm:cxn modelId="{C01810EA-05D9-4C12-BCD8-5CA6D4502818}" type="presParOf" srcId="{692C8A7C-C79C-4D1B-8E0C-3C9C880CB5F4}" destId="{55179EE9-F004-42B9-85C2-D161AAD91772}" srcOrd="11" destOrd="0" presId="urn:microsoft.com/office/officeart/2008/layout/LinedList"/>
    <dgm:cxn modelId="{13CF02AB-C23B-4337-B409-F36759CB6E1E}" type="presParOf" srcId="{55179EE9-F004-42B9-85C2-D161AAD91772}" destId="{90FFE17E-D7D6-4F74-AA4D-31519D83D05E}" srcOrd="0" destOrd="0" presId="urn:microsoft.com/office/officeart/2008/layout/LinedList"/>
    <dgm:cxn modelId="{8D8ACB3F-BD76-4E0A-8B9C-086FF696ACEB}" type="presParOf" srcId="{55179EE9-F004-42B9-85C2-D161AAD91772}" destId="{8111A4A5-A7CF-4570-8523-7B0A4C1BAF7E}" srcOrd="1" destOrd="0" presId="urn:microsoft.com/office/officeart/2008/layout/LinedList"/>
    <dgm:cxn modelId="{8055B612-7DF8-462E-8813-D286A870E2AA}" type="presParOf" srcId="{692C8A7C-C79C-4D1B-8E0C-3C9C880CB5F4}" destId="{0C54959E-C300-4E0B-961A-958A530B5BBC}" srcOrd="12" destOrd="0" presId="urn:microsoft.com/office/officeart/2008/layout/LinedList"/>
    <dgm:cxn modelId="{429088E4-B0D3-4162-AB57-0BC775E7F9EC}" type="presParOf" srcId="{692C8A7C-C79C-4D1B-8E0C-3C9C880CB5F4}" destId="{B6B26BD9-917A-423A-A062-DCF642DF5937}" srcOrd="13" destOrd="0" presId="urn:microsoft.com/office/officeart/2008/layout/LinedList"/>
    <dgm:cxn modelId="{EC8E6FA4-0C8A-4F04-B7E1-EAB415F21EDF}" type="presParOf" srcId="{B6B26BD9-917A-423A-A062-DCF642DF5937}" destId="{466254FC-EB21-4141-AEDF-D2E67A41A867}" srcOrd="0" destOrd="0" presId="urn:microsoft.com/office/officeart/2008/layout/LinedList"/>
    <dgm:cxn modelId="{D77440FA-4389-406B-8DCB-D0B830A00EDC}" type="presParOf" srcId="{B6B26BD9-917A-423A-A062-DCF642DF5937}" destId="{B3ABCA8B-650C-4AAF-80CC-9BF02C583C15}" srcOrd="1" destOrd="0" presId="urn:microsoft.com/office/officeart/2008/layout/LinedList"/>
    <dgm:cxn modelId="{9DCA668A-92E0-4EC3-9698-469C463F38D3}" type="presParOf" srcId="{692C8A7C-C79C-4D1B-8E0C-3C9C880CB5F4}" destId="{67BCDDE2-5055-405B-AF6F-89AAFB684E69}" srcOrd="14" destOrd="0" presId="urn:microsoft.com/office/officeart/2008/layout/LinedList"/>
    <dgm:cxn modelId="{50FEDF9E-9960-4B8F-9B41-EE20DFB9866E}" type="presParOf" srcId="{692C8A7C-C79C-4D1B-8E0C-3C9C880CB5F4}" destId="{D9F1E1D5-1DB3-45B7-8B67-A0BDFAAFA01D}" srcOrd="15" destOrd="0" presId="urn:microsoft.com/office/officeart/2008/layout/LinedList"/>
    <dgm:cxn modelId="{2727ECC5-A308-4E8E-BBF0-310D15A9A542}" type="presParOf" srcId="{D9F1E1D5-1DB3-45B7-8B67-A0BDFAAFA01D}" destId="{D1F14225-02A0-4529-865A-C3F9AC3F5368}" srcOrd="0" destOrd="0" presId="urn:microsoft.com/office/officeart/2008/layout/LinedList"/>
    <dgm:cxn modelId="{2BE647A0-44E6-4292-BABA-FD5038534600}" type="presParOf" srcId="{D9F1E1D5-1DB3-45B7-8B67-A0BDFAAFA01D}" destId="{0974875E-C8BE-47BF-881C-A2C1FF1A198D}" srcOrd="1" destOrd="0" presId="urn:microsoft.com/office/officeart/2008/layout/LinedList"/>
    <dgm:cxn modelId="{81E74B22-026C-42A7-896F-CBE5548A58CC}" type="presParOf" srcId="{692C8A7C-C79C-4D1B-8E0C-3C9C880CB5F4}" destId="{A309A27B-3BD4-4CE5-B20A-60CBBBF1BD64}" srcOrd="16" destOrd="0" presId="urn:microsoft.com/office/officeart/2008/layout/LinedList"/>
    <dgm:cxn modelId="{42B63D30-7996-4565-99E3-813EFA573DB5}" type="presParOf" srcId="{692C8A7C-C79C-4D1B-8E0C-3C9C880CB5F4}" destId="{681DB80F-E896-4506-BF97-0B22D48FE7F3}" srcOrd="17" destOrd="0" presId="urn:microsoft.com/office/officeart/2008/layout/LinedList"/>
    <dgm:cxn modelId="{7331732B-4DD7-4755-9BD5-9D238ADEF07B}" type="presParOf" srcId="{681DB80F-E896-4506-BF97-0B22D48FE7F3}" destId="{6354B27E-39B2-4BEA-973E-32DF526AA35A}" srcOrd="0" destOrd="0" presId="urn:microsoft.com/office/officeart/2008/layout/LinedList"/>
    <dgm:cxn modelId="{C4366D81-2395-4BB3-B22D-6A515F2E7AFA}" type="presParOf" srcId="{681DB80F-E896-4506-BF97-0B22D48FE7F3}" destId="{0C31E436-AC34-42F8-ACE5-E1CD9E0EBC63}" srcOrd="1" destOrd="0" presId="urn:microsoft.com/office/officeart/2008/layout/LinedList"/>
    <dgm:cxn modelId="{26DD6E85-2550-4E62-A14C-4E80B742179B}" type="presParOf" srcId="{692C8A7C-C79C-4D1B-8E0C-3C9C880CB5F4}" destId="{3B655445-BD29-42F6-A2D6-98A2725FDF95}" srcOrd="18" destOrd="0" presId="urn:microsoft.com/office/officeart/2008/layout/LinedList"/>
    <dgm:cxn modelId="{267C9C98-4921-4F7A-B30E-A735B6B82DA3}" type="presParOf" srcId="{692C8A7C-C79C-4D1B-8E0C-3C9C880CB5F4}" destId="{8C309E77-E36F-42C3-B301-6492398EF863}" srcOrd="19" destOrd="0" presId="urn:microsoft.com/office/officeart/2008/layout/LinedList"/>
    <dgm:cxn modelId="{4BF762CE-7D4C-441E-BC17-6A5726F39161}" type="presParOf" srcId="{8C309E77-E36F-42C3-B301-6492398EF863}" destId="{00992CB4-8732-42E2-853E-8FAB51E83689}" srcOrd="0" destOrd="0" presId="urn:microsoft.com/office/officeart/2008/layout/LinedList"/>
    <dgm:cxn modelId="{BE365845-621F-4324-A652-A425DD221545}" type="presParOf" srcId="{8C309E77-E36F-42C3-B301-6492398EF863}" destId="{C2FB3F66-C988-4C64-89FE-92C6B806C94E}" srcOrd="1" destOrd="0" presId="urn:microsoft.com/office/officeart/2008/layout/LinedList"/>
    <dgm:cxn modelId="{DA332CB2-1AB7-4099-B71B-C8BCCA904E8E}" type="presParOf" srcId="{692C8A7C-C79C-4D1B-8E0C-3C9C880CB5F4}" destId="{78B06D2B-E3C1-4704-8D0C-1040973C0485}" srcOrd="20" destOrd="0" presId="urn:microsoft.com/office/officeart/2008/layout/LinedList"/>
    <dgm:cxn modelId="{5D1D38C4-4C93-48D8-9BCB-8016473818C8}" type="presParOf" srcId="{692C8A7C-C79C-4D1B-8E0C-3C9C880CB5F4}" destId="{E5B457E5-EA01-4748-BBB4-07D290E22D99}" srcOrd="21" destOrd="0" presId="urn:microsoft.com/office/officeart/2008/layout/LinedList"/>
    <dgm:cxn modelId="{B907A923-BB5E-4D82-AC56-0FD7D7975F18}" type="presParOf" srcId="{E5B457E5-EA01-4748-BBB4-07D290E22D99}" destId="{12409E1B-2321-4675-9659-FE063BFABCF3}" srcOrd="0" destOrd="0" presId="urn:microsoft.com/office/officeart/2008/layout/LinedList"/>
    <dgm:cxn modelId="{C418C464-4CED-497B-BD37-D2B2EBD1F9B6}" type="presParOf" srcId="{E5B457E5-EA01-4748-BBB4-07D290E22D99}" destId="{B6242622-D051-402C-9906-C4B90E909D32}" srcOrd="1" destOrd="0" presId="urn:microsoft.com/office/officeart/2008/layout/LinedList"/>
    <dgm:cxn modelId="{84B4A014-BD3F-4B97-B506-EB760A3F48A5}" type="presParOf" srcId="{692C8A7C-C79C-4D1B-8E0C-3C9C880CB5F4}" destId="{E7C9B849-C202-4882-B755-C8658AF44502}" srcOrd="22" destOrd="0" presId="urn:microsoft.com/office/officeart/2008/layout/LinedList"/>
    <dgm:cxn modelId="{09411FE8-5E35-4D32-993E-B8437ECC301D}" type="presParOf" srcId="{692C8A7C-C79C-4D1B-8E0C-3C9C880CB5F4}" destId="{5135C69D-FF49-40F8-800A-B90F0E5087F7}" srcOrd="23" destOrd="0" presId="urn:microsoft.com/office/officeart/2008/layout/LinedList"/>
    <dgm:cxn modelId="{F0C838FC-050F-40F9-885B-74E6B3B8AD4A}" type="presParOf" srcId="{5135C69D-FF49-40F8-800A-B90F0E5087F7}" destId="{2414E08D-BF08-449B-8049-635D60647D57}" srcOrd="0" destOrd="0" presId="urn:microsoft.com/office/officeart/2008/layout/LinedList"/>
    <dgm:cxn modelId="{47728E6C-5862-4E7C-B594-A7B885E1EFE6}" type="presParOf" srcId="{5135C69D-FF49-40F8-800A-B90F0E5087F7}" destId="{E031BC5E-C631-4656-B773-BFF21C2374B6}" srcOrd="1" destOrd="0" presId="urn:microsoft.com/office/officeart/2008/layout/LinedList"/>
    <dgm:cxn modelId="{71075578-C35B-468A-8804-943D475251F6}" type="presParOf" srcId="{692C8A7C-C79C-4D1B-8E0C-3C9C880CB5F4}" destId="{2E2679E2-4EB9-4590-8161-38D2A87FB506}" srcOrd="24" destOrd="0" presId="urn:microsoft.com/office/officeart/2008/layout/LinedList"/>
    <dgm:cxn modelId="{AC3C13F1-D9C6-41CB-9E0E-8B31A6FC686B}" type="presParOf" srcId="{692C8A7C-C79C-4D1B-8E0C-3C9C880CB5F4}" destId="{443444CE-D8E5-45A7-B683-B2C27249F280}" srcOrd="25" destOrd="0" presId="urn:microsoft.com/office/officeart/2008/layout/LinedList"/>
    <dgm:cxn modelId="{4E63CE74-7F3D-4B23-8192-87BA75CF0182}" type="presParOf" srcId="{443444CE-D8E5-45A7-B683-B2C27249F280}" destId="{DB901F2A-BFA6-4183-BCCA-30669A31D78B}" srcOrd="0" destOrd="0" presId="urn:microsoft.com/office/officeart/2008/layout/LinedList"/>
    <dgm:cxn modelId="{42CE31AF-D80B-487A-95C2-CE824B0BC621}" type="presParOf" srcId="{443444CE-D8E5-45A7-B683-B2C27249F280}" destId="{74614897-D6CD-4B20-AC73-856B919ED129}" srcOrd="1" destOrd="0" presId="urn:microsoft.com/office/officeart/2008/layout/LinedList"/>
    <dgm:cxn modelId="{C154FD7F-03B1-4252-96D6-74A153AF5C75}" type="presParOf" srcId="{692C8A7C-C79C-4D1B-8E0C-3C9C880CB5F4}" destId="{75BC117F-D8F3-4F3D-B877-7047E67F4BF4}" srcOrd="26" destOrd="0" presId="urn:microsoft.com/office/officeart/2008/layout/LinedList"/>
    <dgm:cxn modelId="{92257FAC-2276-44DC-8031-7A0B831BD21B}" type="presParOf" srcId="{692C8A7C-C79C-4D1B-8E0C-3C9C880CB5F4}" destId="{762417FC-4FDD-4C12-9914-CBF802F31B87}" srcOrd="27" destOrd="0" presId="urn:microsoft.com/office/officeart/2008/layout/LinedList"/>
    <dgm:cxn modelId="{CF36A1F3-81B8-4FFC-8989-CC16071A200E}" type="presParOf" srcId="{762417FC-4FDD-4C12-9914-CBF802F31B87}" destId="{AFAFFD66-0F44-4782-8577-706E6ABF623B}" srcOrd="0" destOrd="0" presId="urn:microsoft.com/office/officeart/2008/layout/LinedList"/>
    <dgm:cxn modelId="{924233C7-50E5-4C10-8EFE-3504E6E216F3}" type="presParOf" srcId="{762417FC-4FDD-4C12-9914-CBF802F31B87}" destId="{994409EE-EC27-41B3-8413-4C137DD40116}" srcOrd="1" destOrd="0" presId="urn:microsoft.com/office/officeart/2008/layout/LinedList"/>
    <dgm:cxn modelId="{C08253F4-28AE-4359-868F-8621788E7E4A}" type="presParOf" srcId="{692C8A7C-C79C-4D1B-8E0C-3C9C880CB5F4}" destId="{D9EE33A8-6A7B-4DBC-A572-F5F3BE644B66}" srcOrd="28" destOrd="0" presId="urn:microsoft.com/office/officeart/2008/layout/LinedList"/>
    <dgm:cxn modelId="{53507EFC-80E7-4F83-9CFA-2D70C2894488}" type="presParOf" srcId="{692C8A7C-C79C-4D1B-8E0C-3C9C880CB5F4}" destId="{83645F51-F9DD-4148-82FD-0786528242DF}" srcOrd="29" destOrd="0" presId="urn:microsoft.com/office/officeart/2008/layout/LinedList"/>
    <dgm:cxn modelId="{61E2BDD1-2E7D-4943-9E99-5C21BA0A32F7}" type="presParOf" srcId="{83645F51-F9DD-4148-82FD-0786528242DF}" destId="{D1456878-1D93-4AF2-9546-96663AFB8593}" srcOrd="0" destOrd="0" presId="urn:microsoft.com/office/officeart/2008/layout/LinedList"/>
    <dgm:cxn modelId="{9C49D118-BFE5-4A86-8D74-F7DA4F8CE2C2}" type="presParOf" srcId="{83645F51-F9DD-4148-82FD-0786528242DF}" destId="{87DD9218-560F-4D4B-906C-0CC6C741E1D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48C88-7FE8-544E-8704-C4FEDA82265E}">
      <dsp:nvSpPr>
        <dsp:cNvPr id="0" name=""/>
        <dsp:cNvSpPr/>
      </dsp:nvSpPr>
      <dsp:spPr>
        <a:xfrm>
          <a:off x="4798" y="618643"/>
          <a:ext cx="2420915" cy="605228"/>
        </a:xfrm>
        <a:prstGeom prst="roundRect">
          <a:avLst>
            <a:gd name="adj" fmla="val 10000"/>
          </a:avLst>
        </a:prstGeom>
        <a:solidFill>
          <a:srgbClr val="24364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0" kern="1200" dirty="0"/>
            <a:t>Recruit</a:t>
          </a:r>
        </a:p>
      </dsp:txBody>
      <dsp:txXfrm>
        <a:off x="22525" y="636370"/>
        <a:ext cx="2385461" cy="569774"/>
      </dsp:txXfrm>
    </dsp:sp>
    <dsp:sp modelId="{25149CB8-9497-554B-A0FD-69CE0FF5178B}">
      <dsp:nvSpPr>
        <dsp:cNvPr id="0" name=""/>
        <dsp:cNvSpPr/>
      </dsp:nvSpPr>
      <dsp:spPr>
        <a:xfrm rot="5400000">
          <a:off x="1162298" y="1276830"/>
          <a:ext cx="105915" cy="10591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CE107C1-E653-8F47-BD6F-13A5F0D910BF}">
      <dsp:nvSpPr>
        <dsp:cNvPr id="0" name=""/>
        <dsp:cNvSpPr/>
      </dsp:nvSpPr>
      <dsp:spPr>
        <a:xfrm>
          <a:off x="4798" y="1435702"/>
          <a:ext cx="2420915" cy="167126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To ensure an appropriate supply of trainees/students to pursue health careers, particularly those who reflect their communities</a:t>
          </a:r>
          <a:endParaRPr lang="en-US" sz="1400" b="1" kern="1200" dirty="0"/>
        </a:p>
      </dsp:txBody>
      <dsp:txXfrm>
        <a:off x="53748" y="1484652"/>
        <a:ext cx="2323015" cy="1573360"/>
      </dsp:txXfrm>
    </dsp:sp>
    <dsp:sp modelId="{F88E905B-21A7-D24C-A01C-D200C3FAAB56}">
      <dsp:nvSpPr>
        <dsp:cNvPr id="0" name=""/>
        <dsp:cNvSpPr/>
      </dsp:nvSpPr>
      <dsp:spPr>
        <a:xfrm>
          <a:off x="2764642" y="618643"/>
          <a:ext cx="2420915" cy="605228"/>
        </a:xfrm>
        <a:prstGeom prst="roundRect">
          <a:avLst>
            <a:gd name="adj" fmla="val 10000"/>
          </a:avLst>
        </a:prstGeom>
        <a:solidFill>
          <a:srgbClr val="24364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Train</a:t>
          </a:r>
        </a:p>
      </dsp:txBody>
      <dsp:txXfrm>
        <a:off x="2782369" y="636370"/>
        <a:ext cx="2385461" cy="569774"/>
      </dsp:txXfrm>
    </dsp:sp>
    <dsp:sp modelId="{D59798E2-CCCD-A04B-9432-E005005BB3BD}">
      <dsp:nvSpPr>
        <dsp:cNvPr id="0" name=""/>
        <dsp:cNvSpPr/>
      </dsp:nvSpPr>
      <dsp:spPr>
        <a:xfrm rot="5400000">
          <a:off x="3922142" y="1276830"/>
          <a:ext cx="105915" cy="10591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2ADA6E2-EABA-F94E-97C1-2025E5CDA925}">
      <dsp:nvSpPr>
        <dsp:cNvPr id="0" name=""/>
        <dsp:cNvSpPr/>
      </dsp:nvSpPr>
      <dsp:spPr>
        <a:xfrm>
          <a:off x="2764642" y="1435702"/>
          <a:ext cx="2420915" cy="161030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To encourage health professions trainees/students and healthcare professionals to practice in interprofessional and primary care settings in rural and under-resourced communities</a:t>
          </a:r>
        </a:p>
      </dsp:txBody>
      <dsp:txXfrm>
        <a:off x="2811806" y="1482866"/>
        <a:ext cx="2326587" cy="1515974"/>
      </dsp:txXfrm>
    </dsp:sp>
    <dsp:sp modelId="{D390FCFD-5FEF-744D-939D-EC919E3F6408}">
      <dsp:nvSpPr>
        <dsp:cNvPr id="0" name=""/>
        <dsp:cNvSpPr/>
      </dsp:nvSpPr>
      <dsp:spPr>
        <a:xfrm>
          <a:off x="5524485" y="618643"/>
          <a:ext cx="2420915" cy="605228"/>
        </a:xfrm>
        <a:prstGeom prst="roundRect">
          <a:avLst>
            <a:gd name="adj" fmla="val 10000"/>
          </a:avLst>
        </a:prstGeom>
        <a:solidFill>
          <a:srgbClr val="24364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Retain</a:t>
          </a:r>
        </a:p>
      </dsp:txBody>
      <dsp:txXfrm>
        <a:off x="5542212" y="636370"/>
        <a:ext cx="2385461" cy="569774"/>
      </dsp:txXfrm>
    </dsp:sp>
    <dsp:sp modelId="{9450923C-5E8E-D24D-ADA6-057DCFBD540D}">
      <dsp:nvSpPr>
        <dsp:cNvPr id="0" name=""/>
        <dsp:cNvSpPr/>
      </dsp:nvSpPr>
      <dsp:spPr>
        <a:xfrm rot="5388031">
          <a:off x="6680195" y="1283300"/>
          <a:ext cx="112386" cy="10591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F65DF32-9A87-D24C-B4D1-A3CB5FB66464}">
      <dsp:nvSpPr>
        <dsp:cNvPr id="0" name=""/>
        <dsp:cNvSpPr/>
      </dsp:nvSpPr>
      <dsp:spPr>
        <a:xfrm>
          <a:off x="5529284" y="1448643"/>
          <a:ext cx="2420915" cy="170174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n-US" sz="1400" kern="1200" dirty="0"/>
            <a:t>To retain the health workforce with a focus on the diversity of providers, interprofessional teams, and primary care settings in rural and under-resourced communities</a:t>
          </a:r>
        </a:p>
      </dsp:txBody>
      <dsp:txXfrm>
        <a:off x="5579126" y="1498485"/>
        <a:ext cx="2321231" cy="1602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48C88-7FE8-544E-8704-C4FEDA82265E}">
      <dsp:nvSpPr>
        <dsp:cNvPr id="0" name=""/>
        <dsp:cNvSpPr/>
      </dsp:nvSpPr>
      <dsp:spPr>
        <a:xfrm>
          <a:off x="3184" y="161210"/>
          <a:ext cx="3712070" cy="928017"/>
        </a:xfrm>
        <a:prstGeom prst="roundRect">
          <a:avLst>
            <a:gd name="adj" fmla="val 10000"/>
          </a:avLst>
        </a:prstGeom>
        <a:solidFill>
          <a:srgbClr val="448BBB"/>
        </a:solidFill>
        <a:ln w="12700" cap="flat" cmpd="sng" algn="ctr">
          <a:solidFill>
            <a:schemeClr val="lt1">
              <a:hueOff val="0"/>
              <a:satOff val="0"/>
              <a:lumOff val="0"/>
              <a:alpha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Careers &amp; </a:t>
          </a:r>
          <a:b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Workforce Diversity</a:t>
          </a:r>
        </a:p>
      </dsp:txBody>
      <dsp:txXfrm>
        <a:off x="30365" y="188391"/>
        <a:ext cx="3657708" cy="873655"/>
      </dsp:txXfrm>
    </dsp:sp>
    <dsp:sp modelId="{98EA8683-9C62-6C4F-970A-E1F2F4709C43}">
      <dsp:nvSpPr>
        <dsp:cNvPr id="0" name=""/>
        <dsp:cNvSpPr/>
      </dsp:nvSpPr>
      <dsp:spPr>
        <a:xfrm rot="5400000">
          <a:off x="1778018" y="1170430"/>
          <a:ext cx="162403" cy="16240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4D46AF65-E49A-0E4A-A872-9E6F9D329A26}">
      <dsp:nvSpPr>
        <dsp:cNvPr id="0" name=""/>
        <dsp:cNvSpPr/>
      </dsp:nvSpPr>
      <dsp:spPr>
        <a:xfrm>
          <a:off x="3184" y="1414034"/>
          <a:ext cx="3712070" cy="928017"/>
        </a:xfrm>
        <a:prstGeom prst="roundRect">
          <a:avLst>
            <a:gd name="adj" fmla="val 10000"/>
          </a:avLst>
        </a:prstGeom>
        <a:solidFill>
          <a:srgbClr val="BD4D3B"/>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Student Services</a:t>
          </a:r>
        </a:p>
      </dsp:txBody>
      <dsp:txXfrm>
        <a:off x="30365" y="1441215"/>
        <a:ext cx="3657708" cy="873655"/>
      </dsp:txXfrm>
    </dsp:sp>
    <dsp:sp modelId="{3BF81FFE-2E44-794E-9668-D36CD0FAC687}">
      <dsp:nvSpPr>
        <dsp:cNvPr id="0" name=""/>
        <dsp:cNvSpPr/>
      </dsp:nvSpPr>
      <dsp:spPr>
        <a:xfrm rot="5400000">
          <a:off x="1778018" y="2423253"/>
          <a:ext cx="162403" cy="16240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0BFCD5C7-EB23-DA43-9E6E-873AD0D5BCBE}">
      <dsp:nvSpPr>
        <dsp:cNvPr id="0" name=""/>
        <dsp:cNvSpPr/>
      </dsp:nvSpPr>
      <dsp:spPr>
        <a:xfrm>
          <a:off x="3184" y="2666858"/>
          <a:ext cx="3712070" cy="928017"/>
        </a:xfrm>
        <a:prstGeom prst="roundRect">
          <a:avLst>
            <a:gd name="adj" fmla="val 10000"/>
          </a:avLst>
        </a:prstGeom>
        <a:solidFill>
          <a:srgbClr val="243644"/>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Graduate Medical </a:t>
          </a:r>
          <a:b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Education Support</a:t>
          </a:r>
        </a:p>
      </dsp:txBody>
      <dsp:txXfrm>
        <a:off x="30365" y="2694039"/>
        <a:ext cx="3657708" cy="873655"/>
      </dsp:txXfrm>
    </dsp:sp>
    <dsp:sp modelId="{B09CF5BE-F231-2B4A-8353-B6E402716E2D}">
      <dsp:nvSpPr>
        <dsp:cNvPr id="0" name=""/>
        <dsp:cNvSpPr/>
      </dsp:nvSpPr>
      <dsp:spPr>
        <a:xfrm>
          <a:off x="4234944" y="161210"/>
          <a:ext cx="3712070" cy="928017"/>
        </a:xfrm>
        <a:prstGeom prst="roundRect">
          <a:avLst>
            <a:gd name="adj" fmla="val 10000"/>
          </a:avLst>
        </a:prstGeom>
        <a:solidFill>
          <a:srgbClr val="97C356"/>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Continuing Professional Development</a:t>
          </a:r>
        </a:p>
      </dsp:txBody>
      <dsp:txXfrm>
        <a:off x="4262125" y="188391"/>
        <a:ext cx="3657708" cy="873655"/>
      </dsp:txXfrm>
    </dsp:sp>
    <dsp:sp modelId="{522788B2-3463-8041-97EC-5B93C487FA7B}">
      <dsp:nvSpPr>
        <dsp:cNvPr id="0" name=""/>
        <dsp:cNvSpPr/>
      </dsp:nvSpPr>
      <dsp:spPr>
        <a:xfrm rot="5400000">
          <a:off x="6009778" y="1170430"/>
          <a:ext cx="162403" cy="16240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09EF33B6-5E1E-0B4B-8F17-85137F29E25D}">
      <dsp:nvSpPr>
        <dsp:cNvPr id="0" name=""/>
        <dsp:cNvSpPr/>
      </dsp:nvSpPr>
      <dsp:spPr>
        <a:xfrm>
          <a:off x="4234944" y="1414034"/>
          <a:ext cx="3712070" cy="928017"/>
        </a:xfrm>
        <a:prstGeom prst="roundRect">
          <a:avLst>
            <a:gd name="adj" fmla="val 10000"/>
          </a:avLst>
        </a:prstGeom>
        <a:solidFill>
          <a:srgbClr val="605891"/>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Practice Support</a:t>
          </a:r>
        </a:p>
      </dsp:txBody>
      <dsp:txXfrm>
        <a:off x="4262125" y="1441215"/>
        <a:ext cx="3657708" cy="873655"/>
      </dsp:txXfrm>
    </dsp:sp>
    <dsp:sp modelId="{0CCFBC5F-AEC1-BF4F-9987-1B5D7F00256B}">
      <dsp:nvSpPr>
        <dsp:cNvPr id="0" name=""/>
        <dsp:cNvSpPr/>
      </dsp:nvSpPr>
      <dsp:spPr>
        <a:xfrm rot="5400000">
          <a:off x="6009778" y="2423253"/>
          <a:ext cx="162403" cy="16240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9A905050-780B-1644-8A66-E4753A935E79}">
      <dsp:nvSpPr>
        <dsp:cNvPr id="0" name=""/>
        <dsp:cNvSpPr/>
      </dsp:nvSpPr>
      <dsp:spPr>
        <a:xfrm>
          <a:off x="4234944" y="2666858"/>
          <a:ext cx="3712070" cy="928017"/>
        </a:xfrm>
        <a:prstGeom prst="roundRect">
          <a:avLst>
            <a:gd name="adj" fmla="val 10000"/>
          </a:avLst>
        </a:prstGeom>
        <a:solidFill>
          <a:srgbClr val="D6793F"/>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Library Services</a:t>
          </a:r>
        </a:p>
      </dsp:txBody>
      <dsp:txXfrm>
        <a:off x="4262125" y="2694039"/>
        <a:ext cx="3657708" cy="873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EB4CC-9046-47E1-90AE-2A72BA6C1DE7}">
      <dsp:nvSpPr>
        <dsp:cNvPr id="0" name=""/>
        <dsp:cNvSpPr/>
      </dsp:nvSpPr>
      <dsp:spPr>
        <a:xfrm>
          <a:off x="0" y="235635"/>
          <a:ext cx="11826240" cy="1064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848" tIns="270764" rIns="917848"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effectLst/>
              <a:latin typeface="Open Sans" panose="020B0606030504020204" pitchFamily="34" charset="0"/>
              <a:ea typeface="Open Sans" panose="020B0606030504020204" pitchFamily="34" charset="0"/>
              <a:cs typeface="Open Sans" panose="020B0606030504020204" pitchFamily="34" charset="0"/>
            </a:rPr>
            <a:t>Clinical Site Development: Develop training sites in priority settings and communities for both pre licensure and graduate nursing. Over 400 grants provided since 1989 legislation.</a:t>
          </a:r>
        </a:p>
        <a:p>
          <a:pPr marL="57150" lvl="1" indent="-57150" algn="l" defTabSz="488950">
            <a:lnSpc>
              <a:spcPct val="90000"/>
            </a:lnSpc>
            <a:spcBef>
              <a:spcPct val="0"/>
            </a:spcBef>
            <a:spcAft>
              <a:spcPct val="15000"/>
            </a:spcAft>
            <a:buChar char="•"/>
          </a:pPr>
          <a:r>
            <a:rPr lang="en-US" sz="1100" kern="1200" dirty="0">
              <a:effectLst/>
              <a:latin typeface="Open Sans" panose="020B0606030504020204" pitchFamily="34" charset="0"/>
              <a:ea typeface="Open Sans" panose="020B0606030504020204" pitchFamily="34" charset="0"/>
              <a:cs typeface="Open Sans" panose="020B0606030504020204" pitchFamily="34" charset="0"/>
            </a:rPr>
            <a:t>Educational Mobility Nursing Grants/Awards/Partnership Allocations: Support Licensed Practical Nurses and/or Associate Degree RNs in obtaining a higher degree (BSN+). Over 2,000 students support since 1989; primarily two schools in the last decade; re-prioritizing in current FY.</a:t>
          </a:r>
        </a:p>
      </dsp:txBody>
      <dsp:txXfrm>
        <a:off x="0" y="235635"/>
        <a:ext cx="11826240" cy="1064700"/>
      </dsp:txXfrm>
    </dsp:sp>
    <dsp:sp modelId="{12A5BD3E-AE75-4FAB-9C2A-0DB3D478B561}">
      <dsp:nvSpPr>
        <dsp:cNvPr id="0" name=""/>
        <dsp:cNvSpPr/>
      </dsp:nvSpPr>
      <dsp:spPr>
        <a:xfrm>
          <a:off x="591312" y="43755"/>
          <a:ext cx="827836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03" tIns="0" rIns="312903" bIns="0" numCol="1" spcCol="1270" anchor="ctr"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en-US" sz="1300" kern="1200" dirty="0">
              <a:effectLst/>
              <a:latin typeface="Open Sans" panose="020B0606030504020204" pitchFamily="34" charset="0"/>
              <a:ea typeface="Open Sans" panose="020B0606030504020204" pitchFamily="34" charset="0"/>
              <a:cs typeface="Open Sans" panose="020B0606030504020204" pitchFamily="34" charset="0"/>
            </a:rPr>
            <a:t>Nursing Grants/Awards/Partnership Allocations</a:t>
          </a:r>
          <a:endParaRPr lang="en-US" sz="13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10046" y="62489"/>
        <a:ext cx="8240900" cy="346292"/>
      </dsp:txXfrm>
    </dsp:sp>
    <dsp:sp modelId="{192B4705-3342-4648-AA05-A793C197A3A2}">
      <dsp:nvSpPr>
        <dsp:cNvPr id="0" name=""/>
        <dsp:cNvSpPr/>
      </dsp:nvSpPr>
      <dsp:spPr>
        <a:xfrm>
          <a:off x="0" y="1562415"/>
          <a:ext cx="11826240" cy="5221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848" tIns="270764" rIns="917848"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effectLst/>
              <a:latin typeface="Open Sans" panose="020B0606030504020204" pitchFamily="34" charset="0"/>
              <a:ea typeface="Open Sans" panose="020B0606030504020204" pitchFamily="34" charset="0"/>
              <a:cs typeface="Open Sans" panose="020B0606030504020204" pitchFamily="34" charset="0"/>
            </a:rPr>
            <a:t>Provides funds for supervision of psychiatry residents &amp; fellows </a:t>
          </a:r>
        </a:p>
      </dsp:txBody>
      <dsp:txXfrm>
        <a:off x="0" y="1562415"/>
        <a:ext cx="11826240" cy="522112"/>
      </dsp:txXfrm>
    </dsp:sp>
    <dsp:sp modelId="{DDA18876-ECF6-4181-9BD3-F0189E861B5B}">
      <dsp:nvSpPr>
        <dsp:cNvPr id="0" name=""/>
        <dsp:cNvSpPr/>
      </dsp:nvSpPr>
      <dsp:spPr>
        <a:xfrm>
          <a:off x="591312" y="1370535"/>
          <a:ext cx="827836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03" tIns="0" rIns="312903" bIns="0" numCol="1" spcCol="1270" anchor="ctr" anchorCtr="0">
          <a:noAutofit/>
        </a:bodyPr>
        <a:lstStyle/>
        <a:p>
          <a:pPr marL="0" lvl="0" indent="0" algn="l" defTabSz="577850">
            <a:lnSpc>
              <a:spcPct val="90000"/>
            </a:lnSpc>
            <a:spcBef>
              <a:spcPct val="0"/>
            </a:spcBef>
            <a:spcAft>
              <a:spcPct val="35000"/>
            </a:spcAft>
            <a:buNone/>
          </a:pPr>
          <a:r>
            <a:rPr lang="en-US" sz="1300" kern="1200" dirty="0">
              <a:effectLst/>
              <a:latin typeface="Open Sans" panose="020B0606030504020204" pitchFamily="34" charset="0"/>
              <a:ea typeface="Open Sans" panose="020B0606030504020204" pitchFamily="34" charset="0"/>
              <a:cs typeface="Open Sans" panose="020B0606030504020204" pitchFamily="34" charset="0"/>
            </a:rPr>
            <a:t>Behavioral Health Supervision </a:t>
          </a:r>
        </a:p>
      </dsp:txBody>
      <dsp:txXfrm>
        <a:off x="610046" y="1389269"/>
        <a:ext cx="8240900" cy="346292"/>
      </dsp:txXfrm>
    </dsp:sp>
    <dsp:sp modelId="{E49B72FD-0A6F-45CA-88B5-485AEC7365B7}">
      <dsp:nvSpPr>
        <dsp:cNvPr id="0" name=""/>
        <dsp:cNvSpPr/>
      </dsp:nvSpPr>
      <dsp:spPr>
        <a:xfrm>
          <a:off x="0" y="2346607"/>
          <a:ext cx="11826240" cy="1208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848" tIns="270764" rIns="91784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effectLst/>
              <a:latin typeface="Open Sans" panose="020B0606030504020204" pitchFamily="34" charset="0"/>
              <a:ea typeface="Open Sans" panose="020B0606030504020204" pitchFamily="34" charset="0"/>
              <a:cs typeface="Open Sans" panose="020B0606030504020204" pitchFamily="34" charset="0"/>
            </a:rPr>
            <a:t>Provides 52,000 nights of short-term lodging annually for students completing clinical rotations in 51 counties across NC. </a:t>
          </a:r>
        </a:p>
        <a:p>
          <a:pPr marL="114300" lvl="1" indent="-114300" algn="l" defTabSz="577850">
            <a:lnSpc>
              <a:spcPct val="90000"/>
            </a:lnSpc>
            <a:spcBef>
              <a:spcPct val="0"/>
            </a:spcBef>
            <a:spcAft>
              <a:spcPct val="15000"/>
            </a:spcAft>
            <a:buChar char="•"/>
          </a:pPr>
          <a:r>
            <a:rPr lang="en-US" sz="1300" kern="1200" dirty="0">
              <a:solidFill>
                <a:srgbClr val="231F20"/>
              </a:solidFill>
              <a:effectLst/>
              <a:latin typeface="Open Sans" panose="020B0606030504020204" pitchFamily="34" charset="0"/>
              <a:ea typeface="Open Sans" panose="020B0606030504020204" pitchFamily="34" charset="0"/>
              <a:cs typeface="Open Sans" panose="020B0606030504020204" pitchFamily="34" charset="0"/>
            </a:rPr>
            <a:t>Faced with an ever-changing healthcare environment and increased pressures to see more patients, community providers are also valued teachers (or preceptors) of our future healthcare workforce.  They provide a real-world experience not found on-campus. </a:t>
          </a:r>
          <a:endParaRPr lang="en-US" sz="1300" kern="1200" dirty="0">
            <a:effectLst/>
            <a:latin typeface="Open Sans" panose="020B0606030504020204" pitchFamily="34" charset="0"/>
            <a:ea typeface="Open Sans" panose="020B0606030504020204" pitchFamily="34" charset="0"/>
            <a:cs typeface="Open Sans" panose="020B0606030504020204" pitchFamily="34" charset="0"/>
          </a:endParaRPr>
        </a:p>
      </dsp:txBody>
      <dsp:txXfrm>
        <a:off x="0" y="2346607"/>
        <a:ext cx="11826240" cy="1208025"/>
      </dsp:txXfrm>
    </dsp:sp>
    <dsp:sp modelId="{00DFD42B-4A8A-4B5B-953B-95833F84388B}">
      <dsp:nvSpPr>
        <dsp:cNvPr id="0" name=""/>
        <dsp:cNvSpPr/>
      </dsp:nvSpPr>
      <dsp:spPr>
        <a:xfrm>
          <a:off x="591312" y="2154727"/>
          <a:ext cx="827836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03" tIns="0" rIns="312903" bIns="0" numCol="1" spcCol="1270" anchor="ctr" anchorCtr="0">
          <a:noAutofit/>
        </a:bodyPr>
        <a:lstStyle/>
        <a:p>
          <a:pPr marL="0" lvl="0" indent="0" algn="l" defTabSz="577850">
            <a:lnSpc>
              <a:spcPct val="90000"/>
            </a:lnSpc>
            <a:spcBef>
              <a:spcPct val="0"/>
            </a:spcBef>
            <a:spcAft>
              <a:spcPct val="35000"/>
            </a:spcAft>
            <a:buNone/>
          </a:pPr>
          <a:r>
            <a:rPr lang="en-US" sz="1300" kern="1200" dirty="0">
              <a:effectLst/>
              <a:latin typeface="Open Sans" panose="020B0606030504020204" pitchFamily="34" charset="0"/>
              <a:ea typeface="Open Sans" panose="020B0606030504020204" pitchFamily="34" charset="0"/>
              <a:cs typeface="Open Sans" panose="020B0606030504020204" pitchFamily="34" charset="0"/>
            </a:rPr>
            <a:t>AHEC Student Housing</a:t>
          </a:r>
        </a:p>
      </dsp:txBody>
      <dsp:txXfrm>
        <a:off x="610046" y="2173461"/>
        <a:ext cx="8240900" cy="346292"/>
      </dsp:txXfrm>
    </dsp:sp>
    <dsp:sp modelId="{3B9568A8-DB61-42C5-846B-E60B9D8EC85D}">
      <dsp:nvSpPr>
        <dsp:cNvPr id="0" name=""/>
        <dsp:cNvSpPr/>
      </dsp:nvSpPr>
      <dsp:spPr>
        <a:xfrm>
          <a:off x="0" y="3816712"/>
          <a:ext cx="11826240" cy="1208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848" tIns="270764" rIns="917848" bIns="92456" numCol="1" spcCol="1270" anchor="t" anchorCtr="0">
          <a:noAutofit/>
        </a:bodyPr>
        <a:lstStyle/>
        <a:p>
          <a:pPr marL="114300" lvl="1" indent="-114300" algn="l" defTabSz="577850">
            <a:lnSpc>
              <a:spcPct val="90000"/>
            </a:lnSpc>
            <a:spcBef>
              <a:spcPct val="0"/>
            </a:spcBef>
            <a:spcAft>
              <a:spcPct val="15000"/>
            </a:spcAft>
            <a:buChar char="•"/>
          </a:pPr>
          <a:r>
            <a:rPr lang="en-US" sz="1300" b="0" i="0" kern="1200" dirty="0">
              <a:latin typeface="Open Sans" panose="020B0606030504020204" pitchFamily="34" charset="0"/>
              <a:ea typeface="Open Sans" panose="020B0606030504020204" pitchFamily="34" charset="0"/>
              <a:cs typeface="Open Sans" panose="020B0606030504020204" pitchFamily="34" charset="0"/>
            </a:rPr>
            <a:t>Formed in May 2008 (originally called The Triangle Clinical Consortium) to identify, prioritize and address clinical placement issues for nursing students in the Triangle Region of North Carolina. </a:t>
          </a:r>
          <a:endParaRPr lang="en-US" sz="1300" kern="1200" dirty="0">
            <a:effectLst/>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77850">
            <a:lnSpc>
              <a:spcPct val="90000"/>
            </a:lnSpc>
            <a:spcBef>
              <a:spcPct val="0"/>
            </a:spcBef>
            <a:spcAft>
              <a:spcPct val="15000"/>
            </a:spcAft>
            <a:buChar char="•"/>
          </a:pPr>
          <a:r>
            <a:rPr lang="en-US" sz="1300" b="0" i="0" kern="1200" dirty="0">
              <a:latin typeface="Open Sans" panose="020B0606030504020204" pitchFamily="34" charset="0"/>
              <a:ea typeface="Open Sans" panose="020B0606030504020204" pitchFamily="34" charset="0"/>
              <a:cs typeface="Open Sans" panose="020B0606030504020204" pitchFamily="34" charset="0"/>
            </a:rPr>
            <a:t>Now statewide, clinical and academic partners meet regularly to address undergraduate nursing clinical capacity issues, facilitate placement of nursing students in the region, and standardize the credentialing process.</a:t>
          </a:r>
          <a:endParaRPr lang="en-US" sz="1300" kern="1200" dirty="0">
            <a:effectLst/>
            <a:latin typeface="Open Sans" panose="020B0606030504020204" pitchFamily="34" charset="0"/>
            <a:ea typeface="Open Sans" panose="020B0606030504020204" pitchFamily="34" charset="0"/>
            <a:cs typeface="Open Sans" panose="020B0606030504020204" pitchFamily="34" charset="0"/>
          </a:endParaRPr>
        </a:p>
      </dsp:txBody>
      <dsp:txXfrm>
        <a:off x="0" y="3816712"/>
        <a:ext cx="11826240" cy="1208025"/>
      </dsp:txXfrm>
    </dsp:sp>
    <dsp:sp modelId="{973D5AA4-B4AF-486D-AFA3-E5106E4B58A4}">
      <dsp:nvSpPr>
        <dsp:cNvPr id="0" name=""/>
        <dsp:cNvSpPr/>
      </dsp:nvSpPr>
      <dsp:spPr>
        <a:xfrm>
          <a:off x="591312" y="3624832"/>
          <a:ext cx="827836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03" tIns="0" rIns="312903" bIns="0" numCol="1" spcCol="1270" anchor="ctr" anchorCtr="0">
          <a:noAutofit/>
        </a:bodyPr>
        <a:lstStyle/>
        <a:p>
          <a:pPr marL="0" lvl="0" indent="0" algn="l" defTabSz="577850">
            <a:lnSpc>
              <a:spcPct val="90000"/>
            </a:lnSpc>
            <a:spcBef>
              <a:spcPct val="0"/>
            </a:spcBef>
            <a:spcAft>
              <a:spcPct val="35000"/>
            </a:spcAft>
            <a:buNone/>
          </a:pPr>
          <a:r>
            <a:rPr lang="en-US" sz="1300" kern="1200" dirty="0">
              <a:effectLst/>
              <a:latin typeface="Open Sans" panose="020B0606030504020204" pitchFamily="34" charset="0"/>
              <a:ea typeface="Open Sans" panose="020B0606030504020204" pitchFamily="34" charset="0"/>
              <a:cs typeface="Open Sans" panose="020B0606030504020204" pitchFamily="34" charset="0"/>
            </a:rPr>
            <a:t>Consortium for Clinical Education and Practice (CCEP)</a:t>
          </a:r>
        </a:p>
      </dsp:txBody>
      <dsp:txXfrm>
        <a:off x="610046" y="3643566"/>
        <a:ext cx="8240900" cy="346292"/>
      </dsp:txXfrm>
    </dsp:sp>
    <dsp:sp modelId="{BDE234AD-A92F-4C91-AE30-43D63256293C}">
      <dsp:nvSpPr>
        <dsp:cNvPr id="0" name=""/>
        <dsp:cNvSpPr/>
      </dsp:nvSpPr>
      <dsp:spPr>
        <a:xfrm>
          <a:off x="0" y="5286817"/>
          <a:ext cx="11826240" cy="573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848" tIns="270764" rIns="91784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effectLst/>
              <a:latin typeface="Open Sans" panose="020B0606030504020204" pitchFamily="34" charset="0"/>
              <a:ea typeface="Open Sans" panose="020B0606030504020204" pitchFamily="34" charset="0"/>
              <a:cs typeface="Open Sans" panose="020B0606030504020204" pitchFamily="34" charset="0"/>
            </a:rPr>
            <a:t>Efforts to prepare the health care workforce to work collaboratively</a:t>
          </a:r>
        </a:p>
      </dsp:txBody>
      <dsp:txXfrm>
        <a:off x="0" y="5286817"/>
        <a:ext cx="11826240" cy="573300"/>
      </dsp:txXfrm>
    </dsp:sp>
    <dsp:sp modelId="{1F286C89-687B-426A-8A8D-29CBF0570A96}">
      <dsp:nvSpPr>
        <dsp:cNvPr id="0" name=""/>
        <dsp:cNvSpPr/>
      </dsp:nvSpPr>
      <dsp:spPr>
        <a:xfrm>
          <a:off x="591312" y="5094937"/>
          <a:ext cx="827836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03" tIns="0" rIns="312903" bIns="0" numCol="1" spcCol="1270" anchor="ctr" anchorCtr="0">
          <a:noAutofit/>
        </a:bodyPr>
        <a:lstStyle/>
        <a:p>
          <a:pPr marL="0" lvl="0" indent="0" algn="l" defTabSz="577850">
            <a:lnSpc>
              <a:spcPct val="90000"/>
            </a:lnSpc>
            <a:spcBef>
              <a:spcPct val="0"/>
            </a:spcBef>
            <a:spcAft>
              <a:spcPct val="35000"/>
            </a:spcAft>
            <a:buNone/>
          </a:pPr>
          <a:r>
            <a:rPr lang="en-US" sz="1300" kern="1200" dirty="0">
              <a:effectLst/>
              <a:latin typeface="Open Sans" panose="020B0606030504020204" pitchFamily="34" charset="0"/>
              <a:ea typeface="Open Sans" panose="020B0606030504020204" pitchFamily="34" charset="0"/>
              <a:cs typeface="Open Sans" panose="020B0606030504020204" pitchFamily="34" charset="0"/>
            </a:rPr>
            <a:t>Interprofessional Education and Practice </a:t>
          </a:r>
        </a:p>
      </dsp:txBody>
      <dsp:txXfrm>
        <a:off x="610046" y="5113671"/>
        <a:ext cx="8240900"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8F0E8-4B32-4776-AAE8-6BE36DC01E21}">
      <dsp:nvSpPr>
        <dsp:cNvPr id="0" name=""/>
        <dsp:cNvSpPr/>
      </dsp:nvSpPr>
      <dsp:spPr>
        <a:xfrm>
          <a:off x="4135608" y="2194926"/>
          <a:ext cx="1237696" cy="123775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7F94B8-3BEB-43F3-A7F6-F99597E69E07}">
      <dsp:nvSpPr>
        <dsp:cNvPr id="0" name=""/>
        <dsp:cNvSpPr/>
      </dsp:nvSpPr>
      <dsp:spPr>
        <a:xfrm>
          <a:off x="4177006" y="2236192"/>
          <a:ext cx="1155430" cy="1155227"/>
        </a:xfrm>
        <a:prstGeom prst="ellipse">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100</a:t>
          </a:r>
          <a:r>
            <a:rPr lang="en-US" sz="1200" kern="1200" dirty="0"/>
            <a:t> counties covered</a:t>
          </a:r>
        </a:p>
      </dsp:txBody>
      <dsp:txXfrm>
        <a:off x="4342067" y="2401255"/>
        <a:ext cx="825307" cy="825100"/>
      </dsp:txXfrm>
    </dsp:sp>
    <dsp:sp modelId="{1E0EA1DC-4DFA-4A2C-95EF-B42ABFCCEA44}">
      <dsp:nvSpPr>
        <dsp:cNvPr id="0" name=""/>
        <dsp:cNvSpPr/>
      </dsp:nvSpPr>
      <dsp:spPr>
        <a:xfrm rot="2700000">
          <a:off x="2851196" y="2194839"/>
          <a:ext cx="1237716" cy="1237716"/>
        </a:xfrm>
        <a:prstGeom prst="teardrop">
          <a:avLst>
            <a:gd name="adj" fmla="val 100000"/>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7A6027-A988-4732-AAFC-3F48CFD74137}">
      <dsp:nvSpPr>
        <dsp:cNvPr id="0" name=""/>
        <dsp:cNvSpPr/>
      </dsp:nvSpPr>
      <dsp:spPr>
        <a:xfrm>
          <a:off x="2897911" y="2236192"/>
          <a:ext cx="1155430" cy="1155227"/>
        </a:xfrm>
        <a:prstGeom prst="ellipse">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Over </a:t>
          </a:r>
          <a:r>
            <a:rPr lang="en-US" sz="1200" b="1" kern="1200" dirty="0"/>
            <a:t>9,500</a:t>
          </a:r>
          <a:r>
            <a:rPr lang="en-US" sz="1200" kern="1200" dirty="0"/>
            <a:t> events offered</a:t>
          </a:r>
        </a:p>
      </dsp:txBody>
      <dsp:txXfrm>
        <a:off x="3062973" y="2401255"/>
        <a:ext cx="825307" cy="825100"/>
      </dsp:txXfrm>
    </dsp:sp>
    <dsp:sp modelId="{1AF006DB-35A4-4377-9E2F-33DDE498D3FE}">
      <dsp:nvSpPr>
        <dsp:cNvPr id="0" name=""/>
        <dsp:cNvSpPr/>
      </dsp:nvSpPr>
      <dsp:spPr>
        <a:xfrm rot="2700000">
          <a:off x="1577409" y="2194839"/>
          <a:ext cx="1237716" cy="1237716"/>
        </a:xfrm>
        <a:prstGeom prst="teardrop">
          <a:avLst>
            <a:gd name="adj" fmla="val 100000"/>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7AADF-7889-4EB2-84F2-9E62E616780B}">
      <dsp:nvSpPr>
        <dsp:cNvPr id="0" name=""/>
        <dsp:cNvSpPr/>
      </dsp:nvSpPr>
      <dsp:spPr>
        <a:xfrm>
          <a:off x="1618817" y="2236192"/>
          <a:ext cx="1155430" cy="1155227"/>
        </a:xfrm>
        <a:prstGeom prst="ellipse">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Over</a:t>
          </a:r>
          <a:r>
            <a:rPr lang="en-US" sz="1200" b="1" kern="1200" dirty="0"/>
            <a:t> 57,000</a:t>
          </a:r>
          <a:r>
            <a:rPr lang="en-US" sz="1200" kern="1200" dirty="0"/>
            <a:t> unique participants</a:t>
          </a:r>
        </a:p>
      </dsp:txBody>
      <dsp:txXfrm>
        <a:off x="1783879" y="2401255"/>
        <a:ext cx="825307" cy="825100"/>
      </dsp:txXfrm>
    </dsp:sp>
    <dsp:sp modelId="{FD68D7ED-DACF-4D75-B1F9-D1EDD8CDF00B}">
      <dsp:nvSpPr>
        <dsp:cNvPr id="0" name=""/>
        <dsp:cNvSpPr/>
      </dsp:nvSpPr>
      <dsp:spPr>
        <a:xfrm rot="2700000">
          <a:off x="298315" y="2194839"/>
          <a:ext cx="1237716" cy="1237716"/>
        </a:xfrm>
        <a:prstGeom prst="teardrop">
          <a:avLst>
            <a:gd name="adj" fmla="val 100000"/>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B6BE6-C260-46C1-ACF3-B46B0B806858}">
      <dsp:nvSpPr>
        <dsp:cNvPr id="0" name=""/>
        <dsp:cNvSpPr/>
      </dsp:nvSpPr>
      <dsp:spPr>
        <a:xfrm>
          <a:off x="339723" y="2236192"/>
          <a:ext cx="1155430" cy="1155227"/>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300,000</a:t>
          </a:r>
          <a:r>
            <a:rPr lang="en-US" sz="1200" kern="1200" dirty="0"/>
            <a:t> participants</a:t>
          </a:r>
        </a:p>
      </dsp:txBody>
      <dsp:txXfrm>
        <a:off x="504784" y="2401255"/>
        <a:ext cx="825307" cy="8251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76706-EF27-40E8-AF2E-AB90B3C6EF7B}">
      <dsp:nvSpPr>
        <dsp:cNvPr id="0" name=""/>
        <dsp:cNvSpPr/>
      </dsp:nvSpPr>
      <dsp:spPr>
        <a:xfrm>
          <a:off x="1109593" y="925156"/>
          <a:ext cx="2212883" cy="22128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Discipline Chairs</a:t>
          </a:r>
        </a:p>
      </dsp:txBody>
      <dsp:txXfrm>
        <a:off x="1433662" y="1249225"/>
        <a:ext cx="1564745" cy="1564745"/>
      </dsp:txXfrm>
    </dsp:sp>
    <dsp:sp modelId="{F21D9A6E-30FE-41C5-88D8-CF28B03FEE5F}">
      <dsp:nvSpPr>
        <dsp:cNvPr id="0" name=""/>
        <dsp:cNvSpPr/>
      </dsp:nvSpPr>
      <dsp:spPr>
        <a:xfrm>
          <a:off x="1662814" y="36468"/>
          <a:ext cx="1106441" cy="110644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Allied Health Chair</a:t>
          </a:r>
        </a:p>
      </dsp:txBody>
      <dsp:txXfrm>
        <a:off x="1824849" y="198503"/>
        <a:ext cx="782371" cy="782371"/>
      </dsp:txXfrm>
    </dsp:sp>
    <dsp:sp modelId="{13206092-4886-4E3C-A803-97CD5B433397}">
      <dsp:nvSpPr>
        <dsp:cNvPr id="0" name=""/>
        <dsp:cNvSpPr/>
      </dsp:nvSpPr>
      <dsp:spPr>
        <a:xfrm>
          <a:off x="2790144" y="579361"/>
          <a:ext cx="1106441" cy="110644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Behavioral Health Chair</a:t>
          </a:r>
        </a:p>
      </dsp:txBody>
      <dsp:txXfrm>
        <a:off x="2952179" y="741396"/>
        <a:ext cx="782371" cy="782371"/>
      </dsp:txXfrm>
    </dsp:sp>
    <dsp:sp modelId="{AA0F0120-4C67-484C-A408-D3799FED0280}">
      <dsp:nvSpPr>
        <dsp:cNvPr id="0" name=""/>
        <dsp:cNvSpPr/>
      </dsp:nvSpPr>
      <dsp:spPr>
        <a:xfrm>
          <a:off x="3068571" y="1799232"/>
          <a:ext cx="1106441" cy="110644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CME Chair</a:t>
          </a:r>
        </a:p>
      </dsp:txBody>
      <dsp:txXfrm>
        <a:off x="3230606" y="1961267"/>
        <a:ext cx="782371" cy="782371"/>
      </dsp:txXfrm>
    </dsp:sp>
    <dsp:sp modelId="{FB8D426A-80A3-4ABE-AF4B-98E879783B2A}">
      <dsp:nvSpPr>
        <dsp:cNvPr id="0" name=""/>
        <dsp:cNvSpPr/>
      </dsp:nvSpPr>
      <dsp:spPr>
        <a:xfrm>
          <a:off x="2288435" y="2777492"/>
          <a:ext cx="1106441" cy="110644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Nursing Chair</a:t>
          </a:r>
        </a:p>
      </dsp:txBody>
      <dsp:txXfrm>
        <a:off x="2450470" y="2939527"/>
        <a:ext cx="782371" cy="782371"/>
      </dsp:txXfrm>
    </dsp:sp>
    <dsp:sp modelId="{8F5CD451-1068-4DFB-8D55-612E42A0AAD2}">
      <dsp:nvSpPr>
        <dsp:cNvPr id="0" name=""/>
        <dsp:cNvSpPr/>
      </dsp:nvSpPr>
      <dsp:spPr>
        <a:xfrm>
          <a:off x="1037193" y="2777492"/>
          <a:ext cx="1106441" cy="110644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Oral Health Chair</a:t>
          </a:r>
        </a:p>
      </dsp:txBody>
      <dsp:txXfrm>
        <a:off x="1199228" y="2939527"/>
        <a:ext cx="782371" cy="782371"/>
      </dsp:txXfrm>
    </dsp:sp>
    <dsp:sp modelId="{2DF4EDDB-B1E1-4363-8112-DDF6E9DA9510}">
      <dsp:nvSpPr>
        <dsp:cNvPr id="0" name=""/>
        <dsp:cNvSpPr/>
      </dsp:nvSpPr>
      <dsp:spPr>
        <a:xfrm>
          <a:off x="257056" y="1799232"/>
          <a:ext cx="1106441" cy="110644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Pharmacy Chair</a:t>
          </a:r>
        </a:p>
      </dsp:txBody>
      <dsp:txXfrm>
        <a:off x="419091" y="1961267"/>
        <a:ext cx="782371" cy="782371"/>
      </dsp:txXfrm>
    </dsp:sp>
    <dsp:sp modelId="{A82A1EDB-EA5B-48BF-9BE4-A3CAA50100A1}">
      <dsp:nvSpPr>
        <dsp:cNvPr id="0" name=""/>
        <dsp:cNvSpPr/>
      </dsp:nvSpPr>
      <dsp:spPr>
        <a:xfrm>
          <a:off x="535483" y="579361"/>
          <a:ext cx="1106441" cy="110644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Public Health Chairs</a:t>
          </a:r>
        </a:p>
      </dsp:txBody>
      <dsp:txXfrm>
        <a:off x="697518" y="741396"/>
        <a:ext cx="782371" cy="7823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A4DEF-9286-47D1-A565-24C357B12D53}">
      <dsp:nvSpPr>
        <dsp:cNvPr id="0" name=""/>
        <dsp:cNvSpPr/>
      </dsp:nvSpPr>
      <dsp:spPr>
        <a:xfrm>
          <a:off x="611820" y="66706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54BAAE-5697-44FC-AB14-728625A61BF7}">
      <dsp:nvSpPr>
        <dsp:cNvPr id="0" name=""/>
        <dsp:cNvSpPr/>
      </dsp:nvSpPr>
      <dsp:spPr>
        <a:xfrm>
          <a:off x="116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Learning Management System</a:t>
          </a:r>
        </a:p>
      </dsp:txBody>
      <dsp:txXfrm>
        <a:off x="116820" y="1807344"/>
        <a:ext cx="1800000" cy="720000"/>
      </dsp:txXfrm>
    </dsp:sp>
    <dsp:sp modelId="{FE09556F-7D7D-4E5B-AF58-E91830DEBE57}">
      <dsp:nvSpPr>
        <dsp:cNvPr id="0" name=""/>
        <dsp:cNvSpPr/>
      </dsp:nvSpPr>
      <dsp:spPr>
        <a:xfrm>
          <a:off x="2726820" y="66706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52C2C8-3F99-473E-9874-B8EDB7D4F7A7}">
      <dsp:nvSpPr>
        <dsp:cNvPr id="0" name=""/>
        <dsp:cNvSpPr/>
      </dsp:nvSpPr>
      <dsp:spPr>
        <a:xfrm>
          <a:off x="2231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Content authoring tools</a:t>
          </a:r>
        </a:p>
      </dsp:txBody>
      <dsp:txXfrm>
        <a:off x="2231820" y="1807344"/>
        <a:ext cx="1800000" cy="720000"/>
      </dsp:txXfrm>
    </dsp:sp>
    <dsp:sp modelId="{F5FD73DD-9765-4E92-8FF4-1D1ED5B51A8F}">
      <dsp:nvSpPr>
        <dsp:cNvPr id="0" name=""/>
        <dsp:cNvSpPr/>
      </dsp:nvSpPr>
      <dsp:spPr>
        <a:xfrm>
          <a:off x="4841820" y="66706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15910E-FACB-4CD0-B834-50558EB46677}">
      <dsp:nvSpPr>
        <dsp:cNvPr id="0" name=""/>
        <dsp:cNvSpPr/>
      </dsp:nvSpPr>
      <dsp:spPr>
        <a:xfrm>
          <a:off x="4346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Virtual conferencing</a:t>
          </a:r>
        </a:p>
      </dsp:txBody>
      <dsp:txXfrm>
        <a:off x="4346820" y="1807344"/>
        <a:ext cx="1800000" cy="720000"/>
      </dsp:txXfrm>
    </dsp:sp>
    <dsp:sp modelId="{63C6814E-AC86-4DBC-A7A7-9B659600F66E}">
      <dsp:nvSpPr>
        <dsp:cNvPr id="0" name=""/>
        <dsp:cNvSpPr/>
      </dsp:nvSpPr>
      <dsp:spPr>
        <a:xfrm>
          <a:off x="611820" y="297734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7F8DFE-6AA3-401F-A24B-B3E1E1B54367}">
      <dsp:nvSpPr>
        <dsp:cNvPr id="0" name=""/>
        <dsp:cNvSpPr/>
      </dsp:nvSpPr>
      <dsp:spPr>
        <a:xfrm>
          <a:off x="116820" y="411762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Cloud storage and collaboration</a:t>
          </a:r>
        </a:p>
      </dsp:txBody>
      <dsp:txXfrm>
        <a:off x="116820" y="4117625"/>
        <a:ext cx="1800000" cy="720000"/>
      </dsp:txXfrm>
    </dsp:sp>
    <dsp:sp modelId="{60E32832-278C-4835-B1F5-1D1DCF30B732}">
      <dsp:nvSpPr>
        <dsp:cNvPr id="0" name=""/>
        <dsp:cNvSpPr/>
      </dsp:nvSpPr>
      <dsp:spPr>
        <a:xfrm>
          <a:off x="2726820" y="2977343"/>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1EB23B-3A33-4580-928A-E0F4B9111A68}">
      <dsp:nvSpPr>
        <dsp:cNvPr id="0" name=""/>
        <dsp:cNvSpPr/>
      </dsp:nvSpPr>
      <dsp:spPr>
        <a:xfrm>
          <a:off x="2231820" y="411762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Video/audio management</a:t>
          </a:r>
        </a:p>
      </dsp:txBody>
      <dsp:txXfrm>
        <a:off x="2231820" y="4117625"/>
        <a:ext cx="1800000" cy="720000"/>
      </dsp:txXfrm>
    </dsp:sp>
    <dsp:sp modelId="{1A05B233-32AA-47FD-845D-D0A230D492F6}">
      <dsp:nvSpPr>
        <dsp:cNvPr id="0" name=""/>
        <dsp:cNvSpPr/>
      </dsp:nvSpPr>
      <dsp:spPr>
        <a:xfrm>
          <a:off x="4841820" y="2977343"/>
          <a:ext cx="810000" cy="81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82AA96-0AF0-49CF-8CD1-492014B32542}">
      <dsp:nvSpPr>
        <dsp:cNvPr id="0" name=""/>
        <dsp:cNvSpPr/>
      </dsp:nvSpPr>
      <dsp:spPr>
        <a:xfrm>
          <a:off x="4346820" y="411762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Translation and closed captioning</a:t>
          </a:r>
        </a:p>
      </dsp:txBody>
      <dsp:txXfrm>
        <a:off x="4346820" y="4117625"/>
        <a:ext cx="18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B39F4-8D12-4696-8739-1359360375EA}">
      <dsp:nvSpPr>
        <dsp:cNvPr id="0" name=""/>
        <dsp:cNvSpPr/>
      </dsp:nvSpPr>
      <dsp:spPr>
        <a:xfrm>
          <a:off x="0" y="677"/>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3AF9B7-8337-4988-98FF-9FAA0EC91230}">
      <dsp:nvSpPr>
        <dsp:cNvPr id="0" name=""/>
        <dsp:cNvSpPr/>
      </dsp:nvSpPr>
      <dsp:spPr>
        <a:xfrm>
          <a:off x="0" y="677"/>
          <a:ext cx="6555347" cy="36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Quality &amp; Health Equity Improvement (Medicaid, Medicare QPP/MIPS, All Payors)</a:t>
          </a:r>
          <a:endParaRPr lang="en-US" sz="1500" kern="1200" dirty="0"/>
        </a:p>
      </dsp:txBody>
      <dsp:txXfrm>
        <a:off x="0" y="677"/>
        <a:ext cx="6555347" cy="369646"/>
      </dsp:txXfrm>
    </dsp:sp>
    <dsp:sp modelId="{FD3F22C6-E76A-4F65-A255-3ECB8C448288}">
      <dsp:nvSpPr>
        <dsp:cNvPr id="0" name=""/>
        <dsp:cNvSpPr/>
      </dsp:nvSpPr>
      <dsp:spPr>
        <a:xfrm>
          <a:off x="0" y="370323"/>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4C3AF-44A4-4C98-AF96-91D1343718E9}">
      <dsp:nvSpPr>
        <dsp:cNvPr id="0" name=""/>
        <dsp:cNvSpPr/>
      </dsp:nvSpPr>
      <dsp:spPr>
        <a:xfrm>
          <a:off x="0" y="370323"/>
          <a:ext cx="6555347" cy="36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Medicaid managed care education &amp; issue resolution</a:t>
          </a:r>
          <a:endParaRPr lang="en-US" sz="1500" kern="1200"/>
        </a:p>
      </dsp:txBody>
      <dsp:txXfrm>
        <a:off x="0" y="370323"/>
        <a:ext cx="6555347" cy="369646"/>
      </dsp:txXfrm>
    </dsp:sp>
    <dsp:sp modelId="{4375FE46-5C45-45A5-9821-6B65884DC6B7}">
      <dsp:nvSpPr>
        <dsp:cNvPr id="0" name=""/>
        <dsp:cNvSpPr/>
      </dsp:nvSpPr>
      <dsp:spPr>
        <a:xfrm>
          <a:off x="0" y="739969"/>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755A1-9E28-426E-A571-75DE85DFD65E}">
      <dsp:nvSpPr>
        <dsp:cNvPr id="0" name=""/>
        <dsp:cNvSpPr/>
      </dsp:nvSpPr>
      <dsp:spPr>
        <a:xfrm>
          <a:off x="0" y="739969"/>
          <a:ext cx="6555347" cy="36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Clinical workflow redesign &amp; process improvement</a:t>
          </a:r>
          <a:endParaRPr lang="en-US" sz="1500" kern="1200"/>
        </a:p>
      </dsp:txBody>
      <dsp:txXfrm>
        <a:off x="0" y="739969"/>
        <a:ext cx="6555347" cy="369646"/>
      </dsp:txXfrm>
    </dsp:sp>
    <dsp:sp modelId="{D0C51F03-D65F-4E4A-80B2-727E6DE183A8}">
      <dsp:nvSpPr>
        <dsp:cNvPr id="0" name=""/>
        <dsp:cNvSpPr/>
      </dsp:nvSpPr>
      <dsp:spPr>
        <a:xfrm>
          <a:off x="0" y="1109615"/>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9FF82F-851A-4358-9069-6215CA85F521}">
      <dsp:nvSpPr>
        <dsp:cNvPr id="0" name=""/>
        <dsp:cNvSpPr/>
      </dsp:nvSpPr>
      <dsp:spPr>
        <a:xfrm>
          <a:off x="0" y="1109615"/>
          <a:ext cx="6555347" cy="36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Behavioral health integration (including Collaborative Care Model)</a:t>
          </a:r>
          <a:endParaRPr lang="en-US" sz="1500" kern="1200"/>
        </a:p>
      </dsp:txBody>
      <dsp:txXfrm>
        <a:off x="0" y="1109615"/>
        <a:ext cx="6555347" cy="369646"/>
      </dsp:txXfrm>
    </dsp:sp>
    <dsp:sp modelId="{DD46B4AE-EF32-4ACE-AD2E-18285D7680A7}">
      <dsp:nvSpPr>
        <dsp:cNvPr id="0" name=""/>
        <dsp:cNvSpPr/>
      </dsp:nvSpPr>
      <dsp:spPr>
        <a:xfrm>
          <a:off x="0" y="1479261"/>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47DE3-9D27-4652-9D2E-93ED05416E97}">
      <dsp:nvSpPr>
        <dsp:cNvPr id="0" name=""/>
        <dsp:cNvSpPr/>
      </dsp:nvSpPr>
      <dsp:spPr>
        <a:xfrm>
          <a:off x="0" y="1479261"/>
          <a:ext cx="6555347" cy="36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COVID19 vaccine &amp; clinical workflow assistance</a:t>
          </a:r>
          <a:endParaRPr lang="en-US" sz="1500" kern="1200"/>
        </a:p>
      </dsp:txBody>
      <dsp:txXfrm>
        <a:off x="0" y="1479261"/>
        <a:ext cx="6555347" cy="369646"/>
      </dsp:txXfrm>
    </dsp:sp>
    <dsp:sp modelId="{E379E072-996E-4FDD-B5DA-5F57FD357CC9}">
      <dsp:nvSpPr>
        <dsp:cNvPr id="0" name=""/>
        <dsp:cNvSpPr/>
      </dsp:nvSpPr>
      <dsp:spPr>
        <a:xfrm>
          <a:off x="0" y="1848908"/>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FFE17E-D7D6-4F74-AA4D-31519D83D05E}">
      <dsp:nvSpPr>
        <dsp:cNvPr id="0" name=""/>
        <dsp:cNvSpPr/>
      </dsp:nvSpPr>
      <dsp:spPr>
        <a:xfrm>
          <a:off x="0" y="1848908"/>
          <a:ext cx="6555347" cy="36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Practice operational assessments</a:t>
          </a:r>
          <a:endParaRPr lang="en-US" sz="1500" kern="1200"/>
        </a:p>
      </dsp:txBody>
      <dsp:txXfrm>
        <a:off x="0" y="1848908"/>
        <a:ext cx="6555347" cy="369646"/>
      </dsp:txXfrm>
    </dsp:sp>
    <dsp:sp modelId="{0C54959E-C300-4E0B-961A-958A530B5BBC}">
      <dsp:nvSpPr>
        <dsp:cNvPr id="0" name=""/>
        <dsp:cNvSpPr/>
      </dsp:nvSpPr>
      <dsp:spPr>
        <a:xfrm>
          <a:off x="0" y="2218554"/>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254FC-EB21-4141-AEDF-D2E67A41A867}">
      <dsp:nvSpPr>
        <dsp:cNvPr id="0" name=""/>
        <dsp:cNvSpPr/>
      </dsp:nvSpPr>
      <dsp:spPr>
        <a:xfrm>
          <a:off x="0" y="2218554"/>
          <a:ext cx="6555347" cy="36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EHR optimization, telehealth integration</a:t>
          </a:r>
          <a:endParaRPr lang="en-US" sz="1500" kern="1200"/>
        </a:p>
      </dsp:txBody>
      <dsp:txXfrm>
        <a:off x="0" y="2218554"/>
        <a:ext cx="6555347" cy="369646"/>
      </dsp:txXfrm>
    </dsp:sp>
    <dsp:sp modelId="{67BCDDE2-5055-405B-AF6F-89AAFB684E69}">
      <dsp:nvSpPr>
        <dsp:cNvPr id="0" name=""/>
        <dsp:cNvSpPr/>
      </dsp:nvSpPr>
      <dsp:spPr>
        <a:xfrm>
          <a:off x="0" y="2588200"/>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14225-02A0-4529-865A-C3F9AC3F5368}">
      <dsp:nvSpPr>
        <dsp:cNvPr id="0" name=""/>
        <dsp:cNvSpPr/>
      </dsp:nvSpPr>
      <dsp:spPr>
        <a:xfrm>
          <a:off x="0" y="2588200"/>
          <a:ext cx="6555347" cy="36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HIE training and optimization</a:t>
          </a:r>
          <a:endParaRPr lang="en-US" sz="1500" kern="1200"/>
        </a:p>
      </dsp:txBody>
      <dsp:txXfrm>
        <a:off x="0" y="2588200"/>
        <a:ext cx="6555347" cy="369646"/>
      </dsp:txXfrm>
    </dsp:sp>
    <dsp:sp modelId="{A309A27B-3BD4-4CE5-B20A-60CBBBF1BD64}">
      <dsp:nvSpPr>
        <dsp:cNvPr id="0" name=""/>
        <dsp:cNvSpPr/>
      </dsp:nvSpPr>
      <dsp:spPr>
        <a:xfrm>
          <a:off x="0" y="2957846"/>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4B27E-39B2-4BEA-973E-32DF526AA35A}">
      <dsp:nvSpPr>
        <dsp:cNvPr id="0" name=""/>
        <dsp:cNvSpPr/>
      </dsp:nvSpPr>
      <dsp:spPr>
        <a:xfrm>
          <a:off x="0" y="2957846"/>
          <a:ext cx="6555347" cy="36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Revenue cycle management </a:t>
          </a:r>
          <a:endParaRPr lang="en-US" sz="1500" kern="1200"/>
        </a:p>
      </dsp:txBody>
      <dsp:txXfrm>
        <a:off x="0" y="2957846"/>
        <a:ext cx="6555347" cy="369646"/>
      </dsp:txXfrm>
    </dsp:sp>
    <dsp:sp modelId="{3B655445-BD29-42F6-A2D6-98A2725FDF95}">
      <dsp:nvSpPr>
        <dsp:cNvPr id="0" name=""/>
        <dsp:cNvSpPr/>
      </dsp:nvSpPr>
      <dsp:spPr>
        <a:xfrm>
          <a:off x="0" y="3327492"/>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992CB4-8732-42E2-853E-8FAB51E83689}">
      <dsp:nvSpPr>
        <dsp:cNvPr id="0" name=""/>
        <dsp:cNvSpPr/>
      </dsp:nvSpPr>
      <dsp:spPr>
        <a:xfrm>
          <a:off x="0" y="3327492"/>
          <a:ext cx="6555347" cy="36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Billing &amp; coding guidance</a:t>
          </a:r>
          <a:endParaRPr lang="en-US" sz="1500" kern="1200"/>
        </a:p>
      </dsp:txBody>
      <dsp:txXfrm>
        <a:off x="0" y="3327492"/>
        <a:ext cx="6555347" cy="369646"/>
      </dsp:txXfrm>
    </dsp:sp>
    <dsp:sp modelId="{78B06D2B-E3C1-4704-8D0C-1040973C0485}">
      <dsp:nvSpPr>
        <dsp:cNvPr id="0" name=""/>
        <dsp:cNvSpPr/>
      </dsp:nvSpPr>
      <dsp:spPr>
        <a:xfrm>
          <a:off x="0" y="3697138"/>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409E1B-2321-4675-9659-FE063BFABCF3}">
      <dsp:nvSpPr>
        <dsp:cNvPr id="0" name=""/>
        <dsp:cNvSpPr/>
      </dsp:nvSpPr>
      <dsp:spPr>
        <a:xfrm>
          <a:off x="0" y="3697138"/>
          <a:ext cx="6555347" cy="36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Advanced Medical Home (AMH) tier education and support</a:t>
          </a:r>
          <a:endParaRPr lang="en-US" sz="1500" kern="1200"/>
        </a:p>
      </dsp:txBody>
      <dsp:txXfrm>
        <a:off x="0" y="3697138"/>
        <a:ext cx="6555347" cy="369646"/>
      </dsp:txXfrm>
    </dsp:sp>
    <dsp:sp modelId="{E7C9B849-C202-4882-B755-C8658AF44502}">
      <dsp:nvSpPr>
        <dsp:cNvPr id="0" name=""/>
        <dsp:cNvSpPr/>
      </dsp:nvSpPr>
      <dsp:spPr>
        <a:xfrm>
          <a:off x="0" y="4066785"/>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4E08D-BF08-449B-8049-635D60647D57}">
      <dsp:nvSpPr>
        <dsp:cNvPr id="0" name=""/>
        <dsp:cNvSpPr/>
      </dsp:nvSpPr>
      <dsp:spPr>
        <a:xfrm>
          <a:off x="0" y="4066785"/>
          <a:ext cx="6555347" cy="36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Tailored Care Management (AMH+/CMA) support</a:t>
          </a:r>
          <a:endParaRPr lang="en-US" sz="1500" kern="1200"/>
        </a:p>
      </dsp:txBody>
      <dsp:txXfrm>
        <a:off x="0" y="4066785"/>
        <a:ext cx="6555347" cy="369646"/>
      </dsp:txXfrm>
    </dsp:sp>
    <dsp:sp modelId="{2E2679E2-4EB9-4590-8161-38D2A87FB506}">
      <dsp:nvSpPr>
        <dsp:cNvPr id="0" name=""/>
        <dsp:cNvSpPr/>
      </dsp:nvSpPr>
      <dsp:spPr>
        <a:xfrm>
          <a:off x="0" y="4436431"/>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901F2A-BFA6-4183-BCCA-30669A31D78B}">
      <dsp:nvSpPr>
        <dsp:cNvPr id="0" name=""/>
        <dsp:cNvSpPr/>
      </dsp:nvSpPr>
      <dsp:spPr>
        <a:xfrm>
          <a:off x="0" y="4436431"/>
          <a:ext cx="6555347" cy="36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Community Health Worker integration and training</a:t>
          </a:r>
          <a:endParaRPr lang="en-US" sz="1500" kern="1200"/>
        </a:p>
      </dsp:txBody>
      <dsp:txXfrm>
        <a:off x="0" y="4436431"/>
        <a:ext cx="6555347" cy="369646"/>
      </dsp:txXfrm>
    </dsp:sp>
    <dsp:sp modelId="{75BC117F-D8F3-4F3D-B877-7047E67F4BF4}">
      <dsp:nvSpPr>
        <dsp:cNvPr id="0" name=""/>
        <dsp:cNvSpPr/>
      </dsp:nvSpPr>
      <dsp:spPr>
        <a:xfrm>
          <a:off x="0" y="4806077"/>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AFFD66-0F44-4782-8577-706E6ABF623B}">
      <dsp:nvSpPr>
        <dsp:cNvPr id="0" name=""/>
        <dsp:cNvSpPr/>
      </dsp:nvSpPr>
      <dsp:spPr>
        <a:xfrm>
          <a:off x="0" y="4806077"/>
          <a:ext cx="6555347" cy="36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Social Drivers of Health Workflow  &amp; NCCARE 360 Optimization </a:t>
          </a:r>
          <a:endParaRPr lang="en-US" sz="1500" kern="1200"/>
        </a:p>
      </dsp:txBody>
      <dsp:txXfrm>
        <a:off x="0" y="4806077"/>
        <a:ext cx="6555347" cy="369646"/>
      </dsp:txXfrm>
    </dsp:sp>
    <dsp:sp modelId="{D9EE33A8-6A7B-4DBC-A572-F5F3BE644B66}">
      <dsp:nvSpPr>
        <dsp:cNvPr id="0" name=""/>
        <dsp:cNvSpPr/>
      </dsp:nvSpPr>
      <dsp:spPr>
        <a:xfrm>
          <a:off x="0" y="5175723"/>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56878-1D93-4AF2-9546-96663AFB8593}">
      <dsp:nvSpPr>
        <dsp:cNvPr id="0" name=""/>
        <dsp:cNvSpPr/>
      </dsp:nvSpPr>
      <dsp:spPr>
        <a:xfrm>
          <a:off x="0" y="5175723"/>
          <a:ext cx="6555347" cy="36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Virtual Collaborative Educational Programming</a:t>
          </a:r>
          <a:endParaRPr lang="en-US" sz="1500" kern="1200"/>
        </a:p>
      </dsp:txBody>
      <dsp:txXfrm>
        <a:off x="0" y="5175723"/>
        <a:ext cx="6555347" cy="36964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0D81A-227B-064A-A6C3-64F388D29EF1}"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AE0EF-AB85-1A42-AB1D-5A4EF01B16E1}" type="slidenum">
              <a:rPr lang="en-US" smtClean="0"/>
              <a:t>‹#›</a:t>
            </a:fld>
            <a:endParaRPr lang="en-US"/>
          </a:p>
        </p:txBody>
      </p:sp>
    </p:spTree>
    <p:extLst>
      <p:ext uri="{BB962C8B-B14F-4D97-AF65-F5344CB8AC3E}">
        <p14:creationId xmlns:p14="http://schemas.microsoft.com/office/powerpoint/2010/main" val="132512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7</a:t>
            </a:fld>
            <a:endParaRPr lang="en-US"/>
          </a:p>
        </p:txBody>
      </p:sp>
    </p:spTree>
    <p:extLst>
      <p:ext uri="{BB962C8B-B14F-4D97-AF65-F5344CB8AC3E}">
        <p14:creationId xmlns:p14="http://schemas.microsoft.com/office/powerpoint/2010/main" val="4137400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34</a:t>
            </a:fld>
            <a:endParaRPr lang="en-US"/>
          </a:p>
        </p:txBody>
      </p:sp>
    </p:spTree>
    <p:extLst>
      <p:ext uri="{BB962C8B-B14F-4D97-AF65-F5344CB8AC3E}">
        <p14:creationId xmlns:p14="http://schemas.microsoft.com/office/powerpoint/2010/main" val="1540038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0A80EF-2B2A-45AF-998C-A877D79B5A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751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p>
        </p:txBody>
      </p:sp>
      <p:sp>
        <p:nvSpPr>
          <p:cNvPr id="4" name="Slide Number Placeholder 3"/>
          <p:cNvSpPr>
            <a:spLocks noGrp="1"/>
          </p:cNvSpPr>
          <p:nvPr>
            <p:ph type="sldNum" sz="quarter" idx="10"/>
          </p:nvPr>
        </p:nvSpPr>
        <p:spPr/>
        <p:txBody>
          <a:bodyPr/>
          <a:lstStyle/>
          <a:p>
            <a:fld id="{1078FDB7-1AED-498C-BC93-DB510AE3F2C6}" type="slidenum">
              <a:rPr lang="en-US" smtClean="0"/>
              <a:t>41</a:t>
            </a:fld>
            <a:endParaRPr lang="en-US"/>
          </a:p>
        </p:txBody>
      </p:sp>
    </p:spTree>
    <p:extLst>
      <p:ext uri="{BB962C8B-B14F-4D97-AF65-F5344CB8AC3E}">
        <p14:creationId xmlns:p14="http://schemas.microsoft.com/office/powerpoint/2010/main" val="225954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a:p>
        </p:txBody>
      </p:sp>
      <p:sp>
        <p:nvSpPr>
          <p:cNvPr id="4" name="Slide Number Placeholder 3"/>
          <p:cNvSpPr>
            <a:spLocks noGrp="1"/>
          </p:cNvSpPr>
          <p:nvPr>
            <p:ph type="sldNum" sz="quarter" idx="10"/>
          </p:nvPr>
        </p:nvSpPr>
        <p:spPr/>
        <p:txBody>
          <a:bodyPr/>
          <a:lstStyle/>
          <a:p>
            <a:fld id="{1078FDB7-1AED-498C-BC93-DB510AE3F2C6}" type="slidenum">
              <a:rPr lang="en-US" smtClean="0"/>
              <a:t>45</a:t>
            </a:fld>
            <a:endParaRPr lang="en-US"/>
          </a:p>
        </p:txBody>
      </p:sp>
    </p:spTree>
    <p:extLst>
      <p:ext uri="{BB962C8B-B14F-4D97-AF65-F5344CB8AC3E}">
        <p14:creationId xmlns:p14="http://schemas.microsoft.com/office/powerpoint/2010/main" val="3196182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a:p>
        </p:txBody>
      </p:sp>
      <p:sp>
        <p:nvSpPr>
          <p:cNvPr id="4" name="Slide Number Placeholder 3"/>
          <p:cNvSpPr>
            <a:spLocks noGrp="1"/>
          </p:cNvSpPr>
          <p:nvPr>
            <p:ph type="sldNum" sz="quarter" idx="10"/>
          </p:nvPr>
        </p:nvSpPr>
        <p:spPr/>
        <p:txBody>
          <a:bodyPr/>
          <a:lstStyle/>
          <a:p>
            <a:fld id="{1078FDB7-1AED-498C-BC93-DB510AE3F2C6}" type="slidenum">
              <a:rPr lang="en-US" smtClean="0"/>
              <a:t>46</a:t>
            </a:fld>
            <a:endParaRPr lang="en-US"/>
          </a:p>
        </p:txBody>
      </p:sp>
    </p:spTree>
    <p:extLst>
      <p:ext uri="{BB962C8B-B14F-4D97-AF65-F5344CB8AC3E}">
        <p14:creationId xmlns:p14="http://schemas.microsoft.com/office/powerpoint/2010/main" val="3534250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a:p>
        </p:txBody>
      </p:sp>
      <p:sp>
        <p:nvSpPr>
          <p:cNvPr id="4" name="Slide Number Placeholder 3"/>
          <p:cNvSpPr>
            <a:spLocks noGrp="1"/>
          </p:cNvSpPr>
          <p:nvPr>
            <p:ph type="sldNum" sz="quarter" idx="10"/>
          </p:nvPr>
        </p:nvSpPr>
        <p:spPr/>
        <p:txBody>
          <a:bodyPr/>
          <a:lstStyle/>
          <a:p>
            <a:fld id="{1078FDB7-1AED-498C-BC93-DB510AE3F2C6}" type="slidenum">
              <a:rPr lang="en-US" smtClean="0"/>
              <a:t>47</a:t>
            </a:fld>
            <a:endParaRPr lang="en-US"/>
          </a:p>
        </p:txBody>
      </p:sp>
    </p:spTree>
    <p:extLst>
      <p:ext uri="{BB962C8B-B14F-4D97-AF65-F5344CB8AC3E}">
        <p14:creationId xmlns:p14="http://schemas.microsoft.com/office/powerpoint/2010/main" val="123224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49</a:t>
            </a:fld>
            <a:endParaRPr lang="en-US"/>
          </a:p>
        </p:txBody>
      </p:sp>
    </p:spTree>
    <p:extLst>
      <p:ext uri="{BB962C8B-B14F-4D97-AF65-F5344CB8AC3E}">
        <p14:creationId xmlns:p14="http://schemas.microsoft.com/office/powerpoint/2010/main" val="2221275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54</a:t>
            </a:fld>
            <a:endParaRPr lang="en-US"/>
          </a:p>
        </p:txBody>
      </p:sp>
    </p:spTree>
    <p:extLst>
      <p:ext uri="{BB962C8B-B14F-4D97-AF65-F5344CB8AC3E}">
        <p14:creationId xmlns:p14="http://schemas.microsoft.com/office/powerpoint/2010/main" val="146326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8</a:t>
            </a:fld>
            <a:endParaRPr lang="en-US"/>
          </a:p>
        </p:txBody>
      </p:sp>
    </p:spTree>
    <p:extLst>
      <p:ext uri="{BB962C8B-B14F-4D97-AF65-F5344CB8AC3E}">
        <p14:creationId xmlns:p14="http://schemas.microsoft.com/office/powerpoint/2010/main" val="104754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34A53"/>
                </a:solidFill>
                <a:effectLst/>
                <a:latin typeface="Inter"/>
              </a:rPr>
              <a:t>Claire</a:t>
            </a:r>
          </a:p>
          <a:p>
            <a:pPr algn="l"/>
            <a:endParaRPr lang="en-US" b="1" i="0" dirty="0">
              <a:solidFill>
                <a:srgbClr val="434A53"/>
              </a:solidFill>
              <a:effectLst/>
              <a:latin typeface="Inter"/>
            </a:endParaRPr>
          </a:p>
          <a:p>
            <a:pPr algn="l"/>
            <a:r>
              <a:rPr lang="en-US" b="1" i="0" dirty="0">
                <a:solidFill>
                  <a:srgbClr val="434A53"/>
                </a:solidFill>
                <a:effectLst/>
                <a:latin typeface="Inter"/>
              </a:rPr>
              <a:t>What is RBA?</a:t>
            </a:r>
          </a:p>
          <a:p>
            <a:pPr algn="l"/>
            <a:endParaRPr lang="en-US" b="0" i="0" dirty="0">
              <a:solidFill>
                <a:srgbClr val="434A53"/>
              </a:solidFill>
              <a:effectLst/>
              <a:latin typeface="Inter"/>
            </a:endParaRPr>
          </a:p>
          <a:p>
            <a:pPr algn="l"/>
            <a:r>
              <a:rPr lang="en-US" b="0" i="0" dirty="0">
                <a:solidFill>
                  <a:srgbClr val="434A53"/>
                </a:solidFill>
                <a:effectLst/>
                <a:latin typeface="Inter"/>
              </a:rPr>
              <a:t>RBA is a straightforward method of measuring impact that starts with the aim in mind and works backward to the means. It is a method of thinking and doing that can be used to enhance the lives in communities, cities, counties, states, countries, and program performance.</a:t>
            </a:r>
          </a:p>
          <a:p>
            <a:pPr algn="l"/>
            <a:r>
              <a:rPr lang="en-US" b="0" i="0" dirty="0">
                <a:solidFill>
                  <a:srgbClr val="434A53"/>
                </a:solidFill>
                <a:effectLst/>
                <a:latin typeface="Inter"/>
              </a:rPr>
              <a:t> </a:t>
            </a:r>
          </a:p>
          <a:p>
            <a:pPr marL="171450" marR="0" lvl="0"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55555"/>
                </a:solidFill>
                <a:effectLst/>
                <a:uLnTx/>
                <a:uFillTx/>
                <a:latin typeface="Calibri" panose="020F0502020204030204" pitchFamily="34" charset="0"/>
                <a:ea typeface="Times New Roman" panose="02020603050405020304" pitchFamily="18" charset="0"/>
                <a:cs typeface="Calibri" panose="020F0502020204030204" pitchFamily="34" charset="0"/>
              </a:rPr>
              <a:t>RBA was developed by Mark Friedman and described in his book </a:t>
            </a:r>
            <a:r>
              <a:rPr kumimoji="0" lang="en-US" sz="1200" b="0" i="1" u="none" strike="noStrike" kern="1200" cap="none" spc="0" normalizeH="0" baseline="0" noProof="0" dirty="0">
                <a:ln>
                  <a:noFill/>
                </a:ln>
                <a:solidFill>
                  <a:srgbClr val="555555"/>
                </a:solidFill>
                <a:effectLst/>
                <a:uLnTx/>
                <a:uFillTx/>
                <a:latin typeface="Calibri" panose="020F0502020204030204" pitchFamily="34" charset="0"/>
                <a:ea typeface="Times New Roman" panose="02020603050405020304" pitchFamily="18" charset="0"/>
                <a:cs typeface="Calibri" panose="020F0502020204030204" pitchFamily="34" charset="0"/>
              </a:rPr>
              <a:t>Trying Hard is Not Good Enough</a:t>
            </a:r>
            <a:r>
              <a:rPr kumimoji="0" lang="en-US" sz="1200" b="0" i="0" u="none" strike="noStrike" kern="1200" cap="none" spc="0" normalizeH="0" baseline="0" noProof="0" dirty="0">
                <a:ln>
                  <a:noFill/>
                </a:ln>
                <a:solidFill>
                  <a:srgbClr val="555555"/>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171450" marR="0" lvl="0"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555555"/>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171450" marR="0" lvl="0"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55555"/>
                </a:solidFill>
                <a:effectLst/>
                <a:uLnTx/>
                <a:uFillTx/>
                <a:latin typeface="Calibri" panose="020F0502020204030204" pitchFamily="34" charset="0"/>
                <a:ea typeface="Times New Roman" panose="02020603050405020304" pitchFamily="18" charset="0"/>
                <a:cs typeface="Calibri" panose="020F0502020204030204" pitchFamily="34" charset="0"/>
              </a:rPr>
              <a:t>RBA is being used in all 50 States and in more than a dozen countries around the world to create measurable change in people’s lives, communities, and organizations.</a:t>
            </a:r>
          </a:p>
          <a:p>
            <a:pPr marL="628650" marR="0" lvl="1"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55555"/>
                </a:solidFill>
                <a:effectLst/>
                <a:uLnTx/>
                <a:uFillTx/>
                <a:latin typeface="Calibri" panose="020F0502020204030204" pitchFamily="34" charset="0"/>
                <a:ea typeface="Calibri" panose="020F0502020204030204" pitchFamily="34" charset="0"/>
                <a:cs typeface="Calibri" panose="020F0502020204030204" pitchFamily="34" charset="0"/>
              </a:rPr>
              <a:t>Give examples of who using it</a:t>
            </a:r>
          </a:p>
          <a:p>
            <a:pPr marL="628650" marR="0" lvl="1"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 is RBA being used in North Carolina?</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SHA -SHIP</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CHA-CHIP-SOTCH</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Strategic Plans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Hospitals/health systems beginning to use it in their community health improvement work</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Funders</a:t>
            </a:r>
          </a:p>
          <a:p>
            <a:pPr marL="628650" marR="0" lvl="1"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F098E-0E94-483A-BC93-2EFBCE928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59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16</a:t>
            </a:fld>
            <a:endParaRPr lang="en-US"/>
          </a:p>
        </p:txBody>
      </p:sp>
    </p:spTree>
    <p:extLst>
      <p:ext uri="{BB962C8B-B14F-4D97-AF65-F5344CB8AC3E}">
        <p14:creationId xmlns:p14="http://schemas.microsoft.com/office/powerpoint/2010/main" val="1517761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18</a:t>
            </a:fld>
            <a:endParaRPr lang="en-US"/>
          </a:p>
        </p:txBody>
      </p:sp>
    </p:spTree>
    <p:extLst>
      <p:ext uri="{BB962C8B-B14F-4D97-AF65-F5344CB8AC3E}">
        <p14:creationId xmlns:p14="http://schemas.microsoft.com/office/powerpoint/2010/main" val="1034049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19</a:t>
            </a:fld>
            <a:endParaRPr lang="en-US"/>
          </a:p>
        </p:txBody>
      </p:sp>
    </p:spTree>
    <p:extLst>
      <p:ext uri="{BB962C8B-B14F-4D97-AF65-F5344CB8AC3E}">
        <p14:creationId xmlns:p14="http://schemas.microsoft.com/office/powerpoint/2010/main" val="395992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22</a:t>
            </a:fld>
            <a:endParaRPr lang="en-US"/>
          </a:p>
        </p:txBody>
      </p:sp>
    </p:spTree>
    <p:extLst>
      <p:ext uri="{BB962C8B-B14F-4D97-AF65-F5344CB8AC3E}">
        <p14:creationId xmlns:p14="http://schemas.microsoft.com/office/powerpoint/2010/main" val="2398030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26</a:t>
            </a:fld>
            <a:endParaRPr lang="en-US"/>
          </a:p>
        </p:txBody>
      </p:sp>
    </p:spTree>
    <p:extLst>
      <p:ext uri="{BB962C8B-B14F-4D97-AF65-F5344CB8AC3E}">
        <p14:creationId xmlns:p14="http://schemas.microsoft.com/office/powerpoint/2010/main" val="3577030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30</a:t>
            </a:fld>
            <a:endParaRPr lang="en-US"/>
          </a:p>
        </p:txBody>
      </p:sp>
    </p:spTree>
    <p:extLst>
      <p:ext uri="{BB962C8B-B14F-4D97-AF65-F5344CB8AC3E}">
        <p14:creationId xmlns:p14="http://schemas.microsoft.com/office/powerpoint/2010/main" val="117149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93D49-513A-5140-8370-C9CE5CD04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745F5C-C64F-AF4C-BE44-2D1F5DEDA8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0B60FC-09DB-3B47-AE84-D40316BB04A1}"/>
              </a:ext>
            </a:extLst>
          </p:cNvPr>
          <p:cNvSpPr>
            <a:spLocks noGrp="1"/>
          </p:cNvSpPr>
          <p:nvPr>
            <p:ph type="dt" sz="half" idx="10"/>
          </p:nvPr>
        </p:nvSpPr>
        <p:spPr/>
        <p:txBody>
          <a:bodyPr/>
          <a:lstStyle/>
          <a:p>
            <a:fld id="{21F6B824-4131-344E-B42E-66EC60D8919B}" type="datetimeFigureOut">
              <a:rPr lang="en-US" smtClean="0"/>
              <a:t>1/19/2024</a:t>
            </a:fld>
            <a:endParaRPr lang="en-US"/>
          </a:p>
        </p:txBody>
      </p:sp>
      <p:sp>
        <p:nvSpPr>
          <p:cNvPr id="5" name="Footer Placeholder 4">
            <a:extLst>
              <a:ext uri="{FF2B5EF4-FFF2-40B4-BE49-F238E27FC236}">
                <a16:creationId xmlns:a16="http://schemas.microsoft.com/office/drawing/2014/main" id="{AD2D8F83-1DFE-6348-800D-08CA1ECC8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460BD-A60D-984A-9B16-23043DB04A6B}"/>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239593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531B-D215-4C4A-B0A8-3499F550C6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95D741-EB0C-9344-AB2B-D0847A466A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B2375-09AF-7843-BAA6-80228E4DC8E6}"/>
              </a:ext>
            </a:extLst>
          </p:cNvPr>
          <p:cNvSpPr>
            <a:spLocks noGrp="1"/>
          </p:cNvSpPr>
          <p:nvPr>
            <p:ph type="dt" sz="half" idx="10"/>
          </p:nvPr>
        </p:nvSpPr>
        <p:spPr/>
        <p:txBody>
          <a:bodyPr/>
          <a:lstStyle/>
          <a:p>
            <a:fld id="{21F6B824-4131-344E-B42E-66EC60D8919B}" type="datetimeFigureOut">
              <a:rPr lang="en-US" smtClean="0"/>
              <a:t>1/19/2024</a:t>
            </a:fld>
            <a:endParaRPr lang="en-US"/>
          </a:p>
        </p:txBody>
      </p:sp>
      <p:sp>
        <p:nvSpPr>
          <p:cNvPr id="5" name="Footer Placeholder 4">
            <a:extLst>
              <a:ext uri="{FF2B5EF4-FFF2-40B4-BE49-F238E27FC236}">
                <a16:creationId xmlns:a16="http://schemas.microsoft.com/office/drawing/2014/main" id="{09260FD2-946F-E14E-A00A-03004A325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C8ECD-EFE0-4D40-804B-189CA731D3F6}"/>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116613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CF5825-5E80-A74B-ACE3-875BB6666C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91AC6F-BF8D-304C-938F-5ED626575C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77D12-43D8-A14D-AE5A-AF68368C6CEA}"/>
              </a:ext>
            </a:extLst>
          </p:cNvPr>
          <p:cNvSpPr>
            <a:spLocks noGrp="1"/>
          </p:cNvSpPr>
          <p:nvPr>
            <p:ph type="dt" sz="half" idx="10"/>
          </p:nvPr>
        </p:nvSpPr>
        <p:spPr/>
        <p:txBody>
          <a:bodyPr/>
          <a:lstStyle/>
          <a:p>
            <a:fld id="{21F6B824-4131-344E-B42E-66EC60D8919B}" type="datetimeFigureOut">
              <a:rPr lang="en-US" smtClean="0"/>
              <a:t>1/19/2024</a:t>
            </a:fld>
            <a:endParaRPr lang="en-US"/>
          </a:p>
        </p:txBody>
      </p:sp>
      <p:sp>
        <p:nvSpPr>
          <p:cNvPr id="5" name="Footer Placeholder 4">
            <a:extLst>
              <a:ext uri="{FF2B5EF4-FFF2-40B4-BE49-F238E27FC236}">
                <a16:creationId xmlns:a16="http://schemas.microsoft.com/office/drawing/2014/main" id="{CA65EC20-249B-AC4A-BBDD-E6E664C53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B4DC9-974C-A143-838E-67F0BABA834F}"/>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1736548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694972" y="6573308"/>
            <a:ext cx="1024396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1" name="Slide Number Placeholder 21"/>
          <p:cNvSpPr>
            <a:spLocks noGrp="1"/>
          </p:cNvSpPr>
          <p:nvPr>
            <p:ph type="sldNum" sz="quarter" idx="15"/>
          </p:nvPr>
        </p:nvSpPr>
        <p:spPr>
          <a:xfrm>
            <a:off x="11074400"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2" name="Straight Connector 11"/>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56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767F-EFB5-3FA6-D8B5-EB814C767B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007102-FD90-FC62-50A8-FE4F37FD3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AD4926-7F8A-1595-6A0C-5174344DEAA0}"/>
              </a:ext>
            </a:extLst>
          </p:cNvPr>
          <p:cNvSpPr>
            <a:spLocks noGrp="1"/>
          </p:cNvSpPr>
          <p:nvPr>
            <p:ph type="dt" sz="half" idx="10"/>
          </p:nvPr>
        </p:nvSpPr>
        <p:spPr/>
        <p:txBody>
          <a:bodyPr/>
          <a:lstStyle/>
          <a:p>
            <a:fld id="{4FEA0748-89CD-469E-8F31-625A6BF19D87}" type="datetimeFigureOut">
              <a:rPr lang="en-US" smtClean="0"/>
              <a:t>1/19/2024</a:t>
            </a:fld>
            <a:endParaRPr lang="en-US"/>
          </a:p>
        </p:txBody>
      </p:sp>
      <p:sp>
        <p:nvSpPr>
          <p:cNvPr id="5" name="Footer Placeholder 4">
            <a:extLst>
              <a:ext uri="{FF2B5EF4-FFF2-40B4-BE49-F238E27FC236}">
                <a16:creationId xmlns:a16="http://schemas.microsoft.com/office/drawing/2014/main" id="{98EE2118-3B86-E9D6-C20C-8D64D5E26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53105-A744-7EEC-E7BA-D0B09048181A}"/>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369476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584F-7AA1-4293-5E93-C6FD2BBEB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2EE43-1F14-5E90-DC6D-32D4584CB0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A4271-430C-2D63-C4FD-BA26DDF3542D}"/>
              </a:ext>
            </a:extLst>
          </p:cNvPr>
          <p:cNvSpPr>
            <a:spLocks noGrp="1"/>
          </p:cNvSpPr>
          <p:nvPr>
            <p:ph type="dt" sz="half" idx="10"/>
          </p:nvPr>
        </p:nvSpPr>
        <p:spPr/>
        <p:txBody>
          <a:bodyPr/>
          <a:lstStyle/>
          <a:p>
            <a:fld id="{4FEA0748-89CD-469E-8F31-625A6BF19D87}" type="datetimeFigureOut">
              <a:rPr lang="en-US" smtClean="0"/>
              <a:t>1/19/2024</a:t>
            </a:fld>
            <a:endParaRPr lang="en-US"/>
          </a:p>
        </p:txBody>
      </p:sp>
      <p:sp>
        <p:nvSpPr>
          <p:cNvPr id="5" name="Footer Placeholder 4">
            <a:extLst>
              <a:ext uri="{FF2B5EF4-FFF2-40B4-BE49-F238E27FC236}">
                <a16:creationId xmlns:a16="http://schemas.microsoft.com/office/drawing/2014/main" id="{A7AF9C72-D0BA-1BA6-8985-0D0E26C29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26706-B03A-F685-00D7-50042022D9C7}"/>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3604199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442A-DDCE-FF81-2431-277D74411F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6562A0-99C9-0CA4-5CBC-678E81B064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98333B-1B93-2E6D-75C2-A37545BBCB9D}"/>
              </a:ext>
            </a:extLst>
          </p:cNvPr>
          <p:cNvSpPr>
            <a:spLocks noGrp="1"/>
          </p:cNvSpPr>
          <p:nvPr>
            <p:ph type="dt" sz="half" idx="10"/>
          </p:nvPr>
        </p:nvSpPr>
        <p:spPr/>
        <p:txBody>
          <a:bodyPr/>
          <a:lstStyle/>
          <a:p>
            <a:fld id="{4FEA0748-89CD-469E-8F31-625A6BF19D87}" type="datetimeFigureOut">
              <a:rPr lang="en-US" smtClean="0"/>
              <a:t>1/19/2024</a:t>
            </a:fld>
            <a:endParaRPr lang="en-US"/>
          </a:p>
        </p:txBody>
      </p:sp>
      <p:sp>
        <p:nvSpPr>
          <p:cNvPr id="5" name="Footer Placeholder 4">
            <a:extLst>
              <a:ext uri="{FF2B5EF4-FFF2-40B4-BE49-F238E27FC236}">
                <a16:creationId xmlns:a16="http://schemas.microsoft.com/office/drawing/2014/main" id="{105C0B9A-B2FE-4662-695E-2912EEAFB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BBE28-7660-BF63-CB34-F467441772C4}"/>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3942170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4908-C7BB-7B06-29A2-F3EE52017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554B03-B694-CB8E-E5E2-7FFE950571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70051-A192-4DEE-74F9-91FF9474BB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8A031F-99C4-935D-2B13-4732D3178B53}"/>
              </a:ext>
            </a:extLst>
          </p:cNvPr>
          <p:cNvSpPr>
            <a:spLocks noGrp="1"/>
          </p:cNvSpPr>
          <p:nvPr>
            <p:ph type="dt" sz="half" idx="10"/>
          </p:nvPr>
        </p:nvSpPr>
        <p:spPr/>
        <p:txBody>
          <a:bodyPr/>
          <a:lstStyle/>
          <a:p>
            <a:fld id="{4FEA0748-89CD-469E-8F31-625A6BF19D87}" type="datetimeFigureOut">
              <a:rPr lang="en-US" smtClean="0"/>
              <a:t>1/19/2024</a:t>
            </a:fld>
            <a:endParaRPr lang="en-US"/>
          </a:p>
        </p:txBody>
      </p:sp>
      <p:sp>
        <p:nvSpPr>
          <p:cNvPr id="6" name="Footer Placeholder 5">
            <a:extLst>
              <a:ext uri="{FF2B5EF4-FFF2-40B4-BE49-F238E27FC236}">
                <a16:creationId xmlns:a16="http://schemas.microsoft.com/office/drawing/2014/main" id="{F7F4905E-00D7-D0EB-906D-D86453312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85243-D930-DE9F-77BF-B358753C21FD}"/>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887493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42D7-BB3F-4E53-426B-747C555668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BAEDF4-8947-D2DA-FD18-2568C8183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13D5ED-CB37-92F5-C1E1-8D593912C2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ADFD5D-89DD-312B-D897-27839D408A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2C3947-3C8B-74C4-F2DA-E1349F56A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AE11FC-711B-DB97-9BE7-3D9410EC5441}"/>
              </a:ext>
            </a:extLst>
          </p:cNvPr>
          <p:cNvSpPr>
            <a:spLocks noGrp="1"/>
          </p:cNvSpPr>
          <p:nvPr>
            <p:ph type="dt" sz="half" idx="10"/>
          </p:nvPr>
        </p:nvSpPr>
        <p:spPr/>
        <p:txBody>
          <a:bodyPr/>
          <a:lstStyle/>
          <a:p>
            <a:fld id="{4FEA0748-89CD-469E-8F31-625A6BF19D87}" type="datetimeFigureOut">
              <a:rPr lang="en-US" smtClean="0"/>
              <a:t>1/19/2024</a:t>
            </a:fld>
            <a:endParaRPr lang="en-US"/>
          </a:p>
        </p:txBody>
      </p:sp>
      <p:sp>
        <p:nvSpPr>
          <p:cNvPr id="8" name="Footer Placeholder 7">
            <a:extLst>
              <a:ext uri="{FF2B5EF4-FFF2-40B4-BE49-F238E27FC236}">
                <a16:creationId xmlns:a16="http://schemas.microsoft.com/office/drawing/2014/main" id="{70FCF374-DE0A-4A18-F3A5-98D782BF03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EB62B2-6906-EC87-2FE5-FE16EEB0753B}"/>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559039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EB01-ABB5-7060-95AF-B733E7029D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3F6524-E30A-F850-6685-2F8AEE64F572}"/>
              </a:ext>
            </a:extLst>
          </p:cNvPr>
          <p:cNvSpPr>
            <a:spLocks noGrp="1"/>
          </p:cNvSpPr>
          <p:nvPr>
            <p:ph type="dt" sz="half" idx="10"/>
          </p:nvPr>
        </p:nvSpPr>
        <p:spPr/>
        <p:txBody>
          <a:bodyPr/>
          <a:lstStyle/>
          <a:p>
            <a:fld id="{4FEA0748-89CD-469E-8F31-625A6BF19D87}" type="datetimeFigureOut">
              <a:rPr lang="en-US" smtClean="0"/>
              <a:t>1/19/2024</a:t>
            </a:fld>
            <a:endParaRPr lang="en-US"/>
          </a:p>
        </p:txBody>
      </p:sp>
      <p:sp>
        <p:nvSpPr>
          <p:cNvPr id="4" name="Footer Placeholder 3">
            <a:extLst>
              <a:ext uri="{FF2B5EF4-FFF2-40B4-BE49-F238E27FC236}">
                <a16:creationId xmlns:a16="http://schemas.microsoft.com/office/drawing/2014/main" id="{F44B9FCB-8C0B-ABAE-8F0B-99BC3FA3FD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CD611C-67D7-F62C-2FB0-B416DAD35208}"/>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1070140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40927-67C2-4807-8113-2CCBFFD74F13}"/>
              </a:ext>
            </a:extLst>
          </p:cNvPr>
          <p:cNvSpPr>
            <a:spLocks noGrp="1"/>
          </p:cNvSpPr>
          <p:nvPr>
            <p:ph type="dt" sz="half" idx="10"/>
          </p:nvPr>
        </p:nvSpPr>
        <p:spPr/>
        <p:txBody>
          <a:bodyPr/>
          <a:lstStyle/>
          <a:p>
            <a:fld id="{4FEA0748-89CD-469E-8F31-625A6BF19D87}" type="datetimeFigureOut">
              <a:rPr lang="en-US" smtClean="0"/>
              <a:t>1/19/2024</a:t>
            </a:fld>
            <a:endParaRPr lang="en-US"/>
          </a:p>
        </p:txBody>
      </p:sp>
      <p:sp>
        <p:nvSpPr>
          <p:cNvPr id="3" name="Footer Placeholder 2">
            <a:extLst>
              <a:ext uri="{FF2B5EF4-FFF2-40B4-BE49-F238E27FC236}">
                <a16:creationId xmlns:a16="http://schemas.microsoft.com/office/drawing/2014/main" id="{720638F4-BA3B-A0EF-BFA1-796CE72017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173A0C-943D-C4F9-07FF-154FC2A3C01F}"/>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61193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C81B-27A6-4A40-B5C6-6921F52DE0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279A21-E884-7041-9174-9BD603BEDA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2ACAF-F56E-E44B-8EA9-4C58DAD91A7D}"/>
              </a:ext>
            </a:extLst>
          </p:cNvPr>
          <p:cNvSpPr>
            <a:spLocks noGrp="1"/>
          </p:cNvSpPr>
          <p:nvPr>
            <p:ph type="dt" sz="half" idx="10"/>
          </p:nvPr>
        </p:nvSpPr>
        <p:spPr/>
        <p:txBody>
          <a:bodyPr/>
          <a:lstStyle/>
          <a:p>
            <a:fld id="{21F6B824-4131-344E-B42E-66EC60D8919B}" type="datetimeFigureOut">
              <a:rPr lang="en-US" smtClean="0"/>
              <a:t>1/19/2024</a:t>
            </a:fld>
            <a:endParaRPr lang="en-US"/>
          </a:p>
        </p:txBody>
      </p:sp>
      <p:sp>
        <p:nvSpPr>
          <p:cNvPr id="5" name="Footer Placeholder 4">
            <a:extLst>
              <a:ext uri="{FF2B5EF4-FFF2-40B4-BE49-F238E27FC236}">
                <a16:creationId xmlns:a16="http://schemas.microsoft.com/office/drawing/2014/main" id="{F8D4A30B-F604-B846-8BD2-AD70A799D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C3825-75FA-024B-8872-4C2634554086}"/>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2811491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1992-2D72-0832-C5D1-3BB8717F7D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3D4D90-8CE1-B020-9029-20E6B3B748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1CBCE1-7BBF-1C25-BFA1-7C1F8563C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7E70FC-1C1B-BC9B-A8BB-0DAC1789EDD0}"/>
              </a:ext>
            </a:extLst>
          </p:cNvPr>
          <p:cNvSpPr>
            <a:spLocks noGrp="1"/>
          </p:cNvSpPr>
          <p:nvPr>
            <p:ph type="dt" sz="half" idx="10"/>
          </p:nvPr>
        </p:nvSpPr>
        <p:spPr/>
        <p:txBody>
          <a:bodyPr/>
          <a:lstStyle/>
          <a:p>
            <a:fld id="{4FEA0748-89CD-469E-8F31-625A6BF19D87}" type="datetimeFigureOut">
              <a:rPr lang="en-US" smtClean="0"/>
              <a:t>1/19/2024</a:t>
            </a:fld>
            <a:endParaRPr lang="en-US"/>
          </a:p>
        </p:txBody>
      </p:sp>
      <p:sp>
        <p:nvSpPr>
          <p:cNvPr id="6" name="Footer Placeholder 5">
            <a:extLst>
              <a:ext uri="{FF2B5EF4-FFF2-40B4-BE49-F238E27FC236}">
                <a16:creationId xmlns:a16="http://schemas.microsoft.com/office/drawing/2014/main" id="{7CE4EDA7-B992-2ADE-857A-CE294D9F1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3769C-3C40-E373-D550-9C3421A68250}"/>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464033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25A9E-B114-F6FD-7BC3-4CE7097CF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FA1D43-9BE3-27CD-60E1-48ED67899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097454-DBAF-7DE5-1BEA-95734DA8C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83D272-DD3C-7A7B-D89E-8F1A3FD1AC18}"/>
              </a:ext>
            </a:extLst>
          </p:cNvPr>
          <p:cNvSpPr>
            <a:spLocks noGrp="1"/>
          </p:cNvSpPr>
          <p:nvPr>
            <p:ph type="dt" sz="half" idx="10"/>
          </p:nvPr>
        </p:nvSpPr>
        <p:spPr/>
        <p:txBody>
          <a:bodyPr/>
          <a:lstStyle/>
          <a:p>
            <a:fld id="{4FEA0748-89CD-469E-8F31-625A6BF19D87}" type="datetimeFigureOut">
              <a:rPr lang="en-US" smtClean="0"/>
              <a:t>1/19/2024</a:t>
            </a:fld>
            <a:endParaRPr lang="en-US"/>
          </a:p>
        </p:txBody>
      </p:sp>
      <p:sp>
        <p:nvSpPr>
          <p:cNvPr id="6" name="Footer Placeholder 5">
            <a:extLst>
              <a:ext uri="{FF2B5EF4-FFF2-40B4-BE49-F238E27FC236}">
                <a16:creationId xmlns:a16="http://schemas.microsoft.com/office/drawing/2014/main" id="{082B4139-009E-15DF-7FFF-8AD53C449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AD248-DFDC-F227-B9BD-58F928EFD8C3}"/>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2507621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CAB4D-E808-7BA3-C02C-356BC8F1AD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C93626-9D8A-3068-5D16-71D9915389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E4638-8BB7-1550-1B50-FBB75FE6220A}"/>
              </a:ext>
            </a:extLst>
          </p:cNvPr>
          <p:cNvSpPr>
            <a:spLocks noGrp="1"/>
          </p:cNvSpPr>
          <p:nvPr>
            <p:ph type="dt" sz="half" idx="10"/>
          </p:nvPr>
        </p:nvSpPr>
        <p:spPr/>
        <p:txBody>
          <a:bodyPr/>
          <a:lstStyle/>
          <a:p>
            <a:fld id="{4FEA0748-89CD-469E-8F31-625A6BF19D87}" type="datetimeFigureOut">
              <a:rPr lang="en-US" smtClean="0"/>
              <a:t>1/19/2024</a:t>
            </a:fld>
            <a:endParaRPr lang="en-US"/>
          </a:p>
        </p:txBody>
      </p:sp>
      <p:sp>
        <p:nvSpPr>
          <p:cNvPr id="5" name="Footer Placeholder 4">
            <a:extLst>
              <a:ext uri="{FF2B5EF4-FFF2-40B4-BE49-F238E27FC236}">
                <a16:creationId xmlns:a16="http://schemas.microsoft.com/office/drawing/2014/main" id="{84F6447D-29E4-121A-97AA-59E4FA601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026F1-5984-C30B-F9D7-7E7C9651F250}"/>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3684998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C0B793-BEEA-886A-2A23-61E6E357D1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3E53E5-E8BF-82DA-386E-36BAF71E7A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78C15-81EF-E03D-990D-F0C1323AF5F5}"/>
              </a:ext>
            </a:extLst>
          </p:cNvPr>
          <p:cNvSpPr>
            <a:spLocks noGrp="1"/>
          </p:cNvSpPr>
          <p:nvPr>
            <p:ph type="dt" sz="half" idx="10"/>
          </p:nvPr>
        </p:nvSpPr>
        <p:spPr/>
        <p:txBody>
          <a:bodyPr/>
          <a:lstStyle/>
          <a:p>
            <a:fld id="{4FEA0748-89CD-469E-8F31-625A6BF19D87}" type="datetimeFigureOut">
              <a:rPr lang="en-US" smtClean="0"/>
              <a:t>1/19/2024</a:t>
            </a:fld>
            <a:endParaRPr lang="en-US"/>
          </a:p>
        </p:txBody>
      </p:sp>
      <p:sp>
        <p:nvSpPr>
          <p:cNvPr id="5" name="Footer Placeholder 4">
            <a:extLst>
              <a:ext uri="{FF2B5EF4-FFF2-40B4-BE49-F238E27FC236}">
                <a16:creationId xmlns:a16="http://schemas.microsoft.com/office/drawing/2014/main" id="{5F8B0FDC-07FF-1DC5-C556-CCA912C1C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9E00B9-87FD-BDCF-9F7D-2D7BDA277ACA}"/>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41017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E849-D5E4-E64E-9470-05CB1FD7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802947-F460-334A-9B60-78D1A1812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C7AD94-EAB8-A547-ABB7-9774727AB5B9}"/>
              </a:ext>
            </a:extLst>
          </p:cNvPr>
          <p:cNvSpPr>
            <a:spLocks noGrp="1"/>
          </p:cNvSpPr>
          <p:nvPr>
            <p:ph type="dt" sz="half" idx="10"/>
          </p:nvPr>
        </p:nvSpPr>
        <p:spPr/>
        <p:txBody>
          <a:bodyPr/>
          <a:lstStyle/>
          <a:p>
            <a:fld id="{21F6B824-4131-344E-B42E-66EC60D8919B}" type="datetimeFigureOut">
              <a:rPr lang="en-US" smtClean="0"/>
              <a:t>1/19/2024</a:t>
            </a:fld>
            <a:endParaRPr lang="en-US"/>
          </a:p>
        </p:txBody>
      </p:sp>
      <p:sp>
        <p:nvSpPr>
          <p:cNvPr id="5" name="Footer Placeholder 4">
            <a:extLst>
              <a:ext uri="{FF2B5EF4-FFF2-40B4-BE49-F238E27FC236}">
                <a16:creationId xmlns:a16="http://schemas.microsoft.com/office/drawing/2014/main" id="{1BF369CF-D500-D84B-8D04-907FDBC9E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8716A-90CE-8948-AFB4-2BED6CA875D8}"/>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360801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F9A1-D5B4-C147-917E-74FC4FB6B3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A9B84-28A0-2848-8F01-8F5E979A73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0148A0-4966-F347-8787-E9406C3627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712CB5-5070-D649-891C-842B42AB08E8}"/>
              </a:ext>
            </a:extLst>
          </p:cNvPr>
          <p:cNvSpPr>
            <a:spLocks noGrp="1"/>
          </p:cNvSpPr>
          <p:nvPr>
            <p:ph type="dt" sz="half" idx="10"/>
          </p:nvPr>
        </p:nvSpPr>
        <p:spPr/>
        <p:txBody>
          <a:bodyPr/>
          <a:lstStyle/>
          <a:p>
            <a:fld id="{21F6B824-4131-344E-B42E-66EC60D8919B}" type="datetimeFigureOut">
              <a:rPr lang="en-US" smtClean="0"/>
              <a:t>1/19/2024</a:t>
            </a:fld>
            <a:endParaRPr lang="en-US"/>
          </a:p>
        </p:txBody>
      </p:sp>
      <p:sp>
        <p:nvSpPr>
          <p:cNvPr id="6" name="Footer Placeholder 5">
            <a:extLst>
              <a:ext uri="{FF2B5EF4-FFF2-40B4-BE49-F238E27FC236}">
                <a16:creationId xmlns:a16="http://schemas.microsoft.com/office/drawing/2014/main" id="{76237CDA-5D95-0845-933C-0983DBB601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07CBB-E573-ED44-9D77-DD73F36F00D7}"/>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411176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FDF5-115B-9043-92BA-53A3B14D43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54AD78-9DC2-9D4B-94C9-8E5556F7D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56EA3B-01ED-534E-AD63-E446D6E705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AB0E0-2425-624D-A3E8-FB54C3F75C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5DF412-1497-254E-8465-53398FCBCAD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9C09A2-871B-6F49-A150-ACDD65D2CB08}"/>
              </a:ext>
            </a:extLst>
          </p:cNvPr>
          <p:cNvSpPr>
            <a:spLocks noGrp="1"/>
          </p:cNvSpPr>
          <p:nvPr>
            <p:ph type="dt" sz="half" idx="10"/>
          </p:nvPr>
        </p:nvSpPr>
        <p:spPr/>
        <p:txBody>
          <a:bodyPr/>
          <a:lstStyle/>
          <a:p>
            <a:fld id="{21F6B824-4131-344E-B42E-66EC60D8919B}" type="datetimeFigureOut">
              <a:rPr lang="en-US" smtClean="0"/>
              <a:t>1/19/2024</a:t>
            </a:fld>
            <a:endParaRPr lang="en-US"/>
          </a:p>
        </p:txBody>
      </p:sp>
      <p:sp>
        <p:nvSpPr>
          <p:cNvPr id="8" name="Footer Placeholder 7">
            <a:extLst>
              <a:ext uri="{FF2B5EF4-FFF2-40B4-BE49-F238E27FC236}">
                <a16:creationId xmlns:a16="http://schemas.microsoft.com/office/drawing/2014/main" id="{C3551D02-61AE-B042-A577-6A69D3ABA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2DB95-1B2D-6643-BF25-9994F72C3FA3}"/>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3471013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C785-2264-804A-AB85-9BBB28E2AD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2057DD-0F93-D544-99C3-2E5E9C22D111}"/>
              </a:ext>
            </a:extLst>
          </p:cNvPr>
          <p:cNvSpPr>
            <a:spLocks noGrp="1"/>
          </p:cNvSpPr>
          <p:nvPr>
            <p:ph type="dt" sz="half" idx="10"/>
          </p:nvPr>
        </p:nvSpPr>
        <p:spPr/>
        <p:txBody>
          <a:bodyPr/>
          <a:lstStyle/>
          <a:p>
            <a:fld id="{21F6B824-4131-344E-B42E-66EC60D8919B}" type="datetimeFigureOut">
              <a:rPr lang="en-US" smtClean="0"/>
              <a:t>1/19/2024</a:t>
            </a:fld>
            <a:endParaRPr lang="en-US"/>
          </a:p>
        </p:txBody>
      </p:sp>
      <p:sp>
        <p:nvSpPr>
          <p:cNvPr id="4" name="Footer Placeholder 3">
            <a:extLst>
              <a:ext uri="{FF2B5EF4-FFF2-40B4-BE49-F238E27FC236}">
                <a16:creationId xmlns:a16="http://schemas.microsoft.com/office/drawing/2014/main" id="{81006B91-CF2F-2C42-8B74-B73B26ADCF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0DF1C5-FA2E-5F44-834F-D1867352F543}"/>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804275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B32844-AAF6-0142-B1B4-81B7E56FA8C2}"/>
              </a:ext>
            </a:extLst>
          </p:cNvPr>
          <p:cNvSpPr>
            <a:spLocks noGrp="1"/>
          </p:cNvSpPr>
          <p:nvPr>
            <p:ph type="dt" sz="half" idx="10"/>
          </p:nvPr>
        </p:nvSpPr>
        <p:spPr/>
        <p:txBody>
          <a:bodyPr/>
          <a:lstStyle/>
          <a:p>
            <a:fld id="{21F6B824-4131-344E-B42E-66EC60D8919B}" type="datetimeFigureOut">
              <a:rPr lang="en-US" smtClean="0"/>
              <a:t>1/19/2024</a:t>
            </a:fld>
            <a:endParaRPr lang="en-US"/>
          </a:p>
        </p:txBody>
      </p:sp>
      <p:sp>
        <p:nvSpPr>
          <p:cNvPr id="3" name="Footer Placeholder 2">
            <a:extLst>
              <a:ext uri="{FF2B5EF4-FFF2-40B4-BE49-F238E27FC236}">
                <a16:creationId xmlns:a16="http://schemas.microsoft.com/office/drawing/2014/main" id="{177A5FA9-808C-D24E-A36F-9FF441B042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CCDA82-C361-C248-B9CD-ABEC616F12A8}"/>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144899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27E0-D799-8B42-AC15-1A68DDEA8B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541B28-CF96-AA45-A320-288FC5A8EB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408320-CE3C-9F49-97A4-2E2560196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6B05B2-1AF9-6B4B-9E4E-B999F6207E84}"/>
              </a:ext>
            </a:extLst>
          </p:cNvPr>
          <p:cNvSpPr>
            <a:spLocks noGrp="1"/>
          </p:cNvSpPr>
          <p:nvPr>
            <p:ph type="dt" sz="half" idx="10"/>
          </p:nvPr>
        </p:nvSpPr>
        <p:spPr/>
        <p:txBody>
          <a:bodyPr/>
          <a:lstStyle/>
          <a:p>
            <a:fld id="{21F6B824-4131-344E-B42E-66EC60D8919B}" type="datetimeFigureOut">
              <a:rPr lang="en-US" smtClean="0"/>
              <a:t>1/19/2024</a:t>
            </a:fld>
            <a:endParaRPr lang="en-US"/>
          </a:p>
        </p:txBody>
      </p:sp>
      <p:sp>
        <p:nvSpPr>
          <p:cNvPr id="6" name="Footer Placeholder 5">
            <a:extLst>
              <a:ext uri="{FF2B5EF4-FFF2-40B4-BE49-F238E27FC236}">
                <a16:creationId xmlns:a16="http://schemas.microsoft.com/office/drawing/2014/main" id="{500BBE6B-85CB-2845-B16C-185FBA20D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9BACA-F0AE-484E-ADF6-E08F01CA2E11}"/>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399968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6710-7DDA-0D43-A59C-49B579D07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BD3833-240D-AA42-B286-600BDBCF1B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4F75F8-0C1D-E54D-83B2-D9E9D2271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5F860-22E4-914C-ABA4-E7A337EC2777}"/>
              </a:ext>
            </a:extLst>
          </p:cNvPr>
          <p:cNvSpPr>
            <a:spLocks noGrp="1"/>
          </p:cNvSpPr>
          <p:nvPr>
            <p:ph type="dt" sz="half" idx="10"/>
          </p:nvPr>
        </p:nvSpPr>
        <p:spPr/>
        <p:txBody>
          <a:bodyPr/>
          <a:lstStyle/>
          <a:p>
            <a:fld id="{21F6B824-4131-344E-B42E-66EC60D8919B}" type="datetimeFigureOut">
              <a:rPr lang="en-US" smtClean="0"/>
              <a:t>1/19/2024</a:t>
            </a:fld>
            <a:endParaRPr lang="en-US"/>
          </a:p>
        </p:txBody>
      </p:sp>
      <p:sp>
        <p:nvSpPr>
          <p:cNvPr id="6" name="Footer Placeholder 5">
            <a:extLst>
              <a:ext uri="{FF2B5EF4-FFF2-40B4-BE49-F238E27FC236}">
                <a16:creationId xmlns:a16="http://schemas.microsoft.com/office/drawing/2014/main" id="{F9F686A6-AAED-844C-849E-8EB8F6B28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C1195-BDDE-7D4C-86C0-432658649811}"/>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361414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F76915-425E-CF46-BB5A-1D2F0942F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30C960-94D0-9A46-810D-8E618BAB6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3FAB-5B98-484C-84D3-B9927ABE76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6B824-4131-344E-B42E-66EC60D8919B}" type="datetimeFigureOut">
              <a:rPr lang="en-US" smtClean="0"/>
              <a:t>1/19/2024</a:t>
            </a:fld>
            <a:endParaRPr lang="en-US"/>
          </a:p>
        </p:txBody>
      </p:sp>
      <p:sp>
        <p:nvSpPr>
          <p:cNvPr id="5" name="Footer Placeholder 4">
            <a:extLst>
              <a:ext uri="{FF2B5EF4-FFF2-40B4-BE49-F238E27FC236}">
                <a16:creationId xmlns:a16="http://schemas.microsoft.com/office/drawing/2014/main" id="{3FD6919E-0193-B24D-95E8-60C11A2B1E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A5B0D2-905E-A644-B60F-3CB294F0CD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EF21C-2CD7-3142-85E3-68DD68E58A66}" type="slidenum">
              <a:rPr lang="en-US" smtClean="0"/>
              <a:t>‹#›</a:t>
            </a:fld>
            <a:endParaRPr lang="en-US"/>
          </a:p>
        </p:txBody>
      </p:sp>
    </p:spTree>
    <p:extLst>
      <p:ext uri="{BB962C8B-B14F-4D97-AF65-F5344CB8AC3E}">
        <p14:creationId xmlns:p14="http://schemas.microsoft.com/office/powerpoint/2010/main" val="1215347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D25C6C-A1C3-5093-C229-FF764D5EF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5F4351-074F-875C-0781-27A31C682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0C800-93D6-B10D-8F27-C4C70ED2D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A0748-89CD-469E-8F31-625A6BF19D87}" type="datetimeFigureOut">
              <a:rPr lang="en-US" smtClean="0"/>
              <a:t>1/19/2024</a:t>
            </a:fld>
            <a:endParaRPr lang="en-US"/>
          </a:p>
        </p:txBody>
      </p:sp>
      <p:sp>
        <p:nvSpPr>
          <p:cNvPr id="5" name="Footer Placeholder 4">
            <a:extLst>
              <a:ext uri="{FF2B5EF4-FFF2-40B4-BE49-F238E27FC236}">
                <a16:creationId xmlns:a16="http://schemas.microsoft.com/office/drawing/2014/main" id="{96A30BCB-134B-6207-9CE8-9C83EAB296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2B23BA-9BD6-59CD-85DE-8B78CEBD77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5C59D-8B19-4AAE-9918-C07318F8716A}" type="slidenum">
              <a:rPr lang="en-US" smtClean="0"/>
              <a:t>‹#›</a:t>
            </a:fld>
            <a:endParaRPr lang="en-US"/>
          </a:p>
        </p:txBody>
      </p:sp>
    </p:spTree>
    <p:extLst>
      <p:ext uri="{BB962C8B-B14F-4D97-AF65-F5344CB8AC3E}">
        <p14:creationId xmlns:p14="http://schemas.microsoft.com/office/powerpoint/2010/main" val="20544701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2" Type="http://schemas.openxmlformats.org/officeDocument/2006/relationships/hyperlink" Target="https://3.basecamp.com/3618290/p/ZKtRcDX2CUvY2T3LjboF54oV/vault/657404369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ublic.3.basecamp.com/p/qVckbTzwoxbRy1VXBT2Fzj7h"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ncahec.net/courses-and-events" TargetMode="External"/><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3.basecamp.com/3618290/p/ZKtRcDX2CUvY2T3LjboF54oV/vault/6574043698"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hyperlink" Target="https://secure.campaigner.com/CSB/Public/Form.aspx?fid=1907067&amp;ac=enk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public.3.basecamp.com/p/ZKtRcDX2CUvY2T3LjboF54oV/vaul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764135168"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hyperlink" Target="https://www.nationalahec.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3.basecamp.com/3618290/p/ZKtRcDX2CUvY2T3LjboF54oV/vault/6574043698"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87B460-6C8F-F04B-B6DE-F6E5E08426CC}"/>
              </a:ext>
            </a:extLst>
          </p:cNvPr>
          <p:cNvSpPr/>
          <p:nvPr/>
        </p:nvSpPr>
        <p:spPr>
          <a:xfrm>
            <a:off x="0" y="1"/>
            <a:ext cx="12192000" cy="6858000"/>
          </a:xfrm>
          <a:prstGeom prst="rect">
            <a:avLst/>
          </a:prstGeom>
          <a:solidFill>
            <a:srgbClr val="394B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6AB1BEF-39DD-47C3-BC80-BB2EBC56E12B}"/>
              </a:ext>
            </a:extLst>
          </p:cNvPr>
          <p:cNvPicPr>
            <a:picLocks noChangeAspect="1"/>
          </p:cNvPicPr>
          <p:nvPr/>
        </p:nvPicPr>
        <p:blipFill>
          <a:blip r:embed="rId2"/>
          <a:stretch>
            <a:fillRect/>
          </a:stretch>
        </p:blipFill>
        <p:spPr>
          <a:xfrm>
            <a:off x="2209800" y="2659639"/>
            <a:ext cx="7772400" cy="1538722"/>
          </a:xfrm>
          <a:prstGeom prst="rect">
            <a:avLst/>
          </a:prstGeom>
        </p:spPr>
      </p:pic>
    </p:spTree>
    <p:extLst>
      <p:ext uri="{BB962C8B-B14F-4D97-AF65-F5344CB8AC3E}">
        <p14:creationId xmlns:p14="http://schemas.microsoft.com/office/powerpoint/2010/main" val="24169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A01C32-C135-4335-AF7A-7BDB859012FD}"/>
              </a:ext>
            </a:extLst>
          </p:cNvPr>
          <p:cNvSpPr>
            <a:spLocks noGrp="1"/>
          </p:cNvSpPr>
          <p:nvPr>
            <p:ph type="title"/>
          </p:nvPr>
        </p:nvSpPr>
        <p:spPr>
          <a:xfrm>
            <a:off x="210312" y="336550"/>
            <a:ext cx="11731752" cy="1325563"/>
          </a:xfrm>
        </p:spPr>
        <p:txBody>
          <a:bodyPr>
            <a:norm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Infusing Results-Based Accountability (RBA) Concepts in NC AHEC</a:t>
            </a:r>
          </a:p>
        </p:txBody>
      </p:sp>
      <p:sp>
        <p:nvSpPr>
          <p:cNvPr id="9" name="Content Placeholder 8">
            <a:extLst>
              <a:ext uri="{FF2B5EF4-FFF2-40B4-BE49-F238E27FC236}">
                <a16:creationId xmlns:a16="http://schemas.microsoft.com/office/drawing/2014/main" id="{C58EF79D-BB58-4235-B848-299D27C4AA9E}"/>
              </a:ext>
            </a:extLst>
          </p:cNvPr>
          <p:cNvSpPr>
            <a:spLocks noGrp="1"/>
          </p:cNvSpPr>
          <p:nvPr>
            <p:ph idx="1"/>
          </p:nvPr>
        </p:nvSpPr>
        <p:spPr>
          <a:xfrm>
            <a:off x="783167" y="1710912"/>
            <a:ext cx="10778356" cy="4351338"/>
          </a:xfrm>
        </p:spPr>
        <p:txBody>
          <a:bodyPr>
            <a:normAutofit fontScale="85000" lnSpcReduction="20000"/>
          </a:bodyPr>
          <a:lstStyle/>
          <a:p>
            <a:pPr marL="347472" indent="-347472">
              <a:lnSpc>
                <a:spcPct val="110000"/>
              </a:lnSpc>
              <a:buClr>
                <a:srgbClr val="FF0000"/>
              </a:buClr>
            </a:pP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The NC AHEC Strategic Plan adopted Results-Based Accountability as our framework to translate strategies into program results. </a:t>
            </a:r>
          </a:p>
          <a:p>
            <a:pPr marL="347472" indent="-347472">
              <a:lnSpc>
                <a:spcPct val="110000"/>
              </a:lnSpc>
              <a:buClr>
                <a:srgbClr val="FF0000"/>
              </a:buClr>
            </a:pP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RBA teaches there are two types of accountability: population accountability and performance accountability. Being accountable for the performance of our programs is our </a:t>
            </a:r>
            <a:r>
              <a:rPr lang="en-US" sz="2400" u="sng" dirty="0">
                <a:solidFill>
                  <a:srgbClr val="004363"/>
                </a:solidFill>
                <a:latin typeface="Open Sans" panose="020B0606030504020204" pitchFamily="34" charset="0"/>
                <a:ea typeface="Open Sans" panose="020B0606030504020204" pitchFamily="34" charset="0"/>
                <a:cs typeface="Open Sans" panose="020B0606030504020204" pitchFamily="34" charset="0"/>
              </a:rPr>
              <a:t>direct</a:t>
            </a: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 responsibility. We use data and disciplined thinking to tell how much we do, how well we do it, and most importantly, if anyone is better off from the service(s) we provide.</a:t>
            </a:r>
          </a:p>
          <a:p>
            <a:pPr marL="347472" indent="-347472">
              <a:lnSpc>
                <a:spcPct val="110000"/>
              </a:lnSpc>
              <a:buClr>
                <a:srgbClr val="FF0000"/>
              </a:buClr>
            </a:pP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RBA “turn the curve thinking” ensures accountability for the performance of our programs and demonstrates our </a:t>
            </a:r>
            <a:r>
              <a:rPr lang="en-US" sz="2400" u="sng" dirty="0">
                <a:solidFill>
                  <a:srgbClr val="004363"/>
                </a:solidFill>
                <a:latin typeface="Open Sans" panose="020B0606030504020204" pitchFamily="34" charset="0"/>
                <a:ea typeface="Open Sans" panose="020B0606030504020204" pitchFamily="34" charset="0"/>
                <a:cs typeface="Open Sans" panose="020B0606030504020204" pitchFamily="34" charset="0"/>
              </a:rPr>
              <a:t>contribution</a:t>
            </a: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 toward achieving the NC AHEC population result: “</a:t>
            </a:r>
            <a:r>
              <a:rPr lang="en-US" sz="2400" i="1" dirty="0">
                <a:solidFill>
                  <a:srgbClr val="004363"/>
                </a:solidFill>
                <a:latin typeface="Open Sans" panose="020B0606030504020204" pitchFamily="34" charset="0"/>
                <a:ea typeface="Open Sans" panose="020B0606030504020204" pitchFamily="34" charset="0"/>
                <a:cs typeface="Open Sans" panose="020B0606030504020204" pitchFamily="34" charset="0"/>
              </a:rPr>
              <a:t>Everyone in North Carolina is healthy and supported by an appropriate and highly competent health workforce that reflects the communities it serves.”</a:t>
            </a:r>
            <a:endPar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endParaRPr>
          </a:p>
          <a:p>
            <a:pPr marL="347472" indent="-347472">
              <a:lnSpc>
                <a:spcPct val="110000"/>
              </a:lnSpc>
              <a:buClr>
                <a:srgbClr val="FF0000"/>
              </a:buClr>
            </a:pP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Each AHEC and the Program Office have at least one certified RBA professional as their in-house resource.</a:t>
            </a:r>
          </a:p>
          <a:p>
            <a:pPr marL="347472" indent="-347472">
              <a:lnSpc>
                <a:spcPct val="110000"/>
              </a:lnSpc>
              <a:buClr>
                <a:srgbClr val="FF0000"/>
              </a:buClr>
            </a:pPr>
            <a:endParaRPr lang="en-US" sz="2400" dirty="0">
              <a:solidFill>
                <a:srgbClr val="004363"/>
              </a:solidFill>
              <a:latin typeface="Roboto Slab" pitchFamily="2" charset="0"/>
              <a:ea typeface="Roboto Slab" pitchFamily="2" charset="0"/>
              <a:cs typeface="Roboto Slab" pitchFamily="2" charset="0"/>
            </a:endParaRPr>
          </a:p>
          <a:p>
            <a:pPr marL="347472" indent="-347472">
              <a:lnSpc>
                <a:spcPct val="110000"/>
              </a:lnSpc>
              <a:buClr>
                <a:srgbClr val="FF0000"/>
              </a:buClr>
            </a:pPr>
            <a:endParaRPr lang="en-US" sz="2400" dirty="0">
              <a:solidFill>
                <a:srgbClr val="004363"/>
              </a:solidFill>
              <a:latin typeface="Roboto Slab" pitchFamily="2" charset="0"/>
              <a:ea typeface="Roboto Slab" pitchFamily="2" charset="0"/>
              <a:cs typeface="Roboto Slab" pitchFamily="2" charset="0"/>
            </a:endParaRPr>
          </a:p>
          <a:p>
            <a:pPr marL="347472" indent="-347472">
              <a:lnSpc>
                <a:spcPct val="110000"/>
              </a:lnSpc>
              <a:buClr>
                <a:srgbClr val="FF0000"/>
              </a:buClr>
            </a:pPr>
            <a:endParaRPr lang="en-US" sz="2400" dirty="0">
              <a:solidFill>
                <a:srgbClr val="004363"/>
              </a:solidFill>
              <a:latin typeface="Roboto Slab" pitchFamily="2" charset="0"/>
              <a:ea typeface="Roboto Slab" pitchFamily="2" charset="0"/>
              <a:cs typeface="Roboto Slab" pitchFamily="2" charset="0"/>
            </a:endParaRPr>
          </a:p>
          <a:p>
            <a:pPr marL="347472" indent="-347472">
              <a:lnSpc>
                <a:spcPct val="110000"/>
              </a:lnSpc>
              <a:buClr>
                <a:srgbClr val="FF0000"/>
              </a:buClr>
            </a:pPr>
            <a:endParaRPr lang="en-US" sz="2400" dirty="0">
              <a:solidFill>
                <a:srgbClr val="004363"/>
              </a:solidFill>
              <a:latin typeface="Roboto Slab" pitchFamily="2" charset="0"/>
              <a:ea typeface="Roboto Slab" pitchFamily="2" charset="0"/>
              <a:cs typeface="Roboto Slab" pitchFamily="2" charset="0"/>
            </a:endParaRPr>
          </a:p>
          <a:p>
            <a:pPr marL="804672" lvl="1" indent="-347472">
              <a:lnSpc>
                <a:spcPct val="110000"/>
              </a:lnSpc>
              <a:buClr>
                <a:srgbClr val="FF0000"/>
              </a:buClr>
            </a:pPr>
            <a:endParaRPr lang="en-US" sz="2000" dirty="0">
              <a:solidFill>
                <a:srgbClr val="004363"/>
              </a:solidFill>
              <a:latin typeface="Roboto Slab" pitchFamily="2" charset="0"/>
              <a:ea typeface="Roboto Slab" pitchFamily="2" charset="0"/>
              <a:cs typeface="Roboto Slab" pitchFamily="2" charset="0"/>
            </a:endParaRPr>
          </a:p>
        </p:txBody>
      </p:sp>
      <p:sp>
        <p:nvSpPr>
          <p:cNvPr id="2" name="Rectangle 1">
            <a:extLst>
              <a:ext uri="{FF2B5EF4-FFF2-40B4-BE49-F238E27FC236}">
                <a16:creationId xmlns:a16="http://schemas.microsoft.com/office/drawing/2014/main" id="{DEA91F9E-4DEC-7218-59F8-D97FDF734349}"/>
              </a:ext>
            </a:extLst>
          </p:cNvPr>
          <p:cNvSpPr/>
          <p:nvPr/>
        </p:nvSpPr>
        <p:spPr>
          <a:xfrm>
            <a:off x="0" y="6339015"/>
            <a:ext cx="12192000" cy="619929"/>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6" name="Picture 5">
            <a:extLst>
              <a:ext uri="{FF2B5EF4-FFF2-40B4-BE49-F238E27FC236}">
                <a16:creationId xmlns:a16="http://schemas.microsoft.com/office/drawing/2014/main" id="{94B48D0C-695B-1FB6-7567-99CE8D8A7BBF}"/>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311649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0" y="220138"/>
            <a:ext cx="12192000" cy="877331"/>
          </a:xfrm>
        </p:spPr>
        <p:txBody>
          <a:bodyPr>
            <a:noAutofit/>
          </a:bodyPr>
          <a:lstStyle/>
          <a:p>
            <a:pPr algn="ctr"/>
            <a:r>
              <a:rPr lang="en-US" sz="3600" b="1" dirty="0">
                <a:latin typeface="Futura" panose="020B0602020204020303" pitchFamily="34" charset="-79"/>
                <a:ea typeface="Open Sans" panose="020B0606030504020204" pitchFamily="34" charset="0"/>
                <a:cs typeface="Futura" panose="020B0602020204020303" pitchFamily="34" charset="-79"/>
              </a:rPr>
              <a:t>NC AHEC – CORE SERVICE LINES</a:t>
            </a: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11</a:t>
            </a:fld>
            <a:endParaRPr lang="en-US" sz="1400" b="1" dirty="0">
              <a:solidFill>
                <a:schemeClr val="bg1"/>
              </a:solidFill>
            </a:endParaRPr>
          </a:p>
        </p:txBody>
      </p:sp>
      <p:sp>
        <p:nvSpPr>
          <p:cNvPr id="13" name="TextBox 12">
            <a:extLst>
              <a:ext uri="{FF2B5EF4-FFF2-40B4-BE49-F238E27FC236}">
                <a16:creationId xmlns:a16="http://schemas.microsoft.com/office/drawing/2014/main" id="{E145D597-16F6-3B46-B455-2BF11CB7709B}"/>
              </a:ext>
            </a:extLst>
          </p:cNvPr>
          <p:cNvSpPr txBox="1"/>
          <p:nvPr/>
        </p:nvSpPr>
        <p:spPr>
          <a:xfrm>
            <a:off x="0" y="1134238"/>
            <a:ext cx="12192000" cy="400110"/>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NC AHEC weaves through all sectors of health care education and workforce</a:t>
            </a:r>
            <a:r>
              <a:rPr lang="en-US" sz="2000" dirty="0"/>
              <a:t>.</a:t>
            </a:r>
          </a:p>
        </p:txBody>
      </p:sp>
      <p:graphicFrame>
        <p:nvGraphicFramePr>
          <p:cNvPr id="14" name="Diagram 13">
            <a:extLst>
              <a:ext uri="{FF2B5EF4-FFF2-40B4-BE49-F238E27FC236}">
                <a16:creationId xmlns:a16="http://schemas.microsoft.com/office/drawing/2014/main" id="{FA5FBDAD-0520-634D-AF7C-385A24B03B2A}"/>
              </a:ext>
            </a:extLst>
          </p:cNvPr>
          <p:cNvGraphicFramePr/>
          <p:nvPr>
            <p:extLst>
              <p:ext uri="{D42A27DB-BD31-4B8C-83A1-F6EECF244321}">
                <p14:modId xmlns:p14="http://schemas.microsoft.com/office/powerpoint/2010/main" val="2386551896"/>
              </p:ext>
            </p:extLst>
          </p:nvPr>
        </p:nvGraphicFramePr>
        <p:xfrm>
          <a:off x="2120900" y="1947578"/>
          <a:ext cx="7950200" cy="375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EB7D286B-D941-9870-C1AD-A10AF7279FDC}"/>
              </a:ext>
            </a:extLst>
          </p:cNvPr>
          <p:cNvPicPr>
            <a:picLocks noChangeAspect="1"/>
          </p:cNvPicPr>
          <p:nvPr/>
        </p:nvPicPr>
        <p:blipFill>
          <a:blip r:embed="rId7"/>
          <a:stretch>
            <a:fillRect/>
          </a:stretch>
        </p:blipFill>
        <p:spPr>
          <a:xfrm>
            <a:off x="5129630" y="6427561"/>
            <a:ext cx="1550807" cy="307777"/>
          </a:xfrm>
          <a:prstGeom prst="rect">
            <a:avLst/>
          </a:prstGeom>
        </p:spPr>
      </p:pic>
      <p:sp>
        <p:nvSpPr>
          <p:cNvPr id="4" name="Rectangle 3">
            <a:extLst>
              <a:ext uri="{FF2B5EF4-FFF2-40B4-BE49-F238E27FC236}">
                <a16:creationId xmlns:a16="http://schemas.microsoft.com/office/drawing/2014/main" id="{BEE5F038-2C0E-CF1B-F095-59C447B4FB48}"/>
              </a:ext>
            </a:extLst>
          </p:cNvPr>
          <p:cNvSpPr/>
          <p:nvPr/>
        </p:nvSpPr>
        <p:spPr>
          <a:xfrm>
            <a:off x="0" y="6339015"/>
            <a:ext cx="12192000" cy="619929"/>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6" name="Picture 5">
            <a:extLst>
              <a:ext uri="{FF2B5EF4-FFF2-40B4-BE49-F238E27FC236}">
                <a16:creationId xmlns:a16="http://schemas.microsoft.com/office/drawing/2014/main" id="{9213A418-5B0A-792C-7841-A44F0F515085}"/>
              </a:ext>
            </a:extLst>
          </p:cNvPr>
          <p:cNvPicPr>
            <a:picLocks noChangeAspect="1"/>
          </p:cNvPicPr>
          <p:nvPr/>
        </p:nvPicPr>
        <p:blipFill>
          <a:blip r:embed="rId7"/>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409264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87A6299-202F-BCB8-041C-E3E9CF14ADC4}"/>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5600" b="1" kern="1200" dirty="0">
                <a:solidFill>
                  <a:srgbClr val="FFFFFF"/>
                </a:solidFill>
                <a:latin typeface="+mj-lt"/>
                <a:ea typeface="+mj-ea"/>
                <a:cs typeface="+mj-cs"/>
              </a:rPr>
              <a:t>HEALTH CAREERS &amp; </a:t>
            </a:r>
            <a:br>
              <a:rPr lang="en-US" sz="5600" b="1" kern="1200" dirty="0">
                <a:solidFill>
                  <a:srgbClr val="FFFFFF"/>
                </a:solidFill>
                <a:latin typeface="+mj-lt"/>
                <a:ea typeface="+mj-ea"/>
                <a:cs typeface="+mj-cs"/>
              </a:rPr>
            </a:br>
            <a:r>
              <a:rPr lang="en-US" sz="5600" b="1" kern="1200" dirty="0">
                <a:solidFill>
                  <a:srgbClr val="FFFFFF"/>
                </a:solidFill>
                <a:latin typeface="+mj-lt"/>
                <a:ea typeface="+mj-ea"/>
                <a:cs typeface="+mj-cs"/>
              </a:rPr>
              <a:t>WORKFORCE DIVERSITY</a:t>
            </a:r>
          </a:p>
        </p:txBody>
      </p:sp>
    </p:spTree>
    <p:extLst>
      <p:ext uri="{BB962C8B-B14F-4D97-AF65-F5344CB8AC3E}">
        <p14:creationId xmlns:p14="http://schemas.microsoft.com/office/powerpoint/2010/main" val="286711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Single Corner Rectangle 16">
            <a:extLst>
              <a:ext uri="{FF2B5EF4-FFF2-40B4-BE49-F238E27FC236}">
                <a16:creationId xmlns:a16="http://schemas.microsoft.com/office/drawing/2014/main" id="{299C041A-EFCA-D743-8B26-9ECCB672AF4F}"/>
              </a:ext>
            </a:extLst>
          </p:cNvPr>
          <p:cNvSpPr/>
          <p:nvPr/>
        </p:nvSpPr>
        <p:spPr>
          <a:xfrm>
            <a:off x="1557868" y="1252727"/>
            <a:ext cx="9245600" cy="4335273"/>
          </a:xfrm>
          <a:prstGeom prst="round1Rect">
            <a:avLst/>
          </a:prstGeom>
          <a:solidFill>
            <a:srgbClr val="FFFFFF"/>
          </a:solidFill>
          <a:ln>
            <a:solidFill>
              <a:srgbClr val="6FA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400" dirty="0">
              <a:solidFill>
                <a:schemeClr val="tx1"/>
              </a:solidFill>
            </a:endParaRPr>
          </a:p>
          <a:p>
            <a:pPr lvl="1">
              <a:lnSpc>
                <a:spcPct val="150000"/>
              </a:lnSpc>
            </a:pPr>
            <a:endParaRPr lang="en-US" sz="2000" dirty="0">
              <a:solidFill>
                <a:schemeClr val="tx1"/>
              </a:solidFill>
            </a:endParaRPr>
          </a:p>
          <a:p>
            <a:pPr lvl="1">
              <a:lnSpc>
                <a:spcPct val="150000"/>
              </a:lnSpc>
            </a:pPr>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Training starts early with NC AHEC.</a:t>
            </a:r>
          </a:p>
          <a:p>
            <a:pPr lvl="1">
              <a:lnSpc>
                <a:spcPct val="150000"/>
              </a:lnSpc>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K-12th grade students, particularly from racially and ethnically diverse, rural, and under-resourced communities, are exposed to various health professions allowing them to consider those professions as possible future careers.</a:t>
            </a:r>
          </a:p>
          <a:p>
            <a:pPr lvl="1">
              <a:lnSpc>
                <a:spcPct val="150000"/>
              </a:lnSpc>
            </a:pP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Upon graduation from the AHEC Scholars Program, students enter the health workforce, preferably in NC and in a rural and/or under-resourced community </a:t>
            </a:r>
          </a:p>
          <a:p>
            <a:pPr lvl="1">
              <a:lnSpc>
                <a:spcPct val="150000"/>
              </a:lnSpc>
            </a:pPr>
            <a:endParaRPr lang="en-US" sz="2000" dirty="0">
              <a:solidFill>
                <a:schemeClr val="tx1"/>
              </a:solidFill>
            </a:endParaRPr>
          </a:p>
          <a:p>
            <a:endParaRPr lang="en-US" sz="2400" dirty="0">
              <a:solidFill>
                <a:schemeClr val="tx1"/>
              </a:solidFill>
            </a:endParaRP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13</a:t>
            </a:fld>
            <a:endParaRPr lang="en-US" sz="1400" b="1" dirty="0">
              <a:solidFill>
                <a:schemeClr val="bg1"/>
              </a:solidFill>
            </a:endParaRPr>
          </a:p>
        </p:txBody>
      </p:sp>
      <p:grpSp>
        <p:nvGrpSpPr>
          <p:cNvPr id="19" name="Group 18">
            <a:extLst>
              <a:ext uri="{FF2B5EF4-FFF2-40B4-BE49-F238E27FC236}">
                <a16:creationId xmlns:a16="http://schemas.microsoft.com/office/drawing/2014/main" id="{EC665784-11A0-FC44-B2D7-23480288B9EF}"/>
              </a:ext>
            </a:extLst>
          </p:cNvPr>
          <p:cNvGrpSpPr/>
          <p:nvPr/>
        </p:nvGrpSpPr>
        <p:grpSpPr>
          <a:xfrm>
            <a:off x="960052" y="551992"/>
            <a:ext cx="3712070" cy="928017"/>
            <a:chOff x="3184" y="161210"/>
            <a:chExt cx="3712070" cy="928017"/>
          </a:xfrm>
        </p:grpSpPr>
        <p:sp>
          <p:nvSpPr>
            <p:cNvPr id="20" name="Rounded Rectangle 19">
              <a:extLst>
                <a:ext uri="{FF2B5EF4-FFF2-40B4-BE49-F238E27FC236}">
                  <a16:creationId xmlns:a16="http://schemas.microsoft.com/office/drawing/2014/main" id="{4866D431-9765-F748-A8BF-5B42BCCD47BF}"/>
                </a:ext>
              </a:extLst>
            </p:cNvPr>
            <p:cNvSpPr/>
            <p:nvPr/>
          </p:nvSpPr>
          <p:spPr>
            <a:xfrm>
              <a:off x="3184" y="161210"/>
              <a:ext cx="3712070" cy="928017"/>
            </a:xfrm>
            <a:prstGeom prst="roundRect">
              <a:avLst>
                <a:gd name="adj" fmla="val 10000"/>
              </a:avLst>
            </a:prstGeom>
            <a:solidFill>
              <a:srgbClr val="448BBB"/>
            </a:solidFill>
            <a:ln>
              <a:solidFill>
                <a:schemeClr val="lt1">
                  <a:hueOff val="0"/>
                  <a:satOff val="0"/>
                  <a:lumOff val="0"/>
                  <a:alpha val="9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1" name="Rounded Rectangle 4">
              <a:extLst>
                <a:ext uri="{FF2B5EF4-FFF2-40B4-BE49-F238E27FC236}">
                  <a16:creationId xmlns:a16="http://schemas.microsoft.com/office/drawing/2014/main" id="{54FB1ED7-8C35-7441-9490-030F2FD43FC5}"/>
                </a:ext>
              </a:extLst>
            </p:cNvPr>
            <p:cNvSpPr txBox="1"/>
            <p:nvPr/>
          </p:nvSpPr>
          <p:spPr>
            <a:xfrm>
              <a:off x="30365" y="188391"/>
              <a:ext cx="3657708" cy="873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Careers &amp; </a:t>
              </a:r>
              <a:b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Workforce Diversity</a:t>
              </a:r>
            </a:p>
          </p:txBody>
        </p:sp>
      </p:grpSp>
      <p:sp>
        <p:nvSpPr>
          <p:cNvPr id="2" name="Rectangle 1">
            <a:extLst>
              <a:ext uri="{FF2B5EF4-FFF2-40B4-BE49-F238E27FC236}">
                <a16:creationId xmlns:a16="http://schemas.microsoft.com/office/drawing/2014/main" id="{E9C5E661-8121-1533-D84B-16293FCD394F}"/>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3" name="Picture 2">
            <a:extLst>
              <a:ext uri="{FF2B5EF4-FFF2-40B4-BE49-F238E27FC236}">
                <a16:creationId xmlns:a16="http://schemas.microsoft.com/office/drawing/2014/main" id="{ABF9472C-F5DB-8627-AEF8-B859F02108A0}"/>
              </a:ext>
            </a:extLst>
          </p:cNvPr>
          <p:cNvPicPr>
            <a:picLocks noChangeAspect="1"/>
          </p:cNvPicPr>
          <p:nvPr/>
        </p:nvPicPr>
        <p:blipFill>
          <a:blip r:embed="rId2"/>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510379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Single Corner Rectangle 16">
            <a:extLst>
              <a:ext uri="{FF2B5EF4-FFF2-40B4-BE49-F238E27FC236}">
                <a16:creationId xmlns:a16="http://schemas.microsoft.com/office/drawing/2014/main" id="{299C041A-EFCA-D743-8B26-9ECCB672AF4F}"/>
              </a:ext>
            </a:extLst>
          </p:cNvPr>
          <p:cNvSpPr/>
          <p:nvPr/>
        </p:nvSpPr>
        <p:spPr>
          <a:xfrm>
            <a:off x="1557868" y="1016001"/>
            <a:ext cx="4538132" cy="4926456"/>
          </a:xfrm>
          <a:prstGeom prst="round1Rect">
            <a:avLst/>
          </a:prstGeom>
          <a:solidFill>
            <a:srgbClr val="FFFFFF"/>
          </a:solidFill>
          <a:ln>
            <a:solidFill>
              <a:srgbClr val="6FA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marR="0" lvl="1" indent="-342900" algn="l" defTabSz="914400" rtl="0" eaLnBrk="1" fontAlgn="auto" latinLnBrk="0" hangingPunct="1">
              <a:lnSpc>
                <a:spcPct val="150000"/>
              </a:lnSpc>
              <a:spcBef>
                <a:spcPts val="0"/>
              </a:spcBef>
              <a:spcAft>
                <a:spcPts val="0"/>
              </a:spcAft>
              <a:buClrTx/>
              <a:buSzTx/>
              <a:buFont typeface="Wingdings" pitchFamily="2" charset="2"/>
              <a:buChar char="ü"/>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Wingdings" pitchFamily="2" charset="2"/>
              <a:buChar char="ü"/>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Launched NC AHEC Pathways to Maternal Health Careers Summit in collaboration with Maternal Health Innovation (MHI) team in NC DHHS’s Women’s Health Branch</a:t>
            </a:r>
          </a:p>
          <a:p>
            <a:pPr marL="800100" marR="0" lvl="1" indent="-342900" algn="l" defTabSz="914400" rtl="0" eaLnBrk="1" fontAlgn="auto" latinLnBrk="0" hangingPunct="1">
              <a:lnSpc>
                <a:spcPct val="150000"/>
              </a:lnSpc>
              <a:spcBef>
                <a:spcPts val="0"/>
              </a:spcBef>
              <a:spcAft>
                <a:spcPts val="0"/>
              </a:spcAft>
              <a:buClrTx/>
              <a:buSzTx/>
              <a:buFont typeface="Wingdings" pitchFamily="2" charset="2"/>
              <a:buChar char="ü"/>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HCWDEI team successfully developed and executed core Statewide Common Core Curriculum delivery for AHEC Scholars </a:t>
            </a:r>
          </a:p>
          <a:p>
            <a:pPr marL="800100" marR="0" lvl="1" indent="-342900" algn="l" defTabSz="914400" rtl="0" eaLnBrk="1" fontAlgn="auto" latinLnBrk="0" hangingPunct="1">
              <a:lnSpc>
                <a:spcPct val="150000"/>
              </a:lnSpc>
              <a:spcBef>
                <a:spcPts val="0"/>
              </a:spcBef>
              <a:spcAft>
                <a:spcPts val="0"/>
              </a:spcAft>
              <a:buClrTx/>
              <a:buSzTx/>
              <a:buFont typeface="Wingdings" pitchFamily="2" charset="2"/>
              <a:buChar char="ü"/>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AHEC Scholars curriculum for 8 HRSA core topics was delivered virtually</a:t>
            </a:r>
          </a:p>
          <a:p>
            <a:pPr marL="800100" marR="0" lvl="1" indent="-342900" algn="l" defTabSz="914400" rtl="0" eaLnBrk="1" fontAlgn="auto" latinLnBrk="0" hangingPunct="1">
              <a:lnSpc>
                <a:spcPct val="150000"/>
              </a:lnSpc>
              <a:spcBef>
                <a:spcPts val="0"/>
              </a:spcBef>
              <a:spcAft>
                <a:spcPts val="0"/>
              </a:spcAft>
              <a:buClrTx/>
              <a:buSzTx/>
              <a:buFont typeface="Wingdings" pitchFamily="2" charset="2"/>
              <a:buChar char="ü"/>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Pathway program efforts were showcased in the North Carolina Medical Journal (NCMJ with a key emphasis on the Perinatal Workforce Pipeline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987B460-6C8F-F04B-B6DE-F6E5E08426CC}"/>
              </a:ext>
            </a:extLst>
          </p:cNvPr>
          <p:cNvSpPr/>
          <p:nvPr/>
        </p:nvSpPr>
        <p:spPr>
          <a:xfrm>
            <a:off x="0" y="6153665"/>
            <a:ext cx="12192000" cy="704335"/>
          </a:xfrm>
          <a:prstGeom prst="rect">
            <a:avLst/>
          </a:prstGeom>
          <a:solidFill>
            <a:srgbClr val="394B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3416D00-C13B-0A47-89C3-CB1A5A5E52BD}"/>
              </a:ext>
            </a:extLst>
          </p:cNvPr>
          <p:cNvSpPr txBox="1"/>
          <p:nvPr/>
        </p:nvSpPr>
        <p:spPr>
          <a:xfrm>
            <a:off x="0" y="6339016"/>
            <a:ext cx="12192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panose="020B0606030504020204" pitchFamily="34" charset="0"/>
                <a:cs typeface="Calibri" panose="020F0502020204030204" pitchFamily="34" charset="0"/>
              </a:rPr>
              <a:t>NC AHEC</a:t>
            </a:r>
          </a:p>
        </p:txBody>
      </p:sp>
      <p:grpSp>
        <p:nvGrpSpPr>
          <p:cNvPr id="19" name="Group 18">
            <a:extLst>
              <a:ext uri="{FF2B5EF4-FFF2-40B4-BE49-F238E27FC236}">
                <a16:creationId xmlns:a16="http://schemas.microsoft.com/office/drawing/2014/main" id="{EC665784-11A0-FC44-B2D7-23480288B9EF}"/>
              </a:ext>
            </a:extLst>
          </p:cNvPr>
          <p:cNvGrpSpPr/>
          <p:nvPr/>
        </p:nvGrpSpPr>
        <p:grpSpPr>
          <a:xfrm>
            <a:off x="996461" y="420214"/>
            <a:ext cx="4584851" cy="1072255"/>
            <a:chOff x="3184" y="161210"/>
            <a:chExt cx="3712070" cy="928017"/>
          </a:xfrm>
        </p:grpSpPr>
        <p:sp>
          <p:nvSpPr>
            <p:cNvPr id="20" name="Rounded Rectangle 19">
              <a:extLst>
                <a:ext uri="{FF2B5EF4-FFF2-40B4-BE49-F238E27FC236}">
                  <a16:creationId xmlns:a16="http://schemas.microsoft.com/office/drawing/2014/main" id="{4866D431-9765-F748-A8BF-5B42BCCD47BF}"/>
                </a:ext>
              </a:extLst>
            </p:cNvPr>
            <p:cNvSpPr/>
            <p:nvPr/>
          </p:nvSpPr>
          <p:spPr>
            <a:xfrm>
              <a:off x="3184" y="161210"/>
              <a:ext cx="3712070" cy="928017"/>
            </a:xfrm>
            <a:prstGeom prst="roundRect">
              <a:avLst>
                <a:gd name="adj" fmla="val 10000"/>
              </a:avLst>
            </a:prstGeom>
            <a:solidFill>
              <a:srgbClr val="448BBB"/>
            </a:solidFill>
            <a:ln>
              <a:solidFill>
                <a:schemeClr val="lt1">
                  <a:hueOff val="0"/>
                  <a:satOff val="0"/>
                  <a:lumOff val="0"/>
                  <a:alpha val="9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4">
              <a:extLst>
                <a:ext uri="{FF2B5EF4-FFF2-40B4-BE49-F238E27FC236}">
                  <a16:creationId xmlns:a16="http://schemas.microsoft.com/office/drawing/2014/main" id="{54FB1ED7-8C35-7441-9490-030F2FD43FC5}"/>
                </a:ext>
              </a:extLst>
            </p:cNvPr>
            <p:cNvSpPr txBox="1"/>
            <p:nvPr/>
          </p:nvSpPr>
          <p:spPr>
            <a:xfrm>
              <a:off x="30365" y="188391"/>
              <a:ext cx="3657708" cy="8736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10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Highlights from Health Careers &amp; </a:t>
              </a:r>
              <a:b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Workforce Diversity</a:t>
              </a:r>
            </a:p>
            <a:p>
              <a:pPr marL="0" marR="0" lvl="0" indent="0" algn="ctr" defTabSz="889000" rtl="0" eaLnBrk="1" fontAlgn="auto" latinLnBrk="0" hangingPunct="1">
                <a:lnSpc>
                  <a:spcPct val="10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 2023</a:t>
              </a:r>
            </a:p>
          </p:txBody>
        </p:sp>
      </p:grpSp>
      <p:sp>
        <p:nvSpPr>
          <p:cNvPr id="2" name="Round Single Corner Rectangle 1">
            <a:extLst>
              <a:ext uri="{FF2B5EF4-FFF2-40B4-BE49-F238E27FC236}">
                <a16:creationId xmlns:a16="http://schemas.microsoft.com/office/drawing/2014/main" id="{4DFE1B16-5DCD-956B-7B6B-8E01C0D6719F}"/>
              </a:ext>
            </a:extLst>
          </p:cNvPr>
          <p:cNvSpPr/>
          <p:nvPr/>
        </p:nvSpPr>
        <p:spPr>
          <a:xfrm>
            <a:off x="6657406" y="1016000"/>
            <a:ext cx="4538132" cy="4926457"/>
          </a:xfrm>
          <a:prstGeom prst="round1Rect">
            <a:avLst/>
          </a:prstGeom>
          <a:solidFill>
            <a:srgbClr val="FFFFFF"/>
          </a:solidFill>
          <a:ln>
            <a:solidFill>
              <a:srgbClr val="6FA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42950" marR="0" lvl="1"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Statewide AHEC Scholar Didactic conference in February 2024 will provide a distinct opportunity for all regional AHEC Scholars to convene to obtain 20 didactic contact hours, network, and learn from content experts to elevate our common statewide experience</a:t>
            </a:r>
          </a:p>
          <a:p>
            <a:pPr marL="742950" marR="0" lvl="1"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Actively working to add Community Health Workers in response to HRSA requirement that AHECs support the capacity to develop CHWs and other professionals to address social determinants of health</a:t>
            </a:r>
          </a:p>
        </p:txBody>
      </p:sp>
      <p:grpSp>
        <p:nvGrpSpPr>
          <p:cNvPr id="3" name="Group 2">
            <a:extLst>
              <a:ext uri="{FF2B5EF4-FFF2-40B4-BE49-F238E27FC236}">
                <a16:creationId xmlns:a16="http://schemas.microsoft.com/office/drawing/2014/main" id="{C79B6FD1-7B26-343B-C1AF-CC8E24B78F68}"/>
              </a:ext>
            </a:extLst>
          </p:cNvPr>
          <p:cNvGrpSpPr/>
          <p:nvPr/>
        </p:nvGrpSpPr>
        <p:grpSpPr>
          <a:xfrm>
            <a:off x="6610688" y="459316"/>
            <a:ext cx="2315784" cy="928017"/>
            <a:chOff x="3184" y="161210"/>
            <a:chExt cx="3712070" cy="928017"/>
          </a:xfrm>
        </p:grpSpPr>
        <p:sp>
          <p:nvSpPr>
            <p:cNvPr id="4" name="Rounded Rectangle 3">
              <a:extLst>
                <a:ext uri="{FF2B5EF4-FFF2-40B4-BE49-F238E27FC236}">
                  <a16:creationId xmlns:a16="http://schemas.microsoft.com/office/drawing/2014/main" id="{228D89A6-DFDA-D00F-9DA3-330B0E731E3B}"/>
                </a:ext>
              </a:extLst>
            </p:cNvPr>
            <p:cNvSpPr/>
            <p:nvPr/>
          </p:nvSpPr>
          <p:spPr>
            <a:xfrm>
              <a:off x="3184" y="161210"/>
              <a:ext cx="3712070" cy="928017"/>
            </a:xfrm>
            <a:prstGeom prst="roundRect">
              <a:avLst>
                <a:gd name="adj" fmla="val 10000"/>
              </a:avLst>
            </a:prstGeom>
            <a:solidFill>
              <a:srgbClr val="448BBB"/>
            </a:solidFill>
            <a:ln>
              <a:solidFill>
                <a:schemeClr val="lt1">
                  <a:hueOff val="0"/>
                  <a:satOff val="0"/>
                  <a:lumOff val="0"/>
                  <a:alpha val="9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
              <a:extLst>
                <a:ext uri="{FF2B5EF4-FFF2-40B4-BE49-F238E27FC236}">
                  <a16:creationId xmlns:a16="http://schemas.microsoft.com/office/drawing/2014/main" id="{D7002EB8-1769-A3CF-E99B-D4EA798E66A8}"/>
                </a:ext>
              </a:extLst>
            </p:cNvPr>
            <p:cNvSpPr txBox="1"/>
            <p:nvPr/>
          </p:nvSpPr>
          <p:spPr>
            <a:xfrm>
              <a:off x="30365" y="188391"/>
              <a:ext cx="3657708" cy="873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 2024</a:t>
              </a:r>
            </a:p>
          </p:txBody>
        </p:sp>
      </p:grpSp>
    </p:spTree>
    <p:extLst>
      <p:ext uri="{BB962C8B-B14F-4D97-AF65-F5344CB8AC3E}">
        <p14:creationId xmlns:p14="http://schemas.microsoft.com/office/powerpoint/2010/main" val="460251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7A6299-202F-BCB8-041C-E3E9CF14ADC4}"/>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5600" b="1" kern="1200" dirty="0">
                <a:solidFill>
                  <a:srgbClr val="FFFFFF"/>
                </a:solidFill>
                <a:latin typeface="+mj-lt"/>
                <a:ea typeface="+mj-ea"/>
                <a:cs typeface="+mj-cs"/>
              </a:rPr>
              <a:t>STUDENT SERVICES</a:t>
            </a:r>
          </a:p>
        </p:txBody>
      </p:sp>
    </p:spTree>
    <p:extLst>
      <p:ext uri="{BB962C8B-B14F-4D97-AF65-F5344CB8AC3E}">
        <p14:creationId xmlns:p14="http://schemas.microsoft.com/office/powerpoint/2010/main" val="375289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416D00-C13B-0A47-89C3-CB1A5A5E52BD}"/>
              </a:ext>
            </a:extLst>
          </p:cNvPr>
          <p:cNvSpPr txBox="1"/>
          <p:nvPr/>
        </p:nvSpPr>
        <p:spPr>
          <a:xfrm>
            <a:off x="0" y="6339016"/>
            <a:ext cx="12192000" cy="307777"/>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ea typeface="Open Sans" panose="020B0606030504020204" pitchFamily="34" charset="0"/>
                <a:cs typeface="Calibri" panose="020F0502020204030204" pitchFamily="34" charset="0"/>
              </a:rPr>
              <a:t>NC AHEC</a:t>
            </a: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16</a:t>
            </a:fld>
            <a:endParaRPr lang="en-US" sz="1400" b="1" dirty="0">
              <a:solidFill>
                <a:schemeClr val="bg1"/>
              </a:solidFill>
            </a:endParaRPr>
          </a:p>
        </p:txBody>
      </p:sp>
      <p:sp>
        <p:nvSpPr>
          <p:cNvPr id="4" name="Rectangle 3">
            <a:extLst>
              <a:ext uri="{FF2B5EF4-FFF2-40B4-BE49-F238E27FC236}">
                <a16:creationId xmlns:a16="http://schemas.microsoft.com/office/drawing/2014/main" id="{6569559D-60EF-00F2-CC78-148D101FCF2E}"/>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6" name="Picture 5">
            <a:extLst>
              <a:ext uri="{FF2B5EF4-FFF2-40B4-BE49-F238E27FC236}">
                <a16:creationId xmlns:a16="http://schemas.microsoft.com/office/drawing/2014/main" id="{2C0BBFB3-CBBC-3B04-C599-22838C3062B5}"/>
              </a:ext>
            </a:extLst>
          </p:cNvPr>
          <p:cNvPicPr>
            <a:picLocks noChangeAspect="1"/>
          </p:cNvPicPr>
          <p:nvPr/>
        </p:nvPicPr>
        <p:blipFill>
          <a:blip r:embed="rId3"/>
          <a:stretch>
            <a:fillRect/>
          </a:stretch>
        </p:blipFill>
        <p:spPr>
          <a:xfrm>
            <a:off x="5129630" y="6610090"/>
            <a:ext cx="1616376" cy="247910"/>
          </a:xfrm>
          <a:prstGeom prst="rect">
            <a:avLst/>
          </a:prstGeom>
        </p:spPr>
      </p:pic>
      <p:pic>
        <p:nvPicPr>
          <p:cNvPr id="2" name="Content Placeholder 5">
            <a:extLst>
              <a:ext uri="{FF2B5EF4-FFF2-40B4-BE49-F238E27FC236}">
                <a16:creationId xmlns:a16="http://schemas.microsoft.com/office/drawing/2014/main" id="{0DC63300-35FE-8D49-1415-CD4322E85768}"/>
              </a:ext>
            </a:extLst>
          </p:cNvPr>
          <p:cNvPicPr>
            <a:picLocks noGrp="1" noChangeAspect="1"/>
          </p:cNvPicPr>
          <p:nvPr>
            <p:ph sz="half" idx="1"/>
          </p:nvPr>
        </p:nvPicPr>
        <p:blipFill>
          <a:blip r:embed="rId4"/>
          <a:stretch>
            <a:fillRect/>
          </a:stretch>
        </p:blipFill>
        <p:spPr>
          <a:xfrm>
            <a:off x="1603589" y="2198922"/>
            <a:ext cx="9245600" cy="1970742"/>
          </a:xfrm>
        </p:spPr>
      </p:pic>
      <p:pic>
        <p:nvPicPr>
          <p:cNvPr id="3" name="Picture 2">
            <a:extLst>
              <a:ext uri="{FF2B5EF4-FFF2-40B4-BE49-F238E27FC236}">
                <a16:creationId xmlns:a16="http://schemas.microsoft.com/office/drawing/2014/main" id="{823B9F73-062E-5EFB-809C-661A1477CC2F}"/>
              </a:ext>
            </a:extLst>
          </p:cNvPr>
          <p:cNvPicPr>
            <a:picLocks noChangeAspect="1"/>
          </p:cNvPicPr>
          <p:nvPr/>
        </p:nvPicPr>
        <p:blipFill>
          <a:blip r:embed="rId5"/>
          <a:stretch>
            <a:fillRect/>
          </a:stretch>
        </p:blipFill>
        <p:spPr>
          <a:xfrm>
            <a:off x="1699768" y="4268617"/>
            <a:ext cx="9245600" cy="1473816"/>
          </a:xfrm>
          <a:prstGeom prst="rect">
            <a:avLst/>
          </a:prstGeom>
        </p:spPr>
      </p:pic>
      <p:sp>
        <p:nvSpPr>
          <p:cNvPr id="9" name="TextBox 8">
            <a:extLst>
              <a:ext uri="{FF2B5EF4-FFF2-40B4-BE49-F238E27FC236}">
                <a16:creationId xmlns:a16="http://schemas.microsoft.com/office/drawing/2014/main" id="{38DEE8D0-27D4-870F-1B11-60B7FD59D436}"/>
              </a:ext>
            </a:extLst>
          </p:cNvPr>
          <p:cNvSpPr txBox="1"/>
          <p:nvPr/>
        </p:nvSpPr>
        <p:spPr>
          <a:xfrm>
            <a:off x="1422401" y="1324267"/>
            <a:ext cx="9631680" cy="830997"/>
          </a:xfrm>
          <a:prstGeom prst="rect">
            <a:avLst/>
          </a:prstGeom>
          <a:noFill/>
        </p:spPr>
        <p:txBody>
          <a:bodyPr wrap="square">
            <a:spAutoFit/>
          </a:bodyPr>
          <a:lstStyle/>
          <a:p>
            <a:pPr lvl="1"/>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NC AHEC supports students, clinical instructors, preceptors, and health science schools.</a:t>
            </a:r>
          </a:p>
        </p:txBody>
      </p:sp>
      <p:sp>
        <p:nvSpPr>
          <p:cNvPr id="16" name="Rectangle: Rounded Corners 15">
            <a:extLst>
              <a:ext uri="{FF2B5EF4-FFF2-40B4-BE49-F238E27FC236}">
                <a16:creationId xmlns:a16="http://schemas.microsoft.com/office/drawing/2014/main" id="{AC1FEAB0-8CC0-EFB9-89E7-FD0123F85859}"/>
              </a:ext>
            </a:extLst>
          </p:cNvPr>
          <p:cNvSpPr/>
          <p:nvPr/>
        </p:nvSpPr>
        <p:spPr>
          <a:xfrm>
            <a:off x="1342811" y="680720"/>
            <a:ext cx="10087190" cy="5557352"/>
          </a:xfrm>
          <a:prstGeom prst="roundRect">
            <a:avLst/>
          </a:prstGeom>
          <a:noFill/>
          <a:ln>
            <a:solidFill>
              <a:srgbClr val="448BB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solidFill>
              <a:highlight>
                <a:srgbClr val="448BBB"/>
              </a:highlight>
            </a:endParaRPr>
          </a:p>
        </p:txBody>
      </p:sp>
      <p:sp>
        <p:nvSpPr>
          <p:cNvPr id="21" name="Rectangle: Rounded Corners 20">
            <a:extLst>
              <a:ext uri="{FF2B5EF4-FFF2-40B4-BE49-F238E27FC236}">
                <a16:creationId xmlns:a16="http://schemas.microsoft.com/office/drawing/2014/main" id="{F372A3CA-190A-09C2-DC23-DB6A0FF67F17}"/>
              </a:ext>
            </a:extLst>
          </p:cNvPr>
          <p:cNvSpPr/>
          <p:nvPr/>
        </p:nvSpPr>
        <p:spPr>
          <a:xfrm>
            <a:off x="1137919" y="63398"/>
            <a:ext cx="3991711" cy="1113060"/>
          </a:xfrm>
          <a:prstGeom prst="roundRect">
            <a:avLst/>
          </a:prstGeom>
          <a:solidFill>
            <a:srgbClr val="448BBB"/>
          </a:solidFill>
          <a:ln>
            <a:solidFill>
              <a:srgbClr val="448B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Student Services</a:t>
            </a:r>
          </a:p>
        </p:txBody>
      </p:sp>
    </p:spTree>
    <p:extLst>
      <p:ext uri="{BB962C8B-B14F-4D97-AF65-F5344CB8AC3E}">
        <p14:creationId xmlns:p14="http://schemas.microsoft.com/office/powerpoint/2010/main" val="391029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8B5BC2-71F7-A1A1-FA24-81769A374747}"/>
              </a:ext>
            </a:extLst>
          </p:cNvPr>
          <p:cNvSpPr>
            <a:spLocks noGrp="1"/>
          </p:cNvSpPr>
          <p:nvPr>
            <p:ph type="title"/>
          </p:nvPr>
        </p:nvSpPr>
        <p:spPr>
          <a:xfrm>
            <a:off x="838200" y="365126"/>
            <a:ext cx="10515600" cy="1093546"/>
          </a:xfrm>
        </p:spPr>
        <p:txBody>
          <a:bodyPr vert="horz" lIns="91440" tIns="45720" rIns="91440" bIns="45720" rtlCol="0" anchor="ctr">
            <a:normAutofit fontScale="90000"/>
          </a:bodyPr>
          <a:lstStyle/>
          <a:p>
            <a:pPr algn="ctr"/>
            <a:r>
              <a:rPr lang="en-US" sz="5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Definitions of Student Services Activities</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a:extLst>
              <a:ext uri="{FF2B5EF4-FFF2-40B4-BE49-F238E27FC236}">
                <a16:creationId xmlns:a16="http://schemas.microsoft.com/office/drawing/2014/main" id="{0C73F578-261F-4F99-2229-5CEB1E8F2722}"/>
              </a:ext>
            </a:extLst>
          </p:cNvPr>
          <p:cNvSpPr>
            <a:spLocks noChangeArrowheads="1"/>
          </p:cNvSpPr>
          <p:nvPr/>
        </p:nvSpPr>
        <p:spPr bwMode="auto">
          <a:xfrm>
            <a:off x="311085" y="1929384"/>
            <a:ext cx="11774077" cy="47099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AHEC student housing </a:t>
            </a:r>
            <a:r>
              <a:rPr kumimoji="0" lang="en-US" altLang="en-US" sz="1300" b="0" i="0" u="none" strike="noStrike" cap="none" spc="0" normalizeH="0" baseline="0" noProof="0" dirty="0">
                <a:ln>
                  <a:noFill/>
                </a:ln>
                <a:effectLst/>
                <a:uLnTx/>
                <a:uFillTx/>
                <a:latin typeface="+mn-lt"/>
              </a:rPr>
              <a:t>– started in the 1980s to make community training sites more accessible to health science students on clinical rotations.  AHEC housing is open to all health science students, but preference is given to students from affiliated partners (below).</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Affiliated Academic Partners (for housing purposes) </a:t>
            </a:r>
            <a:r>
              <a:rPr kumimoji="0" lang="en-US" altLang="en-US" sz="1300" b="0" i="0" u="none" strike="noStrike" cap="none" spc="0" normalizeH="0" baseline="0" noProof="0" dirty="0">
                <a:ln>
                  <a:noFill/>
                </a:ln>
                <a:effectLst/>
                <a:uLnTx/>
                <a:uFillTx/>
                <a:latin typeface="+mn-lt"/>
              </a:rPr>
              <a:t>– in-state four-year health science schools that have elected to pay for their students’ use of housing at a lower rate (currently $7 night).   </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AHEC Consortium for Clinical Education and Practice (CCEP) </a:t>
            </a:r>
            <a:r>
              <a:rPr kumimoji="0" lang="en-US" altLang="en-US" sz="1300" b="0" i="0" u="none" strike="noStrike" cap="none" spc="0" normalizeH="0" baseline="0" noProof="0" dirty="0">
                <a:ln>
                  <a:noFill/>
                </a:ln>
                <a:effectLst/>
                <a:uLnTx/>
                <a:uFillTx/>
                <a:latin typeface="+mn-lt"/>
              </a:rPr>
              <a:t>- formed in 2008 by Wake AHEC to streamline and enhance the clinical placement process for health science students in NC. (</a:t>
            </a:r>
            <a:r>
              <a:rPr kumimoji="0" lang="en-US" altLang="en-US" sz="1300" b="0" i="1" u="none" strike="noStrike" cap="none" spc="0" normalizeH="0" baseline="0" noProof="0" dirty="0">
                <a:ln>
                  <a:noFill/>
                </a:ln>
                <a:effectLst/>
                <a:uLnTx/>
                <a:uFillTx/>
                <a:latin typeface="+mn-lt"/>
              </a:rPr>
              <a:t>note: CCEP is </a:t>
            </a:r>
            <a:r>
              <a:rPr kumimoji="0" lang="en-US" altLang="en-US" sz="1300" b="0" i="1" u="sng" strike="noStrike" cap="none" spc="0" normalizeH="0" baseline="0" noProof="0" dirty="0">
                <a:ln>
                  <a:noFill/>
                </a:ln>
                <a:effectLst/>
                <a:uLnTx/>
                <a:uFillTx/>
                <a:latin typeface="+mn-lt"/>
              </a:rPr>
              <a:t>not</a:t>
            </a:r>
            <a:r>
              <a:rPr kumimoji="0" lang="en-US" altLang="en-US" sz="1300" b="0" i="1" u="none" strike="noStrike" cap="none" spc="0" normalizeH="0" baseline="0" noProof="0" dirty="0">
                <a:ln>
                  <a:noFill/>
                </a:ln>
                <a:effectLst/>
                <a:uLnTx/>
                <a:uFillTx/>
                <a:latin typeface="+mn-lt"/>
              </a:rPr>
              <a:t> gatekeeping, it does not decide where or when students are placed but simplifies the process for schools and sites to follow</a:t>
            </a:r>
            <a:r>
              <a:rPr kumimoji="0" lang="en-US" altLang="en-US" sz="1300" b="0" i="0" u="none" strike="noStrike" cap="none" spc="0" normalizeH="0" baseline="0" noProof="0" dirty="0">
                <a:ln>
                  <a:noFill/>
                </a:ln>
                <a:effectLst/>
                <a:uLnTx/>
                <a:uFillTx/>
                <a:latin typeface="+mn-lt"/>
              </a:rPr>
              <a:t>)</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Interprofessional education (IPE) </a:t>
            </a:r>
            <a:r>
              <a:rPr kumimoji="0" lang="en-US" altLang="en-US" sz="1300" b="0" i="0" u="none" strike="noStrike" cap="none" spc="0" normalizeH="0" baseline="0" noProof="0" dirty="0">
                <a:ln>
                  <a:noFill/>
                </a:ln>
                <a:effectLst/>
                <a:uLnTx/>
                <a:uFillTx/>
                <a:latin typeface="+mn-lt"/>
              </a:rPr>
              <a:t>- two or more professions (students, residents and health workers) learn with, about, and from each other to enable effective collaboration and improve health outcomes</a:t>
            </a:r>
            <a:endParaRPr kumimoji="0" lang="en-US" altLang="en-US" sz="1300" b="1" i="0" u="none" strike="noStrike" cap="none" spc="0" normalizeH="0" baseline="0" noProof="0" dirty="0">
              <a:ln>
                <a:noFill/>
              </a:ln>
              <a:effectLst/>
              <a:uLnTx/>
              <a:uFillTx/>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Interprofessional education and practice (IPEP) </a:t>
            </a:r>
            <a:r>
              <a:rPr kumimoji="0" lang="en-US" altLang="en-US" sz="1300" b="0" i="0" u="none" strike="noStrike" cap="none" spc="0" normalizeH="0" baseline="0" noProof="0" dirty="0">
                <a:ln>
                  <a:noFill/>
                </a:ln>
                <a:effectLst/>
                <a:uLnTx/>
                <a:uFillTx/>
                <a:latin typeface="+mn-lt"/>
              </a:rPr>
              <a:t>- occurs when multiple health workers from different professional backgrounds work together with patients, families and communities to deliver the highest quality of care.</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Onboarding</a:t>
            </a:r>
            <a:r>
              <a:rPr kumimoji="0" lang="en-US" altLang="en-US" sz="1300" b="0" i="0" u="none" strike="noStrike" cap="none" spc="0" normalizeH="0" baseline="0" noProof="0" dirty="0">
                <a:ln>
                  <a:noFill/>
                </a:ln>
                <a:effectLst/>
                <a:uLnTx/>
                <a:uFillTx/>
                <a:latin typeface="+mn-lt"/>
              </a:rPr>
              <a:t> – the processes in which new participants are integrated into an organization including various types of clinical learning experiences and credentialing components</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Gatekeeping - </a:t>
            </a:r>
            <a:r>
              <a:rPr kumimoji="0" lang="en-US" altLang="en-US" sz="1300" b="0" i="0" u="none" strike="noStrike" cap="none" spc="0" normalizeH="0" baseline="0" noProof="0" dirty="0">
                <a:ln>
                  <a:noFill/>
                </a:ln>
                <a:effectLst/>
                <a:uLnTx/>
                <a:uFillTx/>
                <a:latin typeface="+mn-lt"/>
              </a:rPr>
              <a:t>when all student placements for a site processed/scheduled through a central person/organization</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Preceptor Developmen</a:t>
            </a:r>
            <a:r>
              <a:rPr kumimoji="0" lang="en-US" altLang="en-US" sz="1300" b="0" i="0" u="none" strike="noStrike" cap="none" spc="0" normalizeH="0" baseline="0" noProof="0" dirty="0">
                <a:ln>
                  <a:noFill/>
                </a:ln>
                <a:effectLst/>
                <a:uLnTx/>
                <a:uFillTx/>
                <a:latin typeface="+mn-lt"/>
              </a:rPr>
              <a:t>t – educational activities for health care practitioners to develop their teaching skills (adult learning principles, giving/receiving feedback, evaluation &amp; grading, conflict resolution, etc.)</a:t>
            </a:r>
            <a:endParaRPr kumimoji="0" lang="en-US" altLang="en-US" sz="1300" b="1" i="0" u="none" strike="noStrike" cap="none" spc="0" normalizeH="0" baseline="0" noProof="0" dirty="0">
              <a:ln>
                <a:noFill/>
              </a:ln>
              <a:effectLst/>
              <a:uLnTx/>
              <a:uFillTx/>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Preceptor recognition/appreciation </a:t>
            </a:r>
            <a:r>
              <a:rPr kumimoji="0" lang="en-US" altLang="en-US" sz="1300" b="0" i="0" u="none" strike="noStrike" cap="none" spc="0" normalizeH="0" baseline="0" noProof="0" dirty="0">
                <a:ln>
                  <a:noFill/>
                </a:ln>
                <a:effectLst/>
                <a:uLnTx/>
                <a:uFillTx/>
                <a:latin typeface="+mn-lt"/>
              </a:rPr>
              <a:t>– activities that recognize or show appreciation to providers who teach students, such as awards, plaques, appreciation dinners, etc. </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Other Related Definitions:</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Community precepting</a:t>
            </a:r>
            <a:r>
              <a:rPr kumimoji="0" lang="en-US" altLang="en-US" sz="1300" b="0" i="0" u="none" strike="noStrike" cap="none" spc="0" normalizeH="0" baseline="0" noProof="0" dirty="0">
                <a:ln>
                  <a:noFill/>
                </a:ln>
                <a:effectLst/>
                <a:uLnTx/>
                <a:uFillTx/>
                <a:latin typeface="+mn-lt"/>
              </a:rPr>
              <a:t>: Refers to teaching students “off campus” away from an academic center and could include both outpatient and inpatient sites. </a:t>
            </a:r>
            <a:endParaRPr kumimoji="0" lang="en-US" altLang="en-US" sz="1300" b="1" i="0" u="none" strike="noStrike" cap="none" spc="0" normalizeH="0" baseline="0" noProof="0" dirty="0">
              <a:ln>
                <a:noFill/>
              </a:ln>
              <a:effectLst/>
              <a:uLnTx/>
              <a:uFillTx/>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Preceptor</a:t>
            </a:r>
            <a:r>
              <a:rPr kumimoji="0" lang="en-US" altLang="en-US" sz="1300" b="0" i="0" u="none" strike="noStrike" cap="none" spc="0" normalizeH="0" baseline="0" noProof="0" dirty="0">
                <a:ln>
                  <a:noFill/>
                </a:ln>
                <a:effectLst/>
                <a:uLnTx/>
                <a:uFillTx/>
                <a:latin typeface="+mn-lt"/>
              </a:rPr>
              <a:t>: Any healthcare provider (nurse, physician, physician assistant, pharmacist, allied health professional….) who teaches a student(s) at their practice setting. </a:t>
            </a:r>
            <a:endParaRPr kumimoji="0" lang="en-US" altLang="en-US" sz="1300" b="1" i="0" u="none" strike="noStrike" cap="none" spc="0" normalizeH="0" baseline="0" noProof="0" dirty="0">
              <a:ln>
                <a:noFill/>
              </a:ln>
              <a:effectLst/>
              <a:uLnTx/>
              <a:uFillTx/>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Preceptor site (</a:t>
            </a:r>
            <a:r>
              <a:rPr kumimoji="0" lang="en-US" altLang="en-US" sz="1300" b="0" i="0" u="none" strike="noStrike" cap="none" spc="0" normalizeH="0" baseline="0" noProof="0" dirty="0">
                <a:ln>
                  <a:noFill/>
                </a:ln>
                <a:effectLst/>
                <a:uLnTx/>
                <a:uFillTx/>
                <a:latin typeface="+mn-lt"/>
              </a:rPr>
              <a:t>also referred to as clinical training sites or teaching sites/practices): Refers to the setting where a preceptor is based.</a:t>
            </a:r>
          </a:p>
        </p:txBody>
      </p:sp>
    </p:spTree>
    <p:extLst>
      <p:ext uri="{BB962C8B-B14F-4D97-AF65-F5344CB8AC3E}">
        <p14:creationId xmlns:p14="http://schemas.microsoft.com/office/powerpoint/2010/main" val="252519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4825-7D76-2B40-547F-B0C469F13342}"/>
              </a:ext>
            </a:extLst>
          </p:cNvPr>
          <p:cNvSpPr>
            <a:spLocks noGrp="1"/>
          </p:cNvSpPr>
          <p:nvPr>
            <p:ph type="title"/>
          </p:nvPr>
        </p:nvSpPr>
        <p:spPr>
          <a:xfrm>
            <a:off x="944880" y="-82295"/>
            <a:ext cx="10220960" cy="986535"/>
          </a:xfrm>
        </p:spPr>
        <p:txBody>
          <a:bodyPr>
            <a:norm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Student Services Initiatives</a:t>
            </a:r>
          </a:p>
        </p:txBody>
      </p:sp>
      <p:graphicFrame>
        <p:nvGraphicFramePr>
          <p:cNvPr id="5" name="Diagram 4">
            <a:extLst>
              <a:ext uri="{FF2B5EF4-FFF2-40B4-BE49-F238E27FC236}">
                <a16:creationId xmlns:a16="http://schemas.microsoft.com/office/drawing/2014/main" id="{63AA10FD-099D-6894-BABD-05CBB1573AC8}"/>
              </a:ext>
            </a:extLst>
          </p:cNvPr>
          <p:cNvGraphicFramePr/>
          <p:nvPr>
            <p:extLst>
              <p:ext uri="{D42A27DB-BD31-4B8C-83A1-F6EECF244321}">
                <p14:modId xmlns:p14="http://schemas.microsoft.com/office/powerpoint/2010/main" val="3716790879"/>
              </p:ext>
            </p:extLst>
          </p:nvPr>
        </p:nvGraphicFramePr>
        <p:xfrm>
          <a:off x="223520" y="579119"/>
          <a:ext cx="11826240" cy="5903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D26CB7E6-3ED1-B018-670F-C77BDA76FD9D}"/>
              </a:ext>
            </a:extLst>
          </p:cNvPr>
          <p:cNvSpPr/>
          <p:nvPr/>
        </p:nvSpPr>
        <p:spPr>
          <a:xfrm>
            <a:off x="142240" y="6437968"/>
            <a:ext cx="1204976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8" name="Picture 7">
            <a:extLst>
              <a:ext uri="{FF2B5EF4-FFF2-40B4-BE49-F238E27FC236}">
                <a16:creationId xmlns:a16="http://schemas.microsoft.com/office/drawing/2014/main" id="{363D1CA8-09A5-874D-99BE-3C9764CEF74D}"/>
              </a:ext>
            </a:extLst>
          </p:cNvPr>
          <p:cNvPicPr>
            <a:picLocks noChangeAspect="1"/>
          </p:cNvPicPr>
          <p:nvPr/>
        </p:nvPicPr>
        <p:blipFill>
          <a:blip r:embed="rId8"/>
          <a:stretch>
            <a:fillRect/>
          </a:stretch>
        </p:blipFill>
        <p:spPr>
          <a:xfrm>
            <a:off x="4990088" y="6597013"/>
            <a:ext cx="1616376" cy="247910"/>
          </a:xfrm>
          <a:prstGeom prst="rect">
            <a:avLst/>
          </a:prstGeom>
        </p:spPr>
      </p:pic>
    </p:spTree>
    <p:extLst>
      <p:ext uri="{BB962C8B-B14F-4D97-AF65-F5344CB8AC3E}">
        <p14:creationId xmlns:p14="http://schemas.microsoft.com/office/powerpoint/2010/main" val="329092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8F24C-C7F9-231B-FE3E-E88B977E7D38}"/>
              </a:ext>
            </a:extLst>
          </p:cNvPr>
          <p:cNvSpPr>
            <a:spLocks noGrp="1"/>
          </p:cNvSpPr>
          <p:nvPr>
            <p:ph type="title"/>
          </p:nvPr>
        </p:nvSpPr>
        <p:spPr>
          <a:xfrm>
            <a:off x="838200" y="64009"/>
            <a:ext cx="10515600" cy="1626680"/>
          </a:xfrm>
        </p:spPr>
        <p: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Nursing Partnership Allocations</a:t>
            </a:r>
          </a:p>
        </p:txBody>
      </p:sp>
      <p:sp>
        <p:nvSpPr>
          <p:cNvPr id="3" name="Content Placeholder 2">
            <a:extLst>
              <a:ext uri="{FF2B5EF4-FFF2-40B4-BE49-F238E27FC236}">
                <a16:creationId xmlns:a16="http://schemas.microsoft.com/office/drawing/2014/main" id="{309C3154-E2EE-54F7-65B3-3229C8B5722A}"/>
              </a:ext>
            </a:extLst>
          </p:cNvPr>
          <p:cNvSpPr>
            <a:spLocks noGrp="1"/>
          </p:cNvSpPr>
          <p:nvPr>
            <p:ph sz="half" idx="1"/>
          </p:nvPr>
        </p:nvSpPr>
        <p:spPr>
          <a:xfrm>
            <a:off x="838200" y="1340951"/>
            <a:ext cx="5181600" cy="2395478"/>
          </a:xfrm>
        </p:spPr>
        <p:txBody>
          <a:bodyPr>
            <a:normAutofit fontScale="85000" lnSpcReduction="10000"/>
          </a:bodyPr>
          <a:lstStyle/>
          <a:p>
            <a:pPr marL="0" indent="0">
              <a:buNone/>
            </a:pPr>
            <a:r>
              <a:rPr lang="en-US" b="1" dirty="0">
                <a:solidFill>
                  <a:srgbClr val="00B050"/>
                </a:solidFill>
                <a:latin typeface="Open Sans" panose="020B0606030504020204" pitchFamily="34" charset="0"/>
                <a:ea typeface="Open Sans" panose="020B0606030504020204" pitchFamily="34" charset="0"/>
                <a:cs typeface="Open Sans" panose="020B0606030504020204" pitchFamily="34" charset="0"/>
              </a:rPr>
              <a:t>Clinical Site Development (CSD)</a:t>
            </a:r>
          </a:p>
          <a:p>
            <a:r>
              <a:rPr lang="en-US" dirty="0">
                <a:latin typeface="Open Sans" panose="020B0606030504020204" pitchFamily="34" charset="0"/>
                <a:ea typeface="Open Sans" panose="020B0606030504020204" pitchFamily="34" charset="0"/>
                <a:cs typeface="Open Sans" panose="020B0606030504020204" pitchFamily="34" charset="0"/>
              </a:rPr>
              <a:t>Open to nursing programs in NCCCS, UNC System, and NCICU</a:t>
            </a:r>
          </a:p>
          <a:p>
            <a:r>
              <a:rPr lang="en-US" dirty="0">
                <a:latin typeface="Open Sans" panose="020B0606030504020204" pitchFamily="34" charset="0"/>
                <a:ea typeface="Open Sans" panose="020B0606030504020204" pitchFamily="34" charset="0"/>
                <a:cs typeface="Open Sans" panose="020B0606030504020204" pitchFamily="34" charset="0"/>
              </a:rPr>
              <a:t>Focus on developing clinical sites for prelicensure or graduate nurses in priority areas</a:t>
            </a:r>
          </a:p>
        </p:txBody>
      </p:sp>
      <p:sp>
        <p:nvSpPr>
          <p:cNvPr id="4" name="Content Placeholder 3">
            <a:extLst>
              <a:ext uri="{FF2B5EF4-FFF2-40B4-BE49-F238E27FC236}">
                <a16:creationId xmlns:a16="http://schemas.microsoft.com/office/drawing/2014/main" id="{EFE41798-9768-B739-ACF0-29DF2A11A903}"/>
              </a:ext>
            </a:extLst>
          </p:cNvPr>
          <p:cNvSpPr>
            <a:spLocks noGrp="1"/>
          </p:cNvSpPr>
          <p:nvPr>
            <p:ph sz="half" idx="2"/>
          </p:nvPr>
        </p:nvSpPr>
        <p:spPr>
          <a:xfrm>
            <a:off x="6172202" y="1408176"/>
            <a:ext cx="5765798" cy="2556658"/>
          </a:xfrm>
        </p:spPr>
        <p:txBody>
          <a:bodyPr>
            <a:normAutofit fontScale="85000" lnSpcReduction="10000"/>
          </a:bodyPr>
          <a:lstStyle/>
          <a:p>
            <a:pPr marL="0" indent="0">
              <a:buNone/>
            </a:pPr>
            <a:r>
              <a:rPr lang="en-US" b="1" dirty="0">
                <a:solidFill>
                  <a:srgbClr val="00B050"/>
                </a:solidFill>
                <a:latin typeface="Open Sans" panose="020B0606030504020204" pitchFamily="34" charset="0"/>
                <a:ea typeface="Open Sans" panose="020B0606030504020204" pitchFamily="34" charset="0"/>
                <a:cs typeface="Open Sans" panose="020B0606030504020204" pitchFamily="34" charset="0"/>
              </a:rPr>
              <a:t>Educational Mobility </a:t>
            </a:r>
          </a:p>
          <a:p>
            <a:r>
              <a:rPr lang="en-US" dirty="0">
                <a:latin typeface="Open Sans" panose="020B0606030504020204" pitchFamily="34" charset="0"/>
                <a:ea typeface="Open Sans" panose="020B0606030504020204" pitchFamily="34" charset="0"/>
                <a:cs typeface="Open Sans" panose="020B0606030504020204" pitchFamily="34" charset="0"/>
              </a:rPr>
              <a:t>Open to UNC System  nursing schools only, encouraged to partner with a community college</a:t>
            </a:r>
          </a:p>
          <a:p>
            <a:r>
              <a:rPr lang="en-US" dirty="0">
                <a:latin typeface="Open Sans" panose="020B0606030504020204" pitchFamily="34" charset="0"/>
                <a:ea typeface="Open Sans" panose="020B0606030504020204" pitchFamily="34" charset="0"/>
                <a:cs typeface="Open Sans" panose="020B0606030504020204" pitchFamily="34" charset="0"/>
              </a:rPr>
              <a:t>Focus on mobility from LPN/ADN to BSN or LPN/ADN/BSN to MSN, DNP/PhD</a:t>
            </a:r>
          </a:p>
          <a:p>
            <a:pPr marL="0" indent="0">
              <a:buNone/>
            </a:pPr>
            <a:endParaRPr lang="en-US" dirty="0"/>
          </a:p>
          <a:p>
            <a:endParaRPr lang="en-US" dirty="0"/>
          </a:p>
        </p:txBody>
      </p:sp>
      <p:sp>
        <p:nvSpPr>
          <p:cNvPr id="5" name="TextBox 4">
            <a:extLst>
              <a:ext uri="{FF2B5EF4-FFF2-40B4-BE49-F238E27FC236}">
                <a16:creationId xmlns:a16="http://schemas.microsoft.com/office/drawing/2014/main" id="{AB951E16-D00E-FE5F-18A0-149384B3AE32}"/>
              </a:ext>
            </a:extLst>
          </p:cNvPr>
          <p:cNvSpPr txBox="1"/>
          <p:nvPr/>
        </p:nvSpPr>
        <p:spPr>
          <a:xfrm>
            <a:off x="3136392" y="5931687"/>
            <a:ext cx="6702552" cy="369332"/>
          </a:xfrm>
          <a:prstGeom prst="rect">
            <a:avLst/>
          </a:prstGeom>
          <a:noFill/>
        </p:spPr>
        <p:txBody>
          <a:bodyPr wrap="square" rtlCol="0">
            <a:spAutoFit/>
          </a:bodyPr>
          <a:lstStyle/>
          <a:p>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AHEC Nurse Council is the statewide group for this initiative</a:t>
            </a:r>
          </a:p>
        </p:txBody>
      </p:sp>
      <p:pic>
        <p:nvPicPr>
          <p:cNvPr id="7" name="Graphic 6" descr="Doctor female with solid fill">
            <a:extLst>
              <a:ext uri="{FF2B5EF4-FFF2-40B4-BE49-F238E27FC236}">
                <a16:creationId xmlns:a16="http://schemas.microsoft.com/office/drawing/2014/main" id="{D6B42361-B030-DD73-4189-A9D334258E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08208" y="1127592"/>
            <a:ext cx="545592" cy="545592"/>
          </a:xfrm>
          <a:prstGeom prst="rect">
            <a:avLst/>
          </a:prstGeom>
        </p:spPr>
      </p:pic>
      <p:sp>
        <p:nvSpPr>
          <p:cNvPr id="8" name="TextBox 7">
            <a:extLst>
              <a:ext uri="{FF2B5EF4-FFF2-40B4-BE49-F238E27FC236}">
                <a16:creationId xmlns:a16="http://schemas.microsoft.com/office/drawing/2014/main" id="{275330E8-5CC0-9A30-F49E-48F300C7C094}"/>
              </a:ext>
            </a:extLst>
          </p:cNvPr>
          <p:cNvSpPr txBox="1"/>
          <p:nvPr/>
        </p:nvSpPr>
        <p:spPr>
          <a:xfrm>
            <a:off x="6493535" y="3891280"/>
            <a:ext cx="5444465" cy="1754326"/>
          </a:xfrm>
          <a:prstGeom prst="rect">
            <a:avLst/>
          </a:prstGeom>
          <a:noFill/>
          <a:ln w="60325">
            <a:solidFill>
              <a:srgbClr val="00B0F0"/>
            </a:solidFill>
          </a:ln>
        </p:spPr>
        <p:txBody>
          <a:bodyPr wrap="square">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For all allocations: </a:t>
            </a:r>
          </a:p>
          <a:p>
            <a:r>
              <a:rPr lang="en-US" dirty="0">
                <a:latin typeface="Open Sans" panose="020B0606030504020204" pitchFamily="34" charset="0"/>
                <a:ea typeface="Open Sans" panose="020B0606030504020204" pitchFamily="34" charset="0"/>
                <a:cs typeface="Open Sans" panose="020B0606030504020204" pitchFamily="34" charset="0"/>
              </a:rPr>
              <a:t>Regional AHEC nurses and PO work with faculty to develop proposals that meet priorities.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Proposals are submitted in April and reviewed by PO committee using standardized rubric.</a:t>
            </a:r>
          </a:p>
        </p:txBody>
      </p:sp>
      <p:sp>
        <p:nvSpPr>
          <p:cNvPr id="9" name="Content Placeholder 2">
            <a:extLst>
              <a:ext uri="{FF2B5EF4-FFF2-40B4-BE49-F238E27FC236}">
                <a16:creationId xmlns:a16="http://schemas.microsoft.com/office/drawing/2014/main" id="{804692DA-3FE9-497C-A4FF-4FFD2647B53A}"/>
              </a:ext>
            </a:extLst>
          </p:cNvPr>
          <p:cNvSpPr txBox="1">
            <a:spLocks/>
          </p:cNvSpPr>
          <p:nvPr/>
        </p:nvSpPr>
        <p:spPr>
          <a:xfrm>
            <a:off x="838199" y="3788567"/>
            <a:ext cx="5444465" cy="221392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B050"/>
                </a:solidFill>
                <a:latin typeface="Open Sans" panose="020B0606030504020204" pitchFamily="34" charset="0"/>
                <a:ea typeface="Open Sans" panose="020B0606030504020204" pitchFamily="34" charset="0"/>
                <a:cs typeface="Open Sans" panose="020B0606030504020204" pitchFamily="34" charset="0"/>
              </a:rPr>
              <a:t>Nursing Clinical Instructor Partnership (CIP) Program </a:t>
            </a:r>
          </a:p>
          <a:p>
            <a:r>
              <a:rPr lang="en-US" dirty="0">
                <a:latin typeface="Open Sans" panose="020B0606030504020204" pitchFamily="34" charset="0"/>
                <a:ea typeface="Open Sans" panose="020B0606030504020204" pitchFamily="34" charset="0"/>
                <a:cs typeface="Open Sans" panose="020B0606030504020204" pitchFamily="34" charset="0"/>
              </a:rPr>
              <a:t>Open to nursing programs in NCCCS, UNC System, and NCICU</a:t>
            </a:r>
          </a:p>
          <a:p>
            <a:r>
              <a:rPr lang="en-US" dirty="0">
                <a:latin typeface="Open Sans" panose="020B0606030504020204" pitchFamily="34" charset="0"/>
                <a:ea typeface="Open Sans" panose="020B0606030504020204" pitchFamily="34" charset="0"/>
                <a:cs typeface="Open Sans" panose="020B0606030504020204" pitchFamily="34" charset="0"/>
              </a:rPr>
              <a:t>Focus on developing academic-practice partnership for the role of CIP</a:t>
            </a:r>
          </a:p>
        </p:txBody>
      </p:sp>
      <p:sp>
        <p:nvSpPr>
          <p:cNvPr id="6" name="Rectangle 5">
            <a:extLst>
              <a:ext uri="{FF2B5EF4-FFF2-40B4-BE49-F238E27FC236}">
                <a16:creationId xmlns:a16="http://schemas.microsoft.com/office/drawing/2014/main" id="{9CFC136C-A3D4-869B-32E3-4FF77D6B6745}"/>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10" name="Picture 9">
            <a:extLst>
              <a:ext uri="{FF2B5EF4-FFF2-40B4-BE49-F238E27FC236}">
                <a16:creationId xmlns:a16="http://schemas.microsoft.com/office/drawing/2014/main" id="{EA4BF73F-AE20-F1D5-A67E-05413602A555}"/>
              </a:ext>
            </a:extLst>
          </p:cNvPr>
          <p:cNvPicPr>
            <a:picLocks noChangeAspect="1"/>
          </p:cNvPicPr>
          <p:nvPr/>
        </p:nvPicPr>
        <p:blipFill>
          <a:blip r:embed="rId5"/>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66621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0D94D-4111-1D95-ADD6-C1206D93F5DC}"/>
              </a:ext>
            </a:extLst>
          </p:cNvPr>
          <p:cNvSpPr>
            <a:spLocks noGrp="1"/>
          </p:cNvSpPr>
          <p:nvPr>
            <p:ph type="title"/>
          </p:nvPr>
        </p:nvSpPr>
        <p:spPr>
          <a:xfrm>
            <a:off x="838200" y="365125"/>
            <a:ext cx="10515600" cy="1325563"/>
          </a:xfrm>
        </p:spPr>
        <p:txBody>
          <a:bodyPr>
            <a:normAutofit/>
          </a:bodyPr>
          <a:lstStyle/>
          <a:p>
            <a:pPr algn="ctr"/>
            <a:r>
              <a:rPr lang="en-US" sz="5400" b="1" dirty="0">
                <a:latin typeface="Open Sans" panose="020B0606030504020204" pitchFamily="34" charset="0"/>
                <a:ea typeface="Open Sans" panose="020B0606030504020204" pitchFamily="34" charset="0"/>
                <a:cs typeface="Open Sans" panose="020B0606030504020204" pitchFamily="34" charset="0"/>
              </a:rPr>
              <a:t>NC AHEC Overview</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BD8F48-2961-BB6E-933A-3E24B945C7ED}"/>
              </a:ext>
            </a:extLst>
          </p:cNvPr>
          <p:cNvSpPr>
            <a:spLocks noGrp="1"/>
          </p:cNvSpPr>
          <p:nvPr>
            <p:ph idx="1"/>
          </p:nvPr>
        </p:nvSpPr>
        <p:spPr>
          <a:xfrm>
            <a:off x="838200" y="3185128"/>
            <a:ext cx="10515600" cy="2996216"/>
          </a:xfrm>
        </p:spPr>
        <p:txBody>
          <a:bodyPr>
            <a:normAutofit/>
          </a:bodyPr>
          <a:lstStyle/>
          <a:p>
            <a:pPr marL="0" indent="0" algn="ctr">
              <a:buNone/>
            </a:pPr>
            <a:r>
              <a:rPr lang="en-US" dirty="0">
                <a:latin typeface="Open Sans" panose="020B0606030504020204" pitchFamily="34" charset="0"/>
                <a:ea typeface="Open Sans" panose="020B0606030504020204" pitchFamily="34" charset="0"/>
                <a:cs typeface="Open Sans" panose="020B0606030504020204" pitchFamily="34" charset="0"/>
              </a:rPr>
              <a:t>This slide deck can be used as an orientation tool for new staff or as a helpful resource for staff who want to learn more about other areas within NC AHEC. </a:t>
            </a:r>
          </a:p>
          <a:p>
            <a:pPr marL="0" indent="0" algn="ctr">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dirty="0">
                <a:latin typeface="Open Sans" panose="020B0606030504020204" pitchFamily="34" charset="0"/>
                <a:ea typeface="Open Sans" panose="020B0606030504020204" pitchFamily="34" charset="0"/>
                <a:cs typeface="Open Sans" panose="020B0606030504020204" pitchFamily="34" charset="0"/>
              </a:rPr>
              <a:t>For presentations with partners, check out </a:t>
            </a:r>
            <a:r>
              <a:rPr lang="en-US" dirty="0">
                <a:latin typeface="Open Sans" panose="020B0606030504020204" pitchFamily="34" charset="0"/>
                <a:ea typeface="Open Sans" panose="020B0606030504020204" pitchFamily="34" charset="0"/>
                <a:cs typeface="Open Sans" panose="020B0606030504020204" pitchFamily="34" charset="0"/>
                <a:hlinkClick r:id="rId2"/>
              </a:rPr>
              <a:t>About NC AHEC</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5919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4835-CA54-AB96-2199-EC5800FD1715}"/>
              </a:ext>
            </a:extLst>
          </p:cNvPr>
          <p:cNvSpPr>
            <a:spLocks noGrp="1"/>
          </p:cNvSpPr>
          <p:nvPr>
            <p:ph type="title"/>
          </p:nvPr>
        </p:nvSpPr>
        <p:spPr>
          <a:xfrm>
            <a:off x="589560" y="475488"/>
            <a:ext cx="11011722" cy="1161288"/>
          </a:xfrm>
        </p:spPr>
        <p:txBody>
          <a:bodyPr vert="horz" lIns="91440" tIns="45720" rIns="91440" bIns="45720" rtlCol="0" anchor="ctr">
            <a:normAutofit/>
          </a:bodyPr>
          <a:lstStyle/>
          <a:p>
            <a:pPr algn="ctr"/>
            <a:r>
              <a:rPr lang="en-US" sz="4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AHEC Student Housing</a:t>
            </a:r>
          </a:p>
        </p:txBody>
      </p:sp>
      <p:sp>
        <p:nvSpPr>
          <p:cNvPr id="3" name="Content Placeholder 2">
            <a:extLst>
              <a:ext uri="{FF2B5EF4-FFF2-40B4-BE49-F238E27FC236}">
                <a16:creationId xmlns:a16="http://schemas.microsoft.com/office/drawing/2014/main" id="{FCEEEA23-E82B-9250-B364-7F6D7AE2498B}"/>
              </a:ext>
            </a:extLst>
          </p:cNvPr>
          <p:cNvSpPr>
            <a:spLocks noGrp="1"/>
          </p:cNvSpPr>
          <p:nvPr>
            <p:ph sz="half" idx="1"/>
          </p:nvPr>
        </p:nvSpPr>
        <p:spPr>
          <a:xfrm>
            <a:off x="590718" y="1362457"/>
            <a:ext cx="7218258" cy="4526280"/>
          </a:xfrm>
        </p:spPr>
        <p:txBody>
          <a:bodyPr vert="horz" lIns="91440" tIns="45720" rIns="91440" bIns="45720" rtlCol="0" anchor="ctr">
            <a:normAutofit fontScale="92500" lnSpcReduction="10000"/>
          </a:bodyPr>
          <a:lstStyle/>
          <a:p>
            <a:r>
              <a:rPr lang="en-US" sz="2000" dirty="0">
                <a:latin typeface="Open Sans" panose="020B0606030504020204" pitchFamily="34" charset="0"/>
                <a:ea typeface="Open Sans" panose="020B0606030504020204" pitchFamily="34" charset="0"/>
                <a:cs typeface="Open Sans" panose="020B0606030504020204" pitchFamily="34" charset="0"/>
              </a:rPr>
              <a:t>Purpose: All 9 regional AHECs support students across NC in distant clinical learning experiences through housing access in those areas</a:t>
            </a:r>
          </a:p>
          <a:p>
            <a:r>
              <a:rPr lang="en-US" sz="2000" dirty="0">
                <a:latin typeface="Open Sans" panose="020B0606030504020204" pitchFamily="34" charset="0"/>
                <a:ea typeface="Open Sans" panose="020B0606030504020204" pitchFamily="34" charset="0"/>
                <a:cs typeface="Open Sans" panose="020B0606030504020204" pitchFamily="34" charset="0"/>
              </a:rPr>
              <a:t>Description: </a:t>
            </a:r>
          </a:p>
          <a:p>
            <a:pPr lvl="1"/>
            <a:r>
              <a:rPr lang="en-US" sz="1600" dirty="0">
                <a:latin typeface="Open Sans" panose="020B0606030504020204" pitchFamily="34" charset="0"/>
                <a:ea typeface="Open Sans" panose="020B0606030504020204" pitchFamily="34" charset="0"/>
                <a:cs typeface="Open Sans" panose="020B0606030504020204" pitchFamily="34" charset="0"/>
              </a:rPr>
              <a:t>Housing is available to affiliated schools</a:t>
            </a:r>
          </a:p>
          <a:p>
            <a:pPr lvl="1"/>
            <a:r>
              <a:rPr lang="en-US" sz="1600" dirty="0">
                <a:latin typeface="Open Sans" panose="020B0606030504020204" pitchFamily="34" charset="0"/>
                <a:ea typeface="Open Sans" panose="020B0606030504020204" pitchFamily="34" charset="0"/>
                <a:cs typeface="Open Sans" panose="020B0606030504020204" pitchFamily="34" charset="0"/>
              </a:rPr>
              <a:t>Housing is owned/leased by the regional AHEC or their parent organization</a:t>
            </a:r>
          </a:p>
          <a:p>
            <a:pPr lvl="1"/>
            <a:r>
              <a:rPr lang="en-US" sz="1600" dirty="0">
                <a:latin typeface="Open Sans" panose="020B0606030504020204" pitchFamily="34" charset="0"/>
                <a:ea typeface="Open Sans" panose="020B0606030504020204" pitchFamily="34" charset="0"/>
                <a:cs typeface="Open Sans" panose="020B0606030504020204" pitchFamily="34" charset="0"/>
              </a:rPr>
              <a:t>Housing is maintained by the regional AHEC</a:t>
            </a:r>
          </a:p>
          <a:p>
            <a:pPr lvl="1"/>
            <a:r>
              <a:rPr lang="en-US" sz="1600" dirty="0">
                <a:latin typeface="Open Sans" panose="020B0606030504020204" pitchFamily="34" charset="0"/>
                <a:ea typeface="Open Sans" panose="020B0606030504020204" pitchFamily="34" charset="0"/>
                <a:cs typeface="Open Sans" panose="020B0606030504020204" pitchFamily="34" charset="0"/>
              </a:rPr>
              <a:t>Every AHEC and the PO has a housing coordinator</a:t>
            </a:r>
          </a:p>
          <a:p>
            <a:r>
              <a:rPr lang="en-US" sz="2000" dirty="0">
                <a:latin typeface="Open Sans" panose="020B0606030504020204" pitchFamily="34" charset="0"/>
                <a:ea typeface="Open Sans" panose="020B0606030504020204" pitchFamily="34" charset="0"/>
                <a:cs typeface="Open Sans" panose="020B0606030504020204" pitchFamily="34" charset="0"/>
              </a:rPr>
              <a:t>Process: </a:t>
            </a:r>
          </a:p>
          <a:p>
            <a:pPr lvl="1"/>
            <a:r>
              <a:rPr lang="en-US" sz="1600" dirty="0">
                <a:latin typeface="Open Sans" panose="020B0606030504020204" pitchFamily="34" charset="0"/>
                <a:ea typeface="Open Sans" panose="020B0606030504020204" pitchFamily="34" charset="0"/>
                <a:cs typeface="Open Sans" panose="020B0606030504020204" pitchFamily="34" charset="0"/>
              </a:rPr>
              <a:t>Statewide housing database managed by the PO</a:t>
            </a:r>
          </a:p>
          <a:p>
            <a:pPr lvl="1"/>
            <a:r>
              <a:rPr lang="en-US" sz="1600" dirty="0">
                <a:latin typeface="Open Sans" panose="020B0606030504020204" pitchFamily="34" charset="0"/>
                <a:ea typeface="Open Sans" panose="020B0606030504020204" pitchFamily="34" charset="0"/>
                <a:cs typeface="Open Sans" panose="020B0606030504020204" pitchFamily="34" charset="0"/>
              </a:rPr>
              <a:t>Reservations made through </a:t>
            </a:r>
            <a:r>
              <a:rPr lang="en-US" sz="1600" dirty="0" err="1">
                <a:latin typeface="Open Sans" panose="020B0606030504020204" pitchFamily="34" charset="0"/>
                <a:ea typeface="Open Sans" panose="020B0606030504020204" pitchFamily="34" charset="0"/>
                <a:cs typeface="Open Sans" panose="020B0606030504020204" pitchFamily="34" charset="0"/>
              </a:rPr>
              <a:t>MyAHEC</a:t>
            </a:r>
            <a:r>
              <a:rPr lang="en-US" sz="1600" dirty="0">
                <a:latin typeface="Open Sans" panose="020B0606030504020204" pitchFamily="34" charset="0"/>
                <a:ea typeface="Open Sans" panose="020B0606030504020204" pitchFamily="34" charset="0"/>
                <a:cs typeface="Open Sans" panose="020B0606030504020204" pitchFamily="34" charset="0"/>
              </a:rPr>
              <a:t> by student. Requests over 60 nights are considered on a case-by-case basis (average is 35 nights). </a:t>
            </a:r>
          </a:p>
          <a:p>
            <a:pPr lvl="1"/>
            <a:r>
              <a:rPr lang="en-US" sz="1600" dirty="0">
                <a:latin typeface="Open Sans" panose="020B0606030504020204" pitchFamily="34" charset="0"/>
                <a:ea typeface="Open Sans" panose="020B0606030504020204" pitchFamily="34" charset="0"/>
                <a:cs typeface="Open Sans" panose="020B0606030504020204" pitchFamily="34" charset="0"/>
              </a:rPr>
              <a:t>Regional AHEC manages the logistics of the reservation</a:t>
            </a:r>
          </a:p>
          <a:p>
            <a:pPr lvl="1"/>
            <a:r>
              <a:rPr lang="en-US" sz="1600" dirty="0">
                <a:latin typeface="Open Sans" panose="020B0606030504020204" pitchFamily="34" charset="0"/>
                <a:ea typeface="Open Sans" panose="020B0606030504020204" pitchFamily="34" charset="0"/>
                <a:cs typeface="Open Sans" panose="020B0606030504020204" pitchFamily="34" charset="0"/>
              </a:rPr>
              <a:t>Every year in December and June, Program Office (PO) sends invoices to the affiliated schools for their students. Sometimes the school  then charges the student. </a:t>
            </a:r>
          </a:p>
        </p:txBody>
      </p:sp>
      <p:pic>
        <p:nvPicPr>
          <p:cNvPr id="8" name="Picture 7">
            <a:extLst>
              <a:ext uri="{FF2B5EF4-FFF2-40B4-BE49-F238E27FC236}">
                <a16:creationId xmlns:a16="http://schemas.microsoft.com/office/drawing/2014/main" id="{21943C7B-C51B-738C-4A2A-3025A40C4C01}"/>
              </a:ext>
            </a:extLst>
          </p:cNvPr>
          <p:cNvPicPr>
            <a:picLocks noChangeAspect="1"/>
          </p:cNvPicPr>
          <p:nvPr/>
        </p:nvPicPr>
        <p:blipFill rotWithShape="1">
          <a:blip r:embed="rId2"/>
          <a:srcRect r="1400" b="1"/>
          <a:stretch/>
        </p:blipFill>
        <p:spPr>
          <a:xfrm>
            <a:off x="7808976" y="2176273"/>
            <a:ext cx="4061714" cy="2752344"/>
          </a:xfrm>
          <a:prstGeom prst="rect">
            <a:avLst/>
          </a:prstGeom>
        </p:spPr>
      </p:pic>
      <p:sp>
        <p:nvSpPr>
          <p:cNvPr id="9" name="TextBox 8">
            <a:extLst>
              <a:ext uri="{FF2B5EF4-FFF2-40B4-BE49-F238E27FC236}">
                <a16:creationId xmlns:a16="http://schemas.microsoft.com/office/drawing/2014/main" id="{A6AE3A3A-1E4F-BCE0-4581-9718CD7C7B34}"/>
              </a:ext>
            </a:extLst>
          </p:cNvPr>
          <p:cNvSpPr txBox="1"/>
          <p:nvPr/>
        </p:nvSpPr>
        <p:spPr>
          <a:xfrm>
            <a:off x="365760" y="5888736"/>
            <a:ext cx="7559040" cy="369332"/>
          </a:xfrm>
          <a:prstGeom prst="rect">
            <a:avLst/>
          </a:prstGeom>
          <a:noFill/>
        </p:spPr>
        <p:txBody>
          <a:bodyPr wrap="square" rtlCol="0">
            <a:spAutoFit/>
          </a:bodyPr>
          <a:lstStyle/>
          <a:p>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*Statewide Housing Coordinators meet twice per year for alignment</a:t>
            </a:r>
          </a:p>
        </p:txBody>
      </p:sp>
      <p:sp>
        <p:nvSpPr>
          <p:cNvPr id="4" name="Rectangle 3">
            <a:extLst>
              <a:ext uri="{FF2B5EF4-FFF2-40B4-BE49-F238E27FC236}">
                <a16:creationId xmlns:a16="http://schemas.microsoft.com/office/drawing/2014/main" id="{0109BADD-BDB9-E3CD-5B19-37BFB41C0510}"/>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5" name="Picture 4">
            <a:extLst>
              <a:ext uri="{FF2B5EF4-FFF2-40B4-BE49-F238E27FC236}">
                <a16:creationId xmlns:a16="http://schemas.microsoft.com/office/drawing/2014/main" id="{BD86E97B-0B34-4FD1-C6B5-BA091DB3B67A}"/>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234701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7085-0D47-37C6-BE62-F28BABBC9AB6}"/>
              </a:ext>
            </a:extLst>
          </p:cNvPr>
          <p:cNvSpPr>
            <a:spLocks noGrp="1"/>
          </p:cNvSpPr>
          <p:nvPr>
            <p:ph type="title"/>
          </p:nvPr>
        </p:nvSpPr>
        <p:spPr>
          <a:xfrm>
            <a:off x="841248" y="109728"/>
            <a:ext cx="10506456" cy="825138"/>
          </a:xfrm>
        </p:spPr>
        <p:txBody>
          <a:bodyPr anchor="ctr">
            <a:norm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Student Housing: AHEC Affiliated Schools</a:t>
            </a:r>
          </a:p>
        </p:txBody>
      </p:sp>
      <p:sp>
        <p:nvSpPr>
          <p:cNvPr id="5" name="Rectangle 1">
            <a:extLst>
              <a:ext uri="{FF2B5EF4-FFF2-40B4-BE49-F238E27FC236}">
                <a16:creationId xmlns:a16="http://schemas.microsoft.com/office/drawing/2014/main" id="{F985ECF5-6408-D07D-A915-7383BEEE9256}"/>
              </a:ext>
            </a:extLst>
          </p:cNvPr>
          <p:cNvSpPr>
            <a:spLocks noChangeArrowheads="1"/>
          </p:cNvSpPr>
          <p:nvPr/>
        </p:nvSpPr>
        <p:spPr bwMode="auto">
          <a:xfrm>
            <a:off x="219456" y="910666"/>
            <a:ext cx="9400032" cy="591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1pPr>
            <a:lvl2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2pPr>
            <a:lvl3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3pPr>
            <a:lvl4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4pPr>
            <a:lvl5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5pPr>
            <a:lvl6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6pPr>
            <a:lvl7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7pPr>
            <a:lvl8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8pPr>
            <a:lvl9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9pPr>
          </a:lstStyle>
          <a:p>
            <a:pPr defTabSz="886968">
              <a:spcAft>
                <a:spcPts val="600"/>
              </a:spcAft>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alt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“AHEC Affiliated” schools:</a:t>
            </a: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alt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receive preference over students from non-affiliated schools</a:t>
            </a: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alt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Affiliated status applies to students from all programs, including allied heath, public health, dentistry, nutrition and genetic counseling (it’s more than just medicine, nursing, physician assistant and pharmacy).  For example, a nutrition student from an affiliated university is given the same housing preference as a medical student from that same university. </a:t>
            </a: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Affiliate schools/programs are charged $7/night rate. Rate changes to $14/night in FY25.</a:t>
            </a: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Funds go into a statewide Trust that is used by regions to maintain housing/access new housing</a:t>
            </a:r>
          </a:p>
          <a:p>
            <a:pPr defTabSz="886968">
              <a:spcAft>
                <a:spcPts val="600"/>
              </a:spcAft>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endPar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defTabSz="886968">
              <a:spcAft>
                <a:spcPts val="600"/>
              </a:spcAft>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Unaffiliated schools:</a:t>
            </a: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Unaffiliated schools (usually outside NC or non-student) are charged approximately $25/night. Rate may change in FY25.</a:t>
            </a: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Unaffiliated fees are coordinated and billed by the regional AHEC (they work with the student, not the school).</a:t>
            </a:r>
            <a:endParaRPr lang="en-US" alt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alt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All 17 UNC System Universities and Campuses are considered AHEC Affiliated, but many of them have not had students request AHEC housing so their Universities do not currently have MYAHEC accounts</a:t>
            </a:r>
            <a:r>
              <a:rPr lang="en-US" altLang="en-US" sz="1600" dirty="0">
                <a:latin typeface="Open Sans" panose="020B0606030504020204" pitchFamily="34" charset="0"/>
                <a:ea typeface="Open Sans" panose="020B0606030504020204" pitchFamily="34" charset="0"/>
                <a:cs typeface="Open Sans" panose="020B0606030504020204" pitchFamily="34" charset="0"/>
              </a:rPr>
              <a:t> (and some do not have relevant programs).</a:t>
            </a:r>
            <a:endParaRPr lang="en-US" alt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alt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Affiliations are made with the PO. PO updates the list and notifies AHECs as new schools come onboard.</a:t>
            </a: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endParaRPr lang="en-US" altLang="en-US" sz="1067" kern="1200" dirty="0">
              <a:solidFill>
                <a:schemeClr val="tx1"/>
              </a:solidFill>
              <a:latin typeface="Calibri" panose="020F050202020403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kumimoji="0" lang="en-US" altLang="en-US" sz="400" b="0" i="0" u="none" strike="noStrike" cap="none" normalizeH="0" baseline="0" dirty="0">
              <a:ln>
                <a:noFill/>
              </a:ln>
              <a:solidFill>
                <a:schemeClr val="tx1"/>
              </a:solidFill>
              <a:effectLst/>
            </a:endParaRPr>
          </a:p>
        </p:txBody>
      </p:sp>
      <p:sp>
        <p:nvSpPr>
          <p:cNvPr id="11" name="TextBox 10">
            <a:extLst>
              <a:ext uri="{FF2B5EF4-FFF2-40B4-BE49-F238E27FC236}">
                <a16:creationId xmlns:a16="http://schemas.microsoft.com/office/drawing/2014/main" id="{F8D9EF4A-A55C-9308-95CA-203BD21BEEB2}"/>
              </a:ext>
            </a:extLst>
          </p:cNvPr>
          <p:cNvSpPr txBox="1"/>
          <p:nvPr/>
        </p:nvSpPr>
        <p:spPr>
          <a:xfrm>
            <a:off x="10085832" y="2276856"/>
            <a:ext cx="1810511" cy="2893100"/>
          </a:xfrm>
          <a:prstGeom prst="rect">
            <a:avLst/>
          </a:prstGeom>
          <a:noFill/>
        </p:spPr>
        <p:txBody>
          <a:bodyPr wrap="square" rtlCol="0">
            <a:spAutoFit/>
          </a:bodyPr>
          <a:lstStyle/>
          <a:p>
            <a:pPr algn="ctr" defTabSz="886968">
              <a:spcAft>
                <a:spcPts val="600"/>
              </a:spcAft>
            </a:pPr>
            <a:r>
              <a:rPr lang="en-US" sz="2600" b="1" kern="1200" dirty="0">
                <a:solidFill>
                  <a:schemeClr val="tx1"/>
                </a:solidFill>
                <a:latin typeface="+mn-lt"/>
                <a:ea typeface="+mn-ea"/>
                <a:cs typeface="+mn-cs"/>
                <a:hlinkClick r:id="rId2"/>
              </a:rPr>
              <a:t>Current AHEC-Affiliated Schools with Housing Accounts</a:t>
            </a:r>
            <a:endParaRPr lang="en-US" sz="2600" b="1" dirty="0"/>
          </a:p>
        </p:txBody>
      </p:sp>
      <p:sp>
        <p:nvSpPr>
          <p:cNvPr id="3" name="Rectangle 2">
            <a:extLst>
              <a:ext uri="{FF2B5EF4-FFF2-40B4-BE49-F238E27FC236}">
                <a16:creationId xmlns:a16="http://schemas.microsoft.com/office/drawing/2014/main" id="{25E6039D-A0B9-AE90-AB26-E36D963F9519}"/>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4" name="Picture 3">
            <a:extLst>
              <a:ext uri="{FF2B5EF4-FFF2-40B4-BE49-F238E27FC236}">
                <a16:creationId xmlns:a16="http://schemas.microsoft.com/office/drawing/2014/main" id="{70ADFB98-ED3C-E33B-3350-BF4DC7C6425B}"/>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2664074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7462-667E-E309-C4BC-7AEB893E0C9F}"/>
              </a:ext>
            </a:extLst>
          </p:cNvPr>
          <p:cNvSpPr>
            <a:spLocks noGrp="1"/>
          </p:cNvSpPr>
          <p:nvPr>
            <p:ph type="title"/>
          </p:nvPr>
        </p:nvSpPr>
        <p:spPr>
          <a:xfrm>
            <a:off x="2565399" y="377825"/>
            <a:ext cx="8542867" cy="1325563"/>
          </a:xfrm>
        </p:spPr>
        <p:txBody>
          <a:bodyPr>
            <a:normAutofit/>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Consortium of Clinical Education and Practice (CCEP)</a:t>
            </a:r>
          </a:p>
        </p:txBody>
      </p:sp>
      <p:pic>
        <p:nvPicPr>
          <p:cNvPr id="6" name="Picture 5">
            <a:extLst>
              <a:ext uri="{FF2B5EF4-FFF2-40B4-BE49-F238E27FC236}">
                <a16:creationId xmlns:a16="http://schemas.microsoft.com/office/drawing/2014/main" id="{7635FCCF-E0BE-94F8-9273-2D9A97C71B7C}"/>
              </a:ext>
            </a:extLst>
          </p:cNvPr>
          <p:cNvPicPr>
            <a:picLocks noChangeAspect="1"/>
          </p:cNvPicPr>
          <p:nvPr/>
        </p:nvPicPr>
        <p:blipFill>
          <a:blip r:embed="rId3"/>
          <a:stretch>
            <a:fillRect/>
          </a:stretch>
        </p:blipFill>
        <p:spPr>
          <a:xfrm>
            <a:off x="19026" y="1"/>
            <a:ext cx="2249035" cy="1554480"/>
          </a:xfrm>
          <a:prstGeom prst="rect">
            <a:avLst/>
          </a:prstGeom>
        </p:spPr>
      </p:pic>
      <p:sp>
        <p:nvSpPr>
          <p:cNvPr id="8" name="TextBox 7">
            <a:extLst>
              <a:ext uri="{FF2B5EF4-FFF2-40B4-BE49-F238E27FC236}">
                <a16:creationId xmlns:a16="http://schemas.microsoft.com/office/drawing/2014/main" id="{DA4C5513-D3B9-AFAE-A297-DCB4DF5F7ECD}"/>
              </a:ext>
            </a:extLst>
          </p:cNvPr>
          <p:cNvSpPr txBox="1"/>
          <p:nvPr/>
        </p:nvSpPr>
        <p:spPr>
          <a:xfrm>
            <a:off x="365760" y="1703388"/>
            <a:ext cx="5730240" cy="4801314"/>
          </a:xfrm>
          <a:prstGeom prst="rect">
            <a:avLst/>
          </a:prstGeom>
          <a:noFill/>
        </p:spPr>
        <p:txBody>
          <a:bodyPr wrap="square">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Mission: </a:t>
            </a:r>
            <a:r>
              <a:rPr lang="en-US" dirty="0">
                <a:latin typeface="Open Sans" panose="020B0606030504020204" pitchFamily="34" charset="0"/>
                <a:ea typeface="Open Sans" panose="020B0606030504020204" pitchFamily="34" charset="0"/>
                <a:cs typeface="Open Sans" panose="020B0606030504020204" pitchFamily="34" charset="0"/>
              </a:rPr>
              <a:t>The primary mission of the consortium is to support and grow the healthcare workforce by addressing clinical placement issues for students’ consortium-affiliated facilities.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dirty="0">
                <a:latin typeface="Open Sans" panose="020B0606030504020204" pitchFamily="34" charset="0"/>
                <a:ea typeface="Open Sans" panose="020B0606030504020204" pitchFamily="34" charset="0"/>
                <a:cs typeface="Open Sans" panose="020B0606030504020204" pitchFamily="34" charset="0"/>
              </a:rPr>
              <a:t>Objective:</a:t>
            </a:r>
            <a:r>
              <a:rPr lang="en-US" dirty="0">
                <a:latin typeface="Open Sans" panose="020B0606030504020204" pitchFamily="34" charset="0"/>
                <a:ea typeface="Open Sans" panose="020B0606030504020204" pitchFamily="34" charset="0"/>
                <a:cs typeface="Open Sans" panose="020B0606030504020204" pitchFamily="34" charset="0"/>
              </a:rPr>
              <a:t> All health science students and faculty in NC complete a common core orientation currently endorsed by the North Carolina Hospital Association, housed on the Wake AHEC website.</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1" dirty="0">
                <a:latin typeface="Open Sans" panose="020B0606030504020204" pitchFamily="34" charset="0"/>
                <a:ea typeface="Open Sans" panose="020B0606030504020204" pitchFamily="34" charset="0"/>
                <a:cs typeface="Open Sans" panose="020B0606030504020204" pitchFamily="34" charset="0"/>
              </a:rPr>
              <a:t>Three areas:</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standardizing and streamlining the clinical faculty/student credentialing process</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developing a standardized common “core” orientation</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streamlining the clinical placement process</a:t>
            </a:r>
          </a:p>
          <a:p>
            <a:endParaRPr lang="en-US" dirty="0"/>
          </a:p>
        </p:txBody>
      </p:sp>
      <p:sp>
        <p:nvSpPr>
          <p:cNvPr id="10" name="TextBox 9">
            <a:extLst>
              <a:ext uri="{FF2B5EF4-FFF2-40B4-BE49-F238E27FC236}">
                <a16:creationId xmlns:a16="http://schemas.microsoft.com/office/drawing/2014/main" id="{8233EFCF-5B4F-B9FC-422F-C436110DBA9B}"/>
              </a:ext>
            </a:extLst>
          </p:cNvPr>
          <p:cNvSpPr txBox="1"/>
          <p:nvPr/>
        </p:nvSpPr>
        <p:spPr>
          <a:xfrm>
            <a:off x="6096000" y="1703388"/>
            <a:ext cx="5846233" cy="4247317"/>
          </a:xfrm>
          <a:prstGeom prst="rect">
            <a:avLst/>
          </a:prstGeom>
          <a:noFill/>
        </p:spPr>
        <p:txBody>
          <a:bodyPr wrap="square">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Goals: </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Implement the standardize credentialing process for all healthcare disciplines’ students and faculty statewide </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Maintain common core orientation training for students and faculty for statewide distribution</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Replicate these effective tracking mechanisms for student credentialing statewide</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Maintain common clinical placement process and clinical request information for documentation</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Establish supportive resources for new clinical faculty</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Have representation (leaders) at each Regional AHEC participate in “CCEP Leaders Group” meetings/conference. </a:t>
            </a:r>
          </a:p>
        </p:txBody>
      </p:sp>
      <p:sp>
        <p:nvSpPr>
          <p:cNvPr id="11" name="TextBox 10">
            <a:extLst>
              <a:ext uri="{FF2B5EF4-FFF2-40B4-BE49-F238E27FC236}">
                <a16:creationId xmlns:a16="http://schemas.microsoft.com/office/drawing/2014/main" id="{B9F0D621-BA1C-60E1-3F3B-7D39AB066524}"/>
              </a:ext>
            </a:extLst>
          </p:cNvPr>
          <p:cNvSpPr txBox="1"/>
          <p:nvPr/>
        </p:nvSpPr>
        <p:spPr>
          <a:xfrm>
            <a:off x="5618480" y="5950705"/>
            <a:ext cx="6488385" cy="461665"/>
          </a:xfrm>
          <a:prstGeom prst="rect">
            <a:avLst/>
          </a:prstGeom>
          <a:noFill/>
        </p:spPr>
        <p:txBody>
          <a:bodyPr wrap="square" rtlCol="0">
            <a:spAutoFit/>
          </a:bodyPr>
          <a:lstStyle/>
          <a:p>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 statewide coordinator for CCEP was established in 2022 at Wake AHEC, supported by PO. The second statewide CCEP meeting occurred in March. </a:t>
            </a:r>
          </a:p>
        </p:txBody>
      </p:sp>
      <p:sp>
        <p:nvSpPr>
          <p:cNvPr id="3" name="Rectangle 2">
            <a:extLst>
              <a:ext uri="{FF2B5EF4-FFF2-40B4-BE49-F238E27FC236}">
                <a16:creationId xmlns:a16="http://schemas.microsoft.com/office/drawing/2014/main" id="{2F2E9EA2-2B1A-6501-A873-DC9069637CBC}"/>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4" name="Picture 3">
            <a:extLst>
              <a:ext uri="{FF2B5EF4-FFF2-40B4-BE49-F238E27FC236}">
                <a16:creationId xmlns:a16="http://schemas.microsoft.com/office/drawing/2014/main" id="{8F644FF7-8670-6DB1-0BBF-E1F4303E2D4B}"/>
              </a:ext>
            </a:extLst>
          </p:cNvPr>
          <p:cNvPicPr>
            <a:picLocks noChangeAspect="1"/>
          </p:cNvPicPr>
          <p:nvPr/>
        </p:nvPicPr>
        <p:blipFill>
          <a:blip r:embed="rId4"/>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1320681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0BFC-8008-2274-3F90-517B39C9CA85}"/>
              </a:ext>
            </a:extLst>
          </p:cNvPr>
          <p:cNvSpPr>
            <a:spLocks noGrp="1"/>
          </p:cNvSpPr>
          <p:nvPr>
            <p:ph type="title"/>
          </p:nvPr>
        </p:nvSpPr>
        <p:spPr>
          <a:xfrm>
            <a:off x="1709530" y="365125"/>
            <a:ext cx="9644270" cy="1325563"/>
          </a:xfrm>
        </p:spPr>
        <p:txBody>
          <a:bodyPr>
            <a:normAutofit/>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NC Interprofessional Education Leaders Collaborative (NC IPELC)</a:t>
            </a:r>
          </a:p>
        </p:txBody>
      </p:sp>
      <p:sp>
        <p:nvSpPr>
          <p:cNvPr id="3" name="Content Placeholder 2">
            <a:extLst>
              <a:ext uri="{FF2B5EF4-FFF2-40B4-BE49-F238E27FC236}">
                <a16:creationId xmlns:a16="http://schemas.microsoft.com/office/drawing/2014/main" id="{837AB350-AF4E-2276-4962-65EB56B2B823}"/>
              </a:ext>
            </a:extLst>
          </p:cNvPr>
          <p:cNvSpPr>
            <a:spLocks noGrp="1"/>
          </p:cNvSpPr>
          <p:nvPr>
            <p:ph sz="half" idx="1"/>
          </p:nvPr>
        </p:nvSpPr>
        <p:spPr>
          <a:xfrm>
            <a:off x="838200" y="1862810"/>
            <a:ext cx="4790440" cy="4746505"/>
          </a:xfrm>
        </p:spPr>
        <p:txBody>
          <a:bodyPr>
            <a:noAutofit/>
          </a:bodyPr>
          <a:lstStyle/>
          <a:p>
            <a:pPr marL="0" indent="0">
              <a:lnSpc>
                <a:spcPct val="100000"/>
              </a:lnSpc>
              <a:buFont typeface="Arial" panose="020B0604020202020204" pitchFamily="34" charset="0"/>
              <a:buNone/>
            </a:pPr>
            <a:r>
              <a:rPr lang="en-U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Mission: </a:t>
            </a:r>
            <a:r>
              <a:rPr lang="en-US" sz="1800" dirty="0">
                <a:latin typeface="Open Sans" panose="020B0606030504020204" pitchFamily="34" charset="0"/>
                <a:ea typeface="Open Sans" panose="020B0606030504020204" pitchFamily="34" charset="0"/>
                <a:cs typeface="Open Sans" panose="020B0606030504020204" pitchFamily="34" charset="0"/>
              </a:rPr>
              <a:t>To facilitate communication, partnership, and teamwork among and between existing and future healthcare-related interprofessional education initiatives within the state of North Carolina, with the goal to share, implement, and refine best practices for interprofessional education and practice.</a:t>
            </a:r>
          </a:p>
          <a:p>
            <a:pPr marL="0" indent="0">
              <a:lnSpc>
                <a:spcPct val="100000"/>
              </a:lnSpc>
              <a:buFont typeface="Arial" panose="020B0604020202020204" pitchFamily="34" charset="0"/>
              <a:buNone/>
            </a:pPr>
            <a:r>
              <a:rPr lang="en-U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Vision: </a:t>
            </a:r>
            <a:r>
              <a:rPr lang="en-U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NC IPELC is a national leader in Interprofessional Education.</a:t>
            </a:r>
          </a:p>
          <a:p>
            <a:pPr marL="0" indent="0">
              <a:lnSpc>
                <a:spcPct val="100000"/>
              </a:lnSpc>
              <a:buFont typeface="Arial" panose="020B0604020202020204" pitchFamily="34" charset="0"/>
              <a:buNone/>
            </a:pPr>
            <a:r>
              <a:rPr lang="en-U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Result: </a:t>
            </a:r>
            <a:r>
              <a:rPr lang="en-US" sz="1800" dirty="0">
                <a:effectLst/>
                <a:latin typeface="Open Sans" panose="020B0606030504020204" pitchFamily="34" charset="0"/>
                <a:ea typeface="Open Sans" panose="020B0606030504020204" pitchFamily="34" charset="0"/>
                <a:cs typeface="Open Sans" panose="020B0606030504020204" pitchFamily="34" charset="0"/>
              </a:rPr>
              <a:t>All students and trainees in NC health professions’ programs are inclusive, collaborative practice ready change agents</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Content Placeholder 4" descr="A close up of a logo&#10;&#10;Description automatically generated">
            <a:extLst>
              <a:ext uri="{FF2B5EF4-FFF2-40B4-BE49-F238E27FC236}">
                <a16:creationId xmlns:a16="http://schemas.microsoft.com/office/drawing/2014/main" id="{E380DA45-8560-3974-B653-D838EFA0BDE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5526" r="-1" b="917"/>
          <a:stretch/>
        </p:blipFill>
        <p:spPr>
          <a:xfrm>
            <a:off x="297938" y="399360"/>
            <a:ext cx="1267476" cy="1152724"/>
          </a:xfrm>
          <a:prstGeom prst="rect">
            <a:avLst/>
          </a:prstGeom>
          <a:solidFill>
            <a:schemeClr val="accent1">
              <a:lumMod val="50000"/>
            </a:schemeClr>
          </a:solidFill>
        </p:spPr>
      </p:pic>
      <p:sp>
        <p:nvSpPr>
          <p:cNvPr id="7" name="TextBox 6">
            <a:extLst>
              <a:ext uri="{FF2B5EF4-FFF2-40B4-BE49-F238E27FC236}">
                <a16:creationId xmlns:a16="http://schemas.microsoft.com/office/drawing/2014/main" id="{F12BE952-7ACD-85EC-B7AB-2AA6E8249EBD}"/>
              </a:ext>
            </a:extLst>
          </p:cNvPr>
          <p:cNvSpPr txBox="1"/>
          <p:nvPr/>
        </p:nvSpPr>
        <p:spPr>
          <a:xfrm>
            <a:off x="6269935" y="1862811"/>
            <a:ext cx="4974534" cy="3693319"/>
          </a:xfrm>
          <a:prstGeom prst="rect">
            <a:avLst/>
          </a:prstGeom>
          <a:noFill/>
        </p:spPr>
        <p:txBody>
          <a:bodyPr wrap="square">
            <a:spAutoFit/>
          </a:bodyPr>
          <a:lstStyle/>
          <a:p>
            <a:r>
              <a:rPr lang="en-US" b="1" dirty="0">
                <a:solidFill>
                  <a:srgbClr val="92D050"/>
                </a:solidFill>
                <a:latin typeface="Open Sans" panose="020B0606030504020204" pitchFamily="34" charset="0"/>
                <a:ea typeface="Open Sans" panose="020B0606030504020204" pitchFamily="34" charset="0"/>
                <a:cs typeface="Open Sans" panose="020B0606030504020204" pitchFamily="34" charset="0"/>
              </a:rPr>
              <a:t>2023-2025 Strategic Plan Goals</a:t>
            </a:r>
          </a:p>
          <a:p>
            <a:r>
              <a:rPr lang="en-US" b="1" dirty="0">
                <a:solidFill>
                  <a:srgbClr val="92D050"/>
                </a:solidFill>
                <a:latin typeface="Open Sans" panose="020B0606030504020204" pitchFamily="34" charset="0"/>
                <a:ea typeface="Open Sans" panose="020B0606030504020204" pitchFamily="34" charset="0"/>
                <a:cs typeface="Open Sans" panose="020B0606030504020204" pitchFamily="34" charset="0"/>
              </a:rPr>
              <a:t>GOAL 1: </a:t>
            </a:r>
            <a:r>
              <a:rPr lang="en-US" dirty="0">
                <a:latin typeface="Open Sans" panose="020B0606030504020204" pitchFamily="34" charset="0"/>
                <a:ea typeface="Open Sans" panose="020B0606030504020204" pitchFamily="34" charset="0"/>
                <a:cs typeface="Open Sans" panose="020B0606030504020204" pitchFamily="34" charset="0"/>
              </a:rPr>
              <a:t>Build and organize the resources needed to develop, support, and evaluate interprofessional activities across the state.</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dirty="0">
                <a:solidFill>
                  <a:srgbClr val="92D050"/>
                </a:solidFill>
                <a:latin typeface="Open Sans" panose="020B0606030504020204" pitchFamily="34" charset="0"/>
                <a:ea typeface="Open Sans" panose="020B0606030504020204" pitchFamily="34" charset="0"/>
                <a:cs typeface="Open Sans" panose="020B0606030504020204" pitchFamily="34" charset="0"/>
              </a:rPr>
              <a:t>GOAL 2: </a:t>
            </a:r>
            <a:r>
              <a:rPr lang="en-US" dirty="0">
                <a:latin typeface="Open Sans" panose="020B0606030504020204" pitchFamily="34" charset="0"/>
                <a:ea typeface="Open Sans" panose="020B0606030504020204" pitchFamily="34" charset="0"/>
                <a:cs typeface="Open Sans" panose="020B0606030504020204" pitchFamily="34" charset="0"/>
              </a:rPr>
              <a:t>Build an infrastructure that guides and promotes the development of partnerships, collaborations, and teamwork across the state and in regions.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dirty="0">
                <a:solidFill>
                  <a:srgbClr val="92D050"/>
                </a:solidFill>
                <a:latin typeface="Open Sans" panose="020B0606030504020204" pitchFamily="34" charset="0"/>
                <a:ea typeface="Open Sans" panose="020B0606030504020204" pitchFamily="34" charset="0"/>
                <a:cs typeface="Open Sans" panose="020B0606030504020204" pitchFamily="34" charset="0"/>
              </a:rPr>
              <a:t>GOAL 3: </a:t>
            </a:r>
            <a:r>
              <a:rPr lang="en-US" dirty="0">
                <a:latin typeface="Open Sans" panose="020B0606030504020204" pitchFamily="34" charset="0"/>
                <a:ea typeface="Open Sans" panose="020B0606030504020204" pitchFamily="34" charset="0"/>
                <a:cs typeface="Open Sans" panose="020B0606030504020204" pitchFamily="34" charset="0"/>
              </a:rPr>
              <a:t>Amplify the value and benefits of interprofessional education and advocate for the growth and development of NC IPELC.</a:t>
            </a:r>
          </a:p>
        </p:txBody>
      </p:sp>
      <p:sp>
        <p:nvSpPr>
          <p:cNvPr id="4" name="Rectangle 3">
            <a:extLst>
              <a:ext uri="{FF2B5EF4-FFF2-40B4-BE49-F238E27FC236}">
                <a16:creationId xmlns:a16="http://schemas.microsoft.com/office/drawing/2014/main" id="{CCB9D11A-FBEB-C2F4-A8D9-6899211CC19E}"/>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6" name="Picture 5">
            <a:extLst>
              <a:ext uri="{FF2B5EF4-FFF2-40B4-BE49-F238E27FC236}">
                <a16:creationId xmlns:a16="http://schemas.microsoft.com/office/drawing/2014/main" id="{04CD0927-EED7-F914-C115-E09F67C3D169}"/>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3194006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171D-5B28-91F0-90F3-784C05E6FC29}"/>
              </a:ext>
            </a:extLst>
          </p:cNvPr>
          <p:cNvSpPr>
            <a:spLocks noGrp="1"/>
          </p:cNvSpPr>
          <p:nvPr>
            <p:ph type="title"/>
          </p:nvPr>
        </p:nvSpPr>
        <p:spPr>
          <a:xfrm>
            <a:off x="201202" y="418458"/>
            <a:ext cx="2033427" cy="1944598"/>
          </a:xfrm>
        </p:spPr>
        <p:txBody>
          <a:bodyPr>
            <a:normAutofit/>
          </a:bodyPr>
          <a:lstStyle/>
          <a:p>
            <a:r>
              <a:rPr lang="en-US" sz="3600" dirty="0">
                <a:solidFill>
                  <a:srgbClr val="97C356"/>
                </a:solidFill>
              </a:rPr>
              <a:t>Housing</a:t>
            </a:r>
          </a:p>
        </p:txBody>
      </p:sp>
      <p:pic>
        <p:nvPicPr>
          <p:cNvPr id="8" name="Content Placeholder 7">
            <a:extLst>
              <a:ext uri="{FF2B5EF4-FFF2-40B4-BE49-F238E27FC236}">
                <a16:creationId xmlns:a16="http://schemas.microsoft.com/office/drawing/2014/main" id="{10B9080E-3668-F582-CA84-9854A0D6486B}"/>
              </a:ext>
            </a:extLst>
          </p:cNvPr>
          <p:cNvPicPr>
            <a:picLocks noGrp="1" noChangeAspect="1"/>
          </p:cNvPicPr>
          <p:nvPr>
            <p:ph sz="half" idx="1"/>
          </p:nvPr>
        </p:nvPicPr>
        <p:blipFill>
          <a:blip r:embed="rId2"/>
          <a:stretch>
            <a:fillRect/>
          </a:stretch>
        </p:blipFill>
        <p:spPr>
          <a:xfrm>
            <a:off x="0" y="4424515"/>
            <a:ext cx="7482348" cy="1868130"/>
          </a:xfrm>
        </p:spPr>
      </p:pic>
      <p:pic>
        <p:nvPicPr>
          <p:cNvPr id="6" name="Picture 5">
            <a:extLst>
              <a:ext uri="{FF2B5EF4-FFF2-40B4-BE49-F238E27FC236}">
                <a16:creationId xmlns:a16="http://schemas.microsoft.com/office/drawing/2014/main" id="{99E00304-29A1-85B5-20B1-9A7FA92BD93F}"/>
              </a:ext>
            </a:extLst>
          </p:cNvPr>
          <p:cNvPicPr>
            <a:picLocks noChangeAspect="1"/>
          </p:cNvPicPr>
          <p:nvPr/>
        </p:nvPicPr>
        <p:blipFill>
          <a:blip r:embed="rId3"/>
          <a:stretch>
            <a:fillRect/>
          </a:stretch>
        </p:blipFill>
        <p:spPr>
          <a:xfrm>
            <a:off x="1779640" y="116638"/>
            <a:ext cx="5469292" cy="2164226"/>
          </a:xfrm>
          <a:prstGeom prst="rect">
            <a:avLst/>
          </a:prstGeom>
        </p:spPr>
      </p:pic>
      <p:sp>
        <p:nvSpPr>
          <p:cNvPr id="9" name="Title 1">
            <a:extLst>
              <a:ext uri="{FF2B5EF4-FFF2-40B4-BE49-F238E27FC236}">
                <a16:creationId xmlns:a16="http://schemas.microsoft.com/office/drawing/2014/main" id="{36510A67-AE1F-DEF0-4F6D-659221D47F6B}"/>
              </a:ext>
            </a:extLst>
          </p:cNvPr>
          <p:cNvSpPr txBox="1">
            <a:spLocks/>
          </p:cNvSpPr>
          <p:nvPr/>
        </p:nvSpPr>
        <p:spPr>
          <a:xfrm>
            <a:off x="261135" y="3694201"/>
            <a:ext cx="2033427" cy="1407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97C356"/>
                </a:solidFill>
              </a:rPr>
              <a:t>CCEP</a:t>
            </a:r>
          </a:p>
        </p:txBody>
      </p:sp>
      <p:pic>
        <p:nvPicPr>
          <p:cNvPr id="11" name="Picture 10">
            <a:extLst>
              <a:ext uri="{FF2B5EF4-FFF2-40B4-BE49-F238E27FC236}">
                <a16:creationId xmlns:a16="http://schemas.microsoft.com/office/drawing/2014/main" id="{BB2BCBBF-7E08-214E-FE33-6BD46380C2BF}"/>
              </a:ext>
            </a:extLst>
          </p:cNvPr>
          <p:cNvPicPr>
            <a:picLocks noChangeAspect="1"/>
          </p:cNvPicPr>
          <p:nvPr/>
        </p:nvPicPr>
        <p:blipFill>
          <a:blip r:embed="rId4"/>
          <a:stretch>
            <a:fillRect/>
          </a:stretch>
        </p:blipFill>
        <p:spPr>
          <a:xfrm>
            <a:off x="5097477" y="1651819"/>
            <a:ext cx="7039337" cy="2925318"/>
          </a:xfrm>
          <a:prstGeom prst="rect">
            <a:avLst/>
          </a:prstGeom>
        </p:spPr>
      </p:pic>
      <p:sp>
        <p:nvSpPr>
          <p:cNvPr id="12" name="Title 1">
            <a:extLst>
              <a:ext uri="{FF2B5EF4-FFF2-40B4-BE49-F238E27FC236}">
                <a16:creationId xmlns:a16="http://schemas.microsoft.com/office/drawing/2014/main" id="{FBDE4570-7DBB-C4AB-196D-8CBEDE3E47CB}"/>
              </a:ext>
            </a:extLst>
          </p:cNvPr>
          <p:cNvSpPr txBox="1">
            <a:spLocks/>
          </p:cNvSpPr>
          <p:nvPr/>
        </p:nvSpPr>
        <p:spPr>
          <a:xfrm>
            <a:off x="3574179" y="2582684"/>
            <a:ext cx="2033427" cy="1407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97C356"/>
                </a:solidFill>
              </a:rPr>
              <a:t>IPEP</a:t>
            </a:r>
          </a:p>
        </p:txBody>
      </p:sp>
      <p:sp>
        <p:nvSpPr>
          <p:cNvPr id="3" name="Rectangle 2">
            <a:extLst>
              <a:ext uri="{FF2B5EF4-FFF2-40B4-BE49-F238E27FC236}">
                <a16:creationId xmlns:a16="http://schemas.microsoft.com/office/drawing/2014/main" id="{99D150CC-008B-EC28-9D38-A40875AAE5DD}"/>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4" name="Picture 3">
            <a:extLst>
              <a:ext uri="{FF2B5EF4-FFF2-40B4-BE49-F238E27FC236}">
                <a16:creationId xmlns:a16="http://schemas.microsoft.com/office/drawing/2014/main" id="{990B6F3E-707B-347F-DE5B-8266B73891E1}"/>
              </a:ext>
            </a:extLst>
          </p:cNvPr>
          <p:cNvPicPr>
            <a:picLocks noChangeAspect="1"/>
          </p:cNvPicPr>
          <p:nvPr/>
        </p:nvPicPr>
        <p:blipFill>
          <a:blip r:embed="rId5"/>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42448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7A6299-202F-BCB8-041C-E3E9CF14ADC4}"/>
              </a:ext>
            </a:extLst>
          </p:cNvPr>
          <p:cNvSpPr>
            <a:spLocks noGrp="1"/>
          </p:cNvSpPr>
          <p:nvPr>
            <p:ph type="title"/>
          </p:nvPr>
        </p:nvSpPr>
        <p:spPr>
          <a:xfrm>
            <a:off x="914400" y="735106"/>
            <a:ext cx="10777676" cy="2928470"/>
          </a:xfrm>
        </p:spPr>
        <p:txBody>
          <a:bodyPr vert="horz" lIns="91440" tIns="45720" rIns="91440" bIns="45720" rtlCol="0" anchor="b">
            <a:normAutofit/>
          </a:bodyPr>
          <a:lstStyle/>
          <a:p>
            <a:r>
              <a:rPr lang="en-US" sz="5200" b="1" kern="1200" dirty="0">
                <a:solidFill>
                  <a:srgbClr val="FFFFFF"/>
                </a:solidFill>
                <a:latin typeface="+mj-lt"/>
                <a:ea typeface="+mj-ea"/>
                <a:cs typeface="+mj-cs"/>
              </a:rPr>
              <a:t>GRADUATE MEDICAL EDUCATION (GME)</a:t>
            </a:r>
          </a:p>
        </p:txBody>
      </p:sp>
    </p:spTree>
    <p:extLst>
      <p:ext uri="{BB962C8B-B14F-4D97-AF65-F5344CB8AC3E}">
        <p14:creationId xmlns:p14="http://schemas.microsoft.com/office/powerpoint/2010/main" val="3233456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Single Corner Rectangle 16">
            <a:extLst>
              <a:ext uri="{FF2B5EF4-FFF2-40B4-BE49-F238E27FC236}">
                <a16:creationId xmlns:a16="http://schemas.microsoft.com/office/drawing/2014/main" id="{299C041A-EFCA-D743-8B26-9ECCB672AF4F}"/>
              </a:ext>
            </a:extLst>
          </p:cNvPr>
          <p:cNvSpPr/>
          <p:nvPr/>
        </p:nvSpPr>
        <p:spPr>
          <a:xfrm>
            <a:off x="1557868" y="1016001"/>
            <a:ext cx="9245600" cy="4572000"/>
          </a:xfrm>
          <a:prstGeom prst="round1Rect">
            <a:avLst/>
          </a:prstGeom>
          <a:solidFill>
            <a:srgbClr val="FFFFFF"/>
          </a:solidFill>
          <a:ln>
            <a:solidFill>
              <a:srgbClr val="243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NC AHEC improves the distribution and retention of primary care physicians.</a:t>
            </a: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 help support—and in rural and underserved areas of the state, operate—the residency programs necessary for primary and community care. Residents in AHEC-based and AHEC-supported primary care residencies stay to practice in NC, particularly in rural and under-resourced communities.</a:t>
            </a: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3416D00-C13B-0A47-89C3-CB1A5A5E52BD}"/>
              </a:ext>
            </a:extLst>
          </p:cNvPr>
          <p:cNvSpPr txBox="1"/>
          <p:nvPr/>
        </p:nvSpPr>
        <p:spPr>
          <a:xfrm>
            <a:off x="0" y="6339016"/>
            <a:ext cx="12192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panose="020B0606030504020204" pitchFamily="34" charset="0"/>
                <a:cs typeface="Calibri" panose="020F0502020204030204" pitchFamily="34" charset="0"/>
              </a:rPr>
              <a:t>NC AHEC</a:t>
            </a: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55B7D5-6BB8-524C-97A8-739320A73C83}"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F834FC9E-646C-8345-9DF6-C0847E21FB91}"/>
              </a:ext>
            </a:extLst>
          </p:cNvPr>
          <p:cNvGrpSpPr/>
          <p:nvPr/>
        </p:nvGrpSpPr>
        <p:grpSpPr>
          <a:xfrm>
            <a:off x="960052" y="551992"/>
            <a:ext cx="3712070" cy="928017"/>
            <a:chOff x="3184" y="2666858"/>
            <a:chExt cx="3712070" cy="928017"/>
          </a:xfrm>
          <a:solidFill>
            <a:srgbClr val="448BBB"/>
          </a:solidFill>
        </p:grpSpPr>
        <p:sp>
          <p:nvSpPr>
            <p:cNvPr id="13" name="Rounded Rectangle 12">
              <a:extLst>
                <a:ext uri="{FF2B5EF4-FFF2-40B4-BE49-F238E27FC236}">
                  <a16:creationId xmlns:a16="http://schemas.microsoft.com/office/drawing/2014/main" id="{CA20D270-5CE4-3946-91D0-4E1B2B5BD2F0}"/>
                </a:ext>
              </a:extLst>
            </p:cNvPr>
            <p:cNvSpPr/>
            <p:nvPr/>
          </p:nvSpPr>
          <p:spPr>
            <a:xfrm>
              <a:off x="3184" y="2666858"/>
              <a:ext cx="3712070" cy="928017"/>
            </a:xfrm>
            <a:prstGeom prst="roundRect">
              <a:avLst>
                <a:gd name="adj" fmla="val 10000"/>
              </a:avLst>
            </a:prstGeom>
            <a:gr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Rounded Rectangle 4">
              <a:extLst>
                <a:ext uri="{FF2B5EF4-FFF2-40B4-BE49-F238E27FC236}">
                  <a16:creationId xmlns:a16="http://schemas.microsoft.com/office/drawing/2014/main" id="{FFEE61E9-06E6-CD42-BF5D-B451FB134D1F}"/>
                </a:ext>
              </a:extLst>
            </p:cNvPr>
            <p:cNvSpPr txBox="1"/>
            <p:nvPr/>
          </p:nvSpPr>
          <p:spPr>
            <a:xfrm>
              <a:off x="30365" y="2694039"/>
              <a:ext cx="3657708" cy="87365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Graduate Medical </a:t>
              </a:r>
              <a:b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Education (Residency) Support</a:t>
              </a:r>
            </a:p>
          </p:txBody>
        </p:sp>
      </p:grpSp>
      <p:sp>
        <p:nvSpPr>
          <p:cNvPr id="2" name="Rectangle 1">
            <a:extLst>
              <a:ext uri="{FF2B5EF4-FFF2-40B4-BE49-F238E27FC236}">
                <a16:creationId xmlns:a16="http://schemas.microsoft.com/office/drawing/2014/main" id="{421C6D3A-417E-B709-3689-0BA01894EFB8}"/>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3" name="Picture 2">
            <a:extLst>
              <a:ext uri="{FF2B5EF4-FFF2-40B4-BE49-F238E27FC236}">
                <a16:creationId xmlns:a16="http://schemas.microsoft.com/office/drawing/2014/main" id="{9DE2719E-71E1-08F3-17E5-633F76A8F824}"/>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2464678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41103-B107-6CC0-7544-2845B035D2EF}"/>
              </a:ext>
            </a:extLst>
          </p:cNvPr>
          <p:cNvSpPr>
            <a:spLocks noGrp="1"/>
          </p:cNvSpPr>
          <p:nvPr>
            <p:ph type="title"/>
          </p:nvPr>
        </p:nvSpPr>
        <p:spPr>
          <a:xfrm>
            <a:off x="630936" y="640080"/>
            <a:ext cx="4818888" cy="1481328"/>
          </a:xfrm>
        </p:spPr>
        <p:txBody>
          <a:bodyPr anchor="b">
            <a:normAutofit/>
          </a:bodyPr>
          <a:lstStyle/>
          <a:p>
            <a:r>
              <a:rPr lang="en-US" sz="5400" b="1">
                <a:latin typeface="Open Sans" panose="020B0606030504020204" pitchFamily="34" charset="0"/>
                <a:ea typeface="Open Sans" panose="020B0606030504020204" pitchFamily="34" charset="0"/>
                <a:cs typeface="Open Sans" panose="020B0606030504020204" pitchFamily="34" charset="0"/>
              </a:rPr>
              <a:t>UME/GME</a:t>
            </a:r>
          </a:p>
        </p:txBody>
      </p:sp>
      <p:sp>
        <p:nvSpPr>
          <p:cNvPr id="2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B2BC71-4007-826B-1085-647D73758E9C}"/>
              </a:ext>
            </a:extLst>
          </p:cNvPr>
          <p:cNvSpPr>
            <a:spLocks noGrp="1"/>
          </p:cNvSpPr>
          <p:nvPr>
            <p:ph idx="1"/>
          </p:nvPr>
        </p:nvSpPr>
        <p:spPr>
          <a:xfrm>
            <a:off x="630936" y="2660904"/>
            <a:ext cx="11161996" cy="3547872"/>
          </a:xfrm>
        </p:spPr>
        <p:txBody>
          <a:bodyPr anchor="t">
            <a:normAutofit/>
          </a:bodyPr>
          <a:lstStyle/>
          <a:p>
            <a:pPr marL="0" indent="0">
              <a:buNone/>
            </a:pPr>
            <a:r>
              <a:rPr lang="en-US" sz="1700" dirty="0">
                <a:latin typeface="Open Sans" panose="020B0606030504020204" pitchFamily="34" charset="0"/>
                <a:ea typeface="Open Sans" panose="020B0606030504020204" pitchFamily="34" charset="0"/>
                <a:cs typeface="Open Sans" panose="020B0606030504020204" pitchFamily="34" charset="0"/>
              </a:rPr>
              <a:t>UME= Medical school</a:t>
            </a:r>
          </a:p>
          <a:p>
            <a:pPr lvl="1"/>
            <a:r>
              <a:rPr lang="en-US" sz="1700" dirty="0">
                <a:latin typeface="Open Sans" panose="020B0606030504020204" pitchFamily="34" charset="0"/>
                <a:ea typeface="Open Sans" panose="020B0606030504020204" pitchFamily="34" charset="0"/>
                <a:cs typeface="Open Sans" panose="020B0606030504020204" pitchFamily="34" charset="0"/>
              </a:rPr>
              <a:t>Has not been a significant part of AHEC role- Medical education precepting is a developing part of the service line</a:t>
            </a:r>
          </a:p>
          <a:p>
            <a:pPr marL="457200" lvl="1" indent="0">
              <a:buNone/>
            </a:pPr>
            <a:endParaRPr lang="en-US" sz="17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700" dirty="0">
                <a:latin typeface="Open Sans" panose="020B0606030504020204" pitchFamily="34" charset="0"/>
                <a:ea typeface="Open Sans" panose="020B0606030504020204" pitchFamily="34" charset="0"/>
                <a:cs typeface="Open Sans" panose="020B0606030504020204" pitchFamily="34" charset="0"/>
              </a:rPr>
              <a:t>GME= Graduate Medical Education</a:t>
            </a:r>
          </a:p>
          <a:p>
            <a:pPr lvl="1"/>
            <a:r>
              <a:rPr lang="en-US" sz="1700" dirty="0">
                <a:latin typeface="Open Sans" panose="020B0606030504020204" pitchFamily="34" charset="0"/>
                <a:ea typeface="Open Sans" panose="020B0606030504020204" pitchFamily="34" charset="0"/>
                <a:cs typeface="Open Sans" panose="020B0606030504020204" pitchFamily="34" charset="0"/>
              </a:rPr>
              <a:t>AHEC started in large part to support community-based GME and contribute to solving access problems away from large cities</a:t>
            </a:r>
          </a:p>
          <a:p>
            <a:pPr lvl="1"/>
            <a:r>
              <a:rPr lang="en-US" sz="1700" dirty="0">
                <a:latin typeface="Open Sans" panose="020B0606030504020204" pitchFamily="34" charset="0"/>
                <a:ea typeface="Open Sans" panose="020B0606030504020204" pitchFamily="34" charset="0"/>
                <a:cs typeface="Open Sans" panose="020B0606030504020204" pitchFamily="34" charset="0"/>
              </a:rPr>
              <a:t>Most of the resources are pass through funds designated as ‘stipend’ and ‘non-stipend’ dollars</a:t>
            </a:r>
          </a:p>
        </p:txBody>
      </p:sp>
      <p:sp>
        <p:nvSpPr>
          <p:cNvPr id="4" name="Rectangle 3">
            <a:extLst>
              <a:ext uri="{FF2B5EF4-FFF2-40B4-BE49-F238E27FC236}">
                <a16:creationId xmlns:a16="http://schemas.microsoft.com/office/drawing/2014/main" id="{02CBB88E-3279-2A05-59BF-D53294F11138}"/>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5" name="Picture 4">
            <a:extLst>
              <a:ext uri="{FF2B5EF4-FFF2-40B4-BE49-F238E27FC236}">
                <a16:creationId xmlns:a16="http://schemas.microsoft.com/office/drawing/2014/main" id="{9C860347-8B75-9EF8-B135-EB42B4E9F1A1}"/>
              </a:ext>
            </a:extLst>
          </p:cNvPr>
          <p:cNvPicPr>
            <a:picLocks noChangeAspect="1"/>
          </p:cNvPicPr>
          <p:nvPr/>
        </p:nvPicPr>
        <p:blipFill>
          <a:blip r:embed="rId2"/>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2711784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F71-A8E2-8538-9CFD-515261B582E1}"/>
              </a:ext>
            </a:extLst>
          </p:cNvPr>
          <p:cNvSpPr>
            <a:spLocks noGrp="1"/>
          </p:cNvSpPr>
          <p:nvPr>
            <p:ph type="title"/>
          </p:nvPr>
        </p:nvSpPr>
        <p:spPr/>
        <p: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Funds</a:t>
            </a:r>
          </a:p>
        </p:txBody>
      </p:sp>
      <p:sp>
        <p:nvSpPr>
          <p:cNvPr id="3" name="Content Placeholder 2">
            <a:extLst>
              <a:ext uri="{FF2B5EF4-FFF2-40B4-BE49-F238E27FC236}">
                <a16:creationId xmlns:a16="http://schemas.microsoft.com/office/drawing/2014/main" id="{D4101225-D081-012F-C873-43885F017093}"/>
              </a:ext>
            </a:extLst>
          </p:cNvPr>
          <p:cNvSpPr>
            <a:spLocks noGrp="1"/>
          </p:cNvSpPr>
          <p:nvPr>
            <p:ph idx="1"/>
          </p:nvPr>
        </p:nvSpPr>
        <p:spPr>
          <a:xfrm>
            <a:off x="838200" y="1554480"/>
            <a:ext cx="10515600" cy="4938395"/>
          </a:xfrm>
        </p:spPr>
        <p:txBody>
          <a:bodyPr>
            <a:normAutofit lnSpcReduction="10000"/>
          </a:bodyPr>
          <a:lstStyle/>
          <a:p>
            <a:pPr marL="0" indent="0">
              <a:buNone/>
            </a:pPr>
            <a:r>
              <a:rPr lang="en-US" b="1" dirty="0">
                <a:solidFill>
                  <a:srgbClr val="448BBB"/>
                </a:solidFill>
                <a:latin typeface="Open Sans" panose="020B0606030504020204" pitchFamily="34" charset="0"/>
                <a:ea typeface="Open Sans" panose="020B0606030504020204" pitchFamily="34" charset="0"/>
                <a:cs typeface="Open Sans" panose="020B0606030504020204" pitchFamily="34" charset="0"/>
              </a:rPr>
              <a:t>Stipend Funds</a:t>
            </a:r>
          </a:p>
          <a:p>
            <a:pPr lvl="1"/>
            <a:r>
              <a:rPr lang="en-US" dirty="0">
                <a:latin typeface="Open Sans" panose="020B0606030504020204" pitchFamily="34" charset="0"/>
                <a:ea typeface="Open Sans" panose="020B0606030504020204" pitchFamily="34" charset="0"/>
                <a:cs typeface="Open Sans" panose="020B0606030504020204" pitchFamily="34" charset="0"/>
              </a:rPr>
              <a:t>293.1 positions, $11,790 each, $3,455,649 total</a:t>
            </a:r>
          </a:p>
          <a:p>
            <a:pPr lvl="1"/>
            <a:r>
              <a:rPr lang="en-US" dirty="0">
                <a:latin typeface="Open Sans" panose="020B0606030504020204" pitchFamily="34" charset="0"/>
                <a:ea typeface="Open Sans" panose="020B0606030504020204" pitchFamily="34" charset="0"/>
                <a:cs typeface="Open Sans" panose="020B0606030504020204" pitchFamily="34" charset="0"/>
              </a:rPr>
              <a:t>Almost all primary care, mostly family medicine</a:t>
            </a:r>
          </a:p>
          <a:p>
            <a:pPr lvl="1"/>
            <a:r>
              <a:rPr lang="en-US" dirty="0">
                <a:latin typeface="Open Sans" panose="020B0606030504020204" pitchFamily="34" charset="0"/>
                <a:ea typeface="Open Sans" panose="020B0606030504020204" pitchFamily="34" charset="0"/>
                <a:cs typeface="Open Sans" panose="020B0606030504020204" pitchFamily="34" charset="0"/>
              </a:rPr>
              <a:t>Awarded to Cabarrus Family Medicine, Duke University, EAHEC, MAHEC, NWAHEC, Piedmont, SEAHEC, South Piedmont, SRAHEC, UNC, and Wake AHEC</a:t>
            </a:r>
          </a:p>
          <a:p>
            <a:pPr lvl="1"/>
            <a:r>
              <a:rPr lang="en-US" dirty="0">
                <a:latin typeface="Open Sans" panose="020B0606030504020204" pitchFamily="34" charset="0"/>
                <a:ea typeface="Open Sans" panose="020B0606030504020204" pitchFamily="34" charset="0"/>
                <a:cs typeface="Open Sans" panose="020B0606030504020204" pitchFamily="34" charset="0"/>
              </a:rPr>
              <a:t>In many cases, these resources were critical to launching new family medicine residency programs</a:t>
            </a:r>
          </a:p>
          <a:p>
            <a:pPr marL="457200" lvl="1"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1" dirty="0">
                <a:solidFill>
                  <a:srgbClr val="448BBB"/>
                </a:solidFill>
                <a:latin typeface="Open Sans" panose="020B0606030504020204" pitchFamily="34" charset="0"/>
                <a:ea typeface="Open Sans" panose="020B0606030504020204" pitchFamily="34" charset="0"/>
                <a:cs typeface="Open Sans" panose="020B0606030504020204" pitchFamily="34" charset="0"/>
              </a:rPr>
              <a:t>Non-stipend funds</a:t>
            </a:r>
          </a:p>
          <a:p>
            <a:pPr lvl="1"/>
            <a:r>
              <a:rPr lang="en-US" dirty="0">
                <a:latin typeface="Open Sans" panose="020B0606030504020204" pitchFamily="34" charset="0"/>
                <a:ea typeface="Open Sans" panose="020B0606030504020204" pitchFamily="34" charset="0"/>
                <a:cs typeface="Open Sans" panose="020B0606030504020204" pitchFamily="34" charset="0"/>
              </a:rPr>
              <a:t>More focused on innovation, faculty development, and faculty support </a:t>
            </a:r>
          </a:p>
          <a:p>
            <a:pPr lvl="1"/>
            <a:r>
              <a:rPr lang="en-US" dirty="0">
                <a:latin typeface="Open Sans" panose="020B0606030504020204" pitchFamily="34" charset="0"/>
                <a:ea typeface="Open Sans" panose="020B0606030504020204" pitchFamily="34" charset="0"/>
                <a:cs typeface="Open Sans" panose="020B0606030504020204" pitchFamily="34" charset="0"/>
              </a:rPr>
              <a:t>Awarded to most regional AHECs, including EAHEC, NWAHEC, Piedmont, SEAHEC, South Piedmont, SRAHEC, MAHEC, and Wake</a:t>
            </a:r>
          </a:p>
          <a:p>
            <a:pPr lvl="1"/>
            <a:endParaRPr lang="en-US" dirty="0"/>
          </a:p>
        </p:txBody>
      </p:sp>
      <p:sp>
        <p:nvSpPr>
          <p:cNvPr id="4" name="Rectangle 3">
            <a:extLst>
              <a:ext uri="{FF2B5EF4-FFF2-40B4-BE49-F238E27FC236}">
                <a16:creationId xmlns:a16="http://schemas.microsoft.com/office/drawing/2014/main" id="{12FF27DE-013D-43D7-06BB-567BE8A44079}"/>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6" name="Picture 5">
            <a:extLst>
              <a:ext uri="{FF2B5EF4-FFF2-40B4-BE49-F238E27FC236}">
                <a16:creationId xmlns:a16="http://schemas.microsoft.com/office/drawing/2014/main" id="{67499158-E56C-2CE6-47EC-4B6E87256E85}"/>
              </a:ext>
            </a:extLst>
          </p:cNvPr>
          <p:cNvPicPr>
            <a:picLocks noChangeAspect="1"/>
          </p:cNvPicPr>
          <p:nvPr/>
        </p:nvPicPr>
        <p:blipFill>
          <a:blip r:embed="rId2"/>
          <a:stretch>
            <a:fillRect/>
          </a:stretch>
        </p:blipFill>
        <p:spPr>
          <a:xfrm>
            <a:off x="4990088" y="6597013"/>
            <a:ext cx="1616376" cy="247910"/>
          </a:xfrm>
          <a:prstGeom prst="rect">
            <a:avLst/>
          </a:prstGeom>
        </p:spPr>
      </p:pic>
    </p:spTree>
    <p:extLst>
      <p:ext uri="{BB962C8B-B14F-4D97-AF65-F5344CB8AC3E}">
        <p14:creationId xmlns:p14="http://schemas.microsoft.com/office/powerpoint/2010/main" val="380948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75F6-E023-BA88-0C0D-97059F0940B8}"/>
              </a:ext>
            </a:extLst>
          </p:cNvPr>
          <p:cNvSpPr>
            <a:spLocks noGrp="1"/>
          </p:cNvSpPr>
          <p:nvPr>
            <p:ph type="title"/>
          </p:nvPr>
        </p:nvSpPr>
        <p:spPr/>
        <p: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General Organization</a:t>
            </a:r>
          </a:p>
        </p:txBody>
      </p:sp>
      <p:sp>
        <p:nvSpPr>
          <p:cNvPr id="3" name="Content Placeholder 2">
            <a:extLst>
              <a:ext uri="{FF2B5EF4-FFF2-40B4-BE49-F238E27FC236}">
                <a16:creationId xmlns:a16="http://schemas.microsoft.com/office/drawing/2014/main" id="{0141DD0C-25ED-5C4E-5363-6094BFDBD2F1}"/>
              </a:ext>
            </a:extLst>
          </p:cNvPr>
          <p:cNvSpPr>
            <a:spLocks noGrp="1"/>
          </p:cNvSpPr>
          <p:nvPr>
            <p:ph idx="1"/>
          </p:nvPr>
        </p:nvSpPr>
        <p:spPr/>
        <p:txBody>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Relationship of Regional AHEC to GME varies</a:t>
            </a:r>
          </a:p>
          <a:p>
            <a:pPr lvl="1"/>
            <a:r>
              <a:rPr lang="en-US" dirty="0">
                <a:latin typeface="Open Sans" panose="020B0606030504020204" pitchFamily="34" charset="0"/>
                <a:ea typeface="Open Sans" panose="020B0606030504020204" pitchFamily="34" charset="0"/>
                <a:cs typeface="Open Sans" panose="020B0606030504020204" pitchFamily="34" charset="0"/>
              </a:rPr>
              <a:t>In two cases (MAHEC and SRAHEC) the AHEC is the sponsoring institution of the residency</a:t>
            </a:r>
          </a:p>
          <a:p>
            <a:pPr lvl="1"/>
            <a:r>
              <a:rPr lang="en-US" dirty="0">
                <a:latin typeface="Open Sans" panose="020B0606030504020204" pitchFamily="34" charset="0"/>
                <a:ea typeface="Open Sans" panose="020B0606030504020204" pitchFamily="34" charset="0"/>
                <a:cs typeface="Open Sans" panose="020B0606030504020204" pitchFamily="34" charset="0"/>
              </a:rPr>
              <a:t>In other cases, the relationship varies due to such factors as dual roles (AHEC director leads GME at institution), position of AHEC in health system (independent agency versus hospital department) and historical relationship </a:t>
            </a:r>
          </a:p>
          <a:p>
            <a:pPr marL="457200" lvl="1"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There is no service line group for GME because some AHECs have a less active role in GME</a:t>
            </a:r>
          </a:p>
        </p:txBody>
      </p:sp>
      <p:sp>
        <p:nvSpPr>
          <p:cNvPr id="4" name="Rectangle 3">
            <a:extLst>
              <a:ext uri="{FF2B5EF4-FFF2-40B4-BE49-F238E27FC236}">
                <a16:creationId xmlns:a16="http://schemas.microsoft.com/office/drawing/2014/main" id="{B57D7D53-250A-C631-BD3F-AAF5723A3588}"/>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6" name="Picture 5">
            <a:extLst>
              <a:ext uri="{FF2B5EF4-FFF2-40B4-BE49-F238E27FC236}">
                <a16:creationId xmlns:a16="http://schemas.microsoft.com/office/drawing/2014/main" id="{C380FB7C-1A35-DAA6-BCA1-6E51DC6547B7}"/>
              </a:ext>
            </a:extLst>
          </p:cNvPr>
          <p:cNvPicPr>
            <a:picLocks noChangeAspect="1"/>
          </p:cNvPicPr>
          <p:nvPr/>
        </p:nvPicPr>
        <p:blipFill>
          <a:blip r:embed="rId2"/>
          <a:stretch>
            <a:fillRect/>
          </a:stretch>
        </p:blipFill>
        <p:spPr>
          <a:xfrm>
            <a:off x="4990088" y="6597013"/>
            <a:ext cx="1616376" cy="247910"/>
          </a:xfrm>
          <a:prstGeom prst="rect">
            <a:avLst/>
          </a:prstGeom>
        </p:spPr>
      </p:pic>
    </p:spTree>
    <p:extLst>
      <p:ext uri="{BB962C8B-B14F-4D97-AF65-F5344CB8AC3E}">
        <p14:creationId xmlns:p14="http://schemas.microsoft.com/office/powerpoint/2010/main" val="401808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0" y="457200"/>
            <a:ext cx="12192000" cy="877331"/>
          </a:xfrm>
        </p:spPr>
        <p:txBody>
          <a:bodyPr>
            <a:noAutofit/>
          </a:bodyPr>
          <a:lstStyle/>
          <a:p>
            <a:pPr algn="ctr"/>
            <a:r>
              <a:rPr lang="en-US" sz="3600" b="1" dirty="0">
                <a:latin typeface="Futura" panose="020B0602020204020303" pitchFamily="34" charset="-79"/>
                <a:ea typeface="Open Sans" panose="020B0606030504020204" pitchFamily="34" charset="0"/>
                <a:cs typeface="Futura" panose="020B0602020204020303" pitchFamily="34" charset="-79"/>
              </a:rPr>
              <a:t>NC AHEC</a:t>
            </a:r>
          </a:p>
        </p:txBody>
      </p:sp>
      <p:sp>
        <p:nvSpPr>
          <p:cNvPr id="4" name="Text Placeholder 3">
            <a:extLst>
              <a:ext uri="{FF2B5EF4-FFF2-40B4-BE49-F238E27FC236}">
                <a16:creationId xmlns:a16="http://schemas.microsoft.com/office/drawing/2014/main" id="{1B5C5DC9-5D08-3841-935E-82C4A73D1DDA}"/>
              </a:ext>
            </a:extLst>
          </p:cNvPr>
          <p:cNvSpPr>
            <a:spLocks noGrp="1"/>
          </p:cNvSpPr>
          <p:nvPr>
            <p:ph type="body" sz="half" idx="2"/>
          </p:nvPr>
        </p:nvSpPr>
        <p:spPr>
          <a:xfrm>
            <a:off x="1864333" y="2015828"/>
            <a:ext cx="8791228" cy="3926630"/>
          </a:xfrm>
        </p:spPr>
        <p:txBody>
          <a:bodyPr>
            <a:normAutofit fontScale="85000" lnSpcReduction="20000"/>
          </a:bodyPr>
          <a:lstStyle/>
          <a:p>
            <a:pPr>
              <a:lnSpc>
                <a:spcPct val="150000"/>
              </a:lnSpc>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The </a:t>
            </a:r>
            <a:r>
              <a:rPr lang="en-US" sz="2200" b="1" dirty="0">
                <a:latin typeface="Open Sans" panose="020B0606030504020204" pitchFamily="34" charset="0"/>
                <a:ea typeface="Open Sans" panose="020B0606030504020204" pitchFamily="34" charset="0"/>
                <a:cs typeface="Open Sans" panose="020B0606030504020204" pitchFamily="34" charset="0"/>
              </a:rPr>
              <a:t>mission</a:t>
            </a:r>
            <a:r>
              <a:rPr lang="en-US" sz="2200" dirty="0">
                <a:latin typeface="Open Sans" panose="020B0606030504020204" pitchFamily="34" charset="0"/>
                <a:ea typeface="Open Sans" panose="020B0606030504020204" pitchFamily="34" charset="0"/>
                <a:cs typeface="Open Sans" panose="020B0606030504020204" pitchFamily="34" charset="0"/>
              </a:rPr>
              <a:t> of the NC AHEC Program is to provide and support educational activities and services with a focus on primary care in rural communities and those with less access to resources to recruit, train, and retain the workforce needed to create a healthy North Carolina.</a:t>
            </a:r>
          </a:p>
          <a:p>
            <a:pPr>
              <a:lnSpc>
                <a:spcPct val="150000"/>
              </a:lnSpc>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Our </a:t>
            </a:r>
            <a:r>
              <a:rPr lang="en-US" sz="2200" b="1" dirty="0">
                <a:latin typeface="Open Sans" panose="020B0606030504020204" pitchFamily="34" charset="0"/>
                <a:ea typeface="Open Sans" panose="020B0606030504020204" pitchFamily="34" charset="0"/>
                <a:cs typeface="Open Sans" panose="020B0606030504020204" pitchFamily="34" charset="0"/>
              </a:rPr>
              <a:t>vision</a:t>
            </a:r>
            <a:r>
              <a:rPr lang="en-US" sz="2200" dirty="0">
                <a:latin typeface="Open Sans" panose="020B0606030504020204" pitchFamily="34" charset="0"/>
                <a:ea typeface="Open Sans" panose="020B0606030504020204" pitchFamily="34" charset="0"/>
                <a:cs typeface="Open Sans" panose="020B0606030504020204" pitchFamily="34" charset="0"/>
              </a:rPr>
              <a:t> is a state where everyone in North Carolina is healthy and supported by an appropriate and well-trained health workforce that reflects the communities it serves.</a:t>
            </a:r>
          </a:p>
          <a:p>
            <a:pPr>
              <a:lnSpc>
                <a:spcPct val="150000"/>
              </a:lnSpc>
              <a:spcAft>
                <a:spcPts val="600"/>
              </a:spcAft>
            </a:pPr>
            <a:br>
              <a:rPr lang="en-US" sz="2200" dirty="0">
                <a:latin typeface="Calibri" panose="020F0502020204030204" pitchFamily="34" charset="0"/>
                <a:cs typeface="Calibri" panose="020F0502020204030204" pitchFamily="34" charset="0"/>
              </a:rPr>
            </a:br>
            <a:endParaRPr lang="en-US" sz="22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3</a:t>
            </a:fld>
            <a:endParaRPr lang="en-US" sz="1400" b="1" dirty="0">
              <a:solidFill>
                <a:schemeClr val="bg1"/>
              </a:solidFill>
            </a:endParaRPr>
          </a:p>
        </p:txBody>
      </p:sp>
      <p:sp>
        <p:nvSpPr>
          <p:cNvPr id="9" name="Rectangle 8">
            <a:extLst>
              <a:ext uri="{FF2B5EF4-FFF2-40B4-BE49-F238E27FC236}">
                <a16:creationId xmlns:a16="http://schemas.microsoft.com/office/drawing/2014/main" id="{80A90DE2-C523-A6A9-9EDC-82E15954A833}"/>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10" name="Picture 9">
            <a:extLst>
              <a:ext uri="{FF2B5EF4-FFF2-40B4-BE49-F238E27FC236}">
                <a16:creationId xmlns:a16="http://schemas.microsoft.com/office/drawing/2014/main" id="{D7ABEDF5-32D4-A72D-C488-324A3B861672}"/>
              </a:ext>
            </a:extLst>
          </p:cNvPr>
          <p:cNvPicPr>
            <a:picLocks noChangeAspect="1"/>
          </p:cNvPicPr>
          <p:nvPr/>
        </p:nvPicPr>
        <p:blipFill>
          <a:blip r:embed="rId2"/>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3493413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7BDD930-0E65-490A-9CE5-554C357C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A912C67-99A1-4956-8F68-1846C2177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507D3-A7EB-89C5-B2B4-F69717ED8C8F}"/>
              </a:ext>
            </a:extLst>
          </p:cNvPr>
          <p:cNvSpPr>
            <a:spLocks noGrp="1"/>
          </p:cNvSpPr>
          <p:nvPr>
            <p:ph type="title"/>
          </p:nvPr>
        </p:nvSpPr>
        <p:spPr>
          <a:xfrm>
            <a:off x="804672" y="457200"/>
            <a:ext cx="10579398" cy="1299411"/>
          </a:xfrm>
        </p:spPr>
        <p:txBody>
          <a:bodyPr>
            <a:normAutofit/>
          </a:bodyPr>
          <a:lstStyle/>
          <a:p>
            <a:pPr algn="ctr"/>
            <a:r>
              <a:rPr lang="en-US" sz="3600" b="1" dirty="0">
                <a:solidFill>
                  <a:srgbClr val="448BBB"/>
                </a:solidFill>
                <a:latin typeface="Open Sans" panose="020B0606030504020204" pitchFamily="34" charset="0"/>
                <a:ea typeface="Open Sans" panose="020B0606030504020204" pitchFamily="34" charset="0"/>
                <a:cs typeface="Open Sans" panose="020B0606030504020204" pitchFamily="34" charset="0"/>
              </a:rPr>
              <a:t>GME Collaborative</a:t>
            </a:r>
          </a:p>
        </p:txBody>
      </p:sp>
      <p:sp>
        <p:nvSpPr>
          <p:cNvPr id="3" name="Content Placeholder 2">
            <a:extLst>
              <a:ext uri="{FF2B5EF4-FFF2-40B4-BE49-F238E27FC236}">
                <a16:creationId xmlns:a16="http://schemas.microsoft.com/office/drawing/2014/main" id="{44B2EF04-BDDB-3912-0FEC-B550C1D99C06}"/>
              </a:ext>
            </a:extLst>
          </p:cNvPr>
          <p:cNvSpPr>
            <a:spLocks noGrp="1"/>
          </p:cNvSpPr>
          <p:nvPr>
            <p:ph idx="1"/>
          </p:nvPr>
        </p:nvSpPr>
        <p:spPr>
          <a:xfrm>
            <a:off x="1767840" y="1930400"/>
            <a:ext cx="9616231" cy="4124645"/>
          </a:xfrm>
        </p:spPr>
        <p:txBody>
          <a:bodyPr anchor="ctr">
            <a:normAutofit/>
          </a:bodyPr>
          <a:lstStyle/>
          <a:p>
            <a:r>
              <a:rPr lang="en-US" sz="2200" dirty="0">
                <a:solidFill>
                  <a:schemeClr val="tx2"/>
                </a:solidFill>
                <a:latin typeface="Open Sans" panose="020B0606030504020204" pitchFamily="34" charset="0"/>
                <a:ea typeface="Open Sans" panose="020B0606030504020204" pitchFamily="34" charset="0"/>
                <a:cs typeface="Open Sans" panose="020B0606030504020204" pitchFamily="34" charset="0"/>
              </a:rPr>
              <a:t>Quarterly meeting of GME administrative leadership to problem solve and network</a:t>
            </a:r>
          </a:p>
          <a:p>
            <a:r>
              <a:rPr lang="en-US" sz="2200"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in-person meeting </a:t>
            </a:r>
          </a:p>
          <a:p>
            <a:r>
              <a:rPr lang="en-US" sz="2200" dirty="0">
                <a:solidFill>
                  <a:schemeClr val="tx2"/>
                </a:solidFill>
                <a:latin typeface="Open Sans" panose="020B0606030504020204" pitchFamily="34" charset="0"/>
                <a:ea typeface="Open Sans" panose="020B0606030504020204" pitchFamily="34" charset="0"/>
                <a:cs typeface="Open Sans" panose="020B0606030504020204" pitchFamily="34" charset="0"/>
              </a:rPr>
              <a:t>Quarterly meetings of Designated Institutional Officials (DIOs)</a:t>
            </a:r>
          </a:p>
          <a:p>
            <a:endParaRPr lang="en-US" sz="2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200"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support of primary care workforce development</a:t>
            </a:r>
          </a:p>
          <a:p>
            <a:pPr lvl="1"/>
            <a:r>
              <a:rPr lang="en-US" sz="2200" dirty="0">
                <a:solidFill>
                  <a:schemeClr val="tx2"/>
                </a:solidFill>
                <a:latin typeface="Open Sans" panose="020B0606030504020204" pitchFamily="34" charset="0"/>
                <a:ea typeface="Open Sans" panose="020B0606030504020204" pitchFamily="34" charset="0"/>
                <a:cs typeface="Open Sans" panose="020B0606030504020204" pitchFamily="34" charset="0"/>
              </a:rPr>
              <a:t>State Health Improvement Plan (SHIP) Primary Care Work Group</a:t>
            </a:r>
          </a:p>
          <a:p>
            <a:pPr lvl="1"/>
            <a:r>
              <a:rPr lang="en-US" sz="2200" dirty="0">
                <a:solidFill>
                  <a:schemeClr val="tx2"/>
                </a:solidFill>
                <a:latin typeface="Open Sans" panose="020B0606030504020204" pitchFamily="34" charset="0"/>
                <a:ea typeface="Open Sans" panose="020B0606030504020204" pitchFamily="34" charset="0"/>
                <a:cs typeface="Open Sans" panose="020B0606030504020204" pitchFamily="34" charset="0"/>
              </a:rPr>
              <a:t>NC AHEC HNC2030 Primary Care workgroup</a:t>
            </a:r>
          </a:p>
          <a:p>
            <a:pPr marL="0" indent="0">
              <a:buNone/>
            </a:pPr>
            <a:endParaRPr lang="en-US" sz="1400" dirty="0">
              <a:solidFill>
                <a:schemeClr val="tx2"/>
              </a:solidFill>
            </a:endParaRPr>
          </a:p>
          <a:p>
            <a:pPr marL="0" indent="0">
              <a:buNone/>
            </a:pPr>
            <a:r>
              <a:rPr lang="en-US" sz="1400" dirty="0">
                <a:solidFill>
                  <a:schemeClr val="tx2"/>
                </a:solidFill>
              </a:rPr>
              <a:t>	</a:t>
            </a:r>
          </a:p>
        </p:txBody>
      </p:sp>
      <p:grpSp>
        <p:nvGrpSpPr>
          <p:cNvPr id="19" name="Group 18">
            <a:extLst>
              <a:ext uri="{FF2B5EF4-FFF2-40B4-BE49-F238E27FC236}">
                <a16:creationId xmlns:a16="http://schemas.microsoft.com/office/drawing/2014/main" id="{569E5994-073E-4708-B3E6-43BFED0CE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81784" y="4178643"/>
            <a:ext cx="3061444" cy="2297267"/>
            <a:chOff x="-305" y="-1"/>
            <a:chExt cx="3832880" cy="2876136"/>
          </a:xfrm>
        </p:grpSpPr>
        <p:sp>
          <p:nvSpPr>
            <p:cNvPr id="20" name="Freeform: Shape 19">
              <a:extLst>
                <a:ext uri="{FF2B5EF4-FFF2-40B4-BE49-F238E27FC236}">
                  <a16:creationId xmlns:a16="http://schemas.microsoft.com/office/drawing/2014/main" id="{532F818D-9087-4691-AABA-465619A0C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8B7668A-5C96-4FB9-BFA9-38094EB87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F4F95BD-8661-4C45-94E3-CF3159BF4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E85BBF8A-E2FB-47F6-A60F-4FB855D50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DD81D498-EAA8-40F3-8230-AE4DEDA383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906190" y="0"/>
            <a:ext cx="3282247" cy="2837712"/>
            <a:chOff x="-305" y="-4155"/>
            <a:chExt cx="2514948" cy="2174333"/>
          </a:xfrm>
        </p:grpSpPr>
        <p:sp>
          <p:nvSpPr>
            <p:cNvPr id="26" name="Freeform: Shape 25">
              <a:extLst>
                <a:ext uri="{FF2B5EF4-FFF2-40B4-BE49-F238E27FC236}">
                  <a16:creationId xmlns:a16="http://schemas.microsoft.com/office/drawing/2014/main" id="{262F2402-5879-41A3-ACEC-6D2811BA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BD41895-A230-4959-97BA-80F516383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670BD54-10A6-4092-9E32-647B2F870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9" name="Freeform: Shape 28">
              <a:extLst>
                <a:ext uri="{FF2B5EF4-FFF2-40B4-BE49-F238E27FC236}">
                  <a16:creationId xmlns:a16="http://schemas.microsoft.com/office/drawing/2014/main" id="{1C2B9A82-4826-4BF4-A16E-0B005FE76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a:extLst>
              <a:ext uri="{FF2B5EF4-FFF2-40B4-BE49-F238E27FC236}">
                <a16:creationId xmlns:a16="http://schemas.microsoft.com/office/drawing/2014/main" id="{F50DDDC0-B192-380D-01E5-B9CD85A2A2DA}"/>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5" name="Picture 4">
            <a:extLst>
              <a:ext uri="{FF2B5EF4-FFF2-40B4-BE49-F238E27FC236}">
                <a16:creationId xmlns:a16="http://schemas.microsoft.com/office/drawing/2014/main" id="{D27375B2-9CFF-7C56-31BA-EBF5CB619083}"/>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3343887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AAB63-30CB-CADE-1F73-614950A82BC6}"/>
              </a:ext>
            </a:extLst>
          </p:cNvPr>
          <p:cNvSpPr>
            <a:spLocks noGrp="1"/>
          </p:cNvSpPr>
          <p:nvPr>
            <p:ph type="title"/>
          </p:nvPr>
        </p:nvSpPr>
        <p:spPr/>
        <p: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Support for Community-Based GME </a:t>
            </a:r>
            <a:br>
              <a:rPr lang="en-US" b="1" dirty="0">
                <a:latin typeface="Open Sans" panose="020B0606030504020204" pitchFamily="34" charset="0"/>
                <a:ea typeface="Open Sans" panose="020B0606030504020204" pitchFamily="34" charset="0"/>
                <a:cs typeface="Open Sans" panose="020B0606030504020204" pitchFamily="34" charset="0"/>
              </a:rPr>
            </a:br>
            <a:r>
              <a:rPr lang="en-US" b="1" dirty="0">
                <a:latin typeface="Open Sans" panose="020B0606030504020204" pitchFamily="34" charset="0"/>
                <a:ea typeface="Open Sans" panose="020B0606030504020204" pitchFamily="34" charset="0"/>
                <a:cs typeface="Open Sans" panose="020B0606030504020204" pitchFamily="34" charset="0"/>
              </a:rPr>
              <a:t>(In Development)</a:t>
            </a:r>
          </a:p>
        </p:txBody>
      </p:sp>
      <p:sp>
        <p:nvSpPr>
          <p:cNvPr id="4" name="Rectangle 3">
            <a:extLst>
              <a:ext uri="{FF2B5EF4-FFF2-40B4-BE49-F238E27FC236}">
                <a16:creationId xmlns:a16="http://schemas.microsoft.com/office/drawing/2014/main" id="{6DD4FA2F-587D-3D0E-DBE0-424F91874FAB}"/>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5" name="Picture 4">
            <a:extLst>
              <a:ext uri="{FF2B5EF4-FFF2-40B4-BE49-F238E27FC236}">
                <a16:creationId xmlns:a16="http://schemas.microsoft.com/office/drawing/2014/main" id="{23BE472B-20D3-9714-FA3F-4A157E28921B}"/>
              </a:ext>
            </a:extLst>
          </p:cNvPr>
          <p:cNvPicPr>
            <a:picLocks noChangeAspect="1"/>
          </p:cNvPicPr>
          <p:nvPr/>
        </p:nvPicPr>
        <p:blipFill>
          <a:blip r:embed="rId2"/>
          <a:stretch>
            <a:fillRect/>
          </a:stretch>
        </p:blipFill>
        <p:spPr>
          <a:xfrm>
            <a:off x="5129630" y="6610090"/>
            <a:ext cx="1616376" cy="247910"/>
          </a:xfrm>
          <a:prstGeom prst="rect">
            <a:avLst/>
          </a:prstGeom>
        </p:spPr>
      </p:pic>
      <p:sp>
        <p:nvSpPr>
          <p:cNvPr id="6" name="Rectangle: Rounded Corners 5">
            <a:extLst>
              <a:ext uri="{FF2B5EF4-FFF2-40B4-BE49-F238E27FC236}">
                <a16:creationId xmlns:a16="http://schemas.microsoft.com/office/drawing/2014/main" id="{7F2D50F5-5C09-D56A-B0B6-0F79EDEF886D}"/>
              </a:ext>
            </a:extLst>
          </p:cNvPr>
          <p:cNvSpPr/>
          <p:nvPr/>
        </p:nvSpPr>
        <p:spPr>
          <a:xfrm>
            <a:off x="1484671" y="2113935"/>
            <a:ext cx="8839200" cy="3588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dirty="0">
                <a:latin typeface="Open Sans" panose="020B0606030504020204" pitchFamily="34" charset="0"/>
                <a:ea typeface="Open Sans" panose="020B0606030504020204" pitchFamily="34" charset="0"/>
                <a:cs typeface="Open Sans" panose="020B0606030504020204" pitchFamily="34" charset="0"/>
              </a:rPr>
              <a:t>Faculty Development</a:t>
            </a:r>
          </a:p>
          <a:p>
            <a:r>
              <a:rPr lang="en-US" sz="2600" dirty="0">
                <a:latin typeface="Open Sans" panose="020B0606030504020204" pitchFamily="34" charset="0"/>
                <a:ea typeface="Open Sans" panose="020B0606030504020204" pitchFamily="34" charset="0"/>
                <a:cs typeface="Open Sans" panose="020B0606030504020204" pitchFamily="34" charset="0"/>
              </a:rPr>
              <a:t>					Staff Development</a:t>
            </a:r>
          </a:p>
          <a:p>
            <a:endParaRPr lang="en-US" sz="2600" dirty="0">
              <a:latin typeface="Open Sans" panose="020B0606030504020204" pitchFamily="34" charset="0"/>
              <a:ea typeface="Open Sans" panose="020B0606030504020204" pitchFamily="34" charset="0"/>
              <a:cs typeface="Open Sans" panose="020B0606030504020204" pitchFamily="34" charset="0"/>
            </a:endParaRPr>
          </a:p>
          <a:p>
            <a:r>
              <a:rPr lang="en-US" sz="2600" dirty="0">
                <a:latin typeface="Open Sans" panose="020B0606030504020204" pitchFamily="34" charset="0"/>
                <a:ea typeface="Open Sans" panose="020B0606030504020204" pitchFamily="34" charset="0"/>
                <a:cs typeface="Open Sans" panose="020B0606030504020204" pitchFamily="34" charset="0"/>
              </a:rPr>
              <a:t>Mentorship</a:t>
            </a:r>
          </a:p>
          <a:p>
            <a:r>
              <a:rPr lang="en-US" sz="2600" dirty="0">
                <a:latin typeface="Open Sans" panose="020B0606030504020204" pitchFamily="34" charset="0"/>
                <a:ea typeface="Open Sans" panose="020B0606030504020204" pitchFamily="34" charset="0"/>
                <a:cs typeface="Open Sans" panose="020B0606030504020204" pitchFamily="34" charset="0"/>
              </a:rPr>
              <a:t>			Networking</a:t>
            </a:r>
          </a:p>
          <a:p>
            <a:r>
              <a:rPr lang="en-US" sz="2600" dirty="0">
                <a:latin typeface="Open Sans" panose="020B0606030504020204" pitchFamily="34" charset="0"/>
                <a:ea typeface="Open Sans" panose="020B0606030504020204" pitchFamily="34" charset="0"/>
                <a:cs typeface="Open Sans" panose="020B0606030504020204" pitchFamily="34" charset="0"/>
              </a:rPr>
              <a:t>	</a:t>
            </a:r>
          </a:p>
          <a:p>
            <a:r>
              <a:rPr lang="en-US" sz="2600" dirty="0">
                <a:latin typeface="Open Sans" panose="020B0606030504020204" pitchFamily="34" charset="0"/>
                <a:ea typeface="Open Sans" panose="020B0606030504020204" pitchFamily="34" charset="0"/>
                <a:cs typeface="Open Sans" panose="020B0606030504020204" pitchFamily="34" charset="0"/>
              </a:rPr>
              <a:t>						Coaching</a:t>
            </a:r>
          </a:p>
        </p:txBody>
      </p:sp>
    </p:spTree>
    <p:extLst>
      <p:ext uri="{BB962C8B-B14F-4D97-AF65-F5344CB8AC3E}">
        <p14:creationId xmlns:p14="http://schemas.microsoft.com/office/powerpoint/2010/main" val="1736320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7A6299-202F-BCB8-041C-E3E9CF14ADC4}"/>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5600" b="1" kern="1200" dirty="0">
                <a:solidFill>
                  <a:srgbClr val="FFFFFF"/>
                </a:solidFill>
                <a:latin typeface="+mj-lt"/>
                <a:ea typeface="+mj-ea"/>
                <a:cs typeface="+mj-cs"/>
              </a:rPr>
              <a:t>CONTINUING PROFESSIONAL DEVELOPMENT (CPD)</a:t>
            </a:r>
          </a:p>
        </p:txBody>
      </p:sp>
    </p:spTree>
    <p:extLst>
      <p:ext uri="{BB962C8B-B14F-4D97-AF65-F5344CB8AC3E}">
        <p14:creationId xmlns:p14="http://schemas.microsoft.com/office/powerpoint/2010/main" val="3741702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Single Corner Rectangle 16">
            <a:extLst>
              <a:ext uri="{FF2B5EF4-FFF2-40B4-BE49-F238E27FC236}">
                <a16:creationId xmlns:a16="http://schemas.microsoft.com/office/drawing/2014/main" id="{299C041A-EFCA-D743-8B26-9ECCB672AF4F}"/>
              </a:ext>
            </a:extLst>
          </p:cNvPr>
          <p:cNvSpPr/>
          <p:nvPr/>
        </p:nvSpPr>
        <p:spPr>
          <a:xfrm>
            <a:off x="1557868" y="1016001"/>
            <a:ext cx="9245600" cy="4572000"/>
          </a:xfrm>
          <a:prstGeom prst="round1Rect">
            <a:avLst/>
          </a:prstGeom>
          <a:solidFill>
            <a:srgbClr val="FFFFFF"/>
          </a:solidFill>
          <a:ln>
            <a:solidFill>
              <a:srgbClr val="97C3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400" dirty="0">
              <a:solidFill>
                <a:schemeClr val="tx1"/>
              </a:solidFill>
            </a:endParaRPr>
          </a:p>
          <a:p>
            <a:pPr lvl="1">
              <a:lnSpc>
                <a:spcPct val="150000"/>
              </a:lnSpc>
            </a:pPr>
            <a:endParaRPr lang="en-US" sz="2000" dirty="0">
              <a:solidFill>
                <a:schemeClr val="tx1"/>
              </a:solidFill>
            </a:endParaRPr>
          </a:p>
          <a:p>
            <a:pPr lvl="1"/>
            <a:endParaRPr lang="en-US" sz="2400" b="1" dirty="0">
              <a:solidFill>
                <a:schemeClr val="tx1"/>
              </a:solidFill>
            </a:endParaRPr>
          </a:p>
          <a:p>
            <a:pPr lvl="1"/>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NC AHEC meets the ever-evolving education and training needs of health professionals.</a:t>
            </a:r>
          </a:p>
          <a:p>
            <a:pPr lvl="1">
              <a:lnSpc>
                <a:spcPct val="150000"/>
              </a:lnSpc>
            </a:pP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Healthcare providers and healthcare teams, particularly in rural and under-resourced communities, have access to coordinated, innovative, and efficient training activities that addresses their needs.</a:t>
            </a:r>
          </a:p>
          <a:p>
            <a:pPr lvl="1">
              <a:lnSpc>
                <a:spcPct val="150000"/>
              </a:lnSpc>
            </a:pPr>
            <a:endParaRPr lang="en-US" sz="2000" dirty="0">
              <a:solidFill>
                <a:schemeClr val="tx1"/>
              </a:solidFill>
            </a:endParaRPr>
          </a:p>
          <a:p>
            <a:endParaRPr lang="en-US" sz="2400" dirty="0">
              <a:solidFill>
                <a:schemeClr val="tx1"/>
              </a:solidFill>
            </a:endParaRP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33</a:t>
            </a:fld>
            <a:endParaRPr lang="en-US" sz="1400" b="1" dirty="0">
              <a:solidFill>
                <a:schemeClr val="bg1"/>
              </a:solidFill>
            </a:endParaRPr>
          </a:p>
        </p:txBody>
      </p:sp>
      <p:grpSp>
        <p:nvGrpSpPr>
          <p:cNvPr id="16" name="Group 15">
            <a:extLst>
              <a:ext uri="{FF2B5EF4-FFF2-40B4-BE49-F238E27FC236}">
                <a16:creationId xmlns:a16="http://schemas.microsoft.com/office/drawing/2014/main" id="{9A405286-D82A-D442-BF9D-69C2915F3071}"/>
              </a:ext>
            </a:extLst>
          </p:cNvPr>
          <p:cNvGrpSpPr/>
          <p:nvPr/>
        </p:nvGrpSpPr>
        <p:grpSpPr>
          <a:xfrm>
            <a:off x="1019687" y="551992"/>
            <a:ext cx="3712070" cy="928017"/>
            <a:chOff x="4234944" y="161210"/>
            <a:chExt cx="3712070" cy="928017"/>
          </a:xfrm>
          <a:solidFill>
            <a:srgbClr val="448BBB"/>
          </a:solidFill>
        </p:grpSpPr>
        <p:sp>
          <p:nvSpPr>
            <p:cNvPr id="18" name="Rounded Rectangle 17">
              <a:extLst>
                <a:ext uri="{FF2B5EF4-FFF2-40B4-BE49-F238E27FC236}">
                  <a16:creationId xmlns:a16="http://schemas.microsoft.com/office/drawing/2014/main" id="{BB61F60D-2800-E548-8A73-4A67245867A4}"/>
                </a:ext>
              </a:extLst>
            </p:cNvPr>
            <p:cNvSpPr/>
            <p:nvPr/>
          </p:nvSpPr>
          <p:spPr>
            <a:xfrm>
              <a:off x="4234944" y="161210"/>
              <a:ext cx="3712070" cy="928017"/>
            </a:xfrm>
            <a:prstGeom prst="roundRect">
              <a:avLst>
                <a:gd name="adj" fmla="val 10000"/>
              </a:avLst>
            </a:prstGeom>
            <a:grpFill/>
            <a:ln>
              <a:solidFill>
                <a:schemeClr val="lt1">
                  <a:hueOff val="0"/>
                  <a:satOff val="0"/>
                  <a:lumOff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9" name="Rounded Rectangle 4">
              <a:extLst>
                <a:ext uri="{FF2B5EF4-FFF2-40B4-BE49-F238E27FC236}">
                  <a16:creationId xmlns:a16="http://schemas.microsoft.com/office/drawing/2014/main" id="{9AC1431E-CC7D-1849-BFBF-81509947B143}"/>
                </a:ext>
              </a:extLst>
            </p:cNvPr>
            <p:cNvSpPr txBox="1"/>
            <p:nvPr/>
          </p:nvSpPr>
          <p:spPr>
            <a:xfrm>
              <a:off x="4262125" y="188391"/>
              <a:ext cx="3657708" cy="8736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Continuing Professional Development</a:t>
              </a:r>
            </a:p>
          </p:txBody>
        </p:sp>
      </p:grpSp>
      <p:pic>
        <p:nvPicPr>
          <p:cNvPr id="2" name="Picture 1">
            <a:extLst>
              <a:ext uri="{FF2B5EF4-FFF2-40B4-BE49-F238E27FC236}">
                <a16:creationId xmlns:a16="http://schemas.microsoft.com/office/drawing/2014/main" id="{4D18E0FE-5516-9099-7FAB-BA8762B4E23E}"/>
              </a:ext>
            </a:extLst>
          </p:cNvPr>
          <p:cNvPicPr>
            <a:picLocks noChangeAspect="1"/>
          </p:cNvPicPr>
          <p:nvPr/>
        </p:nvPicPr>
        <p:blipFill>
          <a:blip r:embed="rId2"/>
          <a:stretch>
            <a:fillRect/>
          </a:stretch>
        </p:blipFill>
        <p:spPr>
          <a:xfrm>
            <a:off x="4739296" y="6448623"/>
            <a:ext cx="2006710" cy="307777"/>
          </a:xfrm>
          <a:prstGeom prst="rect">
            <a:avLst/>
          </a:prstGeom>
        </p:spPr>
      </p:pic>
      <p:sp>
        <p:nvSpPr>
          <p:cNvPr id="3" name="Rectangle 2">
            <a:extLst>
              <a:ext uri="{FF2B5EF4-FFF2-40B4-BE49-F238E27FC236}">
                <a16:creationId xmlns:a16="http://schemas.microsoft.com/office/drawing/2014/main" id="{F016B35A-6C3D-EE44-0353-7259E1122712}"/>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4" name="Picture 3">
            <a:extLst>
              <a:ext uri="{FF2B5EF4-FFF2-40B4-BE49-F238E27FC236}">
                <a16:creationId xmlns:a16="http://schemas.microsoft.com/office/drawing/2014/main" id="{2F85FFC4-0347-E2A5-189A-26E030401347}"/>
              </a:ext>
            </a:extLst>
          </p:cNvPr>
          <p:cNvPicPr>
            <a:picLocks noChangeAspect="1"/>
          </p:cNvPicPr>
          <p:nvPr/>
        </p:nvPicPr>
        <p:blipFill>
          <a:blip r:embed="rId2"/>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2282569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5277-B88F-9670-0EAE-D563C5BB138A}"/>
              </a:ext>
            </a:extLst>
          </p:cNvPr>
          <p:cNvSpPr>
            <a:spLocks noGrp="1"/>
          </p:cNvSpPr>
          <p:nvPr>
            <p:ph type="title"/>
          </p:nvPr>
        </p:nvSpPr>
        <p:spPr>
          <a:xfrm>
            <a:off x="365760" y="118872"/>
            <a:ext cx="11968480" cy="2197608"/>
          </a:xfrm>
        </p:spPr>
        <p:txBody>
          <a:bodyPr>
            <a:normAutofit/>
          </a:bodyPr>
          <a:lstStyle/>
          <a:p>
            <a:r>
              <a:rPr lang="en-US" sz="3900" b="1" dirty="0">
                <a:latin typeface="Open Sans" panose="020B0606030504020204" pitchFamily="34" charset="0"/>
                <a:ea typeface="Open Sans" panose="020B0606030504020204" pitchFamily="34" charset="0"/>
                <a:cs typeface="Open Sans" panose="020B0606030504020204" pitchFamily="34" charset="0"/>
              </a:rPr>
              <a:t>   Continuing Professional Development (CPD)</a:t>
            </a:r>
            <a:br>
              <a:rPr lang="en-US" sz="3900" b="1" dirty="0">
                <a:latin typeface="Open Sans" panose="020B0606030504020204" pitchFamily="34" charset="0"/>
                <a:ea typeface="Open Sans" panose="020B0606030504020204" pitchFamily="34" charset="0"/>
                <a:cs typeface="Open Sans" panose="020B0606030504020204" pitchFamily="34" charset="0"/>
              </a:rPr>
            </a:br>
            <a:br>
              <a:rPr lang="en-US" sz="3900" b="1" dirty="0">
                <a:latin typeface="Open Sans" panose="020B0606030504020204" pitchFamily="34" charset="0"/>
                <a:ea typeface="Open Sans" panose="020B0606030504020204" pitchFamily="34" charset="0"/>
                <a:cs typeface="Open Sans" panose="020B0606030504020204" pitchFamily="34" charset="0"/>
              </a:rPr>
            </a:br>
            <a:r>
              <a:rPr lang="en-US" sz="1700" b="0" i="1" dirty="0">
                <a:effectLst/>
                <a:latin typeface="Open Sans" panose="020B0606030504020204" pitchFamily="34" charset="0"/>
                <a:ea typeface="Open Sans" panose="020B0606030504020204" pitchFamily="34" charset="0"/>
                <a:cs typeface="Open Sans" panose="020B0606030504020204" pitchFamily="34" charset="0"/>
              </a:rPr>
              <a:t>Our continuing professional development (CPD) programs are important resources that </a:t>
            </a:r>
            <a:r>
              <a:rPr lang="en-US" sz="1700" i="1" dirty="0">
                <a:effectLst/>
                <a:latin typeface="Open Sans" panose="020B0606030504020204" pitchFamily="34" charset="0"/>
                <a:ea typeface="Open Sans" panose="020B0606030504020204" pitchFamily="34" charset="0"/>
                <a:cs typeface="Open Sans" panose="020B0606030504020204" pitchFamily="34" charset="0"/>
              </a:rPr>
              <a:t>provide health care professionals with the training and continuing education they need </a:t>
            </a:r>
            <a:r>
              <a:rPr lang="en-US" sz="1700" b="0" i="1" dirty="0">
                <a:effectLst/>
                <a:latin typeface="Open Sans" panose="020B0606030504020204" pitchFamily="34" charset="0"/>
                <a:ea typeface="Open Sans" panose="020B0606030504020204" pitchFamily="34" charset="0"/>
                <a:cs typeface="Open Sans" panose="020B0606030504020204" pitchFamily="34" charset="0"/>
              </a:rPr>
              <a:t>to meet state licensure and specialty certification and to stay abreast of new research, emerging technologies, and the latest innovations and advancements in their fields.</a:t>
            </a:r>
            <a:endParaRPr lang="en-US"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FAEB303D-5A36-F7F2-0699-0B3C6582A2AD}"/>
              </a:ext>
            </a:extLst>
          </p:cNvPr>
          <p:cNvSpPr>
            <a:spLocks noGrp="1"/>
          </p:cNvSpPr>
          <p:nvPr>
            <p:ph idx="1"/>
          </p:nvPr>
        </p:nvSpPr>
        <p:spPr>
          <a:xfrm>
            <a:off x="233680" y="2316480"/>
            <a:ext cx="6825488" cy="3901440"/>
          </a:xfrm>
        </p:spPr>
        <p:txBody>
          <a:bodyPr>
            <a:normAutofit fontScale="70000" lnSpcReduction="20000"/>
          </a:bodyPr>
          <a:lstStyle/>
          <a:p>
            <a:pPr marL="0" indent="0">
              <a:buNone/>
            </a:pPr>
            <a:r>
              <a:rPr lang="en-US" sz="2300" dirty="0">
                <a:latin typeface="Open Sans" panose="020B0606030504020204" pitchFamily="34" charset="0"/>
                <a:ea typeface="Open Sans" panose="020B0606030504020204" pitchFamily="34" charset="0"/>
                <a:cs typeface="Open Sans" panose="020B0606030504020204" pitchFamily="34" charset="0"/>
              </a:rPr>
              <a:t>Provide CPD services for occupations within the following disciplines: </a:t>
            </a:r>
            <a:r>
              <a:rPr lang="en-US" sz="2300" b="1" dirty="0">
                <a:latin typeface="Open Sans" panose="020B0606030504020204" pitchFamily="34" charset="0"/>
                <a:ea typeface="Open Sans" panose="020B0606030504020204" pitchFamily="34" charset="0"/>
                <a:cs typeface="Open Sans" panose="020B0606030504020204" pitchFamily="34" charset="0"/>
              </a:rPr>
              <a:t>Allied Health, Behavioral Health, Continued Medical Education (CME), Nursing, Oral Health, Pharmacy, Public Health</a:t>
            </a:r>
          </a:p>
          <a:p>
            <a:r>
              <a:rPr lang="en-US" sz="2300" b="0" i="0" dirty="0">
                <a:effectLst/>
                <a:latin typeface="Open Sans" panose="020B0606030504020204" pitchFamily="34" charset="0"/>
                <a:ea typeface="Open Sans" panose="020B0606030504020204" pitchFamily="34" charset="0"/>
                <a:cs typeface="Open Sans" panose="020B0606030504020204" pitchFamily="34" charset="0"/>
              </a:rPr>
              <a:t>Credit requirements vary by accreditation</a:t>
            </a:r>
          </a:p>
          <a:p>
            <a:r>
              <a:rPr lang="en-US" sz="2300" b="0" i="0" dirty="0">
                <a:effectLst/>
                <a:latin typeface="Open Sans" panose="020B0606030504020204" pitchFamily="34" charset="0"/>
                <a:ea typeface="Open Sans" panose="020B0606030504020204" pitchFamily="34" charset="0"/>
                <a:cs typeface="Open Sans" panose="020B0606030504020204" pitchFamily="34" charset="0"/>
              </a:rPr>
              <a:t>Regional AHEC CPD staff structure varies, and some staff work with multiple disciplines</a:t>
            </a:r>
          </a:p>
          <a:p>
            <a:r>
              <a:rPr lang="en-US" sz="2300" b="0" i="0" dirty="0">
                <a:effectLst/>
                <a:latin typeface="Open Sans" panose="020B0606030504020204" pitchFamily="34" charset="0"/>
                <a:ea typeface="Open Sans" panose="020B0606030504020204" pitchFamily="34" charset="0"/>
                <a:cs typeface="Open Sans" panose="020B0606030504020204" pitchFamily="34" charset="0"/>
              </a:rPr>
              <a:t>Programs are often taught by health sciences faculty from </a:t>
            </a:r>
            <a:r>
              <a:rPr lang="en-US" sz="2300" b="0" i="0" dirty="0">
                <a:solidFill>
                  <a:srgbClr val="242424"/>
                </a:solidFill>
                <a:effectLst/>
                <a:latin typeface="Open Sans" panose="020B0606030504020204" pitchFamily="34" charset="0"/>
                <a:ea typeface="Open Sans" panose="020B0606030504020204" pitchFamily="34" charset="0"/>
                <a:cs typeface="Open Sans" panose="020B0606030504020204" pitchFamily="34" charset="0"/>
              </a:rPr>
              <a:t> universities and health centers, </a:t>
            </a:r>
            <a:r>
              <a:rPr lang="en-US" sz="2300" b="0" i="0" dirty="0">
                <a:effectLst/>
                <a:latin typeface="Open Sans" panose="020B0606030504020204" pitchFamily="34" charset="0"/>
                <a:ea typeface="Open Sans" panose="020B0606030504020204" pitchFamily="34" charset="0"/>
                <a:cs typeface="Open Sans" panose="020B0606030504020204" pitchFamily="34" charset="0"/>
              </a:rPr>
              <a:t>bringing university experience to NC communities</a:t>
            </a:r>
          </a:p>
          <a:p>
            <a:r>
              <a:rPr lang="en-US" sz="2300" b="0" i="0" dirty="0">
                <a:effectLst/>
                <a:latin typeface="Open Sans" panose="020B0606030504020204" pitchFamily="34" charset="0"/>
                <a:ea typeface="Open Sans" panose="020B0606030504020204" pitchFamily="34" charset="0"/>
                <a:cs typeface="Open Sans" panose="020B0606030504020204" pitchFamily="34" charset="0"/>
              </a:rPr>
              <a:t>Programs are planned based on needs assessments, partner requests, contracted work</a:t>
            </a:r>
          </a:p>
          <a:p>
            <a:pPr marL="0" indent="0">
              <a:buNone/>
            </a:pPr>
            <a:endParaRPr lang="en-US" sz="23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300" dirty="0">
                <a:latin typeface="Open Sans" panose="020B0606030504020204" pitchFamily="34" charset="0"/>
                <a:ea typeface="Open Sans" panose="020B0606030504020204" pitchFamily="34" charset="0"/>
                <a:cs typeface="Open Sans" panose="020B0606030504020204" pitchFamily="34" charset="0"/>
              </a:rPr>
              <a:t>Delivery formats include in-person events, live webinars, modules, and more</a:t>
            </a:r>
          </a:p>
          <a:p>
            <a:pPr marL="0" indent="0" algn="ctr">
              <a:buNone/>
            </a:pPr>
            <a:endParaRPr lang="en-US" sz="23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2300" dirty="0">
                <a:latin typeface="Open Sans" panose="020B0606030504020204" pitchFamily="34" charset="0"/>
                <a:ea typeface="Open Sans" panose="020B0606030504020204" pitchFamily="34" charset="0"/>
                <a:cs typeface="Open Sans" panose="020B0606030504020204" pitchFamily="34" charset="0"/>
              </a:rPr>
              <a:t>View current offerings in the </a:t>
            </a:r>
            <a:r>
              <a:rPr lang="en-US" sz="2300" dirty="0">
                <a:latin typeface="Open Sans" panose="020B0606030504020204" pitchFamily="34" charset="0"/>
                <a:ea typeface="Open Sans" panose="020B0606030504020204" pitchFamily="34" charset="0"/>
                <a:cs typeface="Open Sans" panose="020B0606030504020204" pitchFamily="34" charset="0"/>
                <a:hlinkClick r:id="rId3"/>
              </a:rPr>
              <a:t>Visual Course Catalog</a:t>
            </a:r>
            <a:endParaRPr lang="en-US" sz="23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p>
        </p:txBody>
      </p:sp>
      <p:graphicFrame>
        <p:nvGraphicFramePr>
          <p:cNvPr id="11" name="Content Placeholder 2">
            <a:extLst>
              <a:ext uri="{FF2B5EF4-FFF2-40B4-BE49-F238E27FC236}">
                <a16:creationId xmlns:a16="http://schemas.microsoft.com/office/drawing/2014/main" id="{EEBC9D25-77C4-77AC-F14F-89F62AD05557}"/>
              </a:ext>
            </a:extLst>
          </p:cNvPr>
          <p:cNvGraphicFramePr>
            <a:graphicFrameLocks/>
          </p:cNvGraphicFramePr>
          <p:nvPr>
            <p:extLst>
              <p:ext uri="{D42A27DB-BD31-4B8C-83A1-F6EECF244321}">
                <p14:modId xmlns:p14="http://schemas.microsoft.com/office/powerpoint/2010/main" val="1667540107"/>
              </p:ext>
            </p:extLst>
          </p:nvPr>
        </p:nvGraphicFramePr>
        <p:xfrm>
          <a:off x="6644640" y="1473200"/>
          <a:ext cx="5415280" cy="5627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42B290D8-BE44-1E8F-77F3-DF571140EE1D}"/>
              </a:ext>
            </a:extLst>
          </p:cNvPr>
          <p:cNvSpPr txBox="1"/>
          <p:nvPr/>
        </p:nvSpPr>
        <p:spPr>
          <a:xfrm flipH="1">
            <a:off x="10698480" y="5008880"/>
            <a:ext cx="1259840" cy="261610"/>
          </a:xfrm>
          <a:prstGeom prst="rect">
            <a:avLst/>
          </a:prstGeom>
          <a:noFill/>
        </p:spPr>
        <p:txBody>
          <a:bodyPr wrap="square" rtlCol="0">
            <a:spAutoFit/>
          </a:bodyPr>
          <a:lstStyle/>
          <a:p>
            <a:r>
              <a:rPr lang="en-US" sz="1100" dirty="0">
                <a:latin typeface="Open Sans" panose="020B0606030504020204" pitchFamily="34" charset="0"/>
                <a:ea typeface="Open Sans" panose="020B0606030504020204" pitchFamily="34" charset="0"/>
                <a:cs typeface="Open Sans" panose="020B0606030504020204" pitchFamily="34" charset="0"/>
              </a:rPr>
              <a:t>*FY23 Data</a:t>
            </a:r>
          </a:p>
        </p:txBody>
      </p:sp>
      <p:sp>
        <p:nvSpPr>
          <p:cNvPr id="6" name="Rectangle 5">
            <a:extLst>
              <a:ext uri="{FF2B5EF4-FFF2-40B4-BE49-F238E27FC236}">
                <a16:creationId xmlns:a16="http://schemas.microsoft.com/office/drawing/2014/main" id="{DC11EA90-DB3E-19A6-4297-75412AFB2DE3}"/>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7" name="Picture 6">
            <a:extLst>
              <a:ext uri="{FF2B5EF4-FFF2-40B4-BE49-F238E27FC236}">
                <a16:creationId xmlns:a16="http://schemas.microsoft.com/office/drawing/2014/main" id="{5FDAD8F3-749E-D8CF-8C2F-3806502BAB44}"/>
              </a:ext>
            </a:extLst>
          </p:cNvPr>
          <p:cNvPicPr>
            <a:picLocks noChangeAspect="1"/>
          </p:cNvPicPr>
          <p:nvPr/>
        </p:nvPicPr>
        <p:blipFill>
          <a:blip r:embed="rId9"/>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2347869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C3B3-21FF-7FCD-D641-5D85F31E45A7}"/>
              </a:ext>
            </a:extLst>
          </p:cNvPr>
          <p:cNvSpPr>
            <a:spLocks noGrp="1"/>
          </p:cNvSpPr>
          <p:nvPr>
            <p:ph type="title"/>
          </p:nvPr>
        </p:nvSpPr>
        <p:spPr/>
        <p: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Discipline Groups vs. Discipline Chairs</a:t>
            </a:r>
          </a:p>
        </p:txBody>
      </p:sp>
      <p:graphicFrame>
        <p:nvGraphicFramePr>
          <p:cNvPr id="4" name="Content Placeholder 3">
            <a:extLst>
              <a:ext uri="{FF2B5EF4-FFF2-40B4-BE49-F238E27FC236}">
                <a16:creationId xmlns:a16="http://schemas.microsoft.com/office/drawing/2014/main" id="{37A9D187-382F-AA5B-7E35-09D852B38FF2}"/>
              </a:ext>
            </a:extLst>
          </p:cNvPr>
          <p:cNvGraphicFramePr>
            <a:graphicFrameLocks noGrp="1"/>
          </p:cNvGraphicFramePr>
          <p:nvPr>
            <p:ph sz="half" idx="1"/>
          </p:nvPr>
        </p:nvGraphicFramePr>
        <p:xfrm>
          <a:off x="7594240" y="1823692"/>
          <a:ext cx="4432070" cy="3920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B21D9A58-1B71-A736-E6C1-378F307FD927}"/>
              </a:ext>
            </a:extLst>
          </p:cNvPr>
          <p:cNvSpPr>
            <a:spLocks noGrp="1"/>
          </p:cNvSpPr>
          <p:nvPr>
            <p:ph sz="half" idx="2"/>
          </p:nvPr>
        </p:nvSpPr>
        <p:spPr>
          <a:xfrm>
            <a:off x="391886" y="1586204"/>
            <a:ext cx="7324530" cy="5029199"/>
          </a:xfrm>
        </p:spPr>
        <p:txBody>
          <a:bodyPr>
            <a:normAutofit fontScale="70000" lnSpcReduction="20000"/>
          </a:bodyPr>
          <a:lstStyle/>
          <a:p>
            <a:pPr marL="0" indent="0">
              <a:buNone/>
            </a:pPr>
            <a:r>
              <a:rPr lang="en-US" b="1" dirty="0">
                <a:latin typeface="Open Sans" panose="020B0606030504020204" pitchFamily="34" charset="0"/>
                <a:ea typeface="Open Sans" panose="020B0606030504020204" pitchFamily="34" charset="0"/>
                <a:cs typeface="Open Sans" panose="020B0606030504020204" pitchFamily="34" charset="0"/>
              </a:rPr>
              <a:t>7 Discipline Groups</a:t>
            </a:r>
          </a:p>
          <a:p>
            <a:pPr lvl="1"/>
            <a:r>
              <a:rPr lang="en-US" b="1" dirty="0">
                <a:latin typeface="Open Sans" panose="020B0606030504020204" pitchFamily="34" charset="0"/>
                <a:ea typeface="Open Sans" panose="020B0606030504020204" pitchFamily="34" charset="0"/>
                <a:cs typeface="Open Sans" panose="020B0606030504020204" pitchFamily="34" charset="0"/>
              </a:rPr>
              <a:t>Disciplines: </a:t>
            </a:r>
            <a:r>
              <a:rPr lang="en-US" sz="2400" dirty="0">
                <a:latin typeface="Open Sans" panose="020B0606030504020204" pitchFamily="34" charset="0"/>
                <a:ea typeface="Open Sans" panose="020B0606030504020204" pitchFamily="34" charset="0"/>
                <a:cs typeface="Open Sans" panose="020B0606030504020204" pitchFamily="34" charset="0"/>
              </a:rPr>
              <a:t>Allied Health, Behavioral Health, CME, Nursing, Oral Health, Pharmacy, Public Health</a:t>
            </a:r>
            <a:endParaRPr lang="en-US" dirty="0">
              <a:latin typeface="Open Sans" panose="020B0606030504020204" pitchFamily="34" charset="0"/>
              <a:ea typeface="Open Sans" panose="020B0606030504020204" pitchFamily="34" charset="0"/>
              <a:cs typeface="Open Sans" panose="020B0606030504020204" pitchFamily="34" charset="0"/>
            </a:endParaRPr>
          </a:p>
          <a:p>
            <a:pPr lvl="1"/>
            <a:r>
              <a:rPr lang="en-US" b="1" dirty="0">
                <a:latin typeface="Open Sans" panose="020B0606030504020204" pitchFamily="34" charset="0"/>
                <a:ea typeface="Open Sans" panose="020B0606030504020204" pitchFamily="34" charset="0"/>
                <a:cs typeface="Open Sans" panose="020B0606030504020204" pitchFamily="34" charset="0"/>
              </a:rPr>
              <a:t>Composition: </a:t>
            </a:r>
            <a:r>
              <a:rPr lang="en-US" dirty="0">
                <a:latin typeface="Open Sans" panose="020B0606030504020204" pitchFamily="34" charset="0"/>
                <a:ea typeface="Open Sans" panose="020B0606030504020204" pitchFamily="34" charset="0"/>
                <a:cs typeface="Open Sans" panose="020B0606030504020204" pitchFamily="34" charset="0"/>
              </a:rPr>
              <a:t>Regional AHEC CPD experts; group is Chaired by elected Regional AHEC representative</a:t>
            </a:r>
          </a:p>
          <a:p>
            <a:pPr lvl="1"/>
            <a:r>
              <a:rPr lang="en-US" dirty="0">
                <a:latin typeface="Open Sans" panose="020B0606030504020204" pitchFamily="34" charset="0"/>
                <a:ea typeface="Open Sans" panose="020B0606030504020204" pitchFamily="34" charset="0"/>
                <a:cs typeface="Open Sans" panose="020B0606030504020204" pitchFamily="34" charset="0"/>
              </a:rPr>
              <a:t>Facilitate communication and partnership between Regions within discipline</a:t>
            </a:r>
          </a:p>
          <a:p>
            <a:pPr lvl="1"/>
            <a:r>
              <a:rPr lang="en-US" dirty="0">
                <a:latin typeface="Open Sans" panose="020B0606030504020204" pitchFamily="34" charset="0"/>
                <a:ea typeface="Open Sans" panose="020B0606030504020204" pitchFamily="34" charset="0"/>
                <a:cs typeface="Open Sans" panose="020B0606030504020204" pitchFamily="34" charset="0"/>
              </a:rPr>
              <a:t>Develop statewide goals for discipline</a:t>
            </a:r>
          </a:p>
          <a:p>
            <a:pPr lvl="1"/>
            <a:r>
              <a:rPr lang="en-US" dirty="0">
                <a:latin typeface="Open Sans" panose="020B0606030504020204" pitchFamily="34" charset="0"/>
                <a:ea typeface="Open Sans" panose="020B0606030504020204" pitchFamily="34" charset="0"/>
                <a:cs typeface="Open Sans" panose="020B0606030504020204" pitchFamily="34" charset="0"/>
              </a:rPr>
              <a:t>Collaborate on CPD activities, when appropriate</a:t>
            </a:r>
          </a:p>
          <a:p>
            <a:pPr lvl="1"/>
            <a:r>
              <a:rPr lang="en-US" dirty="0">
                <a:latin typeface="Open Sans" panose="020B0606030504020204" pitchFamily="34" charset="0"/>
                <a:ea typeface="Open Sans" panose="020B0606030504020204" pitchFamily="34" charset="0"/>
                <a:cs typeface="Open Sans" panose="020B0606030504020204" pitchFamily="34" charset="0"/>
              </a:rPr>
              <a:t>Form relationships with partners doing work in the discipline area</a:t>
            </a:r>
          </a:p>
          <a:p>
            <a:pPr marL="457200" lvl="1"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Discipline Chairs</a:t>
            </a:r>
          </a:p>
          <a:p>
            <a:pPr lvl="1"/>
            <a:r>
              <a:rPr lang="en-US" b="1" dirty="0">
                <a:latin typeface="Open Sans" panose="020B0606030504020204" pitchFamily="34" charset="0"/>
                <a:ea typeface="Open Sans" panose="020B0606030504020204" pitchFamily="34" charset="0"/>
                <a:cs typeface="Open Sans" panose="020B0606030504020204" pitchFamily="34" charset="0"/>
              </a:rPr>
              <a:t>Composition: </a:t>
            </a:r>
            <a:r>
              <a:rPr lang="en-US" dirty="0">
                <a:latin typeface="Open Sans" panose="020B0606030504020204" pitchFamily="34" charset="0"/>
                <a:ea typeface="Open Sans" panose="020B0606030504020204" pitchFamily="34" charset="0"/>
                <a:cs typeface="Open Sans" panose="020B0606030504020204" pitchFamily="34" charset="0"/>
              </a:rPr>
              <a:t>Chair of each of the seven discipline groups </a:t>
            </a:r>
          </a:p>
          <a:p>
            <a:pPr lvl="1"/>
            <a:r>
              <a:rPr lang="en-US" dirty="0">
                <a:latin typeface="Open Sans" panose="020B0606030504020204" pitchFamily="34" charset="0"/>
                <a:ea typeface="Open Sans" panose="020B0606030504020204" pitchFamily="34" charset="0"/>
                <a:cs typeface="Open Sans" panose="020B0606030504020204" pitchFamily="34" charset="0"/>
              </a:rPr>
              <a:t>Develop, share, and execute initiatives that pertain to statewide training and education needs of an interprofessional workforce</a:t>
            </a:r>
          </a:p>
          <a:p>
            <a:pPr lvl="1"/>
            <a:r>
              <a:rPr lang="en-US" dirty="0">
                <a:latin typeface="Open Sans" panose="020B0606030504020204" pitchFamily="34" charset="0"/>
                <a:ea typeface="Open Sans" panose="020B0606030504020204" pitchFamily="34" charset="0"/>
                <a:cs typeface="Open Sans" panose="020B0606030504020204" pitchFamily="34" charset="0"/>
              </a:rPr>
              <a:t>Create clear expectations about how disciplines are to work collaboratively</a:t>
            </a:r>
          </a:p>
          <a:p>
            <a:pPr lvl="1"/>
            <a:r>
              <a:rPr lang="en-US" dirty="0">
                <a:latin typeface="Open Sans" panose="020B0606030504020204" pitchFamily="34" charset="0"/>
                <a:ea typeface="Open Sans" panose="020B0606030504020204" pitchFamily="34" charset="0"/>
                <a:cs typeface="Open Sans" panose="020B0606030504020204" pitchFamily="34" charset="0"/>
              </a:rPr>
              <a:t>Assure effective communication about statewide interprofessional continuing education activities</a:t>
            </a:r>
          </a:p>
          <a:p>
            <a:pPr lvl="2"/>
            <a:endParaRPr lang="en-US" dirty="0"/>
          </a:p>
        </p:txBody>
      </p:sp>
      <p:sp>
        <p:nvSpPr>
          <p:cNvPr id="3" name="Rectangle 2">
            <a:extLst>
              <a:ext uri="{FF2B5EF4-FFF2-40B4-BE49-F238E27FC236}">
                <a16:creationId xmlns:a16="http://schemas.microsoft.com/office/drawing/2014/main" id="{91119658-99A0-0613-36F7-4B10B08FED47}"/>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6" name="Picture 5">
            <a:extLst>
              <a:ext uri="{FF2B5EF4-FFF2-40B4-BE49-F238E27FC236}">
                <a16:creationId xmlns:a16="http://schemas.microsoft.com/office/drawing/2014/main" id="{B3C4B800-C5A0-21EA-570F-04AEE45F6168}"/>
              </a:ext>
            </a:extLst>
          </p:cNvPr>
          <p:cNvPicPr>
            <a:picLocks noChangeAspect="1"/>
          </p:cNvPicPr>
          <p:nvPr/>
        </p:nvPicPr>
        <p:blipFill>
          <a:blip r:embed="rId7"/>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3130757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2B64F8BF-5D48-CD34-0D47-59102CC3EAE1}"/>
              </a:ext>
            </a:extLst>
          </p:cNvPr>
          <p:cNvGraphicFramePr>
            <a:graphicFrameLocks noGrp="1"/>
          </p:cNvGraphicFramePr>
          <p:nvPr>
            <p:ph idx="1"/>
            <p:extLst>
              <p:ext uri="{D42A27DB-BD31-4B8C-83A1-F6EECF244321}">
                <p14:modId xmlns:p14="http://schemas.microsoft.com/office/powerpoint/2010/main" val="4562438"/>
              </p:ext>
            </p:extLst>
          </p:nvPr>
        </p:nvGraphicFramePr>
        <p:xfrm>
          <a:off x="838200" y="438150"/>
          <a:ext cx="10515600" cy="5738813"/>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00E47BE8-E8CB-4A6F-1C18-A1F093C38A78}"/>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3" name="Picture 2">
            <a:extLst>
              <a:ext uri="{FF2B5EF4-FFF2-40B4-BE49-F238E27FC236}">
                <a16:creationId xmlns:a16="http://schemas.microsoft.com/office/drawing/2014/main" id="{0A912A74-6AC7-5DA0-75FF-503AC90D08E5}"/>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2507477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AFA9-191A-CDFA-8F10-1B743A5C8A40}"/>
              </a:ext>
            </a:extLst>
          </p:cNvPr>
          <p:cNvSpPr>
            <a:spLocks noGrp="1"/>
          </p:cNvSpPr>
          <p:nvPr>
            <p:ph type="title"/>
          </p:nvPr>
        </p:nvSpPr>
        <p:spPr>
          <a:xfrm>
            <a:off x="164387" y="1294309"/>
            <a:ext cx="5256025" cy="1700818"/>
          </a:xfrm>
        </p:spPr>
        <p:txBody>
          <a:bodyPr vert="horz" lIns="91440" tIns="45720" rIns="91440" bIns="45720" rtlCol="0" anchor="ctr">
            <a:normAutofit fontScale="90000"/>
          </a:bodyPr>
          <a:lstStyle/>
          <a:p>
            <a:pPr marL="0" indent="0">
              <a:buNone/>
            </a:pPr>
            <a:r>
              <a:rPr lang="en-US" sz="4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E-Learning Software and Tools Support CPD</a:t>
            </a:r>
            <a:endParaRPr lang="en-US" sz="5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Content Placeholder 2">
            <a:extLst>
              <a:ext uri="{FF2B5EF4-FFF2-40B4-BE49-F238E27FC236}">
                <a16:creationId xmlns:a16="http://schemas.microsoft.com/office/drawing/2014/main" id="{083918C9-81F2-3FBE-33F6-E024F20DACAA}"/>
              </a:ext>
            </a:extLst>
          </p:cNvPr>
          <p:cNvGraphicFramePr>
            <a:graphicFrameLocks noGrp="1"/>
          </p:cNvGraphicFramePr>
          <p:nvPr>
            <p:ph sz="half" idx="1"/>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69AC714-463A-A658-C71C-E99B45683400}"/>
              </a:ext>
            </a:extLst>
          </p:cNvPr>
          <p:cNvSpPr txBox="1"/>
          <p:nvPr/>
        </p:nvSpPr>
        <p:spPr>
          <a:xfrm>
            <a:off x="326570" y="2864498"/>
            <a:ext cx="5093842" cy="2800767"/>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Each region has an eLearning resource that serves as a connection point to the PO </a:t>
            </a:r>
          </a:p>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Trainings on products are available via PO or product vendors</a:t>
            </a:r>
          </a:p>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License ownership varies (NC AHEC, PO, region- or project-specific)</a:t>
            </a:r>
          </a:p>
        </p:txBody>
      </p:sp>
      <p:sp>
        <p:nvSpPr>
          <p:cNvPr id="4" name="Rectangle 3">
            <a:extLst>
              <a:ext uri="{FF2B5EF4-FFF2-40B4-BE49-F238E27FC236}">
                <a16:creationId xmlns:a16="http://schemas.microsoft.com/office/drawing/2014/main" id="{D35EC49E-4311-1299-FC89-76D2F5C9D3AE}"/>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5" name="Picture 4">
            <a:extLst>
              <a:ext uri="{FF2B5EF4-FFF2-40B4-BE49-F238E27FC236}">
                <a16:creationId xmlns:a16="http://schemas.microsoft.com/office/drawing/2014/main" id="{A97C99D0-BEDE-E764-859C-D25E5300AF2A}"/>
              </a:ext>
            </a:extLst>
          </p:cNvPr>
          <p:cNvPicPr>
            <a:picLocks noChangeAspect="1"/>
          </p:cNvPicPr>
          <p:nvPr/>
        </p:nvPicPr>
        <p:blipFill>
          <a:blip r:embed="rId8"/>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998844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D467F7-153B-E943-637A-9EDE06302D1A}"/>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AHEC Learning Academy (ALA) </a:t>
            </a:r>
          </a:p>
        </p:txBody>
      </p:sp>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86C5644C-A5A3-5A88-4760-39053FAE2016}"/>
              </a:ext>
            </a:extLst>
          </p:cNvPr>
          <p:cNvSpPr>
            <a:spLocks noGrp="1"/>
          </p:cNvSpPr>
          <p:nvPr>
            <p:ph idx="1"/>
          </p:nvPr>
        </p:nvSpPr>
        <p:spPr>
          <a:xfrm>
            <a:off x="6297233" y="518400"/>
            <a:ext cx="5052639" cy="6124138"/>
          </a:xfrm>
        </p:spPr>
        <p:txBody>
          <a:bodyPr anchor="ctr">
            <a:normAutofit/>
          </a:bodyPr>
          <a:lstStyle/>
          <a:p>
            <a:r>
              <a:rPr lang="en-US" sz="2200" dirty="0">
                <a:solidFill>
                  <a:schemeClr val="tx1">
                    <a:alpha val="80000"/>
                  </a:schemeClr>
                </a:solidFill>
                <a:effectLst/>
                <a:latin typeface="Open Sans" panose="020B0606030504020204" pitchFamily="34" charset="0"/>
                <a:ea typeface="Open Sans" panose="020B0606030504020204" pitchFamily="34" charset="0"/>
                <a:cs typeface="Open Sans" panose="020B0606030504020204" pitchFamily="34" charset="0"/>
              </a:rPr>
              <a:t>The AHEC Learning Academy (ALA) is a centralized approach to developing the NC AHEC Program and its workforce. The professional development offered through the ALA can be utilized by all service lines and staff within the NC AHEC system. </a:t>
            </a:r>
          </a:p>
          <a:p>
            <a:r>
              <a:rPr lang="en-US" sz="22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One Regional AHEC assesses needs and plans at least four ALAs throughout the calendar year.</a:t>
            </a:r>
          </a:p>
          <a:p>
            <a:r>
              <a:rPr lang="en-US" sz="2200" dirty="0">
                <a:solidFill>
                  <a:schemeClr val="tx1">
                    <a:alpha val="80000"/>
                  </a:schemeClr>
                </a:solidFill>
                <a:effectLst/>
                <a:latin typeface="Open Sans" panose="020B0606030504020204" pitchFamily="34" charset="0"/>
                <a:ea typeface="Open Sans" panose="020B0606030504020204" pitchFamily="34" charset="0"/>
                <a:cs typeface="Open Sans" panose="020B0606030504020204" pitchFamily="34" charset="0"/>
              </a:rPr>
              <a:t>Recordings of </a:t>
            </a:r>
            <a:r>
              <a:rPr lang="en-US" sz="22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previous ALAs can be found on the </a:t>
            </a:r>
            <a:r>
              <a:rPr lang="en-US" sz="22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hlinkClick r:id="rId2"/>
              </a:rPr>
              <a:t>AHEC Resource Hub</a:t>
            </a:r>
            <a:r>
              <a:rPr lang="en-US" sz="22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2200" dirty="0">
              <a:solidFill>
                <a:schemeClr val="tx1">
                  <a:alpha val="80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6905898-0812-9F08-7561-A4CD3CF4CD39}"/>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5" name="Picture 4">
            <a:extLst>
              <a:ext uri="{FF2B5EF4-FFF2-40B4-BE49-F238E27FC236}">
                <a16:creationId xmlns:a16="http://schemas.microsoft.com/office/drawing/2014/main" id="{BC3BFC18-2263-A69B-F92A-A1855D172517}"/>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3770288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7A6299-202F-BCB8-041C-E3E9CF14ADC4}"/>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5600" b="1" kern="1200" dirty="0">
                <a:solidFill>
                  <a:srgbClr val="FFFFFF"/>
                </a:solidFill>
                <a:latin typeface="+mj-lt"/>
                <a:ea typeface="+mj-ea"/>
                <a:cs typeface="+mj-cs"/>
              </a:rPr>
              <a:t>PRACTICE SUPPORT</a:t>
            </a:r>
          </a:p>
        </p:txBody>
      </p:sp>
    </p:spTree>
    <p:extLst>
      <p:ext uri="{BB962C8B-B14F-4D97-AF65-F5344CB8AC3E}">
        <p14:creationId xmlns:p14="http://schemas.microsoft.com/office/powerpoint/2010/main" val="326875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2FA79-F241-EE0B-6C99-D7B7EA4CC28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NC AHEC MAP</a:t>
            </a:r>
          </a:p>
        </p:txBody>
      </p:sp>
      <p:pic>
        <p:nvPicPr>
          <p:cNvPr id="5" name="Content Placeholder 4">
            <a:extLst>
              <a:ext uri="{FF2B5EF4-FFF2-40B4-BE49-F238E27FC236}">
                <a16:creationId xmlns:a16="http://schemas.microsoft.com/office/drawing/2014/main" id="{E12E79A7-AD22-63AC-90BA-EE545EC5E728}"/>
              </a:ext>
            </a:extLst>
          </p:cNvPr>
          <p:cNvPicPr>
            <a:picLocks noGrp="1" noChangeAspect="1"/>
          </p:cNvPicPr>
          <p:nvPr>
            <p:ph idx="1"/>
          </p:nvPr>
        </p:nvPicPr>
        <p:blipFill>
          <a:blip r:embed="rId2"/>
          <a:stretch>
            <a:fillRect/>
          </a:stretch>
        </p:blipFill>
        <p:spPr>
          <a:xfrm>
            <a:off x="1682496" y="1675227"/>
            <a:ext cx="8339328" cy="4890165"/>
          </a:xfrm>
          <a:prstGeom prst="rect">
            <a:avLst/>
          </a:prstGeom>
        </p:spPr>
      </p:pic>
    </p:spTree>
    <p:extLst>
      <p:ext uri="{BB962C8B-B14F-4D97-AF65-F5344CB8AC3E}">
        <p14:creationId xmlns:p14="http://schemas.microsoft.com/office/powerpoint/2010/main" val="638217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Single Corner Rectangle 16">
            <a:extLst>
              <a:ext uri="{FF2B5EF4-FFF2-40B4-BE49-F238E27FC236}">
                <a16:creationId xmlns:a16="http://schemas.microsoft.com/office/drawing/2014/main" id="{299C041A-EFCA-D743-8B26-9ECCB672AF4F}"/>
              </a:ext>
            </a:extLst>
          </p:cNvPr>
          <p:cNvSpPr/>
          <p:nvPr/>
        </p:nvSpPr>
        <p:spPr>
          <a:xfrm>
            <a:off x="1557868" y="1016001"/>
            <a:ext cx="9245600" cy="4572000"/>
          </a:xfrm>
          <a:prstGeom prst="round1Rect">
            <a:avLst/>
          </a:prstGeom>
          <a:solidFill>
            <a:srgbClr val="FFFFFF"/>
          </a:solidFill>
          <a:ln>
            <a:solidFill>
              <a:srgbClr val="605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400" dirty="0">
              <a:solidFill>
                <a:schemeClr val="tx1"/>
              </a:solidFill>
            </a:endParaRPr>
          </a:p>
          <a:p>
            <a:pPr lvl="1">
              <a:lnSpc>
                <a:spcPct val="150000"/>
              </a:lnSpc>
            </a:pPr>
            <a:endParaRPr lang="en-US" sz="2000" dirty="0">
              <a:solidFill>
                <a:schemeClr val="tx1"/>
              </a:solidFill>
            </a:endParaRPr>
          </a:p>
          <a:p>
            <a:pPr lvl="1"/>
            <a:endParaRPr lang="en-US" sz="2400" b="1" dirty="0">
              <a:solidFill>
                <a:schemeClr val="tx1"/>
              </a:solidFill>
            </a:endParaRPr>
          </a:p>
          <a:p>
            <a:pPr lvl="1"/>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NC AHEC works with medical practices to transform </a:t>
            </a:r>
            <a:b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delivery of care.</a:t>
            </a:r>
          </a:p>
          <a:p>
            <a:pPr lvl="1">
              <a:lnSpc>
                <a:spcPct val="150000"/>
              </a:lnSpc>
            </a:pP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Our practice support teams ensure that our state’s health workforce provides high quality, cost-effective, and inclusive care to all individuals in NC, while thriving in a value-based care environment, ultimately reducing costs and improving quality of care.</a:t>
            </a:r>
          </a:p>
          <a:p>
            <a:pPr lvl="1">
              <a:lnSpc>
                <a:spcPct val="150000"/>
              </a:lnSpc>
            </a:pPr>
            <a:endParaRPr lang="en-US" sz="2000" dirty="0">
              <a:solidFill>
                <a:schemeClr val="tx1"/>
              </a:solidFill>
            </a:endParaRPr>
          </a:p>
          <a:p>
            <a:endParaRPr lang="en-US" sz="2400" dirty="0">
              <a:solidFill>
                <a:schemeClr val="tx1"/>
              </a:solidFill>
            </a:endParaRPr>
          </a:p>
        </p:txBody>
      </p:sp>
      <p:sp>
        <p:nvSpPr>
          <p:cNvPr id="7" name="TextBox 6">
            <a:extLst>
              <a:ext uri="{FF2B5EF4-FFF2-40B4-BE49-F238E27FC236}">
                <a16:creationId xmlns:a16="http://schemas.microsoft.com/office/drawing/2014/main" id="{B3416D00-C13B-0A47-89C3-CB1A5A5E52BD}"/>
              </a:ext>
            </a:extLst>
          </p:cNvPr>
          <p:cNvSpPr txBox="1"/>
          <p:nvPr/>
        </p:nvSpPr>
        <p:spPr>
          <a:xfrm>
            <a:off x="0" y="6339016"/>
            <a:ext cx="12192000" cy="307777"/>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ea typeface="Open Sans" panose="020B0606030504020204" pitchFamily="34" charset="0"/>
                <a:cs typeface="Calibri" panose="020F0502020204030204" pitchFamily="34" charset="0"/>
              </a:rPr>
              <a:t>NC AHEC</a:t>
            </a: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40</a:t>
            </a:fld>
            <a:endParaRPr lang="en-US" sz="1400" b="1" dirty="0">
              <a:solidFill>
                <a:schemeClr val="bg1"/>
              </a:solidFill>
            </a:endParaRPr>
          </a:p>
        </p:txBody>
      </p:sp>
      <p:grpSp>
        <p:nvGrpSpPr>
          <p:cNvPr id="16" name="Group 15">
            <a:extLst>
              <a:ext uri="{FF2B5EF4-FFF2-40B4-BE49-F238E27FC236}">
                <a16:creationId xmlns:a16="http://schemas.microsoft.com/office/drawing/2014/main" id="{B3A67825-DA3B-884D-8E6A-EDE69E5AA831}"/>
              </a:ext>
            </a:extLst>
          </p:cNvPr>
          <p:cNvGrpSpPr/>
          <p:nvPr/>
        </p:nvGrpSpPr>
        <p:grpSpPr>
          <a:xfrm>
            <a:off x="940174" y="551938"/>
            <a:ext cx="3712070" cy="928017"/>
            <a:chOff x="4234944" y="1414034"/>
            <a:chExt cx="3712070" cy="928017"/>
          </a:xfrm>
          <a:solidFill>
            <a:srgbClr val="448BBB"/>
          </a:solidFill>
        </p:grpSpPr>
        <p:sp>
          <p:nvSpPr>
            <p:cNvPr id="18" name="Rounded Rectangle 17">
              <a:extLst>
                <a:ext uri="{FF2B5EF4-FFF2-40B4-BE49-F238E27FC236}">
                  <a16:creationId xmlns:a16="http://schemas.microsoft.com/office/drawing/2014/main" id="{406E8AC9-9833-BC4B-B873-417CA47D6DDD}"/>
                </a:ext>
              </a:extLst>
            </p:cNvPr>
            <p:cNvSpPr/>
            <p:nvPr/>
          </p:nvSpPr>
          <p:spPr>
            <a:xfrm>
              <a:off x="4234944" y="1414034"/>
              <a:ext cx="3712070" cy="928017"/>
            </a:xfrm>
            <a:prstGeom prst="roundRect">
              <a:avLst>
                <a:gd name="adj" fmla="val 10000"/>
              </a:avLst>
            </a:prstGeom>
            <a:gr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Rounded Rectangle 4">
              <a:extLst>
                <a:ext uri="{FF2B5EF4-FFF2-40B4-BE49-F238E27FC236}">
                  <a16:creationId xmlns:a16="http://schemas.microsoft.com/office/drawing/2014/main" id="{3FF55CAD-686E-F444-8E84-A438B6EFEBBD}"/>
                </a:ext>
              </a:extLst>
            </p:cNvPr>
            <p:cNvSpPr txBox="1"/>
            <p:nvPr/>
          </p:nvSpPr>
          <p:spPr>
            <a:xfrm>
              <a:off x="4262125" y="1441215"/>
              <a:ext cx="3657708" cy="87365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Practice Support</a:t>
              </a:r>
            </a:p>
          </p:txBody>
        </p:sp>
      </p:grpSp>
      <p:sp>
        <p:nvSpPr>
          <p:cNvPr id="3" name="Rectangle 2">
            <a:extLst>
              <a:ext uri="{FF2B5EF4-FFF2-40B4-BE49-F238E27FC236}">
                <a16:creationId xmlns:a16="http://schemas.microsoft.com/office/drawing/2014/main" id="{71AFA8E7-91BD-D8E5-9060-F997EEB50B68}"/>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4" name="Picture 3">
            <a:extLst>
              <a:ext uri="{FF2B5EF4-FFF2-40B4-BE49-F238E27FC236}">
                <a16:creationId xmlns:a16="http://schemas.microsoft.com/office/drawing/2014/main" id="{115F6222-2EC6-646E-08B7-DE0BF7229408}"/>
              </a:ext>
            </a:extLst>
          </p:cNvPr>
          <p:cNvPicPr>
            <a:picLocks noChangeAspect="1"/>
          </p:cNvPicPr>
          <p:nvPr/>
        </p:nvPicPr>
        <p:blipFill>
          <a:blip r:embed="rId2"/>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3933848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1020" y="0"/>
            <a:ext cx="7341433" cy="6400655"/>
          </a:xfrm>
          <a:solidFill>
            <a:schemeClr val="bg1"/>
          </a:solidFill>
        </p:spPr>
        <p:txBody>
          <a:bodyPr vert="horz" lIns="91440" tIns="45720" rIns="91440" bIns="45720" rtlCol="0" anchor="ctr">
            <a:normAutofit/>
          </a:bodyPr>
          <a:lstStyle/>
          <a:p>
            <a:pPr marL="0"/>
            <a:r>
              <a:rPr lang="en-US" sz="2000" dirty="0">
                <a:latin typeface="Open Sans" panose="020B0606030504020204" pitchFamily="34" charset="0"/>
                <a:ea typeface="Open Sans" panose="020B0606030504020204" pitchFamily="34" charset="0"/>
                <a:cs typeface="Open Sans" panose="020B0606030504020204" pitchFamily="34" charset="0"/>
              </a:rPr>
              <a:t>The aim is to help practices thrive with value-based care across their entire patient panel including Medicaid, Medicare and all other payors.</a:t>
            </a: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a:r>
              <a:rPr lang="en-US" sz="2000" dirty="0">
                <a:latin typeface="Open Sans" panose="020B0606030504020204" pitchFamily="34" charset="0"/>
                <a:ea typeface="Open Sans" panose="020B0606030504020204" pitchFamily="34" charset="0"/>
                <a:cs typeface="Open Sans" panose="020B0606030504020204" pitchFamily="34" charset="0"/>
              </a:rPr>
              <a:t>This service is offered at no cost via a team of 42 practice support coaches located at 9 regional AHEC centers across North Carolina.  </a:t>
            </a: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a:r>
              <a:rPr lang="en-US" sz="2000" dirty="0">
                <a:latin typeface="Open Sans" panose="020B0606030504020204" pitchFamily="34" charset="0"/>
                <a:ea typeface="Open Sans" panose="020B0606030504020204" pitchFamily="34" charset="0"/>
                <a:cs typeface="Open Sans" panose="020B0606030504020204" pitchFamily="34" charset="0"/>
              </a:rPr>
              <a:t>Our coaches work 1:1 with independent primary care practices and specialists, FQHCs, rural health centers, health departments with primary care services, behavioral health providers and some health system primary care/specialist practices.</a:t>
            </a:r>
          </a:p>
        </p:txBody>
      </p:sp>
      <p:pic>
        <p:nvPicPr>
          <p:cNvPr id="6" name="Picture 5">
            <a:extLst>
              <a:ext uri="{FF2B5EF4-FFF2-40B4-BE49-F238E27FC236}">
                <a16:creationId xmlns:a16="http://schemas.microsoft.com/office/drawing/2014/main" id="{5832325D-29CD-84A7-9078-AE21F107F55F}"/>
              </a:ext>
            </a:extLst>
          </p:cNvPr>
          <p:cNvPicPr>
            <a:picLocks noChangeAspect="1"/>
          </p:cNvPicPr>
          <p:nvPr/>
        </p:nvPicPr>
        <p:blipFill>
          <a:blip r:embed="rId3"/>
          <a:stretch>
            <a:fillRect/>
          </a:stretch>
        </p:blipFill>
        <p:spPr>
          <a:xfrm>
            <a:off x="4990088" y="6597013"/>
            <a:ext cx="1616376" cy="247910"/>
          </a:xfrm>
          <a:prstGeom prst="rect">
            <a:avLst/>
          </a:prstGeom>
        </p:spPr>
      </p:pic>
      <p:sp>
        <p:nvSpPr>
          <p:cNvPr id="12" name="TextBox 11">
            <a:extLst>
              <a:ext uri="{FF2B5EF4-FFF2-40B4-BE49-F238E27FC236}">
                <a16:creationId xmlns:a16="http://schemas.microsoft.com/office/drawing/2014/main" id="{B7D4ECF1-2F7B-04DE-B75A-688CB013DDCB}"/>
              </a:ext>
            </a:extLst>
          </p:cNvPr>
          <p:cNvSpPr txBox="1"/>
          <p:nvPr/>
        </p:nvSpPr>
        <p:spPr>
          <a:xfrm>
            <a:off x="-1558" y="-1554"/>
            <a:ext cx="4293031" cy="6499299"/>
          </a:xfrm>
          <a:prstGeom prst="rect">
            <a:avLst/>
          </a:prstGeom>
          <a:solidFill>
            <a:srgbClr val="00818B"/>
          </a:solidFill>
        </p:spPr>
        <p:txBody>
          <a:bodyPr wrap="square" rtlCol="0">
            <a:spAutoFit/>
          </a:bodyPr>
          <a:lstStyle/>
          <a:p>
            <a:endParaRPr lang="en-US" dirty="0"/>
          </a:p>
        </p:txBody>
      </p:sp>
      <p:sp>
        <p:nvSpPr>
          <p:cNvPr id="5" name="Rectangle 4">
            <a:extLst>
              <a:ext uri="{FF2B5EF4-FFF2-40B4-BE49-F238E27FC236}">
                <a16:creationId xmlns:a16="http://schemas.microsoft.com/office/drawing/2014/main" id="{13AFF13D-6897-6765-2CD6-482DD7C6D69C}"/>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sp>
        <p:nvSpPr>
          <p:cNvPr id="4" name="Title 3"/>
          <p:cNvSpPr>
            <a:spLocks noGrp="1"/>
          </p:cNvSpPr>
          <p:nvPr>
            <p:ph type="title" idx="4294967295"/>
          </p:nvPr>
        </p:nvSpPr>
        <p:spPr>
          <a:xfrm>
            <a:off x="1058237" y="739217"/>
            <a:ext cx="3200400" cy="4461163"/>
          </a:xfrm>
        </p:spPr>
        <p:txBody>
          <a:bodyPr vert="horz" lIns="91440" tIns="45720" rIns="91440" bIns="45720" rtlCol="0" anchor="ctr">
            <a:normAutofit/>
          </a:bodyPr>
          <a:lstStyle/>
          <a:p>
            <a:r>
              <a:rPr lang="en-US"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Practice Support</a:t>
            </a:r>
          </a:p>
        </p:txBody>
      </p:sp>
      <p:pic>
        <p:nvPicPr>
          <p:cNvPr id="17" name="Picture 16">
            <a:extLst>
              <a:ext uri="{FF2B5EF4-FFF2-40B4-BE49-F238E27FC236}">
                <a16:creationId xmlns:a16="http://schemas.microsoft.com/office/drawing/2014/main" id="{7986D5B7-5A7E-A496-2594-9E363F8AD722}"/>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1179941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91036" y="6660777"/>
            <a:ext cx="646024" cy="119935"/>
          </a:xfrm>
          <a:prstGeom prst="rect">
            <a:avLst/>
          </a:prstGeom>
        </p:spPr>
        <p:txBody>
          <a:bodyPr vert="horz" wrap="square" lIns="0" tIns="11206" rIns="0" bIns="0" rtlCol="0">
            <a:spAutoFit/>
          </a:bodyPr>
          <a:lstStyle/>
          <a:p>
            <a:pPr marL="11206">
              <a:spcBef>
                <a:spcPts val="88"/>
              </a:spcBef>
            </a:pPr>
            <a:r>
              <a:rPr lang="en-US" sz="706" dirty="0">
                <a:solidFill>
                  <a:srgbClr val="5D5C69"/>
                </a:solidFill>
                <a:latin typeface="Open Sans Light"/>
                <a:cs typeface="Open Sans Light"/>
              </a:rPr>
              <a:t>5/19/2022</a:t>
            </a:r>
            <a:r>
              <a:rPr sz="706" dirty="0">
                <a:solidFill>
                  <a:srgbClr val="5D5C69"/>
                </a:solidFill>
                <a:latin typeface="Open Sans Light"/>
                <a:cs typeface="Open Sans Light"/>
              </a:rPr>
              <a:t>.v</a:t>
            </a:r>
            <a:r>
              <a:rPr lang="en-US" sz="706" dirty="0">
                <a:solidFill>
                  <a:srgbClr val="5D5C69"/>
                </a:solidFill>
                <a:latin typeface="Open Sans Light"/>
                <a:cs typeface="Open Sans Light"/>
              </a:rPr>
              <a:t>4</a:t>
            </a:r>
            <a:endParaRPr sz="706" dirty="0">
              <a:latin typeface="Open Sans Light"/>
              <a:cs typeface="Open Sans Light"/>
            </a:endParaRPr>
          </a:p>
        </p:txBody>
      </p:sp>
      <p:sp>
        <p:nvSpPr>
          <p:cNvPr id="3" name="object 3"/>
          <p:cNvSpPr txBox="1"/>
          <p:nvPr/>
        </p:nvSpPr>
        <p:spPr>
          <a:xfrm>
            <a:off x="10055694" y="6654855"/>
            <a:ext cx="155762" cy="119935"/>
          </a:xfrm>
          <a:prstGeom prst="rect">
            <a:avLst/>
          </a:prstGeom>
        </p:spPr>
        <p:txBody>
          <a:bodyPr vert="horz" wrap="square" lIns="0" tIns="11206" rIns="0" bIns="0" rtlCol="0">
            <a:spAutoFit/>
          </a:bodyPr>
          <a:lstStyle/>
          <a:p>
            <a:pPr marL="11206">
              <a:spcBef>
                <a:spcPts val="88"/>
              </a:spcBef>
            </a:pPr>
            <a:r>
              <a:rPr sz="706" dirty="0">
                <a:solidFill>
                  <a:srgbClr val="5D5C69"/>
                </a:solidFill>
                <a:latin typeface="Open Sans Light"/>
                <a:cs typeface="Open Sans Light"/>
              </a:rPr>
              <a:t>1/1</a:t>
            </a:r>
            <a:endParaRPr sz="706">
              <a:latin typeface="Open Sans Light"/>
              <a:cs typeface="Open Sans Light"/>
            </a:endParaRPr>
          </a:p>
        </p:txBody>
      </p:sp>
      <p:sp>
        <p:nvSpPr>
          <p:cNvPr id="28" name="object 28"/>
          <p:cNvSpPr txBox="1"/>
          <p:nvPr/>
        </p:nvSpPr>
        <p:spPr>
          <a:xfrm>
            <a:off x="1934398" y="5686674"/>
            <a:ext cx="1267519" cy="113342"/>
          </a:xfrm>
          <a:prstGeom prst="rect">
            <a:avLst/>
          </a:prstGeom>
        </p:spPr>
        <p:txBody>
          <a:bodyPr vert="horz" wrap="square" lIns="0" tIns="10646" rIns="0" bIns="0" rtlCol="0">
            <a:spAutoFit/>
          </a:bodyPr>
          <a:lstStyle/>
          <a:p>
            <a:pPr>
              <a:lnSpc>
                <a:spcPts val="789"/>
              </a:lnSpc>
            </a:pPr>
            <a:r>
              <a:rPr sz="706" spc="-9" dirty="0">
                <a:solidFill>
                  <a:srgbClr val="035577"/>
                </a:solidFill>
                <a:latin typeface="Raleway"/>
                <a:cs typeface="Raleway"/>
              </a:rPr>
              <a:t>(9</a:t>
            </a:r>
            <a:endParaRPr sz="706" dirty="0">
              <a:solidFill>
                <a:srgbClr val="0070C0"/>
              </a:solidFill>
              <a:latin typeface="Raleway" panose="020B0503030101060003" pitchFamily="34" charset="77"/>
              <a:cs typeface="Raleway SemiBold"/>
            </a:endParaRPr>
          </a:p>
        </p:txBody>
      </p:sp>
      <p:sp>
        <p:nvSpPr>
          <p:cNvPr id="29" name="object 29"/>
          <p:cNvSpPr txBox="1"/>
          <p:nvPr/>
        </p:nvSpPr>
        <p:spPr>
          <a:xfrm>
            <a:off x="5635556" y="2322020"/>
            <a:ext cx="216274"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S</a:t>
            </a:r>
            <a:r>
              <a:rPr sz="485" spc="-9" dirty="0">
                <a:latin typeface="Raleway"/>
                <a:cs typeface="Raleway"/>
              </a:rPr>
              <a:t>t</a:t>
            </a:r>
            <a:r>
              <a:rPr sz="485" dirty="0">
                <a:latin typeface="Raleway"/>
                <a:cs typeface="Raleway"/>
              </a:rPr>
              <a:t>o</a:t>
            </a:r>
            <a:r>
              <a:rPr sz="485" spc="-18" dirty="0">
                <a:latin typeface="Raleway"/>
                <a:cs typeface="Raleway"/>
              </a:rPr>
              <a:t>k</a:t>
            </a:r>
            <a:r>
              <a:rPr sz="485" dirty="0">
                <a:latin typeface="Raleway"/>
                <a:cs typeface="Raleway"/>
              </a:rPr>
              <a:t>es</a:t>
            </a:r>
            <a:endParaRPr sz="485">
              <a:latin typeface="Raleway"/>
              <a:cs typeface="Raleway"/>
            </a:endParaRPr>
          </a:p>
        </p:txBody>
      </p:sp>
      <p:sp>
        <p:nvSpPr>
          <p:cNvPr id="30" name="object 30"/>
          <p:cNvSpPr txBox="1"/>
          <p:nvPr/>
        </p:nvSpPr>
        <p:spPr>
          <a:xfrm>
            <a:off x="6046195" y="2816785"/>
            <a:ext cx="250451"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Guilford</a:t>
            </a:r>
            <a:endParaRPr sz="485">
              <a:latin typeface="Raleway"/>
              <a:cs typeface="Raleway"/>
            </a:endParaRPr>
          </a:p>
        </p:txBody>
      </p:sp>
      <p:sp>
        <p:nvSpPr>
          <p:cNvPr id="31" name="object 31"/>
          <p:cNvSpPr txBox="1"/>
          <p:nvPr/>
        </p:nvSpPr>
        <p:spPr>
          <a:xfrm>
            <a:off x="5601431" y="3052293"/>
            <a:ext cx="290232"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D</a:t>
            </a:r>
            <a:r>
              <a:rPr sz="485" spc="-9" dirty="0">
                <a:latin typeface="Raleway"/>
                <a:cs typeface="Raleway"/>
              </a:rPr>
              <a:t>a</a:t>
            </a:r>
            <a:r>
              <a:rPr sz="485" dirty="0">
                <a:latin typeface="Raleway"/>
                <a:cs typeface="Raleway"/>
              </a:rPr>
              <a:t>vidson</a:t>
            </a:r>
            <a:endParaRPr sz="485">
              <a:latin typeface="Raleway"/>
              <a:cs typeface="Raleway"/>
            </a:endParaRPr>
          </a:p>
        </p:txBody>
      </p:sp>
      <p:sp>
        <p:nvSpPr>
          <p:cNvPr id="32" name="object 32"/>
          <p:cNvSpPr txBox="1"/>
          <p:nvPr/>
        </p:nvSpPr>
        <p:spPr>
          <a:xfrm>
            <a:off x="6020382" y="3132608"/>
            <a:ext cx="301438"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Randolph</a:t>
            </a:r>
            <a:endParaRPr sz="485">
              <a:latin typeface="Raleway"/>
              <a:cs typeface="Raleway"/>
            </a:endParaRPr>
          </a:p>
        </p:txBody>
      </p:sp>
      <p:sp>
        <p:nvSpPr>
          <p:cNvPr id="33" name="object 33"/>
          <p:cNvSpPr txBox="1"/>
          <p:nvPr/>
        </p:nvSpPr>
        <p:spPr>
          <a:xfrm>
            <a:off x="5622993" y="2592716"/>
            <a:ext cx="237565"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Forsyth</a:t>
            </a:r>
            <a:endParaRPr sz="485">
              <a:latin typeface="Raleway"/>
              <a:cs typeface="Raleway"/>
            </a:endParaRPr>
          </a:p>
        </p:txBody>
      </p:sp>
      <p:sp>
        <p:nvSpPr>
          <p:cNvPr id="34" name="object 34"/>
          <p:cNvSpPr txBox="1"/>
          <p:nvPr/>
        </p:nvSpPr>
        <p:spPr>
          <a:xfrm>
            <a:off x="2584400" y="3380803"/>
            <a:ext cx="193862"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Sw</a:t>
            </a:r>
            <a:r>
              <a:rPr sz="485" dirty="0">
                <a:latin typeface="Raleway"/>
                <a:cs typeface="Raleway"/>
              </a:rPr>
              <a:t>ain</a:t>
            </a:r>
            <a:endParaRPr sz="485">
              <a:latin typeface="Raleway"/>
              <a:cs typeface="Raleway"/>
            </a:endParaRPr>
          </a:p>
        </p:txBody>
      </p:sp>
      <p:sp>
        <p:nvSpPr>
          <p:cNvPr id="35" name="object 35"/>
          <p:cNvSpPr txBox="1"/>
          <p:nvPr/>
        </p:nvSpPr>
        <p:spPr>
          <a:xfrm>
            <a:off x="2956974" y="3294488"/>
            <a:ext cx="298637"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H</a:t>
            </a:r>
            <a:r>
              <a:rPr sz="485" spc="-9" dirty="0">
                <a:latin typeface="Raleway"/>
                <a:cs typeface="Raleway"/>
              </a:rPr>
              <a:t>a</a:t>
            </a:r>
            <a:r>
              <a:rPr sz="485" dirty="0">
                <a:latin typeface="Raleway"/>
                <a:cs typeface="Raleway"/>
              </a:rPr>
              <a:t>y</a:t>
            </a:r>
            <a:r>
              <a:rPr sz="485" spc="-9" dirty="0">
                <a:latin typeface="Raleway"/>
                <a:cs typeface="Raleway"/>
              </a:rPr>
              <a:t>w</a:t>
            </a:r>
            <a:r>
              <a:rPr sz="485" dirty="0">
                <a:latin typeface="Raleway"/>
                <a:cs typeface="Raleway"/>
              </a:rPr>
              <a:t>ood</a:t>
            </a:r>
            <a:endParaRPr sz="485">
              <a:latin typeface="Raleway"/>
              <a:cs typeface="Raleway"/>
            </a:endParaRPr>
          </a:p>
        </p:txBody>
      </p:sp>
      <p:sp>
        <p:nvSpPr>
          <p:cNvPr id="36" name="object 36"/>
          <p:cNvSpPr txBox="1"/>
          <p:nvPr/>
        </p:nvSpPr>
        <p:spPr>
          <a:xfrm>
            <a:off x="2563962" y="3754127"/>
            <a:ext cx="219075"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Ma</a:t>
            </a:r>
            <a:r>
              <a:rPr sz="485" spc="-4" dirty="0">
                <a:latin typeface="Raleway"/>
                <a:cs typeface="Raleway"/>
              </a:rPr>
              <a:t>c</a:t>
            </a:r>
            <a:r>
              <a:rPr sz="485" dirty="0">
                <a:latin typeface="Raleway"/>
                <a:cs typeface="Raleway"/>
              </a:rPr>
              <a:t>on</a:t>
            </a:r>
            <a:endParaRPr sz="485">
              <a:latin typeface="Raleway"/>
              <a:cs typeface="Raleway"/>
            </a:endParaRPr>
          </a:p>
        </p:txBody>
      </p:sp>
      <p:sp>
        <p:nvSpPr>
          <p:cNvPr id="37" name="object 37"/>
          <p:cNvSpPr txBox="1"/>
          <p:nvPr/>
        </p:nvSpPr>
        <p:spPr>
          <a:xfrm>
            <a:off x="2304704" y="3859381"/>
            <a:ext cx="149599"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Cl</a:t>
            </a:r>
            <a:r>
              <a:rPr sz="485" spc="-9" dirty="0">
                <a:latin typeface="Raleway"/>
                <a:cs typeface="Raleway"/>
              </a:rPr>
              <a:t>a</a:t>
            </a:r>
            <a:r>
              <a:rPr sz="485" dirty="0">
                <a:latin typeface="Raleway"/>
                <a:cs typeface="Raleway"/>
              </a:rPr>
              <a:t>y</a:t>
            </a:r>
            <a:endParaRPr sz="485">
              <a:latin typeface="Raleway"/>
              <a:cs typeface="Raleway"/>
            </a:endParaRPr>
          </a:p>
        </p:txBody>
      </p:sp>
      <p:sp>
        <p:nvSpPr>
          <p:cNvPr id="38" name="object 38"/>
          <p:cNvSpPr txBox="1"/>
          <p:nvPr/>
        </p:nvSpPr>
        <p:spPr>
          <a:xfrm>
            <a:off x="1943443" y="3763502"/>
            <a:ext cx="300878"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Che</a:t>
            </a:r>
            <a:r>
              <a:rPr sz="485" spc="-13" dirty="0">
                <a:latin typeface="Raleway"/>
                <a:cs typeface="Raleway"/>
              </a:rPr>
              <a:t>r</a:t>
            </a:r>
            <a:r>
              <a:rPr sz="485" dirty="0">
                <a:latin typeface="Raleway"/>
                <a:cs typeface="Raleway"/>
              </a:rPr>
              <a:t>o</a:t>
            </a:r>
            <a:r>
              <a:rPr sz="485" spc="-18" dirty="0">
                <a:latin typeface="Raleway"/>
                <a:cs typeface="Raleway"/>
              </a:rPr>
              <a:t>k</a:t>
            </a:r>
            <a:r>
              <a:rPr sz="485" dirty="0">
                <a:latin typeface="Raleway"/>
                <a:cs typeface="Raleway"/>
              </a:rPr>
              <a:t>ee</a:t>
            </a:r>
            <a:endParaRPr sz="485">
              <a:latin typeface="Raleway"/>
              <a:cs typeface="Raleway"/>
            </a:endParaRPr>
          </a:p>
        </p:txBody>
      </p:sp>
      <p:sp>
        <p:nvSpPr>
          <p:cNvPr id="39" name="object 39"/>
          <p:cNvSpPr txBox="1"/>
          <p:nvPr/>
        </p:nvSpPr>
        <p:spPr>
          <a:xfrm>
            <a:off x="2204263" y="3489806"/>
            <a:ext cx="251012"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G</a:t>
            </a:r>
            <a:r>
              <a:rPr sz="485" spc="-4" dirty="0">
                <a:latin typeface="Raleway"/>
                <a:cs typeface="Raleway"/>
              </a:rPr>
              <a:t>r</a:t>
            </a:r>
            <a:r>
              <a:rPr sz="485" spc="4" dirty="0">
                <a:latin typeface="Raleway"/>
                <a:cs typeface="Raleway"/>
              </a:rPr>
              <a:t>aham</a:t>
            </a:r>
            <a:endParaRPr sz="485">
              <a:latin typeface="Raleway"/>
              <a:cs typeface="Raleway"/>
            </a:endParaRPr>
          </a:p>
        </p:txBody>
      </p:sp>
      <p:sp>
        <p:nvSpPr>
          <p:cNvPr id="40" name="object 40"/>
          <p:cNvSpPr txBox="1"/>
          <p:nvPr/>
        </p:nvSpPr>
        <p:spPr>
          <a:xfrm>
            <a:off x="2855659" y="3585622"/>
            <a:ext cx="257735"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J</a:t>
            </a:r>
            <a:r>
              <a:rPr sz="485" dirty="0">
                <a:latin typeface="Raleway"/>
                <a:cs typeface="Raleway"/>
              </a:rPr>
              <a:t>ackson</a:t>
            </a:r>
            <a:endParaRPr sz="485">
              <a:latin typeface="Raleway"/>
              <a:cs typeface="Raleway"/>
            </a:endParaRPr>
          </a:p>
        </p:txBody>
      </p:sp>
      <p:sp>
        <p:nvSpPr>
          <p:cNvPr id="41" name="object 41"/>
          <p:cNvSpPr txBox="1"/>
          <p:nvPr/>
        </p:nvSpPr>
        <p:spPr>
          <a:xfrm>
            <a:off x="3286922" y="2930602"/>
            <a:ext cx="267821"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Madison</a:t>
            </a:r>
            <a:endParaRPr sz="485">
              <a:latin typeface="Raleway"/>
              <a:cs typeface="Raleway"/>
            </a:endParaRPr>
          </a:p>
        </p:txBody>
      </p:sp>
      <p:sp>
        <p:nvSpPr>
          <p:cNvPr id="42" name="object 42"/>
          <p:cNvSpPr txBox="1"/>
          <p:nvPr/>
        </p:nvSpPr>
        <p:spPr>
          <a:xfrm>
            <a:off x="3414238" y="3158921"/>
            <a:ext cx="341779"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Buncombe</a:t>
            </a:r>
            <a:endParaRPr sz="485">
              <a:latin typeface="Raleway"/>
              <a:cs typeface="Raleway"/>
            </a:endParaRPr>
          </a:p>
        </p:txBody>
      </p:sp>
      <p:sp>
        <p:nvSpPr>
          <p:cNvPr id="43" name="object 43"/>
          <p:cNvSpPr txBox="1"/>
          <p:nvPr/>
        </p:nvSpPr>
        <p:spPr>
          <a:xfrm>
            <a:off x="3438114" y="3499994"/>
            <a:ext cx="342900"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Henderson</a:t>
            </a:r>
            <a:endParaRPr sz="485">
              <a:latin typeface="Raleway"/>
              <a:cs typeface="Raleway"/>
            </a:endParaRPr>
          </a:p>
        </p:txBody>
      </p:sp>
      <p:sp>
        <p:nvSpPr>
          <p:cNvPr id="44" name="object 44"/>
          <p:cNvSpPr txBox="1"/>
          <p:nvPr/>
        </p:nvSpPr>
        <p:spPr>
          <a:xfrm>
            <a:off x="3678496" y="2865849"/>
            <a:ext cx="231962" cy="86517"/>
          </a:xfrm>
          <a:prstGeom prst="rect">
            <a:avLst/>
          </a:prstGeom>
        </p:spPr>
        <p:txBody>
          <a:bodyPr vert="horz" wrap="square" lIns="0" tIns="11766" rIns="0" bIns="0" rtlCol="0">
            <a:spAutoFit/>
          </a:bodyPr>
          <a:lstStyle/>
          <a:p>
            <a:pPr marL="11206">
              <a:spcBef>
                <a:spcPts val="93"/>
              </a:spcBef>
            </a:pPr>
            <a:r>
              <a:rPr sz="485" spc="-40" dirty="0">
                <a:latin typeface="Raleway"/>
                <a:cs typeface="Raleway"/>
              </a:rPr>
              <a:t>Y</a:t>
            </a:r>
            <a:r>
              <a:rPr sz="485" dirty="0">
                <a:latin typeface="Raleway"/>
                <a:cs typeface="Raleway"/>
              </a:rPr>
              <a:t>an</a:t>
            </a:r>
            <a:r>
              <a:rPr sz="485" spc="-4" dirty="0">
                <a:latin typeface="Raleway"/>
                <a:cs typeface="Raleway"/>
              </a:rPr>
              <a:t>c</a:t>
            </a:r>
            <a:r>
              <a:rPr sz="485" spc="-9" dirty="0">
                <a:latin typeface="Raleway"/>
                <a:cs typeface="Raleway"/>
              </a:rPr>
              <a:t>e</a:t>
            </a:r>
            <a:r>
              <a:rPr sz="485" dirty="0">
                <a:latin typeface="Raleway"/>
                <a:cs typeface="Raleway"/>
              </a:rPr>
              <a:t>y</a:t>
            </a:r>
            <a:endParaRPr sz="485">
              <a:latin typeface="Raleway"/>
              <a:cs typeface="Raleway"/>
            </a:endParaRPr>
          </a:p>
        </p:txBody>
      </p:sp>
      <p:sp>
        <p:nvSpPr>
          <p:cNvPr id="45" name="object 45"/>
          <p:cNvSpPr txBox="1"/>
          <p:nvPr/>
        </p:nvSpPr>
        <p:spPr>
          <a:xfrm>
            <a:off x="3870877" y="3152421"/>
            <a:ext cx="312644"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McD</a:t>
            </a:r>
            <a:r>
              <a:rPr sz="485" spc="-9" dirty="0">
                <a:latin typeface="Raleway"/>
                <a:cs typeface="Raleway"/>
              </a:rPr>
              <a:t>ow</a:t>
            </a:r>
            <a:r>
              <a:rPr sz="485" dirty="0">
                <a:latin typeface="Raleway"/>
                <a:cs typeface="Raleway"/>
              </a:rPr>
              <a:t>ell</a:t>
            </a:r>
            <a:endParaRPr sz="485">
              <a:latin typeface="Raleway"/>
              <a:cs typeface="Raleway"/>
            </a:endParaRPr>
          </a:p>
        </p:txBody>
      </p:sp>
      <p:sp>
        <p:nvSpPr>
          <p:cNvPr id="46" name="object 46"/>
          <p:cNvSpPr txBox="1"/>
          <p:nvPr/>
        </p:nvSpPr>
        <p:spPr>
          <a:xfrm>
            <a:off x="3980068" y="3430492"/>
            <a:ext cx="331694"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Ruther</a:t>
            </a:r>
            <a:r>
              <a:rPr sz="485" spc="-13" dirty="0">
                <a:latin typeface="Raleway"/>
                <a:cs typeface="Raleway"/>
              </a:rPr>
              <a:t>f</a:t>
            </a:r>
            <a:r>
              <a:rPr sz="485" dirty="0">
                <a:latin typeface="Raleway"/>
                <a:cs typeface="Raleway"/>
              </a:rPr>
              <a:t>o</a:t>
            </a:r>
            <a:r>
              <a:rPr sz="485" spc="-13" dirty="0">
                <a:latin typeface="Raleway"/>
                <a:cs typeface="Raleway"/>
              </a:rPr>
              <a:t>r</a:t>
            </a:r>
            <a:r>
              <a:rPr sz="485" dirty="0">
                <a:latin typeface="Raleway"/>
                <a:cs typeface="Raleway"/>
              </a:rPr>
              <a:t>d</a:t>
            </a:r>
            <a:endParaRPr sz="485">
              <a:latin typeface="Raleway"/>
              <a:cs typeface="Raleway"/>
            </a:endParaRPr>
          </a:p>
        </p:txBody>
      </p:sp>
      <p:sp>
        <p:nvSpPr>
          <p:cNvPr id="47" name="object 47"/>
          <p:cNvSpPr txBox="1"/>
          <p:nvPr/>
        </p:nvSpPr>
        <p:spPr>
          <a:xfrm>
            <a:off x="3826189" y="3649624"/>
            <a:ext cx="148478"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P</a:t>
            </a:r>
            <a:r>
              <a:rPr sz="485" dirty="0">
                <a:latin typeface="Raleway"/>
                <a:cs typeface="Raleway"/>
              </a:rPr>
              <a:t>olk</a:t>
            </a:r>
            <a:endParaRPr sz="485">
              <a:latin typeface="Raleway"/>
              <a:cs typeface="Raleway"/>
            </a:endParaRPr>
          </a:p>
        </p:txBody>
      </p:sp>
      <p:sp>
        <p:nvSpPr>
          <p:cNvPr id="48" name="object 48"/>
          <p:cNvSpPr txBox="1"/>
          <p:nvPr/>
        </p:nvSpPr>
        <p:spPr>
          <a:xfrm>
            <a:off x="4044321" y="2676281"/>
            <a:ext cx="187699" cy="86517"/>
          </a:xfrm>
          <a:prstGeom prst="rect">
            <a:avLst/>
          </a:prstGeom>
        </p:spPr>
        <p:txBody>
          <a:bodyPr vert="horz" wrap="square" lIns="0" tIns="11766" rIns="0" bIns="0" rtlCol="0">
            <a:spAutoFit/>
          </a:bodyPr>
          <a:lstStyle/>
          <a:p>
            <a:pPr marL="11206">
              <a:spcBef>
                <a:spcPts val="93"/>
              </a:spcBef>
            </a:pPr>
            <a:r>
              <a:rPr sz="485" spc="-13" dirty="0">
                <a:latin typeface="Raleway"/>
                <a:cs typeface="Raleway"/>
              </a:rPr>
              <a:t>A</a:t>
            </a:r>
            <a:r>
              <a:rPr sz="485" spc="-9" dirty="0">
                <a:latin typeface="Raleway"/>
                <a:cs typeface="Raleway"/>
              </a:rPr>
              <a:t>v</a:t>
            </a:r>
            <a:r>
              <a:rPr sz="485" dirty="0">
                <a:latin typeface="Raleway"/>
                <a:cs typeface="Raleway"/>
              </a:rPr>
              <a:t>ery</a:t>
            </a:r>
            <a:endParaRPr sz="485">
              <a:latin typeface="Raleway"/>
              <a:cs typeface="Raleway"/>
            </a:endParaRPr>
          </a:p>
        </p:txBody>
      </p:sp>
      <p:sp>
        <p:nvSpPr>
          <p:cNvPr id="49" name="object 49"/>
          <p:cNvSpPr txBox="1"/>
          <p:nvPr/>
        </p:nvSpPr>
        <p:spPr>
          <a:xfrm>
            <a:off x="4266827" y="3121545"/>
            <a:ext cx="191621"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Bur</a:t>
            </a:r>
            <a:r>
              <a:rPr sz="485" spc="-18" dirty="0">
                <a:latin typeface="Raleway"/>
                <a:cs typeface="Raleway"/>
              </a:rPr>
              <a:t>k</a:t>
            </a:r>
            <a:r>
              <a:rPr sz="485" dirty="0">
                <a:latin typeface="Raleway"/>
                <a:cs typeface="Raleway"/>
              </a:rPr>
              <a:t>e</a:t>
            </a:r>
            <a:endParaRPr sz="485">
              <a:latin typeface="Raleway"/>
              <a:cs typeface="Raleway"/>
            </a:endParaRPr>
          </a:p>
        </p:txBody>
      </p:sp>
      <p:sp>
        <p:nvSpPr>
          <p:cNvPr id="50" name="object 50"/>
          <p:cNvSpPr txBox="1"/>
          <p:nvPr/>
        </p:nvSpPr>
        <p:spPr>
          <a:xfrm>
            <a:off x="4319578" y="3709126"/>
            <a:ext cx="313765"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Cl</a:t>
            </a:r>
            <a:r>
              <a:rPr sz="485" spc="-9" dirty="0">
                <a:latin typeface="Raleway"/>
                <a:cs typeface="Raleway"/>
              </a:rPr>
              <a:t>ev</a:t>
            </a:r>
            <a:r>
              <a:rPr sz="485" dirty="0">
                <a:latin typeface="Raleway"/>
                <a:cs typeface="Raleway"/>
              </a:rPr>
              <a:t>eland</a:t>
            </a:r>
            <a:endParaRPr sz="485">
              <a:latin typeface="Raleway"/>
              <a:cs typeface="Raleway"/>
            </a:endParaRPr>
          </a:p>
        </p:txBody>
      </p:sp>
      <p:sp>
        <p:nvSpPr>
          <p:cNvPr id="51" name="object 51"/>
          <p:cNvSpPr txBox="1"/>
          <p:nvPr/>
        </p:nvSpPr>
        <p:spPr>
          <a:xfrm>
            <a:off x="4234763" y="2523652"/>
            <a:ext cx="283509"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Watauga</a:t>
            </a:r>
            <a:endParaRPr sz="485">
              <a:latin typeface="Raleway"/>
              <a:cs typeface="Raleway"/>
            </a:endParaRPr>
          </a:p>
        </p:txBody>
      </p:sp>
      <p:sp>
        <p:nvSpPr>
          <p:cNvPr id="52" name="object 52"/>
          <p:cNvSpPr txBox="1"/>
          <p:nvPr/>
        </p:nvSpPr>
        <p:spPr>
          <a:xfrm>
            <a:off x="4339892" y="2833349"/>
            <a:ext cx="275665"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Cald</a:t>
            </a:r>
            <a:r>
              <a:rPr sz="485" spc="-9" dirty="0">
                <a:latin typeface="Raleway"/>
                <a:cs typeface="Raleway"/>
              </a:rPr>
              <a:t>w</a:t>
            </a:r>
            <a:r>
              <a:rPr sz="485" dirty="0">
                <a:latin typeface="Raleway"/>
                <a:cs typeface="Raleway"/>
              </a:rPr>
              <a:t>ell</a:t>
            </a:r>
            <a:endParaRPr sz="485">
              <a:latin typeface="Raleway"/>
              <a:cs typeface="Raleway"/>
            </a:endParaRPr>
          </a:p>
        </p:txBody>
      </p:sp>
      <p:sp>
        <p:nvSpPr>
          <p:cNvPr id="54" name="object 54"/>
          <p:cNvSpPr txBox="1"/>
          <p:nvPr/>
        </p:nvSpPr>
        <p:spPr>
          <a:xfrm>
            <a:off x="4770593" y="2201454"/>
            <a:ext cx="314325"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Allegha</a:t>
            </a:r>
            <a:r>
              <a:rPr sz="485" spc="-9" dirty="0">
                <a:latin typeface="Raleway"/>
                <a:cs typeface="Raleway"/>
              </a:rPr>
              <a:t>n</a:t>
            </a:r>
            <a:r>
              <a:rPr sz="485" dirty="0">
                <a:latin typeface="Raleway"/>
                <a:cs typeface="Raleway"/>
              </a:rPr>
              <a:t>y</a:t>
            </a:r>
            <a:endParaRPr sz="485">
              <a:latin typeface="Raleway"/>
              <a:cs typeface="Raleway"/>
            </a:endParaRPr>
          </a:p>
        </p:txBody>
      </p:sp>
      <p:sp>
        <p:nvSpPr>
          <p:cNvPr id="55" name="object 55"/>
          <p:cNvSpPr txBox="1"/>
          <p:nvPr/>
        </p:nvSpPr>
        <p:spPr>
          <a:xfrm>
            <a:off x="4752718" y="2571903"/>
            <a:ext cx="217393"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Wil</a:t>
            </a:r>
            <a:r>
              <a:rPr sz="485" spc="-18" dirty="0">
                <a:latin typeface="Raleway"/>
                <a:cs typeface="Raleway"/>
              </a:rPr>
              <a:t>k</a:t>
            </a:r>
            <a:r>
              <a:rPr sz="485" dirty="0">
                <a:latin typeface="Raleway"/>
                <a:cs typeface="Raleway"/>
              </a:rPr>
              <a:t>es</a:t>
            </a:r>
            <a:endParaRPr sz="485">
              <a:latin typeface="Raleway"/>
              <a:cs typeface="Raleway"/>
            </a:endParaRPr>
          </a:p>
        </p:txBody>
      </p:sp>
      <p:sp>
        <p:nvSpPr>
          <p:cNvPr id="56" name="object 56"/>
          <p:cNvSpPr txBox="1"/>
          <p:nvPr/>
        </p:nvSpPr>
        <p:spPr>
          <a:xfrm>
            <a:off x="4656714" y="3208172"/>
            <a:ext cx="276785"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C</a:t>
            </a:r>
            <a:r>
              <a:rPr sz="485" spc="-4" dirty="0">
                <a:latin typeface="Raleway"/>
                <a:cs typeface="Raleway"/>
              </a:rPr>
              <a:t>a</a:t>
            </a:r>
            <a:r>
              <a:rPr sz="485" dirty="0">
                <a:latin typeface="Raleway"/>
                <a:cs typeface="Raleway"/>
              </a:rPr>
              <a:t>t</a:t>
            </a:r>
            <a:r>
              <a:rPr sz="485" spc="-9" dirty="0">
                <a:latin typeface="Raleway"/>
                <a:cs typeface="Raleway"/>
              </a:rPr>
              <a:t>a</a:t>
            </a:r>
            <a:r>
              <a:rPr sz="485" spc="4" dirty="0">
                <a:latin typeface="Raleway"/>
                <a:cs typeface="Raleway"/>
              </a:rPr>
              <a:t>wba</a:t>
            </a:r>
            <a:endParaRPr sz="485">
              <a:latin typeface="Raleway"/>
              <a:cs typeface="Raleway"/>
            </a:endParaRPr>
          </a:p>
        </p:txBody>
      </p:sp>
      <p:sp>
        <p:nvSpPr>
          <p:cNvPr id="57" name="object 57"/>
          <p:cNvSpPr txBox="1"/>
          <p:nvPr/>
        </p:nvSpPr>
        <p:spPr>
          <a:xfrm>
            <a:off x="4677590" y="3409241"/>
            <a:ext cx="233643"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Lin</a:t>
            </a:r>
            <a:r>
              <a:rPr sz="485" spc="-4" dirty="0">
                <a:latin typeface="Raleway"/>
                <a:cs typeface="Raleway"/>
              </a:rPr>
              <a:t>c</a:t>
            </a:r>
            <a:r>
              <a:rPr sz="485" dirty="0">
                <a:latin typeface="Raleway"/>
                <a:cs typeface="Raleway"/>
              </a:rPr>
              <a:t>oln</a:t>
            </a:r>
            <a:endParaRPr sz="485">
              <a:latin typeface="Raleway"/>
              <a:cs typeface="Raleway"/>
            </a:endParaRPr>
          </a:p>
        </p:txBody>
      </p:sp>
      <p:sp>
        <p:nvSpPr>
          <p:cNvPr id="58" name="object 58"/>
          <p:cNvSpPr txBox="1"/>
          <p:nvPr/>
        </p:nvSpPr>
        <p:spPr>
          <a:xfrm>
            <a:off x="4698152" y="3632498"/>
            <a:ext cx="225798"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Gas</a:t>
            </a:r>
            <a:r>
              <a:rPr sz="485" spc="-9" dirty="0">
                <a:latin typeface="Raleway"/>
                <a:cs typeface="Raleway"/>
              </a:rPr>
              <a:t>t</a:t>
            </a:r>
            <a:r>
              <a:rPr sz="485" dirty="0">
                <a:latin typeface="Raleway"/>
                <a:cs typeface="Raleway"/>
              </a:rPr>
              <a:t>on</a:t>
            </a:r>
            <a:endParaRPr sz="485">
              <a:latin typeface="Raleway"/>
              <a:cs typeface="Raleway"/>
            </a:endParaRPr>
          </a:p>
        </p:txBody>
      </p:sp>
      <p:sp>
        <p:nvSpPr>
          <p:cNvPr id="59" name="object 59"/>
          <p:cNvSpPr txBox="1"/>
          <p:nvPr/>
        </p:nvSpPr>
        <p:spPr>
          <a:xfrm>
            <a:off x="5228169" y="2296707"/>
            <a:ext cx="175372"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Surry</a:t>
            </a:r>
            <a:endParaRPr sz="485">
              <a:latin typeface="Raleway"/>
              <a:cs typeface="Raleway"/>
            </a:endParaRPr>
          </a:p>
        </p:txBody>
      </p:sp>
      <p:sp>
        <p:nvSpPr>
          <p:cNvPr id="60" name="object 60"/>
          <p:cNvSpPr txBox="1"/>
          <p:nvPr/>
        </p:nvSpPr>
        <p:spPr>
          <a:xfrm>
            <a:off x="5226419" y="2608529"/>
            <a:ext cx="214032" cy="86517"/>
          </a:xfrm>
          <a:prstGeom prst="rect">
            <a:avLst/>
          </a:prstGeom>
        </p:spPr>
        <p:txBody>
          <a:bodyPr vert="horz" wrap="square" lIns="0" tIns="11766" rIns="0" bIns="0" rtlCol="0">
            <a:spAutoFit/>
          </a:bodyPr>
          <a:lstStyle/>
          <a:p>
            <a:pPr marL="11206">
              <a:spcBef>
                <a:spcPts val="93"/>
              </a:spcBef>
            </a:pPr>
            <a:r>
              <a:rPr sz="485" spc="-40" dirty="0">
                <a:latin typeface="Raleway"/>
                <a:cs typeface="Raleway"/>
              </a:rPr>
              <a:t>Y</a:t>
            </a:r>
            <a:r>
              <a:rPr sz="485" dirty="0">
                <a:latin typeface="Raleway"/>
                <a:cs typeface="Raleway"/>
              </a:rPr>
              <a:t>adkin</a:t>
            </a:r>
            <a:endParaRPr sz="485">
              <a:latin typeface="Raleway"/>
              <a:cs typeface="Raleway"/>
            </a:endParaRPr>
          </a:p>
        </p:txBody>
      </p:sp>
      <p:sp>
        <p:nvSpPr>
          <p:cNvPr id="61" name="object 61"/>
          <p:cNvSpPr txBox="1"/>
          <p:nvPr/>
        </p:nvSpPr>
        <p:spPr>
          <a:xfrm>
            <a:off x="5347361" y="2900038"/>
            <a:ext cx="184337"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D</a:t>
            </a:r>
            <a:r>
              <a:rPr sz="485" spc="-9" dirty="0">
                <a:latin typeface="Raleway"/>
                <a:cs typeface="Raleway"/>
              </a:rPr>
              <a:t>a</a:t>
            </a:r>
            <a:r>
              <a:rPr sz="485" dirty="0">
                <a:latin typeface="Raleway"/>
                <a:cs typeface="Raleway"/>
              </a:rPr>
              <a:t>vie</a:t>
            </a:r>
            <a:endParaRPr sz="485">
              <a:latin typeface="Raleway"/>
              <a:cs typeface="Raleway"/>
            </a:endParaRPr>
          </a:p>
        </p:txBody>
      </p:sp>
      <p:sp>
        <p:nvSpPr>
          <p:cNvPr id="62" name="object 62"/>
          <p:cNvSpPr txBox="1"/>
          <p:nvPr/>
        </p:nvSpPr>
        <p:spPr>
          <a:xfrm>
            <a:off x="5351048" y="3242423"/>
            <a:ext cx="219075"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R</a:t>
            </a:r>
            <a:r>
              <a:rPr sz="485" spc="-13" dirty="0">
                <a:latin typeface="Raleway"/>
                <a:cs typeface="Raleway"/>
              </a:rPr>
              <a:t>o</a:t>
            </a:r>
            <a:r>
              <a:rPr sz="485" spc="-4" dirty="0">
                <a:latin typeface="Raleway"/>
                <a:cs typeface="Raleway"/>
              </a:rPr>
              <a:t>wa</a:t>
            </a:r>
            <a:r>
              <a:rPr sz="485" dirty="0">
                <a:latin typeface="Raleway"/>
                <a:cs typeface="Raleway"/>
              </a:rPr>
              <a:t>n</a:t>
            </a:r>
            <a:endParaRPr sz="485">
              <a:latin typeface="Raleway"/>
              <a:cs typeface="Raleway"/>
            </a:endParaRPr>
          </a:p>
        </p:txBody>
      </p:sp>
      <p:sp>
        <p:nvSpPr>
          <p:cNvPr id="63" name="object 63"/>
          <p:cNvSpPr txBox="1"/>
          <p:nvPr/>
        </p:nvSpPr>
        <p:spPr>
          <a:xfrm>
            <a:off x="5006912" y="3000104"/>
            <a:ext cx="204507"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I</a:t>
            </a:r>
            <a:r>
              <a:rPr sz="485" spc="-13" dirty="0">
                <a:latin typeface="Raleway"/>
                <a:cs typeface="Raleway"/>
              </a:rPr>
              <a:t>r</a:t>
            </a:r>
            <a:r>
              <a:rPr sz="485" dirty="0">
                <a:latin typeface="Raleway"/>
                <a:cs typeface="Raleway"/>
              </a:rPr>
              <a:t>edell</a:t>
            </a:r>
            <a:endParaRPr sz="485">
              <a:latin typeface="Raleway"/>
              <a:cs typeface="Raleway"/>
            </a:endParaRPr>
          </a:p>
        </p:txBody>
      </p:sp>
      <p:sp>
        <p:nvSpPr>
          <p:cNvPr id="64" name="object 64"/>
          <p:cNvSpPr txBox="1"/>
          <p:nvPr/>
        </p:nvSpPr>
        <p:spPr>
          <a:xfrm>
            <a:off x="5340673" y="4020136"/>
            <a:ext cx="193301"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Union</a:t>
            </a:r>
            <a:endParaRPr sz="485">
              <a:latin typeface="Raleway"/>
              <a:cs typeface="Raleway"/>
            </a:endParaRPr>
          </a:p>
        </p:txBody>
      </p:sp>
      <p:sp>
        <p:nvSpPr>
          <p:cNvPr id="65" name="object 65"/>
          <p:cNvSpPr txBox="1"/>
          <p:nvPr/>
        </p:nvSpPr>
        <p:spPr>
          <a:xfrm>
            <a:off x="5291046" y="3503806"/>
            <a:ext cx="283509"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Cabarrus</a:t>
            </a:r>
            <a:endParaRPr sz="485">
              <a:latin typeface="Raleway"/>
              <a:cs typeface="Raleway"/>
            </a:endParaRPr>
          </a:p>
        </p:txBody>
      </p:sp>
      <p:sp>
        <p:nvSpPr>
          <p:cNvPr id="66" name="object 66"/>
          <p:cNvSpPr txBox="1"/>
          <p:nvPr/>
        </p:nvSpPr>
        <p:spPr>
          <a:xfrm>
            <a:off x="5636306" y="3611623"/>
            <a:ext cx="201706"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S</a:t>
            </a:r>
            <a:r>
              <a:rPr sz="485" dirty="0">
                <a:latin typeface="Raleway"/>
                <a:cs typeface="Raleway"/>
              </a:rPr>
              <a:t>tan</a:t>
            </a:r>
            <a:r>
              <a:rPr sz="485" spc="-9" dirty="0">
                <a:latin typeface="Raleway"/>
                <a:cs typeface="Raleway"/>
              </a:rPr>
              <a:t>l</a:t>
            </a:r>
            <a:r>
              <a:rPr sz="485" dirty="0">
                <a:latin typeface="Raleway"/>
                <a:cs typeface="Raleway"/>
              </a:rPr>
              <a:t>y</a:t>
            </a:r>
            <a:endParaRPr sz="485">
              <a:latin typeface="Raleway"/>
              <a:cs typeface="Raleway"/>
            </a:endParaRPr>
          </a:p>
        </p:txBody>
      </p:sp>
      <p:sp>
        <p:nvSpPr>
          <p:cNvPr id="67" name="object 67"/>
          <p:cNvSpPr txBox="1"/>
          <p:nvPr/>
        </p:nvSpPr>
        <p:spPr>
          <a:xfrm>
            <a:off x="5751748" y="4042886"/>
            <a:ext cx="205628"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Anson</a:t>
            </a:r>
            <a:endParaRPr sz="485">
              <a:latin typeface="Raleway"/>
              <a:cs typeface="Raleway"/>
            </a:endParaRPr>
          </a:p>
        </p:txBody>
      </p:sp>
      <p:sp>
        <p:nvSpPr>
          <p:cNvPr id="68" name="object 68"/>
          <p:cNvSpPr txBox="1"/>
          <p:nvPr/>
        </p:nvSpPr>
        <p:spPr>
          <a:xfrm>
            <a:off x="6100072" y="3927008"/>
            <a:ext cx="317687"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Richmond</a:t>
            </a:r>
            <a:endParaRPr sz="485">
              <a:latin typeface="Raleway"/>
              <a:cs typeface="Raleway"/>
            </a:endParaRPr>
          </a:p>
        </p:txBody>
      </p:sp>
      <p:sp>
        <p:nvSpPr>
          <p:cNvPr id="69" name="object 69"/>
          <p:cNvSpPr txBox="1"/>
          <p:nvPr/>
        </p:nvSpPr>
        <p:spPr>
          <a:xfrm>
            <a:off x="6003131" y="2320457"/>
            <a:ext cx="383801"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Rockingham</a:t>
            </a:r>
            <a:endParaRPr sz="485">
              <a:latin typeface="Raleway"/>
              <a:cs typeface="Raleway"/>
            </a:endParaRPr>
          </a:p>
        </p:txBody>
      </p:sp>
      <p:sp>
        <p:nvSpPr>
          <p:cNvPr id="70" name="object 70"/>
          <p:cNvSpPr txBox="1"/>
          <p:nvPr/>
        </p:nvSpPr>
        <p:spPr>
          <a:xfrm>
            <a:off x="6708777" y="3422242"/>
            <a:ext cx="131109" cy="86517"/>
          </a:xfrm>
          <a:prstGeom prst="rect">
            <a:avLst/>
          </a:prstGeom>
        </p:spPr>
        <p:txBody>
          <a:bodyPr vert="horz" wrap="square" lIns="0" tIns="11766" rIns="0" bIns="0" rtlCol="0">
            <a:spAutoFit/>
          </a:bodyPr>
          <a:lstStyle/>
          <a:p>
            <a:pPr marL="11206">
              <a:spcBef>
                <a:spcPts val="93"/>
              </a:spcBef>
            </a:pPr>
            <a:r>
              <a:rPr sz="485" spc="-13" dirty="0">
                <a:latin typeface="Raleway"/>
                <a:cs typeface="Raleway"/>
              </a:rPr>
              <a:t>L</a:t>
            </a:r>
            <a:r>
              <a:rPr sz="485" dirty="0">
                <a:latin typeface="Raleway"/>
                <a:cs typeface="Raleway"/>
              </a:rPr>
              <a:t>ee</a:t>
            </a:r>
            <a:endParaRPr sz="485">
              <a:latin typeface="Raleway"/>
              <a:cs typeface="Raleway"/>
            </a:endParaRPr>
          </a:p>
        </p:txBody>
      </p:sp>
      <p:sp>
        <p:nvSpPr>
          <p:cNvPr id="71" name="object 71"/>
          <p:cNvSpPr txBox="1"/>
          <p:nvPr/>
        </p:nvSpPr>
        <p:spPr>
          <a:xfrm>
            <a:off x="6920784" y="3548058"/>
            <a:ext cx="239246"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Harn</a:t>
            </a:r>
            <a:r>
              <a:rPr sz="485" spc="-4" dirty="0">
                <a:latin typeface="Raleway"/>
                <a:cs typeface="Raleway"/>
              </a:rPr>
              <a:t>e</a:t>
            </a:r>
            <a:r>
              <a:rPr sz="485" dirty="0">
                <a:latin typeface="Raleway"/>
                <a:cs typeface="Raleway"/>
              </a:rPr>
              <a:t>tt</a:t>
            </a:r>
            <a:endParaRPr sz="485">
              <a:latin typeface="Raleway"/>
              <a:cs typeface="Raleway"/>
            </a:endParaRPr>
          </a:p>
        </p:txBody>
      </p:sp>
      <p:sp>
        <p:nvSpPr>
          <p:cNvPr id="72" name="object 72"/>
          <p:cNvSpPr txBox="1"/>
          <p:nvPr/>
        </p:nvSpPr>
        <p:spPr>
          <a:xfrm>
            <a:off x="6868096" y="3839254"/>
            <a:ext cx="383801"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Cumberland</a:t>
            </a:r>
            <a:endParaRPr sz="485">
              <a:latin typeface="Raleway"/>
              <a:cs typeface="Raleway"/>
            </a:endParaRPr>
          </a:p>
        </p:txBody>
      </p:sp>
      <p:sp>
        <p:nvSpPr>
          <p:cNvPr id="73" name="object 73"/>
          <p:cNvSpPr txBox="1"/>
          <p:nvPr/>
        </p:nvSpPr>
        <p:spPr>
          <a:xfrm>
            <a:off x="7215981" y="4426398"/>
            <a:ext cx="227479"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Bladen</a:t>
            </a:r>
            <a:endParaRPr sz="485">
              <a:latin typeface="Raleway"/>
              <a:cs typeface="Raleway"/>
            </a:endParaRPr>
          </a:p>
        </p:txBody>
      </p:sp>
      <p:sp>
        <p:nvSpPr>
          <p:cNvPr id="74" name="object 74"/>
          <p:cNvSpPr txBox="1"/>
          <p:nvPr/>
        </p:nvSpPr>
        <p:spPr>
          <a:xfrm>
            <a:off x="7072163" y="4860224"/>
            <a:ext cx="320488"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Columbus</a:t>
            </a:r>
            <a:endParaRPr sz="485">
              <a:latin typeface="Raleway"/>
              <a:cs typeface="Raleway"/>
            </a:endParaRPr>
          </a:p>
        </p:txBody>
      </p:sp>
      <p:sp>
        <p:nvSpPr>
          <p:cNvPr id="75" name="object 75"/>
          <p:cNvSpPr txBox="1"/>
          <p:nvPr/>
        </p:nvSpPr>
        <p:spPr>
          <a:xfrm>
            <a:off x="7508177" y="5101231"/>
            <a:ext cx="321609"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Brun</a:t>
            </a:r>
            <a:r>
              <a:rPr sz="485" spc="-9" dirty="0">
                <a:latin typeface="Raleway"/>
                <a:cs typeface="Raleway"/>
              </a:rPr>
              <a:t>s</a:t>
            </a:r>
            <a:r>
              <a:rPr sz="485" dirty="0">
                <a:latin typeface="Raleway"/>
                <a:cs typeface="Raleway"/>
              </a:rPr>
              <a:t>wick</a:t>
            </a:r>
            <a:endParaRPr sz="485">
              <a:latin typeface="Raleway"/>
              <a:cs typeface="Raleway"/>
            </a:endParaRPr>
          </a:p>
        </p:txBody>
      </p:sp>
      <p:sp>
        <p:nvSpPr>
          <p:cNvPr id="76" name="object 76"/>
          <p:cNvSpPr txBox="1"/>
          <p:nvPr/>
        </p:nvSpPr>
        <p:spPr>
          <a:xfrm>
            <a:off x="6362142" y="3611435"/>
            <a:ext cx="208429"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Moo</a:t>
            </a:r>
            <a:r>
              <a:rPr sz="485" spc="-13" dirty="0">
                <a:latin typeface="Raleway"/>
                <a:cs typeface="Raleway"/>
              </a:rPr>
              <a:t>r</a:t>
            </a:r>
            <a:r>
              <a:rPr sz="485" dirty="0">
                <a:latin typeface="Raleway"/>
                <a:cs typeface="Raleway"/>
              </a:rPr>
              <a:t>e</a:t>
            </a:r>
            <a:endParaRPr sz="485">
              <a:latin typeface="Raleway"/>
              <a:cs typeface="Raleway"/>
            </a:endParaRPr>
          </a:p>
        </p:txBody>
      </p:sp>
      <p:sp>
        <p:nvSpPr>
          <p:cNvPr id="77" name="object 77"/>
          <p:cNvSpPr txBox="1"/>
          <p:nvPr/>
        </p:nvSpPr>
        <p:spPr>
          <a:xfrm>
            <a:off x="6593337" y="3973071"/>
            <a:ext cx="172010"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Ho</a:t>
            </a:r>
            <a:r>
              <a:rPr sz="485" spc="-18" dirty="0">
                <a:latin typeface="Raleway"/>
                <a:cs typeface="Raleway"/>
              </a:rPr>
              <a:t>ke</a:t>
            </a:r>
            <a:endParaRPr sz="485">
              <a:latin typeface="Raleway"/>
              <a:cs typeface="Raleway"/>
            </a:endParaRPr>
          </a:p>
        </p:txBody>
      </p:sp>
      <p:sp>
        <p:nvSpPr>
          <p:cNvPr id="78" name="object 78"/>
          <p:cNvSpPr txBox="1"/>
          <p:nvPr/>
        </p:nvSpPr>
        <p:spPr>
          <a:xfrm>
            <a:off x="6662026" y="4426398"/>
            <a:ext cx="279026"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R</a:t>
            </a:r>
            <a:r>
              <a:rPr sz="485" dirty="0">
                <a:latin typeface="Raleway"/>
                <a:cs typeface="Raleway"/>
              </a:rPr>
              <a:t>obeson</a:t>
            </a:r>
            <a:endParaRPr sz="485">
              <a:latin typeface="Raleway"/>
              <a:cs typeface="Raleway"/>
            </a:endParaRPr>
          </a:p>
        </p:txBody>
      </p:sp>
      <p:sp>
        <p:nvSpPr>
          <p:cNvPr id="79" name="object 79"/>
          <p:cNvSpPr txBox="1"/>
          <p:nvPr/>
        </p:nvSpPr>
        <p:spPr>
          <a:xfrm>
            <a:off x="7922481" y="4789185"/>
            <a:ext cx="230841" cy="124657"/>
          </a:xfrm>
          <a:prstGeom prst="rect">
            <a:avLst/>
          </a:prstGeom>
        </p:spPr>
        <p:txBody>
          <a:bodyPr vert="horz" wrap="square" lIns="0" tIns="21851" rIns="0" bIns="0" rtlCol="0">
            <a:spAutoFit/>
          </a:bodyPr>
          <a:lstStyle/>
          <a:p>
            <a:pPr marL="11206" marR="4483" indent="46507">
              <a:lnSpc>
                <a:spcPts val="424"/>
              </a:lnSpc>
              <a:spcBef>
                <a:spcPts val="172"/>
              </a:spcBef>
            </a:pPr>
            <a:r>
              <a:rPr sz="397" spc="13" dirty="0">
                <a:latin typeface="Raleway"/>
                <a:cs typeface="Raleway"/>
              </a:rPr>
              <a:t>New  Han</a:t>
            </a:r>
            <a:r>
              <a:rPr sz="397" spc="4" dirty="0">
                <a:latin typeface="Raleway"/>
                <a:cs typeface="Raleway"/>
              </a:rPr>
              <a:t>ov</a:t>
            </a:r>
            <a:r>
              <a:rPr sz="397" spc="9" dirty="0">
                <a:latin typeface="Raleway"/>
                <a:cs typeface="Raleway"/>
              </a:rPr>
              <a:t>er</a:t>
            </a:r>
            <a:endParaRPr sz="397">
              <a:latin typeface="Raleway"/>
              <a:cs typeface="Raleway"/>
            </a:endParaRPr>
          </a:p>
        </p:txBody>
      </p:sp>
      <p:sp>
        <p:nvSpPr>
          <p:cNvPr id="80" name="object 80"/>
          <p:cNvSpPr txBox="1"/>
          <p:nvPr/>
        </p:nvSpPr>
        <p:spPr>
          <a:xfrm>
            <a:off x="7157275" y="3001217"/>
            <a:ext cx="187138" cy="86517"/>
          </a:xfrm>
          <a:prstGeom prst="rect">
            <a:avLst/>
          </a:prstGeom>
        </p:spPr>
        <p:txBody>
          <a:bodyPr vert="horz" wrap="square" lIns="0" tIns="11766" rIns="0" bIns="0" rtlCol="0">
            <a:spAutoFit/>
          </a:bodyPr>
          <a:lstStyle/>
          <a:p>
            <a:pPr marL="11206">
              <a:spcBef>
                <a:spcPts val="93"/>
              </a:spcBef>
            </a:pPr>
            <a:r>
              <a:rPr sz="485" spc="-22" dirty="0">
                <a:latin typeface="Raleway"/>
                <a:cs typeface="Raleway"/>
              </a:rPr>
              <a:t>W</a:t>
            </a:r>
            <a:r>
              <a:rPr sz="485" dirty="0">
                <a:latin typeface="Raleway"/>
                <a:cs typeface="Raleway"/>
              </a:rPr>
              <a:t>a</a:t>
            </a:r>
            <a:r>
              <a:rPr sz="485" spc="-18" dirty="0">
                <a:latin typeface="Raleway"/>
                <a:cs typeface="Raleway"/>
              </a:rPr>
              <a:t>k</a:t>
            </a:r>
            <a:r>
              <a:rPr sz="485" dirty="0">
                <a:latin typeface="Raleway"/>
                <a:cs typeface="Raleway"/>
              </a:rPr>
              <a:t>e</a:t>
            </a:r>
            <a:endParaRPr sz="485">
              <a:latin typeface="Raleway"/>
              <a:cs typeface="Raleway"/>
            </a:endParaRPr>
          </a:p>
        </p:txBody>
      </p:sp>
      <p:sp>
        <p:nvSpPr>
          <p:cNvPr id="81" name="object 81"/>
          <p:cNvSpPr txBox="1"/>
          <p:nvPr/>
        </p:nvSpPr>
        <p:spPr>
          <a:xfrm>
            <a:off x="7459785" y="2675333"/>
            <a:ext cx="249331"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Franklin</a:t>
            </a:r>
            <a:endParaRPr sz="485">
              <a:latin typeface="Raleway"/>
              <a:cs typeface="Raleway"/>
            </a:endParaRPr>
          </a:p>
        </p:txBody>
      </p:sp>
      <p:sp>
        <p:nvSpPr>
          <p:cNvPr id="82" name="object 82"/>
          <p:cNvSpPr txBox="1"/>
          <p:nvPr/>
        </p:nvSpPr>
        <p:spPr>
          <a:xfrm>
            <a:off x="7611476" y="2284508"/>
            <a:ext cx="234203" cy="86517"/>
          </a:xfrm>
          <a:prstGeom prst="rect">
            <a:avLst/>
          </a:prstGeom>
        </p:spPr>
        <p:txBody>
          <a:bodyPr vert="horz" wrap="square" lIns="0" tIns="11766" rIns="0" bIns="0" rtlCol="0">
            <a:spAutoFit/>
          </a:bodyPr>
          <a:lstStyle/>
          <a:p>
            <a:pPr marL="11206">
              <a:spcBef>
                <a:spcPts val="93"/>
              </a:spcBef>
            </a:pPr>
            <a:r>
              <a:rPr sz="485" spc="-22" dirty="0">
                <a:latin typeface="Raleway"/>
                <a:cs typeface="Raleway"/>
              </a:rPr>
              <a:t>W</a:t>
            </a:r>
            <a:r>
              <a:rPr sz="485" dirty="0">
                <a:latin typeface="Raleway"/>
                <a:cs typeface="Raleway"/>
              </a:rPr>
              <a:t>ar</a:t>
            </a:r>
            <a:r>
              <a:rPr sz="485" spc="-13" dirty="0">
                <a:latin typeface="Raleway"/>
                <a:cs typeface="Raleway"/>
              </a:rPr>
              <a:t>r</a:t>
            </a:r>
            <a:r>
              <a:rPr sz="485" dirty="0">
                <a:latin typeface="Raleway"/>
                <a:cs typeface="Raleway"/>
              </a:rPr>
              <a:t>en</a:t>
            </a:r>
            <a:endParaRPr sz="485">
              <a:latin typeface="Raleway"/>
              <a:cs typeface="Raleway"/>
            </a:endParaRPr>
          </a:p>
        </p:txBody>
      </p:sp>
      <p:sp>
        <p:nvSpPr>
          <p:cNvPr id="83" name="object 83"/>
          <p:cNvSpPr txBox="1"/>
          <p:nvPr/>
        </p:nvSpPr>
        <p:spPr>
          <a:xfrm>
            <a:off x="7881048" y="2712833"/>
            <a:ext cx="171450"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Nash</a:t>
            </a:r>
            <a:endParaRPr sz="485">
              <a:latin typeface="Raleway"/>
              <a:cs typeface="Raleway"/>
            </a:endParaRPr>
          </a:p>
        </p:txBody>
      </p:sp>
      <p:sp>
        <p:nvSpPr>
          <p:cNvPr id="84" name="object 84"/>
          <p:cNvSpPr txBox="1"/>
          <p:nvPr/>
        </p:nvSpPr>
        <p:spPr>
          <a:xfrm>
            <a:off x="6527818" y="3136222"/>
            <a:ext cx="284629"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Ch</a:t>
            </a:r>
            <a:r>
              <a:rPr sz="485" spc="-4" dirty="0">
                <a:latin typeface="Raleway"/>
                <a:cs typeface="Raleway"/>
              </a:rPr>
              <a:t>a</a:t>
            </a:r>
            <a:r>
              <a:rPr sz="485" dirty="0">
                <a:latin typeface="Raleway"/>
                <a:cs typeface="Raleway"/>
              </a:rPr>
              <a:t>tham</a:t>
            </a:r>
            <a:endParaRPr sz="485">
              <a:latin typeface="Raleway"/>
              <a:cs typeface="Raleway"/>
            </a:endParaRPr>
          </a:p>
        </p:txBody>
      </p:sp>
      <p:sp>
        <p:nvSpPr>
          <p:cNvPr id="85" name="object 85"/>
          <p:cNvSpPr txBox="1"/>
          <p:nvPr/>
        </p:nvSpPr>
        <p:spPr>
          <a:xfrm>
            <a:off x="7811608" y="3151223"/>
            <a:ext cx="222996"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Wilson</a:t>
            </a:r>
            <a:endParaRPr sz="485">
              <a:latin typeface="Raleway"/>
              <a:cs typeface="Raleway"/>
            </a:endParaRPr>
          </a:p>
        </p:txBody>
      </p:sp>
      <p:sp>
        <p:nvSpPr>
          <p:cNvPr id="86" name="object 86"/>
          <p:cNvSpPr txBox="1"/>
          <p:nvPr/>
        </p:nvSpPr>
        <p:spPr>
          <a:xfrm>
            <a:off x="7998052" y="2446201"/>
            <a:ext cx="219075"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Hali</a:t>
            </a:r>
            <a:r>
              <a:rPr sz="485" spc="-4" dirty="0">
                <a:latin typeface="Raleway"/>
                <a:cs typeface="Raleway"/>
              </a:rPr>
              <a:t>f</a:t>
            </a:r>
            <a:r>
              <a:rPr sz="485" dirty="0">
                <a:latin typeface="Raleway"/>
                <a:cs typeface="Raleway"/>
              </a:rPr>
              <a:t>ax</a:t>
            </a:r>
            <a:endParaRPr sz="485">
              <a:latin typeface="Raleway"/>
              <a:cs typeface="Raleway"/>
            </a:endParaRPr>
          </a:p>
        </p:txBody>
      </p:sp>
      <p:sp>
        <p:nvSpPr>
          <p:cNvPr id="87" name="object 87"/>
          <p:cNvSpPr txBox="1"/>
          <p:nvPr/>
        </p:nvSpPr>
        <p:spPr>
          <a:xfrm>
            <a:off x="8252934" y="2210381"/>
            <a:ext cx="410135"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Northam</a:t>
            </a:r>
            <a:r>
              <a:rPr sz="485" spc="-4" dirty="0">
                <a:latin typeface="Raleway"/>
                <a:cs typeface="Raleway"/>
              </a:rPr>
              <a:t>p</a:t>
            </a:r>
            <a:r>
              <a:rPr sz="485" spc="-9" dirty="0">
                <a:latin typeface="Raleway"/>
                <a:cs typeface="Raleway"/>
              </a:rPr>
              <a:t>t</a:t>
            </a:r>
            <a:r>
              <a:rPr sz="485" dirty="0">
                <a:latin typeface="Raleway"/>
                <a:cs typeface="Raleway"/>
              </a:rPr>
              <a:t>on</a:t>
            </a:r>
            <a:endParaRPr sz="485">
              <a:latin typeface="Raleway"/>
              <a:cs typeface="Raleway"/>
            </a:endParaRPr>
          </a:p>
        </p:txBody>
      </p:sp>
      <p:sp>
        <p:nvSpPr>
          <p:cNvPr id="88" name="object 88"/>
          <p:cNvSpPr txBox="1"/>
          <p:nvPr/>
        </p:nvSpPr>
        <p:spPr>
          <a:xfrm>
            <a:off x="8684447" y="2398762"/>
            <a:ext cx="263338"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Hertford</a:t>
            </a:r>
            <a:endParaRPr sz="485">
              <a:latin typeface="Raleway"/>
              <a:cs typeface="Raleway"/>
            </a:endParaRPr>
          </a:p>
        </p:txBody>
      </p:sp>
      <p:sp>
        <p:nvSpPr>
          <p:cNvPr id="89" name="object 89"/>
          <p:cNvSpPr txBox="1"/>
          <p:nvPr/>
        </p:nvSpPr>
        <p:spPr>
          <a:xfrm>
            <a:off x="8961643" y="2206818"/>
            <a:ext cx="188259"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G</a:t>
            </a:r>
            <a:r>
              <a:rPr sz="485" spc="-4" dirty="0">
                <a:latin typeface="Raleway"/>
                <a:cs typeface="Raleway"/>
              </a:rPr>
              <a:t>a</a:t>
            </a:r>
            <a:r>
              <a:rPr sz="485" spc="-9" dirty="0">
                <a:latin typeface="Raleway"/>
                <a:cs typeface="Raleway"/>
              </a:rPr>
              <a:t>t</a:t>
            </a:r>
            <a:r>
              <a:rPr sz="485" dirty="0">
                <a:latin typeface="Raleway"/>
                <a:cs typeface="Raleway"/>
              </a:rPr>
              <a:t>es</a:t>
            </a:r>
            <a:endParaRPr sz="485">
              <a:latin typeface="Raleway"/>
              <a:cs typeface="Raleway"/>
            </a:endParaRPr>
          </a:p>
        </p:txBody>
      </p:sp>
      <p:sp>
        <p:nvSpPr>
          <p:cNvPr id="90" name="object 90"/>
          <p:cNvSpPr txBox="1"/>
          <p:nvPr/>
        </p:nvSpPr>
        <p:spPr>
          <a:xfrm>
            <a:off x="7753168" y="3556485"/>
            <a:ext cx="225238" cy="86517"/>
          </a:xfrm>
          <a:prstGeom prst="rect">
            <a:avLst/>
          </a:prstGeom>
        </p:spPr>
        <p:txBody>
          <a:bodyPr vert="horz" wrap="square" lIns="0" tIns="11766" rIns="0" bIns="0" rtlCol="0">
            <a:spAutoFit/>
          </a:bodyPr>
          <a:lstStyle/>
          <a:p>
            <a:pPr marL="11206">
              <a:spcBef>
                <a:spcPts val="93"/>
              </a:spcBef>
            </a:pPr>
            <a:r>
              <a:rPr sz="485" spc="-22" dirty="0">
                <a:latin typeface="Raleway"/>
                <a:cs typeface="Raleway"/>
              </a:rPr>
              <a:t>W</a:t>
            </a:r>
            <a:r>
              <a:rPr sz="485" spc="-9" dirty="0">
                <a:latin typeface="Raleway"/>
                <a:cs typeface="Raleway"/>
              </a:rPr>
              <a:t>a</a:t>
            </a:r>
            <a:r>
              <a:rPr sz="485" dirty="0">
                <a:latin typeface="Raleway"/>
                <a:cs typeface="Raleway"/>
              </a:rPr>
              <a:t>yne</a:t>
            </a:r>
            <a:endParaRPr sz="485">
              <a:latin typeface="Raleway"/>
              <a:cs typeface="Raleway"/>
            </a:endParaRPr>
          </a:p>
        </p:txBody>
      </p:sp>
      <p:sp>
        <p:nvSpPr>
          <p:cNvPr id="91" name="object 91"/>
          <p:cNvSpPr txBox="1"/>
          <p:nvPr/>
        </p:nvSpPr>
        <p:spPr>
          <a:xfrm>
            <a:off x="8093304" y="3689239"/>
            <a:ext cx="203947" cy="86517"/>
          </a:xfrm>
          <a:prstGeom prst="rect">
            <a:avLst/>
          </a:prstGeom>
        </p:spPr>
        <p:txBody>
          <a:bodyPr vert="horz" wrap="square" lIns="0" tIns="11766" rIns="0" bIns="0" rtlCol="0">
            <a:spAutoFit/>
          </a:bodyPr>
          <a:lstStyle/>
          <a:p>
            <a:pPr marL="11206">
              <a:spcBef>
                <a:spcPts val="93"/>
              </a:spcBef>
            </a:pPr>
            <a:r>
              <a:rPr sz="485" spc="-13" dirty="0">
                <a:latin typeface="Raleway"/>
                <a:cs typeface="Raleway"/>
              </a:rPr>
              <a:t>L</a:t>
            </a:r>
            <a:r>
              <a:rPr sz="485" dirty="0">
                <a:latin typeface="Raleway"/>
                <a:cs typeface="Raleway"/>
              </a:rPr>
              <a:t>enoir</a:t>
            </a:r>
            <a:endParaRPr sz="485">
              <a:latin typeface="Raleway"/>
              <a:cs typeface="Raleway"/>
            </a:endParaRPr>
          </a:p>
        </p:txBody>
      </p:sp>
      <p:sp>
        <p:nvSpPr>
          <p:cNvPr id="92" name="object 92"/>
          <p:cNvSpPr txBox="1"/>
          <p:nvPr/>
        </p:nvSpPr>
        <p:spPr>
          <a:xfrm>
            <a:off x="8076742" y="2894152"/>
            <a:ext cx="377078" cy="86517"/>
          </a:xfrm>
          <a:prstGeom prst="rect">
            <a:avLst/>
          </a:prstGeom>
        </p:spPr>
        <p:txBody>
          <a:bodyPr vert="horz" wrap="square" lIns="0" tIns="11766" rIns="0" bIns="0" rtlCol="0">
            <a:spAutoFit/>
          </a:bodyPr>
          <a:lstStyle/>
          <a:p>
            <a:pPr marL="11206">
              <a:spcBef>
                <a:spcPts val="93"/>
              </a:spcBef>
            </a:pPr>
            <a:r>
              <a:rPr sz="485" spc="-13" dirty="0">
                <a:latin typeface="Raleway"/>
                <a:cs typeface="Raleway"/>
              </a:rPr>
              <a:t>E</a:t>
            </a:r>
            <a:r>
              <a:rPr sz="485" dirty="0">
                <a:latin typeface="Raleway"/>
                <a:cs typeface="Raleway"/>
              </a:rPr>
              <a:t>dge</a:t>
            </a:r>
            <a:r>
              <a:rPr sz="485" spc="-4" dirty="0">
                <a:latin typeface="Raleway"/>
                <a:cs typeface="Raleway"/>
              </a:rPr>
              <a:t>c</a:t>
            </a:r>
            <a:r>
              <a:rPr sz="485" spc="4" dirty="0">
                <a:latin typeface="Raleway"/>
                <a:cs typeface="Raleway"/>
              </a:rPr>
              <a:t>ombe</a:t>
            </a:r>
            <a:endParaRPr sz="485">
              <a:latin typeface="Raleway"/>
              <a:cs typeface="Raleway"/>
            </a:endParaRPr>
          </a:p>
        </p:txBody>
      </p:sp>
      <p:sp>
        <p:nvSpPr>
          <p:cNvPr id="93" name="object 93"/>
          <p:cNvSpPr txBox="1"/>
          <p:nvPr/>
        </p:nvSpPr>
        <p:spPr>
          <a:xfrm>
            <a:off x="8380876" y="3188286"/>
            <a:ext cx="117101"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Pitt</a:t>
            </a:r>
            <a:endParaRPr sz="485">
              <a:latin typeface="Raleway"/>
              <a:cs typeface="Raleway"/>
            </a:endParaRPr>
          </a:p>
        </p:txBody>
      </p:sp>
      <p:sp>
        <p:nvSpPr>
          <p:cNvPr id="94" name="object 94"/>
          <p:cNvSpPr txBox="1"/>
          <p:nvPr/>
        </p:nvSpPr>
        <p:spPr>
          <a:xfrm>
            <a:off x="8072179" y="3440168"/>
            <a:ext cx="234203"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G</a:t>
            </a:r>
            <a:r>
              <a:rPr sz="485" spc="-13" dirty="0">
                <a:latin typeface="Raleway"/>
                <a:cs typeface="Raleway"/>
              </a:rPr>
              <a:t>r</a:t>
            </a:r>
            <a:r>
              <a:rPr sz="485" dirty="0">
                <a:latin typeface="Raleway"/>
                <a:cs typeface="Raleway"/>
              </a:rPr>
              <a:t>eene</a:t>
            </a:r>
            <a:endParaRPr sz="485">
              <a:latin typeface="Raleway"/>
              <a:cs typeface="Raleway"/>
            </a:endParaRPr>
          </a:p>
        </p:txBody>
      </p:sp>
      <p:sp>
        <p:nvSpPr>
          <p:cNvPr id="95" name="object 95"/>
          <p:cNvSpPr txBox="1"/>
          <p:nvPr/>
        </p:nvSpPr>
        <p:spPr>
          <a:xfrm>
            <a:off x="8380875" y="3913496"/>
            <a:ext cx="192741"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J</a:t>
            </a:r>
            <a:r>
              <a:rPr sz="485" dirty="0">
                <a:latin typeface="Raleway"/>
                <a:cs typeface="Raleway"/>
              </a:rPr>
              <a:t>ones</a:t>
            </a:r>
            <a:endParaRPr sz="485">
              <a:latin typeface="Raleway"/>
              <a:cs typeface="Raleway"/>
            </a:endParaRPr>
          </a:p>
        </p:txBody>
      </p:sp>
      <p:sp>
        <p:nvSpPr>
          <p:cNvPr id="96" name="object 96"/>
          <p:cNvSpPr txBox="1"/>
          <p:nvPr/>
        </p:nvSpPr>
        <p:spPr>
          <a:xfrm>
            <a:off x="8557255" y="3687114"/>
            <a:ext cx="225798"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Craven</a:t>
            </a:r>
            <a:endParaRPr sz="485">
              <a:latin typeface="Raleway"/>
              <a:cs typeface="Raleway"/>
            </a:endParaRPr>
          </a:p>
        </p:txBody>
      </p:sp>
      <p:sp>
        <p:nvSpPr>
          <p:cNvPr id="97" name="object 97"/>
          <p:cNvSpPr txBox="1"/>
          <p:nvPr/>
        </p:nvSpPr>
        <p:spPr>
          <a:xfrm>
            <a:off x="8948455" y="3804805"/>
            <a:ext cx="254374"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P</a:t>
            </a:r>
            <a:r>
              <a:rPr sz="485" dirty="0">
                <a:latin typeface="Raleway"/>
                <a:cs typeface="Raleway"/>
              </a:rPr>
              <a:t>amli</a:t>
            </a:r>
            <a:r>
              <a:rPr sz="485" spc="-4" dirty="0">
                <a:latin typeface="Raleway"/>
                <a:cs typeface="Raleway"/>
              </a:rPr>
              <a:t>c</a:t>
            </a:r>
            <a:r>
              <a:rPr sz="485" dirty="0">
                <a:latin typeface="Raleway"/>
                <a:cs typeface="Raleway"/>
              </a:rPr>
              <a:t>o</a:t>
            </a:r>
            <a:endParaRPr sz="485">
              <a:latin typeface="Raleway"/>
              <a:cs typeface="Raleway"/>
            </a:endParaRPr>
          </a:p>
        </p:txBody>
      </p:sp>
      <p:sp>
        <p:nvSpPr>
          <p:cNvPr id="98" name="object 98"/>
          <p:cNvSpPr txBox="1"/>
          <p:nvPr/>
        </p:nvSpPr>
        <p:spPr>
          <a:xfrm>
            <a:off x="9024895" y="4219943"/>
            <a:ext cx="254374"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Carta</a:t>
            </a:r>
            <a:r>
              <a:rPr sz="485" spc="-13" dirty="0">
                <a:latin typeface="Raleway"/>
                <a:cs typeface="Raleway"/>
              </a:rPr>
              <a:t>r</a:t>
            </a:r>
            <a:r>
              <a:rPr sz="485" spc="-4" dirty="0">
                <a:latin typeface="Raleway"/>
                <a:cs typeface="Raleway"/>
              </a:rPr>
              <a:t>e</a:t>
            </a:r>
            <a:r>
              <a:rPr sz="485" dirty="0">
                <a:latin typeface="Raleway"/>
                <a:cs typeface="Raleway"/>
              </a:rPr>
              <a:t>t</a:t>
            </a:r>
            <a:endParaRPr sz="485">
              <a:latin typeface="Raleway"/>
              <a:cs typeface="Raleway"/>
            </a:endParaRPr>
          </a:p>
        </p:txBody>
      </p:sp>
      <p:sp>
        <p:nvSpPr>
          <p:cNvPr id="99" name="object 99"/>
          <p:cNvSpPr txBox="1"/>
          <p:nvPr/>
        </p:nvSpPr>
        <p:spPr>
          <a:xfrm>
            <a:off x="8816638" y="3352166"/>
            <a:ext cx="271182"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Beau</a:t>
            </a:r>
            <a:r>
              <a:rPr sz="485" spc="-13" dirty="0">
                <a:latin typeface="Raleway"/>
                <a:cs typeface="Raleway"/>
              </a:rPr>
              <a:t>f</a:t>
            </a:r>
            <a:r>
              <a:rPr sz="485" dirty="0">
                <a:latin typeface="Raleway"/>
                <a:cs typeface="Raleway"/>
              </a:rPr>
              <a:t>ort</a:t>
            </a:r>
            <a:endParaRPr sz="485">
              <a:latin typeface="Raleway"/>
              <a:cs typeface="Raleway"/>
            </a:endParaRPr>
          </a:p>
        </p:txBody>
      </p:sp>
      <p:sp>
        <p:nvSpPr>
          <p:cNvPr id="100" name="object 100"/>
          <p:cNvSpPr txBox="1"/>
          <p:nvPr/>
        </p:nvSpPr>
        <p:spPr>
          <a:xfrm>
            <a:off x="9425845" y="3304415"/>
            <a:ext cx="177053"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H</a:t>
            </a:r>
            <a:r>
              <a:rPr sz="485" spc="-9" dirty="0">
                <a:latin typeface="Raleway"/>
                <a:cs typeface="Raleway"/>
              </a:rPr>
              <a:t>y</a:t>
            </a:r>
            <a:r>
              <a:rPr sz="485" dirty="0">
                <a:latin typeface="Raleway"/>
                <a:cs typeface="Raleway"/>
              </a:rPr>
              <a:t>de</a:t>
            </a:r>
            <a:endParaRPr sz="485">
              <a:latin typeface="Raleway"/>
              <a:cs typeface="Raleway"/>
            </a:endParaRPr>
          </a:p>
        </p:txBody>
      </p:sp>
      <p:sp>
        <p:nvSpPr>
          <p:cNvPr id="101" name="object 101"/>
          <p:cNvSpPr txBox="1"/>
          <p:nvPr/>
        </p:nvSpPr>
        <p:spPr>
          <a:xfrm>
            <a:off x="9813295" y="3010780"/>
            <a:ext cx="158563"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Da</a:t>
            </a:r>
            <a:r>
              <a:rPr sz="485" spc="-13" dirty="0">
                <a:latin typeface="Raleway"/>
                <a:cs typeface="Raleway"/>
              </a:rPr>
              <a:t>r</a:t>
            </a:r>
            <a:r>
              <a:rPr sz="485" dirty="0">
                <a:latin typeface="Raleway"/>
                <a:cs typeface="Raleway"/>
              </a:rPr>
              <a:t>e</a:t>
            </a:r>
            <a:endParaRPr sz="485">
              <a:latin typeface="Raleway"/>
              <a:cs typeface="Raleway"/>
            </a:endParaRPr>
          </a:p>
        </p:txBody>
      </p:sp>
      <p:sp>
        <p:nvSpPr>
          <p:cNvPr id="102" name="object 102"/>
          <p:cNvSpPr txBox="1"/>
          <p:nvPr/>
        </p:nvSpPr>
        <p:spPr>
          <a:xfrm>
            <a:off x="9490409" y="2918402"/>
            <a:ext cx="202826" cy="86517"/>
          </a:xfrm>
          <a:prstGeom prst="rect">
            <a:avLst/>
          </a:prstGeom>
        </p:spPr>
        <p:txBody>
          <a:bodyPr vert="horz" wrap="square" lIns="0" tIns="11766" rIns="0" bIns="0" rtlCol="0">
            <a:spAutoFit/>
          </a:bodyPr>
          <a:lstStyle/>
          <a:p>
            <a:pPr marL="11206">
              <a:spcBef>
                <a:spcPts val="93"/>
              </a:spcBef>
            </a:pPr>
            <a:r>
              <a:rPr sz="485" spc="-9" dirty="0">
                <a:latin typeface="Raleway"/>
                <a:cs typeface="Raleway"/>
              </a:rPr>
              <a:t>Tyrrell</a:t>
            </a:r>
            <a:endParaRPr sz="485">
              <a:latin typeface="Raleway"/>
              <a:cs typeface="Raleway"/>
            </a:endParaRPr>
          </a:p>
        </p:txBody>
      </p:sp>
      <p:sp>
        <p:nvSpPr>
          <p:cNvPr id="103" name="object 103"/>
          <p:cNvSpPr txBox="1"/>
          <p:nvPr/>
        </p:nvSpPr>
        <p:spPr>
          <a:xfrm>
            <a:off x="8691947" y="3017155"/>
            <a:ext cx="203947"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Martin</a:t>
            </a:r>
            <a:endParaRPr sz="485">
              <a:latin typeface="Raleway"/>
              <a:cs typeface="Raleway"/>
            </a:endParaRPr>
          </a:p>
        </p:txBody>
      </p:sp>
      <p:sp>
        <p:nvSpPr>
          <p:cNvPr id="104" name="object 104"/>
          <p:cNvSpPr txBox="1"/>
          <p:nvPr/>
        </p:nvSpPr>
        <p:spPr>
          <a:xfrm>
            <a:off x="8710886" y="2686083"/>
            <a:ext cx="194422"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Bertie</a:t>
            </a:r>
            <a:endParaRPr sz="485">
              <a:latin typeface="Raleway"/>
              <a:cs typeface="Raleway"/>
            </a:endParaRPr>
          </a:p>
        </p:txBody>
      </p:sp>
      <p:sp>
        <p:nvSpPr>
          <p:cNvPr id="105" name="object 105"/>
          <p:cNvSpPr txBox="1"/>
          <p:nvPr/>
        </p:nvSpPr>
        <p:spPr>
          <a:xfrm>
            <a:off x="7879235" y="4536016"/>
            <a:ext cx="231401"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P</a:t>
            </a:r>
            <a:r>
              <a:rPr sz="485" dirty="0">
                <a:latin typeface="Raleway"/>
                <a:cs typeface="Raleway"/>
              </a:rPr>
              <a:t>ender</a:t>
            </a:r>
            <a:endParaRPr sz="485">
              <a:latin typeface="Raleway"/>
              <a:cs typeface="Raleway"/>
            </a:endParaRPr>
          </a:p>
        </p:txBody>
      </p:sp>
      <p:sp>
        <p:nvSpPr>
          <p:cNvPr id="106" name="object 106"/>
          <p:cNvSpPr txBox="1"/>
          <p:nvPr/>
        </p:nvSpPr>
        <p:spPr>
          <a:xfrm>
            <a:off x="8315562" y="4308133"/>
            <a:ext cx="240366"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Onsl</a:t>
            </a:r>
            <a:r>
              <a:rPr sz="485" spc="-13" dirty="0">
                <a:latin typeface="Raleway"/>
                <a:cs typeface="Raleway"/>
              </a:rPr>
              <a:t>o</a:t>
            </a:r>
            <a:r>
              <a:rPr sz="485" spc="4" dirty="0">
                <a:latin typeface="Raleway"/>
                <a:cs typeface="Raleway"/>
              </a:rPr>
              <a:t>w</a:t>
            </a:r>
            <a:endParaRPr sz="485">
              <a:latin typeface="Raleway"/>
              <a:cs typeface="Raleway"/>
            </a:endParaRPr>
          </a:p>
        </p:txBody>
      </p:sp>
      <p:sp>
        <p:nvSpPr>
          <p:cNvPr id="107" name="object 107"/>
          <p:cNvSpPr txBox="1"/>
          <p:nvPr/>
        </p:nvSpPr>
        <p:spPr>
          <a:xfrm>
            <a:off x="7867547" y="4057501"/>
            <a:ext cx="210110"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Duplin</a:t>
            </a:r>
            <a:endParaRPr sz="485">
              <a:latin typeface="Raleway"/>
              <a:cs typeface="Raleway"/>
            </a:endParaRPr>
          </a:p>
        </p:txBody>
      </p:sp>
      <p:sp>
        <p:nvSpPr>
          <p:cNvPr id="108" name="object 108"/>
          <p:cNvSpPr txBox="1"/>
          <p:nvPr/>
        </p:nvSpPr>
        <p:spPr>
          <a:xfrm>
            <a:off x="7367344" y="3932122"/>
            <a:ext cx="294715"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Sampson</a:t>
            </a:r>
            <a:endParaRPr sz="485">
              <a:latin typeface="Raleway"/>
              <a:cs typeface="Raleway"/>
            </a:endParaRPr>
          </a:p>
        </p:txBody>
      </p:sp>
      <p:sp>
        <p:nvSpPr>
          <p:cNvPr id="109" name="object 109"/>
          <p:cNvSpPr txBox="1"/>
          <p:nvPr/>
        </p:nvSpPr>
        <p:spPr>
          <a:xfrm>
            <a:off x="7359594" y="3362542"/>
            <a:ext cx="286310"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J</a:t>
            </a:r>
            <a:r>
              <a:rPr sz="485" dirty="0">
                <a:latin typeface="Raleway"/>
                <a:cs typeface="Raleway"/>
              </a:rPr>
              <a:t>ohns</a:t>
            </a:r>
            <a:r>
              <a:rPr sz="485" spc="-9" dirty="0">
                <a:latin typeface="Raleway"/>
                <a:cs typeface="Raleway"/>
              </a:rPr>
              <a:t>t</a:t>
            </a:r>
            <a:r>
              <a:rPr sz="485" dirty="0">
                <a:latin typeface="Raleway"/>
                <a:cs typeface="Raleway"/>
              </a:rPr>
              <a:t>on</a:t>
            </a:r>
            <a:endParaRPr sz="485">
              <a:latin typeface="Raleway"/>
              <a:cs typeface="Raleway"/>
            </a:endParaRPr>
          </a:p>
        </p:txBody>
      </p:sp>
      <p:sp>
        <p:nvSpPr>
          <p:cNvPr id="110" name="object 110"/>
          <p:cNvSpPr txBox="1"/>
          <p:nvPr/>
        </p:nvSpPr>
        <p:spPr>
          <a:xfrm>
            <a:off x="6485255" y="2335009"/>
            <a:ext cx="570379" cy="86581"/>
          </a:xfrm>
          <a:prstGeom prst="rect">
            <a:avLst/>
          </a:prstGeom>
        </p:spPr>
        <p:txBody>
          <a:bodyPr vert="horz" wrap="square" lIns="0" tIns="11766" rIns="0" bIns="0" rtlCol="0">
            <a:spAutoFit/>
          </a:bodyPr>
          <a:lstStyle/>
          <a:p>
            <a:pPr marL="11206">
              <a:spcBef>
                <a:spcPts val="93"/>
              </a:spcBef>
              <a:tabLst>
                <a:tab pos="357487" algn="l"/>
              </a:tabLst>
            </a:pPr>
            <a:r>
              <a:rPr sz="485" dirty="0">
                <a:latin typeface="Raleway"/>
                <a:cs typeface="Raleway"/>
              </a:rPr>
              <a:t>Ca</a:t>
            </a:r>
            <a:r>
              <a:rPr sz="485" spc="-9" dirty="0">
                <a:latin typeface="Raleway"/>
                <a:cs typeface="Raleway"/>
              </a:rPr>
              <a:t>sw</a:t>
            </a:r>
            <a:r>
              <a:rPr sz="485" dirty="0">
                <a:latin typeface="Raleway"/>
                <a:cs typeface="Raleway"/>
              </a:rPr>
              <a:t>ell	</a:t>
            </a:r>
            <a:r>
              <a:rPr sz="728" spc="-6" baseline="5050" dirty="0">
                <a:latin typeface="Raleway"/>
                <a:cs typeface="Raleway"/>
              </a:rPr>
              <a:t>P</a:t>
            </a:r>
            <a:r>
              <a:rPr sz="728" baseline="5050" dirty="0">
                <a:latin typeface="Raleway"/>
                <a:cs typeface="Raleway"/>
              </a:rPr>
              <a:t>erson</a:t>
            </a:r>
            <a:endParaRPr sz="728" baseline="5050">
              <a:latin typeface="Raleway"/>
              <a:cs typeface="Raleway"/>
            </a:endParaRPr>
          </a:p>
        </p:txBody>
      </p:sp>
      <p:sp>
        <p:nvSpPr>
          <p:cNvPr id="111" name="object 111"/>
          <p:cNvSpPr txBox="1"/>
          <p:nvPr/>
        </p:nvSpPr>
        <p:spPr>
          <a:xfrm>
            <a:off x="6690949" y="2609893"/>
            <a:ext cx="237004"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O</a:t>
            </a:r>
            <a:r>
              <a:rPr sz="485" spc="-4" dirty="0">
                <a:latin typeface="Raleway"/>
                <a:cs typeface="Raleway"/>
              </a:rPr>
              <a:t>r</a:t>
            </a:r>
            <a:r>
              <a:rPr sz="485" dirty="0">
                <a:latin typeface="Raleway"/>
                <a:cs typeface="Raleway"/>
              </a:rPr>
              <a:t>ange</a:t>
            </a:r>
            <a:endParaRPr sz="485">
              <a:latin typeface="Raleway"/>
              <a:cs typeface="Raleway"/>
            </a:endParaRPr>
          </a:p>
        </p:txBody>
      </p:sp>
      <p:sp>
        <p:nvSpPr>
          <p:cNvPr id="112" name="object 112"/>
          <p:cNvSpPr txBox="1"/>
          <p:nvPr/>
        </p:nvSpPr>
        <p:spPr>
          <a:xfrm rot="3120000">
            <a:off x="3839019" y="2786701"/>
            <a:ext cx="239759" cy="64120"/>
          </a:xfrm>
          <a:prstGeom prst="rect">
            <a:avLst/>
          </a:prstGeom>
        </p:spPr>
        <p:txBody>
          <a:bodyPr vert="horz" wrap="square" lIns="0" tIns="0" rIns="0" bIns="0" rtlCol="0">
            <a:spAutoFit/>
          </a:bodyPr>
          <a:lstStyle/>
          <a:p>
            <a:pPr>
              <a:lnSpc>
                <a:spcPts val="494"/>
              </a:lnSpc>
            </a:pPr>
            <a:r>
              <a:rPr sz="728" spc="-6" baseline="5050" dirty="0">
                <a:latin typeface="Raleway"/>
                <a:cs typeface="Raleway"/>
              </a:rPr>
              <a:t>M</a:t>
            </a:r>
            <a:r>
              <a:rPr sz="485" spc="-9" dirty="0">
                <a:latin typeface="Raleway"/>
                <a:cs typeface="Raleway"/>
              </a:rPr>
              <a:t>i</a:t>
            </a:r>
            <a:r>
              <a:rPr sz="485" spc="-18" dirty="0">
                <a:latin typeface="Raleway"/>
                <a:cs typeface="Raleway"/>
              </a:rPr>
              <a:t>t</a:t>
            </a:r>
            <a:r>
              <a:rPr sz="485" spc="-13" dirty="0">
                <a:latin typeface="Raleway"/>
                <a:cs typeface="Raleway"/>
              </a:rPr>
              <a:t>ch</a:t>
            </a:r>
            <a:r>
              <a:rPr sz="485" spc="-9" dirty="0">
                <a:latin typeface="Raleway"/>
                <a:cs typeface="Raleway"/>
              </a:rPr>
              <a:t>e</a:t>
            </a:r>
            <a:r>
              <a:rPr sz="485" spc="-13" dirty="0">
                <a:latin typeface="Raleway"/>
                <a:cs typeface="Raleway"/>
              </a:rPr>
              <a:t>l</a:t>
            </a:r>
            <a:r>
              <a:rPr sz="485" dirty="0">
                <a:latin typeface="Raleway"/>
                <a:cs typeface="Raleway"/>
              </a:rPr>
              <a:t>l</a:t>
            </a:r>
            <a:endParaRPr sz="485">
              <a:latin typeface="Raleway"/>
              <a:cs typeface="Raleway"/>
            </a:endParaRPr>
          </a:p>
        </p:txBody>
      </p:sp>
      <p:sp>
        <p:nvSpPr>
          <p:cNvPr id="113" name="object 113"/>
          <p:cNvSpPr txBox="1"/>
          <p:nvPr/>
        </p:nvSpPr>
        <p:spPr>
          <a:xfrm rot="3120000">
            <a:off x="5034338" y="3663731"/>
            <a:ext cx="390004" cy="64120"/>
          </a:xfrm>
          <a:prstGeom prst="rect">
            <a:avLst/>
          </a:prstGeom>
        </p:spPr>
        <p:txBody>
          <a:bodyPr vert="horz" wrap="square" lIns="0" tIns="0" rIns="0" bIns="0" rtlCol="0">
            <a:spAutoFit/>
          </a:bodyPr>
          <a:lstStyle/>
          <a:p>
            <a:pPr>
              <a:lnSpc>
                <a:spcPts val="494"/>
              </a:lnSpc>
            </a:pPr>
            <a:r>
              <a:rPr sz="728" spc="-13" baseline="5050" dirty="0">
                <a:latin typeface="Raleway"/>
                <a:cs typeface="Raleway"/>
              </a:rPr>
              <a:t>Mec</a:t>
            </a:r>
            <a:r>
              <a:rPr sz="728" spc="-19" baseline="5050" dirty="0">
                <a:latin typeface="Raleway"/>
                <a:cs typeface="Raleway"/>
              </a:rPr>
              <a:t>k</a:t>
            </a:r>
            <a:r>
              <a:rPr sz="728" spc="-13" baseline="5050" dirty="0">
                <a:latin typeface="Raleway"/>
                <a:cs typeface="Raleway"/>
              </a:rPr>
              <a:t>l</a:t>
            </a:r>
            <a:r>
              <a:rPr sz="485" spc="-13" dirty="0">
                <a:latin typeface="Raleway"/>
                <a:cs typeface="Raleway"/>
              </a:rPr>
              <a:t>e</a:t>
            </a:r>
            <a:r>
              <a:rPr sz="485" spc="-9" dirty="0">
                <a:latin typeface="Raleway"/>
                <a:cs typeface="Raleway"/>
              </a:rPr>
              <a:t>nb</a:t>
            </a:r>
            <a:r>
              <a:rPr sz="485" spc="-13" dirty="0">
                <a:latin typeface="Raleway"/>
                <a:cs typeface="Raleway"/>
              </a:rPr>
              <a:t>u</a:t>
            </a:r>
            <a:r>
              <a:rPr sz="485" spc="-22" dirty="0">
                <a:latin typeface="Raleway"/>
                <a:cs typeface="Raleway"/>
              </a:rPr>
              <a:t>r</a:t>
            </a:r>
            <a:r>
              <a:rPr sz="485" dirty="0">
                <a:latin typeface="Raleway"/>
                <a:cs typeface="Raleway"/>
              </a:rPr>
              <a:t>g</a:t>
            </a:r>
            <a:endParaRPr sz="485">
              <a:latin typeface="Raleway"/>
              <a:cs typeface="Raleway"/>
            </a:endParaRPr>
          </a:p>
        </p:txBody>
      </p:sp>
      <p:sp>
        <p:nvSpPr>
          <p:cNvPr id="114" name="object 114"/>
          <p:cNvSpPr txBox="1"/>
          <p:nvPr/>
        </p:nvSpPr>
        <p:spPr>
          <a:xfrm rot="3120000">
            <a:off x="5895010" y="3627578"/>
            <a:ext cx="380606" cy="64120"/>
          </a:xfrm>
          <a:prstGeom prst="rect">
            <a:avLst/>
          </a:prstGeom>
        </p:spPr>
        <p:txBody>
          <a:bodyPr vert="horz" wrap="square" lIns="0" tIns="0" rIns="0" bIns="0" rtlCol="0">
            <a:spAutoFit/>
          </a:bodyPr>
          <a:lstStyle/>
          <a:p>
            <a:pPr>
              <a:lnSpc>
                <a:spcPts val="494"/>
              </a:lnSpc>
            </a:pPr>
            <a:r>
              <a:rPr sz="728" spc="-13" baseline="5050" dirty="0">
                <a:latin typeface="Raleway"/>
                <a:cs typeface="Raleway"/>
              </a:rPr>
              <a:t>Mo</a:t>
            </a:r>
            <a:r>
              <a:rPr sz="728" spc="-19" baseline="5050" dirty="0">
                <a:latin typeface="Raleway"/>
                <a:cs typeface="Raleway"/>
              </a:rPr>
              <a:t>n</a:t>
            </a:r>
            <a:r>
              <a:rPr sz="728" spc="-26" baseline="5050" dirty="0">
                <a:latin typeface="Raleway"/>
                <a:cs typeface="Raleway"/>
              </a:rPr>
              <a:t>t</a:t>
            </a:r>
            <a:r>
              <a:rPr sz="728" spc="-13" baseline="5050" dirty="0">
                <a:latin typeface="Raleway"/>
                <a:cs typeface="Raleway"/>
              </a:rPr>
              <a:t>g</a:t>
            </a:r>
            <a:r>
              <a:rPr sz="485" spc="-9" dirty="0">
                <a:latin typeface="Raleway"/>
                <a:cs typeface="Raleway"/>
              </a:rPr>
              <a:t>ome</a:t>
            </a:r>
            <a:r>
              <a:rPr sz="485" spc="-13" dirty="0">
                <a:latin typeface="Raleway"/>
                <a:cs typeface="Raleway"/>
              </a:rPr>
              <a:t>r</a:t>
            </a:r>
            <a:r>
              <a:rPr sz="485" dirty="0">
                <a:latin typeface="Raleway"/>
                <a:cs typeface="Raleway"/>
              </a:rPr>
              <a:t>y</a:t>
            </a:r>
            <a:endParaRPr sz="485">
              <a:latin typeface="Raleway"/>
              <a:cs typeface="Raleway"/>
            </a:endParaRPr>
          </a:p>
        </p:txBody>
      </p:sp>
      <p:sp>
        <p:nvSpPr>
          <p:cNvPr id="115" name="object 115"/>
          <p:cNvSpPr txBox="1"/>
          <p:nvPr/>
        </p:nvSpPr>
        <p:spPr>
          <a:xfrm rot="4740000">
            <a:off x="6408848" y="2771877"/>
            <a:ext cx="300225" cy="64120"/>
          </a:xfrm>
          <a:prstGeom prst="rect">
            <a:avLst/>
          </a:prstGeom>
        </p:spPr>
        <p:txBody>
          <a:bodyPr vert="horz" wrap="square" lIns="0" tIns="0" rIns="0" bIns="0" rtlCol="0">
            <a:spAutoFit/>
          </a:bodyPr>
          <a:lstStyle/>
          <a:p>
            <a:pPr>
              <a:lnSpc>
                <a:spcPts val="494"/>
              </a:lnSpc>
            </a:pPr>
            <a:r>
              <a:rPr sz="728" spc="-13" baseline="5050" dirty="0">
                <a:latin typeface="Raleway"/>
                <a:cs typeface="Raleway"/>
              </a:rPr>
              <a:t>Al</a:t>
            </a:r>
            <a:r>
              <a:rPr sz="728" spc="-19" baseline="5050" dirty="0">
                <a:latin typeface="Raleway"/>
                <a:cs typeface="Raleway"/>
              </a:rPr>
              <a:t>a</a:t>
            </a:r>
            <a:r>
              <a:rPr sz="485" spc="-4" dirty="0">
                <a:latin typeface="Raleway"/>
                <a:cs typeface="Raleway"/>
              </a:rPr>
              <a:t>m</a:t>
            </a:r>
            <a:r>
              <a:rPr sz="485" spc="-13" dirty="0">
                <a:latin typeface="Raleway"/>
                <a:cs typeface="Raleway"/>
              </a:rPr>
              <a:t>anc</a:t>
            </a:r>
            <a:r>
              <a:rPr sz="485" dirty="0">
                <a:latin typeface="Raleway"/>
                <a:cs typeface="Raleway"/>
              </a:rPr>
              <a:t>e</a:t>
            </a:r>
            <a:endParaRPr sz="485">
              <a:latin typeface="Raleway"/>
              <a:cs typeface="Raleway"/>
            </a:endParaRPr>
          </a:p>
        </p:txBody>
      </p:sp>
      <p:sp>
        <p:nvSpPr>
          <p:cNvPr id="116" name="object 116"/>
          <p:cNvSpPr txBox="1"/>
          <p:nvPr/>
        </p:nvSpPr>
        <p:spPr>
          <a:xfrm rot="4740000">
            <a:off x="6968222" y="2746146"/>
            <a:ext cx="241382" cy="64120"/>
          </a:xfrm>
          <a:prstGeom prst="rect">
            <a:avLst/>
          </a:prstGeom>
        </p:spPr>
        <p:txBody>
          <a:bodyPr vert="horz" wrap="square" lIns="0" tIns="0" rIns="0" bIns="0" rtlCol="0">
            <a:spAutoFit/>
          </a:bodyPr>
          <a:lstStyle/>
          <a:p>
            <a:pPr>
              <a:lnSpc>
                <a:spcPts val="494"/>
              </a:lnSpc>
            </a:pPr>
            <a:r>
              <a:rPr sz="728" spc="-13" baseline="5050" dirty="0">
                <a:latin typeface="Raleway"/>
                <a:cs typeface="Raleway"/>
              </a:rPr>
              <a:t>D</a:t>
            </a:r>
            <a:r>
              <a:rPr sz="485" spc="-13" dirty="0">
                <a:latin typeface="Raleway"/>
                <a:cs typeface="Raleway"/>
              </a:rPr>
              <a:t>urh</a:t>
            </a:r>
            <a:r>
              <a:rPr sz="485" spc="-9" dirty="0">
                <a:latin typeface="Raleway"/>
                <a:cs typeface="Raleway"/>
              </a:rPr>
              <a:t>a</a:t>
            </a:r>
            <a:r>
              <a:rPr sz="485" spc="4" dirty="0">
                <a:latin typeface="Raleway"/>
                <a:cs typeface="Raleway"/>
              </a:rPr>
              <a:t>m</a:t>
            </a:r>
            <a:endParaRPr sz="485">
              <a:latin typeface="Raleway"/>
              <a:cs typeface="Raleway"/>
            </a:endParaRPr>
          </a:p>
        </p:txBody>
      </p:sp>
      <p:sp>
        <p:nvSpPr>
          <p:cNvPr id="117" name="object 117"/>
          <p:cNvSpPr txBox="1"/>
          <p:nvPr/>
        </p:nvSpPr>
        <p:spPr>
          <a:xfrm rot="4740000">
            <a:off x="7110977" y="2438893"/>
            <a:ext cx="263088" cy="64120"/>
          </a:xfrm>
          <a:prstGeom prst="rect">
            <a:avLst/>
          </a:prstGeom>
        </p:spPr>
        <p:txBody>
          <a:bodyPr vert="horz" wrap="square" lIns="0" tIns="0" rIns="0" bIns="0" rtlCol="0">
            <a:spAutoFit/>
          </a:bodyPr>
          <a:lstStyle/>
          <a:p>
            <a:pPr>
              <a:lnSpc>
                <a:spcPts val="494"/>
              </a:lnSpc>
            </a:pPr>
            <a:r>
              <a:rPr sz="728" spc="-6" baseline="5050" dirty="0">
                <a:latin typeface="Raleway"/>
                <a:cs typeface="Raleway"/>
              </a:rPr>
              <a:t>G</a:t>
            </a:r>
            <a:r>
              <a:rPr sz="728" spc="-26" baseline="5050" dirty="0">
                <a:latin typeface="Raleway"/>
                <a:cs typeface="Raleway"/>
              </a:rPr>
              <a:t>r</a:t>
            </a:r>
            <a:r>
              <a:rPr sz="485" spc="-13" dirty="0">
                <a:latin typeface="Raleway"/>
                <a:cs typeface="Raleway"/>
              </a:rPr>
              <a:t>a</a:t>
            </a:r>
            <a:r>
              <a:rPr sz="485" spc="-18" dirty="0">
                <a:latin typeface="Raleway"/>
                <a:cs typeface="Raleway"/>
              </a:rPr>
              <a:t>n</a:t>
            </a:r>
            <a:r>
              <a:rPr sz="485" spc="-9" dirty="0">
                <a:latin typeface="Raleway"/>
                <a:cs typeface="Raleway"/>
              </a:rPr>
              <a:t>v</a:t>
            </a:r>
            <a:r>
              <a:rPr sz="485" spc="-13" dirty="0">
                <a:latin typeface="Raleway"/>
                <a:cs typeface="Raleway"/>
              </a:rPr>
              <a:t>ill</a:t>
            </a:r>
            <a:r>
              <a:rPr sz="485" dirty="0">
                <a:latin typeface="Raleway"/>
                <a:cs typeface="Raleway"/>
              </a:rPr>
              <a:t>e</a:t>
            </a:r>
            <a:endParaRPr sz="485">
              <a:latin typeface="Raleway"/>
              <a:cs typeface="Raleway"/>
            </a:endParaRPr>
          </a:p>
        </p:txBody>
      </p:sp>
      <p:sp>
        <p:nvSpPr>
          <p:cNvPr id="118" name="object 118"/>
          <p:cNvSpPr txBox="1"/>
          <p:nvPr/>
        </p:nvSpPr>
        <p:spPr>
          <a:xfrm rot="4740000">
            <a:off x="7369456" y="2365094"/>
            <a:ext cx="192604" cy="64120"/>
          </a:xfrm>
          <a:prstGeom prst="rect">
            <a:avLst/>
          </a:prstGeom>
        </p:spPr>
        <p:txBody>
          <a:bodyPr vert="horz" wrap="square" lIns="0" tIns="0" rIns="0" bIns="0" rtlCol="0">
            <a:spAutoFit/>
          </a:bodyPr>
          <a:lstStyle/>
          <a:p>
            <a:pPr>
              <a:lnSpc>
                <a:spcPts val="494"/>
              </a:lnSpc>
            </a:pPr>
            <a:r>
              <a:rPr sz="485" spc="-31" dirty="0">
                <a:latin typeface="Raleway"/>
                <a:cs typeface="Raleway"/>
              </a:rPr>
              <a:t>V</a:t>
            </a:r>
            <a:r>
              <a:rPr sz="485" spc="-9" dirty="0">
                <a:latin typeface="Raleway"/>
                <a:cs typeface="Raleway"/>
              </a:rPr>
              <a:t>a</a:t>
            </a:r>
            <a:r>
              <a:rPr sz="485" spc="-13" dirty="0">
                <a:latin typeface="Raleway"/>
                <a:cs typeface="Raleway"/>
              </a:rPr>
              <a:t>nc</a:t>
            </a:r>
            <a:r>
              <a:rPr sz="485" dirty="0">
                <a:latin typeface="Raleway"/>
                <a:cs typeface="Raleway"/>
              </a:rPr>
              <a:t>e</a:t>
            </a:r>
            <a:endParaRPr sz="485">
              <a:latin typeface="Raleway"/>
              <a:cs typeface="Raleway"/>
            </a:endParaRPr>
          </a:p>
        </p:txBody>
      </p:sp>
      <p:sp>
        <p:nvSpPr>
          <p:cNvPr id="119" name="object 119"/>
          <p:cNvSpPr txBox="1"/>
          <p:nvPr/>
        </p:nvSpPr>
        <p:spPr>
          <a:xfrm rot="18900000">
            <a:off x="4693977" y="2936767"/>
            <a:ext cx="300773" cy="64120"/>
          </a:xfrm>
          <a:prstGeom prst="rect">
            <a:avLst/>
          </a:prstGeom>
        </p:spPr>
        <p:txBody>
          <a:bodyPr vert="horz" wrap="square" lIns="0" tIns="0" rIns="0" bIns="0" rtlCol="0">
            <a:spAutoFit/>
          </a:bodyPr>
          <a:lstStyle/>
          <a:p>
            <a:pPr>
              <a:lnSpc>
                <a:spcPts val="494"/>
              </a:lnSpc>
            </a:pPr>
            <a:r>
              <a:rPr sz="485" dirty="0">
                <a:latin typeface="Raleway"/>
                <a:cs typeface="Raleway"/>
              </a:rPr>
              <a:t>Al</a:t>
            </a:r>
            <a:r>
              <a:rPr sz="485" spc="-13" dirty="0">
                <a:latin typeface="Raleway"/>
                <a:cs typeface="Raleway"/>
              </a:rPr>
              <a:t>e</a:t>
            </a:r>
            <a:r>
              <a:rPr sz="485" spc="-4" dirty="0">
                <a:latin typeface="Raleway"/>
                <a:cs typeface="Raleway"/>
              </a:rPr>
              <a:t>x</a:t>
            </a:r>
            <a:r>
              <a:rPr sz="485" dirty="0">
                <a:latin typeface="Raleway"/>
                <a:cs typeface="Raleway"/>
              </a:rPr>
              <a:t>a</a:t>
            </a:r>
            <a:r>
              <a:rPr sz="485" spc="-4" dirty="0">
                <a:latin typeface="Raleway"/>
                <a:cs typeface="Raleway"/>
              </a:rPr>
              <a:t>n</a:t>
            </a:r>
            <a:r>
              <a:rPr sz="485" dirty="0">
                <a:latin typeface="Raleway"/>
                <a:cs typeface="Raleway"/>
              </a:rPr>
              <a:t>d</a:t>
            </a:r>
            <a:r>
              <a:rPr sz="485" spc="-4" dirty="0">
                <a:latin typeface="Raleway"/>
                <a:cs typeface="Raleway"/>
              </a:rPr>
              <a:t>e</a:t>
            </a:r>
            <a:r>
              <a:rPr sz="485" dirty="0">
                <a:latin typeface="Raleway"/>
                <a:cs typeface="Raleway"/>
              </a:rPr>
              <a:t>r</a:t>
            </a:r>
            <a:endParaRPr sz="485">
              <a:latin typeface="Raleway"/>
              <a:cs typeface="Raleway"/>
            </a:endParaRPr>
          </a:p>
        </p:txBody>
      </p:sp>
      <p:sp>
        <p:nvSpPr>
          <p:cNvPr id="120" name="object 120"/>
          <p:cNvSpPr txBox="1"/>
          <p:nvPr/>
        </p:nvSpPr>
        <p:spPr>
          <a:xfrm rot="18900000">
            <a:off x="3112171" y="3744953"/>
            <a:ext cx="359623" cy="64120"/>
          </a:xfrm>
          <a:prstGeom prst="rect">
            <a:avLst/>
          </a:prstGeom>
        </p:spPr>
        <p:txBody>
          <a:bodyPr vert="horz" wrap="square" lIns="0" tIns="0" rIns="0" bIns="0" rtlCol="0">
            <a:spAutoFit/>
          </a:bodyPr>
          <a:lstStyle/>
          <a:p>
            <a:pPr>
              <a:lnSpc>
                <a:spcPts val="494"/>
              </a:lnSpc>
            </a:pPr>
            <a:r>
              <a:rPr sz="485" spc="-57" dirty="0">
                <a:latin typeface="Raleway"/>
                <a:cs typeface="Raleway"/>
              </a:rPr>
              <a:t>T</a:t>
            </a:r>
            <a:r>
              <a:rPr sz="485" spc="-4" dirty="0">
                <a:latin typeface="Raleway"/>
                <a:cs typeface="Raleway"/>
              </a:rPr>
              <a:t>rans</a:t>
            </a:r>
            <a:r>
              <a:rPr sz="485" dirty="0">
                <a:latin typeface="Raleway"/>
                <a:cs typeface="Raleway"/>
              </a:rPr>
              <a:t>y</a:t>
            </a:r>
            <a:r>
              <a:rPr sz="485" spc="-9" dirty="0">
                <a:latin typeface="Raleway"/>
                <a:cs typeface="Raleway"/>
              </a:rPr>
              <a:t>lv</a:t>
            </a:r>
            <a:r>
              <a:rPr sz="485" spc="-4" dirty="0">
                <a:latin typeface="Raleway"/>
                <a:cs typeface="Raleway"/>
              </a:rPr>
              <a:t>a</a:t>
            </a:r>
            <a:r>
              <a:rPr sz="485" dirty="0">
                <a:latin typeface="Raleway"/>
                <a:cs typeface="Raleway"/>
              </a:rPr>
              <a:t>n</a:t>
            </a:r>
            <a:r>
              <a:rPr sz="485" spc="-4" dirty="0">
                <a:latin typeface="Raleway"/>
                <a:cs typeface="Raleway"/>
              </a:rPr>
              <a:t>i</a:t>
            </a:r>
            <a:r>
              <a:rPr sz="485" dirty="0">
                <a:latin typeface="Raleway"/>
                <a:cs typeface="Raleway"/>
              </a:rPr>
              <a:t>a</a:t>
            </a:r>
            <a:endParaRPr sz="485">
              <a:latin typeface="Raleway"/>
              <a:cs typeface="Raleway"/>
            </a:endParaRPr>
          </a:p>
        </p:txBody>
      </p:sp>
      <p:sp>
        <p:nvSpPr>
          <p:cNvPr id="121" name="object 121"/>
          <p:cNvSpPr txBox="1"/>
          <p:nvPr/>
        </p:nvSpPr>
        <p:spPr>
          <a:xfrm rot="18900000">
            <a:off x="6299976" y="4187516"/>
            <a:ext cx="264176" cy="64120"/>
          </a:xfrm>
          <a:prstGeom prst="rect">
            <a:avLst/>
          </a:prstGeom>
        </p:spPr>
        <p:txBody>
          <a:bodyPr vert="horz" wrap="square" lIns="0" tIns="0" rIns="0" bIns="0" rtlCol="0">
            <a:spAutoFit/>
          </a:bodyPr>
          <a:lstStyle/>
          <a:p>
            <a:pPr>
              <a:lnSpc>
                <a:spcPts val="494"/>
              </a:lnSpc>
            </a:pPr>
            <a:r>
              <a:rPr sz="485" spc="-4" dirty="0">
                <a:latin typeface="Raleway"/>
                <a:cs typeface="Raleway"/>
              </a:rPr>
              <a:t>Scot</a:t>
            </a:r>
            <a:r>
              <a:rPr sz="485" dirty="0">
                <a:latin typeface="Raleway"/>
                <a:cs typeface="Raleway"/>
              </a:rPr>
              <a:t>l</a:t>
            </a:r>
            <a:r>
              <a:rPr sz="485" spc="-4" dirty="0">
                <a:latin typeface="Raleway"/>
                <a:cs typeface="Raleway"/>
              </a:rPr>
              <a:t>a</a:t>
            </a:r>
            <a:r>
              <a:rPr sz="485" dirty="0">
                <a:latin typeface="Raleway"/>
                <a:cs typeface="Raleway"/>
              </a:rPr>
              <a:t>nd</a:t>
            </a:r>
            <a:endParaRPr sz="485">
              <a:latin typeface="Raleway"/>
              <a:cs typeface="Raleway"/>
            </a:endParaRPr>
          </a:p>
        </p:txBody>
      </p:sp>
      <p:sp>
        <p:nvSpPr>
          <p:cNvPr id="122" name="object 122"/>
          <p:cNvSpPr txBox="1"/>
          <p:nvPr/>
        </p:nvSpPr>
        <p:spPr>
          <a:xfrm rot="19920000">
            <a:off x="9051598" y="2967960"/>
            <a:ext cx="352453" cy="64120"/>
          </a:xfrm>
          <a:prstGeom prst="rect">
            <a:avLst/>
          </a:prstGeom>
        </p:spPr>
        <p:txBody>
          <a:bodyPr vert="horz" wrap="square" lIns="0" tIns="0" rIns="0" bIns="0" rtlCol="0">
            <a:spAutoFit/>
          </a:bodyPr>
          <a:lstStyle/>
          <a:p>
            <a:pPr>
              <a:lnSpc>
                <a:spcPts val="494"/>
              </a:lnSpc>
            </a:pPr>
            <a:r>
              <a:rPr sz="485" spc="-26" dirty="0">
                <a:latin typeface="Raleway"/>
                <a:cs typeface="Raleway"/>
              </a:rPr>
              <a:t>W</a:t>
            </a:r>
            <a:r>
              <a:rPr sz="485" spc="-9" dirty="0">
                <a:latin typeface="Raleway"/>
                <a:cs typeface="Raleway"/>
              </a:rPr>
              <a:t>ashing</a:t>
            </a:r>
            <a:r>
              <a:rPr sz="485" spc="-18" dirty="0">
                <a:latin typeface="Raleway"/>
                <a:cs typeface="Raleway"/>
              </a:rPr>
              <a:t>t</a:t>
            </a:r>
            <a:r>
              <a:rPr sz="728" spc="-13" baseline="5050" dirty="0">
                <a:latin typeface="Raleway"/>
                <a:cs typeface="Raleway"/>
              </a:rPr>
              <a:t>o</a:t>
            </a:r>
            <a:r>
              <a:rPr sz="728" baseline="5050" dirty="0">
                <a:latin typeface="Raleway"/>
                <a:cs typeface="Raleway"/>
              </a:rPr>
              <a:t>n</a:t>
            </a:r>
            <a:endParaRPr sz="728" baseline="5050">
              <a:latin typeface="Raleway"/>
              <a:cs typeface="Raleway"/>
            </a:endParaRPr>
          </a:p>
        </p:txBody>
      </p:sp>
      <p:sp>
        <p:nvSpPr>
          <p:cNvPr id="123" name="object 123"/>
          <p:cNvSpPr txBox="1"/>
          <p:nvPr/>
        </p:nvSpPr>
        <p:spPr>
          <a:xfrm rot="4860000">
            <a:off x="9033338" y="2587496"/>
            <a:ext cx="248952" cy="76944"/>
          </a:xfrm>
          <a:prstGeom prst="rect">
            <a:avLst/>
          </a:prstGeom>
        </p:spPr>
        <p:txBody>
          <a:bodyPr vert="horz" wrap="square" lIns="0" tIns="0" rIns="0" bIns="0" rtlCol="0">
            <a:spAutoFit/>
          </a:bodyPr>
          <a:lstStyle/>
          <a:p>
            <a:pPr>
              <a:lnSpc>
                <a:spcPts val="596"/>
              </a:lnSpc>
            </a:pPr>
            <a:r>
              <a:rPr sz="574" spc="-62" dirty="0">
                <a:latin typeface="Raleway"/>
                <a:cs typeface="Raleway"/>
              </a:rPr>
              <a:t>Ch</a:t>
            </a:r>
            <a:r>
              <a:rPr sz="574" spc="-75" dirty="0">
                <a:latin typeface="Raleway"/>
                <a:cs typeface="Raleway"/>
              </a:rPr>
              <a:t>ow</a:t>
            </a:r>
            <a:r>
              <a:rPr sz="574" spc="-57" dirty="0">
                <a:latin typeface="Raleway"/>
                <a:cs typeface="Raleway"/>
              </a:rPr>
              <a:t>a</a:t>
            </a:r>
            <a:r>
              <a:rPr sz="574" spc="-49" dirty="0">
                <a:latin typeface="Raleway"/>
                <a:cs typeface="Raleway"/>
              </a:rPr>
              <a:t>n</a:t>
            </a:r>
            <a:endParaRPr sz="574">
              <a:latin typeface="Raleway"/>
              <a:cs typeface="Raleway"/>
            </a:endParaRPr>
          </a:p>
        </p:txBody>
      </p:sp>
      <p:sp>
        <p:nvSpPr>
          <p:cNvPr id="124" name="object 124"/>
          <p:cNvSpPr txBox="1"/>
          <p:nvPr/>
        </p:nvSpPr>
        <p:spPr>
          <a:xfrm rot="2820000">
            <a:off x="9325820" y="2441517"/>
            <a:ext cx="346941" cy="64120"/>
          </a:xfrm>
          <a:prstGeom prst="rect">
            <a:avLst/>
          </a:prstGeom>
        </p:spPr>
        <p:txBody>
          <a:bodyPr vert="horz" wrap="square" lIns="0" tIns="0" rIns="0" bIns="0" rtlCol="0">
            <a:spAutoFit/>
          </a:bodyPr>
          <a:lstStyle/>
          <a:p>
            <a:pPr>
              <a:lnSpc>
                <a:spcPts val="494"/>
              </a:lnSpc>
            </a:pPr>
            <a:r>
              <a:rPr sz="728" spc="-13" baseline="5050" dirty="0">
                <a:latin typeface="Raleway"/>
                <a:cs typeface="Raleway"/>
              </a:rPr>
              <a:t>P</a:t>
            </a:r>
            <a:r>
              <a:rPr sz="485" spc="-9" dirty="0">
                <a:latin typeface="Raleway"/>
                <a:cs typeface="Raleway"/>
              </a:rPr>
              <a:t>asq</a:t>
            </a:r>
            <a:r>
              <a:rPr sz="485" spc="-4" dirty="0">
                <a:latin typeface="Raleway"/>
                <a:cs typeface="Raleway"/>
              </a:rPr>
              <a:t>u</a:t>
            </a:r>
            <a:r>
              <a:rPr sz="485" spc="-9" dirty="0">
                <a:latin typeface="Raleway"/>
                <a:cs typeface="Raleway"/>
              </a:rPr>
              <a:t>otan</a:t>
            </a:r>
            <a:r>
              <a:rPr sz="485" dirty="0">
                <a:latin typeface="Raleway"/>
                <a:cs typeface="Raleway"/>
              </a:rPr>
              <a:t>k</a:t>
            </a:r>
            <a:endParaRPr sz="485">
              <a:latin typeface="Raleway"/>
              <a:cs typeface="Raleway"/>
            </a:endParaRPr>
          </a:p>
        </p:txBody>
      </p:sp>
      <p:sp>
        <p:nvSpPr>
          <p:cNvPr id="125" name="object 125"/>
          <p:cNvSpPr txBox="1"/>
          <p:nvPr/>
        </p:nvSpPr>
        <p:spPr>
          <a:xfrm rot="2820000">
            <a:off x="9196315" y="2498961"/>
            <a:ext cx="350248" cy="64120"/>
          </a:xfrm>
          <a:prstGeom prst="rect">
            <a:avLst/>
          </a:prstGeom>
        </p:spPr>
        <p:txBody>
          <a:bodyPr vert="horz" wrap="square" lIns="0" tIns="0" rIns="0" bIns="0" rtlCol="0">
            <a:spAutoFit/>
          </a:bodyPr>
          <a:lstStyle/>
          <a:p>
            <a:pPr>
              <a:lnSpc>
                <a:spcPts val="494"/>
              </a:lnSpc>
            </a:pPr>
            <a:r>
              <a:rPr sz="728" spc="-26" baseline="5050" dirty="0">
                <a:latin typeface="Raleway"/>
                <a:cs typeface="Raleway"/>
              </a:rPr>
              <a:t>P</a:t>
            </a:r>
            <a:r>
              <a:rPr sz="728" spc="-19" baseline="5050" dirty="0">
                <a:latin typeface="Raleway"/>
                <a:cs typeface="Raleway"/>
              </a:rPr>
              <a:t>e</a:t>
            </a:r>
            <a:r>
              <a:rPr sz="728" spc="-33" baseline="5050" dirty="0">
                <a:latin typeface="Raleway"/>
                <a:cs typeface="Raleway"/>
              </a:rPr>
              <a:t>r</a:t>
            </a:r>
            <a:r>
              <a:rPr sz="728" spc="-19" baseline="5050" dirty="0">
                <a:latin typeface="Raleway"/>
                <a:cs typeface="Raleway"/>
              </a:rPr>
              <a:t>q</a:t>
            </a:r>
            <a:r>
              <a:rPr sz="728" spc="-13" baseline="5050" dirty="0">
                <a:latin typeface="Raleway"/>
                <a:cs typeface="Raleway"/>
              </a:rPr>
              <a:t>u</a:t>
            </a:r>
            <a:r>
              <a:rPr sz="485" spc="-13" dirty="0">
                <a:latin typeface="Raleway"/>
                <a:cs typeface="Raleway"/>
              </a:rPr>
              <a:t>ima</a:t>
            </a:r>
            <a:r>
              <a:rPr sz="485" spc="-9" dirty="0">
                <a:latin typeface="Raleway"/>
                <a:cs typeface="Raleway"/>
              </a:rPr>
              <a:t>n</a:t>
            </a:r>
            <a:r>
              <a:rPr sz="485" dirty="0">
                <a:latin typeface="Raleway"/>
                <a:cs typeface="Raleway"/>
              </a:rPr>
              <a:t>s</a:t>
            </a:r>
            <a:endParaRPr sz="485">
              <a:latin typeface="Raleway"/>
              <a:cs typeface="Raleway"/>
            </a:endParaRPr>
          </a:p>
        </p:txBody>
      </p:sp>
      <p:sp>
        <p:nvSpPr>
          <p:cNvPr id="126" name="object 126"/>
          <p:cNvSpPr txBox="1"/>
          <p:nvPr/>
        </p:nvSpPr>
        <p:spPr>
          <a:xfrm rot="2460000">
            <a:off x="9441122" y="2322126"/>
            <a:ext cx="256020" cy="64120"/>
          </a:xfrm>
          <a:prstGeom prst="rect">
            <a:avLst/>
          </a:prstGeom>
        </p:spPr>
        <p:txBody>
          <a:bodyPr vert="horz" wrap="square" lIns="0" tIns="0" rIns="0" bIns="0" rtlCol="0">
            <a:spAutoFit/>
          </a:bodyPr>
          <a:lstStyle/>
          <a:p>
            <a:pPr>
              <a:lnSpc>
                <a:spcPts val="494"/>
              </a:lnSpc>
            </a:pPr>
            <a:r>
              <a:rPr sz="728" spc="-19" baseline="5050" dirty="0">
                <a:latin typeface="Raleway"/>
                <a:cs typeface="Raleway"/>
              </a:rPr>
              <a:t>Ca</a:t>
            </a:r>
            <a:r>
              <a:rPr sz="485" spc="-9" dirty="0">
                <a:latin typeface="Raleway"/>
                <a:cs typeface="Raleway"/>
              </a:rPr>
              <a:t>mde</a:t>
            </a:r>
            <a:r>
              <a:rPr sz="485" dirty="0">
                <a:latin typeface="Raleway"/>
                <a:cs typeface="Raleway"/>
              </a:rPr>
              <a:t>n</a:t>
            </a:r>
            <a:endParaRPr sz="485">
              <a:latin typeface="Raleway"/>
              <a:cs typeface="Raleway"/>
            </a:endParaRPr>
          </a:p>
        </p:txBody>
      </p:sp>
      <p:sp>
        <p:nvSpPr>
          <p:cNvPr id="127" name="object 127"/>
          <p:cNvSpPr txBox="1"/>
          <p:nvPr/>
        </p:nvSpPr>
        <p:spPr>
          <a:xfrm rot="2460000">
            <a:off x="9533745" y="2210910"/>
            <a:ext cx="271802" cy="64120"/>
          </a:xfrm>
          <a:prstGeom prst="rect">
            <a:avLst/>
          </a:prstGeom>
        </p:spPr>
        <p:txBody>
          <a:bodyPr vert="horz" wrap="square" lIns="0" tIns="0" rIns="0" bIns="0" rtlCol="0">
            <a:spAutoFit/>
          </a:bodyPr>
          <a:lstStyle/>
          <a:p>
            <a:pPr>
              <a:lnSpc>
                <a:spcPts val="494"/>
              </a:lnSpc>
            </a:pPr>
            <a:r>
              <a:rPr sz="728" spc="-13" baseline="5050" dirty="0">
                <a:latin typeface="Raleway"/>
                <a:cs typeface="Raleway"/>
              </a:rPr>
              <a:t>Cu</a:t>
            </a:r>
            <a:r>
              <a:rPr sz="485" spc="-13" dirty="0">
                <a:latin typeface="Raleway"/>
                <a:cs typeface="Raleway"/>
              </a:rPr>
              <a:t>rritu</a:t>
            </a:r>
            <a:r>
              <a:rPr sz="485" spc="-9" dirty="0">
                <a:latin typeface="Raleway"/>
                <a:cs typeface="Raleway"/>
              </a:rPr>
              <a:t>c</a:t>
            </a:r>
            <a:r>
              <a:rPr sz="485" dirty="0">
                <a:latin typeface="Raleway"/>
                <a:cs typeface="Raleway"/>
              </a:rPr>
              <a:t>k</a:t>
            </a:r>
            <a:endParaRPr sz="485">
              <a:latin typeface="Raleway"/>
              <a:cs typeface="Raleway"/>
            </a:endParaRPr>
          </a:p>
        </p:txBody>
      </p:sp>
      <p:sp>
        <p:nvSpPr>
          <p:cNvPr id="128" name="object 128"/>
          <p:cNvSpPr/>
          <p:nvPr/>
        </p:nvSpPr>
        <p:spPr>
          <a:xfrm>
            <a:off x="6716889" y="2787099"/>
            <a:ext cx="185692" cy="176604"/>
          </a:xfrm>
          <a:prstGeom prst="rect">
            <a:avLst/>
          </a:prstGeom>
          <a:blipFill>
            <a:blip r:embed="rId2" cstate="print"/>
            <a:stretch>
              <a:fillRect/>
            </a:stretch>
          </a:blipFill>
        </p:spPr>
        <p:txBody>
          <a:bodyPr wrap="square" lIns="0" tIns="0" rIns="0" bIns="0" rtlCol="0"/>
          <a:lstStyle/>
          <a:p>
            <a:endParaRPr sz="1588"/>
          </a:p>
        </p:txBody>
      </p:sp>
      <p:sp>
        <p:nvSpPr>
          <p:cNvPr id="6" name="Rectangle 5">
            <a:extLst>
              <a:ext uri="{FF2B5EF4-FFF2-40B4-BE49-F238E27FC236}">
                <a16:creationId xmlns:a16="http://schemas.microsoft.com/office/drawing/2014/main" id="{E10C16D4-7C10-C7E8-A80F-B9EDAB1088F7}"/>
              </a:ext>
            </a:extLst>
          </p:cNvPr>
          <p:cNvSpPr/>
          <p:nvPr/>
        </p:nvSpPr>
        <p:spPr>
          <a:xfrm>
            <a:off x="1384515" y="865022"/>
            <a:ext cx="9422970" cy="5114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F50EBF-75BD-70E7-951C-3498A3C712B6}"/>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10" name="Picture 9">
            <a:extLst>
              <a:ext uri="{FF2B5EF4-FFF2-40B4-BE49-F238E27FC236}">
                <a16:creationId xmlns:a16="http://schemas.microsoft.com/office/drawing/2014/main" id="{63ACD975-0CAF-7CCB-7405-C7A979092710}"/>
              </a:ext>
            </a:extLst>
          </p:cNvPr>
          <p:cNvPicPr>
            <a:picLocks noChangeAspect="1"/>
          </p:cNvPicPr>
          <p:nvPr/>
        </p:nvPicPr>
        <p:blipFill>
          <a:blip r:embed="rId3"/>
          <a:stretch>
            <a:fillRect/>
          </a:stretch>
        </p:blipFill>
        <p:spPr>
          <a:xfrm>
            <a:off x="4990088" y="6597013"/>
            <a:ext cx="1616376" cy="247910"/>
          </a:xfrm>
          <a:prstGeom prst="rect">
            <a:avLst/>
          </a:prstGeom>
        </p:spPr>
      </p:pic>
      <p:pic>
        <p:nvPicPr>
          <p:cNvPr id="12" name="Picture 11">
            <a:extLst>
              <a:ext uri="{FF2B5EF4-FFF2-40B4-BE49-F238E27FC236}">
                <a16:creationId xmlns:a16="http://schemas.microsoft.com/office/drawing/2014/main" id="{FC9F9D91-860C-D251-B76F-F623968E0ECD}"/>
              </a:ext>
            </a:extLst>
          </p:cNvPr>
          <p:cNvPicPr>
            <a:picLocks noChangeAspect="1"/>
          </p:cNvPicPr>
          <p:nvPr/>
        </p:nvPicPr>
        <p:blipFill>
          <a:blip r:embed="rId4"/>
          <a:stretch>
            <a:fillRect/>
          </a:stretch>
        </p:blipFill>
        <p:spPr>
          <a:xfrm>
            <a:off x="56032" y="374549"/>
            <a:ext cx="12045816" cy="595523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91036" y="6660777"/>
            <a:ext cx="646024" cy="119935"/>
          </a:xfrm>
          <a:prstGeom prst="rect">
            <a:avLst/>
          </a:prstGeom>
        </p:spPr>
        <p:txBody>
          <a:bodyPr vert="horz" wrap="square" lIns="0" tIns="11206" rIns="0" bIns="0" rtlCol="0">
            <a:spAutoFit/>
          </a:bodyPr>
          <a:lstStyle/>
          <a:p>
            <a:pPr marL="11206">
              <a:spcBef>
                <a:spcPts val="88"/>
              </a:spcBef>
            </a:pPr>
            <a:r>
              <a:rPr lang="en-US" sz="706" dirty="0">
                <a:solidFill>
                  <a:srgbClr val="5D5C69"/>
                </a:solidFill>
                <a:latin typeface="Open Sans Light"/>
                <a:cs typeface="Open Sans Light"/>
              </a:rPr>
              <a:t>5/19/2022</a:t>
            </a:r>
            <a:r>
              <a:rPr sz="706" dirty="0">
                <a:solidFill>
                  <a:srgbClr val="5D5C69"/>
                </a:solidFill>
                <a:latin typeface="Open Sans Light"/>
                <a:cs typeface="Open Sans Light"/>
              </a:rPr>
              <a:t>.v</a:t>
            </a:r>
            <a:r>
              <a:rPr lang="en-US" sz="706" dirty="0">
                <a:solidFill>
                  <a:srgbClr val="5D5C69"/>
                </a:solidFill>
                <a:latin typeface="Open Sans Light"/>
                <a:cs typeface="Open Sans Light"/>
              </a:rPr>
              <a:t>4</a:t>
            </a:r>
            <a:endParaRPr sz="706" dirty="0">
              <a:latin typeface="Open Sans Light"/>
              <a:cs typeface="Open Sans Light"/>
            </a:endParaRPr>
          </a:p>
        </p:txBody>
      </p:sp>
      <p:sp>
        <p:nvSpPr>
          <p:cNvPr id="3" name="object 3"/>
          <p:cNvSpPr txBox="1"/>
          <p:nvPr/>
        </p:nvSpPr>
        <p:spPr>
          <a:xfrm>
            <a:off x="10055694" y="6654855"/>
            <a:ext cx="155762" cy="119935"/>
          </a:xfrm>
          <a:prstGeom prst="rect">
            <a:avLst/>
          </a:prstGeom>
        </p:spPr>
        <p:txBody>
          <a:bodyPr vert="horz" wrap="square" lIns="0" tIns="11206" rIns="0" bIns="0" rtlCol="0">
            <a:spAutoFit/>
          </a:bodyPr>
          <a:lstStyle/>
          <a:p>
            <a:pPr marL="11206">
              <a:spcBef>
                <a:spcPts val="88"/>
              </a:spcBef>
            </a:pPr>
            <a:r>
              <a:rPr sz="706" dirty="0">
                <a:solidFill>
                  <a:srgbClr val="5D5C69"/>
                </a:solidFill>
                <a:latin typeface="Open Sans Light"/>
                <a:cs typeface="Open Sans Light"/>
              </a:rPr>
              <a:t>1/1</a:t>
            </a:r>
            <a:endParaRPr sz="706">
              <a:latin typeface="Open Sans Light"/>
              <a:cs typeface="Open Sans Light"/>
            </a:endParaRPr>
          </a:p>
        </p:txBody>
      </p:sp>
      <p:sp>
        <p:nvSpPr>
          <p:cNvPr id="28" name="object 28"/>
          <p:cNvSpPr txBox="1"/>
          <p:nvPr/>
        </p:nvSpPr>
        <p:spPr>
          <a:xfrm>
            <a:off x="1934398" y="5686674"/>
            <a:ext cx="1267519" cy="113342"/>
          </a:xfrm>
          <a:prstGeom prst="rect">
            <a:avLst/>
          </a:prstGeom>
        </p:spPr>
        <p:txBody>
          <a:bodyPr vert="horz" wrap="square" lIns="0" tIns="10646" rIns="0" bIns="0" rtlCol="0">
            <a:spAutoFit/>
          </a:bodyPr>
          <a:lstStyle/>
          <a:p>
            <a:pPr>
              <a:lnSpc>
                <a:spcPts val="789"/>
              </a:lnSpc>
            </a:pPr>
            <a:r>
              <a:rPr sz="706" spc="-9" dirty="0">
                <a:solidFill>
                  <a:srgbClr val="035577"/>
                </a:solidFill>
                <a:latin typeface="Raleway"/>
                <a:cs typeface="Raleway"/>
              </a:rPr>
              <a:t>(9</a:t>
            </a:r>
            <a:endParaRPr sz="706" dirty="0">
              <a:solidFill>
                <a:srgbClr val="0070C0"/>
              </a:solidFill>
              <a:latin typeface="Raleway" panose="020B0503030101060003" pitchFamily="34" charset="77"/>
              <a:cs typeface="Raleway SemiBold"/>
            </a:endParaRPr>
          </a:p>
        </p:txBody>
      </p:sp>
      <p:sp>
        <p:nvSpPr>
          <p:cNvPr id="29" name="object 29"/>
          <p:cNvSpPr txBox="1"/>
          <p:nvPr/>
        </p:nvSpPr>
        <p:spPr>
          <a:xfrm>
            <a:off x="5635556" y="2322020"/>
            <a:ext cx="216274"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S</a:t>
            </a:r>
            <a:r>
              <a:rPr sz="485" spc="-9" dirty="0">
                <a:latin typeface="Raleway"/>
                <a:cs typeface="Raleway"/>
              </a:rPr>
              <a:t>t</a:t>
            </a:r>
            <a:r>
              <a:rPr sz="485" dirty="0">
                <a:latin typeface="Raleway"/>
                <a:cs typeface="Raleway"/>
              </a:rPr>
              <a:t>o</a:t>
            </a:r>
            <a:r>
              <a:rPr sz="485" spc="-18" dirty="0">
                <a:latin typeface="Raleway"/>
                <a:cs typeface="Raleway"/>
              </a:rPr>
              <a:t>k</a:t>
            </a:r>
            <a:r>
              <a:rPr sz="485" dirty="0">
                <a:latin typeface="Raleway"/>
                <a:cs typeface="Raleway"/>
              </a:rPr>
              <a:t>es</a:t>
            </a:r>
            <a:endParaRPr sz="485">
              <a:latin typeface="Raleway"/>
              <a:cs typeface="Raleway"/>
            </a:endParaRPr>
          </a:p>
        </p:txBody>
      </p:sp>
      <p:sp>
        <p:nvSpPr>
          <p:cNvPr id="30" name="object 30"/>
          <p:cNvSpPr txBox="1"/>
          <p:nvPr/>
        </p:nvSpPr>
        <p:spPr>
          <a:xfrm>
            <a:off x="6046195" y="2816785"/>
            <a:ext cx="250451"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Guilford</a:t>
            </a:r>
            <a:endParaRPr sz="485">
              <a:latin typeface="Raleway"/>
              <a:cs typeface="Raleway"/>
            </a:endParaRPr>
          </a:p>
        </p:txBody>
      </p:sp>
      <p:sp>
        <p:nvSpPr>
          <p:cNvPr id="31" name="object 31"/>
          <p:cNvSpPr txBox="1"/>
          <p:nvPr/>
        </p:nvSpPr>
        <p:spPr>
          <a:xfrm>
            <a:off x="5601431" y="3052293"/>
            <a:ext cx="290232"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D</a:t>
            </a:r>
            <a:r>
              <a:rPr sz="485" spc="-9" dirty="0">
                <a:latin typeface="Raleway"/>
                <a:cs typeface="Raleway"/>
              </a:rPr>
              <a:t>a</a:t>
            </a:r>
            <a:r>
              <a:rPr sz="485" dirty="0">
                <a:latin typeface="Raleway"/>
                <a:cs typeface="Raleway"/>
              </a:rPr>
              <a:t>vidson</a:t>
            </a:r>
            <a:endParaRPr sz="485">
              <a:latin typeface="Raleway"/>
              <a:cs typeface="Raleway"/>
            </a:endParaRPr>
          </a:p>
        </p:txBody>
      </p:sp>
      <p:sp>
        <p:nvSpPr>
          <p:cNvPr id="32" name="object 32"/>
          <p:cNvSpPr txBox="1"/>
          <p:nvPr/>
        </p:nvSpPr>
        <p:spPr>
          <a:xfrm>
            <a:off x="6020382" y="3132608"/>
            <a:ext cx="301438"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Randolph</a:t>
            </a:r>
            <a:endParaRPr sz="485">
              <a:latin typeface="Raleway"/>
              <a:cs typeface="Raleway"/>
            </a:endParaRPr>
          </a:p>
        </p:txBody>
      </p:sp>
      <p:sp>
        <p:nvSpPr>
          <p:cNvPr id="33" name="object 33"/>
          <p:cNvSpPr txBox="1"/>
          <p:nvPr/>
        </p:nvSpPr>
        <p:spPr>
          <a:xfrm>
            <a:off x="5622993" y="2592716"/>
            <a:ext cx="237565"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Forsyth</a:t>
            </a:r>
            <a:endParaRPr sz="485">
              <a:latin typeface="Raleway"/>
              <a:cs typeface="Raleway"/>
            </a:endParaRPr>
          </a:p>
        </p:txBody>
      </p:sp>
      <p:sp>
        <p:nvSpPr>
          <p:cNvPr id="34" name="object 34"/>
          <p:cNvSpPr txBox="1"/>
          <p:nvPr/>
        </p:nvSpPr>
        <p:spPr>
          <a:xfrm>
            <a:off x="2584400" y="3380803"/>
            <a:ext cx="193862"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Sw</a:t>
            </a:r>
            <a:r>
              <a:rPr sz="485" dirty="0">
                <a:latin typeface="Raleway"/>
                <a:cs typeface="Raleway"/>
              </a:rPr>
              <a:t>ain</a:t>
            </a:r>
            <a:endParaRPr sz="485">
              <a:latin typeface="Raleway"/>
              <a:cs typeface="Raleway"/>
            </a:endParaRPr>
          </a:p>
        </p:txBody>
      </p:sp>
      <p:sp>
        <p:nvSpPr>
          <p:cNvPr id="35" name="object 35"/>
          <p:cNvSpPr txBox="1"/>
          <p:nvPr/>
        </p:nvSpPr>
        <p:spPr>
          <a:xfrm>
            <a:off x="2956974" y="3294488"/>
            <a:ext cx="298637"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H</a:t>
            </a:r>
            <a:r>
              <a:rPr sz="485" spc="-9" dirty="0">
                <a:latin typeface="Raleway"/>
                <a:cs typeface="Raleway"/>
              </a:rPr>
              <a:t>a</a:t>
            </a:r>
            <a:r>
              <a:rPr sz="485" dirty="0">
                <a:latin typeface="Raleway"/>
                <a:cs typeface="Raleway"/>
              </a:rPr>
              <a:t>y</a:t>
            </a:r>
            <a:r>
              <a:rPr sz="485" spc="-9" dirty="0">
                <a:latin typeface="Raleway"/>
                <a:cs typeface="Raleway"/>
              </a:rPr>
              <a:t>w</a:t>
            </a:r>
            <a:r>
              <a:rPr sz="485" dirty="0">
                <a:latin typeface="Raleway"/>
                <a:cs typeface="Raleway"/>
              </a:rPr>
              <a:t>ood</a:t>
            </a:r>
            <a:endParaRPr sz="485">
              <a:latin typeface="Raleway"/>
              <a:cs typeface="Raleway"/>
            </a:endParaRPr>
          </a:p>
        </p:txBody>
      </p:sp>
      <p:sp>
        <p:nvSpPr>
          <p:cNvPr id="36" name="object 36"/>
          <p:cNvSpPr txBox="1"/>
          <p:nvPr/>
        </p:nvSpPr>
        <p:spPr>
          <a:xfrm>
            <a:off x="2563962" y="3754127"/>
            <a:ext cx="219075"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Ma</a:t>
            </a:r>
            <a:r>
              <a:rPr sz="485" spc="-4" dirty="0">
                <a:latin typeface="Raleway"/>
                <a:cs typeface="Raleway"/>
              </a:rPr>
              <a:t>c</a:t>
            </a:r>
            <a:r>
              <a:rPr sz="485" dirty="0">
                <a:latin typeface="Raleway"/>
                <a:cs typeface="Raleway"/>
              </a:rPr>
              <a:t>on</a:t>
            </a:r>
            <a:endParaRPr sz="485">
              <a:latin typeface="Raleway"/>
              <a:cs typeface="Raleway"/>
            </a:endParaRPr>
          </a:p>
        </p:txBody>
      </p:sp>
      <p:sp>
        <p:nvSpPr>
          <p:cNvPr id="37" name="object 37"/>
          <p:cNvSpPr txBox="1"/>
          <p:nvPr/>
        </p:nvSpPr>
        <p:spPr>
          <a:xfrm>
            <a:off x="2304704" y="3859381"/>
            <a:ext cx="149599"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Cl</a:t>
            </a:r>
            <a:r>
              <a:rPr sz="485" spc="-9" dirty="0">
                <a:latin typeface="Raleway"/>
                <a:cs typeface="Raleway"/>
              </a:rPr>
              <a:t>a</a:t>
            </a:r>
            <a:r>
              <a:rPr sz="485" dirty="0">
                <a:latin typeface="Raleway"/>
                <a:cs typeface="Raleway"/>
              </a:rPr>
              <a:t>y</a:t>
            </a:r>
            <a:endParaRPr sz="485">
              <a:latin typeface="Raleway"/>
              <a:cs typeface="Raleway"/>
            </a:endParaRPr>
          </a:p>
        </p:txBody>
      </p:sp>
      <p:sp>
        <p:nvSpPr>
          <p:cNvPr id="38" name="object 38"/>
          <p:cNvSpPr txBox="1"/>
          <p:nvPr/>
        </p:nvSpPr>
        <p:spPr>
          <a:xfrm>
            <a:off x="1943443" y="3763502"/>
            <a:ext cx="300878"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Che</a:t>
            </a:r>
            <a:r>
              <a:rPr sz="485" spc="-13" dirty="0">
                <a:latin typeface="Raleway"/>
                <a:cs typeface="Raleway"/>
              </a:rPr>
              <a:t>r</a:t>
            </a:r>
            <a:r>
              <a:rPr sz="485" dirty="0">
                <a:latin typeface="Raleway"/>
                <a:cs typeface="Raleway"/>
              </a:rPr>
              <a:t>o</a:t>
            </a:r>
            <a:r>
              <a:rPr sz="485" spc="-18" dirty="0">
                <a:latin typeface="Raleway"/>
                <a:cs typeface="Raleway"/>
              </a:rPr>
              <a:t>k</a:t>
            </a:r>
            <a:r>
              <a:rPr sz="485" dirty="0">
                <a:latin typeface="Raleway"/>
                <a:cs typeface="Raleway"/>
              </a:rPr>
              <a:t>ee</a:t>
            </a:r>
            <a:endParaRPr sz="485">
              <a:latin typeface="Raleway"/>
              <a:cs typeface="Raleway"/>
            </a:endParaRPr>
          </a:p>
        </p:txBody>
      </p:sp>
      <p:sp>
        <p:nvSpPr>
          <p:cNvPr id="39" name="object 39"/>
          <p:cNvSpPr txBox="1"/>
          <p:nvPr/>
        </p:nvSpPr>
        <p:spPr>
          <a:xfrm>
            <a:off x="2204263" y="3489806"/>
            <a:ext cx="251012"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G</a:t>
            </a:r>
            <a:r>
              <a:rPr sz="485" spc="-4" dirty="0">
                <a:latin typeface="Raleway"/>
                <a:cs typeface="Raleway"/>
              </a:rPr>
              <a:t>r</a:t>
            </a:r>
            <a:r>
              <a:rPr sz="485" spc="4" dirty="0">
                <a:latin typeface="Raleway"/>
                <a:cs typeface="Raleway"/>
              </a:rPr>
              <a:t>aham</a:t>
            </a:r>
            <a:endParaRPr sz="485">
              <a:latin typeface="Raleway"/>
              <a:cs typeface="Raleway"/>
            </a:endParaRPr>
          </a:p>
        </p:txBody>
      </p:sp>
      <p:sp>
        <p:nvSpPr>
          <p:cNvPr id="40" name="object 40"/>
          <p:cNvSpPr txBox="1"/>
          <p:nvPr/>
        </p:nvSpPr>
        <p:spPr>
          <a:xfrm>
            <a:off x="2855659" y="3585622"/>
            <a:ext cx="257735"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J</a:t>
            </a:r>
            <a:r>
              <a:rPr sz="485" dirty="0">
                <a:latin typeface="Raleway"/>
                <a:cs typeface="Raleway"/>
              </a:rPr>
              <a:t>ackson</a:t>
            </a:r>
            <a:endParaRPr sz="485">
              <a:latin typeface="Raleway"/>
              <a:cs typeface="Raleway"/>
            </a:endParaRPr>
          </a:p>
        </p:txBody>
      </p:sp>
      <p:sp>
        <p:nvSpPr>
          <p:cNvPr id="41" name="object 41"/>
          <p:cNvSpPr txBox="1"/>
          <p:nvPr/>
        </p:nvSpPr>
        <p:spPr>
          <a:xfrm>
            <a:off x="3286922" y="2930602"/>
            <a:ext cx="267821"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Madison</a:t>
            </a:r>
            <a:endParaRPr sz="485">
              <a:latin typeface="Raleway"/>
              <a:cs typeface="Raleway"/>
            </a:endParaRPr>
          </a:p>
        </p:txBody>
      </p:sp>
      <p:sp>
        <p:nvSpPr>
          <p:cNvPr id="42" name="object 42"/>
          <p:cNvSpPr txBox="1"/>
          <p:nvPr/>
        </p:nvSpPr>
        <p:spPr>
          <a:xfrm>
            <a:off x="3414238" y="3158921"/>
            <a:ext cx="341779"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Buncombe</a:t>
            </a:r>
            <a:endParaRPr sz="485">
              <a:latin typeface="Raleway"/>
              <a:cs typeface="Raleway"/>
            </a:endParaRPr>
          </a:p>
        </p:txBody>
      </p:sp>
      <p:sp>
        <p:nvSpPr>
          <p:cNvPr id="43" name="object 43"/>
          <p:cNvSpPr txBox="1"/>
          <p:nvPr/>
        </p:nvSpPr>
        <p:spPr>
          <a:xfrm>
            <a:off x="3438114" y="3499994"/>
            <a:ext cx="342900"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Henderson</a:t>
            </a:r>
            <a:endParaRPr sz="485">
              <a:latin typeface="Raleway"/>
              <a:cs typeface="Raleway"/>
            </a:endParaRPr>
          </a:p>
        </p:txBody>
      </p:sp>
      <p:sp>
        <p:nvSpPr>
          <p:cNvPr id="44" name="object 44"/>
          <p:cNvSpPr txBox="1"/>
          <p:nvPr/>
        </p:nvSpPr>
        <p:spPr>
          <a:xfrm>
            <a:off x="3678496" y="2865849"/>
            <a:ext cx="231962" cy="86517"/>
          </a:xfrm>
          <a:prstGeom prst="rect">
            <a:avLst/>
          </a:prstGeom>
        </p:spPr>
        <p:txBody>
          <a:bodyPr vert="horz" wrap="square" lIns="0" tIns="11766" rIns="0" bIns="0" rtlCol="0">
            <a:spAutoFit/>
          </a:bodyPr>
          <a:lstStyle/>
          <a:p>
            <a:pPr marL="11206">
              <a:spcBef>
                <a:spcPts val="93"/>
              </a:spcBef>
            </a:pPr>
            <a:r>
              <a:rPr sz="485" spc="-40" dirty="0">
                <a:latin typeface="Raleway"/>
                <a:cs typeface="Raleway"/>
              </a:rPr>
              <a:t>Y</a:t>
            </a:r>
            <a:r>
              <a:rPr sz="485" dirty="0">
                <a:latin typeface="Raleway"/>
                <a:cs typeface="Raleway"/>
              </a:rPr>
              <a:t>an</a:t>
            </a:r>
            <a:r>
              <a:rPr sz="485" spc="-4" dirty="0">
                <a:latin typeface="Raleway"/>
                <a:cs typeface="Raleway"/>
              </a:rPr>
              <a:t>c</a:t>
            </a:r>
            <a:r>
              <a:rPr sz="485" spc="-9" dirty="0">
                <a:latin typeface="Raleway"/>
                <a:cs typeface="Raleway"/>
              </a:rPr>
              <a:t>e</a:t>
            </a:r>
            <a:r>
              <a:rPr sz="485" dirty="0">
                <a:latin typeface="Raleway"/>
                <a:cs typeface="Raleway"/>
              </a:rPr>
              <a:t>y</a:t>
            </a:r>
            <a:endParaRPr sz="485">
              <a:latin typeface="Raleway"/>
              <a:cs typeface="Raleway"/>
            </a:endParaRPr>
          </a:p>
        </p:txBody>
      </p:sp>
      <p:sp>
        <p:nvSpPr>
          <p:cNvPr id="45" name="object 45"/>
          <p:cNvSpPr txBox="1"/>
          <p:nvPr/>
        </p:nvSpPr>
        <p:spPr>
          <a:xfrm>
            <a:off x="3870877" y="3152421"/>
            <a:ext cx="312644"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McD</a:t>
            </a:r>
            <a:r>
              <a:rPr sz="485" spc="-9" dirty="0">
                <a:latin typeface="Raleway"/>
                <a:cs typeface="Raleway"/>
              </a:rPr>
              <a:t>ow</a:t>
            </a:r>
            <a:r>
              <a:rPr sz="485" dirty="0">
                <a:latin typeface="Raleway"/>
                <a:cs typeface="Raleway"/>
              </a:rPr>
              <a:t>ell</a:t>
            </a:r>
            <a:endParaRPr sz="485">
              <a:latin typeface="Raleway"/>
              <a:cs typeface="Raleway"/>
            </a:endParaRPr>
          </a:p>
        </p:txBody>
      </p:sp>
      <p:sp>
        <p:nvSpPr>
          <p:cNvPr id="46" name="object 46"/>
          <p:cNvSpPr txBox="1"/>
          <p:nvPr/>
        </p:nvSpPr>
        <p:spPr>
          <a:xfrm>
            <a:off x="3980068" y="3430492"/>
            <a:ext cx="331694"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Ruther</a:t>
            </a:r>
            <a:r>
              <a:rPr sz="485" spc="-13" dirty="0">
                <a:latin typeface="Raleway"/>
                <a:cs typeface="Raleway"/>
              </a:rPr>
              <a:t>f</a:t>
            </a:r>
            <a:r>
              <a:rPr sz="485" dirty="0">
                <a:latin typeface="Raleway"/>
                <a:cs typeface="Raleway"/>
              </a:rPr>
              <a:t>o</a:t>
            </a:r>
            <a:r>
              <a:rPr sz="485" spc="-13" dirty="0">
                <a:latin typeface="Raleway"/>
                <a:cs typeface="Raleway"/>
              </a:rPr>
              <a:t>r</a:t>
            </a:r>
            <a:r>
              <a:rPr sz="485" dirty="0">
                <a:latin typeface="Raleway"/>
                <a:cs typeface="Raleway"/>
              </a:rPr>
              <a:t>d</a:t>
            </a:r>
            <a:endParaRPr sz="485">
              <a:latin typeface="Raleway"/>
              <a:cs typeface="Raleway"/>
            </a:endParaRPr>
          </a:p>
        </p:txBody>
      </p:sp>
      <p:sp>
        <p:nvSpPr>
          <p:cNvPr id="47" name="object 47"/>
          <p:cNvSpPr txBox="1"/>
          <p:nvPr/>
        </p:nvSpPr>
        <p:spPr>
          <a:xfrm>
            <a:off x="3826189" y="3649624"/>
            <a:ext cx="148478"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P</a:t>
            </a:r>
            <a:r>
              <a:rPr sz="485" dirty="0">
                <a:latin typeface="Raleway"/>
                <a:cs typeface="Raleway"/>
              </a:rPr>
              <a:t>olk</a:t>
            </a:r>
            <a:endParaRPr sz="485">
              <a:latin typeface="Raleway"/>
              <a:cs typeface="Raleway"/>
            </a:endParaRPr>
          </a:p>
        </p:txBody>
      </p:sp>
      <p:sp>
        <p:nvSpPr>
          <p:cNvPr id="48" name="object 48"/>
          <p:cNvSpPr txBox="1"/>
          <p:nvPr/>
        </p:nvSpPr>
        <p:spPr>
          <a:xfrm>
            <a:off x="4044321" y="2676281"/>
            <a:ext cx="187699" cy="86517"/>
          </a:xfrm>
          <a:prstGeom prst="rect">
            <a:avLst/>
          </a:prstGeom>
        </p:spPr>
        <p:txBody>
          <a:bodyPr vert="horz" wrap="square" lIns="0" tIns="11766" rIns="0" bIns="0" rtlCol="0">
            <a:spAutoFit/>
          </a:bodyPr>
          <a:lstStyle/>
          <a:p>
            <a:pPr marL="11206">
              <a:spcBef>
                <a:spcPts val="93"/>
              </a:spcBef>
            </a:pPr>
            <a:r>
              <a:rPr sz="485" spc="-13" dirty="0">
                <a:latin typeface="Raleway"/>
                <a:cs typeface="Raleway"/>
              </a:rPr>
              <a:t>A</a:t>
            </a:r>
            <a:r>
              <a:rPr sz="485" spc="-9" dirty="0">
                <a:latin typeface="Raleway"/>
                <a:cs typeface="Raleway"/>
              </a:rPr>
              <a:t>v</a:t>
            </a:r>
            <a:r>
              <a:rPr sz="485" dirty="0">
                <a:latin typeface="Raleway"/>
                <a:cs typeface="Raleway"/>
              </a:rPr>
              <a:t>ery</a:t>
            </a:r>
            <a:endParaRPr sz="485">
              <a:latin typeface="Raleway"/>
              <a:cs typeface="Raleway"/>
            </a:endParaRPr>
          </a:p>
        </p:txBody>
      </p:sp>
      <p:sp>
        <p:nvSpPr>
          <p:cNvPr id="49" name="object 49"/>
          <p:cNvSpPr txBox="1"/>
          <p:nvPr/>
        </p:nvSpPr>
        <p:spPr>
          <a:xfrm>
            <a:off x="4266827" y="3121545"/>
            <a:ext cx="191621"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Bur</a:t>
            </a:r>
            <a:r>
              <a:rPr sz="485" spc="-18" dirty="0">
                <a:latin typeface="Raleway"/>
                <a:cs typeface="Raleway"/>
              </a:rPr>
              <a:t>k</a:t>
            </a:r>
            <a:r>
              <a:rPr sz="485" dirty="0">
                <a:latin typeface="Raleway"/>
                <a:cs typeface="Raleway"/>
              </a:rPr>
              <a:t>e</a:t>
            </a:r>
            <a:endParaRPr sz="485">
              <a:latin typeface="Raleway"/>
              <a:cs typeface="Raleway"/>
            </a:endParaRPr>
          </a:p>
        </p:txBody>
      </p:sp>
      <p:sp>
        <p:nvSpPr>
          <p:cNvPr id="50" name="object 50"/>
          <p:cNvSpPr txBox="1"/>
          <p:nvPr/>
        </p:nvSpPr>
        <p:spPr>
          <a:xfrm>
            <a:off x="4319578" y="3709126"/>
            <a:ext cx="313765"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Cl</a:t>
            </a:r>
            <a:r>
              <a:rPr sz="485" spc="-9" dirty="0">
                <a:latin typeface="Raleway"/>
                <a:cs typeface="Raleway"/>
              </a:rPr>
              <a:t>ev</a:t>
            </a:r>
            <a:r>
              <a:rPr sz="485" dirty="0">
                <a:latin typeface="Raleway"/>
                <a:cs typeface="Raleway"/>
              </a:rPr>
              <a:t>eland</a:t>
            </a:r>
            <a:endParaRPr sz="485">
              <a:latin typeface="Raleway"/>
              <a:cs typeface="Raleway"/>
            </a:endParaRPr>
          </a:p>
        </p:txBody>
      </p:sp>
      <p:sp>
        <p:nvSpPr>
          <p:cNvPr id="51" name="object 51"/>
          <p:cNvSpPr txBox="1"/>
          <p:nvPr/>
        </p:nvSpPr>
        <p:spPr>
          <a:xfrm>
            <a:off x="4234763" y="2523652"/>
            <a:ext cx="283509"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Watauga</a:t>
            </a:r>
            <a:endParaRPr sz="485">
              <a:latin typeface="Raleway"/>
              <a:cs typeface="Raleway"/>
            </a:endParaRPr>
          </a:p>
        </p:txBody>
      </p:sp>
      <p:sp>
        <p:nvSpPr>
          <p:cNvPr id="52" name="object 52"/>
          <p:cNvSpPr txBox="1"/>
          <p:nvPr/>
        </p:nvSpPr>
        <p:spPr>
          <a:xfrm>
            <a:off x="4339892" y="2833349"/>
            <a:ext cx="275665"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Cald</a:t>
            </a:r>
            <a:r>
              <a:rPr sz="485" spc="-9" dirty="0">
                <a:latin typeface="Raleway"/>
                <a:cs typeface="Raleway"/>
              </a:rPr>
              <a:t>w</a:t>
            </a:r>
            <a:r>
              <a:rPr sz="485" dirty="0">
                <a:latin typeface="Raleway"/>
                <a:cs typeface="Raleway"/>
              </a:rPr>
              <a:t>ell</a:t>
            </a:r>
            <a:endParaRPr sz="485">
              <a:latin typeface="Raleway"/>
              <a:cs typeface="Raleway"/>
            </a:endParaRPr>
          </a:p>
        </p:txBody>
      </p:sp>
      <p:sp>
        <p:nvSpPr>
          <p:cNvPr id="54" name="object 54"/>
          <p:cNvSpPr txBox="1"/>
          <p:nvPr/>
        </p:nvSpPr>
        <p:spPr>
          <a:xfrm>
            <a:off x="4770593" y="2201454"/>
            <a:ext cx="314325"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Allegha</a:t>
            </a:r>
            <a:r>
              <a:rPr sz="485" spc="-9" dirty="0">
                <a:latin typeface="Raleway"/>
                <a:cs typeface="Raleway"/>
              </a:rPr>
              <a:t>n</a:t>
            </a:r>
            <a:r>
              <a:rPr sz="485" dirty="0">
                <a:latin typeface="Raleway"/>
                <a:cs typeface="Raleway"/>
              </a:rPr>
              <a:t>y</a:t>
            </a:r>
            <a:endParaRPr sz="485">
              <a:latin typeface="Raleway"/>
              <a:cs typeface="Raleway"/>
            </a:endParaRPr>
          </a:p>
        </p:txBody>
      </p:sp>
      <p:sp>
        <p:nvSpPr>
          <p:cNvPr id="55" name="object 55"/>
          <p:cNvSpPr txBox="1"/>
          <p:nvPr/>
        </p:nvSpPr>
        <p:spPr>
          <a:xfrm>
            <a:off x="4752718" y="2571903"/>
            <a:ext cx="217393"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Wil</a:t>
            </a:r>
            <a:r>
              <a:rPr sz="485" spc="-18" dirty="0">
                <a:latin typeface="Raleway"/>
                <a:cs typeface="Raleway"/>
              </a:rPr>
              <a:t>k</a:t>
            </a:r>
            <a:r>
              <a:rPr sz="485" dirty="0">
                <a:latin typeface="Raleway"/>
                <a:cs typeface="Raleway"/>
              </a:rPr>
              <a:t>es</a:t>
            </a:r>
            <a:endParaRPr sz="485">
              <a:latin typeface="Raleway"/>
              <a:cs typeface="Raleway"/>
            </a:endParaRPr>
          </a:p>
        </p:txBody>
      </p:sp>
      <p:sp>
        <p:nvSpPr>
          <p:cNvPr id="56" name="object 56"/>
          <p:cNvSpPr txBox="1"/>
          <p:nvPr/>
        </p:nvSpPr>
        <p:spPr>
          <a:xfrm>
            <a:off x="4656714" y="3208172"/>
            <a:ext cx="276785"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C</a:t>
            </a:r>
            <a:r>
              <a:rPr sz="485" spc="-4" dirty="0">
                <a:latin typeface="Raleway"/>
                <a:cs typeface="Raleway"/>
              </a:rPr>
              <a:t>a</a:t>
            </a:r>
            <a:r>
              <a:rPr sz="485" dirty="0">
                <a:latin typeface="Raleway"/>
                <a:cs typeface="Raleway"/>
              </a:rPr>
              <a:t>t</a:t>
            </a:r>
            <a:r>
              <a:rPr sz="485" spc="-9" dirty="0">
                <a:latin typeface="Raleway"/>
                <a:cs typeface="Raleway"/>
              </a:rPr>
              <a:t>a</a:t>
            </a:r>
            <a:r>
              <a:rPr sz="485" spc="4" dirty="0">
                <a:latin typeface="Raleway"/>
                <a:cs typeface="Raleway"/>
              </a:rPr>
              <a:t>wba</a:t>
            </a:r>
            <a:endParaRPr sz="485">
              <a:latin typeface="Raleway"/>
              <a:cs typeface="Raleway"/>
            </a:endParaRPr>
          </a:p>
        </p:txBody>
      </p:sp>
      <p:sp>
        <p:nvSpPr>
          <p:cNvPr id="57" name="object 57"/>
          <p:cNvSpPr txBox="1"/>
          <p:nvPr/>
        </p:nvSpPr>
        <p:spPr>
          <a:xfrm>
            <a:off x="4677590" y="3409241"/>
            <a:ext cx="233643"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Lin</a:t>
            </a:r>
            <a:r>
              <a:rPr sz="485" spc="-4" dirty="0">
                <a:latin typeface="Raleway"/>
                <a:cs typeface="Raleway"/>
              </a:rPr>
              <a:t>c</a:t>
            </a:r>
            <a:r>
              <a:rPr sz="485" dirty="0">
                <a:latin typeface="Raleway"/>
                <a:cs typeface="Raleway"/>
              </a:rPr>
              <a:t>oln</a:t>
            </a:r>
            <a:endParaRPr sz="485">
              <a:latin typeface="Raleway"/>
              <a:cs typeface="Raleway"/>
            </a:endParaRPr>
          </a:p>
        </p:txBody>
      </p:sp>
      <p:sp>
        <p:nvSpPr>
          <p:cNvPr id="58" name="object 58"/>
          <p:cNvSpPr txBox="1"/>
          <p:nvPr/>
        </p:nvSpPr>
        <p:spPr>
          <a:xfrm>
            <a:off x="4698152" y="3632498"/>
            <a:ext cx="225798"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Gas</a:t>
            </a:r>
            <a:r>
              <a:rPr sz="485" spc="-9" dirty="0">
                <a:latin typeface="Raleway"/>
                <a:cs typeface="Raleway"/>
              </a:rPr>
              <a:t>t</a:t>
            </a:r>
            <a:r>
              <a:rPr sz="485" dirty="0">
                <a:latin typeface="Raleway"/>
                <a:cs typeface="Raleway"/>
              </a:rPr>
              <a:t>on</a:t>
            </a:r>
            <a:endParaRPr sz="485">
              <a:latin typeface="Raleway"/>
              <a:cs typeface="Raleway"/>
            </a:endParaRPr>
          </a:p>
        </p:txBody>
      </p:sp>
      <p:sp>
        <p:nvSpPr>
          <p:cNvPr id="59" name="object 59"/>
          <p:cNvSpPr txBox="1"/>
          <p:nvPr/>
        </p:nvSpPr>
        <p:spPr>
          <a:xfrm>
            <a:off x="5228169" y="2296707"/>
            <a:ext cx="175372"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Surry</a:t>
            </a:r>
            <a:endParaRPr sz="485">
              <a:latin typeface="Raleway"/>
              <a:cs typeface="Raleway"/>
            </a:endParaRPr>
          </a:p>
        </p:txBody>
      </p:sp>
      <p:sp>
        <p:nvSpPr>
          <p:cNvPr id="60" name="object 60"/>
          <p:cNvSpPr txBox="1"/>
          <p:nvPr/>
        </p:nvSpPr>
        <p:spPr>
          <a:xfrm>
            <a:off x="5226419" y="2608529"/>
            <a:ext cx="214032" cy="86517"/>
          </a:xfrm>
          <a:prstGeom prst="rect">
            <a:avLst/>
          </a:prstGeom>
        </p:spPr>
        <p:txBody>
          <a:bodyPr vert="horz" wrap="square" lIns="0" tIns="11766" rIns="0" bIns="0" rtlCol="0">
            <a:spAutoFit/>
          </a:bodyPr>
          <a:lstStyle/>
          <a:p>
            <a:pPr marL="11206">
              <a:spcBef>
                <a:spcPts val="93"/>
              </a:spcBef>
            </a:pPr>
            <a:r>
              <a:rPr sz="485" spc="-40" dirty="0">
                <a:latin typeface="Raleway"/>
                <a:cs typeface="Raleway"/>
              </a:rPr>
              <a:t>Y</a:t>
            </a:r>
            <a:r>
              <a:rPr sz="485" dirty="0">
                <a:latin typeface="Raleway"/>
                <a:cs typeface="Raleway"/>
              </a:rPr>
              <a:t>adkin</a:t>
            </a:r>
            <a:endParaRPr sz="485">
              <a:latin typeface="Raleway"/>
              <a:cs typeface="Raleway"/>
            </a:endParaRPr>
          </a:p>
        </p:txBody>
      </p:sp>
      <p:sp>
        <p:nvSpPr>
          <p:cNvPr id="61" name="object 61"/>
          <p:cNvSpPr txBox="1"/>
          <p:nvPr/>
        </p:nvSpPr>
        <p:spPr>
          <a:xfrm>
            <a:off x="5347361" y="2900038"/>
            <a:ext cx="184337"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D</a:t>
            </a:r>
            <a:r>
              <a:rPr sz="485" spc="-9" dirty="0">
                <a:latin typeface="Raleway"/>
                <a:cs typeface="Raleway"/>
              </a:rPr>
              <a:t>a</a:t>
            </a:r>
            <a:r>
              <a:rPr sz="485" dirty="0">
                <a:latin typeface="Raleway"/>
                <a:cs typeface="Raleway"/>
              </a:rPr>
              <a:t>vie</a:t>
            </a:r>
            <a:endParaRPr sz="485">
              <a:latin typeface="Raleway"/>
              <a:cs typeface="Raleway"/>
            </a:endParaRPr>
          </a:p>
        </p:txBody>
      </p:sp>
      <p:sp>
        <p:nvSpPr>
          <p:cNvPr id="62" name="object 62"/>
          <p:cNvSpPr txBox="1"/>
          <p:nvPr/>
        </p:nvSpPr>
        <p:spPr>
          <a:xfrm>
            <a:off x="5351048" y="3242423"/>
            <a:ext cx="219075"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R</a:t>
            </a:r>
            <a:r>
              <a:rPr sz="485" spc="-13" dirty="0">
                <a:latin typeface="Raleway"/>
                <a:cs typeface="Raleway"/>
              </a:rPr>
              <a:t>o</a:t>
            </a:r>
            <a:r>
              <a:rPr sz="485" spc="-4" dirty="0">
                <a:latin typeface="Raleway"/>
                <a:cs typeface="Raleway"/>
              </a:rPr>
              <a:t>wa</a:t>
            </a:r>
            <a:r>
              <a:rPr sz="485" dirty="0">
                <a:latin typeface="Raleway"/>
                <a:cs typeface="Raleway"/>
              </a:rPr>
              <a:t>n</a:t>
            </a:r>
            <a:endParaRPr sz="485">
              <a:latin typeface="Raleway"/>
              <a:cs typeface="Raleway"/>
            </a:endParaRPr>
          </a:p>
        </p:txBody>
      </p:sp>
      <p:sp>
        <p:nvSpPr>
          <p:cNvPr id="63" name="object 63"/>
          <p:cNvSpPr txBox="1"/>
          <p:nvPr/>
        </p:nvSpPr>
        <p:spPr>
          <a:xfrm>
            <a:off x="5006912" y="3000104"/>
            <a:ext cx="204507"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I</a:t>
            </a:r>
            <a:r>
              <a:rPr sz="485" spc="-13" dirty="0">
                <a:latin typeface="Raleway"/>
                <a:cs typeface="Raleway"/>
              </a:rPr>
              <a:t>r</a:t>
            </a:r>
            <a:r>
              <a:rPr sz="485" dirty="0">
                <a:latin typeface="Raleway"/>
                <a:cs typeface="Raleway"/>
              </a:rPr>
              <a:t>edell</a:t>
            </a:r>
            <a:endParaRPr sz="485">
              <a:latin typeface="Raleway"/>
              <a:cs typeface="Raleway"/>
            </a:endParaRPr>
          </a:p>
        </p:txBody>
      </p:sp>
      <p:sp>
        <p:nvSpPr>
          <p:cNvPr id="64" name="object 64"/>
          <p:cNvSpPr txBox="1"/>
          <p:nvPr/>
        </p:nvSpPr>
        <p:spPr>
          <a:xfrm>
            <a:off x="5340673" y="4020136"/>
            <a:ext cx="193301"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Union</a:t>
            </a:r>
            <a:endParaRPr sz="485">
              <a:latin typeface="Raleway"/>
              <a:cs typeface="Raleway"/>
            </a:endParaRPr>
          </a:p>
        </p:txBody>
      </p:sp>
      <p:sp>
        <p:nvSpPr>
          <p:cNvPr id="65" name="object 65"/>
          <p:cNvSpPr txBox="1"/>
          <p:nvPr/>
        </p:nvSpPr>
        <p:spPr>
          <a:xfrm>
            <a:off x="5291046" y="3503806"/>
            <a:ext cx="283509"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Cabarrus</a:t>
            </a:r>
            <a:endParaRPr sz="485">
              <a:latin typeface="Raleway"/>
              <a:cs typeface="Raleway"/>
            </a:endParaRPr>
          </a:p>
        </p:txBody>
      </p:sp>
      <p:sp>
        <p:nvSpPr>
          <p:cNvPr id="66" name="object 66"/>
          <p:cNvSpPr txBox="1"/>
          <p:nvPr/>
        </p:nvSpPr>
        <p:spPr>
          <a:xfrm>
            <a:off x="5636306" y="3611623"/>
            <a:ext cx="201706"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S</a:t>
            </a:r>
            <a:r>
              <a:rPr sz="485" dirty="0">
                <a:latin typeface="Raleway"/>
                <a:cs typeface="Raleway"/>
              </a:rPr>
              <a:t>tan</a:t>
            </a:r>
            <a:r>
              <a:rPr sz="485" spc="-9" dirty="0">
                <a:latin typeface="Raleway"/>
                <a:cs typeface="Raleway"/>
              </a:rPr>
              <a:t>l</a:t>
            </a:r>
            <a:r>
              <a:rPr sz="485" dirty="0">
                <a:latin typeface="Raleway"/>
                <a:cs typeface="Raleway"/>
              </a:rPr>
              <a:t>y</a:t>
            </a:r>
            <a:endParaRPr sz="485">
              <a:latin typeface="Raleway"/>
              <a:cs typeface="Raleway"/>
            </a:endParaRPr>
          </a:p>
        </p:txBody>
      </p:sp>
      <p:sp>
        <p:nvSpPr>
          <p:cNvPr id="67" name="object 67"/>
          <p:cNvSpPr txBox="1"/>
          <p:nvPr/>
        </p:nvSpPr>
        <p:spPr>
          <a:xfrm>
            <a:off x="5751748" y="4042886"/>
            <a:ext cx="205628"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Anson</a:t>
            </a:r>
            <a:endParaRPr sz="485">
              <a:latin typeface="Raleway"/>
              <a:cs typeface="Raleway"/>
            </a:endParaRPr>
          </a:p>
        </p:txBody>
      </p:sp>
      <p:sp>
        <p:nvSpPr>
          <p:cNvPr id="68" name="object 68"/>
          <p:cNvSpPr txBox="1"/>
          <p:nvPr/>
        </p:nvSpPr>
        <p:spPr>
          <a:xfrm>
            <a:off x="6100072" y="3927008"/>
            <a:ext cx="317687"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Richmond</a:t>
            </a:r>
            <a:endParaRPr sz="485">
              <a:latin typeface="Raleway"/>
              <a:cs typeface="Raleway"/>
            </a:endParaRPr>
          </a:p>
        </p:txBody>
      </p:sp>
      <p:sp>
        <p:nvSpPr>
          <p:cNvPr id="69" name="object 69"/>
          <p:cNvSpPr txBox="1"/>
          <p:nvPr/>
        </p:nvSpPr>
        <p:spPr>
          <a:xfrm>
            <a:off x="6003131" y="2320457"/>
            <a:ext cx="383801"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Rockingham</a:t>
            </a:r>
            <a:endParaRPr sz="485">
              <a:latin typeface="Raleway"/>
              <a:cs typeface="Raleway"/>
            </a:endParaRPr>
          </a:p>
        </p:txBody>
      </p:sp>
      <p:sp>
        <p:nvSpPr>
          <p:cNvPr id="70" name="object 70"/>
          <p:cNvSpPr txBox="1"/>
          <p:nvPr/>
        </p:nvSpPr>
        <p:spPr>
          <a:xfrm>
            <a:off x="6708777" y="3422242"/>
            <a:ext cx="131109" cy="86517"/>
          </a:xfrm>
          <a:prstGeom prst="rect">
            <a:avLst/>
          </a:prstGeom>
        </p:spPr>
        <p:txBody>
          <a:bodyPr vert="horz" wrap="square" lIns="0" tIns="11766" rIns="0" bIns="0" rtlCol="0">
            <a:spAutoFit/>
          </a:bodyPr>
          <a:lstStyle/>
          <a:p>
            <a:pPr marL="11206">
              <a:spcBef>
                <a:spcPts val="93"/>
              </a:spcBef>
            </a:pPr>
            <a:r>
              <a:rPr sz="485" spc="-13" dirty="0">
                <a:latin typeface="Raleway"/>
                <a:cs typeface="Raleway"/>
              </a:rPr>
              <a:t>L</a:t>
            </a:r>
            <a:r>
              <a:rPr sz="485" dirty="0">
                <a:latin typeface="Raleway"/>
                <a:cs typeface="Raleway"/>
              </a:rPr>
              <a:t>ee</a:t>
            </a:r>
            <a:endParaRPr sz="485">
              <a:latin typeface="Raleway"/>
              <a:cs typeface="Raleway"/>
            </a:endParaRPr>
          </a:p>
        </p:txBody>
      </p:sp>
      <p:sp>
        <p:nvSpPr>
          <p:cNvPr id="71" name="object 71"/>
          <p:cNvSpPr txBox="1"/>
          <p:nvPr/>
        </p:nvSpPr>
        <p:spPr>
          <a:xfrm>
            <a:off x="6920784" y="3548058"/>
            <a:ext cx="239246"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Harn</a:t>
            </a:r>
            <a:r>
              <a:rPr sz="485" spc="-4" dirty="0">
                <a:latin typeface="Raleway"/>
                <a:cs typeface="Raleway"/>
              </a:rPr>
              <a:t>e</a:t>
            </a:r>
            <a:r>
              <a:rPr sz="485" dirty="0">
                <a:latin typeface="Raleway"/>
                <a:cs typeface="Raleway"/>
              </a:rPr>
              <a:t>tt</a:t>
            </a:r>
            <a:endParaRPr sz="485">
              <a:latin typeface="Raleway"/>
              <a:cs typeface="Raleway"/>
            </a:endParaRPr>
          </a:p>
        </p:txBody>
      </p:sp>
      <p:sp>
        <p:nvSpPr>
          <p:cNvPr id="72" name="object 72"/>
          <p:cNvSpPr txBox="1"/>
          <p:nvPr/>
        </p:nvSpPr>
        <p:spPr>
          <a:xfrm>
            <a:off x="6868096" y="3839254"/>
            <a:ext cx="383801"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Cumberland</a:t>
            </a:r>
            <a:endParaRPr sz="485">
              <a:latin typeface="Raleway"/>
              <a:cs typeface="Raleway"/>
            </a:endParaRPr>
          </a:p>
        </p:txBody>
      </p:sp>
      <p:sp>
        <p:nvSpPr>
          <p:cNvPr id="73" name="object 73"/>
          <p:cNvSpPr txBox="1"/>
          <p:nvPr/>
        </p:nvSpPr>
        <p:spPr>
          <a:xfrm>
            <a:off x="7215981" y="4426398"/>
            <a:ext cx="227479"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Bladen</a:t>
            </a:r>
            <a:endParaRPr sz="485">
              <a:latin typeface="Raleway"/>
              <a:cs typeface="Raleway"/>
            </a:endParaRPr>
          </a:p>
        </p:txBody>
      </p:sp>
      <p:sp>
        <p:nvSpPr>
          <p:cNvPr id="74" name="object 74"/>
          <p:cNvSpPr txBox="1"/>
          <p:nvPr/>
        </p:nvSpPr>
        <p:spPr>
          <a:xfrm>
            <a:off x="7072163" y="4860224"/>
            <a:ext cx="320488"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Columbus</a:t>
            </a:r>
            <a:endParaRPr sz="485">
              <a:latin typeface="Raleway"/>
              <a:cs typeface="Raleway"/>
            </a:endParaRPr>
          </a:p>
        </p:txBody>
      </p:sp>
      <p:sp>
        <p:nvSpPr>
          <p:cNvPr id="75" name="object 75"/>
          <p:cNvSpPr txBox="1"/>
          <p:nvPr/>
        </p:nvSpPr>
        <p:spPr>
          <a:xfrm>
            <a:off x="7508177" y="5101231"/>
            <a:ext cx="321609"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Brun</a:t>
            </a:r>
            <a:r>
              <a:rPr sz="485" spc="-9" dirty="0">
                <a:latin typeface="Raleway"/>
                <a:cs typeface="Raleway"/>
              </a:rPr>
              <a:t>s</a:t>
            </a:r>
            <a:r>
              <a:rPr sz="485" dirty="0">
                <a:latin typeface="Raleway"/>
                <a:cs typeface="Raleway"/>
              </a:rPr>
              <a:t>wick</a:t>
            </a:r>
            <a:endParaRPr sz="485">
              <a:latin typeface="Raleway"/>
              <a:cs typeface="Raleway"/>
            </a:endParaRPr>
          </a:p>
        </p:txBody>
      </p:sp>
      <p:sp>
        <p:nvSpPr>
          <p:cNvPr id="76" name="object 76"/>
          <p:cNvSpPr txBox="1"/>
          <p:nvPr/>
        </p:nvSpPr>
        <p:spPr>
          <a:xfrm>
            <a:off x="6362142" y="3611435"/>
            <a:ext cx="208429"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Moo</a:t>
            </a:r>
            <a:r>
              <a:rPr sz="485" spc="-13" dirty="0">
                <a:latin typeface="Raleway"/>
                <a:cs typeface="Raleway"/>
              </a:rPr>
              <a:t>r</a:t>
            </a:r>
            <a:r>
              <a:rPr sz="485" dirty="0">
                <a:latin typeface="Raleway"/>
                <a:cs typeface="Raleway"/>
              </a:rPr>
              <a:t>e</a:t>
            </a:r>
            <a:endParaRPr sz="485">
              <a:latin typeface="Raleway"/>
              <a:cs typeface="Raleway"/>
            </a:endParaRPr>
          </a:p>
        </p:txBody>
      </p:sp>
      <p:sp>
        <p:nvSpPr>
          <p:cNvPr id="77" name="object 77"/>
          <p:cNvSpPr txBox="1"/>
          <p:nvPr/>
        </p:nvSpPr>
        <p:spPr>
          <a:xfrm>
            <a:off x="6593337" y="3973071"/>
            <a:ext cx="172010"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Ho</a:t>
            </a:r>
            <a:r>
              <a:rPr sz="485" spc="-18" dirty="0">
                <a:latin typeface="Raleway"/>
                <a:cs typeface="Raleway"/>
              </a:rPr>
              <a:t>ke</a:t>
            </a:r>
            <a:endParaRPr sz="485">
              <a:latin typeface="Raleway"/>
              <a:cs typeface="Raleway"/>
            </a:endParaRPr>
          </a:p>
        </p:txBody>
      </p:sp>
      <p:sp>
        <p:nvSpPr>
          <p:cNvPr id="78" name="object 78"/>
          <p:cNvSpPr txBox="1"/>
          <p:nvPr/>
        </p:nvSpPr>
        <p:spPr>
          <a:xfrm>
            <a:off x="6662026" y="4426398"/>
            <a:ext cx="279026"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R</a:t>
            </a:r>
            <a:r>
              <a:rPr sz="485" dirty="0">
                <a:latin typeface="Raleway"/>
                <a:cs typeface="Raleway"/>
              </a:rPr>
              <a:t>obeson</a:t>
            </a:r>
            <a:endParaRPr sz="485">
              <a:latin typeface="Raleway"/>
              <a:cs typeface="Raleway"/>
            </a:endParaRPr>
          </a:p>
        </p:txBody>
      </p:sp>
      <p:sp>
        <p:nvSpPr>
          <p:cNvPr id="79" name="object 79"/>
          <p:cNvSpPr txBox="1"/>
          <p:nvPr/>
        </p:nvSpPr>
        <p:spPr>
          <a:xfrm>
            <a:off x="7922481" y="4789185"/>
            <a:ext cx="230841" cy="124657"/>
          </a:xfrm>
          <a:prstGeom prst="rect">
            <a:avLst/>
          </a:prstGeom>
        </p:spPr>
        <p:txBody>
          <a:bodyPr vert="horz" wrap="square" lIns="0" tIns="21851" rIns="0" bIns="0" rtlCol="0">
            <a:spAutoFit/>
          </a:bodyPr>
          <a:lstStyle/>
          <a:p>
            <a:pPr marL="11206" marR="4483" indent="46507">
              <a:lnSpc>
                <a:spcPts val="424"/>
              </a:lnSpc>
              <a:spcBef>
                <a:spcPts val="172"/>
              </a:spcBef>
            </a:pPr>
            <a:r>
              <a:rPr sz="397" spc="13" dirty="0">
                <a:latin typeface="Raleway"/>
                <a:cs typeface="Raleway"/>
              </a:rPr>
              <a:t>New  Han</a:t>
            </a:r>
            <a:r>
              <a:rPr sz="397" spc="4" dirty="0">
                <a:latin typeface="Raleway"/>
                <a:cs typeface="Raleway"/>
              </a:rPr>
              <a:t>ov</a:t>
            </a:r>
            <a:r>
              <a:rPr sz="397" spc="9" dirty="0">
                <a:latin typeface="Raleway"/>
                <a:cs typeface="Raleway"/>
              </a:rPr>
              <a:t>er</a:t>
            </a:r>
            <a:endParaRPr sz="397">
              <a:latin typeface="Raleway"/>
              <a:cs typeface="Raleway"/>
            </a:endParaRPr>
          </a:p>
        </p:txBody>
      </p:sp>
      <p:sp>
        <p:nvSpPr>
          <p:cNvPr id="80" name="object 80"/>
          <p:cNvSpPr txBox="1"/>
          <p:nvPr/>
        </p:nvSpPr>
        <p:spPr>
          <a:xfrm>
            <a:off x="7157275" y="3001217"/>
            <a:ext cx="187138" cy="86517"/>
          </a:xfrm>
          <a:prstGeom prst="rect">
            <a:avLst/>
          </a:prstGeom>
        </p:spPr>
        <p:txBody>
          <a:bodyPr vert="horz" wrap="square" lIns="0" tIns="11766" rIns="0" bIns="0" rtlCol="0">
            <a:spAutoFit/>
          </a:bodyPr>
          <a:lstStyle/>
          <a:p>
            <a:pPr marL="11206">
              <a:spcBef>
                <a:spcPts val="93"/>
              </a:spcBef>
            </a:pPr>
            <a:r>
              <a:rPr sz="485" spc="-22" dirty="0">
                <a:latin typeface="Raleway"/>
                <a:cs typeface="Raleway"/>
              </a:rPr>
              <a:t>W</a:t>
            </a:r>
            <a:r>
              <a:rPr sz="485" dirty="0">
                <a:latin typeface="Raleway"/>
                <a:cs typeface="Raleway"/>
              </a:rPr>
              <a:t>a</a:t>
            </a:r>
            <a:r>
              <a:rPr sz="485" spc="-18" dirty="0">
                <a:latin typeface="Raleway"/>
                <a:cs typeface="Raleway"/>
              </a:rPr>
              <a:t>k</a:t>
            </a:r>
            <a:r>
              <a:rPr sz="485" dirty="0">
                <a:latin typeface="Raleway"/>
                <a:cs typeface="Raleway"/>
              </a:rPr>
              <a:t>e</a:t>
            </a:r>
            <a:endParaRPr sz="485">
              <a:latin typeface="Raleway"/>
              <a:cs typeface="Raleway"/>
            </a:endParaRPr>
          </a:p>
        </p:txBody>
      </p:sp>
      <p:sp>
        <p:nvSpPr>
          <p:cNvPr id="81" name="object 81"/>
          <p:cNvSpPr txBox="1"/>
          <p:nvPr/>
        </p:nvSpPr>
        <p:spPr>
          <a:xfrm>
            <a:off x="7459785" y="2675333"/>
            <a:ext cx="249331"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Franklin</a:t>
            </a:r>
            <a:endParaRPr sz="485">
              <a:latin typeface="Raleway"/>
              <a:cs typeface="Raleway"/>
            </a:endParaRPr>
          </a:p>
        </p:txBody>
      </p:sp>
      <p:sp>
        <p:nvSpPr>
          <p:cNvPr id="82" name="object 82"/>
          <p:cNvSpPr txBox="1"/>
          <p:nvPr/>
        </p:nvSpPr>
        <p:spPr>
          <a:xfrm>
            <a:off x="7611476" y="2284508"/>
            <a:ext cx="234203" cy="86517"/>
          </a:xfrm>
          <a:prstGeom prst="rect">
            <a:avLst/>
          </a:prstGeom>
        </p:spPr>
        <p:txBody>
          <a:bodyPr vert="horz" wrap="square" lIns="0" tIns="11766" rIns="0" bIns="0" rtlCol="0">
            <a:spAutoFit/>
          </a:bodyPr>
          <a:lstStyle/>
          <a:p>
            <a:pPr marL="11206">
              <a:spcBef>
                <a:spcPts val="93"/>
              </a:spcBef>
            </a:pPr>
            <a:r>
              <a:rPr sz="485" spc="-22" dirty="0">
                <a:latin typeface="Raleway"/>
                <a:cs typeface="Raleway"/>
              </a:rPr>
              <a:t>W</a:t>
            </a:r>
            <a:r>
              <a:rPr sz="485" dirty="0">
                <a:latin typeface="Raleway"/>
                <a:cs typeface="Raleway"/>
              </a:rPr>
              <a:t>ar</a:t>
            </a:r>
            <a:r>
              <a:rPr sz="485" spc="-13" dirty="0">
                <a:latin typeface="Raleway"/>
                <a:cs typeface="Raleway"/>
              </a:rPr>
              <a:t>r</a:t>
            </a:r>
            <a:r>
              <a:rPr sz="485" dirty="0">
                <a:latin typeface="Raleway"/>
                <a:cs typeface="Raleway"/>
              </a:rPr>
              <a:t>en</a:t>
            </a:r>
            <a:endParaRPr sz="485">
              <a:latin typeface="Raleway"/>
              <a:cs typeface="Raleway"/>
            </a:endParaRPr>
          </a:p>
        </p:txBody>
      </p:sp>
      <p:sp>
        <p:nvSpPr>
          <p:cNvPr id="83" name="object 83"/>
          <p:cNvSpPr txBox="1"/>
          <p:nvPr/>
        </p:nvSpPr>
        <p:spPr>
          <a:xfrm>
            <a:off x="7881048" y="2712833"/>
            <a:ext cx="171450"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Nash</a:t>
            </a:r>
            <a:endParaRPr sz="485">
              <a:latin typeface="Raleway"/>
              <a:cs typeface="Raleway"/>
            </a:endParaRPr>
          </a:p>
        </p:txBody>
      </p:sp>
      <p:sp>
        <p:nvSpPr>
          <p:cNvPr id="84" name="object 84"/>
          <p:cNvSpPr txBox="1"/>
          <p:nvPr/>
        </p:nvSpPr>
        <p:spPr>
          <a:xfrm>
            <a:off x="6527818" y="3136222"/>
            <a:ext cx="284629"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Ch</a:t>
            </a:r>
            <a:r>
              <a:rPr sz="485" spc="-4" dirty="0">
                <a:latin typeface="Raleway"/>
                <a:cs typeface="Raleway"/>
              </a:rPr>
              <a:t>a</a:t>
            </a:r>
            <a:r>
              <a:rPr sz="485" dirty="0">
                <a:latin typeface="Raleway"/>
                <a:cs typeface="Raleway"/>
              </a:rPr>
              <a:t>tham</a:t>
            </a:r>
            <a:endParaRPr sz="485">
              <a:latin typeface="Raleway"/>
              <a:cs typeface="Raleway"/>
            </a:endParaRPr>
          </a:p>
        </p:txBody>
      </p:sp>
      <p:sp>
        <p:nvSpPr>
          <p:cNvPr id="85" name="object 85"/>
          <p:cNvSpPr txBox="1"/>
          <p:nvPr/>
        </p:nvSpPr>
        <p:spPr>
          <a:xfrm>
            <a:off x="7811608" y="3151223"/>
            <a:ext cx="222996"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Wilson</a:t>
            </a:r>
            <a:endParaRPr sz="485">
              <a:latin typeface="Raleway"/>
              <a:cs typeface="Raleway"/>
            </a:endParaRPr>
          </a:p>
        </p:txBody>
      </p:sp>
      <p:sp>
        <p:nvSpPr>
          <p:cNvPr id="86" name="object 86"/>
          <p:cNvSpPr txBox="1"/>
          <p:nvPr/>
        </p:nvSpPr>
        <p:spPr>
          <a:xfrm>
            <a:off x="7998052" y="2446201"/>
            <a:ext cx="219075"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Hali</a:t>
            </a:r>
            <a:r>
              <a:rPr sz="485" spc="-4" dirty="0">
                <a:latin typeface="Raleway"/>
                <a:cs typeface="Raleway"/>
              </a:rPr>
              <a:t>f</a:t>
            </a:r>
            <a:r>
              <a:rPr sz="485" dirty="0">
                <a:latin typeface="Raleway"/>
                <a:cs typeface="Raleway"/>
              </a:rPr>
              <a:t>ax</a:t>
            </a:r>
            <a:endParaRPr sz="485">
              <a:latin typeface="Raleway"/>
              <a:cs typeface="Raleway"/>
            </a:endParaRPr>
          </a:p>
        </p:txBody>
      </p:sp>
      <p:sp>
        <p:nvSpPr>
          <p:cNvPr id="87" name="object 87"/>
          <p:cNvSpPr txBox="1"/>
          <p:nvPr/>
        </p:nvSpPr>
        <p:spPr>
          <a:xfrm>
            <a:off x="8252934" y="2210381"/>
            <a:ext cx="410135"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Northam</a:t>
            </a:r>
            <a:r>
              <a:rPr sz="485" spc="-4" dirty="0">
                <a:latin typeface="Raleway"/>
                <a:cs typeface="Raleway"/>
              </a:rPr>
              <a:t>p</a:t>
            </a:r>
            <a:r>
              <a:rPr sz="485" spc="-9" dirty="0">
                <a:latin typeface="Raleway"/>
                <a:cs typeface="Raleway"/>
              </a:rPr>
              <a:t>t</a:t>
            </a:r>
            <a:r>
              <a:rPr sz="485" dirty="0">
                <a:latin typeface="Raleway"/>
                <a:cs typeface="Raleway"/>
              </a:rPr>
              <a:t>on</a:t>
            </a:r>
            <a:endParaRPr sz="485">
              <a:latin typeface="Raleway"/>
              <a:cs typeface="Raleway"/>
            </a:endParaRPr>
          </a:p>
        </p:txBody>
      </p:sp>
      <p:sp>
        <p:nvSpPr>
          <p:cNvPr id="88" name="object 88"/>
          <p:cNvSpPr txBox="1"/>
          <p:nvPr/>
        </p:nvSpPr>
        <p:spPr>
          <a:xfrm>
            <a:off x="8684447" y="2398762"/>
            <a:ext cx="263338"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Hertford</a:t>
            </a:r>
            <a:endParaRPr sz="485">
              <a:latin typeface="Raleway"/>
              <a:cs typeface="Raleway"/>
            </a:endParaRPr>
          </a:p>
        </p:txBody>
      </p:sp>
      <p:sp>
        <p:nvSpPr>
          <p:cNvPr id="89" name="object 89"/>
          <p:cNvSpPr txBox="1"/>
          <p:nvPr/>
        </p:nvSpPr>
        <p:spPr>
          <a:xfrm>
            <a:off x="8961643" y="2206818"/>
            <a:ext cx="188259"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G</a:t>
            </a:r>
            <a:r>
              <a:rPr sz="485" spc="-4" dirty="0">
                <a:latin typeface="Raleway"/>
                <a:cs typeface="Raleway"/>
              </a:rPr>
              <a:t>a</a:t>
            </a:r>
            <a:r>
              <a:rPr sz="485" spc="-9" dirty="0">
                <a:latin typeface="Raleway"/>
                <a:cs typeface="Raleway"/>
              </a:rPr>
              <a:t>t</a:t>
            </a:r>
            <a:r>
              <a:rPr sz="485" dirty="0">
                <a:latin typeface="Raleway"/>
                <a:cs typeface="Raleway"/>
              </a:rPr>
              <a:t>es</a:t>
            </a:r>
            <a:endParaRPr sz="485">
              <a:latin typeface="Raleway"/>
              <a:cs typeface="Raleway"/>
            </a:endParaRPr>
          </a:p>
        </p:txBody>
      </p:sp>
      <p:sp>
        <p:nvSpPr>
          <p:cNvPr id="90" name="object 90"/>
          <p:cNvSpPr txBox="1"/>
          <p:nvPr/>
        </p:nvSpPr>
        <p:spPr>
          <a:xfrm>
            <a:off x="7753168" y="3556485"/>
            <a:ext cx="225238" cy="86517"/>
          </a:xfrm>
          <a:prstGeom prst="rect">
            <a:avLst/>
          </a:prstGeom>
        </p:spPr>
        <p:txBody>
          <a:bodyPr vert="horz" wrap="square" lIns="0" tIns="11766" rIns="0" bIns="0" rtlCol="0">
            <a:spAutoFit/>
          </a:bodyPr>
          <a:lstStyle/>
          <a:p>
            <a:pPr marL="11206">
              <a:spcBef>
                <a:spcPts val="93"/>
              </a:spcBef>
            </a:pPr>
            <a:r>
              <a:rPr sz="485" spc="-22" dirty="0">
                <a:latin typeface="Raleway"/>
                <a:cs typeface="Raleway"/>
              </a:rPr>
              <a:t>W</a:t>
            </a:r>
            <a:r>
              <a:rPr sz="485" spc="-9" dirty="0">
                <a:latin typeface="Raleway"/>
                <a:cs typeface="Raleway"/>
              </a:rPr>
              <a:t>a</a:t>
            </a:r>
            <a:r>
              <a:rPr sz="485" dirty="0">
                <a:latin typeface="Raleway"/>
                <a:cs typeface="Raleway"/>
              </a:rPr>
              <a:t>yne</a:t>
            </a:r>
            <a:endParaRPr sz="485">
              <a:latin typeface="Raleway"/>
              <a:cs typeface="Raleway"/>
            </a:endParaRPr>
          </a:p>
        </p:txBody>
      </p:sp>
      <p:sp>
        <p:nvSpPr>
          <p:cNvPr id="91" name="object 91"/>
          <p:cNvSpPr txBox="1"/>
          <p:nvPr/>
        </p:nvSpPr>
        <p:spPr>
          <a:xfrm>
            <a:off x="8093304" y="3689239"/>
            <a:ext cx="203947" cy="86517"/>
          </a:xfrm>
          <a:prstGeom prst="rect">
            <a:avLst/>
          </a:prstGeom>
        </p:spPr>
        <p:txBody>
          <a:bodyPr vert="horz" wrap="square" lIns="0" tIns="11766" rIns="0" bIns="0" rtlCol="0">
            <a:spAutoFit/>
          </a:bodyPr>
          <a:lstStyle/>
          <a:p>
            <a:pPr marL="11206">
              <a:spcBef>
                <a:spcPts val="93"/>
              </a:spcBef>
            </a:pPr>
            <a:r>
              <a:rPr sz="485" spc="-13" dirty="0">
                <a:latin typeface="Raleway"/>
                <a:cs typeface="Raleway"/>
              </a:rPr>
              <a:t>L</a:t>
            </a:r>
            <a:r>
              <a:rPr sz="485" dirty="0">
                <a:latin typeface="Raleway"/>
                <a:cs typeface="Raleway"/>
              </a:rPr>
              <a:t>enoir</a:t>
            </a:r>
            <a:endParaRPr sz="485">
              <a:latin typeface="Raleway"/>
              <a:cs typeface="Raleway"/>
            </a:endParaRPr>
          </a:p>
        </p:txBody>
      </p:sp>
      <p:sp>
        <p:nvSpPr>
          <p:cNvPr id="92" name="object 92"/>
          <p:cNvSpPr txBox="1"/>
          <p:nvPr/>
        </p:nvSpPr>
        <p:spPr>
          <a:xfrm>
            <a:off x="8076742" y="2894152"/>
            <a:ext cx="377078" cy="86517"/>
          </a:xfrm>
          <a:prstGeom prst="rect">
            <a:avLst/>
          </a:prstGeom>
        </p:spPr>
        <p:txBody>
          <a:bodyPr vert="horz" wrap="square" lIns="0" tIns="11766" rIns="0" bIns="0" rtlCol="0">
            <a:spAutoFit/>
          </a:bodyPr>
          <a:lstStyle/>
          <a:p>
            <a:pPr marL="11206">
              <a:spcBef>
                <a:spcPts val="93"/>
              </a:spcBef>
            </a:pPr>
            <a:r>
              <a:rPr sz="485" spc="-13" dirty="0">
                <a:latin typeface="Raleway"/>
                <a:cs typeface="Raleway"/>
              </a:rPr>
              <a:t>E</a:t>
            </a:r>
            <a:r>
              <a:rPr sz="485" dirty="0">
                <a:latin typeface="Raleway"/>
                <a:cs typeface="Raleway"/>
              </a:rPr>
              <a:t>dge</a:t>
            </a:r>
            <a:r>
              <a:rPr sz="485" spc="-4" dirty="0">
                <a:latin typeface="Raleway"/>
                <a:cs typeface="Raleway"/>
              </a:rPr>
              <a:t>c</a:t>
            </a:r>
            <a:r>
              <a:rPr sz="485" spc="4" dirty="0">
                <a:latin typeface="Raleway"/>
                <a:cs typeface="Raleway"/>
              </a:rPr>
              <a:t>ombe</a:t>
            </a:r>
            <a:endParaRPr sz="485">
              <a:latin typeface="Raleway"/>
              <a:cs typeface="Raleway"/>
            </a:endParaRPr>
          </a:p>
        </p:txBody>
      </p:sp>
      <p:sp>
        <p:nvSpPr>
          <p:cNvPr id="93" name="object 93"/>
          <p:cNvSpPr txBox="1"/>
          <p:nvPr/>
        </p:nvSpPr>
        <p:spPr>
          <a:xfrm>
            <a:off x="8380876" y="3188286"/>
            <a:ext cx="117101"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Pitt</a:t>
            </a:r>
            <a:endParaRPr sz="485">
              <a:latin typeface="Raleway"/>
              <a:cs typeface="Raleway"/>
            </a:endParaRPr>
          </a:p>
        </p:txBody>
      </p:sp>
      <p:sp>
        <p:nvSpPr>
          <p:cNvPr id="94" name="object 94"/>
          <p:cNvSpPr txBox="1"/>
          <p:nvPr/>
        </p:nvSpPr>
        <p:spPr>
          <a:xfrm>
            <a:off x="8072179" y="3440168"/>
            <a:ext cx="234203"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G</a:t>
            </a:r>
            <a:r>
              <a:rPr sz="485" spc="-13" dirty="0">
                <a:latin typeface="Raleway"/>
                <a:cs typeface="Raleway"/>
              </a:rPr>
              <a:t>r</a:t>
            </a:r>
            <a:r>
              <a:rPr sz="485" dirty="0">
                <a:latin typeface="Raleway"/>
                <a:cs typeface="Raleway"/>
              </a:rPr>
              <a:t>eene</a:t>
            </a:r>
            <a:endParaRPr sz="485">
              <a:latin typeface="Raleway"/>
              <a:cs typeface="Raleway"/>
            </a:endParaRPr>
          </a:p>
        </p:txBody>
      </p:sp>
      <p:sp>
        <p:nvSpPr>
          <p:cNvPr id="95" name="object 95"/>
          <p:cNvSpPr txBox="1"/>
          <p:nvPr/>
        </p:nvSpPr>
        <p:spPr>
          <a:xfrm>
            <a:off x="8380875" y="3913496"/>
            <a:ext cx="192741"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J</a:t>
            </a:r>
            <a:r>
              <a:rPr sz="485" dirty="0">
                <a:latin typeface="Raleway"/>
                <a:cs typeface="Raleway"/>
              </a:rPr>
              <a:t>ones</a:t>
            </a:r>
            <a:endParaRPr sz="485">
              <a:latin typeface="Raleway"/>
              <a:cs typeface="Raleway"/>
            </a:endParaRPr>
          </a:p>
        </p:txBody>
      </p:sp>
      <p:sp>
        <p:nvSpPr>
          <p:cNvPr id="96" name="object 96"/>
          <p:cNvSpPr txBox="1"/>
          <p:nvPr/>
        </p:nvSpPr>
        <p:spPr>
          <a:xfrm>
            <a:off x="8557255" y="3687114"/>
            <a:ext cx="225798"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Craven</a:t>
            </a:r>
            <a:endParaRPr sz="485">
              <a:latin typeface="Raleway"/>
              <a:cs typeface="Raleway"/>
            </a:endParaRPr>
          </a:p>
        </p:txBody>
      </p:sp>
      <p:sp>
        <p:nvSpPr>
          <p:cNvPr id="97" name="object 97"/>
          <p:cNvSpPr txBox="1"/>
          <p:nvPr/>
        </p:nvSpPr>
        <p:spPr>
          <a:xfrm>
            <a:off x="8948455" y="3804805"/>
            <a:ext cx="254374"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P</a:t>
            </a:r>
            <a:r>
              <a:rPr sz="485" dirty="0">
                <a:latin typeface="Raleway"/>
                <a:cs typeface="Raleway"/>
              </a:rPr>
              <a:t>amli</a:t>
            </a:r>
            <a:r>
              <a:rPr sz="485" spc="-4" dirty="0">
                <a:latin typeface="Raleway"/>
                <a:cs typeface="Raleway"/>
              </a:rPr>
              <a:t>c</a:t>
            </a:r>
            <a:r>
              <a:rPr sz="485" dirty="0">
                <a:latin typeface="Raleway"/>
                <a:cs typeface="Raleway"/>
              </a:rPr>
              <a:t>o</a:t>
            </a:r>
            <a:endParaRPr sz="485">
              <a:latin typeface="Raleway"/>
              <a:cs typeface="Raleway"/>
            </a:endParaRPr>
          </a:p>
        </p:txBody>
      </p:sp>
      <p:sp>
        <p:nvSpPr>
          <p:cNvPr id="98" name="object 98"/>
          <p:cNvSpPr txBox="1"/>
          <p:nvPr/>
        </p:nvSpPr>
        <p:spPr>
          <a:xfrm>
            <a:off x="9024895" y="4219943"/>
            <a:ext cx="254374"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Carta</a:t>
            </a:r>
            <a:r>
              <a:rPr sz="485" spc="-13" dirty="0">
                <a:latin typeface="Raleway"/>
                <a:cs typeface="Raleway"/>
              </a:rPr>
              <a:t>r</a:t>
            </a:r>
            <a:r>
              <a:rPr sz="485" spc="-4" dirty="0">
                <a:latin typeface="Raleway"/>
                <a:cs typeface="Raleway"/>
              </a:rPr>
              <a:t>e</a:t>
            </a:r>
            <a:r>
              <a:rPr sz="485" dirty="0">
                <a:latin typeface="Raleway"/>
                <a:cs typeface="Raleway"/>
              </a:rPr>
              <a:t>t</a:t>
            </a:r>
            <a:endParaRPr sz="485">
              <a:latin typeface="Raleway"/>
              <a:cs typeface="Raleway"/>
            </a:endParaRPr>
          </a:p>
        </p:txBody>
      </p:sp>
      <p:sp>
        <p:nvSpPr>
          <p:cNvPr id="99" name="object 99"/>
          <p:cNvSpPr txBox="1"/>
          <p:nvPr/>
        </p:nvSpPr>
        <p:spPr>
          <a:xfrm>
            <a:off x="8816638" y="3352166"/>
            <a:ext cx="271182"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Beau</a:t>
            </a:r>
            <a:r>
              <a:rPr sz="485" spc="-13" dirty="0">
                <a:latin typeface="Raleway"/>
                <a:cs typeface="Raleway"/>
              </a:rPr>
              <a:t>f</a:t>
            </a:r>
            <a:r>
              <a:rPr sz="485" dirty="0">
                <a:latin typeface="Raleway"/>
                <a:cs typeface="Raleway"/>
              </a:rPr>
              <a:t>ort</a:t>
            </a:r>
            <a:endParaRPr sz="485">
              <a:latin typeface="Raleway"/>
              <a:cs typeface="Raleway"/>
            </a:endParaRPr>
          </a:p>
        </p:txBody>
      </p:sp>
      <p:sp>
        <p:nvSpPr>
          <p:cNvPr id="100" name="object 100"/>
          <p:cNvSpPr txBox="1"/>
          <p:nvPr/>
        </p:nvSpPr>
        <p:spPr>
          <a:xfrm>
            <a:off x="9425845" y="3304415"/>
            <a:ext cx="177053"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H</a:t>
            </a:r>
            <a:r>
              <a:rPr sz="485" spc="-9" dirty="0">
                <a:latin typeface="Raleway"/>
                <a:cs typeface="Raleway"/>
              </a:rPr>
              <a:t>y</a:t>
            </a:r>
            <a:r>
              <a:rPr sz="485" dirty="0">
                <a:latin typeface="Raleway"/>
                <a:cs typeface="Raleway"/>
              </a:rPr>
              <a:t>de</a:t>
            </a:r>
            <a:endParaRPr sz="485">
              <a:latin typeface="Raleway"/>
              <a:cs typeface="Raleway"/>
            </a:endParaRPr>
          </a:p>
        </p:txBody>
      </p:sp>
      <p:sp>
        <p:nvSpPr>
          <p:cNvPr id="101" name="object 101"/>
          <p:cNvSpPr txBox="1"/>
          <p:nvPr/>
        </p:nvSpPr>
        <p:spPr>
          <a:xfrm>
            <a:off x="9813295" y="3010780"/>
            <a:ext cx="158563"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Da</a:t>
            </a:r>
            <a:r>
              <a:rPr sz="485" spc="-13" dirty="0">
                <a:latin typeface="Raleway"/>
                <a:cs typeface="Raleway"/>
              </a:rPr>
              <a:t>r</a:t>
            </a:r>
            <a:r>
              <a:rPr sz="485" dirty="0">
                <a:latin typeface="Raleway"/>
                <a:cs typeface="Raleway"/>
              </a:rPr>
              <a:t>e</a:t>
            </a:r>
            <a:endParaRPr sz="485">
              <a:latin typeface="Raleway"/>
              <a:cs typeface="Raleway"/>
            </a:endParaRPr>
          </a:p>
        </p:txBody>
      </p:sp>
      <p:sp>
        <p:nvSpPr>
          <p:cNvPr id="102" name="object 102"/>
          <p:cNvSpPr txBox="1"/>
          <p:nvPr/>
        </p:nvSpPr>
        <p:spPr>
          <a:xfrm>
            <a:off x="9490409" y="2918402"/>
            <a:ext cx="202826" cy="86517"/>
          </a:xfrm>
          <a:prstGeom prst="rect">
            <a:avLst/>
          </a:prstGeom>
        </p:spPr>
        <p:txBody>
          <a:bodyPr vert="horz" wrap="square" lIns="0" tIns="11766" rIns="0" bIns="0" rtlCol="0">
            <a:spAutoFit/>
          </a:bodyPr>
          <a:lstStyle/>
          <a:p>
            <a:pPr marL="11206">
              <a:spcBef>
                <a:spcPts val="93"/>
              </a:spcBef>
            </a:pPr>
            <a:r>
              <a:rPr sz="485" spc="-9" dirty="0">
                <a:latin typeface="Raleway"/>
                <a:cs typeface="Raleway"/>
              </a:rPr>
              <a:t>Tyrrell</a:t>
            </a:r>
            <a:endParaRPr sz="485">
              <a:latin typeface="Raleway"/>
              <a:cs typeface="Raleway"/>
            </a:endParaRPr>
          </a:p>
        </p:txBody>
      </p:sp>
      <p:sp>
        <p:nvSpPr>
          <p:cNvPr id="103" name="object 103"/>
          <p:cNvSpPr txBox="1"/>
          <p:nvPr/>
        </p:nvSpPr>
        <p:spPr>
          <a:xfrm>
            <a:off x="8691947" y="3017155"/>
            <a:ext cx="203947"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Martin</a:t>
            </a:r>
            <a:endParaRPr sz="485">
              <a:latin typeface="Raleway"/>
              <a:cs typeface="Raleway"/>
            </a:endParaRPr>
          </a:p>
        </p:txBody>
      </p:sp>
      <p:sp>
        <p:nvSpPr>
          <p:cNvPr id="104" name="object 104"/>
          <p:cNvSpPr txBox="1"/>
          <p:nvPr/>
        </p:nvSpPr>
        <p:spPr>
          <a:xfrm>
            <a:off x="8710886" y="2686083"/>
            <a:ext cx="194422"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Bertie</a:t>
            </a:r>
            <a:endParaRPr sz="485">
              <a:latin typeface="Raleway"/>
              <a:cs typeface="Raleway"/>
            </a:endParaRPr>
          </a:p>
        </p:txBody>
      </p:sp>
      <p:sp>
        <p:nvSpPr>
          <p:cNvPr id="105" name="object 105"/>
          <p:cNvSpPr txBox="1"/>
          <p:nvPr/>
        </p:nvSpPr>
        <p:spPr>
          <a:xfrm>
            <a:off x="7879235" y="4536016"/>
            <a:ext cx="231401"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P</a:t>
            </a:r>
            <a:r>
              <a:rPr sz="485" dirty="0">
                <a:latin typeface="Raleway"/>
                <a:cs typeface="Raleway"/>
              </a:rPr>
              <a:t>ender</a:t>
            </a:r>
            <a:endParaRPr sz="485">
              <a:latin typeface="Raleway"/>
              <a:cs typeface="Raleway"/>
            </a:endParaRPr>
          </a:p>
        </p:txBody>
      </p:sp>
      <p:sp>
        <p:nvSpPr>
          <p:cNvPr id="106" name="object 106"/>
          <p:cNvSpPr txBox="1"/>
          <p:nvPr/>
        </p:nvSpPr>
        <p:spPr>
          <a:xfrm>
            <a:off x="8315562" y="4308133"/>
            <a:ext cx="240366"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Onsl</a:t>
            </a:r>
            <a:r>
              <a:rPr sz="485" spc="-13" dirty="0">
                <a:latin typeface="Raleway"/>
                <a:cs typeface="Raleway"/>
              </a:rPr>
              <a:t>o</a:t>
            </a:r>
            <a:r>
              <a:rPr sz="485" spc="4" dirty="0">
                <a:latin typeface="Raleway"/>
                <a:cs typeface="Raleway"/>
              </a:rPr>
              <a:t>w</a:t>
            </a:r>
            <a:endParaRPr sz="485">
              <a:latin typeface="Raleway"/>
              <a:cs typeface="Raleway"/>
            </a:endParaRPr>
          </a:p>
        </p:txBody>
      </p:sp>
      <p:sp>
        <p:nvSpPr>
          <p:cNvPr id="107" name="object 107"/>
          <p:cNvSpPr txBox="1"/>
          <p:nvPr/>
        </p:nvSpPr>
        <p:spPr>
          <a:xfrm>
            <a:off x="7867547" y="4057501"/>
            <a:ext cx="210110"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Duplin</a:t>
            </a:r>
            <a:endParaRPr sz="485">
              <a:latin typeface="Raleway"/>
              <a:cs typeface="Raleway"/>
            </a:endParaRPr>
          </a:p>
        </p:txBody>
      </p:sp>
      <p:sp>
        <p:nvSpPr>
          <p:cNvPr id="108" name="object 108"/>
          <p:cNvSpPr txBox="1"/>
          <p:nvPr/>
        </p:nvSpPr>
        <p:spPr>
          <a:xfrm>
            <a:off x="7367344" y="3932122"/>
            <a:ext cx="294715" cy="86517"/>
          </a:xfrm>
          <a:prstGeom prst="rect">
            <a:avLst/>
          </a:prstGeom>
        </p:spPr>
        <p:txBody>
          <a:bodyPr vert="horz" wrap="square" lIns="0" tIns="11766" rIns="0" bIns="0" rtlCol="0">
            <a:spAutoFit/>
          </a:bodyPr>
          <a:lstStyle/>
          <a:p>
            <a:pPr marL="11206">
              <a:spcBef>
                <a:spcPts val="93"/>
              </a:spcBef>
            </a:pPr>
            <a:r>
              <a:rPr sz="485" dirty="0">
                <a:latin typeface="Raleway"/>
                <a:cs typeface="Raleway"/>
              </a:rPr>
              <a:t>Sampson</a:t>
            </a:r>
            <a:endParaRPr sz="485">
              <a:latin typeface="Raleway"/>
              <a:cs typeface="Raleway"/>
            </a:endParaRPr>
          </a:p>
        </p:txBody>
      </p:sp>
      <p:sp>
        <p:nvSpPr>
          <p:cNvPr id="109" name="object 109"/>
          <p:cNvSpPr txBox="1"/>
          <p:nvPr/>
        </p:nvSpPr>
        <p:spPr>
          <a:xfrm>
            <a:off x="7359594" y="3362542"/>
            <a:ext cx="286310"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J</a:t>
            </a:r>
            <a:r>
              <a:rPr sz="485" dirty="0">
                <a:latin typeface="Raleway"/>
                <a:cs typeface="Raleway"/>
              </a:rPr>
              <a:t>ohns</a:t>
            </a:r>
            <a:r>
              <a:rPr sz="485" spc="-9" dirty="0">
                <a:latin typeface="Raleway"/>
                <a:cs typeface="Raleway"/>
              </a:rPr>
              <a:t>t</a:t>
            </a:r>
            <a:r>
              <a:rPr sz="485" dirty="0">
                <a:latin typeface="Raleway"/>
                <a:cs typeface="Raleway"/>
              </a:rPr>
              <a:t>on</a:t>
            </a:r>
            <a:endParaRPr sz="485">
              <a:latin typeface="Raleway"/>
              <a:cs typeface="Raleway"/>
            </a:endParaRPr>
          </a:p>
        </p:txBody>
      </p:sp>
      <p:sp>
        <p:nvSpPr>
          <p:cNvPr id="110" name="object 110"/>
          <p:cNvSpPr txBox="1"/>
          <p:nvPr/>
        </p:nvSpPr>
        <p:spPr>
          <a:xfrm>
            <a:off x="6485255" y="2335009"/>
            <a:ext cx="570379" cy="86581"/>
          </a:xfrm>
          <a:prstGeom prst="rect">
            <a:avLst/>
          </a:prstGeom>
        </p:spPr>
        <p:txBody>
          <a:bodyPr vert="horz" wrap="square" lIns="0" tIns="11766" rIns="0" bIns="0" rtlCol="0">
            <a:spAutoFit/>
          </a:bodyPr>
          <a:lstStyle/>
          <a:p>
            <a:pPr marL="11206">
              <a:spcBef>
                <a:spcPts val="93"/>
              </a:spcBef>
              <a:tabLst>
                <a:tab pos="357487" algn="l"/>
              </a:tabLst>
            </a:pPr>
            <a:r>
              <a:rPr sz="485" dirty="0">
                <a:latin typeface="Raleway"/>
                <a:cs typeface="Raleway"/>
              </a:rPr>
              <a:t>Ca</a:t>
            </a:r>
            <a:r>
              <a:rPr sz="485" spc="-9" dirty="0">
                <a:latin typeface="Raleway"/>
                <a:cs typeface="Raleway"/>
              </a:rPr>
              <a:t>sw</a:t>
            </a:r>
            <a:r>
              <a:rPr sz="485" dirty="0">
                <a:latin typeface="Raleway"/>
                <a:cs typeface="Raleway"/>
              </a:rPr>
              <a:t>ell	</a:t>
            </a:r>
            <a:r>
              <a:rPr sz="728" spc="-6" baseline="5050" dirty="0">
                <a:latin typeface="Raleway"/>
                <a:cs typeface="Raleway"/>
              </a:rPr>
              <a:t>P</a:t>
            </a:r>
            <a:r>
              <a:rPr sz="728" baseline="5050" dirty="0">
                <a:latin typeface="Raleway"/>
                <a:cs typeface="Raleway"/>
              </a:rPr>
              <a:t>erson</a:t>
            </a:r>
            <a:endParaRPr sz="728" baseline="5050">
              <a:latin typeface="Raleway"/>
              <a:cs typeface="Raleway"/>
            </a:endParaRPr>
          </a:p>
        </p:txBody>
      </p:sp>
      <p:sp>
        <p:nvSpPr>
          <p:cNvPr id="111" name="object 111"/>
          <p:cNvSpPr txBox="1"/>
          <p:nvPr/>
        </p:nvSpPr>
        <p:spPr>
          <a:xfrm>
            <a:off x="6690949" y="2609893"/>
            <a:ext cx="237004" cy="86517"/>
          </a:xfrm>
          <a:prstGeom prst="rect">
            <a:avLst/>
          </a:prstGeom>
        </p:spPr>
        <p:txBody>
          <a:bodyPr vert="horz" wrap="square" lIns="0" tIns="11766" rIns="0" bIns="0" rtlCol="0">
            <a:spAutoFit/>
          </a:bodyPr>
          <a:lstStyle/>
          <a:p>
            <a:pPr marL="11206">
              <a:spcBef>
                <a:spcPts val="93"/>
              </a:spcBef>
            </a:pPr>
            <a:r>
              <a:rPr sz="485" spc="4" dirty="0">
                <a:latin typeface="Raleway"/>
                <a:cs typeface="Raleway"/>
              </a:rPr>
              <a:t>O</a:t>
            </a:r>
            <a:r>
              <a:rPr sz="485" spc="-4" dirty="0">
                <a:latin typeface="Raleway"/>
                <a:cs typeface="Raleway"/>
              </a:rPr>
              <a:t>r</a:t>
            </a:r>
            <a:r>
              <a:rPr sz="485" dirty="0">
                <a:latin typeface="Raleway"/>
                <a:cs typeface="Raleway"/>
              </a:rPr>
              <a:t>ange</a:t>
            </a:r>
            <a:endParaRPr sz="485">
              <a:latin typeface="Raleway"/>
              <a:cs typeface="Raleway"/>
            </a:endParaRPr>
          </a:p>
        </p:txBody>
      </p:sp>
      <p:sp>
        <p:nvSpPr>
          <p:cNvPr id="112" name="object 112"/>
          <p:cNvSpPr txBox="1"/>
          <p:nvPr/>
        </p:nvSpPr>
        <p:spPr>
          <a:xfrm rot="3120000">
            <a:off x="3839019" y="2786701"/>
            <a:ext cx="239759" cy="64120"/>
          </a:xfrm>
          <a:prstGeom prst="rect">
            <a:avLst/>
          </a:prstGeom>
        </p:spPr>
        <p:txBody>
          <a:bodyPr vert="horz" wrap="square" lIns="0" tIns="0" rIns="0" bIns="0" rtlCol="0">
            <a:spAutoFit/>
          </a:bodyPr>
          <a:lstStyle/>
          <a:p>
            <a:pPr>
              <a:lnSpc>
                <a:spcPts val="494"/>
              </a:lnSpc>
            </a:pPr>
            <a:r>
              <a:rPr sz="728" spc="-6" baseline="5050" dirty="0">
                <a:latin typeface="Raleway"/>
                <a:cs typeface="Raleway"/>
              </a:rPr>
              <a:t>M</a:t>
            </a:r>
            <a:r>
              <a:rPr sz="485" spc="-9" dirty="0">
                <a:latin typeface="Raleway"/>
                <a:cs typeface="Raleway"/>
              </a:rPr>
              <a:t>i</a:t>
            </a:r>
            <a:r>
              <a:rPr sz="485" spc="-18" dirty="0">
                <a:latin typeface="Raleway"/>
                <a:cs typeface="Raleway"/>
              </a:rPr>
              <a:t>t</a:t>
            </a:r>
            <a:r>
              <a:rPr sz="485" spc="-13" dirty="0">
                <a:latin typeface="Raleway"/>
                <a:cs typeface="Raleway"/>
              </a:rPr>
              <a:t>ch</a:t>
            </a:r>
            <a:r>
              <a:rPr sz="485" spc="-9" dirty="0">
                <a:latin typeface="Raleway"/>
                <a:cs typeface="Raleway"/>
              </a:rPr>
              <a:t>e</a:t>
            </a:r>
            <a:r>
              <a:rPr sz="485" spc="-13" dirty="0">
                <a:latin typeface="Raleway"/>
                <a:cs typeface="Raleway"/>
              </a:rPr>
              <a:t>l</a:t>
            </a:r>
            <a:r>
              <a:rPr sz="485" dirty="0">
                <a:latin typeface="Raleway"/>
                <a:cs typeface="Raleway"/>
              </a:rPr>
              <a:t>l</a:t>
            </a:r>
            <a:endParaRPr sz="485">
              <a:latin typeface="Raleway"/>
              <a:cs typeface="Raleway"/>
            </a:endParaRPr>
          </a:p>
        </p:txBody>
      </p:sp>
      <p:sp>
        <p:nvSpPr>
          <p:cNvPr id="113" name="object 113"/>
          <p:cNvSpPr txBox="1"/>
          <p:nvPr/>
        </p:nvSpPr>
        <p:spPr>
          <a:xfrm rot="3120000">
            <a:off x="5034338" y="3663731"/>
            <a:ext cx="390004" cy="64120"/>
          </a:xfrm>
          <a:prstGeom prst="rect">
            <a:avLst/>
          </a:prstGeom>
        </p:spPr>
        <p:txBody>
          <a:bodyPr vert="horz" wrap="square" lIns="0" tIns="0" rIns="0" bIns="0" rtlCol="0">
            <a:spAutoFit/>
          </a:bodyPr>
          <a:lstStyle/>
          <a:p>
            <a:pPr>
              <a:lnSpc>
                <a:spcPts val="494"/>
              </a:lnSpc>
            </a:pPr>
            <a:r>
              <a:rPr sz="728" spc="-13" baseline="5050" dirty="0">
                <a:latin typeface="Raleway"/>
                <a:cs typeface="Raleway"/>
              </a:rPr>
              <a:t>Mec</a:t>
            </a:r>
            <a:r>
              <a:rPr sz="728" spc="-19" baseline="5050" dirty="0">
                <a:latin typeface="Raleway"/>
                <a:cs typeface="Raleway"/>
              </a:rPr>
              <a:t>k</a:t>
            </a:r>
            <a:r>
              <a:rPr sz="728" spc="-13" baseline="5050" dirty="0">
                <a:latin typeface="Raleway"/>
                <a:cs typeface="Raleway"/>
              </a:rPr>
              <a:t>l</a:t>
            </a:r>
            <a:r>
              <a:rPr sz="485" spc="-13" dirty="0">
                <a:latin typeface="Raleway"/>
                <a:cs typeface="Raleway"/>
              </a:rPr>
              <a:t>e</a:t>
            </a:r>
            <a:r>
              <a:rPr sz="485" spc="-9" dirty="0">
                <a:latin typeface="Raleway"/>
                <a:cs typeface="Raleway"/>
              </a:rPr>
              <a:t>nb</a:t>
            </a:r>
            <a:r>
              <a:rPr sz="485" spc="-13" dirty="0">
                <a:latin typeface="Raleway"/>
                <a:cs typeface="Raleway"/>
              </a:rPr>
              <a:t>u</a:t>
            </a:r>
            <a:r>
              <a:rPr sz="485" spc="-22" dirty="0">
                <a:latin typeface="Raleway"/>
                <a:cs typeface="Raleway"/>
              </a:rPr>
              <a:t>r</a:t>
            </a:r>
            <a:r>
              <a:rPr sz="485" dirty="0">
                <a:latin typeface="Raleway"/>
                <a:cs typeface="Raleway"/>
              </a:rPr>
              <a:t>g</a:t>
            </a:r>
            <a:endParaRPr sz="485">
              <a:latin typeface="Raleway"/>
              <a:cs typeface="Raleway"/>
            </a:endParaRPr>
          </a:p>
        </p:txBody>
      </p:sp>
      <p:sp>
        <p:nvSpPr>
          <p:cNvPr id="114" name="object 114"/>
          <p:cNvSpPr txBox="1"/>
          <p:nvPr/>
        </p:nvSpPr>
        <p:spPr>
          <a:xfrm rot="3120000">
            <a:off x="5895010" y="3627578"/>
            <a:ext cx="380606" cy="64120"/>
          </a:xfrm>
          <a:prstGeom prst="rect">
            <a:avLst/>
          </a:prstGeom>
        </p:spPr>
        <p:txBody>
          <a:bodyPr vert="horz" wrap="square" lIns="0" tIns="0" rIns="0" bIns="0" rtlCol="0">
            <a:spAutoFit/>
          </a:bodyPr>
          <a:lstStyle/>
          <a:p>
            <a:pPr>
              <a:lnSpc>
                <a:spcPts val="494"/>
              </a:lnSpc>
            </a:pPr>
            <a:r>
              <a:rPr sz="728" spc="-13" baseline="5050" dirty="0">
                <a:latin typeface="Raleway"/>
                <a:cs typeface="Raleway"/>
              </a:rPr>
              <a:t>Mo</a:t>
            </a:r>
            <a:r>
              <a:rPr sz="728" spc="-19" baseline="5050" dirty="0">
                <a:latin typeface="Raleway"/>
                <a:cs typeface="Raleway"/>
              </a:rPr>
              <a:t>n</a:t>
            </a:r>
            <a:r>
              <a:rPr sz="728" spc="-26" baseline="5050" dirty="0">
                <a:latin typeface="Raleway"/>
                <a:cs typeface="Raleway"/>
              </a:rPr>
              <a:t>t</a:t>
            </a:r>
            <a:r>
              <a:rPr sz="728" spc="-13" baseline="5050" dirty="0">
                <a:latin typeface="Raleway"/>
                <a:cs typeface="Raleway"/>
              </a:rPr>
              <a:t>g</a:t>
            </a:r>
            <a:r>
              <a:rPr sz="485" spc="-9" dirty="0">
                <a:latin typeface="Raleway"/>
                <a:cs typeface="Raleway"/>
              </a:rPr>
              <a:t>ome</a:t>
            </a:r>
            <a:r>
              <a:rPr sz="485" spc="-13" dirty="0">
                <a:latin typeface="Raleway"/>
                <a:cs typeface="Raleway"/>
              </a:rPr>
              <a:t>r</a:t>
            </a:r>
            <a:r>
              <a:rPr sz="485" dirty="0">
                <a:latin typeface="Raleway"/>
                <a:cs typeface="Raleway"/>
              </a:rPr>
              <a:t>y</a:t>
            </a:r>
            <a:endParaRPr sz="485">
              <a:latin typeface="Raleway"/>
              <a:cs typeface="Raleway"/>
            </a:endParaRPr>
          </a:p>
        </p:txBody>
      </p:sp>
      <p:sp>
        <p:nvSpPr>
          <p:cNvPr id="115" name="object 115"/>
          <p:cNvSpPr txBox="1"/>
          <p:nvPr/>
        </p:nvSpPr>
        <p:spPr>
          <a:xfrm rot="4740000">
            <a:off x="6408848" y="2771877"/>
            <a:ext cx="300225" cy="64120"/>
          </a:xfrm>
          <a:prstGeom prst="rect">
            <a:avLst/>
          </a:prstGeom>
        </p:spPr>
        <p:txBody>
          <a:bodyPr vert="horz" wrap="square" lIns="0" tIns="0" rIns="0" bIns="0" rtlCol="0">
            <a:spAutoFit/>
          </a:bodyPr>
          <a:lstStyle/>
          <a:p>
            <a:pPr>
              <a:lnSpc>
                <a:spcPts val="494"/>
              </a:lnSpc>
            </a:pPr>
            <a:r>
              <a:rPr sz="728" spc="-13" baseline="5050" dirty="0">
                <a:latin typeface="Raleway"/>
                <a:cs typeface="Raleway"/>
              </a:rPr>
              <a:t>Al</a:t>
            </a:r>
            <a:r>
              <a:rPr sz="728" spc="-19" baseline="5050" dirty="0">
                <a:latin typeface="Raleway"/>
                <a:cs typeface="Raleway"/>
              </a:rPr>
              <a:t>a</a:t>
            </a:r>
            <a:r>
              <a:rPr sz="485" spc="-4" dirty="0">
                <a:latin typeface="Raleway"/>
                <a:cs typeface="Raleway"/>
              </a:rPr>
              <a:t>m</a:t>
            </a:r>
            <a:r>
              <a:rPr sz="485" spc="-13" dirty="0">
                <a:latin typeface="Raleway"/>
                <a:cs typeface="Raleway"/>
              </a:rPr>
              <a:t>anc</a:t>
            </a:r>
            <a:r>
              <a:rPr sz="485" dirty="0">
                <a:latin typeface="Raleway"/>
                <a:cs typeface="Raleway"/>
              </a:rPr>
              <a:t>e</a:t>
            </a:r>
            <a:endParaRPr sz="485">
              <a:latin typeface="Raleway"/>
              <a:cs typeface="Raleway"/>
            </a:endParaRPr>
          </a:p>
        </p:txBody>
      </p:sp>
      <p:sp>
        <p:nvSpPr>
          <p:cNvPr id="116" name="object 116"/>
          <p:cNvSpPr txBox="1"/>
          <p:nvPr/>
        </p:nvSpPr>
        <p:spPr>
          <a:xfrm rot="4740000">
            <a:off x="6968222" y="2746146"/>
            <a:ext cx="241382" cy="64120"/>
          </a:xfrm>
          <a:prstGeom prst="rect">
            <a:avLst/>
          </a:prstGeom>
        </p:spPr>
        <p:txBody>
          <a:bodyPr vert="horz" wrap="square" lIns="0" tIns="0" rIns="0" bIns="0" rtlCol="0">
            <a:spAutoFit/>
          </a:bodyPr>
          <a:lstStyle/>
          <a:p>
            <a:pPr>
              <a:lnSpc>
                <a:spcPts val="494"/>
              </a:lnSpc>
            </a:pPr>
            <a:r>
              <a:rPr sz="728" spc="-13" baseline="5050" dirty="0">
                <a:latin typeface="Raleway"/>
                <a:cs typeface="Raleway"/>
              </a:rPr>
              <a:t>D</a:t>
            </a:r>
            <a:r>
              <a:rPr sz="485" spc="-13" dirty="0">
                <a:latin typeface="Raleway"/>
                <a:cs typeface="Raleway"/>
              </a:rPr>
              <a:t>urh</a:t>
            </a:r>
            <a:r>
              <a:rPr sz="485" spc="-9" dirty="0">
                <a:latin typeface="Raleway"/>
                <a:cs typeface="Raleway"/>
              </a:rPr>
              <a:t>a</a:t>
            </a:r>
            <a:r>
              <a:rPr sz="485" spc="4" dirty="0">
                <a:latin typeface="Raleway"/>
                <a:cs typeface="Raleway"/>
              </a:rPr>
              <a:t>m</a:t>
            </a:r>
            <a:endParaRPr sz="485">
              <a:latin typeface="Raleway"/>
              <a:cs typeface="Raleway"/>
            </a:endParaRPr>
          </a:p>
        </p:txBody>
      </p:sp>
      <p:sp>
        <p:nvSpPr>
          <p:cNvPr id="117" name="object 117"/>
          <p:cNvSpPr txBox="1"/>
          <p:nvPr/>
        </p:nvSpPr>
        <p:spPr>
          <a:xfrm rot="4740000">
            <a:off x="7110977" y="2438893"/>
            <a:ext cx="263088" cy="64120"/>
          </a:xfrm>
          <a:prstGeom prst="rect">
            <a:avLst/>
          </a:prstGeom>
        </p:spPr>
        <p:txBody>
          <a:bodyPr vert="horz" wrap="square" lIns="0" tIns="0" rIns="0" bIns="0" rtlCol="0">
            <a:spAutoFit/>
          </a:bodyPr>
          <a:lstStyle/>
          <a:p>
            <a:pPr>
              <a:lnSpc>
                <a:spcPts val="494"/>
              </a:lnSpc>
            </a:pPr>
            <a:r>
              <a:rPr sz="728" spc="-6" baseline="5050" dirty="0">
                <a:latin typeface="Raleway"/>
                <a:cs typeface="Raleway"/>
              </a:rPr>
              <a:t>G</a:t>
            </a:r>
            <a:r>
              <a:rPr sz="728" spc="-26" baseline="5050" dirty="0">
                <a:latin typeface="Raleway"/>
                <a:cs typeface="Raleway"/>
              </a:rPr>
              <a:t>r</a:t>
            </a:r>
            <a:r>
              <a:rPr sz="485" spc="-13" dirty="0">
                <a:latin typeface="Raleway"/>
                <a:cs typeface="Raleway"/>
              </a:rPr>
              <a:t>a</a:t>
            </a:r>
            <a:r>
              <a:rPr sz="485" spc="-18" dirty="0">
                <a:latin typeface="Raleway"/>
                <a:cs typeface="Raleway"/>
              </a:rPr>
              <a:t>n</a:t>
            </a:r>
            <a:r>
              <a:rPr sz="485" spc="-9" dirty="0">
                <a:latin typeface="Raleway"/>
                <a:cs typeface="Raleway"/>
              </a:rPr>
              <a:t>v</a:t>
            </a:r>
            <a:r>
              <a:rPr sz="485" spc="-13" dirty="0">
                <a:latin typeface="Raleway"/>
                <a:cs typeface="Raleway"/>
              </a:rPr>
              <a:t>ill</a:t>
            </a:r>
            <a:r>
              <a:rPr sz="485" dirty="0">
                <a:latin typeface="Raleway"/>
                <a:cs typeface="Raleway"/>
              </a:rPr>
              <a:t>e</a:t>
            </a:r>
            <a:endParaRPr sz="485">
              <a:latin typeface="Raleway"/>
              <a:cs typeface="Raleway"/>
            </a:endParaRPr>
          </a:p>
        </p:txBody>
      </p:sp>
      <p:sp>
        <p:nvSpPr>
          <p:cNvPr id="118" name="object 118"/>
          <p:cNvSpPr txBox="1"/>
          <p:nvPr/>
        </p:nvSpPr>
        <p:spPr>
          <a:xfrm rot="4740000">
            <a:off x="7369456" y="2365094"/>
            <a:ext cx="192604" cy="64120"/>
          </a:xfrm>
          <a:prstGeom prst="rect">
            <a:avLst/>
          </a:prstGeom>
        </p:spPr>
        <p:txBody>
          <a:bodyPr vert="horz" wrap="square" lIns="0" tIns="0" rIns="0" bIns="0" rtlCol="0">
            <a:spAutoFit/>
          </a:bodyPr>
          <a:lstStyle/>
          <a:p>
            <a:pPr>
              <a:lnSpc>
                <a:spcPts val="494"/>
              </a:lnSpc>
            </a:pPr>
            <a:r>
              <a:rPr sz="485" spc="-31" dirty="0">
                <a:latin typeface="Raleway"/>
                <a:cs typeface="Raleway"/>
              </a:rPr>
              <a:t>V</a:t>
            </a:r>
            <a:r>
              <a:rPr sz="485" spc="-9" dirty="0">
                <a:latin typeface="Raleway"/>
                <a:cs typeface="Raleway"/>
              </a:rPr>
              <a:t>a</a:t>
            </a:r>
            <a:r>
              <a:rPr sz="485" spc="-13" dirty="0">
                <a:latin typeface="Raleway"/>
                <a:cs typeface="Raleway"/>
              </a:rPr>
              <a:t>nc</a:t>
            </a:r>
            <a:r>
              <a:rPr sz="485" dirty="0">
                <a:latin typeface="Raleway"/>
                <a:cs typeface="Raleway"/>
              </a:rPr>
              <a:t>e</a:t>
            </a:r>
            <a:endParaRPr sz="485">
              <a:latin typeface="Raleway"/>
              <a:cs typeface="Raleway"/>
            </a:endParaRPr>
          </a:p>
        </p:txBody>
      </p:sp>
      <p:sp>
        <p:nvSpPr>
          <p:cNvPr id="119" name="object 119"/>
          <p:cNvSpPr txBox="1"/>
          <p:nvPr/>
        </p:nvSpPr>
        <p:spPr>
          <a:xfrm rot="18900000">
            <a:off x="4693977" y="2936767"/>
            <a:ext cx="300773" cy="64120"/>
          </a:xfrm>
          <a:prstGeom prst="rect">
            <a:avLst/>
          </a:prstGeom>
        </p:spPr>
        <p:txBody>
          <a:bodyPr vert="horz" wrap="square" lIns="0" tIns="0" rIns="0" bIns="0" rtlCol="0">
            <a:spAutoFit/>
          </a:bodyPr>
          <a:lstStyle/>
          <a:p>
            <a:pPr>
              <a:lnSpc>
                <a:spcPts val="494"/>
              </a:lnSpc>
            </a:pPr>
            <a:r>
              <a:rPr sz="485" dirty="0">
                <a:latin typeface="Raleway"/>
                <a:cs typeface="Raleway"/>
              </a:rPr>
              <a:t>Al</a:t>
            </a:r>
            <a:r>
              <a:rPr sz="485" spc="-13" dirty="0">
                <a:latin typeface="Raleway"/>
                <a:cs typeface="Raleway"/>
              </a:rPr>
              <a:t>e</a:t>
            </a:r>
            <a:r>
              <a:rPr sz="485" spc="-4" dirty="0">
                <a:latin typeface="Raleway"/>
                <a:cs typeface="Raleway"/>
              </a:rPr>
              <a:t>x</a:t>
            </a:r>
            <a:r>
              <a:rPr sz="485" dirty="0">
                <a:latin typeface="Raleway"/>
                <a:cs typeface="Raleway"/>
              </a:rPr>
              <a:t>a</a:t>
            </a:r>
            <a:r>
              <a:rPr sz="485" spc="-4" dirty="0">
                <a:latin typeface="Raleway"/>
                <a:cs typeface="Raleway"/>
              </a:rPr>
              <a:t>n</a:t>
            </a:r>
            <a:r>
              <a:rPr sz="485" dirty="0">
                <a:latin typeface="Raleway"/>
                <a:cs typeface="Raleway"/>
              </a:rPr>
              <a:t>d</a:t>
            </a:r>
            <a:r>
              <a:rPr sz="485" spc="-4" dirty="0">
                <a:latin typeface="Raleway"/>
                <a:cs typeface="Raleway"/>
              </a:rPr>
              <a:t>e</a:t>
            </a:r>
            <a:r>
              <a:rPr sz="485" dirty="0">
                <a:latin typeface="Raleway"/>
                <a:cs typeface="Raleway"/>
              </a:rPr>
              <a:t>r</a:t>
            </a:r>
            <a:endParaRPr sz="485">
              <a:latin typeface="Raleway"/>
              <a:cs typeface="Raleway"/>
            </a:endParaRPr>
          </a:p>
        </p:txBody>
      </p:sp>
      <p:sp>
        <p:nvSpPr>
          <p:cNvPr id="120" name="object 120"/>
          <p:cNvSpPr txBox="1"/>
          <p:nvPr/>
        </p:nvSpPr>
        <p:spPr>
          <a:xfrm rot="18900000">
            <a:off x="3112171" y="3744953"/>
            <a:ext cx="359623" cy="64120"/>
          </a:xfrm>
          <a:prstGeom prst="rect">
            <a:avLst/>
          </a:prstGeom>
        </p:spPr>
        <p:txBody>
          <a:bodyPr vert="horz" wrap="square" lIns="0" tIns="0" rIns="0" bIns="0" rtlCol="0">
            <a:spAutoFit/>
          </a:bodyPr>
          <a:lstStyle/>
          <a:p>
            <a:pPr>
              <a:lnSpc>
                <a:spcPts val="494"/>
              </a:lnSpc>
            </a:pPr>
            <a:r>
              <a:rPr sz="485" spc="-57" dirty="0">
                <a:latin typeface="Raleway"/>
                <a:cs typeface="Raleway"/>
              </a:rPr>
              <a:t>T</a:t>
            </a:r>
            <a:r>
              <a:rPr sz="485" spc="-4" dirty="0">
                <a:latin typeface="Raleway"/>
                <a:cs typeface="Raleway"/>
              </a:rPr>
              <a:t>rans</a:t>
            </a:r>
            <a:r>
              <a:rPr sz="485" dirty="0">
                <a:latin typeface="Raleway"/>
                <a:cs typeface="Raleway"/>
              </a:rPr>
              <a:t>y</a:t>
            </a:r>
            <a:r>
              <a:rPr sz="485" spc="-9" dirty="0">
                <a:latin typeface="Raleway"/>
                <a:cs typeface="Raleway"/>
              </a:rPr>
              <a:t>lv</a:t>
            </a:r>
            <a:r>
              <a:rPr sz="485" spc="-4" dirty="0">
                <a:latin typeface="Raleway"/>
                <a:cs typeface="Raleway"/>
              </a:rPr>
              <a:t>a</a:t>
            </a:r>
            <a:r>
              <a:rPr sz="485" dirty="0">
                <a:latin typeface="Raleway"/>
                <a:cs typeface="Raleway"/>
              </a:rPr>
              <a:t>n</a:t>
            </a:r>
            <a:r>
              <a:rPr sz="485" spc="-4" dirty="0">
                <a:latin typeface="Raleway"/>
                <a:cs typeface="Raleway"/>
              </a:rPr>
              <a:t>i</a:t>
            </a:r>
            <a:r>
              <a:rPr sz="485" dirty="0">
                <a:latin typeface="Raleway"/>
                <a:cs typeface="Raleway"/>
              </a:rPr>
              <a:t>a</a:t>
            </a:r>
            <a:endParaRPr sz="485">
              <a:latin typeface="Raleway"/>
              <a:cs typeface="Raleway"/>
            </a:endParaRPr>
          </a:p>
        </p:txBody>
      </p:sp>
      <p:sp>
        <p:nvSpPr>
          <p:cNvPr id="121" name="object 121"/>
          <p:cNvSpPr txBox="1"/>
          <p:nvPr/>
        </p:nvSpPr>
        <p:spPr>
          <a:xfrm rot="18900000">
            <a:off x="6299976" y="4187516"/>
            <a:ext cx="264176" cy="64120"/>
          </a:xfrm>
          <a:prstGeom prst="rect">
            <a:avLst/>
          </a:prstGeom>
        </p:spPr>
        <p:txBody>
          <a:bodyPr vert="horz" wrap="square" lIns="0" tIns="0" rIns="0" bIns="0" rtlCol="0">
            <a:spAutoFit/>
          </a:bodyPr>
          <a:lstStyle/>
          <a:p>
            <a:pPr>
              <a:lnSpc>
                <a:spcPts val="494"/>
              </a:lnSpc>
            </a:pPr>
            <a:r>
              <a:rPr sz="485" spc="-4" dirty="0">
                <a:latin typeface="Raleway"/>
                <a:cs typeface="Raleway"/>
              </a:rPr>
              <a:t>Scot</a:t>
            </a:r>
            <a:r>
              <a:rPr sz="485" dirty="0">
                <a:latin typeface="Raleway"/>
                <a:cs typeface="Raleway"/>
              </a:rPr>
              <a:t>l</a:t>
            </a:r>
            <a:r>
              <a:rPr sz="485" spc="-4" dirty="0">
                <a:latin typeface="Raleway"/>
                <a:cs typeface="Raleway"/>
              </a:rPr>
              <a:t>a</a:t>
            </a:r>
            <a:r>
              <a:rPr sz="485" dirty="0">
                <a:latin typeface="Raleway"/>
                <a:cs typeface="Raleway"/>
              </a:rPr>
              <a:t>nd</a:t>
            </a:r>
            <a:endParaRPr sz="485">
              <a:latin typeface="Raleway"/>
              <a:cs typeface="Raleway"/>
            </a:endParaRPr>
          </a:p>
        </p:txBody>
      </p:sp>
      <p:sp>
        <p:nvSpPr>
          <p:cNvPr id="122" name="object 122"/>
          <p:cNvSpPr txBox="1"/>
          <p:nvPr/>
        </p:nvSpPr>
        <p:spPr>
          <a:xfrm rot="19920000">
            <a:off x="9051598" y="2967960"/>
            <a:ext cx="352453" cy="64120"/>
          </a:xfrm>
          <a:prstGeom prst="rect">
            <a:avLst/>
          </a:prstGeom>
        </p:spPr>
        <p:txBody>
          <a:bodyPr vert="horz" wrap="square" lIns="0" tIns="0" rIns="0" bIns="0" rtlCol="0">
            <a:spAutoFit/>
          </a:bodyPr>
          <a:lstStyle/>
          <a:p>
            <a:pPr>
              <a:lnSpc>
                <a:spcPts val="494"/>
              </a:lnSpc>
            </a:pPr>
            <a:r>
              <a:rPr sz="485" spc="-26" dirty="0">
                <a:latin typeface="Raleway"/>
                <a:cs typeface="Raleway"/>
              </a:rPr>
              <a:t>W</a:t>
            </a:r>
            <a:r>
              <a:rPr sz="485" spc="-9" dirty="0">
                <a:latin typeface="Raleway"/>
                <a:cs typeface="Raleway"/>
              </a:rPr>
              <a:t>ashing</a:t>
            </a:r>
            <a:r>
              <a:rPr sz="485" spc="-18" dirty="0">
                <a:latin typeface="Raleway"/>
                <a:cs typeface="Raleway"/>
              </a:rPr>
              <a:t>t</a:t>
            </a:r>
            <a:r>
              <a:rPr sz="728" spc="-13" baseline="5050" dirty="0">
                <a:latin typeface="Raleway"/>
                <a:cs typeface="Raleway"/>
              </a:rPr>
              <a:t>o</a:t>
            </a:r>
            <a:r>
              <a:rPr sz="728" baseline="5050" dirty="0">
                <a:latin typeface="Raleway"/>
                <a:cs typeface="Raleway"/>
              </a:rPr>
              <a:t>n</a:t>
            </a:r>
            <a:endParaRPr sz="728" baseline="5050">
              <a:latin typeface="Raleway"/>
              <a:cs typeface="Raleway"/>
            </a:endParaRPr>
          </a:p>
        </p:txBody>
      </p:sp>
      <p:sp>
        <p:nvSpPr>
          <p:cNvPr id="123" name="object 123"/>
          <p:cNvSpPr txBox="1"/>
          <p:nvPr/>
        </p:nvSpPr>
        <p:spPr>
          <a:xfrm rot="4860000">
            <a:off x="9033338" y="2587496"/>
            <a:ext cx="248952" cy="76944"/>
          </a:xfrm>
          <a:prstGeom prst="rect">
            <a:avLst/>
          </a:prstGeom>
        </p:spPr>
        <p:txBody>
          <a:bodyPr vert="horz" wrap="square" lIns="0" tIns="0" rIns="0" bIns="0" rtlCol="0">
            <a:spAutoFit/>
          </a:bodyPr>
          <a:lstStyle/>
          <a:p>
            <a:pPr>
              <a:lnSpc>
                <a:spcPts val="596"/>
              </a:lnSpc>
            </a:pPr>
            <a:r>
              <a:rPr sz="574" spc="-62" dirty="0">
                <a:latin typeface="Raleway"/>
                <a:cs typeface="Raleway"/>
              </a:rPr>
              <a:t>Ch</a:t>
            </a:r>
            <a:r>
              <a:rPr sz="574" spc="-75" dirty="0">
                <a:latin typeface="Raleway"/>
                <a:cs typeface="Raleway"/>
              </a:rPr>
              <a:t>ow</a:t>
            </a:r>
            <a:r>
              <a:rPr sz="574" spc="-57" dirty="0">
                <a:latin typeface="Raleway"/>
                <a:cs typeface="Raleway"/>
              </a:rPr>
              <a:t>a</a:t>
            </a:r>
            <a:r>
              <a:rPr sz="574" spc="-49" dirty="0">
                <a:latin typeface="Raleway"/>
                <a:cs typeface="Raleway"/>
              </a:rPr>
              <a:t>n</a:t>
            </a:r>
            <a:endParaRPr sz="574">
              <a:latin typeface="Raleway"/>
              <a:cs typeface="Raleway"/>
            </a:endParaRPr>
          </a:p>
        </p:txBody>
      </p:sp>
      <p:sp>
        <p:nvSpPr>
          <p:cNvPr id="124" name="object 124"/>
          <p:cNvSpPr txBox="1"/>
          <p:nvPr/>
        </p:nvSpPr>
        <p:spPr>
          <a:xfrm rot="2820000">
            <a:off x="9325820" y="2441517"/>
            <a:ext cx="346941" cy="64120"/>
          </a:xfrm>
          <a:prstGeom prst="rect">
            <a:avLst/>
          </a:prstGeom>
        </p:spPr>
        <p:txBody>
          <a:bodyPr vert="horz" wrap="square" lIns="0" tIns="0" rIns="0" bIns="0" rtlCol="0">
            <a:spAutoFit/>
          </a:bodyPr>
          <a:lstStyle/>
          <a:p>
            <a:pPr>
              <a:lnSpc>
                <a:spcPts val="494"/>
              </a:lnSpc>
            </a:pPr>
            <a:r>
              <a:rPr sz="728" spc="-13" baseline="5050" dirty="0">
                <a:latin typeface="Raleway"/>
                <a:cs typeface="Raleway"/>
              </a:rPr>
              <a:t>P</a:t>
            </a:r>
            <a:r>
              <a:rPr sz="485" spc="-9" dirty="0">
                <a:latin typeface="Raleway"/>
                <a:cs typeface="Raleway"/>
              </a:rPr>
              <a:t>asq</a:t>
            </a:r>
            <a:r>
              <a:rPr sz="485" spc="-4" dirty="0">
                <a:latin typeface="Raleway"/>
                <a:cs typeface="Raleway"/>
              </a:rPr>
              <a:t>u</a:t>
            </a:r>
            <a:r>
              <a:rPr sz="485" spc="-9" dirty="0">
                <a:latin typeface="Raleway"/>
                <a:cs typeface="Raleway"/>
              </a:rPr>
              <a:t>otan</a:t>
            </a:r>
            <a:r>
              <a:rPr sz="485" dirty="0">
                <a:latin typeface="Raleway"/>
                <a:cs typeface="Raleway"/>
              </a:rPr>
              <a:t>k</a:t>
            </a:r>
            <a:endParaRPr sz="485">
              <a:latin typeface="Raleway"/>
              <a:cs typeface="Raleway"/>
            </a:endParaRPr>
          </a:p>
        </p:txBody>
      </p:sp>
      <p:sp>
        <p:nvSpPr>
          <p:cNvPr id="125" name="object 125"/>
          <p:cNvSpPr txBox="1"/>
          <p:nvPr/>
        </p:nvSpPr>
        <p:spPr>
          <a:xfrm rot="2820000">
            <a:off x="9196315" y="2498961"/>
            <a:ext cx="350248" cy="64120"/>
          </a:xfrm>
          <a:prstGeom prst="rect">
            <a:avLst/>
          </a:prstGeom>
        </p:spPr>
        <p:txBody>
          <a:bodyPr vert="horz" wrap="square" lIns="0" tIns="0" rIns="0" bIns="0" rtlCol="0">
            <a:spAutoFit/>
          </a:bodyPr>
          <a:lstStyle/>
          <a:p>
            <a:pPr>
              <a:lnSpc>
                <a:spcPts val="494"/>
              </a:lnSpc>
            </a:pPr>
            <a:r>
              <a:rPr sz="728" spc="-26" baseline="5050" dirty="0">
                <a:latin typeface="Raleway"/>
                <a:cs typeface="Raleway"/>
              </a:rPr>
              <a:t>P</a:t>
            </a:r>
            <a:r>
              <a:rPr sz="728" spc="-19" baseline="5050" dirty="0">
                <a:latin typeface="Raleway"/>
                <a:cs typeface="Raleway"/>
              </a:rPr>
              <a:t>e</a:t>
            </a:r>
            <a:r>
              <a:rPr sz="728" spc="-33" baseline="5050" dirty="0">
                <a:latin typeface="Raleway"/>
                <a:cs typeface="Raleway"/>
              </a:rPr>
              <a:t>r</a:t>
            </a:r>
            <a:r>
              <a:rPr sz="728" spc="-19" baseline="5050" dirty="0">
                <a:latin typeface="Raleway"/>
                <a:cs typeface="Raleway"/>
              </a:rPr>
              <a:t>q</a:t>
            </a:r>
            <a:r>
              <a:rPr sz="728" spc="-13" baseline="5050" dirty="0">
                <a:latin typeface="Raleway"/>
                <a:cs typeface="Raleway"/>
              </a:rPr>
              <a:t>u</a:t>
            </a:r>
            <a:r>
              <a:rPr sz="485" spc="-13" dirty="0">
                <a:latin typeface="Raleway"/>
                <a:cs typeface="Raleway"/>
              </a:rPr>
              <a:t>ima</a:t>
            </a:r>
            <a:r>
              <a:rPr sz="485" spc="-9" dirty="0">
                <a:latin typeface="Raleway"/>
                <a:cs typeface="Raleway"/>
              </a:rPr>
              <a:t>n</a:t>
            </a:r>
            <a:r>
              <a:rPr sz="485" dirty="0">
                <a:latin typeface="Raleway"/>
                <a:cs typeface="Raleway"/>
              </a:rPr>
              <a:t>s</a:t>
            </a:r>
            <a:endParaRPr sz="485">
              <a:latin typeface="Raleway"/>
              <a:cs typeface="Raleway"/>
            </a:endParaRPr>
          </a:p>
        </p:txBody>
      </p:sp>
      <p:sp>
        <p:nvSpPr>
          <p:cNvPr id="126" name="object 126"/>
          <p:cNvSpPr txBox="1"/>
          <p:nvPr/>
        </p:nvSpPr>
        <p:spPr>
          <a:xfrm rot="2460000">
            <a:off x="9441122" y="2322126"/>
            <a:ext cx="256020" cy="64120"/>
          </a:xfrm>
          <a:prstGeom prst="rect">
            <a:avLst/>
          </a:prstGeom>
        </p:spPr>
        <p:txBody>
          <a:bodyPr vert="horz" wrap="square" lIns="0" tIns="0" rIns="0" bIns="0" rtlCol="0">
            <a:spAutoFit/>
          </a:bodyPr>
          <a:lstStyle/>
          <a:p>
            <a:pPr>
              <a:lnSpc>
                <a:spcPts val="494"/>
              </a:lnSpc>
            </a:pPr>
            <a:r>
              <a:rPr sz="728" spc="-19" baseline="5050" dirty="0">
                <a:latin typeface="Raleway"/>
                <a:cs typeface="Raleway"/>
              </a:rPr>
              <a:t>Ca</a:t>
            </a:r>
            <a:r>
              <a:rPr sz="485" spc="-9" dirty="0">
                <a:latin typeface="Raleway"/>
                <a:cs typeface="Raleway"/>
              </a:rPr>
              <a:t>mde</a:t>
            </a:r>
            <a:r>
              <a:rPr sz="485" dirty="0">
                <a:latin typeface="Raleway"/>
                <a:cs typeface="Raleway"/>
              </a:rPr>
              <a:t>n</a:t>
            </a:r>
            <a:endParaRPr sz="485">
              <a:latin typeface="Raleway"/>
              <a:cs typeface="Raleway"/>
            </a:endParaRPr>
          </a:p>
        </p:txBody>
      </p:sp>
      <p:sp>
        <p:nvSpPr>
          <p:cNvPr id="127" name="object 127"/>
          <p:cNvSpPr txBox="1"/>
          <p:nvPr/>
        </p:nvSpPr>
        <p:spPr>
          <a:xfrm rot="2460000">
            <a:off x="9533745" y="2210910"/>
            <a:ext cx="271802" cy="64120"/>
          </a:xfrm>
          <a:prstGeom prst="rect">
            <a:avLst/>
          </a:prstGeom>
        </p:spPr>
        <p:txBody>
          <a:bodyPr vert="horz" wrap="square" lIns="0" tIns="0" rIns="0" bIns="0" rtlCol="0">
            <a:spAutoFit/>
          </a:bodyPr>
          <a:lstStyle/>
          <a:p>
            <a:pPr>
              <a:lnSpc>
                <a:spcPts val="494"/>
              </a:lnSpc>
            </a:pPr>
            <a:r>
              <a:rPr sz="728" spc="-13" baseline="5050" dirty="0">
                <a:latin typeface="Raleway"/>
                <a:cs typeface="Raleway"/>
              </a:rPr>
              <a:t>Cu</a:t>
            </a:r>
            <a:r>
              <a:rPr sz="485" spc="-13" dirty="0">
                <a:latin typeface="Raleway"/>
                <a:cs typeface="Raleway"/>
              </a:rPr>
              <a:t>rritu</a:t>
            </a:r>
            <a:r>
              <a:rPr sz="485" spc="-9" dirty="0">
                <a:latin typeface="Raleway"/>
                <a:cs typeface="Raleway"/>
              </a:rPr>
              <a:t>c</a:t>
            </a:r>
            <a:r>
              <a:rPr sz="485" dirty="0">
                <a:latin typeface="Raleway"/>
                <a:cs typeface="Raleway"/>
              </a:rPr>
              <a:t>k</a:t>
            </a:r>
            <a:endParaRPr sz="485">
              <a:latin typeface="Raleway"/>
              <a:cs typeface="Raleway"/>
            </a:endParaRPr>
          </a:p>
        </p:txBody>
      </p:sp>
      <p:sp>
        <p:nvSpPr>
          <p:cNvPr id="128" name="object 128"/>
          <p:cNvSpPr/>
          <p:nvPr/>
        </p:nvSpPr>
        <p:spPr>
          <a:xfrm>
            <a:off x="6716889" y="2787099"/>
            <a:ext cx="185692" cy="176604"/>
          </a:xfrm>
          <a:prstGeom prst="rect">
            <a:avLst/>
          </a:prstGeom>
          <a:blipFill>
            <a:blip r:embed="rId2" cstate="print"/>
            <a:stretch>
              <a:fillRect/>
            </a:stretch>
          </a:blipFill>
        </p:spPr>
        <p:txBody>
          <a:bodyPr wrap="square" lIns="0" tIns="0" rIns="0" bIns="0" rtlCol="0"/>
          <a:lstStyle/>
          <a:p>
            <a:endParaRPr sz="1588"/>
          </a:p>
        </p:txBody>
      </p:sp>
      <p:sp>
        <p:nvSpPr>
          <p:cNvPr id="6" name="Rectangle 5">
            <a:extLst>
              <a:ext uri="{FF2B5EF4-FFF2-40B4-BE49-F238E27FC236}">
                <a16:creationId xmlns:a16="http://schemas.microsoft.com/office/drawing/2014/main" id="{E10C16D4-7C10-C7E8-A80F-B9EDAB1088F7}"/>
              </a:ext>
            </a:extLst>
          </p:cNvPr>
          <p:cNvSpPr/>
          <p:nvPr/>
        </p:nvSpPr>
        <p:spPr>
          <a:xfrm>
            <a:off x="1040263" y="805322"/>
            <a:ext cx="9422970" cy="5114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F50EBF-75BD-70E7-951C-3498A3C712B6}"/>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10" name="Picture 9">
            <a:extLst>
              <a:ext uri="{FF2B5EF4-FFF2-40B4-BE49-F238E27FC236}">
                <a16:creationId xmlns:a16="http://schemas.microsoft.com/office/drawing/2014/main" id="{63ACD975-0CAF-7CCB-7405-C7A979092710}"/>
              </a:ext>
            </a:extLst>
          </p:cNvPr>
          <p:cNvPicPr>
            <a:picLocks noChangeAspect="1"/>
          </p:cNvPicPr>
          <p:nvPr/>
        </p:nvPicPr>
        <p:blipFill>
          <a:blip r:embed="rId3"/>
          <a:stretch>
            <a:fillRect/>
          </a:stretch>
        </p:blipFill>
        <p:spPr>
          <a:xfrm>
            <a:off x="4990088" y="6597013"/>
            <a:ext cx="1616376" cy="247910"/>
          </a:xfrm>
          <a:prstGeom prst="rect">
            <a:avLst/>
          </a:prstGeom>
        </p:spPr>
      </p:pic>
      <p:pic>
        <p:nvPicPr>
          <p:cNvPr id="5" name="Picture 4">
            <a:extLst>
              <a:ext uri="{FF2B5EF4-FFF2-40B4-BE49-F238E27FC236}">
                <a16:creationId xmlns:a16="http://schemas.microsoft.com/office/drawing/2014/main" id="{3B5F7D12-791E-5AA7-62FA-29BC055A5D2D}"/>
              </a:ext>
            </a:extLst>
          </p:cNvPr>
          <p:cNvPicPr>
            <a:picLocks noChangeAspect="1"/>
          </p:cNvPicPr>
          <p:nvPr/>
        </p:nvPicPr>
        <p:blipFill rotWithShape="1">
          <a:blip r:embed="rId4"/>
          <a:srcRect l="7027" t="11391" r="15329" b="5880"/>
          <a:stretch/>
        </p:blipFill>
        <p:spPr>
          <a:xfrm>
            <a:off x="1245434" y="188263"/>
            <a:ext cx="9851333" cy="6086562"/>
          </a:xfrm>
          <a:prstGeom prst="rect">
            <a:avLst/>
          </a:prstGeom>
        </p:spPr>
      </p:pic>
    </p:spTree>
    <p:extLst>
      <p:ext uri="{BB962C8B-B14F-4D97-AF65-F5344CB8AC3E}">
        <p14:creationId xmlns:p14="http://schemas.microsoft.com/office/powerpoint/2010/main" val="662063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D37E-B077-6444-8A13-0D95C600DBE6}"/>
              </a:ext>
            </a:extLst>
          </p:cNvPr>
          <p:cNvSpPr>
            <a:spLocks noGrp="1"/>
          </p:cNvSpPr>
          <p:nvPr>
            <p:ph type="title"/>
          </p:nvPr>
        </p:nvSpPr>
        <p:spPr>
          <a:xfrm>
            <a:off x="561203" y="128985"/>
            <a:ext cx="10515600" cy="1325563"/>
          </a:xfrm>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Practice Support Team</a:t>
            </a:r>
          </a:p>
        </p:txBody>
      </p:sp>
      <p:sp>
        <p:nvSpPr>
          <p:cNvPr id="6" name="TextBox 5">
            <a:extLst>
              <a:ext uri="{FF2B5EF4-FFF2-40B4-BE49-F238E27FC236}">
                <a16:creationId xmlns:a16="http://schemas.microsoft.com/office/drawing/2014/main" id="{76D16D20-2B20-3645-AB48-48B0461C171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44</a:t>
            </a:fld>
            <a:endParaRPr lang="en-US" sz="1400" b="1">
              <a:solidFill>
                <a:schemeClr val="bg1"/>
              </a:solidFill>
            </a:endParaRPr>
          </a:p>
        </p:txBody>
      </p:sp>
      <p:grpSp>
        <p:nvGrpSpPr>
          <p:cNvPr id="15" name="Group 14"/>
          <p:cNvGrpSpPr/>
          <p:nvPr/>
        </p:nvGrpSpPr>
        <p:grpSpPr>
          <a:xfrm>
            <a:off x="345952" y="1688506"/>
            <a:ext cx="6002142" cy="3103991"/>
            <a:chOff x="1631878" y="1523560"/>
            <a:chExt cx="6002142" cy="3103991"/>
          </a:xfrm>
        </p:grpSpPr>
        <p:sp>
          <p:nvSpPr>
            <p:cNvPr id="12" name="Oval 11"/>
            <p:cNvSpPr/>
            <p:nvPr/>
          </p:nvSpPr>
          <p:spPr>
            <a:xfrm>
              <a:off x="4377112" y="2595939"/>
              <a:ext cx="3256908" cy="1366463"/>
            </a:xfrm>
            <a:prstGeom prst="ellipse">
              <a:avLst/>
            </a:prstGeom>
            <a:solidFill>
              <a:srgbClr val="512D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631878" y="2107232"/>
              <a:ext cx="3256908" cy="1366463"/>
            </a:xfrm>
            <a:prstGeom prst="ellipse">
              <a:avLst/>
            </a:prstGeom>
            <a:solidFill>
              <a:srgbClr val="619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39766" y="2619910"/>
              <a:ext cx="2352782" cy="369332"/>
            </a:xfrm>
            <a:prstGeom prst="rect">
              <a:avLst/>
            </a:prstGeom>
            <a:noFill/>
          </p:spPr>
          <p:txBody>
            <a:bodyPr wrap="square" rtlCol="0">
              <a:spAutoFit/>
            </a:bodyPr>
            <a:lstStyle/>
            <a:p>
              <a:r>
                <a:rPr lang="en-US" b="1">
                  <a:solidFill>
                    <a:schemeClr val="bg1"/>
                  </a:solidFill>
                </a:rPr>
                <a:t>Health Educators</a:t>
              </a:r>
            </a:p>
          </p:txBody>
        </p:sp>
        <p:sp>
          <p:nvSpPr>
            <p:cNvPr id="9" name="Oval 8"/>
            <p:cNvSpPr/>
            <p:nvPr/>
          </p:nvSpPr>
          <p:spPr>
            <a:xfrm>
              <a:off x="3385334" y="1523560"/>
              <a:ext cx="3256908" cy="1366463"/>
            </a:xfrm>
            <a:prstGeom prst="ellipse">
              <a:avLst/>
            </a:prstGeom>
            <a:solidFill>
              <a:srgbClr val="A32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7397" y="1992649"/>
              <a:ext cx="2352782" cy="369332"/>
            </a:xfrm>
            <a:prstGeom prst="rect">
              <a:avLst/>
            </a:prstGeom>
            <a:noFill/>
          </p:spPr>
          <p:txBody>
            <a:bodyPr wrap="square" rtlCol="0">
              <a:spAutoFit/>
            </a:bodyPr>
            <a:lstStyle/>
            <a:p>
              <a:pPr algn="ctr"/>
              <a:r>
                <a:rPr lang="en-US" b="1">
                  <a:solidFill>
                    <a:schemeClr val="bg1"/>
                  </a:solidFill>
                </a:rPr>
                <a:t>Practice Managers</a:t>
              </a:r>
            </a:p>
          </p:txBody>
        </p:sp>
        <p:sp>
          <p:nvSpPr>
            <p:cNvPr id="11" name="TextBox 10"/>
            <p:cNvSpPr txBox="1"/>
            <p:nvPr/>
          </p:nvSpPr>
          <p:spPr>
            <a:xfrm>
              <a:off x="5145771" y="3091455"/>
              <a:ext cx="2352782" cy="369332"/>
            </a:xfrm>
            <a:prstGeom prst="rect">
              <a:avLst/>
            </a:prstGeom>
            <a:noFill/>
          </p:spPr>
          <p:txBody>
            <a:bodyPr wrap="square" rtlCol="0">
              <a:spAutoFit/>
            </a:bodyPr>
            <a:lstStyle/>
            <a:p>
              <a:r>
                <a:rPr lang="en-US" b="1">
                  <a:solidFill>
                    <a:schemeClr val="bg1"/>
                  </a:solidFill>
                </a:rPr>
                <a:t>HIT Specialists</a:t>
              </a:r>
            </a:p>
          </p:txBody>
        </p:sp>
        <p:sp>
          <p:nvSpPr>
            <p:cNvPr id="13" name="Oval 12"/>
            <p:cNvSpPr/>
            <p:nvPr/>
          </p:nvSpPr>
          <p:spPr>
            <a:xfrm>
              <a:off x="2417852" y="3261088"/>
              <a:ext cx="3256908" cy="1366463"/>
            </a:xfrm>
            <a:prstGeom prst="ellipse">
              <a:avLst/>
            </a:prstGeom>
            <a:solidFill>
              <a:srgbClr val="0081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21978" y="3722753"/>
              <a:ext cx="2352782" cy="369332"/>
            </a:xfrm>
            <a:prstGeom prst="rect">
              <a:avLst/>
            </a:prstGeom>
            <a:noFill/>
          </p:spPr>
          <p:txBody>
            <a:bodyPr wrap="square" rtlCol="0">
              <a:spAutoFit/>
            </a:bodyPr>
            <a:lstStyle/>
            <a:p>
              <a:r>
                <a:rPr lang="en-US" b="1">
                  <a:solidFill>
                    <a:schemeClr val="bg1"/>
                  </a:solidFill>
                </a:rPr>
                <a:t>QI Specialists</a:t>
              </a:r>
            </a:p>
          </p:txBody>
        </p:sp>
      </p:grpSp>
      <p:sp>
        <p:nvSpPr>
          <p:cNvPr id="16" name="Content Placeholder 2">
            <a:extLst>
              <a:ext uri="{FF2B5EF4-FFF2-40B4-BE49-F238E27FC236}">
                <a16:creationId xmlns:a16="http://schemas.microsoft.com/office/drawing/2014/main" id="{C50EB065-0316-E646-8E37-FF6B435568BF}"/>
              </a:ext>
            </a:extLst>
          </p:cNvPr>
          <p:cNvSpPr txBox="1">
            <a:spLocks/>
          </p:cNvSpPr>
          <p:nvPr/>
        </p:nvSpPr>
        <p:spPr>
          <a:xfrm>
            <a:off x="6625496" y="1078584"/>
            <a:ext cx="5244102" cy="41512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42 experienced and knowledgeable practice support coaches in physical and behavioral health across 9 regional teams</a:t>
            </a:r>
          </a:p>
          <a:p>
            <a:pPr>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1 embedded health science librarian and digital library resource</a:t>
            </a:r>
          </a:p>
          <a:p>
            <a:pPr>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Clinical Advisor- Dr. Adam Zolotor, Family Physician</a:t>
            </a:r>
          </a:p>
          <a:p>
            <a:pPr>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Program Office with expertise in program management, fiscal and contract operations, quality improvement, Medicaid managed care, behavioral health integration, health information technology and communications</a:t>
            </a:r>
          </a:p>
        </p:txBody>
      </p:sp>
      <p:sp>
        <p:nvSpPr>
          <p:cNvPr id="17" name="Oval 16">
            <a:extLst>
              <a:ext uri="{FF2B5EF4-FFF2-40B4-BE49-F238E27FC236}">
                <a16:creationId xmlns:a16="http://schemas.microsoft.com/office/drawing/2014/main" id="{A69A137D-A6B1-4405-B52D-8B7C6470CB9C}"/>
              </a:ext>
            </a:extLst>
          </p:cNvPr>
          <p:cNvSpPr/>
          <p:nvPr/>
        </p:nvSpPr>
        <p:spPr>
          <a:xfrm>
            <a:off x="3206392" y="3924624"/>
            <a:ext cx="3256908" cy="1366463"/>
          </a:xfrm>
          <a:prstGeom prst="ellipse">
            <a:avLst/>
          </a:prstGeom>
          <a:solidFill>
            <a:srgbClr val="9D7C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Behavioral Health Specialists</a:t>
            </a:r>
          </a:p>
        </p:txBody>
      </p:sp>
      <p:sp>
        <p:nvSpPr>
          <p:cNvPr id="20" name="Oval 19">
            <a:extLst>
              <a:ext uri="{FF2B5EF4-FFF2-40B4-BE49-F238E27FC236}">
                <a16:creationId xmlns:a16="http://schemas.microsoft.com/office/drawing/2014/main" id="{7DD5FB3F-EB43-E7FE-631F-DA424732EBDB}"/>
              </a:ext>
            </a:extLst>
          </p:cNvPr>
          <p:cNvSpPr/>
          <p:nvPr/>
        </p:nvSpPr>
        <p:spPr>
          <a:xfrm>
            <a:off x="623354" y="4442382"/>
            <a:ext cx="3256908" cy="1366463"/>
          </a:xfrm>
          <a:prstGeom prst="ellipse">
            <a:avLst/>
          </a:prstGeom>
          <a:solidFill>
            <a:srgbClr val="96BA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Nurses and Clinicians</a:t>
            </a:r>
          </a:p>
        </p:txBody>
      </p:sp>
      <p:sp>
        <p:nvSpPr>
          <p:cNvPr id="4" name="Rectangle 3">
            <a:extLst>
              <a:ext uri="{FF2B5EF4-FFF2-40B4-BE49-F238E27FC236}">
                <a16:creationId xmlns:a16="http://schemas.microsoft.com/office/drawing/2014/main" id="{705E91BB-3105-63A6-CAF1-4B2A7E848944}"/>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18" name="Picture 17">
            <a:extLst>
              <a:ext uri="{FF2B5EF4-FFF2-40B4-BE49-F238E27FC236}">
                <a16:creationId xmlns:a16="http://schemas.microsoft.com/office/drawing/2014/main" id="{BE3A1E0B-6668-2E82-EA3F-F99B3434EF83}"/>
              </a:ext>
            </a:extLst>
          </p:cNvPr>
          <p:cNvPicPr>
            <a:picLocks noChangeAspect="1"/>
          </p:cNvPicPr>
          <p:nvPr/>
        </p:nvPicPr>
        <p:blipFill>
          <a:blip r:embed="rId2"/>
          <a:stretch>
            <a:fillRect/>
          </a:stretch>
        </p:blipFill>
        <p:spPr>
          <a:xfrm>
            <a:off x="4990088" y="6597013"/>
            <a:ext cx="1616376" cy="247910"/>
          </a:xfrm>
          <a:prstGeom prst="rect">
            <a:avLst/>
          </a:prstGeom>
        </p:spPr>
      </p:pic>
    </p:spTree>
    <p:extLst>
      <p:ext uri="{BB962C8B-B14F-4D97-AF65-F5344CB8AC3E}">
        <p14:creationId xmlns:p14="http://schemas.microsoft.com/office/powerpoint/2010/main" val="2121910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1">
            <a:extLst>
              <a:ext uri="{FF2B5EF4-FFF2-40B4-BE49-F238E27FC236}">
                <a16:creationId xmlns:a16="http://schemas.microsoft.com/office/drawing/2014/main" id="{1C82B5A6-8ED4-B99E-5E95-0FEC3671AFB5}"/>
              </a:ext>
            </a:extLst>
          </p:cNvPr>
          <p:cNvGraphicFramePr>
            <a:graphicFrameLocks noGrp="1"/>
          </p:cNvGraphicFramePr>
          <p:nvPr>
            <p:ph idx="4294967295"/>
          </p:nvPr>
        </p:nvGraphicFramePr>
        <p:xfrm>
          <a:off x="4810259" y="649480"/>
          <a:ext cx="6555347" cy="554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5"/>
          </p:nvPr>
        </p:nvSpPr>
        <p:spPr>
          <a:xfrm>
            <a:off x="11704320" y="6455664"/>
            <a:ext cx="448056" cy="365125"/>
          </a:xfrm>
        </p:spPr>
        <p:txBody>
          <a:bodyPr vert="horz" lIns="91440" tIns="45720" rIns="91440" bIns="45720" rtlCol="0" anchor="ctr">
            <a:normAutofit/>
          </a:bodyPr>
          <a:lstStyle/>
          <a:p>
            <a:pPr defTabSz="914400">
              <a:spcAft>
                <a:spcPts val="600"/>
              </a:spcAft>
              <a:defRPr/>
            </a:pPr>
            <a:fld id="{838EFADD-6813-489E-8FB7-11BBF2FF54E3}" type="slidenum">
              <a:rPr lang="en-US" sz="1100" smtClean="0">
                <a:solidFill>
                  <a:schemeClr val="tx1">
                    <a:lumMod val="50000"/>
                    <a:lumOff val="50000"/>
                  </a:schemeClr>
                </a:solidFill>
              </a:rPr>
              <a:pPr defTabSz="914400">
                <a:spcAft>
                  <a:spcPts val="600"/>
                </a:spcAft>
                <a:defRPr/>
              </a:pPr>
              <a:t>45</a:t>
            </a:fld>
            <a:endParaRPr lang="en-US" sz="1100">
              <a:solidFill>
                <a:schemeClr val="tx1">
                  <a:lumMod val="50000"/>
                  <a:lumOff val="50000"/>
                </a:schemeClr>
              </a:solidFill>
            </a:endParaRPr>
          </a:p>
        </p:txBody>
      </p:sp>
      <p:sp>
        <p:nvSpPr>
          <p:cNvPr id="2" name="Rectangle 1">
            <a:extLst>
              <a:ext uri="{FF2B5EF4-FFF2-40B4-BE49-F238E27FC236}">
                <a16:creationId xmlns:a16="http://schemas.microsoft.com/office/drawing/2014/main" id="{C957B980-0EAA-CCB1-ED82-9336AAB8389D}"/>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5" name="Picture 4">
            <a:extLst>
              <a:ext uri="{FF2B5EF4-FFF2-40B4-BE49-F238E27FC236}">
                <a16:creationId xmlns:a16="http://schemas.microsoft.com/office/drawing/2014/main" id="{CC17B824-7F37-BF17-9338-3AA439F7B037}"/>
              </a:ext>
            </a:extLst>
          </p:cNvPr>
          <p:cNvPicPr>
            <a:picLocks noChangeAspect="1"/>
          </p:cNvPicPr>
          <p:nvPr/>
        </p:nvPicPr>
        <p:blipFill>
          <a:blip r:embed="rId8"/>
          <a:stretch>
            <a:fillRect/>
          </a:stretch>
        </p:blipFill>
        <p:spPr>
          <a:xfrm>
            <a:off x="4990088" y="6597013"/>
            <a:ext cx="1616376" cy="247910"/>
          </a:xfrm>
          <a:prstGeom prst="rect">
            <a:avLst/>
          </a:prstGeom>
        </p:spPr>
      </p:pic>
      <p:sp>
        <p:nvSpPr>
          <p:cNvPr id="6" name="Slide Number Placeholder 2">
            <a:extLst>
              <a:ext uri="{FF2B5EF4-FFF2-40B4-BE49-F238E27FC236}">
                <a16:creationId xmlns:a16="http://schemas.microsoft.com/office/drawing/2014/main" id="{809387FC-1A7B-6BB6-6A3C-D6921EA90685}"/>
              </a:ext>
            </a:extLst>
          </p:cNvPr>
          <p:cNvSpPr txBox="1">
            <a:spLocks/>
          </p:cNvSpPr>
          <p:nvPr/>
        </p:nvSpPr>
        <p:spPr>
          <a:xfrm>
            <a:off x="10100682" y="6530188"/>
            <a:ext cx="1812235"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endParaRPr lang="en-US" sz="1200" dirty="0">
              <a:solidFill>
                <a:schemeClr val="bg1"/>
              </a:solidFill>
            </a:endParaRPr>
          </a:p>
        </p:txBody>
      </p:sp>
      <p:sp>
        <p:nvSpPr>
          <p:cNvPr id="7" name="TextBox 6">
            <a:extLst>
              <a:ext uri="{FF2B5EF4-FFF2-40B4-BE49-F238E27FC236}">
                <a16:creationId xmlns:a16="http://schemas.microsoft.com/office/drawing/2014/main" id="{167191C1-0116-32ED-4E3D-8F3B21AE5322}"/>
              </a:ext>
            </a:extLst>
          </p:cNvPr>
          <p:cNvSpPr txBox="1"/>
          <p:nvPr/>
        </p:nvSpPr>
        <p:spPr>
          <a:xfrm>
            <a:off x="1" y="9338"/>
            <a:ext cx="4037826" cy="6427830"/>
          </a:xfrm>
          <a:prstGeom prst="rect">
            <a:avLst/>
          </a:prstGeom>
          <a:solidFill>
            <a:srgbClr val="6193AF"/>
          </a:solidFill>
        </p:spPr>
        <p:txBody>
          <a:bodyPr wrap="square" rtlCol="0">
            <a:spAutoFit/>
          </a:bodyPr>
          <a:lstStyle/>
          <a:p>
            <a:endParaRPr lang="en-US" dirty="0"/>
          </a:p>
        </p:txBody>
      </p:sp>
      <p:sp>
        <p:nvSpPr>
          <p:cNvPr id="4" name="Title 3"/>
          <p:cNvSpPr>
            <a:spLocks noGrp="1"/>
          </p:cNvSpPr>
          <p:nvPr>
            <p:ph type="title" idx="4294967295"/>
          </p:nvPr>
        </p:nvSpPr>
        <p:spPr>
          <a:xfrm>
            <a:off x="904230" y="1097274"/>
            <a:ext cx="2332746" cy="2931849"/>
          </a:xfrm>
        </p:spPr>
        <p:txBody>
          <a:bodyPr vert="horz" lIns="91440" tIns="45720" rIns="91440" bIns="45720" rtlCol="0" anchor="b">
            <a:noAutofit/>
          </a:bodyPr>
          <a:lstStyle/>
          <a:p>
            <a:pPr algn="r"/>
            <a:r>
              <a:rPr lang="en-US" sz="3600" b="1"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Practice Support</a:t>
            </a:r>
            <a:br>
              <a:rPr lang="en-US" sz="3600" b="1"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US" sz="3600" b="1"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Services</a:t>
            </a:r>
          </a:p>
        </p:txBody>
      </p:sp>
    </p:spTree>
    <p:extLst>
      <p:ext uri="{BB962C8B-B14F-4D97-AF65-F5344CB8AC3E}">
        <p14:creationId xmlns:p14="http://schemas.microsoft.com/office/powerpoint/2010/main" val="4024828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1"/>
          <p:cNvSpPr>
            <a:spLocks noGrp="1"/>
          </p:cNvSpPr>
          <p:nvPr>
            <p:ph idx="4294967295"/>
          </p:nvPr>
        </p:nvSpPr>
        <p:spPr>
          <a:xfrm>
            <a:off x="871442" y="2447337"/>
            <a:ext cx="4353116" cy="3770434"/>
          </a:xfrm>
        </p:spPr>
        <p:txBody>
          <a:bodyPr vert="horz" lIns="91440" tIns="45720" rIns="91440" bIns="45720" rtlCol="0" anchor="t">
            <a:normAutofit/>
          </a:bodyPr>
          <a:lstStyle/>
          <a:p>
            <a:endParaRPr lang="en-US" sz="2000">
              <a:solidFill>
                <a:srgbClr val="595959"/>
              </a:solidFill>
            </a:endParaRPr>
          </a:p>
          <a:p>
            <a:pPr marL="0"/>
            <a:endParaRPr lang="en-US" sz="2000">
              <a:solidFill>
                <a:srgbClr val="595959"/>
              </a:solidFill>
            </a:endParaRPr>
          </a:p>
        </p:txBody>
      </p:sp>
      <p:sp>
        <p:nvSpPr>
          <p:cNvPr id="3" name="Slide Number Placeholder 2"/>
          <p:cNvSpPr>
            <a:spLocks noGrp="1"/>
          </p:cNvSpPr>
          <p:nvPr>
            <p:ph type="sldNum" sz="quarter" idx="15"/>
          </p:nvPr>
        </p:nvSpPr>
        <p:spPr>
          <a:xfrm>
            <a:off x="9180576" y="6356350"/>
            <a:ext cx="2743200" cy="365125"/>
          </a:xfrm>
        </p:spPr>
        <p:txBody>
          <a:bodyPr vert="horz" lIns="91440" tIns="45720" rIns="91440" bIns="45720" rtlCol="0" anchor="ctr">
            <a:normAutofit/>
          </a:bodyPr>
          <a:lstStyle/>
          <a:p>
            <a:pPr defTabSz="914400">
              <a:spcAft>
                <a:spcPts val="600"/>
              </a:spcAft>
              <a:defRPr/>
            </a:pPr>
            <a:fld id="{838EFADD-6813-489E-8FB7-11BBF2FF54E3}" type="slidenum">
              <a:rPr lang="en-US" sz="900">
                <a:solidFill>
                  <a:schemeClr val="tx1">
                    <a:tint val="75000"/>
                  </a:schemeClr>
                </a:solidFill>
              </a:rPr>
              <a:pPr defTabSz="914400">
                <a:spcAft>
                  <a:spcPts val="600"/>
                </a:spcAft>
                <a:defRPr/>
              </a:pPr>
              <a:t>46</a:t>
            </a:fld>
            <a:endParaRPr lang="en-US" sz="900">
              <a:solidFill>
                <a:schemeClr val="tx1">
                  <a:tint val="75000"/>
                </a:schemeClr>
              </a:solidFill>
            </a:endParaRPr>
          </a:p>
        </p:txBody>
      </p:sp>
      <p:sp>
        <p:nvSpPr>
          <p:cNvPr id="5" name="Rectangle 4">
            <a:extLst>
              <a:ext uri="{FF2B5EF4-FFF2-40B4-BE49-F238E27FC236}">
                <a16:creationId xmlns:a16="http://schemas.microsoft.com/office/drawing/2014/main" id="{8615F5B2-DF74-4B45-77D8-BCCFD24285D4}"/>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6" name="Picture 5">
            <a:extLst>
              <a:ext uri="{FF2B5EF4-FFF2-40B4-BE49-F238E27FC236}">
                <a16:creationId xmlns:a16="http://schemas.microsoft.com/office/drawing/2014/main" id="{366C4555-1B7D-7A16-8B9B-EB70BA352327}"/>
              </a:ext>
            </a:extLst>
          </p:cNvPr>
          <p:cNvPicPr>
            <a:picLocks noChangeAspect="1"/>
          </p:cNvPicPr>
          <p:nvPr/>
        </p:nvPicPr>
        <p:blipFill>
          <a:blip r:embed="rId3"/>
          <a:stretch>
            <a:fillRect/>
          </a:stretch>
        </p:blipFill>
        <p:spPr>
          <a:xfrm>
            <a:off x="4990088" y="6597013"/>
            <a:ext cx="1616376" cy="247910"/>
          </a:xfrm>
          <a:prstGeom prst="rect">
            <a:avLst/>
          </a:prstGeom>
        </p:spPr>
      </p:pic>
      <p:sp>
        <p:nvSpPr>
          <p:cNvPr id="8" name="TextBox 7">
            <a:extLst>
              <a:ext uri="{FF2B5EF4-FFF2-40B4-BE49-F238E27FC236}">
                <a16:creationId xmlns:a16="http://schemas.microsoft.com/office/drawing/2014/main" id="{8B78F8F4-EA61-620F-F320-5E72BD27D8E9}"/>
              </a:ext>
            </a:extLst>
          </p:cNvPr>
          <p:cNvSpPr txBox="1"/>
          <p:nvPr/>
        </p:nvSpPr>
        <p:spPr>
          <a:xfrm>
            <a:off x="0" y="7454"/>
            <a:ext cx="6096000" cy="6430514"/>
          </a:xfrm>
          <a:prstGeom prst="rect">
            <a:avLst/>
          </a:prstGeom>
          <a:solidFill>
            <a:srgbClr val="96BA3D"/>
          </a:solidFill>
        </p:spPr>
        <p:txBody>
          <a:bodyPr wrap="square" rtlCol="0">
            <a:spAutoFit/>
          </a:bodyPr>
          <a:lstStyle/>
          <a:p>
            <a:endParaRPr lang="en-US" dirty="0"/>
          </a:p>
        </p:txBody>
      </p:sp>
      <p:sp>
        <p:nvSpPr>
          <p:cNvPr id="4" name="Title 3"/>
          <p:cNvSpPr>
            <a:spLocks noGrp="1"/>
          </p:cNvSpPr>
          <p:nvPr>
            <p:ph type="title" idx="4294967295"/>
          </p:nvPr>
        </p:nvSpPr>
        <p:spPr>
          <a:xfrm>
            <a:off x="871442" y="967224"/>
            <a:ext cx="4353116" cy="2960225"/>
          </a:xfrm>
        </p:spPr>
        <p:txBody>
          <a:bodyPr vert="horz" lIns="91440" tIns="45720" rIns="91440" bIns="45720" rtlCol="0" anchor="b">
            <a:normAutofit/>
          </a:bodyPr>
          <a:lstStyle/>
          <a:p>
            <a:pPr algn="ctr"/>
            <a:r>
              <a:rPr lang="en-US" sz="3200" b="1" kern="1200" dirty="0">
                <a:solidFill>
                  <a:srgbClr val="254F68"/>
                </a:solidFill>
                <a:latin typeface="Open Sans" panose="020B0606030504020204" pitchFamily="34" charset="0"/>
                <a:ea typeface="Open Sans" panose="020B0606030504020204" pitchFamily="34" charset="0"/>
                <a:cs typeface="Open Sans" panose="020B0606030504020204" pitchFamily="34" charset="0"/>
              </a:rPr>
              <a:t>NC AHEC Practice Support Covers 1,067 Practices Serving </a:t>
            </a:r>
            <a:br>
              <a:rPr lang="en-US" sz="3200" b="1" kern="1200" dirty="0">
                <a:solidFill>
                  <a:srgbClr val="254F68"/>
                </a:solidFill>
                <a:latin typeface="Open Sans" panose="020B0606030504020204" pitchFamily="34" charset="0"/>
                <a:ea typeface="Open Sans" panose="020B0606030504020204" pitchFamily="34" charset="0"/>
                <a:cs typeface="Open Sans" panose="020B0606030504020204" pitchFamily="34" charset="0"/>
              </a:rPr>
            </a:br>
            <a:r>
              <a:rPr lang="en-US" sz="3200" b="1" kern="1200" dirty="0">
                <a:solidFill>
                  <a:srgbClr val="254F68"/>
                </a:solidFill>
                <a:latin typeface="Open Sans" panose="020B0606030504020204" pitchFamily="34" charset="0"/>
                <a:ea typeface="Open Sans" panose="020B0606030504020204" pitchFamily="34" charset="0"/>
                <a:cs typeface="Open Sans" panose="020B0606030504020204" pitchFamily="34" charset="0"/>
              </a:rPr>
              <a:t>100 Counties</a:t>
            </a:r>
          </a:p>
        </p:txBody>
      </p:sp>
      <p:pic>
        <p:nvPicPr>
          <p:cNvPr id="9" name="Picture 8">
            <a:extLst>
              <a:ext uri="{FF2B5EF4-FFF2-40B4-BE49-F238E27FC236}">
                <a16:creationId xmlns:a16="http://schemas.microsoft.com/office/drawing/2014/main" id="{D5474548-C3AB-4309-85C7-517AA53FB940}"/>
              </a:ext>
            </a:extLst>
          </p:cNvPr>
          <p:cNvPicPr>
            <a:picLocks noChangeAspect="1"/>
          </p:cNvPicPr>
          <p:nvPr/>
        </p:nvPicPr>
        <p:blipFill>
          <a:blip r:embed="rId4"/>
          <a:stretch>
            <a:fillRect/>
          </a:stretch>
        </p:blipFill>
        <p:spPr>
          <a:xfrm>
            <a:off x="6402453" y="478894"/>
            <a:ext cx="5789547" cy="5480181"/>
          </a:xfrm>
          <a:prstGeom prst="rect">
            <a:avLst/>
          </a:prstGeom>
        </p:spPr>
      </p:pic>
    </p:spTree>
    <p:extLst>
      <p:ext uri="{BB962C8B-B14F-4D97-AF65-F5344CB8AC3E}">
        <p14:creationId xmlns:p14="http://schemas.microsoft.com/office/powerpoint/2010/main" val="808705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1"/>
          <p:cNvSpPr>
            <a:spLocks noGrp="1"/>
          </p:cNvSpPr>
          <p:nvPr>
            <p:ph idx="4294967295"/>
          </p:nvPr>
        </p:nvSpPr>
        <p:spPr>
          <a:xfrm>
            <a:off x="871442" y="2447337"/>
            <a:ext cx="4353116" cy="3770434"/>
          </a:xfrm>
        </p:spPr>
        <p:txBody>
          <a:bodyPr vert="horz" lIns="91440" tIns="45720" rIns="91440" bIns="45720" rtlCol="0" anchor="t">
            <a:normAutofit/>
          </a:bodyPr>
          <a:lstStyle/>
          <a:p>
            <a:endParaRPr lang="en-US" sz="2000" dirty="0">
              <a:solidFill>
                <a:srgbClr val="595959"/>
              </a:solidFill>
            </a:endParaRPr>
          </a:p>
          <a:p>
            <a:pPr marL="0"/>
            <a:endParaRPr lang="en-US" sz="2000" dirty="0">
              <a:solidFill>
                <a:srgbClr val="595959"/>
              </a:solidFill>
            </a:endParaRPr>
          </a:p>
        </p:txBody>
      </p:sp>
      <p:sp>
        <p:nvSpPr>
          <p:cNvPr id="3" name="Slide Number Placeholder 2"/>
          <p:cNvSpPr>
            <a:spLocks noGrp="1"/>
          </p:cNvSpPr>
          <p:nvPr>
            <p:ph type="sldNum" sz="quarter" idx="15"/>
          </p:nvPr>
        </p:nvSpPr>
        <p:spPr>
          <a:xfrm>
            <a:off x="9180576" y="6356350"/>
            <a:ext cx="2743200" cy="365125"/>
          </a:xfrm>
        </p:spPr>
        <p:txBody>
          <a:bodyPr vert="horz" lIns="91440" tIns="45720" rIns="91440" bIns="45720" rtlCol="0" anchor="ctr">
            <a:normAutofit/>
          </a:bodyPr>
          <a:lstStyle/>
          <a:p>
            <a:pPr defTabSz="914400">
              <a:spcAft>
                <a:spcPts val="600"/>
              </a:spcAft>
              <a:defRPr/>
            </a:pPr>
            <a:fld id="{838EFADD-6813-489E-8FB7-11BBF2FF54E3}" type="slidenum">
              <a:rPr lang="en-US" sz="900">
                <a:solidFill>
                  <a:schemeClr val="tx1">
                    <a:tint val="75000"/>
                  </a:schemeClr>
                </a:solidFill>
              </a:rPr>
              <a:pPr defTabSz="914400">
                <a:spcAft>
                  <a:spcPts val="600"/>
                </a:spcAft>
                <a:defRPr/>
              </a:pPr>
              <a:t>47</a:t>
            </a:fld>
            <a:endParaRPr lang="en-US" sz="900">
              <a:solidFill>
                <a:schemeClr val="tx1">
                  <a:tint val="75000"/>
                </a:schemeClr>
              </a:solidFill>
            </a:endParaRPr>
          </a:p>
        </p:txBody>
      </p:sp>
      <p:sp>
        <p:nvSpPr>
          <p:cNvPr id="6" name="TextBox 5">
            <a:extLst>
              <a:ext uri="{FF2B5EF4-FFF2-40B4-BE49-F238E27FC236}">
                <a16:creationId xmlns:a16="http://schemas.microsoft.com/office/drawing/2014/main" id="{304A2115-4E4E-6834-5ABF-2E2AAC123220}"/>
              </a:ext>
            </a:extLst>
          </p:cNvPr>
          <p:cNvSpPr txBox="1"/>
          <p:nvPr/>
        </p:nvSpPr>
        <p:spPr>
          <a:xfrm>
            <a:off x="6606464" y="740664"/>
            <a:ext cx="5317312" cy="707886"/>
          </a:xfrm>
          <a:prstGeom prst="rect">
            <a:avLst/>
          </a:prstGeom>
          <a:noFill/>
        </p:spPr>
        <p:txBody>
          <a:bodyPr wrap="square" rtlCol="0">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Practice Satisfaction Survey </a:t>
            </a:r>
          </a:p>
          <a:p>
            <a:pPr algn="ctr"/>
            <a:r>
              <a:rPr lang="en-US" sz="2000" b="1" dirty="0">
                <a:latin typeface="Open Sans" panose="020B0606030504020204" pitchFamily="34" charset="0"/>
                <a:ea typeface="Open Sans" panose="020B0606030504020204" pitchFamily="34" charset="0"/>
                <a:cs typeface="Open Sans" panose="020B0606030504020204" pitchFamily="34" charset="0"/>
              </a:rPr>
              <a:t>2022 Results</a:t>
            </a:r>
          </a:p>
        </p:txBody>
      </p:sp>
      <p:sp>
        <p:nvSpPr>
          <p:cNvPr id="7" name="TextBox 6">
            <a:extLst>
              <a:ext uri="{FF2B5EF4-FFF2-40B4-BE49-F238E27FC236}">
                <a16:creationId xmlns:a16="http://schemas.microsoft.com/office/drawing/2014/main" id="{867F11F7-4D03-3951-EEB2-F2C1BD7D32C2}"/>
              </a:ext>
            </a:extLst>
          </p:cNvPr>
          <p:cNvSpPr txBox="1"/>
          <p:nvPr/>
        </p:nvSpPr>
        <p:spPr>
          <a:xfrm>
            <a:off x="6411432" y="1317561"/>
            <a:ext cx="4412512" cy="2739211"/>
          </a:xfrm>
          <a:prstGeom prst="rect">
            <a:avLst/>
          </a:prstGeom>
          <a:noFill/>
        </p:spPr>
        <p:txBody>
          <a:bodyPr wrap="square" rtlCol="0">
            <a:spAutoFit/>
          </a:bodyPr>
          <a:lstStyle/>
          <a:p>
            <a:endParaRPr lang="en-US" dirty="0"/>
          </a:p>
          <a:p>
            <a:pPr marL="285750" indent="-285750">
              <a:buFont typeface="Wingdings" panose="05000000000000000000" pitchFamily="2" charset="2"/>
              <a:buChar char="ü"/>
            </a:pPr>
            <a:r>
              <a:rPr lang="en-US" sz="2200" dirty="0">
                <a:latin typeface="Open Sans" panose="020B0606030504020204" pitchFamily="34" charset="0"/>
                <a:ea typeface="Open Sans" panose="020B0606030504020204" pitchFamily="34" charset="0"/>
                <a:cs typeface="Open Sans" panose="020B0606030504020204" pitchFamily="34" charset="0"/>
              </a:rPr>
              <a:t>Recommend NC AHEC Practice Support?</a:t>
            </a:r>
          </a:p>
          <a:p>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ü"/>
            </a:pPr>
            <a:r>
              <a:rPr lang="en-US" sz="2200" dirty="0">
                <a:latin typeface="Open Sans" panose="020B0606030504020204" pitchFamily="34" charset="0"/>
                <a:ea typeface="Open Sans" panose="020B0606030504020204" pitchFamily="34" charset="0"/>
                <a:cs typeface="Open Sans" panose="020B0606030504020204" pitchFamily="34" charset="0"/>
              </a:rPr>
              <a:t>Satisfied with Quality of Information &amp; Assistance by NC AHEC Practice Support Coach?</a:t>
            </a:r>
            <a:r>
              <a:rPr lang="en-US" dirty="0"/>
              <a:t>	</a:t>
            </a:r>
          </a:p>
        </p:txBody>
      </p:sp>
      <p:sp>
        <p:nvSpPr>
          <p:cNvPr id="9" name="TextBox 8">
            <a:extLst>
              <a:ext uri="{FF2B5EF4-FFF2-40B4-BE49-F238E27FC236}">
                <a16:creationId xmlns:a16="http://schemas.microsoft.com/office/drawing/2014/main" id="{234870C6-90D5-4FA3-DCAB-C7F7B2A75BE6}"/>
              </a:ext>
            </a:extLst>
          </p:cNvPr>
          <p:cNvSpPr txBox="1"/>
          <p:nvPr/>
        </p:nvSpPr>
        <p:spPr>
          <a:xfrm>
            <a:off x="10823944" y="1581444"/>
            <a:ext cx="788521" cy="1107996"/>
          </a:xfrm>
          <a:prstGeom prst="rect">
            <a:avLst/>
          </a:prstGeom>
          <a:noFill/>
        </p:spPr>
        <p:txBody>
          <a:bodyPr wrap="square" rtlCol="0">
            <a:spAutoFit/>
          </a:bodyPr>
          <a:lstStyle/>
          <a:p>
            <a:r>
              <a:rPr lang="en-US" sz="2200" dirty="0">
                <a:latin typeface="Open Sans" panose="020B0606030504020204" pitchFamily="34" charset="0"/>
                <a:ea typeface="Open Sans" panose="020B0606030504020204" pitchFamily="34" charset="0"/>
                <a:cs typeface="Open Sans" panose="020B0606030504020204" pitchFamily="34" charset="0"/>
              </a:rPr>
              <a:t>99%</a:t>
            </a:r>
          </a:p>
          <a:p>
            <a:endParaRPr lang="en-US" sz="2200" dirty="0">
              <a:latin typeface="Open Sans" panose="020B0606030504020204" pitchFamily="34" charset="0"/>
              <a:ea typeface="Open Sans" panose="020B0606030504020204" pitchFamily="34" charset="0"/>
              <a:cs typeface="Open Sans" panose="020B0606030504020204" pitchFamily="34" charset="0"/>
            </a:endParaRPr>
          </a:p>
          <a:p>
            <a:r>
              <a:rPr lang="en-US" sz="2200" dirty="0">
                <a:latin typeface="Open Sans" panose="020B0606030504020204" pitchFamily="34" charset="0"/>
                <a:ea typeface="Open Sans" panose="020B0606030504020204" pitchFamily="34" charset="0"/>
                <a:cs typeface="Open Sans" panose="020B0606030504020204" pitchFamily="34" charset="0"/>
              </a:rPr>
              <a:t>90%</a:t>
            </a:r>
          </a:p>
        </p:txBody>
      </p:sp>
      <p:sp>
        <p:nvSpPr>
          <p:cNvPr id="2" name="Rectangle 1">
            <a:extLst>
              <a:ext uri="{FF2B5EF4-FFF2-40B4-BE49-F238E27FC236}">
                <a16:creationId xmlns:a16="http://schemas.microsoft.com/office/drawing/2014/main" id="{61CF277A-8E36-95C8-0A7A-3F840AA9C1D5}"/>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5" name="Picture 4">
            <a:extLst>
              <a:ext uri="{FF2B5EF4-FFF2-40B4-BE49-F238E27FC236}">
                <a16:creationId xmlns:a16="http://schemas.microsoft.com/office/drawing/2014/main" id="{51E6A1AD-F856-B406-91C6-26A2418B3188}"/>
              </a:ext>
            </a:extLst>
          </p:cNvPr>
          <p:cNvPicPr>
            <a:picLocks noChangeAspect="1"/>
          </p:cNvPicPr>
          <p:nvPr/>
        </p:nvPicPr>
        <p:blipFill>
          <a:blip r:embed="rId3"/>
          <a:stretch>
            <a:fillRect/>
          </a:stretch>
        </p:blipFill>
        <p:spPr>
          <a:xfrm>
            <a:off x="4990088" y="6597013"/>
            <a:ext cx="1616376" cy="247910"/>
          </a:xfrm>
          <a:prstGeom prst="rect">
            <a:avLst/>
          </a:prstGeom>
        </p:spPr>
      </p:pic>
      <p:sp>
        <p:nvSpPr>
          <p:cNvPr id="10" name="TextBox 9">
            <a:extLst>
              <a:ext uri="{FF2B5EF4-FFF2-40B4-BE49-F238E27FC236}">
                <a16:creationId xmlns:a16="http://schemas.microsoft.com/office/drawing/2014/main" id="{B852A1FB-766F-19DC-62E9-914184E468C3}"/>
              </a:ext>
            </a:extLst>
          </p:cNvPr>
          <p:cNvSpPr txBox="1"/>
          <p:nvPr/>
        </p:nvSpPr>
        <p:spPr>
          <a:xfrm>
            <a:off x="-3425" y="14746"/>
            <a:ext cx="6096000" cy="6430514"/>
          </a:xfrm>
          <a:prstGeom prst="rect">
            <a:avLst/>
          </a:prstGeom>
          <a:solidFill>
            <a:srgbClr val="512D6D"/>
          </a:solidFill>
        </p:spPr>
        <p:txBody>
          <a:bodyPr wrap="square" rtlCol="0">
            <a:spAutoFit/>
          </a:bodyPr>
          <a:lstStyle/>
          <a:p>
            <a:endParaRPr lang="en-US" dirty="0"/>
          </a:p>
        </p:txBody>
      </p:sp>
      <p:sp>
        <p:nvSpPr>
          <p:cNvPr id="4" name="Title 3"/>
          <p:cNvSpPr>
            <a:spLocks noGrp="1"/>
          </p:cNvSpPr>
          <p:nvPr>
            <p:ph type="title" idx="4294967295"/>
          </p:nvPr>
        </p:nvSpPr>
        <p:spPr>
          <a:xfrm>
            <a:off x="1076149" y="1317561"/>
            <a:ext cx="4353116" cy="2960225"/>
          </a:xfrm>
        </p:spPr>
        <p:txBody>
          <a:bodyPr vert="horz" lIns="91440" tIns="45720" rIns="91440" bIns="45720" rtlCol="0" anchor="b">
            <a:normAutofit/>
          </a:bodyPr>
          <a:lstStyle/>
          <a:p>
            <a:pPr algn="ctr"/>
            <a:r>
              <a:rPr lang="en-US" sz="32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Practice Satisfaction Surveys Report Strong User Experience with AHEC Coaches</a:t>
            </a:r>
          </a:p>
        </p:txBody>
      </p:sp>
    </p:spTree>
    <p:extLst>
      <p:ext uri="{BB962C8B-B14F-4D97-AF65-F5344CB8AC3E}">
        <p14:creationId xmlns:p14="http://schemas.microsoft.com/office/powerpoint/2010/main" val="2529170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7A6299-202F-BCB8-041C-E3E9CF14ADC4}"/>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5600" b="1" kern="1200" dirty="0">
                <a:solidFill>
                  <a:srgbClr val="FFFFFF"/>
                </a:solidFill>
                <a:latin typeface="+mj-lt"/>
                <a:ea typeface="+mj-ea"/>
                <a:cs typeface="+mj-cs"/>
              </a:rPr>
              <a:t>LIBRARY SERVICES</a:t>
            </a:r>
          </a:p>
        </p:txBody>
      </p:sp>
    </p:spTree>
    <p:extLst>
      <p:ext uri="{BB962C8B-B14F-4D97-AF65-F5344CB8AC3E}">
        <p14:creationId xmlns:p14="http://schemas.microsoft.com/office/powerpoint/2010/main" val="2728191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Single Corner Rectangle 16">
            <a:extLst>
              <a:ext uri="{FF2B5EF4-FFF2-40B4-BE49-F238E27FC236}">
                <a16:creationId xmlns:a16="http://schemas.microsoft.com/office/drawing/2014/main" id="{299C041A-EFCA-D743-8B26-9ECCB672AF4F}"/>
              </a:ext>
            </a:extLst>
          </p:cNvPr>
          <p:cNvSpPr/>
          <p:nvPr/>
        </p:nvSpPr>
        <p:spPr>
          <a:xfrm>
            <a:off x="1557868" y="1016001"/>
            <a:ext cx="9245600" cy="4572000"/>
          </a:xfrm>
          <a:prstGeom prst="round1Rect">
            <a:avLst/>
          </a:prstGeom>
          <a:solidFill>
            <a:srgbClr val="FFFFFF"/>
          </a:solidFill>
          <a:ln>
            <a:solidFill>
              <a:srgbClr val="D6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400" dirty="0">
              <a:solidFill>
                <a:schemeClr val="tx1"/>
              </a:solidFill>
            </a:endParaRPr>
          </a:p>
          <a:p>
            <a:pPr lvl="1">
              <a:lnSpc>
                <a:spcPct val="150000"/>
              </a:lnSpc>
            </a:pPr>
            <a:endParaRPr lang="en-US" sz="2000" dirty="0">
              <a:solidFill>
                <a:schemeClr val="tx1"/>
              </a:solidFill>
            </a:endParaRPr>
          </a:p>
          <a:p>
            <a:pPr lvl="1"/>
            <a:endParaRPr lang="en-US" sz="2400" b="1" dirty="0">
              <a:solidFill>
                <a:schemeClr val="tx1"/>
              </a:solidFill>
            </a:endParaRPr>
          </a:p>
          <a:p>
            <a:pPr lvl="1"/>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NC AHEC librarians support the clinical, educational, and research activities of medical professionals and students across the state.</a:t>
            </a:r>
          </a:p>
          <a:p>
            <a:pPr lvl="1">
              <a:lnSpc>
                <a:spcPct val="150000"/>
              </a:lnSpc>
            </a:pP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Each of the nine AHEC locations has library resources, including librarian staff prepared to meet the unique needs of the healthcare providers in their counties. All current and prospective healthcare professionals in NC have access to evidence-based information to promote the health and well-being of the communities they serve. </a:t>
            </a:r>
          </a:p>
          <a:p>
            <a:pPr lvl="1">
              <a:lnSpc>
                <a:spcPct val="150000"/>
              </a:lnSpc>
            </a:pPr>
            <a:endParaRPr lang="en-US" sz="2000" dirty="0">
              <a:solidFill>
                <a:schemeClr val="tx1"/>
              </a:solidFill>
            </a:endParaRPr>
          </a:p>
          <a:p>
            <a:endParaRPr lang="en-US" sz="2400" dirty="0">
              <a:solidFill>
                <a:schemeClr val="tx1"/>
              </a:solidFill>
            </a:endParaRP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49</a:t>
            </a:fld>
            <a:endParaRPr lang="en-US" sz="1400" b="1" dirty="0">
              <a:solidFill>
                <a:schemeClr val="bg1"/>
              </a:solidFill>
            </a:endParaRPr>
          </a:p>
        </p:txBody>
      </p:sp>
      <p:sp>
        <p:nvSpPr>
          <p:cNvPr id="13" name="Rounded Rectangle 12">
            <a:extLst>
              <a:ext uri="{FF2B5EF4-FFF2-40B4-BE49-F238E27FC236}">
                <a16:creationId xmlns:a16="http://schemas.microsoft.com/office/drawing/2014/main" id="{0B7ACFA6-0ED3-D14F-9F41-71B1CED88A47}"/>
              </a:ext>
            </a:extLst>
          </p:cNvPr>
          <p:cNvSpPr/>
          <p:nvPr/>
        </p:nvSpPr>
        <p:spPr>
          <a:xfrm>
            <a:off x="1141607" y="551992"/>
            <a:ext cx="3712070" cy="928017"/>
          </a:xfrm>
          <a:prstGeom prst="roundRect">
            <a:avLst>
              <a:gd name="adj" fmla="val 10000"/>
            </a:avLst>
          </a:prstGeom>
          <a:solidFill>
            <a:srgbClr val="448BBB"/>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Library Services</a:t>
            </a:r>
          </a:p>
        </p:txBody>
      </p:sp>
      <p:sp>
        <p:nvSpPr>
          <p:cNvPr id="3" name="Rectangle 2">
            <a:extLst>
              <a:ext uri="{FF2B5EF4-FFF2-40B4-BE49-F238E27FC236}">
                <a16:creationId xmlns:a16="http://schemas.microsoft.com/office/drawing/2014/main" id="{7C0882D2-7860-4123-88B4-BF7FAFDE4356}"/>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4" name="Picture 3">
            <a:extLst>
              <a:ext uri="{FF2B5EF4-FFF2-40B4-BE49-F238E27FC236}">
                <a16:creationId xmlns:a16="http://schemas.microsoft.com/office/drawing/2014/main" id="{08BF8950-58F1-1684-3CEB-5660A7D7CBF3}"/>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123655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0" y="220138"/>
            <a:ext cx="12192000" cy="877331"/>
          </a:xfrm>
        </p:spPr>
        <p:txBody>
          <a:bodyPr>
            <a:noAutofit/>
          </a:bodyPr>
          <a:lstStyle/>
          <a:p>
            <a:pPr algn="ctr"/>
            <a:r>
              <a:rPr lang="en-US" sz="3600" b="1" dirty="0">
                <a:latin typeface="Futura" panose="020B0602020204020303" pitchFamily="34" charset="-79"/>
                <a:ea typeface="Open Sans" panose="020B0606030504020204" pitchFamily="34" charset="0"/>
                <a:cs typeface="Futura" panose="020B0602020204020303" pitchFamily="34" charset="-79"/>
              </a:rPr>
              <a:t>NC AHEC – CORE STRATEGIES</a:t>
            </a: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5</a:t>
            </a:fld>
            <a:endParaRPr lang="en-US" sz="1400" b="1" dirty="0">
              <a:solidFill>
                <a:schemeClr val="bg1"/>
              </a:solidFill>
            </a:endParaRPr>
          </a:p>
        </p:txBody>
      </p:sp>
      <p:sp>
        <p:nvSpPr>
          <p:cNvPr id="13" name="TextBox 12">
            <a:extLst>
              <a:ext uri="{FF2B5EF4-FFF2-40B4-BE49-F238E27FC236}">
                <a16:creationId xmlns:a16="http://schemas.microsoft.com/office/drawing/2014/main" id="{E145D597-16F6-3B46-B455-2BF11CB7709B}"/>
              </a:ext>
            </a:extLst>
          </p:cNvPr>
          <p:cNvSpPr txBox="1"/>
          <p:nvPr/>
        </p:nvSpPr>
        <p:spPr>
          <a:xfrm>
            <a:off x="0" y="1097469"/>
            <a:ext cx="12192000" cy="400110"/>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NC AHEC provides and coordinates services and support to achieve our results.</a:t>
            </a:r>
          </a:p>
        </p:txBody>
      </p:sp>
      <p:graphicFrame>
        <p:nvGraphicFramePr>
          <p:cNvPr id="14" name="Diagram 13">
            <a:extLst>
              <a:ext uri="{FF2B5EF4-FFF2-40B4-BE49-F238E27FC236}">
                <a16:creationId xmlns:a16="http://schemas.microsoft.com/office/drawing/2014/main" id="{FA5FBDAD-0520-634D-AF7C-385A24B03B2A}"/>
              </a:ext>
            </a:extLst>
          </p:cNvPr>
          <p:cNvGraphicFramePr/>
          <p:nvPr/>
        </p:nvGraphicFramePr>
        <p:xfrm>
          <a:off x="2120900" y="1682930"/>
          <a:ext cx="7950200" cy="375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031AFA5D-9762-A032-698F-86A429ADF9B3}"/>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4" name="Picture 3">
            <a:extLst>
              <a:ext uri="{FF2B5EF4-FFF2-40B4-BE49-F238E27FC236}">
                <a16:creationId xmlns:a16="http://schemas.microsoft.com/office/drawing/2014/main" id="{2C5D94F1-BC9D-336F-7879-A5F4782586AD}"/>
              </a:ext>
            </a:extLst>
          </p:cNvPr>
          <p:cNvPicPr>
            <a:picLocks noChangeAspect="1"/>
          </p:cNvPicPr>
          <p:nvPr/>
        </p:nvPicPr>
        <p:blipFill>
          <a:blip r:embed="rId7"/>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1213321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2DBCA4-DAD1-DF4F-BA30-5792B8BDED4D}"/>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50</a:t>
            </a:fld>
            <a:endParaRPr lang="en-US" sz="1400" b="1" dirty="0">
              <a:solidFill>
                <a:schemeClr val="bg1"/>
              </a:solidFill>
            </a:endParaRPr>
          </a:p>
        </p:txBody>
      </p:sp>
      <p:sp>
        <p:nvSpPr>
          <p:cNvPr id="11" name="TextBox 10">
            <a:extLst>
              <a:ext uri="{FF2B5EF4-FFF2-40B4-BE49-F238E27FC236}">
                <a16:creationId xmlns:a16="http://schemas.microsoft.com/office/drawing/2014/main" id="{AEDDCD3C-3470-AC4A-B22B-DD18715D77A1}"/>
              </a:ext>
            </a:extLst>
          </p:cNvPr>
          <p:cNvSpPr txBox="1"/>
          <p:nvPr/>
        </p:nvSpPr>
        <p:spPr>
          <a:xfrm>
            <a:off x="11355859" y="6452029"/>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50</a:t>
            </a:fld>
            <a:endParaRPr lang="en-US" sz="1400" b="1" dirty="0">
              <a:solidFill>
                <a:schemeClr val="bg1"/>
              </a:solidFill>
            </a:endParaRPr>
          </a:p>
        </p:txBody>
      </p:sp>
      <p:sp>
        <p:nvSpPr>
          <p:cNvPr id="7" name="Rectangle 1">
            <a:extLst>
              <a:ext uri="{FF2B5EF4-FFF2-40B4-BE49-F238E27FC236}">
                <a16:creationId xmlns:a16="http://schemas.microsoft.com/office/drawing/2014/main" id="{D7FA288B-52A5-FA47-263E-C0210559F901}"/>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7F809533-BBD3-C884-2DBA-2896F82D1D3B}"/>
              </a:ext>
            </a:extLst>
          </p:cNvPr>
          <p:cNvSpPr>
            <a:spLocks noChangeArrowheads="1"/>
          </p:cNvSpPr>
          <p:nvPr/>
        </p:nvSpPr>
        <p:spPr bwMode="auto">
          <a:xfrm>
            <a:off x="152400" y="60067"/>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
        <p:nvSpPr>
          <p:cNvPr id="16" name="Title 1">
            <a:extLst>
              <a:ext uri="{FF2B5EF4-FFF2-40B4-BE49-F238E27FC236}">
                <a16:creationId xmlns:a16="http://schemas.microsoft.com/office/drawing/2014/main" id="{3E03E01B-4283-F926-DCD5-A7A64D2032D8}"/>
              </a:ext>
            </a:extLst>
          </p:cNvPr>
          <p:cNvSpPr>
            <a:spLocks noGrp="1"/>
          </p:cNvSpPr>
          <p:nvPr>
            <p:ph type="title"/>
          </p:nvPr>
        </p:nvSpPr>
        <p:spPr>
          <a:xfrm>
            <a:off x="1069848" y="576071"/>
            <a:ext cx="3218688" cy="872798"/>
          </a:xfrm>
        </p:spPr>
        <p:txBody>
          <a:bodyPr>
            <a:no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Structure</a:t>
            </a:r>
          </a:p>
        </p:txBody>
      </p:sp>
      <p:pic>
        <p:nvPicPr>
          <p:cNvPr id="3" name="Picture 2">
            <a:extLst>
              <a:ext uri="{FF2B5EF4-FFF2-40B4-BE49-F238E27FC236}">
                <a16:creationId xmlns:a16="http://schemas.microsoft.com/office/drawing/2014/main" id="{B4E75AC0-5538-E1F8-179F-A2111BB3DB99}"/>
              </a:ext>
            </a:extLst>
          </p:cNvPr>
          <p:cNvPicPr>
            <a:picLocks noChangeAspect="1"/>
          </p:cNvPicPr>
          <p:nvPr/>
        </p:nvPicPr>
        <p:blipFill>
          <a:blip r:embed="rId2"/>
          <a:stretch>
            <a:fillRect/>
          </a:stretch>
        </p:blipFill>
        <p:spPr>
          <a:xfrm>
            <a:off x="266164" y="2058992"/>
            <a:ext cx="5737224" cy="3768853"/>
          </a:xfrm>
          <a:prstGeom prst="rect">
            <a:avLst/>
          </a:prstGeom>
        </p:spPr>
      </p:pic>
      <p:pic>
        <p:nvPicPr>
          <p:cNvPr id="14" name="Picture 13">
            <a:extLst>
              <a:ext uri="{FF2B5EF4-FFF2-40B4-BE49-F238E27FC236}">
                <a16:creationId xmlns:a16="http://schemas.microsoft.com/office/drawing/2014/main" id="{609FB323-F7DE-772E-0E2E-D5E4B9C5BD26}"/>
              </a:ext>
            </a:extLst>
          </p:cNvPr>
          <p:cNvPicPr>
            <a:picLocks noChangeAspect="1"/>
          </p:cNvPicPr>
          <p:nvPr/>
        </p:nvPicPr>
        <p:blipFill>
          <a:blip r:embed="rId3"/>
          <a:stretch>
            <a:fillRect/>
          </a:stretch>
        </p:blipFill>
        <p:spPr>
          <a:xfrm>
            <a:off x="6202058" y="348246"/>
            <a:ext cx="5723778" cy="4290429"/>
          </a:xfrm>
          <a:prstGeom prst="rect">
            <a:avLst/>
          </a:prstGeom>
        </p:spPr>
      </p:pic>
      <p:sp>
        <p:nvSpPr>
          <p:cNvPr id="2" name="Rectangle 1">
            <a:extLst>
              <a:ext uri="{FF2B5EF4-FFF2-40B4-BE49-F238E27FC236}">
                <a16:creationId xmlns:a16="http://schemas.microsoft.com/office/drawing/2014/main" id="{4152EC67-75D1-06F5-0284-55338D9C383F}"/>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4" name="Picture 3">
            <a:extLst>
              <a:ext uri="{FF2B5EF4-FFF2-40B4-BE49-F238E27FC236}">
                <a16:creationId xmlns:a16="http://schemas.microsoft.com/office/drawing/2014/main" id="{A77B8AA1-4A17-6614-7EB3-3D3BD3A0A7D9}"/>
              </a:ext>
            </a:extLst>
          </p:cNvPr>
          <p:cNvPicPr>
            <a:picLocks noChangeAspect="1"/>
          </p:cNvPicPr>
          <p:nvPr/>
        </p:nvPicPr>
        <p:blipFill>
          <a:blip r:embed="rId4"/>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3412871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32072-BFCA-E540-1CE3-D092BFCF760E}"/>
              </a:ext>
            </a:extLst>
          </p:cNvPr>
          <p:cNvSpPr>
            <a:spLocks noGrp="1"/>
          </p:cNvSpPr>
          <p:nvPr>
            <p:ph sz="half" idx="1"/>
          </p:nvPr>
        </p:nvSpPr>
        <p:spPr>
          <a:xfrm>
            <a:off x="638176" y="2230976"/>
            <a:ext cx="3676649" cy="1861522"/>
          </a:xfrm>
          <a:ln w="25400">
            <a:solidFill>
              <a:srgbClr val="394B5B"/>
            </a:solidFill>
          </a:ln>
        </p:spPr>
        <p:txBody>
          <a:bodyPr>
            <a:normAutofit fontScale="62500" lnSpcReduction="20000"/>
          </a:bodyPr>
          <a:lstStyle/>
          <a:p>
            <a:pPr marL="0" indent="0">
              <a:buNone/>
            </a:pPr>
            <a:endParaRPr lang="en-US" dirty="0"/>
          </a:p>
          <a:p>
            <a:pPr marL="0" indent="0">
              <a:buNone/>
            </a:pPr>
            <a:r>
              <a:rPr lang="en-US" sz="3800" dirty="0"/>
              <a:t>PIEDMONT AHEC</a:t>
            </a:r>
          </a:p>
          <a:p>
            <a:pPr marL="0" indent="0">
              <a:buNone/>
            </a:pPr>
            <a:r>
              <a:rPr lang="en-US" sz="3800" dirty="0"/>
              <a:t>SOUTH EAST AHEC</a:t>
            </a:r>
          </a:p>
          <a:p>
            <a:pPr marL="0" indent="0">
              <a:buNone/>
            </a:pPr>
            <a:r>
              <a:rPr lang="en-US" sz="3800" dirty="0"/>
              <a:t>SOUTH PIEDMONT AHEC</a:t>
            </a:r>
          </a:p>
          <a:p>
            <a:pPr marL="0" indent="0">
              <a:buNone/>
            </a:pPr>
            <a:r>
              <a:rPr lang="en-US" sz="3800" dirty="0"/>
              <a:t>WAKE AHEC</a:t>
            </a:r>
          </a:p>
        </p:txBody>
      </p:sp>
      <p:sp>
        <p:nvSpPr>
          <p:cNvPr id="4" name="Content Placeholder 3">
            <a:extLst>
              <a:ext uri="{FF2B5EF4-FFF2-40B4-BE49-F238E27FC236}">
                <a16:creationId xmlns:a16="http://schemas.microsoft.com/office/drawing/2014/main" id="{34B22610-504A-0F8E-C4E5-FF0A2A41AA8E}"/>
              </a:ext>
            </a:extLst>
          </p:cNvPr>
          <p:cNvSpPr>
            <a:spLocks noGrp="1"/>
          </p:cNvSpPr>
          <p:nvPr>
            <p:ph sz="half" idx="2"/>
          </p:nvPr>
        </p:nvSpPr>
        <p:spPr>
          <a:xfrm>
            <a:off x="6134102" y="1605239"/>
            <a:ext cx="5562600" cy="1127197"/>
          </a:xfrm>
          <a:ln w="25400">
            <a:solidFill>
              <a:srgbClr val="394B5B"/>
            </a:solidFill>
          </a:ln>
        </p:spPr>
        <p:txBody>
          <a:bodyPr>
            <a:normAutofit fontScale="62500" lnSpcReduction="20000"/>
          </a:bodyPr>
          <a:lstStyle/>
          <a:p>
            <a:pPr marL="0" indent="0">
              <a:buNone/>
            </a:pPr>
            <a:endParaRPr lang="en-US" sz="2400" cap="all" dirty="0"/>
          </a:p>
          <a:p>
            <a:pPr marL="0" indent="0">
              <a:buNone/>
            </a:pPr>
            <a:r>
              <a:rPr lang="en-US" sz="3800" cap="all" dirty="0"/>
              <a:t>Mountain AHEC</a:t>
            </a:r>
          </a:p>
          <a:p>
            <a:pPr marL="0" indent="0">
              <a:buNone/>
            </a:pPr>
            <a:r>
              <a:rPr lang="en-US" sz="3800" cap="all" dirty="0"/>
              <a:t>Southern Regional AHEC</a:t>
            </a:r>
          </a:p>
        </p:txBody>
      </p:sp>
      <p:sp>
        <p:nvSpPr>
          <p:cNvPr id="9" name="TextBox 8">
            <a:extLst>
              <a:ext uri="{FF2B5EF4-FFF2-40B4-BE49-F238E27FC236}">
                <a16:creationId xmlns:a16="http://schemas.microsoft.com/office/drawing/2014/main" id="{32759D17-730E-47C1-92EF-C51161AE1D9F}"/>
              </a:ext>
            </a:extLst>
          </p:cNvPr>
          <p:cNvSpPr txBox="1"/>
          <p:nvPr/>
        </p:nvSpPr>
        <p:spPr>
          <a:xfrm>
            <a:off x="638176" y="1646201"/>
            <a:ext cx="3676650" cy="584775"/>
          </a:xfrm>
          <a:prstGeom prst="rect">
            <a:avLst/>
          </a:prstGeom>
          <a:solidFill>
            <a:srgbClr val="8CC640"/>
          </a:solidFill>
          <a:ln w="25400">
            <a:solidFill>
              <a:srgbClr val="394B5B"/>
            </a:solidFill>
          </a:ln>
        </p:spPr>
        <p:txBody>
          <a:bodyPr wrap="square" rtlCol="0">
            <a:spAutoFit/>
          </a:bodyPr>
          <a:lstStyle/>
          <a:p>
            <a:r>
              <a:rPr lang="en-US" sz="3200" dirty="0"/>
              <a:t>HOSPITAL LIBRARIES</a:t>
            </a:r>
          </a:p>
        </p:txBody>
      </p:sp>
      <p:sp>
        <p:nvSpPr>
          <p:cNvPr id="11" name="TextBox 10">
            <a:extLst>
              <a:ext uri="{FF2B5EF4-FFF2-40B4-BE49-F238E27FC236}">
                <a16:creationId xmlns:a16="http://schemas.microsoft.com/office/drawing/2014/main" id="{67208BA3-C177-2340-6BA8-0193EA5478AA}"/>
              </a:ext>
            </a:extLst>
          </p:cNvPr>
          <p:cNvSpPr txBox="1"/>
          <p:nvPr/>
        </p:nvSpPr>
        <p:spPr>
          <a:xfrm>
            <a:off x="6134102" y="537180"/>
            <a:ext cx="5562600" cy="1077218"/>
          </a:xfrm>
          <a:prstGeom prst="rect">
            <a:avLst/>
          </a:prstGeom>
          <a:solidFill>
            <a:srgbClr val="8CC640"/>
          </a:solidFill>
          <a:ln w="25400">
            <a:solidFill>
              <a:srgbClr val="394B5B"/>
            </a:solidFill>
          </a:ln>
        </p:spPr>
        <p:txBody>
          <a:bodyPr wrap="square" rtlCol="0">
            <a:spAutoFit/>
          </a:bodyPr>
          <a:lstStyle/>
          <a:p>
            <a:r>
              <a:rPr lang="en-US" sz="3200" cap="all" dirty="0"/>
              <a:t>Libraries That Support AHEC Residencies</a:t>
            </a:r>
            <a:endParaRPr lang="en-US" dirty="0"/>
          </a:p>
        </p:txBody>
      </p:sp>
      <p:sp>
        <p:nvSpPr>
          <p:cNvPr id="12" name="TextBox 11">
            <a:extLst>
              <a:ext uri="{FF2B5EF4-FFF2-40B4-BE49-F238E27FC236}">
                <a16:creationId xmlns:a16="http://schemas.microsoft.com/office/drawing/2014/main" id="{DA557739-70A3-7FBE-D983-F3EBE5A9AF8A}"/>
              </a:ext>
            </a:extLst>
          </p:cNvPr>
          <p:cNvSpPr txBox="1"/>
          <p:nvPr/>
        </p:nvSpPr>
        <p:spPr>
          <a:xfrm>
            <a:off x="5077440" y="3411684"/>
            <a:ext cx="4459849" cy="1077218"/>
          </a:xfrm>
          <a:prstGeom prst="rect">
            <a:avLst/>
          </a:prstGeom>
          <a:solidFill>
            <a:srgbClr val="8CC640"/>
          </a:solidFill>
          <a:ln w="25400">
            <a:solidFill>
              <a:srgbClr val="394B5B"/>
            </a:solidFill>
          </a:ln>
        </p:spPr>
        <p:txBody>
          <a:bodyPr wrap="square" rtlCol="0">
            <a:spAutoFit/>
          </a:bodyPr>
          <a:lstStyle/>
          <a:p>
            <a:r>
              <a:rPr lang="en-US" sz="3200" dirty="0"/>
              <a:t>LIBRARIES THAT SUPPORT REGIONAL AHECS</a:t>
            </a:r>
          </a:p>
        </p:txBody>
      </p:sp>
      <p:sp>
        <p:nvSpPr>
          <p:cNvPr id="13" name="Content Placeholder 3">
            <a:extLst>
              <a:ext uri="{FF2B5EF4-FFF2-40B4-BE49-F238E27FC236}">
                <a16:creationId xmlns:a16="http://schemas.microsoft.com/office/drawing/2014/main" id="{9FBF2612-BB9F-A53E-87D2-4EF8EC3BD142}"/>
              </a:ext>
            </a:extLst>
          </p:cNvPr>
          <p:cNvSpPr txBox="1">
            <a:spLocks/>
          </p:cNvSpPr>
          <p:nvPr/>
        </p:nvSpPr>
        <p:spPr>
          <a:xfrm>
            <a:off x="5077440" y="4488902"/>
            <a:ext cx="4459849" cy="1638305"/>
          </a:xfrm>
          <a:prstGeom prst="rect">
            <a:avLst/>
          </a:prstGeom>
          <a:ln w="25400">
            <a:solidFill>
              <a:srgbClr val="394B5B"/>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cap="all" dirty="0"/>
          </a:p>
          <a:p>
            <a:pPr marL="0" indent="0">
              <a:buFont typeface="Arial" panose="020B0604020202020204" pitchFamily="34" charset="0"/>
              <a:buNone/>
            </a:pPr>
            <a:r>
              <a:rPr lang="en-US" sz="2600" cap="all" dirty="0"/>
              <a:t>Area L AHEC</a:t>
            </a:r>
          </a:p>
          <a:p>
            <a:pPr marL="0" indent="0">
              <a:buFont typeface="Arial" panose="020B0604020202020204" pitchFamily="34" charset="0"/>
              <a:buNone/>
            </a:pPr>
            <a:r>
              <a:rPr lang="en-US" sz="2600" cap="all" dirty="0"/>
              <a:t>Eastern AHEC</a:t>
            </a:r>
          </a:p>
          <a:p>
            <a:pPr marL="0" indent="0">
              <a:buFont typeface="Arial" panose="020B0604020202020204" pitchFamily="34" charset="0"/>
              <a:buNone/>
            </a:pPr>
            <a:r>
              <a:rPr lang="en-US" sz="2600" cap="all" dirty="0"/>
              <a:t>Northwest AHEC</a:t>
            </a:r>
          </a:p>
          <a:p>
            <a:pPr marL="0" indent="0">
              <a:buFont typeface="Arial" panose="020B0604020202020204" pitchFamily="34" charset="0"/>
              <a:buNone/>
            </a:pPr>
            <a:endParaRPr lang="en-US" cap="all" dirty="0"/>
          </a:p>
        </p:txBody>
      </p:sp>
      <p:sp>
        <p:nvSpPr>
          <p:cNvPr id="7" name="Title 1">
            <a:extLst>
              <a:ext uri="{FF2B5EF4-FFF2-40B4-BE49-F238E27FC236}">
                <a16:creationId xmlns:a16="http://schemas.microsoft.com/office/drawing/2014/main" id="{F03455CA-BDFC-D4D5-67E3-44F8F3F26EA6}"/>
              </a:ext>
            </a:extLst>
          </p:cNvPr>
          <p:cNvSpPr>
            <a:spLocks noGrp="1"/>
          </p:cNvSpPr>
          <p:nvPr>
            <p:ph type="title"/>
          </p:nvPr>
        </p:nvSpPr>
        <p:spPr>
          <a:xfrm>
            <a:off x="638176" y="553854"/>
            <a:ext cx="5286450" cy="518986"/>
          </a:xfrm>
        </p:spPr>
        <p:txBody>
          <a:bodyPr>
            <a:normAutofit fontScale="90000"/>
          </a:bodyPr>
          <a:lstStyle/>
          <a:p>
            <a:r>
              <a:rPr lang="en-US" b="1" dirty="0">
                <a:latin typeface="Open Sans" panose="020B0606030504020204" pitchFamily="34" charset="0"/>
                <a:ea typeface="Open Sans" panose="020B0606030504020204" pitchFamily="34" charset="0"/>
                <a:cs typeface="Open Sans" panose="020B0606030504020204" pitchFamily="34" charset="0"/>
              </a:rPr>
              <a:t>Structure</a:t>
            </a:r>
          </a:p>
        </p:txBody>
      </p:sp>
      <p:sp>
        <p:nvSpPr>
          <p:cNvPr id="2" name="Rectangle 1">
            <a:extLst>
              <a:ext uri="{FF2B5EF4-FFF2-40B4-BE49-F238E27FC236}">
                <a16:creationId xmlns:a16="http://schemas.microsoft.com/office/drawing/2014/main" id="{1F223F4B-8311-FB5C-91DB-512A6EB06B38}"/>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5" name="Picture 4">
            <a:extLst>
              <a:ext uri="{FF2B5EF4-FFF2-40B4-BE49-F238E27FC236}">
                <a16:creationId xmlns:a16="http://schemas.microsoft.com/office/drawing/2014/main" id="{AEBCF79E-28A9-AD95-CACA-569033E7E28B}"/>
              </a:ext>
            </a:extLst>
          </p:cNvPr>
          <p:cNvPicPr>
            <a:picLocks noChangeAspect="1"/>
          </p:cNvPicPr>
          <p:nvPr/>
        </p:nvPicPr>
        <p:blipFill>
          <a:blip r:embed="rId2"/>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3124415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2DBCA4-DAD1-DF4F-BA30-5792B8BDED4D}"/>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52</a:t>
            </a:fld>
            <a:endParaRPr lang="en-US" sz="1400" b="1" dirty="0">
              <a:solidFill>
                <a:schemeClr val="bg1"/>
              </a:solidFill>
            </a:endParaRPr>
          </a:p>
        </p:txBody>
      </p:sp>
      <p:sp>
        <p:nvSpPr>
          <p:cNvPr id="11" name="TextBox 10">
            <a:extLst>
              <a:ext uri="{FF2B5EF4-FFF2-40B4-BE49-F238E27FC236}">
                <a16:creationId xmlns:a16="http://schemas.microsoft.com/office/drawing/2014/main" id="{AEDDCD3C-3470-AC4A-B22B-DD18715D77A1}"/>
              </a:ext>
            </a:extLst>
          </p:cNvPr>
          <p:cNvSpPr txBox="1"/>
          <p:nvPr/>
        </p:nvSpPr>
        <p:spPr>
          <a:xfrm>
            <a:off x="11355859" y="6452029"/>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52</a:t>
            </a:fld>
            <a:endParaRPr lang="en-US" sz="1400" b="1" dirty="0">
              <a:solidFill>
                <a:schemeClr val="bg1"/>
              </a:solidFill>
            </a:endParaRPr>
          </a:p>
        </p:txBody>
      </p:sp>
      <p:sp>
        <p:nvSpPr>
          <p:cNvPr id="7" name="Rectangle 1">
            <a:extLst>
              <a:ext uri="{FF2B5EF4-FFF2-40B4-BE49-F238E27FC236}">
                <a16:creationId xmlns:a16="http://schemas.microsoft.com/office/drawing/2014/main" id="{D7FA288B-52A5-FA47-263E-C0210559F901}"/>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7F809533-BBD3-C884-2DBA-2896F82D1D3B}"/>
              </a:ext>
            </a:extLst>
          </p:cNvPr>
          <p:cNvSpPr>
            <a:spLocks noChangeArrowheads="1"/>
          </p:cNvSpPr>
          <p:nvPr/>
        </p:nvSpPr>
        <p:spPr bwMode="auto">
          <a:xfrm>
            <a:off x="152400" y="60067"/>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pic>
        <p:nvPicPr>
          <p:cNvPr id="22" name="Picture 21">
            <a:extLst>
              <a:ext uri="{FF2B5EF4-FFF2-40B4-BE49-F238E27FC236}">
                <a16:creationId xmlns:a16="http://schemas.microsoft.com/office/drawing/2014/main" id="{FCFFC51C-9336-6407-8131-177E9AE81ECF}"/>
              </a:ext>
            </a:extLst>
          </p:cNvPr>
          <p:cNvPicPr>
            <a:picLocks noChangeAspect="1"/>
          </p:cNvPicPr>
          <p:nvPr/>
        </p:nvPicPr>
        <p:blipFill>
          <a:blip r:embed="rId2"/>
          <a:stretch>
            <a:fillRect/>
          </a:stretch>
        </p:blipFill>
        <p:spPr>
          <a:xfrm>
            <a:off x="1896756" y="244733"/>
            <a:ext cx="8398487" cy="5658465"/>
          </a:xfrm>
          <a:prstGeom prst="rect">
            <a:avLst/>
          </a:prstGeom>
        </p:spPr>
      </p:pic>
      <p:sp>
        <p:nvSpPr>
          <p:cNvPr id="2" name="Rectangle 1">
            <a:extLst>
              <a:ext uri="{FF2B5EF4-FFF2-40B4-BE49-F238E27FC236}">
                <a16:creationId xmlns:a16="http://schemas.microsoft.com/office/drawing/2014/main" id="{99593405-3B7A-2E95-3C27-7BE51F3243DC}"/>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3" name="Picture 2">
            <a:extLst>
              <a:ext uri="{FF2B5EF4-FFF2-40B4-BE49-F238E27FC236}">
                <a16:creationId xmlns:a16="http://schemas.microsoft.com/office/drawing/2014/main" id="{B6070A9D-893F-CD45-D8BF-69D636873569}"/>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2964065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A70A52-42CE-4041-80F8-BE610A172774}"/>
              </a:ext>
            </a:extLst>
          </p:cNvPr>
          <p:cNvSpPr>
            <a:spLocks noGrp="1"/>
          </p:cNvSpPr>
          <p:nvPr>
            <p:ph type="body" sz="half" idx="2"/>
          </p:nvPr>
        </p:nvSpPr>
        <p:spPr>
          <a:xfrm>
            <a:off x="356135" y="1372280"/>
            <a:ext cx="5427508" cy="4606610"/>
          </a:xfrm>
          <a:ln w="25400">
            <a:solidFill>
              <a:srgbClr val="394B5B"/>
            </a:solidFill>
          </a:ln>
        </p:spPr>
        <p:txBody>
          <a:bodyPr>
            <a:normAutofit lnSpcReduction="10000"/>
          </a:bodyPr>
          <a:lstStyle/>
          <a:p>
            <a:pPr marL="285750" indent="-285750">
              <a:buFont typeface="Arial" panose="020B0604020202020204" pitchFamily="34" charset="0"/>
              <a:buChar char="•"/>
            </a:pPr>
            <a:r>
              <a:rPr lang="en-US" dirty="0"/>
              <a:t>Providing current information for health professionals on a timely basis is the </a:t>
            </a:r>
            <a:r>
              <a:rPr lang="en-US" b="1" dirty="0"/>
              <a:t>primary function</a:t>
            </a:r>
            <a:r>
              <a:rPr lang="en-US" dirty="0"/>
              <a:t> of the North Carolina AHEC Library and Information Services Network.</a:t>
            </a:r>
          </a:p>
          <a:p>
            <a:pPr marL="285750" indent="-285750">
              <a:buFont typeface="Arial" panose="020B0604020202020204" pitchFamily="34" charset="0"/>
              <a:buChar char="•"/>
            </a:pPr>
            <a:r>
              <a:rPr lang="en-US" dirty="0"/>
              <a:t>The operative words for AHEC libraries are </a:t>
            </a:r>
            <a:r>
              <a:rPr lang="en-US" b="1" dirty="0"/>
              <a:t>networking and sharing</a:t>
            </a:r>
            <a:r>
              <a:rPr lang="en-US" dirty="0"/>
              <a:t>.</a:t>
            </a:r>
          </a:p>
          <a:p>
            <a:pPr marL="285750" indent="-285750">
              <a:buFont typeface="Arial" panose="020B0604020202020204" pitchFamily="34" charset="0"/>
              <a:buChar char="•"/>
            </a:pPr>
            <a:r>
              <a:rPr lang="en-US" dirty="0"/>
              <a:t>Information service in the AHEC network is </a:t>
            </a:r>
            <a:r>
              <a:rPr lang="en-US" b="1" dirty="0"/>
              <a:t>more than a collection of books, journals, and audio-visual materials</a:t>
            </a:r>
            <a:r>
              <a:rPr lang="en-US" dirty="0"/>
              <a:t>.  The focus is on </a:t>
            </a:r>
            <a:r>
              <a:rPr lang="en-US" b="1" dirty="0"/>
              <a:t>new ways to access information rather than on building larger collections</a:t>
            </a:r>
            <a:r>
              <a:rPr lang="en-US" dirty="0"/>
              <a:t>.</a:t>
            </a:r>
          </a:p>
          <a:p>
            <a:pPr marL="285750" indent="-285750">
              <a:buFont typeface="Arial" panose="020B0604020202020204" pitchFamily="34" charset="0"/>
              <a:buChar char="•"/>
            </a:pPr>
            <a:r>
              <a:rPr lang="en-US" dirty="0"/>
              <a:t>Another key strength of the AHEC Library and Information Services Network is the </a:t>
            </a:r>
            <a:r>
              <a:rPr lang="en-US" b="1" dirty="0"/>
              <a:t>continuous assessment </a:t>
            </a:r>
            <a:r>
              <a:rPr lang="en-US" dirty="0"/>
              <a:t>of needs and existing resources of each region.</a:t>
            </a:r>
          </a:p>
          <a:p>
            <a:pPr marL="285750" indent="-285750">
              <a:buFont typeface="Arial" panose="020B0604020202020204" pitchFamily="34" charset="0"/>
              <a:buChar char="•"/>
            </a:pPr>
            <a:r>
              <a:rPr lang="en-US" dirty="0"/>
              <a:t>The AHEC Library and Information Services Network serves as the </a:t>
            </a:r>
            <a:r>
              <a:rPr lang="en-US" b="1" dirty="0"/>
              <a:t>practitioner’s gateway </a:t>
            </a:r>
            <a:r>
              <a:rPr lang="en-US" dirty="0"/>
              <a:t>to information resources.</a:t>
            </a:r>
          </a:p>
          <a:p>
            <a:pPr marL="285750" indent="-285750">
              <a:buFont typeface="Arial" panose="020B0604020202020204" pitchFamily="34" charset="0"/>
              <a:buChar char="•"/>
            </a:pPr>
            <a:r>
              <a:rPr lang="en-US" dirty="0"/>
              <a:t>The Network not only joins practitioners, institutions, and agencies with statewide and national biomedical communications networks, it also links local agencies and practitioners so that </a:t>
            </a:r>
            <a:r>
              <a:rPr lang="en-US" b="1" dirty="0"/>
              <a:t>expertise and resources can be shared at all levels</a:t>
            </a:r>
            <a:r>
              <a:rPr lang="en-US" dirty="0"/>
              <a:t>.</a:t>
            </a:r>
          </a:p>
          <a:p>
            <a:endParaRPr lang="en-US" dirty="0"/>
          </a:p>
        </p:txBody>
      </p:sp>
      <p:sp>
        <p:nvSpPr>
          <p:cNvPr id="8" name="TextBox 7">
            <a:extLst>
              <a:ext uri="{FF2B5EF4-FFF2-40B4-BE49-F238E27FC236}">
                <a16:creationId xmlns:a16="http://schemas.microsoft.com/office/drawing/2014/main" id="{F12DBCA4-DAD1-DF4F-BA30-5792B8BDED4D}"/>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53</a:t>
            </a:fld>
            <a:endParaRPr lang="en-US" sz="1400" b="1" dirty="0">
              <a:solidFill>
                <a:schemeClr val="bg1"/>
              </a:solidFill>
            </a:endParaRPr>
          </a:p>
        </p:txBody>
      </p:sp>
      <p:sp>
        <p:nvSpPr>
          <p:cNvPr id="11" name="TextBox 10">
            <a:extLst>
              <a:ext uri="{FF2B5EF4-FFF2-40B4-BE49-F238E27FC236}">
                <a16:creationId xmlns:a16="http://schemas.microsoft.com/office/drawing/2014/main" id="{AEDDCD3C-3470-AC4A-B22B-DD18715D77A1}"/>
              </a:ext>
            </a:extLst>
          </p:cNvPr>
          <p:cNvSpPr txBox="1"/>
          <p:nvPr/>
        </p:nvSpPr>
        <p:spPr>
          <a:xfrm>
            <a:off x="11355859" y="6452029"/>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53</a:t>
            </a:fld>
            <a:endParaRPr lang="en-US" sz="1400" b="1" dirty="0">
              <a:solidFill>
                <a:schemeClr val="bg1"/>
              </a:solidFill>
            </a:endParaRPr>
          </a:p>
        </p:txBody>
      </p:sp>
      <p:sp>
        <p:nvSpPr>
          <p:cNvPr id="7" name="Rectangle 1">
            <a:extLst>
              <a:ext uri="{FF2B5EF4-FFF2-40B4-BE49-F238E27FC236}">
                <a16:creationId xmlns:a16="http://schemas.microsoft.com/office/drawing/2014/main" id="{D7FA288B-52A5-FA47-263E-C0210559F901}"/>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7F809533-BBD3-C884-2DBA-2896F82D1D3B}"/>
              </a:ext>
            </a:extLst>
          </p:cNvPr>
          <p:cNvSpPr>
            <a:spLocks noChangeArrowheads="1"/>
          </p:cNvSpPr>
          <p:nvPr/>
        </p:nvSpPr>
        <p:spPr bwMode="auto">
          <a:xfrm>
            <a:off x="152400" y="60067"/>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
        <p:nvSpPr>
          <p:cNvPr id="5" name="Text Placeholder 3">
            <a:extLst>
              <a:ext uri="{FF2B5EF4-FFF2-40B4-BE49-F238E27FC236}">
                <a16:creationId xmlns:a16="http://schemas.microsoft.com/office/drawing/2014/main" id="{107B6B91-57C8-56B6-089A-FC74DDE3DFFD}"/>
              </a:ext>
            </a:extLst>
          </p:cNvPr>
          <p:cNvSpPr txBox="1">
            <a:spLocks/>
          </p:cNvSpPr>
          <p:nvPr/>
        </p:nvSpPr>
        <p:spPr>
          <a:xfrm>
            <a:off x="6056085" y="1436211"/>
            <a:ext cx="5307466" cy="46066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p:txBody>
      </p:sp>
      <p:sp>
        <p:nvSpPr>
          <p:cNvPr id="14" name="TextBox 13">
            <a:extLst>
              <a:ext uri="{FF2B5EF4-FFF2-40B4-BE49-F238E27FC236}">
                <a16:creationId xmlns:a16="http://schemas.microsoft.com/office/drawing/2014/main" id="{88A225DD-31EE-4201-6F72-0E3720F8AE20}"/>
              </a:ext>
            </a:extLst>
          </p:cNvPr>
          <p:cNvSpPr txBox="1"/>
          <p:nvPr/>
        </p:nvSpPr>
        <p:spPr>
          <a:xfrm>
            <a:off x="356135" y="864629"/>
            <a:ext cx="5427508" cy="523220"/>
          </a:xfrm>
          <a:prstGeom prst="rect">
            <a:avLst/>
          </a:prstGeom>
          <a:solidFill>
            <a:srgbClr val="8CC640"/>
          </a:solidFill>
          <a:ln w="25400">
            <a:solidFill>
              <a:srgbClr val="394B5B"/>
            </a:solidFill>
          </a:ln>
        </p:spPr>
        <p:txBody>
          <a:bodyPr wrap="square" rtlCol="0">
            <a:spAutoFit/>
          </a:bodyPr>
          <a:lstStyle/>
          <a:p>
            <a:r>
              <a:rPr lang="en-US" sz="2800" dirty="0"/>
              <a:t> LIBRARY SERVICES IN THE 1980’s</a:t>
            </a:r>
          </a:p>
        </p:txBody>
      </p:sp>
      <p:sp>
        <p:nvSpPr>
          <p:cNvPr id="18" name="TextBox 17">
            <a:extLst>
              <a:ext uri="{FF2B5EF4-FFF2-40B4-BE49-F238E27FC236}">
                <a16:creationId xmlns:a16="http://schemas.microsoft.com/office/drawing/2014/main" id="{B21500CB-227A-38CC-FE91-0911A8351EC8}"/>
              </a:ext>
            </a:extLst>
          </p:cNvPr>
          <p:cNvSpPr txBox="1"/>
          <p:nvPr/>
        </p:nvSpPr>
        <p:spPr>
          <a:xfrm>
            <a:off x="6040249" y="864629"/>
            <a:ext cx="5427508" cy="523220"/>
          </a:xfrm>
          <a:prstGeom prst="rect">
            <a:avLst/>
          </a:prstGeom>
          <a:solidFill>
            <a:srgbClr val="8CC640"/>
          </a:solidFill>
          <a:ln w="31750">
            <a:solidFill>
              <a:srgbClr val="394B5B">
                <a:alpha val="98000"/>
              </a:srgbClr>
            </a:solidFill>
          </a:ln>
        </p:spPr>
        <p:txBody>
          <a:bodyPr wrap="square" rtlCol="0">
            <a:spAutoFit/>
          </a:bodyPr>
          <a:lstStyle/>
          <a:p>
            <a:r>
              <a:rPr lang="en-US" sz="2800" dirty="0"/>
              <a:t>2023-2025 STATEGIC PLAN</a:t>
            </a:r>
          </a:p>
        </p:txBody>
      </p:sp>
      <p:sp>
        <p:nvSpPr>
          <p:cNvPr id="2" name="Text Placeholder 3">
            <a:extLst>
              <a:ext uri="{FF2B5EF4-FFF2-40B4-BE49-F238E27FC236}">
                <a16:creationId xmlns:a16="http://schemas.microsoft.com/office/drawing/2014/main" id="{1224EB6B-4958-90EB-AC44-942C888D83B1}"/>
              </a:ext>
            </a:extLst>
          </p:cNvPr>
          <p:cNvSpPr txBox="1">
            <a:spLocks/>
          </p:cNvSpPr>
          <p:nvPr/>
        </p:nvSpPr>
        <p:spPr>
          <a:xfrm>
            <a:off x="6032037" y="1387849"/>
            <a:ext cx="5427508" cy="4606610"/>
          </a:xfrm>
          <a:prstGeom prst="rect">
            <a:avLst/>
          </a:prstGeom>
          <a:ln w="25400">
            <a:solidFill>
              <a:srgbClr val="394B5B"/>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NC AHEC ILS Network Vision:  Health professionals affiliated with health system, independent, or rural, underserved hospitals and clinical practices across the state have access to high-quality, current, authoritative, clinical care information.</a:t>
            </a:r>
          </a:p>
        </p:txBody>
      </p:sp>
      <p:pic>
        <p:nvPicPr>
          <p:cNvPr id="19" name="Picture 18">
            <a:extLst>
              <a:ext uri="{FF2B5EF4-FFF2-40B4-BE49-F238E27FC236}">
                <a16:creationId xmlns:a16="http://schemas.microsoft.com/office/drawing/2014/main" id="{5C4D35A0-47A0-1121-A2B5-320CBFC35D6E}"/>
              </a:ext>
            </a:extLst>
          </p:cNvPr>
          <p:cNvPicPr>
            <a:picLocks noChangeAspect="1"/>
          </p:cNvPicPr>
          <p:nvPr/>
        </p:nvPicPr>
        <p:blipFill>
          <a:blip r:embed="rId2"/>
          <a:stretch>
            <a:fillRect/>
          </a:stretch>
        </p:blipFill>
        <p:spPr>
          <a:xfrm>
            <a:off x="6125156" y="2631222"/>
            <a:ext cx="5241269" cy="2952727"/>
          </a:xfrm>
          <a:prstGeom prst="rect">
            <a:avLst/>
          </a:prstGeom>
        </p:spPr>
      </p:pic>
      <p:sp>
        <p:nvSpPr>
          <p:cNvPr id="15" name="Rectangle 14">
            <a:extLst>
              <a:ext uri="{FF2B5EF4-FFF2-40B4-BE49-F238E27FC236}">
                <a16:creationId xmlns:a16="http://schemas.microsoft.com/office/drawing/2014/main" id="{1F6B87FD-BD47-0013-C3AD-0DEDAEDAE9BE}"/>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17" name="Picture 16">
            <a:extLst>
              <a:ext uri="{FF2B5EF4-FFF2-40B4-BE49-F238E27FC236}">
                <a16:creationId xmlns:a16="http://schemas.microsoft.com/office/drawing/2014/main" id="{4FEE4A65-85FA-DA02-CE26-F1BF630EDF64}"/>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26990914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58F699-95F3-9D0C-88D6-F3213A8225FF}"/>
              </a:ext>
            </a:extLst>
          </p:cNvPr>
          <p:cNvSpPr>
            <a:spLocks noGrp="1"/>
          </p:cNvSpPr>
          <p:nvPr>
            <p:ph type="title"/>
          </p:nvPr>
        </p:nvSpPr>
        <p:spPr>
          <a:xfrm>
            <a:off x="1414021" y="548640"/>
            <a:ext cx="3459637" cy="5431536"/>
          </a:xfrm>
        </p:spPr>
        <p:txBody>
          <a:bodyPr>
            <a:normAutofit/>
          </a:bodyPr>
          <a:lstStyle/>
          <a:p>
            <a:r>
              <a:rPr lang="en-US" sz="5400" b="1" dirty="0">
                <a:latin typeface="Open Sans" panose="020B0606030504020204" pitchFamily="34" charset="0"/>
                <a:ea typeface="Open Sans" panose="020B0606030504020204" pitchFamily="34" charset="0"/>
                <a:cs typeface="Open Sans" panose="020B0606030504020204" pitchFamily="34" charset="0"/>
              </a:rPr>
              <a:t>Want to Learn More?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0F7B49-0EFA-6AE8-4A19-459E9764EC27}"/>
              </a:ext>
            </a:extLst>
          </p:cNvPr>
          <p:cNvSpPr>
            <a:spLocks noGrp="1"/>
          </p:cNvSpPr>
          <p:nvPr>
            <p:ph idx="1"/>
          </p:nvPr>
        </p:nvSpPr>
        <p:spPr>
          <a:xfrm>
            <a:off x="4829983" y="552091"/>
            <a:ext cx="7176089" cy="5431536"/>
          </a:xfrm>
        </p:spPr>
        <p:txBody>
          <a:bodyPr anchor="ctr">
            <a:normAutofit/>
          </a:bodyPr>
          <a:lstStyle/>
          <a:p>
            <a:pPr marL="0" indent="0">
              <a:buNone/>
            </a:pPr>
            <a:endParaRPr lang="en-US" sz="2200" dirty="0"/>
          </a:p>
          <a:p>
            <a:pPr marL="0" indent="0" algn="ctr">
              <a:buNone/>
            </a:pPr>
            <a:r>
              <a:rPr lang="en-US" sz="5000" b="1" dirty="0">
                <a:latin typeface="Open Sans" panose="020B0606030504020204" pitchFamily="34" charset="0"/>
                <a:ea typeface="Open Sans" panose="020B0606030504020204" pitchFamily="34" charset="0"/>
                <a:cs typeface="Open Sans" panose="020B0606030504020204" pitchFamily="34" charset="0"/>
              </a:rPr>
              <a:t>Join the </a:t>
            </a:r>
            <a:r>
              <a:rPr lang="en-US" sz="5000" b="1" dirty="0">
                <a:latin typeface="Open Sans" panose="020B0606030504020204" pitchFamily="34" charset="0"/>
                <a:ea typeface="Open Sans" panose="020B0606030504020204" pitchFamily="34" charset="0"/>
                <a:cs typeface="Open Sans" panose="020B0606030504020204" pitchFamily="34" charset="0"/>
                <a:hlinkClick r:id="rId3"/>
              </a:rPr>
              <a:t>NC AHEC Staff Mailing List</a:t>
            </a:r>
            <a:endParaRPr lang="en-US" sz="5000"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50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5000" b="1">
                <a:latin typeface="Open Sans" panose="020B0606030504020204" pitchFamily="34" charset="0"/>
                <a:ea typeface="Open Sans" panose="020B0606030504020204" pitchFamily="34" charset="0"/>
                <a:cs typeface="Open Sans" panose="020B0606030504020204" pitchFamily="34" charset="0"/>
              </a:rPr>
              <a:t>Visit </a:t>
            </a:r>
            <a:r>
              <a:rPr lang="en-US" sz="5000" b="1" dirty="0">
                <a:latin typeface="Open Sans" panose="020B0606030504020204" pitchFamily="34" charset="0"/>
                <a:ea typeface="Open Sans" panose="020B0606030504020204" pitchFamily="34" charset="0"/>
                <a:cs typeface="Open Sans" panose="020B0606030504020204" pitchFamily="34" charset="0"/>
              </a:rPr>
              <a:t>the </a:t>
            </a:r>
            <a:r>
              <a:rPr lang="en-US" sz="5000" b="1" dirty="0">
                <a:latin typeface="Open Sans" panose="020B0606030504020204" pitchFamily="34" charset="0"/>
                <a:ea typeface="Open Sans" panose="020B0606030504020204" pitchFamily="34" charset="0"/>
                <a:cs typeface="Open Sans" panose="020B0606030504020204" pitchFamily="34" charset="0"/>
                <a:hlinkClick r:id="rId4"/>
              </a:rPr>
              <a:t>NC AHEC Internal Depository</a:t>
            </a:r>
            <a:endParaRPr lang="en-US" sz="5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360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a:extLst>
              <a:ext uri="{FF2B5EF4-FFF2-40B4-BE49-F238E27FC236}">
                <a16:creationId xmlns:a16="http://schemas.microsoft.com/office/drawing/2014/main" id="{1B5338D3-25CE-DF40-A8A5-D3B8D47A045E}"/>
              </a:ext>
            </a:extLst>
          </p:cNvPr>
          <p:cNvSpPr/>
          <p:nvPr/>
        </p:nvSpPr>
        <p:spPr>
          <a:xfrm>
            <a:off x="982683" y="2035606"/>
            <a:ext cx="2021306" cy="3489522"/>
          </a:xfrm>
          <a:prstGeom prst="round2SameRect">
            <a:avLst/>
          </a:prstGeom>
          <a:solidFill>
            <a:schemeClr val="bg1"/>
          </a:solidFill>
          <a:ln>
            <a:solidFill>
              <a:srgbClr val="394B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A national focus on the health care workforce coincided with a growing effort in NC to establish statewide community training for health professionals and to reverse a trend toward shortages and uneven distribution of primary care physicians in the state’s rural areas.</a:t>
            </a:r>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17" name="Round Same Side Corner Rectangle 16">
            <a:extLst>
              <a:ext uri="{FF2B5EF4-FFF2-40B4-BE49-F238E27FC236}">
                <a16:creationId xmlns:a16="http://schemas.microsoft.com/office/drawing/2014/main" id="{A7EDC5EE-4146-114E-A7C5-D1693396B425}"/>
              </a:ext>
            </a:extLst>
          </p:cNvPr>
          <p:cNvSpPr/>
          <p:nvPr/>
        </p:nvSpPr>
        <p:spPr>
          <a:xfrm>
            <a:off x="3703032" y="3577352"/>
            <a:ext cx="2021306" cy="1949116"/>
          </a:xfrm>
          <a:prstGeom prst="round2SameRect">
            <a:avLst/>
          </a:prstGeom>
          <a:solidFill>
            <a:schemeClr val="bg1"/>
          </a:solidFill>
          <a:ln>
            <a:solidFill>
              <a:srgbClr val="394B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The NC AHEC Program began in 1972 with three AHEC regions under a federal AHEC contract with the UNC Chapel Hill School of Medicine.</a:t>
            </a:r>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19" name="Round Same Side Corner Rectangle 18">
            <a:extLst>
              <a:ext uri="{FF2B5EF4-FFF2-40B4-BE49-F238E27FC236}">
                <a16:creationId xmlns:a16="http://schemas.microsoft.com/office/drawing/2014/main" id="{BE70BDF2-DFB9-BF45-87BB-62B2661A215B}"/>
              </a:ext>
            </a:extLst>
          </p:cNvPr>
          <p:cNvSpPr/>
          <p:nvPr/>
        </p:nvSpPr>
        <p:spPr>
          <a:xfrm>
            <a:off x="6205309" y="3355848"/>
            <a:ext cx="2239378" cy="2198306"/>
          </a:xfrm>
          <a:prstGeom prst="round2SameRect">
            <a:avLst/>
          </a:prstGeom>
          <a:solidFill>
            <a:schemeClr val="bg1"/>
          </a:solidFill>
          <a:ln>
            <a:solidFill>
              <a:srgbClr val="394B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The NC General Assembly approved and funded a plan to create a statewide network of nine AHEC regions in partnership with NC medical schools and community hospitals. </a:t>
            </a:r>
            <a:endParaRPr lang="en-US" dirty="0">
              <a:solidFill>
                <a:schemeClr val="tx1"/>
              </a:solidFill>
            </a:endParaRPr>
          </a:p>
        </p:txBody>
      </p:sp>
      <p:sp>
        <p:nvSpPr>
          <p:cNvPr id="21" name="Round Same Side Corner Rectangle 20">
            <a:extLst>
              <a:ext uri="{FF2B5EF4-FFF2-40B4-BE49-F238E27FC236}">
                <a16:creationId xmlns:a16="http://schemas.microsoft.com/office/drawing/2014/main" id="{C45D7A81-F5EE-8E45-9C68-C9A2FD918B04}"/>
              </a:ext>
            </a:extLst>
          </p:cNvPr>
          <p:cNvSpPr/>
          <p:nvPr/>
        </p:nvSpPr>
        <p:spPr>
          <a:xfrm>
            <a:off x="9143730" y="4471350"/>
            <a:ext cx="2021306" cy="1057798"/>
          </a:xfrm>
          <a:prstGeom prst="round2SameRect">
            <a:avLst/>
          </a:prstGeom>
          <a:solidFill>
            <a:schemeClr val="bg1"/>
          </a:solidFill>
          <a:ln>
            <a:solidFill>
              <a:srgbClr val="394B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By 1975, all nine AHECs were operational.</a:t>
            </a:r>
            <a:endParaRPr lang="en-US" dirty="0">
              <a:solidFill>
                <a:schemeClr val="tx1"/>
              </a:solidFill>
            </a:endParaRPr>
          </a:p>
        </p:txBody>
      </p:sp>
      <p:cxnSp>
        <p:nvCxnSpPr>
          <p:cNvPr id="24" name="Straight Connector 23">
            <a:extLst>
              <a:ext uri="{FF2B5EF4-FFF2-40B4-BE49-F238E27FC236}">
                <a16:creationId xmlns:a16="http://schemas.microsoft.com/office/drawing/2014/main" id="{43492D03-F090-B844-9596-95F17270C309}"/>
              </a:ext>
            </a:extLst>
          </p:cNvPr>
          <p:cNvCxnSpPr>
            <a:cxnSpLocks/>
          </p:cNvCxnSpPr>
          <p:nvPr/>
        </p:nvCxnSpPr>
        <p:spPr>
          <a:xfrm flipH="1">
            <a:off x="-8683" y="5536085"/>
            <a:ext cx="12192001" cy="0"/>
          </a:xfrm>
          <a:prstGeom prst="line">
            <a:avLst/>
          </a:prstGeom>
          <a:ln w="53975">
            <a:solidFill>
              <a:srgbClr val="97C35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0" y="-21666"/>
            <a:ext cx="12192000" cy="1334531"/>
          </a:xfrm>
        </p:spPr>
        <p:txBody>
          <a:bodyPr>
            <a:normAutofit/>
          </a:bodyPr>
          <a:lstStyle/>
          <a:p>
            <a:pPr algn="ctr"/>
            <a:r>
              <a:rPr lang="en-US" sz="3600" b="1" dirty="0">
                <a:latin typeface="Futura" panose="020B0602020204020303" pitchFamily="34" charset="-79"/>
                <a:ea typeface="Open Sans" panose="020B0606030504020204" pitchFamily="34" charset="0"/>
                <a:cs typeface="Futura" panose="020B0602020204020303" pitchFamily="34" charset="-79"/>
              </a:rPr>
              <a:t>NC AHEC – ORIGINATION</a:t>
            </a: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6</a:t>
            </a:fld>
            <a:endParaRPr lang="en-US" sz="1400" b="1" dirty="0">
              <a:solidFill>
                <a:schemeClr val="bg1"/>
              </a:solidFill>
            </a:endParaRPr>
          </a:p>
        </p:txBody>
      </p:sp>
      <p:sp>
        <p:nvSpPr>
          <p:cNvPr id="20" name="TextBox 19">
            <a:extLst>
              <a:ext uri="{FF2B5EF4-FFF2-40B4-BE49-F238E27FC236}">
                <a16:creationId xmlns:a16="http://schemas.microsoft.com/office/drawing/2014/main" id="{5F2E52FF-D2B1-E441-8D70-BE49EDCF3075}"/>
              </a:ext>
            </a:extLst>
          </p:cNvPr>
          <p:cNvSpPr txBox="1"/>
          <p:nvPr/>
        </p:nvSpPr>
        <p:spPr>
          <a:xfrm>
            <a:off x="3222062" y="1312865"/>
            <a:ext cx="8133798" cy="1600438"/>
          </a:xfrm>
          <a:prstGeom prst="rect">
            <a:avLst/>
          </a:prstGeom>
          <a:noFill/>
        </p:spPr>
        <p:txBody>
          <a:bodyPr wrap="square" rtlCol="0">
            <a:spAutoFit/>
          </a:bodyPr>
          <a:lstStyle/>
          <a:p>
            <a:r>
              <a:rPr lang="en-US" sz="2000" b="1" dirty="0">
                <a:solidFill>
                  <a:srgbClr val="243644"/>
                </a:solidFill>
                <a:latin typeface="Open Sans" panose="020B0606030504020204" pitchFamily="34" charset="0"/>
                <a:ea typeface="Open Sans" panose="020B0606030504020204" pitchFamily="34" charset="0"/>
                <a:cs typeface="Open Sans" panose="020B0606030504020204" pitchFamily="34" charset="0"/>
              </a:rPr>
              <a:t>NC AHEC evolved to leverage NC’s medical schools and community hospitals to respond to national and state concerns with the supply, distribution, retention, and quality of health professionals</a:t>
            </a:r>
          </a:p>
          <a:p>
            <a:endParaRPr lang="en-US" dirty="0"/>
          </a:p>
        </p:txBody>
      </p:sp>
      <p:sp>
        <p:nvSpPr>
          <p:cNvPr id="4" name="Rounded Rectangle 3">
            <a:extLst>
              <a:ext uri="{FF2B5EF4-FFF2-40B4-BE49-F238E27FC236}">
                <a16:creationId xmlns:a16="http://schemas.microsoft.com/office/drawing/2014/main" id="{4429CA44-F2AD-B44F-9E2A-820834B66330}"/>
              </a:ext>
            </a:extLst>
          </p:cNvPr>
          <p:cNvSpPr/>
          <p:nvPr/>
        </p:nvSpPr>
        <p:spPr>
          <a:xfrm>
            <a:off x="764611" y="5286723"/>
            <a:ext cx="1228725" cy="414338"/>
          </a:xfrm>
          <a:prstGeom prst="roundRect">
            <a:avLst/>
          </a:prstGeom>
          <a:solidFill>
            <a:srgbClr val="97C356"/>
          </a:solidFill>
          <a:ln>
            <a:solidFill>
              <a:srgbClr val="97C3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1970s</a:t>
            </a:r>
          </a:p>
        </p:txBody>
      </p:sp>
      <p:sp>
        <p:nvSpPr>
          <p:cNvPr id="23" name="Rounded Rectangle 22">
            <a:extLst>
              <a:ext uri="{FF2B5EF4-FFF2-40B4-BE49-F238E27FC236}">
                <a16:creationId xmlns:a16="http://schemas.microsoft.com/office/drawing/2014/main" id="{A51B46FE-F28A-FD42-BB41-552DB5A688D9}"/>
              </a:ext>
            </a:extLst>
          </p:cNvPr>
          <p:cNvSpPr/>
          <p:nvPr/>
        </p:nvSpPr>
        <p:spPr>
          <a:xfrm>
            <a:off x="8925658" y="5298706"/>
            <a:ext cx="1228725" cy="414338"/>
          </a:xfrm>
          <a:prstGeom prst="roundRect">
            <a:avLst/>
          </a:prstGeom>
          <a:solidFill>
            <a:srgbClr val="BD4D3B"/>
          </a:solidFill>
          <a:ln>
            <a:solidFill>
              <a:srgbClr val="BD4D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1975</a:t>
            </a:r>
          </a:p>
        </p:txBody>
      </p:sp>
      <p:sp>
        <p:nvSpPr>
          <p:cNvPr id="25" name="Rounded Rectangle 24">
            <a:extLst>
              <a:ext uri="{FF2B5EF4-FFF2-40B4-BE49-F238E27FC236}">
                <a16:creationId xmlns:a16="http://schemas.microsoft.com/office/drawing/2014/main" id="{0B644415-88F5-454B-BD6D-A4E80CF63671}"/>
              </a:ext>
            </a:extLst>
          </p:cNvPr>
          <p:cNvSpPr/>
          <p:nvPr/>
        </p:nvSpPr>
        <p:spPr>
          <a:xfrm>
            <a:off x="6205309" y="5292579"/>
            <a:ext cx="1228725" cy="414338"/>
          </a:xfrm>
          <a:prstGeom prst="roundRect">
            <a:avLst/>
          </a:prstGeom>
          <a:solidFill>
            <a:srgbClr val="605891"/>
          </a:solidFill>
          <a:ln>
            <a:solidFill>
              <a:srgbClr val="605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1974</a:t>
            </a:r>
          </a:p>
        </p:txBody>
      </p:sp>
      <p:sp>
        <p:nvSpPr>
          <p:cNvPr id="26" name="Rounded Rectangle 25">
            <a:extLst>
              <a:ext uri="{FF2B5EF4-FFF2-40B4-BE49-F238E27FC236}">
                <a16:creationId xmlns:a16="http://schemas.microsoft.com/office/drawing/2014/main" id="{993D34B0-B287-2844-A70C-5504C5FDF016}"/>
              </a:ext>
            </a:extLst>
          </p:cNvPr>
          <p:cNvSpPr/>
          <p:nvPr/>
        </p:nvSpPr>
        <p:spPr>
          <a:xfrm>
            <a:off x="3484960" y="5293134"/>
            <a:ext cx="1228725" cy="414338"/>
          </a:xfrm>
          <a:prstGeom prst="roundRect">
            <a:avLst/>
          </a:prstGeom>
          <a:solidFill>
            <a:srgbClr val="448BBB"/>
          </a:solidFill>
          <a:ln>
            <a:solidFill>
              <a:srgbClr val="448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1972</a:t>
            </a:r>
          </a:p>
        </p:txBody>
      </p:sp>
      <p:sp>
        <p:nvSpPr>
          <p:cNvPr id="3" name="Rectangle 2">
            <a:extLst>
              <a:ext uri="{FF2B5EF4-FFF2-40B4-BE49-F238E27FC236}">
                <a16:creationId xmlns:a16="http://schemas.microsoft.com/office/drawing/2014/main" id="{740005A4-440E-B42A-19C6-2B435B159A18}"/>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5" name="Picture 4">
            <a:extLst>
              <a:ext uri="{FF2B5EF4-FFF2-40B4-BE49-F238E27FC236}">
                <a16:creationId xmlns:a16="http://schemas.microsoft.com/office/drawing/2014/main" id="{BB243D26-76B0-F438-A5C5-6EFD03031FE4}"/>
              </a:ext>
            </a:extLst>
          </p:cNvPr>
          <p:cNvPicPr>
            <a:picLocks noChangeAspect="1"/>
          </p:cNvPicPr>
          <p:nvPr/>
        </p:nvPicPr>
        <p:blipFill>
          <a:blip r:embed="rId2"/>
          <a:stretch>
            <a:fillRect/>
          </a:stretch>
        </p:blipFill>
        <p:spPr>
          <a:xfrm>
            <a:off x="4990088" y="6597013"/>
            <a:ext cx="1616376" cy="247910"/>
          </a:xfrm>
          <a:prstGeom prst="rect">
            <a:avLst/>
          </a:prstGeom>
        </p:spPr>
      </p:pic>
      <p:sp>
        <p:nvSpPr>
          <p:cNvPr id="6" name="Oval 5">
            <a:extLst>
              <a:ext uri="{FF2B5EF4-FFF2-40B4-BE49-F238E27FC236}">
                <a16:creationId xmlns:a16="http://schemas.microsoft.com/office/drawing/2014/main" id="{A5D9C071-2D30-13F3-14EA-8B59F02B6936}"/>
              </a:ext>
            </a:extLst>
          </p:cNvPr>
          <p:cNvSpPr/>
          <p:nvPr/>
        </p:nvSpPr>
        <p:spPr>
          <a:xfrm>
            <a:off x="9546335" y="2432303"/>
            <a:ext cx="1662981" cy="12926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1D26"/>
                </a:solidFill>
                <a:effectLst/>
                <a:latin typeface="Times New Roman" panose="02020603050405020304" pitchFamily="18" charset="0"/>
                <a:ea typeface="Calibri" panose="020F0502020204030204" pitchFamily="34" charset="0"/>
              </a:rPr>
              <a:t> </a:t>
            </a:r>
            <a:r>
              <a:rPr lang="en-US" sz="1200" u="sng"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Interview with Dr. </a:t>
            </a:r>
            <a:r>
              <a:rPr lang="en-US" sz="1200" u="sng"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Cutchin</a:t>
            </a:r>
            <a:r>
              <a:rPr lang="en-US" sz="1200" u="sng"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on AHEC’s History</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7A4E5A35-1582-1F1E-7CFC-CC9775F01079}"/>
              </a:ext>
            </a:extLst>
          </p:cNvPr>
          <p:cNvSpPr/>
          <p:nvPr/>
        </p:nvSpPr>
        <p:spPr>
          <a:xfrm>
            <a:off x="2377440" y="5909610"/>
            <a:ext cx="7269480" cy="4143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There are AHECs across the country in other states- to find out more about national efforts visit </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NAO</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3945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AB5A1D-BB12-564D-BF1B-3738C9A60BDB}"/>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7</a:t>
            </a:fld>
            <a:endParaRPr lang="en-US" sz="1400" b="1" dirty="0">
              <a:solidFill>
                <a:schemeClr val="bg1"/>
              </a:solidFill>
            </a:endParaRPr>
          </a:p>
        </p:txBody>
      </p:sp>
      <p:sp>
        <p:nvSpPr>
          <p:cNvPr id="10" name="Title 1">
            <a:extLst>
              <a:ext uri="{FF2B5EF4-FFF2-40B4-BE49-F238E27FC236}">
                <a16:creationId xmlns:a16="http://schemas.microsoft.com/office/drawing/2014/main" id="{4F7114D6-8928-E847-A10F-3EBEC571150A}"/>
              </a:ext>
            </a:extLst>
          </p:cNvPr>
          <p:cNvSpPr txBox="1">
            <a:spLocks/>
          </p:cNvSpPr>
          <p:nvPr/>
        </p:nvSpPr>
        <p:spPr>
          <a:xfrm>
            <a:off x="812075" y="353953"/>
            <a:ext cx="10543784" cy="8773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Futura" panose="020B0602020204020303" pitchFamily="34" charset="-79"/>
                <a:ea typeface="Open Sans" panose="020B0606030504020204" pitchFamily="34" charset="0"/>
                <a:cs typeface="Futura" panose="020B0602020204020303" pitchFamily="34" charset="-79"/>
              </a:rPr>
              <a:t>REGIONAL AHECS – GOVERNANCE &amp; EXPENDITURES</a:t>
            </a:r>
          </a:p>
        </p:txBody>
      </p:sp>
      <p:graphicFrame>
        <p:nvGraphicFramePr>
          <p:cNvPr id="8" name="Table 7">
            <a:extLst>
              <a:ext uri="{FF2B5EF4-FFF2-40B4-BE49-F238E27FC236}">
                <a16:creationId xmlns:a16="http://schemas.microsoft.com/office/drawing/2014/main" id="{6B244DD6-4140-0F44-9D85-02E2DD509CAB}"/>
              </a:ext>
            </a:extLst>
          </p:cNvPr>
          <p:cNvGraphicFramePr>
            <a:graphicFrameLocks noGrp="1"/>
          </p:cNvGraphicFramePr>
          <p:nvPr>
            <p:extLst>
              <p:ext uri="{D42A27DB-BD31-4B8C-83A1-F6EECF244321}">
                <p14:modId xmlns:p14="http://schemas.microsoft.com/office/powerpoint/2010/main" val="2819081851"/>
              </p:ext>
            </p:extLst>
          </p:nvPr>
        </p:nvGraphicFramePr>
        <p:xfrm>
          <a:off x="3154059" y="1407558"/>
          <a:ext cx="6085114" cy="4605440"/>
        </p:xfrm>
        <a:graphic>
          <a:graphicData uri="http://schemas.openxmlformats.org/drawingml/2006/table">
            <a:tbl>
              <a:tblPr firstRow="1" bandRow="1">
                <a:tableStyleId>{5C22544A-7EE6-4342-B048-85BDC9FD1C3A}</a:tableStyleId>
              </a:tblPr>
              <a:tblGrid>
                <a:gridCol w="2320228">
                  <a:extLst>
                    <a:ext uri="{9D8B030D-6E8A-4147-A177-3AD203B41FA5}">
                      <a16:colId xmlns:a16="http://schemas.microsoft.com/office/drawing/2014/main" val="3939990181"/>
                    </a:ext>
                  </a:extLst>
                </a:gridCol>
                <a:gridCol w="3764886">
                  <a:extLst>
                    <a:ext uri="{9D8B030D-6E8A-4147-A177-3AD203B41FA5}">
                      <a16:colId xmlns:a16="http://schemas.microsoft.com/office/drawing/2014/main" val="3895407374"/>
                    </a:ext>
                  </a:extLst>
                </a:gridCol>
              </a:tblGrid>
              <a:tr h="521120">
                <a:tc>
                  <a:txBody>
                    <a:body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AHEC</a:t>
                      </a:r>
                    </a:p>
                  </a:txBody>
                  <a:tcPr anchor="ctr">
                    <a:solidFill>
                      <a:srgbClr val="394B5B"/>
                    </a:solidFill>
                  </a:tcPr>
                </a:tc>
                <a:tc>
                  <a:txBody>
                    <a:body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501(c)(3) or Contractual Agreement</a:t>
                      </a:r>
                    </a:p>
                  </a:txBody>
                  <a:tcPr anchor="ctr">
                    <a:solidFill>
                      <a:srgbClr val="394B5B"/>
                    </a:solidFill>
                  </a:tcPr>
                </a:tc>
                <a:extLst>
                  <a:ext uri="{0D108BD9-81ED-4DB2-BD59-A6C34878D82A}">
                    <a16:rowId xmlns:a16="http://schemas.microsoft.com/office/drawing/2014/main" val="1940447598"/>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Area L</a:t>
                      </a:r>
                    </a:p>
                  </a:txBody>
                  <a:tcPr/>
                </a:tc>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501(c)(3)</a:t>
                      </a:r>
                    </a:p>
                  </a:txBody>
                  <a:tcPr/>
                </a:tc>
                <a:extLst>
                  <a:ext uri="{0D108BD9-81ED-4DB2-BD59-A6C34878D82A}">
                    <a16:rowId xmlns:a16="http://schemas.microsoft.com/office/drawing/2014/main" val="3841496785"/>
                  </a:ext>
                </a:extLst>
              </a:tr>
              <a:tr h="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Eastern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501(c)(3)</a:t>
                      </a:r>
                    </a:p>
                  </a:txBody>
                  <a:tcPr/>
                </a:tc>
                <a:extLst>
                  <a:ext uri="{0D108BD9-81ED-4DB2-BD59-A6C34878D82A}">
                    <a16:rowId xmlns:a16="http://schemas.microsoft.com/office/drawing/2014/main" val="2194850643"/>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Piedmont</a:t>
                      </a:r>
                    </a:p>
                  </a:txBody>
                  <a:tcPr/>
                </a:tc>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Moses H. Cone Memorial Hospital</a:t>
                      </a:r>
                    </a:p>
                  </a:txBody>
                  <a:tcPr/>
                </a:tc>
                <a:extLst>
                  <a:ext uri="{0D108BD9-81ED-4DB2-BD59-A6C34878D82A}">
                    <a16:rowId xmlns:a16="http://schemas.microsoft.com/office/drawing/2014/main" val="590260686"/>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Mountain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501(c)(3)</a:t>
                      </a:r>
                    </a:p>
                  </a:txBody>
                  <a:tcPr/>
                </a:tc>
                <a:extLst>
                  <a:ext uri="{0D108BD9-81ED-4DB2-BD59-A6C34878D82A}">
                    <a16:rowId xmlns:a16="http://schemas.microsoft.com/office/drawing/2014/main" val="4161022353"/>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Northwest</a:t>
                      </a:r>
                    </a:p>
                  </a:txBody>
                  <a:tcPr/>
                </a:tc>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Wake Forest University Health Sciences</a:t>
                      </a:r>
                    </a:p>
                  </a:txBody>
                  <a:tcPr/>
                </a:tc>
                <a:extLst>
                  <a:ext uri="{0D108BD9-81ED-4DB2-BD59-A6C34878D82A}">
                    <a16:rowId xmlns:a16="http://schemas.microsoft.com/office/drawing/2014/main" val="1779463155"/>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South East</a:t>
                      </a:r>
                    </a:p>
                  </a:txBody>
                  <a:tcPr/>
                </a:tc>
                <a:tc>
                  <a:txBody>
                    <a:bodyPr/>
                    <a:lstStyle/>
                    <a:p>
                      <a:pPr algn="ctr"/>
                      <a:r>
                        <a:rPr lang="en-US" sz="14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Novant Health New Hanover Regional Medical Center, LLC</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966842358"/>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South Piedmont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Wake Forest University Health Sciences/Atrium Health</a:t>
                      </a:r>
                    </a:p>
                  </a:txBody>
                  <a:tcPr/>
                </a:tc>
                <a:extLst>
                  <a:ext uri="{0D108BD9-81ED-4DB2-BD59-A6C34878D82A}">
                    <a16:rowId xmlns:a16="http://schemas.microsoft.com/office/drawing/2014/main" val="3691759555"/>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Southern Regional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501(c)(3)</a:t>
                      </a:r>
                    </a:p>
                  </a:txBody>
                  <a:tcPr/>
                </a:tc>
                <a:extLst>
                  <a:ext uri="{0D108BD9-81ED-4DB2-BD59-A6C34878D82A}">
                    <a16:rowId xmlns:a16="http://schemas.microsoft.com/office/drawing/2014/main" val="3943751591"/>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Wake</a:t>
                      </a:r>
                    </a:p>
                  </a:txBody>
                  <a:tcPr/>
                </a:tc>
                <a:tc>
                  <a:txBody>
                    <a:bodyPr/>
                    <a:lstStyle/>
                    <a:p>
                      <a:pPr algn="ctr"/>
                      <a:r>
                        <a:rPr lang="en-US" sz="1400" dirty="0" err="1">
                          <a:latin typeface="Open Sans" panose="020B0606030504020204" pitchFamily="34" charset="0"/>
                          <a:ea typeface="Open Sans" panose="020B0606030504020204" pitchFamily="34" charset="0"/>
                          <a:cs typeface="Open Sans" panose="020B0606030504020204" pitchFamily="34" charset="0"/>
                        </a:rPr>
                        <a:t>WakeMed</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6794713"/>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Duke AHEC Program Office</a:t>
                      </a:r>
                    </a:p>
                  </a:txBody>
                  <a:tcPr/>
                </a:tc>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Supports Southern Regional AHEC</a:t>
                      </a:r>
                    </a:p>
                  </a:txBody>
                  <a:tcPr/>
                </a:tc>
                <a:extLst>
                  <a:ext uri="{0D108BD9-81ED-4DB2-BD59-A6C34878D82A}">
                    <a16:rowId xmlns:a16="http://schemas.microsoft.com/office/drawing/2014/main" val="2380371500"/>
                  </a:ext>
                </a:extLst>
              </a:tr>
            </a:tbl>
          </a:graphicData>
        </a:graphic>
      </p:graphicFrame>
      <p:sp>
        <p:nvSpPr>
          <p:cNvPr id="3" name="Rectangle 2">
            <a:extLst>
              <a:ext uri="{FF2B5EF4-FFF2-40B4-BE49-F238E27FC236}">
                <a16:creationId xmlns:a16="http://schemas.microsoft.com/office/drawing/2014/main" id="{40DA5298-D2E1-2941-23C3-0285F3161413}"/>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6" name="Picture 5">
            <a:extLst>
              <a:ext uri="{FF2B5EF4-FFF2-40B4-BE49-F238E27FC236}">
                <a16:creationId xmlns:a16="http://schemas.microsoft.com/office/drawing/2014/main" id="{90BEC436-7604-E9C3-370D-288ECA271AE1}"/>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75175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0" y="599693"/>
            <a:ext cx="12192000" cy="888274"/>
          </a:xfrm>
        </p:spPr>
        <p:txBody>
          <a:bodyPr>
            <a:noAutofit/>
          </a:bodyPr>
          <a:lstStyle/>
          <a:p>
            <a:pPr algn="ctr">
              <a:lnSpc>
                <a:spcPct val="100000"/>
              </a:lnSpc>
              <a:spcBef>
                <a:spcPts val="600"/>
              </a:spcBef>
            </a:pPr>
            <a:r>
              <a:rPr lang="en-US" sz="2800" b="1" dirty="0">
                <a:latin typeface="Futura" panose="020B0602020204020303" pitchFamily="34" charset="-79"/>
                <a:ea typeface="Open Sans" panose="020B0606030504020204" pitchFamily="34" charset="0"/>
                <a:cs typeface="Futura" panose="020B0602020204020303" pitchFamily="34" charset="-79"/>
              </a:rPr>
              <a:t>NC AHEC PROGRAM – STATE FUNDING EXPENSES, FY23</a:t>
            </a:r>
            <a:br>
              <a:rPr lang="en-US" dirty="0">
                <a:latin typeface="+mn-lt"/>
                <a:ea typeface="Open Sans" panose="020B0606030504020204" pitchFamily="34" charset="0"/>
                <a:cs typeface="Open Sans" panose="020B0606030504020204" pitchFamily="34" charset="0"/>
              </a:rPr>
            </a:br>
            <a:endParaRPr lang="en-US" dirty="0">
              <a:latin typeface="+mn-lt"/>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8</a:t>
            </a:fld>
            <a:endParaRPr lang="en-US" sz="1400" b="1" dirty="0">
              <a:solidFill>
                <a:schemeClr val="bg1"/>
              </a:solidFill>
            </a:endParaRPr>
          </a:p>
        </p:txBody>
      </p:sp>
      <p:graphicFrame>
        <p:nvGraphicFramePr>
          <p:cNvPr id="10" name="Chart 9">
            <a:extLst>
              <a:ext uri="{FF2B5EF4-FFF2-40B4-BE49-F238E27FC236}">
                <a16:creationId xmlns:a16="http://schemas.microsoft.com/office/drawing/2014/main" id="{5EC04D89-4971-5942-8DF3-2960B48F67C2}"/>
              </a:ext>
            </a:extLst>
          </p:cNvPr>
          <p:cNvGraphicFramePr>
            <a:graphicFrameLocks/>
          </p:cNvGraphicFramePr>
          <p:nvPr>
            <p:extLst>
              <p:ext uri="{D42A27DB-BD31-4B8C-83A1-F6EECF244321}">
                <p14:modId xmlns:p14="http://schemas.microsoft.com/office/powerpoint/2010/main" val="3636454291"/>
              </p:ext>
            </p:extLst>
          </p:nvPr>
        </p:nvGraphicFramePr>
        <p:xfrm>
          <a:off x="1828799" y="1391639"/>
          <a:ext cx="8534401" cy="468576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1C1CB192-B6A8-544B-A545-AA8A47C4A910}"/>
              </a:ext>
            </a:extLst>
          </p:cNvPr>
          <p:cNvSpPr/>
          <p:nvPr/>
        </p:nvSpPr>
        <p:spPr>
          <a:xfrm>
            <a:off x="0" y="1042376"/>
            <a:ext cx="12192000" cy="369332"/>
          </a:xfrm>
          <a:prstGeom prst="rect">
            <a:avLst/>
          </a:prstGeom>
        </p:spPr>
        <p:txBody>
          <a:bodyPr wrap="square">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Total NC AHEC Expenditure = $48,730,103</a:t>
            </a:r>
          </a:p>
        </p:txBody>
      </p:sp>
      <p:pic>
        <p:nvPicPr>
          <p:cNvPr id="4" name="Picture 3">
            <a:extLst>
              <a:ext uri="{FF2B5EF4-FFF2-40B4-BE49-F238E27FC236}">
                <a16:creationId xmlns:a16="http://schemas.microsoft.com/office/drawing/2014/main" id="{3FD7BA97-EF94-82EB-91E9-BCD30376E413}"/>
              </a:ext>
            </a:extLst>
          </p:cNvPr>
          <p:cNvPicPr>
            <a:picLocks noChangeAspect="1"/>
          </p:cNvPicPr>
          <p:nvPr/>
        </p:nvPicPr>
        <p:blipFill>
          <a:blip r:embed="rId4"/>
          <a:stretch>
            <a:fillRect/>
          </a:stretch>
        </p:blipFill>
        <p:spPr>
          <a:xfrm>
            <a:off x="5129630" y="6610090"/>
            <a:ext cx="1616376" cy="247910"/>
          </a:xfrm>
          <a:prstGeom prst="rect">
            <a:avLst/>
          </a:prstGeom>
        </p:spPr>
      </p:pic>
      <p:pic>
        <p:nvPicPr>
          <p:cNvPr id="9" name="Picture 8">
            <a:extLst>
              <a:ext uri="{FF2B5EF4-FFF2-40B4-BE49-F238E27FC236}">
                <a16:creationId xmlns:a16="http://schemas.microsoft.com/office/drawing/2014/main" id="{8AD7A2E2-C7FB-3DB8-8654-EEB2A876D5A1}"/>
              </a:ext>
            </a:extLst>
          </p:cNvPr>
          <p:cNvPicPr>
            <a:picLocks noChangeAspect="1"/>
          </p:cNvPicPr>
          <p:nvPr/>
        </p:nvPicPr>
        <p:blipFill>
          <a:blip r:embed="rId4"/>
          <a:stretch>
            <a:fillRect/>
          </a:stretch>
        </p:blipFill>
        <p:spPr>
          <a:xfrm>
            <a:off x="5282030" y="6610090"/>
            <a:ext cx="1616376" cy="247910"/>
          </a:xfrm>
          <a:prstGeom prst="rect">
            <a:avLst/>
          </a:prstGeom>
        </p:spPr>
      </p:pic>
      <p:sp>
        <p:nvSpPr>
          <p:cNvPr id="12" name="Rectangle 11">
            <a:extLst>
              <a:ext uri="{FF2B5EF4-FFF2-40B4-BE49-F238E27FC236}">
                <a16:creationId xmlns:a16="http://schemas.microsoft.com/office/drawing/2014/main" id="{48EA1B3E-0C04-2195-1090-D11D7EB0B614}"/>
              </a:ext>
            </a:extLst>
          </p:cNvPr>
          <p:cNvSpPr/>
          <p:nvPr/>
        </p:nvSpPr>
        <p:spPr>
          <a:xfrm>
            <a:off x="0" y="6339015"/>
            <a:ext cx="12192000" cy="619929"/>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13" name="Picture 12">
            <a:extLst>
              <a:ext uri="{FF2B5EF4-FFF2-40B4-BE49-F238E27FC236}">
                <a16:creationId xmlns:a16="http://schemas.microsoft.com/office/drawing/2014/main" id="{9887CE3E-980E-AE0F-C002-01DD253FE24E}"/>
              </a:ext>
            </a:extLst>
          </p:cNvPr>
          <p:cNvPicPr>
            <a:picLocks noChangeAspect="1"/>
          </p:cNvPicPr>
          <p:nvPr/>
        </p:nvPicPr>
        <p:blipFill>
          <a:blip r:embed="rId4"/>
          <a:stretch>
            <a:fillRect/>
          </a:stretch>
        </p:blipFill>
        <p:spPr>
          <a:xfrm>
            <a:off x="5282030" y="6550224"/>
            <a:ext cx="1616376" cy="247910"/>
          </a:xfrm>
          <a:prstGeom prst="rect">
            <a:avLst/>
          </a:prstGeom>
        </p:spPr>
      </p:pic>
    </p:spTree>
    <p:extLst>
      <p:ext uri="{BB962C8B-B14F-4D97-AF65-F5344CB8AC3E}">
        <p14:creationId xmlns:p14="http://schemas.microsoft.com/office/powerpoint/2010/main" val="1248412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1820-09DD-C043-BF1C-A530C9BAFEE8}"/>
              </a:ext>
            </a:extLst>
          </p:cNvPr>
          <p:cNvSpPr>
            <a:spLocks noGrp="1"/>
          </p:cNvSpPr>
          <p:nvPr>
            <p:ph type="ctrTitle"/>
          </p:nvPr>
        </p:nvSpPr>
        <p:spPr>
          <a:xfrm>
            <a:off x="422256" y="683194"/>
            <a:ext cx="10989746" cy="1301204"/>
          </a:xfrm>
        </p:spPr>
        <p:txBody>
          <a:bodyPr>
            <a:no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Operating More Like A System</a:t>
            </a:r>
            <a:br>
              <a:rPr lang="en-US" sz="3600" b="1" dirty="0">
                <a:latin typeface="+mn-lt"/>
                <a:ea typeface="Roboto Slab" pitchFamily="2" charset="0"/>
                <a:cs typeface="Arial" panose="020B0604020202020204" pitchFamily="34" charset="0"/>
              </a:rPr>
            </a:br>
            <a:br>
              <a:rPr lang="en-US" sz="2800" b="1" dirty="0">
                <a:latin typeface="+mn-lt"/>
                <a:ea typeface="Roboto Slab" pitchFamily="2" charset="0"/>
                <a:cs typeface="Arial" panose="020B0604020202020204" pitchFamily="34" charset="0"/>
              </a:rPr>
            </a:br>
            <a:endParaRPr lang="en-US" sz="2800" dirty="0">
              <a:latin typeface="+mn-lt"/>
              <a:ea typeface="Roboto Slab" pitchFamily="2" charset="0"/>
              <a:cs typeface="Arial" panose="020B0604020202020204" pitchFamily="34" charset="0"/>
            </a:endParaRPr>
          </a:p>
        </p:txBody>
      </p:sp>
      <p:sp>
        <p:nvSpPr>
          <p:cNvPr id="4" name="Rectangle 3">
            <a:extLst>
              <a:ext uri="{FF2B5EF4-FFF2-40B4-BE49-F238E27FC236}">
                <a16:creationId xmlns:a16="http://schemas.microsoft.com/office/drawing/2014/main" id="{E976E642-927F-3D49-BF6D-CE8B4D2ADF22}"/>
              </a:ext>
            </a:extLst>
          </p:cNvPr>
          <p:cNvSpPr/>
          <p:nvPr/>
        </p:nvSpPr>
        <p:spPr>
          <a:xfrm>
            <a:off x="0" y="6153665"/>
            <a:ext cx="12192000" cy="704335"/>
          </a:xfrm>
          <a:prstGeom prst="rect">
            <a:avLst/>
          </a:prstGeom>
          <a:solidFill>
            <a:srgbClr val="394B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2590E26-CE71-FB49-7929-4F738127A0BE}"/>
              </a:ext>
            </a:extLst>
          </p:cNvPr>
          <p:cNvPicPr>
            <a:picLocks noChangeAspect="1"/>
          </p:cNvPicPr>
          <p:nvPr/>
        </p:nvPicPr>
        <p:blipFill>
          <a:blip r:embed="rId2"/>
          <a:stretch>
            <a:fillRect/>
          </a:stretch>
        </p:blipFill>
        <p:spPr>
          <a:xfrm>
            <a:off x="5098497" y="6380275"/>
            <a:ext cx="1637265" cy="251114"/>
          </a:xfrm>
          <a:prstGeom prst="rect">
            <a:avLst/>
          </a:prstGeom>
        </p:spPr>
      </p:pic>
      <p:sp>
        <p:nvSpPr>
          <p:cNvPr id="3" name="Frame 2">
            <a:extLst>
              <a:ext uri="{FF2B5EF4-FFF2-40B4-BE49-F238E27FC236}">
                <a16:creationId xmlns:a16="http://schemas.microsoft.com/office/drawing/2014/main" id="{37C68017-CC55-1B5A-0B19-1F0263A419E2}"/>
              </a:ext>
            </a:extLst>
          </p:cNvPr>
          <p:cNvSpPr/>
          <p:nvPr/>
        </p:nvSpPr>
        <p:spPr>
          <a:xfrm>
            <a:off x="566113" y="2031803"/>
            <a:ext cx="1930400" cy="202184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A706199-7B35-B6EF-9615-C6B055F37422}"/>
              </a:ext>
            </a:extLst>
          </p:cNvPr>
          <p:cNvSpPr txBox="1"/>
          <p:nvPr/>
        </p:nvSpPr>
        <p:spPr>
          <a:xfrm>
            <a:off x="902472" y="2457947"/>
            <a:ext cx="132080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Define the use of state funds:  5-year operating contract</a:t>
            </a:r>
          </a:p>
        </p:txBody>
      </p:sp>
      <p:sp>
        <p:nvSpPr>
          <p:cNvPr id="8" name="Frame 7">
            <a:extLst>
              <a:ext uri="{FF2B5EF4-FFF2-40B4-BE49-F238E27FC236}">
                <a16:creationId xmlns:a16="http://schemas.microsoft.com/office/drawing/2014/main" id="{D14DFD7B-8A1F-7B46-BB70-6498E20244A3}"/>
              </a:ext>
            </a:extLst>
          </p:cNvPr>
          <p:cNvSpPr/>
          <p:nvPr/>
        </p:nvSpPr>
        <p:spPr>
          <a:xfrm>
            <a:off x="2747664" y="2031803"/>
            <a:ext cx="1930400" cy="202184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ame 10">
            <a:extLst>
              <a:ext uri="{FF2B5EF4-FFF2-40B4-BE49-F238E27FC236}">
                <a16:creationId xmlns:a16="http://schemas.microsoft.com/office/drawing/2014/main" id="{483D33D6-B7B5-817E-A8EB-9C0338C5CB7C}"/>
              </a:ext>
            </a:extLst>
          </p:cNvPr>
          <p:cNvSpPr/>
          <p:nvPr/>
        </p:nvSpPr>
        <p:spPr>
          <a:xfrm>
            <a:off x="4929215" y="2038849"/>
            <a:ext cx="1930400" cy="202184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E3E63EE-45BA-BA33-4C47-ADF843486A7C}"/>
              </a:ext>
            </a:extLst>
          </p:cNvPr>
          <p:cNvSpPr txBox="1"/>
          <p:nvPr/>
        </p:nvSpPr>
        <p:spPr>
          <a:xfrm>
            <a:off x="3093003" y="2474893"/>
            <a:ext cx="113792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Define the work:  Annual Work Statement</a:t>
            </a:r>
          </a:p>
        </p:txBody>
      </p:sp>
      <p:sp>
        <p:nvSpPr>
          <p:cNvPr id="13" name="Frame 12">
            <a:extLst>
              <a:ext uri="{FF2B5EF4-FFF2-40B4-BE49-F238E27FC236}">
                <a16:creationId xmlns:a16="http://schemas.microsoft.com/office/drawing/2014/main" id="{37742582-8176-88EA-28E7-8624D88CA612}"/>
              </a:ext>
            </a:extLst>
          </p:cNvPr>
          <p:cNvSpPr/>
          <p:nvPr/>
        </p:nvSpPr>
        <p:spPr>
          <a:xfrm>
            <a:off x="7079984" y="2031803"/>
            <a:ext cx="1930400" cy="202184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67461CA-4055-4A32-85D0-4A62C89D1380}"/>
              </a:ext>
            </a:extLst>
          </p:cNvPr>
          <p:cNvSpPr txBox="1"/>
          <p:nvPr/>
        </p:nvSpPr>
        <p:spPr>
          <a:xfrm>
            <a:off x="5175193" y="2457947"/>
            <a:ext cx="130967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Measure the work: Performance Measures</a:t>
            </a:r>
          </a:p>
        </p:txBody>
      </p:sp>
      <p:sp>
        <p:nvSpPr>
          <p:cNvPr id="16" name="TextBox 15">
            <a:extLst>
              <a:ext uri="{FF2B5EF4-FFF2-40B4-BE49-F238E27FC236}">
                <a16:creationId xmlns:a16="http://schemas.microsoft.com/office/drawing/2014/main" id="{6C23FBAF-F2DC-52D9-C883-B138D8B889D1}"/>
              </a:ext>
            </a:extLst>
          </p:cNvPr>
          <p:cNvSpPr txBox="1"/>
          <p:nvPr/>
        </p:nvSpPr>
        <p:spPr>
          <a:xfrm>
            <a:off x="9444336" y="2340864"/>
            <a:ext cx="149417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Align finances and the work:  Unallocated funds &amp; Budget Guidelines</a:t>
            </a:r>
          </a:p>
        </p:txBody>
      </p:sp>
      <p:sp>
        <p:nvSpPr>
          <p:cNvPr id="7" name="Frame 6">
            <a:extLst>
              <a:ext uri="{FF2B5EF4-FFF2-40B4-BE49-F238E27FC236}">
                <a16:creationId xmlns:a16="http://schemas.microsoft.com/office/drawing/2014/main" id="{3DE44EA1-1B40-17DC-7E06-C92829A2CB11}"/>
              </a:ext>
            </a:extLst>
          </p:cNvPr>
          <p:cNvSpPr/>
          <p:nvPr/>
        </p:nvSpPr>
        <p:spPr>
          <a:xfrm>
            <a:off x="9269032" y="2038849"/>
            <a:ext cx="1930400" cy="2021840"/>
          </a:xfrm>
          <a:prstGeom prst="frame">
            <a:avLst>
              <a:gd name="adj1" fmla="val 113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9597D2F-4F92-F68E-6872-5CD6588F55FD}"/>
              </a:ext>
            </a:extLst>
          </p:cNvPr>
          <p:cNvSpPr txBox="1"/>
          <p:nvPr/>
        </p:nvSpPr>
        <p:spPr>
          <a:xfrm>
            <a:off x="7370956" y="2464993"/>
            <a:ext cx="1259349"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Improve the work:  RBA and our Strategic Plan</a:t>
            </a:r>
          </a:p>
        </p:txBody>
      </p:sp>
      <p:sp>
        <p:nvSpPr>
          <p:cNvPr id="17" name="TextBox 16">
            <a:extLst>
              <a:ext uri="{FF2B5EF4-FFF2-40B4-BE49-F238E27FC236}">
                <a16:creationId xmlns:a16="http://schemas.microsoft.com/office/drawing/2014/main" id="{82770F80-C555-A887-6A36-8D0E6DC5B9AB}"/>
              </a:ext>
            </a:extLst>
          </p:cNvPr>
          <p:cNvSpPr txBox="1"/>
          <p:nvPr/>
        </p:nvSpPr>
        <p:spPr>
          <a:xfrm>
            <a:off x="692093" y="4472741"/>
            <a:ext cx="7326044"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positions us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respond to opportunities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understand gaps and opportunities for alignment and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demonstrate need for additional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ECC980E-7AEA-1255-E961-1B9DFAC1AC64}"/>
              </a:ext>
            </a:extLst>
          </p:cNvPr>
          <p:cNvSpPr/>
          <p:nvPr/>
        </p:nvSpPr>
        <p:spPr>
          <a:xfrm>
            <a:off x="9363456" y="4727448"/>
            <a:ext cx="1835976" cy="12226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linkClick r:id="rId3">
                  <a:extLst>
                    <a:ext uri="{A12FA001-AC4F-418D-AE19-62706E023703}">
                      <ahyp:hlinkClr xmlns:ahyp="http://schemas.microsoft.com/office/drawing/2018/hyperlinkcolor" val="tx"/>
                    </a:ext>
                  </a:extLst>
                </a:hlinkClick>
              </a:rPr>
              <a:t>FY23-25 </a:t>
            </a:r>
          </a:p>
          <a:p>
            <a:pPr algn="ctr"/>
            <a:r>
              <a:rPr lang="en-US" dirty="0">
                <a:solidFill>
                  <a:schemeClr val="bg1"/>
                </a:solidFill>
                <a:hlinkClick r:id="rId3">
                  <a:extLst>
                    <a:ext uri="{A12FA001-AC4F-418D-AE19-62706E023703}">
                      <ahyp:hlinkClr xmlns:ahyp="http://schemas.microsoft.com/office/drawing/2018/hyperlinkcolor" val="tx"/>
                    </a:ext>
                  </a:extLst>
                </a:hlinkClick>
              </a:rPr>
              <a:t>Strategic Plan</a:t>
            </a:r>
            <a:endParaRPr lang="en-US" dirty="0">
              <a:solidFill>
                <a:schemeClr val="bg1"/>
              </a:solidFill>
            </a:endParaRPr>
          </a:p>
        </p:txBody>
      </p:sp>
    </p:spTree>
    <p:extLst>
      <p:ext uri="{BB962C8B-B14F-4D97-AF65-F5344CB8AC3E}">
        <p14:creationId xmlns:p14="http://schemas.microsoft.com/office/powerpoint/2010/main" val="1737915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3752</TotalTime>
  <Words>4623</Words>
  <Application>Microsoft Office PowerPoint</Application>
  <PresentationFormat>Widescreen</PresentationFormat>
  <Paragraphs>671</Paragraphs>
  <Slides>54</Slides>
  <Notes>17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54</vt:i4>
      </vt:variant>
    </vt:vector>
  </HeadingPairs>
  <TitlesOfParts>
    <vt:vector size="69" baseType="lpstr">
      <vt:lpstr>Arial</vt:lpstr>
      <vt:lpstr>BlinkMacSystemFont</vt:lpstr>
      <vt:lpstr>Calibri</vt:lpstr>
      <vt:lpstr>Calibri Light</vt:lpstr>
      <vt:lpstr>Franklin Gothic Demi Cond</vt:lpstr>
      <vt:lpstr>Futura</vt:lpstr>
      <vt:lpstr>Inter</vt:lpstr>
      <vt:lpstr>Open Sans</vt:lpstr>
      <vt:lpstr>Open Sans Light</vt:lpstr>
      <vt:lpstr>Raleway</vt:lpstr>
      <vt:lpstr>Roboto Slab</vt:lpstr>
      <vt:lpstr>Times New Roman</vt:lpstr>
      <vt:lpstr>Wingdings</vt:lpstr>
      <vt:lpstr>Office Theme</vt:lpstr>
      <vt:lpstr>1_Office Theme</vt:lpstr>
      <vt:lpstr>PowerPoint Presentation</vt:lpstr>
      <vt:lpstr>NC AHEC Overview</vt:lpstr>
      <vt:lpstr>NC AHEC</vt:lpstr>
      <vt:lpstr>NC AHEC MAP</vt:lpstr>
      <vt:lpstr>NC AHEC – CORE STRATEGIES</vt:lpstr>
      <vt:lpstr>NC AHEC – ORIGINATION</vt:lpstr>
      <vt:lpstr>PowerPoint Presentation</vt:lpstr>
      <vt:lpstr>NC AHEC PROGRAM – STATE FUNDING EXPENSES, FY23 </vt:lpstr>
      <vt:lpstr>Operating More Like A System  </vt:lpstr>
      <vt:lpstr>Infusing Results-Based Accountability (RBA) Concepts in NC AHEC</vt:lpstr>
      <vt:lpstr>NC AHEC – CORE SERVICE LINES</vt:lpstr>
      <vt:lpstr>HEALTH CAREERS &amp;  WORKFORCE DIVERSITY</vt:lpstr>
      <vt:lpstr>PowerPoint Presentation</vt:lpstr>
      <vt:lpstr>PowerPoint Presentation</vt:lpstr>
      <vt:lpstr>STUDENT SERVICES</vt:lpstr>
      <vt:lpstr>PowerPoint Presentation</vt:lpstr>
      <vt:lpstr>Definitions of Student Services Activities</vt:lpstr>
      <vt:lpstr>Student Services Initiatives</vt:lpstr>
      <vt:lpstr>Nursing Partnership Allocations</vt:lpstr>
      <vt:lpstr>AHEC Student Housing</vt:lpstr>
      <vt:lpstr>Student Housing: AHEC Affiliated Schools</vt:lpstr>
      <vt:lpstr>Consortium of Clinical Education and Practice (CCEP)</vt:lpstr>
      <vt:lpstr>NC Interprofessional Education Leaders Collaborative (NC IPELC)</vt:lpstr>
      <vt:lpstr>Housing</vt:lpstr>
      <vt:lpstr>GRADUATE MEDICAL EDUCATION (GME)</vt:lpstr>
      <vt:lpstr>PowerPoint Presentation</vt:lpstr>
      <vt:lpstr>UME/GME</vt:lpstr>
      <vt:lpstr>Funds</vt:lpstr>
      <vt:lpstr>General Organization</vt:lpstr>
      <vt:lpstr>GME Collaborative</vt:lpstr>
      <vt:lpstr>Support for Community-Based GME  (In Development)</vt:lpstr>
      <vt:lpstr>CONTINUING PROFESSIONAL DEVELOPMENT (CPD)</vt:lpstr>
      <vt:lpstr>PowerPoint Presentation</vt:lpstr>
      <vt:lpstr>   Continuing Professional Development (CPD)  Our continuing professional development (CPD) programs are important resources that provide health care professionals with the training and continuing education they need to meet state licensure and specialty certification and to stay abreast of new research, emerging technologies, and the latest innovations and advancements in their fields.</vt:lpstr>
      <vt:lpstr>Discipline Groups vs. Discipline Chairs</vt:lpstr>
      <vt:lpstr>PowerPoint Presentation</vt:lpstr>
      <vt:lpstr>E-Learning Software and Tools Support CPD</vt:lpstr>
      <vt:lpstr>AHEC Learning Academy (ALA) </vt:lpstr>
      <vt:lpstr>PRACTICE SUPPORT</vt:lpstr>
      <vt:lpstr>PowerPoint Presentation</vt:lpstr>
      <vt:lpstr>Practice Support</vt:lpstr>
      <vt:lpstr>PowerPoint Presentation</vt:lpstr>
      <vt:lpstr>PowerPoint Presentation</vt:lpstr>
      <vt:lpstr>Practice Support Team</vt:lpstr>
      <vt:lpstr>Practice Support Services</vt:lpstr>
      <vt:lpstr>NC AHEC Practice Support Covers 1,067 Practices Serving  100 Counties</vt:lpstr>
      <vt:lpstr>Practice Satisfaction Surveys Report Strong User Experience with AHEC Coaches</vt:lpstr>
      <vt:lpstr>LIBRARY SERVICES</vt:lpstr>
      <vt:lpstr>PowerPoint Presentation</vt:lpstr>
      <vt:lpstr>Structure</vt:lpstr>
      <vt:lpstr>Structure</vt:lpstr>
      <vt:lpstr>PowerPoint Presentation</vt:lpstr>
      <vt:lpstr>PowerPoint Presentation</vt:lpstr>
      <vt:lpstr>Want to Learn More?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Harwood, Angela Taylor</dc:creator>
  <cp:keywords/>
  <dc:description/>
  <cp:lastModifiedBy>Martinez Lotz, Lisi</cp:lastModifiedBy>
  <cp:revision>172</cp:revision>
  <cp:lastPrinted>2018-08-30T19:22:46Z</cp:lastPrinted>
  <dcterms:created xsi:type="dcterms:W3CDTF">2018-04-10T16:00:21Z</dcterms:created>
  <dcterms:modified xsi:type="dcterms:W3CDTF">2024-01-19T20:14:49Z</dcterms:modified>
  <cp:category/>
</cp:coreProperties>
</file>