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58" r:id="rId3"/>
    <p:sldId id="268" r:id="rId4"/>
    <p:sldId id="26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7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F24E-6A84-4147-86FB-0834815CC40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D122D-C966-473D-87F9-6E648113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364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456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323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908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625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115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86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735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761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65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434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19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45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858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95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8720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76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167C-3D05-4EEC-8EF0-687F35BA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0AC8A-0824-4215-B366-6A8970A24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F1D9F-A131-4B16-9839-C633740E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243A6-466B-4AFC-9694-324939F4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7F11-E3C1-4A12-A585-D68D2FDE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ACD4-FF20-4B09-A23B-2A91C3F3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86C9-15E0-4DF0-BD4D-6632A019F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D865-5F8C-4233-996D-AD1CDCB3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5EC5-EBBA-47B3-9E4F-28079D45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A9E5-FF82-490D-A92B-1D5219A2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97E8A-5A8A-48F0-A3B2-627CA6ACB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C0D83-3E04-4540-AD07-4BEC5D55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0FE6-61B3-4ED1-B02A-802A5ACC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1A1E0-FCB2-4D2A-84EC-A8EC7497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328F-7055-4542-8505-9F4B60CF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EF4B-86DE-47D8-9AD6-F9837649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EC69-5668-4AD2-A446-CF7E6E19F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E3038-EAE6-460A-9542-1DF8C43E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F41ED-9815-4607-99C0-60564195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50C5-2F52-4C0E-B5AA-A90FDEB0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5D1E-E76C-4AB0-B992-B36CC346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E429-F049-42DE-B908-26EF553D1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BB4E9-28CC-406B-BB04-1865DFAD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AB41-1EEF-4FFF-AD5E-B62D3A4E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36EB-E724-4553-A2CC-507B7719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1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EE22-252F-4BA0-B8EF-A0BA6542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B9D7-6D20-46F4-8397-6DC6D395F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E5141-77CC-481B-BF3F-B837BA38F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469FD-5633-4CBD-8F92-692974B1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EF3BC-73ED-4B50-B09D-AEBFCE1F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715F0-B6EB-4B04-A026-A1DF951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2079-EDA6-4DA7-98D3-D664D200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DF2E-C075-464F-830E-0217B78AC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39909-3289-420B-974D-0E7547AB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26E99-6E52-483F-A102-2EFD2A8B3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ECB39-A458-488D-905B-0E1A59A25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A1097-49BC-4633-A419-0EA863A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A97F4-6E8E-4221-BA89-28E15F84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4FB6F-6A2B-4996-B3DA-BDFDD0EB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24F5-86CD-4567-A4F2-3BBEB052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89821-B63F-4ADE-AB03-BEB9422D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9E034-EE83-4574-9E3E-9A1FA1CD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70A6C-5194-4C02-ADFF-E38A7BEA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DD97B-4F8F-4537-9EDA-DBA65F9F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2B106-C3B4-4AC2-9E57-F1E71ECF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EE626-FE6B-442B-BA34-F720BC56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1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6C8A-DE2A-479C-9733-C0116BF4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7951-342B-4536-B523-161B89E9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3DF6-A04F-4254-90F7-0BE07CEA5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B0E89-6952-4582-9C97-34BAE7F1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B75-315D-4F6C-B6DD-4415244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C610D-4F1E-4AFE-952E-A4A3ACEC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E010-F860-4328-BC7B-C6722901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A321B-51A3-4B32-AD86-B42DB79E8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76A7B-A8C7-46BE-A482-F1B5A0189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B19FD-26B6-49F0-9403-9FD92380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C9172-B1E4-4309-AD97-A06BE164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73D5C-242E-4F77-B260-269B6A5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1CD1F-4906-4A96-9ABF-93B1E25A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E2D6-6394-431A-A0A1-4D7F8C812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890DF-01EF-45F0-A9EA-36563C00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8ECB-306F-415A-8C4B-4BDFBF248E7D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7B4A1-F314-4FC0-94BC-B07819F47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42843-5778-492C-8231-17C5D3CB0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knowledge.exlibrisgroup.com/Primo/Product_Documentation/Primo/Analytics/Primo_Analytics_Subject_Areas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knowledge.exlibrisgroup.com/Primo/Product_Documentation/Primo/Analytics/030General_Primo_Analytics_Procedur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hyperlink" Target="https://knowledge.exlibrisgroup.com/@api/deki/files/113126/12-Primo_Analytics_NW.pdf?revision=1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s://proquestmeetings.webex.com/proquestmeetings/lsr.php?RCID=478aa89cdede4153bf4180e74f76257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emf"/><Relationship Id="rId7" Type="http://schemas.openxmlformats.org/officeDocument/2006/relationships/hyperlink" Target="https://knowledge.exlibrisgroup.com/Primo/Product_Documentation/Primo/Analytics/Primo_Analytics_Subject_Areas/Primo_Action_Us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5019675" y="1015018"/>
            <a:ext cx="7086185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Primo Analytics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4725181" y="4605155"/>
            <a:ext cx="478536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September 21, 2021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Michelle Eichelberger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www.suny.edu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13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Devices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4718011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are people accessing your Primo VE?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 impact: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Are you testing changes on all devices?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 your site responsive and accessible?</a:t>
            </a:r>
          </a:p>
        </p:txBody>
      </p:sp>
      <p:pic>
        <p:nvPicPr>
          <p:cNvPr id="3" name="Picture 2" descr="device usage">
            <a:extLst>
              <a:ext uri="{FF2B5EF4-FFF2-40B4-BE49-F238E27FC236}">
                <a16:creationId xmlns:a16="http://schemas.microsoft.com/office/drawing/2014/main" id="{804814A5-2957-4267-9CDF-05B2CBBC0F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3290" y="1382073"/>
            <a:ext cx="5238750" cy="4133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550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Facets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3772543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facets are being used?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Training: do you need to do more training on facets?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you have facets that aren’t being used? Should you rename or remove them?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Should you reorder facets according to use?</a:t>
            </a:r>
          </a:p>
        </p:txBody>
      </p:sp>
      <p:pic>
        <p:nvPicPr>
          <p:cNvPr id="4" name="Picture 3" descr="facets">
            <a:extLst>
              <a:ext uri="{FF2B5EF4-FFF2-40B4-BE49-F238E27FC236}">
                <a16:creationId xmlns:a16="http://schemas.microsoft.com/office/drawing/2014/main" id="{06F182E9-0D22-4C24-9774-35EE4CA414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3432" y="1986105"/>
            <a:ext cx="6848475" cy="2809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833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Sessions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3772543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Where are people coming in from? How often are they coming in?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Design: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you need to consider activating additional languages?</a:t>
            </a:r>
          </a:p>
        </p:txBody>
      </p:sp>
      <p:pic>
        <p:nvPicPr>
          <p:cNvPr id="3" name="Picture 2" descr="sessions">
            <a:extLst>
              <a:ext uri="{FF2B5EF4-FFF2-40B4-BE49-F238E27FC236}">
                <a16:creationId xmlns:a16="http://schemas.microsoft.com/office/drawing/2014/main" id="{9A5905FF-89B4-47DB-A370-59E038C436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1148" y="1410242"/>
            <a:ext cx="7037679" cy="3485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491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Popular Searches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3772543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are people searching for?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Training: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you need to do more training on how to search? Are top searches associated with various projects/courses?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Collection development: do you need to order more content for these areas? Create a resource recommender entry for things like “hours” search?</a:t>
            </a:r>
          </a:p>
        </p:txBody>
      </p:sp>
      <p:pic>
        <p:nvPicPr>
          <p:cNvPr id="3" name="Picture 2" descr="searches">
            <a:extLst>
              <a:ext uri="{FF2B5EF4-FFF2-40B4-BE49-F238E27FC236}">
                <a16:creationId xmlns:a16="http://schemas.microsoft.com/office/drawing/2014/main" id="{4F90195B-BFC1-49BE-8324-145CE298FE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7971" y="1270145"/>
            <a:ext cx="6090925" cy="43177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6761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Zero Result Searches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9985513" cy="604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11099101" cy="728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searches aren’t working? Is it you or is it them? Do you need to make expand search your default? More search training?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zero result searches">
            <a:extLst>
              <a:ext uri="{FF2B5EF4-FFF2-40B4-BE49-F238E27FC236}">
                <a16:creationId xmlns:a16="http://schemas.microsoft.com/office/drawing/2014/main" id="{C9611C06-1E3A-4844-A0A7-CCD6F7990F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90" y="2170937"/>
            <a:ext cx="12192000" cy="38864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859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Pipes and PNX Records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9985513" cy="604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3146056" cy="4352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 can ignore this – it’s for Primo Back Office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pipes and pnx">
            <a:extLst>
              <a:ext uri="{FF2B5EF4-FFF2-40B4-BE49-F238E27FC236}">
                <a16:creationId xmlns:a16="http://schemas.microsoft.com/office/drawing/2014/main" id="{C4BFBF20-2C7F-4E04-B750-81F6B7A170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8077" y="1771891"/>
            <a:ext cx="7854812" cy="3446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750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Create Report from Scratch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9985513" cy="604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3712587" cy="4352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Choose Create, Analysis, then pick your subject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Same areas as in out of the box reports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reate analysis">
            <a:extLst>
              <a:ext uri="{FF2B5EF4-FFF2-40B4-BE49-F238E27FC236}">
                <a16:creationId xmlns:a16="http://schemas.microsoft.com/office/drawing/2014/main" id="{A57A052C-47DC-4B13-BC65-E5E882B30F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8969" y="1627266"/>
            <a:ext cx="1994062" cy="3242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subject areas">
            <a:extLst>
              <a:ext uri="{FF2B5EF4-FFF2-40B4-BE49-F238E27FC236}">
                <a16:creationId xmlns:a16="http://schemas.microsoft.com/office/drawing/2014/main" id="{96FD5C0D-0ED7-4DF5-913D-694C3F8620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2765" y="1870684"/>
            <a:ext cx="2851297" cy="2876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A31B2B-538F-471B-834C-AC2F24FA01CA}"/>
              </a:ext>
            </a:extLst>
          </p:cNvPr>
          <p:cNvCxnSpPr/>
          <p:nvPr/>
        </p:nvCxnSpPr>
        <p:spPr>
          <a:xfrm>
            <a:off x="7305261" y="3248289"/>
            <a:ext cx="884582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265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Live Demo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49152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3655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Questions?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0FA1A6C-8199-4DB1-AC10-A2113CB81315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10755290" cy="43528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Resources: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https://knowledge.exlibrisgroup.com/Primo/Product_Documentation/Primo/Analytics/030General_Primo_Analytics_Procedures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https://knowledge.exlibrisgroup.com/Primo/Product_Documentation/Primo/Analytics/Primo_Analytics_Subject_Areas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0" i="0" dirty="0">
                <a:solidFill>
                  <a:srgbClr val="050505"/>
                </a:solidFill>
                <a:effectLst/>
              </a:rPr>
              <a:t>Primo VE – Become an Expert: Primo Analytics (April 15):</a:t>
            </a:r>
            <a:r>
              <a:rPr lang="en-US" sz="2400" b="1" i="0" dirty="0">
                <a:solidFill>
                  <a:srgbClr val="050505"/>
                </a:solidFill>
                <a:effectLst/>
              </a:rPr>
              <a:t> </a:t>
            </a:r>
            <a:r>
              <a:rPr lang="en-US" sz="2400" b="0" i="0" u="none" strike="noStrike" dirty="0">
                <a:solidFill>
                  <a:srgbClr val="050505"/>
                </a:solidFill>
                <a:effectLst/>
                <a:hlinkClick r:id="rId9"/>
              </a:rPr>
              <a:t>WebEx</a:t>
            </a:r>
            <a:r>
              <a:rPr lang="en-US" sz="2400" b="0" i="0" dirty="0">
                <a:solidFill>
                  <a:srgbClr val="050505"/>
                </a:solidFill>
                <a:effectLst/>
              </a:rPr>
              <a:t>, </a:t>
            </a:r>
            <a:r>
              <a:rPr lang="en-US" sz="2400" b="0" i="0" u="none" strike="noStrike" dirty="0">
                <a:solidFill>
                  <a:srgbClr val="050505"/>
                </a:solidFill>
                <a:effectLst/>
                <a:hlinkClick r:id="rId10"/>
              </a:rPr>
              <a:t>PDF</a:t>
            </a:r>
            <a:endParaRPr lang="en-US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5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 for Today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access means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 of box reports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reports from scratch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reports to drive Primo redesign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86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Overview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4" name="Picture 3" descr="access to primo analytics">
            <a:extLst>
              <a:ext uri="{FF2B5EF4-FFF2-40B4-BE49-F238E27FC236}">
                <a16:creationId xmlns:a16="http://schemas.microsoft.com/office/drawing/2014/main" id="{39CB4DB6-6396-4A58-89DA-DEEFA13E8C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1114" y="1389327"/>
            <a:ext cx="3237025" cy="43296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6174180" cy="3125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from Alma Analytics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 of the documentation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for Primo Back Office and hasn’t been updated for Primo VE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Analytics Administrator and Designs Analytics roles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Dates at bottom of Analytics pop-out show you currency of data: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6" name="Picture 5" descr="data currency">
            <a:extLst>
              <a:ext uri="{FF2B5EF4-FFF2-40B4-BE49-F238E27FC236}">
                <a16:creationId xmlns:a16="http://schemas.microsoft.com/office/drawing/2014/main" id="{7F5B4A61-5DD2-400B-85FF-8687577614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4069" y="4610592"/>
            <a:ext cx="4725964" cy="1021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56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3684052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be all that you need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give you link usage – database usage comes from vendor sites and can be imported with SUSHI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Go to Catalog, Shared Folders, Primo, Dashboards, and Open Example Dashboard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3" name="Picture 2" descr="default reports">
            <a:extLst>
              <a:ext uri="{FF2B5EF4-FFF2-40B4-BE49-F238E27FC236}">
                <a16:creationId xmlns:a16="http://schemas.microsoft.com/office/drawing/2014/main" id="{135494B2-FEA7-4BEB-8A8E-784EDE009E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780" y="1475426"/>
            <a:ext cx="7118281" cy="3328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709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 cont.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2199381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data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You can copy any of the under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lying reports to your own analytics area and edit them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Both graphs and tables for data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7"/>
              </a:rPr>
              <a:t>Ex Libris Documentation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vcc data">
            <a:extLst>
              <a:ext uri="{FF2B5EF4-FFF2-40B4-BE49-F238E27FC236}">
                <a16:creationId xmlns:a16="http://schemas.microsoft.com/office/drawing/2014/main" id="{37E134B7-E1EC-4F7F-9101-E820424602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08267" y="977052"/>
            <a:ext cx="7789152" cy="4891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0355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Search Actions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3477574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view by Count or Percentage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Show how people are searching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Doesn’t show widget vs. direct search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Training impact: teach voice search? Teach saving searches?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 impact: Move browse into visible header links?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AZ list?</a:t>
            </a:r>
          </a:p>
        </p:txBody>
      </p:sp>
      <p:pic>
        <p:nvPicPr>
          <p:cNvPr id="3" name="Picture 2" descr="search actions">
            <a:extLst>
              <a:ext uri="{FF2B5EF4-FFF2-40B4-BE49-F238E27FC236}">
                <a16:creationId xmlns:a16="http://schemas.microsoft.com/office/drawing/2014/main" id="{C7066941-0E73-4B61-BCE9-6737768805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5517" y="1309841"/>
            <a:ext cx="7491551" cy="46883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6257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Results List Actions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3477574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Shows what people do with results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Training impact: do people know to expand their results if they don’t get what they want?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 impact: Make default search expanded?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4" name="Picture 3" descr="results list actions">
            <a:extLst>
              <a:ext uri="{FF2B5EF4-FFF2-40B4-BE49-F238E27FC236}">
                <a16:creationId xmlns:a16="http://schemas.microsoft.com/office/drawing/2014/main" id="{C62B7757-46A2-4A3D-88D3-008F3A5D64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7385" y="1118967"/>
            <a:ext cx="6700569" cy="5531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0433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General Actions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3723381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Shows general actions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Training impact: do people need training on “my account”?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 impact: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Important to know if people are signing in – can impact request display, subscription CDI results like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Artstor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Which header links are being used?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Set up silent login?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3" name="Picture 2" descr="general actions">
            <a:extLst>
              <a:ext uri="{FF2B5EF4-FFF2-40B4-BE49-F238E27FC236}">
                <a16:creationId xmlns:a16="http://schemas.microsoft.com/office/drawing/2014/main" id="{A5EE2C6B-9512-4C7C-B3F5-6BAEF7C2E7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7656" y="1188492"/>
            <a:ext cx="7267882" cy="487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591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72C4">
                    <a:lumMod val="75000"/>
                  </a:srgbClr>
                </a:solidFill>
                <a:latin typeface="Arial"/>
                <a:cs typeface="Arial"/>
              </a:rPr>
              <a:t>Out of the Box Reports: Exploration Actions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440966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B1F4768-7387-4A49-945C-F7A26FECAD40}"/>
              </a:ext>
            </a:extLst>
          </p:cNvPr>
          <p:cNvSpPr txBox="1">
            <a:spLocks/>
          </p:cNvSpPr>
          <p:nvPr/>
        </p:nvSpPr>
        <p:spPr>
          <a:xfrm>
            <a:off x="769960" y="1382073"/>
            <a:ext cx="3723381" cy="47620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are people navigating in system?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Training impact: do people need training on citations? On browsing?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Design impact: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Are citation labels up to date?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Are you resource recommender entries up to date with current database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urls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?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Move browse option to header?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4" name="Picture 3" descr="exploration actions">
            <a:extLst>
              <a:ext uri="{FF2B5EF4-FFF2-40B4-BE49-F238E27FC236}">
                <a16:creationId xmlns:a16="http://schemas.microsoft.com/office/drawing/2014/main" id="{414CE718-0D7C-4C05-B73E-C2970AB074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3075" y="1200389"/>
            <a:ext cx="7417398" cy="49505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0428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791</Words>
  <Application>Microsoft Office PowerPoint</Application>
  <PresentationFormat>Widescreen</PresentationFormat>
  <Paragraphs>115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Eichelberger</dc:creator>
  <cp:lastModifiedBy>Michelle Eichelberger</cp:lastModifiedBy>
  <cp:revision>22</cp:revision>
  <dcterms:created xsi:type="dcterms:W3CDTF">2021-04-13T15:48:12Z</dcterms:created>
  <dcterms:modified xsi:type="dcterms:W3CDTF">2021-09-21T14:28:48Z</dcterms:modified>
</cp:coreProperties>
</file>