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5" r:id="rId2"/>
    <p:sldId id="299" r:id="rId3"/>
    <p:sldId id="312" r:id="rId4"/>
    <p:sldId id="311" r:id="rId5"/>
    <p:sldId id="318" r:id="rId6"/>
    <p:sldId id="310" r:id="rId7"/>
    <p:sldId id="308" r:id="rId8"/>
    <p:sldId id="309" r:id="rId9"/>
    <p:sldId id="316" r:id="rId10"/>
    <p:sldId id="315" r:id="rId11"/>
    <p:sldId id="3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406"/>
    <a:srgbClr val="00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6"/>
    <p:restoredTop sz="94628"/>
  </p:normalViewPr>
  <p:slideViewPr>
    <p:cSldViewPr snapToGrid="0" snapToObjects="1">
      <p:cViewPr varScale="1">
        <p:scale>
          <a:sx n="88" d="100"/>
          <a:sy n="88" d="100"/>
        </p:scale>
        <p:origin x="175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30641A-1404-5C10-AAF6-5CED3864B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SMARTLY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C7573-7208-F44A-DA8A-89CECDF55C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758E-0ACF-D24A-B2B1-B2CC9EDBF9C7}" type="datetimeFigureOut">
              <a:rPr lang="en-MT" smtClean="0"/>
              <a:t>11/13/2023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07E52-DD2A-2DA3-88E8-A9E63867F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7A0DC-8886-CADD-D4E3-863878063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4C80-B333-1043-B812-C7FA9F0BF0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3530937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SMARTLY</a:t>
            </a:r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050C-AE67-B948-930B-B2DDF485F926}" type="datetimeFigureOut">
              <a:rPr lang="en-MT" smtClean="0"/>
              <a:t>11/13/2023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639B7-48DB-0741-85D9-14E2B77C963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762287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87-727B-294E-A1E0-50D93EE97660}" type="datetime1">
              <a:rPr lang="en-US" smtClean="0"/>
              <a:t>11/13/2023</a:t>
            </a:fld>
            <a:endParaRPr lang="en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1E0E80-EFA5-6CF6-E45A-AC27B72984A4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14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en-GB" dirty="0"/>
              <a:t>CLICK TO </a:t>
            </a:r>
            <a:br>
              <a:rPr lang="en-GB" dirty="0"/>
            </a:br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22862"/>
            <a:ext cx="2949178" cy="3546126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1C2B-177F-B044-B05E-0397E1BBB8A6}" type="datetime1">
              <a:rPr lang="en-US" smtClean="0"/>
              <a:t>11/13/2023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8D4944-EBF7-C43F-72F5-D298E40CBFD7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4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76275"/>
            <a:ext cx="7886700" cy="703263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05610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Write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05610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FC0F-E4F0-8140-9F4E-2B8FB6EA2A69}" type="datetime1">
              <a:rPr lang="en-US" smtClean="0"/>
              <a:t>11/13/2023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C5620C-1F19-2FFD-ED5D-A35A146DD848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792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01352"/>
            <a:ext cx="7886700" cy="789337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FC0F-E4F0-8140-9F4E-2B8FB6EA2A69}" type="datetime1">
              <a:rPr lang="en-US" smtClean="0"/>
              <a:t>11/13/2023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C5620C-1F19-2FFD-ED5D-A35A146DD848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460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0F490C-2849-2942-B307-0953A85DAD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-12863" y="-1"/>
            <a:ext cx="9156864" cy="5146723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2C3D7-274B-E9D8-D00C-3D3322A2C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69E86-BA3B-77ED-253F-7EC81147D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7DE0ED-E9CF-A320-84C6-D957FB92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chemeClr val="bg1">
                    <a:alpha val="92035"/>
                  </a:schemeClr>
                </a:solidFill>
                <a:latin typeface="Magistral Bold" panose="020B0704030204080304" pitchFamily="34" charset="77"/>
              </a:defRPr>
            </a:lvl1pPr>
          </a:lstStyle>
          <a:p>
            <a:r>
              <a:rPr lang="en-GB" dirty="0"/>
              <a:t>SMARTLY</a:t>
            </a:r>
            <a:endParaRPr lang="en-MT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8BB711E-913A-1C15-4ABC-147C461D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518" y="3909218"/>
            <a:ext cx="3086100" cy="365125"/>
          </a:xfrm>
        </p:spPr>
        <p:txBody>
          <a:bodyPr/>
          <a:lstStyle>
            <a:lvl1pPr>
              <a:defRPr sz="1100" spc="600">
                <a:latin typeface="Magistral Medium" panose="020B0704030204080304" pitchFamily="34" charset="77"/>
              </a:defRPr>
            </a:lvl1pPr>
          </a:lstStyle>
          <a:p>
            <a:r>
              <a:rPr lang="en-GB" dirty="0"/>
              <a:t>SMARTLYPROJECT.EU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3323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10BD298-C46F-76B7-DDE8-E66C1B0966AF}"/>
              </a:ext>
            </a:extLst>
          </p:cNvPr>
          <p:cNvSpPr txBox="1"/>
          <p:nvPr userDrawn="1"/>
        </p:nvSpPr>
        <p:spPr>
          <a:xfrm>
            <a:off x="1143000" y="354793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T" sz="5100" b="1" dirty="0">
                <a:latin typeface="Magistral Bold" panose="020B0704030204080304" pitchFamily="34" charset="77"/>
              </a:rPr>
              <a:t>SMARTLY</a:t>
            </a:r>
          </a:p>
          <a:p>
            <a:pPr algn="ctr"/>
            <a:r>
              <a:rPr lang="en-MT" sz="1500" dirty="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NEETS’ EMPLOYABILITY IN THE GREEN AND DIGITAL ECONOMY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C5AE61A-EC00-4B01-FBD3-4FFFC3D4F80B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923150" y="1612656"/>
            <a:ext cx="7297699" cy="361315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C5AE61A-EC00-4B01-FBD3-4FFFC3D4F80B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-12863" y="-1"/>
            <a:ext cx="9156864" cy="5146723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2C3D7-274B-E9D8-D00C-3D3322A2C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69E86-BA3B-77ED-253F-7EC81147D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7DE0ED-E9CF-A320-84C6-D957FB92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chemeClr val="bg1">
                    <a:alpha val="92035"/>
                  </a:schemeClr>
                </a:solidFill>
                <a:latin typeface="Magistral Bold" panose="020B0704030204080304" pitchFamily="34" charset="77"/>
              </a:defRPr>
            </a:lvl1pPr>
          </a:lstStyle>
          <a:p>
            <a:r>
              <a:rPr lang="en-GB" dirty="0"/>
              <a:t>SMARTLY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9633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C98CEC8-B18C-1D05-94C3-7EB67C334A68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F3A18-74DD-FE0F-09C2-B086BE11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74F4EA7-491B-7943-94C0-39728F7A25D3}" type="datetime1">
              <a:rPr lang="en-US" smtClean="0"/>
              <a:t>11/13/2023</a:t>
            </a:fld>
            <a:endParaRPr lang="en-M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3B9985-D947-14A7-83AE-047E38F24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893702"/>
            <a:ext cx="7772400" cy="3651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3740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F3A18-74DD-FE0F-09C2-B086BE11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74F4EA7-491B-7943-94C0-39728F7A25D3}" type="datetime1">
              <a:rPr lang="en-US" smtClean="0"/>
              <a:t>11/13/2023</a:t>
            </a:fld>
            <a:endParaRPr lang="en-M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3B9985-D947-14A7-83AE-047E38F24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893702"/>
            <a:ext cx="7772400" cy="3651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3740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9A80FE-A7F3-8413-DA7D-D7F2C1D7B662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02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en-GB" dirty="0"/>
              <a:t>CLICK TO </a:t>
            </a:r>
            <a:br>
              <a:rPr lang="en-GB" dirty="0"/>
            </a:br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22862"/>
            <a:ext cx="2949178" cy="3538189"/>
          </a:xfrm>
        </p:spPr>
        <p:txBody>
          <a:bodyPr anchor="t">
            <a:normAutofit/>
          </a:bodyPr>
          <a:lstStyle>
            <a:lvl1pPr marL="0" indent="0" algn="l"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libero. </a:t>
            </a:r>
            <a:r>
              <a:rPr lang="en-GB" dirty="0" err="1"/>
              <a:t>Sed</a:t>
            </a:r>
            <a:r>
              <a:rPr lang="en-GB" dirty="0"/>
              <a:t> cursus ante </a:t>
            </a:r>
            <a:r>
              <a:rPr lang="en-GB" dirty="0" err="1"/>
              <a:t>dapibus</a:t>
            </a:r>
            <a:r>
              <a:rPr lang="en-GB" dirty="0"/>
              <a:t> diam. </a:t>
            </a:r>
            <a:r>
              <a:rPr lang="en-GB" dirty="0" err="1"/>
              <a:t>Sed</a:t>
            </a:r>
            <a:r>
              <a:rPr lang="en-GB" dirty="0"/>
              <a:t> nisi.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at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. Duis </a:t>
            </a:r>
            <a:r>
              <a:rPr lang="en-GB" dirty="0" err="1"/>
              <a:t>sagittis</a:t>
            </a:r>
            <a:r>
              <a:rPr lang="en-GB" dirty="0"/>
              <a:t> ipsum.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semper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Vestibulum lacinia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755A-9D55-E640-8ECC-9CDAF6EEE33B}" type="datetime1">
              <a:rPr lang="en-US" smtClean="0"/>
              <a:t>11/13/2023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39DED2-ABEE-B3D9-17E0-E4A8328C21E2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415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70350"/>
            <a:ext cx="7886700" cy="1674696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893432"/>
            <a:ext cx="3824705" cy="6242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</a:t>
            </a:r>
          </a:p>
          <a:p>
            <a:r>
              <a:rPr lang="en-GB" dirty="0"/>
              <a:t>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FF1A-3267-794E-9C19-EC9F7118A1C3}" type="datetime1">
              <a:rPr lang="en-US" smtClean="0"/>
              <a:t>11/13/2023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7406"/>
                </a:solidFill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A65C-7EA5-8CA7-06D3-A7371154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6425182-6475-B9EC-C1AC-0BCA4052A26B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AACBBB4-B806-CE63-D53F-104DF34203F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572000" y="2893431"/>
            <a:ext cx="3943350" cy="298469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F1E516-DB23-760D-867B-14A5779352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3646449"/>
            <a:ext cx="3824705" cy="2241201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r>
              <a:rPr lang="en-MT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2634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55075"/>
            <a:ext cx="7772400" cy="491899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3740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FF1A-3267-794E-9C19-EC9F7118A1C3}" type="datetime1">
              <a:rPr lang="en-US" smtClean="0"/>
              <a:t>11/13/2023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7406"/>
                </a:solidFill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A65C-7EA5-8CA7-06D3-A7371154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6425182-6475-B9EC-C1AC-0BCA4052A26B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0D874-533A-5E82-B851-9BC1BAC8FFFE}"/>
              </a:ext>
            </a:extLst>
          </p:cNvPr>
          <p:cNvSpPr txBox="1">
            <a:spLocks/>
          </p:cNvSpPr>
          <p:nvPr userDrawn="1"/>
        </p:nvSpPr>
        <p:spPr>
          <a:xfrm>
            <a:off x="685800" y="4340689"/>
            <a:ext cx="7772400" cy="1895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GB" sz="11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B8F96C-C250-CC2E-E5E2-8F2FFDE07159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976275"/>
            <a:ext cx="7772400" cy="1713140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F75CFED-71AB-7A90-E732-490D5C9DC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512634"/>
            <a:ext cx="7772400" cy="2357940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r>
              <a:rPr lang="en-MT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67585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87426"/>
            <a:ext cx="7886700" cy="703262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44949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EA7-491B-7943-94C0-39728F7A25D3}" type="datetime1">
              <a:rPr lang="en-US" smtClean="0"/>
              <a:t>11/13/2023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6A56CA-09DD-4768-6D76-D13E4FB71E49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0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DF43-110F-CC43-A709-2FC7A45E77C0}" type="datetime1">
              <a:rPr lang="en-US" smtClean="0"/>
              <a:t>11/13/2023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32205-1533-1014-45CF-502E860C9C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8" r:id="rId3"/>
    <p:sldLayoutId id="2147483699" r:id="rId4"/>
    <p:sldLayoutId id="2147483701" r:id="rId5"/>
    <p:sldLayoutId id="2147483693" r:id="rId6"/>
    <p:sldLayoutId id="2147483685" r:id="rId7"/>
    <p:sldLayoutId id="2147483700" r:id="rId8"/>
    <p:sldLayoutId id="2147483686" r:id="rId9"/>
    <p:sldLayoutId id="2147483692" r:id="rId10"/>
    <p:sldLayoutId id="2147483696" r:id="rId11"/>
    <p:sldLayoutId id="2147483702" r:id="rId12"/>
    <p:sldLayoutId id="214748370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holding a pot of flowers&#10;&#10;Description automatically generated with low confidence">
            <a:extLst>
              <a:ext uri="{FF2B5EF4-FFF2-40B4-BE49-F238E27FC236}">
                <a16:creationId xmlns:a16="http://schemas.microsoft.com/office/drawing/2014/main" id="{4D10FBA1-9AF9-4AF6-FDC4-FF3EBCC0E1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63" y="-1"/>
            <a:ext cx="9156864" cy="51467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397DB8-38CB-98AA-545E-3E3DFE01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T" dirty="0"/>
              <a:t>SMARTLY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AD1728-4AA1-30C6-F5EC-9BD927CECB8A}"/>
              </a:ext>
            </a:extLst>
          </p:cNvPr>
          <p:cNvSpPr txBox="1">
            <a:spLocks/>
          </p:cNvSpPr>
          <p:nvPr/>
        </p:nvSpPr>
        <p:spPr>
          <a:xfrm>
            <a:off x="813104" y="5257800"/>
            <a:ext cx="6321121" cy="116920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NEETs in the EU labour market</a:t>
            </a:r>
            <a:endParaRPr lang="pl-PL" sz="12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/>
              <a:t>Evaluation of the situation of NEETs on the post-pandemic </a:t>
            </a:r>
            <a:r>
              <a:rPr lang="en-US" sz="1200" b="0" dirty="0" err="1"/>
              <a:t>labour</a:t>
            </a:r>
            <a:r>
              <a:rPr lang="en-US" sz="1200" b="0" dirty="0"/>
              <a:t> market</a:t>
            </a:r>
            <a:endParaRPr lang="pl-PL" sz="12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/>
              <a:t>and policy recommendations</a:t>
            </a:r>
            <a:endParaRPr lang="en-MT" sz="12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100" dirty="0"/>
              <a:t>14</a:t>
            </a:r>
            <a:r>
              <a:rPr lang="en-MT" sz="1100" dirty="0"/>
              <a:t>/</a:t>
            </a:r>
            <a:r>
              <a:rPr lang="pl-PL" sz="1100" dirty="0"/>
              <a:t>11</a:t>
            </a:r>
            <a:r>
              <a:rPr lang="en-MT" sz="1100" dirty="0"/>
              <a:t>/202</a:t>
            </a:r>
            <a:r>
              <a:rPr lang="pl-PL" sz="1100" dirty="0"/>
              <a:t>3</a:t>
            </a:r>
            <a:endParaRPr lang="en-MT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MT" sz="13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dirty="0">
                <a:solidFill>
                  <a:srgbClr val="F17404"/>
                </a:solidFill>
                <a:ea typeface="Arial" panose="020B0604020202020204" pitchFamily="34" charset="0"/>
              </a:rPr>
              <a:t>CASE-Center for </a:t>
            </a:r>
            <a:r>
              <a:rPr lang="pl-PL" sz="1200" dirty="0" err="1">
                <a:solidFill>
                  <a:srgbClr val="F17404"/>
                </a:solidFill>
                <a:ea typeface="Arial" panose="020B0604020202020204" pitchFamily="34" charset="0"/>
              </a:rPr>
              <a:t>Social</a:t>
            </a:r>
            <a:r>
              <a:rPr lang="pl-PL" sz="1200" dirty="0">
                <a:solidFill>
                  <a:srgbClr val="F17404"/>
                </a:solidFill>
                <a:ea typeface="Arial" panose="020B0604020202020204" pitchFamily="34" charset="0"/>
              </a:rPr>
              <a:t> and </a:t>
            </a:r>
            <a:r>
              <a:rPr lang="pl-PL" sz="1200" dirty="0" err="1">
                <a:solidFill>
                  <a:srgbClr val="F17404"/>
                </a:solidFill>
                <a:ea typeface="Arial" panose="020B0604020202020204" pitchFamily="34" charset="0"/>
              </a:rPr>
              <a:t>Economic</a:t>
            </a:r>
            <a:r>
              <a:rPr lang="pl-PL" sz="1200" dirty="0">
                <a:solidFill>
                  <a:srgbClr val="F17404"/>
                </a:solidFill>
                <a:ea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rgbClr val="F17404"/>
                </a:solidFill>
                <a:ea typeface="Arial" panose="020B0604020202020204" pitchFamily="34" charset="0"/>
              </a:rPr>
              <a:t>Research</a:t>
            </a:r>
            <a:r>
              <a:rPr lang="en-GB" sz="1100" dirty="0">
                <a:solidFill>
                  <a:srgbClr val="F17404"/>
                </a:solidFill>
                <a:ea typeface="Arial" panose="020B0604020202020204" pitchFamily="34" charset="0"/>
              </a:rPr>
              <a:t>		</a:t>
            </a:r>
            <a:endParaRPr lang="en-GB" sz="1100" dirty="0">
              <a:solidFill>
                <a:srgbClr val="F37406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5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42A4BA-C86D-1C73-E63E-08BDA9C95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Policy </a:t>
            </a:r>
            <a:r>
              <a:rPr lang="pl-PL" sz="1800" dirty="0" err="1"/>
              <a:t>recommendations</a:t>
            </a:r>
            <a:endParaRPr lang="en-MT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10</a:t>
            </a:fld>
            <a:endParaRPr lang="en-M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1610-A4B6-46F5-F174-3AA4BDE8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Enhancing</a:t>
            </a:r>
            <a:r>
              <a:rPr lang="pl-PL" sz="1600" dirty="0"/>
              <a:t> </a:t>
            </a:r>
            <a:r>
              <a:rPr lang="pl-PL" sz="1600" dirty="0" err="1"/>
              <a:t>youth</a:t>
            </a:r>
            <a:r>
              <a:rPr lang="pl-PL" sz="1600" dirty="0"/>
              <a:t> </a:t>
            </a:r>
            <a:r>
              <a:rPr lang="pl-PL" sz="1600" dirty="0" err="1"/>
              <a:t>employment</a:t>
            </a:r>
            <a:r>
              <a:rPr lang="pl-PL" sz="1600" dirty="0"/>
              <a:t> </a:t>
            </a:r>
            <a:r>
              <a:rPr lang="pl-PL" sz="1600" dirty="0" err="1"/>
              <a:t>stability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Increase</a:t>
            </a:r>
            <a:r>
              <a:rPr lang="pl-PL" sz="1600" dirty="0"/>
              <a:t> of </a:t>
            </a:r>
            <a:r>
              <a:rPr lang="pl-PL" sz="1600" dirty="0" err="1"/>
              <a:t>entry-level</a:t>
            </a:r>
            <a:r>
              <a:rPr lang="pl-PL" sz="1600" dirty="0"/>
              <a:t> </a:t>
            </a:r>
            <a:r>
              <a:rPr lang="pl-PL" sz="1600" dirty="0" err="1"/>
              <a:t>jobs</a:t>
            </a:r>
            <a:r>
              <a:rPr lang="pl-PL" sz="1600" dirty="0"/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Upskilling</a:t>
            </a:r>
            <a:r>
              <a:rPr lang="pl-PL" sz="1600" dirty="0"/>
              <a:t> in </a:t>
            </a:r>
            <a:r>
              <a:rPr lang="pl-PL" sz="1600" dirty="0" err="1"/>
              <a:t>terms</a:t>
            </a:r>
            <a:r>
              <a:rPr lang="pl-PL" sz="1600" dirty="0"/>
              <a:t> of </a:t>
            </a:r>
            <a:r>
              <a:rPr lang="pl-PL" sz="1600" dirty="0" err="1"/>
              <a:t>digital</a:t>
            </a:r>
            <a:r>
              <a:rPr lang="pl-PL" sz="1600" dirty="0"/>
              <a:t> </a:t>
            </a:r>
            <a:r>
              <a:rPr lang="pl-PL" sz="1600" dirty="0" err="1"/>
              <a:t>skills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Support</a:t>
            </a:r>
            <a:r>
              <a:rPr lang="pl-PL" sz="1600" dirty="0"/>
              <a:t> </a:t>
            </a:r>
            <a:r>
              <a:rPr lang="pl-PL" sz="1600" dirty="0" err="1"/>
              <a:t>policies</a:t>
            </a:r>
            <a:r>
              <a:rPr lang="pl-PL" sz="1600" dirty="0"/>
              <a:t> for </a:t>
            </a:r>
            <a:r>
              <a:rPr lang="pl-PL" sz="1600" dirty="0" err="1"/>
              <a:t>women</a:t>
            </a:r>
            <a:r>
              <a:rPr lang="pl-PL" sz="1600" dirty="0"/>
              <a:t> </a:t>
            </a:r>
            <a:r>
              <a:rPr lang="pl-PL" sz="1600" dirty="0" err="1"/>
              <a:t>caretakers</a:t>
            </a:r>
            <a:endParaRPr lang="pl-PL" sz="1600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501EA345-BCCC-41C5-8841-BDC470E7D3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30431" b="30431"/>
          <a:stretch/>
        </p:blipFill>
        <p:spPr>
          <a:xfrm>
            <a:off x="685800" y="976313"/>
            <a:ext cx="7772400" cy="1712912"/>
          </a:xfrm>
        </p:spPr>
      </p:pic>
    </p:spTree>
    <p:extLst>
      <p:ext uri="{BB962C8B-B14F-4D97-AF65-F5344CB8AC3E}">
        <p14:creationId xmlns:p14="http://schemas.microsoft.com/office/powerpoint/2010/main" val="717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E2CA5EF0-BBFF-C1F9-9144-0D9EC51D0F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A4E877-2774-68F3-2850-62442A39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T" dirty="0"/>
              <a:t>SMARTLY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5871C-C7D4-4C6F-FD4E-452C75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191CF0-9649-672E-24E4-DC3B5DF95EA5}"/>
              </a:ext>
            </a:extLst>
          </p:cNvPr>
          <p:cNvSpPr txBox="1">
            <a:spLocks/>
          </p:cNvSpPr>
          <p:nvPr/>
        </p:nvSpPr>
        <p:spPr>
          <a:xfrm>
            <a:off x="813104" y="5429907"/>
            <a:ext cx="5460695" cy="1073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Thank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005AA4"/>
                </a:solidFill>
              </a:rPr>
              <a:t>Y</a:t>
            </a:r>
            <a:r>
              <a:rPr lang="en-GB" sz="1500" dirty="0"/>
              <a:t>ou.</a:t>
            </a:r>
            <a:endParaRPr lang="en-MT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MT" sz="13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CASE – Center </a:t>
            </a:r>
            <a:r>
              <a:rPr lang="pl-PL" sz="1100" dirty="0" err="1">
                <a:solidFill>
                  <a:srgbClr val="F17404"/>
                </a:solidFill>
                <a:ea typeface="Arial" panose="020B0604020202020204" pitchFamily="34" charset="0"/>
              </a:rPr>
              <a:t>forSocial</a:t>
            </a: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		www.case-research.eu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and </a:t>
            </a:r>
            <a:r>
              <a:rPr lang="pl-PL" sz="1100" dirty="0" err="1">
                <a:solidFill>
                  <a:srgbClr val="F17404"/>
                </a:solidFill>
                <a:ea typeface="Arial" panose="020B0604020202020204" pitchFamily="34" charset="0"/>
              </a:rPr>
              <a:t>Economic</a:t>
            </a: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 </a:t>
            </a:r>
            <a:r>
              <a:rPr lang="pl-PL" sz="1100" dirty="0" err="1">
                <a:solidFill>
                  <a:srgbClr val="F17404"/>
                </a:solidFill>
                <a:ea typeface="Arial" panose="020B0604020202020204" pitchFamily="34" charset="0"/>
              </a:rPr>
              <a:t>Research</a:t>
            </a: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F17404"/>
                </a:solidFill>
                <a:ea typeface="Arial" panose="020B0604020202020204" pitchFamily="34" charset="0"/>
              </a:rPr>
              <a:t>	</a:t>
            </a:r>
            <a:r>
              <a:rPr lang="pl-PL" sz="1100" dirty="0">
                <a:solidFill>
                  <a:srgbClr val="F17404"/>
                </a:solidFill>
                <a:ea typeface="Arial" panose="020B0604020202020204" pitchFamily="34" charset="0"/>
              </a:rPr>
              <a:t>	</a:t>
            </a:r>
            <a:r>
              <a:rPr lang="pl-PL" sz="1100" dirty="0">
                <a:solidFill>
                  <a:srgbClr val="F37406"/>
                </a:solidFill>
                <a:ea typeface="Arial" panose="020B0604020202020204" pitchFamily="34" charset="0"/>
              </a:rPr>
              <a:t>case@case-research.eu</a:t>
            </a:r>
            <a:r>
              <a:rPr lang="en-GB" sz="1100" dirty="0">
                <a:solidFill>
                  <a:srgbClr val="F37406"/>
                </a:solidFill>
                <a:ea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474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42A4BA-C86D-1C73-E63E-08BDA9C95F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Agenda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2</a:t>
            </a:fld>
            <a:endParaRPr lang="en-MT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23C955-2CC5-B9A4-77A4-2AA2271A2DA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26245" r="2992" b="35120"/>
          <a:stretch/>
        </p:blipFill>
        <p:spPr>
          <a:xfrm>
            <a:off x="685799" y="955930"/>
            <a:ext cx="7772401" cy="173348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1610-A4B6-46F5-F174-3AA4BDE8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512634"/>
            <a:ext cx="7772400" cy="2498022"/>
          </a:xfrm>
        </p:spPr>
        <p:txBody>
          <a:bodyPr>
            <a:norm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600" dirty="0"/>
              <a:t>EU </a:t>
            </a:r>
            <a:r>
              <a:rPr lang="en-US" sz="1600" dirty="0" err="1"/>
              <a:t>labour</a:t>
            </a:r>
            <a:r>
              <a:rPr lang="en-US" sz="1600" dirty="0"/>
              <a:t> market prior to, and post, the COVID-19 pandemic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Rewiev</a:t>
            </a:r>
            <a:r>
              <a:rPr lang="pl-PL" sz="1600" dirty="0"/>
              <a:t> </a:t>
            </a:r>
            <a:r>
              <a:rPr lang="en-US" sz="1600" dirty="0"/>
              <a:t>of already present policies </a:t>
            </a:r>
            <a:r>
              <a:rPr lang="pl-PL" sz="1600" dirty="0"/>
              <a:t>and </a:t>
            </a:r>
            <a:r>
              <a:rPr lang="pl-PL" sz="1600" dirty="0" err="1"/>
              <a:t>their</a:t>
            </a:r>
            <a:r>
              <a:rPr lang="pl-PL" sz="1600" dirty="0"/>
              <a:t> </a:t>
            </a:r>
            <a:r>
              <a:rPr lang="pl-PL" sz="1600" dirty="0" err="1"/>
              <a:t>evaluation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R</a:t>
            </a:r>
            <a:r>
              <a:rPr lang="en-US" sz="1600" dirty="0" err="1"/>
              <a:t>ecommendations</a:t>
            </a:r>
            <a:r>
              <a:rPr lang="pl-PL" sz="1600" dirty="0"/>
              <a:t> </a:t>
            </a:r>
            <a:r>
              <a:rPr lang="en-US" sz="1600" dirty="0"/>
              <a:t>for the policies relevant for youth employment and </a:t>
            </a:r>
            <a:r>
              <a:rPr lang="en-US" sz="1600" dirty="0" err="1"/>
              <a:t>employabili</a:t>
            </a:r>
            <a:r>
              <a:rPr lang="pl-PL" sz="1600" dirty="0"/>
              <a:t>ty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8075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85CB-B872-F8FB-6031-08962FF5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rgbClr val="F37406"/>
                </a:solidFill>
              </a:rPr>
              <a:t>EU </a:t>
            </a:r>
            <a:r>
              <a:rPr lang="pl-PL" b="0" dirty="0" err="1">
                <a:solidFill>
                  <a:srgbClr val="F37406"/>
                </a:solidFill>
              </a:rPr>
              <a:t>Labour</a:t>
            </a:r>
            <a:r>
              <a:rPr lang="pl-PL" b="0" dirty="0">
                <a:solidFill>
                  <a:srgbClr val="F37406"/>
                </a:solidFill>
              </a:rPr>
              <a:t> Market – </a:t>
            </a:r>
            <a:r>
              <a:rPr lang="pl-PL" b="0" dirty="0" err="1">
                <a:solidFill>
                  <a:srgbClr val="F37406"/>
                </a:solidFill>
              </a:rPr>
              <a:t>global</a:t>
            </a:r>
            <a:r>
              <a:rPr lang="pl-PL" b="0" dirty="0">
                <a:solidFill>
                  <a:srgbClr val="F37406"/>
                </a:solidFill>
              </a:rPr>
              <a:t> </a:t>
            </a:r>
            <a:r>
              <a:rPr lang="pl-PL" b="0" dirty="0" err="1">
                <a:solidFill>
                  <a:srgbClr val="F37406"/>
                </a:solidFill>
              </a:rPr>
              <a:t>pandemic</a:t>
            </a:r>
            <a:r>
              <a:rPr lang="pl-PL" b="0" dirty="0">
                <a:solidFill>
                  <a:srgbClr val="F37406"/>
                </a:solidFill>
              </a:rPr>
              <a:t> </a:t>
            </a:r>
            <a:endParaRPr lang="en-MT" b="0" dirty="0">
              <a:solidFill>
                <a:srgbClr val="F3740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D948-2720-B55A-CF1F-7E2571C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B248A-CDF6-A2AC-F372-68E0180E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3</a:t>
            </a:fld>
            <a:endParaRPr lang="en-MT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6C60232-D20C-4A5C-8376-93606D43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8473"/>
            <a:ext cx="7886700" cy="404494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Unemployment</a:t>
            </a:r>
            <a:r>
              <a:rPr lang="pl-PL" sz="1600" dirty="0"/>
              <a:t>: s</a:t>
            </a:r>
            <a:r>
              <a:rPr lang="en-US" sz="1600" dirty="0"/>
              <a:t>pike in unemployment, felt most by </a:t>
            </a:r>
            <a:r>
              <a:rPr lang="pl-PL" sz="1600" dirty="0"/>
              <a:t>the </a:t>
            </a:r>
            <a:r>
              <a:rPr lang="en-US" sz="1600" dirty="0"/>
              <a:t>youth aged 15 to 24</a:t>
            </a:r>
            <a:endParaRPr lang="pl-PL" sz="1600" dirty="0"/>
          </a:p>
          <a:p>
            <a:r>
              <a:rPr lang="pl-PL" sz="1600" dirty="0"/>
              <a:t>(</a:t>
            </a:r>
            <a:r>
              <a:rPr lang="en-US" sz="1600" dirty="0"/>
              <a:t> from 15.6% to 17.6% </a:t>
            </a:r>
            <a:r>
              <a:rPr lang="pl-PL" sz="1600" dirty="0"/>
              <a:t>in 2019-2020)</a:t>
            </a:r>
            <a:endParaRPr lang="pl-PL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/>
              <a:t>R</a:t>
            </a:r>
            <a:r>
              <a:rPr lang="en-US" sz="1600" b="1" dirty="0"/>
              <a:t>ate of activity</a:t>
            </a:r>
            <a:r>
              <a:rPr lang="pl-PL" sz="1600" dirty="0"/>
              <a:t>: </a:t>
            </a:r>
            <a:r>
              <a:rPr lang="en-US" sz="1600" dirty="0"/>
              <a:t>the youngest cohort (15-24) witnessed the largest fluctuation on the </a:t>
            </a:r>
            <a:r>
              <a:rPr lang="en-US" sz="1600" dirty="0" err="1"/>
              <a:t>labour</a:t>
            </a:r>
            <a:r>
              <a:rPr lang="en-US" sz="1600" dirty="0"/>
              <a:t> market </a:t>
            </a:r>
            <a:endParaRPr lang="pl-PL" sz="1600" dirty="0"/>
          </a:p>
          <a:p>
            <a:r>
              <a:rPr lang="pl-PL" sz="1600" dirty="0"/>
              <a:t>(</a:t>
            </a:r>
            <a:r>
              <a:rPr lang="en-US" sz="1600" dirty="0"/>
              <a:t>cohorts aged 25 to 64 remained almost unchanged</a:t>
            </a:r>
            <a:r>
              <a:rPr lang="pl-PL" sz="16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/>
              <a:t>Employment</a:t>
            </a:r>
            <a:r>
              <a:rPr lang="pl-PL" sz="1600" dirty="0"/>
              <a:t>:15-24 </a:t>
            </a:r>
            <a:r>
              <a:rPr lang="pl-PL" sz="1600" dirty="0" err="1"/>
              <a:t>year-olds</a:t>
            </a:r>
            <a:r>
              <a:rPr lang="pl-PL" sz="1600" dirty="0"/>
              <a:t> -  </a:t>
            </a:r>
            <a:r>
              <a:rPr lang="pl-PL" sz="1600" dirty="0" err="1"/>
              <a:t>fall</a:t>
            </a:r>
            <a:r>
              <a:rPr lang="pl-PL" sz="1600" dirty="0"/>
              <a:t> of </a:t>
            </a:r>
            <a:r>
              <a:rPr lang="pl-PL" sz="1600" dirty="0" err="1"/>
              <a:t>employment</a:t>
            </a:r>
            <a:r>
              <a:rPr lang="pl-PL" sz="1600" dirty="0"/>
              <a:t> </a:t>
            </a:r>
            <a:r>
              <a:rPr lang="pl-PL" sz="1600" dirty="0" err="1"/>
              <a:t>rate</a:t>
            </a:r>
            <a:r>
              <a:rPr lang="pl-PL" sz="1600" dirty="0"/>
              <a:t> (by 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/>
              <a:t>Y</a:t>
            </a:r>
            <a:r>
              <a:rPr lang="en-US" sz="1600" dirty="0" err="1"/>
              <a:t>oung</a:t>
            </a:r>
            <a:r>
              <a:rPr lang="en-US" sz="1600" dirty="0"/>
              <a:t> people </a:t>
            </a:r>
            <a:r>
              <a:rPr lang="en-US" sz="1600" b="1" dirty="0"/>
              <a:t>specifically affected </a:t>
            </a:r>
            <a:r>
              <a:rPr lang="en-US" sz="1600" dirty="0"/>
              <a:t>by the COVID crisis</a:t>
            </a:r>
            <a:endParaRPr lang="pl-P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Overall</a:t>
            </a:r>
            <a:r>
              <a:rPr lang="pl-PL" sz="1600" dirty="0"/>
              <a:t> </a:t>
            </a:r>
            <a:r>
              <a:rPr lang="en-US" sz="1600" dirty="0"/>
              <a:t>rates of employment, unemployment, and </a:t>
            </a:r>
            <a:r>
              <a:rPr lang="en-US" sz="1600" dirty="0" err="1"/>
              <a:t>labour</a:t>
            </a:r>
            <a:r>
              <a:rPr lang="en-US" sz="1600" dirty="0"/>
              <a:t> market activity did not see extreme fluctuations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08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42A4BA-C86D-1C73-E63E-08BDA9C95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1018100"/>
            <a:ext cx="7772400" cy="491899"/>
          </a:xfrm>
        </p:spPr>
        <p:txBody>
          <a:bodyPr>
            <a:normAutofit/>
          </a:bodyPr>
          <a:lstStyle/>
          <a:p>
            <a:r>
              <a:rPr lang="pl-PL" sz="1800" dirty="0" err="1"/>
              <a:t>Labour</a:t>
            </a:r>
            <a:r>
              <a:rPr lang="pl-PL" sz="1800" dirty="0"/>
              <a:t> market </a:t>
            </a:r>
            <a:r>
              <a:rPr lang="pl-PL" sz="1800" dirty="0" err="1"/>
              <a:t>developments</a:t>
            </a:r>
            <a:endParaRPr lang="en-MT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4</a:t>
            </a:fld>
            <a:endParaRPr lang="en-M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1610-A4B6-46F5-F174-3AA4BDE8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3613" y="2201421"/>
            <a:ext cx="2886074" cy="298454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A</a:t>
            </a:r>
            <a:r>
              <a:rPr lang="en-US" sz="1400" dirty="0" err="1"/>
              <a:t>lmost</a:t>
            </a:r>
            <a:r>
              <a:rPr lang="en-US" sz="1400" dirty="0"/>
              <a:t> immediate growth of the rates of employment and activity, especially among the youngest cohort, could be seen in 2021</a:t>
            </a:r>
            <a:r>
              <a:rPr lang="pl-PL" sz="1400" dirty="0"/>
              <a:t> and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HOWEVER </a:t>
            </a:r>
            <a:r>
              <a:rPr lang="en-US" sz="1400" dirty="0"/>
              <a:t>overall unemployment rate </a:t>
            </a:r>
            <a:r>
              <a:rPr lang="pl-PL" sz="1400" dirty="0"/>
              <a:t>(6%) </a:t>
            </a:r>
            <a:r>
              <a:rPr lang="en-US" sz="1400" dirty="0"/>
              <a:t>reached almost natural level in 2022</a:t>
            </a:r>
            <a:r>
              <a:rPr lang="pl-PL" sz="1400" dirty="0"/>
              <a:t>,</a:t>
            </a:r>
            <a:r>
              <a:rPr lang="en-US" sz="1400" dirty="0"/>
              <a:t> it still remains high for people aged 15-24 </a:t>
            </a:r>
            <a:r>
              <a:rPr lang="pl-PL" sz="1400" dirty="0"/>
              <a:t>(</a:t>
            </a:r>
            <a:r>
              <a:rPr lang="en-US" sz="1400" dirty="0"/>
              <a:t>14.5% </a:t>
            </a:r>
            <a:r>
              <a:rPr lang="pl-PL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/>
              <a:t>Y</a:t>
            </a:r>
            <a:r>
              <a:rPr lang="en-US" sz="1400" dirty="0" err="1"/>
              <a:t>oung</a:t>
            </a:r>
            <a:r>
              <a:rPr lang="en-US" sz="1400" dirty="0"/>
              <a:t> people with limited professional experience are more vulnerable to unstable employment</a:t>
            </a:r>
            <a:r>
              <a:rPr lang="pl-PL" sz="1800" dirty="0"/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4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400" dirty="0"/>
              <a:t>High </a:t>
            </a:r>
            <a:r>
              <a:rPr lang="pl-PL" sz="1400" dirty="0" err="1"/>
              <a:t>participation</a:t>
            </a:r>
            <a:r>
              <a:rPr lang="pl-PL" sz="1400" dirty="0"/>
              <a:t> of </a:t>
            </a:r>
            <a:r>
              <a:rPr lang="pl-PL" sz="1400" dirty="0" err="1"/>
              <a:t>older</a:t>
            </a:r>
            <a:r>
              <a:rPr lang="pl-PL" sz="1400" dirty="0"/>
              <a:t> </a:t>
            </a:r>
            <a:r>
              <a:rPr lang="pl-PL" sz="1400" dirty="0" err="1"/>
              <a:t>workers</a:t>
            </a:r>
            <a:r>
              <a:rPr lang="pl-PL" sz="1400" dirty="0"/>
              <a:t> -&gt; </a:t>
            </a:r>
            <a:r>
              <a:rPr lang="pl-PL" sz="1400" dirty="0" err="1"/>
              <a:t>future</a:t>
            </a:r>
            <a:r>
              <a:rPr lang="pl-PL" sz="1400" dirty="0"/>
              <a:t> </a:t>
            </a:r>
            <a:r>
              <a:rPr lang="pl-PL" sz="1400" dirty="0" err="1"/>
              <a:t>need</a:t>
            </a:r>
            <a:r>
              <a:rPr lang="pl-PL" sz="1400" dirty="0"/>
              <a:t> for </a:t>
            </a:r>
            <a:r>
              <a:rPr lang="pl-PL" sz="1400" dirty="0" err="1"/>
              <a:t>replacement</a:t>
            </a:r>
            <a:r>
              <a:rPr lang="pl-PL" sz="1400" dirty="0"/>
              <a:t>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400" dirty="0"/>
              <a:t>Lower </a:t>
            </a:r>
            <a:r>
              <a:rPr lang="pl-PL" sz="1400" dirty="0" err="1"/>
              <a:t>participation</a:t>
            </a:r>
            <a:r>
              <a:rPr lang="pl-PL" sz="1400" dirty="0"/>
              <a:t> of the </a:t>
            </a:r>
            <a:r>
              <a:rPr lang="pl-PL" sz="1400" dirty="0" err="1"/>
              <a:t>youth</a:t>
            </a:r>
            <a:r>
              <a:rPr lang="pl-PL" sz="1400" dirty="0"/>
              <a:t> </a:t>
            </a:r>
            <a:r>
              <a:rPr lang="pl-PL" sz="1400" dirty="0" err="1"/>
              <a:t>may</a:t>
            </a:r>
            <a:r>
              <a:rPr lang="pl-PL" sz="1400" dirty="0"/>
              <a:t> </a:t>
            </a:r>
            <a:r>
              <a:rPr lang="pl-PL" sz="1400" dirty="0" err="1"/>
              <a:t>lead</a:t>
            </a:r>
            <a:r>
              <a:rPr lang="pl-PL" sz="1400" dirty="0"/>
              <a:t> to </a:t>
            </a:r>
            <a:r>
              <a:rPr lang="pl-PL" sz="1400" dirty="0" err="1"/>
              <a:t>significant</a:t>
            </a:r>
            <a:r>
              <a:rPr lang="pl-PL" sz="1400" dirty="0"/>
              <a:t> </a:t>
            </a:r>
            <a:r>
              <a:rPr lang="pl-PL" sz="1400" dirty="0" err="1"/>
              <a:t>labour</a:t>
            </a:r>
            <a:r>
              <a:rPr lang="pl-PL" sz="1400" dirty="0"/>
              <a:t> </a:t>
            </a:r>
            <a:r>
              <a:rPr lang="pl-PL" sz="1400" dirty="0" err="1"/>
              <a:t>shortages</a:t>
            </a:r>
            <a:endParaRPr lang="en-MT" sz="1400" dirty="0"/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550EA0A7-1001-C81F-C9E7-F429AF591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675" y="1689150"/>
            <a:ext cx="5905499" cy="36894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617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85CB-B872-F8FB-6031-08962FF5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rgbClr val="F37406"/>
                </a:solidFill>
              </a:rPr>
              <a:t>EU </a:t>
            </a:r>
            <a:r>
              <a:rPr lang="pl-PL" b="0" dirty="0" err="1">
                <a:solidFill>
                  <a:srgbClr val="F37406"/>
                </a:solidFill>
              </a:rPr>
              <a:t>Labour</a:t>
            </a:r>
            <a:r>
              <a:rPr lang="pl-PL" b="0" dirty="0">
                <a:solidFill>
                  <a:srgbClr val="F37406"/>
                </a:solidFill>
              </a:rPr>
              <a:t> Market development</a:t>
            </a:r>
            <a:endParaRPr lang="en-MT" b="0" dirty="0">
              <a:solidFill>
                <a:srgbClr val="F3740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D948-2720-B55A-CF1F-7E2571C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B248A-CDF6-A2AC-F372-68E0180E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5</a:t>
            </a:fld>
            <a:endParaRPr lang="en-MT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6C60232-D20C-4A5C-8376-93606D43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290" y="1855538"/>
            <a:ext cx="2732638" cy="4044949"/>
          </a:xfrm>
        </p:spPr>
        <p:txBody>
          <a:bodyPr>
            <a:norm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D</a:t>
            </a:r>
            <a:r>
              <a:rPr lang="en-US" sz="1700" dirty="0" err="1"/>
              <a:t>igital</a:t>
            </a:r>
            <a:r>
              <a:rPr lang="en-US" sz="1700" dirty="0"/>
              <a:t> tools for collaboration</a:t>
            </a:r>
            <a:r>
              <a:rPr lang="pl-PL" sz="1700" dirty="0"/>
              <a:t> – in</a:t>
            </a:r>
            <a:r>
              <a:rPr lang="en-US" sz="1700" dirty="0"/>
              <a:t> top ten digital skills listed in job offers </a:t>
            </a:r>
            <a:r>
              <a:rPr lang="pl-PL" sz="1700" dirty="0"/>
              <a:t>(</a:t>
            </a:r>
            <a:r>
              <a:rPr lang="en-US" sz="1700" dirty="0"/>
              <a:t>2021</a:t>
            </a:r>
            <a:r>
              <a:rPr lang="pl-PL" sz="1700" dirty="0"/>
              <a:t>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 err="1"/>
              <a:t>Mismatch</a:t>
            </a:r>
            <a:r>
              <a:rPr lang="pl-PL" sz="1700" dirty="0"/>
              <a:t> </a:t>
            </a:r>
            <a:r>
              <a:rPr lang="pl-PL" sz="1700" dirty="0" err="1"/>
              <a:t>between</a:t>
            </a:r>
            <a:r>
              <a:rPr lang="pl-PL" sz="1700" dirty="0"/>
              <a:t> </a:t>
            </a:r>
            <a:r>
              <a:rPr lang="pl-PL" sz="1700" dirty="0" err="1"/>
              <a:t>skills</a:t>
            </a:r>
            <a:r>
              <a:rPr lang="pl-PL" sz="1700" dirty="0"/>
              <a:t> </a:t>
            </a:r>
            <a:r>
              <a:rPr lang="pl-PL" sz="1700" dirty="0" err="1"/>
              <a:t>demanded</a:t>
            </a:r>
            <a:r>
              <a:rPr lang="pl-PL" sz="1700" dirty="0"/>
              <a:t> and </a:t>
            </a:r>
            <a:r>
              <a:rPr lang="pl-PL" sz="1700" dirty="0" err="1"/>
              <a:t>supplied</a:t>
            </a:r>
            <a:r>
              <a:rPr lang="pl-PL" sz="1700" dirty="0"/>
              <a:t> – </a:t>
            </a:r>
            <a:r>
              <a:rPr lang="pl-PL" sz="1700" dirty="0" err="1"/>
              <a:t>insufficient</a:t>
            </a:r>
            <a:r>
              <a:rPr lang="pl-PL" sz="1700" dirty="0"/>
              <a:t> </a:t>
            </a:r>
            <a:r>
              <a:rPr lang="pl-PL" sz="1700" dirty="0" err="1"/>
              <a:t>digital</a:t>
            </a:r>
            <a:r>
              <a:rPr lang="pl-PL" sz="1700" dirty="0"/>
              <a:t> </a:t>
            </a:r>
            <a:r>
              <a:rPr lang="pl-PL" sz="1700" dirty="0" err="1"/>
              <a:t>skills</a:t>
            </a:r>
            <a:endParaRPr lang="pl-PL" sz="17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I</a:t>
            </a:r>
            <a:r>
              <a:rPr lang="en-US" sz="1700" dirty="0" err="1"/>
              <a:t>ncreased</a:t>
            </a:r>
            <a:r>
              <a:rPr lang="en-US" sz="1700" dirty="0"/>
              <a:t> demand of high-skill </a:t>
            </a:r>
            <a:r>
              <a:rPr lang="en-US" sz="1700" dirty="0" err="1"/>
              <a:t>labour</a:t>
            </a:r>
            <a:r>
              <a:rPr lang="pl-PL" sz="1700" dirty="0"/>
              <a:t> vs</a:t>
            </a:r>
            <a:r>
              <a:rPr lang="en-US" sz="1700" dirty="0"/>
              <a:t> decline in entry level jobs</a:t>
            </a:r>
            <a:endParaRPr lang="pl-PL" sz="17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Y</a:t>
            </a:r>
            <a:r>
              <a:rPr lang="en-US" sz="1700" dirty="0" err="1"/>
              <a:t>oung</a:t>
            </a:r>
            <a:r>
              <a:rPr lang="en-US" sz="1700" dirty="0"/>
              <a:t> people more vulnerable to unstable employment</a:t>
            </a:r>
            <a:r>
              <a:rPr lang="pl-PL" sz="17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fficeArt object" descr="image2.jpg">
            <a:extLst>
              <a:ext uri="{FF2B5EF4-FFF2-40B4-BE49-F238E27FC236}">
                <a16:creationId xmlns:a16="http://schemas.microsoft.com/office/drawing/2014/main" id="{CFB6BC37-32B2-40B9-A07B-917FDC7BDD8D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690688"/>
            <a:ext cx="5749291" cy="37152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7047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42A4BA-C86D-1C73-E63E-08BDA9C95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61310"/>
            <a:ext cx="7772400" cy="491899"/>
          </a:xfrm>
        </p:spPr>
        <p:txBody>
          <a:bodyPr>
            <a:normAutofit/>
          </a:bodyPr>
          <a:lstStyle/>
          <a:p>
            <a:r>
              <a:rPr lang="pl-PL" sz="1800" dirty="0"/>
              <a:t>Development of </a:t>
            </a:r>
            <a:r>
              <a:rPr lang="pl-PL" sz="1800" dirty="0" err="1"/>
              <a:t>NEETs</a:t>
            </a:r>
            <a:r>
              <a:rPr lang="pl-PL" sz="1800" dirty="0"/>
              <a:t> </a:t>
            </a:r>
            <a:r>
              <a:rPr lang="pl-PL" sz="1800" dirty="0" err="1"/>
              <a:t>situation</a:t>
            </a:r>
            <a:endParaRPr lang="en-MT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6</a:t>
            </a:fld>
            <a:endParaRPr lang="en-M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1610-A4B6-46F5-F174-3AA4BDE8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50" y="2477425"/>
            <a:ext cx="3047104" cy="2621466"/>
          </a:xfrm>
        </p:spPr>
        <p:txBody>
          <a:bodyPr>
            <a:no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COVID: </a:t>
            </a:r>
            <a:r>
              <a:rPr lang="pl-PL" sz="1700" dirty="0" err="1"/>
              <a:t>spike</a:t>
            </a:r>
            <a:r>
              <a:rPr lang="pl-PL" sz="1700" dirty="0"/>
              <a:t> of NEET </a:t>
            </a:r>
            <a:r>
              <a:rPr lang="pl-PL" sz="1700" dirty="0" err="1"/>
              <a:t>rates</a:t>
            </a:r>
            <a:r>
              <a:rPr lang="pl-PL" sz="1700" dirty="0"/>
              <a:t> in 2020 </a:t>
            </a:r>
            <a:r>
              <a:rPr lang="pl-PL" sz="1700" dirty="0" err="1"/>
              <a:t>coupled</a:t>
            </a:r>
            <a:r>
              <a:rPr lang="pl-PL" sz="1700" dirty="0"/>
              <a:t> with </a:t>
            </a:r>
            <a:r>
              <a:rPr lang="pl-PL" sz="1700" dirty="0" err="1"/>
              <a:t>youth</a:t>
            </a:r>
            <a:r>
              <a:rPr lang="pl-PL" sz="1700" dirty="0"/>
              <a:t> </a:t>
            </a:r>
            <a:r>
              <a:rPr lang="pl-PL" sz="1700" dirty="0" err="1"/>
              <a:t>unemployment</a:t>
            </a:r>
            <a:endParaRPr lang="pl-PL" sz="17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7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Post-</a:t>
            </a:r>
            <a:r>
              <a:rPr lang="pl-PL" sz="1700" dirty="0" err="1"/>
              <a:t>covid</a:t>
            </a:r>
            <a:r>
              <a:rPr lang="pl-PL" sz="1700" dirty="0"/>
              <a:t>: </a:t>
            </a:r>
            <a:r>
              <a:rPr lang="pl-PL" sz="1700" dirty="0" err="1"/>
              <a:t>continued</a:t>
            </a:r>
            <a:r>
              <a:rPr lang="pl-PL" sz="1700" dirty="0"/>
              <a:t> </a:t>
            </a:r>
            <a:r>
              <a:rPr lang="pl-PL" sz="1700" dirty="0" err="1"/>
              <a:t>falling</a:t>
            </a:r>
            <a:r>
              <a:rPr lang="pl-PL" sz="1700" dirty="0"/>
              <a:t> trend (but </a:t>
            </a:r>
            <a:r>
              <a:rPr lang="pl-PL" sz="1700" dirty="0" err="1"/>
              <a:t>above</a:t>
            </a:r>
            <a:r>
              <a:rPr lang="pl-PL" sz="1700" dirty="0"/>
              <a:t> EU </a:t>
            </a:r>
            <a:r>
              <a:rPr lang="pl-PL" sz="1700" dirty="0" err="1"/>
              <a:t>goal</a:t>
            </a:r>
            <a:r>
              <a:rPr lang="pl-PL" sz="1700" dirty="0"/>
              <a:t> of 9%)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700" dirty="0"/>
              <a:t> W</a:t>
            </a:r>
            <a:r>
              <a:rPr lang="en-US" sz="1700" dirty="0"/>
              <a:t>omen caring for a family member</a:t>
            </a:r>
            <a:r>
              <a:rPr lang="pl-PL" sz="1700" dirty="0"/>
              <a:t> (18%)</a:t>
            </a:r>
          </a:p>
        </p:txBody>
      </p: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3ADE1906-AF73-1CA9-C731-DE7837C4E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35833" y="1851949"/>
            <a:ext cx="5808167" cy="37453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334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9BCC-83E0-BD6C-B4EB-C313FA8C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65" y="2740026"/>
            <a:ext cx="4408885" cy="1069974"/>
          </a:xfrm>
        </p:spPr>
        <p:txBody>
          <a:bodyPr/>
          <a:lstStyle/>
          <a:p>
            <a:r>
              <a:rPr lang="pl-PL" b="0" dirty="0">
                <a:solidFill>
                  <a:srgbClr val="F37406"/>
                </a:solidFill>
              </a:rPr>
              <a:t>How </a:t>
            </a:r>
            <a:r>
              <a:rPr lang="pl-PL" b="0" dirty="0" err="1">
                <a:solidFill>
                  <a:srgbClr val="F37406"/>
                </a:solidFill>
              </a:rPr>
              <a:t>did</a:t>
            </a:r>
            <a:r>
              <a:rPr lang="pl-PL" b="0" dirty="0">
                <a:solidFill>
                  <a:srgbClr val="F37406"/>
                </a:solidFill>
              </a:rPr>
              <a:t> COVID 19 </a:t>
            </a:r>
            <a:r>
              <a:rPr lang="pl-PL" b="0" dirty="0" err="1">
                <a:solidFill>
                  <a:srgbClr val="F37406"/>
                </a:solidFill>
              </a:rPr>
              <a:t>impact</a:t>
            </a:r>
            <a:r>
              <a:rPr lang="pl-PL" b="0" dirty="0">
                <a:solidFill>
                  <a:srgbClr val="F37406"/>
                </a:solidFill>
              </a:rPr>
              <a:t> the </a:t>
            </a:r>
            <a:r>
              <a:rPr lang="pl-PL" b="0" dirty="0" err="1">
                <a:solidFill>
                  <a:srgbClr val="F37406"/>
                </a:solidFill>
              </a:rPr>
              <a:t>NEETs</a:t>
            </a:r>
            <a:r>
              <a:rPr lang="pl-PL" b="0" dirty="0">
                <a:solidFill>
                  <a:srgbClr val="F37406"/>
                </a:solidFill>
              </a:rPr>
              <a:t>?</a:t>
            </a:r>
            <a:endParaRPr lang="en-MT" b="0" dirty="0">
              <a:solidFill>
                <a:srgbClr val="F3740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D9270-48E6-14CB-3434-BC4B951B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865" y="3932585"/>
            <a:ext cx="6752035" cy="3538189"/>
          </a:xfrm>
        </p:spPr>
        <p:txBody>
          <a:bodyPr>
            <a:norm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Spike</a:t>
            </a:r>
            <a:r>
              <a:rPr lang="pl-PL" sz="1600" dirty="0"/>
              <a:t> in </a:t>
            </a:r>
            <a:r>
              <a:rPr lang="pl-PL" sz="1600" dirty="0" err="1"/>
              <a:t>youth</a:t>
            </a:r>
            <a:r>
              <a:rPr lang="pl-PL" sz="1600" dirty="0"/>
              <a:t> </a:t>
            </a:r>
            <a:r>
              <a:rPr lang="pl-PL" sz="1600" dirty="0" err="1"/>
              <a:t>unemployment</a:t>
            </a:r>
            <a:r>
              <a:rPr lang="pl-PL" sz="1600" dirty="0"/>
              <a:t> </a:t>
            </a:r>
            <a:r>
              <a:rPr lang="pl-PL" sz="1600" dirty="0" err="1"/>
              <a:t>larger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that</a:t>
            </a:r>
            <a:r>
              <a:rPr lang="pl-PL" sz="1600" dirty="0"/>
              <a:t> of </a:t>
            </a:r>
            <a:r>
              <a:rPr lang="pl-PL" sz="1600" dirty="0" err="1"/>
              <a:t>older</a:t>
            </a:r>
            <a:r>
              <a:rPr lang="pl-PL" sz="1600" dirty="0"/>
              <a:t> </a:t>
            </a:r>
            <a:r>
              <a:rPr lang="pl-PL" sz="1600" dirty="0" err="1"/>
              <a:t>cohorts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Fluctuations</a:t>
            </a:r>
            <a:r>
              <a:rPr lang="pl-PL" sz="1600" dirty="0"/>
              <a:t> in </a:t>
            </a:r>
            <a:r>
              <a:rPr lang="pl-PL" sz="1600" dirty="0" err="1"/>
              <a:t>youth</a:t>
            </a:r>
            <a:r>
              <a:rPr lang="pl-PL" sz="1600" dirty="0"/>
              <a:t> </a:t>
            </a:r>
            <a:r>
              <a:rPr lang="pl-PL" sz="1600" dirty="0" err="1"/>
              <a:t>employment</a:t>
            </a:r>
            <a:r>
              <a:rPr lang="pl-PL" sz="1600" dirty="0"/>
              <a:t> </a:t>
            </a:r>
            <a:r>
              <a:rPr lang="pl-PL" sz="1600" dirty="0" err="1"/>
              <a:t>larger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the </a:t>
            </a:r>
            <a:r>
              <a:rPr lang="pl-PL" sz="1600" dirty="0" err="1"/>
              <a:t>overall</a:t>
            </a:r>
            <a:r>
              <a:rPr lang="pl-PL" sz="1600" dirty="0"/>
              <a:t> </a:t>
            </a:r>
            <a:r>
              <a:rPr lang="pl-PL" sz="1600" dirty="0" err="1"/>
              <a:t>fluctuations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Spike</a:t>
            </a:r>
            <a:r>
              <a:rPr lang="pl-PL" sz="1600" dirty="0"/>
              <a:t> in </a:t>
            </a:r>
            <a:r>
              <a:rPr lang="pl-PL" sz="1600" dirty="0" err="1"/>
              <a:t>NEETs</a:t>
            </a:r>
            <a:r>
              <a:rPr lang="pl-PL" sz="1600" dirty="0"/>
              <a:t> </a:t>
            </a:r>
            <a:r>
              <a:rPr lang="pl-PL" sz="1600" dirty="0" err="1"/>
              <a:t>rate</a:t>
            </a:r>
            <a:r>
              <a:rPr lang="pl-PL" sz="1600" dirty="0"/>
              <a:t> </a:t>
            </a:r>
            <a:r>
              <a:rPr lang="pl-PL" sz="1600" dirty="0" err="1"/>
              <a:t>during</a:t>
            </a:r>
            <a:r>
              <a:rPr lang="pl-PL" sz="1600" dirty="0"/>
              <a:t> COVID </a:t>
            </a:r>
            <a:r>
              <a:rPr lang="pl-PL" sz="1600" dirty="0" err="1"/>
              <a:t>due</a:t>
            </a:r>
            <a:r>
              <a:rPr lang="pl-PL" sz="1600" dirty="0"/>
              <a:t> to </a:t>
            </a:r>
            <a:r>
              <a:rPr lang="pl-PL" sz="1600" dirty="0" err="1"/>
              <a:t>growth</a:t>
            </a:r>
            <a:r>
              <a:rPr lang="pl-PL" sz="1600" dirty="0"/>
              <a:t> in </a:t>
            </a:r>
            <a:r>
              <a:rPr lang="pl-PL" sz="1600" dirty="0" err="1"/>
              <a:t>youth</a:t>
            </a:r>
            <a:r>
              <a:rPr lang="pl-PL" sz="1600" dirty="0"/>
              <a:t> </a:t>
            </a:r>
            <a:r>
              <a:rPr lang="pl-PL" sz="1600" dirty="0" err="1"/>
              <a:t>unemployment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MT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705C-1F6A-C59F-6CC6-69470D0B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05FF-A76D-FF25-2458-83FCDA58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7</a:t>
            </a:fld>
            <a:endParaRPr lang="en-MT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3EEDD9E-E24E-4B6E-ACBD-DB5A34F4C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48" y="857601"/>
            <a:ext cx="7766304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0B39-1D09-88F0-2CC3-07204B6E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relevance</a:t>
            </a:r>
            <a:r>
              <a:rPr lang="pl-PL" dirty="0"/>
              <a:t> of </a:t>
            </a:r>
            <a:r>
              <a:rPr lang="pl-PL" dirty="0" err="1"/>
              <a:t>NEETs</a:t>
            </a:r>
            <a:r>
              <a:rPr lang="pl-PL" dirty="0"/>
              <a:t>?</a:t>
            </a:r>
            <a:endParaRPr lang="en-M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E4D8F-D03F-1670-1A97-59E8B4E4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High </a:t>
            </a:r>
            <a:r>
              <a:rPr lang="pl-PL" sz="1600" dirty="0" err="1"/>
              <a:t>NEETs</a:t>
            </a:r>
            <a:r>
              <a:rPr lang="pl-PL" sz="1600" dirty="0"/>
              <a:t> </a:t>
            </a:r>
            <a:r>
              <a:rPr lang="pl-PL" sz="1600" dirty="0" err="1"/>
              <a:t>rate</a:t>
            </a:r>
            <a:r>
              <a:rPr lang="pl-PL" sz="1600" dirty="0"/>
              <a:t> (11.7%)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job</a:t>
            </a:r>
            <a:r>
              <a:rPr lang="pl-PL" sz="1600" dirty="0"/>
              <a:t> </a:t>
            </a:r>
            <a:r>
              <a:rPr lang="pl-PL" sz="1600" dirty="0" err="1"/>
              <a:t>vacancies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people</a:t>
            </a:r>
            <a:r>
              <a:rPr lang="pl-PL" sz="1600" dirty="0"/>
              <a:t> in the </a:t>
            </a:r>
            <a:r>
              <a:rPr lang="pl-PL" sz="1600" dirty="0" err="1"/>
              <a:t>labour</a:t>
            </a:r>
            <a:r>
              <a:rPr lang="pl-PL" sz="1600" dirty="0"/>
              <a:t> market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People </a:t>
            </a:r>
            <a:r>
              <a:rPr lang="pl-PL" sz="1600" dirty="0" err="1"/>
              <a:t>who</a:t>
            </a:r>
            <a:r>
              <a:rPr lang="pl-PL" sz="1600" dirty="0"/>
              <a:t> </a:t>
            </a:r>
            <a:r>
              <a:rPr lang="pl-PL" sz="1600" dirty="0" err="1"/>
              <a:t>could</a:t>
            </a:r>
            <a:r>
              <a:rPr lang="pl-PL" sz="1600" dirty="0"/>
              <a:t> </a:t>
            </a:r>
            <a:r>
              <a:rPr lang="pl-PL" sz="1600" dirty="0" err="1"/>
              <a:t>potentially</a:t>
            </a:r>
            <a:r>
              <a:rPr lang="pl-PL" sz="1600" dirty="0"/>
              <a:t> </a:t>
            </a:r>
            <a:r>
              <a:rPr lang="pl-PL" sz="1600" dirty="0" err="1"/>
              <a:t>fill</a:t>
            </a:r>
            <a:r>
              <a:rPr lang="pl-PL" sz="1600" dirty="0"/>
              <a:t> </a:t>
            </a:r>
            <a:r>
              <a:rPr lang="pl-PL" sz="1600" dirty="0" err="1"/>
              <a:t>those</a:t>
            </a:r>
            <a:r>
              <a:rPr lang="pl-PL" sz="1600" dirty="0"/>
              <a:t> </a:t>
            </a:r>
            <a:r>
              <a:rPr lang="pl-PL" sz="1600" dirty="0" err="1"/>
              <a:t>vacancies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not </a:t>
            </a:r>
            <a:r>
              <a:rPr lang="pl-PL" sz="1600" dirty="0" err="1"/>
              <a:t>engaged</a:t>
            </a:r>
            <a:r>
              <a:rPr lang="pl-PL" sz="1600" dirty="0"/>
              <a:t> in the </a:t>
            </a:r>
            <a:r>
              <a:rPr lang="pl-PL" sz="1600" dirty="0" err="1"/>
              <a:t>labour</a:t>
            </a:r>
            <a:r>
              <a:rPr lang="pl-PL" sz="1600" dirty="0"/>
              <a:t> market</a:t>
            </a:r>
            <a:endParaRPr lang="en-MT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695B3-D403-616F-04D2-BE326F4C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smartlyproject.eu</a:t>
            </a:r>
            <a:endParaRPr lang="en-M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A053-431B-2577-1DA9-28961D2D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8</a:t>
            </a:fld>
            <a:endParaRPr lang="en-MT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7A10BD45-6D5F-4534-BDEE-BD6BACAC857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CD3B992-95B7-4DEC-A3C8-C4251C24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20" y="718797"/>
            <a:ext cx="4930243" cy="54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9</a:t>
            </a:fld>
            <a:endParaRPr lang="en-MT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23C955-2CC5-B9A4-77A4-2AA2271A2DA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976275"/>
            <a:ext cx="7772400" cy="1713140"/>
          </a:xfr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98A3BEF1-F70E-4E88-97FE-11FF765DA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EU: </a:t>
            </a:r>
            <a:r>
              <a:rPr lang="pl-PL" sz="1600" dirty="0" err="1"/>
              <a:t>Youth</a:t>
            </a:r>
            <a:r>
              <a:rPr lang="pl-PL" sz="1600" dirty="0"/>
              <a:t> </a:t>
            </a:r>
            <a:r>
              <a:rPr lang="pl-PL" sz="1600" dirty="0" err="1"/>
              <a:t>Guarantee</a:t>
            </a:r>
            <a:r>
              <a:rPr lang="pl-PL" sz="1600" dirty="0"/>
              <a:t>, </a:t>
            </a:r>
            <a:r>
              <a:rPr lang="en-GB" sz="1600" dirty="0">
                <a:solidFill>
                  <a:srgbClr val="000000"/>
                </a:solidFill>
              </a:rPr>
              <a:t>European Pillar of Social Rights Action Plan</a:t>
            </a: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Italy</a:t>
            </a:r>
            <a:r>
              <a:rPr lang="pl-PL" sz="1600" dirty="0"/>
              <a:t>: NEET Plan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France: </a:t>
            </a:r>
            <a:r>
              <a:rPr lang="pl-PL" sz="1600" dirty="0" err="1"/>
              <a:t>Pix</a:t>
            </a:r>
            <a:r>
              <a:rPr lang="pl-PL" sz="1600" dirty="0"/>
              <a:t>, 1 </a:t>
            </a:r>
            <a:r>
              <a:rPr lang="pl-PL" sz="1600" dirty="0" err="1"/>
              <a:t>Youth</a:t>
            </a:r>
            <a:r>
              <a:rPr lang="pl-PL" sz="1600" dirty="0"/>
              <a:t>, 1 Solution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/>
              <a:t>Most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pl-PL" sz="16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/>
              <a:t>policies</a:t>
            </a:r>
            <a:r>
              <a:rPr lang="pl-PL" sz="1600" dirty="0"/>
              <a:t> </a:t>
            </a:r>
            <a:r>
              <a:rPr lang="pl-PL" sz="1600" dirty="0" err="1"/>
              <a:t>aim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increasing</a:t>
            </a:r>
            <a:r>
              <a:rPr lang="pl-PL" sz="1600" dirty="0"/>
              <a:t> </a:t>
            </a:r>
            <a:r>
              <a:rPr lang="pl-PL" sz="1600" dirty="0" err="1"/>
              <a:t>employability</a:t>
            </a:r>
            <a:r>
              <a:rPr lang="pl-PL" sz="1600" dirty="0"/>
              <a:t>, </a:t>
            </a:r>
            <a:r>
              <a:rPr lang="pl-PL" sz="1600" dirty="0" err="1"/>
              <a:t>rather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improving</a:t>
            </a:r>
            <a:r>
              <a:rPr lang="pl-PL" sz="1600" dirty="0"/>
              <a:t> </a:t>
            </a:r>
            <a:r>
              <a:rPr lang="pl-PL" sz="1600" dirty="0" err="1"/>
              <a:t>employment</a:t>
            </a:r>
            <a:r>
              <a:rPr lang="pl-PL" sz="1600" dirty="0"/>
              <a:t> </a:t>
            </a:r>
            <a:r>
              <a:rPr lang="pl-PL" sz="1600" dirty="0" err="1"/>
              <a:t>stability</a:t>
            </a:r>
            <a:endParaRPr lang="en-MT" sz="1600" dirty="0"/>
          </a:p>
          <a:p>
            <a:endParaRPr lang="pl-PL" dirty="0"/>
          </a:p>
        </p:txBody>
      </p:sp>
      <p:sp>
        <p:nvSpPr>
          <p:cNvPr id="11" name="Podtytuł 10">
            <a:extLst>
              <a:ext uri="{FF2B5EF4-FFF2-40B4-BE49-F238E27FC236}">
                <a16:creationId xmlns:a16="http://schemas.microsoft.com/office/drawing/2014/main" id="{E82F8779-74F3-4FE0-BED9-942EF09AD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dirty="0" err="1"/>
              <a:t>Current</a:t>
            </a:r>
            <a:r>
              <a:rPr lang="pl-PL" sz="1800" dirty="0"/>
              <a:t> </a:t>
            </a:r>
            <a:r>
              <a:rPr lang="pl-PL" sz="1800" dirty="0" err="1"/>
              <a:t>NEETs</a:t>
            </a:r>
            <a:r>
              <a:rPr lang="pl-PL" sz="1800" dirty="0"/>
              <a:t> </a:t>
            </a:r>
            <a:r>
              <a:rPr lang="pl-PL" sz="1800" dirty="0" err="1"/>
              <a:t>policies</a:t>
            </a:r>
            <a:endParaRPr lang="pl-PL" sz="18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DC2D9B9-0C72-4861-B5A7-C8A036ADF519}"/>
              </a:ext>
            </a:extLst>
          </p:cNvPr>
          <p:cNvSpPr/>
          <p:nvPr/>
        </p:nvSpPr>
        <p:spPr>
          <a:xfrm>
            <a:off x="685799" y="3814441"/>
            <a:ext cx="6855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dirty="0"/>
              <a:t>EU: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err="1"/>
              <a:t>Guarantee</a:t>
            </a:r>
            <a:r>
              <a:rPr lang="pl-PL" dirty="0"/>
              <a:t>, </a:t>
            </a:r>
            <a:r>
              <a:rPr lang="en-GB" dirty="0">
                <a:solidFill>
                  <a:srgbClr val="000000"/>
                </a:solidFill>
              </a:rPr>
              <a:t>European Pillar of Social Rights Action Plan</a:t>
            </a:r>
            <a:endParaRPr lang="pl-PL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dirty="0" err="1"/>
              <a:t>Italy</a:t>
            </a:r>
            <a:r>
              <a:rPr lang="pl-PL" dirty="0"/>
              <a:t>: NEET Plan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dirty="0"/>
              <a:t>France: </a:t>
            </a:r>
            <a:r>
              <a:rPr lang="pl-PL" dirty="0" err="1"/>
              <a:t>Pix</a:t>
            </a:r>
            <a:r>
              <a:rPr lang="pl-PL" dirty="0"/>
              <a:t>; 1 Young person, 1 Solution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dirty="0"/>
              <a:t>Most </a:t>
            </a:r>
            <a:r>
              <a:rPr lang="pl-PL" dirty="0" err="1"/>
              <a:t>policies</a:t>
            </a:r>
            <a:r>
              <a:rPr lang="pl-PL" dirty="0"/>
              <a:t> </a:t>
            </a:r>
            <a:r>
              <a:rPr lang="pl-PL" dirty="0" err="1"/>
              <a:t>focus</a:t>
            </a:r>
            <a:r>
              <a:rPr lang="pl-PL" dirty="0"/>
              <a:t> on </a:t>
            </a:r>
            <a:r>
              <a:rPr lang="pl-PL" dirty="0" err="1"/>
              <a:t>boosting</a:t>
            </a:r>
            <a:r>
              <a:rPr lang="pl-PL" dirty="0"/>
              <a:t> </a:t>
            </a:r>
            <a:r>
              <a:rPr lang="pl-PL" dirty="0" err="1"/>
              <a:t>youth</a:t>
            </a:r>
            <a:r>
              <a:rPr lang="pl-PL" dirty="0"/>
              <a:t> </a:t>
            </a:r>
            <a:r>
              <a:rPr lang="pl-PL" dirty="0" err="1"/>
              <a:t>employment</a:t>
            </a:r>
            <a:r>
              <a:rPr lang="pl-PL" dirty="0"/>
              <a:t>, </a:t>
            </a:r>
            <a:r>
              <a:rPr lang="pl-PL" dirty="0" err="1"/>
              <a:t>rather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pl-PL" dirty="0" err="1"/>
              <a:t>employment</a:t>
            </a:r>
            <a:r>
              <a:rPr lang="pl-PL" dirty="0"/>
              <a:t> </a:t>
            </a:r>
            <a:r>
              <a:rPr lang="pl-PL" dirty="0" err="1"/>
              <a:t>stability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1630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2706</TotalTime>
  <Words>586</Words>
  <Application>Microsoft Office PowerPoint</Application>
  <PresentationFormat>Pokaz na ekranie (4:3)</PresentationFormat>
  <Paragraphs>209</Paragraphs>
  <Slides>11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Magistral Bold</vt:lpstr>
      <vt:lpstr>Magistral Medium</vt:lpstr>
      <vt:lpstr>Office Theme</vt:lpstr>
      <vt:lpstr>SMARTLY</vt:lpstr>
      <vt:lpstr>Prezentacja programu PowerPoint</vt:lpstr>
      <vt:lpstr>EU Labour Market – global pandemic </vt:lpstr>
      <vt:lpstr>Prezentacja programu PowerPoint</vt:lpstr>
      <vt:lpstr>EU Labour Market development</vt:lpstr>
      <vt:lpstr>Prezentacja programu PowerPoint</vt:lpstr>
      <vt:lpstr>How did COVID 19 impact the NEETs?</vt:lpstr>
      <vt:lpstr>What is the relevance of NEETs?</vt:lpstr>
      <vt:lpstr>Prezentacja programu PowerPoint</vt:lpstr>
      <vt:lpstr>Prezentacja programu PowerPoint</vt:lpstr>
      <vt:lpstr>SMARTLY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Mallan Kevin at Jobsplus</dc:creator>
  <cp:lastModifiedBy>Joanna Starczewska</cp:lastModifiedBy>
  <cp:revision>76</cp:revision>
  <dcterms:created xsi:type="dcterms:W3CDTF">2022-07-07T17:47:41Z</dcterms:created>
  <dcterms:modified xsi:type="dcterms:W3CDTF">2023-11-13T19:24:43Z</dcterms:modified>
</cp:coreProperties>
</file>