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657" r:id="rId2"/>
    <p:sldId id="658" r:id="rId3"/>
    <p:sldId id="649" r:id="rId4"/>
    <p:sldId id="630" r:id="rId5"/>
    <p:sldId id="631" r:id="rId6"/>
    <p:sldId id="667" r:id="rId7"/>
    <p:sldId id="638" r:id="rId8"/>
    <p:sldId id="666" r:id="rId9"/>
    <p:sldId id="661" r:id="rId10"/>
    <p:sldId id="256" r:id="rId11"/>
    <p:sldId id="664" r:id="rId12"/>
    <p:sldId id="665" r:id="rId13"/>
    <p:sldId id="259" r:id="rId14"/>
    <p:sldId id="260" r:id="rId15"/>
    <p:sldId id="257" r:id="rId16"/>
    <p:sldId id="258" r:id="rId17"/>
    <p:sldId id="600" r:id="rId18"/>
    <p:sldId id="586" r:id="rId19"/>
    <p:sldId id="262" r:id="rId20"/>
    <p:sldId id="656" r:id="rId21"/>
    <p:sldId id="264" r:id="rId22"/>
    <p:sldId id="663" r:id="rId23"/>
    <p:sldId id="651" r:id="rId24"/>
    <p:sldId id="668" r:id="rId25"/>
    <p:sldId id="267" r:id="rId26"/>
    <p:sldId id="654" r:id="rId27"/>
    <p:sldId id="650" r:id="rId28"/>
  </p:sldIdLst>
  <p:sldSz cx="12192000" cy="6858000"/>
  <p:notesSz cx="7315200" cy="96012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9ED"/>
    <a:srgbClr val="1C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6" d="100"/>
          <a:sy n="106" d="100"/>
        </p:scale>
        <p:origin x="18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57200" y="720725"/>
            <a:ext cx="6400800" cy="3600450"/>
          </a:xfrm>
          <a:prstGeom prst="rect">
            <a:avLst/>
          </a:prstGeom>
        </p:spPr>
        <p:txBody>
          <a:bodyPr lIns="96661" tIns="48331" rIns="96661" bIns="48331"/>
          <a:lstStyle/>
          <a:p>
            <a:endParaRPr dirty="0"/>
          </a:p>
        </p:txBody>
      </p:sp>
      <p:sp>
        <p:nvSpPr>
          <p:cNvPr id="92" name="Shape 92"/>
          <p:cNvSpPr>
            <a:spLocks noGrp="1"/>
          </p:cNvSpPr>
          <p:nvPr>
            <p:ph type="body" sz="quarter" idx="1"/>
          </p:nvPr>
        </p:nvSpPr>
        <p:spPr>
          <a:xfrm>
            <a:off x="975360" y="4560570"/>
            <a:ext cx="5364480" cy="4320540"/>
          </a:xfrm>
          <a:prstGeom prst="rect">
            <a:avLst/>
          </a:prstGeom>
        </p:spPr>
        <p:txBody>
          <a:bodyPr lIns="96661" tIns="48331" rIns="96661" bIns="48331"/>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FB91A-0442-1F08-EBA5-F020A0C00FBF}"/>
              </a:ext>
            </a:extLst>
          </p:cNvPr>
          <p:cNvSpPr>
            <a:spLocks noGrp="1"/>
          </p:cNvSpPr>
          <p:nvPr>
            <p:ph type="dt" sz="half" idx="10"/>
          </p:nvPr>
        </p:nvSpPr>
        <p:spPr/>
        <p:txBody>
          <a:bodyPr/>
          <a:lstStyle/>
          <a:p>
            <a:fld id="{CF7DD9AB-2A1D-422F-851E-2CDA58ABA413}" type="datetimeFigureOut">
              <a:rPr lang="en-US" smtClean="0"/>
              <a:t>10/14/2022</a:t>
            </a:fld>
            <a:endParaRPr lang="en-US" dirty="0"/>
          </a:p>
        </p:txBody>
      </p:sp>
      <p:sp>
        <p:nvSpPr>
          <p:cNvPr id="3" name="Footer Placeholder 2">
            <a:extLst>
              <a:ext uri="{FF2B5EF4-FFF2-40B4-BE49-F238E27FC236}">
                <a16:creationId xmlns:a16="http://schemas.microsoft.com/office/drawing/2014/main" id="{3BE355E9-08FE-B68F-14EC-A7BD22B821F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4E9AA70-37A1-CE73-4775-032C85527C4D}"/>
              </a:ext>
            </a:extLst>
          </p:cNvPr>
          <p:cNvSpPr>
            <a:spLocks noGrp="1"/>
          </p:cNvSpPr>
          <p:nvPr>
            <p:ph type="sldNum" sz="quarter" idx="12"/>
          </p:nvPr>
        </p:nvSpPr>
        <p:spPr/>
        <p:txBody>
          <a:bodyPr/>
          <a:lstStyle/>
          <a:p>
            <a:fld id="{5E97BEC1-9972-44C0-B8FA-B06051EA43DF}" type="slidenum">
              <a:rPr lang="en-US" smtClean="0"/>
              <a:t>‹#›</a:t>
            </a:fld>
            <a:endParaRPr lang="en-US" dirty="0"/>
          </a:p>
        </p:txBody>
      </p:sp>
    </p:spTree>
    <p:extLst>
      <p:ext uri="{BB962C8B-B14F-4D97-AF65-F5344CB8AC3E}">
        <p14:creationId xmlns:p14="http://schemas.microsoft.com/office/powerpoint/2010/main" val="152006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acbsa.org/scouting-for-food-unit-dat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acbsa.org/wp-content/uploads/2022/09/DC-STEM-Trek-2.pdf" TargetMode="External"/><Relationship Id="rId2" Type="http://schemas.openxmlformats.org/officeDocument/2006/relationships/hyperlink" Target="https://scoutingevent.com/082-pwd"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coutingevent.com/082-63597"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registerphilmont.org/entry/2024" TargetMode="External"/><Relationship Id="rId2" Type="http://schemas.openxmlformats.org/officeDocument/2006/relationships/hyperlink" Target="https://www.ncacbsa.org/high-adventure/"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mailto:knechtjoe@yahoo.com" TargetMode="External"/><Relationship Id="rId4" Type="http://schemas.openxmlformats.org/officeDocument/2006/relationships/hyperlink" Target="https://www.ncacbsa.org/high-adventure-informat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wcdubi@gmail.com" TargetMode="External"/><Relationship Id="rId2" Type="http://schemas.openxmlformats.org/officeDocument/2006/relationships/hyperlink" Target="mailto:BSA2XS@gmail.com"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s://my.scouting.org/VES/OnlineReg/1.0.0/?tu=UF-MB-082gm23"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togoshen.org/" TargetMode="External"/><Relationship Id="rId2" Type="http://schemas.openxmlformats.org/officeDocument/2006/relationships/hyperlink" Target="https://www.gotosnyder.org/year-round-events/cub-scout-expo/" TargetMode="External"/><Relationship Id="rId1" Type="http://schemas.openxmlformats.org/officeDocument/2006/relationships/slideLayout" Target="../slideLayouts/slideLayout3.xml"/><Relationship Id="rId4" Type="http://schemas.openxmlformats.org/officeDocument/2006/relationships/hyperlink" Target="https://scoutingwire.org/bsa-brand-center/brand-identit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ABSEAS2@aol.co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326977" y="348974"/>
            <a:ext cx="12024049" cy="2387601"/>
          </a:xfrm>
          <a:prstGeom prst="rect">
            <a:avLst/>
          </a:prstGeom>
        </p:spPr>
        <p:txBody>
          <a:bodyPr>
            <a:normAutofit/>
          </a:bodyPr>
          <a:lstStyle/>
          <a:p>
            <a:r>
              <a:rPr b="1" dirty="0">
                <a:latin typeface="Arial" panose="020B0604020202020204" pitchFamily="34" charset="0"/>
                <a:cs typeface="Arial" panose="020B0604020202020204" pitchFamily="34" charset="0"/>
              </a:rPr>
              <a:t>George Mason District </a:t>
            </a:r>
            <a:br>
              <a:rPr lang="en-US" b="1" dirty="0">
                <a:latin typeface="Arial" panose="020B0604020202020204" pitchFamily="34" charset="0"/>
                <a:cs typeface="Arial" panose="020B0604020202020204" pitchFamily="34" charset="0"/>
              </a:rPr>
            </a:br>
            <a:r>
              <a:rPr b="1" dirty="0">
                <a:latin typeface="Arial" panose="020B0604020202020204" pitchFamily="34" charset="0"/>
                <a:cs typeface="Arial" panose="020B0604020202020204" pitchFamily="34" charset="0"/>
              </a:rPr>
              <a:t>Roundtable</a:t>
            </a: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October 13,</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2</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B8CF8D33-8D5C-1289-E1AB-EE5F6BE83563}"/>
              </a:ext>
            </a:extLst>
          </p:cNvPr>
          <p:cNvPicPr/>
          <p:nvPr/>
        </p:nvPicPr>
        <p:blipFill rotWithShape="1">
          <a:blip r:embed="rId2" cstate="print">
            <a:alphaModFix amt="39000"/>
            <a:extLst>
              <a:ext uri="{28A0092B-C50C-407E-A947-70E740481C1C}">
                <a14:useLocalDpi xmlns:a14="http://schemas.microsoft.com/office/drawing/2010/main" val="0"/>
              </a:ext>
            </a:extLst>
          </a:blip>
          <a:srcRect r="2" b="7373"/>
          <a:stretch/>
        </p:blipFill>
        <p:spPr>
          <a:xfrm>
            <a:off x="3120782" y="364684"/>
            <a:ext cx="5828908" cy="5692084"/>
          </a:xfrm>
          <a:prstGeom prst="rect">
            <a:avLst/>
          </a:prstGeom>
        </p:spPr>
      </p:pic>
      <p:sp>
        <p:nvSpPr>
          <p:cNvPr id="2" name="Title 1">
            <a:extLst>
              <a:ext uri="{FF2B5EF4-FFF2-40B4-BE49-F238E27FC236}">
                <a16:creationId xmlns:a16="http://schemas.microsoft.com/office/drawing/2014/main" id="{26B7ED93-868D-CD28-AF47-D1DFFF1BA70D}"/>
              </a:ext>
            </a:extLst>
          </p:cNvPr>
          <p:cNvSpPr>
            <a:spLocks noGrp="1"/>
          </p:cNvSpPr>
          <p:nvPr>
            <p:ph type="ctrTitle"/>
          </p:nvPr>
        </p:nvSpPr>
        <p:spPr/>
        <p:txBody>
          <a:bodyPr>
            <a:normAutofit fontScale="90000"/>
          </a:bodyPr>
          <a:lstStyle/>
          <a:p>
            <a:r>
              <a:rPr lang="en-US" sz="6000" dirty="0">
                <a:solidFill>
                  <a:srgbClr val="FF0000"/>
                </a:solidFill>
                <a:latin typeface="Algerian" panose="04020705040A02060702" pitchFamily="82" charset="0"/>
              </a:rPr>
              <a:t>Hunger is still out there, and so are we!</a:t>
            </a:r>
            <a:br>
              <a:rPr lang="en-US" sz="6000" dirty="0">
                <a:solidFill>
                  <a:srgbClr val="FF0000"/>
                </a:solidFill>
                <a:latin typeface="Algerian" panose="04020705040A02060702" pitchFamily="82" charset="0"/>
              </a:rPr>
            </a:br>
            <a:endParaRPr lang="en-US" dirty="0"/>
          </a:p>
        </p:txBody>
      </p:sp>
      <p:sp>
        <p:nvSpPr>
          <p:cNvPr id="3" name="Subtitle 2">
            <a:extLst>
              <a:ext uri="{FF2B5EF4-FFF2-40B4-BE49-F238E27FC236}">
                <a16:creationId xmlns:a16="http://schemas.microsoft.com/office/drawing/2014/main" id="{0A0B8F30-5ACE-7589-1B97-B648C210A04B}"/>
              </a:ext>
            </a:extLst>
          </p:cNvPr>
          <p:cNvSpPr>
            <a:spLocks noGrp="1"/>
          </p:cNvSpPr>
          <p:nvPr>
            <p:ph type="subTitle" idx="1"/>
          </p:nvPr>
        </p:nvSpPr>
        <p:spPr/>
        <p:txBody>
          <a:bodyPr>
            <a:noAutofit/>
          </a:bodyPr>
          <a:lstStyle/>
          <a:p>
            <a:r>
              <a:rPr lang="en-US" sz="4400" b="1" dirty="0">
                <a:solidFill>
                  <a:schemeClr val="accent1">
                    <a:lumMod val="75000"/>
                  </a:schemeClr>
                </a:solidFill>
                <a:latin typeface="Algerian" panose="04020705040A02060702" pitchFamily="82" charset="0"/>
              </a:rPr>
              <a:t>GEORGE MASON DISTRICT</a:t>
            </a:r>
          </a:p>
          <a:p>
            <a:r>
              <a:rPr lang="en-US" sz="4400" b="1" dirty="0">
                <a:solidFill>
                  <a:schemeClr val="accent1">
                    <a:lumMod val="75000"/>
                  </a:schemeClr>
                </a:solidFill>
                <a:latin typeface="Algerian" panose="04020705040A02060702" pitchFamily="82" charset="0"/>
              </a:rPr>
              <a:t>SCOUTING FOR FOOD</a:t>
            </a:r>
          </a:p>
          <a:p>
            <a:r>
              <a:rPr lang="en-US" sz="4400" b="1" dirty="0">
                <a:solidFill>
                  <a:schemeClr val="accent1">
                    <a:lumMod val="75000"/>
                  </a:schemeClr>
                </a:solidFill>
                <a:latin typeface="Algerian" panose="04020705040A02060702" pitchFamily="82" charset="0"/>
              </a:rPr>
              <a:t>2022</a:t>
            </a:r>
          </a:p>
          <a:p>
            <a:endParaRPr lang="en-US" sz="4400" dirty="0"/>
          </a:p>
        </p:txBody>
      </p:sp>
    </p:spTree>
    <p:extLst>
      <p:ext uri="{BB962C8B-B14F-4D97-AF65-F5344CB8AC3E}">
        <p14:creationId xmlns:p14="http://schemas.microsoft.com/office/powerpoint/2010/main" val="28478403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66DC71FD-507A-6404-696C-8D6246851218}"/>
              </a:ext>
            </a:extLst>
          </p:cNvPr>
          <p:cNvPicPr/>
          <p:nvPr/>
        </p:nvPicPr>
        <p:blipFill rotWithShape="1">
          <a:blip r:embed="rId2" cstate="print">
            <a:extLst>
              <a:ext uri="{28A0092B-C50C-407E-A947-70E740481C1C}">
                <a14:useLocalDpi xmlns:a14="http://schemas.microsoft.com/office/drawing/2010/main" val="0"/>
              </a:ext>
            </a:extLst>
          </a:blip>
          <a:srcRect r="2" b="7373"/>
          <a:stretch/>
        </p:blipFill>
        <p:spPr>
          <a:xfrm>
            <a:off x="6321182" y="643465"/>
            <a:ext cx="5322743" cy="5571067"/>
          </a:xfrm>
          <a:prstGeom prst="rect">
            <a:avLst/>
          </a:prstGeom>
        </p:spPr>
      </p:pic>
      <p:sp>
        <p:nvSpPr>
          <p:cNvPr id="3" name="TextBox 2">
            <a:extLst>
              <a:ext uri="{FF2B5EF4-FFF2-40B4-BE49-F238E27FC236}">
                <a16:creationId xmlns:a16="http://schemas.microsoft.com/office/drawing/2014/main" id="{71605DC0-61E7-2EAB-1C9C-83785F354345}"/>
              </a:ext>
            </a:extLst>
          </p:cNvPr>
          <p:cNvSpPr txBox="1"/>
          <p:nvPr/>
        </p:nvSpPr>
        <p:spPr>
          <a:xfrm>
            <a:off x="800100" y="697230"/>
            <a:ext cx="4914900" cy="6199261"/>
          </a:xfrm>
          <a:prstGeom prst="rect">
            <a:avLst/>
          </a:prstGeom>
          <a:noFill/>
        </p:spPr>
        <p:txBody>
          <a:bodyPr wrap="square" rtlCol="0">
            <a:spAutoFit/>
          </a:bodyPr>
          <a:lstStyle/>
          <a:p>
            <a:pPr marL="342900" marR="0" lvl="0" indent="-342900" rtl="0">
              <a:lnSpc>
                <a:spcPct val="107000"/>
              </a:lnSpc>
              <a:spcBef>
                <a:spcPts val="0"/>
              </a:spcBef>
              <a:spcAft>
                <a:spcPts val="0"/>
              </a:spcAft>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Arial" panose="020B0604020202020204" pitchFamily="34" charset="0"/>
              </a:rPr>
              <a:t>The Basics:</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2400" b="1" dirty="0">
                <a:effectLst/>
                <a:latin typeface="Calibri" panose="020F0502020204030204" pitchFamily="34" charset="0"/>
                <a:ea typeface="Calibri" panose="020F0502020204030204" pitchFamily="34" charset="0"/>
                <a:cs typeface="Arial" panose="020B0604020202020204" pitchFamily="34" charset="0"/>
              </a:rPr>
              <a:t>Saturday, November 5</a:t>
            </a:r>
            <a:r>
              <a:rPr lang="en-US" sz="2400" dirty="0">
                <a:effectLst/>
                <a:latin typeface="Calibri" panose="020F0502020204030204" pitchFamily="34" charset="0"/>
                <a:ea typeface="Calibri" panose="020F0502020204030204" pitchFamily="34" charset="0"/>
                <a:cs typeface="Arial" panose="020B0604020202020204" pitchFamily="34" charset="0"/>
              </a:rPr>
              <a:t>:  Put the Scouting for Food stickers on doors in your unit’s assigned zone</a:t>
            </a:r>
          </a:p>
          <a:p>
            <a:pPr marL="742950" marR="0" lvl="1" indent="-285750">
              <a:lnSpc>
                <a:spcPct val="107000"/>
              </a:lnSpc>
              <a:spcBef>
                <a:spcPts val="0"/>
              </a:spcBef>
              <a:spcAft>
                <a:spcPts val="0"/>
              </a:spcAft>
              <a:buFont typeface="Courier New" panose="02070309020205020404" pitchFamily="49" charset="0"/>
              <a:buChar char="o"/>
            </a:pPr>
            <a:r>
              <a:rPr lang="en-US" sz="2400" b="1" dirty="0">
                <a:effectLst/>
                <a:latin typeface="Calibri" panose="020F0502020204030204" pitchFamily="34" charset="0"/>
                <a:ea typeface="Calibri" panose="020F0502020204030204" pitchFamily="34" charset="0"/>
                <a:cs typeface="Arial" panose="020B0604020202020204" pitchFamily="34" charset="0"/>
              </a:rPr>
              <a:t>Saturday, November 12</a:t>
            </a:r>
            <a:r>
              <a:rPr lang="en-US" sz="2400" dirty="0">
                <a:effectLst/>
                <a:latin typeface="Calibri" panose="020F0502020204030204" pitchFamily="34" charset="0"/>
                <a:ea typeface="Calibri" panose="020F0502020204030204" pitchFamily="34" charset="0"/>
                <a:cs typeface="Arial" panose="020B0604020202020204" pitchFamily="34" charset="0"/>
              </a:rPr>
              <a:t>: Pick up the food and deliver to the unit’s assigned food pantry</a:t>
            </a:r>
          </a:p>
          <a:p>
            <a:pPr marL="342900" marR="0" lvl="0" indent="-342900">
              <a:lnSpc>
                <a:spcPct val="107000"/>
              </a:lnSpc>
              <a:spcBef>
                <a:spcPts val="0"/>
              </a:spcBef>
              <a:spcAft>
                <a:spcPts val="80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Arial" panose="020B0604020202020204" pitchFamily="34" charset="0"/>
              </a:rPr>
              <a:t>I still need POCs from the following units</a:t>
            </a:r>
            <a:r>
              <a:rPr lang="en-US" sz="2400" dirty="0">
                <a:effectLst/>
                <a:latin typeface="Calibri" panose="020F0502020204030204" pitchFamily="34" charset="0"/>
                <a:ea typeface="Calibri" panose="020F0502020204030204" pitchFamily="34" charset="0"/>
                <a:cs typeface="Arial" panose="020B0604020202020204" pitchFamily="34" charset="0"/>
              </a:rPr>
              <a:t>:</a:t>
            </a:r>
          </a:p>
          <a:p>
            <a:pPr marL="800100" lvl="1" indent="-342900">
              <a:lnSpc>
                <a:spcPct val="107000"/>
              </a:lnSpc>
              <a:spcAft>
                <a:spcPts val="8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Arial" panose="020B0604020202020204" pitchFamily="34" charset="0"/>
              </a:rPr>
              <a:t>Pack 833, </a:t>
            </a:r>
            <a:r>
              <a:rPr lang="en-US" sz="2400" dirty="0">
                <a:effectLst/>
                <a:latin typeface="Calibri" panose="020F0502020204030204" pitchFamily="34" charset="0"/>
                <a:ea typeface="Calibri" panose="020F0502020204030204" pitchFamily="34" charset="0"/>
                <a:cs typeface="Arial" panose="020B0604020202020204" pitchFamily="34" charset="0"/>
              </a:rPr>
              <a:t>Pack 882, </a:t>
            </a:r>
            <a:r>
              <a:rPr lang="en-US" sz="2400" dirty="0">
                <a:latin typeface="Calibri" panose="020F0502020204030204" pitchFamily="34" charset="0"/>
                <a:ea typeface="Calibri" panose="020F0502020204030204" pitchFamily="34" charset="0"/>
                <a:cs typeface="Arial" panose="020B0604020202020204" pitchFamily="34" charset="0"/>
              </a:rPr>
              <a:t>Troop 918, </a:t>
            </a:r>
            <a:r>
              <a:rPr lang="en-US" sz="2400" dirty="0">
                <a:effectLst/>
                <a:latin typeface="Calibri" panose="020F0502020204030204" pitchFamily="34" charset="0"/>
                <a:ea typeface="Calibri" panose="020F0502020204030204" pitchFamily="34" charset="0"/>
                <a:cs typeface="Arial" panose="020B0604020202020204" pitchFamily="34" charset="0"/>
              </a:rPr>
              <a:t>Troop 976, </a:t>
            </a:r>
            <a:r>
              <a:rPr lang="en-US" sz="2400" dirty="0">
                <a:latin typeface="Calibri" panose="020F0502020204030204" pitchFamily="34" charset="0"/>
                <a:ea typeface="Calibri" panose="020F0502020204030204" pitchFamily="34" charset="0"/>
                <a:cs typeface="Arial" panose="020B0604020202020204" pitchFamily="34" charset="0"/>
              </a:rPr>
              <a:t>Troop 979, </a:t>
            </a:r>
            <a:r>
              <a:rPr lang="en-US" sz="2400" dirty="0">
                <a:effectLst/>
                <a:latin typeface="Calibri" panose="020F0502020204030204" pitchFamily="34" charset="0"/>
                <a:ea typeface="Calibri" panose="020F0502020204030204" pitchFamily="34" charset="0"/>
                <a:cs typeface="Arial" panose="020B0604020202020204" pitchFamily="34" charset="0"/>
              </a:rPr>
              <a:t>Troop 987B and G, Troop 1113, </a:t>
            </a:r>
            <a:r>
              <a:rPr lang="en-US" sz="2400" dirty="0">
                <a:latin typeface="Calibri" panose="020F0502020204030204" pitchFamily="34" charset="0"/>
                <a:ea typeface="Calibri" panose="020F0502020204030204" pitchFamily="34" charset="0"/>
                <a:cs typeface="Arial" panose="020B0604020202020204" pitchFamily="34" charset="0"/>
              </a:rPr>
              <a:t>Troop 1996</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360891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4EFEA-04A4-2235-0E69-0F8BE1D4FD39}"/>
              </a:ext>
            </a:extLst>
          </p:cNvPr>
          <p:cNvSpPr>
            <a:spLocks noGrp="1"/>
          </p:cNvSpPr>
          <p:nvPr>
            <p:ph idx="1"/>
          </p:nvPr>
        </p:nvSpPr>
        <p:spPr>
          <a:xfrm>
            <a:off x="941717" y="695565"/>
            <a:ext cx="10515600" cy="4351338"/>
          </a:xfrm>
        </p:spPr>
        <p:txBody>
          <a:bodyPr>
            <a:normAutofit fontScale="85000" lnSpcReduction="20000"/>
          </a:bodyPr>
          <a:lstStyle/>
          <a:p>
            <a:r>
              <a:rPr lang="en-US" b="1" dirty="0"/>
              <a:t>Good news</a:t>
            </a:r>
            <a:r>
              <a:rPr lang="en-US" dirty="0"/>
              <a:t>: Stickers for each Unit are in the back</a:t>
            </a:r>
          </a:p>
          <a:p>
            <a:pPr lvl="1"/>
            <a:r>
              <a:rPr lang="en-US" dirty="0"/>
              <a:t>We have about the same as last year, but I know some units were short last year</a:t>
            </a:r>
          </a:p>
          <a:p>
            <a:pPr lvl="1"/>
            <a:r>
              <a:rPr lang="en-US" dirty="0"/>
              <a:t>Through Basecamp, let me know if you have extras, and if you need more</a:t>
            </a:r>
          </a:p>
          <a:p>
            <a:r>
              <a:rPr lang="en-US" b="1" dirty="0"/>
              <a:t>Bad news</a:t>
            </a:r>
            <a:r>
              <a:rPr lang="en-US" dirty="0"/>
              <a:t>:  They don’t have dates on them</a:t>
            </a:r>
          </a:p>
          <a:p>
            <a:r>
              <a:rPr lang="en-US" b="1" dirty="0"/>
              <a:t>Rules to keep in mind</a:t>
            </a:r>
            <a:r>
              <a:rPr lang="en-US" dirty="0"/>
              <a:t>:</a:t>
            </a:r>
          </a:p>
          <a:p>
            <a:pPr lvl="1"/>
            <a:r>
              <a:rPr lang="en-US" dirty="0"/>
              <a:t>YPT: drive as families or two adults per car</a:t>
            </a:r>
          </a:p>
          <a:p>
            <a:pPr lvl="1"/>
            <a:r>
              <a:rPr lang="en-US" dirty="0"/>
              <a:t>Respect no soliciting signs</a:t>
            </a:r>
          </a:p>
          <a:p>
            <a:pPr lvl="1"/>
            <a:r>
              <a:rPr lang="en-US" dirty="0"/>
              <a:t>Don’t go inside people’s homes</a:t>
            </a:r>
          </a:p>
          <a:p>
            <a:pPr lvl="1"/>
            <a:r>
              <a:rPr lang="en-US" dirty="0"/>
              <a:t>Be careful crossing streets</a:t>
            </a:r>
          </a:p>
          <a:p>
            <a:pPr lvl="1"/>
            <a:r>
              <a:rPr lang="en-US" dirty="0"/>
              <a:t>Don’t ring doorbells</a:t>
            </a:r>
          </a:p>
        </p:txBody>
      </p:sp>
      <p:pic>
        <p:nvPicPr>
          <p:cNvPr id="4" name="Picture 3" descr="A picture containing logo&#10;&#10;Description automatically generated">
            <a:extLst>
              <a:ext uri="{FF2B5EF4-FFF2-40B4-BE49-F238E27FC236}">
                <a16:creationId xmlns:a16="http://schemas.microsoft.com/office/drawing/2014/main" id="{B466890A-1131-03B2-8D80-2CDB9F7F34E7}"/>
              </a:ext>
            </a:extLst>
          </p:cNvPr>
          <p:cNvPicPr/>
          <p:nvPr/>
        </p:nvPicPr>
        <p:blipFill rotWithShape="1">
          <a:blip r:embed="rId2" cstate="print">
            <a:extLst>
              <a:ext uri="{28A0092B-C50C-407E-A947-70E740481C1C}">
                <a14:useLocalDpi xmlns:a14="http://schemas.microsoft.com/office/drawing/2010/main" val="0"/>
              </a:ext>
            </a:extLst>
          </a:blip>
          <a:srcRect r="2" b="7373"/>
          <a:stretch/>
        </p:blipFill>
        <p:spPr>
          <a:xfrm>
            <a:off x="8526780" y="3554730"/>
            <a:ext cx="2625655" cy="2499782"/>
          </a:xfrm>
          <a:prstGeom prst="rect">
            <a:avLst/>
          </a:prstGeom>
        </p:spPr>
      </p:pic>
    </p:spTree>
    <p:extLst>
      <p:ext uri="{BB962C8B-B14F-4D97-AF65-F5344CB8AC3E}">
        <p14:creationId xmlns:p14="http://schemas.microsoft.com/office/powerpoint/2010/main" val="365125854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975FE-7EC9-33F7-EF87-C094DF039CA4}"/>
              </a:ext>
            </a:extLst>
          </p:cNvPr>
          <p:cNvSpPr>
            <a:spLocks noGrp="1"/>
          </p:cNvSpPr>
          <p:nvPr>
            <p:ph idx="1"/>
          </p:nvPr>
        </p:nvSpPr>
        <p:spPr>
          <a:xfrm>
            <a:off x="743310" y="850840"/>
            <a:ext cx="10515600" cy="4351338"/>
          </a:xfrm>
        </p:spPr>
        <p:txBody>
          <a:bodyPr/>
          <a:lstStyle/>
          <a:p>
            <a:r>
              <a:rPr lang="en-US" dirty="0"/>
              <a:t>OPTIONAL: Awareness-building during the week </a:t>
            </a:r>
          </a:p>
          <a:p>
            <a:pPr lvl="1"/>
            <a:r>
              <a:rPr lang="en-US" dirty="0"/>
              <a:t>Weekly bulletins</a:t>
            </a:r>
          </a:p>
          <a:p>
            <a:pPr lvl="1"/>
            <a:r>
              <a:rPr lang="en-US" dirty="0"/>
              <a:t>Neighborhood Facebook pages</a:t>
            </a:r>
          </a:p>
          <a:p>
            <a:pPr lvl="1"/>
            <a:r>
              <a:rPr lang="en-US" dirty="0"/>
              <a:t>Signs</a:t>
            </a:r>
          </a:p>
          <a:p>
            <a:r>
              <a:rPr lang="en-US" dirty="0">
                <a:effectLst/>
                <a:ea typeface="Calibri" panose="020F0502020204030204" pitchFamily="34" charset="0"/>
                <a:cs typeface="Arial" panose="020B0604020202020204" pitchFamily="34" charset="0"/>
              </a:rPr>
              <a:t>If possible, try to get the food pantry to weigh each unit’s donation and record the weight.  If not, you can estimate:  A full bag is about ten pounds (welcome better methodologies from the crowd)</a:t>
            </a:r>
          </a:p>
          <a:p>
            <a:pPr lvl="1"/>
            <a:r>
              <a:rPr lang="en-US" sz="2400" dirty="0">
                <a:cs typeface="Arial" panose="020B0604020202020204" pitchFamily="34" charset="0"/>
              </a:rPr>
              <a:t>8 cans=7.5 pounds</a:t>
            </a:r>
            <a:endParaRPr lang="en-US" sz="2400" dirty="0"/>
          </a:p>
          <a:p>
            <a:endParaRPr lang="en-US" sz="2400" dirty="0">
              <a:effectLst/>
              <a:ea typeface="Calibri" panose="020F050202020403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6A7FB596-68F4-085E-6568-784ED12722BD}"/>
              </a:ext>
            </a:extLst>
          </p:cNvPr>
          <p:cNvPicPr>
            <a:picLocks noChangeAspect="1"/>
          </p:cNvPicPr>
          <p:nvPr/>
        </p:nvPicPr>
        <p:blipFill rotWithShape="1">
          <a:blip r:embed="rId2">
            <a:extLst>
              <a:ext uri="{28A0092B-C50C-407E-A947-70E740481C1C}">
                <a14:useLocalDpi xmlns:a14="http://schemas.microsoft.com/office/drawing/2010/main" val="0"/>
              </a:ext>
            </a:extLst>
          </a:blip>
          <a:srcRect t="10400" b="16233"/>
          <a:stretch/>
        </p:blipFill>
        <p:spPr>
          <a:xfrm>
            <a:off x="7543800" y="4396422"/>
            <a:ext cx="3810000" cy="2096453"/>
          </a:xfrm>
          <a:prstGeom prst="rect">
            <a:avLst/>
          </a:prstGeom>
        </p:spPr>
      </p:pic>
    </p:spTree>
    <p:extLst>
      <p:ext uri="{BB962C8B-B14F-4D97-AF65-F5344CB8AC3E}">
        <p14:creationId xmlns:p14="http://schemas.microsoft.com/office/powerpoint/2010/main" val="138725636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8B99-95EE-F153-B567-7955446F95B9}"/>
              </a:ext>
            </a:extLst>
          </p:cNvPr>
          <p:cNvSpPr>
            <a:spLocks noGrp="1"/>
          </p:cNvSpPr>
          <p:nvPr>
            <p:ph type="title"/>
          </p:nvPr>
        </p:nvSpPr>
        <p:spPr/>
        <p:txBody>
          <a:bodyPr/>
          <a:lstStyle/>
          <a:p>
            <a:r>
              <a:rPr lang="en-US" b="1" dirty="0"/>
              <a:t>Data Capture</a:t>
            </a:r>
          </a:p>
        </p:txBody>
      </p:sp>
      <p:sp>
        <p:nvSpPr>
          <p:cNvPr id="3" name="Content Placeholder 2">
            <a:extLst>
              <a:ext uri="{FF2B5EF4-FFF2-40B4-BE49-F238E27FC236}">
                <a16:creationId xmlns:a16="http://schemas.microsoft.com/office/drawing/2014/main" id="{F894909A-DFF2-448B-8A75-17BB7FA47CCD}"/>
              </a:ext>
            </a:extLst>
          </p:cNvPr>
          <p:cNvSpPr>
            <a:spLocks noGrp="1"/>
          </p:cNvSpPr>
          <p:nvPr>
            <p:ph idx="1"/>
          </p:nvPr>
        </p:nvSpPr>
        <p:spPr/>
        <p:txBody>
          <a:bodyPr>
            <a:normAutofit lnSpcReduction="10000"/>
          </a:bodyPr>
          <a:lstStyle/>
          <a:p>
            <a:r>
              <a:rPr lang="en-US" dirty="0"/>
              <a:t>Unit’s fill out at: </a:t>
            </a:r>
          </a:p>
          <a:p>
            <a:pPr marL="0" indent="0">
              <a:buNone/>
            </a:pPr>
            <a:r>
              <a:rPr lang="en-US" dirty="0"/>
              <a:t>   </a:t>
            </a:r>
            <a:r>
              <a:rPr lang="en-US" dirty="0">
                <a:hlinkClick r:id="rId2"/>
              </a:rPr>
              <a:t>https://www.ncacbsa.org/scouting-for-food-unit-data/</a:t>
            </a:r>
            <a:endParaRPr lang="en-US" dirty="0"/>
          </a:p>
          <a:p>
            <a:r>
              <a:rPr lang="en-US" dirty="0"/>
              <a:t>District:  George Mason District</a:t>
            </a:r>
          </a:p>
          <a:p>
            <a:r>
              <a:rPr lang="en-US" dirty="0"/>
              <a:t>Number of Scouts and Other Youth Participants (siblings, friends, etc.)</a:t>
            </a:r>
          </a:p>
          <a:p>
            <a:r>
              <a:rPr lang="en-US" dirty="0"/>
              <a:t>Number of Adult Participants</a:t>
            </a:r>
          </a:p>
          <a:p>
            <a:r>
              <a:rPr lang="en-US" dirty="0"/>
              <a:t>Pounds of Food Collected</a:t>
            </a:r>
          </a:p>
          <a:p>
            <a:r>
              <a:rPr lang="en-US" dirty="0"/>
              <a:t>Food pantry delivered to</a:t>
            </a:r>
          </a:p>
          <a:p>
            <a:r>
              <a:rPr lang="en-US" dirty="0"/>
              <a:t>For your Scouts:  Express the weight in fun terms, for example</a:t>
            </a:r>
          </a:p>
          <a:p>
            <a:pPr lvl="1"/>
            <a:r>
              <a:rPr lang="en-US" dirty="0"/>
              <a:t>Vehicles, animals, dinosaurs</a:t>
            </a:r>
          </a:p>
        </p:txBody>
      </p:sp>
    </p:spTree>
    <p:extLst>
      <p:ext uri="{BB962C8B-B14F-4D97-AF65-F5344CB8AC3E}">
        <p14:creationId xmlns:p14="http://schemas.microsoft.com/office/powerpoint/2010/main" val="2913618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txBox="1">
            <a:spLocks noGrp="1"/>
          </p:cNvSpPr>
          <p:nvPr>
            <p:ph type="ctrTitle"/>
          </p:nvPr>
        </p:nvSpPr>
        <p:spPr>
          <a:xfrm>
            <a:off x="1524000" y="149402"/>
            <a:ext cx="9144000" cy="989272"/>
          </a:xfrm>
          <a:prstGeom prst="rect">
            <a:avLst/>
          </a:prstGeom>
        </p:spPr>
        <p:txBody>
          <a:bodyPr/>
          <a:lstStyle/>
          <a:p>
            <a:r>
              <a:rPr b="1" dirty="0"/>
              <a:t>George Mason Program </a:t>
            </a:r>
          </a:p>
        </p:txBody>
      </p:sp>
      <p:pic>
        <p:nvPicPr>
          <p:cNvPr id="98" name="Picture 3" descr="Picture 3"/>
          <p:cNvPicPr>
            <a:picLocks noChangeAspect="1"/>
          </p:cNvPicPr>
          <p:nvPr/>
        </p:nvPicPr>
        <p:blipFill>
          <a:blip r:embed="rId2"/>
          <a:stretch>
            <a:fillRect/>
          </a:stretch>
        </p:blipFill>
        <p:spPr>
          <a:xfrm>
            <a:off x="4390714" y="1022870"/>
            <a:ext cx="3249386" cy="4088628"/>
          </a:xfrm>
          <a:prstGeom prst="rect">
            <a:avLst/>
          </a:prstGeom>
          <a:ln w="12700">
            <a:miter lim="400000"/>
          </a:ln>
        </p:spPr>
      </p:pic>
      <p:pic>
        <p:nvPicPr>
          <p:cNvPr id="99" name="Picture 6" descr="Picture 6"/>
          <p:cNvPicPr>
            <a:picLocks noChangeAspect="1"/>
          </p:cNvPicPr>
          <p:nvPr/>
        </p:nvPicPr>
        <p:blipFill>
          <a:blip r:embed="rId3"/>
          <a:stretch>
            <a:fillRect/>
          </a:stretch>
        </p:blipFill>
        <p:spPr>
          <a:xfrm>
            <a:off x="9951874" y="5187950"/>
            <a:ext cx="2222190" cy="1670050"/>
          </a:xfrm>
          <a:prstGeom prst="rect">
            <a:avLst/>
          </a:prstGeom>
          <a:ln w="12700">
            <a:miter lim="400000"/>
          </a:ln>
        </p:spPr>
      </p:pic>
      <p:pic>
        <p:nvPicPr>
          <p:cNvPr id="100" name="Picture 8" descr="Picture 8"/>
          <p:cNvPicPr>
            <a:picLocks noChangeAspect="1"/>
          </p:cNvPicPr>
          <p:nvPr/>
        </p:nvPicPr>
        <p:blipFill>
          <a:blip r:embed="rId4"/>
          <a:stretch>
            <a:fillRect/>
          </a:stretch>
        </p:blipFill>
        <p:spPr>
          <a:xfrm>
            <a:off x="0" y="5119447"/>
            <a:ext cx="3764192" cy="1443163"/>
          </a:xfrm>
          <a:prstGeom prst="rect">
            <a:avLst/>
          </a:prstGeom>
          <a:ln w="12700">
            <a:miter lim="400000"/>
          </a:ln>
        </p:spPr>
      </p:pic>
      <p:pic>
        <p:nvPicPr>
          <p:cNvPr id="101" name="Picture 10" descr="Picture 10"/>
          <p:cNvPicPr>
            <a:picLocks noChangeAspect="1"/>
          </p:cNvPicPr>
          <p:nvPr/>
        </p:nvPicPr>
        <p:blipFill>
          <a:blip r:embed="rId5"/>
          <a:stretch>
            <a:fillRect/>
          </a:stretch>
        </p:blipFill>
        <p:spPr>
          <a:xfrm>
            <a:off x="7758714" y="5331459"/>
            <a:ext cx="2074546" cy="1383031"/>
          </a:xfrm>
          <a:prstGeom prst="rect">
            <a:avLst/>
          </a:prstGeom>
          <a:ln w="12700">
            <a:miter lim="400000"/>
          </a:ln>
        </p:spPr>
      </p:pic>
      <p:pic>
        <p:nvPicPr>
          <p:cNvPr id="102" name="Picture 12" descr="Picture 12"/>
          <p:cNvPicPr>
            <a:picLocks noChangeAspect="1"/>
          </p:cNvPicPr>
          <p:nvPr/>
        </p:nvPicPr>
        <p:blipFill>
          <a:blip r:embed="rId6"/>
          <a:stretch>
            <a:fillRect/>
          </a:stretch>
        </p:blipFill>
        <p:spPr>
          <a:xfrm>
            <a:off x="8377074" y="2292350"/>
            <a:ext cx="1574801" cy="2895600"/>
          </a:xfrm>
          <a:prstGeom prst="rect">
            <a:avLst/>
          </a:prstGeom>
          <a:ln w="12700">
            <a:miter lim="400000"/>
          </a:ln>
        </p:spPr>
      </p:pic>
      <p:pic>
        <p:nvPicPr>
          <p:cNvPr id="103" name="Picture 14" descr="Picture 14"/>
          <p:cNvPicPr>
            <a:picLocks noChangeAspect="1"/>
          </p:cNvPicPr>
          <p:nvPr/>
        </p:nvPicPr>
        <p:blipFill>
          <a:blip r:embed="rId7"/>
          <a:stretch>
            <a:fillRect/>
          </a:stretch>
        </p:blipFill>
        <p:spPr>
          <a:xfrm>
            <a:off x="0" y="3145537"/>
            <a:ext cx="1965961" cy="1965961"/>
          </a:xfrm>
          <a:prstGeom prst="rect">
            <a:avLst/>
          </a:prstGeom>
          <a:ln w="12700">
            <a:miter lim="400000"/>
          </a:ln>
        </p:spPr>
      </p:pic>
      <p:pic>
        <p:nvPicPr>
          <p:cNvPr id="104" name="Picture 16" descr="Picture 16"/>
          <p:cNvPicPr>
            <a:picLocks noChangeAspect="1"/>
          </p:cNvPicPr>
          <p:nvPr/>
        </p:nvPicPr>
        <p:blipFill>
          <a:blip r:embed="rId8"/>
          <a:stretch>
            <a:fillRect/>
          </a:stretch>
        </p:blipFill>
        <p:spPr>
          <a:xfrm>
            <a:off x="202566" y="848015"/>
            <a:ext cx="1965960" cy="1965961"/>
          </a:xfrm>
          <a:prstGeom prst="rect">
            <a:avLst/>
          </a:prstGeom>
          <a:ln w="12700">
            <a:miter lim="400000"/>
          </a:ln>
        </p:spPr>
      </p:pic>
      <p:pic>
        <p:nvPicPr>
          <p:cNvPr id="105" name="Picture 18" descr="Picture 18"/>
          <p:cNvPicPr>
            <a:picLocks noChangeAspect="1"/>
          </p:cNvPicPr>
          <p:nvPr/>
        </p:nvPicPr>
        <p:blipFill>
          <a:blip r:embed="rId9"/>
          <a:stretch>
            <a:fillRect/>
          </a:stretch>
        </p:blipFill>
        <p:spPr>
          <a:xfrm>
            <a:off x="2526029" y="3120482"/>
            <a:ext cx="1965960" cy="1965961"/>
          </a:xfrm>
          <a:prstGeom prst="rect">
            <a:avLst/>
          </a:prstGeom>
          <a:ln w="12700">
            <a:miter lim="400000"/>
          </a:ln>
        </p:spPr>
      </p:pic>
      <p:pic>
        <p:nvPicPr>
          <p:cNvPr id="106" name="Picture 20" descr="Picture 20"/>
          <p:cNvPicPr>
            <a:picLocks noChangeAspect="1"/>
          </p:cNvPicPr>
          <p:nvPr/>
        </p:nvPicPr>
        <p:blipFill>
          <a:blip r:embed="rId10"/>
          <a:stretch>
            <a:fillRect/>
          </a:stretch>
        </p:blipFill>
        <p:spPr>
          <a:xfrm>
            <a:off x="2713995" y="1670342"/>
            <a:ext cx="1676719" cy="1257539"/>
          </a:xfrm>
          <a:prstGeom prst="rect">
            <a:avLst/>
          </a:prstGeom>
          <a:ln w="12700">
            <a:miter lim="400000"/>
          </a:ln>
        </p:spPr>
      </p:pic>
      <p:pic>
        <p:nvPicPr>
          <p:cNvPr id="107" name="Picture 22" descr="Picture 22"/>
          <p:cNvPicPr>
            <a:picLocks noChangeAspect="1"/>
          </p:cNvPicPr>
          <p:nvPr/>
        </p:nvPicPr>
        <p:blipFill>
          <a:blip r:embed="rId11"/>
          <a:stretch>
            <a:fillRect/>
          </a:stretch>
        </p:blipFill>
        <p:spPr>
          <a:xfrm>
            <a:off x="10027918" y="3325586"/>
            <a:ext cx="2070101" cy="1555751"/>
          </a:xfrm>
          <a:prstGeom prst="rect">
            <a:avLst/>
          </a:prstGeom>
          <a:ln w="12700">
            <a:miter lim="400000"/>
          </a:ln>
        </p:spPr>
      </p:pic>
      <p:pic>
        <p:nvPicPr>
          <p:cNvPr id="108" name="Picture 24" descr="Picture 24"/>
          <p:cNvPicPr>
            <a:picLocks noChangeAspect="1"/>
          </p:cNvPicPr>
          <p:nvPr/>
        </p:nvPicPr>
        <p:blipFill>
          <a:blip r:embed="rId12"/>
          <a:stretch>
            <a:fillRect/>
          </a:stretch>
        </p:blipFill>
        <p:spPr>
          <a:xfrm>
            <a:off x="10545356" y="1220543"/>
            <a:ext cx="1159917" cy="1965961"/>
          </a:xfrm>
          <a:prstGeom prst="rect">
            <a:avLst/>
          </a:prstGeom>
          <a:ln w="12700">
            <a:miter lim="400000"/>
          </a:ln>
        </p:spPr>
      </p:pic>
      <p:sp>
        <p:nvSpPr>
          <p:cNvPr id="109" name="TextBox 2"/>
          <p:cNvSpPr txBox="1"/>
          <p:nvPr/>
        </p:nvSpPr>
        <p:spPr>
          <a:xfrm>
            <a:off x="3809911" y="5414838"/>
            <a:ext cx="4008208"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lang="en-US" dirty="0"/>
              <a:t>John Drisco, Vice Chair Program</a:t>
            </a:r>
          </a:p>
          <a:p>
            <a:r>
              <a:rPr dirty="0"/>
              <a:t>Matt Burns, </a:t>
            </a:r>
            <a:r>
              <a:rPr lang="en-US" dirty="0"/>
              <a:t>Deputy </a:t>
            </a:r>
            <a:r>
              <a:rPr dirty="0"/>
              <a:t>Vice Chair Program</a:t>
            </a:r>
          </a:p>
          <a:p>
            <a:r>
              <a:rPr dirty="0"/>
              <a:t>George Mason District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lstStyle>
            <a:lvl1pPr>
              <a:defRPr sz="4000"/>
            </a:lvl1pPr>
          </a:lstStyle>
          <a:p>
            <a:r>
              <a:rPr b="1" dirty="0"/>
              <a:t>Current 202</a:t>
            </a:r>
            <a:r>
              <a:rPr lang="en-US" b="1" dirty="0"/>
              <a:t>2</a:t>
            </a:r>
            <a:r>
              <a:rPr b="1" dirty="0"/>
              <a:t> GM Calendar</a:t>
            </a:r>
          </a:p>
        </p:txBody>
      </p:sp>
      <p:sp>
        <p:nvSpPr>
          <p:cNvPr id="112" name="Content Placeholder 2"/>
          <p:cNvSpPr txBox="1">
            <a:spLocks noGrp="1"/>
          </p:cNvSpPr>
          <p:nvPr>
            <p:ph type="body" sz="half" idx="1"/>
          </p:nvPr>
        </p:nvSpPr>
        <p:spPr>
          <a:xfrm>
            <a:off x="358923" y="1548040"/>
            <a:ext cx="6334328" cy="4622024"/>
          </a:xfrm>
          <a:prstGeom prst="rect">
            <a:avLst/>
          </a:prstGeom>
        </p:spPr>
        <p:txBody>
          <a:bodyPr>
            <a:normAutofit fontScale="92500" lnSpcReduction="10000"/>
          </a:bodyPr>
          <a:lstStyle/>
          <a:p>
            <a:pPr>
              <a:defRPr sz="2000"/>
            </a:pPr>
            <a:r>
              <a:rPr lang="en-US" dirty="0"/>
              <a:t>October 28-30, 2022 – Fall Camporee- Pioneering Blue Ridge Regional Park, VA</a:t>
            </a:r>
          </a:p>
          <a:p>
            <a:pPr>
              <a:defRPr sz="2000"/>
            </a:pPr>
            <a:r>
              <a:rPr lang="en-US" dirty="0"/>
              <a:t>November 5, 2022 – Scouting for Food Tag Distribution</a:t>
            </a:r>
          </a:p>
          <a:p>
            <a:pPr>
              <a:defRPr sz="2000"/>
            </a:pPr>
            <a:r>
              <a:rPr lang="en-US" dirty="0"/>
              <a:t>November 11,2022 – Flags in, National Memorial Park, Falls Church</a:t>
            </a:r>
          </a:p>
          <a:p>
            <a:pPr>
              <a:defRPr sz="2000"/>
            </a:pPr>
            <a:r>
              <a:rPr lang="en-US" dirty="0"/>
              <a:t>November 12,2022 – Scouting for Food Bag Collection</a:t>
            </a:r>
          </a:p>
          <a:p>
            <a:pPr>
              <a:defRPr sz="2000"/>
            </a:pPr>
            <a:r>
              <a:rPr lang="en-US" dirty="0"/>
              <a:t>December 2022 – Peace Light of Bethlehem</a:t>
            </a:r>
          </a:p>
          <a:p>
            <a:pPr>
              <a:defRPr sz="2000"/>
            </a:pPr>
            <a:r>
              <a:rPr lang="en-US" dirty="0"/>
              <a:t>February 25, 2023 - University of Scouting</a:t>
            </a:r>
          </a:p>
          <a:p>
            <a:pPr>
              <a:defRPr sz="2000"/>
            </a:pPr>
            <a:r>
              <a:rPr lang="en-US" dirty="0"/>
              <a:t>March 4, 2023 – Merit Badge Day at Fairfax Presbyterian Church</a:t>
            </a:r>
          </a:p>
          <a:p>
            <a:pPr>
              <a:defRPr sz="2000"/>
            </a:pPr>
            <a:r>
              <a:rPr lang="en-US" dirty="0"/>
              <a:t>March 25, 2023 – Pinewood Derby at Fairfax Presbyterian</a:t>
            </a:r>
          </a:p>
          <a:p>
            <a:pPr marL="0" indent="0">
              <a:buNone/>
              <a:defRPr sz="2000"/>
            </a:pPr>
            <a:r>
              <a:rPr lang="en-US" dirty="0"/>
              <a:t>    Church</a:t>
            </a:r>
          </a:p>
          <a:p>
            <a:pPr>
              <a:defRPr sz="2000"/>
            </a:pPr>
            <a:r>
              <a:rPr lang="en-US" dirty="0"/>
              <a:t>May 5-7, 2023 – Spring Camporee TBD</a:t>
            </a:r>
          </a:p>
        </p:txBody>
      </p:sp>
      <p:pic>
        <p:nvPicPr>
          <p:cNvPr id="113" name="Picture 4" descr="Picture 4"/>
          <p:cNvPicPr>
            <a:picLocks noChangeAspect="1"/>
          </p:cNvPicPr>
          <p:nvPr/>
        </p:nvPicPr>
        <p:blipFill>
          <a:blip r:embed="rId2"/>
          <a:srcRect t="1067"/>
          <a:stretch>
            <a:fillRect/>
          </a:stretch>
        </p:blipFill>
        <p:spPr>
          <a:xfrm>
            <a:off x="6693251" y="1867637"/>
            <a:ext cx="4802406" cy="3563374"/>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761-6F50-4FF9-B83A-85F4D56E220D}"/>
              </a:ext>
            </a:extLst>
          </p:cNvPr>
          <p:cNvSpPr>
            <a:spLocks noGrp="1"/>
          </p:cNvSpPr>
          <p:nvPr>
            <p:ph type="title"/>
          </p:nvPr>
        </p:nvSpPr>
        <p:spPr/>
        <p:txBody>
          <a:bodyPr/>
          <a:lstStyle/>
          <a:p>
            <a:r>
              <a:rPr lang="en-US" b="1" dirty="0"/>
              <a:t>STEM</a:t>
            </a:r>
          </a:p>
        </p:txBody>
      </p:sp>
      <p:sp>
        <p:nvSpPr>
          <p:cNvPr id="3" name="Content Placeholder 2">
            <a:extLst>
              <a:ext uri="{FF2B5EF4-FFF2-40B4-BE49-F238E27FC236}">
                <a16:creationId xmlns:a16="http://schemas.microsoft.com/office/drawing/2014/main" id="{9050ED84-CA8C-4124-AA00-10F028E32807}"/>
              </a:ext>
            </a:extLst>
          </p:cNvPr>
          <p:cNvSpPr>
            <a:spLocks noGrp="1"/>
          </p:cNvSpPr>
          <p:nvPr>
            <p:ph idx="1"/>
          </p:nvPr>
        </p:nvSpPr>
        <p:spPr>
          <a:xfrm>
            <a:off x="399496" y="1690688"/>
            <a:ext cx="11585358" cy="4967564"/>
          </a:xfrm>
        </p:spPr>
        <p:txBody>
          <a:bodyPr>
            <a:normAutofit fontScale="92500" lnSpcReduction="10000"/>
          </a:bodyPr>
          <a:lstStyle/>
          <a:p>
            <a:r>
              <a:rPr lang="en-US" dirty="0"/>
              <a:t>STEM Expo &amp; Pinewood Derby – (Rescheduled) 15 October @ Camp Snyder</a:t>
            </a:r>
          </a:p>
          <a:p>
            <a:pPr lvl="1"/>
            <a:r>
              <a:rPr lang="en-US" dirty="0"/>
              <a:t>STEM Expo is open to all! Register by 7 October</a:t>
            </a:r>
          </a:p>
          <a:p>
            <a:pPr lvl="1"/>
            <a:r>
              <a:rPr lang="en-US" dirty="0">
                <a:hlinkClick r:id="rId2"/>
              </a:rPr>
              <a:t>https://scoutingevent.com/082-pwd</a:t>
            </a:r>
            <a:endParaRPr lang="en-US" dirty="0"/>
          </a:p>
          <a:p>
            <a:r>
              <a:rPr lang="en-US" dirty="0"/>
              <a:t>Chess Tournaments</a:t>
            </a:r>
          </a:p>
          <a:p>
            <a:pPr lvl="1"/>
            <a:r>
              <a:rPr lang="en-US" dirty="0"/>
              <a:t>Cubs – 4 February 2023</a:t>
            </a:r>
          </a:p>
          <a:p>
            <a:pPr lvl="1"/>
            <a:r>
              <a:rPr lang="en-US" dirty="0"/>
              <a:t>SBSA – 11 February 2023</a:t>
            </a:r>
          </a:p>
          <a:p>
            <a:r>
              <a:rPr lang="en-US" dirty="0"/>
              <a:t>DC STEM Trek- Showcases 24 government agencies, private organizations and monuments related to the tenets upon which STEM is based.</a:t>
            </a:r>
          </a:p>
          <a:p>
            <a:pPr lvl="1"/>
            <a:r>
              <a:rPr lang="en-US" dirty="0"/>
              <a:t>10.57 miles</a:t>
            </a:r>
          </a:p>
          <a:p>
            <a:pPr lvl="1"/>
            <a:r>
              <a:rPr lang="en-US" dirty="0"/>
              <a:t>4.75 miles</a:t>
            </a:r>
          </a:p>
          <a:p>
            <a:pPr lvl="1"/>
            <a:r>
              <a:rPr lang="en-US" dirty="0">
                <a:hlinkClick r:id="rId3"/>
              </a:rPr>
              <a:t>https://www.ncacbsa.org/wp-content/uploads/2022/09/DC-STEM-Trek-2.pdf</a:t>
            </a:r>
            <a:r>
              <a:rPr lang="en-US" dirty="0"/>
              <a:t> </a:t>
            </a:r>
          </a:p>
          <a:p>
            <a:endParaRPr lang="en-US" dirty="0"/>
          </a:p>
        </p:txBody>
      </p:sp>
      <p:pic>
        <p:nvPicPr>
          <p:cNvPr id="5" name="Picture 4">
            <a:extLst>
              <a:ext uri="{FF2B5EF4-FFF2-40B4-BE49-F238E27FC236}">
                <a16:creationId xmlns:a16="http://schemas.microsoft.com/office/drawing/2014/main" id="{1002A01F-2C50-F8E8-4160-9942BF28827A}"/>
              </a:ext>
            </a:extLst>
          </p:cNvPr>
          <p:cNvPicPr>
            <a:picLocks noChangeAspect="1"/>
          </p:cNvPicPr>
          <p:nvPr/>
        </p:nvPicPr>
        <p:blipFill>
          <a:blip r:embed="rId4"/>
          <a:stretch>
            <a:fillRect/>
          </a:stretch>
        </p:blipFill>
        <p:spPr>
          <a:xfrm>
            <a:off x="9041814" y="2269362"/>
            <a:ext cx="1905107" cy="1905107"/>
          </a:xfrm>
          <a:prstGeom prst="rect">
            <a:avLst/>
          </a:prstGeom>
        </p:spPr>
      </p:pic>
    </p:spTree>
    <p:extLst>
      <p:ext uri="{BB962C8B-B14F-4D97-AF65-F5344CB8AC3E}">
        <p14:creationId xmlns:p14="http://schemas.microsoft.com/office/powerpoint/2010/main" val="21636662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air sitting in front of a green field&#10;&#10;Description automatically generated">
            <a:extLst>
              <a:ext uri="{FF2B5EF4-FFF2-40B4-BE49-F238E27FC236}">
                <a16:creationId xmlns:a16="http://schemas.microsoft.com/office/drawing/2014/main" id="{EE73BA45-3F33-4273-BAE5-80C5C221C2D9}"/>
              </a:ext>
            </a:extLst>
          </p:cNvPr>
          <p:cNvPicPr>
            <a:picLocks noChangeAspect="1"/>
          </p:cNvPicPr>
          <p:nvPr/>
        </p:nvPicPr>
        <p:blipFill rotWithShape="1">
          <a:blip r:embed="rId2">
            <a:extLst>
              <a:ext uri="{28A0092B-C50C-407E-A947-70E740481C1C}">
                <a14:useLocalDpi xmlns:a14="http://schemas.microsoft.com/office/drawing/2010/main" val="0"/>
              </a:ext>
            </a:extLst>
          </a:blip>
          <a:srcRect t="6217" b="7905"/>
          <a:stretch/>
        </p:blipFill>
        <p:spPr>
          <a:xfrm>
            <a:off x="0" y="10"/>
            <a:ext cx="12192000" cy="6857990"/>
          </a:xfrm>
          <a:prstGeom prst="rect">
            <a:avLst/>
          </a:prstGeom>
        </p:spPr>
      </p:pic>
      <p:sp>
        <p:nvSpPr>
          <p:cNvPr id="2" name="Title 1">
            <a:extLst>
              <a:ext uri="{FF2B5EF4-FFF2-40B4-BE49-F238E27FC236}">
                <a16:creationId xmlns:a16="http://schemas.microsoft.com/office/drawing/2014/main" id="{12844AE0-72B1-4731-9AD7-88EA686A7C05}"/>
              </a:ext>
            </a:extLst>
          </p:cNvPr>
          <p:cNvSpPr>
            <a:spLocks noGrp="1"/>
          </p:cNvSpPr>
          <p:nvPr>
            <p:ph type="title"/>
          </p:nvPr>
        </p:nvSpPr>
        <p:spPr>
          <a:xfrm>
            <a:off x="7079661" y="108281"/>
            <a:ext cx="4204137" cy="973626"/>
          </a:xfrm>
        </p:spPr>
        <p:txBody>
          <a:bodyPr>
            <a:normAutofit/>
          </a:bodyPr>
          <a:lstStyle/>
          <a:p>
            <a:pPr algn="ctr"/>
            <a:r>
              <a:rPr lang="en-US" sz="5400" b="1" dirty="0">
                <a:solidFill>
                  <a:srgbClr val="FFFF00"/>
                </a:solidFill>
                <a:effectLst>
                  <a:outerShdw blurRad="38100" dist="38100" dir="2700000" algn="tl">
                    <a:srgbClr val="000000">
                      <a:alpha val="43137"/>
                    </a:srgbClr>
                  </a:outerShdw>
                </a:effectLst>
              </a:rPr>
              <a:t>Flags In</a:t>
            </a:r>
          </a:p>
        </p:txBody>
      </p:sp>
      <p:sp>
        <p:nvSpPr>
          <p:cNvPr id="3" name="Content Placeholder 2">
            <a:extLst>
              <a:ext uri="{FF2B5EF4-FFF2-40B4-BE49-F238E27FC236}">
                <a16:creationId xmlns:a16="http://schemas.microsoft.com/office/drawing/2014/main" id="{641BF7E2-F08A-4986-A87C-15AA2B87076E}"/>
              </a:ext>
            </a:extLst>
          </p:cNvPr>
          <p:cNvSpPr>
            <a:spLocks noGrp="1"/>
          </p:cNvSpPr>
          <p:nvPr>
            <p:ph idx="1"/>
          </p:nvPr>
        </p:nvSpPr>
        <p:spPr>
          <a:xfrm>
            <a:off x="2534195" y="2373517"/>
            <a:ext cx="6100354" cy="2619839"/>
          </a:xfrm>
        </p:spPr>
        <p:txBody>
          <a:bodyPr anchor="ctr">
            <a:noAutofit/>
          </a:bodyPr>
          <a:lstStyle/>
          <a:p>
            <a:r>
              <a:rPr lang="en-US" sz="3200" b="1" dirty="0"/>
              <a:t>Social distancing – bring a mask. </a:t>
            </a:r>
          </a:p>
          <a:p>
            <a:r>
              <a:rPr lang="en-US" sz="3200" b="1" dirty="0"/>
              <a:t>National Memorial Park, </a:t>
            </a:r>
          </a:p>
          <a:p>
            <a:pPr marL="0" indent="0">
              <a:buNone/>
            </a:pPr>
            <a:r>
              <a:rPr lang="en-US" sz="3200" b="1" dirty="0"/>
              <a:t>   7482 Lee Highway, Falls Church</a:t>
            </a:r>
          </a:p>
          <a:p>
            <a:endParaRPr lang="en-US" sz="3200" b="1" dirty="0"/>
          </a:p>
          <a:p>
            <a:r>
              <a:rPr lang="en-US" sz="3200" b="1" dirty="0"/>
              <a:t>All Scouts, including Girl Scouts, are welcome.</a:t>
            </a:r>
          </a:p>
          <a:p>
            <a:r>
              <a:rPr lang="en-US" sz="3200" b="1" dirty="0"/>
              <a:t>Class A Uniforms</a:t>
            </a:r>
          </a:p>
        </p:txBody>
      </p:sp>
      <p:sp>
        <p:nvSpPr>
          <p:cNvPr id="4" name="TextBox 3">
            <a:extLst>
              <a:ext uri="{FF2B5EF4-FFF2-40B4-BE49-F238E27FC236}">
                <a16:creationId xmlns:a16="http://schemas.microsoft.com/office/drawing/2014/main" id="{FDEC73C3-92A0-4C4B-A4A7-5C25FACF29C5}"/>
              </a:ext>
            </a:extLst>
          </p:cNvPr>
          <p:cNvSpPr txBox="1"/>
          <p:nvPr/>
        </p:nvSpPr>
        <p:spPr>
          <a:xfrm>
            <a:off x="3787243" y="5638635"/>
            <a:ext cx="2684082" cy="1292662"/>
          </a:xfrm>
          <a:prstGeom prst="rect">
            <a:avLst/>
          </a:prstGeom>
          <a:noFill/>
        </p:spPr>
        <p:txBody>
          <a:bodyPr wrap="square" rtlCol="0">
            <a:spAutoFit/>
          </a:bodyPr>
          <a:lstStyle/>
          <a:p>
            <a:r>
              <a:rPr lang="en-US" sz="2000" b="1" dirty="0"/>
              <a:t>For more info, contact Russell Pittman at ruspittman@gmail.com</a:t>
            </a:r>
            <a:r>
              <a:rPr lang="en-US" dirty="0"/>
              <a:t>.</a:t>
            </a:r>
          </a:p>
        </p:txBody>
      </p:sp>
      <p:sp>
        <p:nvSpPr>
          <p:cNvPr id="6" name="TextBox 5">
            <a:extLst>
              <a:ext uri="{FF2B5EF4-FFF2-40B4-BE49-F238E27FC236}">
                <a16:creationId xmlns:a16="http://schemas.microsoft.com/office/drawing/2014/main" id="{4A5521AA-23D7-4417-8E41-5690800BBA5B}"/>
              </a:ext>
            </a:extLst>
          </p:cNvPr>
          <p:cNvSpPr txBox="1"/>
          <p:nvPr/>
        </p:nvSpPr>
        <p:spPr>
          <a:xfrm>
            <a:off x="195945" y="108281"/>
            <a:ext cx="7015738" cy="1077218"/>
          </a:xfrm>
          <a:prstGeom prst="rect">
            <a:avLst/>
          </a:prstGeom>
          <a:noFill/>
        </p:spPr>
        <p:txBody>
          <a:bodyPr wrap="square" rtlCol="0">
            <a:spAutoFit/>
          </a:bodyPr>
          <a:lstStyle/>
          <a:p>
            <a:r>
              <a:rPr lang="en-US" sz="3200" b="1" dirty="0">
                <a:solidFill>
                  <a:srgbClr val="FFFF00"/>
                </a:solidFill>
              </a:rPr>
              <a:t>November 11, 2022 (Veterans Day)</a:t>
            </a:r>
          </a:p>
          <a:p>
            <a:r>
              <a:rPr lang="en-US" sz="3200" b="1" dirty="0">
                <a:solidFill>
                  <a:srgbClr val="FFFF00"/>
                </a:solidFill>
              </a:rPr>
              <a:t>Flag placement will start at 12:00 noon</a:t>
            </a:r>
          </a:p>
        </p:txBody>
      </p:sp>
    </p:spTree>
    <p:extLst>
      <p:ext uri="{BB962C8B-B14F-4D97-AF65-F5344CB8AC3E}">
        <p14:creationId xmlns:p14="http://schemas.microsoft.com/office/powerpoint/2010/main" val="340744599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xfrm>
            <a:off x="1051984" y="2304095"/>
            <a:ext cx="10515601" cy="1325564"/>
          </a:xfrm>
          <a:prstGeom prst="rect">
            <a:avLst/>
          </a:prstGeom>
        </p:spPr>
        <p:txBody>
          <a:bodyPr/>
          <a:lstStyle>
            <a:lvl1pPr algn="ctr">
              <a:defRPr>
                <a:effectLst>
                  <a:outerShdw blurRad="38100" dist="38100" dir="2700000" rotWithShape="0">
                    <a:srgbClr val="000000">
                      <a:alpha val="43137"/>
                    </a:srgbClr>
                  </a:outerShdw>
                </a:effectLst>
              </a:defRPr>
            </a:lvl1pPr>
          </a:lstStyle>
          <a:p>
            <a:r>
              <a:rPr b="1" dirty="0"/>
              <a:t>SCOUTS BSA Roundtable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B3B2-30D6-7F35-2D15-590CF3845E42}"/>
              </a:ext>
            </a:extLst>
          </p:cNvPr>
          <p:cNvSpPr>
            <a:spLocks noGrp="1"/>
          </p:cNvSpPr>
          <p:nvPr>
            <p:ph type="title"/>
          </p:nvPr>
        </p:nvSpPr>
        <p:spPr>
          <a:xfrm>
            <a:off x="838201" y="743447"/>
            <a:ext cx="3597320" cy="3692028"/>
          </a:xfrm>
          <a:noFill/>
        </p:spPr>
        <p:txBody>
          <a:bodyPr vert="horz" lIns="91440" tIns="45720" rIns="91440" bIns="45720" rtlCol="0" anchor="b">
            <a:normAutofit/>
          </a:bodyPr>
          <a:lstStyle/>
          <a:p>
            <a:pPr>
              <a:spcBef>
                <a:spcPct val="0"/>
              </a:spcBef>
            </a:pPr>
            <a:r>
              <a:rPr lang="en-US" sz="5200" b="1" kern="1200" dirty="0">
                <a:solidFill>
                  <a:schemeClr val="tx1"/>
                </a:solidFill>
                <a:latin typeface="+mj-lt"/>
                <a:ea typeface="+mj-ea"/>
                <a:cs typeface="+mj-cs"/>
              </a:rPr>
              <a:t>Pledge</a:t>
            </a:r>
          </a:p>
        </p:txBody>
      </p:sp>
      <p:pic>
        <p:nvPicPr>
          <p:cNvPr id="5" name="Picture 4">
            <a:extLst>
              <a:ext uri="{FF2B5EF4-FFF2-40B4-BE49-F238E27FC236}">
                <a16:creationId xmlns:a16="http://schemas.microsoft.com/office/drawing/2014/main" id="{C069EEA5-4EDE-2A18-9827-DD8C097618CD}"/>
              </a:ext>
            </a:extLst>
          </p:cNvPr>
          <p:cNvPicPr>
            <a:picLocks noChangeAspect="1"/>
          </p:cNvPicPr>
          <p:nvPr/>
        </p:nvPicPr>
        <p:blipFill rotWithShape="1">
          <a:blip r:embed="rId2"/>
          <a:srcRect l="7310" r="7144" b="-1"/>
          <a:stretch/>
        </p:blipFill>
        <p:spPr>
          <a:xfrm>
            <a:off x="5170507" y="484633"/>
            <a:ext cx="6542215" cy="5888736"/>
          </a:xfrm>
          <a:prstGeom prst="rect">
            <a:avLst/>
          </a:prstGeom>
        </p:spPr>
      </p:pic>
    </p:spTree>
    <p:extLst>
      <p:ext uri="{BB962C8B-B14F-4D97-AF65-F5344CB8AC3E}">
        <p14:creationId xmlns:p14="http://schemas.microsoft.com/office/powerpoint/2010/main" val="2643187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654B-AC9B-85EE-0BF3-AED628F08EBC}"/>
              </a:ext>
            </a:extLst>
          </p:cNvPr>
          <p:cNvSpPr>
            <a:spLocks noGrp="1"/>
          </p:cNvSpPr>
          <p:nvPr>
            <p:ph type="title"/>
          </p:nvPr>
        </p:nvSpPr>
        <p:spPr/>
        <p:txBody>
          <a:bodyPr/>
          <a:lstStyle/>
          <a:p>
            <a:r>
              <a:rPr lang="en-US" b="1" dirty="0"/>
              <a:t> George Mason Fall Pioneering Camporee 2022</a:t>
            </a:r>
            <a:endParaRPr lang="en-US" dirty="0"/>
          </a:p>
        </p:txBody>
      </p:sp>
      <p:sp>
        <p:nvSpPr>
          <p:cNvPr id="3" name="Text Placeholder 2">
            <a:extLst>
              <a:ext uri="{FF2B5EF4-FFF2-40B4-BE49-F238E27FC236}">
                <a16:creationId xmlns:a16="http://schemas.microsoft.com/office/drawing/2014/main" id="{CE418266-D601-2E17-53FC-91188518C1C6}"/>
              </a:ext>
            </a:extLst>
          </p:cNvPr>
          <p:cNvSpPr>
            <a:spLocks noGrp="1"/>
          </p:cNvSpPr>
          <p:nvPr>
            <p:ph type="body" idx="1"/>
          </p:nvPr>
        </p:nvSpPr>
        <p:spPr>
          <a:xfrm>
            <a:off x="1404730" y="4722986"/>
            <a:ext cx="9949070" cy="2015780"/>
          </a:xfrm>
        </p:spPr>
        <p:txBody>
          <a:bodyPr/>
          <a:lstStyle/>
          <a:p>
            <a:r>
              <a:rPr lang="en-US" dirty="0"/>
              <a:t>October 28</a:t>
            </a:r>
            <a:r>
              <a:rPr lang="en-US" baseline="30000" dirty="0"/>
              <a:t>th</a:t>
            </a:r>
            <a:r>
              <a:rPr lang="en-US" dirty="0"/>
              <a:t> – October 30</a:t>
            </a:r>
            <a:r>
              <a:rPr lang="en-US" baseline="30000" dirty="0"/>
              <a:t>th</a:t>
            </a:r>
            <a:r>
              <a:rPr lang="en-US" dirty="0"/>
              <a:t> at Blue Ridge Regional Park </a:t>
            </a:r>
          </a:p>
          <a:p>
            <a:pPr marL="0" indent="0">
              <a:buNone/>
            </a:pPr>
            <a:r>
              <a:rPr lang="en-US" dirty="0"/>
              <a:t>   19178 Blue Ridge Mountain Road, Bluemont, VA 20135</a:t>
            </a:r>
          </a:p>
          <a:p>
            <a:pPr marL="0" indent="0">
              <a:buNone/>
            </a:pPr>
            <a:endParaRPr lang="en-US" dirty="0"/>
          </a:p>
        </p:txBody>
      </p:sp>
      <p:pic>
        <p:nvPicPr>
          <p:cNvPr id="5" name="Picture 4">
            <a:extLst>
              <a:ext uri="{FF2B5EF4-FFF2-40B4-BE49-F238E27FC236}">
                <a16:creationId xmlns:a16="http://schemas.microsoft.com/office/drawing/2014/main" id="{CD0A72FA-1A3F-DF85-867E-0BE428CCF935}"/>
              </a:ext>
            </a:extLst>
          </p:cNvPr>
          <p:cNvPicPr>
            <a:picLocks noChangeAspect="1"/>
          </p:cNvPicPr>
          <p:nvPr/>
        </p:nvPicPr>
        <p:blipFill>
          <a:blip r:embed="rId2"/>
          <a:stretch>
            <a:fillRect/>
          </a:stretch>
        </p:blipFill>
        <p:spPr>
          <a:xfrm>
            <a:off x="4248421" y="1690688"/>
            <a:ext cx="3124200" cy="2714625"/>
          </a:xfrm>
          <a:prstGeom prst="rect">
            <a:avLst/>
          </a:prstGeom>
        </p:spPr>
      </p:pic>
    </p:spTree>
    <p:extLst>
      <p:ext uri="{BB962C8B-B14F-4D97-AF65-F5344CB8AC3E}">
        <p14:creationId xmlns:p14="http://schemas.microsoft.com/office/powerpoint/2010/main" val="405337528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p:cNvSpPr txBox="1">
            <a:spLocks noGrp="1"/>
          </p:cNvSpPr>
          <p:nvPr>
            <p:ph type="title"/>
          </p:nvPr>
        </p:nvSpPr>
        <p:spPr>
          <a:xfrm>
            <a:off x="838200" y="365125"/>
            <a:ext cx="10515600" cy="1325563"/>
          </a:xfrm>
          <a:prstGeom prst="rect">
            <a:avLst/>
          </a:prstGeom>
        </p:spPr>
        <p:txBody>
          <a:bodyPr/>
          <a:lstStyle/>
          <a:p>
            <a:r>
              <a:rPr b="1" dirty="0"/>
              <a:t>Future Camporees</a:t>
            </a:r>
          </a:p>
        </p:txBody>
      </p:sp>
      <p:sp>
        <p:nvSpPr>
          <p:cNvPr id="135" name="Content Placeholder 2"/>
          <p:cNvSpPr txBox="1">
            <a:spLocks noGrp="1"/>
          </p:cNvSpPr>
          <p:nvPr>
            <p:ph type="body" sz="half" idx="1"/>
          </p:nvPr>
        </p:nvSpPr>
        <p:spPr>
          <a:xfrm>
            <a:off x="838199" y="1825625"/>
            <a:ext cx="5015486" cy="4351338"/>
          </a:xfrm>
          <a:prstGeom prst="rect">
            <a:avLst/>
          </a:prstGeom>
        </p:spPr>
        <p:txBody>
          <a:bodyPr>
            <a:normAutofit/>
          </a:bodyPr>
          <a:lstStyle/>
          <a:p>
            <a:pPr>
              <a:defRPr sz="3600"/>
            </a:pPr>
            <a:r>
              <a:rPr dirty="0"/>
              <a:t>Save the Dates!!!</a:t>
            </a:r>
          </a:p>
          <a:p>
            <a:pPr>
              <a:defRPr sz="1600"/>
            </a:pPr>
            <a:endParaRPr dirty="0"/>
          </a:p>
          <a:p>
            <a:pPr>
              <a:defRPr sz="2000"/>
            </a:pPr>
            <a:r>
              <a:rPr dirty="0"/>
              <a:t>George Mason </a:t>
            </a:r>
            <a:r>
              <a:rPr lang="en-US" dirty="0"/>
              <a:t>Fall </a:t>
            </a:r>
            <a:r>
              <a:rPr dirty="0"/>
              <a:t>2022 Camporee – </a:t>
            </a:r>
            <a:r>
              <a:rPr lang="en-US" dirty="0"/>
              <a:t>October 28 - 30</a:t>
            </a:r>
            <a:r>
              <a:rPr dirty="0"/>
              <a:t>, 2022</a:t>
            </a:r>
          </a:p>
          <a:p>
            <a:pPr marL="685800" lvl="1" indent="-228600">
              <a:spcBef>
                <a:spcPts val="500"/>
              </a:spcBef>
              <a:defRPr sz="1600"/>
            </a:pPr>
            <a:r>
              <a:rPr lang="en-US" dirty="0"/>
              <a:t>Pioneering </a:t>
            </a:r>
            <a:r>
              <a:rPr dirty="0"/>
              <a:t>Theme a</a:t>
            </a:r>
            <a:r>
              <a:rPr lang="en-US" dirty="0"/>
              <a:t>t Blue Ridge Regional Park</a:t>
            </a:r>
          </a:p>
          <a:p>
            <a:pPr>
              <a:defRPr sz="2000"/>
            </a:pPr>
            <a:r>
              <a:rPr dirty="0"/>
              <a:t>George Mason </a:t>
            </a:r>
            <a:r>
              <a:rPr lang="en-US" dirty="0"/>
              <a:t>Spring</a:t>
            </a:r>
            <a:r>
              <a:rPr dirty="0"/>
              <a:t> 202</a:t>
            </a:r>
            <a:r>
              <a:rPr lang="en-US" dirty="0"/>
              <a:t>3</a:t>
            </a:r>
            <a:r>
              <a:rPr dirty="0"/>
              <a:t> Camporee – </a:t>
            </a:r>
            <a:r>
              <a:rPr lang="en-US" dirty="0"/>
              <a:t>May 5-7</a:t>
            </a:r>
            <a:r>
              <a:rPr dirty="0"/>
              <a:t>, 202</a:t>
            </a:r>
            <a:r>
              <a:rPr lang="en-US" dirty="0"/>
              <a:t>3</a:t>
            </a:r>
            <a:endParaRPr dirty="0"/>
          </a:p>
          <a:p>
            <a:pPr marL="685800" lvl="1" indent="-228600">
              <a:spcBef>
                <a:spcPts val="500"/>
              </a:spcBef>
              <a:defRPr sz="1600"/>
            </a:pPr>
            <a:r>
              <a:rPr dirty="0"/>
              <a:t>Theme and Site TBD</a:t>
            </a:r>
            <a:endParaRPr sz="2400" dirty="0"/>
          </a:p>
          <a:p>
            <a:pPr>
              <a:defRPr sz="1600"/>
            </a:pPr>
            <a:endParaRPr sz="2400" dirty="0"/>
          </a:p>
          <a:p>
            <a:pPr>
              <a:defRPr sz="1600"/>
            </a:pPr>
            <a:r>
              <a:rPr dirty="0"/>
              <a:t>Please factor this into unit calendars/planning.</a:t>
            </a:r>
          </a:p>
          <a:p>
            <a:pPr>
              <a:defRPr sz="1600"/>
            </a:pPr>
            <a:endParaRPr dirty="0"/>
          </a:p>
          <a:p>
            <a:pPr>
              <a:defRPr sz="1600"/>
            </a:pPr>
            <a:r>
              <a:rPr dirty="0"/>
              <a:t>Scouts are loyal – including loyalty to District activities.</a:t>
            </a:r>
          </a:p>
        </p:txBody>
      </p:sp>
      <p:pic>
        <p:nvPicPr>
          <p:cNvPr id="136" name="Picture 4" descr="Picture 4"/>
          <p:cNvPicPr>
            <a:picLocks noChangeAspect="1"/>
          </p:cNvPicPr>
          <p:nvPr/>
        </p:nvPicPr>
        <p:blipFill>
          <a:blip r:embed="rId2"/>
          <a:srcRect l="4237" r="6810"/>
          <a:stretch>
            <a:fillRect/>
          </a:stretch>
        </p:blipFill>
        <p:spPr>
          <a:xfrm>
            <a:off x="6338315" y="1513490"/>
            <a:ext cx="5538159" cy="4663427"/>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219520" y="237745"/>
            <a:ext cx="7600768" cy="1097281"/>
          </a:xfrm>
          <a:prstGeom prst="rect">
            <a:avLst/>
          </a:prstGeom>
        </p:spPr>
        <p:txBody>
          <a:bodyPr>
            <a:normAutofit fontScale="90000"/>
          </a:bodyPr>
          <a:lstStyle/>
          <a:p>
            <a:r>
              <a:rPr b="1" dirty="0"/>
              <a:t>Training</a:t>
            </a:r>
            <a:r>
              <a:rPr lang="en-US" b="1" dirty="0"/>
              <a:t> </a:t>
            </a:r>
            <a:r>
              <a:rPr lang="en-US" sz="2200" b="1" u="sng" dirty="0">
                <a:solidFill>
                  <a:srgbClr val="2409ED"/>
                </a:solidFill>
              </a:rPr>
              <a:t>https://www.ncacbsa.org/george-mason/training</a:t>
            </a:r>
            <a:br>
              <a:rPr lang="en-US" b="1" dirty="0"/>
            </a:br>
            <a:endParaRPr b="1" dirty="0"/>
          </a:p>
        </p:txBody>
      </p:sp>
      <p:pic>
        <p:nvPicPr>
          <p:cNvPr id="140" name="Picture 4" descr="Picture 4"/>
          <p:cNvPicPr>
            <a:picLocks noChangeAspect="1"/>
          </p:cNvPicPr>
          <p:nvPr/>
        </p:nvPicPr>
        <p:blipFill>
          <a:blip r:embed="rId2"/>
          <a:srcRect l="4616" r="15757"/>
          <a:stretch>
            <a:fillRect/>
          </a:stretch>
        </p:blipFill>
        <p:spPr>
          <a:xfrm>
            <a:off x="7768046" y="1"/>
            <a:ext cx="4423894" cy="574963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lnTo>
                  <a:pt x="107" y="900"/>
                </a:lnTo>
                <a:cubicBezTo>
                  <a:pt x="36" y="1590"/>
                  <a:pt x="0" y="2290"/>
                  <a:pt x="0" y="2998"/>
                </a:cubicBezTo>
                <a:cubicBezTo>
                  <a:pt x="0" y="10781"/>
                  <a:pt x="4417" y="17615"/>
                  <a:pt x="11071" y="21490"/>
                </a:cubicBezTo>
                <a:lnTo>
                  <a:pt x="11271" y="21600"/>
                </a:lnTo>
                <a:lnTo>
                  <a:pt x="21600" y="21600"/>
                </a:lnTo>
                <a:lnTo>
                  <a:pt x="21600" y="0"/>
                </a:lnTo>
                <a:lnTo>
                  <a:pt x="224" y="0"/>
                </a:lnTo>
                <a:close/>
              </a:path>
            </a:pathLst>
          </a:custGeom>
          <a:ln w="12700">
            <a:miter lim="400000"/>
          </a:ln>
        </p:spPr>
      </p:pic>
      <p:sp>
        <p:nvSpPr>
          <p:cNvPr id="2" name="Content Placeholder 2">
            <a:extLst>
              <a:ext uri="{FF2B5EF4-FFF2-40B4-BE49-F238E27FC236}">
                <a16:creationId xmlns:a16="http://schemas.microsoft.com/office/drawing/2014/main" id="{0042770D-65FD-875A-7687-305719AAC6C1}"/>
              </a:ext>
            </a:extLst>
          </p:cNvPr>
          <p:cNvSpPr txBox="1">
            <a:spLocks/>
          </p:cNvSpPr>
          <p:nvPr/>
        </p:nvSpPr>
        <p:spPr>
          <a:xfrm>
            <a:off x="219520" y="786385"/>
            <a:ext cx="8588774" cy="5940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lvl="4" indent="0" hangingPunct="1">
              <a:lnSpc>
                <a:spcPct val="100000"/>
              </a:lnSpc>
              <a:spcBef>
                <a:spcPts val="0"/>
              </a:spcBef>
              <a:defRPr sz="3600"/>
            </a:pPr>
            <a:r>
              <a:rPr lang="en-US" sz="1600" b="1" dirty="0">
                <a:solidFill>
                  <a:schemeClr val="tx1"/>
                </a:solidFill>
              </a:rPr>
              <a:t>Akela’s Trail (formerly Pow-Wow) </a:t>
            </a:r>
          </a:p>
          <a:p>
            <a:pPr lvl="4" indent="0" hangingPunct="1">
              <a:lnSpc>
                <a:spcPct val="100000"/>
              </a:lnSpc>
              <a:spcBef>
                <a:spcPts val="0"/>
              </a:spcBef>
              <a:defRPr sz="3600"/>
            </a:pPr>
            <a:r>
              <a:rPr lang="en-US" sz="1600" b="1" dirty="0">
                <a:solidFill>
                  <a:schemeClr val="tx1"/>
                </a:solidFill>
              </a:rPr>
              <a:t>  </a:t>
            </a:r>
            <a:r>
              <a:rPr lang="en-US" sz="1600" dirty="0">
                <a:solidFill>
                  <a:schemeClr val="tx1"/>
                </a:solidFill>
              </a:rPr>
              <a:t>– 11/19/22 – Zoom </a:t>
            </a:r>
            <a:r>
              <a:rPr lang="en-US" sz="1800" u="sng" dirty="0">
                <a:solidFill>
                  <a:srgbClr val="0563C1"/>
                </a:solidFill>
                <a:latin typeface="Calibri" panose="020F0502020204030204" pitchFamily="34" charset="0"/>
                <a:ea typeface="Times New Roman" panose="02020603050405020304" pitchFamily="18" charset="0"/>
                <a:hlinkClick r:id="rId3"/>
              </a:rPr>
              <a:t>https://scoutingevent.com/082-63597</a:t>
            </a:r>
            <a:endParaRPr lang="en-US" sz="1600" dirty="0">
              <a:solidFill>
                <a:schemeClr val="tx1"/>
              </a:solidFill>
            </a:endParaRPr>
          </a:p>
          <a:p>
            <a:pPr lvl="4" indent="0" hangingPunct="1">
              <a:lnSpc>
                <a:spcPct val="100000"/>
              </a:lnSpc>
              <a:spcBef>
                <a:spcPts val="0"/>
              </a:spcBef>
              <a:defRPr sz="3600"/>
            </a:pPr>
            <a:endParaRPr lang="en-US" sz="1600" b="1" dirty="0">
              <a:solidFill>
                <a:schemeClr val="tx1"/>
              </a:solidFill>
            </a:endParaRPr>
          </a:p>
          <a:p>
            <a:pPr lvl="4" indent="0" hangingPunct="1">
              <a:lnSpc>
                <a:spcPct val="100000"/>
              </a:lnSpc>
              <a:spcBef>
                <a:spcPts val="0"/>
              </a:spcBef>
              <a:defRPr sz="3600"/>
            </a:pPr>
            <a:r>
              <a:rPr lang="en-US" sz="1600" b="1" dirty="0">
                <a:solidFill>
                  <a:schemeClr val="tx1"/>
                </a:solidFill>
              </a:rPr>
              <a:t>Cub Leader Position Specific (C40) / Cub Scout Den Leader Specific (C42) </a:t>
            </a:r>
          </a:p>
          <a:p>
            <a:pPr lvl="4" indent="0" hangingPunct="1">
              <a:lnSpc>
                <a:spcPct val="100000"/>
              </a:lnSpc>
              <a:spcBef>
                <a:spcPts val="0"/>
              </a:spcBef>
              <a:defRPr sz="3600"/>
            </a:pPr>
            <a:r>
              <a:rPr lang="en-US" sz="1600" dirty="0">
                <a:solidFill>
                  <a:schemeClr val="tx1"/>
                </a:solidFill>
              </a:rPr>
              <a:t>  - 11/19/22 – Alexandria, VA</a:t>
            </a:r>
          </a:p>
          <a:p>
            <a:pPr lvl="4" indent="0" hangingPunct="1">
              <a:lnSpc>
                <a:spcPct val="100000"/>
              </a:lnSpc>
              <a:spcBef>
                <a:spcPts val="0"/>
              </a:spcBef>
              <a:defRPr sz="3600"/>
            </a:pPr>
            <a:r>
              <a:rPr lang="en-US" sz="1600" dirty="0">
                <a:solidFill>
                  <a:schemeClr val="tx1"/>
                </a:solidFill>
              </a:rPr>
              <a:t>  - 12/17/22 – Alexandria, VA</a:t>
            </a:r>
          </a:p>
          <a:p>
            <a:pPr lvl="4" indent="0" hangingPunct="1">
              <a:lnSpc>
                <a:spcPct val="100000"/>
              </a:lnSpc>
              <a:spcBef>
                <a:spcPts val="0"/>
              </a:spcBef>
              <a:defRPr sz="3600"/>
            </a:pPr>
            <a:endParaRPr lang="en-US" sz="1600" b="1" dirty="0">
              <a:solidFill>
                <a:schemeClr val="tx1"/>
              </a:solidFill>
            </a:endParaRPr>
          </a:p>
          <a:p>
            <a:pPr lvl="4" indent="0" hangingPunct="1">
              <a:lnSpc>
                <a:spcPct val="100000"/>
              </a:lnSpc>
              <a:spcBef>
                <a:spcPts val="0"/>
              </a:spcBef>
              <a:defRPr sz="3600"/>
            </a:pPr>
            <a:r>
              <a:rPr lang="en-US" sz="1600" b="1" dirty="0">
                <a:solidFill>
                  <a:schemeClr val="tx1"/>
                </a:solidFill>
              </a:rPr>
              <a:t>Basic Adult Leader Outdoor Orientation (BALOO;C32)</a:t>
            </a:r>
          </a:p>
          <a:p>
            <a:pPr lvl="4" indent="0" hangingPunct="1">
              <a:lnSpc>
                <a:spcPct val="100000"/>
              </a:lnSpc>
              <a:spcBef>
                <a:spcPts val="0"/>
              </a:spcBef>
              <a:defRPr sz="3600"/>
            </a:pPr>
            <a:r>
              <a:rPr lang="en-US" sz="1600" dirty="0">
                <a:solidFill>
                  <a:schemeClr val="tx1"/>
                </a:solidFill>
              </a:rPr>
              <a:t>  - 10/15/22 – 10/16/22 - Reston, VA</a:t>
            </a:r>
          </a:p>
          <a:p>
            <a:pPr lvl="4" indent="0" hangingPunct="1">
              <a:lnSpc>
                <a:spcPct val="100000"/>
              </a:lnSpc>
              <a:spcBef>
                <a:spcPts val="0"/>
              </a:spcBef>
              <a:defRPr sz="3600"/>
            </a:pPr>
            <a:r>
              <a:rPr lang="en-US" sz="1600" dirty="0">
                <a:solidFill>
                  <a:schemeClr val="tx1"/>
                </a:solidFill>
              </a:rPr>
              <a:t>  - 11/05/22 – 11/06/22 – Lorton, VA</a:t>
            </a:r>
          </a:p>
          <a:p>
            <a:pPr lvl="4" indent="0" hangingPunct="1">
              <a:lnSpc>
                <a:spcPct val="100000"/>
              </a:lnSpc>
              <a:spcBef>
                <a:spcPts val="0"/>
              </a:spcBef>
              <a:defRPr sz="3600"/>
            </a:pPr>
            <a:endParaRPr lang="en-US" sz="1600" b="1" dirty="0">
              <a:solidFill>
                <a:schemeClr val="tx1"/>
              </a:solidFill>
            </a:endParaRPr>
          </a:p>
          <a:p>
            <a:pPr lvl="4" indent="0" hangingPunct="1">
              <a:lnSpc>
                <a:spcPct val="100000"/>
              </a:lnSpc>
              <a:spcBef>
                <a:spcPts val="0"/>
              </a:spcBef>
              <a:defRPr sz="3600"/>
            </a:pPr>
            <a:r>
              <a:rPr lang="en-US" sz="1600" b="1" dirty="0">
                <a:solidFill>
                  <a:schemeClr val="tx1"/>
                </a:solidFill>
              </a:rPr>
              <a:t>Introduction to Outdoor Leadership Skills (IOLS; S11)</a:t>
            </a:r>
          </a:p>
          <a:p>
            <a:pPr lvl="4" indent="0" hangingPunct="1">
              <a:lnSpc>
                <a:spcPct val="100000"/>
              </a:lnSpc>
              <a:spcBef>
                <a:spcPts val="0"/>
              </a:spcBef>
              <a:defRPr sz="3600"/>
            </a:pPr>
            <a:r>
              <a:rPr lang="en-US" sz="1600" dirty="0">
                <a:solidFill>
                  <a:schemeClr val="tx1"/>
                </a:solidFill>
              </a:rPr>
              <a:t>   - 11/05/22 – 11/06/22 – Lorton, VA</a:t>
            </a:r>
          </a:p>
          <a:p>
            <a:pPr lvl="2" indent="0" hangingPunct="1">
              <a:lnSpc>
                <a:spcPct val="100000"/>
              </a:lnSpc>
              <a:spcBef>
                <a:spcPts val="0"/>
              </a:spcBef>
              <a:defRPr sz="3600"/>
            </a:pPr>
            <a:endParaRPr lang="en-US" sz="1600" b="1" dirty="0">
              <a:solidFill>
                <a:schemeClr val="tx1"/>
              </a:solidFill>
            </a:endParaRPr>
          </a:p>
          <a:p>
            <a:pPr lvl="2" indent="0" hangingPunct="1">
              <a:lnSpc>
                <a:spcPct val="100000"/>
              </a:lnSpc>
              <a:spcBef>
                <a:spcPts val="0"/>
              </a:spcBef>
              <a:defRPr sz="3600"/>
            </a:pPr>
            <a:r>
              <a:rPr lang="en-US" sz="1600" b="1" dirty="0">
                <a:solidFill>
                  <a:schemeClr val="tx1"/>
                </a:solidFill>
              </a:rPr>
              <a:t>National Youth Leadership Training (NYLT; S78)</a:t>
            </a:r>
          </a:p>
          <a:p>
            <a:pPr lvl="2" indent="0" hangingPunct="1">
              <a:lnSpc>
                <a:spcPct val="100000"/>
              </a:lnSpc>
              <a:spcBef>
                <a:spcPts val="0"/>
              </a:spcBef>
              <a:defRPr sz="3600"/>
            </a:pPr>
            <a:r>
              <a:rPr lang="en-US" sz="1600" dirty="0">
                <a:solidFill>
                  <a:schemeClr val="tx1"/>
                </a:solidFill>
              </a:rPr>
              <a:t>  - 01/20/23 - 01/23/23 &amp; 01/27/23 - 01/29/23 - Camp Snyder, Haymarket, VA (Waitlist)</a:t>
            </a:r>
          </a:p>
          <a:p>
            <a:pPr lvl="2" indent="0" hangingPunct="1">
              <a:lnSpc>
                <a:spcPct val="100000"/>
              </a:lnSpc>
              <a:spcBef>
                <a:spcPts val="0"/>
              </a:spcBef>
              <a:defRPr sz="3600"/>
            </a:pPr>
            <a:endParaRPr lang="en-US" sz="1600" b="1" dirty="0">
              <a:solidFill>
                <a:schemeClr val="tx1"/>
              </a:solidFill>
            </a:endParaRPr>
          </a:p>
          <a:p>
            <a:pPr lvl="2" indent="0" hangingPunct="1">
              <a:lnSpc>
                <a:spcPct val="100000"/>
              </a:lnSpc>
              <a:spcBef>
                <a:spcPts val="0"/>
              </a:spcBef>
              <a:defRPr sz="3600"/>
            </a:pPr>
            <a:r>
              <a:rPr lang="en-US" sz="1600" b="1" dirty="0">
                <a:solidFill>
                  <a:schemeClr val="tx1"/>
                </a:solidFill>
              </a:rPr>
              <a:t>Outdoor Ethics/Leave No Trace (D78)</a:t>
            </a:r>
          </a:p>
          <a:p>
            <a:pPr lvl="2" indent="0" hangingPunct="1">
              <a:lnSpc>
                <a:spcPct val="100000"/>
              </a:lnSpc>
              <a:spcBef>
                <a:spcPts val="0"/>
              </a:spcBef>
              <a:defRPr sz="3600"/>
            </a:pPr>
            <a:r>
              <a:rPr lang="en-US" sz="1600" dirty="0">
                <a:solidFill>
                  <a:schemeClr val="tx1"/>
                </a:solidFill>
              </a:rPr>
              <a:t>  - 10/17/22 (Introduction), Virtual &amp; 10/22/22 (Fieldwork), Camp Snyder, Haymarket, VA</a:t>
            </a:r>
          </a:p>
          <a:p>
            <a:pPr lvl="2" indent="0" hangingPunct="1">
              <a:lnSpc>
                <a:spcPct val="100000"/>
              </a:lnSpc>
              <a:spcBef>
                <a:spcPts val="0"/>
              </a:spcBef>
              <a:defRPr sz="3600"/>
            </a:pPr>
            <a:r>
              <a:rPr lang="en-US" sz="1600" dirty="0">
                <a:solidFill>
                  <a:schemeClr val="tx1"/>
                </a:solidFill>
              </a:rPr>
              <a:t>  - 11/13/22 For Guides and their Advisors, Camp Snyder, Haymarket, VA</a:t>
            </a:r>
          </a:p>
          <a:p>
            <a:pPr lvl="2" indent="0" hangingPunct="1">
              <a:lnSpc>
                <a:spcPct val="100000"/>
              </a:lnSpc>
              <a:spcBef>
                <a:spcPts val="0"/>
              </a:spcBef>
              <a:defRPr sz="3600"/>
            </a:pPr>
            <a:endParaRPr lang="en-US" sz="1600" dirty="0">
              <a:solidFill>
                <a:schemeClr val="tx1"/>
              </a:solidFill>
            </a:endParaRPr>
          </a:p>
          <a:p>
            <a:pPr lvl="2" indent="0" hangingPunct="1">
              <a:lnSpc>
                <a:spcPct val="100000"/>
              </a:lnSpc>
              <a:spcBef>
                <a:spcPts val="0"/>
              </a:spcBef>
              <a:defRPr sz="3600"/>
            </a:pPr>
            <a:r>
              <a:rPr lang="en-US" sz="1600" b="1" dirty="0">
                <a:solidFill>
                  <a:schemeClr val="tx1"/>
                </a:solidFill>
              </a:rPr>
              <a:t>Mental Health First Aid </a:t>
            </a:r>
            <a:r>
              <a:rPr lang="en-US" sz="1600" u="sng" dirty="0">
                <a:solidFill>
                  <a:srgbClr val="1C07B9"/>
                </a:solidFill>
              </a:rPr>
              <a:t>https://www.fairfaxcounty.gov/hscode/ereg/Registration.aspx?groupID=47</a:t>
            </a:r>
          </a:p>
          <a:p>
            <a:pPr lvl="4" indent="0" hangingPunct="1">
              <a:lnSpc>
                <a:spcPct val="100000"/>
              </a:lnSpc>
              <a:spcBef>
                <a:spcPts val="0"/>
              </a:spcBef>
              <a:defRPr sz="3600"/>
            </a:pPr>
            <a:r>
              <a:rPr lang="en-US" sz="1600" dirty="0">
                <a:solidFill>
                  <a:schemeClr val="tx1"/>
                </a:solidFill>
              </a:rPr>
              <a:t>   - Two classes in November; Two Classes in December (Thursdays 9am – 3:30pm)</a:t>
            </a:r>
          </a:p>
          <a:p>
            <a:pPr lvl="4" indent="0" hangingPunct="1">
              <a:lnSpc>
                <a:spcPct val="100000"/>
              </a:lnSpc>
              <a:spcBef>
                <a:spcPts val="0"/>
              </a:spcBef>
              <a:defRPr sz="3600"/>
            </a:pPr>
            <a:endParaRPr lang="en-US" sz="800" dirty="0">
              <a:solidFill>
                <a:schemeClr val="tx1"/>
              </a:solidFill>
            </a:endParaRPr>
          </a:p>
          <a:p>
            <a:pPr lvl="4" indent="0" hangingPunct="1">
              <a:spcBef>
                <a:spcPts val="0"/>
              </a:spcBef>
              <a:defRPr sz="3600"/>
            </a:pPr>
            <a:r>
              <a:rPr lang="en-US" sz="1600" b="1" dirty="0">
                <a:solidFill>
                  <a:schemeClr val="tx1"/>
                </a:solidFill>
              </a:rPr>
              <a:t>University of Scouting</a:t>
            </a:r>
          </a:p>
          <a:p>
            <a:pPr lvl="4" indent="0" hangingPunct="1">
              <a:spcBef>
                <a:spcPts val="0"/>
              </a:spcBef>
              <a:defRPr sz="3600"/>
            </a:pPr>
            <a:r>
              <a:rPr lang="en-US" sz="1600" dirty="0">
                <a:solidFill>
                  <a:schemeClr val="tx1"/>
                </a:solidFill>
              </a:rPr>
              <a:t>  - 02/25/23 – Alexandria, VA</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307883" y="851178"/>
            <a:ext cx="2898892" cy="1608059"/>
          </a:xfrm>
        </p:spPr>
        <p:txBody>
          <a:bodyPr>
            <a:normAutofit/>
          </a:bodyPr>
          <a:lstStyle/>
          <a:p>
            <a:pPr algn="ctr">
              <a:spcAft>
                <a:spcPts val="2400"/>
              </a:spcAft>
            </a:pPr>
            <a:r>
              <a:rPr lang="en-US" b="1" dirty="0">
                <a:latin typeface="Times New Roman" panose="02020603050405020304" pitchFamily="18" charset="0"/>
                <a:cs typeface="Times New Roman" panose="02020603050405020304" pitchFamily="18" charset="0"/>
              </a:rPr>
              <a:t>GM High Adventure</a:t>
            </a:r>
            <a:endParaRPr lang="en-US" sz="2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A770296-5720-42C0-827D-D05CE08CCED9}"/>
              </a:ext>
            </a:extLst>
          </p:cNvPr>
          <p:cNvSpPr txBox="1"/>
          <p:nvPr/>
        </p:nvSpPr>
        <p:spPr>
          <a:xfrm>
            <a:off x="3241971" y="685992"/>
            <a:ext cx="8826297" cy="6063198"/>
          </a:xfrm>
          <a:prstGeom prst="rect">
            <a:avLst/>
          </a:prstGeom>
          <a:noFill/>
        </p:spPr>
        <p:txBody>
          <a:bodyPr wrap="square" rtlCol="0">
            <a:spAutoFit/>
          </a:bodyPr>
          <a:lstStyle/>
          <a:p>
            <a:pPr marL="285750" marR="0" indent="-285750">
              <a:spcBef>
                <a:spcPts val="0"/>
              </a:spcBef>
              <a:spcAft>
                <a:spcPts val="1200"/>
              </a:spcAft>
              <a:buFont typeface="Arial" panose="020B0604020202020204" pitchFamily="34" charset="0"/>
              <a:buChar char="•"/>
            </a:pPr>
            <a:r>
              <a:rPr lang="en-US" sz="2000" b="1" i="0" dirty="0">
                <a:solidFill>
                  <a:srgbClr val="000000"/>
                </a:solidFill>
                <a:effectLst/>
                <a:cs typeface="Times New Roman" panose="02020603050405020304" pitchFamily="18" charset="0"/>
              </a:rPr>
              <a:t>NCAC High Adventure Committee (HAC) </a:t>
            </a:r>
            <a:r>
              <a:rPr lang="en-US" sz="2000" b="1" dirty="0">
                <a:solidFill>
                  <a:srgbClr val="1D2228"/>
                </a:solidFill>
                <a:cs typeface="Times New Roman" panose="02020603050405020304" pitchFamily="18" charset="0"/>
              </a:rPr>
              <a:t>u</a:t>
            </a:r>
            <a:r>
              <a:rPr lang="en-US" sz="2000" b="1" i="0" dirty="0">
                <a:solidFill>
                  <a:srgbClr val="1D2228"/>
                </a:solidFill>
                <a:effectLst/>
                <a:cs typeface="Times New Roman" panose="02020603050405020304" pitchFamily="18" charset="0"/>
              </a:rPr>
              <a:t>pdates and announcements: </a:t>
            </a:r>
            <a:r>
              <a:rPr lang="en-US" sz="2000" b="1" i="0" u="sng" dirty="0">
                <a:solidFill>
                  <a:srgbClr val="196AD4"/>
                </a:solidFill>
                <a:effectLst/>
                <a:cs typeface="Times New Roman" panose="02020603050405020304" pitchFamily="18" charset="0"/>
                <a:hlinkClick r:id="rId2"/>
              </a:rPr>
              <a:t>https://www.ncacbsa.org/high-adventure/</a:t>
            </a:r>
            <a:endParaRPr lang="en-US" sz="2000" b="1" u="sng" dirty="0">
              <a:solidFill>
                <a:srgbClr val="196AD4"/>
              </a:solidFill>
              <a:cs typeface="Times New Roman" panose="02020603050405020304" pitchFamily="18" charset="0"/>
            </a:endParaRPr>
          </a:p>
          <a:p>
            <a:pPr marL="800100" lvl="1" indent="-342900">
              <a:spcAft>
                <a:spcPts val="1200"/>
              </a:spcAft>
              <a:buFont typeface="Arial" panose="020B0604020202020204" pitchFamily="34" charset="0"/>
              <a:buChar char="•"/>
            </a:pPr>
            <a:r>
              <a:rPr lang="en-US" sz="2000" b="1" dirty="0">
                <a:cs typeface="Times New Roman" panose="02020603050405020304" pitchFamily="18" charset="0"/>
              </a:rPr>
              <a:t>2024 Philmont lottery is now open: </a:t>
            </a:r>
            <a:r>
              <a:rPr lang="en-US" sz="2000" b="1" dirty="0">
                <a:cs typeface="Times New Roman" panose="02020603050405020304" pitchFamily="18" charset="0"/>
                <a:hlinkClick r:id="rId3"/>
              </a:rPr>
              <a:t>https://registerphilmont.org/entry/2024</a:t>
            </a:r>
            <a:r>
              <a:rPr lang="en-US" sz="2000" b="1" dirty="0">
                <a:cs typeface="Times New Roman" panose="02020603050405020304" pitchFamily="18" charset="0"/>
              </a:rPr>
              <a:t> </a:t>
            </a:r>
          </a:p>
          <a:p>
            <a:pPr marL="800100" lvl="1" indent="-342900">
              <a:spcAft>
                <a:spcPts val="1200"/>
              </a:spcAft>
              <a:buFont typeface="Arial" panose="020B0604020202020204" pitchFamily="34" charset="0"/>
              <a:buChar char="•"/>
            </a:pPr>
            <a:r>
              <a:rPr lang="en-US" sz="2000" b="1" dirty="0">
                <a:cs typeface="Times New Roman" panose="02020603050405020304" pitchFamily="18" charset="0"/>
              </a:rPr>
              <a:t>NCAC HAC Treks and training schedules are posted.  Many of the pre-trek training opportunities and shakedowns are available.  (See HAC website)</a:t>
            </a:r>
          </a:p>
          <a:p>
            <a:pPr marL="800100" lvl="1" indent="-342900">
              <a:spcAft>
                <a:spcPts val="1200"/>
              </a:spcAft>
              <a:buFont typeface="Arial" panose="020B0604020202020204" pitchFamily="34" charset="0"/>
              <a:buChar char="•"/>
            </a:pPr>
            <a:r>
              <a:rPr lang="en-US" sz="2000" b="1" dirty="0">
                <a:cs typeface="Times New Roman" panose="02020603050405020304" pitchFamily="18" charset="0"/>
              </a:rPr>
              <a:t>Information on HAC-planned Lenhok’sin and James River Canoeing 50-Miler treks will be released shortly.</a:t>
            </a:r>
          </a:p>
          <a:p>
            <a:pPr marL="800100" lvl="1" indent="-342900">
              <a:spcAft>
                <a:spcPts val="1800"/>
              </a:spcAft>
              <a:buFont typeface="Arial" panose="020B0604020202020204" pitchFamily="34" charset="0"/>
              <a:buChar char="•"/>
            </a:pPr>
            <a:r>
              <a:rPr lang="en-US" sz="2000" b="1" dirty="0">
                <a:cs typeface="Times New Roman" panose="02020603050405020304" pitchFamily="18" charset="0"/>
              </a:rPr>
              <a:t>HA Sourcebook: </a:t>
            </a:r>
            <a:r>
              <a:rPr lang="en-US" sz="2000" b="1" dirty="0">
                <a:cs typeface="Times New Roman" panose="02020603050405020304" pitchFamily="18" charset="0"/>
                <a:hlinkClick r:id="rId4"/>
              </a:rPr>
              <a:t>https://www.ncacbsa.org/high-adventure-information/</a:t>
            </a:r>
            <a:r>
              <a:rPr lang="en-US" sz="2000" b="1" dirty="0">
                <a:cs typeface="Times New Roman" panose="02020603050405020304" pitchFamily="18" charset="0"/>
              </a:rPr>
              <a:t>   </a:t>
            </a:r>
          </a:p>
          <a:p>
            <a:pPr marL="800100" lvl="1" indent="-342900">
              <a:spcAft>
                <a:spcPts val="1800"/>
              </a:spcAft>
              <a:buFont typeface="Arial" panose="020B0604020202020204" pitchFamily="34" charset="0"/>
              <a:buChar char="•"/>
            </a:pPr>
            <a:r>
              <a:rPr lang="en-US" sz="2000" b="1" dirty="0">
                <a:cs typeface="Times New Roman" panose="02020603050405020304" pitchFamily="18" charset="0"/>
              </a:rPr>
              <a:t>Now is the time to refine your summer 2023 trek plans – many inexpensive, local opportunities are available.</a:t>
            </a:r>
          </a:p>
          <a:p>
            <a:r>
              <a:rPr lang="en-US" sz="2200" b="1" i="0" dirty="0">
                <a:solidFill>
                  <a:schemeClr val="tx1"/>
                </a:solidFill>
                <a:effectLst/>
                <a:cs typeface="Times New Roman" panose="02020603050405020304" pitchFamily="18" charset="0"/>
              </a:rPr>
              <a:t>Contact Joe Knecht at </a:t>
            </a:r>
            <a:r>
              <a:rPr lang="en-US" sz="2200" b="1" i="0" dirty="0">
                <a:solidFill>
                  <a:srgbClr val="1D2228"/>
                </a:solidFill>
                <a:effectLst/>
                <a:cs typeface="Times New Roman" panose="02020603050405020304" pitchFamily="18" charset="0"/>
                <a:hlinkClick r:id="rId5"/>
              </a:rPr>
              <a:t>knechtjoe@yahoo.com</a:t>
            </a:r>
            <a:r>
              <a:rPr lang="en-US" sz="2200" b="1" i="0" dirty="0">
                <a:solidFill>
                  <a:srgbClr val="1D2228"/>
                </a:solidFill>
                <a:effectLst/>
                <a:cs typeface="Times New Roman" panose="02020603050405020304" pitchFamily="18" charset="0"/>
              </a:rPr>
              <a:t> </a:t>
            </a:r>
            <a:r>
              <a:rPr lang="en-US" sz="2200" b="1" i="0" dirty="0">
                <a:solidFill>
                  <a:schemeClr val="tx1"/>
                </a:solidFill>
                <a:effectLst/>
                <a:cs typeface="Times New Roman" panose="02020603050405020304" pitchFamily="18" charset="0"/>
              </a:rPr>
              <a:t>if you have questions regarding high adventure planning or </a:t>
            </a:r>
            <a:r>
              <a:rPr lang="en-US" sz="2200" b="1" dirty="0">
                <a:solidFill>
                  <a:schemeClr val="tx1"/>
                </a:solidFill>
                <a:cs typeface="Times New Roman" panose="02020603050405020304" pitchFamily="18" charset="0"/>
              </a:rPr>
              <a:t>resources</a:t>
            </a:r>
            <a:r>
              <a:rPr lang="en-US" sz="2200" b="1" i="0" dirty="0">
                <a:solidFill>
                  <a:schemeClr val="tx1"/>
                </a:solidFill>
                <a:effectLst/>
                <a:cs typeface="Times New Roman" panose="02020603050405020304" pitchFamily="18" charset="0"/>
              </a:rPr>
              <a:t>.</a:t>
            </a:r>
          </a:p>
          <a:p>
            <a:endParaRPr lang="en-US" dirty="0">
              <a:solidFill>
                <a:srgbClr val="1D2228"/>
              </a:solidFill>
              <a:latin typeface="New serif"/>
            </a:endParaRPr>
          </a:p>
          <a:p>
            <a:endParaRPr lang="en-US" sz="1800" b="0" i="0" dirty="0">
              <a:solidFill>
                <a:srgbClr val="1D2228"/>
              </a:solidFill>
              <a:effectLst/>
              <a:latin typeface="New serif"/>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307883" y="4626364"/>
            <a:ext cx="2898892" cy="2063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latin typeface="Times New Roman" panose="02020603050405020304" pitchFamily="18" charset="0"/>
                <a:cs typeface="Times New Roman" panose="02020603050405020304" pitchFamily="18" charset="0"/>
              </a:rPr>
              <a:t>October 2022</a:t>
            </a:r>
          </a:p>
        </p:txBody>
      </p:sp>
      <p:pic>
        <p:nvPicPr>
          <p:cNvPr id="11" name="Picture 10">
            <a:extLst>
              <a:ext uri="{FF2B5EF4-FFF2-40B4-BE49-F238E27FC236}">
                <a16:creationId xmlns:a16="http://schemas.microsoft.com/office/drawing/2014/main" id="{F2CCED72-A6A7-454C-88F0-61C8E90719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883" y="2703449"/>
            <a:ext cx="2934089" cy="1608059"/>
          </a:xfrm>
          <a:prstGeom prst="rect">
            <a:avLst/>
          </a:prstGeom>
        </p:spPr>
      </p:pic>
    </p:spTree>
    <p:extLst>
      <p:ext uri="{BB962C8B-B14F-4D97-AF65-F5344CB8AC3E}">
        <p14:creationId xmlns:p14="http://schemas.microsoft.com/office/powerpoint/2010/main" val="196745387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307883" y="851178"/>
            <a:ext cx="2898892" cy="1608059"/>
          </a:xfrm>
        </p:spPr>
        <p:txBody>
          <a:bodyPr>
            <a:normAutofit/>
          </a:bodyPr>
          <a:lstStyle/>
          <a:p>
            <a:pPr algn="ctr">
              <a:spcAft>
                <a:spcPts val="2400"/>
              </a:spcAft>
            </a:pPr>
            <a:r>
              <a:rPr lang="en-US" b="1" dirty="0">
                <a:latin typeface="Times New Roman" panose="02020603050405020304" pitchFamily="18" charset="0"/>
                <a:cs typeface="Times New Roman" panose="02020603050405020304" pitchFamily="18" charset="0"/>
              </a:rPr>
              <a:t>GM High Adventure</a:t>
            </a:r>
            <a:endParaRPr lang="en-US" sz="2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A770296-5720-42C0-827D-D05CE08CCED9}"/>
              </a:ext>
            </a:extLst>
          </p:cNvPr>
          <p:cNvSpPr txBox="1"/>
          <p:nvPr/>
        </p:nvSpPr>
        <p:spPr>
          <a:xfrm>
            <a:off x="3241971" y="685992"/>
            <a:ext cx="8826297" cy="6155531"/>
          </a:xfrm>
          <a:prstGeom prst="rect">
            <a:avLst/>
          </a:prstGeom>
          <a:noFill/>
        </p:spPr>
        <p:txBody>
          <a:bodyPr wrap="square" rtlCol="0">
            <a:spAutoFit/>
          </a:bodyPr>
          <a:lstStyle/>
          <a:p>
            <a:pPr marL="285750" marR="0" indent="-285750">
              <a:spcBef>
                <a:spcPts val="0"/>
              </a:spcBef>
              <a:buFont typeface="Arial" panose="020B0604020202020204" pitchFamily="34" charset="0"/>
              <a:buChar char="•"/>
            </a:pPr>
            <a:r>
              <a:rPr lang="en-US" sz="2000" b="1" u="sng" dirty="0">
                <a:solidFill>
                  <a:schemeClr val="tx1"/>
                </a:solidFill>
                <a:cs typeface="Times New Roman" panose="02020603050405020304" pitchFamily="18" charset="0"/>
              </a:rPr>
              <a:t>High Adventure Bases</a:t>
            </a:r>
          </a:p>
          <a:p>
            <a:pPr lvl="1" indent="0"/>
            <a:r>
              <a:rPr lang="en-US" sz="2000" dirty="0">
                <a:solidFill>
                  <a:schemeClr val="tx1"/>
                </a:solidFill>
                <a:cs typeface="Times New Roman" panose="02020603050405020304" pitchFamily="18" charset="0"/>
              </a:rPr>
              <a:t>       - </a:t>
            </a:r>
            <a:r>
              <a:rPr lang="en-US" sz="2000" u="sng" dirty="0">
                <a:solidFill>
                  <a:schemeClr val="tx1"/>
                </a:solidFill>
                <a:cs typeface="Times New Roman" panose="02020603050405020304" pitchFamily="18" charset="0"/>
              </a:rPr>
              <a:t>Northern Tier </a:t>
            </a:r>
          </a:p>
          <a:p>
            <a:pPr lvl="1" indent="0"/>
            <a:r>
              <a:rPr lang="en-US" sz="2000" dirty="0">
                <a:solidFill>
                  <a:schemeClr val="tx1"/>
                </a:solidFill>
                <a:cs typeface="Times New Roman" panose="02020603050405020304" pitchFamily="18" charset="0"/>
              </a:rPr>
              <a:t>          - Winter 2022-2023 and summer 2023 – first come/first serve</a:t>
            </a:r>
          </a:p>
          <a:p>
            <a:pPr lvl="1" indent="0"/>
            <a:r>
              <a:rPr lang="en-US" sz="2000" dirty="0">
                <a:solidFill>
                  <a:schemeClr val="tx1"/>
                </a:solidFill>
                <a:cs typeface="Times New Roman" panose="02020603050405020304" pitchFamily="18" charset="0"/>
              </a:rPr>
              <a:t>          - 2024 reservations should open January 2023</a:t>
            </a:r>
          </a:p>
          <a:p>
            <a:pPr lvl="1" indent="0"/>
            <a:r>
              <a:rPr lang="en-US" sz="2000" dirty="0">
                <a:solidFill>
                  <a:schemeClr val="tx1"/>
                </a:solidFill>
                <a:cs typeface="Times New Roman" panose="02020603050405020304" pitchFamily="18" charset="0"/>
              </a:rPr>
              <a:t>       - </a:t>
            </a:r>
            <a:r>
              <a:rPr lang="en-US" sz="2000" u="sng" dirty="0">
                <a:solidFill>
                  <a:schemeClr val="tx1"/>
                </a:solidFill>
                <a:cs typeface="Times New Roman" panose="02020603050405020304" pitchFamily="18" charset="0"/>
              </a:rPr>
              <a:t>Philmont</a:t>
            </a:r>
            <a:r>
              <a:rPr lang="en-US" sz="2000" dirty="0">
                <a:solidFill>
                  <a:schemeClr val="tx1"/>
                </a:solidFill>
                <a:cs typeface="Times New Roman" panose="02020603050405020304" pitchFamily="18" charset="0"/>
              </a:rPr>
              <a:t> - Lottery open 10/1/22 – 12/1/22</a:t>
            </a:r>
          </a:p>
          <a:p>
            <a:pPr lvl="1" indent="0"/>
            <a:r>
              <a:rPr lang="en-US" sz="2000" dirty="0">
                <a:solidFill>
                  <a:schemeClr val="tx1"/>
                </a:solidFill>
                <a:cs typeface="Times New Roman" panose="02020603050405020304" pitchFamily="18" charset="0"/>
              </a:rPr>
              <a:t>       - </a:t>
            </a:r>
            <a:r>
              <a:rPr lang="en-US" sz="2000" u="sng" dirty="0">
                <a:solidFill>
                  <a:schemeClr val="tx1"/>
                </a:solidFill>
                <a:cs typeface="Times New Roman" panose="02020603050405020304" pitchFamily="18" charset="0"/>
              </a:rPr>
              <a:t>Seabase</a:t>
            </a:r>
          </a:p>
          <a:p>
            <a:pPr lvl="1" indent="0"/>
            <a:r>
              <a:rPr lang="en-US" sz="2000" dirty="0">
                <a:solidFill>
                  <a:schemeClr val="tx1"/>
                </a:solidFill>
                <a:cs typeface="Times New Roman" panose="02020603050405020304" pitchFamily="18" charset="0"/>
              </a:rPr>
              <a:t>          - Some 2022 &amp; 2023 availability </a:t>
            </a:r>
            <a:r>
              <a:rPr lang="en-US" sz="2000" u="sng" dirty="0">
                <a:solidFill>
                  <a:srgbClr val="2409ED"/>
                </a:solidFill>
                <a:cs typeface="Times New Roman" panose="02020603050405020304" pitchFamily="18" charset="0"/>
              </a:rPr>
              <a:t>https://www.bsaseabase.org/scouts/register/</a:t>
            </a:r>
          </a:p>
          <a:p>
            <a:pPr lvl="1" indent="0"/>
            <a:r>
              <a:rPr lang="en-US" sz="2000" dirty="0">
                <a:solidFill>
                  <a:schemeClr val="tx1"/>
                </a:solidFill>
                <a:cs typeface="Times New Roman" panose="02020603050405020304" pitchFamily="18" charset="0"/>
              </a:rPr>
              <a:t>          - 2024 Reservations should open January 2023</a:t>
            </a:r>
          </a:p>
          <a:p>
            <a:pPr marL="285750" marR="0" indent="-285750">
              <a:spcBef>
                <a:spcPts val="0"/>
              </a:spcBef>
              <a:buFont typeface="Arial" panose="020B0604020202020204" pitchFamily="34" charset="0"/>
              <a:buChar char="•"/>
            </a:pPr>
            <a:r>
              <a:rPr lang="en-US" sz="2000" b="1" u="sng" dirty="0">
                <a:solidFill>
                  <a:schemeClr val="tx1"/>
                </a:solidFill>
                <a:cs typeface="Times New Roman" panose="02020603050405020304" pitchFamily="18" charset="0"/>
              </a:rPr>
              <a:t>Training</a:t>
            </a:r>
          </a:p>
          <a:p>
            <a:pPr lvl="7" indent="0"/>
            <a:r>
              <a:rPr lang="en-US" sz="2000" dirty="0">
                <a:solidFill>
                  <a:schemeClr val="tx1"/>
                </a:solidFill>
              </a:rPr>
              <a:t>       - </a:t>
            </a:r>
            <a:r>
              <a:rPr lang="en-US" sz="2000" u="sng" dirty="0">
                <a:solidFill>
                  <a:schemeClr val="tx1"/>
                </a:solidFill>
              </a:rPr>
              <a:t>Northern Tier Classroom Training </a:t>
            </a:r>
            <a:r>
              <a:rPr lang="en-US" sz="2000" dirty="0">
                <a:solidFill>
                  <a:schemeClr val="tx1"/>
                </a:solidFill>
              </a:rPr>
              <a:t>(email:  </a:t>
            </a:r>
            <a:r>
              <a:rPr lang="en-US" sz="2000" dirty="0">
                <a:solidFill>
                  <a:srgbClr val="2409ED"/>
                </a:solidFill>
                <a:hlinkClick r:id="rId2">
                  <a:extLst>
                    <a:ext uri="{A12FA001-AC4F-418D-AE19-62706E023703}">
                      <ahyp:hlinkClr xmlns:ahyp="http://schemas.microsoft.com/office/drawing/2018/hyperlinkcolor" val="tx"/>
                    </a:ext>
                  </a:extLst>
                </a:hlinkClick>
              </a:rPr>
              <a:t>BSA2XS@gmail.com</a:t>
            </a:r>
            <a:r>
              <a:rPr lang="en-US" sz="2000" dirty="0">
                <a:solidFill>
                  <a:schemeClr val="tx1"/>
                </a:solidFill>
              </a:rPr>
              <a:t>)</a:t>
            </a:r>
          </a:p>
          <a:p>
            <a:pPr marL="457200" lvl="2" indent="0"/>
            <a:r>
              <a:rPr lang="en-US" sz="2000" dirty="0">
                <a:solidFill>
                  <a:schemeClr val="tx1"/>
                </a:solidFill>
              </a:rPr>
              <a:t>  03/04/23; 03/25/23; 04/15/23 – Holy Cross Lutheran, Herndon, VA</a:t>
            </a:r>
          </a:p>
          <a:p>
            <a:pPr marL="457200" lvl="2" indent="0"/>
            <a:r>
              <a:rPr lang="en-US" sz="2000" dirty="0">
                <a:solidFill>
                  <a:schemeClr val="tx1"/>
                </a:solidFill>
              </a:rPr>
              <a:t>- </a:t>
            </a:r>
            <a:r>
              <a:rPr lang="en-US" sz="2000" u="sng" dirty="0">
                <a:solidFill>
                  <a:schemeClr val="tx1"/>
                </a:solidFill>
              </a:rPr>
              <a:t>Philmont</a:t>
            </a:r>
          </a:p>
          <a:p>
            <a:pPr marL="457200" lvl="2" indent="0"/>
            <a:r>
              <a:rPr lang="en-US" sz="2000" dirty="0">
                <a:solidFill>
                  <a:srgbClr val="FF0000"/>
                </a:solidFill>
              </a:rPr>
              <a:t>   </a:t>
            </a:r>
            <a:r>
              <a:rPr lang="en-US" sz="2000" dirty="0">
                <a:solidFill>
                  <a:schemeClr val="tx1"/>
                </a:solidFill>
              </a:rPr>
              <a:t>11/20/22 – Orientation for Crew Members and Parents (Zoom)</a:t>
            </a:r>
          </a:p>
          <a:p>
            <a:pPr marL="457200" lvl="2" indent="0"/>
            <a:r>
              <a:rPr lang="en-US" sz="2000" dirty="0">
                <a:solidFill>
                  <a:schemeClr val="tx1"/>
                </a:solidFill>
              </a:rPr>
              <a:t>   01/08/23 – Advisors &amp; Crew Leader Training</a:t>
            </a:r>
          </a:p>
          <a:p>
            <a:pPr marL="457200" lvl="2" indent="0"/>
            <a:r>
              <a:rPr lang="en-US" sz="2000" dirty="0">
                <a:solidFill>
                  <a:schemeClr val="tx1"/>
                </a:solidFill>
              </a:rPr>
              <a:t>   03/12/23 &amp; 03/18/23 – Philmont Advisor Hikes (email: </a:t>
            </a:r>
            <a:r>
              <a:rPr lang="en-US" sz="2000" dirty="0">
                <a:solidFill>
                  <a:srgbClr val="2409ED"/>
                </a:solidFill>
                <a:hlinkClick r:id="rId3">
                  <a:extLst>
                    <a:ext uri="{A12FA001-AC4F-418D-AE19-62706E023703}">
                      <ahyp:hlinkClr xmlns:ahyp="http://schemas.microsoft.com/office/drawing/2018/hyperlinkcolor" val="tx"/>
                    </a:ext>
                  </a:extLst>
                </a:hlinkClick>
              </a:rPr>
              <a:t>wcdubi@gmail.com</a:t>
            </a:r>
            <a:r>
              <a:rPr lang="en-US" sz="2000" dirty="0">
                <a:solidFill>
                  <a:schemeClr val="tx1"/>
                </a:solidFill>
              </a:rPr>
              <a:t>)</a:t>
            </a:r>
          </a:p>
          <a:p>
            <a:pPr marL="457200" lvl="2" indent="0"/>
            <a:r>
              <a:rPr lang="en-US" sz="2000" dirty="0">
                <a:solidFill>
                  <a:schemeClr val="tx1"/>
                </a:solidFill>
              </a:rPr>
              <a:t>   03/25/23 – Skills Training (Zoom)</a:t>
            </a:r>
          </a:p>
          <a:p>
            <a:pPr marL="457200" lvl="2" indent="0"/>
            <a:r>
              <a:rPr lang="en-US" sz="2000" dirty="0">
                <a:solidFill>
                  <a:schemeClr val="tx1"/>
                </a:solidFill>
              </a:rPr>
              <a:t>   04/01/23 – Skills Training (In-Person, TBD)</a:t>
            </a:r>
          </a:p>
          <a:p>
            <a:endParaRPr lang="en-US" dirty="0">
              <a:solidFill>
                <a:srgbClr val="1D2228"/>
              </a:solidFill>
              <a:latin typeface="New serif"/>
            </a:endParaRPr>
          </a:p>
          <a:p>
            <a:endParaRPr lang="en-US" sz="1800" b="0" i="0" dirty="0">
              <a:solidFill>
                <a:srgbClr val="1D2228"/>
              </a:solidFill>
              <a:effectLst/>
              <a:latin typeface="New serif"/>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307883" y="4626364"/>
            <a:ext cx="2898892" cy="2063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latin typeface="Times New Roman" panose="02020603050405020304" pitchFamily="18" charset="0"/>
                <a:cs typeface="Times New Roman" panose="02020603050405020304" pitchFamily="18" charset="0"/>
              </a:rPr>
              <a:t>October 2022</a:t>
            </a:r>
          </a:p>
          <a:p>
            <a:pPr algn="ctr">
              <a:spcAft>
                <a:spcPts val="2400"/>
              </a:spcAft>
            </a:pPr>
            <a:r>
              <a:rPr lang="en-US" sz="2800" b="1" dirty="0">
                <a:latin typeface="Times New Roman" panose="02020603050405020304" pitchFamily="18" charset="0"/>
                <a:cs typeface="Times New Roman" panose="02020603050405020304" pitchFamily="18" charset="0"/>
              </a:rPr>
              <a:t>(cont.)</a:t>
            </a:r>
          </a:p>
        </p:txBody>
      </p:sp>
      <p:pic>
        <p:nvPicPr>
          <p:cNvPr id="11" name="Picture 10">
            <a:extLst>
              <a:ext uri="{FF2B5EF4-FFF2-40B4-BE49-F238E27FC236}">
                <a16:creationId xmlns:a16="http://schemas.microsoft.com/office/drawing/2014/main" id="{F2CCED72-A6A7-454C-88F0-61C8E90719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883" y="2703449"/>
            <a:ext cx="2934089" cy="1608059"/>
          </a:xfrm>
          <a:prstGeom prst="rect">
            <a:avLst/>
          </a:prstGeom>
        </p:spPr>
      </p:pic>
    </p:spTree>
    <p:extLst>
      <p:ext uri="{BB962C8B-B14F-4D97-AF65-F5344CB8AC3E}">
        <p14:creationId xmlns:p14="http://schemas.microsoft.com/office/powerpoint/2010/main" val="195255886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b="1" dirty="0"/>
              <a:t>Shooting Sports</a:t>
            </a:r>
          </a:p>
        </p:txBody>
      </p:sp>
      <p:sp>
        <p:nvSpPr>
          <p:cNvPr id="150" name="Content Placeholder 2"/>
          <p:cNvSpPr txBox="1">
            <a:spLocks noGrp="1"/>
          </p:cNvSpPr>
          <p:nvPr>
            <p:ph type="body" idx="1"/>
          </p:nvPr>
        </p:nvSpPr>
        <p:spPr>
          <a:xfrm>
            <a:off x="838200" y="1825625"/>
            <a:ext cx="10515600" cy="4351338"/>
          </a:xfrm>
          <a:prstGeom prst="rect">
            <a:avLst/>
          </a:prstGeom>
        </p:spPr>
        <p:txBody>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dirty="0"/>
              <a:t>Shooting Sports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dirty="0"/>
              <a:t>Shooting Sports Instructor Classes:</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2"/>
              </a:rPr>
              <a:t>Rifle/Shotgun</a:t>
            </a:r>
            <a:r>
              <a:rPr dirty="0"/>
              <a:t>       </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2"/>
              </a:rPr>
              <a:t>Archery</a:t>
            </a:r>
            <a:r>
              <a:rPr dirty="0">
                <a:solidFill>
                  <a:srgbClr val="000000"/>
                </a:solidFill>
              </a:rPr>
              <a:t> (Virtual classes available)</a:t>
            </a:r>
          </a:p>
        </p:txBody>
      </p:sp>
      <p:pic>
        <p:nvPicPr>
          <p:cNvPr id="151" name="Picture 3" descr="Picture 3"/>
          <p:cNvPicPr>
            <a:picLocks noChangeAspect="1"/>
          </p:cNvPicPr>
          <p:nvPr/>
        </p:nvPicPr>
        <p:blipFill>
          <a:blip r:embed="rId3"/>
          <a:stretch>
            <a:fillRect/>
          </a:stretch>
        </p:blipFill>
        <p:spPr>
          <a:xfrm>
            <a:off x="7449014" y="814852"/>
            <a:ext cx="4138962" cy="2605510"/>
          </a:xfrm>
          <a:prstGeom prst="rect">
            <a:avLst/>
          </a:prstGeom>
          <a:ln w="12700">
            <a:miter lim="400000"/>
          </a:ln>
        </p:spPr>
      </p:pic>
      <p:pic>
        <p:nvPicPr>
          <p:cNvPr id="152" name="Picture 5" descr="Picture 5"/>
          <p:cNvPicPr>
            <a:picLocks noChangeAspect="1"/>
          </p:cNvPicPr>
          <p:nvPr/>
        </p:nvPicPr>
        <p:blipFill>
          <a:blip r:embed="rId4"/>
          <a:stretch>
            <a:fillRect/>
          </a:stretch>
        </p:blipFill>
        <p:spPr>
          <a:xfrm>
            <a:off x="9199756" y="3555298"/>
            <a:ext cx="2690813" cy="2315208"/>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2"/>
            <a:ext cx="10515601" cy="1325563"/>
          </a:xfrm>
          <a:prstGeom prst="rect">
            <a:avLst/>
          </a:prstGeom>
        </p:spPr>
        <p:txBody>
          <a:bodyPr/>
          <a:lstStyle/>
          <a:p>
            <a:r>
              <a:rPr b="1" dirty="0">
                <a:latin typeface="Arial" panose="020B0604020202020204" pitchFamily="34" charset="0"/>
                <a:cs typeface="Arial" panose="020B0604020202020204" pitchFamily="34" charset="0"/>
              </a:rPr>
              <a:t>Merit Badges</a:t>
            </a:r>
          </a:p>
        </p:txBody>
      </p:sp>
      <p:sp>
        <p:nvSpPr>
          <p:cNvPr id="161" name="Content Placeholder 2"/>
          <p:cNvSpPr txBox="1">
            <a:spLocks noGrp="1"/>
          </p:cNvSpPr>
          <p:nvPr>
            <p:ph type="body" sz="half" idx="1"/>
          </p:nvPr>
        </p:nvSpPr>
        <p:spPr>
          <a:xfrm>
            <a:off x="629193" y="1365835"/>
            <a:ext cx="9860282" cy="5258900"/>
          </a:xfrm>
          <a:prstGeom prst="rect">
            <a:avLst/>
          </a:prstGeom>
        </p:spPr>
        <p:txBody>
          <a:bodyPr>
            <a:normAutofit/>
          </a:bodyPr>
          <a:lstStyle/>
          <a:p>
            <a:pPr>
              <a:lnSpc>
                <a:spcPct val="72000"/>
              </a:lnSpc>
              <a:defRPr sz="1700"/>
            </a:pPr>
            <a:r>
              <a:rPr sz="2000" dirty="0"/>
              <a:t>Every merit badge counselor needs to be on the District </a:t>
            </a:r>
            <a:r>
              <a:rPr lang="en-US" sz="2000" dirty="0"/>
              <a:t>c</a:t>
            </a:r>
            <a:r>
              <a:rPr sz="2000" dirty="0"/>
              <a:t>harter.  </a:t>
            </a:r>
          </a:p>
          <a:p>
            <a:pPr>
              <a:lnSpc>
                <a:spcPct val="72000"/>
              </a:lnSpc>
              <a:defRPr sz="1700"/>
            </a:pPr>
            <a:r>
              <a:rPr lang="en-US" sz="2000" dirty="0">
                <a:effectLst/>
                <a:ea typeface="Calibri" panose="020F0502020204030204" pitchFamily="34" charset="0"/>
                <a:cs typeface="Times New Roman" panose="02020603050405020304" pitchFamily="18" charset="0"/>
              </a:rPr>
              <a:t>Scouters registered only in the unit are not automatically merit badge counselors.</a:t>
            </a:r>
          </a:p>
          <a:p>
            <a:pPr>
              <a:lnSpc>
                <a:spcPct val="72000"/>
              </a:lnSpc>
              <a:defRPr sz="1700"/>
            </a:pPr>
            <a:r>
              <a:rPr lang="en-US" sz="2000" u="sng" dirty="0">
                <a:solidFill>
                  <a:srgbClr val="0563C1"/>
                </a:solidFill>
                <a:effectLst/>
                <a:ea typeface="Calibri" panose="020F0502020204030204" pitchFamily="34" charset="0"/>
                <a:cs typeface="Times New Roman" panose="02020603050405020304" pitchFamily="18" charset="0"/>
                <a:hlinkClick r:id="rId2"/>
              </a:rPr>
              <a:t>https://my.scouting.org/VES/OnlineReg/1.0.0/?tu=UF-MB-082gm23</a:t>
            </a:r>
            <a:r>
              <a:rPr lang="en-US" sz="2000" u="none" strike="noStrike" dirty="0">
                <a:solidFill>
                  <a:srgbClr val="0563C1"/>
                </a:solidFill>
                <a:effectLst/>
                <a:ea typeface="Calibri" panose="020F0502020204030204" pitchFamily="34" charset="0"/>
                <a:cs typeface="Times New Roman" panose="02020603050405020304" pitchFamily="18" charset="0"/>
              </a:rPr>
              <a:t>  </a:t>
            </a:r>
            <a:r>
              <a:rPr lang="en-US" sz="2000" u="none" strike="noStrike" dirty="0">
                <a:solidFill>
                  <a:schemeClr val="tx1"/>
                </a:solidFill>
                <a:effectLst/>
                <a:ea typeface="Calibri" panose="020F0502020204030204" pitchFamily="34" charset="0"/>
                <a:cs typeface="Times New Roman" panose="02020603050405020304" pitchFamily="18" charset="0"/>
              </a:rPr>
              <a:t>This is the URL for MBC online registration.  Online registration is preferred.</a:t>
            </a:r>
            <a:endParaRPr lang="en-US" sz="2000" dirty="0"/>
          </a:p>
          <a:p>
            <a:pPr>
              <a:lnSpc>
                <a:spcPct val="72000"/>
              </a:lnSpc>
              <a:defRPr sz="1700"/>
            </a:pPr>
            <a:r>
              <a:rPr lang="en-US" sz="2000" dirty="0">
                <a:solidFill>
                  <a:srgbClr val="FF0000"/>
                </a:solidFill>
              </a:rPr>
              <a:t>New Merit Badge Counselors must complete online Merit Badge Counselor training, in addition to YPT.  Existing Merit Badge Counselors have until 12/31/22 to complete training.</a:t>
            </a:r>
            <a:endParaRPr sz="2000" dirty="0">
              <a:solidFill>
                <a:schemeClr val="tx1"/>
              </a:solidFill>
            </a:endParaRPr>
          </a:p>
          <a:p>
            <a:pPr>
              <a:lnSpc>
                <a:spcPct val="107000"/>
              </a:lnSpc>
              <a:spcBef>
                <a:spcPts val="0"/>
              </a:spcBef>
            </a:pPr>
            <a:r>
              <a:rPr lang="en-US" sz="2000" u="none" strike="noStrike" dirty="0">
                <a:solidFill>
                  <a:schemeClr val="tx1"/>
                </a:solidFill>
                <a:effectLst/>
                <a:ea typeface="Calibri" panose="020F0502020204030204" pitchFamily="34" charset="0"/>
                <a:cs typeface="Times New Roman" panose="02020603050405020304" pitchFamily="18" charset="0"/>
              </a:rPr>
              <a:t>Special training is required for Shooting Sports and Water Sports.  See the Guide to Advancement for specifics.</a:t>
            </a:r>
            <a:endParaRPr lang="en-US" sz="2000" dirty="0">
              <a:solidFill>
                <a:schemeClr val="tx1"/>
              </a:solidFill>
              <a:effectLst/>
              <a:ea typeface="Calibri" panose="020F0502020204030204" pitchFamily="34" charset="0"/>
              <a:cs typeface="Times New Roman" panose="02020603050405020304" pitchFamily="18" charset="0"/>
            </a:endParaRPr>
          </a:p>
          <a:p>
            <a:pPr>
              <a:lnSpc>
                <a:spcPct val="107000"/>
              </a:lnSpc>
              <a:spcBef>
                <a:spcPts val="0"/>
              </a:spcBef>
            </a:pPr>
            <a:r>
              <a:rPr lang="en-US" sz="2000" u="none" strike="noStrike" dirty="0">
                <a:solidFill>
                  <a:schemeClr val="tx1"/>
                </a:solidFill>
                <a:effectLst/>
                <a:ea typeface="Calibri" panose="020F0502020204030204" pitchFamily="34" charset="0"/>
                <a:cs typeface="Times New Roman" panose="02020603050405020304" pitchFamily="18" charset="0"/>
              </a:rPr>
              <a:t>Citizenship in Society also requires Diversity, Equity and Inclusion as well as the council specific training for this merit badge.</a:t>
            </a:r>
            <a:endParaRPr lang="en-US" sz="2000" dirty="0">
              <a:solidFill>
                <a:schemeClr val="tx1"/>
              </a:solidFill>
              <a:effectLst/>
              <a:ea typeface="Calibri" panose="020F0502020204030204" pitchFamily="34" charset="0"/>
              <a:cs typeface="Times New Roman" panose="02020603050405020304" pitchFamily="18" charset="0"/>
            </a:endParaRPr>
          </a:p>
          <a:p>
            <a:pPr>
              <a:lnSpc>
                <a:spcPct val="107000"/>
              </a:lnSpc>
              <a:spcBef>
                <a:spcPts val="0"/>
              </a:spcBef>
            </a:pPr>
            <a:r>
              <a:rPr lang="en-US" sz="2000" u="none" strike="noStrike" dirty="0">
                <a:solidFill>
                  <a:schemeClr val="tx1"/>
                </a:solidFill>
                <a:effectLst/>
                <a:ea typeface="Calibri" panose="020F0502020204030204" pitchFamily="34" charset="0"/>
                <a:cs typeface="Times New Roman" panose="02020603050405020304" pitchFamily="18" charset="0"/>
              </a:rPr>
              <a:t>After taking all required training and registering online, submit the completed Merit Badge Counselor Information Form to the District Merit Badge Dean.  Also submit specialty training such as BSA Safety Afloat, BSA Aquatics Instructor, American Canoe Association, NRA Shotgun Instructor, etc.</a:t>
            </a:r>
          </a:p>
          <a:p>
            <a:pPr>
              <a:lnSpc>
                <a:spcPct val="107000"/>
              </a:lnSpc>
              <a:spcBef>
                <a:spcPts val="0"/>
              </a:spcBef>
            </a:pPr>
            <a:r>
              <a:rPr lang="en-US" sz="2000" dirty="0">
                <a:solidFill>
                  <a:schemeClr val="tx1"/>
                </a:solidFill>
                <a:ea typeface="Calibri" panose="020F0502020204030204" pitchFamily="34" charset="0"/>
                <a:cs typeface="Times New Roman" panose="02020603050405020304" pitchFamily="18" charset="0"/>
              </a:rPr>
              <a:t>Each unit is recommended to have a Unit MB Dean to assist adults in MB submissions.</a:t>
            </a:r>
            <a:endParaRPr lang="en-US" sz="2000" dirty="0">
              <a:solidFill>
                <a:schemeClr val="tx1"/>
              </a:solidFill>
              <a:effectLst/>
              <a:ea typeface="Calibri" panose="020F0502020204030204" pitchFamily="34" charset="0"/>
              <a:cs typeface="Times New Roman" panose="02020603050405020304" pitchFamily="18" charset="0"/>
            </a:endParaRPr>
          </a:p>
          <a:p>
            <a:pPr>
              <a:lnSpc>
                <a:spcPct val="72000"/>
              </a:lnSpc>
              <a:defRPr sz="1700"/>
            </a:pPr>
            <a:r>
              <a:rPr sz="2000" dirty="0"/>
              <a:t>Contact Margee if you have questions at </a:t>
            </a:r>
            <a:r>
              <a:rPr sz="2000" u="sng" dirty="0">
                <a:solidFill>
                  <a:srgbClr val="0563C1"/>
                </a:solidFill>
                <a:uFill>
                  <a:solidFill>
                    <a:srgbClr val="0563C1"/>
                  </a:solidFill>
                </a:uFill>
                <a:hlinkClick r:id="rId3"/>
              </a:rPr>
              <a:t>GM.MB.Dean@hotmail.com</a:t>
            </a:r>
            <a:r>
              <a:rPr sz="2000" dirty="0"/>
              <a:t>. </a:t>
            </a:r>
          </a:p>
        </p:txBody>
      </p:sp>
      <p:pic>
        <p:nvPicPr>
          <p:cNvPr id="162" name="Picture 4" descr="Picture 4"/>
          <p:cNvPicPr>
            <a:picLocks noChangeAspect="1"/>
          </p:cNvPicPr>
          <p:nvPr/>
        </p:nvPicPr>
        <p:blipFill>
          <a:blip r:embed="rId4"/>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5"/>
          <a:stretch>
            <a:fillRect/>
          </a:stretch>
        </p:blipFill>
        <p:spPr>
          <a:xfrm>
            <a:off x="10906125" y="3474339"/>
            <a:ext cx="904875" cy="2714626"/>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Other Topics</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p:txBody>
          <a:bodyPr>
            <a:normAutofit fontScale="92500" lnSpcReduction="20000"/>
          </a:bodyPr>
          <a:lstStyle/>
          <a:p>
            <a:pPr>
              <a:defRPr/>
            </a:pPr>
            <a:r>
              <a:rPr lang="en-US" dirty="0">
                <a:latin typeface="Arial" panose="020B0604020202020204" pitchFamily="34" charset="0"/>
                <a:cs typeface="Arial" panose="020B0604020202020204" pitchFamily="34" charset="0"/>
              </a:rPr>
              <a:t>Order of the Arrow</a:t>
            </a:r>
          </a:p>
          <a:p>
            <a:pPr>
              <a:defRPr/>
            </a:pPr>
            <a:r>
              <a:rPr lang="en-US" dirty="0">
                <a:latin typeface="Arial" panose="020B0604020202020204" pitchFamily="34" charset="0"/>
                <a:cs typeface="Arial" panose="020B0604020202020204" pitchFamily="34" charset="0"/>
              </a:rPr>
              <a:t>General Announcements</a:t>
            </a:r>
          </a:p>
          <a:p>
            <a:pPr>
              <a:defRPr/>
            </a:pPr>
            <a:r>
              <a:rPr lang="en-US" dirty="0">
                <a:latin typeface="Arial" panose="020B0604020202020204" pitchFamily="34" charset="0"/>
                <a:cs typeface="Arial" panose="020B0604020202020204" pitchFamily="34" charset="0"/>
              </a:rPr>
              <a:t>District Executive Minute</a:t>
            </a:r>
          </a:p>
          <a:p>
            <a:pPr>
              <a:defRPr/>
            </a:pPr>
            <a:r>
              <a:rPr lang="en-US" dirty="0">
                <a:latin typeface="Arial" panose="020B0604020202020204" pitchFamily="34" charset="0"/>
                <a:cs typeface="Arial" panose="020B0604020202020204" pitchFamily="34" charset="0"/>
              </a:rPr>
              <a:t>District Chair Minute</a:t>
            </a:r>
          </a:p>
          <a:p>
            <a:pPr>
              <a:defRPr/>
            </a:pPr>
            <a:r>
              <a:rPr lang="en-US" dirty="0">
                <a:latin typeface="Arial" panose="020B0604020202020204" pitchFamily="34" charset="0"/>
                <a:cs typeface="Arial" panose="020B0604020202020204" pitchFamily="34" charset="0"/>
              </a:rPr>
              <a:t>District Commissioner Minute</a:t>
            </a: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GMD web site </a:t>
            </a:r>
            <a:r>
              <a:rPr lang="en-US" i="1" dirty="0">
                <a:latin typeface="Arial" panose="020B0604020202020204" pitchFamily="34" charset="0"/>
                <a:cs typeface="Arial" panose="020B0604020202020204" pitchFamily="34" charset="0"/>
              </a:rPr>
              <a:t>(District Resources, Roundtable).  Password is “GMDRT”</a:t>
            </a:r>
          </a:p>
          <a:p>
            <a:pPr>
              <a:defRPr/>
            </a:pPr>
            <a:r>
              <a:rPr lang="en-US" i="1" dirty="0">
                <a:latin typeface="Arial" panose="020B0604020202020204" pitchFamily="34" charset="0"/>
                <a:cs typeface="Arial" panose="020B0604020202020204" pitchFamily="34" charset="0"/>
              </a:rPr>
              <a:t>Next meeting – November 10, 2022 (Thoreau MS)</a:t>
            </a:r>
          </a:p>
          <a:p>
            <a:pPr lvl="1">
              <a:defRPr/>
            </a:pPr>
            <a:r>
              <a:rPr lang="en-US" i="1" dirty="0">
                <a:latin typeface="Arial" panose="020B0604020202020204" pitchFamily="34" charset="0"/>
                <a:cs typeface="Arial" panose="020B0604020202020204" pitchFamily="34" charset="0"/>
              </a:rPr>
              <a:t>6:30pm – Troop Expo</a:t>
            </a:r>
          </a:p>
          <a:p>
            <a:pPr lvl="1">
              <a:defRPr/>
            </a:pPr>
            <a:r>
              <a:rPr lang="en-US" i="1" dirty="0">
                <a:latin typeface="Arial" panose="020B0604020202020204" pitchFamily="34" charset="0"/>
                <a:cs typeface="Arial" panose="020B0604020202020204" pitchFamily="34" charset="0"/>
              </a:rPr>
              <a:t>7:30pm -  Roundtable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B643-46F5-458B-9298-0BA958A73D94}"/>
              </a:ext>
            </a:extLst>
          </p:cNvPr>
          <p:cNvSpPr>
            <a:spLocks noGrp="1"/>
          </p:cNvSpPr>
          <p:nvPr>
            <p:ph type="title"/>
          </p:nvPr>
        </p:nvSpPr>
        <p:spPr>
          <a:xfrm>
            <a:off x="838200" y="0"/>
            <a:ext cx="10515600" cy="1325563"/>
          </a:xfrm>
        </p:spPr>
        <p:txBody>
          <a:bodyPr/>
          <a:lstStyle/>
          <a:p>
            <a:r>
              <a:rPr lang="en-US" b="1" dirty="0"/>
              <a:t>Council Update</a:t>
            </a:r>
          </a:p>
        </p:txBody>
      </p:sp>
      <p:sp>
        <p:nvSpPr>
          <p:cNvPr id="3" name="Text Placeholder 2">
            <a:extLst>
              <a:ext uri="{FF2B5EF4-FFF2-40B4-BE49-F238E27FC236}">
                <a16:creationId xmlns:a16="http://schemas.microsoft.com/office/drawing/2014/main" id="{450C4601-F226-CA80-E377-7E6824521D32}"/>
              </a:ext>
            </a:extLst>
          </p:cNvPr>
          <p:cNvSpPr>
            <a:spLocks noGrp="1"/>
          </p:cNvSpPr>
          <p:nvPr>
            <p:ph type="body" sz="half" idx="1"/>
          </p:nvPr>
        </p:nvSpPr>
        <p:spPr>
          <a:xfrm>
            <a:off x="838200" y="1008030"/>
            <a:ext cx="11067288" cy="5584794"/>
          </a:xfrm>
        </p:spPr>
        <p:txBody>
          <a:bodyPr>
            <a:normAutofit/>
          </a:bodyPr>
          <a:lstStyle/>
          <a:p>
            <a:r>
              <a:rPr lang="en-US" sz="1900" b="1" dirty="0">
                <a:solidFill>
                  <a:schemeClr val="tx1"/>
                </a:solidFill>
              </a:rPr>
              <a:t>Charter Renewal – </a:t>
            </a:r>
            <a:r>
              <a:rPr lang="en-US" sz="1900" dirty="0">
                <a:solidFill>
                  <a:schemeClr val="tx1"/>
                </a:solidFill>
              </a:rPr>
              <a:t>11 of 39 units have logged into the Charter Renewal </a:t>
            </a:r>
            <a:r>
              <a:rPr lang="en-US" sz="1900">
                <a:solidFill>
                  <a:schemeClr val="tx1"/>
                </a:solidFill>
              </a:rPr>
              <a:t>system.</a:t>
            </a:r>
            <a:endParaRPr lang="en-US" sz="1900" dirty="0">
              <a:solidFill>
                <a:schemeClr val="tx1"/>
              </a:solidFill>
            </a:endParaRPr>
          </a:p>
          <a:p>
            <a:r>
              <a:rPr lang="en-US" sz="1900" b="1" dirty="0">
                <a:solidFill>
                  <a:schemeClr val="tx1"/>
                </a:solidFill>
              </a:rPr>
              <a:t>Family Den Pilot Program </a:t>
            </a:r>
            <a:r>
              <a:rPr lang="en-US" sz="1900" dirty="0">
                <a:solidFill>
                  <a:schemeClr val="tx1"/>
                </a:solidFill>
              </a:rPr>
              <a:t>– Still time to sign up</a:t>
            </a:r>
          </a:p>
          <a:p>
            <a:r>
              <a:rPr lang="en-US" sz="1900" b="1" dirty="0">
                <a:solidFill>
                  <a:schemeClr val="tx1"/>
                </a:solidFill>
              </a:rPr>
              <a:t>Fall Family Camping </a:t>
            </a:r>
            <a:r>
              <a:rPr lang="en-US" sz="1900" dirty="0">
                <a:solidFill>
                  <a:schemeClr val="tx1"/>
                </a:solidFill>
              </a:rPr>
              <a:t>(Snyder; $35/person) – BB, Archery, Scouterhorn, Crafts, Leatherwork, Woodshop.</a:t>
            </a:r>
          </a:p>
          <a:p>
            <a:pPr lvl="1"/>
            <a:r>
              <a:rPr lang="en-US" sz="1900" dirty="0">
                <a:solidFill>
                  <a:schemeClr val="tx1"/>
                </a:solidFill>
              </a:rPr>
              <a:t>11/18-20/2022 - </a:t>
            </a:r>
            <a:r>
              <a:rPr lang="en-US" sz="1900" dirty="0">
                <a:solidFill>
                  <a:schemeClr val="tx1"/>
                </a:solidFill>
                <a:hlinkClick r:id="rId2"/>
              </a:rPr>
              <a:t>https://www.gotosnyder.org/year-round-events/cub-scout-expo/</a:t>
            </a:r>
            <a:endParaRPr lang="en-US" sz="1900" dirty="0">
              <a:solidFill>
                <a:schemeClr val="tx1"/>
              </a:solidFill>
            </a:endParaRPr>
          </a:p>
          <a:p>
            <a:r>
              <a:rPr lang="en-US" sz="1900" b="1" dirty="0">
                <a:solidFill>
                  <a:schemeClr val="tx1"/>
                </a:solidFill>
              </a:rPr>
              <a:t>Goshen 2023 Registration is open </a:t>
            </a:r>
            <a:r>
              <a:rPr lang="en-US" sz="1900" dirty="0">
                <a:solidFill>
                  <a:schemeClr val="tx1"/>
                </a:solidFill>
              </a:rPr>
              <a:t>– </a:t>
            </a:r>
            <a:r>
              <a:rPr lang="en-US" sz="1900" dirty="0">
                <a:solidFill>
                  <a:schemeClr val="tx1"/>
                </a:solidFill>
                <a:hlinkClick r:id="rId3"/>
              </a:rPr>
              <a:t>https://www.gotogoshen.org</a:t>
            </a:r>
            <a:endParaRPr lang="en-US" sz="1900" dirty="0">
              <a:solidFill>
                <a:schemeClr val="tx1"/>
              </a:solidFill>
            </a:endParaRPr>
          </a:p>
          <a:p>
            <a:r>
              <a:rPr lang="en-US" sz="1900" b="1" dirty="0">
                <a:effectLst/>
                <a:ea typeface="Times New Roman" panose="02020603050405020304" pitchFamily="18" charset="0"/>
              </a:rPr>
              <a:t>New Applications </a:t>
            </a:r>
            <a:r>
              <a:rPr lang="en-US" sz="1900" dirty="0">
                <a:effectLst/>
                <a:ea typeface="Times New Roman" panose="02020603050405020304" pitchFamily="18" charset="0"/>
              </a:rPr>
              <a:t>– Effective date will be the date posted – not back dated beyond 1</a:t>
            </a:r>
            <a:r>
              <a:rPr lang="en-US" sz="1900" baseline="30000" dirty="0">
                <a:effectLst/>
                <a:ea typeface="Times New Roman" panose="02020603050405020304" pitchFamily="18" charset="0"/>
              </a:rPr>
              <a:t>st</a:t>
            </a:r>
            <a:r>
              <a:rPr lang="en-US" sz="1900" dirty="0">
                <a:effectLst/>
                <a:ea typeface="Times New Roman" panose="02020603050405020304" pitchFamily="18" charset="0"/>
              </a:rPr>
              <a:t> of the month.  </a:t>
            </a:r>
          </a:p>
          <a:p>
            <a:r>
              <a:rPr lang="en-US" sz="1900" b="1" dirty="0">
                <a:effectLst/>
                <a:ea typeface="Times New Roman" panose="02020603050405020304" pitchFamily="18" charset="0"/>
              </a:rPr>
              <a:t>Insurance</a:t>
            </a:r>
            <a:r>
              <a:rPr lang="en-US" sz="1900" dirty="0">
                <a:effectLst/>
                <a:ea typeface="Times New Roman" panose="02020603050405020304" pitchFamily="18" charset="0"/>
              </a:rPr>
              <a:t> – Insurance certificates (2 weeks) </a:t>
            </a:r>
            <a:r>
              <a:rPr lang="en-US" sz="1900" dirty="0">
                <a:ea typeface="Times New Roman" panose="02020603050405020304" pitchFamily="18" charset="0"/>
              </a:rPr>
              <a:t>&amp;</a:t>
            </a:r>
            <a:r>
              <a:rPr lang="en-US" sz="1900" dirty="0">
                <a:effectLst/>
                <a:ea typeface="Times New Roman" panose="02020603050405020304" pitchFamily="18" charset="0"/>
              </a:rPr>
              <a:t> Out-of-Council Insurance (National’s Policy could take longer)</a:t>
            </a:r>
          </a:p>
          <a:p>
            <a:r>
              <a:rPr lang="en-US" sz="1900" b="1" dirty="0">
                <a:effectLst/>
                <a:ea typeface="Times New Roman" panose="02020603050405020304" pitchFamily="18" charset="0"/>
              </a:rPr>
              <a:t>BSA Branding Guidelines - </a:t>
            </a:r>
            <a:r>
              <a:rPr lang="en-US" sz="1900" dirty="0">
                <a:effectLst/>
                <a:ea typeface="Times New Roman" panose="02020603050405020304" pitchFamily="18" charset="0"/>
                <a:hlinkClick r:id="rId4"/>
              </a:rPr>
              <a:t>https://scoutingwire.org/bsa-brand-center/brand-identity/</a:t>
            </a:r>
            <a:r>
              <a:rPr lang="en-US" sz="1900" dirty="0">
                <a:effectLst/>
                <a:ea typeface="Times New Roman" panose="02020603050405020304" pitchFamily="18" charset="0"/>
              </a:rPr>
              <a:t> </a:t>
            </a:r>
          </a:p>
          <a:p>
            <a:r>
              <a:rPr lang="en-US" sz="1900" b="1" dirty="0">
                <a:effectLst/>
                <a:ea typeface="Times New Roman" panose="02020603050405020304" pitchFamily="18" charset="0"/>
              </a:rPr>
              <a:t>My.Scouting.org</a:t>
            </a:r>
          </a:p>
          <a:p>
            <a:pPr marL="742950" marR="0" lvl="1" indent="-285750">
              <a:spcBef>
                <a:spcPts val="0"/>
              </a:spcBef>
              <a:spcAft>
                <a:spcPts val="0"/>
              </a:spcAft>
              <a:buFont typeface="+mj-lt"/>
              <a:buAutoNum type="arabicPeriod"/>
              <a:tabLst>
                <a:tab pos="914400" algn="l"/>
              </a:tabLst>
            </a:pPr>
            <a:r>
              <a:rPr lang="en-US" sz="1900" dirty="0">
                <a:effectLst/>
                <a:ea typeface="Times New Roman" panose="02020603050405020304" pitchFamily="18" charset="0"/>
              </a:rPr>
              <a:t>Update Adult email/address/phone</a:t>
            </a:r>
          </a:p>
          <a:p>
            <a:pPr marL="742950" marR="0" lvl="1" indent="-285750">
              <a:spcBef>
                <a:spcPts val="0"/>
              </a:spcBef>
              <a:spcAft>
                <a:spcPts val="0"/>
              </a:spcAft>
              <a:buFont typeface="+mj-lt"/>
              <a:buAutoNum type="arabicPeriod"/>
              <a:tabLst>
                <a:tab pos="914400" algn="l"/>
              </a:tabLst>
            </a:pPr>
            <a:r>
              <a:rPr lang="en-US" sz="1900" dirty="0">
                <a:effectLst/>
                <a:ea typeface="Times New Roman" panose="02020603050405020304" pitchFamily="18" charset="0"/>
              </a:rPr>
              <a:t>Organizational Manager </a:t>
            </a:r>
          </a:p>
          <a:p>
            <a:pPr marL="1143000" marR="0" lvl="2" indent="-228600">
              <a:spcBef>
                <a:spcPts val="0"/>
              </a:spcBef>
              <a:spcAft>
                <a:spcPts val="0"/>
              </a:spcAft>
              <a:buFont typeface="+mj-lt"/>
              <a:buAutoNum type="arabicPeriod"/>
              <a:tabLst>
                <a:tab pos="1371600" algn="l"/>
              </a:tabLst>
            </a:pPr>
            <a:r>
              <a:rPr lang="en-US" sz="1900" dirty="0">
                <a:effectLst/>
                <a:ea typeface="Times New Roman" panose="02020603050405020304" pitchFamily="18" charset="0"/>
              </a:rPr>
              <a:t>COR/ COR Delegate can change positions</a:t>
            </a:r>
          </a:p>
          <a:p>
            <a:pPr marL="1143000" marR="0" lvl="2" indent="-228600">
              <a:spcBef>
                <a:spcPts val="0"/>
              </a:spcBef>
              <a:spcAft>
                <a:spcPts val="0"/>
              </a:spcAft>
              <a:buFont typeface="+mj-lt"/>
              <a:buAutoNum type="arabicPeriod"/>
              <a:tabLst>
                <a:tab pos="1371600" algn="l"/>
              </a:tabLst>
            </a:pPr>
            <a:r>
              <a:rPr lang="en-US" sz="1900" dirty="0">
                <a:effectLst/>
                <a:ea typeface="Times New Roman" panose="02020603050405020304" pitchFamily="18" charset="0"/>
              </a:rPr>
              <a:t>New Position - Unit Treasurer</a:t>
            </a:r>
          </a:p>
          <a:p>
            <a:pPr marL="914400" marR="0" lvl="2" indent="0">
              <a:spcBef>
                <a:spcPts val="0"/>
              </a:spcBef>
              <a:spcAft>
                <a:spcPts val="0"/>
              </a:spcAft>
              <a:buNone/>
              <a:tabLst>
                <a:tab pos="1371600" algn="l"/>
              </a:tabLst>
            </a:pPr>
            <a:endParaRPr lang="en-US" sz="1100" dirty="0">
              <a:effectLst/>
              <a:ea typeface="Times New Roman" panose="02020603050405020304" pitchFamily="18" charset="0"/>
            </a:endParaRPr>
          </a:p>
          <a:p>
            <a:pPr>
              <a:spcBef>
                <a:spcPts val="0"/>
              </a:spcBef>
            </a:pPr>
            <a:r>
              <a:rPr lang="en-US" sz="1900" b="1" dirty="0">
                <a:solidFill>
                  <a:schemeClr val="tx1"/>
                </a:solidFill>
              </a:rPr>
              <a:t>Fund Raising </a:t>
            </a:r>
          </a:p>
          <a:p>
            <a:pPr lvl="1">
              <a:spcBef>
                <a:spcPts val="0"/>
              </a:spcBef>
            </a:pPr>
            <a:r>
              <a:rPr lang="en-US" sz="1900" dirty="0">
                <a:solidFill>
                  <a:schemeClr val="tx1"/>
                </a:solidFill>
              </a:rPr>
              <a:t>Popcorn distribution this weekend – Alexandria, VA</a:t>
            </a:r>
          </a:p>
          <a:p>
            <a:pPr lvl="1">
              <a:spcBef>
                <a:spcPts val="0"/>
              </a:spcBef>
            </a:pPr>
            <a:r>
              <a:rPr lang="en-US" sz="1900" dirty="0">
                <a:solidFill>
                  <a:schemeClr val="tx1"/>
                </a:solidFill>
              </a:rPr>
              <a:t>Right Response First Aid Kits – Sign-up Dec-Feb; sales Mar-May</a:t>
            </a:r>
          </a:p>
          <a:p>
            <a:endParaRPr lang="en-US" sz="1900" dirty="0">
              <a:solidFill>
                <a:schemeClr val="tx1"/>
              </a:solidFill>
            </a:endParaRPr>
          </a:p>
          <a:p>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31430713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741E-8A13-DCF9-BD55-FFC80CFE2C7A}"/>
              </a:ext>
            </a:extLst>
          </p:cNvPr>
          <p:cNvSpPr>
            <a:spLocks noGrp="1"/>
          </p:cNvSpPr>
          <p:nvPr>
            <p:ph type="title"/>
          </p:nvPr>
        </p:nvSpPr>
        <p:spPr/>
        <p:txBody>
          <a:bodyPr/>
          <a:lstStyle/>
          <a:p>
            <a:r>
              <a:rPr lang="en-US" b="1" dirty="0"/>
              <a:t>Updates to my.scouting.org</a:t>
            </a:r>
          </a:p>
        </p:txBody>
      </p:sp>
      <p:sp>
        <p:nvSpPr>
          <p:cNvPr id="3" name="Text Placeholder 2">
            <a:extLst>
              <a:ext uri="{FF2B5EF4-FFF2-40B4-BE49-F238E27FC236}">
                <a16:creationId xmlns:a16="http://schemas.microsoft.com/office/drawing/2014/main" id="{C8B757FE-B955-EAB9-DBF1-DA385684B1F6}"/>
              </a:ext>
            </a:extLst>
          </p:cNvPr>
          <p:cNvSpPr>
            <a:spLocks noGrp="1"/>
          </p:cNvSpPr>
          <p:nvPr>
            <p:ph type="body" sz="half" idx="1"/>
          </p:nvPr>
        </p:nvSpPr>
        <p:spPr>
          <a:xfrm>
            <a:off x="783535" y="1523872"/>
            <a:ext cx="10624930" cy="4704911"/>
          </a:xfrm>
        </p:spPr>
        <p:txBody>
          <a:bodyPr>
            <a:normAutofit/>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rPr>
              <a:t>07Oct2022</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Arial" panose="020B0604020202020204" pitchFamily="34" charset="0"/>
                <a:ea typeface="Calibri" panose="020F0502020204030204" pitchFamily="34" charset="0"/>
              </a:rPr>
              <a:t>Recalibrate BeAScout Pins to reflect true GPS location</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Arial" panose="020B0604020202020204" pitchFamily="34" charset="0"/>
                <a:ea typeface="Calibri" panose="020F0502020204030204" pitchFamily="34" charset="0"/>
              </a:rPr>
              <a:t>Add the listing of all active units to the Detailed Advancement Reports</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Arial" panose="020B0604020202020204" pitchFamily="34" charset="0"/>
                <a:ea typeface="Calibri" panose="020F0502020204030204" pitchFamily="34" charset="0"/>
              </a:rPr>
              <a:t>Create a new “Detail Cub Scout Membership Totals Report – Found in Organization Manager”</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30Sep2022</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solidFill>
                  <a:srgbClr val="FF0000"/>
                </a:solidFill>
                <a:effectLst/>
                <a:latin typeface="Arial" panose="020B0604020202020204" pitchFamily="34" charset="0"/>
                <a:ea typeface="Calibri" panose="020F0502020204030204" pitchFamily="34" charset="0"/>
              </a:rPr>
              <a:t>Allow Unit to make Changes in Position Manage even if the CBC flag is not present</a:t>
            </a:r>
            <a:endParaRPr lang="en-US" sz="1800" dirty="0">
              <a:solidFill>
                <a:srgbClr val="FF0000"/>
              </a:solidFill>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Arial" panose="020B0604020202020204" pitchFamily="34" charset="0"/>
                <a:ea typeface="Calibri" panose="020F0502020204030204" pitchFamily="34" charset="0"/>
              </a:rPr>
              <a:t>Remove Unit Participant from drop down positions available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Arial" panose="020B0604020202020204" pitchFamily="34" charset="0"/>
                <a:ea typeface="Calibri" panose="020F0502020204030204" pitchFamily="34" charset="0"/>
              </a:rPr>
              <a:t>Fix Screening question issue in Online Registration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09Sep2022</a:t>
            </a:r>
            <a:endParaRPr lang="en-US" sz="1800" dirty="0">
              <a:solidFill>
                <a:srgbClr val="FF0000"/>
              </a:solidFill>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solidFill>
                  <a:srgbClr val="FF0000"/>
                </a:solidFill>
                <a:effectLst/>
                <a:latin typeface="Arial" panose="020B0604020202020204" pitchFamily="34" charset="0"/>
                <a:ea typeface="Calibri" panose="020F0502020204030204" pitchFamily="34" charset="0"/>
              </a:rPr>
              <a:t>Change the application flow for Online Applications to provide a better user experience. </a:t>
            </a:r>
            <a:r>
              <a:rPr lang="en-US" sz="1800" dirty="0">
                <a:effectLst/>
                <a:latin typeface="Arial" panose="020B0604020202020204" pitchFamily="34" charset="0"/>
                <a:ea typeface="Calibri" panose="020F0502020204030204" pitchFamily="34" charset="0"/>
              </a:rPr>
              <a:t>– Moved the My.Scouting account creation to the end of the process</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solidFill>
                  <a:srgbClr val="FF0000"/>
                </a:solidFill>
                <a:effectLst/>
                <a:latin typeface="Arial" panose="020B0604020202020204" pitchFamily="34" charset="0"/>
                <a:ea typeface="Calibri" panose="020F0502020204030204" pitchFamily="34" charset="0"/>
              </a:rPr>
              <a:t>Fixed the ability for a unit to acknowledge an online application</a:t>
            </a:r>
            <a:endParaRPr lang="en-US" sz="1800" dirty="0">
              <a:solidFill>
                <a:srgbClr val="FF0000"/>
              </a:solidFill>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Arial" panose="020B0604020202020204" pitchFamily="34" charset="0"/>
                <a:ea typeface="Calibri" panose="020F0502020204030204" pitchFamily="34" charset="0"/>
              </a:rPr>
              <a:t>Fixed Report issue for Training reports cutting off list at 254 characters in the CSV version</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Arial" panose="020B0604020202020204" pitchFamily="34" charset="0"/>
                <a:ea typeface="Calibri" panose="020F0502020204030204" pitchFamily="34" charset="0"/>
              </a:rPr>
              <a:t>Fixed issue where units in application manager could view other units’ note</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5755899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9FBE-EE57-667E-6842-6CA3E13FF1DC}"/>
              </a:ext>
            </a:extLst>
          </p:cNvPr>
          <p:cNvSpPr>
            <a:spLocks noGrp="1"/>
          </p:cNvSpPr>
          <p:nvPr>
            <p:ph type="title"/>
          </p:nvPr>
        </p:nvSpPr>
        <p:spPr>
          <a:xfrm>
            <a:off x="932620" y="147842"/>
            <a:ext cx="10515600" cy="1325563"/>
          </a:xfrm>
        </p:spPr>
        <p:txBody>
          <a:bodyPr/>
          <a:lstStyle/>
          <a:p>
            <a:r>
              <a:rPr lang="en-US" b="1" dirty="0"/>
              <a:t>Updates to Scoutbook</a:t>
            </a:r>
          </a:p>
        </p:txBody>
      </p:sp>
      <p:sp>
        <p:nvSpPr>
          <p:cNvPr id="3" name="Text Placeholder 2">
            <a:extLst>
              <a:ext uri="{FF2B5EF4-FFF2-40B4-BE49-F238E27FC236}">
                <a16:creationId xmlns:a16="http://schemas.microsoft.com/office/drawing/2014/main" id="{2465C33C-A3AE-D078-BE3F-601202824BC0}"/>
              </a:ext>
            </a:extLst>
          </p:cNvPr>
          <p:cNvSpPr>
            <a:spLocks noGrp="1"/>
          </p:cNvSpPr>
          <p:nvPr>
            <p:ph type="body" sz="half" idx="1"/>
          </p:nvPr>
        </p:nvSpPr>
        <p:spPr>
          <a:xfrm>
            <a:off x="838199" y="1280160"/>
            <a:ext cx="10704443" cy="5358384"/>
          </a:xfrm>
        </p:spPr>
        <p:txBody>
          <a:bodyPr>
            <a:normAutofit fontScale="92500" lnSpcReduction="20000"/>
          </a:bodyPr>
          <a:lstStyle/>
          <a:p>
            <a:pPr marL="0" indent="0" algn="l">
              <a:buNone/>
            </a:pPr>
            <a:r>
              <a:rPr lang="en-US" b="1" i="0" dirty="0">
                <a:solidFill>
                  <a:schemeClr val="tx1"/>
                </a:solidFill>
                <a:effectLst/>
                <a:latin typeface="Arial" panose="020B0604020202020204" pitchFamily="34" charset="0"/>
              </a:rPr>
              <a:t>10/7/22</a:t>
            </a:r>
          </a:p>
          <a:p>
            <a:pPr algn="l"/>
            <a:r>
              <a:rPr lang="en-US" b="1" i="0" dirty="0">
                <a:solidFill>
                  <a:schemeClr val="tx1"/>
                </a:solidFill>
                <a:effectLst/>
                <a:latin typeface="Arial" panose="020B0604020202020204" pitchFamily="34" charset="0"/>
              </a:rPr>
              <a:t>Bug Fixes</a:t>
            </a:r>
          </a:p>
          <a:p>
            <a:pPr lvl="1">
              <a:buFont typeface="Arial" panose="020B0604020202020204" pitchFamily="34" charset="0"/>
              <a:buChar char="•"/>
            </a:pPr>
            <a:r>
              <a:rPr lang="en-US" b="0" i="0" dirty="0">
                <a:solidFill>
                  <a:schemeClr val="tx1"/>
                </a:solidFill>
                <a:effectLst/>
                <a:latin typeface="Arial" panose="020B0604020202020204" pitchFamily="34" charset="0"/>
              </a:rPr>
              <a:t>None</a:t>
            </a:r>
          </a:p>
          <a:p>
            <a:pPr algn="l"/>
            <a:r>
              <a:rPr lang="en-US" b="1" i="0" dirty="0">
                <a:solidFill>
                  <a:schemeClr val="tx1"/>
                </a:solidFill>
                <a:effectLst/>
                <a:latin typeface="Arial" panose="020B0604020202020204" pitchFamily="34" charset="0"/>
              </a:rPr>
              <a:t>New Features</a:t>
            </a:r>
          </a:p>
          <a:p>
            <a:pPr lvl="1">
              <a:buFont typeface="Arial" panose="020B0604020202020204" pitchFamily="34" charset="0"/>
              <a:buChar char="•"/>
            </a:pPr>
            <a:r>
              <a:rPr lang="en-US" b="0" i="0" dirty="0">
                <a:solidFill>
                  <a:srgbClr val="FF0000"/>
                </a:solidFill>
                <a:effectLst/>
                <a:latin typeface="Arial" panose="020B0604020202020204" pitchFamily="34" charset="0"/>
              </a:rPr>
              <a:t>CS Advancement and Adventure Report</a:t>
            </a:r>
          </a:p>
          <a:p>
            <a:pPr marL="1253489" lvl="2" indent="-285750">
              <a:buFont typeface="Arial" panose="020B0604020202020204" pitchFamily="34" charset="0"/>
              <a:buChar char="•"/>
            </a:pPr>
            <a:r>
              <a:rPr lang="en-US" b="0" i="0" dirty="0">
                <a:solidFill>
                  <a:schemeClr val="tx1"/>
                </a:solidFill>
                <a:effectLst/>
                <a:latin typeface="Arial" panose="020B0604020202020204" pitchFamily="34" charset="0"/>
              </a:rPr>
              <a:t>Just in time for December Recharter and JTE, a new report has been released for Cub Scout Packs. This report is accessible from the Pack Reports menu on the Pack page. This report has a selectable time frame (defaulting to a typical program year as specified in current JTE metrics). This will return a listing of Scouts who earned a rank and/or adventures during the time period (Bobcat is included, so rank may be more than “1”). A checkbox allows for including Scouts with no advancement in the set time frame. This should aide in an overview of Cub Scouts for the Pack and their advancement activity.</a:t>
            </a:r>
          </a:p>
          <a:p>
            <a:pPr marL="0" indent="0" algn="l">
              <a:buNone/>
            </a:pP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15965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9FBE-EE57-667E-6842-6CA3E13FF1DC}"/>
              </a:ext>
            </a:extLst>
          </p:cNvPr>
          <p:cNvSpPr>
            <a:spLocks noGrp="1"/>
          </p:cNvSpPr>
          <p:nvPr>
            <p:ph type="title"/>
          </p:nvPr>
        </p:nvSpPr>
        <p:spPr>
          <a:xfrm>
            <a:off x="838201" y="147841"/>
            <a:ext cx="10515600" cy="1325563"/>
          </a:xfrm>
        </p:spPr>
        <p:txBody>
          <a:bodyPr/>
          <a:lstStyle/>
          <a:p>
            <a:r>
              <a:rPr lang="en-US" b="1" dirty="0"/>
              <a:t>Updates to Scoutbook</a:t>
            </a:r>
          </a:p>
        </p:txBody>
      </p:sp>
      <p:sp>
        <p:nvSpPr>
          <p:cNvPr id="3" name="Text Placeholder 2">
            <a:extLst>
              <a:ext uri="{FF2B5EF4-FFF2-40B4-BE49-F238E27FC236}">
                <a16:creationId xmlns:a16="http://schemas.microsoft.com/office/drawing/2014/main" id="{2465C33C-A3AE-D078-BE3F-601202824BC0}"/>
              </a:ext>
            </a:extLst>
          </p:cNvPr>
          <p:cNvSpPr>
            <a:spLocks noGrp="1"/>
          </p:cNvSpPr>
          <p:nvPr>
            <p:ph type="body" sz="half" idx="1"/>
          </p:nvPr>
        </p:nvSpPr>
        <p:spPr>
          <a:xfrm>
            <a:off x="838199" y="1280160"/>
            <a:ext cx="10704443" cy="5358384"/>
          </a:xfrm>
        </p:spPr>
        <p:txBody>
          <a:bodyPr>
            <a:normAutofit fontScale="70000" lnSpcReduction="20000"/>
          </a:bodyPr>
          <a:lstStyle/>
          <a:p>
            <a:pPr marL="0" indent="0" algn="l">
              <a:buNone/>
            </a:pPr>
            <a:r>
              <a:rPr lang="en-US" b="1" i="0" dirty="0">
                <a:solidFill>
                  <a:schemeClr val="tx1"/>
                </a:solidFill>
                <a:effectLst/>
                <a:latin typeface="Arial" panose="020B0604020202020204" pitchFamily="34" charset="0"/>
              </a:rPr>
              <a:t>10/5/22</a:t>
            </a:r>
          </a:p>
          <a:p>
            <a:pPr algn="l"/>
            <a:r>
              <a:rPr lang="en-US" b="1" i="0" dirty="0">
                <a:solidFill>
                  <a:schemeClr val="tx1"/>
                </a:solidFill>
                <a:effectLst/>
                <a:latin typeface="Arial" panose="020B0604020202020204" pitchFamily="34" charset="0"/>
              </a:rPr>
              <a:t>Bug Fixes</a:t>
            </a:r>
          </a:p>
          <a:p>
            <a:pPr lvl="1">
              <a:buFont typeface="Arial" panose="020B0604020202020204" pitchFamily="34" charset="0"/>
              <a:buChar char="•"/>
            </a:pPr>
            <a:r>
              <a:rPr lang="en-US" b="0" i="0" dirty="0">
                <a:solidFill>
                  <a:schemeClr val="tx1"/>
                </a:solidFill>
                <a:effectLst/>
                <a:latin typeface="Arial" panose="020B0604020202020204" pitchFamily="34" charset="0"/>
              </a:rPr>
              <a:t>Adult Leader Positions - Adults can only be listed as leaders in Scoutbook if the BSA Member ID attached to the Scoutbook account is registered with the BSA. </a:t>
            </a:r>
            <a:r>
              <a:rPr lang="en-US" b="0" i="0" dirty="0">
                <a:solidFill>
                  <a:srgbClr val="FF0000"/>
                </a:solidFill>
                <a:effectLst/>
                <a:latin typeface="Arial" panose="020B0604020202020204" pitchFamily="34" charset="0"/>
              </a:rPr>
              <a:t>An issue that allowed some unregistered adults to be listed as leaders in Scoutbook has been fixed. Any adult that has an unregistered BSA Member ID attached to their Scoutbook account has had any leadership positions in Scoutbook ended.</a:t>
            </a:r>
          </a:p>
          <a:p>
            <a:pPr lvl="1">
              <a:buFont typeface="Arial" panose="020B0604020202020204" pitchFamily="34" charset="0"/>
              <a:buChar char="•"/>
            </a:pPr>
            <a:r>
              <a:rPr lang="en-US" b="0" i="0" dirty="0">
                <a:solidFill>
                  <a:schemeClr val="tx1"/>
                </a:solidFill>
                <a:effectLst/>
                <a:latin typeface="Arial" panose="020B0604020202020204" pitchFamily="34" charset="0"/>
              </a:rPr>
              <a:t>Calendar Reminders - An issue that </a:t>
            </a:r>
            <a:r>
              <a:rPr lang="en-US" b="0" i="0" dirty="0">
                <a:solidFill>
                  <a:srgbClr val="FF0000"/>
                </a:solidFill>
                <a:effectLst/>
                <a:latin typeface="Arial" panose="020B0604020202020204" pitchFamily="34" charset="0"/>
              </a:rPr>
              <a:t>prevented some non-registered adults from receiving certain calendar reminders </a:t>
            </a:r>
            <a:r>
              <a:rPr lang="en-US" b="0" i="0" dirty="0">
                <a:solidFill>
                  <a:schemeClr val="tx1"/>
                </a:solidFill>
                <a:effectLst/>
                <a:latin typeface="Arial" panose="020B0604020202020204" pitchFamily="34" charset="0"/>
              </a:rPr>
              <a:t>when their Scout was not invited to the event has been fixed.</a:t>
            </a:r>
          </a:p>
          <a:p>
            <a:pPr lvl="1">
              <a:buFont typeface="Arial" panose="020B0604020202020204" pitchFamily="34" charset="0"/>
              <a:buChar char="•"/>
            </a:pPr>
            <a:r>
              <a:rPr lang="en-US" b="0" i="0" dirty="0">
                <a:solidFill>
                  <a:schemeClr val="tx1"/>
                </a:solidFill>
                <a:effectLst/>
                <a:latin typeface="Arial" panose="020B0604020202020204" pitchFamily="34" charset="0"/>
              </a:rPr>
              <a:t>Delete Account - The function to delete a youth Scoutbook account if there is no BSA Member ID attached has been restored to the Edit Extended Information page.</a:t>
            </a:r>
          </a:p>
          <a:p>
            <a:pPr lvl="1">
              <a:buFont typeface="Arial" panose="020B0604020202020204" pitchFamily="34" charset="0"/>
              <a:buChar char="•"/>
            </a:pPr>
            <a:r>
              <a:rPr lang="en-US" b="0" i="0" dirty="0">
                <a:solidFill>
                  <a:schemeClr val="tx1"/>
                </a:solidFill>
                <a:effectLst/>
                <a:latin typeface="Arial" panose="020B0604020202020204" pitchFamily="34" charset="0"/>
              </a:rPr>
              <a:t>Merit Badge Counselor Unit List - The Unit List for Merit Badge Counselor visibility previously did not require the B designator for boy troops. Scoutbook has been updated to require either a B or G designator for all Scouts BSA troops in the MBC unit visibility list. For example Troop 1234B or Troop 1234G must be entered.</a:t>
            </a:r>
          </a:p>
          <a:p>
            <a:pPr algn="l"/>
            <a:r>
              <a:rPr lang="en-US" b="1" i="0" dirty="0">
                <a:solidFill>
                  <a:schemeClr val="tx1"/>
                </a:solidFill>
                <a:effectLst/>
                <a:latin typeface="Arial" panose="020B0604020202020204" pitchFamily="34" charset="0"/>
              </a:rPr>
              <a:t>New Features</a:t>
            </a:r>
          </a:p>
          <a:p>
            <a:pPr lvl="1">
              <a:buFont typeface="Arial" panose="020B0604020202020204" pitchFamily="34" charset="0"/>
              <a:buChar char="•"/>
            </a:pPr>
            <a:r>
              <a:rPr lang="en-US" b="0" i="0" dirty="0">
                <a:solidFill>
                  <a:schemeClr val="tx1"/>
                </a:solidFill>
                <a:effectLst/>
                <a:latin typeface="Arial" panose="020B0604020202020204" pitchFamily="34" charset="0"/>
              </a:rPr>
              <a:t>Grand Slam and Triple Crown Awards - The requirements for the Grand Slam and Triple Crown Awards are now linked so that updating a requirement for one award will update the corresponding requirement for the other award.</a:t>
            </a:r>
          </a:p>
          <a:p>
            <a:pPr marL="0" indent="0" algn="l">
              <a:buNone/>
            </a:pP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403446958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FA8A-6A2B-018A-37C7-46F59EC78500}"/>
              </a:ext>
            </a:extLst>
          </p:cNvPr>
          <p:cNvSpPr>
            <a:spLocks noGrp="1"/>
          </p:cNvSpPr>
          <p:nvPr>
            <p:ph type="title"/>
          </p:nvPr>
        </p:nvSpPr>
        <p:spPr/>
        <p:txBody>
          <a:bodyPr/>
          <a:lstStyle/>
          <a:p>
            <a:r>
              <a:rPr lang="en-US" b="1" dirty="0"/>
              <a:t>Aquatics Committee</a:t>
            </a:r>
          </a:p>
        </p:txBody>
      </p:sp>
      <p:sp>
        <p:nvSpPr>
          <p:cNvPr id="3" name="Text Placeholder 2">
            <a:extLst>
              <a:ext uri="{FF2B5EF4-FFF2-40B4-BE49-F238E27FC236}">
                <a16:creationId xmlns:a16="http://schemas.microsoft.com/office/drawing/2014/main" id="{FE6E8CA1-04BF-B5C4-251D-124965B42CDF}"/>
              </a:ext>
            </a:extLst>
          </p:cNvPr>
          <p:cNvSpPr>
            <a:spLocks noGrp="1"/>
          </p:cNvSpPr>
          <p:nvPr>
            <p:ph type="body" sz="half" idx="1"/>
          </p:nvPr>
        </p:nvSpPr>
        <p:spPr>
          <a:xfrm>
            <a:off x="838200" y="1409165"/>
            <a:ext cx="10811256" cy="4351338"/>
          </a:xfrm>
        </p:spPr>
        <p:txBody>
          <a:bodyPr>
            <a:normAutofit/>
          </a:bodyPr>
          <a:lstStyle/>
          <a:p>
            <a:pPr algn="l"/>
            <a:r>
              <a:rPr lang="en-US" sz="1900" b="1" i="0" u="sng" dirty="0">
                <a:solidFill>
                  <a:srgbClr val="000000"/>
                </a:solidFill>
                <a:effectLst/>
                <a:latin typeface="Roboto" panose="02000000000000000000" pitchFamily="2" charset="0"/>
              </a:rPr>
              <a:t>SCUBA</a:t>
            </a:r>
            <a:r>
              <a:rPr lang="en-US" sz="1900" b="0" i="0" dirty="0">
                <a:solidFill>
                  <a:srgbClr val="000000"/>
                </a:solidFill>
                <a:effectLst/>
                <a:latin typeface="Roboto" panose="02000000000000000000" pitchFamily="2" charset="0"/>
              </a:rPr>
              <a:t> (Course Fee:  $650) </a:t>
            </a:r>
          </a:p>
          <a:p>
            <a:pPr lvl="1"/>
            <a:r>
              <a:rPr lang="en-US" sz="1900" b="0" i="0" dirty="0">
                <a:solidFill>
                  <a:srgbClr val="000000"/>
                </a:solidFill>
                <a:effectLst/>
                <a:latin typeface="Roboto" panose="02000000000000000000" pitchFamily="2" charset="0"/>
              </a:rPr>
              <a:t>PADI Certification by Age / Scouts BSA Merit Badge</a:t>
            </a:r>
            <a:endParaRPr lang="en-US" sz="1900" dirty="0">
              <a:solidFill>
                <a:srgbClr val="333333"/>
              </a:solidFill>
              <a:latin typeface="Roboto" panose="02000000000000000000" pitchFamily="2" charset="0"/>
            </a:endParaRPr>
          </a:p>
          <a:p>
            <a:pPr lvl="1"/>
            <a:r>
              <a:rPr lang="en-US" sz="1900" b="0" i="0" dirty="0">
                <a:solidFill>
                  <a:srgbClr val="000000"/>
                </a:solidFill>
                <a:effectLst/>
                <a:latin typeface="Roboto" panose="02000000000000000000" pitchFamily="2" charset="0"/>
              </a:rPr>
              <a:t>Contact the PADI Divemaster</a:t>
            </a:r>
            <a:r>
              <a:rPr lang="en-US" sz="1900" b="0" i="0" dirty="0">
                <a:solidFill>
                  <a:srgbClr val="333333"/>
                </a:solidFill>
                <a:effectLst/>
                <a:latin typeface="Roboto" panose="02000000000000000000" pitchFamily="2" charset="0"/>
              </a:rPr>
              <a:t> </a:t>
            </a:r>
            <a:r>
              <a:rPr lang="en-US" sz="1900" b="1" i="0" u="none" strike="noStrike" dirty="0">
                <a:solidFill>
                  <a:srgbClr val="0000FF"/>
                </a:solidFill>
                <a:effectLst/>
                <a:latin typeface="Roboto" panose="02000000000000000000" pitchFamily="2" charset="0"/>
                <a:hlinkClick r:id="rId2"/>
              </a:rPr>
              <a:t>Andrew Blanco</a:t>
            </a:r>
            <a:r>
              <a:rPr lang="en-US" sz="1900" b="0" i="0" dirty="0">
                <a:solidFill>
                  <a:srgbClr val="333333"/>
                </a:solidFill>
                <a:effectLst/>
              </a:rPr>
              <a:t> (</a:t>
            </a:r>
            <a:r>
              <a:rPr lang="en-US" sz="1900" dirty="0">
                <a:hlinkClick r:id="rId2"/>
              </a:rPr>
              <a:t>ABSEAS2@aol.com</a:t>
            </a:r>
            <a:r>
              <a:rPr lang="en-US" sz="1900" dirty="0"/>
              <a:t>) </a:t>
            </a:r>
            <a:r>
              <a:rPr lang="en-US" sz="1900" b="0" i="0" dirty="0">
                <a:solidFill>
                  <a:srgbClr val="000000"/>
                </a:solidFill>
                <a:effectLst/>
                <a:latin typeface="Roboto" panose="02000000000000000000" pitchFamily="2" charset="0"/>
              </a:rPr>
              <a:t>to schedule</a:t>
            </a:r>
          </a:p>
          <a:p>
            <a:pPr lvl="1"/>
            <a:r>
              <a:rPr lang="en-US" sz="1900" b="0" i="0" dirty="0">
                <a:solidFill>
                  <a:srgbClr val="000000"/>
                </a:solidFill>
                <a:effectLst/>
                <a:latin typeface="Roboto" panose="02000000000000000000" pitchFamily="2" charset="0"/>
              </a:rPr>
              <a:t>Minimum age 14 years</a:t>
            </a:r>
            <a:br>
              <a:rPr lang="en-US" sz="1900" b="0" i="0" dirty="0">
                <a:solidFill>
                  <a:srgbClr val="333333"/>
                </a:solidFill>
                <a:effectLst/>
                <a:latin typeface="Roboto" panose="02000000000000000000" pitchFamily="2" charset="0"/>
              </a:rPr>
            </a:br>
            <a:endParaRPr lang="en-US" sz="1900" b="0" i="0" dirty="0">
              <a:solidFill>
                <a:srgbClr val="333333"/>
              </a:solidFill>
              <a:effectLst/>
              <a:latin typeface="Roboto" panose="02000000000000000000" pitchFamily="2" charset="0"/>
            </a:endParaRPr>
          </a:p>
          <a:p>
            <a:pPr algn="l"/>
            <a:r>
              <a:rPr lang="en-US" sz="1900" b="1" i="0" u="sng" dirty="0">
                <a:solidFill>
                  <a:srgbClr val="000000"/>
                </a:solidFill>
                <a:effectLst/>
                <a:latin typeface="Roboto" panose="02000000000000000000" pitchFamily="2" charset="0"/>
              </a:rPr>
              <a:t>Partial Merit Badge Completion Clinic</a:t>
            </a:r>
            <a:r>
              <a:rPr lang="en-US" sz="1900" b="0" i="0" dirty="0">
                <a:solidFill>
                  <a:srgbClr val="000000"/>
                </a:solidFill>
                <a:effectLst/>
                <a:latin typeface="Roboto" panose="02000000000000000000" pitchFamily="2" charset="0"/>
              </a:rPr>
              <a:t> </a:t>
            </a:r>
          </a:p>
          <a:p>
            <a:pPr lvl="1"/>
            <a:r>
              <a:rPr lang="en-US" sz="1900" b="0" i="0" dirty="0">
                <a:solidFill>
                  <a:srgbClr val="000000"/>
                </a:solidFill>
                <a:effectLst/>
                <a:latin typeface="Roboto" panose="02000000000000000000" pitchFamily="2" charset="0"/>
              </a:rPr>
              <a:t>18 Scout Limit </a:t>
            </a:r>
          </a:p>
          <a:p>
            <a:pPr lvl="1"/>
            <a:r>
              <a:rPr lang="en-US" sz="1900" b="0" i="0" dirty="0">
                <a:solidFill>
                  <a:srgbClr val="000000"/>
                </a:solidFill>
                <a:effectLst/>
                <a:latin typeface="Roboto" panose="02000000000000000000" pitchFamily="2" charset="0"/>
              </a:rPr>
              <a:t>12/11/22 and 12/18/22 from noon-5pm at Fairland Sports &amp; Aquatics Center, Riverdale, MD.  </a:t>
            </a:r>
          </a:p>
          <a:p>
            <a:pPr lvl="1"/>
            <a:r>
              <a:rPr lang="en-US" sz="1900" b="0" i="0" dirty="0">
                <a:solidFill>
                  <a:srgbClr val="000000"/>
                </a:solidFill>
                <a:effectLst/>
                <a:latin typeface="Roboto" panose="02000000000000000000" pitchFamily="2" charset="0"/>
              </a:rPr>
              <a:t>Sign-up will be put on NCAC calendar when pricing has been established.</a:t>
            </a:r>
            <a:endParaRPr lang="en-US" sz="1900" b="0" i="0" dirty="0">
              <a:solidFill>
                <a:srgbClr val="333333"/>
              </a:solidFill>
              <a:effectLst/>
              <a:latin typeface="Roboto" panose="02000000000000000000" pitchFamily="2" charset="0"/>
            </a:endParaRPr>
          </a:p>
        </p:txBody>
      </p:sp>
    </p:spTree>
    <p:extLst>
      <p:ext uri="{BB962C8B-B14F-4D97-AF65-F5344CB8AC3E}">
        <p14:creationId xmlns:p14="http://schemas.microsoft.com/office/powerpoint/2010/main" val="3845223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C48A-110E-B545-EEAF-67BD270DCCAD}"/>
              </a:ext>
            </a:extLst>
          </p:cNvPr>
          <p:cNvSpPr>
            <a:spLocks noGrp="1"/>
          </p:cNvSpPr>
          <p:nvPr>
            <p:ph type="title"/>
          </p:nvPr>
        </p:nvSpPr>
        <p:spPr/>
        <p:txBody>
          <a:bodyPr/>
          <a:lstStyle/>
          <a:p>
            <a:r>
              <a:rPr lang="en-US" b="1" dirty="0"/>
              <a:t>Awards</a:t>
            </a:r>
          </a:p>
        </p:txBody>
      </p:sp>
      <p:sp>
        <p:nvSpPr>
          <p:cNvPr id="3" name="Text Placeholder 2">
            <a:extLst>
              <a:ext uri="{FF2B5EF4-FFF2-40B4-BE49-F238E27FC236}">
                <a16:creationId xmlns:a16="http://schemas.microsoft.com/office/drawing/2014/main" id="{E70849C7-8729-75D0-27CF-36B85C739A12}"/>
              </a:ext>
            </a:extLst>
          </p:cNvPr>
          <p:cNvSpPr>
            <a:spLocks noGrp="1"/>
          </p:cNvSpPr>
          <p:nvPr>
            <p:ph type="body" sz="half" idx="1"/>
          </p:nvPr>
        </p:nvSpPr>
        <p:spPr>
          <a:xfrm>
            <a:off x="838199" y="1825625"/>
            <a:ext cx="10453777" cy="4351338"/>
          </a:xfrm>
        </p:spPr>
        <p:txBody>
          <a:bodyPr/>
          <a:lstStyle/>
          <a:p>
            <a:r>
              <a:rPr lang="en-US" dirty="0"/>
              <a:t>Steve Banowit (T0987) – 10 Year Veteran Award</a:t>
            </a:r>
          </a:p>
          <a:p>
            <a:r>
              <a:rPr lang="en-US" dirty="0"/>
              <a:t>Allen Mohaber (P0675) – Den Leader Training Award</a:t>
            </a:r>
          </a:p>
          <a:p>
            <a:r>
              <a:rPr lang="en-US" dirty="0"/>
              <a:t>Edward Roggenkamp (P1537) – Den Leader Training Award</a:t>
            </a:r>
          </a:p>
        </p:txBody>
      </p:sp>
    </p:spTree>
    <p:extLst>
      <p:ext uri="{BB962C8B-B14F-4D97-AF65-F5344CB8AC3E}">
        <p14:creationId xmlns:p14="http://schemas.microsoft.com/office/powerpoint/2010/main" val="396971855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39813-E83D-45EC-A0E2-B9D5B33832D4}"/>
              </a:ext>
            </a:extLst>
          </p:cNvPr>
          <p:cNvSpPr>
            <a:spLocks noGrp="1"/>
          </p:cNvSpPr>
          <p:nvPr>
            <p:ph type="title"/>
          </p:nvPr>
        </p:nvSpPr>
        <p:spPr/>
        <p:txBody>
          <a:bodyPr/>
          <a:lstStyle/>
          <a:p>
            <a:r>
              <a:rPr lang="en-US" b="1" dirty="0"/>
              <a:t>Big Rock – Scouting for Food</a:t>
            </a:r>
          </a:p>
        </p:txBody>
      </p:sp>
      <p:pic>
        <p:nvPicPr>
          <p:cNvPr id="4" name="Picture 3">
            <a:extLst>
              <a:ext uri="{FF2B5EF4-FFF2-40B4-BE49-F238E27FC236}">
                <a16:creationId xmlns:a16="http://schemas.microsoft.com/office/drawing/2014/main" id="{E6047C69-707B-1649-CEE5-2D7AAC07E097}"/>
              </a:ext>
            </a:extLst>
          </p:cNvPr>
          <p:cNvPicPr>
            <a:picLocks noChangeAspect="1"/>
          </p:cNvPicPr>
          <p:nvPr/>
        </p:nvPicPr>
        <p:blipFill>
          <a:blip r:embed="rId2"/>
          <a:stretch>
            <a:fillRect/>
          </a:stretch>
        </p:blipFill>
        <p:spPr>
          <a:xfrm>
            <a:off x="914399" y="1776737"/>
            <a:ext cx="10308841" cy="5005548"/>
          </a:xfrm>
          <a:prstGeom prst="rect">
            <a:avLst/>
          </a:prstGeom>
        </p:spPr>
      </p:pic>
    </p:spTree>
    <p:extLst>
      <p:ext uri="{BB962C8B-B14F-4D97-AF65-F5344CB8AC3E}">
        <p14:creationId xmlns:p14="http://schemas.microsoft.com/office/powerpoint/2010/main" val="280817326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8607</TotalTime>
  <Words>2311</Words>
  <Application>Microsoft Office PowerPoint</Application>
  <PresentationFormat>Widescreen</PresentationFormat>
  <Paragraphs>245</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Algerian</vt:lpstr>
      <vt:lpstr>Arial</vt:lpstr>
      <vt:lpstr>Calibri</vt:lpstr>
      <vt:lpstr>Calibri Light</vt:lpstr>
      <vt:lpstr>Courier New</vt:lpstr>
      <vt:lpstr>New serif</vt:lpstr>
      <vt:lpstr>Roboto</vt:lpstr>
      <vt:lpstr>Symbol</vt:lpstr>
      <vt:lpstr>Times New Roman</vt:lpstr>
      <vt:lpstr>Office Theme</vt:lpstr>
      <vt:lpstr>George Mason District  Roundtable</vt:lpstr>
      <vt:lpstr>Pledge</vt:lpstr>
      <vt:lpstr>Council Update</vt:lpstr>
      <vt:lpstr>Updates to my.scouting.org</vt:lpstr>
      <vt:lpstr>Updates to Scoutbook</vt:lpstr>
      <vt:lpstr>Updates to Scoutbook</vt:lpstr>
      <vt:lpstr>Aquatics Committee</vt:lpstr>
      <vt:lpstr>Awards</vt:lpstr>
      <vt:lpstr>Big Rock – Scouting for Food</vt:lpstr>
      <vt:lpstr>Hunger is still out there, and so are we! </vt:lpstr>
      <vt:lpstr>PowerPoint Presentation</vt:lpstr>
      <vt:lpstr>PowerPoint Presentation</vt:lpstr>
      <vt:lpstr>PowerPoint Presentation</vt:lpstr>
      <vt:lpstr>Data Capture</vt:lpstr>
      <vt:lpstr>George Mason Program </vt:lpstr>
      <vt:lpstr>Current 2022 GM Calendar</vt:lpstr>
      <vt:lpstr>STEM</vt:lpstr>
      <vt:lpstr>Flags In</vt:lpstr>
      <vt:lpstr>SCOUTS BSA Roundtable</vt:lpstr>
      <vt:lpstr> George Mason Fall Pioneering Camporee 2022</vt:lpstr>
      <vt:lpstr>Future Camporees</vt:lpstr>
      <vt:lpstr>Training https://www.ncacbsa.org/george-mason/training </vt:lpstr>
      <vt:lpstr>GM High Adventure</vt:lpstr>
      <vt:lpstr>GM High Adventure</vt:lpstr>
      <vt:lpstr>Shooting Sports</vt:lpstr>
      <vt:lpstr>Merit Badges</vt:lpstr>
      <vt:lpstr>Other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Russell Pittman</cp:lastModifiedBy>
  <cp:revision>99</cp:revision>
  <cp:lastPrinted>2021-10-28T12:49:10Z</cp:lastPrinted>
  <dcterms:modified xsi:type="dcterms:W3CDTF">2022-10-14T21:37:53Z</dcterms:modified>
</cp:coreProperties>
</file>