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ECD16"/>
    <a:srgbClr val="031240"/>
    <a:srgbClr val="BFFFA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35"/>
    <p:restoredTop sz="96286"/>
  </p:normalViewPr>
  <p:slideViewPr>
    <p:cSldViewPr snapToGrid="0">
      <p:cViewPr varScale="1">
        <p:scale>
          <a:sx n="127" d="100"/>
          <a:sy n="127" d="100"/>
        </p:scale>
        <p:origin x="76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1398F-E2CE-0348-967C-B6A7B10541DD}" type="datetimeFigureOut">
              <a:rPr lang="pl-PL" smtClean="0"/>
              <a:t>25.04.2023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30207-736C-B840-89C6-3FAF2C6E18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1631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>
            <a:extLst>
              <a:ext uri="{FF2B5EF4-FFF2-40B4-BE49-F238E27FC236}">
                <a16:creationId xmlns:a16="http://schemas.microsoft.com/office/drawing/2014/main" id="{26BDF1A3-49FE-F545-CC50-0C44A9701E84}"/>
              </a:ext>
            </a:extLst>
          </p:cNvPr>
          <p:cNvGrpSpPr/>
          <p:nvPr userDrawn="1"/>
        </p:nvGrpSpPr>
        <p:grpSpPr>
          <a:xfrm>
            <a:off x="-4" y="0"/>
            <a:ext cx="4593946" cy="4586630"/>
            <a:chOff x="-4" y="0"/>
            <a:chExt cx="4593946" cy="4586630"/>
          </a:xfrm>
        </p:grpSpPr>
        <p:sp>
          <p:nvSpPr>
            <p:cNvPr id="7" name="Łza 6">
              <a:extLst>
                <a:ext uri="{FF2B5EF4-FFF2-40B4-BE49-F238E27FC236}">
                  <a16:creationId xmlns:a16="http://schemas.microsoft.com/office/drawing/2014/main" id="{8DD19233-D25D-BFD4-892A-84A5658B0335}"/>
                </a:ext>
              </a:extLst>
            </p:cNvPr>
            <p:cNvSpPr/>
            <p:nvPr userDrawn="1"/>
          </p:nvSpPr>
          <p:spPr>
            <a:xfrm flipH="1">
              <a:off x="-4" y="0"/>
              <a:ext cx="4593946" cy="4586630"/>
            </a:xfrm>
            <a:prstGeom prst="teardrop">
              <a:avLst/>
            </a:prstGeom>
            <a:blipFill>
              <a:blip r:embed="rId2"/>
              <a:stretch>
                <a:fillRect l="-6205" t="151" r="-37629" b="1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6" name="Łza 15">
              <a:extLst>
                <a:ext uri="{FF2B5EF4-FFF2-40B4-BE49-F238E27FC236}">
                  <a16:creationId xmlns:a16="http://schemas.microsoft.com/office/drawing/2014/main" id="{F84538B3-85B8-5D8C-C0AF-13CBDB59C05B}"/>
                </a:ext>
              </a:extLst>
            </p:cNvPr>
            <p:cNvSpPr/>
            <p:nvPr userDrawn="1"/>
          </p:nvSpPr>
          <p:spPr>
            <a:xfrm flipH="1">
              <a:off x="78634" y="65837"/>
              <a:ext cx="4436669" cy="4454955"/>
            </a:xfrm>
            <a:prstGeom prst="teardrop">
              <a:avLst/>
            </a:prstGeom>
            <a:noFill/>
            <a:ln w="152400">
              <a:solidFill>
                <a:schemeClr val="accent1">
                  <a:shade val="50000"/>
                  <a:alpha val="44448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00AEA5A7-9F55-E93C-231A-B38F2557972C}"/>
              </a:ext>
            </a:extLst>
          </p:cNvPr>
          <p:cNvSpPr txBox="1"/>
          <p:nvPr userDrawn="1"/>
        </p:nvSpPr>
        <p:spPr>
          <a:xfrm>
            <a:off x="8691239" y="384106"/>
            <a:ext cx="3230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i="0" dirty="0">
                <a:solidFill>
                  <a:srgbClr val="FECD16"/>
                </a:solidFill>
                <a:latin typeface="Titillium Web SemiBold" pitchFamily="2" charset="0"/>
              </a:rPr>
              <a:t>InfraBooster</a:t>
            </a:r>
          </a:p>
        </p:txBody>
      </p:sp>
      <p:sp>
        <p:nvSpPr>
          <p:cNvPr id="31" name="Tytuł 25">
            <a:extLst>
              <a:ext uri="{FF2B5EF4-FFF2-40B4-BE49-F238E27FC236}">
                <a16:creationId xmlns:a16="http://schemas.microsoft.com/office/drawing/2014/main" id="{0CB7D19A-1C01-845E-32B9-EF4D379DD1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0409" y="2367168"/>
            <a:ext cx="5693002" cy="256512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5" name="Symbol zastępczy tekstu 7">
            <a:extLst>
              <a:ext uri="{FF2B5EF4-FFF2-40B4-BE49-F238E27FC236}">
                <a16:creationId xmlns:a16="http://schemas.microsoft.com/office/drawing/2014/main" id="{FEF5D00C-A2C8-F7DE-DE06-C4AE8F8F7B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91239" y="1110389"/>
            <a:ext cx="3230372" cy="38648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0" i="0">
                <a:solidFill>
                  <a:schemeClr val="bg1"/>
                </a:solidFill>
                <a:latin typeface="Titillium Web" pitchFamily="2" charset="0"/>
              </a:defRPr>
            </a:lvl1pPr>
            <a:lvl2pPr marL="457200" indent="0">
              <a:buFontTx/>
              <a:buNone/>
              <a:defRPr b="1" i="0">
                <a:solidFill>
                  <a:schemeClr val="bg1"/>
                </a:solidFill>
                <a:latin typeface="Titillium Web SemiBold" pitchFamily="2" charset="0"/>
              </a:defRPr>
            </a:lvl2pPr>
            <a:lvl3pPr marL="914400" indent="0">
              <a:buFontTx/>
              <a:buNone/>
              <a:defRPr b="1" i="0">
                <a:solidFill>
                  <a:schemeClr val="bg1"/>
                </a:solidFill>
                <a:latin typeface="Titillium Web SemiBold" pitchFamily="2" charset="0"/>
              </a:defRPr>
            </a:lvl3pPr>
            <a:lvl4pPr marL="1371600" indent="0">
              <a:buFontTx/>
              <a:buNone/>
              <a:defRPr b="1" i="0">
                <a:solidFill>
                  <a:schemeClr val="bg1"/>
                </a:solidFill>
                <a:latin typeface="Titillium Web SemiBold" pitchFamily="2" charset="0"/>
              </a:defRPr>
            </a:lvl4pPr>
            <a:lvl5pPr marL="1828800" indent="0">
              <a:buFontTx/>
              <a:buNone/>
              <a:defRPr b="1" i="0">
                <a:solidFill>
                  <a:schemeClr val="bg1"/>
                </a:solidFill>
                <a:latin typeface="Titillium Web SemiBold" pitchFamily="2" charset="0"/>
              </a:defRPr>
            </a:lvl5pPr>
          </a:lstStyle>
          <a:p>
            <a:pPr lvl="0"/>
            <a:r>
              <a:rPr lang="en-US" b="1" i="0" noProof="0" dirty="0">
                <a:latin typeface="Titillium Web SemiBold" pitchFamily="2" charset="0"/>
              </a:rPr>
              <a:t>Click to point the module </a:t>
            </a:r>
            <a:endParaRPr lang="en-US" noProof="0" dirty="0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B2E67AF3-5C62-5A63-097B-295AE84DB032}"/>
              </a:ext>
            </a:extLst>
          </p:cNvPr>
          <p:cNvGrpSpPr/>
          <p:nvPr userDrawn="1"/>
        </p:nvGrpSpPr>
        <p:grpSpPr>
          <a:xfrm>
            <a:off x="453542" y="5900168"/>
            <a:ext cx="6004529" cy="630330"/>
            <a:chOff x="453542" y="5900168"/>
            <a:chExt cx="6004529" cy="630330"/>
          </a:xfrm>
        </p:grpSpPr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BE1FC8C6-4A5F-361C-A09F-EC9C59ED5EC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42629"/>
            <a:stretch/>
          </p:blipFill>
          <p:spPr>
            <a:xfrm>
              <a:off x="453542" y="5900168"/>
              <a:ext cx="3736795" cy="630330"/>
            </a:xfrm>
            <a:prstGeom prst="rect">
              <a:avLst/>
            </a:prstGeom>
          </p:spPr>
        </p:pic>
        <p:pic>
          <p:nvPicPr>
            <p:cNvPr id="2" name="Obraz 1">
              <a:extLst>
                <a:ext uri="{FF2B5EF4-FFF2-40B4-BE49-F238E27FC236}">
                  <a16:creationId xmlns:a16="http://schemas.microsoft.com/office/drawing/2014/main" id="{3FB7D5CC-A13C-B1A9-92F2-7E77021087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74874"/>
            <a:stretch/>
          </p:blipFill>
          <p:spPr>
            <a:xfrm>
              <a:off x="4821526" y="5900168"/>
              <a:ext cx="1636545" cy="630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844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nly title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za 20">
            <a:extLst>
              <a:ext uri="{FF2B5EF4-FFF2-40B4-BE49-F238E27FC236}">
                <a16:creationId xmlns:a16="http://schemas.microsoft.com/office/drawing/2014/main" id="{CF8E7BF1-4CA9-FCA5-C605-F2EE0351CDBE}"/>
              </a:ext>
            </a:extLst>
          </p:cNvPr>
          <p:cNvSpPr/>
          <p:nvPr userDrawn="1"/>
        </p:nvSpPr>
        <p:spPr>
          <a:xfrm>
            <a:off x="11010956" y="1"/>
            <a:ext cx="1181044" cy="1191637"/>
          </a:xfrm>
          <a:prstGeom prst="teardrop">
            <a:avLst/>
          </a:prstGeom>
          <a:solidFill>
            <a:srgbClr val="031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DBB54F61-41D1-7AFD-8255-C5BBE878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alphaModFix amt="20000"/>
          </a:blip>
          <a:srcRect l="1" t="-1" r="58" b="336"/>
          <a:stretch/>
        </p:blipFill>
        <p:spPr>
          <a:xfrm>
            <a:off x="11369249" y="228943"/>
            <a:ext cx="883991" cy="87147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9C8801DD-3F7A-A0ED-A0ED-3115EB3471C4}"/>
              </a:ext>
            </a:extLst>
          </p:cNvPr>
          <p:cNvSpPr txBox="1"/>
          <p:nvPr userDrawn="1"/>
        </p:nvSpPr>
        <p:spPr>
          <a:xfrm>
            <a:off x="10510779" y="437257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i="0" dirty="0">
                <a:solidFill>
                  <a:srgbClr val="031240"/>
                </a:solidFill>
                <a:latin typeface="Titillium Web SemiBold" pitchFamily="2" charset="0"/>
              </a:rPr>
              <a:t>Infra</a:t>
            </a:r>
            <a:r>
              <a:rPr lang="pl-PL" sz="1600" b="1" i="0" dirty="0">
                <a:solidFill>
                  <a:srgbClr val="FECD16"/>
                </a:solidFill>
                <a:latin typeface="Titillium Web SemiBold" pitchFamily="2" charset="0"/>
              </a:rPr>
              <a:t>Booster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25F697E-205F-95F2-5BBB-687E5E5ED6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"/>
          </a:blip>
          <a:srcRect l="-590" r="11558" b="26795"/>
          <a:stretch/>
        </p:blipFill>
        <p:spPr>
          <a:xfrm>
            <a:off x="8195225" y="3525731"/>
            <a:ext cx="3996776" cy="3332269"/>
          </a:xfrm>
          <a:prstGeom prst="rect">
            <a:avLst/>
          </a:prstGeom>
        </p:spPr>
      </p:pic>
      <p:grpSp>
        <p:nvGrpSpPr>
          <p:cNvPr id="4" name="Grupa 3">
            <a:extLst>
              <a:ext uri="{FF2B5EF4-FFF2-40B4-BE49-F238E27FC236}">
                <a16:creationId xmlns:a16="http://schemas.microsoft.com/office/drawing/2014/main" id="{87B1F45D-A306-7F62-A4A3-531F5BFB8489}"/>
              </a:ext>
            </a:extLst>
          </p:cNvPr>
          <p:cNvGrpSpPr/>
          <p:nvPr userDrawn="1"/>
        </p:nvGrpSpPr>
        <p:grpSpPr>
          <a:xfrm>
            <a:off x="315539" y="6223647"/>
            <a:ext cx="3547607" cy="408040"/>
            <a:chOff x="315539" y="6223647"/>
            <a:chExt cx="3547607" cy="408040"/>
          </a:xfrm>
        </p:grpSpPr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98D24E82-BEDF-DF00-EE8F-103005D98F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42274"/>
            <a:stretch/>
          </p:blipFill>
          <p:spPr>
            <a:xfrm>
              <a:off x="315539" y="6223647"/>
              <a:ext cx="2257676" cy="408040"/>
            </a:xfrm>
            <a:prstGeom prst="rect">
              <a:avLst/>
            </a:prstGeom>
          </p:spPr>
        </p:pic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6D0F4C09-0201-FA51-03B3-7EF3BADAE1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74662"/>
            <a:stretch/>
          </p:blipFill>
          <p:spPr>
            <a:xfrm>
              <a:off x="2872154" y="6223647"/>
              <a:ext cx="990992" cy="408040"/>
            </a:xfrm>
            <a:prstGeom prst="rect">
              <a:avLst/>
            </a:prstGeom>
          </p:spPr>
        </p:pic>
      </p:grpSp>
      <p:sp>
        <p:nvSpPr>
          <p:cNvPr id="5" name="Tytuł 4">
            <a:extLst>
              <a:ext uri="{FF2B5EF4-FFF2-40B4-BE49-F238E27FC236}">
                <a16:creationId xmlns:a16="http://schemas.microsoft.com/office/drawing/2014/main" id="{0297404B-8733-A032-9FE5-B2F4ECEA5E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540" y="365125"/>
            <a:ext cx="10134000" cy="4730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002060"/>
                </a:solidFill>
                <a:latin typeface="Titillium Web SemiBold" pitchFamily="2" charset="0"/>
              </a:defRPr>
            </a:lvl1pPr>
          </a:lstStyle>
          <a:p>
            <a:r>
              <a:rPr lang="en-US" noProof="0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715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itle + text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za 20">
            <a:extLst>
              <a:ext uri="{FF2B5EF4-FFF2-40B4-BE49-F238E27FC236}">
                <a16:creationId xmlns:a16="http://schemas.microsoft.com/office/drawing/2014/main" id="{CF8E7BF1-4CA9-FCA5-C605-F2EE0351CDBE}"/>
              </a:ext>
            </a:extLst>
          </p:cNvPr>
          <p:cNvSpPr/>
          <p:nvPr userDrawn="1"/>
        </p:nvSpPr>
        <p:spPr>
          <a:xfrm>
            <a:off x="11010956" y="1"/>
            <a:ext cx="1181044" cy="1191637"/>
          </a:xfrm>
          <a:prstGeom prst="teardrop">
            <a:avLst/>
          </a:prstGeom>
          <a:solidFill>
            <a:srgbClr val="031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DBB54F61-41D1-7AFD-8255-C5BBE878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alphaModFix amt="20000"/>
          </a:blip>
          <a:srcRect l="1" t="-1" r="58" b="336"/>
          <a:stretch/>
        </p:blipFill>
        <p:spPr>
          <a:xfrm>
            <a:off x="11369249" y="228943"/>
            <a:ext cx="883991" cy="87147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9C8801DD-3F7A-A0ED-A0ED-3115EB3471C4}"/>
              </a:ext>
            </a:extLst>
          </p:cNvPr>
          <p:cNvSpPr txBox="1"/>
          <p:nvPr userDrawn="1"/>
        </p:nvSpPr>
        <p:spPr>
          <a:xfrm>
            <a:off x="10510779" y="437257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i="0" dirty="0">
                <a:solidFill>
                  <a:srgbClr val="031240"/>
                </a:solidFill>
                <a:latin typeface="Titillium Web SemiBold" pitchFamily="2" charset="0"/>
              </a:rPr>
              <a:t>Infra</a:t>
            </a:r>
            <a:r>
              <a:rPr lang="pl-PL" sz="1600" b="1" i="0" dirty="0">
                <a:solidFill>
                  <a:srgbClr val="FECD16"/>
                </a:solidFill>
                <a:latin typeface="Titillium Web SemiBold" pitchFamily="2" charset="0"/>
              </a:rPr>
              <a:t>Booster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25F697E-205F-95F2-5BBB-687E5E5ED6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"/>
          </a:blip>
          <a:srcRect l="-590" r="11558" b="26795"/>
          <a:stretch/>
        </p:blipFill>
        <p:spPr>
          <a:xfrm>
            <a:off x="8195225" y="3525731"/>
            <a:ext cx="3996776" cy="3332269"/>
          </a:xfrm>
          <a:prstGeom prst="rect">
            <a:avLst/>
          </a:prstGeom>
        </p:spPr>
      </p:pic>
      <p:grpSp>
        <p:nvGrpSpPr>
          <p:cNvPr id="4" name="Grupa 3">
            <a:extLst>
              <a:ext uri="{FF2B5EF4-FFF2-40B4-BE49-F238E27FC236}">
                <a16:creationId xmlns:a16="http://schemas.microsoft.com/office/drawing/2014/main" id="{87B1F45D-A306-7F62-A4A3-531F5BFB8489}"/>
              </a:ext>
            </a:extLst>
          </p:cNvPr>
          <p:cNvGrpSpPr/>
          <p:nvPr userDrawn="1"/>
        </p:nvGrpSpPr>
        <p:grpSpPr>
          <a:xfrm>
            <a:off x="315539" y="6223647"/>
            <a:ext cx="3547607" cy="408040"/>
            <a:chOff x="315539" y="6223647"/>
            <a:chExt cx="3547607" cy="408040"/>
          </a:xfrm>
        </p:grpSpPr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98D24E82-BEDF-DF00-EE8F-103005D98F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42274"/>
            <a:stretch/>
          </p:blipFill>
          <p:spPr>
            <a:xfrm>
              <a:off x="315539" y="6223647"/>
              <a:ext cx="2257676" cy="408040"/>
            </a:xfrm>
            <a:prstGeom prst="rect">
              <a:avLst/>
            </a:prstGeom>
          </p:spPr>
        </p:pic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6D0F4C09-0201-FA51-03B3-7EF3BADAE1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74662"/>
            <a:stretch/>
          </p:blipFill>
          <p:spPr>
            <a:xfrm>
              <a:off x="2872154" y="6223647"/>
              <a:ext cx="990992" cy="408040"/>
            </a:xfrm>
            <a:prstGeom prst="rect">
              <a:avLst/>
            </a:prstGeom>
          </p:spPr>
        </p:pic>
      </p:grpSp>
      <p:sp>
        <p:nvSpPr>
          <p:cNvPr id="5" name="Tytuł 4">
            <a:extLst>
              <a:ext uri="{FF2B5EF4-FFF2-40B4-BE49-F238E27FC236}">
                <a16:creationId xmlns:a16="http://schemas.microsoft.com/office/drawing/2014/main" id="{0297404B-8733-A032-9FE5-B2F4ECEA5E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540" y="365125"/>
            <a:ext cx="10134000" cy="4730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002060"/>
                </a:solidFill>
                <a:latin typeface="Titillium Web SemiBold" pitchFamily="2" charset="0"/>
              </a:defRPr>
            </a:lvl1pPr>
          </a:lstStyle>
          <a:p>
            <a:r>
              <a:rPr lang="en-US" noProof="0" dirty="0"/>
              <a:t>Click to edit title style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6446ABC-6E7C-8F65-074F-6592F0DBC9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5913" y="1100138"/>
            <a:ext cx="10133627" cy="4643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>
                <a:solidFill>
                  <a:srgbClr val="002060"/>
                </a:solidFill>
                <a:latin typeface="Titillium Web" pitchFamily="2" charset="0"/>
              </a:defRPr>
            </a:lvl1pPr>
            <a:lvl2pPr marL="457200" indent="0">
              <a:buFontTx/>
              <a:buNone/>
              <a:defRPr b="0" i="0">
                <a:latin typeface="Titillium Web" pitchFamily="2" charset="0"/>
              </a:defRPr>
            </a:lvl2pPr>
            <a:lvl3pPr marL="914400" indent="0">
              <a:buFontTx/>
              <a:buNone/>
              <a:defRPr b="0" i="0">
                <a:latin typeface="Titillium Web" pitchFamily="2" charset="0"/>
              </a:defRPr>
            </a:lvl3pPr>
            <a:lvl4pPr marL="1371600" indent="0">
              <a:buFontTx/>
              <a:buNone/>
              <a:defRPr b="0" i="0">
                <a:latin typeface="Titillium Web" pitchFamily="2" charset="0"/>
              </a:defRPr>
            </a:lvl4pPr>
            <a:lvl5pPr marL="1828800" indent="0">
              <a:buFontTx/>
              <a:buNone/>
              <a:defRPr b="0" i="0">
                <a:latin typeface="Titillium Web" pitchFamily="2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746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itle + bullet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za 20">
            <a:extLst>
              <a:ext uri="{FF2B5EF4-FFF2-40B4-BE49-F238E27FC236}">
                <a16:creationId xmlns:a16="http://schemas.microsoft.com/office/drawing/2014/main" id="{CF8E7BF1-4CA9-FCA5-C605-F2EE0351CDBE}"/>
              </a:ext>
            </a:extLst>
          </p:cNvPr>
          <p:cNvSpPr/>
          <p:nvPr userDrawn="1"/>
        </p:nvSpPr>
        <p:spPr>
          <a:xfrm>
            <a:off x="11010956" y="1"/>
            <a:ext cx="1181044" cy="1191637"/>
          </a:xfrm>
          <a:prstGeom prst="teardrop">
            <a:avLst/>
          </a:prstGeom>
          <a:solidFill>
            <a:srgbClr val="031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DBB54F61-41D1-7AFD-8255-C5BBE878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alphaModFix amt="20000"/>
          </a:blip>
          <a:srcRect l="1" t="-1" r="58" b="336"/>
          <a:stretch/>
        </p:blipFill>
        <p:spPr>
          <a:xfrm>
            <a:off x="11369249" y="228943"/>
            <a:ext cx="883991" cy="87147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9C8801DD-3F7A-A0ED-A0ED-3115EB3471C4}"/>
              </a:ext>
            </a:extLst>
          </p:cNvPr>
          <p:cNvSpPr txBox="1"/>
          <p:nvPr userDrawn="1"/>
        </p:nvSpPr>
        <p:spPr>
          <a:xfrm>
            <a:off x="10510779" y="437257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i="0" dirty="0">
                <a:solidFill>
                  <a:srgbClr val="031240"/>
                </a:solidFill>
                <a:latin typeface="Titillium Web SemiBold" pitchFamily="2" charset="0"/>
              </a:rPr>
              <a:t>Infra</a:t>
            </a:r>
            <a:r>
              <a:rPr lang="pl-PL" sz="1600" b="1" i="0" dirty="0">
                <a:solidFill>
                  <a:srgbClr val="FECD16"/>
                </a:solidFill>
                <a:latin typeface="Titillium Web SemiBold" pitchFamily="2" charset="0"/>
              </a:rPr>
              <a:t>Booster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25F697E-205F-95F2-5BBB-687E5E5ED6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"/>
          </a:blip>
          <a:srcRect l="-590" r="11558" b="26795"/>
          <a:stretch/>
        </p:blipFill>
        <p:spPr>
          <a:xfrm>
            <a:off x="8195225" y="3525731"/>
            <a:ext cx="3996776" cy="3332269"/>
          </a:xfrm>
          <a:prstGeom prst="rect">
            <a:avLst/>
          </a:prstGeom>
        </p:spPr>
      </p:pic>
      <p:grpSp>
        <p:nvGrpSpPr>
          <p:cNvPr id="4" name="Grupa 3">
            <a:extLst>
              <a:ext uri="{FF2B5EF4-FFF2-40B4-BE49-F238E27FC236}">
                <a16:creationId xmlns:a16="http://schemas.microsoft.com/office/drawing/2014/main" id="{87B1F45D-A306-7F62-A4A3-531F5BFB8489}"/>
              </a:ext>
            </a:extLst>
          </p:cNvPr>
          <p:cNvGrpSpPr/>
          <p:nvPr userDrawn="1"/>
        </p:nvGrpSpPr>
        <p:grpSpPr>
          <a:xfrm>
            <a:off x="315539" y="6223647"/>
            <a:ext cx="3547607" cy="408040"/>
            <a:chOff x="315539" y="6223647"/>
            <a:chExt cx="3547607" cy="408040"/>
          </a:xfrm>
        </p:grpSpPr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98D24E82-BEDF-DF00-EE8F-103005D98F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42274"/>
            <a:stretch/>
          </p:blipFill>
          <p:spPr>
            <a:xfrm>
              <a:off x="315539" y="6223647"/>
              <a:ext cx="2257676" cy="408040"/>
            </a:xfrm>
            <a:prstGeom prst="rect">
              <a:avLst/>
            </a:prstGeom>
          </p:spPr>
        </p:pic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6D0F4C09-0201-FA51-03B3-7EF3BADAE1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74662"/>
            <a:stretch/>
          </p:blipFill>
          <p:spPr>
            <a:xfrm>
              <a:off x="2872154" y="6223647"/>
              <a:ext cx="990992" cy="408040"/>
            </a:xfrm>
            <a:prstGeom prst="rect">
              <a:avLst/>
            </a:prstGeom>
          </p:spPr>
        </p:pic>
      </p:grpSp>
      <p:sp>
        <p:nvSpPr>
          <p:cNvPr id="5" name="Tytuł 4">
            <a:extLst>
              <a:ext uri="{FF2B5EF4-FFF2-40B4-BE49-F238E27FC236}">
                <a16:creationId xmlns:a16="http://schemas.microsoft.com/office/drawing/2014/main" id="{0297404B-8733-A032-9FE5-B2F4ECEA5E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540" y="365125"/>
            <a:ext cx="10134000" cy="4730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002060"/>
                </a:solidFill>
                <a:latin typeface="Titillium Web SemiBold" pitchFamily="2" charset="0"/>
              </a:defRPr>
            </a:lvl1pPr>
          </a:lstStyle>
          <a:p>
            <a:r>
              <a:rPr lang="en-US" noProof="0" dirty="0"/>
              <a:t>Click to edit title style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6446ABC-6E7C-8F65-074F-6592F0DBC9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5913" y="1437161"/>
            <a:ext cx="10133627" cy="1895108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000" b="0" i="0">
                <a:solidFill>
                  <a:srgbClr val="002060"/>
                </a:solidFill>
                <a:latin typeface="Titillium Web" pitchFamily="2" charset="0"/>
              </a:defRPr>
            </a:lvl1pPr>
            <a:lvl2pPr marL="457200" indent="0">
              <a:buFontTx/>
              <a:buNone/>
              <a:defRPr b="0" i="0">
                <a:latin typeface="Titillium Web" pitchFamily="2" charset="0"/>
              </a:defRPr>
            </a:lvl2pPr>
            <a:lvl3pPr marL="914400" indent="0">
              <a:buFontTx/>
              <a:buNone/>
              <a:defRPr b="0" i="0">
                <a:latin typeface="Titillium Web" pitchFamily="2" charset="0"/>
              </a:defRPr>
            </a:lvl3pPr>
            <a:lvl4pPr marL="1371600" indent="0">
              <a:buFontTx/>
              <a:buNone/>
              <a:defRPr b="0" i="0">
                <a:latin typeface="Titillium Web" pitchFamily="2" charset="0"/>
              </a:defRPr>
            </a:lvl4pPr>
            <a:lvl5pPr marL="1828800" indent="0">
              <a:buFontTx/>
              <a:buNone/>
              <a:defRPr b="0" i="0">
                <a:latin typeface="Titillium Web" pitchFamily="2" charset="0"/>
              </a:defRPr>
            </a:lvl5pPr>
          </a:lstStyle>
          <a:p>
            <a:pPr lvl="0"/>
            <a:r>
              <a:rPr lang="en-US" noProof="0" dirty="0"/>
              <a:t>Click to edit bullet point text style</a:t>
            </a:r>
          </a:p>
        </p:txBody>
      </p:sp>
      <p:sp>
        <p:nvSpPr>
          <p:cNvPr id="6" name="Symbol zastępczy tekstu 6">
            <a:extLst>
              <a:ext uri="{FF2B5EF4-FFF2-40B4-BE49-F238E27FC236}">
                <a16:creationId xmlns:a16="http://schemas.microsoft.com/office/drawing/2014/main" id="{5ADF123C-0E95-11FE-0D61-B058782D44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913" y="3711438"/>
            <a:ext cx="10133627" cy="1895108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000" b="0" i="0">
                <a:solidFill>
                  <a:srgbClr val="002060"/>
                </a:solidFill>
                <a:latin typeface="Titillium Web" pitchFamily="2" charset="0"/>
              </a:defRPr>
            </a:lvl1pPr>
            <a:lvl2pPr marL="457200" indent="0">
              <a:buFontTx/>
              <a:buNone/>
              <a:defRPr b="0" i="0">
                <a:latin typeface="Titillium Web" pitchFamily="2" charset="0"/>
              </a:defRPr>
            </a:lvl2pPr>
            <a:lvl3pPr marL="914400" indent="0">
              <a:buFontTx/>
              <a:buNone/>
              <a:defRPr b="0" i="0">
                <a:latin typeface="Titillium Web" pitchFamily="2" charset="0"/>
              </a:defRPr>
            </a:lvl3pPr>
            <a:lvl4pPr marL="1371600" indent="0">
              <a:buFontTx/>
              <a:buNone/>
              <a:defRPr b="0" i="0">
                <a:latin typeface="Titillium Web" pitchFamily="2" charset="0"/>
              </a:defRPr>
            </a:lvl4pPr>
            <a:lvl5pPr marL="1828800" indent="0">
              <a:buFontTx/>
              <a:buNone/>
              <a:defRPr b="0" i="0">
                <a:latin typeface="Titillium Web" pitchFamily="2" charset="0"/>
              </a:defRPr>
            </a:lvl5pPr>
          </a:lstStyle>
          <a:p>
            <a:pPr lvl="0"/>
            <a:r>
              <a:rPr lang="en-US" noProof="0" dirty="0"/>
              <a:t>Click to edit bullet point text style</a:t>
            </a:r>
          </a:p>
        </p:txBody>
      </p:sp>
    </p:spTree>
    <p:extLst>
      <p:ext uri="{BB962C8B-B14F-4D97-AF65-F5344CB8AC3E}">
        <p14:creationId xmlns:p14="http://schemas.microsoft.com/office/powerpoint/2010/main" val="337636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no text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za 20">
            <a:extLst>
              <a:ext uri="{FF2B5EF4-FFF2-40B4-BE49-F238E27FC236}">
                <a16:creationId xmlns:a16="http://schemas.microsoft.com/office/drawing/2014/main" id="{CF8E7BF1-4CA9-FCA5-C605-F2EE0351CDBE}"/>
              </a:ext>
            </a:extLst>
          </p:cNvPr>
          <p:cNvSpPr/>
          <p:nvPr userDrawn="1"/>
        </p:nvSpPr>
        <p:spPr>
          <a:xfrm>
            <a:off x="11010956" y="1"/>
            <a:ext cx="1181044" cy="1191637"/>
          </a:xfrm>
          <a:prstGeom prst="teardrop">
            <a:avLst/>
          </a:prstGeom>
          <a:solidFill>
            <a:srgbClr val="031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DBB54F61-41D1-7AFD-8255-C5BBE878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alphaModFix amt="20000"/>
          </a:blip>
          <a:srcRect l="1" t="-1" r="58" b="336"/>
          <a:stretch/>
        </p:blipFill>
        <p:spPr>
          <a:xfrm>
            <a:off x="11369249" y="228943"/>
            <a:ext cx="883991" cy="87147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9C8801DD-3F7A-A0ED-A0ED-3115EB3471C4}"/>
              </a:ext>
            </a:extLst>
          </p:cNvPr>
          <p:cNvSpPr txBox="1"/>
          <p:nvPr userDrawn="1"/>
        </p:nvSpPr>
        <p:spPr>
          <a:xfrm>
            <a:off x="10510779" y="437257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i="0" dirty="0">
                <a:solidFill>
                  <a:srgbClr val="031240"/>
                </a:solidFill>
                <a:latin typeface="Titillium Web SemiBold" pitchFamily="2" charset="0"/>
              </a:rPr>
              <a:t>Infra</a:t>
            </a:r>
            <a:r>
              <a:rPr lang="pl-PL" sz="1600" b="1" i="0" dirty="0">
                <a:solidFill>
                  <a:srgbClr val="FECD16"/>
                </a:solidFill>
                <a:latin typeface="Titillium Web SemiBold" pitchFamily="2" charset="0"/>
              </a:rPr>
              <a:t>Booster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25F697E-205F-95F2-5BBB-687E5E5ED6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"/>
          </a:blip>
          <a:srcRect l="-590" r="11558" b="26795"/>
          <a:stretch/>
        </p:blipFill>
        <p:spPr>
          <a:xfrm>
            <a:off x="8195225" y="3525731"/>
            <a:ext cx="3996776" cy="3332269"/>
          </a:xfrm>
          <a:prstGeom prst="rect">
            <a:avLst/>
          </a:prstGeom>
        </p:spPr>
      </p:pic>
      <p:grpSp>
        <p:nvGrpSpPr>
          <p:cNvPr id="4" name="Grupa 3">
            <a:extLst>
              <a:ext uri="{FF2B5EF4-FFF2-40B4-BE49-F238E27FC236}">
                <a16:creationId xmlns:a16="http://schemas.microsoft.com/office/drawing/2014/main" id="{87B1F45D-A306-7F62-A4A3-531F5BFB8489}"/>
              </a:ext>
            </a:extLst>
          </p:cNvPr>
          <p:cNvGrpSpPr/>
          <p:nvPr userDrawn="1"/>
        </p:nvGrpSpPr>
        <p:grpSpPr>
          <a:xfrm>
            <a:off x="315539" y="6223647"/>
            <a:ext cx="3547607" cy="408040"/>
            <a:chOff x="315539" y="6223647"/>
            <a:chExt cx="3547607" cy="408040"/>
          </a:xfrm>
        </p:grpSpPr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98D24E82-BEDF-DF00-EE8F-103005D98F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42274"/>
            <a:stretch/>
          </p:blipFill>
          <p:spPr>
            <a:xfrm>
              <a:off x="315539" y="6223647"/>
              <a:ext cx="2257676" cy="408040"/>
            </a:xfrm>
            <a:prstGeom prst="rect">
              <a:avLst/>
            </a:prstGeom>
          </p:spPr>
        </p:pic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6D0F4C09-0201-FA51-03B3-7EF3BADAE1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74662"/>
            <a:stretch/>
          </p:blipFill>
          <p:spPr>
            <a:xfrm>
              <a:off x="2872154" y="6223647"/>
              <a:ext cx="990992" cy="408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022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8A798EA2-C118-1588-3E97-A6001E1D8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26244" b="102"/>
          <a:stretch/>
        </p:blipFill>
        <p:spPr>
          <a:xfrm>
            <a:off x="0" y="127000"/>
            <a:ext cx="2942207" cy="4040809"/>
          </a:xfrm>
          <a:prstGeom prst="rect">
            <a:avLst/>
          </a:prstGeom>
        </p:spPr>
      </p:pic>
      <p:sp>
        <p:nvSpPr>
          <p:cNvPr id="25" name="Tytuł 29">
            <a:extLst>
              <a:ext uri="{FF2B5EF4-FFF2-40B4-BE49-F238E27FC236}">
                <a16:creationId xmlns:a16="http://schemas.microsoft.com/office/drawing/2014/main" id="{40384E49-A652-6B40-E992-6DA25DB2EB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68223" y="2537684"/>
            <a:ext cx="5850785" cy="2769961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bg1"/>
                </a:solidFill>
                <a:latin typeface="Titillium Web" pitchFamily="2" charset="0"/>
              </a:defRPr>
            </a:lvl1pPr>
          </a:lstStyle>
          <a:p>
            <a:r>
              <a:rPr lang="en-US" noProof="0" dirty="0"/>
              <a:t>Click to edit text style</a:t>
            </a:r>
          </a:p>
        </p:txBody>
      </p:sp>
      <p:sp>
        <p:nvSpPr>
          <p:cNvPr id="27" name="Symbol zastępczy tekstu 7">
            <a:extLst>
              <a:ext uri="{FF2B5EF4-FFF2-40B4-BE49-F238E27FC236}">
                <a16:creationId xmlns:a16="http://schemas.microsoft.com/office/drawing/2014/main" id="{3E84501C-F98F-0BB5-3425-621316F664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223" y="1000385"/>
            <a:ext cx="3230372" cy="38648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0" i="0">
                <a:solidFill>
                  <a:schemeClr val="bg1"/>
                </a:solidFill>
                <a:latin typeface="Titillium Web" pitchFamily="2" charset="0"/>
              </a:defRPr>
            </a:lvl1pPr>
            <a:lvl2pPr marL="457200" indent="0">
              <a:buFontTx/>
              <a:buNone/>
              <a:defRPr b="1" i="0">
                <a:solidFill>
                  <a:schemeClr val="bg1"/>
                </a:solidFill>
                <a:latin typeface="Titillium Web SemiBold" pitchFamily="2" charset="0"/>
              </a:defRPr>
            </a:lvl2pPr>
            <a:lvl3pPr marL="914400" indent="0">
              <a:buFontTx/>
              <a:buNone/>
              <a:defRPr b="1" i="0">
                <a:solidFill>
                  <a:schemeClr val="bg1"/>
                </a:solidFill>
                <a:latin typeface="Titillium Web SemiBold" pitchFamily="2" charset="0"/>
              </a:defRPr>
            </a:lvl3pPr>
            <a:lvl4pPr marL="1371600" indent="0">
              <a:buFontTx/>
              <a:buNone/>
              <a:defRPr b="1" i="0">
                <a:solidFill>
                  <a:schemeClr val="bg1"/>
                </a:solidFill>
                <a:latin typeface="Titillium Web SemiBold" pitchFamily="2" charset="0"/>
              </a:defRPr>
            </a:lvl4pPr>
            <a:lvl5pPr marL="1828800" indent="0">
              <a:buFontTx/>
              <a:buNone/>
              <a:defRPr b="1" i="0">
                <a:solidFill>
                  <a:schemeClr val="bg1"/>
                </a:solidFill>
                <a:latin typeface="Titillium Web SemiBold" pitchFamily="2" charset="0"/>
              </a:defRPr>
            </a:lvl5pPr>
          </a:lstStyle>
          <a:p>
            <a:pPr lvl="0"/>
            <a:r>
              <a:rPr lang="en-US" b="1" i="0" noProof="0" dirty="0">
                <a:latin typeface="Titillium Web SemiBold" pitchFamily="2" charset="0"/>
              </a:rPr>
              <a:t>Click to point the module </a:t>
            </a:r>
            <a:endParaRPr lang="en-US" noProof="0" dirty="0"/>
          </a:p>
        </p:txBody>
      </p:sp>
      <p:pic>
        <p:nvPicPr>
          <p:cNvPr id="29" name="Obraz 28">
            <a:extLst>
              <a:ext uri="{FF2B5EF4-FFF2-40B4-BE49-F238E27FC236}">
                <a16:creationId xmlns:a16="http://schemas.microsoft.com/office/drawing/2014/main" id="{B806A777-5A92-5B0A-55E5-DE514F1A35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46011" y="4398419"/>
            <a:ext cx="2307141" cy="2307141"/>
          </a:xfrm>
          <a:prstGeom prst="rect">
            <a:avLst/>
          </a:prstGeom>
        </p:spPr>
      </p:pic>
      <p:sp>
        <p:nvSpPr>
          <p:cNvPr id="26" name="pole tekstowe 25">
            <a:extLst>
              <a:ext uri="{FF2B5EF4-FFF2-40B4-BE49-F238E27FC236}">
                <a16:creationId xmlns:a16="http://schemas.microsoft.com/office/drawing/2014/main" id="{2A8333A9-4706-459C-9D30-0C9B6768DB4C}"/>
              </a:ext>
            </a:extLst>
          </p:cNvPr>
          <p:cNvSpPr txBox="1"/>
          <p:nvPr userDrawn="1"/>
        </p:nvSpPr>
        <p:spPr>
          <a:xfrm>
            <a:off x="433223" y="274102"/>
            <a:ext cx="3230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0" noProof="0">
                <a:solidFill>
                  <a:srgbClr val="FECD16"/>
                </a:solidFill>
                <a:latin typeface="Titillium Web SemiBold" pitchFamily="2" charset="0"/>
              </a:rPr>
              <a:t>InfraBooster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1AF8F5EE-F12D-E35E-5501-1EFF6F615291}"/>
              </a:ext>
            </a:extLst>
          </p:cNvPr>
          <p:cNvGrpSpPr/>
          <p:nvPr userDrawn="1"/>
        </p:nvGrpSpPr>
        <p:grpSpPr>
          <a:xfrm>
            <a:off x="453542" y="5900168"/>
            <a:ext cx="6004529" cy="630330"/>
            <a:chOff x="453542" y="5900168"/>
            <a:chExt cx="6004529" cy="630330"/>
          </a:xfrm>
        </p:grpSpPr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64CB4E87-8019-D1C0-942A-E7E2DAC0A04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42629"/>
            <a:stretch/>
          </p:blipFill>
          <p:spPr>
            <a:xfrm>
              <a:off x="453542" y="5900168"/>
              <a:ext cx="3736795" cy="630330"/>
            </a:xfrm>
            <a:prstGeom prst="rect">
              <a:avLst/>
            </a:prstGeom>
          </p:spPr>
        </p:pic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8DB7C02B-C260-A993-6AAC-35E6AC8D7F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74874"/>
            <a:stretch/>
          </p:blipFill>
          <p:spPr>
            <a:xfrm>
              <a:off x="4821526" y="5900168"/>
              <a:ext cx="1636545" cy="630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341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84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696" r:id="rId5"/>
    <p:sldLayoutId id="2147483693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tillium Web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Titillium Web SemiBold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Titillium Web SemiBold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Titillium Web SemiBold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Titillium Web SemiBold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Titillium Web SemiBol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ez@wz.uw.edu.pl" TargetMode="External"/><Relationship Id="rId2" Type="http://schemas.openxmlformats.org/officeDocument/2006/relationships/hyperlink" Target="https://www.eitfood.eu/projects/infrabooster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B7274A-DD1F-E9A9-D83E-1E45EC595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407" y="2318112"/>
            <a:ext cx="6668987" cy="31513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latin typeface="Titillium Web SemiBold" pitchFamily="2" charset="0"/>
                <a:ea typeface="Calibri" panose="020F0502020204030204" pitchFamily="34" charset="0"/>
                <a:cs typeface="Arial" panose="020B0604020202020204" pitchFamily="34" charset="0"/>
              </a:rPr>
              <a:t>What is</a:t>
            </a:r>
            <a:br>
              <a:rPr lang="en-US" sz="2800" b="1" dirty="0">
                <a:effectLst/>
                <a:latin typeface="Titillium Web SemiBold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b="1" dirty="0">
                <a:effectLst/>
                <a:latin typeface="Titillium Web SemiBold" pitchFamily="2" charset="0"/>
                <a:ea typeface="Calibri" panose="020F0502020204030204" pitchFamily="34" charset="0"/>
                <a:cs typeface="Arial" panose="020B0604020202020204" pitchFamily="34" charset="0"/>
              </a:rPr>
              <a:t>EIT Food</a:t>
            </a:r>
            <a:br>
              <a:rPr lang="en-US" sz="2800" b="1" dirty="0">
                <a:effectLst/>
                <a:latin typeface="Titillium Web SemiBold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accent6"/>
                </a:solidFill>
                <a:effectLst/>
                <a:latin typeface="Titillium Web SemiBold" pitchFamily="2" charset="0"/>
                <a:ea typeface="Calibri" panose="020F0502020204030204" pitchFamily="34" charset="0"/>
                <a:cs typeface="Arial" panose="020B0604020202020204" pitchFamily="34" charset="0"/>
              </a:rPr>
              <a:t>InfraBooster Foundation</a:t>
            </a:r>
            <a:r>
              <a:rPr lang="en-US" sz="2800" b="1" dirty="0">
                <a:effectLst/>
                <a:latin typeface="Titillium Web SemiBold" pitchFamily="2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br>
              <a:rPr lang="en-US" sz="3600" b="1" dirty="0">
                <a:effectLst/>
                <a:latin typeface="Titillium Web SemiBold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1800" b="1" dirty="0">
                <a:effectLst/>
                <a:latin typeface="Titillium Web SemiBold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7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Unlocking the hidden value of European research infrastructures.</a:t>
            </a:r>
            <a:endParaRPr lang="en-US" sz="17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E0C10F0-28AE-C42F-70A7-801E1F9B5F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Foundation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4433810-330A-69AA-3D1C-A7F13C9A3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47352">
            <a:off x="8879927" y="1477935"/>
            <a:ext cx="2852996" cy="303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28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27B2E14-947C-E338-4C2D-623E4E263C8D}"/>
              </a:ext>
            </a:extLst>
          </p:cNvPr>
          <p:cNvSpPr txBox="1"/>
          <p:nvPr/>
        </p:nvSpPr>
        <p:spPr>
          <a:xfrm>
            <a:off x="903840" y="816804"/>
            <a:ext cx="8894611" cy="4638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900" u="none" strike="noStrike" dirty="0">
                <a:solidFill>
                  <a:srgbClr val="002060"/>
                </a:solidFill>
                <a:effectLst/>
                <a:latin typeface="Titillium Web" pitchFamily="2" charset="0"/>
              </a:rPr>
              <a:t>EIT Food InfraBooster </a:t>
            </a:r>
            <a:r>
              <a:rPr lang="en-GB" sz="1900" b="1" u="none" strike="noStrike" dirty="0">
                <a:solidFill>
                  <a:schemeClr val="accent6"/>
                </a:solidFill>
                <a:effectLst/>
                <a:latin typeface="Titillium Web SemiBold" pitchFamily="2" charset="0"/>
              </a:rPr>
              <a:t>promotes</a:t>
            </a:r>
            <a:r>
              <a:rPr lang="en-GB" sz="1900" u="none" strike="noStrike" dirty="0">
                <a:solidFill>
                  <a:srgbClr val="002060"/>
                </a:solidFill>
                <a:effectLst/>
                <a:latin typeface="Titillium Web" pitchFamily="2" charset="0"/>
              </a:rPr>
              <a:t> </a:t>
            </a:r>
            <a:r>
              <a:rPr lang="en-GB" sz="1900" b="0" i="0" u="none" strike="noStrike" dirty="0">
                <a:solidFill>
                  <a:srgbClr val="002060"/>
                </a:solidFill>
                <a:effectLst/>
                <a:latin typeface="Titillium Web" pitchFamily="2" charset="0"/>
              </a:rPr>
              <a:t>the </a:t>
            </a:r>
            <a:r>
              <a:rPr lang="en-GB" sz="1900" b="1" u="none" strike="noStrike" dirty="0">
                <a:solidFill>
                  <a:schemeClr val="accent6"/>
                </a:solidFill>
                <a:effectLst/>
                <a:latin typeface="Titillium Web SemiBold" pitchFamily="2" charset="0"/>
              </a:rPr>
              <a:t>effective use </a:t>
            </a:r>
            <a:r>
              <a:rPr lang="en-GB" sz="1900" b="0" i="0" u="none" strike="noStrike" dirty="0">
                <a:solidFill>
                  <a:srgbClr val="002060"/>
                </a:solidFill>
                <a:effectLst/>
                <a:latin typeface="Titillium Web" pitchFamily="2" charset="0"/>
              </a:rPr>
              <a:t>of publicly-funded research infrastructures owned by universities or research institutes and relevant to the R&amp;D </a:t>
            </a:r>
            <a:r>
              <a:rPr lang="en-GB" sz="1900" b="1" u="none" strike="noStrike" dirty="0">
                <a:solidFill>
                  <a:schemeClr val="accent6"/>
                </a:solidFill>
                <a:effectLst/>
                <a:latin typeface="Titillium Web SemiBold" pitchFamily="2" charset="0"/>
              </a:rPr>
              <a:t>efforts</a:t>
            </a:r>
            <a:r>
              <a:rPr lang="en-GB" sz="1900" b="0" i="0" u="none" strike="noStrike" dirty="0">
                <a:solidFill>
                  <a:srgbClr val="002060"/>
                </a:solidFill>
                <a:effectLst/>
                <a:latin typeface="Titillium Web" pitchFamily="2" charset="0"/>
              </a:rPr>
              <a:t> of private sector agri-food companies and start-ups.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endParaRPr lang="en-GB" sz="1900" dirty="0">
              <a:solidFill>
                <a:srgbClr val="002060"/>
              </a:solidFill>
              <a:latin typeface="Titillium Web" pitchFamily="2" charset="0"/>
            </a:endParaRP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900" dirty="0">
                <a:solidFill>
                  <a:srgbClr val="002060"/>
                </a:solidFill>
                <a:latin typeface="Titillium Web" pitchFamily="2" charset="0"/>
              </a:rPr>
              <a:t>EIT Food InfraBooster is a </a:t>
            </a:r>
            <a:r>
              <a:rPr lang="en-GB" sz="1900" b="1" dirty="0">
                <a:solidFill>
                  <a:schemeClr val="accent6"/>
                </a:solidFill>
                <a:latin typeface="Titillium Web SemiBold" pitchFamily="2" charset="0"/>
              </a:rPr>
              <a:t>modular training program </a:t>
            </a:r>
            <a:r>
              <a:rPr lang="en-GB" sz="1900" dirty="0">
                <a:solidFill>
                  <a:srgbClr val="002060"/>
                </a:solidFill>
                <a:latin typeface="Titillium Web" pitchFamily="2" charset="0"/>
              </a:rPr>
              <a:t>for representatives of scientific organisations that own agri-food research infrastructures. 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endParaRPr lang="en-GB" sz="1900" dirty="0">
              <a:solidFill>
                <a:srgbClr val="002060"/>
              </a:solidFill>
              <a:latin typeface="Titillium Web" pitchFamily="2" charset="0"/>
            </a:endParaRP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900" dirty="0">
                <a:solidFill>
                  <a:srgbClr val="002060"/>
                </a:solidFill>
                <a:latin typeface="Titillium Web" pitchFamily="2" charset="0"/>
              </a:rPr>
              <a:t>Participants will be able to </a:t>
            </a:r>
            <a:r>
              <a:rPr lang="en-GB" sz="1900" b="1" dirty="0">
                <a:solidFill>
                  <a:schemeClr val="accent6"/>
                </a:solidFill>
                <a:latin typeface="Titillium Web SemiBold" pitchFamily="2" charset="0"/>
              </a:rPr>
              <a:t>leverage the existing assets</a:t>
            </a:r>
            <a:r>
              <a:rPr lang="en-GB" sz="1900" dirty="0">
                <a:solidFill>
                  <a:srgbClr val="002060"/>
                </a:solidFill>
                <a:latin typeface="Titillium Web" pitchFamily="2" charset="0"/>
              </a:rPr>
              <a:t>: commercially-relevant research infrastructures, skills and knowledge of research teams.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endParaRPr lang="en-GB" sz="1900" dirty="0">
              <a:solidFill>
                <a:srgbClr val="002060"/>
              </a:solidFill>
              <a:latin typeface="Titillium Web" pitchFamily="2" charset="0"/>
            </a:endParaRP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900" dirty="0">
                <a:solidFill>
                  <a:srgbClr val="002060"/>
                </a:solidFill>
                <a:latin typeface="Titillium Web" pitchFamily="2" charset="0"/>
              </a:rPr>
              <a:t>InfraBooster will </a:t>
            </a:r>
            <a:r>
              <a:rPr lang="en-GB" sz="1900" b="1" dirty="0">
                <a:solidFill>
                  <a:schemeClr val="accent6"/>
                </a:solidFill>
                <a:latin typeface="Titillium Web SemiBold" pitchFamily="2" charset="0"/>
              </a:rPr>
              <a:t>bring research infrastructures closer to the industry</a:t>
            </a:r>
            <a:r>
              <a:rPr lang="en-GB" sz="1900" dirty="0">
                <a:solidFill>
                  <a:srgbClr val="002060"/>
                </a:solidFill>
                <a:latin typeface="Titillium Web" pitchFamily="2" charset="0"/>
              </a:rPr>
              <a:t>, increasing the collaboration, international exposure and innovativeness of the institution, and help establish new sources of revenue.</a:t>
            </a:r>
          </a:p>
        </p:txBody>
      </p:sp>
      <p:sp>
        <p:nvSpPr>
          <p:cNvPr id="5" name="Prostokąt z rogami zaokrąglonymi po przekątnej 4">
            <a:extLst>
              <a:ext uri="{FF2B5EF4-FFF2-40B4-BE49-F238E27FC236}">
                <a16:creationId xmlns:a16="http://schemas.microsoft.com/office/drawing/2014/main" id="{40DA34BE-77E1-B54C-8CFA-3C58980FC5B4}"/>
              </a:ext>
            </a:extLst>
          </p:cNvPr>
          <p:cNvSpPr/>
          <p:nvPr/>
        </p:nvSpPr>
        <p:spPr>
          <a:xfrm>
            <a:off x="8230255" y="5573632"/>
            <a:ext cx="3136392" cy="758952"/>
          </a:xfrm>
          <a:prstGeom prst="round2Diag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D658B52-B6DB-88BF-5A62-21DB05140262}"/>
              </a:ext>
            </a:extLst>
          </p:cNvPr>
          <p:cNvSpPr txBox="1"/>
          <p:nvPr/>
        </p:nvSpPr>
        <p:spPr>
          <a:xfrm>
            <a:off x="8438902" y="5809364"/>
            <a:ext cx="3528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Titillium Web SemiBold" pitchFamily="2" charset="0"/>
              </a:rPr>
              <a:t>What is InfraBoost</a:t>
            </a:r>
            <a:r>
              <a:rPr lang="en-GB" sz="2800" b="1" dirty="0">
                <a:solidFill>
                  <a:srgbClr val="002060"/>
                </a:solidFill>
                <a:latin typeface="Titillium Web SemiBold" pitchFamily="2" charset="0"/>
              </a:rPr>
              <a:t>er?</a:t>
            </a:r>
          </a:p>
        </p:txBody>
      </p:sp>
    </p:spTree>
    <p:extLst>
      <p:ext uri="{BB962C8B-B14F-4D97-AF65-F5344CB8AC3E}">
        <p14:creationId xmlns:p14="http://schemas.microsoft.com/office/powerpoint/2010/main" val="2543385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27B2E14-947C-E338-4C2D-623E4E263C8D}"/>
              </a:ext>
            </a:extLst>
          </p:cNvPr>
          <p:cNvSpPr txBox="1"/>
          <p:nvPr/>
        </p:nvSpPr>
        <p:spPr>
          <a:xfrm>
            <a:off x="548472" y="796324"/>
            <a:ext cx="9069658" cy="4441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en-GB" sz="1900" b="1" u="none" strike="noStrike" dirty="0">
                <a:solidFill>
                  <a:schemeClr val="accent6"/>
                </a:solidFill>
                <a:effectLst/>
                <a:latin typeface="Titillium Web" pitchFamily="2" charset="0"/>
              </a:rPr>
              <a:t>For scientific institutions that own </a:t>
            </a:r>
            <a:r>
              <a:rPr lang="en-GB" sz="1900" u="none" strike="noStrike" dirty="0">
                <a:solidFill>
                  <a:srgbClr val="002060"/>
                </a:solidFill>
                <a:effectLst/>
                <a:latin typeface="Titillium Web" pitchFamily="2" charset="0"/>
              </a:rPr>
              <a:t>specialist laboratory equipment</a:t>
            </a:r>
            <a:r>
              <a:rPr lang="en-GB" sz="1900" b="0" i="0" u="none" strike="noStrike" dirty="0">
                <a:solidFill>
                  <a:srgbClr val="002060"/>
                </a:solidFill>
                <a:effectLst/>
                <a:latin typeface="Titillium Web" pitchFamily="2" charset="0"/>
              </a:rPr>
              <a:t>, research tools, software and databases that are used for research purposes, </a:t>
            </a:r>
            <a:r>
              <a:rPr lang="en-GB" sz="1900" b="1" u="none" strike="noStrike" dirty="0">
                <a:solidFill>
                  <a:schemeClr val="accent6"/>
                </a:solidFill>
                <a:effectLst/>
                <a:latin typeface="Titillium Web" pitchFamily="2" charset="0"/>
              </a:rPr>
              <a:t>useful for </a:t>
            </a:r>
            <a:r>
              <a:rPr lang="en-GB" sz="1900" b="0" i="0" u="none" strike="noStrike" dirty="0">
                <a:solidFill>
                  <a:srgbClr val="002060"/>
                </a:solidFill>
                <a:effectLst/>
                <a:latin typeface="Titillium Web" pitchFamily="2" charset="0"/>
              </a:rPr>
              <a:t>potential industrial partners, who </a:t>
            </a:r>
            <a:r>
              <a:rPr lang="en-GB" sz="1900" b="1" u="none" strike="noStrike" dirty="0">
                <a:solidFill>
                  <a:schemeClr val="accent6"/>
                </a:solidFill>
                <a:effectLst/>
                <a:latin typeface="Titillium Web" pitchFamily="2" charset="0"/>
              </a:rPr>
              <a:t>would collaborate to</a:t>
            </a:r>
            <a:r>
              <a:rPr lang="en-GB" sz="1900" b="1" u="none" strike="noStrike" dirty="0">
                <a:solidFill>
                  <a:srgbClr val="002060"/>
                </a:solidFill>
                <a:effectLst/>
                <a:latin typeface="Titillium Web" pitchFamily="2" charset="0"/>
              </a:rPr>
              <a:t> </a:t>
            </a:r>
            <a:r>
              <a:rPr lang="en-GB" sz="1900" b="0" i="0" u="none" strike="noStrike" dirty="0">
                <a:solidFill>
                  <a:srgbClr val="002060"/>
                </a:solidFill>
                <a:effectLst/>
                <a:latin typeface="Titillium Web" pitchFamily="2" charset="0"/>
              </a:rPr>
              <a:t>benefit from access to the infrastructure.</a:t>
            </a:r>
          </a:p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Ø"/>
            </a:pPr>
            <a:endParaRPr lang="en-GB" sz="1900" dirty="0">
              <a:solidFill>
                <a:srgbClr val="002060"/>
              </a:solidFill>
              <a:latin typeface="Titillium Web" pitchFamily="2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en-GB" sz="1900" b="1" u="none" strike="noStrike" dirty="0">
                <a:solidFill>
                  <a:schemeClr val="accent6"/>
                </a:solidFill>
                <a:effectLst/>
                <a:latin typeface="Titillium Web" pitchFamily="2" charset="0"/>
              </a:rPr>
              <a:t>Focus areas</a:t>
            </a:r>
            <a:r>
              <a:rPr lang="en-GB" sz="1900" b="0" i="0" u="none" strike="noStrike" dirty="0">
                <a:solidFill>
                  <a:srgbClr val="002060"/>
                </a:solidFill>
                <a:effectLst/>
                <a:latin typeface="Titillium Web" pitchFamily="2" charset="0"/>
              </a:rPr>
              <a:t>: targeted nutrition, sustainable aquaculture, sustainable agriculture, alternative proteins, digital transformation of traceability, and circular food systems.</a:t>
            </a:r>
          </a:p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Ø"/>
            </a:pPr>
            <a:endParaRPr lang="en-GB" sz="1900" b="0" i="0" u="none" strike="noStrike" dirty="0">
              <a:solidFill>
                <a:srgbClr val="002060"/>
              </a:solidFill>
              <a:effectLst/>
              <a:latin typeface="Titillium Web" pitchFamily="2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en-GB" sz="1900" b="0" i="0" u="none" strike="noStrike" dirty="0">
                <a:solidFill>
                  <a:srgbClr val="002060"/>
                </a:solidFill>
                <a:effectLst/>
                <a:latin typeface="Titillium Web" pitchFamily="2" charset="0"/>
              </a:rPr>
              <a:t>Participants </a:t>
            </a:r>
            <a:r>
              <a:rPr lang="en-GB" sz="1900" u="none" strike="noStrike" dirty="0">
                <a:solidFill>
                  <a:srgbClr val="002060"/>
                </a:solidFill>
                <a:effectLst/>
                <a:latin typeface="Titillium Web" pitchFamily="2" charset="0"/>
              </a:rPr>
              <a:t>from:</a:t>
            </a:r>
            <a:r>
              <a:rPr lang="en-GB" sz="1900" b="1" u="none" strike="noStrike" dirty="0">
                <a:solidFill>
                  <a:srgbClr val="002060"/>
                </a:solidFill>
                <a:effectLst/>
                <a:latin typeface="Titillium Web SemiBold" pitchFamily="2" charset="0"/>
              </a:rPr>
              <a:t> </a:t>
            </a:r>
            <a:r>
              <a:rPr lang="en-GB" sz="1900" b="1" u="none" strike="noStrike" dirty="0">
                <a:solidFill>
                  <a:schemeClr val="accent6"/>
                </a:solidFill>
                <a:effectLst/>
                <a:latin typeface="Titillium Web" pitchFamily="2" charset="0"/>
              </a:rPr>
              <a:t>countries covered by the EIT Regional Innovation Scheme </a:t>
            </a:r>
            <a:r>
              <a:rPr lang="en-GB" sz="1900" u="none" strike="noStrike" dirty="0">
                <a:solidFill>
                  <a:srgbClr val="002060"/>
                </a:solidFill>
                <a:effectLst/>
                <a:latin typeface="Titillium Web" pitchFamily="2" charset="0"/>
              </a:rPr>
              <a:t>and</a:t>
            </a:r>
            <a:r>
              <a:rPr lang="en-GB" sz="1900" b="1" u="none" strike="noStrike" dirty="0">
                <a:solidFill>
                  <a:schemeClr val="accent6"/>
                </a:solidFill>
                <a:effectLst/>
                <a:latin typeface="Titillium Web" pitchFamily="2" charset="0"/>
              </a:rPr>
              <a:t> Western Balkans</a:t>
            </a:r>
            <a:r>
              <a:rPr lang="en-GB" sz="1900" u="none" strike="noStrike" dirty="0">
                <a:solidFill>
                  <a:srgbClr val="002060"/>
                </a:solidFill>
                <a:effectLst/>
                <a:latin typeface="Titillium Web" pitchFamily="2" charset="0"/>
              </a:rPr>
              <a:t>.</a:t>
            </a:r>
            <a:endParaRPr lang="en-US" sz="1900" dirty="0">
              <a:solidFill>
                <a:srgbClr val="002060"/>
              </a:solidFill>
              <a:latin typeface="Titillium Web" pitchFamily="2" charset="0"/>
            </a:endParaRPr>
          </a:p>
        </p:txBody>
      </p:sp>
      <p:pic>
        <p:nvPicPr>
          <p:cNvPr id="3" name="Obraz 2" descr="Obraz zawierający mapa&#10;&#10;Opis wygenerowany automatycznie">
            <a:extLst>
              <a:ext uri="{FF2B5EF4-FFF2-40B4-BE49-F238E27FC236}">
                <a16:creationId xmlns:a16="http://schemas.microsoft.com/office/drawing/2014/main" id="{B990F6BD-813D-BE14-AB92-FF24982A1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286" y="4155687"/>
            <a:ext cx="2505294" cy="24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31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27B2E14-947C-E338-4C2D-623E4E263C8D}"/>
              </a:ext>
            </a:extLst>
          </p:cNvPr>
          <p:cNvSpPr txBox="1"/>
          <p:nvPr/>
        </p:nvSpPr>
        <p:spPr>
          <a:xfrm>
            <a:off x="646289" y="804473"/>
            <a:ext cx="8997244" cy="3937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900" dirty="0">
                <a:solidFill>
                  <a:srgbClr val="002060"/>
                </a:solidFill>
                <a:latin typeface="Titillium Web" pitchFamily="2" charset="0"/>
              </a:rPr>
              <a:t>Training based on </a:t>
            </a:r>
            <a:r>
              <a:rPr lang="en-GB" sz="1900" b="1" dirty="0">
                <a:solidFill>
                  <a:schemeClr val="accent6"/>
                </a:solidFill>
                <a:latin typeface="Titillium Web" pitchFamily="2" charset="0"/>
              </a:rPr>
              <a:t>highly interactive learning methods </a:t>
            </a:r>
            <a:r>
              <a:rPr lang="en-GB" sz="1900" dirty="0">
                <a:solidFill>
                  <a:srgbClr val="002060"/>
                </a:solidFill>
                <a:latin typeface="Titillium Web" pitchFamily="2" charset="0"/>
              </a:rPr>
              <a:t>allows participants to gain an understanding of innovative contexts.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endParaRPr lang="en-GB" sz="1900" dirty="0">
              <a:solidFill>
                <a:srgbClr val="002060"/>
              </a:solidFill>
              <a:latin typeface="Titillium Web" pitchFamily="2" charset="0"/>
            </a:endParaRP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900" dirty="0">
                <a:solidFill>
                  <a:srgbClr val="002060"/>
                </a:solidFill>
                <a:latin typeface="Titillium Web" pitchFamily="2" charset="0"/>
              </a:rPr>
              <a:t>Lectures offering </a:t>
            </a:r>
            <a:r>
              <a:rPr lang="en-GB" sz="1900" b="1" dirty="0">
                <a:solidFill>
                  <a:schemeClr val="accent6"/>
                </a:solidFill>
                <a:latin typeface="Titillium Web" pitchFamily="2" charset="0"/>
              </a:rPr>
              <a:t>insights on how to identify and leverage </a:t>
            </a:r>
            <a:r>
              <a:rPr lang="en-GB" sz="1900" dirty="0">
                <a:solidFill>
                  <a:srgbClr val="002060"/>
                </a:solidFill>
                <a:latin typeface="Titillium Web" pitchFamily="2" charset="0"/>
              </a:rPr>
              <a:t>research infrastructure for use in commercially oriented activities in the agri-food sector.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endParaRPr lang="en-GB" sz="1900" dirty="0">
              <a:solidFill>
                <a:srgbClr val="002060"/>
              </a:solidFill>
              <a:latin typeface="Titillium Web" pitchFamily="2" charset="0"/>
            </a:endParaRP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900" dirty="0">
                <a:solidFill>
                  <a:srgbClr val="002060"/>
                </a:solidFill>
                <a:latin typeface="Titillium Web" pitchFamily="2" charset="0"/>
              </a:rPr>
              <a:t>An</a:t>
            </a:r>
            <a:r>
              <a:rPr lang="en-GB" sz="1900" b="1" dirty="0">
                <a:solidFill>
                  <a:srgbClr val="002060"/>
                </a:solidFill>
                <a:latin typeface="Titillium Web" pitchFamily="2" charset="0"/>
              </a:rPr>
              <a:t> </a:t>
            </a:r>
            <a:r>
              <a:rPr lang="en-GB" sz="1900" b="1" dirty="0">
                <a:solidFill>
                  <a:schemeClr val="accent6"/>
                </a:solidFill>
                <a:latin typeface="Titillium Web" pitchFamily="2" charset="0"/>
              </a:rPr>
              <a:t>opportunity to develop </a:t>
            </a:r>
            <a:r>
              <a:rPr lang="en-GB" sz="1900" dirty="0">
                <a:solidFill>
                  <a:srgbClr val="002060"/>
                </a:solidFill>
                <a:latin typeface="Titillium Web" pitchFamily="2" charset="0"/>
              </a:rPr>
              <a:t>profession-related competencies.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endParaRPr lang="en-GB" sz="1900" dirty="0">
              <a:solidFill>
                <a:srgbClr val="002060"/>
              </a:solidFill>
              <a:latin typeface="Titillium Web" pitchFamily="2" charset="0"/>
            </a:endParaRP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900" dirty="0">
                <a:solidFill>
                  <a:srgbClr val="002060"/>
                </a:solidFill>
                <a:latin typeface="Titillium Web" pitchFamily="2" charset="0"/>
              </a:rPr>
              <a:t>Required for EIT Food InfraBooster </a:t>
            </a:r>
            <a:r>
              <a:rPr lang="en-GB" sz="1900" b="1" dirty="0">
                <a:solidFill>
                  <a:schemeClr val="accent6"/>
                </a:solidFill>
                <a:latin typeface="Titillium Web" pitchFamily="2" charset="0"/>
              </a:rPr>
              <a:t>certification pathways</a:t>
            </a:r>
            <a:r>
              <a:rPr lang="en-GB" sz="1900" dirty="0">
                <a:solidFill>
                  <a:srgbClr val="002060"/>
                </a:solidFill>
                <a:latin typeface="Titillium Web SemiBold" pitchFamily="2" charset="0"/>
              </a:rPr>
              <a:t>.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endParaRPr lang="en-GB" sz="1900" dirty="0">
              <a:solidFill>
                <a:srgbClr val="002060"/>
              </a:solidFill>
              <a:latin typeface="Titillium Web" pitchFamily="2" charset="0"/>
            </a:endParaRP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900" dirty="0">
                <a:solidFill>
                  <a:srgbClr val="002060"/>
                </a:solidFill>
                <a:latin typeface="Titillium Web" pitchFamily="2" charset="0"/>
              </a:rPr>
              <a:t>Participants from public sector organisations from RIS countries </a:t>
            </a:r>
            <a:r>
              <a:rPr lang="en-GB" sz="1900" b="1" dirty="0">
                <a:solidFill>
                  <a:schemeClr val="accent6"/>
                </a:solidFill>
                <a:latin typeface="Titillium Web" pitchFamily="2" charset="0"/>
              </a:rPr>
              <a:t>do not pay </a:t>
            </a:r>
            <a:r>
              <a:rPr lang="en-GB" sz="1900" dirty="0">
                <a:solidFill>
                  <a:srgbClr val="002060"/>
                </a:solidFill>
                <a:latin typeface="Titillium Web" pitchFamily="2" charset="0"/>
              </a:rPr>
              <a:t>tuition.</a:t>
            </a:r>
          </a:p>
        </p:txBody>
      </p:sp>
      <p:sp>
        <p:nvSpPr>
          <p:cNvPr id="5" name="Prostokąt z rogami zaokrąglonymi po przekątnej 4">
            <a:extLst>
              <a:ext uri="{FF2B5EF4-FFF2-40B4-BE49-F238E27FC236}">
                <a16:creationId xmlns:a16="http://schemas.microsoft.com/office/drawing/2014/main" id="{5C30BDD7-3EDF-E403-C400-24D845CCF5F4}"/>
              </a:ext>
            </a:extLst>
          </p:cNvPr>
          <p:cNvSpPr/>
          <p:nvPr/>
        </p:nvSpPr>
        <p:spPr>
          <a:xfrm>
            <a:off x="7988102" y="5498158"/>
            <a:ext cx="3136392" cy="758952"/>
          </a:xfrm>
          <a:prstGeom prst="round2Diag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A7EDE7F-6233-A10F-147B-C9D8585C0412}"/>
              </a:ext>
            </a:extLst>
          </p:cNvPr>
          <p:cNvSpPr txBox="1"/>
          <p:nvPr/>
        </p:nvSpPr>
        <p:spPr>
          <a:xfrm>
            <a:off x="8097356" y="4993856"/>
            <a:ext cx="3719288" cy="1249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3200" b="1" dirty="0">
                <a:solidFill>
                  <a:srgbClr val="002060"/>
                </a:solidFill>
                <a:latin typeface="Titillium Web SemiBold" pitchFamily="2" charset="0"/>
              </a:rPr>
              <a:t>What</a:t>
            </a:r>
            <a:br>
              <a:rPr lang="en-GB" sz="3200" b="1" dirty="0">
                <a:solidFill>
                  <a:srgbClr val="1C2F77"/>
                </a:solidFill>
                <a:latin typeface="Titillium Web SemiBold" pitchFamily="2" charset="0"/>
              </a:rPr>
            </a:br>
            <a:r>
              <a:rPr lang="en-GB" sz="3200" b="1" dirty="0">
                <a:solidFill>
                  <a:srgbClr val="1C2F77"/>
                </a:solidFill>
                <a:latin typeface="Titillium Web SemiBold" pitchFamily="2" charset="0"/>
              </a:rPr>
              <a:t>      </a:t>
            </a:r>
            <a:r>
              <a:rPr lang="en-GB" sz="3200" b="1" dirty="0">
                <a:solidFill>
                  <a:schemeClr val="bg1"/>
                </a:solidFill>
                <a:latin typeface="Titillium Web SemiBold" pitchFamily="2" charset="0"/>
              </a:rPr>
              <a:t>are key featur</a:t>
            </a:r>
            <a:r>
              <a:rPr lang="en-GB" sz="3200" b="1" dirty="0">
                <a:solidFill>
                  <a:srgbClr val="002060"/>
                </a:solidFill>
                <a:latin typeface="Titillium Web SemiBold" pitchFamily="2" charset="0"/>
              </a:rPr>
              <a:t>es?</a:t>
            </a:r>
          </a:p>
        </p:txBody>
      </p:sp>
    </p:spTree>
    <p:extLst>
      <p:ext uri="{BB962C8B-B14F-4D97-AF65-F5344CB8AC3E}">
        <p14:creationId xmlns:p14="http://schemas.microsoft.com/office/powerpoint/2010/main" val="2835211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E0D887-741C-82FC-B73E-65E386650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703" y="1920036"/>
            <a:ext cx="8302497" cy="3017928"/>
          </a:xfrm>
        </p:spPr>
        <p:txBody>
          <a:bodyPr/>
          <a:lstStyle/>
          <a:p>
            <a:r>
              <a:rPr lang="en-US" sz="2200" dirty="0">
                <a:effectLst/>
                <a:latin typeface="Titillium" pitchFamily="2" charset="0"/>
                <a:ea typeface="Calibri" panose="020F0502020204030204" pitchFamily="34" charset="0"/>
                <a:cs typeface="Arial" panose="020B0604020202020204" pitchFamily="34" charset="0"/>
              </a:rPr>
              <a:t>Visit course information page at:</a:t>
            </a:r>
            <a:br>
              <a:rPr lang="en-US" sz="2200" dirty="0">
                <a:latin typeface="Titillium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2200" dirty="0">
                <a:latin typeface="Titillium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200" b="1" u="sng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https://www.eitfood.eu/projects/infrabooster</a:t>
            </a:r>
            <a:br>
              <a:rPr lang="en-GB" sz="2200" b="1" u="sng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2200" dirty="0">
                <a:latin typeface="Titillium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2200" dirty="0">
                <a:latin typeface="Titillium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dirty="0">
                <a:effectLst/>
                <a:latin typeface="Titillium" pitchFamily="2" charset="0"/>
                <a:ea typeface="Calibri" panose="020F0502020204030204" pitchFamily="34" charset="0"/>
                <a:cs typeface="Arial" panose="020B0604020202020204" pitchFamily="34" charset="0"/>
              </a:rPr>
              <a:t>or contact the EIT Food InfraBooster Foundation coordinator: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dirty="0">
                <a:effectLst/>
                <a:latin typeface="Titillium" pitchFamily="2" charset="0"/>
                <a:ea typeface="Calibri" panose="020F0502020204030204" pitchFamily="34" charset="0"/>
                <a:cs typeface="Arial" panose="020B0604020202020204" pitchFamily="34" charset="0"/>
              </a:rPr>
              <a:t>Mansour Esmaeil Zaei at </a:t>
            </a:r>
            <a:r>
              <a:rPr lang="en-US" sz="2200" b="1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mez@wz.uw.edu.pl</a:t>
            </a:r>
            <a:r>
              <a:rPr lang="en-US" sz="2200" dirty="0">
                <a:effectLst/>
                <a:latin typeface="Titillium" pitchFamily="2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A16BEB7-99A8-5FF6-63DF-05DE2302B3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Foundation</a:t>
            </a:r>
          </a:p>
        </p:txBody>
      </p:sp>
    </p:spTree>
    <p:extLst>
      <p:ext uri="{BB962C8B-B14F-4D97-AF65-F5344CB8AC3E}">
        <p14:creationId xmlns:p14="http://schemas.microsoft.com/office/powerpoint/2010/main" val="2266634459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4" id="{027EAE6E-B816-D543-96AA-5449863C4B11}" vid="{B702A921-D5B0-EC4E-AF10-F71147AA8B7C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Projekt niestandardowy</Template>
  <TotalTime>41</TotalTime>
  <Words>329</Words>
  <Application>Microsoft Macintosh PowerPoint</Application>
  <PresentationFormat>Panoramiczny</PresentationFormat>
  <Paragraphs>27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2" baseType="lpstr">
      <vt:lpstr>Arial</vt:lpstr>
      <vt:lpstr>Calibri</vt:lpstr>
      <vt:lpstr>Titillium</vt:lpstr>
      <vt:lpstr>Titillium Web</vt:lpstr>
      <vt:lpstr>Titillium Web SemiBold</vt:lpstr>
      <vt:lpstr>Wingdings</vt:lpstr>
      <vt:lpstr>Projekt niestandardowy</vt:lpstr>
      <vt:lpstr>What is EIT Food InfraBooster Foundation?  Unlocking the hidden value of European research infrastructures.</vt:lpstr>
      <vt:lpstr>Prezentacja programu PowerPoint</vt:lpstr>
      <vt:lpstr>Prezentacja programu PowerPoint</vt:lpstr>
      <vt:lpstr>Prezentacja programu PowerPoint</vt:lpstr>
      <vt:lpstr>Visit course information page at:  https://www.eitfood.eu/projects/infrabooster   or contact the EIT Food InfraBooster Foundation coordinator:  Mansour Esmaeil Zaei at mez@wz.uw.edu.pl.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EIT Food InfraBooster Foundation?  Unlocking the hidden value of European research infrastructures.</dc:title>
  <dc:creator>Piotr Nawrocki</dc:creator>
  <cp:lastModifiedBy>Piotr Nawrocki</cp:lastModifiedBy>
  <cp:revision>3</cp:revision>
  <dcterms:created xsi:type="dcterms:W3CDTF">2023-04-24T18:38:50Z</dcterms:created>
  <dcterms:modified xsi:type="dcterms:W3CDTF">2023-04-25T04:38:04Z</dcterms:modified>
</cp:coreProperties>
</file>