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7315200" cy="9601200"/>
  <p:embeddedFontLst>
    <p:embeddedFont>
      <p:font typeface="Marcellus"/>
      <p:regular r:id="rId56"/>
    </p:embeddedFont>
    <p:embeddedFont>
      <p:font typeface="Montserrat"/>
      <p:regular r:id="rId57"/>
      <p:bold r:id="rId58"/>
      <p:italic r:id="rId59"/>
      <p:boldItalic r:id="rId60"/>
    </p:embeddedFont>
    <p:embeddedFont>
      <p:font typeface="Inter"/>
      <p:regular r:id="rId61"/>
      <p:bold r:id="rId62"/>
      <p:italic r:id="rId63"/>
      <p:boldItalic r:id="rId64"/>
    </p:embeddedFont>
    <p:embeddedFont>
      <p:font typeface="Libre Baskerville"/>
      <p:regular r:id="rId65"/>
      <p:bold r:id="rId66"/>
      <p:italic r:id="rId67"/>
    </p:embeddedFont>
    <p:embeddedFont>
      <p:font typeface="Inter Medium"/>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2" roundtripDataSignature="AMtx7mhSJkXZhAAbfQ33x16LqzmPZf7B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309237-F344-4788-89D5-3BC3F98A5372}">
  <a:tblStyle styleId="{20309237-F344-4788-89D5-3BC3F98A537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InterMedium-boldItalic.fntdata"/><Relationship Id="rId70" Type="http://schemas.openxmlformats.org/officeDocument/2006/relationships/font" Target="fonts/InterMedium-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Inter-bold.fntdata"/><Relationship Id="rId61" Type="http://schemas.openxmlformats.org/officeDocument/2006/relationships/font" Target="fonts/Inter-regular.fntdata"/><Relationship Id="rId20" Type="http://schemas.openxmlformats.org/officeDocument/2006/relationships/slide" Target="slides/slide15.xml"/><Relationship Id="rId64" Type="http://schemas.openxmlformats.org/officeDocument/2006/relationships/font" Target="fonts/Inter-boldItalic.fntdata"/><Relationship Id="rId63" Type="http://schemas.openxmlformats.org/officeDocument/2006/relationships/font" Target="fonts/Inter-italic.fntdata"/><Relationship Id="rId22" Type="http://schemas.openxmlformats.org/officeDocument/2006/relationships/slide" Target="slides/slide17.xml"/><Relationship Id="rId66" Type="http://schemas.openxmlformats.org/officeDocument/2006/relationships/font" Target="fonts/LibreBaskerville-bold.fntdata"/><Relationship Id="rId21" Type="http://schemas.openxmlformats.org/officeDocument/2006/relationships/slide" Target="slides/slide16.xml"/><Relationship Id="rId65" Type="http://schemas.openxmlformats.org/officeDocument/2006/relationships/font" Target="fonts/LibreBaskerville-regular.fntdata"/><Relationship Id="rId24" Type="http://schemas.openxmlformats.org/officeDocument/2006/relationships/slide" Target="slides/slide19.xml"/><Relationship Id="rId68" Type="http://schemas.openxmlformats.org/officeDocument/2006/relationships/font" Target="fonts/InterMedium-regular.fntdata"/><Relationship Id="rId23" Type="http://schemas.openxmlformats.org/officeDocument/2006/relationships/slide" Target="slides/slide18.xml"/><Relationship Id="rId67" Type="http://schemas.openxmlformats.org/officeDocument/2006/relationships/font" Target="fonts/LibreBaskerville-italic.fntdata"/><Relationship Id="rId60" Type="http://schemas.openxmlformats.org/officeDocument/2006/relationships/font" Target="fonts/Montserrat-bol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InterMedium-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Montserrat-regular.fntdata"/><Relationship Id="rId12" Type="http://schemas.openxmlformats.org/officeDocument/2006/relationships/slide" Target="slides/slide7.xml"/><Relationship Id="rId56" Type="http://schemas.openxmlformats.org/officeDocument/2006/relationships/font" Target="fonts/Marcellus-regular.fntdata"/><Relationship Id="rId15" Type="http://schemas.openxmlformats.org/officeDocument/2006/relationships/slide" Target="slides/slide10.xml"/><Relationship Id="rId59" Type="http://schemas.openxmlformats.org/officeDocument/2006/relationships/font" Target="fonts/Montserrat-italic.fntdata"/><Relationship Id="rId14" Type="http://schemas.openxmlformats.org/officeDocument/2006/relationships/slide" Target="slides/slide9.xml"/><Relationship Id="rId58"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1"/>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e6D3VjciZmJyk6AOoSzOnZN72dFEjlRDKuPoPyyEz3Q/edit#gid=1310286399" TargetMode="External"/><Relationship Id="rId3" Type="http://schemas.openxmlformats.org/officeDocument/2006/relationships/hyperlink" Target="https://www.epa.gov/facts-and-figures-about-materials-waste-and-recycling/advancing-sustainable-materials-management" TargetMode="External"/><Relationship Id="rId4" Type="http://schemas.openxmlformats.org/officeDocument/2006/relationships/hyperlink" Target="https://docs.google.com/spreadsheets/d/17pO5OTNILGg0gm9L5CQDq6V-Ic4GozsFwqz-J0Aiv6U/edit#gid=995712486" TargetMode="External"/><Relationship Id="rId5" Type="http://schemas.openxmlformats.org/officeDocument/2006/relationships/hyperlink" Target="https://drive.google.com/drive/u/0/folders/1geg6GEaa6WUb5VnEtFIGt_cEnmxx7Twz"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08" name="Google Shape;108;p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05" name="Google Shape;205;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hlink"/>
              </a:buClr>
              <a:buSzPts val="1100"/>
              <a:buFont typeface="Calibri"/>
              <a:buNone/>
            </a:pPr>
            <a:r>
              <a:rPr lang="en-US" u="sng">
                <a:solidFill>
                  <a:schemeClr val="hlink"/>
                </a:solidFill>
                <a:hlinkClick r:id="rId2"/>
              </a:rPr>
              <a:t>https://docs.google.com/spreadsheets/d/1e6D3VjciZmJyk6AOoSzOnZN72dFEjlRDKuPoPyyEz3Q/edit#gid=1310286399</a:t>
            </a:r>
            <a:r>
              <a:rPr lang="en-US"/>
              <a:t> ←- fresh data 2022 tab</a:t>
            </a:r>
            <a:endParaRPr/>
          </a:p>
          <a:p>
            <a:pPr indent="0" lvl="0" marL="0" rtl="0" algn="l">
              <a:lnSpc>
                <a:spcPct val="100000"/>
              </a:lnSpc>
              <a:spcBef>
                <a:spcPts val="0"/>
              </a:spcBef>
              <a:spcAft>
                <a:spcPts val="0"/>
              </a:spcAft>
              <a:buClr>
                <a:schemeClr val="dk1"/>
              </a:buClr>
              <a:buSzPts val="1100"/>
              <a:buFont typeface="Calibri"/>
              <a:buNone/>
            </a:pPr>
            <a:br>
              <a:rPr lang="en-US"/>
            </a:br>
            <a:r>
              <a:rPr lang="en-US">
                <a:solidFill>
                  <a:schemeClr val="dk1"/>
                </a:solidFill>
              </a:rPr>
              <a:t>Add hyperlink of EPA report </a:t>
            </a:r>
            <a:br>
              <a:rPr lang="en-US">
                <a:solidFill>
                  <a:schemeClr val="dk1"/>
                </a:solidFill>
              </a:rPr>
            </a:br>
            <a:r>
              <a:rPr lang="en-US" sz="1000" u="sng">
                <a:solidFill>
                  <a:schemeClr val="hlink"/>
                </a:solidFill>
                <a:hlinkClick r:id="rId3"/>
              </a:rPr>
              <a:t>https://www.epa.gov/facts-and-figures-about-materials-waste-and-recycling/advancing-sustainable-materials-management</a:t>
            </a:r>
            <a:r>
              <a:rPr lang="en-US">
                <a:solidFill>
                  <a:schemeClr val="dk1"/>
                </a:solidFill>
              </a:rPr>
              <a:t> ←- EPA report</a:t>
            </a:r>
            <a:endParaRPr>
              <a:solidFill>
                <a:schemeClr val="dk1"/>
              </a:solidFill>
            </a:endParaRPr>
          </a:p>
          <a:p>
            <a:pPr indent="-298450" lvl="0" marL="457200" rtl="0" algn="l">
              <a:lnSpc>
                <a:spcPct val="115000"/>
              </a:lnSpc>
              <a:spcBef>
                <a:spcPts val="0"/>
              </a:spcBef>
              <a:spcAft>
                <a:spcPts val="0"/>
              </a:spcAft>
              <a:buClr>
                <a:schemeClr val="dk1"/>
              </a:buClr>
              <a:buSzPts val="1100"/>
              <a:buFont typeface="Calibri"/>
              <a:buChar char="-"/>
            </a:pPr>
            <a:r>
              <a:rPr lang="en-US" u="sng">
                <a:solidFill>
                  <a:schemeClr val="hlink"/>
                </a:solidFill>
                <a:hlinkClick r:id="rId4"/>
              </a:rPr>
              <a:t>https://docs.google.com/spreadsheets/d/17pO5OTNILGg0gm9L5CQDq6V-Ic4GozsFwqz-J0Aiv6U/edit#gid=995712486</a:t>
            </a:r>
            <a:r>
              <a:rPr lang="en-US">
                <a:solidFill>
                  <a:schemeClr val="dk1"/>
                </a:solidFill>
              </a:rPr>
              <a:t> ←- for water</a:t>
            </a:r>
            <a:br>
              <a:rPr lang="en-US">
                <a:solidFill>
                  <a:schemeClr val="dk1"/>
                </a:solidFill>
              </a:rPr>
            </a:br>
            <a:r>
              <a:rPr lang="en-US" u="sng">
                <a:solidFill>
                  <a:schemeClr val="hlink"/>
                </a:solidFill>
                <a:hlinkClick r:id="rId5"/>
              </a:rPr>
              <a:t>https://drive.google.com/drive/u/0/folders/1geg6GEaa6WUb5VnEtFIGt_cEnmxx7Twz</a:t>
            </a:r>
            <a:r>
              <a:rPr lang="en-US">
                <a:solidFill>
                  <a:schemeClr val="dk1"/>
                </a:solidFill>
              </a:rPr>
              <a:t> ←- for tipping fee</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000000"/>
                </a:solidFill>
                <a:latin typeface="Arial"/>
                <a:ea typeface="Arial"/>
                <a:cs typeface="Arial"/>
                <a:sym typeface="Arial"/>
              </a:rPr>
              <a:t>EPA Advancing Sustainable Materials Management</a:t>
            </a:r>
            <a:endParaRPr b="0" i="1"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53" name="Google Shape;253;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1.7.2013</a:t>
            </a:r>
            <a:endParaRPr b="0" i="0" sz="1200" u="none" cap="none" strike="noStrike">
              <a:solidFill>
                <a:schemeClr val="dk1"/>
              </a:solidFill>
              <a:latin typeface="Calibri"/>
              <a:ea typeface="Calibri"/>
              <a:cs typeface="Calibri"/>
              <a:sym typeface="Calibri"/>
            </a:endParaRPr>
          </a:p>
        </p:txBody>
      </p:sp>
      <p:sp>
        <p:nvSpPr>
          <p:cNvPr id="254" name="Google Shape;254;p1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56" name="Google Shape;256;p15: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57" name="Google Shape;257;p1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90" name="Google Shape;290;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1.7.2013</a:t>
            </a:r>
            <a:endParaRPr b="0" i="0" sz="1200" u="none" cap="none" strike="noStrike">
              <a:solidFill>
                <a:schemeClr val="dk1"/>
              </a:solidFill>
              <a:latin typeface="Calibri"/>
              <a:ea typeface="Calibri"/>
              <a:cs typeface="Calibri"/>
              <a:sym typeface="Calibri"/>
            </a:endParaRPr>
          </a:p>
        </p:txBody>
      </p:sp>
      <p:sp>
        <p:nvSpPr>
          <p:cNvPr id="291" name="Google Shape;291;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93" name="Google Shape;293;p1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94" name="Google Shape;294;p1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NH, despite recent legislation, is still a trash importer</a:t>
            </a:r>
            <a:endParaRPr/>
          </a:p>
        </p:txBody>
      </p:sp>
      <p:sp>
        <p:nvSpPr>
          <p:cNvPr id="302" name="Google Shape;30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2: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rPr lang="en-US" sz="1300">
                <a:latin typeface="Arial"/>
                <a:ea typeface="Arial"/>
                <a:cs typeface="Arial"/>
                <a:sym typeface="Arial"/>
              </a:rPr>
              <a:t>The good news is that most the garbage we presently put in our garbage cans is not “true trash.” </a:t>
            </a:r>
            <a:endParaRPr/>
          </a:p>
          <a:p>
            <a:pPr indent="0" lvl="0" marL="0" rtl="0" algn="l">
              <a:spcBef>
                <a:spcPts val="0"/>
              </a:spcBef>
              <a:spcAft>
                <a:spcPts val="0"/>
              </a:spcAft>
              <a:buNone/>
            </a:pPr>
            <a:r>
              <a:t/>
            </a:r>
            <a:endParaRPr sz="1300">
              <a:latin typeface="Arial"/>
              <a:ea typeface="Arial"/>
              <a:cs typeface="Arial"/>
              <a:sym typeface="Arial"/>
            </a:endParaRPr>
          </a:p>
          <a:p>
            <a:pPr indent="-302066" lvl="0" marL="302066" rtl="0" algn="l">
              <a:spcBef>
                <a:spcPts val="0"/>
              </a:spcBef>
              <a:spcAft>
                <a:spcPts val="0"/>
              </a:spcAft>
              <a:buClr>
                <a:schemeClr val="dk1"/>
              </a:buClr>
              <a:buSzPts val="1300"/>
              <a:buFont typeface="Arial"/>
              <a:buChar char="•"/>
            </a:pPr>
            <a:r>
              <a:rPr b="1" lang="en-US" sz="1300">
                <a:latin typeface="Arial"/>
                <a:ea typeface="Arial"/>
                <a:cs typeface="Arial"/>
                <a:sym typeface="Arial"/>
              </a:rPr>
              <a:t>75% of it can be pulled out and put other places</a:t>
            </a:r>
            <a:endParaRPr/>
          </a:p>
          <a:p>
            <a:pPr indent="-302066" lvl="0" marL="302066" rtl="0" algn="l">
              <a:spcBef>
                <a:spcPts val="0"/>
              </a:spcBef>
              <a:spcAft>
                <a:spcPts val="0"/>
              </a:spcAft>
              <a:buClr>
                <a:schemeClr val="dk1"/>
              </a:buClr>
              <a:buSzPts val="1300"/>
              <a:buFont typeface="Arial"/>
              <a:buChar char="•"/>
            </a:pPr>
            <a:r>
              <a:rPr b="1" lang="en-US" sz="1300">
                <a:latin typeface="Arial"/>
                <a:ea typeface="Arial"/>
                <a:cs typeface="Arial"/>
                <a:sym typeface="Arial"/>
              </a:rPr>
              <a:t>Textiles </a:t>
            </a:r>
            <a:r>
              <a:rPr lang="en-US" sz="1300">
                <a:latin typeface="Arial"/>
                <a:ea typeface="Arial"/>
                <a:cs typeface="Arial"/>
                <a:sym typeface="Arial"/>
              </a:rPr>
              <a:t>(old clothing/rags) can be reused by putting in textile bins or donated.</a:t>
            </a:r>
            <a:endParaRPr/>
          </a:p>
          <a:p>
            <a:pPr indent="-302066" lvl="0" marL="302066" rtl="0" algn="l">
              <a:spcBef>
                <a:spcPts val="0"/>
              </a:spcBef>
              <a:spcAft>
                <a:spcPts val="0"/>
              </a:spcAft>
              <a:buClr>
                <a:schemeClr val="dk1"/>
              </a:buClr>
              <a:buSzPts val="1300"/>
              <a:buFont typeface="Arial"/>
              <a:buChar char="•"/>
            </a:pPr>
            <a:r>
              <a:rPr b="1" lang="en-US" sz="1300">
                <a:latin typeface="Arial"/>
                <a:ea typeface="Arial"/>
                <a:cs typeface="Arial"/>
                <a:sym typeface="Arial"/>
              </a:rPr>
              <a:t>RECYCLING</a:t>
            </a:r>
            <a:r>
              <a:rPr lang="en-US" sz="1300">
                <a:latin typeface="Arial"/>
                <a:ea typeface="Arial"/>
                <a:cs typeface="Arial"/>
                <a:sym typeface="Arial"/>
              </a:rPr>
              <a:t> Most plastic, glass, metal food and beverage containers, paper, cardboard, and other metal can be recycled. Make sure that recycling is loose in the blue cart, no plastic bags!! </a:t>
            </a:r>
            <a:endParaRPr/>
          </a:p>
          <a:p>
            <a:pPr indent="-302066" lvl="0" marL="302066" rtl="0" algn="l">
              <a:spcBef>
                <a:spcPts val="0"/>
              </a:spcBef>
              <a:spcAft>
                <a:spcPts val="0"/>
              </a:spcAft>
              <a:buClr>
                <a:schemeClr val="dk1"/>
              </a:buClr>
              <a:buSzPts val="1300"/>
              <a:buFont typeface="Arial"/>
              <a:buChar char="•"/>
            </a:pPr>
            <a:r>
              <a:rPr b="1" lang="en-US" sz="1300">
                <a:latin typeface="Arial"/>
                <a:ea typeface="Arial"/>
                <a:cs typeface="Arial"/>
                <a:sym typeface="Arial"/>
              </a:rPr>
              <a:t>Food waste </a:t>
            </a:r>
            <a:r>
              <a:rPr lang="en-US" sz="1300">
                <a:latin typeface="Arial"/>
                <a:ea typeface="Arial"/>
                <a:cs typeface="Arial"/>
                <a:sym typeface="Arial"/>
              </a:rPr>
              <a:t>is a resource and can be composted or turned into clean energy.</a:t>
            </a:r>
            <a:endParaRPr/>
          </a:p>
          <a:p>
            <a:pPr indent="-302066" lvl="0" marL="302066" rtl="0" algn="l">
              <a:spcBef>
                <a:spcPts val="0"/>
              </a:spcBef>
              <a:spcAft>
                <a:spcPts val="0"/>
              </a:spcAft>
              <a:buClr>
                <a:schemeClr val="dk1"/>
              </a:buClr>
              <a:buSzPts val="1300"/>
              <a:buFont typeface="Arial"/>
              <a:buChar char="•"/>
            </a:pPr>
            <a:r>
              <a:rPr b="1" lang="en-US" sz="1300">
                <a:latin typeface="Arial"/>
                <a:ea typeface="Arial"/>
                <a:cs typeface="Arial"/>
                <a:sym typeface="Arial"/>
              </a:rPr>
              <a:t>Yard waste </a:t>
            </a:r>
            <a:r>
              <a:rPr lang="en-US" sz="1300">
                <a:latin typeface="Arial"/>
                <a:ea typeface="Arial"/>
                <a:cs typeface="Arial"/>
                <a:sym typeface="Arial"/>
              </a:rPr>
              <a:t>should not go in the garbage but instead can be brought to your local transfer station, recycling center or brush recycling site</a:t>
            </a:r>
            <a:endParaRPr/>
          </a:p>
          <a:p>
            <a:pPr indent="0" lvl="0" marL="0" rtl="0" algn="l">
              <a:spcBef>
                <a:spcPts val="0"/>
              </a:spcBef>
              <a:spcAft>
                <a:spcPts val="0"/>
              </a:spcAft>
              <a:buNone/>
            </a:pPr>
            <a:r>
              <a:t/>
            </a:r>
            <a:endParaRPr sz="1300">
              <a:latin typeface="Arial"/>
              <a:ea typeface="Arial"/>
              <a:cs typeface="Arial"/>
              <a:sym typeface="Arial"/>
            </a:endParaRPr>
          </a:p>
          <a:p>
            <a:pPr indent="0" lvl="0" marL="0" rtl="0" algn="l">
              <a:spcBef>
                <a:spcPts val="0"/>
              </a:spcBef>
              <a:spcAft>
                <a:spcPts val="0"/>
              </a:spcAft>
              <a:buNone/>
            </a:pPr>
            <a:r>
              <a:rPr lang="en-US" sz="1300">
                <a:latin typeface="Arial"/>
                <a:ea typeface="Arial"/>
                <a:cs typeface="Arial"/>
                <a:sym typeface="Arial"/>
              </a:rPr>
              <a:t>If we work to remove non-trash items, the trash that goes to out-of-state landfills or incinerators </a:t>
            </a:r>
            <a:r>
              <a:rPr b="1" lang="en-US" sz="1300">
                <a:latin typeface="Arial"/>
                <a:ea typeface="Arial"/>
                <a:cs typeface="Arial"/>
                <a:sym typeface="Arial"/>
              </a:rPr>
              <a:t>would be significantly reduced.</a:t>
            </a:r>
            <a:endParaRPr/>
          </a:p>
          <a:p>
            <a:pPr indent="0" lvl="0" marL="0" rtl="0" algn="l">
              <a:spcBef>
                <a:spcPts val="0"/>
              </a:spcBef>
              <a:spcAft>
                <a:spcPts val="0"/>
              </a:spcAft>
              <a:buNone/>
            </a:pPr>
            <a:r>
              <a:t/>
            </a:r>
            <a:endParaRPr/>
          </a:p>
        </p:txBody>
      </p:sp>
      <p:sp>
        <p:nvSpPr>
          <p:cNvPr id="115" name="Google Shape;115;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28" name="Google Shape;328;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1.7.2013</a:t>
            </a:r>
            <a:endParaRPr b="0" i="0" sz="1200" u="none" cap="none" strike="noStrike">
              <a:solidFill>
                <a:schemeClr val="dk1"/>
              </a:solidFill>
              <a:latin typeface="Calibri"/>
              <a:ea typeface="Calibri"/>
              <a:cs typeface="Calibri"/>
              <a:sym typeface="Calibri"/>
            </a:endParaRPr>
          </a:p>
        </p:txBody>
      </p:sp>
      <p:sp>
        <p:nvSpPr>
          <p:cNvPr id="329" name="Google Shape;329;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31" name="Google Shape;331;p2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32" name="Google Shape;332;p2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3: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42" name="Google Shape;342;p2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4: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56" name="Google Shape;356;p2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25: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66" name="Google Shape;366;p2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6: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82" name="Google Shape;382;p2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7: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392" name="Google Shape;392;p2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02" name="Google Shape;402;p2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9: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12" name="Google Shape;412;p2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3: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23" name="Google Shape;123;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0: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48" name="Google Shape;448;p3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1: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56" name="Google Shape;456;p3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2: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64" name="Google Shape;464;p3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3: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73" name="Google Shape;473;p3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4: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81" name="Google Shape;481;p3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35: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91" name="Google Shape;491;p3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6: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04" name="Google Shape;504;p3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7: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12" name="Google Shape;512;p3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8: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19" name="Google Shape;519;p3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9: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27" name="Google Shape;527;p3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33" name="Google Shape;133;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0: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35" name="Google Shape;535;p4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1: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43" name="Google Shape;543;p4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2: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49" name="Google Shape;549;p4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3: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56" name="Google Shape;556;p4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4: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62" name="Google Shape;562;p4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5: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69" name="Google Shape;569;p4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6: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74" name="Google Shape;574;p4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79" name="Google Shape;579;p4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8: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84" name="Google Shape;584;p4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9: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91" name="Google Shape;591;p4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42" name="Google Shape;142;p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50:notes"/>
          <p:cNvSpPr txBox="1"/>
          <p:nvPr>
            <p:ph idx="1" type="body"/>
          </p:nvPr>
        </p:nvSpPr>
        <p:spPr>
          <a:xfrm>
            <a:off x="731520" y="4620577"/>
            <a:ext cx="5852160" cy="3780474"/>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96" name="Google Shape;596;p5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6:notes"/>
          <p:cNvSpPr txBox="1"/>
          <p:nvPr>
            <p:ph idx="1" type="body"/>
          </p:nvPr>
        </p:nvSpPr>
        <p:spPr>
          <a:xfrm>
            <a:off x="731520" y="4620577"/>
            <a:ext cx="5852160" cy="3780474"/>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156" name="Google Shape;156;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63" name="Google Shape;163;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1.7.2013</a:t>
            </a:r>
            <a:endParaRPr b="0" i="0" sz="1200" u="none" cap="none" strike="noStrike">
              <a:solidFill>
                <a:schemeClr val="dk1"/>
              </a:solidFill>
              <a:latin typeface="Calibri"/>
              <a:ea typeface="Calibri"/>
              <a:cs typeface="Calibri"/>
              <a:sym typeface="Calibri"/>
            </a:endParaRPr>
          </a:p>
        </p:txBody>
      </p:sp>
      <p:sp>
        <p:nvSpPr>
          <p:cNvPr id="164" name="Google Shape;164;p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6" name="Google Shape;166;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67" name="Google Shape;167;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82" name="Google Shape;182;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1.7.2013</a:t>
            </a:r>
            <a:endParaRPr b="0" i="0" sz="1200" u="none" cap="none" strike="noStrike">
              <a:solidFill>
                <a:schemeClr val="dk1"/>
              </a:solidFill>
              <a:latin typeface="Calibri"/>
              <a:ea typeface="Calibri"/>
              <a:cs typeface="Calibri"/>
              <a:sym typeface="Calibri"/>
            </a:endParaRPr>
          </a:p>
        </p:txBody>
      </p:sp>
      <p:sp>
        <p:nvSpPr>
          <p:cNvPr id="183" name="Google Shape;183;p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85" name="Google Shape;185;p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186" name="Google Shape;186;p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98" name="Google Shape;198;p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sp>
        <p:nvSpPr>
          <p:cNvPr id="64" name="Google Shape;6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6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6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2" name="Google Shape;82;p6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 name="Shape 86"/>
        <p:cNvGrpSpPr/>
        <p:nvPr/>
      </p:nvGrpSpPr>
      <p:grpSpPr>
        <a:xfrm>
          <a:off x="0" y="0"/>
          <a:ext cx="0" cy="0"/>
          <a:chOff x="0" y="0"/>
          <a:chExt cx="0" cy="0"/>
        </a:xfrm>
      </p:grpSpPr>
      <p:sp>
        <p:nvSpPr>
          <p:cNvPr id="87" name="Google Shape;87;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64"/>
          <p:cNvSpPr/>
          <p:nvPr>
            <p:ph idx="2" type="pic"/>
          </p:nvPr>
        </p:nvSpPr>
        <p:spPr>
          <a:xfrm>
            <a:off x="5183188" y="987425"/>
            <a:ext cx="6172200" cy="4873625"/>
          </a:xfrm>
          <a:prstGeom prst="rect">
            <a:avLst/>
          </a:prstGeom>
          <a:noFill/>
          <a:ln>
            <a:noFill/>
          </a:ln>
        </p:spPr>
      </p:sp>
      <p:sp>
        <p:nvSpPr>
          <p:cNvPr id="89" name="Google Shape;89;p6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 name="Shape 93"/>
        <p:cNvGrpSpPr/>
        <p:nvPr/>
      </p:nvGrpSpPr>
      <p:grpSpPr>
        <a:xfrm>
          <a:off x="0" y="0"/>
          <a:ext cx="0" cy="0"/>
          <a:chOff x="0" y="0"/>
          <a:chExt cx="0" cy="0"/>
        </a:xfrm>
      </p:grpSpPr>
      <p:sp>
        <p:nvSpPr>
          <p:cNvPr id="94" name="Google Shape;94;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6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6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6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9" name="Shape 19"/>
        <p:cNvGrpSpPr/>
        <p:nvPr/>
      </p:nvGrpSpPr>
      <p:grpSpPr>
        <a:xfrm>
          <a:off x="0" y="0"/>
          <a:ext cx="0" cy="0"/>
          <a:chOff x="0" y="0"/>
          <a:chExt cx="0" cy="0"/>
        </a:xfrm>
      </p:grpSpPr>
      <p:sp>
        <p:nvSpPr>
          <p:cNvPr id="20" name="Google Shape;20;p53"/>
          <p:cNvSpPr txBox="1"/>
          <p:nvPr>
            <p:ph idx="12" type="sldNum"/>
          </p:nvPr>
        </p:nvSpPr>
        <p:spPr>
          <a:xfrm>
            <a:off x="8737600" y="6356355"/>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898989"/>
                </a:solidFill>
                <a:latin typeface="Calibri"/>
                <a:ea typeface="Calibri"/>
                <a:cs typeface="Calibri"/>
                <a:sym typeface="Calibri"/>
              </a:defRPr>
            </a:lvl1pPr>
            <a:lvl2pPr indent="0" lvl="1" marL="0" algn="r">
              <a:spcBef>
                <a:spcPts val="0"/>
              </a:spcBef>
              <a:buNone/>
              <a:defRPr b="0" i="0" sz="1200" u="none" cap="none" strike="noStrike">
                <a:solidFill>
                  <a:srgbClr val="898989"/>
                </a:solidFill>
                <a:latin typeface="Calibri"/>
                <a:ea typeface="Calibri"/>
                <a:cs typeface="Calibri"/>
                <a:sym typeface="Calibri"/>
              </a:defRPr>
            </a:lvl2pPr>
            <a:lvl3pPr indent="0" lvl="2" marL="0" algn="r">
              <a:spcBef>
                <a:spcPts val="0"/>
              </a:spcBef>
              <a:buNone/>
              <a:defRPr b="0" i="0" sz="1200" u="none" cap="none" strike="noStrike">
                <a:solidFill>
                  <a:srgbClr val="898989"/>
                </a:solidFill>
                <a:latin typeface="Calibri"/>
                <a:ea typeface="Calibri"/>
                <a:cs typeface="Calibri"/>
                <a:sym typeface="Calibri"/>
              </a:defRPr>
            </a:lvl3pPr>
            <a:lvl4pPr indent="0" lvl="3" marL="0" algn="r">
              <a:spcBef>
                <a:spcPts val="0"/>
              </a:spcBef>
              <a:buNone/>
              <a:defRPr b="0" i="0" sz="1200" u="none" cap="none" strike="noStrike">
                <a:solidFill>
                  <a:srgbClr val="898989"/>
                </a:solidFill>
                <a:latin typeface="Calibri"/>
                <a:ea typeface="Calibri"/>
                <a:cs typeface="Calibri"/>
                <a:sym typeface="Calibri"/>
              </a:defRPr>
            </a:lvl4pPr>
            <a:lvl5pPr indent="0" lvl="4" marL="0" algn="r">
              <a:spcBef>
                <a:spcPts val="0"/>
              </a:spcBef>
              <a:buNone/>
              <a:defRPr b="0" i="0" sz="1200" u="none" cap="none" strike="noStrike">
                <a:solidFill>
                  <a:srgbClr val="898989"/>
                </a:solidFill>
                <a:latin typeface="Calibri"/>
                <a:ea typeface="Calibri"/>
                <a:cs typeface="Calibri"/>
                <a:sym typeface="Calibri"/>
              </a:defRPr>
            </a:lvl5pPr>
            <a:lvl6pPr indent="0" lvl="5" marL="0" algn="r">
              <a:spcBef>
                <a:spcPts val="0"/>
              </a:spcBef>
              <a:buNone/>
              <a:defRPr b="0" i="0" sz="1200" u="none" cap="none" strike="noStrike">
                <a:solidFill>
                  <a:srgbClr val="898989"/>
                </a:solidFill>
                <a:latin typeface="Calibri"/>
                <a:ea typeface="Calibri"/>
                <a:cs typeface="Calibri"/>
                <a:sym typeface="Calibri"/>
              </a:defRPr>
            </a:lvl6pPr>
            <a:lvl7pPr indent="0" lvl="6" marL="0" algn="r">
              <a:spcBef>
                <a:spcPts val="0"/>
              </a:spcBef>
              <a:buNone/>
              <a:defRPr b="0" i="0" sz="1200" u="none" cap="none" strike="noStrike">
                <a:solidFill>
                  <a:srgbClr val="898989"/>
                </a:solidFill>
                <a:latin typeface="Calibri"/>
                <a:ea typeface="Calibri"/>
                <a:cs typeface="Calibri"/>
                <a:sym typeface="Calibri"/>
              </a:defRPr>
            </a:lvl7pPr>
            <a:lvl8pPr indent="0" lvl="7" marL="0" algn="r">
              <a:spcBef>
                <a:spcPts val="0"/>
              </a:spcBef>
              <a:buNone/>
              <a:defRPr b="0" i="0" sz="1200" u="none" cap="none" strike="noStrike">
                <a:solidFill>
                  <a:srgbClr val="898989"/>
                </a:solidFill>
                <a:latin typeface="Calibri"/>
                <a:ea typeface="Calibri"/>
                <a:cs typeface="Calibri"/>
                <a:sym typeface="Calibri"/>
              </a:defRPr>
            </a:lvl8pPr>
            <a:lvl9pPr indent="0" lvl="8" marL="0" algn="r">
              <a:spcBef>
                <a:spcPts val="0"/>
              </a:spcBef>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21" name="Google Shape;21;p53"/>
          <p:cNvCxnSpPr/>
          <p:nvPr/>
        </p:nvCxnSpPr>
        <p:spPr>
          <a:xfrm>
            <a:off x="406400" y="838200"/>
            <a:ext cx="11379200" cy="0"/>
          </a:xfrm>
          <a:prstGeom prst="straightConnector1">
            <a:avLst/>
          </a:prstGeom>
          <a:noFill/>
          <a:ln cap="flat" cmpd="sng" w="12700">
            <a:solidFill>
              <a:schemeClr val="dk2"/>
            </a:solidFill>
            <a:prstDash val="solid"/>
            <a:miter lim="800000"/>
            <a:headEnd len="sm" w="sm" type="none"/>
            <a:tailEnd len="sm" w="sm" type="none"/>
          </a:ln>
        </p:spPr>
      </p:cxnSp>
      <p:sp>
        <p:nvSpPr>
          <p:cNvPr id="22" name="Google Shape;22;p53"/>
          <p:cNvSpPr txBox="1"/>
          <p:nvPr/>
        </p:nvSpPr>
        <p:spPr>
          <a:xfrm>
            <a:off x="304803" y="6477000"/>
            <a:ext cx="2983509"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600" u="none" cap="none" strike="noStrike">
                <a:solidFill>
                  <a:srgbClr val="898989"/>
                </a:solidFill>
                <a:latin typeface="Calibri"/>
                <a:ea typeface="Calibri"/>
                <a:cs typeface="Calibri"/>
                <a:sym typeface="Calibri"/>
              </a:rPr>
              <a:t>Prepared by WasteZero, Inc. for the CT Dept. of Energy &amp; Environmental Protection, 2019</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23" name="Shape 23"/>
        <p:cNvGrpSpPr/>
        <p:nvPr/>
      </p:nvGrpSpPr>
      <p:grpSpPr>
        <a:xfrm>
          <a:off x="0" y="0"/>
          <a:ext cx="0" cy="0"/>
          <a:chOff x="0" y="0"/>
          <a:chExt cx="0" cy="0"/>
        </a:xfrm>
      </p:grpSpPr>
      <p:sp>
        <p:nvSpPr>
          <p:cNvPr id="24" name="Google Shape;24;p54"/>
          <p:cNvSpPr txBox="1"/>
          <p:nvPr>
            <p:ph type="title"/>
          </p:nvPr>
        </p:nvSpPr>
        <p:spPr>
          <a:xfrm>
            <a:off x="415600" y="593367"/>
            <a:ext cx="11360800" cy="7636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Clr>
                <a:schemeClr val="dk1"/>
              </a:buClr>
              <a:buSzPts val="5600"/>
              <a:buFont typeface="Calibri"/>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5" name="Google Shape;25;p54"/>
          <p:cNvSpPr txBox="1"/>
          <p:nvPr>
            <p:ph idx="1" type="body"/>
          </p:nvPr>
        </p:nvSpPr>
        <p:spPr>
          <a:xfrm>
            <a:off x="415600" y="1536633"/>
            <a:ext cx="11360800" cy="42184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Clr>
                <a:schemeClr val="dk1"/>
              </a:buClr>
              <a:buSzPts val="3600"/>
              <a:buChar char="●"/>
              <a:defRPr/>
            </a:lvl1pPr>
            <a:lvl2pPr indent="-406400" lvl="1" marL="914400" algn="l">
              <a:lnSpc>
                <a:spcPct val="115000"/>
              </a:lnSpc>
              <a:spcBef>
                <a:spcPts val="0"/>
              </a:spcBef>
              <a:spcAft>
                <a:spcPts val="0"/>
              </a:spcAft>
              <a:buClr>
                <a:schemeClr val="dk1"/>
              </a:buClr>
              <a:buSzPts val="2800"/>
              <a:buChar char="○"/>
              <a:defRPr/>
            </a:lvl2pPr>
            <a:lvl3pPr indent="-406400" lvl="2" marL="1371600" algn="l">
              <a:lnSpc>
                <a:spcPct val="115000"/>
              </a:lnSpc>
              <a:spcBef>
                <a:spcPts val="0"/>
              </a:spcBef>
              <a:spcAft>
                <a:spcPts val="0"/>
              </a:spcAft>
              <a:buClr>
                <a:schemeClr val="dk1"/>
              </a:buClr>
              <a:buSzPts val="2800"/>
              <a:buChar char="■"/>
              <a:defRPr/>
            </a:lvl3pPr>
            <a:lvl4pPr indent="-406400" lvl="3" marL="1828800" algn="l">
              <a:lnSpc>
                <a:spcPct val="115000"/>
              </a:lnSpc>
              <a:spcBef>
                <a:spcPts val="0"/>
              </a:spcBef>
              <a:spcAft>
                <a:spcPts val="0"/>
              </a:spcAft>
              <a:buClr>
                <a:schemeClr val="dk1"/>
              </a:buClr>
              <a:buSzPts val="2800"/>
              <a:buChar char="●"/>
              <a:defRPr/>
            </a:lvl4pPr>
            <a:lvl5pPr indent="-406400" lvl="4" marL="2286000" algn="l">
              <a:lnSpc>
                <a:spcPct val="115000"/>
              </a:lnSpc>
              <a:spcBef>
                <a:spcPts val="0"/>
              </a:spcBef>
              <a:spcAft>
                <a:spcPts val="0"/>
              </a:spcAft>
              <a:buClr>
                <a:schemeClr val="dk1"/>
              </a:buClr>
              <a:buSzPts val="2800"/>
              <a:buChar char="○"/>
              <a:defRPr/>
            </a:lvl5pPr>
            <a:lvl6pPr indent="-406400" lvl="5" marL="2743200" algn="l">
              <a:lnSpc>
                <a:spcPct val="115000"/>
              </a:lnSpc>
              <a:spcBef>
                <a:spcPts val="0"/>
              </a:spcBef>
              <a:spcAft>
                <a:spcPts val="0"/>
              </a:spcAft>
              <a:buClr>
                <a:schemeClr val="dk1"/>
              </a:buClr>
              <a:buSzPts val="2800"/>
              <a:buChar char="■"/>
              <a:defRPr/>
            </a:lvl6pPr>
            <a:lvl7pPr indent="-406400" lvl="6" marL="3200400" algn="l">
              <a:lnSpc>
                <a:spcPct val="115000"/>
              </a:lnSpc>
              <a:spcBef>
                <a:spcPts val="0"/>
              </a:spcBef>
              <a:spcAft>
                <a:spcPts val="0"/>
              </a:spcAft>
              <a:buClr>
                <a:schemeClr val="dk1"/>
              </a:buClr>
              <a:buSzPts val="2800"/>
              <a:buChar char="●"/>
              <a:defRPr/>
            </a:lvl7pPr>
            <a:lvl8pPr indent="-406400" lvl="7" marL="3657600" algn="l">
              <a:lnSpc>
                <a:spcPct val="115000"/>
              </a:lnSpc>
              <a:spcBef>
                <a:spcPts val="0"/>
              </a:spcBef>
              <a:spcAft>
                <a:spcPts val="0"/>
              </a:spcAft>
              <a:buClr>
                <a:schemeClr val="dk1"/>
              </a:buClr>
              <a:buSzPts val="2800"/>
              <a:buChar char="○"/>
              <a:defRPr/>
            </a:lvl8pPr>
            <a:lvl9pPr indent="-406400" lvl="8" marL="4114800" algn="l">
              <a:lnSpc>
                <a:spcPct val="115000"/>
              </a:lnSpc>
              <a:spcBef>
                <a:spcPts val="0"/>
              </a:spcBef>
              <a:spcAft>
                <a:spcPts val="0"/>
              </a:spcAft>
              <a:buClr>
                <a:schemeClr val="dk1"/>
              </a:buClr>
              <a:buSzPts val="2800"/>
              <a:buChar char="■"/>
              <a:defRPr/>
            </a:lvl9pPr>
          </a:lstStyle>
          <a:p/>
        </p:txBody>
      </p:sp>
      <p:sp>
        <p:nvSpPr>
          <p:cNvPr id="26" name="Google Shape;26;p54"/>
          <p:cNvSpPr txBox="1"/>
          <p:nvPr>
            <p:ph idx="12" type="sldNum"/>
          </p:nvPr>
        </p:nvSpPr>
        <p:spPr>
          <a:xfrm>
            <a:off x="11296611" y="6217623"/>
            <a:ext cx="731600" cy="5248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1pPr>
            <a:lvl2pPr indent="0" lvl="1"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2pPr>
            <a:lvl3pPr indent="0" lvl="2"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3pPr>
            <a:lvl4pPr indent="0" lvl="3"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4pPr>
            <a:lvl5pPr indent="0" lvl="4"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5pPr>
            <a:lvl6pPr indent="0" lvl="5"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6pPr>
            <a:lvl7pPr indent="0" lvl="6"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7pPr>
            <a:lvl8pPr indent="0" lvl="7"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8pPr>
            <a:lvl9pPr indent="0" lvl="8"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33" name="Shape 33"/>
        <p:cNvGrpSpPr/>
        <p:nvPr/>
      </p:nvGrpSpPr>
      <p:grpSpPr>
        <a:xfrm>
          <a:off x="0" y="0"/>
          <a:ext cx="0" cy="0"/>
          <a:chOff x="0" y="0"/>
          <a:chExt cx="0" cy="0"/>
        </a:xfrm>
      </p:grpSpPr>
      <p:sp>
        <p:nvSpPr>
          <p:cNvPr id="34" name="Google Shape;34;p56"/>
          <p:cNvSpPr txBox="1"/>
          <p:nvPr>
            <p:ph type="title"/>
          </p:nvPr>
        </p:nvSpPr>
        <p:spPr>
          <a:xfrm>
            <a:off x="321100" y="605200"/>
            <a:ext cx="11360800" cy="763600"/>
          </a:xfrm>
          <a:prstGeom prst="rect">
            <a:avLst/>
          </a:prstGeom>
          <a:noFill/>
          <a:ln>
            <a:noFill/>
          </a:ln>
        </p:spPr>
        <p:txBody>
          <a:bodyPr anchorCtr="0" anchor="t" bIns="182850" lIns="182850" spcFirstLastPara="1" rIns="182850" wrap="square" tIns="182850">
            <a:normAutofit/>
          </a:bodyPr>
          <a:lstStyle>
            <a:lvl1pPr lvl="0" algn="l">
              <a:lnSpc>
                <a:spcPct val="100000"/>
              </a:lnSpc>
              <a:spcBef>
                <a:spcPts val="0"/>
              </a:spcBef>
              <a:spcAft>
                <a:spcPts val="0"/>
              </a:spcAft>
              <a:buClr>
                <a:schemeClr val="dk1"/>
              </a:buClr>
              <a:buSzPts val="5600"/>
              <a:buFont typeface="Calibri"/>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35" name="Google Shape;35;p56"/>
          <p:cNvSpPr txBox="1"/>
          <p:nvPr>
            <p:ph idx="12" type="sldNum"/>
          </p:nvPr>
        </p:nvSpPr>
        <p:spPr>
          <a:xfrm>
            <a:off x="11296611" y="6217623"/>
            <a:ext cx="731600" cy="524800"/>
          </a:xfrm>
          <a:prstGeom prst="rect">
            <a:avLst/>
          </a:prstGeom>
          <a:noFill/>
          <a:ln>
            <a:noFill/>
          </a:ln>
        </p:spPr>
        <p:txBody>
          <a:bodyPr anchorCtr="0" anchor="ctr" bIns="182850" lIns="182850" spcFirstLastPara="1" rIns="182850" wrap="square" tIns="182850">
            <a:normAutofit/>
          </a:bodyPr>
          <a:lstStyle>
            <a:lvl1pPr indent="0" lvl="0"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1pPr>
            <a:lvl2pPr indent="0" lvl="1"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2pPr>
            <a:lvl3pPr indent="0" lvl="2"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3pPr>
            <a:lvl4pPr indent="0" lvl="3"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4pPr>
            <a:lvl5pPr indent="0" lvl="4"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5pPr>
            <a:lvl6pPr indent="0" lvl="5"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6pPr>
            <a:lvl7pPr indent="0" lvl="6"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7pPr>
            <a:lvl8pPr indent="0" lvl="7"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8pPr>
            <a:lvl9pPr indent="0" lvl="8" marL="0" marR="0" algn="r">
              <a:lnSpc>
                <a:spcPct val="100000"/>
              </a:lnSpc>
              <a:spcBef>
                <a:spcPts val="0"/>
              </a:spcBef>
              <a:spcAft>
                <a:spcPts val="0"/>
              </a:spcAft>
              <a:buClr>
                <a:srgbClr val="000000"/>
              </a:buClr>
              <a:buSzPts val="2000"/>
              <a:buFont typeface="Arial"/>
              <a:buNone/>
              <a:defRPr b="0" i="0" sz="1333" u="none" cap="none" strike="noStrike">
                <a:solidFill>
                  <a:schemeClr val="dk1"/>
                </a:solidFill>
                <a:latin typeface="Libre Baskerville"/>
                <a:ea typeface="Libre Baskerville"/>
                <a:cs typeface="Libre Baskerville"/>
                <a:sym typeface="Libre Baskerville"/>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56"/>
          <p:cNvSpPr txBox="1"/>
          <p:nvPr>
            <p:ph idx="1" type="body"/>
          </p:nvPr>
        </p:nvSpPr>
        <p:spPr>
          <a:xfrm>
            <a:off x="5694333" y="2043800"/>
            <a:ext cx="5602400" cy="3545600"/>
          </a:xfrm>
          <a:prstGeom prst="rect">
            <a:avLst/>
          </a:prstGeom>
          <a:noFill/>
          <a:ln>
            <a:noFill/>
          </a:ln>
        </p:spPr>
        <p:txBody>
          <a:bodyPr anchorCtr="0" anchor="t" bIns="182850" lIns="182850" spcFirstLastPara="1" rIns="182850" wrap="square" tIns="182850">
            <a:normAutofit/>
          </a:bodyPr>
          <a:lstStyle>
            <a:lvl1pPr indent="-457200" lvl="0" marL="457200" algn="l">
              <a:lnSpc>
                <a:spcPct val="115000"/>
              </a:lnSpc>
              <a:spcBef>
                <a:spcPts val="0"/>
              </a:spcBef>
              <a:spcAft>
                <a:spcPts val="0"/>
              </a:spcAft>
              <a:buClr>
                <a:schemeClr val="dk1"/>
              </a:buClr>
              <a:buSzPts val="3600"/>
              <a:buChar char="●"/>
              <a:defRPr/>
            </a:lvl1pPr>
            <a:lvl2pPr indent="-406400" lvl="1" marL="914400" algn="l">
              <a:lnSpc>
                <a:spcPct val="115000"/>
              </a:lnSpc>
              <a:spcBef>
                <a:spcPts val="0"/>
              </a:spcBef>
              <a:spcAft>
                <a:spcPts val="0"/>
              </a:spcAft>
              <a:buClr>
                <a:schemeClr val="dk1"/>
              </a:buClr>
              <a:buSzPts val="2800"/>
              <a:buChar char="○"/>
              <a:defRPr/>
            </a:lvl2pPr>
            <a:lvl3pPr indent="-406400" lvl="2" marL="1371600" algn="l">
              <a:lnSpc>
                <a:spcPct val="115000"/>
              </a:lnSpc>
              <a:spcBef>
                <a:spcPts val="0"/>
              </a:spcBef>
              <a:spcAft>
                <a:spcPts val="0"/>
              </a:spcAft>
              <a:buClr>
                <a:schemeClr val="dk1"/>
              </a:buClr>
              <a:buSzPts val="2800"/>
              <a:buChar char="■"/>
              <a:defRPr/>
            </a:lvl3pPr>
            <a:lvl4pPr indent="-406400" lvl="3" marL="1828800" algn="l">
              <a:lnSpc>
                <a:spcPct val="115000"/>
              </a:lnSpc>
              <a:spcBef>
                <a:spcPts val="0"/>
              </a:spcBef>
              <a:spcAft>
                <a:spcPts val="0"/>
              </a:spcAft>
              <a:buClr>
                <a:schemeClr val="dk1"/>
              </a:buClr>
              <a:buSzPts val="2800"/>
              <a:buChar char="●"/>
              <a:defRPr/>
            </a:lvl4pPr>
            <a:lvl5pPr indent="-406400" lvl="4" marL="2286000" algn="l">
              <a:lnSpc>
                <a:spcPct val="115000"/>
              </a:lnSpc>
              <a:spcBef>
                <a:spcPts val="0"/>
              </a:spcBef>
              <a:spcAft>
                <a:spcPts val="0"/>
              </a:spcAft>
              <a:buClr>
                <a:schemeClr val="dk1"/>
              </a:buClr>
              <a:buSzPts val="2800"/>
              <a:buChar char="○"/>
              <a:defRPr/>
            </a:lvl5pPr>
            <a:lvl6pPr indent="-406400" lvl="5" marL="2743200" algn="l">
              <a:lnSpc>
                <a:spcPct val="115000"/>
              </a:lnSpc>
              <a:spcBef>
                <a:spcPts val="0"/>
              </a:spcBef>
              <a:spcAft>
                <a:spcPts val="0"/>
              </a:spcAft>
              <a:buClr>
                <a:schemeClr val="dk1"/>
              </a:buClr>
              <a:buSzPts val="2800"/>
              <a:buChar char="■"/>
              <a:defRPr/>
            </a:lvl6pPr>
            <a:lvl7pPr indent="-406400" lvl="6" marL="3200400" algn="l">
              <a:lnSpc>
                <a:spcPct val="115000"/>
              </a:lnSpc>
              <a:spcBef>
                <a:spcPts val="0"/>
              </a:spcBef>
              <a:spcAft>
                <a:spcPts val="0"/>
              </a:spcAft>
              <a:buClr>
                <a:schemeClr val="dk1"/>
              </a:buClr>
              <a:buSzPts val="2800"/>
              <a:buChar char="●"/>
              <a:defRPr/>
            </a:lvl7pPr>
            <a:lvl8pPr indent="-406400" lvl="7" marL="3657600" algn="l">
              <a:lnSpc>
                <a:spcPct val="115000"/>
              </a:lnSpc>
              <a:spcBef>
                <a:spcPts val="0"/>
              </a:spcBef>
              <a:spcAft>
                <a:spcPts val="0"/>
              </a:spcAft>
              <a:buClr>
                <a:schemeClr val="dk1"/>
              </a:buClr>
              <a:buSzPts val="2800"/>
              <a:buChar char="○"/>
              <a:defRPr/>
            </a:lvl8pPr>
            <a:lvl9pPr indent="-406400" lvl="8" marL="4114800" algn="l">
              <a:lnSpc>
                <a:spcPct val="115000"/>
              </a:lnSpc>
              <a:spcBef>
                <a:spcPts val="0"/>
              </a:spcBef>
              <a:spcAft>
                <a:spcPts val="0"/>
              </a:spcAft>
              <a:buClr>
                <a:schemeClr val="dk1"/>
              </a:buClr>
              <a:buSzPts val="2800"/>
              <a:buChar char="■"/>
              <a:defRPr/>
            </a:lvl9pPr>
          </a:lstStyle>
          <a:p/>
        </p:txBody>
      </p:sp>
      <p:sp>
        <p:nvSpPr>
          <p:cNvPr id="37" name="Google Shape;37;p56"/>
          <p:cNvSpPr/>
          <p:nvPr>
            <p:ph idx="2" type="pic"/>
          </p:nvPr>
        </p:nvSpPr>
        <p:spPr>
          <a:xfrm>
            <a:off x="519933" y="1772100"/>
            <a:ext cx="4489200" cy="3817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ating Title">
  <p:cSld name="Floating Title">
    <p:spTree>
      <p:nvGrpSpPr>
        <p:cNvPr id="38" name="Shape 38"/>
        <p:cNvGrpSpPr/>
        <p:nvPr/>
      </p:nvGrpSpPr>
      <p:grpSpPr>
        <a:xfrm>
          <a:off x="0" y="0"/>
          <a:ext cx="0" cy="0"/>
          <a:chOff x="0" y="0"/>
          <a:chExt cx="0" cy="0"/>
        </a:xfrm>
      </p:grpSpPr>
      <p:sp>
        <p:nvSpPr>
          <p:cNvPr id="39" name="Google Shape;39;p57"/>
          <p:cNvSpPr txBox="1"/>
          <p:nvPr>
            <p:ph type="title"/>
          </p:nvPr>
        </p:nvSpPr>
        <p:spPr>
          <a:xfrm>
            <a:off x="974785" y="2236008"/>
            <a:ext cx="10161917" cy="158289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57E5C"/>
              </a:buClr>
              <a:buSzPts val="3600"/>
              <a:buFont typeface="Calibri"/>
              <a:buNone/>
              <a:defRPr b="1" sz="3600">
                <a:solidFill>
                  <a:srgbClr val="457E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7"/>
          <p:cNvSpPr/>
          <p:nvPr/>
        </p:nvSpPr>
        <p:spPr>
          <a:xfrm>
            <a:off x="-6" y="0"/>
            <a:ext cx="12192000" cy="914399"/>
          </a:xfrm>
          <a:prstGeom prst="rect">
            <a:avLst/>
          </a:prstGeom>
          <a:solidFill>
            <a:srgbClr val="457E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grpSp>
        <p:nvGrpSpPr>
          <p:cNvPr id="41" name="Google Shape;41;p57"/>
          <p:cNvGrpSpPr/>
          <p:nvPr/>
        </p:nvGrpSpPr>
        <p:grpSpPr>
          <a:xfrm>
            <a:off x="0" y="5928016"/>
            <a:ext cx="12218781" cy="939923"/>
            <a:chOff x="6" y="5918077"/>
            <a:chExt cx="12208836" cy="939923"/>
          </a:xfrm>
        </p:grpSpPr>
        <p:pic>
          <p:nvPicPr>
            <p:cNvPr id="42" name="Google Shape;42;p57"/>
            <p:cNvPicPr preferRelativeResize="0"/>
            <p:nvPr/>
          </p:nvPicPr>
          <p:blipFill rotWithShape="1">
            <a:blip r:embed="rId2">
              <a:alphaModFix/>
            </a:blip>
            <a:srcRect b="0" l="0" r="0" t="0"/>
            <a:stretch/>
          </p:blipFill>
          <p:spPr>
            <a:xfrm>
              <a:off x="2553" y="5918077"/>
              <a:ext cx="12206289" cy="939922"/>
            </a:xfrm>
            <a:prstGeom prst="rect">
              <a:avLst/>
            </a:prstGeom>
            <a:noFill/>
            <a:ln>
              <a:noFill/>
            </a:ln>
          </p:spPr>
        </p:pic>
        <p:sp>
          <p:nvSpPr>
            <p:cNvPr id="43" name="Google Shape;43;p57"/>
            <p:cNvSpPr/>
            <p:nvPr/>
          </p:nvSpPr>
          <p:spPr>
            <a:xfrm>
              <a:off x="6" y="6764593"/>
              <a:ext cx="12208836" cy="93407"/>
            </a:xfrm>
            <a:prstGeom prst="rect">
              <a:avLst/>
            </a:prstGeom>
            <a:solidFill>
              <a:srgbClr val="457E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grpSp>
      <p:sp>
        <p:nvSpPr>
          <p:cNvPr id="44" name="Google Shape;44;p57"/>
          <p:cNvSpPr txBox="1"/>
          <p:nvPr/>
        </p:nvSpPr>
        <p:spPr>
          <a:xfrm>
            <a:off x="11342844" y="6443007"/>
            <a:ext cx="629251" cy="23593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457E5C"/>
              </a:buClr>
              <a:buSzPts val="1200"/>
              <a:buFont typeface="Arial"/>
              <a:buNone/>
            </a:pPr>
            <a:fld id="{00000000-1234-1234-1234-123412341234}" type="slidenum">
              <a:rPr b="0" i="0" lang="en-US" sz="1200" u="none" cap="none" strike="noStrike">
                <a:solidFill>
                  <a:srgbClr val="457E5C"/>
                </a:solidFill>
                <a:latin typeface="Arial"/>
                <a:ea typeface="Arial"/>
                <a:cs typeface="Arial"/>
                <a:sym typeface="Arial"/>
              </a:rPr>
              <a:t>‹#›</a:t>
            </a:fld>
            <a:endParaRPr b="0" i="0" sz="1200" u="none" cap="none" strike="noStrike">
              <a:solidFill>
                <a:srgbClr val="457E5C"/>
              </a:solidFill>
              <a:latin typeface="Arial"/>
              <a:ea typeface="Arial"/>
              <a:cs typeface="Arial"/>
              <a:sym typeface="Arial"/>
            </a:endParaRPr>
          </a:p>
        </p:txBody>
      </p:sp>
      <p:pic>
        <p:nvPicPr>
          <p:cNvPr descr="A green and grey logo&#10;&#10;Description automatically generated" id="45" name="Google Shape;45;p57"/>
          <p:cNvPicPr preferRelativeResize="0"/>
          <p:nvPr/>
        </p:nvPicPr>
        <p:blipFill rotWithShape="1">
          <a:blip r:embed="rId3">
            <a:alphaModFix/>
          </a:blip>
          <a:srcRect b="0" l="0" r="0" t="0"/>
          <a:stretch/>
        </p:blipFill>
        <p:spPr>
          <a:xfrm>
            <a:off x="95249" y="6013924"/>
            <a:ext cx="1129214" cy="7139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5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4" name="Google Shape;54;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0" name="Google Shape;6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15.png"/><Relationship Id="rId5" Type="http://schemas.openxmlformats.org/officeDocument/2006/relationships/image" Target="../media/image66.png"/><Relationship Id="rId6" Type="http://schemas.openxmlformats.org/officeDocument/2006/relationships/hyperlink" Target="http://drive.google.com/file/d/1wkynIeBpoeqEekmR6nb8mw5ifWR4cNY1/view" TargetMode="External"/><Relationship Id="rId7" Type="http://schemas.openxmlformats.org/officeDocument/2006/relationships/image" Target="../media/image19.jpg"/><Relationship Id="rId8"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15.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0.jpg"/><Relationship Id="rId5"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74.png"/><Relationship Id="rId5" Type="http://schemas.openxmlformats.org/officeDocument/2006/relationships/hyperlink" Target="https://www.smartasn.org/resources/frequently-asked-question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hyperlink" Target="http://drive.google.com/file/d/19iyivMQiplOvKOB6LaFlj9voIIqzaNXS/view" TargetMode="External"/><Relationship Id="rId5" Type="http://schemas.openxmlformats.org/officeDocument/2006/relationships/image" Target="../media/image38.jpg"/><Relationship Id="rId6"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hyperlink" Target="mailto:nicole@helpsy.co"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mailto:nicole@helpsy.co" TargetMode="External"/><Relationship Id="rId4" Type="http://schemas.openxmlformats.org/officeDocument/2006/relationships/hyperlink" Target="mailto:DavidKeeling@cylinderindustry.org" TargetMode="External"/><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mailto:cori.baystatetextile@gmail.com" TargetMode="External"/><Relationship Id="rId8"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7.jpg"/><Relationship Id="rId4" Type="http://schemas.openxmlformats.org/officeDocument/2006/relationships/hyperlink" Target="mailto:DavidKeeling@cylinderindustry.org" TargetMode="External"/><Relationship Id="rId5" Type="http://schemas.openxmlformats.org/officeDocument/2006/relationships/hyperlink" Target="http://www.cylinderindustry.org/" TargetMode="External"/><Relationship Id="rId6" Type="http://schemas.openxmlformats.org/officeDocument/2006/relationships/hyperlink" Target="http://www.cylindercollective.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7.jpg"/><Relationship Id="rId4" Type="http://schemas.openxmlformats.org/officeDocument/2006/relationships/image" Target="../media/image44.jpg"/><Relationship Id="rId9" Type="http://schemas.openxmlformats.org/officeDocument/2006/relationships/image" Target="../media/image42.jp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43.jpg"/><Relationship Id="rId8"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62.png"/><Relationship Id="rId5" Type="http://schemas.openxmlformats.org/officeDocument/2006/relationships/hyperlink" Target="http://www.cylindercollective.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www.cylindercollective.org/" TargetMode="External"/><Relationship Id="rId4" Type="http://schemas.openxmlformats.org/officeDocument/2006/relationships/image" Target="../media/image51.png"/><Relationship Id="rId5" Type="http://schemas.openxmlformats.org/officeDocument/2006/relationships/hyperlink" Target="https://www.cga.ct.gov/2022/act/Pa/pdf/2022PA-00027-R00HB-05142-PA.PDF" TargetMode="External"/><Relationship Id="rId6" Type="http://schemas.openxmlformats.org/officeDocument/2006/relationships/hyperlink" Target="https://www.cga.ct.gov/2024/act/pa/pdf/2024PA-00133-R00HB-05353-PA.pdf" TargetMode="External"/><Relationship Id="rId7"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52.png"/><Relationship Id="rId4" Type="http://schemas.openxmlformats.org/officeDocument/2006/relationships/image" Target="../media/image69.png"/><Relationship Id="rId9"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image" Target="../media/image59.png"/><Relationship Id="rId7" Type="http://schemas.openxmlformats.org/officeDocument/2006/relationships/image" Target="../media/image68.png"/><Relationship Id="rId8"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hyperlink" Target="https://portal.ct.gov/DEEP/Waste-Management-and-Disposal/CCSMM/Increased-recycli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www.cylindercollective.org/" TargetMode="Externa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mailto:nicole@helpsy.co" TargetMode="External"/><Relationship Id="rId4" Type="http://schemas.openxmlformats.org/officeDocument/2006/relationships/hyperlink" Target="mailto:DavidKeeling@cylinderindustry.org" TargetMode="External"/><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mailto:cori.baystatetextile@gmail.com" TargetMode="External"/><Relationship Id="rId8"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8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hyperlink" Target="mailto:jeff@compostersale.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7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7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7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6.jpg"/></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mailto:nicole@helpsy.co" TargetMode="External"/><Relationship Id="rId4" Type="http://schemas.openxmlformats.org/officeDocument/2006/relationships/hyperlink" Target="mailto:DavidKeeling@cylinderindustry.org" TargetMode="External"/><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mailto:cori.baystatetextile@gmail.com" TargetMode="External"/><Relationship Id="rId8"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hyperlink" Target="https://compostersale.com/" TargetMode="External"/><Relationship Id="rId4" Type="http://schemas.openxmlformats.org/officeDocument/2006/relationships/hyperlink" Target="mailto:jeff@compostersale.com" TargetMode="External"/><Relationship Id="rId5"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mailto:PDRicciRoach@gmail.com" TargetMode="Externa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09" name="Shape 109"/>
        <p:cNvGrpSpPr/>
        <p:nvPr/>
      </p:nvGrpSpPr>
      <p:grpSpPr>
        <a:xfrm>
          <a:off x="0" y="0"/>
          <a:ext cx="0" cy="0"/>
          <a:chOff x="0" y="0"/>
          <a:chExt cx="0" cy="0"/>
        </a:xfrm>
      </p:grpSpPr>
      <p:sp>
        <p:nvSpPr>
          <p:cNvPr id="110" name="Google Shape;110;p1"/>
          <p:cNvSpPr txBox="1"/>
          <p:nvPr/>
        </p:nvSpPr>
        <p:spPr>
          <a:xfrm>
            <a:off x="0" y="1"/>
            <a:ext cx="12191999" cy="80945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0" i="0" sz="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i="0" sz="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4000" u="none" cap="none" strike="noStrike">
                <a:solidFill>
                  <a:schemeClr val="dk1"/>
                </a:solidFill>
                <a:latin typeface="Calibri"/>
                <a:ea typeface="Calibri"/>
                <a:cs typeface="Calibri"/>
                <a:sym typeface="Calibri"/>
              </a:rPr>
              <a:t>SCRCOG Webinar</a:t>
            </a:r>
            <a:endParaRPr/>
          </a:p>
          <a:p>
            <a:pPr indent="0" lvl="0" marL="0" marR="0" rtl="0" algn="ctr">
              <a:spcBef>
                <a:spcPts val="0"/>
              </a:spcBef>
              <a:spcAft>
                <a:spcPts val="0"/>
              </a:spcAft>
              <a:buNone/>
            </a:pPr>
            <a:r>
              <a:rPr b="1" i="0" lang="en-US" sz="4000" u="sng" cap="none" strike="noStrike">
                <a:solidFill>
                  <a:schemeClr val="dk1"/>
                </a:solidFill>
                <a:latin typeface="Calibri"/>
                <a:ea typeface="Calibri"/>
                <a:cs typeface="Calibri"/>
                <a:sym typeface="Calibri"/>
              </a:rPr>
              <a:t>January 6, 2025</a:t>
            </a:r>
            <a:endParaRPr/>
          </a:p>
          <a:p>
            <a:pPr indent="0" lvl="0" marL="0" marR="0" rtl="0" algn="ctr">
              <a:spcBef>
                <a:spcPts val="0"/>
              </a:spcBef>
              <a:spcAft>
                <a:spcPts val="0"/>
              </a:spcAft>
              <a:buNone/>
            </a:pPr>
            <a:r>
              <a:t/>
            </a:r>
            <a:endParaRPr b="1" i="0" sz="32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3200" u="none" cap="none" strike="noStrike">
                <a:solidFill>
                  <a:schemeClr val="dk1"/>
                </a:solidFill>
                <a:latin typeface="Calibri"/>
                <a:ea typeface="Calibri"/>
                <a:cs typeface="Calibri"/>
                <a:sym typeface="Calibri"/>
              </a:rPr>
              <a:t>Textiles</a:t>
            </a:r>
            <a:endParaRPr/>
          </a:p>
          <a:p>
            <a:pPr indent="0" lvl="0" marL="0" marR="0" rtl="0" algn="ctr">
              <a:spcBef>
                <a:spcPts val="0"/>
              </a:spcBef>
              <a:spcAft>
                <a:spcPts val="0"/>
              </a:spcAft>
              <a:buNone/>
            </a:pPr>
            <a:r>
              <a:rPr b="1" i="0" lang="en-US" sz="3200" u="none" cap="none" strike="noStrike">
                <a:solidFill>
                  <a:schemeClr val="dk1"/>
                </a:solidFill>
                <a:latin typeface="Calibri"/>
                <a:ea typeface="Calibri"/>
                <a:cs typeface="Calibri"/>
                <a:sym typeface="Calibri"/>
              </a:rPr>
              <a:t>Propane Tanks</a:t>
            </a:r>
            <a:endParaRPr/>
          </a:p>
          <a:p>
            <a:pPr indent="0" lvl="0" marL="0" marR="0" rtl="0" algn="ctr">
              <a:spcBef>
                <a:spcPts val="0"/>
              </a:spcBef>
              <a:spcAft>
                <a:spcPts val="0"/>
              </a:spcAft>
              <a:buNone/>
            </a:pPr>
            <a:r>
              <a:rPr b="1" i="0" lang="en-US" sz="3200" u="none" cap="none" strike="noStrike">
                <a:solidFill>
                  <a:schemeClr val="dk1"/>
                </a:solidFill>
                <a:latin typeface="Calibri"/>
                <a:ea typeface="Calibri"/>
                <a:cs typeface="Calibri"/>
                <a:sym typeface="Calibri"/>
              </a:rPr>
              <a:t>Backyard Composting</a:t>
            </a:r>
            <a:endParaRPr/>
          </a:p>
          <a:p>
            <a:pPr indent="0" lvl="0" marL="0" marR="0" rtl="0" algn="ctr">
              <a:spcBef>
                <a:spcPts val="0"/>
              </a:spcBef>
              <a:spcAft>
                <a:spcPts val="0"/>
              </a:spcAft>
              <a:buNone/>
            </a:pPr>
            <a:r>
              <a:t/>
            </a:r>
            <a:endParaRPr b="1" i="0" sz="4000" u="none" cap="none" strike="noStrike">
              <a:solidFill>
                <a:schemeClr val="dk1"/>
              </a:solidFill>
              <a:latin typeface="Calibri"/>
              <a:ea typeface="Calibri"/>
              <a:cs typeface="Calibri"/>
              <a:sym typeface="Calibri"/>
            </a:endParaRPr>
          </a:p>
          <a:p>
            <a:pPr indent="0" lvl="0" marL="0" marR="0" rtl="0" algn="r">
              <a:spcBef>
                <a:spcPts val="0"/>
              </a:spcBef>
              <a:spcAft>
                <a:spcPts val="0"/>
              </a:spcAft>
              <a:buNone/>
            </a:pPr>
            <a:r>
              <a:rPr b="0" i="0" lang="en-US" sz="2400" u="none" cap="none" strike="noStrike">
                <a:solidFill>
                  <a:schemeClr val="dk1"/>
                </a:solidFill>
                <a:latin typeface="Calibri"/>
                <a:ea typeface="Calibri"/>
                <a:cs typeface="Calibri"/>
                <a:sym typeface="Calibri"/>
              </a:rPr>
              <a:t>		</a:t>
            </a:r>
            <a:endParaRPr/>
          </a:p>
          <a:p>
            <a:pPr indent="0" lvl="0" marL="0" marR="0" rtl="0" algn="r">
              <a:spcBef>
                <a:spcPts val="0"/>
              </a:spcBef>
              <a:spcAft>
                <a:spcPts val="0"/>
              </a:spcAft>
              <a:buNone/>
            </a:pPr>
            <a:r>
              <a:t/>
            </a:r>
            <a:endParaRPr b="1" i="0" sz="2400" u="none" cap="none" strike="noStrike">
              <a:solidFill>
                <a:schemeClr val="dk1"/>
              </a:solidFill>
              <a:latin typeface="Calibri"/>
              <a:ea typeface="Calibri"/>
              <a:cs typeface="Calibri"/>
              <a:sym typeface="Calibri"/>
            </a:endParaRPr>
          </a:p>
          <a:p>
            <a:pPr indent="0" lvl="0" marL="0" marR="0" rtl="0" algn="r">
              <a:spcBef>
                <a:spcPts val="0"/>
              </a:spcBef>
              <a:spcAft>
                <a:spcPts val="0"/>
              </a:spcAft>
              <a:buNone/>
            </a:pPr>
            <a:r>
              <a:t/>
            </a:r>
            <a:endParaRPr b="1" i="0" sz="2400" u="none" cap="none" strike="noStrike">
              <a:solidFill>
                <a:schemeClr val="dk1"/>
              </a:solidFill>
              <a:latin typeface="Calibri"/>
              <a:ea typeface="Calibri"/>
              <a:cs typeface="Calibri"/>
              <a:sym typeface="Calibri"/>
            </a:endParaRPr>
          </a:p>
        </p:txBody>
      </p:sp>
      <p:pic>
        <p:nvPicPr>
          <p:cNvPr descr="A close up of a logo&#10;&#10;Description automatically generated" id="111" name="Google Shape;111;p1"/>
          <p:cNvPicPr preferRelativeResize="0"/>
          <p:nvPr/>
        </p:nvPicPr>
        <p:blipFill rotWithShape="1">
          <a:blip r:embed="rId3">
            <a:alphaModFix/>
          </a:blip>
          <a:srcRect b="0" l="0" r="0" t="0"/>
          <a:stretch/>
        </p:blipFill>
        <p:spPr>
          <a:xfrm>
            <a:off x="3428999" y="318952"/>
            <a:ext cx="5334001" cy="19735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0"/>
          <p:cNvSpPr txBox="1"/>
          <p:nvPr>
            <p:ph type="title"/>
          </p:nvPr>
        </p:nvSpPr>
        <p:spPr>
          <a:xfrm>
            <a:off x="230909" y="0"/>
            <a:ext cx="10284600" cy="144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Calibri"/>
              <a:buNone/>
            </a:pPr>
            <a:r>
              <a:rPr lang="en-US"/>
              <a:t>Textile Waste Problem</a:t>
            </a:r>
            <a:endParaRPr/>
          </a:p>
        </p:txBody>
      </p:sp>
      <p:sp>
        <p:nvSpPr>
          <p:cNvPr id="208" name="Google Shape;208;p10"/>
          <p:cNvSpPr txBox="1"/>
          <p:nvPr>
            <p:ph idx="1" type="body"/>
          </p:nvPr>
        </p:nvSpPr>
        <p:spPr>
          <a:xfrm>
            <a:off x="230917" y="1121375"/>
            <a:ext cx="7503000" cy="5006200"/>
          </a:xfrm>
          <a:prstGeom prst="rect">
            <a:avLst/>
          </a:prstGeom>
          <a:noFill/>
          <a:ln>
            <a:noFill/>
          </a:ln>
        </p:spPr>
        <p:txBody>
          <a:bodyPr anchorCtr="0" anchor="t" bIns="45700" lIns="91425" spcFirstLastPara="1" rIns="91425" wrap="square" tIns="45700">
            <a:normAutofit lnSpcReduction="10000"/>
          </a:bodyPr>
          <a:lstStyle/>
          <a:p>
            <a:pPr indent="-406420" lvl="0" marL="457223" rtl="0" algn="l">
              <a:lnSpc>
                <a:spcPct val="90000"/>
              </a:lnSpc>
              <a:spcBef>
                <a:spcPts val="0"/>
              </a:spcBef>
              <a:spcAft>
                <a:spcPts val="0"/>
              </a:spcAft>
              <a:buClr>
                <a:schemeClr val="dk1"/>
              </a:buClr>
              <a:buSzPts val="4200"/>
              <a:buChar char="●"/>
            </a:pPr>
            <a:r>
              <a:rPr lang="en-US"/>
              <a:t>In the US, we discard 104 lbs textiles per person per year </a:t>
            </a:r>
            <a:r>
              <a:rPr lang="en-US" sz="1400"/>
              <a:t>(EPA, 2018)</a:t>
            </a:r>
            <a:br>
              <a:rPr lang="en-US"/>
            </a:br>
            <a:endParaRPr/>
          </a:p>
          <a:p>
            <a:pPr indent="-406420" lvl="0" marL="457223" rtl="0" algn="l">
              <a:lnSpc>
                <a:spcPct val="90000"/>
              </a:lnSpc>
              <a:spcBef>
                <a:spcPts val="0"/>
              </a:spcBef>
              <a:spcAft>
                <a:spcPts val="0"/>
              </a:spcAft>
              <a:buClr>
                <a:schemeClr val="dk1"/>
              </a:buClr>
              <a:buSzPts val="4200"/>
              <a:buChar char="●"/>
            </a:pPr>
            <a:r>
              <a:rPr lang="en-US"/>
              <a:t>Per capita, textile waste grew 55% between 2000 and 2018 </a:t>
            </a:r>
            <a:r>
              <a:rPr lang="en-US" sz="1400"/>
              <a:t>(NIST, 2021)</a:t>
            </a:r>
            <a:br>
              <a:rPr lang="en-US"/>
            </a:br>
            <a:endParaRPr/>
          </a:p>
          <a:p>
            <a:pPr indent="-406420" lvl="0" marL="457223" rtl="0" algn="l">
              <a:lnSpc>
                <a:spcPct val="90000"/>
              </a:lnSpc>
              <a:spcBef>
                <a:spcPts val="0"/>
              </a:spcBef>
              <a:spcAft>
                <a:spcPts val="0"/>
              </a:spcAft>
              <a:buClr>
                <a:schemeClr val="dk1"/>
              </a:buClr>
              <a:buSzPts val="4200"/>
              <a:buChar char="●"/>
            </a:pPr>
            <a:r>
              <a:rPr lang="en-US"/>
              <a:t>Textile production reached ~100 MM metric tons in 2020, ~2x in last 20 years</a:t>
            </a:r>
            <a:r>
              <a:rPr lang="en-US" sz="1400"/>
              <a:t> (Niinimaki, 2020)</a:t>
            </a:r>
            <a:br>
              <a:rPr lang="en-US"/>
            </a:br>
            <a:endParaRPr/>
          </a:p>
          <a:p>
            <a:pPr indent="-406420" lvl="0" marL="457223" rtl="0" algn="l">
              <a:lnSpc>
                <a:spcPct val="90000"/>
              </a:lnSpc>
              <a:spcBef>
                <a:spcPts val="0"/>
              </a:spcBef>
              <a:spcAft>
                <a:spcPts val="0"/>
              </a:spcAft>
              <a:buClr>
                <a:schemeClr val="dk1"/>
              </a:buClr>
              <a:buSzPts val="4200"/>
              <a:buChar char="●"/>
            </a:pPr>
            <a:r>
              <a:rPr lang="en-US"/>
              <a:t>More than half fast fashion produced is disposed of in under 1 year </a:t>
            </a:r>
            <a:r>
              <a:rPr lang="en-US" sz="1400"/>
              <a:t>(RRS, 2020)</a:t>
            </a:r>
            <a:br>
              <a:rPr lang="en-US" sz="1400"/>
            </a:br>
            <a:endParaRPr/>
          </a:p>
          <a:p>
            <a:pPr indent="-406420" lvl="0" marL="457223" rtl="0" algn="l">
              <a:lnSpc>
                <a:spcPct val="90000"/>
              </a:lnSpc>
              <a:spcBef>
                <a:spcPts val="0"/>
              </a:spcBef>
              <a:spcAft>
                <a:spcPts val="0"/>
              </a:spcAft>
              <a:buClr>
                <a:schemeClr val="dk1"/>
              </a:buClr>
              <a:buSzPts val="4200"/>
              <a:buChar char="●"/>
            </a:pPr>
            <a:r>
              <a:rPr lang="en-US"/>
              <a:t>85% ends up in municipal waste stream </a:t>
            </a:r>
            <a:br>
              <a:rPr lang="en-US"/>
            </a:br>
            <a:r>
              <a:rPr lang="en-US" sz="1400"/>
              <a:t>(EPA, 2018)</a:t>
            </a:r>
            <a:endParaRPr sz="1400"/>
          </a:p>
        </p:txBody>
      </p:sp>
      <p:pic>
        <p:nvPicPr>
          <p:cNvPr id="209" name="Google Shape;209;p10"/>
          <p:cNvPicPr preferRelativeResize="0"/>
          <p:nvPr/>
        </p:nvPicPr>
        <p:blipFill rotWithShape="1">
          <a:blip r:embed="rId3">
            <a:alphaModFix/>
          </a:blip>
          <a:srcRect b="0" l="0" r="0" t="0"/>
          <a:stretch/>
        </p:blipFill>
        <p:spPr>
          <a:xfrm>
            <a:off x="8193859" y="854067"/>
            <a:ext cx="3639826" cy="4576326"/>
          </a:xfrm>
          <a:prstGeom prst="rect">
            <a:avLst/>
          </a:prstGeom>
          <a:noFill/>
          <a:ln cap="flat" cmpd="sng" w="28575">
            <a:solidFill>
              <a:schemeClr val="dk2"/>
            </a:solidFill>
            <a:prstDash val="solid"/>
            <a:round/>
            <a:headEnd len="sm" w="sm" type="none"/>
            <a:tailEnd len="sm" w="sm" type="none"/>
          </a:ln>
        </p:spPr>
      </p:pic>
      <p:sp>
        <p:nvSpPr>
          <p:cNvPr id="210" name="Google Shape;210;p10"/>
          <p:cNvSpPr txBox="1"/>
          <p:nvPr/>
        </p:nvSpPr>
        <p:spPr>
          <a:xfrm>
            <a:off x="8091167" y="5430392"/>
            <a:ext cx="3845200" cy="592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US" sz="1200">
                <a:solidFill>
                  <a:schemeClr val="dk1"/>
                </a:solidFill>
                <a:latin typeface="Avenir"/>
                <a:ea typeface="Avenir"/>
                <a:cs typeface="Avenir"/>
                <a:sym typeface="Avenir"/>
              </a:rPr>
              <a:t>May 2023, MD landfill</a:t>
            </a:r>
            <a:br>
              <a:rPr lang="en-US" sz="1200">
                <a:solidFill>
                  <a:schemeClr val="dk1"/>
                </a:solidFill>
                <a:latin typeface="Avenir"/>
                <a:ea typeface="Avenir"/>
                <a:cs typeface="Avenir"/>
                <a:sym typeface="Avenir"/>
              </a:rPr>
            </a:br>
            <a:r>
              <a:rPr lang="en-US" sz="1200">
                <a:solidFill>
                  <a:schemeClr val="dk1"/>
                </a:solidFill>
                <a:latin typeface="Avenir"/>
                <a:ea typeface="Avenir"/>
                <a:cs typeface="Avenir"/>
                <a:sym typeface="Avenir"/>
              </a:rPr>
              <a:t>Photo Credit: Helpsy</a:t>
            </a:r>
            <a:endParaRPr sz="1200">
              <a:solidFill>
                <a:schemeClr val="dk1"/>
              </a:solidFill>
              <a:latin typeface="Avenir"/>
              <a:ea typeface="Avenir"/>
              <a:cs typeface="Avenir"/>
              <a:sym typeface="Avenir"/>
            </a:endParaRPr>
          </a:p>
        </p:txBody>
      </p:sp>
      <p:pic>
        <p:nvPicPr>
          <p:cNvPr id="211" name="Google Shape;211;p10"/>
          <p:cNvPicPr preferRelativeResize="0"/>
          <p:nvPr/>
        </p:nvPicPr>
        <p:blipFill rotWithShape="1">
          <a:blip r:embed="rId4">
            <a:alphaModFix/>
          </a:blip>
          <a:srcRect b="0" l="0" r="0" t="0"/>
          <a:stretch/>
        </p:blipFill>
        <p:spPr>
          <a:xfrm>
            <a:off x="11405092" y="5825703"/>
            <a:ext cx="521808" cy="7635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1"/>
          <p:cNvSpPr txBox="1"/>
          <p:nvPr>
            <p:ph type="title"/>
          </p:nvPr>
        </p:nvSpPr>
        <p:spPr>
          <a:xfrm>
            <a:off x="0" y="128467"/>
            <a:ext cx="12192000" cy="7636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5600"/>
              <a:buFont typeface="Calibri"/>
              <a:buNone/>
            </a:pPr>
            <a:r>
              <a:rPr lang="en-US" sz="3466"/>
              <a:t>Textiles are the Fastest Growing Waste Stream</a:t>
            </a:r>
            <a:endParaRPr sz="3466"/>
          </a:p>
        </p:txBody>
      </p:sp>
      <p:sp>
        <p:nvSpPr>
          <p:cNvPr id="217" name="Google Shape;217;p11"/>
          <p:cNvSpPr txBox="1"/>
          <p:nvPr/>
        </p:nvSpPr>
        <p:spPr>
          <a:xfrm>
            <a:off x="5305733" y="4595634"/>
            <a:ext cx="1424400" cy="533504"/>
          </a:xfrm>
          <a:prstGeom prst="rect">
            <a:avLst/>
          </a:prstGeom>
          <a:noFill/>
          <a:ln>
            <a:noFill/>
          </a:ln>
        </p:spPr>
        <p:txBody>
          <a:bodyPr anchorCtr="0" anchor="t" bIns="121900" lIns="121900" spcFirstLastPara="1" rIns="121900" wrap="square" tIns="121900">
            <a:spAutoFit/>
          </a:bodyPr>
          <a:lstStyle/>
          <a:p>
            <a:pPr indent="0" lvl="0" marL="0" marR="0" rtl="0" algn="l">
              <a:spcBef>
                <a:spcPts val="0"/>
              </a:spcBef>
              <a:spcAft>
                <a:spcPts val="0"/>
              </a:spcAft>
              <a:buNone/>
            </a:pPr>
            <a:r>
              <a:t/>
            </a:r>
            <a:endParaRPr sz="1867">
              <a:solidFill>
                <a:srgbClr val="000000"/>
              </a:solidFill>
              <a:latin typeface="Libre Baskerville"/>
              <a:ea typeface="Libre Baskerville"/>
              <a:cs typeface="Libre Baskerville"/>
              <a:sym typeface="Libre Baskerville"/>
            </a:endParaRPr>
          </a:p>
        </p:txBody>
      </p:sp>
      <p:pic>
        <p:nvPicPr>
          <p:cNvPr id="218" name="Google Shape;218;p11"/>
          <p:cNvPicPr preferRelativeResize="0"/>
          <p:nvPr/>
        </p:nvPicPr>
        <p:blipFill rotWithShape="1">
          <a:blip r:embed="rId3">
            <a:alphaModFix/>
          </a:blip>
          <a:srcRect b="0" l="0" r="0" t="0"/>
          <a:stretch/>
        </p:blipFill>
        <p:spPr>
          <a:xfrm>
            <a:off x="11405092" y="5825703"/>
            <a:ext cx="521808" cy="763599"/>
          </a:xfrm>
          <a:prstGeom prst="rect">
            <a:avLst/>
          </a:prstGeom>
          <a:noFill/>
          <a:ln>
            <a:noFill/>
          </a:ln>
        </p:spPr>
      </p:pic>
      <p:pic>
        <p:nvPicPr>
          <p:cNvPr id="219" name="Google Shape;219;p11"/>
          <p:cNvPicPr preferRelativeResize="0"/>
          <p:nvPr/>
        </p:nvPicPr>
        <p:blipFill rotWithShape="1">
          <a:blip r:embed="rId4">
            <a:alphaModFix/>
          </a:blip>
          <a:srcRect b="0" l="0" r="0" t="15945"/>
          <a:stretch/>
        </p:blipFill>
        <p:spPr>
          <a:xfrm>
            <a:off x="5707401" y="865334"/>
            <a:ext cx="5188767" cy="5127334"/>
          </a:xfrm>
          <a:prstGeom prst="rect">
            <a:avLst/>
          </a:prstGeom>
          <a:noFill/>
          <a:ln cap="flat" cmpd="sng" w="76200">
            <a:solidFill>
              <a:schemeClr val="accent3"/>
            </a:solidFill>
            <a:prstDash val="solid"/>
            <a:round/>
            <a:headEnd len="sm" w="sm" type="none"/>
            <a:tailEnd len="sm" w="sm" type="none"/>
          </a:ln>
        </p:spPr>
      </p:pic>
      <p:sp>
        <p:nvSpPr>
          <p:cNvPr id="220" name="Google Shape;220;p11"/>
          <p:cNvSpPr/>
          <p:nvPr/>
        </p:nvSpPr>
        <p:spPr>
          <a:xfrm>
            <a:off x="4518100" y="6143000"/>
            <a:ext cx="6378000" cy="369600"/>
          </a:xfrm>
          <a:prstGeom prst="rect">
            <a:avLst/>
          </a:prstGeom>
          <a:noFill/>
          <a:ln>
            <a:noFill/>
          </a:ln>
        </p:spPr>
        <p:txBody>
          <a:bodyPr anchorCtr="0" anchor="t" bIns="60925" lIns="121900" spcFirstLastPara="1" rIns="121900" wrap="square" tIns="60925">
            <a:noAutofit/>
          </a:bodyPr>
          <a:lstStyle/>
          <a:p>
            <a:pPr indent="0" lvl="0" marL="0" marR="0" rtl="0" algn="ctr">
              <a:spcBef>
                <a:spcPts val="0"/>
              </a:spcBef>
              <a:spcAft>
                <a:spcPts val="0"/>
              </a:spcAft>
              <a:buNone/>
            </a:pPr>
            <a:r>
              <a:rPr lang="en-US" sz="1467">
                <a:solidFill>
                  <a:schemeClr val="dk1"/>
                </a:solidFill>
                <a:latin typeface="Inter Medium"/>
                <a:ea typeface="Inter Medium"/>
                <a:cs typeface="Inter Medium"/>
                <a:sym typeface="Inter Medium"/>
              </a:rPr>
              <a:t>Source: EPA    From 2000-2017, </a:t>
            </a:r>
            <a:r>
              <a:rPr lang="en-US" sz="1467">
                <a:solidFill>
                  <a:srgbClr val="0800FF"/>
                </a:solidFill>
                <a:latin typeface="Inter Medium"/>
                <a:ea typeface="Inter Medium"/>
                <a:cs typeface="Inter Medium"/>
                <a:sym typeface="Inter Medium"/>
              </a:rPr>
              <a:t>% Change </a:t>
            </a:r>
            <a:r>
              <a:rPr lang="en-US" sz="1467">
                <a:solidFill>
                  <a:schemeClr val="dk1"/>
                </a:solidFill>
                <a:latin typeface="Inter Medium"/>
                <a:ea typeface="Inter Medium"/>
                <a:cs typeface="Inter Medium"/>
                <a:sym typeface="Inter Medium"/>
              </a:rPr>
              <a:t>in Per Capita Generation</a:t>
            </a:r>
            <a:endParaRPr sz="1467">
              <a:solidFill>
                <a:schemeClr val="dk1"/>
              </a:solidFill>
              <a:latin typeface="Inter Medium"/>
              <a:ea typeface="Inter Medium"/>
              <a:cs typeface="Inter Medium"/>
              <a:sym typeface="Inter Medium"/>
            </a:endParaRPr>
          </a:p>
        </p:txBody>
      </p:sp>
      <p:pic>
        <p:nvPicPr>
          <p:cNvPr id="221" name="Google Shape;221;p11"/>
          <p:cNvPicPr preferRelativeResize="0"/>
          <p:nvPr/>
        </p:nvPicPr>
        <p:blipFill rotWithShape="1">
          <a:blip r:embed="rId5">
            <a:alphaModFix/>
          </a:blip>
          <a:srcRect b="10402" l="0" r="0" t="3627"/>
          <a:stretch/>
        </p:blipFill>
        <p:spPr>
          <a:xfrm>
            <a:off x="877049" y="892067"/>
            <a:ext cx="4428684" cy="5127334"/>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type="title"/>
          </p:nvPr>
        </p:nvSpPr>
        <p:spPr>
          <a:xfrm>
            <a:off x="406400" y="392433"/>
            <a:ext cx="11421200" cy="763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5600"/>
              <a:buFont typeface="Calibri"/>
              <a:buNone/>
            </a:pPr>
            <a:r>
              <a:rPr lang="en-US" sz="3466"/>
              <a:t>Textiles are 6% of Municipal Waste</a:t>
            </a:r>
            <a:endParaRPr sz="3466">
              <a:solidFill>
                <a:schemeClr val="dk1"/>
              </a:solidFill>
            </a:endParaRPr>
          </a:p>
        </p:txBody>
      </p:sp>
      <p:pic>
        <p:nvPicPr>
          <p:cNvPr id="227" name="Google Shape;227;p12"/>
          <p:cNvPicPr preferRelativeResize="0"/>
          <p:nvPr/>
        </p:nvPicPr>
        <p:blipFill rotWithShape="1">
          <a:blip r:embed="rId3">
            <a:alphaModFix/>
          </a:blip>
          <a:srcRect b="0" l="0" r="0" t="10634"/>
          <a:stretch/>
        </p:blipFill>
        <p:spPr>
          <a:xfrm>
            <a:off x="2035167" y="1070702"/>
            <a:ext cx="7501068" cy="4826267"/>
          </a:xfrm>
          <a:prstGeom prst="rect">
            <a:avLst/>
          </a:prstGeom>
          <a:noFill/>
          <a:ln cap="flat" cmpd="sng" w="38100">
            <a:solidFill>
              <a:schemeClr val="accent3"/>
            </a:solidFill>
            <a:prstDash val="solid"/>
            <a:round/>
            <a:headEnd len="sm" w="sm" type="none"/>
            <a:tailEnd len="sm" w="sm" type="none"/>
          </a:ln>
        </p:spPr>
      </p:pic>
      <p:sp>
        <p:nvSpPr>
          <p:cNvPr id="228" name="Google Shape;228;p12"/>
          <p:cNvSpPr/>
          <p:nvPr/>
        </p:nvSpPr>
        <p:spPr>
          <a:xfrm>
            <a:off x="2159215" y="5941633"/>
            <a:ext cx="6923200" cy="697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1867">
                <a:solidFill>
                  <a:schemeClr val="dk2"/>
                </a:solidFill>
                <a:latin typeface="Inter Medium"/>
                <a:ea typeface="Inter Medium"/>
                <a:cs typeface="Inter Medium"/>
                <a:sym typeface="Inter Medium"/>
              </a:rPr>
              <a:t>Source: EPA </a:t>
            </a:r>
            <a:endParaRPr sz="1867">
              <a:solidFill>
                <a:schemeClr val="dk2"/>
              </a:solidFill>
              <a:latin typeface="Inter Medium"/>
              <a:ea typeface="Inter Medium"/>
              <a:cs typeface="Inter Medium"/>
              <a:sym typeface="Inter Medium"/>
            </a:endParaRPr>
          </a:p>
        </p:txBody>
      </p:sp>
      <p:pic>
        <p:nvPicPr>
          <p:cNvPr id="229" name="Google Shape;229;p12"/>
          <p:cNvPicPr preferRelativeResize="0"/>
          <p:nvPr/>
        </p:nvPicPr>
        <p:blipFill rotWithShape="1">
          <a:blip r:embed="rId4">
            <a:alphaModFix/>
          </a:blip>
          <a:srcRect b="0" l="0" r="0" t="0"/>
          <a:stretch/>
        </p:blipFill>
        <p:spPr>
          <a:xfrm>
            <a:off x="11405092" y="5825703"/>
            <a:ext cx="521808" cy="763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ph type="title"/>
          </p:nvPr>
        </p:nvSpPr>
        <p:spPr>
          <a:xfrm>
            <a:off x="1584233" y="628100"/>
            <a:ext cx="10892600" cy="1527200"/>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Clr>
                <a:schemeClr val="dk1"/>
              </a:buClr>
              <a:buSzPts val="5600"/>
              <a:buFont typeface="Calibri"/>
              <a:buNone/>
            </a:pPr>
            <a:r>
              <a:rPr lang="en-US"/>
              <a:t>Helpsy Operates 3 Lines of Business</a:t>
            </a:r>
            <a:endParaRPr/>
          </a:p>
        </p:txBody>
      </p:sp>
      <p:sp>
        <p:nvSpPr>
          <p:cNvPr id="235" name="Google Shape;235;p13"/>
          <p:cNvSpPr txBox="1"/>
          <p:nvPr>
            <p:ph idx="12" type="sldNum"/>
          </p:nvPr>
        </p:nvSpPr>
        <p:spPr>
          <a:xfrm>
            <a:off x="22593221" y="12435245"/>
            <a:ext cx="1463200" cy="1049600"/>
          </a:xfrm>
          <a:prstGeom prst="rect">
            <a:avLst/>
          </a:prstGeom>
          <a:noFill/>
          <a:ln>
            <a:noFill/>
          </a:ln>
        </p:spPr>
        <p:txBody>
          <a:bodyPr anchorCtr="0" anchor="ctr" bIns="121900" lIns="121900" spcFirstLastPara="1" rIns="121900" wrap="square" tIns="121900">
            <a:normAutofit/>
          </a:bodyPr>
          <a:lstStyle/>
          <a:p>
            <a:pPr indent="0" lvl="0" marL="0" marR="0" rtl="0" algn="r">
              <a:lnSpc>
                <a:spcPct val="100000"/>
              </a:lnSpc>
              <a:spcBef>
                <a:spcPts val="0"/>
              </a:spcBef>
              <a:spcAft>
                <a:spcPts val="0"/>
              </a:spcAft>
              <a:buClr>
                <a:srgbClr val="000000"/>
              </a:buClr>
              <a:buSzPts val="2000"/>
              <a:buFont typeface="Arial"/>
              <a:buNone/>
            </a:pPr>
            <a:fld id="{00000000-1234-1234-1234-123412341234}" type="slidenum">
              <a:rPr lang="en-US"/>
              <a:t>‹#›</a:t>
            </a:fld>
            <a:endParaRPr/>
          </a:p>
        </p:txBody>
      </p:sp>
      <p:sp>
        <p:nvSpPr>
          <p:cNvPr id="236" name="Google Shape;236;p13"/>
          <p:cNvSpPr txBox="1"/>
          <p:nvPr>
            <p:ph idx="1" type="body"/>
          </p:nvPr>
        </p:nvSpPr>
        <p:spPr>
          <a:xfrm>
            <a:off x="1357000" y="3098467"/>
            <a:ext cx="3211200" cy="2508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3600"/>
              <a:buNone/>
            </a:pPr>
            <a:r>
              <a:rPr b="1" lang="en-US" sz="2133">
                <a:solidFill>
                  <a:schemeClr val="dk1"/>
                </a:solidFill>
                <a:latin typeface="Inter"/>
                <a:ea typeface="Inter"/>
                <a:cs typeface="Inter"/>
                <a:sym typeface="Inter"/>
              </a:rPr>
              <a:t>Collect </a:t>
            </a:r>
            <a:r>
              <a:rPr lang="en-US" sz="2000">
                <a:solidFill>
                  <a:schemeClr val="dk1"/>
                </a:solidFill>
                <a:latin typeface="Inter"/>
                <a:ea typeface="Inter"/>
                <a:cs typeface="Inter"/>
                <a:sym typeface="Inter"/>
              </a:rPr>
              <a:t> </a:t>
            </a:r>
            <a:endParaRPr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31 MM lbs/yr</a:t>
            </a:r>
            <a:endParaRPr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1,200 locations</a:t>
            </a:r>
            <a:endParaRPr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10 states </a:t>
            </a:r>
            <a:endParaRPr sz="2000">
              <a:solidFill>
                <a:schemeClr val="dk1"/>
              </a:solidFill>
              <a:latin typeface="Inter"/>
              <a:ea typeface="Inter"/>
              <a:cs typeface="Inter"/>
              <a:sym typeface="Inter"/>
            </a:endParaRPr>
          </a:p>
        </p:txBody>
      </p:sp>
      <p:sp>
        <p:nvSpPr>
          <p:cNvPr id="237" name="Google Shape;237;p13"/>
          <p:cNvSpPr txBox="1"/>
          <p:nvPr>
            <p:ph idx="1" type="body"/>
          </p:nvPr>
        </p:nvSpPr>
        <p:spPr>
          <a:xfrm>
            <a:off x="4365000" y="3098467"/>
            <a:ext cx="3462000" cy="2508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3600"/>
              <a:buNone/>
            </a:pPr>
            <a:r>
              <a:rPr b="1" lang="en-US" sz="2133">
                <a:solidFill>
                  <a:schemeClr val="dk1"/>
                </a:solidFill>
                <a:latin typeface="Inter"/>
                <a:ea typeface="Inter"/>
                <a:cs typeface="Inter"/>
                <a:sym typeface="Inter"/>
              </a:rPr>
              <a:t>Source </a:t>
            </a:r>
            <a:r>
              <a:rPr b="1" lang="en-US" sz="2000">
                <a:solidFill>
                  <a:schemeClr val="dk1"/>
                </a:solidFill>
                <a:latin typeface="Inter"/>
                <a:ea typeface="Inter"/>
                <a:cs typeface="Inter"/>
                <a:sym typeface="Inter"/>
              </a:rPr>
              <a:t> </a:t>
            </a:r>
            <a:endParaRPr b="1"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Proprietary sorting tech</a:t>
            </a:r>
            <a:br>
              <a:rPr lang="en-US" sz="2000">
                <a:solidFill>
                  <a:schemeClr val="dk1"/>
                </a:solidFill>
                <a:latin typeface="Inter"/>
                <a:ea typeface="Inter"/>
                <a:cs typeface="Inter"/>
                <a:sym typeface="Inter"/>
              </a:rPr>
            </a:br>
            <a:r>
              <a:rPr lang="en-US" sz="2000">
                <a:solidFill>
                  <a:schemeClr val="dk1"/>
                </a:solidFill>
                <a:latin typeface="Inter"/>
                <a:ea typeface="Inter"/>
                <a:cs typeface="Inter"/>
                <a:sym typeface="Inter"/>
              </a:rPr>
              <a:t>Supply 6,000 thrift stores and resellers</a:t>
            </a:r>
            <a:endParaRPr sz="2000">
              <a:solidFill>
                <a:schemeClr val="dk1"/>
              </a:solidFill>
              <a:latin typeface="Inter"/>
              <a:ea typeface="Inter"/>
              <a:cs typeface="Inter"/>
              <a:sym typeface="Inter"/>
            </a:endParaRPr>
          </a:p>
        </p:txBody>
      </p:sp>
      <p:sp>
        <p:nvSpPr>
          <p:cNvPr id="238" name="Google Shape;238;p13"/>
          <p:cNvSpPr txBox="1"/>
          <p:nvPr>
            <p:ph idx="1" type="body"/>
          </p:nvPr>
        </p:nvSpPr>
        <p:spPr>
          <a:xfrm>
            <a:off x="7827000" y="3098467"/>
            <a:ext cx="3211200" cy="2508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3600"/>
              <a:buNone/>
            </a:pPr>
            <a:r>
              <a:rPr b="1" lang="en-US" sz="2133">
                <a:solidFill>
                  <a:schemeClr val="dk1"/>
                </a:solidFill>
                <a:latin typeface="Inter"/>
                <a:ea typeface="Inter"/>
                <a:cs typeface="Inter"/>
                <a:sym typeface="Inter"/>
              </a:rPr>
              <a:t>Trading </a:t>
            </a:r>
            <a:r>
              <a:rPr b="1" lang="en-US" sz="2000">
                <a:solidFill>
                  <a:schemeClr val="dk1"/>
                </a:solidFill>
                <a:latin typeface="Inter"/>
                <a:ea typeface="Inter"/>
                <a:cs typeface="Inter"/>
                <a:sym typeface="Inter"/>
              </a:rPr>
              <a:t> </a:t>
            </a:r>
            <a:endParaRPr b="1"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12 MM lbs/yr brokered </a:t>
            </a:r>
            <a:endParaRPr sz="20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3600"/>
              <a:buNone/>
            </a:pPr>
            <a:r>
              <a:rPr lang="en-US" sz="2000">
                <a:solidFill>
                  <a:schemeClr val="dk1"/>
                </a:solidFill>
                <a:latin typeface="Inter"/>
                <a:ea typeface="Inter"/>
                <a:cs typeface="Inter"/>
                <a:sym typeface="Inter"/>
              </a:rPr>
              <a:t>Used clothes, shoes, toys, household items</a:t>
            </a:r>
            <a:endParaRPr sz="2000">
              <a:solidFill>
                <a:schemeClr val="dk1"/>
              </a:solidFill>
              <a:latin typeface="Inter"/>
              <a:ea typeface="Inter"/>
              <a:cs typeface="Inter"/>
              <a:sym typeface="Inter"/>
            </a:endParaRPr>
          </a:p>
        </p:txBody>
      </p:sp>
      <p:pic>
        <p:nvPicPr>
          <p:cNvPr descr="Shape&#10;&#10;Description automatically generated with medium confidence" id="239" name="Google Shape;239;p13"/>
          <p:cNvPicPr preferRelativeResize="0"/>
          <p:nvPr/>
        </p:nvPicPr>
        <p:blipFill rotWithShape="1">
          <a:blip r:embed="rId3">
            <a:alphaModFix/>
          </a:blip>
          <a:srcRect b="0" l="0" r="0" t="0"/>
          <a:stretch/>
        </p:blipFill>
        <p:spPr>
          <a:xfrm>
            <a:off x="5600255" y="1956105"/>
            <a:ext cx="943962" cy="939171"/>
          </a:xfrm>
          <a:prstGeom prst="rect">
            <a:avLst/>
          </a:prstGeom>
          <a:noFill/>
          <a:ln>
            <a:noFill/>
          </a:ln>
        </p:spPr>
      </p:pic>
      <p:pic>
        <p:nvPicPr>
          <p:cNvPr descr="Shape&#10;&#10;Description automatically generated with medium confidence" id="240" name="Google Shape;240;p13"/>
          <p:cNvPicPr preferRelativeResize="0"/>
          <p:nvPr/>
        </p:nvPicPr>
        <p:blipFill rotWithShape="1">
          <a:blip r:embed="rId4">
            <a:alphaModFix/>
          </a:blip>
          <a:srcRect b="0" l="0" r="0" t="0"/>
          <a:stretch/>
        </p:blipFill>
        <p:spPr>
          <a:xfrm>
            <a:off x="2173252" y="1956088"/>
            <a:ext cx="916039" cy="939171"/>
          </a:xfrm>
          <a:prstGeom prst="rect">
            <a:avLst/>
          </a:prstGeom>
          <a:noFill/>
          <a:ln>
            <a:noFill/>
          </a:ln>
        </p:spPr>
      </p:pic>
      <p:pic>
        <p:nvPicPr>
          <p:cNvPr descr="Shape&#10;&#10;Description automatically generated with low confidence" id="241" name="Google Shape;241;p13"/>
          <p:cNvPicPr preferRelativeResize="0"/>
          <p:nvPr/>
        </p:nvPicPr>
        <p:blipFill rotWithShape="1">
          <a:blip r:embed="rId5">
            <a:alphaModFix/>
          </a:blip>
          <a:srcRect b="0" l="0" r="0" t="0"/>
          <a:stretch/>
        </p:blipFill>
        <p:spPr>
          <a:xfrm>
            <a:off x="8912611" y="1985736"/>
            <a:ext cx="884393" cy="879904"/>
          </a:xfrm>
          <a:prstGeom prst="rect">
            <a:avLst/>
          </a:prstGeom>
          <a:noFill/>
          <a:ln>
            <a:noFill/>
          </a:ln>
        </p:spPr>
      </p:pic>
      <p:pic>
        <p:nvPicPr>
          <p:cNvPr id="242" name="Google Shape;242;p13"/>
          <p:cNvPicPr preferRelativeResize="0"/>
          <p:nvPr/>
        </p:nvPicPr>
        <p:blipFill rotWithShape="1">
          <a:blip r:embed="rId6">
            <a:alphaModFix/>
          </a:blip>
          <a:srcRect b="0" l="0" r="0" t="0"/>
          <a:stretch/>
        </p:blipFill>
        <p:spPr>
          <a:xfrm>
            <a:off x="11405092" y="5825703"/>
            <a:ext cx="521808" cy="763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type="title"/>
          </p:nvPr>
        </p:nvSpPr>
        <p:spPr>
          <a:xfrm>
            <a:off x="250333" y="218167"/>
            <a:ext cx="113292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0714"/>
              <a:buFont typeface="Calibri"/>
              <a:buNone/>
            </a:pPr>
            <a:r>
              <a:rPr lang="en-US"/>
              <a:t>Helpsy Collects From 1,200+ Locations in 10 States</a:t>
            </a:r>
            <a:endParaRPr/>
          </a:p>
        </p:txBody>
      </p:sp>
      <p:pic>
        <p:nvPicPr>
          <p:cNvPr id="248" name="Google Shape;248;p14"/>
          <p:cNvPicPr preferRelativeResize="0"/>
          <p:nvPr/>
        </p:nvPicPr>
        <p:blipFill rotWithShape="1">
          <a:blip r:embed="rId3">
            <a:alphaModFix/>
          </a:blip>
          <a:srcRect b="0" l="6385" r="6377" t="0"/>
          <a:stretch/>
        </p:blipFill>
        <p:spPr>
          <a:xfrm>
            <a:off x="399402" y="979367"/>
            <a:ext cx="6062401" cy="4739099"/>
          </a:xfrm>
          <a:prstGeom prst="rect">
            <a:avLst/>
          </a:prstGeom>
          <a:noFill/>
          <a:ln cap="flat" cmpd="sng" w="38100">
            <a:solidFill>
              <a:schemeClr val="dk1"/>
            </a:solidFill>
            <a:prstDash val="solid"/>
            <a:round/>
            <a:headEnd len="sm" w="sm" type="none"/>
            <a:tailEnd len="sm" w="sm" type="none"/>
          </a:ln>
        </p:spPr>
      </p:pic>
      <p:pic>
        <p:nvPicPr>
          <p:cNvPr id="249" name="Google Shape;249;p14"/>
          <p:cNvPicPr preferRelativeResize="0"/>
          <p:nvPr/>
        </p:nvPicPr>
        <p:blipFill rotWithShape="1">
          <a:blip r:embed="rId4">
            <a:alphaModFix/>
          </a:blip>
          <a:srcRect b="0" l="0" r="0" t="0"/>
          <a:stretch/>
        </p:blipFill>
        <p:spPr>
          <a:xfrm>
            <a:off x="11405092" y="5825703"/>
            <a:ext cx="521808" cy="763599"/>
          </a:xfrm>
          <a:prstGeom prst="rect">
            <a:avLst/>
          </a:prstGeom>
          <a:noFill/>
          <a:ln>
            <a:noFill/>
          </a:ln>
        </p:spPr>
      </p:pic>
      <p:pic>
        <p:nvPicPr>
          <p:cNvPr id="250" name="Google Shape;250;p14"/>
          <p:cNvPicPr preferRelativeResize="0"/>
          <p:nvPr/>
        </p:nvPicPr>
        <p:blipFill rotWithShape="1">
          <a:blip r:embed="rId5">
            <a:alphaModFix/>
          </a:blip>
          <a:srcRect b="0" l="0" r="0" t="0"/>
          <a:stretch/>
        </p:blipFill>
        <p:spPr>
          <a:xfrm>
            <a:off x="6757136" y="1736097"/>
            <a:ext cx="7082733" cy="39823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cxnSp>
        <p:nvCxnSpPr>
          <p:cNvPr id="259" name="Google Shape;259;p15"/>
          <p:cNvCxnSpPr/>
          <p:nvPr/>
        </p:nvCxnSpPr>
        <p:spPr>
          <a:xfrm rot="4697">
            <a:off x="2081856" y="6479973"/>
            <a:ext cx="9221009" cy="0"/>
          </a:xfrm>
          <a:prstGeom prst="straightConnector1">
            <a:avLst/>
          </a:prstGeom>
          <a:noFill/>
          <a:ln cap="rnd" cmpd="sng" w="9525">
            <a:solidFill>
              <a:srgbClr val="173E35"/>
            </a:solidFill>
            <a:prstDash val="solid"/>
            <a:round/>
            <a:headEnd len="sm" w="sm" type="none"/>
            <a:tailEnd len="sm" w="sm" type="none"/>
          </a:ln>
        </p:spPr>
      </p:cxnSp>
      <p:pic>
        <p:nvPicPr>
          <p:cNvPr id="260" name="Google Shape;260;p15"/>
          <p:cNvPicPr preferRelativeResize="0"/>
          <p:nvPr/>
        </p:nvPicPr>
        <p:blipFill rotWithShape="1">
          <a:blip r:embed="rId3">
            <a:alphaModFix/>
          </a:blip>
          <a:srcRect b="1399" l="0" r="1399" t="0"/>
          <a:stretch/>
        </p:blipFill>
        <p:spPr>
          <a:xfrm>
            <a:off x="415600" y="6091833"/>
            <a:ext cx="1466846" cy="388200"/>
          </a:xfrm>
          <a:prstGeom prst="rect">
            <a:avLst/>
          </a:prstGeom>
          <a:noFill/>
          <a:ln>
            <a:noFill/>
          </a:ln>
        </p:spPr>
      </p:pic>
      <p:sp>
        <p:nvSpPr>
          <p:cNvPr id="261" name="Google Shape;261;p15"/>
          <p:cNvSpPr txBox="1"/>
          <p:nvPr/>
        </p:nvSpPr>
        <p:spPr>
          <a:xfrm>
            <a:off x="669450" y="363467"/>
            <a:ext cx="7850800" cy="381800"/>
          </a:xfrm>
          <a:prstGeom prst="rect">
            <a:avLst/>
          </a:prstGeom>
          <a:noFill/>
          <a:ln>
            <a:noFill/>
          </a:ln>
        </p:spPr>
        <p:txBody>
          <a:bodyPr anchorCtr="0" anchor="t" bIns="60950" lIns="60950" spcFirstLastPara="1" rIns="60950" wrap="square" tIns="60950">
            <a:noAutofit/>
          </a:bodyPr>
          <a:lstStyle/>
          <a:p>
            <a:pPr indent="0" lvl="0" marL="0" marR="0" rtl="0" algn="l">
              <a:spcBef>
                <a:spcPts val="0"/>
              </a:spcBef>
              <a:spcAft>
                <a:spcPts val="0"/>
              </a:spcAft>
              <a:buNone/>
            </a:pPr>
            <a:r>
              <a:rPr b="1" lang="en-US" sz="2400">
                <a:solidFill>
                  <a:srgbClr val="173E35"/>
                </a:solidFill>
                <a:latin typeface="Montserrat"/>
                <a:ea typeface="Montserrat"/>
                <a:cs typeface="Montserrat"/>
                <a:sym typeface="Montserrat"/>
              </a:rPr>
              <a:t>Clothing Collection Methods</a:t>
            </a:r>
            <a:endParaRPr b="1" sz="2400">
              <a:solidFill>
                <a:srgbClr val="173E35"/>
              </a:solidFill>
              <a:latin typeface="Montserrat"/>
              <a:ea typeface="Montserrat"/>
              <a:cs typeface="Montserrat"/>
              <a:sym typeface="Montserrat"/>
            </a:endParaRPr>
          </a:p>
        </p:txBody>
      </p:sp>
      <p:pic>
        <p:nvPicPr>
          <p:cNvPr id="262" name="Google Shape;262;p15"/>
          <p:cNvPicPr preferRelativeResize="0"/>
          <p:nvPr/>
        </p:nvPicPr>
        <p:blipFill rotWithShape="1">
          <a:blip r:embed="rId4">
            <a:alphaModFix/>
          </a:blip>
          <a:srcRect b="1244" l="1720" r="2172" t="0"/>
          <a:stretch/>
        </p:blipFill>
        <p:spPr>
          <a:xfrm>
            <a:off x="6216583" y="973191"/>
            <a:ext cx="2708400" cy="3678400"/>
          </a:xfrm>
          <a:prstGeom prst="rect">
            <a:avLst/>
          </a:prstGeom>
          <a:noFill/>
          <a:ln cap="flat" cmpd="sng" w="76200">
            <a:solidFill>
              <a:srgbClr val="173E35"/>
            </a:solidFill>
            <a:prstDash val="solid"/>
            <a:round/>
            <a:headEnd len="sm" w="sm" type="none"/>
            <a:tailEnd len="sm" w="sm" type="none"/>
          </a:ln>
        </p:spPr>
      </p:pic>
      <p:pic>
        <p:nvPicPr>
          <p:cNvPr id="263" name="Google Shape;263;p15"/>
          <p:cNvPicPr preferRelativeResize="0"/>
          <p:nvPr/>
        </p:nvPicPr>
        <p:blipFill rotWithShape="1">
          <a:blip r:embed="rId5">
            <a:alphaModFix/>
          </a:blip>
          <a:srcRect b="0" l="2782" r="2204" t="0"/>
          <a:stretch/>
        </p:blipFill>
        <p:spPr>
          <a:xfrm>
            <a:off x="3156067" y="992649"/>
            <a:ext cx="2708400" cy="3638565"/>
          </a:xfrm>
          <a:prstGeom prst="rect">
            <a:avLst/>
          </a:prstGeom>
          <a:noFill/>
          <a:ln cap="flat" cmpd="sng" w="76200">
            <a:solidFill>
              <a:srgbClr val="173E35"/>
            </a:solidFill>
            <a:prstDash val="solid"/>
            <a:round/>
            <a:headEnd len="sm" w="sm" type="none"/>
            <a:tailEnd len="sm" w="sm" type="none"/>
          </a:ln>
        </p:spPr>
      </p:pic>
      <p:pic>
        <p:nvPicPr>
          <p:cNvPr id="264" name="Google Shape;264;p15" title="2021-04-21_11-47-26_000.mov">
            <a:hlinkClick r:id="rId6"/>
          </p:cNvPr>
          <p:cNvPicPr preferRelativeResize="0"/>
          <p:nvPr/>
        </p:nvPicPr>
        <p:blipFill rotWithShape="1">
          <a:blip r:embed="rId7">
            <a:alphaModFix/>
          </a:blip>
          <a:srcRect b="0" l="0" r="0" t="0"/>
          <a:stretch/>
        </p:blipFill>
        <p:spPr>
          <a:xfrm>
            <a:off x="367784" y="974710"/>
            <a:ext cx="2441651" cy="3674450"/>
          </a:xfrm>
          <a:prstGeom prst="rect">
            <a:avLst/>
          </a:prstGeom>
          <a:noFill/>
          <a:ln cap="flat" cmpd="sng" w="76200">
            <a:solidFill>
              <a:srgbClr val="173E35"/>
            </a:solidFill>
            <a:prstDash val="solid"/>
            <a:round/>
            <a:headEnd len="sm" w="sm" type="none"/>
            <a:tailEnd len="sm" w="sm" type="none"/>
          </a:ln>
        </p:spPr>
      </p:pic>
      <p:sp>
        <p:nvSpPr>
          <p:cNvPr id="265" name="Google Shape;265;p15"/>
          <p:cNvSpPr txBox="1"/>
          <p:nvPr/>
        </p:nvSpPr>
        <p:spPr>
          <a:xfrm>
            <a:off x="447850" y="4919343"/>
            <a:ext cx="1847600" cy="646119"/>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Bins</a:t>
            </a:r>
            <a:endParaRPr sz="1133">
              <a:solidFill>
                <a:schemeClr val="dk1"/>
              </a:solidFill>
              <a:latin typeface="Montserrat"/>
              <a:ea typeface="Montserrat"/>
              <a:cs typeface="Montserrat"/>
              <a:sym typeface="Montserrat"/>
            </a:endParaRPr>
          </a:p>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The classic collection method.</a:t>
            </a:r>
            <a:endParaRPr sz="1133">
              <a:solidFill>
                <a:schemeClr val="dk1"/>
              </a:solidFill>
              <a:latin typeface="Montserrat"/>
              <a:ea typeface="Montserrat"/>
              <a:cs typeface="Montserrat"/>
              <a:sym typeface="Montserrat"/>
            </a:endParaRPr>
          </a:p>
        </p:txBody>
      </p:sp>
      <p:sp>
        <p:nvSpPr>
          <p:cNvPr id="266" name="Google Shape;266;p15"/>
          <p:cNvSpPr txBox="1"/>
          <p:nvPr/>
        </p:nvSpPr>
        <p:spPr>
          <a:xfrm>
            <a:off x="3133999" y="4891159"/>
            <a:ext cx="2708400" cy="646119"/>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Clothing Drives</a:t>
            </a:r>
            <a:endParaRPr sz="1133">
              <a:solidFill>
                <a:schemeClr val="dk1"/>
              </a:solidFill>
              <a:latin typeface="Montserrat"/>
              <a:ea typeface="Montserrat"/>
              <a:cs typeface="Montserrat"/>
              <a:sym typeface="Montserrat"/>
            </a:endParaRPr>
          </a:p>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Fundraising opportunities for community organizations.</a:t>
            </a:r>
            <a:endParaRPr sz="1133">
              <a:solidFill>
                <a:schemeClr val="dk1"/>
              </a:solidFill>
              <a:latin typeface="Montserrat"/>
              <a:ea typeface="Montserrat"/>
              <a:cs typeface="Montserrat"/>
              <a:sym typeface="Montserrat"/>
            </a:endParaRPr>
          </a:p>
        </p:txBody>
      </p:sp>
      <p:sp>
        <p:nvSpPr>
          <p:cNvPr id="267" name="Google Shape;267;p15"/>
          <p:cNvSpPr txBox="1"/>
          <p:nvPr/>
        </p:nvSpPr>
        <p:spPr>
          <a:xfrm>
            <a:off x="6245325" y="4919343"/>
            <a:ext cx="2592400" cy="646119"/>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Home Pickups</a:t>
            </a:r>
            <a:endParaRPr sz="1133">
              <a:solidFill>
                <a:schemeClr val="dk1"/>
              </a:solidFill>
              <a:latin typeface="Montserrat"/>
              <a:ea typeface="Montserrat"/>
              <a:cs typeface="Montserrat"/>
              <a:sym typeface="Montserrat"/>
            </a:endParaRPr>
          </a:p>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Free service offered in select municipalities.</a:t>
            </a:r>
            <a:endParaRPr sz="1133">
              <a:solidFill>
                <a:schemeClr val="dk1"/>
              </a:solidFill>
              <a:latin typeface="Montserrat"/>
              <a:ea typeface="Montserrat"/>
              <a:cs typeface="Montserrat"/>
              <a:sym typeface="Montserrat"/>
            </a:endParaRPr>
          </a:p>
        </p:txBody>
      </p:sp>
      <p:pic>
        <p:nvPicPr>
          <p:cNvPr id="268" name="Google Shape;268;p15"/>
          <p:cNvPicPr preferRelativeResize="0"/>
          <p:nvPr/>
        </p:nvPicPr>
        <p:blipFill rotWithShape="1">
          <a:blip r:embed="rId8">
            <a:alphaModFix/>
          </a:blip>
          <a:srcRect b="0" l="913" r="912" t="0"/>
          <a:stretch/>
        </p:blipFill>
        <p:spPr>
          <a:xfrm>
            <a:off x="9115817" y="952809"/>
            <a:ext cx="2708401" cy="3678399"/>
          </a:xfrm>
          <a:prstGeom prst="rect">
            <a:avLst/>
          </a:prstGeom>
          <a:noFill/>
          <a:ln cap="flat" cmpd="sng" w="76200">
            <a:solidFill>
              <a:srgbClr val="173E35"/>
            </a:solidFill>
            <a:prstDash val="solid"/>
            <a:round/>
            <a:headEnd len="sm" w="sm" type="none"/>
            <a:tailEnd len="sm" w="sm" type="none"/>
          </a:ln>
        </p:spPr>
      </p:pic>
      <p:sp>
        <p:nvSpPr>
          <p:cNvPr id="269" name="Google Shape;269;p15"/>
          <p:cNvSpPr txBox="1"/>
          <p:nvPr/>
        </p:nvSpPr>
        <p:spPr>
          <a:xfrm>
            <a:off x="9151758" y="4919342"/>
            <a:ext cx="2592400" cy="646119"/>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Thrift Stores</a:t>
            </a:r>
            <a:endParaRPr sz="1133">
              <a:solidFill>
                <a:schemeClr val="dk1"/>
              </a:solidFill>
              <a:latin typeface="Montserrat"/>
              <a:ea typeface="Montserrat"/>
              <a:cs typeface="Montserrat"/>
              <a:sym typeface="Montserrat"/>
            </a:endParaRPr>
          </a:p>
          <a:p>
            <a:pPr indent="0" lvl="0" marL="0" marR="0" rtl="0" algn="ctr">
              <a:spcBef>
                <a:spcPts val="0"/>
              </a:spcBef>
              <a:spcAft>
                <a:spcPts val="0"/>
              </a:spcAft>
              <a:buNone/>
            </a:pPr>
            <a:r>
              <a:rPr lang="en-US" sz="1133">
                <a:solidFill>
                  <a:schemeClr val="dk1"/>
                </a:solidFill>
                <a:latin typeface="Montserrat"/>
                <a:ea typeface="Montserrat"/>
                <a:cs typeface="Montserrat"/>
                <a:sym typeface="Montserrat"/>
              </a:rPr>
              <a:t>Pickup of excess or unwanted clothing + sell curated inventory</a:t>
            </a:r>
            <a:endParaRPr sz="1133">
              <a:solidFill>
                <a:schemeClr val="dk1"/>
              </a:solidFill>
              <a:latin typeface="Montserrat"/>
              <a:ea typeface="Montserrat"/>
              <a:cs typeface="Montserrat"/>
              <a:sym typeface="Montserrat"/>
            </a:endParaRPr>
          </a:p>
        </p:txBody>
      </p:sp>
      <p:pic>
        <p:nvPicPr>
          <p:cNvPr id="270" name="Google Shape;270;p15"/>
          <p:cNvPicPr preferRelativeResize="0"/>
          <p:nvPr/>
        </p:nvPicPr>
        <p:blipFill rotWithShape="1">
          <a:blip r:embed="rId9">
            <a:alphaModFix/>
          </a:blip>
          <a:srcRect b="0" l="0" r="0" t="0"/>
          <a:stretch/>
        </p:blipFill>
        <p:spPr>
          <a:xfrm>
            <a:off x="11405092" y="5825703"/>
            <a:ext cx="521808" cy="763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6"/>
          <p:cNvSpPr txBox="1"/>
          <p:nvPr>
            <p:ph idx="1" type="body"/>
          </p:nvPr>
        </p:nvSpPr>
        <p:spPr>
          <a:xfrm>
            <a:off x="6900433" y="1377583"/>
            <a:ext cx="3837600" cy="50028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600"/>
              </a:spcBef>
              <a:spcAft>
                <a:spcPts val="0"/>
              </a:spcAft>
              <a:buClr>
                <a:schemeClr val="dk1"/>
              </a:buClr>
              <a:buSzPts val="3600"/>
              <a:buNone/>
            </a:pPr>
            <a:r>
              <a:rPr lang="en-US" sz="1867">
                <a:solidFill>
                  <a:schemeClr val="dk1"/>
                </a:solidFill>
                <a:latin typeface="Inter"/>
                <a:ea typeface="Inter"/>
                <a:cs typeface="Inter"/>
                <a:sym typeface="Inter"/>
              </a:rPr>
              <a:t>We use proprietary technology to sort clothes by brand and condition.</a:t>
            </a:r>
            <a:br>
              <a:rPr lang="en-US" sz="1867">
                <a:solidFill>
                  <a:schemeClr val="dk1"/>
                </a:solidFill>
                <a:latin typeface="Inter"/>
                <a:ea typeface="Inter"/>
                <a:cs typeface="Inter"/>
                <a:sym typeface="Inter"/>
              </a:rPr>
            </a:br>
            <a:br>
              <a:rPr lang="en-US" sz="1867">
                <a:solidFill>
                  <a:schemeClr val="dk1"/>
                </a:solidFill>
                <a:latin typeface="Inter"/>
                <a:ea typeface="Inter"/>
                <a:cs typeface="Inter"/>
                <a:sym typeface="Inter"/>
              </a:rPr>
            </a:br>
            <a:r>
              <a:rPr lang="en-US" sz="1867">
                <a:solidFill>
                  <a:schemeClr val="dk1"/>
                </a:solidFill>
                <a:latin typeface="Inter"/>
                <a:ea typeface="Inter"/>
                <a:cs typeface="Inter"/>
                <a:sym typeface="Inter"/>
              </a:rPr>
              <a:t>Our tech provide rich brand and damage data.</a:t>
            </a:r>
            <a:endParaRPr sz="1867">
              <a:solidFill>
                <a:schemeClr val="dk1"/>
              </a:solidFill>
              <a:latin typeface="Inter"/>
              <a:ea typeface="Inter"/>
              <a:cs typeface="Inter"/>
              <a:sym typeface="Inter"/>
            </a:endParaRPr>
          </a:p>
          <a:p>
            <a:pPr indent="0" lvl="0" marL="0" rtl="0" algn="l">
              <a:lnSpc>
                <a:spcPct val="115000"/>
              </a:lnSpc>
              <a:spcBef>
                <a:spcPts val="1600"/>
              </a:spcBef>
              <a:spcAft>
                <a:spcPts val="0"/>
              </a:spcAft>
              <a:buClr>
                <a:schemeClr val="dk1"/>
              </a:buClr>
              <a:buSzPts val="3600"/>
              <a:buNone/>
            </a:pPr>
            <a:r>
              <a:rPr lang="en-US" sz="1867">
                <a:solidFill>
                  <a:schemeClr val="dk1"/>
                </a:solidFill>
                <a:latin typeface="Inter"/>
                <a:ea typeface="Inter"/>
                <a:cs typeface="Inter"/>
                <a:sym typeface="Inter"/>
              </a:rPr>
              <a:t>We provide thrift stores and resellers inventory by brand and condition.</a:t>
            </a:r>
            <a:endParaRPr sz="1867">
              <a:solidFill>
                <a:schemeClr val="dk1"/>
              </a:solidFill>
              <a:latin typeface="Inter"/>
              <a:ea typeface="Inter"/>
              <a:cs typeface="Inter"/>
              <a:sym typeface="Inter"/>
            </a:endParaRPr>
          </a:p>
          <a:p>
            <a:pPr indent="0" lvl="0" marL="0" rtl="0" algn="l">
              <a:lnSpc>
                <a:spcPct val="115000"/>
              </a:lnSpc>
              <a:spcBef>
                <a:spcPts val="1600"/>
              </a:spcBef>
              <a:spcAft>
                <a:spcPts val="0"/>
              </a:spcAft>
              <a:buClr>
                <a:schemeClr val="dk1"/>
              </a:buClr>
              <a:buSzPts val="3600"/>
              <a:buNone/>
            </a:pPr>
            <a:r>
              <a:t/>
            </a:r>
            <a:endParaRPr sz="1867">
              <a:solidFill>
                <a:schemeClr val="dk1"/>
              </a:solidFill>
              <a:latin typeface="Inter"/>
              <a:ea typeface="Inter"/>
              <a:cs typeface="Inter"/>
              <a:sym typeface="Inter"/>
            </a:endParaRPr>
          </a:p>
          <a:p>
            <a:pPr indent="0" lvl="0" marL="0" rtl="0" algn="l">
              <a:lnSpc>
                <a:spcPct val="115000"/>
              </a:lnSpc>
              <a:spcBef>
                <a:spcPts val="1600"/>
              </a:spcBef>
              <a:spcAft>
                <a:spcPts val="0"/>
              </a:spcAft>
              <a:buClr>
                <a:schemeClr val="dk1"/>
              </a:buClr>
              <a:buSzPts val="3600"/>
              <a:buNone/>
            </a:pPr>
            <a:r>
              <a:t/>
            </a:r>
            <a:endParaRPr sz="1867">
              <a:latin typeface="Inter"/>
              <a:ea typeface="Inter"/>
              <a:cs typeface="Inter"/>
              <a:sym typeface="Inter"/>
            </a:endParaRPr>
          </a:p>
        </p:txBody>
      </p:sp>
      <p:sp>
        <p:nvSpPr>
          <p:cNvPr id="276" name="Google Shape;276;p16"/>
          <p:cNvSpPr txBox="1"/>
          <p:nvPr>
            <p:ph type="title"/>
          </p:nvPr>
        </p:nvSpPr>
        <p:spPr>
          <a:xfrm>
            <a:off x="316733" y="230067"/>
            <a:ext cx="11584400"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5600"/>
              <a:buFont typeface="Calibri"/>
              <a:buNone/>
            </a:pPr>
            <a:r>
              <a:rPr lang="en-US" sz="2800"/>
              <a:t>Helpsy Source: Supplying Branded Inventory</a:t>
            </a:r>
            <a:endParaRPr sz="2800"/>
          </a:p>
        </p:txBody>
      </p:sp>
      <p:pic>
        <p:nvPicPr>
          <p:cNvPr id="277" name="Google Shape;277;p16"/>
          <p:cNvPicPr preferRelativeResize="0"/>
          <p:nvPr/>
        </p:nvPicPr>
        <p:blipFill rotWithShape="1">
          <a:blip r:embed="rId3">
            <a:alphaModFix/>
          </a:blip>
          <a:srcRect b="0" l="0" r="0" t="0"/>
          <a:stretch/>
        </p:blipFill>
        <p:spPr>
          <a:xfrm>
            <a:off x="481366" y="951667"/>
            <a:ext cx="3190929" cy="4787535"/>
          </a:xfrm>
          <a:prstGeom prst="rect">
            <a:avLst/>
          </a:prstGeom>
          <a:noFill/>
          <a:ln cap="flat" cmpd="sng" w="19050">
            <a:solidFill>
              <a:schemeClr val="dk1"/>
            </a:solidFill>
            <a:prstDash val="solid"/>
            <a:round/>
            <a:headEnd len="sm" w="sm" type="none"/>
            <a:tailEnd len="sm" w="sm" type="none"/>
          </a:ln>
        </p:spPr>
      </p:pic>
      <p:pic>
        <p:nvPicPr>
          <p:cNvPr id="278" name="Google Shape;278;p16"/>
          <p:cNvPicPr preferRelativeResize="0"/>
          <p:nvPr/>
        </p:nvPicPr>
        <p:blipFill rotWithShape="1">
          <a:blip r:embed="rId4">
            <a:alphaModFix/>
          </a:blip>
          <a:srcRect b="0" l="0" r="0" t="0"/>
          <a:stretch/>
        </p:blipFill>
        <p:spPr>
          <a:xfrm>
            <a:off x="11405092" y="5825703"/>
            <a:ext cx="521808" cy="763599"/>
          </a:xfrm>
          <a:prstGeom prst="rect">
            <a:avLst/>
          </a:prstGeom>
          <a:noFill/>
          <a:ln>
            <a:noFill/>
          </a:ln>
        </p:spPr>
      </p:pic>
      <p:pic>
        <p:nvPicPr>
          <p:cNvPr id="279" name="Google Shape;279;p16"/>
          <p:cNvPicPr preferRelativeResize="0"/>
          <p:nvPr/>
        </p:nvPicPr>
        <p:blipFill rotWithShape="1">
          <a:blip r:embed="rId5">
            <a:alphaModFix/>
          </a:blip>
          <a:srcRect b="13455" l="0" r="0" t="5281"/>
          <a:stretch/>
        </p:blipFill>
        <p:spPr>
          <a:xfrm>
            <a:off x="3951700" y="951667"/>
            <a:ext cx="2721365" cy="4787535"/>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7"/>
          <p:cNvSpPr txBox="1"/>
          <p:nvPr>
            <p:ph type="title"/>
          </p:nvPr>
        </p:nvSpPr>
        <p:spPr>
          <a:xfrm>
            <a:off x="316733" y="230067"/>
            <a:ext cx="11584400"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5600"/>
              <a:buFont typeface="Calibri"/>
              <a:buNone/>
            </a:pPr>
            <a:r>
              <a:rPr lang="en-US" sz="2800"/>
              <a:t>Helpsy Trading</a:t>
            </a:r>
            <a:endParaRPr sz="2800"/>
          </a:p>
        </p:txBody>
      </p:sp>
      <p:pic>
        <p:nvPicPr>
          <p:cNvPr id="285" name="Google Shape;285;p17"/>
          <p:cNvPicPr preferRelativeResize="0"/>
          <p:nvPr/>
        </p:nvPicPr>
        <p:blipFill rotWithShape="1">
          <a:blip r:embed="rId3">
            <a:alphaModFix/>
          </a:blip>
          <a:srcRect b="0" l="0" r="0" t="0"/>
          <a:stretch/>
        </p:blipFill>
        <p:spPr>
          <a:xfrm>
            <a:off x="11405092" y="5825703"/>
            <a:ext cx="521808" cy="763599"/>
          </a:xfrm>
          <a:prstGeom prst="rect">
            <a:avLst/>
          </a:prstGeom>
          <a:noFill/>
          <a:ln>
            <a:noFill/>
          </a:ln>
        </p:spPr>
      </p:pic>
      <p:pic>
        <p:nvPicPr>
          <p:cNvPr id="286" name="Google Shape;286;p17"/>
          <p:cNvPicPr preferRelativeResize="0"/>
          <p:nvPr/>
        </p:nvPicPr>
        <p:blipFill rotWithShape="1">
          <a:blip r:embed="rId4">
            <a:alphaModFix/>
          </a:blip>
          <a:srcRect b="0" l="0" r="0" t="0"/>
          <a:stretch/>
        </p:blipFill>
        <p:spPr>
          <a:xfrm>
            <a:off x="5267898" y="138071"/>
            <a:ext cx="5932499" cy="6167067"/>
          </a:xfrm>
          <a:prstGeom prst="rect">
            <a:avLst/>
          </a:prstGeom>
          <a:noFill/>
          <a:ln cap="flat" cmpd="sng" w="19050">
            <a:solidFill>
              <a:schemeClr val="dk1"/>
            </a:solidFill>
            <a:prstDash val="solid"/>
            <a:round/>
            <a:headEnd len="sm" w="sm" type="none"/>
            <a:tailEnd len="sm" w="sm" type="none"/>
          </a:ln>
        </p:spPr>
      </p:pic>
      <p:sp>
        <p:nvSpPr>
          <p:cNvPr id="287" name="Google Shape;287;p17"/>
          <p:cNvSpPr txBox="1"/>
          <p:nvPr>
            <p:ph idx="1" type="body"/>
          </p:nvPr>
        </p:nvSpPr>
        <p:spPr>
          <a:xfrm>
            <a:off x="810400" y="1305533"/>
            <a:ext cx="3837600" cy="3608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600"/>
              </a:spcBef>
              <a:spcAft>
                <a:spcPts val="0"/>
              </a:spcAft>
              <a:buClr>
                <a:schemeClr val="dk1"/>
              </a:buClr>
              <a:buSzPts val="3600"/>
              <a:buNone/>
            </a:pPr>
            <a:r>
              <a:rPr lang="en-US" sz="1867">
                <a:solidFill>
                  <a:schemeClr val="dk1"/>
                </a:solidFill>
                <a:latin typeface="Inter"/>
                <a:ea typeface="Inter"/>
                <a:cs typeface="Inter"/>
                <a:sym typeface="Inter"/>
              </a:rPr>
              <a:t>Helpsy buys millions of pounds of used goods from large thrift stores, smaller collection companies, and wiper rags manufacturers.</a:t>
            </a:r>
            <a:endParaRPr sz="1867">
              <a:solidFill>
                <a:schemeClr val="dk1"/>
              </a:solidFill>
              <a:latin typeface="Inter"/>
              <a:ea typeface="Inter"/>
              <a:cs typeface="Inter"/>
              <a:sym typeface="Inter"/>
            </a:endParaRPr>
          </a:p>
          <a:p>
            <a:pPr indent="0" lvl="0" marL="0" rtl="0" algn="l">
              <a:lnSpc>
                <a:spcPct val="115000"/>
              </a:lnSpc>
              <a:spcBef>
                <a:spcPts val="1600"/>
              </a:spcBef>
              <a:spcAft>
                <a:spcPts val="0"/>
              </a:spcAft>
              <a:buClr>
                <a:schemeClr val="dk1"/>
              </a:buClr>
              <a:buSzPts val="3600"/>
              <a:buNone/>
            </a:pPr>
            <a:r>
              <a:rPr lang="en-US" sz="1867">
                <a:solidFill>
                  <a:schemeClr val="dk1"/>
                </a:solidFill>
                <a:latin typeface="Inter"/>
                <a:ea typeface="Inter"/>
                <a:cs typeface="Inter"/>
                <a:sym typeface="Inter"/>
              </a:rPr>
              <a:t>We sell to clothing sorters, secondhand sellers, and industrial users.</a:t>
            </a:r>
            <a:endParaRPr sz="1867">
              <a:solidFill>
                <a:schemeClr val="dk1"/>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cxnSp>
        <p:nvCxnSpPr>
          <p:cNvPr id="296" name="Google Shape;296;p18"/>
          <p:cNvCxnSpPr/>
          <p:nvPr/>
        </p:nvCxnSpPr>
        <p:spPr>
          <a:xfrm rot="4697">
            <a:off x="2081856" y="6479973"/>
            <a:ext cx="9221009" cy="0"/>
          </a:xfrm>
          <a:prstGeom prst="straightConnector1">
            <a:avLst/>
          </a:prstGeom>
          <a:noFill/>
          <a:ln cap="rnd" cmpd="sng" w="9525">
            <a:solidFill>
              <a:srgbClr val="173E35"/>
            </a:solidFill>
            <a:prstDash val="solid"/>
            <a:round/>
            <a:headEnd len="sm" w="sm" type="none"/>
            <a:tailEnd len="sm" w="sm" type="none"/>
          </a:ln>
        </p:spPr>
      </p:cxnSp>
      <p:pic>
        <p:nvPicPr>
          <p:cNvPr id="297" name="Google Shape;297;p18"/>
          <p:cNvPicPr preferRelativeResize="0"/>
          <p:nvPr/>
        </p:nvPicPr>
        <p:blipFill rotWithShape="1">
          <a:blip r:embed="rId3">
            <a:alphaModFix/>
          </a:blip>
          <a:srcRect b="1399" l="0" r="1399" t="0"/>
          <a:stretch/>
        </p:blipFill>
        <p:spPr>
          <a:xfrm>
            <a:off x="415600" y="6091833"/>
            <a:ext cx="1466846" cy="388200"/>
          </a:xfrm>
          <a:prstGeom prst="rect">
            <a:avLst/>
          </a:prstGeom>
          <a:noFill/>
          <a:ln>
            <a:noFill/>
          </a:ln>
        </p:spPr>
      </p:pic>
      <p:sp>
        <p:nvSpPr>
          <p:cNvPr id="298" name="Google Shape;298;p18"/>
          <p:cNvSpPr/>
          <p:nvPr/>
        </p:nvSpPr>
        <p:spPr>
          <a:xfrm>
            <a:off x="-40800" y="-48025"/>
            <a:ext cx="12273597" cy="5753989"/>
          </a:xfrm>
          <a:custGeom>
            <a:rect b="b" l="l" r="r" t="t"/>
            <a:pathLst>
              <a:path extrusionOk="0" h="11507978" w="24547195">
                <a:moveTo>
                  <a:pt x="0" y="0"/>
                </a:moveTo>
                <a:lnTo>
                  <a:pt x="24547195" y="0"/>
                </a:lnTo>
                <a:lnTo>
                  <a:pt x="24547195" y="11507978"/>
                </a:lnTo>
                <a:lnTo>
                  <a:pt x="0" y="11507978"/>
                </a:lnTo>
                <a:close/>
              </a:path>
            </a:pathLst>
          </a:custGeom>
          <a:solidFill>
            <a:srgbClr val="173E35"/>
          </a:solidFill>
          <a:ln>
            <a:noFill/>
          </a:ln>
        </p:spPr>
      </p:sp>
      <p:sp>
        <p:nvSpPr>
          <p:cNvPr id="299" name="Google Shape;299;p18"/>
          <p:cNvSpPr txBox="1"/>
          <p:nvPr/>
        </p:nvSpPr>
        <p:spPr>
          <a:xfrm>
            <a:off x="1457400" y="1914000"/>
            <a:ext cx="7311600" cy="2092860"/>
          </a:xfrm>
          <a:prstGeom prst="rect">
            <a:avLst/>
          </a:prstGeom>
          <a:noFill/>
          <a:ln>
            <a:noFill/>
          </a:ln>
        </p:spPr>
        <p:txBody>
          <a:bodyPr anchorCtr="0" anchor="t" bIns="60950" lIns="60950" spcFirstLastPara="1" rIns="60950" wrap="square" tIns="60950">
            <a:spAutoFit/>
          </a:bodyPr>
          <a:lstStyle/>
          <a:p>
            <a:pPr indent="0" lvl="0" marL="0" marR="0" rtl="0" algn="l">
              <a:spcBef>
                <a:spcPts val="0"/>
              </a:spcBef>
              <a:spcAft>
                <a:spcPts val="0"/>
              </a:spcAft>
              <a:buNone/>
            </a:pPr>
            <a:r>
              <a:rPr b="1" lang="en-US" sz="6400">
                <a:solidFill>
                  <a:schemeClr val="lt1"/>
                </a:solidFill>
                <a:latin typeface="Montserrat"/>
                <a:ea typeface="Montserrat"/>
                <a:cs typeface="Montserrat"/>
                <a:sym typeface="Montserrat"/>
              </a:rPr>
              <a:t>What Happens to the Clothes?</a:t>
            </a:r>
            <a:endParaRPr b="1" sz="6400">
              <a:solidFill>
                <a:schemeClr val="lt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9"/>
          <p:cNvSpPr txBox="1"/>
          <p:nvPr>
            <p:ph type="title"/>
          </p:nvPr>
        </p:nvSpPr>
        <p:spPr>
          <a:xfrm>
            <a:off x="351433" y="274633"/>
            <a:ext cx="121920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5400"/>
              <a:buFont typeface="Calibri"/>
              <a:buNone/>
            </a:pPr>
            <a:r>
              <a:rPr b="1" lang="en-US" sz="4800">
                <a:solidFill>
                  <a:srgbClr val="173E35"/>
                </a:solidFill>
              </a:rPr>
              <a:t>What Happens to Used Clothing?</a:t>
            </a:r>
            <a:endParaRPr b="1" sz="4800">
              <a:solidFill>
                <a:srgbClr val="173E35"/>
              </a:solidFill>
            </a:endParaRPr>
          </a:p>
        </p:txBody>
      </p:sp>
      <p:sp>
        <p:nvSpPr>
          <p:cNvPr id="305" name="Google Shape;305;p19"/>
          <p:cNvSpPr txBox="1"/>
          <p:nvPr>
            <p:ph idx="1" type="body"/>
          </p:nvPr>
        </p:nvSpPr>
        <p:spPr>
          <a:xfrm>
            <a:off x="995933" y="1487517"/>
            <a:ext cx="10204000" cy="5006200"/>
          </a:xfrm>
          <a:prstGeom prst="rect">
            <a:avLst/>
          </a:prstGeom>
          <a:noFill/>
          <a:ln>
            <a:noFill/>
          </a:ln>
        </p:spPr>
        <p:txBody>
          <a:bodyPr anchorCtr="0" anchor="t" bIns="45700" lIns="91425" spcFirstLastPara="1" rIns="91425" wrap="square" tIns="45700">
            <a:normAutofit fontScale="92500"/>
          </a:bodyPr>
          <a:lstStyle/>
          <a:p>
            <a:pPr indent="0" lvl="0" marL="457223" rtl="0" algn="l">
              <a:lnSpc>
                <a:spcPct val="90000"/>
              </a:lnSpc>
              <a:spcBef>
                <a:spcPts val="0"/>
              </a:spcBef>
              <a:spcAft>
                <a:spcPts val="0"/>
              </a:spcAft>
              <a:buClr>
                <a:srgbClr val="173E35"/>
              </a:buClr>
              <a:buSzPct val="100000"/>
              <a:buNone/>
            </a:pPr>
            <a:r>
              <a:rPr lang="en-US" sz="2333">
                <a:solidFill>
                  <a:srgbClr val="173E35"/>
                </a:solidFill>
                <a:latin typeface="Arial"/>
                <a:ea typeface="Arial"/>
                <a:cs typeface="Arial"/>
                <a:sym typeface="Arial"/>
              </a:rPr>
              <a:t>85% end up in municipal waste stream (trash, landfill, incinerator)</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rgbClr val="173E35"/>
              </a:buClr>
              <a:buSzPct val="100000"/>
              <a:buNone/>
            </a:pPr>
            <a:r>
              <a:rPr lang="en-US" sz="2333">
                <a:solidFill>
                  <a:srgbClr val="173E35"/>
                </a:solidFill>
                <a:latin typeface="Arial"/>
                <a:ea typeface="Arial"/>
                <a:cs typeface="Arial"/>
                <a:sym typeface="Arial"/>
              </a:rPr>
              <a:t>However 95% could be reused as clothing or something else:</a:t>
            </a:r>
            <a:br>
              <a:rPr lang="en-US" sz="2333">
                <a:solidFill>
                  <a:srgbClr val="173E35"/>
                </a:solidFill>
                <a:latin typeface="Arial"/>
                <a:ea typeface="Arial"/>
                <a:cs typeface="Arial"/>
                <a:sym typeface="Arial"/>
              </a:rPr>
            </a:br>
            <a:br>
              <a:rPr lang="en-US" sz="2333">
                <a:solidFill>
                  <a:srgbClr val="173E35"/>
                </a:solidFill>
                <a:latin typeface="Arial"/>
                <a:ea typeface="Arial"/>
                <a:cs typeface="Arial"/>
                <a:sym typeface="Arial"/>
              </a:rPr>
            </a:b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rgbClr val="173E35"/>
              </a:buClr>
              <a:buSzPct val="100000"/>
              <a:buNone/>
            </a:pPr>
            <a:r>
              <a:rPr lang="en-US" sz="2333">
                <a:solidFill>
                  <a:srgbClr val="173E35"/>
                </a:solidFill>
                <a:latin typeface="Arial"/>
                <a:ea typeface="Arial"/>
                <a:cs typeface="Arial"/>
                <a:sym typeface="Arial"/>
              </a:rPr>
              <a:t>45% reuse apparel 			       30% wipers 			        20% insulation</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chemeClr val="dk1"/>
              </a:buClr>
              <a:buSzPct val="100000"/>
              <a:buNone/>
            </a:pPr>
            <a:r>
              <a:t/>
            </a: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rgbClr val="173E35"/>
              </a:buClr>
              <a:buSzPct val="100000"/>
              <a:buNone/>
            </a:pPr>
            <a:r>
              <a:rPr lang="en-US" sz="2333">
                <a:solidFill>
                  <a:srgbClr val="173E35"/>
                </a:solidFill>
                <a:latin typeface="Arial"/>
                <a:ea typeface="Arial"/>
                <a:cs typeface="Arial"/>
                <a:sym typeface="Arial"/>
              </a:rPr>
              <a:t> etc</a:t>
            </a:r>
            <a:br>
              <a:rPr lang="en-US" sz="2333">
                <a:solidFill>
                  <a:srgbClr val="173E35"/>
                </a:solidFill>
                <a:latin typeface="Arial"/>
                <a:ea typeface="Arial"/>
                <a:cs typeface="Arial"/>
                <a:sym typeface="Arial"/>
              </a:rPr>
            </a:br>
            <a:br>
              <a:rPr lang="en-US" sz="2333">
                <a:solidFill>
                  <a:srgbClr val="173E35"/>
                </a:solidFill>
                <a:latin typeface="Arial"/>
                <a:ea typeface="Arial"/>
                <a:cs typeface="Arial"/>
                <a:sym typeface="Arial"/>
              </a:rPr>
            </a:br>
            <a:br>
              <a:rPr lang="en-US" sz="2333">
                <a:solidFill>
                  <a:srgbClr val="173E35"/>
                </a:solidFill>
                <a:latin typeface="Arial"/>
                <a:ea typeface="Arial"/>
                <a:cs typeface="Arial"/>
                <a:sym typeface="Arial"/>
              </a:rPr>
            </a:br>
            <a:br>
              <a:rPr lang="en-US" sz="2333">
                <a:solidFill>
                  <a:srgbClr val="173E35"/>
                </a:solidFill>
                <a:latin typeface="Arial"/>
                <a:ea typeface="Arial"/>
                <a:cs typeface="Arial"/>
                <a:sym typeface="Arial"/>
              </a:rPr>
            </a:br>
            <a:endParaRPr sz="2333">
              <a:solidFill>
                <a:srgbClr val="173E35"/>
              </a:solidFill>
              <a:latin typeface="Arial"/>
              <a:ea typeface="Arial"/>
              <a:cs typeface="Arial"/>
              <a:sym typeface="Arial"/>
            </a:endParaRPr>
          </a:p>
          <a:p>
            <a:pPr indent="0" lvl="0" marL="457223" rtl="0" algn="l">
              <a:lnSpc>
                <a:spcPct val="90000"/>
              </a:lnSpc>
              <a:spcBef>
                <a:spcPts val="0"/>
              </a:spcBef>
              <a:spcAft>
                <a:spcPts val="0"/>
              </a:spcAft>
              <a:buClr>
                <a:srgbClr val="173E35"/>
              </a:buClr>
              <a:buSzPct val="100000"/>
              <a:buNone/>
            </a:pPr>
            <a:r>
              <a:rPr lang="en-US" sz="2067">
                <a:solidFill>
                  <a:srgbClr val="173E35"/>
                </a:solidFill>
                <a:latin typeface="Arial"/>
                <a:ea typeface="Arial"/>
                <a:cs typeface="Arial"/>
                <a:sym typeface="Arial"/>
              </a:rPr>
              <a:t> 																						source: SMART, 2024</a:t>
            </a:r>
            <a:endParaRPr sz="2067">
              <a:latin typeface="Arial"/>
              <a:ea typeface="Arial"/>
              <a:cs typeface="Arial"/>
              <a:sym typeface="Arial"/>
            </a:endParaRPr>
          </a:p>
        </p:txBody>
      </p:sp>
      <p:pic>
        <p:nvPicPr>
          <p:cNvPr id="306" name="Google Shape;306;p19"/>
          <p:cNvPicPr preferRelativeResize="0"/>
          <p:nvPr/>
        </p:nvPicPr>
        <p:blipFill rotWithShape="1">
          <a:blip r:embed="rId3">
            <a:alphaModFix/>
          </a:blip>
          <a:srcRect b="0" l="0" r="0" t="0"/>
          <a:stretch/>
        </p:blipFill>
        <p:spPr>
          <a:xfrm>
            <a:off x="1124317" y="3341150"/>
            <a:ext cx="3230983" cy="2153983"/>
          </a:xfrm>
          <a:prstGeom prst="rect">
            <a:avLst/>
          </a:prstGeom>
          <a:noFill/>
          <a:ln cap="flat" cmpd="sng" w="38100">
            <a:solidFill>
              <a:srgbClr val="173E35"/>
            </a:solidFill>
            <a:prstDash val="solid"/>
            <a:round/>
            <a:headEnd len="sm" w="sm" type="none"/>
            <a:tailEnd len="sm" w="sm" type="none"/>
          </a:ln>
        </p:spPr>
      </p:pic>
      <p:pic>
        <p:nvPicPr>
          <p:cNvPr id="307" name="Google Shape;307;p19"/>
          <p:cNvPicPr preferRelativeResize="0"/>
          <p:nvPr/>
        </p:nvPicPr>
        <p:blipFill rotWithShape="1">
          <a:blip r:embed="rId4">
            <a:alphaModFix/>
          </a:blip>
          <a:srcRect b="16666" l="0" r="0" t="16666"/>
          <a:stretch/>
        </p:blipFill>
        <p:spPr>
          <a:xfrm>
            <a:off x="4480509" y="3341150"/>
            <a:ext cx="3230984" cy="2153983"/>
          </a:xfrm>
          <a:prstGeom prst="rect">
            <a:avLst/>
          </a:prstGeom>
          <a:noFill/>
          <a:ln cap="flat" cmpd="sng" w="38100">
            <a:solidFill>
              <a:srgbClr val="173E35"/>
            </a:solidFill>
            <a:prstDash val="solid"/>
            <a:round/>
            <a:headEnd len="sm" w="sm" type="none"/>
            <a:tailEnd len="sm" w="sm" type="none"/>
          </a:ln>
        </p:spPr>
      </p:pic>
      <p:pic>
        <p:nvPicPr>
          <p:cNvPr id="308" name="Google Shape;308;p19"/>
          <p:cNvPicPr preferRelativeResize="0"/>
          <p:nvPr/>
        </p:nvPicPr>
        <p:blipFill rotWithShape="1">
          <a:blip r:embed="rId5">
            <a:alphaModFix/>
          </a:blip>
          <a:srcRect b="0" l="118" r="119" t="0"/>
          <a:stretch/>
        </p:blipFill>
        <p:spPr>
          <a:xfrm>
            <a:off x="7836717" y="3341150"/>
            <a:ext cx="3230983" cy="2153983"/>
          </a:xfrm>
          <a:prstGeom prst="rect">
            <a:avLst/>
          </a:prstGeom>
          <a:noFill/>
          <a:ln cap="flat" cmpd="sng" w="38100">
            <a:solidFill>
              <a:srgbClr val="173E35"/>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6" name="Shape 116"/>
        <p:cNvGrpSpPr/>
        <p:nvPr/>
      </p:nvGrpSpPr>
      <p:grpSpPr>
        <a:xfrm>
          <a:off x="0" y="0"/>
          <a:ext cx="0" cy="0"/>
          <a:chOff x="0" y="0"/>
          <a:chExt cx="0" cy="0"/>
        </a:xfrm>
      </p:grpSpPr>
      <p:sp>
        <p:nvSpPr>
          <p:cNvPr id="117" name="Google Shape;117;p2"/>
          <p:cNvSpPr txBox="1"/>
          <p:nvPr/>
        </p:nvSpPr>
        <p:spPr>
          <a:xfrm>
            <a:off x="259644" y="6389511"/>
            <a:ext cx="3172178" cy="46848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8" name="Google Shape;118;p2"/>
          <p:cNvPicPr preferRelativeResize="0"/>
          <p:nvPr/>
        </p:nvPicPr>
        <p:blipFill rotWithShape="1">
          <a:blip r:embed="rId3">
            <a:alphaModFix/>
          </a:blip>
          <a:srcRect b="0" l="0" r="0" t="0"/>
          <a:stretch/>
        </p:blipFill>
        <p:spPr>
          <a:xfrm>
            <a:off x="74141" y="104267"/>
            <a:ext cx="11858215" cy="6649466"/>
          </a:xfrm>
          <a:prstGeom prst="rect">
            <a:avLst/>
          </a:prstGeom>
          <a:noFill/>
          <a:ln>
            <a:noFill/>
          </a:ln>
        </p:spPr>
      </p:pic>
      <p:pic>
        <p:nvPicPr>
          <p:cNvPr descr="Beyond Recycling Basics: 7 R's of Waste Reduction" id="119" name="Google Shape;119;p2"/>
          <p:cNvPicPr preferRelativeResize="0"/>
          <p:nvPr/>
        </p:nvPicPr>
        <p:blipFill rotWithShape="1">
          <a:blip r:embed="rId4">
            <a:alphaModFix/>
          </a:blip>
          <a:srcRect b="0" l="0" r="0" t="0"/>
          <a:stretch/>
        </p:blipFill>
        <p:spPr>
          <a:xfrm>
            <a:off x="10005589" y="1427206"/>
            <a:ext cx="1859691" cy="18596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0"/>
          <p:cNvSpPr txBox="1"/>
          <p:nvPr>
            <p:ph idx="1" type="body"/>
          </p:nvPr>
        </p:nvSpPr>
        <p:spPr>
          <a:xfrm>
            <a:off x="753183" y="1140900"/>
            <a:ext cx="5858200" cy="4684800"/>
          </a:xfrm>
          <a:prstGeom prst="rect">
            <a:avLst/>
          </a:prstGeom>
          <a:noFill/>
          <a:ln>
            <a:noFill/>
          </a:ln>
        </p:spPr>
        <p:txBody>
          <a:bodyPr anchorCtr="0" anchor="t" bIns="121900" lIns="121900" spcFirstLastPara="1" rIns="121900" wrap="square" tIns="121900">
            <a:noAutofit/>
          </a:bodyPr>
          <a:lstStyle/>
          <a:p>
            <a:pPr indent="-266712" lvl="0" marL="304815" rtl="0" algn="l">
              <a:lnSpc>
                <a:spcPct val="100000"/>
              </a:lnSpc>
              <a:spcBef>
                <a:spcPts val="1600"/>
              </a:spcBef>
              <a:spcAft>
                <a:spcPts val="0"/>
              </a:spcAft>
              <a:buClr>
                <a:schemeClr val="dk1"/>
              </a:buClr>
              <a:buSzPts val="2700"/>
              <a:buFont typeface="Montserrat"/>
              <a:buChar char="●"/>
            </a:pPr>
            <a:r>
              <a:rPr lang="en-US" sz="1800">
                <a:solidFill>
                  <a:schemeClr val="dk1"/>
                </a:solidFill>
                <a:latin typeface="Montserrat"/>
                <a:ea typeface="Montserrat"/>
                <a:cs typeface="Montserrat"/>
                <a:sym typeface="Montserrat"/>
              </a:rPr>
              <a:t>95% of the clothes we collect are sold for reuse or recycling.  5% unusable, contaminated</a:t>
            </a: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a:p>
            <a:pPr indent="-266712" lvl="0" marL="304815" rtl="0" algn="l">
              <a:lnSpc>
                <a:spcPct val="100000"/>
              </a:lnSpc>
              <a:spcBef>
                <a:spcPts val="0"/>
              </a:spcBef>
              <a:spcAft>
                <a:spcPts val="0"/>
              </a:spcAft>
              <a:buClr>
                <a:schemeClr val="dk1"/>
              </a:buClr>
              <a:buSzPts val="2700"/>
              <a:buFont typeface="Montserrat"/>
              <a:buChar char="●"/>
            </a:pPr>
            <a:r>
              <a:rPr lang="en-US" sz="1800">
                <a:solidFill>
                  <a:schemeClr val="dk1"/>
                </a:solidFill>
                <a:latin typeface="Montserrat"/>
                <a:ea typeface="Montserrat"/>
                <a:cs typeface="Montserrat"/>
                <a:sym typeface="Montserrat"/>
              </a:rPr>
              <a:t>Of the clothes we sell, 90% are sold to bulk graders and thrift stores</a:t>
            </a: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a:p>
            <a:pPr indent="-266712" lvl="0" marL="304815" rtl="0" algn="l">
              <a:lnSpc>
                <a:spcPct val="100000"/>
              </a:lnSpc>
              <a:spcBef>
                <a:spcPts val="0"/>
              </a:spcBef>
              <a:spcAft>
                <a:spcPts val="0"/>
              </a:spcAft>
              <a:buClr>
                <a:schemeClr val="dk1"/>
              </a:buClr>
              <a:buSzPts val="2700"/>
              <a:buFont typeface="Montserrat"/>
              <a:buChar char="●"/>
            </a:pPr>
            <a:r>
              <a:rPr lang="en-US" sz="1800">
                <a:solidFill>
                  <a:schemeClr val="dk1"/>
                </a:solidFill>
                <a:latin typeface="Montserrat"/>
                <a:ea typeface="Montserrat"/>
                <a:cs typeface="Montserrat"/>
                <a:sym typeface="Montserrat"/>
              </a:rPr>
              <a:t>While it’s a global market, Helpsy has many domestic partners and we have a history of buying back plus sizes and coats</a:t>
            </a: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a:p>
            <a:pPr indent="-266712" lvl="0" marL="304815" rtl="0" algn="l">
              <a:lnSpc>
                <a:spcPct val="100000"/>
              </a:lnSpc>
              <a:spcBef>
                <a:spcPts val="0"/>
              </a:spcBef>
              <a:spcAft>
                <a:spcPts val="0"/>
              </a:spcAft>
              <a:buClr>
                <a:schemeClr val="dk1"/>
              </a:buClr>
              <a:buSzPts val="2700"/>
              <a:buFont typeface="Montserrat"/>
              <a:buChar char="●"/>
            </a:pPr>
            <a:r>
              <a:rPr lang="en-US" sz="1800">
                <a:solidFill>
                  <a:schemeClr val="dk1"/>
                </a:solidFill>
                <a:latin typeface="Montserrat"/>
                <a:ea typeface="Montserrat"/>
                <a:cs typeface="Montserrat"/>
                <a:sym typeface="Montserrat"/>
              </a:rPr>
              <a:t>A growing % is being sorted at our HQ in New Jersey</a:t>
            </a: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a:p>
            <a:pPr indent="-266712" lvl="0" marL="304815" rtl="0" algn="l">
              <a:lnSpc>
                <a:spcPct val="100000"/>
              </a:lnSpc>
              <a:spcBef>
                <a:spcPts val="0"/>
              </a:spcBef>
              <a:spcAft>
                <a:spcPts val="0"/>
              </a:spcAft>
              <a:buClr>
                <a:schemeClr val="dk1"/>
              </a:buClr>
              <a:buSzPts val="2700"/>
              <a:buFont typeface="Montserrat"/>
              <a:buChar char="●"/>
            </a:pPr>
            <a:r>
              <a:rPr lang="en-US" sz="1800">
                <a:solidFill>
                  <a:schemeClr val="dk1"/>
                </a:solidFill>
                <a:latin typeface="Montserrat"/>
                <a:ea typeface="Montserrat"/>
                <a:cs typeface="Montserrat"/>
                <a:sym typeface="Montserrat"/>
              </a:rPr>
              <a:t>We’re establishing new pathways to support mechanical and chemical recycling</a:t>
            </a:r>
            <a:endParaRPr sz="1800">
              <a:solidFill>
                <a:schemeClr val="dk1"/>
              </a:solidFill>
              <a:latin typeface="Montserrat"/>
              <a:ea typeface="Montserrat"/>
              <a:cs typeface="Montserrat"/>
              <a:sym typeface="Montserrat"/>
            </a:endParaRPr>
          </a:p>
        </p:txBody>
      </p:sp>
      <p:sp>
        <p:nvSpPr>
          <p:cNvPr id="314" name="Google Shape;314;p20"/>
          <p:cNvSpPr txBox="1"/>
          <p:nvPr>
            <p:ph type="title"/>
          </p:nvPr>
        </p:nvSpPr>
        <p:spPr>
          <a:xfrm>
            <a:off x="555133" y="319767"/>
            <a:ext cx="8380400" cy="7636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Clr>
                <a:schemeClr val="dk1"/>
              </a:buClr>
              <a:buSzPct val="110714"/>
              <a:buFont typeface="Calibri"/>
              <a:buNone/>
            </a:pPr>
            <a:r>
              <a:rPr lang="en-US"/>
              <a:t>Helpsy focuses on Reuse + Recycling</a:t>
            </a:r>
            <a:endParaRPr/>
          </a:p>
        </p:txBody>
      </p:sp>
      <p:pic>
        <p:nvPicPr>
          <p:cNvPr id="315" name="Google Shape;315;p20"/>
          <p:cNvPicPr preferRelativeResize="0"/>
          <p:nvPr/>
        </p:nvPicPr>
        <p:blipFill rotWithShape="1">
          <a:blip r:embed="rId3">
            <a:alphaModFix/>
          </a:blip>
          <a:srcRect b="0" l="0" r="0" t="0"/>
          <a:stretch/>
        </p:blipFill>
        <p:spPr>
          <a:xfrm>
            <a:off x="11405092" y="5825703"/>
            <a:ext cx="521808" cy="763599"/>
          </a:xfrm>
          <a:prstGeom prst="rect">
            <a:avLst/>
          </a:prstGeom>
          <a:noFill/>
          <a:ln>
            <a:noFill/>
          </a:ln>
        </p:spPr>
      </p:pic>
      <p:pic>
        <p:nvPicPr>
          <p:cNvPr id="316" name="Google Shape;316;p20"/>
          <p:cNvPicPr preferRelativeResize="0"/>
          <p:nvPr/>
        </p:nvPicPr>
        <p:blipFill rotWithShape="1">
          <a:blip r:embed="rId4">
            <a:alphaModFix/>
          </a:blip>
          <a:srcRect b="0" l="0" r="0" t="0"/>
          <a:stretch/>
        </p:blipFill>
        <p:spPr>
          <a:xfrm>
            <a:off x="6998817" y="1213733"/>
            <a:ext cx="3631308" cy="4539135"/>
          </a:xfrm>
          <a:prstGeom prst="rect">
            <a:avLst/>
          </a:prstGeom>
          <a:noFill/>
          <a:ln cap="flat" cmpd="sng" w="76200">
            <a:solidFill>
              <a:schemeClr val="dk1"/>
            </a:solidFill>
            <a:prstDash val="solid"/>
            <a:round/>
            <a:headEnd len="sm" w="sm" type="none"/>
            <a:tailEnd len="sm" w="sm" type="none"/>
          </a:ln>
        </p:spPr>
      </p:pic>
      <p:sp>
        <p:nvSpPr>
          <p:cNvPr id="317" name="Google Shape;317;p20"/>
          <p:cNvSpPr txBox="1"/>
          <p:nvPr/>
        </p:nvSpPr>
        <p:spPr>
          <a:xfrm>
            <a:off x="6947667" y="6066400"/>
            <a:ext cx="4158600" cy="305897"/>
          </a:xfrm>
          <a:prstGeom prst="rect">
            <a:avLst/>
          </a:prstGeom>
          <a:noFill/>
          <a:ln>
            <a:noFill/>
          </a:ln>
        </p:spPr>
        <p:txBody>
          <a:bodyPr anchorCtr="0" anchor="t" bIns="60950" lIns="60950" spcFirstLastPara="1" rIns="60950" wrap="square" tIns="60950">
            <a:spAutoFit/>
          </a:bodyPr>
          <a:lstStyle/>
          <a:p>
            <a:pPr indent="0" lvl="0" marL="0" marR="0" rtl="0" algn="l">
              <a:lnSpc>
                <a:spcPct val="115000"/>
              </a:lnSpc>
              <a:spcBef>
                <a:spcPts val="0"/>
              </a:spcBef>
              <a:spcAft>
                <a:spcPts val="0"/>
              </a:spcAft>
              <a:buNone/>
            </a:pPr>
            <a:r>
              <a:rPr lang="en-US" sz="1033">
                <a:solidFill>
                  <a:schemeClr val="dk1"/>
                </a:solidFill>
                <a:latin typeface="Calibri"/>
                <a:ea typeface="Calibri"/>
                <a:cs typeface="Calibri"/>
                <a:sym typeface="Calibri"/>
              </a:rPr>
              <a:t>Source: </a:t>
            </a:r>
            <a:r>
              <a:rPr lang="en-US" sz="1033" u="sng">
                <a:solidFill>
                  <a:schemeClr val="dk1"/>
                </a:solidFill>
                <a:latin typeface="Calibri"/>
                <a:ea typeface="Calibri"/>
                <a:cs typeface="Calibri"/>
                <a:sym typeface="Calibri"/>
                <a:hlinkClick r:id="rId5">
                  <a:extLst>
                    <a:ext uri="{A12FA001-AC4F-418D-AE19-62706E023703}">
                      <ahyp:hlinkClr val="tx"/>
                    </a:ext>
                  </a:extLst>
                </a:hlinkClick>
              </a:rPr>
              <a:t>SMART: Secondary Materials and Recycled Textiles</a:t>
            </a:r>
            <a:endParaRPr sz="1267">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1"/>
          <p:cNvSpPr txBox="1"/>
          <p:nvPr>
            <p:ph type="title"/>
          </p:nvPr>
        </p:nvSpPr>
        <p:spPr>
          <a:xfrm>
            <a:off x="316733" y="230067"/>
            <a:ext cx="11584400"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5600"/>
              <a:buFont typeface="Calibri"/>
              <a:buNone/>
            </a:pPr>
            <a:r>
              <a:rPr lang="en-US" sz="2800"/>
              <a:t>How We Sort</a:t>
            </a:r>
            <a:endParaRPr sz="2800"/>
          </a:p>
        </p:txBody>
      </p:sp>
      <p:pic>
        <p:nvPicPr>
          <p:cNvPr id="323" name="Google Shape;323;p21"/>
          <p:cNvPicPr preferRelativeResize="0"/>
          <p:nvPr/>
        </p:nvPicPr>
        <p:blipFill rotWithShape="1">
          <a:blip r:embed="rId3">
            <a:alphaModFix/>
          </a:blip>
          <a:srcRect b="0" l="0" r="0" t="0"/>
          <a:stretch/>
        </p:blipFill>
        <p:spPr>
          <a:xfrm>
            <a:off x="11405092" y="5825703"/>
            <a:ext cx="521808" cy="763599"/>
          </a:xfrm>
          <a:prstGeom prst="rect">
            <a:avLst/>
          </a:prstGeom>
          <a:noFill/>
          <a:ln>
            <a:noFill/>
          </a:ln>
        </p:spPr>
      </p:pic>
      <p:pic>
        <p:nvPicPr>
          <p:cNvPr id="324" name="Google Shape;324;p21" title="IMG_7941.MOV">
            <a:hlinkClick r:id="rId4"/>
          </p:cNvPr>
          <p:cNvPicPr preferRelativeResize="0"/>
          <p:nvPr/>
        </p:nvPicPr>
        <p:blipFill rotWithShape="1">
          <a:blip r:embed="rId5">
            <a:alphaModFix/>
          </a:blip>
          <a:srcRect b="0" l="0" r="0" t="0"/>
          <a:stretch/>
        </p:blipFill>
        <p:spPr>
          <a:xfrm>
            <a:off x="5947600" y="813334"/>
            <a:ext cx="3127237" cy="5559533"/>
          </a:xfrm>
          <a:prstGeom prst="rect">
            <a:avLst/>
          </a:prstGeom>
          <a:noFill/>
          <a:ln cap="flat" cmpd="sng" w="38100">
            <a:solidFill>
              <a:schemeClr val="dk1"/>
            </a:solidFill>
            <a:prstDash val="solid"/>
            <a:round/>
            <a:headEnd len="sm" w="sm" type="none"/>
            <a:tailEnd len="sm" w="sm" type="none"/>
          </a:ln>
        </p:spPr>
      </p:pic>
      <p:pic>
        <p:nvPicPr>
          <p:cNvPr id="325" name="Google Shape;325;p21"/>
          <p:cNvPicPr preferRelativeResize="0"/>
          <p:nvPr/>
        </p:nvPicPr>
        <p:blipFill rotWithShape="1">
          <a:blip r:embed="rId6">
            <a:alphaModFix/>
          </a:blip>
          <a:srcRect b="0" l="2257" r="0" t="0"/>
          <a:stretch/>
        </p:blipFill>
        <p:spPr>
          <a:xfrm>
            <a:off x="2328443" y="813333"/>
            <a:ext cx="3467290" cy="5559532"/>
          </a:xfrm>
          <a:prstGeom prst="rect">
            <a:avLst/>
          </a:prstGeom>
          <a:noFill/>
          <a:ln cap="flat" cmpd="sng" w="38100">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cxnSp>
        <p:nvCxnSpPr>
          <p:cNvPr id="334" name="Google Shape;334;p22"/>
          <p:cNvCxnSpPr/>
          <p:nvPr/>
        </p:nvCxnSpPr>
        <p:spPr>
          <a:xfrm rot="4697">
            <a:off x="2081856" y="6479973"/>
            <a:ext cx="9221009" cy="0"/>
          </a:xfrm>
          <a:prstGeom prst="straightConnector1">
            <a:avLst/>
          </a:prstGeom>
          <a:noFill/>
          <a:ln cap="rnd" cmpd="sng" w="9525">
            <a:solidFill>
              <a:srgbClr val="173E35"/>
            </a:solidFill>
            <a:prstDash val="solid"/>
            <a:round/>
            <a:headEnd len="sm" w="sm" type="none"/>
            <a:tailEnd len="sm" w="sm" type="none"/>
          </a:ln>
        </p:spPr>
      </p:cxnSp>
      <p:pic>
        <p:nvPicPr>
          <p:cNvPr id="335" name="Google Shape;335;p22"/>
          <p:cNvPicPr preferRelativeResize="0"/>
          <p:nvPr/>
        </p:nvPicPr>
        <p:blipFill rotWithShape="1">
          <a:blip r:embed="rId3">
            <a:alphaModFix/>
          </a:blip>
          <a:srcRect b="1399" l="0" r="1399" t="0"/>
          <a:stretch/>
        </p:blipFill>
        <p:spPr>
          <a:xfrm>
            <a:off x="415600" y="6091833"/>
            <a:ext cx="1466846" cy="388200"/>
          </a:xfrm>
          <a:prstGeom prst="rect">
            <a:avLst/>
          </a:prstGeom>
          <a:noFill/>
          <a:ln>
            <a:noFill/>
          </a:ln>
        </p:spPr>
      </p:pic>
      <p:sp>
        <p:nvSpPr>
          <p:cNvPr id="336" name="Google Shape;336;p22"/>
          <p:cNvSpPr/>
          <p:nvPr/>
        </p:nvSpPr>
        <p:spPr>
          <a:xfrm>
            <a:off x="-57633" y="-48033"/>
            <a:ext cx="12273597" cy="5753989"/>
          </a:xfrm>
          <a:custGeom>
            <a:rect b="b" l="l" r="r" t="t"/>
            <a:pathLst>
              <a:path extrusionOk="0" h="11507978" w="24547195">
                <a:moveTo>
                  <a:pt x="0" y="0"/>
                </a:moveTo>
                <a:lnTo>
                  <a:pt x="24547195" y="0"/>
                </a:lnTo>
                <a:lnTo>
                  <a:pt x="24547195" y="11507978"/>
                </a:lnTo>
                <a:lnTo>
                  <a:pt x="0" y="11507978"/>
                </a:lnTo>
                <a:close/>
              </a:path>
            </a:pathLst>
          </a:custGeom>
          <a:solidFill>
            <a:srgbClr val="173E35"/>
          </a:solidFill>
          <a:ln>
            <a:noFill/>
          </a:ln>
        </p:spPr>
      </p:sp>
      <p:sp>
        <p:nvSpPr>
          <p:cNvPr id="337" name="Google Shape;337;p22"/>
          <p:cNvSpPr txBox="1"/>
          <p:nvPr/>
        </p:nvSpPr>
        <p:spPr>
          <a:xfrm>
            <a:off x="4224500" y="2346659"/>
            <a:ext cx="3743000" cy="964411"/>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5467">
                <a:solidFill>
                  <a:schemeClr val="lt1"/>
                </a:solidFill>
                <a:latin typeface="Marcellus"/>
                <a:ea typeface="Marcellus"/>
                <a:cs typeface="Marcellus"/>
                <a:sym typeface="Marcellus"/>
              </a:rPr>
              <a:t>Thank you!</a:t>
            </a:r>
            <a:endParaRPr sz="5467">
              <a:solidFill>
                <a:schemeClr val="lt1"/>
              </a:solidFill>
              <a:latin typeface="Marcellus"/>
              <a:ea typeface="Marcellus"/>
              <a:cs typeface="Marcellus"/>
              <a:sym typeface="Marcellus"/>
            </a:endParaRPr>
          </a:p>
        </p:txBody>
      </p:sp>
      <p:sp>
        <p:nvSpPr>
          <p:cNvPr id="338" name="Google Shape;338;p22"/>
          <p:cNvSpPr txBox="1"/>
          <p:nvPr/>
        </p:nvSpPr>
        <p:spPr>
          <a:xfrm>
            <a:off x="3647267" y="4297267"/>
            <a:ext cx="5027400" cy="923118"/>
          </a:xfrm>
          <a:prstGeom prst="rect">
            <a:avLst/>
          </a:prstGeom>
          <a:noFill/>
          <a:ln>
            <a:noFill/>
          </a:ln>
        </p:spPr>
        <p:txBody>
          <a:bodyPr anchorCtr="0" anchor="t" bIns="60950" lIns="60950" spcFirstLastPara="1" rIns="60950" wrap="square" tIns="60950">
            <a:spAutoFit/>
          </a:bodyPr>
          <a:lstStyle/>
          <a:p>
            <a:pPr indent="0" lvl="0" marL="0" marR="0" rtl="0" algn="ctr">
              <a:spcBef>
                <a:spcPts val="0"/>
              </a:spcBef>
              <a:spcAft>
                <a:spcPts val="0"/>
              </a:spcAft>
              <a:buNone/>
            </a:pPr>
            <a:r>
              <a:rPr lang="en-US" sz="1733">
                <a:solidFill>
                  <a:schemeClr val="lt1"/>
                </a:solidFill>
                <a:latin typeface="Montserrat"/>
                <a:ea typeface="Montserrat"/>
                <a:cs typeface="Montserrat"/>
                <a:sym typeface="Montserrat"/>
              </a:rPr>
              <a:t>Any questions?</a:t>
            </a:r>
            <a:endParaRPr sz="1733">
              <a:solidFill>
                <a:schemeClr val="lt1"/>
              </a:solidFill>
              <a:latin typeface="Montserrat"/>
              <a:ea typeface="Montserrat"/>
              <a:cs typeface="Montserrat"/>
              <a:sym typeface="Montserrat"/>
            </a:endParaRPr>
          </a:p>
          <a:p>
            <a:pPr indent="0" lvl="0" marL="0" marR="0" rtl="0" algn="ctr">
              <a:spcBef>
                <a:spcPts val="0"/>
              </a:spcBef>
              <a:spcAft>
                <a:spcPts val="0"/>
              </a:spcAft>
              <a:buNone/>
            </a:pPr>
            <a:r>
              <a:rPr lang="en-US" sz="1733">
                <a:solidFill>
                  <a:schemeClr val="lt1"/>
                </a:solidFill>
                <a:latin typeface="Montserrat"/>
                <a:ea typeface="Montserrat"/>
                <a:cs typeface="Montserrat"/>
                <a:sym typeface="Montserrat"/>
              </a:rPr>
              <a:t>Please reach out to:</a:t>
            </a:r>
            <a:br>
              <a:rPr lang="en-US" sz="1733">
                <a:solidFill>
                  <a:schemeClr val="lt1"/>
                </a:solidFill>
                <a:latin typeface="Montserrat"/>
                <a:ea typeface="Montserrat"/>
                <a:cs typeface="Montserrat"/>
                <a:sym typeface="Montserrat"/>
              </a:rPr>
            </a:br>
            <a:r>
              <a:rPr lang="en-US" sz="1733">
                <a:solidFill>
                  <a:schemeClr val="lt1"/>
                </a:solidFill>
                <a:uFill>
                  <a:noFill/>
                </a:uFill>
                <a:latin typeface="Montserrat"/>
                <a:ea typeface="Montserrat"/>
                <a:cs typeface="Montserrat"/>
                <a:sym typeface="Montserrat"/>
                <a:hlinkClick r:id="rId4">
                  <a:extLst>
                    <a:ext uri="{A12FA001-AC4F-418D-AE19-62706E023703}">
                      <ahyp:hlinkClr val="tx"/>
                    </a:ext>
                  </a:extLst>
                </a:hlinkClick>
              </a:rPr>
              <a:t>nicole@helpsy.co</a:t>
            </a:r>
            <a:endParaRPr sz="1733">
              <a:solidFill>
                <a:schemeClr val="lt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3"/>
          <p:cNvSpPr txBox="1"/>
          <p:nvPr/>
        </p:nvSpPr>
        <p:spPr>
          <a:xfrm>
            <a:off x="0" y="1"/>
            <a:ext cx="12191999" cy="821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TODAY’s SPEAKERS</a:t>
            </a:r>
            <a:endParaRPr/>
          </a:p>
          <a:p>
            <a:pPr indent="0" lvl="0" marL="0" marR="0" rtl="0" algn="ctr">
              <a:spcBef>
                <a:spcPts val="0"/>
              </a:spcBef>
              <a:spcAft>
                <a:spcPts val="0"/>
              </a:spcAft>
              <a:buNone/>
            </a:pPr>
            <a:r>
              <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sz="4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Nicole Pellegrino		David Keeling				Jeffrey Brown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Sr. Relationship Mgr.		Executive Director			BrandBuilders, LLC</a:t>
            </a:r>
            <a:endParaRPr/>
          </a:p>
          <a:p>
            <a:pPr indent="0" lvl="0" marL="0" marR="0" rtl="0" algn="l">
              <a:spcBef>
                <a:spcPts val="0"/>
              </a:spcBef>
              <a:spcAft>
                <a:spcPts val="0"/>
              </a:spcAft>
              <a:buNone/>
            </a:pPr>
            <a:r>
              <a:rPr lang="en-US" sz="2400" u="sng">
                <a:solidFill>
                  <a:schemeClr val="dk1"/>
                </a:solidFill>
                <a:latin typeface="Calibri"/>
                <a:ea typeface="Calibri"/>
                <a:cs typeface="Calibri"/>
                <a:sym typeface="Calibri"/>
                <a:hlinkClick r:id="rId3">
                  <a:extLst>
                    <a:ext uri="{A12FA001-AC4F-418D-AE19-62706E023703}">
                      <ahyp:hlinkClr val="tx"/>
                    </a:ext>
                  </a:extLst>
                </a:hlinkClick>
              </a:rPr>
              <a:t>nicole@helpsy.co</a:t>
            </a:r>
            <a:r>
              <a:rPr lang="en-US" sz="2400">
                <a:solidFill>
                  <a:schemeClr val="dk1"/>
                </a:solidFill>
                <a:latin typeface="Calibri"/>
                <a:ea typeface="Calibri"/>
                <a:cs typeface="Calibri"/>
                <a:sym typeface="Calibri"/>
              </a:rPr>
              <a:t>		The Cylinder Collective		</a:t>
            </a:r>
            <a:r>
              <a:rPr lang="en-US" sz="2400">
                <a:solidFill>
                  <a:srgbClr val="0070C0"/>
                </a:solidFill>
                <a:latin typeface="Calibri"/>
                <a:ea typeface="Calibri"/>
                <a:cs typeface="Calibri"/>
                <a:sym typeface="Calibri"/>
              </a:rPr>
              <a:t>jeffrey@brandbuildersllc.com</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917-238-2976			</a:t>
            </a:r>
            <a:r>
              <a:rPr lang="en-US" sz="2400" u="sng">
                <a:solidFill>
                  <a:srgbClr val="0070C0"/>
                </a:solidFill>
                <a:latin typeface="Calibri"/>
                <a:ea typeface="Calibri"/>
                <a:cs typeface="Calibri"/>
                <a:sym typeface="Calibri"/>
                <a:hlinkClick r:id="rId4">
                  <a:extLst>
                    <a:ext uri="{A12FA001-AC4F-418D-AE19-62706E023703}">
                      <ahyp:hlinkClr val="tx"/>
                    </a:ext>
                  </a:extLst>
                </a:hlinkClick>
              </a:rPr>
              <a:t>DavidKeeling@cylinderindustry.org</a:t>
            </a:r>
            <a:r>
              <a:rPr lang="en-US" sz="2400">
                <a:solidFill>
                  <a:srgbClr val="0070C0"/>
                </a:solidFill>
                <a:latin typeface="Calibri"/>
                <a:ea typeface="Calibri"/>
                <a:cs typeface="Calibri"/>
                <a:sym typeface="Calibri"/>
              </a:rPr>
              <a:t>	</a:t>
            </a:r>
            <a:r>
              <a:rPr lang="en-US" sz="2400">
                <a:solidFill>
                  <a:schemeClr val="dk1"/>
                </a:solidFill>
                <a:latin typeface="Calibri"/>
                <a:ea typeface="Calibri"/>
                <a:cs typeface="Calibri"/>
                <a:sym typeface="Calibri"/>
              </a:rPr>
              <a:t>234-COMPOST</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b="0" i="0" lang="en-US" sz="2400">
                <a:solidFill>
                  <a:srgbClr val="000000"/>
                </a:solidFill>
                <a:latin typeface="Calibri"/>
                <a:ea typeface="Calibri"/>
                <a:cs typeface="Calibri"/>
                <a:sym typeface="Calibri"/>
              </a:rPr>
              <a:t>414-630-9382				201-452-4636</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p:txBody>
      </p:sp>
      <p:pic>
        <p:nvPicPr>
          <p:cNvPr id="345" name="Google Shape;345;p23"/>
          <p:cNvPicPr preferRelativeResize="0"/>
          <p:nvPr/>
        </p:nvPicPr>
        <p:blipFill rotWithShape="1">
          <a:blip r:embed="rId5">
            <a:alphaModFix/>
          </a:blip>
          <a:srcRect b="0" l="0" r="0" t="0"/>
          <a:stretch/>
        </p:blipFill>
        <p:spPr>
          <a:xfrm>
            <a:off x="438411" y="831612"/>
            <a:ext cx="1841326" cy="2406044"/>
          </a:xfrm>
          <a:prstGeom prst="rect">
            <a:avLst/>
          </a:prstGeom>
          <a:noFill/>
          <a:ln>
            <a:noFill/>
          </a:ln>
        </p:spPr>
      </p:pic>
      <p:pic>
        <p:nvPicPr>
          <p:cNvPr id="346" name="Google Shape;346;p23"/>
          <p:cNvPicPr preferRelativeResize="0"/>
          <p:nvPr/>
        </p:nvPicPr>
        <p:blipFill rotWithShape="1">
          <a:blip r:embed="rId6">
            <a:alphaModFix/>
          </a:blip>
          <a:srcRect b="0" l="0" r="0" t="0"/>
          <a:stretch/>
        </p:blipFill>
        <p:spPr>
          <a:xfrm>
            <a:off x="155660" y="3360925"/>
            <a:ext cx="2124077" cy="610956"/>
          </a:xfrm>
          <a:prstGeom prst="rect">
            <a:avLst/>
          </a:prstGeom>
          <a:noFill/>
          <a:ln>
            <a:noFill/>
          </a:ln>
        </p:spPr>
      </p:pic>
      <p:sp>
        <p:nvSpPr>
          <p:cNvPr id="347" name="Google Shape;347;p23"/>
          <p:cNvSpPr txBox="1"/>
          <p:nvPr/>
        </p:nvSpPr>
        <p:spPr>
          <a:xfrm>
            <a:off x="0" y="6209611"/>
            <a:ext cx="7890309" cy="646331"/>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Additional Textile Recycling Option: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BAYSTATE Textiles – Cori Cea-Curry, </a:t>
            </a:r>
            <a:r>
              <a:rPr b="0" i="0" lang="en-US" sz="1800" u="sng">
                <a:solidFill>
                  <a:srgbClr val="5E5E5E"/>
                </a:solidFill>
                <a:latin typeface="Arial"/>
                <a:ea typeface="Arial"/>
                <a:cs typeface="Arial"/>
                <a:sym typeface="Arial"/>
                <a:hlinkClick r:id="rId7">
                  <a:extLst>
                    <a:ext uri="{A12FA001-AC4F-418D-AE19-62706E023703}">
                      <ahyp:hlinkClr val="tx"/>
                    </a:ext>
                  </a:extLst>
                </a:hlinkClick>
              </a:rPr>
              <a:t>cori.baystatetextile@gmail.com</a:t>
            </a:r>
            <a:r>
              <a:rPr b="0" i="0" lang="en-US" sz="1800">
                <a:solidFill>
                  <a:srgbClr val="5E5E5E"/>
                </a:solidFill>
                <a:latin typeface="Arial"/>
                <a:ea typeface="Arial"/>
                <a:cs typeface="Arial"/>
                <a:sym typeface="Arial"/>
              </a:rPr>
              <a:t>, </a:t>
            </a:r>
            <a:r>
              <a:rPr lang="en-US" sz="1800">
                <a:solidFill>
                  <a:schemeClr val="dk1"/>
                </a:solidFill>
                <a:latin typeface="Calibri"/>
                <a:ea typeface="Calibri"/>
                <a:cs typeface="Calibri"/>
                <a:sym typeface="Calibri"/>
              </a:rPr>
              <a:t>508-681-5651</a:t>
            </a:r>
            <a:endParaRPr/>
          </a:p>
        </p:txBody>
      </p:sp>
      <p:pic>
        <p:nvPicPr>
          <p:cNvPr id="348" name="Google Shape;348;p23"/>
          <p:cNvPicPr preferRelativeResize="0"/>
          <p:nvPr/>
        </p:nvPicPr>
        <p:blipFill rotWithShape="1">
          <a:blip r:embed="rId8">
            <a:alphaModFix/>
          </a:blip>
          <a:srcRect b="0" l="0" r="0" t="0"/>
          <a:stretch/>
        </p:blipFill>
        <p:spPr>
          <a:xfrm>
            <a:off x="3767157" y="867147"/>
            <a:ext cx="2531925" cy="1894788"/>
          </a:xfrm>
          <a:prstGeom prst="rect">
            <a:avLst/>
          </a:prstGeom>
          <a:noFill/>
          <a:ln>
            <a:noFill/>
          </a:ln>
        </p:spPr>
      </p:pic>
      <p:pic>
        <p:nvPicPr>
          <p:cNvPr id="349" name="Google Shape;349;p23"/>
          <p:cNvPicPr preferRelativeResize="0"/>
          <p:nvPr/>
        </p:nvPicPr>
        <p:blipFill rotWithShape="1">
          <a:blip r:embed="rId9">
            <a:alphaModFix/>
          </a:blip>
          <a:srcRect b="0" l="0" r="0" t="0"/>
          <a:stretch/>
        </p:blipFill>
        <p:spPr>
          <a:xfrm>
            <a:off x="3768839" y="3100636"/>
            <a:ext cx="2327160" cy="977489"/>
          </a:xfrm>
          <a:prstGeom prst="rect">
            <a:avLst/>
          </a:prstGeom>
          <a:noFill/>
          <a:ln>
            <a:noFill/>
          </a:ln>
        </p:spPr>
      </p:pic>
      <p:pic>
        <p:nvPicPr>
          <p:cNvPr id="350" name="Google Shape;350;p23"/>
          <p:cNvPicPr preferRelativeResize="0"/>
          <p:nvPr/>
        </p:nvPicPr>
        <p:blipFill rotWithShape="1">
          <a:blip r:embed="rId10">
            <a:alphaModFix/>
          </a:blip>
          <a:srcRect b="0" l="0" r="0" t="0"/>
          <a:stretch/>
        </p:blipFill>
        <p:spPr>
          <a:xfrm>
            <a:off x="8310921" y="3248951"/>
            <a:ext cx="3442668" cy="719798"/>
          </a:xfrm>
          <a:prstGeom prst="rect">
            <a:avLst/>
          </a:prstGeom>
          <a:noFill/>
          <a:ln>
            <a:noFill/>
          </a:ln>
        </p:spPr>
      </p:pic>
      <p:pic>
        <p:nvPicPr>
          <p:cNvPr id="351" name="Google Shape;351;p23"/>
          <p:cNvPicPr preferRelativeResize="0"/>
          <p:nvPr/>
        </p:nvPicPr>
        <p:blipFill rotWithShape="1">
          <a:blip r:embed="rId11">
            <a:alphaModFix/>
          </a:blip>
          <a:srcRect b="0" l="0" r="0" t="0"/>
          <a:stretch/>
        </p:blipFill>
        <p:spPr>
          <a:xfrm>
            <a:off x="8964473" y="802878"/>
            <a:ext cx="2135563" cy="2297758"/>
          </a:xfrm>
          <a:prstGeom prst="rect">
            <a:avLst/>
          </a:prstGeom>
          <a:noFill/>
          <a:ln>
            <a:noFill/>
          </a:ln>
        </p:spPr>
      </p:pic>
      <p:sp>
        <p:nvSpPr>
          <p:cNvPr id="352" name="Google Shape;352;p23"/>
          <p:cNvSpPr/>
          <p:nvPr/>
        </p:nvSpPr>
        <p:spPr>
          <a:xfrm>
            <a:off x="3513221" y="802878"/>
            <a:ext cx="4604084" cy="5187975"/>
          </a:xfrm>
          <a:prstGeom prst="rect">
            <a:avLst/>
          </a:prstGeom>
          <a:no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4"/>
          <p:cNvSpPr txBox="1"/>
          <p:nvPr>
            <p:ph type="title"/>
          </p:nvPr>
        </p:nvSpPr>
        <p:spPr>
          <a:xfrm>
            <a:off x="271401" y="974871"/>
            <a:ext cx="11920599" cy="158289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57E5C"/>
              </a:buClr>
              <a:buSzPts val="3600"/>
              <a:buFont typeface="Calibri"/>
              <a:buNone/>
            </a:pPr>
            <a:r>
              <a:rPr b="1" lang="en-US">
                <a:latin typeface="Calibri"/>
                <a:ea typeface="Calibri"/>
                <a:cs typeface="Calibri"/>
                <a:sym typeface="Calibri"/>
              </a:rPr>
              <a:t>Update on The Cylinder Collective </a:t>
            </a:r>
            <a:r>
              <a:rPr lang="en-US">
                <a:latin typeface="Calibri"/>
                <a:ea typeface="Calibri"/>
                <a:cs typeface="Calibri"/>
                <a:sym typeface="Calibri"/>
              </a:rPr>
              <a:t>Stewardship Program for </a:t>
            </a:r>
            <a:r>
              <a:rPr b="1" lang="en-US">
                <a:latin typeface="Calibri"/>
                <a:ea typeface="Calibri"/>
                <a:cs typeface="Calibri"/>
                <a:sym typeface="Calibri"/>
              </a:rPr>
              <a:t>Pressurized Cylinders in Connecticut</a:t>
            </a:r>
            <a:endParaRPr/>
          </a:p>
        </p:txBody>
      </p:sp>
      <p:sp>
        <p:nvSpPr>
          <p:cNvPr id="359" name="Google Shape;359;p24"/>
          <p:cNvSpPr txBox="1"/>
          <p:nvPr/>
        </p:nvSpPr>
        <p:spPr>
          <a:xfrm>
            <a:off x="692153" y="2323381"/>
            <a:ext cx="915523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South Central Regional Council of Governments</a:t>
            </a:r>
            <a:endParaRPr/>
          </a:p>
          <a:p>
            <a:pPr indent="0" lvl="0" marL="0" marR="0" rtl="0" algn="l">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Solid Waste and Recycling Zoom Meeting</a:t>
            </a:r>
            <a:endParaRPr/>
          </a:p>
          <a:p>
            <a:pPr indent="0" lvl="0" marL="0" marR="0" rtl="0" algn="l">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January 6, 2025</a:t>
            </a:r>
            <a:endParaRPr b="0" i="0" sz="2400" u="none" cap="none" strike="noStrike">
              <a:solidFill>
                <a:srgbClr val="000000"/>
              </a:solidFill>
              <a:latin typeface="Calibri"/>
              <a:ea typeface="Calibri"/>
              <a:cs typeface="Calibri"/>
              <a:sym typeface="Calibri"/>
            </a:endParaRPr>
          </a:p>
        </p:txBody>
      </p:sp>
      <p:sp>
        <p:nvSpPr>
          <p:cNvPr id="360" name="Google Shape;360;p24"/>
          <p:cNvSpPr/>
          <p:nvPr/>
        </p:nvSpPr>
        <p:spPr>
          <a:xfrm>
            <a:off x="151002" y="4048628"/>
            <a:ext cx="3632433" cy="749233"/>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361" name="Google Shape;361;p24"/>
          <p:cNvPicPr preferRelativeResize="0"/>
          <p:nvPr/>
        </p:nvPicPr>
        <p:blipFill rotWithShape="1">
          <a:blip r:embed="rId3">
            <a:alphaModFix/>
          </a:blip>
          <a:srcRect b="0" l="0" r="0" t="0"/>
          <a:stretch/>
        </p:blipFill>
        <p:spPr>
          <a:xfrm>
            <a:off x="7280439" y="2761708"/>
            <a:ext cx="4219408" cy="2573839"/>
          </a:xfrm>
          <a:prstGeom prst="rect">
            <a:avLst/>
          </a:prstGeom>
          <a:noFill/>
          <a:ln>
            <a:noFill/>
          </a:ln>
        </p:spPr>
      </p:pic>
      <p:sp>
        <p:nvSpPr>
          <p:cNvPr id="362" name="Google Shape;362;p24"/>
          <p:cNvSpPr txBox="1"/>
          <p:nvPr/>
        </p:nvSpPr>
        <p:spPr>
          <a:xfrm>
            <a:off x="692153" y="3682844"/>
            <a:ext cx="4428585"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David Keeling</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rgbClr val="000000"/>
                </a:solidFill>
                <a:latin typeface="Arial"/>
                <a:ea typeface="Arial"/>
                <a:cs typeface="Arial"/>
                <a:sym typeface="Arial"/>
              </a:rPr>
              <a:t>Executive Director</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rgbClr val="000000"/>
                </a:solidFill>
                <a:latin typeface="Arial"/>
                <a:ea typeface="Arial"/>
                <a:cs typeface="Arial"/>
                <a:sym typeface="Arial"/>
              </a:rPr>
              <a:t>Pressurized Cylinder Industry Association/ </a:t>
            </a:r>
            <a:endParaRPr/>
          </a:p>
          <a:p>
            <a:pPr indent="0" lvl="0" marL="0" marR="0" rtl="0" algn="l">
              <a:spcBef>
                <a:spcPts val="0"/>
              </a:spcBef>
              <a:spcAft>
                <a:spcPts val="0"/>
              </a:spcAft>
              <a:buNone/>
            </a:pPr>
            <a:r>
              <a:rPr lang="en-US" sz="1800">
                <a:solidFill>
                  <a:srgbClr val="000000"/>
                </a:solidFill>
                <a:latin typeface="Arial"/>
                <a:ea typeface="Arial"/>
                <a:cs typeface="Arial"/>
                <a:sym typeface="Arial"/>
              </a:rPr>
              <a:t>The Cylinder Collective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rgbClr val="000000"/>
                </a:solidFill>
                <a:latin typeface="Arial"/>
                <a:ea typeface="Arial"/>
                <a:cs typeface="Arial"/>
                <a:sym typeface="Arial"/>
              </a:rPr>
              <a:t>414-630-9382 Mobile</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u="sng">
                <a:solidFill>
                  <a:srgbClr val="0000FF"/>
                </a:solidFill>
                <a:latin typeface="Arial"/>
                <a:ea typeface="Arial"/>
                <a:cs typeface="Arial"/>
                <a:sym typeface="Arial"/>
                <a:hlinkClick r:id="rId4">
                  <a:extLst>
                    <a:ext uri="{A12FA001-AC4F-418D-AE19-62706E023703}">
                      <ahyp:hlinkClr val="tx"/>
                    </a:ext>
                  </a:extLst>
                </a:hlinkClick>
              </a:rPr>
              <a:t>DavidKeeling@cylinderindustry.org</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u="sng">
                <a:solidFill>
                  <a:srgbClr val="0000FF"/>
                </a:solidFill>
                <a:latin typeface="Arial"/>
                <a:ea typeface="Arial"/>
                <a:cs typeface="Arial"/>
                <a:sym typeface="Arial"/>
                <a:hlinkClick r:id="rId5">
                  <a:extLst>
                    <a:ext uri="{A12FA001-AC4F-418D-AE19-62706E023703}">
                      <ahyp:hlinkClr val="tx"/>
                    </a:ext>
                  </a:extLst>
                </a:hlinkClick>
              </a:rPr>
              <a:t>www.cylinderindustry.org/</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u="sng">
                <a:solidFill>
                  <a:srgbClr val="0000FF"/>
                </a:solidFill>
                <a:latin typeface="Arial"/>
                <a:ea typeface="Arial"/>
                <a:cs typeface="Arial"/>
                <a:sym typeface="Arial"/>
                <a:hlinkClick r:id="rId6">
                  <a:extLst>
                    <a:ext uri="{A12FA001-AC4F-418D-AE19-62706E023703}">
                      <ahyp:hlinkClr val="tx"/>
                    </a:ext>
                  </a:extLst>
                </a:hlinkClick>
              </a:rPr>
              <a:t>www.cylindercollective.org/</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5"/>
          <p:cNvSpPr/>
          <p:nvPr/>
        </p:nvSpPr>
        <p:spPr>
          <a:xfrm>
            <a:off x="-5080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5"/>
          <p:cNvSpPr txBox="1"/>
          <p:nvPr>
            <p:ph type="title"/>
          </p:nvPr>
        </p:nvSpPr>
        <p:spPr>
          <a:xfrm>
            <a:off x="376084" y="196689"/>
            <a:ext cx="3999971" cy="7210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	Milestones</a:t>
            </a:r>
            <a:endParaRPr/>
          </a:p>
        </p:txBody>
      </p:sp>
      <p:sp>
        <p:nvSpPr>
          <p:cNvPr id="370" name="Google Shape;370;p25"/>
          <p:cNvSpPr txBox="1"/>
          <p:nvPr/>
        </p:nvSpPr>
        <p:spPr>
          <a:xfrm>
            <a:off x="126728" y="1011803"/>
            <a:ext cx="4369682" cy="3707050"/>
          </a:xfrm>
          <a:prstGeom prst="rect">
            <a:avLst/>
          </a:prstGeom>
          <a:noFill/>
          <a:ln>
            <a:noFill/>
          </a:ln>
        </p:spPr>
        <p:txBody>
          <a:bodyPr anchorCtr="0" anchor="t" bIns="45700" lIns="91425" spcFirstLastPara="1" rIns="91425" wrap="square" tIns="45700">
            <a:normAutofit lnSpcReduction="10000"/>
          </a:bodyPr>
          <a:lstStyle/>
          <a:p>
            <a:pPr indent="-228600" lvl="0" marL="285750" marR="0" rtl="0" algn="l">
              <a:lnSpc>
                <a:spcPct val="9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Pressurized Cylinder Industry Association (trade association) and The Cylinder Collective (producer responsibility organization) incorporated.</a:t>
            </a:r>
            <a:endParaRPr/>
          </a:p>
          <a:p>
            <a:pPr indent="-228600" lvl="0" marL="285750" marR="0" rtl="0" algn="l">
              <a:lnSpc>
                <a:spcPct val="90000"/>
              </a:lnSpc>
              <a:spcBef>
                <a:spcPts val="6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Executive Director hired August 2024.</a:t>
            </a:r>
            <a:endParaRPr/>
          </a:p>
          <a:p>
            <a:pPr indent="-228600" lvl="0" marL="285750" marR="0" rtl="0" algn="l">
              <a:lnSpc>
                <a:spcPct val="90000"/>
              </a:lnSpc>
              <a:spcBef>
                <a:spcPts val="6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Voluntary parks pilot program conducted last two camping seasons. Third year will expand types of cylinders collected and come under TCC control. </a:t>
            </a:r>
            <a:endParaRPr/>
          </a:p>
          <a:p>
            <a:pPr indent="-228600" lvl="0" marL="285750" marR="0" rtl="0" algn="l">
              <a:lnSpc>
                <a:spcPct val="90000"/>
              </a:lnSpc>
              <a:spcBef>
                <a:spcPts val="6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Hired State Program Coordinator to begin on February 3</a:t>
            </a:r>
            <a:r>
              <a:rPr baseline="30000" lang="en-US" sz="2000">
                <a:solidFill>
                  <a:schemeClr val="dk1"/>
                </a:solidFill>
                <a:latin typeface="Calibri"/>
                <a:ea typeface="Calibri"/>
                <a:cs typeface="Calibri"/>
                <a:sym typeface="Calibri"/>
              </a:rPr>
              <a:t>rd</a:t>
            </a:r>
            <a:r>
              <a:rPr lang="en-US" sz="2000">
                <a:solidFill>
                  <a:schemeClr val="dk1"/>
                </a:solidFill>
                <a:latin typeface="Calibri"/>
                <a:ea typeface="Calibri"/>
                <a:cs typeface="Calibri"/>
                <a:sym typeface="Calibri"/>
              </a:rPr>
              <a:t>.</a:t>
            </a:r>
            <a:endParaRPr/>
          </a:p>
          <a:p>
            <a:pPr indent="0" lvl="0" marL="57150" marR="0" rtl="0" algn="l">
              <a:lnSpc>
                <a:spcPct val="90000"/>
              </a:lnSpc>
              <a:spcBef>
                <a:spcPts val="600"/>
              </a:spcBef>
              <a:spcAft>
                <a:spcPts val="0"/>
              </a:spcAft>
              <a:buNone/>
            </a:pPr>
            <a:r>
              <a:t/>
            </a:r>
            <a:endParaRPr sz="2000">
              <a:solidFill>
                <a:schemeClr val="dk1"/>
              </a:solidFill>
              <a:latin typeface="Calibri"/>
              <a:ea typeface="Calibri"/>
              <a:cs typeface="Calibri"/>
              <a:sym typeface="Calibri"/>
            </a:endParaRPr>
          </a:p>
        </p:txBody>
      </p:sp>
      <p:pic>
        <p:nvPicPr>
          <p:cNvPr id="371" name="Google Shape;371;p25"/>
          <p:cNvPicPr preferRelativeResize="0"/>
          <p:nvPr/>
        </p:nvPicPr>
        <p:blipFill rotWithShape="1">
          <a:blip r:embed="rId3">
            <a:alphaModFix/>
          </a:blip>
          <a:srcRect b="0" l="0" r="0" t="0"/>
          <a:stretch/>
        </p:blipFill>
        <p:spPr>
          <a:xfrm rot="5400000">
            <a:off x="7701776" y="3213780"/>
            <a:ext cx="1561518" cy="2120766"/>
          </a:xfrm>
          <a:prstGeom prst="rect">
            <a:avLst/>
          </a:prstGeom>
          <a:noFill/>
          <a:ln>
            <a:noFill/>
          </a:ln>
        </p:spPr>
      </p:pic>
      <p:pic>
        <p:nvPicPr>
          <p:cNvPr descr="A person and person standing next to a green metal container&#10;&#10;Description automatically generated with low confidence" id="372" name="Google Shape;372;p25"/>
          <p:cNvPicPr preferRelativeResize="0"/>
          <p:nvPr>
            <p:ph idx="1" type="body"/>
          </p:nvPr>
        </p:nvPicPr>
        <p:blipFill rotWithShape="1">
          <a:blip r:embed="rId4">
            <a:alphaModFix/>
          </a:blip>
          <a:srcRect b="-4" l="0" r="0" t="0"/>
          <a:stretch/>
        </p:blipFill>
        <p:spPr>
          <a:xfrm rot="5400000">
            <a:off x="7127309" y="841067"/>
            <a:ext cx="2615184" cy="2007128"/>
          </a:xfrm>
          <a:prstGeom prst="rect">
            <a:avLst/>
          </a:prstGeom>
          <a:noFill/>
          <a:ln>
            <a:noFill/>
          </a:ln>
        </p:spPr>
      </p:pic>
      <p:pic>
        <p:nvPicPr>
          <p:cNvPr descr="A logo for a recycling program&#10;&#10;Description automatically generated with low confidence" id="373" name="Google Shape;373;p25"/>
          <p:cNvPicPr preferRelativeResize="0"/>
          <p:nvPr/>
        </p:nvPicPr>
        <p:blipFill rotWithShape="1">
          <a:blip r:embed="rId5">
            <a:alphaModFix/>
          </a:blip>
          <a:srcRect b="0" l="0" r="0" t="0"/>
          <a:stretch/>
        </p:blipFill>
        <p:spPr>
          <a:xfrm>
            <a:off x="9539103" y="187463"/>
            <a:ext cx="2120766" cy="1198232"/>
          </a:xfrm>
          <a:prstGeom prst="rect">
            <a:avLst/>
          </a:prstGeom>
          <a:noFill/>
          <a:ln>
            <a:noFill/>
          </a:ln>
        </p:spPr>
      </p:pic>
      <p:pic>
        <p:nvPicPr>
          <p:cNvPr descr="A close-up of a logo&#10;&#10;Description automatically generated with medium confidence" id="374" name="Google Shape;374;p25"/>
          <p:cNvPicPr preferRelativeResize="0"/>
          <p:nvPr/>
        </p:nvPicPr>
        <p:blipFill rotWithShape="1">
          <a:blip r:embed="rId6">
            <a:alphaModFix/>
          </a:blip>
          <a:srcRect b="0" l="0" r="0" t="0"/>
          <a:stretch/>
        </p:blipFill>
        <p:spPr>
          <a:xfrm>
            <a:off x="4672778" y="41675"/>
            <a:ext cx="2120766" cy="1704015"/>
          </a:xfrm>
          <a:prstGeom prst="rect">
            <a:avLst/>
          </a:prstGeom>
          <a:noFill/>
          <a:ln>
            <a:noFill/>
          </a:ln>
        </p:spPr>
      </p:pic>
      <p:pic>
        <p:nvPicPr>
          <p:cNvPr id="375" name="Google Shape;375;p25"/>
          <p:cNvPicPr preferRelativeResize="0"/>
          <p:nvPr/>
        </p:nvPicPr>
        <p:blipFill rotWithShape="1">
          <a:blip r:embed="rId7">
            <a:alphaModFix/>
          </a:blip>
          <a:srcRect b="0" l="0" r="0" t="0"/>
          <a:stretch/>
        </p:blipFill>
        <p:spPr>
          <a:xfrm>
            <a:off x="9614833" y="1488891"/>
            <a:ext cx="2120766" cy="1568713"/>
          </a:xfrm>
          <a:prstGeom prst="rect">
            <a:avLst/>
          </a:prstGeom>
          <a:noFill/>
          <a:ln>
            <a:noFill/>
          </a:ln>
        </p:spPr>
      </p:pic>
      <p:sp>
        <p:nvSpPr>
          <p:cNvPr id="376" name="Google Shape;37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t>‹#›</a:t>
            </a:fld>
            <a:endParaRPr/>
          </a:p>
        </p:txBody>
      </p:sp>
      <p:pic>
        <p:nvPicPr>
          <p:cNvPr id="377" name="Google Shape;377;p25"/>
          <p:cNvPicPr preferRelativeResize="0"/>
          <p:nvPr/>
        </p:nvPicPr>
        <p:blipFill rotWithShape="1">
          <a:blip r:embed="rId8">
            <a:alphaModFix/>
          </a:blip>
          <a:srcRect b="0" l="0" r="0" t="0"/>
          <a:stretch/>
        </p:blipFill>
        <p:spPr>
          <a:xfrm>
            <a:off x="4529968" y="1662605"/>
            <a:ext cx="2708647" cy="2979236"/>
          </a:xfrm>
          <a:prstGeom prst="rect">
            <a:avLst/>
          </a:prstGeom>
          <a:noFill/>
          <a:ln>
            <a:noFill/>
          </a:ln>
        </p:spPr>
      </p:pic>
      <p:pic>
        <p:nvPicPr>
          <p:cNvPr id="378" name="Google Shape;378;p25"/>
          <p:cNvPicPr preferRelativeResize="0"/>
          <p:nvPr/>
        </p:nvPicPr>
        <p:blipFill rotWithShape="1">
          <a:blip r:embed="rId9">
            <a:alphaModFix/>
          </a:blip>
          <a:srcRect b="0" l="0" r="0" t="0"/>
          <a:stretch/>
        </p:blipFill>
        <p:spPr>
          <a:xfrm>
            <a:off x="9614833" y="3245130"/>
            <a:ext cx="2312732" cy="29236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6"/>
          <p:cNvSpPr txBox="1"/>
          <p:nvPr>
            <p:ph type="title"/>
          </p:nvPr>
        </p:nvSpPr>
        <p:spPr>
          <a:xfrm>
            <a:off x="0" y="365125"/>
            <a:ext cx="121920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The Cylinder Collective Stewardship Program</a:t>
            </a:r>
            <a:endParaRPr/>
          </a:p>
        </p:txBody>
      </p:sp>
      <p:sp>
        <p:nvSpPr>
          <p:cNvPr id="385" name="Google Shape;385;p26"/>
          <p:cNvSpPr txBox="1"/>
          <p:nvPr>
            <p:ph idx="1" type="body"/>
          </p:nvPr>
        </p:nvSpPr>
        <p:spPr>
          <a:xfrm>
            <a:off x="299829" y="1769396"/>
            <a:ext cx="6179629" cy="344170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Plan was approved by CT DEEP on September 28, 2023.</a:t>
            </a:r>
            <a:endParaRPr/>
          </a:p>
          <a:p>
            <a:pPr indent="-228600" lvl="0" marL="228600" rtl="0" algn="l">
              <a:lnSpc>
                <a:spcPct val="90000"/>
              </a:lnSpc>
              <a:spcBef>
                <a:spcPts val="1600"/>
              </a:spcBef>
              <a:spcAft>
                <a:spcPts val="0"/>
              </a:spcAft>
              <a:buClr>
                <a:schemeClr val="dk1"/>
              </a:buClr>
              <a:buSzPts val="1800"/>
              <a:buChar char="•"/>
            </a:pPr>
            <a:r>
              <a:rPr lang="en-US" sz="1800"/>
              <a:t>First year concentrated on resourcing the organization, establishing systems, and outreach to key contacts.</a:t>
            </a:r>
            <a:endParaRPr/>
          </a:p>
          <a:p>
            <a:pPr indent="-228600" lvl="0" marL="228600" rtl="0" algn="l">
              <a:lnSpc>
                <a:spcPct val="90000"/>
              </a:lnSpc>
              <a:spcBef>
                <a:spcPts val="1600"/>
              </a:spcBef>
              <a:spcAft>
                <a:spcPts val="0"/>
              </a:spcAft>
              <a:buClr>
                <a:schemeClr val="dk1"/>
              </a:buClr>
              <a:buSzPts val="1800"/>
              <a:buChar char="•"/>
            </a:pPr>
            <a:r>
              <a:rPr lang="en-US" sz="1800"/>
              <a:t>Now, focused on producer recruitment, developing contracts with vendors, and securing collection sites. </a:t>
            </a:r>
            <a:endParaRPr/>
          </a:p>
          <a:p>
            <a:pPr indent="-228600" lvl="0" marL="228600" rtl="0" algn="l">
              <a:lnSpc>
                <a:spcPct val="90000"/>
              </a:lnSpc>
              <a:spcBef>
                <a:spcPts val="1600"/>
              </a:spcBef>
              <a:spcAft>
                <a:spcPts val="0"/>
              </a:spcAft>
              <a:buClr>
                <a:schemeClr val="dk1"/>
              </a:buClr>
              <a:buSzPts val="1800"/>
              <a:buChar char="•"/>
            </a:pPr>
            <a:r>
              <a:rPr lang="en-US" sz="1800"/>
              <a:t>Future development of outreach and education program and materials.</a:t>
            </a:r>
            <a:endParaRPr/>
          </a:p>
        </p:txBody>
      </p:sp>
      <p:sp>
        <p:nvSpPr>
          <p:cNvPr id="386" name="Google Shape;38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etter of a gas cylinder&#10;&#10;Description automatically generated" id="387" name="Google Shape;387;p26"/>
          <p:cNvPicPr preferRelativeResize="0"/>
          <p:nvPr/>
        </p:nvPicPr>
        <p:blipFill rotWithShape="1">
          <a:blip r:embed="rId3">
            <a:alphaModFix/>
          </a:blip>
          <a:srcRect b="0" l="0" r="0" t="0"/>
          <a:stretch/>
        </p:blipFill>
        <p:spPr>
          <a:xfrm>
            <a:off x="6298388" y="1332732"/>
            <a:ext cx="5593783" cy="4192535"/>
          </a:xfrm>
          <a:prstGeom prst="rect">
            <a:avLst/>
          </a:prstGeom>
          <a:noFill/>
          <a:ln>
            <a:noFill/>
          </a:ln>
        </p:spPr>
      </p:pic>
      <p:pic>
        <p:nvPicPr>
          <p:cNvPr id="388" name="Google Shape;388;p26"/>
          <p:cNvPicPr preferRelativeResize="0"/>
          <p:nvPr/>
        </p:nvPicPr>
        <p:blipFill rotWithShape="1">
          <a:blip r:embed="rId4">
            <a:alphaModFix/>
          </a:blip>
          <a:srcRect b="0" l="0" r="0" t="0"/>
          <a:stretch/>
        </p:blipFill>
        <p:spPr>
          <a:xfrm>
            <a:off x="2537713" y="5416846"/>
            <a:ext cx="1582004" cy="1400743"/>
          </a:xfrm>
          <a:prstGeom prst="rect">
            <a:avLst/>
          </a:prstGeom>
          <a:noFill/>
          <a:ln>
            <a:noFill/>
          </a:ln>
        </p:spPr>
      </p:pic>
      <p:sp>
        <p:nvSpPr>
          <p:cNvPr id="389" name="Google Shape;389;p26"/>
          <p:cNvSpPr txBox="1"/>
          <p:nvPr/>
        </p:nvSpPr>
        <p:spPr>
          <a:xfrm>
            <a:off x="1821848" y="4878292"/>
            <a:ext cx="292804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00FF"/>
                </a:solidFill>
                <a:latin typeface="Arial"/>
                <a:ea typeface="Arial"/>
                <a:cs typeface="Arial"/>
                <a:sym typeface="Arial"/>
                <a:hlinkClick r:id="rId5">
                  <a:extLst>
                    <a:ext uri="{A12FA001-AC4F-418D-AE19-62706E023703}">
                      <ahyp:hlinkClr val="tx"/>
                    </a:ext>
                  </a:extLst>
                </a:hlinkClick>
              </a:rPr>
              <a:t>www.cylindercollective.org/</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Participating Producers </a:t>
            </a:r>
            <a:endParaRPr/>
          </a:p>
        </p:txBody>
      </p:sp>
      <p:sp>
        <p:nvSpPr>
          <p:cNvPr id="395" name="Google Shape;395;p27"/>
          <p:cNvSpPr txBox="1"/>
          <p:nvPr>
            <p:ph idx="1" type="body"/>
          </p:nvPr>
        </p:nvSpPr>
        <p:spPr>
          <a:xfrm>
            <a:off x="0" y="2238398"/>
            <a:ext cx="12191999" cy="4619601"/>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t/>
            </a:r>
            <a:endParaRPr sz="2000"/>
          </a:p>
          <a:p>
            <a:pPr indent="0" lvl="0" marL="0" rtl="0" algn="l">
              <a:lnSpc>
                <a:spcPct val="90000"/>
              </a:lnSpc>
              <a:spcBef>
                <a:spcPts val="1000"/>
              </a:spcBef>
              <a:spcAft>
                <a:spcPts val="0"/>
              </a:spcAft>
              <a:buClr>
                <a:schemeClr val="dk1"/>
              </a:buClr>
              <a:buSzPct val="100000"/>
              <a:buNone/>
            </a:pPr>
            <a:r>
              <a:rPr lang="en-US" sz="2000"/>
              <a:t>The list below includes producers participating in The Cylinder Collective as of October 21, 2024.</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Worthington Industries Inc.   		7. BSD Trade LLC (jo Chef)</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Johnson Outdoors Inc.			8. Liberty Mountain Sports, LLC	</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YSN Imports LLC dba Flame King		9. Cascade Designs, Inc.</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GSI Outdoors, LLC		                 10. Sterno Group			</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Manchester Tank &amp; Equipment Co.	                 11. Snow Peak USA</a:t>
            </a:r>
            <a:endParaRPr/>
          </a:p>
          <a:p>
            <a:pPr indent="-514381" lvl="0" marL="514350" rtl="0" algn="l">
              <a:lnSpc>
                <a:spcPct val="90000"/>
              </a:lnSpc>
              <a:spcBef>
                <a:spcPts val="1000"/>
              </a:spcBef>
              <a:spcAft>
                <a:spcPts val="0"/>
              </a:spcAft>
              <a:buClr>
                <a:schemeClr val="dk1"/>
              </a:buClr>
              <a:buSzPct val="100000"/>
              <a:buFont typeface="Calibri"/>
              <a:buAutoNum type="arabicPeriod"/>
            </a:pPr>
            <a:r>
              <a:rPr lang="en-US" sz="1900"/>
              <a:t>The Coleman Company, Inc.	                 12. Unique Industries, Inc.		              For Information on brands:</a:t>
            </a:r>
            <a:endParaRPr/>
          </a:p>
          <a:p>
            <a:pPr indent="0" lvl="0" marL="0" rtl="0" algn="l">
              <a:lnSpc>
                <a:spcPct val="90000"/>
              </a:lnSpc>
              <a:spcBef>
                <a:spcPts val="1000"/>
              </a:spcBef>
              <a:spcAft>
                <a:spcPts val="0"/>
              </a:spcAft>
              <a:buClr>
                <a:schemeClr val="dk1"/>
              </a:buClr>
              <a:buSzPct val="100000"/>
              <a:buNone/>
            </a:pPr>
            <a:r>
              <a:rPr lang="en-US" sz="2000"/>
              <a:t>									                            visit</a:t>
            </a:r>
            <a:endParaRPr/>
          </a:p>
          <a:p>
            <a:pPr indent="0" lvl="0" marL="0" rtl="0" algn="l">
              <a:lnSpc>
                <a:spcPct val="90000"/>
              </a:lnSpc>
              <a:spcBef>
                <a:spcPts val="1000"/>
              </a:spcBef>
              <a:spcAft>
                <a:spcPts val="0"/>
              </a:spcAft>
              <a:buClr>
                <a:schemeClr val="dk1"/>
              </a:buClr>
              <a:buSzPct val="100000"/>
              <a:buNone/>
            </a:pPr>
            <a:r>
              <a:rPr lang="en-US" sz="2000"/>
              <a:t>									          </a:t>
            </a:r>
            <a:r>
              <a:rPr lang="en-US" sz="2000" u="sng">
                <a:solidFill>
                  <a:srgbClr val="0000FF"/>
                </a:solidFill>
                <a:latin typeface="Arial"/>
                <a:ea typeface="Arial"/>
                <a:cs typeface="Arial"/>
                <a:sym typeface="Arial"/>
                <a:hlinkClick r:id="rId3">
                  <a:extLst>
                    <a:ext uri="{A12FA001-AC4F-418D-AE19-62706E023703}">
                      <ahyp:hlinkClr val="tx"/>
                    </a:ext>
                  </a:extLst>
                </a:hlinkClick>
              </a:rPr>
              <a:t>www.cylindercollective.org/</a:t>
            </a:r>
            <a:endParaRPr sz="1900" u="sng">
              <a:solidFill>
                <a:srgbClr val="0000FF"/>
              </a:solidFill>
              <a:latin typeface="Arial"/>
              <a:ea typeface="Arial"/>
              <a:cs typeface="Arial"/>
              <a:sym typeface="Arial"/>
            </a:endParaRPr>
          </a:p>
          <a:p>
            <a:pPr indent="0" lvl="0" marL="0" rtl="0" algn="l">
              <a:lnSpc>
                <a:spcPct val="90000"/>
              </a:lnSpc>
              <a:spcBef>
                <a:spcPts val="2200"/>
              </a:spcBef>
              <a:spcAft>
                <a:spcPts val="0"/>
              </a:spcAft>
              <a:buClr>
                <a:schemeClr val="dk1"/>
              </a:buClr>
              <a:buSzPct val="100000"/>
              <a:buNone/>
            </a:pPr>
            <a:r>
              <a:rPr lang="en-US" sz="2000"/>
              <a:t>Representation by The Cylinder Collective is open to all pressurized cylinder producers.		      </a:t>
            </a:r>
            <a:endParaRPr/>
          </a:p>
          <a:p>
            <a:pPr indent="0" lvl="0" marL="0" rtl="0" algn="l">
              <a:lnSpc>
                <a:spcPct val="90000"/>
              </a:lnSpc>
              <a:spcBef>
                <a:spcPts val="2200"/>
              </a:spcBef>
              <a:spcAft>
                <a:spcPts val="0"/>
              </a:spcAft>
              <a:buClr>
                <a:schemeClr val="dk1"/>
              </a:buClr>
              <a:buSzPct val="100000"/>
              <a:buNone/>
            </a:pPr>
            <a:r>
              <a:rPr lang="en-US" sz="2000"/>
              <a:t>Two other program plans from Sodastream and Propane Gas Association of New England (PGANE) were approved by CT DEEP. The Cylinder Collective plans to collaborate with the other gas cylinder programs.</a:t>
            </a:r>
            <a:endParaRPr/>
          </a:p>
          <a:p>
            <a:pPr indent="0" lvl="0" marL="0" rtl="0" algn="l">
              <a:lnSpc>
                <a:spcPct val="90000"/>
              </a:lnSpc>
              <a:spcBef>
                <a:spcPts val="2200"/>
              </a:spcBef>
              <a:spcAft>
                <a:spcPts val="0"/>
              </a:spcAft>
              <a:buClr>
                <a:schemeClr val="dk1"/>
              </a:buClr>
              <a:buSzPct val="100000"/>
              <a:buNone/>
            </a:pPr>
            <a:r>
              <a:t/>
            </a:r>
            <a:endParaRPr sz="2000"/>
          </a:p>
        </p:txBody>
      </p:sp>
      <p:sp>
        <p:nvSpPr>
          <p:cNvPr id="396" name="Google Shape;39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ogo for a recycling program&#10;&#10;Description automatically generated with low confidence" id="397" name="Google Shape;397;p27"/>
          <p:cNvPicPr preferRelativeResize="0"/>
          <p:nvPr/>
        </p:nvPicPr>
        <p:blipFill rotWithShape="1">
          <a:blip r:embed="rId4">
            <a:alphaModFix/>
          </a:blip>
          <a:srcRect b="0" l="0" r="0" t="0"/>
          <a:stretch/>
        </p:blipFill>
        <p:spPr>
          <a:xfrm>
            <a:off x="8497038" y="216065"/>
            <a:ext cx="2316273" cy="1308746"/>
          </a:xfrm>
          <a:prstGeom prst="rect">
            <a:avLst/>
          </a:prstGeom>
          <a:noFill/>
          <a:ln>
            <a:noFill/>
          </a:ln>
        </p:spPr>
      </p:pic>
      <p:sp>
        <p:nvSpPr>
          <p:cNvPr id="398" name="Google Shape;398;p27"/>
          <p:cNvSpPr txBox="1"/>
          <p:nvPr/>
        </p:nvSpPr>
        <p:spPr>
          <a:xfrm>
            <a:off x="0" y="1621548"/>
            <a:ext cx="121920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Connecticut’s extended producer responsibility (EPR) law for gas cylinders </a:t>
            </a:r>
            <a:r>
              <a:rPr lang="en-US" sz="1800" u="sng">
                <a:solidFill>
                  <a:srgbClr val="467886"/>
                </a:solidFill>
                <a:latin typeface="Arial"/>
                <a:ea typeface="Arial"/>
                <a:cs typeface="Arial"/>
                <a:sym typeface="Arial"/>
                <a:hlinkClick r:id="rId5">
                  <a:extLst>
                    <a:ext uri="{A12FA001-AC4F-418D-AE19-62706E023703}">
                      <ahyp:hlinkClr val="tx"/>
                    </a:ext>
                  </a:extLst>
                </a:hlinkClick>
              </a:rPr>
              <a:t>CT Public Act 22-27</a:t>
            </a:r>
            <a:r>
              <a:rPr lang="en-US" sz="1800">
                <a:solidFill>
                  <a:schemeClr val="dk1"/>
                </a:solidFill>
                <a:latin typeface="Arial"/>
                <a:ea typeface="Arial"/>
                <a:cs typeface="Arial"/>
                <a:sym typeface="Arial"/>
              </a:rPr>
              <a:t> and the amendments passed into law by </a:t>
            </a:r>
            <a:r>
              <a:rPr lang="en-US" sz="1800" u="sng">
                <a:solidFill>
                  <a:srgbClr val="467886"/>
                </a:solidFill>
                <a:latin typeface="Arial"/>
                <a:ea typeface="Arial"/>
                <a:cs typeface="Arial"/>
                <a:sym typeface="Arial"/>
                <a:hlinkClick r:id="rId6">
                  <a:extLst>
                    <a:ext uri="{A12FA001-AC4F-418D-AE19-62706E023703}">
                      <ahyp:hlinkClr val="tx"/>
                    </a:ext>
                  </a:extLst>
                </a:hlinkClick>
              </a:rPr>
              <a:t>CT Public Act 24-133</a:t>
            </a:r>
            <a:r>
              <a:rPr lang="en-US" sz="1800" u="sng">
                <a:solidFill>
                  <a:srgbClr val="467886"/>
                </a:solidFill>
                <a:latin typeface="Arial"/>
                <a:ea typeface="Arial"/>
                <a:cs typeface="Arial"/>
                <a:sym typeface="Arial"/>
              </a:rPr>
              <a:t> </a:t>
            </a:r>
            <a:r>
              <a:rPr lang="en-US" sz="1800">
                <a:solidFill>
                  <a:srgbClr val="222A35"/>
                </a:solidFill>
                <a:latin typeface="Arial"/>
                <a:ea typeface="Arial"/>
                <a:cs typeface="Arial"/>
                <a:sym typeface="Arial"/>
              </a:rPr>
              <a:t>required producers to join an approved cylinder stewardship program by </a:t>
            </a:r>
            <a:endParaRPr/>
          </a:p>
          <a:p>
            <a:pPr indent="0" lvl="0" marL="0" marR="0" rtl="0" algn="l">
              <a:spcBef>
                <a:spcPts val="0"/>
              </a:spcBef>
              <a:spcAft>
                <a:spcPts val="0"/>
              </a:spcAft>
              <a:buNone/>
            </a:pPr>
            <a:r>
              <a:rPr lang="en-US" sz="1800">
                <a:solidFill>
                  <a:srgbClr val="222A35"/>
                </a:solidFill>
                <a:latin typeface="Arial"/>
                <a:ea typeface="Arial"/>
                <a:cs typeface="Arial"/>
                <a:sym typeface="Arial"/>
              </a:rPr>
              <a:t>October 1, 2024</a:t>
            </a:r>
            <a:endParaRPr sz="1800">
              <a:solidFill>
                <a:srgbClr val="222A35"/>
              </a:solidFill>
              <a:latin typeface="Calibri"/>
              <a:ea typeface="Calibri"/>
              <a:cs typeface="Calibri"/>
              <a:sym typeface="Calibri"/>
            </a:endParaRPr>
          </a:p>
        </p:txBody>
      </p:sp>
      <p:pic>
        <p:nvPicPr>
          <p:cNvPr id="399" name="Google Shape;399;p27"/>
          <p:cNvPicPr preferRelativeResize="0"/>
          <p:nvPr/>
        </p:nvPicPr>
        <p:blipFill rotWithShape="1">
          <a:blip r:embed="rId7">
            <a:alphaModFix/>
          </a:blip>
          <a:srcRect b="0" l="0" r="0" t="0"/>
          <a:stretch/>
        </p:blipFill>
        <p:spPr>
          <a:xfrm>
            <a:off x="9332795" y="2912380"/>
            <a:ext cx="1582004" cy="14007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In Scope / Exclusions</a:t>
            </a:r>
            <a:endParaRPr/>
          </a:p>
        </p:txBody>
      </p:sp>
      <p:sp>
        <p:nvSpPr>
          <p:cNvPr id="405" name="Google Shape;405;p28"/>
          <p:cNvSpPr txBox="1"/>
          <p:nvPr>
            <p:ph idx="1" type="body"/>
          </p:nvPr>
        </p:nvSpPr>
        <p:spPr>
          <a:xfrm>
            <a:off x="838200" y="1825625"/>
            <a:ext cx="5870944"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b="1" lang="en-US" sz="1800"/>
              <a:t>In Scope:</a:t>
            </a:r>
            <a:endParaRPr/>
          </a:p>
          <a:p>
            <a:pPr indent="-285750" lvl="2" marL="742950" rtl="0" algn="l">
              <a:lnSpc>
                <a:spcPct val="90000"/>
              </a:lnSpc>
              <a:spcBef>
                <a:spcPts val="1000"/>
              </a:spcBef>
              <a:spcAft>
                <a:spcPts val="0"/>
              </a:spcAft>
              <a:buClr>
                <a:schemeClr val="dk1"/>
              </a:buClr>
              <a:buSzPts val="1800"/>
              <a:buFont typeface="Courier New"/>
              <a:buChar char="o"/>
            </a:pPr>
            <a:r>
              <a:rPr lang="en-US" sz="1800"/>
              <a:t>all refillable and non-refillable types of designated cylinders (with a water capacity between 0.5-50lbs) that participating producers supply into Connecticut</a:t>
            </a:r>
            <a:endParaRPr/>
          </a:p>
          <a:p>
            <a:pPr indent="-228600" lvl="0" marL="228600" rtl="0" algn="l">
              <a:lnSpc>
                <a:spcPct val="90000"/>
              </a:lnSpc>
              <a:spcBef>
                <a:spcPts val="1000"/>
              </a:spcBef>
              <a:spcAft>
                <a:spcPts val="0"/>
              </a:spcAft>
              <a:buClr>
                <a:schemeClr val="dk1"/>
              </a:buClr>
              <a:buSzPts val="1800"/>
              <a:buChar char="•"/>
            </a:pPr>
            <a:r>
              <a:rPr lang="en-US" sz="1800"/>
              <a:t>Plan will adjust if new members subscribe (e.g., refillable and non-refillable CO</a:t>
            </a:r>
            <a:r>
              <a:rPr baseline="-25000" lang="en-US" sz="1800"/>
              <a:t>2</a:t>
            </a:r>
            <a:r>
              <a:rPr lang="en-US" sz="1800"/>
              <a:t> cylinders)</a:t>
            </a:r>
            <a:endParaRPr/>
          </a:p>
          <a:p>
            <a:pPr indent="-228600" lvl="0" marL="228600" rtl="0" algn="l">
              <a:lnSpc>
                <a:spcPct val="90000"/>
              </a:lnSpc>
              <a:spcBef>
                <a:spcPts val="1000"/>
              </a:spcBef>
              <a:spcAft>
                <a:spcPts val="0"/>
              </a:spcAft>
              <a:buClr>
                <a:schemeClr val="dk1"/>
              </a:buClr>
              <a:buSzPts val="1800"/>
              <a:buChar char="•"/>
            </a:pPr>
            <a:r>
              <a:rPr b="1" lang="en-US" sz="1800"/>
              <a:t>Exclusions:</a:t>
            </a:r>
            <a:endParaRPr/>
          </a:p>
          <a:p>
            <a:pPr indent="-285750" lvl="2" marL="742950" rtl="0" algn="l">
              <a:lnSpc>
                <a:spcPct val="90000"/>
              </a:lnSpc>
              <a:spcBef>
                <a:spcPts val="1000"/>
              </a:spcBef>
              <a:spcAft>
                <a:spcPts val="0"/>
              </a:spcAft>
              <a:buClr>
                <a:schemeClr val="dk1"/>
              </a:buClr>
              <a:buSzPts val="1800"/>
              <a:buFont typeface="Courier New"/>
              <a:buChar char="o"/>
            </a:pPr>
            <a:r>
              <a:rPr lang="en-US" sz="1800"/>
              <a:t>Supplied to industrial, commercial and institutional consumers and pressurized cylinders</a:t>
            </a:r>
            <a:endParaRPr/>
          </a:p>
          <a:p>
            <a:pPr indent="-285750" lvl="2" marL="742950" rtl="0" algn="l">
              <a:lnSpc>
                <a:spcPct val="90000"/>
              </a:lnSpc>
              <a:spcBef>
                <a:spcPts val="1000"/>
              </a:spcBef>
              <a:spcAft>
                <a:spcPts val="0"/>
              </a:spcAft>
              <a:buClr>
                <a:schemeClr val="dk1"/>
              </a:buClr>
              <a:buSzPts val="1800"/>
              <a:buFont typeface="Courier New"/>
              <a:buChar char="o"/>
            </a:pPr>
            <a:r>
              <a:rPr lang="en-US" sz="1800"/>
              <a:t>Containing oxygen, refrigerants, acetylene, hydrogen, ethylene and foam adhesives </a:t>
            </a:r>
            <a:endParaRPr/>
          </a:p>
          <a:p>
            <a:pPr indent="-285750" lvl="2" marL="742950" rtl="0" algn="l">
              <a:lnSpc>
                <a:spcPct val="90000"/>
              </a:lnSpc>
              <a:spcBef>
                <a:spcPts val="1000"/>
              </a:spcBef>
              <a:spcAft>
                <a:spcPts val="0"/>
              </a:spcAft>
              <a:buClr>
                <a:schemeClr val="dk1"/>
              </a:buClr>
              <a:buSzPts val="1800"/>
              <a:buFont typeface="Courier New"/>
              <a:buChar char="o"/>
            </a:pPr>
            <a:r>
              <a:rPr lang="en-US" sz="1800"/>
              <a:t>Fire extinguishers</a:t>
            </a:r>
            <a:endParaRPr/>
          </a:p>
          <a:p>
            <a:pPr indent="-285750" lvl="2" marL="742950" rtl="0" algn="l">
              <a:lnSpc>
                <a:spcPct val="90000"/>
              </a:lnSpc>
              <a:spcBef>
                <a:spcPts val="1000"/>
              </a:spcBef>
              <a:spcAft>
                <a:spcPts val="0"/>
              </a:spcAft>
              <a:buClr>
                <a:schemeClr val="dk1"/>
              </a:buClr>
              <a:buSzPts val="1800"/>
              <a:buFont typeface="Courier New"/>
              <a:buChar char="o"/>
            </a:pPr>
            <a:r>
              <a:rPr lang="en-US" sz="1800"/>
              <a:t>Water capacity of under 0.5 lbs or over 50 lbs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06" name="Google Shape;40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407" name="Google Shape;407;p28"/>
          <p:cNvGraphicFramePr/>
          <p:nvPr/>
        </p:nvGraphicFramePr>
        <p:xfrm>
          <a:off x="9431442" y="719396"/>
          <a:ext cx="3000000" cy="3000000"/>
        </p:xfrm>
        <a:graphic>
          <a:graphicData uri="http://schemas.openxmlformats.org/drawingml/2006/table">
            <a:tbl>
              <a:tblPr bandRow="1" firstRow="1">
                <a:noFill/>
                <a:tableStyleId>{20309237-F344-4788-89D5-3BC3F98A5372}</a:tableStyleId>
              </a:tblPr>
              <a:tblGrid>
                <a:gridCol w="2298250"/>
              </a:tblGrid>
              <a:tr h="380075">
                <a:tc>
                  <a:txBody>
                    <a:bodyPr/>
                    <a:lstStyle/>
                    <a:p>
                      <a:pPr indent="0" lvl="0" marL="0" marR="0" rtl="0" algn="l">
                        <a:spcBef>
                          <a:spcPts val="0"/>
                        </a:spcBef>
                        <a:spcAft>
                          <a:spcPts val="0"/>
                        </a:spcAft>
                        <a:buNone/>
                      </a:pPr>
                      <a:r>
                        <a:rPr lang="en-US" sz="1800" u="none" cap="none" strike="noStrike"/>
                        <a:t>Types of Cylinders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80075">
                <a:tc>
                  <a:txBody>
                    <a:bodyPr/>
                    <a:lstStyle/>
                    <a:p>
                      <a:pPr indent="0" lvl="0" marL="0" marR="0" rtl="0" algn="l">
                        <a:spcBef>
                          <a:spcPts val="0"/>
                        </a:spcBef>
                        <a:spcAft>
                          <a:spcPts val="0"/>
                        </a:spcAft>
                        <a:buNone/>
                      </a:pPr>
                      <a:r>
                        <a:rPr lang="en-US" sz="1800"/>
                        <a:t>Non-Refillable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FBF7"/>
                    </a:solidFill>
                  </a:tcPr>
                </a:tc>
              </a:tr>
              <a:tr h="620750">
                <a:tc>
                  <a:txBody>
                    <a:bodyPr/>
                    <a:lstStyle/>
                    <a:p>
                      <a:pPr indent="0" lvl="0" marL="0" marR="0" rtl="0" algn="l">
                        <a:lnSpc>
                          <a:spcPct val="100000"/>
                        </a:lnSpc>
                        <a:spcBef>
                          <a:spcPts val="0"/>
                        </a:spcBef>
                        <a:spcAft>
                          <a:spcPts val="0"/>
                        </a:spcAft>
                        <a:buClr>
                          <a:schemeClr val="dk1"/>
                        </a:buClr>
                        <a:buSzPts val="1800"/>
                        <a:buFont typeface="Calibri"/>
                        <a:buNone/>
                      </a:pPr>
                      <a:r>
                        <a:rPr lang="en-US" sz="1800"/>
                        <a:t>16 oz Propane</a:t>
                      </a:r>
                      <a:endParaRPr sz="1800">
                        <a:solidFill>
                          <a:schemeClr val="dk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50200">
                <a:tc>
                  <a:txBody>
                    <a:bodyPr/>
                    <a:lstStyle/>
                    <a:p>
                      <a:pPr indent="0" lvl="0" marL="0" marR="0" rtl="0" algn="l">
                        <a:spcBef>
                          <a:spcPts val="0"/>
                        </a:spcBef>
                        <a:spcAft>
                          <a:spcPts val="0"/>
                        </a:spcAft>
                        <a:buNone/>
                      </a:pPr>
                      <a:r>
                        <a:rPr lang="en-US" sz="1800"/>
                        <a:t>14 oz Fuel Torches (Propane, MAPP)</a:t>
                      </a:r>
                      <a:endParaRPr/>
                    </a:p>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65125">
                <a:tc>
                  <a:txBody>
                    <a:bodyPr/>
                    <a:lstStyle/>
                    <a:p>
                      <a:pPr indent="0" lvl="0" marL="0" marR="0" rtl="0" algn="l">
                        <a:spcBef>
                          <a:spcPts val="0"/>
                        </a:spcBef>
                        <a:spcAft>
                          <a:spcPts val="0"/>
                        </a:spcAft>
                        <a:buNone/>
                      </a:pPr>
                      <a:r>
                        <a:rPr lang="en-US" sz="1800"/>
                        <a:t>Helium</a:t>
                      </a:r>
                      <a:endParaRPr/>
                    </a:p>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79675">
                <a:tc>
                  <a:txBody>
                    <a:bodyPr/>
                    <a:lstStyle/>
                    <a:p>
                      <a:pPr indent="0" lvl="0" marL="0" marR="0" rtl="0" algn="l">
                        <a:spcBef>
                          <a:spcPts val="0"/>
                        </a:spcBef>
                        <a:spcAft>
                          <a:spcPts val="0"/>
                        </a:spcAft>
                        <a:buNone/>
                      </a:pPr>
                      <a:r>
                        <a:rPr lang="en-US" sz="1800"/>
                        <a:t>4 – 16 oz Isobutane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62925">
                <a:tc>
                  <a:txBody>
                    <a:bodyPr/>
                    <a:lstStyle/>
                    <a:p>
                      <a:pPr indent="0" lvl="0" marL="0" marR="0" rtl="0" algn="l">
                        <a:spcBef>
                          <a:spcPts val="0"/>
                        </a:spcBef>
                        <a:spcAft>
                          <a:spcPts val="0"/>
                        </a:spcAft>
                        <a:buNone/>
                      </a:pPr>
                      <a:r>
                        <a:rPr lang="en-US" sz="1800"/>
                        <a:t>5 – 8 oz Butane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96550">
                <a:tc>
                  <a:txBody>
                    <a:bodyPr/>
                    <a:lstStyle/>
                    <a:p>
                      <a:pPr indent="0" lvl="0" marL="0" marR="0" rtl="0" algn="l">
                        <a:spcBef>
                          <a:spcPts val="0"/>
                        </a:spcBef>
                        <a:spcAft>
                          <a:spcPts val="0"/>
                        </a:spcAft>
                        <a:buNone/>
                      </a:pPr>
                      <a:r>
                        <a:rPr lang="en-US" sz="1800"/>
                        <a:t>Refillable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9FBF7"/>
                    </a:solidFill>
                  </a:tcPr>
                </a:tc>
              </a:tr>
              <a:tr h="665125">
                <a:tc>
                  <a:txBody>
                    <a:bodyPr/>
                    <a:lstStyle/>
                    <a:p>
                      <a:pPr indent="0" lvl="0" marL="0" marR="0" rtl="0" algn="l">
                        <a:spcBef>
                          <a:spcPts val="0"/>
                        </a:spcBef>
                        <a:spcAft>
                          <a:spcPts val="0"/>
                        </a:spcAft>
                        <a:buNone/>
                      </a:pPr>
                      <a:r>
                        <a:rPr lang="en-US" sz="1800"/>
                        <a:t>under 20lb propane    </a:t>
                      </a:r>
                      <a:endParaRPr/>
                    </a:p>
                    <a:p>
                      <a:pPr indent="0" lvl="0" marL="0" marR="0" rtl="0" algn="l">
                        <a:spcBef>
                          <a:spcPts val="0"/>
                        </a:spcBef>
                        <a:spcAft>
                          <a:spcPts val="0"/>
                        </a:spcAft>
                        <a:buNone/>
                      </a:pPr>
                      <a:r>
                        <a:rPr lang="en-US" sz="1800"/>
                        <a:t>(20 lb. Tank collected by PGANE program)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descr="A picture containing text, kitchen appliance&#10;&#10;Description automatically generated" id="408" name="Google Shape;408;p28"/>
          <p:cNvPicPr preferRelativeResize="0"/>
          <p:nvPr/>
        </p:nvPicPr>
        <p:blipFill rotWithShape="1">
          <a:blip r:embed="rId3">
            <a:alphaModFix/>
          </a:blip>
          <a:srcRect b="0" l="0" r="0" t="0"/>
          <a:stretch/>
        </p:blipFill>
        <p:spPr>
          <a:xfrm>
            <a:off x="7133193" y="719396"/>
            <a:ext cx="2298249" cy="57734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Collection System</a:t>
            </a:r>
            <a:endParaRPr/>
          </a:p>
        </p:txBody>
      </p:sp>
      <p:sp>
        <p:nvSpPr>
          <p:cNvPr id="415" name="Google Shape;415;p29"/>
          <p:cNvSpPr txBox="1"/>
          <p:nvPr>
            <p:ph idx="1" type="body"/>
          </p:nvPr>
        </p:nvSpPr>
        <p:spPr>
          <a:xfrm>
            <a:off x="228618" y="1545249"/>
            <a:ext cx="7290956" cy="517622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US" sz="1600"/>
              <a:t>Collection system will rely on various locations:</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Municipal drop off sites/events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Transfer stations/recycling facilities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Campgrounds – public and private campgrounds</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State parks – 12 state parks w/ overnight, 2 state forests w/ overnight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Possible future pilot at retail locations</a:t>
            </a:r>
            <a:endParaRPr/>
          </a:p>
          <a:p>
            <a:pPr indent="-228600" lvl="0" marL="228600" rtl="0" algn="l">
              <a:lnSpc>
                <a:spcPct val="90000"/>
              </a:lnSpc>
              <a:spcBef>
                <a:spcPts val="1000"/>
              </a:spcBef>
              <a:spcAft>
                <a:spcPts val="0"/>
              </a:spcAft>
              <a:buClr>
                <a:schemeClr val="dk1"/>
              </a:buClr>
              <a:buSzPts val="1600"/>
              <a:buChar char="•"/>
            </a:pPr>
            <a:r>
              <a:rPr lang="en-US" sz="1600"/>
              <a:t>Where collection gaps exist, the program will explore options in those geographic areas </a:t>
            </a:r>
            <a:endParaRPr/>
          </a:p>
          <a:p>
            <a:pPr indent="-228600" lvl="1" marL="228600" rtl="0" algn="l">
              <a:lnSpc>
                <a:spcPct val="90000"/>
              </a:lnSpc>
              <a:spcBef>
                <a:spcPts val="1000"/>
              </a:spcBef>
              <a:spcAft>
                <a:spcPts val="0"/>
              </a:spcAft>
              <a:buClr>
                <a:schemeClr val="dk1"/>
              </a:buClr>
              <a:buSzPts val="1600"/>
              <a:buChar char="•"/>
            </a:pPr>
            <a:r>
              <a:rPr lang="en-US" sz="1600"/>
              <a:t>Collection sites would be required to meet program operational standards, e.g.,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Compliance w/ reg. requirements for collection, handling &amp; staff training</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Secure storage</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Record keeping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No charge for residents to drop off cylinders</a:t>
            </a:r>
            <a:endParaRPr/>
          </a:p>
          <a:p>
            <a:pPr indent="-228600" lvl="1" marL="228600" rtl="0" algn="l">
              <a:lnSpc>
                <a:spcPct val="90000"/>
              </a:lnSpc>
              <a:spcBef>
                <a:spcPts val="1000"/>
              </a:spcBef>
              <a:spcAft>
                <a:spcPts val="0"/>
              </a:spcAft>
              <a:buClr>
                <a:schemeClr val="dk1"/>
              </a:buClr>
              <a:buSzPts val="1600"/>
              <a:buChar char="•"/>
            </a:pPr>
            <a:r>
              <a:rPr lang="en-US" sz="1600"/>
              <a:t>Collection services will be monitored to identify:</a:t>
            </a:r>
            <a:endParaRPr sz="1600"/>
          </a:p>
          <a:p>
            <a:pPr indent="-228600" lvl="1" marL="685800" rtl="0" algn="l">
              <a:lnSpc>
                <a:spcPct val="100000"/>
              </a:lnSpc>
              <a:spcBef>
                <a:spcPts val="600"/>
              </a:spcBef>
              <a:spcAft>
                <a:spcPts val="0"/>
              </a:spcAft>
              <a:buClr>
                <a:schemeClr val="dk1"/>
              </a:buClr>
              <a:buSzPts val="1600"/>
              <a:buFont typeface="Courier New"/>
              <a:buChar char="o"/>
            </a:pPr>
            <a:r>
              <a:rPr lang="en-US" sz="1600"/>
              <a:t>Best practices that could be adopted by other collection sites</a:t>
            </a:r>
            <a:endParaRPr sz="1600"/>
          </a:p>
          <a:p>
            <a:pPr indent="-228600" lvl="1" marL="685800" rtl="0" algn="l">
              <a:lnSpc>
                <a:spcPct val="100000"/>
              </a:lnSpc>
              <a:spcBef>
                <a:spcPts val="0"/>
              </a:spcBef>
              <a:spcAft>
                <a:spcPts val="0"/>
              </a:spcAft>
              <a:buClr>
                <a:schemeClr val="dk1"/>
              </a:buClr>
              <a:buSzPts val="1600"/>
              <a:buFont typeface="Courier New"/>
              <a:buChar char="o"/>
            </a:pPr>
            <a:r>
              <a:rPr lang="en-US" sz="1600"/>
              <a:t>Geographic areas that would benefit from additional collection service</a:t>
            </a:r>
            <a:endParaRPr/>
          </a:p>
          <a:p>
            <a:pPr indent="-228600" lvl="1" marL="685800" rtl="0" algn="l">
              <a:lnSpc>
                <a:spcPct val="100000"/>
              </a:lnSpc>
              <a:spcBef>
                <a:spcPts val="0"/>
              </a:spcBef>
              <a:spcAft>
                <a:spcPts val="0"/>
              </a:spcAft>
              <a:buClr>
                <a:schemeClr val="dk1"/>
              </a:buClr>
              <a:buSzPts val="1600"/>
              <a:buFont typeface="Courier New"/>
              <a:buChar char="o"/>
            </a:pPr>
            <a:r>
              <a:rPr lang="en-US" sz="1600"/>
              <a:t>Collection sites that are not used by residents.</a:t>
            </a:r>
            <a:endParaRPr sz="1600"/>
          </a:p>
        </p:txBody>
      </p:sp>
      <p:sp>
        <p:nvSpPr>
          <p:cNvPr id="416" name="Google Shape;41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7" name="Google Shape;417;p29"/>
          <p:cNvSpPr/>
          <p:nvPr/>
        </p:nvSpPr>
        <p:spPr>
          <a:xfrm>
            <a:off x="11483491" y="4273542"/>
            <a:ext cx="298174" cy="367748"/>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8" name="Google Shape;418;p29"/>
          <p:cNvGrpSpPr/>
          <p:nvPr/>
        </p:nvGrpSpPr>
        <p:grpSpPr>
          <a:xfrm>
            <a:off x="8900041" y="1033761"/>
            <a:ext cx="1537653" cy="1325563"/>
            <a:chOff x="621323" y="1970541"/>
            <a:chExt cx="1537653" cy="1325563"/>
          </a:xfrm>
        </p:grpSpPr>
        <p:sp>
          <p:nvSpPr>
            <p:cNvPr id="419" name="Google Shape;419;p29"/>
            <p:cNvSpPr/>
            <p:nvPr/>
          </p:nvSpPr>
          <p:spPr>
            <a:xfrm>
              <a:off x="621323" y="1970541"/>
              <a:ext cx="1537653" cy="1325563"/>
            </a:xfrm>
            <a:prstGeom prst="hexagon">
              <a:avLst>
                <a:gd fmla="val 25000" name="adj"/>
                <a:gd fmla="val 115470" name="vf"/>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 qr code&#10;&#10;Description automatically generated" id="420" name="Google Shape;420;p29"/>
            <p:cNvPicPr preferRelativeResize="0"/>
            <p:nvPr/>
          </p:nvPicPr>
          <p:blipFill rotWithShape="1">
            <a:blip r:embed="rId3">
              <a:alphaModFix/>
            </a:blip>
            <a:srcRect b="0" l="0" r="0" t="0"/>
            <a:stretch/>
          </p:blipFill>
          <p:spPr>
            <a:xfrm>
              <a:off x="1013962" y="2072357"/>
              <a:ext cx="752374" cy="752374"/>
            </a:xfrm>
            <a:prstGeom prst="rect">
              <a:avLst/>
            </a:prstGeom>
            <a:noFill/>
            <a:ln>
              <a:noFill/>
            </a:ln>
          </p:spPr>
        </p:pic>
        <p:sp>
          <p:nvSpPr>
            <p:cNvPr id="421" name="Google Shape;421;p29"/>
            <p:cNvSpPr txBox="1"/>
            <p:nvPr/>
          </p:nvSpPr>
          <p:spPr>
            <a:xfrm>
              <a:off x="621323" y="2852026"/>
              <a:ext cx="1537653"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MUNICIPAL</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DROFF-OFF</a:t>
              </a:r>
              <a:endParaRPr/>
            </a:p>
          </p:txBody>
        </p:sp>
      </p:grpSp>
      <p:grpSp>
        <p:nvGrpSpPr>
          <p:cNvPr id="422" name="Google Shape;422;p29"/>
          <p:cNvGrpSpPr/>
          <p:nvPr/>
        </p:nvGrpSpPr>
        <p:grpSpPr>
          <a:xfrm>
            <a:off x="7643633" y="1781936"/>
            <a:ext cx="1537653" cy="1325563"/>
            <a:chOff x="621323" y="1970541"/>
            <a:chExt cx="1537653" cy="1325563"/>
          </a:xfrm>
        </p:grpSpPr>
        <p:sp>
          <p:nvSpPr>
            <p:cNvPr id="423" name="Google Shape;423;p29"/>
            <p:cNvSpPr/>
            <p:nvPr/>
          </p:nvSpPr>
          <p:spPr>
            <a:xfrm>
              <a:off x="621323" y="1970541"/>
              <a:ext cx="1537653" cy="1325563"/>
            </a:xfrm>
            <a:prstGeom prst="hexagon">
              <a:avLst>
                <a:gd fmla="val 25000" name="adj"/>
                <a:gd fmla="val 115470" name="vf"/>
              </a:avLst>
            </a:prstGeom>
            <a:solidFill>
              <a:srgbClr val="8DA9D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F5496"/>
                </a:solidFill>
                <a:latin typeface="Calibri"/>
                <a:ea typeface="Calibri"/>
                <a:cs typeface="Calibri"/>
                <a:sym typeface="Calibri"/>
              </a:endParaRPr>
            </a:p>
          </p:txBody>
        </p:sp>
        <p:pic>
          <p:nvPicPr>
            <p:cNvPr id="424" name="Google Shape;424;p29"/>
            <p:cNvPicPr preferRelativeResize="0"/>
            <p:nvPr/>
          </p:nvPicPr>
          <p:blipFill rotWithShape="1">
            <a:blip r:embed="rId4">
              <a:alphaModFix/>
            </a:blip>
            <a:srcRect b="0" l="0" r="0" t="0"/>
            <a:stretch/>
          </p:blipFill>
          <p:spPr>
            <a:xfrm>
              <a:off x="890843" y="2208461"/>
              <a:ext cx="998612" cy="480166"/>
            </a:xfrm>
            <a:prstGeom prst="rect">
              <a:avLst/>
            </a:prstGeom>
            <a:noFill/>
            <a:ln>
              <a:noFill/>
            </a:ln>
          </p:spPr>
        </p:pic>
        <p:sp>
          <p:nvSpPr>
            <p:cNvPr id="425" name="Google Shape;425;p29"/>
            <p:cNvSpPr txBox="1"/>
            <p:nvPr/>
          </p:nvSpPr>
          <p:spPr>
            <a:xfrm>
              <a:off x="621323" y="2852026"/>
              <a:ext cx="1537653"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TRANSFER</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STATION</a:t>
              </a:r>
              <a:endParaRPr/>
            </a:p>
          </p:txBody>
        </p:sp>
      </p:grpSp>
      <p:grpSp>
        <p:nvGrpSpPr>
          <p:cNvPr id="426" name="Google Shape;426;p29"/>
          <p:cNvGrpSpPr/>
          <p:nvPr/>
        </p:nvGrpSpPr>
        <p:grpSpPr>
          <a:xfrm>
            <a:off x="7652756" y="3165383"/>
            <a:ext cx="1537653" cy="1325563"/>
            <a:chOff x="621323" y="1970541"/>
            <a:chExt cx="1537653" cy="1325563"/>
          </a:xfrm>
        </p:grpSpPr>
        <p:sp>
          <p:nvSpPr>
            <p:cNvPr id="427" name="Google Shape;427;p29"/>
            <p:cNvSpPr/>
            <p:nvPr/>
          </p:nvSpPr>
          <p:spPr>
            <a:xfrm>
              <a:off x="621323" y="1970541"/>
              <a:ext cx="1537653" cy="1325563"/>
            </a:xfrm>
            <a:prstGeom prst="hexagon">
              <a:avLst>
                <a:gd fmla="val 25000" name="adj"/>
                <a:gd fmla="val 115470" name="vf"/>
              </a:avLst>
            </a:prstGeom>
            <a:solidFill>
              <a:srgbClr val="8296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8" name="Google Shape;428;p29"/>
            <p:cNvPicPr preferRelativeResize="0"/>
            <p:nvPr/>
          </p:nvPicPr>
          <p:blipFill rotWithShape="1">
            <a:blip r:embed="rId5">
              <a:alphaModFix/>
            </a:blip>
            <a:srcRect b="0" l="0" r="0" t="0"/>
            <a:stretch/>
          </p:blipFill>
          <p:spPr>
            <a:xfrm>
              <a:off x="1013962" y="2135055"/>
              <a:ext cx="752374" cy="626978"/>
            </a:xfrm>
            <a:prstGeom prst="rect">
              <a:avLst/>
            </a:prstGeom>
            <a:noFill/>
            <a:ln>
              <a:noFill/>
            </a:ln>
          </p:spPr>
        </p:pic>
        <p:sp>
          <p:nvSpPr>
            <p:cNvPr id="429" name="Google Shape;429;p29"/>
            <p:cNvSpPr txBox="1"/>
            <p:nvPr/>
          </p:nvSpPr>
          <p:spPr>
            <a:xfrm>
              <a:off x="621323" y="2852026"/>
              <a:ext cx="1537653"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PILOT AT</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RETAIL</a:t>
              </a:r>
              <a:endParaRPr/>
            </a:p>
          </p:txBody>
        </p:sp>
      </p:grpSp>
      <p:grpSp>
        <p:nvGrpSpPr>
          <p:cNvPr id="430" name="Google Shape;430;p29"/>
          <p:cNvGrpSpPr/>
          <p:nvPr/>
        </p:nvGrpSpPr>
        <p:grpSpPr>
          <a:xfrm>
            <a:off x="8900042" y="2452892"/>
            <a:ext cx="1537653" cy="1325563"/>
            <a:chOff x="621323" y="1970541"/>
            <a:chExt cx="1537653" cy="1325563"/>
          </a:xfrm>
        </p:grpSpPr>
        <p:sp>
          <p:nvSpPr>
            <p:cNvPr id="431" name="Google Shape;431;p29"/>
            <p:cNvSpPr/>
            <p:nvPr/>
          </p:nvSpPr>
          <p:spPr>
            <a:xfrm>
              <a:off x="621323" y="1970541"/>
              <a:ext cx="1537653" cy="1325563"/>
            </a:xfrm>
            <a:prstGeom prst="hexagon">
              <a:avLst>
                <a:gd fmla="val 25000" name="adj"/>
                <a:gd fmla="val 115470" name="vf"/>
              </a:avLst>
            </a:prstGeom>
            <a:solidFill>
              <a:srgbClr val="BF9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2" name="Google Shape;432;p29"/>
            <p:cNvPicPr preferRelativeResize="0"/>
            <p:nvPr/>
          </p:nvPicPr>
          <p:blipFill rotWithShape="1">
            <a:blip r:embed="rId6">
              <a:alphaModFix/>
            </a:blip>
            <a:srcRect b="0" l="0" r="0" t="0"/>
            <a:stretch/>
          </p:blipFill>
          <p:spPr>
            <a:xfrm>
              <a:off x="817487" y="2192880"/>
              <a:ext cx="1145324" cy="605112"/>
            </a:xfrm>
            <a:prstGeom prst="rect">
              <a:avLst/>
            </a:prstGeom>
            <a:noFill/>
            <a:ln>
              <a:noFill/>
            </a:ln>
          </p:spPr>
        </p:pic>
        <p:sp>
          <p:nvSpPr>
            <p:cNvPr id="433" name="Google Shape;433;p29"/>
            <p:cNvSpPr txBox="1"/>
            <p:nvPr/>
          </p:nvSpPr>
          <p:spPr>
            <a:xfrm>
              <a:off x="621323" y="2852026"/>
              <a:ext cx="1537653"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HHW EVENTS</a:t>
              </a:r>
              <a:endParaRPr/>
            </a:p>
          </p:txBody>
        </p:sp>
      </p:grpSp>
      <p:grpSp>
        <p:nvGrpSpPr>
          <p:cNvPr id="434" name="Google Shape;434;p29"/>
          <p:cNvGrpSpPr/>
          <p:nvPr/>
        </p:nvGrpSpPr>
        <p:grpSpPr>
          <a:xfrm>
            <a:off x="10166030" y="1739102"/>
            <a:ext cx="1537653" cy="1353059"/>
            <a:chOff x="621323" y="1970541"/>
            <a:chExt cx="1537653" cy="1353059"/>
          </a:xfrm>
        </p:grpSpPr>
        <p:sp>
          <p:nvSpPr>
            <p:cNvPr id="435" name="Google Shape;435;p29"/>
            <p:cNvSpPr/>
            <p:nvPr/>
          </p:nvSpPr>
          <p:spPr>
            <a:xfrm>
              <a:off x="621323" y="1970541"/>
              <a:ext cx="1537653" cy="1325563"/>
            </a:xfrm>
            <a:prstGeom prst="hexagon">
              <a:avLst>
                <a:gd fmla="val 25000" name="adj"/>
                <a:gd fmla="val 115470" name="vf"/>
              </a:avLst>
            </a:prstGeom>
            <a:solidFill>
              <a:srgbClr val="2F549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6" name="Google Shape;436;p29"/>
            <p:cNvPicPr preferRelativeResize="0"/>
            <p:nvPr/>
          </p:nvPicPr>
          <p:blipFill rotWithShape="1">
            <a:blip r:embed="rId7">
              <a:alphaModFix/>
            </a:blip>
            <a:srcRect b="0" l="0" r="0" t="0"/>
            <a:stretch/>
          </p:blipFill>
          <p:spPr>
            <a:xfrm>
              <a:off x="1013962" y="2149475"/>
              <a:ext cx="752374" cy="598137"/>
            </a:xfrm>
            <a:prstGeom prst="rect">
              <a:avLst/>
            </a:prstGeom>
            <a:noFill/>
            <a:ln>
              <a:noFill/>
            </a:ln>
          </p:spPr>
        </p:pic>
        <p:sp>
          <p:nvSpPr>
            <p:cNvPr id="437" name="Google Shape;437;p29"/>
            <p:cNvSpPr txBox="1"/>
            <p:nvPr/>
          </p:nvSpPr>
          <p:spPr>
            <a:xfrm>
              <a:off x="621323" y="2746519"/>
              <a:ext cx="1537653"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DISPOSAL &amp; </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RECYCLING</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FACILITY</a:t>
              </a:r>
              <a:endParaRPr/>
            </a:p>
          </p:txBody>
        </p:sp>
      </p:grpSp>
      <p:grpSp>
        <p:nvGrpSpPr>
          <p:cNvPr id="438" name="Google Shape;438;p29"/>
          <p:cNvGrpSpPr/>
          <p:nvPr/>
        </p:nvGrpSpPr>
        <p:grpSpPr>
          <a:xfrm>
            <a:off x="10152343" y="3133992"/>
            <a:ext cx="1537653" cy="1325563"/>
            <a:chOff x="621323" y="1970541"/>
            <a:chExt cx="1537653" cy="1325563"/>
          </a:xfrm>
        </p:grpSpPr>
        <p:sp>
          <p:nvSpPr>
            <p:cNvPr id="439" name="Google Shape;439;p29"/>
            <p:cNvSpPr/>
            <p:nvPr/>
          </p:nvSpPr>
          <p:spPr>
            <a:xfrm>
              <a:off x="621323" y="1970541"/>
              <a:ext cx="1537653" cy="1325563"/>
            </a:xfrm>
            <a:prstGeom prst="hexagon">
              <a:avLst>
                <a:gd fmla="val 25000" name="adj"/>
                <a:gd fmla="val 115470" name="vf"/>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0" name="Google Shape;440;p29"/>
            <p:cNvPicPr preferRelativeResize="0"/>
            <p:nvPr/>
          </p:nvPicPr>
          <p:blipFill rotWithShape="1">
            <a:blip r:embed="rId8">
              <a:alphaModFix/>
            </a:blip>
            <a:srcRect b="0" l="0" r="0" t="0"/>
            <a:stretch/>
          </p:blipFill>
          <p:spPr>
            <a:xfrm>
              <a:off x="1014900" y="2072357"/>
              <a:ext cx="750497" cy="752374"/>
            </a:xfrm>
            <a:prstGeom prst="rect">
              <a:avLst/>
            </a:prstGeom>
            <a:noFill/>
            <a:ln>
              <a:noFill/>
            </a:ln>
          </p:spPr>
        </p:pic>
        <p:sp>
          <p:nvSpPr>
            <p:cNvPr id="441" name="Google Shape;441;p29"/>
            <p:cNvSpPr txBox="1"/>
            <p:nvPr/>
          </p:nvSpPr>
          <p:spPr>
            <a:xfrm>
              <a:off x="621323" y="2852026"/>
              <a:ext cx="1537653"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STATE</a:t>
              </a:r>
              <a:endParaRPr/>
            </a:p>
            <a:p>
              <a:pPr indent="0" lvl="0" marL="0" marR="0" rtl="0" algn="ctr">
                <a:spcBef>
                  <a:spcPts val="0"/>
                </a:spcBef>
                <a:spcAft>
                  <a:spcPts val="0"/>
                </a:spcAft>
                <a:buNone/>
              </a:pPr>
              <a:r>
                <a:rPr lang="en-US" sz="1050">
                  <a:solidFill>
                    <a:schemeClr val="lt1"/>
                  </a:solidFill>
                  <a:latin typeface="Arial"/>
                  <a:ea typeface="Arial"/>
                  <a:cs typeface="Arial"/>
                  <a:sym typeface="Arial"/>
                </a:rPr>
                <a:t>PARKS</a:t>
              </a:r>
              <a:endParaRPr/>
            </a:p>
          </p:txBody>
        </p:sp>
      </p:grpSp>
      <p:grpSp>
        <p:nvGrpSpPr>
          <p:cNvPr id="442" name="Google Shape;442;p29"/>
          <p:cNvGrpSpPr/>
          <p:nvPr/>
        </p:nvGrpSpPr>
        <p:grpSpPr>
          <a:xfrm>
            <a:off x="8911765" y="3847782"/>
            <a:ext cx="1537653" cy="1325563"/>
            <a:chOff x="621323" y="1970541"/>
            <a:chExt cx="1537653" cy="1325563"/>
          </a:xfrm>
        </p:grpSpPr>
        <p:sp>
          <p:nvSpPr>
            <p:cNvPr id="443" name="Google Shape;443;p29"/>
            <p:cNvSpPr/>
            <p:nvPr/>
          </p:nvSpPr>
          <p:spPr>
            <a:xfrm>
              <a:off x="621323" y="1970541"/>
              <a:ext cx="1537653" cy="1325563"/>
            </a:xfrm>
            <a:prstGeom prst="hexagon">
              <a:avLst>
                <a:gd fmla="val 25000" name="adj"/>
                <a:gd fmla="val 115470" name="vf"/>
              </a:avLst>
            </a:prstGeom>
            <a:solidFill>
              <a:srgbClr val="A4CD8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4" name="Google Shape;444;p29"/>
            <p:cNvPicPr preferRelativeResize="0"/>
            <p:nvPr/>
          </p:nvPicPr>
          <p:blipFill rotWithShape="1">
            <a:blip r:embed="rId9">
              <a:alphaModFix/>
            </a:blip>
            <a:srcRect b="0" l="0" r="0" t="0"/>
            <a:stretch/>
          </p:blipFill>
          <p:spPr>
            <a:xfrm>
              <a:off x="829210" y="2084401"/>
              <a:ext cx="1121878" cy="728286"/>
            </a:xfrm>
            <a:prstGeom prst="rect">
              <a:avLst/>
            </a:prstGeom>
            <a:noFill/>
            <a:ln>
              <a:noFill/>
            </a:ln>
          </p:spPr>
        </p:pic>
        <p:sp>
          <p:nvSpPr>
            <p:cNvPr id="445" name="Google Shape;445;p29"/>
            <p:cNvSpPr txBox="1"/>
            <p:nvPr/>
          </p:nvSpPr>
          <p:spPr>
            <a:xfrm>
              <a:off x="621323" y="2852026"/>
              <a:ext cx="1537653"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chemeClr val="lt1"/>
                  </a:solidFill>
                  <a:latin typeface="Arial"/>
                  <a:ea typeface="Arial"/>
                  <a:cs typeface="Arial"/>
                  <a:sym typeface="Arial"/>
                </a:rPr>
                <a:t>CAMPGROUND</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4" name="Shape 124"/>
        <p:cNvGrpSpPr/>
        <p:nvPr/>
      </p:nvGrpSpPr>
      <p:grpSpPr>
        <a:xfrm>
          <a:off x="0" y="0"/>
          <a:ext cx="0" cy="0"/>
          <a:chOff x="0" y="0"/>
          <a:chExt cx="0" cy="0"/>
        </a:xfrm>
      </p:grpSpPr>
      <p:sp>
        <p:nvSpPr>
          <p:cNvPr id="125" name="Google Shape;125;p3"/>
          <p:cNvSpPr txBox="1"/>
          <p:nvPr/>
        </p:nvSpPr>
        <p:spPr>
          <a:xfrm>
            <a:off x="2225963" y="258618"/>
            <a:ext cx="749069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EPA Wasted Food Scale</a:t>
            </a:r>
            <a:endParaRPr/>
          </a:p>
        </p:txBody>
      </p:sp>
      <p:sp>
        <p:nvSpPr>
          <p:cNvPr id="126" name="Google Shape;126;p3"/>
          <p:cNvSpPr txBox="1"/>
          <p:nvPr/>
        </p:nvSpPr>
        <p:spPr>
          <a:xfrm>
            <a:off x="6548804" y="1086805"/>
            <a:ext cx="5383552" cy="563231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232A31"/>
              </a:buClr>
              <a:buSzPts val="2400"/>
              <a:buFont typeface="Arial"/>
              <a:buChar char="•"/>
            </a:pPr>
            <a:r>
              <a:rPr lang="en-US" sz="2400">
                <a:solidFill>
                  <a:srgbClr val="232A31"/>
                </a:solidFill>
                <a:latin typeface="Calibri"/>
                <a:ea typeface="Calibri"/>
                <a:cs typeface="Calibri"/>
                <a:sym typeface="Calibri"/>
              </a:rPr>
              <a:t>58% of methane emissions from landfills come from food waste</a:t>
            </a:r>
            <a:endParaRPr/>
          </a:p>
          <a:p>
            <a:pPr indent="0" lvl="0" marL="0" marR="0" rtl="0" algn="l">
              <a:spcBef>
                <a:spcPts val="0"/>
              </a:spcBef>
              <a:spcAft>
                <a:spcPts val="0"/>
              </a:spcAft>
              <a:buNone/>
            </a:pPr>
            <a:r>
              <a:t/>
            </a:r>
            <a:endParaRPr sz="2400">
              <a:solidFill>
                <a:srgbClr val="232A31"/>
              </a:solidFill>
              <a:latin typeface="Calibri"/>
              <a:ea typeface="Calibri"/>
              <a:cs typeface="Calibri"/>
              <a:sym typeface="Calibri"/>
            </a:endParaRPr>
          </a:p>
          <a:p>
            <a:pPr indent="-285750" lvl="0" marL="285750" marR="0" rtl="0" algn="l">
              <a:spcBef>
                <a:spcPts val="0"/>
              </a:spcBef>
              <a:spcAft>
                <a:spcPts val="0"/>
              </a:spcAft>
              <a:buClr>
                <a:srgbClr val="232A31"/>
              </a:buClr>
              <a:buSzPts val="2400"/>
              <a:buFont typeface="Arial"/>
              <a:buChar char="•"/>
            </a:pPr>
            <a:r>
              <a:rPr lang="en-US" sz="2400">
                <a:solidFill>
                  <a:srgbClr val="232A31"/>
                </a:solidFill>
                <a:latin typeface="Calibri"/>
                <a:ea typeface="Calibri"/>
                <a:cs typeface="Calibri"/>
                <a:sym typeface="Calibri"/>
              </a:rPr>
              <a:t>Methane is responsible for about a 1/4 of global warming</a:t>
            </a:r>
            <a:endParaRPr/>
          </a:p>
          <a:p>
            <a:pPr indent="0" lvl="0" marL="0" marR="0" rtl="0" algn="l">
              <a:spcBef>
                <a:spcPts val="0"/>
              </a:spcBef>
              <a:spcAft>
                <a:spcPts val="0"/>
              </a:spcAft>
              <a:buNone/>
            </a:pPr>
            <a:r>
              <a:t/>
            </a:r>
            <a:endParaRPr sz="2400">
              <a:solidFill>
                <a:srgbClr val="232A31"/>
              </a:solidFill>
              <a:latin typeface="Calibri"/>
              <a:ea typeface="Calibri"/>
              <a:cs typeface="Calibri"/>
              <a:sym typeface="Calibri"/>
            </a:endParaRPr>
          </a:p>
          <a:p>
            <a:pPr indent="-285750" lvl="0" marL="285750" marR="0" rtl="0" algn="l">
              <a:spcBef>
                <a:spcPts val="0"/>
              </a:spcBef>
              <a:spcAft>
                <a:spcPts val="0"/>
              </a:spcAft>
              <a:buClr>
                <a:srgbClr val="232A31"/>
              </a:buClr>
              <a:buSzPts val="2400"/>
              <a:buFont typeface="Arial"/>
              <a:buChar char="•"/>
            </a:pPr>
            <a:r>
              <a:rPr lang="en-US" sz="2400">
                <a:solidFill>
                  <a:srgbClr val="232A31"/>
                </a:solidFill>
                <a:latin typeface="Calibri"/>
                <a:ea typeface="Calibri"/>
                <a:cs typeface="Calibri"/>
                <a:sym typeface="Calibri"/>
              </a:rPr>
              <a:t>Project Drawdown ranks food waste #1 of 93 global solutions for reversing climate change, that </a:t>
            </a:r>
            <a:r>
              <a:rPr lang="en-US" sz="2400">
                <a:solidFill>
                  <a:srgbClr val="FF0000"/>
                </a:solidFill>
                <a:latin typeface="Calibri"/>
                <a:ea typeface="Calibri"/>
                <a:cs typeface="Calibri"/>
                <a:sym typeface="Calibri"/>
              </a:rPr>
              <a:t>food waste represents 8% of global GHG</a:t>
            </a:r>
            <a:endParaRPr/>
          </a:p>
          <a:p>
            <a:pPr indent="0" lvl="0" marL="0" marR="0" rtl="0" algn="l">
              <a:spcBef>
                <a:spcPts val="0"/>
              </a:spcBef>
              <a:spcAft>
                <a:spcPts val="0"/>
              </a:spcAft>
              <a:buNone/>
            </a:pPr>
            <a:r>
              <a:t/>
            </a:r>
            <a:endParaRPr sz="2400">
              <a:solidFill>
                <a:srgbClr val="232A31"/>
              </a:solidFill>
              <a:latin typeface="Calibri"/>
              <a:ea typeface="Calibri"/>
              <a:cs typeface="Calibri"/>
              <a:sym typeface="Calibri"/>
            </a:endParaRPr>
          </a:p>
          <a:p>
            <a:pPr indent="-285750" lvl="0" marL="285750" marR="0" rtl="0" algn="l">
              <a:spcBef>
                <a:spcPts val="0"/>
              </a:spcBef>
              <a:spcAft>
                <a:spcPts val="0"/>
              </a:spcAft>
              <a:buClr>
                <a:srgbClr val="232A31"/>
              </a:buClr>
              <a:buSzPts val="2400"/>
              <a:buFont typeface="Arial"/>
              <a:buChar char="•"/>
            </a:pPr>
            <a:r>
              <a:rPr lang="en-US" sz="2400">
                <a:solidFill>
                  <a:srgbClr val="232A31"/>
                </a:solidFill>
                <a:latin typeface="Calibri"/>
                <a:ea typeface="Calibri"/>
                <a:cs typeface="Calibri"/>
                <a:sym typeface="Calibri"/>
              </a:rPr>
              <a:t>Households are the largest contributor</a:t>
            </a:r>
            <a:endParaRPr/>
          </a:p>
          <a:p>
            <a:pPr indent="0" lvl="0" marL="0" marR="0" rtl="0" algn="l">
              <a:spcBef>
                <a:spcPts val="0"/>
              </a:spcBef>
              <a:spcAft>
                <a:spcPts val="0"/>
              </a:spcAft>
              <a:buNone/>
            </a:pPr>
            <a:r>
              <a:t/>
            </a:r>
            <a:endParaRPr sz="2400">
              <a:solidFill>
                <a:srgbClr val="232A31"/>
              </a:solidFill>
              <a:latin typeface="Calibri"/>
              <a:ea typeface="Calibri"/>
              <a:cs typeface="Calibri"/>
              <a:sym typeface="Calibri"/>
            </a:endParaRPr>
          </a:p>
          <a:p>
            <a:pPr indent="-285750" lvl="0" marL="285750" marR="0" rtl="0" algn="l">
              <a:spcBef>
                <a:spcPts val="0"/>
              </a:spcBef>
              <a:spcAft>
                <a:spcPts val="0"/>
              </a:spcAft>
              <a:buClr>
                <a:srgbClr val="232A31"/>
              </a:buClr>
              <a:buSzPts val="2400"/>
              <a:buFont typeface="Arial"/>
              <a:buChar char="•"/>
            </a:pPr>
            <a:r>
              <a:rPr lang="en-US" sz="2400">
                <a:solidFill>
                  <a:srgbClr val="232A31"/>
                </a:solidFill>
                <a:latin typeface="Calibri"/>
                <a:ea typeface="Calibri"/>
                <a:cs typeface="Calibri"/>
                <a:sym typeface="Calibri"/>
              </a:rPr>
              <a:t>UN’s Goal is to reduce food waste by 50% by 2030</a:t>
            </a:r>
            <a:endParaRPr sz="2400">
              <a:solidFill>
                <a:srgbClr val="232A31"/>
              </a:solidFill>
              <a:latin typeface="Calibri"/>
              <a:ea typeface="Calibri"/>
              <a:cs typeface="Calibri"/>
              <a:sym typeface="Calibri"/>
            </a:endParaRPr>
          </a:p>
        </p:txBody>
      </p:sp>
      <p:pic>
        <p:nvPicPr>
          <p:cNvPr id="127" name="Google Shape;127;p3"/>
          <p:cNvPicPr preferRelativeResize="0"/>
          <p:nvPr/>
        </p:nvPicPr>
        <p:blipFill rotWithShape="1">
          <a:blip r:embed="rId3">
            <a:alphaModFix/>
          </a:blip>
          <a:srcRect b="0" l="0" r="0" t="0"/>
          <a:stretch/>
        </p:blipFill>
        <p:spPr>
          <a:xfrm>
            <a:off x="197708" y="967679"/>
            <a:ext cx="6089326" cy="4483086"/>
          </a:xfrm>
          <a:prstGeom prst="rect">
            <a:avLst/>
          </a:prstGeom>
          <a:noFill/>
          <a:ln>
            <a:noFill/>
          </a:ln>
        </p:spPr>
      </p:pic>
      <p:sp>
        <p:nvSpPr>
          <p:cNvPr id="128" name="Google Shape;128;p3"/>
          <p:cNvSpPr txBox="1"/>
          <p:nvPr/>
        </p:nvSpPr>
        <p:spPr>
          <a:xfrm>
            <a:off x="259644" y="6389511"/>
            <a:ext cx="3172178" cy="46848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3"/>
          <p:cNvSpPr txBox="1"/>
          <p:nvPr/>
        </p:nvSpPr>
        <p:spPr>
          <a:xfrm>
            <a:off x="362464" y="5585921"/>
            <a:ext cx="5759813" cy="1133195"/>
          </a:xfrm>
          <a:prstGeom prst="rect">
            <a:avLst/>
          </a:prstGeom>
          <a:no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en-US" sz="1600">
                <a:solidFill>
                  <a:schemeClr val="dk1"/>
                </a:solidFill>
                <a:latin typeface="Times New Roman"/>
                <a:ea typeface="Times New Roman"/>
                <a:cs typeface="Times New Roman"/>
                <a:sym typeface="Times New Roman"/>
              </a:rPr>
              <a:t>The importance of food scrap diversion is reflected in REFED's presentation here:</a:t>
            </a:r>
            <a:endParaRPr sz="1600">
              <a:solidFill>
                <a:schemeClr val="dk1"/>
              </a:solidFill>
              <a:latin typeface="Calibri"/>
              <a:ea typeface="Calibri"/>
              <a:cs typeface="Calibri"/>
              <a:sym typeface="Calibri"/>
            </a:endParaRPr>
          </a:p>
          <a:p>
            <a:pPr indent="0" lvl="0" marL="0" marR="0" rtl="0" algn="l">
              <a:lnSpc>
                <a:spcPct val="107000"/>
              </a:lnSpc>
              <a:spcBef>
                <a:spcPts val="0"/>
              </a:spcBef>
              <a:spcAft>
                <a:spcPts val="0"/>
              </a:spcAft>
              <a:buNone/>
            </a:pPr>
            <a:r>
              <a:rPr b="1" lang="en-US" sz="1600" u="sng">
                <a:solidFill>
                  <a:srgbClr val="0000FF"/>
                </a:solidFill>
                <a:latin typeface="Times New Roman"/>
                <a:ea typeface="Times New Roman"/>
                <a:cs typeface="Times New Roman"/>
                <a:sym typeface="Times New Roman"/>
                <a:hlinkClick r:id="rId4">
                  <a:extLst>
                    <a:ext uri="{A12FA001-AC4F-418D-AE19-62706E023703}">
                      <ahyp:hlinkClr val="tx"/>
                    </a:ext>
                  </a:extLst>
                </a:hlinkClick>
              </a:rPr>
              <a:t>https://portal.ct.gov/DEEP/Waste-Management-and-Disposal/CCSMM/Increased-recycling</a:t>
            </a:r>
            <a:endParaRPr sz="16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Pick-up, Transport &amp; Management</a:t>
            </a:r>
            <a:endParaRPr/>
          </a:p>
        </p:txBody>
      </p:sp>
      <p:sp>
        <p:nvSpPr>
          <p:cNvPr id="451" name="Google Shape;451;p30"/>
          <p:cNvSpPr txBox="1"/>
          <p:nvPr>
            <p:ph idx="1" type="body"/>
          </p:nvPr>
        </p:nvSpPr>
        <p:spPr>
          <a:xfrm>
            <a:off x="838200" y="1825625"/>
            <a:ext cx="10515600" cy="48449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Agreements will be established with licensed transporters and processors.</a:t>
            </a:r>
            <a:endParaRPr/>
          </a:p>
          <a:p>
            <a:pPr indent="-228600" lvl="0" marL="228600" rtl="0" algn="l">
              <a:lnSpc>
                <a:spcPct val="90000"/>
              </a:lnSpc>
              <a:spcBef>
                <a:spcPts val="1000"/>
              </a:spcBef>
              <a:spcAft>
                <a:spcPts val="0"/>
              </a:spcAft>
              <a:buClr>
                <a:schemeClr val="dk1"/>
              </a:buClr>
              <a:buSzPts val="2000"/>
              <a:buChar char="•"/>
            </a:pPr>
            <a:r>
              <a:rPr lang="en-US" sz="2000"/>
              <a:t>Transporters and processors will be required to meet program operational standards including timely pick-up services, tracking of materials and compliance with regulatory requirements.</a:t>
            </a:r>
            <a:endParaRPr/>
          </a:p>
          <a:p>
            <a:pPr indent="-228600" lvl="0" marL="228600" rtl="0" algn="l">
              <a:lnSpc>
                <a:spcPct val="90000"/>
              </a:lnSpc>
              <a:spcBef>
                <a:spcPts val="1000"/>
              </a:spcBef>
              <a:spcAft>
                <a:spcPts val="0"/>
              </a:spcAft>
              <a:buClr>
                <a:schemeClr val="dk1"/>
              </a:buClr>
              <a:buSzPts val="2000"/>
              <a:buChar char="•"/>
            </a:pPr>
            <a:r>
              <a:rPr lang="en-US" sz="2000"/>
              <a:t>Collection sites will be serviced by transporters either on a regular schedule or an on-call basis, as appropriate for a specific collection site.</a:t>
            </a:r>
            <a:endParaRPr/>
          </a:p>
          <a:p>
            <a:pPr indent="-228600" lvl="0" marL="228600" rtl="0" algn="l">
              <a:lnSpc>
                <a:spcPct val="90000"/>
              </a:lnSpc>
              <a:spcBef>
                <a:spcPts val="1000"/>
              </a:spcBef>
              <a:spcAft>
                <a:spcPts val="0"/>
              </a:spcAft>
              <a:buClr>
                <a:schemeClr val="dk1"/>
              </a:buClr>
              <a:buSzPts val="2000"/>
              <a:buChar char="•"/>
            </a:pPr>
            <a:r>
              <a:rPr lang="en-US" sz="2000"/>
              <a:t>TCC CT Program Coordinator will be responsible for coordinating on call pick up schedule.</a:t>
            </a:r>
            <a:endParaRPr/>
          </a:p>
          <a:p>
            <a:pPr indent="-228600" lvl="0" marL="228600" rtl="0" algn="l">
              <a:lnSpc>
                <a:spcPct val="90000"/>
              </a:lnSpc>
              <a:spcBef>
                <a:spcPts val="1000"/>
              </a:spcBef>
              <a:spcAft>
                <a:spcPts val="0"/>
              </a:spcAft>
              <a:buClr>
                <a:schemeClr val="dk1"/>
              </a:buClr>
              <a:buSzPts val="2000"/>
              <a:buChar char="•"/>
            </a:pPr>
            <a:r>
              <a:rPr lang="en-US" sz="2000"/>
              <a:t>Refillable pressurized cylinders delivered by residents to a program collection location will be transported to a facility where:</a:t>
            </a:r>
            <a:endParaRPr/>
          </a:p>
          <a:p>
            <a:pPr indent="-228600" lvl="1" marL="685800" rtl="0" algn="l">
              <a:lnSpc>
                <a:spcPct val="90000"/>
              </a:lnSpc>
              <a:spcBef>
                <a:spcPts val="500"/>
              </a:spcBef>
              <a:spcAft>
                <a:spcPts val="0"/>
              </a:spcAft>
              <a:buClr>
                <a:schemeClr val="dk1"/>
              </a:buClr>
              <a:buSzPts val="2000"/>
              <a:buFont typeface="Courier New"/>
              <a:buChar char="o"/>
            </a:pPr>
            <a:r>
              <a:rPr lang="en-US" sz="2000"/>
              <a:t>Cylinders will be inspected, recertified, refilled, and returned to the exchange system / other reuse opportunities; or </a:t>
            </a:r>
            <a:endParaRPr/>
          </a:p>
          <a:p>
            <a:pPr indent="-228600" lvl="1" marL="685800" rtl="0" algn="l">
              <a:lnSpc>
                <a:spcPct val="90000"/>
              </a:lnSpc>
              <a:spcBef>
                <a:spcPts val="500"/>
              </a:spcBef>
              <a:spcAft>
                <a:spcPts val="0"/>
              </a:spcAft>
              <a:buClr>
                <a:schemeClr val="dk1"/>
              </a:buClr>
              <a:buSzPts val="2000"/>
              <a:buFont typeface="Courier New"/>
              <a:buChar char="o"/>
            </a:pPr>
            <a:r>
              <a:rPr lang="en-US" sz="2000"/>
              <a:t>If a cylinder cannot be recertified, the residual gas and cylinder will be properly managed.</a:t>
            </a:r>
            <a:endParaRPr/>
          </a:p>
          <a:p>
            <a:pPr indent="-228600" lvl="0" marL="228600" rtl="0" algn="l">
              <a:lnSpc>
                <a:spcPct val="90000"/>
              </a:lnSpc>
              <a:spcBef>
                <a:spcPts val="1000"/>
              </a:spcBef>
              <a:spcAft>
                <a:spcPts val="0"/>
              </a:spcAft>
              <a:buClr>
                <a:schemeClr val="dk1"/>
              </a:buClr>
              <a:buSzPts val="2000"/>
              <a:buChar char="•"/>
            </a:pPr>
            <a:r>
              <a:rPr lang="en-US" sz="2000"/>
              <a:t>Empty non-refillable cylinders will be transported to a facility where the residual gas and cylinder will be properly managed.</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52" name="Google Shape;45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ogo for a recycling program&#10;&#10;Description automatically generated with low confidence" id="453" name="Google Shape;453;p30"/>
          <p:cNvPicPr preferRelativeResize="0"/>
          <p:nvPr/>
        </p:nvPicPr>
        <p:blipFill rotWithShape="1">
          <a:blip r:embed="rId3">
            <a:alphaModFix/>
          </a:blip>
          <a:srcRect b="0" l="0" r="0" t="0"/>
          <a:stretch/>
        </p:blipFill>
        <p:spPr>
          <a:xfrm>
            <a:off x="8921817" y="187463"/>
            <a:ext cx="2120766" cy="11982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1"/>
          <p:cNvSpPr txBox="1"/>
          <p:nvPr>
            <p:ph type="title"/>
          </p:nvPr>
        </p:nvSpPr>
        <p:spPr>
          <a:xfrm>
            <a:off x="838200" y="14361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Promotion &amp; Education</a:t>
            </a:r>
            <a:endParaRPr/>
          </a:p>
        </p:txBody>
      </p:sp>
      <p:sp>
        <p:nvSpPr>
          <p:cNvPr id="459" name="Google Shape;459;p31"/>
          <p:cNvSpPr txBox="1"/>
          <p:nvPr>
            <p:ph idx="1" type="body"/>
          </p:nvPr>
        </p:nvSpPr>
        <p:spPr>
          <a:xfrm>
            <a:off x="199103" y="1166070"/>
            <a:ext cx="10515600" cy="4708890"/>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sz="1800"/>
              <a:t>Focus on the following objectives:</a:t>
            </a:r>
            <a:endParaRPr sz="1800"/>
          </a:p>
          <a:p>
            <a:pPr indent="-228600" lvl="1" marL="685800" rtl="0" algn="l">
              <a:lnSpc>
                <a:spcPct val="90000"/>
              </a:lnSpc>
              <a:spcBef>
                <a:spcPts val="1100"/>
              </a:spcBef>
              <a:spcAft>
                <a:spcPts val="0"/>
              </a:spcAft>
              <a:buClr>
                <a:schemeClr val="dk1"/>
              </a:buClr>
              <a:buSzPct val="100000"/>
              <a:buFont typeface="Courier New"/>
              <a:buChar char="o"/>
            </a:pPr>
            <a:r>
              <a:rPr lang="en-US" sz="1800"/>
              <a:t>Increasing awareness of how to properly manage pressurized cylinders;</a:t>
            </a:r>
            <a:endParaRPr sz="1800"/>
          </a:p>
          <a:p>
            <a:pPr indent="-228600" lvl="1" marL="685800" rtl="0" algn="l">
              <a:lnSpc>
                <a:spcPct val="90000"/>
              </a:lnSpc>
              <a:spcBef>
                <a:spcPts val="1100"/>
              </a:spcBef>
              <a:spcAft>
                <a:spcPts val="0"/>
              </a:spcAft>
              <a:buClr>
                <a:schemeClr val="dk1"/>
              </a:buClr>
              <a:buSzPct val="100000"/>
              <a:buFont typeface="Courier New"/>
              <a:buChar char="o"/>
            </a:pPr>
            <a:r>
              <a:rPr lang="en-US" sz="1800"/>
              <a:t>Encouraging the use of the 20 lb. refillable cylinder exchange system; and</a:t>
            </a:r>
            <a:endParaRPr sz="1800"/>
          </a:p>
          <a:p>
            <a:pPr indent="-228600" lvl="1" marL="685800" rtl="0" algn="l">
              <a:lnSpc>
                <a:spcPct val="90000"/>
              </a:lnSpc>
              <a:spcBef>
                <a:spcPts val="1100"/>
              </a:spcBef>
              <a:spcAft>
                <a:spcPts val="0"/>
              </a:spcAft>
              <a:buClr>
                <a:schemeClr val="dk1"/>
              </a:buClr>
              <a:buSzPct val="100000"/>
              <a:buFont typeface="Courier New"/>
              <a:buChar char="o"/>
            </a:pPr>
            <a:r>
              <a:rPr lang="en-US" sz="1800"/>
              <a:t>Influencing behavior change to manage non-refillable pressurized cylinders through delivery to the program collection network. </a:t>
            </a:r>
            <a:endParaRPr/>
          </a:p>
          <a:p>
            <a:pPr indent="-228600" lvl="0" marL="228600" rtl="0" algn="l">
              <a:lnSpc>
                <a:spcPct val="90000"/>
              </a:lnSpc>
              <a:spcBef>
                <a:spcPts val="1600"/>
              </a:spcBef>
              <a:spcAft>
                <a:spcPts val="0"/>
              </a:spcAft>
              <a:buClr>
                <a:schemeClr val="dk1"/>
              </a:buClr>
              <a:buSzPct val="100000"/>
              <a:buChar char="•"/>
            </a:pPr>
            <a:r>
              <a:rPr lang="en-US" sz="1800"/>
              <a:t>Education and outreach to engage Connecticut residents will be provided through communication tools such as:</a:t>
            </a:r>
            <a:endParaRPr sz="1800"/>
          </a:p>
          <a:p>
            <a:pPr indent="-228600" lvl="1" marL="685800" rtl="0" algn="l">
              <a:lnSpc>
                <a:spcPct val="90000"/>
              </a:lnSpc>
              <a:spcBef>
                <a:spcPts val="1100"/>
              </a:spcBef>
              <a:spcAft>
                <a:spcPts val="0"/>
              </a:spcAft>
              <a:buClr>
                <a:schemeClr val="dk1"/>
              </a:buClr>
              <a:buSzPct val="100000"/>
              <a:buFont typeface="Courier New"/>
              <a:buChar char="o"/>
            </a:pPr>
            <a:r>
              <a:rPr lang="en-US" sz="1800"/>
              <a:t>Program website that provides a central hub to educate consumers on why, how, and where to recycle cylinders accepted by the program. The website will include a list of searchable collection locations by address and zip code that will be regularly updated to ensure timely, accurate information for consumers. Search-engine optimization (SEO) will make the website more visible on search engines like Google, and the website address will be featured prominently in communications. In addition, the website will include program annual reports.</a:t>
            </a:r>
            <a:endParaRPr/>
          </a:p>
          <a:p>
            <a:pPr indent="-228600" lvl="1" marL="685800" rtl="0" algn="l">
              <a:lnSpc>
                <a:spcPct val="90000"/>
              </a:lnSpc>
              <a:spcBef>
                <a:spcPts val="1100"/>
              </a:spcBef>
              <a:spcAft>
                <a:spcPts val="0"/>
              </a:spcAft>
              <a:buClr>
                <a:schemeClr val="dk1"/>
              </a:buClr>
              <a:buSzPct val="100000"/>
              <a:buFont typeface="Courier New"/>
              <a:buChar char="o"/>
            </a:pPr>
            <a:r>
              <a:rPr lang="en-US" sz="1800"/>
              <a:t>Print materials, including messaging and graphics that can be used in brochures, fact sheets, backgrounders, fliers, signs and posters at partner locations (e.g., state parks, municipal and retail locations)</a:t>
            </a:r>
            <a:endParaRPr/>
          </a:p>
          <a:p>
            <a:pPr indent="-228600" lvl="1" marL="685800" rtl="0" algn="l">
              <a:lnSpc>
                <a:spcPct val="90000"/>
              </a:lnSpc>
              <a:spcBef>
                <a:spcPts val="1100"/>
              </a:spcBef>
              <a:spcAft>
                <a:spcPts val="0"/>
              </a:spcAft>
              <a:buClr>
                <a:schemeClr val="dk1"/>
              </a:buClr>
              <a:buSzPct val="100000"/>
              <a:buFont typeface="Courier New"/>
              <a:buChar char="o"/>
            </a:pPr>
            <a:r>
              <a:rPr lang="en-US" sz="1800"/>
              <a:t>Development of The Cylinder Collective logo that could be used by members as part of product labels to assist with messaging.													</a:t>
            </a:r>
            <a:endParaRPr/>
          </a:p>
          <a:p>
            <a:pPr indent="0" lvl="1" marL="457200" rtl="0" algn="l">
              <a:lnSpc>
                <a:spcPct val="90000"/>
              </a:lnSpc>
              <a:spcBef>
                <a:spcPts val="1100"/>
              </a:spcBef>
              <a:spcAft>
                <a:spcPts val="0"/>
              </a:spcAft>
              <a:buClr>
                <a:schemeClr val="dk1"/>
              </a:buClr>
              <a:buSzPct val="100000"/>
              <a:buNone/>
            </a:pPr>
            <a:r>
              <a:rPr lang="en-US" sz="1800"/>
              <a:t>			   </a:t>
            </a:r>
            <a:r>
              <a:rPr lang="en-US" sz="1800" u="sng">
                <a:solidFill>
                  <a:srgbClr val="0000FF"/>
                </a:solidFill>
                <a:latin typeface="Arial"/>
                <a:ea typeface="Arial"/>
                <a:cs typeface="Arial"/>
                <a:sym typeface="Arial"/>
                <a:hlinkClick r:id="rId3">
                  <a:extLst>
                    <a:ext uri="{A12FA001-AC4F-418D-AE19-62706E023703}">
                      <ahyp:hlinkClr val="tx"/>
                    </a:ext>
                  </a:extLst>
                </a:hlinkClick>
              </a:rPr>
              <a:t>www.cylindercollective.org/</a:t>
            </a:r>
            <a:endParaRPr sz="1800"/>
          </a:p>
          <a:p>
            <a:pPr indent="-122872" lvl="1" marL="685800" rtl="0" algn="l">
              <a:lnSpc>
                <a:spcPct val="90000"/>
              </a:lnSpc>
              <a:spcBef>
                <a:spcPts val="1100"/>
              </a:spcBef>
              <a:spcAft>
                <a:spcPts val="0"/>
              </a:spcAft>
              <a:buClr>
                <a:schemeClr val="dk1"/>
              </a:buClr>
              <a:buSzPct val="100000"/>
              <a:buFont typeface="Courier New"/>
              <a:buNone/>
            </a:pPr>
            <a:r>
              <a:t/>
            </a:r>
            <a:endParaRPr sz="1800"/>
          </a:p>
        </p:txBody>
      </p:sp>
      <p:sp>
        <p:nvSpPr>
          <p:cNvPr id="460" name="Google Shape;46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ogo for a recycling program&#10;&#10;Description automatically generated with low confidence" id="461" name="Google Shape;461;p31"/>
          <p:cNvPicPr preferRelativeResize="0"/>
          <p:nvPr/>
        </p:nvPicPr>
        <p:blipFill rotWithShape="1">
          <a:blip r:embed="rId4">
            <a:alphaModFix/>
          </a:blip>
          <a:srcRect b="0" l="0" r="0" t="0"/>
          <a:stretch/>
        </p:blipFill>
        <p:spPr>
          <a:xfrm>
            <a:off x="8860989" y="81921"/>
            <a:ext cx="2120766" cy="11982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Performance Goal</a:t>
            </a:r>
            <a:endParaRPr/>
          </a:p>
        </p:txBody>
      </p:sp>
      <p:sp>
        <p:nvSpPr>
          <p:cNvPr id="467" name="Google Shape;467;p32"/>
          <p:cNvSpPr txBox="1"/>
          <p:nvPr>
            <p:ph idx="1" type="body"/>
          </p:nvPr>
        </p:nvSpPr>
        <p:spPr>
          <a:xfrm>
            <a:off x="838200" y="3742660"/>
            <a:ext cx="10515600" cy="78018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800"/>
              <a:buChar char="•"/>
            </a:pPr>
            <a:r>
              <a:rPr lang="en-US" sz="1800"/>
              <a:t>A performance target for refillable cylinders has not been proposed as it is not possible to determine the percentage of cylinders not returned through the exchange system.</a:t>
            </a:r>
            <a:endParaRPr/>
          </a:p>
        </p:txBody>
      </p:sp>
      <p:sp>
        <p:nvSpPr>
          <p:cNvPr id="468" name="Google Shape;46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469" name="Google Shape;469;p32"/>
          <p:cNvGraphicFramePr/>
          <p:nvPr/>
        </p:nvGraphicFramePr>
        <p:xfrm>
          <a:off x="838200" y="1579723"/>
          <a:ext cx="3000000" cy="3000000"/>
        </p:xfrm>
        <a:graphic>
          <a:graphicData uri="http://schemas.openxmlformats.org/drawingml/2006/table">
            <a:tbl>
              <a:tblPr bandRow="1" firstCol="1" firstRow="1">
                <a:noFill/>
                <a:tableStyleId>{20309237-F344-4788-89D5-3BC3F98A5372}</a:tableStyleId>
              </a:tblPr>
              <a:tblGrid>
                <a:gridCol w="4466200"/>
                <a:gridCol w="5642900"/>
              </a:tblGrid>
              <a:tr h="261375">
                <a:tc>
                  <a:txBody>
                    <a:bodyPr/>
                    <a:lstStyle/>
                    <a:p>
                      <a:pPr indent="0" lvl="0" marL="0" marR="0" rtl="0" algn="l">
                        <a:lnSpc>
                          <a:spcPct val="115000"/>
                        </a:lnSpc>
                        <a:spcBef>
                          <a:spcPts val="0"/>
                        </a:spcBef>
                        <a:spcAft>
                          <a:spcPts val="0"/>
                        </a:spcAft>
                        <a:buNone/>
                      </a:pPr>
                      <a:r>
                        <a:rPr lang="en-US" sz="1800"/>
                        <a:t> </a:t>
                      </a:r>
                      <a:endParaRPr sz="1800">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US" sz="1800"/>
                        <a:t>Collection and Diversion</a:t>
                      </a:r>
                      <a:endParaRPr sz="1800">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52725">
                <a:tc>
                  <a:txBody>
                    <a:bodyPr/>
                    <a:lstStyle/>
                    <a:p>
                      <a:pPr indent="0" lvl="0" marL="0" marR="0" rtl="0" algn="l">
                        <a:lnSpc>
                          <a:spcPct val="115000"/>
                        </a:lnSpc>
                        <a:spcBef>
                          <a:spcPts val="0"/>
                        </a:spcBef>
                        <a:spcAft>
                          <a:spcPts val="0"/>
                        </a:spcAft>
                        <a:buNone/>
                      </a:pPr>
                      <a:r>
                        <a:rPr b="1" lang="en-US" sz="1800">
                          <a:solidFill>
                            <a:schemeClr val="dk1"/>
                          </a:solidFill>
                          <a:latin typeface="Calibri"/>
                          <a:ea typeface="Calibri"/>
                          <a:cs typeface="Calibri"/>
                          <a:sym typeface="Calibri"/>
                        </a:rPr>
                        <a:t>Accessibility (both refillable and non-refillable cylinders)</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At a minimum in the first year, 50 collection sites or events in the State</a:t>
                      </a:r>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52725">
                <a:tc>
                  <a:txBody>
                    <a:bodyPr/>
                    <a:lstStyle/>
                    <a:p>
                      <a:pPr indent="0" lvl="0" marL="0" marR="0" rtl="0" algn="l">
                        <a:lnSpc>
                          <a:spcPct val="115000"/>
                        </a:lnSpc>
                        <a:spcBef>
                          <a:spcPts val="0"/>
                        </a:spcBef>
                        <a:spcAft>
                          <a:spcPts val="0"/>
                        </a:spcAft>
                        <a:buNone/>
                      </a:pPr>
                      <a:r>
                        <a:rPr lang="en-US" sz="1800"/>
                        <a:t>Non-Refillable Cylinder Performance Target</a:t>
                      </a:r>
                      <a:endParaRPr sz="1800">
                        <a:latin typeface="Arial"/>
                        <a:ea typeface="Arial"/>
                        <a:cs typeface="Arial"/>
                        <a:sym typeface="Arial"/>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800">
                          <a:solidFill>
                            <a:schemeClr val="dk1"/>
                          </a:solidFill>
                        </a:rPr>
                        <a:t>By the 5</a:t>
                      </a:r>
                      <a:r>
                        <a:rPr baseline="30000" lang="en-US" sz="1800">
                          <a:solidFill>
                            <a:schemeClr val="dk1"/>
                          </a:solidFill>
                        </a:rPr>
                        <a:t>th</a:t>
                      </a:r>
                      <a:r>
                        <a:rPr lang="en-US" sz="1800">
                          <a:solidFill>
                            <a:schemeClr val="dk1"/>
                          </a:solidFill>
                        </a:rPr>
                        <a:t> year of the program, 100,000 cylinders collected per year  </a:t>
                      </a:r>
                      <a:endParaRPr sz="1800">
                        <a:solidFill>
                          <a:schemeClr val="dk1"/>
                        </a:solidFill>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descr="A logo for a recycling program&#10;&#10;Description automatically generated with low confidence" id="470" name="Google Shape;470;p32"/>
          <p:cNvPicPr preferRelativeResize="0"/>
          <p:nvPr/>
        </p:nvPicPr>
        <p:blipFill rotWithShape="1">
          <a:blip r:embed="rId3">
            <a:alphaModFix/>
          </a:blip>
          <a:srcRect b="0" l="0" r="0" t="0"/>
          <a:stretch/>
        </p:blipFill>
        <p:spPr>
          <a:xfrm>
            <a:off x="8921817" y="136525"/>
            <a:ext cx="2120766" cy="11982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4400"/>
              <a:t>Tracking </a:t>
            </a:r>
            <a:r>
              <a:rPr b="1" lang="en-US"/>
              <a:t>&amp;</a:t>
            </a:r>
            <a:r>
              <a:rPr b="1" lang="en-US" sz="4400"/>
              <a:t> Measuring Performance</a:t>
            </a:r>
            <a:endParaRPr b="1"/>
          </a:p>
        </p:txBody>
      </p:sp>
      <p:sp>
        <p:nvSpPr>
          <p:cNvPr id="476" name="Google Shape;476;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110000"/>
              </a:lnSpc>
              <a:spcBef>
                <a:spcPts val="0"/>
              </a:spcBef>
              <a:spcAft>
                <a:spcPts val="0"/>
              </a:spcAft>
              <a:buClr>
                <a:schemeClr val="dk1"/>
              </a:buClr>
              <a:buSzPts val="1900"/>
              <a:buChar char="•"/>
            </a:pPr>
            <a:r>
              <a:rPr lang="en-US" sz="1900"/>
              <a:t>Proposed annual performance metrics for refillable and non-refillable:</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 of collection locations by type (municipal, campground, park, retail) and # of special events in each county</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 of refillable and non-refillable cylinders collected</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 of refillable cylinders recycled/reused (i.e., returned to the exchange system and number sent to scrap metal recyclers) </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Tons of non-refillable cylinders sent to scrap metal recyclers </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Collection Rate (%) = [Tons of non-refillable cylinders collected / tons of non-refillable cylinders supplied to consumers] x 100</a:t>
            </a:r>
            <a:endParaRPr/>
          </a:p>
          <a:p>
            <a:pPr indent="-228600" lvl="1" marL="685800" rtl="0" algn="l">
              <a:lnSpc>
                <a:spcPct val="110000"/>
              </a:lnSpc>
              <a:spcBef>
                <a:spcPts val="500"/>
              </a:spcBef>
              <a:spcAft>
                <a:spcPts val="0"/>
              </a:spcAft>
              <a:buClr>
                <a:schemeClr val="dk1"/>
              </a:buClr>
              <a:buSzPts val="1900"/>
              <a:buFont typeface="Courier New"/>
              <a:buChar char="o"/>
            </a:pPr>
            <a:r>
              <a:rPr lang="en-US" sz="1900"/>
              <a:t>Diversion Rate (%) = [Tons of non-refillable cylinders recycled / tons of non-refillable cylinders supplied to consumers] x 100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77" name="Google Shape;47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ogo for a recycling program&#10;&#10;Description automatically generated with low confidence" id="478" name="Google Shape;478;p33"/>
          <p:cNvPicPr preferRelativeResize="0"/>
          <p:nvPr/>
        </p:nvPicPr>
        <p:blipFill rotWithShape="1">
          <a:blip r:embed="rId3">
            <a:alphaModFix/>
          </a:blip>
          <a:srcRect b="0" l="0" r="0" t="0"/>
          <a:stretch/>
        </p:blipFill>
        <p:spPr>
          <a:xfrm>
            <a:off x="9086819" y="365125"/>
            <a:ext cx="2120766" cy="11982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A business card with a qr code&#10;&#10;Description automatically generated" id="483" name="Google Shape;483;p34"/>
          <p:cNvPicPr preferRelativeResize="0"/>
          <p:nvPr>
            <p:ph idx="1" type="body"/>
          </p:nvPr>
        </p:nvPicPr>
        <p:blipFill rotWithShape="1">
          <a:blip r:embed="rId3">
            <a:alphaModFix/>
          </a:blip>
          <a:srcRect b="0" l="0" r="0" t="0"/>
          <a:stretch/>
        </p:blipFill>
        <p:spPr>
          <a:xfrm>
            <a:off x="578840" y="2173477"/>
            <a:ext cx="10435905" cy="4684523"/>
          </a:xfrm>
          <a:prstGeom prst="rect">
            <a:avLst/>
          </a:prstGeom>
          <a:noFill/>
          <a:ln>
            <a:noFill/>
          </a:ln>
        </p:spPr>
      </p:pic>
      <p:sp>
        <p:nvSpPr>
          <p:cNvPr id="484" name="Google Shape;48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t>‹#›</a:t>
            </a:fld>
            <a:endParaRPr/>
          </a:p>
        </p:txBody>
      </p:sp>
      <p:sp>
        <p:nvSpPr>
          <p:cNvPr id="485" name="Google Shape;485;p34"/>
          <p:cNvSpPr txBox="1"/>
          <p:nvPr/>
        </p:nvSpPr>
        <p:spPr>
          <a:xfrm>
            <a:off x="3582845" y="173332"/>
            <a:ext cx="55359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Questions and Feedback</a:t>
            </a:r>
            <a:endParaRPr/>
          </a:p>
        </p:txBody>
      </p:sp>
      <p:sp>
        <p:nvSpPr>
          <p:cNvPr id="486" name="Google Shape;486;p34"/>
          <p:cNvSpPr txBox="1"/>
          <p:nvPr/>
        </p:nvSpPr>
        <p:spPr>
          <a:xfrm>
            <a:off x="0" y="737961"/>
            <a:ext cx="1114058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Topics for Discussion:</a:t>
            </a:r>
            <a:endParaRPr/>
          </a:p>
        </p:txBody>
      </p:sp>
      <p:sp>
        <p:nvSpPr>
          <p:cNvPr id="487" name="Google Shape;487;p34"/>
          <p:cNvSpPr txBox="1"/>
          <p:nvPr/>
        </p:nvSpPr>
        <p:spPr>
          <a:xfrm>
            <a:off x="0" y="1107293"/>
            <a:ext cx="1219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Access to your municipal transfer stations and HHW collection facility and one day events restricted to only municipal residents?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Does your municipal transfer station have contract with, loyalty to, or receive payment from current 20 lb. propane tank vendor?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5"/>
          <p:cNvSpPr txBox="1"/>
          <p:nvPr/>
        </p:nvSpPr>
        <p:spPr>
          <a:xfrm>
            <a:off x="0" y="1"/>
            <a:ext cx="12191999" cy="821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TODAY’s SPEAKERS</a:t>
            </a:r>
            <a:endParaRPr/>
          </a:p>
          <a:p>
            <a:pPr indent="0" lvl="0" marL="0" marR="0" rtl="0" algn="ctr">
              <a:spcBef>
                <a:spcPts val="0"/>
              </a:spcBef>
              <a:spcAft>
                <a:spcPts val="0"/>
              </a:spcAft>
              <a:buNone/>
            </a:pPr>
            <a:r>
              <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sz="4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Nicole Pellegrino		David Keeling				Jeffrey Brown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Sr. Relationship Mgr.		Executive Director			BrandBuilders, LLC</a:t>
            </a:r>
            <a:endParaRPr/>
          </a:p>
          <a:p>
            <a:pPr indent="0" lvl="0" marL="0" marR="0" rtl="0" algn="l">
              <a:spcBef>
                <a:spcPts val="0"/>
              </a:spcBef>
              <a:spcAft>
                <a:spcPts val="0"/>
              </a:spcAft>
              <a:buNone/>
            </a:pPr>
            <a:r>
              <a:rPr lang="en-US" sz="2400" u="sng">
                <a:solidFill>
                  <a:schemeClr val="dk1"/>
                </a:solidFill>
                <a:latin typeface="Calibri"/>
                <a:ea typeface="Calibri"/>
                <a:cs typeface="Calibri"/>
                <a:sym typeface="Calibri"/>
                <a:hlinkClick r:id="rId3">
                  <a:extLst>
                    <a:ext uri="{A12FA001-AC4F-418D-AE19-62706E023703}">
                      <ahyp:hlinkClr val="tx"/>
                    </a:ext>
                  </a:extLst>
                </a:hlinkClick>
              </a:rPr>
              <a:t>nicole@helpsy.co</a:t>
            </a:r>
            <a:r>
              <a:rPr lang="en-US" sz="2400">
                <a:solidFill>
                  <a:schemeClr val="dk1"/>
                </a:solidFill>
                <a:latin typeface="Calibri"/>
                <a:ea typeface="Calibri"/>
                <a:cs typeface="Calibri"/>
                <a:sym typeface="Calibri"/>
              </a:rPr>
              <a:t>		The Cylinder Collective		</a:t>
            </a:r>
            <a:r>
              <a:rPr lang="en-US" sz="2400">
                <a:solidFill>
                  <a:srgbClr val="0070C0"/>
                </a:solidFill>
                <a:latin typeface="Calibri"/>
                <a:ea typeface="Calibri"/>
                <a:cs typeface="Calibri"/>
                <a:sym typeface="Calibri"/>
              </a:rPr>
              <a:t>jeffrey@brandbuildersllc.com</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917-238-2976			</a:t>
            </a:r>
            <a:r>
              <a:rPr lang="en-US" sz="2400" u="sng">
                <a:solidFill>
                  <a:srgbClr val="0070C0"/>
                </a:solidFill>
                <a:latin typeface="Calibri"/>
                <a:ea typeface="Calibri"/>
                <a:cs typeface="Calibri"/>
                <a:sym typeface="Calibri"/>
                <a:hlinkClick r:id="rId4">
                  <a:extLst>
                    <a:ext uri="{A12FA001-AC4F-418D-AE19-62706E023703}">
                      <ahyp:hlinkClr val="tx"/>
                    </a:ext>
                  </a:extLst>
                </a:hlinkClick>
              </a:rPr>
              <a:t>DavidKeeling@cylinderindustry.org</a:t>
            </a:r>
            <a:r>
              <a:rPr lang="en-US" sz="2400">
                <a:solidFill>
                  <a:srgbClr val="0070C0"/>
                </a:solidFill>
                <a:latin typeface="Calibri"/>
                <a:ea typeface="Calibri"/>
                <a:cs typeface="Calibri"/>
                <a:sym typeface="Calibri"/>
              </a:rPr>
              <a:t>	</a:t>
            </a:r>
            <a:r>
              <a:rPr lang="en-US" sz="2400">
                <a:solidFill>
                  <a:schemeClr val="dk1"/>
                </a:solidFill>
                <a:latin typeface="Calibri"/>
                <a:ea typeface="Calibri"/>
                <a:cs typeface="Calibri"/>
                <a:sym typeface="Calibri"/>
              </a:rPr>
              <a:t>234-COMPOST</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b="0" i="0" lang="en-US" sz="2400">
                <a:solidFill>
                  <a:srgbClr val="000000"/>
                </a:solidFill>
                <a:latin typeface="Calibri"/>
                <a:ea typeface="Calibri"/>
                <a:cs typeface="Calibri"/>
                <a:sym typeface="Calibri"/>
              </a:rPr>
              <a:t>414-630-9382				201-452-4636</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p:txBody>
      </p:sp>
      <p:pic>
        <p:nvPicPr>
          <p:cNvPr id="494" name="Google Shape;494;p35"/>
          <p:cNvPicPr preferRelativeResize="0"/>
          <p:nvPr/>
        </p:nvPicPr>
        <p:blipFill rotWithShape="1">
          <a:blip r:embed="rId5">
            <a:alphaModFix/>
          </a:blip>
          <a:srcRect b="0" l="0" r="0" t="0"/>
          <a:stretch/>
        </p:blipFill>
        <p:spPr>
          <a:xfrm>
            <a:off x="438411" y="831612"/>
            <a:ext cx="1841326" cy="2406044"/>
          </a:xfrm>
          <a:prstGeom prst="rect">
            <a:avLst/>
          </a:prstGeom>
          <a:noFill/>
          <a:ln>
            <a:noFill/>
          </a:ln>
        </p:spPr>
      </p:pic>
      <p:pic>
        <p:nvPicPr>
          <p:cNvPr id="495" name="Google Shape;495;p35"/>
          <p:cNvPicPr preferRelativeResize="0"/>
          <p:nvPr/>
        </p:nvPicPr>
        <p:blipFill rotWithShape="1">
          <a:blip r:embed="rId6">
            <a:alphaModFix/>
          </a:blip>
          <a:srcRect b="0" l="0" r="0" t="0"/>
          <a:stretch/>
        </p:blipFill>
        <p:spPr>
          <a:xfrm>
            <a:off x="155660" y="3360925"/>
            <a:ext cx="2124077" cy="610956"/>
          </a:xfrm>
          <a:prstGeom prst="rect">
            <a:avLst/>
          </a:prstGeom>
          <a:noFill/>
          <a:ln>
            <a:noFill/>
          </a:ln>
        </p:spPr>
      </p:pic>
      <p:sp>
        <p:nvSpPr>
          <p:cNvPr id="496" name="Google Shape;496;p35"/>
          <p:cNvSpPr txBox="1"/>
          <p:nvPr/>
        </p:nvSpPr>
        <p:spPr>
          <a:xfrm>
            <a:off x="0" y="6209611"/>
            <a:ext cx="7890309" cy="646331"/>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Additional Textile Recycling Option: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BAYSTATE Textiles – Cori Cea-Curry, </a:t>
            </a:r>
            <a:r>
              <a:rPr b="0" i="0" lang="en-US" sz="1800" u="sng">
                <a:solidFill>
                  <a:srgbClr val="5E5E5E"/>
                </a:solidFill>
                <a:latin typeface="Arial"/>
                <a:ea typeface="Arial"/>
                <a:cs typeface="Arial"/>
                <a:sym typeface="Arial"/>
                <a:hlinkClick r:id="rId7">
                  <a:extLst>
                    <a:ext uri="{A12FA001-AC4F-418D-AE19-62706E023703}">
                      <ahyp:hlinkClr val="tx"/>
                    </a:ext>
                  </a:extLst>
                </a:hlinkClick>
              </a:rPr>
              <a:t>cori.baystatetextile@gmail.com</a:t>
            </a:r>
            <a:r>
              <a:rPr b="0" i="0" lang="en-US" sz="1800">
                <a:solidFill>
                  <a:srgbClr val="5E5E5E"/>
                </a:solidFill>
                <a:latin typeface="Arial"/>
                <a:ea typeface="Arial"/>
                <a:cs typeface="Arial"/>
                <a:sym typeface="Arial"/>
              </a:rPr>
              <a:t>, </a:t>
            </a:r>
            <a:r>
              <a:rPr lang="en-US" sz="1800">
                <a:solidFill>
                  <a:schemeClr val="dk1"/>
                </a:solidFill>
                <a:latin typeface="Calibri"/>
                <a:ea typeface="Calibri"/>
                <a:cs typeface="Calibri"/>
                <a:sym typeface="Calibri"/>
              </a:rPr>
              <a:t>508-681-5651</a:t>
            </a:r>
            <a:endParaRPr/>
          </a:p>
        </p:txBody>
      </p:sp>
      <p:pic>
        <p:nvPicPr>
          <p:cNvPr id="497" name="Google Shape;497;p35"/>
          <p:cNvPicPr preferRelativeResize="0"/>
          <p:nvPr/>
        </p:nvPicPr>
        <p:blipFill rotWithShape="1">
          <a:blip r:embed="rId8">
            <a:alphaModFix/>
          </a:blip>
          <a:srcRect b="0" l="0" r="0" t="0"/>
          <a:stretch/>
        </p:blipFill>
        <p:spPr>
          <a:xfrm>
            <a:off x="3767157" y="867147"/>
            <a:ext cx="2531925" cy="1894788"/>
          </a:xfrm>
          <a:prstGeom prst="rect">
            <a:avLst/>
          </a:prstGeom>
          <a:noFill/>
          <a:ln>
            <a:noFill/>
          </a:ln>
        </p:spPr>
      </p:pic>
      <p:pic>
        <p:nvPicPr>
          <p:cNvPr id="498" name="Google Shape;498;p35"/>
          <p:cNvPicPr preferRelativeResize="0"/>
          <p:nvPr/>
        </p:nvPicPr>
        <p:blipFill rotWithShape="1">
          <a:blip r:embed="rId9">
            <a:alphaModFix/>
          </a:blip>
          <a:srcRect b="0" l="0" r="0" t="0"/>
          <a:stretch/>
        </p:blipFill>
        <p:spPr>
          <a:xfrm>
            <a:off x="3768839" y="3100636"/>
            <a:ext cx="2327160" cy="977489"/>
          </a:xfrm>
          <a:prstGeom prst="rect">
            <a:avLst/>
          </a:prstGeom>
          <a:noFill/>
          <a:ln>
            <a:noFill/>
          </a:ln>
        </p:spPr>
      </p:pic>
      <p:pic>
        <p:nvPicPr>
          <p:cNvPr id="499" name="Google Shape;499;p35"/>
          <p:cNvPicPr preferRelativeResize="0"/>
          <p:nvPr/>
        </p:nvPicPr>
        <p:blipFill rotWithShape="1">
          <a:blip r:embed="rId10">
            <a:alphaModFix/>
          </a:blip>
          <a:srcRect b="0" l="0" r="0" t="0"/>
          <a:stretch/>
        </p:blipFill>
        <p:spPr>
          <a:xfrm>
            <a:off x="8310921" y="3248951"/>
            <a:ext cx="3442668" cy="719798"/>
          </a:xfrm>
          <a:prstGeom prst="rect">
            <a:avLst/>
          </a:prstGeom>
          <a:noFill/>
          <a:ln>
            <a:noFill/>
          </a:ln>
        </p:spPr>
      </p:pic>
      <p:pic>
        <p:nvPicPr>
          <p:cNvPr id="500" name="Google Shape;500;p35"/>
          <p:cNvPicPr preferRelativeResize="0"/>
          <p:nvPr/>
        </p:nvPicPr>
        <p:blipFill rotWithShape="1">
          <a:blip r:embed="rId11">
            <a:alphaModFix/>
          </a:blip>
          <a:srcRect b="0" l="0" r="0" t="0"/>
          <a:stretch/>
        </p:blipFill>
        <p:spPr>
          <a:xfrm>
            <a:off x="8964473" y="802878"/>
            <a:ext cx="2135563" cy="2297758"/>
          </a:xfrm>
          <a:prstGeom prst="rect">
            <a:avLst/>
          </a:prstGeom>
          <a:noFill/>
          <a:ln>
            <a:noFill/>
          </a:ln>
        </p:spPr>
      </p:pic>
      <p:sp>
        <p:nvSpPr>
          <p:cNvPr id="501" name="Google Shape;501;p35"/>
          <p:cNvSpPr/>
          <p:nvPr/>
        </p:nvSpPr>
        <p:spPr>
          <a:xfrm>
            <a:off x="8085221" y="657726"/>
            <a:ext cx="3951119" cy="5397396"/>
          </a:xfrm>
          <a:prstGeom prst="rect">
            <a:avLst/>
          </a:prstGeom>
          <a:no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6"/>
          <p:cNvSpPr/>
          <p:nvPr/>
        </p:nvSpPr>
        <p:spPr>
          <a:xfrm>
            <a:off x="0" y="0"/>
            <a:ext cx="12192000" cy="6858000"/>
          </a:xfrm>
          <a:prstGeom prst="rect">
            <a:avLst/>
          </a:prstGeom>
          <a:solidFill>
            <a:srgbClr val="3250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6"/>
          <p:cNvSpPr/>
          <p:nvPr>
            <p:ph type="title"/>
          </p:nvPr>
        </p:nvSpPr>
        <p:spPr>
          <a:xfrm>
            <a:off x="9093496" y="618681"/>
            <a:ext cx="2613872" cy="4794567"/>
          </a:xfrm>
          <a:prstGeom prst="ellipse">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300"/>
              <a:buFont typeface="Calibri"/>
              <a:buNone/>
            </a:pPr>
            <a:r>
              <a:rPr lang="en-US" sz="3300">
                <a:solidFill>
                  <a:srgbClr val="FFFFFF"/>
                </a:solidFill>
              </a:rPr>
              <a:t>Residents are willing to do it in their backyard</a:t>
            </a:r>
            <a:endParaRPr/>
          </a:p>
        </p:txBody>
      </p:sp>
      <p:sp>
        <p:nvSpPr>
          <p:cNvPr id="508" name="Google Shape;508;p36"/>
          <p:cNvSpPr/>
          <p:nvPr/>
        </p:nvSpPr>
        <p:spPr>
          <a:xfrm>
            <a:off x="493354" y="484632"/>
            <a:ext cx="8129016" cy="5724144"/>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lack garbage can in a garden&#10;&#10;Description automatically generated" id="509" name="Google Shape;509;p36"/>
          <p:cNvPicPr preferRelativeResize="0"/>
          <p:nvPr>
            <p:ph idx="1" type="body"/>
          </p:nvPr>
        </p:nvPicPr>
        <p:blipFill rotWithShape="1">
          <a:blip r:embed="rId3">
            <a:alphaModFix/>
          </a:blip>
          <a:srcRect b="-2" l="0" r="16200" t="0"/>
          <a:stretch/>
        </p:blipFill>
        <p:spPr>
          <a:xfrm>
            <a:off x="976251" y="942538"/>
            <a:ext cx="7163222" cy="48083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7"/>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37"/>
          <p:cNvSpPr txBox="1"/>
          <p:nvPr>
            <p:ph type="title"/>
          </p:nvPr>
        </p:nvSpPr>
        <p:spPr>
          <a:xfrm>
            <a:off x="1028700" y="1967266"/>
            <a:ext cx="2628900" cy="25472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300"/>
              <a:buFont typeface="Calibri"/>
              <a:buNone/>
            </a:pPr>
            <a:r>
              <a:rPr lang="en-US" sz="3300">
                <a:solidFill>
                  <a:srgbClr val="FFFFFF"/>
                </a:solidFill>
              </a:rPr>
              <a:t>Leaders in Education – the key to a successful program</a:t>
            </a:r>
            <a:endParaRPr/>
          </a:p>
        </p:txBody>
      </p:sp>
      <p:pic>
        <p:nvPicPr>
          <p:cNvPr descr="A yellow and orange object with text and pictures&#10;&#10;Description automatically generated with medium confidence" id="516" name="Google Shape;516;p37"/>
          <p:cNvPicPr preferRelativeResize="0"/>
          <p:nvPr/>
        </p:nvPicPr>
        <p:blipFill rotWithShape="1">
          <a:blip r:embed="rId3">
            <a:alphaModFix/>
          </a:blip>
          <a:srcRect b="0" l="0" r="0" t="0"/>
          <a:stretch/>
        </p:blipFill>
        <p:spPr>
          <a:xfrm>
            <a:off x="4777316" y="1308867"/>
            <a:ext cx="6780700" cy="423793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8"/>
          <p:cNvSpPr/>
          <p:nvPr/>
        </p:nvSpPr>
        <p:spPr>
          <a:xfrm>
            <a:off x="0" y="0"/>
            <a:ext cx="12192000" cy="685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We include a custom poster with QR Code</a:t>
            </a:r>
            <a:endParaRPr/>
          </a:p>
        </p:txBody>
      </p:sp>
      <p:sp>
        <p:nvSpPr>
          <p:cNvPr id="523" name="Google Shape;523;p38"/>
          <p:cNvSpPr/>
          <p:nvPr/>
        </p:nvSpPr>
        <p:spPr>
          <a:xfrm>
            <a:off x="838200" y="1828801"/>
            <a:ext cx="10515600" cy="4362450"/>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4" name="Google Shape;524;p38"/>
          <p:cNvPicPr preferRelativeResize="0"/>
          <p:nvPr/>
        </p:nvPicPr>
        <p:blipFill rotWithShape="1">
          <a:blip r:embed="rId3">
            <a:alphaModFix/>
          </a:blip>
          <a:srcRect b="25321" l="0" r="1" t="14382"/>
          <a:stretch/>
        </p:blipFill>
        <p:spPr>
          <a:xfrm>
            <a:off x="1158240" y="2149222"/>
            <a:ext cx="9875520" cy="37216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522"/>
                                        </p:tgtEl>
                                        <p:attrNameLst>
                                          <p:attrName>style.visibility</p:attrName>
                                        </p:attrNameLst>
                                      </p:cBhvr>
                                      <p:to>
                                        <p:strVal val="visible"/>
                                      </p:to>
                                    </p:set>
                                    <p:animEffect filter="fade" transition="in">
                                      <p:cBhvr>
                                        <p:cTn dur="4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39"/>
          <p:cNvSpPr/>
          <p:nvPr/>
        </p:nvSpPr>
        <p:spPr>
          <a:xfrm>
            <a:off x="0" y="0"/>
            <a:ext cx="12192000" cy="6858000"/>
          </a:xfrm>
          <a:prstGeom prst="rect">
            <a:avLst/>
          </a:prstGeom>
          <a:solidFill>
            <a:srgbClr val="405A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39"/>
          <p:cNvSpPr txBox="1"/>
          <p:nvPr>
            <p:ph type="title"/>
          </p:nvPr>
        </p:nvSpPr>
        <p:spPr>
          <a:xfrm>
            <a:off x="9093496" y="618681"/>
            <a:ext cx="2613872" cy="4794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lang="en-US" sz="3600">
                <a:solidFill>
                  <a:srgbClr val="FFFFFF"/>
                </a:solidFill>
              </a:rPr>
              <a:t>Just pick your items</a:t>
            </a:r>
            <a:endParaRPr/>
          </a:p>
        </p:txBody>
      </p:sp>
      <p:sp>
        <p:nvSpPr>
          <p:cNvPr id="531" name="Google Shape;531;p39"/>
          <p:cNvSpPr/>
          <p:nvPr/>
        </p:nvSpPr>
        <p:spPr>
          <a:xfrm>
            <a:off x="493354" y="484632"/>
            <a:ext cx="8129016" cy="5724144"/>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2" name="Google Shape;532;p39"/>
          <p:cNvPicPr preferRelativeResize="0"/>
          <p:nvPr/>
        </p:nvPicPr>
        <p:blipFill rotWithShape="1">
          <a:blip r:embed="rId3">
            <a:alphaModFix/>
          </a:blip>
          <a:srcRect b="-2" l="3445" r="3443" t="0"/>
          <a:stretch/>
        </p:blipFill>
        <p:spPr>
          <a:xfrm>
            <a:off x="976251" y="942538"/>
            <a:ext cx="7163222" cy="48083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530"/>
                                        </p:tgtEl>
                                        <p:attrNameLst>
                                          <p:attrName>style.visibility</p:attrName>
                                        </p:attrNameLst>
                                      </p:cBhvr>
                                      <p:to>
                                        <p:strVal val="visible"/>
                                      </p:to>
                                    </p:set>
                                    <p:animEffect filter="fade" transition="in">
                                      <p:cBhvr>
                                        <p:cTn dur="7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34" name="Shape 134"/>
        <p:cNvGrpSpPr/>
        <p:nvPr/>
      </p:nvGrpSpPr>
      <p:grpSpPr>
        <a:xfrm>
          <a:off x="0" y="0"/>
          <a:ext cx="0" cy="0"/>
          <a:chOff x="0" y="0"/>
          <a:chExt cx="0" cy="0"/>
        </a:xfrm>
      </p:grpSpPr>
      <p:sp>
        <p:nvSpPr>
          <p:cNvPr id="135" name="Google Shape;135;p4"/>
          <p:cNvSpPr txBox="1"/>
          <p:nvPr/>
        </p:nvSpPr>
        <p:spPr>
          <a:xfrm>
            <a:off x="1769138" y="232907"/>
            <a:ext cx="80818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dk1"/>
                </a:solidFill>
                <a:latin typeface="Calibri"/>
                <a:ea typeface="Calibri"/>
                <a:cs typeface="Calibri"/>
                <a:sym typeface="Calibri"/>
              </a:rPr>
              <a:t>Why Food Scrap Diversion?</a:t>
            </a:r>
            <a:endParaRPr/>
          </a:p>
        </p:txBody>
      </p:sp>
      <p:sp>
        <p:nvSpPr>
          <p:cNvPr id="136" name="Google Shape;136;p4"/>
          <p:cNvSpPr txBox="1"/>
          <p:nvPr/>
        </p:nvSpPr>
        <p:spPr>
          <a:xfrm>
            <a:off x="186069" y="1139153"/>
            <a:ext cx="11605491" cy="423622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US" sz="2800">
                <a:solidFill>
                  <a:schemeClr val="dk1"/>
                </a:solidFill>
                <a:latin typeface="Calibri"/>
                <a:ea typeface="Calibri"/>
                <a:cs typeface="Calibri"/>
                <a:sym typeface="Calibri"/>
              </a:rPr>
              <a:t>Food is not Waste </a:t>
            </a:r>
            <a:endParaRPr/>
          </a:p>
          <a:p>
            <a:pPr indent="0" lvl="0" marL="0" marR="0" rtl="0" algn="l">
              <a:lnSpc>
                <a:spcPct val="150000"/>
              </a:lnSpc>
              <a:spcBef>
                <a:spcPts val="0"/>
              </a:spcBef>
              <a:spcAft>
                <a:spcPts val="0"/>
              </a:spcAft>
              <a:buNone/>
            </a:pPr>
            <a:r>
              <a:rPr b="1" lang="en-US" sz="2800">
                <a:solidFill>
                  <a:schemeClr val="dk1"/>
                </a:solidFill>
                <a:latin typeface="Calibri"/>
                <a:ea typeface="Calibri"/>
                <a:cs typeface="Calibri"/>
                <a:sym typeface="Calibri"/>
              </a:rPr>
              <a:t>It Does Not Belong in the Trash</a:t>
            </a:r>
            <a:endParaRPr/>
          </a:p>
          <a:p>
            <a:pPr indent="-285750" lvl="1" marL="742950" marR="0" rtl="0" algn="l">
              <a:lnSpc>
                <a:spcPct val="2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Heavier to haul</a:t>
            </a:r>
            <a:endParaRPr/>
          </a:p>
          <a:p>
            <a:pPr indent="-285750" lvl="1" marL="742950" marR="0" rtl="0" algn="l">
              <a:lnSpc>
                <a:spcPct val="2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Harder to burn</a:t>
            </a:r>
            <a:endParaRPr/>
          </a:p>
          <a:p>
            <a:pPr indent="-285750" lvl="1" marL="742950" marR="0" rtl="0" algn="l">
              <a:lnSpc>
                <a:spcPct val="2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Wasted valuable resource</a:t>
            </a:r>
            <a:endParaRPr/>
          </a:p>
          <a:p>
            <a:pPr indent="-285750" lvl="1" marL="742950" marR="0" rtl="0" algn="l">
              <a:lnSpc>
                <a:spcPct val="200000"/>
              </a:lnSpc>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Produces huge amounts of methane</a:t>
            </a:r>
            <a:endParaRPr/>
          </a:p>
        </p:txBody>
      </p:sp>
      <p:sp>
        <p:nvSpPr>
          <p:cNvPr id="137" name="Google Shape;137;p4"/>
          <p:cNvSpPr txBox="1"/>
          <p:nvPr/>
        </p:nvSpPr>
        <p:spPr>
          <a:xfrm>
            <a:off x="259644" y="6389511"/>
            <a:ext cx="3172178" cy="46848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b="0" l="0" r="0" t="0"/>
          <a:stretch/>
        </p:blipFill>
        <p:spPr>
          <a:xfrm>
            <a:off x="6311951" y="2183028"/>
            <a:ext cx="5446658" cy="30068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0"/>
          <p:cNvSpPr/>
          <p:nvPr/>
        </p:nvSpPr>
        <p:spPr>
          <a:xfrm>
            <a:off x="0" y="0"/>
            <a:ext cx="12192000" cy="6858000"/>
          </a:xfrm>
          <a:prstGeom prst="rect">
            <a:avLst/>
          </a:prstGeom>
          <a:solidFill>
            <a:srgbClr val="3C594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8" name="Google Shape;538;p40"/>
          <p:cNvSpPr txBox="1"/>
          <p:nvPr>
            <p:ph type="title"/>
          </p:nvPr>
        </p:nvSpPr>
        <p:spPr>
          <a:xfrm>
            <a:off x="9093496" y="618681"/>
            <a:ext cx="2613872" cy="4794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lang="en-US" sz="3600">
                <a:solidFill>
                  <a:srgbClr val="FFFFFF"/>
                </a:solidFill>
              </a:rPr>
              <a:t>Much to choose from!</a:t>
            </a:r>
            <a:endParaRPr/>
          </a:p>
        </p:txBody>
      </p:sp>
      <p:sp>
        <p:nvSpPr>
          <p:cNvPr id="539" name="Google Shape;539;p40"/>
          <p:cNvSpPr/>
          <p:nvPr/>
        </p:nvSpPr>
        <p:spPr>
          <a:xfrm>
            <a:off x="493354" y="484632"/>
            <a:ext cx="8129016" cy="5724144"/>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10;&#10;Description automatically generated" id="540" name="Google Shape;540;p40"/>
          <p:cNvPicPr preferRelativeResize="0"/>
          <p:nvPr/>
        </p:nvPicPr>
        <p:blipFill rotWithShape="1">
          <a:blip r:embed="rId3">
            <a:alphaModFix/>
          </a:blip>
          <a:srcRect b="-2" l="3445" r="3443" t="0"/>
          <a:stretch/>
        </p:blipFill>
        <p:spPr>
          <a:xfrm>
            <a:off x="976251" y="942538"/>
            <a:ext cx="7163222" cy="48083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1"/>
          <p:cNvSpPr txBox="1"/>
          <p:nvPr>
            <p:ph type="ctrTitle"/>
          </p:nvPr>
        </p:nvSpPr>
        <p:spPr>
          <a:xfrm>
            <a:off x="827088" y="1641752"/>
            <a:ext cx="2655887" cy="32132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How to get started:</a:t>
            </a:r>
            <a:br>
              <a:rPr lang="en-US" sz="4000">
                <a:solidFill>
                  <a:schemeClr val="dk1"/>
                </a:solidFill>
                <a:latin typeface="Calibri"/>
                <a:ea typeface="Calibri"/>
                <a:cs typeface="Calibri"/>
                <a:sym typeface="Calibri"/>
              </a:rPr>
            </a:br>
            <a:endParaRPr sz="4000">
              <a:solidFill>
                <a:schemeClr val="dk1"/>
              </a:solidFill>
              <a:latin typeface="Calibri"/>
              <a:ea typeface="Calibri"/>
              <a:cs typeface="Calibri"/>
              <a:sym typeface="Calibri"/>
            </a:endParaRPr>
          </a:p>
        </p:txBody>
      </p:sp>
      <p:sp>
        <p:nvSpPr>
          <p:cNvPr id="546" name="Google Shape;546;p41"/>
          <p:cNvSpPr txBox="1"/>
          <p:nvPr>
            <p:ph idx="1" type="subTitle"/>
          </p:nvPr>
        </p:nvSpPr>
        <p:spPr>
          <a:xfrm>
            <a:off x="5232401" y="1721579"/>
            <a:ext cx="6140449" cy="39526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ial"/>
              <a:buChar char="•"/>
            </a:pPr>
            <a:r>
              <a:rPr lang="en-US">
                <a:solidFill>
                  <a:schemeClr val="dk1"/>
                </a:solidFill>
              </a:rPr>
              <a:t>*Cost to build a custom store: $250.00, free with Grant sales (reduced prices)</a:t>
            </a:r>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rPr>
              <a:t>*Timing: 1 week to build a store, should stay open for 6 – 8 weeks.</a:t>
            </a:r>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rPr>
              <a:t>*Ordering: 20/pallet, 5 pallet minimum</a:t>
            </a:r>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rPr>
              <a:t>CONTACT: Jeffrey Brown – P: 234-COMPOST</a:t>
            </a:r>
            <a:endParaRPr/>
          </a:p>
          <a:p>
            <a:pPr indent="0" lvl="0" marL="0" rtl="0" algn="l">
              <a:lnSpc>
                <a:spcPct val="90000"/>
              </a:lnSpc>
              <a:spcBef>
                <a:spcPts val="1000"/>
              </a:spcBef>
              <a:spcAft>
                <a:spcPts val="0"/>
              </a:spcAft>
              <a:buClr>
                <a:schemeClr val="dk1"/>
              </a:buClr>
              <a:buSzPts val="2400"/>
              <a:buFont typeface="Arial"/>
              <a:buChar char="•"/>
            </a:pPr>
            <a:r>
              <a:rPr lang="en-US" u="sng">
                <a:solidFill>
                  <a:schemeClr val="dk1"/>
                </a:solidFill>
                <a:hlinkClick r:id="rId3">
                  <a:extLst>
                    <a:ext uri="{A12FA001-AC4F-418D-AE19-62706E023703}">
                      <ahyp:hlinkClr val="tx"/>
                    </a:ext>
                  </a:extLst>
                </a:hlinkClick>
              </a:rPr>
              <a:t>jeff@compostersale.com</a:t>
            </a:r>
            <a:endParaRPr>
              <a:solidFill>
                <a:schemeClr val="dk1"/>
              </a:solidFill>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rPr>
              <a:t>https://compostersale.com</a:t>
            </a:r>
            <a:endParaRPr/>
          </a:p>
          <a:p>
            <a:pPr indent="152400" lvl="0" marL="0" rtl="0" algn="l">
              <a:lnSpc>
                <a:spcPct val="90000"/>
              </a:lnSpc>
              <a:spcBef>
                <a:spcPts val="1000"/>
              </a:spcBef>
              <a:spcAft>
                <a:spcPts val="0"/>
              </a:spcAft>
              <a:buClr>
                <a:schemeClr val="dk1"/>
              </a:buClr>
              <a:buSzPts val="2400"/>
              <a:buFont typeface="Arial"/>
              <a:buNone/>
            </a:pPr>
            <a:r>
              <a:t/>
            </a:r>
            <a:endParaRPr>
              <a:solidFill>
                <a:schemeClr val="dk1"/>
              </a:solidFill>
            </a:endParaRPr>
          </a:p>
          <a:p>
            <a:pPr indent="152400" lvl="0" marL="0" rtl="0" algn="l">
              <a:lnSpc>
                <a:spcPct val="90000"/>
              </a:lnSpc>
              <a:spcBef>
                <a:spcPts val="1000"/>
              </a:spcBef>
              <a:spcAft>
                <a:spcPts val="0"/>
              </a:spcAft>
              <a:buClr>
                <a:schemeClr val="dk1"/>
              </a:buClr>
              <a:buSzPts val="2400"/>
              <a:buFont typeface="Arial"/>
              <a:buNone/>
            </a:pPr>
            <a:r>
              <a:t/>
            </a: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Erie County – 2,100 rain barrels &amp; 600 composters were picked up in 1 day!</a:t>
            </a:r>
            <a:endParaRPr/>
          </a:p>
        </p:txBody>
      </p:sp>
      <p:sp>
        <p:nvSpPr>
          <p:cNvPr id="552" name="Google Shape;552;p42"/>
          <p:cNvSpPr txBox="1"/>
          <p:nvPr>
            <p:ph idx="1" type="body"/>
          </p:nvPr>
        </p:nvSpPr>
        <p:spPr>
          <a:xfrm>
            <a:off x="3238500" y="38830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553" name="Google Shape;553;p42"/>
          <p:cNvPicPr preferRelativeResize="0"/>
          <p:nvPr/>
        </p:nvPicPr>
        <p:blipFill rotWithShape="1">
          <a:blip r:embed="rId3">
            <a:alphaModFix/>
          </a:blip>
          <a:srcRect b="0" l="0" r="0" t="0"/>
          <a:stretch/>
        </p:blipFill>
        <p:spPr>
          <a:xfrm>
            <a:off x="2405063" y="2062163"/>
            <a:ext cx="6096000" cy="4572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43"/>
          <p:cNvSpPr txBox="1"/>
          <p:nvPr>
            <p:ph type="title"/>
          </p:nvPr>
        </p:nvSpPr>
        <p:spPr>
          <a:xfrm>
            <a:off x="9093496" y="618681"/>
            <a:ext cx="2613872" cy="47945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lang="en-US" sz="3600">
                <a:solidFill>
                  <a:srgbClr val="FFFFFF"/>
                </a:solidFill>
              </a:rPr>
              <a:t>Erie County, NY August 26-27, </a:t>
            </a:r>
            <a:br>
              <a:rPr lang="en-US" sz="3600">
                <a:solidFill>
                  <a:srgbClr val="FFFFFF"/>
                </a:solidFill>
              </a:rPr>
            </a:br>
            <a:r>
              <a:rPr lang="en-US" sz="3600">
                <a:solidFill>
                  <a:srgbClr val="FFFFFF"/>
                </a:solidFill>
              </a:rPr>
              <a:t>2,150 Rain Barrels &amp; 600 Composters</a:t>
            </a:r>
            <a:endParaRPr/>
          </a:p>
        </p:txBody>
      </p:sp>
      <p:pic>
        <p:nvPicPr>
          <p:cNvPr id="559" name="Google Shape;559;p43"/>
          <p:cNvPicPr preferRelativeResize="0"/>
          <p:nvPr/>
        </p:nvPicPr>
        <p:blipFill rotWithShape="1">
          <a:blip r:embed="rId3">
            <a:alphaModFix/>
          </a:blip>
          <a:srcRect b="-2" l="5885" r="1003" t="0"/>
          <a:stretch/>
        </p:blipFill>
        <p:spPr>
          <a:xfrm>
            <a:off x="976251" y="942538"/>
            <a:ext cx="7163222" cy="480833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565" name="Google Shape;565;p44"/>
          <p:cNvSpPr txBox="1"/>
          <p:nvPr>
            <p:ph idx="1" type="body"/>
          </p:nvPr>
        </p:nvSpPr>
        <p:spPr>
          <a:xfrm>
            <a:off x="3592830" y="2963862"/>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566" name="Google Shape;566;p44"/>
          <p:cNvPicPr preferRelativeResize="0"/>
          <p:nvPr/>
        </p:nvPicPr>
        <p:blipFill rotWithShape="1">
          <a:blip r:embed="rId3">
            <a:alphaModFix/>
          </a:blip>
          <a:srcRect b="0" l="0" r="0" t="0"/>
          <a:stretch/>
        </p:blipFill>
        <p:spPr>
          <a:xfrm>
            <a:off x="2759393" y="1143000"/>
            <a:ext cx="6096000" cy="4572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5"/>
          <p:cNvPicPr preferRelativeResize="0"/>
          <p:nvPr/>
        </p:nvPicPr>
        <p:blipFill rotWithShape="1">
          <a:blip r:embed="rId3">
            <a:alphaModFix/>
          </a:blip>
          <a:srcRect b="0" l="0" r="0" t="0"/>
          <a:stretch/>
        </p:blipFill>
        <p:spPr>
          <a:xfrm>
            <a:off x="3559493" y="381000"/>
            <a:ext cx="4572000" cy="6096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46"/>
          <p:cNvPicPr preferRelativeResize="0"/>
          <p:nvPr/>
        </p:nvPicPr>
        <p:blipFill rotWithShape="1">
          <a:blip r:embed="rId3">
            <a:alphaModFix/>
          </a:blip>
          <a:srcRect b="0" l="0" r="0" t="0"/>
          <a:stretch/>
        </p:blipFill>
        <p:spPr>
          <a:xfrm>
            <a:off x="3650933" y="484823"/>
            <a:ext cx="4572000" cy="609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47"/>
          <p:cNvPicPr preferRelativeResize="0"/>
          <p:nvPr/>
        </p:nvPicPr>
        <p:blipFill rotWithShape="1">
          <a:blip r:embed="rId3">
            <a:alphaModFix/>
          </a:blip>
          <a:srcRect b="0" l="0" r="0" t="0"/>
          <a:stretch/>
        </p:blipFill>
        <p:spPr>
          <a:xfrm>
            <a:off x="3048000" y="1033463"/>
            <a:ext cx="6096000" cy="4572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48"/>
          <p:cNvSpPr txBox="1"/>
          <p:nvPr>
            <p:ph type="ctrTitle"/>
          </p:nvPr>
        </p:nvSpPr>
        <p:spPr>
          <a:xfrm>
            <a:off x="1524000" y="1122363"/>
            <a:ext cx="9144000" cy="11293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Ulster County, NY</a:t>
            </a:r>
            <a:endParaRPr/>
          </a:p>
        </p:txBody>
      </p:sp>
      <p:sp>
        <p:nvSpPr>
          <p:cNvPr id="587" name="Google Shape;587;p48"/>
          <p:cNvSpPr txBox="1"/>
          <p:nvPr>
            <p:ph idx="1" type="subTitle"/>
          </p:nvPr>
        </p:nvSpPr>
        <p:spPr>
          <a:xfrm>
            <a:off x="4427220" y="671099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588" name="Google Shape;588;p48"/>
          <p:cNvPicPr preferRelativeResize="0"/>
          <p:nvPr/>
        </p:nvPicPr>
        <p:blipFill rotWithShape="1">
          <a:blip r:embed="rId3">
            <a:alphaModFix/>
          </a:blip>
          <a:srcRect b="0" l="0" r="0" t="0"/>
          <a:stretch/>
        </p:blipFill>
        <p:spPr>
          <a:xfrm>
            <a:off x="3200400" y="2195354"/>
            <a:ext cx="6096000" cy="4572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49"/>
          <p:cNvPicPr preferRelativeResize="0"/>
          <p:nvPr/>
        </p:nvPicPr>
        <p:blipFill rotWithShape="1">
          <a:blip r:embed="rId3">
            <a:alphaModFix/>
          </a:blip>
          <a:srcRect b="0" l="0" r="0" t="0"/>
          <a:stretch/>
        </p:blipFill>
        <p:spPr>
          <a:xfrm>
            <a:off x="3810000" y="381000"/>
            <a:ext cx="4572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43" name="Shape 143"/>
        <p:cNvGrpSpPr/>
        <p:nvPr/>
      </p:nvGrpSpPr>
      <p:grpSpPr>
        <a:xfrm>
          <a:off x="0" y="0"/>
          <a:ext cx="0" cy="0"/>
          <a:chOff x="0" y="0"/>
          <a:chExt cx="0" cy="0"/>
        </a:xfrm>
      </p:grpSpPr>
      <p:sp>
        <p:nvSpPr>
          <p:cNvPr id="144" name="Google Shape;144;p5"/>
          <p:cNvSpPr txBox="1"/>
          <p:nvPr/>
        </p:nvSpPr>
        <p:spPr>
          <a:xfrm>
            <a:off x="0" y="1"/>
            <a:ext cx="12191999" cy="821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libri"/>
                <a:ea typeface="Calibri"/>
                <a:cs typeface="Calibri"/>
                <a:sym typeface="Calibri"/>
              </a:rPr>
              <a:t>TODAY’s SPEAKERS</a:t>
            </a:r>
            <a:endParaRPr/>
          </a:p>
          <a:p>
            <a:pPr indent="0" lvl="0" marL="0" marR="0" rtl="0" algn="ctr">
              <a:spcBef>
                <a:spcPts val="0"/>
              </a:spcBef>
              <a:spcAft>
                <a:spcPts val="0"/>
              </a:spcAft>
              <a:buNone/>
            </a:pPr>
            <a:r>
              <a:t/>
            </a:r>
            <a:endParaRPr sz="40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b="1" sz="4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Nicole Pellegrino		David Keeling				Jeffrey Brown</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Sr. Relationship Mgr.		Executive Director			BrandBuilders, LLC</a:t>
            </a:r>
            <a:endParaRPr/>
          </a:p>
          <a:p>
            <a:pPr indent="0" lvl="0" marL="0" marR="0" rtl="0" algn="l">
              <a:spcBef>
                <a:spcPts val="0"/>
              </a:spcBef>
              <a:spcAft>
                <a:spcPts val="0"/>
              </a:spcAft>
              <a:buNone/>
            </a:pPr>
            <a:r>
              <a:rPr lang="en-US" sz="2400" u="sng">
                <a:solidFill>
                  <a:schemeClr val="dk1"/>
                </a:solidFill>
                <a:latin typeface="Calibri"/>
                <a:ea typeface="Calibri"/>
                <a:cs typeface="Calibri"/>
                <a:sym typeface="Calibri"/>
                <a:hlinkClick r:id="rId3">
                  <a:extLst>
                    <a:ext uri="{A12FA001-AC4F-418D-AE19-62706E023703}">
                      <ahyp:hlinkClr val="tx"/>
                    </a:ext>
                  </a:extLst>
                </a:hlinkClick>
              </a:rPr>
              <a:t>nicole@helpsy.co</a:t>
            </a:r>
            <a:r>
              <a:rPr lang="en-US" sz="2400">
                <a:solidFill>
                  <a:schemeClr val="dk1"/>
                </a:solidFill>
                <a:latin typeface="Calibri"/>
                <a:ea typeface="Calibri"/>
                <a:cs typeface="Calibri"/>
                <a:sym typeface="Calibri"/>
              </a:rPr>
              <a:t>		The Cylinder Collective		</a:t>
            </a:r>
            <a:r>
              <a:rPr lang="en-US" sz="2400">
                <a:solidFill>
                  <a:srgbClr val="0070C0"/>
                </a:solidFill>
                <a:latin typeface="Calibri"/>
                <a:ea typeface="Calibri"/>
                <a:cs typeface="Calibri"/>
                <a:sym typeface="Calibri"/>
              </a:rPr>
              <a:t>jeffrey@brandbuildersllc.com</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917-238-2976			</a:t>
            </a:r>
            <a:r>
              <a:rPr lang="en-US" sz="2400" u="sng">
                <a:solidFill>
                  <a:srgbClr val="0070C0"/>
                </a:solidFill>
                <a:latin typeface="Calibri"/>
                <a:ea typeface="Calibri"/>
                <a:cs typeface="Calibri"/>
                <a:sym typeface="Calibri"/>
                <a:hlinkClick r:id="rId4">
                  <a:extLst>
                    <a:ext uri="{A12FA001-AC4F-418D-AE19-62706E023703}">
                      <ahyp:hlinkClr val="tx"/>
                    </a:ext>
                  </a:extLst>
                </a:hlinkClick>
              </a:rPr>
              <a:t>DavidKeeling@cylinderindustry.org</a:t>
            </a:r>
            <a:r>
              <a:rPr lang="en-US" sz="2400">
                <a:solidFill>
                  <a:srgbClr val="0070C0"/>
                </a:solidFill>
                <a:latin typeface="Calibri"/>
                <a:ea typeface="Calibri"/>
                <a:cs typeface="Calibri"/>
                <a:sym typeface="Calibri"/>
              </a:rPr>
              <a:t>	</a:t>
            </a:r>
            <a:r>
              <a:rPr lang="en-US" sz="2400">
                <a:solidFill>
                  <a:schemeClr val="dk1"/>
                </a:solidFill>
                <a:latin typeface="Calibri"/>
                <a:ea typeface="Calibri"/>
                <a:cs typeface="Calibri"/>
                <a:sym typeface="Calibri"/>
              </a:rPr>
              <a:t>234-COMPOST</a:t>
            </a:r>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b="0" i="0" lang="en-US" sz="2400">
                <a:solidFill>
                  <a:srgbClr val="000000"/>
                </a:solidFill>
                <a:latin typeface="Calibri"/>
                <a:ea typeface="Calibri"/>
                <a:cs typeface="Calibri"/>
                <a:sym typeface="Calibri"/>
              </a:rPr>
              <a:t>414-630-9382				201-452-4636</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		</a:t>
            </a:r>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r">
              <a:spcBef>
                <a:spcPts val="0"/>
              </a:spcBef>
              <a:spcAft>
                <a:spcPts val="0"/>
              </a:spcAft>
              <a:buNone/>
            </a:pPr>
            <a:r>
              <a:t/>
            </a:r>
            <a:endParaRPr b="1" sz="2400">
              <a:solidFill>
                <a:schemeClr val="dk1"/>
              </a:solidFill>
              <a:latin typeface="Calibri"/>
              <a:ea typeface="Calibri"/>
              <a:cs typeface="Calibri"/>
              <a:sym typeface="Calibri"/>
            </a:endParaRPr>
          </a:p>
        </p:txBody>
      </p:sp>
      <p:pic>
        <p:nvPicPr>
          <p:cNvPr id="145" name="Google Shape;145;p5"/>
          <p:cNvPicPr preferRelativeResize="0"/>
          <p:nvPr/>
        </p:nvPicPr>
        <p:blipFill rotWithShape="1">
          <a:blip r:embed="rId5">
            <a:alphaModFix/>
          </a:blip>
          <a:srcRect b="0" l="0" r="0" t="0"/>
          <a:stretch/>
        </p:blipFill>
        <p:spPr>
          <a:xfrm>
            <a:off x="438411" y="831612"/>
            <a:ext cx="1841326" cy="2406044"/>
          </a:xfrm>
          <a:prstGeom prst="rect">
            <a:avLst/>
          </a:prstGeom>
          <a:noFill/>
          <a:ln>
            <a:noFill/>
          </a:ln>
        </p:spPr>
      </p:pic>
      <p:pic>
        <p:nvPicPr>
          <p:cNvPr id="146" name="Google Shape;146;p5"/>
          <p:cNvPicPr preferRelativeResize="0"/>
          <p:nvPr/>
        </p:nvPicPr>
        <p:blipFill rotWithShape="1">
          <a:blip r:embed="rId6">
            <a:alphaModFix/>
          </a:blip>
          <a:srcRect b="0" l="0" r="0" t="0"/>
          <a:stretch/>
        </p:blipFill>
        <p:spPr>
          <a:xfrm>
            <a:off x="155660" y="3360925"/>
            <a:ext cx="2124077" cy="610956"/>
          </a:xfrm>
          <a:prstGeom prst="rect">
            <a:avLst/>
          </a:prstGeom>
          <a:noFill/>
          <a:ln>
            <a:noFill/>
          </a:ln>
        </p:spPr>
      </p:pic>
      <p:sp>
        <p:nvSpPr>
          <p:cNvPr id="147" name="Google Shape;147;p5"/>
          <p:cNvSpPr txBox="1"/>
          <p:nvPr/>
        </p:nvSpPr>
        <p:spPr>
          <a:xfrm>
            <a:off x="0" y="6209611"/>
            <a:ext cx="7890309" cy="646331"/>
          </a:xfrm>
          <a:prstGeom prst="rect">
            <a:avLst/>
          </a:prstGeom>
          <a:noFill/>
          <a:ln cap="flat" cmpd="sng" w="190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Additional Textile Recycling Option: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BAYSTATE Textiles – Cori Cea-Curry, </a:t>
            </a:r>
            <a:r>
              <a:rPr b="0" i="0" lang="en-US" sz="1800" u="sng">
                <a:solidFill>
                  <a:srgbClr val="5E5E5E"/>
                </a:solidFill>
                <a:latin typeface="Arial"/>
                <a:ea typeface="Arial"/>
                <a:cs typeface="Arial"/>
                <a:sym typeface="Arial"/>
                <a:hlinkClick r:id="rId7">
                  <a:extLst>
                    <a:ext uri="{A12FA001-AC4F-418D-AE19-62706E023703}">
                      <ahyp:hlinkClr val="tx"/>
                    </a:ext>
                  </a:extLst>
                </a:hlinkClick>
              </a:rPr>
              <a:t>cori.baystatetextile@gmail.com</a:t>
            </a:r>
            <a:r>
              <a:rPr b="0" i="0" lang="en-US" sz="1800">
                <a:solidFill>
                  <a:srgbClr val="5E5E5E"/>
                </a:solidFill>
                <a:latin typeface="Arial"/>
                <a:ea typeface="Arial"/>
                <a:cs typeface="Arial"/>
                <a:sym typeface="Arial"/>
              </a:rPr>
              <a:t>, </a:t>
            </a:r>
            <a:r>
              <a:rPr lang="en-US" sz="1800">
                <a:solidFill>
                  <a:schemeClr val="dk1"/>
                </a:solidFill>
                <a:latin typeface="Calibri"/>
                <a:ea typeface="Calibri"/>
                <a:cs typeface="Calibri"/>
                <a:sym typeface="Calibri"/>
              </a:rPr>
              <a:t>508-681-5651</a:t>
            </a:r>
            <a:endParaRPr/>
          </a:p>
        </p:txBody>
      </p:sp>
      <p:pic>
        <p:nvPicPr>
          <p:cNvPr id="148" name="Google Shape;148;p5"/>
          <p:cNvPicPr preferRelativeResize="0"/>
          <p:nvPr/>
        </p:nvPicPr>
        <p:blipFill rotWithShape="1">
          <a:blip r:embed="rId8">
            <a:alphaModFix/>
          </a:blip>
          <a:srcRect b="0" l="0" r="0" t="0"/>
          <a:stretch/>
        </p:blipFill>
        <p:spPr>
          <a:xfrm>
            <a:off x="3767157" y="867147"/>
            <a:ext cx="2531925" cy="1894788"/>
          </a:xfrm>
          <a:prstGeom prst="rect">
            <a:avLst/>
          </a:prstGeom>
          <a:noFill/>
          <a:ln>
            <a:noFill/>
          </a:ln>
        </p:spPr>
      </p:pic>
      <p:pic>
        <p:nvPicPr>
          <p:cNvPr id="149" name="Google Shape;149;p5"/>
          <p:cNvPicPr preferRelativeResize="0"/>
          <p:nvPr/>
        </p:nvPicPr>
        <p:blipFill rotWithShape="1">
          <a:blip r:embed="rId9">
            <a:alphaModFix/>
          </a:blip>
          <a:srcRect b="0" l="0" r="0" t="0"/>
          <a:stretch/>
        </p:blipFill>
        <p:spPr>
          <a:xfrm>
            <a:off x="3768839" y="3100636"/>
            <a:ext cx="2327160" cy="977489"/>
          </a:xfrm>
          <a:prstGeom prst="rect">
            <a:avLst/>
          </a:prstGeom>
          <a:noFill/>
          <a:ln>
            <a:noFill/>
          </a:ln>
        </p:spPr>
      </p:pic>
      <p:pic>
        <p:nvPicPr>
          <p:cNvPr id="150" name="Google Shape;150;p5"/>
          <p:cNvPicPr preferRelativeResize="0"/>
          <p:nvPr/>
        </p:nvPicPr>
        <p:blipFill rotWithShape="1">
          <a:blip r:embed="rId10">
            <a:alphaModFix/>
          </a:blip>
          <a:srcRect b="0" l="0" r="0" t="0"/>
          <a:stretch/>
        </p:blipFill>
        <p:spPr>
          <a:xfrm>
            <a:off x="8310921" y="3248951"/>
            <a:ext cx="3442668" cy="719798"/>
          </a:xfrm>
          <a:prstGeom prst="rect">
            <a:avLst/>
          </a:prstGeom>
          <a:noFill/>
          <a:ln>
            <a:noFill/>
          </a:ln>
        </p:spPr>
      </p:pic>
      <p:pic>
        <p:nvPicPr>
          <p:cNvPr id="151" name="Google Shape;151;p5"/>
          <p:cNvPicPr preferRelativeResize="0"/>
          <p:nvPr/>
        </p:nvPicPr>
        <p:blipFill rotWithShape="1">
          <a:blip r:embed="rId11">
            <a:alphaModFix/>
          </a:blip>
          <a:srcRect b="0" l="0" r="0" t="0"/>
          <a:stretch/>
        </p:blipFill>
        <p:spPr>
          <a:xfrm>
            <a:off x="8964473" y="802878"/>
            <a:ext cx="2135563" cy="2297758"/>
          </a:xfrm>
          <a:prstGeom prst="rect">
            <a:avLst/>
          </a:prstGeom>
          <a:noFill/>
          <a:ln>
            <a:noFill/>
          </a:ln>
        </p:spPr>
      </p:pic>
      <p:sp>
        <p:nvSpPr>
          <p:cNvPr id="152" name="Google Shape;152;p5"/>
          <p:cNvSpPr/>
          <p:nvPr/>
        </p:nvSpPr>
        <p:spPr>
          <a:xfrm>
            <a:off x="39376" y="715749"/>
            <a:ext cx="2675194" cy="4963156"/>
          </a:xfrm>
          <a:prstGeom prst="rect">
            <a:avLst/>
          </a:prstGeom>
          <a:noFill/>
          <a:ln cap="flat" cmpd="sng" w="57150">
            <a:solidFill>
              <a:srgbClr val="3333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50"/>
          <p:cNvSpPr txBox="1"/>
          <p:nvPr>
            <p:ph type="ctrTitle"/>
          </p:nvPr>
        </p:nvSpPr>
        <p:spPr>
          <a:xfrm>
            <a:off x="838199" y="1498512"/>
            <a:ext cx="8740774" cy="13234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solidFill>
                  <a:schemeClr val="dk1"/>
                </a:solidFill>
                <a:latin typeface="Calibri"/>
                <a:ea typeface="Calibri"/>
                <a:cs typeface="Calibri"/>
                <a:sym typeface="Calibri"/>
              </a:rPr>
              <a:t>Organic Waste Diversion Backyard Composting</a:t>
            </a:r>
            <a:endParaRPr/>
          </a:p>
        </p:txBody>
      </p:sp>
      <p:sp>
        <p:nvSpPr>
          <p:cNvPr id="600" name="Google Shape;600;p50"/>
          <p:cNvSpPr txBox="1"/>
          <p:nvPr>
            <p:ph idx="1" type="subTitle"/>
          </p:nvPr>
        </p:nvSpPr>
        <p:spPr>
          <a:xfrm>
            <a:off x="838199" y="3003160"/>
            <a:ext cx="8740775" cy="2454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ial"/>
              <a:buChar char="•"/>
            </a:pPr>
            <a:r>
              <a:rPr lang="en-US">
                <a:solidFill>
                  <a:schemeClr val="dk1"/>
                </a:solidFill>
              </a:rPr>
              <a:t>The Earth Machine</a:t>
            </a:r>
            <a:endParaRPr/>
          </a:p>
          <a:p>
            <a:pPr indent="0" lvl="0" marL="0" rtl="0" algn="l">
              <a:lnSpc>
                <a:spcPct val="90000"/>
              </a:lnSpc>
              <a:spcBef>
                <a:spcPts val="1000"/>
              </a:spcBef>
              <a:spcAft>
                <a:spcPts val="0"/>
              </a:spcAft>
              <a:buClr>
                <a:schemeClr val="dk1"/>
              </a:buClr>
              <a:buSzPts val="2400"/>
              <a:buFont typeface="Arial"/>
              <a:buChar char="•"/>
            </a:pPr>
            <a:r>
              <a:rPr lang="en-US" u="sng">
                <a:solidFill>
                  <a:schemeClr val="dk1"/>
                </a:solidFill>
                <a:hlinkClick r:id="rId3">
                  <a:extLst>
                    <a:ext uri="{A12FA001-AC4F-418D-AE19-62706E023703}">
                      <ahyp:hlinkClr val="tx"/>
                    </a:ext>
                  </a:extLst>
                </a:hlinkClick>
              </a:rPr>
              <a:t>https://compostersale.com</a:t>
            </a:r>
            <a:endParaRPr>
              <a:solidFill>
                <a:schemeClr val="dk1"/>
              </a:solidFill>
            </a:endParaRPr>
          </a:p>
          <a:p>
            <a:pPr indent="0" lvl="0" marL="0" rtl="0" algn="l">
              <a:lnSpc>
                <a:spcPct val="90000"/>
              </a:lnSpc>
              <a:spcBef>
                <a:spcPts val="1000"/>
              </a:spcBef>
              <a:spcAft>
                <a:spcPts val="0"/>
              </a:spcAft>
              <a:buClr>
                <a:schemeClr val="dk1"/>
              </a:buClr>
              <a:buSzPts val="2400"/>
              <a:buFont typeface="Arial"/>
              <a:buChar char="•"/>
            </a:pPr>
            <a:r>
              <a:rPr lang="en-US" u="sng">
                <a:solidFill>
                  <a:schemeClr val="dk1"/>
                </a:solidFill>
                <a:hlinkClick r:id="rId4">
                  <a:extLst>
                    <a:ext uri="{A12FA001-AC4F-418D-AE19-62706E023703}">
                      <ahyp:hlinkClr val="tx"/>
                    </a:ext>
                  </a:extLst>
                </a:hlinkClick>
              </a:rPr>
              <a:t>jeff@compostersale.com</a:t>
            </a:r>
            <a:endParaRPr>
              <a:solidFill>
                <a:schemeClr val="dk1"/>
              </a:solidFill>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rPr>
              <a:t>P: 234-COMPOST</a:t>
            </a:r>
            <a:endParaRPr/>
          </a:p>
        </p:txBody>
      </p:sp>
      <p:grpSp>
        <p:nvGrpSpPr>
          <p:cNvPr id="601" name="Google Shape;601;p50"/>
          <p:cNvGrpSpPr/>
          <p:nvPr/>
        </p:nvGrpSpPr>
        <p:grpSpPr>
          <a:xfrm>
            <a:off x="0" y="6142518"/>
            <a:ext cx="10455568" cy="715482"/>
            <a:chOff x="0" y="6142518"/>
            <a:chExt cx="10455568" cy="715482"/>
          </a:xfrm>
        </p:grpSpPr>
        <p:sp>
          <p:nvSpPr>
            <p:cNvPr id="602" name="Google Shape;602;p50"/>
            <p:cNvSpPr/>
            <p:nvPr/>
          </p:nvSpPr>
          <p:spPr>
            <a:xfrm>
              <a:off x="6117789" y="6848400"/>
              <a:ext cx="153399" cy="9600"/>
            </a:xfrm>
            <a:custGeom>
              <a:rect b="b" l="l" r="r" t="t"/>
              <a:pathLst>
                <a:path extrusionOk="0" h="9600" w="153399">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rotWithShape="1">
              <a:blip r:embed="rId5">
                <a:alphaModFix amt="57000"/>
              </a:blip>
              <a:tile algn="tl" flip="none" tx="0" sx="100000" ty="0" sy="100000"/>
            </a:blipFill>
            <a:ln>
              <a:noFill/>
            </a:ln>
            <a:effectLst>
              <a:outerShdw blurRad="381000" rotWithShape="0" algn="ctr" dir="162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03" name="Google Shape;603;p50"/>
            <p:cNvGrpSpPr/>
            <p:nvPr/>
          </p:nvGrpSpPr>
          <p:grpSpPr>
            <a:xfrm flipH="1" rot="10800000">
              <a:off x="0" y="6142518"/>
              <a:ext cx="10455568" cy="715481"/>
              <a:chOff x="0" y="0"/>
              <a:chExt cx="10455568" cy="715481"/>
            </a:xfrm>
          </p:grpSpPr>
          <p:sp>
            <p:nvSpPr>
              <p:cNvPr id="604" name="Google Shape;604;p50"/>
              <p:cNvSpPr/>
              <p:nvPr/>
            </p:nvSpPr>
            <p:spPr>
              <a:xfrm>
                <a:off x="0" y="2"/>
                <a:ext cx="10455568" cy="715479"/>
              </a:xfrm>
              <a:custGeom>
                <a:rect b="b" l="l" r="r" t="t"/>
                <a:pathLst>
                  <a:path extrusionOk="0" h="715479" w="10455568">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50"/>
              <p:cNvSpPr/>
              <p:nvPr/>
            </p:nvSpPr>
            <p:spPr>
              <a:xfrm>
                <a:off x="0" y="0"/>
                <a:ext cx="10455568" cy="715479"/>
              </a:xfrm>
              <a:custGeom>
                <a:rect b="b" l="l" r="r" t="t"/>
                <a:pathLst>
                  <a:path extrusionOk="0" h="715479" w="10455568">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rotWithShape="1">
                <a:blip r:embed="rId5">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57" name="Shape 157"/>
        <p:cNvGrpSpPr/>
        <p:nvPr/>
      </p:nvGrpSpPr>
      <p:grpSpPr>
        <a:xfrm>
          <a:off x="0" y="0"/>
          <a:ext cx="0" cy="0"/>
          <a:chOff x="0" y="0"/>
          <a:chExt cx="0" cy="0"/>
        </a:xfrm>
      </p:grpSpPr>
      <p:sp>
        <p:nvSpPr>
          <p:cNvPr id="158" name="Google Shape;158;p6"/>
          <p:cNvSpPr txBox="1"/>
          <p:nvPr/>
        </p:nvSpPr>
        <p:spPr>
          <a:xfrm>
            <a:off x="259644" y="6389511"/>
            <a:ext cx="3172178" cy="468489"/>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6"/>
          <p:cNvSpPr txBox="1"/>
          <p:nvPr/>
        </p:nvSpPr>
        <p:spPr>
          <a:xfrm>
            <a:off x="816190" y="4450519"/>
            <a:ext cx="5231263"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Thank you for your attention.</a:t>
            </a:r>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Pamela Roach</a:t>
            </a:r>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Solid Waste and Recycling Consultant</a:t>
            </a:r>
            <a:endParaRPr/>
          </a:p>
          <a:p>
            <a:pPr indent="0" lvl="0" marL="0" marR="0" rtl="0" algn="l">
              <a:spcBef>
                <a:spcPts val="0"/>
              </a:spcBef>
              <a:spcAft>
                <a:spcPts val="0"/>
              </a:spcAft>
              <a:buNone/>
            </a:pPr>
            <a:r>
              <a:rPr b="1" lang="en-US" sz="2400" u="sng">
                <a:solidFill>
                  <a:schemeClr val="dk1"/>
                </a:solidFill>
                <a:latin typeface="Calibri"/>
                <a:ea typeface="Calibri"/>
                <a:cs typeface="Calibri"/>
                <a:sym typeface="Calibri"/>
                <a:hlinkClick r:id="rId3">
                  <a:extLst>
                    <a:ext uri="{A12FA001-AC4F-418D-AE19-62706E023703}">
                      <ahyp:hlinkClr val="tx"/>
                    </a:ext>
                  </a:extLst>
                </a:hlinkClick>
              </a:rPr>
              <a:t>PDRicciRoach@gmail.com</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203-804-0387</a:t>
            </a:r>
            <a:endParaRPr/>
          </a:p>
        </p:txBody>
      </p:sp>
      <p:pic>
        <p:nvPicPr>
          <p:cNvPr id="160" name="Google Shape;160;p6"/>
          <p:cNvPicPr preferRelativeResize="0"/>
          <p:nvPr/>
        </p:nvPicPr>
        <p:blipFill rotWithShape="1">
          <a:blip r:embed="rId4">
            <a:alphaModFix/>
          </a:blip>
          <a:srcRect b="0" l="0" r="0" t="0"/>
          <a:stretch/>
        </p:blipFill>
        <p:spPr>
          <a:xfrm>
            <a:off x="0" y="0"/>
            <a:ext cx="12192000" cy="34886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cxnSp>
        <p:nvCxnSpPr>
          <p:cNvPr id="169" name="Google Shape;169;p7"/>
          <p:cNvCxnSpPr/>
          <p:nvPr/>
        </p:nvCxnSpPr>
        <p:spPr>
          <a:xfrm rot="4734">
            <a:off x="2081856" y="6480023"/>
            <a:ext cx="9221109" cy="0"/>
          </a:xfrm>
          <a:prstGeom prst="straightConnector1">
            <a:avLst/>
          </a:prstGeom>
          <a:noFill/>
          <a:ln cap="rnd" cmpd="sng" w="9525">
            <a:solidFill>
              <a:srgbClr val="173E35"/>
            </a:solidFill>
            <a:prstDash val="solid"/>
            <a:round/>
            <a:headEnd len="sm" w="sm" type="none"/>
            <a:tailEnd len="sm" w="sm" type="none"/>
          </a:ln>
        </p:spPr>
      </p:cxnSp>
      <p:pic>
        <p:nvPicPr>
          <p:cNvPr id="170" name="Google Shape;170;p7"/>
          <p:cNvPicPr preferRelativeResize="0"/>
          <p:nvPr/>
        </p:nvPicPr>
        <p:blipFill rotWithShape="1">
          <a:blip r:embed="rId3">
            <a:alphaModFix/>
          </a:blip>
          <a:srcRect b="1396" l="0" r="1396" t="0"/>
          <a:stretch/>
        </p:blipFill>
        <p:spPr>
          <a:xfrm>
            <a:off x="415600" y="6091833"/>
            <a:ext cx="1466845" cy="388200"/>
          </a:xfrm>
          <a:prstGeom prst="rect">
            <a:avLst/>
          </a:prstGeom>
          <a:noFill/>
          <a:ln>
            <a:noFill/>
          </a:ln>
        </p:spPr>
      </p:pic>
      <p:grpSp>
        <p:nvGrpSpPr>
          <p:cNvPr id="171" name="Google Shape;171;p7"/>
          <p:cNvGrpSpPr/>
          <p:nvPr/>
        </p:nvGrpSpPr>
        <p:grpSpPr>
          <a:xfrm>
            <a:off x="-6350" y="-18150"/>
            <a:ext cx="12204700" cy="6959473"/>
            <a:chOff x="0" y="0"/>
            <a:chExt cx="24409400" cy="13918946"/>
          </a:xfrm>
        </p:grpSpPr>
        <p:sp>
          <p:nvSpPr>
            <p:cNvPr id="172" name="Google Shape;172;p7"/>
            <p:cNvSpPr/>
            <p:nvPr/>
          </p:nvSpPr>
          <p:spPr>
            <a:xfrm>
              <a:off x="12700" y="12700"/>
              <a:ext cx="24384000" cy="13893546"/>
            </a:xfrm>
            <a:custGeom>
              <a:rect b="b" l="l" r="r" t="t"/>
              <a:pathLst>
                <a:path extrusionOk="0" h="13893546" w="24384000">
                  <a:moveTo>
                    <a:pt x="0" y="0"/>
                  </a:moveTo>
                  <a:lnTo>
                    <a:pt x="24384000" y="0"/>
                  </a:lnTo>
                  <a:lnTo>
                    <a:pt x="24384000" y="13893546"/>
                  </a:lnTo>
                  <a:lnTo>
                    <a:pt x="0" y="13893546"/>
                  </a:lnTo>
                  <a:close/>
                </a:path>
              </a:pathLst>
            </a:custGeom>
            <a:solidFill>
              <a:srgbClr val="173E35"/>
            </a:solidFill>
            <a:ln>
              <a:noFill/>
            </a:ln>
          </p:spPr>
        </p:sp>
        <p:sp>
          <p:nvSpPr>
            <p:cNvPr id="173" name="Google Shape;173;p7"/>
            <p:cNvSpPr/>
            <p:nvPr/>
          </p:nvSpPr>
          <p:spPr>
            <a:xfrm>
              <a:off x="0" y="0"/>
              <a:ext cx="24409400" cy="13918946"/>
            </a:xfrm>
            <a:custGeom>
              <a:rect b="b" l="l" r="r" t="t"/>
              <a:pathLst>
                <a:path extrusionOk="0" h="13918946" w="24409400">
                  <a:moveTo>
                    <a:pt x="12700" y="0"/>
                  </a:moveTo>
                  <a:lnTo>
                    <a:pt x="24396700" y="0"/>
                  </a:lnTo>
                  <a:cubicBezTo>
                    <a:pt x="24403686" y="0"/>
                    <a:pt x="24409400" y="5715"/>
                    <a:pt x="24409400" y="12700"/>
                  </a:cubicBezTo>
                  <a:lnTo>
                    <a:pt x="24409400" y="13906246"/>
                  </a:lnTo>
                  <a:cubicBezTo>
                    <a:pt x="24409400" y="13913231"/>
                    <a:pt x="24403686" y="13918946"/>
                    <a:pt x="24396700" y="13918946"/>
                  </a:cubicBezTo>
                  <a:lnTo>
                    <a:pt x="12700" y="13918946"/>
                  </a:lnTo>
                  <a:cubicBezTo>
                    <a:pt x="5715" y="13918946"/>
                    <a:pt x="0" y="13913231"/>
                    <a:pt x="0" y="13906246"/>
                  </a:cubicBezTo>
                  <a:lnTo>
                    <a:pt x="0" y="12700"/>
                  </a:lnTo>
                  <a:cubicBezTo>
                    <a:pt x="0" y="5715"/>
                    <a:pt x="5715" y="0"/>
                    <a:pt x="12700" y="0"/>
                  </a:cubicBezTo>
                  <a:moveTo>
                    <a:pt x="12700" y="25400"/>
                  </a:moveTo>
                  <a:lnTo>
                    <a:pt x="12700" y="12700"/>
                  </a:lnTo>
                  <a:lnTo>
                    <a:pt x="25400" y="12700"/>
                  </a:lnTo>
                  <a:lnTo>
                    <a:pt x="25400" y="13906246"/>
                  </a:lnTo>
                  <a:lnTo>
                    <a:pt x="12700" y="13906246"/>
                  </a:lnTo>
                  <a:lnTo>
                    <a:pt x="12700" y="13893546"/>
                  </a:lnTo>
                  <a:lnTo>
                    <a:pt x="24396700" y="13893546"/>
                  </a:lnTo>
                  <a:lnTo>
                    <a:pt x="24396700" y="13906246"/>
                  </a:lnTo>
                  <a:lnTo>
                    <a:pt x="24384000" y="13906246"/>
                  </a:lnTo>
                  <a:lnTo>
                    <a:pt x="24384000" y="12700"/>
                  </a:lnTo>
                  <a:lnTo>
                    <a:pt x="24396700" y="12700"/>
                  </a:lnTo>
                  <a:lnTo>
                    <a:pt x="24396700" y="25400"/>
                  </a:lnTo>
                  <a:lnTo>
                    <a:pt x="12700" y="25400"/>
                  </a:lnTo>
                  <a:close/>
                </a:path>
              </a:pathLst>
            </a:custGeom>
            <a:solidFill>
              <a:srgbClr val="161616"/>
            </a:solidFill>
            <a:ln>
              <a:noFill/>
            </a:ln>
          </p:spPr>
          <p:txBody>
            <a:bodyPr anchorCtr="0" anchor="ctr" bIns="60950" lIns="60950" spcFirstLastPara="1" rIns="60950" wrap="square" tIns="6095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sp>
        <p:nvSpPr>
          <p:cNvPr id="174" name="Google Shape;174;p7"/>
          <p:cNvSpPr txBox="1"/>
          <p:nvPr/>
        </p:nvSpPr>
        <p:spPr>
          <a:xfrm>
            <a:off x="476550" y="6284384"/>
            <a:ext cx="2571400" cy="33239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800">
                <a:solidFill>
                  <a:srgbClr val="FFFFFF"/>
                </a:solidFill>
                <a:latin typeface="Calibri"/>
                <a:ea typeface="Calibri"/>
                <a:cs typeface="Calibri"/>
                <a:sym typeface="Calibri"/>
              </a:rPr>
              <a:t>nicole@helpsy.co</a:t>
            </a:r>
            <a:endParaRPr sz="1800">
              <a:solidFill>
                <a:schemeClr val="dk1"/>
              </a:solidFill>
              <a:latin typeface="Calibri"/>
              <a:ea typeface="Calibri"/>
              <a:cs typeface="Calibri"/>
              <a:sym typeface="Calibri"/>
            </a:endParaRPr>
          </a:p>
        </p:txBody>
      </p:sp>
      <p:sp>
        <p:nvSpPr>
          <p:cNvPr id="175" name="Google Shape;175;p7"/>
          <p:cNvSpPr txBox="1"/>
          <p:nvPr/>
        </p:nvSpPr>
        <p:spPr>
          <a:xfrm>
            <a:off x="8042850" y="6284384"/>
            <a:ext cx="3578200" cy="332399"/>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1800">
                <a:solidFill>
                  <a:srgbClr val="FFFFFF"/>
                </a:solidFill>
                <a:latin typeface="Calibri"/>
                <a:ea typeface="Calibri"/>
                <a:cs typeface="Calibri"/>
                <a:sym typeface="Calibri"/>
              </a:rPr>
              <a:t>www.helpsy.com</a:t>
            </a:r>
            <a:endParaRPr sz="1800">
              <a:solidFill>
                <a:schemeClr val="dk1"/>
              </a:solidFill>
              <a:latin typeface="Calibri"/>
              <a:ea typeface="Calibri"/>
              <a:cs typeface="Calibri"/>
              <a:sym typeface="Calibri"/>
            </a:endParaRPr>
          </a:p>
        </p:txBody>
      </p:sp>
      <p:pic>
        <p:nvPicPr>
          <p:cNvPr id="176" name="Google Shape;176;p7"/>
          <p:cNvPicPr preferRelativeResize="0"/>
          <p:nvPr/>
        </p:nvPicPr>
        <p:blipFill rotWithShape="1">
          <a:blip r:embed="rId4">
            <a:alphaModFix/>
          </a:blip>
          <a:srcRect b="344" l="0" r="344" t="0"/>
          <a:stretch/>
        </p:blipFill>
        <p:spPr>
          <a:xfrm>
            <a:off x="4103068" y="2952918"/>
            <a:ext cx="3985865" cy="1056799"/>
          </a:xfrm>
          <a:prstGeom prst="rect">
            <a:avLst/>
          </a:prstGeom>
          <a:noFill/>
          <a:ln>
            <a:noFill/>
          </a:ln>
        </p:spPr>
      </p:pic>
      <p:cxnSp>
        <p:nvCxnSpPr>
          <p:cNvPr id="177" name="Google Shape;177;p7"/>
          <p:cNvCxnSpPr/>
          <p:nvPr/>
        </p:nvCxnSpPr>
        <p:spPr>
          <a:xfrm rot="8572">
            <a:off x="3549642" y="6480033"/>
            <a:ext cx="5092716" cy="0"/>
          </a:xfrm>
          <a:prstGeom prst="straightConnector1">
            <a:avLst/>
          </a:prstGeom>
          <a:noFill/>
          <a:ln cap="rnd" cmpd="sng" w="9525">
            <a:solidFill>
              <a:srgbClr val="44F2D1"/>
            </a:solidFill>
            <a:prstDash val="solid"/>
            <a:round/>
            <a:headEnd len="sm" w="sm" type="none"/>
            <a:tailEnd len="sm" w="sm" type="none"/>
          </a:ln>
        </p:spPr>
      </p:cxnSp>
      <p:sp>
        <p:nvSpPr>
          <p:cNvPr id="178" name="Google Shape;178;p7"/>
          <p:cNvSpPr txBox="1"/>
          <p:nvPr/>
        </p:nvSpPr>
        <p:spPr>
          <a:xfrm>
            <a:off x="11357561" y="6272223"/>
            <a:ext cx="609700" cy="1231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667">
                <a:solidFill>
                  <a:srgbClr val="173E35"/>
                </a:solidFill>
                <a:latin typeface="Montserrat"/>
                <a:ea typeface="Montserrat"/>
                <a:cs typeface="Montserrat"/>
                <a:sym typeface="Montserrat"/>
              </a:rPr>
              <a:t>1</a:t>
            </a:r>
            <a:endParaRPr sz="1200">
              <a:solidFill>
                <a:schemeClr val="dk1"/>
              </a:solidFill>
              <a:latin typeface="Calibri"/>
              <a:ea typeface="Calibri"/>
              <a:cs typeface="Calibri"/>
              <a:sym typeface="Calibri"/>
            </a:endParaRPr>
          </a:p>
        </p:txBody>
      </p:sp>
      <p:sp>
        <p:nvSpPr>
          <p:cNvPr id="179" name="Google Shape;179;p7"/>
          <p:cNvSpPr txBox="1"/>
          <p:nvPr/>
        </p:nvSpPr>
        <p:spPr>
          <a:xfrm>
            <a:off x="2117483" y="3347917"/>
            <a:ext cx="5494000" cy="307756"/>
          </a:xfrm>
          <a:prstGeom prst="rect">
            <a:avLst/>
          </a:prstGeom>
          <a:noFill/>
          <a:ln>
            <a:noFill/>
          </a:ln>
        </p:spPr>
        <p:txBody>
          <a:bodyPr anchorCtr="0" anchor="t" bIns="60950" lIns="60950" spcFirstLastPara="1" rIns="60950" wrap="square" tIns="60950">
            <a:sp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cxnSp>
        <p:nvCxnSpPr>
          <p:cNvPr id="188" name="Google Shape;188;p8"/>
          <p:cNvCxnSpPr/>
          <p:nvPr/>
        </p:nvCxnSpPr>
        <p:spPr>
          <a:xfrm rot="4697">
            <a:off x="2081856" y="6479973"/>
            <a:ext cx="9221009" cy="0"/>
          </a:xfrm>
          <a:prstGeom prst="straightConnector1">
            <a:avLst/>
          </a:prstGeom>
          <a:noFill/>
          <a:ln cap="rnd" cmpd="sng" w="9525">
            <a:solidFill>
              <a:srgbClr val="173E35"/>
            </a:solidFill>
            <a:prstDash val="solid"/>
            <a:round/>
            <a:headEnd len="sm" w="sm" type="none"/>
            <a:tailEnd len="sm" w="sm" type="none"/>
          </a:ln>
        </p:spPr>
      </p:cxnSp>
      <p:pic>
        <p:nvPicPr>
          <p:cNvPr id="189" name="Google Shape;189;p8"/>
          <p:cNvPicPr preferRelativeResize="0"/>
          <p:nvPr/>
        </p:nvPicPr>
        <p:blipFill rotWithShape="1">
          <a:blip r:embed="rId3">
            <a:alphaModFix/>
          </a:blip>
          <a:srcRect b="1399" l="0" r="1399" t="0"/>
          <a:stretch/>
        </p:blipFill>
        <p:spPr>
          <a:xfrm>
            <a:off x="415600" y="6091833"/>
            <a:ext cx="1466846" cy="388200"/>
          </a:xfrm>
          <a:prstGeom prst="rect">
            <a:avLst/>
          </a:prstGeom>
          <a:noFill/>
          <a:ln>
            <a:noFill/>
          </a:ln>
        </p:spPr>
      </p:pic>
      <p:sp>
        <p:nvSpPr>
          <p:cNvPr id="190" name="Google Shape;190;p8"/>
          <p:cNvSpPr txBox="1"/>
          <p:nvPr/>
        </p:nvSpPr>
        <p:spPr>
          <a:xfrm>
            <a:off x="1232500" y="1208900"/>
            <a:ext cx="6446800" cy="4835400"/>
          </a:xfrm>
          <a:prstGeom prst="rect">
            <a:avLst/>
          </a:prstGeom>
          <a:noFill/>
          <a:ln>
            <a:noFill/>
          </a:ln>
        </p:spPr>
        <p:txBody>
          <a:bodyPr anchorCtr="0" anchor="t" bIns="60950" lIns="60950" spcFirstLastPara="1" rIns="60950" wrap="square" tIns="60950">
            <a:noAutofit/>
          </a:bodyPr>
          <a:lstStyle/>
          <a:p>
            <a:pPr indent="0" lvl="0" marL="152408" marR="0" rtl="0" algn="l">
              <a:lnSpc>
                <a:spcPct val="95000"/>
              </a:lnSpc>
              <a:spcBef>
                <a:spcPts val="0"/>
              </a:spcBef>
              <a:spcAft>
                <a:spcPts val="0"/>
              </a:spcAft>
              <a:buNone/>
            </a:pPr>
            <a:r>
              <a:rPr lang="en-US" sz="1867">
                <a:solidFill>
                  <a:srgbClr val="173E35"/>
                </a:solidFill>
                <a:latin typeface="Inter"/>
                <a:ea typeface="Inter"/>
                <a:cs typeface="Inter"/>
                <a:sym typeface="Inter"/>
              </a:rPr>
              <a:t>Helpsy’s mission is to </a:t>
            </a:r>
            <a:r>
              <a:rPr b="1" lang="en-US" sz="1867">
                <a:solidFill>
                  <a:srgbClr val="173E35"/>
                </a:solidFill>
                <a:latin typeface="Inter"/>
                <a:ea typeface="Inter"/>
                <a:cs typeface="Inter"/>
                <a:sym typeface="Inter"/>
              </a:rPr>
              <a:t>keep clothes out of the trash, provide honorable work</a:t>
            </a:r>
            <a:r>
              <a:rPr lang="en-US" sz="1867">
                <a:solidFill>
                  <a:srgbClr val="173E35"/>
                </a:solidFill>
                <a:latin typeface="Inter"/>
                <a:ea typeface="Inter"/>
                <a:cs typeface="Inter"/>
                <a:sym typeface="Inter"/>
              </a:rPr>
              <a:t>, and earn growing profits.</a:t>
            </a:r>
            <a:endParaRPr sz="1867">
              <a:solidFill>
                <a:srgbClr val="173E35"/>
              </a:solidFill>
              <a:latin typeface="Inter"/>
              <a:ea typeface="Inter"/>
              <a:cs typeface="Inter"/>
              <a:sym typeface="Inter"/>
            </a:endParaRPr>
          </a:p>
          <a:p>
            <a:pPr indent="0" lvl="0" marL="152408" marR="0" rtl="0" algn="l">
              <a:lnSpc>
                <a:spcPct val="95000"/>
              </a:lnSpc>
              <a:spcBef>
                <a:spcPts val="0"/>
              </a:spcBef>
              <a:spcAft>
                <a:spcPts val="0"/>
              </a:spcAft>
              <a:buNone/>
            </a:pPr>
            <a:r>
              <a:t/>
            </a:r>
            <a:endParaRPr sz="1867">
              <a:solidFill>
                <a:srgbClr val="173E35"/>
              </a:solidFill>
              <a:latin typeface="Inter"/>
              <a:ea typeface="Inter"/>
              <a:cs typeface="Inter"/>
              <a:sym typeface="Inter"/>
            </a:endParaRPr>
          </a:p>
          <a:p>
            <a:pPr indent="0" lvl="0" marL="152408" marR="0" rtl="0" algn="l">
              <a:lnSpc>
                <a:spcPct val="95000"/>
              </a:lnSpc>
              <a:spcBef>
                <a:spcPts val="0"/>
              </a:spcBef>
              <a:spcAft>
                <a:spcPts val="0"/>
              </a:spcAft>
              <a:buNone/>
            </a:pPr>
            <a:br>
              <a:rPr lang="en-US" sz="1867">
                <a:solidFill>
                  <a:srgbClr val="173E35"/>
                </a:solidFill>
                <a:latin typeface="Inter"/>
                <a:ea typeface="Inter"/>
                <a:cs typeface="Inter"/>
                <a:sym typeface="Inter"/>
              </a:rPr>
            </a:br>
            <a:r>
              <a:rPr lang="en-US" sz="1867">
                <a:solidFill>
                  <a:srgbClr val="173E35"/>
                </a:solidFill>
                <a:latin typeface="Inter"/>
                <a:ea typeface="Inter"/>
                <a:cs typeface="Inter"/>
                <a:sym typeface="Inter"/>
              </a:rPr>
              <a:t>We are a </a:t>
            </a:r>
            <a:r>
              <a:rPr b="1" lang="en-US" sz="1867">
                <a:solidFill>
                  <a:srgbClr val="173E35"/>
                </a:solidFill>
                <a:latin typeface="Inter"/>
                <a:ea typeface="Inter"/>
                <a:cs typeface="Inter"/>
                <a:sym typeface="Inter"/>
              </a:rPr>
              <a:t>Certified B Corp</a:t>
            </a:r>
            <a:r>
              <a:rPr lang="en-US" sz="1867">
                <a:solidFill>
                  <a:srgbClr val="173E35"/>
                </a:solidFill>
                <a:latin typeface="Inter"/>
                <a:ea typeface="Inter"/>
                <a:cs typeface="Inter"/>
                <a:sym typeface="Inter"/>
              </a:rPr>
              <a:t> and </a:t>
            </a:r>
            <a:r>
              <a:rPr b="1" lang="en-US" sz="1867">
                <a:solidFill>
                  <a:srgbClr val="173E35"/>
                </a:solidFill>
                <a:latin typeface="Inter"/>
                <a:ea typeface="Inter"/>
                <a:cs typeface="Inter"/>
                <a:sym typeface="Inter"/>
              </a:rPr>
              <a:t>Public Benefit Corporation.</a:t>
            </a:r>
            <a:br>
              <a:rPr b="1" lang="en-US" sz="1867">
                <a:solidFill>
                  <a:srgbClr val="173E35"/>
                </a:solidFill>
                <a:latin typeface="Inter"/>
                <a:ea typeface="Inter"/>
                <a:cs typeface="Inter"/>
                <a:sym typeface="Inter"/>
              </a:rPr>
            </a:br>
            <a:br>
              <a:rPr lang="en-US" sz="1867">
                <a:solidFill>
                  <a:srgbClr val="173E35"/>
                </a:solidFill>
                <a:latin typeface="Inter"/>
                <a:ea typeface="Inter"/>
                <a:cs typeface="Inter"/>
                <a:sym typeface="Inter"/>
              </a:rPr>
            </a:br>
            <a:br>
              <a:rPr lang="en-US" sz="1867">
                <a:solidFill>
                  <a:srgbClr val="173E35"/>
                </a:solidFill>
                <a:latin typeface="Inter"/>
                <a:ea typeface="Inter"/>
                <a:cs typeface="Inter"/>
                <a:sym typeface="Inter"/>
              </a:rPr>
            </a:br>
            <a:r>
              <a:rPr lang="en-US" sz="1867">
                <a:solidFill>
                  <a:srgbClr val="173E35"/>
                </a:solidFill>
                <a:latin typeface="Inter"/>
                <a:ea typeface="Inter"/>
                <a:cs typeface="Inter"/>
                <a:sym typeface="Inter"/>
              </a:rPr>
              <a:t>We are proud to meet high standards of verified social and environmental performance.</a:t>
            </a:r>
            <a:endParaRPr sz="1733">
              <a:solidFill>
                <a:srgbClr val="173E35"/>
              </a:solidFill>
              <a:latin typeface="Montserrat"/>
              <a:ea typeface="Montserrat"/>
              <a:cs typeface="Montserrat"/>
              <a:sym typeface="Montserrat"/>
            </a:endParaRPr>
          </a:p>
        </p:txBody>
      </p:sp>
      <p:pic>
        <p:nvPicPr>
          <p:cNvPr id="191" name="Google Shape;191;p8"/>
          <p:cNvPicPr preferRelativeResize="0"/>
          <p:nvPr/>
        </p:nvPicPr>
        <p:blipFill rotWithShape="1">
          <a:blip r:embed="rId4">
            <a:alphaModFix/>
          </a:blip>
          <a:srcRect b="0" l="0" r="0" t="0"/>
          <a:stretch/>
        </p:blipFill>
        <p:spPr>
          <a:xfrm>
            <a:off x="3961950" y="4211930"/>
            <a:ext cx="987900" cy="1445633"/>
          </a:xfrm>
          <a:prstGeom prst="rect">
            <a:avLst/>
          </a:prstGeom>
          <a:noFill/>
          <a:ln>
            <a:noFill/>
          </a:ln>
        </p:spPr>
      </p:pic>
      <p:pic>
        <p:nvPicPr>
          <p:cNvPr id="192" name="Google Shape;192;p8"/>
          <p:cNvPicPr preferRelativeResize="0"/>
          <p:nvPr/>
        </p:nvPicPr>
        <p:blipFill rotWithShape="1">
          <a:blip r:embed="rId5">
            <a:alphaModFix/>
          </a:blip>
          <a:srcRect b="9533" l="0" r="0" t="8987"/>
          <a:stretch/>
        </p:blipFill>
        <p:spPr>
          <a:xfrm>
            <a:off x="8260316" y="765050"/>
            <a:ext cx="3161683" cy="5571601"/>
          </a:xfrm>
          <a:prstGeom prst="rect">
            <a:avLst/>
          </a:prstGeom>
          <a:noFill/>
          <a:ln cap="flat" cmpd="sng" w="76200">
            <a:solidFill>
              <a:srgbClr val="173E35"/>
            </a:solidFill>
            <a:prstDash val="solid"/>
            <a:round/>
            <a:headEnd len="sm" w="sm" type="none"/>
            <a:tailEnd len="sm" w="sm" type="none"/>
          </a:ln>
        </p:spPr>
      </p:pic>
      <p:pic>
        <p:nvPicPr>
          <p:cNvPr id="193" name="Google Shape;193;p8"/>
          <p:cNvPicPr preferRelativeResize="0"/>
          <p:nvPr/>
        </p:nvPicPr>
        <p:blipFill rotWithShape="1">
          <a:blip r:embed="rId4">
            <a:alphaModFix/>
          </a:blip>
          <a:srcRect b="0" l="0" r="0" t="0"/>
          <a:stretch/>
        </p:blipFill>
        <p:spPr>
          <a:xfrm>
            <a:off x="11502275" y="6098170"/>
            <a:ext cx="521808" cy="763599"/>
          </a:xfrm>
          <a:prstGeom prst="rect">
            <a:avLst/>
          </a:prstGeom>
          <a:noFill/>
          <a:ln>
            <a:noFill/>
          </a:ln>
        </p:spPr>
      </p:pic>
      <p:sp>
        <p:nvSpPr>
          <p:cNvPr id="194" name="Google Shape;194;p8"/>
          <p:cNvSpPr txBox="1"/>
          <p:nvPr/>
        </p:nvSpPr>
        <p:spPr>
          <a:xfrm>
            <a:off x="387034" y="149467"/>
            <a:ext cx="5178600" cy="7636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3559">
                <a:solidFill>
                  <a:srgbClr val="173E35"/>
                </a:solidFill>
                <a:latin typeface="Inter"/>
                <a:ea typeface="Inter"/>
                <a:cs typeface="Inter"/>
                <a:sym typeface="Inter"/>
              </a:rPr>
              <a:t>Hi, we’re Helpsy</a:t>
            </a:r>
            <a:endParaRPr b="1" sz="3559">
              <a:solidFill>
                <a:srgbClr val="173E35"/>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ph type="title"/>
          </p:nvPr>
        </p:nvSpPr>
        <p:spPr>
          <a:xfrm>
            <a:off x="363625" y="180083"/>
            <a:ext cx="11360800" cy="763600"/>
          </a:xfrm>
          <a:prstGeom prst="rect">
            <a:avLst/>
          </a:prstGeom>
          <a:noFill/>
          <a:ln>
            <a:noFill/>
          </a:ln>
        </p:spPr>
        <p:txBody>
          <a:bodyPr anchorCtr="0" anchor="t" bIns="121900" lIns="121900" spcFirstLastPara="1" rIns="121900" wrap="square" tIns="121900">
            <a:normAutofit fontScale="90000"/>
          </a:bodyPr>
          <a:lstStyle/>
          <a:p>
            <a:pPr indent="0" lvl="0" marL="0" rtl="0" algn="ctr">
              <a:lnSpc>
                <a:spcPct val="100000"/>
              </a:lnSpc>
              <a:spcBef>
                <a:spcPts val="0"/>
              </a:spcBef>
              <a:spcAft>
                <a:spcPts val="0"/>
              </a:spcAft>
              <a:buClr>
                <a:schemeClr val="dk1"/>
              </a:buClr>
              <a:buSzPct val="141414"/>
              <a:buFont typeface="Calibri"/>
              <a:buNone/>
            </a:pPr>
            <a:r>
              <a:rPr lang="en-US"/>
              <a:t>Why We Do What We Do </a:t>
            </a:r>
            <a:br>
              <a:rPr lang="en-US"/>
            </a:br>
            <a:r>
              <a:rPr lang="en-US"/>
              <a:t>+ 2023 Impact</a:t>
            </a:r>
            <a:endParaRPr/>
          </a:p>
        </p:txBody>
      </p:sp>
      <p:pic>
        <p:nvPicPr>
          <p:cNvPr id="201" name="Google Shape;201;p9"/>
          <p:cNvPicPr preferRelativeResize="0"/>
          <p:nvPr/>
        </p:nvPicPr>
        <p:blipFill rotWithShape="1">
          <a:blip r:embed="rId3">
            <a:alphaModFix/>
          </a:blip>
          <a:srcRect b="0" l="0" r="0" t="0"/>
          <a:stretch/>
        </p:blipFill>
        <p:spPr>
          <a:xfrm>
            <a:off x="11405092" y="5825703"/>
            <a:ext cx="521808" cy="763599"/>
          </a:xfrm>
          <a:prstGeom prst="rect">
            <a:avLst/>
          </a:prstGeom>
          <a:noFill/>
          <a:ln>
            <a:noFill/>
          </a:ln>
        </p:spPr>
      </p:pic>
      <p:pic>
        <p:nvPicPr>
          <p:cNvPr id="202" name="Google Shape;202;p9"/>
          <p:cNvPicPr preferRelativeResize="0"/>
          <p:nvPr/>
        </p:nvPicPr>
        <p:blipFill rotWithShape="1">
          <a:blip r:embed="rId4">
            <a:alphaModFix/>
          </a:blip>
          <a:srcRect b="0" l="0" r="0" t="21507"/>
          <a:stretch/>
        </p:blipFill>
        <p:spPr>
          <a:xfrm>
            <a:off x="1801217" y="1305198"/>
            <a:ext cx="9135466" cy="50885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E2EFD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2024-01-04T15:23:05Z</dcterms:created>
  <dc:creator>Pamela Roach</dc:creator>
</cp:coreProperties>
</file>