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7" r:id="rId2"/>
    <p:sldId id="285" r:id="rId3"/>
    <p:sldId id="331" r:id="rId4"/>
    <p:sldId id="284" r:id="rId5"/>
    <p:sldId id="283" r:id="rId6"/>
    <p:sldId id="286" r:id="rId7"/>
    <p:sldId id="287" r:id="rId8"/>
    <p:sldId id="288" r:id="rId9"/>
    <p:sldId id="289" r:id="rId10"/>
    <p:sldId id="290" r:id="rId11"/>
    <p:sldId id="291" r:id="rId12"/>
    <p:sldId id="292" r:id="rId13"/>
    <p:sldId id="294" r:id="rId14"/>
    <p:sldId id="295" r:id="rId15"/>
    <p:sldId id="296" r:id="rId16"/>
    <p:sldId id="297" r:id="rId17"/>
    <p:sldId id="321" r:id="rId18"/>
    <p:sldId id="298" r:id="rId19"/>
    <p:sldId id="299" r:id="rId20"/>
    <p:sldId id="301" r:id="rId21"/>
    <p:sldId id="302"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32" r:id="rId39"/>
    <p:sldId id="320" r:id="rId4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a Kembel" initials="CK" lastIdx="152" clrIdx="0">
    <p:extLst>
      <p:ext uri="{19B8F6BF-5375-455C-9EA6-DF929625EA0E}">
        <p15:presenceInfo xmlns:p15="http://schemas.microsoft.com/office/powerpoint/2012/main" userId="S-1-5-21-38857442-2693285798-3636612711-14991129" providerId="AD"/>
      </p:ext>
    </p:extLst>
  </p:cmAuthor>
  <p:cmAuthor id="2" name="Catharine McFee" initials="CM" lastIdx="24" clrIdx="1">
    <p:extLst>
      <p:ext uri="{19B8F6BF-5375-455C-9EA6-DF929625EA0E}">
        <p15:presenceInfo xmlns:p15="http://schemas.microsoft.com/office/powerpoint/2012/main" userId="S-1-5-21-38857442-2693285798-3636612711-15187319" providerId="AD"/>
      </p:ext>
    </p:extLst>
  </p:cmAuthor>
  <p:cmAuthor id="3" name="Shelley Dymond" initials="SD" lastIdx="8" clrIdx="2"/>
  <p:cmAuthor id="4" name="Carla Kembel" initials="CK [2]" lastIdx="4" clrIdx="3">
    <p:extLst>
      <p:ext uri="{19B8F6BF-5375-455C-9EA6-DF929625EA0E}">
        <p15:presenceInfo xmlns:p15="http://schemas.microsoft.com/office/powerpoint/2012/main" userId="S::Carla.Kembel@albertahealthservices.ca::83343131-36d8-4f42-87e8-671f4f2aa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DBB"/>
    <a:srgbClr val="FFC84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3792" autoAdjust="0"/>
  </p:normalViewPr>
  <p:slideViewPr>
    <p:cSldViewPr snapToGrid="0">
      <p:cViewPr>
        <p:scale>
          <a:sx n="60" d="100"/>
          <a:sy n="60" d="100"/>
        </p:scale>
        <p:origin x="948" y="124"/>
      </p:cViewPr>
      <p:guideLst/>
    </p:cSldViewPr>
  </p:slideViewPr>
  <p:notesTextViewPr>
    <p:cViewPr>
      <p:scale>
        <a:sx n="125" d="100"/>
        <a:sy n="125" d="100"/>
      </p:scale>
      <p:origin x="0" y="0"/>
    </p:cViewPr>
  </p:notesTextViewPr>
  <p:notesViewPr>
    <p:cSldViewPr snapToGrid="0">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63A997-C26B-44E3-B5AF-9090EE5D62F3}"/>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Self-Care in Disaster Times &amp; Beyond: Personal Wellness</a:t>
            </a:r>
            <a:endParaRPr lang="en-US" dirty="0"/>
          </a:p>
        </p:txBody>
      </p:sp>
      <p:sp>
        <p:nvSpPr>
          <p:cNvPr id="3" name="Date Placeholder 2">
            <a:extLst>
              <a:ext uri="{FF2B5EF4-FFF2-40B4-BE49-F238E27FC236}">
                <a16:creationId xmlns:a16="http://schemas.microsoft.com/office/drawing/2014/main" id="{998CAC14-926A-4EAF-88DE-C9980153B4A0}"/>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C574AF19-CD9B-4982-B47F-786745238886}" type="datetimeFigureOut">
              <a:rPr lang="en-US" smtClean="0"/>
              <a:t>11/18/2020</a:t>
            </a:fld>
            <a:endParaRPr lang="en-US" dirty="0"/>
          </a:p>
        </p:txBody>
      </p:sp>
      <p:sp>
        <p:nvSpPr>
          <p:cNvPr id="4" name="Footer Placeholder 3">
            <a:extLst>
              <a:ext uri="{FF2B5EF4-FFF2-40B4-BE49-F238E27FC236}">
                <a16:creationId xmlns:a16="http://schemas.microsoft.com/office/drawing/2014/main" id="{B29474A0-B917-4911-B0DA-76EA0E665ABE}"/>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0C9037F4-4C58-4503-B9FF-374EC785198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63ED6A4-F347-4FB1-A72F-AD57742DF382}" type="slidenum">
              <a:rPr lang="en-US" smtClean="0"/>
              <a:t>‹#›</a:t>
            </a:fld>
            <a:endParaRPr lang="en-US" dirty="0"/>
          </a:p>
        </p:txBody>
      </p:sp>
    </p:spTree>
    <p:extLst>
      <p:ext uri="{BB962C8B-B14F-4D97-AF65-F5344CB8AC3E}">
        <p14:creationId xmlns:p14="http://schemas.microsoft.com/office/powerpoint/2010/main" val="365187157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6841067" cy="266528"/>
          </a:xfrm>
          <a:prstGeom prst="rect">
            <a:avLst/>
          </a:prstGeom>
        </p:spPr>
        <p:txBody>
          <a:bodyPr vert="horz" lIns="96661" tIns="48331" rIns="96661" bIns="48331" rtlCol="0"/>
          <a:lstStyle>
            <a:lvl1pPr algn="l">
              <a:defRPr sz="1200">
                <a:latin typeface="Arial" panose="020B0604020202020204" pitchFamily="34" charset="0"/>
                <a:cs typeface="Arial" panose="020B0604020202020204" pitchFamily="34" charset="0"/>
              </a:defRPr>
            </a:lvl1pPr>
          </a:lstStyle>
          <a:p>
            <a:r>
              <a:rPr lang="en-US" b="1" dirty="0">
                <a:solidFill>
                  <a:srgbClr val="00ADBB"/>
                </a:solidFill>
              </a:rPr>
              <a:t>Self-Care in Disaster Times &amp; Beyond: Personal Wellness</a:t>
            </a:r>
          </a:p>
        </p:txBody>
      </p:sp>
      <p:sp>
        <p:nvSpPr>
          <p:cNvPr id="4" name="Slide Image Placeholder 3"/>
          <p:cNvSpPr>
            <a:spLocks noGrp="1" noRot="1" noChangeAspect="1"/>
          </p:cNvSpPr>
          <p:nvPr>
            <p:ph type="sldImg" idx="2"/>
          </p:nvPr>
        </p:nvSpPr>
        <p:spPr>
          <a:xfrm>
            <a:off x="2011363" y="266700"/>
            <a:ext cx="2751137" cy="1547813"/>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460587" y="1814685"/>
            <a:ext cx="6380480" cy="7304789"/>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6096" y="9152898"/>
            <a:ext cx="5689600" cy="481726"/>
          </a:xfrm>
          <a:prstGeom prst="rect">
            <a:avLst/>
          </a:prstGeom>
        </p:spPr>
        <p:txBody>
          <a:bodyPr vert="horz" lIns="96661" tIns="48331" rIns="96661" bIns="48331" rtlCol="0" anchor="b"/>
          <a:lstStyle>
            <a:lvl1pPr algn="l">
              <a:defRPr sz="105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 2020. Alberta Health Services, Mental Health Promotion &amp; Illness Prevention</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200">
                <a:solidFill>
                  <a:schemeClr val="tx1">
                    <a:lumMod val="50000"/>
                    <a:lumOff val="50000"/>
                  </a:schemeClr>
                </a:solidFill>
                <a:latin typeface="Arial" panose="020B0604020202020204" pitchFamily="34" charset="0"/>
                <a:cs typeface="Arial" panose="020B0604020202020204" pitchFamily="34" charset="0"/>
              </a:defRPr>
            </a:lvl1pPr>
          </a:lstStyle>
          <a:p>
            <a:r>
              <a:rPr lang="en-US"/>
              <a:t>Slide </a:t>
            </a:r>
            <a:fld id="{F421CA56-88AA-4753-9810-58369B412CBD}" type="slidenum">
              <a:rPr lang="en-US" smtClean="0"/>
              <a:pPr/>
              <a:t>‹#›</a:t>
            </a:fld>
            <a:endParaRPr lang="en-US" dirty="0"/>
          </a:p>
        </p:txBody>
      </p:sp>
    </p:spTree>
    <p:extLst>
      <p:ext uri="{BB962C8B-B14F-4D97-AF65-F5344CB8AC3E}">
        <p14:creationId xmlns:p14="http://schemas.microsoft.com/office/powerpoint/2010/main" val="2311932296"/>
      </p:ext>
    </p:extLst>
  </p:cSld>
  <p:clrMap bg1="lt1" tx1="dk1" bg2="lt2" tx2="dk2" accent1="accent1" accent2="accent2" accent3="accent3" accent4="accent4" accent5="accent5" accent6="accent6" hlink="hlink" folHlink="folHlink"/>
  <p:hf dt="0"/>
  <p:notesStyle>
    <a:lvl1pPr marL="0" algn="l" defTabSz="914400" rtl="0" eaLnBrk="1" latinLnBrk="0" hangingPunct="1">
      <a:lnSpc>
        <a:spcPct val="100000"/>
      </a:lnSpc>
      <a:spcAft>
        <a:spcPts val="600"/>
      </a:spcAft>
      <a:defRPr sz="1200" kern="1200">
        <a:solidFill>
          <a:schemeClr val="tx1"/>
        </a:solidFill>
        <a:latin typeface="Arial" panose="020B0604020202020204" pitchFamily="34" charset="0"/>
        <a:ea typeface="+mn-ea"/>
        <a:cs typeface="Arial" panose="020B0604020202020204" pitchFamily="34" charset="0"/>
      </a:defRPr>
    </a:lvl1pPr>
    <a:lvl2pPr marL="228600" indent="-111125" algn="l" defTabSz="914400" rtl="0" eaLnBrk="1" latinLnBrk="0" hangingPunct="1">
      <a:lnSpc>
        <a:spcPct val="100000"/>
      </a:lnSpc>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457200" indent="-115888" algn="l" defTabSz="914400" rtl="0" eaLnBrk="1" latinLnBrk="0" hangingPunct="1">
      <a:lnSpc>
        <a:spcPct val="100000"/>
      </a:lnSpc>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457200" indent="0" algn="l" defTabSz="914400" rtl="0" eaLnBrk="1" latinLnBrk="0" hangingPunct="1">
      <a:lnSpc>
        <a:spcPct val="100000"/>
      </a:lnSpc>
      <a:spcAft>
        <a:spcPts val="600"/>
      </a:spcAft>
      <a:defRPr sz="1200" kern="1200">
        <a:solidFill>
          <a:schemeClr val="tx1"/>
        </a:solidFill>
        <a:latin typeface="Arial" panose="020B0604020202020204" pitchFamily="34" charset="0"/>
        <a:ea typeface="+mn-ea"/>
        <a:cs typeface="Arial" panose="020B0604020202020204" pitchFamily="34" charset="0"/>
      </a:defRPr>
    </a:lvl4pPr>
    <a:lvl5pPr marL="576263" indent="0" algn="l" defTabSz="914400" rtl="0" eaLnBrk="1" latinLnBrk="0" hangingPunct="1">
      <a:lnSpc>
        <a:spcPct val="100000"/>
      </a:lnSpc>
      <a:spcAft>
        <a:spcPts val="60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otes Placeholder 9"/>
          <p:cNvSpPr>
            <a:spLocks noGrp="1"/>
          </p:cNvSpPr>
          <p:nvPr>
            <p:ph type="body" idx="1"/>
          </p:nvPr>
        </p:nvSpPr>
        <p:spPr/>
        <p:txBody>
          <a:bodyPr/>
          <a:lstStyle/>
          <a:p>
            <a:r>
              <a:rPr lang="en-CA" dirty="0"/>
              <a:t>Self-care for responders rests both within individual approaches to wellness, as well as organizational wellness culture. During and after a disaster, emergency or crisis event, it becomes critical to lead by example in order to reduce stress for your team(s). </a:t>
            </a:r>
          </a:p>
          <a:p>
            <a:r>
              <a:rPr lang="en-CA" dirty="0"/>
              <a:t>For this reason, it's  helpful for leaders to take time to care for themselves before/while supporting their staff and organization. In the spirit of role modelling, consider taking some time to explore the personal wellness information and exercises in the slides to follow, along with the team and organization-specific information and activities. We also encourage leaders to use the Self-care Toolkit Workbook their own self-awareness and to guide team and organizational self-care planning, for disaster times and beyond. Engagement with the materials can also offer perspective about what may fit or benefit from adaptation or additional strategies, to best meet your team/organizational wellness needs in times of disaster and emergency.</a:t>
            </a:r>
          </a:p>
          <a:p>
            <a:endParaRPr lang="en-CA" dirty="0"/>
          </a:p>
        </p:txBody>
      </p:sp>
      <p:sp>
        <p:nvSpPr>
          <p:cNvPr id="4" name="Slide Number Placeholder 3">
            <a:extLst>
              <a:ext uri="{FF2B5EF4-FFF2-40B4-BE49-F238E27FC236}">
                <a16:creationId xmlns:a16="http://schemas.microsoft.com/office/drawing/2014/main" id="{9B73D13E-9499-4661-9080-6E2E80FF5502}"/>
              </a:ext>
            </a:extLst>
          </p:cNvPr>
          <p:cNvSpPr>
            <a:spLocks noGrp="1"/>
          </p:cNvSpPr>
          <p:nvPr>
            <p:ph type="sldNum" sz="quarter" idx="5"/>
          </p:nvPr>
        </p:nvSpPr>
        <p:spPr/>
        <p:txBody>
          <a:bodyPr/>
          <a:lstStyle/>
          <a:p>
            <a:r>
              <a:rPr lang="en-US" dirty="0"/>
              <a:t>Slide </a:t>
            </a:r>
            <a:fld id="{F421CA56-88AA-4753-9810-58369B412CBD}" type="slidenum">
              <a:rPr lang="en-US" smtClean="0"/>
              <a:pPr/>
              <a:t>1</a:t>
            </a:fld>
            <a:endParaRPr lang="en-US" dirty="0"/>
          </a:p>
        </p:txBody>
      </p:sp>
      <p:sp>
        <p:nvSpPr>
          <p:cNvPr id="5" name="Footer Placeholder 4">
            <a:extLst>
              <a:ext uri="{FF2B5EF4-FFF2-40B4-BE49-F238E27FC236}">
                <a16:creationId xmlns:a16="http://schemas.microsoft.com/office/drawing/2014/main" id="{B54818CC-A3B7-4E40-B4E8-239392CA52BB}"/>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9" name="Slide Image Placeholder 8">
            <a:extLst>
              <a:ext uri="{FF2B5EF4-FFF2-40B4-BE49-F238E27FC236}">
                <a16:creationId xmlns:a16="http://schemas.microsoft.com/office/drawing/2014/main" id="{CF57B358-662C-4BA1-8988-DDF1D535A583}"/>
              </a:ext>
            </a:extLst>
          </p:cNvPr>
          <p:cNvSpPr>
            <a:spLocks noGrp="1" noRot="1" noChangeAspect="1"/>
          </p:cNvSpPr>
          <p:nvPr>
            <p:ph type="sldImg"/>
          </p:nvPr>
        </p:nvSpPr>
        <p:spPr/>
      </p:sp>
      <p:sp>
        <p:nvSpPr>
          <p:cNvPr id="11" name="Header Placeholder 10">
            <a:extLst>
              <a:ext uri="{FF2B5EF4-FFF2-40B4-BE49-F238E27FC236}">
                <a16:creationId xmlns:a16="http://schemas.microsoft.com/office/drawing/2014/main" id="{7807224E-2F10-46A3-BB6B-17615A2EA3E4}"/>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42814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Rectangle 3"/>
          <p:cNvSpPr>
            <a:spLocks noGrp="1" noChangeArrowheads="1"/>
          </p:cNvSpPr>
          <p:nvPr>
            <p:ph type="body" idx="1"/>
          </p:nvPr>
        </p:nvSpPr>
        <p:spPr/>
        <p:txBody>
          <a:bodyPr/>
          <a:lstStyle/>
          <a:p>
            <a:r>
              <a:rPr lang="en-US" b="0" baseline="0" dirty="0">
                <a:solidFill>
                  <a:schemeClr val="tx1"/>
                </a:solidFill>
              </a:rPr>
              <a:t>These challenges are based on research about the stressful features of Disaster Response and Recovery Work, including responding to a pandemic.</a:t>
            </a:r>
          </a:p>
          <a:p>
            <a:r>
              <a:rPr lang="en-US" b="0" u="sng" baseline="0" dirty="0">
                <a:solidFill>
                  <a:schemeClr val="tx1"/>
                </a:solidFill>
              </a:rPr>
              <a:t>Reminder</a:t>
            </a:r>
            <a:r>
              <a:rPr lang="en-US" b="0" baseline="0" dirty="0">
                <a:solidFill>
                  <a:schemeClr val="tx1"/>
                </a:solidFill>
              </a:rPr>
              <a:t>: not everyone is going to respond the same way. Everyone will deal in their own way. </a:t>
            </a:r>
          </a:p>
          <a:p>
            <a:r>
              <a:rPr lang="en-US" b="1" baseline="0" dirty="0">
                <a:solidFill>
                  <a:schemeClr val="tx1"/>
                </a:solidFill>
              </a:rPr>
              <a:t>Key factors:</a:t>
            </a:r>
          </a:p>
          <a:p>
            <a:r>
              <a:rPr lang="en-US" sz="1200" b="0" baseline="0" dirty="0">
                <a:solidFill>
                  <a:schemeClr val="tx1"/>
                </a:solidFill>
              </a:rPr>
              <a:t>T</a:t>
            </a:r>
            <a:r>
              <a:rPr lang="en-US" sz="1200" dirty="0"/>
              <a:t>he severity and rarity of the event. For example: </a:t>
            </a:r>
          </a:p>
          <a:p>
            <a:pPr marL="171450" indent="-171450">
              <a:buFont typeface="Arial" panose="020B0604020202020204" pitchFamily="34" charset="0"/>
              <a:buChar char="•"/>
            </a:pPr>
            <a:r>
              <a:rPr lang="en-US" sz="1200" baseline="0" dirty="0"/>
              <a:t>Disaster might have happened in past; staff may able to apply ways they’ve dealt with similar situations. There may also be emotional/psychological triggers when another event occurs.</a:t>
            </a:r>
          </a:p>
          <a:p>
            <a:pPr marL="169863" lvl="2" indent="-171450">
              <a:buFont typeface="Arial" panose="020B0604020202020204" pitchFamily="34" charset="0"/>
              <a:buChar char="•"/>
            </a:pPr>
            <a:r>
              <a:rPr lang="en-US" dirty="0"/>
              <a:t>Staff may be affected themselves (as per the pandemic).</a:t>
            </a:r>
            <a:r>
              <a:rPr lang="en-US" baseline="0" dirty="0"/>
              <a:t> Consider: In what ways are the staff personally impacted?</a:t>
            </a:r>
            <a:endParaRPr lang="en-US" dirty="0"/>
          </a:p>
          <a:p>
            <a:pPr marL="0" lvl="2" indent="0">
              <a:spcAft>
                <a:spcPts val="300"/>
              </a:spcAft>
              <a:buNone/>
              <a:defRPr/>
            </a:pPr>
            <a:r>
              <a:rPr lang="en-US" dirty="0"/>
              <a:t>A heightened sense of responsibility and high standards.</a:t>
            </a:r>
            <a:r>
              <a:rPr lang="en-US" baseline="0" dirty="0"/>
              <a:t> For example:</a:t>
            </a:r>
          </a:p>
          <a:p>
            <a:pPr marL="185738" lvl="2" indent="-171450">
              <a:spcAft>
                <a:spcPts val="300"/>
              </a:spcAft>
              <a:buFont typeface="Arial" panose="020B0604020202020204" pitchFamily="34" charset="0"/>
              <a:buChar char="•"/>
              <a:defRPr/>
            </a:pPr>
            <a:r>
              <a:rPr lang="en-US" sz="1200" baseline="0" dirty="0"/>
              <a:t>Someone that is in a management or supervisory role might feel that they are responsible for taking care of others. Or they might be the type of person that puts other’s before themselves, neglecting their own needs. Their family and normal activities may be set aside; spending long hours providing disaster response can lead to both personal and professional conflicts (especially if tending to factors such as family job loss and homeschooling responsibilities for children, as per during COVID-19 Pandemic).</a:t>
            </a:r>
          </a:p>
          <a:p>
            <a:pPr marL="119063" lvl="2" indent="-104775">
              <a:spcAft>
                <a:spcPts val="300"/>
              </a:spcAft>
              <a:buFont typeface="Arial" panose="020B0604020202020204" pitchFamily="34" charset="0"/>
              <a:buChar char="•"/>
              <a:defRPr/>
            </a:pPr>
            <a:r>
              <a:rPr lang="en-US" dirty="0"/>
              <a:t>Intra-agency or interpersonal conflicts.</a:t>
            </a:r>
            <a:r>
              <a:rPr lang="en-US" baseline="0" dirty="0"/>
              <a:t> (e.g., </a:t>
            </a:r>
            <a:r>
              <a:rPr lang="en-US" b="0" baseline="0" dirty="0"/>
              <a:t>Stress of disaster may stir pre-existing disagreements between staff/management from different agencies about community service priorities. COVID-19 pandemic has at times brought to the surface differences in beliefs and values related to public health, science, leadership and perception of individual vs. collective rights).</a:t>
            </a:r>
          </a:p>
          <a:p>
            <a:pPr marL="119063" lvl="2" indent="-104775">
              <a:spcAft>
                <a:spcPts val="300"/>
              </a:spcAft>
              <a:buFont typeface="Arial" panose="020B0604020202020204" pitchFamily="34" charset="0"/>
              <a:buChar char="•"/>
              <a:defRPr/>
            </a:pPr>
            <a:r>
              <a:rPr lang="en-US" b="0" baseline="0" dirty="0"/>
              <a:t>Ongoing uncertainty, risks, micro-losses, and anticipated losses amid a pandemic–everyone is impacted, helper/responder and client/community member alike, which can add stress to the responder role.</a:t>
            </a:r>
          </a:p>
          <a:p>
            <a:pPr marL="0" lvl="1" indent="0">
              <a:spcAft>
                <a:spcPts val="300"/>
              </a:spcAft>
              <a:buNone/>
              <a:defRPr/>
            </a:pPr>
            <a:r>
              <a:rPr lang="en-US" altLang="en-US" b="1" baseline="0" dirty="0">
                <a:solidFill>
                  <a:schemeClr val="tx1"/>
                </a:solidFill>
              </a:rPr>
              <a:t>Reflective/Discussion questions</a:t>
            </a:r>
            <a:r>
              <a:rPr lang="en-US" altLang="en-US" dirty="0">
                <a:solidFill>
                  <a:schemeClr val="tx1"/>
                </a:solidFill>
              </a:rPr>
              <a:t>: </a:t>
            </a:r>
          </a:p>
          <a:p>
            <a:pPr marL="171450" lvl="1" indent="-171450">
              <a:buFont typeface="Arial" panose="020B0604020202020204" pitchFamily="34" charset="0"/>
              <a:buChar char="•"/>
            </a:pPr>
            <a:r>
              <a:rPr lang="en-US" altLang="en-US" sz="1200" dirty="0"/>
              <a:t>What examples of disaster and/or responder stress have you seen or experienced in your roles? </a:t>
            </a:r>
          </a:p>
          <a:p>
            <a:pPr marL="171450" lvl="1" indent="-171450">
              <a:buFont typeface="Arial" panose="020B0604020202020204" pitchFamily="34" charset="0"/>
              <a:buChar char="•"/>
            </a:pPr>
            <a:r>
              <a:rPr lang="en-US" altLang="en-US" sz="1200" dirty="0"/>
              <a:t>What did your organization do to support its people?</a:t>
            </a:r>
          </a:p>
          <a:p>
            <a:endParaRPr lang="en-US" dirty="0"/>
          </a:p>
        </p:txBody>
      </p:sp>
      <p:sp>
        <p:nvSpPr>
          <p:cNvPr id="5" name="Slide Image Placeholder 4">
            <a:extLst>
              <a:ext uri="{FF2B5EF4-FFF2-40B4-BE49-F238E27FC236}">
                <a16:creationId xmlns:a16="http://schemas.microsoft.com/office/drawing/2014/main" id="{25958438-54AD-4756-A30F-0DF1DF4CCD83}"/>
              </a:ext>
            </a:extLst>
          </p:cNvPr>
          <p:cNvSpPr>
            <a:spLocks noGrp="1" noRot="1" noChangeAspect="1"/>
          </p:cNvSpPr>
          <p:nvPr>
            <p:ph type="sldImg"/>
          </p:nvPr>
        </p:nvSpPr>
        <p:spPr>
          <a:xfrm>
            <a:off x="2009775" y="266700"/>
            <a:ext cx="2752725" cy="1547813"/>
          </a:xfrm>
        </p:spPr>
      </p:sp>
      <p:sp>
        <p:nvSpPr>
          <p:cNvPr id="8" name="Slide Number Placeholder 7">
            <a:extLst>
              <a:ext uri="{FF2B5EF4-FFF2-40B4-BE49-F238E27FC236}">
                <a16:creationId xmlns:a16="http://schemas.microsoft.com/office/drawing/2014/main" id="{CA4B6798-A077-4E2B-ADC1-F50970BB0BC0}"/>
              </a:ext>
            </a:extLst>
          </p:cNvPr>
          <p:cNvSpPr>
            <a:spLocks noGrp="1"/>
          </p:cNvSpPr>
          <p:nvPr>
            <p:ph type="sldNum" sz="quarter" idx="5"/>
          </p:nvPr>
        </p:nvSpPr>
        <p:spPr/>
        <p:txBody>
          <a:bodyPr/>
          <a:lstStyle/>
          <a:p>
            <a:r>
              <a:rPr lang="en-US" dirty="0"/>
              <a:t>Slide </a:t>
            </a:r>
            <a:fld id="{F421CA56-88AA-4753-9810-58369B412CBD}" type="slidenum">
              <a:rPr lang="en-US" smtClean="0"/>
              <a:pPr/>
              <a:t>10</a:t>
            </a:fld>
            <a:endParaRPr lang="en-US" dirty="0"/>
          </a:p>
        </p:txBody>
      </p:sp>
      <p:sp>
        <p:nvSpPr>
          <p:cNvPr id="2" name="Footer Placeholder 1">
            <a:extLst>
              <a:ext uri="{FF2B5EF4-FFF2-40B4-BE49-F238E27FC236}">
                <a16:creationId xmlns:a16="http://schemas.microsoft.com/office/drawing/2014/main" id="{ED07B09E-37AE-4F8E-84B6-6518D117F220}"/>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Header Placeholder 2">
            <a:extLst>
              <a:ext uri="{FF2B5EF4-FFF2-40B4-BE49-F238E27FC236}">
                <a16:creationId xmlns:a16="http://schemas.microsoft.com/office/drawing/2014/main" id="{3A6C47F1-8C92-40E2-943C-A5D95E8B1DC8}"/>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1146031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b="1" dirty="0"/>
              <a:t>(Workbook page 2)</a:t>
            </a:r>
          </a:p>
          <a:p>
            <a:pPr lvl="0"/>
            <a:r>
              <a:rPr lang="en-US" dirty="0"/>
              <a:t>Stress is a natural reaction to a range of experiences in our daily lives. Positive stress motivates us and helps us rise to challenges, helps us learn, problem solve and grow. However, in times of disaster/emergency, when demands increase, often for more prolonged periods, if we push our performance and internal resources beyond the period of maximum efficiency, we begin to experience high stress, and can shift to auto-pilot, at which point we may experience overconfidence (a phase during which errors in judgment, work performance and boundaries begin to show up). </a:t>
            </a:r>
          </a:p>
          <a:p>
            <a:pPr lvl="0"/>
            <a:r>
              <a:rPr lang="en-US" dirty="0"/>
              <a:t>Once we move past the limits of tolerable stress, we become hyper-reactive, fatigued and dysregulated, showing signs/symptoms of toxic stress and possible mental health problems. If we continue to push ourselves to perform beyond this point, we put ourselves at risk for further problems, and possibly illness. In fact, research has shown that if people are supported to step away from their responder role and ensure proper self-care before the period of overconfidence, they are likely to be better equipped to sustain self-efficacy and wellness during their recovery and response work.</a:t>
            </a:r>
            <a:r>
              <a:rPr lang="en-US" baseline="0" dirty="0"/>
              <a:t>  </a:t>
            </a:r>
            <a:r>
              <a:rPr lang="en-US" dirty="0"/>
              <a:t>In short, some level of stress is expected during disaster response and recovery work, but it can become hazardous to our health and helping roles if we push ourselves too far, particularly if we have</a:t>
            </a:r>
            <a:r>
              <a:rPr lang="en-US" baseline="0" dirty="0"/>
              <a:t> also been personally impacted by the event</a:t>
            </a:r>
            <a:r>
              <a:rPr lang="en-US" dirty="0"/>
              <a:t>. </a:t>
            </a:r>
          </a:p>
          <a:p>
            <a:pPr lvl="0"/>
            <a:endParaRPr lang="en-US" dirty="0"/>
          </a:p>
          <a:p>
            <a:pPr>
              <a:spcAft>
                <a:spcPts val="0"/>
              </a:spcAft>
            </a:pPr>
            <a:r>
              <a:rPr lang="en-US" sz="1050" dirty="0"/>
              <a:t>Adapted from: </a:t>
            </a:r>
          </a:p>
          <a:p>
            <a:pPr>
              <a:spcAft>
                <a:spcPts val="0"/>
              </a:spcAft>
            </a:pPr>
            <a:r>
              <a:rPr lang="en-US" sz="1050" dirty="0"/>
              <a:t>Center on the Developing Child at Harvard University. (2017). Toxic Stress. Retrieved from https://developingchild.harvard.edu/science/key-concepts/toxic-stress/print/</a:t>
            </a:r>
          </a:p>
          <a:p>
            <a:pPr>
              <a:spcAft>
                <a:spcPts val="0"/>
              </a:spcAft>
            </a:pPr>
            <a:r>
              <a:rPr lang="en-US" sz="1050" dirty="0"/>
              <a:t>Diamond, D. M., Campbell, A. M., Park, C. R., Halonen, J., &amp; Zoladz, P. R. (2007). The temporal dynamics model of emotional memory processing: a synthesis on the neurobiological basis of stress-induced amnesia, flashbulb and traumatic memories, and the Yerkes-Dodson law. Neural plasticity, 2007, 60803. </a:t>
            </a:r>
          </a:p>
          <a:p>
            <a:pPr>
              <a:spcAft>
                <a:spcPts val="0"/>
              </a:spcAft>
            </a:pPr>
            <a:r>
              <a:rPr lang="en-US" sz="1050" dirty="0"/>
              <a:t>Swank, R.L., &amp; Marchand. W.E. (1946). Combat neuroses: development of combat exhaustion. Archives of Neurology and Psychology, 55, 236-247. </a:t>
            </a:r>
          </a:p>
          <a:p>
            <a:pPr>
              <a:spcAft>
                <a:spcPts val="0"/>
              </a:spcAft>
            </a:pPr>
            <a:r>
              <a:rPr lang="en-US" sz="1050" dirty="0"/>
              <a:t>Watkins. A. (1997). Mind-Body Medicine: A Clinician's Guide to Psychoneuroimmunology.</a:t>
            </a:r>
          </a:p>
        </p:txBody>
      </p:sp>
      <p:sp>
        <p:nvSpPr>
          <p:cNvPr id="6" name="Slide Image Placeholder 5">
            <a:extLst>
              <a:ext uri="{FF2B5EF4-FFF2-40B4-BE49-F238E27FC236}">
                <a16:creationId xmlns:a16="http://schemas.microsoft.com/office/drawing/2014/main" id="{30B25CFF-4D3F-4BF3-8936-186280178EE3}"/>
              </a:ext>
            </a:extLst>
          </p:cNvPr>
          <p:cNvSpPr>
            <a:spLocks noGrp="1" noRot="1" noChangeAspect="1"/>
          </p:cNvSpPr>
          <p:nvPr>
            <p:ph type="sldImg"/>
          </p:nvPr>
        </p:nvSpPr>
        <p:spPr>
          <a:xfrm>
            <a:off x="2009775" y="266700"/>
            <a:ext cx="2752725" cy="1547813"/>
          </a:xfrm>
        </p:spPr>
      </p:sp>
      <p:sp>
        <p:nvSpPr>
          <p:cNvPr id="9" name="Slide Number Placeholder 8">
            <a:extLst>
              <a:ext uri="{FF2B5EF4-FFF2-40B4-BE49-F238E27FC236}">
                <a16:creationId xmlns:a16="http://schemas.microsoft.com/office/drawing/2014/main" id="{78A2B041-CE25-44EC-8B1F-47CFC76F23D5}"/>
              </a:ext>
            </a:extLst>
          </p:cNvPr>
          <p:cNvSpPr>
            <a:spLocks noGrp="1"/>
          </p:cNvSpPr>
          <p:nvPr>
            <p:ph type="sldNum" sz="quarter" idx="5"/>
          </p:nvPr>
        </p:nvSpPr>
        <p:spPr/>
        <p:txBody>
          <a:bodyPr/>
          <a:lstStyle/>
          <a:p>
            <a:r>
              <a:rPr lang="en-US" dirty="0"/>
              <a:t>Slide </a:t>
            </a:r>
            <a:fld id="{F421CA56-88AA-4753-9810-58369B412CBD}" type="slidenum">
              <a:rPr lang="en-US" smtClean="0"/>
              <a:pPr/>
              <a:t>11</a:t>
            </a:fld>
            <a:endParaRPr lang="en-US" dirty="0"/>
          </a:p>
        </p:txBody>
      </p:sp>
      <p:sp>
        <p:nvSpPr>
          <p:cNvPr id="2" name="Footer Placeholder 1">
            <a:extLst>
              <a:ext uri="{FF2B5EF4-FFF2-40B4-BE49-F238E27FC236}">
                <a16:creationId xmlns:a16="http://schemas.microsoft.com/office/drawing/2014/main" id="{221AAE98-14FD-4D7A-8EEF-404B13181D4B}"/>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702D5FEA-517E-4A6A-8D8F-2D3E96A5DC61}"/>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3897489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p:txBody>
          <a:bodyPr/>
          <a:lstStyle/>
          <a:p>
            <a:r>
              <a:rPr lang="en-US" dirty="0"/>
              <a:t>There are some long-term factors unique to response and recovery work that put responders at higher risk for potential stress reactions, including:</a:t>
            </a:r>
          </a:p>
          <a:p>
            <a:pPr marL="171450" indent="-171450">
              <a:buFont typeface="Arial" panose="020B0604020202020204" pitchFamily="34" charset="0"/>
              <a:buChar char="•"/>
            </a:pPr>
            <a:r>
              <a:rPr lang="en-US" dirty="0"/>
              <a:t>Staff stress may go unnoticed until well after the event or in the In the case of a pandemic, it could be several months before it’s noticed due to it being masked, or until it's too late and it becomes a medical issue, resulting in absenteeism and perhaps requiring a leave from work.</a:t>
            </a:r>
          </a:p>
          <a:p>
            <a:pPr marL="171450" indent="-171450">
              <a:buFont typeface="Arial" panose="020B0604020202020204" pitchFamily="34" charset="0"/>
              <a:buChar char="•"/>
            </a:pPr>
            <a:r>
              <a:rPr lang="en-US" dirty="0"/>
              <a:t>There may be resource, time, and communication barriers along with the simple fact that these stressful events often impact an entire organization that result in leadership being unaware of the nature and severity of problems. This speaks to the value of building in consistent, transparent communication channels, trust, and rapport prior to major events, to enhance communication and mitigate these risks.</a:t>
            </a:r>
          </a:p>
        </p:txBody>
      </p:sp>
      <p:sp>
        <p:nvSpPr>
          <p:cNvPr id="3" name="Slide Image Placeholder 2">
            <a:extLst>
              <a:ext uri="{FF2B5EF4-FFF2-40B4-BE49-F238E27FC236}">
                <a16:creationId xmlns:a16="http://schemas.microsoft.com/office/drawing/2014/main" id="{8488297D-B1A7-4E0E-9FFE-4B1E5ED889F0}"/>
              </a:ext>
            </a:extLst>
          </p:cNvPr>
          <p:cNvSpPr>
            <a:spLocks noGrp="1" noRot="1" noChangeAspect="1"/>
          </p:cNvSpPr>
          <p:nvPr>
            <p:ph type="sldImg"/>
          </p:nvPr>
        </p:nvSpPr>
        <p:spPr>
          <a:xfrm>
            <a:off x="2009775" y="266700"/>
            <a:ext cx="2752725" cy="1547813"/>
          </a:xfrm>
        </p:spPr>
      </p:sp>
      <p:sp>
        <p:nvSpPr>
          <p:cNvPr id="6" name="Slide Number Placeholder 5">
            <a:extLst>
              <a:ext uri="{FF2B5EF4-FFF2-40B4-BE49-F238E27FC236}">
                <a16:creationId xmlns:a16="http://schemas.microsoft.com/office/drawing/2014/main" id="{894FD0EA-5D84-4120-BA9C-F19331AC0F60}"/>
              </a:ext>
            </a:extLst>
          </p:cNvPr>
          <p:cNvSpPr>
            <a:spLocks noGrp="1"/>
          </p:cNvSpPr>
          <p:nvPr>
            <p:ph type="sldNum" sz="quarter" idx="5"/>
          </p:nvPr>
        </p:nvSpPr>
        <p:spPr/>
        <p:txBody>
          <a:bodyPr/>
          <a:lstStyle/>
          <a:p>
            <a:r>
              <a:rPr lang="en-US" dirty="0"/>
              <a:t>Slide </a:t>
            </a:r>
            <a:fld id="{F421CA56-88AA-4753-9810-58369B412CBD}" type="slidenum">
              <a:rPr lang="en-US" smtClean="0"/>
              <a:pPr/>
              <a:t>12</a:t>
            </a:fld>
            <a:endParaRPr lang="en-US" dirty="0"/>
          </a:p>
        </p:txBody>
      </p:sp>
      <p:sp>
        <p:nvSpPr>
          <p:cNvPr id="2" name="Footer Placeholder 1">
            <a:extLst>
              <a:ext uri="{FF2B5EF4-FFF2-40B4-BE49-F238E27FC236}">
                <a16:creationId xmlns:a16="http://schemas.microsoft.com/office/drawing/2014/main" id="{545F233B-2EAD-46AA-99D1-B951A7B33989}"/>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42B57961-7631-457D-849D-05CCA57FB92C}"/>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2215978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Reflective/discussion question: </a:t>
            </a:r>
          </a:p>
          <a:p>
            <a:r>
              <a:rPr lang="en-US" baseline="0" dirty="0">
                <a:solidFill>
                  <a:schemeClr val="tx1"/>
                </a:solidFill>
              </a:rPr>
              <a:t>What signs do you associate with burnout?</a:t>
            </a:r>
          </a:p>
          <a:p>
            <a:pPr marL="0" indent="0">
              <a:spcBef>
                <a:spcPts val="600"/>
              </a:spcBef>
              <a:spcAft>
                <a:spcPts val="0"/>
              </a:spcAft>
              <a:buFont typeface="Arial" panose="020B0604020202020204" pitchFamily="34" charset="0"/>
              <a:buNone/>
            </a:pPr>
            <a:r>
              <a:rPr lang="en-US" b="1" dirty="0">
                <a:solidFill>
                  <a:schemeClr val="tx1"/>
                </a:solidFill>
              </a:rPr>
              <a:t>Burnout</a:t>
            </a:r>
            <a:r>
              <a:rPr lang="en-US" b="1" baseline="0" dirty="0">
                <a:solidFill>
                  <a:schemeClr val="tx1"/>
                </a:solidFill>
              </a:rPr>
              <a:t> </a:t>
            </a:r>
            <a:r>
              <a:rPr lang="en-US" b="1" dirty="0">
                <a:solidFill>
                  <a:schemeClr val="tx1"/>
                </a:solidFill>
              </a:rPr>
              <a:t>Symptoms: </a:t>
            </a:r>
          </a:p>
          <a:p>
            <a:pPr marL="171450" indent="-171450">
              <a:buFont typeface="Arial" panose="020B0604020202020204" pitchFamily="34" charset="0"/>
              <a:buChar char="•"/>
            </a:pPr>
            <a:r>
              <a:rPr lang="en-US" b="0" dirty="0">
                <a:solidFill>
                  <a:schemeClr val="tx1"/>
                </a:solidFill>
              </a:rPr>
              <a:t>Exhaustion due to</a:t>
            </a:r>
            <a:r>
              <a:rPr lang="en-US" b="0" baseline="0" dirty="0">
                <a:solidFill>
                  <a:schemeClr val="tx1"/>
                </a:solidFill>
              </a:rPr>
              <a:t> </a:t>
            </a:r>
            <a:r>
              <a:rPr lang="en-US" b="0" dirty="0">
                <a:solidFill>
                  <a:schemeClr val="tx1"/>
                </a:solidFill>
              </a:rPr>
              <a:t>work demands, low energy, inefficiency, and hopelessness</a:t>
            </a:r>
          </a:p>
          <a:p>
            <a:pPr marL="171450" indent="-171450">
              <a:buFont typeface="Arial" panose="020B0604020202020204" pitchFamily="34" charset="0"/>
              <a:buChar char="•"/>
            </a:pPr>
            <a:r>
              <a:rPr lang="en-US" b="0" dirty="0">
                <a:solidFill>
                  <a:schemeClr val="tx1"/>
                </a:solidFill>
              </a:rPr>
              <a:t>Feeling apathetic</a:t>
            </a:r>
            <a:r>
              <a:rPr lang="en-US" b="0" baseline="0" dirty="0">
                <a:solidFill>
                  <a:schemeClr val="tx1"/>
                </a:solidFill>
              </a:rPr>
              <a:t> or </a:t>
            </a:r>
            <a:r>
              <a:rPr lang="en-US" b="0" dirty="0">
                <a:solidFill>
                  <a:schemeClr val="tx1"/>
                </a:solidFill>
              </a:rPr>
              <a:t>callous toward clients,</a:t>
            </a:r>
            <a:r>
              <a:rPr lang="en-US" b="0" baseline="0" dirty="0">
                <a:solidFill>
                  <a:schemeClr val="tx1"/>
                </a:solidFill>
              </a:rPr>
              <a:t> </a:t>
            </a:r>
            <a:r>
              <a:rPr lang="en-US" b="0" dirty="0">
                <a:solidFill>
                  <a:schemeClr val="tx1"/>
                </a:solidFill>
              </a:rPr>
              <a:t>co-workers, leadership/the</a:t>
            </a:r>
            <a:r>
              <a:rPr lang="en-US" b="0" baseline="0" dirty="0">
                <a:solidFill>
                  <a:schemeClr val="tx1"/>
                </a:solidFill>
              </a:rPr>
              <a:t> organization</a:t>
            </a:r>
            <a:r>
              <a:rPr lang="en-US" b="0" dirty="0">
                <a:solidFill>
                  <a:schemeClr val="tx1"/>
                </a:solidFill>
              </a:rPr>
              <a:t> can be function detaching</a:t>
            </a:r>
            <a:r>
              <a:rPr lang="en-US" b="0" baseline="0" dirty="0">
                <a:solidFill>
                  <a:schemeClr val="tx1"/>
                </a:solidFill>
              </a:rPr>
              <a:t> ourselves from others and work or family</a:t>
            </a:r>
            <a:endParaRPr lang="en-US" b="0" dirty="0">
              <a:solidFill>
                <a:schemeClr val="tx1"/>
              </a:solidFill>
            </a:endParaRPr>
          </a:p>
          <a:p>
            <a:pPr marL="171450" indent="-171450">
              <a:buFont typeface="Arial" panose="020B0604020202020204" pitchFamily="34" charset="0"/>
              <a:buChar char="•"/>
            </a:pPr>
            <a:r>
              <a:rPr lang="en-US" b="0" dirty="0">
                <a:solidFill>
                  <a:schemeClr val="tx1"/>
                </a:solidFill>
              </a:rPr>
              <a:t>Feeling incapable</a:t>
            </a:r>
            <a:r>
              <a:rPr lang="en-US" b="0" baseline="0" dirty="0">
                <a:solidFill>
                  <a:schemeClr val="tx1"/>
                </a:solidFill>
              </a:rPr>
              <a:t> to fulfill</a:t>
            </a:r>
            <a:r>
              <a:rPr lang="en-US" b="0" dirty="0">
                <a:solidFill>
                  <a:schemeClr val="tx1"/>
                </a:solidFill>
              </a:rPr>
              <a:t> job responsibilities, worrying about not getting work done, and isolating oneself from colleagues</a:t>
            </a:r>
          </a:p>
          <a:p>
            <a:pPr>
              <a:spcAft>
                <a:spcPts val="0"/>
              </a:spcAft>
            </a:pPr>
            <a:r>
              <a:rPr lang="en-US" b="1" dirty="0"/>
              <a:t>Contributing Factors for Burnout: </a:t>
            </a:r>
          </a:p>
          <a:p>
            <a:pPr marL="171450" indent="-171450">
              <a:buFont typeface="Arial" panose="020B0604020202020204" pitchFamily="34" charset="0"/>
              <a:buChar char="•"/>
            </a:pPr>
            <a:r>
              <a:rPr lang="en-US" sz="1200" b="0" dirty="0">
                <a:solidFill>
                  <a:schemeClr val="tx1"/>
                </a:solidFill>
              </a:rPr>
              <a:t>High</a:t>
            </a:r>
            <a:r>
              <a:rPr lang="en-US" sz="1200" b="0" baseline="0" dirty="0">
                <a:solidFill>
                  <a:schemeClr val="tx1"/>
                </a:solidFill>
              </a:rPr>
              <a:t> w</a:t>
            </a:r>
            <a:r>
              <a:rPr lang="en-US" sz="1200" b="0" dirty="0">
                <a:solidFill>
                  <a:schemeClr val="tx1"/>
                </a:solidFill>
              </a:rPr>
              <a:t>ork demands, lower level of autonomy (e.g., schedule inflexibility, highly detailed reporting</a:t>
            </a:r>
            <a:r>
              <a:rPr lang="en-US" sz="1200" b="0" baseline="0" dirty="0">
                <a:solidFill>
                  <a:schemeClr val="tx1"/>
                </a:solidFill>
              </a:rPr>
              <a:t> and supervisory monitoring)</a:t>
            </a:r>
            <a:r>
              <a:rPr lang="en-US" sz="1200" b="0" dirty="0">
                <a:solidFill>
                  <a:schemeClr val="tx1"/>
                </a:solidFill>
              </a:rPr>
              <a:t>, insufficient resources and</a:t>
            </a:r>
            <a:r>
              <a:rPr lang="en-US" sz="1200" b="0" baseline="0" dirty="0">
                <a:solidFill>
                  <a:schemeClr val="tx1"/>
                </a:solidFill>
              </a:rPr>
              <a:t> support (workplace/organizational factors)</a:t>
            </a:r>
            <a:endParaRPr lang="en-US" b="0" dirty="0">
              <a:solidFill>
                <a:schemeClr val="tx1"/>
              </a:solidFill>
            </a:endParaRPr>
          </a:p>
          <a:p>
            <a:pPr marL="171450" indent="-171450">
              <a:buFont typeface="Arial" panose="020B0604020202020204" pitchFamily="34" charset="0"/>
              <a:buChar char="•"/>
            </a:pPr>
            <a:r>
              <a:rPr lang="en-US" sz="1200" b="0" dirty="0">
                <a:solidFill>
                  <a:schemeClr val="tx1"/>
                </a:solidFill>
              </a:rPr>
              <a:t>A lack of family support or conflict between work and family domains </a:t>
            </a:r>
          </a:p>
          <a:p>
            <a:pPr marL="171450" indent="-171450">
              <a:buFont typeface="Arial" panose="020B0604020202020204" pitchFamily="34" charset="0"/>
              <a:buChar char="•"/>
            </a:pPr>
            <a:r>
              <a:rPr lang="en-US" sz="1200" b="0" dirty="0">
                <a:solidFill>
                  <a:schemeClr val="tx1"/>
                </a:solidFill>
              </a:rPr>
              <a:t>Perfectionism</a:t>
            </a:r>
            <a:r>
              <a:rPr lang="en-US" sz="1200" b="0" baseline="0" dirty="0">
                <a:solidFill>
                  <a:schemeClr val="tx1"/>
                </a:solidFill>
              </a:rPr>
              <a:t> and self-doubt can add to these effects</a:t>
            </a:r>
          </a:p>
          <a:p>
            <a:pPr marL="0" lvl="1" indent="0">
              <a:buNone/>
            </a:pPr>
            <a:r>
              <a:rPr lang="en-US" b="1" dirty="0"/>
              <a:t>Compassion</a:t>
            </a:r>
            <a:r>
              <a:rPr lang="en-US" b="1" baseline="0" dirty="0"/>
              <a:t> Stress/Fatigue: </a:t>
            </a:r>
            <a:r>
              <a:rPr lang="en-US" baseline="0" dirty="0"/>
              <a:t>This</a:t>
            </a:r>
            <a:r>
              <a:rPr lang="en-US" b="1" baseline="0" dirty="0"/>
              <a:t> </a:t>
            </a:r>
            <a:r>
              <a:rPr lang="en-US" baseline="0" dirty="0"/>
              <a:t>can</a:t>
            </a:r>
            <a:r>
              <a:rPr lang="en-US" dirty="0"/>
              <a:t> happen to any caregiver who has direct or indirect contact with trauma survivors and individuals</a:t>
            </a:r>
            <a:r>
              <a:rPr lang="en-US" baseline="0" dirty="0"/>
              <a:t> with intensive emotional and physical care needs.</a:t>
            </a:r>
            <a:endParaRPr lang="en-US" dirty="0"/>
          </a:p>
          <a:p>
            <a:pPr marL="171450" lvl="1" indent="-171450">
              <a:buFont typeface="Arial" panose="020B0604020202020204" pitchFamily="34" charset="0"/>
              <a:buChar char="•"/>
            </a:pPr>
            <a:r>
              <a:rPr lang="en-US" dirty="0"/>
              <a:t>It can be a result of knowing about a trauma experienced by clients</a:t>
            </a:r>
            <a:r>
              <a:rPr lang="en-US" baseline="0" dirty="0"/>
              <a:t> and/or a</a:t>
            </a:r>
            <a:r>
              <a:rPr lang="en-US" dirty="0"/>
              <a:t> loved one and may have sudden onset </a:t>
            </a:r>
          </a:p>
          <a:p>
            <a:pPr marL="0" lvl="1" indent="0">
              <a:buFont typeface="Courier New" panose="02070309020205020404" pitchFamily="49" charset="0"/>
              <a:buNone/>
            </a:pPr>
            <a:r>
              <a:rPr lang="en-US" dirty="0"/>
              <a:t>“Disaster Fatigue” can set in, as stated</a:t>
            </a:r>
            <a:r>
              <a:rPr lang="en-US" baseline="0" dirty="0"/>
              <a:t> by a community leader working in disaster recovery, “</a:t>
            </a:r>
            <a:r>
              <a:rPr lang="en-US" i="1" baseline="0" dirty="0"/>
              <a:t>At some point, you just can’t hear one more story about the [disaster].</a:t>
            </a:r>
            <a:r>
              <a:rPr lang="en-US" baseline="0" dirty="0"/>
              <a:t>” followed by feelings of guilt, “</a:t>
            </a:r>
            <a:r>
              <a:rPr lang="en-US" i="1" baseline="0" dirty="0"/>
              <a:t>You feel like a jerk, but you just don’t want to hear it anymore!</a:t>
            </a:r>
            <a:r>
              <a:rPr lang="en-US" baseline="0" dirty="0"/>
              <a:t>”.</a:t>
            </a:r>
          </a:p>
          <a:p>
            <a:pPr marL="0" lvl="1" indent="0">
              <a:buFont typeface="Courier New" panose="02070309020205020404" pitchFamily="49" charset="0"/>
              <a:buNone/>
            </a:pPr>
            <a:r>
              <a:rPr lang="en-US" b="1" baseline="0" dirty="0"/>
              <a:t>COVID (Pandemic) Fatigue</a:t>
            </a:r>
            <a:r>
              <a:rPr lang="en-US" b="1" dirty="0"/>
              <a:t>: </a:t>
            </a:r>
            <a:r>
              <a:rPr lang="en-US" baseline="0" dirty="0"/>
              <a:t>People begin to loosen adherence to public health measures. In some cases, people are actively resisting these measures amid the enduring and ever-uncertain nature of the pandemic. </a:t>
            </a:r>
            <a:r>
              <a:rPr lang="en-US" dirty="0"/>
              <a:t>They move</a:t>
            </a:r>
            <a:r>
              <a:rPr lang="en-US" baseline="0" dirty="0"/>
              <a:t> towards expressing frustration and trying to regain a sense of control.</a:t>
            </a:r>
          </a:p>
          <a:p>
            <a:pPr marL="117475" lvl="1" indent="0">
              <a:buNone/>
            </a:pPr>
            <a:endParaRPr lang="en-US" dirty="0"/>
          </a:p>
          <a:p>
            <a:pPr lvl="1"/>
            <a:endParaRPr lang="en-US" dirty="0"/>
          </a:p>
          <a:p>
            <a:pPr lvl="1"/>
            <a:endParaRPr lang="en-US" dirty="0"/>
          </a:p>
          <a:p>
            <a:pPr lvl="1"/>
            <a:endParaRPr lang="en-US" dirty="0"/>
          </a:p>
          <a:p>
            <a:endParaRPr lang="en-US" dirty="0"/>
          </a:p>
        </p:txBody>
      </p:sp>
      <p:sp>
        <p:nvSpPr>
          <p:cNvPr id="5" name="Slide Image Placeholder 4">
            <a:extLst>
              <a:ext uri="{FF2B5EF4-FFF2-40B4-BE49-F238E27FC236}">
                <a16:creationId xmlns:a16="http://schemas.microsoft.com/office/drawing/2014/main" id="{A43F367F-7793-4E7B-AE4D-21033960F1C9}"/>
              </a:ext>
            </a:extLst>
          </p:cNvPr>
          <p:cNvSpPr>
            <a:spLocks noGrp="1" noRot="1" noChangeAspect="1"/>
          </p:cNvSpPr>
          <p:nvPr>
            <p:ph type="sldImg"/>
          </p:nvPr>
        </p:nvSpPr>
        <p:spPr>
          <a:xfrm>
            <a:off x="2009775" y="266700"/>
            <a:ext cx="2752725" cy="1547813"/>
          </a:xfrm>
        </p:spPr>
      </p:sp>
      <p:sp>
        <p:nvSpPr>
          <p:cNvPr id="8" name="Slide Number Placeholder 7">
            <a:extLst>
              <a:ext uri="{FF2B5EF4-FFF2-40B4-BE49-F238E27FC236}">
                <a16:creationId xmlns:a16="http://schemas.microsoft.com/office/drawing/2014/main" id="{FA90A7F7-566E-4558-9306-E3280E7F1B9F}"/>
              </a:ext>
            </a:extLst>
          </p:cNvPr>
          <p:cNvSpPr>
            <a:spLocks noGrp="1"/>
          </p:cNvSpPr>
          <p:nvPr>
            <p:ph type="sldNum" sz="quarter" idx="5"/>
          </p:nvPr>
        </p:nvSpPr>
        <p:spPr/>
        <p:txBody>
          <a:bodyPr/>
          <a:lstStyle/>
          <a:p>
            <a:r>
              <a:rPr lang="en-US" dirty="0"/>
              <a:t>Slide </a:t>
            </a:r>
            <a:fld id="{F421CA56-88AA-4753-9810-58369B412CBD}" type="slidenum">
              <a:rPr lang="en-US" smtClean="0"/>
              <a:pPr/>
              <a:t>13</a:t>
            </a:fld>
            <a:endParaRPr lang="en-US" dirty="0"/>
          </a:p>
        </p:txBody>
      </p:sp>
      <p:sp>
        <p:nvSpPr>
          <p:cNvPr id="2" name="Footer Placeholder 1">
            <a:extLst>
              <a:ext uri="{FF2B5EF4-FFF2-40B4-BE49-F238E27FC236}">
                <a16:creationId xmlns:a16="http://schemas.microsoft.com/office/drawing/2014/main" id="{4C8838BF-89BA-46F5-BA4C-8ADBEE296CA0}"/>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B4FC3B86-5F84-48D6-B917-399482C4B66D}"/>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80526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t>Secondary/Vicarious</a:t>
            </a:r>
            <a:r>
              <a:rPr lang="en-US" b="1" baseline="0" dirty="0"/>
              <a:t> trauma</a:t>
            </a:r>
            <a:r>
              <a:rPr lang="en-US" baseline="0" dirty="0"/>
              <a:t>: C</a:t>
            </a:r>
            <a:r>
              <a:rPr lang="en-US" dirty="0"/>
              <a:t>ognitive, emotional, social, and behavioral changes that may occur while working with traumatized individuals. Responders’ views about self</a:t>
            </a:r>
            <a:r>
              <a:rPr lang="en-US" baseline="0" dirty="0"/>
              <a:t> and others may be called into question - particularly, views</a:t>
            </a:r>
            <a:r>
              <a:rPr lang="en-US" dirty="0"/>
              <a:t> of trust, safety, control, and esteem. The responder’s symptoms and </a:t>
            </a:r>
            <a:r>
              <a:rPr lang="en-CA" noProof="0" dirty="0"/>
              <a:t>behaviour</a:t>
            </a:r>
            <a:r>
              <a:rPr lang="en-US" dirty="0"/>
              <a:t> may begin to parallel</a:t>
            </a:r>
            <a:r>
              <a:rPr lang="en-US" baseline="0" dirty="0"/>
              <a:t> the experiences of people they are helping.</a:t>
            </a:r>
            <a:endParaRPr lang="en-US" dirty="0"/>
          </a:p>
          <a:p>
            <a:r>
              <a:rPr lang="en-US" dirty="0">
                <a:solidFill>
                  <a:schemeClr val="tx1"/>
                </a:solidFill>
              </a:rPr>
              <a:t>Five Types of Most</a:t>
            </a:r>
            <a:r>
              <a:rPr lang="en-US" baseline="0" dirty="0">
                <a:solidFill>
                  <a:schemeClr val="tx1"/>
                </a:solidFill>
              </a:rPr>
              <a:t> Common</a:t>
            </a:r>
            <a:r>
              <a:rPr lang="en-US" dirty="0">
                <a:solidFill>
                  <a:schemeClr val="tx1"/>
                </a:solidFill>
              </a:rPr>
              <a:t> Vicarious Stress Reactions*</a:t>
            </a:r>
            <a:r>
              <a:rPr lang="en-US" dirty="0"/>
              <a:t>:</a:t>
            </a:r>
          </a:p>
          <a:p>
            <a:pPr>
              <a:spcAft>
                <a:spcPts val="0"/>
              </a:spcAft>
            </a:pPr>
            <a:r>
              <a:rPr lang="en-US" b="1" dirty="0"/>
              <a:t>Intrusive Preoccupation </a:t>
            </a:r>
          </a:p>
          <a:p>
            <a:pPr marL="403225" lvl="1" indent="-171450">
              <a:buFont typeface="Arial" panose="020B0604020202020204" pitchFamily="34" charset="0"/>
              <a:buChar char="•"/>
            </a:pPr>
            <a:r>
              <a:rPr lang="en-US" dirty="0"/>
              <a:t>Strong emotional reactions, disillusionment, changes in beliefs/ values</a:t>
            </a:r>
          </a:p>
          <a:p>
            <a:pPr>
              <a:spcAft>
                <a:spcPts val="0"/>
              </a:spcAft>
            </a:pPr>
            <a:r>
              <a:rPr lang="en-US" b="1" dirty="0"/>
              <a:t>Avoidance / Detachment </a:t>
            </a:r>
          </a:p>
          <a:p>
            <a:pPr marL="403225" lvl="1" indent="-171450">
              <a:buFont typeface="Arial" panose="020B0604020202020204" pitchFamily="34" charset="0"/>
              <a:buChar char="•"/>
            </a:pPr>
            <a:r>
              <a:rPr lang="ja-JP" altLang="en-US" dirty="0"/>
              <a:t>“</a:t>
            </a:r>
            <a:r>
              <a:rPr lang="en-US" altLang="ja-JP" dirty="0"/>
              <a:t>Numbing out,</a:t>
            </a:r>
            <a:r>
              <a:rPr lang="ja-JP" altLang="en-US" dirty="0"/>
              <a:t>”</a:t>
            </a:r>
            <a:r>
              <a:rPr lang="en-US" altLang="ja-JP" dirty="0"/>
              <a:t> difficulty with concentration and memory </a:t>
            </a:r>
          </a:p>
          <a:p>
            <a:pPr>
              <a:spcAft>
                <a:spcPts val="0"/>
              </a:spcAft>
            </a:pPr>
            <a:r>
              <a:rPr lang="en-US" altLang="en-US" b="1" dirty="0"/>
              <a:t>Over-involvement </a:t>
            </a:r>
          </a:p>
          <a:p>
            <a:pPr marL="403225" lvl="1" indent="-171450">
              <a:buFont typeface="Arial" panose="020B0604020202020204" pitchFamily="34" charset="0"/>
              <a:buChar char="•"/>
            </a:pPr>
            <a:r>
              <a:rPr lang="en-US" altLang="en-US" dirty="0"/>
              <a:t>Difficulty maintaining appropriate boundaries, Strong urge to protect/”do for” and become</a:t>
            </a:r>
            <a:r>
              <a:rPr lang="en-US" altLang="en-US" baseline="0" dirty="0"/>
              <a:t> the caretaker</a:t>
            </a:r>
            <a:endParaRPr lang="en-US" altLang="en-US" dirty="0"/>
          </a:p>
          <a:p>
            <a:pPr>
              <a:spcAft>
                <a:spcPts val="0"/>
              </a:spcAft>
            </a:pPr>
            <a:r>
              <a:rPr lang="en-US" altLang="en-US" b="1" dirty="0"/>
              <a:t>Professional Alienation </a:t>
            </a:r>
          </a:p>
          <a:p>
            <a:pPr marL="403225" lvl="1" indent="-171450">
              <a:buFont typeface="Arial" panose="020B0604020202020204" pitchFamily="34" charset="0"/>
              <a:buChar char="•"/>
            </a:pPr>
            <a:r>
              <a:rPr lang="en-US" altLang="en-US" dirty="0"/>
              <a:t>Lack of support, fear of being viewed as inept, difficulty disclosing the emotional impact and </a:t>
            </a:r>
            <a:r>
              <a:rPr lang="ja-JP" altLang="en-US" dirty="0"/>
              <a:t>“</a:t>
            </a:r>
            <a:r>
              <a:rPr lang="en-US" altLang="ja-JP" dirty="0"/>
              <a:t>burdening</a:t>
            </a:r>
            <a:r>
              <a:rPr lang="ja-JP" altLang="en-US" dirty="0"/>
              <a:t>”</a:t>
            </a:r>
            <a:r>
              <a:rPr lang="en-US" altLang="ja-JP" dirty="0"/>
              <a:t> others with the realities of work</a:t>
            </a:r>
          </a:p>
          <a:p>
            <a:pPr>
              <a:spcAft>
                <a:spcPts val="0"/>
              </a:spcAft>
            </a:pPr>
            <a:r>
              <a:rPr lang="en-US" altLang="en-US" b="1" dirty="0"/>
              <a:t>Professional Satisfaction </a:t>
            </a:r>
          </a:p>
          <a:p>
            <a:pPr marL="403225" lvl="1" indent="-171450">
              <a:buFont typeface="Arial" panose="020B0604020202020204" pitchFamily="34" charset="0"/>
              <a:buChar char="•"/>
            </a:pPr>
            <a:r>
              <a:rPr lang="en-US" altLang="en-US" dirty="0"/>
              <a:t>Heightened sense of meaning and reason for being (which may lend to over-involvement)</a:t>
            </a:r>
          </a:p>
          <a:p>
            <a:pPr>
              <a:spcAft>
                <a:spcPts val="0"/>
              </a:spcAft>
            </a:pPr>
            <a:endParaRPr lang="en-US" dirty="0"/>
          </a:p>
          <a:p>
            <a:pPr>
              <a:spcAft>
                <a:spcPts val="0"/>
              </a:spcAft>
            </a:pPr>
            <a:r>
              <a:rPr lang="en-US" dirty="0"/>
              <a:t>*Wilson, J. P., &amp; Thomas, R. B. (2004). Empathy in the treatment of trauma and PTSD.</a:t>
            </a:r>
          </a:p>
          <a:p>
            <a:endParaRPr lang="en-US" dirty="0"/>
          </a:p>
        </p:txBody>
      </p:sp>
      <p:sp>
        <p:nvSpPr>
          <p:cNvPr id="5" name="Slide Image Placeholder 4">
            <a:extLst>
              <a:ext uri="{FF2B5EF4-FFF2-40B4-BE49-F238E27FC236}">
                <a16:creationId xmlns:a16="http://schemas.microsoft.com/office/drawing/2014/main" id="{7CE68765-2922-45DA-9CC2-63A6BA723E24}"/>
              </a:ext>
            </a:extLst>
          </p:cNvPr>
          <p:cNvSpPr>
            <a:spLocks noGrp="1" noRot="1" noChangeAspect="1"/>
          </p:cNvSpPr>
          <p:nvPr>
            <p:ph type="sldImg"/>
          </p:nvPr>
        </p:nvSpPr>
        <p:spPr>
          <a:xfrm>
            <a:off x="2009775" y="266700"/>
            <a:ext cx="2752725" cy="1547813"/>
          </a:xfrm>
        </p:spPr>
      </p:sp>
      <p:sp>
        <p:nvSpPr>
          <p:cNvPr id="8" name="Slide Number Placeholder 7">
            <a:extLst>
              <a:ext uri="{FF2B5EF4-FFF2-40B4-BE49-F238E27FC236}">
                <a16:creationId xmlns:a16="http://schemas.microsoft.com/office/drawing/2014/main" id="{92D7FFC2-F0F5-4B21-B666-BF6F5BEA0E93}"/>
              </a:ext>
            </a:extLst>
          </p:cNvPr>
          <p:cNvSpPr>
            <a:spLocks noGrp="1"/>
          </p:cNvSpPr>
          <p:nvPr>
            <p:ph type="sldNum" sz="quarter" idx="5"/>
          </p:nvPr>
        </p:nvSpPr>
        <p:spPr/>
        <p:txBody>
          <a:bodyPr/>
          <a:lstStyle/>
          <a:p>
            <a:r>
              <a:rPr lang="en-US" dirty="0"/>
              <a:t>Slide </a:t>
            </a:r>
            <a:fld id="{F421CA56-88AA-4753-9810-58369B412CBD}" type="slidenum">
              <a:rPr lang="en-US" smtClean="0"/>
              <a:pPr/>
              <a:t>14</a:t>
            </a:fld>
            <a:endParaRPr lang="en-US" dirty="0"/>
          </a:p>
        </p:txBody>
      </p:sp>
      <p:sp>
        <p:nvSpPr>
          <p:cNvPr id="2" name="Footer Placeholder 1">
            <a:extLst>
              <a:ext uri="{FF2B5EF4-FFF2-40B4-BE49-F238E27FC236}">
                <a16:creationId xmlns:a16="http://schemas.microsoft.com/office/drawing/2014/main" id="{87F9D0FE-7C6E-40B3-B386-AAE029FD1B54}"/>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F55F7F83-4B90-458E-A271-91FBCF848A42}"/>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261309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p:txBody>
          <a:bodyPr/>
          <a:lstStyle/>
          <a:p>
            <a:r>
              <a:rPr lang="en-US" b="1" baseline="0" dirty="0">
                <a:solidFill>
                  <a:schemeClr val="tx1"/>
                </a:solidFill>
              </a:rPr>
              <a:t>Important Note</a:t>
            </a:r>
            <a:r>
              <a:rPr lang="en-US" b="0" baseline="0" dirty="0">
                <a:solidFill>
                  <a:schemeClr val="tx1"/>
                </a:solidFill>
              </a:rPr>
              <a:t>: Often time we may be mislabeling acute stress (normal/expected acute stress reactions including heightened mental, physical, emotional, and spiritual reactions as a result of recent exposure to an emergency or disaster) as PTSD.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b="0" baseline="0" dirty="0">
                <a:solidFill>
                  <a:schemeClr val="tx1"/>
                </a:solidFill>
              </a:rPr>
              <a:t>An example of pre-disaster f</a:t>
            </a:r>
            <a:r>
              <a:rPr lang="en-US" dirty="0"/>
              <a:t>actors: Fort McMurray experienced an economic </a:t>
            </a:r>
            <a:r>
              <a:rPr lang="en-US" b="0" baseline="0" dirty="0">
                <a:solidFill>
                  <a:schemeClr val="tx1"/>
                </a:solidFill>
              </a:rPr>
              <a:t>downturn prior to the 2016 wildfire, COVID-19, and 2020 flood (cumulative disaster experiences).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b="0" baseline="0" dirty="0">
                <a:solidFill>
                  <a:schemeClr val="tx1"/>
                </a:solidFill>
              </a:rPr>
              <a:t>Stress reactions are normal and to be expected in adverse events. </a:t>
            </a:r>
            <a:r>
              <a:rPr lang="en-US" b="0" dirty="0">
                <a:solidFill>
                  <a:schemeClr val="tx1"/>
                </a:solidFill>
              </a:rPr>
              <a:t>Although, there</a:t>
            </a:r>
            <a:r>
              <a:rPr lang="en-US" b="0" baseline="0" dirty="0">
                <a:solidFill>
                  <a:schemeClr val="tx1"/>
                </a:solidFill>
              </a:rPr>
              <a:t> might be an assumption that PTSD is quite high in disaster workers, the rates vary from as low as 5% up to 40%, depending on factors before, during, and after a disaster (as per above)</a:t>
            </a:r>
          </a:p>
          <a:p>
            <a:endParaRPr lang="en-US" dirty="0"/>
          </a:p>
        </p:txBody>
      </p:sp>
      <p:sp>
        <p:nvSpPr>
          <p:cNvPr id="3" name="Slide Image Placeholder 2">
            <a:extLst>
              <a:ext uri="{FF2B5EF4-FFF2-40B4-BE49-F238E27FC236}">
                <a16:creationId xmlns:a16="http://schemas.microsoft.com/office/drawing/2014/main" id="{310EB8F3-BE3A-4F5C-82B2-9B6CC57FB1E8}"/>
              </a:ext>
            </a:extLst>
          </p:cNvPr>
          <p:cNvSpPr>
            <a:spLocks noGrp="1" noRot="1" noChangeAspect="1"/>
          </p:cNvSpPr>
          <p:nvPr>
            <p:ph type="sldImg"/>
          </p:nvPr>
        </p:nvSpPr>
        <p:spPr>
          <a:xfrm>
            <a:off x="2009775" y="266700"/>
            <a:ext cx="2752725" cy="1547813"/>
          </a:xfrm>
        </p:spPr>
      </p:sp>
      <p:sp>
        <p:nvSpPr>
          <p:cNvPr id="6" name="Slide Number Placeholder 5">
            <a:extLst>
              <a:ext uri="{FF2B5EF4-FFF2-40B4-BE49-F238E27FC236}">
                <a16:creationId xmlns:a16="http://schemas.microsoft.com/office/drawing/2014/main" id="{A2BD0424-0CF0-496C-857C-D0F637DD21FA}"/>
              </a:ext>
            </a:extLst>
          </p:cNvPr>
          <p:cNvSpPr>
            <a:spLocks noGrp="1"/>
          </p:cNvSpPr>
          <p:nvPr>
            <p:ph type="sldNum" sz="quarter" idx="5"/>
          </p:nvPr>
        </p:nvSpPr>
        <p:spPr/>
        <p:txBody>
          <a:bodyPr/>
          <a:lstStyle/>
          <a:p>
            <a:r>
              <a:rPr lang="en-US" dirty="0"/>
              <a:t>Slide </a:t>
            </a:r>
            <a:fld id="{F421CA56-88AA-4753-9810-58369B412CBD}" type="slidenum">
              <a:rPr lang="en-US" smtClean="0"/>
              <a:pPr/>
              <a:t>15</a:t>
            </a:fld>
            <a:endParaRPr lang="en-US" dirty="0"/>
          </a:p>
        </p:txBody>
      </p:sp>
      <p:sp>
        <p:nvSpPr>
          <p:cNvPr id="2" name="Footer Placeholder 1">
            <a:extLst>
              <a:ext uri="{FF2B5EF4-FFF2-40B4-BE49-F238E27FC236}">
                <a16:creationId xmlns:a16="http://schemas.microsoft.com/office/drawing/2014/main" id="{804B11B1-09CE-4980-8182-97B3483E9B1B}"/>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64C8CB23-E8E0-48A6-AB5F-5A35D18C571E}"/>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1423513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t>Activity (Workbook page 5)</a:t>
            </a:r>
          </a:p>
          <a:p>
            <a:r>
              <a:rPr lang="en-US" b="1" dirty="0"/>
              <a:t>Individual reflection or team discussion</a:t>
            </a:r>
          </a:p>
          <a:p>
            <a:pPr indent="-111125"/>
            <a:r>
              <a:rPr lang="en-US" dirty="0"/>
              <a:t>Take a few minutes, close your eyes, and reflect on recent stressors (you may wish to write them down), answering the following questions for yourself (Questions are show on the next slide).</a:t>
            </a:r>
          </a:p>
          <a:p>
            <a:pPr lvl="1"/>
            <a:r>
              <a:rPr lang="en-US" dirty="0"/>
              <a:t>What have been your red flags about your own stress levels, that cue your self-care needs?  </a:t>
            </a:r>
          </a:p>
          <a:p>
            <a:pPr lvl="1"/>
            <a:r>
              <a:rPr lang="en-US" dirty="0"/>
              <a:t>How did you become aware of your physical, mental, emotional, spiritual, or </a:t>
            </a:r>
            <a:r>
              <a:rPr lang="en-CA" noProof="0" dirty="0"/>
              <a:t>behavioural</a:t>
            </a:r>
            <a:r>
              <a:rPr lang="en-US" dirty="0"/>
              <a:t> warning signs of stress? </a:t>
            </a:r>
          </a:p>
          <a:p>
            <a:pPr lvl="1"/>
            <a:r>
              <a:rPr lang="en-US" dirty="0"/>
              <a:t>Did you notice when this was happening for you; did someone else notice and express care/concern?</a:t>
            </a:r>
          </a:p>
          <a:p>
            <a:pPr lvl="1"/>
            <a:r>
              <a:rPr lang="en-US" dirty="0"/>
              <a:t>Are you able to identify any of your yellow flags? (earlier signs of increasing stress and self-care needs)?</a:t>
            </a:r>
            <a:endParaRPr lang="en-CA" dirty="0"/>
          </a:p>
          <a:p>
            <a:endParaRPr lang="en-US" dirty="0"/>
          </a:p>
        </p:txBody>
      </p:sp>
      <p:sp>
        <p:nvSpPr>
          <p:cNvPr id="7" name="Slide Image Placeholder 6">
            <a:extLst>
              <a:ext uri="{FF2B5EF4-FFF2-40B4-BE49-F238E27FC236}">
                <a16:creationId xmlns:a16="http://schemas.microsoft.com/office/drawing/2014/main" id="{553E9724-6D06-40A6-85CC-8CA65174E5AA}"/>
              </a:ext>
            </a:extLst>
          </p:cNvPr>
          <p:cNvSpPr>
            <a:spLocks noGrp="1" noRot="1" noChangeAspect="1"/>
          </p:cNvSpPr>
          <p:nvPr>
            <p:ph type="sldImg"/>
          </p:nvPr>
        </p:nvSpPr>
        <p:spPr>
          <a:xfrm>
            <a:off x="2009775" y="266700"/>
            <a:ext cx="2752725" cy="1547813"/>
          </a:xfrm>
        </p:spPr>
      </p:sp>
      <p:sp>
        <p:nvSpPr>
          <p:cNvPr id="10" name="Slide Number Placeholder 9">
            <a:extLst>
              <a:ext uri="{FF2B5EF4-FFF2-40B4-BE49-F238E27FC236}">
                <a16:creationId xmlns:a16="http://schemas.microsoft.com/office/drawing/2014/main" id="{2C989157-F6F0-46A8-B857-2A7C6D81E9EC}"/>
              </a:ext>
            </a:extLst>
          </p:cNvPr>
          <p:cNvSpPr>
            <a:spLocks noGrp="1"/>
          </p:cNvSpPr>
          <p:nvPr>
            <p:ph type="sldNum" sz="quarter" idx="5"/>
          </p:nvPr>
        </p:nvSpPr>
        <p:spPr/>
        <p:txBody>
          <a:bodyPr/>
          <a:lstStyle/>
          <a:p>
            <a:r>
              <a:rPr lang="en-US" dirty="0"/>
              <a:t>Slide </a:t>
            </a:r>
            <a:fld id="{F421CA56-88AA-4753-9810-58369B412CBD}" type="slidenum">
              <a:rPr lang="en-US" smtClean="0"/>
              <a:pPr/>
              <a:t>16</a:t>
            </a:fld>
            <a:endParaRPr lang="en-US" dirty="0"/>
          </a:p>
        </p:txBody>
      </p:sp>
      <p:sp>
        <p:nvSpPr>
          <p:cNvPr id="2" name="Footer Placeholder 1">
            <a:extLst>
              <a:ext uri="{FF2B5EF4-FFF2-40B4-BE49-F238E27FC236}">
                <a16:creationId xmlns:a16="http://schemas.microsoft.com/office/drawing/2014/main" id="{45EA55C6-CECE-4B31-A3B6-FD03E481A4B3}"/>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43E50AF1-D31E-4091-B82A-C4065BF7D5B6}"/>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661793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t>(Workbook page 5)</a:t>
            </a:r>
          </a:p>
          <a:p>
            <a:r>
              <a:rPr lang="en-US" dirty="0"/>
              <a:t>For self-reflection or group, peer, team or organizational discussion.</a:t>
            </a:r>
          </a:p>
        </p:txBody>
      </p:sp>
      <p:sp>
        <p:nvSpPr>
          <p:cNvPr id="5" name="Footer Placeholder 4"/>
          <p:cNvSpPr>
            <a:spLocks noGrp="1"/>
          </p:cNvSpPr>
          <p:nvPr>
            <p:ph type="ftr" sz="quarter" idx="4"/>
          </p:nvPr>
        </p:nvSpPr>
        <p:spPr/>
        <p:txBody>
          <a:bodyPr/>
          <a:lstStyle/>
          <a:p>
            <a:r>
              <a:rPr lang="en-US" dirty="0"/>
              <a:t>© 2020. Alberta Health Services, Mental Health Promotion &amp; Illness Prevention</a:t>
            </a:r>
          </a:p>
        </p:txBody>
      </p:sp>
      <p:sp>
        <p:nvSpPr>
          <p:cNvPr id="6" name="Slide Number Placeholder 5"/>
          <p:cNvSpPr>
            <a:spLocks noGrp="1"/>
          </p:cNvSpPr>
          <p:nvPr>
            <p:ph type="sldNum" sz="quarter" idx="5"/>
          </p:nvPr>
        </p:nvSpPr>
        <p:spPr/>
        <p:txBody>
          <a:bodyPr/>
          <a:lstStyle/>
          <a:p>
            <a:r>
              <a:rPr lang="en-US" dirty="0"/>
              <a:t>Slide </a:t>
            </a:r>
            <a:fld id="{F421CA56-88AA-4753-9810-58369B412CBD}" type="slidenum">
              <a:rPr lang="en-US" smtClean="0"/>
              <a:pPr/>
              <a:t>17</a:t>
            </a:fld>
            <a:endParaRPr lang="en-US" dirty="0"/>
          </a:p>
        </p:txBody>
      </p:sp>
      <p:sp>
        <p:nvSpPr>
          <p:cNvPr id="7" name="Header Placeholder 6">
            <a:extLst>
              <a:ext uri="{FF2B5EF4-FFF2-40B4-BE49-F238E27FC236}">
                <a16:creationId xmlns:a16="http://schemas.microsoft.com/office/drawing/2014/main" id="{39CDC776-FDC7-4DD1-8559-D8BB087D4344}"/>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3149609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Take note of any parallels/differences in your own list(s)</a:t>
            </a:r>
          </a:p>
          <a:p>
            <a:r>
              <a:rPr lang="en-US" b="1" dirty="0"/>
              <a:t>Key message</a:t>
            </a:r>
            <a:r>
              <a:rPr lang="en-US" dirty="0"/>
              <a:t>: </a:t>
            </a:r>
          </a:p>
          <a:p>
            <a:r>
              <a:rPr lang="en-US" dirty="0"/>
              <a:t>Know your own signs of burnout and stress (e.g., I get tired. Then I sleep more); Ideally, tune in often and early to catch your “yellow flags”</a:t>
            </a:r>
          </a:p>
          <a:p>
            <a:r>
              <a:rPr lang="en-US" dirty="0"/>
              <a:t>People who were interviewed shared about their own impacts of burnout, when self-care was limited (read quotes below):</a:t>
            </a:r>
          </a:p>
          <a:p>
            <a:pPr lvl="2"/>
            <a:r>
              <a:rPr lang="en-US" dirty="0"/>
              <a:t>“You would see people taking lots of time off, they would talk about drinking more, conflict in relationships – all the things we hear about. Eventually they changed attitude but for a long time it was about withdrawing.”</a:t>
            </a:r>
          </a:p>
          <a:p>
            <a:pPr lvl="2"/>
            <a:r>
              <a:rPr lang="en-US" dirty="0"/>
              <a:t>“Many were doing their job going through the motions, there was no ‘care’ anymore. And how do you talk about that? It’s hard.”</a:t>
            </a:r>
          </a:p>
          <a:p>
            <a:pPr lvl="2"/>
            <a:r>
              <a:rPr lang="en-US" dirty="0"/>
              <a:t>“Some people didn’t give themselves a break and did get sick, like serious physical ailments. I can’t for sure say it ties into it but [the disaster stress] triggers what’s already in your body.”</a:t>
            </a:r>
          </a:p>
          <a:p>
            <a:pPr lvl="2"/>
            <a:r>
              <a:rPr lang="en-US" dirty="0"/>
              <a:t>“Planning for relaunch (during COVID-19 pandemic) felt like just another push with no real answers or end in sight…you just lose your energy for it” (re: attempting to support students in post-secondary settings).</a:t>
            </a:r>
          </a:p>
          <a:p>
            <a:pPr lvl="2"/>
            <a:endParaRPr lang="en-US" dirty="0"/>
          </a:p>
          <a:p>
            <a:endParaRPr lang="en-US" dirty="0"/>
          </a:p>
          <a:p>
            <a:endParaRPr lang="en-US" dirty="0"/>
          </a:p>
          <a:p>
            <a:endParaRPr lang="en-US" dirty="0"/>
          </a:p>
          <a:p>
            <a:endParaRPr lang="en-US" dirty="0"/>
          </a:p>
          <a:p>
            <a:endParaRPr lang="en-US" dirty="0"/>
          </a:p>
          <a:p>
            <a:endParaRPr lang="en-US" dirty="0"/>
          </a:p>
        </p:txBody>
      </p:sp>
      <p:sp>
        <p:nvSpPr>
          <p:cNvPr id="5" name="Rounded Rectangle 4"/>
          <p:cNvSpPr/>
          <p:nvPr/>
        </p:nvSpPr>
        <p:spPr>
          <a:xfrm>
            <a:off x="474133" y="5922477"/>
            <a:ext cx="6556082" cy="1291587"/>
          </a:xfrm>
          <a:prstGeom prst="roundRect">
            <a:avLst>
              <a:gd name="adj" fmla="val 6682"/>
            </a:avLst>
          </a:prstGeom>
          <a:solidFill>
            <a:schemeClr val="bg1"/>
          </a:solidFill>
          <a:ln w="19050">
            <a:solidFill>
              <a:srgbClr val="5C438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9699" tIns="19699" rIns="19699" bIns="19699" rtlCol="0" anchor="t"/>
          <a:lstStyle/>
          <a:p>
            <a:pPr lvl="0"/>
            <a:r>
              <a:rPr lang="en-US" sz="1200" b="1" dirty="0">
                <a:solidFill>
                  <a:srgbClr val="5C4383"/>
                </a:solidFill>
              </a:rPr>
              <a:t>Story</a:t>
            </a:r>
          </a:p>
          <a:p>
            <a:pPr lvl="0"/>
            <a:r>
              <a:rPr lang="en-US" sz="1200" i="1" dirty="0">
                <a:solidFill>
                  <a:srgbClr val="5C6670"/>
                </a:solidFill>
              </a:rPr>
              <a:t>It’s knowing when I’m not managing, or things are taking me longer, I’m not thinking as clear. There are cues for me to know. When my memory is going. When I have 4 to-do lists. I get less frustrated when things don’t get done in the timeframe I want. I see that as self-care. Being productive, I need to see evidence that I have done something. I can go home and garden for 4 hours. I did that and I feel better. My self-care isn’t always resting. Sometimes it’s organizing or being productive.</a:t>
            </a:r>
          </a:p>
        </p:txBody>
      </p:sp>
      <p:sp>
        <p:nvSpPr>
          <p:cNvPr id="6" name="Rounded Rectangle 5"/>
          <p:cNvSpPr/>
          <p:nvPr/>
        </p:nvSpPr>
        <p:spPr>
          <a:xfrm>
            <a:off x="460587" y="7342263"/>
            <a:ext cx="6556082" cy="888503"/>
          </a:xfrm>
          <a:prstGeom prst="roundRect">
            <a:avLst>
              <a:gd name="adj" fmla="val 6682"/>
            </a:avLst>
          </a:prstGeom>
          <a:solidFill>
            <a:schemeClr val="bg1"/>
          </a:solidFill>
          <a:ln w="19050">
            <a:solidFill>
              <a:srgbClr val="5C438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9699" tIns="19699" rIns="19699" bIns="19699" rtlCol="0" anchor="t"/>
          <a:lstStyle/>
          <a:p>
            <a:pPr lvl="0"/>
            <a:r>
              <a:rPr lang="en-US" sz="1200" b="1" dirty="0">
                <a:solidFill>
                  <a:srgbClr val="5C4383"/>
                </a:solidFill>
              </a:rPr>
              <a:t>Story</a:t>
            </a:r>
          </a:p>
          <a:p>
            <a:pPr lvl="0"/>
            <a:r>
              <a:rPr lang="en-US" sz="1200" i="1" dirty="0">
                <a:solidFill>
                  <a:srgbClr val="5C6670"/>
                </a:solidFill>
              </a:rPr>
              <a:t>I was struck by how similar the staff reactions were in both Slave Lake and Ft. McMurray. I think this shows we’re dealing with a normal response. Anger and out of control feelings around anger is normal. We just need to find a way to manage that. </a:t>
            </a:r>
          </a:p>
        </p:txBody>
      </p:sp>
      <p:sp>
        <p:nvSpPr>
          <p:cNvPr id="4" name="Slide Image Placeholder 3">
            <a:extLst>
              <a:ext uri="{FF2B5EF4-FFF2-40B4-BE49-F238E27FC236}">
                <a16:creationId xmlns:a16="http://schemas.microsoft.com/office/drawing/2014/main" id="{74E4FDBF-E7A4-42A1-AB5E-60FBC4341099}"/>
              </a:ext>
            </a:extLst>
          </p:cNvPr>
          <p:cNvSpPr>
            <a:spLocks noGrp="1" noRot="1" noChangeAspect="1"/>
          </p:cNvSpPr>
          <p:nvPr>
            <p:ph type="sldImg"/>
          </p:nvPr>
        </p:nvSpPr>
        <p:spPr>
          <a:xfrm>
            <a:off x="2009775" y="266700"/>
            <a:ext cx="2752725" cy="1547813"/>
          </a:xfrm>
        </p:spPr>
      </p:sp>
      <p:sp>
        <p:nvSpPr>
          <p:cNvPr id="10" name="Slide Number Placeholder 9">
            <a:extLst>
              <a:ext uri="{FF2B5EF4-FFF2-40B4-BE49-F238E27FC236}">
                <a16:creationId xmlns:a16="http://schemas.microsoft.com/office/drawing/2014/main" id="{D09BC985-ED9D-4704-8F46-ED9E4C62C8B8}"/>
              </a:ext>
            </a:extLst>
          </p:cNvPr>
          <p:cNvSpPr>
            <a:spLocks noGrp="1"/>
          </p:cNvSpPr>
          <p:nvPr>
            <p:ph type="sldNum" sz="quarter" idx="5"/>
          </p:nvPr>
        </p:nvSpPr>
        <p:spPr/>
        <p:txBody>
          <a:bodyPr/>
          <a:lstStyle/>
          <a:p>
            <a:r>
              <a:rPr lang="en-US" dirty="0"/>
              <a:t>Slide </a:t>
            </a:r>
            <a:fld id="{F421CA56-88AA-4753-9810-58369B412CBD}" type="slidenum">
              <a:rPr lang="en-US" smtClean="0"/>
              <a:pPr/>
              <a:t>18</a:t>
            </a:fld>
            <a:endParaRPr lang="en-US" dirty="0"/>
          </a:p>
        </p:txBody>
      </p:sp>
      <p:sp>
        <p:nvSpPr>
          <p:cNvPr id="2" name="Footer Placeholder 1">
            <a:extLst>
              <a:ext uri="{FF2B5EF4-FFF2-40B4-BE49-F238E27FC236}">
                <a16:creationId xmlns:a16="http://schemas.microsoft.com/office/drawing/2014/main" id="{FEC7C832-596D-4537-BBF0-270AC1FD3CA4}"/>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7" name="Header Placeholder 6">
            <a:extLst>
              <a:ext uri="{FF2B5EF4-FFF2-40B4-BE49-F238E27FC236}">
                <a16:creationId xmlns:a16="http://schemas.microsoft.com/office/drawing/2014/main" id="{48FE2DCD-8AE9-4C80-8772-8E4CC8BDBBEA}"/>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207609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Rectangle 3"/>
          <p:cNvSpPr>
            <a:spLocks noGrp="1" noChangeArrowheads="1"/>
          </p:cNvSpPr>
          <p:nvPr>
            <p:ph type="body" idx="1"/>
          </p:nvPr>
        </p:nvSpPr>
        <p:spPr>
          <a:xfrm>
            <a:off x="460587" y="1814685"/>
            <a:ext cx="6449096" cy="7304789"/>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t>Stress Continuum Model (Workbook page 6)</a:t>
            </a:r>
          </a:p>
          <a:p>
            <a:pPr>
              <a:spcAft>
                <a:spcPts val="0"/>
              </a:spcAft>
            </a:pPr>
            <a:r>
              <a:rPr lang="en-US" dirty="0"/>
              <a:t>This table has been adapted from the</a:t>
            </a:r>
            <a:r>
              <a:rPr lang="en-US" i="1" dirty="0"/>
              <a:t> </a:t>
            </a:r>
            <a:r>
              <a:rPr lang="en-US" sz="1200" i="1" dirty="0"/>
              <a:t>Road to Mental Readiness-Mental Health Continuum Model and The Big 4 </a:t>
            </a:r>
            <a:r>
              <a:rPr lang="en-US" sz="1200" dirty="0"/>
              <a:t>(Government of Canada, National Defense &amp; the Canadian Armed Forces., 2008) and the </a:t>
            </a:r>
            <a:r>
              <a:rPr lang="en-US" sz="1200" i="1" dirty="0"/>
              <a:t>Combat Operational Stress First Aid Manual </a:t>
            </a:r>
            <a:r>
              <a:rPr lang="en-US" sz="1200" dirty="0"/>
              <a:t>(Watson, P., Nash, W., Westphal, R., &amp; Litz, B., 2012). </a:t>
            </a:r>
          </a:p>
          <a:p>
            <a:r>
              <a:rPr lang="en-US" dirty="0"/>
              <a:t>It was originally developed in 2008 by the Canadian </a:t>
            </a:r>
            <a:r>
              <a:rPr lang="en-US" sz="1200" dirty="0"/>
              <a:t>National Defense &amp; the Armed Forces to use </a:t>
            </a:r>
            <a:r>
              <a:rPr lang="en-US" dirty="0"/>
              <a:t>as a visual tool for assessing an individual's stress responses.</a:t>
            </a:r>
          </a:p>
          <a:p>
            <a:pPr lvl="1"/>
            <a:r>
              <a:rPr lang="en-US" dirty="0"/>
              <a:t>Stress responses lie along a spectrum of severity and type. Four stages: Ready (Green), Reacting (Yellow), Injured (Orange) and Ill (Red). It's important to note that 100% of people will react when faced with stressful stimuli. However, the way in which they respond will depend on how prepared they are for the stressor event and how they, as individuals, interpret it, along with environmental factors such as structural (i.e., work) and social supports. </a:t>
            </a:r>
          </a:p>
          <a:p>
            <a:pPr lvl="1"/>
            <a:r>
              <a:rPr lang="en-US" dirty="0"/>
              <a:t>There’s often stigma associated with reacting to stress. As such, people may try to hide stress reactions from supervisors to avoid medical or psychological intervention.</a:t>
            </a:r>
          </a:p>
          <a:p>
            <a:pPr lvl="1"/>
            <a:r>
              <a:rPr lang="en-US" dirty="0"/>
              <a:t>It’s usually not possible to keep these behaviors hidden from family members, colleagues and friends for long. When you recognize that someone is in trouble, it's  important to help them get connected with the appropriate level of help as soon as possible; doing so may help prevent their reaction from progressing into the Red Zone.  it's </a:t>
            </a:r>
            <a:r>
              <a:rPr lang="en-US" baseline="0" dirty="0"/>
              <a:t> i</a:t>
            </a:r>
            <a:r>
              <a:rPr lang="en-US" dirty="0"/>
              <a:t>mportant to get them connected to treatment as soon as possible if they are in the Red Zone.</a:t>
            </a:r>
          </a:p>
          <a:p>
            <a:pPr lvl="1"/>
            <a:r>
              <a:rPr lang="en-US" dirty="0"/>
              <a:t>Take a moment to notice what resonates for you across these zones</a:t>
            </a:r>
          </a:p>
          <a:p>
            <a:pPr lvl="1"/>
            <a:r>
              <a:rPr lang="en-US" dirty="0"/>
              <a:t>Self-care needs and practices will change across these zones; in particular, as we progress towards Red, it can become increasingly difficult to practice self-care, especially if we haven’t been including it as part of our daily living.</a:t>
            </a:r>
          </a:p>
          <a:p>
            <a:pPr lvl="1"/>
            <a:endParaRPr lang="en-US" dirty="0"/>
          </a:p>
          <a:p>
            <a:pPr>
              <a:spcAft>
                <a:spcPts val="0"/>
              </a:spcAft>
            </a:pPr>
            <a:r>
              <a:rPr lang="en-US" dirty="0"/>
              <a:t>Adapted from: Government of Canada, National Defense &amp; the Canadian Armed Forces. (2008). Road to Mental Readiness-Mental Health Continuum Model and The Big 4. </a:t>
            </a:r>
            <a:endParaRPr lang="en-US" sz="1200" dirty="0"/>
          </a:p>
          <a:p>
            <a:pPr>
              <a:spcAft>
                <a:spcPts val="0"/>
              </a:spcAft>
            </a:pPr>
            <a:r>
              <a:rPr lang="en-US" sz="1200" b="0" kern="1200" dirty="0">
                <a:effectLst/>
                <a:latin typeface="Arial" panose="020B0604020202020204" pitchFamily="34" charset="0"/>
                <a:ea typeface="Times New Roman" panose="02020603050405020304" pitchFamily="18" charset="0"/>
              </a:rPr>
              <a:t>Nash, W. P., Westphal, R. J., Watson, P. J., &amp; Litz, B. T. (2012). Combat and Operational Stress First Aid Manual. </a:t>
            </a:r>
            <a:endParaRPr lang="en-US" sz="1200" b="0" dirty="0"/>
          </a:p>
        </p:txBody>
      </p:sp>
      <p:sp>
        <p:nvSpPr>
          <p:cNvPr id="3" name="Slide Image Placeholder 2">
            <a:extLst>
              <a:ext uri="{FF2B5EF4-FFF2-40B4-BE49-F238E27FC236}">
                <a16:creationId xmlns:a16="http://schemas.microsoft.com/office/drawing/2014/main" id="{56455850-5237-4F8B-8BF7-2234FD5C7037}"/>
              </a:ext>
            </a:extLst>
          </p:cNvPr>
          <p:cNvSpPr>
            <a:spLocks noGrp="1" noRot="1" noChangeAspect="1"/>
          </p:cNvSpPr>
          <p:nvPr>
            <p:ph type="sldImg"/>
          </p:nvPr>
        </p:nvSpPr>
        <p:spPr>
          <a:xfrm>
            <a:off x="2009775" y="266700"/>
            <a:ext cx="2752725" cy="1547813"/>
          </a:xfrm>
        </p:spPr>
      </p:sp>
      <p:sp>
        <p:nvSpPr>
          <p:cNvPr id="8" name="Slide Number Placeholder 7">
            <a:extLst>
              <a:ext uri="{FF2B5EF4-FFF2-40B4-BE49-F238E27FC236}">
                <a16:creationId xmlns:a16="http://schemas.microsoft.com/office/drawing/2014/main" id="{725672C5-2E94-4721-BE32-DD313CC61EB0}"/>
              </a:ext>
            </a:extLst>
          </p:cNvPr>
          <p:cNvSpPr>
            <a:spLocks noGrp="1"/>
          </p:cNvSpPr>
          <p:nvPr>
            <p:ph type="sldNum" sz="quarter" idx="5"/>
          </p:nvPr>
        </p:nvSpPr>
        <p:spPr/>
        <p:txBody>
          <a:bodyPr/>
          <a:lstStyle/>
          <a:p>
            <a:r>
              <a:rPr lang="en-US" dirty="0"/>
              <a:t>Slide </a:t>
            </a:r>
            <a:fld id="{F421CA56-88AA-4753-9810-58369B412CBD}" type="slidenum">
              <a:rPr lang="en-US" smtClean="0"/>
              <a:pPr/>
              <a:t>19</a:t>
            </a:fld>
            <a:endParaRPr lang="en-US" dirty="0"/>
          </a:p>
        </p:txBody>
      </p:sp>
      <p:sp>
        <p:nvSpPr>
          <p:cNvPr id="2" name="Footer Placeholder 1">
            <a:extLst>
              <a:ext uri="{FF2B5EF4-FFF2-40B4-BE49-F238E27FC236}">
                <a16:creationId xmlns:a16="http://schemas.microsoft.com/office/drawing/2014/main" id="{7D693FE5-FE9F-419E-82EF-C376C48F4CA2}"/>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C32DD08F-A798-4718-9AB9-8031E7093EAC}"/>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296965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B4FC7-1EFE-484A-857D-4998551D0F49}"/>
              </a:ext>
            </a:extLst>
          </p:cNvPr>
          <p:cNvSpPr>
            <a:spLocks noGrp="1" noRot="1" noChangeAspect="1"/>
          </p:cNvSpPr>
          <p:nvPr>
            <p:ph type="sldImg"/>
          </p:nvPr>
        </p:nvSpPr>
        <p:spPr>
          <a:xfrm>
            <a:off x="2009775" y="266700"/>
            <a:ext cx="2752725" cy="1547813"/>
          </a:xfrm>
        </p:spPr>
      </p:sp>
      <p:sp>
        <p:nvSpPr>
          <p:cNvPr id="3" name="Notes Placeholder 2">
            <a:extLst>
              <a:ext uri="{FF2B5EF4-FFF2-40B4-BE49-F238E27FC236}">
                <a16:creationId xmlns:a16="http://schemas.microsoft.com/office/drawing/2014/main" id="{1F55BDA2-3947-483E-BC5B-CF8AEC25710D}"/>
              </a:ext>
            </a:extLst>
          </p:cNvPr>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3EEEF27A-5FA5-49BB-B076-52B996D07C97}"/>
              </a:ext>
            </a:extLst>
          </p:cNvPr>
          <p:cNvSpPr>
            <a:spLocks noGrp="1"/>
          </p:cNvSpPr>
          <p:nvPr>
            <p:ph type="sldNum" sz="quarter" idx="5"/>
          </p:nvPr>
        </p:nvSpPr>
        <p:spPr/>
        <p:txBody>
          <a:bodyPr/>
          <a:lstStyle/>
          <a:p>
            <a:r>
              <a:rPr lang="en-US" dirty="0"/>
              <a:t>Slide </a:t>
            </a:r>
            <a:fld id="{F421CA56-88AA-4753-9810-58369B412CBD}" type="slidenum">
              <a:rPr lang="en-US" smtClean="0"/>
              <a:pPr/>
              <a:t>2</a:t>
            </a:fld>
            <a:endParaRPr lang="en-US" dirty="0"/>
          </a:p>
        </p:txBody>
      </p:sp>
      <p:sp>
        <p:nvSpPr>
          <p:cNvPr id="7" name="Footer Placeholder 6">
            <a:extLst>
              <a:ext uri="{FF2B5EF4-FFF2-40B4-BE49-F238E27FC236}">
                <a16:creationId xmlns:a16="http://schemas.microsoft.com/office/drawing/2014/main" id="{177D7329-C6CD-4A19-ABE0-10294A206999}"/>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88F392CB-4BEE-4719-8D5C-19DD166D3DC4}"/>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4083571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Self-Reflection or Group Discussion Exercise (Workbook page 6)</a:t>
            </a:r>
          </a:p>
          <a:p>
            <a:r>
              <a:rPr lang="en-US" dirty="0"/>
              <a:t>Refer back to the Stress Continuum as marker points for the questions on the next slide. Think about your own Red flags and Self-care needs and strengths, across the Stress Continuum zones as you reflect on the questions to follow. </a:t>
            </a:r>
          </a:p>
        </p:txBody>
      </p:sp>
      <p:sp>
        <p:nvSpPr>
          <p:cNvPr id="6" name="Slide Image Placeholder 5">
            <a:extLst>
              <a:ext uri="{FF2B5EF4-FFF2-40B4-BE49-F238E27FC236}">
                <a16:creationId xmlns:a16="http://schemas.microsoft.com/office/drawing/2014/main" id="{04A4078A-2AB3-4D9A-B5ED-2157BB101319}"/>
              </a:ext>
            </a:extLst>
          </p:cNvPr>
          <p:cNvSpPr>
            <a:spLocks noGrp="1" noRot="1" noChangeAspect="1"/>
          </p:cNvSpPr>
          <p:nvPr>
            <p:ph type="sldImg"/>
          </p:nvPr>
        </p:nvSpPr>
        <p:spPr>
          <a:xfrm>
            <a:off x="2009775" y="266700"/>
            <a:ext cx="2752725" cy="1547813"/>
          </a:xfrm>
        </p:spPr>
      </p:sp>
      <p:sp>
        <p:nvSpPr>
          <p:cNvPr id="9" name="Slide Number Placeholder 8">
            <a:extLst>
              <a:ext uri="{FF2B5EF4-FFF2-40B4-BE49-F238E27FC236}">
                <a16:creationId xmlns:a16="http://schemas.microsoft.com/office/drawing/2014/main" id="{424857E7-7F6F-4174-B234-44241A19C4B6}"/>
              </a:ext>
            </a:extLst>
          </p:cNvPr>
          <p:cNvSpPr>
            <a:spLocks noGrp="1"/>
          </p:cNvSpPr>
          <p:nvPr>
            <p:ph type="sldNum" sz="quarter" idx="5"/>
          </p:nvPr>
        </p:nvSpPr>
        <p:spPr/>
        <p:txBody>
          <a:bodyPr/>
          <a:lstStyle/>
          <a:p>
            <a:r>
              <a:rPr lang="en-US" dirty="0"/>
              <a:t>Slide </a:t>
            </a:r>
            <a:fld id="{F421CA56-88AA-4753-9810-58369B412CBD}" type="slidenum">
              <a:rPr lang="en-US" smtClean="0"/>
              <a:pPr/>
              <a:t>20</a:t>
            </a:fld>
            <a:endParaRPr lang="en-US" dirty="0"/>
          </a:p>
        </p:txBody>
      </p:sp>
      <p:sp>
        <p:nvSpPr>
          <p:cNvPr id="2" name="Footer Placeholder 1">
            <a:extLst>
              <a:ext uri="{FF2B5EF4-FFF2-40B4-BE49-F238E27FC236}">
                <a16:creationId xmlns:a16="http://schemas.microsoft.com/office/drawing/2014/main" id="{8C2ADC4D-F5B7-47C6-9DE0-FA7CBC6CB619}"/>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E43E9372-F7F7-4CA2-918C-0EF14DBCE67C}"/>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2914374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Self-Reflection or Team discussion Exercise (Workbook page 6)</a:t>
            </a:r>
          </a:p>
          <a:p>
            <a:pPr lvl="0"/>
            <a:r>
              <a:rPr lang="en-US" dirty="0"/>
              <a:t>Take a moment to reflect on (and write down) answers to these questions.</a:t>
            </a:r>
          </a:p>
          <a:p>
            <a:r>
              <a:rPr lang="en-CA" dirty="0"/>
              <a:t>The more awareness that we have, the greater our ability to identify and handle stress. Its helpful to be able to understand how our self-care needs might change as we move along the stress continuum and take appropriate action to mediate stress reactions. More consistent practice and regular reflection makes it easier to cope when stressful situations arise. </a:t>
            </a:r>
          </a:p>
          <a:p>
            <a:pPr lvl="0"/>
            <a:r>
              <a:rPr lang="en-US" b="1" dirty="0">
                <a:solidFill>
                  <a:srgbClr val="7030A0"/>
                </a:solidFill>
              </a:rPr>
              <a:t>Pandemic Considerations</a:t>
            </a:r>
            <a:r>
              <a:rPr lang="en-US" dirty="0">
                <a:solidFill>
                  <a:srgbClr val="7030A0"/>
                </a:solidFill>
              </a:rPr>
              <a:t>: Because a pandemic may have multiple impacts and longer/repetitive response and recovery cycles, it may be helpful to discuss what strategies may require adjustments (or enhancement) amid this sort of ongoing disaster (e.g., consider impacts of any changes in social distancing/public health measures and ongoing effects of uncertainty and fears).</a:t>
            </a:r>
          </a:p>
          <a:p>
            <a:endParaRPr lang="en-US" b="1" dirty="0"/>
          </a:p>
          <a:p>
            <a:r>
              <a:rPr lang="en-US" b="1" dirty="0"/>
              <a:t>Note For Team discussion</a:t>
            </a:r>
            <a:r>
              <a:rPr lang="en-US" dirty="0"/>
              <a:t>: Invite people to share what they learned as they reflected on these questions, if they like (with no obligation to share, of course). </a:t>
            </a:r>
          </a:p>
          <a:p>
            <a:endParaRPr lang="en-US" dirty="0"/>
          </a:p>
          <a:p>
            <a:endParaRPr lang="en-US" dirty="0"/>
          </a:p>
        </p:txBody>
      </p:sp>
      <p:sp>
        <p:nvSpPr>
          <p:cNvPr id="7" name="Slide Image Placeholder 6">
            <a:extLst>
              <a:ext uri="{FF2B5EF4-FFF2-40B4-BE49-F238E27FC236}">
                <a16:creationId xmlns:a16="http://schemas.microsoft.com/office/drawing/2014/main" id="{21B68174-E42E-497B-B964-25C2EAC993E9}"/>
              </a:ext>
            </a:extLst>
          </p:cNvPr>
          <p:cNvSpPr>
            <a:spLocks noGrp="1" noRot="1" noChangeAspect="1"/>
          </p:cNvSpPr>
          <p:nvPr>
            <p:ph type="sldImg"/>
          </p:nvPr>
        </p:nvSpPr>
        <p:spPr>
          <a:xfrm>
            <a:off x="2009775" y="266700"/>
            <a:ext cx="2752725" cy="1547813"/>
          </a:xfrm>
        </p:spPr>
      </p:sp>
      <p:sp>
        <p:nvSpPr>
          <p:cNvPr id="10" name="Slide Number Placeholder 9">
            <a:extLst>
              <a:ext uri="{FF2B5EF4-FFF2-40B4-BE49-F238E27FC236}">
                <a16:creationId xmlns:a16="http://schemas.microsoft.com/office/drawing/2014/main" id="{DFFD68BC-10EF-416C-B2C4-11B3107CCA6A}"/>
              </a:ext>
            </a:extLst>
          </p:cNvPr>
          <p:cNvSpPr>
            <a:spLocks noGrp="1"/>
          </p:cNvSpPr>
          <p:nvPr>
            <p:ph type="sldNum" sz="quarter" idx="5"/>
          </p:nvPr>
        </p:nvSpPr>
        <p:spPr/>
        <p:txBody>
          <a:bodyPr/>
          <a:lstStyle/>
          <a:p>
            <a:r>
              <a:rPr lang="en-US" dirty="0"/>
              <a:t>Slide </a:t>
            </a:r>
            <a:fld id="{F421CA56-88AA-4753-9810-58369B412CBD}" type="slidenum">
              <a:rPr lang="en-US" smtClean="0"/>
              <a:pPr/>
              <a:t>21</a:t>
            </a:fld>
            <a:endParaRPr lang="en-US" dirty="0"/>
          </a:p>
        </p:txBody>
      </p:sp>
      <p:sp>
        <p:nvSpPr>
          <p:cNvPr id="2" name="Footer Placeholder 1">
            <a:extLst>
              <a:ext uri="{FF2B5EF4-FFF2-40B4-BE49-F238E27FC236}">
                <a16:creationId xmlns:a16="http://schemas.microsoft.com/office/drawing/2014/main" id="{3CB5F65F-0D52-4FD9-8C5A-E5A51484B468}"/>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D7993BB8-E7A1-43BC-9599-DDCB82942320}"/>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2877126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CA" b="1" dirty="0"/>
              <a:t>Self-Reflection/Discussion questions </a:t>
            </a:r>
            <a:r>
              <a:rPr lang="en-US" b="1" dirty="0"/>
              <a:t>(Workbook page 7)</a:t>
            </a:r>
            <a:r>
              <a:rPr lang="en-CA" b="1" dirty="0"/>
              <a:t> </a:t>
            </a:r>
          </a:p>
          <a:p>
            <a:pPr lvl="1"/>
            <a:r>
              <a:rPr lang="en-CA" dirty="0"/>
              <a:t>Why is it important to pay attention to ourselves? </a:t>
            </a:r>
          </a:p>
          <a:p>
            <a:pPr lvl="1"/>
            <a:r>
              <a:rPr lang="en-CA" dirty="0"/>
              <a:t>Does your workplace currently have any strategies they use to support self-reflection and awareness? </a:t>
            </a:r>
          </a:p>
          <a:p>
            <a:pPr lvl="1"/>
            <a:r>
              <a:rPr lang="en-CA" dirty="0"/>
              <a:t>What are your strategies to tune into yourself?</a:t>
            </a:r>
          </a:p>
          <a:p>
            <a:endParaRPr lang="en-CA" dirty="0"/>
          </a:p>
          <a:p>
            <a:r>
              <a:rPr lang="en-CA" dirty="0"/>
              <a:t>Examples of Self-Assessment tools include:</a:t>
            </a:r>
          </a:p>
          <a:p>
            <a:pPr marL="171450" indent="-171450">
              <a:buFont typeface="Arial" panose="020B0604020202020204" pitchFamily="34" charset="0"/>
              <a:buChar char="•"/>
            </a:pPr>
            <a:r>
              <a:rPr lang="en-CA" dirty="0"/>
              <a:t>Professional Quality of Life (ProQuol) by Dr. Beth Hudnall Stamm</a:t>
            </a:r>
          </a:p>
          <a:p>
            <a:pPr marL="403225" lvl="1" indent="-171450">
              <a:buFont typeface="Arial" panose="020B0604020202020204" pitchFamily="34" charset="0"/>
              <a:buChar char="•"/>
            </a:pPr>
            <a:r>
              <a:rPr lang="en-CA" dirty="0"/>
              <a:t>Website: proqol.org/uploads/ProQOL_5_English_Self-Score.pdf </a:t>
            </a:r>
          </a:p>
          <a:p>
            <a:pPr marL="171450" indent="-171450">
              <a:buFont typeface="Arial" panose="020B0604020202020204" pitchFamily="34" charset="0"/>
              <a:buChar char="•"/>
            </a:pPr>
            <a:r>
              <a:rPr lang="en-CA" dirty="0"/>
              <a:t>Self-compassion scale by Dr. Kristin Neff</a:t>
            </a:r>
          </a:p>
          <a:p>
            <a:pPr marL="403225" lvl="1" indent="-171450">
              <a:buFont typeface="Arial" panose="020B0604020202020204" pitchFamily="34" charset="0"/>
              <a:buChar char="•"/>
            </a:pPr>
            <a:r>
              <a:rPr lang="en-CA" dirty="0"/>
              <a:t>Website: self-compassion.org/test-how-self-compassionate-you-are/</a:t>
            </a:r>
          </a:p>
          <a:p>
            <a:pPr indent="-111125"/>
            <a:r>
              <a:rPr lang="en-CA" dirty="0"/>
              <a:t>Links can also be found on page 13 in the workbook</a:t>
            </a:r>
          </a:p>
          <a:p>
            <a:r>
              <a:rPr lang="en-CA" dirty="0"/>
              <a:t>	</a:t>
            </a:r>
            <a:endParaRPr lang="en-CA" sz="1800" b="0" i="0" u="none" strike="noStrike" baseline="30000" dirty="0">
              <a:solidFill>
                <a:srgbClr val="000000"/>
              </a:solidFill>
              <a:latin typeface="Myriad Pro" panose="020B0503030403020204" pitchFamily="34" charset="0"/>
            </a:endParaRPr>
          </a:p>
        </p:txBody>
      </p:sp>
      <p:sp>
        <p:nvSpPr>
          <p:cNvPr id="4" name="Slide Image Placeholder 3">
            <a:extLst>
              <a:ext uri="{FF2B5EF4-FFF2-40B4-BE49-F238E27FC236}">
                <a16:creationId xmlns:a16="http://schemas.microsoft.com/office/drawing/2014/main" id="{1F984FE6-5324-4EA7-9F03-F86E7B97E9B4}"/>
              </a:ext>
            </a:extLst>
          </p:cNvPr>
          <p:cNvSpPr>
            <a:spLocks noGrp="1" noRot="1" noChangeAspect="1"/>
          </p:cNvSpPr>
          <p:nvPr>
            <p:ph type="sldImg"/>
          </p:nvPr>
        </p:nvSpPr>
        <p:spPr>
          <a:xfrm>
            <a:off x="2009775" y="266700"/>
            <a:ext cx="2752725" cy="1547813"/>
          </a:xfrm>
        </p:spPr>
      </p:sp>
      <p:sp>
        <p:nvSpPr>
          <p:cNvPr id="7" name="Slide Number Placeholder 6">
            <a:extLst>
              <a:ext uri="{FF2B5EF4-FFF2-40B4-BE49-F238E27FC236}">
                <a16:creationId xmlns:a16="http://schemas.microsoft.com/office/drawing/2014/main" id="{9B9C4E32-DBD3-469E-8099-19E6E72A6FC2}"/>
              </a:ext>
            </a:extLst>
          </p:cNvPr>
          <p:cNvSpPr>
            <a:spLocks noGrp="1"/>
          </p:cNvSpPr>
          <p:nvPr>
            <p:ph type="sldNum" sz="quarter" idx="5"/>
          </p:nvPr>
        </p:nvSpPr>
        <p:spPr/>
        <p:txBody>
          <a:bodyPr/>
          <a:lstStyle/>
          <a:p>
            <a:r>
              <a:rPr lang="en-US" dirty="0"/>
              <a:t>Slide </a:t>
            </a:r>
            <a:fld id="{F421CA56-88AA-4753-9810-58369B412CBD}" type="slidenum">
              <a:rPr lang="en-US" smtClean="0"/>
              <a:pPr/>
              <a:t>22</a:t>
            </a:fld>
            <a:endParaRPr lang="en-US" dirty="0"/>
          </a:p>
        </p:txBody>
      </p:sp>
      <p:sp>
        <p:nvSpPr>
          <p:cNvPr id="2" name="Footer Placeholder 1">
            <a:extLst>
              <a:ext uri="{FF2B5EF4-FFF2-40B4-BE49-F238E27FC236}">
                <a16:creationId xmlns:a16="http://schemas.microsoft.com/office/drawing/2014/main" id="{1FADD937-4BCD-4243-B806-5A26BAD49904}"/>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5" name="Header Placeholder 4">
            <a:extLst>
              <a:ext uri="{FF2B5EF4-FFF2-40B4-BE49-F238E27FC236}">
                <a16:creationId xmlns:a16="http://schemas.microsoft.com/office/drawing/2014/main" id="{94DB89E8-5E46-42B0-A31B-41B557DB9A65}"/>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3927255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Notes Placeholder 2"/>
          <p:cNvSpPr>
            <a:spLocks noGrp="1"/>
          </p:cNvSpPr>
          <p:nvPr>
            <p:ph type="body" idx="1"/>
          </p:nvPr>
        </p:nvSpPr>
        <p:spPr/>
        <p:txBody>
          <a:bodyPr/>
          <a:lstStyle/>
          <a:p>
            <a:r>
              <a:rPr lang="en-CA" altLang="en-US" dirty="0"/>
              <a:t>A self-check in is taking time to survey your physical, mental, emotional, and spiritual health, your personal life and activities for current strengths and risks when responding in a high stress work environment.</a:t>
            </a:r>
          </a:p>
          <a:p>
            <a:r>
              <a:rPr lang="en-CA" altLang="en-US" dirty="0"/>
              <a:t>it's  important to take time to check in with yourself before, during and after disaster/emergency response work (e.g., evacuation reception centre work, ongoing changes in workload, deployment and service delivery during pandemic, during increased recovery service demands).</a:t>
            </a:r>
          </a:p>
          <a:p>
            <a:r>
              <a:rPr lang="en-CA" altLang="en-US" dirty="0"/>
              <a:t>We often don’t take the time to understand how this type of work affects us emotionally. Part of being an effective provider to post-disaster/traumatic event situations is to know/anticipate personal risk factors that may create challenges for you.</a:t>
            </a:r>
          </a:p>
          <a:p>
            <a:r>
              <a:rPr lang="en-CA" altLang="en-US" dirty="0"/>
              <a:t>Before volunteering as a responder in/after a traumatic event/disaster, ask yourself these simple questions to start a personal self care plan: </a:t>
            </a:r>
          </a:p>
          <a:p>
            <a:pPr lvl="1"/>
            <a:r>
              <a:rPr lang="en-CA" dirty="0"/>
              <a:t>Consider your comfort level with the various situations you may experience while engaged in response/recovery work.</a:t>
            </a:r>
            <a:endParaRPr lang="en-US" dirty="0"/>
          </a:p>
          <a:p>
            <a:r>
              <a:rPr lang="en-CA" dirty="0"/>
              <a:t>What is your personal situation like at the moment?</a:t>
            </a:r>
            <a:endParaRPr lang="en-US" dirty="0"/>
          </a:p>
          <a:p>
            <a:pPr lvl="1"/>
            <a:r>
              <a:rPr lang="en-CA" dirty="0"/>
              <a:t>Are you ready to help?</a:t>
            </a:r>
            <a:endParaRPr lang="en-US" dirty="0"/>
          </a:p>
          <a:p>
            <a:pPr lvl="1"/>
            <a:r>
              <a:rPr lang="en-CA" dirty="0"/>
              <a:t>Can you take time off to provide support?</a:t>
            </a:r>
            <a:endParaRPr lang="en-US" dirty="0"/>
          </a:p>
          <a:p>
            <a:r>
              <a:rPr lang="en-CA" dirty="0"/>
              <a:t>What is your family’s ability to cope with you working in a disaster/emergency setting and your absence. </a:t>
            </a:r>
            <a:endParaRPr lang="en-US" dirty="0"/>
          </a:p>
          <a:p>
            <a:pPr lvl="1"/>
            <a:r>
              <a:rPr lang="en-CA" dirty="0"/>
              <a:t>Are there life stresses or family commitments that need attention? </a:t>
            </a:r>
            <a:endParaRPr lang="en-US" dirty="0"/>
          </a:p>
          <a:p>
            <a:r>
              <a:rPr lang="en-CA" dirty="0"/>
              <a:t>Assess your physical, mental, emotional and spiritual health. </a:t>
            </a:r>
            <a:endParaRPr lang="en-US" dirty="0"/>
          </a:p>
          <a:p>
            <a:pPr lvl="1"/>
            <a:r>
              <a:rPr lang="en-CA" dirty="0"/>
              <a:t>What is your whole health like right now (as per the 4 domains above)?</a:t>
            </a:r>
            <a:endParaRPr lang="en-US" dirty="0"/>
          </a:p>
          <a:p>
            <a:pPr lvl="1"/>
            <a:r>
              <a:rPr lang="en-CA" dirty="0"/>
              <a:t>How can you stay healthy during all phases of the disaster? (especially if it’s prolonged, like in cases of a pandemic)</a:t>
            </a:r>
          </a:p>
          <a:p>
            <a:r>
              <a:rPr lang="en-CA" dirty="0"/>
              <a:t>It’s okay to pass on this work if the timing isn’t right for you.</a:t>
            </a:r>
            <a:r>
              <a:rPr lang="en-US" dirty="0"/>
              <a:t> </a:t>
            </a:r>
          </a:p>
          <a:p>
            <a:r>
              <a:rPr lang="en-US" b="1" dirty="0"/>
              <a:t>Note: </a:t>
            </a:r>
            <a:r>
              <a:rPr lang="en-US" dirty="0"/>
              <a:t>Consider your own situation or team circumstance with this statement, as it may be appropriate to volunteers and in some larger service centers, but perhaps less so for first responders who are mandated to provide these services and whose absence could significantly impact their work team, particularly for smaller and/or remote service centers with limited staff pool and services. it's  helpful to acknowledge these factors if they apply to you/your team.</a:t>
            </a:r>
            <a:endParaRPr lang="en-CA" altLang="en-US" dirty="0"/>
          </a:p>
        </p:txBody>
      </p:sp>
      <p:sp>
        <p:nvSpPr>
          <p:cNvPr id="3" name="Slide Image Placeholder 2">
            <a:extLst>
              <a:ext uri="{FF2B5EF4-FFF2-40B4-BE49-F238E27FC236}">
                <a16:creationId xmlns:a16="http://schemas.microsoft.com/office/drawing/2014/main" id="{FDE66087-5E93-4DBD-9183-94BA0EFD46AB}"/>
              </a:ext>
            </a:extLst>
          </p:cNvPr>
          <p:cNvSpPr>
            <a:spLocks noGrp="1" noRot="1" noChangeAspect="1"/>
          </p:cNvSpPr>
          <p:nvPr>
            <p:ph type="sldImg"/>
          </p:nvPr>
        </p:nvSpPr>
        <p:spPr>
          <a:xfrm>
            <a:off x="2009775" y="266700"/>
            <a:ext cx="2752725" cy="1547813"/>
          </a:xfrm>
        </p:spPr>
      </p:sp>
      <p:sp>
        <p:nvSpPr>
          <p:cNvPr id="6" name="Slide Number Placeholder 5">
            <a:extLst>
              <a:ext uri="{FF2B5EF4-FFF2-40B4-BE49-F238E27FC236}">
                <a16:creationId xmlns:a16="http://schemas.microsoft.com/office/drawing/2014/main" id="{2CC8DBF7-44A6-4959-B3C7-5D2C02A3EDEE}"/>
              </a:ext>
            </a:extLst>
          </p:cNvPr>
          <p:cNvSpPr>
            <a:spLocks noGrp="1"/>
          </p:cNvSpPr>
          <p:nvPr>
            <p:ph type="sldNum" sz="quarter" idx="5"/>
          </p:nvPr>
        </p:nvSpPr>
        <p:spPr/>
        <p:txBody>
          <a:bodyPr/>
          <a:lstStyle/>
          <a:p>
            <a:r>
              <a:rPr lang="en-US" dirty="0"/>
              <a:t>Slide </a:t>
            </a:r>
            <a:fld id="{F421CA56-88AA-4753-9810-58369B412CBD}" type="slidenum">
              <a:rPr lang="en-US" smtClean="0"/>
              <a:pPr/>
              <a:t>23</a:t>
            </a:fld>
            <a:endParaRPr lang="en-US" dirty="0"/>
          </a:p>
        </p:txBody>
      </p:sp>
      <p:sp>
        <p:nvSpPr>
          <p:cNvPr id="2" name="Footer Placeholder 1">
            <a:extLst>
              <a:ext uri="{FF2B5EF4-FFF2-40B4-BE49-F238E27FC236}">
                <a16:creationId xmlns:a16="http://schemas.microsoft.com/office/drawing/2014/main" id="{F67DACE8-EF07-4DF9-BE53-B61618E9AC59}"/>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86C69B84-DD3F-4DB7-965D-075BBFEB8E72}"/>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2745405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CA" b="1" dirty="0"/>
              <a:t>Self-Reflection or Team Discussion </a:t>
            </a:r>
            <a:r>
              <a:rPr lang="en-US" b="1" dirty="0"/>
              <a:t>(Workbook page 8)</a:t>
            </a:r>
            <a:endParaRPr lang="en-CA" b="1" dirty="0"/>
          </a:p>
          <a:p>
            <a:r>
              <a:rPr lang="en-CA" b="1" dirty="0"/>
              <a:t>Note: </a:t>
            </a:r>
            <a:r>
              <a:rPr lang="en-CA" dirty="0"/>
              <a:t>These questions can be useful in smaller peer/team breakout groups as well. Allow for a minimum of 10 minutes for small group discussion.</a:t>
            </a:r>
          </a:p>
          <a:p>
            <a:pPr lvl="1"/>
            <a:r>
              <a:rPr lang="en-CA" dirty="0"/>
              <a:t>A self-check in involves consciously taking time to examine your personal life and activities to assess current strengths and challenges for responding in a high stress work environment. </a:t>
            </a:r>
            <a:endParaRPr lang="en-US" dirty="0"/>
          </a:p>
          <a:p>
            <a:pPr lvl="1"/>
            <a:r>
              <a:rPr lang="en-CA" dirty="0"/>
              <a:t>Sometimes we don’t pause to understand how this type of work affects us emotionally, especially when we are in the crisis pace of response work. </a:t>
            </a:r>
            <a:endParaRPr lang="en-US" dirty="0"/>
          </a:p>
          <a:p>
            <a:pPr lvl="1"/>
            <a:r>
              <a:rPr lang="en-CA" dirty="0"/>
              <a:t>Part of being an effective responder is to understand and anticipate personal and environmental risk factors that may create challenges for you, as well as knowing your individual strengths, capacities and support networks that will allow you to sustain in your response role. </a:t>
            </a:r>
          </a:p>
          <a:p>
            <a:endParaRPr lang="en-US" dirty="0"/>
          </a:p>
        </p:txBody>
      </p:sp>
      <p:sp>
        <p:nvSpPr>
          <p:cNvPr id="6" name="Slide Number Placeholder 5"/>
          <p:cNvSpPr>
            <a:spLocks noGrp="1"/>
          </p:cNvSpPr>
          <p:nvPr>
            <p:ph type="sldNum" sz="quarter" idx="12"/>
          </p:nvPr>
        </p:nvSpPr>
        <p:spPr/>
        <p:txBody>
          <a:bodyPr/>
          <a:lstStyle/>
          <a:p>
            <a:r>
              <a:rPr lang="en-CA" dirty="0"/>
              <a:t>Slide </a:t>
            </a:r>
            <a:fld id="{0FB67BF6-F466-47FD-A3A4-51986B77B5F1}" type="slidenum">
              <a:rPr lang="en-CA" smtClean="0"/>
              <a:pPr/>
              <a:t>24</a:t>
            </a:fld>
            <a:endParaRPr lang="en-CA" dirty="0"/>
          </a:p>
        </p:txBody>
      </p:sp>
      <p:sp>
        <p:nvSpPr>
          <p:cNvPr id="9" name="Slide Image Placeholder 8">
            <a:extLst>
              <a:ext uri="{FF2B5EF4-FFF2-40B4-BE49-F238E27FC236}">
                <a16:creationId xmlns:a16="http://schemas.microsoft.com/office/drawing/2014/main" id="{C53B0617-080A-4765-AF40-AE599C0BAD98}"/>
              </a:ext>
            </a:extLst>
          </p:cNvPr>
          <p:cNvSpPr>
            <a:spLocks noGrp="1" noRot="1" noChangeAspect="1"/>
          </p:cNvSpPr>
          <p:nvPr>
            <p:ph type="sldImg"/>
          </p:nvPr>
        </p:nvSpPr>
        <p:spPr>
          <a:xfrm>
            <a:off x="2009775" y="266700"/>
            <a:ext cx="2752725" cy="1547813"/>
          </a:xfrm>
        </p:spPr>
      </p:sp>
      <p:sp>
        <p:nvSpPr>
          <p:cNvPr id="2" name="Footer Placeholder 1">
            <a:extLst>
              <a:ext uri="{FF2B5EF4-FFF2-40B4-BE49-F238E27FC236}">
                <a16:creationId xmlns:a16="http://schemas.microsoft.com/office/drawing/2014/main" id="{C7E52F08-7BE4-41CC-9AFF-2ACF6CACDA0B}"/>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F7CB7840-9E93-45B8-9CD3-0EDD6F6BD5ED}"/>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3806643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1F1E1-B5BB-4722-99F0-17F27EB32C74}"/>
              </a:ext>
            </a:extLst>
          </p:cNvPr>
          <p:cNvSpPr>
            <a:spLocks noGrp="1" noRot="1" noChangeAspect="1"/>
          </p:cNvSpPr>
          <p:nvPr>
            <p:ph type="sldImg"/>
          </p:nvPr>
        </p:nvSpPr>
        <p:spPr>
          <a:xfrm>
            <a:off x="2009775" y="266700"/>
            <a:ext cx="2752725" cy="1547813"/>
          </a:xfrm>
        </p:spPr>
      </p:sp>
      <p:sp>
        <p:nvSpPr>
          <p:cNvPr id="3" name="Notes Placeholder 2">
            <a:extLst>
              <a:ext uri="{FF2B5EF4-FFF2-40B4-BE49-F238E27FC236}">
                <a16:creationId xmlns:a16="http://schemas.microsoft.com/office/drawing/2014/main" id="{69EA0EC2-2405-4D06-B740-CB2813FC8518}"/>
              </a:ext>
            </a:extLst>
          </p:cNvPr>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BB897783-EA01-4743-B46D-53ED691C6697}"/>
              </a:ext>
            </a:extLst>
          </p:cNvPr>
          <p:cNvSpPr>
            <a:spLocks noGrp="1"/>
          </p:cNvSpPr>
          <p:nvPr>
            <p:ph type="sldNum" sz="quarter" idx="5"/>
          </p:nvPr>
        </p:nvSpPr>
        <p:spPr/>
        <p:txBody>
          <a:bodyPr/>
          <a:lstStyle/>
          <a:p>
            <a:r>
              <a:rPr lang="en-US" dirty="0"/>
              <a:t>Slide </a:t>
            </a:r>
            <a:fld id="{F421CA56-88AA-4753-9810-58369B412CBD}" type="slidenum">
              <a:rPr lang="en-US" smtClean="0"/>
              <a:pPr/>
              <a:t>25</a:t>
            </a:fld>
            <a:endParaRPr lang="en-US" dirty="0"/>
          </a:p>
        </p:txBody>
      </p:sp>
      <p:sp>
        <p:nvSpPr>
          <p:cNvPr id="7" name="Footer Placeholder 6">
            <a:extLst>
              <a:ext uri="{FF2B5EF4-FFF2-40B4-BE49-F238E27FC236}">
                <a16:creationId xmlns:a16="http://schemas.microsoft.com/office/drawing/2014/main" id="{3D09B1C2-07B1-400C-8C0E-1FF3BE0B8C2E}"/>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59E40040-1CF7-48F4-9055-AACFE227FEFF}"/>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2767743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r>
              <a:rPr lang="en-US" dirty="0"/>
              <a:t>We learned from the responder interviews that both self-care and organizational strategies that start with awareness and preventative approach are important for reducing stress.</a:t>
            </a:r>
          </a:p>
          <a:p>
            <a:r>
              <a:rPr lang="en-US" dirty="0"/>
              <a:t>Example:</a:t>
            </a:r>
          </a:p>
          <a:p>
            <a:pPr lvl="1"/>
            <a:r>
              <a:rPr lang="en-US" dirty="0"/>
              <a:t>Being flexible about response and recovery work because of the steep learning curve. This is especially true in a pandemic due to multiple impacts, and the changing response and safety measures. Remember to be flexible with </a:t>
            </a:r>
            <a:r>
              <a:rPr lang="en-US" i="1" dirty="0"/>
              <a:t>yourself</a:t>
            </a:r>
            <a:r>
              <a:rPr lang="en-US" i="1" baseline="0" dirty="0"/>
              <a:t> </a:t>
            </a:r>
            <a:r>
              <a:rPr lang="en-US" i="0" baseline="0" dirty="0"/>
              <a:t>and your own needs</a:t>
            </a:r>
            <a:r>
              <a:rPr lang="en-US" i="1" baseline="0" dirty="0"/>
              <a:t>.</a:t>
            </a:r>
            <a:endParaRPr lang="en-US" dirty="0"/>
          </a:p>
          <a:p>
            <a:pPr lvl="1"/>
            <a:r>
              <a:rPr lang="en-US" dirty="0"/>
              <a:t>Having MANY personal strategies and supports that you can use, even for people who are ‘good at’ self-care, as new disaster experiences may bring new stressors and challenges.</a:t>
            </a:r>
          </a:p>
          <a:p>
            <a:pPr lvl="1"/>
            <a:r>
              <a:rPr lang="en-US" dirty="0"/>
              <a:t>Be kind to yourself. Know that it’s okay to not be okay or to not know what to do all the time. Be open to seeking and accepting support.</a:t>
            </a:r>
          </a:p>
        </p:txBody>
      </p:sp>
      <p:sp>
        <p:nvSpPr>
          <p:cNvPr id="3" name="Slide Image Placeholder 2">
            <a:extLst>
              <a:ext uri="{FF2B5EF4-FFF2-40B4-BE49-F238E27FC236}">
                <a16:creationId xmlns:a16="http://schemas.microsoft.com/office/drawing/2014/main" id="{6BFAE4A7-AE86-4BDF-B8B0-019D1AD9EF53}"/>
              </a:ext>
            </a:extLst>
          </p:cNvPr>
          <p:cNvSpPr>
            <a:spLocks noGrp="1" noRot="1" noChangeAspect="1"/>
          </p:cNvSpPr>
          <p:nvPr>
            <p:ph type="sldImg"/>
          </p:nvPr>
        </p:nvSpPr>
        <p:spPr>
          <a:xfrm>
            <a:off x="2009775" y="266700"/>
            <a:ext cx="2752725" cy="1547813"/>
          </a:xfrm>
        </p:spPr>
      </p:sp>
      <p:sp>
        <p:nvSpPr>
          <p:cNvPr id="6" name="Slide Number Placeholder 5">
            <a:extLst>
              <a:ext uri="{FF2B5EF4-FFF2-40B4-BE49-F238E27FC236}">
                <a16:creationId xmlns:a16="http://schemas.microsoft.com/office/drawing/2014/main" id="{D204175F-948D-4838-AF2D-5B1EE2E7AABC}"/>
              </a:ext>
            </a:extLst>
          </p:cNvPr>
          <p:cNvSpPr>
            <a:spLocks noGrp="1"/>
          </p:cNvSpPr>
          <p:nvPr>
            <p:ph type="sldNum" sz="quarter" idx="5"/>
          </p:nvPr>
        </p:nvSpPr>
        <p:spPr/>
        <p:txBody>
          <a:bodyPr/>
          <a:lstStyle/>
          <a:p>
            <a:r>
              <a:rPr lang="en-US" dirty="0"/>
              <a:t>Slide </a:t>
            </a:r>
            <a:fld id="{F421CA56-88AA-4753-9810-58369B412CBD}" type="slidenum">
              <a:rPr lang="en-US" smtClean="0"/>
              <a:pPr/>
              <a:t>26</a:t>
            </a:fld>
            <a:endParaRPr lang="en-US" dirty="0"/>
          </a:p>
        </p:txBody>
      </p:sp>
      <p:sp>
        <p:nvSpPr>
          <p:cNvPr id="2" name="Footer Placeholder 1">
            <a:extLst>
              <a:ext uri="{FF2B5EF4-FFF2-40B4-BE49-F238E27FC236}">
                <a16:creationId xmlns:a16="http://schemas.microsoft.com/office/drawing/2014/main" id="{97894C2C-C987-4F14-8D2E-20858D9B50AC}"/>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B0369867-77BE-4E86-87AA-61E8FF76C5B6}"/>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3544468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p:cNvSpPr>
          <p:nvPr>
            <p:ph type="body" idx="1"/>
          </p:nvPr>
        </p:nvSpPr>
        <p:spPr/>
        <p:txBody>
          <a:bodyPr/>
          <a:lstStyle/>
          <a:p>
            <a:r>
              <a:rPr lang="en-US" dirty="0"/>
              <a:t>The following empirically researched strategies</a:t>
            </a:r>
            <a:r>
              <a:rPr lang="en-US" baseline="0" dirty="0"/>
              <a:t> contribute</a:t>
            </a:r>
            <a:r>
              <a:rPr lang="en-US" dirty="0"/>
              <a:t> to overall health and well-being, which can calm and contribute to reduced stress reactions:</a:t>
            </a:r>
          </a:p>
          <a:p>
            <a:pPr lvl="1">
              <a:spcAft>
                <a:spcPts val="0"/>
              </a:spcAft>
            </a:pPr>
            <a:r>
              <a:rPr lang="en-US" dirty="0"/>
              <a:t>Controlled breathing: </a:t>
            </a:r>
          </a:p>
          <a:p>
            <a:pPr lvl="2"/>
            <a:r>
              <a:rPr lang="en-US" dirty="0"/>
              <a:t>Slower, systematic, controlled breathing</a:t>
            </a:r>
            <a:r>
              <a:rPr lang="en-US" baseline="0" dirty="0"/>
              <a:t> </a:t>
            </a:r>
            <a:r>
              <a:rPr lang="en-US" dirty="0"/>
              <a:t>with a focus on expanding the belly, increases ventilation to the lungs. Reduces stress and decreases hypertensive symptoms. </a:t>
            </a:r>
          </a:p>
          <a:p>
            <a:pPr lvl="2"/>
            <a:r>
              <a:rPr lang="en-US" dirty="0"/>
              <a:t>What</a:t>
            </a:r>
            <a:r>
              <a:rPr lang="en-US" baseline="0" dirty="0"/>
              <a:t> types of controlled breathing have you used before</a:t>
            </a:r>
            <a:r>
              <a:rPr lang="en-US" dirty="0"/>
              <a:t>? (e.g.,</a:t>
            </a:r>
            <a:r>
              <a:rPr lang="en-US" baseline="0" dirty="0"/>
              <a:t> </a:t>
            </a:r>
            <a:r>
              <a:rPr lang="en-US" dirty="0"/>
              <a:t>belly breathing; box breathing, breath counts (5 in,</a:t>
            </a:r>
            <a:r>
              <a:rPr lang="en-US" baseline="0" dirty="0"/>
              <a:t> 5 out), </a:t>
            </a:r>
            <a:r>
              <a:rPr lang="en-US" dirty="0"/>
              <a:t>yoga and meditation breathing exercises)</a:t>
            </a:r>
          </a:p>
          <a:p>
            <a:pPr lvl="1">
              <a:spcAft>
                <a:spcPts val="0"/>
              </a:spcAft>
            </a:pPr>
            <a:r>
              <a:rPr lang="en-US" dirty="0"/>
              <a:t>Daily physical activity or exercise:</a:t>
            </a:r>
          </a:p>
          <a:p>
            <a:pPr lvl="2"/>
            <a:r>
              <a:rPr lang="en-US" dirty="0"/>
              <a:t>Can improve both your physical and mental health. Benefits: increases energy, relieves stress, and increases positive social interactions with others. </a:t>
            </a:r>
          </a:p>
          <a:p>
            <a:pPr lvl="1">
              <a:spcAft>
                <a:spcPts val="0"/>
              </a:spcAft>
            </a:pPr>
            <a:r>
              <a:rPr lang="en-US" dirty="0"/>
              <a:t>Healthy eating:</a:t>
            </a:r>
          </a:p>
          <a:p>
            <a:pPr lvl="2"/>
            <a:r>
              <a:rPr lang="en-US" dirty="0"/>
              <a:t>Make every effort to increase healthy habits such as eating breakfast, taking lunch breaks</a:t>
            </a:r>
            <a:r>
              <a:rPr lang="en-US" baseline="0" dirty="0"/>
              <a:t> away from your workstation</a:t>
            </a:r>
            <a:r>
              <a:rPr lang="en-US" dirty="0"/>
              <a:t>, eat more slowly and mindfully, prepare or buy nutritious food options.</a:t>
            </a:r>
          </a:p>
          <a:p>
            <a:pPr lvl="1">
              <a:spcAft>
                <a:spcPts val="0"/>
              </a:spcAft>
            </a:pPr>
            <a:r>
              <a:rPr lang="en-US" dirty="0"/>
              <a:t>Sleep management:</a:t>
            </a:r>
          </a:p>
          <a:p>
            <a:pPr lvl="2"/>
            <a:r>
              <a:rPr lang="en-US" dirty="0"/>
              <a:t>Vital to good physical and mental health.</a:t>
            </a:r>
            <a:r>
              <a:rPr lang="en-US" baseline="0" dirty="0"/>
              <a:t> Adequate sleep i</a:t>
            </a:r>
            <a:r>
              <a:rPr lang="en-US" dirty="0"/>
              <a:t>mproves concentration, focus, mood</a:t>
            </a:r>
            <a:r>
              <a:rPr lang="en-US" baseline="0" dirty="0"/>
              <a:t> and stress tolerance. </a:t>
            </a:r>
          </a:p>
          <a:p>
            <a:pPr marL="117475" lvl="1" indent="0">
              <a:buNone/>
            </a:pPr>
            <a:endParaRPr lang="en-US" dirty="0"/>
          </a:p>
          <a:p>
            <a:pPr lvl="1"/>
            <a:endParaRPr lang="en-US" dirty="0"/>
          </a:p>
          <a:p>
            <a:pPr lvl="1"/>
            <a:endParaRPr lang="en-US" dirty="0"/>
          </a:p>
          <a:p>
            <a:pPr lvl="1"/>
            <a:endParaRPr lang="en-US" dirty="0"/>
          </a:p>
        </p:txBody>
      </p:sp>
      <p:sp>
        <p:nvSpPr>
          <p:cNvPr id="3" name="Slide Image Placeholder 2">
            <a:extLst>
              <a:ext uri="{FF2B5EF4-FFF2-40B4-BE49-F238E27FC236}">
                <a16:creationId xmlns:a16="http://schemas.microsoft.com/office/drawing/2014/main" id="{B96E8337-3B0F-4413-AC93-44400172A4CE}"/>
              </a:ext>
            </a:extLst>
          </p:cNvPr>
          <p:cNvSpPr>
            <a:spLocks noGrp="1" noRot="1" noChangeAspect="1"/>
          </p:cNvSpPr>
          <p:nvPr>
            <p:ph type="sldImg"/>
          </p:nvPr>
        </p:nvSpPr>
        <p:spPr>
          <a:xfrm>
            <a:off x="2009775" y="266700"/>
            <a:ext cx="2752725" cy="1547813"/>
          </a:xfrm>
        </p:spPr>
      </p:sp>
      <p:sp>
        <p:nvSpPr>
          <p:cNvPr id="6" name="Slide Number Placeholder 5">
            <a:extLst>
              <a:ext uri="{FF2B5EF4-FFF2-40B4-BE49-F238E27FC236}">
                <a16:creationId xmlns:a16="http://schemas.microsoft.com/office/drawing/2014/main" id="{465CD3DC-341A-4D71-97C9-ED3655AF56D5}"/>
              </a:ext>
            </a:extLst>
          </p:cNvPr>
          <p:cNvSpPr>
            <a:spLocks noGrp="1"/>
          </p:cNvSpPr>
          <p:nvPr>
            <p:ph type="sldNum" sz="quarter" idx="5"/>
          </p:nvPr>
        </p:nvSpPr>
        <p:spPr/>
        <p:txBody>
          <a:bodyPr/>
          <a:lstStyle/>
          <a:p>
            <a:r>
              <a:rPr lang="en-US" dirty="0"/>
              <a:t>Slide </a:t>
            </a:r>
            <a:fld id="{F421CA56-88AA-4753-9810-58369B412CBD}" type="slidenum">
              <a:rPr lang="en-US" smtClean="0"/>
              <a:pPr/>
              <a:t>27</a:t>
            </a:fld>
            <a:endParaRPr lang="en-US" dirty="0"/>
          </a:p>
        </p:txBody>
      </p:sp>
      <p:sp>
        <p:nvSpPr>
          <p:cNvPr id="2" name="Footer Placeholder 1">
            <a:extLst>
              <a:ext uri="{FF2B5EF4-FFF2-40B4-BE49-F238E27FC236}">
                <a16:creationId xmlns:a16="http://schemas.microsoft.com/office/drawing/2014/main" id="{36F9B48B-20EA-4AC7-A8F3-9F2AC3139E76}"/>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FA2F48D3-391E-437B-A71E-FA63E6594E9F}"/>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2028417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p:cNvSpPr>
          <p:nvPr>
            <p:ph type="body" idx="1"/>
          </p:nvPr>
        </p:nvSpPr>
        <p:spPr/>
        <p:txBody>
          <a:bodyPr/>
          <a:lstStyle/>
          <a:p>
            <a:pPr indent="-111125"/>
            <a:r>
              <a:rPr lang="en-US" dirty="0"/>
              <a:t>The literature on burnout and secondary stress highlights that these cognitive strategies should be increased in order to improve well-being related to work stress tolerance</a:t>
            </a:r>
            <a:r>
              <a:rPr lang="en-US" baseline="0" dirty="0"/>
              <a:t> and management</a:t>
            </a:r>
            <a:r>
              <a:rPr lang="en-US" dirty="0"/>
              <a:t>.</a:t>
            </a:r>
          </a:p>
          <a:p>
            <a:pPr indent="-111125"/>
            <a:r>
              <a:rPr lang="en-US" dirty="0"/>
              <a:t>Review a few and consider your own examples.</a:t>
            </a:r>
          </a:p>
          <a:p>
            <a:pPr indent="-111125"/>
            <a:endParaRPr lang="en-US" dirty="0"/>
          </a:p>
          <a:p>
            <a:endParaRPr lang="en-US" dirty="0"/>
          </a:p>
        </p:txBody>
      </p:sp>
      <p:sp>
        <p:nvSpPr>
          <p:cNvPr id="3" name="Slide Image Placeholder 2">
            <a:extLst>
              <a:ext uri="{FF2B5EF4-FFF2-40B4-BE49-F238E27FC236}">
                <a16:creationId xmlns:a16="http://schemas.microsoft.com/office/drawing/2014/main" id="{1EAFF941-6D3A-42F8-B8FC-884E9097D497}"/>
              </a:ext>
            </a:extLst>
          </p:cNvPr>
          <p:cNvSpPr>
            <a:spLocks noGrp="1" noRot="1" noChangeAspect="1"/>
          </p:cNvSpPr>
          <p:nvPr>
            <p:ph type="sldImg"/>
          </p:nvPr>
        </p:nvSpPr>
        <p:spPr>
          <a:xfrm>
            <a:off x="2009775" y="266700"/>
            <a:ext cx="2752725" cy="1547813"/>
          </a:xfrm>
        </p:spPr>
      </p:sp>
      <p:sp>
        <p:nvSpPr>
          <p:cNvPr id="6" name="Slide Number Placeholder 5">
            <a:extLst>
              <a:ext uri="{FF2B5EF4-FFF2-40B4-BE49-F238E27FC236}">
                <a16:creationId xmlns:a16="http://schemas.microsoft.com/office/drawing/2014/main" id="{B1BFFEBA-BFD1-4CF6-A035-DADD7BB3526B}"/>
              </a:ext>
            </a:extLst>
          </p:cNvPr>
          <p:cNvSpPr>
            <a:spLocks noGrp="1"/>
          </p:cNvSpPr>
          <p:nvPr>
            <p:ph type="sldNum" sz="quarter" idx="5"/>
          </p:nvPr>
        </p:nvSpPr>
        <p:spPr/>
        <p:txBody>
          <a:bodyPr/>
          <a:lstStyle/>
          <a:p>
            <a:r>
              <a:rPr lang="en-US" dirty="0"/>
              <a:t>Slide </a:t>
            </a:r>
            <a:fld id="{F421CA56-88AA-4753-9810-58369B412CBD}" type="slidenum">
              <a:rPr lang="en-US" smtClean="0"/>
              <a:pPr/>
              <a:t>28</a:t>
            </a:fld>
            <a:endParaRPr lang="en-US" dirty="0"/>
          </a:p>
        </p:txBody>
      </p:sp>
      <p:sp>
        <p:nvSpPr>
          <p:cNvPr id="2" name="Footer Placeholder 1">
            <a:extLst>
              <a:ext uri="{FF2B5EF4-FFF2-40B4-BE49-F238E27FC236}">
                <a16:creationId xmlns:a16="http://schemas.microsoft.com/office/drawing/2014/main" id="{31FF2209-09CD-4C66-868B-4252DC41DD5B}"/>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213EBF20-73A5-4AC5-9088-4B8EC20EB1A0}"/>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359882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p:cNvSpPr>
          <p:nvPr>
            <p:ph type="body" idx="1"/>
          </p:nvPr>
        </p:nvSpPr>
        <p:spPr>
          <a:xfrm>
            <a:off x="460587" y="1911927"/>
            <a:ext cx="6380480" cy="7207547"/>
          </a:xfrm>
        </p:spPr>
        <p:txBody>
          <a:bodyPr/>
          <a:lstStyle/>
          <a:p>
            <a:r>
              <a:rPr lang="en-US" altLang="en-US" b="1" dirty="0"/>
              <a:t>(Workbook page 9)</a:t>
            </a:r>
          </a:p>
          <a:p>
            <a:pPr marL="117475" lvl="1" indent="0">
              <a:buNone/>
            </a:pPr>
            <a:r>
              <a:rPr lang="en-US" dirty="0"/>
              <a:t>As per previous slide, research highlights that these problem focused strategies should be increased in order to improve well-being related to work stress and to prevent burnout or lessen the impact of secondary stress</a:t>
            </a:r>
          </a:p>
        </p:txBody>
      </p:sp>
      <p:sp>
        <p:nvSpPr>
          <p:cNvPr id="3" name="Slide Image Placeholder 2">
            <a:extLst>
              <a:ext uri="{FF2B5EF4-FFF2-40B4-BE49-F238E27FC236}">
                <a16:creationId xmlns:a16="http://schemas.microsoft.com/office/drawing/2014/main" id="{1FF14A0D-9A31-4D0D-B157-0030BB97FDBF}"/>
              </a:ext>
            </a:extLst>
          </p:cNvPr>
          <p:cNvSpPr>
            <a:spLocks noGrp="1" noRot="1" noChangeAspect="1"/>
          </p:cNvSpPr>
          <p:nvPr>
            <p:ph type="sldImg"/>
          </p:nvPr>
        </p:nvSpPr>
        <p:spPr>
          <a:xfrm>
            <a:off x="2009775" y="266700"/>
            <a:ext cx="2752725" cy="1547813"/>
          </a:xfrm>
        </p:spPr>
      </p:sp>
      <p:sp>
        <p:nvSpPr>
          <p:cNvPr id="6" name="Slide Number Placeholder 5">
            <a:extLst>
              <a:ext uri="{FF2B5EF4-FFF2-40B4-BE49-F238E27FC236}">
                <a16:creationId xmlns:a16="http://schemas.microsoft.com/office/drawing/2014/main" id="{E8EA8188-ECF4-4420-A00A-2A4EB6A7EF92}"/>
              </a:ext>
            </a:extLst>
          </p:cNvPr>
          <p:cNvSpPr>
            <a:spLocks noGrp="1"/>
          </p:cNvSpPr>
          <p:nvPr>
            <p:ph type="sldNum" sz="quarter" idx="5"/>
          </p:nvPr>
        </p:nvSpPr>
        <p:spPr/>
        <p:txBody>
          <a:bodyPr/>
          <a:lstStyle/>
          <a:p>
            <a:r>
              <a:rPr lang="en-US" dirty="0"/>
              <a:t>Slide </a:t>
            </a:r>
            <a:fld id="{F421CA56-88AA-4753-9810-58369B412CBD}" type="slidenum">
              <a:rPr lang="en-US" smtClean="0"/>
              <a:pPr/>
              <a:t>29</a:t>
            </a:fld>
            <a:endParaRPr lang="en-US" dirty="0"/>
          </a:p>
        </p:txBody>
      </p:sp>
      <p:sp>
        <p:nvSpPr>
          <p:cNvPr id="2" name="Footer Placeholder 1">
            <a:extLst>
              <a:ext uri="{FF2B5EF4-FFF2-40B4-BE49-F238E27FC236}">
                <a16:creationId xmlns:a16="http://schemas.microsoft.com/office/drawing/2014/main" id="{59A7AE02-2931-4BE0-B4A1-B62BCA09C991}"/>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D659CDAD-DD41-4114-8E0A-C84D773EBE49}"/>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280241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We encourage you to take a moment to orient yourself toward self-care and wellness by taking time out to practice before diving into the following content. There will be opportunity for personal reflection and/or team discussion along the way as you progress through the information in the toolkit. Feel free to use the accompanying workbook to supplement your reflections and activities along the way.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If you're practicing self-care with your peers or your team, you may wish to choose one activity as group, or your can invite each person to choose an individual self-care activity, within a set time frame (5-10 minutes).  If you decide to practice as a group or team, consider individual (diverse) preferences and needs regarding the type of self-care activity (e.g., physical, mental, emotional, spiritual).</a:t>
            </a:r>
          </a:p>
          <a:p>
            <a:endParaRPr lang="en-US" dirty="0"/>
          </a:p>
          <a:p>
            <a:endParaRPr lang="en-US" dirty="0"/>
          </a:p>
        </p:txBody>
      </p:sp>
      <p:sp>
        <p:nvSpPr>
          <p:cNvPr id="5" name="Footer Placeholder 4"/>
          <p:cNvSpPr>
            <a:spLocks noGrp="1"/>
          </p:cNvSpPr>
          <p:nvPr>
            <p:ph type="ftr" sz="quarter" idx="4"/>
          </p:nvPr>
        </p:nvSpPr>
        <p:spPr/>
        <p:txBody>
          <a:bodyPr/>
          <a:lstStyle/>
          <a:p>
            <a:r>
              <a:rPr lang="en-US" dirty="0"/>
              <a:t>© 2020. Alberta Health Services, Mental Health Promotion &amp; Illness Prevention</a:t>
            </a:r>
          </a:p>
        </p:txBody>
      </p:sp>
      <p:sp>
        <p:nvSpPr>
          <p:cNvPr id="6" name="Slide Number Placeholder 5"/>
          <p:cNvSpPr>
            <a:spLocks noGrp="1"/>
          </p:cNvSpPr>
          <p:nvPr>
            <p:ph type="sldNum" sz="quarter" idx="5"/>
          </p:nvPr>
        </p:nvSpPr>
        <p:spPr/>
        <p:txBody>
          <a:bodyPr/>
          <a:lstStyle/>
          <a:p>
            <a:r>
              <a:rPr lang="en-US" dirty="0"/>
              <a:t>Slide </a:t>
            </a:r>
            <a:fld id="{F421CA56-88AA-4753-9810-58369B412CBD}" type="slidenum">
              <a:rPr lang="en-US" smtClean="0"/>
              <a:pPr/>
              <a:t>3</a:t>
            </a:fld>
            <a:endParaRPr lang="en-US" dirty="0"/>
          </a:p>
        </p:txBody>
      </p:sp>
      <p:sp>
        <p:nvSpPr>
          <p:cNvPr id="7" name="Header Placeholder 6">
            <a:extLst>
              <a:ext uri="{FF2B5EF4-FFF2-40B4-BE49-F238E27FC236}">
                <a16:creationId xmlns:a16="http://schemas.microsoft.com/office/drawing/2014/main" id="{080A01D1-EF40-4534-A76C-AD303EAC453F}"/>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2179949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idx="1"/>
          </p:nvPr>
        </p:nvSpPr>
        <p:spPr/>
        <p:txBody>
          <a:bodyPr/>
          <a:lstStyle/>
          <a:p>
            <a:r>
              <a:rPr lang="en-US" dirty="0"/>
              <a:t>During interviews with AHS and community staff who had been involved in response and recovery work across Alberta, it was evident that social connections within the workplace and personal life were important for self-care. </a:t>
            </a:r>
          </a:p>
          <a:p>
            <a:r>
              <a:rPr lang="en-US" dirty="0"/>
              <a:t>Individual examples:</a:t>
            </a:r>
          </a:p>
          <a:p>
            <a:pPr lvl="1"/>
            <a:r>
              <a:rPr lang="en-US" dirty="0"/>
              <a:t> “I had a group of girlfriends who used to go for dinner once a week. You don’t realize how much that supports you each week.”</a:t>
            </a:r>
          </a:p>
          <a:p>
            <a:pPr lvl="1"/>
            <a:r>
              <a:rPr lang="en-US" dirty="0"/>
              <a:t> “For my own self-care, made sure I was surrounded by supportive individuals. Those who experienced the same thing as well as those who didn’t experience any of it - friends and family outside the community. That was a place to disclose where I wasn’t going to offend anyone.”</a:t>
            </a:r>
          </a:p>
          <a:p>
            <a:pPr lvl="1"/>
            <a:r>
              <a:rPr lang="en-US" dirty="0"/>
              <a:t>“Regular self care was trying to maintain normalcy as much as possible, like coaching skating when that started again. Maintain normalcy and re-connect with people.”</a:t>
            </a:r>
          </a:p>
          <a:p>
            <a:pPr lvl="1"/>
            <a:endParaRPr lang="en-US" dirty="0"/>
          </a:p>
          <a:p>
            <a:endParaRPr lang="en-US" dirty="0"/>
          </a:p>
          <a:p>
            <a:endParaRPr lang="en-US" dirty="0"/>
          </a:p>
        </p:txBody>
      </p:sp>
      <p:sp>
        <p:nvSpPr>
          <p:cNvPr id="3" name="Slide Image Placeholder 2">
            <a:extLst>
              <a:ext uri="{FF2B5EF4-FFF2-40B4-BE49-F238E27FC236}">
                <a16:creationId xmlns:a16="http://schemas.microsoft.com/office/drawing/2014/main" id="{3B47B051-F97F-4307-8565-9FCFE5CA1A8C}"/>
              </a:ext>
            </a:extLst>
          </p:cNvPr>
          <p:cNvSpPr>
            <a:spLocks noGrp="1" noRot="1" noChangeAspect="1"/>
          </p:cNvSpPr>
          <p:nvPr>
            <p:ph type="sldImg"/>
          </p:nvPr>
        </p:nvSpPr>
        <p:spPr>
          <a:xfrm>
            <a:off x="2009775" y="266700"/>
            <a:ext cx="2752725" cy="1547813"/>
          </a:xfrm>
        </p:spPr>
      </p:sp>
      <p:sp>
        <p:nvSpPr>
          <p:cNvPr id="6" name="Slide Number Placeholder 5">
            <a:extLst>
              <a:ext uri="{FF2B5EF4-FFF2-40B4-BE49-F238E27FC236}">
                <a16:creationId xmlns:a16="http://schemas.microsoft.com/office/drawing/2014/main" id="{CB2FAD27-88A4-40BD-874F-06C79C7C836C}"/>
              </a:ext>
            </a:extLst>
          </p:cNvPr>
          <p:cNvSpPr>
            <a:spLocks noGrp="1"/>
          </p:cNvSpPr>
          <p:nvPr>
            <p:ph type="sldNum" sz="quarter" idx="5"/>
          </p:nvPr>
        </p:nvSpPr>
        <p:spPr/>
        <p:txBody>
          <a:bodyPr/>
          <a:lstStyle/>
          <a:p>
            <a:r>
              <a:rPr lang="en-US" dirty="0"/>
              <a:t>Slide </a:t>
            </a:r>
            <a:fld id="{F421CA56-88AA-4753-9810-58369B412CBD}" type="slidenum">
              <a:rPr lang="en-US" smtClean="0"/>
              <a:pPr/>
              <a:t>30</a:t>
            </a:fld>
            <a:endParaRPr lang="en-US" dirty="0"/>
          </a:p>
        </p:txBody>
      </p:sp>
      <p:sp>
        <p:nvSpPr>
          <p:cNvPr id="2" name="Footer Placeholder 1">
            <a:extLst>
              <a:ext uri="{FF2B5EF4-FFF2-40B4-BE49-F238E27FC236}">
                <a16:creationId xmlns:a16="http://schemas.microsoft.com/office/drawing/2014/main" id="{9665A092-81D9-4304-8484-2B6860DD298B}"/>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D5368F96-D31B-461D-9EA6-7D2627DFF280}"/>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4244260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p:cNvSpPr>
          <p:nvPr>
            <p:ph type="body" idx="1"/>
          </p:nvPr>
        </p:nvSpPr>
        <p:spPr/>
        <p:txBody>
          <a:bodyPr/>
          <a:lstStyle/>
          <a:p>
            <a:r>
              <a:rPr lang="en-US" dirty="0"/>
              <a:t>The following social strategies have been shown in the research to</a:t>
            </a:r>
            <a:r>
              <a:rPr lang="en-US" baseline="0" dirty="0"/>
              <a:t> support</a:t>
            </a:r>
            <a:r>
              <a:rPr lang="en-US" dirty="0"/>
              <a:t> overall health and well-being, and reduced stress reactions:</a:t>
            </a:r>
          </a:p>
          <a:p>
            <a:pPr marL="171450" indent="-171450">
              <a:buFont typeface="Arial" panose="020B0604020202020204" pitchFamily="34" charset="0"/>
              <a:buChar char="•"/>
            </a:pPr>
            <a:r>
              <a:rPr lang="en-US" dirty="0"/>
              <a:t>Family support has been related to less emotional exhaustion at work, and social support is related to a sense of efficacy. Our support people help us see ourselves as capable and remind us that we can persevere, especially with support.</a:t>
            </a:r>
          </a:p>
          <a:p>
            <a:pPr lvl="1"/>
            <a:r>
              <a:rPr lang="en-US" altLang="en-US" dirty="0"/>
              <a:t>Utilize coworker support. Valuable </a:t>
            </a:r>
            <a:r>
              <a:rPr lang="en-US" dirty="0"/>
              <a:t>support can</a:t>
            </a:r>
            <a:r>
              <a:rPr lang="en-US" baseline="0" dirty="0"/>
              <a:t> come</a:t>
            </a:r>
            <a:r>
              <a:rPr lang="en-US" dirty="0"/>
              <a:t> from those who understand and live through what you have experienced.</a:t>
            </a:r>
          </a:p>
          <a:p>
            <a:pPr lvl="1"/>
            <a:r>
              <a:rPr lang="en-US" dirty="0"/>
              <a:t>Linking with supportive, competent mentors is associated with lower levels of burnout, and higher levels of knowledge, growth, and satisfaction.</a:t>
            </a:r>
          </a:p>
          <a:p>
            <a:pPr lvl="1"/>
            <a:r>
              <a:rPr lang="en-US" dirty="0"/>
              <a:t>Cognitive-behavioral therapy can have positive effects for burnout.</a:t>
            </a:r>
          </a:p>
        </p:txBody>
      </p:sp>
      <p:sp>
        <p:nvSpPr>
          <p:cNvPr id="3" name="Slide Image Placeholder 2">
            <a:extLst>
              <a:ext uri="{FF2B5EF4-FFF2-40B4-BE49-F238E27FC236}">
                <a16:creationId xmlns:a16="http://schemas.microsoft.com/office/drawing/2014/main" id="{6CF238F1-B28C-4EAB-AD70-5EFB53D7DF3D}"/>
              </a:ext>
            </a:extLst>
          </p:cNvPr>
          <p:cNvSpPr>
            <a:spLocks noGrp="1" noRot="1" noChangeAspect="1"/>
          </p:cNvSpPr>
          <p:nvPr>
            <p:ph type="sldImg"/>
          </p:nvPr>
        </p:nvSpPr>
        <p:spPr>
          <a:xfrm>
            <a:off x="2009775" y="266700"/>
            <a:ext cx="2752725" cy="1547813"/>
          </a:xfrm>
        </p:spPr>
      </p:sp>
      <p:sp>
        <p:nvSpPr>
          <p:cNvPr id="6" name="Slide Number Placeholder 5">
            <a:extLst>
              <a:ext uri="{FF2B5EF4-FFF2-40B4-BE49-F238E27FC236}">
                <a16:creationId xmlns:a16="http://schemas.microsoft.com/office/drawing/2014/main" id="{EB5599E8-1ED4-41BD-B92A-5C6689C63AD3}"/>
              </a:ext>
            </a:extLst>
          </p:cNvPr>
          <p:cNvSpPr>
            <a:spLocks noGrp="1"/>
          </p:cNvSpPr>
          <p:nvPr>
            <p:ph type="sldNum" sz="quarter" idx="5"/>
          </p:nvPr>
        </p:nvSpPr>
        <p:spPr/>
        <p:txBody>
          <a:bodyPr/>
          <a:lstStyle/>
          <a:p>
            <a:r>
              <a:rPr lang="en-US" dirty="0"/>
              <a:t>Slide </a:t>
            </a:r>
            <a:fld id="{F421CA56-88AA-4753-9810-58369B412CBD}" type="slidenum">
              <a:rPr lang="en-US" smtClean="0"/>
              <a:pPr/>
              <a:t>31</a:t>
            </a:fld>
            <a:endParaRPr lang="en-US" dirty="0"/>
          </a:p>
        </p:txBody>
      </p:sp>
      <p:sp>
        <p:nvSpPr>
          <p:cNvPr id="2" name="Footer Placeholder 1">
            <a:extLst>
              <a:ext uri="{FF2B5EF4-FFF2-40B4-BE49-F238E27FC236}">
                <a16:creationId xmlns:a16="http://schemas.microsoft.com/office/drawing/2014/main" id="{B1751F9C-26AC-4814-B1BC-B813839BB1EB}"/>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9A2B335E-BCB4-400B-9F8B-E6782334074B}"/>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2841475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p:cNvSpPr>
          <p:nvPr>
            <p:ph type="body" idx="1"/>
          </p:nvPr>
        </p:nvSpPr>
        <p:spPr/>
        <p:txBody>
          <a:bodyPr/>
          <a:lstStyle/>
          <a:p>
            <a:r>
              <a:rPr lang="en-US" dirty="0"/>
              <a:t>It’s important for a disaster responder to maintain healthy boundaries when supporting impacted individuals affected by disasters. These</a:t>
            </a:r>
            <a:r>
              <a:rPr lang="en-US" baseline="0" dirty="0"/>
              <a:t> boundaries include knowing </a:t>
            </a:r>
            <a:r>
              <a:rPr lang="en-US" dirty="0"/>
              <a:t>when it’s the right time for you to provide support, and knowing what your own limitations are (e.g., if you're sick, have family responsibilities, or are experiencing your own disaster impacts that affect your ability to offer support others). </a:t>
            </a:r>
          </a:p>
          <a:p>
            <a:r>
              <a:rPr lang="en-US" dirty="0"/>
              <a:t>Self-awareness, can be carried into your professional life, particularly by setting healthy work boundaries. For example:</a:t>
            </a:r>
          </a:p>
          <a:p>
            <a:pPr marL="171450" indent="-171450">
              <a:buFont typeface="Arial" panose="020B0604020202020204" pitchFamily="34" charset="0"/>
              <a:buChar char="•"/>
            </a:pPr>
            <a:r>
              <a:rPr lang="en-US" dirty="0"/>
              <a:t>In every interaction with those you support (in non-therapeutic roles), clarify your role. They might not understand that you’re there to support them, rather than to “diagnose” and “treat” them.</a:t>
            </a:r>
          </a:p>
          <a:p>
            <a:pPr marL="171450" indent="-171450">
              <a:buFont typeface="Arial" panose="020B0604020202020204" pitchFamily="34" charset="0"/>
              <a:buChar char="•"/>
            </a:pPr>
            <a:r>
              <a:rPr lang="en-US" dirty="0"/>
              <a:t>Clarify your role, your available resources, and criteria and process for referrals with your supervisor before making contact with individuals you’re supporting prior to promising outcomes.</a:t>
            </a:r>
          </a:p>
          <a:p>
            <a:pPr lvl="1"/>
            <a:r>
              <a:rPr lang="en-US" dirty="0"/>
              <a:t>Know your goals going in and think with an end state in mind. Keep your goals simple and don’t feel like you have to “fix” the person’s challenges or longstanding problems.</a:t>
            </a:r>
          </a:p>
          <a:p>
            <a:pPr marL="171450" indent="-171450">
              <a:buFont typeface="Arial" panose="020B0604020202020204" pitchFamily="34" charset="0"/>
              <a:buChar char="•"/>
            </a:pPr>
            <a:r>
              <a:rPr lang="en-US" dirty="0"/>
              <a:t>Refrain from sharing so much of your own story that your contact becomes as much or more about you than the person you’re supporting. Keep the focus on the person and on discussing their needs and priorities. Appropriate personal sharing can be helpful if it builds rapport and trust. Be thoughtful and purposeful about what and how much to share.  Sharing too much of your own experience may become overwhelming or invalidating to the person you're helping, potentially adding to their stress.</a:t>
            </a:r>
          </a:p>
          <a:p>
            <a:pPr marL="171450" indent="-171450">
              <a:buFont typeface="Arial" panose="020B0604020202020204" pitchFamily="34" charset="0"/>
              <a:buChar char="•"/>
            </a:pPr>
            <a:r>
              <a:rPr lang="en-US" dirty="0"/>
              <a:t>Maintain confidentiality by talking only to your supervisor or those who need to know about what you discussed with the person you’re supporting (e.g., avoid sharing details with friends, family, volunteer settings, media, on your own social media).</a:t>
            </a:r>
          </a:p>
        </p:txBody>
      </p:sp>
      <p:sp>
        <p:nvSpPr>
          <p:cNvPr id="3" name="Slide Image Placeholder 2">
            <a:extLst>
              <a:ext uri="{FF2B5EF4-FFF2-40B4-BE49-F238E27FC236}">
                <a16:creationId xmlns:a16="http://schemas.microsoft.com/office/drawing/2014/main" id="{1F633F27-B06B-49AD-82B3-585601892D12}"/>
              </a:ext>
            </a:extLst>
          </p:cNvPr>
          <p:cNvSpPr>
            <a:spLocks noGrp="1" noRot="1" noChangeAspect="1"/>
          </p:cNvSpPr>
          <p:nvPr>
            <p:ph type="sldImg"/>
          </p:nvPr>
        </p:nvSpPr>
        <p:spPr>
          <a:xfrm>
            <a:off x="2009775" y="266700"/>
            <a:ext cx="2752725" cy="1547813"/>
          </a:xfrm>
        </p:spPr>
      </p:sp>
      <p:sp>
        <p:nvSpPr>
          <p:cNvPr id="6" name="Slide Number Placeholder 5">
            <a:extLst>
              <a:ext uri="{FF2B5EF4-FFF2-40B4-BE49-F238E27FC236}">
                <a16:creationId xmlns:a16="http://schemas.microsoft.com/office/drawing/2014/main" id="{CC1ED706-AA3B-4FD3-967E-F412D276C340}"/>
              </a:ext>
            </a:extLst>
          </p:cNvPr>
          <p:cNvSpPr>
            <a:spLocks noGrp="1"/>
          </p:cNvSpPr>
          <p:nvPr>
            <p:ph type="sldNum" sz="quarter" idx="5"/>
          </p:nvPr>
        </p:nvSpPr>
        <p:spPr/>
        <p:txBody>
          <a:bodyPr/>
          <a:lstStyle/>
          <a:p>
            <a:r>
              <a:rPr lang="en-US" dirty="0"/>
              <a:t>Slide </a:t>
            </a:r>
            <a:fld id="{F421CA56-88AA-4753-9810-58369B412CBD}" type="slidenum">
              <a:rPr lang="en-US" smtClean="0"/>
              <a:pPr/>
              <a:t>32</a:t>
            </a:fld>
            <a:endParaRPr lang="en-US" dirty="0"/>
          </a:p>
        </p:txBody>
      </p:sp>
      <p:sp>
        <p:nvSpPr>
          <p:cNvPr id="2" name="Footer Placeholder 1">
            <a:extLst>
              <a:ext uri="{FF2B5EF4-FFF2-40B4-BE49-F238E27FC236}">
                <a16:creationId xmlns:a16="http://schemas.microsoft.com/office/drawing/2014/main" id="{191FAACD-F54B-466A-8BFF-16891A8A7258}"/>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DBC4FD8B-46E2-4194-8EE1-C9C4CF641C2D}"/>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2166790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r>
              <a:rPr lang="en-US" dirty="0"/>
              <a:t>These themes were gathered from interviews with responders around barriers to self-care in response and recovery work.</a:t>
            </a:r>
          </a:p>
          <a:p>
            <a:r>
              <a:rPr lang="en-US" kern="0" dirty="0">
                <a:solidFill>
                  <a:srgbClr val="7030A0"/>
                </a:solidFill>
              </a:rPr>
              <a:t>Pandemic Considerations: The non-linear, ever-shifting nature of a pandemic can invite impatience, frustration, disappointment, and discouragement which may lend to self-care barriers. Repeated ups and downs in hope, anxiety, uncertainty, and setbacks as the pandemic progresses. Redeployments, shifting to working from home (perhaps while attempting to support kids’ virtual education) job disruption or losses, and job/role uncertainty can increase these feelings. </a:t>
            </a:r>
            <a:endParaRPr lang="en-US" b="1" dirty="0"/>
          </a:p>
          <a:p>
            <a:r>
              <a:rPr lang="en-US" b="1" dirty="0"/>
              <a:t>Reflection/Discussion question:</a:t>
            </a:r>
          </a:p>
          <a:p>
            <a:pPr marL="403225" lvl="1" indent="-171450">
              <a:buFont typeface="Arial" panose="020B0604020202020204" pitchFamily="34" charset="0"/>
              <a:buChar char="•"/>
            </a:pPr>
            <a:r>
              <a:rPr lang="en-US" dirty="0"/>
              <a:t>What prevents you from engaging in self-care, both in the moment and over time?</a:t>
            </a:r>
          </a:p>
        </p:txBody>
      </p:sp>
      <p:sp>
        <p:nvSpPr>
          <p:cNvPr id="5" name="Rounded Rectangle 4"/>
          <p:cNvSpPr/>
          <p:nvPr/>
        </p:nvSpPr>
        <p:spPr>
          <a:xfrm>
            <a:off x="460587" y="4800600"/>
            <a:ext cx="6517729" cy="3627364"/>
          </a:xfrm>
          <a:prstGeom prst="roundRect">
            <a:avLst>
              <a:gd name="adj" fmla="val 6682"/>
            </a:avLst>
          </a:prstGeom>
          <a:solidFill>
            <a:schemeClr val="bg1"/>
          </a:solidFill>
          <a:ln w="19050">
            <a:solidFill>
              <a:srgbClr val="5C438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9699" tIns="19699" rIns="19699" bIns="19699" rtlCol="0" anchor="t"/>
          <a:lstStyle/>
          <a:p>
            <a:pPr lvl="0"/>
            <a:r>
              <a:rPr lang="en-US" sz="1200" b="1" dirty="0">
                <a:solidFill>
                  <a:srgbClr val="5C4383"/>
                </a:solidFill>
              </a:rPr>
              <a:t>Quotes</a:t>
            </a:r>
          </a:p>
          <a:p>
            <a:pPr indent="177843">
              <a:spcAft>
                <a:spcPts val="646"/>
              </a:spcAft>
            </a:pPr>
            <a:r>
              <a:rPr lang="en-CA" altLang="en-US" sz="1200" i="1" dirty="0">
                <a:solidFill>
                  <a:srgbClr val="5C6670"/>
                </a:solidFill>
              </a:rPr>
              <a:t>“Once the hospital was up and running again there was a change in the narrative, which was ‘we are back to business’ and people weren’t actually back to business. There was a need organizationally to be seen to be back to normal and back in control. So in some ways there wasn’t a lot of appetite to hear about the distress of staff.”</a:t>
            </a:r>
            <a:endParaRPr lang="en-US" sz="1200" i="1" dirty="0">
              <a:solidFill>
                <a:srgbClr val="5C6670"/>
              </a:solidFill>
            </a:endParaRPr>
          </a:p>
          <a:p>
            <a:pPr indent="177843">
              <a:spcAft>
                <a:spcPts val="646"/>
              </a:spcAft>
            </a:pPr>
            <a:r>
              <a:rPr lang="en-US" sz="1200" i="1" dirty="0">
                <a:solidFill>
                  <a:srgbClr val="5C6670"/>
                </a:solidFill>
              </a:rPr>
              <a:t>“</a:t>
            </a:r>
            <a:r>
              <a:rPr lang="en-CA" altLang="en-US" sz="1200" i="1" dirty="0">
                <a:solidFill>
                  <a:srgbClr val="5C6670"/>
                </a:solidFill>
              </a:rPr>
              <a:t>Once you get off your routine, it’s hard to get back on when the stress is there. How do you keep it going no matter what? Despite the changes that happen. That is the most challenging</a:t>
            </a:r>
            <a:r>
              <a:rPr lang="en-US" sz="1200" i="1" dirty="0">
                <a:solidFill>
                  <a:srgbClr val="5C6670"/>
                </a:solidFill>
              </a:rPr>
              <a:t>.”	</a:t>
            </a:r>
          </a:p>
          <a:p>
            <a:pPr indent="177843">
              <a:spcAft>
                <a:spcPts val="646"/>
              </a:spcAft>
            </a:pPr>
            <a:r>
              <a:rPr lang="en-US" sz="1200" i="1" dirty="0">
                <a:solidFill>
                  <a:srgbClr val="5C6670"/>
                </a:solidFill>
              </a:rPr>
              <a:t>“</a:t>
            </a:r>
            <a:r>
              <a:rPr lang="en-CA" altLang="en-US" sz="1200" i="1" dirty="0">
                <a:solidFill>
                  <a:srgbClr val="5C6670"/>
                </a:solidFill>
              </a:rPr>
              <a:t>Some of the expectations were over the top for some of the leadership. We need to be more humane in our expectations. You can’t be everything to everyone, and people weren’t listening to what was happening at ground zero. The layers above me were frustrating - fending off those expectations.”</a:t>
            </a:r>
            <a:endParaRPr lang="en-US" sz="1200" i="1" dirty="0">
              <a:solidFill>
                <a:srgbClr val="5C6670"/>
              </a:solidFill>
            </a:endParaRPr>
          </a:p>
          <a:p>
            <a:pPr indent="177843">
              <a:spcAft>
                <a:spcPts val="646"/>
              </a:spcAft>
            </a:pPr>
            <a:r>
              <a:rPr lang="en-US" sz="1200" i="1" dirty="0">
                <a:solidFill>
                  <a:srgbClr val="5C6670"/>
                </a:solidFill>
              </a:rPr>
              <a:t>“</a:t>
            </a:r>
            <a:r>
              <a:rPr lang="en-CA" altLang="en-US" sz="1200" i="1" dirty="0">
                <a:solidFill>
                  <a:srgbClr val="5C6670"/>
                </a:solidFill>
              </a:rPr>
              <a:t>Stress makes people hunker in but we need relationships and communication at that time. How do you keep building relationships and communicating when stress is high? We need to figure that out. Building trust. Hard to build relationships under stress</a:t>
            </a:r>
            <a:r>
              <a:rPr lang="en-US" sz="1200" i="1" dirty="0">
                <a:solidFill>
                  <a:srgbClr val="5C6670"/>
                </a:solidFill>
              </a:rPr>
              <a:t> .”</a:t>
            </a:r>
          </a:p>
          <a:p>
            <a:pPr indent="177843">
              <a:spcAft>
                <a:spcPts val="646"/>
              </a:spcAft>
            </a:pPr>
            <a:r>
              <a:rPr lang="en-US" sz="1200" i="1" dirty="0">
                <a:solidFill>
                  <a:srgbClr val="5C6670"/>
                </a:solidFill>
              </a:rPr>
              <a:t>“</a:t>
            </a:r>
            <a:r>
              <a:rPr lang="en-CA" altLang="en-US" sz="1200" i="1" dirty="0">
                <a:solidFill>
                  <a:srgbClr val="5C6670"/>
                </a:solidFill>
              </a:rPr>
              <a:t>I’d like never again to be told right after a disaster that it’s going to be 10 years until recovery. Because it’s not 10 years of that first year. The first year was about recovery and hope. The anger intensified in staff and the community in the 2nd year. The 3rd year was better but even 5 years out, we’re not recovered. Everything hits our now raw nerves</a:t>
            </a:r>
            <a:r>
              <a:rPr lang="en-US" sz="1200" i="1" dirty="0">
                <a:solidFill>
                  <a:srgbClr val="5C6670"/>
                </a:solidFill>
              </a:rPr>
              <a:t>.”</a:t>
            </a:r>
          </a:p>
          <a:p>
            <a:pPr lvl="0"/>
            <a:endParaRPr lang="en-US" sz="1200" b="1" dirty="0">
              <a:solidFill>
                <a:srgbClr val="5C4383"/>
              </a:solidFill>
            </a:endParaRPr>
          </a:p>
        </p:txBody>
      </p:sp>
      <p:sp>
        <p:nvSpPr>
          <p:cNvPr id="3" name="Slide Image Placeholder 2">
            <a:extLst>
              <a:ext uri="{FF2B5EF4-FFF2-40B4-BE49-F238E27FC236}">
                <a16:creationId xmlns:a16="http://schemas.microsoft.com/office/drawing/2014/main" id="{55B0B8CD-5353-4C92-B031-4D7166D6B051}"/>
              </a:ext>
            </a:extLst>
          </p:cNvPr>
          <p:cNvSpPr>
            <a:spLocks noGrp="1" noRot="1" noChangeAspect="1"/>
          </p:cNvSpPr>
          <p:nvPr>
            <p:ph type="sldImg"/>
          </p:nvPr>
        </p:nvSpPr>
        <p:spPr>
          <a:xfrm>
            <a:off x="2009775" y="266700"/>
            <a:ext cx="2752725" cy="1547813"/>
          </a:xfrm>
        </p:spPr>
      </p:sp>
      <p:sp>
        <p:nvSpPr>
          <p:cNvPr id="7" name="Slide Number Placeholder 6">
            <a:extLst>
              <a:ext uri="{FF2B5EF4-FFF2-40B4-BE49-F238E27FC236}">
                <a16:creationId xmlns:a16="http://schemas.microsoft.com/office/drawing/2014/main" id="{2740504C-30FA-4C1B-8448-1EFED1A55558}"/>
              </a:ext>
            </a:extLst>
          </p:cNvPr>
          <p:cNvSpPr>
            <a:spLocks noGrp="1"/>
          </p:cNvSpPr>
          <p:nvPr>
            <p:ph type="sldNum" sz="quarter" idx="5"/>
          </p:nvPr>
        </p:nvSpPr>
        <p:spPr/>
        <p:txBody>
          <a:bodyPr/>
          <a:lstStyle/>
          <a:p>
            <a:r>
              <a:rPr lang="en-US" dirty="0"/>
              <a:t>Slide </a:t>
            </a:r>
            <a:fld id="{F421CA56-88AA-4753-9810-58369B412CBD}" type="slidenum">
              <a:rPr lang="en-US" smtClean="0"/>
              <a:pPr/>
              <a:t>33</a:t>
            </a:fld>
            <a:endParaRPr lang="en-US" dirty="0"/>
          </a:p>
        </p:txBody>
      </p:sp>
      <p:sp>
        <p:nvSpPr>
          <p:cNvPr id="2" name="Footer Placeholder 1">
            <a:extLst>
              <a:ext uri="{FF2B5EF4-FFF2-40B4-BE49-F238E27FC236}">
                <a16:creationId xmlns:a16="http://schemas.microsoft.com/office/drawing/2014/main" id="{083B28CA-DBEC-438C-8020-EE09AAD9199F}"/>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47B88F5F-777B-4F55-BB83-118DB6FA086E}"/>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301090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p:cNvSpPr>
          <p:nvPr>
            <p:ph type="body" idx="1"/>
          </p:nvPr>
        </p:nvSpPr>
        <p:spPr/>
        <p:txBody>
          <a:bodyPr/>
          <a:lstStyle/>
          <a:p>
            <a:r>
              <a:rPr lang="en-US" b="1" dirty="0"/>
              <a:t>Reflection/Discussion Question</a:t>
            </a:r>
            <a:r>
              <a:rPr lang="en-US" dirty="0"/>
              <a:t>:</a:t>
            </a:r>
          </a:p>
          <a:p>
            <a:pPr lvl="1"/>
            <a:r>
              <a:rPr lang="en-US" dirty="0"/>
              <a:t>When do these self-care strategies become a problem? </a:t>
            </a:r>
          </a:p>
          <a:p>
            <a:pPr lvl="1"/>
            <a:r>
              <a:rPr lang="en-US" dirty="0"/>
              <a:t>When are you escaping or avoiding?</a:t>
            </a:r>
          </a:p>
          <a:p>
            <a:r>
              <a:rPr lang="en-US" dirty="0"/>
              <a:t>Example: People joke about having an “extra” glass of wine, or going out for a beer with friends – what would let us know when this potential social activity shifts toward becoming more harmful than helpful?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Consider when normal, healthy (for you) needs for alone time may begin to shift toward self-isolation and/or avoidance.</a:t>
            </a:r>
            <a:r>
              <a:rPr lang="en-US" b="0" baseline="0" dirty="0">
                <a:solidFill>
                  <a:schemeClr val="tx1"/>
                </a:solidFill>
              </a:rPr>
              <a:t> (Keeping in mind and honoring your original preference for introversion or extroversion).</a:t>
            </a:r>
            <a:endParaRPr lang="en-US" b="0" dirty="0">
              <a:solidFill>
                <a:schemeClr val="tx1"/>
              </a:solidFill>
            </a:endParaRPr>
          </a:p>
          <a:p>
            <a:r>
              <a:rPr lang="en-US" dirty="0"/>
              <a:t>Literature on burnout and secondary stress highlights that these stress management strategies (on this slide) should be reduced in order to improve well-being related to work stress.</a:t>
            </a:r>
          </a:p>
        </p:txBody>
      </p:sp>
      <p:sp>
        <p:nvSpPr>
          <p:cNvPr id="3" name="Slide Image Placeholder 2">
            <a:extLst>
              <a:ext uri="{FF2B5EF4-FFF2-40B4-BE49-F238E27FC236}">
                <a16:creationId xmlns:a16="http://schemas.microsoft.com/office/drawing/2014/main" id="{F234619F-5AFF-4AF4-A54F-B796C292D9F3}"/>
              </a:ext>
            </a:extLst>
          </p:cNvPr>
          <p:cNvSpPr>
            <a:spLocks noGrp="1" noRot="1" noChangeAspect="1"/>
          </p:cNvSpPr>
          <p:nvPr>
            <p:ph type="sldImg"/>
          </p:nvPr>
        </p:nvSpPr>
        <p:spPr>
          <a:xfrm>
            <a:off x="2009775" y="266700"/>
            <a:ext cx="2752725" cy="1547813"/>
          </a:xfrm>
        </p:spPr>
      </p:sp>
      <p:sp>
        <p:nvSpPr>
          <p:cNvPr id="6" name="Slide Number Placeholder 5">
            <a:extLst>
              <a:ext uri="{FF2B5EF4-FFF2-40B4-BE49-F238E27FC236}">
                <a16:creationId xmlns:a16="http://schemas.microsoft.com/office/drawing/2014/main" id="{6587B38E-5FDE-4ACD-AA55-6FF8D6895599}"/>
              </a:ext>
            </a:extLst>
          </p:cNvPr>
          <p:cNvSpPr>
            <a:spLocks noGrp="1"/>
          </p:cNvSpPr>
          <p:nvPr>
            <p:ph type="sldNum" sz="quarter" idx="5"/>
          </p:nvPr>
        </p:nvSpPr>
        <p:spPr/>
        <p:txBody>
          <a:bodyPr/>
          <a:lstStyle/>
          <a:p>
            <a:r>
              <a:rPr lang="en-US" dirty="0"/>
              <a:t>Slide </a:t>
            </a:r>
            <a:fld id="{F421CA56-88AA-4753-9810-58369B412CBD}" type="slidenum">
              <a:rPr lang="en-US" smtClean="0"/>
              <a:pPr/>
              <a:t>34</a:t>
            </a:fld>
            <a:endParaRPr lang="en-US" dirty="0"/>
          </a:p>
        </p:txBody>
      </p:sp>
      <p:sp>
        <p:nvSpPr>
          <p:cNvPr id="2" name="Footer Placeholder 1">
            <a:extLst>
              <a:ext uri="{FF2B5EF4-FFF2-40B4-BE49-F238E27FC236}">
                <a16:creationId xmlns:a16="http://schemas.microsoft.com/office/drawing/2014/main" id="{4EC3E50F-4151-4D05-A62C-A0BDE44E7870}"/>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1C229042-1483-4E3F-9434-57BCA8E99155}"/>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1335446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06941D-DCE6-41B0-B4BA-2E001ADA7867}"/>
              </a:ext>
            </a:extLst>
          </p:cNvPr>
          <p:cNvSpPr>
            <a:spLocks noGrp="1" noRot="1" noChangeAspect="1"/>
          </p:cNvSpPr>
          <p:nvPr>
            <p:ph type="sldImg"/>
          </p:nvPr>
        </p:nvSpPr>
        <p:spPr>
          <a:xfrm>
            <a:off x="2009775" y="266700"/>
            <a:ext cx="2752725" cy="1547813"/>
          </a:xfrm>
        </p:spPr>
      </p:sp>
      <p:sp>
        <p:nvSpPr>
          <p:cNvPr id="4" name="Notes Placeholder 3">
            <a:extLst>
              <a:ext uri="{FF2B5EF4-FFF2-40B4-BE49-F238E27FC236}">
                <a16:creationId xmlns:a16="http://schemas.microsoft.com/office/drawing/2014/main" id="{815E91B7-A1D1-4751-9504-C53E00B9D55C}"/>
              </a:ext>
            </a:extLst>
          </p:cNvPr>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E3CAB57B-9547-4A1A-8974-917B310D1AFE}"/>
              </a:ext>
            </a:extLst>
          </p:cNvPr>
          <p:cNvSpPr>
            <a:spLocks noGrp="1"/>
          </p:cNvSpPr>
          <p:nvPr>
            <p:ph type="sldNum" sz="quarter" idx="5"/>
          </p:nvPr>
        </p:nvSpPr>
        <p:spPr/>
        <p:txBody>
          <a:bodyPr/>
          <a:lstStyle/>
          <a:p>
            <a:r>
              <a:rPr lang="en-US" dirty="0"/>
              <a:t>Slide </a:t>
            </a:r>
            <a:fld id="{F421CA56-88AA-4753-9810-58369B412CBD}" type="slidenum">
              <a:rPr lang="en-US" smtClean="0"/>
              <a:pPr/>
              <a:t>35</a:t>
            </a:fld>
            <a:endParaRPr lang="en-US" dirty="0"/>
          </a:p>
        </p:txBody>
      </p:sp>
      <p:sp>
        <p:nvSpPr>
          <p:cNvPr id="3" name="Footer Placeholder 2">
            <a:extLst>
              <a:ext uri="{FF2B5EF4-FFF2-40B4-BE49-F238E27FC236}">
                <a16:creationId xmlns:a16="http://schemas.microsoft.com/office/drawing/2014/main" id="{8B4D4DB5-39A2-4BE2-AF21-3962BD2E605A}"/>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5" name="Header Placeholder 4">
            <a:extLst>
              <a:ext uri="{FF2B5EF4-FFF2-40B4-BE49-F238E27FC236}">
                <a16:creationId xmlns:a16="http://schemas.microsoft.com/office/drawing/2014/main" id="{CB96F361-4BDA-4485-83A8-2A0649749505}"/>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3944985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Reflection/Discussion (Workbook page 11)</a:t>
            </a:r>
          </a:p>
          <a:p>
            <a:r>
              <a:rPr lang="en-CA" b="1" dirty="0"/>
              <a:t>Note for question 2 on slide: </a:t>
            </a:r>
            <a:r>
              <a:rPr lang="en-CA" dirty="0"/>
              <a:t>Our self-care minimum may change from day-to-day, depending on resources, energy, workload, supports etc. For example: one day your minimum my be walking during your lunch break, the next it might be taking 5 minutes to drink/enjoy your morning coffee/tea. The trick is to tune into yourself and commit to a minimum (which you can build to a maximum depending on where you’re at) each day.</a:t>
            </a:r>
            <a:endParaRPr lang="en-US" dirty="0"/>
          </a:p>
          <a:p>
            <a:pPr lvl="0"/>
            <a:r>
              <a:rPr lang="en-US" dirty="0"/>
              <a:t>Take time to plan more broadly for self-care routines in achievable, smaller steps (in the moment strategies, day-to-day plans), especially during stressful times. It can be helpful to seek and accept support with this planning and action. You can figure it out and practice together.</a:t>
            </a:r>
          </a:p>
          <a:p>
            <a:pPr lvl="2"/>
            <a:endParaRPr lang="en-US" dirty="0"/>
          </a:p>
        </p:txBody>
      </p:sp>
      <p:sp>
        <p:nvSpPr>
          <p:cNvPr id="7" name="Slide Image Placeholder 6">
            <a:extLst>
              <a:ext uri="{FF2B5EF4-FFF2-40B4-BE49-F238E27FC236}">
                <a16:creationId xmlns:a16="http://schemas.microsoft.com/office/drawing/2014/main" id="{08FE1170-287A-445A-B5DA-A4CDD4207B39}"/>
              </a:ext>
            </a:extLst>
          </p:cNvPr>
          <p:cNvSpPr>
            <a:spLocks noGrp="1" noRot="1" noChangeAspect="1"/>
          </p:cNvSpPr>
          <p:nvPr>
            <p:ph type="sldImg"/>
          </p:nvPr>
        </p:nvSpPr>
        <p:spPr>
          <a:xfrm>
            <a:off x="2009775" y="266700"/>
            <a:ext cx="2752725" cy="1547813"/>
          </a:xfrm>
        </p:spPr>
      </p:sp>
      <p:sp>
        <p:nvSpPr>
          <p:cNvPr id="10" name="Slide Number Placeholder 9">
            <a:extLst>
              <a:ext uri="{FF2B5EF4-FFF2-40B4-BE49-F238E27FC236}">
                <a16:creationId xmlns:a16="http://schemas.microsoft.com/office/drawing/2014/main" id="{F0732E3D-6F95-4A52-84FA-BD3A327828D4}"/>
              </a:ext>
            </a:extLst>
          </p:cNvPr>
          <p:cNvSpPr>
            <a:spLocks noGrp="1"/>
          </p:cNvSpPr>
          <p:nvPr>
            <p:ph type="sldNum" sz="quarter" idx="5"/>
          </p:nvPr>
        </p:nvSpPr>
        <p:spPr/>
        <p:txBody>
          <a:bodyPr/>
          <a:lstStyle/>
          <a:p>
            <a:r>
              <a:rPr lang="en-US" dirty="0"/>
              <a:t>Slide </a:t>
            </a:r>
            <a:fld id="{F421CA56-88AA-4753-9810-58369B412CBD}" type="slidenum">
              <a:rPr lang="en-US" smtClean="0"/>
              <a:pPr/>
              <a:t>36</a:t>
            </a:fld>
            <a:endParaRPr lang="en-US" dirty="0"/>
          </a:p>
        </p:txBody>
      </p:sp>
      <p:sp>
        <p:nvSpPr>
          <p:cNvPr id="2" name="Footer Placeholder 1">
            <a:extLst>
              <a:ext uri="{FF2B5EF4-FFF2-40B4-BE49-F238E27FC236}">
                <a16:creationId xmlns:a16="http://schemas.microsoft.com/office/drawing/2014/main" id="{0DB2AC0C-EC6E-43C6-9A9A-AEC4557DFEDC}"/>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BA58E080-A233-4D0A-A0B7-4AFE67E812F4}"/>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3885927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Consider that everyone can have a role to play in building and advocating for a healthy workplace and self-care culture, from showing appreciation and gratitude, validating your peers’ efforts, successes and challenges, eating/sharing healthy snacks, engaging in positive check ins (along with sharing concerns and debriefing challenges) and by modeling your own self-care along the way.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Suggestions from Alberta responders on reaching out to social supports:</a:t>
            </a:r>
          </a:p>
          <a:p>
            <a:r>
              <a:rPr lang="en-US" dirty="0"/>
              <a:t>Access support from peers and supervisors who understand responder work. However, also try to access social support from people who aren't immersed in disaster response work in order to give yourself a break from the disaster conversations.</a:t>
            </a:r>
          </a:p>
        </p:txBody>
      </p:sp>
      <p:sp>
        <p:nvSpPr>
          <p:cNvPr id="4" name="Slide Image Placeholder 3">
            <a:extLst>
              <a:ext uri="{FF2B5EF4-FFF2-40B4-BE49-F238E27FC236}">
                <a16:creationId xmlns:a16="http://schemas.microsoft.com/office/drawing/2014/main" id="{21586BE6-2995-406D-890B-3B1D8A62F066}"/>
              </a:ext>
            </a:extLst>
          </p:cNvPr>
          <p:cNvSpPr>
            <a:spLocks noGrp="1" noRot="1" noChangeAspect="1"/>
          </p:cNvSpPr>
          <p:nvPr>
            <p:ph type="sldImg"/>
          </p:nvPr>
        </p:nvSpPr>
        <p:spPr>
          <a:xfrm>
            <a:off x="2009775" y="266700"/>
            <a:ext cx="2752725" cy="1547813"/>
          </a:xfrm>
        </p:spPr>
      </p:sp>
      <p:sp>
        <p:nvSpPr>
          <p:cNvPr id="8" name="Slide Number Placeholder 7">
            <a:extLst>
              <a:ext uri="{FF2B5EF4-FFF2-40B4-BE49-F238E27FC236}">
                <a16:creationId xmlns:a16="http://schemas.microsoft.com/office/drawing/2014/main" id="{C943D678-F148-43D3-AF2A-27EEE84956F2}"/>
              </a:ext>
            </a:extLst>
          </p:cNvPr>
          <p:cNvSpPr>
            <a:spLocks noGrp="1"/>
          </p:cNvSpPr>
          <p:nvPr>
            <p:ph type="sldNum" sz="quarter" idx="5"/>
          </p:nvPr>
        </p:nvSpPr>
        <p:spPr/>
        <p:txBody>
          <a:bodyPr/>
          <a:lstStyle/>
          <a:p>
            <a:r>
              <a:rPr lang="en-US" dirty="0"/>
              <a:t>Slide </a:t>
            </a:r>
            <a:fld id="{F421CA56-88AA-4753-9810-58369B412CBD}" type="slidenum">
              <a:rPr lang="en-US" smtClean="0"/>
              <a:pPr/>
              <a:t>37</a:t>
            </a:fld>
            <a:endParaRPr lang="en-US" dirty="0"/>
          </a:p>
        </p:txBody>
      </p:sp>
      <p:sp>
        <p:nvSpPr>
          <p:cNvPr id="2" name="Footer Placeholder 1">
            <a:extLst>
              <a:ext uri="{FF2B5EF4-FFF2-40B4-BE49-F238E27FC236}">
                <a16:creationId xmlns:a16="http://schemas.microsoft.com/office/drawing/2014/main" id="{24FA98F8-4D29-416E-9565-5F50FFC89E69}"/>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5" name="Header Placeholder 4">
            <a:extLst>
              <a:ext uri="{FF2B5EF4-FFF2-40B4-BE49-F238E27FC236}">
                <a16:creationId xmlns:a16="http://schemas.microsoft.com/office/drawing/2014/main" id="{A6EBDE91-5774-4E6F-BE02-CBC618606110}"/>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
        <p:nvSpPr>
          <p:cNvPr id="6" name="Rounded Rectangle 4">
            <a:extLst>
              <a:ext uri="{FF2B5EF4-FFF2-40B4-BE49-F238E27FC236}">
                <a16:creationId xmlns:a16="http://schemas.microsoft.com/office/drawing/2014/main" id="{00F1FEA5-B18D-4980-A190-40081738E677}"/>
              </a:ext>
            </a:extLst>
          </p:cNvPr>
          <p:cNvSpPr/>
          <p:nvPr/>
        </p:nvSpPr>
        <p:spPr>
          <a:xfrm>
            <a:off x="474133" y="4049801"/>
            <a:ext cx="6146327" cy="3385715"/>
          </a:xfrm>
          <a:prstGeom prst="roundRect">
            <a:avLst>
              <a:gd name="adj" fmla="val 6682"/>
            </a:avLst>
          </a:prstGeom>
          <a:solidFill>
            <a:schemeClr val="bg1"/>
          </a:solidFill>
          <a:ln w="19050">
            <a:solidFill>
              <a:srgbClr val="5C438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635" tIns="18635" rIns="18635" bIns="18635" rtlCol="0" anchor="t"/>
          <a:lstStyle/>
          <a:p>
            <a:pPr lvl="0"/>
            <a:r>
              <a:rPr lang="en-US" sz="1100" b="1" dirty="0">
                <a:solidFill>
                  <a:srgbClr val="5C4383"/>
                </a:solidFill>
              </a:rPr>
              <a:t>Quotes</a:t>
            </a:r>
          </a:p>
          <a:p>
            <a:pPr indent="174708">
              <a:spcAft>
                <a:spcPts val="611"/>
              </a:spcAft>
            </a:pPr>
            <a:r>
              <a:rPr lang="en-US" sz="1100" i="1" dirty="0">
                <a:solidFill>
                  <a:srgbClr val="5C6670"/>
                </a:solidFill>
              </a:rPr>
              <a:t>“It should be worked into your routines so you can always be topping up your gas tank, a little recharge on your battery.”</a:t>
            </a:r>
          </a:p>
          <a:p>
            <a:pPr indent="174708">
              <a:spcAft>
                <a:spcPts val="611"/>
              </a:spcAft>
            </a:pPr>
            <a:r>
              <a:rPr lang="en-US" sz="1100" i="1" dirty="0">
                <a:solidFill>
                  <a:srgbClr val="5C6670"/>
                </a:solidFill>
              </a:rPr>
              <a:t>“It should involve simple, small changes, like choice of food because it’s a daily need, choices of TV shows, Facebook posts, choices about the people I want to be around, the things I do every day. Am I sitting outside every day? Am I benefitting from that? How long am I watching TV? These are things that are a given, and I take note of how I can make little changes to those.”</a:t>
            </a:r>
          </a:p>
          <a:p>
            <a:pPr indent="174708">
              <a:spcAft>
                <a:spcPts val="611"/>
              </a:spcAft>
            </a:pPr>
            <a:r>
              <a:rPr lang="en-US" sz="1100" i="1" dirty="0">
                <a:solidFill>
                  <a:srgbClr val="5C6670"/>
                </a:solidFill>
              </a:rPr>
              <a:t>“Those that are really good at [self-care] are the ones who are physically active, have a regular routine, or who more likely go for a walk or a run or go to the gym after their shift. The active ones come back to work active and chatty and want to tell people about their experiences.”</a:t>
            </a:r>
          </a:p>
          <a:p>
            <a:pPr indent="174708">
              <a:spcAft>
                <a:spcPts val="611"/>
              </a:spcAft>
            </a:pPr>
            <a:r>
              <a:rPr lang="en-US" sz="1100" i="1" dirty="0">
                <a:solidFill>
                  <a:srgbClr val="5C6670"/>
                </a:solidFill>
              </a:rPr>
              <a:t>“Having an activity that doesn’t require a gym or a team or any of those kind of things. Something you can do alone, such as yoga or stretching. And it’s always built into your day, and you have to do it.”</a:t>
            </a:r>
          </a:p>
          <a:p>
            <a:pPr indent="174708">
              <a:spcAft>
                <a:spcPts val="611"/>
              </a:spcAft>
            </a:pPr>
            <a:r>
              <a:rPr lang="en-US" sz="1100" i="1" dirty="0">
                <a:solidFill>
                  <a:srgbClr val="5C6670"/>
                </a:solidFill>
              </a:rPr>
              <a:t>“When people looked out the windows, some people found it distressing. So we got window paints and people got to paint on the windows. Clients did that and staff did that as a way to depict their experience, or think about something. When people first came back we got big sheets of plywood and put chalk on them for people to write more hopeful resilient type words or pictures, so we did some things like that. For some people that seemed to be quite helpful for their self-care.”</a:t>
            </a:r>
          </a:p>
          <a:p>
            <a:pPr lvl="0"/>
            <a:endParaRPr lang="en-US" sz="1100" b="1" dirty="0">
              <a:solidFill>
                <a:srgbClr val="5C4383"/>
              </a:solidFill>
            </a:endParaRPr>
          </a:p>
          <a:p>
            <a:pPr lvl="0"/>
            <a:endParaRPr lang="en-US" sz="1100" b="1" dirty="0">
              <a:solidFill>
                <a:srgbClr val="5C4383"/>
              </a:solidFill>
            </a:endParaRPr>
          </a:p>
        </p:txBody>
      </p:sp>
    </p:spTree>
    <p:extLst>
      <p:ext uri="{BB962C8B-B14F-4D97-AF65-F5344CB8AC3E}">
        <p14:creationId xmlns:p14="http://schemas.microsoft.com/office/powerpoint/2010/main" val="1635578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4"/>
          </p:nvPr>
        </p:nvSpPr>
        <p:spPr/>
        <p:txBody>
          <a:bodyPr/>
          <a:lstStyle/>
          <a:p>
            <a:r>
              <a:rPr lang="en-US" dirty="0"/>
              <a:t>© 2020. Alberta Health Services, Mental Health Promotion &amp; Illness Prevention</a:t>
            </a:r>
          </a:p>
        </p:txBody>
      </p:sp>
      <p:sp>
        <p:nvSpPr>
          <p:cNvPr id="6" name="Slide Number Placeholder 5"/>
          <p:cNvSpPr>
            <a:spLocks noGrp="1"/>
          </p:cNvSpPr>
          <p:nvPr>
            <p:ph type="sldNum" sz="quarter" idx="5"/>
          </p:nvPr>
        </p:nvSpPr>
        <p:spPr/>
        <p:txBody>
          <a:bodyPr/>
          <a:lstStyle/>
          <a:p>
            <a:r>
              <a:rPr lang="en-US" dirty="0"/>
              <a:t>Slide </a:t>
            </a:r>
            <a:fld id="{F421CA56-88AA-4753-9810-58369B412CBD}" type="slidenum">
              <a:rPr lang="en-US" smtClean="0"/>
              <a:pPr/>
              <a:t>38</a:t>
            </a:fld>
            <a:endParaRPr lang="en-US" dirty="0"/>
          </a:p>
        </p:txBody>
      </p:sp>
      <p:sp>
        <p:nvSpPr>
          <p:cNvPr id="7" name="Header Placeholder 6">
            <a:extLst>
              <a:ext uri="{FF2B5EF4-FFF2-40B4-BE49-F238E27FC236}">
                <a16:creationId xmlns:a16="http://schemas.microsoft.com/office/drawing/2014/main" id="{F037CE70-3AB0-44F2-8811-7C88076365D2}"/>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2505662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otes Placeholder 18"/>
          <p:cNvSpPr>
            <a:spLocks noGrp="1"/>
          </p:cNvSpPr>
          <p:nvPr>
            <p:ph type="body" idx="1"/>
          </p:nvPr>
        </p:nvSpPr>
        <p:spPr/>
        <p:txBody>
          <a:bodyPr/>
          <a:lstStyle/>
          <a:p>
            <a:r>
              <a:rPr lang="en-CA" dirty="0"/>
              <a:t>May you go gently into the important response and recovery work that you do, with new information, tools and resources to take care of yourself so that you're ready to help others.</a:t>
            </a:r>
          </a:p>
        </p:txBody>
      </p:sp>
      <p:sp>
        <p:nvSpPr>
          <p:cNvPr id="3" name="Slide Image Placeholder 2">
            <a:extLst>
              <a:ext uri="{FF2B5EF4-FFF2-40B4-BE49-F238E27FC236}">
                <a16:creationId xmlns:a16="http://schemas.microsoft.com/office/drawing/2014/main" id="{EC202B19-AE9E-45DA-B3C0-5A2FDCCC71C5}"/>
              </a:ext>
            </a:extLst>
          </p:cNvPr>
          <p:cNvSpPr>
            <a:spLocks noGrp="1" noRot="1" noChangeAspect="1"/>
          </p:cNvSpPr>
          <p:nvPr>
            <p:ph type="sldImg"/>
          </p:nvPr>
        </p:nvSpPr>
        <p:spPr>
          <a:xfrm>
            <a:off x="2009775" y="266700"/>
            <a:ext cx="2752725" cy="1547813"/>
          </a:xfrm>
        </p:spPr>
      </p:sp>
      <p:sp>
        <p:nvSpPr>
          <p:cNvPr id="6" name="Slide Number Placeholder 5">
            <a:extLst>
              <a:ext uri="{FF2B5EF4-FFF2-40B4-BE49-F238E27FC236}">
                <a16:creationId xmlns:a16="http://schemas.microsoft.com/office/drawing/2014/main" id="{247FDDB3-F95F-4BF0-8078-21E50A5C6F8E}"/>
              </a:ext>
            </a:extLst>
          </p:cNvPr>
          <p:cNvSpPr>
            <a:spLocks noGrp="1"/>
          </p:cNvSpPr>
          <p:nvPr>
            <p:ph type="sldNum" sz="quarter" idx="5"/>
          </p:nvPr>
        </p:nvSpPr>
        <p:spPr/>
        <p:txBody>
          <a:bodyPr/>
          <a:lstStyle/>
          <a:p>
            <a:r>
              <a:rPr lang="en-US" dirty="0"/>
              <a:t>Slide </a:t>
            </a:r>
            <a:fld id="{F421CA56-88AA-4753-9810-58369B412CBD}" type="slidenum">
              <a:rPr lang="en-US" smtClean="0"/>
              <a:pPr/>
              <a:t>39</a:t>
            </a:fld>
            <a:endParaRPr lang="en-US" dirty="0"/>
          </a:p>
        </p:txBody>
      </p:sp>
      <p:sp>
        <p:nvSpPr>
          <p:cNvPr id="2" name="Footer Placeholder 1">
            <a:extLst>
              <a:ext uri="{FF2B5EF4-FFF2-40B4-BE49-F238E27FC236}">
                <a16:creationId xmlns:a16="http://schemas.microsoft.com/office/drawing/2014/main" id="{01B55C11-66A5-436C-8672-616E9BF8CE75}"/>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276CB928-6A42-445B-A5A0-C1C140CEE973}"/>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575457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a:t>Context for the Self-care Project and Toolkit: </a:t>
            </a:r>
          </a:p>
          <a:p>
            <a:r>
              <a:rPr lang="en-CA" dirty="0"/>
              <a:t>Following many of the disasters that have happened in Alberta between 2011- 2017 there was an increased recognition that staff supporting the recovery were impacted. They were taking on additional work, while still trying to balance their day to day life and regular workload. </a:t>
            </a:r>
          </a:p>
          <a:p>
            <a:r>
              <a:rPr lang="en-CA" dirty="0"/>
              <a:t>After the fires in Slave Lake in 2011, an external review highlighted how staff and volunteers providing emergency response were experiencing a high amount of stress and burnout. Many individuals were dually impacted, particularly those that were both the ‘helpers’ and residents of the area.</a:t>
            </a:r>
          </a:p>
          <a:p>
            <a:r>
              <a:rPr lang="en-CA" dirty="0"/>
              <a:t>AHS Mental Health Promotion and Illness Prevention (MHPIP) team consulted with Dr. Patricia Watson, the Senior Education Specialist for the National Center for PTSD, and Assistant Professor in the Department of Psychiatry at Dartmouth Medical School Clinical Psychologist focusing on educational training for post-disaster, military, and first responder settings. The MHPIP team interviewed (18+) individuals who supported the response and recovery with the FMM fires, the Southern Alberta floods, and the Slave Lake fire to understand recurring themes with self-care &amp; disaster response/recovery work &amp; to develop this workshop.</a:t>
            </a:r>
          </a:p>
          <a:p>
            <a:r>
              <a:rPr lang="en-CA" dirty="0"/>
              <a:t>In the interviews and pilot workshops, many organizations, teams and leaders recognized the need for self-care but acknowledged the difficulty setting aside time for comprehensive, sustainable staff self-care/wellness planning beyond periodic activities or debriefs (with particular difficulty finding time for a longer workshop dedicated to self-care/wellness during stressful post-disaster/recovery times). As such, this toolkit was born. </a:t>
            </a:r>
          </a:p>
          <a:p>
            <a:r>
              <a:rPr lang="en-CA" dirty="0"/>
              <a:t>It has evolved even further as self-care project materials were incorporated into the development of the Psychological First Aid (PFA) for Pandemic webinar, given the widespread and enduring impacts of the COVID-19 pandemic. As self care has been identified as an area of growing interest/need, 30 minutes of interactive self-care discussion has been incorporated in the 2 hour PFA webinars. As the pandemic has progressed, requests have increased for resources to support individual self-care and team wellness in the ever-changing and uncertain events of the pandemic. We hope that you will find the resources and information herein helpful and supportive of your individual, team and organizational self-care journey, as you support your communities and teams through the this response and recovery work.</a:t>
            </a:r>
          </a:p>
        </p:txBody>
      </p:sp>
      <p:sp>
        <p:nvSpPr>
          <p:cNvPr id="2" name="Footer Placeholder 1">
            <a:extLst>
              <a:ext uri="{FF2B5EF4-FFF2-40B4-BE49-F238E27FC236}">
                <a16:creationId xmlns:a16="http://schemas.microsoft.com/office/drawing/2014/main" id="{1472BBD9-0B92-4C7E-A0BD-1D06F6B1360C}"/>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Slide Number Placeholder 3">
            <a:extLst>
              <a:ext uri="{FF2B5EF4-FFF2-40B4-BE49-F238E27FC236}">
                <a16:creationId xmlns:a16="http://schemas.microsoft.com/office/drawing/2014/main" id="{CBAAAD99-959F-4B59-A33B-EB5EAAE9E8C7}"/>
              </a:ext>
            </a:extLst>
          </p:cNvPr>
          <p:cNvSpPr>
            <a:spLocks noGrp="1"/>
          </p:cNvSpPr>
          <p:nvPr>
            <p:ph type="sldNum" sz="quarter" idx="5"/>
          </p:nvPr>
        </p:nvSpPr>
        <p:spPr/>
        <p:txBody>
          <a:bodyPr/>
          <a:lstStyle/>
          <a:p>
            <a:r>
              <a:rPr lang="en-US" dirty="0"/>
              <a:t>Slide </a:t>
            </a:r>
            <a:fld id="{F421CA56-88AA-4753-9810-58369B412CBD}" type="slidenum">
              <a:rPr lang="en-US" smtClean="0"/>
              <a:pPr/>
              <a:t>4</a:t>
            </a:fld>
            <a:endParaRPr lang="en-US" dirty="0"/>
          </a:p>
        </p:txBody>
      </p:sp>
      <p:sp>
        <p:nvSpPr>
          <p:cNvPr id="10" name="Slide Image Placeholder 9">
            <a:extLst>
              <a:ext uri="{FF2B5EF4-FFF2-40B4-BE49-F238E27FC236}">
                <a16:creationId xmlns:a16="http://schemas.microsoft.com/office/drawing/2014/main" id="{A81CCFC7-F2F7-4986-B702-1E74FE3C59C7}"/>
              </a:ext>
            </a:extLst>
          </p:cNvPr>
          <p:cNvSpPr>
            <a:spLocks noGrp="1" noRot="1" noChangeAspect="1"/>
          </p:cNvSpPr>
          <p:nvPr>
            <p:ph type="sldImg"/>
          </p:nvPr>
        </p:nvSpPr>
        <p:spPr/>
      </p:sp>
      <p:sp>
        <p:nvSpPr>
          <p:cNvPr id="11" name="Header Placeholder 10">
            <a:extLst>
              <a:ext uri="{FF2B5EF4-FFF2-40B4-BE49-F238E27FC236}">
                <a16:creationId xmlns:a16="http://schemas.microsoft.com/office/drawing/2014/main" id="{2A521C64-4A0B-4186-AF30-1E80ECA464C3}"/>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285516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otes Placeholder 9"/>
          <p:cNvSpPr>
            <a:spLocks noGrp="1"/>
          </p:cNvSpPr>
          <p:nvPr>
            <p:ph type="body" idx="1"/>
          </p:nvPr>
        </p:nvSpPr>
        <p:spPr>
          <a:xfrm>
            <a:off x="460587" y="1814685"/>
            <a:ext cx="6380480" cy="7203189"/>
          </a:xfrm>
        </p:spPr>
        <p:txBody>
          <a:bodyPr/>
          <a:lstStyle/>
          <a:p>
            <a:r>
              <a:rPr lang="en-US" b="1" dirty="0"/>
              <a:t>Individual reflection and/or Team discussion questions</a:t>
            </a:r>
            <a:r>
              <a:rPr lang="en-US" dirty="0"/>
              <a:t>:</a:t>
            </a:r>
          </a:p>
          <a:p>
            <a:pPr marL="60325" indent="-171450">
              <a:buFont typeface="Arial" panose="020B0604020202020204" pitchFamily="34" charset="0"/>
              <a:buChar char="•"/>
            </a:pPr>
            <a:r>
              <a:rPr lang="en-US" dirty="0"/>
              <a:t>What do you think of when you hear self-care? </a:t>
            </a:r>
          </a:p>
          <a:p>
            <a:pPr marL="60325" indent="-171450">
              <a:buFont typeface="Arial" panose="020B0604020202020204" pitchFamily="34" charset="0"/>
              <a:buChar char="•"/>
            </a:pPr>
            <a:r>
              <a:rPr lang="en-US" dirty="0"/>
              <a:t>Does this term resonate? </a:t>
            </a:r>
          </a:p>
          <a:p>
            <a:pPr marL="60325" indent="-171450">
              <a:buFont typeface="Arial" panose="020B0604020202020204" pitchFamily="34" charset="0"/>
              <a:buChar char="•"/>
            </a:pPr>
            <a:r>
              <a:rPr lang="en-US" dirty="0"/>
              <a:t>Do you use other words?</a:t>
            </a:r>
          </a:p>
          <a:p>
            <a:pPr indent="-111125"/>
            <a:r>
              <a:rPr lang="en-US" dirty="0"/>
              <a:t>Examples of self-care concepts: Wellness, Well-being, Positive mental health, Why do we often acknowledge its importance, but have trouble doing it?</a:t>
            </a:r>
          </a:p>
          <a:p>
            <a:pPr indent="-111125"/>
            <a:r>
              <a:rPr lang="en-US" dirty="0"/>
              <a:t>Reflect on or discuss our attitudes and perspectives toward the concept of Self-care. For example, it means spending lots of money, it’s grand gestures vs it’s small things (e.g., selfish, self-indulgent) .  A</a:t>
            </a:r>
            <a:r>
              <a:rPr lang="en-CA" dirty="0"/>
              <a:t>t no point are we ever “done” knowing how to best take care of ourselves. Our needs change and evolve. </a:t>
            </a:r>
          </a:p>
          <a:p>
            <a:pPr indent="-111125"/>
            <a:r>
              <a:rPr lang="en-CA" dirty="0"/>
              <a:t>Analogy: just because we eat a big meal one day, we would never expect that would mean we’ve eaten enough for the next week or month; the need to eat continues, just like our needs for rest, fun, purpose, will always be there and always need tending.</a:t>
            </a:r>
          </a:p>
          <a:p>
            <a:r>
              <a:rPr lang="en-CA" b="1" dirty="0"/>
              <a:t>Things to consider</a:t>
            </a:r>
            <a:r>
              <a:rPr lang="en-CA" dirty="0"/>
              <a:t>:</a:t>
            </a:r>
          </a:p>
          <a:p>
            <a:pPr marL="171450" indent="-171450">
              <a:buFont typeface="Arial" panose="020B0604020202020204" pitchFamily="34" charset="0"/>
              <a:buChar char="•"/>
            </a:pPr>
            <a:r>
              <a:rPr lang="en-CA" dirty="0"/>
              <a:t>Interviews with and feedback from AHS and community responders and leaders indicated that self-care was both lacking AND a priority for many first responders/frontline staff and managers and that those impacted were playing dual roles.</a:t>
            </a:r>
          </a:p>
          <a:p>
            <a:pPr marL="171450" indent="-171450">
              <a:buFont typeface="Arial" panose="020B0604020202020204" pitchFamily="34" charset="0"/>
              <a:buChar char="•"/>
            </a:pPr>
            <a:r>
              <a:rPr lang="en-CA" dirty="0"/>
              <a:t>Within teams and organizations, differing perspectives and values about self-care and personal or team wellness may impact approaches to self-care (and should influence how we approach development of organizational wellness strategies and leadership approaches in disaster times and beyond.</a:t>
            </a:r>
          </a:p>
          <a:p>
            <a:r>
              <a:rPr lang="en-CA" b="1" dirty="0"/>
              <a:t>Examples</a:t>
            </a:r>
            <a:r>
              <a:rPr lang="en-CA" dirty="0"/>
              <a:t>: Working long hours, no time to deal with own personal emotional reactions to disaster or pandemic impacts, balancing work and family.</a:t>
            </a:r>
          </a:p>
          <a:p>
            <a:pPr lvl="1"/>
            <a:endParaRPr lang="en-CA" dirty="0"/>
          </a:p>
        </p:txBody>
      </p:sp>
      <p:sp>
        <p:nvSpPr>
          <p:cNvPr id="21" name="Rounded Rectangle 20"/>
          <p:cNvSpPr/>
          <p:nvPr/>
        </p:nvSpPr>
        <p:spPr>
          <a:xfrm>
            <a:off x="373123" y="7265344"/>
            <a:ext cx="6711490" cy="1504945"/>
          </a:xfrm>
          <a:prstGeom prst="roundRect">
            <a:avLst>
              <a:gd name="adj" fmla="val 6115"/>
            </a:avLst>
          </a:prstGeom>
          <a:solidFill>
            <a:schemeClr val="bg1"/>
          </a:solidFill>
          <a:ln w="19050">
            <a:solidFill>
              <a:srgbClr val="5C438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8497" tIns="49249" rIns="98497" bIns="49249" rtlCol="0" anchor="t"/>
          <a:lstStyle/>
          <a:p>
            <a:pPr lvl="0"/>
            <a:r>
              <a:rPr lang="en-US" sz="1200" b="1" dirty="0">
                <a:solidFill>
                  <a:srgbClr val="5C4383"/>
                </a:solidFill>
              </a:rPr>
              <a:t>Story</a:t>
            </a:r>
          </a:p>
          <a:p>
            <a:pPr lvl="0"/>
            <a:r>
              <a:rPr lang="en-US" sz="1200" i="1" dirty="0">
                <a:solidFill>
                  <a:srgbClr val="5C6670"/>
                </a:solidFill>
              </a:rPr>
              <a:t>When we were starting to put this workshop together, we realized that some people really liked the term ‘self-care’ and others had a strong, negative reaction to it. We decided to do a little ‘poll’ of the people we interviewed, our own office mates, and our families. We asked people if they personally use the word/phrase ‘self-care’. What do you think our results were?</a:t>
            </a:r>
          </a:p>
          <a:p>
            <a:pPr lvl="0"/>
            <a:r>
              <a:rPr lang="en-US" sz="1200" i="1" dirty="0">
                <a:solidFill>
                  <a:srgbClr val="5C6670"/>
                </a:solidFill>
              </a:rPr>
              <a:t>To our surprise, nearly everyone said they do NOT use the term for themselves. We had interesting discussions of how people do talk about this concept in a way that makes sense and feels right to them.</a:t>
            </a:r>
          </a:p>
        </p:txBody>
      </p:sp>
      <p:sp>
        <p:nvSpPr>
          <p:cNvPr id="3" name="Slide Image Placeholder 2">
            <a:extLst>
              <a:ext uri="{FF2B5EF4-FFF2-40B4-BE49-F238E27FC236}">
                <a16:creationId xmlns:a16="http://schemas.microsoft.com/office/drawing/2014/main" id="{798D579A-70C6-4155-954D-D71C5418E906}"/>
              </a:ext>
            </a:extLst>
          </p:cNvPr>
          <p:cNvSpPr>
            <a:spLocks noGrp="1" noRot="1" noChangeAspect="1"/>
          </p:cNvSpPr>
          <p:nvPr>
            <p:ph type="sldImg"/>
          </p:nvPr>
        </p:nvSpPr>
        <p:spPr>
          <a:xfrm>
            <a:off x="2009775" y="266700"/>
            <a:ext cx="2752725" cy="1547813"/>
          </a:xfrm>
        </p:spPr>
      </p:sp>
      <p:sp>
        <p:nvSpPr>
          <p:cNvPr id="5" name="Slide Number Placeholder 4">
            <a:extLst>
              <a:ext uri="{FF2B5EF4-FFF2-40B4-BE49-F238E27FC236}">
                <a16:creationId xmlns:a16="http://schemas.microsoft.com/office/drawing/2014/main" id="{37DEAC4D-6D0E-4E36-8CBA-6F995E001743}"/>
              </a:ext>
            </a:extLst>
          </p:cNvPr>
          <p:cNvSpPr>
            <a:spLocks noGrp="1"/>
          </p:cNvSpPr>
          <p:nvPr>
            <p:ph type="sldNum" sz="quarter" idx="5"/>
          </p:nvPr>
        </p:nvSpPr>
        <p:spPr/>
        <p:txBody>
          <a:bodyPr/>
          <a:lstStyle/>
          <a:p>
            <a:r>
              <a:rPr lang="en-US" dirty="0"/>
              <a:t>Slide </a:t>
            </a:r>
            <a:fld id="{F421CA56-88AA-4753-9810-58369B412CBD}" type="slidenum">
              <a:rPr lang="en-US" smtClean="0"/>
              <a:pPr/>
              <a:t>5</a:t>
            </a:fld>
            <a:endParaRPr lang="en-US" dirty="0"/>
          </a:p>
        </p:txBody>
      </p:sp>
      <p:sp>
        <p:nvSpPr>
          <p:cNvPr id="6" name="Footer Placeholder 5">
            <a:extLst>
              <a:ext uri="{FF2B5EF4-FFF2-40B4-BE49-F238E27FC236}">
                <a16:creationId xmlns:a16="http://schemas.microsoft.com/office/drawing/2014/main" id="{91FB1547-59EF-4B02-94D7-99B33648AF4B}"/>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2" name="Header Placeholder 1">
            <a:extLst>
              <a:ext uri="{FF2B5EF4-FFF2-40B4-BE49-F238E27FC236}">
                <a16:creationId xmlns:a16="http://schemas.microsoft.com/office/drawing/2014/main" id="{815AE5B2-5BB9-4D10-A96C-DB65D37F2B76}"/>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73089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“A successful primary prevention program requires that we know at least one modifiable risk factor, an have a way to modify it.” McDowell, I., &amp; University of Ottawa. (2015). </a:t>
            </a:r>
          </a:p>
        </p:txBody>
      </p:sp>
      <p:sp>
        <p:nvSpPr>
          <p:cNvPr id="4" name="Slide Image Placeholder 3">
            <a:extLst>
              <a:ext uri="{FF2B5EF4-FFF2-40B4-BE49-F238E27FC236}">
                <a16:creationId xmlns:a16="http://schemas.microsoft.com/office/drawing/2014/main" id="{934EC18D-EA6D-433C-80A8-68938E18969E}"/>
              </a:ext>
            </a:extLst>
          </p:cNvPr>
          <p:cNvSpPr>
            <a:spLocks noGrp="1" noRot="1" noChangeAspect="1"/>
          </p:cNvSpPr>
          <p:nvPr>
            <p:ph type="sldImg"/>
          </p:nvPr>
        </p:nvSpPr>
        <p:spPr>
          <a:xfrm>
            <a:off x="2009775" y="266700"/>
            <a:ext cx="2752725" cy="1547813"/>
          </a:xfrm>
        </p:spPr>
      </p:sp>
      <p:sp>
        <p:nvSpPr>
          <p:cNvPr id="7" name="Slide Number Placeholder 6">
            <a:extLst>
              <a:ext uri="{FF2B5EF4-FFF2-40B4-BE49-F238E27FC236}">
                <a16:creationId xmlns:a16="http://schemas.microsoft.com/office/drawing/2014/main" id="{4F1D39D4-BA90-4105-8907-109103ED479C}"/>
              </a:ext>
            </a:extLst>
          </p:cNvPr>
          <p:cNvSpPr>
            <a:spLocks noGrp="1"/>
          </p:cNvSpPr>
          <p:nvPr>
            <p:ph type="sldNum" sz="quarter" idx="5"/>
          </p:nvPr>
        </p:nvSpPr>
        <p:spPr/>
        <p:txBody>
          <a:bodyPr/>
          <a:lstStyle/>
          <a:p>
            <a:r>
              <a:rPr lang="en-US" dirty="0"/>
              <a:t>Slide </a:t>
            </a:r>
            <a:fld id="{F421CA56-88AA-4753-9810-58369B412CBD}" type="slidenum">
              <a:rPr lang="en-US" smtClean="0"/>
              <a:pPr/>
              <a:t>6</a:t>
            </a:fld>
            <a:endParaRPr lang="en-US" dirty="0"/>
          </a:p>
        </p:txBody>
      </p:sp>
      <p:sp>
        <p:nvSpPr>
          <p:cNvPr id="2" name="Footer Placeholder 1">
            <a:extLst>
              <a:ext uri="{FF2B5EF4-FFF2-40B4-BE49-F238E27FC236}">
                <a16:creationId xmlns:a16="http://schemas.microsoft.com/office/drawing/2014/main" id="{6478D243-A8D8-4E32-980F-D912A3C1482B}"/>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5" name="Header Placeholder 4">
            <a:extLst>
              <a:ext uri="{FF2B5EF4-FFF2-40B4-BE49-F238E27FC236}">
                <a16:creationId xmlns:a16="http://schemas.microsoft.com/office/drawing/2014/main" id="{790CFE92-A82A-4F3F-9AF2-195C3E0E8612}"/>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1205858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2992515-215A-45E4-A0E6-725D5123C609}"/>
              </a:ext>
            </a:extLst>
          </p:cNvPr>
          <p:cNvSpPr>
            <a:spLocks noGrp="1" noRot="1" noChangeAspect="1"/>
          </p:cNvSpPr>
          <p:nvPr>
            <p:ph type="sldImg"/>
          </p:nvPr>
        </p:nvSpPr>
        <p:spPr>
          <a:xfrm>
            <a:off x="2009775" y="266700"/>
            <a:ext cx="2752725" cy="1547813"/>
          </a:xfrm>
        </p:spPr>
      </p:sp>
      <p:sp>
        <p:nvSpPr>
          <p:cNvPr id="5" name="Notes Placeholder 4">
            <a:extLst>
              <a:ext uri="{FF2B5EF4-FFF2-40B4-BE49-F238E27FC236}">
                <a16:creationId xmlns:a16="http://schemas.microsoft.com/office/drawing/2014/main" id="{78CE2483-B215-411B-8EC7-94A060897225}"/>
              </a:ext>
            </a:extLst>
          </p:cNvPr>
          <p:cNvSpPr>
            <a:spLocks noGrp="1"/>
          </p:cNvSpPr>
          <p:nvPr>
            <p:ph type="body" idx="1"/>
          </p:nvPr>
        </p:nvSpPr>
        <p:spPr/>
        <p:txBody>
          <a:bodyPr/>
          <a:lstStyle/>
          <a:p>
            <a:endParaRPr lang="en-US" dirty="0"/>
          </a:p>
        </p:txBody>
      </p:sp>
      <p:sp>
        <p:nvSpPr>
          <p:cNvPr id="8" name="Slide Number Placeholder 7">
            <a:extLst>
              <a:ext uri="{FF2B5EF4-FFF2-40B4-BE49-F238E27FC236}">
                <a16:creationId xmlns:a16="http://schemas.microsoft.com/office/drawing/2014/main" id="{03438547-3E79-4712-9532-B11B8FBB8EDD}"/>
              </a:ext>
            </a:extLst>
          </p:cNvPr>
          <p:cNvSpPr>
            <a:spLocks noGrp="1"/>
          </p:cNvSpPr>
          <p:nvPr>
            <p:ph type="sldNum" sz="quarter" idx="5"/>
          </p:nvPr>
        </p:nvSpPr>
        <p:spPr/>
        <p:txBody>
          <a:bodyPr/>
          <a:lstStyle/>
          <a:p>
            <a:r>
              <a:rPr lang="en-US" dirty="0"/>
              <a:t>Slide </a:t>
            </a:r>
            <a:fld id="{F421CA56-88AA-4753-9810-58369B412CBD}" type="slidenum">
              <a:rPr lang="en-US" smtClean="0"/>
              <a:pPr/>
              <a:t>7</a:t>
            </a:fld>
            <a:endParaRPr lang="en-US" dirty="0"/>
          </a:p>
        </p:txBody>
      </p:sp>
      <p:sp>
        <p:nvSpPr>
          <p:cNvPr id="2" name="Footer Placeholder 1">
            <a:extLst>
              <a:ext uri="{FF2B5EF4-FFF2-40B4-BE49-F238E27FC236}">
                <a16:creationId xmlns:a16="http://schemas.microsoft.com/office/drawing/2014/main" id="{4D96EC4B-8885-4CD6-B3FF-7DFA04A231E1}"/>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Header Placeholder 2">
            <a:extLst>
              <a:ext uri="{FF2B5EF4-FFF2-40B4-BE49-F238E27FC236}">
                <a16:creationId xmlns:a16="http://schemas.microsoft.com/office/drawing/2014/main" id="{E2F22192-3AFE-4CC9-A252-EF14999B5D45}"/>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515815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otes Placeholder 9"/>
          <p:cNvSpPr>
            <a:spLocks noGrp="1"/>
          </p:cNvSpPr>
          <p:nvPr>
            <p:ph type="body" idx="1"/>
          </p:nvPr>
        </p:nvSpPr>
        <p:spPr/>
        <p:txBody>
          <a:bodyPr/>
          <a:lstStyle/>
          <a:p>
            <a:pPr marL="0" lvl="1" indent="0">
              <a:buFont typeface="Courier New" panose="02070309020205020404" pitchFamily="49" charset="0"/>
              <a:buNone/>
            </a:pPr>
            <a:r>
              <a:rPr lang="en-CA" sz="1200" dirty="0"/>
              <a:t>Although</a:t>
            </a:r>
            <a:r>
              <a:rPr lang="en-CA" sz="1200" baseline="0" dirty="0"/>
              <a:t> there are risks associated with disaster work, </a:t>
            </a:r>
            <a:r>
              <a:rPr lang="en-CA" sz="1200" dirty="0"/>
              <a:t>which we will address shortly</a:t>
            </a:r>
            <a:r>
              <a:rPr lang="en-CA" sz="1200" baseline="0" dirty="0"/>
              <a:t>, i</a:t>
            </a:r>
            <a:r>
              <a:rPr lang="en-CA" sz="1200" dirty="0"/>
              <a:t>t’s important to acknowledge that there are positive</a:t>
            </a:r>
            <a:r>
              <a:rPr lang="en-CA" sz="1200" baseline="0" dirty="0"/>
              <a:t> features of this type of work</a:t>
            </a:r>
          </a:p>
          <a:p>
            <a:pPr marL="0" lvl="1" indent="0">
              <a:buFont typeface="Courier New" panose="02070309020205020404" pitchFamily="49" charset="0"/>
              <a:buNone/>
            </a:pPr>
            <a:r>
              <a:rPr lang="en-CA" sz="1200" b="1" baseline="0" dirty="0"/>
              <a:t>Question for Reflection/Discussion:</a:t>
            </a:r>
          </a:p>
          <a:p>
            <a:pPr marL="0" lvl="1" indent="0">
              <a:buFont typeface="Courier New" panose="02070309020205020404" pitchFamily="49" charset="0"/>
              <a:buNone/>
            </a:pPr>
            <a:r>
              <a:rPr lang="en-CA" sz="1200" baseline="0" dirty="0"/>
              <a:t>From your experience/observations, what are the potential positives of being involved with emergency/disaster response and recovery work? </a:t>
            </a:r>
          </a:p>
        </p:txBody>
      </p:sp>
      <p:sp>
        <p:nvSpPr>
          <p:cNvPr id="5" name="Slide Image Placeholder 4">
            <a:extLst>
              <a:ext uri="{FF2B5EF4-FFF2-40B4-BE49-F238E27FC236}">
                <a16:creationId xmlns:a16="http://schemas.microsoft.com/office/drawing/2014/main" id="{842E962F-0807-45BA-BD69-2F09DE530BC5}"/>
              </a:ext>
            </a:extLst>
          </p:cNvPr>
          <p:cNvSpPr>
            <a:spLocks noGrp="1" noRot="1" noChangeAspect="1"/>
          </p:cNvSpPr>
          <p:nvPr>
            <p:ph type="sldImg"/>
          </p:nvPr>
        </p:nvSpPr>
        <p:spPr>
          <a:xfrm>
            <a:off x="2009775" y="266700"/>
            <a:ext cx="2752725" cy="1547813"/>
          </a:xfrm>
        </p:spPr>
      </p:sp>
      <p:sp>
        <p:nvSpPr>
          <p:cNvPr id="8" name="Slide Number Placeholder 7">
            <a:extLst>
              <a:ext uri="{FF2B5EF4-FFF2-40B4-BE49-F238E27FC236}">
                <a16:creationId xmlns:a16="http://schemas.microsoft.com/office/drawing/2014/main" id="{D187A33B-90A7-4BD4-8F9B-BD85A5C07B8A}"/>
              </a:ext>
            </a:extLst>
          </p:cNvPr>
          <p:cNvSpPr>
            <a:spLocks noGrp="1"/>
          </p:cNvSpPr>
          <p:nvPr>
            <p:ph type="sldNum" sz="quarter" idx="5"/>
          </p:nvPr>
        </p:nvSpPr>
        <p:spPr/>
        <p:txBody>
          <a:bodyPr/>
          <a:lstStyle/>
          <a:p>
            <a:r>
              <a:rPr lang="en-US" dirty="0"/>
              <a:t>Slide </a:t>
            </a:r>
            <a:fld id="{F421CA56-88AA-4753-9810-58369B412CBD}" type="slidenum">
              <a:rPr lang="en-US" smtClean="0"/>
              <a:pPr/>
              <a:t>8</a:t>
            </a:fld>
            <a:endParaRPr lang="en-US" dirty="0"/>
          </a:p>
        </p:txBody>
      </p:sp>
      <p:sp>
        <p:nvSpPr>
          <p:cNvPr id="2" name="Footer Placeholder 1">
            <a:extLst>
              <a:ext uri="{FF2B5EF4-FFF2-40B4-BE49-F238E27FC236}">
                <a16:creationId xmlns:a16="http://schemas.microsoft.com/office/drawing/2014/main" id="{D8373EDA-DF6E-463C-A6BF-18ECF9226126}"/>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Header Placeholder 2">
            <a:extLst>
              <a:ext uri="{FF2B5EF4-FFF2-40B4-BE49-F238E27FC236}">
                <a16:creationId xmlns:a16="http://schemas.microsoft.com/office/drawing/2014/main" id="{C4C46DAC-4CB7-466A-8C9B-7FF689585C8F}"/>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332066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Rectangle 3"/>
          <p:cNvSpPr>
            <a:spLocks noGrp="1" noChangeArrowheads="1"/>
          </p:cNvSpPr>
          <p:nvPr>
            <p:ph type="body" idx="1"/>
          </p:nvPr>
        </p:nvSpPr>
        <p:spPr/>
        <p:txBody>
          <a:bodyPr/>
          <a:lstStyle/>
          <a:p>
            <a:r>
              <a:rPr lang="en-US" dirty="0"/>
              <a:t>Some individuals look at disaster work as satisfying; they feel as though they’re making a contribution that is meaningful and rewarding.</a:t>
            </a:r>
          </a:p>
          <a:p>
            <a:pPr lvl="1"/>
            <a:r>
              <a:rPr lang="en-US" dirty="0"/>
              <a:t>Although there's stress involved, not everyone will experience the same level. Despite what some might think, job turnover and loss of support workers is generally low.</a:t>
            </a:r>
          </a:p>
          <a:p>
            <a:pPr lvl="1"/>
            <a:r>
              <a:rPr lang="en-US" dirty="0"/>
              <a:t>Going through a disaster, or being a support person to those impacted, reminds you what its important in life. It can be life altering in terms perspective.</a:t>
            </a:r>
          </a:p>
          <a:p>
            <a:r>
              <a:rPr lang="en-US" b="1" dirty="0">
                <a:solidFill>
                  <a:srgbClr val="7030A0"/>
                </a:solidFill>
              </a:rPr>
              <a:t>Pandemic Considerations</a:t>
            </a:r>
            <a:r>
              <a:rPr lang="en-US" dirty="0">
                <a:solidFill>
                  <a:srgbClr val="7030A0"/>
                </a:solidFill>
              </a:rPr>
              <a:t>: A Pandemic impacts everyone, which can serve as a unifying factor, can foster empathy and connection, and can motivate us to make changes, individually/together. </a:t>
            </a:r>
          </a:p>
        </p:txBody>
      </p:sp>
      <p:sp>
        <p:nvSpPr>
          <p:cNvPr id="3" name="Slide Image Placeholder 2">
            <a:extLst>
              <a:ext uri="{FF2B5EF4-FFF2-40B4-BE49-F238E27FC236}">
                <a16:creationId xmlns:a16="http://schemas.microsoft.com/office/drawing/2014/main" id="{99DF1F55-F436-4133-8CB4-3D8EA2ED2EC0}"/>
              </a:ext>
            </a:extLst>
          </p:cNvPr>
          <p:cNvSpPr>
            <a:spLocks noGrp="1" noRot="1" noChangeAspect="1"/>
          </p:cNvSpPr>
          <p:nvPr>
            <p:ph type="sldImg"/>
          </p:nvPr>
        </p:nvSpPr>
        <p:spPr>
          <a:xfrm>
            <a:off x="2009775" y="266700"/>
            <a:ext cx="2752725" cy="1547813"/>
          </a:xfrm>
        </p:spPr>
      </p:sp>
      <p:sp>
        <p:nvSpPr>
          <p:cNvPr id="6" name="Slide Number Placeholder 5">
            <a:extLst>
              <a:ext uri="{FF2B5EF4-FFF2-40B4-BE49-F238E27FC236}">
                <a16:creationId xmlns:a16="http://schemas.microsoft.com/office/drawing/2014/main" id="{22DAA5E2-1B97-465D-ABA7-D318EE0A58A1}"/>
              </a:ext>
            </a:extLst>
          </p:cNvPr>
          <p:cNvSpPr>
            <a:spLocks noGrp="1"/>
          </p:cNvSpPr>
          <p:nvPr>
            <p:ph type="sldNum" sz="quarter" idx="5"/>
          </p:nvPr>
        </p:nvSpPr>
        <p:spPr/>
        <p:txBody>
          <a:bodyPr/>
          <a:lstStyle/>
          <a:p>
            <a:r>
              <a:rPr lang="en-US" dirty="0"/>
              <a:t>Slide </a:t>
            </a:r>
            <a:fld id="{F421CA56-88AA-4753-9810-58369B412CBD}" type="slidenum">
              <a:rPr lang="en-US" smtClean="0"/>
              <a:pPr/>
              <a:t>9</a:t>
            </a:fld>
            <a:endParaRPr lang="en-US" dirty="0"/>
          </a:p>
        </p:txBody>
      </p:sp>
      <p:sp>
        <p:nvSpPr>
          <p:cNvPr id="2" name="Footer Placeholder 1">
            <a:extLst>
              <a:ext uri="{FF2B5EF4-FFF2-40B4-BE49-F238E27FC236}">
                <a16:creationId xmlns:a16="http://schemas.microsoft.com/office/drawing/2014/main" id="{FE76AC11-D772-4346-9247-4FFB29EE52E9}"/>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Header Placeholder 3">
            <a:extLst>
              <a:ext uri="{FF2B5EF4-FFF2-40B4-BE49-F238E27FC236}">
                <a16:creationId xmlns:a16="http://schemas.microsoft.com/office/drawing/2014/main" id="{E227EEF2-0725-4038-9C89-9BE35A2B549A}"/>
              </a:ext>
            </a:extLst>
          </p:cNvPr>
          <p:cNvSpPr>
            <a:spLocks noGrp="1"/>
          </p:cNvSpPr>
          <p:nvPr>
            <p:ph type="hdr" sz="quarter"/>
          </p:nvPr>
        </p:nvSpPr>
        <p:spPr/>
        <p:txBody>
          <a:bodyPr/>
          <a:lstStyle/>
          <a:p>
            <a:r>
              <a:rPr lang="en-US" b="1">
                <a:solidFill>
                  <a:srgbClr val="00ADBB"/>
                </a:solidFill>
              </a:rPr>
              <a:t>Self-Care in Disaster Times &amp; Beyond: Personal Wellness</a:t>
            </a:r>
            <a:endParaRPr lang="en-US" b="1" dirty="0">
              <a:solidFill>
                <a:srgbClr val="00ADBB"/>
              </a:solidFill>
            </a:endParaRPr>
          </a:p>
        </p:txBody>
      </p:sp>
    </p:spTree>
    <p:extLst>
      <p:ext uri="{BB962C8B-B14F-4D97-AF65-F5344CB8AC3E}">
        <p14:creationId xmlns:p14="http://schemas.microsoft.com/office/powerpoint/2010/main" val="896616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Title option 2">
    <p:spTree>
      <p:nvGrpSpPr>
        <p:cNvPr id="1" name=""/>
        <p:cNvGrpSpPr/>
        <p:nvPr/>
      </p:nvGrpSpPr>
      <p:grpSpPr>
        <a:xfrm>
          <a:off x="0" y="0"/>
          <a:ext cx="0" cy="0"/>
          <a:chOff x="0" y="0"/>
          <a:chExt cx="0" cy="0"/>
        </a:xfrm>
      </p:grpSpPr>
      <p:sp>
        <p:nvSpPr>
          <p:cNvPr id="12" name="Rectangle 11"/>
          <p:cNvSpPr/>
          <p:nvPr userDrawn="1"/>
        </p:nvSpPr>
        <p:spPr>
          <a:xfrm>
            <a:off x="-24680" y="-99392"/>
            <a:ext cx="12216680" cy="695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Shape 88"/>
          <p:cNvSpPr>
            <a:spLocks noChangeArrowheads="1"/>
          </p:cNvSpPr>
          <p:nvPr userDrawn="1"/>
        </p:nvSpPr>
        <p:spPr bwMode="auto">
          <a:xfrm>
            <a:off x="632460" y="622538"/>
            <a:ext cx="10927080" cy="5303520"/>
          </a:xfrm>
          <a:prstGeom prst="roundRect">
            <a:avLst>
              <a:gd name="adj" fmla="val 4875"/>
            </a:avLst>
          </a:prstGeom>
          <a:solidFill>
            <a:schemeClr val="accent1"/>
          </a:solidFill>
          <a:ln w="19050">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dirty="0">
              <a:solidFill>
                <a:schemeClr val="tx1"/>
              </a:solidFill>
              <a:latin typeface="Arial" pitchFamily="34" charset="0"/>
              <a:sym typeface="Arial" pitchFamily="34" charset="0"/>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6520" y="6093296"/>
            <a:ext cx="1371600" cy="729445"/>
          </a:xfrm>
          <a:prstGeom prst="rect">
            <a:avLst/>
          </a:prstGeom>
          <a:noFill/>
          <a:ln>
            <a:noFill/>
          </a:ln>
        </p:spPr>
      </p:pic>
      <p:sp>
        <p:nvSpPr>
          <p:cNvPr id="8" name="Subtitle 4"/>
          <p:cNvSpPr txBox="1">
            <a:spLocks/>
          </p:cNvSpPr>
          <p:nvPr userDrawn="1"/>
        </p:nvSpPr>
        <p:spPr bwMode="auto">
          <a:xfrm>
            <a:off x="632460" y="6675120"/>
            <a:ext cx="1155954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36550" indent="-336550" algn="l" rtl="0" eaLnBrk="0" fontAlgn="base" hangingPunct="0">
              <a:lnSpc>
                <a:spcPct val="100000"/>
              </a:lnSpc>
              <a:spcBef>
                <a:spcPct val="0"/>
              </a:spcBef>
              <a:spcAft>
                <a:spcPct val="0"/>
              </a:spcAft>
              <a:buClr>
                <a:srgbClr val="00A551"/>
              </a:buClr>
              <a:buSzPct val="65000"/>
              <a:buFont typeface="Wingdings 3" pitchFamily="18" charset="2"/>
              <a:buChar char=""/>
              <a:defRPr sz="2400">
                <a:solidFill>
                  <a:schemeClr val="tx1"/>
                </a:solidFill>
                <a:latin typeface="+mn-lt"/>
                <a:ea typeface="+mn-ea"/>
                <a:cs typeface="+mn-cs"/>
              </a:defRPr>
            </a:lvl1pPr>
            <a:lvl2pPr marL="631825" indent="-231775" algn="l" rtl="0" eaLnBrk="0" fontAlgn="base" hangingPunct="0">
              <a:lnSpc>
                <a:spcPct val="200000"/>
              </a:lnSpc>
              <a:spcBef>
                <a:spcPct val="0"/>
              </a:spcBef>
              <a:spcAft>
                <a:spcPct val="0"/>
              </a:spcAft>
              <a:buClr>
                <a:srgbClr val="0065BD"/>
              </a:buClr>
              <a:buSzPct val="65000"/>
              <a:buFont typeface="Wingdings" pitchFamily="2" charset="2"/>
              <a:buChar char="Ø"/>
              <a:defRPr sz="2200">
                <a:solidFill>
                  <a:schemeClr val="tx1"/>
                </a:solidFill>
                <a:latin typeface="+mn-lt"/>
              </a:defRPr>
            </a:lvl2pPr>
            <a:lvl3pPr marL="1196975" indent="-228600" algn="l" rtl="0" eaLnBrk="0" fontAlgn="base" hangingPunct="0">
              <a:lnSpc>
                <a:spcPct val="200000"/>
              </a:lnSpc>
              <a:spcBef>
                <a:spcPct val="0"/>
              </a:spcBef>
              <a:spcAft>
                <a:spcPct val="0"/>
              </a:spcAft>
              <a:buClr>
                <a:srgbClr val="E46C0A"/>
              </a:buClr>
              <a:buSzPct val="60000"/>
              <a:buFont typeface="Wingdings 3" pitchFamily="18" charset="2"/>
              <a:buChar char=""/>
              <a:defRPr sz="2000">
                <a:solidFill>
                  <a:schemeClr val="tx1"/>
                </a:solidFill>
                <a:latin typeface="+mn-lt"/>
              </a:defRPr>
            </a:lvl3pPr>
            <a:lvl4pPr marL="1425575" indent="-285750" algn="l" rtl="0" eaLnBrk="0" fontAlgn="base" hangingPunct="0">
              <a:lnSpc>
                <a:spcPct val="200000"/>
              </a:lnSpc>
              <a:spcBef>
                <a:spcPct val="0"/>
              </a:spcBef>
              <a:spcAft>
                <a:spcPct val="0"/>
              </a:spcAft>
              <a:buClr>
                <a:srgbClr val="953735"/>
              </a:buClr>
              <a:buSzPct val="75000"/>
              <a:buFont typeface="Arial" pitchFamily="34" charset="0"/>
              <a:buChar char="»"/>
              <a:defRPr>
                <a:solidFill>
                  <a:schemeClr val="tx1"/>
                </a:solidFill>
                <a:latin typeface="+mn-lt"/>
              </a:defRPr>
            </a:lvl4pPr>
            <a:lvl5pPr marL="1947863" indent="-119063" algn="l" rtl="0" eaLnBrk="0" fontAlgn="base" hangingPunct="0">
              <a:lnSpc>
                <a:spcPct val="200000"/>
              </a:lnSpc>
              <a:spcBef>
                <a:spcPct val="0"/>
              </a:spcBef>
              <a:spcAft>
                <a:spcPct val="0"/>
              </a:spcAft>
              <a:buClr>
                <a:srgbClr val="7030A0"/>
              </a:buClr>
              <a:buSzPct val="80000"/>
              <a:buFont typeface="Arial" pitchFamily="34" charset="0"/>
              <a:buChar char="•"/>
              <a:defRPr sz="16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l">
              <a:buNone/>
              <a:defRPr/>
            </a:pPr>
            <a:r>
              <a:rPr lang="en-US" sz="1000" dirty="0">
                <a:solidFill>
                  <a:srgbClr val="5C6670"/>
                </a:solidFill>
              </a:rPr>
              <a:t>Self-Care in Disaster Times: Personal Wellness. Version: 03. Revised: 2020-10. © 2020, Alberta Health Services, Mental Health Promotion &amp; Illness Prevention.</a:t>
            </a:r>
            <a:endParaRPr lang="en-CA" sz="1000" dirty="0">
              <a:solidFill>
                <a:srgbClr val="5C6670"/>
              </a:solidFill>
            </a:endParaRPr>
          </a:p>
        </p:txBody>
      </p:sp>
    </p:spTree>
    <p:extLst>
      <p:ext uri="{BB962C8B-B14F-4D97-AF65-F5344CB8AC3E}">
        <p14:creationId xmlns:p14="http://schemas.microsoft.com/office/powerpoint/2010/main" val="49836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option 2">
    <p:spTree>
      <p:nvGrpSpPr>
        <p:cNvPr id="1" name=""/>
        <p:cNvGrpSpPr/>
        <p:nvPr/>
      </p:nvGrpSpPr>
      <p:grpSpPr>
        <a:xfrm>
          <a:off x="0" y="0"/>
          <a:ext cx="0" cy="0"/>
          <a:chOff x="0" y="0"/>
          <a:chExt cx="0" cy="0"/>
        </a:xfrm>
      </p:grpSpPr>
      <p:sp>
        <p:nvSpPr>
          <p:cNvPr id="12" name="Rectangle 11"/>
          <p:cNvSpPr/>
          <p:nvPr userDrawn="1"/>
        </p:nvSpPr>
        <p:spPr>
          <a:xfrm>
            <a:off x="-24680" y="-99392"/>
            <a:ext cx="12216680" cy="695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Shape 88"/>
          <p:cNvSpPr>
            <a:spLocks noChangeArrowheads="1"/>
          </p:cNvSpPr>
          <p:nvPr userDrawn="1"/>
        </p:nvSpPr>
        <p:spPr bwMode="auto">
          <a:xfrm>
            <a:off x="632460" y="620688"/>
            <a:ext cx="10927080" cy="5303520"/>
          </a:xfrm>
          <a:prstGeom prst="roundRect">
            <a:avLst>
              <a:gd name="adj" fmla="val 4875"/>
            </a:avLst>
          </a:prstGeom>
          <a:solidFill>
            <a:schemeClr val="accent5"/>
          </a:solidFill>
          <a:ln w="19050">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dirty="0">
              <a:solidFill>
                <a:schemeClr val="tx1"/>
              </a:solidFill>
              <a:latin typeface="Arial" pitchFamily="34" charset="0"/>
              <a:sym typeface="Arial" pitchFamily="34" charset="0"/>
            </a:endParaRPr>
          </a:p>
        </p:txBody>
      </p:sp>
      <p:sp>
        <p:nvSpPr>
          <p:cNvPr id="8" name="Text Placeholder 3"/>
          <p:cNvSpPr>
            <a:spLocks noGrp="1"/>
          </p:cNvSpPr>
          <p:nvPr>
            <p:ph type="body" sz="quarter" idx="20" hasCustomPrompt="1"/>
          </p:nvPr>
        </p:nvSpPr>
        <p:spPr>
          <a:xfrm>
            <a:off x="1055440" y="1845691"/>
            <a:ext cx="9793817" cy="2335783"/>
          </a:xfrm>
        </p:spPr>
        <p:txBody>
          <a:bodyPr/>
          <a:lstStyle>
            <a:lvl1pPr marL="0" indent="0">
              <a:lnSpc>
                <a:spcPct val="100000"/>
              </a:lnSpc>
              <a:spcBef>
                <a:spcPts val="0"/>
              </a:spcBef>
              <a:spcAft>
                <a:spcPts val="600"/>
              </a:spcAft>
              <a:buNone/>
              <a:defRPr sz="4800" b="1">
                <a:solidFill>
                  <a:schemeClr val="bg1"/>
                </a:solidFill>
                <a:latin typeface="Arial" panose="020B0604020202020204" pitchFamily="34" charset="0"/>
                <a:cs typeface="Arial" panose="020B0604020202020204" pitchFamily="34" charset="0"/>
              </a:defRPr>
            </a:lvl1pPr>
          </a:lstStyle>
          <a:p>
            <a:pPr lvl="0"/>
            <a:r>
              <a:rPr lang="en-US" dirty="0"/>
              <a:t>INSERT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6520" y="6093296"/>
            <a:ext cx="1371600" cy="729445"/>
          </a:xfrm>
          <a:prstGeom prst="rect">
            <a:avLst/>
          </a:prstGeom>
          <a:noFill/>
          <a:ln>
            <a:noFill/>
          </a:ln>
        </p:spPr>
      </p:pic>
    </p:spTree>
    <p:extLst>
      <p:ext uri="{BB962C8B-B14F-4D97-AF65-F5344CB8AC3E}">
        <p14:creationId xmlns:p14="http://schemas.microsoft.com/office/powerpoint/2010/main" val="422554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content ">
    <p:spTree>
      <p:nvGrpSpPr>
        <p:cNvPr id="1" name=""/>
        <p:cNvGrpSpPr/>
        <p:nvPr/>
      </p:nvGrpSpPr>
      <p:grpSpPr>
        <a:xfrm>
          <a:off x="0" y="0"/>
          <a:ext cx="0" cy="0"/>
          <a:chOff x="0" y="0"/>
          <a:chExt cx="0" cy="0"/>
        </a:xfrm>
      </p:grpSpPr>
      <p:sp>
        <p:nvSpPr>
          <p:cNvPr id="11" name="Title 11"/>
          <p:cNvSpPr>
            <a:spLocks noGrp="1"/>
          </p:cNvSpPr>
          <p:nvPr>
            <p:ph type="title" hasCustomPrompt="1"/>
          </p:nvPr>
        </p:nvSpPr>
        <p:spPr>
          <a:xfrm>
            <a:off x="518161" y="305338"/>
            <a:ext cx="11155680" cy="926976"/>
          </a:xfrm>
        </p:spPr>
        <p:txBody>
          <a:bodyPr lIns="0" tIns="91440" rIns="0" bIns="0" anchor="t" anchorCtr="0">
            <a:normAutofit/>
          </a:bodyPr>
          <a:lstStyle>
            <a:lvl1pPr algn="ctr">
              <a:defRPr sz="4000" b="1" baseline="0">
                <a:solidFill>
                  <a:schemeClr val="accent5"/>
                </a:solidFill>
              </a:defRPr>
            </a:lvl1pPr>
          </a:lstStyle>
          <a:p>
            <a:r>
              <a:rPr lang="en-US" dirty="0"/>
              <a:t>Insert title</a:t>
            </a:r>
          </a:p>
        </p:txBody>
      </p:sp>
      <p:sp>
        <p:nvSpPr>
          <p:cNvPr id="10" name="Content Placeholder 9"/>
          <p:cNvSpPr>
            <a:spLocks noGrp="1"/>
          </p:cNvSpPr>
          <p:nvPr>
            <p:ph sz="quarter" idx="26" hasCustomPrompt="1"/>
          </p:nvPr>
        </p:nvSpPr>
        <p:spPr>
          <a:xfrm>
            <a:off x="518160" y="1237537"/>
            <a:ext cx="11155679" cy="5359815"/>
          </a:xfrm>
        </p:spPr>
        <p:txBody>
          <a:bodyPr>
            <a:noAutofit/>
          </a:bodyPr>
          <a:lstStyle>
            <a:lvl1pPr marL="236538" indent="-236538">
              <a:lnSpc>
                <a:spcPct val="100000"/>
              </a:lnSpc>
              <a:spcBef>
                <a:spcPts val="1200"/>
              </a:spcBef>
              <a:buClr>
                <a:schemeClr val="accent4"/>
              </a:buClr>
              <a:buSzPct val="80000"/>
              <a:buFont typeface="Arial" panose="020B0604020202020204" pitchFamily="34" charset="0"/>
              <a:buChar char="•"/>
              <a:defRPr sz="2800">
                <a:solidFill>
                  <a:schemeClr val="tx1"/>
                </a:solidFill>
              </a:defRPr>
            </a:lvl1pPr>
            <a:lvl2pPr marL="577850" indent="-273050">
              <a:lnSpc>
                <a:spcPct val="100000"/>
              </a:lnSpc>
              <a:spcBef>
                <a:spcPts val="1200"/>
              </a:spcBef>
              <a:buClr>
                <a:schemeClr val="accent4"/>
              </a:buClr>
              <a:buSzPct val="80000"/>
              <a:buFont typeface="Arial" panose="020B0604020202020204" pitchFamily="34" charset="0"/>
              <a:buChar char="•"/>
              <a:defRPr sz="2600">
                <a:solidFill>
                  <a:schemeClr val="tx1"/>
                </a:solidFill>
              </a:defRPr>
            </a:lvl2pPr>
            <a:lvl3pPr marL="1146175" indent="-227013">
              <a:lnSpc>
                <a:spcPct val="100000"/>
              </a:lnSpc>
              <a:spcBef>
                <a:spcPts val="1200"/>
              </a:spcBef>
              <a:buClr>
                <a:schemeClr val="accent4"/>
              </a:buClr>
              <a:buFont typeface="Arial" panose="020B0604020202020204" pitchFamily="34" charset="0"/>
              <a:buChar char="•"/>
              <a:defRPr sz="2400">
                <a:solidFill>
                  <a:schemeClr val="tx1"/>
                </a:solidFill>
              </a:defRPr>
            </a:lvl3pPr>
            <a:lvl4pPr marL="1714500" indent="-342900">
              <a:lnSpc>
                <a:spcPct val="100000"/>
              </a:lnSpc>
              <a:spcBef>
                <a:spcPts val="1200"/>
              </a:spcBef>
              <a:buClr>
                <a:schemeClr val="accent4"/>
              </a:buClr>
              <a:buFont typeface="Arial" panose="020B0604020202020204" pitchFamily="34" charset="0"/>
              <a:buChar char="•"/>
              <a:defRPr sz="2000">
                <a:solidFill>
                  <a:schemeClr val="tx1"/>
                </a:solidFill>
              </a:defRPr>
            </a:lvl4pPr>
            <a:lvl5pPr>
              <a:defRPr>
                <a:solidFill>
                  <a:schemeClr val="bg1"/>
                </a:solidFill>
              </a:defRPr>
            </a:lvl5pPr>
          </a:lstStyle>
          <a:p>
            <a:pPr lvl="0"/>
            <a:r>
              <a:rPr lang="en-US" dirty="0"/>
              <a:t>Insert content</a:t>
            </a:r>
          </a:p>
          <a:p>
            <a:pPr lvl="1"/>
            <a:r>
              <a:rPr lang="en-CA" dirty="0"/>
              <a:t>Insert content</a:t>
            </a:r>
          </a:p>
          <a:p>
            <a:pPr lvl="2"/>
            <a:r>
              <a:rPr lang="en-CA" dirty="0"/>
              <a:t>Insert content</a:t>
            </a:r>
          </a:p>
          <a:p>
            <a:pPr lvl="3"/>
            <a:r>
              <a:rPr lang="en-CA" dirty="0"/>
              <a:t>Insert content</a:t>
            </a:r>
            <a:endParaRPr lang="en-US" dirty="0"/>
          </a:p>
          <a:p>
            <a:pPr lvl="0"/>
            <a:endParaRPr lang="en-US" dirty="0"/>
          </a:p>
          <a:p>
            <a:pPr lvl="1"/>
            <a:endParaRPr lang="en-US" dirty="0"/>
          </a:p>
        </p:txBody>
      </p:sp>
      <p:sp>
        <p:nvSpPr>
          <p:cNvPr id="15" name="Footer Placeholder 2"/>
          <p:cNvSpPr>
            <a:spLocks noGrp="1"/>
          </p:cNvSpPr>
          <p:nvPr>
            <p:ph type="ftr" sz="quarter" idx="24"/>
          </p:nvPr>
        </p:nvSpPr>
        <p:spPr>
          <a:xfrm>
            <a:off x="0" y="6675120"/>
            <a:ext cx="12192000" cy="182880"/>
          </a:xfrm>
        </p:spPr>
        <p:txBody>
          <a:bodyPr/>
          <a:lstStyle>
            <a:lvl1pPr>
              <a:defRPr sz="1100">
                <a:solidFill>
                  <a:srgbClr val="5C6670"/>
                </a:solidFill>
              </a:defRPr>
            </a:lvl1pPr>
          </a:lstStyle>
          <a:p>
            <a:pPr>
              <a:defRPr/>
            </a:pPr>
            <a:r>
              <a:rPr lang="en-US" dirty="0"/>
              <a:t>Self-Care in Disaster Times: Personal Wellness. Version: 03. Revised: 2020-10. © 2020, Alberta Health Services, Mental Health Promotion &amp; Illness Prevention.</a:t>
            </a:r>
            <a:endParaRPr lang="en-CA" dirty="0"/>
          </a:p>
        </p:txBody>
      </p:sp>
      <p:cxnSp>
        <p:nvCxnSpPr>
          <p:cNvPr id="5" name="Shape 184">
            <a:extLst>
              <a:ext uri="{FF2B5EF4-FFF2-40B4-BE49-F238E27FC236}">
                <a16:creationId xmlns:a16="http://schemas.microsoft.com/office/drawing/2014/main" id="{48C6FC03-C532-43E6-99FB-4568988AA20F}"/>
              </a:ext>
            </a:extLst>
          </p:cNvPr>
          <p:cNvCxnSpPr>
            <a:cxnSpLocks noChangeShapeType="1"/>
          </p:cNvCxnSpPr>
          <p:nvPr userDrawn="1"/>
        </p:nvCxnSpPr>
        <p:spPr bwMode="auto">
          <a:xfrm flipV="1">
            <a:off x="518160" y="260648"/>
            <a:ext cx="11155680" cy="14287"/>
          </a:xfrm>
          <a:prstGeom prst="straightConnector1">
            <a:avLst/>
          </a:prstGeom>
          <a:noFill/>
          <a:ln w="19050">
            <a:solidFill>
              <a:schemeClr val="accent1"/>
            </a:solidFill>
            <a:prstDash val="dot"/>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4698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12" name="Picture Placeholder 2"/>
          <p:cNvSpPr>
            <a:spLocks noGrp="1"/>
          </p:cNvSpPr>
          <p:nvPr>
            <p:ph type="pic" sz="quarter" idx="14" hasCustomPrompt="1"/>
          </p:nvPr>
        </p:nvSpPr>
        <p:spPr>
          <a:xfrm>
            <a:off x="426720" y="508000"/>
            <a:ext cx="11338560" cy="5945336"/>
          </a:xfrm>
        </p:spPr>
        <p:txBody>
          <a:bodyPr rtlCol="0">
            <a:normAutofit/>
          </a:bodyPr>
          <a:lstStyle>
            <a:lvl1pPr marL="0" indent="0">
              <a:buNone/>
              <a:defRPr baseline="0">
                <a:solidFill>
                  <a:schemeClr val="tx1"/>
                </a:solidFill>
                <a:latin typeface="Helvetica Neue"/>
              </a:defRPr>
            </a:lvl1pPr>
          </a:lstStyle>
          <a:p>
            <a:pPr lvl="0"/>
            <a:r>
              <a:rPr lang="en-CA" noProof="0" dirty="0"/>
              <a:t>Insert picture</a:t>
            </a:r>
          </a:p>
        </p:txBody>
      </p:sp>
      <p:sp>
        <p:nvSpPr>
          <p:cNvPr id="13" name="Footer Placeholder 2"/>
          <p:cNvSpPr>
            <a:spLocks noGrp="1"/>
          </p:cNvSpPr>
          <p:nvPr>
            <p:ph type="ftr" sz="quarter" idx="24"/>
          </p:nvPr>
        </p:nvSpPr>
        <p:spPr>
          <a:xfrm>
            <a:off x="0" y="6675120"/>
            <a:ext cx="12192000" cy="182880"/>
          </a:xfrm>
        </p:spPr>
        <p:txBody>
          <a:bodyPr/>
          <a:lstStyle>
            <a:lvl1pPr>
              <a:defRPr sz="1100">
                <a:solidFill>
                  <a:srgbClr val="5C6670"/>
                </a:solidFill>
              </a:defRPr>
            </a:lvl1pPr>
          </a:lstStyle>
          <a:p>
            <a:pPr>
              <a:defRPr/>
            </a:pPr>
            <a:r>
              <a:rPr lang="en-US" dirty="0"/>
              <a:t>Self-Care in Disaster Times: Personal Wellness. Version: 03. Revised: 2020-10. © 2020, Alberta Health Services, Mental Health Promotion &amp; Illness Prevention.</a:t>
            </a:r>
            <a:endParaRPr lang="en-CA" dirty="0"/>
          </a:p>
        </p:txBody>
      </p:sp>
      <p:cxnSp>
        <p:nvCxnSpPr>
          <p:cNvPr id="4" name="Shape 184">
            <a:extLst>
              <a:ext uri="{FF2B5EF4-FFF2-40B4-BE49-F238E27FC236}">
                <a16:creationId xmlns:a16="http://schemas.microsoft.com/office/drawing/2014/main" id="{B2155AC4-C1C5-4773-B958-2534F37140CB}"/>
              </a:ext>
            </a:extLst>
          </p:cNvPr>
          <p:cNvCxnSpPr>
            <a:cxnSpLocks noChangeShapeType="1"/>
          </p:cNvCxnSpPr>
          <p:nvPr userDrawn="1"/>
        </p:nvCxnSpPr>
        <p:spPr bwMode="auto">
          <a:xfrm flipV="1">
            <a:off x="426720" y="260648"/>
            <a:ext cx="11338560" cy="14287"/>
          </a:xfrm>
          <a:prstGeom prst="straightConnector1">
            <a:avLst/>
          </a:prstGeom>
          <a:noFill/>
          <a:ln w="19050">
            <a:solidFill>
              <a:schemeClr val="accent5"/>
            </a:solidFill>
            <a:prstDash val="dot"/>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846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scussion Slide with Titl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62D95-C4EA-4B73-B145-8DF2435BE749}"/>
              </a:ext>
            </a:extLst>
          </p:cNvPr>
          <p:cNvSpPr txBox="1"/>
          <p:nvPr userDrawn="1"/>
        </p:nvSpPr>
        <p:spPr>
          <a:xfrm>
            <a:off x="704035" y="389880"/>
            <a:ext cx="10783930" cy="939387"/>
          </a:xfrm>
          <a:prstGeom prst="roundRect">
            <a:avLst/>
          </a:prstGeom>
          <a:solidFill>
            <a:schemeClr val="accent5"/>
          </a:solidFill>
        </p:spPr>
        <p:txBody>
          <a:bodyPr wrap="square" rtlCol="0">
            <a:noAutofit/>
          </a:bodyPr>
          <a:lstStyle/>
          <a:p>
            <a:pPr algn="ctr"/>
            <a:r>
              <a:rPr lang="en-US" sz="4400" b="1" dirty="0">
                <a:solidFill>
                  <a:schemeClr val="bg1"/>
                </a:solidFill>
              </a:rPr>
              <a:t>Activity</a:t>
            </a:r>
          </a:p>
        </p:txBody>
      </p:sp>
      <p:sp>
        <p:nvSpPr>
          <p:cNvPr id="9" name="Content Placeholder 8"/>
          <p:cNvSpPr>
            <a:spLocks noGrp="1"/>
          </p:cNvSpPr>
          <p:nvPr>
            <p:ph sz="quarter" idx="10"/>
          </p:nvPr>
        </p:nvSpPr>
        <p:spPr>
          <a:xfrm>
            <a:off x="1721985" y="1630366"/>
            <a:ext cx="9765979" cy="647421"/>
          </a:xfrm>
          <a:prstGeom prst="rect">
            <a:avLst/>
          </a:prstGeom>
          <a:noFill/>
          <a:ln>
            <a:noFill/>
          </a:ln>
        </p:spPr>
        <p:style>
          <a:lnRef idx="2">
            <a:schemeClr val="accent2"/>
          </a:lnRef>
          <a:fillRef idx="1">
            <a:schemeClr val="lt1"/>
          </a:fillRef>
          <a:effectRef idx="0">
            <a:schemeClr val="accent2"/>
          </a:effectRef>
          <a:fontRef idx="none"/>
        </p:style>
        <p:txBody>
          <a:bodyPr wrap="square" anchor="t">
            <a:spAutoFit/>
          </a:bodyPr>
          <a:lstStyle>
            <a:lvl1pPr marL="0" indent="0" algn="l">
              <a:lnSpc>
                <a:spcPct val="125000"/>
              </a:lnSpc>
              <a:spcBef>
                <a:spcPts val="600"/>
              </a:spcBef>
              <a:spcAft>
                <a:spcPts val="600"/>
              </a:spcAft>
              <a:buClr>
                <a:schemeClr val="accent5"/>
              </a:buClr>
              <a:buSzPct val="100000"/>
              <a:buFont typeface="Arial" panose="020B0604020202020204" pitchFamily="34" charset="0"/>
              <a:buNone/>
              <a:defRPr sz="3200">
                <a:solidFill>
                  <a:schemeClr val="accent1"/>
                </a:solidFill>
              </a:defRPr>
            </a:lvl1pPr>
            <a:lvl2pPr marL="351583" indent="0" algn="ctr">
              <a:lnSpc>
                <a:spcPct val="100000"/>
              </a:lnSpc>
              <a:spcBef>
                <a:spcPts val="0"/>
              </a:spcBef>
              <a:spcAft>
                <a:spcPts val="600"/>
              </a:spcAft>
              <a:buClr>
                <a:srgbClr val="4C88D0"/>
              </a:buClr>
              <a:buSzPct val="80000"/>
              <a:buFont typeface="Arial" panose="020B0604020202020204" pitchFamily="34" charset="0"/>
              <a:buNone/>
              <a:defRPr sz="2000"/>
            </a:lvl2pPr>
            <a:lvl3pPr marL="802624" indent="0" algn="ctr">
              <a:lnSpc>
                <a:spcPct val="100000"/>
              </a:lnSpc>
              <a:spcBef>
                <a:spcPts val="600"/>
              </a:spcBef>
              <a:spcAft>
                <a:spcPts val="600"/>
              </a:spcAft>
              <a:buClr>
                <a:srgbClr val="7030A0"/>
              </a:buClr>
              <a:buSzPct val="80000"/>
              <a:buFont typeface="Arial" panose="020B0604020202020204" pitchFamily="34" charset="0"/>
              <a:buNone/>
              <a:defRPr sz="1800"/>
            </a:lvl3pPr>
            <a:lvl4pPr marL="1214440" indent="0" algn="ctr">
              <a:lnSpc>
                <a:spcPct val="100000"/>
              </a:lnSpc>
              <a:spcBef>
                <a:spcPts val="600"/>
              </a:spcBef>
              <a:spcAft>
                <a:spcPts val="600"/>
              </a:spcAft>
              <a:buClr>
                <a:srgbClr val="DD4805"/>
              </a:buClr>
              <a:buFont typeface="Arial" panose="020B0604020202020204" pitchFamily="34" charset="0"/>
              <a:buNone/>
              <a:defRPr sz="1600"/>
            </a:lvl4pPr>
            <a:lvl5pPr marL="1561825" indent="0" algn="ctr">
              <a:lnSpc>
                <a:spcPct val="100000"/>
              </a:lnSpc>
              <a:spcBef>
                <a:spcPts val="600"/>
              </a:spcBef>
              <a:spcAft>
                <a:spcPts val="600"/>
              </a:spcAft>
              <a:buClr>
                <a:srgbClr val="0056A4"/>
              </a:buClr>
              <a:buNone/>
              <a:defRPr sz="1400"/>
            </a:lvl5pPr>
          </a:lstStyle>
          <a:p>
            <a:pPr lvl="0"/>
            <a:r>
              <a:rPr lang="en-US" dirty="0"/>
              <a:t>Click to edit Master text styles</a:t>
            </a:r>
          </a:p>
        </p:txBody>
      </p:sp>
      <p:sp>
        <p:nvSpPr>
          <p:cNvPr id="8" name="Footer Placeholder 2"/>
          <p:cNvSpPr>
            <a:spLocks noGrp="1"/>
          </p:cNvSpPr>
          <p:nvPr>
            <p:ph type="ftr" sz="quarter" idx="24"/>
          </p:nvPr>
        </p:nvSpPr>
        <p:spPr>
          <a:xfrm>
            <a:off x="15240" y="6675120"/>
            <a:ext cx="12161520" cy="182880"/>
          </a:xfrm>
        </p:spPr>
        <p:txBody>
          <a:bodyPr/>
          <a:lstStyle>
            <a:lvl1pPr>
              <a:defRPr sz="1100">
                <a:solidFill>
                  <a:srgbClr val="5C6670"/>
                </a:solidFill>
              </a:defRPr>
            </a:lvl1pPr>
          </a:lstStyle>
          <a:p>
            <a:pPr>
              <a:defRPr/>
            </a:pPr>
            <a:r>
              <a:rPr lang="en-US" dirty="0"/>
              <a:t>Self-Care in Disaster Times: Personal Wellness. Version: 03. Revised: 2020-10. © 2020, Alberta Health Services, Mental Health Promotion &amp; Illness Prevention.</a:t>
            </a:r>
            <a:endParaRPr lang="en-CA" dirty="0"/>
          </a:p>
        </p:txBody>
      </p:sp>
      <p:sp>
        <p:nvSpPr>
          <p:cNvPr id="10" name="Rounded Rectangle 7">
            <a:extLst>
              <a:ext uri="{FF2B5EF4-FFF2-40B4-BE49-F238E27FC236}">
                <a16:creationId xmlns:a16="http://schemas.microsoft.com/office/drawing/2014/main" id="{1E6A009C-82E9-4867-9C94-FDD9F25E4871}"/>
              </a:ext>
            </a:extLst>
          </p:cNvPr>
          <p:cNvSpPr/>
          <p:nvPr/>
        </p:nvSpPr>
        <p:spPr>
          <a:xfrm>
            <a:off x="642620" y="1465937"/>
            <a:ext cx="1005840" cy="1005840"/>
          </a:xfrm>
          <a:prstGeom prst="roundRect">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9591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mp; content ">
    <p:spTree>
      <p:nvGrpSpPr>
        <p:cNvPr id="1" name=""/>
        <p:cNvGrpSpPr/>
        <p:nvPr/>
      </p:nvGrpSpPr>
      <p:grpSpPr>
        <a:xfrm>
          <a:off x="0" y="0"/>
          <a:ext cx="0" cy="0"/>
          <a:chOff x="0" y="0"/>
          <a:chExt cx="0" cy="0"/>
        </a:xfrm>
      </p:grpSpPr>
      <p:sp>
        <p:nvSpPr>
          <p:cNvPr id="11" name="Title 11"/>
          <p:cNvSpPr>
            <a:spLocks noGrp="1"/>
          </p:cNvSpPr>
          <p:nvPr>
            <p:ph type="title" hasCustomPrompt="1"/>
          </p:nvPr>
        </p:nvSpPr>
        <p:spPr>
          <a:xfrm>
            <a:off x="426720" y="294676"/>
            <a:ext cx="11338559" cy="926976"/>
          </a:xfrm>
        </p:spPr>
        <p:txBody>
          <a:bodyPr vert="horz" lIns="0" tIns="91440" rIns="0" bIns="0" rtlCol="0" anchor="t" anchorCtr="0">
            <a:normAutofit/>
          </a:bodyPr>
          <a:lstStyle>
            <a:lvl1pPr>
              <a:defRPr lang="en-US" sz="4000" b="1" baseline="0" dirty="0">
                <a:solidFill>
                  <a:schemeClr val="accent5"/>
                </a:solidFill>
              </a:defRPr>
            </a:lvl1pPr>
          </a:lstStyle>
          <a:p>
            <a:pPr lvl="0" algn="ctr"/>
            <a:r>
              <a:rPr lang="en-US" dirty="0"/>
              <a:t>Insert title</a:t>
            </a:r>
          </a:p>
        </p:txBody>
      </p:sp>
      <p:sp>
        <p:nvSpPr>
          <p:cNvPr id="15" name="Footer Placeholder 2"/>
          <p:cNvSpPr>
            <a:spLocks noGrp="1"/>
          </p:cNvSpPr>
          <p:nvPr>
            <p:ph type="ftr" sz="quarter" idx="24"/>
          </p:nvPr>
        </p:nvSpPr>
        <p:spPr>
          <a:xfrm>
            <a:off x="0" y="6675120"/>
            <a:ext cx="12192000" cy="182880"/>
          </a:xfrm>
        </p:spPr>
        <p:txBody>
          <a:bodyPr/>
          <a:lstStyle>
            <a:lvl1pPr>
              <a:defRPr sz="1100">
                <a:solidFill>
                  <a:srgbClr val="5C6670"/>
                </a:solidFill>
              </a:defRPr>
            </a:lvl1pPr>
          </a:lstStyle>
          <a:p>
            <a:pPr>
              <a:defRPr/>
            </a:pPr>
            <a:r>
              <a:rPr lang="en-US" dirty="0"/>
              <a:t>Self-Care in Disaster Times: Personal Wellness. Version: 03. Revised: 2020-10. © 2020, Alberta Health Services, Mental Health Promotion &amp; Illness Prevention.</a:t>
            </a:r>
            <a:endParaRPr lang="en-CA" dirty="0"/>
          </a:p>
        </p:txBody>
      </p:sp>
      <p:sp>
        <p:nvSpPr>
          <p:cNvPr id="3" name="Picture Placeholder 2"/>
          <p:cNvSpPr>
            <a:spLocks noGrp="1"/>
          </p:cNvSpPr>
          <p:nvPr>
            <p:ph type="pic" sz="quarter" idx="25"/>
          </p:nvPr>
        </p:nvSpPr>
        <p:spPr>
          <a:xfrm>
            <a:off x="426719" y="1208004"/>
            <a:ext cx="11338559" cy="5284871"/>
          </a:xfrm>
        </p:spPr>
        <p:txBody>
          <a:bodyPr/>
          <a:lstStyle>
            <a:lvl1pPr>
              <a:defRPr>
                <a:solidFill>
                  <a:schemeClr val="accent5"/>
                </a:solidFill>
              </a:defRPr>
            </a:lvl1pPr>
          </a:lstStyle>
          <a:p>
            <a:endParaRPr lang="en-CA" dirty="0"/>
          </a:p>
        </p:txBody>
      </p:sp>
      <p:cxnSp>
        <p:nvCxnSpPr>
          <p:cNvPr id="6" name="Shape 184">
            <a:extLst>
              <a:ext uri="{FF2B5EF4-FFF2-40B4-BE49-F238E27FC236}">
                <a16:creationId xmlns:a16="http://schemas.microsoft.com/office/drawing/2014/main" id="{3E41978F-9D43-4F02-BE7D-83EFE84894AC}"/>
              </a:ext>
            </a:extLst>
          </p:cNvPr>
          <p:cNvCxnSpPr>
            <a:cxnSpLocks noChangeShapeType="1"/>
          </p:cNvCxnSpPr>
          <p:nvPr userDrawn="1"/>
        </p:nvCxnSpPr>
        <p:spPr bwMode="auto">
          <a:xfrm flipV="1">
            <a:off x="518160" y="260648"/>
            <a:ext cx="11155680" cy="14287"/>
          </a:xfrm>
          <a:prstGeom prst="straightConnector1">
            <a:avLst/>
          </a:prstGeom>
          <a:noFill/>
          <a:ln w="19050">
            <a:solidFill>
              <a:schemeClr val="accent1"/>
            </a:solidFill>
            <a:prstDash val="dot"/>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5556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mp; content ">
    <p:spTree>
      <p:nvGrpSpPr>
        <p:cNvPr id="1" name=""/>
        <p:cNvGrpSpPr/>
        <p:nvPr/>
      </p:nvGrpSpPr>
      <p:grpSpPr>
        <a:xfrm>
          <a:off x="0" y="0"/>
          <a:ext cx="0" cy="0"/>
          <a:chOff x="0" y="0"/>
          <a:chExt cx="0" cy="0"/>
        </a:xfrm>
      </p:grpSpPr>
      <p:sp>
        <p:nvSpPr>
          <p:cNvPr id="10" name="Content Placeholder 9"/>
          <p:cNvSpPr>
            <a:spLocks noGrp="1"/>
          </p:cNvSpPr>
          <p:nvPr>
            <p:ph sz="quarter" idx="26" hasCustomPrompt="1"/>
          </p:nvPr>
        </p:nvSpPr>
        <p:spPr>
          <a:xfrm>
            <a:off x="445386" y="1264185"/>
            <a:ext cx="5381256" cy="4514310"/>
          </a:xfrm>
        </p:spPr>
        <p:txBody>
          <a:bodyPr/>
          <a:lstStyle>
            <a:lvl1pPr marL="346075" indent="-346075">
              <a:lnSpc>
                <a:spcPct val="114000"/>
              </a:lnSpc>
              <a:buClr>
                <a:schemeClr val="accent1"/>
              </a:buClr>
              <a:buSzPct val="80000"/>
              <a:buFont typeface="Arial" panose="020B0604020202020204" pitchFamily="34" charset="0"/>
              <a:buChar char="•"/>
              <a:defRPr lang="en-US" sz="2800" kern="1200" dirty="0">
                <a:solidFill>
                  <a:schemeClr val="tx1"/>
                </a:solidFill>
                <a:latin typeface="+mn-lt"/>
                <a:ea typeface="+mn-ea"/>
                <a:cs typeface="+mn-cs"/>
              </a:defRPr>
            </a:lvl1pPr>
            <a:lvl2pPr marL="647700" indent="-342900">
              <a:lnSpc>
                <a:spcPct val="114000"/>
              </a:lnSpc>
              <a:buSzPct val="80000"/>
              <a:buFont typeface="Arial" panose="020B0604020202020204" pitchFamily="34" charset="0"/>
              <a:buChar char="•"/>
              <a:defRPr lang="en-CA" sz="2600" kern="1200" dirty="0">
                <a:solidFill>
                  <a:schemeClr val="tx1"/>
                </a:solidFill>
                <a:latin typeface="+mn-lt"/>
                <a:ea typeface="+mn-ea"/>
                <a:cs typeface="+mn-cs"/>
              </a:defRPr>
            </a:lvl2pPr>
            <a:lvl3pPr marL="1146175" indent="-227013">
              <a:lnSpc>
                <a:spcPct val="114000"/>
              </a:lnSpc>
              <a:buFont typeface="Arial" panose="020B0604020202020204" pitchFamily="34" charset="0"/>
              <a:buChar char="•"/>
              <a:defRPr sz="2000">
                <a:solidFill>
                  <a:schemeClr val="tx1"/>
                </a:solidFill>
              </a:defRPr>
            </a:lvl3pPr>
            <a:lvl4pPr marL="1714500" indent="-342900">
              <a:lnSpc>
                <a:spcPct val="114000"/>
              </a:lnSpc>
              <a:buFont typeface="Arial" panose="020B0604020202020204" pitchFamily="34" charset="0"/>
              <a:buChar char="•"/>
              <a:defRPr sz="1800">
                <a:solidFill>
                  <a:schemeClr val="tx1"/>
                </a:solidFill>
              </a:defRPr>
            </a:lvl4pPr>
            <a:lvl5pPr>
              <a:defRPr>
                <a:solidFill>
                  <a:schemeClr val="bg1"/>
                </a:solidFill>
              </a:defRPr>
            </a:lvl5pPr>
          </a:lstStyle>
          <a:p>
            <a:pPr marL="236538" lvl="0" indent="-236538" algn="l" defTabSz="914400" rtl="0" eaLnBrk="1" latinLnBrk="0" hangingPunct="1">
              <a:lnSpc>
                <a:spcPct val="100000"/>
              </a:lnSpc>
              <a:spcBef>
                <a:spcPts val="1200"/>
              </a:spcBef>
              <a:buClr>
                <a:schemeClr val="accent4"/>
              </a:buClr>
              <a:buSzPct val="80000"/>
              <a:buFont typeface="Arial" panose="020B0604020202020204" pitchFamily="34" charset="0"/>
              <a:buChar char="•"/>
            </a:pPr>
            <a:r>
              <a:rPr lang="en-US" dirty="0"/>
              <a:t>Insert content</a:t>
            </a:r>
          </a:p>
          <a:p>
            <a:pPr marL="577850" lvl="1" indent="-273050" algn="l" defTabSz="914400" rtl="0" eaLnBrk="1" latinLnBrk="0" hangingPunct="1">
              <a:lnSpc>
                <a:spcPct val="100000"/>
              </a:lnSpc>
              <a:spcBef>
                <a:spcPts val="1200"/>
              </a:spcBef>
              <a:buClr>
                <a:schemeClr val="accent4"/>
              </a:buClr>
              <a:buSzPct val="80000"/>
              <a:buFont typeface="Arial" panose="020B0604020202020204" pitchFamily="34" charset="0"/>
              <a:buChar char="•"/>
            </a:pPr>
            <a:r>
              <a:rPr lang="en-CA" dirty="0"/>
              <a:t>Insert content</a:t>
            </a:r>
          </a:p>
          <a:p>
            <a:pPr lvl="2"/>
            <a:r>
              <a:rPr lang="en-CA" dirty="0"/>
              <a:t>Insert content</a:t>
            </a:r>
          </a:p>
          <a:p>
            <a:pPr lvl="3"/>
            <a:r>
              <a:rPr lang="en-CA" dirty="0"/>
              <a:t>Insert content</a:t>
            </a:r>
            <a:endParaRPr lang="en-US" dirty="0"/>
          </a:p>
          <a:p>
            <a:pPr lvl="0"/>
            <a:endParaRPr lang="en-US" dirty="0"/>
          </a:p>
          <a:p>
            <a:pPr lvl="1"/>
            <a:endParaRPr lang="en-US" dirty="0"/>
          </a:p>
        </p:txBody>
      </p:sp>
      <p:sp>
        <p:nvSpPr>
          <p:cNvPr id="11" name="Title 11"/>
          <p:cNvSpPr>
            <a:spLocks noGrp="1"/>
          </p:cNvSpPr>
          <p:nvPr>
            <p:ph type="title" hasCustomPrompt="1"/>
          </p:nvPr>
        </p:nvSpPr>
        <p:spPr>
          <a:xfrm>
            <a:off x="426720" y="308794"/>
            <a:ext cx="11338559" cy="926976"/>
          </a:xfrm>
        </p:spPr>
        <p:txBody>
          <a:bodyPr vert="horz" lIns="0" tIns="91440" rIns="0" bIns="0" rtlCol="0" anchor="t" anchorCtr="0">
            <a:normAutofit/>
          </a:bodyPr>
          <a:lstStyle>
            <a:lvl1pPr>
              <a:defRPr lang="en-US" sz="4000" b="1" baseline="0" dirty="0">
                <a:solidFill>
                  <a:schemeClr val="accent5"/>
                </a:solidFill>
              </a:defRPr>
            </a:lvl1pPr>
          </a:lstStyle>
          <a:p>
            <a:pPr lvl="0" algn="ctr"/>
            <a:r>
              <a:rPr lang="en-US" dirty="0"/>
              <a:t>Insert title</a:t>
            </a:r>
          </a:p>
        </p:txBody>
      </p:sp>
      <p:sp>
        <p:nvSpPr>
          <p:cNvPr id="15" name="Footer Placeholder 2"/>
          <p:cNvSpPr>
            <a:spLocks noGrp="1"/>
          </p:cNvSpPr>
          <p:nvPr>
            <p:ph type="ftr" sz="quarter" idx="24"/>
          </p:nvPr>
        </p:nvSpPr>
        <p:spPr>
          <a:xfrm>
            <a:off x="0" y="6675120"/>
            <a:ext cx="12192000" cy="182880"/>
          </a:xfrm>
        </p:spPr>
        <p:txBody>
          <a:bodyPr/>
          <a:lstStyle>
            <a:lvl1pPr>
              <a:defRPr sz="1100">
                <a:solidFill>
                  <a:srgbClr val="5C6670"/>
                </a:solidFill>
              </a:defRPr>
            </a:lvl1pPr>
          </a:lstStyle>
          <a:p>
            <a:pPr>
              <a:defRPr/>
            </a:pPr>
            <a:r>
              <a:rPr lang="en-US" dirty="0"/>
              <a:t>Self-Care in Disaster Times: Personal Wellness. Version: 03. Revised: 2020-10. © 2020, Alberta Health Services, Mental Health Promotion &amp; Illness Prevention.</a:t>
            </a:r>
            <a:endParaRPr lang="en-CA" dirty="0"/>
          </a:p>
        </p:txBody>
      </p:sp>
      <p:sp>
        <p:nvSpPr>
          <p:cNvPr id="3" name="Content Placeholder 2"/>
          <p:cNvSpPr>
            <a:spLocks noGrp="1"/>
          </p:cNvSpPr>
          <p:nvPr>
            <p:ph sz="quarter" idx="27"/>
          </p:nvPr>
        </p:nvSpPr>
        <p:spPr>
          <a:xfrm>
            <a:off x="6365360" y="1264185"/>
            <a:ext cx="5410356" cy="4514565"/>
          </a:xfrm>
        </p:spPr>
        <p:txBody>
          <a:bodyPr/>
          <a:lstStyle>
            <a:lvl1pPr marL="342900" indent="-342900" algn="l" rtl="0" eaLnBrk="1" fontAlgn="base" hangingPunct="1">
              <a:lnSpc>
                <a:spcPct val="114000"/>
              </a:lnSpc>
              <a:spcBef>
                <a:spcPct val="20000"/>
              </a:spcBef>
              <a:spcAft>
                <a:spcPct val="0"/>
              </a:spcAft>
              <a:buFont typeface="Arial" pitchFamily="34" charset="0"/>
              <a:buChar char="•"/>
              <a:defRPr lang="en-US" sz="2800" kern="1200" dirty="0">
                <a:solidFill>
                  <a:schemeClr val="tx1"/>
                </a:solidFill>
                <a:latin typeface="+mn-lt"/>
                <a:ea typeface="+mn-ea"/>
                <a:cs typeface="+mn-cs"/>
              </a:defRPr>
            </a:lvl1pPr>
            <a:lvl2pPr marL="762000" indent="-457200" algn="l" rtl="0" eaLnBrk="1" fontAlgn="base" hangingPunct="1">
              <a:lnSpc>
                <a:spcPct val="114000"/>
              </a:lnSpc>
              <a:spcBef>
                <a:spcPct val="20000"/>
              </a:spcBef>
              <a:spcAft>
                <a:spcPct val="0"/>
              </a:spcAft>
              <a:buFont typeface="Arial" pitchFamily="34" charset="0"/>
              <a:buChar char="•"/>
              <a:defRPr lang="en-US" sz="2600" kern="1200" dirty="0">
                <a:solidFill>
                  <a:schemeClr val="tx1"/>
                </a:solidFill>
                <a:latin typeface="+mn-lt"/>
                <a:ea typeface="+mn-ea"/>
                <a:cs typeface="+mn-cs"/>
              </a:defRPr>
            </a:lvl2pPr>
            <a:lvl3pPr marL="1143000" indent="-228600" algn="l" rtl="0" eaLnBrk="1" fontAlgn="base" hangingPunct="1">
              <a:lnSpc>
                <a:spcPct val="114000"/>
              </a:lnSpc>
              <a:spcBef>
                <a:spcPct val="20000"/>
              </a:spcBef>
              <a:spcAft>
                <a:spcPct val="0"/>
              </a:spcAft>
              <a:buFont typeface="Arial" pitchFamily="34" charset="0"/>
              <a:buChar char="•"/>
              <a:defRPr lang="en-US" sz="2800" kern="1200" dirty="0" smtClean="0">
                <a:solidFill>
                  <a:schemeClr val="tx1"/>
                </a:solidFill>
                <a:latin typeface="+mn-lt"/>
                <a:ea typeface="+mn-ea"/>
                <a:cs typeface="+mn-cs"/>
              </a:defRPr>
            </a:lvl3pPr>
            <a:lvl4pPr marL="1600200" indent="-228600" algn="l" rtl="0" eaLnBrk="1" fontAlgn="base" hangingPunct="1">
              <a:lnSpc>
                <a:spcPct val="114000"/>
              </a:lnSpc>
              <a:spcBef>
                <a:spcPct val="20000"/>
              </a:spcBef>
              <a:spcAft>
                <a:spcPct val="0"/>
              </a:spcAft>
              <a:buFont typeface="Arial" pitchFamily="34" charset="0"/>
              <a:buChar char="•"/>
              <a:defRPr lang="en-US" sz="2800" kern="1200" dirty="0" smtClean="0">
                <a:solidFill>
                  <a:schemeClr val="tx1"/>
                </a:solidFill>
                <a:latin typeface="+mn-lt"/>
                <a:ea typeface="+mn-ea"/>
                <a:cs typeface="+mn-cs"/>
              </a:defRPr>
            </a:lvl4pPr>
            <a:lvl5pPr marL="2057400" indent="-228600" algn="l" rtl="0" eaLnBrk="1" fontAlgn="base" hangingPunct="1">
              <a:lnSpc>
                <a:spcPct val="114000"/>
              </a:lnSpc>
              <a:spcBef>
                <a:spcPct val="20000"/>
              </a:spcBef>
              <a:spcAft>
                <a:spcPct val="0"/>
              </a:spcAft>
              <a:buFont typeface="Arial" pitchFamily="34" charset="0"/>
              <a:buChar char="•"/>
              <a:defRPr lang="en-CA" sz="2800" kern="1200" dirty="0">
                <a:solidFill>
                  <a:schemeClr val="tx1"/>
                </a:solidFill>
                <a:latin typeface="+mn-lt"/>
                <a:ea typeface="+mn-ea"/>
                <a:cs typeface="+mn-cs"/>
              </a:defRPr>
            </a:lvl5pPr>
          </a:lstStyle>
          <a:p>
            <a:pPr marL="236538" lvl="0" indent="-236538" algn="l" defTabSz="914400" rtl="0" eaLnBrk="1" latinLnBrk="0" hangingPunct="1">
              <a:lnSpc>
                <a:spcPct val="100000"/>
              </a:lnSpc>
              <a:spcBef>
                <a:spcPts val="1200"/>
              </a:spcBef>
              <a:buClr>
                <a:schemeClr val="accent4"/>
              </a:buClr>
              <a:buSzPct val="80000"/>
              <a:buFont typeface="Arial" panose="020B0604020202020204" pitchFamily="34" charset="0"/>
              <a:buChar char="•"/>
            </a:pPr>
            <a:r>
              <a:rPr lang="en-US" dirty="0"/>
              <a:t>Click to edit Master text styles</a:t>
            </a:r>
          </a:p>
          <a:p>
            <a:pPr marL="577850" lvl="1" indent="-273050" algn="l" defTabSz="914400" rtl="0" eaLnBrk="1" latinLnBrk="0" hangingPunct="1">
              <a:lnSpc>
                <a:spcPct val="100000"/>
              </a:lnSpc>
              <a:spcBef>
                <a:spcPts val="1200"/>
              </a:spcBef>
              <a:buClr>
                <a:schemeClr val="accent4"/>
              </a:buClr>
              <a:buSzPct val="80000"/>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6" name="Shape 184">
            <a:extLst>
              <a:ext uri="{FF2B5EF4-FFF2-40B4-BE49-F238E27FC236}">
                <a16:creationId xmlns:a16="http://schemas.microsoft.com/office/drawing/2014/main" id="{952DB466-FD15-4DBC-90B7-26130E2D7E7C}"/>
              </a:ext>
            </a:extLst>
          </p:cNvPr>
          <p:cNvCxnSpPr>
            <a:cxnSpLocks noChangeShapeType="1"/>
          </p:cNvCxnSpPr>
          <p:nvPr userDrawn="1"/>
        </p:nvCxnSpPr>
        <p:spPr bwMode="auto">
          <a:xfrm flipV="1">
            <a:off x="426720" y="260648"/>
            <a:ext cx="11338560" cy="14287"/>
          </a:xfrm>
          <a:prstGeom prst="straightConnector1">
            <a:avLst/>
          </a:prstGeom>
          <a:extLst>
            <a:ext uri="{909E8E84-426E-40DD-AFC4-6F175D3DCCD1}">
              <a14:hiddenFill xmlns:a14="http://schemas.microsoft.com/office/drawing/2010/main">
                <a:noFill/>
              </a14:hiddenFill>
            </a:ext>
          </a:extLst>
        </p:spPr>
      </p:cxnSp>
      <p:cxnSp>
        <p:nvCxnSpPr>
          <p:cNvPr id="7" name="Shape 184">
            <a:extLst>
              <a:ext uri="{FF2B5EF4-FFF2-40B4-BE49-F238E27FC236}">
                <a16:creationId xmlns:a16="http://schemas.microsoft.com/office/drawing/2014/main" id="{09215756-A73D-48EB-9BEE-FCDCAAE9756D}"/>
              </a:ext>
            </a:extLst>
          </p:cNvPr>
          <p:cNvCxnSpPr>
            <a:cxnSpLocks noChangeShapeType="1"/>
          </p:cNvCxnSpPr>
          <p:nvPr userDrawn="1"/>
        </p:nvCxnSpPr>
        <p:spPr bwMode="auto">
          <a:xfrm flipV="1">
            <a:off x="518160" y="260648"/>
            <a:ext cx="11155680" cy="14287"/>
          </a:xfrm>
          <a:prstGeom prst="straightConnector1">
            <a:avLst/>
          </a:prstGeom>
          <a:noFill/>
          <a:ln w="19050">
            <a:solidFill>
              <a:schemeClr val="accent1"/>
            </a:solidFill>
            <a:prstDash val="dot"/>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6845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0" y="6656606"/>
            <a:ext cx="12192000" cy="208221"/>
          </a:xfrm>
          <a:prstGeom prst="rect">
            <a:avLst/>
          </a:prstGeom>
        </p:spPr>
        <p:txBody>
          <a:bodyPr vert="horz" lIns="91440" tIns="45720" rIns="91440" bIns="45720" rtlCol="0" anchor="ctr"/>
          <a:lstStyle>
            <a:lvl1pPr algn="ctr">
              <a:defRPr sz="1100">
                <a:solidFill>
                  <a:schemeClr val="tx1"/>
                </a:solidFill>
              </a:defRPr>
            </a:lvl1pPr>
          </a:lstStyle>
          <a:p>
            <a:r>
              <a:rPr lang="en-US" dirty="0"/>
              <a:t>Self-Care in Disaster Times: Personal Wellness. Version: 03. Revised: 2020-10. © 2020, Alberta Health Services, Mental Health Promotion &amp; Illness Prevention.</a:t>
            </a:r>
          </a:p>
        </p:txBody>
      </p:sp>
    </p:spTree>
    <p:extLst>
      <p:ext uri="{BB962C8B-B14F-4D97-AF65-F5344CB8AC3E}">
        <p14:creationId xmlns:p14="http://schemas.microsoft.com/office/powerpoint/2010/main" val="312831350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hf sldNum="0"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s://survey.albertahealthservices.ca/selfc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application, chat or text message&#10;&#10;Description automatically generated">
            <a:extLst>
              <a:ext uri="{FF2B5EF4-FFF2-40B4-BE49-F238E27FC236}">
                <a16:creationId xmlns:a16="http://schemas.microsoft.com/office/drawing/2014/main" id="{10BD419D-0DE6-404F-ADDE-01D198204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550" y="886552"/>
            <a:ext cx="8724900" cy="4829175"/>
          </a:xfrm>
          <a:prstGeom prst="roundRect">
            <a:avLst>
              <a:gd name="adj" fmla="val 6099"/>
            </a:avLst>
          </a:prstGeom>
          <a:ln w="57150">
            <a:solidFill>
              <a:schemeClr val="bg2"/>
            </a:solid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107386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7" name="Rectangle 3"/>
          <p:cNvSpPr>
            <a:spLocks noGrp="1" noChangeArrowheads="1"/>
          </p:cNvSpPr>
          <p:nvPr>
            <p:ph sz="quarter" idx="26"/>
          </p:nvPr>
        </p:nvSpPr>
        <p:spPr/>
        <p:txBody>
          <a:bodyPr>
            <a:normAutofit/>
          </a:bodyPr>
          <a:lstStyle/>
          <a:p>
            <a:r>
              <a:rPr lang="en-US" dirty="0"/>
              <a:t>Severity and rarity of the event.</a:t>
            </a:r>
          </a:p>
          <a:p>
            <a:r>
              <a:rPr lang="en-US" dirty="0"/>
              <a:t>Duration of the event (e.g., a pandemic)</a:t>
            </a:r>
          </a:p>
          <a:p>
            <a:r>
              <a:rPr lang="en-US" dirty="0"/>
              <a:t>Staff may be affected themselves.</a:t>
            </a:r>
          </a:p>
          <a:p>
            <a:r>
              <a:rPr lang="en-US" dirty="0"/>
              <a:t>A heightened sense of responsibility and putting their own needs aside.</a:t>
            </a:r>
          </a:p>
          <a:p>
            <a:r>
              <a:rPr lang="en-US" altLang="ja-JP" dirty="0"/>
              <a:t>S</a:t>
            </a:r>
            <a:r>
              <a:rPr lang="en-US" dirty="0"/>
              <a:t>elf-imposed time pressure</a:t>
            </a:r>
            <a:r>
              <a:rPr lang="ja-JP" altLang="en-US" dirty="0"/>
              <a:t> </a:t>
            </a:r>
            <a:r>
              <a:rPr lang="en-US" altLang="ja-JP" dirty="0"/>
              <a:t>to react</a:t>
            </a:r>
            <a:r>
              <a:rPr lang="en-US" dirty="0"/>
              <a:t>—</a:t>
            </a:r>
            <a:r>
              <a:rPr lang="en-US" altLang="ja-JP" dirty="0"/>
              <a:t>a</a:t>
            </a:r>
            <a:r>
              <a:rPr lang="en-US" dirty="0"/>
              <a:t>n internal need to hurry.</a:t>
            </a:r>
            <a:endParaRPr lang="en-US" altLang="ja-JP" dirty="0"/>
          </a:p>
          <a:p>
            <a:r>
              <a:rPr lang="en-US" dirty="0"/>
              <a:t>Long hours for an extended period.</a:t>
            </a:r>
          </a:p>
          <a:p>
            <a:r>
              <a:rPr lang="en-US" dirty="0"/>
              <a:t>Getting too involved emotionally with affected individuals.</a:t>
            </a:r>
          </a:p>
          <a:p>
            <a:r>
              <a:rPr lang="en-US" dirty="0"/>
              <a:t>Intra-agency or interpersonal conflicts.</a:t>
            </a:r>
          </a:p>
          <a:p>
            <a:endParaRPr lang="en-US" dirty="0"/>
          </a:p>
          <a:p>
            <a:endParaRPr lang="en-US" dirty="0"/>
          </a:p>
        </p:txBody>
      </p:sp>
      <p:sp>
        <p:nvSpPr>
          <p:cNvPr id="3" name="Title 2"/>
          <p:cNvSpPr>
            <a:spLocks noGrp="1"/>
          </p:cNvSpPr>
          <p:nvPr>
            <p:ph type="title"/>
          </p:nvPr>
        </p:nvSpPr>
        <p:spPr/>
        <p:txBody>
          <a:bodyPr>
            <a:normAutofit/>
          </a:bodyPr>
          <a:lstStyle/>
          <a:p>
            <a:r>
              <a:rPr lang="en-US" dirty="0"/>
              <a:t>Challenges of Response &amp; Recovery Work</a:t>
            </a:r>
          </a:p>
        </p:txBody>
      </p:sp>
      <p:sp>
        <p:nvSpPr>
          <p:cNvPr id="7" name="Footer Placeholder 6"/>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sp>
        <p:nvSpPr>
          <p:cNvPr id="272388" name="Rectangle 4"/>
          <p:cNvSpPr>
            <a:spLocks noChangeArrowheads="1"/>
          </p:cNvSpPr>
          <p:nvPr/>
        </p:nvSpPr>
        <p:spPr bwMode="auto">
          <a:xfrm>
            <a:off x="10453511" y="857251"/>
            <a:ext cx="18466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cs typeface="+mn-cs"/>
            </a:endParaRPr>
          </a:p>
        </p:txBody>
      </p:sp>
    </p:spTree>
    <p:extLst>
      <p:ext uri="{BB962C8B-B14F-4D97-AF65-F5344CB8AC3E}">
        <p14:creationId xmlns:p14="http://schemas.microsoft.com/office/powerpoint/2010/main" val="35858113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Performance and Stress</a:t>
            </a:r>
          </a:p>
        </p:txBody>
      </p:sp>
      <p:sp>
        <p:nvSpPr>
          <p:cNvPr id="11" name="Footer Placeholder 10"/>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sp>
        <p:nvSpPr>
          <p:cNvPr id="5" name="Rectangle 4">
            <a:extLst>
              <a:ext uri="{FF2B5EF4-FFF2-40B4-BE49-F238E27FC236}">
                <a16:creationId xmlns:a16="http://schemas.microsoft.com/office/drawing/2014/main" id="{29F90660-A980-4271-BFC1-DB0CCF2A7B70}"/>
              </a:ext>
            </a:extLst>
          </p:cNvPr>
          <p:cNvSpPr/>
          <p:nvPr/>
        </p:nvSpPr>
        <p:spPr>
          <a:xfrm>
            <a:off x="95080" y="6474586"/>
            <a:ext cx="11940363" cy="216982"/>
          </a:xfrm>
          <a:prstGeom prst="rect">
            <a:avLst/>
          </a:prstGeom>
        </p:spPr>
        <p:txBody>
          <a:bodyPr wrap="square">
            <a:spAutoFit/>
          </a:bodyPr>
          <a:lstStyle/>
          <a:p>
            <a:pPr>
              <a:lnSpc>
                <a:spcPct val="90000"/>
              </a:lnSpc>
            </a:pPr>
            <a:r>
              <a:rPr lang="en-US" sz="900" dirty="0">
                <a:latin typeface="Arial" panose="020B0604020202020204" pitchFamily="34" charset="0"/>
                <a:ea typeface="Times New Roman" panose="02020603050405020304" pitchFamily="18" charset="0"/>
                <a:cs typeface="Arial" panose="020B0604020202020204" pitchFamily="34" charset="0"/>
              </a:rPr>
              <a:t>Adapted from: Center on the Developing Child at Harvard University. (2017) ; Diamond, D. M., et al. (2007) ; Swank, R.L., &amp; Marchand. W.E. (1946) ; Watkins. A. (1997).</a:t>
            </a:r>
          </a:p>
        </p:txBody>
      </p:sp>
      <p:pic>
        <p:nvPicPr>
          <p:cNvPr id="7" name="Content Placeholder 6" descr="Diagram&#10;&#10;Description automatically generated">
            <a:extLst>
              <a:ext uri="{FF2B5EF4-FFF2-40B4-BE49-F238E27FC236}">
                <a16:creationId xmlns:a16="http://schemas.microsoft.com/office/drawing/2014/main" id="{F92E2132-8B95-4BC2-B305-56EC24A6CBC2}"/>
              </a:ext>
            </a:extLst>
          </p:cNvPr>
          <p:cNvPicPr>
            <a:picLocks noGrp="1" noChangeAspect="1"/>
          </p:cNvPicPr>
          <p:nvPr>
            <p:ph sz="quarter" idx="26"/>
          </p:nvPr>
        </p:nvPicPr>
        <p:blipFill>
          <a:blip r:embed="rId3">
            <a:extLst>
              <a:ext uri="{28A0092B-C50C-407E-A947-70E740481C1C}">
                <a14:useLocalDpi xmlns:a14="http://schemas.microsoft.com/office/drawing/2010/main" val="0"/>
              </a:ext>
            </a:extLst>
          </a:blip>
          <a:stretch>
            <a:fillRect/>
          </a:stretch>
        </p:blipFill>
        <p:spPr>
          <a:xfrm>
            <a:off x="1096577" y="652473"/>
            <a:ext cx="9998846" cy="5822113"/>
          </a:xfrm>
        </p:spPr>
      </p:pic>
    </p:spTree>
    <p:extLst>
      <p:ext uri="{BB962C8B-B14F-4D97-AF65-F5344CB8AC3E}">
        <p14:creationId xmlns:p14="http://schemas.microsoft.com/office/powerpoint/2010/main" val="2069624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3" name="Rectangle 3"/>
          <p:cNvSpPr>
            <a:spLocks noGrp="1" noChangeArrowheads="1"/>
          </p:cNvSpPr>
          <p:nvPr>
            <p:ph sz="quarter" idx="26"/>
          </p:nvPr>
        </p:nvSpPr>
        <p:spPr/>
        <p:txBody>
          <a:bodyPr/>
          <a:lstStyle/>
          <a:p>
            <a:r>
              <a:rPr lang="en-US" dirty="0"/>
              <a:t>Sometimes the effects of the stress are masked.</a:t>
            </a:r>
          </a:p>
          <a:p>
            <a:r>
              <a:rPr lang="en-US" dirty="0"/>
              <a:t>Staff stress may go unnoticed until well after (or into) the event.</a:t>
            </a:r>
          </a:p>
          <a:p>
            <a:r>
              <a:rPr lang="en-US" dirty="0"/>
              <a:t>Staff will often not realize the impact until they:</a:t>
            </a:r>
          </a:p>
          <a:p>
            <a:pPr lvl="1" indent="-238125"/>
            <a:r>
              <a:rPr lang="en-US" dirty="0"/>
              <a:t>develop a medical problem. </a:t>
            </a:r>
          </a:p>
          <a:p>
            <a:pPr lvl="1" indent="-238125"/>
            <a:r>
              <a:rPr lang="en-US" dirty="0"/>
              <a:t>take time off and then realize the contrast between stress levels before and after their time off.</a:t>
            </a:r>
          </a:p>
          <a:p>
            <a:r>
              <a:rPr lang="en-US" dirty="0"/>
              <a:t>Due to the stressful impacts for the organization as a whole, senior leadership may not receive or have opportunity to seek feedback until the problems are more serious.</a:t>
            </a:r>
          </a:p>
        </p:txBody>
      </p:sp>
      <p:sp>
        <p:nvSpPr>
          <p:cNvPr id="276482" name="Rectangle 2"/>
          <p:cNvSpPr>
            <a:spLocks noGrp="1" noChangeArrowheads="1"/>
          </p:cNvSpPr>
          <p:nvPr>
            <p:ph type="title"/>
          </p:nvPr>
        </p:nvSpPr>
        <p:spPr/>
        <p:txBody>
          <a:bodyPr/>
          <a:lstStyle/>
          <a:p>
            <a:r>
              <a:rPr lang="en-US" dirty="0"/>
              <a:t>Long-term Response &amp; Recovery Stress</a:t>
            </a:r>
          </a:p>
        </p:txBody>
      </p:sp>
      <p:sp>
        <p:nvSpPr>
          <p:cNvPr id="2" name="Footer Placeholder 1"/>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sp>
        <p:nvSpPr>
          <p:cNvPr id="276484" name="Rectangle 4"/>
          <p:cNvSpPr>
            <a:spLocks noChangeArrowheads="1"/>
          </p:cNvSpPr>
          <p:nvPr/>
        </p:nvSpPr>
        <p:spPr bwMode="auto">
          <a:xfrm>
            <a:off x="10453511" y="857251"/>
            <a:ext cx="18466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cs typeface="+mn-cs"/>
            </a:endParaRPr>
          </a:p>
        </p:txBody>
      </p:sp>
    </p:spTree>
    <p:extLst>
      <p:ext uri="{BB962C8B-B14F-4D97-AF65-F5344CB8AC3E}">
        <p14:creationId xmlns:p14="http://schemas.microsoft.com/office/powerpoint/2010/main" val="36564620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6"/>
          </p:nvPr>
        </p:nvSpPr>
        <p:spPr/>
        <p:txBody>
          <a:bodyPr>
            <a:normAutofit/>
          </a:bodyPr>
          <a:lstStyle/>
          <a:p>
            <a:pPr marL="0" indent="0">
              <a:buNone/>
            </a:pPr>
            <a:r>
              <a:rPr lang="en-US" b="1" dirty="0">
                <a:solidFill>
                  <a:schemeClr val="accent4"/>
                </a:solidFill>
              </a:rPr>
              <a:t>Burnout: </a:t>
            </a:r>
            <a:r>
              <a:rPr lang="en-US" dirty="0"/>
              <a:t>Gradual wearing down; emotional &amp; physical exhaustion due to external work and personal stressors (including limited work &amp; personal supports, high workload demands, and limited resources).</a:t>
            </a:r>
          </a:p>
          <a:p>
            <a:pPr lvl="1"/>
            <a:r>
              <a:rPr lang="en-US" dirty="0"/>
              <a:t>sadness, apathy, cynicism, feeling discouraged, irritability</a:t>
            </a:r>
          </a:p>
          <a:p>
            <a:pPr marL="0" indent="0">
              <a:lnSpc>
                <a:spcPct val="100000"/>
              </a:lnSpc>
              <a:spcBef>
                <a:spcPts val="1200"/>
              </a:spcBef>
              <a:buNone/>
            </a:pPr>
            <a:r>
              <a:rPr lang="en-US" b="1" dirty="0">
                <a:solidFill>
                  <a:schemeClr val="accent4"/>
                </a:solidFill>
              </a:rPr>
              <a:t>Compassion Stress/Fatigue: </a:t>
            </a:r>
            <a:r>
              <a:rPr lang="en-US" dirty="0"/>
              <a:t>Stress and wearing effects of helping or wanting to help impacted individuals (effects of the difficult and intensive work/needs therein).</a:t>
            </a:r>
          </a:p>
          <a:p>
            <a:pPr lvl="1"/>
            <a:r>
              <a:rPr lang="en-US" dirty="0"/>
              <a:t>helplessness, frustration, self-isolation, physiological &amp; emotional exhaustion</a:t>
            </a:r>
          </a:p>
          <a:p>
            <a:endParaRPr lang="en-US" dirty="0"/>
          </a:p>
        </p:txBody>
      </p:sp>
      <p:sp>
        <p:nvSpPr>
          <p:cNvPr id="3" name="Title 2"/>
          <p:cNvSpPr>
            <a:spLocks noGrp="1"/>
          </p:cNvSpPr>
          <p:nvPr>
            <p:ph type="title"/>
          </p:nvPr>
        </p:nvSpPr>
        <p:spPr/>
        <p:txBody>
          <a:bodyPr/>
          <a:lstStyle/>
          <a:p>
            <a:r>
              <a:rPr lang="en-US" dirty="0"/>
              <a:t>Long-term Response &amp; Recovery Stress</a:t>
            </a:r>
          </a:p>
        </p:txBody>
      </p:sp>
      <p:sp>
        <p:nvSpPr>
          <p:cNvPr id="4" name="Footer Placeholder 3"/>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245286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6"/>
          </p:nvPr>
        </p:nvSpPr>
        <p:spPr/>
        <p:txBody>
          <a:bodyPr/>
          <a:lstStyle/>
          <a:p>
            <a:pPr marL="0" indent="0">
              <a:buNone/>
            </a:pPr>
            <a:r>
              <a:rPr lang="en-US" b="1" dirty="0">
                <a:solidFill>
                  <a:schemeClr val="accent4"/>
                </a:solidFill>
              </a:rPr>
              <a:t>Secondary/Vicarious Traumatic Stress: </a:t>
            </a:r>
            <a:r>
              <a:rPr lang="en-US" dirty="0"/>
              <a:t>Cumulative stress reactions over time due to supporting multiple trauma survivors.</a:t>
            </a:r>
          </a:p>
          <a:p>
            <a:pPr lvl="1"/>
            <a:r>
              <a:rPr lang="en-US" dirty="0"/>
              <a:t>avoidance/detachment or over-involvement, and may include PTSD-like symptoms; symptoms may appear similar to the survivors they are supporting</a:t>
            </a:r>
          </a:p>
          <a:p>
            <a:pPr marL="0" indent="0">
              <a:spcBef>
                <a:spcPts val="1800"/>
              </a:spcBef>
              <a:buNone/>
            </a:pPr>
            <a:r>
              <a:rPr lang="en-US" b="1" dirty="0">
                <a:solidFill>
                  <a:schemeClr val="accent4"/>
                </a:solidFill>
              </a:rPr>
              <a:t>Post-Traumatic Stress Disorder (PTSD)</a:t>
            </a:r>
            <a:r>
              <a:rPr lang="en-US" dirty="0">
                <a:solidFill>
                  <a:schemeClr val="accent4"/>
                </a:solidFill>
              </a:rPr>
              <a:t>: </a:t>
            </a:r>
          </a:p>
          <a:p>
            <a:pPr lvl="1"/>
            <a:r>
              <a:rPr lang="en-US" dirty="0"/>
              <a:t>intrusive symptoms (e.g., nightmares, flashbacks), </a:t>
            </a:r>
            <a:r>
              <a:rPr lang="en-US" altLang="en-US" dirty="0"/>
              <a:t>hyper arousal, </a:t>
            </a:r>
            <a:r>
              <a:rPr lang="en-US" dirty="0"/>
              <a:t>numbing, anxiety and/or depression</a:t>
            </a:r>
          </a:p>
          <a:p>
            <a:endParaRPr lang="en-US" dirty="0"/>
          </a:p>
        </p:txBody>
      </p:sp>
      <p:sp>
        <p:nvSpPr>
          <p:cNvPr id="3" name="Title 2"/>
          <p:cNvSpPr>
            <a:spLocks noGrp="1"/>
          </p:cNvSpPr>
          <p:nvPr>
            <p:ph type="title"/>
          </p:nvPr>
        </p:nvSpPr>
        <p:spPr/>
        <p:txBody>
          <a:bodyPr>
            <a:normAutofit/>
          </a:bodyPr>
          <a:lstStyle/>
          <a:p>
            <a:r>
              <a:rPr lang="en-US" dirty="0"/>
              <a:t>Long-term Response &amp; Recovery Stress</a:t>
            </a:r>
          </a:p>
        </p:txBody>
      </p:sp>
      <p:sp>
        <p:nvSpPr>
          <p:cNvPr id="4" name="Footer Placeholder 3"/>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10027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26"/>
          </p:nvPr>
        </p:nvSpPr>
        <p:spPr>
          <a:xfrm>
            <a:off x="518160" y="1297171"/>
            <a:ext cx="11155679" cy="2376471"/>
          </a:xfrm>
        </p:spPr>
        <p:txBody>
          <a:bodyPr/>
          <a:lstStyle/>
          <a:p>
            <a:pPr marL="0" indent="0">
              <a:buNone/>
            </a:pPr>
            <a:r>
              <a:rPr lang="en-US" dirty="0"/>
              <a:t>Contributing factors for post-traumatic stress symptoms in disaster workers:</a:t>
            </a:r>
          </a:p>
          <a:p>
            <a:pPr marL="0" indent="0">
              <a:buNone/>
            </a:pPr>
            <a:endParaRPr lang="en-US" dirty="0"/>
          </a:p>
          <a:p>
            <a:endParaRPr lang="en-US" dirty="0"/>
          </a:p>
        </p:txBody>
      </p:sp>
      <p:sp>
        <p:nvSpPr>
          <p:cNvPr id="5" name="Title 4"/>
          <p:cNvSpPr>
            <a:spLocks noGrp="1"/>
          </p:cNvSpPr>
          <p:nvPr>
            <p:ph type="title"/>
          </p:nvPr>
        </p:nvSpPr>
        <p:spPr>
          <a:xfrm>
            <a:off x="139700" y="291689"/>
            <a:ext cx="11887200" cy="1001530"/>
          </a:xfrm>
        </p:spPr>
        <p:txBody>
          <a:bodyPr>
            <a:normAutofit fontScale="90000"/>
          </a:bodyPr>
          <a:lstStyle/>
          <a:p>
            <a:r>
              <a:rPr lang="en-US" dirty="0"/>
              <a:t>Post-Traumatic Stress Disorder (PTSD) in Disaster Workers </a:t>
            </a:r>
            <a:endParaRPr lang="en-CA" dirty="0"/>
          </a:p>
        </p:txBody>
      </p:sp>
      <p:sp>
        <p:nvSpPr>
          <p:cNvPr id="2" name="Footer Placeholder 1"/>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sp>
        <p:nvSpPr>
          <p:cNvPr id="17" name="Rectangle 16">
            <a:extLst>
              <a:ext uri="{FF2B5EF4-FFF2-40B4-BE49-F238E27FC236}">
                <a16:creationId xmlns:a16="http://schemas.microsoft.com/office/drawing/2014/main" id="{860658CB-6BD5-4E21-B527-61D4D55E901B}"/>
              </a:ext>
            </a:extLst>
          </p:cNvPr>
          <p:cNvSpPr/>
          <p:nvPr/>
        </p:nvSpPr>
        <p:spPr>
          <a:xfrm>
            <a:off x="709545" y="2298700"/>
            <a:ext cx="10964293" cy="3262129"/>
          </a:xfrm>
          <a:prstGeom prst="rect">
            <a:avLst/>
          </a:prstGeom>
        </p:spPr>
        <p:txBody>
          <a:bodyPr wrap="square" numCol="2">
            <a:noAutofit/>
          </a:bodyPr>
          <a:lstStyle/>
          <a:p>
            <a:r>
              <a:rPr lang="en-US" sz="2800" b="1" dirty="0">
                <a:solidFill>
                  <a:schemeClr val="accent1"/>
                </a:solidFill>
              </a:rPr>
              <a:t>Pre-disaster factors</a:t>
            </a:r>
          </a:p>
          <a:p>
            <a:pPr lvl="1" indent="-228600">
              <a:buClr>
                <a:schemeClr val="accent5"/>
              </a:buClr>
              <a:buFont typeface="Arial" panose="020B0604020202020204" pitchFamily="34" charset="0"/>
              <a:buChar char="•"/>
            </a:pPr>
            <a:r>
              <a:rPr lang="en-US" sz="2400" dirty="0"/>
              <a:t>Experience/training</a:t>
            </a:r>
          </a:p>
          <a:p>
            <a:pPr lvl="1" indent="-228600">
              <a:buClr>
                <a:schemeClr val="accent5"/>
              </a:buClr>
              <a:buFont typeface="Arial" panose="020B0604020202020204" pitchFamily="34" charset="0"/>
              <a:buChar char="•"/>
            </a:pPr>
            <a:r>
              <a:rPr lang="en-US" sz="2400" dirty="0"/>
              <a:t>Income</a:t>
            </a:r>
          </a:p>
          <a:p>
            <a:pPr lvl="1" indent="-228600">
              <a:buClr>
                <a:schemeClr val="accent5"/>
              </a:buClr>
              <a:buFont typeface="Arial" panose="020B0604020202020204" pitchFamily="34" charset="0"/>
              <a:buChar char="•"/>
            </a:pPr>
            <a:r>
              <a:rPr lang="en-US" sz="2400" dirty="0"/>
              <a:t>Life events/health</a:t>
            </a:r>
          </a:p>
          <a:p>
            <a:pPr lvl="1" indent="-228600">
              <a:buClr>
                <a:schemeClr val="accent5"/>
              </a:buClr>
              <a:buFont typeface="Arial" panose="020B0604020202020204" pitchFamily="34" charset="0"/>
              <a:buChar char="•"/>
            </a:pPr>
            <a:r>
              <a:rPr lang="en-US" sz="2400" dirty="0"/>
              <a:t>Job satisfaction</a:t>
            </a:r>
          </a:p>
          <a:p>
            <a:pPr lvl="1" indent="-228600">
              <a:buClr>
                <a:schemeClr val="accent5"/>
              </a:buClr>
              <a:buFont typeface="Arial" panose="020B0604020202020204" pitchFamily="34" charset="0"/>
              <a:buChar char="•"/>
            </a:pPr>
            <a:r>
              <a:rPr lang="en-US" sz="2400" dirty="0"/>
              <a:t>Economic downturn</a:t>
            </a:r>
          </a:p>
          <a:p>
            <a:pPr>
              <a:spcBef>
                <a:spcPts val="1200"/>
              </a:spcBef>
            </a:pPr>
            <a:r>
              <a:rPr lang="en-US" sz="2800" b="1" dirty="0">
                <a:solidFill>
                  <a:schemeClr val="accent1"/>
                </a:solidFill>
              </a:rPr>
              <a:t>Post-disaster factors </a:t>
            </a:r>
          </a:p>
          <a:p>
            <a:pPr lvl="1" indent="-228600">
              <a:buClr>
                <a:schemeClr val="accent5"/>
              </a:buClr>
              <a:buFont typeface="Arial" panose="020B0604020202020204" pitchFamily="34" charset="0"/>
              <a:buChar char="•"/>
            </a:pPr>
            <a:r>
              <a:rPr lang="en-US" sz="2400" dirty="0"/>
              <a:t>Impact on life</a:t>
            </a:r>
          </a:p>
          <a:p>
            <a:endParaRPr lang="en-US" sz="2400" dirty="0"/>
          </a:p>
          <a:p>
            <a:r>
              <a:rPr lang="en-US" sz="2800" b="1" dirty="0">
                <a:solidFill>
                  <a:schemeClr val="accent1"/>
                </a:solidFill>
              </a:rPr>
              <a:t>Peri-disaster factors</a:t>
            </a:r>
            <a:endParaRPr lang="en-US" sz="2800" dirty="0"/>
          </a:p>
          <a:p>
            <a:pPr lvl="1" indent="-228600">
              <a:buClr>
                <a:schemeClr val="accent5"/>
              </a:buClr>
              <a:buFont typeface="Arial" panose="020B0604020202020204" pitchFamily="34" charset="0"/>
              <a:buChar char="•"/>
            </a:pPr>
            <a:r>
              <a:rPr lang="en-US" sz="2400" dirty="0"/>
              <a:t>Exposure</a:t>
            </a:r>
          </a:p>
          <a:p>
            <a:pPr lvl="1" indent="-228600">
              <a:buClr>
                <a:schemeClr val="accent5"/>
              </a:buClr>
              <a:buFont typeface="Arial" panose="020B0604020202020204" pitchFamily="34" charset="0"/>
              <a:buChar char="•"/>
            </a:pPr>
            <a:r>
              <a:rPr lang="en-US" sz="2400" dirty="0"/>
              <a:t>Poor leadership</a:t>
            </a:r>
          </a:p>
          <a:p>
            <a:pPr lvl="1" indent="-228600">
              <a:buClr>
                <a:schemeClr val="accent5"/>
              </a:buClr>
              <a:buFont typeface="Arial" panose="020B0604020202020204" pitchFamily="34" charset="0"/>
              <a:buChar char="•"/>
            </a:pPr>
            <a:r>
              <a:rPr lang="en-US" sz="2400" dirty="0"/>
              <a:t>Lack of inter-agency cooperation</a:t>
            </a:r>
          </a:p>
          <a:p>
            <a:pPr lvl="1" indent="-228600">
              <a:buClr>
                <a:schemeClr val="accent5"/>
              </a:buClr>
              <a:buFont typeface="Arial" panose="020B0604020202020204" pitchFamily="34" charset="0"/>
              <a:buChar char="•"/>
            </a:pPr>
            <a:r>
              <a:rPr lang="en-US" sz="2400" dirty="0"/>
              <a:t>Unclear expectations</a:t>
            </a:r>
          </a:p>
          <a:p>
            <a:pPr lvl="1" indent="-228600">
              <a:buClr>
                <a:schemeClr val="accent5"/>
              </a:buClr>
              <a:buFont typeface="Arial" panose="020B0604020202020204" pitchFamily="34" charset="0"/>
              <a:buChar char="•"/>
            </a:pPr>
            <a:r>
              <a:rPr lang="en-US" sz="2400" dirty="0"/>
              <a:t>Perceptions &amp; experience of safety</a:t>
            </a:r>
          </a:p>
          <a:p>
            <a:pPr lvl="1" indent="-228600">
              <a:buClr>
                <a:schemeClr val="accent5"/>
              </a:buClr>
              <a:buFont typeface="Arial" panose="020B0604020202020204" pitchFamily="34" charset="0"/>
              <a:buChar char="•"/>
            </a:pPr>
            <a:r>
              <a:rPr lang="en-US" sz="2400" dirty="0"/>
              <a:t>Injury</a:t>
            </a:r>
          </a:p>
          <a:p>
            <a:pPr lvl="1" indent="-228600">
              <a:buClr>
                <a:schemeClr val="accent5"/>
              </a:buClr>
              <a:buFont typeface="Arial" panose="020B0604020202020204" pitchFamily="34" charset="0"/>
              <a:buChar char="•"/>
            </a:pPr>
            <a:r>
              <a:rPr lang="en-US" sz="2400" dirty="0"/>
              <a:t>Social factors </a:t>
            </a:r>
          </a:p>
          <a:p>
            <a:pPr lvl="1" indent="-228600">
              <a:buClr>
                <a:schemeClr val="accent5"/>
              </a:buClr>
              <a:buFont typeface="Arial" panose="020B0604020202020204" pitchFamily="34" charset="0"/>
              <a:buChar char="•"/>
            </a:pPr>
            <a:r>
              <a:rPr lang="en-US" sz="2400" dirty="0"/>
              <a:t>Coping strategies</a:t>
            </a:r>
          </a:p>
        </p:txBody>
      </p:sp>
    </p:spTree>
    <p:extLst>
      <p:ext uri="{BB962C8B-B14F-4D97-AF65-F5344CB8AC3E}">
        <p14:creationId xmlns:p14="http://schemas.microsoft.com/office/powerpoint/2010/main" val="223401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8DAC699-FC29-46F7-9713-30640D92430B}"/>
              </a:ext>
            </a:extLst>
          </p:cNvPr>
          <p:cNvSpPr>
            <a:spLocks noGrp="1"/>
          </p:cNvSpPr>
          <p:nvPr>
            <p:ph sz="quarter" idx="10"/>
          </p:nvPr>
        </p:nvSpPr>
        <p:spPr/>
        <p:txBody>
          <a:bodyPr/>
          <a:lstStyle/>
          <a:p>
            <a:r>
              <a:rPr lang="en-US" altLang="en-US" dirty="0"/>
              <a:t>Wave the Red Flag</a:t>
            </a:r>
            <a:endParaRPr lang="en-US" dirty="0"/>
          </a:p>
        </p:txBody>
      </p:sp>
      <p:sp>
        <p:nvSpPr>
          <p:cNvPr id="5" name="Footer Placeholder 4"/>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pic>
        <p:nvPicPr>
          <p:cNvPr id="13" name="Picture 12">
            <a:extLst>
              <a:ext uri="{FF2B5EF4-FFF2-40B4-BE49-F238E27FC236}">
                <a16:creationId xmlns:a16="http://schemas.microsoft.com/office/drawing/2014/main" id="{A61F4D15-E554-4360-A972-2B0CE82A51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34" t="8779" r="13427" b="9109"/>
          <a:stretch/>
        </p:blipFill>
        <p:spPr>
          <a:xfrm>
            <a:off x="719906" y="1534509"/>
            <a:ext cx="827058" cy="914553"/>
          </a:xfrm>
          <a:prstGeom prst="roundRect">
            <a:avLst/>
          </a:prstGeom>
        </p:spPr>
      </p:pic>
    </p:spTree>
    <p:extLst>
      <p:ext uri="{BB962C8B-B14F-4D97-AF65-F5344CB8AC3E}">
        <p14:creationId xmlns:p14="http://schemas.microsoft.com/office/powerpoint/2010/main" val="173180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781F4A-3D7E-4508-A011-8BD0027B83DA}"/>
              </a:ext>
            </a:extLst>
          </p:cNvPr>
          <p:cNvSpPr>
            <a:spLocks noGrp="1"/>
          </p:cNvSpPr>
          <p:nvPr>
            <p:ph type="title"/>
          </p:nvPr>
        </p:nvSpPr>
        <p:spPr/>
        <p:txBody>
          <a:bodyPr/>
          <a:lstStyle/>
          <a:p>
            <a:r>
              <a:rPr lang="en-US" dirty="0"/>
              <a:t>Wave the Red Flag</a:t>
            </a:r>
          </a:p>
        </p:txBody>
      </p:sp>
      <p:sp>
        <p:nvSpPr>
          <p:cNvPr id="5" name="Content Placeholder 4">
            <a:extLst>
              <a:ext uri="{FF2B5EF4-FFF2-40B4-BE49-F238E27FC236}">
                <a16:creationId xmlns:a16="http://schemas.microsoft.com/office/drawing/2014/main" id="{2304D724-D24E-4905-AEA9-C69631897201}"/>
              </a:ext>
            </a:extLst>
          </p:cNvPr>
          <p:cNvSpPr>
            <a:spLocks noGrp="1"/>
          </p:cNvSpPr>
          <p:nvPr>
            <p:ph sz="quarter" idx="26"/>
          </p:nvPr>
        </p:nvSpPr>
        <p:spPr/>
        <p:txBody>
          <a:bodyPr/>
          <a:lstStyle/>
          <a:p>
            <a:pPr lvl="1">
              <a:spcBef>
                <a:spcPts val="1200"/>
              </a:spcBef>
            </a:pPr>
            <a:r>
              <a:rPr lang="en-US" dirty="0"/>
              <a:t>What have been your red flags about your own stress levels and self-care needs?  </a:t>
            </a:r>
          </a:p>
          <a:p>
            <a:pPr lvl="1">
              <a:spcBef>
                <a:spcPts val="1200"/>
              </a:spcBef>
            </a:pPr>
            <a:r>
              <a:rPr lang="en-US" dirty="0"/>
              <a:t>How did you become aware of your physical, mental, emotional, spiritual, or </a:t>
            </a:r>
            <a:r>
              <a:rPr lang="en-CA" dirty="0"/>
              <a:t>behavioural</a:t>
            </a:r>
            <a:r>
              <a:rPr lang="en-US" dirty="0"/>
              <a:t> warning signs of stress? </a:t>
            </a:r>
          </a:p>
          <a:p>
            <a:pPr lvl="1">
              <a:spcBef>
                <a:spcPts val="1200"/>
              </a:spcBef>
            </a:pPr>
            <a:r>
              <a:rPr lang="en-US" dirty="0"/>
              <a:t>Did you notice when this was happening for you; did someone else notice and express care/concern?</a:t>
            </a:r>
          </a:p>
          <a:p>
            <a:pPr lvl="1">
              <a:spcBef>
                <a:spcPts val="1200"/>
              </a:spcBef>
            </a:pPr>
            <a:r>
              <a:rPr lang="en-US" dirty="0"/>
              <a:t>Are you able to identify your yellow flags? (earlier signs of increasing stress and self-care needs)</a:t>
            </a:r>
            <a:endParaRPr lang="en-CA" dirty="0"/>
          </a:p>
          <a:p>
            <a:endParaRPr lang="en-US" dirty="0"/>
          </a:p>
        </p:txBody>
      </p:sp>
      <p:sp>
        <p:nvSpPr>
          <p:cNvPr id="3" name="Footer Placeholder 2">
            <a:extLst>
              <a:ext uri="{FF2B5EF4-FFF2-40B4-BE49-F238E27FC236}">
                <a16:creationId xmlns:a16="http://schemas.microsoft.com/office/drawing/2014/main" id="{B9B16173-4A9C-4D20-A7EA-AED0C280AB1D}"/>
              </a:ext>
            </a:extLst>
          </p:cNvPr>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87816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6"/>
          </p:nvPr>
        </p:nvSpPr>
        <p:spPr>
          <a:xfrm>
            <a:off x="719667" y="1407964"/>
            <a:ext cx="10752667" cy="4120000"/>
          </a:xfrm>
        </p:spPr>
        <p:txBody>
          <a:bodyPr numCol="2">
            <a:normAutofit lnSpcReduction="10000"/>
          </a:bodyPr>
          <a:lstStyle/>
          <a:p>
            <a:r>
              <a:rPr lang="en-US" dirty="0"/>
              <a:t>Change in eating habits or weight</a:t>
            </a:r>
          </a:p>
          <a:p>
            <a:r>
              <a:rPr lang="en-US" dirty="0"/>
              <a:t>Loss of interest</a:t>
            </a:r>
          </a:p>
          <a:p>
            <a:r>
              <a:rPr lang="en-US" dirty="0"/>
              <a:t>Guilt</a:t>
            </a:r>
          </a:p>
          <a:p>
            <a:r>
              <a:rPr lang="en-US" dirty="0"/>
              <a:t>Taking lots of time off</a:t>
            </a:r>
          </a:p>
          <a:p>
            <a:r>
              <a:rPr lang="en-US" dirty="0"/>
              <a:t>Drinking, smoking, or vaping more</a:t>
            </a:r>
          </a:p>
          <a:p>
            <a:r>
              <a:rPr lang="en-US" dirty="0"/>
              <a:t>Conflict in relationships</a:t>
            </a:r>
          </a:p>
          <a:p>
            <a:r>
              <a:rPr lang="en-US" dirty="0"/>
              <a:t>Changes in sleep </a:t>
            </a:r>
          </a:p>
          <a:p>
            <a:r>
              <a:rPr lang="en-US" dirty="0"/>
              <a:t>Don’t give self a break</a:t>
            </a:r>
          </a:p>
          <a:p>
            <a:r>
              <a:rPr lang="en-US" dirty="0"/>
              <a:t>Isolating self</a:t>
            </a:r>
          </a:p>
          <a:p>
            <a:r>
              <a:rPr lang="en-US" dirty="0"/>
              <a:t>Feeling very busy or hurried</a:t>
            </a:r>
          </a:p>
          <a:p>
            <a:r>
              <a:rPr lang="en-US" dirty="0"/>
              <a:t>Physical changes</a:t>
            </a:r>
          </a:p>
          <a:p>
            <a:r>
              <a:rPr lang="en-US" dirty="0"/>
              <a:t>Memory or attention problems</a:t>
            </a:r>
          </a:p>
          <a:p>
            <a:pPr marL="0" indent="0">
              <a:buNone/>
            </a:pPr>
            <a:endParaRPr lang="en-US" dirty="0"/>
          </a:p>
        </p:txBody>
      </p:sp>
      <p:sp>
        <p:nvSpPr>
          <p:cNvPr id="108546" name="Rectangle 2"/>
          <p:cNvSpPr>
            <a:spLocks noGrp="1"/>
          </p:cNvSpPr>
          <p:nvPr>
            <p:ph type="title"/>
          </p:nvPr>
        </p:nvSpPr>
        <p:spPr/>
        <p:txBody>
          <a:bodyPr/>
          <a:lstStyle/>
          <a:p>
            <a:r>
              <a:rPr lang="en-US" altLang="en-US" dirty="0"/>
              <a:t>Self-Care Red Flags</a:t>
            </a:r>
          </a:p>
        </p:txBody>
      </p:sp>
      <p:sp>
        <p:nvSpPr>
          <p:cNvPr id="5" name="Footer Placeholder 4"/>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1818782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dirty="0"/>
              <a:t>Awareness: Stress Continuum Model</a:t>
            </a:r>
          </a:p>
        </p:txBody>
      </p:sp>
      <p:pic>
        <p:nvPicPr>
          <p:cNvPr id="5" name="Content Placeholder 4" descr="A picture containing timeline&#10;&#10;Description automatically generated">
            <a:extLst>
              <a:ext uri="{FF2B5EF4-FFF2-40B4-BE49-F238E27FC236}">
                <a16:creationId xmlns:a16="http://schemas.microsoft.com/office/drawing/2014/main" id="{5CCF454E-FCBF-4AFF-8852-F862CCF7852D}"/>
              </a:ext>
            </a:extLst>
          </p:cNvPr>
          <p:cNvPicPr>
            <a:picLocks noGrp="1" noChangeAspect="1"/>
          </p:cNvPicPr>
          <p:nvPr>
            <p:ph sz="quarter" idx="26"/>
          </p:nvPr>
        </p:nvPicPr>
        <p:blipFill>
          <a:blip r:embed="rId3">
            <a:extLst>
              <a:ext uri="{28A0092B-C50C-407E-A947-70E740481C1C}">
                <a14:useLocalDpi xmlns:a14="http://schemas.microsoft.com/office/drawing/2010/main" val="0"/>
              </a:ext>
            </a:extLst>
          </a:blip>
          <a:stretch>
            <a:fillRect/>
          </a:stretch>
        </p:blipFill>
        <p:spPr>
          <a:xfrm>
            <a:off x="231036" y="1015073"/>
            <a:ext cx="11798711" cy="5105558"/>
          </a:xfrm>
        </p:spPr>
      </p:pic>
      <p:sp>
        <p:nvSpPr>
          <p:cNvPr id="3" name="Footer Placeholder 2"/>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sp>
        <p:nvSpPr>
          <p:cNvPr id="6" name="TextBox 5">
            <a:extLst>
              <a:ext uri="{FF2B5EF4-FFF2-40B4-BE49-F238E27FC236}">
                <a16:creationId xmlns:a16="http://schemas.microsoft.com/office/drawing/2014/main" id="{09233F95-7E45-4EDE-9463-4C6E71FBE4A6}"/>
              </a:ext>
            </a:extLst>
          </p:cNvPr>
          <p:cNvSpPr txBox="1"/>
          <p:nvPr/>
        </p:nvSpPr>
        <p:spPr>
          <a:xfrm>
            <a:off x="95536" y="6120631"/>
            <a:ext cx="11865428" cy="577081"/>
          </a:xfrm>
          <a:prstGeom prst="rect">
            <a:avLst/>
          </a:prstGeom>
          <a:noFill/>
        </p:spPr>
        <p:txBody>
          <a:bodyPr wrap="square">
            <a:spAutoFit/>
          </a:bodyPr>
          <a:lstStyle/>
          <a:p>
            <a:pPr>
              <a:spcAft>
                <a:spcPts val="0"/>
              </a:spcAft>
            </a:pPr>
            <a:r>
              <a:rPr lang="en-US" sz="1050" dirty="0"/>
              <a:t>Adapted from: </a:t>
            </a:r>
            <a:br>
              <a:rPr lang="en-US" sz="1050" dirty="0"/>
            </a:br>
            <a:r>
              <a:rPr lang="en-US" sz="1050" dirty="0"/>
              <a:t>Government of Canada, National Defense &amp; the Armed Forces Canadian. (2008). Road to Mental Readiness-Mental Health Continuum Model and The Big 4. </a:t>
            </a:r>
          </a:p>
          <a:p>
            <a:pPr>
              <a:spcAft>
                <a:spcPts val="0"/>
              </a:spcAft>
            </a:pPr>
            <a:r>
              <a:rPr lang="en-US" sz="1050" dirty="0"/>
              <a:t>Watson, P., Nash, W., Westphal, R., &amp; Litz, B. (2012). Combat Operational Stress First Aid Manual.</a:t>
            </a:r>
          </a:p>
        </p:txBody>
      </p:sp>
    </p:spTree>
    <p:extLst>
      <p:ext uri="{BB962C8B-B14F-4D97-AF65-F5344CB8AC3E}">
        <p14:creationId xmlns:p14="http://schemas.microsoft.com/office/powerpoint/2010/main" val="92137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a:t>Learning Objectives</a:t>
            </a:r>
          </a:p>
        </p:txBody>
      </p:sp>
      <p:sp>
        <p:nvSpPr>
          <p:cNvPr id="4" name="Content Placeholder 3"/>
          <p:cNvSpPr>
            <a:spLocks noGrp="1"/>
          </p:cNvSpPr>
          <p:nvPr>
            <p:ph sz="quarter" idx="26"/>
          </p:nvPr>
        </p:nvSpPr>
        <p:spPr/>
        <p:txBody>
          <a:bodyPr/>
          <a:lstStyle/>
          <a:p>
            <a:r>
              <a:rPr lang="en-US" dirty="0"/>
              <a:t>Recognize role of self-care within the unique context of disaster and emergency response and recovery.</a:t>
            </a:r>
          </a:p>
          <a:p>
            <a:r>
              <a:rPr lang="en-US" dirty="0"/>
              <a:t>Know how and when to engage self-care strategies for myself.</a:t>
            </a:r>
          </a:p>
          <a:p>
            <a:r>
              <a:rPr lang="en-US" dirty="0"/>
              <a:t>Understand my warning signs/red flags for stress.</a:t>
            </a:r>
          </a:p>
          <a:p>
            <a:r>
              <a:rPr lang="en-US" dirty="0"/>
              <a:t>Know when to seek help from others.</a:t>
            </a:r>
          </a:p>
          <a:p>
            <a:r>
              <a:rPr lang="en-US" dirty="0"/>
              <a:t>Reflect on and develop a self-care plan. </a:t>
            </a:r>
          </a:p>
        </p:txBody>
      </p:sp>
      <p:sp>
        <p:nvSpPr>
          <p:cNvPr id="2" name="Footer Placeholder 1"/>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96595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921D130-3C32-41AF-BB29-5C6202DEB435}"/>
              </a:ext>
            </a:extLst>
          </p:cNvPr>
          <p:cNvSpPr>
            <a:spLocks noGrp="1"/>
          </p:cNvSpPr>
          <p:nvPr>
            <p:ph sz="quarter" idx="10"/>
          </p:nvPr>
        </p:nvSpPr>
        <p:spPr/>
        <p:txBody>
          <a:bodyPr/>
          <a:lstStyle/>
          <a:p>
            <a:r>
              <a:rPr lang="en-US" altLang="en-US" dirty="0"/>
              <a:t>Self-Awareness</a:t>
            </a:r>
            <a:endParaRPr lang="en-US" dirty="0"/>
          </a:p>
        </p:txBody>
      </p:sp>
      <p:sp>
        <p:nvSpPr>
          <p:cNvPr id="11" name="Footer Placeholder 10"/>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pic>
        <p:nvPicPr>
          <p:cNvPr id="10" name="Picture 9">
            <a:extLst>
              <a:ext uri="{FF2B5EF4-FFF2-40B4-BE49-F238E27FC236}">
                <a16:creationId xmlns:a16="http://schemas.microsoft.com/office/drawing/2014/main" id="{6ECA0E84-7005-4567-B86C-34A2C387D2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28" t="10495" r="16743" b="7810"/>
          <a:stretch/>
        </p:blipFill>
        <p:spPr>
          <a:xfrm>
            <a:off x="784381" y="1559441"/>
            <a:ext cx="738920" cy="895133"/>
          </a:xfrm>
          <a:prstGeom prst="roundRect">
            <a:avLst/>
          </a:prstGeom>
        </p:spPr>
      </p:pic>
    </p:spTree>
    <p:extLst>
      <p:ext uri="{BB962C8B-B14F-4D97-AF65-F5344CB8AC3E}">
        <p14:creationId xmlns:p14="http://schemas.microsoft.com/office/powerpoint/2010/main" val="675658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p:txBody>
          <a:bodyPr/>
          <a:lstStyle/>
          <a:p>
            <a:pPr marL="111125" indent="0">
              <a:buNone/>
            </a:pPr>
            <a:r>
              <a:rPr lang="en-US" dirty="0"/>
              <a:t>Self-reflection questions:</a:t>
            </a:r>
          </a:p>
          <a:p>
            <a:pPr marL="914400" indent="-457200">
              <a:buFont typeface="+mj-lt"/>
              <a:buAutoNum type="arabicParenR"/>
            </a:pPr>
            <a:r>
              <a:rPr lang="en-US" dirty="0"/>
              <a:t>What are your usual ‘go-to’ self-care strategies or activities?</a:t>
            </a:r>
          </a:p>
          <a:p>
            <a:pPr marL="914400" indent="-457200">
              <a:buFont typeface="+mj-lt"/>
              <a:buAutoNum type="arabicParenR"/>
            </a:pPr>
            <a:r>
              <a:rPr lang="en-US" dirty="0"/>
              <a:t>When do they work best?</a:t>
            </a:r>
          </a:p>
          <a:p>
            <a:pPr marL="914400" indent="-457200">
              <a:buFont typeface="+mj-lt"/>
              <a:buAutoNum type="arabicParenR"/>
            </a:pPr>
            <a:r>
              <a:rPr lang="en-US" dirty="0"/>
              <a:t>What does self-care look like for you when you’ve been in different Stress Continuum zones?</a:t>
            </a:r>
          </a:p>
          <a:p>
            <a:pPr marL="914400" indent="-457200">
              <a:buFont typeface="+mj-lt"/>
              <a:buAutoNum type="arabicParenR"/>
            </a:pPr>
            <a:r>
              <a:rPr lang="en-US" dirty="0"/>
              <a:t>What do you do when your self-care strategies don’t seem to be working the way you need or want them to?</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Self-Awareness Activity</a:t>
            </a:r>
          </a:p>
        </p:txBody>
      </p:sp>
      <p:sp>
        <p:nvSpPr>
          <p:cNvPr id="2" name="Footer Placeholder 1"/>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441467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112343-1DF9-4229-8D94-00E42058FE1B}"/>
              </a:ext>
            </a:extLst>
          </p:cNvPr>
          <p:cNvSpPr>
            <a:spLocks noGrp="1"/>
          </p:cNvSpPr>
          <p:nvPr>
            <p:ph sz="quarter" idx="26"/>
          </p:nvPr>
        </p:nvSpPr>
        <p:spPr>
          <a:xfrm>
            <a:off x="719668" y="1218667"/>
            <a:ext cx="7979164" cy="4984862"/>
          </a:xfrm>
        </p:spPr>
        <p:txBody>
          <a:bodyPr>
            <a:normAutofit/>
          </a:bodyPr>
          <a:lstStyle/>
          <a:p>
            <a:pPr marL="0" indent="0">
              <a:buNone/>
            </a:pPr>
            <a:r>
              <a:rPr lang="en-CA" dirty="0"/>
              <a:t>Self-awareness is our starting point for self-care.</a:t>
            </a:r>
          </a:p>
          <a:p>
            <a:r>
              <a:rPr lang="en-CA" dirty="0"/>
              <a:t>We may do this on our own, or with our team, organization and/or personal supports.</a:t>
            </a:r>
          </a:p>
          <a:p>
            <a:r>
              <a:rPr lang="en-CA" dirty="0"/>
              <a:t>Strategies may include:</a:t>
            </a:r>
          </a:p>
          <a:p>
            <a:pPr lvl="1">
              <a:lnSpc>
                <a:spcPct val="100000"/>
              </a:lnSpc>
              <a:spcBef>
                <a:spcPts val="0"/>
              </a:spcBef>
              <a:spcAft>
                <a:spcPts val="200"/>
              </a:spcAft>
            </a:pPr>
            <a:r>
              <a:rPr lang="en-CA" dirty="0"/>
              <a:t>Formal measurement tools </a:t>
            </a:r>
            <a:br>
              <a:rPr lang="en-CA" dirty="0"/>
            </a:br>
            <a:r>
              <a:rPr lang="en-CA" dirty="0"/>
              <a:t>(e.g., self-assessment scales).</a:t>
            </a:r>
          </a:p>
          <a:p>
            <a:pPr lvl="1">
              <a:lnSpc>
                <a:spcPct val="100000"/>
              </a:lnSpc>
              <a:spcBef>
                <a:spcPts val="0"/>
              </a:spcBef>
              <a:spcAft>
                <a:spcPts val="200"/>
              </a:spcAft>
            </a:pPr>
            <a:r>
              <a:rPr lang="en-CA" dirty="0"/>
              <a:t>Personal &amp; organizational checklists.</a:t>
            </a:r>
          </a:p>
          <a:p>
            <a:pPr lvl="1">
              <a:lnSpc>
                <a:spcPct val="100000"/>
              </a:lnSpc>
              <a:spcBef>
                <a:spcPts val="0"/>
              </a:spcBef>
              <a:spcAft>
                <a:spcPts val="200"/>
              </a:spcAft>
            </a:pPr>
            <a:r>
              <a:rPr lang="en-CA" dirty="0"/>
              <a:t>Using technology (e.g., apps, calendar reminders).</a:t>
            </a:r>
          </a:p>
          <a:p>
            <a:pPr lvl="1">
              <a:lnSpc>
                <a:spcPct val="100000"/>
              </a:lnSpc>
              <a:spcBef>
                <a:spcPts val="0"/>
              </a:spcBef>
              <a:spcAft>
                <a:spcPts val="200"/>
              </a:spcAft>
            </a:pPr>
            <a:r>
              <a:rPr lang="en-CA" dirty="0"/>
              <a:t>Routine check-ins.</a:t>
            </a:r>
          </a:p>
          <a:p>
            <a:pPr lvl="1">
              <a:lnSpc>
                <a:spcPct val="100000"/>
              </a:lnSpc>
              <a:spcBef>
                <a:spcPts val="0"/>
              </a:spcBef>
              <a:spcAft>
                <a:spcPts val="200"/>
              </a:spcAft>
            </a:pPr>
            <a:r>
              <a:rPr lang="en-CA" dirty="0"/>
              <a:t>Accepting help &amp; support from others.</a:t>
            </a:r>
          </a:p>
        </p:txBody>
      </p:sp>
      <p:sp>
        <p:nvSpPr>
          <p:cNvPr id="3" name="Title 2">
            <a:extLst>
              <a:ext uri="{FF2B5EF4-FFF2-40B4-BE49-F238E27FC236}">
                <a16:creationId xmlns:a16="http://schemas.microsoft.com/office/drawing/2014/main" id="{4C65E1D0-657A-44E0-9A17-9503ED76DC62}"/>
              </a:ext>
            </a:extLst>
          </p:cNvPr>
          <p:cNvSpPr>
            <a:spLocks noGrp="1"/>
          </p:cNvSpPr>
          <p:nvPr>
            <p:ph type="title"/>
          </p:nvPr>
        </p:nvSpPr>
        <p:spPr/>
        <p:txBody>
          <a:bodyPr/>
          <a:lstStyle/>
          <a:p>
            <a:r>
              <a:rPr lang="en-CA" dirty="0"/>
              <a:t>Tuning Into Ourselves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19994" y="1945981"/>
            <a:ext cx="4624544" cy="4766174"/>
          </a:xfrm>
          <a:prstGeom prst="rect">
            <a:avLst/>
          </a:prstGeom>
        </p:spPr>
      </p:pic>
      <p:sp>
        <p:nvSpPr>
          <p:cNvPr id="4" name="Footer Placeholder 3"/>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758301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a:xfrm>
            <a:off x="714743" y="1394112"/>
            <a:ext cx="5381256" cy="4203124"/>
          </a:xfrm>
          <a:prstGeom prst="roundRect">
            <a:avLst>
              <a:gd name="adj" fmla="val 9771"/>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3175" indent="0">
              <a:buNone/>
            </a:pPr>
            <a:r>
              <a:rPr lang="en-US" dirty="0"/>
              <a:t>Questions to ask yourself: </a:t>
            </a:r>
          </a:p>
          <a:p>
            <a:r>
              <a:rPr lang="en-US" dirty="0"/>
              <a:t>What’s going on in my personal life right now?</a:t>
            </a:r>
          </a:p>
          <a:p>
            <a:r>
              <a:rPr lang="en-US" dirty="0"/>
              <a:t>Do I have personal or family commitments that would be affected if I was redeployed?</a:t>
            </a:r>
          </a:p>
          <a:p>
            <a:r>
              <a:rPr lang="en-US" dirty="0"/>
              <a:t>How is my current physical, emotional, mental, and spiritual well-being?</a:t>
            </a:r>
          </a:p>
        </p:txBody>
      </p:sp>
      <p:sp>
        <p:nvSpPr>
          <p:cNvPr id="6" name="Title 5"/>
          <p:cNvSpPr>
            <a:spLocks noGrp="1"/>
          </p:cNvSpPr>
          <p:nvPr>
            <p:ph type="title"/>
          </p:nvPr>
        </p:nvSpPr>
        <p:spPr/>
        <p:txBody>
          <a:bodyPr/>
          <a:lstStyle/>
          <a:p>
            <a:pPr algn="ctr"/>
            <a:r>
              <a:rPr lang="en-US" dirty="0"/>
              <a:t>Before Responding to a Disaster</a:t>
            </a:r>
            <a:endParaRPr lang="en-CA" dirty="0"/>
          </a:p>
        </p:txBody>
      </p:sp>
      <p:sp>
        <p:nvSpPr>
          <p:cNvPr id="7" name="Footer Placeholder 6"/>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pic>
        <p:nvPicPr>
          <p:cNvPr id="8" name="Content Placeholder 7" descr="Text&#10;&#10;Description automatically generated">
            <a:extLst>
              <a:ext uri="{FF2B5EF4-FFF2-40B4-BE49-F238E27FC236}">
                <a16:creationId xmlns:a16="http://schemas.microsoft.com/office/drawing/2014/main" id="{9590037C-9A0C-4090-99C4-5A5C21A20690}"/>
              </a:ext>
            </a:extLst>
          </p:cNvPr>
          <p:cNvPicPr>
            <a:picLocks noGrp="1" noChangeAspect="1"/>
          </p:cNvPicPr>
          <p:nvPr>
            <p:ph sz="quarter" idx="27"/>
          </p:nvPr>
        </p:nvPicPr>
        <p:blipFill>
          <a:blip r:embed="rId3">
            <a:extLst>
              <a:ext uri="{28A0092B-C50C-407E-A947-70E740481C1C}">
                <a14:useLocalDpi xmlns:a14="http://schemas.microsoft.com/office/drawing/2010/main" val="0"/>
              </a:ext>
            </a:extLst>
          </a:blip>
          <a:stretch>
            <a:fillRect/>
          </a:stretch>
        </p:blipFill>
        <p:spPr>
          <a:xfrm>
            <a:off x="6449790" y="2895994"/>
            <a:ext cx="4505081" cy="3653212"/>
          </a:xfrm>
        </p:spPr>
      </p:pic>
    </p:spTree>
    <p:extLst>
      <p:ext uri="{BB962C8B-B14F-4D97-AF65-F5344CB8AC3E}">
        <p14:creationId xmlns:p14="http://schemas.microsoft.com/office/powerpoint/2010/main" val="2209216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Self Check-Ins</a:t>
            </a:r>
          </a:p>
        </p:txBody>
      </p:sp>
      <p:sp>
        <p:nvSpPr>
          <p:cNvPr id="8" name="Footer Placeholder 7"/>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pic>
        <p:nvPicPr>
          <p:cNvPr id="4" name="Picture 3" descr="A sign on the side of a road&#10;&#10;Description automatically generated">
            <a:extLst>
              <a:ext uri="{FF2B5EF4-FFF2-40B4-BE49-F238E27FC236}">
                <a16:creationId xmlns:a16="http://schemas.microsoft.com/office/drawing/2014/main" id="{487D0F42-B0DA-430A-888F-5E9D527B4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40" y="1547307"/>
            <a:ext cx="5108448" cy="3870960"/>
          </a:xfrm>
          <a:prstGeom prst="rect">
            <a:avLst/>
          </a:prstGeom>
        </p:spPr>
      </p:pic>
      <p:sp>
        <p:nvSpPr>
          <p:cNvPr id="6" name="Content Placeholder 5"/>
          <p:cNvSpPr>
            <a:spLocks noGrp="1"/>
          </p:cNvSpPr>
          <p:nvPr>
            <p:ph sz="quarter" idx="27"/>
          </p:nvPr>
        </p:nvSpPr>
        <p:spPr>
          <a:xfrm>
            <a:off x="6095999" y="1950739"/>
            <a:ext cx="5425716" cy="3917996"/>
          </a:xfrm>
        </p:spPr>
        <p:txBody>
          <a:bodyPr/>
          <a:lstStyle/>
          <a:p>
            <a:r>
              <a:rPr lang="en-US" dirty="0"/>
              <a:t>How has checking in with yourself been helpful to you?</a:t>
            </a:r>
          </a:p>
          <a:p>
            <a:r>
              <a:rPr lang="en-US" dirty="0"/>
              <a:t>What makes it difficult to do?</a:t>
            </a:r>
          </a:p>
        </p:txBody>
      </p:sp>
      <p:sp>
        <p:nvSpPr>
          <p:cNvPr id="10" name="TextBox 9">
            <a:extLst>
              <a:ext uri="{FF2B5EF4-FFF2-40B4-BE49-F238E27FC236}">
                <a16:creationId xmlns:a16="http://schemas.microsoft.com/office/drawing/2014/main" id="{526790B8-E808-4AE8-B5E3-B7B92AEAF58B}"/>
              </a:ext>
            </a:extLst>
          </p:cNvPr>
          <p:cNvSpPr txBox="1"/>
          <p:nvPr/>
        </p:nvSpPr>
        <p:spPr>
          <a:xfrm>
            <a:off x="1721379" y="2533302"/>
            <a:ext cx="2844800" cy="1077218"/>
          </a:xfrm>
          <a:prstGeom prst="rect">
            <a:avLst/>
          </a:prstGeom>
          <a:noFill/>
        </p:spPr>
        <p:txBody>
          <a:bodyPr wrap="square" rtlCol="0">
            <a:spAutoFit/>
            <a:scene3d>
              <a:camera prst="perspectiveRight"/>
              <a:lightRig rig="threePt" dir="t"/>
            </a:scene3d>
          </a:bodyPr>
          <a:lstStyle/>
          <a:p>
            <a:pPr algn="ctr"/>
            <a:r>
              <a:rPr lang="en-CA" sz="3200" b="1" dirty="0">
                <a:solidFill>
                  <a:schemeClr val="bg1"/>
                </a:solidFill>
              </a:rPr>
              <a:t>Self Check-in</a:t>
            </a:r>
          </a:p>
          <a:p>
            <a:pPr algn="ctr"/>
            <a:r>
              <a:rPr lang="en-CA" sz="3200" b="1" dirty="0">
                <a:solidFill>
                  <a:schemeClr val="bg1"/>
                </a:solidFill>
              </a:rPr>
              <a:t>Ahead</a:t>
            </a:r>
          </a:p>
        </p:txBody>
      </p:sp>
    </p:spTree>
    <p:extLst>
      <p:ext uri="{BB962C8B-B14F-4D97-AF65-F5344CB8AC3E}">
        <p14:creationId xmlns:p14="http://schemas.microsoft.com/office/powerpoint/2010/main" val="94670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33161" y="301749"/>
            <a:ext cx="7420710" cy="1107996"/>
          </a:xfrm>
          <a:prstGeom prst="rect">
            <a:avLst/>
          </a:prstGeom>
          <a:noFill/>
        </p:spPr>
        <p:txBody>
          <a:bodyPr wrap="square" rtlCol="0">
            <a:spAutoFit/>
          </a:bodyPr>
          <a:lstStyle/>
          <a:p>
            <a:pPr algn="ctr"/>
            <a:r>
              <a:rPr lang="en-CA" sz="6600" b="1" dirty="0">
                <a:solidFill>
                  <a:schemeClr val="accent5"/>
                </a:solidFill>
                <a:effectLst>
                  <a:outerShdw blurRad="38100" dist="38100" dir="2700000" algn="tl">
                    <a:srgbClr val="000000">
                      <a:alpha val="43137"/>
                    </a:srgbClr>
                  </a:outerShdw>
                </a:effectLst>
                <a:ea typeface="DaddysGirl" panose="02000603000000000000" pitchFamily="2" charset="0"/>
                <a:cs typeface="MV Boli" panose="02000500030200090000" pitchFamily="2" charset="0"/>
              </a:rPr>
              <a:t>Don’t Forget:</a:t>
            </a:r>
          </a:p>
        </p:txBody>
      </p:sp>
      <p:sp>
        <p:nvSpPr>
          <p:cNvPr id="4" name="Footer Placeholder 3"/>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pic>
        <p:nvPicPr>
          <p:cNvPr id="6" name="Picture 5" descr="A picture containing table, food, bottle&#10;&#10;Description automatically generated">
            <a:extLst>
              <a:ext uri="{FF2B5EF4-FFF2-40B4-BE49-F238E27FC236}">
                <a16:creationId xmlns:a16="http://schemas.microsoft.com/office/drawing/2014/main" id="{86FEBFB8-B93F-43F0-A883-5122C1620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324" y="1403516"/>
            <a:ext cx="9168384" cy="5157216"/>
          </a:xfrm>
          <a:prstGeom prst="rect">
            <a:avLst/>
          </a:prstGeom>
        </p:spPr>
      </p:pic>
    </p:spTree>
    <p:extLst>
      <p:ext uri="{BB962C8B-B14F-4D97-AF65-F5344CB8AC3E}">
        <p14:creationId xmlns:p14="http://schemas.microsoft.com/office/powerpoint/2010/main" val="41415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sz="quarter" idx="26"/>
          </p:nvPr>
        </p:nvSpPr>
        <p:spPr/>
        <p:txBody>
          <a:bodyPr>
            <a:normAutofit fontScale="92500" lnSpcReduction="10000"/>
          </a:bodyPr>
          <a:lstStyle/>
          <a:p>
            <a:pPr marL="0" indent="0">
              <a:buNone/>
            </a:pPr>
            <a:r>
              <a:rPr lang="en-US" b="1" dirty="0">
                <a:solidFill>
                  <a:schemeClr val="accent4"/>
                </a:solidFill>
              </a:rPr>
              <a:t>Personal</a:t>
            </a:r>
          </a:p>
          <a:p>
            <a:pPr lvl="1"/>
            <a:r>
              <a:rPr lang="en-US" dirty="0"/>
              <a:t>Self-awareness-knowing your personal warning signs of stress.</a:t>
            </a:r>
          </a:p>
          <a:p>
            <a:pPr lvl="1"/>
            <a:r>
              <a:rPr lang="en-US" dirty="0"/>
              <a:t>Having diverse strategies that work for you. </a:t>
            </a:r>
          </a:p>
          <a:p>
            <a:pPr lvl="1"/>
            <a:r>
              <a:rPr lang="en-US" dirty="0"/>
              <a:t>Being flexible with the learning curve &amp; demands of disaster response &amp; recovery work.</a:t>
            </a:r>
          </a:p>
          <a:p>
            <a:pPr lvl="1"/>
            <a:r>
              <a:rPr lang="en-US" dirty="0"/>
              <a:t>Structuring self-care into your personal routine.</a:t>
            </a:r>
          </a:p>
          <a:p>
            <a:pPr marL="0" indent="0">
              <a:spcBef>
                <a:spcPts val="1800"/>
              </a:spcBef>
              <a:buNone/>
            </a:pPr>
            <a:r>
              <a:rPr lang="en-US" b="1" dirty="0">
                <a:solidFill>
                  <a:schemeClr val="accent4"/>
                </a:solidFill>
              </a:rPr>
              <a:t>Organizational</a:t>
            </a:r>
          </a:p>
          <a:p>
            <a:pPr lvl="1"/>
            <a:r>
              <a:rPr lang="en-US" dirty="0"/>
              <a:t>Avoiding a one-size-fits all approach.</a:t>
            </a:r>
          </a:p>
          <a:p>
            <a:pPr lvl="1"/>
            <a:r>
              <a:rPr lang="en-US" dirty="0"/>
              <a:t>Build adaptable strategies from within, with staff input.</a:t>
            </a:r>
          </a:p>
          <a:p>
            <a:pPr lvl="1"/>
            <a:r>
              <a:rPr lang="en-CA" dirty="0"/>
              <a:t>Modeling self-care individually and structurally at a leadership level.</a:t>
            </a:r>
          </a:p>
          <a:p>
            <a:pPr lvl="1"/>
            <a:r>
              <a:rPr lang="en-CA" dirty="0"/>
              <a:t>Check-in, Check-in, Check-in! At all levels of the organization.</a:t>
            </a:r>
            <a:endParaRPr lang="en-US" dirty="0"/>
          </a:p>
        </p:txBody>
      </p:sp>
      <p:sp>
        <p:nvSpPr>
          <p:cNvPr id="5122" name="Rectangle 2"/>
          <p:cNvSpPr>
            <a:spLocks noGrp="1" noChangeArrowheads="1"/>
          </p:cNvSpPr>
          <p:nvPr>
            <p:ph type="title"/>
          </p:nvPr>
        </p:nvSpPr>
        <p:spPr/>
        <p:txBody>
          <a:bodyPr/>
          <a:lstStyle/>
          <a:p>
            <a:r>
              <a:rPr lang="en-US" dirty="0"/>
              <a:t>What Works? </a:t>
            </a:r>
          </a:p>
        </p:txBody>
      </p:sp>
      <p:sp>
        <p:nvSpPr>
          <p:cNvPr id="2" name="Footer Placeholder 1"/>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210248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Content Placeholder 2"/>
          <p:cNvSpPr>
            <a:spLocks noGrp="1"/>
          </p:cNvSpPr>
          <p:nvPr>
            <p:ph sz="quarter" idx="26"/>
          </p:nvPr>
        </p:nvSpPr>
        <p:spPr/>
        <p:txBody>
          <a:bodyPr/>
          <a:lstStyle/>
          <a:p>
            <a:r>
              <a:rPr lang="en-US" dirty="0"/>
              <a:t>Strategies important to our overall health and well-being, which can contribute to reduced stress reactions:</a:t>
            </a:r>
          </a:p>
          <a:p>
            <a:pPr lvl="1"/>
            <a:r>
              <a:rPr lang="en-US" dirty="0"/>
              <a:t>Controlled breathing</a:t>
            </a:r>
          </a:p>
          <a:p>
            <a:pPr lvl="1"/>
            <a:r>
              <a:rPr lang="en-US" altLang="en-US" dirty="0"/>
              <a:t>Daily physical activity </a:t>
            </a:r>
          </a:p>
          <a:p>
            <a:pPr lvl="1"/>
            <a:r>
              <a:rPr lang="en-US" altLang="en-US" dirty="0"/>
              <a:t>Healthy eating </a:t>
            </a:r>
          </a:p>
          <a:p>
            <a:pPr lvl="1"/>
            <a:r>
              <a:rPr lang="en-US" altLang="en-US" dirty="0"/>
              <a:t>Sleep management</a:t>
            </a:r>
          </a:p>
          <a:p>
            <a:pPr lvl="1"/>
            <a:r>
              <a:rPr lang="en-US" altLang="en-US" dirty="0"/>
              <a:t>Time outside</a:t>
            </a:r>
          </a:p>
          <a:p>
            <a:pPr lvl="1"/>
            <a:r>
              <a:rPr lang="en-US" altLang="en-US" dirty="0"/>
              <a:t>Simple activities like stretching/yoga</a:t>
            </a:r>
          </a:p>
        </p:txBody>
      </p:sp>
      <p:sp>
        <p:nvSpPr>
          <p:cNvPr id="212993" name="Title 1"/>
          <p:cNvSpPr>
            <a:spLocks noGrp="1"/>
          </p:cNvSpPr>
          <p:nvPr>
            <p:ph type="title"/>
          </p:nvPr>
        </p:nvSpPr>
        <p:spPr/>
        <p:txBody>
          <a:bodyPr/>
          <a:lstStyle/>
          <a:p>
            <a:r>
              <a:rPr lang="en-US" dirty="0"/>
              <a:t>Physical Strategies</a:t>
            </a:r>
          </a:p>
        </p:txBody>
      </p:sp>
      <p:sp>
        <p:nvSpPr>
          <p:cNvPr id="3" name="Footer Placeholder 2"/>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pic>
        <p:nvPicPr>
          <p:cNvPr id="4" name="Picture 3" descr="A dog looking at the camera&#10;&#10;Description automatically generated">
            <a:extLst>
              <a:ext uri="{FF2B5EF4-FFF2-40B4-BE49-F238E27FC236}">
                <a16:creationId xmlns:a16="http://schemas.microsoft.com/office/drawing/2014/main" id="{50833996-D9E9-4115-939E-747740B35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276" y="1757393"/>
            <a:ext cx="4500563" cy="4917727"/>
          </a:xfrm>
          <a:prstGeom prst="rect">
            <a:avLst/>
          </a:prstGeom>
        </p:spPr>
      </p:pic>
    </p:spTree>
    <p:extLst>
      <p:ext uri="{BB962C8B-B14F-4D97-AF65-F5344CB8AC3E}">
        <p14:creationId xmlns:p14="http://schemas.microsoft.com/office/powerpoint/2010/main" val="3333774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Content Placeholder 2"/>
          <p:cNvSpPr>
            <a:spLocks noGrp="1"/>
          </p:cNvSpPr>
          <p:nvPr>
            <p:ph sz="quarter" idx="26"/>
          </p:nvPr>
        </p:nvSpPr>
        <p:spPr>
          <a:xfrm>
            <a:off x="518161" y="1237537"/>
            <a:ext cx="6631940" cy="5092995"/>
          </a:xfrm>
        </p:spPr>
        <p:txBody>
          <a:bodyPr/>
          <a:lstStyle/>
          <a:p>
            <a:pPr marL="0" indent="0">
              <a:buNone/>
            </a:pPr>
            <a:r>
              <a:rPr lang="en-US" sz="3200" b="1" dirty="0">
                <a:solidFill>
                  <a:schemeClr val="accent4"/>
                </a:solidFill>
              </a:rPr>
              <a:t>Increase:</a:t>
            </a:r>
          </a:p>
          <a:p>
            <a:pPr marL="0" indent="0">
              <a:buNone/>
            </a:pPr>
            <a:r>
              <a:rPr lang="en-US" dirty="0"/>
              <a:t>Positive emotion-focused strategies:</a:t>
            </a:r>
          </a:p>
          <a:p>
            <a:pPr lvl="1"/>
            <a:r>
              <a:rPr lang="en-US" dirty="0"/>
              <a:t>Humour—watch a funny video.</a:t>
            </a:r>
          </a:p>
          <a:p>
            <a:pPr lvl="1"/>
            <a:r>
              <a:rPr lang="en-US" dirty="0"/>
              <a:t>Acceptance.</a:t>
            </a:r>
          </a:p>
          <a:p>
            <a:pPr lvl="1"/>
            <a:r>
              <a:rPr lang="en-US" dirty="0"/>
              <a:t>Reinterpreting the event in a positive light—positive self-talk. </a:t>
            </a:r>
          </a:p>
          <a:p>
            <a:pPr lvl="1"/>
            <a:r>
              <a:rPr lang="en-US" dirty="0"/>
              <a:t>Taking time out for yourself each day.</a:t>
            </a:r>
          </a:p>
          <a:p>
            <a:pPr lvl="1"/>
            <a:r>
              <a:rPr lang="en-US" dirty="0"/>
              <a:t>Gratitude practice (for work and home).</a:t>
            </a:r>
          </a:p>
          <a:p>
            <a:pPr lvl="1"/>
            <a:r>
              <a:rPr lang="en-US" dirty="0"/>
              <a:t>Mindfulness practices.</a:t>
            </a:r>
          </a:p>
        </p:txBody>
      </p:sp>
      <p:sp>
        <p:nvSpPr>
          <p:cNvPr id="208897" name="Title 1"/>
          <p:cNvSpPr>
            <a:spLocks noGrp="1"/>
          </p:cNvSpPr>
          <p:nvPr>
            <p:ph type="title"/>
          </p:nvPr>
        </p:nvSpPr>
        <p:spPr/>
        <p:txBody>
          <a:bodyPr/>
          <a:lstStyle/>
          <a:p>
            <a:r>
              <a:rPr lang="en-US" dirty="0"/>
              <a:t>Cognitive Strategies</a:t>
            </a:r>
          </a:p>
        </p:txBody>
      </p:sp>
      <p:sp>
        <p:nvSpPr>
          <p:cNvPr id="2" name="Footer Placeholder 1"/>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pic>
        <p:nvPicPr>
          <p:cNvPr id="4" name="Picture 3" descr="A dog looking at the camera&#10;&#10;Description automatically generated">
            <a:extLst>
              <a:ext uri="{FF2B5EF4-FFF2-40B4-BE49-F238E27FC236}">
                <a16:creationId xmlns:a16="http://schemas.microsoft.com/office/drawing/2014/main" id="{D7DE932B-D904-4621-9BC7-2C65F78B7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234" y="1232314"/>
            <a:ext cx="5549900" cy="2501900"/>
          </a:xfrm>
          <a:prstGeom prst="rect">
            <a:avLst/>
          </a:prstGeom>
        </p:spPr>
      </p:pic>
    </p:spTree>
    <p:extLst>
      <p:ext uri="{BB962C8B-B14F-4D97-AF65-F5344CB8AC3E}">
        <p14:creationId xmlns:p14="http://schemas.microsoft.com/office/powerpoint/2010/main" val="1073413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normAutofit/>
          </a:bodyPr>
          <a:lstStyle/>
          <a:p>
            <a:r>
              <a:rPr lang="en-US" dirty="0"/>
              <a:t>Cognitive Strategies</a:t>
            </a:r>
          </a:p>
        </p:txBody>
      </p:sp>
      <p:sp>
        <p:nvSpPr>
          <p:cNvPr id="3" name="TextBox 2"/>
          <p:cNvSpPr txBox="1"/>
          <p:nvPr/>
        </p:nvSpPr>
        <p:spPr>
          <a:xfrm>
            <a:off x="6116976" y="1319349"/>
            <a:ext cx="5961293" cy="4302905"/>
          </a:xfrm>
          <a:prstGeom prst="roundRect">
            <a:avLst>
              <a:gd name="adj" fmla="val 9160"/>
            </a:avLst>
          </a:prstGeom>
          <a:solidFill>
            <a:schemeClr val="bg1"/>
          </a:solidFill>
          <a:ln w="38100">
            <a:solidFill>
              <a:schemeClr val="accent1"/>
            </a:solidFill>
          </a:ln>
          <a:effectLst/>
        </p:spPr>
        <p:txBody>
          <a:bodyPr vert="horz" wrap="square" lIns="0" tIns="0" rIns="0" bIns="0" numCol="1" anchor="ctr" anchorCtr="1" compatLnSpc="1">
            <a:prstTxWarp prst="textNoShape">
              <a:avLst/>
            </a:prstTxWarp>
            <a:normAutofit/>
          </a:bodyPr>
          <a:lstStyle>
            <a:lvl1pPr marL="111125" indent="0" fontAlgn="base">
              <a:spcBef>
                <a:spcPts val="1200"/>
              </a:spcBef>
              <a:spcAft>
                <a:spcPts val="0"/>
              </a:spcAft>
              <a:buClr>
                <a:srgbClr val="5C4383"/>
              </a:buClr>
              <a:buSzPct val="95000"/>
              <a:buFont typeface="Arial" charset="0"/>
              <a:buNone/>
              <a:defRPr lang="en-US" altLang="en-US" sz="2800" dirty="0" smtClean="0">
                <a:solidFill>
                  <a:srgbClr val="5C6670"/>
                </a:solidFill>
              </a:defRPr>
            </a:lvl1pPr>
            <a:lvl2pPr marL="684213" lvl="1" indent="-169863" fontAlgn="base">
              <a:spcBef>
                <a:spcPts val="600"/>
              </a:spcBef>
              <a:spcAft>
                <a:spcPts val="0"/>
              </a:spcAft>
              <a:buClr>
                <a:srgbClr val="008996"/>
              </a:buClr>
              <a:buSzPct val="90000"/>
              <a:buFont typeface="Arial" panose="020B0604020202020204" pitchFamily="34" charset="0"/>
              <a:buChar char="•"/>
              <a:defRPr lang="en-US" altLang="en-US" sz="2600" b="0" i="0" u="none" dirty="0" smtClean="0">
                <a:solidFill>
                  <a:srgbClr val="5C6670"/>
                </a:solidFill>
              </a:defRPr>
            </a:lvl2pPr>
            <a:lvl3pPr marL="1025525" indent="-168275" fontAlgn="base">
              <a:spcBef>
                <a:spcPts val="1200"/>
              </a:spcBef>
              <a:spcAft>
                <a:spcPts val="0"/>
              </a:spcAft>
              <a:buClr>
                <a:srgbClr val="0064A8"/>
              </a:buClr>
              <a:buFont typeface="Arial" charset="0"/>
              <a:buChar char="•"/>
              <a:defRPr lang="en-US" altLang="en-US" sz="2400" dirty="0" smtClean="0">
                <a:solidFill>
                  <a:srgbClr val="5C6670"/>
                </a:solidFill>
              </a:defRPr>
            </a:lvl3pPr>
            <a:lvl4pPr marL="1600200" indent="-228600" fontAlgn="base">
              <a:spcBef>
                <a:spcPts val="1200"/>
              </a:spcBef>
              <a:spcAft>
                <a:spcPts val="0"/>
              </a:spcAft>
              <a:buFont typeface="Arial" charset="0"/>
              <a:buChar char="–"/>
              <a:defRPr lang="en-US" altLang="en-US" sz="2000" dirty="0" smtClean="0">
                <a:solidFill>
                  <a:srgbClr val="5C6670"/>
                </a:solidFill>
              </a:defRPr>
            </a:lvl4pPr>
            <a:lvl5pPr marL="2057400" indent="-228600" fontAlgn="base">
              <a:spcBef>
                <a:spcPts val="1200"/>
              </a:spcBef>
              <a:spcAft>
                <a:spcPts val="0"/>
              </a:spcAft>
              <a:buFont typeface="Arial" charset="0"/>
              <a:buChar char="»"/>
              <a:defRPr lang="en-US" altLang="en-US" sz="2000" dirty="0" smtClean="0">
                <a:solidFill>
                  <a:srgbClr val="5C6670"/>
                </a:solidFill>
              </a:defRPr>
            </a:lvl5pPr>
            <a:lvl6pPr marL="2514600" indent="-228600">
              <a:spcBef>
                <a:spcPts val="1200"/>
              </a:spcBef>
              <a:spcAft>
                <a:spcPts val="0"/>
              </a:spcAft>
              <a:buFont typeface="Arial" panose="020B0604020202020204" pitchFamily="34" charset="0"/>
              <a:buChar char="•"/>
              <a:defRPr lang="en-US" sz="2000" dirty="0" smtClean="0">
                <a:solidFill>
                  <a:schemeClr val="tx1">
                    <a:lumMod val="65000"/>
                    <a:lumOff val="35000"/>
                  </a:schemeClr>
                </a:solidFill>
              </a:defRPr>
            </a:lvl6pPr>
            <a:lvl7pPr marL="2971800" indent="-228600">
              <a:spcBef>
                <a:spcPts val="1200"/>
              </a:spcBef>
              <a:spcAft>
                <a:spcPts val="0"/>
              </a:spcAft>
              <a:buFont typeface="Arial" panose="020B0604020202020204" pitchFamily="34" charset="0"/>
              <a:buChar char="•"/>
              <a:defRPr lang="en-US" sz="2000" dirty="0" smtClean="0">
                <a:solidFill>
                  <a:schemeClr val="tx1">
                    <a:lumMod val="65000"/>
                    <a:lumOff val="35000"/>
                  </a:schemeClr>
                </a:solidFill>
              </a:defRPr>
            </a:lvl7pPr>
            <a:lvl8pPr marL="3429000" indent="-228600">
              <a:spcBef>
                <a:spcPts val="1200"/>
              </a:spcBef>
              <a:spcAft>
                <a:spcPts val="0"/>
              </a:spcAft>
              <a:buFont typeface="Arial" panose="020B0604020202020204" pitchFamily="34" charset="0"/>
              <a:buChar char="•"/>
              <a:defRPr lang="en-US" sz="2000" dirty="0" smtClean="0">
                <a:solidFill>
                  <a:schemeClr val="tx1">
                    <a:lumMod val="65000"/>
                    <a:lumOff val="35000"/>
                  </a:schemeClr>
                </a:solidFill>
              </a:defRPr>
            </a:lvl8pPr>
            <a:lvl9pPr marL="3886200" indent="-228600">
              <a:spcBef>
                <a:spcPts val="1200"/>
              </a:spcBef>
              <a:spcAft>
                <a:spcPts val="0"/>
              </a:spcAft>
              <a:buFont typeface="Arial" panose="020B0604020202020204" pitchFamily="34" charset="0"/>
              <a:buChar char="•"/>
              <a:defRPr sz="2000" dirty="0">
                <a:solidFill>
                  <a:schemeClr val="tx1">
                    <a:lumMod val="65000"/>
                    <a:lumOff val="35000"/>
                  </a:schemeClr>
                </a:solidFill>
              </a:defRPr>
            </a:lvl9pPr>
          </a:lstStyle>
          <a:p>
            <a:pPr marL="0"/>
            <a:r>
              <a:rPr lang="en-US" altLang="en-US" sz="2500" b="1" dirty="0">
                <a:solidFill>
                  <a:schemeClr val="accent4"/>
                </a:solidFill>
              </a:rPr>
              <a:t>Problem-focused coping strategies:</a:t>
            </a:r>
            <a:r>
              <a:rPr lang="en-US" altLang="en-US" sz="2500" b="1" dirty="0">
                <a:solidFill>
                  <a:schemeClr val="accent6"/>
                </a:solidFill>
              </a:rPr>
              <a:t> </a:t>
            </a:r>
          </a:p>
          <a:p>
            <a:pPr marL="287338" lvl="1">
              <a:buClr>
                <a:schemeClr val="accent5"/>
              </a:buClr>
            </a:pPr>
            <a:r>
              <a:rPr lang="en-US" altLang="en-US" sz="2400" dirty="0">
                <a:solidFill>
                  <a:schemeClr val="accent1"/>
                </a:solidFill>
              </a:rPr>
              <a:t>Planning ahead.</a:t>
            </a:r>
          </a:p>
          <a:p>
            <a:pPr marL="287338" lvl="1">
              <a:buClr>
                <a:schemeClr val="accent5"/>
              </a:buClr>
            </a:pPr>
            <a:r>
              <a:rPr lang="en-US" altLang="en-US" sz="2400" dirty="0">
                <a:solidFill>
                  <a:schemeClr val="accent1"/>
                </a:solidFill>
              </a:rPr>
              <a:t>Maintaining work balance with family and leisure activities.</a:t>
            </a:r>
          </a:p>
          <a:p>
            <a:pPr marL="287338" lvl="1">
              <a:buClr>
                <a:schemeClr val="accent5"/>
              </a:buClr>
            </a:pPr>
            <a:r>
              <a:rPr lang="en-US" altLang="en-US" sz="2400" dirty="0">
                <a:solidFill>
                  <a:schemeClr val="accent1"/>
                </a:solidFill>
              </a:rPr>
              <a:t>Maintaining professional identity, values, and boundaries.</a:t>
            </a:r>
          </a:p>
          <a:p>
            <a:pPr marL="287338" lvl="1">
              <a:buClr>
                <a:schemeClr val="accent5"/>
              </a:buClr>
            </a:pPr>
            <a:r>
              <a:rPr lang="en-US" altLang="en-US" sz="2400" dirty="0">
                <a:solidFill>
                  <a:schemeClr val="accent1"/>
                </a:solidFill>
              </a:rPr>
              <a:t>Seeking out additional training.</a:t>
            </a:r>
          </a:p>
          <a:p>
            <a:pPr marL="287338" lvl="1">
              <a:buClr>
                <a:schemeClr val="accent5"/>
              </a:buClr>
            </a:pPr>
            <a:r>
              <a:rPr lang="en-US" altLang="en-US" sz="2400" dirty="0">
                <a:solidFill>
                  <a:schemeClr val="accent1"/>
                </a:solidFill>
              </a:rPr>
              <a:t>Positive and gratitude oriented self-talk.</a:t>
            </a:r>
          </a:p>
        </p:txBody>
      </p:sp>
      <p:sp>
        <p:nvSpPr>
          <p:cNvPr id="4" name="Footer Placeholder 3"/>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pic>
        <p:nvPicPr>
          <p:cNvPr id="5" name="Picture 4" descr="A picture containing diagram&#10;&#10;Description automatically generated">
            <a:extLst>
              <a:ext uri="{FF2B5EF4-FFF2-40B4-BE49-F238E27FC236}">
                <a16:creationId xmlns:a16="http://schemas.microsoft.com/office/drawing/2014/main" id="{5AFD2C4E-B6BC-4368-9CE1-745456089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 y="1319349"/>
            <a:ext cx="5981700" cy="4371975"/>
          </a:xfrm>
          <a:prstGeom prst="rect">
            <a:avLst/>
          </a:prstGeom>
        </p:spPr>
      </p:pic>
    </p:spTree>
    <p:extLst>
      <p:ext uri="{BB962C8B-B14F-4D97-AF65-F5344CB8AC3E}">
        <p14:creationId xmlns:p14="http://schemas.microsoft.com/office/powerpoint/2010/main" val="143711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E9D745-8010-427A-AEAD-B757BA06E292}"/>
              </a:ext>
            </a:extLst>
          </p:cNvPr>
          <p:cNvSpPr>
            <a:spLocks noGrp="1"/>
          </p:cNvSpPr>
          <p:nvPr>
            <p:ph type="title"/>
          </p:nvPr>
        </p:nvSpPr>
        <p:spPr/>
        <p:txBody>
          <a:bodyPr/>
          <a:lstStyle/>
          <a:p>
            <a:r>
              <a:rPr lang="en-US" dirty="0"/>
              <a:t>Self-Care Opening Practice</a:t>
            </a:r>
          </a:p>
        </p:txBody>
      </p:sp>
      <p:sp>
        <p:nvSpPr>
          <p:cNvPr id="6" name="Content Placeholder 5">
            <a:extLst>
              <a:ext uri="{FF2B5EF4-FFF2-40B4-BE49-F238E27FC236}">
                <a16:creationId xmlns:a16="http://schemas.microsoft.com/office/drawing/2014/main" id="{8E376A71-9F47-4DB3-ACF3-666F56425D3B}"/>
              </a:ext>
            </a:extLst>
          </p:cNvPr>
          <p:cNvSpPr>
            <a:spLocks noGrp="1"/>
          </p:cNvSpPr>
          <p:nvPr>
            <p:ph sz="quarter" idx="26"/>
          </p:nvPr>
        </p:nvSpPr>
        <p:spPr/>
        <p:txBody>
          <a:bodyPr>
            <a:normAutofit lnSpcReduction="10000"/>
          </a:bodyPr>
          <a:lstStyle/>
          <a:p>
            <a:pPr marL="0" indent="0">
              <a:buNone/>
            </a:pPr>
            <a:r>
              <a:rPr lang="en-US" dirty="0"/>
              <a:t>Before continuing, we encourage you to take a few minutes to orient yourself towards self-care and wellness. </a:t>
            </a:r>
          </a:p>
          <a:p>
            <a:pPr marL="0" indent="0">
              <a:buNone/>
            </a:pPr>
            <a:r>
              <a:rPr lang="en-US" dirty="0"/>
              <a:t>Choose one of the activities below or use one of your own.</a:t>
            </a:r>
          </a:p>
          <a:p>
            <a:pPr lvl="1"/>
            <a:r>
              <a:rPr lang="en-US" dirty="0"/>
              <a:t>Mindfully enjoy a moment with a warm cup of tea or coffee. </a:t>
            </a:r>
          </a:p>
          <a:p>
            <a:pPr lvl="1"/>
            <a:r>
              <a:rPr lang="en-US" dirty="0"/>
              <a:t>Breathing exercise (e.g., box breathing, HeartMath</a:t>
            </a:r>
            <a:r>
              <a:rPr lang="en-US" baseline="30000" dirty="0"/>
              <a:t>®</a:t>
            </a:r>
            <a:r>
              <a:rPr lang="en-US" dirty="0"/>
              <a:t>)</a:t>
            </a:r>
          </a:p>
          <a:p>
            <a:pPr lvl="1"/>
            <a:r>
              <a:rPr lang="en-US" dirty="0"/>
              <a:t>Guided meditation or mindful reflection</a:t>
            </a:r>
          </a:p>
          <a:p>
            <a:pPr lvl="1"/>
            <a:r>
              <a:rPr lang="en-US" dirty="0"/>
              <a:t>Prayer, smudge, or other spiritual practice</a:t>
            </a:r>
          </a:p>
          <a:p>
            <a:pPr lvl="1"/>
            <a:r>
              <a:rPr lang="en-US" dirty="0"/>
              <a:t>Stretching, yoga, or short walk</a:t>
            </a:r>
          </a:p>
          <a:p>
            <a:pPr lvl="1"/>
            <a:r>
              <a:rPr lang="en-US" dirty="0"/>
              <a:t>Calming music</a:t>
            </a:r>
          </a:p>
          <a:p>
            <a:pPr lvl="1"/>
            <a:r>
              <a:rPr lang="en-US" dirty="0"/>
              <a:t>Drawing, coloring, or doodling</a:t>
            </a:r>
          </a:p>
        </p:txBody>
      </p:sp>
      <p:sp>
        <p:nvSpPr>
          <p:cNvPr id="4" name="Footer Placeholder 3">
            <a:extLst>
              <a:ext uri="{FF2B5EF4-FFF2-40B4-BE49-F238E27FC236}">
                <a16:creationId xmlns:a16="http://schemas.microsoft.com/office/drawing/2014/main" id="{62B8D189-4707-4CF6-831B-C09009BE2A9B}"/>
              </a:ext>
            </a:extLst>
          </p:cNvPr>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pic>
        <p:nvPicPr>
          <p:cNvPr id="3" name="Picture 2" descr="A picture containing person, using, table, cutting&#10;&#10;Description automatically generated">
            <a:extLst>
              <a:ext uri="{FF2B5EF4-FFF2-40B4-BE49-F238E27FC236}">
                <a16:creationId xmlns:a16="http://schemas.microsoft.com/office/drawing/2014/main" id="{A3A83CCC-339C-4EE5-9099-5F29D003B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1" y="3705135"/>
            <a:ext cx="3191435" cy="2916198"/>
          </a:xfrm>
          <a:prstGeom prst="rect">
            <a:avLst/>
          </a:prstGeom>
        </p:spPr>
      </p:pic>
    </p:spTree>
    <p:extLst>
      <p:ext uri="{BB962C8B-B14F-4D97-AF65-F5344CB8AC3E}">
        <p14:creationId xmlns:p14="http://schemas.microsoft.com/office/powerpoint/2010/main" val="1972548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sz="quarter" idx="26"/>
          </p:nvPr>
        </p:nvSpPr>
        <p:spPr/>
        <p:txBody>
          <a:bodyPr/>
          <a:lstStyle/>
          <a:p>
            <a:r>
              <a:rPr lang="en-US" dirty="0"/>
              <a:t>Seek out contact with and foster a network of family, friends, and colleagues who understand and support you, even if distant.</a:t>
            </a:r>
          </a:p>
          <a:p>
            <a:r>
              <a:rPr lang="en-US" dirty="0"/>
              <a:t>Be open to different types of support from different people (it might come to you from people &amp; places you hadn’t expected).</a:t>
            </a:r>
          </a:p>
          <a:p>
            <a:r>
              <a:rPr lang="en-US" dirty="0"/>
              <a:t>Help others.</a:t>
            </a:r>
          </a:p>
          <a:p>
            <a:r>
              <a:rPr lang="en-US" dirty="0"/>
              <a:t>Maintain routine in daily life and social activities.</a:t>
            </a:r>
          </a:p>
          <a:p>
            <a:r>
              <a:rPr lang="en-US" dirty="0"/>
              <a:t>Have a trusted person who can watch for and notice changes in you.</a:t>
            </a:r>
          </a:p>
        </p:txBody>
      </p:sp>
      <p:sp>
        <p:nvSpPr>
          <p:cNvPr id="107522" name="Rectangle 2"/>
          <p:cNvSpPr>
            <a:spLocks noGrp="1" noChangeArrowheads="1"/>
          </p:cNvSpPr>
          <p:nvPr>
            <p:ph type="title"/>
          </p:nvPr>
        </p:nvSpPr>
        <p:spPr/>
        <p:txBody>
          <a:bodyPr/>
          <a:lstStyle/>
          <a:p>
            <a:r>
              <a:rPr lang="en-US" dirty="0"/>
              <a:t>Social Connections</a:t>
            </a:r>
          </a:p>
        </p:txBody>
      </p:sp>
      <p:sp>
        <p:nvSpPr>
          <p:cNvPr id="2" name="Footer Placeholder 1"/>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556770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Content Placeholder 2"/>
          <p:cNvSpPr>
            <a:spLocks noGrp="1"/>
          </p:cNvSpPr>
          <p:nvPr>
            <p:ph sz="quarter" idx="26"/>
          </p:nvPr>
        </p:nvSpPr>
        <p:spPr/>
        <p:txBody>
          <a:bodyPr/>
          <a:lstStyle/>
          <a:p>
            <a:r>
              <a:rPr lang="en-US" dirty="0"/>
              <a:t>Make time for personal social support. </a:t>
            </a:r>
          </a:p>
          <a:p>
            <a:r>
              <a:rPr lang="en-US" altLang="en-US" dirty="0"/>
              <a:t>Utilize coworker support.</a:t>
            </a:r>
          </a:p>
          <a:p>
            <a:r>
              <a:rPr lang="en-US" altLang="en-US" dirty="0"/>
              <a:t>Access mentors.</a:t>
            </a:r>
            <a:endParaRPr lang="en-US" dirty="0"/>
          </a:p>
          <a:p>
            <a:r>
              <a:rPr lang="en-US" altLang="en-US" dirty="0"/>
              <a:t>Seek your own therapy.</a:t>
            </a:r>
            <a:r>
              <a:rPr lang="en-US" dirty="0"/>
              <a:t> </a:t>
            </a:r>
          </a:p>
          <a:p>
            <a:pPr lvl="1"/>
            <a:endParaRPr lang="en-US" dirty="0"/>
          </a:p>
        </p:txBody>
      </p:sp>
      <p:sp>
        <p:nvSpPr>
          <p:cNvPr id="206849" name="Title 1"/>
          <p:cNvSpPr>
            <a:spLocks noGrp="1"/>
          </p:cNvSpPr>
          <p:nvPr>
            <p:ph type="title"/>
          </p:nvPr>
        </p:nvSpPr>
        <p:spPr/>
        <p:txBody>
          <a:bodyPr/>
          <a:lstStyle/>
          <a:p>
            <a:r>
              <a:rPr lang="en-US" dirty="0"/>
              <a:t>Social Strategies</a:t>
            </a:r>
          </a:p>
        </p:txBody>
      </p:sp>
      <p:sp>
        <p:nvSpPr>
          <p:cNvPr id="2" name="Footer Placeholder 1"/>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pic>
        <p:nvPicPr>
          <p:cNvPr id="4" name="Picture 3" descr="A person standing next to a forest&#10;&#10;Description automatically generated">
            <a:extLst>
              <a:ext uri="{FF2B5EF4-FFF2-40B4-BE49-F238E27FC236}">
                <a16:creationId xmlns:a16="http://schemas.microsoft.com/office/drawing/2014/main" id="{90DA4671-E77A-4F67-949A-60020C137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475" y="2365149"/>
            <a:ext cx="4267200" cy="3857625"/>
          </a:xfrm>
          <a:prstGeom prst="rect">
            <a:avLst/>
          </a:prstGeom>
        </p:spPr>
      </p:pic>
    </p:spTree>
    <p:extLst>
      <p:ext uri="{BB962C8B-B14F-4D97-AF65-F5344CB8AC3E}">
        <p14:creationId xmlns:p14="http://schemas.microsoft.com/office/powerpoint/2010/main" val="803230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Content Placeholder 2"/>
          <p:cNvSpPr>
            <a:spLocks noGrp="1"/>
          </p:cNvSpPr>
          <p:nvPr>
            <p:ph sz="quarter" idx="26"/>
          </p:nvPr>
        </p:nvSpPr>
        <p:spPr/>
        <p:txBody>
          <a:bodyPr/>
          <a:lstStyle/>
          <a:p>
            <a:pPr marL="0" indent="0">
              <a:buNone/>
            </a:pPr>
            <a:r>
              <a:rPr lang="en-US" b="1" dirty="0">
                <a:solidFill>
                  <a:schemeClr val="accent4"/>
                </a:solidFill>
              </a:rPr>
              <a:t>Know your:</a:t>
            </a:r>
          </a:p>
          <a:p>
            <a:pPr lvl="1"/>
            <a:r>
              <a:rPr lang="en-US" dirty="0"/>
              <a:t>Role </a:t>
            </a:r>
          </a:p>
          <a:p>
            <a:pPr lvl="1"/>
            <a:r>
              <a:rPr lang="en-US" dirty="0"/>
              <a:t>Goals</a:t>
            </a:r>
          </a:p>
          <a:p>
            <a:pPr lvl="1"/>
            <a:r>
              <a:rPr lang="en-US" dirty="0"/>
              <a:t>Resources</a:t>
            </a:r>
          </a:p>
          <a:p>
            <a:pPr lvl="1"/>
            <a:r>
              <a:rPr lang="en-US" dirty="0"/>
              <a:t>Limits</a:t>
            </a:r>
          </a:p>
          <a:p>
            <a:pPr marL="0" indent="0">
              <a:buNone/>
            </a:pPr>
            <a:r>
              <a:rPr lang="en-US" b="1" dirty="0">
                <a:solidFill>
                  <a:schemeClr val="accent4"/>
                </a:solidFill>
              </a:rPr>
              <a:t>Ensure that you:</a:t>
            </a:r>
          </a:p>
          <a:p>
            <a:pPr lvl="1"/>
            <a:r>
              <a:rPr lang="en-US" dirty="0"/>
              <a:t>Share your own experience appropriately (to connect &amp; empathize, rather than to redirect focus to your experience).</a:t>
            </a:r>
          </a:p>
          <a:p>
            <a:pPr lvl="1"/>
            <a:r>
              <a:rPr lang="en-US" dirty="0"/>
              <a:t>Seek and accept peer support—also offer care and support to others.</a:t>
            </a:r>
          </a:p>
        </p:txBody>
      </p:sp>
      <p:sp>
        <p:nvSpPr>
          <p:cNvPr id="208897" name="Title 1"/>
          <p:cNvSpPr>
            <a:spLocks noGrp="1"/>
          </p:cNvSpPr>
          <p:nvPr>
            <p:ph type="title"/>
          </p:nvPr>
        </p:nvSpPr>
        <p:spPr/>
        <p:txBody>
          <a:bodyPr/>
          <a:lstStyle/>
          <a:p>
            <a:r>
              <a:rPr lang="en-US" dirty="0"/>
              <a:t>Healthy Work Boundaries</a:t>
            </a:r>
          </a:p>
        </p:txBody>
      </p:sp>
      <p:sp>
        <p:nvSpPr>
          <p:cNvPr id="2" name="Footer Placeholder 1"/>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405457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6"/>
          </p:nvPr>
        </p:nvSpPr>
        <p:spPr>
          <a:xfrm>
            <a:off x="4808297" y="1663700"/>
            <a:ext cx="6865544" cy="4539828"/>
          </a:xfrm>
        </p:spPr>
        <p:txBody>
          <a:bodyPr/>
          <a:lstStyle/>
          <a:p>
            <a:pPr marL="234950" indent="-234950">
              <a:lnSpc>
                <a:spcPct val="100000"/>
              </a:lnSpc>
              <a:spcBef>
                <a:spcPts val="1200"/>
              </a:spcBef>
            </a:pPr>
            <a:r>
              <a:rPr lang="en-CA" sz="2400" dirty="0"/>
              <a:t>Levels of exhaustion &amp; stress in post-disaster life and work. </a:t>
            </a:r>
            <a:endParaRPr lang="en-US" sz="2400" dirty="0"/>
          </a:p>
          <a:p>
            <a:pPr marL="234950" indent="-234950">
              <a:lnSpc>
                <a:spcPct val="100000"/>
              </a:lnSpc>
              <a:spcBef>
                <a:spcPts val="1200"/>
              </a:spcBef>
            </a:pPr>
            <a:r>
              <a:rPr lang="en-US" sz="2400" dirty="0"/>
              <a:t>Considering self-care a luxury or indulgent. </a:t>
            </a:r>
          </a:p>
          <a:p>
            <a:pPr marL="234950" indent="-234950">
              <a:lnSpc>
                <a:spcPct val="100000"/>
              </a:lnSpc>
              <a:spcBef>
                <a:spcPts val="1200"/>
              </a:spcBef>
            </a:pPr>
            <a:r>
              <a:rPr lang="en-US" altLang="en-US" sz="2400" dirty="0"/>
              <a:t>Lack of awareness about self-care needs.</a:t>
            </a:r>
          </a:p>
          <a:p>
            <a:pPr marL="234950" indent="-234950">
              <a:lnSpc>
                <a:spcPct val="100000"/>
              </a:lnSpc>
              <a:spcBef>
                <a:spcPts val="1200"/>
              </a:spcBef>
            </a:pPr>
            <a:r>
              <a:rPr lang="en-US" sz="2400" dirty="0"/>
              <a:t>Being hard on self </a:t>
            </a:r>
            <a:r>
              <a:rPr lang="en-US" sz="2000" dirty="0"/>
              <a:t>(e.g., “I shouldn’t need a break.”)</a:t>
            </a:r>
            <a:r>
              <a:rPr lang="en-US" sz="2400" dirty="0"/>
              <a:t>.</a:t>
            </a:r>
          </a:p>
          <a:p>
            <a:pPr marL="234950" indent="-234950">
              <a:lnSpc>
                <a:spcPct val="100000"/>
              </a:lnSpc>
              <a:spcBef>
                <a:spcPts val="1200"/>
              </a:spcBef>
            </a:pPr>
            <a:r>
              <a:rPr lang="en-US" sz="2400" dirty="0"/>
              <a:t>Denial </a:t>
            </a:r>
            <a:r>
              <a:rPr lang="en-US" sz="2000" dirty="0"/>
              <a:t>(e.g., "I'm fine.”, “I don’t need it.”)</a:t>
            </a:r>
            <a:r>
              <a:rPr lang="en-US" sz="2400" dirty="0"/>
              <a:t>.</a:t>
            </a:r>
          </a:p>
          <a:p>
            <a:pPr marL="234950" indent="-234950">
              <a:lnSpc>
                <a:spcPct val="100000"/>
              </a:lnSpc>
              <a:spcBef>
                <a:spcPts val="1200"/>
              </a:spcBef>
            </a:pPr>
            <a:r>
              <a:rPr lang="en-US" sz="2400" dirty="0"/>
              <a:t>Western-European culture/value of over-work.</a:t>
            </a:r>
          </a:p>
          <a:p>
            <a:pPr marL="234950" indent="-234950">
              <a:lnSpc>
                <a:spcPct val="100000"/>
              </a:lnSpc>
              <a:spcBef>
                <a:spcPts val="1200"/>
              </a:spcBef>
            </a:pPr>
            <a:r>
              <a:rPr lang="en-US" sz="2400" dirty="0"/>
              <a:t>High workload demands; limited resources </a:t>
            </a:r>
            <a:br>
              <a:rPr lang="en-US" sz="2400" dirty="0"/>
            </a:br>
            <a:r>
              <a:rPr lang="en-US" sz="2000" dirty="0"/>
              <a:t>(e.g., staffing, funding, isolation)</a:t>
            </a:r>
            <a:r>
              <a:rPr lang="en-US" sz="2400" dirty="0"/>
              <a:t>. </a:t>
            </a:r>
          </a:p>
        </p:txBody>
      </p:sp>
      <p:sp>
        <p:nvSpPr>
          <p:cNvPr id="5122" name="Rectangle 2"/>
          <p:cNvSpPr>
            <a:spLocks noGrp="1" noChangeArrowheads="1"/>
          </p:cNvSpPr>
          <p:nvPr>
            <p:ph type="title"/>
          </p:nvPr>
        </p:nvSpPr>
        <p:spPr/>
        <p:txBody>
          <a:bodyPr/>
          <a:lstStyle/>
          <a:p>
            <a:r>
              <a:rPr lang="en-US" dirty="0"/>
              <a:t>Self-Care Barriers</a:t>
            </a:r>
          </a:p>
        </p:txBody>
      </p:sp>
      <p:sp>
        <p:nvSpPr>
          <p:cNvPr id="4" name="Footer Placeholder 3"/>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pic>
        <p:nvPicPr>
          <p:cNvPr id="5" name="Picture 4" descr="A picture containing chair, outdoor, wooden, table&#10;&#10;Description automatically generated">
            <a:extLst>
              <a:ext uri="{FF2B5EF4-FFF2-40B4-BE49-F238E27FC236}">
                <a16:creationId xmlns:a16="http://schemas.microsoft.com/office/drawing/2014/main" id="{61B3B5CC-893B-4856-A96D-018B07427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696" y="1604942"/>
            <a:ext cx="4407408" cy="4657344"/>
          </a:xfrm>
          <a:prstGeom prst="rect">
            <a:avLst/>
          </a:prstGeom>
        </p:spPr>
      </p:pic>
    </p:spTree>
    <p:extLst>
      <p:ext uri="{BB962C8B-B14F-4D97-AF65-F5344CB8AC3E}">
        <p14:creationId xmlns:p14="http://schemas.microsoft.com/office/powerpoint/2010/main" val="500318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Content Placeholder 2"/>
          <p:cNvSpPr>
            <a:spLocks noGrp="1"/>
          </p:cNvSpPr>
          <p:nvPr>
            <p:ph sz="quarter" idx="26"/>
          </p:nvPr>
        </p:nvSpPr>
        <p:spPr>
          <a:xfrm>
            <a:off x="445386" y="1264185"/>
            <a:ext cx="5041014" cy="5115066"/>
          </a:xfrm>
        </p:spPr>
        <p:txBody>
          <a:bodyPr numCol="1" spcCol="274320">
            <a:normAutofit/>
          </a:bodyPr>
          <a:lstStyle/>
          <a:p>
            <a:pPr marL="0" indent="0">
              <a:buNone/>
            </a:pPr>
            <a:r>
              <a:rPr lang="en-US" sz="3200" b="1" dirty="0">
                <a:solidFill>
                  <a:schemeClr val="accent4"/>
                </a:solidFill>
              </a:rPr>
              <a:t>Reduce</a:t>
            </a:r>
          </a:p>
          <a:p>
            <a:pPr marL="0" indent="0">
              <a:buNone/>
            </a:pPr>
            <a:r>
              <a:rPr lang="en-US" dirty="0"/>
              <a:t>Avoidance techniques:</a:t>
            </a:r>
          </a:p>
          <a:p>
            <a:pPr marL="341313" lvl="1" indent="-231775"/>
            <a:r>
              <a:rPr lang="en-US" dirty="0"/>
              <a:t>Hyper-focus on helping others</a:t>
            </a:r>
            <a:br>
              <a:rPr lang="en-US" dirty="0"/>
            </a:br>
            <a:r>
              <a:rPr lang="en-US" dirty="0"/>
              <a:t>to avoid own stress</a:t>
            </a:r>
          </a:p>
          <a:p>
            <a:pPr marL="341313" lvl="1" indent="-231775"/>
            <a:r>
              <a:rPr lang="en-US" dirty="0"/>
              <a:t>Ignoring in hopes that the situation will go away</a:t>
            </a:r>
          </a:p>
          <a:p>
            <a:pPr marL="341313" lvl="1" indent="-231775"/>
            <a:r>
              <a:rPr lang="en-US" dirty="0"/>
              <a:t>Misuse of substances or medication</a:t>
            </a:r>
          </a:p>
          <a:p>
            <a:pPr marL="341313" lvl="1" indent="-231775"/>
            <a:r>
              <a:rPr lang="en-US" dirty="0"/>
              <a:t>Keeping stress to oneself</a:t>
            </a:r>
          </a:p>
          <a:p>
            <a:pPr marL="111125" indent="0">
              <a:buNone/>
            </a:pPr>
            <a:endParaRPr lang="en-US" altLang="en-US" dirty="0"/>
          </a:p>
          <a:p>
            <a:pPr marL="111125" indent="0">
              <a:buNone/>
            </a:pPr>
            <a:endParaRPr lang="en-US" altLang="en-US" dirty="0"/>
          </a:p>
          <a:p>
            <a:pPr lvl="1"/>
            <a:endParaRPr lang="en-US" dirty="0"/>
          </a:p>
        </p:txBody>
      </p:sp>
      <p:sp>
        <p:nvSpPr>
          <p:cNvPr id="208897" name="Title 1"/>
          <p:cNvSpPr>
            <a:spLocks noGrp="1"/>
          </p:cNvSpPr>
          <p:nvPr>
            <p:ph type="title"/>
          </p:nvPr>
        </p:nvSpPr>
        <p:spPr/>
        <p:txBody>
          <a:bodyPr/>
          <a:lstStyle/>
          <a:p>
            <a:r>
              <a:rPr lang="en-US" dirty="0"/>
              <a:t>Unhelpful Approaches to Stress Management</a:t>
            </a:r>
          </a:p>
        </p:txBody>
      </p:sp>
      <p:sp>
        <p:nvSpPr>
          <p:cNvPr id="2" name="Footer Placeholder 1"/>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sp>
        <p:nvSpPr>
          <p:cNvPr id="3" name="Content Placeholder 2">
            <a:extLst>
              <a:ext uri="{FF2B5EF4-FFF2-40B4-BE49-F238E27FC236}">
                <a16:creationId xmlns:a16="http://schemas.microsoft.com/office/drawing/2014/main" id="{B0E887CE-85CC-4372-A4A1-85AD6E8E418A}"/>
              </a:ext>
            </a:extLst>
          </p:cNvPr>
          <p:cNvSpPr>
            <a:spLocks noGrp="1"/>
          </p:cNvSpPr>
          <p:nvPr>
            <p:ph sz="quarter" idx="27"/>
          </p:nvPr>
        </p:nvSpPr>
        <p:spPr>
          <a:xfrm>
            <a:off x="5922178" y="1864686"/>
            <a:ext cx="6176933" cy="4514565"/>
          </a:xfrm>
        </p:spPr>
        <p:txBody>
          <a:bodyPr/>
          <a:lstStyle/>
          <a:p>
            <a:pPr marL="0" indent="0">
              <a:buNone/>
            </a:pPr>
            <a:r>
              <a:rPr lang="en-US" altLang="en-US" dirty="0"/>
              <a:t>Negative emotion-focused strategies:</a:t>
            </a:r>
          </a:p>
          <a:p>
            <a:pPr marL="341313" lvl="1" indent="-231775">
              <a:spcBef>
                <a:spcPts val="500"/>
              </a:spcBef>
              <a:buSzPct val="80000"/>
            </a:pPr>
            <a:r>
              <a:rPr lang="en-US" altLang="en-US" dirty="0"/>
              <a:t>Denial</a:t>
            </a:r>
          </a:p>
          <a:p>
            <a:pPr marL="341313" lvl="1" indent="-231775">
              <a:spcBef>
                <a:spcPts val="500"/>
              </a:spcBef>
              <a:buSzPct val="80000"/>
            </a:pPr>
            <a:r>
              <a:rPr lang="en-US" altLang="en-US" dirty="0"/>
              <a:t>Repetitive Venting</a:t>
            </a:r>
          </a:p>
          <a:p>
            <a:pPr marL="341313" lvl="1" indent="-231775">
              <a:spcBef>
                <a:spcPts val="500"/>
              </a:spcBef>
              <a:buSzPct val="80000"/>
            </a:pPr>
            <a:r>
              <a:rPr lang="en-US" altLang="en-US" dirty="0"/>
              <a:t>Substance misuse</a:t>
            </a:r>
          </a:p>
          <a:p>
            <a:pPr marL="341313" lvl="1" indent="-231775">
              <a:spcBef>
                <a:spcPts val="500"/>
              </a:spcBef>
              <a:buSzPct val="80000"/>
            </a:pPr>
            <a:r>
              <a:rPr lang="en-US" altLang="en-US" dirty="0"/>
              <a:t>Withdrawal/numbing through use</a:t>
            </a:r>
            <a:br>
              <a:rPr lang="en-US" altLang="en-US" dirty="0"/>
            </a:br>
            <a:r>
              <a:rPr lang="en-US" altLang="en-US" dirty="0"/>
              <a:t>of internet/electronics</a:t>
            </a:r>
          </a:p>
          <a:p>
            <a:endParaRPr lang="en-CA" dirty="0"/>
          </a:p>
        </p:txBody>
      </p:sp>
    </p:spTree>
    <p:extLst>
      <p:ext uri="{BB962C8B-B14F-4D97-AF65-F5344CB8AC3E}">
        <p14:creationId xmlns:p14="http://schemas.microsoft.com/office/powerpoint/2010/main" val="2972836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pic>
        <p:nvPicPr>
          <p:cNvPr id="4" name="Picture 3" descr="Text&#10;&#10;Description automatically generated">
            <a:extLst>
              <a:ext uri="{FF2B5EF4-FFF2-40B4-BE49-F238E27FC236}">
                <a16:creationId xmlns:a16="http://schemas.microsoft.com/office/drawing/2014/main" id="{941145F1-80C7-4718-962D-6D8711B73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050" y="385762"/>
            <a:ext cx="6057900" cy="6086475"/>
          </a:xfrm>
          <a:prstGeom prst="rect">
            <a:avLst/>
          </a:prstGeom>
        </p:spPr>
      </p:pic>
    </p:spTree>
    <p:extLst>
      <p:ext uri="{BB962C8B-B14F-4D97-AF65-F5344CB8AC3E}">
        <p14:creationId xmlns:p14="http://schemas.microsoft.com/office/powerpoint/2010/main" val="4196012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a:xfrm>
            <a:off x="387928" y="1358900"/>
            <a:ext cx="7592290" cy="5092699"/>
          </a:xfrm>
        </p:spPr>
        <p:txBody>
          <a:bodyPr>
            <a:normAutofit/>
          </a:bodyPr>
          <a:lstStyle/>
          <a:p>
            <a:pPr marL="0" indent="0">
              <a:spcAft>
                <a:spcPts val="600"/>
              </a:spcAft>
              <a:buNone/>
            </a:pPr>
            <a:r>
              <a:rPr lang="en-US" dirty="0"/>
              <a:t>Thinking back to the </a:t>
            </a:r>
            <a:r>
              <a:rPr lang="en-US" dirty="0">
                <a:solidFill>
                  <a:srgbClr val="C00000"/>
                </a:solidFill>
              </a:rPr>
              <a:t>Red Flags </a:t>
            </a:r>
            <a:r>
              <a:rPr lang="en-US" dirty="0"/>
              <a:t>activity:</a:t>
            </a:r>
          </a:p>
          <a:p>
            <a:pPr lvl="1">
              <a:lnSpc>
                <a:spcPct val="114000"/>
              </a:lnSpc>
            </a:pPr>
            <a:r>
              <a:rPr lang="en-US" altLang="en-US" dirty="0"/>
              <a:t>What flags can I use to cue me to take action?</a:t>
            </a:r>
          </a:p>
          <a:p>
            <a:pPr lvl="1">
              <a:lnSpc>
                <a:spcPct val="114000"/>
              </a:lnSpc>
            </a:pPr>
            <a:r>
              <a:rPr lang="en-US" i="1" dirty="0"/>
              <a:t>What is the minimum thing I can do for my self-care today?</a:t>
            </a:r>
          </a:p>
          <a:p>
            <a:pPr lvl="1">
              <a:lnSpc>
                <a:spcPct val="114000"/>
              </a:lnSpc>
            </a:pPr>
            <a:r>
              <a:rPr lang="en-US" dirty="0"/>
              <a:t>What resources (e.g., social, practical) do I need to make my self-care strategies part</a:t>
            </a:r>
            <a:br>
              <a:rPr lang="en-US" dirty="0"/>
            </a:br>
            <a:r>
              <a:rPr lang="en-US" dirty="0"/>
              <a:t>of my regular routine?</a:t>
            </a:r>
          </a:p>
          <a:p>
            <a:pPr lvl="1">
              <a:lnSpc>
                <a:spcPct val="114000"/>
              </a:lnSpc>
            </a:pPr>
            <a:r>
              <a:rPr lang="en-US" dirty="0"/>
              <a:t>What will I need to do after a disaster to ensure these actions continue? </a:t>
            </a:r>
          </a:p>
          <a:p>
            <a:endParaRPr lang="en-US" dirty="0"/>
          </a:p>
        </p:txBody>
      </p:sp>
      <p:sp>
        <p:nvSpPr>
          <p:cNvPr id="3" name="Title 2"/>
          <p:cNvSpPr>
            <a:spLocks noGrp="1"/>
          </p:cNvSpPr>
          <p:nvPr>
            <p:ph type="title"/>
          </p:nvPr>
        </p:nvSpPr>
        <p:spPr/>
        <p:txBody>
          <a:bodyPr/>
          <a:lstStyle/>
          <a:p>
            <a:r>
              <a:rPr lang="en-US" dirty="0"/>
              <a:t>Self-Care Plan</a:t>
            </a:r>
          </a:p>
        </p:txBody>
      </p:sp>
      <p:sp>
        <p:nvSpPr>
          <p:cNvPr id="6" name="Footer Placeholder 5"/>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pic>
        <p:nvPicPr>
          <p:cNvPr id="7" name="Picture 6" descr="A picture containing text&#10;&#10;Description automatically generated">
            <a:extLst>
              <a:ext uri="{FF2B5EF4-FFF2-40B4-BE49-F238E27FC236}">
                <a16:creationId xmlns:a16="http://schemas.microsoft.com/office/drawing/2014/main" id="{665C14B4-7FB9-4737-B5D0-D8ECF59F0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880" y="2786409"/>
            <a:ext cx="3822192" cy="3364992"/>
          </a:xfrm>
          <a:prstGeom prst="rect">
            <a:avLst/>
          </a:prstGeom>
        </p:spPr>
      </p:pic>
    </p:spTree>
    <p:extLst>
      <p:ext uri="{BB962C8B-B14F-4D97-AF65-F5344CB8AC3E}">
        <p14:creationId xmlns:p14="http://schemas.microsoft.com/office/powerpoint/2010/main" val="2872338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p:cNvSpPr>
          <p:nvPr>
            <p:ph sz="quarter" idx="26"/>
          </p:nvPr>
        </p:nvSpPr>
        <p:spPr>
          <a:xfrm>
            <a:off x="518160" y="1297171"/>
            <a:ext cx="8055371" cy="5092995"/>
          </a:xfrm>
        </p:spPr>
        <p:txBody>
          <a:bodyPr>
            <a:normAutofit fontScale="92500" lnSpcReduction="20000"/>
          </a:bodyPr>
          <a:lstStyle/>
          <a:p>
            <a:r>
              <a:rPr lang="en-US" altLang="en-US" dirty="0"/>
              <a:t>Making little changes in routines and daily tasks. </a:t>
            </a:r>
          </a:p>
          <a:p>
            <a:r>
              <a:rPr lang="en-US" altLang="en-US" dirty="0"/>
              <a:t>Regular physical activity.</a:t>
            </a:r>
          </a:p>
          <a:p>
            <a:r>
              <a:rPr lang="en-US" altLang="en-US" dirty="0"/>
              <a:t>Doing simple activities like yoga or stretching.</a:t>
            </a:r>
          </a:p>
          <a:p>
            <a:r>
              <a:rPr lang="en-US" altLang="en-US" dirty="0"/>
              <a:t>Having creative activities or hobbies.</a:t>
            </a:r>
          </a:p>
          <a:p>
            <a:r>
              <a:rPr lang="en-US" altLang="en-US" dirty="0"/>
              <a:t>Reach out to social supports.</a:t>
            </a:r>
          </a:p>
          <a:p>
            <a:r>
              <a:rPr lang="en-US" altLang="en-US" dirty="0"/>
              <a:t>Giving time to yourself every day so you don’t get sick or overly stressed by:</a:t>
            </a:r>
          </a:p>
          <a:p>
            <a:pPr lvl="1"/>
            <a:r>
              <a:rPr lang="en-US" altLang="en-US" dirty="0"/>
              <a:t>taking a walk.</a:t>
            </a:r>
          </a:p>
          <a:p>
            <a:pPr lvl="1"/>
            <a:r>
              <a:rPr lang="en-US" altLang="en-US" dirty="0"/>
              <a:t>doing some deep breathing.</a:t>
            </a:r>
          </a:p>
          <a:p>
            <a:pPr lvl="1"/>
            <a:r>
              <a:rPr lang="en-US" altLang="en-US" dirty="0"/>
              <a:t>spending time with your pets.</a:t>
            </a:r>
          </a:p>
          <a:p>
            <a:pPr lvl="1"/>
            <a:r>
              <a:rPr lang="en-US" altLang="en-US" dirty="0"/>
              <a:t>watching a funny video.</a:t>
            </a:r>
            <a:endParaRPr lang="en-US" dirty="0"/>
          </a:p>
          <a:p>
            <a:endParaRPr lang="en-US" dirty="0"/>
          </a:p>
          <a:p>
            <a:pPr lvl="1"/>
            <a:endParaRPr lang="en-US" altLang="en-US" dirty="0"/>
          </a:p>
        </p:txBody>
      </p:sp>
      <p:sp>
        <p:nvSpPr>
          <p:cNvPr id="110594" name="Rectangle 2"/>
          <p:cNvSpPr>
            <a:spLocks noGrp="1"/>
          </p:cNvSpPr>
          <p:nvPr>
            <p:ph type="title"/>
          </p:nvPr>
        </p:nvSpPr>
        <p:spPr/>
        <p:txBody>
          <a:bodyPr/>
          <a:lstStyle/>
          <a:p>
            <a:r>
              <a:rPr lang="en-US" altLang="en-US" dirty="0"/>
              <a:t>Self-Care in Action</a:t>
            </a:r>
          </a:p>
        </p:txBody>
      </p:sp>
      <p:sp>
        <p:nvSpPr>
          <p:cNvPr id="3" name="Footer Placeholder 2"/>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pic>
        <p:nvPicPr>
          <p:cNvPr id="4" name="Picture 3" descr="A close up of a sign&#10;&#10;Description automatically generated">
            <a:extLst>
              <a:ext uri="{FF2B5EF4-FFF2-40B4-BE49-F238E27FC236}">
                <a16:creationId xmlns:a16="http://schemas.microsoft.com/office/drawing/2014/main" id="{F83B1486-60D4-46D5-987E-467910693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3531" y="1770848"/>
            <a:ext cx="2901948" cy="4145639"/>
          </a:xfrm>
          <a:prstGeom prst="rect">
            <a:avLst/>
          </a:prstGeom>
        </p:spPr>
      </p:pic>
    </p:spTree>
    <p:extLst>
      <p:ext uri="{BB962C8B-B14F-4D97-AF65-F5344CB8AC3E}">
        <p14:creationId xmlns:p14="http://schemas.microsoft.com/office/powerpoint/2010/main" val="3113462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Graphical user interface, text, application, chat or text message&#10;&#10;Description automatically generated">
            <a:extLst>
              <a:ext uri="{FF2B5EF4-FFF2-40B4-BE49-F238E27FC236}">
                <a16:creationId xmlns:a16="http://schemas.microsoft.com/office/drawing/2014/main" id="{D20D41E9-841F-4FDC-9AB9-F53B6E93D65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26720" y="467626"/>
            <a:ext cx="11326404" cy="6040749"/>
          </a:xfrm>
          <a:prstGeom prst="rect">
            <a:avLst/>
          </a:prstGeom>
        </p:spPr>
      </p:pic>
      <p:sp>
        <p:nvSpPr>
          <p:cNvPr id="4" name="Footer Placeholder 3">
            <a:extLst>
              <a:ext uri="{FF2B5EF4-FFF2-40B4-BE49-F238E27FC236}">
                <a16:creationId xmlns:a16="http://schemas.microsoft.com/office/drawing/2014/main" id="{65534AAF-E4A5-4F97-8B25-1468965C06AA}"/>
              </a:ext>
            </a:extLst>
          </p:cNvPr>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4548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pic>
        <p:nvPicPr>
          <p:cNvPr id="8" name="Picture Placeholder 7" descr="Text, whiteboard&#10;&#10;Description automatically generated">
            <a:extLst>
              <a:ext uri="{FF2B5EF4-FFF2-40B4-BE49-F238E27FC236}">
                <a16:creationId xmlns:a16="http://schemas.microsoft.com/office/drawing/2014/main" id="{6C464D44-BA26-4DF0-938A-DADD62D5DE5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319314" y="615576"/>
            <a:ext cx="11557000" cy="4965700"/>
          </a:xfrm>
          <a:prstGeom prst="rect">
            <a:avLst/>
          </a:prstGeom>
        </p:spPr>
      </p:pic>
      <p:sp>
        <p:nvSpPr>
          <p:cNvPr id="3" name="TextBox 2">
            <a:extLst>
              <a:ext uri="{FF2B5EF4-FFF2-40B4-BE49-F238E27FC236}">
                <a16:creationId xmlns:a16="http://schemas.microsoft.com/office/drawing/2014/main" id="{EFFA5715-BD71-4A80-B77F-24A2D0EABE4A}"/>
              </a:ext>
            </a:extLst>
          </p:cNvPr>
          <p:cNvSpPr txBox="1"/>
          <p:nvPr/>
        </p:nvSpPr>
        <p:spPr>
          <a:xfrm>
            <a:off x="6447246" y="5410196"/>
            <a:ext cx="5425440" cy="1021556"/>
          </a:xfrm>
          <a:prstGeom prst="roundRect">
            <a:avLst/>
          </a:prstGeom>
          <a:solidFill>
            <a:schemeClr val="bg1"/>
          </a:solidFill>
          <a:ln w="28575">
            <a:solidFill>
              <a:schemeClr val="accent1"/>
            </a:solidFill>
          </a:ln>
        </p:spPr>
        <p:txBody>
          <a:bodyPr wrap="square" rtlCol="0">
            <a:spAutoFit/>
          </a:bodyPr>
          <a:lstStyle/>
          <a:p>
            <a:pPr algn="ctr"/>
            <a:r>
              <a:rPr lang="en-US" dirty="0"/>
              <a:t>Your opinion matters.</a:t>
            </a:r>
          </a:p>
          <a:p>
            <a:pPr algn="ctr"/>
            <a:r>
              <a:rPr lang="en-US" dirty="0"/>
              <a:t>To tell us what you think of this resource, go to:</a:t>
            </a:r>
          </a:p>
          <a:p>
            <a:pPr algn="ctr"/>
            <a:r>
              <a:rPr lang="en-US" b="1" dirty="0">
                <a:hlinkClick r:id="rId4"/>
              </a:rPr>
              <a:t>https://survey.albertahealthservices.ca/selfcare</a:t>
            </a:r>
            <a:r>
              <a:rPr lang="en-US" b="1" dirty="0"/>
              <a:t> </a:t>
            </a:r>
            <a:endParaRPr lang="en-CA" b="1" dirty="0"/>
          </a:p>
        </p:txBody>
      </p:sp>
    </p:spTree>
    <p:extLst>
      <p:ext uri="{BB962C8B-B14F-4D97-AF65-F5344CB8AC3E}">
        <p14:creationId xmlns:p14="http://schemas.microsoft.com/office/powerpoint/2010/main" val="118972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C5F29-585B-48D3-BBFF-08FEA8170CA6}"/>
              </a:ext>
            </a:extLst>
          </p:cNvPr>
          <p:cNvSpPr>
            <a:spLocks noGrp="1"/>
          </p:cNvSpPr>
          <p:nvPr>
            <p:ph sz="quarter" idx="26"/>
          </p:nvPr>
        </p:nvSpPr>
        <p:spPr>
          <a:xfrm>
            <a:off x="614148" y="1266134"/>
            <a:ext cx="11247119" cy="5193130"/>
          </a:xfrm>
        </p:spPr>
        <p:txBody>
          <a:bodyPr>
            <a:normAutofit/>
          </a:bodyPr>
          <a:lstStyle/>
          <a:p>
            <a:pPr marL="0" indent="0">
              <a:buNone/>
            </a:pPr>
            <a:r>
              <a:rPr lang="en-CA" dirty="0"/>
              <a:t>Emerged from:</a:t>
            </a:r>
          </a:p>
          <a:p>
            <a:pPr lvl="1">
              <a:spcBef>
                <a:spcPts val="600"/>
              </a:spcBef>
            </a:pPr>
            <a:r>
              <a:rPr lang="en-CA" dirty="0"/>
              <a:t>Southern Alberta floods </a:t>
            </a:r>
          </a:p>
          <a:p>
            <a:pPr lvl="1">
              <a:spcBef>
                <a:spcPts val="600"/>
              </a:spcBef>
            </a:pPr>
            <a:r>
              <a:rPr lang="en-CA" dirty="0"/>
              <a:t> Recognized need for more focus on responder self-care</a:t>
            </a:r>
          </a:p>
          <a:p>
            <a:pPr marL="0" indent="0">
              <a:buNone/>
            </a:pPr>
            <a:r>
              <a:rPr lang="en-CA" dirty="0"/>
              <a:t>AHS Partnered with: </a:t>
            </a:r>
          </a:p>
          <a:p>
            <a:pPr lvl="1">
              <a:spcBef>
                <a:spcPts val="600"/>
              </a:spcBef>
            </a:pPr>
            <a:r>
              <a:rPr lang="en-CA" dirty="0"/>
              <a:t>Dr. Patricia Watson</a:t>
            </a:r>
          </a:p>
          <a:p>
            <a:pPr marL="0" indent="0">
              <a:buNone/>
            </a:pPr>
            <a:r>
              <a:rPr lang="en-CA" dirty="0"/>
              <a:t>Interviews with affected AHS &amp; community staff and leaders across Alberta</a:t>
            </a:r>
          </a:p>
          <a:p>
            <a:pPr lvl="1">
              <a:spcBef>
                <a:spcPts val="600"/>
              </a:spcBef>
              <a:spcAft>
                <a:spcPts val="0"/>
              </a:spcAft>
            </a:pPr>
            <a:r>
              <a:rPr lang="en-CA" dirty="0"/>
              <a:t>Slave Lake fire</a:t>
            </a:r>
          </a:p>
          <a:p>
            <a:pPr lvl="1">
              <a:spcAft>
                <a:spcPts val="0"/>
              </a:spcAft>
            </a:pPr>
            <a:r>
              <a:rPr lang="en-CA" dirty="0"/>
              <a:t>Southern Alberta floods</a:t>
            </a:r>
          </a:p>
          <a:p>
            <a:pPr lvl="1">
              <a:spcAft>
                <a:spcPts val="0"/>
              </a:spcAft>
            </a:pPr>
            <a:r>
              <a:rPr lang="en-CA" dirty="0"/>
              <a:t>Regional Municipality of Wood Buffalo / Horse River Wild Fire</a:t>
            </a:r>
          </a:p>
          <a:p>
            <a:pPr lvl="1"/>
            <a:endParaRPr lang="en-CA" dirty="0"/>
          </a:p>
        </p:txBody>
      </p:sp>
      <p:sp>
        <p:nvSpPr>
          <p:cNvPr id="3" name="Title 2">
            <a:extLst>
              <a:ext uri="{FF2B5EF4-FFF2-40B4-BE49-F238E27FC236}">
                <a16:creationId xmlns:a16="http://schemas.microsoft.com/office/drawing/2014/main" id="{5F661D21-E7DD-452B-8709-4A0DA1F8B32E}"/>
              </a:ext>
            </a:extLst>
          </p:cNvPr>
          <p:cNvSpPr>
            <a:spLocks noGrp="1"/>
          </p:cNvSpPr>
          <p:nvPr>
            <p:ph type="title"/>
          </p:nvPr>
        </p:nvSpPr>
        <p:spPr/>
        <p:txBody>
          <a:bodyPr>
            <a:normAutofit fontScale="90000"/>
          </a:bodyPr>
          <a:lstStyle/>
          <a:p>
            <a:r>
              <a:rPr lang="en-CA" dirty="0"/>
              <a:t>The Story of Self-Care in Alberta Disaster Response &amp; Recovery</a:t>
            </a:r>
          </a:p>
        </p:txBody>
      </p:sp>
      <p:sp>
        <p:nvSpPr>
          <p:cNvPr id="6" name="Footer Placeholder 5"/>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2254612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screen shot of a person&#10;&#10;Description automatically generated">
            <a:extLst>
              <a:ext uri="{FF2B5EF4-FFF2-40B4-BE49-F238E27FC236}">
                <a16:creationId xmlns:a16="http://schemas.microsoft.com/office/drawing/2014/main" id="{1BB148CE-7AC0-4B66-A4DA-E5E928587A9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273" b="1273"/>
          <a:stretch>
            <a:fillRect/>
          </a:stretch>
        </p:blipFill>
        <p:spPr/>
      </p:pic>
      <p:sp>
        <p:nvSpPr>
          <p:cNvPr id="8" name="Footer Placeholder 7"/>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4404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AD2210-DCB9-403D-92BC-5EEA9D46C3E9}"/>
              </a:ext>
            </a:extLst>
          </p:cNvPr>
          <p:cNvSpPr>
            <a:spLocks noGrp="1"/>
          </p:cNvSpPr>
          <p:nvPr>
            <p:ph sz="quarter" idx="26"/>
          </p:nvPr>
        </p:nvSpPr>
        <p:spPr/>
        <p:txBody>
          <a:bodyPr/>
          <a:lstStyle/>
          <a:p>
            <a:r>
              <a:rPr lang="en-CA" dirty="0"/>
              <a:t>Disaster and emergency response work carries potential impacts for your well-being; self-care will be a natural need.</a:t>
            </a:r>
          </a:p>
          <a:p>
            <a:r>
              <a:rPr lang="en-CA" dirty="0"/>
              <a:t>We become a better responder for our family and community when we pay attention to our own self-care.</a:t>
            </a:r>
          </a:p>
          <a:p>
            <a:r>
              <a:rPr lang="en-CA" dirty="0"/>
              <a:t>Recognizing your signs of stress and making self-care a part of your regular routines, individually, in your teams, and your organizations can help to sustain you in your response work.</a:t>
            </a:r>
          </a:p>
          <a:p>
            <a:pPr marL="0" indent="0">
              <a:buNone/>
            </a:pPr>
            <a:endParaRPr lang="en-CA" dirty="0"/>
          </a:p>
        </p:txBody>
      </p:sp>
      <p:sp>
        <p:nvSpPr>
          <p:cNvPr id="3" name="Title 2">
            <a:extLst>
              <a:ext uri="{FF2B5EF4-FFF2-40B4-BE49-F238E27FC236}">
                <a16:creationId xmlns:a16="http://schemas.microsoft.com/office/drawing/2014/main" id="{7588AD83-E57E-48C3-B019-634FCA6F5AD5}"/>
              </a:ext>
            </a:extLst>
          </p:cNvPr>
          <p:cNvSpPr>
            <a:spLocks noGrp="1"/>
          </p:cNvSpPr>
          <p:nvPr>
            <p:ph type="title"/>
          </p:nvPr>
        </p:nvSpPr>
        <p:spPr/>
        <p:txBody>
          <a:bodyPr/>
          <a:lstStyle/>
          <a:p>
            <a:r>
              <a:rPr lang="en-CA" dirty="0"/>
              <a:t> Psychosocial Preparedness</a:t>
            </a:r>
          </a:p>
        </p:txBody>
      </p:sp>
      <p:sp>
        <p:nvSpPr>
          <p:cNvPr id="4" name="Footer Placeholder 3"/>
          <p:cNvSpPr>
            <a:spLocks noGrp="1"/>
          </p:cNvSpPr>
          <p:nvPr>
            <p:ph type="ftr" sz="quarter" idx="24"/>
          </p:nvPr>
        </p:nvSpPr>
        <p:spPr/>
        <p:txBody>
          <a:bodyPr/>
          <a:lstStyle/>
          <a:p>
            <a:pPr>
              <a:defRPr/>
            </a:pPr>
            <a:r>
              <a:rPr lang="en-US" dirty="0"/>
              <a:t>Self-Care in Disaster Times: Personal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84592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Self-Care is key to resilience</a:t>
            </a:r>
          </a:p>
        </p:txBody>
      </p:sp>
      <p:sp>
        <p:nvSpPr>
          <p:cNvPr id="6" name="Footer Placeholder 5"/>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pic>
        <p:nvPicPr>
          <p:cNvPr id="4" name="Picture 3" descr="A close up of a tree&#10;&#10;Description automatically generated">
            <a:extLst>
              <a:ext uri="{FF2B5EF4-FFF2-40B4-BE49-F238E27FC236}">
                <a16:creationId xmlns:a16="http://schemas.microsoft.com/office/drawing/2014/main" id="{0F193E66-2F23-4184-A4CC-E69420C42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255" y="1371014"/>
            <a:ext cx="8383063" cy="4802418"/>
          </a:xfrm>
          <a:prstGeom prst="rect">
            <a:avLst/>
          </a:prstGeom>
        </p:spPr>
      </p:pic>
      <p:sp>
        <p:nvSpPr>
          <p:cNvPr id="7" name="Rectangle 6"/>
          <p:cNvSpPr/>
          <p:nvPr/>
        </p:nvSpPr>
        <p:spPr>
          <a:xfrm>
            <a:off x="1904469" y="4033834"/>
            <a:ext cx="8383063" cy="1569660"/>
          </a:xfrm>
          <a:prstGeom prst="rect">
            <a:avLst/>
          </a:prstGeom>
        </p:spPr>
        <p:txBody>
          <a:bodyPr wrap="square">
            <a:spAutoFit/>
          </a:bodyPr>
          <a:lstStyle/>
          <a:p>
            <a:pPr marL="111125" indent="0" algn="ctr">
              <a:buNone/>
            </a:pPr>
            <a:r>
              <a:rPr lang="en-CA" sz="3200" b="1" dirty="0">
                <a:solidFill>
                  <a:schemeClr val="bg1"/>
                </a:solidFill>
                <a:effectLst>
                  <a:outerShdw blurRad="25400" dist="50800" dir="5400000" algn="t" rotWithShape="0">
                    <a:prstClr val="black">
                      <a:alpha val="62000"/>
                    </a:prstClr>
                  </a:outerShdw>
                </a:effectLst>
              </a:rPr>
              <a:t>“If you’re able to have self-care as part of the makeup, then when disaster hits, you’re not taken to threshold right away.” </a:t>
            </a:r>
          </a:p>
        </p:txBody>
      </p:sp>
    </p:spTree>
    <p:extLst>
      <p:ext uri="{BB962C8B-B14F-4D97-AF65-F5344CB8AC3E}">
        <p14:creationId xmlns:p14="http://schemas.microsoft.com/office/powerpoint/2010/main" val="313488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a:xfrm>
            <a:off x="1071482" y="2261108"/>
            <a:ext cx="9793817" cy="2335783"/>
          </a:xfrm>
        </p:spPr>
        <p:txBody>
          <a:bodyPr>
            <a:normAutofit lnSpcReduction="10000"/>
          </a:bodyPr>
          <a:lstStyle/>
          <a:p>
            <a:pPr algn="ctr"/>
            <a:r>
              <a:rPr lang="en-US" dirty="0"/>
              <a:t>Impacts of Supporting </a:t>
            </a:r>
          </a:p>
          <a:p>
            <a:pPr algn="ctr"/>
            <a:r>
              <a:rPr lang="en-US" dirty="0"/>
              <a:t>Disaster &amp; Emergency</a:t>
            </a:r>
            <a:br>
              <a:rPr lang="en-US" dirty="0"/>
            </a:br>
            <a:r>
              <a:rPr lang="en-US" dirty="0"/>
              <a:t>Response &amp; Recovery Work</a:t>
            </a:r>
            <a:endParaRPr lang="en-CA" dirty="0"/>
          </a:p>
        </p:txBody>
      </p:sp>
    </p:spTree>
    <p:extLst>
      <p:ext uri="{BB962C8B-B14F-4D97-AF65-F5344CB8AC3E}">
        <p14:creationId xmlns:p14="http://schemas.microsoft.com/office/powerpoint/2010/main" val="247043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3"/>
          <p:cNvSpPr>
            <a:spLocks noGrp="1" noChangeArrowheads="1"/>
          </p:cNvSpPr>
          <p:nvPr>
            <p:ph sz="quarter" idx="26"/>
          </p:nvPr>
        </p:nvSpPr>
        <p:spPr/>
        <p:txBody>
          <a:bodyPr/>
          <a:lstStyle/>
          <a:p>
            <a:r>
              <a:rPr lang="en-US" dirty="0"/>
              <a:t>Disaster/Emergency response can lead to:</a:t>
            </a:r>
          </a:p>
          <a:p>
            <a:pPr lvl="1"/>
            <a:r>
              <a:rPr lang="en-US" dirty="0"/>
              <a:t>A sense of strength, confidence, connectedness, contribution, meaning, and respect for human resilience.</a:t>
            </a:r>
          </a:p>
          <a:p>
            <a:r>
              <a:rPr lang="en-US" altLang="ja-JP" dirty="0"/>
              <a:t>Serving others may be:</a:t>
            </a:r>
          </a:p>
          <a:p>
            <a:pPr lvl="1"/>
            <a:r>
              <a:rPr lang="en-US" altLang="ja-JP" dirty="0"/>
              <a:t>Rewarding, satisfying, and may </a:t>
            </a:r>
            <a:r>
              <a:rPr lang="en-US" dirty="0"/>
              <a:t>provide a wealth of personal skills such as coping skills and problem-solving.</a:t>
            </a:r>
          </a:p>
          <a:p>
            <a:r>
              <a:rPr lang="en-US" altLang="ja-JP" dirty="0"/>
              <a:t>It may remind us </a:t>
            </a:r>
            <a:r>
              <a:rPr lang="en-US" dirty="0"/>
              <a:t>to consider what's important in our lives.</a:t>
            </a:r>
          </a:p>
          <a:p>
            <a:endParaRPr lang="en-US" dirty="0"/>
          </a:p>
          <a:p>
            <a:endParaRPr lang="en-US" dirty="0"/>
          </a:p>
        </p:txBody>
      </p:sp>
      <p:sp>
        <p:nvSpPr>
          <p:cNvPr id="342018" name="Rectangle 2"/>
          <p:cNvSpPr>
            <a:spLocks noGrp="1" noChangeArrowheads="1"/>
          </p:cNvSpPr>
          <p:nvPr>
            <p:ph type="title"/>
          </p:nvPr>
        </p:nvSpPr>
        <p:spPr/>
        <p:txBody>
          <a:bodyPr/>
          <a:lstStyle/>
          <a:p>
            <a:r>
              <a:rPr lang="en-US" dirty="0"/>
              <a:t>Positives of Response &amp; Recovery Work</a:t>
            </a:r>
          </a:p>
        </p:txBody>
      </p:sp>
      <p:sp>
        <p:nvSpPr>
          <p:cNvPr id="2" name="Footer Placeholder 1"/>
          <p:cNvSpPr>
            <a:spLocks noGrp="1"/>
          </p:cNvSpPr>
          <p:nvPr>
            <p:ph type="ftr" sz="quarter" idx="24"/>
          </p:nvPr>
        </p:nvSpPr>
        <p:spPr/>
        <p:txBody>
          <a:bodyPr/>
          <a:lstStyle/>
          <a:p>
            <a:r>
              <a:rPr lang="en-US" dirty="0"/>
              <a:t>Self-Care in Disaster Times: Personal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095573951"/>
      </p:ext>
    </p:extLst>
  </p:cSld>
  <p:clrMapOvr>
    <a:masterClrMapping/>
  </p:clrMapOvr>
</p:sld>
</file>

<file path=ppt/theme/theme1.xml><?xml version="1.0" encoding="utf-8"?>
<a:theme xmlns:a="http://schemas.openxmlformats.org/drawingml/2006/main" name="Office Theme">
  <a:themeElements>
    <a:clrScheme name="AHS Branding">
      <a:dk1>
        <a:srgbClr val="5C6670"/>
      </a:dk1>
      <a:lt1>
        <a:sysClr val="window" lastClr="FFFFFF"/>
      </a:lt1>
      <a:dk2>
        <a:srgbClr val="008996"/>
      </a:dk2>
      <a:lt2>
        <a:srgbClr val="FFFFFF"/>
      </a:lt2>
      <a:accent1>
        <a:srgbClr val="00ADBB"/>
      </a:accent1>
      <a:accent2>
        <a:srgbClr val="ECAA21"/>
      </a:accent2>
      <a:accent3>
        <a:srgbClr val="7A9C49"/>
      </a:accent3>
      <a:accent4>
        <a:srgbClr val="005E85"/>
      </a:accent4>
      <a:accent5>
        <a:srgbClr val="00ADBB"/>
      </a:accent5>
      <a:accent6>
        <a:srgbClr val="E28432"/>
      </a:accent6>
      <a:hlink>
        <a:srgbClr val="005CB9"/>
      </a:hlink>
      <a:folHlink>
        <a:srgbClr val="6D3A5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14433</TotalTime>
  <Words>10791</Words>
  <Application>Microsoft Office PowerPoint</Application>
  <PresentationFormat>Widescreen</PresentationFormat>
  <Paragraphs>624</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Helvetica Neue</vt:lpstr>
      <vt:lpstr>Myriad Pro</vt:lpstr>
      <vt:lpstr>Wingdings 3</vt:lpstr>
      <vt:lpstr>Office Theme</vt:lpstr>
      <vt:lpstr>PowerPoint Presentation</vt:lpstr>
      <vt:lpstr>Learning Objectives</vt:lpstr>
      <vt:lpstr>Self-Care Opening Practice</vt:lpstr>
      <vt:lpstr>The Story of Self-Care in Alberta Disaster Response &amp; Recovery</vt:lpstr>
      <vt:lpstr>PowerPoint Presentation</vt:lpstr>
      <vt:lpstr> Psychosocial Preparedness</vt:lpstr>
      <vt:lpstr>Self-Care is key to resilience</vt:lpstr>
      <vt:lpstr>PowerPoint Presentation</vt:lpstr>
      <vt:lpstr>Positives of Response &amp; Recovery Work</vt:lpstr>
      <vt:lpstr>Challenges of Response &amp; Recovery Work</vt:lpstr>
      <vt:lpstr>Human Performance and Stress</vt:lpstr>
      <vt:lpstr>Long-term Response &amp; Recovery Stress</vt:lpstr>
      <vt:lpstr>Long-term Response &amp; Recovery Stress</vt:lpstr>
      <vt:lpstr>Long-term Response &amp; Recovery Stress</vt:lpstr>
      <vt:lpstr>Post-Traumatic Stress Disorder (PTSD) in Disaster Workers </vt:lpstr>
      <vt:lpstr>PowerPoint Presentation</vt:lpstr>
      <vt:lpstr>Wave the Red Flag</vt:lpstr>
      <vt:lpstr>Self-Care Red Flags</vt:lpstr>
      <vt:lpstr>Awareness: Stress Continuum Model</vt:lpstr>
      <vt:lpstr>PowerPoint Presentation</vt:lpstr>
      <vt:lpstr>Self-Awareness Activity</vt:lpstr>
      <vt:lpstr>Tuning Into Ourselves</vt:lpstr>
      <vt:lpstr>Before Responding to a Disaster</vt:lpstr>
      <vt:lpstr>Self Check-Ins</vt:lpstr>
      <vt:lpstr>PowerPoint Presentation</vt:lpstr>
      <vt:lpstr>What Works? </vt:lpstr>
      <vt:lpstr>Physical Strategies</vt:lpstr>
      <vt:lpstr>Cognitive Strategies</vt:lpstr>
      <vt:lpstr>Cognitive Strategies</vt:lpstr>
      <vt:lpstr>Social Connections</vt:lpstr>
      <vt:lpstr>Social Strategies</vt:lpstr>
      <vt:lpstr>Healthy Work Boundaries</vt:lpstr>
      <vt:lpstr>Self-Care Barriers</vt:lpstr>
      <vt:lpstr>Unhelpful Approaches to Stress Management</vt:lpstr>
      <vt:lpstr>PowerPoint Presentation</vt:lpstr>
      <vt:lpstr>Self-Care Plan</vt:lpstr>
      <vt:lpstr>Self-Care in Action</vt:lpstr>
      <vt:lpstr>PowerPoint Presentation</vt:lpstr>
      <vt:lpstr>PowerPoint Presentation</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Kembel;Shelley Dymond;Catharine McFee</dc:creator>
  <cp:lastModifiedBy>Shelley Dymond</cp:lastModifiedBy>
  <cp:revision>219</cp:revision>
  <cp:lastPrinted>2020-10-16T17:05:24Z</cp:lastPrinted>
  <dcterms:created xsi:type="dcterms:W3CDTF">2020-09-03T18:17:11Z</dcterms:created>
  <dcterms:modified xsi:type="dcterms:W3CDTF">2020-11-18T20:12:02Z</dcterms:modified>
</cp:coreProperties>
</file>