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65" r:id="rId5"/>
    <p:sldId id="260" r:id="rId6"/>
    <p:sldId id="261" r:id="rId7"/>
    <p:sldId id="272" r:id="rId8"/>
    <p:sldId id="268" r:id="rId9"/>
    <p:sldId id="270" r:id="rId10"/>
    <p:sldId id="273" r:id="rId11"/>
    <p:sldId id="274" r:id="rId12"/>
    <p:sldId id="267" r:id="rId13"/>
    <p:sldId id="271" r:id="rId14"/>
    <p:sldId id="262"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526C5-8E5B-49AD-994F-1C46205C7E1A}" v="2608" dt="2019-11-14T18:02:1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13740-CBD8-488D-8305-2DA45138FD5E}" type="datetimeFigureOut">
              <a:rPr lang="en-US"/>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CD3D2-0477-4134-85A4-5CD4409358AD}" type="slidenum">
              <a:rPr lang="en-US"/>
              <a:t>‹#›</a:t>
            </a:fld>
            <a:endParaRPr lang="en-US"/>
          </a:p>
        </p:txBody>
      </p:sp>
    </p:spTree>
    <p:extLst>
      <p:ext uri="{BB962C8B-B14F-4D97-AF65-F5344CB8AC3E}">
        <p14:creationId xmlns:p14="http://schemas.microsoft.com/office/powerpoint/2010/main" val="199197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campuses who accepted Central activations set up by SUNY Shared Library Services (including Gale databases, Medline, etc.), those activations will also be copied. </a:t>
            </a:r>
          </a:p>
          <a:p>
            <a:endParaRPr lang="en-US" dirty="0">
              <a:cs typeface="Calibri"/>
            </a:endParaRPr>
          </a:p>
        </p:txBody>
      </p:sp>
      <p:sp>
        <p:nvSpPr>
          <p:cNvPr id="4" name="Slide Number Placeholder 3"/>
          <p:cNvSpPr>
            <a:spLocks noGrp="1"/>
          </p:cNvSpPr>
          <p:nvPr>
            <p:ph type="sldNum" sz="quarter" idx="5"/>
          </p:nvPr>
        </p:nvSpPr>
        <p:spPr/>
        <p:txBody>
          <a:bodyPr/>
          <a:lstStyle/>
          <a:p>
            <a:fld id="{F5ACD3D2-0477-4134-85A4-5CD4409358AD}" type="slidenum">
              <a:rPr lang="en-US"/>
              <a:t>4</a:t>
            </a:fld>
            <a:endParaRPr lang="en-US"/>
          </a:p>
        </p:txBody>
      </p:sp>
    </p:spTree>
    <p:extLst>
      <p:ext uri="{BB962C8B-B14F-4D97-AF65-F5344CB8AC3E}">
        <p14:creationId xmlns:p14="http://schemas.microsoft.com/office/powerpoint/2010/main" val="319552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youtu.be/HRo2wvmsa5Q" TargetMode="External"/><Relationship Id="rId3" Type="http://schemas.openxmlformats.org/officeDocument/2006/relationships/hyperlink" Target="https://youtu.be/Y2fJWwkb3Kk" TargetMode="External"/><Relationship Id="rId7" Type="http://schemas.openxmlformats.org/officeDocument/2006/relationships/hyperlink" Target="https://knowledge.exlibrisgroup.com/Primo/Content_Corner/Product_Documentation/Central_Discovery_Index/020Frequently_Asked_Questions/CDI_Frequently_Asked_Questions_for_Primo_Customers" TargetMode="External"/><Relationship Id="rId2" Type="http://schemas.openxmlformats.org/officeDocument/2006/relationships/hyperlink" Target="https://knowledge.exlibrisgroup.com/Primo/Content_Corner/Product_Documentation/Central_Discovery_Index" TargetMode="External"/><Relationship Id="rId1" Type="http://schemas.openxmlformats.org/officeDocument/2006/relationships/slideLayout" Target="../slideLayouts/slideLayout2.xml"/><Relationship Id="rId6" Type="http://schemas.openxmlformats.org/officeDocument/2006/relationships/hyperlink" Target="https://proquestmeetings.webex.com/proquestmeetings/onstage/g.php?PRID=30c494be01d8607fec24fd3383bb327a" TargetMode="External"/><Relationship Id="rId5" Type="http://schemas.openxmlformats.org/officeDocument/2006/relationships/hyperlink" Target="https://knowledge.exlibrisgroup.com/@api/deki/files/76926/Central_Discovery_Index_-_Update_Webinar_-_Oct_2019.pdf?revision=1" TargetMode="External"/><Relationship Id="rId10" Type="http://schemas.openxmlformats.org/officeDocument/2006/relationships/hyperlink" Target="https://knowledge.exlibrisgroup.com/@api/deki/files/76101/The_Match_%2526_Merge_Story_-_September_2019.pdf?revision=1" TargetMode="External"/><Relationship Id="rId4" Type="http://schemas.openxmlformats.org/officeDocument/2006/relationships/hyperlink" Target="https://proquestmeetings.webex.com/proquestmeetings/onstage/playback.php?RCID=5272136d82dfde6b96da4f1e7285d9ae" TargetMode="External"/><Relationship Id="rId9" Type="http://schemas.openxmlformats.org/officeDocument/2006/relationships/hyperlink" Target="https://proquestmeetings.webex.com/proquestmeetings/onstage/playback.php?RCID=095a54bc483f858def1820f6a4e2b654"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knowledge.exlibrisgroup.com/Primo/Content_Corner/Product_Documentation/Central_Discovery_Index/010The_Ex_Libris_Central_Discovery_Index_(CDI)_%E2%80%93_An_Overvie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nowledge.exlibrisgroup.com/Primo/Content_Corner/Product_Documentation/Central_Discovery_Index/Resource_Types_in_CD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626" y="1122363"/>
            <a:ext cx="10703717" cy="2387600"/>
          </a:xfrm>
        </p:spPr>
        <p:txBody>
          <a:bodyPr/>
          <a:lstStyle/>
          <a:p>
            <a:r>
              <a:rPr lang="en-US" dirty="0">
                <a:cs typeface="Calibri Light"/>
              </a:rPr>
              <a:t>Central Discovery Index Update</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Plans for Testing, Expectations, and Alma Changes Effective Mon 11/18</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will you see in Alma: Activation Wizard</a:t>
            </a:r>
            <a:endParaRPr lang="en-US"/>
          </a:p>
        </p:txBody>
      </p:sp>
      <p:pic>
        <p:nvPicPr>
          <p:cNvPr id="3" name="Picture 3" descr="A screenshot of a social media post&#10;&#10;Description generated with very high confidence">
            <a:extLst>
              <a:ext uri="{FF2B5EF4-FFF2-40B4-BE49-F238E27FC236}">
                <a16:creationId xmlns:a16="http://schemas.microsoft.com/office/drawing/2014/main" id="{BE965251-73D7-480C-97CB-BC73F1A18AE4}"/>
              </a:ext>
            </a:extLst>
          </p:cNvPr>
          <p:cNvPicPr>
            <a:picLocks noChangeAspect="1"/>
          </p:cNvPicPr>
          <p:nvPr/>
        </p:nvPicPr>
        <p:blipFill>
          <a:blip r:embed="rId2"/>
          <a:stretch>
            <a:fillRect/>
          </a:stretch>
        </p:blipFill>
        <p:spPr>
          <a:xfrm>
            <a:off x="1652587" y="1690102"/>
            <a:ext cx="8898731" cy="5097047"/>
          </a:xfrm>
          <a:prstGeom prst="rect">
            <a:avLst/>
          </a:prstGeom>
        </p:spPr>
      </p:pic>
    </p:spTree>
    <p:extLst>
      <p:ext uri="{BB962C8B-B14F-4D97-AF65-F5344CB8AC3E}">
        <p14:creationId xmlns:p14="http://schemas.microsoft.com/office/powerpoint/2010/main" val="140247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CDI General Behavior</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D4A9D4AA-2514-45BE-8EA8-EBC97425A428}"/>
              </a:ext>
            </a:extLst>
          </p:cNvPr>
          <p:cNvPicPr>
            <a:picLocks noChangeAspect="1"/>
          </p:cNvPicPr>
          <p:nvPr/>
        </p:nvPicPr>
        <p:blipFill>
          <a:blip r:embed="rId2"/>
          <a:stretch>
            <a:fillRect/>
          </a:stretch>
        </p:blipFill>
        <p:spPr>
          <a:xfrm>
            <a:off x="842962" y="1720289"/>
            <a:ext cx="10363199" cy="4679484"/>
          </a:xfrm>
          <a:prstGeom prst="rect">
            <a:avLst/>
          </a:prstGeom>
        </p:spPr>
      </p:pic>
    </p:spTree>
    <p:extLst>
      <p:ext uri="{BB962C8B-B14F-4D97-AF65-F5344CB8AC3E}">
        <p14:creationId xmlns:p14="http://schemas.microsoft.com/office/powerpoint/2010/main" val="189917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will you see in Alma: </a:t>
            </a:r>
            <a:r>
              <a:rPr lang="en-US">
                <a:ea typeface="+mj-lt"/>
                <a:cs typeface="+mj-lt"/>
              </a:rPr>
              <a:t>New ‘CDI Inventory operator’ role</a:t>
            </a:r>
            <a:endParaRPr lang="en-US" dirty="0">
              <a:ea typeface="+mj-lt"/>
              <a:cs typeface="+mj-lt"/>
            </a:endParaRPr>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a:xfrm>
            <a:off x="838200" y="1825625"/>
            <a:ext cx="10977606" cy="4135249"/>
          </a:xfrm>
        </p:spPr>
        <p:txBody>
          <a:bodyPr vert="horz" lIns="91440" tIns="45720" rIns="91440" bIns="45720" rtlCol="0" anchor="t">
            <a:normAutofit/>
          </a:bodyPr>
          <a:lstStyle/>
          <a:p>
            <a:r>
              <a:rPr lang="en-US">
                <a:ea typeface="+mn-lt"/>
                <a:cs typeface="+mn-lt"/>
              </a:rPr>
              <a:t>Permissions for this role:</a:t>
            </a:r>
          </a:p>
          <a:p>
            <a:pPr lvl="1"/>
            <a:r>
              <a:rPr lang="en-US">
                <a:ea typeface="+mn-lt"/>
                <a:cs typeface="+mn-lt"/>
              </a:rPr>
              <a:t>Use the actions in the electronic collection result list ‘</a:t>
            </a:r>
            <a:r>
              <a:rPr lang="en-US" b="1">
                <a:ea typeface="+mn-lt"/>
                <a:cs typeface="+mn-lt"/>
              </a:rPr>
              <a:t>Activate for search in CDI</a:t>
            </a:r>
            <a:r>
              <a:rPr lang="en-US">
                <a:ea typeface="+mn-lt"/>
                <a:cs typeface="+mn-lt"/>
              </a:rPr>
              <a:t>’ / ‘</a:t>
            </a:r>
            <a:r>
              <a:rPr lang="en-US" b="1">
                <a:ea typeface="+mn-lt"/>
                <a:cs typeface="+mn-lt"/>
              </a:rPr>
              <a:t>Deactivate for search in CDI</a:t>
            </a:r>
            <a:r>
              <a:rPr lang="en-US">
                <a:ea typeface="+mn-lt"/>
                <a:cs typeface="+mn-lt"/>
              </a:rPr>
              <a:t>’ / ‘</a:t>
            </a:r>
            <a:r>
              <a:rPr lang="en-US" b="1">
                <a:ea typeface="+mn-lt"/>
                <a:cs typeface="+mn-lt"/>
              </a:rPr>
              <a:t>Remove CDI-only full text activation’</a:t>
            </a:r>
            <a:endParaRPr lang="en-US">
              <a:cs typeface="Calibri"/>
            </a:endParaRPr>
          </a:p>
          <a:p>
            <a:pPr lvl="1"/>
            <a:r>
              <a:rPr lang="en-US">
                <a:ea typeface="+mn-lt"/>
                <a:cs typeface="+mn-lt"/>
              </a:rPr>
              <a:t>Change the editable fields  (such as the IsSelective, ‘activate/deactivate for search’) in the </a:t>
            </a:r>
            <a:r>
              <a:rPr lang="en-US" b="1">
                <a:ea typeface="+mn-lt"/>
                <a:cs typeface="+mn-lt"/>
              </a:rPr>
              <a:t>CDI tab </a:t>
            </a:r>
            <a:r>
              <a:rPr lang="en-US">
                <a:ea typeface="+mn-lt"/>
                <a:cs typeface="+mn-lt"/>
              </a:rPr>
              <a:t>of the Electronic collections Editor and the </a:t>
            </a:r>
            <a:r>
              <a:rPr lang="en-US" b="1">
                <a:ea typeface="+mn-lt"/>
                <a:cs typeface="+mn-lt"/>
              </a:rPr>
              <a:t>Alma activation wizard</a:t>
            </a:r>
            <a:endParaRPr lang="en-US">
              <a:cs typeface="Calibri"/>
            </a:endParaRPr>
          </a:p>
          <a:p>
            <a:r>
              <a:rPr lang="en-US">
                <a:ea typeface="+mn-lt"/>
                <a:cs typeface="+mn-lt"/>
              </a:rPr>
              <a:t>Can be used on its own, or can be used in combination with the existing </a:t>
            </a:r>
            <a:r>
              <a:rPr lang="en-US" b="1">
                <a:ea typeface="+mn-lt"/>
                <a:cs typeface="+mn-lt"/>
              </a:rPr>
              <a:t>Electronic inventory operator </a:t>
            </a:r>
            <a:endParaRPr lang="en-US"/>
          </a:p>
          <a:p>
            <a:endParaRPr lang="en-US" b="1" dirty="0">
              <a:ea typeface="+mn-lt"/>
              <a:cs typeface="+mn-lt"/>
            </a:endParaRPr>
          </a:p>
          <a:p>
            <a:endParaRPr lang="en-US" b="1" dirty="0">
              <a:ea typeface="+mn-lt"/>
              <a:cs typeface="+mn-lt"/>
            </a:endParaRPr>
          </a:p>
          <a:p>
            <a:endParaRPr lang="en-US" dirty="0">
              <a:cs typeface="Calibri"/>
            </a:endParaRPr>
          </a:p>
        </p:txBody>
      </p:sp>
    </p:spTree>
    <p:extLst>
      <p:ext uri="{BB962C8B-B14F-4D97-AF65-F5344CB8AC3E}">
        <p14:creationId xmlns:p14="http://schemas.microsoft.com/office/powerpoint/2010/main" val="1814928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patrons</a:t>
            </a:r>
            <a:r>
              <a:rPr lang="en-US" dirty="0">
                <a:ea typeface="+mj-lt"/>
                <a:cs typeface="+mj-lt"/>
              </a:rPr>
              <a:t> </a:t>
            </a:r>
            <a:r>
              <a:rPr lang="en-US">
                <a:cs typeface="Calibri Light"/>
              </a:rPr>
              <a:t>will see </a:t>
            </a:r>
            <a:r>
              <a:rPr lang="en-US">
                <a:ea typeface="+mj-lt"/>
                <a:cs typeface="+mj-lt"/>
              </a:rPr>
              <a:t>post-go-live</a:t>
            </a:r>
            <a:endParaRPr lang="en-US" dirty="0">
              <a:ea typeface="+mj-lt"/>
              <a:cs typeface="+mj-lt"/>
            </a:endParaRPr>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a:xfrm>
            <a:off x="838200" y="1825625"/>
            <a:ext cx="4563159" cy="4135249"/>
          </a:xfrm>
        </p:spPr>
        <p:txBody>
          <a:bodyPr vert="horz" lIns="91440" tIns="45720" rIns="91440" bIns="45720" rtlCol="0" anchor="t">
            <a:normAutofit/>
          </a:bodyPr>
          <a:lstStyle/>
          <a:p>
            <a:r>
              <a:rPr lang="en-US">
                <a:ea typeface="+mn-lt"/>
                <a:cs typeface="+mn-lt"/>
              </a:rPr>
              <a:t>Merged records</a:t>
            </a:r>
            <a:endParaRPr lang="en-US"/>
          </a:p>
          <a:p>
            <a:r>
              <a:rPr lang="en-US">
                <a:ea typeface="+mn-lt"/>
                <a:cs typeface="+mn-lt"/>
              </a:rPr>
              <a:t>Old direct links to articles may not work – id code will change for PCI records</a:t>
            </a:r>
            <a:r>
              <a:rPr lang="en-US" b="1" dirty="0">
                <a:ea typeface="+mn-lt"/>
                <a:cs typeface="+mn-lt"/>
              </a:rPr>
              <a:t> </a:t>
            </a:r>
            <a:endParaRPr lang="en-US" dirty="0"/>
          </a:p>
          <a:p>
            <a:r>
              <a:rPr lang="en-US">
                <a:ea typeface="+mn-lt"/>
                <a:cs typeface="+mn-lt"/>
              </a:rPr>
              <a:t>Resource Types will be more granular</a:t>
            </a:r>
            <a:endParaRPr lang="en-US" dirty="0">
              <a:ea typeface="+mn-lt"/>
              <a:cs typeface="+mn-lt"/>
            </a:endParaRPr>
          </a:p>
          <a:p>
            <a:r>
              <a:rPr lang="en-US">
                <a:ea typeface="+mn-lt"/>
                <a:cs typeface="+mn-lt"/>
              </a:rPr>
              <a:t>May see slight changes to ranking and searching</a:t>
            </a:r>
            <a:endParaRPr lang="en-US" dirty="0">
              <a:ea typeface="+mn-lt"/>
              <a:cs typeface="+mn-lt"/>
            </a:endParaRPr>
          </a:p>
          <a:p>
            <a:endParaRPr lang="en-US" b="1" dirty="0">
              <a:cs typeface="Calibri"/>
            </a:endParaRPr>
          </a:p>
          <a:p>
            <a:endParaRPr lang="en-US" b="1" dirty="0">
              <a:cs typeface="Calibri"/>
            </a:endParaRPr>
          </a:p>
          <a:p>
            <a:endParaRPr lang="en-US" dirty="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6AA620BE-1989-4EC9-B034-3D9DC21CF6F1}"/>
              </a:ext>
            </a:extLst>
          </p:cNvPr>
          <p:cNvPicPr>
            <a:picLocks noChangeAspect="1"/>
          </p:cNvPicPr>
          <p:nvPr/>
        </p:nvPicPr>
        <p:blipFill>
          <a:blip r:embed="rId2"/>
          <a:stretch>
            <a:fillRect/>
          </a:stretch>
        </p:blipFill>
        <p:spPr>
          <a:xfrm>
            <a:off x="5407320" y="1944793"/>
            <a:ext cx="6660356" cy="2972499"/>
          </a:xfrm>
          <a:prstGeom prst="rect">
            <a:avLst/>
          </a:prstGeom>
        </p:spPr>
      </p:pic>
    </p:spTree>
    <p:extLst>
      <p:ext uri="{BB962C8B-B14F-4D97-AF65-F5344CB8AC3E}">
        <p14:creationId xmlns:p14="http://schemas.microsoft.com/office/powerpoint/2010/main" val="3380002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this means for you</a:t>
            </a:r>
            <a:endParaRPr lang="en-US" dirty="0"/>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p:txBody>
          <a:bodyPr vert="horz" lIns="91440" tIns="45720" rIns="91440" bIns="45720" rtlCol="0" anchor="t">
            <a:normAutofit lnSpcReduction="10000"/>
          </a:bodyPr>
          <a:lstStyle/>
          <a:p>
            <a:r>
              <a:rPr lang="en-US">
                <a:cs typeface="Calibri"/>
              </a:rPr>
              <a:t>As of Monday, November 18</a:t>
            </a:r>
            <a:endParaRPr lang="en-US" dirty="0">
              <a:cs typeface="Calibri"/>
            </a:endParaRPr>
          </a:p>
          <a:p>
            <a:pPr lvl="1"/>
            <a:r>
              <a:rPr lang="en-US">
                <a:cs typeface="Calibri"/>
              </a:rPr>
              <a:t>Changes to PCI need to be made in both CDI and PCI</a:t>
            </a:r>
          </a:p>
          <a:p>
            <a:pPr lvl="1"/>
            <a:r>
              <a:rPr lang="en-US">
                <a:cs typeface="Calibri"/>
              </a:rPr>
              <a:t>New collections need to have CDI search suppressed if you don't want them searchable at go-live - they will </a:t>
            </a:r>
            <a:r>
              <a:rPr lang="en-US">
                <a:ea typeface="+mn-lt"/>
                <a:cs typeface="+mn-lt"/>
              </a:rPr>
              <a:t>automatically activate CDI searching at the same time unless you give yourself the new CDI Inventory Operator role and tell it not to do so. </a:t>
            </a:r>
          </a:p>
          <a:p>
            <a:pPr lvl="1"/>
            <a:r>
              <a:rPr lang="en-US">
                <a:ea typeface="+mn-lt"/>
                <a:cs typeface="+mn-lt"/>
              </a:rPr>
              <a:t>CDI activations during the test period will have no effect on Primo VE searching.</a:t>
            </a:r>
            <a:endParaRPr lang="en-US"/>
          </a:p>
          <a:p>
            <a:r>
              <a:rPr lang="en-US">
                <a:cs typeface="Calibri"/>
              </a:rPr>
              <a:t>After Go-live:</a:t>
            </a:r>
            <a:endParaRPr lang="en-US" dirty="0">
              <a:cs typeface="Calibri"/>
            </a:endParaRPr>
          </a:p>
          <a:p>
            <a:pPr lvl="1"/>
            <a:r>
              <a:rPr lang="en-US">
                <a:cs typeface="Calibri"/>
              </a:rPr>
              <a:t>Review Move Report and make sure that all collections are represented</a:t>
            </a:r>
            <a:endParaRPr lang="en-US" dirty="0">
              <a:cs typeface="Calibri"/>
            </a:endParaRPr>
          </a:p>
          <a:p>
            <a:pPr lvl="1"/>
            <a:r>
              <a:rPr lang="en-US">
                <a:cs typeface="Calibri"/>
              </a:rPr>
              <a:t>Do something with new role CDI Inventory Operator </a:t>
            </a:r>
          </a:p>
          <a:p>
            <a:pPr lvl="1"/>
            <a:r>
              <a:rPr lang="en-US">
                <a:cs typeface="Calibri"/>
              </a:rPr>
              <a:t>Deactivate alternative coverage collections – no longer needed</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982262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Resources</a:t>
            </a:r>
            <a:endParaRPr lang="en-US"/>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p:txBody>
          <a:bodyPr vert="horz" lIns="91440" tIns="45720" rIns="91440" bIns="45720" rtlCol="0" anchor="t">
            <a:normAutofit lnSpcReduction="10000"/>
          </a:bodyPr>
          <a:lstStyle/>
          <a:p>
            <a:r>
              <a:rPr lang="en-US" dirty="0">
                <a:cs typeface="Calibri"/>
                <a:hlinkClick r:id="rId2"/>
              </a:rPr>
              <a:t>https://knowledge.exlibrisgroup.com/Primo/Content_Corner/Product_Documentation/Central_Discovery_Index</a:t>
            </a:r>
          </a:p>
          <a:p>
            <a:r>
              <a:rPr lang="en-US" b="1">
                <a:ea typeface="+mn-lt"/>
                <a:cs typeface="+mn-lt"/>
              </a:rPr>
              <a:t>Ex Libris Central Discovery Index (CDI) Update </a:t>
            </a:r>
            <a:r>
              <a:rPr lang="en-US">
                <a:ea typeface="+mn-lt"/>
                <a:cs typeface="+mn-lt"/>
              </a:rPr>
              <a:t>sessions are available for you to view as either a </a:t>
            </a:r>
            <a:r>
              <a:rPr lang="en-US" dirty="0">
                <a:ea typeface="+mn-lt"/>
                <a:cs typeface="+mn-lt"/>
                <a:hlinkClick r:id="rId3"/>
              </a:rPr>
              <a:t>YouTube video</a:t>
            </a:r>
            <a:r>
              <a:rPr lang="en-US">
                <a:ea typeface="+mn-lt"/>
                <a:cs typeface="+mn-lt"/>
              </a:rPr>
              <a:t>, </a:t>
            </a:r>
            <a:r>
              <a:rPr lang="en-US" dirty="0">
                <a:ea typeface="+mn-lt"/>
                <a:cs typeface="+mn-lt"/>
                <a:hlinkClick r:id="rId4"/>
              </a:rPr>
              <a:t>WebEx recording</a:t>
            </a:r>
            <a:r>
              <a:rPr lang="en-US">
                <a:ea typeface="+mn-lt"/>
                <a:cs typeface="+mn-lt"/>
              </a:rPr>
              <a:t>, or </a:t>
            </a:r>
            <a:r>
              <a:rPr lang="en-US" dirty="0">
                <a:ea typeface="+mn-lt"/>
                <a:cs typeface="+mn-lt"/>
                <a:hlinkClick r:id="rId5"/>
              </a:rPr>
              <a:t>PDF file</a:t>
            </a:r>
            <a:r>
              <a:rPr lang="en-US">
                <a:ea typeface="+mn-lt"/>
                <a:cs typeface="+mn-lt"/>
              </a:rPr>
              <a:t>. It's also accessible on our </a:t>
            </a:r>
            <a:r>
              <a:rPr lang="en-US" dirty="0">
                <a:ea typeface="+mn-lt"/>
                <a:cs typeface="+mn-lt"/>
                <a:hlinkClick r:id="rId6"/>
              </a:rPr>
              <a:t>Content webinar program page</a:t>
            </a:r>
            <a:r>
              <a:rPr lang="en-US" dirty="0">
                <a:ea typeface="+mn-lt"/>
                <a:cs typeface="+mn-lt"/>
              </a:rPr>
              <a:t> </a:t>
            </a:r>
            <a:r>
              <a:rPr lang="en-US">
                <a:ea typeface="+mn-lt"/>
                <a:cs typeface="+mn-lt"/>
              </a:rPr>
              <a:t>and also posted at the bottom of </a:t>
            </a:r>
            <a:r>
              <a:rPr lang="en-US" dirty="0">
                <a:ea typeface="+mn-lt"/>
                <a:cs typeface="+mn-lt"/>
                <a:hlinkClick r:id="rId7"/>
              </a:rPr>
              <a:t>this CDI FAQ page</a:t>
            </a:r>
            <a:r>
              <a:rPr lang="en-US">
                <a:ea typeface="+mn-lt"/>
                <a:cs typeface="+mn-lt"/>
              </a:rPr>
              <a:t> in the Knowledge Center. </a:t>
            </a:r>
          </a:p>
          <a:p>
            <a:r>
              <a:rPr lang="en-US" b="1">
                <a:ea typeface="+mn-lt"/>
                <a:cs typeface="+mn-lt"/>
              </a:rPr>
              <a:t>The Match &amp; Merge Story: Improving Search Results, Reducing User Confusion</a:t>
            </a:r>
            <a:r>
              <a:rPr lang="en-US">
                <a:ea typeface="+mn-lt"/>
                <a:cs typeface="+mn-lt"/>
              </a:rPr>
              <a:t> recording is available for you to view as either a </a:t>
            </a:r>
            <a:r>
              <a:rPr lang="en-US" dirty="0">
                <a:ea typeface="+mn-lt"/>
                <a:cs typeface="+mn-lt"/>
                <a:hlinkClick r:id="rId8"/>
              </a:rPr>
              <a:t>YouTube video</a:t>
            </a:r>
            <a:r>
              <a:rPr lang="en-US">
                <a:ea typeface="+mn-lt"/>
                <a:cs typeface="+mn-lt"/>
              </a:rPr>
              <a:t>, </a:t>
            </a:r>
            <a:r>
              <a:rPr lang="en-US" dirty="0">
                <a:ea typeface="+mn-lt"/>
                <a:cs typeface="+mn-lt"/>
                <a:hlinkClick r:id="rId9"/>
              </a:rPr>
              <a:t>WebEx recording</a:t>
            </a:r>
            <a:r>
              <a:rPr lang="en-US">
                <a:ea typeface="+mn-lt"/>
                <a:cs typeface="+mn-lt"/>
              </a:rPr>
              <a:t>, or </a:t>
            </a:r>
            <a:r>
              <a:rPr lang="en-US" dirty="0">
                <a:ea typeface="+mn-lt"/>
                <a:cs typeface="+mn-lt"/>
                <a:hlinkClick r:id="rId10"/>
              </a:rPr>
              <a:t>PDF file</a:t>
            </a:r>
            <a:r>
              <a:rPr lang="en-US">
                <a:ea typeface="+mn-lt"/>
                <a:cs typeface="+mn-lt"/>
              </a:rPr>
              <a:t>. It’s also accessible on our </a:t>
            </a:r>
            <a:r>
              <a:rPr lang="en-US" dirty="0">
                <a:ea typeface="+mn-lt"/>
                <a:cs typeface="+mn-lt"/>
                <a:hlinkClick r:id="rId6"/>
              </a:rPr>
              <a:t>Content webinar program page</a:t>
            </a:r>
            <a:r>
              <a:rPr lang="en-US">
                <a:ea typeface="+mn-lt"/>
                <a:cs typeface="+mn-lt"/>
              </a:rPr>
              <a:t>.</a:t>
            </a:r>
            <a:endParaRPr lang="en-US" dirty="0">
              <a:cs typeface="Calibri"/>
            </a:endParaRPr>
          </a:p>
        </p:txBody>
      </p:sp>
    </p:spTree>
    <p:extLst>
      <p:ext uri="{BB962C8B-B14F-4D97-AF65-F5344CB8AC3E}">
        <p14:creationId xmlns:p14="http://schemas.microsoft.com/office/powerpoint/2010/main" val="427440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dirty="0">
                <a:cs typeface="Calibri Light"/>
              </a:rPr>
              <a:t>What is it</a:t>
            </a:r>
            <a:endParaRPr lang="en-US" dirty="0"/>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From </a:t>
            </a:r>
            <a:r>
              <a:rPr lang="en-US" dirty="0">
                <a:ea typeface="+mn-lt"/>
                <a:cs typeface="+mn-lt"/>
                <a:hlinkClick r:id="rId2"/>
              </a:rPr>
              <a:t>Ex Libris:</a:t>
            </a:r>
            <a:r>
              <a:rPr lang="en-US">
                <a:ea typeface="+mn-lt"/>
                <a:cs typeface="+mn-lt"/>
              </a:rPr>
              <a:t> "CDI is a central discovery index – leveraging existing assets - that supports both Summon and Primo and delivers enhanced discovery, streamlines library management, and provides operational efficiencies. CDI will replace the Primo Central Index and the Summon Index to give access to Ex Libris provided data. The ingestion of local data will continue to function as before."</a:t>
            </a:r>
            <a:endParaRPr lang="en-US">
              <a:cs typeface="Calibri" panose="020F0502020204030204"/>
            </a:endParaRPr>
          </a:p>
          <a:p>
            <a:pPr marL="0" indent="0">
              <a:buNone/>
            </a:pPr>
            <a:endParaRPr lang="en-US" dirty="0">
              <a:cs typeface="Calibri"/>
            </a:endParaRPr>
          </a:p>
          <a:p>
            <a:pPr marL="0" indent="0">
              <a:buNone/>
            </a:pPr>
            <a:r>
              <a:rPr lang="en-US" b="1" dirty="0">
                <a:cs typeface="Calibri"/>
              </a:rPr>
              <a:t>Translation</a:t>
            </a:r>
            <a:r>
              <a:rPr lang="en-US" dirty="0">
                <a:cs typeface="Calibri"/>
              </a:rPr>
              <a:t>: it's going to work more like the Summon index, with better </a:t>
            </a:r>
            <a:r>
              <a:rPr lang="en-US">
                <a:cs typeface="Calibri"/>
              </a:rPr>
              <a:t>holding publishing times, no more alternative coverage for EBSCO, and </a:t>
            </a:r>
            <a:r>
              <a:rPr lang="en-US" dirty="0">
                <a:cs typeface="Calibri"/>
              </a:rPr>
              <a:t>better resource types.</a:t>
            </a:r>
          </a:p>
        </p:txBody>
      </p:sp>
    </p:spTree>
    <p:extLst>
      <p:ext uri="{BB962C8B-B14F-4D97-AF65-F5344CB8AC3E}">
        <p14:creationId xmlns:p14="http://schemas.microsoft.com/office/powerpoint/2010/main" val="992662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normAutofit/>
          </a:bodyPr>
          <a:lstStyle/>
          <a:p>
            <a:pPr>
              <a:spcBef>
                <a:spcPts val="1000"/>
              </a:spcBef>
            </a:pPr>
            <a:r>
              <a:rPr lang="en-US">
                <a:latin typeface="Calibri"/>
                <a:ea typeface="+mj-lt"/>
                <a:cs typeface="Calibri"/>
              </a:rPr>
              <a:t>Highlights</a:t>
            </a:r>
            <a:endParaRPr lang="en-US"/>
          </a:p>
          <a:p>
            <a:endParaRPr lang="en-US" dirty="0">
              <a:cs typeface="Calibri Light"/>
            </a:endParaRPr>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a:xfrm>
            <a:off x="838200" y="1825625"/>
            <a:ext cx="10515600" cy="4732338"/>
          </a:xfrm>
        </p:spPr>
        <p:txBody>
          <a:bodyPr vert="horz" lIns="91440" tIns="45720" rIns="91440" bIns="45720" rtlCol="0" anchor="t">
            <a:normAutofit fontScale="85000" lnSpcReduction="10000"/>
          </a:bodyPr>
          <a:lstStyle/>
          <a:p>
            <a:r>
              <a:rPr lang="en-US">
                <a:ea typeface="+mn-lt"/>
                <a:cs typeface="+mn-lt"/>
              </a:rPr>
              <a:t>Adding new electronic packages: full-text service availability and the ability to search at the article or chapter level can be activated at the same time, in the same workflow</a:t>
            </a:r>
            <a:endParaRPr lang="en-US"/>
          </a:p>
          <a:p>
            <a:r>
              <a:rPr lang="en-US">
                <a:ea typeface="+mn-lt"/>
                <a:cs typeface="+mn-lt"/>
              </a:rPr>
              <a:t>EBSCOhost content: you will no longer need to set up alternative coverage </a:t>
            </a:r>
          </a:p>
          <a:p>
            <a:r>
              <a:rPr lang="en-US">
                <a:ea typeface="+mn-lt"/>
                <a:cs typeface="+mn-lt"/>
              </a:rPr>
              <a:t>User roles: there will be a new user role (CDI Inventory Operator, can be combined with Electronic Inventory Operator) </a:t>
            </a:r>
          </a:p>
          <a:p>
            <a:r>
              <a:rPr lang="en-US">
                <a:ea typeface="+mn-lt"/>
                <a:cs typeface="+mn-lt"/>
              </a:rPr>
              <a:t>Publish holdings to Primo: timing will improve from 7-10 days to 24-48 hours. </a:t>
            </a:r>
            <a:endParaRPr lang="en-US">
              <a:cs typeface="Calibri" panose="020F0502020204030204"/>
            </a:endParaRPr>
          </a:p>
          <a:p>
            <a:r>
              <a:rPr lang="en-US">
                <a:ea typeface="+mn-lt"/>
                <a:cs typeface="+mn-lt"/>
              </a:rPr>
              <a:t>The CDI will offer more granulated resource types for PCI/CDI data (reports, AV, etc.) </a:t>
            </a:r>
            <a:r>
              <a:rPr lang="en-US" dirty="0">
                <a:ea typeface="+mn-lt"/>
                <a:cs typeface="+mn-lt"/>
                <a:hlinkClick r:id="rId2"/>
              </a:rPr>
              <a:t>https://knowledge.exlibrisgroup.com/Primo/Content_Corner/Product_Documentation/Central_Discovery_Index/Resource_Types_in_CDI</a:t>
            </a:r>
            <a:endParaRPr lang="en-US"/>
          </a:p>
          <a:p>
            <a:r>
              <a:rPr lang="en-US">
                <a:ea typeface="+mn-lt"/>
                <a:cs typeface="+mn-lt"/>
              </a:rPr>
              <a:t>Permalinks: Most but not all permalinks will be preserved in the migration</a:t>
            </a:r>
          </a:p>
          <a:p>
            <a:r>
              <a:rPr lang="en-US">
                <a:ea typeface="+mn-lt"/>
                <a:cs typeface="+mn-lt"/>
              </a:rPr>
              <a:t>Primo VE: patrons should not see a disruption in service on the public-facing side, though they may see slight changes to ranking and searching</a:t>
            </a:r>
            <a:endParaRPr lang="en-US">
              <a:cs typeface="Calibri"/>
            </a:endParaRPr>
          </a:p>
          <a:p>
            <a:endParaRPr lang="en-US" dirty="0">
              <a:cs typeface="Calibri"/>
            </a:endParaRPr>
          </a:p>
        </p:txBody>
      </p:sp>
    </p:spTree>
    <p:extLst>
      <p:ext uri="{BB962C8B-B14F-4D97-AF65-F5344CB8AC3E}">
        <p14:creationId xmlns:p14="http://schemas.microsoft.com/office/powerpoint/2010/main" val="2831878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4058-F4CC-4F02-A748-572BFA5A0ED6}"/>
              </a:ext>
            </a:extLst>
          </p:cNvPr>
          <p:cNvSpPr>
            <a:spLocks noGrp="1"/>
          </p:cNvSpPr>
          <p:nvPr>
            <p:ph type="title"/>
          </p:nvPr>
        </p:nvSpPr>
        <p:spPr/>
        <p:txBody>
          <a:bodyPr/>
          <a:lstStyle/>
          <a:p>
            <a:r>
              <a:rPr lang="en-US">
                <a:cs typeface="Calibri Light"/>
              </a:rPr>
              <a:t>Timeline</a:t>
            </a:r>
            <a:endParaRPr lang="en-US"/>
          </a:p>
        </p:txBody>
      </p:sp>
      <p:sp>
        <p:nvSpPr>
          <p:cNvPr id="3" name="Content Placeholder 2">
            <a:extLst>
              <a:ext uri="{FF2B5EF4-FFF2-40B4-BE49-F238E27FC236}">
                <a16:creationId xmlns:a16="http://schemas.microsoft.com/office/drawing/2014/main" id="{1612B505-0446-4C91-8401-5D247FA4D1EB}"/>
              </a:ext>
            </a:extLst>
          </p:cNvPr>
          <p:cNvSpPr>
            <a:spLocks noGrp="1"/>
          </p:cNvSpPr>
          <p:nvPr>
            <p:ph idx="1"/>
          </p:nvPr>
        </p:nvSpPr>
        <p:spPr/>
        <p:txBody>
          <a:bodyPr vert="horz" lIns="91440" tIns="45720" rIns="91440" bIns="45720" rtlCol="0" anchor="t">
            <a:normAutofit/>
          </a:bodyPr>
          <a:lstStyle/>
          <a:p>
            <a:r>
              <a:rPr lang="en-US" b="1">
                <a:cs typeface="Calibri"/>
              </a:rPr>
              <a:t>Sunday, November 17</a:t>
            </a:r>
            <a:r>
              <a:rPr lang="en-US">
                <a:cs typeface="Calibri"/>
              </a:rPr>
              <a:t>: all SUNY campus PCI collections get copied to campus CDIs</a:t>
            </a:r>
            <a:endParaRPr lang="en-US" dirty="0">
              <a:cs typeface="Calibri"/>
            </a:endParaRPr>
          </a:p>
          <a:p>
            <a:r>
              <a:rPr lang="en-US" b="1">
                <a:cs typeface="Calibri"/>
              </a:rPr>
              <a:t>November 17 through go-live</a:t>
            </a:r>
            <a:r>
              <a:rPr lang="en-US">
                <a:cs typeface="Calibri"/>
              </a:rPr>
              <a:t>: CDI and PCI systems will exist side by side in Alma, campuses will see references to CDI in Alma</a:t>
            </a:r>
            <a:endParaRPr lang="en-US" dirty="0">
              <a:cs typeface="Calibri"/>
            </a:endParaRPr>
          </a:p>
          <a:p>
            <a:r>
              <a:rPr lang="en-US" b="1">
                <a:cs typeface="Calibri"/>
              </a:rPr>
              <a:t>November 19 - December 15</a:t>
            </a:r>
            <a:r>
              <a:rPr lang="en-US">
                <a:cs typeface="Calibri"/>
              </a:rPr>
              <a:t>: SUNY CDI Task Force will test CDI by comparing PCI and CDI search platforms</a:t>
            </a:r>
          </a:p>
          <a:p>
            <a:r>
              <a:rPr lang="en-US" b="1">
                <a:cs typeface="Calibri"/>
              </a:rPr>
              <a:t>December 15-22</a:t>
            </a:r>
            <a:r>
              <a:rPr lang="en-US">
                <a:cs typeface="Calibri"/>
              </a:rPr>
              <a:t>: Project wrap-up and go-live scheduling</a:t>
            </a:r>
            <a:endParaRPr lang="en-US">
              <a:ea typeface="+mn-lt"/>
              <a:cs typeface="+mn-lt"/>
            </a:endParaRPr>
          </a:p>
          <a:p>
            <a:r>
              <a:rPr lang="en-US" b="1">
                <a:cs typeface="Calibri"/>
              </a:rPr>
              <a:t>Winter Break</a:t>
            </a:r>
            <a:r>
              <a:rPr lang="en-US">
                <a:cs typeface="Calibri"/>
              </a:rPr>
              <a:t>: Expected go-live</a:t>
            </a:r>
            <a:endParaRPr lang="en-US">
              <a:ea typeface="+mn-lt"/>
              <a:cs typeface="+mn-lt"/>
            </a:endParaRPr>
          </a:p>
          <a:p>
            <a:endParaRPr lang="en-US" dirty="0">
              <a:cs typeface="Calibri"/>
            </a:endParaRPr>
          </a:p>
        </p:txBody>
      </p:sp>
    </p:spTree>
    <p:extLst>
      <p:ext uri="{BB962C8B-B14F-4D97-AF65-F5344CB8AC3E}">
        <p14:creationId xmlns:p14="http://schemas.microsoft.com/office/powerpoint/2010/main" val="1029489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Testing</a:t>
            </a:r>
            <a:endParaRPr lang="en-US"/>
          </a:p>
        </p:txBody>
      </p:sp>
      <p:sp>
        <p:nvSpPr>
          <p:cNvPr id="3" name="Content Placeholder 2">
            <a:extLst>
              <a:ext uri="{FF2B5EF4-FFF2-40B4-BE49-F238E27FC236}">
                <a16:creationId xmlns:a16="http://schemas.microsoft.com/office/drawing/2014/main" id="{57EB5716-E53D-49F1-9E48-C773CB1D6C54}"/>
              </a:ext>
            </a:extLst>
          </p:cNvPr>
          <p:cNvSpPr>
            <a:spLocks noGrp="1"/>
          </p:cNvSpPr>
          <p:nvPr>
            <p:ph idx="1"/>
          </p:nvPr>
        </p:nvSpPr>
        <p:spPr>
          <a:xfrm>
            <a:off x="838200" y="1825625"/>
            <a:ext cx="10515600" cy="4710771"/>
          </a:xfrm>
        </p:spPr>
        <p:txBody>
          <a:bodyPr vert="horz" lIns="91440" tIns="45720" rIns="91440" bIns="45720" rtlCol="0" anchor="t">
            <a:normAutofit fontScale="92500" lnSpcReduction="10000"/>
          </a:bodyPr>
          <a:lstStyle/>
          <a:p>
            <a:r>
              <a:rPr lang="en-US">
                <a:cs typeface="Calibri"/>
              </a:rPr>
              <a:t>CDI Task Force:</a:t>
            </a:r>
            <a:endParaRPr lang="en-US"/>
          </a:p>
          <a:p>
            <a:pPr lvl="1"/>
            <a:r>
              <a:rPr lang="en-US">
                <a:cs typeface="Calibri"/>
              </a:rPr>
              <a:t>Nancy Babb, UB, co-chair</a:t>
            </a:r>
            <a:endParaRPr lang="en-US" dirty="0">
              <a:cs typeface="Calibri"/>
            </a:endParaRPr>
          </a:p>
          <a:p>
            <a:pPr lvl="1"/>
            <a:r>
              <a:rPr lang="en-US">
                <a:cs typeface="Calibri"/>
              </a:rPr>
              <a:t>Michelle Eichelberger, SLSS, co-chair</a:t>
            </a:r>
            <a:endParaRPr lang="en-US" dirty="0">
              <a:cs typeface="Calibri"/>
            </a:endParaRPr>
          </a:p>
          <a:p>
            <a:pPr lvl="1"/>
            <a:r>
              <a:rPr lang="en-US">
                <a:cs typeface="Calibri"/>
              </a:rPr>
              <a:t>Amanda Hollister &amp; Noah Roth, SUNY Broome</a:t>
            </a:r>
            <a:endParaRPr lang="en-US" dirty="0">
              <a:cs typeface="Calibri"/>
            </a:endParaRPr>
          </a:p>
          <a:p>
            <a:pPr lvl="1"/>
            <a:r>
              <a:rPr lang="en-US">
                <a:cs typeface="Calibri"/>
              </a:rPr>
              <a:t>Rebecca Nous, Albany</a:t>
            </a:r>
            <a:endParaRPr lang="en-US" dirty="0">
              <a:cs typeface="Calibri"/>
            </a:endParaRPr>
          </a:p>
          <a:p>
            <a:pPr lvl="1"/>
            <a:r>
              <a:rPr lang="en-US">
                <a:cs typeface="Calibri"/>
              </a:rPr>
              <a:t>Jen Parker, Cortland</a:t>
            </a:r>
            <a:endParaRPr lang="en-US" dirty="0">
              <a:cs typeface="Calibri"/>
            </a:endParaRPr>
          </a:p>
          <a:p>
            <a:r>
              <a:rPr lang="en-US">
                <a:cs typeface="Calibri"/>
              </a:rPr>
              <a:t>Will test at local campuses </a:t>
            </a:r>
            <a:r>
              <a:rPr lang="en-US" dirty="0">
                <a:cs typeface="Calibri"/>
              </a:rPr>
              <a:t>and </a:t>
            </a:r>
            <a:r>
              <a:rPr lang="en-US">
                <a:cs typeface="Calibri"/>
              </a:rPr>
              <a:t>investigate outstanding issues (if time)</a:t>
            </a:r>
          </a:p>
          <a:p>
            <a:r>
              <a:rPr lang="en-US">
                <a:cs typeface="Calibri"/>
              </a:rPr>
              <a:t>Will test:</a:t>
            </a:r>
          </a:p>
          <a:p>
            <a:pPr lvl="1"/>
            <a:r>
              <a:rPr lang="en-US">
                <a:cs typeface="Calibri"/>
              </a:rPr>
              <a:t>Move Reports</a:t>
            </a:r>
            <a:endParaRPr lang="en-US" dirty="0">
              <a:cs typeface="Calibri"/>
            </a:endParaRPr>
          </a:p>
          <a:p>
            <a:pPr lvl="1"/>
            <a:r>
              <a:rPr lang="en-US">
                <a:cs typeface="Calibri"/>
              </a:rPr>
              <a:t>Alma side: activations, user roles, etc.</a:t>
            </a:r>
            <a:endParaRPr lang="en-US" dirty="0">
              <a:cs typeface="Calibri"/>
            </a:endParaRPr>
          </a:p>
          <a:p>
            <a:pPr lvl="1"/>
            <a:r>
              <a:rPr lang="en-US">
                <a:cs typeface="Calibri"/>
              </a:rPr>
              <a:t>Primo VE side: user experience, search results, etc.</a:t>
            </a:r>
            <a:endParaRPr lang="en-US" dirty="0">
              <a:cs typeface="Calibri"/>
            </a:endParaRPr>
          </a:p>
          <a:p>
            <a:r>
              <a:rPr lang="en-US">
                <a:cs typeface="Calibri"/>
              </a:rPr>
              <a:t>Will</a:t>
            </a:r>
            <a:r>
              <a:rPr lang="en-US" dirty="0">
                <a:cs typeface="Calibri"/>
              </a:rPr>
              <a:t> report findings on Basecamp</a:t>
            </a:r>
          </a:p>
        </p:txBody>
      </p:sp>
    </p:spTree>
    <p:extLst>
      <p:ext uri="{BB962C8B-B14F-4D97-AF65-F5344CB8AC3E}">
        <p14:creationId xmlns:p14="http://schemas.microsoft.com/office/powerpoint/2010/main" val="2469414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will you see in Alma: Move Report</a:t>
            </a:r>
            <a:endParaRPr lang="en-US" dirty="0"/>
          </a:p>
        </p:txBody>
      </p:sp>
      <p:pic>
        <p:nvPicPr>
          <p:cNvPr id="4" name="Picture 4" descr="A screenshot of a social media post&#10;&#10;Description generated with very high confidence">
            <a:extLst>
              <a:ext uri="{FF2B5EF4-FFF2-40B4-BE49-F238E27FC236}">
                <a16:creationId xmlns:a16="http://schemas.microsoft.com/office/drawing/2014/main" id="{9E448B69-75B9-46C9-A5E6-46F3F881EC21}"/>
              </a:ext>
            </a:extLst>
          </p:cNvPr>
          <p:cNvPicPr>
            <a:picLocks noChangeAspect="1"/>
          </p:cNvPicPr>
          <p:nvPr/>
        </p:nvPicPr>
        <p:blipFill rotWithShape="1">
          <a:blip r:embed="rId2"/>
          <a:srcRect l="31937" r="523" b="877"/>
          <a:stretch/>
        </p:blipFill>
        <p:spPr>
          <a:xfrm>
            <a:off x="6277155" y="1622628"/>
            <a:ext cx="5102025" cy="4461098"/>
          </a:xfrm>
          <a:prstGeom prst="rect">
            <a:avLst/>
          </a:prstGeom>
        </p:spPr>
      </p:pic>
      <p:pic>
        <p:nvPicPr>
          <p:cNvPr id="6" name="Picture 6">
            <a:extLst>
              <a:ext uri="{FF2B5EF4-FFF2-40B4-BE49-F238E27FC236}">
                <a16:creationId xmlns:a16="http://schemas.microsoft.com/office/drawing/2014/main" id="{389E16B3-E115-4D6D-B4DA-C89B0B1CC7A4}"/>
              </a:ext>
            </a:extLst>
          </p:cNvPr>
          <p:cNvPicPr>
            <a:picLocks noChangeAspect="1"/>
          </p:cNvPicPr>
          <p:nvPr/>
        </p:nvPicPr>
        <p:blipFill>
          <a:blip r:embed="rId3"/>
          <a:stretch>
            <a:fillRect/>
          </a:stretch>
        </p:blipFill>
        <p:spPr>
          <a:xfrm>
            <a:off x="842513" y="2757446"/>
            <a:ext cx="4885426" cy="3341562"/>
          </a:xfrm>
          <a:prstGeom prst="rect">
            <a:avLst/>
          </a:prstGeom>
        </p:spPr>
      </p:pic>
      <p:cxnSp>
        <p:nvCxnSpPr>
          <p:cNvPr id="8" name="Straight Arrow Connector 7">
            <a:extLst>
              <a:ext uri="{FF2B5EF4-FFF2-40B4-BE49-F238E27FC236}">
                <a16:creationId xmlns:a16="http://schemas.microsoft.com/office/drawing/2014/main" id="{5AF6F8A2-8FF3-4C10-AD1D-F4C2253276BE}"/>
              </a:ext>
            </a:extLst>
          </p:cNvPr>
          <p:cNvCxnSpPr/>
          <p:nvPr/>
        </p:nvCxnSpPr>
        <p:spPr>
          <a:xfrm flipH="1">
            <a:off x="5589918" y="4409536"/>
            <a:ext cx="3111259" cy="77062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62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will you see in Alma: Facets &amp; Actions</a:t>
            </a:r>
            <a:endParaRPr lang="en-US" dirty="0"/>
          </a:p>
        </p:txBody>
      </p:sp>
      <p:pic>
        <p:nvPicPr>
          <p:cNvPr id="7" name="Picture 7" descr="A screenshot of a map&#10;&#10;Description generated with high confidence">
            <a:extLst>
              <a:ext uri="{FF2B5EF4-FFF2-40B4-BE49-F238E27FC236}">
                <a16:creationId xmlns:a16="http://schemas.microsoft.com/office/drawing/2014/main" id="{B27BBE71-D23F-439A-A6E6-B3E0910BF9F2}"/>
              </a:ext>
            </a:extLst>
          </p:cNvPr>
          <p:cNvPicPr>
            <a:picLocks noChangeAspect="1"/>
          </p:cNvPicPr>
          <p:nvPr/>
        </p:nvPicPr>
        <p:blipFill>
          <a:blip r:embed="rId2"/>
          <a:stretch>
            <a:fillRect/>
          </a:stretch>
        </p:blipFill>
        <p:spPr>
          <a:xfrm>
            <a:off x="810975" y="1682585"/>
            <a:ext cx="10565605" cy="5114924"/>
          </a:xfrm>
          <a:prstGeom prst="rect">
            <a:avLst/>
          </a:prstGeom>
        </p:spPr>
      </p:pic>
    </p:spTree>
    <p:extLst>
      <p:ext uri="{BB962C8B-B14F-4D97-AF65-F5344CB8AC3E}">
        <p14:creationId xmlns:p14="http://schemas.microsoft.com/office/powerpoint/2010/main" val="337473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will you see in Alma: Collection Search</a:t>
            </a:r>
            <a:endParaRPr lang="en-US" dirty="0"/>
          </a:p>
        </p:txBody>
      </p:sp>
      <p:pic>
        <p:nvPicPr>
          <p:cNvPr id="9" name="Picture 9" descr="A screenshot of a cell phone&#10;&#10;Description generated with very high confidence">
            <a:extLst>
              <a:ext uri="{FF2B5EF4-FFF2-40B4-BE49-F238E27FC236}">
                <a16:creationId xmlns:a16="http://schemas.microsoft.com/office/drawing/2014/main" id="{B00CCE8E-FCBD-4686-B18A-B2170D53FB69}"/>
              </a:ext>
            </a:extLst>
          </p:cNvPr>
          <p:cNvPicPr>
            <a:picLocks noChangeAspect="1"/>
          </p:cNvPicPr>
          <p:nvPr/>
        </p:nvPicPr>
        <p:blipFill>
          <a:blip r:embed="rId2"/>
          <a:stretch>
            <a:fillRect/>
          </a:stretch>
        </p:blipFill>
        <p:spPr>
          <a:xfrm>
            <a:off x="550460" y="1477196"/>
            <a:ext cx="11068334" cy="5177400"/>
          </a:xfrm>
          <a:prstGeom prst="rect">
            <a:avLst/>
          </a:prstGeom>
        </p:spPr>
      </p:pic>
    </p:spTree>
    <p:extLst>
      <p:ext uri="{BB962C8B-B14F-4D97-AF65-F5344CB8AC3E}">
        <p14:creationId xmlns:p14="http://schemas.microsoft.com/office/powerpoint/2010/main" val="112620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9382-2806-4BFE-A80B-C1DF26418CC5}"/>
              </a:ext>
            </a:extLst>
          </p:cNvPr>
          <p:cNvSpPr>
            <a:spLocks noGrp="1"/>
          </p:cNvSpPr>
          <p:nvPr>
            <p:ph type="title"/>
          </p:nvPr>
        </p:nvSpPr>
        <p:spPr/>
        <p:txBody>
          <a:bodyPr/>
          <a:lstStyle/>
          <a:p>
            <a:r>
              <a:rPr lang="en-US">
                <a:cs typeface="Calibri Light"/>
              </a:rPr>
              <a:t>What will you see in Alma: Collection Tab</a:t>
            </a:r>
            <a:endParaRPr lang="en-US"/>
          </a:p>
        </p:txBody>
      </p:sp>
      <p:pic>
        <p:nvPicPr>
          <p:cNvPr id="7" name="Picture 7" descr="A screenshot of a cell phone&#10;&#10;Description generated with very high confidence">
            <a:extLst>
              <a:ext uri="{FF2B5EF4-FFF2-40B4-BE49-F238E27FC236}">
                <a16:creationId xmlns:a16="http://schemas.microsoft.com/office/drawing/2014/main" id="{0F572D18-B984-4559-9843-2F7BA8F17A16}"/>
              </a:ext>
            </a:extLst>
          </p:cNvPr>
          <p:cNvPicPr>
            <a:picLocks noChangeAspect="1"/>
          </p:cNvPicPr>
          <p:nvPr/>
        </p:nvPicPr>
        <p:blipFill>
          <a:blip r:embed="rId2"/>
          <a:stretch>
            <a:fillRect/>
          </a:stretch>
        </p:blipFill>
        <p:spPr>
          <a:xfrm>
            <a:off x="2224088" y="1685183"/>
            <a:ext cx="7767637" cy="4940195"/>
          </a:xfrm>
          <a:prstGeom prst="rect">
            <a:avLst/>
          </a:prstGeom>
        </p:spPr>
      </p:pic>
    </p:spTree>
    <p:extLst>
      <p:ext uri="{BB962C8B-B14F-4D97-AF65-F5344CB8AC3E}">
        <p14:creationId xmlns:p14="http://schemas.microsoft.com/office/powerpoint/2010/main" val="29021052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Central Discovery Index Update</vt:lpstr>
      <vt:lpstr>What is it</vt:lpstr>
      <vt:lpstr>Highlights </vt:lpstr>
      <vt:lpstr>Timeline</vt:lpstr>
      <vt:lpstr>Testing</vt:lpstr>
      <vt:lpstr>What will you see in Alma: Move Report</vt:lpstr>
      <vt:lpstr>What will you see in Alma: Facets &amp; Actions</vt:lpstr>
      <vt:lpstr>What will you see in Alma: Collection Search</vt:lpstr>
      <vt:lpstr>What will you see in Alma: Collection Tab</vt:lpstr>
      <vt:lpstr>What will you see in Alma: Activation Wizard</vt:lpstr>
      <vt:lpstr>CDI General Behavior</vt:lpstr>
      <vt:lpstr>What will you see in Alma: New ‘CDI Inventory operator’ role</vt:lpstr>
      <vt:lpstr>What patrons will see post-go-live</vt:lpstr>
      <vt:lpstr>What this means for you</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488</cp:revision>
  <dcterms:created xsi:type="dcterms:W3CDTF">2019-11-12T20:38:37Z</dcterms:created>
  <dcterms:modified xsi:type="dcterms:W3CDTF">2019-11-14T18:08:41Z</dcterms:modified>
</cp:coreProperties>
</file>