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8"/>
  </p:notesMasterIdLst>
  <p:sldIdLst>
    <p:sldId id="657" r:id="rId2"/>
    <p:sldId id="658" r:id="rId3"/>
    <p:sldId id="691" r:id="rId4"/>
    <p:sldId id="649" r:id="rId5"/>
    <p:sldId id="672" r:id="rId6"/>
    <p:sldId id="701" r:id="rId7"/>
    <p:sldId id="702" r:id="rId8"/>
    <p:sldId id="661" r:id="rId9"/>
    <p:sldId id="257" r:id="rId10"/>
    <p:sldId id="258" r:id="rId11"/>
    <p:sldId id="600" r:id="rId12"/>
    <p:sldId id="698" r:id="rId13"/>
    <p:sldId id="699" r:id="rId14"/>
    <p:sldId id="256" r:id="rId15"/>
    <p:sldId id="704" r:id="rId16"/>
    <p:sldId id="705" r:id="rId17"/>
    <p:sldId id="260" r:id="rId18"/>
    <p:sldId id="261" r:id="rId19"/>
    <p:sldId id="262" r:id="rId20"/>
    <p:sldId id="259" r:id="rId21"/>
    <p:sldId id="263" r:id="rId22"/>
    <p:sldId id="264" r:id="rId23"/>
    <p:sldId id="265" r:id="rId24"/>
    <p:sldId id="266" r:id="rId25"/>
    <p:sldId id="706" r:id="rId26"/>
    <p:sldId id="268" r:id="rId27"/>
    <p:sldId id="707" r:id="rId28"/>
    <p:sldId id="270" r:id="rId29"/>
    <p:sldId id="271" r:id="rId30"/>
    <p:sldId id="272" r:id="rId31"/>
    <p:sldId id="608" r:id="rId32"/>
    <p:sldId id="674" r:id="rId33"/>
    <p:sldId id="669" r:id="rId34"/>
    <p:sldId id="667" r:id="rId35"/>
    <p:sldId id="299" r:id="rId36"/>
    <p:sldId id="586" r:id="rId37"/>
    <p:sldId id="428" r:id="rId38"/>
    <p:sldId id="700" r:id="rId39"/>
    <p:sldId id="269" r:id="rId40"/>
    <p:sldId id="664" r:id="rId41"/>
    <p:sldId id="703" r:id="rId42"/>
    <p:sldId id="652" r:id="rId43"/>
    <p:sldId id="267" r:id="rId44"/>
    <p:sldId id="660" r:id="rId45"/>
    <p:sldId id="673" r:id="rId46"/>
    <p:sldId id="650" r:id="rId47"/>
  </p:sldIdLst>
  <p:sldSz cx="12192000" cy="6858000"/>
  <p:notesSz cx="7077075" cy="9363075"/>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9pPr>
  </p:defaultTextStyle>
  <p:extLst>
    <p:ext uri="{521415D9-36F7-43E2-AB2F-B90AF26B5E84}">
      <p14:sectionLst xmlns:p14="http://schemas.microsoft.com/office/powerpoint/2010/main">
        <p14:section name="Default Section" id="{F4955753-C45B-4F5D-9E0F-36FC65298905}">
          <p14:sldIdLst>
            <p14:sldId id="657"/>
            <p14:sldId id="658"/>
            <p14:sldId id="691"/>
            <p14:sldId id="649"/>
            <p14:sldId id="672"/>
            <p14:sldId id="701"/>
            <p14:sldId id="702"/>
            <p14:sldId id="661"/>
            <p14:sldId id="257"/>
            <p14:sldId id="258"/>
            <p14:sldId id="600"/>
            <p14:sldId id="698"/>
            <p14:sldId id="699"/>
            <p14:sldId id="256"/>
            <p14:sldId id="704"/>
            <p14:sldId id="705"/>
            <p14:sldId id="260"/>
            <p14:sldId id="261"/>
            <p14:sldId id="262"/>
            <p14:sldId id="259"/>
            <p14:sldId id="263"/>
            <p14:sldId id="264"/>
            <p14:sldId id="265"/>
            <p14:sldId id="266"/>
            <p14:sldId id="706"/>
            <p14:sldId id="268"/>
            <p14:sldId id="707"/>
            <p14:sldId id="270"/>
            <p14:sldId id="271"/>
            <p14:sldId id="272"/>
            <p14:sldId id="608"/>
            <p14:sldId id="674"/>
            <p14:sldId id="669"/>
            <p14:sldId id="667"/>
            <p14:sldId id="299"/>
            <p14:sldId id="586"/>
            <p14:sldId id="428"/>
            <p14:sldId id="700"/>
            <p14:sldId id="269"/>
            <p14:sldId id="664"/>
            <p14:sldId id="703"/>
            <p14:sldId id="652"/>
            <p14:sldId id="267"/>
            <p14:sldId id="660"/>
            <p14:sldId id="673"/>
            <p14:sldId id="650"/>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409ED"/>
    <a:srgbClr val="1C07B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DD4EA"/>
          </a:solidFill>
        </a:fill>
      </a:tcStyle>
    </a:wholeTbl>
    <a:band2H>
      <a:tcTxStyle/>
      <a:tcStyle>
        <a:tcBdr/>
        <a:fill>
          <a:solidFill>
            <a:srgbClr val="E8EBF5"/>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0E0E0"/>
          </a:solidFill>
        </a:fill>
      </a:tcStyle>
    </a:wholeTbl>
    <a:band2H>
      <a:tcTxStyle/>
      <a:tcStyle>
        <a:tcBdr/>
        <a:fill>
          <a:solidFill>
            <a:srgbClr val="F0F0F0"/>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4E2CE"/>
          </a:solidFill>
        </a:fill>
      </a:tcStyle>
    </a:wholeTbl>
    <a:band2H>
      <a:tcTxStyle/>
      <a:tcStyle>
        <a:tcBdr/>
        <a:fill>
          <a:solidFill>
            <a:srgbClr val="EBF1E8"/>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7180" autoAdjust="0"/>
    <p:restoredTop sz="94660"/>
  </p:normalViewPr>
  <p:slideViewPr>
    <p:cSldViewPr snapToGrid="0">
      <p:cViewPr varScale="1">
        <p:scale>
          <a:sx n="103" d="100"/>
          <a:sy n="103" d="100"/>
        </p:scale>
        <p:origin x="132" y="1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1" name="Shape 91"/>
          <p:cNvSpPr>
            <a:spLocks noGrp="1" noRot="1" noChangeAspect="1"/>
          </p:cNvSpPr>
          <p:nvPr>
            <p:ph type="sldImg"/>
          </p:nvPr>
        </p:nvSpPr>
        <p:spPr>
          <a:xfrm>
            <a:off x="419100" y="703263"/>
            <a:ext cx="6238875" cy="3509962"/>
          </a:xfrm>
          <a:prstGeom prst="rect">
            <a:avLst/>
          </a:prstGeom>
        </p:spPr>
        <p:txBody>
          <a:bodyPr lIns="93935" tIns="46968" rIns="93935" bIns="46968"/>
          <a:lstStyle/>
          <a:p>
            <a:endParaRPr dirty="0"/>
          </a:p>
        </p:txBody>
      </p:sp>
      <p:sp>
        <p:nvSpPr>
          <p:cNvPr id="92" name="Shape 92"/>
          <p:cNvSpPr>
            <a:spLocks noGrp="1"/>
          </p:cNvSpPr>
          <p:nvPr>
            <p:ph type="body" sz="quarter" idx="1"/>
          </p:nvPr>
        </p:nvSpPr>
        <p:spPr>
          <a:xfrm>
            <a:off x="943610" y="4447461"/>
            <a:ext cx="5189855" cy="4213384"/>
          </a:xfrm>
          <a:prstGeom prst="rect">
            <a:avLst/>
          </a:prstGeom>
        </p:spPr>
        <p:txBody>
          <a:bodyPr lIns="93935" tIns="46968" rIns="93935" bIns="46968"/>
          <a:lstStyle/>
          <a:p>
            <a:endParaRPr/>
          </a:p>
        </p:txBody>
      </p:sp>
    </p:spTree>
  </p:cSld>
  <p:clrMap bg1="lt1" tx1="dk1" bg2="lt2" tx2="dk2" accent1="accent1" accent2="accent2" accent3="accent3" accent4="accent4" accent5="accent5" accent6="accent6" hlink="hlink" folHlink="folHlink"/>
  <p:notesStyle>
    <a:lvl1pPr latinLnBrk="0">
      <a:defRPr sz="1200">
        <a:latin typeface="+mj-lt"/>
        <a:ea typeface="+mj-ea"/>
        <a:cs typeface="+mj-cs"/>
        <a:sym typeface="Calibri"/>
      </a:defRPr>
    </a:lvl1pPr>
    <a:lvl2pPr indent="228600" latinLnBrk="0">
      <a:defRPr sz="1200">
        <a:latin typeface="+mj-lt"/>
        <a:ea typeface="+mj-ea"/>
        <a:cs typeface="+mj-cs"/>
        <a:sym typeface="Calibri"/>
      </a:defRPr>
    </a:lvl2pPr>
    <a:lvl3pPr indent="457200" latinLnBrk="0">
      <a:defRPr sz="1200">
        <a:latin typeface="+mj-lt"/>
        <a:ea typeface="+mj-ea"/>
        <a:cs typeface="+mj-cs"/>
        <a:sym typeface="Calibri"/>
      </a:defRPr>
    </a:lvl3pPr>
    <a:lvl4pPr indent="685800" latinLnBrk="0">
      <a:defRPr sz="1200">
        <a:latin typeface="+mj-lt"/>
        <a:ea typeface="+mj-ea"/>
        <a:cs typeface="+mj-cs"/>
        <a:sym typeface="Calibri"/>
      </a:defRPr>
    </a:lvl4pPr>
    <a:lvl5pPr indent="914400" latinLnBrk="0">
      <a:defRPr sz="1200">
        <a:latin typeface="+mj-lt"/>
        <a:ea typeface="+mj-ea"/>
        <a:cs typeface="+mj-cs"/>
        <a:sym typeface="Calibri"/>
      </a:defRPr>
    </a:lvl5pPr>
    <a:lvl6pPr indent="1143000" latinLnBrk="0">
      <a:defRPr sz="1200">
        <a:latin typeface="+mj-lt"/>
        <a:ea typeface="+mj-ea"/>
        <a:cs typeface="+mj-cs"/>
        <a:sym typeface="Calibri"/>
      </a:defRPr>
    </a:lvl6pPr>
    <a:lvl7pPr indent="1371600" latinLnBrk="0">
      <a:defRPr sz="1200">
        <a:latin typeface="+mj-lt"/>
        <a:ea typeface="+mj-ea"/>
        <a:cs typeface="+mj-cs"/>
        <a:sym typeface="Calibri"/>
      </a:defRPr>
    </a:lvl7pPr>
    <a:lvl8pPr indent="1600200" latinLnBrk="0">
      <a:defRPr sz="1200">
        <a:latin typeface="+mj-lt"/>
        <a:ea typeface="+mj-ea"/>
        <a:cs typeface="+mj-cs"/>
        <a:sym typeface="Calibri"/>
      </a:defRPr>
    </a:lvl8pPr>
    <a:lvl9pPr indent="1828800" latinLnBrk="0">
      <a:defRPr sz="1200">
        <a:latin typeface="+mj-lt"/>
        <a:ea typeface="+mj-ea"/>
        <a:cs typeface="+mj-cs"/>
        <a:sym typeface="Calibri"/>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strike="noStrike" dirty="0"/>
              <a:t>Sea Base Trip on Jul 29-Aug 3, 2024 - FULL</a:t>
            </a:r>
          </a:p>
          <a:p>
            <a:endParaRPr lang="en-US" dirty="0"/>
          </a:p>
        </p:txBody>
      </p:sp>
    </p:spTree>
    <p:extLst>
      <p:ext uri="{BB962C8B-B14F-4D97-AF65-F5344CB8AC3E}">
        <p14:creationId xmlns:p14="http://schemas.microsoft.com/office/powerpoint/2010/main" val="14173030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0098453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1524000" y="1122362"/>
            <a:ext cx="9144000" cy="2387601"/>
          </a:xfrm>
          <a:prstGeom prst="rect">
            <a:avLst/>
          </a:prstGeom>
        </p:spPr>
        <p:txBody>
          <a:bodyPr anchor="b"/>
          <a:lstStyle>
            <a:lvl1pPr algn="ctr">
              <a:defRPr sz="6000"/>
            </a:lvl1pPr>
          </a:lstStyle>
          <a:p>
            <a:r>
              <a:t>Title Text</a:t>
            </a:r>
          </a:p>
        </p:txBody>
      </p:sp>
      <p:sp>
        <p:nvSpPr>
          <p:cNvPr id="12" name="Body Level One…"/>
          <p:cNvSpPr txBox="1">
            <a:spLocks noGrp="1"/>
          </p:cNvSpPr>
          <p:nvPr>
            <p:ph type="body" sz="quarter" idx="1"/>
          </p:nvPr>
        </p:nvSpPr>
        <p:spPr>
          <a:xfrm>
            <a:off x="1524000" y="3602037"/>
            <a:ext cx="9144000" cy="1655763"/>
          </a:xfrm>
          <a:prstGeom prst="rect">
            <a:avLst/>
          </a:prstGeom>
        </p:spPr>
        <p:txBody>
          <a:bodyPr/>
          <a:lstStyle>
            <a:lvl1pPr marL="0" indent="0" algn="ctr">
              <a:buSzTx/>
              <a:buFontTx/>
              <a:buNone/>
              <a:defRPr sz="2400"/>
            </a:lvl1pPr>
            <a:lvl2pPr marL="0" indent="457200" algn="ctr">
              <a:buSzTx/>
              <a:buFontTx/>
              <a:buNone/>
              <a:defRPr sz="2400"/>
            </a:lvl2pPr>
            <a:lvl3pPr marL="0" indent="914400" algn="ctr">
              <a:buSzTx/>
              <a:buFontTx/>
              <a:buNone/>
              <a:defRPr sz="2400"/>
            </a:lvl3pPr>
            <a:lvl4pPr marL="0" indent="1371600" algn="ctr">
              <a:buSzTx/>
              <a:buFontTx/>
              <a:buNone/>
              <a:defRPr sz="2400"/>
            </a:lvl4pPr>
            <a:lvl5pPr marL="0" indent="1828800" algn="ctr">
              <a:buSzTx/>
              <a:buFontTx/>
              <a:buNone/>
              <a:defRPr sz="2400"/>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dirty="0"/>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0" name="Title Text"/>
          <p:cNvSpPr txBox="1">
            <a:spLocks noGrp="1"/>
          </p:cNvSpPr>
          <p:nvPr>
            <p:ph type="title"/>
          </p:nvPr>
        </p:nvSpPr>
        <p:spPr>
          <a:prstGeom prst="rect">
            <a:avLst/>
          </a:prstGeom>
        </p:spPr>
        <p:txBody>
          <a:bodyPr/>
          <a:lstStyle/>
          <a:p>
            <a:r>
              <a:t>Title Text</a:t>
            </a:r>
          </a:p>
        </p:txBody>
      </p:sp>
      <p:sp>
        <p:nvSpPr>
          <p:cNvPr id="21"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2" name="Slide Number"/>
          <p:cNvSpPr txBox="1">
            <a:spLocks noGrp="1"/>
          </p:cNvSpPr>
          <p:nvPr>
            <p:ph type="sldNum" sz="quarter" idx="2"/>
          </p:nvPr>
        </p:nvSpPr>
        <p:spPr>
          <a:prstGeom prst="rect">
            <a:avLst/>
          </a:prstGeom>
        </p:spPr>
        <p:txBody>
          <a:bodyPr/>
          <a:lstStyle/>
          <a:p>
            <a:fld id="{86CB4B4D-7CA3-9044-876B-883B54F8677D}" type="slidenum">
              <a:t>‹#›</a:t>
            </a:fld>
            <a:endParaRPr dirty="0"/>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47" name="Title Text"/>
          <p:cNvSpPr txBox="1">
            <a:spLocks noGrp="1"/>
          </p:cNvSpPr>
          <p:nvPr>
            <p:ph type="title"/>
          </p:nvPr>
        </p:nvSpPr>
        <p:spPr>
          <a:xfrm>
            <a:off x="839787" y="365125"/>
            <a:ext cx="10515601" cy="1325563"/>
          </a:xfrm>
          <a:prstGeom prst="rect">
            <a:avLst/>
          </a:prstGeom>
        </p:spPr>
        <p:txBody>
          <a:bodyPr/>
          <a:lstStyle/>
          <a:p>
            <a:r>
              <a:t>Title Text</a:t>
            </a:r>
          </a:p>
        </p:txBody>
      </p:sp>
      <p:sp>
        <p:nvSpPr>
          <p:cNvPr id="48" name="Body Level One…"/>
          <p:cNvSpPr txBox="1">
            <a:spLocks noGrp="1"/>
          </p:cNvSpPr>
          <p:nvPr>
            <p:ph type="body" sz="quarter" idx="1"/>
          </p:nvPr>
        </p:nvSpPr>
        <p:spPr>
          <a:xfrm>
            <a:off x="839787" y="1681163"/>
            <a:ext cx="5157789" cy="823913"/>
          </a:xfrm>
          <a:prstGeom prst="rect">
            <a:avLst/>
          </a:prstGeom>
        </p:spPr>
        <p:txBody>
          <a:bodyPr anchor="b"/>
          <a:lstStyle>
            <a:lvl1pPr marL="0" indent="0">
              <a:buSzTx/>
              <a:buFontTx/>
              <a:buNone/>
              <a:defRPr sz="2400" b="1"/>
            </a:lvl1pPr>
            <a:lvl2pPr marL="0" indent="457200">
              <a:buSzTx/>
              <a:buFontTx/>
              <a:buNone/>
              <a:defRPr sz="2400" b="1"/>
            </a:lvl2pPr>
            <a:lvl3pPr marL="0" indent="914400">
              <a:buSzTx/>
              <a:buFontTx/>
              <a:buNone/>
              <a:defRPr sz="2400" b="1"/>
            </a:lvl3pPr>
            <a:lvl4pPr marL="0" indent="1371600">
              <a:buSzTx/>
              <a:buFontTx/>
              <a:buNone/>
              <a:defRPr sz="2400" b="1"/>
            </a:lvl4pPr>
            <a:lvl5pPr marL="0" indent="1828800">
              <a:buSzTx/>
              <a:buFont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49" name="Text Placeholder 4"/>
          <p:cNvSpPr>
            <a:spLocks noGrp="1"/>
          </p:cNvSpPr>
          <p:nvPr>
            <p:ph type="body" sz="quarter" idx="21"/>
          </p:nvPr>
        </p:nvSpPr>
        <p:spPr>
          <a:xfrm>
            <a:off x="6172200" y="1681163"/>
            <a:ext cx="5183188" cy="823913"/>
          </a:xfrm>
          <a:prstGeom prst="rect">
            <a:avLst/>
          </a:prstGeom>
        </p:spPr>
        <p:txBody>
          <a:bodyPr anchor="b"/>
          <a:lstStyle/>
          <a:p>
            <a:pPr marL="0" indent="0">
              <a:buSzTx/>
              <a:buFontTx/>
              <a:buNone/>
              <a:defRPr sz="2400" b="1"/>
            </a:pPr>
            <a:endParaRPr/>
          </a:p>
        </p:txBody>
      </p:sp>
      <p:sp>
        <p:nvSpPr>
          <p:cNvPr id="50" name="Slide Number"/>
          <p:cNvSpPr txBox="1">
            <a:spLocks noGrp="1"/>
          </p:cNvSpPr>
          <p:nvPr>
            <p:ph type="sldNum" sz="quarter" idx="2"/>
          </p:nvPr>
        </p:nvSpPr>
        <p:spPr>
          <a:prstGeom prst="rect">
            <a:avLst/>
          </a:prstGeom>
        </p:spPr>
        <p:txBody>
          <a:bodyPr/>
          <a:lstStyle/>
          <a:p>
            <a:fld id="{86CB4B4D-7CA3-9044-876B-883B54F8677D}" type="slidenum">
              <a:t>‹#›</a:t>
            </a:fld>
            <a:endParaRPr dirty="0"/>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57" name="Title Text"/>
          <p:cNvSpPr txBox="1">
            <a:spLocks noGrp="1"/>
          </p:cNvSpPr>
          <p:nvPr>
            <p:ph type="title"/>
          </p:nvPr>
        </p:nvSpPr>
        <p:spPr>
          <a:prstGeom prst="rect">
            <a:avLst/>
          </a:prstGeom>
        </p:spPr>
        <p:txBody>
          <a:bodyPr/>
          <a:lstStyle/>
          <a:p>
            <a:r>
              <a:t>Title Text</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dirty="0"/>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72" name="Title Text"/>
          <p:cNvSpPr txBox="1">
            <a:spLocks noGrp="1"/>
          </p:cNvSpPr>
          <p:nvPr>
            <p:ph type="title"/>
          </p:nvPr>
        </p:nvSpPr>
        <p:spPr>
          <a:xfrm>
            <a:off x="839787" y="457200"/>
            <a:ext cx="3932239" cy="1600200"/>
          </a:xfrm>
          <a:prstGeom prst="rect">
            <a:avLst/>
          </a:prstGeom>
        </p:spPr>
        <p:txBody>
          <a:bodyPr anchor="b"/>
          <a:lstStyle>
            <a:lvl1pPr>
              <a:defRPr sz="3200"/>
            </a:lvl1pPr>
          </a:lstStyle>
          <a:p>
            <a:r>
              <a:t>Title Text</a:t>
            </a:r>
          </a:p>
        </p:txBody>
      </p:sp>
      <p:sp>
        <p:nvSpPr>
          <p:cNvPr id="73" name="Body Level One…"/>
          <p:cNvSpPr txBox="1">
            <a:spLocks noGrp="1"/>
          </p:cNvSpPr>
          <p:nvPr>
            <p:ph type="body" sz="half" idx="1"/>
          </p:nvPr>
        </p:nvSpPr>
        <p:spPr>
          <a:xfrm>
            <a:off x="5183187" y="987425"/>
            <a:ext cx="6172201" cy="4873625"/>
          </a:xfrm>
          <a:prstGeom prst="rect">
            <a:avLst/>
          </a:prstGeom>
        </p:spPr>
        <p:txBody>
          <a:bodyPr/>
          <a:lstStyle>
            <a:lvl1pPr>
              <a:defRPr sz="3200"/>
            </a:lvl1pPr>
            <a:lvl2pPr marL="718457" indent="-261257">
              <a:defRPr sz="3200"/>
            </a:lvl2pPr>
            <a:lvl3pPr marL="1219200" indent="-304800">
              <a:defRPr sz="3200"/>
            </a:lvl3pPr>
            <a:lvl4pPr marL="1737360" indent="-365760">
              <a:defRPr sz="3200"/>
            </a:lvl4pPr>
            <a:lvl5pPr marL="2194560" indent="-365760">
              <a:defRPr sz="3200"/>
            </a:lvl5pPr>
          </a:lstStyle>
          <a:p>
            <a:r>
              <a:t>Body Level One</a:t>
            </a:r>
          </a:p>
          <a:p>
            <a:pPr lvl="1"/>
            <a:r>
              <a:t>Body Level Two</a:t>
            </a:r>
          </a:p>
          <a:p>
            <a:pPr lvl="2"/>
            <a:r>
              <a:t>Body Level Three</a:t>
            </a:r>
          </a:p>
          <a:p>
            <a:pPr lvl="3"/>
            <a:r>
              <a:t>Body Level Four</a:t>
            </a:r>
          </a:p>
          <a:p>
            <a:pPr lvl="4"/>
            <a:r>
              <a:t>Body Level Five</a:t>
            </a:r>
          </a:p>
        </p:txBody>
      </p:sp>
      <p:sp>
        <p:nvSpPr>
          <p:cNvPr id="74" name="Text Placeholder 3"/>
          <p:cNvSpPr>
            <a:spLocks noGrp="1"/>
          </p:cNvSpPr>
          <p:nvPr>
            <p:ph type="body" sz="quarter" idx="21"/>
          </p:nvPr>
        </p:nvSpPr>
        <p:spPr>
          <a:xfrm>
            <a:off x="839787" y="2057400"/>
            <a:ext cx="3932239" cy="3811588"/>
          </a:xfrm>
          <a:prstGeom prst="rect">
            <a:avLst/>
          </a:prstGeom>
        </p:spPr>
        <p:txBody>
          <a:bodyPr/>
          <a:lstStyle/>
          <a:p>
            <a:pPr marL="0" indent="0">
              <a:buSzTx/>
              <a:buFontTx/>
              <a:buNone/>
              <a:defRPr sz="1600"/>
            </a:pPr>
            <a:endParaRPr/>
          </a:p>
        </p:txBody>
      </p:sp>
      <p:sp>
        <p:nvSpPr>
          <p:cNvPr id="75" name="Slide Number"/>
          <p:cNvSpPr txBox="1">
            <a:spLocks noGrp="1"/>
          </p:cNvSpPr>
          <p:nvPr>
            <p:ph type="sldNum" sz="quarter" idx="2"/>
          </p:nvPr>
        </p:nvSpPr>
        <p:spPr>
          <a:prstGeom prst="rect">
            <a:avLst/>
          </a:prstGeom>
        </p:spPr>
        <p:txBody>
          <a:bodyPr/>
          <a:lstStyle/>
          <a:p>
            <a:fld id="{86CB4B4D-7CA3-9044-876B-883B54F8677D}" type="slidenum">
              <a:t>‹#›</a:t>
            </a:fld>
            <a:endParaRPr dirty="0"/>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A6880FB-6BC3-334A-8B73-B7D3B53B52DE}" type="datetimeFigureOut">
              <a:rPr lang="en-US" smtClean="0"/>
              <a:t>5/11/2023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A3287C7-295C-9A4C-A58E-D778E57CD496}" type="slidenum">
              <a:rPr lang="en-US" smtClean="0"/>
              <a:t>‹#›</a:t>
            </a:fld>
            <a:endParaRPr lang="en-US"/>
          </a:p>
        </p:txBody>
      </p:sp>
    </p:spTree>
    <p:extLst>
      <p:ext uri="{BB962C8B-B14F-4D97-AF65-F5344CB8AC3E}">
        <p14:creationId xmlns:p14="http://schemas.microsoft.com/office/powerpoint/2010/main" val="163149337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C5E0B4"/>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838200" y="365125"/>
            <a:ext cx="10515600" cy="13255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p>
            <a:r>
              <a:t>Title Text</a:t>
            </a:r>
          </a:p>
        </p:txBody>
      </p:sp>
      <p:sp>
        <p:nvSpPr>
          <p:cNvPr id="3" name="Body Level One…"/>
          <p:cNvSpPr txBox="1">
            <a:spLocks noGrp="1"/>
          </p:cNvSpPr>
          <p:nvPr>
            <p:ph type="body" idx="1"/>
          </p:nvPr>
        </p:nvSpPr>
        <p:spPr>
          <a:xfrm>
            <a:off x="838200" y="1825625"/>
            <a:ext cx="10515600" cy="435133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11095176" y="6414760"/>
            <a:ext cx="258624" cy="248305"/>
          </a:xfrm>
          <a:prstGeom prst="rect">
            <a:avLst/>
          </a:prstGeom>
          <a:ln w="12700">
            <a:miter lim="400000"/>
          </a:ln>
        </p:spPr>
        <p:txBody>
          <a:bodyPr wrap="none" lIns="45719" rIns="45719" anchor="ctr">
            <a:spAutoFit/>
          </a:bodyPr>
          <a:lstStyle>
            <a:lvl1pPr algn="r">
              <a:defRPr sz="1200">
                <a:solidFill>
                  <a:srgbClr val="888888"/>
                </a:solidFill>
              </a:defRPr>
            </a:lvl1pPr>
          </a:lstStyle>
          <a:p>
            <a:fld id="{86CB4B4D-7CA3-9044-876B-883B54F8677D}" type="slidenum">
              <a:t>‹#›</a:t>
            </a:fld>
            <a:endParaRPr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3" r:id="rId3"/>
    <p:sldLayoutId id="2147483654" r:id="rId4"/>
    <p:sldLayoutId id="2147483656" r:id="rId5"/>
    <p:sldLayoutId id="2147483657" r:id="rId6"/>
  </p:sldLayoutIdLst>
  <p:transition spd="med"/>
  <p:txStyles>
    <p:titleStyle>
      <a:lvl1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1pPr>
      <a:lvl2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2pPr>
      <a:lvl3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3pPr>
      <a:lvl4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4pPr>
      <a:lvl5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5pPr>
      <a:lvl6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6pPr>
      <a:lvl7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7pPr>
      <a:lvl8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8pPr>
      <a:lvl9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9pPr>
    </p:titleStyle>
    <p:bodyStyle>
      <a:lvl1pPr marL="228600" marR="0" indent="-228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1pPr>
      <a:lvl2pPr marL="723900" marR="0" indent="-2667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2pPr>
      <a:lvl3pPr marL="1234439" marR="0" indent="-320039"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3pPr>
      <a:lvl4pPr marL="1727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4pPr>
      <a:lvl5pPr marL="21844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5pPr>
      <a:lvl6pPr marL="26416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6pPr>
      <a:lvl7pPr marL="30988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7pPr>
      <a:lvl8pPr marL="35560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8pPr>
      <a:lvl9pPr marL="4013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9pPr>
    </p:bodyStyle>
    <p:otherStyle>
      <a:lvl1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1pPr>
      <a:lvl2pPr marL="0" marR="0" indent="4572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2pPr>
      <a:lvl3pPr marL="0" marR="0" indent="9144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3pPr>
      <a:lvl4pPr marL="0" marR="0" indent="13716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4pPr>
      <a:lvl5pPr marL="0" marR="0" indent="18288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5pPr>
      <a:lvl6pPr marL="0" marR="0" indent="22860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6pPr>
      <a:lvl7pPr marL="0" marR="0" indent="27432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7pPr>
      <a:lvl8pPr marL="0" marR="0" indent="32004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8pPr>
      <a:lvl9pPr marL="0" marR="0" indent="36576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s://buildmo.com/youth-program-offerings" TargetMode="External"/><Relationship Id="rId2" Type="http://schemas.openxmlformats.org/officeDocument/2006/relationships/hyperlink" Target="https://www.eventbrite.com/e/tjhsst-techstravaganza-2023-tickets-465757552377?aff=ebdssbdestsearch" TargetMode="External"/><Relationship Id="rId1" Type="http://schemas.openxmlformats.org/officeDocument/2006/relationships/slideLayout" Target="../slideLayouts/slideLayout2.xml"/><Relationship Id="rId5" Type="http://schemas.openxmlformats.org/officeDocument/2006/relationships/hyperlink" Target="https://www.ncacbsa.org/wp-content/uploads/2022/09/DC-STEM-Trek-2.pdf" TargetMode="External"/><Relationship Id="rId4" Type="http://schemas.openxmlformats.org/officeDocument/2006/relationships/hyperlink" Target="https://www.gotosnyder.org/summer-camp/specialty-week/" TargetMode="External"/></Relationships>
</file>

<file path=ppt/slides/_rels/slide12.xml.rels><?xml version="1.0" encoding="UTF-8" standalone="yes"?>
<Relationships xmlns="http://schemas.openxmlformats.org/package/2006/relationships"><Relationship Id="rId3" Type="http://schemas.openxmlformats.org/officeDocument/2006/relationships/hyperlink" Target="https://scoutingevent.com/082-pwd" TargetMode="External"/><Relationship Id="rId2" Type="http://schemas.openxmlformats.org/officeDocument/2006/relationships/image" Target="../media/image20.jpeg"/><Relationship Id="rId1" Type="http://schemas.openxmlformats.org/officeDocument/2006/relationships/slideLayout" Target="../slideLayouts/slideLayout2.xml"/><Relationship Id="rId4" Type="http://schemas.openxmlformats.org/officeDocument/2006/relationships/hyperlink" Target="https://www.ncacbsa.org/george-mason/district-pinewood-derby/"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6.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g"/></Relationships>
</file>

<file path=ppt/slides/_rels/slide1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xml"/><Relationship Id="rId5" Type="http://schemas.openxmlformats.org/officeDocument/2006/relationships/image" Target="../media/image38.jpeg"/><Relationship Id="rId4" Type="http://schemas.openxmlformats.org/officeDocument/2006/relationships/image" Target="../media/image37.jpeg"/></Relationships>
</file>

<file path=ppt/slides/_rels/slide21.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6.xml"/><Relationship Id="rId5" Type="http://schemas.openxmlformats.org/officeDocument/2006/relationships/image" Target="../media/image47.jpeg"/><Relationship Id="rId4" Type="http://schemas.openxmlformats.org/officeDocument/2006/relationships/image" Target="../media/image46.jpeg"/></Relationships>
</file>

<file path=ppt/slides/_rels/slide2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6.xml"/><Relationship Id="rId5" Type="http://schemas.openxmlformats.org/officeDocument/2006/relationships/image" Target="../media/image51.jpeg"/><Relationship Id="rId4" Type="http://schemas.openxmlformats.org/officeDocument/2006/relationships/image" Target="../media/image50.jpeg"/></Relationships>
</file>

<file path=ppt/slides/_rels/slide28.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hyperlink" Target="mailto:Burnsmj509@gmail.com" TargetMode="Externa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hyperlink" Target="https://scoutingevent.com/082-67922" TargetMode="Externa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https://scoutingevent.com/082-68269" TargetMode="External"/><Relationship Id="rId2" Type="http://schemas.openxmlformats.org/officeDocument/2006/relationships/hyperlink" Target="mailto:burnsmj509@gmail.com" TargetMode="Externa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hyperlink" Target="https://jamboreeonthetrail.org/registration/" TargetMode="Externa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hyperlink" Target="https://scoutingevent.com/082-70700" TargetMode="Externa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hyperlink" Target="https://scoutingevent.com/082-70702" TargetMode="External"/><Relationship Id="rId1" Type="http://schemas.openxmlformats.org/officeDocument/2006/relationships/slideLayout" Target="../slideLayouts/slideLayout2.xml"/><Relationship Id="rId4" Type="http://schemas.openxmlformats.org/officeDocument/2006/relationships/hyperlink" Target="mailto:gm.advancement@gmail.com" TargetMode="External"/></Relationships>
</file>

<file path=ppt/slides/_rels/slide39.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hyperlink" Target="mailto:GM.MB.Dean@hotmail.com" TargetMode="External"/><Relationship Id="rId7" Type="http://schemas.openxmlformats.org/officeDocument/2006/relationships/image" Target="../media/image60.png"/><Relationship Id="rId2" Type="http://schemas.openxmlformats.org/officeDocument/2006/relationships/hyperlink" Target="https://my.scouting.org/VES/OnlineReg/1.0.0/?tu=UF-MB-082gm23" TargetMode="External"/><Relationship Id="rId1" Type="http://schemas.openxmlformats.org/officeDocument/2006/relationships/slideLayout" Target="../slideLayouts/slideLayout2.xml"/><Relationship Id="rId6" Type="http://schemas.openxmlformats.org/officeDocument/2006/relationships/hyperlink" Target="https://scoutingevent.com/082-69340" TargetMode="External"/><Relationship Id="rId5" Type="http://schemas.openxmlformats.org/officeDocument/2006/relationships/hyperlink" Target="https://scoutingevent.com/082-SnyderMBWeek23" TargetMode="External"/><Relationship Id="rId4" Type="http://schemas.openxmlformats.org/officeDocument/2006/relationships/hyperlink" Target="https://scoutingevent.com/082-welding" TargetMode="External"/></Relationships>
</file>

<file path=ppt/slides/_rels/slide4.xml.rels><?xml version="1.0" encoding="UTF-8" standalone="yes"?>
<Relationships xmlns="http://schemas.openxmlformats.org/package/2006/relationships"><Relationship Id="rId3" Type="http://schemas.openxmlformats.org/officeDocument/2006/relationships/hyperlink" Target="https://my.scouting.org/" TargetMode="External"/><Relationship Id="rId2" Type="http://schemas.openxmlformats.org/officeDocument/2006/relationships/hyperlink" Target="mailto:ruspittman@gmail.com" TargetMode="External"/><Relationship Id="rId1" Type="http://schemas.openxmlformats.org/officeDocument/2006/relationships/slideLayout" Target="../slideLayouts/slideLayout2.xml"/><Relationship Id="rId4" Type="http://schemas.openxmlformats.org/officeDocument/2006/relationships/hyperlink" Target="https://bsarestructuring.org/" TargetMode="External"/></Relationships>
</file>

<file path=ppt/slides/_rels/slide40.xml.rels><?xml version="1.0" encoding="UTF-8" standalone="yes"?>
<Relationships xmlns="http://schemas.openxmlformats.org/package/2006/relationships"><Relationship Id="rId8" Type="http://schemas.openxmlformats.org/officeDocument/2006/relationships/hyperlink" Target="https://scoutingevent.com/082-wdcbaloo" TargetMode="External"/><Relationship Id="rId13" Type="http://schemas.openxmlformats.org/officeDocument/2006/relationships/hyperlink" Target="https://scoutingevent.com/082-67317" TargetMode="External"/><Relationship Id="rId18" Type="http://schemas.openxmlformats.org/officeDocument/2006/relationships/hyperlink" Target="https://scoutingevent.com/082-66417" TargetMode="External"/><Relationship Id="rId3" Type="http://schemas.openxmlformats.org/officeDocument/2006/relationships/image" Target="../media/image62.jpeg"/><Relationship Id="rId21" Type="http://schemas.openxmlformats.org/officeDocument/2006/relationships/hyperlink" Target="https://scoutingevent.com/082-69069" TargetMode="External"/><Relationship Id="rId7" Type="http://schemas.openxmlformats.org/officeDocument/2006/relationships/hyperlink" Target="https://scoutingevent.com/082-PatriotOutdoortrainingspring23" TargetMode="External"/><Relationship Id="rId12" Type="http://schemas.openxmlformats.org/officeDocument/2006/relationships/hyperlink" Target="https://www.ncacbsa.org/wood-badge/" TargetMode="External"/><Relationship Id="rId17" Type="http://schemas.openxmlformats.org/officeDocument/2006/relationships/hyperlink" Target="https://scoutingevent.com/082-Fall2023" TargetMode="External"/><Relationship Id="rId2" Type="http://schemas.openxmlformats.org/officeDocument/2006/relationships/hyperlink" Target="https://www.ncacbsa.org/george-mason/training/" TargetMode="External"/><Relationship Id="rId16" Type="http://schemas.openxmlformats.org/officeDocument/2006/relationships/hyperlink" Target="https://scoutingevent.com/082-69851" TargetMode="External"/><Relationship Id="rId20" Type="http://schemas.openxmlformats.org/officeDocument/2006/relationships/hyperlink" Target="https://scoutingevent.com/082-69068" TargetMode="External"/><Relationship Id="rId1" Type="http://schemas.openxmlformats.org/officeDocument/2006/relationships/slideLayout" Target="../slideLayouts/slideLayout2.xml"/><Relationship Id="rId6" Type="http://schemas.openxmlformats.org/officeDocument/2006/relationships/hyperlink" Target="https://scoutingevent.com/082-wsdiolsbaloo" TargetMode="External"/><Relationship Id="rId11" Type="http://schemas.openxmlformats.org/officeDocument/2006/relationships/hyperlink" Target="https://scoutingevent.com/082-65171" TargetMode="External"/><Relationship Id="rId5" Type="http://schemas.openxmlformats.org/officeDocument/2006/relationships/hyperlink" Target="https://scoutingevent.com/082-67315" TargetMode="External"/><Relationship Id="rId15" Type="http://schemas.openxmlformats.org/officeDocument/2006/relationships/hyperlink" Target="http://www.mynylt.org/" TargetMode="External"/><Relationship Id="rId10" Type="http://schemas.openxmlformats.org/officeDocument/2006/relationships/hyperlink" Target="https://scoutingevent.com/082-70527" TargetMode="External"/><Relationship Id="rId19" Type="http://schemas.openxmlformats.org/officeDocument/2006/relationships/hyperlink" Target="https://scoutingevent.com/082-68832" TargetMode="External"/><Relationship Id="rId4" Type="http://schemas.openxmlformats.org/officeDocument/2006/relationships/hyperlink" Target="https://scoutingevent.com/082-67318" TargetMode="External"/><Relationship Id="rId9" Type="http://schemas.openxmlformats.org/officeDocument/2006/relationships/hyperlink" Target="https://scoutingevent.com/082-67316" TargetMode="External"/><Relationship Id="rId14" Type="http://schemas.openxmlformats.org/officeDocument/2006/relationships/hyperlink" Target="https://scoutingevent.com/082-67311" TargetMode="External"/></Relationships>
</file>

<file path=ppt/slides/_rels/slide41.xml.rels><?xml version="1.0" encoding="UTF-8" standalone="yes"?>
<Relationships xmlns="http://schemas.openxmlformats.org/package/2006/relationships"><Relationship Id="rId3" Type="http://schemas.openxmlformats.org/officeDocument/2006/relationships/hyperlink" Target="https://public.3.basecamp.com/p/xWpkdrKHKAA9pCzwmHMNdbWb"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63.jpeg"/></Relationships>
</file>

<file path=ppt/slides/_rels/slide42.xml.rels><?xml version="1.0" encoding="UTF-8" standalone="yes"?>
<Relationships xmlns="http://schemas.openxmlformats.org/package/2006/relationships"><Relationship Id="rId8" Type="http://schemas.openxmlformats.org/officeDocument/2006/relationships/hyperlink" Target="https://www.mainehighadventure.org/" TargetMode="External"/><Relationship Id="rId3" Type="http://schemas.openxmlformats.org/officeDocument/2006/relationships/hyperlink" Target="https://www.philmontscoutranch.org/register/" TargetMode="External"/><Relationship Id="rId7" Type="http://schemas.openxmlformats.org/officeDocument/2006/relationships/hyperlink" Target="https://public.3.basecamp.com/p/hLgsVbk7Suju6cuDzQQJaEn4"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hyperlink" Target="https://www.summitbsa.org/registration/scoutconnections/" TargetMode="External"/><Relationship Id="rId5" Type="http://schemas.openxmlformats.org/officeDocument/2006/relationships/hyperlink" Target="https://www.bsaseabase.org/scouts/scout-connections/" TargetMode="External"/><Relationship Id="rId10" Type="http://schemas.openxmlformats.org/officeDocument/2006/relationships/image" Target="../media/image63.jpeg"/><Relationship Id="rId4" Type="http://schemas.openxmlformats.org/officeDocument/2006/relationships/hyperlink" Target="https://www.ntier.org/provisional-scout-connections/" TargetMode="External"/><Relationship Id="rId9" Type="http://schemas.openxmlformats.org/officeDocument/2006/relationships/hyperlink" Target="https://montanabsa.org/camps/high-adventure/" TargetMode="External"/></Relationships>
</file>

<file path=ppt/slides/_rels/slide43.xml.rels><?xml version="1.0" encoding="UTF-8" standalone="yes"?>
<Relationships xmlns="http://schemas.openxmlformats.org/package/2006/relationships"><Relationship Id="rId3" Type="http://schemas.openxmlformats.org/officeDocument/2006/relationships/hyperlink" Target="https://www.ncacbsa.org/george-mason/district-resources/merit-badges/rifle-shotgun-training/" TargetMode="External"/><Relationship Id="rId2" Type="http://schemas.openxmlformats.org/officeDocument/2006/relationships/hyperlink" Target="https://www.scouting.org/outdoor-programs/shooting-sports/" TargetMode="External"/><Relationship Id="rId1" Type="http://schemas.openxmlformats.org/officeDocument/2006/relationships/slideLayout" Target="../slideLayouts/slideLayout2.xml"/><Relationship Id="rId5" Type="http://schemas.openxmlformats.org/officeDocument/2006/relationships/image" Target="../media/image65.png"/><Relationship Id="rId4" Type="http://schemas.openxmlformats.org/officeDocument/2006/relationships/image" Target="../media/image64.png"/></Relationships>
</file>

<file path=ppt/slides/_rels/slide44.xml.rels><?xml version="1.0" encoding="UTF-8" standalone="yes"?>
<Relationships xmlns="http://schemas.openxmlformats.org/package/2006/relationships"><Relationship Id="rId8" Type="http://schemas.openxmlformats.org/officeDocument/2006/relationships/hyperlink" Target="https://fairfax.usedirect.com/FairfaxFCPAWeb/Activities/Details.aspx?session_id=392320&amp;back_url=fi9BY3Rpdml0aWVzL1NlYXJjaC5hc3B4" TargetMode="External"/><Relationship Id="rId13" Type="http://schemas.openxmlformats.org/officeDocument/2006/relationships/hyperlink" Target="https://www.viennava.gov/residents/concerts-and-events/kids-on-the-green" TargetMode="External"/><Relationship Id="rId3" Type="http://schemas.openxmlformats.org/officeDocument/2006/relationships/hyperlink" Target="https://www.fxva.com/event/films-in-the-park/36031/" TargetMode="External"/><Relationship Id="rId7" Type="http://schemas.openxmlformats.org/officeDocument/2006/relationships/hyperlink" Target="https://vivavienna.org/" TargetMode="External"/><Relationship Id="rId12" Type="http://schemas.openxmlformats.org/officeDocument/2006/relationships/hyperlink" Target="https://pa.exchange/marketplace/8c9c8104-e9be-11ed-9a21-cdd323485cb0/storefront/9f74d646-e9be-11ed-96f9-afdcfea14ba2" TargetMode="External"/><Relationship Id="rId2" Type="http://schemas.openxmlformats.org/officeDocument/2006/relationships/hyperlink" Target="https://fodm.org/" TargetMode="External"/><Relationship Id="rId1" Type="http://schemas.openxmlformats.org/officeDocument/2006/relationships/slideLayout" Target="../slideLayouts/slideLayout3.xml"/><Relationship Id="rId6" Type="http://schemas.openxmlformats.org/officeDocument/2006/relationships/hyperlink" Target="https://www.fxva.com/event/mclean-day-2022/22189/" TargetMode="External"/><Relationship Id="rId11" Type="http://schemas.openxmlformats.org/officeDocument/2006/relationships/hyperlink" Target="https://www.cbf.org/events/clean-the-bay-day/" TargetMode="External"/><Relationship Id="rId5" Type="http://schemas.openxmlformats.org/officeDocument/2006/relationships/hyperlink" Target="https://washington.org/visit-dc/reasons-to-tour-an-embassy-in-dc-during-passport-dc" TargetMode="External"/><Relationship Id="rId10" Type="http://schemas.openxmlformats.org/officeDocument/2006/relationships/hyperlink" Target="https://herndonfestival.net/" TargetMode="External"/><Relationship Id="rId4" Type="http://schemas.openxmlformats.org/officeDocument/2006/relationships/hyperlink" Target="https://www.fxva.com/event/25th-annual-eagle-festival-at-mason-neck-state-park/35766/" TargetMode="External"/><Relationship Id="rId9" Type="http://schemas.openxmlformats.org/officeDocument/2006/relationships/hyperlink" Target="https://www.fallschurchva.gov/DocumentCenter/View/3142/Memorial-Day-Parade-Application" TargetMode="External"/></Relationships>
</file>

<file path=ppt/slides/_rels/slide45.xml.rels><?xml version="1.0" encoding="UTF-8" standalone="yes"?>
<Relationships xmlns="http://schemas.openxmlformats.org/package/2006/relationships"><Relationship Id="rId3" Type="http://schemas.openxmlformats.org/officeDocument/2006/relationships/hyperlink" Target="https://wipit470.org/index.html" TargetMode="External"/><Relationship Id="rId2" Type="http://schemas.openxmlformats.org/officeDocument/2006/relationships/hyperlink" Target="https://wipit470.org/dues.html" TargetMode="Externa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hyperlink" Target="about:blank"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9.jpeg"/><Relationship Id="rId7" Type="http://schemas.openxmlformats.org/officeDocument/2006/relationships/image" Target="../media/image13.jpeg"/><Relationship Id="rId12" Type="http://schemas.openxmlformats.org/officeDocument/2006/relationships/image" Target="../media/image18.jpeg"/><Relationship Id="rId2"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image" Target="../media/image12.jpeg"/><Relationship Id="rId11" Type="http://schemas.openxmlformats.org/officeDocument/2006/relationships/image" Target="../media/image17.jpeg"/><Relationship Id="rId5" Type="http://schemas.openxmlformats.org/officeDocument/2006/relationships/image" Target="../media/image11.jpeg"/><Relationship Id="rId10" Type="http://schemas.openxmlformats.org/officeDocument/2006/relationships/image" Target="../media/image16.jpeg"/><Relationship Id="rId4" Type="http://schemas.openxmlformats.org/officeDocument/2006/relationships/image" Target="../media/image10.jpeg"/><Relationship Id="rId9" Type="http://schemas.openxmlformats.org/officeDocument/2006/relationships/image" Target="../media/image1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 name="Title 1"/>
          <p:cNvSpPr txBox="1">
            <a:spLocks noGrp="1"/>
          </p:cNvSpPr>
          <p:nvPr>
            <p:ph type="ctrTitle"/>
          </p:nvPr>
        </p:nvSpPr>
        <p:spPr>
          <a:xfrm>
            <a:off x="326977" y="348974"/>
            <a:ext cx="12024049" cy="2387601"/>
          </a:xfrm>
          <a:prstGeom prst="rect">
            <a:avLst/>
          </a:prstGeom>
        </p:spPr>
        <p:txBody>
          <a:bodyPr>
            <a:normAutofit/>
          </a:bodyPr>
          <a:lstStyle/>
          <a:p>
            <a:r>
              <a:rPr b="1" dirty="0">
                <a:latin typeface="Arial" panose="020B0604020202020204" pitchFamily="34" charset="0"/>
                <a:cs typeface="Arial" panose="020B0604020202020204" pitchFamily="34" charset="0"/>
              </a:rPr>
              <a:t>George Mason District </a:t>
            </a:r>
            <a:br>
              <a:rPr lang="en-US" b="1" dirty="0">
                <a:latin typeface="Arial" panose="020B0604020202020204" pitchFamily="34" charset="0"/>
                <a:cs typeface="Arial" panose="020B0604020202020204" pitchFamily="34" charset="0"/>
              </a:rPr>
            </a:br>
            <a:r>
              <a:rPr b="1" dirty="0">
                <a:latin typeface="Arial" panose="020B0604020202020204" pitchFamily="34" charset="0"/>
                <a:cs typeface="Arial" panose="020B0604020202020204" pitchFamily="34" charset="0"/>
              </a:rPr>
              <a:t>Roundtable</a:t>
            </a:r>
          </a:p>
        </p:txBody>
      </p:sp>
      <p:sp>
        <p:nvSpPr>
          <p:cNvPr id="95" name="Subtitle 2"/>
          <p:cNvSpPr txBox="1">
            <a:spLocks noGrp="1"/>
          </p:cNvSpPr>
          <p:nvPr>
            <p:ph type="subTitle" sz="quarter" idx="1"/>
          </p:nvPr>
        </p:nvSpPr>
        <p:spPr>
          <a:xfrm>
            <a:off x="1635968" y="3060862"/>
            <a:ext cx="9448800" cy="1655762"/>
          </a:xfrm>
          <a:prstGeom prst="rect">
            <a:avLst/>
          </a:prstGeom>
        </p:spPr>
        <p:txBody>
          <a:bodyPr/>
          <a:lstStyle/>
          <a:p>
            <a:r>
              <a:rPr lang="en-US" b="1" dirty="0">
                <a:latin typeface="Arial" panose="020B0604020202020204" pitchFamily="34" charset="0"/>
                <a:cs typeface="Arial" panose="020B0604020202020204" pitchFamily="34" charset="0"/>
              </a:rPr>
              <a:t>May 11,</a:t>
            </a:r>
            <a:r>
              <a:rPr b="1" dirty="0">
                <a:latin typeface="Arial" panose="020B0604020202020204" pitchFamily="34" charset="0"/>
                <a:cs typeface="Arial" panose="020B0604020202020204" pitchFamily="34" charset="0"/>
              </a:rPr>
              <a:t> 202</a:t>
            </a:r>
            <a:r>
              <a:rPr lang="en-US" b="1" dirty="0">
                <a:latin typeface="Arial" panose="020B0604020202020204" pitchFamily="34" charset="0"/>
                <a:cs typeface="Arial" panose="020B0604020202020204" pitchFamily="34" charset="0"/>
              </a:rPr>
              <a:t>3</a:t>
            </a:r>
            <a:endParaRPr b="1" dirty="0">
              <a:latin typeface="Arial" panose="020B0604020202020204" pitchFamily="34" charset="0"/>
              <a:cs typeface="Arial" panose="020B0604020202020204" pitchFamily="34" charset="0"/>
            </a:endParaRPr>
          </a:p>
        </p:txBody>
      </p:sp>
      <p:pic>
        <p:nvPicPr>
          <p:cNvPr id="1028" name="Picture 4" descr="Roundtables - Patriot">
            <a:extLst>
              <a:ext uri="{FF2B5EF4-FFF2-40B4-BE49-F238E27FC236}">
                <a16:creationId xmlns:a16="http://schemas.microsoft.com/office/drawing/2014/main" id="{BECD56B6-7C0E-4BD1-8262-D63277E13A9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01909" y="4028182"/>
            <a:ext cx="5916917" cy="242341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 name="Title 1"/>
          <p:cNvSpPr txBox="1">
            <a:spLocks noGrp="1"/>
          </p:cNvSpPr>
          <p:nvPr>
            <p:ph type="title"/>
          </p:nvPr>
        </p:nvSpPr>
        <p:spPr>
          <a:xfrm>
            <a:off x="509951" y="222477"/>
            <a:ext cx="10306522" cy="1325563"/>
          </a:xfrm>
          <a:prstGeom prst="rect">
            <a:avLst/>
          </a:prstGeom>
        </p:spPr>
        <p:txBody>
          <a:bodyPr>
            <a:normAutofit/>
          </a:bodyPr>
          <a:lstStyle>
            <a:lvl1pPr>
              <a:defRPr sz="4000"/>
            </a:lvl1pPr>
          </a:lstStyle>
          <a:p>
            <a:r>
              <a:rPr sz="4400" b="1" dirty="0">
                <a:latin typeface="+mj-lt"/>
              </a:rPr>
              <a:t>Current 202</a:t>
            </a:r>
            <a:r>
              <a:rPr lang="en-US" sz="4400" b="1" dirty="0">
                <a:latin typeface="+mj-lt"/>
              </a:rPr>
              <a:t>3</a:t>
            </a:r>
            <a:r>
              <a:rPr sz="4400" b="1" dirty="0">
                <a:latin typeface="+mj-lt"/>
              </a:rPr>
              <a:t> G</a:t>
            </a:r>
            <a:r>
              <a:rPr lang="en-US" sz="4400" b="1" dirty="0">
                <a:latin typeface="+mj-lt"/>
              </a:rPr>
              <a:t>eorge </a:t>
            </a:r>
            <a:r>
              <a:rPr sz="4400" b="1" dirty="0">
                <a:latin typeface="+mj-lt"/>
              </a:rPr>
              <a:t>M</a:t>
            </a:r>
            <a:r>
              <a:rPr lang="en-US" sz="4400" b="1" dirty="0">
                <a:latin typeface="+mj-lt"/>
              </a:rPr>
              <a:t>ason</a:t>
            </a:r>
            <a:r>
              <a:rPr sz="4400" b="1" dirty="0">
                <a:latin typeface="+mj-lt"/>
              </a:rPr>
              <a:t> Calendar</a:t>
            </a:r>
          </a:p>
        </p:txBody>
      </p:sp>
      <p:sp>
        <p:nvSpPr>
          <p:cNvPr id="112" name="Content Placeholder 2"/>
          <p:cNvSpPr txBox="1">
            <a:spLocks noGrp="1"/>
          </p:cNvSpPr>
          <p:nvPr>
            <p:ph type="body" sz="half" idx="1"/>
          </p:nvPr>
        </p:nvSpPr>
        <p:spPr>
          <a:xfrm>
            <a:off x="358922" y="1548040"/>
            <a:ext cx="7965569" cy="4622024"/>
          </a:xfrm>
          <a:prstGeom prst="rect">
            <a:avLst/>
          </a:prstGeom>
        </p:spPr>
        <p:txBody>
          <a:bodyPr>
            <a:normAutofit/>
          </a:bodyPr>
          <a:lstStyle/>
          <a:p>
            <a:pPr>
              <a:defRPr sz="2000"/>
            </a:pPr>
            <a:r>
              <a:rPr lang="en-US" sz="2200" dirty="0"/>
              <a:t>May 13, 2023 – Jamboree on the Trail</a:t>
            </a:r>
          </a:p>
          <a:p>
            <a:pPr>
              <a:defRPr sz="2000"/>
            </a:pPr>
            <a:r>
              <a:rPr lang="en-US" sz="2200" dirty="0"/>
              <a:t>May 13-14, 2023 – Patriot/GMD BALOO/IOLS</a:t>
            </a:r>
          </a:p>
          <a:p>
            <a:pPr>
              <a:defRPr sz="2000"/>
            </a:pPr>
            <a:r>
              <a:rPr lang="en-US" sz="2200" dirty="0"/>
              <a:t>May 20, 2023 – District Hike-O-Ree</a:t>
            </a:r>
          </a:p>
          <a:p>
            <a:pPr>
              <a:defRPr sz="2000"/>
            </a:pPr>
            <a:r>
              <a:rPr lang="en-US" sz="2200" dirty="0"/>
              <a:t>May 25, 2023 – Elks Youth Recognition Dinner for 2022 GM Eagles</a:t>
            </a:r>
          </a:p>
          <a:p>
            <a:pPr>
              <a:defRPr sz="2000"/>
            </a:pPr>
            <a:r>
              <a:rPr lang="en-US" sz="2200" dirty="0"/>
              <a:t>May 29, 2023 – Flags In</a:t>
            </a:r>
          </a:p>
          <a:p>
            <a:pPr>
              <a:defRPr sz="2000"/>
            </a:pPr>
            <a:r>
              <a:rPr lang="en-US" sz="2200" dirty="0"/>
              <a:t>June 3, 2023 – Life to Eagle Seminar (virtual)</a:t>
            </a:r>
          </a:p>
          <a:p>
            <a:pPr>
              <a:defRPr sz="2000"/>
            </a:pPr>
            <a:r>
              <a:rPr lang="en-US" sz="2200" dirty="0"/>
              <a:t>September 23, 2023 – Life to Eagle Seminar (in-person)</a:t>
            </a:r>
            <a:endParaRPr lang="en-US" dirty="0"/>
          </a:p>
          <a:p>
            <a:pPr>
              <a:defRPr sz="2000"/>
            </a:pPr>
            <a:endParaRPr lang="en-US" dirty="0"/>
          </a:p>
        </p:txBody>
      </p:sp>
      <p:pic>
        <p:nvPicPr>
          <p:cNvPr id="113" name="Picture 4" descr="Picture 4"/>
          <p:cNvPicPr>
            <a:picLocks noChangeAspect="1"/>
          </p:cNvPicPr>
          <p:nvPr/>
        </p:nvPicPr>
        <p:blipFill>
          <a:blip r:embed="rId2"/>
          <a:srcRect t="1067"/>
          <a:stretch>
            <a:fillRect/>
          </a:stretch>
        </p:blipFill>
        <p:spPr>
          <a:xfrm>
            <a:off x="8203720" y="1673524"/>
            <a:ext cx="3766389" cy="3248528"/>
          </a:xfrm>
          <a:prstGeom prst="rect">
            <a:avLst/>
          </a:prstGeom>
          <a:ln w="12700">
            <a:miter lim="400000"/>
          </a:ln>
        </p:spPr>
      </p:pic>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34C761-6F50-4FF9-B83A-85F4D56E220D}"/>
              </a:ext>
            </a:extLst>
          </p:cNvPr>
          <p:cNvSpPr>
            <a:spLocks noGrp="1"/>
          </p:cNvSpPr>
          <p:nvPr>
            <p:ph type="title"/>
          </p:nvPr>
        </p:nvSpPr>
        <p:spPr/>
        <p:txBody>
          <a:bodyPr/>
          <a:lstStyle/>
          <a:p>
            <a:r>
              <a:rPr lang="en-US" b="1" dirty="0"/>
              <a:t>STEM</a:t>
            </a:r>
          </a:p>
        </p:txBody>
      </p:sp>
      <p:sp>
        <p:nvSpPr>
          <p:cNvPr id="3" name="Content Placeholder 2">
            <a:extLst>
              <a:ext uri="{FF2B5EF4-FFF2-40B4-BE49-F238E27FC236}">
                <a16:creationId xmlns:a16="http://schemas.microsoft.com/office/drawing/2014/main" id="{9050ED84-CA8C-4124-AA00-10F028E32807}"/>
              </a:ext>
            </a:extLst>
          </p:cNvPr>
          <p:cNvSpPr>
            <a:spLocks noGrp="1"/>
          </p:cNvSpPr>
          <p:nvPr>
            <p:ph idx="1"/>
          </p:nvPr>
        </p:nvSpPr>
        <p:spPr>
          <a:xfrm>
            <a:off x="399496" y="1690688"/>
            <a:ext cx="11585358" cy="4967564"/>
          </a:xfrm>
        </p:spPr>
        <p:txBody>
          <a:bodyPr>
            <a:normAutofit/>
          </a:bodyPr>
          <a:lstStyle/>
          <a:p>
            <a:pPr algn="l">
              <a:buFont typeface="Arial" panose="020B0604020202020204" pitchFamily="34" charset="0"/>
              <a:buChar char="•"/>
            </a:pPr>
            <a:r>
              <a:rPr lang="en-US" b="0" i="0" dirty="0">
                <a:solidFill>
                  <a:srgbClr val="000000"/>
                </a:solidFill>
                <a:effectLst/>
                <a:latin typeface="Arvo"/>
              </a:rPr>
              <a:t>05/13 – </a:t>
            </a:r>
            <a:r>
              <a:rPr lang="en-US" b="0" i="0" u="sng" dirty="0">
                <a:solidFill>
                  <a:srgbClr val="0A0EF7"/>
                </a:solidFill>
                <a:effectLst/>
                <a:latin typeface="Arvo"/>
                <a:hlinkClick r:id="rId2"/>
              </a:rPr>
              <a:t>Techstravaganza 2023</a:t>
            </a:r>
            <a:r>
              <a:rPr lang="en-US" b="0" i="0" dirty="0">
                <a:solidFill>
                  <a:srgbClr val="000000"/>
                </a:solidFill>
                <a:effectLst/>
                <a:latin typeface="Arvo"/>
              </a:rPr>
              <a:t>, Alexandria, VA</a:t>
            </a:r>
            <a:endParaRPr lang="en-US" b="0" i="0" dirty="0">
              <a:solidFill>
                <a:srgbClr val="836363"/>
              </a:solidFill>
              <a:effectLst/>
              <a:latin typeface="Arvo"/>
            </a:endParaRPr>
          </a:p>
          <a:p>
            <a:r>
              <a:rPr lang="en-US" dirty="0"/>
              <a:t>06/26-6/30 &amp; 8/7-8/11 – </a:t>
            </a:r>
            <a:r>
              <a:rPr lang="en-US" dirty="0">
                <a:hlinkClick r:id="rId3"/>
              </a:rPr>
              <a:t>STEM MB and Nova at Innovation Academy </a:t>
            </a:r>
            <a:endParaRPr lang="en-US" dirty="0"/>
          </a:p>
          <a:p>
            <a:r>
              <a:rPr lang="en-US" dirty="0"/>
              <a:t>07/16 – 07/21 – </a:t>
            </a:r>
            <a:r>
              <a:rPr lang="en-US" dirty="0">
                <a:hlinkClick r:id="rId4"/>
              </a:rPr>
              <a:t>Scouts BSA Specialty Week</a:t>
            </a:r>
            <a:r>
              <a:rPr lang="en-US" dirty="0"/>
              <a:t>, Camp Snyder</a:t>
            </a:r>
          </a:p>
          <a:p>
            <a:r>
              <a:rPr lang="en-US" dirty="0"/>
              <a:t>Anytime   </a:t>
            </a:r>
            <a:r>
              <a:rPr lang="en-US" b="0" i="0" dirty="0">
                <a:solidFill>
                  <a:srgbClr val="000000"/>
                </a:solidFill>
                <a:effectLst/>
                <a:latin typeface="Arvo"/>
              </a:rPr>
              <a:t>–</a:t>
            </a:r>
            <a:r>
              <a:rPr lang="en-US" dirty="0"/>
              <a:t> </a:t>
            </a:r>
            <a:r>
              <a:rPr lang="en-US" u="sng" dirty="0">
                <a:hlinkClick r:id="rId5"/>
              </a:rPr>
              <a:t>DC STEM Trek</a:t>
            </a:r>
            <a:r>
              <a:rPr lang="en-US" dirty="0"/>
              <a:t>- Showcases 24 government agencies, private organizations and monuments related to the tenets upon which STEM is based.  Two hikes - 10.57 miles, or 4.75 miles</a:t>
            </a:r>
          </a:p>
          <a:p>
            <a:endParaRPr lang="en-US" dirty="0"/>
          </a:p>
        </p:txBody>
      </p:sp>
    </p:spTree>
    <p:extLst>
      <p:ext uri="{BB962C8B-B14F-4D97-AF65-F5344CB8AC3E}">
        <p14:creationId xmlns:p14="http://schemas.microsoft.com/office/powerpoint/2010/main" val="2163666232"/>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99BC78-53E3-4862-85FC-6D57358EAF67}"/>
              </a:ext>
            </a:extLst>
          </p:cNvPr>
          <p:cNvSpPr>
            <a:spLocks noGrp="1"/>
          </p:cNvSpPr>
          <p:nvPr>
            <p:ph type="title"/>
          </p:nvPr>
        </p:nvSpPr>
        <p:spPr>
          <a:xfrm>
            <a:off x="6017694" y="363503"/>
            <a:ext cx="5221266" cy="1344975"/>
          </a:xfrm>
        </p:spPr>
        <p:txBody>
          <a:bodyPr>
            <a:normAutofit/>
          </a:bodyPr>
          <a:lstStyle/>
          <a:p>
            <a:pPr algn="ctr"/>
            <a:r>
              <a:rPr lang="en-US" sz="4000" b="1" dirty="0">
                <a:latin typeface="+mj-lt"/>
              </a:rPr>
              <a:t>2023 NCAC </a:t>
            </a:r>
            <a:br>
              <a:rPr lang="en-US" sz="4000" b="1" dirty="0">
                <a:latin typeface="+mj-lt"/>
              </a:rPr>
            </a:br>
            <a:r>
              <a:rPr lang="en-US" sz="4000" b="1" dirty="0">
                <a:latin typeface="+mj-lt"/>
              </a:rPr>
              <a:t>Pinewood Derby</a:t>
            </a:r>
          </a:p>
        </p:txBody>
      </p:sp>
      <p:pic>
        <p:nvPicPr>
          <p:cNvPr id="7" name="Picture 6" descr="A group of people sitting at a table&#10;&#10;Description automatically generated">
            <a:extLst>
              <a:ext uri="{FF2B5EF4-FFF2-40B4-BE49-F238E27FC236}">
                <a16:creationId xmlns:a16="http://schemas.microsoft.com/office/drawing/2014/main" id="{632C22B8-4915-4458-91ED-2694A43D94DD}"/>
              </a:ext>
            </a:extLst>
          </p:cNvPr>
          <p:cNvPicPr>
            <a:picLocks noChangeAspect="1"/>
          </p:cNvPicPr>
          <p:nvPr/>
        </p:nvPicPr>
        <p:blipFill rotWithShape="1">
          <a:blip r:embed="rId2">
            <a:extLst>
              <a:ext uri="{28A0092B-C50C-407E-A947-70E740481C1C}">
                <a14:useLocalDpi xmlns:a14="http://schemas.microsoft.com/office/drawing/2010/main" val="0"/>
              </a:ext>
            </a:extLst>
          </a:blip>
          <a:srcRect l="1245" r="29588"/>
          <a:stretch/>
        </p:blipFill>
        <p:spPr>
          <a:xfrm>
            <a:off x="484631" y="571733"/>
            <a:ext cx="5160921" cy="5596153"/>
          </a:xfrm>
          <a:prstGeom prst="rect">
            <a:avLst/>
          </a:prstGeom>
        </p:spPr>
      </p:pic>
      <p:sp>
        <p:nvSpPr>
          <p:cNvPr id="3" name="Content Placeholder 2">
            <a:extLst>
              <a:ext uri="{FF2B5EF4-FFF2-40B4-BE49-F238E27FC236}">
                <a16:creationId xmlns:a16="http://schemas.microsoft.com/office/drawing/2014/main" id="{6E7EF146-F2F2-4A05-9228-9C1DB291315B}"/>
              </a:ext>
            </a:extLst>
          </p:cNvPr>
          <p:cNvSpPr>
            <a:spLocks noGrp="1"/>
          </p:cNvSpPr>
          <p:nvPr>
            <p:ph idx="1"/>
          </p:nvPr>
        </p:nvSpPr>
        <p:spPr>
          <a:xfrm>
            <a:off x="5771072" y="1589231"/>
            <a:ext cx="6052754" cy="5110333"/>
          </a:xfrm>
        </p:spPr>
        <p:txBody>
          <a:bodyPr>
            <a:normAutofit/>
          </a:bodyPr>
          <a:lstStyle/>
          <a:p>
            <a:pPr marL="285750" marR="0" indent="-285750" algn="l" defTabSz="914400" rtl="0" fontAlgn="auto" latinLnBrk="0" hangingPunct="0">
              <a:lnSpc>
                <a:spcPct val="100000"/>
              </a:lnSpc>
              <a:spcBef>
                <a:spcPts val="0"/>
              </a:spcBef>
              <a:spcAft>
                <a:spcPts val="0"/>
              </a:spcAft>
              <a:buClrTx/>
              <a:buSzTx/>
              <a:buFont typeface="Arial" panose="020B0604020202020204" pitchFamily="34" charset="0"/>
              <a:buChar char="•"/>
              <a:tabLst/>
            </a:pPr>
            <a:r>
              <a:rPr lang="en-US" sz="2400" u="sng" dirty="0"/>
              <a:t>When</a:t>
            </a:r>
            <a:r>
              <a:rPr lang="en-US" sz="2400" dirty="0"/>
              <a:t>: May 20, 2023</a:t>
            </a:r>
          </a:p>
          <a:p>
            <a:pPr marL="285750" marR="0" indent="-285750" algn="l" defTabSz="914400" rtl="0" fontAlgn="auto" latinLnBrk="0" hangingPunct="0">
              <a:lnSpc>
                <a:spcPct val="100000"/>
              </a:lnSpc>
              <a:spcBef>
                <a:spcPts val="0"/>
              </a:spcBef>
              <a:spcAft>
                <a:spcPts val="0"/>
              </a:spcAft>
              <a:buClrTx/>
              <a:buSzTx/>
              <a:buFont typeface="Arial" panose="020B0604020202020204" pitchFamily="34" charset="0"/>
              <a:buChar char="•"/>
              <a:tabLst/>
            </a:pPr>
            <a:r>
              <a:rPr lang="en-US" sz="2400" u="sng" dirty="0"/>
              <a:t>Where</a:t>
            </a:r>
            <a:r>
              <a:rPr lang="en-US" sz="2400" dirty="0"/>
              <a:t>:  Camp Snyder  </a:t>
            </a:r>
          </a:p>
          <a:p>
            <a:pPr marL="285750" marR="0" indent="-285750" algn="l" defTabSz="914400" rtl="0" fontAlgn="auto" latinLnBrk="0" hangingPunct="0">
              <a:lnSpc>
                <a:spcPct val="100000"/>
              </a:lnSpc>
              <a:spcBef>
                <a:spcPts val="0"/>
              </a:spcBef>
              <a:spcAft>
                <a:spcPts val="0"/>
              </a:spcAft>
              <a:buClrTx/>
              <a:buSzTx/>
              <a:buFont typeface="Arial" panose="020B0604020202020204" pitchFamily="34" charset="0"/>
              <a:buChar char="•"/>
              <a:tabLst/>
            </a:pPr>
            <a:r>
              <a:rPr lang="en-US" sz="2400" u="sng" dirty="0"/>
              <a:t>Cost</a:t>
            </a:r>
            <a:r>
              <a:rPr lang="en-US" sz="2400" dirty="0"/>
              <a:t>:  $20</a:t>
            </a:r>
          </a:p>
          <a:p>
            <a:pPr marL="285750" marR="0" indent="-285750" algn="l" defTabSz="914400" rtl="0" fontAlgn="auto" latinLnBrk="0" hangingPunct="0">
              <a:lnSpc>
                <a:spcPct val="100000"/>
              </a:lnSpc>
              <a:spcBef>
                <a:spcPts val="0"/>
              </a:spcBef>
              <a:spcAft>
                <a:spcPts val="0"/>
              </a:spcAft>
              <a:buClrTx/>
              <a:buSzTx/>
              <a:buFont typeface="Arial" panose="020B0604020202020204" pitchFamily="34" charset="0"/>
              <a:buChar char="•"/>
              <a:tabLst/>
            </a:pPr>
            <a:r>
              <a:rPr lang="en-US" sz="2400" u="sng" dirty="0"/>
              <a:t>Who</a:t>
            </a:r>
            <a:r>
              <a:rPr lang="en-US" sz="2400" dirty="0"/>
              <a:t>:  District 1</a:t>
            </a:r>
            <a:r>
              <a:rPr lang="en-US" sz="2400" baseline="30000" dirty="0"/>
              <a:t>st</a:t>
            </a:r>
            <a:r>
              <a:rPr lang="en-US" sz="2400" dirty="0"/>
              <a:t>, 2</a:t>
            </a:r>
            <a:r>
              <a:rPr lang="en-US" sz="2400" baseline="30000" dirty="0"/>
              <a:t>nd</a:t>
            </a:r>
            <a:r>
              <a:rPr lang="en-US" sz="2400" dirty="0"/>
              <a:t>, 3</a:t>
            </a:r>
            <a:r>
              <a:rPr lang="en-US" sz="2400" baseline="30000" dirty="0"/>
              <a:t>rd</a:t>
            </a:r>
            <a:r>
              <a:rPr lang="en-US" sz="2400" dirty="0"/>
              <a:t> place in each den age group</a:t>
            </a:r>
          </a:p>
          <a:p>
            <a:pPr marL="285750" marR="0" indent="-285750" algn="l" defTabSz="914400" rtl="0" fontAlgn="auto" latinLnBrk="0" hangingPunct="0">
              <a:lnSpc>
                <a:spcPct val="100000"/>
              </a:lnSpc>
              <a:spcBef>
                <a:spcPts val="0"/>
              </a:spcBef>
              <a:spcAft>
                <a:spcPts val="0"/>
              </a:spcAft>
              <a:buClrTx/>
              <a:buSzTx/>
              <a:buFont typeface="Arial" panose="020B0604020202020204" pitchFamily="34" charset="0"/>
              <a:buChar char="•"/>
              <a:tabLst/>
            </a:pPr>
            <a:r>
              <a:rPr kumimoji="0" lang="en-US" sz="2400" b="0" i="0" u="none" strike="noStrike" cap="none" spc="0" normalizeH="0" baseline="0" dirty="0">
                <a:ln>
                  <a:noFill/>
                </a:ln>
                <a:solidFill>
                  <a:srgbClr val="000000"/>
                </a:solidFill>
                <a:effectLst/>
                <a:uFillTx/>
                <a:latin typeface="+mj-lt"/>
                <a:ea typeface="+mj-ea"/>
                <a:cs typeface="+mj-cs"/>
                <a:sym typeface="Calibri"/>
              </a:rPr>
              <a:t>Register </a:t>
            </a:r>
            <a:r>
              <a:rPr kumimoji="0" lang="en-US" sz="2400" b="0" i="0" u="none" strike="noStrike" cap="none" spc="0" normalizeH="0" baseline="0" dirty="0">
                <a:ln>
                  <a:noFill/>
                </a:ln>
                <a:solidFill>
                  <a:srgbClr val="000000"/>
                </a:solidFill>
                <a:effectLst/>
                <a:uFillTx/>
                <a:latin typeface="+mj-lt"/>
                <a:ea typeface="+mj-ea"/>
                <a:cs typeface="+mj-cs"/>
                <a:sym typeface="Calibri"/>
                <a:hlinkClick r:id="rId3"/>
              </a:rPr>
              <a:t>here</a:t>
            </a:r>
            <a:endParaRPr kumimoji="0" lang="en-US" sz="2400" b="0" i="0" u="none" strike="noStrike" cap="none" spc="0" normalizeH="0" baseline="0" dirty="0">
              <a:ln>
                <a:noFill/>
              </a:ln>
              <a:solidFill>
                <a:srgbClr val="000000"/>
              </a:solidFill>
              <a:effectLst/>
              <a:uFillTx/>
              <a:latin typeface="+mj-lt"/>
              <a:ea typeface="+mj-ea"/>
              <a:cs typeface="+mj-cs"/>
              <a:sym typeface="Calibri"/>
            </a:endParaRPr>
          </a:p>
          <a:p>
            <a:r>
              <a:rPr lang="en-US" sz="2400" dirty="0"/>
              <a:t>Previous GMD race results and photos at:</a:t>
            </a:r>
          </a:p>
          <a:p>
            <a:pPr marL="0" indent="0">
              <a:buNone/>
            </a:pPr>
            <a:r>
              <a:rPr lang="en-US" sz="2400" dirty="0"/>
              <a:t>     </a:t>
            </a:r>
            <a:r>
              <a:rPr lang="en-US" sz="2400" dirty="0">
                <a:hlinkClick r:id="rId4"/>
              </a:rPr>
              <a:t>https://www.ncacbsa.org/george-mason/district-pinewood-derby/</a:t>
            </a:r>
            <a:r>
              <a:rPr lang="en-US" sz="2400" dirty="0"/>
              <a:t> </a:t>
            </a:r>
          </a:p>
          <a:p>
            <a:pPr marL="0" indent="0">
              <a:buNone/>
            </a:pPr>
            <a:endParaRPr lang="en-US" sz="2400" dirty="0"/>
          </a:p>
          <a:p>
            <a:pPr marL="0" indent="0">
              <a:buNone/>
            </a:pPr>
            <a:endParaRPr lang="en-US" sz="2400" dirty="0"/>
          </a:p>
        </p:txBody>
      </p:sp>
    </p:spTree>
    <p:extLst>
      <p:ext uri="{BB962C8B-B14F-4D97-AF65-F5344CB8AC3E}">
        <p14:creationId xmlns:p14="http://schemas.microsoft.com/office/powerpoint/2010/main" val="3923975634"/>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3FEFEA8-C100-136F-787B-D2A9B4AC6C30}"/>
              </a:ext>
            </a:extLst>
          </p:cNvPr>
          <p:cNvSpPr txBox="1"/>
          <p:nvPr/>
        </p:nvSpPr>
        <p:spPr>
          <a:xfrm>
            <a:off x="336884" y="458280"/>
            <a:ext cx="11305871" cy="830997"/>
          </a:xfrm>
          <a:prstGeom prst="rect">
            <a:avLst/>
          </a:prstGeom>
          <a:noFill/>
        </p:spPr>
        <p:txBody>
          <a:bodyPr wrap="square" rtlCol="0">
            <a:spAutoFit/>
          </a:bodyPr>
          <a:lstStyle/>
          <a:p>
            <a:pPr algn="ctr"/>
            <a:r>
              <a:rPr lang="en-US" sz="4800" b="1" dirty="0">
                <a:latin typeface="Calibri Light" panose="020F0302020204030204" pitchFamily="34" charset="0"/>
                <a:ea typeface="Calibri Light" panose="020F0302020204030204" pitchFamily="34" charset="0"/>
                <a:cs typeface="Calibri Light" panose="020F0302020204030204" pitchFamily="34" charset="0"/>
              </a:rPr>
              <a:t>GMD Camporees</a:t>
            </a:r>
          </a:p>
        </p:txBody>
      </p:sp>
      <p:sp>
        <p:nvSpPr>
          <p:cNvPr id="4" name="TextBox 3">
            <a:extLst>
              <a:ext uri="{FF2B5EF4-FFF2-40B4-BE49-F238E27FC236}">
                <a16:creationId xmlns:a16="http://schemas.microsoft.com/office/drawing/2014/main" id="{CF60CFBD-5D81-50D7-CE61-477555DA5C49}"/>
              </a:ext>
            </a:extLst>
          </p:cNvPr>
          <p:cNvSpPr txBox="1"/>
          <p:nvPr/>
        </p:nvSpPr>
        <p:spPr>
          <a:xfrm>
            <a:off x="545115" y="1760836"/>
            <a:ext cx="3657599" cy="1846659"/>
          </a:xfrm>
          <a:prstGeom prst="rect">
            <a:avLst/>
          </a:prstGeom>
          <a:noFill/>
        </p:spPr>
        <p:txBody>
          <a:bodyPr wrap="square" rtlCol="0">
            <a:spAutoFit/>
          </a:bodyPr>
          <a:lstStyle/>
          <a:p>
            <a:pPr algn="ctr"/>
            <a:r>
              <a:rPr lang="en-US" sz="2400" dirty="0"/>
              <a:t>Spring 2023: Antietam/Rohrbach</a:t>
            </a:r>
          </a:p>
          <a:p>
            <a:pPr algn="ctr"/>
            <a:r>
              <a:rPr lang="en-US" sz="2400" dirty="0"/>
              <a:t>Theme: White Canoeing &amp; </a:t>
            </a:r>
          </a:p>
          <a:p>
            <a:pPr algn="ctr"/>
            <a:r>
              <a:rPr lang="en-US" sz="2400" dirty="0"/>
              <a:t>Historic Hiking</a:t>
            </a:r>
          </a:p>
          <a:p>
            <a:pPr algn="ctr"/>
            <a:endParaRPr lang="en-US" dirty="0"/>
          </a:p>
        </p:txBody>
      </p:sp>
      <p:sp>
        <p:nvSpPr>
          <p:cNvPr id="5" name="TextBox 4">
            <a:extLst>
              <a:ext uri="{FF2B5EF4-FFF2-40B4-BE49-F238E27FC236}">
                <a16:creationId xmlns:a16="http://schemas.microsoft.com/office/drawing/2014/main" id="{07479E89-E475-E32E-58F1-D3A4BFC402B0}"/>
              </a:ext>
            </a:extLst>
          </p:cNvPr>
          <p:cNvSpPr txBox="1"/>
          <p:nvPr/>
        </p:nvSpPr>
        <p:spPr>
          <a:xfrm>
            <a:off x="4944661" y="1760836"/>
            <a:ext cx="2719137" cy="1569660"/>
          </a:xfrm>
          <a:prstGeom prst="rect">
            <a:avLst/>
          </a:prstGeom>
          <a:noFill/>
        </p:spPr>
        <p:txBody>
          <a:bodyPr wrap="square" rtlCol="0">
            <a:spAutoFit/>
          </a:bodyPr>
          <a:lstStyle/>
          <a:p>
            <a:pPr algn="ctr"/>
            <a:r>
              <a:rPr lang="en-US" sz="2400" dirty="0"/>
              <a:t>Fall 2023: </a:t>
            </a:r>
          </a:p>
          <a:p>
            <a:pPr algn="ctr"/>
            <a:r>
              <a:rPr lang="en-US" sz="2400" dirty="0"/>
              <a:t>Rock Enon</a:t>
            </a:r>
          </a:p>
          <a:p>
            <a:pPr algn="ctr"/>
            <a:r>
              <a:rPr lang="en-US" sz="2400" dirty="0"/>
              <a:t>Theme: Shooting Sports</a:t>
            </a:r>
          </a:p>
        </p:txBody>
      </p:sp>
      <p:sp>
        <p:nvSpPr>
          <p:cNvPr id="6" name="TextBox 5">
            <a:extLst>
              <a:ext uri="{FF2B5EF4-FFF2-40B4-BE49-F238E27FC236}">
                <a16:creationId xmlns:a16="http://schemas.microsoft.com/office/drawing/2014/main" id="{2AC2EAAD-5EF4-85AE-67AD-A359174D0DDA}"/>
              </a:ext>
            </a:extLst>
          </p:cNvPr>
          <p:cNvSpPr txBox="1"/>
          <p:nvPr/>
        </p:nvSpPr>
        <p:spPr>
          <a:xfrm>
            <a:off x="8702526" y="1760836"/>
            <a:ext cx="2286000" cy="954107"/>
          </a:xfrm>
          <a:prstGeom prst="rect">
            <a:avLst/>
          </a:prstGeom>
          <a:noFill/>
        </p:spPr>
        <p:txBody>
          <a:bodyPr wrap="square" rtlCol="0">
            <a:spAutoFit/>
          </a:bodyPr>
          <a:lstStyle/>
          <a:p>
            <a:pPr algn="ctr"/>
            <a:r>
              <a:rPr lang="en-US" sz="2800" dirty="0"/>
              <a:t>2024</a:t>
            </a:r>
          </a:p>
          <a:p>
            <a:pPr algn="ctr"/>
            <a:r>
              <a:rPr lang="en-US" sz="2800" dirty="0"/>
              <a:t>???</a:t>
            </a:r>
          </a:p>
        </p:txBody>
      </p:sp>
      <p:pic>
        <p:nvPicPr>
          <p:cNvPr id="8" name="Picture 7" descr="A picture containing clipart&#10;&#10;Description automatically generated">
            <a:extLst>
              <a:ext uri="{FF2B5EF4-FFF2-40B4-BE49-F238E27FC236}">
                <a16:creationId xmlns:a16="http://schemas.microsoft.com/office/drawing/2014/main" id="{D5210279-12CE-B757-EBFD-71CD628EB235}"/>
              </a:ext>
            </a:extLst>
          </p:cNvPr>
          <p:cNvPicPr>
            <a:picLocks noChangeAspect="1"/>
          </p:cNvPicPr>
          <p:nvPr/>
        </p:nvPicPr>
        <p:blipFill>
          <a:blip r:embed="rId2"/>
          <a:stretch>
            <a:fillRect/>
          </a:stretch>
        </p:blipFill>
        <p:spPr>
          <a:xfrm>
            <a:off x="665458" y="3474523"/>
            <a:ext cx="2800349" cy="1228845"/>
          </a:xfrm>
          <a:prstGeom prst="rect">
            <a:avLst/>
          </a:prstGeom>
        </p:spPr>
      </p:pic>
      <p:pic>
        <p:nvPicPr>
          <p:cNvPr id="10" name="Picture 9" descr="A picture containing text, grass, outdoor, flower&#10;&#10;Description automatically generated">
            <a:extLst>
              <a:ext uri="{FF2B5EF4-FFF2-40B4-BE49-F238E27FC236}">
                <a16:creationId xmlns:a16="http://schemas.microsoft.com/office/drawing/2014/main" id="{85F531A4-0DAC-1888-0F04-EB3A3721096E}"/>
              </a:ext>
            </a:extLst>
          </p:cNvPr>
          <p:cNvPicPr>
            <a:picLocks noChangeAspect="1"/>
          </p:cNvPicPr>
          <p:nvPr/>
        </p:nvPicPr>
        <p:blipFill>
          <a:blip r:embed="rId3"/>
          <a:stretch>
            <a:fillRect/>
          </a:stretch>
        </p:blipFill>
        <p:spPr>
          <a:xfrm>
            <a:off x="1696169" y="4570395"/>
            <a:ext cx="2506545" cy="1660453"/>
          </a:xfrm>
          <a:prstGeom prst="rect">
            <a:avLst/>
          </a:prstGeom>
        </p:spPr>
      </p:pic>
      <p:pic>
        <p:nvPicPr>
          <p:cNvPr id="12" name="Picture 11" descr="A picture containing outdoor, sky, tree, rock&#10;&#10;Description automatically generated">
            <a:extLst>
              <a:ext uri="{FF2B5EF4-FFF2-40B4-BE49-F238E27FC236}">
                <a16:creationId xmlns:a16="http://schemas.microsoft.com/office/drawing/2014/main" id="{D9775AA4-74F4-9CDC-F0C1-9071C338507A}"/>
              </a:ext>
            </a:extLst>
          </p:cNvPr>
          <p:cNvPicPr>
            <a:picLocks noChangeAspect="1"/>
          </p:cNvPicPr>
          <p:nvPr/>
        </p:nvPicPr>
        <p:blipFill>
          <a:blip r:embed="rId4"/>
          <a:stretch>
            <a:fillRect/>
          </a:stretch>
        </p:blipFill>
        <p:spPr>
          <a:xfrm>
            <a:off x="4899811" y="3331614"/>
            <a:ext cx="1569660" cy="1569660"/>
          </a:xfrm>
          <a:prstGeom prst="rect">
            <a:avLst/>
          </a:prstGeom>
        </p:spPr>
      </p:pic>
      <p:pic>
        <p:nvPicPr>
          <p:cNvPr id="14" name="Picture 13" descr="A picture containing person, grass, outdoor, weapon&#10;&#10;Description automatically generated">
            <a:extLst>
              <a:ext uri="{FF2B5EF4-FFF2-40B4-BE49-F238E27FC236}">
                <a16:creationId xmlns:a16="http://schemas.microsoft.com/office/drawing/2014/main" id="{AD2FC277-1999-B0D0-C186-42E6446DB5EC}"/>
              </a:ext>
            </a:extLst>
          </p:cNvPr>
          <p:cNvPicPr>
            <a:picLocks noChangeAspect="1"/>
          </p:cNvPicPr>
          <p:nvPr/>
        </p:nvPicPr>
        <p:blipFill>
          <a:blip r:embed="rId5"/>
          <a:stretch>
            <a:fillRect/>
          </a:stretch>
        </p:blipFill>
        <p:spPr>
          <a:xfrm>
            <a:off x="5732564" y="4570395"/>
            <a:ext cx="1931233" cy="1450462"/>
          </a:xfrm>
          <a:prstGeom prst="rect">
            <a:avLst/>
          </a:prstGeom>
        </p:spPr>
      </p:pic>
      <p:pic>
        <p:nvPicPr>
          <p:cNvPr id="16" name="Picture 15" descr="Icon&#10;&#10;Description automatically generated">
            <a:extLst>
              <a:ext uri="{FF2B5EF4-FFF2-40B4-BE49-F238E27FC236}">
                <a16:creationId xmlns:a16="http://schemas.microsoft.com/office/drawing/2014/main" id="{E8E58B6F-BA32-13F2-F6B1-BEEC05DFC6A9}"/>
              </a:ext>
            </a:extLst>
          </p:cNvPr>
          <p:cNvPicPr>
            <a:picLocks noChangeAspect="1"/>
          </p:cNvPicPr>
          <p:nvPr/>
        </p:nvPicPr>
        <p:blipFill>
          <a:blip r:embed="rId6"/>
          <a:stretch>
            <a:fillRect/>
          </a:stretch>
        </p:blipFill>
        <p:spPr>
          <a:xfrm>
            <a:off x="8736228" y="2951269"/>
            <a:ext cx="2252298" cy="3069588"/>
          </a:xfrm>
          <a:prstGeom prst="rect">
            <a:avLst/>
          </a:prstGeom>
        </p:spPr>
      </p:pic>
    </p:spTree>
    <p:extLst>
      <p:ext uri="{BB962C8B-B14F-4D97-AF65-F5344CB8AC3E}">
        <p14:creationId xmlns:p14="http://schemas.microsoft.com/office/powerpoint/2010/main" val="11726882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35D43A-5162-9776-0F77-E3131088CAF0}"/>
              </a:ext>
            </a:extLst>
          </p:cNvPr>
          <p:cNvSpPr>
            <a:spLocks noGrp="1"/>
          </p:cNvSpPr>
          <p:nvPr>
            <p:ph type="ctrTitle"/>
          </p:nvPr>
        </p:nvSpPr>
        <p:spPr>
          <a:xfrm>
            <a:off x="960120" y="317814"/>
            <a:ext cx="10268712" cy="1700784"/>
          </a:xfrm>
        </p:spPr>
        <p:txBody>
          <a:bodyPr vert="horz" lIns="91440" tIns="45720" rIns="91440" bIns="45720" rtlCol="0" anchor="ctr">
            <a:normAutofit/>
          </a:bodyPr>
          <a:lstStyle/>
          <a:p>
            <a:pPr algn="l"/>
            <a:r>
              <a:rPr lang="en-US" sz="5600" kern="1200" cap="all" spc="120" baseline="0">
                <a:solidFill>
                  <a:schemeClr val="bg1"/>
                </a:solidFill>
                <a:latin typeface="+mj-lt"/>
                <a:ea typeface="+mj-ea"/>
                <a:cs typeface="+mj-cs"/>
              </a:rPr>
              <a:t>George Mason District </a:t>
            </a:r>
            <a:br>
              <a:rPr lang="en-US" sz="5600" kern="1200" cap="all" spc="120" baseline="0">
                <a:solidFill>
                  <a:schemeClr val="bg1"/>
                </a:solidFill>
                <a:latin typeface="+mj-lt"/>
                <a:ea typeface="+mj-ea"/>
                <a:cs typeface="+mj-cs"/>
              </a:rPr>
            </a:br>
            <a:r>
              <a:rPr lang="en-US" sz="5600" kern="1200" cap="all" spc="120" baseline="0">
                <a:solidFill>
                  <a:schemeClr val="bg1"/>
                </a:solidFill>
                <a:latin typeface="+mj-lt"/>
                <a:ea typeface="+mj-ea"/>
                <a:cs typeface="+mj-cs"/>
              </a:rPr>
              <a:t>Spring Camporee 2023</a:t>
            </a:r>
          </a:p>
        </p:txBody>
      </p:sp>
      <p:pic>
        <p:nvPicPr>
          <p:cNvPr id="4" name="Picture 3">
            <a:extLst>
              <a:ext uri="{FF2B5EF4-FFF2-40B4-BE49-F238E27FC236}">
                <a16:creationId xmlns:a16="http://schemas.microsoft.com/office/drawing/2014/main" id="{4A0D9561-10A6-6A61-5353-EF7840E2297D}"/>
              </a:ext>
            </a:extLst>
          </p:cNvPr>
          <p:cNvPicPr>
            <a:picLocks noChangeAspect="1"/>
          </p:cNvPicPr>
          <p:nvPr/>
        </p:nvPicPr>
        <p:blipFill rotWithShape="1">
          <a:blip r:embed="rId2"/>
          <a:srcRect l="11525" r="3" b="3"/>
          <a:stretch/>
        </p:blipFill>
        <p:spPr>
          <a:xfrm>
            <a:off x="-3048" y="2264988"/>
            <a:ext cx="4370832" cy="3952189"/>
          </a:xfrm>
          <a:prstGeom prst="rect">
            <a:avLst/>
          </a:prstGeom>
        </p:spPr>
      </p:pic>
      <p:sp>
        <p:nvSpPr>
          <p:cNvPr id="3" name="Subtitle 2">
            <a:extLst>
              <a:ext uri="{FF2B5EF4-FFF2-40B4-BE49-F238E27FC236}">
                <a16:creationId xmlns:a16="http://schemas.microsoft.com/office/drawing/2014/main" id="{6F6B085A-C9B8-DABF-A8B8-67D97528AD9B}"/>
              </a:ext>
            </a:extLst>
          </p:cNvPr>
          <p:cNvSpPr>
            <a:spLocks noGrp="1"/>
          </p:cNvSpPr>
          <p:nvPr>
            <p:ph type="subTitle" idx="1"/>
          </p:nvPr>
        </p:nvSpPr>
        <p:spPr>
          <a:xfrm>
            <a:off x="5004426" y="2587625"/>
            <a:ext cx="6223961" cy="3317875"/>
          </a:xfrm>
        </p:spPr>
        <p:txBody>
          <a:bodyPr vert="horz" lIns="91440" tIns="45720" rIns="91440" bIns="45720" rtlCol="0" anchor="ctr">
            <a:normAutofit/>
          </a:bodyPr>
          <a:lstStyle/>
          <a:p>
            <a:pPr algn="l">
              <a:lnSpc>
                <a:spcPct val="91000"/>
              </a:lnSpc>
            </a:pPr>
            <a:r>
              <a:rPr lang="en-US" sz="3100" dirty="0">
                <a:solidFill>
                  <a:schemeClr val="tx1"/>
                </a:solidFill>
              </a:rPr>
              <a:t>May 5-7</a:t>
            </a:r>
          </a:p>
          <a:p>
            <a:pPr algn="l">
              <a:lnSpc>
                <a:spcPct val="91000"/>
              </a:lnSpc>
            </a:pPr>
            <a:r>
              <a:rPr lang="en-US" sz="3100" dirty="0">
                <a:solidFill>
                  <a:schemeClr val="tx1"/>
                </a:solidFill>
              </a:rPr>
              <a:t>Rohrbach Group Campground, Sharpsburg, MD</a:t>
            </a:r>
          </a:p>
          <a:p>
            <a:pPr algn="l">
              <a:lnSpc>
                <a:spcPct val="91000"/>
              </a:lnSpc>
            </a:pPr>
            <a:r>
              <a:rPr lang="en-US" sz="3100" dirty="0">
                <a:solidFill>
                  <a:schemeClr val="tx1"/>
                </a:solidFill>
              </a:rPr>
              <a:t>Historic Hiking at Antietam Battlefield</a:t>
            </a:r>
          </a:p>
          <a:p>
            <a:pPr algn="l">
              <a:lnSpc>
                <a:spcPct val="91000"/>
              </a:lnSpc>
            </a:pPr>
            <a:r>
              <a:rPr lang="en-US" sz="3100" dirty="0">
                <a:solidFill>
                  <a:schemeClr val="tx1"/>
                </a:solidFill>
              </a:rPr>
              <a:t>Canoeing at Antietam Creek</a:t>
            </a:r>
          </a:p>
        </p:txBody>
      </p:sp>
    </p:spTree>
    <p:extLst>
      <p:ext uri="{BB962C8B-B14F-4D97-AF65-F5344CB8AC3E}">
        <p14:creationId xmlns:p14="http://schemas.microsoft.com/office/powerpoint/2010/main" val="3934482825"/>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02D233-5658-97A6-87B0-1355F74655D1}"/>
              </a:ext>
            </a:extLst>
          </p:cNvPr>
          <p:cNvSpPr>
            <a:spLocks noGrp="1"/>
          </p:cNvSpPr>
          <p:nvPr>
            <p:ph type="title"/>
          </p:nvPr>
        </p:nvSpPr>
        <p:spPr/>
        <p:txBody>
          <a:bodyPr/>
          <a:lstStyle/>
          <a:p>
            <a:r>
              <a:rPr lang="en-US" dirty="0"/>
              <a:t>Spring 23 Camporee</a:t>
            </a:r>
          </a:p>
        </p:txBody>
      </p:sp>
      <p:sp>
        <p:nvSpPr>
          <p:cNvPr id="3" name="Content Placeholder 2">
            <a:extLst>
              <a:ext uri="{FF2B5EF4-FFF2-40B4-BE49-F238E27FC236}">
                <a16:creationId xmlns:a16="http://schemas.microsoft.com/office/drawing/2014/main" id="{1110BDB2-FBF7-6EDF-6C34-E32BCAAF2605}"/>
              </a:ext>
            </a:extLst>
          </p:cNvPr>
          <p:cNvSpPr>
            <a:spLocks noGrp="1"/>
          </p:cNvSpPr>
          <p:nvPr>
            <p:ph idx="1"/>
          </p:nvPr>
        </p:nvSpPr>
        <p:spPr>
          <a:xfrm>
            <a:off x="960120" y="2885948"/>
            <a:ext cx="10268712" cy="3593592"/>
          </a:xfrm>
        </p:spPr>
        <p:txBody>
          <a:bodyPr/>
          <a:lstStyle/>
          <a:p>
            <a:pPr marL="457200" indent="-457200">
              <a:buFont typeface="Wingdings" pitchFamily="2" charset="2"/>
              <a:buChar char="ü"/>
            </a:pPr>
            <a:r>
              <a:rPr lang="en-US" dirty="0"/>
              <a:t>93 signed up</a:t>
            </a:r>
          </a:p>
          <a:p>
            <a:pPr marL="457200" indent="-457200">
              <a:buFont typeface="Wingdings" pitchFamily="2" charset="2"/>
              <a:buChar char="ü"/>
            </a:pPr>
            <a:r>
              <a:rPr lang="en-US" dirty="0"/>
              <a:t>6 Troops Participating</a:t>
            </a:r>
          </a:p>
          <a:p>
            <a:pPr marL="457200" indent="-457200">
              <a:buFont typeface="Wingdings" pitchFamily="2" charset="2"/>
              <a:buChar char="ü"/>
            </a:pPr>
            <a:r>
              <a:rPr lang="en-US" dirty="0"/>
              <a:t>50 Historic Hikers Completed 228.5 miles </a:t>
            </a:r>
          </a:p>
          <a:p>
            <a:pPr marL="457200" indent="-457200">
              <a:buFont typeface="Wingdings" pitchFamily="2" charset="2"/>
              <a:buChar char="ü"/>
            </a:pPr>
            <a:r>
              <a:rPr lang="en-US" dirty="0"/>
              <a:t>59 Boaters Canoed 200 Creek Miles</a:t>
            </a:r>
          </a:p>
        </p:txBody>
      </p:sp>
      <p:pic>
        <p:nvPicPr>
          <p:cNvPr id="5" name="Picture 4" descr="A green check mark in a black square&#10;&#10;Description automatically generated with medium confidence">
            <a:extLst>
              <a:ext uri="{FF2B5EF4-FFF2-40B4-BE49-F238E27FC236}">
                <a16:creationId xmlns:a16="http://schemas.microsoft.com/office/drawing/2014/main" id="{6D2E9D81-993E-7C42-6CB1-AD301328E296}"/>
              </a:ext>
            </a:extLst>
          </p:cNvPr>
          <p:cNvPicPr>
            <a:picLocks noChangeAspect="1"/>
          </p:cNvPicPr>
          <p:nvPr/>
        </p:nvPicPr>
        <p:blipFill>
          <a:blip r:embed="rId2"/>
          <a:stretch>
            <a:fillRect/>
          </a:stretch>
        </p:blipFill>
        <p:spPr>
          <a:xfrm>
            <a:off x="8033194" y="2585910"/>
            <a:ext cx="3009900" cy="2997200"/>
          </a:xfrm>
          <a:prstGeom prst="rect">
            <a:avLst/>
          </a:prstGeom>
        </p:spPr>
      </p:pic>
    </p:spTree>
    <p:extLst>
      <p:ext uri="{BB962C8B-B14F-4D97-AF65-F5344CB8AC3E}">
        <p14:creationId xmlns:p14="http://schemas.microsoft.com/office/powerpoint/2010/main" val="4030768563"/>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68B879-45A2-BFCB-0594-7374E953FA12}"/>
              </a:ext>
            </a:extLst>
          </p:cNvPr>
          <p:cNvSpPr>
            <a:spLocks noGrp="1"/>
          </p:cNvSpPr>
          <p:nvPr>
            <p:ph type="title"/>
          </p:nvPr>
        </p:nvSpPr>
        <p:spPr/>
        <p:txBody>
          <a:bodyPr/>
          <a:lstStyle/>
          <a:p>
            <a:r>
              <a:rPr lang="en-US" dirty="0"/>
              <a:t>Outstanding performers</a:t>
            </a:r>
          </a:p>
        </p:txBody>
      </p:sp>
      <p:sp>
        <p:nvSpPr>
          <p:cNvPr id="3" name="Content Placeholder 2">
            <a:extLst>
              <a:ext uri="{FF2B5EF4-FFF2-40B4-BE49-F238E27FC236}">
                <a16:creationId xmlns:a16="http://schemas.microsoft.com/office/drawing/2014/main" id="{C34294D8-B3C7-4E55-014F-BAA0872C0F7E}"/>
              </a:ext>
            </a:extLst>
          </p:cNvPr>
          <p:cNvSpPr>
            <a:spLocks noGrp="1"/>
          </p:cNvSpPr>
          <p:nvPr>
            <p:ph idx="1"/>
          </p:nvPr>
        </p:nvSpPr>
        <p:spPr/>
        <p:txBody>
          <a:bodyPr/>
          <a:lstStyle/>
          <a:p>
            <a:r>
              <a:rPr lang="en-US" dirty="0"/>
              <a:t>Most Hiking Miles: Troop 140 with 66 miles</a:t>
            </a:r>
          </a:p>
          <a:p>
            <a:r>
              <a:rPr lang="en-US" dirty="0"/>
              <a:t>Most Aquatic Miles: Troop 13 with 76 miles</a:t>
            </a:r>
          </a:p>
          <a:p>
            <a:r>
              <a:rPr lang="en-US" dirty="0"/>
              <a:t>Most Combined Miles: Troop 13 with 121 miles</a:t>
            </a:r>
          </a:p>
          <a:p>
            <a:r>
              <a:rPr lang="en-US" dirty="0"/>
              <a:t>Also Ran: GMD District Staff with 6 miles</a:t>
            </a:r>
          </a:p>
        </p:txBody>
      </p:sp>
      <p:pic>
        <p:nvPicPr>
          <p:cNvPr id="5" name="Picture 4" descr="A gold number one trophy&#10;&#10;Description automatically generated with low confidence">
            <a:extLst>
              <a:ext uri="{FF2B5EF4-FFF2-40B4-BE49-F238E27FC236}">
                <a16:creationId xmlns:a16="http://schemas.microsoft.com/office/drawing/2014/main" id="{2D608A0A-580E-3F30-292D-FC8468B31A0E}"/>
              </a:ext>
            </a:extLst>
          </p:cNvPr>
          <p:cNvPicPr>
            <a:picLocks noChangeAspect="1"/>
          </p:cNvPicPr>
          <p:nvPr/>
        </p:nvPicPr>
        <p:blipFill>
          <a:blip r:embed="rId2"/>
          <a:stretch>
            <a:fillRect/>
          </a:stretch>
        </p:blipFill>
        <p:spPr>
          <a:xfrm>
            <a:off x="8143877" y="1740338"/>
            <a:ext cx="1644611" cy="2331600"/>
          </a:xfrm>
          <a:prstGeom prst="rect">
            <a:avLst/>
          </a:prstGeom>
        </p:spPr>
      </p:pic>
      <p:pic>
        <p:nvPicPr>
          <p:cNvPr id="7" name="Picture 6">
            <a:extLst>
              <a:ext uri="{FF2B5EF4-FFF2-40B4-BE49-F238E27FC236}">
                <a16:creationId xmlns:a16="http://schemas.microsoft.com/office/drawing/2014/main" id="{3483A8A7-15F5-9EE0-1FC7-A5C6DFAC1B98}"/>
              </a:ext>
            </a:extLst>
          </p:cNvPr>
          <p:cNvPicPr>
            <a:picLocks noChangeAspect="1"/>
          </p:cNvPicPr>
          <p:nvPr/>
        </p:nvPicPr>
        <p:blipFill>
          <a:blip r:embed="rId3"/>
          <a:stretch>
            <a:fillRect/>
          </a:stretch>
        </p:blipFill>
        <p:spPr>
          <a:xfrm rot="5400000">
            <a:off x="7694936" y="2852454"/>
            <a:ext cx="3920518" cy="5073611"/>
          </a:xfrm>
          <a:prstGeom prst="rect">
            <a:avLst/>
          </a:prstGeom>
        </p:spPr>
      </p:pic>
    </p:spTree>
    <p:extLst>
      <p:ext uri="{BB962C8B-B14F-4D97-AF65-F5344CB8AC3E}">
        <p14:creationId xmlns:p14="http://schemas.microsoft.com/office/powerpoint/2010/main" val="2040315036"/>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C2AD68-488A-6E05-FF69-3A72DEE3C619}"/>
              </a:ext>
            </a:extLst>
          </p:cNvPr>
          <p:cNvSpPr>
            <a:spLocks noGrp="1"/>
          </p:cNvSpPr>
          <p:nvPr>
            <p:ph type="title"/>
          </p:nvPr>
        </p:nvSpPr>
        <p:spPr/>
        <p:txBody>
          <a:bodyPr/>
          <a:lstStyle/>
          <a:p>
            <a:r>
              <a:rPr lang="en-US" dirty="0"/>
              <a:t>Registration</a:t>
            </a:r>
          </a:p>
        </p:txBody>
      </p:sp>
      <p:pic>
        <p:nvPicPr>
          <p:cNvPr id="5" name="Content Placeholder 4">
            <a:extLst>
              <a:ext uri="{FF2B5EF4-FFF2-40B4-BE49-F238E27FC236}">
                <a16:creationId xmlns:a16="http://schemas.microsoft.com/office/drawing/2014/main" id="{7B7CDCC1-31D5-CA75-5657-A81B622CE828}"/>
              </a:ext>
            </a:extLst>
          </p:cNvPr>
          <p:cNvPicPr>
            <a:picLocks noGrp="1" noChangeAspect="1"/>
          </p:cNvPicPr>
          <p:nvPr>
            <p:ph idx="1"/>
          </p:nvPr>
        </p:nvPicPr>
        <p:blipFill>
          <a:blip r:embed="rId2"/>
          <a:stretch>
            <a:fillRect/>
          </a:stretch>
        </p:blipFill>
        <p:spPr>
          <a:xfrm>
            <a:off x="3717171" y="2436885"/>
            <a:ext cx="6897298" cy="3443360"/>
          </a:xfrm>
        </p:spPr>
      </p:pic>
      <p:pic>
        <p:nvPicPr>
          <p:cNvPr id="7" name="Picture 6">
            <a:extLst>
              <a:ext uri="{FF2B5EF4-FFF2-40B4-BE49-F238E27FC236}">
                <a16:creationId xmlns:a16="http://schemas.microsoft.com/office/drawing/2014/main" id="{46A0AEF8-CFA6-ACDE-8DF3-BDCC59A100D2}"/>
              </a:ext>
            </a:extLst>
          </p:cNvPr>
          <p:cNvPicPr>
            <a:picLocks noChangeAspect="1"/>
          </p:cNvPicPr>
          <p:nvPr/>
        </p:nvPicPr>
        <p:blipFill>
          <a:blip r:embed="rId3"/>
          <a:stretch>
            <a:fillRect/>
          </a:stretch>
        </p:blipFill>
        <p:spPr>
          <a:xfrm rot="5400000">
            <a:off x="899529" y="1865969"/>
            <a:ext cx="3882231" cy="5024064"/>
          </a:xfrm>
          <a:prstGeom prst="rect">
            <a:avLst/>
          </a:prstGeom>
        </p:spPr>
      </p:pic>
    </p:spTree>
    <p:extLst>
      <p:ext uri="{BB962C8B-B14F-4D97-AF65-F5344CB8AC3E}">
        <p14:creationId xmlns:p14="http://schemas.microsoft.com/office/powerpoint/2010/main" val="3464780610"/>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A4BB6A-3F0D-265F-4440-FD021F445637}"/>
              </a:ext>
            </a:extLst>
          </p:cNvPr>
          <p:cNvSpPr>
            <a:spLocks noGrp="1"/>
          </p:cNvSpPr>
          <p:nvPr>
            <p:ph type="title"/>
          </p:nvPr>
        </p:nvSpPr>
        <p:spPr/>
        <p:txBody>
          <a:bodyPr/>
          <a:lstStyle/>
          <a:p>
            <a:r>
              <a:rPr lang="en-US" dirty="0"/>
              <a:t>Setting up</a:t>
            </a:r>
          </a:p>
        </p:txBody>
      </p:sp>
      <p:pic>
        <p:nvPicPr>
          <p:cNvPr id="5" name="Content Placeholder 4">
            <a:extLst>
              <a:ext uri="{FF2B5EF4-FFF2-40B4-BE49-F238E27FC236}">
                <a16:creationId xmlns:a16="http://schemas.microsoft.com/office/drawing/2014/main" id="{4A92575B-FED8-9F3A-FE8A-31660A0A815F}"/>
              </a:ext>
            </a:extLst>
          </p:cNvPr>
          <p:cNvPicPr>
            <a:picLocks noGrp="1" noChangeAspect="1"/>
          </p:cNvPicPr>
          <p:nvPr>
            <p:ph idx="1"/>
          </p:nvPr>
        </p:nvPicPr>
        <p:blipFill>
          <a:blip r:embed="rId2"/>
          <a:stretch>
            <a:fillRect/>
          </a:stretch>
        </p:blipFill>
        <p:spPr>
          <a:xfrm rot="5400000">
            <a:off x="5482209" y="2078017"/>
            <a:ext cx="3890096" cy="5034242"/>
          </a:xfrm>
        </p:spPr>
      </p:pic>
      <p:pic>
        <p:nvPicPr>
          <p:cNvPr id="7" name="Picture 6">
            <a:extLst>
              <a:ext uri="{FF2B5EF4-FFF2-40B4-BE49-F238E27FC236}">
                <a16:creationId xmlns:a16="http://schemas.microsoft.com/office/drawing/2014/main" id="{4BDEE473-9F4B-CA67-32FF-D349B6CE0B1E}"/>
              </a:ext>
            </a:extLst>
          </p:cNvPr>
          <p:cNvPicPr>
            <a:picLocks noChangeAspect="1"/>
          </p:cNvPicPr>
          <p:nvPr/>
        </p:nvPicPr>
        <p:blipFill>
          <a:blip r:embed="rId3"/>
          <a:stretch>
            <a:fillRect/>
          </a:stretch>
        </p:blipFill>
        <p:spPr>
          <a:xfrm rot="5400000">
            <a:off x="850232" y="1626686"/>
            <a:ext cx="3539403" cy="4580404"/>
          </a:xfrm>
          <a:prstGeom prst="rect">
            <a:avLst/>
          </a:prstGeom>
        </p:spPr>
      </p:pic>
    </p:spTree>
    <p:extLst>
      <p:ext uri="{BB962C8B-B14F-4D97-AF65-F5344CB8AC3E}">
        <p14:creationId xmlns:p14="http://schemas.microsoft.com/office/powerpoint/2010/main" val="689078996"/>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BDB220-574C-32D9-177D-5D9D8F149151}"/>
              </a:ext>
            </a:extLst>
          </p:cNvPr>
          <p:cNvSpPr>
            <a:spLocks noGrp="1"/>
          </p:cNvSpPr>
          <p:nvPr>
            <p:ph type="title"/>
          </p:nvPr>
        </p:nvSpPr>
        <p:spPr/>
        <p:txBody>
          <a:bodyPr/>
          <a:lstStyle/>
          <a:p>
            <a:r>
              <a:rPr lang="en-US" dirty="0"/>
              <a:t>Flags (with bugler!)</a:t>
            </a:r>
          </a:p>
        </p:txBody>
      </p:sp>
      <p:pic>
        <p:nvPicPr>
          <p:cNvPr id="5" name="Content Placeholder 4">
            <a:extLst>
              <a:ext uri="{FF2B5EF4-FFF2-40B4-BE49-F238E27FC236}">
                <a16:creationId xmlns:a16="http://schemas.microsoft.com/office/drawing/2014/main" id="{30E39EC8-DB12-9CDA-2A88-1A047193AB5A}"/>
              </a:ext>
            </a:extLst>
          </p:cNvPr>
          <p:cNvPicPr>
            <a:picLocks noGrp="1" noChangeAspect="1"/>
          </p:cNvPicPr>
          <p:nvPr>
            <p:ph idx="1"/>
          </p:nvPr>
        </p:nvPicPr>
        <p:blipFill>
          <a:blip r:embed="rId2"/>
          <a:stretch>
            <a:fillRect/>
          </a:stretch>
        </p:blipFill>
        <p:spPr>
          <a:xfrm rot="5400000">
            <a:off x="3589256" y="1569613"/>
            <a:ext cx="4610389" cy="5966386"/>
          </a:xfrm>
        </p:spPr>
      </p:pic>
    </p:spTree>
    <p:extLst>
      <p:ext uri="{BB962C8B-B14F-4D97-AF65-F5344CB8AC3E}">
        <p14:creationId xmlns:p14="http://schemas.microsoft.com/office/powerpoint/2010/main" val="155104289"/>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55B3B2-30D6-7F35-2D15-590CF3845E42}"/>
              </a:ext>
            </a:extLst>
          </p:cNvPr>
          <p:cNvSpPr>
            <a:spLocks noGrp="1"/>
          </p:cNvSpPr>
          <p:nvPr>
            <p:ph type="title"/>
          </p:nvPr>
        </p:nvSpPr>
        <p:spPr>
          <a:xfrm>
            <a:off x="838201" y="743447"/>
            <a:ext cx="3597320" cy="3692028"/>
          </a:xfrm>
          <a:noFill/>
        </p:spPr>
        <p:txBody>
          <a:bodyPr vert="horz" lIns="91440" tIns="45720" rIns="91440" bIns="45720" rtlCol="0" anchor="b">
            <a:normAutofit/>
          </a:bodyPr>
          <a:lstStyle/>
          <a:p>
            <a:pPr>
              <a:spcBef>
                <a:spcPct val="0"/>
              </a:spcBef>
            </a:pPr>
            <a:r>
              <a:rPr lang="en-US" sz="5200" b="1" kern="1200" dirty="0">
                <a:solidFill>
                  <a:schemeClr val="tx1"/>
                </a:solidFill>
                <a:latin typeface="+mj-lt"/>
                <a:ea typeface="+mj-ea"/>
                <a:cs typeface="+mj-cs"/>
              </a:rPr>
              <a:t>Pledge</a:t>
            </a:r>
          </a:p>
        </p:txBody>
      </p:sp>
      <p:pic>
        <p:nvPicPr>
          <p:cNvPr id="5" name="Picture 4">
            <a:extLst>
              <a:ext uri="{FF2B5EF4-FFF2-40B4-BE49-F238E27FC236}">
                <a16:creationId xmlns:a16="http://schemas.microsoft.com/office/drawing/2014/main" id="{C069EEA5-4EDE-2A18-9827-DD8C097618CD}"/>
              </a:ext>
            </a:extLst>
          </p:cNvPr>
          <p:cNvPicPr>
            <a:picLocks noChangeAspect="1"/>
          </p:cNvPicPr>
          <p:nvPr/>
        </p:nvPicPr>
        <p:blipFill rotWithShape="1">
          <a:blip r:embed="rId2"/>
          <a:srcRect l="7310" r="7144" b="-1"/>
          <a:stretch/>
        </p:blipFill>
        <p:spPr>
          <a:xfrm>
            <a:off x="5170507" y="484633"/>
            <a:ext cx="6542215" cy="5888736"/>
          </a:xfrm>
          <a:prstGeom prst="rect">
            <a:avLst/>
          </a:prstGeom>
        </p:spPr>
      </p:pic>
    </p:spTree>
    <p:extLst>
      <p:ext uri="{BB962C8B-B14F-4D97-AF65-F5344CB8AC3E}">
        <p14:creationId xmlns:p14="http://schemas.microsoft.com/office/powerpoint/2010/main" val="264318789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02B097-CBDE-F6ED-3DBE-4D024AC07207}"/>
              </a:ext>
            </a:extLst>
          </p:cNvPr>
          <p:cNvSpPr>
            <a:spLocks noGrp="1"/>
          </p:cNvSpPr>
          <p:nvPr>
            <p:ph type="title"/>
          </p:nvPr>
        </p:nvSpPr>
        <p:spPr>
          <a:xfrm>
            <a:off x="961644" y="4572003"/>
            <a:ext cx="10268712" cy="1169121"/>
          </a:xfrm>
        </p:spPr>
        <p:txBody>
          <a:bodyPr vert="horz" lIns="91440" tIns="45720" rIns="91440" bIns="45720" rtlCol="0" anchor="ctr">
            <a:normAutofit/>
          </a:bodyPr>
          <a:lstStyle/>
          <a:p>
            <a:pPr algn="ctr"/>
            <a:r>
              <a:rPr lang="en-US" sz="7200"/>
              <a:t>Historic hiking</a:t>
            </a:r>
          </a:p>
        </p:txBody>
      </p:sp>
      <p:pic>
        <p:nvPicPr>
          <p:cNvPr id="11" name="Picture 10">
            <a:extLst>
              <a:ext uri="{FF2B5EF4-FFF2-40B4-BE49-F238E27FC236}">
                <a16:creationId xmlns:a16="http://schemas.microsoft.com/office/drawing/2014/main" id="{F08036E4-3D52-FEDC-56DA-9B3CE49524B7}"/>
              </a:ext>
            </a:extLst>
          </p:cNvPr>
          <p:cNvPicPr>
            <a:picLocks noChangeAspect="1"/>
          </p:cNvPicPr>
          <p:nvPr/>
        </p:nvPicPr>
        <p:blipFill rotWithShape="1">
          <a:blip r:embed="rId2"/>
          <a:srcRect l="6153" r="2" b="2"/>
          <a:stretch/>
        </p:blipFill>
        <p:spPr>
          <a:xfrm>
            <a:off x="20" y="8"/>
            <a:ext cx="3054076" cy="4212709"/>
          </a:xfrm>
          <a:prstGeom prst="rect">
            <a:avLst/>
          </a:prstGeom>
        </p:spPr>
      </p:pic>
      <p:pic>
        <p:nvPicPr>
          <p:cNvPr id="5" name="Content Placeholder 4">
            <a:extLst>
              <a:ext uri="{FF2B5EF4-FFF2-40B4-BE49-F238E27FC236}">
                <a16:creationId xmlns:a16="http://schemas.microsoft.com/office/drawing/2014/main" id="{B9A31234-85C3-2677-23E1-B954712F487E}"/>
              </a:ext>
            </a:extLst>
          </p:cNvPr>
          <p:cNvPicPr>
            <a:picLocks noGrp="1" noChangeAspect="1"/>
          </p:cNvPicPr>
          <p:nvPr>
            <p:ph idx="1"/>
          </p:nvPr>
        </p:nvPicPr>
        <p:blipFill rotWithShape="1">
          <a:blip r:embed="rId3"/>
          <a:srcRect r="6185" b="-4"/>
          <a:stretch/>
        </p:blipFill>
        <p:spPr>
          <a:xfrm>
            <a:off x="3049016" y="10"/>
            <a:ext cx="3044952" cy="4215374"/>
          </a:xfrm>
          <a:prstGeom prst="rect">
            <a:avLst/>
          </a:prstGeom>
        </p:spPr>
      </p:pic>
      <p:pic>
        <p:nvPicPr>
          <p:cNvPr id="7" name="Picture 6">
            <a:extLst>
              <a:ext uri="{FF2B5EF4-FFF2-40B4-BE49-F238E27FC236}">
                <a16:creationId xmlns:a16="http://schemas.microsoft.com/office/drawing/2014/main" id="{60D66B66-9602-3BE6-5570-72F9EDB86380}"/>
              </a:ext>
            </a:extLst>
          </p:cNvPr>
          <p:cNvPicPr>
            <a:picLocks noChangeAspect="1"/>
          </p:cNvPicPr>
          <p:nvPr/>
        </p:nvPicPr>
        <p:blipFill rotWithShape="1">
          <a:blip r:embed="rId4"/>
          <a:srcRect r="6489" b="-4"/>
          <a:stretch/>
        </p:blipFill>
        <p:spPr>
          <a:xfrm>
            <a:off x="6055068" y="0"/>
            <a:ext cx="3044952" cy="4215384"/>
          </a:xfrm>
          <a:prstGeom prst="rect">
            <a:avLst/>
          </a:prstGeom>
        </p:spPr>
      </p:pic>
      <p:pic>
        <p:nvPicPr>
          <p:cNvPr id="9" name="Picture 8">
            <a:extLst>
              <a:ext uri="{FF2B5EF4-FFF2-40B4-BE49-F238E27FC236}">
                <a16:creationId xmlns:a16="http://schemas.microsoft.com/office/drawing/2014/main" id="{4B587108-2E64-FFAB-E435-D527BD59E764}"/>
              </a:ext>
            </a:extLst>
          </p:cNvPr>
          <p:cNvPicPr>
            <a:picLocks noChangeAspect="1"/>
          </p:cNvPicPr>
          <p:nvPr/>
        </p:nvPicPr>
        <p:blipFill rotWithShape="1">
          <a:blip r:embed="rId5"/>
          <a:srcRect l="654" r="5249" b="-4"/>
          <a:stretch/>
        </p:blipFill>
        <p:spPr>
          <a:xfrm>
            <a:off x="9094940" y="6468"/>
            <a:ext cx="3054096" cy="4215384"/>
          </a:xfrm>
          <a:prstGeom prst="rect">
            <a:avLst/>
          </a:prstGeom>
        </p:spPr>
      </p:pic>
    </p:spTree>
    <p:extLst>
      <p:ext uri="{BB962C8B-B14F-4D97-AF65-F5344CB8AC3E}">
        <p14:creationId xmlns:p14="http://schemas.microsoft.com/office/powerpoint/2010/main" val="2794155922"/>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D31FE1DE-17DC-B80D-908C-69C96D0D09E5}"/>
              </a:ext>
            </a:extLst>
          </p:cNvPr>
          <p:cNvPicPr>
            <a:picLocks noGrp="1" noChangeAspect="1"/>
          </p:cNvPicPr>
          <p:nvPr>
            <p:ph idx="1"/>
          </p:nvPr>
        </p:nvPicPr>
        <p:blipFill rotWithShape="1">
          <a:blip r:embed="rId2"/>
          <a:srcRect l="27167" r="-1" b="-1"/>
          <a:stretch/>
        </p:blipFill>
        <p:spPr>
          <a:xfrm rot="5400000">
            <a:off x="2667000" y="-2665476"/>
            <a:ext cx="6858000" cy="12188952"/>
          </a:xfrm>
          <a:prstGeom prst="rect">
            <a:avLst/>
          </a:prstGeom>
        </p:spPr>
      </p:pic>
      <p:sp>
        <p:nvSpPr>
          <p:cNvPr id="2" name="Title 1">
            <a:extLst>
              <a:ext uri="{FF2B5EF4-FFF2-40B4-BE49-F238E27FC236}">
                <a16:creationId xmlns:a16="http://schemas.microsoft.com/office/drawing/2014/main" id="{FA4DF306-90BF-901B-F32A-A4878B3F1F38}"/>
              </a:ext>
            </a:extLst>
          </p:cNvPr>
          <p:cNvSpPr>
            <a:spLocks noGrp="1"/>
          </p:cNvSpPr>
          <p:nvPr>
            <p:ph type="title"/>
          </p:nvPr>
        </p:nvSpPr>
        <p:spPr>
          <a:xfrm>
            <a:off x="960119" y="954156"/>
            <a:ext cx="6858000" cy="3657600"/>
          </a:xfrm>
        </p:spPr>
        <p:txBody>
          <a:bodyPr vert="horz" lIns="91440" tIns="45720" rIns="91440" bIns="45720" rtlCol="0" anchor="ctr">
            <a:normAutofit/>
          </a:bodyPr>
          <a:lstStyle/>
          <a:p>
            <a:r>
              <a:rPr lang="en-US" sz="8800"/>
              <a:t>Canoeing on the creek</a:t>
            </a:r>
          </a:p>
        </p:txBody>
      </p:sp>
    </p:spTree>
    <p:extLst>
      <p:ext uri="{BB962C8B-B14F-4D97-AF65-F5344CB8AC3E}">
        <p14:creationId xmlns:p14="http://schemas.microsoft.com/office/powerpoint/2010/main" val="2166841574"/>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9D0C162-79F6-8EA2-8509-1506AED32973}"/>
              </a:ext>
            </a:extLst>
          </p:cNvPr>
          <p:cNvPicPr>
            <a:picLocks noChangeAspect="1"/>
          </p:cNvPicPr>
          <p:nvPr/>
        </p:nvPicPr>
        <p:blipFill rotWithShape="1">
          <a:blip r:embed="rId2"/>
          <a:srcRect l="27184"/>
          <a:stretch/>
        </p:blipFill>
        <p:spPr>
          <a:xfrm rot="5400000">
            <a:off x="2667000" y="-2667000"/>
            <a:ext cx="6858000" cy="12192000"/>
          </a:xfrm>
          <a:prstGeom prst="rect">
            <a:avLst/>
          </a:prstGeom>
        </p:spPr>
      </p:pic>
    </p:spTree>
    <p:extLst>
      <p:ext uri="{BB962C8B-B14F-4D97-AF65-F5344CB8AC3E}">
        <p14:creationId xmlns:p14="http://schemas.microsoft.com/office/powerpoint/2010/main" val="310519624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9DAF61B-1EB2-2F26-AC34-1DBA6327E0BB}"/>
              </a:ext>
            </a:extLst>
          </p:cNvPr>
          <p:cNvPicPr>
            <a:picLocks noChangeAspect="1"/>
          </p:cNvPicPr>
          <p:nvPr/>
        </p:nvPicPr>
        <p:blipFill rotWithShape="1">
          <a:blip r:embed="rId2"/>
          <a:srcRect l="26765" r="419"/>
          <a:stretch/>
        </p:blipFill>
        <p:spPr>
          <a:xfrm rot="5400000">
            <a:off x="2667000" y="-2667000"/>
            <a:ext cx="6858000" cy="12192000"/>
          </a:xfrm>
          <a:prstGeom prst="rect">
            <a:avLst/>
          </a:prstGeom>
        </p:spPr>
      </p:pic>
    </p:spTree>
    <p:extLst>
      <p:ext uri="{BB962C8B-B14F-4D97-AF65-F5344CB8AC3E}">
        <p14:creationId xmlns:p14="http://schemas.microsoft.com/office/powerpoint/2010/main" val="144338756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8D5B06A-40B7-5951-89D5-771E50DEA674}"/>
              </a:ext>
            </a:extLst>
          </p:cNvPr>
          <p:cNvPicPr>
            <a:picLocks noChangeAspect="1"/>
          </p:cNvPicPr>
          <p:nvPr/>
        </p:nvPicPr>
        <p:blipFill rotWithShape="1">
          <a:blip r:embed="rId2"/>
          <a:srcRect l="19270" r="7915"/>
          <a:stretch/>
        </p:blipFill>
        <p:spPr>
          <a:xfrm rot="5400000">
            <a:off x="2667000" y="-2667000"/>
            <a:ext cx="6858000" cy="12192000"/>
          </a:xfrm>
          <a:prstGeom prst="rect">
            <a:avLst/>
          </a:prstGeom>
        </p:spPr>
      </p:pic>
    </p:spTree>
    <p:extLst>
      <p:ext uri="{BB962C8B-B14F-4D97-AF65-F5344CB8AC3E}">
        <p14:creationId xmlns:p14="http://schemas.microsoft.com/office/powerpoint/2010/main" val="125240538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onfire at beach at sunset">
            <a:extLst>
              <a:ext uri="{FF2B5EF4-FFF2-40B4-BE49-F238E27FC236}">
                <a16:creationId xmlns:a16="http://schemas.microsoft.com/office/drawing/2014/main" id="{537C5825-F3B6-5396-0602-B4F07A25C011}"/>
              </a:ext>
            </a:extLst>
          </p:cNvPr>
          <p:cNvPicPr>
            <a:picLocks noChangeAspect="1"/>
          </p:cNvPicPr>
          <p:nvPr/>
        </p:nvPicPr>
        <p:blipFill rotWithShape="1">
          <a:blip r:embed="rId2"/>
          <a:srcRect t="13850" r="-1" b="1541"/>
          <a:stretch/>
        </p:blipFill>
        <p:spPr>
          <a:xfrm>
            <a:off x="1524" y="10"/>
            <a:ext cx="12188952" cy="6857990"/>
          </a:xfrm>
          <a:prstGeom prst="rect">
            <a:avLst/>
          </a:prstGeom>
        </p:spPr>
      </p:pic>
      <p:sp>
        <p:nvSpPr>
          <p:cNvPr id="2" name="Title 1">
            <a:extLst>
              <a:ext uri="{FF2B5EF4-FFF2-40B4-BE49-F238E27FC236}">
                <a16:creationId xmlns:a16="http://schemas.microsoft.com/office/drawing/2014/main" id="{427DA25E-CCAE-55A5-5F2B-974629EDD1BE}"/>
              </a:ext>
            </a:extLst>
          </p:cNvPr>
          <p:cNvSpPr>
            <a:spLocks noGrp="1"/>
          </p:cNvSpPr>
          <p:nvPr>
            <p:ph type="title"/>
          </p:nvPr>
        </p:nvSpPr>
        <p:spPr>
          <a:xfrm>
            <a:off x="960119" y="954156"/>
            <a:ext cx="6858000" cy="3657600"/>
          </a:xfrm>
        </p:spPr>
        <p:txBody>
          <a:bodyPr vert="horz" lIns="91440" tIns="45720" rIns="91440" bIns="45720" rtlCol="0" anchor="ctr">
            <a:normAutofit/>
          </a:bodyPr>
          <a:lstStyle/>
          <a:p>
            <a:r>
              <a:rPr lang="en-US" sz="8800"/>
              <a:t>Campfire</a:t>
            </a:r>
          </a:p>
        </p:txBody>
      </p:sp>
    </p:spTree>
    <p:extLst>
      <p:ext uri="{BB962C8B-B14F-4D97-AF65-F5344CB8AC3E}">
        <p14:creationId xmlns:p14="http://schemas.microsoft.com/office/powerpoint/2010/main" val="2929255619"/>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E5E4110E-5638-43C4-7C38-1CCF6A608EB7}"/>
              </a:ext>
            </a:extLst>
          </p:cNvPr>
          <p:cNvPicPr>
            <a:picLocks noGrp="1" noChangeAspect="1"/>
          </p:cNvPicPr>
          <p:nvPr>
            <p:ph idx="4294967295"/>
          </p:nvPr>
        </p:nvPicPr>
        <p:blipFill>
          <a:blip r:embed="rId2"/>
          <a:stretch>
            <a:fillRect/>
          </a:stretch>
        </p:blipFill>
        <p:spPr>
          <a:xfrm rot="5400000">
            <a:off x="4659024" y="-1444335"/>
            <a:ext cx="4668299" cy="6042491"/>
          </a:xfrm>
        </p:spPr>
      </p:pic>
      <p:pic>
        <p:nvPicPr>
          <p:cNvPr id="9" name="Picture 8">
            <a:extLst>
              <a:ext uri="{FF2B5EF4-FFF2-40B4-BE49-F238E27FC236}">
                <a16:creationId xmlns:a16="http://schemas.microsoft.com/office/drawing/2014/main" id="{3430D6A3-41CE-5A36-1ACF-BA1C2ADB16FB}"/>
              </a:ext>
            </a:extLst>
          </p:cNvPr>
          <p:cNvPicPr>
            <a:picLocks noChangeAspect="1"/>
          </p:cNvPicPr>
          <p:nvPr/>
        </p:nvPicPr>
        <p:blipFill>
          <a:blip r:embed="rId3"/>
          <a:stretch>
            <a:fillRect/>
          </a:stretch>
        </p:blipFill>
        <p:spPr>
          <a:xfrm rot="5400000">
            <a:off x="559848" y="-1317086"/>
            <a:ext cx="3806969" cy="4926665"/>
          </a:xfrm>
          <a:prstGeom prst="rect">
            <a:avLst/>
          </a:prstGeom>
        </p:spPr>
      </p:pic>
      <p:pic>
        <p:nvPicPr>
          <p:cNvPr id="11" name="Picture 10">
            <a:extLst>
              <a:ext uri="{FF2B5EF4-FFF2-40B4-BE49-F238E27FC236}">
                <a16:creationId xmlns:a16="http://schemas.microsoft.com/office/drawing/2014/main" id="{CEC6FBD2-DAF0-DC42-9EFE-04FDB76061B1}"/>
              </a:ext>
            </a:extLst>
          </p:cNvPr>
          <p:cNvPicPr>
            <a:picLocks noChangeAspect="1"/>
          </p:cNvPicPr>
          <p:nvPr/>
        </p:nvPicPr>
        <p:blipFill>
          <a:blip r:embed="rId4"/>
          <a:stretch>
            <a:fillRect/>
          </a:stretch>
        </p:blipFill>
        <p:spPr>
          <a:xfrm rot="5400000">
            <a:off x="1225751" y="787849"/>
            <a:ext cx="5492353" cy="7107751"/>
          </a:xfrm>
          <a:prstGeom prst="rect">
            <a:avLst/>
          </a:prstGeom>
        </p:spPr>
      </p:pic>
      <p:pic>
        <p:nvPicPr>
          <p:cNvPr id="13" name="Picture 12">
            <a:extLst>
              <a:ext uri="{FF2B5EF4-FFF2-40B4-BE49-F238E27FC236}">
                <a16:creationId xmlns:a16="http://schemas.microsoft.com/office/drawing/2014/main" id="{08C6D650-889B-2897-76AC-17B8D15307E7}"/>
              </a:ext>
            </a:extLst>
          </p:cNvPr>
          <p:cNvPicPr>
            <a:picLocks noChangeAspect="1"/>
          </p:cNvPicPr>
          <p:nvPr/>
        </p:nvPicPr>
        <p:blipFill>
          <a:blip r:embed="rId5"/>
          <a:stretch>
            <a:fillRect/>
          </a:stretch>
        </p:blipFill>
        <p:spPr>
          <a:xfrm>
            <a:off x="6447320" y="1146246"/>
            <a:ext cx="4066441" cy="5262453"/>
          </a:xfrm>
          <a:prstGeom prst="rect">
            <a:avLst/>
          </a:prstGeom>
        </p:spPr>
      </p:pic>
    </p:spTree>
    <p:extLst>
      <p:ext uri="{BB962C8B-B14F-4D97-AF65-F5344CB8AC3E}">
        <p14:creationId xmlns:p14="http://schemas.microsoft.com/office/powerpoint/2010/main" val="313207447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D9758A6-4057-4FCF-5595-68FDD2015D10}"/>
              </a:ext>
            </a:extLst>
          </p:cNvPr>
          <p:cNvPicPr>
            <a:picLocks noChangeAspect="1"/>
          </p:cNvPicPr>
          <p:nvPr/>
        </p:nvPicPr>
        <p:blipFill>
          <a:blip r:embed="rId2"/>
          <a:stretch>
            <a:fillRect/>
          </a:stretch>
        </p:blipFill>
        <p:spPr>
          <a:xfrm rot="5400000">
            <a:off x="779318" y="-1885950"/>
            <a:ext cx="5299364" cy="6858000"/>
          </a:xfrm>
          <a:prstGeom prst="rect">
            <a:avLst/>
          </a:prstGeom>
        </p:spPr>
      </p:pic>
      <p:pic>
        <p:nvPicPr>
          <p:cNvPr id="5" name="Picture 4">
            <a:extLst>
              <a:ext uri="{FF2B5EF4-FFF2-40B4-BE49-F238E27FC236}">
                <a16:creationId xmlns:a16="http://schemas.microsoft.com/office/drawing/2014/main" id="{0E9E7240-2D2F-86B3-A09C-0B1FA854EA8D}"/>
              </a:ext>
            </a:extLst>
          </p:cNvPr>
          <p:cNvPicPr>
            <a:picLocks noChangeAspect="1"/>
          </p:cNvPicPr>
          <p:nvPr/>
        </p:nvPicPr>
        <p:blipFill>
          <a:blip r:embed="rId3"/>
          <a:stretch>
            <a:fillRect/>
          </a:stretch>
        </p:blipFill>
        <p:spPr>
          <a:xfrm rot="5400000">
            <a:off x="1517505" y="1057275"/>
            <a:ext cx="5299364" cy="6858000"/>
          </a:xfrm>
          <a:prstGeom prst="rect">
            <a:avLst/>
          </a:prstGeom>
        </p:spPr>
      </p:pic>
      <p:pic>
        <p:nvPicPr>
          <p:cNvPr id="7" name="Picture 6">
            <a:extLst>
              <a:ext uri="{FF2B5EF4-FFF2-40B4-BE49-F238E27FC236}">
                <a16:creationId xmlns:a16="http://schemas.microsoft.com/office/drawing/2014/main" id="{94B540E5-E202-A648-C77A-92826616C4E5}"/>
              </a:ext>
            </a:extLst>
          </p:cNvPr>
          <p:cNvPicPr>
            <a:picLocks noChangeAspect="1"/>
          </p:cNvPicPr>
          <p:nvPr/>
        </p:nvPicPr>
        <p:blipFill>
          <a:blip r:embed="rId4"/>
          <a:stretch>
            <a:fillRect/>
          </a:stretch>
        </p:blipFill>
        <p:spPr>
          <a:xfrm rot="5400000">
            <a:off x="7427118" y="-1594788"/>
            <a:ext cx="4291013" cy="5553075"/>
          </a:xfrm>
          <a:prstGeom prst="rect">
            <a:avLst/>
          </a:prstGeom>
        </p:spPr>
      </p:pic>
      <p:pic>
        <p:nvPicPr>
          <p:cNvPr id="9" name="Picture 8">
            <a:extLst>
              <a:ext uri="{FF2B5EF4-FFF2-40B4-BE49-F238E27FC236}">
                <a16:creationId xmlns:a16="http://schemas.microsoft.com/office/drawing/2014/main" id="{12905E06-411C-4507-F861-5E10EAC84D1A}"/>
              </a:ext>
            </a:extLst>
          </p:cNvPr>
          <p:cNvPicPr>
            <a:picLocks noChangeAspect="1"/>
          </p:cNvPicPr>
          <p:nvPr/>
        </p:nvPicPr>
        <p:blipFill>
          <a:blip r:embed="rId5"/>
          <a:stretch>
            <a:fillRect/>
          </a:stretch>
        </p:blipFill>
        <p:spPr>
          <a:xfrm rot="5400000">
            <a:off x="6462171" y="1504408"/>
            <a:ext cx="4044446" cy="5233988"/>
          </a:xfrm>
          <a:prstGeom prst="rect">
            <a:avLst/>
          </a:prstGeom>
        </p:spPr>
      </p:pic>
    </p:spTree>
    <p:extLst>
      <p:ext uri="{BB962C8B-B14F-4D97-AF65-F5344CB8AC3E}">
        <p14:creationId xmlns:p14="http://schemas.microsoft.com/office/powerpoint/2010/main" val="349493347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7246F90-F379-D5A1-2EE5-8804415FB0DC}"/>
              </a:ext>
            </a:extLst>
          </p:cNvPr>
          <p:cNvPicPr>
            <a:picLocks noChangeAspect="1"/>
          </p:cNvPicPr>
          <p:nvPr/>
        </p:nvPicPr>
        <p:blipFill rotWithShape="1">
          <a:blip r:embed="rId2"/>
          <a:srcRect l="22402" r="4783"/>
          <a:stretch/>
        </p:blipFill>
        <p:spPr>
          <a:xfrm rot="5400000">
            <a:off x="2667000" y="-2667000"/>
            <a:ext cx="6858000" cy="12192000"/>
          </a:xfrm>
          <a:prstGeom prst="rect">
            <a:avLst/>
          </a:prstGeom>
        </p:spPr>
      </p:pic>
    </p:spTree>
    <p:extLst>
      <p:ext uri="{BB962C8B-B14F-4D97-AF65-F5344CB8AC3E}">
        <p14:creationId xmlns:p14="http://schemas.microsoft.com/office/powerpoint/2010/main" val="321129155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75CE02-F293-3EC8-2ECC-2FE10C42A4EC}"/>
              </a:ext>
            </a:extLst>
          </p:cNvPr>
          <p:cNvSpPr>
            <a:spLocks noGrp="1"/>
          </p:cNvSpPr>
          <p:nvPr>
            <p:ph type="title"/>
          </p:nvPr>
        </p:nvSpPr>
        <p:spPr>
          <a:xfrm>
            <a:off x="5300811" y="317500"/>
            <a:ext cx="5927576" cy="1701800"/>
          </a:xfrm>
        </p:spPr>
        <p:txBody>
          <a:bodyPr>
            <a:normAutofit/>
          </a:bodyPr>
          <a:lstStyle/>
          <a:p>
            <a:r>
              <a:rPr lang="en-US" sz="5600"/>
              <a:t>Fall Camporee: 10/20-22</a:t>
            </a:r>
          </a:p>
        </p:txBody>
      </p:sp>
      <p:pic>
        <p:nvPicPr>
          <p:cNvPr id="5" name="Picture 4" descr="Autumn Leaves">
            <a:extLst>
              <a:ext uri="{FF2B5EF4-FFF2-40B4-BE49-F238E27FC236}">
                <a16:creationId xmlns:a16="http://schemas.microsoft.com/office/drawing/2014/main" id="{A7101A5E-2E4F-21F8-EA1F-2FAD85C7B00C}"/>
              </a:ext>
            </a:extLst>
          </p:cNvPr>
          <p:cNvPicPr>
            <a:picLocks noChangeAspect="1"/>
          </p:cNvPicPr>
          <p:nvPr/>
        </p:nvPicPr>
        <p:blipFill rotWithShape="1">
          <a:blip r:embed="rId2"/>
          <a:srcRect l="26460" r="28209" b="-1"/>
          <a:stretch/>
        </p:blipFill>
        <p:spPr>
          <a:xfrm>
            <a:off x="20" y="10"/>
            <a:ext cx="4657324" cy="6857990"/>
          </a:xfrm>
          <a:prstGeom prst="rect">
            <a:avLst/>
          </a:prstGeom>
        </p:spPr>
      </p:pic>
      <p:sp>
        <p:nvSpPr>
          <p:cNvPr id="3" name="Content Placeholder 2">
            <a:extLst>
              <a:ext uri="{FF2B5EF4-FFF2-40B4-BE49-F238E27FC236}">
                <a16:creationId xmlns:a16="http://schemas.microsoft.com/office/drawing/2014/main" id="{92CDE729-6284-7107-21A6-256C926EF3C9}"/>
              </a:ext>
            </a:extLst>
          </p:cNvPr>
          <p:cNvSpPr>
            <a:spLocks noGrp="1"/>
          </p:cNvSpPr>
          <p:nvPr>
            <p:ph idx="1"/>
          </p:nvPr>
        </p:nvSpPr>
        <p:spPr>
          <a:xfrm>
            <a:off x="5300810" y="2587625"/>
            <a:ext cx="5927577" cy="3594100"/>
          </a:xfrm>
        </p:spPr>
        <p:txBody>
          <a:bodyPr anchor="t">
            <a:normAutofit/>
          </a:bodyPr>
          <a:lstStyle/>
          <a:p>
            <a:pPr marL="457200" indent="-457200">
              <a:buFont typeface="Wingdings" pitchFamily="2" charset="2"/>
              <a:buChar char="Ø"/>
            </a:pPr>
            <a:r>
              <a:rPr lang="en-US" dirty="0"/>
              <a:t>October 20-22, 2023</a:t>
            </a:r>
          </a:p>
          <a:p>
            <a:pPr marL="457200" indent="-457200">
              <a:buFont typeface="Wingdings" pitchFamily="2" charset="2"/>
              <a:buChar char="Ø"/>
            </a:pPr>
            <a:r>
              <a:rPr lang="en-US" dirty="0"/>
              <a:t>Rock Enon</a:t>
            </a:r>
          </a:p>
          <a:p>
            <a:pPr marL="457200" indent="-457200">
              <a:buFont typeface="Wingdings" pitchFamily="2" charset="2"/>
              <a:buChar char="Ø"/>
            </a:pPr>
            <a:r>
              <a:rPr lang="en-US" dirty="0"/>
              <a:t>Shooting Sports &amp; Merit Badge Carnival</a:t>
            </a:r>
          </a:p>
        </p:txBody>
      </p:sp>
    </p:spTree>
    <p:extLst>
      <p:ext uri="{BB962C8B-B14F-4D97-AF65-F5344CB8AC3E}">
        <p14:creationId xmlns:p14="http://schemas.microsoft.com/office/powerpoint/2010/main" val="4102801388"/>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5C64A6-31A9-D8E7-3AF2-E08FC96C1C65}"/>
              </a:ext>
            </a:extLst>
          </p:cNvPr>
          <p:cNvSpPr>
            <a:spLocks noGrp="1"/>
          </p:cNvSpPr>
          <p:nvPr>
            <p:ph type="title"/>
          </p:nvPr>
        </p:nvSpPr>
        <p:spPr/>
        <p:txBody>
          <a:bodyPr>
            <a:normAutofit/>
          </a:bodyPr>
          <a:lstStyle/>
          <a:p>
            <a:pPr algn="ctr"/>
            <a:r>
              <a:rPr lang="en-US" sz="6600" b="1" dirty="0"/>
              <a:t>Welcome</a:t>
            </a:r>
          </a:p>
        </p:txBody>
      </p:sp>
      <p:sp>
        <p:nvSpPr>
          <p:cNvPr id="3" name="Text Placeholder 2">
            <a:extLst>
              <a:ext uri="{FF2B5EF4-FFF2-40B4-BE49-F238E27FC236}">
                <a16:creationId xmlns:a16="http://schemas.microsoft.com/office/drawing/2014/main" id="{0BFB0795-7DF0-E9F8-3FEB-4F82402B7C8A}"/>
              </a:ext>
            </a:extLst>
          </p:cNvPr>
          <p:cNvSpPr>
            <a:spLocks noGrp="1"/>
          </p:cNvSpPr>
          <p:nvPr>
            <p:ph type="body" idx="1"/>
          </p:nvPr>
        </p:nvSpPr>
        <p:spPr>
          <a:xfrm>
            <a:off x="838200" y="3183147"/>
            <a:ext cx="10515600" cy="2993816"/>
          </a:xfrm>
        </p:spPr>
        <p:txBody>
          <a:bodyPr>
            <a:normAutofit/>
          </a:bodyPr>
          <a:lstStyle/>
          <a:p>
            <a:pPr marL="0" indent="0" algn="ctr">
              <a:buNone/>
            </a:pPr>
            <a:r>
              <a:rPr lang="en-US" sz="6000" dirty="0"/>
              <a:t>New to Roundtable?  </a:t>
            </a:r>
          </a:p>
          <a:p>
            <a:pPr marL="0" indent="0" algn="ctr">
              <a:buNone/>
            </a:pPr>
            <a:r>
              <a:rPr lang="en-US" sz="6000" dirty="0"/>
              <a:t>Please introduce yourself!</a:t>
            </a:r>
          </a:p>
        </p:txBody>
      </p:sp>
    </p:spTree>
    <p:extLst>
      <p:ext uri="{BB962C8B-B14F-4D97-AF65-F5344CB8AC3E}">
        <p14:creationId xmlns:p14="http://schemas.microsoft.com/office/powerpoint/2010/main" val="3950092501"/>
      </p:ext>
    </p:extLst>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CEAF98-C9AA-DFCF-49A4-BC067578B304}"/>
              </a:ext>
            </a:extLst>
          </p:cNvPr>
          <p:cNvSpPr>
            <a:spLocks noGrp="1"/>
          </p:cNvSpPr>
          <p:nvPr>
            <p:ph type="title"/>
          </p:nvPr>
        </p:nvSpPr>
        <p:spPr>
          <a:xfrm>
            <a:off x="960438" y="317499"/>
            <a:ext cx="4500737" cy="2095501"/>
          </a:xfrm>
        </p:spPr>
        <p:txBody>
          <a:bodyPr>
            <a:normAutofit/>
          </a:bodyPr>
          <a:lstStyle/>
          <a:p>
            <a:r>
              <a:rPr lang="en-US" dirty="0">
                <a:solidFill>
                  <a:schemeClr val="tx1"/>
                </a:solidFill>
              </a:rPr>
              <a:t>Future directions</a:t>
            </a:r>
          </a:p>
        </p:txBody>
      </p:sp>
      <p:sp>
        <p:nvSpPr>
          <p:cNvPr id="3" name="Content Placeholder 2">
            <a:extLst>
              <a:ext uri="{FF2B5EF4-FFF2-40B4-BE49-F238E27FC236}">
                <a16:creationId xmlns:a16="http://schemas.microsoft.com/office/drawing/2014/main" id="{B09A7E4F-3869-B598-73AD-A843F303C8E0}"/>
              </a:ext>
            </a:extLst>
          </p:cNvPr>
          <p:cNvSpPr>
            <a:spLocks noGrp="1"/>
          </p:cNvSpPr>
          <p:nvPr>
            <p:ph idx="1"/>
          </p:nvPr>
        </p:nvSpPr>
        <p:spPr>
          <a:xfrm>
            <a:off x="960438" y="2587625"/>
            <a:ext cx="4500737" cy="3594100"/>
          </a:xfrm>
        </p:spPr>
        <p:txBody>
          <a:bodyPr anchor="t">
            <a:normAutofit/>
          </a:bodyPr>
          <a:lstStyle/>
          <a:p>
            <a:pPr marL="457200" indent="-457200">
              <a:buFont typeface="Wingdings" pitchFamily="2" charset="2"/>
              <a:buChar char="v"/>
            </a:pPr>
            <a:r>
              <a:rPr lang="en-US" sz="2400" dirty="0"/>
              <a:t>Lessons Learned from Spring 2023</a:t>
            </a:r>
          </a:p>
          <a:p>
            <a:pPr marL="457200" indent="-457200">
              <a:buFont typeface="Wingdings" pitchFamily="2" charset="2"/>
              <a:buChar char="v"/>
            </a:pPr>
            <a:endParaRPr lang="en-US" sz="2400" dirty="0"/>
          </a:p>
          <a:p>
            <a:pPr marL="457200" indent="-457200">
              <a:buFont typeface="Wingdings" pitchFamily="2" charset="2"/>
              <a:buChar char="v"/>
            </a:pPr>
            <a:r>
              <a:rPr lang="en-US" sz="2400" dirty="0"/>
              <a:t>GMD Camporee Spring 2024??</a:t>
            </a:r>
          </a:p>
          <a:p>
            <a:pPr marL="457200" indent="-457200">
              <a:buFont typeface="Wingdings" pitchFamily="2" charset="2"/>
              <a:buChar char="v"/>
            </a:pPr>
            <a:endParaRPr lang="en-US" sz="2400" dirty="0"/>
          </a:p>
          <a:p>
            <a:pPr marL="457200" indent="-457200">
              <a:buFont typeface="Wingdings" pitchFamily="2" charset="2"/>
              <a:buChar char="v"/>
            </a:pPr>
            <a:r>
              <a:rPr lang="en-US" sz="2400" dirty="0"/>
              <a:t>Other District Programming</a:t>
            </a:r>
          </a:p>
        </p:txBody>
      </p:sp>
      <p:pic>
        <p:nvPicPr>
          <p:cNvPr id="5" name="Picture 4" descr="A picture containing text, sign, signage, font&#10;&#10;Description automatically generated">
            <a:extLst>
              <a:ext uri="{FF2B5EF4-FFF2-40B4-BE49-F238E27FC236}">
                <a16:creationId xmlns:a16="http://schemas.microsoft.com/office/drawing/2014/main" id="{A986AD8A-5A12-9884-831F-62F60850FAD6}"/>
              </a:ext>
            </a:extLst>
          </p:cNvPr>
          <p:cNvPicPr>
            <a:picLocks noChangeAspect="1"/>
          </p:cNvPicPr>
          <p:nvPr/>
        </p:nvPicPr>
        <p:blipFill rotWithShape="1">
          <a:blip r:embed="rId2"/>
          <a:srcRect l="3398" r="7689" b="-2"/>
          <a:stretch/>
        </p:blipFill>
        <p:spPr>
          <a:xfrm>
            <a:off x="6094474" y="10"/>
            <a:ext cx="6097526" cy="6857990"/>
          </a:xfrm>
          <a:prstGeom prst="rect">
            <a:avLst/>
          </a:prstGeom>
        </p:spPr>
      </p:pic>
    </p:spTree>
    <p:extLst>
      <p:ext uri="{BB962C8B-B14F-4D97-AF65-F5344CB8AC3E}">
        <p14:creationId xmlns:p14="http://schemas.microsoft.com/office/powerpoint/2010/main" val="3065070871"/>
      </p:ext>
    </p:extLst>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211C05-B868-4752-B1CC-E09BEE0A532F}"/>
              </a:ext>
            </a:extLst>
          </p:cNvPr>
          <p:cNvSpPr>
            <a:spLocks noGrp="1"/>
          </p:cNvSpPr>
          <p:nvPr>
            <p:ph type="title"/>
          </p:nvPr>
        </p:nvSpPr>
        <p:spPr>
          <a:xfrm>
            <a:off x="838200" y="365126"/>
            <a:ext cx="10515600" cy="927720"/>
          </a:xfrm>
        </p:spPr>
        <p:txBody>
          <a:bodyPr/>
          <a:lstStyle/>
          <a:p>
            <a:r>
              <a:rPr lang="en-US" b="1" dirty="0"/>
              <a:t>George Mason Hike-O-Ree</a:t>
            </a:r>
          </a:p>
        </p:txBody>
      </p:sp>
      <p:sp>
        <p:nvSpPr>
          <p:cNvPr id="3" name="Content Placeholder 2">
            <a:extLst>
              <a:ext uri="{FF2B5EF4-FFF2-40B4-BE49-F238E27FC236}">
                <a16:creationId xmlns:a16="http://schemas.microsoft.com/office/drawing/2014/main" id="{1826FA71-A77F-47C7-8CE0-47449395F8B0}"/>
              </a:ext>
            </a:extLst>
          </p:cNvPr>
          <p:cNvSpPr>
            <a:spLocks noGrp="1"/>
          </p:cNvSpPr>
          <p:nvPr>
            <p:ph idx="1"/>
          </p:nvPr>
        </p:nvSpPr>
        <p:spPr>
          <a:xfrm>
            <a:off x="4731801" y="1292846"/>
            <a:ext cx="7051703" cy="5468332"/>
          </a:xfrm>
        </p:spPr>
        <p:txBody>
          <a:bodyPr>
            <a:normAutofit fontScale="85000" lnSpcReduction="20000"/>
          </a:bodyPr>
          <a:lstStyle/>
          <a:p>
            <a:r>
              <a:rPr lang="en-US" dirty="0"/>
              <a:t>3</a:t>
            </a:r>
            <a:r>
              <a:rPr lang="en-US" baseline="30000" dirty="0"/>
              <a:t>rd</a:t>
            </a:r>
            <a:r>
              <a:rPr lang="en-US" dirty="0"/>
              <a:t> Annual GM Hike-O-Ree – Open to all (Cubs, Scouts BSA and Venturing Scouts), families and friends.</a:t>
            </a:r>
          </a:p>
          <a:p>
            <a:r>
              <a:rPr lang="en-US" dirty="0"/>
              <a:t>Two options to participate:</a:t>
            </a:r>
          </a:p>
          <a:p>
            <a:pPr marL="971550" lvl="1" indent="-514350">
              <a:buFont typeface="+mj-lt"/>
              <a:buAutoNum type="arabicPeriod"/>
            </a:pPr>
            <a:r>
              <a:rPr lang="en-US" dirty="0"/>
              <a:t>Hike with the District on Saturday, May 20</a:t>
            </a:r>
          </a:p>
          <a:p>
            <a:pPr marL="971550" lvl="1" indent="-514350">
              <a:buFont typeface="+mj-lt"/>
              <a:buAutoNum type="arabicPeriod"/>
            </a:pPr>
            <a:r>
              <a:rPr lang="en-US" dirty="0"/>
              <a:t>Hike at ANY time between May 12 and May 21.</a:t>
            </a:r>
          </a:p>
          <a:p>
            <a:pPr marL="0" indent="0">
              <a:buNone/>
            </a:pPr>
            <a:endParaRPr lang="en-US" sz="1300" dirty="0"/>
          </a:p>
          <a:p>
            <a:r>
              <a:rPr lang="en-US" dirty="0"/>
              <a:t>Participants in both options will receive patches.</a:t>
            </a:r>
          </a:p>
          <a:p>
            <a:r>
              <a:rPr lang="en-US" dirty="0"/>
              <a:t>Any age, any place and any appropriate grouping – just keep track of how far you hiked.</a:t>
            </a:r>
          </a:p>
          <a:p>
            <a:endParaRPr lang="en-US" sz="1200" dirty="0"/>
          </a:p>
          <a:p>
            <a:r>
              <a:rPr lang="en-US" dirty="0"/>
              <a:t>Challenge – District Scouts, Scouters and families hike 2,023 miles.</a:t>
            </a:r>
          </a:p>
          <a:p>
            <a:endParaRPr lang="en-US" sz="1200" dirty="0"/>
          </a:p>
          <a:p>
            <a:r>
              <a:rPr lang="en-US" dirty="0"/>
              <a:t>Total the miles for each unit and notify Matt Burns at </a:t>
            </a:r>
            <a:r>
              <a:rPr lang="en-US" dirty="0">
                <a:hlinkClick r:id="rId2"/>
              </a:rPr>
              <a:t>Burnsmj509@gmail.com</a:t>
            </a:r>
            <a:r>
              <a:rPr lang="en-US" dirty="0"/>
              <a:t>.  We’ll see how big a total we reach.</a:t>
            </a:r>
          </a:p>
          <a:p>
            <a:pPr marL="0" indent="0">
              <a:buNone/>
            </a:pPr>
            <a:endParaRPr lang="en-US" dirty="0"/>
          </a:p>
          <a:p>
            <a:endParaRPr lang="en-US" dirty="0"/>
          </a:p>
        </p:txBody>
      </p:sp>
      <p:pic>
        <p:nvPicPr>
          <p:cNvPr id="5" name="Picture 4" descr="A group of people posing for a photo&#10;&#10;Description automatically generated with medium confidence">
            <a:extLst>
              <a:ext uri="{FF2B5EF4-FFF2-40B4-BE49-F238E27FC236}">
                <a16:creationId xmlns:a16="http://schemas.microsoft.com/office/drawing/2014/main" id="{33CF9A40-C74C-4218-A555-86F17FE8BE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1872" y="2669404"/>
            <a:ext cx="3745976" cy="2497317"/>
          </a:xfrm>
          <a:prstGeom prst="rect">
            <a:avLst/>
          </a:prstGeom>
        </p:spPr>
      </p:pic>
    </p:spTree>
    <p:extLst>
      <p:ext uri="{BB962C8B-B14F-4D97-AF65-F5344CB8AC3E}">
        <p14:creationId xmlns:p14="http://schemas.microsoft.com/office/powerpoint/2010/main" val="860883309"/>
      </p:ext>
    </p:extLst>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023B5C-17C9-A46D-2318-FB796D357D27}"/>
              </a:ext>
            </a:extLst>
          </p:cNvPr>
          <p:cNvSpPr>
            <a:spLocks noGrp="1"/>
          </p:cNvSpPr>
          <p:nvPr>
            <p:ph type="title"/>
          </p:nvPr>
        </p:nvSpPr>
        <p:spPr/>
        <p:txBody>
          <a:bodyPr/>
          <a:lstStyle/>
          <a:p>
            <a:r>
              <a:rPr lang="en-US" b="1" dirty="0"/>
              <a:t>District Hike on May 20 – Option 1</a:t>
            </a:r>
          </a:p>
        </p:txBody>
      </p:sp>
      <p:sp>
        <p:nvSpPr>
          <p:cNvPr id="3" name="Text Placeholder 2">
            <a:extLst>
              <a:ext uri="{FF2B5EF4-FFF2-40B4-BE49-F238E27FC236}">
                <a16:creationId xmlns:a16="http://schemas.microsoft.com/office/drawing/2014/main" id="{58568ECB-1E95-A6E5-6FD9-E2847661B4E5}"/>
              </a:ext>
            </a:extLst>
          </p:cNvPr>
          <p:cNvSpPr>
            <a:spLocks noGrp="1"/>
          </p:cNvSpPr>
          <p:nvPr>
            <p:ph type="body" idx="1"/>
          </p:nvPr>
        </p:nvSpPr>
        <p:spPr>
          <a:xfrm>
            <a:off x="838200" y="1825625"/>
            <a:ext cx="11010254" cy="4351338"/>
          </a:xfrm>
        </p:spPr>
        <p:txBody>
          <a:bodyPr>
            <a:normAutofit fontScale="85000" lnSpcReduction="10000"/>
          </a:bodyPr>
          <a:lstStyle/>
          <a:p>
            <a:r>
              <a:rPr lang="en-US" dirty="0"/>
              <a:t>Hike around Lake Mercer – gentle 4.3 miles.</a:t>
            </a:r>
          </a:p>
          <a:p>
            <a:r>
              <a:rPr lang="en-US" dirty="0"/>
              <a:t>Limited to first 99 registrants</a:t>
            </a:r>
          </a:p>
          <a:p>
            <a:r>
              <a:rPr lang="en-US" dirty="0"/>
              <a:t>Starting from South Run Recreation Center NLT 9:00 a.m. and finishing by 11:30 a.m.</a:t>
            </a:r>
          </a:p>
          <a:p>
            <a:r>
              <a:rPr lang="en-US" dirty="0"/>
              <a:t>YPT in effect – Every unit must have two registered, YPT current adults on hike.</a:t>
            </a:r>
          </a:p>
          <a:p>
            <a:r>
              <a:rPr lang="en-US" dirty="0"/>
              <a:t>Participating units must supply a third adult to help staff event.</a:t>
            </a:r>
          </a:p>
          <a:p>
            <a:r>
              <a:rPr lang="en-US" dirty="0"/>
              <a:t>Units must use the buddy system and account for all participants at start and end of hike – stay together!</a:t>
            </a:r>
          </a:p>
          <a:p>
            <a:r>
              <a:rPr lang="en-US" dirty="0"/>
              <a:t>Scouts working on Second Class can hike an additional piece of the trail to complete a five-mile hike.</a:t>
            </a:r>
          </a:p>
          <a:p>
            <a:r>
              <a:rPr lang="en-US" dirty="0"/>
              <a:t>Cost is $5.00 per person. </a:t>
            </a:r>
          </a:p>
          <a:p>
            <a:r>
              <a:rPr lang="en-US" dirty="0"/>
              <a:t>Register at: </a:t>
            </a:r>
            <a:r>
              <a:rPr lang="en-US" sz="24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2"/>
              </a:rPr>
              <a:t>https://scoutingevent.com/082-67922</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US" dirty="0"/>
          </a:p>
        </p:txBody>
      </p:sp>
    </p:spTree>
    <p:extLst>
      <p:ext uri="{BB962C8B-B14F-4D97-AF65-F5344CB8AC3E}">
        <p14:creationId xmlns:p14="http://schemas.microsoft.com/office/powerpoint/2010/main" val="3231267213"/>
      </p:ext>
    </p:extLst>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CCAFD5-171C-2EB5-4EC2-FBFFB1A9354B}"/>
              </a:ext>
            </a:extLst>
          </p:cNvPr>
          <p:cNvSpPr>
            <a:spLocks noGrp="1"/>
          </p:cNvSpPr>
          <p:nvPr>
            <p:ph type="title"/>
          </p:nvPr>
        </p:nvSpPr>
        <p:spPr>
          <a:xfrm>
            <a:off x="240225" y="365125"/>
            <a:ext cx="11670222" cy="1325563"/>
          </a:xfrm>
        </p:spPr>
        <p:txBody>
          <a:bodyPr/>
          <a:lstStyle/>
          <a:p>
            <a:r>
              <a:rPr lang="en-US" b="1" dirty="0"/>
              <a:t>Unit or Personal Hiking During 2 Weeks – Option 2</a:t>
            </a:r>
          </a:p>
        </p:txBody>
      </p:sp>
      <p:sp>
        <p:nvSpPr>
          <p:cNvPr id="3" name="Text Placeholder 2">
            <a:extLst>
              <a:ext uri="{FF2B5EF4-FFF2-40B4-BE49-F238E27FC236}">
                <a16:creationId xmlns:a16="http://schemas.microsoft.com/office/drawing/2014/main" id="{799A3AFC-A7C1-AA3F-4E05-F3A55551DC1F}"/>
              </a:ext>
            </a:extLst>
          </p:cNvPr>
          <p:cNvSpPr>
            <a:spLocks noGrp="1"/>
          </p:cNvSpPr>
          <p:nvPr>
            <p:ph type="body" idx="1"/>
          </p:nvPr>
        </p:nvSpPr>
        <p:spPr/>
        <p:txBody>
          <a:bodyPr>
            <a:normAutofit fontScale="92500" lnSpcReduction="10000"/>
          </a:bodyPr>
          <a:lstStyle/>
          <a:p>
            <a:r>
              <a:rPr lang="en-US" dirty="0"/>
              <a:t>For individuals or units that have a conflict and can’t attend the District Hike on Saturday, May 20</a:t>
            </a:r>
          </a:p>
          <a:p>
            <a:r>
              <a:rPr lang="en-US" dirty="0"/>
              <a:t>Hike at ANY time during the May 12 to May 21 time period.</a:t>
            </a:r>
          </a:p>
          <a:p>
            <a:r>
              <a:rPr lang="en-US" dirty="0"/>
              <a:t>Hiking can be done with a unit, with family or with friends.</a:t>
            </a:r>
          </a:p>
          <a:p>
            <a:r>
              <a:rPr lang="en-US" dirty="0"/>
              <a:t>Hiking can be done anywhere – national/state park, local park, neighborhood, etc.</a:t>
            </a:r>
          </a:p>
          <a:p>
            <a:r>
              <a:rPr lang="en-US" dirty="0"/>
              <a:t>There is no upper or lower limit on distance.</a:t>
            </a:r>
          </a:p>
          <a:p>
            <a:r>
              <a:rPr lang="en-US" dirty="0"/>
              <a:t>Remember to report results to </a:t>
            </a:r>
            <a:r>
              <a:rPr lang="en-US" dirty="0">
                <a:hlinkClick r:id="rId2"/>
              </a:rPr>
              <a:t>burnsmj509@gmail.com</a:t>
            </a:r>
            <a:r>
              <a:rPr lang="en-US" dirty="0"/>
              <a:t>.</a:t>
            </a:r>
          </a:p>
          <a:p>
            <a:r>
              <a:rPr lang="en-US" dirty="0"/>
              <a:t>Register to receive a patch.  Cost is $5.00 per patch.</a:t>
            </a:r>
          </a:p>
          <a:p>
            <a:r>
              <a:rPr lang="en-US" dirty="0"/>
              <a:t>Register at: </a:t>
            </a:r>
            <a:r>
              <a:rPr lang="en-US" dirty="0">
                <a:hlinkClick r:id="rId3"/>
              </a:rPr>
              <a:t>https://scoutingevent.com/082-68269</a:t>
            </a:r>
            <a:endParaRPr lang="en-US" dirty="0"/>
          </a:p>
          <a:p>
            <a:endParaRPr lang="en-US" dirty="0"/>
          </a:p>
        </p:txBody>
      </p:sp>
    </p:spTree>
    <p:extLst>
      <p:ext uri="{BB962C8B-B14F-4D97-AF65-F5344CB8AC3E}">
        <p14:creationId xmlns:p14="http://schemas.microsoft.com/office/powerpoint/2010/main" val="618742378"/>
      </p:ext>
    </p:extLst>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17">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E7F0553-2228-E834-FA0D-5A9A692F6980}"/>
              </a:ext>
            </a:extLst>
          </p:cNvPr>
          <p:cNvSpPr>
            <a:spLocks noGrp="1"/>
          </p:cNvSpPr>
          <p:nvPr>
            <p:ph type="title"/>
          </p:nvPr>
        </p:nvSpPr>
        <p:spPr>
          <a:xfrm>
            <a:off x="630935" y="640080"/>
            <a:ext cx="5824186" cy="1025029"/>
          </a:xfrm>
        </p:spPr>
        <p:txBody>
          <a:bodyPr vert="horz" lIns="91440" tIns="45720" rIns="91440" bIns="45720" rtlCol="0" anchor="b">
            <a:normAutofit/>
          </a:bodyPr>
          <a:lstStyle/>
          <a:p>
            <a:pPr>
              <a:spcBef>
                <a:spcPct val="0"/>
              </a:spcBef>
            </a:pPr>
            <a:r>
              <a:rPr lang="en-US" sz="5000" kern="1200" dirty="0">
                <a:solidFill>
                  <a:schemeClr val="tx1"/>
                </a:solidFill>
                <a:latin typeface="+mj-lt"/>
                <a:ea typeface="+mj-ea"/>
                <a:cs typeface="+mj-cs"/>
              </a:rPr>
              <a:t>Jamboree on the Trail</a:t>
            </a:r>
          </a:p>
        </p:txBody>
      </p:sp>
      <p:sp>
        <p:nvSpPr>
          <p:cNvPr id="23" name="sketch line">
            <a:extLst>
              <a:ext uri="{FF2B5EF4-FFF2-40B4-BE49-F238E27FC236}">
                <a16:creationId xmlns:a16="http://schemas.microsoft.com/office/drawing/2014/main" id="{71877DBC-BB60-40F0-AC93-2ACDBAAE60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 Placeholder 2">
            <a:extLst>
              <a:ext uri="{FF2B5EF4-FFF2-40B4-BE49-F238E27FC236}">
                <a16:creationId xmlns:a16="http://schemas.microsoft.com/office/drawing/2014/main" id="{D912E290-4655-AD92-E7CC-FC26BC2DC716}"/>
              </a:ext>
            </a:extLst>
          </p:cNvPr>
          <p:cNvSpPr>
            <a:spLocks noGrp="1"/>
          </p:cNvSpPr>
          <p:nvPr>
            <p:ph type="body" idx="1"/>
          </p:nvPr>
        </p:nvSpPr>
        <p:spPr>
          <a:xfrm>
            <a:off x="630936" y="2660904"/>
            <a:ext cx="4818888" cy="3547872"/>
          </a:xfrm>
        </p:spPr>
        <p:txBody>
          <a:bodyPr vert="horz" lIns="91440" tIns="45720" rIns="91440" bIns="45720" rtlCol="0" anchor="t">
            <a:normAutofit/>
          </a:bodyPr>
          <a:lstStyle/>
          <a:p>
            <a:pPr>
              <a:buFont typeface="Arial" panose="020B0604020202020204" pitchFamily="34" charset="0"/>
              <a:buChar char="•"/>
            </a:pPr>
            <a:r>
              <a:rPr lang="en-US" sz="1700" kern="1200" dirty="0">
                <a:solidFill>
                  <a:schemeClr val="tx1"/>
                </a:solidFill>
                <a:latin typeface="+mn-lt"/>
                <a:ea typeface="+mn-ea"/>
                <a:cs typeface="+mn-cs"/>
              </a:rPr>
              <a:t>May 13, 2023</a:t>
            </a:r>
          </a:p>
          <a:p>
            <a:pPr>
              <a:buFont typeface="Arial" panose="020B0604020202020204" pitchFamily="34" charset="0"/>
              <a:buChar char="•"/>
            </a:pPr>
            <a:r>
              <a:rPr lang="en-US" sz="1700" kern="1200" dirty="0">
                <a:solidFill>
                  <a:schemeClr val="tx1"/>
                </a:solidFill>
                <a:latin typeface="+mn-lt"/>
                <a:ea typeface="+mn-ea"/>
                <a:cs typeface="+mn-cs"/>
              </a:rPr>
              <a:t>An international event</a:t>
            </a:r>
          </a:p>
          <a:p>
            <a:pPr>
              <a:buFont typeface="Arial" panose="020B0604020202020204" pitchFamily="34" charset="0"/>
              <a:buChar char="•"/>
            </a:pPr>
            <a:r>
              <a:rPr lang="en-US" sz="1700" kern="1200" dirty="0">
                <a:solidFill>
                  <a:schemeClr val="tx1"/>
                </a:solidFill>
                <a:latin typeface="+mn-lt"/>
                <a:ea typeface="+mn-ea"/>
                <a:cs typeface="+mn-cs"/>
              </a:rPr>
              <a:t>The only requirement is to get out and hike.</a:t>
            </a:r>
          </a:p>
          <a:p>
            <a:pPr>
              <a:buFont typeface="Arial" panose="020B0604020202020204" pitchFamily="34" charset="0"/>
              <a:buChar char="•"/>
            </a:pPr>
            <a:r>
              <a:rPr lang="en-US" sz="1700" kern="1200" dirty="0">
                <a:solidFill>
                  <a:schemeClr val="tx1"/>
                </a:solidFill>
                <a:latin typeface="+mn-lt"/>
                <a:ea typeface="+mn-ea"/>
                <a:cs typeface="+mn-cs"/>
              </a:rPr>
              <a:t>Inaugural hike was in 1998.</a:t>
            </a:r>
          </a:p>
          <a:p>
            <a:pPr>
              <a:buFont typeface="Arial" panose="020B0604020202020204" pitchFamily="34" charset="0"/>
              <a:buChar char="•"/>
            </a:pPr>
            <a:r>
              <a:rPr lang="en-US" sz="1700" kern="1200" dirty="0">
                <a:solidFill>
                  <a:schemeClr val="tx1"/>
                </a:solidFill>
                <a:latin typeface="+mn-lt"/>
                <a:ea typeface="+mn-ea"/>
                <a:cs typeface="+mn-cs"/>
              </a:rPr>
              <a:t>Scouts of all ages can hike.</a:t>
            </a:r>
          </a:p>
          <a:p>
            <a:pPr>
              <a:buFont typeface="Arial" panose="020B0604020202020204" pitchFamily="34" charset="0"/>
              <a:buChar char="•"/>
            </a:pPr>
            <a:r>
              <a:rPr lang="en-US" sz="1700" kern="1200" dirty="0">
                <a:solidFill>
                  <a:schemeClr val="tx1"/>
                </a:solidFill>
                <a:latin typeface="+mn-lt"/>
                <a:ea typeface="+mn-ea"/>
                <a:cs typeface="+mn-cs"/>
              </a:rPr>
              <a:t>Register by March 31 to be certain of getting patches by May 13.</a:t>
            </a:r>
          </a:p>
          <a:p>
            <a:pPr>
              <a:buFont typeface="Arial" panose="020B0604020202020204" pitchFamily="34" charset="0"/>
              <a:buChar char="•"/>
            </a:pPr>
            <a:r>
              <a:rPr lang="en-US" sz="1700" kern="1200" dirty="0">
                <a:solidFill>
                  <a:schemeClr val="tx1"/>
                </a:solidFill>
                <a:latin typeface="+mn-lt"/>
                <a:ea typeface="+mn-ea"/>
                <a:cs typeface="+mn-cs"/>
              </a:rPr>
              <a:t>Register at: </a:t>
            </a:r>
            <a:r>
              <a:rPr lang="en-US" sz="1700" kern="1200" dirty="0">
                <a:solidFill>
                  <a:schemeClr val="tx1"/>
                </a:solidFill>
                <a:latin typeface="+mn-lt"/>
                <a:ea typeface="+mn-ea"/>
                <a:cs typeface="+mn-cs"/>
                <a:hlinkClick r:id="rId2"/>
              </a:rPr>
              <a:t>https://jamboreeonthetrail.org/registration/</a:t>
            </a:r>
            <a:endParaRPr lang="en-US" sz="1700" kern="1200" dirty="0">
              <a:solidFill>
                <a:schemeClr val="tx1"/>
              </a:solidFill>
              <a:latin typeface="+mn-lt"/>
              <a:ea typeface="+mn-ea"/>
              <a:cs typeface="+mn-cs"/>
            </a:endParaRPr>
          </a:p>
        </p:txBody>
      </p:sp>
      <p:pic>
        <p:nvPicPr>
          <p:cNvPr id="6" name="Picture 10">
            <a:extLst>
              <a:ext uri="{FF2B5EF4-FFF2-40B4-BE49-F238E27FC236}">
                <a16:creationId xmlns:a16="http://schemas.microsoft.com/office/drawing/2014/main" id="{1EE06158-92FC-7FCA-5D40-D3FA08C0BA2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 b="301"/>
          <a:stretch/>
        </p:blipFill>
        <p:spPr bwMode="auto">
          <a:xfrm>
            <a:off x="6774243" y="1026832"/>
            <a:ext cx="4818888" cy="480433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7CE4CA25-281E-C621-A423-25253BD4E7AB}"/>
              </a:ext>
            </a:extLst>
          </p:cNvPr>
          <p:cNvSpPr txBox="1"/>
          <p:nvPr/>
        </p:nvSpPr>
        <p:spPr>
          <a:xfrm>
            <a:off x="9465719" y="1912435"/>
            <a:ext cx="2447607" cy="28252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mj-lt"/>
              <a:ea typeface="+mj-ea"/>
              <a:cs typeface="+mj-cs"/>
              <a:sym typeface="Calibri"/>
            </a:endParaRPr>
          </a:p>
        </p:txBody>
      </p:sp>
    </p:spTree>
    <p:extLst>
      <p:ext uri="{BB962C8B-B14F-4D97-AF65-F5344CB8AC3E}">
        <p14:creationId xmlns:p14="http://schemas.microsoft.com/office/powerpoint/2010/main" val="120857117"/>
      </p:ext>
    </p:extLst>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C54E605-020D-43C2-865F-F12091EF00BA}"/>
              </a:ext>
            </a:extLst>
          </p:cNvPr>
          <p:cNvSpPr>
            <a:spLocks noGrp="1"/>
          </p:cNvSpPr>
          <p:nvPr>
            <p:ph type="title"/>
          </p:nvPr>
        </p:nvSpPr>
        <p:spPr>
          <a:xfrm>
            <a:off x="5297762" y="329184"/>
            <a:ext cx="6251110" cy="1783080"/>
          </a:xfrm>
        </p:spPr>
        <p:txBody>
          <a:bodyPr vert="horz" lIns="91440" tIns="45720" rIns="91440" bIns="45720" rtlCol="0" anchor="b">
            <a:normAutofit/>
          </a:bodyPr>
          <a:lstStyle/>
          <a:p>
            <a:pPr>
              <a:spcBef>
                <a:spcPct val="0"/>
              </a:spcBef>
            </a:pPr>
            <a:r>
              <a:rPr lang="en-US" sz="5400" b="1" kern="1200" dirty="0">
                <a:solidFill>
                  <a:schemeClr val="tx1"/>
                </a:solidFill>
                <a:latin typeface="+mj-lt"/>
                <a:ea typeface="+mj-ea"/>
                <a:cs typeface="+mj-cs"/>
              </a:rPr>
              <a:t>2023 Elks Youth Recognition Dinner	</a:t>
            </a:r>
          </a:p>
        </p:txBody>
      </p:sp>
      <p:pic>
        <p:nvPicPr>
          <p:cNvPr id="5" name="Picture 4" descr="A close up of a logo&#10;&#10;Description automatically generated">
            <a:extLst>
              <a:ext uri="{FF2B5EF4-FFF2-40B4-BE49-F238E27FC236}">
                <a16:creationId xmlns:a16="http://schemas.microsoft.com/office/drawing/2014/main" id="{3EFF6D63-FC17-4A51-A718-29829B96C2D8}"/>
              </a:ext>
            </a:extLst>
          </p:cNvPr>
          <p:cNvPicPr>
            <a:picLocks noChangeAspect="1"/>
          </p:cNvPicPr>
          <p:nvPr/>
        </p:nvPicPr>
        <p:blipFill rotWithShape="1">
          <a:blip r:embed="rId2">
            <a:extLst>
              <a:ext uri="{28A0092B-C50C-407E-A947-70E740481C1C}">
                <a14:useLocalDpi xmlns:a14="http://schemas.microsoft.com/office/drawing/2010/main" val="0"/>
              </a:ext>
            </a:extLst>
          </a:blip>
          <a:srcRect t="8616" r="1" b="13711"/>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12"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BB24DA78-1FED-4532-94A0-BAB3E43B3537}"/>
              </a:ext>
            </a:extLst>
          </p:cNvPr>
          <p:cNvSpPr>
            <a:spLocks noGrp="1"/>
          </p:cNvSpPr>
          <p:nvPr>
            <p:ph idx="1"/>
          </p:nvPr>
        </p:nvSpPr>
        <p:spPr>
          <a:xfrm>
            <a:off x="5297762" y="2706624"/>
            <a:ext cx="6251110" cy="3483864"/>
          </a:xfrm>
        </p:spPr>
        <p:txBody>
          <a:bodyPr vert="horz" lIns="91440" tIns="45720" rIns="91440" bIns="45720" rtlCol="0">
            <a:normAutofit/>
          </a:bodyPr>
          <a:lstStyle/>
          <a:p>
            <a:pPr>
              <a:buFont typeface="Arial" panose="020B0604020202020204" pitchFamily="34" charset="0"/>
              <a:buChar char="•"/>
            </a:pPr>
            <a:r>
              <a:rPr lang="en-US" sz="2200" kern="1200" dirty="0">
                <a:solidFill>
                  <a:schemeClr val="tx1"/>
                </a:solidFill>
                <a:latin typeface="+mn-lt"/>
                <a:ea typeface="+mn-ea"/>
                <a:cs typeface="+mn-cs"/>
              </a:rPr>
              <a:t>For youth that earned Eagle in 2022 (i.e. their Eagle Board of Review was held in the 2022 calendar year) and their Scoutmasters.</a:t>
            </a:r>
          </a:p>
          <a:p>
            <a:pPr>
              <a:buFont typeface="Arial" panose="020B0604020202020204" pitchFamily="34" charset="0"/>
              <a:buChar char="•"/>
            </a:pPr>
            <a:r>
              <a:rPr lang="en-US" sz="2200" kern="1200" dirty="0">
                <a:solidFill>
                  <a:schemeClr val="tx1"/>
                </a:solidFill>
                <a:latin typeface="+mn-lt"/>
                <a:ea typeface="+mn-ea"/>
                <a:cs typeface="+mn-cs"/>
              </a:rPr>
              <a:t>Thursday, May 25, 2023</a:t>
            </a:r>
          </a:p>
          <a:p>
            <a:pPr>
              <a:buFont typeface="Arial" panose="020B0604020202020204" pitchFamily="34" charset="0"/>
              <a:buChar char="•"/>
            </a:pPr>
            <a:r>
              <a:rPr lang="en-US" sz="2200" kern="1200" dirty="0">
                <a:solidFill>
                  <a:schemeClr val="tx1"/>
                </a:solidFill>
                <a:latin typeface="+mn-lt"/>
                <a:ea typeface="+mn-ea"/>
                <a:cs typeface="+mn-cs"/>
              </a:rPr>
              <a:t>Elks Lodge 2188, 8421 Arlington Blvd., Fairfax, VA.</a:t>
            </a:r>
          </a:p>
          <a:p>
            <a:pPr>
              <a:buFont typeface="Arial" panose="020B0604020202020204" pitchFamily="34" charset="0"/>
              <a:buChar char="•"/>
            </a:pPr>
            <a:r>
              <a:rPr lang="en-US" sz="2200" kern="1200" dirty="0">
                <a:solidFill>
                  <a:schemeClr val="tx1"/>
                </a:solidFill>
                <a:latin typeface="+mn-lt"/>
                <a:ea typeface="+mn-ea"/>
                <a:cs typeface="+mn-cs"/>
              </a:rPr>
              <a:t>Will need unit leader help in contacting Scouts and obtaining an RSVP.</a:t>
            </a:r>
          </a:p>
          <a:p>
            <a:pPr>
              <a:buFont typeface="Arial" panose="020B0604020202020204" pitchFamily="34" charset="0"/>
              <a:buChar char="•"/>
            </a:pPr>
            <a:r>
              <a:rPr lang="en-US" sz="2200" kern="1200" dirty="0">
                <a:solidFill>
                  <a:schemeClr val="tx1"/>
                </a:solidFill>
                <a:latin typeface="+mn-lt"/>
                <a:ea typeface="+mn-ea"/>
                <a:cs typeface="+mn-cs"/>
              </a:rPr>
              <a:t>Scoutmaster are invited at no cost to them.</a:t>
            </a:r>
          </a:p>
        </p:txBody>
      </p:sp>
    </p:spTree>
    <p:extLst>
      <p:ext uri="{BB962C8B-B14F-4D97-AF65-F5344CB8AC3E}">
        <p14:creationId xmlns:p14="http://schemas.microsoft.com/office/powerpoint/2010/main" val="3461575995"/>
      </p:ext>
    </p:extLst>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hair sitting in front of a green field&#10;&#10;Description automatically generated">
            <a:extLst>
              <a:ext uri="{FF2B5EF4-FFF2-40B4-BE49-F238E27FC236}">
                <a16:creationId xmlns:a16="http://schemas.microsoft.com/office/drawing/2014/main" id="{EE73BA45-3F33-4273-BAE5-80C5C221C2D9}"/>
              </a:ext>
            </a:extLst>
          </p:cNvPr>
          <p:cNvPicPr>
            <a:picLocks noChangeAspect="1"/>
          </p:cNvPicPr>
          <p:nvPr/>
        </p:nvPicPr>
        <p:blipFill rotWithShape="1">
          <a:blip r:embed="rId2">
            <a:extLst>
              <a:ext uri="{28A0092B-C50C-407E-A947-70E740481C1C}">
                <a14:useLocalDpi xmlns:a14="http://schemas.microsoft.com/office/drawing/2010/main" val="0"/>
              </a:ext>
            </a:extLst>
          </a:blip>
          <a:srcRect t="6217" b="7905"/>
          <a:stretch/>
        </p:blipFill>
        <p:spPr>
          <a:xfrm>
            <a:off x="0" y="0"/>
            <a:ext cx="12192000" cy="6857990"/>
          </a:xfrm>
          <a:prstGeom prst="rect">
            <a:avLst/>
          </a:prstGeom>
        </p:spPr>
      </p:pic>
      <p:sp>
        <p:nvSpPr>
          <p:cNvPr id="2" name="Title 1">
            <a:extLst>
              <a:ext uri="{FF2B5EF4-FFF2-40B4-BE49-F238E27FC236}">
                <a16:creationId xmlns:a16="http://schemas.microsoft.com/office/drawing/2014/main" id="{12844AE0-72B1-4731-9AD7-88EA686A7C05}"/>
              </a:ext>
            </a:extLst>
          </p:cNvPr>
          <p:cNvSpPr>
            <a:spLocks noGrp="1"/>
          </p:cNvSpPr>
          <p:nvPr>
            <p:ph type="title"/>
          </p:nvPr>
        </p:nvSpPr>
        <p:spPr>
          <a:xfrm>
            <a:off x="0" y="213133"/>
            <a:ext cx="3335940" cy="973626"/>
          </a:xfrm>
        </p:spPr>
        <p:txBody>
          <a:bodyPr>
            <a:normAutofit/>
          </a:bodyPr>
          <a:lstStyle/>
          <a:p>
            <a:pPr algn="ctr"/>
            <a:r>
              <a:rPr lang="en-US" sz="5400" b="1" dirty="0">
                <a:solidFill>
                  <a:srgbClr val="FFFF00"/>
                </a:solidFill>
                <a:effectLst>
                  <a:outerShdw blurRad="38100" dist="38100" dir="2700000" algn="tl">
                    <a:srgbClr val="000000">
                      <a:alpha val="43137"/>
                    </a:srgbClr>
                  </a:outerShdw>
                </a:effectLst>
              </a:rPr>
              <a:t>Flags In</a:t>
            </a:r>
          </a:p>
        </p:txBody>
      </p:sp>
      <p:sp>
        <p:nvSpPr>
          <p:cNvPr id="3" name="Content Placeholder 2">
            <a:extLst>
              <a:ext uri="{FF2B5EF4-FFF2-40B4-BE49-F238E27FC236}">
                <a16:creationId xmlns:a16="http://schemas.microsoft.com/office/drawing/2014/main" id="{641BF7E2-F08A-4986-A87C-15AA2B87076E}"/>
              </a:ext>
            </a:extLst>
          </p:cNvPr>
          <p:cNvSpPr>
            <a:spLocks noGrp="1"/>
          </p:cNvSpPr>
          <p:nvPr>
            <p:ph idx="1"/>
          </p:nvPr>
        </p:nvSpPr>
        <p:spPr>
          <a:xfrm>
            <a:off x="2534195" y="2373517"/>
            <a:ext cx="6100354" cy="2619839"/>
          </a:xfrm>
        </p:spPr>
        <p:txBody>
          <a:bodyPr anchor="ctr">
            <a:noAutofit/>
          </a:bodyPr>
          <a:lstStyle/>
          <a:p>
            <a:r>
              <a:rPr lang="en-US" sz="3200" b="1" dirty="0">
                <a:solidFill>
                  <a:schemeClr val="tx1"/>
                </a:solidFill>
              </a:rPr>
              <a:t>National Memorial Park, </a:t>
            </a:r>
          </a:p>
          <a:p>
            <a:pPr marL="0" indent="0">
              <a:buNone/>
            </a:pPr>
            <a:r>
              <a:rPr lang="en-US" sz="3200" b="1" dirty="0">
                <a:solidFill>
                  <a:schemeClr val="tx1"/>
                </a:solidFill>
              </a:rPr>
              <a:t>   7482 Lee Highway, Falls Church</a:t>
            </a:r>
          </a:p>
          <a:p>
            <a:endParaRPr lang="en-US" sz="3200" b="1" dirty="0">
              <a:solidFill>
                <a:schemeClr val="tx1"/>
              </a:solidFill>
            </a:endParaRPr>
          </a:p>
          <a:p>
            <a:r>
              <a:rPr lang="en-US" sz="3200" b="1" dirty="0">
                <a:solidFill>
                  <a:schemeClr val="tx1"/>
                </a:solidFill>
              </a:rPr>
              <a:t>All Scouts, including Girl Scouts, are welcome.</a:t>
            </a:r>
          </a:p>
          <a:p>
            <a:r>
              <a:rPr lang="en-US" sz="3200" b="1" dirty="0">
                <a:solidFill>
                  <a:schemeClr val="tx1"/>
                </a:solidFill>
              </a:rPr>
              <a:t>Class A Uniforms</a:t>
            </a:r>
          </a:p>
        </p:txBody>
      </p:sp>
      <p:sp>
        <p:nvSpPr>
          <p:cNvPr id="4" name="TextBox 3">
            <a:extLst>
              <a:ext uri="{FF2B5EF4-FFF2-40B4-BE49-F238E27FC236}">
                <a16:creationId xmlns:a16="http://schemas.microsoft.com/office/drawing/2014/main" id="{FDEC73C3-92A0-4C4B-A4A7-5C25FACF29C5}"/>
              </a:ext>
            </a:extLst>
          </p:cNvPr>
          <p:cNvSpPr txBox="1"/>
          <p:nvPr/>
        </p:nvSpPr>
        <p:spPr>
          <a:xfrm>
            <a:off x="3787243" y="5638635"/>
            <a:ext cx="2684082" cy="1292662"/>
          </a:xfrm>
          <a:prstGeom prst="rect">
            <a:avLst/>
          </a:prstGeom>
          <a:noFill/>
        </p:spPr>
        <p:txBody>
          <a:bodyPr wrap="square" rtlCol="0">
            <a:spAutoFit/>
          </a:bodyPr>
          <a:lstStyle/>
          <a:p>
            <a:r>
              <a:rPr lang="en-US" sz="2000" b="1" dirty="0"/>
              <a:t>For more info, contact Russell Pittman at </a:t>
            </a:r>
            <a:r>
              <a:rPr lang="en-US" sz="2000" b="1" u="sng" dirty="0">
                <a:solidFill>
                  <a:srgbClr val="2409ED"/>
                </a:solidFill>
              </a:rPr>
              <a:t>ruspittman@gmail.com</a:t>
            </a:r>
            <a:r>
              <a:rPr lang="en-US" dirty="0"/>
              <a:t>.</a:t>
            </a:r>
          </a:p>
        </p:txBody>
      </p:sp>
      <p:sp>
        <p:nvSpPr>
          <p:cNvPr id="6" name="TextBox 5">
            <a:extLst>
              <a:ext uri="{FF2B5EF4-FFF2-40B4-BE49-F238E27FC236}">
                <a16:creationId xmlns:a16="http://schemas.microsoft.com/office/drawing/2014/main" id="{4A5521AA-23D7-4417-8E41-5690800BBA5B}"/>
              </a:ext>
            </a:extLst>
          </p:cNvPr>
          <p:cNvSpPr txBox="1"/>
          <p:nvPr/>
        </p:nvSpPr>
        <p:spPr>
          <a:xfrm>
            <a:off x="5348193" y="213133"/>
            <a:ext cx="7015738" cy="1077218"/>
          </a:xfrm>
          <a:prstGeom prst="rect">
            <a:avLst/>
          </a:prstGeom>
          <a:noFill/>
        </p:spPr>
        <p:txBody>
          <a:bodyPr wrap="square" rtlCol="0">
            <a:spAutoFit/>
          </a:bodyPr>
          <a:lstStyle/>
          <a:p>
            <a:r>
              <a:rPr lang="en-US" sz="3200" b="1" dirty="0">
                <a:solidFill>
                  <a:srgbClr val="FFFF00"/>
                </a:solidFill>
              </a:rPr>
              <a:t>May 29, 2023 (Memorial Day Monday)</a:t>
            </a:r>
          </a:p>
          <a:p>
            <a:r>
              <a:rPr lang="en-US" sz="3200" b="1" dirty="0">
                <a:solidFill>
                  <a:srgbClr val="FFFF00"/>
                </a:solidFill>
              </a:rPr>
              <a:t>Start at 10:00am  – Pizza is available!</a:t>
            </a:r>
          </a:p>
        </p:txBody>
      </p:sp>
    </p:spTree>
    <p:extLst>
      <p:ext uri="{BB962C8B-B14F-4D97-AF65-F5344CB8AC3E}">
        <p14:creationId xmlns:p14="http://schemas.microsoft.com/office/powerpoint/2010/main" val="3407445995"/>
      </p:ext>
    </p:extLst>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24FAC4-7F0D-4F04-80FB-6395B06BD5B7}"/>
              </a:ext>
            </a:extLst>
          </p:cNvPr>
          <p:cNvSpPr>
            <a:spLocks noGrp="1"/>
          </p:cNvSpPr>
          <p:nvPr>
            <p:ph type="title"/>
          </p:nvPr>
        </p:nvSpPr>
        <p:spPr>
          <a:xfrm>
            <a:off x="720634" y="126060"/>
            <a:ext cx="10515600" cy="1020262"/>
          </a:xfrm>
        </p:spPr>
        <p:txBody>
          <a:bodyPr/>
          <a:lstStyle/>
          <a:p>
            <a:r>
              <a:rPr lang="en-US" b="1" dirty="0"/>
              <a:t>District Life to Eagle Seminar – June 3</a:t>
            </a:r>
          </a:p>
        </p:txBody>
      </p:sp>
      <p:sp>
        <p:nvSpPr>
          <p:cNvPr id="3" name="Content Placeholder 2">
            <a:extLst>
              <a:ext uri="{FF2B5EF4-FFF2-40B4-BE49-F238E27FC236}">
                <a16:creationId xmlns:a16="http://schemas.microsoft.com/office/drawing/2014/main" id="{3E019B8B-CA7E-466D-B304-B27403471A82}"/>
              </a:ext>
            </a:extLst>
          </p:cNvPr>
          <p:cNvSpPr>
            <a:spLocks noGrp="1"/>
          </p:cNvSpPr>
          <p:nvPr>
            <p:ph idx="1"/>
          </p:nvPr>
        </p:nvSpPr>
        <p:spPr>
          <a:xfrm>
            <a:off x="3378001" y="1296418"/>
            <a:ext cx="7858233" cy="1603151"/>
          </a:xfrm>
        </p:spPr>
        <p:txBody>
          <a:bodyPr>
            <a:normAutofit fontScale="85000" lnSpcReduction="20000"/>
          </a:bodyPr>
          <a:lstStyle/>
          <a:p>
            <a:r>
              <a:rPr lang="en-US" b="1" dirty="0"/>
              <a:t>Saturday, 3 June 2023</a:t>
            </a:r>
            <a:endParaRPr lang="en-US" dirty="0"/>
          </a:p>
          <a:p>
            <a:r>
              <a:rPr lang="en-US" b="1" dirty="0"/>
              <a:t>1:00 to 4:00 p.m.</a:t>
            </a:r>
            <a:endParaRPr lang="en-US" dirty="0"/>
          </a:p>
          <a:p>
            <a:r>
              <a:rPr lang="en-US" b="1" dirty="0"/>
              <a:t>Virtual</a:t>
            </a:r>
          </a:p>
          <a:p>
            <a:r>
              <a:rPr lang="en-US" b="1" dirty="0"/>
              <a:t>Register at: </a:t>
            </a:r>
            <a:r>
              <a:rPr lang="en-US" sz="1800" u="sng" kern="100"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2"/>
              </a:rPr>
              <a:t>https://scoutingevent.com/082-70700</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b="1" dirty="0"/>
          </a:p>
          <a:p>
            <a:pPr marL="0" indent="0">
              <a:buNone/>
            </a:pPr>
            <a:endParaRPr lang="en-US" b="1" dirty="0"/>
          </a:p>
          <a:p>
            <a:endParaRPr lang="en-US" b="1" dirty="0"/>
          </a:p>
          <a:p>
            <a:endParaRPr lang="en-US" b="1" dirty="0"/>
          </a:p>
        </p:txBody>
      </p:sp>
      <p:pic>
        <p:nvPicPr>
          <p:cNvPr id="9" name="Picture 8" descr="A close up of a sign&#10;&#10;Description generated with very high confidence">
            <a:extLst>
              <a:ext uri="{FF2B5EF4-FFF2-40B4-BE49-F238E27FC236}">
                <a16:creationId xmlns:a16="http://schemas.microsoft.com/office/drawing/2014/main" id="{5453816A-EBA4-46A7-B0ED-ABB67D793949}"/>
              </a:ext>
            </a:extLst>
          </p:cNvPr>
          <p:cNvPicPr/>
          <p:nvPr/>
        </p:nvPicPr>
        <p:blipFill>
          <a:blip r:embed="rId3">
            <a:extLst>
              <a:ext uri="{28A0092B-C50C-407E-A947-70E740481C1C}">
                <a14:useLocalDpi xmlns:a14="http://schemas.microsoft.com/office/drawing/2010/main" val="0"/>
              </a:ext>
            </a:extLst>
          </a:blip>
          <a:stretch>
            <a:fillRect/>
          </a:stretch>
        </p:blipFill>
        <p:spPr>
          <a:xfrm>
            <a:off x="818985" y="1065475"/>
            <a:ext cx="2043485" cy="2323813"/>
          </a:xfrm>
          <a:prstGeom prst="rect">
            <a:avLst/>
          </a:prstGeom>
        </p:spPr>
      </p:pic>
      <p:sp>
        <p:nvSpPr>
          <p:cNvPr id="15" name="TextBox 14">
            <a:extLst>
              <a:ext uri="{FF2B5EF4-FFF2-40B4-BE49-F238E27FC236}">
                <a16:creationId xmlns:a16="http://schemas.microsoft.com/office/drawing/2014/main" id="{BD17EEEB-6990-4160-979C-1760F2989DB1}"/>
              </a:ext>
            </a:extLst>
          </p:cNvPr>
          <p:cNvSpPr txBox="1"/>
          <p:nvPr/>
        </p:nvSpPr>
        <p:spPr>
          <a:xfrm>
            <a:off x="151074" y="3468712"/>
            <a:ext cx="7399257" cy="2308324"/>
          </a:xfrm>
          <a:prstGeom prst="rect">
            <a:avLst/>
          </a:prstGeom>
          <a:noFill/>
        </p:spPr>
        <p:txBody>
          <a:bodyPr wrap="square" rtlCol="0">
            <a:spAutoFit/>
          </a:bodyPr>
          <a:lstStyle/>
          <a:p>
            <a:r>
              <a:rPr lang="en-US" b="1" dirty="0"/>
              <a:t>Who should attend: </a:t>
            </a:r>
          </a:p>
          <a:p>
            <a:endParaRPr lang="en-US" dirty="0"/>
          </a:p>
          <a:p>
            <a:pPr marL="285750" lvl="0" indent="-285750">
              <a:buFont typeface="Arial" panose="020B0604020202020204" pitchFamily="34" charset="0"/>
              <a:buChar char="•"/>
            </a:pPr>
            <a:r>
              <a:rPr lang="en-US" dirty="0"/>
              <a:t>Life Scouts or advanced Star Scouts who want to pursue the Eagle Rank</a:t>
            </a:r>
          </a:p>
          <a:p>
            <a:pPr marL="285750" lvl="0" indent="-285750">
              <a:buFont typeface="Arial" panose="020B0604020202020204" pitchFamily="34" charset="0"/>
              <a:buChar char="•"/>
            </a:pPr>
            <a:endParaRPr lang="en-US" dirty="0"/>
          </a:p>
          <a:p>
            <a:pPr marL="285750" lvl="0" indent="-285750">
              <a:buFont typeface="Arial" panose="020B0604020202020204" pitchFamily="34" charset="0"/>
              <a:buChar char="•"/>
            </a:pPr>
            <a:r>
              <a:rPr lang="en-US" dirty="0"/>
              <a:t>Eagle advisors, coaches or unit leaders that haven’t attended a seminar in two years</a:t>
            </a:r>
          </a:p>
          <a:p>
            <a:pPr marL="285750" lvl="0" indent="-285750">
              <a:buFont typeface="Arial" panose="020B0604020202020204" pitchFamily="34" charset="0"/>
              <a:buChar char="•"/>
            </a:pPr>
            <a:endParaRPr lang="en-US" dirty="0"/>
          </a:p>
          <a:p>
            <a:pPr marL="285750" lvl="0" indent="-285750">
              <a:buFont typeface="Arial" panose="020B0604020202020204" pitchFamily="34" charset="0"/>
              <a:buChar char="•"/>
            </a:pPr>
            <a:r>
              <a:rPr lang="en-US" dirty="0"/>
              <a:t>Parents of Scouts working on Eagle or other adults interested in Scouting</a:t>
            </a:r>
          </a:p>
        </p:txBody>
      </p:sp>
      <p:sp>
        <p:nvSpPr>
          <p:cNvPr id="16" name="TextBox 15">
            <a:extLst>
              <a:ext uri="{FF2B5EF4-FFF2-40B4-BE49-F238E27FC236}">
                <a16:creationId xmlns:a16="http://schemas.microsoft.com/office/drawing/2014/main" id="{402CCAF4-D785-4100-A436-86F99F29D06A}"/>
              </a:ext>
            </a:extLst>
          </p:cNvPr>
          <p:cNvSpPr txBox="1"/>
          <p:nvPr/>
        </p:nvSpPr>
        <p:spPr>
          <a:xfrm>
            <a:off x="7550331" y="3898311"/>
            <a:ext cx="3766457" cy="2031325"/>
          </a:xfrm>
          <a:prstGeom prst="rect">
            <a:avLst/>
          </a:prstGeom>
          <a:noFill/>
        </p:spPr>
        <p:txBody>
          <a:bodyPr wrap="square" rtlCol="0">
            <a:spAutoFit/>
          </a:bodyPr>
          <a:lstStyle/>
          <a:p>
            <a:r>
              <a:rPr lang="en-US" b="1" dirty="0"/>
              <a:t>Registration is live now and must be registered by 1 June 2023 to get the Zoom link.</a:t>
            </a:r>
            <a:endParaRPr lang="en-US" dirty="0"/>
          </a:p>
          <a:p>
            <a:r>
              <a:rPr lang="en-US" dirty="0"/>
              <a:t> </a:t>
            </a:r>
          </a:p>
          <a:p>
            <a:r>
              <a:rPr lang="en-US" dirty="0"/>
              <a:t>Any questions contact Matt Burns at 703-938-9550 or at gm.advancement @gmail.com.</a:t>
            </a:r>
          </a:p>
        </p:txBody>
      </p:sp>
    </p:spTree>
    <p:extLst>
      <p:ext uri="{BB962C8B-B14F-4D97-AF65-F5344CB8AC3E}">
        <p14:creationId xmlns:p14="http://schemas.microsoft.com/office/powerpoint/2010/main" val="2851642055"/>
      </p:ext>
    </p:extLst>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24FAC4-7F0D-4F04-80FB-6395B06BD5B7}"/>
              </a:ext>
            </a:extLst>
          </p:cNvPr>
          <p:cNvSpPr>
            <a:spLocks noGrp="1"/>
          </p:cNvSpPr>
          <p:nvPr>
            <p:ph type="title"/>
          </p:nvPr>
        </p:nvSpPr>
        <p:spPr>
          <a:xfrm>
            <a:off x="720634" y="126060"/>
            <a:ext cx="10515600" cy="1020262"/>
          </a:xfrm>
        </p:spPr>
        <p:txBody>
          <a:bodyPr>
            <a:normAutofit/>
          </a:bodyPr>
          <a:lstStyle/>
          <a:p>
            <a:r>
              <a:rPr lang="en-US" b="1" dirty="0"/>
              <a:t>District Life to Eagle Seminar – September 23</a:t>
            </a:r>
          </a:p>
        </p:txBody>
      </p:sp>
      <p:sp>
        <p:nvSpPr>
          <p:cNvPr id="3" name="Content Placeholder 2">
            <a:extLst>
              <a:ext uri="{FF2B5EF4-FFF2-40B4-BE49-F238E27FC236}">
                <a16:creationId xmlns:a16="http://schemas.microsoft.com/office/drawing/2014/main" id="{3E019B8B-CA7E-466D-B304-B27403471A82}"/>
              </a:ext>
            </a:extLst>
          </p:cNvPr>
          <p:cNvSpPr>
            <a:spLocks noGrp="1"/>
          </p:cNvSpPr>
          <p:nvPr>
            <p:ph idx="1"/>
          </p:nvPr>
        </p:nvSpPr>
        <p:spPr>
          <a:xfrm>
            <a:off x="3378001" y="1296418"/>
            <a:ext cx="7858233" cy="1603151"/>
          </a:xfrm>
        </p:spPr>
        <p:txBody>
          <a:bodyPr>
            <a:normAutofit fontScale="85000" lnSpcReduction="20000"/>
          </a:bodyPr>
          <a:lstStyle/>
          <a:p>
            <a:r>
              <a:rPr lang="en-US" b="1" dirty="0"/>
              <a:t>Saturday, 23 September 2023</a:t>
            </a:r>
            <a:endParaRPr lang="en-US" dirty="0"/>
          </a:p>
          <a:p>
            <a:r>
              <a:rPr lang="en-US" b="1" dirty="0"/>
              <a:t>1:00 to 4:00 p.m.</a:t>
            </a:r>
            <a:endParaRPr lang="en-US" dirty="0"/>
          </a:p>
          <a:p>
            <a:r>
              <a:rPr lang="en-US" b="1" dirty="0"/>
              <a:t>In Person at St. James Catholic Church in Falls Church</a:t>
            </a:r>
          </a:p>
          <a:p>
            <a:r>
              <a:rPr lang="en-US" b="1" dirty="0"/>
              <a:t>Register at: </a:t>
            </a:r>
            <a:r>
              <a:rPr lang="en-US" sz="1800" u="sng" kern="100"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2"/>
              </a:rPr>
              <a:t>https://scoutingevent.com/082-70702</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b="1" dirty="0"/>
          </a:p>
          <a:p>
            <a:pPr marL="0" indent="0">
              <a:buNone/>
            </a:pPr>
            <a:endParaRPr lang="en-US" b="1" dirty="0"/>
          </a:p>
          <a:p>
            <a:endParaRPr lang="en-US" b="1" dirty="0"/>
          </a:p>
          <a:p>
            <a:endParaRPr lang="en-US" b="1" dirty="0"/>
          </a:p>
        </p:txBody>
      </p:sp>
      <p:pic>
        <p:nvPicPr>
          <p:cNvPr id="9" name="Picture 8" descr="A close up of a sign&#10;&#10;Description generated with very high confidence">
            <a:extLst>
              <a:ext uri="{FF2B5EF4-FFF2-40B4-BE49-F238E27FC236}">
                <a16:creationId xmlns:a16="http://schemas.microsoft.com/office/drawing/2014/main" id="{5453816A-EBA4-46A7-B0ED-ABB67D793949}"/>
              </a:ext>
            </a:extLst>
          </p:cNvPr>
          <p:cNvPicPr/>
          <p:nvPr/>
        </p:nvPicPr>
        <p:blipFill>
          <a:blip r:embed="rId3">
            <a:extLst>
              <a:ext uri="{28A0092B-C50C-407E-A947-70E740481C1C}">
                <a14:useLocalDpi xmlns:a14="http://schemas.microsoft.com/office/drawing/2010/main" val="0"/>
              </a:ext>
            </a:extLst>
          </a:blip>
          <a:stretch>
            <a:fillRect/>
          </a:stretch>
        </p:blipFill>
        <p:spPr>
          <a:xfrm>
            <a:off x="818985" y="1065475"/>
            <a:ext cx="2043485" cy="2323813"/>
          </a:xfrm>
          <a:prstGeom prst="rect">
            <a:avLst/>
          </a:prstGeom>
        </p:spPr>
      </p:pic>
      <p:sp>
        <p:nvSpPr>
          <p:cNvPr id="15" name="TextBox 14">
            <a:extLst>
              <a:ext uri="{FF2B5EF4-FFF2-40B4-BE49-F238E27FC236}">
                <a16:creationId xmlns:a16="http://schemas.microsoft.com/office/drawing/2014/main" id="{BD17EEEB-6990-4160-979C-1760F2989DB1}"/>
              </a:ext>
            </a:extLst>
          </p:cNvPr>
          <p:cNvSpPr txBox="1"/>
          <p:nvPr/>
        </p:nvSpPr>
        <p:spPr>
          <a:xfrm>
            <a:off x="151074" y="3468712"/>
            <a:ext cx="7399257" cy="2308324"/>
          </a:xfrm>
          <a:prstGeom prst="rect">
            <a:avLst/>
          </a:prstGeom>
          <a:noFill/>
        </p:spPr>
        <p:txBody>
          <a:bodyPr wrap="square" rtlCol="0">
            <a:spAutoFit/>
          </a:bodyPr>
          <a:lstStyle/>
          <a:p>
            <a:r>
              <a:rPr lang="en-US" b="1" dirty="0"/>
              <a:t>Who should attend: </a:t>
            </a:r>
          </a:p>
          <a:p>
            <a:endParaRPr lang="en-US" dirty="0"/>
          </a:p>
          <a:p>
            <a:pPr marL="285750" lvl="0" indent="-285750">
              <a:buFont typeface="Arial" panose="020B0604020202020204" pitchFamily="34" charset="0"/>
              <a:buChar char="•"/>
            </a:pPr>
            <a:r>
              <a:rPr lang="en-US" dirty="0"/>
              <a:t>Life Scouts or advanced Star Scouts who want to pursue the Eagle Rank</a:t>
            </a:r>
          </a:p>
          <a:p>
            <a:pPr marL="285750" lvl="0" indent="-285750">
              <a:buFont typeface="Arial" panose="020B0604020202020204" pitchFamily="34" charset="0"/>
              <a:buChar char="•"/>
            </a:pPr>
            <a:endParaRPr lang="en-US" dirty="0"/>
          </a:p>
          <a:p>
            <a:pPr marL="285750" lvl="0" indent="-285750">
              <a:buFont typeface="Arial" panose="020B0604020202020204" pitchFamily="34" charset="0"/>
              <a:buChar char="•"/>
            </a:pPr>
            <a:r>
              <a:rPr lang="en-US" dirty="0"/>
              <a:t>Eagle advisors, coaches or unit leaders that haven’t attended a seminar in two years</a:t>
            </a:r>
          </a:p>
          <a:p>
            <a:pPr marL="285750" lvl="0" indent="-285750">
              <a:buFont typeface="Arial" panose="020B0604020202020204" pitchFamily="34" charset="0"/>
              <a:buChar char="•"/>
            </a:pPr>
            <a:endParaRPr lang="en-US" dirty="0"/>
          </a:p>
          <a:p>
            <a:pPr marL="285750" lvl="0" indent="-285750">
              <a:buFont typeface="Arial" panose="020B0604020202020204" pitchFamily="34" charset="0"/>
              <a:buChar char="•"/>
            </a:pPr>
            <a:r>
              <a:rPr lang="en-US" dirty="0"/>
              <a:t>Parents of Scouts working on Eagle or other adults interested in Scouting</a:t>
            </a:r>
          </a:p>
        </p:txBody>
      </p:sp>
      <p:sp>
        <p:nvSpPr>
          <p:cNvPr id="16" name="TextBox 15">
            <a:extLst>
              <a:ext uri="{FF2B5EF4-FFF2-40B4-BE49-F238E27FC236}">
                <a16:creationId xmlns:a16="http://schemas.microsoft.com/office/drawing/2014/main" id="{402CCAF4-D785-4100-A436-86F99F29D06A}"/>
              </a:ext>
            </a:extLst>
          </p:cNvPr>
          <p:cNvSpPr txBox="1"/>
          <p:nvPr/>
        </p:nvSpPr>
        <p:spPr>
          <a:xfrm>
            <a:off x="7550331" y="3898311"/>
            <a:ext cx="3766457" cy="1754326"/>
          </a:xfrm>
          <a:prstGeom prst="rect">
            <a:avLst/>
          </a:prstGeom>
          <a:noFill/>
        </p:spPr>
        <p:txBody>
          <a:bodyPr wrap="square" rtlCol="0">
            <a:spAutoFit/>
          </a:bodyPr>
          <a:lstStyle/>
          <a:p>
            <a:r>
              <a:rPr lang="en-US" b="1" dirty="0"/>
              <a:t>Registration is live now and must be registered by 21 September 2023. </a:t>
            </a:r>
            <a:endParaRPr lang="en-US" dirty="0"/>
          </a:p>
          <a:p>
            <a:r>
              <a:rPr lang="en-US" dirty="0"/>
              <a:t> </a:t>
            </a:r>
          </a:p>
          <a:p>
            <a:r>
              <a:rPr lang="en-US" dirty="0"/>
              <a:t>Any questions contact Matt Burns at 703-938-9550 or at </a:t>
            </a:r>
            <a:r>
              <a:rPr lang="en-US" dirty="0">
                <a:hlinkClick r:id="rId4"/>
              </a:rPr>
              <a:t>gm</a:t>
            </a:r>
            <a:r>
              <a:rPr lang="en-US">
                <a:hlinkClick r:id="rId4"/>
              </a:rPr>
              <a:t>.advancement@</a:t>
            </a:r>
            <a:r>
              <a:rPr lang="en-US" dirty="0">
                <a:hlinkClick r:id="rId4"/>
              </a:rPr>
              <a:t>gmail</a:t>
            </a:r>
            <a:r>
              <a:rPr lang="en-US">
                <a:hlinkClick r:id="rId4"/>
              </a:rPr>
              <a:t>.com</a:t>
            </a:r>
            <a:r>
              <a:rPr lang="en-US"/>
              <a:t> </a:t>
            </a:r>
            <a:endParaRPr lang="en-US" dirty="0"/>
          </a:p>
        </p:txBody>
      </p:sp>
    </p:spTree>
    <p:extLst>
      <p:ext uri="{BB962C8B-B14F-4D97-AF65-F5344CB8AC3E}">
        <p14:creationId xmlns:p14="http://schemas.microsoft.com/office/powerpoint/2010/main" val="744423779"/>
      </p:ext>
    </p:extLst>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 name="Title 1"/>
          <p:cNvSpPr txBox="1">
            <a:spLocks noGrp="1"/>
          </p:cNvSpPr>
          <p:nvPr>
            <p:ph type="title"/>
          </p:nvPr>
        </p:nvSpPr>
        <p:spPr>
          <a:xfrm>
            <a:off x="629194" y="157713"/>
            <a:ext cx="10515601" cy="765314"/>
          </a:xfrm>
          <a:prstGeom prst="rect">
            <a:avLst/>
          </a:prstGeom>
        </p:spPr>
        <p:txBody>
          <a:bodyPr/>
          <a:lstStyle/>
          <a:p>
            <a:r>
              <a:rPr b="1" dirty="0"/>
              <a:t>Merit Badges</a:t>
            </a:r>
          </a:p>
        </p:txBody>
      </p:sp>
      <p:sp>
        <p:nvSpPr>
          <p:cNvPr id="161" name="Content Placeholder 2"/>
          <p:cNvSpPr txBox="1">
            <a:spLocks noGrp="1"/>
          </p:cNvSpPr>
          <p:nvPr>
            <p:ph type="body" sz="half" idx="1"/>
          </p:nvPr>
        </p:nvSpPr>
        <p:spPr>
          <a:xfrm>
            <a:off x="629194" y="836763"/>
            <a:ext cx="10196957" cy="6124754"/>
          </a:xfrm>
          <a:prstGeom prst="rect">
            <a:avLst/>
          </a:prstGeom>
        </p:spPr>
        <p:txBody>
          <a:bodyPr>
            <a:normAutofit/>
          </a:bodyPr>
          <a:lstStyle/>
          <a:p>
            <a:pPr>
              <a:lnSpc>
                <a:spcPct val="100000"/>
              </a:lnSpc>
              <a:spcBef>
                <a:spcPts val="0"/>
              </a:spcBef>
              <a:defRPr sz="1700"/>
            </a:pPr>
            <a:r>
              <a:rPr sz="1600" dirty="0"/>
              <a:t>The online Merit Badge Counselor </a:t>
            </a:r>
            <a:r>
              <a:rPr sz="1600" u="sng" dirty="0">
                <a:solidFill>
                  <a:srgbClr val="0563C1"/>
                </a:solidFill>
                <a:uFill>
                  <a:solidFill>
                    <a:srgbClr val="0563C1"/>
                  </a:solidFill>
                </a:uFill>
                <a:hlinkClick r:id="rId2"/>
              </a:rPr>
              <a:t>registration</a:t>
            </a:r>
            <a:r>
              <a:rPr sz="1600" dirty="0"/>
              <a:t> works for all Scouters who do not already hold another District position.  </a:t>
            </a:r>
            <a:endParaRPr lang="en-US" sz="1600" dirty="0"/>
          </a:p>
          <a:p>
            <a:pPr>
              <a:lnSpc>
                <a:spcPct val="100000"/>
              </a:lnSpc>
              <a:spcBef>
                <a:spcPts val="0"/>
              </a:spcBef>
              <a:defRPr sz="1700"/>
            </a:pPr>
            <a:r>
              <a:rPr lang="en-US" sz="1600" dirty="0"/>
              <a:t>New Merit Badge Counselors must complete online merit badge counselor training, in addition to YPT. </a:t>
            </a:r>
            <a:r>
              <a:rPr sz="1600" dirty="0"/>
              <a:t>Be sure the counselor uses his/her legal name – no nicknames.</a:t>
            </a:r>
          </a:p>
          <a:p>
            <a:pPr>
              <a:lnSpc>
                <a:spcPct val="100000"/>
              </a:lnSpc>
              <a:spcBef>
                <a:spcPts val="0"/>
              </a:spcBef>
              <a:defRPr sz="1700"/>
            </a:pPr>
            <a:r>
              <a:rPr sz="1600" dirty="0"/>
              <a:t>Merit Badge Counselors, or the unit Dean/Leader, also need to scan and send Margee the Merit Badge application form listing the badges the counselor is applying to teach and providing a justification of his/her qualifications.</a:t>
            </a:r>
          </a:p>
          <a:p>
            <a:pPr>
              <a:lnSpc>
                <a:spcPct val="100000"/>
              </a:lnSpc>
              <a:spcBef>
                <a:spcPts val="0"/>
              </a:spcBef>
              <a:defRPr sz="1700"/>
            </a:pPr>
            <a:r>
              <a:rPr sz="1600" dirty="0"/>
              <a:t>Youth Protection Training is the essential first step.  Don’t hit “send” on the application without it!</a:t>
            </a:r>
          </a:p>
          <a:p>
            <a:pPr>
              <a:lnSpc>
                <a:spcPct val="100000"/>
              </a:lnSpc>
              <a:spcBef>
                <a:spcPts val="0"/>
              </a:spcBef>
              <a:defRPr sz="1700"/>
            </a:pPr>
            <a:r>
              <a:rPr sz="1600" dirty="0"/>
              <a:t>Contact Margee if you have questions at </a:t>
            </a:r>
            <a:r>
              <a:rPr sz="1600" u="sng" dirty="0">
                <a:solidFill>
                  <a:srgbClr val="0563C1"/>
                </a:solidFill>
                <a:uFill>
                  <a:solidFill>
                    <a:srgbClr val="0563C1"/>
                  </a:solidFill>
                </a:uFill>
                <a:hlinkClick r:id="rId3"/>
              </a:rPr>
              <a:t>GM.MB.Dean@hotmail.com</a:t>
            </a:r>
            <a:r>
              <a:rPr sz="1600" dirty="0"/>
              <a:t>. </a:t>
            </a:r>
            <a:br>
              <a:rPr lang="en-US" sz="1600" dirty="0"/>
            </a:br>
            <a:endParaRPr lang="en-US" sz="1600" dirty="0"/>
          </a:p>
          <a:p>
            <a:pPr marL="0" indent="0">
              <a:lnSpc>
                <a:spcPct val="100000"/>
              </a:lnSpc>
              <a:spcBef>
                <a:spcPts val="0"/>
              </a:spcBef>
              <a:buNone/>
              <a:defRPr sz="1700"/>
            </a:pPr>
            <a:r>
              <a:rPr lang="en-US" sz="1600" b="1" i="1" dirty="0"/>
              <a:t>Did you know</a:t>
            </a:r>
            <a:r>
              <a:rPr lang="en-US" sz="1600" dirty="0"/>
              <a:t>:</a:t>
            </a:r>
          </a:p>
          <a:p>
            <a:pPr>
              <a:lnSpc>
                <a:spcPct val="100000"/>
              </a:lnSpc>
              <a:spcBef>
                <a:spcPts val="0"/>
              </a:spcBef>
              <a:defRPr sz="1700"/>
            </a:pPr>
            <a:r>
              <a:rPr lang="en-US" sz="1600" dirty="0"/>
              <a:t>The National Council does not limit the number of merit badges a youth may earn from one counselor, though a </a:t>
            </a:r>
            <a:r>
              <a:rPr lang="en-US" sz="1600" b="1" u="sng" dirty="0"/>
              <a:t>unit leader is permitted to do so</a:t>
            </a:r>
            <a:r>
              <a:rPr lang="en-US" sz="1600" dirty="0"/>
              <a:t>, as long as the same limit applies to all Scouts in the unit. Ideally, Scouts should work with a variety of adults. (GTA 7.0.0.3)</a:t>
            </a:r>
          </a:p>
          <a:p>
            <a:pPr>
              <a:lnSpc>
                <a:spcPct val="100000"/>
              </a:lnSpc>
              <a:spcBef>
                <a:spcPts val="0"/>
              </a:spcBef>
              <a:defRPr sz="1700"/>
            </a:pPr>
            <a:r>
              <a:rPr lang="en-US" sz="1600" dirty="0"/>
              <a:t>Partial Merit Badges have no expiration except the Scout’s 18th birthday. (GTA 7.0.3.3)</a:t>
            </a:r>
          </a:p>
          <a:p>
            <a:pPr>
              <a:lnSpc>
                <a:spcPct val="100000"/>
              </a:lnSpc>
              <a:spcBef>
                <a:spcPts val="0"/>
              </a:spcBef>
              <a:defRPr sz="1700"/>
            </a:pPr>
            <a:r>
              <a:rPr lang="en-US" sz="1600" dirty="0"/>
              <a:t>Due to the BSA policies related to Youth Protection and two-deep leadership, a merit badge counselor must have another adult present during all merit badge counseling sessions. However, the parent or legal guardian of the Scout may serve as the second adult. </a:t>
            </a:r>
            <a:r>
              <a:rPr lang="en-US" sz="1600" b="1" u="sng" dirty="0"/>
              <a:t>This parent or legal guardian does not have to be a registered leader</a:t>
            </a:r>
            <a:r>
              <a:rPr lang="en-US" sz="1600" dirty="0"/>
              <a:t>.</a:t>
            </a:r>
          </a:p>
          <a:p>
            <a:pPr>
              <a:lnSpc>
                <a:spcPct val="100000"/>
              </a:lnSpc>
              <a:spcBef>
                <a:spcPts val="0"/>
              </a:spcBef>
              <a:defRPr sz="1700"/>
            </a:pPr>
            <a:r>
              <a:rPr lang="en-US" sz="1600" dirty="0"/>
              <a:t>If the requirements for a merit badge differ between the merit badge pamphlet and the current edition of Scouts BSA Requirements, the requirements in the Scouts BSA Requirements book supersede all others. </a:t>
            </a:r>
          </a:p>
          <a:p>
            <a:pPr marL="0" indent="0">
              <a:lnSpc>
                <a:spcPct val="72000"/>
              </a:lnSpc>
              <a:buNone/>
              <a:defRPr sz="1700"/>
            </a:pPr>
            <a:endParaRPr lang="en-US" sz="400" b="1" dirty="0"/>
          </a:p>
          <a:p>
            <a:pPr marL="0" indent="0">
              <a:lnSpc>
                <a:spcPct val="110000"/>
              </a:lnSpc>
              <a:spcBef>
                <a:spcPts val="0"/>
              </a:spcBef>
              <a:buNone/>
              <a:defRPr sz="1700"/>
            </a:pPr>
            <a:r>
              <a:rPr lang="en-US" sz="1500" b="1" i="1" dirty="0"/>
              <a:t>Merit Badge Opportunities</a:t>
            </a:r>
            <a:r>
              <a:rPr lang="en-US" sz="1500" i="1" dirty="0"/>
              <a:t>:</a:t>
            </a:r>
          </a:p>
          <a:p>
            <a:pPr>
              <a:lnSpc>
                <a:spcPct val="110000"/>
              </a:lnSpc>
              <a:spcBef>
                <a:spcPts val="0"/>
              </a:spcBef>
              <a:defRPr sz="1700"/>
            </a:pPr>
            <a:r>
              <a:rPr lang="en-US" sz="1500" dirty="0">
                <a:hlinkClick r:id="rId4"/>
              </a:rPr>
              <a:t>05/13/23 – Welding, Alexandria, VA</a:t>
            </a:r>
            <a:endParaRPr lang="en-US" sz="1500" dirty="0"/>
          </a:p>
          <a:p>
            <a:pPr>
              <a:lnSpc>
                <a:spcPct val="110000"/>
              </a:lnSpc>
              <a:spcBef>
                <a:spcPts val="0"/>
              </a:spcBef>
              <a:defRPr sz="1700"/>
            </a:pPr>
            <a:r>
              <a:rPr lang="en-US" sz="1500" dirty="0">
                <a:hlinkClick r:id="rId5"/>
              </a:rPr>
              <a:t>07/16/23 – 07/22/23 - Camp Snyder Specialty Week, Haymarket, VA</a:t>
            </a:r>
            <a:endParaRPr lang="en-US" sz="1500" dirty="0"/>
          </a:p>
          <a:p>
            <a:pPr>
              <a:lnSpc>
                <a:spcPct val="110000"/>
              </a:lnSpc>
              <a:spcBef>
                <a:spcPts val="0"/>
              </a:spcBef>
              <a:defRPr sz="1700"/>
            </a:pPr>
            <a:r>
              <a:rPr lang="en-US" sz="1500" u="sng" dirty="0">
                <a:solidFill>
                  <a:srgbClr val="2409ED"/>
                </a:solidFill>
                <a:hlinkClick r:id="rId6"/>
              </a:rPr>
              <a:t>09/09/23 – Americanism Merit Badge Workshop, Fredericksburg, VA</a:t>
            </a:r>
            <a:endParaRPr sz="1500" u="sng" dirty="0">
              <a:solidFill>
                <a:srgbClr val="2409ED"/>
              </a:solidFill>
            </a:endParaRPr>
          </a:p>
        </p:txBody>
      </p:sp>
      <p:pic>
        <p:nvPicPr>
          <p:cNvPr id="162" name="Picture 4" descr="Picture 4"/>
          <p:cNvPicPr>
            <a:picLocks noChangeAspect="1"/>
          </p:cNvPicPr>
          <p:nvPr/>
        </p:nvPicPr>
        <p:blipFill>
          <a:blip r:embed="rId7"/>
          <a:stretch>
            <a:fillRect/>
          </a:stretch>
        </p:blipFill>
        <p:spPr>
          <a:xfrm>
            <a:off x="10906125" y="740665"/>
            <a:ext cx="895350" cy="2733676"/>
          </a:xfrm>
          <a:prstGeom prst="rect">
            <a:avLst/>
          </a:prstGeom>
          <a:ln w="12700">
            <a:miter lim="400000"/>
          </a:ln>
        </p:spPr>
      </p:pic>
      <p:pic>
        <p:nvPicPr>
          <p:cNvPr id="163" name="Picture 5" descr="Picture 5"/>
          <p:cNvPicPr>
            <a:picLocks noChangeAspect="1"/>
          </p:cNvPicPr>
          <p:nvPr/>
        </p:nvPicPr>
        <p:blipFill>
          <a:blip r:embed="rId8"/>
          <a:stretch>
            <a:fillRect/>
          </a:stretch>
        </p:blipFill>
        <p:spPr>
          <a:xfrm>
            <a:off x="10906125" y="3474339"/>
            <a:ext cx="904875" cy="2714626"/>
          </a:xfrm>
          <a:prstGeom prst="rect">
            <a:avLst/>
          </a:prstGeom>
          <a:ln w="12700">
            <a:miter lim="400000"/>
          </a:ln>
        </p:spPr>
      </p:pic>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06B643-46F5-458B-9298-0BA958A73D94}"/>
              </a:ext>
            </a:extLst>
          </p:cNvPr>
          <p:cNvSpPr>
            <a:spLocks noGrp="1"/>
          </p:cNvSpPr>
          <p:nvPr>
            <p:ph type="title"/>
          </p:nvPr>
        </p:nvSpPr>
        <p:spPr>
          <a:xfrm>
            <a:off x="838200" y="0"/>
            <a:ext cx="10515600" cy="1325563"/>
          </a:xfrm>
        </p:spPr>
        <p:txBody>
          <a:bodyPr/>
          <a:lstStyle/>
          <a:p>
            <a:r>
              <a:rPr lang="en-US" b="1" dirty="0"/>
              <a:t>Council Update</a:t>
            </a:r>
          </a:p>
        </p:txBody>
      </p:sp>
      <p:sp>
        <p:nvSpPr>
          <p:cNvPr id="3" name="Text Placeholder 2">
            <a:extLst>
              <a:ext uri="{FF2B5EF4-FFF2-40B4-BE49-F238E27FC236}">
                <a16:creationId xmlns:a16="http://schemas.microsoft.com/office/drawing/2014/main" id="{450C4601-F226-CA80-E377-7E6824521D32}"/>
              </a:ext>
            </a:extLst>
          </p:cNvPr>
          <p:cNvSpPr>
            <a:spLocks noGrp="1"/>
          </p:cNvSpPr>
          <p:nvPr>
            <p:ph type="body" sz="half" idx="1"/>
          </p:nvPr>
        </p:nvSpPr>
        <p:spPr>
          <a:xfrm>
            <a:off x="838200" y="1008030"/>
            <a:ext cx="11067288" cy="5584794"/>
          </a:xfrm>
        </p:spPr>
        <p:txBody>
          <a:bodyPr>
            <a:normAutofit/>
          </a:bodyPr>
          <a:lstStyle/>
          <a:p>
            <a:pPr>
              <a:lnSpc>
                <a:spcPct val="100000"/>
              </a:lnSpc>
              <a:spcBef>
                <a:spcPts val="0"/>
              </a:spcBef>
            </a:pPr>
            <a:r>
              <a:rPr lang="en-US" sz="2400" b="1" dirty="0">
                <a:solidFill>
                  <a:schemeClr val="tx1"/>
                </a:solidFill>
                <a:ea typeface="Times New Roman" panose="02020603050405020304" pitchFamily="18" charset="0"/>
              </a:rPr>
              <a:t>Scoutbook Email and Calendars </a:t>
            </a:r>
            <a:r>
              <a:rPr lang="en-US" sz="2400" dirty="0">
                <a:solidFill>
                  <a:schemeClr val="tx1"/>
                </a:solidFill>
                <a:ea typeface="Times New Roman" panose="02020603050405020304" pitchFamily="18" charset="0"/>
              </a:rPr>
              <a:t>- Fixed</a:t>
            </a:r>
          </a:p>
          <a:p>
            <a:pPr>
              <a:lnSpc>
                <a:spcPct val="100000"/>
              </a:lnSpc>
              <a:spcBef>
                <a:spcPts val="0"/>
              </a:spcBef>
            </a:pPr>
            <a:r>
              <a:rPr lang="en-US" sz="2400" b="1" dirty="0">
                <a:solidFill>
                  <a:schemeClr val="tx1"/>
                </a:solidFill>
                <a:ea typeface="Times New Roman" panose="02020603050405020304" pitchFamily="18" charset="0"/>
              </a:rPr>
              <a:t>Recharter Handbook </a:t>
            </a:r>
            <a:r>
              <a:rPr lang="en-US" sz="2400" dirty="0">
                <a:solidFill>
                  <a:schemeClr val="tx1"/>
                </a:solidFill>
                <a:ea typeface="Times New Roman" panose="02020603050405020304" pitchFamily="18" charset="0"/>
              </a:rPr>
              <a:t>– Updating; send </a:t>
            </a:r>
            <a:r>
              <a:rPr lang="en-US" sz="2400" dirty="0">
                <a:solidFill>
                  <a:schemeClr val="tx1"/>
                </a:solidFill>
                <a:ea typeface="Times New Roman" panose="02020603050405020304" pitchFamily="18" charset="0"/>
                <a:hlinkClick r:id="rId2"/>
              </a:rPr>
              <a:t>ruspittman@gmail.com</a:t>
            </a:r>
            <a:r>
              <a:rPr lang="en-US" sz="2400" dirty="0">
                <a:solidFill>
                  <a:schemeClr val="tx1"/>
                </a:solidFill>
                <a:ea typeface="Times New Roman" panose="02020603050405020304" pitchFamily="18" charset="0"/>
              </a:rPr>
              <a:t> any updates needed</a:t>
            </a:r>
          </a:p>
          <a:p>
            <a:pPr>
              <a:lnSpc>
                <a:spcPct val="100000"/>
              </a:lnSpc>
              <a:spcBef>
                <a:spcPts val="0"/>
              </a:spcBef>
            </a:pPr>
            <a:r>
              <a:rPr lang="en-US" sz="2400" b="1" dirty="0">
                <a:solidFill>
                  <a:schemeClr val="tx1"/>
                </a:solidFill>
                <a:ea typeface="Times New Roman" panose="02020603050405020304" pitchFamily="18" charset="0"/>
              </a:rPr>
              <a:t>Membership Inventory </a:t>
            </a:r>
            <a:r>
              <a:rPr lang="en-US" sz="2400" dirty="0">
                <a:solidFill>
                  <a:schemeClr val="tx1"/>
                </a:solidFill>
                <a:ea typeface="Times New Roman" panose="02020603050405020304" pitchFamily="18" charset="0"/>
              </a:rPr>
              <a:t>– Compare to roster in </a:t>
            </a:r>
            <a:r>
              <a:rPr lang="en-US" sz="2400" dirty="0">
                <a:solidFill>
                  <a:schemeClr val="tx1"/>
                </a:solidFill>
                <a:ea typeface="Times New Roman" panose="02020603050405020304" pitchFamily="18" charset="0"/>
                <a:hlinkClick r:id="rId3"/>
              </a:rPr>
              <a:t>https://my.scouting.org</a:t>
            </a:r>
            <a:r>
              <a:rPr lang="en-US" sz="2400" dirty="0">
                <a:solidFill>
                  <a:schemeClr val="tx1"/>
                </a:solidFill>
                <a:ea typeface="Times New Roman" panose="02020603050405020304" pitchFamily="18" charset="0"/>
              </a:rPr>
              <a:t> </a:t>
            </a:r>
          </a:p>
          <a:p>
            <a:pPr>
              <a:lnSpc>
                <a:spcPct val="100000"/>
              </a:lnSpc>
              <a:spcBef>
                <a:spcPts val="0"/>
              </a:spcBef>
            </a:pPr>
            <a:r>
              <a:rPr lang="en-US" sz="2400" b="1" dirty="0">
                <a:solidFill>
                  <a:schemeClr val="tx1"/>
                </a:solidFill>
                <a:ea typeface="Times New Roman" panose="02020603050405020304" pitchFamily="18" charset="0"/>
              </a:rPr>
              <a:t>My.scouting.org </a:t>
            </a:r>
            <a:r>
              <a:rPr lang="en-US" sz="2400" dirty="0">
                <a:solidFill>
                  <a:schemeClr val="tx1"/>
                </a:solidFill>
                <a:ea typeface="Times New Roman" panose="02020603050405020304" pitchFamily="18" charset="0"/>
              </a:rPr>
              <a:t>– Menu, Organizational Manager</a:t>
            </a:r>
          </a:p>
          <a:p>
            <a:pPr lvl="1">
              <a:lnSpc>
                <a:spcPct val="100000"/>
              </a:lnSpc>
              <a:spcBef>
                <a:spcPts val="0"/>
              </a:spcBef>
            </a:pPr>
            <a:r>
              <a:rPr lang="en-US" sz="2400" dirty="0">
                <a:solidFill>
                  <a:schemeClr val="tx1"/>
                </a:solidFill>
                <a:ea typeface="Times New Roman" panose="02020603050405020304" pitchFamily="18" charset="0"/>
              </a:rPr>
              <a:t>Key 3 Delegate</a:t>
            </a:r>
          </a:p>
          <a:p>
            <a:pPr lvl="1">
              <a:lnSpc>
                <a:spcPct val="100000"/>
              </a:lnSpc>
              <a:spcBef>
                <a:spcPts val="0"/>
              </a:spcBef>
            </a:pPr>
            <a:r>
              <a:rPr lang="en-US" sz="2400" dirty="0">
                <a:solidFill>
                  <a:schemeClr val="tx1"/>
                </a:solidFill>
                <a:ea typeface="Times New Roman" panose="02020603050405020304" pitchFamily="18" charset="0"/>
              </a:rPr>
              <a:t>Registration Inquiry</a:t>
            </a:r>
          </a:p>
          <a:p>
            <a:pPr lvl="1">
              <a:lnSpc>
                <a:spcPct val="100000"/>
              </a:lnSpc>
              <a:spcBef>
                <a:spcPts val="0"/>
              </a:spcBef>
            </a:pPr>
            <a:r>
              <a:rPr lang="en-US" sz="2400" dirty="0">
                <a:solidFill>
                  <a:schemeClr val="tx1"/>
                </a:solidFill>
                <a:ea typeface="Times New Roman" panose="02020603050405020304" pitchFamily="18" charset="0"/>
              </a:rPr>
              <a:t>COR Delegate</a:t>
            </a:r>
          </a:p>
          <a:p>
            <a:pPr lvl="1">
              <a:lnSpc>
                <a:spcPct val="100000"/>
              </a:lnSpc>
              <a:spcBef>
                <a:spcPts val="0"/>
              </a:spcBef>
            </a:pPr>
            <a:r>
              <a:rPr lang="en-US" sz="2400" dirty="0">
                <a:solidFill>
                  <a:schemeClr val="tx1"/>
                </a:solidFill>
                <a:ea typeface="Times New Roman" panose="02020603050405020304" pitchFamily="18" charset="0"/>
              </a:rPr>
              <a:t>Treasurer</a:t>
            </a:r>
          </a:p>
          <a:p>
            <a:pPr lvl="1">
              <a:lnSpc>
                <a:spcPct val="100000"/>
              </a:lnSpc>
              <a:spcBef>
                <a:spcPts val="0"/>
              </a:spcBef>
            </a:pPr>
            <a:r>
              <a:rPr lang="en-US" sz="2400" dirty="0">
                <a:solidFill>
                  <a:schemeClr val="tx1"/>
                </a:solidFill>
                <a:ea typeface="Times New Roman" panose="02020603050405020304" pitchFamily="18" charset="0"/>
              </a:rPr>
              <a:t>PIN</a:t>
            </a:r>
          </a:p>
          <a:p>
            <a:pPr>
              <a:lnSpc>
                <a:spcPct val="100000"/>
              </a:lnSpc>
              <a:spcBef>
                <a:spcPts val="0"/>
              </a:spcBef>
            </a:pPr>
            <a:r>
              <a:rPr lang="en-US" sz="2400" b="1" dirty="0">
                <a:solidFill>
                  <a:schemeClr val="tx1"/>
                </a:solidFill>
                <a:ea typeface="Times New Roman" panose="02020603050405020304" pitchFamily="18" charset="0"/>
              </a:rPr>
              <a:t>Webelos to Troop </a:t>
            </a:r>
            <a:r>
              <a:rPr lang="en-US" sz="2400" dirty="0">
                <a:solidFill>
                  <a:schemeClr val="tx1"/>
                </a:solidFill>
                <a:ea typeface="Times New Roman" panose="02020603050405020304" pitchFamily="18" charset="0"/>
              </a:rPr>
              <a:t>– Issue with parents not associated with Scout</a:t>
            </a:r>
          </a:p>
          <a:p>
            <a:pPr>
              <a:lnSpc>
                <a:spcPct val="100000"/>
              </a:lnSpc>
              <a:spcBef>
                <a:spcPts val="0"/>
              </a:spcBef>
            </a:pPr>
            <a:r>
              <a:rPr lang="en-US" sz="2400" b="1" dirty="0">
                <a:solidFill>
                  <a:schemeClr val="tx1"/>
                </a:solidFill>
                <a:ea typeface="Times New Roman" panose="02020603050405020304" pitchFamily="18" charset="0"/>
                <a:hlinkClick r:id="rId4"/>
              </a:rPr>
              <a:t>https://bsarestructuring.org</a:t>
            </a:r>
            <a:r>
              <a:rPr lang="en-US" sz="2400" b="1" dirty="0">
                <a:solidFill>
                  <a:schemeClr val="tx1"/>
                </a:solidFill>
                <a:ea typeface="Times New Roman" panose="02020603050405020304" pitchFamily="18" charset="0"/>
              </a:rPr>
              <a:t> </a:t>
            </a:r>
            <a:r>
              <a:rPr lang="en-US" sz="2400" dirty="0">
                <a:solidFill>
                  <a:schemeClr val="tx1"/>
                </a:solidFill>
                <a:ea typeface="Times New Roman" panose="02020603050405020304" pitchFamily="18" charset="0"/>
              </a:rPr>
              <a:t>– Latest news of emergence from bankruptcy</a:t>
            </a:r>
          </a:p>
          <a:p>
            <a:pPr>
              <a:lnSpc>
                <a:spcPct val="100000"/>
              </a:lnSpc>
              <a:spcBef>
                <a:spcPts val="0"/>
              </a:spcBef>
            </a:pPr>
            <a:r>
              <a:rPr lang="en-US" sz="2400" b="1" dirty="0">
                <a:solidFill>
                  <a:schemeClr val="tx1"/>
                </a:solidFill>
                <a:ea typeface="Times New Roman" panose="02020603050405020304" pitchFamily="18" charset="0"/>
              </a:rPr>
              <a:t>2024 National Dues </a:t>
            </a:r>
            <a:r>
              <a:rPr lang="en-US" sz="2400" dirty="0">
                <a:solidFill>
                  <a:schemeClr val="tx1"/>
                </a:solidFill>
                <a:ea typeface="Times New Roman" panose="02020603050405020304" pitchFamily="18" charset="0"/>
              </a:rPr>
              <a:t>– Update in July</a:t>
            </a:r>
          </a:p>
          <a:p>
            <a:pPr>
              <a:lnSpc>
                <a:spcPct val="100000"/>
              </a:lnSpc>
              <a:spcBef>
                <a:spcPts val="0"/>
              </a:spcBef>
            </a:pPr>
            <a:r>
              <a:rPr lang="en-US" sz="2400" b="1" dirty="0">
                <a:solidFill>
                  <a:schemeClr val="tx1"/>
                </a:solidFill>
                <a:ea typeface="Times New Roman" panose="02020603050405020304" pitchFamily="18" charset="0"/>
              </a:rPr>
              <a:t>Activities</a:t>
            </a:r>
            <a:r>
              <a:rPr lang="en-US" sz="2400" dirty="0">
                <a:solidFill>
                  <a:schemeClr val="tx1"/>
                </a:solidFill>
                <a:ea typeface="Times New Roman" panose="02020603050405020304" pitchFamily="18" charset="0"/>
              </a:rPr>
              <a:t> – Please enter into Internet Advancement</a:t>
            </a:r>
          </a:p>
          <a:p>
            <a:pPr>
              <a:lnSpc>
                <a:spcPct val="100000"/>
              </a:lnSpc>
              <a:spcBef>
                <a:spcPts val="0"/>
              </a:spcBef>
            </a:pPr>
            <a:r>
              <a:rPr lang="en-US" sz="2400" b="1" dirty="0">
                <a:solidFill>
                  <a:schemeClr val="tx1"/>
                </a:solidFill>
                <a:ea typeface="Times New Roman" panose="02020603050405020304" pitchFamily="18" charset="0"/>
              </a:rPr>
              <a:t>Summer/Day/HA Camps </a:t>
            </a:r>
            <a:r>
              <a:rPr lang="en-US" sz="2400" dirty="0">
                <a:solidFill>
                  <a:schemeClr val="tx1"/>
                </a:solidFill>
                <a:ea typeface="Times New Roman" panose="02020603050405020304" pitchFamily="18" charset="0"/>
              </a:rPr>
              <a:t>– Please provide this information</a:t>
            </a:r>
          </a:p>
          <a:p>
            <a:pPr>
              <a:lnSpc>
                <a:spcPct val="100000"/>
              </a:lnSpc>
              <a:spcBef>
                <a:spcPts val="0"/>
              </a:spcBef>
            </a:pPr>
            <a:endParaRPr lang="en-US" sz="2000" dirty="0">
              <a:solidFill>
                <a:schemeClr val="tx1"/>
              </a:solidFill>
              <a:ea typeface="Times New Roman" panose="02020603050405020304" pitchFamily="18" charset="0"/>
            </a:endParaRPr>
          </a:p>
        </p:txBody>
      </p:sp>
    </p:spTree>
    <p:extLst>
      <p:ext uri="{BB962C8B-B14F-4D97-AF65-F5344CB8AC3E}">
        <p14:creationId xmlns:p14="http://schemas.microsoft.com/office/powerpoint/2010/main" val="3143071353"/>
      </p:ext>
    </p:extLst>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 name="Title 1"/>
          <p:cNvSpPr txBox="1">
            <a:spLocks noGrp="1"/>
          </p:cNvSpPr>
          <p:nvPr>
            <p:ph type="title"/>
          </p:nvPr>
        </p:nvSpPr>
        <p:spPr>
          <a:xfrm>
            <a:off x="138093" y="-187823"/>
            <a:ext cx="7973866" cy="1097281"/>
          </a:xfrm>
          <a:prstGeom prst="rect">
            <a:avLst/>
          </a:prstGeom>
        </p:spPr>
        <p:txBody>
          <a:bodyPr>
            <a:normAutofit/>
          </a:bodyPr>
          <a:lstStyle/>
          <a:p>
            <a:r>
              <a:rPr b="1" dirty="0"/>
              <a:t>Training</a:t>
            </a:r>
            <a:r>
              <a:rPr lang="en-US" b="1" dirty="0"/>
              <a:t> </a:t>
            </a:r>
            <a:r>
              <a:rPr lang="en-US" sz="2200" b="1" dirty="0">
                <a:solidFill>
                  <a:schemeClr val="tx1"/>
                </a:solidFill>
              </a:rPr>
              <a:t>(</a:t>
            </a:r>
            <a:r>
              <a:rPr lang="en-US" sz="2200" b="1" dirty="0">
                <a:solidFill>
                  <a:schemeClr val="tx1"/>
                </a:solidFill>
                <a:hlinkClick r:id="rId2"/>
              </a:rPr>
              <a:t>https://www.ncacbsa.org/george-mason/training/</a:t>
            </a:r>
            <a:r>
              <a:rPr lang="en-US" sz="2200" b="1" dirty="0">
                <a:solidFill>
                  <a:schemeClr val="tx1"/>
                </a:solidFill>
              </a:rPr>
              <a:t>)</a:t>
            </a:r>
            <a:endParaRPr b="1" dirty="0">
              <a:solidFill>
                <a:schemeClr val="tx1"/>
              </a:solidFill>
            </a:endParaRPr>
          </a:p>
        </p:txBody>
      </p:sp>
      <p:pic>
        <p:nvPicPr>
          <p:cNvPr id="140" name="Picture 4" descr="Picture 4"/>
          <p:cNvPicPr>
            <a:picLocks noChangeAspect="1"/>
          </p:cNvPicPr>
          <p:nvPr/>
        </p:nvPicPr>
        <p:blipFill>
          <a:blip r:embed="rId3"/>
          <a:srcRect l="4616" r="15757"/>
          <a:stretch>
            <a:fillRect/>
          </a:stretch>
        </p:blipFill>
        <p:spPr>
          <a:xfrm>
            <a:off x="8051765" y="54038"/>
            <a:ext cx="4204434" cy="5749635"/>
          </a:xfrm>
          <a:custGeom>
            <a:avLst/>
            <a:gdLst/>
            <a:ahLst/>
            <a:cxnLst>
              <a:cxn ang="0">
                <a:pos x="wd2" y="hd2"/>
              </a:cxn>
              <a:cxn ang="5400000">
                <a:pos x="wd2" y="hd2"/>
              </a:cxn>
              <a:cxn ang="10800000">
                <a:pos x="wd2" y="hd2"/>
              </a:cxn>
              <a:cxn ang="16200000">
                <a:pos x="wd2" y="hd2"/>
              </a:cxn>
            </a:cxnLst>
            <a:rect l="0" t="0" r="r" b="b"/>
            <a:pathLst>
              <a:path w="21600" h="21600" extrusionOk="0">
                <a:moveTo>
                  <a:pt x="224" y="0"/>
                </a:moveTo>
                <a:lnTo>
                  <a:pt x="107" y="900"/>
                </a:lnTo>
                <a:cubicBezTo>
                  <a:pt x="36" y="1590"/>
                  <a:pt x="0" y="2290"/>
                  <a:pt x="0" y="2998"/>
                </a:cubicBezTo>
                <a:cubicBezTo>
                  <a:pt x="0" y="10781"/>
                  <a:pt x="4417" y="17615"/>
                  <a:pt x="11071" y="21490"/>
                </a:cubicBezTo>
                <a:lnTo>
                  <a:pt x="11271" y="21600"/>
                </a:lnTo>
                <a:lnTo>
                  <a:pt x="21600" y="21600"/>
                </a:lnTo>
                <a:lnTo>
                  <a:pt x="21600" y="0"/>
                </a:lnTo>
                <a:lnTo>
                  <a:pt x="224" y="0"/>
                </a:lnTo>
                <a:close/>
              </a:path>
            </a:pathLst>
          </a:custGeom>
          <a:ln w="12700">
            <a:miter lim="400000"/>
          </a:ln>
        </p:spPr>
      </p:pic>
      <p:sp>
        <p:nvSpPr>
          <p:cNvPr id="2" name="Content Placeholder 2">
            <a:extLst>
              <a:ext uri="{FF2B5EF4-FFF2-40B4-BE49-F238E27FC236}">
                <a16:creationId xmlns:a16="http://schemas.microsoft.com/office/drawing/2014/main" id="{0042770D-65FD-875A-7687-305719AAC6C1}"/>
              </a:ext>
            </a:extLst>
          </p:cNvPr>
          <p:cNvSpPr txBox="1">
            <a:spLocks/>
          </p:cNvSpPr>
          <p:nvPr/>
        </p:nvSpPr>
        <p:spPr>
          <a:xfrm>
            <a:off x="222977" y="707365"/>
            <a:ext cx="8588774" cy="588288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Autofit/>
          </a:bodyPr>
          <a:lstStyle>
            <a:lvl1pPr marL="0" marR="0" indent="0" algn="l" defTabSz="914400" rtl="0" latinLnBrk="0">
              <a:lnSpc>
                <a:spcPct val="90000"/>
              </a:lnSpc>
              <a:spcBef>
                <a:spcPts val="1000"/>
              </a:spcBef>
              <a:spcAft>
                <a:spcPts val="0"/>
              </a:spcAft>
              <a:buClrTx/>
              <a:buSzTx/>
              <a:buFontTx/>
              <a:buNone/>
              <a:tabLst/>
              <a:defRPr sz="2400" b="0" i="0" u="none" strike="noStrike" cap="none" spc="0" baseline="0">
                <a:solidFill>
                  <a:srgbClr val="888888"/>
                </a:solidFill>
                <a:uFillTx/>
                <a:latin typeface="+mj-lt"/>
                <a:ea typeface="+mj-ea"/>
                <a:cs typeface="+mj-cs"/>
                <a:sym typeface="Calibri"/>
              </a:defRPr>
            </a:lvl1pPr>
            <a:lvl2pPr marL="0" marR="0" indent="457200" algn="l" defTabSz="914400" rtl="0" latinLnBrk="0">
              <a:lnSpc>
                <a:spcPct val="90000"/>
              </a:lnSpc>
              <a:spcBef>
                <a:spcPts val="1000"/>
              </a:spcBef>
              <a:spcAft>
                <a:spcPts val="0"/>
              </a:spcAft>
              <a:buClrTx/>
              <a:buSzTx/>
              <a:buFontTx/>
              <a:buNone/>
              <a:tabLst/>
              <a:defRPr sz="2400" b="0" i="0" u="none" strike="noStrike" cap="none" spc="0" baseline="0">
                <a:solidFill>
                  <a:srgbClr val="888888"/>
                </a:solidFill>
                <a:uFillTx/>
                <a:latin typeface="+mj-lt"/>
                <a:ea typeface="+mj-ea"/>
                <a:cs typeface="+mj-cs"/>
                <a:sym typeface="Calibri"/>
              </a:defRPr>
            </a:lvl2pPr>
            <a:lvl3pPr marL="0" marR="0" indent="914400" algn="l" defTabSz="914400" rtl="0" latinLnBrk="0">
              <a:lnSpc>
                <a:spcPct val="90000"/>
              </a:lnSpc>
              <a:spcBef>
                <a:spcPts val="1000"/>
              </a:spcBef>
              <a:spcAft>
                <a:spcPts val="0"/>
              </a:spcAft>
              <a:buClrTx/>
              <a:buSzTx/>
              <a:buFontTx/>
              <a:buNone/>
              <a:tabLst/>
              <a:defRPr sz="2400" b="0" i="0" u="none" strike="noStrike" cap="none" spc="0" baseline="0">
                <a:solidFill>
                  <a:srgbClr val="888888"/>
                </a:solidFill>
                <a:uFillTx/>
                <a:latin typeface="+mj-lt"/>
                <a:ea typeface="+mj-ea"/>
                <a:cs typeface="+mj-cs"/>
                <a:sym typeface="Calibri"/>
              </a:defRPr>
            </a:lvl3pPr>
            <a:lvl4pPr marL="0" marR="0" indent="1371600" algn="l" defTabSz="914400" rtl="0" latinLnBrk="0">
              <a:lnSpc>
                <a:spcPct val="90000"/>
              </a:lnSpc>
              <a:spcBef>
                <a:spcPts val="1000"/>
              </a:spcBef>
              <a:spcAft>
                <a:spcPts val="0"/>
              </a:spcAft>
              <a:buClrTx/>
              <a:buSzTx/>
              <a:buFontTx/>
              <a:buNone/>
              <a:tabLst/>
              <a:defRPr sz="2400" b="0" i="0" u="none" strike="noStrike" cap="none" spc="0" baseline="0">
                <a:solidFill>
                  <a:srgbClr val="888888"/>
                </a:solidFill>
                <a:uFillTx/>
                <a:latin typeface="+mj-lt"/>
                <a:ea typeface="+mj-ea"/>
                <a:cs typeface="+mj-cs"/>
                <a:sym typeface="Calibri"/>
              </a:defRPr>
            </a:lvl4pPr>
            <a:lvl5pPr marL="0" marR="0" indent="1828800" algn="l" defTabSz="914400" rtl="0" latinLnBrk="0">
              <a:lnSpc>
                <a:spcPct val="90000"/>
              </a:lnSpc>
              <a:spcBef>
                <a:spcPts val="1000"/>
              </a:spcBef>
              <a:spcAft>
                <a:spcPts val="0"/>
              </a:spcAft>
              <a:buClrTx/>
              <a:buSzTx/>
              <a:buFontTx/>
              <a:buNone/>
              <a:tabLst/>
              <a:defRPr sz="2400" b="0" i="0" u="none" strike="noStrike" cap="none" spc="0" baseline="0">
                <a:solidFill>
                  <a:srgbClr val="888888"/>
                </a:solidFill>
                <a:uFillTx/>
                <a:latin typeface="+mj-lt"/>
                <a:ea typeface="+mj-ea"/>
                <a:cs typeface="+mj-cs"/>
                <a:sym typeface="Calibri"/>
              </a:defRPr>
            </a:lvl5pPr>
            <a:lvl6pPr marL="26416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6pPr>
            <a:lvl7pPr marL="30988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7pPr>
            <a:lvl8pPr marL="35560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8pPr>
            <a:lvl9pPr marL="4013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9pPr>
          </a:lstStyle>
          <a:p>
            <a:pPr algn="l">
              <a:lnSpc>
                <a:spcPct val="120000"/>
              </a:lnSpc>
              <a:spcBef>
                <a:spcPts val="0"/>
              </a:spcBef>
            </a:pPr>
            <a:r>
              <a:rPr lang="en-US" sz="1000" b="1" i="1" dirty="0">
                <a:solidFill>
                  <a:srgbClr val="000000"/>
                </a:solidFill>
                <a:effectLst/>
              </a:rPr>
              <a:t>Cub Leader Position Specific (C40)</a:t>
            </a:r>
            <a:endParaRPr lang="en-US" sz="1000" b="0" i="0" dirty="0">
              <a:solidFill>
                <a:srgbClr val="7A7A7A"/>
              </a:solidFill>
              <a:effectLst/>
            </a:endParaRPr>
          </a:p>
          <a:p>
            <a:pPr marL="742950" lvl="1" indent="-285750" algn="l">
              <a:lnSpc>
                <a:spcPct val="120000"/>
              </a:lnSpc>
              <a:spcBef>
                <a:spcPts val="0"/>
              </a:spcBef>
              <a:buFont typeface="Arial" panose="020B0604020202020204" pitchFamily="34" charset="0"/>
              <a:buChar char="•"/>
            </a:pPr>
            <a:r>
              <a:rPr lang="en-US" sz="1000" b="1" i="0" u="none" strike="noStrike" dirty="0">
                <a:solidFill>
                  <a:srgbClr val="0000FF"/>
                </a:solidFill>
                <a:effectLst/>
                <a:hlinkClick r:id="rId4"/>
              </a:rPr>
              <a:t>05/20/23 – Alexandria, VA</a:t>
            </a:r>
            <a:endParaRPr lang="en-US" sz="1000" b="1" i="0" u="none" strike="noStrike" dirty="0">
              <a:solidFill>
                <a:srgbClr val="0000FF"/>
              </a:solidFill>
              <a:effectLst/>
            </a:endParaRPr>
          </a:p>
          <a:p>
            <a:pPr marL="742950" lvl="1" indent="-285750">
              <a:lnSpc>
                <a:spcPct val="120000"/>
              </a:lnSpc>
              <a:spcBef>
                <a:spcPts val="0"/>
              </a:spcBef>
              <a:buFont typeface="Arial" panose="020B0604020202020204" pitchFamily="34" charset="0"/>
              <a:buChar char="•"/>
            </a:pPr>
            <a:r>
              <a:rPr lang="en-US" sz="1000" b="1" i="0" u="none" strike="noStrike" dirty="0">
                <a:solidFill>
                  <a:srgbClr val="0000FF"/>
                </a:solidFill>
                <a:effectLst/>
                <a:hlinkClick r:id="rId5"/>
              </a:rPr>
              <a:t>06/10/23 – Alexandria, VA</a:t>
            </a:r>
            <a:endParaRPr lang="en-US" sz="1000" b="0" i="0" dirty="0">
              <a:solidFill>
                <a:srgbClr val="7A7A7A"/>
              </a:solidFill>
              <a:effectLst/>
            </a:endParaRPr>
          </a:p>
          <a:p>
            <a:pPr marL="457200" lvl="1" indent="0" algn="l">
              <a:lnSpc>
                <a:spcPct val="120000"/>
              </a:lnSpc>
              <a:spcBef>
                <a:spcPts val="0"/>
              </a:spcBef>
            </a:pPr>
            <a:endParaRPr lang="en-US" sz="1000" b="0" i="0" dirty="0">
              <a:solidFill>
                <a:srgbClr val="7A7A7A"/>
              </a:solidFill>
              <a:effectLst/>
            </a:endParaRPr>
          </a:p>
          <a:p>
            <a:pPr algn="l">
              <a:lnSpc>
                <a:spcPct val="120000"/>
              </a:lnSpc>
              <a:spcBef>
                <a:spcPts val="0"/>
              </a:spcBef>
            </a:pPr>
            <a:r>
              <a:rPr lang="en-US" sz="1000" b="1" i="1" dirty="0">
                <a:solidFill>
                  <a:srgbClr val="000000"/>
                </a:solidFill>
                <a:effectLst/>
              </a:rPr>
              <a:t>Basic Adult Leader Outdoor Orientation (BALOO;C32)</a:t>
            </a:r>
            <a:endParaRPr lang="en-US" sz="1000" b="0" i="0" dirty="0">
              <a:solidFill>
                <a:srgbClr val="7A7A7A"/>
              </a:solidFill>
              <a:effectLst/>
            </a:endParaRPr>
          </a:p>
          <a:p>
            <a:pPr marL="628650" indent="-171450">
              <a:lnSpc>
                <a:spcPct val="120000"/>
              </a:lnSpc>
              <a:spcBef>
                <a:spcPts val="0"/>
              </a:spcBef>
              <a:buFont typeface="Arial" panose="020B0604020202020204" pitchFamily="34" charset="0"/>
              <a:buChar char="•"/>
            </a:pPr>
            <a:r>
              <a:rPr lang="en-US" sz="1000" b="1" dirty="0">
                <a:solidFill>
                  <a:srgbClr val="0000FF"/>
                </a:solidFill>
                <a:hlinkClick r:id="rId6"/>
              </a:rPr>
              <a:t>05/12/23 – 05/13/23 – Huntingtown, MD</a:t>
            </a:r>
            <a:endParaRPr lang="en-US" sz="1000" b="1" dirty="0">
              <a:solidFill>
                <a:srgbClr val="0000FF"/>
              </a:solidFill>
            </a:endParaRPr>
          </a:p>
          <a:p>
            <a:pPr marL="628650" indent="-171450">
              <a:lnSpc>
                <a:spcPct val="120000"/>
              </a:lnSpc>
              <a:spcBef>
                <a:spcPts val="0"/>
              </a:spcBef>
              <a:buFont typeface="Arial" panose="020B0604020202020204" pitchFamily="34" charset="0"/>
              <a:buChar char="•"/>
            </a:pPr>
            <a:r>
              <a:rPr lang="en-US" sz="1000" b="1" u="sng" dirty="0">
                <a:solidFill>
                  <a:srgbClr val="0000FF"/>
                </a:solidFill>
                <a:hlinkClick r:id="rId7"/>
              </a:rPr>
              <a:t>05/13/23 – 05/14/23 – Camp Snyder, Haymarket, VA</a:t>
            </a:r>
            <a:endParaRPr lang="en-US" sz="1000" b="1" u="sng" dirty="0">
              <a:solidFill>
                <a:srgbClr val="0000FF"/>
              </a:solidFill>
            </a:endParaRPr>
          </a:p>
          <a:p>
            <a:pPr marL="628650" indent="-171450">
              <a:lnSpc>
                <a:spcPct val="120000"/>
              </a:lnSpc>
              <a:spcBef>
                <a:spcPts val="0"/>
              </a:spcBef>
              <a:buFont typeface="Arial" panose="020B0604020202020204" pitchFamily="34" charset="0"/>
              <a:buChar char="•"/>
            </a:pPr>
            <a:r>
              <a:rPr lang="en-US" sz="1000" b="1" i="0" u="none" strike="noStrike" dirty="0">
                <a:solidFill>
                  <a:srgbClr val="0000FF"/>
                </a:solidFill>
                <a:effectLst/>
                <a:hlinkClick r:id="rId8"/>
              </a:rPr>
              <a:t>05/20/23 – 05/21/23 – Camp Snyder, Haymarket, VA</a:t>
            </a:r>
            <a:endParaRPr lang="en-US" sz="1000" b="1" i="0" u="none" strike="noStrike" dirty="0">
              <a:solidFill>
                <a:srgbClr val="0000FF"/>
              </a:solidFill>
              <a:effectLst/>
              <a:hlinkClick r:id="rId9"/>
            </a:endParaRPr>
          </a:p>
          <a:p>
            <a:pPr marL="628650" indent="-171450">
              <a:lnSpc>
                <a:spcPct val="120000"/>
              </a:lnSpc>
              <a:spcBef>
                <a:spcPts val="0"/>
              </a:spcBef>
              <a:buFont typeface="Arial" panose="020B0604020202020204" pitchFamily="34" charset="0"/>
              <a:buChar char="•"/>
            </a:pPr>
            <a:r>
              <a:rPr lang="en-US" sz="1000" b="1" i="0" u="none" strike="noStrike" dirty="0">
                <a:solidFill>
                  <a:srgbClr val="0000FF"/>
                </a:solidFill>
                <a:effectLst/>
                <a:hlinkClick r:id="rId9"/>
              </a:rPr>
              <a:t>06/17/23 – 06/18/23 – Lorton, VA</a:t>
            </a:r>
            <a:endParaRPr lang="en-US" sz="1000" b="0" i="0" dirty="0">
              <a:solidFill>
                <a:srgbClr val="7A7A7A"/>
              </a:solidFill>
              <a:effectLst/>
            </a:endParaRPr>
          </a:p>
          <a:p>
            <a:pPr algn="l">
              <a:lnSpc>
                <a:spcPct val="120000"/>
              </a:lnSpc>
              <a:spcBef>
                <a:spcPts val="0"/>
              </a:spcBef>
            </a:pPr>
            <a:endParaRPr lang="en-US" sz="1000" b="1" i="1" dirty="0">
              <a:solidFill>
                <a:srgbClr val="000000"/>
              </a:solidFill>
              <a:effectLst/>
            </a:endParaRPr>
          </a:p>
          <a:p>
            <a:pPr>
              <a:lnSpc>
                <a:spcPct val="120000"/>
              </a:lnSpc>
              <a:spcBef>
                <a:spcPts val="0"/>
              </a:spcBef>
            </a:pPr>
            <a:r>
              <a:rPr lang="en-US" sz="1000" b="1" i="1" dirty="0">
                <a:solidFill>
                  <a:srgbClr val="000000"/>
                </a:solidFill>
                <a:effectLst/>
              </a:rPr>
              <a:t>Introduction to Outdoor Leadership Skills		</a:t>
            </a:r>
            <a:r>
              <a:rPr lang="en-US" sz="1000" b="1" dirty="0">
                <a:solidFill>
                  <a:schemeClr val="tx1"/>
                </a:solidFill>
              </a:rPr>
              <a:t>National Youth Leadership Training (NYLT; S78)</a:t>
            </a:r>
          </a:p>
          <a:p>
            <a:pPr algn="l">
              <a:lnSpc>
                <a:spcPct val="120000"/>
              </a:lnSpc>
              <a:spcBef>
                <a:spcPts val="0"/>
              </a:spcBef>
              <a:buFont typeface="Arial" panose="020B0604020202020204" pitchFamily="34" charset="0"/>
              <a:buChar char="•"/>
            </a:pPr>
            <a:endParaRPr lang="en-US" sz="1000" b="1" i="1" dirty="0">
              <a:solidFill>
                <a:srgbClr val="000000"/>
              </a:solidFill>
            </a:endParaRPr>
          </a:p>
          <a:p>
            <a:pPr lvl="2" indent="0" hangingPunct="1">
              <a:lnSpc>
                <a:spcPct val="100000"/>
              </a:lnSpc>
              <a:spcBef>
                <a:spcPts val="0"/>
              </a:spcBef>
              <a:defRPr sz="3600"/>
            </a:pPr>
            <a:endParaRPr lang="en-US" sz="1000" dirty="0">
              <a:solidFill>
                <a:schemeClr val="tx1"/>
              </a:solidFill>
            </a:endParaRPr>
          </a:p>
          <a:p>
            <a:pPr lvl="2" indent="0" hangingPunct="1">
              <a:lnSpc>
                <a:spcPct val="100000"/>
              </a:lnSpc>
              <a:spcBef>
                <a:spcPts val="0"/>
              </a:spcBef>
              <a:defRPr sz="3600"/>
            </a:pPr>
            <a:endParaRPr lang="en-US" sz="1000" b="1" dirty="0">
              <a:solidFill>
                <a:schemeClr val="tx1"/>
              </a:solidFill>
            </a:endParaRPr>
          </a:p>
          <a:p>
            <a:pPr lvl="2" indent="0" hangingPunct="1">
              <a:lnSpc>
                <a:spcPct val="100000"/>
              </a:lnSpc>
              <a:spcBef>
                <a:spcPts val="0"/>
              </a:spcBef>
              <a:defRPr sz="3600"/>
            </a:pPr>
            <a:endParaRPr lang="en-US" sz="1000" b="1" dirty="0">
              <a:solidFill>
                <a:schemeClr val="tx1"/>
              </a:solidFill>
            </a:endParaRPr>
          </a:p>
          <a:p>
            <a:pPr lvl="2" indent="0" hangingPunct="1">
              <a:lnSpc>
                <a:spcPct val="120000"/>
              </a:lnSpc>
              <a:spcBef>
                <a:spcPts val="0"/>
              </a:spcBef>
              <a:defRPr sz="3600"/>
            </a:pPr>
            <a:endParaRPr lang="en-US" sz="1000" b="1" dirty="0">
              <a:solidFill>
                <a:schemeClr val="tx1"/>
              </a:solidFill>
            </a:endParaRPr>
          </a:p>
          <a:p>
            <a:pPr lvl="2" indent="0" hangingPunct="1">
              <a:lnSpc>
                <a:spcPct val="120000"/>
              </a:lnSpc>
              <a:spcBef>
                <a:spcPts val="0"/>
              </a:spcBef>
              <a:defRPr sz="3600"/>
            </a:pPr>
            <a:endParaRPr lang="en-US" sz="1000" b="1" dirty="0">
              <a:solidFill>
                <a:schemeClr val="tx1"/>
              </a:solidFill>
            </a:endParaRPr>
          </a:p>
          <a:p>
            <a:pPr lvl="2" indent="0" hangingPunct="1">
              <a:lnSpc>
                <a:spcPct val="120000"/>
              </a:lnSpc>
              <a:spcBef>
                <a:spcPts val="0"/>
              </a:spcBef>
              <a:defRPr sz="3600"/>
            </a:pPr>
            <a:r>
              <a:rPr lang="en-US" sz="1000" b="1" dirty="0">
                <a:solidFill>
                  <a:schemeClr val="tx1"/>
                </a:solidFill>
              </a:rPr>
              <a:t>Back Country Outdoor Leader Skills (BCOLS) – </a:t>
            </a:r>
            <a:r>
              <a:rPr lang="en-US" sz="1000" b="1" dirty="0">
                <a:solidFill>
                  <a:schemeClr val="tx1"/>
                </a:solidFill>
                <a:hlinkClick r:id="rId10"/>
              </a:rPr>
              <a:t>09/23/23 (Heritage Pres Church, Alexandria, VA) &amp; 10/21/23 -10/22/23 (Camp Big Mac, Markham, VA) </a:t>
            </a:r>
            <a:endParaRPr lang="en-US" sz="1000" b="1" dirty="0">
              <a:solidFill>
                <a:schemeClr val="tx1"/>
              </a:solidFill>
            </a:endParaRPr>
          </a:p>
          <a:p>
            <a:pPr lvl="2" indent="0" hangingPunct="1">
              <a:lnSpc>
                <a:spcPct val="120000"/>
              </a:lnSpc>
              <a:spcBef>
                <a:spcPts val="0"/>
              </a:spcBef>
              <a:defRPr sz="3600"/>
            </a:pPr>
            <a:endParaRPr lang="en-US" sz="1000" dirty="0">
              <a:solidFill>
                <a:schemeClr val="tx1"/>
              </a:solidFill>
            </a:endParaRPr>
          </a:p>
          <a:p>
            <a:pPr lvl="4" indent="0" hangingPunct="1">
              <a:lnSpc>
                <a:spcPct val="120000"/>
              </a:lnSpc>
              <a:spcBef>
                <a:spcPts val="0"/>
              </a:spcBef>
              <a:defRPr sz="3600"/>
            </a:pPr>
            <a:r>
              <a:rPr lang="en-US" sz="1000" b="1" dirty="0">
                <a:solidFill>
                  <a:schemeClr val="tx1"/>
                </a:solidFill>
              </a:rPr>
              <a:t>Powder Horn – </a:t>
            </a:r>
            <a:r>
              <a:rPr lang="en-US" sz="1000" b="1" dirty="0">
                <a:solidFill>
                  <a:schemeClr val="tx1"/>
                </a:solidFill>
                <a:hlinkClick r:id="rId11"/>
              </a:rPr>
              <a:t>08/17/23 – 08/20/23 – Camp St. Charles, Newberg, MD</a:t>
            </a:r>
            <a:endParaRPr lang="en-US" sz="1000" b="1" dirty="0">
              <a:solidFill>
                <a:schemeClr val="tx1"/>
              </a:solidFill>
            </a:endParaRPr>
          </a:p>
          <a:p>
            <a:pPr lvl="4" indent="0" hangingPunct="1">
              <a:lnSpc>
                <a:spcPct val="120000"/>
              </a:lnSpc>
              <a:spcBef>
                <a:spcPts val="0"/>
              </a:spcBef>
              <a:defRPr sz="3600"/>
            </a:pPr>
            <a:endParaRPr lang="en-US" sz="1000" b="1" dirty="0">
              <a:solidFill>
                <a:schemeClr val="tx1"/>
              </a:solidFill>
            </a:endParaRPr>
          </a:p>
          <a:p>
            <a:pPr lvl="4" indent="0" hangingPunct="1">
              <a:lnSpc>
                <a:spcPct val="120000"/>
              </a:lnSpc>
              <a:spcBef>
                <a:spcPts val="0"/>
              </a:spcBef>
              <a:defRPr sz="3600"/>
            </a:pPr>
            <a:r>
              <a:rPr lang="en-US" sz="1000" b="1" dirty="0">
                <a:solidFill>
                  <a:schemeClr val="tx1"/>
                </a:solidFill>
              </a:rPr>
              <a:t>Wilderness First Aid (N02) 			Wood Badge (A90) - </a:t>
            </a:r>
            <a:r>
              <a:rPr lang="en-US" sz="1000" b="1" dirty="0">
                <a:solidFill>
                  <a:schemeClr val="tx1"/>
                </a:solidFill>
                <a:hlinkClick r:id="rId12"/>
              </a:rPr>
              <a:t>https://www.ncacbsa.org/wood-badge/</a:t>
            </a:r>
            <a:r>
              <a:rPr lang="en-US" sz="1000" b="1" dirty="0">
                <a:solidFill>
                  <a:schemeClr val="tx1"/>
                </a:solidFill>
              </a:rPr>
              <a:t> </a:t>
            </a:r>
          </a:p>
          <a:p>
            <a:pPr lvl="4" indent="0" hangingPunct="1">
              <a:lnSpc>
                <a:spcPct val="120000"/>
              </a:lnSpc>
              <a:spcBef>
                <a:spcPts val="0"/>
              </a:spcBef>
              <a:defRPr sz="3600"/>
            </a:pPr>
            <a:endParaRPr lang="en-US" sz="1000" b="1" dirty="0">
              <a:solidFill>
                <a:schemeClr val="tx1"/>
              </a:solidFill>
            </a:endParaRPr>
          </a:p>
          <a:p>
            <a:pPr lvl="4" indent="0" hangingPunct="1">
              <a:lnSpc>
                <a:spcPct val="120000"/>
              </a:lnSpc>
              <a:spcBef>
                <a:spcPts val="0"/>
              </a:spcBef>
              <a:defRPr sz="3600"/>
            </a:pPr>
            <a:r>
              <a:rPr lang="en-US" sz="1000" b="1" dirty="0">
                <a:solidFill>
                  <a:schemeClr val="tx1"/>
                </a:solidFill>
              </a:rPr>
              <a:t>		</a:t>
            </a:r>
          </a:p>
          <a:p>
            <a:pPr lvl="4" indent="0" hangingPunct="1">
              <a:lnSpc>
                <a:spcPct val="120000"/>
              </a:lnSpc>
              <a:spcBef>
                <a:spcPts val="0"/>
              </a:spcBef>
              <a:defRPr sz="3600"/>
            </a:pPr>
            <a:endParaRPr lang="en-US" sz="1000" b="1" dirty="0">
              <a:solidFill>
                <a:schemeClr val="tx1"/>
              </a:solidFill>
            </a:endParaRPr>
          </a:p>
        </p:txBody>
      </p:sp>
      <p:sp>
        <p:nvSpPr>
          <p:cNvPr id="7" name="Rectangle 5">
            <a:extLst>
              <a:ext uri="{FF2B5EF4-FFF2-40B4-BE49-F238E27FC236}">
                <a16:creationId xmlns:a16="http://schemas.microsoft.com/office/drawing/2014/main" id="{617A6071-4100-68B7-4402-77AE0C7737AB}"/>
              </a:ext>
            </a:extLst>
          </p:cNvPr>
          <p:cNvSpPr>
            <a:spLocks noChangeArrowheads="1"/>
          </p:cNvSpPr>
          <p:nvPr/>
        </p:nvSpPr>
        <p:spPr bwMode="auto">
          <a:xfrm>
            <a:off x="0" y="-184666"/>
            <a:ext cx="248786" cy="369332"/>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rgbClr val="222222"/>
                </a:solidFill>
                <a:effectLst/>
                <a:latin typeface="Arial" panose="020B0604020202020204" pitchFamily="34" charset="0"/>
                <a:cs typeface="Arial" panose="020B0604020202020204" pitchFamily="34" charset="0"/>
              </a:rPr>
              <a:t>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4" name="TextBox 3">
            <a:extLst>
              <a:ext uri="{FF2B5EF4-FFF2-40B4-BE49-F238E27FC236}">
                <a16:creationId xmlns:a16="http://schemas.microsoft.com/office/drawing/2014/main" id="{AE55CC26-E3CA-2035-5ABB-F7D1CF1B2238}"/>
              </a:ext>
            </a:extLst>
          </p:cNvPr>
          <p:cNvSpPr txBox="1"/>
          <p:nvPr/>
        </p:nvSpPr>
        <p:spPr>
          <a:xfrm>
            <a:off x="3864986" y="685623"/>
            <a:ext cx="3060071" cy="17543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gn="l">
              <a:lnSpc>
                <a:spcPct val="120000"/>
              </a:lnSpc>
              <a:spcBef>
                <a:spcPts val="0"/>
              </a:spcBef>
            </a:pPr>
            <a:r>
              <a:rPr lang="en-US" sz="1000" b="1" i="0" dirty="0">
                <a:solidFill>
                  <a:srgbClr val="000000"/>
                </a:solidFill>
                <a:effectLst/>
              </a:rPr>
              <a:t>Cub Scout Den Leader Specific (C42)</a:t>
            </a:r>
            <a:endParaRPr lang="en-US" sz="1000" b="0" i="0" dirty="0">
              <a:solidFill>
                <a:srgbClr val="7A7A7A"/>
              </a:solidFill>
              <a:effectLst/>
            </a:endParaRPr>
          </a:p>
          <a:p>
            <a:pPr marL="742950" lvl="1" indent="-285750" algn="l">
              <a:lnSpc>
                <a:spcPct val="120000"/>
              </a:lnSpc>
              <a:spcBef>
                <a:spcPts val="0"/>
              </a:spcBef>
              <a:buFont typeface="Arial" panose="020B0604020202020204" pitchFamily="34" charset="0"/>
              <a:buChar char="•"/>
            </a:pPr>
            <a:r>
              <a:rPr lang="en-US" sz="1000" b="1" i="0" u="none" strike="noStrike" dirty="0">
                <a:solidFill>
                  <a:srgbClr val="0000FF"/>
                </a:solidFill>
                <a:effectLst/>
                <a:hlinkClick r:id="rId4"/>
              </a:rPr>
              <a:t>05/20/23 – Alexandria, VA</a:t>
            </a:r>
            <a:endParaRPr lang="en-US" sz="1000" b="1" i="0" u="none" strike="noStrike" dirty="0">
              <a:solidFill>
                <a:srgbClr val="0000FF"/>
              </a:solidFill>
              <a:effectLst/>
            </a:endParaRPr>
          </a:p>
          <a:p>
            <a:pPr marL="742950" lvl="1" indent="-285750">
              <a:lnSpc>
                <a:spcPct val="120000"/>
              </a:lnSpc>
              <a:buFont typeface="Arial" panose="020B0604020202020204" pitchFamily="34" charset="0"/>
              <a:buChar char="•"/>
            </a:pPr>
            <a:r>
              <a:rPr lang="en-US" sz="1000" b="1" i="0" u="none" strike="noStrike" dirty="0">
                <a:solidFill>
                  <a:srgbClr val="0000FF"/>
                </a:solidFill>
                <a:effectLst/>
                <a:hlinkClick r:id="rId5"/>
              </a:rPr>
              <a:t>06/10/23 – Alexandria, VA</a:t>
            </a:r>
            <a:endParaRPr lang="en-US" sz="1000" b="0" i="0" dirty="0">
              <a:solidFill>
                <a:srgbClr val="7A7A7A"/>
              </a:solidFill>
              <a:effectLst/>
            </a:endParaRPr>
          </a:p>
          <a:p>
            <a:pPr marL="457200" lvl="1" indent="0" algn="l">
              <a:lnSpc>
                <a:spcPct val="120000"/>
              </a:lnSpc>
              <a:spcBef>
                <a:spcPts val="0"/>
              </a:spcBef>
            </a:pPr>
            <a:endParaRPr lang="en-US" sz="1000" b="1" dirty="0">
              <a:solidFill>
                <a:srgbClr val="0000FF"/>
              </a:solidFill>
            </a:endParaRPr>
          </a:p>
          <a:p>
            <a:pPr algn="l">
              <a:lnSpc>
                <a:spcPct val="120000"/>
              </a:lnSpc>
              <a:spcBef>
                <a:spcPts val="0"/>
              </a:spcBef>
            </a:pPr>
            <a:r>
              <a:rPr lang="en-US" sz="1000" b="1" i="1" dirty="0">
                <a:solidFill>
                  <a:srgbClr val="000000"/>
                </a:solidFill>
                <a:effectLst/>
              </a:rPr>
              <a:t>Scoutmaster Position Specific Training (S24)</a:t>
            </a:r>
            <a:endParaRPr lang="en-US" sz="1000" b="0" i="0" dirty="0">
              <a:solidFill>
                <a:srgbClr val="7A7A7A"/>
              </a:solidFill>
              <a:effectLst/>
            </a:endParaRPr>
          </a:p>
          <a:p>
            <a:pPr marL="742950" lvl="1" indent="-285750" algn="l">
              <a:lnSpc>
                <a:spcPct val="120000"/>
              </a:lnSpc>
              <a:spcBef>
                <a:spcPts val="0"/>
              </a:spcBef>
              <a:buFont typeface="Arial" panose="020B0604020202020204" pitchFamily="34" charset="0"/>
              <a:buChar char="•"/>
            </a:pPr>
            <a:r>
              <a:rPr lang="en-US" sz="1000" b="1" i="0" u="none" strike="noStrike" dirty="0">
                <a:solidFill>
                  <a:srgbClr val="0000FF"/>
                </a:solidFill>
                <a:effectLst/>
                <a:hlinkClick r:id="rId13"/>
              </a:rPr>
              <a:t>05/20/23 – Alexandria, VA</a:t>
            </a:r>
            <a:endParaRPr lang="en-US" sz="1000" b="1" i="0" u="none" strike="noStrike" dirty="0">
              <a:solidFill>
                <a:srgbClr val="0000FF"/>
              </a:solidFill>
              <a:effectLst/>
            </a:endParaRPr>
          </a:p>
          <a:p>
            <a:pPr marL="742950" lvl="1" indent="-285750">
              <a:lnSpc>
                <a:spcPct val="120000"/>
              </a:lnSpc>
              <a:buFont typeface="Arial" panose="020B0604020202020204" pitchFamily="34" charset="0"/>
              <a:buChar char="•"/>
            </a:pPr>
            <a:r>
              <a:rPr lang="en-US" sz="1000" b="1" i="0" u="none" strike="noStrike" dirty="0">
                <a:solidFill>
                  <a:srgbClr val="0000FF"/>
                </a:solidFill>
                <a:effectLst/>
                <a:hlinkClick r:id="rId14"/>
              </a:rPr>
              <a:t>06/10/23 – Alexandria, VA</a:t>
            </a:r>
            <a:endParaRPr lang="en-US" sz="1000" b="0" i="0" dirty="0">
              <a:solidFill>
                <a:srgbClr val="7A7A7A"/>
              </a:solidFill>
              <a:effectLst/>
            </a:endParaRPr>
          </a:p>
          <a:p>
            <a:pPr marL="742950" lvl="1" indent="-285750" algn="l">
              <a:lnSpc>
                <a:spcPct val="120000"/>
              </a:lnSpc>
              <a:spcBef>
                <a:spcPts val="0"/>
              </a:spcBef>
              <a:buFont typeface="Arial" panose="020B0604020202020204" pitchFamily="34" charset="0"/>
              <a:buChar char="•"/>
            </a:pPr>
            <a:endParaRPr lang="en-US" sz="1000" b="0" i="0" dirty="0">
              <a:solidFill>
                <a:srgbClr val="7A7A7A"/>
              </a:solidFill>
              <a:effectLst/>
            </a:endParaRPr>
          </a:p>
          <a:p>
            <a:pPr marL="742950" lvl="1" indent="-285750" algn="l">
              <a:lnSpc>
                <a:spcPct val="120000"/>
              </a:lnSpc>
              <a:spcBef>
                <a:spcPts val="0"/>
              </a:spcBef>
              <a:buFont typeface="Arial" panose="020B0604020202020204" pitchFamily="34" charset="0"/>
              <a:buChar char="•"/>
            </a:pPr>
            <a:endParaRPr lang="en-US" sz="1000" b="0" i="0" dirty="0">
              <a:solidFill>
                <a:srgbClr val="7A7A7A"/>
              </a:solidFill>
              <a:effectLst/>
            </a:endParaRPr>
          </a:p>
        </p:txBody>
      </p:sp>
      <p:sp>
        <p:nvSpPr>
          <p:cNvPr id="5" name="TextBox 4">
            <a:extLst>
              <a:ext uri="{FF2B5EF4-FFF2-40B4-BE49-F238E27FC236}">
                <a16:creationId xmlns:a16="http://schemas.microsoft.com/office/drawing/2014/main" id="{57B2F0AB-C901-1CD3-C53F-F7085471047B}"/>
              </a:ext>
            </a:extLst>
          </p:cNvPr>
          <p:cNvSpPr txBox="1"/>
          <p:nvPr/>
        </p:nvSpPr>
        <p:spPr>
          <a:xfrm>
            <a:off x="4277466" y="2769113"/>
            <a:ext cx="4897925" cy="70788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171450" lvl="4" indent="-171450">
              <a:lnSpc>
                <a:spcPct val="100000"/>
              </a:lnSpc>
              <a:spcBef>
                <a:spcPts val="0"/>
              </a:spcBef>
              <a:buFont typeface="Arial" panose="020B0604020202020204" pitchFamily="34" charset="0"/>
              <a:buChar char="•"/>
            </a:pPr>
            <a:r>
              <a:rPr lang="en-US" sz="1000" b="1" i="0" u="none" strike="noStrike" dirty="0">
                <a:solidFill>
                  <a:srgbClr val="0000FF"/>
                </a:solidFill>
                <a:effectLst/>
                <a:hlinkClick r:id="rId15"/>
              </a:rPr>
              <a:t>06/18/23 – 06/23/23 – Session 23-2 – Camp Snyder, Haymarket, VA</a:t>
            </a:r>
          </a:p>
          <a:p>
            <a:pPr marL="171450" lvl="4" indent="-171450">
              <a:lnSpc>
                <a:spcPct val="100000"/>
              </a:lnSpc>
              <a:spcBef>
                <a:spcPts val="0"/>
              </a:spcBef>
              <a:buFont typeface="Arial" panose="020B0604020202020204" pitchFamily="34" charset="0"/>
              <a:buChar char="•"/>
            </a:pPr>
            <a:r>
              <a:rPr lang="en-US" sz="1000" b="1" i="0" u="none" strike="noStrike" dirty="0">
                <a:solidFill>
                  <a:srgbClr val="0000FF"/>
                </a:solidFill>
                <a:effectLst/>
                <a:hlinkClick r:id="rId15"/>
              </a:rPr>
              <a:t>06/25/23 – 06/30/23 – Session 23-3 – Camp Snyder, Haymarket, VA</a:t>
            </a:r>
            <a:r>
              <a:rPr lang="en-US" sz="1000" b="0" i="0" dirty="0">
                <a:solidFill>
                  <a:srgbClr val="7A7A7A"/>
                </a:solidFill>
                <a:effectLst/>
              </a:rPr>
              <a:t> </a:t>
            </a:r>
          </a:p>
          <a:p>
            <a:pPr marL="171450" lvl="4" indent="-171450">
              <a:lnSpc>
                <a:spcPct val="100000"/>
              </a:lnSpc>
              <a:spcBef>
                <a:spcPts val="0"/>
              </a:spcBef>
              <a:buFont typeface="Arial" panose="020B0604020202020204" pitchFamily="34" charset="0"/>
              <a:buChar char="•"/>
            </a:pPr>
            <a:r>
              <a:rPr lang="en-US" sz="1000" b="1" i="0" u="none" strike="noStrike" dirty="0">
                <a:solidFill>
                  <a:srgbClr val="0000FF"/>
                </a:solidFill>
                <a:effectLst/>
                <a:hlinkClick r:id="rId15"/>
              </a:rPr>
              <a:t>07/23/23 – 07/28/23 – Session 23-4 – Camp Snyder, Haymarket, VA</a:t>
            </a:r>
            <a:endParaRPr lang="en-US" sz="1000" b="0" i="0" dirty="0">
              <a:solidFill>
                <a:srgbClr val="7A7A7A"/>
              </a:solidFill>
              <a:effectLst/>
            </a:endParaRPr>
          </a:p>
          <a:p>
            <a:pPr marL="171450" lvl="4" indent="-171450">
              <a:lnSpc>
                <a:spcPct val="100000"/>
              </a:lnSpc>
              <a:spcBef>
                <a:spcPts val="0"/>
              </a:spcBef>
              <a:buFont typeface="Arial" panose="020B0604020202020204" pitchFamily="34" charset="0"/>
              <a:buChar char="•"/>
            </a:pPr>
            <a:r>
              <a:rPr lang="en-US" sz="1000" b="1" i="0" u="none" strike="noStrike" dirty="0">
                <a:solidFill>
                  <a:srgbClr val="0000FF"/>
                </a:solidFill>
                <a:effectLst/>
                <a:hlinkClick r:id="rId15"/>
              </a:rPr>
              <a:t>07/23/23 – 07/28/23 – Session 23-5 – Camp Snyder, Haymarket, VA</a:t>
            </a:r>
            <a:endParaRPr lang="en-US" sz="1000" b="0" i="0" dirty="0">
              <a:solidFill>
                <a:srgbClr val="7A7A7A"/>
              </a:solidFill>
              <a:effectLst/>
            </a:endParaRPr>
          </a:p>
        </p:txBody>
      </p:sp>
      <p:sp>
        <p:nvSpPr>
          <p:cNvPr id="9" name="TextBox 8">
            <a:extLst>
              <a:ext uri="{FF2B5EF4-FFF2-40B4-BE49-F238E27FC236}">
                <a16:creationId xmlns:a16="http://schemas.microsoft.com/office/drawing/2014/main" id="{94CE70CA-3D97-C343-4361-EE3FF047C2C3}"/>
              </a:ext>
            </a:extLst>
          </p:cNvPr>
          <p:cNvSpPr txBox="1"/>
          <p:nvPr/>
        </p:nvSpPr>
        <p:spPr>
          <a:xfrm>
            <a:off x="4246338" y="4676973"/>
            <a:ext cx="2678719" cy="24621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171450" lvl="4" indent="-171450" hangingPunct="1">
              <a:spcBef>
                <a:spcPts val="0"/>
              </a:spcBef>
              <a:buFont typeface="Arial" panose="020B0604020202020204" pitchFamily="34" charset="0"/>
              <a:buChar char="•"/>
              <a:defRPr sz="3600"/>
            </a:pPr>
            <a:r>
              <a:rPr lang="en-US" sz="1000" dirty="0">
                <a:solidFill>
                  <a:schemeClr val="tx1"/>
                </a:solidFill>
              </a:rPr>
              <a:t>  09/08/23 - 09/10/23 &amp; 10/07/23 – 10/08/23</a:t>
            </a:r>
          </a:p>
        </p:txBody>
      </p:sp>
      <p:sp>
        <p:nvSpPr>
          <p:cNvPr id="3" name="TextBox 2">
            <a:extLst>
              <a:ext uri="{FF2B5EF4-FFF2-40B4-BE49-F238E27FC236}">
                <a16:creationId xmlns:a16="http://schemas.microsoft.com/office/drawing/2014/main" id="{3CA51F19-D851-8E91-27C9-01A9B9515A5E}"/>
              </a:ext>
            </a:extLst>
          </p:cNvPr>
          <p:cNvSpPr txBox="1"/>
          <p:nvPr/>
        </p:nvSpPr>
        <p:spPr>
          <a:xfrm>
            <a:off x="248786" y="2735426"/>
            <a:ext cx="4204434" cy="113877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742950" lvl="1" indent="-285750">
              <a:buFont typeface="Arial" panose="020B0604020202020204" pitchFamily="34" charset="0"/>
              <a:buChar char="•"/>
            </a:pPr>
            <a:r>
              <a:rPr lang="en-US" sz="1000" b="1" dirty="0">
                <a:solidFill>
                  <a:srgbClr val="0000FF"/>
                </a:solidFill>
                <a:hlinkClick r:id="rId6"/>
              </a:rPr>
              <a:t>05/12/23 – 05/13/23 – Huntingtown, MD</a:t>
            </a:r>
            <a:endParaRPr lang="en-US" sz="1000" b="1" dirty="0">
              <a:solidFill>
                <a:srgbClr val="0000FF"/>
              </a:solidFill>
            </a:endParaRPr>
          </a:p>
          <a:p>
            <a:pPr marL="742950" lvl="1" indent="-285750">
              <a:buFont typeface="Arial" panose="020B0604020202020204" pitchFamily="34" charset="0"/>
              <a:buChar char="•"/>
            </a:pPr>
            <a:r>
              <a:rPr lang="en-US" sz="1000" b="1" u="sng" dirty="0">
                <a:solidFill>
                  <a:srgbClr val="0000FF"/>
                </a:solidFill>
                <a:hlinkClick r:id="rId16"/>
              </a:rPr>
              <a:t>05/12/23 – 05/13/23 – Camp Snyder, Haymarket, VA</a:t>
            </a:r>
            <a:endParaRPr lang="en-US" sz="1000" b="1" u="sng" dirty="0">
              <a:solidFill>
                <a:srgbClr val="0000FF"/>
              </a:solidFill>
              <a:hlinkClick r:id="rId7"/>
            </a:endParaRPr>
          </a:p>
          <a:p>
            <a:pPr marL="742950" lvl="1" indent="-285750">
              <a:buFont typeface="Arial" panose="020B0604020202020204" pitchFamily="34" charset="0"/>
              <a:buChar char="•"/>
            </a:pPr>
            <a:r>
              <a:rPr lang="en-US" sz="1000" b="1" u="sng" dirty="0">
                <a:solidFill>
                  <a:srgbClr val="0000FF"/>
                </a:solidFill>
                <a:hlinkClick r:id="rId7"/>
              </a:rPr>
              <a:t>05/13/23 – 05/14/23 – Camp Snyder, Haymarket, VA</a:t>
            </a:r>
            <a:endParaRPr lang="en-US" sz="1000" b="1" u="sng" dirty="0">
              <a:solidFill>
                <a:srgbClr val="0000FF"/>
              </a:solidFill>
            </a:endParaRPr>
          </a:p>
          <a:p>
            <a:pPr marL="742950" lvl="1" indent="-285750">
              <a:buFont typeface="Arial" panose="020B0604020202020204" pitchFamily="34" charset="0"/>
              <a:buChar char="•"/>
            </a:pPr>
            <a:r>
              <a:rPr lang="en-US" sz="1000" b="1" i="0" u="none" strike="noStrike" dirty="0">
                <a:solidFill>
                  <a:srgbClr val="0000FF"/>
                </a:solidFill>
                <a:effectLst/>
                <a:hlinkClick r:id="rId9"/>
              </a:rPr>
              <a:t>06/17/23 – 06/18/23 – Lorton, VA</a:t>
            </a:r>
            <a:endParaRPr lang="en-US" sz="1000" b="1" i="0" u="none" strike="noStrike" dirty="0">
              <a:solidFill>
                <a:srgbClr val="0000FF"/>
              </a:solidFill>
              <a:effectLst/>
            </a:endParaRPr>
          </a:p>
          <a:p>
            <a:pPr marL="742950" lvl="1" indent="-285750">
              <a:buFont typeface="Arial" panose="020B0604020202020204" pitchFamily="34" charset="0"/>
              <a:buChar char="•"/>
            </a:pPr>
            <a:endParaRPr lang="en-US" sz="1000" b="0" i="0" dirty="0">
              <a:solidFill>
                <a:srgbClr val="7A7A7A"/>
              </a:solidFill>
              <a:effectLst/>
            </a:endParaRPr>
          </a:p>
          <a:p>
            <a:pPr marL="742950" lvl="1" indent="-285750">
              <a:buFont typeface="Arial" panose="020B0604020202020204" pitchFamily="34" charset="0"/>
              <a:buChar char="•"/>
            </a:pPr>
            <a:endParaRPr kumimoji="0" lang="en-US" sz="1800" b="0" i="0" u="none" strike="noStrike" cap="none" spc="0" normalizeH="0" baseline="0" dirty="0">
              <a:ln>
                <a:noFill/>
              </a:ln>
              <a:solidFill>
                <a:srgbClr val="000000"/>
              </a:solidFill>
              <a:effectLst/>
              <a:uFillTx/>
              <a:latin typeface="+mj-lt"/>
              <a:ea typeface="+mj-ea"/>
              <a:cs typeface="+mj-cs"/>
              <a:sym typeface="Calibri"/>
            </a:endParaRPr>
          </a:p>
        </p:txBody>
      </p:sp>
      <p:sp>
        <p:nvSpPr>
          <p:cNvPr id="6" name="TextBox 5">
            <a:extLst>
              <a:ext uri="{FF2B5EF4-FFF2-40B4-BE49-F238E27FC236}">
                <a16:creationId xmlns:a16="http://schemas.microsoft.com/office/drawing/2014/main" id="{C32BF231-D9C1-709C-BCB5-885716240B25}"/>
              </a:ext>
            </a:extLst>
          </p:cNvPr>
          <p:cNvSpPr txBox="1"/>
          <p:nvPr/>
        </p:nvSpPr>
        <p:spPr>
          <a:xfrm>
            <a:off x="718344" y="4676973"/>
            <a:ext cx="4204434" cy="68480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171450" indent="-171450" algn="l">
              <a:buFont typeface="Arial" panose="020B0604020202020204" pitchFamily="34" charset="0"/>
              <a:buChar char="•"/>
            </a:pPr>
            <a:r>
              <a:rPr lang="en-US" sz="1050" b="1" i="0" u="none" strike="noStrike" dirty="0">
                <a:solidFill>
                  <a:srgbClr val="0000FF"/>
                </a:solidFill>
                <a:effectLst/>
                <a:hlinkClick r:id="rId17"/>
              </a:rPr>
              <a:t>09/08/23 – 09/10/23 &amp; 10/07/23 - 10/08/23</a:t>
            </a:r>
            <a:endParaRPr lang="en-US" sz="1050" b="0" i="0" dirty="0">
              <a:solidFill>
                <a:srgbClr val="7A7A7A"/>
              </a:solidFill>
              <a:effectLst/>
            </a:endParaRPr>
          </a:p>
          <a:p>
            <a:pPr marL="742950" lvl="1" indent="-285750">
              <a:buFont typeface="Arial" panose="020B0604020202020204" pitchFamily="34" charset="0"/>
              <a:buChar char="•"/>
            </a:pPr>
            <a:endParaRPr lang="en-US" sz="1000" b="0" i="0" dirty="0">
              <a:solidFill>
                <a:srgbClr val="7A7A7A"/>
              </a:solidFill>
              <a:effectLst/>
            </a:endParaRPr>
          </a:p>
          <a:p>
            <a:pPr marL="742950" lvl="1" indent="-285750">
              <a:buFont typeface="Arial" panose="020B0604020202020204" pitchFamily="34" charset="0"/>
              <a:buChar char="•"/>
            </a:pPr>
            <a:endParaRPr kumimoji="0" lang="en-US" sz="1800" b="0" i="0" u="none" strike="noStrike" cap="none" spc="0" normalizeH="0" baseline="0" dirty="0">
              <a:ln>
                <a:noFill/>
              </a:ln>
              <a:solidFill>
                <a:srgbClr val="000000"/>
              </a:solidFill>
              <a:effectLst/>
              <a:uFillTx/>
              <a:latin typeface="+mj-lt"/>
              <a:ea typeface="+mj-ea"/>
              <a:cs typeface="+mj-cs"/>
              <a:sym typeface="Calibri"/>
            </a:endParaRPr>
          </a:p>
        </p:txBody>
      </p:sp>
      <p:sp>
        <p:nvSpPr>
          <p:cNvPr id="8" name="TextBox 7">
            <a:extLst>
              <a:ext uri="{FF2B5EF4-FFF2-40B4-BE49-F238E27FC236}">
                <a16:creationId xmlns:a16="http://schemas.microsoft.com/office/drawing/2014/main" id="{216B5B39-F9EE-E06F-477A-84B3EA9772D9}"/>
              </a:ext>
            </a:extLst>
          </p:cNvPr>
          <p:cNvSpPr txBox="1"/>
          <p:nvPr/>
        </p:nvSpPr>
        <p:spPr>
          <a:xfrm>
            <a:off x="248786" y="4961135"/>
            <a:ext cx="5122551" cy="16850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gn="l">
              <a:lnSpc>
                <a:spcPct val="120000"/>
              </a:lnSpc>
              <a:spcBef>
                <a:spcPts val="0"/>
              </a:spcBef>
            </a:pPr>
            <a:r>
              <a:rPr lang="en-US" sz="1000" b="1" i="0" dirty="0">
                <a:solidFill>
                  <a:srgbClr val="000000"/>
                </a:solidFill>
                <a:effectLst/>
              </a:rPr>
              <a:t>BSA Leave No Trace Trainer Course – Outdoor Ethics</a:t>
            </a:r>
            <a:endParaRPr lang="en-US" sz="1000" b="0" i="0" dirty="0">
              <a:solidFill>
                <a:srgbClr val="7A7A7A"/>
              </a:solidFill>
              <a:effectLst/>
            </a:endParaRPr>
          </a:p>
          <a:p>
            <a:pPr marL="742950" lvl="1" indent="-285750" algn="l">
              <a:lnSpc>
                <a:spcPct val="120000"/>
              </a:lnSpc>
              <a:spcBef>
                <a:spcPts val="0"/>
              </a:spcBef>
              <a:buFont typeface="Arial" panose="020B0604020202020204" pitchFamily="34" charset="0"/>
              <a:buChar char="•"/>
            </a:pPr>
            <a:r>
              <a:rPr lang="en-US" sz="1000" b="1" i="0" u="none" strike="noStrike" dirty="0">
                <a:solidFill>
                  <a:srgbClr val="0000FF"/>
                </a:solidFill>
                <a:effectLst/>
                <a:hlinkClick r:id="rId18"/>
              </a:rPr>
              <a:t>10/16/23 (</a:t>
            </a:r>
            <a:r>
              <a:rPr lang="en-US" sz="1000" b="1" dirty="0">
                <a:solidFill>
                  <a:srgbClr val="0000FF"/>
                </a:solidFill>
                <a:hlinkClick r:id="rId18"/>
              </a:rPr>
              <a:t>Zoom) &amp; 10/21/23 (Camp Snyder)</a:t>
            </a:r>
            <a:endParaRPr lang="en-US" sz="1000" b="1" dirty="0">
              <a:solidFill>
                <a:srgbClr val="0000FF"/>
              </a:solidFill>
            </a:endParaRPr>
          </a:p>
          <a:p>
            <a:pPr marL="742950" lvl="1" indent="-285750" algn="l">
              <a:lnSpc>
                <a:spcPct val="120000"/>
              </a:lnSpc>
              <a:spcBef>
                <a:spcPts val="0"/>
              </a:spcBef>
              <a:buFont typeface="Arial" panose="020B0604020202020204" pitchFamily="34" charset="0"/>
              <a:buChar char="•"/>
            </a:pPr>
            <a:endParaRPr lang="en-US" sz="1000" b="1" dirty="0">
              <a:solidFill>
                <a:srgbClr val="0000FF"/>
              </a:solidFill>
            </a:endParaRPr>
          </a:p>
          <a:p>
            <a:pPr algn="l">
              <a:lnSpc>
                <a:spcPct val="120000"/>
              </a:lnSpc>
              <a:spcBef>
                <a:spcPts val="0"/>
              </a:spcBef>
            </a:pPr>
            <a:r>
              <a:rPr lang="en-US" sz="1000" b="1" i="1" dirty="0">
                <a:solidFill>
                  <a:srgbClr val="000000"/>
                </a:solidFill>
                <a:effectLst/>
              </a:rPr>
              <a:t>Outdoor Ethics Orientation Course (Scouts and Cubs)</a:t>
            </a:r>
            <a:endParaRPr lang="en-US" sz="1000" b="0" i="0" dirty="0">
              <a:solidFill>
                <a:srgbClr val="7A7A7A"/>
              </a:solidFill>
              <a:effectLst/>
            </a:endParaRPr>
          </a:p>
          <a:p>
            <a:pPr marL="690563" lvl="8" indent="-233363">
              <a:buFont typeface="Arial" panose="020B0604020202020204" pitchFamily="34" charset="0"/>
              <a:buChar char="•"/>
            </a:pPr>
            <a:r>
              <a:rPr lang="en-US" sz="1000" dirty="0">
                <a:solidFill>
                  <a:schemeClr val="tx1"/>
                </a:solidFill>
                <a:hlinkClick r:id="rId19"/>
              </a:rPr>
              <a:t>06/10/23</a:t>
            </a:r>
            <a:r>
              <a:rPr lang="en-US" sz="1000" dirty="0">
                <a:solidFill>
                  <a:schemeClr val="tx1"/>
                </a:solidFill>
              </a:rPr>
              <a:t> – Brandywine, MD</a:t>
            </a:r>
          </a:p>
          <a:p>
            <a:pPr marL="690563" lvl="6" indent="-233363">
              <a:buFont typeface="Arial" panose="020B0604020202020204" pitchFamily="34" charset="0"/>
              <a:buChar char="•"/>
            </a:pPr>
            <a:r>
              <a:rPr lang="en-US" sz="1000" dirty="0">
                <a:solidFill>
                  <a:schemeClr val="tx1"/>
                </a:solidFill>
                <a:hlinkClick r:id="rId20"/>
              </a:rPr>
              <a:t>09/09/23</a:t>
            </a:r>
            <a:r>
              <a:rPr lang="en-US" sz="1000" dirty="0">
                <a:solidFill>
                  <a:schemeClr val="tx1"/>
                </a:solidFill>
              </a:rPr>
              <a:t> – Brandywine, MD</a:t>
            </a:r>
          </a:p>
          <a:p>
            <a:pPr marL="690563" lvl="6" indent="-233363">
              <a:buFont typeface="Arial" panose="020B0604020202020204" pitchFamily="34" charset="0"/>
              <a:buChar char="•"/>
            </a:pPr>
            <a:r>
              <a:rPr lang="en-US" sz="1000" dirty="0">
                <a:solidFill>
                  <a:schemeClr val="tx1"/>
                </a:solidFill>
                <a:hlinkClick r:id="rId21"/>
              </a:rPr>
              <a:t>12/03/23</a:t>
            </a:r>
            <a:r>
              <a:rPr lang="en-US" sz="1000" dirty="0">
                <a:solidFill>
                  <a:schemeClr val="tx1"/>
                </a:solidFill>
              </a:rPr>
              <a:t> – Brandywine, MD</a:t>
            </a:r>
          </a:p>
          <a:p>
            <a:pPr marL="742950" lvl="1" indent="-285750" algn="l">
              <a:lnSpc>
                <a:spcPct val="120000"/>
              </a:lnSpc>
              <a:spcBef>
                <a:spcPts val="0"/>
              </a:spcBef>
              <a:buFont typeface="Arial" panose="020B0604020202020204" pitchFamily="34" charset="0"/>
              <a:buChar char="•"/>
            </a:pPr>
            <a:endParaRPr lang="en-US" sz="1000" b="0" i="0" dirty="0">
              <a:solidFill>
                <a:srgbClr val="7A7A7A"/>
              </a:solidFill>
              <a:effectLst/>
            </a:endParaRPr>
          </a:p>
          <a:p>
            <a:pPr marL="742950" lvl="1" indent="-285750" algn="l">
              <a:lnSpc>
                <a:spcPct val="120000"/>
              </a:lnSpc>
              <a:spcBef>
                <a:spcPts val="0"/>
              </a:spcBef>
              <a:buFont typeface="Arial" panose="020B0604020202020204" pitchFamily="34" charset="0"/>
              <a:buChar char="•"/>
            </a:pPr>
            <a:endParaRPr lang="en-US" sz="1000" b="0" i="0" dirty="0">
              <a:solidFill>
                <a:srgbClr val="7A7A7A"/>
              </a:solidFill>
              <a:effectLst/>
            </a:endParaRPr>
          </a:p>
        </p:txBody>
      </p:sp>
    </p:spTree>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611B45-EE0C-409A-B547-13E58D36B4B4}"/>
              </a:ext>
            </a:extLst>
          </p:cNvPr>
          <p:cNvSpPr>
            <a:spLocks noGrp="1"/>
          </p:cNvSpPr>
          <p:nvPr>
            <p:ph type="title"/>
          </p:nvPr>
        </p:nvSpPr>
        <p:spPr>
          <a:xfrm>
            <a:off x="838200" y="365126"/>
            <a:ext cx="10515600" cy="774358"/>
          </a:xfrm>
        </p:spPr>
        <p:txBody>
          <a:bodyPr/>
          <a:lstStyle/>
          <a:p>
            <a:r>
              <a:rPr lang="en-US" b="1" dirty="0"/>
              <a:t>GM High Adventure</a:t>
            </a:r>
          </a:p>
        </p:txBody>
      </p:sp>
      <p:sp>
        <p:nvSpPr>
          <p:cNvPr id="6" name="Text Placeholder 5">
            <a:extLst>
              <a:ext uri="{FF2B5EF4-FFF2-40B4-BE49-F238E27FC236}">
                <a16:creationId xmlns:a16="http://schemas.microsoft.com/office/drawing/2014/main" id="{CD31A3F2-6C95-C6CE-C3EC-C8EAFF70F67D}"/>
              </a:ext>
            </a:extLst>
          </p:cNvPr>
          <p:cNvSpPr>
            <a:spLocks noGrp="1"/>
          </p:cNvSpPr>
          <p:nvPr>
            <p:ph type="body" idx="1"/>
          </p:nvPr>
        </p:nvSpPr>
        <p:spPr>
          <a:xfrm>
            <a:off x="3305908" y="1139484"/>
            <a:ext cx="8299938" cy="5353390"/>
          </a:xfrm>
        </p:spPr>
        <p:txBody>
          <a:bodyPr>
            <a:normAutofit fontScale="70000" lnSpcReduction="20000"/>
          </a:bodyPr>
          <a:lstStyle/>
          <a:p>
            <a:r>
              <a:rPr lang="en-US" dirty="0"/>
              <a:t>High Adventure </a:t>
            </a:r>
            <a:r>
              <a:rPr lang="en-US" dirty="0">
                <a:hlinkClick r:id="rId3"/>
              </a:rPr>
              <a:t>Opportunities for Individuals</a:t>
            </a:r>
            <a:r>
              <a:rPr lang="en-US" dirty="0"/>
              <a:t> in 2023</a:t>
            </a:r>
          </a:p>
          <a:p>
            <a:pPr lvl="1"/>
            <a:r>
              <a:rPr lang="en-US" dirty="0" err="1"/>
              <a:t>Lenhok’sin</a:t>
            </a:r>
            <a:r>
              <a:rPr lang="en-US" dirty="0"/>
              <a:t> – Backpacking Trek, 07/02 to 07/08 (Week 2) – 4 slots left</a:t>
            </a:r>
          </a:p>
          <a:p>
            <a:pPr lvl="1"/>
            <a:r>
              <a:rPr lang="en-US" dirty="0"/>
              <a:t>Several NCAC Units have space available for individuals in their crews</a:t>
            </a:r>
          </a:p>
          <a:p>
            <a:r>
              <a:rPr lang="en-US" dirty="0"/>
              <a:t>NCAC High Adventure Trips - 2024</a:t>
            </a:r>
          </a:p>
          <a:p>
            <a:pPr lvl="1"/>
            <a:r>
              <a:rPr lang="en-US" dirty="0"/>
              <a:t>Philmont – Rocky Mountain Backpacking - Crew of 8-12, Jul 13-27, 2024</a:t>
            </a:r>
          </a:p>
          <a:p>
            <a:pPr lvl="2"/>
            <a:r>
              <a:rPr lang="en-US" dirty="0"/>
              <a:t>Includes White Water Rafting &amp; Pike’s Peak Railway!</a:t>
            </a:r>
          </a:p>
          <a:p>
            <a:pPr lvl="1"/>
            <a:r>
              <a:rPr lang="en-US" dirty="0"/>
              <a:t>Northern Tier – Wilderness Canoeing - Crew of 6-8, Jul 23-Aug 3, 2024</a:t>
            </a:r>
          </a:p>
          <a:p>
            <a:pPr lvl="1"/>
            <a:r>
              <a:rPr lang="en-US" strike="sngStrike" dirty="0"/>
              <a:t>Sea Base – St Thomas STEM Eco Sailing - Crew of 6-8, Jul 29-Aug 3, 2024</a:t>
            </a:r>
          </a:p>
          <a:p>
            <a:pPr lvl="1"/>
            <a:r>
              <a:rPr lang="en-US" dirty="0" err="1"/>
              <a:t>Lenhok’sin</a:t>
            </a:r>
            <a:r>
              <a:rPr lang="en-US" dirty="0"/>
              <a:t> – James River Canoeing Trek - Crew of 6-12, July 7-13, 2024</a:t>
            </a:r>
          </a:p>
          <a:p>
            <a:pPr lvl="1"/>
            <a:r>
              <a:rPr lang="en-US" dirty="0"/>
              <a:t>FOR INFO:  </a:t>
            </a:r>
            <a:r>
              <a:rPr lang="en-US" dirty="0" err="1"/>
              <a:t>highadventure@ncacbsa.org</a:t>
            </a:r>
            <a:endParaRPr lang="en-US" dirty="0"/>
          </a:p>
          <a:p>
            <a:r>
              <a:rPr lang="en-US" dirty="0"/>
              <a:t>Training</a:t>
            </a:r>
          </a:p>
          <a:p>
            <a:pPr lvl="1"/>
            <a:r>
              <a:rPr lang="en-US" dirty="0"/>
              <a:t>Sea Base Session – 4:00pm, May 13 - Mechanicsville, MD</a:t>
            </a:r>
          </a:p>
          <a:p>
            <a:pPr lvl="1"/>
            <a:r>
              <a:rPr lang="en-US" dirty="0"/>
              <a:t>Philmont 2024 Sessions: I – 11/19/23; II – 01/07/24; IIIa – 03/24/24; </a:t>
            </a:r>
            <a:r>
              <a:rPr lang="en-US" dirty="0" err="1"/>
              <a:t>IIIb</a:t>
            </a:r>
            <a:r>
              <a:rPr lang="en-US" dirty="0"/>
              <a:t> – 04/06/24</a:t>
            </a:r>
          </a:p>
        </p:txBody>
      </p:sp>
      <p:sp>
        <p:nvSpPr>
          <p:cNvPr id="9" name="Title 1">
            <a:extLst>
              <a:ext uri="{FF2B5EF4-FFF2-40B4-BE49-F238E27FC236}">
                <a16:creationId xmlns:a16="http://schemas.microsoft.com/office/drawing/2014/main" id="{FB47561B-52C9-4F94-AC17-0B8495C9642E}"/>
              </a:ext>
            </a:extLst>
          </p:cNvPr>
          <p:cNvSpPr txBox="1">
            <a:spLocks/>
          </p:cNvSpPr>
          <p:nvPr/>
        </p:nvSpPr>
        <p:spPr>
          <a:xfrm>
            <a:off x="269527" y="4017520"/>
            <a:ext cx="2898892" cy="90968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Aft>
                <a:spcPts val="2400"/>
              </a:spcAft>
            </a:pPr>
            <a:r>
              <a:rPr lang="en-US" sz="2800" b="1" dirty="0">
                <a:cs typeface="Times New Roman" panose="02020603050405020304" pitchFamily="18" charset="0"/>
              </a:rPr>
              <a:t>May 2023</a:t>
            </a:r>
          </a:p>
        </p:txBody>
      </p:sp>
      <p:pic>
        <p:nvPicPr>
          <p:cNvPr id="3" name="Picture 2">
            <a:extLst>
              <a:ext uri="{FF2B5EF4-FFF2-40B4-BE49-F238E27FC236}">
                <a16:creationId xmlns:a16="http://schemas.microsoft.com/office/drawing/2014/main" id="{7428E01A-EEFA-63FA-1510-3EC662CAA190}"/>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427459" y="1321951"/>
            <a:ext cx="2583028" cy="2583028"/>
          </a:xfrm>
          <a:prstGeom prst="rect">
            <a:avLst/>
          </a:prstGeom>
          <a:effectLst/>
        </p:spPr>
      </p:pic>
    </p:spTree>
    <p:extLst>
      <p:ext uri="{BB962C8B-B14F-4D97-AF65-F5344CB8AC3E}">
        <p14:creationId xmlns:p14="http://schemas.microsoft.com/office/powerpoint/2010/main" val="1603924932"/>
      </p:ext>
    </p:extLst>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611B45-EE0C-409A-B547-13E58D36B4B4}"/>
              </a:ext>
            </a:extLst>
          </p:cNvPr>
          <p:cNvSpPr>
            <a:spLocks noGrp="1"/>
          </p:cNvSpPr>
          <p:nvPr>
            <p:ph type="title"/>
          </p:nvPr>
        </p:nvSpPr>
        <p:spPr>
          <a:xfrm>
            <a:off x="838200" y="365126"/>
            <a:ext cx="10515600" cy="774358"/>
          </a:xfrm>
        </p:spPr>
        <p:txBody>
          <a:bodyPr/>
          <a:lstStyle/>
          <a:p>
            <a:r>
              <a:rPr lang="en-US" b="1" dirty="0"/>
              <a:t>GM High Adventure (</a:t>
            </a:r>
            <a:r>
              <a:rPr lang="en-US" b="1" dirty="0" err="1"/>
              <a:t>cont</a:t>
            </a:r>
            <a:r>
              <a:rPr lang="en-US" b="1" dirty="0"/>
              <a:t>)</a:t>
            </a:r>
          </a:p>
        </p:txBody>
      </p:sp>
      <p:sp>
        <p:nvSpPr>
          <p:cNvPr id="6" name="Text Placeholder 5">
            <a:extLst>
              <a:ext uri="{FF2B5EF4-FFF2-40B4-BE49-F238E27FC236}">
                <a16:creationId xmlns:a16="http://schemas.microsoft.com/office/drawing/2014/main" id="{CD31A3F2-6C95-C6CE-C3EC-C8EAFF70F67D}"/>
              </a:ext>
            </a:extLst>
          </p:cNvPr>
          <p:cNvSpPr>
            <a:spLocks noGrp="1"/>
          </p:cNvSpPr>
          <p:nvPr>
            <p:ph type="body" idx="1"/>
          </p:nvPr>
        </p:nvSpPr>
        <p:spPr>
          <a:xfrm>
            <a:off x="3305908" y="1139484"/>
            <a:ext cx="8299938" cy="5353390"/>
          </a:xfrm>
        </p:spPr>
        <p:txBody>
          <a:bodyPr>
            <a:normAutofit fontScale="92500" lnSpcReduction="10000"/>
          </a:bodyPr>
          <a:lstStyle/>
          <a:p>
            <a:r>
              <a:rPr lang="en-US" dirty="0"/>
              <a:t>National High Adventure Base Quick Links</a:t>
            </a:r>
          </a:p>
          <a:p>
            <a:pPr lvl="1"/>
            <a:r>
              <a:rPr lang="en-US" dirty="0"/>
              <a:t>Philmont: </a:t>
            </a:r>
            <a:r>
              <a:rPr lang="en-US" sz="2200" dirty="0">
                <a:hlinkClick r:id="rId3"/>
              </a:rPr>
              <a:t>https://</a:t>
            </a:r>
            <a:r>
              <a:rPr lang="en-US" sz="2200" dirty="0" err="1">
                <a:hlinkClick r:id="rId3"/>
              </a:rPr>
              <a:t>www.philmontscoutranch.org</a:t>
            </a:r>
            <a:r>
              <a:rPr lang="en-US" sz="2200" dirty="0">
                <a:hlinkClick r:id="rId3"/>
              </a:rPr>
              <a:t>/register/</a:t>
            </a:r>
            <a:endParaRPr lang="en-US" dirty="0"/>
          </a:p>
          <a:p>
            <a:pPr lvl="1"/>
            <a:r>
              <a:rPr lang="en-US" dirty="0"/>
              <a:t>Northern Tier: </a:t>
            </a:r>
            <a:r>
              <a:rPr lang="en-US" sz="2200" dirty="0">
                <a:hlinkClick r:id="rId4"/>
              </a:rPr>
              <a:t>https://www.ntier.org/provisional-scout-connections/</a:t>
            </a:r>
            <a:endParaRPr lang="en-US" dirty="0"/>
          </a:p>
          <a:p>
            <a:pPr lvl="1"/>
            <a:r>
              <a:rPr lang="en-US" dirty="0"/>
              <a:t>Sea Base: </a:t>
            </a:r>
            <a:r>
              <a:rPr lang="en-US" sz="2200" dirty="0">
                <a:hlinkClick r:id="rId5"/>
              </a:rPr>
              <a:t>https://www.bsaseabase.org/scouts/scout-connections/</a:t>
            </a:r>
            <a:endParaRPr lang="en-US" dirty="0"/>
          </a:p>
          <a:p>
            <a:pPr lvl="1"/>
            <a:r>
              <a:rPr lang="en-US" dirty="0"/>
              <a:t>Summit: </a:t>
            </a:r>
            <a:r>
              <a:rPr lang="en-US" sz="2200" dirty="0">
                <a:hlinkClick r:id="rId6"/>
              </a:rPr>
              <a:t>https://</a:t>
            </a:r>
            <a:r>
              <a:rPr lang="en-US" sz="2200" dirty="0" err="1">
                <a:hlinkClick r:id="rId6"/>
              </a:rPr>
              <a:t>www.summitbsa.org</a:t>
            </a:r>
            <a:r>
              <a:rPr lang="en-US" sz="2200" dirty="0">
                <a:hlinkClick r:id="rId6"/>
              </a:rPr>
              <a:t>/registration/</a:t>
            </a:r>
            <a:r>
              <a:rPr lang="en-US" sz="2200" dirty="0" err="1">
                <a:hlinkClick r:id="rId6"/>
              </a:rPr>
              <a:t>scoutconnections</a:t>
            </a:r>
            <a:r>
              <a:rPr lang="en-US" sz="2200" dirty="0">
                <a:hlinkClick r:id="rId6"/>
              </a:rPr>
              <a:t>/</a:t>
            </a:r>
            <a:endParaRPr lang="en-US" dirty="0"/>
          </a:p>
          <a:p>
            <a:r>
              <a:rPr lang="en-US" dirty="0"/>
              <a:t>Other High Adventure Bases</a:t>
            </a:r>
          </a:p>
          <a:p>
            <a:pPr lvl="1"/>
            <a:r>
              <a:rPr lang="en-US" dirty="0"/>
              <a:t>Adirondack High Adventure Area: </a:t>
            </a:r>
            <a:r>
              <a:rPr lang="en-US" sz="2200" dirty="0">
                <a:hlinkClick r:id="rId7"/>
              </a:rPr>
              <a:t>https://public.3.basecamp.com/p/hLgsVbk7Suju6cuDzQQJaEn4</a:t>
            </a:r>
            <a:endParaRPr lang="en-US" dirty="0"/>
          </a:p>
          <a:p>
            <a:pPr lvl="1"/>
            <a:r>
              <a:rPr lang="en-US" dirty="0"/>
              <a:t>Maine High Adventure Area: </a:t>
            </a:r>
            <a:r>
              <a:rPr lang="en-US" sz="2200" dirty="0">
                <a:hlinkClick r:id="rId8"/>
              </a:rPr>
              <a:t>https://www.mainehighadventure.org/</a:t>
            </a:r>
            <a:endParaRPr lang="en-US" sz="2200" dirty="0"/>
          </a:p>
          <a:p>
            <a:pPr lvl="1"/>
            <a:r>
              <a:rPr lang="en-US" dirty="0"/>
              <a:t>Montana Outdoor High </a:t>
            </a:r>
            <a:r>
              <a:rPr lang="en-US"/>
              <a:t>Adventure Base: </a:t>
            </a:r>
            <a:r>
              <a:rPr lang="en-US" sz="2200" dirty="0">
                <a:hlinkClick r:id="rId9"/>
              </a:rPr>
              <a:t>https://montanabsa.org/camps/high-adventure/</a:t>
            </a:r>
            <a:endParaRPr lang="en-US" dirty="0"/>
          </a:p>
        </p:txBody>
      </p:sp>
      <p:sp>
        <p:nvSpPr>
          <p:cNvPr id="9" name="Title 1">
            <a:extLst>
              <a:ext uri="{FF2B5EF4-FFF2-40B4-BE49-F238E27FC236}">
                <a16:creationId xmlns:a16="http://schemas.microsoft.com/office/drawing/2014/main" id="{FB47561B-52C9-4F94-AC17-0B8495C9642E}"/>
              </a:ext>
            </a:extLst>
          </p:cNvPr>
          <p:cNvSpPr txBox="1">
            <a:spLocks/>
          </p:cNvSpPr>
          <p:nvPr/>
        </p:nvSpPr>
        <p:spPr>
          <a:xfrm>
            <a:off x="269527" y="4017520"/>
            <a:ext cx="2898892" cy="90968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Aft>
                <a:spcPts val="2400"/>
              </a:spcAft>
            </a:pPr>
            <a:r>
              <a:rPr lang="en-US" sz="2800" b="1" dirty="0">
                <a:cs typeface="Times New Roman" panose="02020603050405020304" pitchFamily="18" charset="0"/>
              </a:rPr>
              <a:t>May 2023</a:t>
            </a:r>
          </a:p>
        </p:txBody>
      </p:sp>
      <p:pic>
        <p:nvPicPr>
          <p:cNvPr id="3" name="Picture 2">
            <a:extLst>
              <a:ext uri="{FF2B5EF4-FFF2-40B4-BE49-F238E27FC236}">
                <a16:creationId xmlns:a16="http://schemas.microsoft.com/office/drawing/2014/main" id="{7428E01A-EEFA-63FA-1510-3EC662CAA190}"/>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a:off x="427459" y="1321951"/>
            <a:ext cx="2583028" cy="2583028"/>
          </a:xfrm>
          <a:prstGeom prst="rect">
            <a:avLst/>
          </a:prstGeom>
          <a:effectLst/>
        </p:spPr>
      </p:pic>
    </p:spTree>
    <p:extLst>
      <p:ext uri="{BB962C8B-B14F-4D97-AF65-F5344CB8AC3E}">
        <p14:creationId xmlns:p14="http://schemas.microsoft.com/office/powerpoint/2010/main" val="1148025598"/>
      </p:ext>
    </p:extLst>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 name="Title 1"/>
          <p:cNvSpPr txBox="1">
            <a:spLocks noGrp="1"/>
          </p:cNvSpPr>
          <p:nvPr>
            <p:ph type="title"/>
          </p:nvPr>
        </p:nvSpPr>
        <p:spPr>
          <a:xfrm>
            <a:off x="838200" y="365125"/>
            <a:ext cx="10515600" cy="1325563"/>
          </a:xfrm>
          <a:prstGeom prst="rect">
            <a:avLst/>
          </a:prstGeom>
        </p:spPr>
        <p:txBody>
          <a:bodyPr/>
          <a:lstStyle/>
          <a:p>
            <a:r>
              <a:rPr b="1" dirty="0"/>
              <a:t>Shooting Sports</a:t>
            </a:r>
          </a:p>
        </p:txBody>
      </p:sp>
      <p:sp>
        <p:nvSpPr>
          <p:cNvPr id="150" name="Content Placeholder 2"/>
          <p:cNvSpPr txBox="1">
            <a:spLocks noGrp="1"/>
          </p:cNvSpPr>
          <p:nvPr>
            <p:ph type="body" idx="1"/>
          </p:nvPr>
        </p:nvSpPr>
        <p:spPr>
          <a:xfrm>
            <a:off x="838200" y="1825625"/>
            <a:ext cx="10515600" cy="4351338"/>
          </a:xfrm>
          <a:prstGeom prst="rect">
            <a:avLst/>
          </a:prstGeom>
        </p:spPr>
        <p:txBody>
          <a:bodyPr>
            <a:normAutofit/>
          </a:bodyPr>
          <a:lstStyle/>
          <a:p>
            <a:pPr>
              <a:lnSpc>
                <a:spcPct val="81000"/>
              </a:lnSpc>
            </a:pPr>
            <a:r>
              <a:rPr dirty="0"/>
              <a:t>Requests for Shooting Events – Lead Time!</a:t>
            </a:r>
          </a:p>
          <a:p>
            <a:pPr marL="685800" lvl="1" indent="-228600">
              <a:lnSpc>
                <a:spcPct val="81000"/>
              </a:lnSpc>
              <a:spcBef>
                <a:spcPts val="500"/>
              </a:spcBef>
              <a:defRPr sz="2400"/>
            </a:pPr>
            <a:r>
              <a:rPr dirty="0"/>
              <a:t>50+ scouts - 6mos</a:t>
            </a:r>
          </a:p>
          <a:p>
            <a:pPr marL="685800" lvl="1" indent="-228600">
              <a:lnSpc>
                <a:spcPct val="81000"/>
              </a:lnSpc>
              <a:spcBef>
                <a:spcPts val="500"/>
              </a:spcBef>
              <a:defRPr sz="2400"/>
            </a:pPr>
            <a:r>
              <a:rPr dirty="0"/>
              <a:t>Less than 50 scouts -  3mos</a:t>
            </a:r>
          </a:p>
          <a:p>
            <a:pPr>
              <a:lnSpc>
                <a:spcPct val="81000"/>
              </a:lnSpc>
            </a:pPr>
            <a:r>
              <a:rPr dirty="0"/>
              <a:t>Shooting on private land: </a:t>
            </a:r>
          </a:p>
          <a:p>
            <a:pPr marL="685800" lvl="1" indent="-228600">
              <a:lnSpc>
                <a:spcPct val="81000"/>
              </a:lnSpc>
              <a:spcBef>
                <a:spcPts val="500"/>
              </a:spcBef>
              <a:defRPr sz="2400"/>
            </a:pPr>
            <a:r>
              <a:rPr dirty="0"/>
              <a:t>Requirements</a:t>
            </a:r>
          </a:p>
          <a:p>
            <a:pPr marL="685800" lvl="1" indent="-228600">
              <a:lnSpc>
                <a:spcPct val="81000"/>
              </a:lnSpc>
              <a:spcBef>
                <a:spcPts val="500"/>
              </a:spcBef>
              <a:defRPr sz="2400"/>
            </a:pPr>
            <a:r>
              <a:rPr dirty="0"/>
              <a:t>Permissions/protocols</a:t>
            </a:r>
          </a:p>
          <a:p>
            <a:pPr>
              <a:lnSpc>
                <a:spcPct val="81000"/>
              </a:lnSpc>
            </a:pPr>
            <a:r>
              <a:rPr dirty="0"/>
              <a:t>Shooting Sports </a:t>
            </a:r>
            <a:r>
              <a:rPr u="sng" dirty="0">
                <a:solidFill>
                  <a:srgbClr val="0563C1"/>
                </a:solidFill>
                <a:uFill>
                  <a:solidFill>
                    <a:srgbClr val="0563C1"/>
                  </a:solidFill>
                </a:uFill>
                <a:hlinkClick r:id="rId2"/>
              </a:rPr>
              <a:t>web page</a:t>
            </a:r>
            <a:endParaRPr dirty="0">
              <a:solidFill>
                <a:srgbClr val="002060"/>
              </a:solidFill>
            </a:endParaRPr>
          </a:p>
          <a:p>
            <a:pPr>
              <a:lnSpc>
                <a:spcPct val="81000"/>
              </a:lnSpc>
            </a:pPr>
            <a:r>
              <a:rPr dirty="0"/>
              <a:t>Shooting Sports Instructor Classes:</a:t>
            </a:r>
          </a:p>
          <a:p>
            <a:pPr marL="685800" lvl="1" indent="-228600">
              <a:lnSpc>
                <a:spcPct val="81000"/>
              </a:lnSpc>
              <a:spcBef>
                <a:spcPts val="500"/>
              </a:spcBef>
              <a:defRPr sz="2400">
                <a:solidFill>
                  <a:srgbClr val="002060"/>
                </a:solidFill>
              </a:defRPr>
            </a:pPr>
            <a:r>
              <a:rPr u="sng" dirty="0">
                <a:solidFill>
                  <a:srgbClr val="0563C1"/>
                </a:solidFill>
                <a:uFill>
                  <a:solidFill>
                    <a:srgbClr val="0563C1"/>
                  </a:solidFill>
                </a:uFill>
                <a:hlinkClick r:id="rId3"/>
              </a:rPr>
              <a:t>Rifle/Shotgun</a:t>
            </a:r>
            <a:r>
              <a:rPr dirty="0">
                <a:hlinkClick r:id="rId3"/>
              </a:rPr>
              <a:t>       </a:t>
            </a:r>
            <a:endParaRPr dirty="0"/>
          </a:p>
          <a:p>
            <a:pPr marL="685800" lvl="1" indent="-228600">
              <a:lnSpc>
                <a:spcPct val="81000"/>
              </a:lnSpc>
              <a:spcBef>
                <a:spcPts val="500"/>
              </a:spcBef>
              <a:defRPr sz="2400">
                <a:solidFill>
                  <a:srgbClr val="002060"/>
                </a:solidFill>
              </a:defRPr>
            </a:pPr>
            <a:r>
              <a:rPr u="sng" dirty="0">
                <a:solidFill>
                  <a:srgbClr val="0563C1"/>
                </a:solidFill>
                <a:uFill>
                  <a:solidFill>
                    <a:srgbClr val="0563C1"/>
                  </a:solidFill>
                </a:uFill>
                <a:hlinkClick r:id="rId3"/>
              </a:rPr>
              <a:t>Archery</a:t>
            </a:r>
            <a:endParaRPr dirty="0">
              <a:solidFill>
                <a:srgbClr val="000000"/>
              </a:solidFill>
            </a:endParaRPr>
          </a:p>
        </p:txBody>
      </p:sp>
      <p:pic>
        <p:nvPicPr>
          <p:cNvPr id="151" name="Picture 3" descr="Picture 3"/>
          <p:cNvPicPr>
            <a:picLocks noChangeAspect="1"/>
          </p:cNvPicPr>
          <p:nvPr/>
        </p:nvPicPr>
        <p:blipFill>
          <a:blip r:embed="rId4"/>
          <a:stretch>
            <a:fillRect/>
          </a:stretch>
        </p:blipFill>
        <p:spPr>
          <a:xfrm>
            <a:off x="7449014" y="814852"/>
            <a:ext cx="4138962" cy="2605510"/>
          </a:xfrm>
          <a:prstGeom prst="rect">
            <a:avLst/>
          </a:prstGeom>
          <a:ln w="12700">
            <a:miter lim="400000"/>
          </a:ln>
        </p:spPr>
      </p:pic>
      <p:pic>
        <p:nvPicPr>
          <p:cNvPr id="152" name="Picture 5" descr="Picture 5"/>
          <p:cNvPicPr>
            <a:picLocks noChangeAspect="1"/>
          </p:cNvPicPr>
          <p:nvPr/>
        </p:nvPicPr>
        <p:blipFill>
          <a:blip r:embed="rId5"/>
          <a:stretch>
            <a:fillRect/>
          </a:stretch>
        </p:blipFill>
        <p:spPr>
          <a:xfrm>
            <a:off x="9199756" y="3555298"/>
            <a:ext cx="2690813" cy="2315208"/>
          </a:xfrm>
          <a:prstGeom prst="rect">
            <a:avLst/>
          </a:prstGeom>
          <a:ln w="12700">
            <a:miter lim="400000"/>
          </a:ln>
        </p:spPr>
      </p:pic>
    </p:spTree>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ABEA95-7F14-40DC-FE6C-565D9727378D}"/>
              </a:ext>
            </a:extLst>
          </p:cNvPr>
          <p:cNvSpPr>
            <a:spLocks noGrp="1"/>
          </p:cNvSpPr>
          <p:nvPr>
            <p:ph type="title"/>
          </p:nvPr>
        </p:nvSpPr>
        <p:spPr>
          <a:xfrm>
            <a:off x="836612" y="207771"/>
            <a:ext cx="10515601" cy="652792"/>
          </a:xfrm>
        </p:spPr>
        <p:txBody>
          <a:bodyPr>
            <a:normAutofit fontScale="90000"/>
          </a:bodyPr>
          <a:lstStyle/>
          <a:p>
            <a:r>
              <a:rPr lang="en-US" b="1" dirty="0"/>
              <a:t>Other Activities (for units, Dens/Patrols, or families)</a:t>
            </a:r>
          </a:p>
        </p:txBody>
      </p:sp>
      <p:sp>
        <p:nvSpPr>
          <p:cNvPr id="6" name="TextBox 5">
            <a:extLst>
              <a:ext uri="{FF2B5EF4-FFF2-40B4-BE49-F238E27FC236}">
                <a16:creationId xmlns:a16="http://schemas.microsoft.com/office/drawing/2014/main" id="{3340CDF5-5B14-9395-E80C-8727D32BBB83}"/>
              </a:ext>
            </a:extLst>
          </p:cNvPr>
          <p:cNvSpPr txBox="1"/>
          <p:nvPr/>
        </p:nvSpPr>
        <p:spPr>
          <a:xfrm>
            <a:off x="836612" y="982176"/>
            <a:ext cx="11041962" cy="489364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285750" indent="-285750">
              <a:buFont typeface="Arial" panose="020B0604020202020204" pitchFamily="34" charset="0"/>
              <a:buChar char="•"/>
            </a:pPr>
            <a:r>
              <a:rPr lang="en-US" sz="2400" dirty="0"/>
              <a:t>Sundays (8am) – </a:t>
            </a:r>
            <a:r>
              <a:rPr lang="en-US" sz="2400" dirty="0">
                <a:hlinkClick r:id="rId2"/>
              </a:rPr>
              <a:t>Dyke Marsh Bird Walks</a:t>
            </a:r>
            <a:r>
              <a:rPr lang="en-US" sz="2400" dirty="0"/>
              <a:t>, Alexandria, VA</a:t>
            </a:r>
          </a:p>
          <a:p>
            <a:pPr marL="285750" indent="-285750">
              <a:buFont typeface="Arial" panose="020B0604020202020204" pitchFamily="34" charset="0"/>
              <a:buChar char="•"/>
            </a:pPr>
            <a:r>
              <a:rPr lang="en-US" sz="2400" dirty="0">
                <a:solidFill>
                  <a:schemeClr val="tx1"/>
                </a:solidFill>
              </a:rPr>
              <a:t>Thursdays – </a:t>
            </a:r>
            <a:r>
              <a:rPr lang="en-US" sz="2400" dirty="0">
                <a:solidFill>
                  <a:schemeClr val="tx1"/>
                </a:solidFill>
                <a:hlinkClick r:id="rId3"/>
              </a:rPr>
              <a:t>Films in the Park</a:t>
            </a:r>
            <a:r>
              <a:rPr lang="en-US" sz="2400" dirty="0">
                <a:solidFill>
                  <a:schemeClr val="tx1"/>
                </a:solidFill>
              </a:rPr>
              <a:t>, Mosaic, Fairfax, VA</a:t>
            </a:r>
          </a:p>
          <a:p>
            <a:pPr marL="285750" indent="-285750">
              <a:buFont typeface="Arial" panose="020B0604020202020204" pitchFamily="34" charset="0"/>
              <a:buChar char="•"/>
            </a:pPr>
            <a:r>
              <a:rPr lang="en-US" sz="2400" dirty="0">
                <a:solidFill>
                  <a:schemeClr val="tx1"/>
                </a:solidFill>
              </a:rPr>
              <a:t>05/13/23 </a:t>
            </a:r>
            <a:r>
              <a:rPr lang="en-US" sz="2400" dirty="0"/>
              <a:t>–</a:t>
            </a:r>
            <a:r>
              <a:rPr lang="en-US" sz="2400" dirty="0">
                <a:solidFill>
                  <a:srgbClr val="2409ED"/>
                </a:solidFill>
              </a:rPr>
              <a:t> </a:t>
            </a:r>
            <a:r>
              <a:rPr lang="en-US" sz="2400" dirty="0">
                <a:solidFill>
                  <a:srgbClr val="2409ED"/>
                </a:solidFill>
                <a:hlinkClick r:id="rId4">
                  <a:extLst>
                    <a:ext uri="{A12FA001-AC4F-418D-AE19-62706E023703}">
                      <ahyp:hlinkClr xmlns:ahyp="http://schemas.microsoft.com/office/drawing/2018/hyperlinkcolor" val="tx"/>
                    </a:ext>
                  </a:extLst>
                </a:hlinkClick>
              </a:rPr>
              <a:t>25</a:t>
            </a:r>
            <a:r>
              <a:rPr lang="en-US" sz="2400" baseline="30000" dirty="0">
                <a:solidFill>
                  <a:srgbClr val="2409ED"/>
                </a:solidFill>
                <a:hlinkClick r:id="rId4">
                  <a:extLst>
                    <a:ext uri="{A12FA001-AC4F-418D-AE19-62706E023703}">
                      <ahyp:hlinkClr xmlns:ahyp="http://schemas.microsoft.com/office/drawing/2018/hyperlinkcolor" val="tx"/>
                    </a:ext>
                  </a:extLst>
                </a:hlinkClick>
              </a:rPr>
              <a:t>th</a:t>
            </a:r>
            <a:r>
              <a:rPr lang="en-US" sz="2400" dirty="0">
                <a:solidFill>
                  <a:srgbClr val="2409ED"/>
                </a:solidFill>
                <a:hlinkClick r:id="rId4">
                  <a:extLst>
                    <a:ext uri="{A12FA001-AC4F-418D-AE19-62706E023703}">
                      <ahyp:hlinkClr xmlns:ahyp="http://schemas.microsoft.com/office/drawing/2018/hyperlinkcolor" val="tx"/>
                    </a:ext>
                  </a:extLst>
                </a:hlinkClick>
              </a:rPr>
              <a:t> Annual Eagle Festival</a:t>
            </a:r>
            <a:r>
              <a:rPr lang="en-US" sz="2400" dirty="0"/>
              <a:t>, Mason Neck State Park, Lorton, VA – reptile/hawk/owl/eagle</a:t>
            </a:r>
          </a:p>
          <a:p>
            <a:pPr marL="285750" indent="-285750">
              <a:buFont typeface="Arial" panose="020B0604020202020204" pitchFamily="34" charset="0"/>
              <a:buChar char="•"/>
            </a:pPr>
            <a:r>
              <a:rPr lang="en-US" sz="2400" dirty="0"/>
              <a:t>05/13/23 – </a:t>
            </a:r>
            <a:r>
              <a:rPr lang="en-US" sz="2400" dirty="0">
                <a:hlinkClick r:id="rId5"/>
              </a:rPr>
              <a:t>EU Open House Embassy Tours </a:t>
            </a:r>
            <a:r>
              <a:rPr lang="en-US" sz="2400" dirty="0"/>
              <a:t>(10am-4:30pm), Washington, DC</a:t>
            </a:r>
          </a:p>
          <a:p>
            <a:pPr marL="285750" indent="-285750">
              <a:buFont typeface="Arial" panose="020B0604020202020204" pitchFamily="34" charset="0"/>
              <a:buChar char="•"/>
            </a:pPr>
            <a:r>
              <a:rPr lang="en-US" sz="2400" dirty="0"/>
              <a:t>05/19/23 – 05/20/23 – </a:t>
            </a:r>
            <a:r>
              <a:rPr lang="en-US" sz="2400" dirty="0">
                <a:hlinkClick r:id="rId6"/>
              </a:rPr>
              <a:t>McLean Days</a:t>
            </a:r>
            <a:r>
              <a:rPr lang="en-US" sz="2400" dirty="0"/>
              <a:t>, McLean, VA ($)</a:t>
            </a:r>
          </a:p>
          <a:p>
            <a:pPr marL="285750" indent="-285750">
              <a:buFont typeface="Arial" panose="020B0604020202020204" pitchFamily="34" charset="0"/>
              <a:buChar char="•"/>
            </a:pPr>
            <a:r>
              <a:rPr lang="en-US" sz="2400" dirty="0"/>
              <a:t>05/27/23 – 05/30/23 – </a:t>
            </a:r>
            <a:r>
              <a:rPr lang="en-US" sz="2400" dirty="0">
                <a:hlinkClick r:id="rId7"/>
              </a:rPr>
              <a:t>Viva Vienna</a:t>
            </a:r>
            <a:r>
              <a:rPr lang="en-US" sz="2400" dirty="0"/>
              <a:t>, Vienna, VA ($)</a:t>
            </a:r>
          </a:p>
          <a:p>
            <a:pPr marL="285750" indent="-285750">
              <a:buFont typeface="Arial" panose="020B0604020202020204" pitchFamily="34" charset="0"/>
              <a:buChar char="•"/>
            </a:pPr>
            <a:r>
              <a:rPr lang="en-US" sz="2400" dirty="0"/>
              <a:t>05/27/23 – </a:t>
            </a:r>
            <a:r>
              <a:rPr lang="en-US" sz="2400" dirty="0">
                <a:hlinkClick r:id="rId8"/>
              </a:rPr>
              <a:t>Bug Fest</a:t>
            </a:r>
            <a:r>
              <a:rPr lang="en-US" sz="2400" dirty="0"/>
              <a:t>, Fairfax </a:t>
            </a:r>
            <a:r>
              <a:rPr lang="en-US" sz="2400" dirty="0" err="1"/>
              <a:t>Lewinsville</a:t>
            </a:r>
            <a:r>
              <a:rPr lang="en-US" sz="2400" dirty="0"/>
              <a:t> Historic House, McLean, VA ($8) </a:t>
            </a:r>
          </a:p>
          <a:p>
            <a:pPr marL="285750" indent="-285750">
              <a:buFont typeface="Arial" panose="020B0604020202020204" pitchFamily="34" charset="0"/>
              <a:buChar char="•"/>
            </a:pPr>
            <a:r>
              <a:rPr lang="en-US" sz="2400" dirty="0"/>
              <a:t>05/29/23 – </a:t>
            </a:r>
            <a:r>
              <a:rPr lang="en-US" sz="2400" dirty="0">
                <a:hlinkClick r:id="rId9"/>
              </a:rPr>
              <a:t>Falls Church Memorial Day Parade </a:t>
            </a:r>
            <a:r>
              <a:rPr lang="en-US" sz="2400" dirty="0"/>
              <a:t>(1pm), Falls Church, VA</a:t>
            </a:r>
          </a:p>
          <a:p>
            <a:pPr marL="285750" indent="-285750">
              <a:buFont typeface="Arial" panose="020B0604020202020204" pitchFamily="34" charset="0"/>
              <a:buChar char="•"/>
            </a:pPr>
            <a:r>
              <a:rPr lang="en-US" sz="2400" dirty="0"/>
              <a:t>06/01/23 – 06/04/23 – </a:t>
            </a:r>
            <a:r>
              <a:rPr lang="en-US" sz="2400" dirty="0">
                <a:hlinkClick r:id="rId10"/>
              </a:rPr>
              <a:t>Herndon Festival</a:t>
            </a:r>
            <a:r>
              <a:rPr lang="en-US" sz="2400" dirty="0"/>
              <a:t>, Herndon, VA ($)</a:t>
            </a:r>
          </a:p>
          <a:p>
            <a:pPr marL="285750" indent="-285750">
              <a:buFont typeface="Arial" panose="020B0604020202020204" pitchFamily="34" charset="0"/>
              <a:buChar char="•"/>
            </a:pPr>
            <a:r>
              <a:rPr lang="en-US" sz="2400" dirty="0"/>
              <a:t>06/04/23 – </a:t>
            </a:r>
            <a:r>
              <a:rPr lang="en-US" sz="2400" dirty="0">
                <a:hlinkClick r:id="rId11"/>
              </a:rPr>
              <a:t>Clean the Bay Day</a:t>
            </a:r>
            <a:r>
              <a:rPr lang="en-US" sz="2400" dirty="0"/>
              <a:t>, Various Locations</a:t>
            </a:r>
          </a:p>
          <a:p>
            <a:pPr marL="285750" indent="-285750">
              <a:buFont typeface="Arial" panose="020B0604020202020204" pitchFamily="34" charset="0"/>
              <a:buChar char="•"/>
            </a:pPr>
            <a:r>
              <a:rPr lang="en-US" sz="2400" dirty="0"/>
              <a:t>06/10/23 – </a:t>
            </a:r>
            <a:r>
              <a:rPr lang="en-US" sz="2400" dirty="0">
                <a:hlinkClick r:id="rId12"/>
              </a:rPr>
              <a:t>Scout Family Field Day - Washington Commanders</a:t>
            </a:r>
            <a:r>
              <a:rPr lang="en-US" sz="2400" dirty="0"/>
              <a:t>, FedEx Field, DC ($)</a:t>
            </a:r>
          </a:p>
          <a:p>
            <a:pPr marL="285750" indent="-285750">
              <a:buFont typeface="Arial" panose="020B0604020202020204" pitchFamily="34" charset="0"/>
              <a:buChar char="•"/>
            </a:pPr>
            <a:r>
              <a:rPr lang="en-US" sz="2400" dirty="0"/>
              <a:t>June/July/Aug (Tues, 10am) – </a:t>
            </a:r>
            <a:r>
              <a:rPr lang="en-US" sz="2400" dirty="0">
                <a:hlinkClick r:id="rId13"/>
              </a:rPr>
              <a:t>Kids on the Green</a:t>
            </a:r>
            <a:r>
              <a:rPr lang="en-US" sz="2400" dirty="0"/>
              <a:t>, Vienna, VA</a:t>
            </a:r>
          </a:p>
        </p:txBody>
      </p:sp>
    </p:spTree>
    <p:extLst>
      <p:ext uri="{BB962C8B-B14F-4D97-AF65-F5344CB8AC3E}">
        <p14:creationId xmlns:p14="http://schemas.microsoft.com/office/powerpoint/2010/main" val="860788621"/>
      </p:ext>
    </p:extLst>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55DA58-5366-C787-E101-5D6341805E84}"/>
              </a:ext>
            </a:extLst>
          </p:cNvPr>
          <p:cNvSpPr>
            <a:spLocks noGrp="1"/>
          </p:cNvSpPr>
          <p:nvPr>
            <p:ph type="title"/>
          </p:nvPr>
        </p:nvSpPr>
        <p:spPr/>
        <p:txBody>
          <a:bodyPr/>
          <a:lstStyle/>
          <a:p>
            <a:r>
              <a:rPr lang="en-US" b="1" dirty="0">
                <a:solidFill>
                  <a:schemeClr val="tx1"/>
                </a:solidFill>
              </a:rPr>
              <a:t>Order of the Arrow</a:t>
            </a:r>
          </a:p>
        </p:txBody>
      </p:sp>
      <p:sp>
        <p:nvSpPr>
          <p:cNvPr id="3" name="Text Placeholder 2">
            <a:extLst>
              <a:ext uri="{FF2B5EF4-FFF2-40B4-BE49-F238E27FC236}">
                <a16:creationId xmlns:a16="http://schemas.microsoft.com/office/drawing/2014/main" id="{1EE04DEF-0CEB-23AE-0F10-6D74CD4E9750}"/>
              </a:ext>
            </a:extLst>
          </p:cNvPr>
          <p:cNvSpPr>
            <a:spLocks noGrp="1"/>
          </p:cNvSpPr>
          <p:nvPr>
            <p:ph type="body" idx="1"/>
          </p:nvPr>
        </p:nvSpPr>
        <p:spPr>
          <a:xfrm>
            <a:off x="838200" y="1472538"/>
            <a:ext cx="10515600" cy="4819619"/>
          </a:xfrm>
        </p:spPr>
        <p:txBody>
          <a:bodyPr>
            <a:normAutofit/>
          </a:bodyPr>
          <a:lstStyle/>
          <a:p>
            <a:pPr lvl="1"/>
            <a:r>
              <a:rPr lang="en-US" dirty="0"/>
              <a:t>2023 Dues can be paid online:  </a:t>
            </a:r>
            <a:r>
              <a:rPr lang="en-US" dirty="0">
                <a:hlinkClick r:id="rId2"/>
              </a:rPr>
              <a:t>https://wipit470.org/dues.html</a:t>
            </a:r>
            <a:r>
              <a:rPr lang="en-US" dirty="0"/>
              <a:t> </a:t>
            </a:r>
          </a:p>
          <a:p>
            <a:pPr lvl="1"/>
            <a:r>
              <a:rPr lang="en-US" dirty="0"/>
              <a:t>05/12/23 – 05/14/23 – Lodge Service Weekend at Goshen</a:t>
            </a:r>
          </a:p>
          <a:p>
            <a:pPr lvl="1"/>
            <a:r>
              <a:rPr lang="en-US" dirty="0"/>
              <a:t>05/19/23 – 05/21/23 – Section Conclave at Rodney Scout Res.*</a:t>
            </a:r>
          </a:p>
          <a:p>
            <a:pPr lvl="1"/>
            <a:r>
              <a:rPr lang="en-US" dirty="0"/>
              <a:t>06/18/23 – 07/01/23 – GOAT</a:t>
            </a:r>
          </a:p>
          <a:p>
            <a:pPr marL="457200" lvl="1" indent="0">
              <a:buNone/>
            </a:pPr>
            <a:endParaRPr lang="en-US" dirty="0"/>
          </a:p>
          <a:p>
            <a:pPr marL="457200" lvl="1" indent="0">
              <a:buNone/>
            </a:pPr>
            <a:r>
              <a:rPr lang="en-US" dirty="0"/>
              <a:t>* </a:t>
            </a:r>
            <a:r>
              <a:rPr lang="en-US" sz="2400" dirty="0"/>
              <a:t>Registrations open online </a:t>
            </a:r>
            <a:r>
              <a:rPr lang="en-US" sz="2400" dirty="0">
                <a:hlinkClick r:id="rId3"/>
              </a:rPr>
              <a:t>https://wipit470.org/index.html</a:t>
            </a:r>
            <a:r>
              <a:rPr lang="en-US" sz="2400" dirty="0"/>
              <a:t> under “Events”</a:t>
            </a:r>
          </a:p>
          <a:p>
            <a:pPr lvl="1"/>
            <a:endParaRPr lang="en-US" dirty="0"/>
          </a:p>
        </p:txBody>
      </p:sp>
    </p:spTree>
    <p:extLst>
      <p:ext uri="{BB962C8B-B14F-4D97-AF65-F5344CB8AC3E}">
        <p14:creationId xmlns:p14="http://schemas.microsoft.com/office/powerpoint/2010/main" val="586870246"/>
      </p:ext>
    </p:extLst>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itle 1">
            <a:extLst>
              <a:ext uri="{FF2B5EF4-FFF2-40B4-BE49-F238E27FC236}">
                <a16:creationId xmlns:a16="http://schemas.microsoft.com/office/drawing/2014/main" id="{42ED717A-FA3A-4F58-94D8-DC7773E84FB4}"/>
              </a:ext>
            </a:extLst>
          </p:cNvPr>
          <p:cNvSpPr>
            <a:spLocks noGrp="1"/>
          </p:cNvSpPr>
          <p:nvPr>
            <p:ph type="title"/>
          </p:nvPr>
        </p:nvSpPr>
        <p:spPr/>
        <p:txBody>
          <a:bodyPr/>
          <a:lstStyle/>
          <a:p>
            <a:r>
              <a:rPr lang="en-US" altLang="en-US" b="1" dirty="0">
                <a:latin typeface="Arial" panose="020B0604020202020204" pitchFamily="34" charset="0"/>
                <a:ea typeface="ヒラギノ角ゴ Pro W3" charset="-128"/>
                <a:cs typeface="Arial" panose="020B0604020202020204" pitchFamily="34" charset="0"/>
              </a:rPr>
              <a:t>Other Topics</a:t>
            </a:r>
          </a:p>
        </p:txBody>
      </p:sp>
      <p:sp>
        <p:nvSpPr>
          <p:cNvPr id="3" name="Content Placeholder 2">
            <a:extLst>
              <a:ext uri="{FF2B5EF4-FFF2-40B4-BE49-F238E27FC236}">
                <a16:creationId xmlns:a16="http://schemas.microsoft.com/office/drawing/2014/main" id="{F199C177-CE9F-403A-9687-7FCF2C8307AC}"/>
              </a:ext>
            </a:extLst>
          </p:cNvPr>
          <p:cNvSpPr>
            <a:spLocks noGrp="1"/>
          </p:cNvSpPr>
          <p:nvPr>
            <p:ph idx="1"/>
          </p:nvPr>
        </p:nvSpPr>
        <p:spPr>
          <a:xfrm>
            <a:off x="838200" y="1502875"/>
            <a:ext cx="10515600" cy="5079080"/>
          </a:xfrm>
        </p:spPr>
        <p:txBody>
          <a:bodyPr>
            <a:normAutofit fontScale="92500" lnSpcReduction="10000"/>
          </a:bodyPr>
          <a:lstStyle/>
          <a:p>
            <a:pPr>
              <a:defRPr/>
            </a:pPr>
            <a:r>
              <a:rPr lang="en-US" dirty="0">
                <a:latin typeface="Arial" panose="020B0604020202020204" pitchFamily="34" charset="0"/>
                <a:cs typeface="Arial" panose="020B0604020202020204" pitchFamily="34" charset="0"/>
              </a:rPr>
              <a:t>General Announcements</a:t>
            </a:r>
          </a:p>
          <a:p>
            <a:pPr>
              <a:defRPr/>
            </a:pPr>
            <a:r>
              <a:rPr lang="en-US" dirty="0">
                <a:latin typeface="Arial" panose="020B0604020202020204" pitchFamily="34" charset="0"/>
                <a:cs typeface="Arial" panose="020B0604020202020204" pitchFamily="34" charset="0"/>
              </a:rPr>
              <a:t>District Executive Minute</a:t>
            </a:r>
          </a:p>
          <a:p>
            <a:pPr>
              <a:defRPr/>
            </a:pPr>
            <a:r>
              <a:rPr lang="en-US" dirty="0">
                <a:latin typeface="Arial" panose="020B0604020202020204" pitchFamily="34" charset="0"/>
                <a:cs typeface="Arial" panose="020B0604020202020204" pitchFamily="34" charset="0"/>
              </a:rPr>
              <a:t>District Chair Minute</a:t>
            </a:r>
          </a:p>
          <a:p>
            <a:pPr>
              <a:defRPr/>
            </a:pPr>
            <a:r>
              <a:rPr lang="en-US" dirty="0">
                <a:latin typeface="Arial" panose="020B0604020202020204" pitchFamily="34" charset="0"/>
                <a:cs typeface="Arial" panose="020B0604020202020204" pitchFamily="34" charset="0"/>
              </a:rPr>
              <a:t>District Commissioner Minute</a:t>
            </a:r>
          </a:p>
          <a:p>
            <a:pPr marL="0" indent="0">
              <a:buNone/>
              <a:defRPr/>
            </a:pPr>
            <a:endParaRPr lang="en-US" dirty="0">
              <a:latin typeface="Arial" panose="020B0604020202020204" pitchFamily="34" charset="0"/>
              <a:cs typeface="Arial" panose="020B0604020202020204" pitchFamily="34" charset="0"/>
            </a:endParaRPr>
          </a:p>
          <a:p>
            <a:pPr>
              <a:defRPr/>
            </a:pPr>
            <a:r>
              <a:rPr lang="en-US" i="1" dirty="0">
                <a:latin typeface="Arial" panose="020B0604020202020204" pitchFamily="34" charset="0"/>
                <a:cs typeface="Arial" panose="020B0604020202020204" pitchFamily="34" charset="0"/>
              </a:rPr>
              <a:t>Minutes and slides available on the </a:t>
            </a:r>
            <a:r>
              <a:rPr lang="en-US" i="1" dirty="0">
                <a:latin typeface="Arial" panose="020B0604020202020204" pitchFamily="34" charset="0"/>
                <a:cs typeface="Arial" panose="020B0604020202020204" pitchFamily="34" charset="0"/>
                <a:hlinkClick r:id="rId2"/>
              </a:rPr>
              <a:t>GMD web site </a:t>
            </a:r>
            <a:r>
              <a:rPr lang="en-US" i="1" dirty="0">
                <a:latin typeface="Arial" panose="020B0604020202020204" pitchFamily="34" charset="0"/>
                <a:cs typeface="Arial" panose="020B0604020202020204" pitchFamily="34" charset="0"/>
              </a:rPr>
              <a:t>(District Resources, Roundtable).  Password is “GMDRT”</a:t>
            </a:r>
          </a:p>
          <a:p>
            <a:pPr>
              <a:defRPr/>
            </a:pPr>
            <a:r>
              <a:rPr lang="en-US" i="1" dirty="0">
                <a:latin typeface="Arial" panose="020B0604020202020204" pitchFamily="34" charset="0"/>
                <a:cs typeface="Arial" panose="020B0604020202020204" pitchFamily="34" charset="0"/>
              </a:rPr>
              <a:t>Next meeting – June 8, 2023, at Thoreau MS </a:t>
            </a:r>
          </a:p>
          <a:p>
            <a:pPr lvl="1">
              <a:defRPr/>
            </a:pPr>
            <a:r>
              <a:rPr lang="en-US" i="1" dirty="0">
                <a:latin typeface="Arial" panose="020B0604020202020204" pitchFamily="34" charset="0"/>
                <a:cs typeface="Arial" panose="020B0604020202020204" pitchFamily="34" charset="0"/>
              </a:rPr>
              <a:t>7:00pm - Program Launch/Vendor Fair/Silent Auction</a:t>
            </a:r>
          </a:p>
          <a:p>
            <a:pPr lvl="1">
              <a:defRPr/>
            </a:pPr>
            <a:r>
              <a:rPr lang="en-US" i="1" dirty="0">
                <a:latin typeface="Arial" panose="020B0604020202020204" pitchFamily="34" charset="0"/>
                <a:cs typeface="Arial" panose="020B0604020202020204" pitchFamily="34" charset="0"/>
              </a:rPr>
              <a:t>8:00pm – Roundtable</a:t>
            </a:r>
          </a:p>
          <a:p>
            <a:pPr lvl="1">
              <a:defRPr/>
            </a:pPr>
            <a:r>
              <a:rPr lang="en-US" i="1" dirty="0">
                <a:solidFill>
                  <a:srgbClr val="FF0000"/>
                </a:solidFill>
                <a:latin typeface="Arial" panose="020B0604020202020204" pitchFamily="34" charset="0"/>
                <a:cs typeface="Arial" panose="020B0604020202020204" pitchFamily="34" charset="0"/>
              </a:rPr>
              <a:t>Invite your Den Leaders and ASMs!</a:t>
            </a:r>
          </a:p>
        </p:txBody>
      </p:sp>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8D9BC0-7342-D0BD-B512-C589A2FBE1B3}"/>
              </a:ext>
            </a:extLst>
          </p:cNvPr>
          <p:cNvSpPr>
            <a:spLocks noGrp="1"/>
          </p:cNvSpPr>
          <p:nvPr>
            <p:ph type="title"/>
          </p:nvPr>
        </p:nvSpPr>
        <p:spPr/>
        <p:txBody>
          <a:bodyPr/>
          <a:lstStyle/>
          <a:p>
            <a:r>
              <a:rPr lang="en-US" b="1" dirty="0">
                <a:latin typeface="+mj-lt"/>
              </a:rPr>
              <a:t>Aquatics Committee </a:t>
            </a:r>
            <a:r>
              <a:rPr lang="en-US" sz="3200" b="1" dirty="0">
                <a:latin typeface="+mj-lt"/>
              </a:rPr>
              <a:t>(</a:t>
            </a:r>
            <a:r>
              <a:rPr lang="en-US" sz="3200" b="1" u="sng" dirty="0">
                <a:solidFill>
                  <a:srgbClr val="1C07B9"/>
                </a:solidFill>
                <a:latin typeface="+mj-lt"/>
              </a:rPr>
              <a:t>https://ncacbsa.org/aquatics</a:t>
            </a:r>
            <a:r>
              <a:rPr lang="en-US" sz="3200" b="1" dirty="0">
                <a:latin typeface="+mj-lt"/>
              </a:rPr>
              <a:t>)</a:t>
            </a:r>
            <a:endParaRPr lang="en-US" b="1" dirty="0">
              <a:latin typeface="+mj-lt"/>
            </a:endParaRPr>
          </a:p>
        </p:txBody>
      </p:sp>
      <p:sp>
        <p:nvSpPr>
          <p:cNvPr id="3" name="Text Placeholder 2">
            <a:extLst>
              <a:ext uri="{FF2B5EF4-FFF2-40B4-BE49-F238E27FC236}">
                <a16:creationId xmlns:a16="http://schemas.microsoft.com/office/drawing/2014/main" id="{5305CE52-C1B1-A4DB-C877-AA50AD70271B}"/>
              </a:ext>
            </a:extLst>
          </p:cNvPr>
          <p:cNvSpPr>
            <a:spLocks noGrp="1"/>
          </p:cNvSpPr>
          <p:nvPr>
            <p:ph type="body" idx="1"/>
          </p:nvPr>
        </p:nvSpPr>
        <p:spPr>
          <a:xfrm>
            <a:off x="983055" y="1445379"/>
            <a:ext cx="10515600" cy="5047496"/>
          </a:xfrm>
        </p:spPr>
        <p:txBody>
          <a:bodyPr>
            <a:normAutofit/>
          </a:bodyPr>
          <a:lstStyle/>
          <a:p>
            <a:pPr marL="0" indent="0" algn="l">
              <a:lnSpc>
                <a:spcPct val="100000"/>
              </a:lnSpc>
              <a:spcBef>
                <a:spcPts val="0"/>
              </a:spcBef>
              <a:buNone/>
            </a:pPr>
            <a:r>
              <a:rPr lang="en-US" sz="2000" b="1" i="0" u="sng" dirty="0">
                <a:solidFill>
                  <a:schemeClr val="tx1"/>
                </a:solidFill>
                <a:effectLst/>
                <a:cs typeface="Arial" panose="020B0604020202020204" pitchFamily="34" charset="0"/>
              </a:rPr>
              <a:t>2023 Training Schedule </a:t>
            </a:r>
          </a:p>
          <a:p>
            <a:pPr marL="0" indent="0" algn="l">
              <a:lnSpc>
                <a:spcPct val="100000"/>
              </a:lnSpc>
              <a:spcBef>
                <a:spcPts val="0"/>
              </a:spcBef>
              <a:buNone/>
            </a:pPr>
            <a:endParaRPr lang="en-US" sz="2000" b="1" i="0" u="sng" dirty="0">
              <a:solidFill>
                <a:schemeClr val="tx1"/>
              </a:solidFill>
              <a:effectLst/>
              <a:cs typeface="Arial" panose="020B0604020202020204" pitchFamily="34" charset="0"/>
            </a:endParaRPr>
          </a:p>
          <a:p>
            <a:pPr algn="l">
              <a:lnSpc>
                <a:spcPct val="100000"/>
              </a:lnSpc>
              <a:spcBef>
                <a:spcPts val="0"/>
              </a:spcBef>
              <a:buFont typeface="Arial" panose="020B0604020202020204" pitchFamily="34" charset="0"/>
              <a:buChar char="•"/>
            </a:pPr>
            <a:r>
              <a:rPr lang="en-US" sz="2000" b="1" i="0" dirty="0">
                <a:solidFill>
                  <a:schemeClr val="tx1"/>
                </a:solidFill>
                <a:effectLst/>
                <a:cs typeface="Arial" panose="020B0604020202020204" pitchFamily="34" charset="0"/>
              </a:rPr>
              <a:t>Pre-Camp Swim Tests (Camp Snyder, Haymarket, VA)</a:t>
            </a:r>
            <a:endParaRPr lang="en-US" sz="3500" b="1" dirty="0">
              <a:solidFill>
                <a:schemeClr val="tx1"/>
              </a:solidFill>
              <a:cs typeface="Arial" panose="020B0604020202020204" pitchFamily="34" charset="0"/>
            </a:endParaRPr>
          </a:p>
          <a:p>
            <a:pPr lvl="1">
              <a:lnSpc>
                <a:spcPct val="100000"/>
              </a:lnSpc>
              <a:spcBef>
                <a:spcPts val="0"/>
              </a:spcBef>
              <a:buFont typeface="Arial" panose="020B0604020202020204" pitchFamily="34" charset="0"/>
              <a:buChar char="•"/>
            </a:pPr>
            <a:r>
              <a:rPr lang="en-US" sz="2000" i="0" dirty="0">
                <a:solidFill>
                  <a:schemeClr val="tx1"/>
                </a:solidFill>
                <a:effectLst/>
                <a:cs typeface="Arial" panose="020B0604020202020204" pitchFamily="34" charset="0"/>
              </a:rPr>
              <a:t>June 3</a:t>
            </a:r>
            <a:r>
              <a:rPr lang="en-US" sz="2000" i="0" baseline="30000" dirty="0">
                <a:solidFill>
                  <a:schemeClr val="tx1"/>
                </a:solidFill>
                <a:effectLst/>
                <a:cs typeface="Arial" panose="020B0604020202020204" pitchFamily="34" charset="0"/>
              </a:rPr>
              <a:t>rd</a:t>
            </a:r>
            <a:r>
              <a:rPr lang="en-US" sz="2000" i="0" dirty="0">
                <a:solidFill>
                  <a:schemeClr val="tx1"/>
                </a:solidFill>
                <a:effectLst/>
                <a:cs typeface="Arial" panose="020B0604020202020204" pitchFamily="34" charset="0"/>
              </a:rPr>
              <a:t> and June 4</a:t>
            </a:r>
            <a:r>
              <a:rPr lang="en-US" sz="2000" i="0" baseline="30000" dirty="0">
                <a:solidFill>
                  <a:schemeClr val="tx1"/>
                </a:solidFill>
                <a:effectLst/>
                <a:cs typeface="Arial" panose="020B0604020202020204" pitchFamily="34" charset="0"/>
              </a:rPr>
              <a:t>th</a:t>
            </a:r>
            <a:r>
              <a:rPr lang="en-US" sz="2000" i="0" dirty="0">
                <a:solidFill>
                  <a:schemeClr val="tx1"/>
                </a:solidFill>
                <a:effectLst/>
                <a:cs typeface="Arial" panose="020B0604020202020204" pitchFamily="34" charset="0"/>
              </a:rPr>
              <a:t> (9am-5pm) – hourly slots</a:t>
            </a:r>
          </a:p>
          <a:p>
            <a:pPr lvl="1">
              <a:lnSpc>
                <a:spcPct val="100000"/>
              </a:lnSpc>
              <a:spcBef>
                <a:spcPts val="0"/>
              </a:spcBef>
              <a:buFont typeface="Arial" panose="020B0604020202020204" pitchFamily="34" charset="0"/>
              <a:buChar char="•"/>
            </a:pPr>
            <a:endParaRPr lang="en-US" sz="2000" i="0" dirty="0">
              <a:solidFill>
                <a:schemeClr val="tx1"/>
              </a:solidFill>
              <a:effectLst/>
              <a:cs typeface="Arial" panose="020B0604020202020204" pitchFamily="34" charset="0"/>
            </a:endParaRPr>
          </a:p>
          <a:p>
            <a:pPr algn="l">
              <a:lnSpc>
                <a:spcPct val="100000"/>
              </a:lnSpc>
              <a:spcBef>
                <a:spcPts val="0"/>
              </a:spcBef>
              <a:buFont typeface="Arial" panose="020B0604020202020204" pitchFamily="34" charset="0"/>
              <a:buChar char="•"/>
            </a:pPr>
            <a:r>
              <a:rPr lang="en-US" sz="2000" b="1" i="0" dirty="0">
                <a:solidFill>
                  <a:schemeClr val="tx1"/>
                </a:solidFill>
                <a:effectLst/>
                <a:cs typeface="Arial" panose="020B0604020202020204" pitchFamily="34" charset="0"/>
              </a:rPr>
              <a:t>Paddle Craft Safety (Still – Camp Snyder/Silver Lake; Moving – </a:t>
            </a:r>
            <a:r>
              <a:rPr lang="en-US" sz="2000" b="1" dirty="0">
                <a:solidFill>
                  <a:schemeClr val="tx1"/>
                </a:solidFill>
                <a:cs typeface="Arial" panose="020B0604020202020204" pitchFamily="34" charset="0"/>
              </a:rPr>
              <a:t>Riley’s Lock, MD)</a:t>
            </a:r>
            <a:r>
              <a:rPr lang="en-US" sz="2000" b="1" i="0" dirty="0">
                <a:solidFill>
                  <a:schemeClr val="tx1"/>
                </a:solidFill>
                <a:effectLst/>
                <a:cs typeface="Arial" panose="020B0604020202020204" pitchFamily="34" charset="0"/>
              </a:rPr>
              <a:t> </a:t>
            </a:r>
          </a:p>
          <a:p>
            <a:pPr lvl="1">
              <a:lnSpc>
                <a:spcPct val="100000"/>
              </a:lnSpc>
              <a:spcBef>
                <a:spcPts val="0"/>
              </a:spcBef>
              <a:buFont typeface="Arial" panose="020B0604020202020204" pitchFamily="34" charset="0"/>
              <a:buChar char="•"/>
            </a:pPr>
            <a:r>
              <a:rPr lang="en-US" sz="2000" i="0" dirty="0">
                <a:solidFill>
                  <a:schemeClr val="tx1"/>
                </a:solidFill>
                <a:effectLst/>
                <a:cs typeface="Arial" panose="020B0604020202020204" pitchFamily="34" charset="0"/>
              </a:rPr>
              <a:t>May 20 - Still Water Safety - Class Size 12 (Wait List)</a:t>
            </a:r>
          </a:p>
          <a:p>
            <a:pPr marL="742950" lvl="1" indent="-285750" algn="l">
              <a:lnSpc>
                <a:spcPct val="100000"/>
              </a:lnSpc>
              <a:spcBef>
                <a:spcPts val="0"/>
              </a:spcBef>
              <a:buFont typeface="Arial" panose="020B0604020202020204" pitchFamily="34" charset="0"/>
              <a:buChar char="•"/>
            </a:pPr>
            <a:r>
              <a:rPr lang="en-US" sz="2000" i="0" dirty="0">
                <a:solidFill>
                  <a:schemeClr val="tx1"/>
                </a:solidFill>
                <a:effectLst/>
                <a:cs typeface="Arial" panose="020B0604020202020204" pitchFamily="34" charset="0"/>
              </a:rPr>
              <a:t>May 21 - Moving Water Safety - Class Size 12 (Wait List)</a:t>
            </a:r>
          </a:p>
          <a:p>
            <a:pPr marL="742950" lvl="1" indent="-285750" algn="l">
              <a:lnSpc>
                <a:spcPct val="100000"/>
              </a:lnSpc>
              <a:spcBef>
                <a:spcPts val="0"/>
              </a:spcBef>
              <a:buFont typeface="Arial" panose="020B0604020202020204" pitchFamily="34" charset="0"/>
              <a:buChar char="•"/>
            </a:pPr>
            <a:r>
              <a:rPr lang="en-US" sz="2000" dirty="0">
                <a:solidFill>
                  <a:schemeClr val="tx1"/>
                </a:solidFill>
                <a:cs typeface="Arial" panose="020B0604020202020204" pitchFamily="34" charset="0"/>
              </a:rPr>
              <a:t>Aug</a:t>
            </a:r>
            <a:r>
              <a:rPr lang="en-US" sz="2000" i="0" dirty="0">
                <a:solidFill>
                  <a:schemeClr val="tx1"/>
                </a:solidFill>
                <a:effectLst/>
                <a:cs typeface="Arial" panose="020B0604020202020204" pitchFamily="34" charset="0"/>
              </a:rPr>
              <a:t> 26 - Still Water Safety - Class Size 12</a:t>
            </a:r>
          </a:p>
          <a:p>
            <a:pPr marL="742950" lvl="1" indent="-285750" algn="l">
              <a:lnSpc>
                <a:spcPct val="100000"/>
              </a:lnSpc>
              <a:spcBef>
                <a:spcPts val="0"/>
              </a:spcBef>
              <a:buFont typeface="Arial" panose="020B0604020202020204" pitchFamily="34" charset="0"/>
              <a:buChar char="•"/>
            </a:pPr>
            <a:r>
              <a:rPr lang="en-US" sz="2000" dirty="0">
                <a:solidFill>
                  <a:schemeClr val="tx1"/>
                </a:solidFill>
                <a:cs typeface="Arial" panose="020B0604020202020204" pitchFamily="34" charset="0"/>
              </a:rPr>
              <a:t>Aug</a:t>
            </a:r>
            <a:r>
              <a:rPr lang="en-US" sz="2000" i="0" dirty="0">
                <a:solidFill>
                  <a:schemeClr val="tx1"/>
                </a:solidFill>
                <a:effectLst/>
                <a:cs typeface="Arial" panose="020B0604020202020204" pitchFamily="34" charset="0"/>
              </a:rPr>
              <a:t> 27 - Moving Water Safety - Class Size 12</a:t>
            </a:r>
          </a:p>
          <a:p>
            <a:pPr marL="742950" lvl="1" indent="-285750" algn="l">
              <a:lnSpc>
                <a:spcPct val="100000"/>
              </a:lnSpc>
              <a:spcBef>
                <a:spcPts val="0"/>
              </a:spcBef>
              <a:buFont typeface="Arial" panose="020B0604020202020204" pitchFamily="34" charset="0"/>
              <a:buChar char="•"/>
            </a:pPr>
            <a:endParaRPr lang="en-US" sz="2000" i="0" dirty="0">
              <a:solidFill>
                <a:schemeClr val="tx1"/>
              </a:solidFill>
              <a:effectLst/>
              <a:cs typeface="Arial" panose="020B0604020202020204" pitchFamily="34" charset="0"/>
            </a:endParaRPr>
          </a:p>
          <a:p>
            <a:pPr algn="l">
              <a:lnSpc>
                <a:spcPct val="100000"/>
              </a:lnSpc>
              <a:spcBef>
                <a:spcPts val="0"/>
              </a:spcBef>
              <a:buFont typeface="Arial" panose="020B0604020202020204" pitchFamily="34" charset="0"/>
              <a:buChar char="•"/>
            </a:pPr>
            <a:r>
              <a:rPr lang="en-US" sz="2000" b="1" i="0" dirty="0">
                <a:solidFill>
                  <a:schemeClr val="tx1"/>
                </a:solidFill>
                <a:effectLst/>
                <a:cs typeface="Arial" panose="020B0604020202020204" pitchFamily="34" charset="0"/>
              </a:rPr>
              <a:t>Aquatics MB Completion </a:t>
            </a:r>
            <a:r>
              <a:rPr lang="en-US" sz="2000" i="0" dirty="0">
                <a:solidFill>
                  <a:schemeClr val="tx1"/>
                </a:solidFill>
                <a:effectLst/>
                <a:cs typeface="Arial" panose="020B0604020202020204" pitchFamily="34" charset="0"/>
              </a:rPr>
              <a:t>(only for those that are missing a few requirements from camp)</a:t>
            </a:r>
            <a:endParaRPr lang="en-US" sz="2000" b="1" dirty="0">
              <a:solidFill>
                <a:schemeClr val="tx1"/>
              </a:solidFill>
              <a:cs typeface="Arial" panose="020B0604020202020204" pitchFamily="34" charset="0"/>
            </a:endParaRPr>
          </a:p>
          <a:p>
            <a:pPr lvl="1">
              <a:lnSpc>
                <a:spcPct val="100000"/>
              </a:lnSpc>
              <a:spcBef>
                <a:spcPts val="0"/>
              </a:spcBef>
              <a:buFont typeface="Arial" panose="020B0604020202020204" pitchFamily="34" charset="0"/>
              <a:buChar char="•"/>
            </a:pPr>
            <a:r>
              <a:rPr lang="en-US" sz="2000" i="0" dirty="0">
                <a:solidFill>
                  <a:schemeClr val="tx1"/>
                </a:solidFill>
                <a:effectLst/>
                <a:cs typeface="Arial" panose="020B0604020202020204" pitchFamily="34" charset="0"/>
              </a:rPr>
              <a:t>TBD (likely early Sept)</a:t>
            </a:r>
          </a:p>
        </p:txBody>
      </p:sp>
    </p:spTree>
    <p:extLst>
      <p:ext uri="{BB962C8B-B14F-4D97-AF65-F5344CB8AC3E}">
        <p14:creationId xmlns:p14="http://schemas.microsoft.com/office/powerpoint/2010/main" val="3240652745"/>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AAEBBA-0BE2-7D4D-74DA-CC09561719EC}"/>
              </a:ext>
            </a:extLst>
          </p:cNvPr>
          <p:cNvSpPr>
            <a:spLocks noGrp="1"/>
          </p:cNvSpPr>
          <p:nvPr>
            <p:ph type="title"/>
          </p:nvPr>
        </p:nvSpPr>
        <p:spPr>
          <a:xfrm>
            <a:off x="729559" y="0"/>
            <a:ext cx="10515600" cy="1325563"/>
          </a:xfrm>
        </p:spPr>
        <p:txBody>
          <a:bodyPr>
            <a:normAutofit/>
          </a:bodyPr>
          <a:lstStyle/>
          <a:p>
            <a:r>
              <a:rPr lang="en-US" sz="4800" b="1" dirty="0"/>
              <a:t>NCAC 2023 Unit Growth Conference</a:t>
            </a:r>
          </a:p>
        </p:txBody>
      </p:sp>
      <p:sp>
        <p:nvSpPr>
          <p:cNvPr id="3" name="Text Placeholder 2">
            <a:extLst>
              <a:ext uri="{FF2B5EF4-FFF2-40B4-BE49-F238E27FC236}">
                <a16:creationId xmlns:a16="http://schemas.microsoft.com/office/drawing/2014/main" id="{1C12416C-B22F-4412-94E9-A3E7106F7864}"/>
              </a:ext>
            </a:extLst>
          </p:cNvPr>
          <p:cNvSpPr>
            <a:spLocks noGrp="1"/>
          </p:cNvSpPr>
          <p:nvPr>
            <p:ph type="body" idx="1"/>
          </p:nvPr>
        </p:nvSpPr>
        <p:spPr>
          <a:xfrm>
            <a:off x="838200" y="1084861"/>
            <a:ext cx="10515600" cy="4351338"/>
          </a:xfrm>
        </p:spPr>
        <p:txBody>
          <a:bodyPr>
            <a:noAutofit/>
          </a:bodyPr>
          <a:lstStyle/>
          <a:p>
            <a:pPr algn="l"/>
            <a:r>
              <a:rPr lang="en-US" i="0" u="sng" strike="noStrike" baseline="0" dirty="0">
                <a:solidFill>
                  <a:schemeClr val="tx1"/>
                </a:solidFill>
                <a:latin typeface="ClearSans-Bold"/>
              </a:rPr>
              <a:t>Who</a:t>
            </a:r>
            <a:r>
              <a:rPr lang="en-US" i="0" u="none" strike="noStrike" baseline="0" dirty="0">
                <a:solidFill>
                  <a:schemeClr val="tx1"/>
                </a:solidFill>
                <a:latin typeface="ClearSans-Bold"/>
              </a:rPr>
              <a:t>:  Unit Key-3 Leaders, New Member Coordinators, Commissioners, and anyone looking to grow their unit's membership are invited to NCAC's 2023 Unit Growth Conference!</a:t>
            </a:r>
          </a:p>
          <a:p>
            <a:pPr algn="l">
              <a:spcBef>
                <a:spcPts val="0"/>
              </a:spcBef>
            </a:pPr>
            <a:endParaRPr lang="en-US" sz="1200" i="0" u="sng" strike="noStrike" baseline="0" dirty="0">
              <a:solidFill>
                <a:schemeClr val="tx1"/>
              </a:solidFill>
              <a:latin typeface="ClearSans-Bold"/>
            </a:endParaRPr>
          </a:p>
          <a:p>
            <a:pPr algn="l">
              <a:spcBef>
                <a:spcPts val="0"/>
              </a:spcBef>
            </a:pPr>
            <a:r>
              <a:rPr lang="en-US" i="0" u="sng" strike="noStrike" baseline="0" dirty="0">
                <a:solidFill>
                  <a:schemeClr val="tx1"/>
                </a:solidFill>
                <a:latin typeface="ClearSans-Bold"/>
              </a:rPr>
              <a:t>Topics Covered</a:t>
            </a:r>
            <a:r>
              <a:rPr lang="en-US" i="0" u="none" strike="noStrike" baseline="0" dirty="0">
                <a:solidFill>
                  <a:schemeClr val="tx1"/>
                </a:solidFill>
                <a:latin typeface="ClearSans-Bold"/>
              </a:rPr>
              <a:t>:</a:t>
            </a:r>
          </a:p>
          <a:p>
            <a:pPr lvl="1">
              <a:spcBef>
                <a:spcPts val="0"/>
              </a:spcBef>
            </a:pPr>
            <a:r>
              <a:rPr lang="en-US" i="0" u="none" strike="noStrike" baseline="0" dirty="0">
                <a:solidFill>
                  <a:schemeClr val="tx1"/>
                </a:solidFill>
                <a:latin typeface="ClearSans-Bold"/>
              </a:rPr>
              <a:t>How to market your Unit</a:t>
            </a:r>
          </a:p>
          <a:p>
            <a:pPr lvl="1">
              <a:spcBef>
                <a:spcPts val="0"/>
              </a:spcBef>
            </a:pPr>
            <a:r>
              <a:rPr lang="en-US" i="0" u="none" strike="noStrike" baseline="0" dirty="0">
                <a:solidFill>
                  <a:schemeClr val="tx1"/>
                </a:solidFill>
                <a:latin typeface="ClearSans-Bold"/>
              </a:rPr>
              <a:t>Best Practices for Joining Events</a:t>
            </a:r>
          </a:p>
          <a:p>
            <a:pPr lvl="1">
              <a:spcBef>
                <a:spcPts val="0"/>
              </a:spcBef>
            </a:pPr>
            <a:r>
              <a:rPr lang="en-US" i="0" u="none" strike="noStrike" baseline="0" dirty="0">
                <a:solidFill>
                  <a:schemeClr val="tx1"/>
                </a:solidFill>
                <a:latin typeface="ClearSans-Bold"/>
              </a:rPr>
              <a:t>NCAC's One-Stop-Shop for Membership</a:t>
            </a:r>
          </a:p>
          <a:p>
            <a:pPr lvl="1">
              <a:spcBef>
                <a:spcPts val="0"/>
              </a:spcBef>
            </a:pPr>
            <a:r>
              <a:rPr lang="en-US" i="0" u="none" strike="noStrike" baseline="0" dirty="0">
                <a:solidFill>
                  <a:schemeClr val="tx1"/>
                </a:solidFill>
                <a:latin typeface="ClearSans-Bold"/>
              </a:rPr>
              <a:t>Recruitment &amp; Marketing material pick-up</a:t>
            </a:r>
          </a:p>
          <a:p>
            <a:pPr algn="l"/>
            <a:r>
              <a:rPr lang="en-US" u="sng" dirty="0">
                <a:solidFill>
                  <a:schemeClr val="tx1"/>
                </a:solidFill>
                <a:latin typeface="ClearSans-Bold"/>
              </a:rPr>
              <a:t>Location</a:t>
            </a:r>
            <a:r>
              <a:rPr lang="en-US" dirty="0">
                <a:solidFill>
                  <a:schemeClr val="tx1"/>
                </a:solidFill>
                <a:latin typeface="ClearSans-Bold"/>
              </a:rPr>
              <a:t>:  </a:t>
            </a:r>
            <a:r>
              <a:rPr lang="en-US" i="0" u="none" strike="noStrike" baseline="0" dirty="0">
                <a:solidFill>
                  <a:schemeClr val="tx1"/>
                </a:solidFill>
                <a:latin typeface="ClearSans-Bold"/>
              </a:rPr>
              <a:t>Prince of Peace Lutheran Church, </a:t>
            </a:r>
          </a:p>
          <a:p>
            <a:pPr marL="0" indent="0" algn="l">
              <a:buNone/>
            </a:pPr>
            <a:r>
              <a:rPr lang="en-US" dirty="0">
                <a:solidFill>
                  <a:schemeClr val="tx1"/>
                </a:solidFill>
                <a:latin typeface="ClearSans-Bold"/>
              </a:rPr>
              <a:t>   </a:t>
            </a:r>
            <a:r>
              <a:rPr lang="en-US" i="0" u="none" strike="noStrike" baseline="0" dirty="0">
                <a:solidFill>
                  <a:schemeClr val="tx1"/>
                </a:solidFill>
                <a:latin typeface="ClearSans-Bold"/>
              </a:rPr>
              <a:t>8304 Old Keene Mill Rd, Springfield, VA 22152</a:t>
            </a:r>
          </a:p>
          <a:p>
            <a:pPr algn="l"/>
            <a:r>
              <a:rPr lang="en-US" i="0" u="sng" strike="noStrike" baseline="0" dirty="0">
                <a:solidFill>
                  <a:schemeClr val="tx1"/>
                </a:solidFill>
                <a:latin typeface="ClearSans-Bold"/>
              </a:rPr>
              <a:t>Date</a:t>
            </a:r>
            <a:r>
              <a:rPr lang="en-US" i="0" u="none" strike="noStrike" baseline="0" dirty="0">
                <a:solidFill>
                  <a:schemeClr val="tx1"/>
                </a:solidFill>
                <a:latin typeface="ClearSans-Bold"/>
              </a:rPr>
              <a:t>:  Saturday June 10, 2023</a:t>
            </a:r>
          </a:p>
          <a:p>
            <a:pPr algn="l"/>
            <a:r>
              <a:rPr lang="en-US" i="0" u="sng" strike="noStrike" baseline="0" dirty="0">
                <a:solidFill>
                  <a:schemeClr val="tx1"/>
                </a:solidFill>
                <a:latin typeface="ClearSans-Bold"/>
              </a:rPr>
              <a:t>Time</a:t>
            </a:r>
            <a:r>
              <a:rPr lang="en-US" i="0" u="none" strike="noStrike" baseline="0" dirty="0">
                <a:solidFill>
                  <a:schemeClr val="tx1"/>
                </a:solidFill>
                <a:latin typeface="ClearSans-Bold"/>
              </a:rPr>
              <a:t>:  9:00am - 12:00pm</a:t>
            </a:r>
            <a:endParaRPr lang="en-US" dirty="0">
              <a:solidFill>
                <a:schemeClr val="tx1"/>
              </a:solidFill>
            </a:endParaRPr>
          </a:p>
        </p:txBody>
      </p:sp>
      <p:pic>
        <p:nvPicPr>
          <p:cNvPr id="5" name="Picture 4">
            <a:extLst>
              <a:ext uri="{FF2B5EF4-FFF2-40B4-BE49-F238E27FC236}">
                <a16:creationId xmlns:a16="http://schemas.microsoft.com/office/drawing/2014/main" id="{534E5345-9F2C-8EF3-74CC-5E7D7A9B4B1B}"/>
              </a:ext>
            </a:extLst>
          </p:cNvPr>
          <p:cNvPicPr>
            <a:picLocks noChangeAspect="1"/>
          </p:cNvPicPr>
          <p:nvPr/>
        </p:nvPicPr>
        <p:blipFill>
          <a:blip r:embed="rId2"/>
          <a:stretch>
            <a:fillRect/>
          </a:stretch>
        </p:blipFill>
        <p:spPr>
          <a:xfrm>
            <a:off x="8111904" y="3260530"/>
            <a:ext cx="3873427" cy="2791711"/>
          </a:xfrm>
          <a:prstGeom prst="rect">
            <a:avLst/>
          </a:prstGeom>
        </p:spPr>
      </p:pic>
    </p:spTree>
    <p:extLst>
      <p:ext uri="{BB962C8B-B14F-4D97-AF65-F5344CB8AC3E}">
        <p14:creationId xmlns:p14="http://schemas.microsoft.com/office/powerpoint/2010/main" val="2460542729"/>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32DC9E-81C1-6847-B2AA-604A674ADF18}"/>
              </a:ext>
            </a:extLst>
          </p:cNvPr>
          <p:cNvSpPr>
            <a:spLocks noGrp="1"/>
          </p:cNvSpPr>
          <p:nvPr>
            <p:ph type="title"/>
          </p:nvPr>
        </p:nvSpPr>
        <p:spPr/>
        <p:txBody>
          <a:bodyPr>
            <a:normAutofit/>
          </a:bodyPr>
          <a:lstStyle/>
          <a:p>
            <a:r>
              <a:rPr lang="en-US" sz="4800" b="1" dirty="0"/>
              <a:t>Town Hall – Girls Recruitment</a:t>
            </a:r>
          </a:p>
        </p:txBody>
      </p:sp>
      <p:sp>
        <p:nvSpPr>
          <p:cNvPr id="3" name="Text Placeholder 2">
            <a:extLst>
              <a:ext uri="{FF2B5EF4-FFF2-40B4-BE49-F238E27FC236}">
                <a16:creationId xmlns:a16="http://schemas.microsoft.com/office/drawing/2014/main" id="{AA83EA95-F4CE-B788-7100-CA63EA269D6A}"/>
              </a:ext>
            </a:extLst>
          </p:cNvPr>
          <p:cNvSpPr>
            <a:spLocks noGrp="1"/>
          </p:cNvSpPr>
          <p:nvPr>
            <p:ph type="body" idx="1"/>
          </p:nvPr>
        </p:nvSpPr>
        <p:spPr>
          <a:xfrm>
            <a:off x="838201" y="1825625"/>
            <a:ext cx="7326854" cy="4351338"/>
          </a:xfrm>
        </p:spPr>
        <p:txBody>
          <a:bodyPr>
            <a:normAutofit lnSpcReduction="10000"/>
          </a:bodyPr>
          <a:lstStyle/>
          <a:p>
            <a:r>
              <a:rPr lang="en-US" dirty="0"/>
              <a:t>Our Goal:  To discuss opportunities and successes to utilize going into recruiting season.  Especially focusing on recruiting girls in Cub Packs and for girl Troops.  We want to identify FAQs that people may have so that we can address them and support units in girl’s recruitment.</a:t>
            </a:r>
          </a:p>
          <a:p>
            <a:r>
              <a:rPr lang="en-US" dirty="0"/>
              <a:t>Date:  May 24, 2023</a:t>
            </a:r>
          </a:p>
          <a:p>
            <a:r>
              <a:rPr lang="en-US" dirty="0"/>
              <a:t>Time:  7:00pm – 8:30pm</a:t>
            </a:r>
          </a:p>
          <a:p>
            <a:r>
              <a:rPr lang="en-US" dirty="0"/>
              <a:t>Zoom:  </a:t>
            </a:r>
            <a:r>
              <a:rPr lang="en-US" u="sng" dirty="0">
                <a:solidFill>
                  <a:srgbClr val="1C07B9"/>
                </a:solidFill>
              </a:rPr>
              <a:t>https://ncacbsa-org.zoom.us/j/89213439029</a:t>
            </a:r>
          </a:p>
        </p:txBody>
      </p:sp>
      <p:pic>
        <p:nvPicPr>
          <p:cNvPr id="7" name="Picture 6">
            <a:extLst>
              <a:ext uri="{FF2B5EF4-FFF2-40B4-BE49-F238E27FC236}">
                <a16:creationId xmlns:a16="http://schemas.microsoft.com/office/drawing/2014/main" id="{1B1C087B-C1FB-CFD5-1693-B3F39108258E}"/>
              </a:ext>
            </a:extLst>
          </p:cNvPr>
          <p:cNvPicPr>
            <a:picLocks noChangeAspect="1"/>
          </p:cNvPicPr>
          <p:nvPr/>
        </p:nvPicPr>
        <p:blipFill>
          <a:blip r:embed="rId2"/>
          <a:stretch>
            <a:fillRect/>
          </a:stretch>
        </p:blipFill>
        <p:spPr>
          <a:xfrm>
            <a:off x="5873675" y="4144738"/>
            <a:ext cx="2963478" cy="2595975"/>
          </a:xfrm>
          <a:prstGeom prst="rect">
            <a:avLst/>
          </a:prstGeom>
        </p:spPr>
      </p:pic>
      <p:pic>
        <p:nvPicPr>
          <p:cNvPr id="11" name="Picture 10">
            <a:extLst>
              <a:ext uri="{FF2B5EF4-FFF2-40B4-BE49-F238E27FC236}">
                <a16:creationId xmlns:a16="http://schemas.microsoft.com/office/drawing/2014/main" id="{6CB2BCB5-82EE-447A-1CA4-1A9ACEA8BAB3}"/>
              </a:ext>
            </a:extLst>
          </p:cNvPr>
          <p:cNvPicPr>
            <a:picLocks noChangeAspect="1"/>
          </p:cNvPicPr>
          <p:nvPr/>
        </p:nvPicPr>
        <p:blipFill>
          <a:blip r:embed="rId3"/>
          <a:stretch>
            <a:fillRect/>
          </a:stretch>
        </p:blipFill>
        <p:spPr>
          <a:xfrm>
            <a:off x="8165054" y="916635"/>
            <a:ext cx="3167713" cy="2141552"/>
          </a:xfrm>
          <a:prstGeom prst="rect">
            <a:avLst/>
          </a:prstGeom>
        </p:spPr>
      </p:pic>
      <p:pic>
        <p:nvPicPr>
          <p:cNvPr id="15" name="Picture 14">
            <a:extLst>
              <a:ext uri="{FF2B5EF4-FFF2-40B4-BE49-F238E27FC236}">
                <a16:creationId xmlns:a16="http://schemas.microsoft.com/office/drawing/2014/main" id="{F6CA3A64-98FF-49A9-96D2-5A5752631115}"/>
              </a:ext>
            </a:extLst>
          </p:cNvPr>
          <p:cNvPicPr>
            <a:picLocks noChangeAspect="1"/>
          </p:cNvPicPr>
          <p:nvPr/>
        </p:nvPicPr>
        <p:blipFill>
          <a:blip r:embed="rId4"/>
          <a:stretch>
            <a:fillRect/>
          </a:stretch>
        </p:blipFill>
        <p:spPr>
          <a:xfrm>
            <a:off x="8837153" y="3058187"/>
            <a:ext cx="3057952" cy="1886213"/>
          </a:xfrm>
          <a:prstGeom prst="rect">
            <a:avLst/>
          </a:prstGeom>
        </p:spPr>
      </p:pic>
    </p:spTree>
    <p:extLst>
      <p:ext uri="{BB962C8B-B14F-4D97-AF65-F5344CB8AC3E}">
        <p14:creationId xmlns:p14="http://schemas.microsoft.com/office/powerpoint/2010/main" val="2509141824"/>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639813-E83D-45EC-A0E2-B9D5B33832D4}"/>
              </a:ext>
            </a:extLst>
          </p:cNvPr>
          <p:cNvSpPr>
            <a:spLocks noGrp="1"/>
          </p:cNvSpPr>
          <p:nvPr>
            <p:ph type="title"/>
          </p:nvPr>
        </p:nvSpPr>
        <p:spPr>
          <a:xfrm>
            <a:off x="914399" y="0"/>
            <a:ext cx="10988041" cy="1776737"/>
          </a:xfrm>
        </p:spPr>
        <p:txBody>
          <a:bodyPr>
            <a:normAutofit/>
          </a:bodyPr>
          <a:lstStyle/>
          <a:p>
            <a:pPr algn="ctr"/>
            <a:r>
              <a:rPr lang="en-US" b="1" dirty="0"/>
              <a:t>Big Rock:</a:t>
            </a:r>
            <a:br>
              <a:rPr lang="en-US" b="1" dirty="0"/>
            </a:br>
            <a:r>
              <a:rPr lang="en-US" b="1" dirty="0"/>
              <a:t>Sons of the American Revolution</a:t>
            </a:r>
            <a:endParaRPr lang="en-US" dirty="0"/>
          </a:p>
        </p:txBody>
      </p:sp>
      <p:pic>
        <p:nvPicPr>
          <p:cNvPr id="4" name="Picture 3">
            <a:extLst>
              <a:ext uri="{FF2B5EF4-FFF2-40B4-BE49-F238E27FC236}">
                <a16:creationId xmlns:a16="http://schemas.microsoft.com/office/drawing/2014/main" id="{E6047C69-707B-1649-CEE5-2D7AAC07E097}"/>
              </a:ext>
            </a:extLst>
          </p:cNvPr>
          <p:cNvPicPr>
            <a:picLocks noChangeAspect="1"/>
          </p:cNvPicPr>
          <p:nvPr/>
        </p:nvPicPr>
        <p:blipFill>
          <a:blip r:embed="rId2"/>
          <a:stretch>
            <a:fillRect/>
          </a:stretch>
        </p:blipFill>
        <p:spPr>
          <a:xfrm>
            <a:off x="914399" y="1776737"/>
            <a:ext cx="10308841" cy="5005548"/>
          </a:xfrm>
          <a:prstGeom prst="rect">
            <a:avLst/>
          </a:prstGeom>
        </p:spPr>
      </p:pic>
    </p:spTree>
    <p:extLst>
      <p:ext uri="{BB962C8B-B14F-4D97-AF65-F5344CB8AC3E}">
        <p14:creationId xmlns:p14="http://schemas.microsoft.com/office/powerpoint/2010/main" val="2808173265"/>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 name="Title 1"/>
          <p:cNvSpPr txBox="1">
            <a:spLocks noGrp="1"/>
          </p:cNvSpPr>
          <p:nvPr>
            <p:ph type="ctrTitle"/>
          </p:nvPr>
        </p:nvSpPr>
        <p:spPr>
          <a:xfrm>
            <a:off x="1524000" y="149402"/>
            <a:ext cx="9144000" cy="989272"/>
          </a:xfrm>
          <a:prstGeom prst="rect">
            <a:avLst/>
          </a:prstGeom>
        </p:spPr>
        <p:txBody>
          <a:bodyPr/>
          <a:lstStyle/>
          <a:p>
            <a:r>
              <a:rPr b="1" dirty="0"/>
              <a:t>George Mason Program </a:t>
            </a:r>
          </a:p>
        </p:txBody>
      </p:sp>
      <p:pic>
        <p:nvPicPr>
          <p:cNvPr id="98" name="Picture 3" descr="Picture 3"/>
          <p:cNvPicPr>
            <a:picLocks noChangeAspect="1"/>
          </p:cNvPicPr>
          <p:nvPr/>
        </p:nvPicPr>
        <p:blipFill>
          <a:blip r:embed="rId2"/>
          <a:stretch>
            <a:fillRect/>
          </a:stretch>
        </p:blipFill>
        <p:spPr>
          <a:xfrm>
            <a:off x="4390714" y="1022870"/>
            <a:ext cx="3249386" cy="4088628"/>
          </a:xfrm>
          <a:prstGeom prst="rect">
            <a:avLst/>
          </a:prstGeom>
          <a:ln w="12700">
            <a:miter lim="400000"/>
          </a:ln>
        </p:spPr>
      </p:pic>
      <p:pic>
        <p:nvPicPr>
          <p:cNvPr id="99" name="Picture 6" descr="Picture 6"/>
          <p:cNvPicPr>
            <a:picLocks noChangeAspect="1"/>
          </p:cNvPicPr>
          <p:nvPr/>
        </p:nvPicPr>
        <p:blipFill>
          <a:blip r:embed="rId3"/>
          <a:stretch>
            <a:fillRect/>
          </a:stretch>
        </p:blipFill>
        <p:spPr>
          <a:xfrm>
            <a:off x="9951874" y="5187950"/>
            <a:ext cx="2222190" cy="1670050"/>
          </a:xfrm>
          <a:prstGeom prst="rect">
            <a:avLst/>
          </a:prstGeom>
          <a:ln w="12700">
            <a:miter lim="400000"/>
          </a:ln>
        </p:spPr>
      </p:pic>
      <p:pic>
        <p:nvPicPr>
          <p:cNvPr id="100" name="Picture 8" descr="Picture 8"/>
          <p:cNvPicPr>
            <a:picLocks noChangeAspect="1"/>
          </p:cNvPicPr>
          <p:nvPr/>
        </p:nvPicPr>
        <p:blipFill>
          <a:blip r:embed="rId4"/>
          <a:stretch>
            <a:fillRect/>
          </a:stretch>
        </p:blipFill>
        <p:spPr>
          <a:xfrm>
            <a:off x="0" y="5119447"/>
            <a:ext cx="3764192" cy="1443163"/>
          </a:xfrm>
          <a:prstGeom prst="rect">
            <a:avLst/>
          </a:prstGeom>
          <a:ln w="12700">
            <a:miter lim="400000"/>
          </a:ln>
        </p:spPr>
      </p:pic>
      <p:pic>
        <p:nvPicPr>
          <p:cNvPr id="101" name="Picture 10" descr="Picture 10"/>
          <p:cNvPicPr>
            <a:picLocks noChangeAspect="1"/>
          </p:cNvPicPr>
          <p:nvPr/>
        </p:nvPicPr>
        <p:blipFill>
          <a:blip r:embed="rId5"/>
          <a:stretch>
            <a:fillRect/>
          </a:stretch>
        </p:blipFill>
        <p:spPr>
          <a:xfrm>
            <a:off x="7758714" y="5331459"/>
            <a:ext cx="2074546" cy="1383031"/>
          </a:xfrm>
          <a:prstGeom prst="rect">
            <a:avLst/>
          </a:prstGeom>
          <a:ln w="12700">
            <a:miter lim="400000"/>
          </a:ln>
        </p:spPr>
      </p:pic>
      <p:pic>
        <p:nvPicPr>
          <p:cNvPr id="102" name="Picture 12" descr="Picture 12"/>
          <p:cNvPicPr>
            <a:picLocks noChangeAspect="1"/>
          </p:cNvPicPr>
          <p:nvPr/>
        </p:nvPicPr>
        <p:blipFill>
          <a:blip r:embed="rId6"/>
          <a:stretch>
            <a:fillRect/>
          </a:stretch>
        </p:blipFill>
        <p:spPr>
          <a:xfrm>
            <a:off x="8377074" y="2292350"/>
            <a:ext cx="1574801" cy="2895600"/>
          </a:xfrm>
          <a:prstGeom prst="rect">
            <a:avLst/>
          </a:prstGeom>
          <a:ln w="12700">
            <a:miter lim="400000"/>
          </a:ln>
        </p:spPr>
      </p:pic>
      <p:pic>
        <p:nvPicPr>
          <p:cNvPr id="103" name="Picture 14" descr="Picture 14"/>
          <p:cNvPicPr>
            <a:picLocks noChangeAspect="1"/>
          </p:cNvPicPr>
          <p:nvPr/>
        </p:nvPicPr>
        <p:blipFill>
          <a:blip r:embed="rId7"/>
          <a:stretch>
            <a:fillRect/>
          </a:stretch>
        </p:blipFill>
        <p:spPr>
          <a:xfrm>
            <a:off x="0" y="3145537"/>
            <a:ext cx="1965961" cy="1965961"/>
          </a:xfrm>
          <a:prstGeom prst="rect">
            <a:avLst/>
          </a:prstGeom>
          <a:ln w="12700">
            <a:miter lim="400000"/>
          </a:ln>
        </p:spPr>
      </p:pic>
      <p:pic>
        <p:nvPicPr>
          <p:cNvPr id="104" name="Picture 16" descr="Picture 16"/>
          <p:cNvPicPr>
            <a:picLocks noChangeAspect="1"/>
          </p:cNvPicPr>
          <p:nvPr/>
        </p:nvPicPr>
        <p:blipFill>
          <a:blip r:embed="rId8"/>
          <a:stretch>
            <a:fillRect/>
          </a:stretch>
        </p:blipFill>
        <p:spPr>
          <a:xfrm>
            <a:off x="202566" y="848015"/>
            <a:ext cx="1965960" cy="1965961"/>
          </a:xfrm>
          <a:prstGeom prst="rect">
            <a:avLst/>
          </a:prstGeom>
          <a:ln w="12700">
            <a:miter lim="400000"/>
          </a:ln>
        </p:spPr>
      </p:pic>
      <p:pic>
        <p:nvPicPr>
          <p:cNvPr id="105" name="Picture 18" descr="Picture 18"/>
          <p:cNvPicPr>
            <a:picLocks noChangeAspect="1"/>
          </p:cNvPicPr>
          <p:nvPr/>
        </p:nvPicPr>
        <p:blipFill>
          <a:blip r:embed="rId9"/>
          <a:stretch>
            <a:fillRect/>
          </a:stretch>
        </p:blipFill>
        <p:spPr>
          <a:xfrm>
            <a:off x="2526029" y="3120482"/>
            <a:ext cx="1965960" cy="1965961"/>
          </a:xfrm>
          <a:prstGeom prst="rect">
            <a:avLst/>
          </a:prstGeom>
          <a:ln w="12700">
            <a:miter lim="400000"/>
          </a:ln>
        </p:spPr>
      </p:pic>
      <p:pic>
        <p:nvPicPr>
          <p:cNvPr id="106" name="Picture 20" descr="Picture 20"/>
          <p:cNvPicPr>
            <a:picLocks noChangeAspect="1"/>
          </p:cNvPicPr>
          <p:nvPr/>
        </p:nvPicPr>
        <p:blipFill>
          <a:blip r:embed="rId10"/>
          <a:stretch>
            <a:fillRect/>
          </a:stretch>
        </p:blipFill>
        <p:spPr>
          <a:xfrm>
            <a:off x="2713995" y="1670342"/>
            <a:ext cx="1676719" cy="1257539"/>
          </a:xfrm>
          <a:prstGeom prst="rect">
            <a:avLst/>
          </a:prstGeom>
          <a:ln w="12700">
            <a:miter lim="400000"/>
          </a:ln>
        </p:spPr>
      </p:pic>
      <p:pic>
        <p:nvPicPr>
          <p:cNvPr id="107" name="Picture 22" descr="Picture 22"/>
          <p:cNvPicPr>
            <a:picLocks noChangeAspect="1"/>
          </p:cNvPicPr>
          <p:nvPr/>
        </p:nvPicPr>
        <p:blipFill>
          <a:blip r:embed="rId11"/>
          <a:stretch>
            <a:fillRect/>
          </a:stretch>
        </p:blipFill>
        <p:spPr>
          <a:xfrm>
            <a:off x="10027918" y="3325586"/>
            <a:ext cx="2070101" cy="1555751"/>
          </a:xfrm>
          <a:prstGeom prst="rect">
            <a:avLst/>
          </a:prstGeom>
          <a:ln w="12700">
            <a:miter lim="400000"/>
          </a:ln>
        </p:spPr>
      </p:pic>
      <p:pic>
        <p:nvPicPr>
          <p:cNvPr id="108" name="Picture 24" descr="Picture 24"/>
          <p:cNvPicPr>
            <a:picLocks noChangeAspect="1"/>
          </p:cNvPicPr>
          <p:nvPr/>
        </p:nvPicPr>
        <p:blipFill>
          <a:blip r:embed="rId12"/>
          <a:stretch>
            <a:fillRect/>
          </a:stretch>
        </p:blipFill>
        <p:spPr>
          <a:xfrm>
            <a:off x="10545356" y="1220543"/>
            <a:ext cx="1159917" cy="1965961"/>
          </a:xfrm>
          <a:prstGeom prst="rect">
            <a:avLst/>
          </a:prstGeom>
          <a:ln w="12700">
            <a:miter lim="400000"/>
          </a:ln>
        </p:spPr>
      </p:pic>
      <p:sp>
        <p:nvSpPr>
          <p:cNvPr id="109" name="TextBox 2"/>
          <p:cNvSpPr txBox="1"/>
          <p:nvPr/>
        </p:nvSpPr>
        <p:spPr>
          <a:xfrm>
            <a:off x="3809911" y="5414838"/>
            <a:ext cx="4008208" cy="92333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r>
              <a:rPr lang="en-US" dirty="0"/>
              <a:t>John Drisco, Vice Chair Program</a:t>
            </a:r>
          </a:p>
          <a:p>
            <a:r>
              <a:rPr dirty="0"/>
              <a:t>Matt Burns, </a:t>
            </a:r>
            <a:r>
              <a:rPr lang="en-US" dirty="0"/>
              <a:t>Deputy </a:t>
            </a:r>
            <a:r>
              <a:rPr dirty="0"/>
              <a:t>Vice Chair Program</a:t>
            </a:r>
          </a:p>
          <a:p>
            <a:r>
              <a:rPr dirty="0"/>
              <a:t>George Mason District</a:t>
            </a:r>
          </a:p>
        </p:txBody>
      </p:sp>
    </p:spTree>
  </p:cSld>
  <p:clrMapOvr>
    <a:masterClrMapping/>
  </p:clrMapOvr>
  <p:transition spd="med"/>
</p:sld>
</file>

<file path=ppt/theme/theme1.xml><?xml version="1.0" encoding="utf-8"?>
<a:theme xmlns:a="http://schemas.openxmlformats.org/drawingml/2006/main" name="Office Theme">
  <a:themeElements>
    <a:clrScheme name="Office Theme">
      <a:dk1>
        <a:srgbClr val="000000"/>
      </a:dk1>
      <a:lt1>
        <a:srgbClr val="C5E0B4"/>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12666</TotalTime>
  <Words>2892</Words>
  <Application>Microsoft Office PowerPoint</Application>
  <PresentationFormat>Widescreen</PresentationFormat>
  <Paragraphs>341</Paragraphs>
  <Slides>46</Slides>
  <Notes>2</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46</vt:i4>
      </vt:variant>
    </vt:vector>
  </HeadingPairs>
  <TitlesOfParts>
    <vt:vector size="54" baseType="lpstr">
      <vt:lpstr>Arial</vt:lpstr>
      <vt:lpstr>Arvo</vt:lpstr>
      <vt:lpstr>Calibri</vt:lpstr>
      <vt:lpstr>Calibri Light</vt:lpstr>
      <vt:lpstr>ClearSans-Bold</vt:lpstr>
      <vt:lpstr>Helvetica</vt:lpstr>
      <vt:lpstr>Wingdings</vt:lpstr>
      <vt:lpstr>Office Theme</vt:lpstr>
      <vt:lpstr>George Mason District  Roundtable</vt:lpstr>
      <vt:lpstr>Pledge</vt:lpstr>
      <vt:lpstr>Welcome</vt:lpstr>
      <vt:lpstr>Council Update</vt:lpstr>
      <vt:lpstr>Aquatics Committee (https://ncacbsa.org/aquatics)</vt:lpstr>
      <vt:lpstr>NCAC 2023 Unit Growth Conference</vt:lpstr>
      <vt:lpstr>Town Hall – Girls Recruitment</vt:lpstr>
      <vt:lpstr>Big Rock: Sons of the American Revolution</vt:lpstr>
      <vt:lpstr>George Mason Program </vt:lpstr>
      <vt:lpstr>Current 2023 George Mason Calendar</vt:lpstr>
      <vt:lpstr>STEM</vt:lpstr>
      <vt:lpstr>2023 NCAC  Pinewood Derby</vt:lpstr>
      <vt:lpstr>PowerPoint Presentation</vt:lpstr>
      <vt:lpstr>George Mason District  Spring Camporee 2023</vt:lpstr>
      <vt:lpstr>Spring 23 Camporee</vt:lpstr>
      <vt:lpstr>Outstanding performers</vt:lpstr>
      <vt:lpstr>Registration</vt:lpstr>
      <vt:lpstr>Setting up</vt:lpstr>
      <vt:lpstr>Flags (with bugler!)</vt:lpstr>
      <vt:lpstr>Historic hiking</vt:lpstr>
      <vt:lpstr>Canoeing on the creek</vt:lpstr>
      <vt:lpstr>PowerPoint Presentation</vt:lpstr>
      <vt:lpstr>PowerPoint Presentation</vt:lpstr>
      <vt:lpstr>PowerPoint Presentation</vt:lpstr>
      <vt:lpstr>Campfire</vt:lpstr>
      <vt:lpstr>PowerPoint Presentation</vt:lpstr>
      <vt:lpstr>PowerPoint Presentation</vt:lpstr>
      <vt:lpstr>PowerPoint Presentation</vt:lpstr>
      <vt:lpstr>Fall Camporee: 10/20-22</vt:lpstr>
      <vt:lpstr>Future directions</vt:lpstr>
      <vt:lpstr>George Mason Hike-O-Ree</vt:lpstr>
      <vt:lpstr>District Hike on May 20 – Option 1</vt:lpstr>
      <vt:lpstr>Unit or Personal Hiking During 2 Weeks – Option 2</vt:lpstr>
      <vt:lpstr>Jamboree on the Trail</vt:lpstr>
      <vt:lpstr>2023 Elks Youth Recognition Dinner </vt:lpstr>
      <vt:lpstr>Flags In</vt:lpstr>
      <vt:lpstr>District Life to Eagle Seminar – June 3</vt:lpstr>
      <vt:lpstr>District Life to Eagle Seminar – September 23</vt:lpstr>
      <vt:lpstr>Merit Badges</vt:lpstr>
      <vt:lpstr>Training (https://www.ncacbsa.org/george-mason/training/)</vt:lpstr>
      <vt:lpstr>GM High Adventure</vt:lpstr>
      <vt:lpstr>GM High Adventure (cont)</vt:lpstr>
      <vt:lpstr>Shooting Sports</vt:lpstr>
      <vt:lpstr>Other Activities (for units, Dens/Patrols, or families)</vt:lpstr>
      <vt:lpstr>Order of the Arrow</vt:lpstr>
      <vt:lpstr>Other Topics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George Mason  District Roundtable</dc:title>
  <dc:creator>TPH</dc:creator>
  <cp:lastModifiedBy>Russell Pittman</cp:lastModifiedBy>
  <cp:revision>190</cp:revision>
  <cp:lastPrinted>2023-01-07T14:23:26Z</cp:lastPrinted>
  <dcterms:modified xsi:type="dcterms:W3CDTF">2023-05-12T02:20:17Z</dcterms:modified>
</cp:coreProperties>
</file>