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8" r:id="rId5"/>
    <p:sldId id="361" r:id="rId6"/>
    <p:sldId id="400" r:id="rId7"/>
    <p:sldId id="389" r:id="rId8"/>
    <p:sldId id="364" r:id="rId9"/>
    <p:sldId id="396" r:id="rId10"/>
    <p:sldId id="403" r:id="rId11"/>
    <p:sldId id="399" r:id="rId12"/>
    <p:sldId id="401" r:id="rId13"/>
    <p:sldId id="366" r:id="rId14"/>
    <p:sldId id="395" r:id="rId15"/>
    <p:sldId id="397" r:id="rId16"/>
    <p:sldId id="398" r:id="rId17"/>
    <p:sldId id="388" r:id="rId18"/>
    <p:sldId id="384" r:id="rId19"/>
    <p:sldId id="402" r:id="rId20"/>
    <p:sldId id="371" r:id="rId21"/>
    <p:sldId id="369" r:id="rId22"/>
    <p:sldId id="375" r:id="rId23"/>
    <p:sldId id="377" r:id="rId24"/>
    <p:sldId id="368" r:id="rId25"/>
    <p:sldId id="365" r:id="rId26"/>
    <p:sldId id="390" r:id="rId27"/>
    <p:sldId id="392" r:id="rId28"/>
    <p:sldId id="393" r:id="rId29"/>
    <p:sldId id="370" r:id="rId30"/>
    <p:sldId id="394" r:id="rId31"/>
    <p:sldId id="271" r:id="rId3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51" autoAdjust="0"/>
    <p:restoredTop sz="79412" autoAdjust="0"/>
  </p:normalViewPr>
  <p:slideViewPr>
    <p:cSldViewPr snapToGrid="0">
      <p:cViewPr varScale="1">
        <p:scale>
          <a:sx n="91" d="100"/>
          <a:sy n="91"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A14FAB-B8BA-449E-A96C-72B3FCD26B5B}" type="doc">
      <dgm:prSet loTypeId="urn:microsoft.com/office/officeart/2005/8/layout/gear1" loCatId="cycle" qsTypeId="urn:microsoft.com/office/officeart/2005/8/quickstyle/simple1" qsCatId="simple" csTypeId="urn:microsoft.com/office/officeart/2005/8/colors/accent1_3" csCatId="accent1" phldr="1"/>
      <dgm:spPr/>
    </dgm:pt>
    <dgm:pt modelId="{75C65B3F-C2C3-4D90-A6EE-87999E502933}">
      <dgm:prSet phldrT="[Text]" custT="1"/>
      <dgm:spPr/>
      <dgm:t>
        <a:bodyPr/>
        <a:lstStyle/>
        <a:p>
          <a:r>
            <a:rPr lang="en-US" sz="2400" dirty="0"/>
            <a:t>Training</a:t>
          </a:r>
        </a:p>
      </dgm:t>
    </dgm:pt>
    <dgm:pt modelId="{9075AD08-FCE9-4B1C-B3E0-4EFFC766FB4E}" type="parTrans" cxnId="{81FF027C-0568-4417-926D-4C0B91268C83}">
      <dgm:prSet/>
      <dgm:spPr/>
      <dgm:t>
        <a:bodyPr/>
        <a:lstStyle/>
        <a:p>
          <a:endParaRPr lang="en-US"/>
        </a:p>
      </dgm:t>
    </dgm:pt>
    <dgm:pt modelId="{3B13F08F-7511-4CA1-8153-D411097AACAF}" type="sibTrans" cxnId="{81FF027C-0568-4417-926D-4C0B91268C83}">
      <dgm:prSet/>
      <dgm:spPr/>
      <dgm:t>
        <a:bodyPr/>
        <a:lstStyle/>
        <a:p>
          <a:endParaRPr lang="en-US"/>
        </a:p>
      </dgm:t>
    </dgm:pt>
    <dgm:pt modelId="{200686C5-CA5F-4534-B28C-B138196672AC}">
      <dgm:prSet phldrT="[Text]" custT="1"/>
      <dgm:spPr/>
      <dgm:t>
        <a:bodyPr/>
        <a:lstStyle/>
        <a:p>
          <a:r>
            <a:rPr lang="en-US" sz="1600" dirty="0"/>
            <a:t>Individual Practice</a:t>
          </a:r>
        </a:p>
      </dgm:t>
    </dgm:pt>
    <dgm:pt modelId="{0369C826-D516-4D10-A36F-B569D3C5EDC7}" type="parTrans" cxnId="{5D3778EE-19AC-4335-8996-A92339C6F34D}">
      <dgm:prSet/>
      <dgm:spPr/>
      <dgm:t>
        <a:bodyPr/>
        <a:lstStyle/>
        <a:p>
          <a:endParaRPr lang="en-US"/>
        </a:p>
      </dgm:t>
    </dgm:pt>
    <dgm:pt modelId="{69D9D3EC-9A66-4F75-952E-E0152905BC6A}" type="sibTrans" cxnId="{5D3778EE-19AC-4335-8996-A92339C6F34D}">
      <dgm:prSet/>
      <dgm:spPr/>
      <dgm:t>
        <a:bodyPr/>
        <a:lstStyle/>
        <a:p>
          <a:endParaRPr lang="en-US"/>
        </a:p>
      </dgm:t>
    </dgm:pt>
    <dgm:pt modelId="{A8AEC69A-F7A3-4368-ABF3-3ECEF7BC1ABB}">
      <dgm:prSet phldrT="[Text]" custT="1"/>
      <dgm:spPr/>
      <dgm:t>
        <a:bodyPr/>
        <a:lstStyle/>
        <a:p>
          <a:r>
            <a:rPr lang="en-US" sz="1800" dirty="0"/>
            <a:t>Peer Learning</a:t>
          </a:r>
        </a:p>
      </dgm:t>
    </dgm:pt>
    <dgm:pt modelId="{60A9B846-94C7-4987-B411-5BBCAA4BEBF1}" type="parTrans" cxnId="{65008A08-DBFC-4711-AA18-D42D4C68BF9E}">
      <dgm:prSet/>
      <dgm:spPr/>
      <dgm:t>
        <a:bodyPr/>
        <a:lstStyle/>
        <a:p>
          <a:endParaRPr lang="en-US"/>
        </a:p>
      </dgm:t>
    </dgm:pt>
    <dgm:pt modelId="{13354539-3E3D-48BF-A0D7-C34287B593EA}" type="sibTrans" cxnId="{65008A08-DBFC-4711-AA18-D42D4C68BF9E}">
      <dgm:prSet/>
      <dgm:spPr/>
      <dgm:t>
        <a:bodyPr/>
        <a:lstStyle/>
        <a:p>
          <a:endParaRPr lang="en-US"/>
        </a:p>
      </dgm:t>
    </dgm:pt>
    <dgm:pt modelId="{C692DF59-484A-49AA-A420-8DE55FD6FF41}">
      <dgm:prSet phldrT="[Text]"/>
      <dgm:spPr/>
      <dgm:t>
        <a:bodyPr/>
        <a:lstStyle/>
        <a:p>
          <a:r>
            <a:rPr lang="en-US" dirty="0"/>
            <a:t>Within a unit</a:t>
          </a:r>
        </a:p>
      </dgm:t>
    </dgm:pt>
    <dgm:pt modelId="{59B573A0-9167-4938-B8DA-C82E86C9C91E}" type="parTrans" cxnId="{5A85F20E-9EB0-4B6E-9196-9BBD2C7A9B79}">
      <dgm:prSet/>
      <dgm:spPr/>
      <dgm:t>
        <a:bodyPr/>
        <a:lstStyle/>
        <a:p>
          <a:endParaRPr lang="en-US"/>
        </a:p>
      </dgm:t>
    </dgm:pt>
    <dgm:pt modelId="{C1C330D5-05DA-4E3C-84A7-B9003F6F0827}" type="sibTrans" cxnId="{5A85F20E-9EB0-4B6E-9196-9BBD2C7A9B79}">
      <dgm:prSet/>
      <dgm:spPr/>
      <dgm:t>
        <a:bodyPr/>
        <a:lstStyle/>
        <a:p>
          <a:endParaRPr lang="en-US"/>
        </a:p>
      </dgm:t>
    </dgm:pt>
    <dgm:pt modelId="{2B6F26FA-DF15-4086-B1F4-D6E61BA9541B}">
      <dgm:prSet phldrT="[Text]"/>
      <dgm:spPr/>
      <dgm:t>
        <a:bodyPr/>
        <a:lstStyle/>
        <a:p>
          <a:r>
            <a:rPr lang="en-US" dirty="0"/>
            <a:t>On a functional topic</a:t>
          </a:r>
        </a:p>
      </dgm:t>
    </dgm:pt>
    <dgm:pt modelId="{76C9C7A1-3589-40DD-B9FE-49DA89965A41}" type="parTrans" cxnId="{FFA7B5A8-8AD4-464A-B16C-A2A12329D054}">
      <dgm:prSet/>
      <dgm:spPr/>
      <dgm:t>
        <a:bodyPr/>
        <a:lstStyle/>
        <a:p>
          <a:endParaRPr lang="en-US"/>
        </a:p>
      </dgm:t>
    </dgm:pt>
    <dgm:pt modelId="{A263B4A4-5B26-4C1A-8F56-E1A801157C26}" type="sibTrans" cxnId="{FFA7B5A8-8AD4-464A-B16C-A2A12329D054}">
      <dgm:prSet/>
      <dgm:spPr/>
      <dgm:t>
        <a:bodyPr/>
        <a:lstStyle/>
        <a:p>
          <a:endParaRPr lang="en-US"/>
        </a:p>
      </dgm:t>
    </dgm:pt>
    <dgm:pt modelId="{A9FCCCCF-3552-4B87-A00E-B4EB84291522}">
      <dgm:prSet phldrT="[Text]" custT="1"/>
      <dgm:spPr/>
      <dgm:t>
        <a:bodyPr/>
        <a:lstStyle/>
        <a:p>
          <a:r>
            <a:rPr lang="en-US" sz="1400" dirty="0"/>
            <a:t>Vendor-created</a:t>
          </a:r>
        </a:p>
      </dgm:t>
    </dgm:pt>
    <dgm:pt modelId="{59732FB8-6AED-4113-BACC-7003E78EA061}" type="parTrans" cxnId="{C38474A2-57DC-416E-A5D2-E38182D1B7D4}">
      <dgm:prSet/>
      <dgm:spPr/>
      <dgm:t>
        <a:bodyPr/>
        <a:lstStyle/>
        <a:p>
          <a:endParaRPr lang="en-US"/>
        </a:p>
      </dgm:t>
    </dgm:pt>
    <dgm:pt modelId="{06A14DF9-5496-4BFF-B811-8B3DCE589EB0}" type="sibTrans" cxnId="{C38474A2-57DC-416E-A5D2-E38182D1B7D4}">
      <dgm:prSet/>
      <dgm:spPr/>
      <dgm:t>
        <a:bodyPr/>
        <a:lstStyle/>
        <a:p>
          <a:endParaRPr lang="en-US"/>
        </a:p>
      </dgm:t>
    </dgm:pt>
    <dgm:pt modelId="{B8F73379-33DB-4B65-ADB0-84EFB5C9B767}">
      <dgm:prSet phldrT="[Text]" custT="1"/>
      <dgm:spPr/>
      <dgm:t>
        <a:bodyPr/>
        <a:lstStyle/>
        <a:p>
          <a:r>
            <a:rPr lang="en-US" sz="1400" dirty="0"/>
            <a:t>Locally created</a:t>
          </a:r>
        </a:p>
      </dgm:t>
    </dgm:pt>
    <dgm:pt modelId="{EB85E783-6A26-4053-AF38-DC317554100C}" type="parTrans" cxnId="{6FBA318B-9DF4-4F71-9A59-E772AAF39161}">
      <dgm:prSet/>
      <dgm:spPr/>
      <dgm:t>
        <a:bodyPr/>
        <a:lstStyle/>
        <a:p>
          <a:endParaRPr lang="en-US"/>
        </a:p>
      </dgm:t>
    </dgm:pt>
    <dgm:pt modelId="{F88101E4-E95C-4A19-9FCA-D47607099311}" type="sibTrans" cxnId="{6FBA318B-9DF4-4F71-9A59-E772AAF39161}">
      <dgm:prSet/>
      <dgm:spPr/>
      <dgm:t>
        <a:bodyPr/>
        <a:lstStyle/>
        <a:p>
          <a:endParaRPr lang="en-US"/>
        </a:p>
      </dgm:t>
    </dgm:pt>
    <dgm:pt modelId="{B7BCC5DB-D4D6-4615-A7C8-3E3C7A30E139}">
      <dgm:prSet phldrT="[Text]" custT="1"/>
      <dgm:spPr/>
      <dgm:t>
        <a:bodyPr/>
        <a:lstStyle/>
        <a:p>
          <a:r>
            <a:rPr lang="en-US" sz="1400" dirty="0"/>
            <a:t>Other institutions</a:t>
          </a:r>
        </a:p>
      </dgm:t>
    </dgm:pt>
    <dgm:pt modelId="{3F99FB2A-6FCE-4349-A3FD-63044B7C7D93}" type="parTrans" cxnId="{1551CE4D-41FC-4FEC-8D62-42AF149998CC}">
      <dgm:prSet/>
      <dgm:spPr/>
      <dgm:t>
        <a:bodyPr/>
        <a:lstStyle/>
        <a:p>
          <a:endParaRPr lang="en-US"/>
        </a:p>
      </dgm:t>
    </dgm:pt>
    <dgm:pt modelId="{103E1E93-B237-47E3-90AB-238432DD4A4A}" type="sibTrans" cxnId="{1551CE4D-41FC-4FEC-8D62-42AF149998CC}">
      <dgm:prSet/>
      <dgm:spPr/>
      <dgm:t>
        <a:bodyPr/>
        <a:lstStyle/>
        <a:p>
          <a:endParaRPr lang="en-US"/>
        </a:p>
      </dgm:t>
    </dgm:pt>
    <dgm:pt modelId="{F9318CA5-B6E2-47E8-8D7D-E20C6A9C4D41}" type="pres">
      <dgm:prSet presAssocID="{80A14FAB-B8BA-449E-A96C-72B3FCD26B5B}" presName="composite" presStyleCnt="0">
        <dgm:presLayoutVars>
          <dgm:chMax val="3"/>
          <dgm:animLvl val="lvl"/>
          <dgm:resizeHandles val="exact"/>
        </dgm:presLayoutVars>
      </dgm:prSet>
      <dgm:spPr/>
    </dgm:pt>
    <dgm:pt modelId="{273D548E-FAA5-4F1E-ADA9-9EEAEF314A0E}" type="pres">
      <dgm:prSet presAssocID="{75C65B3F-C2C3-4D90-A6EE-87999E502933}" presName="gear1" presStyleLbl="node1" presStyleIdx="0" presStyleCnt="3">
        <dgm:presLayoutVars>
          <dgm:chMax val="1"/>
          <dgm:bulletEnabled val="1"/>
        </dgm:presLayoutVars>
      </dgm:prSet>
      <dgm:spPr/>
    </dgm:pt>
    <dgm:pt modelId="{0AFE237E-EFD5-4B1E-80B2-5DDEDBD0D290}" type="pres">
      <dgm:prSet presAssocID="{75C65B3F-C2C3-4D90-A6EE-87999E502933}" presName="gear1srcNode" presStyleLbl="node1" presStyleIdx="0" presStyleCnt="3"/>
      <dgm:spPr/>
    </dgm:pt>
    <dgm:pt modelId="{77281C54-06B9-44CD-AE1F-DAF3ADAE8194}" type="pres">
      <dgm:prSet presAssocID="{75C65B3F-C2C3-4D90-A6EE-87999E502933}" presName="gear1dstNode" presStyleLbl="node1" presStyleIdx="0" presStyleCnt="3"/>
      <dgm:spPr/>
    </dgm:pt>
    <dgm:pt modelId="{49A0D84F-0740-4460-8194-C008023FE734}" type="pres">
      <dgm:prSet presAssocID="{75C65B3F-C2C3-4D90-A6EE-87999E502933}" presName="gear1ch" presStyleLbl="fgAcc1" presStyleIdx="0" presStyleCnt="2" custScaleX="112514" custLinFactNeighborX="-48761" custLinFactNeighborY="-13561">
        <dgm:presLayoutVars>
          <dgm:chMax val="0"/>
          <dgm:bulletEnabled val="1"/>
        </dgm:presLayoutVars>
      </dgm:prSet>
      <dgm:spPr/>
    </dgm:pt>
    <dgm:pt modelId="{CFA341E0-0A6A-4F17-8D63-0D4F195B9345}" type="pres">
      <dgm:prSet presAssocID="{200686C5-CA5F-4534-B28C-B138196672AC}" presName="gear2" presStyleLbl="node1" presStyleIdx="1" presStyleCnt="3">
        <dgm:presLayoutVars>
          <dgm:chMax val="1"/>
          <dgm:bulletEnabled val="1"/>
        </dgm:presLayoutVars>
      </dgm:prSet>
      <dgm:spPr/>
    </dgm:pt>
    <dgm:pt modelId="{A82C7764-21AE-43C7-9A24-9611AF6FEE2A}" type="pres">
      <dgm:prSet presAssocID="{200686C5-CA5F-4534-B28C-B138196672AC}" presName="gear2srcNode" presStyleLbl="node1" presStyleIdx="1" presStyleCnt="3"/>
      <dgm:spPr/>
    </dgm:pt>
    <dgm:pt modelId="{D1FBD5D5-C6DF-4A58-B37A-36FA085921C6}" type="pres">
      <dgm:prSet presAssocID="{200686C5-CA5F-4534-B28C-B138196672AC}" presName="gear2dstNode" presStyleLbl="node1" presStyleIdx="1" presStyleCnt="3"/>
      <dgm:spPr/>
    </dgm:pt>
    <dgm:pt modelId="{2993C46A-4717-420D-A9CA-DC0D28D9F949}" type="pres">
      <dgm:prSet presAssocID="{A8AEC69A-F7A3-4368-ABF3-3ECEF7BC1ABB}" presName="gear3" presStyleLbl="node1" presStyleIdx="2" presStyleCnt="3"/>
      <dgm:spPr/>
    </dgm:pt>
    <dgm:pt modelId="{86C28B7B-73A3-4D98-89E8-3235F799DBAD}" type="pres">
      <dgm:prSet presAssocID="{A8AEC69A-F7A3-4368-ABF3-3ECEF7BC1ABB}" presName="gear3tx" presStyleLbl="node1" presStyleIdx="2" presStyleCnt="3">
        <dgm:presLayoutVars>
          <dgm:chMax val="1"/>
          <dgm:bulletEnabled val="1"/>
        </dgm:presLayoutVars>
      </dgm:prSet>
      <dgm:spPr/>
    </dgm:pt>
    <dgm:pt modelId="{53D55B4A-0302-48B7-A739-1D14EE43D458}" type="pres">
      <dgm:prSet presAssocID="{A8AEC69A-F7A3-4368-ABF3-3ECEF7BC1ABB}" presName="gear3srcNode" presStyleLbl="node1" presStyleIdx="2" presStyleCnt="3"/>
      <dgm:spPr/>
    </dgm:pt>
    <dgm:pt modelId="{9F1C29F4-D685-43B8-B6C4-7F5E7E2CF333}" type="pres">
      <dgm:prSet presAssocID="{A8AEC69A-F7A3-4368-ABF3-3ECEF7BC1ABB}" presName="gear3dstNode" presStyleLbl="node1" presStyleIdx="2" presStyleCnt="3"/>
      <dgm:spPr/>
    </dgm:pt>
    <dgm:pt modelId="{7B56DC78-7194-4D15-8108-71BCB201B272}" type="pres">
      <dgm:prSet presAssocID="{A8AEC69A-F7A3-4368-ABF3-3ECEF7BC1ABB}" presName="gear3ch" presStyleLbl="fgAcc1" presStyleIdx="1" presStyleCnt="2" custLinFactNeighborX="12153" custLinFactNeighborY="-13376">
        <dgm:presLayoutVars>
          <dgm:chMax val="0"/>
          <dgm:bulletEnabled val="1"/>
        </dgm:presLayoutVars>
      </dgm:prSet>
      <dgm:spPr/>
    </dgm:pt>
    <dgm:pt modelId="{AFA464A9-B217-4601-B2C1-9C356F7DC6CC}" type="pres">
      <dgm:prSet presAssocID="{3B13F08F-7511-4CA1-8153-D411097AACAF}" presName="connector1" presStyleLbl="sibTrans2D1" presStyleIdx="0" presStyleCnt="3"/>
      <dgm:spPr/>
    </dgm:pt>
    <dgm:pt modelId="{566202A4-6823-4203-B393-D4B11445C208}" type="pres">
      <dgm:prSet presAssocID="{69D9D3EC-9A66-4F75-952E-E0152905BC6A}" presName="connector2" presStyleLbl="sibTrans2D1" presStyleIdx="1" presStyleCnt="3"/>
      <dgm:spPr/>
    </dgm:pt>
    <dgm:pt modelId="{AEE61DFB-E04A-4E09-8CF2-B76D2F611C13}" type="pres">
      <dgm:prSet presAssocID="{13354539-3E3D-48BF-A0D7-C34287B593EA}" presName="connector3" presStyleLbl="sibTrans2D1" presStyleIdx="2" presStyleCnt="3"/>
      <dgm:spPr/>
    </dgm:pt>
  </dgm:ptLst>
  <dgm:cxnLst>
    <dgm:cxn modelId="{65008A08-DBFC-4711-AA18-D42D4C68BF9E}" srcId="{80A14FAB-B8BA-449E-A96C-72B3FCD26B5B}" destId="{A8AEC69A-F7A3-4368-ABF3-3ECEF7BC1ABB}" srcOrd="2" destOrd="0" parTransId="{60A9B846-94C7-4987-B411-5BBCAA4BEBF1}" sibTransId="{13354539-3E3D-48BF-A0D7-C34287B593EA}"/>
    <dgm:cxn modelId="{CCB9D30D-E355-44A2-AC32-802ED90311EF}" type="presOf" srcId="{B8F73379-33DB-4B65-ADB0-84EFB5C9B767}" destId="{49A0D84F-0740-4460-8194-C008023FE734}" srcOrd="0" destOrd="1" presId="urn:microsoft.com/office/officeart/2005/8/layout/gear1"/>
    <dgm:cxn modelId="{5A85F20E-9EB0-4B6E-9196-9BBD2C7A9B79}" srcId="{A8AEC69A-F7A3-4368-ABF3-3ECEF7BC1ABB}" destId="{C692DF59-484A-49AA-A420-8DE55FD6FF41}" srcOrd="0" destOrd="0" parTransId="{59B573A0-9167-4938-B8DA-C82E86C9C91E}" sibTransId="{C1C330D5-05DA-4E3C-84A7-B9003F6F0827}"/>
    <dgm:cxn modelId="{028AEF14-2B2D-420E-9B46-4455E9C6636D}" type="presOf" srcId="{200686C5-CA5F-4534-B28C-B138196672AC}" destId="{D1FBD5D5-C6DF-4A58-B37A-36FA085921C6}" srcOrd="2" destOrd="0" presId="urn:microsoft.com/office/officeart/2005/8/layout/gear1"/>
    <dgm:cxn modelId="{A6C78715-1897-4218-A87B-C03459D3D6C7}" type="presOf" srcId="{75C65B3F-C2C3-4D90-A6EE-87999E502933}" destId="{77281C54-06B9-44CD-AE1F-DAF3ADAE8194}" srcOrd="2" destOrd="0" presId="urn:microsoft.com/office/officeart/2005/8/layout/gear1"/>
    <dgm:cxn modelId="{42CC4C24-63E0-441F-8E87-11421A21692B}" type="presOf" srcId="{A9FCCCCF-3552-4B87-A00E-B4EB84291522}" destId="{49A0D84F-0740-4460-8194-C008023FE734}" srcOrd="0" destOrd="0" presId="urn:microsoft.com/office/officeart/2005/8/layout/gear1"/>
    <dgm:cxn modelId="{5570EC2D-7B3A-41C8-AAD9-CD200CDA296D}" type="presOf" srcId="{80A14FAB-B8BA-449E-A96C-72B3FCD26B5B}" destId="{F9318CA5-B6E2-47E8-8D7D-E20C6A9C4D41}" srcOrd="0" destOrd="0" presId="urn:microsoft.com/office/officeart/2005/8/layout/gear1"/>
    <dgm:cxn modelId="{0880B133-2BAC-4009-AD51-C6332D4FFA75}" type="presOf" srcId="{13354539-3E3D-48BF-A0D7-C34287B593EA}" destId="{AEE61DFB-E04A-4E09-8CF2-B76D2F611C13}" srcOrd="0" destOrd="0" presId="urn:microsoft.com/office/officeart/2005/8/layout/gear1"/>
    <dgm:cxn modelId="{F2BC2C39-D947-4C20-951A-A60885B7D2D2}" type="presOf" srcId="{A8AEC69A-F7A3-4368-ABF3-3ECEF7BC1ABB}" destId="{86C28B7B-73A3-4D98-89E8-3235F799DBAD}" srcOrd="1" destOrd="0" presId="urn:microsoft.com/office/officeart/2005/8/layout/gear1"/>
    <dgm:cxn modelId="{CF35463F-BDDF-45CF-8FE3-D87E385336A3}" type="presOf" srcId="{A8AEC69A-F7A3-4368-ABF3-3ECEF7BC1ABB}" destId="{2993C46A-4717-420D-A9CA-DC0D28D9F949}" srcOrd="0" destOrd="0" presId="urn:microsoft.com/office/officeart/2005/8/layout/gear1"/>
    <dgm:cxn modelId="{8CF4E55C-C512-4B59-B0FD-D5699C23FA14}" type="presOf" srcId="{2B6F26FA-DF15-4086-B1F4-D6E61BA9541B}" destId="{7B56DC78-7194-4D15-8108-71BCB201B272}" srcOrd="0" destOrd="1" presId="urn:microsoft.com/office/officeart/2005/8/layout/gear1"/>
    <dgm:cxn modelId="{8819765F-22AB-4476-BD42-333086481F46}" type="presOf" srcId="{C692DF59-484A-49AA-A420-8DE55FD6FF41}" destId="{7B56DC78-7194-4D15-8108-71BCB201B272}" srcOrd="0" destOrd="0" presId="urn:microsoft.com/office/officeart/2005/8/layout/gear1"/>
    <dgm:cxn modelId="{CD323548-DD93-4389-9C0E-101A12D399E6}" type="presOf" srcId="{200686C5-CA5F-4534-B28C-B138196672AC}" destId="{A82C7764-21AE-43C7-9A24-9611AF6FEE2A}" srcOrd="1" destOrd="0" presId="urn:microsoft.com/office/officeart/2005/8/layout/gear1"/>
    <dgm:cxn modelId="{1551CE4D-41FC-4FEC-8D62-42AF149998CC}" srcId="{75C65B3F-C2C3-4D90-A6EE-87999E502933}" destId="{B7BCC5DB-D4D6-4615-A7C8-3E3C7A30E139}" srcOrd="2" destOrd="0" parTransId="{3F99FB2A-6FCE-4349-A3FD-63044B7C7D93}" sibTransId="{103E1E93-B237-47E3-90AB-238432DD4A4A}"/>
    <dgm:cxn modelId="{81FF027C-0568-4417-926D-4C0B91268C83}" srcId="{80A14FAB-B8BA-449E-A96C-72B3FCD26B5B}" destId="{75C65B3F-C2C3-4D90-A6EE-87999E502933}" srcOrd="0" destOrd="0" parTransId="{9075AD08-FCE9-4B1C-B3E0-4EFFC766FB4E}" sibTransId="{3B13F08F-7511-4CA1-8153-D411097AACAF}"/>
    <dgm:cxn modelId="{6FBA318B-9DF4-4F71-9A59-E772AAF39161}" srcId="{75C65B3F-C2C3-4D90-A6EE-87999E502933}" destId="{B8F73379-33DB-4B65-ADB0-84EFB5C9B767}" srcOrd="1" destOrd="0" parTransId="{EB85E783-6A26-4053-AF38-DC317554100C}" sibTransId="{F88101E4-E95C-4A19-9FCA-D47607099311}"/>
    <dgm:cxn modelId="{C2BA2F8F-6FDD-4332-A3EE-40769C408940}" type="presOf" srcId="{75C65B3F-C2C3-4D90-A6EE-87999E502933}" destId="{273D548E-FAA5-4F1E-ADA9-9EEAEF314A0E}" srcOrd="0" destOrd="0" presId="urn:microsoft.com/office/officeart/2005/8/layout/gear1"/>
    <dgm:cxn modelId="{CEF66090-E59E-4E14-B225-844F7A45CEFF}" type="presOf" srcId="{200686C5-CA5F-4534-B28C-B138196672AC}" destId="{CFA341E0-0A6A-4F17-8D63-0D4F195B9345}" srcOrd="0" destOrd="0" presId="urn:microsoft.com/office/officeart/2005/8/layout/gear1"/>
    <dgm:cxn modelId="{DC196398-5C68-4639-8947-2D3580DB436A}" type="presOf" srcId="{69D9D3EC-9A66-4F75-952E-E0152905BC6A}" destId="{566202A4-6823-4203-B393-D4B11445C208}" srcOrd="0" destOrd="0" presId="urn:microsoft.com/office/officeart/2005/8/layout/gear1"/>
    <dgm:cxn modelId="{664AD098-9C3F-4663-A940-3D380A366DF5}" type="presOf" srcId="{A8AEC69A-F7A3-4368-ABF3-3ECEF7BC1ABB}" destId="{53D55B4A-0302-48B7-A739-1D14EE43D458}" srcOrd="2" destOrd="0" presId="urn:microsoft.com/office/officeart/2005/8/layout/gear1"/>
    <dgm:cxn modelId="{C38474A2-57DC-416E-A5D2-E38182D1B7D4}" srcId="{75C65B3F-C2C3-4D90-A6EE-87999E502933}" destId="{A9FCCCCF-3552-4B87-A00E-B4EB84291522}" srcOrd="0" destOrd="0" parTransId="{59732FB8-6AED-4113-BACC-7003E78EA061}" sibTransId="{06A14DF9-5496-4BFF-B811-8B3DCE589EB0}"/>
    <dgm:cxn modelId="{21FDF5A5-20D6-4A73-8FBC-F552C17902A7}" type="presOf" srcId="{B7BCC5DB-D4D6-4615-A7C8-3E3C7A30E139}" destId="{49A0D84F-0740-4460-8194-C008023FE734}" srcOrd="0" destOrd="2" presId="urn:microsoft.com/office/officeart/2005/8/layout/gear1"/>
    <dgm:cxn modelId="{FFA7B5A8-8AD4-464A-B16C-A2A12329D054}" srcId="{A8AEC69A-F7A3-4368-ABF3-3ECEF7BC1ABB}" destId="{2B6F26FA-DF15-4086-B1F4-D6E61BA9541B}" srcOrd="1" destOrd="0" parTransId="{76C9C7A1-3589-40DD-B9FE-49DA89965A41}" sibTransId="{A263B4A4-5B26-4C1A-8F56-E1A801157C26}"/>
    <dgm:cxn modelId="{2D8995CF-1E41-4D16-B10D-C41ABFB88338}" type="presOf" srcId="{A8AEC69A-F7A3-4368-ABF3-3ECEF7BC1ABB}" destId="{9F1C29F4-D685-43B8-B6C4-7F5E7E2CF333}" srcOrd="3" destOrd="0" presId="urn:microsoft.com/office/officeart/2005/8/layout/gear1"/>
    <dgm:cxn modelId="{5D3778EE-19AC-4335-8996-A92339C6F34D}" srcId="{80A14FAB-B8BA-449E-A96C-72B3FCD26B5B}" destId="{200686C5-CA5F-4534-B28C-B138196672AC}" srcOrd="1" destOrd="0" parTransId="{0369C826-D516-4D10-A36F-B569D3C5EDC7}" sibTransId="{69D9D3EC-9A66-4F75-952E-E0152905BC6A}"/>
    <dgm:cxn modelId="{95C5B1EE-42F8-4B7C-9F65-7A916C84C695}" type="presOf" srcId="{3B13F08F-7511-4CA1-8153-D411097AACAF}" destId="{AFA464A9-B217-4601-B2C1-9C356F7DC6CC}" srcOrd="0" destOrd="0" presId="urn:microsoft.com/office/officeart/2005/8/layout/gear1"/>
    <dgm:cxn modelId="{38554DFF-302A-4704-BB0F-B0C53FDE9FC2}" type="presOf" srcId="{75C65B3F-C2C3-4D90-A6EE-87999E502933}" destId="{0AFE237E-EFD5-4B1E-80B2-5DDEDBD0D290}" srcOrd="1" destOrd="0" presId="urn:microsoft.com/office/officeart/2005/8/layout/gear1"/>
    <dgm:cxn modelId="{7D1DC9B6-1AF0-4FB2-B68E-DE0BC601F0DF}" type="presParOf" srcId="{F9318CA5-B6E2-47E8-8D7D-E20C6A9C4D41}" destId="{273D548E-FAA5-4F1E-ADA9-9EEAEF314A0E}" srcOrd="0" destOrd="0" presId="urn:microsoft.com/office/officeart/2005/8/layout/gear1"/>
    <dgm:cxn modelId="{F31CCE6E-D3E0-452C-B78B-6BA1DDF2172D}" type="presParOf" srcId="{F9318CA5-B6E2-47E8-8D7D-E20C6A9C4D41}" destId="{0AFE237E-EFD5-4B1E-80B2-5DDEDBD0D290}" srcOrd="1" destOrd="0" presId="urn:microsoft.com/office/officeart/2005/8/layout/gear1"/>
    <dgm:cxn modelId="{7BEBCDDC-0CB3-499F-BAB7-3A8596AC6119}" type="presParOf" srcId="{F9318CA5-B6E2-47E8-8D7D-E20C6A9C4D41}" destId="{77281C54-06B9-44CD-AE1F-DAF3ADAE8194}" srcOrd="2" destOrd="0" presId="urn:microsoft.com/office/officeart/2005/8/layout/gear1"/>
    <dgm:cxn modelId="{3E3D5C7C-C27C-4C9E-B1F6-8DDB7CC0ED8A}" type="presParOf" srcId="{F9318CA5-B6E2-47E8-8D7D-E20C6A9C4D41}" destId="{49A0D84F-0740-4460-8194-C008023FE734}" srcOrd="3" destOrd="0" presId="urn:microsoft.com/office/officeart/2005/8/layout/gear1"/>
    <dgm:cxn modelId="{3D5247A8-0EC5-4DA6-9740-956D36B2213C}" type="presParOf" srcId="{F9318CA5-B6E2-47E8-8D7D-E20C6A9C4D41}" destId="{CFA341E0-0A6A-4F17-8D63-0D4F195B9345}" srcOrd="4" destOrd="0" presId="urn:microsoft.com/office/officeart/2005/8/layout/gear1"/>
    <dgm:cxn modelId="{46AED36C-E845-4346-8611-1D49A0FBA2BC}" type="presParOf" srcId="{F9318CA5-B6E2-47E8-8D7D-E20C6A9C4D41}" destId="{A82C7764-21AE-43C7-9A24-9611AF6FEE2A}" srcOrd="5" destOrd="0" presId="urn:microsoft.com/office/officeart/2005/8/layout/gear1"/>
    <dgm:cxn modelId="{2BAF33F7-4794-49B7-A367-F1E63D712FEA}" type="presParOf" srcId="{F9318CA5-B6E2-47E8-8D7D-E20C6A9C4D41}" destId="{D1FBD5D5-C6DF-4A58-B37A-36FA085921C6}" srcOrd="6" destOrd="0" presId="urn:microsoft.com/office/officeart/2005/8/layout/gear1"/>
    <dgm:cxn modelId="{81095A0C-329E-49BD-A753-45B9A0722DC0}" type="presParOf" srcId="{F9318CA5-B6E2-47E8-8D7D-E20C6A9C4D41}" destId="{2993C46A-4717-420D-A9CA-DC0D28D9F949}" srcOrd="7" destOrd="0" presId="urn:microsoft.com/office/officeart/2005/8/layout/gear1"/>
    <dgm:cxn modelId="{241AC0E9-858E-4152-8762-C7610AFC1ACB}" type="presParOf" srcId="{F9318CA5-B6E2-47E8-8D7D-E20C6A9C4D41}" destId="{86C28B7B-73A3-4D98-89E8-3235F799DBAD}" srcOrd="8" destOrd="0" presId="urn:microsoft.com/office/officeart/2005/8/layout/gear1"/>
    <dgm:cxn modelId="{4D645948-2C98-45A5-948C-5DCC189ED339}" type="presParOf" srcId="{F9318CA5-B6E2-47E8-8D7D-E20C6A9C4D41}" destId="{53D55B4A-0302-48B7-A739-1D14EE43D458}" srcOrd="9" destOrd="0" presId="urn:microsoft.com/office/officeart/2005/8/layout/gear1"/>
    <dgm:cxn modelId="{049BCF2B-A451-4C21-995E-CFF8762F7452}" type="presParOf" srcId="{F9318CA5-B6E2-47E8-8D7D-E20C6A9C4D41}" destId="{9F1C29F4-D685-43B8-B6C4-7F5E7E2CF333}" srcOrd="10" destOrd="0" presId="urn:microsoft.com/office/officeart/2005/8/layout/gear1"/>
    <dgm:cxn modelId="{6D590694-5C52-4B93-9788-33558D18F5DC}" type="presParOf" srcId="{F9318CA5-B6E2-47E8-8D7D-E20C6A9C4D41}" destId="{7B56DC78-7194-4D15-8108-71BCB201B272}" srcOrd="11" destOrd="0" presId="urn:microsoft.com/office/officeart/2005/8/layout/gear1"/>
    <dgm:cxn modelId="{AA75BF4D-46DF-4E5E-9CC1-5891BA43C6C5}" type="presParOf" srcId="{F9318CA5-B6E2-47E8-8D7D-E20C6A9C4D41}" destId="{AFA464A9-B217-4601-B2C1-9C356F7DC6CC}" srcOrd="12" destOrd="0" presId="urn:microsoft.com/office/officeart/2005/8/layout/gear1"/>
    <dgm:cxn modelId="{49A2E108-5533-4254-986C-5B2163074A27}" type="presParOf" srcId="{F9318CA5-B6E2-47E8-8D7D-E20C6A9C4D41}" destId="{566202A4-6823-4203-B393-D4B11445C208}" srcOrd="13" destOrd="0" presId="urn:microsoft.com/office/officeart/2005/8/layout/gear1"/>
    <dgm:cxn modelId="{EDFE031E-B2B7-4D07-81FB-13C6F18C773A}" type="presParOf" srcId="{F9318CA5-B6E2-47E8-8D7D-E20C6A9C4D41}" destId="{AEE61DFB-E04A-4E09-8CF2-B76D2F611C13}" srcOrd="14"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D548E-FAA5-4F1E-ADA9-9EEAEF314A0E}">
      <dsp:nvSpPr>
        <dsp:cNvPr id="0" name=""/>
        <dsp:cNvSpPr/>
      </dsp:nvSpPr>
      <dsp:spPr>
        <a:xfrm>
          <a:off x="2076040" y="1921605"/>
          <a:ext cx="2348629" cy="2348629"/>
        </a:xfrm>
        <a:prstGeom prst="gear9">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Training</a:t>
          </a:r>
        </a:p>
      </dsp:txBody>
      <dsp:txXfrm>
        <a:off x="2548219" y="2471760"/>
        <a:ext cx="1404271" cy="1207244"/>
      </dsp:txXfrm>
    </dsp:sp>
    <dsp:sp modelId="{49A0D84F-0740-4460-8194-C008023FE734}">
      <dsp:nvSpPr>
        <dsp:cNvPr id="0" name=""/>
        <dsp:cNvSpPr/>
      </dsp:nvSpPr>
      <dsp:spPr>
        <a:xfrm>
          <a:off x="954834" y="3251877"/>
          <a:ext cx="1681614" cy="896749"/>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Vendor-created</a:t>
          </a:r>
        </a:p>
        <a:p>
          <a:pPr marL="114300" lvl="1" indent="-114300" algn="l" defTabSz="622300">
            <a:lnSpc>
              <a:spcPct val="90000"/>
            </a:lnSpc>
            <a:spcBef>
              <a:spcPct val="0"/>
            </a:spcBef>
            <a:spcAft>
              <a:spcPct val="15000"/>
            </a:spcAft>
            <a:buChar char="•"/>
          </a:pPr>
          <a:r>
            <a:rPr lang="en-US" sz="1400" kern="1200" dirty="0"/>
            <a:t>Locally created</a:t>
          </a:r>
        </a:p>
        <a:p>
          <a:pPr marL="114300" lvl="1" indent="-114300" algn="l" defTabSz="622300">
            <a:lnSpc>
              <a:spcPct val="90000"/>
            </a:lnSpc>
            <a:spcBef>
              <a:spcPct val="0"/>
            </a:spcBef>
            <a:spcAft>
              <a:spcPct val="15000"/>
            </a:spcAft>
            <a:buChar char="•"/>
          </a:pPr>
          <a:r>
            <a:rPr lang="en-US" sz="1400" kern="1200" dirty="0"/>
            <a:t>Other institutions</a:t>
          </a:r>
        </a:p>
      </dsp:txBody>
      <dsp:txXfrm>
        <a:off x="981099" y="3278142"/>
        <a:ext cx="1629084" cy="844219"/>
      </dsp:txXfrm>
    </dsp:sp>
    <dsp:sp modelId="{CFA341E0-0A6A-4F17-8D63-0D4F195B9345}">
      <dsp:nvSpPr>
        <dsp:cNvPr id="0" name=""/>
        <dsp:cNvSpPr/>
      </dsp:nvSpPr>
      <dsp:spPr>
        <a:xfrm>
          <a:off x="709565" y="1366475"/>
          <a:ext cx="1708094" cy="1708094"/>
        </a:xfrm>
        <a:prstGeom prst="gear6">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Individual Practice</a:t>
          </a:r>
        </a:p>
      </dsp:txBody>
      <dsp:txXfrm>
        <a:off x="1139583" y="1799092"/>
        <a:ext cx="848058" cy="842860"/>
      </dsp:txXfrm>
    </dsp:sp>
    <dsp:sp modelId="{2993C46A-4717-420D-A9CA-DC0D28D9F949}">
      <dsp:nvSpPr>
        <dsp:cNvPr id="0" name=""/>
        <dsp:cNvSpPr/>
      </dsp:nvSpPr>
      <dsp:spPr>
        <a:xfrm rot="20700000">
          <a:off x="1666272" y="188064"/>
          <a:ext cx="1673583" cy="1673583"/>
        </a:xfrm>
        <a:prstGeom prst="gear6">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Peer Learning</a:t>
          </a:r>
        </a:p>
      </dsp:txBody>
      <dsp:txXfrm rot="-20700000">
        <a:off x="2033337" y="555130"/>
        <a:ext cx="939451" cy="939451"/>
      </dsp:txXfrm>
    </dsp:sp>
    <dsp:sp modelId="{7B56DC78-7194-4D15-8108-71BCB201B272}">
      <dsp:nvSpPr>
        <dsp:cNvPr id="0" name=""/>
        <dsp:cNvSpPr/>
      </dsp:nvSpPr>
      <dsp:spPr>
        <a:xfrm>
          <a:off x="3084521" y="435181"/>
          <a:ext cx="1494582" cy="896749"/>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349283"/>
              <a:satOff val="-6256"/>
              <a:lumOff val="265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Within a unit</a:t>
          </a:r>
        </a:p>
        <a:p>
          <a:pPr marL="114300" lvl="1" indent="-114300" algn="l" defTabSz="622300">
            <a:lnSpc>
              <a:spcPct val="90000"/>
            </a:lnSpc>
            <a:spcBef>
              <a:spcPct val="0"/>
            </a:spcBef>
            <a:spcAft>
              <a:spcPct val="15000"/>
            </a:spcAft>
            <a:buChar char="•"/>
          </a:pPr>
          <a:r>
            <a:rPr lang="en-US" sz="1400" kern="1200" dirty="0"/>
            <a:t>On a functional topic</a:t>
          </a:r>
        </a:p>
      </dsp:txBody>
      <dsp:txXfrm>
        <a:off x="3110786" y="461446"/>
        <a:ext cx="1442052" cy="844219"/>
      </dsp:txXfrm>
    </dsp:sp>
    <dsp:sp modelId="{AFA464A9-B217-4601-B2C1-9C356F7DC6CC}">
      <dsp:nvSpPr>
        <dsp:cNvPr id="0" name=""/>
        <dsp:cNvSpPr/>
      </dsp:nvSpPr>
      <dsp:spPr>
        <a:xfrm>
          <a:off x="1896279" y="1566728"/>
          <a:ext cx="3006245" cy="3006245"/>
        </a:xfrm>
        <a:prstGeom prst="circularArrow">
          <a:avLst>
            <a:gd name="adj1" fmla="val 4688"/>
            <a:gd name="adj2" fmla="val 299029"/>
            <a:gd name="adj3" fmla="val 2518011"/>
            <a:gd name="adj4" fmla="val 15857308"/>
            <a:gd name="adj5" fmla="val 5469"/>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6202A4-6823-4203-B393-D4B11445C208}">
      <dsp:nvSpPr>
        <dsp:cNvPr id="0" name=""/>
        <dsp:cNvSpPr/>
      </dsp:nvSpPr>
      <dsp:spPr>
        <a:xfrm>
          <a:off x="407064" y="988212"/>
          <a:ext cx="2184225" cy="2184225"/>
        </a:xfrm>
        <a:prstGeom prst="leftCircularArrow">
          <a:avLst>
            <a:gd name="adj1" fmla="val 6452"/>
            <a:gd name="adj2" fmla="val 429999"/>
            <a:gd name="adj3" fmla="val 10489124"/>
            <a:gd name="adj4" fmla="val 14837806"/>
            <a:gd name="adj5" fmla="val 7527"/>
          </a:avLst>
        </a:prstGeom>
        <a:solidFill>
          <a:schemeClr val="accent1">
            <a:shade val="90000"/>
            <a:hueOff val="174613"/>
            <a:satOff val="-2991"/>
            <a:lumOff val="1198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E61DFB-E04A-4E09-8CF2-B76D2F611C13}">
      <dsp:nvSpPr>
        <dsp:cNvPr id="0" name=""/>
        <dsp:cNvSpPr/>
      </dsp:nvSpPr>
      <dsp:spPr>
        <a:xfrm>
          <a:off x="1279154" y="-178838"/>
          <a:ext cx="2355034" cy="2355034"/>
        </a:xfrm>
        <a:prstGeom prst="circularArrow">
          <a:avLst>
            <a:gd name="adj1" fmla="val 5984"/>
            <a:gd name="adj2" fmla="val 394124"/>
            <a:gd name="adj3" fmla="val 13313824"/>
            <a:gd name="adj4" fmla="val 10508221"/>
            <a:gd name="adj5" fmla="val 6981"/>
          </a:avLst>
        </a:prstGeom>
        <a:solidFill>
          <a:schemeClr val="accent1">
            <a:shade val="90000"/>
            <a:hueOff val="349225"/>
            <a:satOff val="-5981"/>
            <a:lumOff val="2396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B797596-2E5D-A648-9D56-B43760903CF3}" type="datetimeFigureOut">
              <a:rPr lang="en-US" smtClean="0"/>
              <a:t>5/21/2020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Alfred University Libraries staff – “Learning Alma was like learning a spaceship console. First, you just get it to start, go forward, and stop. Then, you actually learn how to navigate, and maybe turn on your shields…”</a:t>
            </a:r>
          </a:p>
        </p:txBody>
      </p:sp>
      <p:sp>
        <p:nvSpPr>
          <p:cNvPr id="4" name="Slide Number Placeholder 3"/>
          <p:cNvSpPr>
            <a:spLocks noGrp="1"/>
          </p:cNvSpPr>
          <p:nvPr>
            <p:ph type="sldNum" sz="quarter" idx="5"/>
          </p:nvPr>
        </p:nvSpPr>
        <p:spPr/>
        <p:txBody>
          <a:bodyPr/>
          <a:lstStyle/>
          <a:p>
            <a:fld id="{1EBC1646-246F-1A4A-9F1A-C1A4DCB7317F}" type="slidenum">
              <a:rPr lang="en-US" smtClean="0"/>
              <a:t>3</a:t>
            </a:fld>
            <a:endParaRPr lang="en-US"/>
          </a:p>
        </p:txBody>
      </p:sp>
    </p:spTree>
    <p:extLst>
      <p:ext uri="{BB962C8B-B14F-4D97-AF65-F5344CB8AC3E}">
        <p14:creationId xmlns:p14="http://schemas.microsoft.com/office/powerpoint/2010/main" val="4119831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20</a:t>
            </a:fld>
            <a:endParaRPr lang="en-US"/>
          </a:p>
        </p:txBody>
      </p:sp>
    </p:spTree>
    <p:extLst>
      <p:ext uri="{BB962C8B-B14F-4D97-AF65-F5344CB8AC3E}">
        <p14:creationId xmlns:p14="http://schemas.microsoft.com/office/powerpoint/2010/main" val="3166378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23</a:t>
            </a:fld>
            <a:endParaRPr lang="en-US"/>
          </a:p>
        </p:txBody>
      </p:sp>
    </p:spTree>
    <p:extLst>
      <p:ext uri="{BB962C8B-B14F-4D97-AF65-F5344CB8AC3E}">
        <p14:creationId xmlns:p14="http://schemas.microsoft.com/office/powerpoint/2010/main" val="3657180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one is </a:t>
            </a:r>
            <a:r>
              <a:rPr lang="en-US" i="1" dirty="0"/>
              <a:t>Streamline Training of Student Library Assistants Using a Course Management System and Flipped Classroom Method, </a:t>
            </a:r>
            <a:r>
              <a:rPr lang="en-US" dirty="0"/>
              <a:t>Altman, Emma and Todd, Carolyn (2018) Streamline Training of Student Library Assistants Using a Course Management System and Flipped Classroom Method. In: ELUNA 2018 Annual Meeting, May 1-4, 2018, Spokane, Washington.</a:t>
            </a:r>
          </a:p>
        </p:txBody>
      </p:sp>
      <p:sp>
        <p:nvSpPr>
          <p:cNvPr id="4" name="Slide Number Placeholder 3"/>
          <p:cNvSpPr>
            <a:spLocks noGrp="1"/>
          </p:cNvSpPr>
          <p:nvPr>
            <p:ph type="sldNum" sz="quarter" idx="5"/>
          </p:nvPr>
        </p:nvSpPr>
        <p:spPr/>
        <p:txBody>
          <a:bodyPr/>
          <a:lstStyle/>
          <a:p>
            <a:fld id="{1EBC1646-246F-1A4A-9F1A-C1A4DCB7317F}" type="slidenum">
              <a:rPr lang="en-US" smtClean="0"/>
              <a:t>24</a:t>
            </a:fld>
            <a:endParaRPr lang="en-US"/>
          </a:p>
        </p:txBody>
      </p:sp>
    </p:spTree>
    <p:extLst>
      <p:ext uri="{BB962C8B-B14F-4D97-AF65-F5344CB8AC3E}">
        <p14:creationId xmlns:p14="http://schemas.microsoft.com/office/powerpoint/2010/main" val="3657851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25</a:t>
            </a:fld>
            <a:endParaRPr lang="en-US"/>
          </a:p>
        </p:txBody>
      </p:sp>
    </p:spTree>
    <p:extLst>
      <p:ext uri="{BB962C8B-B14F-4D97-AF65-F5344CB8AC3E}">
        <p14:creationId xmlns:p14="http://schemas.microsoft.com/office/powerpoint/2010/main" val="3436347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28</a:t>
            </a:fld>
            <a:endParaRPr lang="en-US"/>
          </a:p>
        </p:txBody>
      </p:sp>
    </p:spTree>
    <p:extLst>
      <p:ext uri="{BB962C8B-B14F-4D97-AF65-F5344CB8AC3E}">
        <p14:creationId xmlns:p14="http://schemas.microsoft.com/office/powerpoint/2010/main" val="180767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Jewish bride is making her first big dinner for her husband and tries her hand at her mother’s brisket recipe, cutting off the ends of the roast the way her mother always did. Hubby thinks the meat is delicious, but says, “Why do you cut off the ends — that’s the best part!” She answers, “That’s the way my mother always made it.”</a:t>
            </a:r>
          </a:p>
          <a:p>
            <a:r>
              <a:rPr lang="en-US" dirty="0"/>
              <a:t>The next week, they go to the old </a:t>
            </a:r>
            <a:r>
              <a:rPr lang="en-US" dirty="0" err="1"/>
              <a:t>bubbie’s</a:t>
            </a:r>
            <a:r>
              <a:rPr lang="en-US" dirty="0"/>
              <a:t> house, and she prepares the famous brisket recipe, again cutting off the ends. The young bride is sure she must be missing some vital information, so she askes her grandma why she cut off the ends. Grandma says, “</a:t>
            </a:r>
            <a:r>
              <a:rPr lang="en-US" dirty="0" err="1"/>
              <a:t>Dahlink</a:t>
            </a:r>
            <a:r>
              <a:rPr lang="en-US" dirty="0"/>
              <a:t>, that’s the only way it will fit in the pan!” – Snopes.com</a:t>
            </a:r>
          </a:p>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4</a:t>
            </a:fld>
            <a:endParaRPr lang="en-US"/>
          </a:p>
        </p:txBody>
      </p:sp>
    </p:spTree>
    <p:extLst>
      <p:ext uri="{BB962C8B-B14F-4D97-AF65-F5344CB8AC3E}">
        <p14:creationId xmlns:p14="http://schemas.microsoft.com/office/powerpoint/2010/main" val="3933083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9</a:t>
            </a:fld>
            <a:endParaRPr lang="en-US"/>
          </a:p>
        </p:txBody>
      </p:sp>
    </p:spTree>
    <p:extLst>
      <p:ext uri="{BB962C8B-B14F-4D97-AF65-F5344CB8AC3E}">
        <p14:creationId xmlns:p14="http://schemas.microsoft.com/office/powerpoint/2010/main" val="691855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11</a:t>
            </a:fld>
            <a:endParaRPr lang="en-US"/>
          </a:p>
        </p:txBody>
      </p:sp>
    </p:spTree>
    <p:extLst>
      <p:ext uri="{BB962C8B-B14F-4D97-AF65-F5344CB8AC3E}">
        <p14:creationId xmlns:p14="http://schemas.microsoft.com/office/powerpoint/2010/main" val="39159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12</a:t>
            </a:fld>
            <a:endParaRPr lang="en-US"/>
          </a:p>
        </p:txBody>
      </p:sp>
    </p:spTree>
    <p:extLst>
      <p:ext uri="{BB962C8B-B14F-4D97-AF65-F5344CB8AC3E}">
        <p14:creationId xmlns:p14="http://schemas.microsoft.com/office/powerpoint/2010/main" val="2389901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13</a:t>
            </a:fld>
            <a:endParaRPr lang="en-US"/>
          </a:p>
        </p:txBody>
      </p:sp>
    </p:spTree>
    <p:extLst>
      <p:ext uri="{BB962C8B-B14F-4D97-AF65-F5344CB8AC3E}">
        <p14:creationId xmlns:p14="http://schemas.microsoft.com/office/powerpoint/2010/main" val="2606743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14</a:t>
            </a:fld>
            <a:endParaRPr lang="en-US"/>
          </a:p>
        </p:txBody>
      </p:sp>
    </p:spTree>
    <p:extLst>
      <p:ext uri="{BB962C8B-B14F-4D97-AF65-F5344CB8AC3E}">
        <p14:creationId xmlns:p14="http://schemas.microsoft.com/office/powerpoint/2010/main" val="393308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argument is that the vendor provided or even SLSS provided training isn’t specific enough for local needs. This is where campus-level training has the opportunity to fill the gap, to take the existing materials and then add in the local steps.</a:t>
            </a:r>
          </a:p>
          <a:p>
            <a:endParaRPr lang="en-US" dirty="0"/>
          </a:p>
          <a:p>
            <a:r>
              <a:rPr lang="en-US" dirty="0"/>
              <a:t>Medium touch is anywhere in between. Most balanced is to use vendor tools for the most general/straightforward elements and customized content for institutional/</a:t>
            </a:r>
            <a:r>
              <a:rPr lang="en-US" dirty="0" err="1"/>
              <a:t>consortial</a:t>
            </a:r>
            <a:r>
              <a:rPr lang="en-US" dirty="0"/>
              <a:t>-specific needs. Aka., The further you move from out-of-the-box use, the more you need your own training materials. Same for integrating policy/workflow information into the training, as opposed to training the system.</a:t>
            </a:r>
          </a:p>
          <a:p>
            <a:endParaRPr lang="en-US" dirty="0"/>
          </a:p>
          <a:p>
            <a:r>
              <a:rPr lang="en-US" dirty="0"/>
              <a:t>Tech-savvy vs. tech-comfy = not a judgment, just a fact. Don’t assume that because a person knows one system inside &amp; out that they’ll be comfortable learning a new one. Tech-comfy (my term) implies that they’re generally comfortable with any technology, including learning it when they need to. A person can be generally tech-savvy, or they can be highly-specifically tech savvy in one or a few systems, but still not generally comfortable with “technology”. Think about the folks who are very comfortable working in and troubleshooting one system, but aren’t comfortable with personal technology.</a:t>
            </a:r>
          </a:p>
        </p:txBody>
      </p:sp>
      <p:sp>
        <p:nvSpPr>
          <p:cNvPr id="4" name="Slide Number Placeholder 3"/>
          <p:cNvSpPr>
            <a:spLocks noGrp="1"/>
          </p:cNvSpPr>
          <p:nvPr>
            <p:ph type="sldNum" sz="quarter" idx="5"/>
          </p:nvPr>
        </p:nvSpPr>
        <p:spPr/>
        <p:txBody>
          <a:bodyPr/>
          <a:lstStyle/>
          <a:p>
            <a:fld id="{1EBC1646-246F-1A4A-9F1A-C1A4DCB7317F}" type="slidenum">
              <a:rPr lang="en-US" smtClean="0"/>
              <a:t>15</a:t>
            </a:fld>
            <a:endParaRPr lang="en-US"/>
          </a:p>
        </p:txBody>
      </p:sp>
    </p:spTree>
    <p:extLst>
      <p:ext uri="{BB962C8B-B14F-4D97-AF65-F5344CB8AC3E}">
        <p14:creationId xmlns:p14="http://schemas.microsoft.com/office/powerpoint/2010/main" val="3677700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19</a:t>
            </a:fld>
            <a:endParaRPr lang="en-US"/>
          </a:p>
        </p:txBody>
      </p:sp>
    </p:spTree>
    <p:extLst>
      <p:ext uri="{BB962C8B-B14F-4D97-AF65-F5344CB8AC3E}">
        <p14:creationId xmlns:p14="http://schemas.microsoft.com/office/powerpoint/2010/main" val="240147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5/21/2020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5/21/2020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8" Type="http://schemas.openxmlformats.org/officeDocument/2006/relationships/hyperlink" Target="https://slcny.libguides.com/lsptraining/campus-training" TargetMode="External"/><Relationship Id="rId3" Type="http://schemas.openxmlformats.org/officeDocument/2006/relationships/image" Target="../media/image2.emf"/><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hyperlink" Target="https://screencast-o-matic.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emf"/><Relationship Id="rId7" Type="http://schemas.openxmlformats.org/officeDocument/2006/relationships/diagramData" Target="../diagrams/data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emf"/><Relationship Id="rId11" Type="http://schemas.microsoft.com/office/2007/relationships/diagramDrawing" Target="../diagrams/drawing1.xml"/><Relationship Id="rId5" Type="http://schemas.openxmlformats.org/officeDocument/2006/relationships/image" Target="../media/image4.emf"/><Relationship Id="rId10" Type="http://schemas.openxmlformats.org/officeDocument/2006/relationships/diagramColors" Target="../diagrams/colors1.xml"/><Relationship Id="rId4" Type="http://schemas.openxmlformats.org/officeDocument/2006/relationships/image" Target="../media/image3.emf"/><Relationship Id="rId9"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emf"/><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hyperlink" Target="http://documents.el-una.org/1639/" TargetMode="External"/><Relationship Id="rId5" Type="http://schemas.openxmlformats.org/officeDocument/2006/relationships/image" Target="../media/image3.emf"/><Relationship Id="rId10" Type="http://schemas.openxmlformats.org/officeDocument/2006/relationships/hyperlink" Target="http://documents.el-una.org/1527/" TargetMode="External"/><Relationship Id="rId4" Type="http://schemas.openxmlformats.org/officeDocument/2006/relationships/image" Target="../media/image2.emf"/><Relationship Id="rId9" Type="http://schemas.openxmlformats.org/officeDocument/2006/relationships/hyperlink" Target="http://documents.el-una.org/1514/"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emf"/><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2.jpeg"/><Relationship Id="rId7"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14647"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648862" y="1279035"/>
            <a:ext cx="7381666" cy="1754326"/>
          </a:xfrm>
          <a:prstGeom prst="rect">
            <a:avLst/>
          </a:prstGeom>
          <a:noFill/>
        </p:spPr>
        <p:txBody>
          <a:bodyPr wrap="square" rtlCol="0" anchor="t">
            <a:spAutoFit/>
          </a:bodyPr>
          <a:lstStyle/>
          <a:p>
            <a:r>
              <a:rPr lang="en-US" sz="5400" dirty="0">
                <a:solidFill>
                  <a:schemeClr val="bg1"/>
                </a:solidFill>
                <a:latin typeface="AauxPro OT"/>
              </a:rPr>
              <a:t>Using SLSS Resources to Offer Local Training</a:t>
            </a:r>
            <a:endParaRPr lang="en-US" sz="5400" dirty="0">
              <a:solidFill>
                <a:schemeClr val="bg1"/>
              </a:solidFill>
              <a:latin typeface="AauxPro OT" panose="02000903030000090004" pitchFamily="2" charset="0"/>
            </a:endParaRP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9665625" y="3960196"/>
            <a:ext cx="2203436" cy="738664"/>
          </a:xfrm>
          <a:prstGeom prst="rect">
            <a:avLst/>
          </a:prstGeom>
          <a:noFill/>
        </p:spPr>
        <p:txBody>
          <a:bodyPr wrap="square" rtlCol="0" anchor="t">
            <a:spAutoFit/>
          </a:bodyPr>
          <a:lstStyle/>
          <a:p>
            <a:pPr algn="r"/>
            <a:r>
              <a:rPr lang="en-US" sz="2100" dirty="0">
                <a:solidFill>
                  <a:schemeClr val="bg1"/>
                </a:solidFill>
                <a:latin typeface="AauxPro OT"/>
              </a:rPr>
              <a:t>Jennifer Koerber</a:t>
            </a:r>
          </a:p>
          <a:p>
            <a:pPr algn="r"/>
            <a:r>
              <a:rPr lang="en-US" sz="2100" dirty="0">
                <a:solidFill>
                  <a:schemeClr val="bg1"/>
                </a:solidFill>
                <a:latin typeface="AauxPro OT"/>
              </a:rPr>
              <a:t>May 20, 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Different Approaches</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978025"/>
            <a:ext cx="10345001" cy="41252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New Staff</a:t>
            </a:r>
          </a:p>
          <a:p>
            <a:pPr lvl="1"/>
            <a:r>
              <a:rPr lang="en-US" dirty="0">
                <a:cs typeface="Calibri"/>
              </a:rPr>
              <a:t>Systematic approach to all relevant Alma material</a:t>
            </a:r>
          </a:p>
          <a:p>
            <a:pPr lvl="1"/>
            <a:r>
              <a:rPr lang="en-US" dirty="0">
                <a:cs typeface="Calibri"/>
              </a:rPr>
              <a:t>Assuming no knowledge with the system or with SUNY</a:t>
            </a:r>
          </a:p>
          <a:p>
            <a:pPr lvl="1"/>
            <a:r>
              <a:rPr lang="en-US" dirty="0">
                <a:cs typeface="Calibri"/>
              </a:rPr>
              <a:t>Self-paced but needing more handholding/monitored learning</a:t>
            </a:r>
          </a:p>
          <a:p>
            <a:r>
              <a:rPr lang="en-US" dirty="0">
                <a:cs typeface="Calibri"/>
              </a:rPr>
              <a:t>Refreshers/New Roles for Existing Staff</a:t>
            </a:r>
          </a:p>
          <a:p>
            <a:pPr lvl="1"/>
            <a:r>
              <a:rPr lang="en-US" dirty="0">
                <a:cs typeface="Calibri"/>
              </a:rPr>
              <a:t>More curated needs for material</a:t>
            </a:r>
          </a:p>
          <a:p>
            <a:pPr lvl="1"/>
            <a:r>
              <a:rPr lang="en-US" dirty="0">
                <a:cs typeface="Calibri"/>
              </a:rPr>
              <a:t>Assuming some knowledge of Alma/Primo VE, SUNY, or both</a:t>
            </a:r>
          </a:p>
          <a:p>
            <a:pPr lvl="1"/>
            <a:r>
              <a:rPr lang="en-US" dirty="0">
                <a:cs typeface="Calibri"/>
              </a:rPr>
              <a:t>More individual learning and very self-paced, but may require faster ramp up</a:t>
            </a:r>
          </a:p>
        </p:txBody>
      </p:sp>
    </p:spTree>
    <p:extLst>
      <p:ext uri="{BB962C8B-B14F-4D97-AF65-F5344CB8AC3E}">
        <p14:creationId xmlns:p14="http://schemas.microsoft.com/office/powerpoint/2010/main" val="26186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New Campus Training Page</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3" name="Picture 2">
            <a:extLst>
              <a:ext uri="{FF2B5EF4-FFF2-40B4-BE49-F238E27FC236}">
                <a16:creationId xmlns:a16="http://schemas.microsoft.com/office/drawing/2014/main" id="{3234789C-9902-423F-89AF-3D7631F585C6}"/>
              </a:ext>
            </a:extLst>
          </p:cNvPr>
          <p:cNvPicPr>
            <a:picLocks noChangeAspect="1"/>
          </p:cNvPicPr>
          <p:nvPr/>
        </p:nvPicPr>
        <p:blipFill>
          <a:blip r:embed="rId7"/>
          <a:stretch>
            <a:fillRect/>
          </a:stretch>
        </p:blipFill>
        <p:spPr>
          <a:xfrm>
            <a:off x="911772" y="1373378"/>
            <a:ext cx="9805590" cy="4592568"/>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B60C1545-5A15-4829-9DE6-4EF1BC4DB9C8}"/>
              </a:ext>
            </a:extLst>
          </p:cNvPr>
          <p:cNvSpPr/>
          <p:nvPr/>
        </p:nvSpPr>
        <p:spPr>
          <a:xfrm>
            <a:off x="5326847" y="5567039"/>
            <a:ext cx="5390515" cy="369332"/>
          </a:xfrm>
          <a:prstGeom prst="rect">
            <a:avLst/>
          </a:prstGeom>
        </p:spPr>
        <p:txBody>
          <a:bodyPr wrap="none">
            <a:spAutoFit/>
          </a:bodyPr>
          <a:lstStyle/>
          <a:p>
            <a:r>
              <a:rPr lang="en-US" dirty="0">
                <a:hlinkClick r:id="rId8"/>
              </a:rPr>
              <a:t>https://slcny.libguides.com/lsptraining/campus-training</a:t>
            </a:r>
            <a:endParaRPr lang="en-US" dirty="0"/>
          </a:p>
        </p:txBody>
      </p:sp>
    </p:spTree>
    <p:extLst>
      <p:ext uri="{BB962C8B-B14F-4D97-AF65-F5344CB8AC3E}">
        <p14:creationId xmlns:p14="http://schemas.microsoft.com/office/powerpoint/2010/main" val="2857097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B4234-C9D3-42F7-BFC5-E14B9E3F938A}"/>
              </a:ext>
            </a:extLst>
          </p:cNvPr>
          <p:cNvPicPr>
            <a:picLocks noChangeAspect="1"/>
          </p:cNvPicPr>
          <p:nvPr/>
        </p:nvPicPr>
        <p:blipFill>
          <a:blip r:embed="rId3"/>
          <a:stretch>
            <a:fillRect/>
          </a:stretch>
        </p:blipFill>
        <p:spPr>
          <a:xfrm>
            <a:off x="301592" y="199697"/>
            <a:ext cx="5794408" cy="459167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2" name="Picture 1">
            <a:extLst>
              <a:ext uri="{FF2B5EF4-FFF2-40B4-BE49-F238E27FC236}">
                <a16:creationId xmlns:a16="http://schemas.microsoft.com/office/drawing/2014/main" id="{27110809-53C3-4860-B438-F075CFCD67CA}"/>
              </a:ext>
            </a:extLst>
          </p:cNvPr>
          <p:cNvPicPr>
            <a:picLocks noChangeAspect="1"/>
          </p:cNvPicPr>
          <p:nvPr/>
        </p:nvPicPr>
        <p:blipFill>
          <a:blip r:embed="rId8"/>
          <a:stretch>
            <a:fillRect/>
          </a:stretch>
        </p:blipFill>
        <p:spPr>
          <a:xfrm>
            <a:off x="4810010" y="1203465"/>
            <a:ext cx="7125347" cy="4702853"/>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8F44606-B8C3-4497-8F23-F5A7B8AA9D03}"/>
              </a:ext>
            </a:extLst>
          </p:cNvPr>
          <p:cNvSpPr/>
          <p:nvPr/>
        </p:nvSpPr>
        <p:spPr>
          <a:xfrm>
            <a:off x="6492738" y="491931"/>
            <a:ext cx="5275671" cy="523220"/>
          </a:xfrm>
          <a:prstGeom prst="rect">
            <a:avLst/>
          </a:prstGeom>
        </p:spPr>
        <p:txBody>
          <a:bodyPr wrap="square">
            <a:spAutoFit/>
          </a:bodyPr>
          <a:lstStyle/>
          <a:p>
            <a:r>
              <a:rPr lang="en-US" sz="2800" dirty="0">
                <a:hlinkClick r:id="rId9"/>
              </a:rPr>
              <a:t>https://screencast-o-matic.com/</a:t>
            </a:r>
            <a:endParaRPr lang="en-US" sz="2800" dirty="0"/>
          </a:p>
        </p:txBody>
      </p:sp>
    </p:spTree>
    <p:extLst>
      <p:ext uri="{BB962C8B-B14F-4D97-AF65-F5344CB8AC3E}">
        <p14:creationId xmlns:p14="http://schemas.microsoft.com/office/powerpoint/2010/main" val="2158154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3">
            <a:extLst>
              <a:ext uri="{FF2B5EF4-FFF2-40B4-BE49-F238E27FC236}">
                <a16:creationId xmlns:a16="http://schemas.microsoft.com/office/drawing/2014/main" id="{49A4D01E-A0AE-4D20-BCE6-19F4D9BEBD99}"/>
              </a:ext>
            </a:extLst>
          </p:cNvPr>
          <p:cNvPicPr>
            <a:picLocks noChangeAspect="1"/>
          </p:cNvPicPr>
          <p:nvPr/>
        </p:nvPicPr>
        <p:blipFill>
          <a:blip r:embed="rId7"/>
          <a:stretch>
            <a:fillRect/>
          </a:stretch>
        </p:blipFill>
        <p:spPr>
          <a:xfrm>
            <a:off x="1102080" y="48671"/>
            <a:ext cx="9227412" cy="5859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2266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ea typeface="+mj-lt"/>
                <a:cs typeface="+mj-lt"/>
              </a:rPr>
              <a:t>Bringing It All Together for Campus-Level Training</a:t>
            </a: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2" name="TextBox 1">
            <a:extLst>
              <a:ext uri="{FF2B5EF4-FFF2-40B4-BE49-F238E27FC236}">
                <a16:creationId xmlns:a16="http://schemas.microsoft.com/office/drawing/2014/main" id="{027E1C1B-F1E5-40FF-B5C8-EA109DC4E7B5}"/>
              </a:ext>
            </a:extLst>
          </p:cNvPr>
          <p:cNvSpPr txBox="1"/>
          <p:nvPr/>
        </p:nvSpPr>
        <p:spPr>
          <a:xfrm>
            <a:off x="803885" y="5411948"/>
            <a:ext cx="9812623" cy="369332"/>
          </a:xfrm>
          <a:prstGeom prst="rect">
            <a:avLst/>
          </a:prstGeom>
          <a:noFill/>
        </p:spPr>
        <p:txBody>
          <a:bodyPr wrap="none" rtlCol="0">
            <a:spAutoFit/>
          </a:bodyPr>
          <a:lstStyle/>
          <a:p>
            <a:r>
              <a:rPr lang="en-US" dirty="0"/>
              <a:t>These are slides from the February 2020 webinar that are particularly relevant to campus-level training</a:t>
            </a:r>
          </a:p>
        </p:txBody>
      </p:sp>
    </p:spTree>
    <p:extLst>
      <p:ext uri="{BB962C8B-B14F-4D97-AF65-F5344CB8AC3E}">
        <p14:creationId xmlns:p14="http://schemas.microsoft.com/office/powerpoint/2010/main" val="447629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ea typeface="+mj-lt"/>
                <a:cs typeface="+mj-lt"/>
              </a:rPr>
              <a:t>Models of Training</a:t>
            </a:r>
          </a:p>
        </p:txBody>
      </p:sp>
      <p:sp>
        <p:nvSpPr>
          <p:cNvPr id="3" name="Content Placeholder 2">
            <a:extLst>
              <a:ext uri="{FF2B5EF4-FFF2-40B4-BE49-F238E27FC236}">
                <a16:creationId xmlns:a16="http://schemas.microsoft.com/office/drawing/2014/main" id="{A0C0BDE3-D85F-4078-B32A-6FA03DC2DB17}"/>
              </a:ext>
            </a:extLst>
          </p:cNvPr>
          <p:cNvSpPr>
            <a:spLocks noGrp="1"/>
          </p:cNvSpPr>
          <p:nvPr>
            <p:ph idx="1"/>
          </p:nvPr>
        </p:nvSpPr>
        <p:spPr>
          <a:xfrm>
            <a:off x="838200" y="1825625"/>
            <a:ext cx="6260024" cy="4351338"/>
          </a:xfrm>
        </p:spPr>
        <p:txBody>
          <a:bodyPr>
            <a:normAutofit/>
          </a:bodyPr>
          <a:lstStyle/>
          <a:p>
            <a:r>
              <a:rPr lang="en-US" b="1" dirty="0"/>
              <a:t>High-Touch</a:t>
            </a:r>
            <a:r>
              <a:rPr lang="en-US" dirty="0"/>
              <a:t> – lots of hands-on, customized content; detailed formal support for staff; highly structured</a:t>
            </a:r>
            <a:br>
              <a:rPr lang="en-US" dirty="0"/>
            </a:br>
            <a:r>
              <a:rPr lang="en-US" dirty="0"/>
              <a:t> </a:t>
            </a:r>
          </a:p>
          <a:p>
            <a:r>
              <a:rPr lang="en-US" b="1" dirty="0"/>
              <a:t>Medium-Touch</a:t>
            </a:r>
            <a:r>
              <a:rPr lang="en-US" dirty="0"/>
              <a:t> – Anywhere in between</a:t>
            </a:r>
            <a:br>
              <a:rPr lang="en-US" dirty="0"/>
            </a:br>
            <a:endParaRPr lang="en-US" dirty="0"/>
          </a:p>
          <a:p>
            <a:r>
              <a:rPr lang="en-US" b="1" dirty="0"/>
              <a:t>Low-Touch</a:t>
            </a:r>
            <a:r>
              <a:rPr lang="en-US" dirty="0"/>
              <a:t> – Use mostly/only vendor-provided materials; self-paced &amp; self-directed; mostly online + vendor in-person; most useful for tech-comfy staff</a:t>
            </a: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graphicFrame>
        <p:nvGraphicFramePr>
          <p:cNvPr id="15" name="Diagram 14">
            <a:extLst>
              <a:ext uri="{FF2B5EF4-FFF2-40B4-BE49-F238E27FC236}">
                <a16:creationId xmlns:a16="http://schemas.microsoft.com/office/drawing/2014/main" id="{6916FACD-F911-4516-9A07-4FE607DCAB3A}"/>
              </a:ext>
            </a:extLst>
          </p:cNvPr>
          <p:cNvGraphicFramePr/>
          <p:nvPr/>
        </p:nvGraphicFramePr>
        <p:xfrm>
          <a:off x="6624918" y="1027906"/>
          <a:ext cx="4579104" cy="42702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8233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Bringing it All Together – Intended Audiences</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978025"/>
            <a:ext cx="10345001" cy="41252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New Staff</a:t>
            </a:r>
          </a:p>
          <a:p>
            <a:pPr lvl="1"/>
            <a:r>
              <a:rPr lang="en-US" dirty="0">
                <a:cs typeface="Calibri"/>
              </a:rPr>
              <a:t>Systematic approach to all relevant Alma material</a:t>
            </a:r>
          </a:p>
          <a:p>
            <a:pPr lvl="1"/>
            <a:r>
              <a:rPr lang="en-US" dirty="0">
                <a:cs typeface="Calibri"/>
              </a:rPr>
              <a:t>Assuming no knowledge with the system or with SUNY</a:t>
            </a:r>
          </a:p>
          <a:p>
            <a:pPr lvl="1"/>
            <a:r>
              <a:rPr lang="en-US" dirty="0">
                <a:cs typeface="Calibri"/>
              </a:rPr>
              <a:t>Self-paced but needing more handholding/monitored learning</a:t>
            </a:r>
          </a:p>
          <a:p>
            <a:r>
              <a:rPr lang="en-US" dirty="0">
                <a:cs typeface="Calibri"/>
              </a:rPr>
              <a:t>Refreshers/New Roles for Existing Staff</a:t>
            </a:r>
          </a:p>
          <a:p>
            <a:pPr lvl="1"/>
            <a:r>
              <a:rPr lang="en-US" dirty="0">
                <a:cs typeface="Calibri"/>
              </a:rPr>
              <a:t>More curated needs for material</a:t>
            </a:r>
          </a:p>
          <a:p>
            <a:pPr lvl="1"/>
            <a:r>
              <a:rPr lang="en-US" dirty="0">
                <a:cs typeface="Calibri"/>
              </a:rPr>
              <a:t>Assuming some knowledge of Alma/Primo VE, SUNY, or both</a:t>
            </a:r>
          </a:p>
          <a:p>
            <a:pPr lvl="1"/>
            <a:r>
              <a:rPr lang="en-US" dirty="0">
                <a:cs typeface="Calibri"/>
              </a:rPr>
              <a:t>More individual learning and very self-paced, but may require faster ramp up</a:t>
            </a:r>
          </a:p>
        </p:txBody>
      </p:sp>
    </p:spTree>
    <p:extLst>
      <p:ext uri="{BB962C8B-B14F-4D97-AF65-F5344CB8AC3E}">
        <p14:creationId xmlns:p14="http://schemas.microsoft.com/office/powerpoint/2010/main" val="2477707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Tools</a:t>
            </a:r>
            <a:endParaRPr lang="en-US" dirty="0">
              <a:ea typeface="+mj-lt"/>
              <a:cs typeface="+mj-lt"/>
            </a:endParaRPr>
          </a:p>
        </p:txBody>
      </p:sp>
      <p:sp>
        <p:nvSpPr>
          <p:cNvPr id="4" name="Content Placeholder 3">
            <a:extLst>
              <a:ext uri="{FF2B5EF4-FFF2-40B4-BE49-F238E27FC236}">
                <a16:creationId xmlns:a16="http://schemas.microsoft.com/office/drawing/2014/main" id="{C6436373-85A7-4D5B-9205-5CA99D1B737E}"/>
              </a:ext>
            </a:extLst>
          </p:cNvPr>
          <p:cNvSpPr>
            <a:spLocks noGrp="1"/>
          </p:cNvSpPr>
          <p:nvPr>
            <p:ph sz="half" idx="1"/>
          </p:nvPr>
        </p:nvSpPr>
        <p:spPr/>
        <p:txBody>
          <a:bodyPr>
            <a:normAutofit/>
          </a:bodyPr>
          <a:lstStyle/>
          <a:p>
            <a:r>
              <a:rPr lang="en-US" dirty="0"/>
              <a:t>Ex Libris Visits and Materials</a:t>
            </a:r>
          </a:p>
          <a:p>
            <a:r>
              <a:rPr lang="en-US" dirty="0"/>
              <a:t>In-Person/Hands-on Trainings</a:t>
            </a:r>
          </a:p>
          <a:p>
            <a:r>
              <a:rPr lang="en-US" dirty="0"/>
              <a:t>Individual Practice</a:t>
            </a:r>
          </a:p>
          <a:p>
            <a:r>
              <a:rPr lang="en-US" dirty="0"/>
              <a:t>Informal Peer Support</a:t>
            </a:r>
          </a:p>
          <a:p>
            <a:pPr lvl="1"/>
            <a:r>
              <a:rPr lang="en-US" dirty="0"/>
              <a:t>Mentors or “buddies”</a:t>
            </a:r>
          </a:p>
          <a:p>
            <a:pPr lvl="1"/>
            <a:r>
              <a:rPr lang="en-US" dirty="0"/>
              <a:t>Learning Circles, Working Groups</a:t>
            </a:r>
          </a:p>
          <a:p>
            <a:endParaRPr lang="en-US" dirty="0"/>
          </a:p>
        </p:txBody>
      </p:sp>
      <p:sp>
        <p:nvSpPr>
          <p:cNvPr id="6" name="Content Placeholder 5">
            <a:extLst>
              <a:ext uri="{FF2B5EF4-FFF2-40B4-BE49-F238E27FC236}">
                <a16:creationId xmlns:a16="http://schemas.microsoft.com/office/drawing/2014/main" id="{856B250E-E873-467E-80A3-4BB31744E57A}"/>
              </a:ext>
            </a:extLst>
          </p:cNvPr>
          <p:cNvSpPr>
            <a:spLocks noGrp="1"/>
          </p:cNvSpPr>
          <p:nvPr>
            <p:ph sz="half" idx="2"/>
          </p:nvPr>
        </p:nvSpPr>
        <p:spPr/>
        <p:txBody>
          <a:bodyPr/>
          <a:lstStyle/>
          <a:p>
            <a:r>
              <a:rPr lang="en-US" dirty="0"/>
              <a:t>Web-Based Training</a:t>
            </a:r>
          </a:p>
          <a:p>
            <a:pPr lvl="1"/>
            <a:r>
              <a:rPr lang="en-US" dirty="0"/>
              <a:t>Webinars</a:t>
            </a:r>
          </a:p>
          <a:p>
            <a:pPr lvl="1"/>
            <a:r>
              <a:rPr lang="en-US" dirty="0"/>
              <a:t>Small Group Working Sessions</a:t>
            </a:r>
          </a:p>
          <a:p>
            <a:pPr lvl="1"/>
            <a:r>
              <a:rPr lang="en-US" dirty="0"/>
              <a:t>Short Videos</a:t>
            </a:r>
          </a:p>
          <a:p>
            <a:pPr lvl="1"/>
            <a:r>
              <a:rPr lang="en-US" dirty="0"/>
              <a:t>Documentation</a:t>
            </a:r>
          </a:p>
          <a:p>
            <a:pPr lvl="2"/>
            <a:r>
              <a:rPr lang="en-US" dirty="0"/>
              <a:t>Training Guides</a:t>
            </a:r>
          </a:p>
          <a:p>
            <a:pPr lvl="2"/>
            <a:r>
              <a:rPr lang="en-US" dirty="0"/>
              <a:t>Step-throughs</a:t>
            </a:r>
          </a:p>
          <a:p>
            <a:pPr lvl="2"/>
            <a:r>
              <a:rPr lang="en-US" dirty="0"/>
              <a:t>Reference lists</a:t>
            </a:r>
          </a:p>
          <a:p>
            <a:pPr lvl="2"/>
            <a:r>
              <a:rPr lang="en-US" dirty="0"/>
              <a:t>Policy</a:t>
            </a:r>
          </a:p>
          <a:p>
            <a:endParaRPr lang="en-US" dirty="0"/>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569524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Bringing it All Together – Use the Tools</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978025"/>
            <a:ext cx="10345001" cy="41252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Turn guides into hands-on training, using the how-to doc &amp; SLSS workflow as suggestions</a:t>
            </a:r>
          </a:p>
          <a:p>
            <a:r>
              <a:rPr lang="en-US" dirty="0">
                <a:cs typeface="Calibri"/>
              </a:rPr>
              <a:t>Encourage staff to participate in SLSS trainings</a:t>
            </a:r>
          </a:p>
          <a:p>
            <a:r>
              <a:rPr lang="en-US" dirty="0">
                <a:cs typeface="Calibri"/>
              </a:rPr>
              <a:t>Getting the most from Café Alma, Basecamp, and Salesforce</a:t>
            </a:r>
          </a:p>
          <a:p>
            <a:r>
              <a:rPr lang="en-US" dirty="0">
                <a:cs typeface="Calibri"/>
              </a:rPr>
              <a:t>Use peer learning/learning circles to discuss local practices and work through specific examples and issues</a:t>
            </a:r>
          </a:p>
          <a:p>
            <a:r>
              <a:rPr lang="en-US" dirty="0">
                <a:cs typeface="Calibri"/>
              </a:rPr>
              <a:t>Look to other institutions for ideas</a:t>
            </a:r>
          </a:p>
          <a:p>
            <a:endParaRPr lang="en-US" dirty="0">
              <a:cs typeface="Calibri"/>
            </a:endParaRPr>
          </a:p>
        </p:txBody>
      </p:sp>
    </p:spTree>
    <p:extLst>
      <p:ext uri="{BB962C8B-B14F-4D97-AF65-F5344CB8AC3E}">
        <p14:creationId xmlns:p14="http://schemas.microsoft.com/office/powerpoint/2010/main" val="4286823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ea typeface="+mj-lt"/>
                <a:cs typeface="+mj-lt"/>
              </a:rPr>
              <a:t>Informal Peer Support</a:t>
            </a:r>
          </a:p>
        </p:txBody>
      </p:sp>
      <p:sp>
        <p:nvSpPr>
          <p:cNvPr id="3" name="Content Placeholder 2">
            <a:extLst>
              <a:ext uri="{FF2B5EF4-FFF2-40B4-BE49-F238E27FC236}">
                <a16:creationId xmlns:a16="http://schemas.microsoft.com/office/drawing/2014/main" id="{A0C0BDE3-D85F-4078-B32A-6FA03DC2DB17}"/>
              </a:ext>
            </a:extLst>
          </p:cNvPr>
          <p:cNvSpPr>
            <a:spLocks noGrp="1"/>
          </p:cNvSpPr>
          <p:nvPr>
            <p:ph idx="1"/>
          </p:nvPr>
        </p:nvSpPr>
        <p:spPr>
          <a:xfrm>
            <a:off x="838200" y="1825625"/>
            <a:ext cx="5948082" cy="4351338"/>
          </a:xfrm>
        </p:spPr>
        <p:txBody>
          <a:bodyPr>
            <a:normAutofit/>
          </a:bodyPr>
          <a:lstStyle/>
          <a:p>
            <a:r>
              <a:rPr lang="en-US" dirty="0"/>
              <a:t>Discussion lists or forums</a:t>
            </a:r>
          </a:p>
          <a:p>
            <a:r>
              <a:rPr lang="en-US" dirty="0"/>
              <a:t>Working Groups/“Gardening Glove” sessions</a:t>
            </a:r>
          </a:p>
          <a:p>
            <a:r>
              <a:rPr lang="en-US" dirty="0"/>
              <a:t>Learning Circles, Circles of Practice</a:t>
            </a:r>
          </a:p>
          <a:p>
            <a:pPr lvl="1"/>
            <a:r>
              <a:rPr lang="en-US" dirty="0"/>
              <a:t>Café Alma as an online learning circle</a:t>
            </a:r>
          </a:p>
          <a:p>
            <a:r>
              <a:rPr lang="en-US" dirty="0"/>
              <a:t>Mentors</a:t>
            </a:r>
          </a:p>
          <a:p>
            <a:r>
              <a:rPr lang="en-US" dirty="0"/>
              <a:t>“Buddies” – like workout buddies, only for going through training!</a:t>
            </a:r>
          </a:p>
          <a:p>
            <a:pPr lvl="1"/>
            <a:endParaRPr lang="en-US" dirty="0"/>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15" name="Content Placeholder 9">
            <a:extLst>
              <a:ext uri="{FF2B5EF4-FFF2-40B4-BE49-F238E27FC236}">
                <a16:creationId xmlns:a16="http://schemas.microsoft.com/office/drawing/2014/main" id="{557060C9-CEA7-4E72-8F79-83B49715C65A}"/>
              </a:ext>
            </a:extLst>
          </p:cNvPr>
          <p:cNvPicPr>
            <a:picLocks noChangeAspect="1"/>
          </p:cNvPicPr>
          <p:nvPr/>
        </p:nvPicPr>
        <p:blipFill>
          <a:blip r:embed="rId7"/>
          <a:stretch>
            <a:fillRect/>
          </a:stretch>
        </p:blipFill>
        <p:spPr>
          <a:xfrm>
            <a:off x="8872687" y="511147"/>
            <a:ext cx="2688758" cy="2106547"/>
          </a:xfrm>
          <a:prstGeom prst="rect">
            <a:avLst/>
          </a:prstGeom>
          <a:ln>
            <a:solidFill>
              <a:schemeClr val="tx1"/>
            </a:solidFill>
          </a:ln>
        </p:spPr>
      </p:pic>
      <p:pic>
        <p:nvPicPr>
          <p:cNvPr id="1026" name="Picture 2" descr="Cafe Alma Open Mike logo">
            <a:extLst>
              <a:ext uri="{FF2B5EF4-FFF2-40B4-BE49-F238E27FC236}">
                <a16:creationId xmlns:a16="http://schemas.microsoft.com/office/drawing/2014/main" id="{9F7481F4-8B7C-4F98-BD9A-656222E9FA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6926" y="2115134"/>
            <a:ext cx="2810371" cy="281037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picture containing text, table&#10;&#10;Description automatically generated">
            <a:extLst>
              <a:ext uri="{FF2B5EF4-FFF2-40B4-BE49-F238E27FC236}">
                <a16:creationId xmlns:a16="http://schemas.microsoft.com/office/drawing/2014/main" id="{BFBDF962-368D-4237-9473-A1F591CF2F9C}"/>
              </a:ext>
            </a:extLst>
          </p:cNvPr>
          <p:cNvPicPr>
            <a:picLocks noChangeAspect="1"/>
          </p:cNvPicPr>
          <p:nvPr/>
        </p:nvPicPr>
        <p:blipFill>
          <a:blip r:embed="rId9"/>
          <a:stretch>
            <a:fillRect/>
          </a:stretch>
        </p:blipFill>
        <p:spPr>
          <a:xfrm>
            <a:off x="9457765" y="3688240"/>
            <a:ext cx="2154966" cy="2154966"/>
          </a:xfrm>
          <a:prstGeom prst="rect">
            <a:avLst/>
          </a:prstGeom>
          <a:ln w="9525">
            <a:solidFill>
              <a:schemeClr val="tx1"/>
            </a:solidFill>
          </a:ln>
        </p:spPr>
      </p:pic>
    </p:spTree>
    <p:extLst>
      <p:ext uri="{BB962C8B-B14F-4D97-AF65-F5344CB8AC3E}">
        <p14:creationId xmlns:p14="http://schemas.microsoft.com/office/powerpoint/2010/main" val="4050840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Agenda</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2262753"/>
            <a:ext cx="10345001" cy="38135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Introduction &amp; context</a:t>
            </a:r>
          </a:p>
          <a:p>
            <a:r>
              <a:rPr lang="en-US" dirty="0">
                <a:cs typeface="Calibri"/>
              </a:rPr>
              <a:t>Review of SLSS Resources: Guides, FAQs, Recordings</a:t>
            </a:r>
          </a:p>
          <a:p>
            <a:r>
              <a:rPr lang="en-US" dirty="0">
                <a:cs typeface="Calibri"/>
              </a:rPr>
              <a:t>Creating local documentation &amp; training</a:t>
            </a:r>
          </a:p>
          <a:p>
            <a:r>
              <a:rPr lang="en-US" dirty="0">
                <a:cs typeface="Calibri"/>
              </a:rPr>
              <a:t>Examples</a:t>
            </a:r>
          </a:p>
          <a:p>
            <a:r>
              <a:rPr lang="en-US" dirty="0">
                <a:cs typeface="Calibri"/>
              </a:rPr>
              <a:t>Q&amp;A</a:t>
            </a:r>
          </a:p>
        </p:txBody>
      </p:sp>
    </p:spTree>
    <p:extLst>
      <p:ext uri="{BB962C8B-B14F-4D97-AF65-F5344CB8AC3E}">
        <p14:creationId xmlns:p14="http://schemas.microsoft.com/office/powerpoint/2010/main" val="1872484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ea typeface="+mj-lt"/>
                <a:cs typeface="+mj-lt"/>
              </a:rPr>
              <a:t>Practice!</a:t>
            </a:r>
          </a:p>
        </p:txBody>
      </p:sp>
      <p:sp>
        <p:nvSpPr>
          <p:cNvPr id="3" name="Content Placeholder 2">
            <a:extLst>
              <a:ext uri="{FF2B5EF4-FFF2-40B4-BE49-F238E27FC236}">
                <a16:creationId xmlns:a16="http://schemas.microsoft.com/office/drawing/2014/main" id="{A0C0BDE3-D85F-4078-B32A-6FA03DC2DB17}"/>
              </a:ext>
            </a:extLst>
          </p:cNvPr>
          <p:cNvSpPr>
            <a:spLocks noGrp="1"/>
          </p:cNvSpPr>
          <p:nvPr>
            <p:ph idx="1"/>
          </p:nvPr>
        </p:nvSpPr>
        <p:spPr/>
        <p:txBody>
          <a:bodyPr>
            <a:normAutofit/>
          </a:bodyPr>
          <a:lstStyle/>
          <a:p>
            <a:r>
              <a:rPr lang="en-US" dirty="0"/>
              <a:t>Sandboxes, then live sites</a:t>
            </a:r>
          </a:p>
          <a:p>
            <a:r>
              <a:rPr lang="en-US" b="1" dirty="0"/>
              <a:t>You will not learn everything you need just by attending </a:t>
            </a:r>
            <a:br>
              <a:rPr lang="en-US" b="1" dirty="0"/>
            </a:br>
            <a:r>
              <a:rPr lang="en-US" b="1" dirty="0"/>
              <a:t>or watching training</a:t>
            </a:r>
          </a:p>
          <a:p>
            <a:endParaRPr lang="en-US" dirty="0"/>
          </a:p>
          <a:p>
            <a:r>
              <a:rPr lang="en-US" b="1" dirty="0"/>
              <a:t>CARLI:</a:t>
            </a:r>
            <a:r>
              <a:rPr lang="en-US" dirty="0"/>
              <a:t> https://www.carli.illinois.edu/products-services/i-share/alma/sandbox , especially the Best Practices at the bottom</a:t>
            </a:r>
          </a:p>
          <a:p>
            <a:r>
              <a:rPr lang="en-US" b="1" dirty="0"/>
              <a:t>UPenn:</a:t>
            </a:r>
            <a:r>
              <a:rPr lang="en-US" dirty="0"/>
              <a:t> https://guides.library.upenn.edu/alma</a:t>
            </a:r>
          </a:p>
          <a:p>
            <a:pPr lvl="1"/>
            <a:endParaRPr lang="en-US" dirty="0"/>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18218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SUNY Alma/Primo Training Guides</a:t>
            </a:r>
            <a:endParaRPr lang="en-US" dirty="0">
              <a:ea typeface="+mj-lt"/>
              <a:cs typeface="+mj-lt"/>
            </a:endParaRPr>
          </a:p>
        </p:txBody>
      </p:sp>
      <p:sp>
        <p:nvSpPr>
          <p:cNvPr id="3" name="Content Placeholder 2">
            <a:extLst>
              <a:ext uri="{FF2B5EF4-FFF2-40B4-BE49-F238E27FC236}">
                <a16:creationId xmlns:a16="http://schemas.microsoft.com/office/drawing/2014/main" id="{84F444BC-3DDB-43B5-B0A2-2409A84AD87B}"/>
              </a:ext>
            </a:extLst>
          </p:cNvPr>
          <p:cNvSpPr>
            <a:spLocks noGrp="1"/>
          </p:cNvSpPr>
          <p:nvPr>
            <p:ph idx="1"/>
          </p:nvPr>
        </p:nvSpPr>
        <p:spPr/>
        <p:txBody>
          <a:bodyPr/>
          <a:lstStyle/>
          <a:p>
            <a:r>
              <a:rPr lang="en-US" dirty="0"/>
              <a:t>Self-guided individual learning</a:t>
            </a:r>
          </a:p>
          <a:p>
            <a:r>
              <a:rPr lang="en-US" dirty="0"/>
              <a:t>Use them as the “textbook” for in-person or online training</a:t>
            </a:r>
          </a:p>
          <a:p>
            <a:r>
              <a:rPr lang="en-US" dirty="0"/>
              <a:t>Use the content and structure to develop your local training, augmented with local practices, policies, and examples</a:t>
            </a:r>
          </a:p>
          <a:p>
            <a:r>
              <a:rPr lang="en-US" dirty="0"/>
              <a:t>Mix with Ex Libris and SUNY Shared Services training and documentation for any of the above</a:t>
            </a:r>
          </a:p>
          <a:p>
            <a:r>
              <a:rPr lang="en-US" dirty="0"/>
              <a:t>Use as the homework or pre-reading for local discussions on policy, procedure, or training needs</a:t>
            </a: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978025"/>
            <a:ext cx="10345001" cy="36234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Calibri"/>
            </a:endParaRPr>
          </a:p>
        </p:txBody>
      </p:sp>
    </p:spTree>
    <p:extLst>
      <p:ext uri="{BB962C8B-B14F-4D97-AF65-F5344CB8AC3E}">
        <p14:creationId xmlns:p14="http://schemas.microsoft.com/office/powerpoint/2010/main" val="3196356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to Turn Tech Stuff Into Training Doc</a:t>
            </a:r>
            <a:endParaRPr lang="en-US" dirty="0">
              <a:ea typeface="+mj-lt"/>
              <a:cs typeface="+mj-lt"/>
            </a:endParaRPr>
          </a:p>
        </p:txBody>
      </p:sp>
      <p:sp>
        <p:nvSpPr>
          <p:cNvPr id="3" name="Content Placeholder 2">
            <a:extLst>
              <a:ext uri="{FF2B5EF4-FFF2-40B4-BE49-F238E27FC236}">
                <a16:creationId xmlns:a16="http://schemas.microsoft.com/office/drawing/2014/main" id="{4D1D9893-3442-4352-A34E-87CA6526CE62}"/>
              </a:ext>
            </a:extLst>
          </p:cNvPr>
          <p:cNvSpPr>
            <a:spLocks noGrp="1"/>
          </p:cNvSpPr>
          <p:nvPr>
            <p:ph idx="1"/>
          </p:nvPr>
        </p:nvSpPr>
        <p:spPr>
          <a:xfrm>
            <a:off x="838199" y="1825625"/>
            <a:ext cx="10987319" cy="4351338"/>
          </a:xfrm>
        </p:spPr>
        <p:txBody>
          <a:bodyPr/>
          <a:lstStyle/>
          <a:p>
            <a:r>
              <a:rPr lang="en-US" dirty="0"/>
              <a:t>Chunk wisely</a:t>
            </a:r>
          </a:p>
          <a:p>
            <a:r>
              <a:rPr lang="en-US" dirty="0"/>
              <a:t>Find narratives</a:t>
            </a:r>
          </a:p>
          <a:p>
            <a:r>
              <a:rPr lang="en-US" dirty="0"/>
              <a:t>“Teach the Tool”</a:t>
            </a:r>
          </a:p>
          <a:p>
            <a:r>
              <a:rPr lang="en-US" dirty="0"/>
              <a:t>Designate time for tangents (especially on local policy &amp; workflows)</a:t>
            </a:r>
          </a:p>
          <a:p>
            <a:r>
              <a:rPr lang="en-US" dirty="0"/>
              <a:t>Hands-on whenever possible, with lots of time for practice during and after the session</a:t>
            </a:r>
          </a:p>
          <a:p>
            <a:endParaRPr lang="en-US" dirty="0"/>
          </a:p>
          <a:p>
            <a:r>
              <a:rPr lang="en-US" dirty="0"/>
              <a:t>More at https://public.3.basecamp.com/p/JPL8a7pseBKYzqv3hpTinzsm</a:t>
            </a:r>
          </a:p>
          <a:p>
            <a:endParaRPr lang="en-US" dirty="0"/>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978025"/>
            <a:ext cx="10345001" cy="36234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Calibri"/>
            </a:endParaRPr>
          </a:p>
        </p:txBody>
      </p:sp>
    </p:spTree>
    <p:extLst>
      <p:ext uri="{BB962C8B-B14F-4D97-AF65-F5344CB8AC3E}">
        <p14:creationId xmlns:p14="http://schemas.microsoft.com/office/powerpoint/2010/main" val="166847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20" name="Picture 19">
            <a:extLst>
              <a:ext uri="{FF2B5EF4-FFF2-40B4-BE49-F238E27FC236}">
                <a16:creationId xmlns:a16="http://schemas.microsoft.com/office/drawing/2014/main" id="{2B279EE4-3151-498B-A341-FADC00B29174}"/>
              </a:ext>
            </a:extLst>
          </p:cNvPr>
          <p:cNvPicPr>
            <a:picLocks noChangeAspect="1"/>
          </p:cNvPicPr>
          <p:nvPr/>
        </p:nvPicPr>
        <p:blipFill>
          <a:blip r:embed="rId7"/>
          <a:stretch>
            <a:fillRect/>
          </a:stretch>
        </p:blipFill>
        <p:spPr>
          <a:xfrm>
            <a:off x="6553440" y="927653"/>
            <a:ext cx="5266818" cy="4634009"/>
          </a:xfrm>
          <a:prstGeom prst="rect">
            <a:avLst/>
          </a:prstGeom>
        </p:spPr>
      </p:pic>
      <p:sp>
        <p:nvSpPr>
          <p:cNvPr id="22" name="Title 21">
            <a:extLst>
              <a:ext uri="{FF2B5EF4-FFF2-40B4-BE49-F238E27FC236}">
                <a16:creationId xmlns:a16="http://schemas.microsoft.com/office/drawing/2014/main" id="{BBC7D7A4-F2D2-46E0-90D8-ADD9C4CBBD26}"/>
              </a:ext>
            </a:extLst>
          </p:cNvPr>
          <p:cNvSpPr>
            <a:spLocks noGrp="1"/>
          </p:cNvSpPr>
          <p:nvPr>
            <p:ph type="title"/>
          </p:nvPr>
        </p:nvSpPr>
        <p:spPr/>
        <p:txBody>
          <a:bodyPr/>
          <a:lstStyle/>
          <a:p>
            <a:r>
              <a:rPr lang="en-US" dirty="0"/>
              <a:t>Learning Circles</a:t>
            </a:r>
          </a:p>
        </p:txBody>
      </p:sp>
      <p:sp>
        <p:nvSpPr>
          <p:cNvPr id="24" name="Content Placeholder 23">
            <a:extLst>
              <a:ext uri="{FF2B5EF4-FFF2-40B4-BE49-F238E27FC236}">
                <a16:creationId xmlns:a16="http://schemas.microsoft.com/office/drawing/2014/main" id="{E8E95087-AC47-4F05-BE8D-B793F6AE61C6}"/>
              </a:ext>
            </a:extLst>
          </p:cNvPr>
          <p:cNvSpPr>
            <a:spLocks noGrp="1"/>
          </p:cNvSpPr>
          <p:nvPr>
            <p:ph sz="half" idx="1"/>
          </p:nvPr>
        </p:nvSpPr>
        <p:spPr>
          <a:xfrm>
            <a:off x="838200" y="1825625"/>
            <a:ext cx="4850028" cy="3939394"/>
          </a:xfrm>
        </p:spPr>
        <p:txBody>
          <a:bodyPr/>
          <a:lstStyle/>
          <a:p>
            <a:r>
              <a:rPr lang="en-US" dirty="0"/>
              <a:t>Watch Ex Libris or SLSS videos</a:t>
            </a:r>
          </a:p>
          <a:p>
            <a:r>
              <a:rPr lang="en-US" dirty="0"/>
              <a:t>Read Ex Libris documentation</a:t>
            </a:r>
          </a:p>
          <a:p>
            <a:r>
              <a:rPr lang="en-US" dirty="0"/>
              <a:t>Come together to work through real-life, local examples</a:t>
            </a:r>
          </a:p>
          <a:p>
            <a:endParaRPr lang="en-US" dirty="0"/>
          </a:p>
        </p:txBody>
      </p:sp>
      <p:sp>
        <p:nvSpPr>
          <p:cNvPr id="26" name="Rectangle 25">
            <a:extLst>
              <a:ext uri="{FF2B5EF4-FFF2-40B4-BE49-F238E27FC236}">
                <a16:creationId xmlns:a16="http://schemas.microsoft.com/office/drawing/2014/main" id="{E2647CC8-3C46-4C43-908A-901427EC40C3}"/>
              </a:ext>
            </a:extLst>
          </p:cNvPr>
          <p:cNvSpPr/>
          <p:nvPr/>
        </p:nvSpPr>
        <p:spPr>
          <a:xfrm>
            <a:off x="6553440" y="5561015"/>
            <a:ext cx="3611823" cy="369332"/>
          </a:xfrm>
          <a:prstGeom prst="rect">
            <a:avLst/>
          </a:prstGeom>
        </p:spPr>
        <p:txBody>
          <a:bodyPr wrap="none">
            <a:spAutoFit/>
          </a:bodyPr>
          <a:lstStyle/>
          <a:p>
            <a:r>
              <a:rPr lang="en-US" dirty="0"/>
              <a:t>https://www.p2pu.org/en/facilitate/</a:t>
            </a:r>
          </a:p>
        </p:txBody>
      </p:sp>
    </p:spTree>
    <p:extLst>
      <p:ext uri="{BB962C8B-B14F-4D97-AF65-F5344CB8AC3E}">
        <p14:creationId xmlns:p14="http://schemas.microsoft.com/office/powerpoint/2010/main" val="3089129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AF0FB-ECF8-4C0D-9A69-75B31A6B72A1}"/>
              </a:ext>
            </a:extLst>
          </p:cNvPr>
          <p:cNvPicPr>
            <a:picLocks noChangeAspect="1"/>
          </p:cNvPicPr>
          <p:nvPr/>
        </p:nvPicPr>
        <p:blipFill rotWithShape="1">
          <a:blip r:embed="rId3"/>
          <a:srcRect l="3020" t="5075" r="9853" b="5163"/>
          <a:stretch/>
        </p:blipFill>
        <p:spPr>
          <a:xfrm>
            <a:off x="405061" y="2032450"/>
            <a:ext cx="5590572" cy="2239082"/>
          </a:xfrm>
          <a:prstGeom prst="rect">
            <a:avLst/>
          </a:prstGeom>
          <a:ln>
            <a:solidFill>
              <a:schemeClr val="tx1">
                <a:alpha val="70000"/>
              </a:schemeClr>
            </a:solidFill>
          </a:ln>
        </p:spPr>
      </p:pic>
      <p:sp>
        <p:nvSpPr>
          <p:cNvPr id="5" name="Title 4"/>
          <p:cNvSpPr>
            <a:spLocks noGrp="1"/>
          </p:cNvSpPr>
          <p:nvPr>
            <p:ph type="title"/>
          </p:nvPr>
        </p:nvSpPr>
        <p:spPr/>
        <p:txBody>
          <a:bodyPr/>
          <a:lstStyle/>
          <a:p>
            <a:r>
              <a:rPr lang="en-US" dirty="0"/>
              <a:t>Williams College &amp; Sonoma State (CSU)</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0" y="6068483"/>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15" name="Picture 14">
            <a:extLst>
              <a:ext uri="{FF2B5EF4-FFF2-40B4-BE49-F238E27FC236}">
                <a16:creationId xmlns:a16="http://schemas.microsoft.com/office/drawing/2014/main" id="{38835662-4642-4663-AA99-1019FC29B1F8}"/>
              </a:ext>
            </a:extLst>
          </p:cNvPr>
          <p:cNvPicPr>
            <a:picLocks noChangeAspect="1"/>
          </p:cNvPicPr>
          <p:nvPr/>
        </p:nvPicPr>
        <p:blipFill rotWithShape="1">
          <a:blip r:embed="rId8"/>
          <a:srcRect l="1566" r="2092"/>
          <a:stretch/>
        </p:blipFill>
        <p:spPr>
          <a:xfrm>
            <a:off x="6096000" y="1974575"/>
            <a:ext cx="5852982" cy="3419225"/>
          </a:xfrm>
          <a:prstGeom prst="rect">
            <a:avLst/>
          </a:prstGeom>
          <a:ln>
            <a:solidFill>
              <a:schemeClr val="tx1"/>
            </a:solidFill>
          </a:ln>
        </p:spPr>
      </p:pic>
      <p:sp>
        <p:nvSpPr>
          <p:cNvPr id="17" name="Rectangle 16">
            <a:extLst>
              <a:ext uri="{FF2B5EF4-FFF2-40B4-BE49-F238E27FC236}">
                <a16:creationId xmlns:a16="http://schemas.microsoft.com/office/drawing/2014/main" id="{33910E7E-263E-4CE9-A2DE-CE42FD95E895}"/>
              </a:ext>
            </a:extLst>
          </p:cNvPr>
          <p:cNvSpPr/>
          <p:nvPr/>
        </p:nvSpPr>
        <p:spPr>
          <a:xfrm>
            <a:off x="2824223" y="3727048"/>
            <a:ext cx="439838" cy="162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1DE5341A-CD6D-4459-BFB3-E83CC8C9BA52}"/>
              </a:ext>
            </a:extLst>
          </p:cNvPr>
          <p:cNvSpPr/>
          <p:nvPr/>
        </p:nvSpPr>
        <p:spPr>
          <a:xfrm>
            <a:off x="3113590" y="4335901"/>
            <a:ext cx="2882043" cy="1544601"/>
          </a:xfrm>
          <a:prstGeom prst="roundRect">
            <a:avLst/>
          </a:prstGeom>
          <a:solidFill>
            <a:srgbClr val="ABCA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CMS provides structure</a:t>
            </a:r>
          </a:p>
          <a:p>
            <a:pPr marL="285750" indent="-285750">
              <a:buFont typeface="Arial" panose="020B0604020202020204" pitchFamily="34" charset="0"/>
              <a:buChar char="•"/>
            </a:pPr>
            <a:r>
              <a:rPr lang="en-US" dirty="0">
                <a:solidFill>
                  <a:schemeClr val="tx1"/>
                </a:solidFill>
              </a:rPr>
              <a:t>Vendor documentation for content</a:t>
            </a:r>
          </a:p>
        </p:txBody>
      </p:sp>
      <p:sp>
        <p:nvSpPr>
          <p:cNvPr id="21" name="Rectangle 20">
            <a:extLst>
              <a:ext uri="{FF2B5EF4-FFF2-40B4-BE49-F238E27FC236}">
                <a16:creationId xmlns:a16="http://schemas.microsoft.com/office/drawing/2014/main" id="{D4E47A52-2901-4CEE-A4C8-2642DBA21168}"/>
              </a:ext>
            </a:extLst>
          </p:cNvPr>
          <p:cNvSpPr/>
          <p:nvPr/>
        </p:nvSpPr>
        <p:spPr>
          <a:xfrm>
            <a:off x="405061" y="3611241"/>
            <a:ext cx="5417002" cy="335728"/>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781812B-C9AC-478F-A957-5351B85D31CC}"/>
              </a:ext>
            </a:extLst>
          </p:cNvPr>
          <p:cNvSpPr/>
          <p:nvPr/>
        </p:nvSpPr>
        <p:spPr>
          <a:xfrm>
            <a:off x="6136874" y="4444679"/>
            <a:ext cx="5518831" cy="636608"/>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831DE4-0440-4CFF-8B7A-6BDCF670004E}"/>
              </a:ext>
            </a:extLst>
          </p:cNvPr>
          <p:cNvSpPr/>
          <p:nvPr/>
        </p:nvSpPr>
        <p:spPr>
          <a:xfrm>
            <a:off x="315619" y="4279384"/>
            <a:ext cx="2416046" cy="276999"/>
          </a:xfrm>
          <a:prstGeom prst="rect">
            <a:avLst/>
          </a:prstGeom>
        </p:spPr>
        <p:txBody>
          <a:bodyPr wrap="none">
            <a:spAutoFit/>
          </a:bodyPr>
          <a:lstStyle/>
          <a:p>
            <a:r>
              <a:rPr lang="en-US" sz="1200" dirty="0">
                <a:hlinkClick r:id="rId9">
                  <a:extLst>
                    <a:ext uri="{A12FA001-AC4F-418D-AE19-62706E023703}">
                      <ahyp:hlinkClr xmlns:ahyp="http://schemas.microsoft.com/office/drawing/2018/hyperlinkcolor" val="tx"/>
                    </a:ext>
                  </a:extLst>
                </a:hlinkClick>
              </a:rPr>
              <a:t>http://documents.el-una.org/1514/</a:t>
            </a:r>
            <a:endParaRPr lang="en-US" sz="1200" dirty="0"/>
          </a:p>
        </p:txBody>
      </p:sp>
      <p:sp>
        <p:nvSpPr>
          <p:cNvPr id="24" name="Rectangle 23">
            <a:extLst>
              <a:ext uri="{FF2B5EF4-FFF2-40B4-BE49-F238E27FC236}">
                <a16:creationId xmlns:a16="http://schemas.microsoft.com/office/drawing/2014/main" id="{0D2EB735-7603-45E3-A2CE-831EF0103E9D}"/>
              </a:ext>
            </a:extLst>
          </p:cNvPr>
          <p:cNvSpPr/>
          <p:nvPr/>
        </p:nvSpPr>
        <p:spPr>
          <a:xfrm>
            <a:off x="6096000" y="5434721"/>
            <a:ext cx="2416046" cy="276999"/>
          </a:xfrm>
          <a:prstGeom prst="rect">
            <a:avLst/>
          </a:prstGeom>
        </p:spPr>
        <p:txBody>
          <a:bodyPr wrap="none">
            <a:spAutoFit/>
          </a:bodyPr>
          <a:lstStyle/>
          <a:p>
            <a:r>
              <a:rPr lang="en-US" sz="1200" dirty="0">
                <a:hlinkClick r:id="rId10">
                  <a:extLst>
                    <a:ext uri="{A12FA001-AC4F-418D-AE19-62706E023703}">
                      <ahyp:hlinkClr xmlns:ahyp="http://schemas.microsoft.com/office/drawing/2018/hyperlinkcolor" val="tx"/>
                    </a:ext>
                  </a:extLst>
                </a:hlinkClick>
              </a:rPr>
              <a:t>http://documents.el-una.org/1527/</a:t>
            </a:r>
            <a:endParaRPr lang="en-US" sz="1200" dirty="0"/>
          </a:p>
        </p:txBody>
      </p:sp>
      <p:sp>
        <p:nvSpPr>
          <p:cNvPr id="26" name="Rectangle 25">
            <a:extLst>
              <a:ext uri="{FF2B5EF4-FFF2-40B4-BE49-F238E27FC236}">
                <a16:creationId xmlns:a16="http://schemas.microsoft.com/office/drawing/2014/main" id="{B36AF501-7649-463C-A667-66E67BD26D89}"/>
              </a:ext>
            </a:extLst>
          </p:cNvPr>
          <p:cNvSpPr/>
          <p:nvPr/>
        </p:nvSpPr>
        <p:spPr>
          <a:xfrm>
            <a:off x="315619" y="5699151"/>
            <a:ext cx="2416046" cy="276999"/>
          </a:xfrm>
          <a:prstGeom prst="rect">
            <a:avLst/>
          </a:prstGeom>
        </p:spPr>
        <p:txBody>
          <a:bodyPr wrap="none">
            <a:spAutoFit/>
          </a:bodyPr>
          <a:lstStyle/>
          <a:p>
            <a:r>
              <a:rPr lang="en-US" sz="1200" dirty="0">
                <a:hlinkClick r:id="rId11">
                  <a:extLst>
                    <a:ext uri="{A12FA001-AC4F-418D-AE19-62706E023703}">
                      <ahyp:hlinkClr xmlns:ahyp="http://schemas.microsoft.com/office/drawing/2018/hyperlinkcolor" val="tx"/>
                    </a:ext>
                  </a:extLst>
                </a:hlinkClick>
              </a:rPr>
              <a:t>http://documents.el-una.org/1639/</a:t>
            </a:r>
            <a:endParaRPr lang="en-US" sz="1200" dirty="0"/>
          </a:p>
        </p:txBody>
      </p:sp>
    </p:spTree>
    <p:extLst>
      <p:ext uri="{BB962C8B-B14F-4D97-AF65-F5344CB8AC3E}">
        <p14:creationId xmlns:p14="http://schemas.microsoft.com/office/powerpoint/2010/main" val="2351091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Minnesota State</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0" y="6068483"/>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17" name="Rectangle 16">
            <a:extLst>
              <a:ext uri="{FF2B5EF4-FFF2-40B4-BE49-F238E27FC236}">
                <a16:creationId xmlns:a16="http://schemas.microsoft.com/office/drawing/2014/main" id="{33910E7E-263E-4CE9-A2DE-CE42FD95E895}"/>
              </a:ext>
            </a:extLst>
          </p:cNvPr>
          <p:cNvSpPr/>
          <p:nvPr/>
        </p:nvSpPr>
        <p:spPr>
          <a:xfrm>
            <a:off x="2824223" y="3727048"/>
            <a:ext cx="439838" cy="162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2CA22D-29FB-C949-BC63-8D91230442CC}"/>
              </a:ext>
            </a:extLst>
          </p:cNvPr>
          <p:cNvSpPr/>
          <p:nvPr/>
        </p:nvSpPr>
        <p:spPr>
          <a:xfrm>
            <a:off x="838200" y="5478467"/>
            <a:ext cx="5088060" cy="369332"/>
          </a:xfrm>
          <a:prstGeom prst="rect">
            <a:avLst/>
          </a:prstGeom>
        </p:spPr>
        <p:txBody>
          <a:bodyPr wrap="none">
            <a:spAutoFit/>
          </a:bodyPr>
          <a:lstStyle/>
          <a:p>
            <a:r>
              <a:rPr lang="en-US" dirty="0"/>
              <a:t>https://</a:t>
            </a:r>
            <a:r>
              <a:rPr lang="en-US" dirty="0" err="1"/>
              <a:t>www.mnpals.org</a:t>
            </a:r>
            <a:r>
              <a:rPr lang="en-US" dirty="0"/>
              <a:t>/training-february_4_2019/</a:t>
            </a:r>
          </a:p>
        </p:txBody>
      </p:sp>
      <p:pic>
        <p:nvPicPr>
          <p:cNvPr id="4" name="Picture 3" descr="A screenshot of a cell phone&#10;&#10;Description automatically generated">
            <a:extLst>
              <a:ext uri="{FF2B5EF4-FFF2-40B4-BE49-F238E27FC236}">
                <a16:creationId xmlns:a16="http://schemas.microsoft.com/office/drawing/2014/main" id="{C687B131-F31B-7944-9497-D74A4E854515}"/>
              </a:ext>
            </a:extLst>
          </p:cNvPr>
          <p:cNvPicPr>
            <a:picLocks noChangeAspect="1"/>
          </p:cNvPicPr>
          <p:nvPr/>
        </p:nvPicPr>
        <p:blipFill>
          <a:blip r:embed="rId7"/>
          <a:stretch>
            <a:fillRect/>
          </a:stretch>
        </p:blipFill>
        <p:spPr>
          <a:xfrm>
            <a:off x="838200" y="1526339"/>
            <a:ext cx="6594553" cy="3944276"/>
          </a:xfrm>
          <a:prstGeom prst="rect">
            <a:avLst/>
          </a:prstGeom>
          <a:ln>
            <a:solidFill>
              <a:schemeClr val="tx1"/>
            </a:solidFill>
          </a:ln>
        </p:spPr>
      </p:pic>
      <p:pic>
        <p:nvPicPr>
          <p:cNvPr id="18" name="Picture 17" descr="A screenshot of a social media post&#10;&#10;Description automatically generated">
            <a:extLst>
              <a:ext uri="{FF2B5EF4-FFF2-40B4-BE49-F238E27FC236}">
                <a16:creationId xmlns:a16="http://schemas.microsoft.com/office/drawing/2014/main" id="{096F2329-DFCD-1540-8C38-3DE6577F10A0}"/>
              </a:ext>
            </a:extLst>
          </p:cNvPr>
          <p:cNvPicPr>
            <a:picLocks noChangeAspect="1"/>
          </p:cNvPicPr>
          <p:nvPr/>
        </p:nvPicPr>
        <p:blipFill>
          <a:blip r:embed="rId8"/>
          <a:stretch>
            <a:fillRect/>
          </a:stretch>
        </p:blipFill>
        <p:spPr>
          <a:xfrm>
            <a:off x="5908637" y="637902"/>
            <a:ext cx="6151562" cy="5167312"/>
          </a:xfrm>
          <a:prstGeom prst="rect">
            <a:avLst/>
          </a:prstGeom>
          <a:ln>
            <a:solidFill>
              <a:schemeClr val="tx1"/>
            </a:solidFill>
          </a:ln>
        </p:spPr>
      </p:pic>
    </p:spTree>
    <p:extLst>
      <p:ext uri="{BB962C8B-B14F-4D97-AF65-F5344CB8AC3E}">
        <p14:creationId xmlns:p14="http://schemas.microsoft.com/office/powerpoint/2010/main" val="4022014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Resources</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823650"/>
            <a:ext cx="10345001" cy="40672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b="1" dirty="0">
                <a:cs typeface="Calibri"/>
              </a:rPr>
              <a:t>SLSS Training Guides </a:t>
            </a:r>
            <a:br>
              <a:rPr lang="en-US" b="1" dirty="0">
                <a:cs typeface="Calibri"/>
              </a:rPr>
            </a:br>
            <a:r>
              <a:rPr lang="en-US" sz="2400" dirty="0"/>
              <a:t>https://slcny.libguides.com/lsptraining</a:t>
            </a:r>
            <a:endParaRPr lang="en-US" sz="2400" dirty="0">
              <a:cs typeface="Calibri"/>
            </a:endParaRPr>
          </a:p>
          <a:p>
            <a:pPr>
              <a:spcAft>
                <a:spcPts val="1200"/>
              </a:spcAft>
            </a:pPr>
            <a:r>
              <a:rPr lang="en-US" b="1" dirty="0">
                <a:cs typeface="Calibri"/>
              </a:rPr>
              <a:t>Developing Campus Training &amp; Documentation</a:t>
            </a:r>
            <a:br>
              <a:rPr lang="en-US" b="1" dirty="0">
                <a:cs typeface="Calibri"/>
              </a:rPr>
            </a:br>
            <a:r>
              <a:rPr lang="en-US" sz="2400" dirty="0"/>
              <a:t>https://slcny.libguides.com/lsptraining/campus-training</a:t>
            </a:r>
          </a:p>
          <a:p>
            <a:pPr>
              <a:spcAft>
                <a:spcPts val="1200"/>
              </a:spcAft>
            </a:pPr>
            <a:r>
              <a:rPr lang="en-US" b="1" dirty="0"/>
              <a:t>Ex Libris Alma </a:t>
            </a:r>
            <a:r>
              <a:rPr lang="en-US" b="1" dirty="0" err="1"/>
              <a:t>Libguide</a:t>
            </a:r>
            <a:br>
              <a:rPr lang="en-US" dirty="0"/>
            </a:br>
            <a:r>
              <a:rPr lang="en-US" sz="2400" dirty="0"/>
              <a:t>https://exlibris.libguides.com/alma</a:t>
            </a:r>
          </a:p>
          <a:p>
            <a:pPr>
              <a:spcAft>
                <a:spcPts val="1200"/>
              </a:spcAft>
            </a:pPr>
            <a:endParaRPr lang="en-US" dirty="0"/>
          </a:p>
        </p:txBody>
      </p:sp>
    </p:spTree>
    <p:extLst>
      <p:ext uri="{BB962C8B-B14F-4D97-AF65-F5344CB8AC3E}">
        <p14:creationId xmlns:p14="http://schemas.microsoft.com/office/powerpoint/2010/main" val="4238684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Resources From Slides</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823650"/>
            <a:ext cx="10345001" cy="406724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t>Handout Examples</a:t>
            </a:r>
          </a:p>
          <a:p>
            <a:pPr lvl="1">
              <a:spcAft>
                <a:spcPts val="600"/>
              </a:spcAft>
            </a:pPr>
            <a:r>
              <a:rPr lang="en-US" dirty="0"/>
              <a:t>https://guides.library.upenn.edu/alma</a:t>
            </a:r>
          </a:p>
          <a:p>
            <a:pPr lvl="1">
              <a:lnSpc>
                <a:spcPct val="100000"/>
              </a:lnSpc>
              <a:spcAft>
                <a:spcPts val="600"/>
              </a:spcAft>
            </a:pPr>
            <a:r>
              <a:rPr lang="en-US" dirty="0"/>
              <a:t>https://</a:t>
            </a:r>
            <a:r>
              <a:rPr lang="en-US" dirty="0" err="1"/>
              <a:t>www.carli.illinois.edu</a:t>
            </a:r>
            <a:r>
              <a:rPr lang="en-US" dirty="0"/>
              <a:t>/products-services/</a:t>
            </a:r>
            <a:r>
              <a:rPr lang="en-US" dirty="0" err="1"/>
              <a:t>i</a:t>
            </a:r>
            <a:r>
              <a:rPr lang="en-US" dirty="0"/>
              <a:t>-share/alma/sandbox </a:t>
            </a:r>
          </a:p>
          <a:p>
            <a:pPr>
              <a:spcAft>
                <a:spcPts val="600"/>
              </a:spcAft>
            </a:pPr>
            <a:r>
              <a:rPr lang="en-US" dirty="0"/>
              <a:t>Other Institution’s Staff Training</a:t>
            </a:r>
          </a:p>
          <a:p>
            <a:pPr lvl="1">
              <a:spcAft>
                <a:spcPts val="600"/>
              </a:spcAft>
            </a:pPr>
            <a:r>
              <a:rPr lang="en-US" dirty="0"/>
              <a:t>https://www.mnpals.org/training-february_4_2019/</a:t>
            </a:r>
          </a:p>
          <a:p>
            <a:pPr lvl="1">
              <a:spcAft>
                <a:spcPts val="600"/>
              </a:spcAft>
            </a:pPr>
            <a:r>
              <a:rPr lang="en-US" dirty="0"/>
              <a:t>http://documents.el-una.org/1639/</a:t>
            </a:r>
          </a:p>
          <a:p>
            <a:pPr lvl="1">
              <a:spcAft>
                <a:spcPts val="600"/>
              </a:spcAft>
            </a:pPr>
            <a:r>
              <a:rPr lang="en-US" dirty="0"/>
              <a:t>http://documents.el-una.org/1514/</a:t>
            </a:r>
          </a:p>
          <a:p>
            <a:pPr lvl="1">
              <a:spcAft>
                <a:spcPts val="600"/>
              </a:spcAft>
            </a:pPr>
            <a:r>
              <a:rPr lang="en-US" dirty="0"/>
              <a:t>http://</a:t>
            </a:r>
            <a:r>
              <a:rPr lang="en-US" dirty="0" err="1"/>
              <a:t>documents.el-una.org</a:t>
            </a:r>
            <a:r>
              <a:rPr lang="en-US" dirty="0"/>
              <a:t>/1527/</a:t>
            </a:r>
          </a:p>
          <a:p>
            <a:pPr>
              <a:spcAft>
                <a:spcPts val="600"/>
              </a:spcAft>
            </a:pPr>
            <a:r>
              <a:rPr lang="en-US" dirty="0"/>
              <a:t>Peer2Peer University Facilitator’s Handbook https://www.p2pu.org/en/facilitate/</a:t>
            </a:r>
          </a:p>
          <a:p>
            <a:endParaRPr lang="en-US" dirty="0">
              <a:cs typeface="Calibri"/>
            </a:endParaRPr>
          </a:p>
        </p:txBody>
      </p:sp>
    </p:spTree>
    <p:extLst>
      <p:ext uri="{BB962C8B-B14F-4D97-AF65-F5344CB8AC3E}">
        <p14:creationId xmlns:p14="http://schemas.microsoft.com/office/powerpoint/2010/main" val="403731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1028" name="Picture 4">
            <a:extLst>
              <a:ext uri="{FF2B5EF4-FFF2-40B4-BE49-F238E27FC236}">
                <a16:creationId xmlns:a16="http://schemas.microsoft.com/office/drawing/2014/main" id="{BC69C94E-CF97-4697-99C2-E7C89287D0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9329"/>
          <a:stretch/>
        </p:blipFill>
        <p:spPr bwMode="auto">
          <a:xfrm>
            <a:off x="7877124" y="-21974"/>
            <a:ext cx="4314875" cy="61056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o we ever see the TOS Engineering room with a Warp Core ...">
            <a:extLst>
              <a:ext uri="{FF2B5EF4-FFF2-40B4-BE49-F238E27FC236}">
                <a16:creationId xmlns:a16="http://schemas.microsoft.com/office/drawing/2014/main" id="{9F722E6B-FBC3-4DA7-AC71-1F8C0AE425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4" y="-6987"/>
            <a:ext cx="8111091" cy="608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4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1026" name="Picture 2" descr="Why You Don't Need an Expensive Roasting Pan | Serious Eats">
            <a:extLst>
              <a:ext uri="{FF2B5EF4-FFF2-40B4-BE49-F238E27FC236}">
                <a16:creationId xmlns:a16="http://schemas.microsoft.com/office/drawing/2014/main" id="{803FD825-5415-5F40-BB00-0F3191BE7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7478" y="474453"/>
            <a:ext cx="6993147" cy="5244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216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Every Resource Has Its Place</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978025"/>
            <a:ext cx="10708341" cy="41056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b="1" dirty="0"/>
              <a:t>Ex Libris materials </a:t>
            </a:r>
            <a:r>
              <a:rPr lang="en-US" dirty="0"/>
              <a:t>are about the systems, go deep under the hood, and explain how Alma/Primo VE work together</a:t>
            </a:r>
            <a:br>
              <a:rPr lang="en-US" dirty="0"/>
            </a:br>
            <a:endParaRPr lang="en-US" dirty="0"/>
          </a:p>
          <a:p>
            <a:pPr lvl="0"/>
            <a:r>
              <a:rPr lang="en-US" b="1" dirty="0"/>
              <a:t>SUNY documentation and presentations </a:t>
            </a:r>
            <a:r>
              <a:rPr lang="en-US" dirty="0"/>
              <a:t>are about how SUNY is using the systems &amp; include consortia-level policy &amp; workflows</a:t>
            </a:r>
            <a:br>
              <a:rPr lang="en-US" dirty="0"/>
            </a:br>
            <a:endParaRPr lang="en-US" dirty="0"/>
          </a:p>
          <a:p>
            <a:pPr lvl="0"/>
            <a:r>
              <a:rPr lang="en-US" b="1" dirty="0"/>
              <a:t>Campus materials </a:t>
            </a:r>
            <a:r>
              <a:rPr lang="en-US" dirty="0"/>
              <a:t>should be about the local practice and workflows of your own campus/libraries</a:t>
            </a:r>
          </a:p>
        </p:txBody>
      </p:sp>
    </p:spTree>
    <p:extLst>
      <p:ext uri="{BB962C8B-B14F-4D97-AF65-F5344CB8AC3E}">
        <p14:creationId xmlns:p14="http://schemas.microsoft.com/office/powerpoint/2010/main" val="325056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Local Training is About the </a:t>
            </a:r>
            <a:r>
              <a:rPr lang="en-US" i="1" dirty="0"/>
              <a:t>Why</a:t>
            </a:r>
            <a:endParaRPr lang="en-US" i="1"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978025"/>
            <a:ext cx="10708341" cy="41056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dirty="0">
                <a:cs typeface="Calibri"/>
              </a:rPr>
              <a:t>Teaching the institution as much as the system</a:t>
            </a:r>
          </a:p>
          <a:p>
            <a:pPr>
              <a:lnSpc>
                <a:spcPct val="100000"/>
              </a:lnSpc>
              <a:spcBef>
                <a:spcPts val="600"/>
              </a:spcBef>
              <a:spcAft>
                <a:spcPts val="600"/>
              </a:spcAft>
            </a:pPr>
            <a:r>
              <a:rPr lang="en-US" dirty="0">
                <a:cs typeface="Calibri"/>
              </a:rPr>
              <a:t>Set aside non-training time to discuss policy, physical workflow, and job/duty changes</a:t>
            </a:r>
          </a:p>
          <a:p>
            <a:pPr>
              <a:lnSpc>
                <a:spcPct val="100000"/>
              </a:lnSpc>
              <a:spcBef>
                <a:spcPts val="600"/>
              </a:spcBef>
              <a:spcAft>
                <a:spcPts val="600"/>
              </a:spcAft>
            </a:pPr>
            <a:r>
              <a:rPr lang="en-US" dirty="0">
                <a:cs typeface="Calibri"/>
              </a:rPr>
              <a:t>Include details in local documentation</a:t>
            </a:r>
          </a:p>
          <a:p>
            <a:pPr>
              <a:lnSpc>
                <a:spcPct val="100000"/>
              </a:lnSpc>
              <a:spcBef>
                <a:spcPts val="600"/>
              </a:spcBef>
              <a:spcAft>
                <a:spcPts val="600"/>
              </a:spcAft>
            </a:pPr>
            <a:endParaRPr lang="en-US" dirty="0">
              <a:cs typeface="Calibri"/>
            </a:endParaRPr>
          </a:p>
          <a:p>
            <a:pPr>
              <a:lnSpc>
                <a:spcPct val="100000"/>
              </a:lnSpc>
              <a:spcBef>
                <a:spcPts val="600"/>
              </a:spcBef>
              <a:spcAft>
                <a:spcPts val="600"/>
              </a:spcAft>
            </a:pPr>
            <a:r>
              <a:rPr lang="en-US" b="1" dirty="0">
                <a:cs typeface="Calibri"/>
              </a:rPr>
              <a:t>Don’t reinvent the wheel </a:t>
            </a:r>
            <a:r>
              <a:rPr lang="en-US" dirty="0">
                <a:cs typeface="Calibri"/>
              </a:rPr>
              <a:t>– link out to SLSS or Ex Libris content and let them maintain the step-by-step instructions</a:t>
            </a:r>
          </a:p>
        </p:txBody>
      </p:sp>
    </p:spTree>
    <p:extLst>
      <p:ext uri="{BB962C8B-B14F-4D97-AF65-F5344CB8AC3E}">
        <p14:creationId xmlns:p14="http://schemas.microsoft.com/office/powerpoint/2010/main" val="2277297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Get Inspired </a:t>
            </a:r>
            <a:endParaRPr lang="en-US" i="1"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3" name="Picture 2">
            <a:extLst>
              <a:ext uri="{FF2B5EF4-FFF2-40B4-BE49-F238E27FC236}">
                <a16:creationId xmlns:a16="http://schemas.microsoft.com/office/drawing/2014/main" id="{B1C695E4-AA44-4043-859E-5AACCC9A3957}"/>
              </a:ext>
            </a:extLst>
          </p:cNvPr>
          <p:cNvPicPr>
            <a:picLocks noChangeAspect="1"/>
          </p:cNvPicPr>
          <p:nvPr/>
        </p:nvPicPr>
        <p:blipFill rotWithShape="1">
          <a:blip r:embed="rId6"/>
          <a:srcRect l="7067"/>
          <a:stretch/>
        </p:blipFill>
        <p:spPr>
          <a:xfrm>
            <a:off x="5996153" y="536027"/>
            <a:ext cx="5829366" cy="5171090"/>
          </a:xfrm>
          <a:prstGeom prst="rect">
            <a:avLst/>
          </a:prstGeom>
          <a:ln>
            <a:noFill/>
          </a:ln>
          <a:effectLst>
            <a:outerShdw blurRad="292100" dist="139700" dir="2700000" algn="tl" rotWithShape="0">
              <a:srgbClr val="333333">
                <a:alpha val="65000"/>
              </a:srgbClr>
            </a:outerShdw>
          </a:effectLst>
        </p:spPr>
      </p:pic>
      <p:sp>
        <p:nvSpPr>
          <p:cNvPr id="15" name="Content Placeholder 2">
            <a:extLst>
              <a:ext uri="{FF2B5EF4-FFF2-40B4-BE49-F238E27FC236}">
                <a16:creationId xmlns:a16="http://schemas.microsoft.com/office/drawing/2014/main" id="{ACA0D2A5-E062-4B9E-966E-39076473CAF9}"/>
              </a:ext>
            </a:extLst>
          </p:cNvPr>
          <p:cNvSpPr txBox="1">
            <a:spLocks/>
          </p:cNvSpPr>
          <p:nvPr/>
        </p:nvSpPr>
        <p:spPr>
          <a:xfrm>
            <a:off x="938049" y="1690688"/>
            <a:ext cx="4958255" cy="41056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sz="2400" dirty="0">
                <a:cs typeface="Calibri"/>
              </a:rPr>
              <a:t>Go to Basecamp HQ &gt;&gt; Docs &amp; Files &gt;&gt; Local Campus Docs/Training</a:t>
            </a:r>
          </a:p>
          <a:p>
            <a:pPr>
              <a:lnSpc>
                <a:spcPct val="100000"/>
              </a:lnSpc>
              <a:spcBef>
                <a:spcPts val="600"/>
              </a:spcBef>
              <a:spcAft>
                <a:spcPts val="600"/>
              </a:spcAft>
            </a:pPr>
            <a:r>
              <a:rPr lang="en-US" sz="2400" dirty="0">
                <a:cs typeface="Calibri"/>
              </a:rPr>
              <a:t>Go straight to here:</a:t>
            </a:r>
            <a:br>
              <a:rPr lang="en-US" sz="2400" dirty="0">
                <a:cs typeface="Calibri"/>
              </a:rPr>
            </a:br>
            <a:r>
              <a:rPr lang="en-US" sz="2400" dirty="0">
                <a:cs typeface="Calibri"/>
              </a:rPr>
              <a:t>https://public.3.basecamp.com/p/JPL8a7pseBKYzqv3hpTinzsm</a:t>
            </a:r>
          </a:p>
        </p:txBody>
      </p:sp>
    </p:spTree>
    <p:extLst>
      <p:ext uri="{BB962C8B-B14F-4D97-AF65-F5344CB8AC3E}">
        <p14:creationId xmlns:p14="http://schemas.microsoft.com/office/powerpoint/2010/main" val="184245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Working in a Remote Environment</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690689"/>
            <a:ext cx="10708341" cy="4385646"/>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b="1" dirty="0">
                <a:cs typeface="Calibri"/>
              </a:rPr>
              <a:t>Don’t spend group time reviewing the basics.</a:t>
            </a:r>
            <a:r>
              <a:rPr lang="en-US" dirty="0">
                <a:cs typeface="Calibri"/>
              </a:rPr>
              <a:t> Require staff to watch SUNY or Ex Libris recordings first, then attend group sessions.</a:t>
            </a:r>
          </a:p>
          <a:p>
            <a:pPr>
              <a:lnSpc>
                <a:spcPct val="100000"/>
              </a:lnSpc>
              <a:spcBef>
                <a:spcPts val="600"/>
              </a:spcBef>
              <a:spcAft>
                <a:spcPts val="600"/>
              </a:spcAft>
            </a:pPr>
            <a:r>
              <a:rPr lang="en-US" b="1" dirty="0">
                <a:cs typeface="Calibri"/>
              </a:rPr>
              <a:t>Most people don’t have two screens. </a:t>
            </a:r>
            <a:r>
              <a:rPr lang="en-US" dirty="0">
                <a:cs typeface="Calibri"/>
              </a:rPr>
              <a:t>Participating in remote hands-on training is hard with just one monitor, so….</a:t>
            </a:r>
          </a:p>
          <a:p>
            <a:pPr>
              <a:lnSpc>
                <a:spcPct val="100000"/>
              </a:lnSpc>
              <a:spcBef>
                <a:spcPts val="600"/>
              </a:spcBef>
              <a:spcAft>
                <a:spcPts val="600"/>
              </a:spcAft>
            </a:pPr>
            <a:r>
              <a:rPr lang="en-US" dirty="0">
                <a:cs typeface="Calibri"/>
              </a:rPr>
              <a:t>Use separate Q&amp;A/demo sessions and “gardening glove” working sessions</a:t>
            </a:r>
          </a:p>
          <a:p>
            <a:pPr lvl="1">
              <a:lnSpc>
                <a:spcPct val="100000"/>
              </a:lnSpc>
              <a:spcBef>
                <a:spcPts val="600"/>
              </a:spcBef>
              <a:spcAft>
                <a:spcPts val="600"/>
              </a:spcAft>
            </a:pPr>
            <a:r>
              <a:rPr lang="en-US" b="1" dirty="0">
                <a:cs typeface="Calibri"/>
              </a:rPr>
              <a:t>Q&amp;A/demo </a:t>
            </a:r>
            <a:r>
              <a:rPr lang="en-US" dirty="0">
                <a:cs typeface="Calibri"/>
              </a:rPr>
              <a:t>= people ask questions about what’s stumping them, or a trainer walks through a specific sequence and answers questions</a:t>
            </a:r>
          </a:p>
          <a:p>
            <a:pPr lvl="1">
              <a:lnSpc>
                <a:spcPct val="100000"/>
              </a:lnSpc>
              <a:spcBef>
                <a:spcPts val="600"/>
              </a:spcBef>
              <a:spcAft>
                <a:spcPts val="600"/>
              </a:spcAft>
            </a:pPr>
            <a:r>
              <a:rPr lang="en-US" b="1" dirty="0">
                <a:cs typeface="Calibri"/>
              </a:rPr>
              <a:t>Gardening glove session </a:t>
            </a:r>
            <a:r>
              <a:rPr lang="en-US" dirty="0">
                <a:cs typeface="Calibri"/>
              </a:rPr>
              <a:t>= working through specific procedures or workflows to get in the weeds and figure out details. Used to give training context and increase familiarity with troubleshooting.</a:t>
            </a:r>
          </a:p>
        </p:txBody>
      </p:sp>
    </p:spTree>
    <p:extLst>
      <p:ext uri="{BB962C8B-B14F-4D97-AF65-F5344CB8AC3E}">
        <p14:creationId xmlns:p14="http://schemas.microsoft.com/office/powerpoint/2010/main" val="3623162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Working in a Remote Environment</a:t>
            </a:r>
            <a:endParaRPr lang="en-US" dirty="0">
              <a:ea typeface="+mj-lt"/>
              <a:cs typeface="+mj-lt"/>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2" name="Content Placeholder 2">
            <a:extLst>
              <a:ext uri="{FF2B5EF4-FFF2-40B4-BE49-F238E27FC236}">
                <a16:creationId xmlns:a16="http://schemas.microsoft.com/office/drawing/2014/main" id="{81F1B062-A1C1-4BBB-8CE5-AC42F0E6A592}"/>
              </a:ext>
            </a:extLst>
          </p:cNvPr>
          <p:cNvSpPr txBox="1">
            <a:spLocks/>
          </p:cNvSpPr>
          <p:nvPr/>
        </p:nvSpPr>
        <p:spPr>
          <a:xfrm>
            <a:off x="990600" y="1690689"/>
            <a:ext cx="10708341" cy="43856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dirty="0">
                <a:cs typeface="Calibri"/>
              </a:rPr>
              <a:t>Multiple shorter sessions, not all-day events</a:t>
            </a:r>
          </a:p>
          <a:p>
            <a:pPr>
              <a:lnSpc>
                <a:spcPct val="100000"/>
              </a:lnSpc>
              <a:spcBef>
                <a:spcPts val="600"/>
              </a:spcBef>
              <a:spcAft>
                <a:spcPts val="600"/>
              </a:spcAft>
            </a:pPr>
            <a:r>
              <a:rPr lang="en-US" dirty="0">
                <a:cs typeface="Calibri"/>
              </a:rPr>
              <a:t>Mix of synchronous &amp; asynchronous interaction</a:t>
            </a:r>
          </a:p>
          <a:p>
            <a:pPr>
              <a:lnSpc>
                <a:spcPct val="100000"/>
              </a:lnSpc>
              <a:spcBef>
                <a:spcPts val="600"/>
              </a:spcBef>
              <a:spcAft>
                <a:spcPts val="600"/>
              </a:spcAft>
            </a:pPr>
            <a:r>
              <a:rPr lang="en-US" dirty="0">
                <a:cs typeface="Calibri"/>
              </a:rPr>
              <a:t>Screensharing means that no one has to be on video, people may be more comfortable with that</a:t>
            </a:r>
          </a:p>
          <a:p>
            <a:pPr>
              <a:lnSpc>
                <a:spcPct val="100000"/>
              </a:lnSpc>
              <a:spcBef>
                <a:spcPts val="600"/>
              </a:spcBef>
              <a:spcAft>
                <a:spcPts val="600"/>
              </a:spcAft>
            </a:pPr>
            <a:r>
              <a:rPr lang="en-US" dirty="0">
                <a:cs typeface="Calibri"/>
              </a:rPr>
              <a:t>Encourage interaction: voice, public chat, private chat, email before or after a session</a:t>
            </a:r>
          </a:p>
        </p:txBody>
      </p:sp>
    </p:spTree>
    <p:extLst>
      <p:ext uri="{BB962C8B-B14F-4D97-AF65-F5344CB8AC3E}">
        <p14:creationId xmlns:p14="http://schemas.microsoft.com/office/powerpoint/2010/main" val="1800869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NY PPT Blank (Template)" id="{D102D29F-47CF-43C8-8339-195462436F2F}" vid="{D4CB44A9-2030-4460-9EA1-6D8678E331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D1533A6C825549981D11343D734DD5" ma:contentTypeVersion="11" ma:contentTypeDescription="Create a new document." ma:contentTypeScope="" ma:versionID="44a51ed8db6a82c2dfa4c9894add338f">
  <xsd:schema xmlns:xsd="http://www.w3.org/2001/XMLSchema" xmlns:xs="http://www.w3.org/2001/XMLSchema" xmlns:p="http://schemas.microsoft.com/office/2006/metadata/properties" xmlns:ns3="1a0ec2cd-61fb-4d6a-b9b6-ba6ab44a0aa7" xmlns:ns4="38b10168-dc60-4ac5-9819-2784eb91a1cf" targetNamespace="http://schemas.microsoft.com/office/2006/metadata/properties" ma:root="true" ma:fieldsID="ab9b628144217156409ade6ec378afff" ns3:_="" ns4:_="">
    <xsd:import namespace="1a0ec2cd-61fb-4d6a-b9b6-ba6ab44a0aa7"/>
    <xsd:import namespace="38b10168-dc60-4ac5-9819-2784eb91a1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ec2cd-61fb-4d6a-b9b6-ba6ab44a0a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b10168-dc60-4ac5-9819-2784eb91a1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83235-88EE-4E2B-9FD9-F696DD588AF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3.xml><?xml version="1.0" encoding="utf-8"?>
<ds:datastoreItem xmlns:ds="http://schemas.openxmlformats.org/officeDocument/2006/customXml" ds:itemID="{29C8D006-42F0-442C-9383-2011134F51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0ec2cd-61fb-4d6a-b9b6-ba6ab44a0aa7"/>
    <ds:schemaRef ds:uri="38b10168-dc60-4ac5-9819-2784eb91a1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SUNY PPT Blank (Template)</Template>
  <TotalTime>9576</TotalTime>
  <Words>1818</Words>
  <Application>Microsoft Office PowerPoint</Application>
  <PresentationFormat>Widescreen</PresentationFormat>
  <Paragraphs>196</Paragraphs>
  <Slides>28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AauxPro OT</vt:lpstr>
      <vt:lpstr>Arial</vt:lpstr>
      <vt:lpstr>Calibri</vt:lpstr>
      <vt:lpstr>Calibri Light</vt:lpstr>
      <vt:lpstr>Office Theme</vt:lpstr>
      <vt:lpstr>PowerPoint Presentation</vt:lpstr>
      <vt:lpstr>Agenda</vt:lpstr>
      <vt:lpstr>PowerPoint Presentation</vt:lpstr>
      <vt:lpstr>PowerPoint Presentation</vt:lpstr>
      <vt:lpstr>Every Resource Has Its Place</vt:lpstr>
      <vt:lpstr>Local Training is About the Why</vt:lpstr>
      <vt:lpstr>Get Inspired </vt:lpstr>
      <vt:lpstr>Working in a Remote Environment</vt:lpstr>
      <vt:lpstr>Working in a Remote Environment</vt:lpstr>
      <vt:lpstr>Different Approaches</vt:lpstr>
      <vt:lpstr>New Campus Training Page</vt:lpstr>
      <vt:lpstr>PowerPoint Presentation</vt:lpstr>
      <vt:lpstr>PowerPoint Presentation</vt:lpstr>
      <vt:lpstr>Bringing It All Together for Campus-Level Training</vt:lpstr>
      <vt:lpstr>Models of Training</vt:lpstr>
      <vt:lpstr>Bringing it All Together – Intended Audiences</vt:lpstr>
      <vt:lpstr>Tools</vt:lpstr>
      <vt:lpstr>Bringing it All Together – Use the Tools</vt:lpstr>
      <vt:lpstr>Informal Peer Support</vt:lpstr>
      <vt:lpstr>Practice!</vt:lpstr>
      <vt:lpstr>SUNY Alma/Primo Training Guides</vt:lpstr>
      <vt:lpstr>How to Turn Tech Stuff Into Training Doc</vt:lpstr>
      <vt:lpstr>Learning Circles</vt:lpstr>
      <vt:lpstr>Williams College &amp; Sonoma State (CSU)</vt:lpstr>
      <vt:lpstr>Minnesota State</vt:lpstr>
      <vt:lpstr>Resources</vt:lpstr>
      <vt:lpstr>Resources From Slides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Koerber</dc:creator>
  <cp:lastModifiedBy>Jennifer Koerber</cp:lastModifiedBy>
  <cp:revision>48</cp:revision>
  <cp:lastPrinted>2020-01-24T14:55:28Z</cp:lastPrinted>
  <dcterms:created xsi:type="dcterms:W3CDTF">2020-01-23T21:12:00Z</dcterms:created>
  <dcterms:modified xsi:type="dcterms:W3CDTF">2020-05-21T14:36:52Z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0x010100D6D1533A6C825549981D11343D734DD5</vt:lpwstr>
  </property>
</Properties>
</file>