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424" r:id="rId6"/>
    <p:sldId id="373" r:id="rId7"/>
    <p:sldId id="427" r:id="rId8"/>
    <p:sldId id="414" r:id="rId9"/>
    <p:sldId id="384" r:id="rId10"/>
    <p:sldId id="402" r:id="rId11"/>
    <p:sldId id="400" r:id="rId12"/>
    <p:sldId id="426" r:id="rId13"/>
    <p:sldId id="428" r:id="rId14"/>
    <p:sldId id="429" r:id="rId15"/>
    <p:sldId id="425" r:id="rId16"/>
    <p:sldId id="417" r:id="rId17"/>
    <p:sldId id="410" r:id="rId18"/>
    <p:sldId id="412" r:id="rId19"/>
    <p:sldId id="404"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Kristy" initials="LK" lastIdx="1" clrIdx="0">
    <p:extLst>
      <p:ext uri="{19B8F6BF-5375-455C-9EA6-DF929625EA0E}">
        <p15:presenceInfo xmlns:p15="http://schemas.microsoft.com/office/powerpoint/2012/main" userId="S::kristy.lee@suny.edu::2d31e6a3-3620-42ae-af19-7fd6f5c2456c" providerId="AD"/>
      </p:ext>
    </p:extLst>
  </p:cmAuthor>
  <p:cmAuthor id="2" name="Perry, Susan" initials="PS" lastIdx="1" clrIdx="1">
    <p:extLst>
      <p:ext uri="{19B8F6BF-5375-455C-9EA6-DF929625EA0E}">
        <p15:presenceInfo xmlns:p15="http://schemas.microsoft.com/office/powerpoint/2012/main" userId="S::susan.perry@suny.edu::ea21311d-03e0-498d-b20b-c0d2cb5e17f1" providerId="AD"/>
      </p:ext>
    </p:extLst>
  </p:cmAuthor>
  <p:cmAuthor id="3" name="Pritting, Shannon" initials="PS" lastIdx="1" clrIdx="2">
    <p:extLst>
      <p:ext uri="{19B8F6BF-5375-455C-9EA6-DF929625EA0E}">
        <p15:presenceInfo xmlns:p15="http://schemas.microsoft.com/office/powerpoint/2012/main" userId="S::shannon.pritting@suny.edu::b6acce8b-3193-4a7b-b3b8-1dc43a9f8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7E414-CB64-1812-49ED-5EAF261BF9AD}" v="63" dt="2020-02-26T13:09:05.783"/>
    <p1510:client id="{06495BAF-D5DA-44CA-9629-C10900F97545}" v="252" dt="2020-03-16T12:59:03.175"/>
    <p1510:client id="{0C94FC69-880B-4C8B-8770-1AA3187E176E}" v="161" dt="2020-02-25T18:38:27.333"/>
    <p1510:client id="{0FCDDB37-7FDF-48CE-8D64-9446746EBFB8}" v="152" dt="2020-02-25T19:46:01.310"/>
    <p1510:client id="{17E99B41-A942-44F8-209F-25EF3E8C4B90}" v="4238" dt="2019-12-18T14:16:59.997"/>
    <p1510:client id="{186F4C65-84A0-4402-AC8B-C47C556B8B77}" v="27" dt="2020-03-13T13:20:56.760"/>
    <p1510:client id="{20D63E69-3422-49DF-853E-E39291D7816B}" v="446" dt="2020-02-26T02:02:15.720"/>
    <p1510:client id="{297883DD-4DCF-4E38-BD1A-4EDE744DE061}" v="1184" dt="2020-02-26T13:02:42.428"/>
    <p1510:client id="{2A9211E1-95D1-4F24-B8FF-872FDD9EB7C9}" v="1037" dt="2020-02-24T18:45:31.249"/>
    <p1510:client id="{33AFC0B6-4789-75BF-AC6B-CF57E9E6A262}" v="1411" dt="2019-12-17T15:36:41.485"/>
    <p1510:client id="{3664291C-F7F7-9B6C-78AC-E48BAB7F7FEA}" v="23" dt="2019-12-19T16:34:17.710"/>
    <p1510:client id="{3786156B-B01D-40E4-954C-C19E44737BD8}" v="88" dt="2020-02-26T15:23:35.174"/>
    <p1510:client id="{39ED53E0-918D-8574-A044-1AB31ACEFFD6}" v="528" dt="2019-12-17T14:43:51.331"/>
    <p1510:client id="{41101A6C-3FA8-4AB6-AEF4-AEE61A7F1AFD}" v="1723" dt="2020-02-25T03:10:47.469"/>
    <p1510:client id="{4528CB39-D4F9-8285-3728-8F675AF05EB2}" v="1444" dt="2020-01-30T22:32:25.537"/>
    <p1510:client id="{47BCD0B3-540A-BB4C-FCD6-34DD3B1CA44F}" v="4213" dt="2019-11-25T15:13:39.454"/>
    <p1510:client id="{47C196C7-8FF7-4C13-BDC0-C05A532FFF89}" v="98" dt="2020-02-25T18:33:44.968"/>
    <p1510:client id="{4DCF6428-78AE-4504-A3E2-B50BCED0F8DF}" v="377" dt="2020-03-16T13:37:42.169"/>
    <p1510:client id="{5196E8E8-91E1-782D-9BDA-D07642CC0DBF}" v="43" dt="2019-12-17T20:57:19.051"/>
    <p1510:client id="{58D3AE9A-255A-4399-8FB9-96E173E5B667}" v="18" dt="2020-03-13T22:19:25.838"/>
    <p1510:client id="{5EFB3B96-DFF9-38CB-B426-04A1FFEFD418}" v="294" dt="2020-01-29T20:03:23.593"/>
    <p1510:client id="{63BBCE3E-1C5D-4429-A808-42D9255BF4D5}" v="409" dt="2020-03-16T14:43:07.722"/>
    <p1510:client id="{6CCD8EC2-57A7-790B-4110-7235B51D28C7}" v="14" dt="2020-01-31T18:37:12.628"/>
    <p1510:client id="{6F5CC9B4-24B4-4C2C-B91B-6C2BA9C08180}" v="81" dt="2020-02-26T13:16:36.277"/>
    <p1510:client id="{6F8FF3C6-7AD3-4474-AC06-80F50DF2B3D3}" v="946" dt="2020-02-25T02:18:16.665"/>
    <p1510:client id="{70B6F4B7-AC68-4AEB-9AE0-05D95A3DF6FF}" v="1232" dt="2020-03-16T12:31:23.009"/>
    <p1510:client id="{7276A786-64DF-ACB5-E484-4D755BE7823A}" v="1592" dt="2019-11-22T17:50:44.021"/>
    <p1510:client id="{77A21966-F73E-7C57-0BD4-D8324FDA4BF0}" v="25" dt="2019-11-25T14:01:24.521"/>
    <p1510:client id="{7B531D46-4642-4C93-928E-7931A6A929D8}" v="583" dt="2020-02-25T17:45:47.878"/>
    <p1510:client id="{7CC98E81-D07E-4A79-A184-2712391ABA53}" v="229" dt="2020-03-14T20:51:50.259"/>
    <p1510:client id="{802BDC03-7EFC-4823-8867-F96014E19CCB}" v="837" dt="2020-03-14T20:42:52.274"/>
    <p1510:client id="{807F1111-CE9D-4AFC-8C60-78469051812F}" v="67" dt="2020-03-13T15:58:07.289"/>
    <p1510:client id="{82AB8BE0-3DF9-4237-8680-9D03B4DF4CAA}" v="3406" dt="2020-03-15T17:55:50.627"/>
    <p1510:client id="{845C1AE3-CFE3-4A06-B94E-D9C3F82B0955}" v="527" dt="2020-02-25T19:16:36.732"/>
    <p1510:client id="{8CA18D56-9F6E-46E1-B1C1-15CB733564AA}" v="4" dt="2020-03-16T12:53:23.916"/>
    <p1510:client id="{8D7CB70D-D89A-07D1-3FBD-05DDD875C612}" v="189" dt="2020-01-31T16:32:20.069"/>
    <p1510:client id="{8EA4069A-AF79-2E8D-F89C-3314F084224B}" v="1380" dt="2019-11-21T22:02:56.722"/>
    <p1510:client id="{95996ABF-0A63-DDCA-84FE-F5397029CB06}" v="58" dt="2019-11-25T15:46:46.421"/>
    <p1510:client id="{9FBC912F-458F-60D7-FF8A-900AABBA3E84}" v="1635" dt="2020-01-31T15:58:51.960"/>
    <p1510:client id="{A25BF2A1-8334-59BC-9935-4270B5226B87}" v="30" dt="2019-12-17T13:32:48.774"/>
    <p1510:client id="{A5127995-E5E5-D62E-EEE8-37CE4B4F8FB4}" v="4" dt="2020-02-26T20:56:18.991"/>
    <p1510:client id="{AAB15DB8-54E8-F7E7-3D6F-C41EA74F21AA}" v="316" dt="2019-12-19T16:30:26.143"/>
    <p1510:client id="{AD74D8AD-91A4-4CA7-AD6A-122EC9AB8A1E}" v="22" dt="2020-03-16T14:53:08.139"/>
    <p1510:client id="{B00DB8BC-47C5-C2F9-85A6-6AB912D50495}" v="949" dt="2020-01-29T22:24:10.668"/>
    <p1510:client id="{B4F43940-28F3-F34F-F984-8A586CACC10E}" v="763" dt="2019-12-19T14:56:44.820"/>
    <p1510:client id="{B5BF85F2-A785-B4D3-775A-110AE5A4F514}" v="59" dt="2020-01-29T14:22:17.699"/>
    <p1510:client id="{BB767904-2ECB-B142-FB6F-3996BC4FBB58}" v="390" dt="2019-12-17T19:26:29.871"/>
    <p1510:client id="{BB7851F1-BAC8-42DE-80D3-543F2A2FFE54}" v="161" dt="2020-02-25T21:11:41.068"/>
    <p1510:client id="{BC12120F-AB19-3423-A346-09C832DBCC10}" v="86" dt="2019-12-17T15:56:16.725"/>
    <p1510:client id="{C8C00029-3A95-483E-8C24-3E2B1EA19F40}" v="2339" dt="2020-02-25T23:58:23.423"/>
    <p1510:client id="{D089E28D-ED8D-43F4-87EE-4559A93CEBA0}" v="2449" dt="2020-02-24T23:22:04.107"/>
    <p1510:client id="{D223DE50-5CCF-2AAA-3829-C7879558EA5C}" v="1673" dt="2019-12-17T18:03:50.528"/>
    <p1510:client id="{D318B461-A755-44A0-A921-5DE2DE2DBA7D}" v="87" dt="2020-02-24T17:52:01.729"/>
    <p1510:client id="{D7AB4F6F-890F-783D-1890-69F9362CD6D1}" v="1" dt="2019-12-19T14:58:01.264"/>
    <p1510:client id="{D96CEC56-2978-1474-BF3D-6F75305EA8C1}" v="398" dt="2019-11-25T16:33:21.973"/>
    <p1510:client id="{D9BD3975-9384-8994-61DA-0C90AAA2EA33}" v="419" dt="2019-12-17T20:02:20.903"/>
    <p1510:client id="{DD330911-E4CD-CD07-DDFA-4A59E06BF4B4}" v="1631" dt="2020-01-29T18:39:00.568"/>
    <p1510:client id="{E20172A6-A617-0D7C-6305-6974DCFF34F8}" v="86" dt="2019-11-20T18:00:02.246"/>
    <p1510:client id="{E6541660-9BE5-BDA9-CB15-56CB578CF3F7}" v="1751" dt="2019-11-20T19:43:37.488"/>
    <p1510:client id="{EDD92261-19A7-41B6-98BF-1FBC65AABADA}" v="26" dt="2019-11-25T15:16:26.907"/>
    <p1510:client id="{EE30BF9A-4E25-E0BB-93A7-3BDD8827C544}" v="1617" dt="2019-11-22T14:29:06.881"/>
    <p1510:client id="{EF8BF069-463C-8B01-C6CA-97B72AA3FECE}" v="227" dt="2019-11-22T18:30:54.044"/>
    <p1510:client id="{F251FE9B-ECB2-40DC-9CB1-D1157EF2EE2D}" v="1" dt="2020-03-15T14:56:37.107"/>
    <p1510:client id="{F4EADDAD-6605-41D9-B6AC-77F1780EF16E}" v="699" dt="2020-02-24T19:02:50.774"/>
    <p1510:client id="{F4EC6C52-7D67-4A82-1A88-73E03EDE305B}" v="2620" dt="2020-01-30T22:00:29.903"/>
    <p1510:client id="{F80A906B-5956-DEA3-EDE9-B2671B72513A}" v="3955" dt="2020-01-31T20:03:20.541"/>
    <p1510:client id="{FE89DC86-53B3-44EF-91DA-7377328538C7}" v="22" dt="2020-02-25T02:55:16.963"/>
    <p1510:client id="{FF397968-3C6A-4BD6-957E-D2105531F331}" v="1169" dt="2020-03-14T02:23:59.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19"/>
    <p:restoredTop sz="94719"/>
  </p:normalViewPr>
  <p:slideViewPr>
    <p:cSldViewPr snapToGrid="0">
      <p:cViewPr varScale="1">
        <p:scale>
          <a:sx n="103" d="100"/>
          <a:sy n="103" d="100"/>
        </p:scale>
        <p:origin x="11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7596-2E5D-A648-9D56-B43760903CF3}" type="datetimeFigureOut">
              <a:rPr lang="en-US" smtClean="0"/>
              <a:t>7/27/2021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C1646-246F-1A4A-9F1A-C1A4DCB7317F}" type="slidenum">
              <a:rPr lang="en-US" smtClean="0"/>
              <a:t>‹#›</a:t>
            </a:fld>
            <a:endParaRPr lang="en-US" dirty="0"/>
          </a:p>
        </p:txBody>
      </p:sp>
    </p:spTree>
    <p:extLst>
      <p:ext uri="{BB962C8B-B14F-4D97-AF65-F5344CB8AC3E}">
        <p14:creationId xmlns:p14="http://schemas.microsoft.com/office/powerpoint/2010/main" val="194649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a:t>
            </a:fld>
            <a:endParaRPr lang="en-US" dirty="0"/>
          </a:p>
        </p:txBody>
      </p:sp>
    </p:spTree>
    <p:extLst>
      <p:ext uri="{BB962C8B-B14F-4D97-AF65-F5344CB8AC3E}">
        <p14:creationId xmlns:p14="http://schemas.microsoft.com/office/powerpoint/2010/main" val="22024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2</a:t>
            </a:fld>
            <a:endParaRPr lang="en-US" dirty="0"/>
          </a:p>
        </p:txBody>
      </p:sp>
    </p:spTree>
    <p:extLst>
      <p:ext uri="{BB962C8B-B14F-4D97-AF65-F5344CB8AC3E}">
        <p14:creationId xmlns:p14="http://schemas.microsoft.com/office/powerpoint/2010/main" val="201440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3</a:t>
            </a:fld>
            <a:endParaRPr lang="en-US" dirty="0"/>
          </a:p>
        </p:txBody>
      </p:sp>
    </p:spTree>
    <p:extLst>
      <p:ext uri="{BB962C8B-B14F-4D97-AF65-F5344CB8AC3E}">
        <p14:creationId xmlns:p14="http://schemas.microsoft.com/office/powerpoint/2010/main" val="292538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4</a:t>
            </a:fld>
            <a:endParaRPr lang="en-US" dirty="0"/>
          </a:p>
        </p:txBody>
      </p:sp>
    </p:spTree>
    <p:extLst>
      <p:ext uri="{BB962C8B-B14F-4D97-AF65-F5344CB8AC3E}">
        <p14:creationId xmlns:p14="http://schemas.microsoft.com/office/powerpoint/2010/main" val="19512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6</a:t>
            </a:fld>
            <a:endParaRPr lang="en-US" dirty="0"/>
          </a:p>
        </p:txBody>
      </p:sp>
    </p:spTree>
    <p:extLst>
      <p:ext uri="{BB962C8B-B14F-4D97-AF65-F5344CB8AC3E}">
        <p14:creationId xmlns:p14="http://schemas.microsoft.com/office/powerpoint/2010/main" val="417029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8</a:t>
            </a:fld>
            <a:endParaRPr lang="en-US" dirty="0"/>
          </a:p>
        </p:txBody>
      </p:sp>
    </p:spTree>
    <p:extLst>
      <p:ext uri="{BB962C8B-B14F-4D97-AF65-F5344CB8AC3E}">
        <p14:creationId xmlns:p14="http://schemas.microsoft.com/office/powerpoint/2010/main" val="316834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17</a:t>
            </a:fld>
            <a:endParaRPr lang="en-US" dirty="0"/>
          </a:p>
        </p:txBody>
      </p:sp>
    </p:spTree>
    <p:extLst>
      <p:ext uri="{BB962C8B-B14F-4D97-AF65-F5344CB8AC3E}">
        <p14:creationId xmlns:p14="http://schemas.microsoft.com/office/powerpoint/2010/main" val="180767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327700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146649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319423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274911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38680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39479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410301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39308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35584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17513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7/27/2021</a:t>
            </a:fld>
            <a:endParaRPr lang="en-US" dirty="0"/>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dirty="0"/>
          </a:p>
        </p:txBody>
      </p:sp>
    </p:spTree>
    <p:extLst>
      <p:ext uri="{BB962C8B-B14F-4D97-AF65-F5344CB8AC3E}">
        <p14:creationId xmlns:p14="http://schemas.microsoft.com/office/powerpoint/2010/main" val="334771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7/27/2021</a:t>
            </a:fld>
            <a:endParaRPr lang="en-US" dirty="0"/>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dirty="0"/>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s://developers.exlibrisgroup.com/blog/Patron-Purge-in-Alma/" TargetMode="External"/><Relationship Id="rId7" Type="http://schemas.openxmlformats.org/officeDocument/2006/relationships/image" Target="../media/image3.emf"/><Relationship Id="rId2" Type="http://schemas.openxmlformats.org/officeDocument/2006/relationships/hyperlink" Target="https://knowledge.exlibrisgroup.com/Alma/Product_Documentation/010Alma_Online_Help_(English)/050Administration/040Configuring_User_Management/100Configuring_Delete_User_Policy_Settings" TargetMode="Externa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s://knowledge.exlibrisgroup.com/Alma/Knowledge_Articles/Purge_users_based_on_a_set%2C_carefully" TargetMode="External"/><Relationship Id="rId4" Type="http://schemas.openxmlformats.org/officeDocument/2006/relationships/hyperlink" Target="https://knowledge.exlibrisgroup.com/Alma/Product_Documentation/010Alma_Online_Help_(English)/050Administration/030User_Management/030Purging_Users" TargetMode="External"/><Relationship Id="rId9" Type="http://schemas.openxmlformats.org/officeDocument/2006/relationships/image" Target="../media/image5.emf"/></Relationships>
</file>

<file path=ppt/slides/_rels/slide1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8.jpeg"/><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6CA505A-881F-1A4A-88CE-582A96EF6887}"/>
              </a:ext>
            </a:extLst>
          </p:cNvPr>
          <p:cNvSpPr/>
          <p:nvPr/>
        </p:nvSpPr>
        <p:spPr>
          <a:xfrm>
            <a:off x="-22204"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3"/>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5169153" y="503840"/>
            <a:ext cx="6363290" cy="3139321"/>
          </a:xfrm>
          <a:prstGeom prst="rect">
            <a:avLst/>
          </a:prstGeom>
          <a:noFill/>
        </p:spPr>
        <p:txBody>
          <a:bodyPr wrap="square" rtlCol="0">
            <a:spAutoFit/>
          </a:bodyPr>
          <a:lstStyle/>
          <a:p>
            <a:r>
              <a:rPr lang="en-US" sz="6600" dirty="0">
                <a:solidFill>
                  <a:schemeClr val="bg1"/>
                </a:solidFill>
                <a:latin typeface="AauxPro OT" panose="02000903030000090004" pitchFamily="2" charset="0"/>
              </a:rPr>
              <a:t>Purging</a:t>
            </a:r>
          </a:p>
          <a:p>
            <a:r>
              <a:rPr lang="en-US" sz="6600" dirty="0">
                <a:solidFill>
                  <a:schemeClr val="bg1"/>
                </a:solidFill>
                <a:latin typeface="AauxPro OT" panose="02000903030000090004" pitchFamily="2" charset="0"/>
              </a:rPr>
              <a:t>Patrons</a:t>
            </a:r>
          </a:p>
          <a:p>
            <a:r>
              <a:rPr lang="en-US" sz="6600" dirty="0">
                <a:solidFill>
                  <a:schemeClr val="bg1"/>
                </a:solidFill>
                <a:latin typeface="AauxPro OT" panose="02000903030000090004" pitchFamily="2" charset="0"/>
              </a:rPr>
              <a:t>In Alma </a:t>
            </a: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7" y="4790488"/>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8915585" y="3801326"/>
            <a:ext cx="3088339" cy="415498"/>
          </a:xfrm>
          <a:prstGeom prst="rect">
            <a:avLst/>
          </a:prstGeom>
          <a:noFill/>
        </p:spPr>
        <p:txBody>
          <a:bodyPr wrap="square" rtlCol="0" anchor="t">
            <a:spAutoFit/>
          </a:bodyPr>
          <a:lstStyle/>
          <a:p>
            <a:pPr algn="r"/>
            <a:r>
              <a:rPr lang="en-US" sz="2100" dirty="0">
                <a:solidFill>
                  <a:schemeClr val="bg1"/>
                </a:solidFill>
                <a:latin typeface="AauxPro OT"/>
              </a:rPr>
              <a:t>July 28, 2021</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6320303" y="6041112"/>
            <a:ext cx="5548758" cy="438513"/>
            <a:chOff x="6320303" y="6041112"/>
            <a:chExt cx="5548758"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7"/>
            <a:stretch>
              <a:fillRect/>
            </a:stretch>
          </p:blipFill>
          <p:spPr>
            <a:xfrm>
              <a:off x="11325778" y="6072566"/>
              <a:ext cx="543283" cy="382767"/>
            </a:xfrm>
            <a:prstGeom prst="rect">
              <a:avLst/>
            </a:prstGeom>
          </p:spPr>
        </p:pic>
      </p:grpSp>
      <p:sp>
        <p:nvSpPr>
          <p:cNvPr id="2" name="TextBox 1">
            <a:extLst>
              <a:ext uri="{FF2B5EF4-FFF2-40B4-BE49-F238E27FC236}">
                <a16:creationId xmlns:a16="http://schemas.microsoft.com/office/drawing/2014/main" id="{9857092A-EFFF-554D-9567-7CE4B8A6E471}"/>
              </a:ext>
            </a:extLst>
          </p:cNvPr>
          <p:cNvSpPr txBox="1"/>
          <p:nvPr/>
        </p:nvSpPr>
        <p:spPr>
          <a:xfrm>
            <a:off x="809297" y="4440143"/>
            <a:ext cx="5990896" cy="954107"/>
          </a:xfrm>
          <a:prstGeom prst="rect">
            <a:avLst/>
          </a:prstGeom>
          <a:noFill/>
        </p:spPr>
        <p:txBody>
          <a:bodyPr wrap="square" rtlCol="0">
            <a:spAutoFit/>
          </a:bodyPr>
          <a:lstStyle/>
          <a:p>
            <a:r>
              <a:rPr lang="en-US" sz="2800" dirty="0"/>
              <a:t>Yvonne Kester</a:t>
            </a:r>
            <a:br>
              <a:rPr lang="en-US" sz="2800" dirty="0"/>
            </a:br>
            <a:r>
              <a:rPr lang="en-US" sz="2800" dirty="0"/>
              <a:t>Yvonne.kester@suny.edu</a:t>
            </a:r>
          </a:p>
        </p:txBody>
      </p:sp>
    </p:spTree>
    <p:extLst>
      <p:ext uri="{BB962C8B-B14F-4D97-AF65-F5344CB8AC3E}">
        <p14:creationId xmlns:p14="http://schemas.microsoft.com/office/powerpoint/2010/main" val="291943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p:txBody>
          <a:bodyPr/>
          <a:lstStyle/>
          <a:p>
            <a:r>
              <a:rPr lang="en-US" dirty="0">
                <a:latin typeface="+mn-lt"/>
                <a:ea typeface="+mn-lt"/>
                <a:cs typeface="+mn-lt"/>
              </a:rPr>
              <a:t>Use Analytics to Identify the Users to Purge</a:t>
            </a: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
        <p:nvSpPr>
          <p:cNvPr id="4" name="Content Placeholder 3">
            <a:extLst>
              <a:ext uri="{FF2B5EF4-FFF2-40B4-BE49-F238E27FC236}">
                <a16:creationId xmlns:a16="http://schemas.microsoft.com/office/drawing/2014/main" id="{981D02D6-EE31-4E2E-90AD-4B9E94E96928}"/>
              </a:ext>
            </a:extLst>
          </p:cNvPr>
          <p:cNvSpPr>
            <a:spLocks noGrp="1"/>
          </p:cNvSpPr>
          <p:nvPr>
            <p:ph idx="1"/>
          </p:nvPr>
        </p:nvSpPr>
        <p:spPr>
          <a:xfrm>
            <a:off x="838200" y="1518696"/>
            <a:ext cx="10515600" cy="4351338"/>
          </a:xfrm>
        </p:spPr>
        <p:txBody>
          <a:bodyPr>
            <a:normAutofit lnSpcReduction="10000"/>
          </a:bodyPr>
          <a:lstStyle/>
          <a:p>
            <a:pPr marL="0" indent="0">
              <a:buNone/>
            </a:pPr>
            <a:r>
              <a:rPr lang="en-US" b="1" dirty="0"/>
              <a:t>To see whether any of these patrons have outstanding loans:</a:t>
            </a:r>
          </a:p>
          <a:p>
            <a:r>
              <a:rPr lang="en-US" dirty="0"/>
              <a:t>Create &gt; Analysis &gt; Fulfillment</a:t>
            </a:r>
          </a:p>
          <a:p>
            <a:r>
              <a:rPr lang="en-US" dirty="0"/>
              <a:t>Borrower Details: Primary ID, Expiry Date, User Group</a:t>
            </a:r>
          </a:p>
          <a:p>
            <a:r>
              <a:rPr lang="en-US" dirty="0"/>
              <a:t>Loan Details: Loan Status, Due Date (if desired)</a:t>
            </a:r>
          </a:p>
          <a:p>
            <a:r>
              <a:rPr lang="en-US" dirty="0"/>
              <a:t>Loan: In House + Not in House</a:t>
            </a:r>
          </a:p>
          <a:p>
            <a:pPr marL="0" indent="0">
              <a:buNone/>
            </a:pPr>
            <a:r>
              <a:rPr lang="en-US" b="1" dirty="0"/>
              <a:t>Filters:</a:t>
            </a:r>
          </a:p>
          <a:p>
            <a:r>
              <a:rPr lang="en-US" dirty="0"/>
              <a:t>Loan Status is Active</a:t>
            </a:r>
          </a:p>
          <a:p>
            <a:r>
              <a:rPr lang="en-US" dirty="0"/>
              <a:t>User Group: Same choices you made for your patron purge query</a:t>
            </a:r>
          </a:p>
          <a:p>
            <a:r>
              <a:rPr lang="en-US" dirty="0"/>
              <a:t>Expiry Date: Same choice you made for your patron purge query</a:t>
            </a:r>
          </a:p>
        </p:txBody>
      </p:sp>
    </p:spTree>
    <p:extLst>
      <p:ext uri="{BB962C8B-B14F-4D97-AF65-F5344CB8AC3E}">
        <p14:creationId xmlns:p14="http://schemas.microsoft.com/office/powerpoint/2010/main" val="316564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p:txBody>
          <a:bodyPr/>
          <a:lstStyle/>
          <a:p>
            <a:r>
              <a:rPr lang="en-US" dirty="0">
                <a:latin typeface="+mn-lt"/>
                <a:ea typeface="+mn-lt"/>
                <a:cs typeface="+mn-lt"/>
              </a:rPr>
              <a:t>Use Analytics to Identify the Users to Purge</a:t>
            </a: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
        <p:nvSpPr>
          <p:cNvPr id="4" name="Content Placeholder 3">
            <a:extLst>
              <a:ext uri="{FF2B5EF4-FFF2-40B4-BE49-F238E27FC236}">
                <a16:creationId xmlns:a16="http://schemas.microsoft.com/office/drawing/2014/main" id="{981D02D6-EE31-4E2E-90AD-4B9E94E96928}"/>
              </a:ext>
            </a:extLst>
          </p:cNvPr>
          <p:cNvSpPr>
            <a:spLocks noGrp="1"/>
          </p:cNvSpPr>
          <p:nvPr>
            <p:ph idx="1"/>
          </p:nvPr>
        </p:nvSpPr>
        <p:spPr>
          <a:xfrm>
            <a:off x="838200" y="1518696"/>
            <a:ext cx="10515600" cy="4351338"/>
          </a:xfrm>
        </p:spPr>
        <p:txBody>
          <a:bodyPr>
            <a:normAutofit fontScale="92500"/>
          </a:bodyPr>
          <a:lstStyle/>
          <a:p>
            <a:pPr marL="0" indent="0">
              <a:buNone/>
            </a:pPr>
            <a:r>
              <a:rPr lang="en-US" b="1" dirty="0"/>
              <a:t>To see whether any of these patrons have fines or fees:</a:t>
            </a:r>
          </a:p>
          <a:p>
            <a:r>
              <a:rPr lang="en-US" dirty="0"/>
              <a:t>Create &gt; Analysis &gt; Fines and Fees</a:t>
            </a:r>
          </a:p>
          <a:p>
            <a:r>
              <a:rPr lang="en-US" dirty="0"/>
              <a:t>User Details: Primary ID, Expiry Date, User Group, User Record Type</a:t>
            </a:r>
          </a:p>
          <a:p>
            <a:r>
              <a:rPr lang="en-US" dirty="0"/>
              <a:t>Fines and Fees Transactions</a:t>
            </a:r>
          </a:p>
          <a:p>
            <a:pPr marL="0" indent="0">
              <a:buNone/>
            </a:pPr>
            <a:r>
              <a:rPr lang="en-US" b="1" dirty="0"/>
              <a:t>Filters:</a:t>
            </a:r>
          </a:p>
          <a:p>
            <a:r>
              <a:rPr lang="en-US" dirty="0"/>
              <a:t>Fines and Fees Transaction: Remaining Amount</a:t>
            </a:r>
          </a:p>
          <a:p>
            <a:r>
              <a:rPr lang="en-US" dirty="0"/>
              <a:t>User Group: Same choices you made for your patron purge query</a:t>
            </a:r>
          </a:p>
          <a:p>
            <a:r>
              <a:rPr lang="en-US" dirty="0"/>
              <a:t>User Record Type: Same choice you made for your patron purge query</a:t>
            </a:r>
          </a:p>
          <a:p>
            <a:r>
              <a:rPr lang="en-US" dirty="0"/>
              <a:t>Expiry Date: Same choice you made for your patron purge query</a:t>
            </a:r>
          </a:p>
        </p:txBody>
      </p:sp>
    </p:spTree>
    <p:extLst>
      <p:ext uri="{BB962C8B-B14F-4D97-AF65-F5344CB8AC3E}">
        <p14:creationId xmlns:p14="http://schemas.microsoft.com/office/powerpoint/2010/main" val="359729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p:txBody>
          <a:bodyPr/>
          <a:lstStyle/>
          <a:p>
            <a:r>
              <a:rPr lang="en-US" dirty="0">
                <a:latin typeface="+mn-lt"/>
                <a:ea typeface="+mn-lt"/>
                <a:cs typeface="+mn-lt"/>
              </a:rPr>
              <a:t>Download and Edit Excel File</a:t>
            </a: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
        <p:nvSpPr>
          <p:cNvPr id="4" name="Content Placeholder 3">
            <a:extLst>
              <a:ext uri="{FF2B5EF4-FFF2-40B4-BE49-F238E27FC236}">
                <a16:creationId xmlns:a16="http://schemas.microsoft.com/office/drawing/2014/main" id="{2A0A3193-EA6A-42EF-B082-DBC217461542}"/>
              </a:ext>
            </a:extLst>
          </p:cNvPr>
          <p:cNvSpPr>
            <a:spLocks noGrp="1"/>
          </p:cNvSpPr>
          <p:nvPr>
            <p:ph idx="1"/>
          </p:nvPr>
        </p:nvSpPr>
        <p:spPr/>
        <p:txBody>
          <a:bodyPr/>
          <a:lstStyle/>
          <a:p>
            <a:r>
              <a:rPr lang="en-US" sz="3200" dirty="0"/>
              <a:t>Export the analysis to Excel</a:t>
            </a:r>
          </a:p>
          <a:p>
            <a:r>
              <a:rPr lang="en-US" sz="3200" dirty="0"/>
              <a:t>Change “Primary Identifier” column heading to USERNAME</a:t>
            </a:r>
          </a:p>
          <a:p>
            <a:r>
              <a:rPr lang="en-US" sz="3200" dirty="0"/>
              <a:t>Delete all other columns and any blank rows above the USERNAME heading</a:t>
            </a:r>
          </a:p>
          <a:p>
            <a:pPr marL="0" indent="0">
              <a:buNone/>
            </a:pPr>
            <a:endParaRPr lang="en-US" dirty="0"/>
          </a:p>
        </p:txBody>
      </p:sp>
    </p:spTree>
    <p:extLst>
      <p:ext uri="{BB962C8B-B14F-4D97-AF65-F5344CB8AC3E}">
        <p14:creationId xmlns:p14="http://schemas.microsoft.com/office/powerpoint/2010/main" val="219995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p:txBody>
          <a:bodyPr/>
          <a:lstStyle/>
          <a:p>
            <a:r>
              <a:rPr lang="en-US" dirty="0">
                <a:latin typeface="+mn-lt"/>
                <a:ea typeface="+mn-lt"/>
                <a:cs typeface="+mn-lt"/>
              </a:rPr>
              <a:t>Create a Set of Users to Purge</a:t>
            </a:r>
          </a:p>
        </p:txBody>
      </p:sp>
      <p:sp>
        <p:nvSpPr>
          <p:cNvPr id="3" name="Content Placeholder 2">
            <a:extLst>
              <a:ext uri="{FF2B5EF4-FFF2-40B4-BE49-F238E27FC236}">
                <a16:creationId xmlns:a16="http://schemas.microsoft.com/office/drawing/2014/main" id="{8C0A4FBE-FEC6-4132-9B54-CA4E71ED9608}"/>
              </a:ext>
            </a:extLst>
          </p:cNvPr>
          <p:cNvSpPr>
            <a:spLocks noGrp="1"/>
          </p:cNvSpPr>
          <p:nvPr>
            <p:ph idx="1"/>
          </p:nvPr>
        </p:nvSpPr>
        <p:spPr>
          <a:xfrm>
            <a:off x="838200" y="1518696"/>
            <a:ext cx="10515600" cy="4351338"/>
          </a:xfrm>
        </p:spPr>
        <p:txBody>
          <a:bodyPr vert="horz" lIns="91440" tIns="45720" rIns="91440" bIns="45720" rtlCol="0" anchor="t">
            <a:normAutofit/>
          </a:bodyPr>
          <a:lstStyle/>
          <a:p>
            <a:r>
              <a:rPr lang="en-US" dirty="0">
                <a:cs typeface="Calibri"/>
              </a:rPr>
              <a:t>Set name: Choose an easily recognizable name</a:t>
            </a:r>
          </a:p>
          <a:p>
            <a:r>
              <a:rPr lang="en-US" dirty="0">
                <a:cs typeface="Calibri"/>
              </a:rPr>
              <a:t>Set Content Type: User</a:t>
            </a:r>
          </a:p>
          <a:p>
            <a:r>
              <a:rPr lang="en-US" dirty="0">
                <a:cs typeface="Calibri"/>
              </a:rPr>
              <a:t>Private: No</a:t>
            </a:r>
          </a:p>
          <a:p>
            <a:r>
              <a:rPr lang="en-US" dirty="0">
                <a:cs typeface="Calibri"/>
              </a:rPr>
              <a:t>Set type: Active</a:t>
            </a:r>
          </a:p>
          <a:p>
            <a:r>
              <a:rPr lang="en-US" dirty="0">
                <a:cs typeface="Calibri"/>
              </a:rPr>
              <a:t>Add Contents from File to Set</a:t>
            </a:r>
          </a:p>
          <a:p>
            <a:pPr lvl="1"/>
            <a:r>
              <a:rPr lang="en-US" dirty="0">
                <a:cs typeface="Calibri"/>
              </a:rPr>
              <a:t>From File: Browse to the Excel file you just edited and saved</a:t>
            </a:r>
          </a:p>
          <a:p>
            <a:r>
              <a:rPr lang="en-US" dirty="0">
                <a:cs typeface="Calibri"/>
              </a:rPr>
              <a:t>Click Save</a:t>
            </a: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84413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a:xfrm>
            <a:off x="838200" y="365125"/>
            <a:ext cx="10515600" cy="1032751"/>
          </a:xfrm>
        </p:spPr>
        <p:txBody>
          <a:bodyPr>
            <a:normAutofit/>
          </a:bodyPr>
          <a:lstStyle/>
          <a:p>
            <a:r>
              <a:rPr lang="en-US" dirty="0">
                <a:latin typeface="+mn-lt"/>
                <a:ea typeface="+mn-lt"/>
                <a:cs typeface="+mn-lt"/>
              </a:rPr>
              <a:t>Run the Update/Notify Users Job on the Set</a:t>
            </a:r>
          </a:p>
        </p:txBody>
      </p:sp>
      <p:sp>
        <p:nvSpPr>
          <p:cNvPr id="3" name="Content Placeholder 2">
            <a:extLst>
              <a:ext uri="{FF2B5EF4-FFF2-40B4-BE49-F238E27FC236}">
                <a16:creationId xmlns:a16="http://schemas.microsoft.com/office/drawing/2014/main" id="{8C0A4FBE-FEC6-4132-9B54-CA4E71ED9608}"/>
              </a:ext>
            </a:extLst>
          </p:cNvPr>
          <p:cNvSpPr>
            <a:spLocks noGrp="1"/>
          </p:cNvSpPr>
          <p:nvPr>
            <p:ph idx="1"/>
          </p:nvPr>
        </p:nvSpPr>
        <p:spPr>
          <a:xfrm>
            <a:off x="838200" y="1253331"/>
            <a:ext cx="10515600" cy="4351338"/>
          </a:xfrm>
        </p:spPr>
        <p:txBody>
          <a:bodyPr vert="horz" lIns="91440" tIns="45720" rIns="91440" bIns="45720" rtlCol="0" anchor="t">
            <a:normAutofit fontScale="92500" lnSpcReduction="10000"/>
          </a:bodyPr>
          <a:lstStyle/>
          <a:p>
            <a:pPr marL="0" indent="0">
              <a:buNone/>
            </a:pPr>
            <a:r>
              <a:rPr lang="en-US" dirty="0">
                <a:cs typeface="Calibri"/>
              </a:rPr>
              <a:t>The Update/Notify Users Job can do many things, so be careful. The only two Task Parameters you need are Purge Date and User Group</a:t>
            </a:r>
          </a:p>
          <a:p>
            <a:r>
              <a:rPr lang="en-US" sz="2800" dirty="0"/>
              <a:t>Admin &gt; Run a job &gt; Update/Notify Users</a:t>
            </a:r>
          </a:p>
          <a:p>
            <a:r>
              <a:rPr lang="en-US" dirty="0"/>
              <a:t>Click Next</a:t>
            </a:r>
            <a:endParaRPr lang="en-US" sz="2800" dirty="0"/>
          </a:p>
          <a:p>
            <a:r>
              <a:rPr lang="en-US" dirty="0"/>
              <a:t>Select the set you just created</a:t>
            </a:r>
          </a:p>
          <a:p>
            <a:r>
              <a:rPr lang="en-US" dirty="0"/>
              <a:t>Click Next</a:t>
            </a:r>
          </a:p>
          <a:p>
            <a:r>
              <a:rPr lang="en-US" dirty="0"/>
              <a:t>Check the box next to Purge Date and add a date such as 01/01/2000</a:t>
            </a:r>
          </a:p>
          <a:p>
            <a:r>
              <a:rPr lang="en-US" dirty="0"/>
              <a:t>Check the box next to User Group and select your Purge user group</a:t>
            </a:r>
          </a:p>
          <a:p>
            <a:r>
              <a:rPr lang="en-US" dirty="0"/>
              <a:t>Click Next</a:t>
            </a:r>
          </a:p>
          <a:p>
            <a:r>
              <a:rPr lang="en-US" dirty="0"/>
              <a:t>Review to make sure only two parameters are selected and click Submit</a:t>
            </a:r>
          </a:p>
          <a:p>
            <a:endParaRPr lang="en-US" sz="2800" dirty="0"/>
          </a:p>
          <a:p>
            <a:endParaRPr lang="en-US" dirty="0">
              <a:cs typeface="Calibri"/>
            </a:endParaRPr>
          </a:p>
          <a:p>
            <a:pPr marL="0" indent="0">
              <a:buNone/>
            </a:pPr>
            <a:endParaRPr lang="en-US" dirty="0">
              <a:cs typeface="Calibri"/>
            </a:endParaRP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7395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a:xfrm>
            <a:off x="570451" y="374593"/>
            <a:ext cx="11255069" cy="1117158"/>
          </a:xfrm>
        </p:spPr>
        <p:txBody>
          <a:bodyPr>
            <a:noAutofit/>
          </a:bodyPr>
          <a:lstStyle/>
          <a:p>
            <a:r>
              <a:rPr lang="en-US" dirty="0">
                <a:ea typeface="+mn-lt"/>
                <a:cs typeface="+mn-lt"/>
              </a:rPr>
              <a:t>Run the Purge Patron Job on the New User Group</a:t>
            </a:r>
          </a:p>
        </p:txBody>
      </p:sp>
      <p:sp>
        <p:nvSpPr>
          <p:cNvPr id="3" name="Content Placeholder 2">
            <a:extLst>
              <a:ext uri="{FF2B5EF4-FFF2-40B4-BE49-F238E27FC236}">
                <a16:creationId xmlns:a16="http://schemas.microsoft.com/office/drawing/2014/main" id="{8C0A4FBE-FEC6-4132-9B54-CA4E71ED9608}"/>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
        <p:nvSpPr>
          <p:cNvPr id="4" name="TextBox 3">
            <a:extLst>
              <a:ext uri="{FF2B5EF4-FFF2-40B4-BE49-F238E27FC236}">
                <a16:creationId xmlns:a16="http://schemas.microsoft.com/office/drawing/2014/main" id="{9129774D-8219-6B4B-A4CC-A40E8DAA532D}"/>
              </a:ext>
            </a:extLst>
          </p:cNvPr>
          <p:cNvSpPr txBox="1"/>
          <p:nvPr/>
        </p:nvSpPr>
        <p:spPr>
          <a:xfrm>
            <a:off x="914400" y="1566355"/>
            <a:ext cx="9702108" cy="3785652"/>
          </a:xfrm>
          <a:prstGeom prst="rect">
            <a:avLst/>
          </a:prstGeom>
          <a:noFill/>
        </p:spPr>
        <p:txBody>
          <a:bodyPr wrap="square" rtlCol="0">
            <a:spAutoFit/>
          </a:bodyPr>
          <a:lstStyle/>
          <a:p>
            <a:r>
              <a:rPr lang="en-US" sz="2400" dirty="0"/>
              <a:t>Admin &gt; User Management &gt; Purge User Records</a:t>
            </a:r>
          </a:p>
          <a:p>
            <a:pPr marL="342900" indent="-342900">
              <a:buFont typeface="Arial" panose="020B0604020202020204" pitchFamily="34" charset="0"/>
              <a:buChar char="•"/>
            </a:pPr>
            <a:r>
              <a:rPr lang="en-US" sz="2400" dirty="0"/>
              <a:t>Click Add Job</a:t>
            </a:r>
          </a:p>
          <a:p>
            <a:pPr marL="342900" indent="-342900">
              <a:buFont typeface="Arial" panose="020B0604020202020204" pitchFamily="34" charset="0"/>
              <a:buChar char="•"/>
            </a:pPr>
            <a:r>
              <a:rPr lang="en-US" sz="2400" dirty="0"/>
              <a:t>Add Job window opens</a:t>
            </a:r>
          </a:p>
          <a:p>
            <a:pPr marL="342900" indent="-342900">
              <a:buFont typeface="Arial" panose="020B0604020202020204" pitchFamily="34" charset="0"/>
              <a:buChar char="•"/>
            </a:pPr>
            <a:r>
              <a:rPr lang="en-US" sz="2400" dirty="0"/>
              <a:t>Choose User Record Type: Public</a:t>
            </a:r>
          </a:p>
          <a:p>
            <a:pPr marL="342900" indent="-342900">
              <a:buFont typeface="Arial" panose="020B0604020202020204" pitchFamily="34" charset="0"/>
              <a:buChar char="•"/>
            </a:pPr>
            <a:r>
              <a:rPr lang="en-US" sz="2400" dirty="0"/>
              <a:t>User Group: Purge</a:t>
            </a:r>
          </a:p>
          <a:p>
            <a:pPr marL="342900" indent="-342900">
              <a:buFont typeface="Arial" panose="020B0604020202020204" pitchFamily="34" charset="0"/>
              <a:buChar char="•"/>
            </a:pPr>
            <a:r>
              <a:rPr lang="en-US" sz="2400" dirty="0"/>
              <a:t>Waive Threshold: the is where you would put a dollar amount that your library is willing to waive. If you leave it blank, the user record will not be purged if there are any fines/fees attached to it. If you put 1 in this field, user records will be deleted if they have $1 or less, and so on.</a:t>
            </a:r>
          </a:p>
          <a:p>
            <a:pPr marL="342900" indent="-342900">
              <a:buFont typeface="Arial" panose="020B0604020202020204" pitchFamily="34" charset="0"/>
              <a:buChar char="•"/>
            </a:pPr>
            <a:r>
              <a:rPr lang="en-US" sz="2400" dirty="0"/>
              <a:t>Click Add and Close</a:t>
            </a:r>
          </a:p>
        </p:txBody>
      </p:sp>
    </p:spTree>
    <p:extLst>
      <p:ext uri="{BB962C8B-B14F-4D97-AF65-F5344CB8AC3E}">
        <p14:creationId xmlns:p14="http://schemas.microsoft.com/office/powerpoint/2010/main" val="42550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p:txBody>
          <a:bodyPr/>
          <a:lstStyle/>
          <a:p>
            <a:r>
              <a:rPr lang="en-US" dirty="0">
                <a:ea typeface="+mn-lt"/>
                <a:cs typeface="+mn-lt"/>
              </a:rPr>
              <a:t>Resources</a:t>
            </a:r>
          </a:p>
        </p:txBody>
      </p:sp>
      <p:sp>
        <p:nvSpPr>
          <p:cNvPr id="3" name="Content Placeholder 2">
            <a:extLst>
              <a:ext uri="{FF2B5EF4-FFF2-40B4-BE49-F238E27FC236}">
                <a16:creationId xmlns:a16="http://schemas.microsoft.com/office/drawing/2014/main" id="{8C0A4FBE-FEC6-4132-9B54-CA4E71ED9608}"/>
              </a:ext>
            </a:extLst>
          </p:cNvPr>
          <p:cNvSpPr>
            <a:spLocks noGrp="1"/>
          </p:cNvSpPr>
          <p:nvPr>
            <p:ph idx="1"/>
          </p:nvPr>
        </p:nvSpPr>
        <p:spPr>
          <a:xfrm>
            <a:off x="654730" y="1418898"/>
            <a:ext cx="9326405" cy="4277710"/>
          </a:xfrm>
        </p:spPr>
        <p:txBody>
          <a:bodyPr vert="horz" lIns="91440" tIns="45720" rIns="91440" bIns="45720" rtlCol="0" anchor="t">
            <a:normAutofit fontScale="85000" lnSpcReduction="20000"/>
          </a:bodyPr>
          <a:lstStyle/>
          <a:p>
            <a:pPr marL="0" indent="0">
              <a:buNone/>
            </a:pPr>
            <a:endParaRPr lang="en-US" dirty="0">
              <a:cs typeface="Calibri"/>
            </a:endParaRPr>
          </a:p>
          <a:p>
            <a:r>
              <a:rPr lang="en-US" sz="2400" dirty="0">
                <a:cs typeface="Calibri"/>
              </a:rPr>
              <a:t>Configuring User Deletion</a:t>
            </a:r>
          </a:p>
          <a:p>
            <a:pPr marL="457200" lvl="1" indent="0">
              <a:buNone/>
            </a:pPr>
            <a:r>
              <a:rPr lang="en-US" sz="1900" dirty="0">
                <a:cs typeface="Calibri"/>
                <a:hlinkClick r:id="rId2"/>
              </a:rPr>
              <a:t>https://knowledge.exlibrisgroup.com/Alma/Product_Documentation/010Alma_Online_Help_(English)/050Administration/040Configuring_User_Management/100Configuring_Delete_User_Policy_Settings</a:t>
            </a:r>
            <a:endParaRPr lang="en-US" sz="1900" dirty="0">
              <a:cs typeface="Calibri"/>
            </a:endParaRPr>
          </a:p>
          <a:p>
            <a:pPr lvl="1"/>
            <a:endParaRPr lang="en-US" sz="2100" dirty="0">
              <a:cs typeface="Calibri"/>
            </a:endParaRPr>
          </a:p>
          <a:p>
            <a:r>
              <a:rPr lang="en-US" sz="2400" dirty="0">
                <a:cs typeface="Calibri"/>
              </a:rPr>
              <a:t>Patron Purge in Alma</a:t>
            </a:r>
          </a:p>
          <a:p>
            <a:pPr marL="457200" lvl="1" indent="0">
              <a:buNone/>
            </a:pPr>
            <a:r>
              <a:rPr lang="en-US" sz="1900" dirty="0">
                <a:cs typeface="Calibri"/>
                <a:hlinkClick r:id="rId3"/>
              </a:rPr>
              <a:t>https://developers.exlibrisgroup.com/blog/Patron-Purge-in-Alma/</a:t>
            </a:r>
            <a:endParaRPr lang="en-US" sz="1900" dirty="0">
              <a:cs typeface="Calibri"/>
            </a:endParaRPr>
          </a:p>
          <a:p>
            <a:pPr marL="0" indent="0">
              <a:buNone/>
            </a:pPr>
            <a:endParaRPr lang="en-US" sz="1900" dirty="0">
              <a:cs typeface="Calibri"/>
            </a:endParaRPr>
          </a:p>
          <a:p>
            <a:r>
              <a:rPr lang="en-US" sz="2400" dirty="0">
                <a:cs typeface="Calibri"/>
              </a:rPr>
              <a:t>Purging Users</a:t>
            </a:r>
          </a:p>
          <a:p>
            <a:pPr marL="457200" lvl="1" indent="0">
              <a:buNone/>
            </a:pPr>
            <a:r>
              <a:rPr lang="en-US" sz="1900" dirty="0">
                <a:cs typeface="Calibri"/>
                <a:hlinkClick r:id="rId4"/>
              </a:rPr>
              <a:t>https://knowledge.exlibrisgroup.com/Alma/Product_Documentation/010Alma_Online_Help_(English)/050Administration/030User_Management/030Purging_Users</a:t>
            </a:r>
            <a:endParaRPr lang="en-US" sz="1900" dirty="0">
              <a:cs typeface="Calibri"/>
            </a:endParaRPr>
          </a:p>
          <a:p>
            <a:pPr marL="457200" lvl="1" indent="0">
              <a:buNone/>
            </a:pPr>
            <a:endParaRPr lang="en-US" sz="1900" dirty="0">
              <a:cs typeface="Calibri"/>
            </a:endParaRPr>
          </a:p>
          <a:p>
            <a:r>
              <a:rPr lang="en-US" sz="2400" dirty="0">
                <a:cs typeface="Calibri"/>
              </a:rPr>
              <a:t>Purge Users Based on a Set</a:t>
            </a:r>
          </a:p>
          <a:p>
            <a:pPr marL="457200" lvl="1" indent="0">
              <a:buNone/>
            </a:pPr>
            <a:r>
              <a:rPr lang="en-US" sz="1900" dirty="0">
                <a:cs typeface="Calibri"/>
                <a:hlinkClick r:id="rId5"/>
              </a:rPr>
              <a:t>https://knowledge.exlibrisgroup.com/Alma/Knowledge_Articles/Purge_users_based_on_a_set%2C_carefully</a:t>
            </a:r>
            <a:endParaRPr lang="en-US" sz="1900" dirty="0">
              <a:cs typeface="Calibri"/>
            </a:endParaRPr>
          </a:p>
          <a:p>
            <a:pPr lvl="1"/>
            <a:endParaRPr lang="en-US" sz="2000" dirty="0">
              <a:cs typeface="Calibri"/>
            </a:endParaRPr>
          </a:p>
          <a:p>
            <a:endParaRPr lang="en-US" sz="2400" dirty="0">
              <a:cs typeface="Calibri"/>
            </a:endParaRPr>
          </a:p>
          <a:p>
            <a:endParaRPr lang="en-US" sz="2400" dirty="0">
              <a:cs typeface="Calibri"/>
            </a:endParaRPr>
          </a:p>
          <a:p>
            <a:pPr lvl="1"/>
            <a:endParaRPr lang="en-US" sz="2000" dirty="0">
              <a:cs typeface="Calibri"/>
            </a:endParaRPr>
          </a:p>
          <a:p>
            <a:pPr lvl="1"/>
            <a:endParaRPr lang="en-US" dirty="0">
              <a:cs typeface="Calibri"/>
            </a:endParaRP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6"/>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7"/>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8"/>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9"/>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22502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bench&#10;&#10;Description automatically generated">
            <a:extLst>
              <a:ext uri="{FF2B5EF4-FFF2-40B4-BE49-F238E27FC236}">
                <a16:creationId xmlns:a16="http://schemas.microsoft.com/office/drawing/2014/main" id="{91BD1E80-C8DD-3549-AC06-33E1199DE285}"/>
              </a:ext>
            </a:extLst>
          </p:cNvPr>
          <p:cNvPicPr>
            <a:picLocks noChangeAspect="1"/>
          </p:cNvPicPr>
          <p:nvPr/>
        </p:nvPicPr>
        <p:blipFill rotWithShape="1">
          <a:blip r:embed="rId3"/>
          <a:srcRect l="16726" t="7741" r="18609" b="7772"/>
          <a:stretch/>
        </p:blipFill>
        <p:spPr>
          <a:xfrm>
            <a:off x="4305781" y="0"/>
            <a:ext cx="7886217" cy="6858000"/>
          </a:xfrm>
          <a:prstGeom prst="rect">
            <a:avLst/>
          </a:prstGeom>
        </p:spPr>
      </p:pic>
      <p:sp>
        <p:nvSpPr>
          <p:cNvPr id="5" name="TextBox 4">
            <a:extLst>
              <a:ext uri="{FF2B5EF4-FFF2-40B4-BE49-F238E27FC236}">
                <a16:creationId xmlns:a16="http://schemas.microsoft.com/office/drawing/2014/main" id="{6BC59822-7DB9-334D-AFC1-9547312EB94B}"/>
              </a:ext>
            </a:extLst>
          </p:cNvPr>
          <p:cNvSpPr txBox="1"/>
          <p:nvPr/>
        </p:nvSpPr>
        <p:spPr>
          <a:xfrm>
            <a:off x="418257" y="1836998"/>
            <a:ext cx="3547953" cy="1754326"/>
          </a:xfrm>
          <a:prstGeom prst="rect">
            <a:avLst/>
          </a:prstGeom>
          <a:noFill/>
        </p:spPr>
        <p:txBody>
          <a:bodyPr wrap="square" rtlCol="0">
            <a:spAutoFit/>
          </a:bodyPr>
          <a:lstStyle/>
          <a:p>
            <a:r>
              <a:rPr lang="en-US" sz="3600" b="1" dirty="0">
                <a:solidFill>
                  <a:schemeClr val="accent1">
                    <a:lumMod val="75000"/>
                  </a:schemeClr>
                </a:solidFill>
                <a:latin typeface="AauxPro OT" panose="02000903030000090004" pitchFamily="2" charset="0"/>
              </a:rPr>
              <a:t>Questions or Discussion?</a:t>
            </a:r>
          </a:p>
        </p:txBody>
      </p:sp>
      <p:pic>
        <p:nvPicPr>
          <p:cNvPr id="12" name="Picture 11">
            <a:extLst>
              <a:ext uri="{FF2B5EF4-FFF2-40B4-BE49-F238E27FC236}">
                <a16:creationId xmlns:a16="http://schemas.microsoft.com/office/drawing/2014/main" id="{02177886-6A56-C543-818B-B58CC6220755}"/>
              </a:ext>
            </a:extLst>
          </p:cNvPr>
          <p:cNvPicPr>
            <a:picLocks noChangeAspect="1"/>
          </p:cNvPicPr>
          <p:nvPr/>
        </p:nvPicPr>
        <p:blipFill>
          <a:blip r:embed="rId4"/>
          <a:stretch>
            <a:fillRect/>
          </a:stretch>
        </p:blipFill>
        <p:spPr>
          <a:xfrm>
            <a:off x="359078" y="273553"/>
            <a:ext cx="2096528" cy="1048264"/>
          </a:xfrm>
          <a:prstGeom prst="rect">
            <a:avLst/>
          </a:prstGeom>
        </p:spPr>
      </p:pic>
      <p:grpSp>
        <p:nvGrpSpPr>
          <p:cNvPr id="13" name="Group 12">
            <a:extLst>
              <a:ext uri="{FF2B5EF4-FFF2-40B4-BE49-F238E27FC236}">
                <a16:creationId xmlns:a16="http://schemas.microsoft.com/office/drawing/2014/main" id="{93943C36-6092-2244-AE36-D2625288AA6C}"/>
              </a:ext>
            </a:extLst>
          </p:cNvPr>
          <p:cNvGrpSpPr/>
          <p:nvPr/>
        </p:nvGrpSpPr>
        <p:grpSpPr>
          <a:xfrm>
            <a:off x="1370931" y="6041112"/>
            <a:ext cx="5548758" cy="438513"/>
            <a:chOff x="6320303" y="6041112"/>
            <a:chExt cx="5548758" cy="438513"/>
          </a:xfrm>
        </p:grpSpPr>
        <p:pic>
          <p:nvPicPr>
            <p:cNvPr id="14" name="Picture 13">
              <a:extLst>
                <a:ext uri="{FF2B5EF4-FFF2-40B4-BE49-F238E27FC236}">
                  <a16:creationId xmlns:a16="http://schemas.microsoft.com/office/drawing/2014/main" id="{9133737B-069D-3145-A705-4ECCEB16FEF7}"/>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15" name="Picture 14">
              <a:extLst>
                <a:ext uri="{FF2B5EF4-FFF2-40B4-BE49-F238E27FC236}">
                  <a16:creationId xmlns:a16="http://schemas.microsoft.com/office/drawing/2014/main" id="{8B4D6807-3B4C-AE4B-ADD9-50C2429D72E5}"/>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16" name="TextBox 15">
              <a:extLst>
                <a:ext uri="{FF2B5EF4-FFF2-40B4-BE49-F238E27FC236}">
                  <a16:creationId xmlns:a16="http://schemas.microsoft.com/office/drawing/2014/main" id="{916DC377-C509-9243-8DC8-DADB6CCD3E0A}"/>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accent1">
                      <a:lumMod val="75000"/>
                    </a:schemeClr>
                  </a:solidFill>
                  <a:latin typeface="Calibri" panose="020F0502020204030204" pitchFamily="34" charset="0"/>
                  <a:cs typeface="Calibri" panose="020F0502020204030204" pitchFamily="34" charset="0"/>
                </a:rPr>
                <a:t>www.suny.edu</a:t>
              </a:r>
            </a:p>
          </p:txBody>
        </p:sp>
        <p:pic>
          <p:nvPicPr>
            <p:cNvPr id="17" name="Picture 16">
              <a:extLst>
                <a:ext uri="{FF2B5EF4-FFF2-40B4-BE49-F238E27FC236}">
                  <a16:creationId xmlns:a16="http://schemas.microsoft.com/office/drawing/2014/main" id="{A51CE042-932D-3E41-8540-FA13308E9CD2}"/>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18" name="Picture 17">
              <a:extLst>
                <a:ext uri="{FF2B5EF4-FFF2-40B4-BE49-F238E27FC236}">
                  <a16:creationId xmlns:a16="http://schemas.microsoft.com/office/drawing/2014/main" id="{C9632E47-E815-DD42-AF4E-C21A758CB693}"/>
                </a:ext>
              </a:extLst>
            </p:cNvPr>
            <p:cNvPicPr>
              <a:picLocks noChangeAspect="1"/>
            </p:cNvPicPr>
            <p:nvPr/>
          </p:nvPicPr>
          <p:blipFill>
            <a:blip r:embed="rId8"/>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2855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Special thanks to Kristy Lee</a:t>
            </a:r>
          </a:p>
        </p:txBody>
      </p:sp>
      <p:sp>
        <p:nvSpPr>
          <p:cNvPr id="3" name="Content Placeholder 2"/>
          <p:cNvSpPr>
            <a:spLocks noGrp="1"/>
          </p:cNvSpPr>
          <p:nvPr>
            <p:ph idx="1"/>
          </p:nvPr>
        </p:nvSpPr>
        <p:spPr>
          <a:xfrm>
            <a:off x="838200" y="1865920"/>
            <a:ext cx="6702631" cy="1710652"/>
          </a:xfrm>
        </p:spPr>
        <p:txBody>
          <a:bodyPr vert="horz" lIns="91440" tIns="45720" rIns="91440" bIns="45720" rtlCol="0" anchor="t">
            <a:normAutofit/>
          </a:bodyPr>
          <a:lstStyle/>
          <a:p>
            <a:pPr marL="0" indent="0">
              <a:buNone/>
            </a:pPr>
            <a:r>
              <a:rPr lang="en-US" sz="3200" dirty="0">
                <a:cs typeface="Calibri" panose="020F0502020204030204"/>
              </a:rPr>
              <a:t>For allowing me to purge actual user accounts in the SUNY New Paltz production environment!</a:t>
            </a: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5" name="Picture 4" descr="Kristy Lee smiling for the camera.&#10;&#10;">
            <a:extLst>
              <a:ext uri="{FF2B5EF4-FFF2-40B4-BE49-F238E27FC236}">
                <a16:creationId xmlns:a16="http://schemas.microsoft.com/office/drawing/2014/main" id="{4FA20A54-82FA-4430-A4F4-4D52B33E54D4}"/>
              </a:ext>
            </a:extLst>
          </p:cNvPr>
          <p:cNvPicPr>
            <a:picLocks noChangeAspect="1"/>
          </p:cNvPicPr>
          <p:nvPr/>
        </p:nvPicPr>
        <p:blipFill>
          <a:blip r:embed="rId7"/>
          <a:stretch>
            <a:fillRect/>
          </a:stretch>
        </p:blipFill>
        <p:spPr>
          <a:xfrm>
            <a:off x="8356214" y="818416"/>
            <a:ext cx="2686784" cy="2686784"/>
          </a:xfrm>
          <a:prstGeom prst="rect">
            <a:avLst/>
          </a:prstGeom>
        </p:spPr>
      </p:pic>
    </p:spTree>
    <p:extLst>
      <p:ext uri="{BB962C8B-B14F-4D97-AF65-F5344CB8AC3E}">
        <p14:creationId xmlns:p14="http://schemas.microsoft.com/office/powerpoint/2010/main" val="395492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926"/>
            <a:ext cx="10515600" cy="1325563"/>
          </a:xfrm>
        </p:spPr>
        <p:txBody>
          <a:bodyPr/>
          <a:lstStyle/>
          <a:p>
            <a:r>
              <a:rPr lang="en-US" dirty="0">
                <a:cs typeface="Calibri Light"/>
              </a:rPr>
              <a:t>Purging Users</a:t>
            </a:r>
          </a:p>
        </p:txBody>
      </p:sp>
      <p:sp>
        <p:nvSpPr>
          <p:cNvPr id="3" name="Content Placeholder 2"/>
          <p:cNvSpPr>
            <a:spLocks noGrp="1"/>
          </p:cNvSpPr>
          <p:nvPr>
            <p:ph idx="1"/>
          </p:nvPr>
        </p:nvSpPr>
        <p:spPr>
          <a:xfrm>
            <a:off x="1143574" y="1302486"/>
            <a:ext cx="9055100" cy="4253027"/>
          </a:xfrm>
        </p:spPr>
        <p:txBody>
          <a:bodyPr vert="horz" lIns="91440" tIns="45720" rIns="91440" bIns="45720" rtlCol="0" anchor="t">
            <a:normAutofit fontScale="85000" lnSpcReduction="10000"/>
          </a:bodyPr>
          <a:lstStyle/>
          <a:p>
            <a:pPr marL="0" indent="0">
              <a:buNone/>
            </a:pPr>
            <a:endParaRPr lang="en-US" dirty="0"/>
          </a:p>
          <a:p>
            <a:r>
              <a:rPr lang="en-US" dirty="0"/>
              <a:t>Decide what parameters you want to use</a:t>
            </a:r>
            <a:endParaRPr lang="en-US" dirty="0">
              <a:cs typeface="Calibri" panose="020F0502020204030204"/>
            </a:endParaRPr>
          </a:p>
          <a:p>
            <a:pPr lvl="1"/>
            <a:r>
              <a:rPr lang="en-US" dirty="0">
                <a:cs typeface="Calibri" panose="020F0502020204030204"/>
              </a:rPr>
              <a:t>What Expiry Date will you use?</a:t>
            </a:r>
          </a:p>
          <a:p>
            <a:pPr lvl="1"/>
            <a:r>
              <a:rPr lang="en-US" dirty="0">
                <a:cs typeface="Calibri" panose="020F0502020204030204"/>
              </a:rPr>
              <a:t>Which User Groups?</a:t>
            </a:r>
          </a:p>
          <a:p>
            <a:pPr lvl="1"/>
            <a:r>
              <a:rPr lang="en-US" dirty="0">
                <a:cs typeface="Calibri" panose="020F0502020204030204"/>
              </a:rPr>
              <a:t>What to do if Fines/fees owed?</a:t>
            </a:r>
          </a:p>
          <a:p>
            <a:pPr lvl="1"/>
            <a:endParaRPr lang="en-US" dirty="0">
              <a:cs typeface="Calibri" panose="020F0502020204030204"/>
            </a:endParaRPr>
          </a:p>
          <a:p>
            <a:r>
              <a:rPr lang="en-US" dirty="0"/>
              <a:t>The Purge User Records job will not purge users with items checked out and by default users that have a balance due on their account.</a:t>
            </a:r>
          </a:p>
          <a:p>
            <a:endParaRPr lang="en-US" dirty="0"/>
          </a:p>
          <a:p>
            <a:r>
              <a:rPr lang="en-US" dirty="0"/>
              <a:t>In the purge job form you can specify a dollar amount owed by the user to be ignored when purging users. If a user owes a total amount of fines/fees that is more than this value, the user is not purged.</a:t>
            </a:r>
          </a:p>
          <a:p>
            <a:endParaRPr lang="en-US" dirty="0"/>
          </a:p>
          <a:p>
            <a:pPr marL="457200" lvl="1" indent="0">
              <a:buNone/>
            </a:pPr>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19050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Purging Users: Basic Steps</a:t>
            </a:r>
          </a:p>
        </p:txBody>
      </p:sp>
      <p:sp>
        <p:nvSpPr>
          <p:cNvPr id="3" name="Content Placeholder 2"/>
          <p:cNvSpPr>
            <a:spLocks noGrp="1"/>
          </p:cNvSpPr>
          <p:nvPr>
            <p:ph idx="1"/>
          </p:nvPr>
        </p:nvSpPr>
        <p:spPr>
          <a:xfrm>
            <a:off x="838200" y="1601508"/>
            <a:ext cx="8121162" cy="4253027"/>
          </a:xfrm>
        </p:spPr>
        <p:txBody>
          <a:bodyPr vert="horz" lIns="91440" tIns="45720" rIns="91440" bIns="45720" rtlCol="0" anchor="t">
            <a:normAutofit/>
          </a:bodyPr>
          <a:lstStyle/>
          <a:p>
            <a:r>
              <a:rPr lang="en-US" dirty="0"/>
              <a:t>Check your delete user policy</a:t>
            </a:r>
          </a:p>
          <a:p>
            <a:r>
              <a:rPr lang="en-US" dirty="0"/>
              <a:t>Create a new “Purge” User Group</a:t>
            </a:r>
          </a:p>
          <a:p>
            <a:r>
              <a:rPr lang="en-US" dirty="0">
                <a:ea typeface="+mn-lt"/>
                <a:cs typeface="+mn-lt"/>
              </a:rPr>
              <a:t>Use Analytics to identify the users you wish to purge</a:t>
            </a:r>
            <a:endParaRPr lang="en-US" dirty="0"/>
          </a:p>
          <a:p>
            <a:r>
              <a:rPr lang="en-US" dirty="0">
                <a:ea typeface="+mn-lt"/>
                <a:cs typeface="+mn-lt"/>
              </a:rPr>
              <a:t>Create a set</a:t>
            </a:r>
          </a:p>
          <a:p>
            <a:r>
              <a:rPr lang="en-US" dirty="0">
                <a:ea typeface="+mn-lt"/>
                <a:cs typeface="+mn-lt"/>
              </a:rPr>
              <a:t>Run the Update/Notify Users job on the set to add Purge Date and move to Purge User Group</a:t>
            </a:r>
          </a:p>
          <a:p>
            <a:r>
              <a:rPr lang="en-US" dirty="0">
                <a:ea typeface="+mn-lt"/>
                <a:cs typeface="+mn-lt"/>
              </a:rPr>
              <a:t>Run Purge User Records job</a:t>
            </a:r>
          </a:p>
          <a:p>
            <a:pPr marL="0" indent="0">
              <a:buNone/>
            </a:pPr>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67481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a:xfrm>
            <a:off x="838200" y="428625"/>
            <a:ext cx="10515600" cy="1325563"/>
          </a:xfrm>
        </p:spPr>
        <p:txBody>
          <a:bodyPr/>
          <a:lstStyle/>
          <a:p>
            <a:r>
              <a:rPr lang="en-US" dirty="0">
                <a:ea typeface="+mn-lt"/>
                <a:cs typeface="+mn-lt"/>
              </a:rPr>
              <a:t>Roles Needed</a:t>
            </a:r>
          </a:p>
        </p:txBody>
      </p:sp>
      <p:sp>
        <p:nvSpPr>
          <p:cNvPr id="3" name="Content Placeholder 2">
            <a:extLst>
              <a:ext uri="{FF2B5EF4-FFF2-40B4-BE49-F238E27FC236}">
                <a16:creationId xmlns:a16="http://schemas.microsoft.com/office/drawing/2014/main" id="{8C0A4FBE-FEC6-4132-9B54-CA4E71ED9608}"/>
              </a:ext>
            </a:extLst>
          </p:cNvPr>
          <p:cNvSpPr>
            <a:spLocks noGrp="1"/>
          </p:cNvSpPr>
          <p:nvPr>
            <p:ph idx="1"/>
          </p:nvPr>
        </p:nvSpPr>
        <p:spPr>
          <a:xfrm>
            <a:off x="838200" y="2070537"/>
            <a:ext cx="10515600" cy="4106425"/>
          </a:xfrm>
        </p:spPr>
        <p:txBody>
          <a:bodyPr vert="horz" lIns="91440" tIns="45720" rIns="91440" bIns="45720" rtlCol="0" anchor="t">
            <a:normAutofit/>
          </a:bodyPr>
          <a:lstStyle/>
          <a:p>
            <a:r>
              <a:rPr lang="en-US" dirty="0">
                <a:cs typeface="Calibri"/>
              </a:rPr>
              <a:t>For Analytics</a:t>
            </a:r>
          </a:p>
          <a:p>
            <a:pPr lvl="1"/>
            <a:r>
              <a:rPr lang="en-US" dirty="0">
                <a:cs typeface="Calibri"/>
              </a:rPr>
              <a:t>Design Analytics</a:t>
            </a:r>
          </a:p>
          <a:p>
            <a:pPr lvl="1"/>
            <a:endParaRPr lang="en-US" dirty="0">
              <a:cs typeface="Calibri"/>
            </a:endParaRPr>
          </a:p>
          <a:p>
            <a:r>
              <a:rPr lang="en-US" dirty="0">
                <a:cs typeface="Calibri"/>
              </a:rPr>
              <a:t>For creating user sets &amp; running Update/Notify Users Job and Purge User Job</a:t>
            </a:r>
          </a:p>
          <a:p>
            <a:pPr lvl="1"/>
            <a:r>
              <a:rPr lang="en-US" dirty="0">
                <a:cs typeface="Calibri"/>
              </a:rPr>
              <a:t>User Administrator</a:t>
            </a: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57193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15" y="1023002"/>
            <a:ext cx="10765221" cy="1325563"/>
          </a:xfrm>
        </p:spPr>
        <p:txBody>
          <a:bodyPr>
            <a:normAutofit/>
          </a:bodyPr>
          <a:lstStyle/>
          <a:p>
            <a:r>
              <a:rPr lang="en-US" sz="2400" dirty="0"/>
              <a:t> Configure user deletion policy on the Delete User Policy page </a:t>
            </a:r>
            <a:br>
              <a:rPr lang="en-US" sz="2400" dirty="0"/>
            </a:br>
            <a:r>
              <a:rPr lang="en-US" sz="2400" dirty="0"/>
              <a:t>(</a:t>
            </a:r>
            <a:r>
              <a:rPr lang="en-US" sz="2400" b="1" dirty="0"/>
              <a:t>Configuration Menu &gt; User Management &gt; General &gt; Delete User Policy</a:t>
            </a:r>
            <a:r>
              <a:rPr lang="en-US" sz="2400" dirty="0"/>
              <a:t>).</a:t>
            </a:r>
            <a:br>
              <a:rPr lang="en-US" sz="2400" dirty="0"/>
            </a:br>
            <a:endParaRPr lang="en-US" sz="2400" dirty="0"/>
          </a:p>
        </p:txBody>
      </p:sp>
      <p:sp>
        <p:nvSpPr>
          <p:cNvPr id="3" name="Content Placeholder 2"/>
          <p:cNvSpPr>
            <a:spLocks noGrp="1"/>
          </p:cNvSpPr>
          <p:nvPr>
            <p:ph idx="1"/>
          </p:nvPr>
        </p:nvSpPr>
        <p:spPr>
          <a:xfrm>
            <a:off x="7732144" y="1404190"/>
            <a:ext cx="4322504" cy="4146624"/>
          </a:xfrm>
        </p:spPr>
        <p:txBody>
          <a:bodyPr vert="horz" lIns="91440" tIns="45720" rIns="91440" bIns="45720" rtlCol="0" anchor="t">
            <a:normAutofit/>
          </a:bodyPr>
          <a:lstStyle/>
          <a:p>
            <a:pPr>
              <a:buNone/>
            </a:pPr>
            <a:r>
              <a:rPr lang="en-US" dirty="0">
                <a:cs typeface="Calibri"/>
              </a:rPr>
              <a:t>  </a:t>
            </a:r>
          </a:p>
          <a:p>
            <a:pPr>
              <a:buNone/>
            </a:pPr>
            <a:endParaRPr lang="en-US" dirty="0">
              <a:cs typeface="Calibri"/>
            </a:endParaRPr>
          </a:p>
          <a:p>
            <a:pPr marL="0" indent="0">
              <a:buNone/>
            </a:pPr>
            <a:endParaRPr lang="en-US" dirty="0">
              <a:cs typeface="Calibri"/>
            </a:endParaRPr>
          </a:p>
          <a:p>
            <a:pPr>
              <a:buNone/>
            </a:pPr>
            <a:endParaRPr lang="en-US" dirty="0">
              <a:cs typeface="Calibri"/>
            </a:endParaRPr>
          </a:p>
          <a:p>
            <a:pPr>
              <a:buNone/>
            </a:pPr>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
        <p:nvSpPr>
          <p:cNvPr id="7" name="TextBox 6">
            <a:extLst>
              <a:ext uri="{FF2B5EF4-FFF2-40B4-BE49-F238E27FC236}">
                <a16:creationId xmlns:a16="http://schemas.microsoft.com/office/drawing/2014/main" id="{E5E5D738-0BD8-6642-8833-25A4583F3DE4}"/>
              </a:ext>
            </a:extLst>
          </p:cNvPr>
          <p:cNvSpPr txBox="1"/>
          <p:nvPr/>
        </p:nvSpPr>
        <p:spPr>
          <a:xfrm>
            <a:off x="3846286" y="885371"/>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7C8DCD7A-4B92-4044-BBEA-AF1EA5279DE8}"/>
              </a:ext>
            </a:extLst>
          </p:cNvPr>
          <p:cNvSpPr txBox="1"/>
          <p:nvPr/>
        </p:nvSpPr>
        <p:spPr>
          <a:xfrm>
            <a:off x="7703667" y="2489587"/>
            <a:ext cx="4403835" cy="3323987"/>
          </a:xfrm>
          <a:prstGeom prst="rect">
            <a:avLst/>
          </a:prstGeom>
          <a:noFill/>
        </p:spPr>
        <p:txBody>
          <a:bodyPr wrap="square" rtlCol="0">
            <a:spAutoFit/>
          </a:bodyPr>
          <a:lstStyle/>
          <a:p>
            <a:r>
              <a:rPr lang="en-US" sz="1400" b="1" dirty="0"/>
              <a:t>Keep statistics and remove primary ID (recommended)</a:t>
            </a:r>
            <a:r>
              <a:rPr lang="en-US" sz="1400" dirty="0"/>
              <a:t> – The user's statistical data is retained: that is, all</a:t>
            </a:r>
          </a:p>
          <a:p>
            <a:r>
              <a:rPr lang="en-US" sz="1400" dirty="0"/>
              <a:t>non-identifying statistical data, (such as the user group and job category) are retained, as well as data on the</a:t>
            </a:r>
          </a:p>
          <a:p>
            <a:r>
              <a:rPr lang="en-US" sz="1400" dirty="0"/>
              <a:t>Statistics tab. The primary ID is removed and an internal unique Alma ID is moved into the last name. All other</a:t>
            </a:r>
          </a:p>
          <a:p>
            <a:r>
              <a:rPr lang="en-US" sz="1400" dirty="0"/>
              <a:t>data is deleted. Note that user data may already be anonymized. See Configuring Anonymization. </a:t>
            </a:r>
          </a:p>
          <a:p>
            <a:r>
              <a:rPr lang="en-US" sz="1400" dirty="0"/>
              <a:t>If this option is chosen and the prior selection was Keep fully reportable or Keep statistics, a confirmation message is displayed to indicate that user records that were previously purged using the previously selected option will also be updated and you are asked to confirm the choice. When you confirm, a new job updates the previously purged user records.</a:t>
            </a:r>
          </a:p>
        </p:txBody>
      </p:sp>
      <p:sp>
        <p:nvSpPr>
          <p:cNvPr id="4" name="TextBox 3">
            <a:extLst>
              <a:ext uri="{FF2B5EF4-FFF2-40B4-BE49-F238E27FC236}">
                <a16:creationId xmlns:a16="http://schemas.microsoft.com/office/drawing/2014/main" id="{276F38BA-BEC8-1A4B-AECE-31B164061F6D}"/>
              </a:ext>
            </a:extLst>
          </p:cNvPr>
          <p:cNvSpPr txBox="1"/>
          <p:nvPr/>
        </p:nvSpPr>
        <p:spPr>
          <a:xfrm>
            <a:off x="517015" y="226370"/>
            <a:ext cx="9464120" cy="1046440"/>
          </a:xfrm>
          <a:prstGeom prst="rect">
            <a:avLst/>
          </a:prstGeom>
          <a:noFill/>
        </p:spPr>
        <p:txBody>
          <a:bodyPr wrap="square" rtlCol="0">
            <a:spAutoFit/>
          </a:bodyPr>
          <a:lstStyle/>
          <a:p>
            <a:r>
              <a:rPr lang="en-US" sz="4400" dirty="0"/>
              <a:t>Check your delete user policy</a:t>
            </a:r>
          </a:p>
          <a:p>
            <a:endParaRPr lang="en-US" dirty="0"/>
          </a:p>
        </p:txBody>
      </p:sp>
      <p:pic>
        <p:nvPicPr>
          <p:cNvPr id="9" name="Picture 8" descr="A picture containing screenshot&#10;&#10;Description automatically generated">
            <a:extLst>
              <a:ext uri="{FF2B5EF4-FFF2-40B4-BE49-F238E27FC236}">
                <a16:creationId xmlns:a16="http://schemas.microsoft.com/office/drawing/2014/main" id="{B10FF698-96AD-4544-85B7-C08E9D62FAD4}"/>
              </a:ext>
            </a:extLst>
          </p:cNvPr>
          <p:cNvPicPr>
            <a:picLocks noChangeAspect="1"/>
          </p:cNvPicPr>
          <p:nvPr/>
        </p:nvPicPr>
        <p:blipFill>
          <a:blip r:embed="rId7"/>
          <a:stretch>
            <a:fillRect/>
          </a:stretch>
        </p:blipFill>
        <p:spPr>
          <a:xfrm>
            <a:off x="286472" y="2702802"/>
            <a:ext cx="7130328" cy="2034298"/>
          </a:xfrm>
          <a:prstGeom prst="rect">
            <a:avLst/>
          </a:prstGeom>
        </p:spPr>
      </p:pic>
    </p:spTree>
    <p:extLst>
      <p:ext uri="{BB962C8B-B14F-4D97-AF65-F5344CB8AC3E}">
        <p14:creationId xmlns:p14="http://schemas.microsoft.com/office/powerpoint/2010/main" val="93184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a:xfrm>
            <a:off x="838200" y="640742"/>
            <a:ext cx="10515600" cy="1325563"/>
          </a:xfrm>
        </p:spPr>
        <p:txBody>
          <a:bodyPr/>
          <a:lstStyle/>
          <a:p>
            <a:r>
              <a:rPr lang="en-US" dirty="0">
                <a:latin typeface="+mn-lt"/>
                <a:ea typeface="+mn-lt"/>
                <a:cs typeface="+mn-lt"/>
              </a:rPr>
              <a:t>Add the New “Purge” User Group</a:t>
            </a:r>
          </a:p>
        </p:txBody>
      </p:sp>
      <p:sp>
        <p:nvSpPr>
          <p:cNvPr id="3" name="Content Placeholder 2">
            <a:extLst>
              <a:ext uri="{FF2B5EF4-FFF2-40B4-BE49-F238E27FC236}">
                <a16:creationId xmlns:a16="http://schemas.microsoft.com/office/drawing/2014/main" id="{8C0A4FBE-FEC6-4132-9B54-CA4E71ED9608}"/>
              </a:ext>
            </a:extLst>
          </p:cNvPr>
          <p:cNvSpPr>
            <a:spLocks noGrp="1"/>
          </p:cNvSpPr>
          <p:nvPr>
            <p:ph idx="1"/>
          </p:nvPr>
        </p:nvSpPr>
        <p:spPr>
          <a:xfrm>
            <a:off x="1003300" y="1865920"/>
            <a:ext cx="10822218" cy="4351338"/>
          </a:xfrm>
        </p:spPr>
        <p:txBody>
          <a:bodyPr vert="horz" lIns="91440" tIns="45720" rIns="91440" bIns="45720" rtlCol="0" anchor="t">
            <a:normAutofit/>
          </a:bodyPr>
          <a:lstStyle/>
          <a:p>
            <a:pPr marL="0" indent="0">
              <a:buNone/>
            </a:pPr>
            <a:endParaRPr lang="en-US" dirty="0"/>
          </a:p>
          <a:p>
            <a:r>
              <a:rPr lang="en-US" sz="3200" dirty="0"/>
              <a:t>Configuration &gt; User Management &gt; User Details &gt; “User Groups”</a:t>
            </a:r>
          </a:p>
          <a:p>
            <a:pPr marL="0" indent="0">
              <a:buNone/>
            </a:pPr>
            <a:endParaRPr lang="en-US" sz="3200" dirty="0"/>
          </a:p>
          <a:p>
            <a:r>
              <a:rPr lang="en-US" sz="3200" dirty="0"/>
              <a:t>Configuration &gt; User Management &gt; User Details &gt; “User Record Type/User Group”</a:t>
            </a:r>
          </a:p>
          <a:p>
            <a:pPr marL="0" indent="0">
              <a:buNone/>
            </a:pPr>
            <a:endParaRPr lang="en-US" dirty="0"/>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5882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a:xfrm>
            <a:off x="838199" y="494129"/>
            <a:ext cx="10987319" cy="1325563"/>
          </a:xfrm>
        </p:spPr>
        <p:txBody>
          <a:bodyPr/>
          <a:lstStyle/>
          <a:p>
            <a:r>
              <a:rPr lang="en-US" dirty="0">
                <a:latin typeface="+mn-lt"/>
                <a:ea typeface="+mn-lt"/>
                <a:cs typeface="+mn-lt"/>
              </a:rPr>
              <a:t>Use Analytics to Identify Users to Purge</a:t>
            </a: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6"/>
            <a:stretch>
              <a:fillRect/>
            </a:stretch>
          </p:blipFill>
          <p:spPr>
            <a:xfrm>
              <a:off x="11325778" y="6072566"/>
              <a:ext cx="543283" cy="382767"/>
            </a:xfrm>
            <a:prstGeom prst="rect">
              <a:avLst/>
            </a:prstGeom>
          </p:spPr>
        </p:pic>
      </p:grpSp>
      <p:sp>
        <p:nvSpPr>
          <p:cNvPr id="4" name="Content Placeholder 3">
            <a:extLst>
              <a:ext uri="{FF2B5EF4-FFF2-40B4-BE49-F238E27FC236}">
                <a16:creationId xmlns:a16="http://schemas.microsoft.com/office/drawing/2014/main" id="{A6261E41-290A-464F-9AF3-F0407B54DA48}"/>
              </a:ext>
            </a:extLst>
          </p:cNvPr>
          <p:cNvSpPr>
            <a:spLocks noGrp="1"/>
          </p:cNvSpPr>
          <p:nvPr>
            <p:ph idx="1"/>
          </p:nvPr>
        </p:nvSpPr>
        <p:spPr>
          <a:xfrm>
            <a:off x="838200" y="2088384"/>
            <a:ext cx="10515600" cy="3450568"/>
          </a:xfrm>
        </p:spPr>
        <p:txBody>
          <a:bodyPr>
            <a:normAutofit/>
          </a:bodyPr>
          <a:lstStyle/>
          <a:p>
            <a:r>
              <a:rPr lang="en-US" sz="3200" dirty="0"/>
              <a:t>Decide what Expiry Date to filter by</a:t>
            </a:r>
          </a:p>
          <a:p>
            <a:r>
              <a:rPr lang="en-US" sz="3200" dirty="0"/>
              <a:t>Decide what User Groups to filter by</a:t>
            </a:r>
          </a:p>
          <a:p>
            <a:r>
              <a:rPr lang="en-US" sz="3200" dirty="0"/>
              <a:t>The Purge Users Job will exclude users with outstanding loans/fines/fees, but the following analyses will identify users with these</a:t>
            </a:r>
          </a:p>
        </p:txBody>
      </p:sp>
    </p:spTree>
    <p:extLst>
      <p:ext uri="{BB962C8B-B14F-4D97-AF65-F5344CB8AC3E}">
        <p14:creationId xmlns:p14="http://schemas.microsoft.com/office/powerpoint/2010/main" val="415827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1DD-7052-4FFD-804D-1D959B1B65C3}"/>
              </a:ext>
            </a:extLst>
          </p:cNvPr>
          <p:cNvSpPr>
            <a:spLocks noGrp="1"/>
          </p:cNvSpPr>
          <p:nvPr>
            <p:ph type="title"/>
          </p:nvPr>
        </p:nvSpPr>
        <p:spPr/>
        <p:txBody>
          <a:bodyPr/>
          <a:lstStyle/>
          <a:p>
            <a:r>
              <a:rPr lang="en-US" dirty="0">
                <a:latin typeface="+mn-lt"/>
                <a:ea typeface="+mn-lt"/>
                <a:cs typeface="+mn-lt"/>
              </a:rPr>
              <a:t>Use Analytics to Identify the Users to Purge</a:t>
            </a:r>
          </a:p>
        </p:txBody>
      </p:sp>
      <p:sp>
        <p:nvSpPr>
          <p:cNvPr id="5" name="Rectangle 4">
            <a:extLst>
              <a:ext uri="{FF2B5EF4-FFF2-40B4-BE49-F238E27FC236}">
                <a16:creationId xmlns:a16="http://schemas.microsoft.com/office/drawing/2014/main" id="{390D57F8-BD25-44ED-9D21-C27B4E6FC12C}"/>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E05116-1EF9-4FE3-AB08-B26D1BBF9125}"/>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97020BD-5FF1-4E8A-8F0C-422E7A41887C}"/>
              </a:ext>
            </a:extLst>
          </p:cNvPr>
          <p:cNvGrpSpPr/>
          <p:nvPr/>
        </p:nvGrpSpPr>
        <p:grpSpPr>
          <a:xfrm>
            <a:off x="6276761" y="6251567"/>
            <a:ext cx="5548758" cy="438513"/>
            <a:chOff x="6320303" y="6041112"/>
            <a:chExt cx="5548758" cy="438513"/>
          </a:xfrm>
        </p:grpSpPr>
        <p:pic>
          <p:nvPicPr>
            <p:cNvPr id="9" name="Picture 8">
              <a:extLst>
                <a:ext uri="{FF2B5EF4-FFF2-40B4-BE49-F238E27FC236}">
                  <a16:creationId xmlns:a16="http://schemas.microsoft.com/office/drawing/2014/main" id="{2E095C27-01B0-443B-90B2-D381CFB3BCE9}"/>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10" name="Picture 9">
              <a:extLst>
                <a:ext uri="{FF2B5EF4-FFF2-40B4-BE49-F238E27FC236}">
                  <a16:creationId xmlns:a16="http://schemas.microsoft.com/office/drawing/2014/main" id="{98CAE5C7-DB9C-40ED-9A49-988FABFBF02F}"/>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11" name="TextBox 10">
              <a:extLst>
                <a:ext uri="{FF2B5EF4-FFF2-40B4-BE49-F238E27FC236}">
                  <a16:creationId xmlns:a16="http://schemas.microsoft.com/office/drawing/2014/main" id="{26653420-0517-4F5A-8944-D7C2BC5FBD31}"/>
                </a:ext>
              </a:extLst>
            </p:cNvPr>
            <p:cNvSpPr txBox="1"/>
            <p:nvPr/>
          </p:nvSpPr>
          <p:spPr>
            <a:xfrm>
              <a:off x="6320303" y="6041112"/>
              <a:ext cx="2853813" cy="415498"/>
            </a:xfrm>
            <a:prstGeom prst="rect">
              <a:avLst/>
            </a:prstGeom>
            <a:noFill/>
          </p:spPr>
          <p:txBody>
            <a:bodyPr wrap="square" rtlCol="0">
              <a:spAutoFit/>
            </a:bodyPr>
            <a:lstStyle/>
            <a:p>
              <a:pPr algn="r"/>
              <a:r>
                <a:rPr lang="en-US" sz="2100" dirty="0">
                  <a:solidFill>
                    <a:schemeClr val="bg1"/>
                  </a:solidFill>
                  <a:latin typeface="Calibri" panose="020F0502020204030204" pitchFamily="34" charset="0"/>
                  <a:cs typeface="Calibri" panose="020F0502020204030204" pitchFamily="34" charset="0"/>
                </a:rPr>
                <a:t>www.suny.edu</a:t>
              </a:r>
            </a:p>
          </p:txBody>
        </p:sp>
        <p:pic>
          <p:nvPicPr>
            <p:cNvPr id="12" name="Picture 11">
              <a:extLst>
                <a:ext uri="{FF2B5EF4-FFF2-40B4-BE49-F238E27FC236}">
                  <a16:creationId xmlns:a16="http://schemas.microsoft.com/office/drawing/2014/main" id="{69D6FF48-D5E8-484D-84E4-C4732ACEEB74}"/>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13" name="Picture 12">
              <a:extLst>
                <a:ext uri="{FF2B5EF4-FFF2-40B4-BE49-F238E27FC236}">
                  <a16:creationId xmlns:a16="http://schemas.microsoft.com/office/drawing/2014/main" id="{BAE03FD4-6F0E-459A-9939-C1449CEDF4CE}"/>
                </a:ext>
              </a:extLst>
            </p:cNvPr>
            <p:cNvPicPr>
              <a:picLocks noChangeAspect="1"/>
            </p:cNvPicPr>
            <p:nvPr/>
          </p:nvPicPr>
          <p:blipFill>
            <a:blip r:embed="rId5"/>
            <a:stretch>
              <a:fillRect/>
            </a:stretch>
          </p:blipFill>
          <p:spPr>
            <a:xfrm>
              <a:off x="11325778" y="6072566"/>
              <a:ext cx="543283" cy="382767"/>
            </a:xfrm>
            <a:prstGeom prst="rect">
              <a:avLst/>
            </a:prstGeom>
          </p:spPr>
        </p:pic>
      </p:grpSp>
      <p:sp>
        <p:nvSpPr>
          <p:cNvPr id="4" name="Content Placeholder 3">
            <a:extLst>
              <a:ext uri="{FF2B5EF4-FFF2-40B4-BE49-F238E27FC236}">
                <a16:creationId xmlns:a16="http://schemas.microsoft.com/office/drawing/2014/main" id="{981D02D6-EE31-4E2E-90AD-4B9E94E96928}"/>
              </a:ext>
            </a:extLst>
          </p:cNvPr>
          <p:cNvSpPr>
            <a:spLocks noGrp="1"/>
          </p:cNvSpPr>
          <p:nvPr>
            <p:ph idx="1"/>
          </p:nvPr>
        </p:nvSpPr>
        <p:spPr>
          <a:xfrm>
            <a:off x="838200" y="1518696"/>
            <a:ext cx="10515600" cy="4351338"/>
          </a:xfrm>
        </p:spPr>
        <p:txBody>
          <a:bodyPr>
            <a:normAutofit lnSpcReduction="10000"/>
          </a:bodyPr>
          <a:lstStyle/>
          <a:p>
            <a:r>
              <a:rPr lang="en-US" dirty="0"/>
              <a:t>From Alma home page, go to Analytics &gt; Analytics &gt; Design Analytics</a:t>
            </a:r>
          </a:p>
          <a:p>
            <a:r>
              <a:rPr lang="en-US" dirty="0"/>
              <a:t>Click Create &gt; Analysis</a:t>
            </a:r>
          </a:p>
          <a:p>
            <a:r>
              <a:rPr lang="en-US" dirty="0"/>
              <a:t>Select Subject Area &gt; Users</a:t>
            </a:r>
          </a:p>
          <a:p>
            <a:r>
              <a:rPr lang="en-US" dirty="0"/>
              <a:t>From User Details select</a:t>
            </a:r>
          </a:p>
          <a:p>
            <a:pPr lvl="1"/>
            <a:r>
              <a:rPr lang="en-US" dirty="0"/>
              <a:t>Primary Identifier</a:t>
            </a:r>
          </a:p>
          <a:p>
            <a:pPr lvl="1"/>
            <a:r>
              <a:rPr lang="en-US" dirty="0"/>
              <a:t>User Group: filter for the groups you wish to purge</a:t>
            </a:r>
          </a:p>
          <a:p>
            <a:pPr lvl="1"/>
            <a:r>
              <a:rPr lang="en-US" dirty="0"/>
              <a:t>Expiry Date: filter to “is less than” and the date </a:t>
            </a:r>
          </a:p>
          <a:p>
            <a:pPr lvl="1"/>
            <a:r>
              <a:rPr lang="en-US" dirty="0"/>
              <a:t>Last Name</a:t>
            </a:r>
          </a:p>
          <a:p>
            <a:pPr lvl="1"/>
            <a:r>
              <a:rPr lang="en-US" dirty="0"/>
              <a:t>First Name</a:t>
            </a:r>
          </a:p>
          <a:p>
            <a:pPr lvl="1"/>
            <a:r>
              <a:rPr lang="en-US" dirty="0"/>
              <a:t>User Record Type: filter to is equal to / is in “Public”</a:t>
            </a:r>
          </a:p>
        </p:txBody>
      </p:sp>
    </p:spTree>
    <p:extLst>
      <p:ext uri="{BB962C8B-B14F-4D97-AF65-F5344CB8AC3E}">
        <p14:creationId xmlns:p14="http://schemas.microsoft.com/office/powerpoint/2010/main" val="1933324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25541735DBF5479A85A0E07C52A45A" ma:contentTypeVersion="9" ma:contentTypeDescription="Create a new document." ma:contentTypeScope="" ma:versionID="cf4e206d0aed1cb5ba3ae77ec89f5497">
  <xsd:schema xmlns:xsd="http://www.w3.org/2001/XMLSchema" xmlns:xs="http://www.w3.org/2001/XMLSchema" xmlns:p="http://schemas.microsoft.com/office/2006/metadata/properties" xmlns:ns2="61ce4d65-48b5-4510-a74e-67217dcdfadf" targetNamespace="http://schemas.microsoft.com/office/2006/metadata/properties" ma:root="true" ma:fieldsID="1a288436851de82893f8bba96f25252d" ns2:_="">
    <xsd:import namespace="61ce4d65-48b5-4510-a74e-67217dcdfa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e4d65-48b5-4510-a74e-67217dcdf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D83235-88EE-4E2B-9FD9-F696DD588AF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588AD8D-1EF1-40FE-ABB6-5F78DF0AD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e4d65-48b5-4510-a74e-67217dcdf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32B7E1-008C-4875-BAEB-792625A787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13840</TotalTime>
  <Words>1246</Words>
  <Application>Microsoft Office PowerPoint</Application>
  <PresentationFormat>Widescreen</PresentationFormat>
  <Paragraphs>155</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AauxPro OT</vt:lpstr>
      <vt:lpstr>Arial</vt:lpstr>
      <vt:lpstr>Calibri</vt:lpstr>
      <vt:lpstr>Calibri Light</vt:lpstr>
      <vt:lpstr>Office Theme</vt:lpstr>
      <vt:lpstr>PowerPoint Presentation</vt:lpstr>
      <vt:lpstr>Special thanks to Kristy Lee</vt:lpstr>
      <vt:lpstr>Purging Users</vt:lpstr>
      <vt:lpstr>Purging Users: Basic Steps</vt:lpstr>
      <vt:lpstr>Roles Needed</vt:lpstr>
      <vt:lpstr> Configure user deletion policy on the Delete User Policy page  (Configuration Menu &gt; User Management &gt; General &gt; Delete User Policy). </vt:lpstr>
      <vt:lpstr>Add the New “Purge” User Group</vt:lpstr>
      <vt:lpstr>Use Analytics to Identify Users to Purge</vt:lpstr>
      <vt:lpstr>Use Analytics to Identify the Users to Purge</vt:lpstr>
      <vt:lpstr>Use Analytics to Identify the Users to Purge</vt:lpstr>
      <vt:lpstr>Use Analytics to Identify the Users to Purge</vt:lpstr>
      <vt:lpstr>Download and Edit Excel File</vt:lpstr>
      <vt:lpstr>Create a Set of Users to Purge</vt:lpstr>
      <vt:lpstr>Run the Update/Notify Users Job on the Set</vt:lpstr>
      <vt:lpstr>Run the Purge Patron Job on the New User Group</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Pritting, Shannon</dc:creator>
  <cp:lastModifiedBy>Yvonne Kester</cp:lastModifiedBy>
  <cp:revision>84</cp:revision>
  <dcterms:created xsi:type="dcterms:W3CDTF">2019-08-22T15:05:39Z</dcterms:created>
  <dcterms:modified xsi:type="dcterms:W3CDTF">2021-07-28T16:00:11Z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0x0101001025541735DBF5479A85A0E07C52A45A</vt:lpwstr>
  </property>
</Properties>
</file>