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7" r:id="rId4"/>
    <p:sldId id="261" r:id="rId5"/>
    <p:sldId id="265" r:id="rId6"/>
    <p:sldId id="290" r:id="rId7"/>
    <p:sldId id="271" r:id="rId8"/>
    <p:sldId id="264" r:id="rId9"/>
    <p:sldId id="272" r:id="rId10"/>
    <p:sldId id="277" r:id="rId11"/>
    <p:sldId id="300" r:id="rId12"/>
    <p:sldId id="278" r:id="rId13"/>
    <p:sldId id="260" r:id="rId14"/>
    <p:sldId id="279" r:id="rId15"/>
    <p:sldId id="281" r:id="rId16"/>
    <p:sldId id="297" r:id="rId17"/>
    <p:sldId id="299" r:id="rId18"/>
    <p:sldId id="291" r:id="rId19"/>
    <p:sldId id="266" r:id="rId20"/>
    <p:sldId id="285" r:id="rId21"/>
    <p:sldId id="263" r:id="rId22"/>
    <p:sldId id="270" r:id="rId23"/>
    <p:sldId id="298" r:id="rId24"/>
    <p:sldId id="293" r:id="rId25"/>
    <p:sldId id="268" r:id="rId26"/>
    <p:sldId id="273" r:id="rId27"/>
    <p:sldId id="280" r:id="rId28"/>
    <p:sldId id="276" r:id="rId29"/>
    <p:sldId id="282" r:id="rId30"/>
    <p:sldId id="274" r:id="rId31"/>
    <p:sldId id="292" r:id="rId32"/>
    <p:sldId id="289" r:id="rId33"/>
    <p:sldId id="269" r:id="rId34"/>
    <p:sldId id="286" r:id="rId35"/>
    <p:sldId id="288" r:id="rId36"/>
    <p:sldId id="294" r:id="rId37"/>
    <p:sldId id="275" r:id="rId38"/>
    <p:sldId id="296" r:id="rId39"/>
    <p:sldId id="295" r:id="rId40"/>
    <p:sldId id="2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66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891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4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32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4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guides.com/ld.php?content_id=4168558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guides.com/ld.php?content_id=428556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bibformats/en/fixedfield/blvl.html" TargetMode="External"/><Relationship Id="rId2" Type="http://schemas.openxmlformats.org/officeDocument/2006/relationships/hyperlink" Target="https://www.oclc.org/bibformats/en/fixedfield/typ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lc.org/bibformats/en/fixedfield/elv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lc.org/bibformats/en/3xx/300.html#subfield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clc.org/bibformats/en/fixedfield/typ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ny.libguides.com/c.php?g=913352&amp;p=6598382" TargetMode="External"/><Relationship Id="rId2" Type="http://schemas.openxmlformats.org/officeDocument/2006/relationships/hyperlink" Target="https://help.oclc.org/Metadata_Services/Connexion/Troubleshooting/UTF-8_Unicode_export_format_not_available_in_Connexion_browse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content/dam/support/connexion/documentation/browser/cataloging/cnx_br_cat_quick_ref/cnx_br_ref_card_05.pdf" TargetMode="External"/><Relationship Id="rId2" Type="http://schemas.openxmlformats.org/officeDocument/2006/relationships/hyperlink" Target="https://www.oclc.org/bibformats/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cny.libguides.com/mspwg/policies" TargetMode="External"/><Relationship Id="rId5" Type="http://schemas.openxmlformats.org/officeDocument/2006/relationships/hyperlink" Target="http://slcny.libanswers.com/faq/272078" TargetMode="External"/><Relationship Id="rId4" Type="http://schemas.openxmlformats.org/officeDocument/2006/relationships/hyperlink" Target="https://www.oclc.org/content/dam/support/connexion/documentation/client/cataloging/catquickref/connexionclientquickref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19" y="1367221"/>
            <a:ext cx="8361229" cy="3387944"/>
          </a:xfrm>
        </p:spPr>
        <p:txBody>
          <a:bodyPr/>
          <a:lstStyle/>
          <a:p>
            <a:r>
              <a:rPr lang="en-US" sz="4800" dirty="0"/>
              <a:t>Identifying the Correct Bibliographic Record when Ordering in Alma’s Network Zone (NZ)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896" y="4937851"/>
            <a:ext cx="6831673" cy="7362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SUNY Library Shared Services 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Viewing the Bib Record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title</a:t>
            </a:r>
            <a:r>
              <a:rPr lang="en-US" dirty="0"/>
              <a:t> link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8627-EF90-4FE8-915D-0AAF3E644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93" y="1559865"/>
            <a:ext cx="8876414" cy="504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49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Review the Brief Level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010093"/>
            <a:ext cx="10496107" cy="5598042"/>
          </a:xfrm>
        </p:spPr>
        <p:txBody>
          <a:bodyPr/>
          <a:lstStyle/>
          <a:p>
            <a:r>
              <a:rPr lang="en-US" dirty="0"/>
              <a:t>Brief level – come from LDR 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9A360-7782-4294-99DA-E83982E8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12" y="1830218"/>
            <a:ext cx="8463532" cy="214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E3C8F-48C6-4E56-85C1-DC18B9D6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20" y="3809114"/>
            <a:ext cx="9206815" cy="194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2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MARC Fields will tell you if it is the correct bib record or not:</a:t>
            </a:r>
          </a:p>
          <a:p>
            <a:r>
              <a:rPr lang="en-US" dirty="0"/>
              <a:t>020 (ISBN) </a:t>
            </a:r>
          </a:p>
          <a:p>
            <a:pPr lvl="1"/>
            <a:r>
              <a:rPr lang="en-US" i="0" dirty="0"/>
              <a:t>For non-serial records</a:t>
            </a:r>
          </a:p>
          <a:p>
            <a:r>
              <a:rPr lang="en-US" dirty="0"/>
              <a:t>022 (ISSN)</a:t>
            </a:r>
          </a:p>
          <a:p>
            <a:pPr lvl="1"/>
            <a:r>
              <a:rPr lang="en-US" i="0" dirty="0"/>
              <a:t>For serial records</a:t>
            </a:r>
          </a:p>
          <a:p>
            <a:r>
              <a:rPr lang="en-US" dirty="0"/>
              <a:t>024 (other standard number)</a:t>
            </a:r>
          </a:p>
          <a:p>
            <a:pPr lvl="1"/>
            <a:r>
              <a:rPr lang="en-US" i="0" dirty="0"/>
              <a:t>For visual materials</a:t>
            </a:r>
          </a:p>
          <a:p>
            <a:r>
              <a:rPr lang="en-US" dirty="0"/>
              <a:t>040 $b (language of cataloging)</a:t>
            </a:r>
          </a:p>
          <a:p>
            <a:pPr lvl="1"/>
            <a:r>
              <a:rPr lang="en-US" i="0" dirty="0"/>
              <a:t>$b </a:t>
            </a:r>
            <a:r>
              <a:rPr lang="en-US" i="0" dirty="0" err="1"/>
              <a:t>eng</a:t>
            </a:r>
            <a:r>
              <a:rPr lang="en-US" i="0" dirty="0"/>
              <a:t> only records are allowed in the NZ per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 -12: Language of cataloging</a:t>
            </a:r>
            <a:endParaRPr lang="en-US" i="0" dirty="0"/>
          </a:p>
          <a:p>
            <a:r>
              <a:rPr lang="en-US" dirty="0"/>
              <a:t>100 $a (author)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0876E-899D-41F7-B3C5-112F17F6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1" y="1247872"/>
            <a:ext cx="4801736" cy="436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630E8-3356-4A78-92A7-6A8C0D82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18" y="1974748"/>
            <a:ext cx="5531012" cy="4362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2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 continued:</a:t>
            </a:r>
          </a:p>
          <a:p>
            <a:r>
              <a:rPr lang="en-US" dirty="0"/>
              <a:t>245 $a (title)</a:t>
            </a:r>
          </a:p>
          <a:p>
            <a:r>
              <a:rPr lang="en-US" dirty="0"/>
              <a:t>245 $h (medium/General Material Designators or GMDs) </a:t>
            </a:r>
          </a:p>
          <a:p>
            <a:pPr lvl="1"/>
            <a:r>
              <a:rPr lang="en-US" i="0" dirty="0"/>
              <a:t>For AACR2 bib records</a:t>
            </a:r>
          </a:p>
          <a:p>
            <a:pPr lvl="1"/>
            <a:r>
              <a:rPr lang="en-US" i="0" dirty="0"/>
              <a:t>Examples; [electronic resource], [sound recording], [</a:t>
            </a:r>
            <a:r>
              <a:rPr lang="en-US" i="0" dirty="0" err="1"/>
              <a:t>videorecording</a:t>
            </a:r>
            <a:r>
              <a:rPr lang="en-US" i="0" dirty="0"/>
              <a:t>]</a:t>
            </a:r>
          </a:p>
          <a:p>
            <a:r>
              <a:rPr lang="en-US" dirty="0"/>
              <a:t>260/264 </a:t>
            </a:r>
          </a:p>
          <a:p>
            <a:pPr lvl="1"/>
            <a:r>
              <a:rPr lang="en-US" i="0" dirty="0"/>
              <a:t>$b (publisher)</a:t>
            </a:r>
          </a:p>
          <a:p>
            <a:pPr lvl="1"/>
            <a:r>
              <a:rPr lang="en-US" i="0" dirty="0"/>
              <a:t>$c (publication date)</a:t>
            </a:r>
          </a:p>
          <a:p>
            <a:r>
              <a:rPr lang="en-US" dirty="0"/>
              <a:t>300 $a (extent of the item)</a:t>
            </a:r>
          </a:p>
          <a:p>
            <a:r>
              <a:rPr lang="en-US" dirty="0"/>
              <a:t>33X if an RDA record</a:t>
            </a:r>
          </a:p>
          <a:p>
            <a:pPr lvl="1"/>
            <a:r>
              <a:rPr lang="en-US" i="0" dirty="0"/>
              <a:t>336 (content type)</a:t>
            </a:r>
          </a:p>
          <a:p>
            <a:pPr lvl="1"/>
            <a:r>
              <a:rPr lang="en-US" i="0" dirty="0"/>
              <a:t>337 (media type)</a:t>
            </a:r>
          </a:p>
          <a:p>
            <a:pPr lvl="1"/>
            <a:r>
              <a:rPr lang="en-US" i="0" dirty="0"/>
              <a:t>338 (Carrier type)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Alma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D8F011-0366-47B2-9731-5E77C4848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43931"/>
            <a:ext cx="6038095" cy="2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F3315-A456-4681-B830-58A3C6DA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63" y="3287210"/>
            <a:ext cx="8172537" cy="2707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73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the NZ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Example 1:</a:t>
            </a:r>
          </a:p>
          <a:p>
            <a:pPr lvl="1"/>
            <a:r>
              <a:rPr lang="en-US" i="0" dirty="0"/>
              <a:t>ISBN: 9780812993547</a:t>
            </a:r>
          </a:p>
          <a:p>
            <a:pPr lvl="1"/>
            <a:r>
              <a:rPr lang="en-US" i="0" dirty="0"/>
              <a:t>Author: Ta-Nehisi Coates</a:t>
            </a:r>
          </a:p>
          <a:p>
            <a:pPr lvl="1"/>
            <a:r>
              <a:rPr lang="en-US" i="0" dirty="0"/>
              <a:t>Title: Between the world and me</a:t>
            </a:r>
          </a:p>
          <a:p>
            <a:pPr lvl="1"/>
            <a:r>
              <a:rPr lang="en-US" i="0" dirty="0"/>
              <a:t>Publication year: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2: </a:t>
            </a:r>
          </a:p>
          <a:p>
            <a:pPr lvl="1"/>
            <a:r>
              <a:rPr lang="en-US" i="0" dirty="0"/>
              <a:t>ISBN: 9781476740188</a:t>
            </a:r>
          </a:p>
          <a:p>
            <a:pPr lvl="1"/>
            <a:r>
              <a:rPr lang="en-US" i="0" dirty="0"/>
              <a:t>Author: Susan </a:t>
            </a:r>
            <a:r>
              <a:rPr lang="en-US" i="0" dirty="0" err="1"/>
              <a:t>Orlean</a:t>
            </a:r>
            <a:endParaRPr lang="en-US" i="0" dirty="0"/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3: </a:t>
            </a:r>
          </a:p>
          <a:p>
            <a:pPr lvl="1"/>
            <a:r>
              <a:rPr lang="en-US" i="0" dirty="0"/>
              <a:t>ISBN: 9780525655435</a:t>
            </a:r>
          </a:p>
          <a:p>
            <a:pPr lvl="1"/>
            <a:r>
              <a:rPr lang="en-US" i="0" dirty="0"/>
              <a:t>Author: Oscar </a:t>
            </a:r>
            <a:r>
              <a:rPr lang="en-US" i="0" dirty="0" err="1"/>
              <a:t>Cásares</a:t>
            </a:r>
            <a:endParaRPr lang="en-US" i="0" dirty="0"/>
          </a:p>
          <a:p>
            <a:pPr lvl="1"/>
            <a:r>
              <a:rPr lang="en-US" i="0" dirty="0"/>
              <a:t>Title: Where we come from</a:t>
            </a:r>
          </a:p>
          <a:p>
            <a:pPr lvl="1"/>
            <a:r>
              <a:rPr lang="en-US" i="0" dirty="0"/>
              <a:t>Publication year: 2019</a:t>
            </a:r>
          </a:p>
        </p:txBody>
      </p:sp>
    </p:spTree>
    <p:extLst>
      <p:ext uri="{BB962C8B-B14F-4D97-AF65-F5344CB8AC3E}">
        <p14:creationId xmlns:p14="http://schemas.microsoft.com/office/powerpoint/2010/main" val="370308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the NZ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Example 4:</a:t>
            </a:r>
          </a:p>
          <a:p>
            <a:pPr lvl="1"/>
            <a:r>
              <a:rPr lang="en-US" i="0" dirty="0"/>
              <a:t>ISBN: 9780143124870</a:t>
            </a:r>
          </a:p>
          <a:p>
            <a:pPr lvl="1"/>
            <a:r>
              <a:rPr lang="en-US" i="0" dirty="0"/>
              <a:t>Author: Ruth Ozeki</a:t>
            </a:r>
          </a:p>
          <a:p>
            <a:pPr lvl="1"/>
            <a:r>
              <a:rPr lang="en-US" i="0" dirty="0"/>
              <a:t>Title: A tale for the time being</a:t>
            </a:r>
          </a:p>
          <a:p>
            <a:pPr lvl="1"/>
            <a:r>
              <a:rPr lang="en-US" i="0" dirty="0"/>
              <a:t>Publication year: 2013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Example 5: </a:t>
            </a:r>
          </a:p>
          <a:p>
            <a:pPr lvl="1"/>
            <a:r>
              <a:rPr lang="en-US" i="0" dirty="0"/>
              <a:t>ISBN: 9780062797155</a:t>
            </a:r>
          </a:p>
          <a:p>
            <a:pPr lvl="1"/>
            <a:r>
              <a:rPr lang="en-US" i="0" dirty="0"/>
              <a:t>Author: Heather Morris</a:t>
            </a:r>
          </a:p>
          <a:p>
            <a:pPr lvl="1"/>
            <a:r>
              <a:rPr lang="en-US" i="0" dirty="0"/>
              <a:t>Title: The tattooist of Auschwitz</a:t>
            </a:r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 startAt="5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9273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307567"/>
            <a:ext cx="8361229" cy="1565833"/>
          </a:xfrm>
        </p:spPr>
        <p:txBody>
          <a:bodyPr/>
          <a:lstStyle/>
          <a:p>
            <a:r>
              <a:rPr lang="en-US" sz="5400" dirty="0"/>
              <a:t>Searching for Physical BIB records in OCLC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0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for Bib Records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4612759" cy="5598042"/>
          </a:xfrm>
        </p:spPr>
        <p:txBody>
          <a:bodyPr/>
          <a:lstStyle/>
          <a:p>
            <a:r>
              <a:rPr lang="en-US" dirty="0"/>
              <a:t>Search in OCLC using one or combine of fields:</a:t>
            </a:r>
          </a:p>
          <a:p>
            <a:pPr lvl="1"/>
            <a:r>
              <a:rPr lang="en-US" i="0" dirty="0"/>
              <a:t>ISBN</a:t>
            </a:r>
          </a:p>
          <a:p>
            <a:pPr lvl="1"/>
            <a:r>
              <a:rPr lang="en-US" i="0" dirty="0"/>
              <a:t>ISSN</a:t>
            </a:r>
          </a:p>
          <a:p>
            <a:pPr lvl="2"/>
            <a:r>
              <a:rPr lang="en-US" dirty="0"/>
              <a:t>Called Standard Number in OCLC</a:t>
            </a:r>
            <a:endParaRPr lang="en-US" i="0" dirty="0"/>
          </a:p>
          <a:p>
            <a:pPr lvl="1"/>
            <a:r>
              <a:rPr lang="en-US" i="0" dirty="0"/>
              <a:t>Title</a:t>
            </a:r>
          </a:p>
          <a:p>
            <a:pPr lvl="1"/>
            <a:r>
              <a:rPr lang="en-US" i="0" dirty="0"/>
              <a:t>Author</a:t>
            </a:r>
          </a:p>
          <a:p>
            <a:pPr lvl="1"/>
            <a:r>
              <a:rPr lang="en-US" i="0" dirty="0"/>
              <a:t>Language type</a:t>
            </a:r>
          </a:p>
          <a:p>
            <a:pPr lvl="2"/>
            <a:r>
              <a:rPr lang="en-US" dirty="0"/>
              <a:t>English</a:t>
            </a:r>
            <a:endParaRPr lang="en-US" i="0" dirty="0"/>
          </a:p>
          <a:p>
            <a:pPr lvl="1"/>
            <a:r>
              <a:rPr lang="en-US" i="0" dirty="0"/>
              <a:t>Format</a:t>
            </a:r>
          </a:p>
          <a:p>
            <a:pPr lvl="2"/>
            <a:r>
              <a:rPr lang="en-US" dirty="0"/>
              <a:t>Books also retrieves </a:t>
            </a:r>
            <a:r>
              <a:rPr lang="en-US" dirty="0" err="1"/>
              <a:t>ebooks</a:t>
            </a:r>
            <a:r>
              <a:rPr lang="en-US" dirty="0"/>
              <a:t> </a:t>
            </a:r>
            <a:endParaRPr lang="en-US" i="0" dirty="0"/>
          </a:p>
          <a:p>
            <a:pPr lvl="1"/>
            <a:r>
              <a:rPr lang="en-US" i="0" dirty="0"/>
              <a:t>Internet</a:t>
            </a:r>
          </a:p>
          <a:p>
            <a:pPr lvl="2"/>
            <a:r>
              <a:rPr lang="en-US" dirty="0"/>
              <a:t>Not Internet/Non-Internet</a:t>
            </a:r>
            <a:endParaRPr lang="en-US" i="0" dirty="0"/>
          </a:p>
          <a:p>
            <a:pPr lvl="1"/>
            <a:r>
              <a:rPr lang="en-US" i="0" dirty="0"/>
              <a:t>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41593-BDAA-412C-B61D-DFA34C4E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95" y="1162934"/>
            <a:ext cx="4118342" cy="301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4B33D-5F1E-485A-9F2D-1B1A0477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59" y="4574660"/>
            <a:ext cx="5971177" cy="184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8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What Records Reside Where in Alma?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Institutional Zone (IZ)</a:t>
            </a:r>
          </a:p>
          <a:p>
            <a:pPr lvl="1"/>
            <a:r>
              <a:rPr lang="en-US" i="0" dirty="0"/>
              <a:t>E-resources</a:t>
            </a:r>
          </a:p>
          <a:p>
            <a:pPr lvl="2"/>
            <a:r>
              <a:rPr lang="en-US" dirty="0"/>
              <a:t>eBooks</a:t>
            </a:r>
          </a:p>
          <a:p>
            <a:pPr lvl="2"/>
            <a:r>
              <a:rPr lang="en-US" dirty="0"/>
              <a:t>Government document </a:t>
            </a:r>
          </a:p>
          <a:p>
            <a:pPr lvl="2"/>
            <a:r>
              <a:rPr lang="en-US" dirty="0"/>
              <a:t>Streaming video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MSP-3 exceptions</a:t>
            </a:r>
            <a:endParaRPr lang="en-US" i="0" dirty="0"/>
          </a:p>
          <a:p>
            <a:pPr lvl="2"/>
            <a:r>
              <a:rPr lang="en-US" dirty="0"/>
              <a:t>Personal-copy course reserves </a:t>
            </a:r>
          </a:p>
          <a:p>
            <a:pPr lvl="2"/>
            <a:r>
              <a:rPr lang="en-US" dirty="0"/>
              <a:t>Titles borrowed on ILL from outside the SUNY Libraries Consortium </a:t>
            </a:r>
          </a:p>
          <a:p>
            <a:pPr lvl="2"/>
            <a:r>
              <a:rPr lang="en-US" dirty="0"/>
              <a:t>Inventory control of equipment </a:t>
            </a:r>
          </a:p>
          <a:p>
            <a:pPr lvl="2"/>
            <a:r>
              <a:rPr lang="en-US" dirty="0"/>
              <a:t>Host bibliographic records for bound-</a:t>
            </a:r>
            <a:r>
              <a:rPr lang="en-US" dirty="0" err="1"/>
              <a:t>withs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Suppressed bibliographic records </a:t>
            </a:r>
          </a:p>
          <a:p>
            <a:pPr lvl="2"/>
            <a:r>
              <a:rPr lang="en-US" dirty="0"/>
              <a:t>Vendor record sets that the library is not allowed to share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Bib Records in OCLC: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Look for the following as indicators to the better bib record when retrieving search results:</a:t>
            </a:r>
          </a:p>
          <a:p>
            <a:pPr lvl="1"/>
            <a:r>
              <a:rPr lang="en-US" i="0" dirty="0"/>
              <a:t>Number of holdings</a:t>
            </a:r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lvl="1"/>
            <a:r>
              <a:rPr lang="en-US" i="0" dirty="0"/>
              <a:t>D or P next to the record results in the L column (</a:t>
            </a:r>
            <a:r>
              <a:rPr lang="en-US" b="1" i="0" dirty="0"/>
              <a:t>L</a:t>
            </a:r>
            <a:r>
              <a:rPr lang="en-US" i="0" dirty="0"/>
              <a:t>=Library Type)</a:t>
            </a:r>
          </a:p>
          <a:p>
            <a:pPr lvl="2"/>
            <a:r>
              <a:rPr lang="en-US" dirty="0"/>
              <a:t>D = DLC (Library of Congress)</a:t>
            </a:r>
          </a:p>
          <a:p>
            <a:pPr lvl="2"/>
            <a:r>
              <a:rPr lang="en-US" i="0" dirty="0"/>
              <a:t>P = PCC (Program for Cooper</a:t>
            </a:r>
            <a:r>
              <a:rPr lang="en-US" dirty="0"/>
              <a:t>ative Cataloging)</a:t>
            </a:r>
            <a:endParaRPr lang="en-US" i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3559CF4-1ECB-4599-A808-445645AA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88" y="2116189"/>
            <a:ext cx="6741623" cy="165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595E866-FBD0-4B8C-8E9B-9EEF9FEB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07" y="5227609"/>
            <a:ext cx="8747785" cy="124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9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not:</a:t>
            </a:r>
          </a:p>
          <a:p>
            <a:r>
              <a:rPr lang="en-US" dirty="0"/>
              <a:t>LDR 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</a:t>
            </a:r>
            <a:r>
              <a:rPr lang="en-US" i="0" dirty="0"/>
              <a:t> (position 06)</a:t>
            </a:r>
          </a:p>
          <a:p>
            <a:pPr lvl="1"/>
            <a:r>
              <a:rPr lang="en-US" i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BLvl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0" dirty="0"/>
              <a:t>(position 07)</a:t>
            </a:r>
          </a:p>
          <a:p>
            <a:pPr lvl="1"/>
            <a:r>
              <a:rPr lang="en-US" i="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ELvl</a:t>
            </a:r>
            <a:r>
              <a:rPr lang="en-US" i="0" dirty="0"/>
              <a:t> (position 17)	</a:t>
            </a:r>
            <a:endParaRPr lang="en-US" dirty="0"/>
          </a:p>
          <a:p>
            <a:r>
              <a:rPr lang="en-US" dirty="0"/>
              <a:t>020 (ISBN) </a:t>
            </a:r>
          </a:p>
          <a:p>
            <a:pPr lvl="1"/>
            <a:r>
              <a:rPr lang="en-US" i="0" dirty="0"/>
              <a:t>For non-serial records</a:t>
            </a:r>
          </a:p>
          <a:p>
            <a:r>
              <a:rPr lang="en-US" dirty="0"/>
              <a:t>022 (ISSN)</a:t>
            </a:r>
          </a:p>
          <a:p>
            <a:pPr lvl="1"/>
            <a:r>
              <a:rPr lang="en-US" i="0" dirty="0"/>
              <a:t>For serial records</a:t>
            </a:r>
          </a:p>
          <a:p>
            <a:r>
              <a:rPr lang="en-US" dirty="0"/>
              <a:t>024 (other standard number)</a:t>
            </a:r>
          </a:p>
          <a:p>
            <a:pPr lvl="1"/>
            <a:r>
              <a:rPr lang="en-US" i="0" dirty="0"/>
              <a:t>For visual materials</a:t>
            </a:r>
          </a:p>
          <a:p>
            <a:r>
              <a:rPr lang="en-US" dirty="0"/>
              <a:t>040 $b </a:t>
            </a:r>
            <a:r>
              <a:rPr lang="en-US" dirty="0" err="1"/>
              <a:t>eng</a:t>
            </a:r>
            <a:r>
              <a:rPr lang="en-US" dirty="0"/>
              <a:t> (language of cataloging)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1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 to Review in OCLC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MARC Fields will tell you if it is a physical bib record or not continued:</a:t>
            </a:r>
          </a:p>
          <a:p>
            <a:r>
              <a:rPr lang="en-US" dirty="0"/>
              <a:t>245 $a (title)</a:t>
            </a:r>
          </a:p>
          <a:p>
            <a:r>
              <a:rPr lang="en-US" dirty="0"/>
              <a:t>245 $h (medium) </a:t>
            </a:r>
          </a:p>
          <a:p>
            <a:pPr lvl="1"/>
            <a:r>
              <a:rPr lang="en-US" i="0" dirty="0"/>
              <a:t>For AACR2 bib records</a:t>
            </a:r>
          </a:p>
          <a:p>
            <a:r>
              <a:rPr lang="en-US" dirty="0"/>
              <a:t>260/264 </a:t>
            </a:r>
          </a:p>
          <a:p>
            <a:pPr lvl="1"/>
            <a:r>
              <a:rPr lang="en-US" i="0" dirty="0"/>
              <a:t>$b (publisher)</a:t>
            </a:r>
          </a:p>
          <a:p>
            <a:pPr lvl="1"/>
            <a:r>
              <a:rPr lang="en-US" i="0" dirty="0"/>
              <a:t>$c (publication date)</a:t>
            </a:r>
          </a:p>
          <a:p>
            <a:r>
              <a:rPr lang="en-US" dirty="0"/>
              <a:t>300 $a (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extent of the item</a:t>
            </a:r>
            <a:r>
              <a:rPr lang="en-US" dirty="0"/>
              <a:t>)</a:t>
            </a:r>
          </a:p>
          <a:p>
            <a:pPr lvl="1"/>
            <a:r>
              <a:rPr lang="en-US" i="0" dirty="0"/>
              <a:t>Examples; # pages, # volumes, 1 online resource</a:t>
            </a:r>
          </a:p>
          <a:p>
            <a:r>
              <a:rPr lang="en-US" dirty="0"/>
              <a:t>33X: if it is an RDA record</a:t>
            </a:r>
          </a:p>
          <a:p>
            <a:pPr lvl="1"/>
            <a:r>
              <a:rPr lang="en-US" i="0" dirty="0"/>
              <a:t>336</a:t>
            </a:r>
          </a:p>
          <a:p>
            <a:pPr lvl="1"/>
            <a:r>
              <a:rPr lang="en-US" i="0" dirty="0"/>
              <a:t>337</a:t>
            </a:r>
          </a:p>
          <a:p>
            <a:pPr lvl="1"/>
            <a:r>
              <a:rPr lang="en-US" i="0" dirty="0"/>
              <a:t>338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1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in OCLC Exercise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Example 1:</a:t>
            </a:r>
          </a:p>
          <a:p>
            <a:pPr lvl="1"/>
            <a:r>
              <a:rPr lang="en-US" i="0" dirty="0"/>
              <a:t>ISBN: 9780525436140</a:t>
            </a:r>
          </a:p>
          <a:p>
            <a:pPr lvl="1"/>
            <a:r>
              <a:rPr lang="en-US" i="0" dirty="0"/>
              <a:t>Author: Tommy Orange</a:t>
            </a:r>
          </a:p>
          <a:p>
            <a:pPr lvl="1"/>
            <a:r>
              <a:rPr lang="en-US" i="0" dirty="0"/>
              <a:t>Title: There </a:t>
            </a:r>
            <a:r>
              <a:rPr lang="en-US" i="0" dirty="0" err="1"/>
              <a:t>there</a:t>
            </a:r>
            <a:endParaRPr lang="en-US" i="0" dirty="0"/>
          </a:p>
          <a:p>
            <a:pPr lvl="1"/>
            <a:r>
              <a:rPr lang="en-US" i="0" dirty="0"/>
              <a:t>Publication year: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2:</a:t>
            </a:r>
          </a:p>
          <a:p>
            <a:pPr lvl="1"/>
            <a:r>
              <a:rPr lang="en-US" i="0" dirty="0"/>
              <a:t>ISBN: 9781492588207 </a:t>
            </a:r>
          </a:p>
          <a:p>
            <a:pPr lvl="1"/>
            <a:r>
              <a:rPr lang="en-US" i="0" dirty="0"/>
              <a:t>Author: Nancy Gerstein</a:t>
            </a:r>
          </a:p>
          <a:p>
            <a:pPr lvl="1"/>
            <a:r>
              <a:rPr lang="en-US" i="0" dirty="0"/>
              <a:t>Title: Motivational yoga</a:t>
            </a:r>
          </a:p>
          <a:p>
            <a:pPr lvl="1"/>
            <a:r>
              <a:rPr lang="en-US" i="0" dirty="0"/>
              <a:t>Publication year: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 3: </a:t>
            </a:r>
          </a:p>
          <a:p>
            <a:pPr lvl="1"/>
            <a:r>
              <a:rPr lang="en-US" i="0" dirty="0"/>
              <a:t>ISBN: 9781250258038</a:t>
            </a:r>
          </a:p>
          <a:p>
            <a:pPr lvl="1"/>
            <a:r>
              <a:rPr lang="en-US" i="0" dirty="0"/>
              <a:t>Author: Antonio </a:t>
            </a:r>
            <a:r>
              <a:rPr lang="en-US" i="0" dirty="0" err="1"/>
              <a:t>Iturbe</a:t>
            </a:r>
            <a:endParaRPr lang="en-US" i="0" dirty="0"/>
          </a:p>
          <a:p>
            <a:pPr lvl="1"/>
            <a:r>
              <a:rPr lang="en-US" i="0" dirty="0"/>
              <a:t>Title: The librarian of Auschwitz</a:t>
            </a:r>
          </a:p>
          <a:p>
            <a:pPr lvl="1"/>
            <a:r>
              <a:rPr lang="en-US" i="0" dirty="0"/>
              <a:t>Publication year: 2017</a:t>
            </a:r>
          </a:p>
          <a:p>
            <a:pPr marL="0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62433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583711"/>
            <a:ext cx="8361229" cy="1077037"/>
          </a:xfrm>
        </p:spPr>
        <p:txBody>
          <a:bodyPr/>
          <a:lstStyle/>
          <a:p>
            <a:r>
              <a:rPr lang="en-US" sz="5400" dirty="0" err="1"/>
              <a:t>MARc</a:t>
            </a:r>
            <a:r>
              <a:rPr lang="en-US" sz="5400" dirty="0"/>
              <a:t> fields defined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Fields: LDR Position 06 &amp; 07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LDR position 06: Type</a:t>
            </a:r>
          </a:p>
          <a:p>
            <a:r>
              <a:rPr lang="en-US" dirty="0"/>
              <a:t>LDR position 07: </a:t>
            </a:r>
            <a:r>
              <a:rPr lang="en-US" dirty="0" err="1"/>
              <a:t>BLvl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44111-ABE2-4E50-9F77-CBC0625F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76" y="2087707"/>
            <a:ext cx="9449332" cy="3556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58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245 $h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MARC 245 $h is no longer used in OCLC MARC records. OCLC began removing $h as of March 2016 and replacing it with MARC fields 336, 337, and 338.</a:t>
            </a:r>
          </a:p>
          <a:p>
            <a:r>
              <a:rPr lang="en-US" dirty="0"/>
              <a:t>AACR2 and previous cataloging standards may still have $h General Material Designators (GMDs) in MARC field 245</a:t>
            </a:r>
          </a:p>
          <a:p>
            <a:r>
              <a:rPr lang="en-US" dirty="0"/>
              <a:t>Some common GMDs are:</a:t>
            </a:r>
          </a:p>
          <a:p>
            <a:pPr lvl="1"/>
            <a:r>
              <a:rPr lang="en-US" i="0" dirty="0"/>
              <a:t>[electronic resource]</a:t>
            </a:r>
          </a:p>
          <a:p>
            <a:pPr lvl="1"/>
            <a:r>
              <a:rPr lang="en-US" i="0" dirty="0"/>
              <a:t>[sound recording]</a:t>
            </a:r>
          </a:p>
          <a:p>
            <a:pPr lvl="1"/>
            <a:r>
              <a:rPr lang="en-US" i="0" dirty="0"/>
              <a:t>[</a:t>
            </a:r>
            <a:r>
              <a:rPr lang="en-US" i="0" dirty="0" err="1"/>
              <a:t>videorecording</a:t>
            </a:r>
            <a:r>
              <a:rPr lang="en-US" i="0" dirty="0"/>
              <a:t>]</a:t>
            </a:r>
          </a:p>
          <a:p>
            <a:pPr lvl="1"/>
            <a:r>
              <a:rPr lang="en-US" i="0" dirty="0"/>
              <a:t>[microform]</a:t>
            </a:r>
          </a:p>
          <a:p>
            <a:pPr lvl="1"/>
            <a:r>
              <a:rPr lang="en-US" i="0" dirty="0"/>
              <a:t>[realia] </a:t>
            </a:r>
          </a:p>
          <a:p>
            <a:pPr lvl="1"/>
            <a:r>
              <a:rPr lang="en-US" i="0" dirty="0"/>
              <a:t>[kit]</a:t>
            </a:r>
          </a:p>
          <a:p>
            <a:pPr lvl="1"/>
            <a:r>
              <a:rPr lang="en-US" i="0" dirty="0"/>
              <a:t>[map]</a:t>
            </a:r>
          </a:p>
          <a:p>
            <a:pPr lvl="1"/>
            <a:r>
              <a:rPr lang="en-US" i="0" dirty="0"/>
              <a:t>[art original]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6" y="175437"/>
            <a:ext cx="9909544" cy="51567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MARC Field: 300 $a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7" y="861237"/>
            <a:ext cx="4720856" cy="5746898"/>
          </a:xfrm>
        </p:spPr>
        <p:txBody>
          <a:bodyPr>
            <a:normAutofit/>
          </a:bodyPr>
          <a:lstStyle/>
          <a:p>
            <a:r>
              <a:rPr lang="en-US" dirty="0"/>
              <a:t>MARC field 300 is the physical description</a:t>
            </a:r>
          </a:p>
          <a:p>
            <a:pPr lvl="1"/>
            <a:r>
              <a:rPr lang="en-US" i="0" dirty="0"/>
              <a:t>300 $a is the extent</a:t>
            </a:r>
          </a:p>
          <a:p>
            <a:r>
              <a:rPr lang="en-US" dirty="0"/>
              <a:t>RDA defines the extent as :</a:t>
            </a:r>
          </a:p>
          <a:p>
            <a:pPr lvl="1"/>
            <a:r>
              <a:rPr lang="en-US" i="0" dirty="0"/>
              <a:t>“A number and type of unit and/or subunit of a manifestation</a:t>
            </a:r>
            <a:r>
              <a:rPr lang="en-US" dirty="0"/>
              <a:t>.</a:t>
            </a:r>
          </a:p>
          <a:p>
            <a:pPr lvl="1"/>
            <a:r>
              <a:rPr lang="en-US" i="0" dirty="0"/>
              <a:t>Unit: A physical or logical constituent of a manifestation. A unit includes a volume, audiocassette, film reel, a map, a digital file, etc.</a:t>
            </a:r>
          </a:p>
          <a:p>
            <a:pPr lvl="1"/>
            <a:r>
              <a:rPr lang="en-US" i="0" dirty="0"/>
              <a:t>Subunit: A physical or logical subdivision of a unit. A subunit includes a page of a volume, a frame of a microfiche, a record in a </a:t>
            </a:r>
            <a:r>
              <a:rPr lang="en-US" dirty="0"/>
              <a:t>digital file, etc.”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725FC-9BF7-44A9-B72D-8055FAB7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5190"/>
            <a:ext cx="5828571" cy="264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115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336 – Content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4637567" cy="5598042"/>
          </a:xfrm>
        </p:spPr>
        <p:txBody>
          <a:bodyPr/>
          <a:lstStyle/>
          <a:p>
            <a:r>
              <a:rPr lang="en-US" dirty="0"/>
              <a:t>RDA defines content type as: </a:t>
            </a:r>
          </a:p>
          <a:p>
            <a:pPr lvl="1"/>
            <a:r>
              <a:rPr lang="en-US" i="0" dirty="0"/>
              <a:t>“A categorization reflecting the fundamental form of communication in which the content is expressed and the human sense through which it is intended to be perceived.”</a:t>
            </a:r>
          </a:p>
          <a:p>
            <a:r>
              <a:rPr lang="en-US" dirty="0"/>
              <a:t>OCLC defines content type as:</a:t>
            </a:r>
          </a:p>
          <a:p>
            <a:pPr lvl="1"/>
            <a:r>
              <a:rPr lang="en-US" i="0" dirty="0"/>
              <a:t>“The form of communication through which a work is expressed. Used in conjunction with </a:t>
            </a:r>
            <a:r>
              <a:rPr lang="en-US" i="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</a:t>
            </a:r>
            <a:r>
              <a:rPr lang="en-US" i="0" dirty="0"/>
              <a:t>, which indicates the general type of content of the resource. Field 336 information enables expression of more specific content types and content types from various lists.”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25460-FDDA-4FA0-8934-7468BDC8C66A}"/>
              </a:ext>
            </a:extLst>
          </p:cNvPr>
          <p:cNvSpPr txBox="1"/>
          <p:nvPr/>
        </p:nvSpPr>
        <p:spPr>
          <a:xfrm>
            <a:off x="6201440" y="4008474"/>
            <a:ext cx="511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possible online resources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7659FF-B4F9-4253-A7BE-164730F0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35" y="1218638"/>
            <a:ext cx="5247619" cy="2590476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85BF0610-EE71-400C-BA5F-6FCA40C3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4400"/>
            <a:ext cx="5130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11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337 – Media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5336754" cy="5598042"/>
          </a:xfrm>
        </p:spPr>
        <p:txBody>
          <a:bodyPr>
            <a:normAutofit/>
          </a:bodyPr>
          <a:lstStyle/>
          <a:p>
            <a:r>
              <a:rPr lang="en-US" dirty="0"/>
              <a:t>RDA defines media type as: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“</a:t>
            </a:r>
            <a:r>
              <a:rPr lang="en-US" i="0" dirty="0"/>
              <a:t>A categorization reflecting the general type of intermediation device required to view, play, run, etc., the content of a manifestation.”</a:t>
            </a:r>
            <a:endParaRPr lang="en-US" dirty="0"/>
          </a:p>
          <a:p>
            <a:r>
              <a:rPr lang="en-US" dirty="0"/>
              <a:t>OCLC defines media type as:	</a:t>
            </a:r>
          </a:p>
          <a:p>
            <a:pPr lvl="1"/>
            <a:r>
              <a:rPr lang="en-US" dirty="0"/>
              <a:t>“Media type reflects the general type of intermediation device required to view, play, run, etc., the content of a resource. Used as an alternative to or in addition to the coded expression of Media type in field 007 subfield </a:t>
            </a:r>
            <a:r>
              <a:rPr lang="en-US" dirty="0" err="1"/>
              <a:t>ǂa</a:t>
            </a:r>
            <a:r>
              <a:rPr lang="en-US" dirty="0"/>
              <a:t>. Field 337 information enables indication of more specific media types and media types from various lists.”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9B051-ACB5-407D-8ABB-19C206B40E19}"/>
              </a:ext>
            </a:extLst>
          </p:cNvPr>
          <p:cNvSpPr txBox="1"/>
          <p:nvPr/>
        </p:nvSpPr>
        <p:spPr>
          <a:xfrm>
            <a:off x="7274727" y="3788882"/>
            <a:ext cx="379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online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3270C-9F14-4DBA-AED7-BB7801B0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727" y="1396715"/>
            <a:ext cx="3304667" cy="2195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30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What Records Reside Where in Alma?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Network Zone (NZ)</a:t>
            </a:r>
          </a:p>
          <a:p>
            <a:pPr lvl="1"/>
            <a:r>
              <a:rPr lang="en-US" i="0" dirty="0"/>
              <a:t>Physical bibliographic records</a:t>
            </a:r>
          </a:p>
          <a:p>
            <a:pPr lvl="2"/>
            <a:r>
              <a:rPr lang="en-US" dirty="0"/>
              <a:t>Books</a:t>
            </a:r>
          </a:p>
          <a:p>
            <a:pPr lvl="2"/>
            <a:r>
              <a:rPr lang="en-US" i="0" dirty="0"/>
              <a:t>Journals</a:t>
            </a:r>
          </a:p>
          <a:p>
            <a:pPr lvl="2"/>
            <a:r>
              <a:rPr lang="en-US" dirty="0"/>
              <a:t>Maps</a:t>
            </a:r>
            <a:endParaRPr lang="en-US" i="0" dirty="0"/>
          </a:p>
          <a:p>
            <a:pPr lvl="2"/>
            <a:r>
              <a:rPr lang="en-US" dirty="0"/>
              <a:t>Mixed Media</a:t>
            </a:r>
          </a:p>
          <a:p>
            <a:pPr lvl="2"/>
            <a:r>
              <a:rPr lang="en-US" i="0" dirty="0"/>
              <a:t>Music</a:t>
            </a:r>
          </a:p>
          <a:p>
            <a:pPr lvl="2"/>
            <a:r>
              <a:rPr lang="en-US" dirty="0"/>
              <a:t>Visual Materials</a:t>
            </a:r>
            <a:endParaRPr lang="en-US" i="0" dirty="0"/>
          </a:p>
          <a:p>
            <a:r>
              <a:rPr lang="en-US" dirty="0"/>
              <a:t>Community Zone (CZ)</a:t>
            </a:r>
          </a:p>
          <a:p>
            <a:pPr lvl="1"/>
            <a:r>
              <a:rPr lang="en-US" i="0" dirty="0"/>
              <a:t>e-Resources</a:t>
            </a:r>
          </a:p>
          <a:p>
            <a:pPr lvl="2"/>
            <a:r>
              <a:rPr lang="en-US" dirty="0"/>
              <a:t>Electronic Titles</a:t>
            </a:r>
          </a:p>
          <a:p>
            <a:pPr lvl="3"/>
            <a:r>
              <a:rPr lang="en-US" dirty="0"/>
              <a:t>eBooks</a:t>
            </a:r>
          </a:p>
          <a:p>
            <a:pPr lvl="2"/>
            <a:r>
              <a:rPr lang="en-US" dirty="0"/>
              <a:t>Electronic Portfolios</a:t>
            </a:r>
          </a:p>
          <a:p>
            <a:pPr lvl="2"/>
            <a:r>
              <a:rPr lang="en-US" dirty="0"/>
              <a:t>Electronic Collections</a:t>
            </a:r>
          </a:p>
        </p:txBody>
      </p:sp>
    </p:spTree>
    <p:extLst>
      <p:ext uri="{BB962C8B-B14F-4D97-AF65-F5344CB8AC3E}">
        <p14:creationId xmlns:p14="http://schemas.microsoft.com/office/powerpoint/2010/main" val="374561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MARC Field: 338 – Carrier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61237"/>
            <a:ext cx="5349949" cy="5746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RDA defines carrier type as:</a:t>
            </a:r>
          </a:p>
          <a:p>
            <a:pPr lvl="1"/>
            <a:r>
              <a:rPr lang="en-US" dirty="0"/>
              <a:t>“</a:t>
            </a:r>
            <a:r>
              <a:rPr lang="en-US" i="0" dirty="0"/>
              <a:t>A categorization reflecting the format of the storage medium and housing of a carrier in combination with the type of intermediation device required to view, play, run, etc., the content of a manifestation.”</a:t>
            </a:r>
            <a:endParaRPr lang="en-US" dirty="0"/>
          </a:p>
          <a:p>
            <a:r>
              <a:rPr lang="en-US" dirty="0"/>
              <a:t>OCLC defines carrier type as:</a:t>
            </a:r>
          </a:p>
          <a:p>
            <a:pPr lvl="1"/>
            <a:r>
              <a:rPr lang="en-US" dirty="0"/>
              <a:t>“</a:t>
            </a:r>
            <a:r>
              <a:rPr lang="en-US" i="0" dirty="0"/>
              <a:t>Carrier type reflects the format of the storage medium and housing of a carrier in combination with the media type (which indicates the intermediation device required to view, play, run, etc., the content of a resource). Used as an alternative to or in addition to the coded expression of carrier type in field 007 subfield </a:t>
            </a:r>
            <a:r>
              <a:rPr lang="en-US" i="0" dirty="0" err="1"/>
              <a:t>ǂb</a:t>
            </a:r>
            <a:r>
              <a:rPr lang="en-US" i="0" dirty="0"/>
              <a:t>. Field 338 information enables indication of more specific carrier types and carrier types from various lists.”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45CE1-EE5A-4B7E-B49B-8D83E3431260}"/>
              </a:ext>
            </a:extLst>
          </p:cNvPr>
          <p:cNvSpPr txBox="1"/>
          <p:nvPr/>
        </p:nvSpPr>
        <p:spPr>
          <a:xfrm>
            <a:off x="7315200" y="6284969"/>
            <a:ext cx="4529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* Highlighted in red are possible online resources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887D83-4C54-4433-A92D-7F90356E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112230"/>
            <a:ext cx="4124663" cy="506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74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300375"/>
            <a:ext cx="8361229" cy="2257250"/>
          </a:xfrm>
        </p:spPr>
        <p:txBody>
          <a:bodyPr/>
          <a:lstStyle/>
          <a:p>
            <a:r>
              <a:rPr lang="en-US" sz="5400" dirty="0"/>
              <a:t>Exporting a physical bib record from OCLC to the network zone (NZ)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Exporting a Physical Bib Record from OCLC to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OCLC </a:t>
            </a:r>
            <a:r>
              <a:rPr lang="en-US" dirty="0" err="1"/>
              <a:t>Connexion</a:t>
            </a:r>
            <a:r>
              <a:rPr lang="en-US" dirty="0"/>
              <a:t> Client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Click on the </a:t>
            </a:r>
            <a:r>
              <a:rPr lang="en-US" b="1" i="0" dirty="0"/>
              <a:t>Export</a:t>
            </a:r>
            <a:r>
              <a:rPr lang="en-US" i="0" dirty="0"/>
              <a:t> Icon or </a:t>
            </a:r>
            <a:r>
              <a:rPr lang="en-US" b="1" dirty="0"/>
              <a:t>Edit&gt;Export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An export gateway status appears with the MMS ID for the NZ, which ends in 4801</a:t>
            </a:r>
          </a:p>
          <a:p>
            <a:pPr lvl="1"/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5F9A6-9840-4E6D-815B-C6F72D33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38" y="1881973"/>
            <a:ext cx="7919723" cy="154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80B91-5FA6-426A-B9F6-49BCB684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43" y="4300880"/>
            <a:ext cx="4285714" cy="19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089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Exporting a Physical Bib Record from OCLC to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OCLC </a:t>
            </a:r>
            <a:r>
              <a:rPr lang="en-US" dirty="0" err="1"/>
              <a:t>Connexion</a:t>
            </a:r>
            <a:r>
              <a:rPr lang="en-US" dirty="0"/>
              <a:t> Web Client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the Actions drop-down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b="1" i="1" dirty="0"/>
              <a:t>Export Record in MARC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Record Exported in Green when successfully exported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EDEF7-D7E8-4985-B864-BC8349451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08" y="2533243"/>
            <a:ext cx="6404663" cy="179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B944D-F349-4334-BDAD-3E2F9B0A0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63" y="2533243"/>
            <a:ext cx="1857143" cy="243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A6A99-0E66-4AEA-B90D-C2F21A838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408" y="5081147"/>
            <a:ext cx="6404663" cy="152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25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 the NZ for the Exported Physical Bib Record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the physical bib record has been exported to Alma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an All Titles Search in the NZ by the MMS ID or OCLC #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MMS ID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OCLC 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012C9-6CEF-4A41-8554-F2410B14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18" y="2444081"/>
            <a:ext cx="8457143" cy="52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AFEA3-2C66-48C7-8A0B-B2C64D2A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17" y="3942240"/>
            <a:ext cx="8457144" cy="49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F4AC8-34E2-4F75-A9DE-96C6782A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17" y="4705265"/>
            <a:ext cx="8457143" cy="46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097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Place the Order on the Exported OCLC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Order</a:t>
            </a:r>
            <a:r>
              <a:rPr lang="en-US" dirty="0"/>
              <a:t> from the physical Bib record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Create a POL for a physical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5CBB0-8718-484F-94D4-F51C451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58" y="1639593"/>
            <a:ext cx="9510483" cy="374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19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190306"/>
            <a:ext cx="8361229" cy="2225353"/>
          </a:xfrm>
        </p:spPr>
        <p:txBody>
          <a:bodyPr/>
          <a:lstStyle/>
          <a:p>
            <a:r>
              <a:rPr lang="en-US" sz="5400" dirty="0"/>
              <a:t>Creating a physical brief bib record in Alma’s MD Editor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Creating a Brief Bib Record To Place an Order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368516" cy="5598042"/>
          </a:xfrm>
        </p:spPr>
        <p:txBody>
          <a:bodyPr/>
          <a:lstStyle/>
          <a:p>
            <a:r>
              <a:rPr lang="en-US" dirty="0"/>
              <a:t>Create a brief bib record to order from </a:t>
            </a:r>
            <a:r>
              <a:rPr lang="en-US" b="1" dirty="0"/>
              <a:t>ONLY</a:t>
            </a:r>
            <a:r>
              <a:rPr lang="en-US" dirty="0"/>
              <a:t> if:</a:t>
            </a:r>
          </a:p>
          <a:p>
            <a:pPr lvl="1"/>
            <a:r>
              <a:rPr lang="en-US" i="0" dirty="0"/>
              <a:t>There is no bib record is in the NZ and</a:t>
            </a:r>
          </a:p>
          <a:p>
            <a:pPr lvl="1"/>
            <a:r>
              <a:rPr lang="en-US" i="0" dirty="0"/>
              <a:t>There is no bib record is in OCLC</a:t>
            </a:r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Resources&gt;Cataloging&gt;Open Metadata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Edit&gt;Options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Placement of New Records and Templates: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Save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BA441-0116-4356-86CB-F02B3E07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24" y="4352470"/>
            <a:ext cx="4180952" cy="167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5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Creating a Brief Bib Record To Place an Order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368516" cy="530564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</a:t>
            </a:r>
            <a:r>
              <a:rPr lang="en-US" b="1" dirty="0"/>
              <a:t> Templates </a:t>
            </a:r>
            <a:r>
              <a:rPr lang="en-US" dirty="0"/>
              <a:t>from the left-hand pane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Expand MARC21 Bibliographic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Expand the Shared Folder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on appropriate SUNY Brief Bib template</a:t>
            </a:r>
          </a:p>
          <a:p>
            <a:pPr lvl="1"/>
            <a:r>
              <a:rPr lang="en-US" dirty="0"/>
              <a:t>SUNY NZ Brief Bib Record</a:t>
            </a:r>
          </a:p>
          <a:p>
            <a:pPr lvl="1"/>
            <a:r>
              <a:rPr lang="en-US" dirty="0"/>
              <a:t>SUNY NZ </a:t>
            </a:r>
            <a:r>
              <a:rPr lang="en-US" dirty="0" err="1"/>
              <a:t>Cont</a:t>
            </a:r>
            <a:r>
              <a:rPr lang="en-US" dirty="0"/>
              <a:t> Resources Brief Bib Record</a:t>
            </a:r>
          </a:p>
          <a:p>
            <a:pPr lvl="1"/>
            <a:r>
              <a:rPr lang="en-US" dirty="0"/>
              <a:t>SUNY NZ Visual Materials Brief Bib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i="1" dirty="0"/>
              <a:t>New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Fill in the appropriate MARC fields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Go to </a:t>
            </a:r>
            <a:r>
              <a:rPr lang="en-US" b="1" i="1" dirty="0"/>
              <a:t>File&gt;Save and Release Record </a:t>
            </a:r>
            <a:r>
              <a:rPr lang="en-US" dirty="0"/>
              <a:t>(</a:t>
            </a:r>
            <a:r>
              <a:rPr lang="en-US" dirty="0" err="1"/>
              <a:t>Ctrl+Alt+R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Order the bib record from the NZ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E98D5-504E-425D-A16F-584F4D7A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71" y="1227111"/>
            <a:ext cx="2371429" cy="19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6BA46-FFAB-4702-8F38-F4E66DAE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07" y="3429000"/>
            <a:ext cx="3200000" cy="14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0B026-0FAF-47F0-8A86-F670BACC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171" y="4577943"/>
            <a:ext cx="2953416" cy="152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26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700668"/>
            <a:ext cx="8361229" cy="991977"/>
          </a:xfrm>
        </p:spPr>
        <p:txBody>
          <a:bodyPr/>
          <a:lstStyle/>
          <a:p>
            <a:r>
              <a:rPr lang="en-US" sz="5400" dirty="0"/>
              <a:t>Additional Resources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Required: OCLC </a:t>
            </a:r>
            <a:r>
              <a:rPr lang="en-US" sz="3200" dirty="0" err="1"/>
              <a:t>Connexion</a:t>
            </a:r>
            <a:r>
              <a:rPr lang="en-US" sz="3200" dirty="0"/>
              <a:t> Client/Web Client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OCLC </a:t>
            </a:r>
            <a:r>
              <a:rPr lang="en-US" dirty="0" err="1"/>
              <a:t>Connexion</a:t>
            </a:r>
            <a:r>
              <a:rPr lang="en-US" dirty="0"/>
              <a:t> Client or Web Client is required to export bib records from OCLC to Alma’s NZ to order</a:t>
            </a:r>
          </a:p>
          <a:p>
            <a:pPr lvl="1"/>
            <a:r>
              <a:rPr lang="en-US" i="0" dirty="0"/>
              <a:t>Limitation of the OCLC </a:t>
            </a:r>
            <a:r>
              <a:rPr lang="en-US" i="0" dirty="0" err="1"/>
              <a:t>Connexion</a:t>
            </a:r>
            <a:r>
              <a:rPr lang="en-US" i="0" dirty="0"/>
              <a:t> Web Client</a:t>
            </a:r>
          </a:p>
          <a:p>
            <a:pPr lvl="2"/>
            <a:r>
              <a:rPr lang="en-US" dirty="0"/>
              <a:t>Can only have one export profile at a time</a:t>
            </a:r>
          </a:p>
          <a:p>
            <a:pPr lvl="2"/>
            <a:r>
              <a:rPr lang="en-US" dirty="0"/>
              <a:t>Cannot configure it to prevent strange diacritics</a:t>
            </a:r>
          </a:p>
          <a:p>
            <a:pPr lvl="3"/>
            <a:r>
              <a:rPr lang="en-US" dirty="0"/>
              <a:t>No UTF-8 Unicode Record Set Setting in the Web Client</a:t>
            </a:r>
          </a:p>
          <a:p>
            <a:pPr lvl="3"/>
            <a:r>
              <a:rPr lang="en-US" i="0" dirty="0"/>
              <a:t>OCLC suggests using the OCLC </a:t>
            </a:r>
            <a:r>
              <a:rPr lang="en-US" i="0" dirty="0" err="1"/>
              <a:t>Connexion</a:t>
            </a:r>
            <a:r>
              <a:rPr lang="en-US" i="0" dirty="0"/>
              <a:t> Client as a solution: </a:t>
            </a:r>
            <a:r>
              <a:rPr lang="en-US" i="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https://help.oclc.org/Metadata_Services/Connexion/Troubleshooting/UTF-8_Unicode_export_format_not_available_in_Connexion_browser</a:t>
            </a:r>
            <a:endParaRPr lang="en-US" dirty="0"/>
          </a:p>
          <a:p>
            <a:r>
              <a:rPr lang="en-US" dirty="0"/>
              <a:t>OCLC Export configured to the NZ</a:t>
            </a:r>
          </a:p>
          <a:p>
            <a:pPr lvl="1"/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Export to the NZ Configuration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29533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OCLC</a:t>
            </a:r>
            <a:endParaRPr lang="en-US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Bibliographic Formats and Standards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Connexion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Browser Cataloging Quick Reference</a:t>
            </a:r>
            <a:endParaRPr lang="en-US" dirty="0"/>
          </a:p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Connexion Client Cataloging Quick Reference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SLC FAQs</a:t>
            </a: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create an NZ brief bib record for Ordering purposes?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MSP Policies</a:t>
            </a:r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 Standards and Policies Working Group Approved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9865"/>
            <a:ext cx="10294089" cy="611372"/>
          </a:xfrm>
        </p:spPr>
        <p:txBody>
          <a:bodyPr>
            <a:normAutofit/>
          </a:bodyPr>
          <a:lstStyle/>
          <a:p>
            <a:r>
              <a:rPr lang="en-US" sz="3200" dirty="0"/>
              <a:t>Determine What Actions to Take When Ordering in the NZ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27051"/>
            <a:ext cx="10070805" cy="54013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</a:t>
            </a:r>
            <a:r>
              <a:rPr lang="en-US" b="1" i="1" dirty="0"/>
              <a:t>All Titles </a:t>
            </a:r>
            <a:r>
              <a:rPr lang="en-US" dirty="0"/>
              <a:t>repository search in the NZ for the physical bib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Proceed to Step 2 if the bib record does not exist in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OCLC for the physical bib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Export the bib record to the NZ if the correct bib record exists in OCLC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Proceed to Step 3 if the bib record is not in OCLC or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an NZ brief bib record when there is no master record in OCLC or in the NZ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*Benefits of exporting a bib record into Alma instead of creating a brief record is that is reduces human error and duplication:</a:t>
            </a:r>
          </a:p>
          <a:p>
            <a:r>
              <a:rPr lang="en-US" i="0" dirty="0"/>
              <a:t>Creating duplicated bib records in the NZ</a:t>
            </a:r>
          </a:p>
          <a:p>
            <a:r>
              <a:rPr lang="en-US" i="0" dirty="0"/>
              <a:t>Not updating the brief records with the 035 $a OCLC #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080975"/>
            <a:ext cx="8361229" cy="2366281"/>
          </a:xfrm>
        </p:spPr>
        <p:txBody>
          <a:bodyPr/>
          <a:lstStyle/>
          <a:p>
            <a:r>
              <a:rPr lang="en-US" sz="5400" dirty="0"/>
              <a:t>Searching for Physical Bib records in the Network Zone (NZ)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017A29-5A6A-4133-8A39-2898045E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5524008"/>
            <a:ext cx="2349794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Searching for Bib Records in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Search bib records in the NZ using an All Titles search</a:t>
            </a:r>
          </a:p>
          <a:p>
            <a:pPr lvl="1"/>
            <a:r>
              <a:rPr lang="en-US" i="0" dirty="0"/>
              <a:t>NZ bib records do not contain inventory and therefor an All Titles search must be used to find bib records in the NZ</a:t>
            </a:r>
          </a:p>
          <a:p>
            <a:r>
              <a:rPr lang="en-US" dirty="0"/>
              <a:t>Use one or a combination of the following:</a:t>
            </a:r>
          </a:p>
          <a:p>
            <a:pPr lvl="1"/>
            <a:r>
              <a:rPr lang="en-US" i="0" dirty="0"/>
              <a:t>ISBN/ISSN</a:t>
            </a:r>
          </a:p>
          <a:p>
            <a:pPr lvl="1"/>
            <a:r>
              <a:rPr lang="en-US" i="0" dirty="0"/>
              <a:t>Author</a:t>
            </a:r>
          </a:p>
          <a:p>
            <a:pPr lvl="1"/>
            <a:r>
              <a:rPr lang="en-US" i="0" dirty="0"/>
              <a:t>Title</a:t>
            </a:r>
          </a:p>
          <a:p>
            <a:pPr lvl="1"/>
            <a:r>
              <a:rPr lang="en-US" i="0" dirty="0"/>
              <a:t>Publication Year</a:t>
            </a:r>
          </a:p>
          <a:p>
            <a:pPr lvl="1"/>
            <a:r>
              <a:rPr lang="en-US" i="0" dirty="0"/>
              <a:t>Publisher</a:t>
            </a:r>
          </a:p>
          <a:p>
            <a:pPr lvl="1"/>
            <a:r>
              <a:rPr lang="en-US" i="0" dirty="0"/>
              <a:t>Resource Type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9865"/>
            <a:ext cx="10432313" cy="611372"/>
          </a:xfrm>
        </p:spPr>
        <p:txBody>
          <a:bodyPr>
            <a:noAutofit/>
          </a:bodyPr>
          <a:lstStyle/>
          <a:p>
            <a:r>
              <a:rPr lang="en-US" sz="2800" dirty="0"/>
              <a:t>Performing a Repository Search in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10432312" cy="5598042"/>
          </a:xfrm>
        </p:spPr>
        <p:txBody>
          <a:bodyPr/>
          <a:lstStyle/>
          <a:p>
            <a:r>
              <a:rPr lang="en-US" i="0" dirty="0"/>
              <a:t>Perform an All Titles in the NZ</a:t>
            </a:r>
          </a:p>
          <a:p>
            <a:pPr lvl="1"/>
            <a:r>
              <a:rPr lang="en-US" i="0" dirty="0"/>
              <a:t>Types of Searches</a:t>
            </a:r>
          </a:p>
          <a:p>
            <a:pPr lvl="2"/>
            <a:r>
              <a:rPr lang="en-US" dirty="0"/>
              <a:t>Simple Search</a:t>
            </a:r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lvl="2"/>
            <a:endParaRPr lang="en-US" dirty="0"/>
          </a:p>
          <a:p>
            <a:pPr lvl="2"/>
            <a:r>
              <a:rPr lang="en-US" dirty="0"/>
              <a:t>Advanced Search</a:t>
            </a: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987552" lvl="2" indent="0">
              <a:buNone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2AB7-DFAE-4098-B05F-DAE46C2F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36" y="2307971"/>
            <a:ext cx="9495238" cy="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A474B-1595-45BC-8AF3-EEEBC9CA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36" y="3809114"/>
            <a:ext cx="9495238" cy="212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79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75A9-E8AB-4FF9-88E7-AB196628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9865"/>
            <a:ext cx="9677400" cy="611372"/>
          </a:xfrm>
        </p:spPr>
        <p:txBody>
          <a:bodyPr>
            <a:normAutofit/>
          </a:bodyPr>
          <a:lstStyle/>
          <a:p>
            <a:r>
              <a:rPr lang="en-US" sz="3200" dirty="0"/>
              <a:t>Using Facets to Limit Resource Type to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C65F-1DA2-4209-A550-C94183F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10093"/>
            <a:ext cx="9677400" cy="5598042"/>
          </a:xfrm>
        </p:spPr>
        <p:txBody>
          <a:bodyPr/>
          <a:lstStyle/>
          <a:p>
            <a:r>
              <a:rPr lang="en-US" dirty="0"/>
              <a:t>The available resource types in the NZ for the bib record will appear in the facets</a:t>
            </a:r>
          </a:p>
          <a:p>
            <a:r>
              <a:rPr lang="en-US" dirty="0"/>
              <a:t>Click on the desired physical resource type to view available records in the NZ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AF3E1-BA57-4792-B76C-D82A6A43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40" y="2349312"/>
            <a:ext cx="6369870" cy="325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8ABA-7658-4E41-90C5-718DDD9F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90" y="2349312"/>
            <a:ext cx="2152381" cy="37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2248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48976</TotalTime>
  <Words>1714</Words>
  <Application>Microsoft Office PowerPoint</Application>
  <PresentationFormat>Widescreen</PresentationFormat>
  <Paragraphs>323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Franklin Gothic Book</vt:lpstr>
      <vt:lpstr>Crop</vt:lpstr>
      <vt:lpstr>Identifying the Correct Bibliographic Record when Ordering in Alma’s Network Zone (NZ)</vt:lpstr>
      <vt:lpstr>What Records Reside Where in Alma?</vt:lpstr>
      <vt:lpstr>What Records Reside Where in Alma?</vt:lpstr>
      <vt:lpstr>Required: OCLC Connexion Client/Web Client  </vt:lpstr>
      <vt:lpstr>Determine What Actions to Take When Ordering in the NZ </vt:lpstr>
      <vt:lpstr>Searching for Physical Bib records in the Network Zone (NZ)</vt:lpstr>
      <vt:lpstr>Searching for Bib Records in the NZ</vt:lpstr>
      <vt:lpstr>Performing a Repository Search in the NZ</vt:lpstr>
      <vt:lpstr>Using Facets to Limit Resource Type to Physical</vt:lpstr>
      <vt:lpstr>Viewing the Bib Record from a Repository Search</vt:lpstr>
      <vt:lpstr>Review the Brief Level In Alma</vt:lpstr>
      <vt:lpstr>MARC Fields to Review in Alma</vt:lpstr>
      <vt:lpstr>MARC Fields to Review in Alma</vt:lpstr>
      <vt:lpstr>MARC Fields to Review in Alma</vt:lpstr>
      <vt:lpstr>MARC Fields to Review in Alma</vt:lpstr>
      <vt:lpstr>Searching in the NZ Exercise Examples:</vt:lpstr>
      <vt:lpstr>Searching in the NZ Exercise Examples:</vt:lpstr>
      <vt:lpstr>Searching for Physical BIB records in OCLC</vt:lpstr>
      <vt:lpstr>Searching for Bib Records in OCLC</vt:lpstr>
      <vt:lpstr>Searching Bib Records in OCLC: Search Results</vt:lpstr>
      <vt:lpstr>MARC Fields to Review in OCLC</vt:lpstr>
      <vt:lpstr>MARC Fields to Review in OCLC</vt:lpstr>
      <vt:lpstr>Searching in OCLC Exercise Examples:</vt:lpstr>
      <vt:lpstr>MARc fields defined </vt:lpstr>
      <vt:lpstr>MARC Fields: LDR Position 06 &amp; 07 </vt:lpstr>
      <vt:lpstr>MARC Field: 245 $h</vt:lpstr>
      <vt:lpstr>MARC Field: 300 $a</vt:lpstr>
      <vt:lpstr>MARC Field: 336 – Content Type</vt:lpstr>
      <vt:lpstr>MARC Field: 337 – Media Type</vt:lpstr>
      <vt:lpstr>MARC Field: 338 – Carrier </vt:lpstr>
      <vt:lpstr>Exporting a physical bib record from OCLC to the network zone (NZ)</vt:lpstr>
      <vt:lpstr>Exporting a Physical Bib Record from OCLC to Alma</vt:lpstr>
      <vt:lpstr>Exporting a Physical Bib Record from OCLC to Alma</vt:lpstr>
      <vt:lpstr>Search the NZ for the Exported Physical Bib Record </vt:lpstr>
      <vt:lpstr>Place the Order on the Exported OCLC Bib Record</vt:lpstr>
      <vt:lpstr>Creating a physical brief bib record in Alma’s MD Editor</vt:lpstr>
      <vt:lpstr>Creating a Brief Bib Record To Place an Order </vt:lpstr>
      <vt:lpstr>Creating a Brief Bib Record To Place an Order </vt:lpstr>
      <vt:lpstr>Additional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Correct Bib Record Format for non-Catalogers</dc:title>
  <dc:creator>mike mcgee</dc:creator>
  <cp:lastModifiedBy>Maggie McGee</cp:lastModifiedBy>
  <cp:revision>167</cp:revision>
  <dcterms:created xsi:type="dcterms:W3CDTF">2019-10-09T16:07:45Z</dcterms:created>
  <dcterms:modified xsi:type="dcterms:W3CDTF">2019-11-12T16:37:27Z</dcterms:modified>
</cp:coreProperties>
</file>