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64" r:id="rId2"/>
    <p:sldId id="287" r:id="rId3"/>
    <p:sldId id="302" r:id="rId4"/>
    <p:sldId id="266" r:id="rId5"/>
    <p:sldId id="300" r:id="rId6"/>
    <p:sldId id="303" r:id="rId7"/>
    <p:sldId id="267" r:id="rId8"/>
    <p:sldId id="268" r:id="rId9"/>
    <p:sldId id="269" r:id="rId10"/>
    <p:sldId id="270" r:id="rId11"/>
    <p:sldId id="271" r:id="rId12"/>
    <p:sldId id="272" r:id="rId13"/>
    <p:sldId id="286" r:id="rId14"/>
    <p:sldId id="30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3644"/>
    <a:srgbClr val="B3B4C1"/>
    <a:srgbClr val="97C356"/>
    <a:srgbClr val="394B5B"/>
    <a:srgbClr val="D6793F"/>
    <a:srgbClr val="BD4D3B"/>
    <a:srgbClr val="78A742"/>
    <a:srgbClr val="605891"/>
    <a:srgbClr val="448BB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08"/>
    <p:restoredTop sz="94653"/>
  </p:normalViewPr>
  <p:slideViewPr>
    <p:cSldViewPr snapToGrid="0" snapToObjects="1">
      <p:cViewPr varScale="1">
        <p:scale>
          <a:sx n="93" d="100"/>
          <a:sy n="93" d="100"/>
        </p:scale>
        <p:origin x="216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var\folders\n6\9z5ly4c92j5_g_0c9kcn0l0c0000gq\T\com.microsoft.Outlook\Outlook%20Temp\Charts%20for%20BOG%20presentation%5b1%5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793972927831195E-2"/>
          <c:y val="0.15695143619696597"/>
          <c:w val="0.83896406069634422"/>
          <c:h val="0.70015814907200735"/>
        </c:manualLayout>
      </c:layout>
      <c:pieChart>
        <c:varyColors val="1"/>
        <c:ser>
          <c:idx val="0"/>
          <c:order val="0"/>
          <c:tx>
            <c:strRef>
              <c:f>'Overview - FY18 State Expenses'!$B$1</c:f>
              <c:strCache>
                <c:ptCount val="1"/>
                <c:pt idx="0">
                  <c:v>FY18 State Expenses </c:v>
                </c:pt>
              </c:strCache>
            </c:strRef>
          </c:tx>
          <c:spPr>
            <a:effectLst>
              <a:outerShdw sx="1000" sy="1000" algn="ctr" rotWithShape="0">
                <a:prstClr val="black"/>
              </a:outerShdw>
            </a:effectLst>
          </c:spPr>
          <c:dPt>
            <c:idx val="0"/>
            <c:bubble3D val="0"/>
            <c:spPr>
              <a:solidFill>
                <a:srgbClr val="394B5B"/>
              </a:solidFill>
              <a:ln>
                <a:noFill/>
              </a:ln>
              <a:effectLst>
                <a:outerShdw sx="1000" sy="1000" algn="ctr" rotWithShape="0">
                  <a:prstClr val="black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AC4-F048-A701-1CFC7677F377}"/>
              </c:ext>
            </c:extLst>
          </c:dPt>
          <c:dPt>
            <c:idx val="1"/>
            <c:bubble3D val="0"/>
            <c:spPr>
              <a:solidFill>
                <a:srgbClr val="D6793F"/>
              </a:solidFill>
              <a:ln>
                <a:noFill/>
              </a:ln>
              <a:effectLst>
                <a:outerShdw sx="1000" sy="1000" algn="ctr" rotWithShape="0">
                  <a:prstClr val="black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AC4-F048-A701-1CFC7677F377}"/>
              </c:ext>
            </c:extLst>
          </c:dPt>
          <c:dPt>
            <c:idx val="2"/>
            <c:bubble3D val="0"/>
            <c:spPr>
              <a:solidFill>
                <a:srgbClr val="6FA1D3"/>
              </a:solidFill>
              <a:ln>
                <a:noFill/>
              </a:ln>
              <a:effectLst>
                <a:outerShdw sx="1000" sy="1000" algn="ctr" rotWithShape="0">
                  <a:prstClr val="black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AC4-F048-A701-1CFC7677F377}"/>
              </c:ext>
            </c:extLst>
          </c:dPt>
          <c:dPt>
            <c:idx val="3"/>
            <c:bubble3D val="0"/>
            <c:spPr>
              <a:solidFill>
                <a:srgbClr val="97C356"/>
              </a:solidFill>
              <a:ln>
                <a:noFill/>
              </a:ln>
              <a:effectLst>
                <a:outerShdw sx="1000" sy="1000" algn="ctr" rotWithShape="0">
                  <a:prstClr val="black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AC4-F048-A701-1CFC7677F377}"/>
              </c:ext>
            </c:extLst>
          </c:dPt>
          <c:dLbls>
            <c:dLbl>
              <c:idx val="0"/>
              <c:layout>
                <c:manualLayout>
                  <c:x val="6.3355310326270356E-2"/>
                  <c:y val="3.628873914954553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50" b="0" i="0" u="none" strike="noStrike" kern="1200" spc="0" baseline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defRPr>
                    </a:pPr>
                    <a:fld id="{CD8CF346-2C80-B843-B189-5863A47AD50C}" type="CATEGORYNAME">
                      <a:rPr lang="en-US" sz="1050" b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pPr>
                        <a:defRPr sz="1050" b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defRPr>
                      </a:pPr>
                      <a:t>[CATEGORY NAME]</a:t>
                    </a:fld>
                    <a:r>
                      <a:rPr lang="en-US" sz="1050" b="0" baseline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
</a:t>
                    </a:r>
                    <a:fld id="{A7719170-5EBD-4745-BC32-315A97683CDD}" type="PERCENTAGE">
                      <a:rPr lang="en-US" sz="1050" b="1" baseline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pPr>
                        <a:defRPr sz="1050" b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defRPr>
                      </a:pPr>
                      <a:t>[PERCENTAGE]</a:t>
                    </a:fld>
                    <a:endParaRPr lang="en-US" sz="1050" b="0" baseline="0" dirty="0">
                      <a:solidFill>
                        <a:schemeClr val="tx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spc="0" baseline="0">
                      <a:solidFill>
                        <a:schemeClr val="tx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AC4-F048-A701-1CFC7677F377}"/>
                </c:ext>
              </c:extLst>
            </c:dLbl>
            <c:dLbl>
              <c:idx val="1"/>
              <c:layout>
                <c:manualLayout>
                  <c:x val="-4.1612482272074383E-2"/>
                  <c:y val="-1.569704200055963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50" b="0" i="0" u="none" strike="noStrike" kern="1200" spc="0" baseline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defRPr>
                    </a:pPr>
                    <a:fld id="{D8692F6F-AD41-DA40-8ECC-D7C214A5B791}" type="CATEGORYNAME">
                      <a:rPr lang="en-US" sz="1050" b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pPr>
                        <a:defRPr sz="1050" b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defRPr>
                      </a:pPr>
                      <a:t>[CATEGORY NAME]</a:t>
                    </a:fld>
                    <a:r>
                      <a:rPr lang="en-US" sz="1050" b="0" baseline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
</a:t>
                    </a:r>
                    <a:fld id="{38CB916C-DB72-D44B-9621-E8D97AAA8399}" type="PERCENTAGE">
                      <a:rPr lang="en-US" sz="1050" b="1" baseline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pPr>
                        <a:defRPr sz="1050" b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defRPr>
                      </a:pPr>
                      <a:t>[PERCENTAGE]</a:t>
                    </a:fld>
                    <a:endParaRPr lang="en-US" sz="1050" b="0" baseline="0" dirty="0">
                      <a:solidFill>
                        <a:schemeClr val="tx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spc="0" baseline="0">
                      <a:solidFill>
                        <a:schemeClr val="tx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AC4-F048-A701-1CFC7677F377}"/>
                </c:ext>
              </c:extLst>
            </c:dLbl>
            <c:dLbl>
              <c:idx val="2"/>
              <c:layout>
                <c:manualLayout>
                  <c:x val="-1.89121109659223E-2"/>
                  <c:y val="-2.295496351066023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50" b="0" i="0" u="none" strike="noStrike" kern="1200" spc="0" baseline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defRPr>
                    </a:pPr>
                    <a:fld id="{65A483C5-B90B-DC47-92EC-9496E26E8794}" type="CATEGORYNAME">
                      <a:rPr lang="en-US" sz="1050" b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pPr>
                        <a:defRPr sz="1050" b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defRPr>
                      </a:pPr>
                      <a:t>[CATEGORY NAME]</a:t>
                    </a:fld>
                    <a:r>
                      <a:rPr lang="en-US" sz="1050" b="0" baseline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
</a:t>
                    </a:r>
                    <a:fld id="{AF007A83-6F56-8440-9F0A-34D8CFB5FA9A}" type="PERCENTAGE">
                      <a:rPr lang="en-US" sz="1050" b="1" baseline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pPr>
                        <a:defRPr sz="1050" b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defRPr>
                      </a:pPr>
                      <a:t>[PERCENTAGE]</a:t>
                    </a:fld>
                    <a:endParaRPr lang="en-US" sz="1050" b="0" baseline="0" dirty="0">
                      <a:solidFill>
                        <a:schemeClr val="tx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spc="0" baseline="0">
                      <a:solidFill>
                        <a:schemeClr val="tx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AC4-F048-A701-1CFC7677F377}"/>
                </c:ext>
              </c:extLst>
            </c:dLbl>
            <c:dLbl>
              <c:idx val="3"/>
              <c:layout>
                <c:manualLayout>
                  <c:x val="5.5384845425036272E-2"/>
                  <c:y val="-3.327799303507697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50" b="0" i="0" u="none" strike="noStrike" kern="1200" spc="0" baseline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defRPr>
                    </a:pPr>
                    <a:fld id="{6FA8B588-D6B6-624B-81BA-F805D93F8AE0}" type="CATEGORYNAME">
                      <a:rPr lang="en-US" sz="1050" b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pPr>
                        <a:defRPr sz="1050" b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defRPr>
                      </a:pPr>
                      <a:t>[CATEGORY NAME]</a:t>
                    </a:fld>
                    <a:r>
                      <a:rPr lang="en-US" sz="1050" b="0" baseline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
</a:t>
                    </a:r>
                    <a:fld id="{D4A747F0-6C71-3340-96EA-7A476472924B}" type="PERCENTAGE">
                      <a:rPr lang="en-US" sz="1050" b="1" baseline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pPr>
                        <a:defRPr sz="1050" b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defRPr>
                      </a:pPr>
                      <a:t>[PERCENTAGE]</a:t>
                    </a:fld>
                    <a:endParaRPr lang="en-US" sz="1050" b="0" baseline="0" dirty="0">
                      <a:solidFill>
                        <a:schemeClr val="tx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spc="0" baseline="0">
                      <a:solidFill>
                        <a:schemeClr val="tx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AC4-F048-A701-1CFC7677F3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spc="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'Overview - FY18 State Expenses'!$A$2:$A$5</c:f>
              <c:strCache>
                <c:ptCount val="4"/>
                <c:pt idx="0">
                  <c:v>Regional AHEC Funding</c:v>
                </c:pt>
                <c:pt idx="1">
                  <c:v>Residency Funds</c:v>
                </c:pt>
                <c:pt idx="2">
                  <c:v>UNC - Chapel Hill Units</c:v>
                </c:pt>
                <c:pt idx="3">
                  <c:v>NC AHEC Program Office</c:v>
                </c:pt>
              </c:strCache>
            </c:strRef>
          </c:cat>
          <c:val>
            <c:numRef>
              <c:f>'Overview - FY18 State Expenses'!$B$2:$B$5</c:f>
              <c:numCache>
                <c:formatCode>_(* #,##0.00_);_(* \(#,##0.00\);_(* "-"??_);_(@_)</c:formatCode>
                <c:ptCount val="4"/>
                <c:pt idx="0">
                  <c:v>36903171.460000001</c:v>
                </c:pt>
                <c:pt idx="1">
                  <c:v>3455649</c:v>
                </c:pt>
                <c:pt idx="2">
                  <c:v>3922591.0999999996</c:v>
                </c:pt>
                <c:pt idx="3">
                  <c:v>3918126.37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AC4-F048-A701-1CFC7677F377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E17A47-F14D-454C-8C68-D0FD8577DF1F}" type="doc">
      <dgm:prSet loTypeId="urn:microsoft.com/office/officeart/2005/8/layout/lProcess1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C028B0-63DB-8C49-A1CC-E4B0D9A47A66}">
      <dgm:prSet phldrT="[Text]" custT="1"/>
      <dgm:spPr>
        <a:solidFill>
          <a:srgbClr val="243644"/>
        </a:solidFill>
      </dgm:spPr>
      <dgm:t>
        <a:bodyPr/>
        <a:lstStyle/>
        <a:p>
          <a:r>
            <a:rPr lang="en-US" sz="3200" b="0" dirty="0"/>
            <a:t>Recruit</a:t>
          </a:r>
        </a:p>
      </dgm:t>
    </dgm:pt>
    <dgm:pt modelId="{21DD3C3A-DB80-C441-B84F-41152C6EFFCC}" type="parTrans" cxnId="{62B8D63D-F163-894D-9840-785C249A86DC}">
      <dgm:prSet/>
      <dgm:spPr/>
      <dgm:t>
        <a:bodyPr/>
        <a:lstStyle/>
        <a:p>
          <a:endParaRPr lang="en-US"/>
        </a:p>
      </dgm:t>
    </dgm:pt>
    <dgm:pt modelId="{B59DBA08-A527-B44D-A6CA-F2FB14DB3706}" type="sibTrans" cxnId="{62B8D63D-F163-894D-9840-785C249A86DC}">
      <dgm:prSet/>
      <dgm:spPr/>
      <dgm:t>
        <a:bodyPr/>
        <a:lstStyle/>
        <a:p>
          <a:endParaRPr lang="en-US"/>
        </a:p>
      </dgm:t>
    </dgm:pt>
    <dgm:pt modelId="{C1324D66-EC74-8E4A-91E3-A5054CC46D76}">
      <dgm:prSet/>
      <dgm:spPr>
        <a:solidFill>
          <a:srgbClr val="243644"/>
        </a:solidFill>
      </dgm:spPr>
      <dgm:t>
        <a:bodyPr/>
        <a:lstStyle/>
        <a:p>
          <a:r>
            <a:rPr lang="en-US" dirty="0"/>
            <a:t>Train</a:t>
          </a:r>
        </a:p>
      </dgm:t>
    </dgm:pt>
    <dgm:pt modelId="{E8479ABD-4442-874B-BFA1-B9E4641E8128}" type="parTrans" cxnId="{BCF65357-F990-FF4E-8B6E-B0663E1F63EE}">
      <dgm:prSet/>
      <dgm:spPr/>
      <dgm:t>
        <a:bodyPr/>
        <a:lstStyle/>
        <a:p>
          <a:endParaRPr lang="en-US"/>
        </a:p>
      </dgm:t>
    </dgm:pt>
    <dgm:pt modelId="{E55D827A-FCA7-854E-8005-809FFDB8D744}" type="sibTrans" cxnId="{BCF65357-F990-FF4E-8B6E-B0663E1F63EE}">
      <dgm:prSet/>
      <dgm:spPr/>
      <dgm:t>
        <a:bodyPr/>
        <a:lstStyle/>
        <a:p>
          <a:endParaRPr lang="en-US"/>
        </a:p>
      </dgm:t>
    </dgm:pt>
    <dgm:pt modelId="{4E4EF828-3402-134E-85DC-2C9428F3DB40}">
      <dgm:prSet/>
      <dgm:spPr>
        <a:solidFill>
          <a:srgbClr val="243644"/>
        </a:solidFill>
      </dgm:spPr>
      <dgm:t>
        <a:bodyPr/>
        <a:lstStyle/>
        <a:p>
          <a:r>
            <a:rPr lang="en-US" dirty="0"/>
            <a:t>Retain</a:t>
          </a:r>
        </a:p>
      </dgm:t>
    </dgm:pt>
    <dgm:pt modelId="{80906447-7C6E-AB4D-8905-DFDF25CE8EA7}" type="parTrans" cxnId="{5164C68C-BCC6-6640-BC77-0DCFC9535410}">
      <dgm:prSet/>
      <dgm:spPr/>
      <dgm:t>
        <a:bodyPr/>
        <a:lstStyle/>
        <a:p>
          <a:endParaRPr lang="en-US"/>
        </a:p>
      </dgm:t>
    </dgm:pt>
    <dgm:pt modelId="{FD6924D5-AD2D-FD4C-B3DD-23931BF12602}" type="sibTrans" cxnId="{5164C68C-BCC6-6640-BC77-0DCFC9535410}">
      <dgm:prSet/>
      <dgm:spPr/>
      <dgm:t>
        <a:bodyPr/>
        <a:lstStyle/>
        <a:p>
          <a:endParaRPr lang="en-US"/>
        </a:p>
      </dgm:t>
    </dgm:pt>
    <dgm:pt modelId="{824B163F-7CFB-9047-A76D-7D61179DD20E}">
      <dgm:prSet phldrT="[Text]" custT="1"/>
      <dgm:spPr/>
      <dgm:t>
        <a:bodyPr/>
        <a:lstStyle/>
        <a:p>
          <a:r>
            <a:rPr lang="en-US" sz="1400" dirty="0"/>
            <a:t>To ensure an appropriate supply of trainees/students to pursue health careers, particularly those who reflect their communities</a:t>
          </a:r>
          <a:endParaRPr lang="en-US" sz="1400" b="1" dirty="0"/>
        </a:p>
      </dgm:t>
    </dgm:pt>
    <dgm:pt modelId="{E57CA340-CC1D-994E-B71C-5C89BBD597CD}" type="parTrans" cxnId="{CDAEEBF4-6A6F-3D4C-ADE2-77364993B684}">
      <dgm:prSet/>
      <dgm:spPr/>
      <dgm:t>
        <a:bodyPr/>
        <a:lstStyle/>
        <a:p>
          <a:endParaRPr lang="en-US"/>
        </a:p>
      </dgm:t>
    </dgm:pt>
    <dgm:pt modelId="{1B50D207-3BED-3C41-9EE2-B7BF31815FF4}" type="sibTrans" cxnId="{CDAEEBF4-6A6F-3D4C-ADE2-77364993B684}">
      <dgm:prSet/>
      <dgm:spPr/>
      <dgm:t>
        <a:bodyPr/>
        <a:lstStyle/>
        <a:p>
          <a:endParaRPr lang="en-US"/>
        </a:p>
      </dgm:t>
    </dgm:pt>
    <dgm:pt modelId="{4EEA9451-51B2-C241-9574-D00565B988EE}">
      <dgm:prSet custT="1"/>
      <dgm:spPr/>
      <dgm:t>
        <a:bodyPr/>
        <a:lstStyle/>
        <a:p>
          <a:r>
            <a:rPr lang="en-US" sz="1400" dirty="0"/>
            <a:t>To encourage health professions trainees/students and healthcare professionals to practice in interprofessional and primary care settings in rural and under-resourced communities</a:t>
          </a:r>
        </a:p>
      </dgm:t>
    </dgm:pt>
    <dgm:pt modelId="{572D6FF3-AC3C-2941-9C11-46B73EC66A5C}" type="parTrans" cxnId="{057ECEC4-20A3-D943-9841-1A2101F59C0C}">
      <dgm:prSet/>
      <dgm:spPr/>
      <dgm:t>
        <a:bodyPr/>
        <a:lstStyle/>
        <a:p>
          <a:endParaRPr lang="en-US"/>
        </a:p>
      </dgm:t>
    </dgm:pt>
    <dgm:pt modelId="{B9549A43-CEF8-A24A-88D5-D7739DCD0ECD}" type="sibTrans" cxnId="{057ECEC4-20A3-D943-9841-1A2101F59C0C}">
      <dgm:prSet/>
      <dgm:spPr/>
      <dgm:t>
        <a:bodyPr/>
        <a:lstStyle/>
        <a:p>
          <a:endParaRPr lang="en-US"/>
        </a:p>
      </dgm:t>
    </dgm:pt>
    <dgm:pt modelId="{F9E7556F-7535-0B41-AE42-B0BBCE650B1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/>
            <a:t>To retain the health workforce with a focus on the diversity of providers, interprofessional teams, and primary care settings in rural and under-resourced communities</a:t>
          </a:r>
        </a:p>
      </dgm:t>
    </dgm:pt>
    <dgm:pt modelId="{FB73F666-3A09-2F48-98AF-AAD7F644E3CB}" type="parTrans" cxnId="{F52338D8-CEE5-934F-8617-E691F1794B15}">
      <dgm:prSet/>
      <dgm:spPr/>
      <dgm:t>
        <a:bodyPr/>
        <a:lstStyle/>
        <a:p>
          <a:endParaRPr lang="en-US"/>
        </a:p>
      </dgm:t>
    </dgm:pt>
    <dgm:pt modelId="{11B8EE18-82B1-9E4B-8AA4-ABF4D9F54705}" type="sibTrans" cxnId="{F52338D8-CEE5-934F-8617-E691F1794B15}">
      <dgm:prSet/>
      <dgm:spPr/>
      <dgm:t>
        <a:bodyPr/>
        <a:lstStyle/>
        <a:p>
          <a:endParaRPr lang="en-US"/>
        </a:p>
      </dgm:t>
    </dgm:pt>
    <dgm:pt modelId="{523884AD-945D-384A-B86C-0A7E6F11D45D}" type="pres">
      <dgm:prSet presAssocID="{02E17A47-F14D-454C-8C68-D0FD8577DF1F}" presName="Name0" presStyleCnt="0">
        <dgm:presLayoutVars>
          <dgm:dir/>
          <dgm:animLvl val="lvl"/>
          <dgm:resizeHandles val="exact"/>
        </dgm:presLayoutVars>
      </dgm:prSet>
      <dgm:spPr/>
    </dgm:pt>
    <dgm:pt modelId="{57546D00-C7CA-1E40-85EB-70F5BA039356}" type="pres">
      <dgm:prSet presAssocID="{02C028B0-63DB-8C49-A1CC-E4B0D9A47A66}" presName="vertFlow" presStyleCnt="0"/>
      <dgm:spPr/>
    </dgm:pt>
    <dgm:pt modelId="{3D748C88-7FE8-544E-8704-C4FEDA82265E}" type="pres">
      <dgm:prSet presAssocID="{02C028B0-63DB-8C49-A1CC-E4B0D9A47A66}" presName="header" presStyleLbl="node1" presStyleIdx="0" presStyleCnt="3"/>
      <dgm:spPr/>
    </dgm:pt>
    <dgm:pt modelId="{25149CB8-9497-554B-A0FD-69CE0FF5178B}" type="pres">
      <dgm:prSet presAssocID="{E57CA340-CC1D-994E-B71C-5C89BBD597CD}" presName="parTrans" presStyleLbl="sibTrans2D1" presStyleIdx="0" presStyleCnt="3"/>
      <dgm:spPr/>
    </dgm:pt>
    <dgm:pt modelId="{0CE107C1-E653-8F47-BD6F-13A5F0D910BF}" type="pres">
      <dgm:prSet presAssocID="{824B163F-7CFB-9047-A76D-7D61179DD20E}" presName="child" presStyleLbl="alignAccFollowNode1" presStyleIdx="0" presStyleCnt="3" custScaleY="276137">
        <dgm:presLayoutVars>
          <dgm:chMax val="0"/>
          <dgm:bulletEnabled val="1"/>
        </dgm:presLayoutVars>
      </dgm:prSet>
      <dgm:spPr/>
    </dgm:pt>
    <dgm:pt modelId="{9A45AA85-F273-BE4C-BBE3-70619000FA93}" type="pres">
      <dgm:prSet presAssocID="{02C028B0-63DB-8C49-A1CC-E4B0D9A47A66}" presName="hSp" presStyleCnt="0"/>
      <dgm:spPr/>
    </dgm:pt>
    <dgm:pt modelId="{87C27433-18D2-B740-BB68-C3ACD7BE5660}" type="pres">
      <dgm:prSet presAssocID="{C1324D66-EC74-8E4A-91E3-A5054CC46D76}" presName="vertFlow" presStyleCnt="0"/>
      <dgm:spPr/>
    </dgm:pt>
    <dgm:pt modelId="{F88E905B-21A7-D24C-A01C-D200C3FAAB56}" type="pres">
      <dgm:prSet presAssocID="{C1324D66-EC74-8E4A-91E3-A5054CC46D76}" presName="header" presStyleLbl="node1" presStyleIdx="1" presStyleCnt="3"/>
      <dgm:spPr/>
    </dgm:pt>
    <dgm:pt modelId="{D59798E2-CCCD-A04B-9432-E005005BB3BD}" type="pres">
      <dgm:prSet presAssocID="{572D6FF3-AC3C-2941-9C11-46B73EC66A5C}" presName="parTrans" presStyleLbl="sibTrans2D1" presStyleIdx="1" presStyleCnt="3"/>
      <dgm:spPr/>
    </dgm:pt>
    <dgm:pt modelId="{72ADA6E2-EABA-F94E-97C1-2025E5CDA925}" type="pres">
      <dgm:prSet presAssocID="{4EEA9451-51B2-C241-9574-D00565B988EE}" presName="child" presStyleLbl="alignAccFollowNode1" presStyleIdx="1" presStyleCnt="3" custScaleY="266065">
        <dgm:presLayoutVars>
          <dgm:chMax val="0"/>
          <dgm:bulletEnabled val="1"/>
        </dgm:presLayoutVars>
      </dgm:prSet>
      <dgm:spPr/>
    </dgm:pt>
    <dgm:pt modelId="{C17747DC-2528-9845-BCD7-E54BF543BB52}" type="pres">
      <dgm:prSet presAssocID="{C1324D66-EC74-8E4A-91E3-A5054CC46D76}" presName="hSp" presStyleCnt="0"/>
      <dgm:spPr/>
    </dgm:pt>
    <dgm:pt modelId="{1AE20306-2486-8A46-A1B5-AAC588E64F3A}" type="pres">
      <dgm:prSet presAssocID="{4E4EF828-3402-134E-85DC-2C9428F3DB40}" presName="vertFlow" presStyleCnt="0"/>
      <dgm:spPr/>
    </dgm:pt>
    <dgm:pt modelId="{D390FCFD-5FEF-744D-939D-EC919E3F6408}" type="pres">
      <dgm:prSet presAssocID="{4E4EF828-3402-134E-85DC-2C9428F3DB40}" presName="header" presStyleLbl="node1" presStyleIdx="2" presStyleCnt="3"/>
      <dgm:spPr/>
    </dgm:pt>
    <dgm:pt modelId="{9450923C-5E8E-D24D-ADA6-057DCFBD540D}" type="pres">
      <dgm:prSet presAssocID="{FB73F666-3A09-2F48-98AF-AAD7F644E3CB}" presName="parTrans" presStyleLbl="sibTrans2D1" presStyleIdx="2" presStyleCnt="3"/>
      <dgm:spPr/>
    </dgm:pt>
    <dgm:pt modelId="{6F65DF32-9A87-D24C-B4D1-A3CB5FB66464}" type="pres">
      <dgm:prSet presAssocID="{F9E7556F-7535-0B41-AE42-B0BBCE650B1F}" presName="child" presStyleLbl="alignAccFollowNode1" presStyleIdx="2" presStyleCnt="3" custScaleY="281173" custLinFactNeighborX="828" custLinFactNeighborY="6109">
        <dgm:presLayoutVars>
          <dgm:chMax val="0"/>
          <dgm:bulletEnabled val="1"/>
        </dgm:presLayoutVars>
      </dgm:prSet>
      <dgm:spPr/>
    </dgm:pt>
  </dgm:ptLst>
  <dgm:cxnLst>
    <dgm:cxn modelId="{D21F7707-D8D5-BE4C-9F4A-AD730B3A6294}" type="presOf" srcId="{4EEA9451-51B2-C241-9574-D00565B988EE}" destId="{72ADA6E2-EABA-F94E-97C1-2025E5CDA925}" srcOrd="0" destOrd="0" presId="urn:microsoft.com/office/officeart/2005/8/layout/lProcess1"/>
    <dgm:cxn modelId="{C44CB13B-3F33-6141-BF1E-E982E0361A33}" type="presOf" srcId="{4E4EF828-3402-134E-85DC-2C9428F3DB40}" destId="{D390FCFD-5FEF-744D-939D-EC919E3F6408}" srcOrd="0" destOrd="0" presId="urn:microsoft.com/office/officeart/2005/8/layout/lProcess1"/>
    <dgm:cxn modelId="{62B8D63D-F163-894D-9840-785C249A86DC}" srcId="{02E17A47-F14D-454C-8C68-D0FD8577DF1F}" destId="{02C028B0-63DB-8C49-A1CC-E4B0D9A47A66}" srcOrd="0" destOrd="0" parTransId="{21DD3C3A-DB80-C441-B84F-41152C6EFFCC}" sibTransId="{B59DBA08-A527-B44D-A6CA-F2FB14DB3706}"/>
    <dgm:cxn modelId="{BCF65357-F990-FF4E-8B6E-B0663E1F63EE}" srcId="{02E17A47-F14D-454C-8C68-D0FD8577DF1F}" destId="{C1324D66-EC74-8E4A-91E3-A5054CC46D76}" srcOrd="1" destOrd="0" parTransId="{E8479ABD-4442-874B-BFA1-B9E4641E8128}" sibTransId="{E55D827A-FCA7-854E-8005-809FFDB8D744}"/>
    <dgm:cxn modelId="{CC86A983-FE21-DE48-9A66-18865D86D1D0}" type="presOf" srcId="{824B163F-7CFB-9047-A76D-7D61179DD20E}" destId="{0CE107C1-E653-8F47-BD6F-13A5F0D910BF}" srcOrd="0" destOrd="0" presId="urn:microsoft.com/office/officeart/2005/8/layout/lProcess1"/>
    <dgm:cxn modelId="{BCAD7C84-D65D-BA41-A7E8-219403A5CA6D}" type="presOf" srcId="{02C028B0-63DB-8C49-A1CC-E4B0D9A47A66}" destId="{3D748C88-7FE8-544E-8704-C4FEDA82265E}" srcOrd="0" destOrd="0" presId="urn:microsoft.com/office/officeart/2005/8/layout/lProcess1"/>
    <dgm:cxn modelId="{5164C68C-BCC6-6640-BC77-0DCFC9535410}" srcId="{02E17A47-F14D-454C-8C68-D0FD8577DF1F}" destId="{4E4EF828-3402-134E-85DC-2C9428F3DB40}" srcOrd="2" destOrd="0" parTransId="{80906447-7C6E-AB4D-8905-DFDF25CE8EA7}" sibTransId="{FD6924D5-AD2D-FD4C-B3DD-23931BF12602}"/>
    <dgm:cxn modelId="{8C3397B0-3AEB-524A-93A0-B45546643B52}" type="presOf" srcId="{C1324D66-EC74-8E4A-91E3-A5054CC46D76}" destId="{F88E905B-21A7-D24C-A01C-D200C3FAAB56}" srcOrd="0" destOrd="0" presId="urn:microsoft.com/office/officeart/2005/8/layout/lProcess1"/>
    <dgm:cxn modelId="{057ECEC4-20A3-D943-9841-1A2101F59C0C}" srcId="{C1324D66-EC74-8E4A-91E3-A5054CC46D76}" destId="{4EEA9451-51B2-C241-9574-D00565B988EE}" srcOrd="0" destOrd="0" parTransId="{572D6FF3-AC3C-2941-9C11-46B73EC66A5C}" sibTransId="{B9549A43-CEF8-A24A-88D5-D7739DCD0ECD}"/>
    <dgm:cxn modelId="{663B02C8-FAFD-154C-B831-43B7855ECB0D}" type="presOf" srcId="{F9E7556F-7535-0B41-AE42-B0BBCE650B1F}" destId="{6F65DF32-9A87-D24C-B4D1-A3CB5FB66464}" srcOrd="0" destOrd="0" presId="urn:microsoft.com/office/officeart/2005/8/layout/lProcess1"/>
    <dgm:cxn modelId="{C7C221C8-33B6-FE4F-BAF5-51DCAA2CE5F4}" type="presOf" srcId="{572D6FF3-AC3C-2941-9C11-46B73EC66A5C}" destId="{D59798E2-CCCD-A04B-9432-E005005BB3BD}" srcOrd="0" destOrd="0" presId="urn:microsoft.com/office/officeart/2005/8/layout/lProcess1"/>
    <dgm:cxn modelId="{C2501BCE-60BF-FB48-BC8F-BF1712332A40}" type="presOf" srcId="{FB73F666-3A09-2F48-98AF-AAD7F644E3CB}" destId="{9450923C-5E8E-D24D-ADA6-057DCFBD540D}" srcOrd="0" destOrd="0" presId="urn:microsoft.com/office/officeart/2005/8/layout/lProcess1"/>
    <dgm:cxn modelId="{F52338D8-CEE5-934F-8617-E691F1794B15}" srcId="{4E4EF828-3402-134E-85DC-2C9428F3DB40}" destId="{F9E7556F-7535-0B41-AE42-B0BBCE650B1F}" srcOrd="0" destOrd="0" parTransId="{FB73F666-3A09-2F48-98AF-AAD7F644E3CB}" sibTransId="{11B8EE18-82B1-9E4B-8AA4-ABF4D9F54705}"/>
    <dgm:cxn modelId="{A9E604DB-8A18-3947-A9E6-2398C9EC26EC}" type="presOf" srcId="{02E17A47-F14D-454C-8C68-D0FD8577DF1F}" destId="{523884AD-945D-384A-B86C-0A7E6F11D45D}" srcOrd="0" destOrd="0" presId="urn:microsoft.com/office/officeart/2005/8/layout/lProcess1"/>
    <dgm:cxn modelId="{84D27BEF-4DF3-1749-A1F6-C682B9457ED1}" type="presOf" srcId="{E57CA340-CC1D-994E-B71C-5C89BBD597CD}" destId="{25149CB8-9497-554B-A0FD-69CE0FF5178B}" srcOrd="0" destOrd="0" presId="urn:microsoft.com/office/officeart/2005/8/layout/lProcess1"/>
    <dgm:cxn modelId="{CDAEEBF4-6A6F-3D4C-ADE2-77364993B684}" srcId="{02C028B0-63DB-8C49-A1CC-E4B0D9A47A66}" destId="{824B163F-7CFB-9047-A76D-7D61179DD20E}" srcOrd="0" destOrd="0" parTransId="{E57CA340-CC1D-994E-B71C-5C89BBD597CD}" sibTransId="{1B50D207-3BED-3C41-9EE2-B7BF31815FF4}"/>
    <dgm:cxn modelId="{D95420A2-4ECF-794E-AF85-A42432777814}" type="presParOf" srcId="{523884AD-945D-384A-B86C-0A7E6F11D45D}" destId="{57546D00-C7CA-1E40-85EB-70F5BA039356}" srcOrd="0" destOrd="0" presId="urn:microsoft.com/office/officeart/2005/8/layout/lProcess1"/>
    <dgm:cxn modelId="{6742421C-4B16-EC4D-B0E5-4054A8DA7FF7}" type="presParOf" srcId="{57546D00-C7CA-1E40-85EB-70F5BA039356}" destId="{3D748C88-7FE8-544E-8704-C4FEDA82265E}" srcOrd="0" destOrd="0" presId="urn:microsoft.com/office/officeart/2005/8/layout/lProcess1"/>
    <dgm:cxn modelId="{8DA3A6ED-50F2-1540-A758-2832E1CD0F26}" type="presParOf" srcId="{57546D00-C7CA-1E40-85EB-70F5BA039356}" destId="{25149CB8-9497-554B-A0FD-69CE0FF5178B}" srcOrd="1" destOrd="0" presId="urn:microsoft.com/office/officeart/2005/8/layout/lProcess1"/>
    <dgm:cxn modelId="{EA3E17CA-BAE8-4446-B243-4B052B0F0981}" type="presParOf" srcId="{57546D00-C7CA-1E40-85EB-70F5BA039356}" destId="{0CE107C1-E653-8F47-BD6F-13A5F0D910BF}" srcOrd="2" destOrd="0" presId="urn:microsoft.com/office/officeart/2005/8/layout/lProcess1"/>
    <dgm:cxn modelId="{C2DFD47E-9A63-D94D-8EE9-E1F3746429C2}" type="presParOf" srcId="{523884AD-945D-384A-B86C-0A7E6F11D45D}" destId="{9A45AA85-F273-BE4C-BBE3-70619000FA93}" srcOrd="1" destOrd="0" presId="urn:microsoft.com/office/officeart/2005/8/layout/lProcess1"/>
    <dgm:cxn modelId="{3427307D-C001-514A-95B9-32B26811F1E9}" type="presParOf" srcId="{523884AD-945D-384A-B86C-0A7E6F11D45D}" destId="{87C27433-18D2-B740-BB68-C3ACD7BE5660}" srcOrd="2" destOrd="0" presId="urn:microsoft.com/office/officeart/2005/8/layout/lProcess1"/>
    <dgm:cxn modelId="{3CC5B0D6-4CC9-5A4F-8108-8D13D6FBCD47}" type="presParOf" srcId="{87C27433-18D2-B740-BB68-C3ACD7BE5660}" destId="{F88E905B-21A7-D24C-A01C-D200C3FAAB56}" srcOrd="0" destOrd="0" presId="urn:microsoft.com/office/officeart/2005/8/layout/lProcess1"/>
    <dgm:cxn modelId="{137DC3AB-1134-1540-885D-61BB8E5E16FC}" type="presParOf" srcId="{87C27433-18D2-B740-BB68-C3ACD7BE5660}" destId="{D59798E2-CCCD-A04B-9432-E005005BB3BD}" srcOrd="1" destOrd="0" presId="urn:microsoft.com/office/officeart/2005/8/layout/lProcess1"/>
    <dgm:cxn modelId="{8AE75B9E-F7EB-344D-88C0-3F2F2967ACB3}" type="presParOf" srcId="{87C27433-18D2-B740-BB68-C3ACD7BE5660}" destId="{72ADA6E2-EABA-F94E-97C1-2025E5CDA925}" srcOrd="2" destOrd="0" presId="urn:microsoft.com/office/officeart/2005/8/layout/lProcess1"/>
    <dgm:cxn modelId="{49DC5A79-51CD-5D4E-97F4-AA7A9EFCB7E4}" type="presParOf" srcId="{523884AD-945D-384A-B86C-0A7E6F11D45D}" destId="{C17747DC-2528-9845-BCD7-E54BF543BB52}" srcOrd="3" destOrd="0" presId="urn:microsoft.com/office/officeart/2005/8/layout/lProcess1"/>
    <dgm:cxn modelId="{F526CCDF-EFE7-2B47-8682-B2D6390883B2}" type="presParOf" srcId="{523884AD-945D-384A-B86C-0A7E6F11D45D}" destId="{1AE20306-2486-8A46-A1B5-AAC588E64F3A}" srcOrd="4" destOrd="0" presId="urn:microsoft.com/office/officeart/2005/8/layout/lProcess1"/>
    <dgm:cxn modelId="{A65E66F9-35CD-6941-9412-841E7AF7A2D7}" type="presParOf" srcId="{1AE20306-2486-8A46-A1B5-AAC588E64F3A}" destId="{D390FCFD-5FEF-744D-939D-EC919E3F6408}" srcOrd="0" destOrd="0" presId="urn:microsoft.com/office/officeart/2005/8/layout/lProcess1"/>
    <dgm:cxn modelId="{92A319D7-378A-8B41-915F-A06DAA277D4B}" type="presParOf" srcId="{1AE20306-2486-8A46-A1B5-AAC588E64F3A}" destId="{9450923C-5E8E-D24D-ADA6-057DCFBD540D}" srcOrd="1" destOrd="0" presId="urn:microsoft.com/office/officeart/2005/8/layout/lProcess1"/>
    <dgm:cxn modelId="{0B77DA51-2143-9D4A-8AF2-3487414491AA}" type="presParOf" srcId="{1AE20306-2486-8A46-A1B5-AAC588E64F3A}" destId="{6F65DF32-9A87-D24C-B4D1-A3CB5FB66464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E17A47-F14D-454C-8C68-D0FD8577DF1F}" type="doc">
      <dgm:prSet loTypeId="urn:microsoft.com/office/officeart/2005/8/layout/lProcess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C028B0-63DB-8C49-A1CC-E4B0D9A47A66}">
      <dgm:prSet phldrT="[Text]" custT="1"/>
      <dgm:spPr>
        <a:solidFill>
          <a:srgbClr val="448BBB"/>
        </a:solidFill>
        <a:ln>
          <a:solidFill>
            <a:schemeClr val="lt1">
              <a:hueOff val="0"/>
              <a:satOff val="0"/>
              <a:lumOff val="0"/>
              <a:alpha val="90000"/>
            </a:schemeClr>
          </a:solidFill>
        </a:ln>
      </dgm:spPr>
      <dgm:t>
        <a:bodyPr/>
        <a:lstStyle/>
        <a:p>
          <a:r>
            <a:rPr lang="en-US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Health Careers &amp; </a:t>
          </a:r>
          <a:br>
            <a:rPr lang="en-US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Workforce Diversity</a:t>
          </a:r>
        </a:p>
      </dgm:t>
    </dgm:pt>
    <dgm:pt modelId="{21DD3C3A-DB80-C441-B84F-41152C6EFFCC}" type="parTrans" cxnId="{62B8D63D-F163-894D-9840-785C249A86DC}">
      <dgm:prSet/>
      <dgm:spPr/>
      <dgm:t>
        <a:bodyPr/>
        <a:lstStyle/>
        <a:p>
          <a:endParaRPr lang="en-US"/>
        </a:p>
      </dgm:t>
    </dgm:pt>
    <dgm:pt modelId="{B59DBA08-A527-B44D-A6CA-F2FB14DB3706}" type="sibTrans" cxnId="{62B8D63D-F163-894D-9840-785C249A86DC}">
      <dgm:prSet/>
      <dgm:spPr/>
      <dgm:t>
        <a:bodyPr/>
        <a:lstStyle/>
        <a:p>
          <a:endParaRPr lang="en-US"/>
        </a:p>
      </dgm:t>
    </dgm:pt>
    <dgm:pt modelId="{09602B1A-4BEF-6C48-86C4-FB7A2E9F7B1D}">
      <dgm:prSet phldrT="[Text]" custT="1"/>
      <dgm:spPr>
        <a:solidFill>
          <a:srgbClr val="BD4D3B"/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en-US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Student &amp; Preceptor Services</a:t>
          </a:r>
        </a:p>
      </dgm:t>
    </dgm:pt>
    <dgm:pt modelId="{A655A2E8-4434-BB40-975A-EA8F4E297550}" type="parTrans" cxnId="{640F40A7-7423-0D41-9DD3-A6F9772BFF73}">
      <dgm:prSet/>
      <dgm:spPr>
        <a:noFill/>
      </dgm:spPr>
      <dgm:t>
        <a:bodyPr/>
        <a:lstStyle/>
        <a:p>
          <a:endParaRPr lang="en-US"/>
        </a:p>
      </dgm:t>
    </dgm:pt>
    <dgm:pt modelId="{FE2A5DD8-E81F-5243-B926-BC10A4472893}" type="sibTrans" cxnId="{640F40A7-7423-0D41-9DD3-A6F9772BFF73}">
      <dgm:prSet/>
      <dgm:spPr>
        <a:noFill/>
      </dgm:spPr>
      <dgm:t>
        <a:bodyPr/>
        <a:lstStyle/>
        <a:p>
          <a:endParaRPr lang="en-US"/>
        </a:p>
      </dgm:t>
    </dgm:pt>
    <dgm:pt modelId="{1C292080-C265-2A41-A495-CA9F99229E3E}">
      <dgm:prSet phldrT="[Text]" custT="1"/>
      <dgm:spPr>
        <a:solidFill>
          <a:srgbClr val="243644"/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en-US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Graduate Medical </a:t>
          </a:r>
          <a:br>
            <a:rPr lang="en-US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Education Support</a:t>
          </a:r>
        </a:p>
      </dgm:t>
    </dgm:pt>
    <dgm:pt modelId="{18DF4149-805C-1941-80ED-E5AA59551839}" type="parTrans" cxnId="{D2059A79-1E94-3740-8698-B1C6FD5F1804}">
      <dgm:prSet/>
      <dgm:spPr/>
      <dgm:t>
        <a:bodyPr/>
        <a:lstStyle/>
        <a:p>
          <a:endParaRPr lang="en-US"/>
        </a:p>
      </dgm:t>
    </dgm:pt>
    <dgm:pt modelId="{33CDE9A8-EA7A-314B-B8DA-B68BBEE82E6F}" type="sibTrans" cxnId="{D2059A79-1E94-3740-8698-B1C6FD5F1804}">
      <dgm:prSet/>
      <dgm:spPr/>
      <dgm:t>
        <a:bodyPr/>
        <a:lstStyle/>
        <a:p>
          <a:endParaRPr lang="en-US"/>
        </a:p>
      </dgm:t>
    </dgm:pt>
    <dgm:pt modelId="{8467384C-D081-DF4D-A77C-E8650E9E30F4}">
      <dgm:prSet phldrT="[Text]" custT="1"/>
      <dgm:spPr>
        <a:solidFill>
          <a:srgbClr val="97C356"/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US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Continuing Professional Development</a:t>
          </a:r>
        </a:p>
      </dgm:t>
    </dgm:pt>
    <dgm:pt modelId="{2959800B-C88B-6944-909C-18C199D775FC}" type="parTrans" cxnId="{1B298BF7-1269-3947-B450-9D01505EB1B7}">
      <dgm:prSet/>
      <dgm:spPr/>
      <dgm:t>
        <a:bodyPr/>
        <a:lstStyle/>
        <a:p>
          <a:endParaRPr lang="en-US"/>
        </a:p>
      </dgm:t>
    </dgm:pt>
    <dgm:pt modelId="{25ED97A5-B509-5C4A-83D0-B4AA034B3987}" type="sibTrans" cxnId="{1B298BF7-1269-3947-B450-9D01505EB1B7}">
      <dgm:prSet/>
      <dgm:spPr/>
      <dgm:t>
        <a:bodyPr/>
        <a:lstStyle/>
        <a:p>
          <a:endParaRPr lang="en-US"/>
        </a:p>
      </dgm:t>
    </dgm:pt>
    <dgm:pt modelId="{49DF85AE-06F6-4A40-85DA-9E2AF41E9F6B}">
      <dgm:prSet phldrT="[Text]" custT="1"/>
      <dgm:spPr>
        <a:solidFill>
          <a:srgbClr val="605891"/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en-US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Practice Support</a:t>
          </a:r>
        </a:p>
      </dgm:t>
    </dgm:pt>
    <dgm:pt modelId="{9732BE5E-1CE3-7741-8932-8F243A7FD0DC}" type="parTrans" cxnId="{09801C8A-F417-7A4A-B54A-1631DA20EB18}">
      <dgm:prSet/>
      <dgm:spPr>
        <a:noFill/>
      </dgm:spPr>
      <dgm:t>
        <a:bodyPr/>
        <a:lstStyle/>
        <a:p>
          <a:endParaRPr lang="en-US"/>
        </a:p>
      </dgm:t>
    </dgm:pt>
    <dgm:pt modelId="{1ABEB6F3-4E80-6E41-BBDD-0B64BE1EB8A2}" type="sibTrans" cxnId="{09801C8A-F417-7A4A-B54A-1631DA20EB18}">
      <dgm:prSet/>
      <dgm:spPr>
        <a:noFill/>
      </dgm:spPr>
      <dgm:t>
        <a:bodyPr/>
        <a:lstStyle/>
        <a:p>
          <a:endParaRPr lang="en-US"/>
        </a:p>
      </dgm:t>
    </dgm:pt>
    <dgm:pt modelId="{C74C1245-46A6-024E-A36D-B93ACD1D31E1}">
      <dgm:prSet phldrT="[Text]" custT="1"/>
      <dgm:spPr>
        <a:solidFill>
          <a:srgbClr val="D6793F"/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en-US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Library Services</a:t>
          </a:r>
        </a:p>
      </dgm:t>
    </dgm:pt>
    <dgm:pt modelId="{25BA2850-1DCC-3548-80D4-0B8EA1CBC445}" type="parTrans" cxnId="{E7F783F8-46F4-E94C-9519-6DDDA7C54733}">
      <dgm:prSet/>
      <dgm:spPr/>
      <dgm:t>
        <a:bodyPr/>
        <a:lstStyle/>
        <a:p>
          <a:endParaRPr lang="en-US"/>
        </a:p>
      </dgm:t>
    </dgm:pt>
    <dgm:pt modelId="{E08CAEBD-24AC-8041-9309-337056C87A64}" type="sibTrans" cxnId="{E7F783F8-46F4-E94C-9519-6DDDA7C54733}">
      <dgm:prSet/>
      <dgm:spPr/>
      <dgm:t>
        <a:bodyPr/>
        <a:lstStyle/>
        <a:p>
          <a:endParaRPr lang="en-US"/>
        </a:p>
      </dgm:t>
    </dgm:pt>
    <dgm:pt modelId="{523884AD-945D-384A-B86C-0A7E6F11D45D}" type="pres">
      <dgm:prSet presAssocID="{02E17A47-F14D-454C-8C68-D0FD8577DF1F}" presName="Name0" presStyleCnt="0">
        <dgm:presLayoutVars>
          <dgm:dir/>
          <dgm:animLvl val="lvl"/>
          <dgm:resizeHandles val="exact"/>
        </dgm:presLayoutVars>
      </dgm:prSet>
      <dgm:spPr/>
    </dgm:pt>
    <dgm:pt modelId="{57546D00-C7CA-1E40-85EB-70F5BA039356}" type="pres">
      <dgm:prSet presAssocID="{02C028B0-63DB-8C49-A1CC-E4B0D9A47A66}" presName="vertFlow" presStyleCnt="0"/>
      <dgm:spPr/>
    </dgm:pt>
    <dgm:pt modelId="{3D748C88-7FE8-544E-8704-C4FEDA82265E}" type="pres">
      <dgm:prSet presAssocID="{02C028B0-63DB-8C49-A1CC-E4B0D9A47A66}" presName="header" presStyleLbl="node1" presStyleIdx="0" presStyleCnt="2"/>
      <dgm:spPr/>
    </dgm:pt>
    <dgm:pt modelId="{98EA8683-9C62-6C4F-970A-E1F2F4709C43}" type="pres">
      <dgm:prSet presAssocID="{A655A2E8-4434-BB40-975A-EA8F4E297550}" presName="parTrans" presStyleLbl="sibTrans2D1" presStyleIdx="0" presStyleCnt="4"/>
      <dgm:spPr/>
    </dgm:pt>
    <dgm:pt modelId="{4D46AF65-E49A-0E4A-A872-9E6F9D329A26}" type="pres">
      <dgm:prSet presAssocID="{09602B1A-4BEF-6C48-86C4-FB7A2E9F7B1D}" presName="child" presStyleLbl="alignAccFollowNode1" presStyleIdx="0" presStyleCnt="4">
        <dgm:presLayoutVars>
          <dgm:chMax val="0"/>
          <dgm:bulletEnabled val="1"/>
        </dgm:presLayoutVars>
      </dgm:prSet>
      <dgm:spPr/>
    </dgm:pt>
    <dgm:pt modelId="{3BF81FFE-2E44-794E-9668-D36CD0FAC687}" type="pres">
      <dgm:prSet presAssocID="{FE2A5DD8-E81F-5243-B926-BC10A4472893}" presName="sibTrans" presStyleLbl="sibTrans2D1" presStyleIdx="1" presStyleCnt="4"/>
      <dgm:spPr/>
    </dgm:pt>
    <dgm:pt modelId="{0BFCD5C7-EB23-DA43-9E6E-873AD0D5BCBE}" type="pres">
      <dgm:prSet presAssocID="{1C292080-C265-2A41-A495-CA9F99229E3E}" presName="child" presStyleLbl="alignAccFollowNode1" presStyleIdx="1" presStyleCnt="4">
        <dgm:presLayoutVars>
          <dgm:chMax val="0"/>
          <dgm:bulletEnabled val="1"/>
        </dgm:presLayoutVars>
      </dgm:prSet>
      <dgm:spPr/>
    </dgm:pt>
    <dgm:pt modelId="{9A45AA85-F273-BE4C-BBE3-70619000FA93}" type="pres">
      <dgm:prSet presAssocID="{02C028B0-63DB-8C49-A1CC-E4B0D9A47A66}" presName="hSp" presStyleCnt="0"/>
      <dgm:spPr/>
    </dgm:pt>
    <dgm:pt modelId="{48697A6B-16AF-374E-946B-D0D90276C3FA}" type="pres">
      <dgm:prSet presAssocID="{8467384C-D081-DF4D-A77C-E8650E9E30F4}" presName="vertFlow" presStyleCnt="0"/>
      <dgm:spPr/>
    </dgm:pt>
    <dgm:pt modelId="{B09CF5BE-F231-2B4A-8353-B6E402716E2D}" type="pres">
      <dgm:prSet presAssocID="{8467384C-D081-DF4D-A77C-E8650E9E30F4}" presName="header" presStyleLbl="node1" presStyleIdx="1" presStyleCnt="2"/>
      <dgm:spPr/>
    </dgm:pt>
    <dgm:pt modelId="{522788B2-3463-8041-97EC-5B93C487FA7B}" type="pres">
      <dgm:prSet presAssocID="{9732BE5E-1CE3-7741-8932-8F243A7FD0DC}" presName="parTrans" presStyleLbl="sibTrans2D1" presStyleIdx="2" presStyleCnt="4"/>
      <dgm:spPr/>
    </dgm:pt>
    <dgm:pt modelId="{09EF33B6-5E1E-0B4B-8F17-85137F29E25D}" type="pres">
      <dgm:prSet presAssocID="{49DF85AE-06F6-4A40-85DA-9E2AF41E9F6B}" presName="child" presStyleLbl="alignAccFollowNode1" presStyleIdx="2" presStyleCnt="4">
        <dgm:presLayoutVars>
          <dgm:chMax val="0"/>
          <dgm:bulletEnabled val="1"/>
        </dgm:presLayoutVars>
      </dgm:prSet>
      <dgm:spPr/>
    </dgm:pt>
    <dgm:pt modelId="{0CCFBC5F-AEC1-BF4F-9987-1B5D7F00256B}" type="pres">
      <dgm:prSet presAssocID="{1ABEB6F3-4E80-6E41-BBDD-0B64BE1EB8A2}" presName="sibTrans" presStyleLbl="sibTrans2D1" presStyleIdx="3" presStyleCnt="4"/>
      <dgm:spPr/>
    </dgm:pt>
    <dgm:pt modelId="{9A905050-780B-1644-8A66-E4753A935E79}" type="pres">
      <dgm:prSet presAssocID="{C74C1245-46A6-024E-A36D-B93ACD1D31E1}" presName="child" presStyleLbl="alignAccFollowNode1" presStyleIdx="3" presStyleCnt="4">
        <dgm:presLayoutVars>
          <dgm:chMax val="0"/>
          <dgm:bulletEnabled val="1"/>
        </dgm:presLayoutVars>
      </dgm:prSet>
      <dgm:spPr/>
    </dgm:pt>
  </dgm:ptLst>
  <dgm:cxnLst>
    <dgm:cxn modelId="{E2A1AA2F-6D64-1F4F-B32E-2A9E28E61348}" type="presOf" srcId="{8467384C-D081-DF4D-A77C-E8650E9E30F4}" destId="{B09CF5BE-F231-2B4A-8353-B6E402716E2D}" srcOrd="0" destOrd="0" presId="urn:microsoft.com/office/officeart/2005/8/layout/lProcess1"/>
    <dgm:cxn modelId="{62B8D63D-F163-894D-9840-785C249A86DC}" srcId="{02E17A47-F14D-454C-8C68-D0FD8577DF1F}" destId="{02C028B0-63DB-8C49-A1CC-E4B0D9A47A66}" srcOrd="0" destOrd="0" parTransId="{21DD3C3A-DB80-C441-B84F-41152C6EFFCC}" sibTransId="{B59DBA08-A527-B44D-A6CA-F2FB14DB3706}"/>
    <dgm:cxn modelId="{51A6754C-C967-284E-AA07-738E27640413}" type="presOf" srcId="{A655A2E8-4434-BB40-975A-EA8F4E297550}" destId="{98EA8683-9C62-6C4F-970A-E1F2F4709C43}" srcOrd="0" destOrd="0" presId="urn:microsoft.com/office/officeart/2005/8/layout/lProcess1"/>
    <dgm:cxn modelId="{E2960F5C-9B82-3548-B7AA-42BA70E5CB56}" type="presOf" srcId="{49DF85AE-06F6-4A40-85DA-9E2AF41E9F6B}" destId="{09EF33B6-5E1E-0B4B-8F17-85137F29E25D}" srcOrd="0" destOrd="0" presId="urn:microsoft.com/office/officeart/2005/8/layout/lProcess1"/>
    <dgm:cxn modelId="{942A5765-BFE9-4644-A80A-D75DA1F48F82}" type="presOf" srcId="{9732BE5E-1CE3-7741-8932-8F243A7FD0DC}" destId="{522788B2-3463-8041-97EC-5B93C487FA7B}" srcOrd="0" destOrd="0" presId="urn:microsoft.com/office/officeart/2005/8/layout/lProcess1"/>
    <dgm:cxn modelId="{41745A68-04B1-7C44-A5E1-8CA7DF8769BD}" type="presOf" srcId="{1ABEB6F3-4E80-6E41-BBDD-0B64BE1EB8A2}" destId="{0CCFBC5F-AEC1-BF4F-9987-1B5D7F00256B}" srcOrd="0" destOrd="0" presId="urn:microsoft.com/office/officeart/2005/8/layout/lProcess1"/>
    <dgm:cxn modelId="{D2059A79-1E94-3740-8698-B1C6FD5F1804}" srcId="{02C028B0-63DB-8C49-A1CC-E4B0D9A47A66}" destId="{1C292080-C265-2A41-A495-CA9F99229E3E}" srcOrd="1" destOrd="0" parTransId="{18DF4149-805C-1941-80ED-E5AA59551839}" sibTransId="{33CDE9A8-EA7A-314B-B8DA-B68BBEE82E6F}"/>
    <dgm:cxn modelId="{BCAD7C84-D65D-BA41-A7E8-219403A5CA6D}" type="presOf" srcId="{02C028B0-63DB-8C49-A1CC-E4B0D9A47A66}" destId="{3D748C88-7FE8-544E-8704-C4FEDA82265E}" srcOrd="0" destOrd="0" presId="urn:microsoft.com/office/officeart/2005/8/layout/lProcess1"/>
    <dgm:cxn modelId="{09801C8A-F417-7A4A-B54A-1631DA20EB18}" srcId="{8467384C-D081-DF4D-A77C-E8650E9E30F4}" destId="{49DF85AE-06F6-4A40-85DA-9E2AF41E9F6B}" srcOrd="0" destOrd="0" parTransId="{9732BE5E-1CE3-7741-8932-8F243A7FD0DC}" sibTransId="{1ABEB6F3-4E80-6E41-BBDD-0B64BE1EB8A2}"/>
    <dgm:cxn modelId="{640F40A7-7423-0D41-9DD3-A6F9772BFF73}" srcId="{02C028B0-63DB-8C49-A1CC-E4B0D9A47A66}" destId="{09602B1A-4BEF-6C48-86C4-FB7A2E9F7B1D}" srcOrd="0" destOrd="0" parTransId="{A655A2E8-4434-BB40-975A-EA8F4E297550}" sibTransId="{FE2A5DD8-E81F-5243-B926-BC10A4472893}"/>
    <dgm:cxn modelId="{479731AB-8179-0947-92F3-593BE1A979E8}" type="presOf" srcId="{09602B1A-4BEF-6C48-86C4-FB7A2E9F7B1D}" destId="{4D46AF65-E49A-0E4A-A872-9E6F9D329A26}" srcOrd="0" destOrd="0" presId="urn:microsoft.com/office/officeart/2005/8/layout/lProcess1"/>
    <dgm:cxn modelId="{521821BD-0A06-3543-8DF1-E4FEFC560435}" type="presOf" srcId="{1C292080-C265-2A41-A495-CA9F99229E3E}" destId="{0BFCD5C7-EB23-DA43-9E6E-873AD0D5BCBE}" srcOrd="0" destOrd="0" presId="urn:microsoft.com/office/officeart/2005/8/layout/lProcess1"/>
    <dgm:cxn modelId="{A09964D6-0C71-2C4A-9852-128BBEDBF880}" type="presOf" srcId="{C74C1245-46A6-024E-A36D-B93ACD1D31E1}" destId="{9A905050-780B-1644-8A66-E4753A935E79}" srcOrd="0" destOrd="0" presId="urn:microsoft.com/office/officeart/2005/8/layout/lProcess1"/>
    <dgm:cxn modelId="{A9E604DB-8A18-3947-A9E6-2398C9EC26EC}" type="presOf" srcId="{02E17A47-F14D-454C-8C68-D0FD8577DF1F}" destId="{523884AD-945D-384A-B86C-0A7E6F11D45D}" srcOrd="0" destOrd="0" presId="urn:microsoft.com/office/officeart/2005/8/layout/lProcess1"/>
    <dgm:cxn modelId="{E8081BF7-1179-D442-B8EA-9576CB8289CC}" type="presOf" srcId="{FE2A5DD8-E81F-5243-B926-BC10A4472893}" destId="{3BF81FFE-2E44-794E-9668-D36CD0FAC687}" srcOrd="0" destOrd="0" presId="urn:microsoft.com/office/officeart/2005/8/layout/lProcess1"/>
    <dgm:cxn modelId="{1B298BF7-1269-3947-B450-9D01505EB1B7}" srcId="{02E17A47-F14D-454C-8C68-D0FD8577DF1F}" destId="{8467384C-D081-DF4D-A77C-E8650E9E30F4}" srcOrd="1" destOrd="0" parTransId="{2959800B-C88B-6944-909C-18C199D775FC}" sibTransId="{25ED97A5-B509-5C4A-83D0-B4AA034B3987}"/>
    <dgm:cxn modelId="{E7F783F8-46F4-E94C-9519-6DDDA7C54733}" srcId="{8467384C-D081-DF4D-A77C-E8650E9E30F4}" destId="{C74C1245-46A6-024E-A36D-B93ACD1D31E1}" srcOrd="1" destOrd="0" parTransId="{25BA2850-1DCC-3548-80D4-0B8EA1CBC445}" sibTransId="{E08CAEBD-24AC-8041-9309-337056C87A64}"/>
    <dgm:cxn modelId="{D95420A2-4ECF-794E-AF85-A42432777814}" type="presParOf" srcId="{523884AD-945D-384A-B86C-0A7E6F11D45D}" destId="{57546D00-C7CA-1E40-85EB-70F5BA039356}" srcOrd="0" destOrd="0" presId="urn:microsoft.com/office/officeart/2005/8/layout/lProcess1"/>
    <dgm:cxn modelId="{6742421C-4B16-EC4D-B0E5-4054A8DA7FF7}" type="presParOf" srcId="{57546D00-C7CA-1E40-85EB-70F5BA039356}" destId="{3D748C88-7FE8-544E-8704-C4FEDA82265E}" srcOrd="0" destOrd="0" presId="urn:microsoft.com/office/officeart/2005/8/layout/lProcess1"/>
    <dgm:cxn modelId="{682ECBA1-467D-C649-936A-003C66DCA478}" type="presParOf" srcId="{57546D00-C7CA-1E40-85EB-70F5BA039356}" destId="{98EA8683-9C62-6C4F-970A-E1F2F4709C43}" srcOrd="1" destOrd="0" presId="urn:microsoft.com/office/officeart/2005/8/layout/lProcess1"/>
    <dgm:cxn modelId="{5BCD879A-2660-E143-834B-4F797ABC8835}" type="presParOf" srcId="{57546D00-C7CA-1E40-85EB-70F5BA039356}" destId="{4D46AF65-E49A-0E4A-A872-9E6F9D329A26}" srcOrd="2" destOrd="0" presId="urn:microsoft.com/office/officeart/2005/8/layout/lProcess1"/>
    <dgm:cxn modelId="{20457412-F87C-4E4C-B666-B3BC6EB554F2}" type="presParOf" srcId="{57546D00-C7CA-1E40-85EB-70F5BA039356}" destId="{3BF81FFE-2E44-794E-9668-D36CD0FAC687}" srcOrd="3" destOrd="0" presId="urn:microsoft.com/office/officeart/2005/8/layout/lProcess1"/>
    <dgm:cxn modelId="{74277200-C440-F349-AD7B-AE8FC75CCF87}" type="presParOf" srcId="{57546D00-C7CA-1E40-85EB-70F5BA039356}" destId="{0BFCD5C7-EB23-DA43-9E6E-873AD0D5BCBE}" srcOrd="4" destOrd="0" presId="urn:microsoft.com/office/officeart/2005/8/layout/lProcess1"/>
    <dgm:cxn modelId="{C2DFD47E-9A63-D94D-8EE9-E1F3746429C2}" type="presParOf" srcId="{523884AD-945D-384A-B86C-0A7E6F11D45D}" destId="{9A45AA85-F273-BE4C-BBE3-70619000FA93}" srcOrd="1" destOrd="0" presId="urn:microsoft.com/office/officeart/2005/8/layout/lProcess1"/>
    <dgm:cxn modelId="{F3D79D23-F211-3047-96A6-78CC5F86D503}" type="presParOf" srcId="{523884AD-945D-384A-B86C-0A7E6F11D45D}" destId="{48697A6B-16AF-374E-946B-D0D90276C3FA}" srcOrd="2" destOrd="0" presId="urn:microsoft.com/office/officeart/2005/8/layout/lProcess1"/>
    <dgm:cxn modelId="{9BA06049-9C95-1444-A6BA-258737AB9AE1}" type="presParOf" srcId="{48697A6B-16AF-374E-946B-D0D90276C3FA}" destId="{B09CF5BE-F231-2B4A-8353-B6E402716E2D}" srcOrd="0" destOrd="0" presId="urn:microsoft.com/office/officeart/2005/8/layout/lProcess1"/>
    <dgm:cxn modelId="{07D9A88B-31FC-EE4F-B207-84EDB6DB1036}" type="presParOf" srcId="{48697A6B-16AF-374E-946B-D0D90276C3FA}" destId="{522788B2-3463-8041-97EC-5B93C487FA7B}" srcOrd="1" destOrd="0" presId="urn:microsoft.com/office/officeart/2005/8/layout/lProcess1"/>
    <dgm:cxn modelId="{7D508C02-BF5C-AF4F-BA33-3FA032289610}" type="presParOf" srcId="{48697A6B-16AF-374E-946B-D0D90276C3FA}" destId="{09EF33B6-5E1E-0B4B-8F17-85137F29E25D}" srcOrd="2" destOrd="0" presId="urn:microsoft.com/office/officeart/2005/8/layout/lProcess1"/>
    <dgm:cxn modelId="{1FD5B2F8-77B6-3E46-BFBC-92B443661DFB}" type="presParOf" srcId="{48697A6B-16AF-374E-946B-D0D90276C3FA}" destId="{0CCFBC5F-AEC1-BF4F-9987-1B5D7F00256B}" srcOrd="3" destOrd="0" presId="urn:microsoft.com/office/officeart/2005/8/layout/lProcess1"/>
    <dgm:cxn modelId="{19411353-9EF9-CB4D-95E0-4C6A0DDE8105}" type="presParOf" srcId="{48697A6B-16AF-374E-946B-D0D90276C3FA}" destId="{9A905050-780B-1644-8A66-E4753A935E79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9B949A-B396-7E4B-A64B-FE31BF305A03}" type="doc">
      <dgm:prSet loTypeId="urn:microsoft.com/office/officeart/2005/8/layout/defaul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764CC5-21FF-FE4A-B55E-4C9453F973D2}">
      <dgm:prSet phldrT="[Text]" custT="1"/>
      <dgm:spPr>
        <a:solidFill>
          <a:srgbClr val="448BBB"/>
        </a:solidFill>
      </dgm:spPr>
      <dgm:t>
        <a:bodyPr/>
        <a:lstStyle/>
        <a:p>
          <a:r>
            <a: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Health care workforce and diversity programs </a:t>
          </a:r>
          <a:br>
            <a: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reached </a:t>
          </a:r>
          <a:r>
            <a:rPr lang="en-US" sz="2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2,184</a:t>
          </a:r>
          <a:br>
            <a: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participants in 2021-22</a:t>
          </a:r>
        </a:p>
      </dgm:t>
    </dgm:pt>
    <dgm:pt modelId="{FCC9238A-B0AD-934C-8BAA-D25E4D3D7D29}" type="parTrans" cxnId="{8A91A9F5-C248-7041-8AF7-7F504723462C}">
      <dgm:prSet/>
      <dgm:spPr/>
      <dgm:t>
        <a:bodyPr/>
        <a:lstStyle/>
        <a:p>
          <a:endParaRPr lang="en-US"/>
        </a:p>
      </dgm:t>
    </dgm:pt>
    <dgm:pt modelId="{EE3A8F72-5DE8-CC47-86C3-683609A1FFA5}" type="sibTrans" cxnId="{8A91A9F5-C248-7041-8AF7-7F504723462C}">
      <dgm:prSet/>
      <dgm:spPr/>
      <dgm:t>
        <a:bodyPr/>
        <a:lstStyle/>
        <a:p>
          <a:endParaRPr lang="en-US"/>
        </a:p>
      </dgm:t>
    </dgm:pt>
    <dgm:pt modelId="{C17136F2-6D0D-F943-8801-BE15A141AC88}">
      <dgm:prSet phldrT="[Text]" custT="1"/>
      <dgm:spPr>
        <a:solidFill>
          <a:srgbClr val="78A742"/>
        </a:solidFill>
      </dgm:spPr>
      <dgm:t>
        <a:bodyPr/>
        <a:lstStyle/>
        <a:p>
          <a:r>
            <a:rPr lang="en-US" sz="2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49,469</a:t>
          </a:r>
          <a:r>
            <a: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unique </a:t>
          </a:r>
          <a:r>
            <a:rPr lang="en-US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health care professionals participated in </a:t>
          </a:r>
          <a:r>
            <a:rPr lang="en-US" sz="2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9,600</a:t>
          </a:r>
          <a:r>
            <a:rPr lang="en-US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continuing education programs in 2021-22</a:t>
          </a:r>
        </a:p>
      </dgm:t>
    </dgm:pt>
    <dgm:pt modelId="{8C8372E2-9594-6046-8986-3C8EC80DC998}" type="parTrans" cxnId="{4E625E70-C2DB-CE49-A815-56FA54B1E46B}">
      <dgm:prSet/>
      <dgm:spPr/>
      <dgm:t>
        <a:bodyPr/>
        <a:lstStyle/>
        <a:p>
          <a:endParaRPr lang="en-US"/>
        </a:p>
      </dgm:t>
    </dgm:pt>
    <dgm:pt modelId="{D2352D29-4D4F-A94F-B912-51F18063CC9B}" type="sibTrans" cxnId="{4E625E70-C2DB-CE49-A815-56FA54B1E46B}">
      <dgm:prSet/>
      <dgm:spPr/>
      <dgm:t>
        <a:bodyPr/>
        <a:lstStyle/>
        <a:p>
          <a:endParaRPr lang="en-US"/>
        </a:p>
      </dgm:t>
    </dgm:pt>
    <dgm:pt modelId="{D9BB8CBE-A388-B542-A028-FA2E1956E4F6}">
      <dgm:prSet phldrT="[Text]" custT="1"/>
      <dgm:spPr>
        <a:solidFill>
          <a:srgbClr val="243644"/>
        </a:solidFill>
      </dgm:spPr>
      <dgm:t>
        <a:bodyPr/>
        <a:lstStyle/>
        <a:p>
          <a:r>
            <a:rPr lang="en-US" sz="2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63%</a:t>
          </a:r>
          <a:r>
            <a:rPr lang="en-US" sz="2000" b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of AHEC-trained primary care residents stay in NC to practice</a:t>
          </a:r>
        </a:p>
      </dgm:t>
    </dgm:pt>
    <dgm:pt modelId="{CCEA5A28-BD04-7D4B-8B07-331C42D9AE9A}" type="parTrans" cxnId="{D0FB0376-AA23-FE44-80BF-04D0E87C33F7}">
      <dgm:prSet/>
      <dgm:spPr/>
      <dgm:t>
        <a:bodyPr/>
        <a:lstStyle/>
        <a:p>
          <a:endParaRPr lang="en-US"/>
        </a:p>
      </dgm:t>
    </dgm:pt>
    <dgm:pt modelId="{98172FF8-A80F-0C42-A51A-8DEF5B8BD10E}" type="sibTrans" cxnId="{D0FB0376-AA23-FE44-80BF-04D0E87C33F7}">
      <dgm:prSet/>
      <dgm:spPr/>
      <dgm:t>
        <a:bodyPr/>
        <a:lstStyle/>
        <a:p>
          <a:endParaRPr lang="en-US"/>
        </a:p>
      </dgm:t>
    </dgm:pt>
    <dgm:pt modelId="{C140025C-47A0-C743-85DA-562A1CC7C40B}">
      <dgm:prSet phldrT="[Text]" custT="1"/>
      <dgm:spPr>
        <a:solidFill>
          <a:srgbClr val="605891"/>
        </a:solidFill>
      </dgm:spPr>
      <dgm:t>
        <a:bodyPr/>
        <a:lstStyle/>
        <a:p>
          <a:r>
            <a:rPr lang="en-US" sz="2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32</a:t>
          </a:r>
          <a:r>
            <a:rPr lang="en-US" sz="1800" b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practice support coaches serve </a:t>
          </a:r>
          <a:r>
            <a:rPr lang="en-US" sz="2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1,037</a:t>
          </a:r>
          <a:r>
            <a:rPr lang="en-US" sz="1800" b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primary care practices statewide in 2021</a:t>
          </a:r>
        </a:p>
      </dgm:t>
    </dgm:pt>
    <dgm:pt modelId="{12EC0F19-09D7-7E4B-BED3-6DFFC49681A4}" type="parTrans" cxnId="{EDD45E13-90D0-6D4A-8787-518C1FDEA6B1}">
      <dgm:prSet/>
      <dgm:spPr/>
      <dgm:t>
        <a:bodyPr/>
        <a:lstStyle/>
        <a:p>
          <a:endParaRPr lang="en-US"/>
        </a:p>
      </dgm:t>
    </dgm:pt>
    <dgm:pt modelId="{AD595A20-9BF0-9D46-9C17-0CA2363FCACD}" type="sibTrans" cxnId="{EDD45E13-90D0-6D4A-8787-518C1FDEA6B1}">
      <dgm:prSet/>
      <dgm:spPr/>
      <dgm:t>
        <a:bodyPr/>
        <a:lstStyle/>
        <a:p>
          <a:endParaRPr lang="en-US"/>
        </a:p>
      </dgm:t>
    </dgm:pt>
    <dgm:pt modelId="{CF72004F-813C-9C47-BBFC-8CA75A57B321}">
      <dgm:prSet custT="1"/>
      <dgm:spPr>
        <a:solidFill>
          <a:srgbClr val="BD4D3B"/>
        </a:solidFill>
      </dgm:spPr>
      <dgm:t>
        <a:bodyPr/>
        <a:lstStyle/>
        <a:p>
          <a:r>
            <a:rPr lang="en-US" sz="2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1,031</a:t>
          </a:r>
          <a:r>
            <a:rPr lang="en-US" sz="2000" b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student rotations</a:t>
          </a:r>
          <a:br>
            <a:rPr lang="en-US" sz="2000" b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sz="2000" b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supported in 2020-21</a:t>
          </a:r>
        </a:p>
      </dgm:t>
    </dgm:pt>
    <dgm:pt modelId="{55F20FD0-703A-2745-8041-03E0BAB3B301}" type="parTrans" cxnId="{BDECE28C-F4C7-4E4D-9936-04B13B45F082}">
      <dgm:prSet/>
      <dgm:spPr/>
      <dgm:t>
        <a:bodyPr/>
        <a:lstStyle/>
        <a:p>
          <a:endParaRPr lang="en-US"/>
        </a:p>
      </dgm:t>
    </dgm:pt>
    <dgm:pt modelId="{D8E55E8F-0A66-D149-82F3-8D7040C856AD}" type="sibTrans" cxnId="{BDECE28C-F4C7-4E4D-9936-04B13B45F082}">
      <dgm:prSet/>
      <dgm:spPr/>
      <dgm:t>
        <a:bodyPr/>
        <a:lstStyle/>
        <a:p>
          <a:endParaRPr lang="en-US"/>
        </a:p>
      </dgm:t>
    </dgm:pt>
    <dgm:pt modelId="{3C4CA475-401E-EB45-A308-A761888E2EB1}">
      <dgm:prSet custT="1"/>
      <dgm:spPr>
        <a:solidFill>
          <a:srgbClr val="D6793F"/>
        </a:solidFill>
      </dgm:spPr>
      <dgm:t>
        <a:bodyPr/>
        <a:lstStyle/>
        <a:p>
          <a:r>
            <a:rPr lang="en-US" sz="4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115,000+</a:t>
          </a:r>
          <a:br>
            <a:rPr 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library service interactions in 2021-22</a:t>
          </a:r>
        </a:p>
      </dgm:t>
    </dgm:pt>
    <dgm:pt modelId="{D6F0AD4D-5120-E143-940D-F04D9544CCAA}" type="parTrans" cxnId="{A434D65D-1913-0740-B040-DAFCB63E77E0}">
      <dgm:prSet/>
      <dgm:spPr/>
      <dgm:t>
        <a:bodyPr/>
        <a:lstStyle/>
        <a:p>
          <a:endParaRPr lang="en-US"/>
        </a:p>
      </dgm:t>
    </dgm:pt>
    <dgm:pt modelId="{72D637AF-8CB8-F34A-8226-1F7A0A1F0A96}" type="sibTrans" cxnId="{A434D65D-1913-0740-B040-DAFCB63E77E0}">
      <dgm:prSet/>
      <dgm:spPr/>
      <dgm:t>
        <a:bodyPr/>
        <a:lstStyle/>
        <a:p>
          <a:endParaRPr lang="en-US"/>
        </a:p>
      </dgm:t>
    </dgm:pt>
    <dgm:pt modelId="{024C0619-19DB-E64F-9FBD-A05B8E57EC8F}" type="pres">
      <dgm:prSet presAssocID="{809B949A-B396-7E4B-A64B-FE31BF305A03}" presName="diagram" presStyleCnt="0">
        <dgm:presLayoutVars>
          <dgm:dir/>
          <dgm:resizeHandles val="exact"/>
        </dgm:presLayoutVars>
      </dgm:prSet>
      <dgm:spPr/>
    </dgm:pt>
    <dgm:pt modelId="{6597B7B0-5B3F-8B41-A04B-1D062D9FCAEC}" type="pres">
      <dgm:prSet presAssocID="{E3764CC5-21FF-FE4A-B55E-4C9453F973D2}" presName="node" presStyleLbl="node1" presStyleIdx="0" presStyleCnt="6">
        <dgm:presLayoutVars>
          <dgm:bulletEnabled val="1"/>
        </dgm:presLayoutVars>
      </dgm:prSet>
      <dgm:spPr/>
    </dgm:pt>
    <dgm:pt modelId="{987B9CBB-C682-3843-8AF0-617B05724119}" type="pres">
      <dgm:prSet presAssocID="{EE3A8F72-5DE8-CC47-86C3-683609A1FFA5}" presName="sibTrans" presStyleCnt="0"/>
      <dgm:spPr/>
    </dgm:pt>
    <dgm:pt modelId="{7C0A9D00-96E2-6F48-9818-77FDF9DD26E0}" type="pres">
      <dgm:prSet presAssocID="{C17136F2-6D0D-F943-8801-BE15A141AC88}" presName="node" presStyleLbl="node1" presStyleIdx="1" presStyleCnt="6">
        <dgm:presLayoutVars>
          <dgm:bulletEnabled val="1"/>
        </dgm:presLayoutVars>
      </dgm:prSet>
      <dgm:spPr/>
    </dgm:pt>
    <dgm:pt modelId="{DE9F0323-1694-DC4F-AE7D-FBE9EFEA763B}" type="pres">
      <dgm:prSet presAssocID="{D2352D29-4D4F-A94F-B912-51F18063CC9B}" presName="sibTrans" presStyleCnt="0"/>
      <dgm:spPr/>
    </dgm:pt>
    <dgm:pt modelId="{0952BC5A-D5BD-074C-BDB3-6F4844B5C08E}" type="pres">
      <dgm:prSet presAssocID="{D9BB8CBE-A388-B542-A028-FA2E1956E4F6}" presName="node" presStyleLbl="node1" presStyleIdx="2" presStyleCnt="6">
        <dgm:presLayoutVars>
          <dgm:bulletEnabled val="1"/>
        </dgm:presLayoutVars>
      </dgm:prSet>
      <dgm:spPr/>
    </dgm:pt>
    <dgm:pt modelId="{BB7C3817-4C12-5244-801C-97676D77148A}" type="pres">
      <dgm:prSet presAssocID="{98172FF8-A80F-0C42-A51A-8DEF5B8BD10E}" presName="sibTrans" presStyleCnt="0"/>
      <dgm:spPr/>
    </dgm:pt>
    <dgm:pt modelId="{6EE4485D-ED32-5945-93A2-0BFA82C4834D}" type="pres">
      <dgm:prSet presAssocID="{C140025C-47A0-C743-85DA-562A1CC7C40B}" presName="node" presStyleLbl="node1" presStyleIdx="3" presStyleCnt="6" custLinFactNeighborX="126" custLinFactNeighborY="1098">
        <dgm:presLayoutVars>
          <dgm:bulletEnabled val="1"/>
        </dgm:presLayoutVars>
      </dgm:prSet>
      <dgm:spPr/>
    </dgm:pt>
    <dgm:pt modelId="{A3F52F2A-16E6-7E45-97EE-FF51027BCC43}" type="pres">
      <dgm:prSet presAssocID="{AD595A20-9BF0-9D46-9C17-0CA2363FCACD}" presName="sibTrans" presStyleCnt="0"/>
      <dgm:spPr/>
    </dgm:pt>
    <dgm:pt modelId="{264CAAB8-55C9-974F-BE0F-F57DAA6E70E3}" type="pres">
      <dgm:prSet presAssocID="{CF72004F-813C-9C47-BBFC-8CA75A57B321}" presName="node" presStyleLbl="node1" presStyleIdx="4" presStyleCnt="6">
        <dgm:presLayoutVars>
          <dgm:bulletEnabled val="1"/>
        </dgm:presLayoutVars>
      </dgm:prSet>
      <dgm:spPr/>
    </dgm:pt>
    <dgm:pt modelId="{2E80FF84-7CBD-CA4A-BD3E-46136CDB5D24}" type="pres">
      <dgm:prSet presAssocID="{D8E55E8F-0A66-D149-82F3-8D7040C856AD}" presName="sibTrans" presStyleCnt="0"/>
      <dgm:spPr/>
    </dgm:pt>
    <dgm:pt modelId="{567F8C86-C3DB-8742-93BE-B4E61EC51EBF}" type="pres">
      <dgm:prSet presAssocID="{3C4CA475-401E-EB45-A308-A761888E2EB1}" presName="node" presStyleLbl="node1" presStyleIdx="5" presStyleCnt="6">
        <dgm:presLayoutVars>
          <dgm:bulletEnabled val="1"/>
        </dgm:presLayoutVars>
      </dgm:prSet>
      <dgm:spPr/>
    </dgm:pt>
  </dgm:ptLst>
  <dgm:cxnLst>
    <dgm:cxn modelId="{EDD45E13-90D0-6D4A-8787-518C1FDEA6B1}" srcId="{809B949A-B396-7E4B-A64B-FE31BF305A03}" destId="{C140025C-47A0-C743-85DA-562A1CC7C40B}" srcOrd="3" destOrd="0" parTransId="{12EC0F19-09D7-7E4B-BED3-6DFFC49681A4}" sibTransId="{AD595A20-9BF0-9D46-9C17-0CA2363FCACD}"/>
    <dgm:cxn modelId="{96A4BC46-FB8D-8046-A5A7-1B593F18E1BA}" type="presOf" srcId="{C140025C-47A0-C743-85DA-562A1CC7C40B}" destId="{6EE4485D-ED32-5945-93A2-0BFA82C4834D}" srcOrd="0" destOrd="0" presId="urn:microsoft.com/office/officeart/2005/8/layout/default"/>
    <dgm:cxn modelId="{A434D65D-1913-0740-B040-DAFCB63E77E0}" srcId="{809B949A-B396-7E4B-A64B-FE31BF305A03}" destId="{3C4CA475-401E-EB45-A308-A761888E2EB1}" srcOrd="5" destOrd="0" parTransId="{D6F0AD4D-5120-E143-940D-F04D9544CCAA}" sibTransId="{72D637AF-8CB8-F34A-8226-1F7A0A1F0A96}"/>
    <dgm:cxn modelId="{4E625E70-C2DB-CE49-A815-56FA54B1E46B}" srcId="{809B949A-B396-7E4B-A64B-FE31BF305A03}" destId="{C17136F2-6D0D-F943-8801-BE15A141AC88}" srcOrd="1" destOrd="0" parTransId="{8C8372E2-9594-6046-8986-3C8EC80DC998}" sibTransId="{D2352D29-4D4F-A94F-B912-51F18063CC9B}"/>
    <dgm:cxn modelId="{D0FB0376-AA23-FE44-80BF-04D0E87C33F7}" srcId="{809B949A-B396-7E4B-A64B-FE31BF305A03}" destId="{D9BB8CBE-A388-B542-A028-FA2E1956E4F6}" srcOrd="2" destOrd="0" parTransId="{CCEA5A28-BD04-7D4B-8B07-331C42D9AE9A}" sibTransId="{98172FF8-A80F-0C42-A51A-8DEF5B8BD10E}"/>
    <dgm:cxn modelId="{77875480-4303-7C42-9D4A-E054DF45EF8F}" type="presOf" srcId="{E3764CC5-21FF-FE4A-B55E-4C9453F973D2}" destId="{6597B7B0-5B3F-8B41-A04B-1D062D9FCAEC}" srcOrd="0" destOrd="0" presId="urn:microsoft.com/office/officeart/2005/8/layout/default"/>
    <dgm:cxn modelId="{FC3FB785-6EC1-CB4A-8062-178AE48756E1}" type="presOf" srcId="{D9BB8CBE-A388-B542-A028-FA2E1956E4F6}" destId="{0952BC5A-D5BD-074C-BDB3-6F4844B5C08E}" srcOrd="0" destOrd="0" presId="urn:microsoft.com/office/officeart/2005/8/layout/default"/>
    <dgm:cxn modelId="{BDECE28C-F4C7-4E4D-9936-04B13B45F082}" srcId="{809B949A-B396-7E4B-A64B-FE31BF305A03}" destId="{CF72004F-813C-9C47-BBFC-8CA75A57B321}" srcOrd="4" destOrd="0" parTransId="{55F20FD0-703A-2745-8041-03E0BAB3B301}" sibTransId="{D8E55E8F-0A66-D149-82F3-8D7040C856AD}"/>
    <dgm:cxn modelId="{AEEB1EC5-9523-E840-864D-C17EFD9E6022}" type="presOf" srcId="{809B949A-B396-7E4B-A64B-FE31BF305A03}" destId="{024C0619-19DB-E64F-9FBD-A05B8E57EC8F}" srcOrd="0" destOrd="0" presId="urn:microsoft.com/office/officeart/2005/8/layout/default"/>
    <dgm:cxn modelId="{991549C8-E2C8-434B-921C-979B96C9E761}" type="presOf" srcId="{CF72004F-813C-9C47-BBFC-8CA75A57B321}" destId="{264CAAB8-55C9-974F-BE0F-F57DAA6E70E3}" srcOrd="0" destOrd="0" presId="urn:microsoft.com/office/officeart/2005/8/layout/default"/>
    <dgm:cxn modelId="{4CD7B6C9-81AC-E247-916E-5961EE0AD8D9}" type="presOf" srcId="{3C4CA475-401E-EB45-A308-A761888E2EB1}" destId="{567F8C86-C3DB-8742-93BE-B4E61EC51EBF}" srcOrd="0" destOrd="0" presId="urn:microsoft.com/office/officeart/2005/8/layout/default"/>
    <dgm:cxn modelId="{8A91A9F5-C248-7041-8AF7-7F504723462C}" srcId="{809B949A-B396-7E4B-A64B-FE31BF305A03}" destId="{E3764CC5-21FF-FE4A-B55E-4C9453F973D2}" srcOrd="0" destOrd="0" parTransId="{FCC9238A-B0AD-934C-8BAA-D25E4D3D7D29}" sibTransId="{EE3A8F72-5DE8-CC47-86C3-683609A1FFA5}"/>
    <dgm:cxn modelId="{6F98CCFD-9641-874B-9EFE-C03149C53CC7}" type="presOf" srcId="{C17136F2-6D0D-F943-8801-BE15A141AC88}" destId="{7C0A9D00-96E2-6F48-9818-77FDF9DD26E0}" srcOrd="0" destOrd="0" presId="urn:microsoft.com/office/officeart/2005/8/layout/default"/>
    <dgm:cxn modelId="{E39C0E9E-C6F3-624E-A5FB-070ECC0FC35C}" type="presParOf" srcId="{024C0619-19DB-E64F-9FBD-A05B8E57EC8F}" destId="{6597B7B0-5B3F-8B41-A04B-1D062D9FCAEC}" srcOrd="0" destOrd="0" presId="urn:microsoft.com/office/officeart/2005/8/layout/default"/>
    <dgm:cxn modelId="{AD5DA133-5996-C241-AF55-08CD8AD41218}" type="presParOf" srcId="{024C0619-19DB-E64F-9FBD-A05B8E57EC8F}" destId="{987B9CBB-C682-3843-8AF0-617B05724119}" srcOrd="1" destOrd="0" presId="urn:microsoft.com/office/officeart/2005/8/layout/default"/>
    <dgm:cxn modelId="{6C9B0039-9E46-A84A-BC97-94FE5A1CD7ED}" type="presParOf" srcId="{024C0619-19DB-E64F-9FBD-A05B8E57EC8F}" destId="{7C0A9D00-96E2-6F48-9818-77FDF9DD26E0}" srcOrd="2" destOrd="0" presId="urn:microsoft.com/office/officeart/2005/8/layout/default"/>
    <dgm:cxn modelId="{5C609CFC-0EA8-214E-B289-0EBAEEA401C2}" type="presParOf" srcId="{024C0619-19DB-E64F-9FBD-A05B8E57EC8F}" destId="{DE9F0323-1694-DC4F-AE7D-FBE9EFEA763B}" srcOrd="3" destOrd="0" presId="urn:microsoft.com/office/officeart/2005/8/layout/default"/>
    <dgm:cxn modelId="{80A859A2-98E4-6A49-BE4B-B73388184886}" type="presParOf" srcId="{024C0619-19DB-E64F-9FBD-A05B8E57EC8F}" destId="{0952BC5A-D5BD-074C-BDB3-6F4844B5C08E}" srcOrd="4" destOrd="0" presId="urn:microsoft.com/office/officeart/2005/8/layout/default"/>
    <dgm:cxn modelId="{FEB59A42-A1D1-9E49-ADB6-BEE234456874}" type="presParOf" srcId="{024C0619-19DB-E64F-9FBD-A05B8E57EC8F}" destId="{BB7C3817-4C12-5244-801C-97676D77148A}" srcOrd="5" destOrd="0" presId="urn:microsoft.com/office/officeart/2005/8/layout/default"/>
    <dgm:cxn modelId="{A2801A5D-DFD0-D442-AB96-FF58D1BDC0C3}" type="presParOf" srcId="{024C0619-19DB-E64F-9FBD-A05B8E57EC8F}" destId="{6EE4485D-ED32-5945-93A2-0BFA82C4834D}" srcOrd="6" destOrd="0" presId="urn:microsoft.com/office/officeart/2005/8/layout/default"/>
    <dgm:cxn modelId="{5E04A085-0ADA-124C-8CD2-996869DF7E30}" type="presParOf" srcId="{024C0619-19DB-E64F-9FBD-A05B8E57EC8F}" destId="{A3F52F2A-16E6-7E45-97EE-FF51027BCC43}" srcOrd="7" destOrd="0" presId="urn:microsoft.com/office/officeart/2005/8/layout/default"/>
    <dgm:cxn modelId="{9674DC8F-16F0-2F44-8D96-4717A5D17364}" type="presParOf" srcId="{024C0619-19DB-E64F-9FBD-A05B8E57EC8F}" destId="{264CAAB8-55C9-974F-BE0F-F57DAA6E70E3}" srcOrd="8" destOrd="0" presId="urn:microsoft.com/office/officeart/2005/8/layout/default"/>
    <dgm:cxn modelId="{FDECCDB2-C314-F64C-B8A5-A2F005C96DD9}" type="presParOf" srcId="{024C0619-19DB-E64F-9FBD-A05B8E57EC8F}" destId="{2E80FF84-7CBD-CA4A-BD3E-46136CDB5D24}" srcOrd="9" destOrd="0" presId="urn:microsoft.com/office/officeart/2005/8/layout/default"/>
    <dgm:cxn modelId="{B84DC0A9-EE57-BB47-A782-117292CF8212}" type="presParOf" srcId="{024C0619-19DB-E64F-9FBD-A05B8E57EC8F}" destId="{567F8C86-C3DB-8742-93BE-B4E61EC51EB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748C88-7FE8-544E-8704-C4FEDA82265E}">
      <dsp:nvSpPr>
        <dsp:cNvPr id="0" name=""/>
        <dsp:cNvSpPr/>
      </dsp:nvSpPr>
      <dsp:spPr>
        <a:xfrm>
          <a:off x="4798" y="618643"/>
          <a:ext cx="2420915" cy="605228"/>
        </a:xfrm>
        <a:prstGeom prst="roundRect">
          <a:avLst>
            <a:gd name="adj" fmla="val 10000"/>
          </a:avLst>
        </a:prstGeom>
        <a:solidFill>
          <a:srgbClr val="24364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kern="1200" dirty="0"/>
            <a:t>Recruit</a:t>
          </a:r>
        </a:p>
      </dsp:txBody>
      <dsp:txXfrm>
        <a:off x="22525" y="636370"/>
        <a:ext cx="2385461" cy="569774"/>
      </dsp:txXfrm>
    </dsp:sp>
    <dsp:sp modelId="{25149CB8-9497-554B-A0FD-69CE0FF5178B}">
      <dsp:nvSpPr>
        <dsp:cNvPr id="0" name=""/>
        <dsp:cNvSpPr/>
      </dsp:nvSpPr>
      <dsp:spPr>
        <a:xfrm rot="5400000">
          <a:off x="1162298" y="1276830"/>
          <a:ext cx="105915" cy="10591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CE107C1-E653-8F47-BD6F-13A5F0D910BF}">
      <dsp:nvSpPr>
        <dsp:cNvPr id="0" name=""/>
        <dsp:cNvSpPr/>
      </dsp:nvSpPr>
      <dsp:spPr>
        <a:xfrm>
          <a:off x="4798" y="1435702"/>
          <a:ext cx="2420915" cy="167126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To ensure an appropriate supply of trainees/students to pursue health careers, particularly those who reflect their communities</a:t>
          </a:r>
          <a:endParaRPr lang="en-US" sz="1400" b="1" kern="1200" dirty="0"/>
        </a:p>
      </dsp:txBody>
      <dsp:txXfrm>
        <a:off x="53748" y="1484652"/>
        <a:ext cx="2323015" cy="1573360"/>
      </dsp:txXfrm>
    </dsp:sp>
    <dsp:sp modelId="{F88E905B-21A7-D24C-A01C-D200C3FAAB56}">
      <dsp:nvSpPr>
        <dsp:cNvPr id="0" name=""/>
        <dsp:cNvSpPr/>
      </dsp:nvSpPr>
      <dsp:spPr>
        <a:xfrm>
          <a:off x="2764642" y="618643"/>
          <a:ext cx="2420915" cy="605228"/>
        </a:xfrm>
        <a:prstGeom prst="roundRect">
          <a:avLst>
            <a:gd name="adj" fmla="val 10000"/>
          </a:avLst>
        </a:prstGeom>
        <a:solidFill>
          <a:srgbClr val="24364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Train</a:t>
          </a:r>
        </a:p>
      </dsp:txBody>
      <dsp:txXfrm>
        <a:off x="2782369" y="636370"/>
        <a:ext cx="2385461" cy="569774"/>
      </dsp:txXfrm>
    </dsp:sp>
    <dsp:sp modelId="{D59798E2-CCCD-A04B-9432-E005005BB3BD}">
      <dsp:nvSpPr>
        <dsp:cNvPr id="0" name=""/>
        <dsp:cNvSpPr/>
      </dsp:nvSpPr>
      <dsp:spPr>
        <a:xfrm rot="5400000">
          <a:off x="3922142" y="1276830"/>
          <a:ext cx="105915" cy="10591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2ADA6E2-EABA-F94E-97C1-2025E5CDA925}">
      <dsp:nvSpPr>
        <dsp:cNvPr id="0" name=""/>
        <dsp:cNvSpPr/>
      </dsp:nvSpPr>
      <dsp:spPr>
        <a:xfrm>
          <a:off x="2764642" y="1435702"/>
          <a:ext cx="2420915" cy="161030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To encourage health professions trainees/students and healthcare professionals to practice in interprofessional and primary care settings in rural and under-resourced communities</a:t>
          </a:r>
        </a:p>
      </dsp:txBody>
      <dsp:txXfrm>
        <a:off x="2811806" y="1482866"/>
        <a:ext cx="2326587" cy="1515974"/>
      </dsp:txXfrm>
    </dsp:sp>
    <dsp:sp modelId="{D390FCFD-5FEF-744D-939D-EC919E3F6408}">
      <dsp:nvSpPr>
        <dsp:cNvPr id="0" name=""/>
        <dsp:cNvSpPr/>
      </dsp:nvSpPr>
      <dsp:spPr>
        <a:xfrm>
          <a:off x="5524485" y="618643"/>
          <a:ext cx="2420915" cy="605228"/>
        </a:xfrm>
        <a:prstGeom prst="roundRect">
          <a:avLst>
            <a:gd name="adj" fmla="val 10000"/>
          </a:avLst>
        </a:prstGeom>
        <a:solidFill>
          <a:srgbClr val="24364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Retain</a:t>
          </a:r>
        </a:p>
      </dsp:txBody>
      <dsp:txXfrm>
        <a:off x="5542212" y="636370"/>
        <a:ext cx="2385461" cy="569774"/>
      </dsp:txXfrm>
    </dsp:sp>
    <dsp:sp modelId="{9450923C-5E8E-D24D-ADA6-057DCFBD540D}">
      <dsp:nvSpPr>
        <dsp:cNvPr id="0" name=""/>
        <dsp:cNvSpPr/>
      </dsp:nvSpPr>
      <dsp:spPr>
        <a:xfrm rot="5388031">
          <a:off x="6680195" y="1283300"/>
          <a:ext cx="112386" cy="10591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F65DF32-9A87-D24C-B4D1-A3CB5FB66464}">
      <dsp:nvSpPr>
        <dsp:cNvPr id="0" name=""/>
        <dsp:cNvSpPr/>
      </dsp:nvSpPr>
      <dsp:spPr>
        <a:xfrm>
          <a:off x="5529284" y="1448643"/>
          <a:ext cx="2420915" cy="170174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To retain the health workforce with a focus on the diversity of providers, interprofessional teams, and primary care settings in rural and under-resourced communities</a:t>
          </a:r>
        </a:p>
      </dsp:txBody>
      <dsp:txXfrm>
        <a:off x="5579126" y="1498485"/>
        <a:ext cx="2321231" cy="16020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748C88-7FE8-544E-8704-C4FEDA82265E}">
      <dsp:nvSpPr>
        <dsp:cNvPr id="0" name=""/>
        <dsp:cNvSpPr/>
      </dsp:nvSpPr>
      <dsp:spPr>
        <a:xfrm>
          <a:off x="3184" y="161210"/>
          <a:ext cx="3712070" cy="928017"/>
        </a:xfrm>
        <a:prstGeom prst="roundRect">
          <a:avLst>
            <a:gd name="adj" fmla="val 10000"/>
          </a:avLst>
        </a:prstGeom>
        <a:solidFill>
          <a:srgbClr val="448BBB"/>
        </a:solidFill>
        <a:ln w="12700" cap="flat" cmpd="sng" algn="ctr">
          <a:solidFill>
            <a:schemeClr val="lt1">
              <a:hueOff val="0"/>
              <a:satOff val="0"/>
              <a:lumOff val="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Health Careers &amp; </a:t>
          </a:r>
          <a:br>
            <a:rPr lang="en-US" sz="2000" b="1" kern="1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sz="2000" b="1" kern="1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Workforce Diversity</a:t>
          </a:r>
        </a:p>
      </dsp:txBody>
      <dsp:txXfrm>
        <a:off x="30365" y="188391"/>
        <a:ext cx="3657708" cy="873655"/>
      </dsp:txXfrm>
    </dsp:sp>
    <dsp:sp modelId="{98EA8683-9C62-6C4F-970A-E1F2F4709C43}">
      <dsp:nvSpPr>
        <dsp:cNvPr id="0" name=""/>
        <dsp:cNvSpPr/>
      </dsp:nvSpPr>
      <dsp:spPr>
        <a:xfrm rot="5400000">
          <a:off x="1778018" y="1170430"/>
          <a:ext cx="162403" cy="162403"/>
        </a:xfrm>
        <a:prstGeom prst="rightArrow">
          <a:avLst>
            <a:gd name="adj1" fmla="val 667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46AF65-E49A-0E4A-A872-9E6F9D329A26}">
      <dsp:nvSpPr>
        <dsp:cNvPr id="0" name=""/>
        <dsp:cNvSpPr/>
      </dsp:nvSpPr>
      <dsp:spPr>
        <a:xfrm>
          <a:off x="3184" y="1414034"/>
          <a:ext cx="3712070" cy="928017"/>
        </a:xfrm>
        <a:prstGeom prst="roundRect">
          <a:avLst>
            <a:gd name="adj" fmla="val 10000"/>
          </a:avLst>
        </a:prstGeom>
        <a:solidFill>
          <a:srgbClr val="BD4D3B"/>
        </a:solidFill>
        <a:ln w="12700" cap="flat" cmpd="sng" algn="ctr">
          <a:solidFill>
            <a:schemeClr val="bg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Student &amp; Preceptor Services</a:t>
          </a:r>
        </a:p>
      </dsp:txBody>
      <dsp:txXfrm>
        <a:off x="30365" y="1441215"/>
        <a:ext cx="3657708" cy="873655"/>
      </dsp:txXfrm>
    </dsp:sp>
    <dsp:sp modelId="{3BF81FFE-2E44-794E-9668-D36CD0FAC687}">
      <dsp:nvSpPr>
        <dsp:cNvPr id="0" name=""/>
        <dsp:cNvSpPr/>
      </dsp:nvSpPr>
      <dsp:spPr>
        <a:xfrm rot="5400000">
          <a:off x="1778018" y="2423253"/>
          <a:ext cx="162403" cy="162403"/>
        </a:xfrm>
        <a:prstGeom prst="rightArrow">
          <a:avLst>
            <a:gd name="adj1" fmla="val 667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FCD5C7-EB23-DA43-9E6E-873AD0D5BCBE}">
      <dsp:nvSpPr>
        <dsp:cNvPr id="0" name=""/>
        <dsp:cNvSpPr/>
      </dsp:nvSpPr>
      <dsp:spPr>
        <a:xfrm>
          <a:off x="3184" y="2666858"/>
          <a:ext cx="3712070" cy="928017"/>
        </a:xfrm>
        <a:prstGeom prst="roundRect">
          <a:avLst>
            <a:gd name="adj" fmla="val 10000"/>
          </a:avLst>
        </a:prstGeom>
        <a:solidFill>
          <a:srgbClr val="243644"/>
        </a:solidFill>
        <a:ln w="12700" cap="flat" cmpd="sng" algn="ctr">
          <a:solidFill>
            <a:schemeClr val="bg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Graduate Medical </a:t>
          </a:r>
          <a:br>
            <a:rPr lang="en-US" sz="2000" b="1" kern="1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sz="2000" b="1" kern="1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Education Support</a:t>
          </a:r>
        </a:p>
      </dsp:txBody>
      <dsp:txXfrm>
        <a:off x="30365" y="2694039"/>
        <a:ext cx="3657708" cy="873655"/>
      </dsp:txXfrm>
    </dsp:sp>
    <dsp:sp modelId="{B09CF5BE-F231-2B4A-8353-B6E402716E2D}">
      <dsp:nvSpPr>
        <dsp:cNvPr id="0" name=""/>
        <dsp:cNvSpPr/>
      </dsp:nvSpPr>
      <dsp:spPr>
        <a:xfrm>
          <a:off x="4234944" y="161210"/>
          <a:ext cx="3712070" cy="928017"/>
        </a:xfrm>
        <a:prstGeom prst="roundRect">
          <a:avLst>
            <a:gd name="adj" fmla="val 10000"/>
          </a:avLst>
        </a:prstGeom>
        <a:solidFill>
          <a:srgbClr val="97C356"/>
        </a:solidFill>
        <a:ln w="127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Continuing Professional Development</a:t>
          </a:r>
        </a:p>
      </dsp:txBody>
      <dsp:txXfrm>
        <a:off x="4262125" y="188391"/>
        <a:ext cx="3657708" cy="873655"/>
      </dsp:txXfrm>
    </dsp:sp>
    <dsp:sp modelId="{522788B2-3463-8041-97EC-5B93C487FA7B}">
      <dsp:nvSpPr>
        <dsp:cNvPr id="0" name=""/>
        <dsp:cNvSpPr/>
      </dsp:nvSpPr>
      <dsp:spPr>
        <a:xfrm rot="5400000">
          <a:off x="6009778" y="1170430"/>
          <a:ext cx="162403" cy="162403"/>
        </a:xfrm>
        <a:prstGeom prst="rightArrow">
          <a:avLst>
            <a:gd name="adj1" fmla="val 667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EF33B6-5E1E-0B4B-8F17-85137F29E25D}">
      <dsp:nvSpPr>
        <dsp:cNvPr id="0" name=""/>
        <dsp:cNvSpPr/>
      </dsp:nvSpPr>
      <dsp:spPr>
        <a:xfrm>
          <a:off x="4234944" y="1414034"/>
          <a:ext cx="3712070" cy="928017"/>
        </a:xfrm>
        <a:prstGeom prst="roundRect">
          <a:avLst>
            <a:gd name="adj" fmla="val 10000"/>
          </a:avLst>
        </a:prstGeom>
        <a:solidFill>
          <a:srgbClr val="605891"/>
        </a:solidFill>
        <a:ln w="12700" cap="flat" cmpd="sng" algn="ctr">
          <a:solidFill>
            <a:schemeClr val="bg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Practice Support</a:t>
          </a:r>
        </a:p>
      </dsp:txBody>
      <dsp:txXfrm>
        <a:off x="4262125" y="1441215"/>
        <a:ext cx="3657708" cy="873655"/>
      </dsp:txXfrm>
    </dsp:sp>
    <dsp:sp modelId="{0CCFBC5F-AEC1-BF4F-9987-1B5D7F00256B}">
      <dsp:nvSpPr>
        <dsp:cNvPr id="0" name=""/>
        <dsp:cNvSpPr/>
      </dsp:nvSpPr>
      <dsp:spPr>
        <a:xfrm rot="5400000">
          <a:off x="6009778" y="2423253"/>
          <a:ext cx="162403" cy="162403"/>
        </a:xfrm>
        <a:prstGeom prst="rightArrow">
          <a:avLst>
            <a:gd name="adj1" fmla="val 667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905050-780B-1644-8A66-E4753A935E79}">
      <dsp:nvSpPr>
        <dsp:cNvPr id="0" name=""/>
        <dsp:cNvSpPr/>
      </dsp:nvSpPr>
      <dsp:spPr>
        <a:xfrm>
          <a:off x="4234944" y="2666858"/>
          <a:ext cx="3712070" cy="928017"/>
        </a:xfrm>
        <a:prstGeom prst="roundRect">
          <a:avLst>
            <a:gd name="adj" fmla="val 10000"/>
          </a:avLst>
        </a:prstGeom>
        <a:solidFill>
          <a:srgbClr val="D6793F"/>
        </a:solidFill>
        <a:ln w="12700" cap="flat" cmpd="sng" algn="ctr">
          <a:solidFill>
            <a:schemeClr val="bg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Library Services</a:t>
          </a:r>
        </a:p>
      </dsp:txBody>
      <dsp:txXfrm>
        <a:off x="4262125" y="2694039"/>
        <a:ext cx="3657708" cy="8736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97B7B0-5B3F-8B41-A04B-1D062D9FCAEC}">
      <dsp:nvSpPr>
        <dsp:cNvPr id="0" name=""/>
        <dsp:cNvSpPr/>
      </dsp:nvSpPr>
      <dsp:spPr>
        <a:xfrm>
          <a:off x="0" y="96136"/>
          <a:ext cx="3174351" cy="1904611"/>
        </a:xfrm>
        <a:prstGeom prst="rect">
          <a:avLst/>
        </a:prstGeom>
        <a:solidFill>
          <a:srgbClr val="448BB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Health care workforce and diversity programs </a:t>
          </a:r>
          <a:br>
            <a:rPr lang="en-US" sz="20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sz="20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reached </a:t>
          </a:r>
          <a:r>
            <a:rPr lang="en-US" sz="28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2,184</a:t>
          </a:r>
          <a:br>
            <a:rPr lang="en-US" sz="20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sz="20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participants in 2021-22</a:t>
          </a:r>
        </a:p>
      </dsp:txBody>
      <dsp:txXfrm>
        <a:off x="0" y="96136"/>
        <a:ext cx="3174351" cy="1904611"/>
      </dsp:txXfrm>
    </dsp:sp>
    <dsp:sp modelId="{7C0A9D00-96E2-6F48-9818-77FDF9DD26E0}">
      <dsp:nvSpPr>
        <dsp:cNvPr id="0" name=""/>
        <dsp:cNvSpPr/>
      </dsp:nvSpPr>
      <dsp:spPr>
        <a:xfrm>
          <a:off x="3491787" y="96136"/>
          <a:ext cx="3174351" cy="1904611"/>
        </a:xfrm>
        <a:prstGeom prst="rect">
          <a:avLst/>
        </a:prstGeom>
        <a:solidFill>
          <a:srgbClr val="78A74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49,469</a:t>
          </a:r>
          <a:r>
            <a:rPr lang="en-US" sz="20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unique </a:t>
          </a:r>
          <a:r>
            <a:rPr lang="en-US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health care professionals participated in </a:t>
          </a:r>
          <a:r>
            <a:rPr lang="en-US" sz="28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9,600</a:t>
          </a:r>
          <a:r>
            <a:rPr lang="en-US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continuing education programs in 2021-22</a:t>
          </a:r>
        </a:p>
      </dsp:txBody>
      <dsp:txXfrm>
        <a:off x="3491787" y="96136"/>
        <a:ext cx="3174351" cy="1904611"/>
      </dsp:txXfrm>
    </dsp:sp>
    <dsp:sp modelId="{0952BC5A-D5BD-074C-BDB3-6F4844B5C08E}">
      <dsp:nvSpPr>
        <dsp:cNvPr id="0" name=""/>
        <dsp:cNvSpPr/>
      </dsp:nvSpPr>
      <dsp:spPr>
        <a:xfrm>
          <a:off x="6983574" y="96136"/>
          <a:ext cx="3174351" cy="1904611"/>
        </a:xfrm>
        <a:prstGeom prst="rect">
          <a:avLst/>
        </a:prstGeom>
        <a:solidFill>
          <a:srgbClr val="24364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63%</a:t>
          </a:r>
          <a:r>
            <a:rPr lang="en-US" sz="2000" b="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of AHEC-trained primary care residents stay in NC to practice</a:t>
          </a:r>
        </a:p>
      </dsp:txBody>
      <dsp:txXfrm>
        <a:off x="6983574" y="96136"/>
        <a:ext cx="3174351" cy="1904611"/>
      </dsp:txXfrm>
    </dsp:sp>
    <dsp:sp modelId="{6EE4485D-ED32-5945-93A2-0BFA82C4834D}">
      <dsp:nvSpPr>
        <dsp:cNvPr id="0" name=""/>
        <dsp:cNvSpPr/>
      </dsp:nvSpPr>
      <dsp:spPr>
        <a:xfrm>
          <a:off x="3999" y="2339095"/>
          <a:ext cx="3174351" cy="1904611"/>
        </a:xfrm>
        <a:prstGeom prst="rect">
          <a:avLst/>
        </a:prstGeom>
        <a:solidFill>
          <a:srgbClr val="60589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32</a:t>
          </a:r>
          <a:r>
            <a:rPr lang="en-US" sz="1800" b="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practice support coaches serve </a:t>
          </a:r>
          <a:r>
            <a:rPr lang="en-US" sz="28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1,037</a:t>
          </a:r>
          <a:r>
            <a:rPr lang="en-US" sz="1800" b="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primary care practices statewide in 2021</a:t>
          </a:r>
        </a:p>
      </dsp:txBody>
      <dsp:txXfrm>
        <a:off x="3999" y="2339095"/>
        <a:ext cx="3174351" cy="1904611"/>
      </dsp:txXfrm>
    </dsp:sp>
    <dsp:sp modelId="{264CAAB8-55C9-974F-BE0F-F57DAA6E70E3}">
      <dsp:nvSpPr>
        <dsp:cNvPr id="0" name=""/>
        <dsp:cNvSpPr/>
      </dsp:nvSpPr>
      <dsp:spPr>
        <a:xfrm>
          <a:off x="3491787" y="2318183"/>
          <a:ext cx="3174351" cy="1904611"/>
        </a:xfrm>
        <a:prstGeom prst="rect">
          <a:avLst/>
        </a:prstGeom>
        <a:solidFill>
          <a:srgbClr val="BD4D3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1,031</a:t>
          </a:r>
          <a:r>
            <a:rPr lang="en-US" sz="2000" b="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student rotations</a:t>
          </a:r>
          <a:br>
            <a:rPr lang="en-US" sz="2000" b="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sz="2000" b="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supported in 2020-21</a:t>
          </a:r>
        </a:p>
      </dsp:txBody>
      <dsp:txXfrm>
        <a:off x="3491787" y="2318183"/>
        <a:ext cx="3174351" cy="1904611"/>
      </dsp:txXfrm>
    </dsp:sp>
    <dsp:sp modelId="{567F8C86-C3DB-8742-93BE-B4E61EC51EBF}">
      <dsp:nvSpPr>
        <dsp:cNvPr id="0" name=""/>
        <dsp:cNvSpPr/>
      </dsp:nvSpPr>
      <dsp:spPr>
        <a:xfrm>
          <a:off x="6983574" y="2318183"/>
          <a:ext cx="3174351" cy="1904611"/>
        </a:xfrm>
        <a:prstGeom prst="rect">
          <a:avLst/>
        </a:prstGeom>
        <a:solidFill>
          <a:srgbClr val="D6793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115,000+</a:t>
          </a:r>
          <a:br>
            <a:rPr lang="en-US" sz="2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</a:br>
          <a:r>
            <a:rPr lang="en-US" sz="20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library service interactions in 2021-22</a:t>
          </a:r>
        </a:p>
      </dsp:txBody>
      <dsp:txXfrm>
        <a:off x="6983574" y="2318183"/>
        <a:ext cx="3174351" cy="19046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0D81A-227B-064A-A6C3-64F388D29EF1}" type="datetimeFigureOut">
              <a:rPr lang="en-US" smtClean="0"/>
              <a:t>8/23/22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AE0EF-AB85-1A42-AB1D-5A4EF01B1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21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8AE0EF-AB85-1A42-AB1D-5A4EF01B16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44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8AE0EF-AB85-1A42-AB1D-5A4EF01B16E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70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93D49-513A-5140-8370-C9CE5CD04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745F5C-C64F-AF4C-BE44-2D1F5DEDA8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0B60FC-09DB-3B47-AE84-D40316BB0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6B824-4131-344E-B42E-66EC60D8919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D8F83-1DFE-6348-800D-08CA1ECC8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460BD-A60D-984A-9B16-23043DB04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EF21C-2CD7-3142-85E3-68DD68E58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32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6531B-D215-4C4A-B0A8-3499F550C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95D741-EB0C-9344-AB2B-D0847A466A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B2375-09AF-7843-BAA6-80228E4DC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6B824-4131-344E-B42E-66EC60D8919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60FD2-946F-E14E-A00A-03004A325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C8ECD-EFE0-4D40-804B-189CA731D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EF21C-2CD7-3142-85E3-68DD68E58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34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CF5825-5E80-A74B-ACE3-875BB6666C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91AC6F-BF8D-304C-938F-5ED626575C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77D12-43D8-A14D-AE5A-AF68368C6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6B824-4131-344E-B42E-66EC60D8919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5EC20-249B-AC4A-BBDD-E6E664C53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B4DC9-974C-A143-838E-67F0BABA8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EF21C-2CD7-3142-85E3-68DD68E58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48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7C81B-27A6-4A40-B5C6-6921F52DE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79A21-E884-7041-9174-9BD603BED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2ACAF-F56E-E44B-8EA9-4C58DAD91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6B824-4131-344E-B42E-66EC60D8919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D4A30B-F604-B846-8BD2-AD70A799D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C3825-75FA-024B-8872-4C2634554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EF21C-2CD7-3142-85E3-68DD68E58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91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2E849-D5E4-E64E-9470-05CB1FD74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802947-F460-334A-9B60-78D1A1812A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7AD94-EAB8-A547-ABB7-9774727AB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6B824-4131-344E-B42E-66EC60D8919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F369CF-D500-D84B-8D04-907FDBC9E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8716A-90CE-8948-AFB4-2BED6CA8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EF21C-2CD7-3142-85E3-68DD68E58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15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3F9A1-D5B4-C147-917E-74FC4FB6B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A9B84-28A0-2848-8F01-8F5E979A73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0148A0-4966-F347-8787-E9406C3627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712CB5-5070-D649-891C-842B42AB0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6B824-4131-344E-B42E-66EC60D8919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237CDA-5D95-0845-933C-0983DBB60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807CBB-E573-ED44-9D77-DD73F36F0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EF21C-2CD7-3142-85E3-68DD68E58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76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AFDF5-115B-9043-92BA-53A3B14D4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54AD78-9DC2-9D4B-94C9-8E5556F7D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56EA3B-01ED-534E-AD63-E446D6E705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BAB0E0-2425-624D-A3E8-FB54C3F75C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5DF412-1497-254E-8465-53398FCBCA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9C09A2-871B-6F49-A150-ACDD65D2C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6B824-4131-344E-B42E-66EC60D8919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551D02-61AE-B042-A577-6A69D3ABA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2DB95-1B2D-6643-BF25-9994F72C3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EF21C-2CD7-3142-85E3-68DD68E58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13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3C785-2264-804A-AB85-9BBB28E2A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2057DD-0F93-D544-99C3-2E5E9C22D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6B824-4131-344E-B42E-66EC60D8919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006B91-CF2F-2C42-8B74-B73B26ADC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0DF1C5-FA2E-5F44-834F-D1867352F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EF21C-2CD7-3142-85E3-68DD68E58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275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B32844-AAF6-0142-B1B4-81B7E56FA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6B824-4131-344E-B42E-66EC60D8919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7A5FA9-808C-D24E-A36F-9FF441B04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CCDA82-C361-C248-B9CD-ABEC616F1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EF21C-2CD7-3142-85E3-68DD68E58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993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B27E0-D799-8B42-AC15-1A68DDEA8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41B28-CF96-AA45-A320-288FC5A8E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408320-CE3C-9F49-97A4-2E2560196E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B05B2-1AF9-6B4B-9E4E-B999F6207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6B824-4131-344E-B42E-66EC60D8919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0BBE6B-85CB-2845-B16C-185FBA20D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69BACA-F0AE-484E-ADF6-E08F01CA2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EF21C-2CD7-3142-85E3-68DD68E58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6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76710-7DDA-0D43-A59C-49B579D0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BD3833-240D-AA42-B286-600BDBCF1B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4F75F8-0C1D-E54D-83B2-D9E9D2271B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D5F860-22E4-914C-ABA4-E7A337EC2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6B824-4131-344E-B42E-66EC60D8919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686A6-AAED-844C-849E-8EB8F6B28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EC1195-BDDE-7D4C-86C0-432658649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EF21C-2CD7-3142-85E3-68DD68E58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149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F76915-425E-CF46-BB5A-1D2F0942F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0C960-94D0-9A46-810D-8E618BAB6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63FAB-5B98-484C-84D3-B9927ABE76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6B824-4131-344E-B42E-66EC60D8919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6919E-0193-B24D-95E8-60C11A2B1E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5B0D2-905E-A644-B60F-3CB294F0CD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EF21C-2CD7-3142-85E3-68DD68E58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47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87B460-6C8F-F04B-B6DE-F6E5E08426CC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394B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AB1BEF-39DD-47C3-BC80-BB2EBC56E1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659639"/>
            <a:ext cx="7772400" cy="1538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93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 Single Corner Rectangle 16">
            <a:extLst>
              <a:ext uri="{FF2B5EF4-FFF2-40B4-BE49-F238E27FC236}">
                <a16:creationId xmlns:a16="http://schemas.microsoft.com/office/drawing/2014/main" id="{299C041A-EFCA-D743-8B26-9ECCB672AF4F}"/>
              </a:ext>
            </a:extLst>
          </p:cNvPr>
          <p:cNvSpPr/>
          <p:nvPr/>
        </p:nvSpPr>
        <p:spPr>
          <a:xfrm>
            <a:off x="1557868" y="1016001"/>
            <a:ext cx="9245600" cy="4572000"/>
          </a:xfrm>
          <a:prstGeom prst="round1Rect">
            <a:avLst/>
          </a:prstGeom>
          <a:solidFill>
            <a:srgbClr val="FFFFFF"/>
          </a:solidFill>
          <a:ln>
            <a:solidFill>
              <a:srgbClr val="97C3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US" sz="2000" dirty="0">
              <a:solidFill>
                <a:schemeClr val="tx1"/>
              </a:solidFill>
            </a:endParaRPr>
          </a:p>
          <a:p>
            <a:pPr lvl="1"/>
            <a:endParaRPr lang="en-US" sz="2400" b="1" dirty="0">
              <a:solidFill>
                <a:schemeClr val="tx1"/>
              </a:solidFill>
            </a:endParaRPr>
          </a:p>
          <a:p>
            <a:pPr lvl="1"/>
            <a:r>
              <a:rPr lang="en-US" sz="24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NC AHEC meets the ever-evolving education and training needs of health professionals.</a:t>
            </a:r>
          </a:p>
          <a:p>
            <a:pPr lvl="1">
              <a:lnSpc>
                <a:spcPct val="150000"/>
              </a:lnSpc>
            </a:pPr>
            <a:endParaRPr lang="en-US" sz="20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Healthcare providers and healthcare teams, particularly in rural and under-resourced communities, have access to coordinated, innovative, and efficient training activities that addresses their needs.</a:t>
            </a:r>
          </a:p>
          <a:p>
            <a:pPr lvl="1">
              <a:lnSpc>
                <a:spcPct val="150000"/>
              </a:lnSpc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87B460-6C8F-F04B-B6DE-F6E5E08426CC}"/>
              </a:ext>
            </a:extLst>
          </p:cNvPr>
          <p:cNvSpPr/>
          <p:nvPr/>
        </p:nvSpPr>
        <p:spPr>
          <a:xfrm>
            <a:off x="0" y="6153665"/>
            <a:ext cx="12192000" cy="704335"/>
          </a:xfrm>
          <a:prstGeom prst="rect">
            <a:avLst/>
          </a:prstGeom>
          <a:solidFill>
            <a:srgbClr val="394B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416D00-C13B-0A47-89C3-CB1A5A5E52BD}"/>
              </a:ext>
            </a:extLst>
          </p:cNvPr>
          <p:cNvSpPr txBox="1"/>
          <p:nvPr/>
        </p:nvSpPr>
        <p:spPr>
          <a:xfrm>
            <a:off x="0" y="6339016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NC AHEC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A24EB3-9DFA-1F45-8730-6157E63FBD97}"/>
              </a:ext>
            </a:extLst>
          </p:cNvPr>
          <p:cNvSpPr txBox="1"/>
          <p:nvPr/>
        </p:nvSpPr>
        <p:spPr>
          <a:xfrm>
            <a:off x="11355859" y="6339015"/>
            <a:ext cx="691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C55B7D5-6BB8-524C-97A8-739320A73C83}" type="slidenum">
              <a:rPr lang="en-US" sz="1400" b="1" smtClean="0">
                <a:solidFill>
                  <a:schemeClr val="bg1"/>
                </a:solidFill>
              </a:rPr>
              <a:pPr algn="r"/>
              <a:t>10</a:t>
            </a:fld>
            <a:endParaRPr lang="en-US" sz="1400" b="1" dirty="0"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A405286-D82A-D442-BF9D-69C2915F3071}"/>
              </a:ext>
            </a:extLst>
          </p:cNvPr>
          <p:cNvGrpSpPr/>
          <p:nvPr/>
        </p:nvGrpSpPr>
        <p:grpSpPr>
          <a:xfrm>
            <a:off x="1019687" y="551992"/>
            <a:ext cx="3712070" cy="928017"/>
            <a:chOff x="4234944" y="161210"/>
            <a:chExt cx="3712070" cy="928017"/>
          </a:xfrm>
        </p:grpSpPr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BB61F60D-2800-E548-8A73-4A67245867A4}"/>
                </a:ext>
              </a:extLst>
            </p:cNvPr>
            <p:cNvSpPr/>
            <p:nvPr/>
          </p:nvSpPr>
          <p:spPr>
            <a:xfrm>
              <a:off x="4234944" y="161210"/>
              <a:ext cx="3712070" cy="928017"/>
            </a:xfrm>
            <a:prstGeom prst="roundRect">
              <a:avLst>
                <a:gd name="adj" fmla="val 10000"/>
              </a:avLst>
            </a:prstGeom>
            <a:solidFill>
              <a:srgbClr val="97C356"/>
            </a:solidFill>
            <a:ln>
              <a:solidFill>
                <a:schemeClr val="lt1">
                  <a:hueOff val="0"/>
                  <a:satOff val="0"/>
                  <a:lumOff val="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ounded Rectangle 4">
              <a:extLst>
                <a:ext uri="{FF2B5EF4-FFF2-40B4-BE49-F238E27FC236}">
                  <a16:creationId xmlns:a16="http://schemas.microsoft.com/office/drawing/2014/main" id="{9AC1431E-CC7D-1849-BFBF-81509947B143}"/>
                </a:ext>
              </a:extLst>
            </p:cNvPr>
            <p:cNvSpPr txBox="1"/>
            <p:nvPr/>
          </p:nvSpPr>
          <p:spPr>
            <a:xfrm>
              <a:off x="4262125" y="188391"/>
              <a:ext cx="3657708" cy="8736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b="1" kern="120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Continuing Professional Development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82569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 Single Corner Rectangle 16">
            <a:extLst>
              <a:ext uri="{FF2B5EF4-FFF2-40B4-BE49-F238E27FC236}">
                <a16:creationId xmlns:a16="http://schemas.microsoft.com/office/drawing/2014/main" id="{299C041A-EFCA-D743-8B26-9ECCB672AF4F}"/>
              </a:ext>
            </a:extLst>
          </p:cNvPr>
          <p:cNvSpPr/>
          <p:nvPr/>
        </p:nvSpPr>
        <p:spPr>
          <a:xfrm>
            <a:off x="1557868" y="1016001"/>
            <a:ext cx="9245600" cy="4572000"/>
          </a:xfrm>
          <a:prstGeom prst="round1Rect">
            <a:avLst/>
          </a:prstGeom>
          <a:solidFill>
            <a:srgbClr val="FFFFFF"/>
          </a:solidFill>
          <a:ln>
            <a:solidFill>
              <a:srgbClr val="6058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US" sz="2000" dirty="0">
              <a:solidFill>
                <a:schemeClr val="tx1"/>
              </a:solidFill>
            </a:endParaRPr>
          </a:p>
          <a:p>
            <a:pPr lvl="1"/>
            <a:endParaRPr lang="en-US" sz="2400" b="1" dirty="0">
              <a:solidFill>
                <a:schemeClr val="tx1"/>
              </a:solidFill>
            </a:endParaRPr>
          </a:p>
          <a:p>
            <a:pPr lvl="1"/>
            <a:r>
              <a:rPr lang="en-US" sz="24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NC AHEC works with medical practices to transform </a:t>
            </a:r>
            <a:br>
              <a:rPr lang="en-US" sz="24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delivery of care.</a:t>
            </a:r>
          </a:p>
          <a:p>
            <a:pPr lvl="1">
              <a:lnSpc>
                <a:spcPct val="150000"/>
              </a:lnSpc>
            </a:pPr>
            <a:endParaRPr lang="en-US" sz="20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Our practice support teams ensure that our state’s health workforce provides high quality, cost-effective, and inclusive care to all individuals in NC, while thriving in a value-based care environment, ultimately reducing costs and improving quality of care.</a:t>
            </a:r>
          </a:p>
          <a:p>
            <a:pPr lvl="1">
              <a:lnSpc>
                <a:spcPct val="150000"/>
              </a:lnSpc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87B460-6C8F-F04B-B6DE-F6E5E08426CC}"/>
              </a:ext>
            </a:extLst>
          </p:cNvPr>
          <p:cNvSpPr/>
          <p:nvPr/>
        </p:nvSpPr>
        <p:spPr>
          <a:xfrm>
            <a:off x="0" y="6153665"/>
            <a:ext cx="12192000" cy="704335"/>
          </a:xfrm>
          <a:prstGeom prst="rect">
            <a:avLst/>
          </a:prstGeom>
          <a:solidFill>
            <a:srgbClr val="394B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416D00-C13B-0A47-89C3-CB1A5A5E52BD}"/>
              </a:ext>
            </a:extLst>
          </p:cNvPr>
          <p:cNvSpPr txBox="1"/>
          <p:nvPr/>
        </p:nvSpPr>
        <p:spPr>
          <a:xfrm>
            <a:off x="0" y="6339016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NC AHEC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A24EB3-9DFA-1F45-8730-6157E63FBD97}"/>
              </a:ext>
            </a:extLst>
          </p:cNvPr>
          <p:cNvSpPr txBox="1"/>
          <p:nvPr/>
        </p:nvSpPr>
        <p:spPr>
          <a:xfrm>
            <a:off x="11355859" y="6339015"/>
            <a:ext cx="691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C55B7D5-6BB8-524C-97A8-739320A73C83}" type="slidenum">
              <a:rPr lang="en-US" sz="1400" b="1" smtClean="0">
                <a:solidFill>
                  <a:schemeClr val="bg1"/>
                </a:solidFill>
              </a:rPr>
              <a:pPr algn="r"/>
              <a:t>11</a:t>
            </a:fld>
            <a:endParaRPr lang="en-US" sz="1400" b="1" dirty="0"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3A67825-DA3B-884D-8E6A-EDE69E5AA831}"/>
              </a:ext>
            </a:extLst>
          </p:cNvPr>
          <p:cNvGrpSpPr/>
          <p:nvPr/>
        </p:nvGrpSpPr>
        <p:grpSpPr>
          <a:xfrm>
            <a:off x="940174" y="551938"/>
            <a:ext cx="3712070" cy="928017"/>
            <a:chOff x="4234944" y="1414034"/>
            <a:chExt cx="3712070" cy="928017"/>
          </a:xfrm>
        </p:grpSpPr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406E8AC9-9833-BC4B-B873-417CA47D6DDD}"/>
                </a:ext>
              </a:extLst>
            </p:cNvPr>
            <p:cNvSpPr/>
            <p:nvPr/>
          </p:nvSpPr>
          <p:spPr>
            <a:xfrm>
              <a:off x="4234944" y="1414034"/>
              <a:ext cx="3712070" cy="928017"/>
            </a:xfrm>
            <a:prstGeom prst="roundRect">
              <a:avLst>
                <a:gd name="adj" fmla="val 10000"/>
              </a:avLst>
            </a:prstGeom>
            <a:solidFill>
              <a:srgbClr val="605891"/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Rounded Rectangle 4">
              <a:extLst>
                <a:ext uri="{FF2B5EF4-FFF2-40B4-BE49-F238E27FC236}">
                  <a16:creationId xmlns:a16="http://schemas.microsoft.com/office/drawing/2014/main" id="{3FF55CAD-686E-F444-8E84-A438B6EFEBBD}"/>
                </a:ext>
              </a:extLst>
            </p:cNvPr>
            <p:cNvSpPr txBox="1"/>
            <p:nvPr/>
          </p:nvSpPr>
          <p:spPr>
            <a:xfrm>
              <a:off x="4262125" y="1441215"/>
              <a:ext cx="3657708" cy="8736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b="1" kern="120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Practice Support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36964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 Single Corner Rectangle 16">
            <a:extLst>
              <a:ext uri="{FF2B5EF4-FFF2-40B4-BE49-F238E27FC236}">
                <a16:creationId xmlns:a16="http://schemas.microsoft.com/office/drawing/2014/main" id="{299C041A-EFCA-D743-8B26-9ECCB672AF4F}"/>
              </a:ext>
            </a:extLst>
          </p:cNvPr>
          <p:cNvSpPr/>
          <p:nvPr/>
        </p:nvSpPr>
        <p:spPr>
          <a:xfrm>
            <a:off x="1557868" y="1016001"/>
            <a:ext cx="9245600" cy="4572000"/>
          </a:xfrm>
          <a:prstGeom prst="round1Rect">
            <a:avLst/>
          </a:prstGeom>
          <a:solidFill>
            <a:srgbClr val="FFFFFF"/>
          </a:solidFill>
          <a:ln>
            <a:solidFill>
              <a:srgbClr val="D67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US" sz="2000" dirty="0">
              <a:solidFill>
                <a:schemeClr val="tx1"/>
              </a:solidFill>
            </a:endParaRPr>
          </a:p>
          <a:p>
            <a:pPr lvl="1"/>
            <a:endParaRPr lang="en-US" sz="2400" b="1" dirty="0">
              <a:solidFill>
                <a:schemeClr val="tx1"/>
              </a:solidFill>
            </a:endParaRPr>
          </a:p>
          <a:p>
            <a:pPr lvl="1"/>
            <a:r>
              <a:rPr lang="en-US" sz="24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NC AHEC librarians support the clinical, educational, and research activities of medical professionals and students across the state.</a:t>
            </a:r>
          </a:p>
          <a:p>
            <a:pPr lvl="1">
              <a:lnSpc>
                <a:spcPct val="150000"/>
              </a:lnSpc>
            </a:pPr>
            <a:endParaRPr lang="en-US" sz="2000" b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Each of the nine AHEC locations has its own library, complete with a librarian staff prepared to meet the unique needs of the health care providers in their counties. All current and prospective healthcare professionals in NC have access to evidence-based information to promote the health and well-being of the communities they serve. </a:t>
            </a:r>
          </a:p>
          <a:p>
            <a:pPr lvl="1">
              <a:lnSpc>
                <a:spcPct val="150000"/>
              </a:lnSpc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87B460-6C8F-F04B-B6DE-F6E5E08426CC}"/>
              </a:ext>
            </a:extLst>
          </p:cNvPr>
          <p:cNvSpPr/>
          <p:nvPr/>
        </p:nvSpPr>
        <p:spPr>
          <a:xfrm>
            <a:off x="0" y="6153665"/>
            <a:ext cx="12192000" cy="704335"/>
          </a:xfrm>
          <a:prstGeom prst="rect">
            <a:avLst/>
          </a:prstGeom>
          <a:solidFill>
            <a:srgbClr val="394B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416D00-C13B-0A47-89C3-CB1A5A5E52BD}"/>
              </a:ext>
            </a:extLst>
          </p:cNvPr>
          <p:cNvSpPr txBox="1"/>
          <p:nvPr/>
        </p:nvSpPr>
        <p:spPr>
          <a:xfrm>
            <a:off x="0" y="6339016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NC AHEC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A24EB3-9DFA-1F45-8730-6157E63FBD97}"/>
              </a:ext>
            </a:extLst>
          </p:cNvPr>
          <p:cNvSpPr txBox="1"/>
          <p:nvPr/>
        </p:nvSpPr>
        <p:spPr>
          <a:xfrm>
            <a:off x="11355859" y="6339015"/>
            <a:ext cx="691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C55B7D5-6BB8-524C-97A8-739320A73C83}" type="slidenum">
              <a:rPr lang="en-US" sz="1400" b="1" smtClean="0">
                <a:solidFill>
                  <a:schemeClr val="bg1"/>
                </a:solidFill>
              </a:rPr>
              <a:pPr algn="r"/>
              <a:t>12</a:t>
            </a:fld>
            <a:endParaRPr lang="en-US" sz="1400" b="1" dirty="0">
              <a:solidFill>
                <a:schemeClr val="bg1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47269A8-B38D-AC4A-8FA2-0B3E54388068}"/>
              </a:ext>
            </a:extLst>
          </p:cNvPr>
          <p:cNvGrpSpPr/>
          <p:nvPr/>
        </p:nvGrpSpPr>
        <p:grpSpPr>
          <a:xfrm>
            <a:off x="1019687" y="551992"/>
            <a:ext cx="3712070" cy="928017"/>
            <a:chOff x="4234944" y="2666858"/>
            <a:chExt cx="3712070" cy="928017"/>
          </a:xfrm>
        </p:grpSpPr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0B7ACFA6-0ED3-D14F-9F41-71B1CED88A47}"/>
                </a:ext>
              </a:extLst>
            </p:cNvPr>
            <p:cNvSpPr/>
            <p:nvPr/>
          </p:nvSpPr>
          <p:spPr>
            <a:xfrm>
              <a:off x="4234944" y="2666858"/>
              <a:ext cx="3712070" cy="928017"/>
            </a:xfrm>
            <a:prstGeom prst="roundRect">
              <a:avLst>
                <a:gd name="adj" fmla="val 10000"/>
              </a:avLst>
            </a:prstGeom>
            <a:solidFill>
              <a:srgbClr val="D6793F"/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ounded Rectangle 4">
              <a:extLst>
                <a:ext uri="{FF2B5EF4-FFF2-40B4-BE49-F238E27FC236}">
                  <a16:creationId xmlns:a16="http://schemas.microsoft.com/office/drawing/2014/main" id="{502C62BF-D6BA-BB44-8085-30390078AA38}"/>
                </a:ext>
              </a:extLst>
            </p:cNvPr>
            <p:cNvSpPr txBox="1"/>
            <p:nvPr/>
          </p:nvSpPr>
          <p:spPr>
            <a:xfrm>
              <a:off x="4262125" y="2694039"/>
              <a:ext cx="3657708" cy="8736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b="1" kern="120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Library Services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0353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BFC66-FC63-D14B-B2A7-40222F417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0494"/>
            <a:ext cx="12192000" cy="877331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Futura" panose="020B0602020204020303" pitchFamily="34" charset="-79"/>
                <a:ea typeface="Open Sans" panose="020B0606030504020204" pitchFamily="34" charset="0"/>
                <a:cs typeface="Futura" panose="020B0602020204020303" pitchFamily="34" charset="-79"/>
              </a:rPr>
              <a:t>NC AHEC – STATISTICS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87B460-6C8F-F04B-B6DE-F6E5E08426CC}"/>
              </a:ext>
            </a:extLst>
          </p:cNvPr>
          <p:cNvSpPr/>
          <p:nvPr/>
        </p:nvSpPr>
        <p:spPr>
          <a:xfrm>
            <a:off x="0" y="6153665"/>
            <a:ext cx="12192000" cy="704335"/>
          </a:xfrm>
          <a:prstGeom prst="rect">
            <a:avLst/>
          </a:prstGeom>
          <a:solidFill>
            <a:srgbClr val="394B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416D00-C13B-0A47-89C3-CB1A5A5E52BD}"/>
              </a:ext>
            </a:extLst>
          </p:cNvPr>
          <p:cNvSpPr txBox="1"/>
          <p:nvPr/>
        </p:nvSpPr>
        <p:spPr>
          <a:xfrm>
            <a:off x="0" y="6339016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NC AHEC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A24EB3-9DFA-1F45-8730-6157E63FBD97}"/>
              </a:ext>
            </a:extLst>
          </p:cNvPr>
          <p:cNvSpPr txBox="1"/>
          <p:nvPr/>
        </p:nvSpPr>
        <p:spPr>
          <a:xfrm>
            <a:off x="11355859" y="6339015"/>
            <a:ext cx="691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C55B7D5-6BB8-524C-97A8-739320A73C83}" type="slidenum">
              <a:rPr lang="en-US" sz="1400" b="1" smtClean="0">
                <a:solidFill>
                  <a:schemeClr val="bg1"/>
                </a:solidFill>
              </a:rPr>
              <a:pPr algn="r"/>
              <a:t>13</a:t>
            </a:fld>
            <a:endParaRPr lang="en-US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3FA73318-93AB-5C41-8FA3-CAB03B799A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06399474"/>
              </p:ext>
            </p:extLst>
          </p:nvPr>
        </p:nvGraphicFramePr>
        <p:xfrm>
          <a:off x="1017037" y="1501279"/>
          <a:ext cx="10157926" cy="4318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1675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87B460-6C8F-F04B-B6DE-F6E5E08426CC}"/>
              </a:ext>
            </a:extLst>
          </p:cNvPr>
          <p:cNvSpPr/>
          <p:nvPr/>
        </p:nvSpPr>
        <p:spPr>
          <a:xfrm>
            <a:off x="0" y="6153665"/>
            <a:ext cx="12192000" cy="704335"/>
          </a:xfrm>
          <a:prstGeom prst="rect">
            <a:avLst/>
          </a:prstGeom>
          <a:solidFill>
            <a:srgbClr val="394B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416D00-C13B-0A47-89C3-CB1A5A5E52BD}"/>
              </a:ext>
            </a:extLst>
          </p:cNvPr>
          <p:cNvSpPr txBox="1"/>
          <p:nvPr/>
        </p:nvSpPr>
        <p:spPr>
          <a:xfrm>
            <a:off x="0" y="6339016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NC AHEC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A24EB3-9DFA-1F45-8730-6157E63FBD97}"/>
              </a:ext>
            </a:extLst>
          </p:cNvPr>
          <p:cNvSpPr txBox="1"/>
          <p:nvPr/>
        </p:nvSpPr>
        <p:spPr>
          <a:xfrm>
            <a:off x="11355859" y="6339015"/>
            <a:ext cx="691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C55B7D5-6BB8-524C-97A8-739320A73C83}" type="slidenum">
              <a:rPr lang="en-US" sz="1400" b="1" smtClean="0">
                <a:solidFill>
                  <a:schemeClr val="bg1"/>
                </a:solidFill>
              </a:rPr>
              <a:pPr algn="r"/>
              <a:t>14</a:t>
            </a:fld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993829A9-9487-7C46-8263-349D2D52C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1173"/>
            <a:ext cx="12192000" cy="877331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Futura" panose="020B0602020204020303" pitchFamily="34" charset="-79"/>
                <a:ea typeface="Open Sans" panose="020B0606030504020204" pitchFamily="34" charset="0"/>
                <a:cs typeface="Futura" panose="020B0602020204020303" pitchFamily="34" charset="-79"/>
              </a:rPr>
              <a:t>FOR MORE INFORMATION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0A2307E-BBD4-FC40-80B0-1DE8A05D505D}"/>
              </a:ext>
            </a:extLst>
          </p:cNvPr>
          <p:cNvCxnSpPr/>
          <p:nvPr/>
        </p:nvCxnSpPr>
        <p:spPr>
          <a:xfrm>
            <a:off x="5986146" y="2686929"/>
            <a:ext cx="1919899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E918D5DE-9959-F942-BACC-70791F393E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3058" y="3301246"/>
            <a:ext cx="909637" cy="90963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EC1B521-01AD-F34E-9D70-39881E171A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4870" y="3301246"/>
            <a:ext cx="909637" cy="90963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223D3EB-2A05-8A40-AF01-97ADFEF1FF10}"/>
              </a:ext>
            </a:extLst>
          </p:cNvPr>
          <p:cNvSpPr txBox="1"/>
          <p:nvPr/>
        </p:nvSpPr>
        <p:spPr>
          <a:xfrm>
            <a:off x="3102789" y="4574785"/>
            <a:ext cx="2648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Facebook.com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ncahec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369FD7B-B149-8447-8283-F752A4FDA4C8}"/>
              </a:ext>
            </a:extLst>
          </p:cNvPr>
          <p:cNvSpPr txBox="1"/>
          <p:nvPr/>
        </p:nvSpPr>
        <p:spPr>
          <a:xfrm>
            <a:off x="6440963" y="4574785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Twitter.com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ncahec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2CC19C4-BF47-2E4C-818A-D2EBD2BACE84}"/>
              </a:ext>
            </a:extLst>
          </p:cNvPr>
          <p:cNvSpPr txBox="1"/>
          <p:nvPr/>
        </p:nvSpPr>
        <p:spPr>
          <a:xfrm>
            <a:off x="3928506" y="2337778"/>
            <a:ext cx="4334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@NCAHEC  | NCAHEC.NET</a:t>
            </a:r>
          </a:p>
        </p:txBody>
      </p:sp>
    </p:spTree>
    <p:extLst>
      <p:ext uri="{BB962C8B-B14F-4D97-AF65-F5344CB8AC3E}">
        <p14:creationId xmlns:p14="http://schemas.microsoft.com/office/powerpoint/2010/main" val="3501111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BFC66-FC63-D14B-B2A7-40222F417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57200"/>
            <a:ext cx="12192000" cy="877331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Futura" panose="020B0602020204020303" pitchFamily="34" charset="-79"/>
                <a:ea typeface="Open Sans" panose="020B0606030504020204" pitchFamily="34" charset="0"/>
                <a:cs typeface="Futura" panose="020B0602020204020303" pitchFamily="34" charset="-79"/>
              </a:rPr>
              <a:t>ABOUT NC AHEC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5C5DC9-5D08-3841-935E-82C4A73D1D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64333" y="2015828"/>
            <a:ext cx="8791228" cy="392663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</a:t>
            </a:r>
            <a:r>
              <a:rPr lang="en-US" sz="2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mission</a:t>
            </a: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the NC AHEC Program is to provide and support educational activities and services with a focus on primary care in rural communities and those with less access to resources to recruit, train, and retain the workforce needed to create a healthy North Carolina.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Our </a:t>
            </a:r>
            <a:r>
              <a:rPr lang="en-US" sz="2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vision</a:t>
            </a: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is a state where everyone in North Carolina is healthy and supported by an appropriate and well-trained health workforce that reflects the communities it serves.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b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87B460-6C8F-F04B-B6DE-F6E5E08426CC}"/>
              </a:ext>
            </a:extLst>
          </p:cNvPr>
          <p:cNvSpPr/>
          <p:nvPr/>
        </p:nvSpPr>
        <p:spPr>
          <a:xfrm>
            <a:off x="0" y="6153665"/>
            <a:ext cx="12192000" cy="704335"/>
          </a:xfrm>
          <a:prstGeom prst="rect">
            <a:avLst/>
          </a:prstGeom>
          <a:solidFill>
            <a:srgbClr val="394B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416D00-C13B-0A47-89C3-CB1A5A5E52BD}"/>
              </a:ext>
            </a:extLst>
          </p:cNvPr>
          <p:cNvSpPr txBox="1"/>
          <p:nvPr/>
        </p:nvSpPr>
        <p:spPr>
          <a:xfrm>
            <a:off x="0" y="6339016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NC AHEC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A24EB3-9DFA-1F45-8730-6157E63FBD97}"/>
              </a:ext>
            </a:extLst>
          </p:cNvPr>
          <p:cNvSpPr txBox="1"/>
          <p:nvPr/>
        </p:nvSpPr>
        <p:spPr>
          <a:xfrm>
            <a:off x="11355859" y="6339015"/>
            <a:ext cx="691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C55B7D5-6BB8-524C-97A8-739320A73C83}" type="slidenum">
              <a:rPr lang="en-US" sz="1400" b="1" smtClean="0">
                <a:solidFill>
                  <a:schemeClr val="bg1"/>
                </a:solidFill>
              </a:rPr>
              <a:pPr algn="r"/>
              <a:t>2</a:t>
            </a:fld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413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BFC66-FC63-D14B-B2A7-40222F417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0138"/>
            <a:ext cx="12192000" cy="877331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Futura" panose="020B0602020204020303" pitchFamily="34" charset="-79"/>
                <a:ea typeface="Open Sans" panose="020B0606030504020204" pitchFamily="34" charset="0"/>
                <a:cs typeface="Futura" panose="020B0602020204020303" pitchFamily="34" charset="-79"/>
              </a:rPr>
              <a:t>NC AHEC – CORE STRATEGIES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87B460-6C8F-F04B-B6DE-F6E5E08426CC}"/>
              </a:ext>
            </a:extLst>
          </p:cNvPr>
          <p:cNvSpPr/>
          <p:nvPr/>
        </p:nvSpPr>
        <p:spPr>
          <a:xfrm>
            <a:off x="0" y="6153665"/>
            <a:ext cx="12192000" cy="704335"/>
          </a:xfrm>
          <a:prstGeom prst="rect">
            <a:avLst/>
          </a:prstGeom>
          <a:solidFill>
            <a:srgbClr val="394B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416D00-C13B-0A47-89C3-CB1A5A5E52BD}"/>
              </a:ext>
            </a:extLst>
          </p:cNvPr>
          <p:cNvSpPr txBox="1"/>
          <p:nvPr/>
        </p:nvSpPr>
        <p:spPr>
          <a:xfrm>
            <a:off x="0" y="6339016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NC AHEC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A24EB3-9DFA-1F45-8730-6157E63FBD97}"/>
              </a:ext>
            </a:extLst>
          </p:cNvPr>
          <p:cNvSpPr txBox="1"/>
          <p:nvPr/>
        </p:nvSpPr>
        <p:spPr>
          <a:xfrm>
            <a:off x="11355859" y="6339015"/>
            <a:ext cx="691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C55B7D5-6BB8-524C-97A8-739320A73C83}" type="slidenum">
              <a:rPr lang="en-US" sz="1400" b="1" smtClean="0">
                <a:solidFill>
                  <a:schemeClr val="bg1"/>
                </a:solidFill>
              </a:rPr>
              <a:pPr algn="r"/>
              <a:t>3</a:t>
            </a:fld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145D597-16F6-3B46-B455-2BF11CB7709B}"/>
              </a:ext>
            </a:extLst>
          </p:cNvPr>
          <p:cNvSpPr txBox="1"/>
          <p:nvPr/>
        </p:nvSpPr>
        <p:spPr>
          <a:xfrm>
            <a:off x="0" y="1097469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NC AHEC provides and coordinates services and support to achieve our results.</a:t>
            </a:r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FA5FBDAD-0520-634D-AF7C-385A24B03B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3598545"/>
              </p:ext>
            </p:extLst>
          </p:nvPr>
        </p:nvGraphicFramePr>
        <p:xfrm>
          <a:off x="2120900" y="1682930"/>
          <a:ext cx="7950200" cy="3756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1956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ame Side Corner Rectangle 14">
            <a:extLst>
              <a:ext uri="{FF2B5EF4-FFF2-40B4-BE49-F238E27FC236}">
                <a16:creationId xmlns:a16="http://schemas.microsoft.com/office/drawing/2014/main" id="{1B5338D3-25CE-DF40-A8A5-D3B8D47A045E}"/>
              </a:ext>
            </a:extLst>
          </p:cNvPr>
          <p:cNvSpPr/>
          <p:nvPr/>
        </p:nvSpPr>
        <p:spPr>
          <a:xfrm>
            <a:off x="982683" y="2035606"/>
            <a:ext cx="2021306" cy="3489522"/>
          </a:xfrm>
          <a:prstGeom prst="round2SameRect">
            <a:avLst/>
          </a:prstGeom>
          <a:solidFill>
            <a:schemeClr val="bg1"/>
          </a:solidFill>
          <a:ln>
            <a:solidFill>
              <a:srgbClr val="394B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</a:rPr>
              <a:t>A national focus on the health care workforce coincided with a growing effort in NC to establish statewide community training for health professionals and to reverse a trend toward shortages and uneven distribution of primary care physicians in the state’s rural areas.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ound Same Side Corner Rectangle 16">
            <a:extLst>
              <a:ext uri="{FF2B5EF4-FFF2-40B4-BE49-F238E27FC236}">
                <a16:creationId xmlns:a16="http://schemas.microsoft.com/office/drawing/2014/main" id="{A7EDC5EE-4146-114E-A7C5-D1693396B425}"/>
              </a:ext>
            </a:extLst>
          </p:cNvPr>
          <p:cNvSpPr/>
          <p:nvPr/>
        </p:nvSpPr>
        <p:spPr>
          <a:xfrm>
            <a:off x="3703032" y="3577352"/>
            <a:ext cx="2021306" cy="1949116"/>
          </a:xfrm>
          <a:prstGeom prst="round2SameRect">
            <a:avLst/>
          </a:prstGeom>
          <a:solidFill>
            <a:schemeClr val="bg1"/>
          </a:solidFill>
          <a:ln>
            <a:solidFill>
              <a:srgbClr val="394B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</a:rPr>
              <a:t>The NC AHEC Program began in 1972 with three AHEC regions under a federal AHEC contract with the UNC Chapel Hill School of Medicine.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ound Same Side Corner Rectangle 18">
            <a:extLst>
              <a:ext uri="{FF2B5EF4-FFF2-40B4-BE49-F238E27FC236}">
                <a16:creationId xmlns:a16="http://schemas.microsoft.com/office/drawing/2014/main" id="{BE70BDF2-DFB9-BF45-87BB-62B2661A215B}"/>
              </a:ext>
            </a:extLst>
          </p:cNvPr>
          <p:cNvSpPr/>
          <p:nvPr/>
        </p:nvSpPr>
        <p:spPr>
          <a:xfrm>
            <a:off x="6423381" y="3782865"/>
            <a:ext cx="2021306" cy="1744943"/>
          </a:xfrm>
          <a:prstGeom prst="round2SameRect">
            <a:avLst/>
          </a:prstGeom>
          <a:solidFill>
            <a:schemeClr val="bg1"/>
          </a:solidFill>
          <a:ln>
            <a:solidFill>
              <a:srgbClr val="394B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</a:rPr>
              <a:t>The NC General Assembly approved and funded a plan to create a statewide network of nine AHEC regions.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ound Same Side Corner Rectangle 20">
            <a:extLst>
              <a:ext uri="{FF2B5EF4-FFF2-40B4-BE49-F238E27FC236}">
                <a16:creationId xmlns:a16="http://schemas.microsoft.com/office/drawing/2014/main" id="{C45D7A81-F5EE-8E45-9C68-C9A2FD918B04}"/>
              </a:ext>
            </a:extLst>
          </p:cNvPr>
          <p:cNvSpPr/>
          <p:nvPr/>
        </p:nvSpPr>
        <p:spPr>
          <a:xfrm>
            <a:off x="9143730" y="4471350"/>
            <a:ext cx="2021306" cy="1057798"/>
          </a:xfrm>
          <a:prstGeom prst="round2SameRect">
            <a:avLst/>
          </a:prstGeom>
          <a:solidFill>
            <a:schemeClr val="bg1"/>
          </a:solidFill>
          <a:ln>
            <a:solidFill>
              <a:srgbClr val="394B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</a:rPr>
              <a:t>By 1975, all nine AHECs were operational.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3492D03-F090-B844-9596-95F17270C309}"/>
              </a:ext>
            </a:extLst>
          </p:cNvPr>
          <p:cNvCxnSpPr>
            <a:cxnSpLocks/>
          </p:cNvCxnSpPr>
          <p:nvPr/>
        </p:nvCxnSpPr>
        <p:spPr>
          <a:xfrm flipH="1">
            <a:off x="-8683" y="5536085"/>
            <a:ext cx="12192001" cy="0"/>
          </a:xfrm>
          <a:prstGeom prst="line">
            <a:avLst/>
          </a:prstGeom>
          <a:ln w="53975">
            <a:solidFill>
              <a:srgbClr val="97C3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3CBFC66-FC63-D14B-B2A7-40222F417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1666"/>
            <a:ext cx="12192000" cy="133453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Futura" panose="020B0602020204020303" pitchFamily="34" charset="-79"/>
                <a:ea typeface="Open Sans" panose="020B0606030504020204" pitchFamily="34" charset="0"/>
                <a:cs typeface="Futura" panose="020B0602020204020303" pitchFamily="34" charset="-79"/>
              </a:rPr>
              <a:t>NC AHEC – ORIGINATION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87B460-6C8F-F04B-B6DE-F6E5E08426CC}"/>
              </a:ext>
            </a:extLst>
          </p:cNvPr>
          <p:cNvSpPr/>
          <p:nvPr/>
        </p:nvSpPr>
        <p:spPr>
          <a:xfrm>
            <a:off x="0" y="6153665"/>
            <a:ext cx="12192000" cy="704335"/>
          </a:xfrm>
          <a:prstGeom prst="rect">
            <a:avLst/>
          </a:prstGeom>
          <a:solidFill>
            <a:srgbClr val="394B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416D00-C13B-0A47-89C3-CB1A5A5E52BD}"/>
              </a:ext>
            </a:extLst>
          </p:cNvPr>
          <p:cNvSpPr txBox="1"/>
          <p:nvPr/>
        </p:nvSpPr>
        <p:spPr>
          <a:xfrm>
            <a:off x="0" y="6339016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NC AHEC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A24EB3-9DFA-1F45-8730-6157E63FBD97}"/>
              </a:ext>
            </a:extLst>
          </p:cNvPr>
          <p:cNvSpPr txBox="1"/>
          <p:nvPr/>
        </p:nvSpPr>
        <p:spPr>
          <a:xfrm>
            <a:off x="11355859" y="6339015"/>
            <a:ext cx="691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C55B7D5-6BB8-524C-97A8-739320A73C83}" type="slidenum">
              <a:rPr lang="en-US" sz="1400" b="1" smtClean="0">
                <a:solidFill>
                  <a:schemeClr val="bg1"/>
                </a:solidFill>
              </a:rPr>
              <a:pPr algn="r"/>
              <a:t>4</a:t>
            </a:fld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F2E52FF-D2B1-E441-8D70-BE49EDCF3075}"/>
              </a:ext>
            </a:extLst>
          </p:cNvPr>
          <p:cNvSpPr txBox="1"/>
          <p:nvPr/>
        </p:nvSpPr>
        <p:spPr>
          <a:xfrm>
            <a:off x="3703032" y="1834383"/>
            <a:ext cx="76528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24364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NC AHEC evolved from national and state concerns with the supply, distribution, retention, and quality of health professionals.</a:t>
            </a:r>
          </a:p>
          <a:p>
            <a:endParaRPr lang="en-US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4429CA44-F2AD-B44F-9E2A-820834B66330}"/>
              </a:ext>
            </a:extLst>
          </p:cNvPr>
          <p:cNvSpPr/>
          <p:nvPr/>
        </p:nvSpPr>
        <p:spPr>
          <a:xfrm>
            <a:off x="764611" y="5286723"/>
            <a:ext cx="1228725" cy="414338"/>
          </a:xfrm>
          <a:prstGeom prst="roundRect">
            <a:avLst/>
          </a:prstGeom>
          <a:solidFill>
            <a:srgbClr val="97C356"/>
          </a:solidFill>
          <a:ln>
            <a:solidFill>
              <a:srgbClr val="97C3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1970s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A51B46FE-F28A-FD42-BB41-552DB5A688D9}"/>
              </a:ext>
            </a:extLst>
          </p:cNvPr>
          <p:cNvSpPr/>
          <p:nvPr/>
        </p:nvSpPr>
        <p:spPr>
          <a:xfrm>
            <a:off x="8925658" y="5298706"/>
            <a:ext cx="1228725" cy="414338"/>
          </a:xfrm>
          <a:prstGeom prst="roundRect">
            <a:avLst/>
          </a:prstGeom>
          <a:solidFill>
            <a:srgbClr val="BD4D3B"/>
          </a:solidFill>
          <a:ln>
            <a:solidFill>
              <a:srgbClr val="BD4D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1975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0B644415-88F5-454B-BD6D-A4E80CF63671}"/>
              </a:ext>
            </a:extLst>
          </p:cNvPr>
          <p:cNvSpPr/>
          <p:nvPr/>
        </p:nvSpPr>
        <p:spPr>
          <a:xfrm>
            <a:off x="6205309" y="5292579"/>
            <a:ext cx="1228725" cy="414338"/>
          </a:xfrm>
          <a:prstGeom prst="roundRect">
            <a:avLst/>
          </a:prstGeom>
          <a:solidFill>
            <a:srgbClr val="605891"/>
          </a:solidFill>
          <a:ln>
            <a:solidFill>
              <a:srgbClr val="6058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1974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993D34B0-B287-2844-A70C-5504C5FDF016}"/>
              </a:ext>
            </a:extLst>
          </p:cNvPr>
          <p:cNvSpPr/>
          <p:nvPr/>
        </p:nvSpPr>
        <p:spPr>
          <a:xfrm>
            <a:off x="3484960" y="5293134"/>
            <a:ext cx="1228725" cy="414338"/>
          </a:xfrm>
          <a:prstGeom prst="roundRect">
            <a:avLst/>
          </a:prstGeom>
          <a:solidFill>
            <a:srgbClr val="448BBB"/>
          </a:solidFill>
          <a:ln>
            <a:solidFill>
              <a:srgbClr val="448B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1972</a:t>
            </a:r>
          </a:p>
        </p:txBody>
      </p:sp>
    </p:spTree>
    <p:extLst>
      <p:ext uri="{BB962C8B-B14F-4D97-AF65-F5344CB8AC3E}">
        <p14:creationId xmlns:p14="http://schemas.microsoft.com/office/powerpoint/2010/main" val="239456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BFC66-FC63-D14B-B2A7-40222F417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99693"/>
            <a:ext cx="12192000" cy="88827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en-US" sz="2800" b="1" dirty="0">
                <a:latin typeface="Futura" panose="020B0602020204020303" pitchFamily="34" charset="-79"/>
                <a:ea typeface="Open Sans" panose="020B0606030504020204" pitchFamily="34" charset="0"/>
                <a:cs typeface="Futura" panose="020B0602020204020303" pitchFamily="34" charset="-79"/>
              </a:rPr>
              <a:t>NC AHEC PROGRAM – STATE FUNDING EXPENSES, FY23</a:t>
            </a:r>
            <a:br>
              <a:rPr lang="en-US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US" dirty="0"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87B460-6C8F-F04B-B6DE-F6E5E08426CC}"/>
              </a:ext>
            </a:extLst>
          </p:cNvPr>
          <p:cNvSpPr/>
          <p:nvPr/>
        </p:nvSpPr>
        <p:spPr>
          <a:xfrm>
            <a:off x="0" y="6153665"/>
            <a:ext cx="12192000" cy="704335"/>
          </a:xfrm>
          <a:prstGeom prst="rect">
            <a:avLst/>
          </a:prstGeom>
          <a:solidFill>
            <a:srgbClr val="394B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416D00-C13B-0A47-89C3-CB1A5A5E52BD}"/>
              </a:ext>
            </a:extLst>
          </p:cNvPr>
          <p:cNvSpPr txBox="1"/>
          <p:nvPr/>
        </p:nvSpPr>
        <p:spPr>
          <a:xfrm>
            <a:off x="0" y="6339016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NC AHEC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A24EB3-9DFA-1F45-8730-6157E63FBD97}"/>
              </a:ext>
            </a:extLst>
          </p:cNvPr>
          <p:cNvSpPr txBox="1"/>
          <p:nvPr/>
        </p:nvSpPr>
        <p:spPr>
          <a:xfrm>
            <a:off x="11355859" y="6339015"/>
            <a:ext cx="691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C55B7D5-6BB8-524C-97A8-739320A73C83}" type="slidenum">
              <a:rPr lang="en-US" sz="1400" b="1" smtClean="0">
                <a:solidFill>
                  <a:schemeClr val="bg1"/>
                </a:solidFill>
              </a:rPr>
              <a:pPr algn="r"/>
              <a:t>5</a:t>
            </a:fld>
            <a:endParaRPr lang="en-US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5EC04D89-4971-5942-8DF3-2960B48F67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316432"/>
              </p:ext>
            </p:extLst>
          </p:nvPr>
        </p:nvGraphicFramePr>
        <p:xfrm>
          <a:off x="1828799" y="1391639"/>
          <a:ext cx="8534401" cy="5123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1C1CB192-B6A8-544B-A545-AA8A47C4A910}"/>
              </a:ext>
            </a:extLst>
          </p:cNvPr>
          <p:cNvSpPr/>
          <p:nvPr/>
        </p:nvSpPr>
        <p:spPr>
          <a:xfrm>
            <a:off x="0" y="1042376"/>
            <a:ext cx="1219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Total NC AHEC Expenditure = $48,730,103</a:t>
            </a:r>
          </a:p>
        </p:txBody>
      </p:sp>
    </p:spTree>
    <p:extLst>
      <p:ext uri="{BB962C8B-B14F-4D97-AF65-F5344CB8AC3E}">
        <p14:creationId xmlns:p14="http://schemas.microsoft.com/office/powerpoint/2010/main" val="1248412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BFC66-FC63-D14B-B2A7-40222F417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0138"/>
            <a:ext cx="12192000" cy="877331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Futura" panose="020B0602020204020303" pitchFamily="34" charset="-79"/>
                <a:ea typeface="Open Sans" panose="020B0606030504020204" pitchFamily="34" charset="0"/>
                <a:cs typeface="Futura" panose="020B0602020204020303" pitchFamily="34" charset="-79"/>
              </a:rPr>
              <a:t>NC AHEC – CORE SERVICE LINES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87B460-6C8F-F04B-B6DE-F6E5E08426CC}"/>
              </a:ext>
            </a:extLst>
          </p:cNvPr>
          <p:cNvSpPr/>
          <p:nvPr/>
        </p:nvSpPr>
        <p:spPr>
          <a:xfrm>
            <a:off x="0" y="6153665"/>
            <a:ext cx="12192000" cy="704335"/>
          </a:xfrm>
          <a:prstGeom prst="rect">
            <a:avLst/>
          </a:prstGeom>
          <a:solidFill>
            <a:srgbClr val="394B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416D00-C13B-0A47-89C3-CB1A5A5E52BD}"/>
              </a:ext>
            </a:extLst>
          </p:cNvPr>
          <p:cNvSpPr txBox="1"/>
          <p:nvPr/>
        </p:nvSpPr>
        <p:spPr>
          <a:xfrm>
            <a:off x="0" y="6339016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NC AHEC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A24EB3-9DFA-1F45-8730-6157E63FBD97}"/>
              </a:ext>
            </a:extLst>
          </p:cNvPr>
          <p:cNvSpPr txBox="1"/>
          <p:nvPr/>
        </p:nvSpPr>
        <p:spPr>
          <a:xfrm>
            <a:off x="11355859" y="6339015"/>
            <a:ext cx="691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C55B7D5-6BB8-524C-97A8-739320A73C83}" type="slidenum">
              <a:rPr lang="en-US" sz="1400" b="1" smtClean="0">
                <a:solidFill>
                  <a:schemeClr val="bg1"/>
                </a:solidFill>
              </a:rPr>
              <a:pPr algn="r"/>
              <a:t>6</a:t>
            </a:fld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145D597-16F6-3B46-B455-2BF11CB7709B}"/>
              </a:ext>
            </a:extLst>
          </p:cNvPr>
          <p:cNvSpPr txBox="1"/>
          <p:nvPr/>
        </p:nvSpPr>
        <p:spPr>
          <a:xfrm>
            <a:off x="0" y="1097469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NC AHEC weaves through all sectors of health care education and workforce</a:t>
            </a:r>
            <a:r>
              <a:rPr lang="en-US" sz="2000" dirty="0"/>
              <a:t>.</a:t>
            </a:r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FA5FBDAD-0520-634D-AF7C-385A24B03B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2617111"/>
              </p:ext>
            </p:extLst>
          </p:nvPr>
        </p:nvGraphicFramePr>
        <p:xfrm>
          <a:off x="2120900" y="1947578"/>
          <a:ext cx="7950200" cy="3756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2647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 Single Corner Rectangle 16">
            <a:extLst>
              <a:ext uri="{FF2B5EF4-FFF2-40B4-BE49-F238E27FC236}">
                <a16:creationId xmlns:a16="http://schemas.microsoft.com/office/drawing/2014/main" id="{299C041A-EFCA-D743-8B26-9ECCB672AF4F}"/>
              </a:ext>
            </a:extLst>
          </p:cNvPr>
          <p:cNvSpPr/>
          <p:nvPr/>
        </p:nvSpPr>
        <p:spPr>
          <a:xfrm>
            <a:off x="1557868" y="1016001"/>
            <a:ext cx="9245600" cy="4572000"/>
          </a:xfrm>
          <a:prstGeom prst="round1Rect">
            <a:avLst/>
          </a:prstGeom>
          <a:solidFill>
            <a:srgbClr val="FFFFFF"/>
          </a:solidFill>
          <a:ln>
            <a:solidFill>
              <a:srgbClr val="6FA1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US" sz="20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sz="24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Medical training starts early with NC AHEC.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K-12th grade students, particularly from racially and ethnically diverse, rural, and under-resourced communities, are exposed to various health professions allowing them to consider those professions as possible future careers.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Upon graduation from the AHEC Scholars Program, students enter the health workforce, preferably in NC and in a rural and/or under-resourced community </a:t>
            </a:r>
          </a:p>
          <a:p>
            <a:pPr lvl="1">
              <a:lnSpc>
                <a:spcPct val="150000"/>
              </a:lnSpc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87B460-6C8F-F04B-B6DE-F6E5E08426CC}"/>
              </a:ext>
            </a:extLst>
          </p:cNvPr>
          <p:cNvSpPr/>
          <p:nvPr/>
        </p:nvSpPr>
        <p:spPr>
          <a:xfrm>
            <a:off x="0" y="6153665"/>
            <a:ext cx="12192000" cy="704335"/>
          </a:xfrm>
          <a:prstGeom prst="rect">
            <a:avLst/>
          </a:prstGeom>
          <a:solidFill>
            <a:srgbClr val="394B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416D00-C13B-0A47-89C3-CB1A5A5E52BD}"/>
              </a:ext>
            </a:extLst>
          </p:cNvPr>
          <p:cNvSpPr txBox="1"/>
          <p:nvPr/>
        </p:nvSpPr>
        <p:spPr>
          <a:xfrm>
            <a:off x="0" y="6339016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NC AHEC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A24EB3-9DFA-1F45-8730-6157E63FBD97}"/>
              </a:ext>
            </a:extLst>
          </p:cNvPr>
          <p:cNvSpPr txBox="1"/>
          <p:nvPr/>
        </p:nvSpPr>
        <p:spPr>
          <a:xfrm>
            <a:off x="11355859" y="6339015"/>
            <a:ext cx="691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C55B7D5-6BB8-524C-97A8-739320A73C83}" type="slidenum">
              <a:rPr lang="en-US" sz="1400" b="1" smtClean="0">
                <a:solidFill>
                  <a:schemeClr val="bg1"/>
                </a:solidFill>
              </a:rPr>
              <a:pPr algn="r"/>
              <a:t>7</a:t>
            </a:fld>
            <a:endParaRPr lang="en-US" sz="1400" b="1" dirty="0">
              <a:solidFill>
                <a:schemeClr val="bg1"/>
              </a:solidFill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C665784-11A0-FC44-B2D7-23480288B9EF}"/>
              </a:ext>
            </a:extLst>
          </p:cNvPr>
          <p:cNvGrpSpPr/>
          <p:nvPr/>
        </p:nvGrpSpPr>
        <p:grpSpPr>
          <a:xfrm>
            <a:off x="960052" y="551992"/>
            <a:ext cx="3712070" cy="928017"/>
            <a:chOff x="3184" y="161210"/>
            <a:chExt cx="3712070" cy="928017"/>
          </a:xfrm>
        </p:grpSpPr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4866D431-9765-F748-A8BF-5B42BCCD47BF}"/>
                </a:ext>
              </a:extLst>
            </p:cNvPr>
            <p:cNvSpPr/>
            <p:nvPr/>
          </p:nvSpPr>
          <p:spPr>
            <a:xfrm>
              <a:off x="3184" y="161210"/>
              <a:ext cx="3712070" cy="928017"/>
            </a:xfrm>
            <a:prstGeom prst="roundRect">
              <a:avLst>
                <a:gd name="adj" fmla="val 10000"/>
              </a:avLst>
            </a:prstGeom>
            <a:solidFill>
              <a:srgbClr val="448BBB"/>
            </a:solidFill>
            <a:ln>
              <a:solidFill>
                <a:schemeClr val="lt1">
                  <a:hueOff val="0"/>
                  <a:satOff val="0"/>
                  <a:lumOff val="0"/>
                  <a:alpha val="9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ounded Rectangle 4">
              <a:extLst>
                <a:ext uri="{FF2B5EF4-FFF2-40B4-BE49-F238E27FC236}">
                  <a16:creationId xmlns:a16="http://schemas.microsoft.com/office/drawing/2014/main" id="{54FB1ED7-8C35-7441-9490-030F2FD43FC5}"/>
                </a:ext>
              </a:extLst>
            </p:cNvPr>
            <p:cNvSpPr txBox="1"/>
            <p:nvPr/>
          </p:nvSpPr>
          <p:spPr>
            <a:xfrm>
              <a:off x="30365" y="188391"/>
              <a:ext cx="3657708" cy="8736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b="1" kern="120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Health Careers &amp; </a:t>
              </a:r>
              <a:br>
                <a:rPr lang="en-US" sz="2000" b="1" kern="120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</a:br>
              <a:r>
                <a:rPr lang="en-US" sz="2000" b="1" kern="120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Workforce Diversity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0379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 Single Corner Rectangle 16">
            <a:extLst>
              <a:ext uri="{FF2B5EF4-FFF2-40B4-BE49-F238E27FC236}">
                <a16:creationId xmlns:a16="http://schemas.microsoft.com/office/drawing/2014/main" id="{299C041A-EFCA-D743-8B26-9ECCB672AF4F}"/>
              </a:ext>
            </a:extLst>
          </p:cNvPr>
          <p:cNvSpPr/>
          <p:nvPr/>
        </p:nvSpPr>
        <p:spPr>
          <a:xfrm>
            <a:off x="1603588" y="1143000"/>
            <a:ext cx="9245600" cy="4572000"/>
          </a:xfrm>
          <a:prstGeom prst="round1Rect">
            <a:avLst/>
          </a:prstGeom>
          <a:solidFill>
            <a:srgbClr val="FFFFFF"/>
          </a:solidFill>
          <a:ln>
            <a:solidFill>
              <a:srgbClr val="BD4D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US" sz="2000" dirty="0">
              <a:solidFill>
                <a:schemeClr val="tx1"/>
              </a:solidFill>
            </a:endParaRPr>
          </a:p>
          <a:p>
            <a:pPr lvl="1"/>
            <a:endParaRPr lang="en-US" sz="2400" b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/>
            <a:r>
              <a:rPr lang="en-US" sz="24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NC AHEC supports students, clinical instructors (preceptors), and health science schools.</a:t>
            </a:r>
          </a:p>
          <a:p>
            <a:pPr lvl="1">
              <a:lnSpc>
                <a:spcPct val="150000"/>
              </a:lnSpc>
            </a:pPr>
            <a:endParaRPr lang="en-US" sz="20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Safe and convenient short-term housing is available to any health science student who wants to train at a community primary care training site, especially in rural and under-resourced areas of NC, and needs housing. Healthcare workforce is supported and expanding through a streamlined clinical placement process for students, sites, and schools in NC.</a:t>
            </a:r>
          </a:p>
          <a:p>
            <a:pPr lvl="1">
              <a:lnSpc>
                <a:spcPct val="150000"/>
              </a:lnSpc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87B460-6C8F-F04B-B6DE-F6E5E08426CC}"/>
              </a:ext>
            </a:extLst>
          </p:cNvPr>
          <p:cNvSpPr/>
          <p:nvPr/>
        </p:nvSpPr>
        <p:spPr>
          <a:xfrm>
            <a:off x="0" y="6153665"/>
            <a:ext cx="12192000" cy="704335"/>
          </a:xfrm>
          <a:prstGeom prst="rect">
            <a:avLst/>
          </a:prstGeom>
          <a:solidFill>
            <a:srgbClr val="394B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416D00-C13B-0A47-89C3-CB1A5A5E52BD}"/>
              </a:ext>
            </a:extLst>
          </p:cNvPr>
          <p:cNvSpPr txBox="1"/>
          <p:nvPr/>
        </p:nvSpPr>
        <p:spPr>
          <a:xfrm>
            <a:off x="0" y="6339016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NC AHEC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A24EB3-9DFA-1F45-8730-6157E63FBD97}"/>
              </a:ext>
            </a:extLst>
          </p:cNvPr>
          <p:cNvSpPr txBox="1"/>
          <p:nvPr/>
        </p:nvSpPr>
        <p:spPr>
          <a:xfrm>
            <a:off x="11355859" y="6339015"/>
            <a:ext cx="691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C55B7D5-6BB8-524C-97A8-739320A73C83}" type="slidenum">
              <a:rPr lang="en-US" sz="1400" b="1" smtClean="0">
                <a:solidFill>
                  <a:schemeClr val="bg1"/>
                </a:solidFill>
              </a:rPr>
              <a:pPr algn="r"/>
              <a:t>8</a:t>
            </a:fld>
            <a:endParaRPr lang="en-US" sz="1400" b="1" dirty="0">
              <a:solidFill>
                <a:schemeClr val="bg1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F1ACF22-2389-F241-B0F1-4CE7304EE965}"/>
              </a:ext>
            </a:extLst>
          </p:cNvPr>
          <p:cNvGrpSpPr/>
          <p:nvPr/>
        </p:nvGrpSpPr>
        <p:grpSpPr>
          <a:xfrm>
            <a:off x="960052" y="551992"/>
            <a:ext cx="3712070" cy="928017"/>
            <a:chOff x="3184" y="1414034"/>
            <a:chExt cx="3712070" cy="928017"/>
          </a:xfrm>
        </p:grpSpPr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3C14732F-6DE6-EC4C-93EF-FE10FB7FC54C}"/>
                </a:ext>
              </a:extLst>
            </p:cNvPr>
            <p:cNvSpPr/>
            <p:nvPr/>
          </p:nvSpPr>
          <p:spPr>
            <a:xfrm>
              <a:off x="3184" y="1414034"/>
              <a:ext cx="3712070" cy="928017"/>
            </a:xfrm>
            <a:prstGeom prst="roundRect">
              <a:avLst>
                <a:gd name="adj" fmla="val 10000"/>
              </a:avLst>
            </a:prstGeom>
            <a:solidFill>
              <a:srgbClr val="BD4D3B"/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ounded Rectangle 4">
              <a:extLst>
                <a:ext uri="{FF2B5EF4-FFF2-40B4-BE49-F238E27FC236}">
                  <a16:creationId xmlns:a16="http://schemas.microsoft.com/office/drawing/2014/main" id="{CAD01033-190D-3E47-BF07-D6146526E692}"/>
                </a:ext>
              </a:extLst>
            </p:cNvPr>
            <p:cNvSpPr txBox="1"/>
            <p:nvPr/>
          </p:nvSpPr>
          <p:spPr>
            <a:xfrm>
              <a:off x="30365" y="1441215"/>
              <a:ext cx="3657708" cy="8736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b="1" kern="120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Student &amp; Preceptor Services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029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 Single Corner Rectangle 16">
            <a:extLst>
              <a:ext uri="{FF2B5EF4-FFF2-40B4-BE49-F238E27FC236}">
                <a16:creationId xmlns:a16="http://schemas.microsoft.com/office/drawing/2014/main" id="{299C041A-EFCA-D743-8B26-9ECCB672AF4F}"/>
              </a:ext>
            </a:extLst>
          </p:cNvPr>
          <p:cNvSpPr/>
          <p:nvPr/>
        </p:nvSpPr>
        <p:spPr>
          <a:xfrm>
            <a:off x="1557868" y="1016001"/>
            <a:ext cx="9245600" cy="4572000"/>
          </a:xfrm>
          <a:prstGeom prst="round1Rect">
            <a:avLst/>
          </a:prstGeom>
          <a:solidFill>
            <a:srgbClr val="FFFFFF"/>
          </a:solidFill>
          <a:ln>
            <a:solidFill>
              <a:srgbClr val="243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US" sz="2000" dirty="0">
              <a:solidFill>
                <a:schemeClr val="tx1"/>
              </a:solidFill>
            </a:endParaRPr>
          </a:p>
          <a:p>
            <a:pPr lvl="1"/>
            <a:endParaRPr lang="en-US" sz="2400" b="1" dirty="0">
              <a:solidFill>
                <a:schemeClr val="tx1"/>
              </a:solidFill>
            </a:endParaRPr>
          </a:p>
          <a:p>
            <a:pPr lvl="1"/>
            <a:r>
              <a:rPr lang="en-US" sz="24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NC AHEC improves the distribution and retention of primary care physicians.</a:t>
            </a:r>
          </a:p>
          <a:p>
            <a:pPr lvl="1">
              <a:lnSpc>
                <a:spcPct val="150000"/>
              </a:lnSpc>
            </a:pPr>
            <a:endParaRPr lang="en-US" sz="20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help support—and in rural and underserved areas of the state, operate—the residency programs necessary for primary and community care. Residents in AHEC-based and AHEC-supported primary care residencies stay to practice in NC, particularly in rural and under-resourced communities.</a:t>
            </a:r>
          </a:p>
          <a:p>
            <a:pPr lvl="1">
              <a:lnSpc>
                <a:spcPct val="150000"/>
              </a:lnSpc>
            </a:pPr>
            <a:endParaRPr lang="en-US" sz="20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87B460-6C8F-F04B-B6DE-F6E5E08426CC}"/>
              </a:ext>
            </a:extLst>
          </p:cNvPr>
          <p:cNvSpPr/>
          <p:nvPr/>
        </p:nvSpPr>
        <p:spPr>
          <a:xfrm>
            <a:off x="0" y="6153665"/>
            <a:ext cx="12192000" cy="704335"/>
          </a:xfrm>
          <a:prstGeom prst="rect">
            <a:avLst/>
          </a:prstGeom>
          <a:solidFill>
            <a:srgbClr val="394B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416D00-C13B-0A47-89C3-CB1A5A5E52BD}"/>
              </a:ext>
            </a:extLst>
          </p:cNvPr>
          <p:cNvSpPr txBox="1"/>
          <p:nvPr/>
        </p:nvSpPr>
        <p:spPr>
          <a:xfrm>
            <a:off x="0" y="6339016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NC AHEC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A24EB3-9DFA-1F45-8730-6157E63FBD97}"/>
              </a:ext>
            </a:extLst>
          </p:cNvPr>
          <p:cNvSpPr txBox="1"/>
          <p:nvPr/>
        </p:nvSpPr>
        <p:spPr>
          <a:xfrm>
            <a:off x="11355859" y="6339015"/>
            <a:ext cx="691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C55B7D5-6BB8-524C-97A8-739320A73C83}" type="slidenum">
              <a:rPr lang="en-US" sz="1400" b="1" smtClean="0">
                <a:solidFill>
                  <a:schemeClr val="bg1"/>
                </a:solidFill>
              </a:rPr>
              <a:pPr algn="r"/>
              <a:t>9</a:t>
            </a:fld>
            <a:endParaRPr lang="en-US" sz="1400" b="1" dirty="0">
              <a:solidFill>
                <a:schemeClr val="bg1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834FC9E-646C-8345-9DF6-C0847E21FB91}"/>
              </a:ext>
            </a:extLst>
          </p:cNvPr>
          <p:cNvGrpSpPr/>
          <p:nvPr/>
        </p:nvGrpSpPr>
        <p:grpSpPr>
          <a:xfrm>
            <a:off x="960052" y="551992"/>
            <a:ext cx="3712070" cy="928017"/>
            <a:chOff x="3184" y="2666858"/>
            <a:chExt cx="3712070" cy="928017"/>
          </a:xfrm>
        </p:grpSpPr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CA20D270-5CE4-3946-91D0-4E1B2B5BD2F0}"/>
                </a:ext>
              </a:extLst>
            </p:cNvPr>
            <p:cNvSpPr/>
            <p:nvPr/>
          </p:nvSpPr>
          <p:spPr>
            <a:xfrm>
              <a:off x="3184" y="2666858"/>
              <a:ext cx="3712070" cy="928017"/>
            </a:xfrm>
            <a:prstGeom prst="roundRect">
              <a:avLst>
                <a:gd name="adj" fmla="val 10000"/>
              </a:avLst>
            </a:prstGeom>
            <a:solidFill>
              <a:srgbClr val="243644"/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ounded Rectangle 4">
              <a:extLst>
                <a:ext uri="{FF2B5EF4-FFF2-40B4-BE49-F238E27FC236}">
                  <a16:creationId xmlns:a16="http://schemas.microsoft.com/office/drawing/2014/main" id="{FFEE61E9-06E6-CD42-BF5D-B451FB134D1F}"/>
                </a:ext>
              </a:extLst>
            </p:cNvPr>
            <p:cNvSpPr txBox="1"/>
            <p:nvPr/>
          </p:nvSpPr>
          <p:spPr>
            <a:xfrm>
              <a:off x="30365" y="2694039"/>
              <a:ext cx="3657708" cy="8736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b="1" kern="120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Graduate Medical </a:t>
              </a:r>
              <a:br>
                <a:rPr lang="en-US" sz="2000" b="1" kern="120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</a:br>
              <a:r>
                <a:rPr lang="en-US" sz="2000" b="1" kern="120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Education (Residency) Support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4678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1661</TotalTime>
  <Words>896</Words>
  <Application>Microsoft Macintosh PowerPoint</Application>
  <PresentationFormat>Widescreen</PresentationFormat>
  <Paragraphs>117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Futura</vt:lpstr>
      <vt:lpstr>Open Sans</vt:lpstr>
      <vt:lpstr>Office Theme</vt:lpstr>
      <vt:lpstr>PowerPoint Presentation</vt:lpstr>
      <vt:lpstr>ABOUT NC AHEC</vt:lpstr>
      <vt:lpstr>NC AHEC – CORE STRATEGIES</vt:lpstr>
      <vt:lpstr>NC AHEC – ORIGINATION</vt:lpstr>
      <vt:lpstr>NC AHEC PROGRAM – STATE FUNDING EXPENSES, FY23 </vt:lpstr>
      <vt:lpstr>NC AHEC – CORE SERVICE LINES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NC AHEC – STATISTICS</vt:lpstr>
      <vt:lpstr>FOR MORE INFORMATION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Harwood, Angela Taylor</dc:creator>
  <cp:keywords/>
  <dc:description/>
  <cp:lastModifiedBy>Orth, Caroline Ellen</cp:lastModifiedBy>
  <cp:revision>168</cp:revision>
  <cp:lastPrinted>2018-08-30T19:22:46Z</cp:lastPrinted>
  <dcterms:created xsi:type="dcterms:W3CDTF">2018-04-10T16:00:21Z</dcterms:created>
  <dcterms:modified xsi:type="dcterms:W3CDTF">2022-08-24T01:23:56Z</dcterms:modified>
  <cp:category/>
</cp:coreProperties>
</file>