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7" r:id="rId4"/>
    <p:sldId id="264" r:id="rId5"/>
    <p:sldId id="259" r:id="rId6"/>
    <p:sldId id="271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4B880-452F-49FD-ACB9-53F26430E09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8A574F-BC65-410C-BA95-C6EA3FD16445}">
      <dgm:prSet phldrT="[Text]"/>
      <dgm:spPr/>
      <dgm:t>
        <a:bodyPr/>
        <a:lstStyle/>
        <a:p>
          <a:r>
            <a:rPr lang="en-US" dirty="0" smtClean="0"/>
            <a:t>Check for policy for location in FU (request/loan/booking)	</a:t>
          </a:r>
          <a:endParaRPr lang="en-US" dirty="0"/>
        </a:p>
      </dgm:t>
    </dgm:pt>
    <dgm:pt modelId="{BFB265F2-0778-445B-A5D5-FD3EFA3B341F}" type="parTrans" cxnId="{E90DAB4D-D7CF-4E9E-A8FD-14BBE025585F}">
      <dgm:prSet/>
      <dgm:spPr/>
      <dgm:t>
        <a:bodyPr/>
        <a:lstStyle/>
        <a:p>
          <a:endParaRPr lang="en-US"/>
        </a:p>
      </dgm:t>
    </dgm:pt>
    <dgm:pt modelId="{A7E0831C-2523-4730-A0AA-0659462A8ADB}" type="sibTrans" cxnId="{E90DAB4D-D7CF-4E9E-A8FD-14BBE025585F}">
      <dgm:prSet/>
      <dgm:spPr/>
      <dgm:t>
        <a:bodyPr/>
        <a:lstStyle/>
        <a:p>
          <a:endParaRPr lang="en-US"/>
        </a:p>
      </dgm:t>
    </dgm:pt>
    <dgm:pt modelId="{D65E6F6C-E909-4B69-9026-7F720447EA3B}">
      <dgm:prSet phldrT="[Text]"/>
      <dgm:spPr/>
      <dgm:t>
        <a:bodyPr/>
        <a:lstStyle/>
        <a:p>
          <a:r>
            <a:rPr lang="en-US" dirty="0" smtClean="0"/>
            <a:t>Check for parameters in Fulfillment Unit Rules.  First parameter met means FUR applies TOU specified.</a:t>
          </a:r>
          <a:endParaRPr lang="en-US" dirty="0"/>
        </a:p>
      </dgm:t>
    </dgm:pt>
    <dgm:pt modelId="{BAE8546A-3182-4D04-ADA2-9CF69D0C7EC9}" type="parTrans" cxnId="{5E331854-85EB-482B-B123-A300576FA539}">
      <dgm:prSet/>
      <dgm:spPr/>
      <dgm:t>
        <a:bodyPr/>
        <a:lstStyle/>
        <a:p>
          <a:endParaRPr lang="en-US"/>
        </a:p>
      </dgm:t>
    </dgm:pt>
    <dgm:pt modelId="{BBD27802-7C35-40FC-81DF-CD2B4ED3F1D2}" type="sibTrans" cxnId="{5E331854-85EB-482B-B123-A300576FA539}">
      <dgm:prSet/>
      <dgm:spPr/>
      <dgm:t>
        <a:bodyPr/>
        <a:lstStyle/>
        <a:p>
          <a:endParaRPr lang="en-US"/>
        </a:p>
      </dgm:t>
    </dgm:pt>
    <dgm:pt modelId="{51D74AA9-2BAD-4FF9-AC25-41DDAFA725C8}">
      <dgm:prSet phldrT="[Text]"/>
      <dgm:spPr/>
      <dgm:t>
        <a:bodyPr/>
        <a:lstStyle/>
        <a:p>
          <a:r>
            <a:rPr lang="en-US" dirty="0" smtClean="0"/>
            <a:t>If no FUR parameters are met, default TOU for FU are applied.</a:t>
          </a:r>
          <a:endParaRPr lang="en-US" dirty="0"/>
        </a:p>
      </dgm:t>
    </dgm:pt>
    <dgm:pt modelId="{7BD45F6D-21E9-4434-B0A6-296EFCB7675B}" type="parTrans" cxnId="{617D6DFC-4A71-451C-A28C-E7853E2A1C20}">
      <dgm:prSet/>
      <dgm:spPr/>
      <dgm:t>
        <a:bodyPr/>
        <a:lstStyle/>
        <a:p>
          <a:endParaRPr lang="en-US"/>
        </a:p>
      </dgm:t>
    </dgm:pt>
    <dgm:pt modelId="{ED9123B6-A6FC-4EDD-8AE5-B02410563CA4}" type="sibTrans" cxnId="{617D6DFC-4A71-451C-A28C-E7853E2A1C20}">
      <dgm:prSet/>
      <dgm:spPr/>
      <dgm:t>
        <a:bodyPr/>
        <a:lstStyle/>
        <a:p>
          <a:endParaRPr lang="en-US"/>
        </a:p>
      </dgm:t>
    </dgm:pt>
    <dgm:pt modelId="{4A96EFBF-9C62-4A3E-B1D0-9CFFDA19C15A}" type="pres">
      <dgm:prSet presAssocID="{C074B880-452F-49FD-ACB9-53F26430E09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0429A9-F275-4519-86F8-BD14983D623C}" type="pres">
      <dgm:prSet presAssocID="{C074B880-452F-49FD-ACB9-53F26430E093}" presName="dummyMaxCanvas" presStyleCnt="0">
        <dgm:presLayoutVars/>
      </dgm:prSet>
      <dgm:spPr/>
    </dgm:pt>
    <dgm:pt modelId="{BD9CB8C9-13BA-4840-8A44-7846E4C6B48C}" type="pres">
      <dgm:prSet presAssocID="{C074B880-452F-49FD-ACB9-53F26430E09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B8021-0657-471F-8222-D39DEEBE7211}" type="pres">
      <dgm:prSet presAssocID="{C074B880-452F-49FD-ACB9-53F26430E09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D5648-1925-4172-94FC-19D105751EAD}" type="pres">
      <dgm:prSet presAssocID="{C074B880-452F-49FD-ACB9-53F26430E09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C470D-DC52-4122-96E4-2802BAE6FD6E}" type="pres">
      <dgm:prSet presAssocID="{C074B880-452F-49FD-ACB9-53F26430E09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4F236-2F0D-483F-96D4-E0A1F998F9A1}" type="pres">
      <dgm:prSet presAssocID="{C074B880-452F-49FD-ACB9-53F26430E09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EEDAF-7618-4DEB-B13A-8DAA3A4E7F9D}" type="pres">
      <dgm:prSet presAssocID="{C074B880-452F-49FD-ACB9-53F26430E09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2FA74-7E6B-4DE4-BD8A-53C876C8F088}" type="pres">
      <dgm:prSet presAssocID="{C074B880-452F-49FD-ACB9-53F26430E09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A7B86-B515-4038-A8D3-972E63DA899B}" type="pres">
      <dgm:prSet presAssocID="{C074B880-452F-49FD-ACB9-53F26430E09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331854-85EB-482B-B123-A300576FA539}" srcId="{C074B880-452F-49FD-ACB9-53F26430E093}" destId="{D65E6F6C-E909-4B69-9026-7F720447EA3B}" srcOrd="1" destOrd="0" parTransId="{BAE8546A-3182-4D04-ADA2-9CF69D0C7EC9}" sibTransId="{BBD27802-7C35-40FC-81DF-CD2B4ED3F1D2}"/>
    <dgm:cxn modelId="{617D6DFC-4A71-451C-A28C-E7853E2A1C20}" srcId="{C074B880-452F-49FD-ACB9-53F26430E093}" destId="{51D74AA9-2BAD-4FF9-AC25-41DDAFA725C8}" srcOrd="2" destOrd="0" parTransId="{7BD45F6D-21E9-4434-B0A6-296EFCB7675B}" sibTransId="{ED9123B6-A6FC-4EDD-8AE5-B02410563CA4}"/>
    <dgm:cxn modelId="{4F5D4E84-6E97-4615-AA94-16C4B64891C4}" type="presOf" srcId="{D65E6F6C-E909-4B69-9026-7F720447EA3B}" destId="{9332FA74-7E6B-4DE4-BD8A-53C876C8F088}" srcOrd="1" destOrd="0" presId="urn:microsoft.com/office/officeart/2005/8/layout/vProcess5"/>
    <dgm:cxn modelId="{E39220C4-5DB7-4B77-844D-A54F4541B722}" type="presOf" srcId="{D65E6F6C-E909-4B69-9026-7F720447EA3B}" destId="{556B8021-0657-471F-8222-D39DEEBE7211}" srcOrd="0" destOrd="0" presId="urn:microsoft.com/office/officeart/2005/8/layout/vProcess5"/>
    <dgm:cxn modelId="{AFF1077E-112D-44B1-A859-6CF9D9A27186}" type="presOf" srcId="{FF8A574F-BC65-410C-BA95-C6EA3FD16445}" destId="{CF7EEDAF-7618-4DEB-B13A-8DAA3A4E7F9D}" srcOrd="1" destOrd="0" presId="urn:microsoft.com/office/officeart/2005/8/layout/vProcess5"/>
    <dgm:cxn modelId="{13D88BBC-3A73-44B1-97FC-76556756F55A}" type="presOf" srcId="{A7E0831C-2523-4730-A0AA-0659462A8ADB}" destId="{18DC470D-DC52-4122-96E4-2802BAE6FD6E}" srcOrd="0" destOrd="0" presId="urn:microsoft.com/office/officeart/2005/8/layout/vProcess5"/>
    <dgm:cxn modelId="{14012553-7B5E-4A14-8ACB-70CC3EB6CD27}" type="presOf" srcId="{FF8A574F-BC65-410C-BA95-C6EA3FD16445}" destId="{BD9CB8C9-13BA-4840-8A44-7846E4C6B48C}" srcOrd="0" destOrd="0" presId="urn:microsoft.com/office/officeart/2005/8/layout/vProcess5"/>
    <dgm:cxn modelId="{F4ADF30B-5BF0-4400-9625-AFDA7F9ED6C8}" type="presOf" srcId="{51D74AA9-2BAD-4FF9-AC25-41DDAFA725C8}" destId="{2D3A7B86-B515-4038-A8D3-972E63DA899B}" srcOrd="1" destOrd="0" presId="urn:microsoft.com/office/officeart/2005/8/layout/vProcess5"/>
    <dgm:cxn modelId="{E90DAB4D-D7CF-4E9E-A8FD-14BBE025585F}" srcId="{C074B880-452F-49FD-ACB9-53F26430E093}" destId="{FF8A574F-BC65-410C-BA95-C6EA3FD16445}" srcOrd="0" destOrd="0" parTransId="{BFB265F2-0778-445B-A5D5-FD3EFA3B341F}" sibTransId="{A7E0831C-2523-4730-A0AA-0659462A8ADB}"/>
    <dgm:cxn modelId="{6CEA2A2F-F33E-4520-B4AD-B188303818D1}" type="presOf" srcId="{C074B880-452F-49FD-ACB9-53F26430E093}" destId="{4A96EFBF-9C62-4A3E-B1D0-9CFFDA19C15A}" srcOrd="0" destOrd="0" presId="urn:microsoft.com/office/officeart/2005/8/layout/vProcess5"/>
    <dgm:cxn modelId="{B4B0055E-5833-485A-956D-C153FE898F04}" type="presOf" srcId="{51D74AA9-2BAD-4FF9-AC25-41DDAFA725C8}" destId="{D8CD5648-1925-4172-94FC-19D105751EAD}" srcOrd="0" destOrd="0" presId="urn:microsoft.com/office/officeart/2005/8/layout/vProcess5"/>
    <dgm:cxn modelId="{FBAA0D10-DDA7-4FB0-9191-21BFE641652E}" type="presOf" srcId="{BBD27802-7C35-40FC-81DF-CD2B4ED3F1D2}" destId="{4714F236-2F0D-483F-96D4-E0A1F998F9A1}" srcOrd="0" destOrd="0" presId="urn:microsoft.com/office/officeart/2005/8/layout/vProcess5"/>
    <dgm:cxn modelId="{5729BC30-B887-464F-B64A-DDA2DD151633}" type="presParOf" srcId="{4A96EFBF-9C62-4A3E-B1D0-9CFFDA19C15A}" destId="{170429A9-F275-4519-86F8-BD14983D623C}" srcOrd="0" destOrd="0" presId="urn:microsoft.com/office/officeart/2005/8/layout/vProcess5"/>
    <dgm:cxn modelId="{DCFED264-2DB1-40C0-A105-2B24E65FDDB0}" type="presParOf" srcId="{4A96EFBF-9C62-4A3E-B1D0-9CFFDA19C15A}" destId="{BD9CB8C9-13BA-4840-8A44-7846E4C6B48C}" srcOrd="1" destOrd="0" presId="urn:microsoft.com/office/officeart/2005/8/layout/vProcess5"/>
    <dgm:cxn modelId="{6D616F2E-8D59-4436-9576-331E8A366CBD}" type="presParOf" srcId="{4A96EFBF-9C62-4A3E-B1D0-9CFFDA19C15A}" destId="{556B8021-0657-471F-8222-D39DEEBE7211}" srcOrd="2" destOrd="0" presId="urn:microsoft.com/office/officeart/2005/8/layout/vProcess5"/>
    <dgm:cxn modelId="{AB39B85F-917B-46BB-A721-43796FCC1953}" type="presParOf" srcId="{4A96EFBF-9C62-4A3E-B1D0-9CFFDA19C15A}" destId="{D8CD5648-1925-4172-94FC-19D105751EAD}" srcOrd="3" destOrd="0" presId="urn:microsoft.com/office/officeart/2005/8/layout/vProcess5"/>
    <dgm:cxn modelId="{48124B35-CC81-4B2E-AB44-ADB868AD3827}" type="presParOf" srcId="{4A96EFBF-9C62-4A3E-B1D0-9CFFDA19C15A}" destId="{18DC470D-DC52-4122-96E4-2802BAE6FD6E}" srcOrd="4" destOrd="0" presId="urn:microsoft.com/office/officeart/2005/8/layout/vProcess5"/>
    <dgm:cxn modelId="{25604449-6ACB-451A-A911-07D657A1F017}" type="presParOf" srcId="{4A96EFBF-9C62-4A3E-B1D0-9CFFDA19C15A}" destId="{4714F236-2F0D-483F-96D4-E0A1F998F9A1}" srcOrd="5" destOrd="0" presId="urn:microsoft.com/office/officeart/2005/8/layout/vProcess5"/>
    <dgm:cxn modelId="{9C6815BA-42B5-470F-8C1D-7433BAE7385E}" type="presParOf" srcId="{4A96EFBF-9C62-4A3E-B1D0-9CFFDA19C15A}" destId="{CF7EEDAF-7618-4DEB-B13A-8DAA3A4E7F9D}" srcOrd="6" destOrd="0" presId="urn:microsoft.com/office/officeart/2005/8/layout/vProcess5"/>
    <dgm:cxn modelId="{41DAD60C-579D-4DE1-A168-06330E9592DF}" type="presParOf" srcId="{4A96EFBF-9C62-4A3E-B1D0-9CFFDA19C15A}" destId="{9332FA74-7E6B-4DE4-BD8A-53C876C8F088}" srcOrd="7" destOrd="0" presId="urn:microsoft.com/office/officeart/2005/8/layout/vProcess5"/>
    <dgm:cxn modelId="{57581A06-4D90-4981-A81A-DDC4104EA02C}" type="presParOf" srcId="{4A96EFBF-9C62-4A3E-B1D0-9CFFDA19C15A}" destId="{2D3A7B86-B515-4038-A8D3-972E63DA899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CB8C9-13BA-4840-8A44-7846E4C6B48C}">
      <dsp:nvSpPr>
        <dsp:cNvPr id="0" name=""/>
        <dsp:cNvSpPr/>
      </dsp:nvSpPr>
      <dsp:spPr>
        <a:xfrm>
          <a:off x="0" y="0"/>
          <a:ext cx="44043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Check for policy for location in FU (request/loan/booking)	</a:t>
          </a:r>
          <a:endParaRPr lang="en-US" sz="1900" kern="1200" dirty="0"/>
        </a:p>
      </dsp:txBody>
      <dsp:txXfrm>
        <a:off x="38234" y="38234"/>
        <a:ext cx="2995730" cy="1228933"/>
      </dsp:txXfrm>
    </dsp:sp>
    <dsp:sp modelId="{556B8021-0657-471F-8222-D39DEEBE7211}">
      <dsp:nvSpPr>
        <dsp:cNvPr id="0" name=""/>
        <dsp:cNvSpPr/>
      </dsp:nvSpPr>
      <dsp:spPr>
        <a:xfrm>
          <a:off x="388619" y="1522967"/>
          <a:ext cx="44043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Check for parameters in Fulfillment Unit Rules.  First parameter met means FUR applies TOU specified.</a:t>
          </a:r>
          <a:endParaRPr lang="en-US" sz="1900" kern="1200" dirty="0"/>
        </a:p>
      </dsp:txBody>
      <dsp:txXfrm>
        <a:off x="426853" y="1561201"/>
        <a:ext cx="3090761" cy="1228933"/>
      </dsp:txXfrm>
    </dsp:sp>
    <dsp:sp modelId="{D8CD5648-1925-4172-94FC-19D105751EAD}">
      <dsp:nvSpPr>
        <dsp:cNvPr id="0" name=""/>
        <dsp:cNvSpPr/>
      </dsp:nvSpPr>
      <dsp:spPr>
        <a:xfrm>
          <a:off x="777239" y="3045935"/>
          <a:ext cx="44043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If no FUR parameters are met, default TOU for FU are applied.</a:t>
          </a:r>
          <a:endParaRPr lang="en-US" sz="1900" kern="1200" dirty="0"/>
        </a:p>
      </dsp:txBody>
      <dsp:txXfrm>
        <a:off x="815473" y="3084169"/>
        <a:ext cx="3090761" cy="1228933"/>
      </dsp:txXfrm>
    </dsp:sp>
    <dsp:sp modelId="{18DC470D-DC52-4122-96E4-2802BAE6FD6E}">
      <dsp:nvSpPr>
        <dsp:cNvPr id="0" name=""/>
        <dsp:cNvSpPr/>
      </dsp:nvSpPr>
      <dsp:spPr>
        <a:xfrm>
          <a:off x="35558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746764" y="989929"/>
        <a:ext cx="466680" cy="638504"/>
      </dsp:txXfrm>
    </dsp:sp>
    <dsp:sp modelId="{4714F236-2F0D-483F-96D4-E0A1F998F9A1}">
      <dsp:nvSpPr>
        <dsp:cNvPr id="0" name=""/>
        <dsp:cNvSpPr/>
      </dsp:nvSpPr>
      <dsp:spPr>
        <a:xfrm>
          <a:off x="3944469" y="2504194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135384" y="2504194"/>
        <a:ext cx="466680" cy="638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8C4A3-337D-499C-AD22-038DEF061E9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F8C9C-F425-4CF7-8766-CEBA937B3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9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Fulfillment</a:t>
            </a:r>
            <a:r>
              <a:rPr lang="en-GB" baseline="0" dirty="0"/>
              <a:t> units are defined as groups of locations with common policies—loan and request.  </a:t>
            </a:r>
            <a:r>
              <a:rPr lang="en-GB" baseline="0" dirty="0" err="1"/>
              <a:t>Fulfillment</a:t>
            </a:r>
            <a:r>
              <a:rPr lang="en-GB" baseline="0" dirty="0"/>
              <a:t> policies themselves are grouped into </a:t>
            </a:r>
            <a:r>
              <a:rPr lang="en-GB" baseline="0" dirty="0" err="1"/>
              <a:t>ToU</a:t>
            </a:r>
            <a:r>
              <a:rPr lang="en-GB" baseline="0" dirty="0"/>
              <a:t> and bound to the collection via these </a:t>
            </a:r>
            <a:r>
              <a:rPr lang="en-GB" baseline="0" dirty="0" err="1"/>
              <a:t>fulfillment</a:t>
            </a:r>
            <a:r>
              <a:rPr lang="en-GB" baseline="0" dirty="0"/>
              <a:t> units.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2B8C2-666E-4B12-8319-23C48205B8E4}" type="slidenum">
              <a:rPr lang="ar-SA" smtClean="0"/>
              <a:pPr/>
              <a:t>4</a:t>
            </a:fld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15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8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6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8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9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7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2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8EEE7-BEC4-41B5-85EF-EBC36A35B2A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FA67-E459-45D1-BF01-6D35EC7C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7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lcny.libanswers.com/faq/26419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lcny.libguides.com/ld.php?content_id=4022558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1257"/>
            <a:ext cx="9144000" cy="324870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Resource Sharing and Institutional Fulfillment Units: How Do They Work Together?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Shannon Pritting</a:t>
            </a:r>
          </a:p>
          <a:p>
            <a:r>
              <a:rPr lang="en-US" dirty="0" smtClean="0"/>
              <a:t>SUNY Shared Libraries Services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524" y="4756332"/>
            <a:ext cx="1551576" cy="15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29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27618" cy="11477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create a lending deflection in Alma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768" y="1838498"/>
            <a:ext cx="5512724" cy="4758056"/>
          </a:xfrm>
        </p:spPr>
        <p:txBody>
          <a:bodyPr/>
          <a:lstStyle/>
          <a:p>
            <a:r>
              <a:rPr lang="en-US" dirty="0" smtClean="0"/>
              <a:t>FAQ:</a:t>
            </a:r>
          </a:p>
          <a:p>
            <a:pPr lvl="1"/>
            <a:r>
              <a:rPr lang="en-US" dirty="0" smtClean="0">
                <a:hlinkClick r:id="rId2"/>
              </a:rPr>
              <a:t>https://slcny.libanswers.com/faq/264199</a:t>
            </a:r>
            <a:endParaRPr lang="en-US" dirty="0" smtClean="0"/>
          </a:p>
          <a:p>
            <a:r>
              <a:rPr lang="en-US" dirty="0" smtClean="0"/>
              <a:t>Basic process:</a:t>
            </a:r>
          </a:p>
          <a:p>
            <a:pPr lvl="1"/>
            <a:r>
              <a:rPr lang="en-US" dirty="0" smtClean="0"/>
              <a:t>Create a Fulfillment Unit Request Rule that applies a Terms of Use that does not allow Physical Resource Sharing requests.</a:t>
            </a:r>
          </a:p>
          <a:p>
            <a:pPr lvl="1"/>
            <a:r>
              <a:rPr lang="en-US" dirty="0" smtClean="0"/>
              <a:t>Add in any parameters that you want to use to include locations, material types, etc.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15993" y="1842249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Regular/Circulating Coll.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15993" y="2346517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Closed Stacks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15993" y="2850785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15993" y="3355053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Short Loan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15993" y="4658741"/>
            <a:ext cx="242316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Resource Sharing (XXMNFU)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>
            <a:off x="10622281" y="1842249"/>
            <a:ext cx="544482" cy="1964980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10688089" y="4612149"/>
            <a:ext cx="392082" cy="739512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441083" y="1671650"/>
            <a:ext cx="385555" cy="23441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en-US" sz="1100" b="1" dirty="0" smtClean="0"/>
              <a:t>Institution</a:t>
            </a:r>
            <a:endParaRPr lang="en-US" sz="11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441083" y="4217526"/>
            <a:ext cx="385555" cy="15287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en-US" sz="1100" b="1" dirty="0" smtClean="0"/>
              <a:t>Library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69851" y="1977185"/>
            <a:ext cx="1908982" cy="147732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Deflections at Institution Level as these FU/Rules/TOUs applied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4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technically change via Resource Sharing Fulfillment Unit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732520" cy="4483735"/>
          </a:xfrm>
        </p:spPr>
        <p:txBody>
          <a:bodyPr/>
          <a:lstStyle/>
          <a:p>
            <a:r>
              <a:rPr lang="en-US" dirty="0" smtClean="0"/>
              <a:t>Length of loan period for regular loans (lending and borrowing).</a:t>
            </a:r>
          </a:p>
          <a:p>
            <a:r>
              <a:rPr lang="en-US" dirty="0" smtClean="0"/>
              <a:t>What locations, material types, etc. are considered short or long loan periods for lending.</a:t>
            </a:r>
          </a:p>
          <a:p>
            <a:r>
              <a:rPr lang="en-US" dirty="0" smtClean="0"/>
              <a:t>The patron types that can use RS.</a:t>
            </a:r>
          </a:p>
          <a:p>
            <a:r>
              <a:rPr lang="en-US" dirty="0" smtClean="0"/>
              <a:t>Pickup location choice, etc.</a:t>
            </a:r>
          </a:p>
          <a:p>
            <a:r>
              <a:rPr lang="en-US" dirty="0" smtClean="0"/>
              <a:t>Renewal and maximum total loan period.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s://static.thenounproject.com/png/1536767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735" y="254508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993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can change via Resource Sharing Fulfillment Unit Configuration from a Policy Standpoint.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0346"/>
            <a:ext cx="8519160" cy="4052333"/>
          </a:xfrm>
        </p:spPr>
        <p:txBody>
          <a:bodyPr/>
          <a:lstStyle/>
          <a:p>
            <a:r>
              <a:rPr lang="en-US" dirty="0" smtClean="0"/>
              <a:t>Length of loan period and renewals, etc. for borrowing resource sharing (this means don’t change the lending loan periods).</a:t>
            </a:r>
          </a:p>
          <a:p>
            <a:r>
              <a:rPr lang="en-US" dirty="0" smtClean="0"/>
              <a:t>Pickup locations.</a:t>
            </a:r>
          </a:p>
          <a:p>
            <a:r>
              <a:rPr lang="en-US" dirty="0" smtClean="0"/>
              <a:t>What patron types can and cannot request items via RS.</a:t>
            </a:r>
          </a:p>
          <a:p>
            <a:r>
              <a:rPr lang="en-US" dirty="0" smtClean="0"/>
              <a:t>Adjust any locations or material types that should be short or long loan.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06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SUNY Libraries Consortium Network Zone Loan Periods Policy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https://slcny.libguides.com/ld.php?content_id=40225585</a:t>
            </a:r>
            <a:endParaRPr lang="en-US" dirty="0" smtClean="0"/>
          </a:p>
          <a:p>
            <a:r>
              <a:rPr lang="en-US" dirty="0" smtClean="0"/>
              <a:t>For general circulating collections:</a:t>
            </a:r>
          </a:p>
          <a:p>
            <a:pPr lvl="1"/>
            <a:r>
              <a:rPr lang="en-US" dirty="0" smtClean="0"/>
              <a:t>16 weeks for all, with faculty and grads receiving renewals.</a:t>
            </a:r>
          </a:p>
          <a:p>
            <a:r>
              <a:rPr lang="en-US" dirty="0" smtClean="0"/>
              <a:t>For media, and other protected circulating collections:</a:t>
            </a:r>
          </a:p>
          <a:p>
            <a:pPr lvl="1"/>
            <a:r>
              <a:rPr lang="en-US" dirty="0" smtClean="0"/>
              <a:t>30 days with one renewal.</a:t>
            </a:r>
          </a:p>
          <a:p>
            <a:r>
              <a:rPr lang="en-US" dirty="0" smtClean="0"/>
              <a:t>Network Zone recalls will not be used unless the item is needed for course reserves.</a:t>
            </a:r>
          </a:p>
          <a:p>
            <a:r>
              <a:rPr lang="en-US" dirty="0" smtClean="0"/>
              <a:t>Campuses are also encouraged to add as many collections to the Network Zone as possible to enable the broadest collection possible for SUNY.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679" y="0"/>
            <a:ext cx="2147321" cy="214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25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050" name="Picture 2" descr="https://static.thenounproject.com/png/629428-20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159" y="2731453"/>
            <a:ext cx="2539682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43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FURs, TOUs, FUs, Libraries, and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1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Fulfillment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72399" cy="4433859"/>
          </a:xfrm>
        </p:spPr>
        <p:txBody>
          <a:bodyPr/>
          <a:lstStyle/>
          <a:p>
            <a:r>
              <a:rPr lang="en-US" dirty="0" smtClean="0"/>
              <a:t>How Alma connects circulation policies to locations.</a:t>
            </a:r>
          </a:p>
          <a:p>
            <a:r>
              <a:rPr lang="en-US" dirty="0" smtClean="0"/>
              <a:t>Lots of granularity can be applied through fulfillment unit rules.</a:t>
            </a:r>
          </a:p>
          <a:p>
            <a:r>
              <a:rPr lang="en-US" dirty="0" smtClean="0"/>
              <a:t>Terms of Use are the major </a:t>
            </a:r>
            <a:r>
              <a:rPr lang="en-US" dirty="0" smtClean="0"/>
              <a:t>policy foundation </a:t>
            </a:r>
            <a:r>
              <a:rPr lang="en-US" dirty="0" smtClean="0"/>
              <a:t>that gets applied in Fulfillment Units.</a:t>
            </a:r>
          </a:p>
          <a:p>
            <a:r>
              <a:rPr lang="en-US" dirty="0" smtClean="0"/>
              <a:t>Multiple locations can be attached to a fulfillment unit.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static.thenounproject.com/png/2440513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125403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tatic.thenounproject.com/png/2440513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366" y="211207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tatic.thenounproject.com/png/2440513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072" y="297011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static.thenounproject.com/png/2440513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41871" y="362811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65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3096" y="120650"/>
            <a:ext cx="9907886" cy="11253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our December Training: Fulfillment Units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37728" y="1245996"/>
            <a:ext cx="8257076" cy="9217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E4C56"/>
                </a:solidFill>
              </a:rPr>
              <a:t>Fulfillment units group locations and apply Terms of Use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E4C56"/>
                </a:solidFill>
              </a:rPr>
              <a:t>Terms of Use group polices into a reusable unit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86665" y="2545686"/>
            <a:ext cx="8257076" cy="3663193"/>
            <a:chOff x="462665" y="2415752"/>
            <a:chExt cx="8257076" cy="3663193"/>
          </a:xfrm>
        </p:grpSpPr>
        <p:sp>
          <p:nvSpPr>
            <p:cNvPr id="2" name="Rectangle 1"/>
            <p:cNvSpPr/>
            <p:nvPr/>
          </p:nvSpPr>
          <p:spPr bwMode="auto">
            <a:xfrm>
              <a:off x="462665" y="2415752"/>
              <a:ext cx="8257076" cy="3663193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15863" y="2417892"/>
              <a:ext cx="2112275" cy="369332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 kumimoji="0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>
                  <a:solidFill>
                    <a:srgbClr val="3E4C56"/>
                  </a:solidFill>
                  <a:latin typeface="+mj-lt"/>
                </a:rPr>
                <a:t>Fulfillment Unit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741974" y="3044951"/>
              <a:ext cx="3561191" cy="2688349"/>
            </a:xfrm>
            <a:prstGeom prst="rect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90953" y="3044951"/>
              <a:ext cx="1732067" cy="369332"/>
            </a:xfrm>
            <a:prstGeom prst="rect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 kumimoji="0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>
                  <a:solidFill>
                    <a:srgbClr val="3E4C56"/>
                  </a:solidFill>
                  <a:latin typeface="+mj-lt"/>
                </a:rPr>
                <a:t>Terms of Use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802430" y="3044949"/>
              <a:ext cx="3596105" cy="2688351"/>
            </a:xfrm>
            <a:prstGeom prst="rect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40504" y="3044951"/>
              <a:ext cx="1774310" cy="369332"/>
            </a:xfrm>
            <a:prstGeom prst="rect">
              <a:avLst/>
            </a:prstGeom>
            <a:noFill/>
            <a:ln w="762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 kumimoji="0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>
                  <a:solidFill>
                    <a:srgbClr val="3E4C56"/>
                  </a:solidFill>
                  <a:latin typeface="+mj-lt"/>
                </a:rPr>
                <a:t>Terms of Use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58944" y="3719279"/>
              <a:ext cx="1371600" cy="341161"/>
            </a:xfrm>
            <a:prstGeom prst="rect">
              <a:avLst/>
            </a:prstGeom>
            <a:noFill/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 kumimoji="0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>
                  <a:solidFill>
                    <a:srgbClr val="3E4C56"/>
                  </a:solidFill>
                  <a:latin typeface="+mj-lt"/>
                </a:rPr>
                <a:t>Policy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58944" y="4811580"/>
              <a:ext cx="1371600" cy="341161"/>
            </a:xfrm>
            <a:prstGeom prst="rect">
              <a:avLst/>
            </a:prstGeom>
            <a:noFill/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 kumimoji="0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>
                  <a:solidFill>
                    <a:srgbClr val="3E4C56"/>
                  </a:solidFill>
                  <a:latin typeface="+mj-lt"/>
                </a:rPr>
                <a:t>Policy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56986" y="4218543"/>
              <a:ext cx="1371600" cy="341161"/>
            </a:xfrm>
            <a:prstGeom prst="rect">
              <a:avLst/>
            </a:prstGeom>
            <a:noFill/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 kumimoji="0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>
                  <a:solidFill>
                    <a:srgbClr val="3E4C56"/>
                  </a:solidFill>
                  <a:latin typeface="+mj-lt"/>
                </a:rPr>
                <a:t>Policy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43840" y="4218544"/>
              <a:ext cx="1371600" cy="341161"/>
            </a:xfrm>
            <a:prstGeom prst="rect">
              <a:avLst/>
            </a:prstGeom>
            <a:noFill/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 kumimoji="0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>
                  <a:solidFill>
                    <a:srgbClr val="3E4C56"/>
                  </a:solidFill>
                  <a:latin typeface="+mj-lt"/>
                </a:rPr>
                <a:t>Policy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73305" y="3726385"/>
              <a:ext cx="1371600" cy="341161"/>
            </a:xfrm>
            <a:prstGeom prst="rect">
              <a:avLst/>
            </a:prstGeom>
            <a:noFill/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 kumimoji="0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>
                  <a:solidFill>
                    <a:srgbClr val="3E4C56"/>
                  </a:solidFill>
                  <a:latin typeface="+mj-lt"/>
                </a:rPr>
                <a:t>Policy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73305" y="4818686"/>
              <a:ext cx="1371600" cy="341161"/>
            </a:xfrm>
            <a:prstGeom prst="rect">
              <a:avLst/>
            </a:prstGeom>
            <a:noFill/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marR="0" indent="0" defTabSz="9144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 kumimoji="0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dirty="0">
                  <a:solidFill>
                    <a:srgbClr val="3E4C56"/>
                  </a:solidFill>
                  <a:latin typeface="+mj-lt"/>
                </a:rPr>
                <a:t>Policy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23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Fulfillment Unit Rules (FUR)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2036423"/>
            <a:ext cx="5181600" cy="4351338"/>
          </a:xfrm>
        </p:spPr>
        <p:txBody>
          <a:bodyPr/>
          <a:lstStyle/>
          <a:p>
            <a:r>
              <a:rPr lang="en-US" dirty="0" smtClean="0"/>
              <a:t>All campuses have Fulfillment Unit Rules (FURs) that apply different TOUs/policies.</a:t>
            </a:r>
          </a:p>
          <a:p>
            <a:r>
              <a:rPr lang="en-US" dirty="0" smtClean="0"/>
              <a:t>FURs can have multiple parameters that match criteria for a loan/request/booking, and then apply a terms of use (a circ. policy).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4170710"/>
              </p:ext>
            </p:extLst>
          </p:nvPr>
        </p:nvGraphicFramePr>
        <p:xfrm>
          <a:off x="6361113" y="2036763"/>
          <a:ext cx="5181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63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Use (TOUs)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foundation of Fulfillment Units.</a:t>
            </a:r>
          </a:p>
          <a:p>
            <a:r>
              <a:rPr lang="en-US" dirty="0" smtClean="0"/>
              <a:t>Can be used multiple times in multiple contexts.</a:t>
            </a:r>
          </a:p>
          <a:p>
            <a:r>
              <a:rPr lang="en-US" dirty="0" smtClean="0"/>
              <a:t>Loan, Request, Booking, and Resource Sharing TOU types.</a:t>
            </a:r>
          </a:p>
          <a:p>
            <a:r>
              <a:rPr lang="en-US" dirty="0" smtClean="0"/>
              <a:t>Bundle of policies that can be applied.</a:t>
            </a:r>
          </a:p>
          <a:p>
            <a:r>
              <a:rPr lang="en-US" dirty="0" smtClean="0"/>
              <a:t>You may not always need to create new TOUs—you may already have one created  you can repurpose.</a:t>
            </a:r>
          </a:p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066" y="2099656"/>
            <a:ext cx="5299754" cy="3783048"/>
          </a:xfrm>
          <a:prstGeom prst="rect">
            <a:avLst/>
          </a:prstGeom>
        </p:spPr>
      </p:pic>
      <p:pic>
        <p:nvPicPr>
          <p:cNvPr id="1026" name="Picture 2" descr="https://static.thenounproject.com/png/1573057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864" y="114715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20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9" y="273685"/>
            <a:ext cx="10515600" cy="1325563"/>
          </a:xfrm>
        </p:spPr>
        <p:txBody>
          <a:bodyPr/>
          <a:lstStyle/>
          <a:p>
            <a:r>
              <a:rPr lang="en-US" dirty="0" smtClean="0"/>
              <a:t>An overview of the Fulfillment Units in SUNY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7150331" cy="45169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campuses have at least 4 Fulfillment Units at the Institution Level, and then one at the library level.</a:t>
            </a:r>
          </a:p>
          <a:p>
            <a:r>
              <a:rPr lang="en-US" dirty="0" smtClean="0"/>
              <a:t>Institution Level FU governs locations and circulation(loaning)/requesting/booking policies.</a:t>
            </a:r>
          </a:p>
          <a:p>
            <a:r>
              <a:rPr lang="en-US" dirty="0" smtClean="0"/>
              <a:t>Library level FU is for resource sharing and governs the temporary location that your borrowing and lending items go into when they are part of resource sharing activities.</a:t>
            </a:r>
          </a:p>
          <a:p>
            <a:r>
              <a:rPr lang="en-US" dirty="0" smtClean="0"/>
              <a:t>Your set up may be slightly different if you’ve done customization, but this is how at least 50 campuses’ Fulfillment Units are set up.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13" y="47672"/>
            <a:ext cx="1551576" cy="15515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40931" y="1825624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Regular/Circulating Coll.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40931" y="2329892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Closed Stacks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40931" y="2834160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0931" y="3338428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Short Loan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40931" y="4642116"/>
            <a:ext cx="242316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Resource Sharing (XXMNFU)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10647219" y="1825624"/>
            <a:ext cx="544482" cy="1964980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10713027" y="4595524"/>
            <a:ext cx="392082" cy="739512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66021" y="1655025"/>
            <a:ext cx="385555" cy="23441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en-US" sz="1100" b="1" dirty="0" smtClean="0"/>
              <a:t>Institution</a:t>
            </a:r>
            <a:endParaRPr lang="en-US" sz="11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466021" y="4200901"/>
            <a:ext cx="385555" cy="15287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en-US" sz="1100" b="1" dirty="0" smtClean="0"/>
              <a:t>Library</a:t>
            </a:r>
            <a:endParaRPr lang="en-US" sz="1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15993" y="1842249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Regular/Circulating Coll.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15993" y="2346517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Closed Stacks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15993" y="2850785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15993" y="3355053"/>
            <a:ext cx="2423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Short Loan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115993" y="4658741"/>
            <a:ext cx="242316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Resource Sharing (XXMNFU)</a:t>
            </a:r>
            <a:endParaRPr lang="en-US" dirty="0"/>
          </a:p>
        </p:txBody>
      </p:sp>
      <p:sp>
        <p:nvSpPr>
          <p:cNvPr id="20" name="Right Brace 19"/>
          <p:cNvSpPr/>
          <p:nvPr/>
        </p:nvSpPr>
        <p:spPr>
          <a:xfrm>
            <a:off x="10622281" y="1842249"/>
            <a:ext cx="544482" cy="1964980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10688089" y="4612149"/>
            <a:ext cx="392082" cy="739512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441083" y="1671650"/>
            <a:ext cx="385555" cy="23441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en-US" sz="1100" b="1" dirty="0" smtClean="0"/>
              <a:t>Institution</a:t>
            </a:r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441083" y="4217526"/>
            <a:ext cx="385555" cy="15287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wordArtVert" wrap="square" rtlCol="0">
            <a:spAutoFit/>
          </a:bodyPr>
          <a:lstStyle/>
          <a:p>
            <a:r>
              <a:rPr lang="en-US" sz="1100" b="1" dirty="0" smtClean="0"/>
              <a:t>Library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443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But, why can’t I just add RS policies to the RS Fulfillment Unit?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641080" cy="4910456"/>
          </a:xfrm>
        </p:spPr>
        <p:txBody>
          <a:bodyPr/>
          <a:lstStyle/>
          <a:p>
            <a:r>
              <a:rPr lang="en-US" dirty="0" smtClean="0"/>
              <a:t>That would make sense (and I spent hours trying to make this work one snowy Saturday afternoon).</a:t>
            </a:r>
          </a:p>
          <a:p>
            <a:r>
              <a:rPr lang="en-US" dirty="0" smtClean="0"/>
              <a:t>The RS Fulfillment Unit Rules and policies are only applied to items when they’re in the transitory/temporary status of Resource Sharing.</a:t>
            </a:r>
          </a:p>
          <a:p>
            <a:r>
              <a:rPr lang="en-US" dirty="0" smtClean="0"/>
              <a:t>To determine if they can become Resource Sharing, this needs to be determined by TOUs or Fulfillment Unit Rules in your institutional FU that either allow or deny resource sharing requests.</a:t>
            </a:r>
          </a:p>
          <a:p>
            <a:endParaRPr lang="en-US" dirty="0"/>
          </a:p>
        </p:txBody>
      </p:sp>
      <p:pic>
        <p:nvPicPr>
          <p:cNvPr id="2050" name="Picture 2" descr="https://static.thenounproject.com/png/249373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275844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82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I’m a Lending RS request, how does my Alma know to let me in or not?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3919" y="2263894"/>
            <a:ext cx="174171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Incoming RS Request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3783" y="2322115"/>
            <a:ext cx="174171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location is this in?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704418"/>
            <a:ext cx="242316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Request Fulfillment Unit Rules Apply?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71414" y="2809651"/>
            <a:ext cx="1741714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FUR Match: Does the TOU assigned allow Physical RS requesting?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30044" y="4507183"/>
            <a:ext cx="1741714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no Request Rules apply, does the default Request TOU allow Physical RS?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04345" y="3740552"/>
            <a:ext cx="1794509" cy="176058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If RS Not Allowed—Reject Request—No Staff Intervention Needed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537395" y="3306854"/>
            <a:ext cx="1741714" cy="120032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RS Allowed in TOU—Request is put in lending queue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3919" y="3632585"/>
            <a:ext cx="1794509" cy="17543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Move on to someone else in the </a:t>
            </a:r>
            <a:r>
              <a:rPr lang="en-US" dirty="0" err="1" smtClean="0"/>
              <a:t>rota</a:t>
            </a:r>
            <a:r>
              <a:rPr lang="en-US" dirty="0" smtClean="0"/>
              <a:t>, buddy, you’re not getting this from here!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235633" y="2587059"/>
            <a:ext cx="99746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055497" y="2587059"/>
            <a:ext cx="99746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288428" y="4286979"/>
            <a:ext cx="1247670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166630" y="3468969"/>
            <a:ext cx="997467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8298934" y="4507183"/>
            <a:ext cx="1076178" cy="50085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453703" y="3907018"/>
            <a:ext cx="766333" cy="18743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336536" y="4803390"/>
            <a:ext cx="993508" cy="6316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32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900</Words>
  <Application>Microsoft Office PowerPoint</Application>
  <PresentationFormat>Widescreen</PresentationFormat>
  <Paragraphs>101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Resource Sharing and Institutional Fulfillment Units: How Do They Work Together? </vt:lpstr>
      <vt:lpstr>FURs, TOUs, FUs, Libraries, and Institutions</vt:lpstr>
      <vt:lpstr>Fulfillment Units</vt:lpstr>
      <vt:lpstr>From our December Training: Fulfillment Units </vt:lpstr>
      <vt:lpstr>Fulfillment Unit Rules (FUR)</vt:lpstr>
      <vt:lpstr>Terms of Use (TOUs)</vt:lpstr>
      <vt:lpstr>An overview of the Fulfillment Units in SUNY </vt:lpstr>
      <vt:lpstr>But, why can’t I just add RS policies to the RS Fulfillment Unit?</vt:lpstr>
      <vt:lpstr>So, I’m a Lending RS request, how does my Alma know to let me in or not?</vt:lpstr>
      <vt:lpstr>How to create a lending deflection in Alma</vt:lpstr>
      <vt:lpstr>What you can technically change via Resource Sharing Fulfillment Unit Configuration</vt:lpstr>
      <vt:lpstr>What you can change via Resource Sharing Fulfillment Unit Configuration from a Policy Standpoint.</vt:lpstr>
      <vt:lpstr>SUNY Libraries Consortium Network Zone Loan Periods Policy Highlights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Sharing and Institutional Fulfillment Units: How Do They Work Together? </dc:title>
  <dc:creator>Pritting, Shannon</dc:creator>
  <cp:lastModifiedBy>Shannon Pritting</cp:lastModifiedBy>
  <cp:revision>21</cp:revision>
  <dcterms:created xsi:type="dcterms:W3CDTF">2019-04-24T22:49:55Z</dcterms:created>
  <dcterms:modified xsi:type="dcterms:W3CDTF">2019-04-25T18:37:59Z</dcterms:modified>
</cp:coreProperties>
</file>