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67" r:id="rId3"/>
    <p:sldId id="278" r:id="rId4"/>
    <p:sldId id="269" r:id="rId5"/>
    <p:sldId id="270" r:id="rId6"/>
    <p:sldId id="271" r:id="rId7"/>
    <p:sldId id="272" r:id="rId8"/>
    <p:sldId id="274" r:id="rId9"/>
    <p:sldId id="589" r:id="rId10"/>
    <p:sldId id="617" r:id="rId11"/>
    <p:sldId id="629" r:id="rId12"/>
    <p:sldId id="615" r:id="rId13"/>
    <p:sldId id="328" r:id="rId14"/>
    <p:sldId id="611" r:id="rId15"/>
    <p:sldId id="467" r:id="rId16"/>
    <p:sldId id="618" r:id="rId17"/>
    <p:sldId id="623" r:id="rId18"/>
    <p:sldId id="619" r:id="rId19"/>
    <p:sldId id="622" r:id="rId20"/>
    <p:sldId id="627" r:id="rId21"/>
    <p:sldId id="603" r:id="rId22"/>
    <p:sldId id="620" r:id="rId23"/>
    <p:sldId id="390" r:id="rId24"/>
    <p:sldId id="601" r:id="rId25"/>
    <p:sldId id="265" r:id="rId26"/>
    <p:sldId id="631" r:id="rId27"/>
    <p:sldId id="275" r:id="rId28"/>
    <p:sldId id="276" r:id="rId29"/>
    <p:sldId id="632" r:id="rId30"/>
    <p:sldId id="633" r:id="rId31"/>
    <p:sldId id="634" r:id="rId32"/>
    <p:sldId id="635" r:id="rId33"/>
    <p:sldId id="636" r:id="rId34"/>
    <p:sldId id="637" r:id="rId35"/>
    <p:sldId id="638" r:id="rId36"/>
    <p:sldId id="639" r:id="rId37"/>
    <p:sldId id="640" r:id="rId38"/>
    <p:sldId id="641" r:id="rId39"/>
    <p:sldId id="642" r:id="rId40"/>
    <p:sldId id="643" r:id="rId41"/>
    <p:sldId id="644" r:id="rId42"/>
    <p:sldId id="646" r:id="rId43"/>
    <p:sldId id="645" r:id="rId44"/>
    <p:sldId id="647" r:id="rId45"/>
    <p:sldId id="651" r:id="rId46"/>
    <p:sldId id="652" r:id="rId47"/>
    <p:sldId id="649" r:id="rId48"/>
    <p:sldId id="65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830CF5-BF0B-C462-7F18-3126C3AC402C}" name="Darling, Katherine" initials="DK" userId="S::kdarlin1@kent.edu::ec82d397-2d23-4b54-af61-3b74f7579e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yn Karner" initials="CK" lastIdx="3" clrIdx="0">
    <p:extLst>
      <p:ext uri="{19B8F6BF-5375-455C-9EA6-DF929625EA0E}">
        <p15:presenceInfo xmlns:p15="http://schemas.microsoft.com/office/powerpoint/2012/main" userId="S-1-5-21-411519910-647668644-2492632495-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097DC"/>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35" autoAdjust="0"/>
    <p:restoredTop sz="75000"/>
  </p:normalViewPr>
  <p:slideViewPr>
    <p:cSldViewPr snapToGrid="0" snapToObjects="1">
      <p:cViewPr varScale="1">
        <p:scale>
          <a:sx n="47" d="100"/>
          <a:sy n="47" d="100"/>
        </p:scale>
        <p:origin x="48" y="1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42B58-14DD-42AF-B52C-AC734C93D469}" type="doc">
      <dgm:prSet loTypeId="urn:microsoft.com/office/officeart/2005/8/layout/bList2" loCatId="list" qsTypeId="urn:microsoft.com/office/officeart/2005/8/quickstyle/simple1" qsCatId="simple" csTypeId="urn:microsoft.com/office/officeart/2005/8/colors/accent1_2" csCatId="accent1" phldr="1"/>
      <dgm:spPr/>
    </dgm:pt>
    <dgm:pt modelId="{AC6ADB3D-3666-42C6-B226-6A15F2613E86}">
      <dgm:prSet phldrT="[Text]"/>
      <dgm:spPr/>
      <dgm:t>
        <a:bodyPr/>
        <a:lstStyle/>
        <a:p>
          <a:r>
            <a:rPr lang="en-US" dirty="0"/>
            <a:t>Introduce Yourself</a:t>
          </a:r>
        </a:p>
      </dgm:t>
    </dgm:pt>
    <dgm:pt modelId="{DBAE4C51-4BD8-4DEB-909A-A7C186788953}" type="parTrans" cxnId="{53BECB8A-1E94-4881-A651-1FFD29616D4D}">
      <dgm:prSet/>
      <dgm:spPr/>
      <dgm:t>
        <a:bodyPr/>
        <a:lstStyle/>
        <a:p>
          <a:endParaRPr lang="en-US"/>
        </a:p>
      </dgm:t>
    </dgm:pt>
    <dgm:pt modelId="{4CA3DAEC-9E3B-4508-8BF2-D3E81971A2E3}" type="sibTrans" cxnId="{53BECB8A-1E94-4881-A651-1FFD29616D4D}">
      <dgm:prSet/>
      <dgm:spPr/>
      <dgm:t>
        <a:bodyPr/>
        <a:lstStyle/>
        <a:p>
          <a:endParaRPr lang="en-US"/>
        </a:p>
      </dgm:t>
    </dgm:pt>
    <dgm:pt modelId="{7F51F5FB-EB69-4957-98C9-BAA6C0E17D2A}">
      <dgm:prSet phldrT="[Text]"/>
      <dgm:spPr/>
      <dgm:t>
        <a:bodyPr/>
        <a:lstStyle/>
        <a:p>
          <a:r>
            <a:rPr lang="en-US" dirty="0"/>
            <a:t>Microphones</a:t>
          </a:r>
        </a:p>
      </dgm:t>
    </dgm:pt>
    <dgm:pt modelId="{5019B5DA-3BE5-4FC2-9D7D-E6F47D4A42A4}" type="parTrans" cxnId="{DBCA8EA2-89E8-45BC-9847-EEDE44C16558}">
      <dgm:prSet/>
      <dgm:spPr/>
      <dgm:t>
        <a:bodyPr/>
        <a:lstStyle/>
        <a:p>
          <a:endParaRPr lang="en-US"/>
        </a:p>
      </dgm:t>
    </dgm:pt>
    <dgm:pt modelId="{B609F330-97AF-4778-B9B0-DB95F7CCAF60}" type="sibTrans" cxnId="{DBCA8EA2-89E8-45BC-9847-EEDE44C16558}">
      <dgm:prSet/>
      <dgm:spPr/>
      <dgm:t>
        <a:bodyPr/>
        <a:lstStyle/>
        <a:p>
          <a:endParaRPr lang="en-US"/>
        </a:p>
      </dgm:t>
    </dgm:pt>
    <dgm:pt modelId="{EBCDB2BF-5CE7-4BB5-A6F7-E803FF5763AD}">
      <dgm:prSet phldrT="[Text]"/>
      <dgm:spPr/>
      <dgm:t>
        <a:bodyPr/>
        <a:lstStyle/>
        <a:p>
          <a:r>
            <a:rPr lang="en-US" dirty="0"/>
            <a:t>Agenda</a:t>
          </a:r>
        </a:p>
      </dgm:t>
    </dgm:pt>
    <dgm:pt modelId="{1BF22D31-BB4D-474E-8C52-072DA7A64A82}" type="parTrans" cxnId="{BA9F3B14-7621-4559-BFCC-876B891D3CDF}">
      <dgm:prSet/>
      <dgm:spPr/>
      <dgm:t>
        <a:bodyPr/>
        <a:lstStyle/>
        <a:p>
          <a:endParaRPr lang="en-US"/>
        </a:p>
      </dgm:t>
    </dgm:pt>
    <dgm:pt modelId="{A52F3164-B076-4A3B-8F20-9C4E661EF91F}" type="sibTrans" cxnId="{BA9F3B14-7621-4559-BFCC-876B891D3CDF}">
      <dgm:prSet/>
      <dgm:spPr/>
      <dgm:t>
        <a:bodyPr/>
        <a:lstStyle/>
        <a:p>
          <a:endParaRPr lang="en-US"/>
        </a:p>
      </dgm:t>
    </dgm:pt>
    <dgm:pt modelId="{E6FBE539-4F10-4902-8573-03C433F2303C}">
      <dgm:prSet custT="1"/>
      <dgm:spPr/>
      <dgm:t>
        <a:bodyPr/>
        <a:lstStyle/>
        <a:p>
          <a:r>
            <a:rPr lang="en-US" sz="2000" dirty="0"/>
            <a:t>Please turn on your video</a:t>
          </a:r>
        </a:p>
      </dgm:t>
    </dgm:pt>
    <dgm:pt modelId="{28C3F0E9-3021-4EB8-8CB2-B13149587710}" type="parTrans" cxnId="{34708E47-E1D3-4DF2-B120-9A539743E90F}">
      <dgm:prSet/>
      <dgm:spPr/>
      <dgm:t>
        <a:bodyPr/>
        <a:lstStyle/>
        <a:p>
          <a:endParaRPr lang="en-US"/>
        </a:p>
      </dgm:t>
    </dgm:pt>
    <dgm:pt modelId="{E7F75707-B39A-4C21-8E5A-881BB6CC5058}" type="sibTrans" cxnId="{34708E47-E1D3-4DF2-B120-9A539743E90F}">
      <dgm:prSet/>
      <dgm:spPr/>
      <dgm:t>
        <a:bodyPr/>
        <a:lstStyle/>
        <a:p>
          <a:endParaRPr lang="en-US"/>
        </a:p>
      </dgm:t>
    </dgm:pt>
    <dgm:pt modelId="{8F988070-870B-4E6A-9485-FEEF27588D05}">
      <dgm:prSet custT="1"/>
      <dgm:spPr/>
      <dgm:t>
        <a:bodyPr/>
        <a:lstStyle/>
        <a:p>
          <a:r>
            <a:rPr lang="en-US" sz="2000" dirty="0"/>
            <a:t>Please enter your name and organization in the chat box</a:t>
          </a:r>
        </a:p>
      </dgm:t>
    </dgm:pt>
    <dgm:pt modelId="{698EB0DD-3DC0-44FC-9927-A54039FFB8A4}" type="parTrans" cxnId="{C5E2C55B-A769-4BE2-B7D7-C9DB10FAFF24}">
      <dgm:prSet/>
      <dgm:spPr/>
      <dgm:t>
        <a:bodyPr/>
        <a:lstStyle/>
        <a:p>
          <a:endParaRPr lang="en-US"/>
        </a:p>
      </dgm:t>
    </dgm:pt>
    <dgm:pt modelId="{92110193-8D77-4D8A-BBAC-BC36BECC6EBA}" type="sibTrans" cxnId="{C5E2C55B-A769-4BE2-B7D7-C9DB10FAFF24}">
      <dgm:prSet/>
      <dgm:spPr/>
      <dgm:t>
        <a:bodyPr/>
        <a:lstStyle/>
        <a:p>
          <a:endParaRPr lang="en-US"/>
        </a:p>
      </dgm:t>
    </dgm:pt>
    <dgm:pt modelId="{882664B3-E381-4818-A4A3-920B70236871}">
      <dgm:prSet/>
      <dgm:spPr/>
      <dgm:t>
        <a:bodyPr/>
        <a:lstStyle/>
        <a:p>
          <a:r>
            <a:rPr lang="en-US" dirty="0"/>
            <a:t>Please mute your microphone when not speaking</a:t>
          </a:r>
        </a:p>
      </dgm:t>
    </dgm:pt>
    <dgm:pt modelId="{EABFF716-A8DC-4FFE-A0D8-1CB0F2581AA0}" type="parTrans" cxnId="{587431D2-CADB-43F3-89C9-E5B8078754A1}">
      <dgm:prSet/>
      <dgm:spPr/>
      <dgm:t>
        <a:bodyPr/>
        <a:lstStyle/>
        <a:p>
          <a:endParaRPr lang="en-US"/>
        </a:p>
      </dgm:t>
    </dgm:pt>
    <dgm:pt modelId="{251A038D-B1F3-4CD0-8C56-108F3EE0C752}" type="sibTrans" cxnId="{587431D2-CADB-43F3-89C9-E5B8078754A1}">
      <dgm:prSet/>
      <dgm:spPr/>
      <dgm:t>
        <a:bodyPr/>
        <a:lstStyle/>
        <a:p>
          <a:endParaRPr lang="en-US"/>
        </a:p>
      </dgm:t>
    </dgm:pt>
    <dgm:pt modelId="{B1EB0CB0-538B-4435-92D3-BA06AE03CAA2}">
      <dgm:prSet/>
      <dgm:spPr/>
      <dgm:t>
        <a:bodyPr/>
        <a:lstStyle/>
        <a:p>
          <a:r>
            <a:rPr lang="en-US" dirty="0"/>
            <a:t>Introduction</a:t>
          </a:r>
        </a:p>
      </dgm:t>
    </dgm:pt>
    <dgm:pt modelId="{0F6B6111-0183-40E7-9265-D3BD3786F2EC}" type="parTrans" cxnId="{D1029E91-89C1-43F7-ABF8-459E6EA5390B}">
      <dgm:prSet/>
      <dgm:spPr/>
      <dgm:t>
        <a:bodyPr/>
        <a:lstStyle/>
        <a:p>
          <a:endParaRPr lang="en-US"/>
        </a:p>
      </dgm:t>
    </dgm:pt>
    <dgm:pt modelId="{E9991657-21C5-4765-93B4-AEE4AD565876}" type="sibTrans" cxnId="{D1029E91-89C1-43F7-ABF8-459E6EA5390B}">
      <dgm:prSet/>
      <dgm:spPr/>
      <dgm:t>
        <a:bodyPr/>
        <a:lstStyle/>
        <a:p>
          <a:endParaRPr lang="en-US"/>
        </a:p>
      </dgm:t>
    </dgm:pt>
    <dgm:pt modelId="{161F8D9E-769F-4BBE-BE0C-25FECC08AEE3}">
      <dgm:prSet/>
      <dgm:spPr/>
      <dgm:t>
        <a:bodyPr/>
        <a:lstStyle/>
        <a:p>
          <a:r>
            <a:rPr lang="en-US" dirty="0"/>
            <a:t>Lecture</a:t>
          </a:r>
        </a:p>
      </dgm:t>
    </dgm:pt>
    <dgm:pt modelId="{E603CDCB-EBF7-4749-B0FB-86A49315048F}" type="parTrans" cxnId="{AA128EC2-A6AE-4849-8BC7-CD7FCC4A9CA2}">
      <dgm:prSet/>
      <dgm:spPr/>
      <dgm:t>
        <a:bodyPr/>
        <a:lstStyle/>
        <a:p>
          <a:endParaRPr lang="en-US"/>
        </a:p>
      </dgm:t>
    </dgm:pt>
    <dgm:pt modelId="{201B7945-893C-4642-9E7C-ECD1EB42573D}" type="sibTrans" cxnId="{AA128EC2-A6AE-4849-8BC7-CD7FCC4A9CA2}">
      <dgm:prSet/>
      <dgm:spPr/>
      <dgm:t>
        <a:bodyPr/>
        <a:lstStyle/>
        <a:p>
          <a:endParaRPr lang="en-US"/>
        </a:p>
      </dgm:t>
    </dgm:pt>
    <dgm:pt modelId="{2CEAAD88-53F1-4998-AD6F-C05046DA8B14}">
      <dgm:prSet/>
      <dgm:spPr/>
      <dgm:t>
        <a:bodyPr/>
        <a:lstStyle/>
        <a:p>
          <a:r>
            <a:rPr lang="en-US" dirty="0"/>
            <a:t>Case</a:t>
          </a:r>
        </a:p>
      </dgm:t>
    </dgm:pt>
    <dgm:pt modelId="{7F8571F2-2EE9-4364-B2C9-C9DA9A265882}" type="parTrans" cxnId="{1FD0529E-C468-4F2C-84B8-E93AF2B3C051}">
      <dgm:prSet/>
      <dgm:spPr/>
      <dgm:t>
        <a:bodyPr/>
        <a:lstStyle/>
        <a:p>
          <a:endParaRPr lang="en-US"/>
        </a:p>
      </dgm:t>
    </dgm:pt>
    <dgm:pt modelId="{C2978253-60EE-4CEE-8F65-3489C6089A33}" type="sibTrans" cxnId="{1FD0529E-C468-4F2C-84B8-E93AF2B3C051}">
      <dgm:prSet/>
      <dgm:spPr/>
      <dgm:t>
        <a:bodyPr/>
        <a:lstStyle/>
        <a:p>
          <a:endParaRPr lang="en-US"/>
        </a:p>
      </dgm:t>
    </dgm:pt>
    <dgm:pt modelId="{2EC18B7D-0DB5-417D-B483-F06E7C65FCDE}">
      <dgm:prSet/>
      <dgm:spPr/>
      <dgm:t>
        <a:bodyPr/>
        <a:lstStyle/>
        <a:p>
          <a:r>
            <a:rPr lang="en-US" dirty="0"/>
            <a:t>Close</a:t>
          </a:r>
        </a:p>
      </dgm:t>
    </dgm:pt>
    <dgm:pt modelId="{6C08D0CA-6217-4203-9672-4A1AABA8C9D6}" type="parTrans" cxnId="{3992AE2E-7680-4BB1-BC0D-FFE8097D9AA4}">
      <dgm:prSet/>
      <dgm:spPr/>
      <dgm:t>
        <a:bodyPr/>
        <a:lstStyle/>
        <a:p>
          <a:endParaRPr lang="en-US"/>
        </a:p>
      </dgm:t>
    </dgm:pt>
    <dgm:pt modelId="{31DE6726-7A5F-4613-A6B0-2AA10518DBDB}" type="sibTrans" cxnId="{3992AE2E-7680-4BB1-BC0D-FFE8097D9AA4}">
      <dgm:prSet/>
      <dgm:spPr/>
      <dgm:t>
        <a:bodyPr/>
        <a:lstStyle/>
        <a:p>
          <a:endParaRPr lang="en-US"/>
        </a:p>
      </dgm:t>
    </dgm:pt>
    <dgm:pt modelId="{E582C4C5-91C2-4F2B-84EA-A80176B3358D}">
      <dgm:prSet/>
      <dgm:spPr/>
      <dgm:t>
        <a:bodyPr/>
        <a:lstStyle/>
        <a:p>
          <a:endParaRPr lang="en-US" dirty="0"/>
        </a:p>
      </dgm:t>
    </dgm:pt>
    <dgm:pt modelId="{0AB7F5EC-F57D-4E19-84D2-FDFC767E9870}" type="parTrans" cxnId="{43E4EB78-47C2-4841-A3C6-F808DCC885F8}">
      <dgm:prSet/>
      <dgm:spPr/>
      <dgm:t>
        <a:bodyPr/>
        <a:lstStyle/>
        <a:p>
          <a:endParaRPr lang="en-US"/>
        </a:p>
      </dgm:t>
    </dgm:pt>
    <dgm:pt modelId="{E72664F1-3442-440B-930C-8539F03C1286}" type="sibTrans" cxnId="{43E4EB78-47C2-4841-A3C6-F808DCC885F8}">
      <dgm:prSet/>
      <dgm:spPr/>
      <dgm:t>
        <a:bodyPr/>
        <a:lstStyle/>
        <a:p>
          <a:endParaRPr lang="en-US"/>
        </a:p>
      </dgm:t>
    </dgm:pt>
    <dgm:pt modelId="{EF872489-B0C2-434B-855C-43F5E12ACD58}">
      <dgm:prSet/>
      <dgm:spPr/>
      <dgm:t>
        <a:bodyPr/>
        <a:lstStyle/>
        <a:p>
          <a:r>
            <a:rPr lang="en-US" dirty="0"/>
            <a:t>Discussion</a:t>
          </a:r>
        </a:p>
      </dgm:t>
    </dgm:pt>
    <dgm:pt modelId="{2C960F28-9F3B-4342-B638-D43839D76AB8}" type="parTrans" cxnId="{CDFBCD99-526B-46FD-A6F5-075B3E664F05}">
      <dgm:prSet/>
      <dgm:spPr/>
    </dgm:pt>
    <dgm:pt modelId="{8A483438-3611-4795-9496-A6400FB84C6E}" type="sibTrans" cxnId="{CDFBCD99-526B-46FD-A6F5-075B3E664F05}">
      <dgm:prSet/>
      <dgm:spPr/>
    </dgm:pt>
    <dgm:pt modelId="{6463E7B8-12D0-4BEB-8301-02B3DAEEF524}" type="pres">
      <dgm:prSet presAssocID="{C8042B58-14DD-42AF-B52C-AC734C93D469}" presName="diagram" presStyleCnt="0">
        <dgm:presLayoutVars>
          <dgm:dir/>
          <dgm:animLvl val="lvl"/>
          <dgm:resizeHandles val="exact"/>
        </dgm:presLayoutVars>
      </dgm:prSet>
      <dgm:spPr/>
    </dgm:pt>
    <dgm:pt modelId="{9332B413-DD83-4A8A-ABEA-2E922FE66680}" type="pres">
      <dgm:prSet presAssocID="{AC6ADB3D-3666-42C6-B226-6A15F2613E86}" presName="compNode" presStyleCnt="0"/>
      <dgm:spPr/>
    </dgm:pt>
    <dgm:pt modelId="{03274B0E-B281-480D-B4E6-8F3E6BFC89DF}" type="pres">
      <dgm:prSet presAssocID="{AC6ADB3D-3666-42C6-B226-6A15F2613E86}" presName="childRect" presStyleLbl="bgAcc1" presStyleIdx="0" presStyleCnt="3">
        <dgm:presLayoutVars>
          <dgm:bulletEnabled val="1"/>
        </dgm:presLayoutVars>
      </dgm:prSet>
      <dgm:spPr/>
      <dgm:t>
        <a:bodyPr/>
        <a:lstStyle/>
        <a:p>
          <a:endParaRPr lang="en-US"/>
        </a:p>
      </dgm:t>
    </dgm:pt>
    <dgm:pt modelId="{FE62D172-70DD-44C9-96FD-518C5225D4E2}" type="pres">
      <dgm:prSet presAssocID="{AC6ADB3D-3666-42C6-B226-6A15F2613E86}" presName="parentText" presStyleLbl="node1" presStyleIdx="0" presStyleCnt="0">
        <dgm:presLayoutVars>
          <dgm:chMax val="0"/>
          <dgm:bulletEnabled val="1"/>
        </dgm:presLayoutVars>
      </dgm:prSet>
      <dgm:spPr/>
      <dgm:t>
        <a:bodyPr/>
        <a:lstStyle/>
        <a:p>
          <a:endParaRPr lang="en-US"/>
        </a:p>
      </dgm:t>
    </dgm:pt>
    <dgm:pt modelId="{48BC6A3C-C4D1-4D23-A450-462CF868FC44}" type="pres">
      <dgm:prSet presAssocID="{AC6ADB3D-3666-42C6-B226-6A15F2613E86}" presName="parentRect" presStyleLbl="alignNode1" presStyleIdx="0" presStyleCnt="3"/>
      <dgm:spPr/>
      <dgm:t>
        <a:bodyPr/>
        <a:lstStyle/>
        <a:p>
          <a:endParaRPr lang="en-US"/>
        </a:p>
      </dgm:t>
    </dgm:pt>
    <dgm:pt modelId="{ABE0BB52-BF4E-42F2-B8F7-CE0279A58036}" type="pres">
      <dgm:prSet presAssocID="{AC6ADB3D-3666-42C6-B226-6A15F2613E86}"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B6486FA2-F348-4EA0-B7D7-F8D163756A63}" type="pres">
      <dgm:prSet presAssocID="{4CA3DAEC-9E3B-4508-8BF2-D3E81971A2E3}" presName="sibTrans" presStyleLbl="sibTrans2D1" presStyleIdx="0" presStyleCnt="0"/>
      <dgm:spPr/>
      <dgm:t>
        <a:bodyPr/>
        <a:lstStyle/>
        <a:p>
          <a:endParaRPr lang="en-US"/>
        </a:p>
      </dgm:t>
    </dgm:pt>
    <dgm:pt modelId="{AD5AE008-3342-458B-909F-10094F7AB458}" type="pres">
      <dgm:prSet presAssocID="{7F51F5FB-EB69-4957-98C9-BAA6C0E17D2A}" presName="compNode" presStyleCnt="0"/>
      <dgm:spPr/>
    </dgm:pt>
    <dgm:pt modelId="{36F7EBFC-D587-485A-852A-A172D3A64DC9}" type="pres">
      <dgm:prSet presAssocID="{7F51F5FB-EB69-4957-98C9-BAA6C0E17D2A}" presName="childRect" presStyleLbl="bgAcc1" presStyleIdx="1" presStyleCnt="3">
        <dgm:presLayoutVars>
          <dgm:bulletEnabled val="1"/>
        </dgm:presLayoutVars>
      </dgm:prSet>
      <dgm:spPr/>
      <dgm:t>
        <a:bodyPr/>
        <a:lstStyle/>
        <a:p>
          <a:endParaRPr lang="en-US"/>
        </a:p>
      </dgm:t>
    </dgm:pt>
    <dgm:pt modelId="{2E408EB3-3EAC-4FC1-95F9-A1335A889170}" type="pres">
      <dgm:prSet presAssocID="{7F51F5FB-EB69-4957-98C9-BAA6C0E17D2A}" presName="parentText" presStyleLbl="node1" presStyleIdx="0" presStyleCnt="0">
        <dgm:presLayoutVars>
          <dgm:chMax val="0"/>
          <dgm:bulletEnabled val="1"/>
        </dgm:presLayoutVars>
      </dgm:prSet>
      <dgm:spPr/>
      <dgm:t>
        <a:bodyPr/>
        <a:lstStyle/>
        <a:p>
          <a:endParaRPr lang="en-US"/>
        </a:p>
      </dgm:t>
    </dgm:pt>
    <dgm:pt modelId="{FC170083-69AB-4D0D-AB5F-88920D2CFB90}" type="pres">
      <dgm:prSet presAssocID="{7F51F5FB-EB69-4957-98C9-BAA6C0E17D2A}" presName="parentRect" presStyleLbl="alignNode1" presStyleIdx="1" presStyleCnt="3"/>
      <dgm:spPr/>
      <dgm:t>
        <a:bodyPr/>
        <a:lstStyle/>
        <a:p>
          <a:endParaRPr lang="en-US"/>
        </a:p>
      </dgm:t>
    </dgm:pt>
    <dgm:pt modelId="{FBA8644A-28B4-4D33-8C6F-74698C1973DC}" type="pres">
      <dgm:prSet presAssocID="{7F51F5FB-EB69-4957-98C9-BAA6C0E17D2A}" presName="adorn" presStyleLbl="fgAccFollowNode1" presStyleIdx="1" presStyleCnt="3"/>
      <dgm:spPr>
        <a:blipFill>
          <a:blip xmlns:r="http://schemas.openxmlformats.org/officeDocument/2006/relationships" r:embed="rId2"/>
          <a:srcRect/>
          <a:stretch>
            <a:fillRect l="-51000" r="-51000"/>
          </a:stretch>
        </a:blipFill>
      </dgm:spPr>
    </dgm:pt>
    <dgm:pt modelId="{1E81B84F-2805-4587-BE4D-BD16E2FB5280}" type="pres">
      <dgm:prSet presAssocID="{B609F330-97AF-4778-B9B0-DB95F7CCAF60}" presName="sibTrans" presStyleLbl="sibTrans2D1" presStyleIdx="0" presStyleCnt="0"/>
      <dgm:spPr/>
      <dgm:t>
        <a:bodyPr/>
        <a:lstStyle/>
        <a:p>
          <a:endParaRPr lang="en-US"/>
        </a:p>
      </dgm:t>
    </dgm:pt>
    <dgm:pt modelId="{2A07505A-37B3-492B-87F4-FB0E6BC36ED9}" type="pres">
      <dgm:prSet presAssocID="{EBCDB2BF-5CE7-4BB5-A6F7-E803FF5763AD}" presName="compNode" presStyleCnt="0"/>
      <dgm:spPr/>
    </dgm:pt>
    <dgm:pt modelId="{A6EC398E-A44F-43BD-9214-26468794EF9B}" type="pres">
      <dgm:prSet presAssocID="{EBCDB2BF-5CE7-4BB5-A6F7-E803FF5763AD}" presName="childRect" presStyleLbl="bgAcc1" presStyleIdx="2" presStyleCnt="3" custLinFactNeighborX="78" custLinFactNeighborY="-258">
        <dgm:presLayoutVars>
          <dgm:bulletEnabled val="1"/>
        </dgm:presLayoutVars>
      </dgm:prSet>
      <dgm:spPr/>
      <dgm:t>
        <a:bodyPr/>
        <a:lstStyle/>
        <a:p>
          <a:endParaRPr lang="en-US"/>
        </a:p>
      </dgm:t>
    </dgm:pt>
    <dgm:pt modelId="{69F58A75-DDD9-44E3-9226-DF2899B17DD1}" type="pres">
      <dgm:prSet presAssocID="{EBCDB2BF-5CE7-4BB5-A6F7-E803FF5763AD}" presName="parentText" presStyleLbl="node1" presStyleIdx="0" presStyleCnt="0">
        <dgm:presLayoutVars>
          <dgm:chMax val="0"/>
          <dgm:bulletEnabled val="1"/>
        </dgm:presLayoutVars>
      </dgm:prSet>
      <dgm:spPr/>
      <dgm:t>
        <a:bodyPr/>
        <a:lstStyle/>
        <a:p>
          <a:endParaRPr lang="en-US"/>
        </a:p>
      </dgm:t>
    </dgm:pt>
    <dgm:pt modelId="{673EAAE6-7736-42BE-BDF9-28FE1F0BCCEC}" type="pres">
      <dgm:prSet presAssocID="{EBCDB2BF-5CE7-4BB5-A6F7-E803FF5763AD}" presName="parentRect" presStyleLbl="alignNode1" presStyleIdx="2" presStyleCnt="3"/>
      <dgm:spPr/>
      <dgm:t>
        <a:bodyPr/>
        <a:lstStyle/>
        <a:p>
          <a:endParaRPr lang="en-US"/>
        </a:p>
      </dgm:t>
    </dgm:pt>
    <dgm:pt modelId="{44068AA7-F7FE-43F0-BEB1-3D266C6DFEE4}" type="pres">
      <dgm:prSet presAssocID="{EBCDB2BF-5CE7-4BB5-A6F7-E803FF5763AD}"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Lst>
  <dgm:cxnLst>
    <dgm:cxn modelId="{43E4EB78-47C2-4841-A3C6-F808DCC885F8}" srcId="{7F51F5FB-EB69-4957-98C9-BAA6C0E17D2A}" destId="{E582C4C5-91C2-4F2B-84EA-A80176B3358D}" srcOrd="0" destOrd="0" parTransId="{0AB7F5EC-F57D-4E19-84D2-FDFC767E9870}" sibTransId="{E72664F1-3442-440B-930C-8539F03C1286}"/>
    <dgm:cxn modelId="{BA9F3B14-7621-4559-BFCC-876B891D3CDF}" srcId="{C8042B58-14DD-42AF-B52C-AC734C93D469}" destId="{EBCDB2BF-5CE7-4BB5-A6F7-E803FF5763AD}" srcOrd="2" destOrd="0" parTransId="{1BF22D31-BB4D-474E-8C52-072DA7A64A82}" sibTransId="{A52F3164-B076-4A3B-8F20-9C4E661EF91F}"/>
    <dgm:cxn modelId="{7B764E95-5F0C-486B-A68C-E0B3C4E55EF7}" type="presOf" srcId="{AC6ADB3D-3666-42C6-B226-6A15F2613E86}" destId="{FE62D172-70DD-44C9-96FD-518C5225D4E2}" srcOrd="0" destOrd="0" presId="urn:microsoft.com/office/officeart/2005/8/layout/bList2"/>
    <dgm:cxn modelId="{9F0E38DE-FB42-401B-B2A0-B2412C70DC31}" type="presOf" srcId="{8F988070-870B-4E6A-9485-FEEF27588D05}" destId="{03274B0E-B281-480D-B4E6-8F3E6BFC89DF}" srcOrd="0" destOrd="1" presId="urn:microsoft.com/office/officeart/2005/8/layout/bList2"/>
    <dgm:cxn modelId="{CE5183E9-FBB6-4EB1-801F-1377EEE5A708}" type="presOf" srcId="{7F51F5FB-EB69-4957-98C9-BAA6C0E17D2A}" destId="{FC170083-69AB-4D0D-AB5F-88920D2CFB90}" srcOrd="1" destOrd="0" presId="urn:microsoft.com/office/officeart/2005/8/layout/bList2"/>
    <dgm:cxn modelId="{53BECB8A-1E94-4881-A651-1FFD29616D4D}" srcId="{C8042B58-14DD-42AF-B52C-AC734C93D469}" destId="{AC6ADB3D-3666-42C6-B226-6A15F2613E86}" srcOrd="0" destOrd="0" parTransId="{DBAE4C51-4BD8-4DEB-909A-A7C186788953}" sibTransId="{4CA3DAEC-9E3B-4508-8BF2-D3E81971A2E3}"/>
    <dgm:cxn modelId="{A1B0B055-0EE4-4CD6-8AF9-86350CC07206}" type="presOf" srcId="{2EC18B7D-0DB5-417D-B483-F06E7C65FCDE}" destId="{A6EC398E-A44F-43BD-9214-26468794EF9B}" srcOrd="0" destOrd="4" presId="urn:microsoft.com/office/officeart/2005/8/layout/bList2"/>
    <dgm:cxn modelId="{60F13DB1-76A0-4B7E-8A79-B770EFC7D4E8}" type="presOf" srcId="{C8042B58-14DD-42AF-B52C-AC734C93D469}" destId="{6463E7B8-12D0-4BEB-8301-02B3DAEEF524}" srcOrd="0" destOrd="0" presId="urn:microsoft.com/office/officeart/2005/8/layout/bList2"/>
    <dgm:cxn modelId="{D0ADA27A-9BD3-491A-A53B-CB3846078CFE}" type="presOf" srcId="{882664B3-E381-4818-A4A3-920B70236871}" destId="{36F7EBFC-D587-485A-852A-A172D3A64DC9}" srcOrd="0" destOrd="1" presId="urn:microsoft.com/office/officeart/2005/8/layout/bList2"/>
    <dgm:cxn modelId="{1FCFBB90-2FB8-4248-A3F7-997A65CC8000}" type="presOf" srcId="{AC6ADB3D-3666-42C6-B226-6A15F2613E86}" destId="{48BC6A3C-C4D1-4D23-A450-462CF868FC44}" srcOrd="1" destOrd="0" presId="urn:microsoft.com/office/officeart/2005/8/layout/bList2"/>
    <dgm:cxn modelId="{F1F26229-E17E-4671-A2E1-B660F2C9B7A0}" type="presOf" srcId="{B1EB0CB0-538B-4435-92D3-BA06AE03CAA2}" destId="{A6EC398E-A44F-43BD-9214-26468794EF9B}" srcOrd="0" destOrd="0" presId="urn:microsoft.com/office/officeart/2005/8/layout/bList2"/>
    <dgm:cxn modelId="{931B25EF-1F9A-47F4-97FF-B686F6746617}" type="presOf" srcId="{2CEAAD88-53F1-4998-AD6F-C05046DA8B14}" destId="{A6EC398E-A44F-43BD-9214-26468794EF9B}" srcOrd="0" destOrd="2" presId="urn:microsoft.com/office/officeart/2005/8/layout/bList2"/>
    <dgm:cxn modelId="{C5E2C55B-A769-4BE2-B7D7-C9DB10FAFF24}" srcId="{AC6ADB3D-3666-42C6-B226-6A15F2613E86}" destId="{8F988070-870B-4E6A-9485-FEEF27588D05}" srcOrd="1" destOrd="0" parTransId="{698EB0DD-3DC0-44FC-9927-A54039FFB8A4}" sibTransId="{92110193-8D77-4D8A-BBAC-BC36BECC6EBA}"/>
    <dgm:cxn modelId="{BF129D65-0FDB-4F97-9096-2E5F942B6DEC}" type="presOf" srcId="{B609F330-97AF-4778-B9B0-DB95F7CCAF60}" destId="{1E81B84F-2805-4587-BE4D-BD16E2FB5280}" srcOrd="0" destOrd="0" presId="urn:microsoft.com/office/officeart/2005/8/layout/bList2"/>
    <dgm:cxn modelId="{A97AF815-0C25-4874-B541-833272FC005D}" type="presOf" srcId="{EF872489-B0C2-434B-855C-43F5E12ACD58}" destId="{A6EC398E-A44F-43BD-9214-26468794EF9B}" srcOrd="0" destOrd="3" presId="urn:microsoft.com/office/officeart/2005/8/layout/bList2"/>
    <dgm:cxn modelId="{DBCA8EA2-89E8-45BC-9847-EEDE44C16558}" srcId="{C8042B58-14DD-42AF-B52C-AC734C93D469}" destId="{7F51F5FB-EB69-4957-98C9-BAA6C0E17D2A}" srcOrd="1" destOrd="0" parTransId="{5019B5DA-3BE5-4FC2-9D7D-E6F47D4A42A4}" sibTransId="{B609F330-97AF-4778-B9B0-DB95F7CCAF60}"/>
    <dgm:cxn modelId="{3992AE2E-7680-4BB1-BC0D-FFE8097D9AA4}" srcId="{EBCDB2BF-5CE7-4BB5-A6F7-E803FF5763AD}" destId="{2EC18B7D-0DB5-417D-B483-F06E7C65FCDE}" srcOrd="4" destOrd="0" parTransId="{6C08D0CA-6217-4203-9672-4A1AABA8C9D6}" sibTransId="{31DE6726-7A5F-4613-A6B0-2AA10518DBDB}"/>
    <dgm:cxn modelId="{894CA1DC-F3BC-43CE-B464-496665931B82}" type="presOf" srcId="{E6FBE539-4F10-4902-8573-03C433F2303C}" destId="{03274B0E-B281-480D-B4E6-8F3E6BFC89DF}" srcOrd="0" destOrd="0" presId="urn:microsoft.com/office/officeart/2005/8/layout/bList2"/>
    <dgm:cxn modelId="{D1E81AFD-F923-42EF-8A84-081A4A825249}" type="presOf" srcId="{E582C4C5-91C2-4F2B-84EA-A80176B3358D}" destId="{36F7EBFC-D587-485A-852A-A172D3A64DC9}" srcOrd="0" destOrd="0" presId="urn:microsoft.com/office/officeart/2005/8/layout/bList2"/>
    <dgm:cxn modelId="{34708E47-E1D3-4DF2-B120-9A539743E90F}" srcId="{AC6ADB3D-3666-42C6-B226-6A15F2613E86}" destId="{E6FBE539-4F10-4902-8573-03C433F2303C}" srcOrd="0" destOrd="0" parTransId="{28C3F0E9-3021-4EB8-8CB2-B13149587710}" sibTransId="{E7F75707-B39A-4C21-8E5A-881BB6CC5058}"/>
    <dgm:cxn modelId="{1FD0529E-C468-4F2C-84B8-E93AF2B3C051}" srcId="{EBCDB2BF-5CE7-4BB5-A6F7-E803FF5763AD}" destId="{2CEAAD88-53F1-4998-AD6F-C05046DA8B14}" srcOrd="2" destOrd="0" parTransId="{7F8571F2-2EE9-4364-B2C9-C9DA9A265882}" sibTransId="{C2978253-60EE-4CEE-8F65-3489C6089A33}"/>
    <dgm:cxn modelId="{AA128EC2-A6AE-4849-8BC7-CD7FCC4A9CA2}" srcId="{EBCDB2BF-5CE7-4BB5-A6F7-E803FF5763AD}" destId="{161F8D9E-769F-4BBE-BE0C-25FECC08AEE3}" srcOrd="1" destOrd="0" parTransId="{E603CDCB-EBF7-4749-B0FB-86A49315048F}" sibTransId="{201B7945-893C-4642-9E7C-ECD1EB42573D}"/>
    <dgm:cxn modelId="{F9B22893-7161-4FF1-BFD2-B612228AE520}" type="presOf" srcId="{7F51F5FB-EB69-4957-98C9-BAA6C0E17D2A}" destId="{2E408EB3-3EAC-4FC1-95F9-A1335A889170}" srcOrd="0" destOrd="0" presId="urn:microsoft.com/office/officeart/2005/8/layout/bList2"/>
    <dgm:cxn modelId="{B24ED6C0-3ABC-4C69-B4DA-EBD8AD7B6896}" type="presOf" srcId="{EBCDB2BF-5CE7-4BB5-A6F7-E803FF5763AD}" destId="{69F58A75-DDD9-44E3-9226-DF2899B17DD1}" srcOrd="0" destOrd="0" presId="urn:microsoft.com/office/officeart/2005/8/layout/bList2"/>
    <dgm:cxn modelId="{CDD29DDE-43F9-4EAD-B6E0-8ABB96BD747B}" type="presOf" srcId="{161F8D9E-769F-4BBE-BE0C-25FECC08AEE3}" destId="{A6EC398E-A44F-43BD-9214-26468794EF9B}" srcOrd="0" destOrd="1" presId="urn:microsoft.com/office/officeart/2005/8/layout/bList2"/>
    <dgm:cxn modelId="{178585FE-1507-49C7-AF1F-A5608425DCEC}" type="presOf" srcId="{EBCDB2BF-5CE7-4BB5-A6F7-E803FF5763AD}" destId="{673EAAE6-7736-42BE-BDF9-28FE1F0BCCEC}" srcOrd="1" destOrd="0" presId="urn:microsoft.com/office/officeart/2005/8/layout/bList2"/>
    <dgm:cxn modelId="{CDFBCD99-526B-46FD-A6F5-075B3E664F05}" srcId="{EBCDB2BF-5CE7-4BB5-A6F7-E803FF5763AD}" destId="{EF872489-B0C2-434B-855C-43F5E12ACD58}" srcOrd="3" destOrd="0" parTransId="{2C960F28-9F3B-4342-B638-D43839D76AB8}" sibTransId="{8A483438-3611-4795-9496-A6400FB84C6E}"/>
    <dgm:cxn modelId="{587431D2-CADB-43F3-89C9-E5B8078754A1}" srcId="{7F51F5FB-EB69-4957-98C9-BAA6C0E17D2A}" destId="{882664B3-E381-4818-A4A3-920B70236871}" srcOrd="1" destOrd="0" parTransId="{EABFF716-A8DC-4FFE-A0D8-1CB0F2581AA0}" sibTransId="{251A038D-B1F3-4CD0-8C56-108F3EE0C752}"/>
    <dgm:cxn modelId="{D1029E91-89C1-43F7-ABF8-459E6EA5390B}" srcId="{EBCDB2BF-5CE7-4BB5-A6F7-E803FF5763AD}" destId="{B1EB0CB0-538B-4435-92D3-BA06AE03CAA2}" srcOrd="0" destOrd="0" parTransId="{0F6B6111-0183-40E7-9265-D3BD3786F2EC}" sibTransId="{E9991657-21C5-4765-93B4-AEE4AD565876}"/>
    <dgm:cxn modelId="{EC687D74-E09E-49E9-A760-D5C0252F6401}" type="presOf" srcId="{4CA3DAEC-9E3B-4508-8BF2-D3E81971A2E3}" destId="{B6486FA2-F348-4EA0-B7D7-F8D163756A63}" srcOrd="0" destOrd="0" presId="urn:microsoft.com/office/officeart/2005/8/layout/bList2"/>
    <dgm:cxn modelId="{8A00C838-ACF0-4130-AA04-BE3F5DA5605B}" type="presParOf" srcId="{6463E7B8-12D0-4BEB-8301-02B3DAEEF524}" destId="{9332B413-DD83-4A8A-ABEA-2E922FE66680}" srcOrd="0" destOrd="0" presId="urn:microsoft.com/office/officeart/2005/8/layout/bList2"/>
    <dgm:cxn modelId="{74458601-4939-42EC-8FB8-59EAFD0E3FDF}" type="presParOf" srcId="{9332B413-DD83-4A8A-ABEA-2E922FE66680}" destId="{03274B0E-B281-480D-B4E6-8F3E6BFC89DF}" srcOrd="0" destOrd="0" presId="urn:microsoft.com/office/officeart/2005/8/layout/bList2"/>
    <dgm:cxn modelId="{5ABF67D1-371C-4CFE-BCE6-F7638E0F96A0}" type="presParOf" srcId="{9332B413-DD83-4A8A-ABEA-2E922FE66680}" destId="{FE62D172-70DD-44C9-96FD-518C5225D4E2}" srcOrd="1" destOrd="0" presId="urn:microsoft.com/office/officeart/2005/8/layout/bList2"/>
    <dgm:cxn modelId="{9D553D2F-70B9-4319-AE05-F02D85F8FF10}" type="presParOf" srcId="{9332B413-DD83-4A8A-ABEA-2E922FE66680}" destId="{48BC6A3C-C4D1-4D23-A450-462CF868FC44}" srcOrd="2" destOrd="0" presId="urn:microsoft.com/office/officeart/2005/8/layout/bList2"/>
    <dgm:cxn modelId="{FE044B1E-9A37-4B22-9A4F-9DDF98B930A6}" type="presParOf" srcId="{9332B413-DD83-4A8A-ABEA-2E922FE66680}" destId="{ABE0BB52-BF4E-42F2-B8F7-CE0279A58036}" srcOrd="3" destOrd="0" presId="urn:microsoft.com/office/officeart/2005/8/layout/bList2"/>
    <dgm:cxn modelId="{A467DDB8-510A-40F9-9CFE-48D1EDBF9988}" type="presParOf" srcId="{6463E7B8-12D0-4BEB-8301-02B3DAEEF524}" destId="{B6486FA2-F348-4EA0-B7D7-F8D163756A63}" srcOrd="1" destOrd="0" presId="urn:microsoft.com/office/officeart/2005/8/layout/bList2"/>
    <dgm:cxn modelId="{40933E75-77CC-4405-BB0F-F400B86CE6B1}" type="presParOf" srcId="{6463E7B8-12D0-4BEB-8301-02B3DAEEF524}" destId="{AD5AE008-3342-458B-909F-10094F7AB458}" srcOrd="2" destOrd="0" presId="urn:microsoft.com/office/officeart/2005/8/layout/bList2"/>
    <dgm:cxn modelId="{567FB84B-461B-4CAE-9FCB-272EB5ACC90B}" type="presParOf" srcId="{AD5AE008-3342-458B-909F-10094F7AB458}" destId="{36F7EBFC-D587-485A-852A-A172D3A64DC9}" srcOrd="0" destOrd="0" presId="urn:microsoft.com/office/officeart/2005/8/layout/bList2"/>
    <dgm:cxn modelId="{5A6A3427-285E-4434-A8E2-04D00C31C119}" type="presParOf" srcId="{AD5AE008-3342-458B-909F-10094F7AB458}" destId="{2E408EB3-3EAC-4FC1-95F9-A1335A889170}" srcOrd="1" destOrd="0" presId="urn:microsoft.com/office/officeart/2005/8/layout/bList2"/>
    <dgm:cxn modelId="{63E6AD04-82F1-410D-812D-C2838A4049B9}" type="presParOf" srcId="{AD5AE008-3342-458B-909F-10094F7AB458}" destId="{FC170083-69AB-4D0D-AB5F-88920D2CFB90}" srcOrd="2" destOrd="0" presId="urn:microsoft.com/office/officeart/2005/8/layout/bList2"/>
    <dgm:cxn modelId="{8E9FB379-9679-4CCE-95B5-746170130289}" type="presParOf" srcId="{AD5AE008-3342-458B-909F-10094F7AB458}" destId="{FBA8644A-28B4-4D33-8C6F-74698C1973DC}" srcOrd="3" destOrd="0" presId="urn:microsoft.com/office/officeart/2005/8/layout/bList2"/>
    <dgm:cxn modelId="{3AC9B021-76F3-4B83-A9B4-8219F8D80994}" type="presParOf" srcId="{6463E7B8-12D0-4BEB-8301-02B3DAEEF524}" destId="{1E81B84F-2805-4587-BE4D-BD16E2FB5280}" srcOrd="3" destOrd="0" presId="urn:microsoft.com/office/officeart/2005/8/layout/bList2"/>
    <dgm:cxn modelId="{661889B7-CB90-4474-A503-542AE5DCDB1C}" type="presParOf" srcId="{6463E7B8-12D0-4BEB-8301-02B3DAEEF524}" destId="{2A07505A-37B3-492B-87F4-FB0E6BC36ED9}" srcOrd="4" destOrd="0" presId="urn:microsoft.com/office/officeart/2005/8/layout/bList2"/>
    <dgm:cxn modelId="{EFA07FBE-A8FE-4B48-A36B-1B925FBC2B9D}" type="presParOf" srcId="{2A07505A-37B3-492B-87F4-FB0E6BC36ED9}" destId="{A6EC398E-A44F-43BD-9214-26468794EF9B}" srcOrd="0" destOrd="0" presId="urn:microsoft.com/office/officeart/2005/8/layout/bList2"/>
    <dgm:cxn modelId="{4254FED8-C279-467A-8FB7-92C7741C558F}" type="presParOf" srcId="{2A07505A-37B3-492B-87F4-FB0E6BC36ED9}" destId="{69F58A75-DDD9-44E3-9226-DF2899B17DD1}" srcOrd="1" destOrd="0" presId="urn:microsoft.com/office/officeart/2005/8/layout/bList2"/>
    <dgm:cxn modelId="{EA3322E2-EB00-4D06-9006-8C7285A165EE}" type="presParOf" srcId="{2A07505A-37B3-492B-87F4-FB0E6BC36ED9}" destId="{673EAAE6-7736-42BE-BDF9-28FE1F0BCCEC}" srcOrd="2" destOrd="0" presId="urn:microsoft.com/office/officeart/2005/8/layout/bList2"/>
    <dgm:cxn modelId="{C8FD3E7A-681A-41F3-94D6-08E3C691E944}" type="presParOf" srcId="{2A07505A-37B3-492B-87F4-FB0E6BC36ED9}" destId="{44068AA7-F7FE-43F0-BEB1-3D266C6DFEE4}"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29747-D902-4123-815B-FE19635D9C0B}" type="doc">
      <dgm:prSet loTypeId="urn:microsoft.com/office/officeart/2005/8/layout/lProcess2" loCatId="relationship" qsTypeId="urn:microsoft.com/office/officeart/2005/8/quickstyle/simple2" qsCatId="simple" csTypeId="urn:microsoft.com/office/officeart/2005/8/colors/accent1_2" csCatId="accent1" phldr="1"/>
      <dgm:spPr/>
    </dgm:pt>
    <dgm:pt modelId="{F3A1BFEC-1F05-4EF5-8DBB-10E1A8EC1BC8}">
      <dgm:prSet phldrT="[Text]"/>
      <dgm:spPr>
        <a:solidFill>
          <a:srgbClr val="0070C0"/>
        </a:solidFill>
      </dgm:spPr>
      <dgm:t>
        <a:bodyPr/>
        <a:lstStyle/>
        <a:p>
          <a:r>
            <a:rPr lang="en-US" dirty="0">
              <a:solidFill>
                <a:schemeClr val="accent2">
                  <a:lumMod val="40000"/>
                  <a:lumOff val="60000"/>
                </a:schemeClr>
              </a:solidFill>
            </a:rPr>
            <a:t>Intensive Health Behavior and Lifestyle Treatment</a:t>
          </a:r>
        </a:p>
      </dgm:t>
    </dgm:pt>
    <dgm:pt modelId="{D6563016-9464-477B-9A49-88464AAB9A15}" type="parTrans" cxnId="{BAEE7615-9D38-4FA5-9465-B4FFF1BAB9B3}">
      <dgm:prSet/>
      <dgm:spPr/>
      <dgm:t>
        <a:bodyPr/>
        <a:lstStyle/>
        <a:p>
          <a:endParaRPr lang="en-US"/>
        </a:p>
      </dgm:t>
    </dgm:pt>
    <dgm:pt modelId="{AFD94A49-30DE-414C-8757-7C1F70D342AC}" type="sibTrans" cxnId="{BAEE7615-9D38-4FA5-9465-B4FFF1BAB9B3}">
      <dgm:prSet/>
      <dgm:spPr/>
      <dgm:t>
        <a:bodyPr/>
        <a:lstStyle/>
        <a:p>
          <a:endParaRPr lang="en-US"/>
        </a:p>
      </dgm:t>
    </dgm:pt>
    <dgm:pt modelId="{B000D543-5E54-4CC7-94A8-81D210C72594}">
      <dgm:prSet phldrT="[Text]"/>
      <dgm:spPr>
        <a:solidFill>
          <a:srgbClr val="0070C0"/>
        </a:solidFill>
      </dgm:spPr>
      <dgm:t>
        <a:bodyPr/>
        <a:lstStyle/>
        <a:p>
          <a:r>
            <a:rPr lang="en-US" dirty="0">
              <a:solidFill>
                <a:schemeClr val="accent2">
                  <a:lumMod val="40000"/>
                  <a:lumOff val="60000"/>
                </a:schemeClr>
              </a:solidFill>
            </a:rPr>
            <a:t>Pharmacotherapy</a:t>
          </a:r>
        </a:p>
      </dgm:t>
    </dgm:pt>
    <dgm:pt modelId="{2363B117-01D4-4A09-BF1A-5939D595FE5C}" type="parTrans" cxnId="{083C1EAE-20B4-454F-B35B-18EB3CF040A9}">
      <dgm:prSet/>
      <dgm:spPr/>
      <dgm:t>
        <a:bodyPr/>
        <a:lstStyle/>
        <a:p>
          <a:endParaRPr lang="en-US"/>
        </a:p>
      </dgm:t>
    </dgm:pt>
    <dgm:pt modelId="{CE39855F-C8A7-4346-B688-4D7139435079}" type="sibTrans" cxnId="{083C1EAE-20B4-454F-B35B-18EB3CF040A9}">
      <dgm:prSet/>
      <dgm:spPr/>
      <dgm:t>
        <a:bodyPr/>
        <a:lstStyle/>
        <a:p>
          <a:endParaRPr lang="en-US"/>
        </a:p>
      </dgm:t>
    </dgm:pt>
    <dgm:pt modelId="{55787488-9618-430C-BA05-8056746DE674}">
      <dgm:prSet phldrT="[Text]"/>
      <dgm:spPr>
        <a:solidFill>
          <a:srgbClr val="0070C0"/>
        </a:solidFill>
      </dgm:spPr>
      <dgm:t>
        <a:bodyPr/>
        <a:lstStyle/>
        <a:p>
          <a:r>
            <a:rPr lang="en-US" dirty="0">
              <a:solidFill>
                <a:schemeClr val="accent2">
                  <a:lumMod val="40000"/>
                  <a:lumOff val="60000"/>
                </a:schemeClr>
              </a:solidFill>
            </a:rPr>
            <a:t>Metabolic and Bariatric Surgery</a:t>
          </a:r>
        </a:p>
      </dgm:t>
    </dgm:pt>
    <dgm:pt modelId="{1D598F92-67D8-4C58-ABB6-205E923BFD26}" type="parTrans" cxnId="{BF482718-460A-4417-8827-DA6F0F597288}">
      <dgm:prSet/>
      <dgm:spPr/>
      <dgm:t>
        <a:bodyPr/>
        <a:lstStyle/>
        <a:p>
          <a:endParaRPr lang="en-US"/>
        </a:p>
      </dgm:t>
    </dgm:pt>
    <dgm:pt modelId="{120B51C9-805A-415D-82E6-EC8E3C7B434D}" type="sibTrans" cxnId="{BF482718-460A-4417-8827-DA6F0F597288}">
      <dgm:prSet/>
      <dgm:spPr/>
      <dgm:t>
        <a:bodyPr/>
        <a:lstStyle/>
        <a:p>
          <a:endParaRPr lang="en-US"/>
        </a:p>
      </dgm:t>
    </dgm:pt>
    <dgm:pt modelId="{2BF38221-FBE6-4148-AD9B-7D2417DE72BC}" type="pres">
      <dgm:prSet presAssocID="{9EA29747-D902-4123-815B-FE19635D9C0B}" presName="theList" presStyleCnt="0">
        <dgm:presLayoutVars>
          <dgm:dir/>
          <dgm:animLvl val="lvl"/>
          <dgm:resizeHandles val="exact"/>
        </dgm:presLayoutVars>
      </dgm:prSet>
      <dgm:spPr/>
    </dgm:pt>
    <dgm:pt modelId="{03C70853-2F0D-4D4B-B680-7A2079615E89}" type="pres">
      <dgm:prSet presAssocID="{F3A1BFEC-1F05-4EF5-8DBB-10E1A8EC1BC8}" presName="compNode" presStyleCnt="0"/>
      <dgm:spPr/>
    </dgm:pt>
    <dgm:pt modelId="{055874D6-3BB9-49BA-AD6A-25C6AB2B8915}" type="pres">
      <dgm:prSet presAssocID="{F3A1BFEC-1F05-4EF5-8DBB-10E1A8EC1BC8}" presName="aNode" presStyleLbl="bgShp" presStyleIdx="0" presStyleCnt="3" custLinFactNeighborX="3223" custLinFactNeighborY="904"/>
      <dgm:spPr/>
      <dgm:t>
        <a:bodyPr/>
        <a:lstStyle/>
        <a:p>
          <a:endParaRPr lang="en-US"/>
        </a:p>
      </dgm:t>
    </dgm:pt>
    <dgm:pt modelId="{FBF51B94-E27D-4C0C-AE7F-37AB14AC49FB}" type="pres">
      <dgm:prSet presAssocID="{F3A1BFEC-1F05-4EF5-8DBB-10E1A8EC1BC8}" presName="textNode" presStyleLbl="bgShp" presStyleIdx="0" presStyleCnt="3"/>
      <dgm:spPr/>
      <dgm:t>
        <a:bodyPr/>
        <a:lstStyle/>
        <a:p>
          <a:endParaRPr lang="en-US"/>
        </a:p>
      </dgm:t>
    </dgm:pt>
    <dgm:pt modelId="{813B2238-1594-4494-8C4F-3A9CB4478A50}" type="pres">
      <dgm:prSet presAssocID="{F3A1BFEC-1F05-4EF5-8DBB-10E1A8EC1BC8}" presName="compChildNode" presStyleCnt="0"/>
      <dgm:spPr/>
    </dgm:pt>
    <dgm:pt modelId="{E3E9CD07-FCDA-42A1-85CD-B586DBD691C5}" type="pres">
      <dgm:prSet presAssocID="{F3A1BFEC-1F05-4EF5-8DBB-10E1A8EC1BC8}" presName="theInnerList" presStyleCnt="0"/>
      <dgm:spPr/>
    </dgm:pt>
    <dgm:pt modelId="{9DD57E86-150D-441A-9F24-5DAA32C154A2}" type="pres">
      <dgm:prSet presAssocID="{F3A1BFEC-1F05-4EF5-8DBB-10E1A8EC1BC8}" presName="aSpace" presStyleCnt="0"/>
      <dgm:spPr/>
    </dgm:pt>
    <dgm:pt modelId="{EE20E9BA-79D9-4825-A88A-D912189CD977}" type="pres">
      <dgm:prSet presAssocID="{B000D543-5E54-4CC7-94A8-81D210C72594}" presName="compNode" presStyleCnt="0"/>
      <dgm:spPr/>
    </dgm:pt>
    <dgm:pt modelId="{4172BFD9-848B-4F0E-8644-E70734816957}" type="pres">
      <dgm:prSet presAssocID="{B000D543-5E54-4CC7-94A8-81D210C72594}" presName="aNode" presStyleLbl="bgShp" presStyleIdx="1" presStyleCnt="3" custLinFactNeighborX="0"/>
      <dgm:spPr/>
      <dgm:t>
        <a:bodyPr/>
        <a:lstStyle/>
        <a:p>
          <a:endParaRPr lang="en-US"/>
        </a:p>
      </dgm:t>
    </dgm:pt>
    <dgm:pt modelId="{62ECCBF5-CA4E-47A6-9261-22D07BD67696}" type="pres">
      <dgm:prSet presAssocID="{B000D543-5E54-4CC7-94A8-81D210C72594}" presName="textNode" presStyleLbl="bgShp" presStyleIdx="1" presStyleCnt="3"/>
      <dgm:spPr/>
      <dgm:t>
        <a:bodyPr/>
        <a:lstStyle/>
        <a:p>
          <a:endParaRPr lang="en-US"/>
        </a:p>
      </dgm:t>
    </dgm:pt>
    <dgm:pt modelId="{D10B6961-B9F9-4799-9E95-34A854B110CE}" type="pres">
      <dgm:prSet presAssocID="{B000D543-5E54-4CC7-94A8-81D210C72594}" presName="compChildNode" presStyleCnt="0"/>
      <dgm:spPr/>
    </dgm:pt>
    <dgm:pt modelId="{3D8FA20F-02E3-48D5-B5CA-93930311E4DD}" type="pres">
      <dgm:prSet presAssocID="{B000D543-5E54-4CC7-94A8-81D210C72594}" presName="theInnerList" presStyleCnt="0"/>
      <dgm:spPr/>
    </dgm:pt>
    <dgm:pt modelId="{3962DB26-5512-4C34-B8A5-01131E9CC81E}" type="pres">
      <dgm:prSet presAssocID="{B000D543-5E54-4CC7-94A8-81D210C72594}" presName="aSpace" presStyleCnt="0"/>
      <dgm:spPr/>
    </dgm:pt>
    <dgm:pt modelId="{ECF64225-DC10-4629-B5B1-1738F905675F}" type="pres">
      <dgm:prSet presAssocID="{55787488-9618-430C-BA05-8056746DE674}" presName="compNode" presStyleCnt="0"/>
      <dgm:spPr/>
    </dgm:pt>
    <dgm:pt modelId="{5E85B0AF-60CF-46D8-BABF-C400F35A5EFC}" type="pres">
      <dgm:prSet presAssocID="{55787488-9618-430C-BA05-8056746DE674}" presName="aNode" presStyleLbl="bgShp" presStyleIdx="2" presStyleCnt="3"/>
      <dgm:spPr/>
      <dgm:t>
        <a:bodyPr/>
        <a:lstStyle/>
        <a:p>
          <a:endParaRPr lang="en-US"/>
        </a:p>
      </dgm:t>
    </dgm:pt>
    <dgm:pt modelId="{3A8B927D-920C-4621-A901-580E7072E78F}" type="pres">
      <dgm:prSet presAssocID="{55787488-9618-430C-BA05-8056746DE674}" presName="textNode" presStyleLbl="bgShp" presStyleIdx="2" presStyleCnt="3"/>
      <dgm:spPr/>
      <dgm:t>
        <a:bodyPr/>
        <a:lstStyle/>
        <a:p>
          <a:endParaRPr lang="en-US"/>
        </a:p>
      </dgm:t>
    </dgm:pt>
    <dgm:pt modelId="{A38AABF4-D98C-416E-910F-49B8C4028E08}" type="pres">
      <dgm:prSet presAssocID="{55787488-9618-430C-BA05-8056746DE674}" presName="compChildNode" presStyleCnt="0"/>
      <dgm:spPr/>
    </dgm:pt>
    <dgm:pt modelId="{54D989B3-DC93-43CA-BF07-535399F082DF}" type="pres">
      <dgm:prSet presAssocID="{55787488-9618-430C-BA05-8056746DE674}" presName="theInnerList" presStyleCnt="0"/>
      <dgm:spPr/>
    </dgm:pt>
  </dgm:ptLst>
  <dgm:cxnLst>
    <dgm:cxn modelId="{137064FF-7ABB-4973-87C4-498405EEF217}" type="presOf" srcId="{F3A1BFEC-1F05-4EF5-8DBB-10E1A8EC1BC8}" destId="{055874D6-3BB9-49BA-AD6A-25C6AB2B8915}" srcOrd="0" destOrd="0" presId="urn:microsoft.com/office/officeart/2005/8/layout/lProcess2"/>
    <dgm:cxn modelId="{8F34978B-4529-40F7-9FC2-4A4ED63F018C}" type="presOf" srcId="{F3A1BFEC-1F05-4EF5-8DBB-10E1A8EC1BC8}" destId="{FBF51B94-E27D-4C0C-AE7F-37AB14AC49FB}" srcOrd="1" destOrd="0" presId="urn:microsoft.com/office/officeart/2005/8/layout/lProcess2"/>
    <dgm:cxn modelId="{BAEE7615-9D38-4FA5-9465-B4FFF1BAB9B3}" srcId="{9EA29747-D902-4123-815B-FE19635D9C0B}" destId="{F3A1BFEC-1F05-4EF5-8DBB-10E1A8EC1BC8}" srcOrd="0" destOrd="0" parTransId="{D6563016-9464-477B-9A49-88464AAB9A15}" sibTransId="{AFD94A49-30DE-414C-8757-7C1F70D342AC}"/>
    <dgm:cxn modelId="{0133EB7E-419B-4E41-BE96-1DDA67302B21}" type="presOf" srcId="{B000D543-5E54-4CC7-94A8-81D210C72594}" destId="{62ECCBF5-CA4E-47A6-9261-22D07BD67696}" srcOrd="1" destOrd="0" presId="urn:microsoft.com/office/officeart/2005/8/layout/lProcess2"/>
    <dgm:cxn modelId="{09E1B64C-57F6-4AFF-9135-F9B20390E86B}" type="presOf" srcId="{55787488-9618-430C-BA05-8056746DE674}" destId="{3A8B927D-920C-4621-A901-580E7072E78F}" srcOrd="1" destOrd="0" presId="urn:microsoft.com/office/officeart/2005/8/layout/lProcess2"/>
    <dgm:cxn modelId="{75CFDBB8-7371-4A5D-A32F-58889FF68EDA}" type="presOf" srcId="{9EA29747-D902-4123-815B-FE19635D9C0B}" destId="{2BF38221-FBE6-4148-AD9B-7D2417DE72BC}" srcOrd="0" destOrd="0" presId="urn:microsoft.com/office/officeart/2005/8/layout/lProcess2"/>
    <dgm:cxn modelId="{4D662B15-C64D-4460-A1EC-CE0C7A140E1F}" type="presOf" srcId="{B000D543-5E54-4CC7-94A8-81D210C72594}" destId="{4172BFD9-848B-4F0E-8644-E70734816957}" srcOrd="0" destOrd="0" presId="urn:microsoft.com/office/officeart/2005/8/layout/lProcess2"/>
    <dgm:cxn modelId="{083C1EAE-20B4-454F-B35B-18EB3CF040A9}" srcId="{9EA29747-D902-4123-815B-FE19635D9C0B}" destId="{B000D543-5E54-4CC7-94A8-81D210C72594}" srcOrd="1" destOrd="0" parTransId="{2363B117-01D4-4A09-BF1A-5939D595FE5C}" sibTransId="{CE39855F-C8A7-4346-B688-4D7139435079}"/>
    <dgm:cxn modelId="{9670D1DA-9FF5-45D7-A25D-F5960CACE121}" type="presOf" srcId="{55787488-9618-430C-BA05-8056746DE674}" destId="{5E85B0AF-60CF-46D8-BABF-C400F35A5EFC}" srcOrd="0" destOrd="0" presId="urn:microsoft.com/office/officeart/2005/8/layout/lProcess2"/>
    <dgm:cxn modelId="{BF482718-460A-4417-8827-DA6F0F597288}" srcId="{9EA29747-D902-4123-815B-FE19635D9C0B}" destId="{55787488-9618-430C-BA05-8056746DE674}" srcOrd="2" destOrd="0" parTransId="{1D598F92-67D8-4C58-ABB6-205E923BFD26}" sibTransId="{120B51C9-805A-415D-82E6-EC8E3C7B434D}"/>
    <dgm:cxn modelId="{EB59A61F-A2EE-471C-B2FD-A880DE87658A}" type="presParOf" srcId="{2BF38221-FBE6-4148-AD9B-7D2417DE72BC}" destId="{03C70853-2F0D-4D4B-B680-7A2079615E89}" srcOrd="0" destOrd="0" presId="urn:microsoft.com/office/officeart/2005/8/layout/lProcess2"/>
    <dgm:cxn modelId="{CF5F3D9A-1F49-4597-AEF9-72C4345A6C8B}" type="presParOf" srcId="{03C70853-2F0D-4D4B-B680-7A2079615E89}" destId="{055874D6-3BB9-49BA-AD6A-25C6AB2B8915}" srcOrd="0" destOrd="0" presId="urn:microsoft.com/office/officeart/2005/8/layout/lProcess2"/>
    <dgm:cxn modelId="{B7778472-E668-4ACB-B16D-4190F04F0828}" type="presParOf" srcId="{03C70853-2F0D-4D4B-B680-7A2079615E89}" destId="{FBF51B94-E27D-4C0C-AE7F-37AB14AC49FB}" srcOrd="1" destOrd="0" presId="urn:microsoft.com/office/officeart/2005/8/layout/lProcess2"/>
    <dgm:cxn modelId="{2BB08CE6-E5BA-4913-BA9E-A7CD370B2DED}" type="presParOf" srcId="{03C70853-2F0D-4D4B-B680-7A2079615E89}" destId="{813B2238-1594-4494-8C4F-3A9CB4478A50}" srcOrd="2" destOrd="0" presId="urn:microsoft.com/office/officeart/2005/8/layout/lProcess2"/>
    <dgm:cxn modelId="{14FC9942-362C-45DA-8BAB-4F12F5B25212}" type="presParOf" srcId="{813B2238-1594-4494-8C4F-3A9CB4478A50}" destId="{E3E9CD07-FCDA-42A1-85CD-B586DBD691C5}" srcOrd="0" destOrd="0" presId="urn:microsoft.com/office/officeart/2005/8/layout/lProcess2"/>
    <dgm:cxn modelId="{108E6B7F-48C8-4FB9-BD25-D8C0922B5820}" type="presParOf" srcId="{2BF38221-FBE6-4148-AD9B-7D2417DE72BC}" destId="{9DD57E86-150D-441A-9F24-5DAA32C154A2}" srcOrd="1" destOrd="0" presId="urn:microsoft.com/office/officeart/2005/8/layout/lProcess2"/>
    <dgm:cxn modelId="{73D0E00A-8CCD-466F-A818-5D0277E322AE}" type="presParOf" srcId="{2BF38221-FBE6-4148-AD9B-7D2417DE72BC}" destId="{EE20E9BA-79D9-4825-A88A-D912189CD977}" srcOrd="2" destOrd="0" presId="urn:microsoft.com/office/officeart/2005/8/layout/lProcess2"/>
    <dgm:cxn modelId="{B0D0D1C3-BC6C-4637-B47B-B8D31B58F843}" type="presParOf" srcId="{EE20E9BA-79D9-4825-A88A-D912189CD977}" destId="{4172BFD9-848B-4F0E-8644-E70734816957}" srcOrd="0" destOrd="0" presId="urn:microsoft.com/office/officeart/2005/8/layout/lProcess2"/>
    <dgm:cxn modelId="{AEF4F99B-DCBB-46D4-8CFD-075D6A825613}" type="presParOf" srcId="{EE20E9BA-79D9-4825-A88A-D912189CD977}" destId="{62ECCBF5-CA4E-47A6-9261-22D07BD67696}" srcOrd="1" destOrd="0" presId="urn:microsoft.com/office/officeart/2005/8/layout/lProcess2"/>
    <dgm:cxn modelId="{7AE8809C-98E7-413F-B1D8-00DF8B0278B9}" type="presParOf" srcId="{EE20E9BA-79D9-4825-A88A-D912189CD977}" destId="{D10B6961-B9F9-4799-9E95-34A854B110CE}" srcOrd="2" destOrd="0" presId="urn:microsoft.com/office/officeart/2005/8/layout/lProcess2"/>
    <dgm:cxn modelId="{725CB195-0625-4048-9B66-9B865FD2F0E8}" type="presParOf" srcId="{D10B6961-B9F9-4799-9E95-34A854B110CE}" destId="{3D8FA20F-02E3-48D5-B5CA-93930311E4DD}" srcOrd="0" destOrd="0" presId="urn:microsoft.com/office/officeart/2005/8/layout/lProcess2"/>
    <dgm:cxn modelId="{9710DDCC-ED26-4787-A653-A37FFEC9732D}" type="presParOf" srcId="{2BF38221-FBE6-4148-AD9B-7D2417DE72BC}" destId="{3962DB26-5512-4C34-B8A5-01131E9CC81E}" srcOrd="3" destOrd="0" presId="urn:microsoft.com/office/officeart/2005/8/layout/lProcess2"/>
    <dgm:cxn modelId="{8C478CE7-41CD-4BA5-8E0A-2A13972C34CE}" type="presParOf" srcId="{2BF38221-FBE6-4148-AD9B-7D2417DE72BC}" destId="{ECF64225-DC10-4629-B5B1-1738F905675F}" srcOrd="4" destOrd="0" presId="urn:microsoft.com/office/officeart/2005/8/layout/lProcess2"/>
    <dgm:cxn modelId="{512E92D5-AFB1-493C-B63C-6A777236B510}" type="presParOf" srcId="{ECF64225-DC10-4629-B5B1-1738F905675F}" destId="{5E85B0AF-60CF-46D8-BABF-C400F35A5EFC}" srcOrd="0" destOrd="0" presId="urn:microsoft.com/office/officeart/2005/8/layout/lProcess2"/>
    <dgm:cxn modelId="{CB87D399-C09C-41F5-AB81-FA2A582655E9}" type="presParOf" srcId="{ECF64225-DC10-4629-B5B1-1738F905675F}" destId="{3A8B927D-920C-4621-A901-580E7072E78F}" srcOrd="1" destOrd="0" presId="urn:microsoft.com/office/officeart/2005/8/layout/lProcess2"/>
    <dgm:cxn modelId="{69224E23-9ECC-4239-8968-E595487047AB}" type="presParOf" srcId="{ECF64225-DC10-4629-B5B1-1738F905675F}" destId="{A38AABF4-D98C-416E-910F-49B8C4028E08}" srcOrd="2" destOrd="0" presId="urn:microsoft.com/office/officeart/2005/8/layout/lProcess2"/>
    <dgm:cxn modelId="{28095E02-2C4A-44BA-9CCA-3A4A0C850784}" type="presParOf" srcId="{A38AABF4-D98C-416E-910F-49B8C4028E08}" destId="{54D989B3-DC93-43CA-BF07-535399F082D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74B0E-B281-480D-B4E6-8F3E6BFC89DF}">
      <dsp:nvSpPr>
        <dsp:cNvPr id="0" name=""/>
        <dsp:cNvSpPr/>
      </dsp:nvSpPr>
      <dsp:spPr>
        <a:xfrm>
          <a:off x="5905" y="127057"/>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Please turn on your video</a:t>
          </a:r>
        </a:p>
        <a:p>
          <a:pPr marL="228600" lvl="1" indent="-228600" algn="l" defTabSz="889000">
            <a:lnSpc>
              <a:spcPct val="90000"/>
            </a:lnSpc>
            <a:spcBef>
              <a:spcPct val="0"/>
            </a:spcBef>
            <a:spcAft>
              <a:spcPct val="15000"/>
            </a:spcAft>
            <a:buChar char="••"/>
          </a:pPr>
          <a:r>
            <a:rPr lang="en-US" sz="2000" kern="1200" dirty="0"/>
            <a:t>Please enter your name and organization in the chat box</a:t>
          </a:r>
        </a:p>
      </dsp:txBody>
      <dsp:txXfrm>
        <a:off x="50519" y="171671"/>
        <a:ext cx="2461455" cy="1859417"/>
      </dsp:txXfrm>
    </dsp:sp>
    <dsp:sp modelId="{48BC6A3C-C4D1-4D23-A450-462CF868FC44}">
      <dsp:nvSpPr>
        <dsp:cNvPr id="0" name=""/>
        <dsp:cNvSpPr/>
      </dsp:nvSpPr>
      <dsp:spPr>
        <a:xfrm>
          <a:off x="590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a:t>Introduce Yourself</a:t>
          </a:r>
        </a:p>
      </dsp:txBody>
      <dsp:txXfrm>
        <a:off x="5905" y="2031088"/>
        <a:ext cx="1796255" cy="818733"/>
      </dsp:txXfrm>
    </dsp:sp>
    <dsp:sp modelId="{ABE0BB52-BF4E-42F2-B8F7-CE0279A58036}">
      <dsp:nvSpPr>
        <dsp:cNvPr id="0" name=""/>
        <dsp:cNvSpPr/>
      </dsp:nvSpPr>
      <dsp:spPr>
        <a:xfrm>
          <a:off x="1874316" y="2161136"/>
          <a:ext cx="892739" cy="89273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7EBFC-D587-485A-852A-A172D3A64DC9}">
      <dsp:nvSpPr>
        <dsp:cNvPr id="0" name=""/>
        <dsp:cNvSpPr/>
      </dsp:nvSpPr>
      <dsp:spPr>
        <a:xfrm>
          <a:off x="2988225" y="127057"/>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Please mute your microphone when not speaking</a:t>
          </a:r>
        </a:p>
      </dsp:txBody>
      <dsp:txXfrm>
        <a:off x="3032839" y="171671"/>
        <a:ext cx="2461455" cy="1859417"/>
      </dsp:txXfrm>
    </dsp:sp>
    <dsp:sp modelId="{FC170083-69AB-4D0D-AB5F-88920D2CFB90}">
      <dsp:nvSpPr>
        <dsp:cNvPr id="0" name=""/>
        <dsp:cNvSpPr/>
      </dsp:nvSpPr>
      <dsp:spPr>
        <a:xfrm>
          <a:off x="298822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a:t>Microphones</a:t>
          </a:r>
        </a:p>
      </dsp:txBody>
      <dsp:txXfrm>
        <a:off x="2988225" y="2031088"/>
        <a:ext cx="1796255" cy="818733"/>
      </dsp:txXfrm>
    </dsp:sp>
    <dsp:sp modelId="{FBA8644A-28B4-4D33-8C6F-74698C1973DC}">
      <dsp:nvSpPr>
        <dsp:cNvPr id="0" name=""/>
        <dsp:cNvSpPr/>
      </dsp:nvSpPr>
      <dsp:spPr>
        <a:xfrm>
          <a:off x="4856636" y="2161136"/>
          <a:ext cx="892739" cy="892739"/>
        </a:xfrm>
        <a:prstGeom prst="ellipse">
          <a:avLst/>
        </a:prstGeom>
        <a:blipFill>
          <a:blip xmlns:r="http://schemas.openxmlformats.org/officeDocument/2006/relationships" r:embed="rId2"/>
          <a:srcRect/>
          <a:stretch>
            <a:fillRect l="-51000" r="-5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C398E-A44F-43BD-9214-26468794EF9B}">
      <dsp:nvSpPr>
        <dsp:cNvPr id="0" name=""/>
        <dsp:cNvSpPr/>
      </dsp:nvSpPr>
      <dsp:spPr>
        <a:xfrm>
          <a:off x="5972535" y="122144"/>
          <a:ext cx="2550683" cy="19040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Introduction</a:t>
          </a:r>
        </a:p>
        <a:p>
          <a:pPr marL="228600" lvl="1" indent="-228600" algn="l" defTabSz="977900">
            <a:lnSpc>
              <a:spcPct val="90000"/>
            </a:lnSpc>
            <a:spcBef>
              <a:spcPct val="0"/>
            </a:spcBef>
            <a:spcAft>
              <a:spcPct val="15000"/>
            </a:spcAft>
            <a:buChar char="••"/>
          </a:pPr>
          <a:r>
            <a:rPr lang="en-US" sz="2200" kern="1200" dirty="0"/>
            <a:t>Lecture</a:t>
          </a:r>
        </a:p>
        <a:p>
          <a:pPr marL="228600" lvl="1" indent="-228600" algn="l" defTabSz="977900">
            <a:lnSpc>
              <a:spcPct val="90000"/>
            </a:lnSpc>
            <a:spcBef>
              <a:spcPct val="0"/>
            </a:spcBef>
            <a:spcAft>
              <a:spcPct val="15000"/>
            </a:spcAft>
            <a:buChar char="••"/>
          </a:pPr>
          <a:r>
            <a:rPr lang="en-US" sz="2200" kern="1200" dirty="0"/>
            <a:t>Case</a:t>
          </a:r>
        </a:p>
        <a:p>
          <a:pPr marL="228600" lvl="1" indent="-228600" algn="l" defTabSz="977900">
            <a:lnSpc>
              <a:spcPct val="90000"/>
            </a:lnSpc>
            <a:spcBef>
              <a:spcPct val="0"/>
            </a:spcBef>
            <a:spcAft>
              <a:spcPct val="15000"/>
            </a:spcAft>
            <a:buChar char="••"/>
          </a:pPr>
          <a:r>
            <a:rPr lang="en-US" sz="2200" kern="1200" dirty="0"/>
            <a:t>Discussion</a:t>
          </a:r>
        </a:p>
        <a:p>
          <a:pPr marL="228600" lvl="1" indent="-228600" algn="l" defTabSz="977900">
            <a:lnSpc>
              <a:spcPct val="90000"/>
            </a:lnSpc>
            <a:spcBef>
              <a:spcPct val="0"/>
            </a:spcBef>
            <a:spcAft>
              <a:spcPct val="15000"/>
            </a:spcAft>
            <a:buChar char="••"/>
          </a:pPr>
          <a:r>
            <a:rPr lang="en-US" sz="2200" kern="1200" dirty="0"/>
            <a:t>Close</a:t>
          </a:r>
        </a:p>
      </dsp:txBody>
      <dsp:txXfrm>
        <a:off x="6017149" y="166758"/>
        <a:ext cx="2461455" cy="1859417"/>
      </dsp:txXfrm>
    </dsp:sp>
    <dsp:sp modelId="{673EAAE6-7736-42BE-BDF9-28FE1F0BCCEC}">
      <dsp:nvSpPr>
        <dsp:cNvPr id="0" name=""/>
        <dsp:cNvSpPr/>
      </dsp:nvSpPr>
      <dsp:spPr>
        <a:xfrm>
          <a:off x="5970545" y="2031088"/>
          <a:ext cx="2550683" cy="818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dirty="0"/>
            <a:t>Agenda</a:t>
          </a:r>
        </a:p>
      </dsp:txBody>
      <dsp:txXfrm>
        <a:off x="5970545" y="2031088"/>
        <a:ext cx="1796255" cy="818733"/>
      </dsp:txXfrm>
    </dsp:sp>
    <dsp:sp modelId="{44068AA7-F7FE-43F0-BEB1-3D266C6DFEE4}">
      <dsp:nvSpPr>
        <dsp:cNvPr id="0" name=""/>
        <dsp:cNvSpPr/>
      </dsp:nvSpPr>
      <dsp:spPr>
        <a:xfrm>
          <a:off x="7838956" y="2161136"/>
          <a:ext cx="892739" cy="89273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874D6-3BB9-49BA-AD6A-25C6AB2B8915}">
      <dsp:nvSpPr>
        <dsp:cNvPr id="0" name=""/>
        <dsp:cNvSpPr/>
      </dsp:nvSpPr>
      <dsp:spPr>
        <a:xfrm>
          <a:off x="108850" y="0"/>
          <a:ext cx="3337470" cy="4351338"/>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accent2">
                  <a:lumMod val="40000"/>
                  <a:lumOff val="60000"/>
                </a:schemeClr>
              </a:solidFill>
            </a:rPr>
            <a:t>Intensive Health Behavior and Lifestyle Treatment</a:t>
          </a:r>
        </a:p>
      </dsp:txBody>
      <dsp:txXfrm>
        <a:off x="108850" y="0"/>
        <a:ext cx="3337470" cy="1305401"/>
      </dsp:txXfrm>
    </dsp:sp>
    <dsp:sp modelId="{4172BFD9-848B-4F0E-8644-E70734816957}">
      <dsp:nvSpPr>
        <dsp:cNvPr id="0" name=""/>
        <dsp:cNvSpPr/>
      </dsp:nvSpPr>
      <dsp:spPr>
        <a:xfrm>
          <a:off x="3589064" y="0"/>
          <a:ext cx="3337470" cy="4351338"/>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accent2">
                  <a:lumMod val="40000"/>
                  <a:lumOff val="60000"/>
                </a:schemeClr>
              </a:solidFill>
            </a:rPr>
            <a:t>Pharmacotherapy</a:t>
          </a:r>
        </a:p>
      </dsp:txBody>
      <dsp:txXfrm>
        <a:off x="3589064" y="0"/>
        <a:ext cx="3337470" cy="1305401"/>
      </dsp:txXfrm>
    </dsp:sp>
    <dsp:sp modelId="{5E85B0AF-60CF-46D8-BABF-C400F35A5EFC}">
      <dsp:nvSpPr>
        <dsp:cNvPr id="0" name=""/>
        <dsp:cNvSpPr/>
      </dsp:nvSpPr>
      <dsp:spPr>
        <a:xfrm>
          <a:off x="7176845" y="0"/>
          <a:ext cx="3337470" cy="4351338"/>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accent2">
                  <a:lumMod val="40000"/>
                  <a:lumOff val="60000"/>
                </a:schemeClr>
              </a:solidFill>
            </a:rPr>
            <a:t>Metabolic and Bariatric Surgery</a:t>
          </a:r>
        </a:p>
      </dsp:txBody>
      <dsp:txXfrm>
        <a:off x="7176845" y="0"/>
        <a:ext cx="3337470"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AF654-1998-BE47-9AAB-DC5694F200E9}" type="slidenum">
              <a:rPr lang="en-US" smtClean="0"/>
              <a:t>2</a:t>
            </a:fld>
            <a:endParaRPr lang="en-US"/>
          </a:p>
        </p:txBody>
      </p:sp>
    </p:spTree>
    <p:extLst>
      <p:ext uri="{BB962C8B-B14F-4D97-AF65-F5344CB8AC3E}">
        <p14:creationId xmlns:p14="http://schemas.microsoft.com/office/powerpoint/2010/main" val="229717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a:ln/>
        </p:spPr>
        <p:txBody>
          <a:bodyPr>
            <a:normAutofit/>
          </a:bodyPr>
          <a:lstStyle/>
          <a:p>
            <a:pPr eaLnBrk="1" fontAlgn="auto" hangingPunct="1">
              <a:spcBef>
                <a:spcPts val="0"/>
              </a:spcBef>
              <a:spcAft>
                <a:spcPts val="0"/>
              </a:spcAft>
              <a:defRPr/>
            </a:pPr>
            <a:r>
              <a:rPr lang="en-US" dirty="0"/>
              <a:t>So with that background, let’s turn to what these interventions look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non-scale benefits of changing diet and physical activity</a:t>
            </a:r>
          </a:p>
          <a:p>
            <a:pPr eaLnBrk="1" fontAlgn="auto" hangingPunct="1">
              <a:spcBef>
                <a:spcPts val="0"/>
              </a:spcBef>
              <a:spcAft>
                <a:spcPts val="0"/>
              </a:spcAft>
              <a:defRPr/>
            </a:pPr>
            <a:endParaRPr lang="en-US"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0C3B96-3A85-4A4E-A905-676F52D2220A}" type="slidenum">
              <a:rPr lang="en-US" smtClean="0"/>
              <a:pPr/>
              <a:t>13</a:t>
            </a:fld>
            <a:endParaRPr lang="en-US"/>
          </a:p>
        </p:txBody>
      </p:sp>
    </p:spTree>
    <p:extLst>
      <p:ext uri="{BB962C8B-B14F-4D97-AF65-F5344CB8AC3E}">
        <p14:creationId xmlns:p14="http://schemas.microsoft.com/office/powerpoint/2010/main" val="133231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B09E3-0AF1-4687-982B-1B53A0EB3AC9}" type="slidenum">
              <a:rPr lang="en-US" smtClean="0"/>
              <a:t>14</a:t>
            </a:fld>
            <a:endParaRPr lang="en-US"/>
          </a:p>
        </p:txBody>
      </p:sp>
    </p:spTree>
    <p:extLst>
      <p:ext uri="{BB962C8B-B14F-4D97-AF65-F5344CB8AC3E}">
        <p14:creationId xmlns:p14="http://schemas.microsoft.com/office/powerpoint/2010/main" val="178092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363538" y="698500"/>
            <a:ext cx="6330950" cy="3562350"/>
          </a:xfr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930556" y="4492125"/>
            <a:ext cx="5195329" cy="4182436"/>
          </a:xfrm>
          <a:solidFill>
            <a:srgbClr val="FFFFFF"/>
          </a:solidFill>
          <a:ln>
            <a:solidFill>
              <a:srgbClr val="000000"/>
            </a:solidFill>
            <a:miter lim="800000"/>
            <a:headEnd/>
            <a:tailEnd/>
          </a:ln>
        </p:spPr>
        <p:txBody>
          <a:bodyPr wrap="square" lIns="91370" tIns="45685" rIns="91370" bIns="45685" numCol="1" anchor="t" anchorCtr="0" compatLnSpc="1">
            <a:prstTxWarp prst="textNoShape">
              <a:avLst/>
            </a:prstTxWarp>
          </a:bodyPr>
          <a:lstStyle/>
          <a:p>
            <a:pPr eaLnBrk="1" hangingPunct="1">
              <a:spcBef>
                <a:spcPct val="0"/>
              </a:spcBef>
            </a:pPr>
            <a:r>
              <a:rPr lang="en-US" b="0" dirty="0"/>
              <a:t>Attention to diet quality can be through a number of different approaches</a:t>
            </a:r>
            <a:r>
              <a:rPr 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be attentive to weight stigma and also want to treat people who are interested in receiving </a:t>
            </a:r>
            <a:r>
              <a:rPr lang="en-US" dirty="0" err="1"/>
              <a:t>tx</a:t>
            </a:r>
            <a:r>
              <a:rPr lang="en-US" dirty="0"/>
              <a:t> for high weight status.  </a:t>
            </a:r>
          </a:p>
          <a:p>
            <a:r>
              <a:rPr lang="en-US" dirty="0"/>
              <a:t>Recent publication – made a nice distinction between evidence-based interventions and “dieting”.</a:t>
            </a:r>
          </a:p>
          <a:p>
            <a:endParaRPr lang="en-US" dirty="0"/>
          </a:p>
        </p:txBody>
      </p:sp>
      <p:sp>
        <p:nvSpPr>
          <p:cNvPr id="4" name="Slide Number Placeholder 3"/>
          <p:cNvSpPr>
            <a:spLocks noGrp="1"/>
          </p:cNvSpPr>
          <p:nvPr>
            <p:ph type="sldNum" sz="quarter" idx="5"/>
          </p:nvPr>
        </p:nvSpPr>
        <p:spPr/>
        <p:txBody>
          <a:bodyPr/>
          <a:lstStyle/>
          <a:p>
            <a:fld id="{ADBB09E3-0AF1-4687-982B-1B53A0EB3AC9}" type="slidenum">
              <a:rPr lang="en-US" smtClean="0"/>
              <a:t>21</a:t>
            </a:fld>
            <a:endParaRPr lang="en-US"/>
          </a:p>
        </p:txBody>
      </p:sp>
    </p:spTree>
    <p:extLst>
      <p:ext uri="{BB962C8B-B14F-4D97-AF65-F5344CB8AC3E}">
        <p14:creationId xmlns:p14="http://schemas.microsoft.com/office/powerpoint/2010/main" val="3326712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move this slide and the next one!</a:t>
            </a:r>
          </a:p>
        </p:txBody>
      </p:sp>
      <p:sp>
        <p:nvSpPr>
          <p:cNvPr id="4" name="Slide Number Placeholder 3"/>
          <p:cNvSpPr>
            <a:spLocks noGrp="1"/>
          </p:cNvSpPr>
          <p:nvPr>
            <p:ph type="sldNum" sz="quarter" idx="5"/>
          </p:nvPr>
        </p:nvSpPr>
        <p:spPr/>
        <p:txBody>
          <a:bodyPr/>
          <a:lstStyle/>
          <a:p>
            <a:fld id="{ADBB09E3-0AF1-4687-982B-1B53A0EB3AC9}" type="slidenum">
              <a:rPr lang="en-US" smtClean="0"/>
              <a:t>23</a:t>
            </a:fld>
            <a:endParaRPr lang="en-US"/>
          </a:p>
        </p:txBody>
      </p:sp>
    </p:spTree>
    <p:extLst>
      <p:ext uri="{BB962C8B-B14F-4D97-AF65-F5344CB8AC3E}">
        <p14:creationId xmlns:p14="http://schemas.microsoft.com/office/powerpoint/2010/main" val="372273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Contrary to what has been suggested…there are some data to suggest that participation in these programs leads to a decrease in eating disordered behaviors.</a:t>
            </a:r>
          </a:p>
        </p:txBody>
      </p:sp>
      <p:sp>
        <p:nvSpPr>
          <p:cNvPr id="4" name="Slide Number Placeholder 3"/>
          <p:cNvSpPr>
            <a:spLocks noGrp="1"/>
          </p:cNvSpPr>
          <p:nvPr>
            <p:ph type="sldNum" sz="quarter" idx="5"/>
          </p:nvPr>
        </p:nvSpPr>
        <p:spPr/>
        <p:txBody>
          <a:bodyPr/>
          <a:lstStyle/>
          <a:p>
            <a:fld id="{ADBB09E3-0AF1-4687-982B-1B53A0EB3AC9}" type="slidenum">
              <a:rPr lang="en-US" smtClean="0"/>
              <a:t>24</a:t>
            </a:fld>
            <a:endParaRPr lang="en-US"/>
          </a:p>
        </p:txBody>
      </p:sp>
    </p:spTree>
    <p:extLst>
      <p:ext uri="{BB962C8B-B14F-4D97-AF65-F5344CB8AC3E}">
        <p14:creationId xmlns:p14="http://schemas.microsoft.com/office/powerpoint/2010/main" val="2804124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You will notice that this map – which was from 2018 – looks different from the most recent one of RI that I showed you at the outset …</a:t>
            </a:r>
            <a:endParaRPr dirty="0"/>
          </a:p>
        </p:txBody>
      </p:sp>
    </p:spTree>
    <p:extLst>
      <p:ext uri="{BB962C8B-B14F-4D97-AF65-F5344CB8AC3E}">
        <p14:creationId xmlns:p14="http://schemas.microsoft.com/office/powerpoint/2010/main" val="140320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29</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38705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30</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424725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31</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171654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Linda</a:t>
            </a:r>
            <a:endParaRPr dirty="0"/>
          </a:p>
        </p:txBody>
      </p:sp>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67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35</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1157668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36</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2036979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37</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3904266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38</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3386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39</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2960833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41</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3687075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030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latin typeface="Calibri" panose="020F0502020204030204"/>
              </a:rPr>
              <a:pPr defTabSz="931774">
                <a:defRPr/>
              </a:pPr>
              <a:t>43</a:t>
            </a:fld>
            <a:endParaRPr lang="en-US" kern="0">
              <a:solidFill>
                <a:sysClr val="windowText" lastClr="000000"/>
              </a:solidFill>
              <a:latin typeface="Calibri" panose="020F0502020204030204"/>
            </a:endParaRPr>
          </a:p>
        </p:txBody>
      </p:sp>
    </p:spTree>
    <p:extLst>
      <p:ext uri="{BB962C8B-B14F-4D97-AF65-F5344CB8AC3E}">
        <p14:creationId xmlns:p14="http://schemas.microsoft.com/office/powerpoint/2010/main" val="2700134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IBH </a:t>
            </a:r>
            <a:r>
              <a:rPr lang="en-US" dirty="0" err="1"/>
              <a:t>Clincian</a:t>
            </a:r>
            <a:r>
              <a:rPr lang="en-US" dirty="0"/>
              <a:t> involved?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230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Linda</a:t>
            </a:r>
            <a:endParaRPr dirty="0"/>
          </a:p>
        </p:txBody>
      </p:sp>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16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Liz Introduce Vania</a:t>
            </a:r>
          </a:p>
        </p:txBody>
      </p:sp>
      <p:sp>
        <p:nvSpPr>
          <p:cNvPr id="310" name="Google Shape;3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248185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https://www.eventbrite.com/e/the-ri-primary-care-conference-pediatric-portionriaap-members-only-tickets-530578062267  </a:t>
            </a:r>
            <a:endParaRPr lang="en-US" dirty="0"/>
          </a:p>
        </p:txBody>
      </p:sp>
      <p:sp>
        <p:nvSpPr>
          <p:cNvPr id="4" name="Slide Number Placeholder 3"/>
          <p:cNvSpPr>
            <a:spLocks noGrp="1"/>
          </p:cNvSpPr>
          <p:nvPr>
            <p:ph type="sldNum" sz="quarter" idx="10"/>
          </p:nvPr>
        </p:nvSpPr>
        <p:spPr/>
        <p:txBody>
          <a:bodyPr/>
          <a:lstStyle/>
          <a:p>
            <a:fld id="{28A213D9-FDC1-8C43-BA8B-BB93B2D5ADFC}" type="slidenum">
              <a:rPr lang="en-US" smtClean="0"/>
              <a:t>46</a:t>
            </a:fld>
            <a:endParaRPr lang="en-US"/>
          </a:p>
        </p:txBody>
      </p:sp>
    </p:spTree>
    <p:extLst>
      <p:ext uri="{BB962C8B-B14F-4D97-AF65-F5344CB8AC3E}">
        <p14:creationId xmlns:p14="http://schemas.microsoft.com/office/powerpoint/2010/main" val="111729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788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37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5</a:t>
            </a:fld>
            <a:endParaRPr lang="en-US"/>
          </a:p>
        </p:txBody>
      </p:sp>
    </p:spTree>
    <p:extLst>
      <p:ext uri="{BB962C8B-B14F-4D97-AF65-F5344CB8AC3E}">
        <p14:creationId xmlns:p14="http://schemas.microsoft.com/office/powerpoint/2010/main" val="294652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15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59AF654-1998-BE47-9AAB-DC5694F200E9}" type="slidenum">
              <a:rPr lang="en-US" smtClean="0"/>
              <a:t>8</a:t>
            </a:fld>
            <a:endParaRPr lang="en-US"/>
          </a:p>
        </p:txBody>
      </p:sp>
    </p:spTree>
    <p:extLst>
      <p:ext uri="{BB962C8B-B14F-4D97-AF65-F5344CB8AC3E}">
        <p14:creationId xmlns:p14="http://schemas.microsoft.com/office/powerpoint/2010/main" val="375324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accumulation of evidence related to comorbidities and effectiveness of </a:t>
            </a:r>
            <a:r>
              <a:rPr lang="en-US" dirty="0" err="1"/>
              <a:t>tx</a:t>
            </a:r>
            <a:r>
              <a:rPr lang="en-US" dirty="0"/>
              <a:t>, the Task Force made a recommendation in 2010, which was re-issued in 2017.</a:t>
            </a:r>
          </a:p>
        </p:txBody>
      </p:sp>
      <p:sp>
        <p:nvSpPr>
          <p:cNvPr id="4" name="Slide Number Placeholder 3"/>
          <p:cNvSpPr>
            <a:spLocks noGrp="1"/>
          </p:cNvSpPr>
          <p:nvPr>
            <p:ph type="sldNum" sz="quarter" idx="5"/>
          </p:nvPr>
        </p:nvSpPr>
        <p:spPr/>
        <p:txBody>
          <a:bodyPr/>
          <a:lstStyle/>
          <a:p>
            <a:fld id="{ADBB09E3-0AF1-4687-982B-1B53A0EB3AC9}" type="slidenum">
              <a:rPr lang="en-US" smtClean="0"/>
              <a:t>9</a:t>
            </a:fld>
            <a:endParaRPr lang="en-US"/>
          </a:p>
        </p:txBody>
      </p:sp>
    </p:spTree>
    <p:extLst>
      <p:ext uri="{BB962C8B-B14F-4D97-AF65-F5344CB8AC3E}">
        <p14:creationId xmlns:p14="http://schemas.microsoft.com/office/powerpoint/2010/main" val="239846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AdvTT08640291"/>
              </a:rPr>
              <a:t>Semaglutide</a:t>
            </a:r>
            <a:r>
              <a:rPr lang="en-US" sz="1800" b="0" i="0" u="none" strike="noStrike" baseline="0" dirty="0">
                <a:latin typeface="AdvTT08640291"/>
              </a:rPr>
              <a:t> - decrease hunger by</a:t>
            </a:r>
          </a:p>
          <a:p>
            <a:pPr algn="l"/>
            <a:r>
              <a:rPr lang="en-US" sz="1800" b="0" i="0" u="none" strike="noStrike" baseline="0" dirty="0">
                <a:latin typeface="AdvTT08640291"/>
              </a:rPr>
              <a:t>slowing gastric emptying and by</a:t>
            </a:r>
          </a:p>
          <a:p>
            <a:pPr algn="l"/>
            <a:r>
              <a:rPr lang="en-US" sz="1800" b="0" i="0" u="none" strike="noStrike" baseline="0" dirty="0">
                <a:latin typeface="AdvTT08640291"/>
              </a:rPr>
              <a:t>acting on targets in the central</a:t>
            </a:r>
          </a:p>
          <a:p>
            <a:pPr algn="l"/>
            <a:r>
              <a:rPr lang="en-US" sz="1800" b="0" i="0" u="none" strike="noStrike" baseline="0" dirty="0">
                <a:latin typeface="AdvTT08640291"/>
              </a:rPr>
              <a:t>nervous system. Depending on the</a:t>
            </a:r>
          </a:p>
          <a:p>
            <a:pPr algn="l"/>
            <a:r>
              <a:rPr lang="en-US" sz="1800" b="0" i="0" u="none" strike="noStrike" baseline="0" dirty="0">
                <a:latin typeface="AdvTT08640291"/>
              </a:rPr>
              <a:t>medication, the formulation is either</a:t>
            </a:r>
          </a:p>
          <a:p>
            <a:pPr algn="l"/>
            <a:r>
              <a:rPr lang="en-US" sz="1800" b="0" i="0" u="none" strike="noStrike" baseline="0" dirty="0">
                <a:latin typeface="AdvTT08640291"/>
              </a:rPr>
              <a:t>oral or a daily or weekly</a:t>
            </a:r>
          </a:p>
          <a:p>
            <a:pPr algn="l"/>
            <a:r>
              <a:rPr lang="en-US" sz="1800" b="0" i="0" u="none" strike="noStrike" baseline="0" dirty="0">
                <a:latin typeface="AdvTT08640291"/>
              </a:rPr>
              <a:t>subcutaneous injection</a:t>
            </a:r>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11</a:t>
            </a:fld>
            <a:endParaRPr lang="en-US"/>
          </a:p>
        </p:txBody>
      </p:sp>
    </p:spTree>
    <p:extLst>
      <p:ext uri="{BB962C8B-B14F-4D97-AF65-F5344CB8AC3E}">
        <p14:creationId xmlns:p14="http://schemas.microsoft.com/office/powerpoint/2010/main" val="231076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dvTT08640291"/>
              </a:rPr>
              <a:t>May be delivered within a specialty program, be embedded within a medical home, and/or involve integration with community organizations for elements such as access to structured physical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dvTT08640291"/>
              </a:rPr>
              <a:t>Current recommendation is to refer to these programs as soon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dvTT08640291"/>
            </a:endParaRPr>
          </a:p>
          <a:p>
            <a:endParaRPr lang="en-US" dirty="0"/>
          </a:p>
        </p:txBody>
      </p:sp>
      <p:sp>
        <p:nvSpPr>
          <p:cNvPr id="4" name="Slide Number Placeholder 3"/>
          <p:cNvSpPr>
            <a:spLocks noGrp="1"/>
          </p:cNvSpPr>
          <p:nvPr>
            <p:ph type="sldNum" sz="quarter" idx="5"/>
          </p:nvPr>
        </p:nvSpPr>
        <p:spPr/>
        <p:txBody>
          <a:bodyPr/>
          <a:lstStyle/>
          <a:p>
            <a:fld id="{ADBB09E3-0AF1-4687-982B-1B53A0EB3AC9}" type="slidenum">
              <a:rPr lang="en-US" smtClean="0"/>
              <a:t>12</a:t>
            </a:fld>
            <a:endParaRPr lang="en-US"/>
          </a:p>
        </p:txBody>
      </p:sp>
    </p:spTree>
    <p:extLst>
      <p:ext uri="{BB962C8B-B14F-4D97-AF65-F5344CB8AC3E}">
        <p14:creationId xmlns:p14="http://schemas.microsoft.com/office/powerpoint/2010/main" val="3539434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Calibri" panose="020F0502020204030204" pitchFamily="34" charset="0"/>
                <a:ea typeface="+mn-ea"/>
                <a:cs typeface="Calibri" panose="020F0502020204030204" pitchFamily="34" charset="0"/>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3876959" cy="424732"/>
          </a:xfrm>
          <a:prstGeom prst="rect">
            <a:avLst/>
          </a:prstGeom>
        </p:spPr>
        <p:txBody>
          <a:bodyPr wrap="none">
            <a:spAutoFit/>
          </a:bodyPr>
          <a:lstStyle/>
          <a:p>
            <a:pPr algn="l">
              <a:lnSpc>
                <a:spcPct val="120000"/>
              </a:lnSpc>
              <a:spcBef>
                <a:spcPts val="0"/>
              </a:spcBef>
            </a:pPr>
            <a:r>
              <a:rPr lang="en-US" i="1" dirty="0">
                <a:latin typeface="Calibri" panose="020F0502020204030204" pitchFamily="34" charset="0"/>
                <a:cs typeface="Calibri" panose="020F050202020403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75774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7298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4" name="Google Shape;24;p4"/>
          <p:cNvSpPr txBox="1">
            <a:spLocks noGrp="1"/>
          </p:cNvSpPr>
          <p:nvPr>
            <p:ph type="title"/>
          </p:nvPr>
        </p:nvSpPr>
        <p:spPr>
          <a:xfrm>
            <a:off x="415600" y="496967"/>
            <a:ext cx="11360800" cy="86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415600" y="1890400"/>
            <a:ext cx="11360800" cy="4201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6" name="Google Shape;26;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1"/>
                </a:solidFill>
                <a:latin typeface="Lato"/>
                <a:ea typeface="Lato"/>
                <a:cs typeface="Lato"/>
                <a:sym typeface="La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844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0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accent6"/>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8554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71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1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85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0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315401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2/16/2023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8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2/16/2023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3"/>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2/16/2023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7" r:id="rId10"/>
    <p:sldLayoutId id="2147483659" r:id="rId11"/>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age2image1772256">
            <a:extLst>
              <a:ext uri="{FF2B5EF4-FFF2-40B4-BE49-F238E27FC236}">
                <a16:creationId xmlns:a16="http://schemas.microsoft.com/office/drawing/2014/main" id="{C59CFEF4-1581-8F47-BE67-0A7D86381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432" y="1236439"/>
            <a:ext cx="1137008" cy="59741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3">
            <a:extLst>
              <a:ext uri="{FF2B5EF4-FFF2-40B4-BE49-F238E27FC236}">
                <a16:creationId xmlns:a16="http://schemas.microsoft.com/office/drawing/2014/main" id="{5F761B70-A52D-114D-8F06-1A961DBD51FA}"/>
              </a:ext>
            </a:extLst>
          </p:cNvPr>
          <p:cNvSpPr txBox="1">
            <a:spLocks noGrp="1"/>
          </p:cNvSpPr>
          <p:nvPr>
            <p:ph type="ctrTitle"/>
          </p:nvPr>
        </p:nvSpPr>
        <p:spPr>
          <a:xfrm>
            <a:off x="627787" y="2583804"/>
            <a:ext cx="10945906" cy="1124511"/>
          </a:xfrm>
          <a:prstGeom prst="rect">
            <a:avLst/>
          </a:prstGeom>
        </p:spPr>
        <p:txBody>
          <a:bodyPr vert="horz" wrap="square" lIns="0" tIns="16356" rIns="0" bIns="0" rtlCol="0">
            <a:spAutoFit/>
          </a:bodyPr>
          <a:lstStyle/>
          <a:p>
            <a:pPr marL="13085" algn="ctr">
              <a:spcBef>
                <a:spcPts val="129"/>
              </a:spcBef>
            </a:pPr>
            <a:r>
              <a:rPr lang="en-US" sz="4000" dirty="0"/>
              <a:t>Pediatric Weight Management ECHO</a:t>
            </a:r>
            <a:r>
              <a:rPr lang="en-US" sz="4000" baseline="30000" dirty="0"/>
              <a:t>®</a:t>
            </a:r>
            <a:br>
              <a:rPr lang="en-US" sz="4000" baseline="30000" dirty="0"/>
            </a:br>
            <a:r>
              <a:rPr lang="en-US" sz="4000" dirty="0"/>
              <a:t>Session Topic:  Family-Based Behavioral Treatment</a:t>
            </a:r>
            <a:endParaRPr sz="4000" dirty="0"/>
          </a:p>
        </p:txBody>
      </p:sp>
      <p:sp>
        <p:nvSpPr>
          <p:cNvPr id="7" name="TextBox 6">
            <a:extLst>
              <a:ext uri="{FF2B5EF4-FFF2-40B4-BE49-F238E27FC236}">
                <a16:creationId xmlns:a16="http://schemas.microsoft.com/office/drawing/2014/main" id="{E3B04447-06AE-204F-BE68-D8636351381C}"/>
              </a:ext>
            </a:extLst>
          </p:cNvPr>
          <p:cNvSpPr txBox="1"/>
          <p:nvPr/>
        </p:nvSpPr>
        <p:spPr>
          <a:xfrm>
            <a:off x="3939222" y="3734768"/>
            <a:ext cx="5149022" cy="1015663"/>
          </a:xfrm>
          <a:prstGeom prst="rect">
            <a:avLst/>
          </a:prstGeom>
          <a:noFill/>
        </p:spPr>
        <p:txBody>
          <a:bodyPr wrap="square" rtlCol="0">
            <a:spAutoFit/>
          </a:bodyPr>
          <a:lstStyle/>
          <a:p>
            <a:pPr algn="l" rtl="0"/>
            <a:r>
              <a:rPr lang="en-US" sz="3000" dirty="0">
                <a:solidFill>
                  <a:schemeClr val="accent6">
                    <a:lumMod val="50000"/>
                  </a:schemeClr>
                </a:solidFill>
              </a:rPr>
              <a:t>Presenter: Elissa Jelalian, PhD</a:t>
            </a:r>
          </a:p>
          <a:p>
            <a:pPr algn="l" rtl="0"/>
            <a:r>
              <a:rPr lang="en-US" sz="3000" dirty="0">
                <a:solidFill>
                  <a:schemeClr val="accent6">
                    <a:lumMod val="50000"/>
                  </a:schemeClr>
                </a:solidFill>
              </a:rPr>
              <a:t>Date: February 16, 2023</a:t>
            </a:r>
          </a:p>
        </p:txBody>
      </p:sp>
      <p:sp>
        <p:nvSpPr>
          <p:cNvPr id="8" name="TextBox 7">
            <a:extLst>
              <a:ext uri="{FF2B5EF4-FFF2-40B4-BE49-F238E27FC236}">
                <a16:creationId xmlns:a16="http://schemas.microsoft.com/office/drawing/2014/main" id="{E90606BF-3951-4E45-BC19-EAE1170EC213}"/>
              </a:ext>
            </a:extLst>
          </p:cNvPr>
          <p:cNvSpPr txBox="1"/>
          <p:nvPr/>
        </p:nvSpPr>
        <p:spPr>
          <a:xfrm>
            <a:off x="2367645" y="4776884"/>
            <a:ext cx="7466189" cy="830997"/>
          </a:xfrm>
          <a:prstGeom prst="rect">
            <a:avLst/>
          </a:prstGeom>
          <a:noFill/>
        </p:spPr>
        <p:txBody>
          <a:bodyPr wrap="square" rtlCol="0">
            <a:spAutoFit/>
          </a:bodyPr>
          <a:lstStyle/>
          <a:p>
            <a:pPr algn="l" rtl="0"/>
            <a:r>
              <a:rPr lang="en-US" sz="1600" i="1" kern="1200" dirty="0">
                <a:solidFill>
                  <a:schemeClr val="accent6">
                    <a:lumMod val="50000"/>
                  </a:schemeClr>
                </a:solidFill>
              </a:rPr>
              <a:t>PLEASE NOTE: Project ECHO case consultations do not create or otherwise establish a provider-patient relationship between any clinician and any patient whose case is being presented in a project ECHO setting</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1B1E-00C2-09BF-BBD2-8806AF3EB0D4}"/>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F11601BE-B6A0-8A73-E410-84BFEAF0CCA5}"/>
              </a:ext>
            </a:extLst>
          </p:cNvPr>
          <p:cNvPicPr>
            <a:picLocks noChangeAspect="1"/>
          </p:cNvPicPr>
          <p:nvPr/>
        </p:nvPicPr>
        <p:blipFill>
          <a:blip r:embed="rId2"/>
          <a:stretch>
            <a:fillRect/>
          </a:stretch>
        </p:blipFill>
        <p:spPr>
          <a:xfrm>
            <a:off x="600637" y="372878"/>
            <a:ext cx="5276793" cy="3281082"/>
          </a:xfrm>
          <a:prstGeom prst="rect">
            <a:avLst/>
          </a:prstGeom>
        </p:spPr>
      </p:pic>
      <p:sp>
        <p:nvSpPr>
          <p:cNvPr id="4" name="Rectangle 3">
            <a:extLst>
              <a:ext uri="{FF2B5EF4-FFF2-40B4-BE49-F238E27FC236}">
                <a16:creationId xmlns:a16="http://schemas.microsoft.com/office/drawing/2014/main" id="{871FD4BB-D743-018A-DB86-BA16D5411D80}"/>
              </a:ext>
            </a:extLst>
          </p:cNvPr>
          <p:cNvSpPr/>
          <p:nvPr/>
        </p:nvSpPr>
        <p:spPr>
          <a:xfrm>
            <a:off x="6096000" y="1825625"/>
            <a:ext cx="5620870"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Intensive health behavior and  lifestyle treatment: IHBLT educates and supports families in nutrition and physical activity changes that improve weight status and comorbidities and promote long term health. </a:t>
            </a:r>
          </a:p>
          <a:p>
            <a:pPr marL="285750" indent="-285750">
              <a:buFont typeface="Arial" panose="020B0604020202020204" pitchFamily="34" charset="0"/>
              <a:buChar char="•"/>
            </a:pPr>
            <a:r>
              <a:rPr lang="en-US" dirty="0">
                <a:solidFill>
                  <a:schemeClr val="bg1"/>
                </a:solidFill>
              </a:rPr>
              <a:t>IHBLT is most often effective when it occurs face-to face, engages the whole family, and delivers at least 26 hours of nutrition, physical activity, and behavior change lessons over 3 to 12 months. </a:t>
            </a:r>
          </a:p>
          <a:p>
            <a:pPr marL="285750" indent="-285750">
              <a:buFont typeface="Arial" panose="020B0604020202020204" pitchFamily="34" charset="0"/>
              <a:buChar char="•"/>
            </a:pPr>
            <a:r>
              <a:rPr lang="en-US" dirty="0">
                <a:solidFill>
                  <a:schemeClr val="bg1"/>
                </a:solidFill>
              </a:rPr>
              <a:t>IHBLT is foundational to COT (comprehensive obesity treatment)  and should continue longitudinally. </a:t>
            </a:r>
          </a:p>
          <a:p>
            <a:pPr marL="285750" indent="-285750">
              <a:buFont typeface="Arial" panose="020B0604020202020204" pitchFamily="34" charset="0"/>
              <a:buChar char="•"/>
            </a:pPr>
            <a:r>
              <a:rPr lang="en-US" dirty="0">
                <a:solidFill>
                  <a:schemeClr val="bg1"/>
                </a:solidFill>
              </a:rPr>
              <a:t>It should be provided in conjunction with pharmacotherapy and metabolic and bariatric surgery if these treatments are indicated.….</a:t>
            </a:r>
          </a:p>
        </p:txBody>
      </p:sp>
    </p:spTree>
    <p:extLst>
      <p:ext uri="{BB962C8B-B14F-4D97-AF65-F5344CB8AC3E}">
        <p14:creationId xmlns:p14="http://schemas.microsoft.com/office/powerpoint/2010/main" val="413440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2E87-6E76-93FC-11CA-44EACFC68AA7}"/>
              </a:ext>
            </a:extLst>
          </p:cNvPr>
          <p:cNvSpPr>
            <a:spLocks noGrp="1"/>
          </p:cNvSpPr>
          <p:nvPr>
            <p:ph type="title"/>
          </p:nvPr>
        </p:nvSpPr>
        <p:spPr/>
        <p:txBody>
          <a:bodyPr/>
          <a:lstStyle/>
          <a:p>
            <a:r>
              <a:rPr lang="en-US" dirty="0"/>
              <a:t>Evidence-based Interventions</a:t>
            </a:r>
          </a:p>
        </p:txBody>
      </p:sp>
      <p:graphicFrame>
        <p:nvGraphicFramePr>
          <p:cNvPr id="7" name="Content Placeholder 6">
            <a:extLst>
              <a:ext uri="{FF2B5EF4-FFF2-40B4-BE49-F238E27FC236}">
                <a16:creationId xmlns:a16="http://schemas.microsoft.com/office/drawing/2014/main" id="{48C94C99-6D5B-3137-50D8-E6D5DB678D98}"/>
              </a:ext>
            </a:extLst>
          </p:cNvPr>
          <p:cNvGraphicFramePr>
            <a:graphicFrameLocks noGrp="1"/>
          </p:cNvGraphicFramePr>
          <p:nvPr>
            <p:ph idx="1"/>
            <p:extLst>
              <p:ext uri="{D42A27DB-BD31-4B8C-83A1-F6EECF244321}">
                <p14:modId xmlns:p14="http://schemas.microsoft.com/office/powerpoint/2010/main" val="28238922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Left-Right 7">
            <a:extLst>
              <a:ext uri="{FF2B5EF4-FFF2-40B4-BE49-F238E27FC236}">
                <a16:creationId xmlns:a16="http://schemas.microsoft.com/office/drawing/2014/main" id="{D878D301-1180-A3CF-3CB7-64B95737F1AE}"/>
              </a:ext>
            </a:extLst>
          </p:cNvPr>
          <p:cNvSpPr/>
          <p:nvPr/>
        </p:nvSpPr>
        <p:spPr>
          <a:xfrm>
            <a:off x="1258824" y="5361755"/>
            <a:ext cx="9674352" cy="652700"/>
          </a:xfrm>
          <a:prstGeom prst="leftRightArrow">
            <a:avLst/>
          </a:prstGeom>
        </p:spPr>
        <p:style>
          <a:lnRef idx="3">
            <a:schemeClr val="lt1">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6021157F-C75A-9E2C-5C35-BF1D83151493}"/>
              </a:ext>
            </a:extLst>
          </p:cNvPr>
          <p:cNvSpPr txBox="1"/>
          <p:nvPr/>
        </p:nvSpPr>
        <p:spPr>
          <a:xfrm>
            <a:off x="8391323" y="2965110"/>
            <a:ext cx="2752165" cy="2554545"/>
          </a:xfrm>
          <a:prstGeom prst="rect">
            <a:avLst/>
          </a:prstGeom>
          <a:noFill/>
        </p:spPr>
        <p:txBody>
          <a:bodyPr wrap="square" rtlCol="0">
            <a:spAutoFit/>
          </a:bodyPr>
          <a:lstStyle/>
          <a:p>
            <a:pPr algn="l"/>
            <a:r>
              <a:rPr lang="en-US" sz="1600" b="0" i="0" u="none" strike="noStrike" baseline="0" dirty="0">
                <a:solidFill>
                  <a:schemeClr val="bg1"/>
                </a:solidFill>
                <a:latin typeface="AdvOTf011d512"/>
              </a:rPr>
              <a:t>Indications: Class 2 obesity: BMI </a:t>
            </a:r>
            <a:r>
              <a:rPr lang="en-US" sz="1600" u="sng" dirty="0">
                <a:solidFill>
                  <a:schemeClr val="bg1"/>
                </a:solidFill>
                <a:latin typeface="AdvOT8817665d"/>
              </a:rPr>
              <a:t>&gt;</a:t>
            </a:r>
            <a:r>
              <a:rPr lang="en-US" sz="1600" b="0" i="0" u="none" strike="noStrike" baseline="0" dirty="0">
                <a:solidFill>
                  <a:schemeClr val="bg1"/>
                </a:solidFill>
                <a:latin typeface="AdvOT8817665d"/>
              </a:rPr>
              <a:t> </a:t>
            </a:r>
            <a:r>
              <a:rPr lang="en-US" sz="1600" b="0" i="0" u="none" strike="noStrike" baseline="0" dirty="0">
                <a:solidFill>
                  <a:schemeClr val="bg1"/>
                </a:solidFill>
                <a:latin typeface="AdvOTf011d512"/>
              </a:rPr>
              <a:t>35 kg/m</a:t>
            </a:r>
            <a:r>
              <a:rPr lang="en-US" sz="1600" b="0" i="0" u="none" strike="noStrike" baseline="30000" dirty="0">
                <a:solidFill>
                  <a:schemeClr val="bg1"/>
                </a:solidFill>
                <a:latin typeface="AdvOTf011d512"/>
              </a:rPr>
              <a:t>2</a:t>
            </a:r>
            <a:r>
              <a:rPr lang="en-US" sz="1600" b="0" i="0" u="none" strike="noStrike" baseline="0" dirty="0">
                <a:solidFill>
                  <a:schemeClr val="bg1"/>
                </a:solidFill>
                <a:latin typeface="AdvOTf011d512"/>
              </a:rPr>
              <a:t> or 120% of the 95th percentile </a:t>
            </a:r>
            <a:r>
              <a:rPr lang="en-US" sz="1600" b="0" i="0" u="none" strike="noStrike" baseline="0" dirty="0">
                <a:solidFill>
                  <a:srgbClr val="FF0000"/>
                </a:solidFill>
                <a:latin typeface="AdvOTf011d512"/>
              </a:rPr>
              <a:t>AND</a:t>
            </a:r>
            <a:r>
              <a:rPr lang="en-US" sz="1600" b="0" i="0" u="none" strike="noStrike" baseline="0" dirty="0">
                <a:solidFill>
                  <a:schemeClr val="bg1"/>
                </a:solidFill>
                <a:latin typeface="AdvOTf011d512"/>
              </a:rPr>
              <a:t> signi</a:t>
            </a:r>
            <a:r>
              <a:rPr lang="en-US" sz="1600" b="0" i="0" u="none" strike="noStrike" baseline="0" dirty="0">
                <a:solidFill>
                  <a:schemeClr val="bg1"/>
                </a:solidFill>
                <a:latin typeface="AdvOTf011d512+fb"/>
              </a:rPr>
              <a:t>fi</a:t>
            </a:r>
            <a:r>
              <a:rPr lang="en-US" sz="1600" b="0" i="0" u="none" strike="noStrike" baseline="0" dirty="0">
                <a:solidFill>
                  <a:schemeClr val="bg1"/>
                </a:solidFill>
                <a:latin typeface="AdvOTf011d512"/>
              </a:rPr>
              <a:t>cant disease (including physical or psychological</a:t>
            </a:r>
          </a:p>
          <a:p>
            <a:pPr algn="l"/>
            <a:endParaRPr lang="en-US" sz="1600" dirty="0">
              <a:solidFill>
                <a:schemeClr val="bg1"/>
              </a:solidFill>
              <a:latin typeface="AdvOTf011d512"/>
            </a:endParaRPr>
          </a:p>
          <a:p>
            <a:pPr algn="l"/>
            <a:r>
              <a:rPr lang="en-US" sz="1600" dirty="0">
                <a:solidFill>
                  <a:schemeClr val="bg1"/>
                </a:solidFill>
                <a:latin typeface="AdvOTf011d512"/>
              </a:rPr>
              <a:t>Class 3 obesity:  BMI </a:t>
            </a:r>
            <a:r>
              <a:rPr lang="en-US" sz="1600" u="sng" dirty="0">
                <a:solidFill>
                  <a:schemeClr val="bg1"/>
                </a:solidFill>
                <a:latin typeface="AdvOTf011d512"/>
              </a:rPr>
              <a:t>&gt;</a:t>
            </a:r>
            <a:r>
              <a:rPr lang="en-US" sz="1600" dirty="0">
                <a:solidFill>
                  <a:schemeClr val="bg1"/>
                </a:solidFill>
                <a:latin typeface="AdvOTf011d512"/>
              </a:rPr>
              <a:t> 40 kg/m</a:t>
            </a:r>
            <a:r>
              <a:rPr lang="en-US" sz="1600" baseline="30000" dirty="0">
                <a:solidFill>
                  <a:schemeClr val="bg1"/>
                </a:solidFill>
                <a:latin typeface="AdvOTf011d512"/>
              </a:rPr>
              <a:t>2</a:t>
            </a:r>
            <a:r>
              <a:rPr lang="en-US" sz="1600" dirty="0">
                <a:solidFill>
                  <a:schemeClr val="bg1"/>
                </a:solidFill>
                <a:latin typeface="AdvOTf011d512"/>
              </a:rPr>
              <a:t> or </a:t>
            </a:r>
            <a:r>
              <a:rPr lang="en-US" sz="1600" b="0" i="0" u="none" strike="noStrike" baseline="0" dirty="0">
                <a:solidFill>
                  <a:schemeClr val="bg1"/>
                </a:solidFill>
                <a:latin typeface="AdvOTf011d512"/>
              </a:rPr>
              <a:t> 140% of the 95th percentile; no comorbidity necessary</a:t>
            </a:r>
            <a:endParaRPr lang="en-US" sz="1600" dirty="0">
              <a:solidFill>
                <a:schemeClr val="bg1"/>
              </a:solidFill>
            </a:endParaRPr>
          </a:p>
        </p:txBody>
      </p:sp>
      <p:sp>
        <p:nvSpPr>
          <p:cNvPr id="10" name="TextBox 9">
            <a:extLst>
              <a:ext uri="{FF2B5EF4-FFF2-40B4-BE49-F238E27FC236}">
                <a16:creationId xmlns:a16="http://schemas.microsoft.com/office/drawing/2014/main" id="{5167FA27-24CC-CF1B-D892-8BD8DAC4530D}"/>
              </a:ext>
            </a:extLst>
          </p:cNvPr>
          <p:cNvSpPr txBox="1"/>
          <p:nvPr/>
        </p:nvSpPr>
        <p:spPr>
          <a:xfrm>
            <a:off x="4957482" y="3056965"/>
            <a:ext cx="2510118" cy="2308324"/>
          </a:xfrm>
          <a:prstGeom prst="rect">
            <a:avLst/>
          </a:prstGeom>
          <a:noFill/>
        </p:spPr>
        <p:txBody>
          <a:bodyPr wrap="square" rtlCol="0">
            <a:spAutoFit/>
          </a:bodyPr>
          <a:lstStyle/>
          <a:p>
            <a:r>
              <a:rPr lang="en-US" dirty="0">
                <a:solidFill>
                  <a:schemeClr val="bg1"/>
                </a:solidFill>
              </a:rPr>
              <a:t>Indications: Youth &gt; 12 years of age with BMI </a:t>
            </a:r>
            <a:r>
              <a:rPr lang="en-US" u="sng" dirty="0">
                <a:solidFill>
                  <a:schemeClr val="bg1"/>
                </a:solidFill>
              </a:rPr>
              <a:t>&gt;</a:t>
            </a:r>
            <a:r>
              <a:rPr lang="en-US" dirty="0">
                <a:solidFill>
                  <a:schemeClr val="bg1"/>
                </a:solidFill>
              </a:rPr>
              <a:t> 95</a:t>
            </a:r>
            <a:r>
              <a:rPr lang="en-US" baseline="30000" dirty="0">
                <a:solidFill>
                  <a:schemeClr val="bg1"/>
                </a:solidFill>
              </a:rPr>
              <a:t>th</a:t>
            </a:r>
            <a:r>
              <a:rPr lang="en-US" dirty="0">
                <a:solidFill>
                  <a:schemeClr val="bg1"/>
                </a:solidFill>
              </a:rPr>
              <a:t>%</a:t>
            </a:r>
          </a:p>
          <a:p>
            <a:r>
              <a:rPr lang="en-US" dirty="0">
                <a:solidFill>
                  <a:schemeClr val="bg1"/>
                </a:solidFill>
              </a:rPr>
              <a:t>- Metformin</a:t>
            </a:r>
          </a:p>
          <a:p>
            <a:pPr algn="l"/>
            <a:r>
              <a:rPr lang="en-US" sz="1800" b="0" i="0" u="none" strike="noStrike" baseline="0" dirty="0">
                <a:solidFill>
                  <a:schemeClr val="bg1"/>
                </a:solidFill>
                <a:latin typeface="AdvTT9cc80a3e.I"/>
              </a:rPr>
              <a:t>- Glucagon-like peptide-1 receptor Agonists – e.g. </a:t>
            </a:r>
            <a:r>
              <a:rPr lang="en-US" sz="1800" b="0" i="0" u="none" strike="noStrike" baseline="0" dirty="0">
                <a:solidFill>
                  <a:schemeClr val="bg1"/>
                </a:solidFill>
                <a:latin typeface="AdvTT08640291"/>
              </a:rPr>
              <a:t>liraglutide, </a:t>
            </a:r>
            <a:r>
              <a:rPr lang="en-US" sz="1800" b="0" i="0" u="none" strike="noStrike" baseline="0" dirty="0" err="1">
                <a:solidFill>
                  <a:schemeClr val="bg1"/>
                </a:solidFill>
                <a:latin typeface="AdvTT08640291"/>
              </a:rPr>
              <a:t>semaglutide</a:t>
            </a:r>
            <a:endParaRPr lang="en-US" dirty="0">
              <a:solidFill>
                <a:schemeClr val="bg1"/>
              </a:solidFill>
            </a:endParaRPr>
          </a:p>
        </p:txBody>
      </p:sp>
      <p:sp>
        <p:nvSpPr>
          <p:cNvPr id="11" name="TextBox 10">
            <a:extLst>
              <a:ext uri="{FF2B5EF4-FFF2-40B4-BE49-F238E27FC236}">
                <a16:creationId xmlns:a16="http://schemas.microsoft.com/office/drawing/2014/main" id="{DD006C4D-3911-9BA9-5ABB-82C4B2F251A7}"/>
              </a:ext>
            </a:extLst>
          </p:cNvPr>
          <p:cNvSpPr txBox="1"/>
          <p:nvPr/>
        </p:nvSpPr>
        <p:spPr>
          <a:xfrm>
            <a:off x="1568823" y="3333964"/>
            <a:ext cx="2339430" cy="2031325"/>
          </a:xfrm>
          <a:prstGeom prst="rect">
            <a:avLst/>
          </a:prstGeom>
          <a:noFill/>
        </p:spPr>
        <p:txBody>
          <a:bodyPr wrap="square" rtlCol="0">
            <a:spAutoFit/>
          </a:bodyPr>
          <a:lstStyle/>
          <a:p>
            <a:r>
              <a:rPr lang="en-US" dirty="0">
                <a:solidFill>
                  <a:schemeClr val="bg1"/>
                </a:solidFill>
              </a:rPr>
              <a:t>Indications: Children from 6-18  years with BMI </a:t>
            </a:r>
            <a:r>
              <a:rPr lang="en-US" u="sng" dirty="0">
                <a:solidFill>
                  <a:schemeClr val="bg1"/>
                </a:solidFill>
              </a:rPr>
              <a:t>&gt; </a:t>
            </a:r>
            <a:r>
              <a:rPr lang="en-US" dirty="0">
                <a:solidFill>
                  <a:schemeClr val="bg1"/>
                </a:solidFill>
              </a:rPr>
              <a:t>85</a:t>
            </a:r>
            <a:r>
              <a:rPr lang="en-US" baseline="30000" dirty="0">
                <a:solidFill>
                  <a:schemeClr val="bg1"/>
                </a:solidFill>
              </a:rPr>
              <a:t>th</a:t>
            </a:r>
            <a:r>
              <a:rPr lang="en-US" dirty="0">
                <a:solidFill>
                  <a:schemeClr val="bg1"/>
                </a:solidFill>
              </a:rPr>
              <a:t>% for age and sex</a:t>
            </a:r>
          </a:p>
          <a:p>
            <a:r>
              <a:rPr lang="en-US" dirty="0">
                <a:solidFill>
                  <a:schemeClr val="bg1"/>
                </a:solidFill>
              </a:rPr>
              <a:t>Less evidence for children 2-5 years</a:t>
            </a:r>
          </a:p>
          <a:p>
            <a:endParaRPr lang="en-US" dirty="0"/>
          </a:p>
        </p:txBody>
      </p:sp>
    </p:spTree>
    <p:extLst>
      <p:ext uri="{BB962C8B-B14F-4D97-AF65-F5344CB8AC3E}">
        <p14:creationId xmlns:p14="http://schemas.microsoft.com/office/powerpoint/2010/main" val="167839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08D7-EFD1-433B-005A-DBA635CFC18A}"/>
              </a:ext>
            </a:extLst>
          </p:cNvPr>
          <p:cNvSpPr>
            <a:spLocks noGrp="1"/>
          </p:cNvSpPr>
          <p:nvPr>
            <p:ph type="title"/>
          </p:nvPr>
        </p:nvSpPr>
        <p:spPr>
          <a:xfrm>
            <a:off x="667871" y="829943"/>
            <a:ext cx="10515601" cy="1049005"/>
          </a:xfrm>
        </p:spPr>
        <p:txBody>
          <a:bodyPr>
            <a:noAutofit/>
          </a:bodyPr>
          <a:lstStyle/>
          <a:p>
            <a:r>
              <a:rPr lang="en-US" sz="4000" dirty="0">
                <a:solidFill>
                  <a:srgbClr val="0070C0"/>
                </a:solidFill>
                <a:ea typeface="+mn-ea"/>
                <a:cs typeface="+mn-cs"/>
              </a:rPr>
              <a:t>Considerations in Delivery of Intensive Health Behavior and Lifestyle Treatment</a:t>
            </a:r>
            <a:endParaRPr lang="en-US" sz="4000" dirty="0"/>
          </a:p>
        </p:txBody>
      </p:sp>
      <p:pic>
        <p:nvPicPr>
          <p:cNvPr id="10" name="Content Placeholder 9">
            <a:extLst>
              <a:ext uri="{FF2B5EF4-FFF2-40B4-BE49-F238E27FC236}">
                <a16:creationId xmlns:a16="http://schemas.microsoft.com/office/drawing/2014/main" id="{50095784-84B7-1EC1-AB5C-BFB60B52B6CC}"/>
              </a:ext>
            </a:extLst>
          </p:cNvPr>
          <p:cNvPicPr>
            <a:picLocks noGrp="1" noChangeAspect="1"/>
          </p:cNvPicPr>
          <p:nvPr>
            <p:ph idx="1"/>
          </p:nvPr>
        </p:nvPicPr>
        <p:blipFill>
          <a:blip r:embed="rId3"/>
          <a:stretch>
            <a:fillRect/>
          </a:stretch>
        </p:blipFill>
        <p:spPr>
          <a:xfrm>
            <a:off x="352971" y="2352230"/>
            <a:ext cx="9580359" cy="3430005"/>
          </a:xfrm>
        </p:spPr>
      </p:pic>
    </p:spTree>
    <p:extLst>
      <p:ext uri="{BB962C8B-B14F-4D97-AF65-F5344CB8AC3E}">
        <p14:creationId xmlns:p14="http://schemas.microsoft.com/office/powerpoint/2010/main" val="104669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5493" y="570813"/>
            <a:ext cx="9569302" cy="1143000"/>
          </a:xfrm>
        </p:spPr>
        <p:txBody>
          <a:bodyPr>
            <a:normAutofit fontScale="90000"/>
          </a:bodyPr>
          <a:lstStyle/>
          <a:p>
            <a:pPr eaLnBrk="1" hangingPunct="1">
              <a:defRPr/>
            </a:pPr>
            <a:r>
              <a:rPr lang="en-US" sz="4000" dirty="0"/>
              <a:t>Components of Intensive Lifestyle Interventions </a:t>
            </a:r>
          </a:p>
        </p:txBody>
      </p:sp>
      <p:sp>
        <p:nvSpPr>
          <p:cNvPr id="4099" name="Rectangle 3"/>
          <p:cNvSpPr>
            <a:spLocks noGrp="1" noChangeArrowheads="1"/>
          </p:cNvSpPr>
          <p:nvPr>
            <p:ph idx="1"/>
          </p:nvPr>
        </p:nvSpPr>
        <p:spPr>
          <a:xfrm>
            <a:off x="585525" y="1430321"/>
            <a:ext cx="9617149" cy="4685201"/>
          </a:xfrm>
        </p:spPr>
        <p:txBody>
          <a:bodyPr>
            <a:normAutofit lnSpcReduction="10000"/>
          </a:bodyPr>
          <a:lstStyle/>
          <a:p>
            <a:pPr eaLnBrk="1" hangingPunct="1">
              <a:lnSpc>
                <a:spcPct val="80000"/>
              </a:lnSpc>
              <a:buFont typeface="Wingdings" pitchFamily="2" charset="2"/>
              <a:buNone/>
              <a:defRPr/>
            </a:pPr>
            <a:endParaRPr lang="en-US" sz="2400" dirty="0"/>
          </a:p>
          <a:p>
            <a:pPr>
              <a:defRPr/>
            </a:pPr>
            <a:r>
              <a:rPr lang="en-US" sz="2600" dirty="0"/>
              <a:t>Targets modest reduction in energy intake combined with changes in energy expenditure</a:t>
            </a:r>
          </a:p>
          <a:p>
            <a:pPr>
              <a:defRPr/>
            </a:pPr>
            <a:r>
              <a:rPr lang="en-US" sz="2600" dirty="0"/>
              <a:t>   physical activity and   sedentary behavior/screen time</a:t>
            </a:r>
            <a:r>
              <a:rPr lang="en-US" sz="2600" b="1" dirty="0"/>
              <a:t/>
            </a:r>
            <a:br>
              <a:rPr lang="en-US" sz="2600" b="1" dirty="0"/>
            </a:br>
            <a:endParaRPr lang="en-US" sz="2600" dirty="0"/>
          </a:p>
          <a:p>
            <a:pPr eaLnBrk="1" hangingPunct="1">
              <a:defRPr/>
            </a:pPr>
            <a:r>
              <a:rPr lang="en-US" sz="2600" dirty="0"/>
              <a:t>Dietary prescription focuses on improving diet quality</a:t>
            </a:r>
            <a:br>
              <a:rPr lang="en-US" sz="2600" dirty="0"/>
            </a:br>
            <a:endParaRPr lang="en-US" sz="2600" dirty="0"/>
          </a:p>
          <a:p>
            <a:pPr eaLnBrk="1" hangingPunct="1">
              <a:defRPr/>
            </a:pPr>
            <a:r>
              <a:rPr lang="en-US" sz="2600" dirty="0"/>
              <a:t>Key behavioral strategies include: </a:t>
            </a:r>
          </a:p>
          <a:p>
            <a:pPr lvl="1" eaLnBrk="1" hangingPunct="1">
              <a:defRPr/>
            </a:pPr>
            <a:r>
              <a:rPr lang="en-US" sz="2600" dirty="0"/>
              <a:t>Self-monitoring		</a:t>
            </a:r>
          </a:p>
          <a:p>
            <a:pPr lvl="1" eaLnBrk="1" hangingPunct="1">
              <a:defRPr/>
            </a:pPr>
            <a:r>
              <a:rPr lang="en-US" sz="2600" dirty="0"/>
              <a:t>Reinforcement for behavioral goal achievement</a:t>
            </a:r>
          </a:p>
          <a:p>
            <a:pPr lvl="1" eaLnBrk="1" hangingPunct="1">
              <a:defRPr/>
            </a:pPr>
            <a:r>
              <a:rPr lang="en-US" sz="2600" dirty="0"/>
              <a:t>Stimulus control</a:t>
            </a:r>
          </a:p>
          <a:p>
            <a:pPr lvl="1" eaLnBrk="1" hangingPunct="1">
              <a:defRPr/>
            </a:pPr>
            <a:r>
              <a:rPr lang="en-US" sz="2600" dirty="0"/>
              <a:t>Parenting strategies</a:t>
            </a:r>
          </a:p>
          <a:p>
            <a:pPr eaLnBrk="1" hangingPunct="1">
              <a:defRPr/>
            </a:pPr>
            <a:endParaRPr lang="en-US" sz="2400" dirty="0"/>
          </a:p>
        </p:txBody>
      </p:sp>
      <p:sp>
        <p:nvSpPr>
          <p:cNvPr id="4" name="Arrow: Up 3">
            <a:extLst>
              <a:ext uri="{FF2B5EF4-FFF2-40B4-BE49-F238E27FC236}">
                <a16:creationId xmlns:a16="http://schemas.microsoft.com/office/drawing/2014/main" id="{48CF7F7A-53E7-4F9F-AFC3-81A649E3A574}"/>
              </a:ext>
            </a:extLst>
          </p:cNvPr>
          <p:cNvSpPr/>
          <p:nvPr/>
        </p:nvSpPr>
        <p:spPr>
          <a:xfrm>
            <a:off x="960449" y="2583491"/>
            <a:ext cx="143124" cy="286247"/>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33B33925-FD9D-462D-AD33-CE092B281B1E}"/>
              </a:ext>
            </a:extLst>
          </p:cNvPr>
          <p:cNvSpPr/>
          <p:nvPr/>
        </p:nvSpPr>
        <p:spPr>
          <a:xfrm>
            <a:off x="3870419" y="2593488"/>
            <a:ext cx="143124" cy="28624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3434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7B49-B10F-3512-5F01-29151A77FD12}"/>
              </a:ext>
            </a:extLst>
          </p:cNvPr>
          <p:cNvSpPr>
            <a:spLocks noGrp="1"/>
          </p:cNvSpPr>
          <p:nvPr>
            <p:ph type="title"/>
          </p:nvPr>
        </p:nvSpPr>
        <p:spPr>
          <a:xfrm>
            <a:off x="461682" y="802144"/>
            <a:ext cx="10515601" cy="1049005"/>
          </a:xfrm>
        </p:spPr>
        <p:txBody>
          <a:bodyPr/>
          <a:lstStyle/>
          <a:p>
            <a:r>
              <a:rPr lang="en-US" sz="3600" dirty="0"/>
              <a:t>Intensive Lifestyle Interventions </a:t>
            </a:r>
            <a:endParaRPr lang="en-US" dirty="0"/>
          </a:p>
        </p:txBody>
      </p:sp>
      <p:sp>
        <p:nvSpPr>
          <p:cNvPr id="3" name="Content Placeholder 2">
            <a:extLst>
              <a:ext uri="{FF2B5EF4-FFF2-40B4-BE49-F238E27FC236}">
                <a16:creationId xmlns:a16="http://schemas.microsoft.com/office/drawing/2014/main" id="{E43FC9E9-AE09-EE2C-74A0-AD92846E1808}"/>
              </a:ext>
            </a:extLst>
          </p:cNvPr>
          <p:cNvSpPr>
            <a:spLocks noGrp="1"/>
          </p:cNvSpPr>
          <p:nvPr>
            <p:ph idx="1"/>
          </p:nvPr>
        </p:nvSpPr>
        <p:spPr>
          <a:xfrm>
            <a:off x="461682" y="2025065"/>
            <a:ext cx="11014457" cy="4082119"/>
          </a:xfrm>
        </p:spPr>
        <p:txBody>
          <a:bodyPr>
            <a:normAutofit fontScale="47500" lnSpcReduction="20000"/>
          </a:bodyPr>
          <a:lstStyle/>
          <a:p>
            <a:r>
              <a:rPr lang="en-US" sz="5100" dirty="0"/>
              <a:t>Guidelines for physical activity and sedentary behavior are consistent with recommendations for all youth:</a:t>
            </a:r>
          </a:p>
          <a:p>
            <a:pPr lvl="1"/>
            <a:r>
              <a:rPr lang="en-US" sz="5100" dirty="0"/>
              <a:t>gradual increase to 60 minutes/daily of PA – combination of aerobic and nonaerobic</a:t>
            </a:r>
          </a:p>
          <a:p>
            <a:pPr lvl="1"/>
            <a:r>
              <a:rPr lang="en-US" sz="5100" dirty="0"/>
              <a:t>decrease to </a:t>
            </a:r>
            <a:r>
              <a:rPr lang="en-US" sz="5100" u="sng" dirty="0"/>
              <a:t>&lt;</a:t>
            </a:r>
            <a:r>
              <a:rPr lang="en-US" sz="5100" dirty="0"/>
              <a:t> 2 hours of screen time/daily</a:t>
            </a:r>
            <a:br>
              <a:rPr lang="en-US" sz="5100" dirty="0"/>
            </a:br>
            <a:endParaRPr lang="en-US" sz="5100" dirty="0"/>
          </a:p>
          <a:p>
            <a:r>
              <a:rPr lang="en-US" sz="5100" dirty="0"/>
              <a:t>Focus on improving eating and activity behaviors at the level of the family, not singling out a specific child</a:t>
            </a:r>
          </a:p>
          <a:p>
            <a:pPr lvl="1"/>
            <a:r>
              <a:rPr lang="en-US" sz="5100" b="0" i="0" dirty="0">
                <a:solidFill>
                  <a:srgbClr val="202124"/>
                </a:solidFill>
                <a:effectLst/>
              </a:rPr>
              <a:t>Unhealthy eating and physical inactivity are leading contributors to death in the U.S.</a:t>
            </a:r>
            <a:endParaRPr lang="en-US" sz="5100" dirty="0"/>
          </a:p>
          <a:p>
            <a:pPr lvl="1"/>
            <a:r>
              <a:rPr lang="en-US" sz="5100" dirty="0"/>
              <a:t>Majority of children and adults in the U.S. do not engage in adequate amounts of physical activity</a:t>
            </a:r>
          </a:p>
          <a:p>
            <a:pPr lvl="1"/>
            <a:r>
              <a:rPr lang="en-US" sz="5100" dirty="0"/>
              <a:t>Everyone benefits from improving these behaviors, independent of weight status</a:t>
            </a:r>
            <a:r>
              <a:rPr lang="en-US" sz="3600" dirty="0"/>
              <a:t/>
            </a:r>
            <a:br>
              <a:rPr lang="en-US" sz="3600" dirty="0"/>
            </a:br>
            <a:endParaRPr lang="en-US" sz="3600" dirty="0"/>
          </a:p>
          <a:p>
            <a:endParaRPr lang="en-US" dirty="0"/>
          </a:p>
        </p:txBody>
      </p:sp>
    </p:spTree>
    <p:extLst>
      <p:ext uri="{BB962C8B-B14F-4D97-AF65-F5344CB8AC3E}">
        <p14:creationId xmlns:p14="http://schemas.microsoft.com/office/powerpoint/2010/main" val="31796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465235" y="706098"/>
            <a:ext cx="8418136" cy="944563"/>
          </a:xfrm>
        </p:spPr>
        <p:txBody>
          <a:bodyPr>
            <a:normAutofit/>
          </a:bodyPr>
          <a:lstStyle/>
          <a:p>
            <a:pPr eaLnBrk="1" hangingPunct="1">
              <a:defRPr/>
            </a:pPr>
            <a:r>
              <a:rPr lang="en-US" dirty="0"/>
              <a:t>Improving Diet Quality</a:t>
            </a:r>
            <a:br>
              <a:rPr lang="en-US" dirty="0"/>
            </a:br>
            <a:r>
              <a:rPr lang="en-US" sz="1100" dirty="0"/>
              <a:t> </a:t>
            </a:r>
            <a:endParaRPr lang="en-US" sz="1100" i="1" dirty="0"/>
          </a:p>
        </p:txBody>
      </p:sp>
      <p:sp>
        <p:nvSpPr>
          <p:cNvPr id="1029" name="Rectangle 1027"/>
          <p:cNvSpPr>
            <a:spLocks noGrp="1" noChangeArrowheads="1"/>
          </p:cNvSpPr>
          <p:nvPr>
            <p:ph type="body" idx="1"/>
          </p:nvPr>
        </p:nvSpPr>
        <p:spPr>
          <a:xfrm>
            <a:off x="329996" y="2131982"/>
            <a:ext cx="5791200" cy="944563"/>
          </a:xfrm>
        </p:spPr>
        <p:txBody>
          <a:bodyPr>
            <a:normAutofit/>
          </a:bodyPr>
          <a:lstStyle/>
          <a:p>
            <a:pPr eaLnBrk="1" hangingPunct="1">
              <a:lnSpc>
                <a:spcPct val="90000"/>
              </a:lnSpc>
              <a:defRPr/>
            </a:pPr>
            <a:r>
              <a:rPr lang="en-US" dirty="0"/>
              <a:t>	</a:t>
            </a:r>
          </a:p>
        </p:txBody>
      </p:sp>
      <p:sp>
        <p:nvSpPr>
          <p:cNvPr id="2" name="Content Placeholder 5"/>
          <p:cNvSpPr>
            <a:spLocks noGrp="1"/>
          </p:cNvSpPr>
          <p:nvPr>
            <p:ph sz="half" idx="2"/>
          </p:nvPr>
        </p:nvSpPr>
        <p:spPr>
          <a:xfrm>
            <a:off x="1286992" y="1536180"/>
            <a:ext cx="4809008" cy="4648200"/>
          </a:xfrm>
        </p:spPr>
        <p:txBody>
          <a:bodyPr>
            <a:normAutofit lnSpcReduction="10000"/>
          </a:bodyPr>
          <a:lstStyle/>
          <a:p>
            <a:pPr eaLnBrk="1" hangingPunct="1">
              <a:lnSpc>
                <a:spcPct val="90000"/>
              </a:lnSpc>
              <a:buFontTx/>
              <a:buNone/>
              <a:defRPr/>
            </a:pPr>
            <a:r>
              <a:rPr lang="en-US" sz="1600" dirty="0">
                <a:solidFill>
                  <a:srgbClr val="FF0000"/>
                </a:solidFill>
              </a:rPr>
              <a:t>Red—Stop and think! </a:t>
            </a:r>
          </a:p>
          <a:p>
            <a:pPr lvl="1" eaLnBrk="1" hangingPunct="1">
              <a:lnSpc>
                <a:spcPct val="90000"/>
              </a:lnSpc>
              <a:defRPr/>
            </a:pPr>
            <a:r>
              <a:rPr lang="en-US" sz="1600" dirty="0"/>
              <a:t>High in fat (&gt;5g/serving) and sugar</a:t>
            </a:r>
          </a:p>
          <a:p>
            <a:pPr lvl="1" eaLnBrk="1" hangingPunct="1">
              <a:lnSpc>
                <a:spcPct val="90000"/>
              </a:lnSpc>
              <a:defRPr/>
            </a:pPr>
            <a:r>
              <a:rPr lang="en-US" sz="1600" dirty="0"/>
              <a:t>Less nutrient dense</a:t>
            </a:r>
          </a:p>
          <a:p>
            <a:pPr lvl="1" eaLnBrk="1" hangingPunct="1">
              <a:lnSpc>
                <a:spcPct val="90000"/>
              </a:lnSpc>
              <a:defRPr/>
            </a:pPr>
            <a:r>
              <a:rPr lang="en-US" sz="1600" dirty="0"/>
              <a:t>Examples: chocolate,  fries, </a:t>
            </a:r>
          </a:p>
          <a:p>
            <a:pPr lvl="1" eaLnBrk="1" hangingPunct="1">
              <a:lnSpc>
                <a:spcPct val="90000"/>
              </a:lnSpc>
              <a:buFontTx/>
              <a:buNone/>
              <a:defRPr/>
            </a:pPr>
            <a:r>
              <a:rPr lang="en-US" sz="1600" dirty="0"/>
              <a:t>	ice cream, cakes, cookies</a:t>
            </a:r>
          </a:p>
          <a:p>
            <a:pPr lvl="1" eaLnBrk="1" hangingPunct="1">
              <a:lnSpc>
                <a:spcPct val="90000"/>
              </a:lnSpc>
              <a:buFontTx/>
              <a:buNone/>
              <a:defRPr/>
            </a:pPr>
            <a:endParaRPr lang="en-US" sz="1600" dirty="0"/>
          </a:p>
          <a:p>
            <a:pPr eaLnBrk="1" hangingPunct="1">
              <a:lnSpc>
                <a:spcPct val="90000"/>
              </a:lnSpc>
              <a:buFontTx/>
              <a:buNone/>
              <a:defRPr/>
            </a:pPr>
            <a:r>
              <a:rPr lang="en-US" sz="1600" dirty="0">
                <a:solidFill>
                  <a:schemeClr val="accent2">
                    <a:lumMod val="60000"/>
                    <a:lumOff val="40000"/>
                  </a:schemeClr>
                </a:solidFill>
              </a:rPr>
              <a:t>Yellow—Caution; slow!</a:t>
            </a:r>
          </a:p>
          <a:p>
            <a:pPr lvl="1" eaLnBrk="1" hangingPunct="1">
              <a:lnSpc>
                <a:spcPct val="90000"/>
              </a:lnSpc>
              <a:defRPr/>
            </a:pPr>
            <a:r>
              <a:rPr lang="en-US" sz="1600" dirty="0"/>
              <a:t>Nutrient adequate</a:t>
            </a:r>
          </a:p>
          <a:p>
            <a:pPr lvl="1" eaLnBrk="1" hangingPunct="1">
              <a:lnSpc>
                <a:spcPct val="90000"/>
              </a:lnSpc>
              <a:defRPr/>
            </a:pPr>
            <a:r>
              <a:rPr lang="en-US" sz="1600" dirty="0"/>
              <a:t>Medium energy density</a:t>
            </a:r>
          </a:p>
          <a:p>
            <a:pPr lvl="1" eaLnBrk="1" hangingPunct="1">
              <a:lnSpc>
                <a:spcPct val="90000"/>
              </a:lnSpc>
              <a:defRPr/>
            </a:pPr>
            <a:r>
              <a:rPr lang="en-US" sz="1600" dirty="0"/>
              <a:t>1-5 g of fat/serving</a:t>
            </a:r>
          </a:p>
          <a:p>
            <a:pPr lvl="1" eaLnBrk="1" hangingPunct="1">
              <a:lnSpc>
                <a:spcPct val="90000"/>
              </a:lnSpc>
              <a:defRPr/>
            </a:pPr>
            <a:r>
              <a:rPr lang="en-US" sz="1600" dirty="0"/>
              <a:t>Examples: crackers, dried fruit</a:t>
            </a:r>
          </a:p>
          <a:p>
            <a:pPr lvl="1" eaLnBrk="1" hangingPunct="1">
              <a:lnSpc>
                <a:spcPct val="90000"/>
              </a:lnSpc>
              <a:buFontTx/>
              <a:buNone/>
              <a:defRPr/>
            </a:pPr>
            <a:endParaRPr lang="en-US" sz="1600" dirty="0">
              <a:solidFill>
                <a:srgbClr val="00B050"/>
              </a:solidFill>
            </a:endParaRPr>
          </a:p>
          <a:p>
            <a:pPr eaLnBrk="1" hangingPunct="1">
              <a:lnSpc>
                <a:spcPct val="90000"/>
              </a:lnSpc>
              <a:buFontTx/>
              <a:buNone/>
              <a:defRPr/>
            </a:pPr>
            <a:r>
              <a:rPr lang="en-US" sz="1600" dirty="0">
                <a:solidFill>
                  <a:srgbClr val="00B050"/>
                </a:solidFill>
              </a:rPr>
              <a:t>Green – Go! </a:t>
            </a:r>
          </a:p>
          <a:p>
            <a:pPr lvl="1" eaLnBrk="1" hangingPunct="1">
              <a:lnSpc>
                <a:spcPct val="90000"/>
              </a:lnSpc>
              <a:defRPr/>
            </a:pPr>
            <a:r>
              <a:rPr lang="en-US" sz="1600" dirty="0"/>
              <a:t>Nutrient rich</a:t>
            </a:r>
          </a:p>
          <a:p>
            <a:pPr lvl="1" eaLnBrk="1" hangingPunct="1">
              <a:lnSpc>
                <a:spcPct val="90000"/>
              </a:lnSpc>
              <a:defRPr/>
            </a:pPr>
            <a:r>
              <a:rPr lang="en-US" sz="1600" dirty="0"/>
              <a:t>Low Energy Density (LED)</a:t>
            </a:r>
          </a:p>
          <a:p>
            <a:pPr lvl="1" eaLnBrk="1" hangingPunct="1">
              <a:lnSpc>
                <a:spcPct val="90000"/>
              </a:lnSpc>
              <a:defRPr/>
            </a:pPr>
            <a:r>
              <a:rPr lang="en-US" sz="1600" dirty="0"/>
              <a:t>Examples: fruits, vegetables</a:t>
            </a:r>
          </a:p>
          <a:p>
            <a:pPr lvl="2" eaLnBrk="1" hangingPunct="1">
              <a:lnSpc>
                <a:spcPct val="90000"/>
              </a:lnSpc>
              <a:buFontTx/>
              <a:buNone/>
              <a:defRPr/>
            </a:pPr>
            <a:endParaRPr lang="en-US" dirty="0"/>
          </a:p>
          <a:p>
            <a:pPr lvl="1" eaLnBrk="1" hangingPunct="1">
              <a:lnSpc>
                <a:spcPct val="90000"/>
              </a:lnSpc>
              <a:buFontTx/>
              <a:buNone/>
              <a:defRPr/>
            </a:pPr>
            <a:endParaRPr lang="en-US" sz="1400" dirty="0"/>
          </a:p>
          <a:p>
            <a:pPr eaLnBrk="1" hangingPunct="1">
              <a:defRPr/>
            </a:pPr>
            <a:endParaRPr lang="en-US" dirty="0"/>
          </a:p>
        </p:txBody>
      </p:sp>
      <p:pic>
        <p:nvPicPr>
          <p:cNvPr id="1028" name="Picture 4" descr="The traffic light diet is dumb, and it works - In Practice - Boston.com">
            <a:extLst>
              <a:ext uri="{FF2B5EF4-FFF2-40B4-BE49-F238E27FC236}">
                <a16:creationId xmlns:a16="http://schemas.microsoft.com/office/drawing/2014/main" id="{DD4EEC55-F6F0-C5E8-A011-23C796B3B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953" y="1467600"/>
            <a:ext cx="3117532" cy="367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B6B4-9788-12C4-E2B4-5FC7DBD72658}"/>
              </a:ext>
            </a:extLst>
          </p:cNvPr>
          <p:cNvSpPr>
            <a:spLocks noGrp="1"/>
          </p:cNvSpPr>
          <p:nvPr>
            <p:ph type="title"/>
          </p:nvPr>
        </p:nvSpPr>
        <p:spPr/>
        <p:txBody>
          <a:bodyPr/>
          <a:lstStyle/>
          <a:p>
            <a:r>
              <a:rPr lang="en-US" dirty="0"/>
              <a:t>Improving Diet Quality</a:t>
            </a:r>
          </a:p>
        </p:txBody>
      </p:sp>
      <p:pic>
        <p:nvPicPr>
          <p:cNvPr id="5" name="Content Placeholder 4">
            <a:extLst>
              <a:ext uri="{FF2B5EF4-FFF2-40B4-BE49-F238E27FC236}">
                <a16:creationId xmlns:a16="http://schemas.microsoft.com/office/drawing/2014/main" id="{17C6868D-481C-D712-D2EE-F8DBF6FE69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3145" y="1824352"/>
            <a:ext cx="4267910" cy="383141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022B484B-F8FB-BFCA-7EC0-08619D5234F9}"/>
              </a:ext>
            </a:extLst>
          </p:cNvPr>
          <p:cNvPicPr>
            <a:picLocks noGrp="1" noChangeAspect="1"/>
          </p:cNvPicPr>
          <p:nvPr>
            <p:ph sz="half" idx="2"/>
          </p:nvPr>
        </p:nvPicPr>
        <p:blipFill>
          <a:blip r:embed="rId3"/>
          <a:stretch>
            <a:fillRect/>
          </a:stretch>
        </p:blipFill>
        <p:spPr>
          <a:xfrm>
            <a:off x="6096000" y="1291002"/>
            <a:ext cx="5667685" cy="3639669"/>
          </a:xfrm>
          <a:prstGeom prst="rect">
            <a:avLst/>
          </a:prstGeom>
        </p:spPr>
      </p:pic>
      <p:sp>
        <p:nvSpPr>
          <p:cNvPr id="4" name="TextBox 3">
            <a:extLst>
              <a:ext uri="{FF2B5EF4-FFF2-40B4-BE49-F238E27FC236}">
                <a16:creationId xmlns:a16="http://schemas.microsoft.com/office/drawing/2014/main" id="{3BAA7191-2BAE-0266-1228-7FD5E8238434}"/>
              </a:ext>
            </a:extLst>
          </p:cNvPr>
          <p:cNvSpPr txBox="1"/>
          <p:nvPr/>
        </p:nvSpPr>
        <p:spPr>
          <a:xfrm>
            <a:off x="5730333" y="5663777"/>
            <a:ext cx="6393721" cy="369332"/>
          </a:xfrm>
          <a:prstGeom prst="rect">
            <a:avLst/>
          </a:prstGeom>
          <a:noFill/>
        </p:spPr>
        <p:txBody>
          <a:bodyPr wrap="square">
            <a:spAutoFit/>
          </a:bodyPr>
          <a:lstStyle/>
          <a:p>
            <a:r>
              <a:rPr lang="en-US" dirty="0"/>
              <a:t>https://www.nhlbi.nih.gov/health/educational/wecan/index.htm</a:t>
            </a:r>
          </a:p>
        </p:txBody>
      </p:sp>
      <p:sp>
        <p:nvSpPr>
          <p:cNvPr id="7" name="TextBox 6">
            <a:extLst>
              <a:ext uri="{FF2B5EF4-FFF2-40B4-BE49-F238E27FC236}">
                <a16:creationId xmlns:a16="http://schemas.microsoft.com/office/drawing/2014/main" id="{275C9F35-E41C-E239-23C3-57F50E77D4DF}"/>
              </a:ext>
            </a:extLst>
          </p:cNvPr>
          <p:cNvSpPr txBox="1"/>
          <p:nvPr/>
        </p:nvSpPr>
        <p:spPr>
          <a:xfrm>
            <a:off x="1333145" y="5807363"/>
            <a:ext cx="4397188" cy="369332"/>
          </a:xfrm>
          <a:prstGeom prst="rect">
            <a:avLst/>
          </a:prstGeom>
          <a:noFill/>
        </p:spPr>
        <p:txBody>
          <a:bodyPr wrap="square" rtlCol="0">
            <a:spAutoFit/>
          </a:bodyPr>
          <a:lstStyle/>
          <a:p>
            <a:r>
              <a:rPr lang="en-US"/>
              <a:t>https://www.myplate.gov/</a:t>
            </a:r>
            <a:endParaRPr lang="en-US" dirty="0"/>
          </a:p>
        </p:txBody>
      </p:sp>
    </p:spTree>
    <p:extLst>
      <p:ext uri="{BB962C8B-B14F-4D97-AF65-F5344CB8AC3E}">
        <p14:creationId xmlns:p14="http://schemas.microsoft.com/office/powerpoint/2010/main" val="1264658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043A-76F7-4CAA-1A53-BA3F18B34738}"/>
              </a:ext>
            </a:extLst>
          </p:cNvPr>
          <p:cNvSpPr>
            <a:spLocks noGrp="1"/>
          </p:cNvSpPr>
          <p:nvPr>
            <p:ph type="title"/>
          </p:nvPr>
        </p:nvSpPr>
        <p:spPr/>
        <p:txBody>
          <a:bodyPr/>
          <a:lstStyle/>
          <a:p>
            <a:r>
              <a:rPr lang="en-US" dirty="0"/>
              <a:t>Key Behavioral Strategies</a:t>
            </a:r>
          </a:p>
        </p:txBody>
      </p:sp>
      <p:sp>
        <p:nvSpPr>
          <p:cNvPr id="3" name="Content Placeholder 2">
            <a:extLst>
              <a:ext uri="{FF2B5EF4-FFF2-40B4-BE49-F238E27FC236}">
                <a16:creationId xmlns:a16="http://schemas.microsoft.com/office/drawing/2014/main" id="{4B45C220-76B8-7BF5-D551-6E556EC28720}"/>
              </a:ext>
            </a:extLst>
          </p:cNvPr>
          <p:cNvSpPr>
            <a:spLocks noGrp="1"/>
          </p:cNvSpPr>
          <p:nvPr>
            <p:ph idx="1"/>
          </p:nvPr>
        </p:nvSpPr>
        <p:spPr>
          <a:xfrm>
            <a:off x="838200" y="2049742"/>
            <a:ext cx="10515601" cy="4351338"/>
          </a:xfrm>
        </p:spPr>
        <p:txBody>
          <a:bodyPr>
            <a:normAutofit/>
          </a:bodyPr>
          <a:lstStyle/>
          <a:p>
            <a:r>
              <a:rPr lang="en-US" dirty="0"/>
              <a:t>Self-monitoring: dietary intake, physical activity</a:t>
            </a:r>
          </a:p>
          <a:p>
            <a:r>
              <a:rPr lang="en-US" dirty="0"/>
              <a:t>Positive reinforcement for adherence to dietary and activity prescriptions  (non-food rewards) </a:t>
            </a:r>
          </a:p>
          <a:p>
            <a:r>
              <a:rPr lang="en-US" dirty="0"/>
              <a:t>Positive parenting strategies and contingency management </a:t>
            </a:r>
          </a:p>
          <a:p>
            <a:r>
              <a:rPr lang="en-US" dirty="0"/>
              <a:t>Goal-setting: for children and caregivers</a:t>
            </a:r>
          </a:p>
          <a:p>
            <a:r>
              <a:rPr lang="en-US" dirty="0"/>
              <a:t>Enhancing emotional well-being: body acceptance, self-concept, strategies to manage bullying, cognitive strategies to address negative thinking</a:t>
            </a:r>
          </a:p>
          <a:p>
            <a:endParaRPr lang="en-US" dirty="0"/>
          </a:p>
        </p:txBody>
      </p:sp>
    </p:spTree>
    <p:extLst>
      <p:ext uri="{BB962C8B-B14F-4D97-AF65-F5344CB8AC3E}">
        <p14:creationId xmlns:p14="http://schemas.microsoft.com/office/powerpoint/2010/main" val="89872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265F-DBDF-7FF3-CB1D-3ED2E0476B88}"/>
              </a:ext>
            </a:extLst>
          </p:cNvPr>
          <p:cNvSpPr>
            <a:spLocks noGrp="1"/>
          </p:cNvSpPr>
          <p:nvPr>
            <p:ph type="title"/>
          </p:nvPr>
        </p:nvSpPr>
        <p:spPr/>
        <p:txBody>
          <a:bodyPr/>
          <a:lstStyle/>
          <a:p>
            <a:r>
              <a:rPr lang="en-US" dirty="0"/>
              <a:t>Role of the Caregiver</a:t>
            </a:r>
          </a:p>
        </p:txBody>
      </p:sp>
      <p:sp>
        <p:nvSpPr>
          <p:cNvPr id="3" name="Content Placeholder 2">
            <a:extLst>
              <a:ext uri="{FF2B5EF4-FFF2-40B4-BE49-F238E27FC236}">
                <a16:creationId xmlns:a16="http://schemas.microsoft.com/office/drawing/2014/main" id="{15ADC6E0-35FB-2157-A576-95545A8B79F2}"/>
              </a:ext>
            </a:extLst>
          </p:cNvPr>
          <p:cNvSpPr>
            <a:spLocks noGrp="1"/>
          </p:cNvSpPr>
          <p:nvPr>
            <p:ph idx="1"/>
          </p:nvPr>
        </p:nvSpPr>
        <p:spPr/>
        <p:txBody>
          <a:bodyPr>
            <a:normAutofit lnSpcReduction="10000"/>
          </a:bodyPr>
          <a:lstStyle/>
          <a:p>
            <a:r>
              <a:rPr lang="en-US" dirty="0">
                <a:solidFill>
                  <a:schemeClr val="accent6"/>
                </a:solidFill>
              </a:rPr>
              <a:t>Parents/caregivers play a crucial role in:</a:t>
            </a:r>
          </a:p>
          <a:p>
            <a:pPr lvl="1"/>
            <a:r>
              <a:rPr lang="en-US" dirty="0">
                <a:solidFill>
                  <a:schemeClr val="accent6"/>
                </a:solidFill>
              </a:rPr>
              <a:t>Modifying the home environment to make healthy choices available and unhealthy choices less available</a:t>
            </a:r>
          </a:p>
          <a:p>
            <a:pPr lvl="1"/>
            <a:r>
              <a:rPr lang="en-US" dirty="0">
                <a:solidFill>
                  <a:schemeClr val="accent6"/>
                </a:solidFill>
              </a:rPr>
              <a:t>Modeling healthy eating and activity behaviors</a:t>
            </a:r>
          </a:p>
          <a:p>
            <a:pPr lvl="1"/>
            <a:r>
              <a:rPr lang="en-US" dirty="0">
                <a:solidFill>
                  <a:schemeClr val="accent6"/>
                </a:solidFill>
              </a:rPr>
              <a:t>Providing access to opportunities for physical activity</a:t>
            </a:r>
          </a:p>
          <a:p>
            <a:pPr lvl="1"/>
            <a:r>
              <a:rPr lang="en-US" dirty="0">
                <a:solidFill>
                  <a:schemeClr val="accent6"/>
                </a:solidFill>
              </a:rPr>
              <a:t>Setting limits – i.e., willing to say no to additional screen time, energy dense foods, etc.</a:t>
            </a:r>
          </a:p>
          <a:p>
            <a:pPr lvl="1"/>
            <a:r>
              <a:rPr lang="en-US" dirty="0">
                <a:solidFill>
                  <a:schemeClr val="accent6"/>
                </a:solidFill>
              </a:rPr>
              <a:t>Managing and decreasing family conflict </a:t>
            </a:r>
          </a:p>
          <a:p>
            <a:pPr lvl="1"/>
            <a:r>
              <a:rPr lang="en-US" dirty="0">
                <a:solidFill>
                  <a:schemeClr val="accent6"/>
                </a:solidFill>
              </a:rPr>
              <a:t>Supporting child’s self-concept at any size</a:t>
            </a:r>
          </a:p>
          <a:p>
            <a:r>
              <a:rPr lang="en-US" dirty="0">
                <a:solidFill>
                  <a:schemeClr val="accent6"/>
                </a:solidFill>
              </a:rPr>
              <a:t>Caregivers have considerable influence with children &lt; 12 years</a:t>
            </a:r>
          </a:p>
          <a:p>
            <a:r>
              <a:rPr lang="en-US" dirty="0">
                <a:solidFill>
                  <a:schemeClr val="accent6"/>
                </a:solidFill>
              </a:rPr>
              <a:t>Role of caregiver with adolescents is more complex</a:t>
            </a:r>
          </a:p>
        </p:txBody>
      </p:sp>
    </p:spTree>
    <p:extLst>
      <p:ext uri="{BB962C8B-B14F-4D97-AF65-F5344CB8AC3E}">
        <p14:creationId xmlns:p14="http://schemas.microsoft.com/office/powerpoint/2010/main" val="328995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66EB-DD7C-3E4C-CEC4-FE6BC101DBF8}"/>
              </a:ext>
            </a:extLst>
          </p:cNvPr>
          <p:cNvSpPr>
            <a:spLocks noGrp="1"/>
          </p:cNvSpPr>
          <p:nvPr>
            <p:ph type="title"/>
          </p:nvPr>
        </p:nvSpPr>
        <p:spPr/>
        <p:txBody>
          <a:bodyPr/>
          <a:lstStyle/>
          <a:p>
            <a:r>
              <a:rPr lang="en-US" dirty="0"/>
              <a:t>Attention to Social Determinants of Health</a:t>
            </a:r>
          </a:p>
        </p:txBody>
      </p:sp>
      <p:sp>
        <p:nvSpPr>
          <p:cNvPr id="3" name="Content Placeholder 2">
            <a:extLst>
              <a:ext uri="{FF2B5EF4-FFF2-40B4-BE49-F238E27FC236}">
                <a16:creationId xmlns:a16="http://schemas.microsoft.com/office/drawing/2014/main" id="{59F2BE4A-8B3B-3FB9-0474-A25A90478433}"/>
              </a:ext>
            </a:extLst>
          </p:cNvPr>
          <p:cNvSpPr>
            <a:spLocks noGrp="1"/>
          </p:cNvSpPr>
          <p:nvPr>
            <p:ph idx="1"/>
          </p:nvPr>
        </p:nvSpPr>
        <p:spPr/>
        <p:txBody>
          <a:bodyPr/>
          <a:lstStyle/>
          <a:p>
            <a:r>
              <a:rPr lang="en-US" dirty="0"/>
              <a:t>Access to healthy foods</a:t>
            </a:r>
          </a:p>
          <a:p>
            <a:pPr lvl="1"/>
            <a:r>
              <a:rPr lang="en-US" dirty="0"/>
              <a:t>Assess food security</a:t>
            </a:r>
          </a:p>
          <a:p>
            <a:pPr lvl="1"/>
            <a:r>
              <a:rPr lang="en-US" dirty="0"/>
              <a:t>Connect to available programs</a:t>
            </a:r>
          </a:p>
          <a:p>
            <a:r>
              <a:rPr lang="en-US" dirty="0"/>
              <a:t>Opportunities for physical activity</a:t>
            </a:r>
          </a:p>
          <a:p>
            <a:pPr lvl="1"/>
            <a:r>
              <a:rPr lang="en-US" dirty="0"/>
              <a:t>Safe spaces for outdoor activities</a:t>
            </a:r>
          </a:p>
          <a:p>
            <a:pPr lvl="1"/>
            <a:r>
              <a:rPr lang="en-US" dirty="0"/>
              <a:t>Options for activities that can easily be done in small indoor settings</a:t>
            </a:r>
          </a:p>
          <a:p>
            <a:pPr lvl="1"/>
            <a:r>
              <a:rPr lang="en-US" dirty="0"/>
              <a:t>Support participation in activities available through school/community – may need to address stigma related to participation in physical activity</a:t>
            </a:r>
          </a:p>
        </p:txBody>
      </p:sp>
    </p:spTree>
    <p:extLst>
      <p:ext uri="{BB962C8B-B14F-4D97-AF65-F5344CB8AC3E}">
        <p14:creationId xmlns:p14="http://schemas.microsoft.com/office/powerpoint/2010/main" val="22668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558800" y="641603"/>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Welcome</a:t>
            </a:r>
            <a:endParaRPr spc="-193" dirty="0"/>
          </a:p>
        </p:txBody>
      </p:sp>
      <p:sp>
        <p:nvSpPr>
          <p:cNvPr id="3" name="Text Placeholder 2"/>
          <p:cNvSpPr>
            <a:spLocks noGrp="1"/>
          </p:cNvSpPr>
          <p:nvPr>
            <p:ph idx="1"/>
          </p:nvPr>
        </p:nvSpPr>
        <p:spPr>
          <a:xfrm>
            <a:off x="558800" y="1549401"/>
            <a:ext cx="10795002" cy="1727199"/>
          </a:xfrm>
        </p:spPr>
        <p:txBody>
          <a:bodyPr>
            <a:normAutofit lnSpcReduction="10000"/>
          </a:bodyPr>
          <a:lstStyle/>
          <a:p>
            <a:pPr marL="495325" indent="-495325"/>
            <a:r>
              <a:rPr lang="en-US" dirty="0">
                <a:solidFill>
                  <a:schemeClr val="accent6">
                    <a:lumMod val="50000"/>
                  </a:schemeClr>
                </a:solidFill>
              </a:rPr>
              <a:t>This session will be recorded for educational and quality improvement purposes</a:t>
            </a:r>
          </a:p>
          <a:p>
            <a:pPr marL="495325" indent="-495325"/>
            <a:r>
              <a:rPr lang="en-US" dirty="0">
                <a:solidFill>
                  <a:schemeClr val="accent6">
                    <a:lumMod val="50000"/>
                  </a:schemeClr>
                </a:solidFill>
              </a:rPr>
              <a:t>Please do not provide any protected health information (PHI) during any ECHO session</a:t>
            </a:r>
          </a:p>
          <a:p>
            <a:pPr marL="495325" indent="-495325"/>
            <a:endParaRPr lang="en-US" dirty="0">
              <a:solidFill>
                <a:schemeClr val="accent6">
                  <a:lumMod val="50000"/>
                </a:schemeClr>
              </a:solidFill>
            </a:endParaRPr>
          </a:p>
        </p:txBody>
      </p:sp>
      <p:pic>
        <p:nvPicPr>
          <p:cNvPr id="9" name="Picture 1" descr="page2image1772256">
            <a:extLst>
              <a:ext uri="{FF2B5EF4-FFF2-40B4-BE49-F238E27FC236}">
                <a16:creationId xmlns:a16="http://schemas.microsoft.com/office/drawing/2014/main" id="{2112E677-3ED6-D34A-9ABF-C1F2EFD36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845366282"/>
              </p:ext>
            </p:extLst>
          </p:nvPr>
        </p:nvGraphicFramePr>
        <p:xfrm>
          <a:off x="1676399" y="3276600"/>
          <a:ext cx="8737601" cy="3180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98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D60B-71F2-5CA2-AB6D-E7DB1DA76D6E}"/>
              </a:ext>
            </a:extLst>
          </p:cNvPr>
          <p:cNvSpPr>
            <a:spLocks noGrp="1"/>
          </p:cNvSpPr>
          <p:nvPr>
            <p:ph type="title"/>
          </p:nvPr>
        </p:nvSpPr>
        <p:spPr/>
        <p:txBody>
          <a:bodyPr/>
          <a:lstStyle/>
          <a:p>
            <a:r>
              <a:rPr lang="en-US" dirty="0"/>
              <a:t>When Intensive Programs Are Not Available</a:t>
            </a:r>
          </a:p>
        </p:txBody>
      </p:sp>
      <p:sp>
        <p:nvSpPr>
          <p:cNvPr id="3" name="Content Placeholder 2">
            <a:extLst>
              <a:ext uri="{FF2B5EF4-FFF2-40B4-BE49-F238E27FC236}">
                <a16:creationId xmlns:a16="http://schemas.microsoft.com/office/drawing/2014/main" id="{A6C6B240-7C4B-B6E8-A53A-44D6ED1ABCE5}"/>
              </a:ext>
            </a:extLst>
          </p:cNvPr>
          <p:cNvSpPr>
            <a:spLocks noGrp="1"/>
          </p:cNvSpPr>
          <p:nvPr>
            <p:ph idx="1"/>
          </p:nvPr>
        </p:nvSpPr>
        <p:spPr/>
        <p:txBody>
          <a:bodyPr>
            <a:normAutofit fontScale="62500" lnSpcReduction="20000"/>
          </a:bodyPr>
          <a:lstStyle/>
          <a:p>
            <a:r>
              <a:rPr lang="en-US" sz="4800" dirty="0"/>
              <a:t>Consider use of reminders embedded within EHR to streamline care during office visits and prompt distribution of relevant materials to families</a:t>
            </a:r>
          </a:p>
          <a:p>
            <a:r>
              <a:rPr lang="en-US" sz="4800" dirty="0"/>
              <a:t>Training in MI to join with families to encourage progress and collaborate on identifying areas for improvement</a:t>
            </a:r>
          </a:p>
          <a:p>
            <a:r>
              <a:rPr lang="en-US" sz="4800" dirty="0"/>
              <a:t>Provide resources that families can utilize outside of office visits</a:t>
            </a:r>
          </a:p>
          <a:p>
            <a:r>
              <a:rPr lang="en-US" sz="4800" dirty="0"/>
              <a:t>Consider collaborations with other organizations – e.g. referral to YMCA or Boys and Girls Club, RI Community Food Bank Healthy Habits program, etc.</a:t>
            </a:r>
          </a:p>
          <a:p>
            <a:r>
              <a:rPr lang="en-US" sz="4800" dirty="0"/>
              <a:t>Collaborate with a behavioral health specialist to address parenting behaviors, motivation, etc.</a:t>
            </a:r>
          </a:p>
        </p:txBody>
      </p:sp>
    </p:spTree>
    <p:extLst>
      <p:ext uri="{BB962C8B-B14F-4D97-AF65-F5344CB8AC3E}">
        <p14:creationId xmlns:p14="http://schemas.microsoft.com/office/powerpoint/2010/main" val="251624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F56E-B080-EEE7-75A2-C12ED09545C4}"/>
              </a:ext>
            </a:extLst>
          </p:cNvPr>
          <p:cNvSpPr>
            <a:spLocks noGrp="1"/>
          </p:cNvSpPr>
          <p:nvPr>
            <p:ph type="title"/>
          </p:nvPr>
        </p:nvSpPr>
        <p:spPr>
          <a:xfrm>
            <a:off x="645459" y="-46784"/>
            <a:ext cx="10515600" cy="1232430"/>
          </a:xfrm>
        </p:spPr>
        <p:txBody>
          <a:bodyPr>
            <a:normAutofit/>
          </a:bodyPr>
          <a:lstStyle/>
          <a:p>
            <a:pPr>
              <a:lnSpc>
                <a:spcPct val="100000"/>
              </a:lnSpc>
            </a:pPr>
            <a:r>
              <a:rPr lang="en-US" sz="3600" dirty="0"/>
              <a:t>Addressing High Weight Status in Pediatric Samples</a:t>
            </a:r>
            <a:r>
              <a:rPr lang="en-US" sz="1000" dirty="0"/>
              <a:t/>
            </a:r>
            <a:br>
              <a:rPr lang="en-US" sz="1000" dirty="0"/>
            </a:br>
            <a:r>
              <a:rPr lang="en-US" sz="1000" dirty="0"/>
              <a:t/>
            </a:r>
            <a:br>
              <a:rPr lang="en-US" sz="1000" dirty="0"/>
            </a:br>
            <a:r>
              <a:rPr lang="en-US" sz="1600" b="1" dirty="0"/>
              <a:t>Cardel et al. 2022. </a:t>
            </a:r>
            <a:r>
              <a:rPr lang="en-US" sz="1600" b="1" i="1" dirty="0"/>
              <a:t>Journal of the Academy of Nutrition and Dietetics</a:t>
            </a:r>
            <a:r>
              <a:rPr lang="en-US" sz="1600" b="1" dirty="0"/>
              <a:t>.</a:t>
            </a:r>
          </a:p>
        </p:txBody>
      </p:sp>
      <p:grpSp>
        <p:nvGrpSpPr>
          <p:cNvPr id="4" name="Group 3">
            <a:extLst>
              <a:ext uri="{FF2B5EF4-FFF2-40B4-BE49-F238E27FC236}">
                <a16:creationId xmlns:a16="http://schemas.microsoft.com/office/drawing/2014/main" id="{DD31089A-E2FF-2FF6-3135-0F29220EDB4F}"/>
              </a:ext>
            </a:extLst>
          </p:cNvPr>
          <p:cNvGrpSpPr/>
          <p:nvPr/>
        </p:nvGrpSpPr>
        <p:grpSpPr>
          <a:xfrm>
            <a:off x="553850" y="1103971"/>
            <a:ext cx="10698818" cy="5383531"/>
            <a:chOff x="304797" y="200028"/>
            <a:chExt cx="10991855" cy="6557946"/>
          </a:xfrm>
        </p:grpSpPr>
        <p:sp>
          <p:nvSpPr>
            <p:cNvPr id="5" name="Rectangle 4">
              <a:extLst>
                <a:ext uri="{FF2B5EF4-FFF2-40B4-BE49-F238E27FC236}">
                  <a16:creationId xmlns:a16="http://schemas.microsoft.com/office/drawing/2014/main" id="{27FABFD1-CF5C-D830-9C95-93DACDEA7208}"/>
                </a:ext>
              </a:extLst>
            </p:cNvPr>
            <p:cNvSpPr/>
            <p:nvPr/>
          </p:nvSpPr>
          <p:spPr>
            <a:xfrm>
              <a:off x="895348" y="200029"/>
              <a:ext cx="1866902" cy="1419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Self-directed dieting among patients with obesity </a:t>
              </a:r>
            </a:p>
          </p:txBody>
        </p:sp>
        <p:sp>
          <p:nvSpPr>
            <p:cNvPr id="6" name="Rectangle 5">
              <a:extLst>
                <a:ext uri="{FF2B5EF4-FFF2-40B4-BE49-F238E27FC236}">
                  <a16:creationId xmlns:a16="http://schemas.microsoft.com/office/drawing/2014/main" id="{D44F2A1E-39BA-C1E8-9E00-073C558E37F1}"/>
                </a:ext>
              </a:extLst>
            </p:cNvPr>
            <p:cNvSpPr/>
            <p:nvPr/>
          </p:nvSpPr>
          <p:spPr>
            <a:xfrm>
              <a:off x="7620000" y="5819773"/>
              <a:ext cx="1238250" cy="838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Self-Monitoring</a:t>
              </a:r>
            </a:p>
          </p:txBody>
        </p:sp>
        <p:sp>
          <p:nvSpPr>
            <p:cNvPr id="7" name="Rectangle 6">
              <a:extLst>
                <a:ext uri="{FF2B5EF4-FFF2-40B4-BE49-F238E27FC236}">
                  <a16:creationId xmlns:a16="http://schemas.microsoft.com/office/drawing/2014/main" id="{734E65EB-DA97-4C79-8B9A-5D9BCF23652E}"/>
                </a:ext>
              </a:extLst>
            </p:cNvPr>
            <p:cNvSpPr/>
            <p:nvPr/>
          </p:nvSpPr>
          <p:spPr>
            <a:xfrm>
              <a:off x="9429750" y="200028"/>
              <a:ext cx="1866902" cy="1419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Gateway to eating disorders and low self-worth</a:t>
              </a:r>
            </a:p>
          </p:txBody>
        </p:sp>
        <p:sp>
          <p:nvSpPr>
            <p:cNvPr id="8" name="Rectangle 7">
              <a:extLst>
                <a:ext uri="{FF2B5EF4-FFF2-40B4-BE49-F238E27FC236}">
                  <a16:creationId xmlns:a16="http://schemas.microsoft.com/office/drawing/2014/main" id="{6075BD7D-336C-28EF-407C-40911EBF4629}"/>
                </a:ext>
              </a:extLst>
            </p:cNvPr>
            <p:cNvSpPr/>
            <p:nvPr/>
          </p:nvSpPr>
          <p:spPr>
            <a:xfrm>
              <a:off x="5162549" y="200029"/>
              <a:ext cx="1866902" cy="1419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Increase in disordered eating behaviors</a:t>
              </a:r>
            </a:p>
          </p:txBody>
        </p:sp>
        <p:sp>
          <p:nvSpPr>
            <p:cNvPr id="9" name="Rectangle 8">
              <a:extLst>
                <a:ext uri="{FF2B5EF4-FFF2-40B4-BE49-F238E27FC236}">
                  <a16:creationId xmlns:a16="http://schemas.microsoft.com/office/drawing/2014/main" id="{998960AE-3846-29C1-A9EA-80C654FE9F8B}"/>
                </a:ext>
              </a:extLst>
            </p:cNvPr>
            <p:cNvSpPr/>
            <p:nvPr/>
          </p:nvSpPr>
          <p:spPr>
            <a:xfrm>
              <a:off x="9429750" y="3714749"/>
              <a:ext cx="1866902" cy="1419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Sustainable improvements in health outcomes and self-worth</a:t>
              </a:r>
            </a:p>
          </p:txBody>
        </p:sp>
        <p:sp>
          <p:nvSpPr>
            <p:cNvPr id="10" name="Rectangle 9">
              <a:extLst>
                <a:ext uri="{FF2B5EF4-FFF2-40B4-BE49-F238E27FC236}">
                  <a16:creationId xmlns:a16="http://schemas.microsoft.com/office/drawing/2014/main" id="{C500C2AF-D490-2981-FBC6-94107068EA48}"/>
                </a:ext>
              </a:extLst>
            </p:cNvPr>
            <p:cNvSpPr/>
            <p:nvPr/>
          </p:nvSpPr>
          <p:spPr>
            <a:xfrm>
              <a:off x="5162549" y="3714749"/>
              <a:ext cx="1866902" cy="1419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Increase in sustainable healthy behaviors</a:t>
              </a:r>
            </a:p>
          </p:txBody>
        </p:sp>
        <p:sp>
          <p:nvSpPr>
            <p:cNvPr id="11" name="Rectangle 10">
              <a:extLst>
                <a:ext uri="{FF2B5EF4-FFF2-40B4-BE49-F238E27FC236}">
                  <a16:creationId xmlns:a16="http://schemas.microsoft.com/office/drawing/2014/main" id="{37AD8A54-E9E6-B69E-2750-ED5474B9ED48}"/>
                </a:ext>
              </a:extLst>
            </p:cNvPr>
            <p:cNvSpPr/>
            <p:nvPr/>
          </p:nvSpPr>
          <p:spPr>
            <a:xfrm>
              <a:off x="895348" y="3714749"/>
              <a:ext cx="1866902" cy="1419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Supervised evidence-based treatment for obesity</a:t>
              </a:r>
            </a:p>
          </p:txBody>
        </p:sp>
        <p:sp>
          <p:nvSpPr>
            <p:cNvPr id="12" name="Rectangle 11">
              <a:extLst>
                <a:ext uri="{FF2B5EF4-FFF2-40B4-BE49-F238E27FC236}">
                  <a16:creationId xmlns:a16="http://schemas.microsoft.com/office/drawing/2014/main" id="{4B5D427F-D24D-6DF2-E4AD-AB3AC7A76788}"/>
                </a:ext>
              </a:extLst>
            </p:cNvPr>
            <p:cNvSpPr/>
            <p:nvPr/>
          </p:nvSpPr>
          <p:spPr>
            <a:xfrm>
              <a:off x="1209673" y="5819772"/>
              <a:ext cx="1238249" cy="838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Behavior change strategies</a:t>
              </a:r>
            </a:p>
          </p:txBody>
        </p:sp>
        <p:sp>
          <p:nvSpPr>
            <p:cNvPr id="13" name="Rectangle 12">
              <a:extLst>
                <a:ext uri="{FF2B5EF4-FFF2-40B4-BE49-F238E27FC236}">
                  <a16:creationId xmlns:a16="http://schemas.microsoft.com/office/drawing/2014/main" id="{B8413CBA-08A3-30F7-9FCC-0EA723D9A018}"/>
                </a:ext>
              </a:extLst>
            </p:cNvPr>
            <p:cNvSpPr/>
            <p:nvPr/>
          </p:nvSpPr>
          <p:spPr>
            <a:xfrm>
              <a:off x="3333749" y="5819773"/>
              <a:ext cx="1238250" cy="838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Meal Planning and Regular Eating Schedules</a:t>
              </a:r>
            </a:p>
          </p:txBody>
        </p:sp>
        <p:sp>
          <p:nvSpPr>
            <p:cNvPr id="14" name="Rectangle 13">
              <a:extLst>
                <a:ext uri="{FF2B5EF4-FFF2-40B4-BE49-F238E27FC236}">
                  <a16:creationId xmlns:a16="http://schemas.microsoft.com/office/drawing/2014/main" id="{3343C454-1F01-57FB-AA2C-34ADEC01BB68}"/>
                </a:ext>
              </a:extLst>
            </p:cNvPr>
            <p:cNvSpPr/>
            <p:nvPr/>
          </p:nvSpPr>
          <p:spPr>
            <a:xfrm>
              <a:off x="5476873" y="5819771"/>
              <a:ext cx="1238249" cy="938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Improving diet quality without restriction</a:t>
              </a:r>
            </a:p>
          </p:txBody>
        </p:sp>
        <p:sp>
          <p:nvSpPr>
            <p:cNvPr id="15" name="Rectangle 14">
              <a:extLst>
                <a:ext uri="{FF2B5EF4-FFF2-40B4-BE49-F238E27FC236}">
                  <a16:creationId xmlns:a16="http://schemas.microsoft.com/office/drawing/2014/main" id="{E193657C-3BE6-FF24-E54B-3AA7D9A8AAEF}"/>
                </a:ext>
              </a:extLst>
            </p:cNvPr>
            <p:cNvSpPr/>
            <p:nvPr/>
          </p:nvSpPr>
          <p:spPr>
            <a:xfrm>
              <a:off x="9744075" y="5719768"/>
              <a:ext cx="1238250" cy="938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Engaging in movement that brings you joy</a:t>
              </a:r>
            </a:p>
          </p:txBody>
        </p:sp>
        <p:sp>
          <p:nvSpPr>
            <p:cNvPr id="16" name="Rectangle 15">
              <a:extLst>
                <a:ext uri="{FF2B5EF4-FFF2-40B4-BE49-F238E27FC236}">
                  <a16:creationId xmlns:a16="http://schemas.microsoft.com/office/drawing/2014/main" id="{D1D1C3A6-6FA1-DBF4-5685-D3A7D2491142}"/>
                </a:ext>
              </a:extLst>
            </p:cNvPr>
            <p:cNvSpPr/>
            <p:nvPr/>
          </p:nvSpPr>
          <p:spPr>
            <a:xfrm>
              <a:off x="1209672" y="2190753"/>
              <a:ext cx="1238250" cy="83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Severe avoidance of foods</a:t>
              </a:r>
            </a:p>
          </p:txBody>
        </p:sp>
        <p:sp>
          <p:nvSpPr>
            <p:cNvPr id="17" name="Rectangle 16">
              <a:extLst>
                <a:ext uri="{FF2B5EF4-FFF2-40B4-BE49-F238E27FC236}">
                  <a16:creationId xmlns:a16="http://schemas.microsoft.com/office/drawing/2014/main" id="{C1B6C242-3A11-522A-F6F8-B5D42662288D}"/>
                </a:ext>
              </a:extLst>
            </p:cNvPr>
            <p:cNvSpPr/>
            <p:nvPr/>
          </p:nvSpPr>
          <p:spPr>
            <a:xfrm>
              <a:off x="9736090" y="2190754"/>
              <a:ext cx="1246236" cy="83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Unsustainable behaviors</a:t>
              </a:r>
            </a:p>
          </p:txBody>
        </p:sp>
        <p:sp>
          <p:nvSpPr>
            <p:cNvPr id="18" name="Arrow: Right 17">
              <a:extLst>
                <a:ext uri="{FF2B5EF4-FFF2-40B4-BE49-F238E27FC236}">
                  <a16:creationId xmlns:a16="http://schemas.microsoft.com/office/drawing/2014/main" id="{5FAE4A26-B831-077A-D48F-8F240BD24469}"/>
                </a:ext>
              </a:extLst>
            </p:cNvPr>
            <p:cNvSpPr/>
            <p:nvPr/>
          </p:nvSpPr>
          <p:spPr>
            <a:xfrm>
              <a:off x="3343274" y="581030"/>
              <a:ext cx="1238250" cy="65722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31151CC7-3FE0-501F-8C5E-D3879DA793AA}"/>
                </a:ext>
              </a:extLst>
            </p:cNvPr>
            <p:cNvSpPr/>
            <p:nvPr/>
          </p:nvSpPr>
          <p:spPr>
            <a:xfrm>
              <a:off x="7610475" y="581030"/>
              <a:ext cx="1238250" cy="65722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CC1B30FA-7B5E-851F-0A68-C37F60F7F6BB}"/>
                </a:ext>
              </a:extLst>
            </p:cNvPr>
            <p:cNvSpPr/>
            <p:nvPr/>
          </p:nvSpPr>
          <p:spPr>
            <a:xfrm>
              <a:off x="3333749" y="4095751"/>
              <a:ext cx="1238250" cy="65722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E2C916D2-4DE1-72CC-7E1D-FC6659060276}"/>
                </a:ext>
              </a:extLst>
            </p:cNvPr>
            <p:cNvSpPr/>
            <p:nvPr/>
          </p:nvSpPr>
          <p:spPr>
            <a:xfrm>
              <a:off x="7620000" y="4095751"/>
              <a:ext cx="1238250" cy="657222"/>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52ADFB0-D859-170E-8FAC-F7BFD1DFE875}"/>
                </a:ext>
              </a:extLst>
            </p:cNvPr>
            <p:cNvSpPr/>
            <p:nvPr/>
          </p:nvSpPr>
          <p:spPr>
            <a:xfrm>
              <a:off x="5357810" y="2214570"/>
              <a:ext cx="1476376" cy="41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Severe restriction</a:t>
              </a:r>
            </a:p>
          </p:txBody>
        </p:sp>
        <p:sp>
          <p:nvSpPr>
            <p:cNvPr id="23" name="Rectangle 22">
              <a:extLst>
                <a:ext uri="{FF2B5EF4-FFF2-40B4-BE49-F238E27FC236}">
                  <a16:creationId xmlns:a16="http://schemas.microsoft.com/office/drawing/2014/main" id="{7CCC9474-6711-D354-A175-5DB403B1CF49}"/>
                </a:ext>
              </a:extLst>
            </p:cNvPr>
            <p:cNvSpPr/>
            <p:nvPr/>
          </p:nvSpPr>
          <p:spPr>
            <a:xfrm>
              <a:off x="5357810" y="2881315"/>
              <a:ext cx="1476376" cy="295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Excessive intake</a:t>
              </a:r>
            </a:p>
          </p:txBody>
        </p:sp>
        <p:cxnSp>
          <p:nvCxnSpPr>
            <p:cNvPr id="24" name="Straight Connector 23">
              <a:extLst>
                <a:ext uri="{FF2B5EF4-FFF2-40B4-BE49-F238E27FC236}">
                  <a16:creationId xmlns:a16="http://schemas.microsoft.com/office/drawing/2014/main" id="{24169D57-2C28-10AD-263E-70BB5CF17E9A}"/>
                </a:ext>
              </a:extLst>
            </p:cNvPr>
            <p:cNvCxnSpPr>
              <a:cxnSpLocks/>
              <a:stCxn id="16" idx="0"/>
            </p:cNvCxnSpPr>
            <p:nvPr/>
          </p:nvCxnSpPr>
          <p:spPr>
            <a:xfrm flipV="1">
              <a:off x="1828797" y="1895482"/>
              <a:ext cx="0" cy="295271"/>
            </a:xfrm>
            <a:prstGeom prst="line">
              <a:avLst/>
            </a:prstGeom>
          </p:spPr>
          <p:style>
            <a:lnRef idx="1">
              <a:schemeClr val="dk1"/>
            </a:lnRef>
            <a:fillRef idx="0">
              <a:schemeClr val="dk1"/>
            </a:fillRef>
            <a:effectRef idx="0">
              <a:schemeClr val="dk1"/>
            </a:effectRef>
            <a:fontRef idx="minor">
              <a:schemeClr val="tx1"/>
            </a:fontRef>
          </p:style>
        </p:cxnSp>
        <p:sp>
          <p:nvSpPr>
            <p:cNvPr id="25" name="Arrow: Curved Left 24">
              <a:extLst>
                <a:ext uri="{FF2B5EF4-FFF2-40B4-BE49-F238E27FC236}">
                  <a16:creationId xmlns:a16="http://schemas.microsoft.com/office/drawing/2014/main" id="{8E38B947-CB88-E9EC-D179-5B6B2D9B3B4C}"/>
                </a:ext>
              </a:extLst>
            </p:cNvPr>
            <p:cNvSpPr/>
            <p:nvPr/>
          </p:nvSpPr>
          <p:spPr>
            <a:xfrm>
              <a:off x="6953251" y="2312196"/>
              <a:ext cx="457199" cy="800099"/>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Arrow: Curved Left 25">
              <a:extLst>
                <a:ext uri="{FF2B5EF4-FFF2-40B4-BE49-F238E27FC236}">
                  <a16:creationId xmlns:a16="http://schemas.microsoft.com/office/drawing/2014/main" id="{1DDB1121-57F0-E507-5703-E5EE44A469AE}"/>
                </a:ext>
              </a:extLst>
            </p:cNvPr>
            <p:cNvSpPr/>
            <p:nvPr/>
          </p:nvSpPr>
          <p:spPr>
            <a:xfrm rot="10800000">
              <a:off x="4781546" y="2266952"/>
              <a:ext cx="457199" cy="800099"/>
            </a:xfrm>
            <a:prstGeom prst="curved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857D4287-77E9-C861-EED5-682D14C345C8}"/>
                </a:ext>
              </a:extLst>
            </p:cNvPr>
            <p:cNvCxnSpPr>
              <a:cxnSpLocks/>
              <a:endCxn id="17" idx="0"/>
            </p:cNvCxnSpPr>
            <p:nvPr/>
          </p:nvCxnSpPr>
          <p:spPr>
            <a:xfrm flipH="1">
              <a:off x="10359208" y="1943106"/>
              <a:ext cx="3988" cy="247648"/>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AF905254-EFE6-22B3-2FF0-D92C9C46D986}"/>
                </a:ext>
              </a:extLst>
            </p:cNvPr>
            <p:cNvSpPr txBox="1"/>
            <p:nvPr/>
          </p:nvSpPr>
          <p:spPr>
            <a:xfrm>
              <a:off x="304797" y="200028"/>
              <a:ext cx="2286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9" name="TextBox 28">
              <a:extLst>
                <a:ext uri="{FF2B5EF4-FFF2-40B4-BE49-F238E27FC236}">
                  <a16:creationId xmlns:a16="http://schemas.microsoft.com/office/drawing/2014/main" id="{59DCAB4E-F2D5-9482-C79D-72B6FC4E01C9}"/>
                </a:ext>
              </a:extLst>
            </p:cNvPr>
            <p:cNvSpPr txBox="1"/>
            <p:nvPr/>
          </p:nvSpPr>
          <p:spPr>
            <a:xfrm>
              <a:off x="304798" y="3714749"/>
              <a:ext cx="2286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cxnSp>
          <p:nvCxnSpPr>
            <p:cNvPr id="30" name="Straight Connector 29">
              <a:extLst>
                <a:ext uri="{FF2B5EF4-FFF2-40B4-BE49-F238E27FC236}">
                  <a16:creationId xmlns:a16="http://schemas.microsoft.com/office/drawing/2014/main" id="{DCE0D11D-BFBD-0F24-84FE-B7B0B4D46757}"/>
                </a:ext>
              </a:extLst>
            </p:cNvPr>
            <p:cNvCxnSpPr>
              <a:cxnSpLocks/>
            </p:cNvCxnSpPr>
            <p:nvPr/>
          </p:nvCxnSpPr>
          <p:spPr>
            <a:xfrm>
              <a:off x="1828797" y="1895482"/>
              <a:ext cx="8534400" cy="4762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4B482DF-D7F2-4178-B90A-66224DE39D4D}"/>
                </a:ext>
              </a:extLst>
            </p:cNvPr>
            <p:cNvCxnSpPr>
              <a:cxnSpLocks/>
              <a:stCxn id="8" idx="2"/>
              <a:endCxn id="22" idx="0"/>
            </p:cNvCxnSpPr>
            <p:nvPr/>
          </p:nvCxnSpPr>
          <p:spPr>
            <a:xfrm flipH="1">
              <a:off x="6095998" y="1619255"/>
              <a:ext cx="2" cy="5953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426BC64-811B-030F-ABF3-B9313123C627}"/>
                </a:ext>
              </a:extLst>
            </p:cNvPr>
            <p:cNvCxnSpPr>
              <a:cxnSpLocks/>
              <a:stCxn id="10" idx="2"/>
              <a:endCxn id="14" idx="0"/>
            </p:cNvCxnSpPr>
            <p:nvPr/>
          </p:nvCxnSpPr>
          <p:spPr>
            <a:xfrm flipH="1">
              <a:off x="6095997" y="5133976"/>
              <a:ext cx="3" cy="685795"/>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5D5EBF3-7BA8-6D80-FC4E-D9160A7E07C2}"/>
                </a:ext>
              </a:extLst>
            </p:cNvPr>
            <p:cNvCxnSpPr/>
            <p:nvPr/>
          </p:nvCxnSpPr>
          <p:spPr>
            <a:xfrm>
              <a:off x="1828797" y="5524500"/>
              <a:ext cx="8534400"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E125815-135B-9852-A19C-5FFEF442A1EC}"/>
                </a:ext>
              </a:extLst>
            </p:cNvPr>
            <p:cNvCxnSpPr>
              <a:stCxn id="12" idx="0"/>
            </p:cNvCxnSpPr>
            <p:nvPr/>
          </p:nvCxnSpPr>
          <p:spPr>
            <a:xfrm flipH="1" flipV="1">
              <a:off x="1828797" y="5524500"/>
              <a:ext cx="1" cy="295272"/>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ABEF726-FF92-6B2F-44CD-52EEE9FDAC13}"/>
                </a:ext>
              </a:extLst>
            </p:cNvPr>
            <p:cNvCxnSpPr/>
            <p:nvPr/>
          </p:nvCxnSpPr>
          <p:spPr>
            <a:xfrm flipH="1" flipV="1">
              <a:off x="3971921" y="5524500"/>
              <a:ext cx="1" cy="29527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5D6081-F10E-3856-1C8B-78B4BBCE13A9}"/>
                </a:ext>
              </a:extLst>
            </p:cNvPr>
            <p:cNvCxnSpPr/>
            <p:nvPr/>
          </p:nvCxnSpPr>
          <p:spPr>
            <a:xfrm flipH="1" flipV="1">
              <a:off x="8239118" y="5524500"/>
              <a:ext cx="1" cy="29527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29EE4FC-109C-B6C7-AB82-311BD7B5E490}"/>
                </a:ext>
              </a:extLst>
            </p:cNvPr>
            <p:cNvCxnSpPr/>
            <p:nvPr/>
          </p:nvCxnSpPr>
          <p:spPr>
            <a:xfrm flipH="1" flipV="1">
              <a:off x="10363196" y="5524500"/>
              <a:ext cx="1" cy="29527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1052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E45B-8CC3-5C82-FE40-D28DD8775AC6}"/>
              </a:ext>
            </a:extLst>
          </p:cNvPr>
          <p:cNvSpPr>
            <a:spLocks noGrp="1"/>
          </p:cNvSpPr>
          <p:nvPr>
            <p:ph type="title"/>
          </p:nvPr>
        </p:nvSpPr>
        <p:spPr/>
        <p:txBody>
          <a:bodyPr>
            <a:normAutofit fontScale="90000"/>
          </a:bodyPr>
          <a:lstStyle/>
          <a:p>
            <a:r>
              <a:rPr lang="en-US" dirty="0"/>
              <a:t>Is Participation in Intensive Lifestyle Intervention Appropriate?</a:t>
            </a:r>
          </a:p>
        </p:txBody>
      </p:sp>
      <p:sp>
        <p:nvSpPr>
          <p:cNvPr id="3" name="Content Placeholder 2">
            <a:extLst>
              <a:ext uri="{FF2B5EF4-FFF2-40B4-BE49-F238E27FC236}">
                <a16:creationId xmlns:a16="http://schemas.microsoft.com/office/drawing/2014/main" id="{6DE0E339-8AFC-F5DC-D15C-6355E6DD839C}"/>
              </a:ext>
            </a:extLst>
          </p:cNvPr>
          <p:cNvSpPr>
            <a:spLocks noGrp="1"/>
          </p:cNvSpPr>
          <p:nvPr>
            <p:ph idx="1"/>
          </p:nvPr>
        </p:nvSpPr>
        <p:spPr>
          <a:xfrm>
            <a:off x="838199" y="2067672"/>
            <a:ext cx="10515601" cy="4351338"/>
          </a:xfrm>
        </p:spPr>
        <p:txBody>
          <a:bodyPr/>
          <a:lstStyle/>
          <a:p>
            <a:r>
              <a:rPr lang="en-US" sz="2800" dirty="0"/>
              <a:t>Prior to program enrollment - screen children/teens for eating disordered behaviors using a standard questionnaire or interview</a:t>
            </a:r>
          </a:p>
          <a:p>
            <a:r>
              <a:rPr lang="en-US" sz="2800" dirty="0"/>
              <a:t>Alternative treatments if: </a:t>
            </a:r>
          </a:p>
          <a:p>
            <a:pPr lvl="1"/>
            <a:r>
              <a:rPr lang="en-US" sz="2399" dirty="0"/>
              <a:t>history of bulimia or anorexia diagnosis</a:t>
            </a:r>
          </a:p>
          <a:p>
            <a:pPr lvl="1"/>
            <a:r>
              <a:rPr lang="en-US" sz="2399" dirty="0"/>
              <a:t>current or recent engagement in self-induced vomiting or laxative use for the purpose of weight management</a:t>
            </a:r>
          </a:p>
          <a:p>
            <a:pPr lvl="1"/>
            <a:r>
              <a:rPr lang="en-US" sz="2399" dirty="0"/>
              <a:t>Family member in treatment for eating disorder</a:t>
            </a:r>
          </a:p>
          <a:p>
            <a:r>
              <a:rPr lang="en-US" sz="2800" dirty="0"/>
              <a:t>Binge eating (i.e. episodes of eating objectively large amount of food with associated loss of control) - several studies with adults suggest that intensive lifestyle may be appropriate</a:t>
            </a:r>
          </a:p>
          <a:p>
            <a:endParaRPr lang="en-US" dirty="0"/>
          </a:p>
        </p:txBody>
      </p:sp>
    </p:spTree>
    <p:extLst>
      <p:ext uri="{BB962C8B-B14F-4D97-AF65-F5344CB8AC3E}">
        <p14:creationId xmlns:p14="http://schemas.microsoft.com/office/powerpoint/2010/main" val="332556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7F36-5333-4783-2496-2580EF49FD0E}"/>
              </a:ext>
            </a:extLst>
          </p:cNvPr>
          <p:cNvSpPr>
            <a:spLocks noGrp="1"/>
          </p:cNvSpPr>
          <p:nvPr>
            <p:ph type="title"/>
          </p:nvPr>
        </p:nvSpPr>
        <p:spPr>
          <a:xfrm>
            <a:off x="632648" y="616883"/>
            <a:ext cx="9875520" cy="1356360"/>
          </a:xfrm>
        </p:spPr>
        <p:txBody>
          <a:bodyPr/>
          <a:lstStyle/>
          <a:p>
            <a:r>
              <a:rPr lang="en-US" dirty="0"/>
              <a:t>Effects of Participation in Lifestyle Interventions on Psychological Outcomes</a:t>
            </a:r>
          </a:p>
        </p:txBody>
      </p:sp>
      <p:sp>
        <p:nvSpPr>
          <p:cNvPr id="3" name="Content Placeholder 2">
            <a:extLst>
              <a:ext uri="{FF2B5EF4-FFF2-40B4-BE49-F238E27FC236}">
                <a16:creationId xmlns:a16="http://schemas.microsoft.com/office/drawing/2014/main" id="{D12E29F2-0A35-A7BA-C335-96AC71D42CCE}"/>
              </a:ext>
            </a:extLst>
          </p:cNvPr>
          <p:cNvSpPr>
            <a:spLocks noGrp="1"/>
          </p:cNvSpPr>
          <p:nvPr>
            <p:ph idx="1"/>
          </p:nvPr>
        </p:nvSpPr>
        <p:spPr>
          <a:xfrm>
            <a:off x="635297" y="2045028"/>
            <a:ext cx="9872871" cy="3695700"/>
          </a:xfrm>
        </p:spPr>
        <p:txBody>
          <a:bodyPr>
            <a:normAutofit fontScale="92500"/>
          </a:bodyPr>
          <a:lstStyle/>
          <a:p>
            <a:pPr marL="45720" indent="0">
              <a:buNone/>
            </a:pPr>
            <a:r>
              <a:rPr lang="en-US" b="1" dirty="0">
                <a:solidFill>
                  <a:srgbClr val="C00000"/>
                </a:solidFill>
              </a:rPr>
              <a:t>Evidence supports that treatment positively influences mental health outcomes in children with overweight/obesity</a:t>
            </a:r>
          </a:p>
          <a:p>
            <a:r>
              <a:rPr lang="en-US" dirty="0"/>
              <a:t>2020 Meta-analysis of 49 studies (n=10,471) showed that treatment participation was associated with increased self-esteem (p&lt;.001) and improvements in body image (p&lt;.001) post intervention.</a:t>
            </a:r>
            <a:br>
              <a:rPr lang="en-US" dirty="0"/>
            </a:br>
            <a:endParaRPr lang="en-US" dirty="0"/>
          </a:p>
          <a:p>
            <a:r>
              <a:rPr lang="en-US" dirty="0"/>
              <a:t>2020 Meta-analysis of 29 interventions found that the inclusion of physical activity significantly reduced depression (p &lt; 0.001), increased self-esteem (p &lt; 0.001) and improved body image (p &lt; 0.001).</a:t>
            </a:r>
          </a:p>
        </p:txBody>
      </p:sp>
      <p:sp>
        <p:nvSpPr>
          <p:cNvPr id="4" name="TextBox 3">
            <a:extLst>
              <a:ext uri="{FF2B5EF4-FFF2-40B4-BE49-F238E27FC236}">
                <a16:creationId xmlns:a16="http://schemas.microsoft.com/office/drawing/2014/main" id="{A31A77BD-2237-41C5-8E64-64D4D937CC1A}"/>
              </a:ext>
            </a:extLst>
          </p:cNvPr>
          <p:cNvSpPr txBox="1"/>
          <p:nvPr/>
        </p:nvSpPr>
        <p:spPr>
          <a:xfrm>
            <a:off x="490537" y="5864285"/>
            <a:ext cx="11210925" cy="523220"/>
          </a:xfrm>
          <a:prstGeom prst="rect">
            <a:avLst/>
          </a:prstGeom>
          <a:noFill/>
        </p:spPr>
        <p:txBody>
          <a:bodyPr wrap="square" rtlCol="0">
            <a:spAutoFit/>
          </a:bodyPr>
          <a:lstStyle/>
          <a:p>
            <a:r>
              <a:rPr lang="en-US" sz="1400" dirty="0"/>
              <a:t>J.E. King, H. </a:t>
            </a:r>
            <a:r>
              <a:rPr lang="en-US" sz="1400" dirty="0" err="1"/>
              <a:t>Jebeile</a:t>
            </a:r>
            <a:r>
              <a:rPr lang="en-US" sz="1400" dirty="0"/>
              <a:t>, S.P. Garnett, et al. </a:t>
            </a:r>
            <a:r>
              <a:rPr lang="en-US" sz="1400" i="1" dirty="0"/>
              <a:t>Mental Health and Physical Activity</a:t>
            </a:r>
            <a:r>
              <a:rPr lang="en-US" sz="1400" dirty="0"/>
              <a:t>. 2020; </a:t>
            </a:r>
            <a:r>
              <a:rPr lang="en-US" sz="1400" dirty="0" err="1"/>
              <a:t>Gow</a:t>
            </a:r>
            <a:r>
              <a:rPr lang="en-US" sz="1400" dirty="0"/>
              <a:t>, ML, Tee, MSY, Garnett, SP, et al. </a:t>
            </a:r>
            <a:r>
              <a:rPr lang="en-US" sz="1400" i="1" dirty="0"/>
              <a:t>Pediatric Obesity</a:t>
            </a:r>
            <a:r>
              <a:rPr lang="en-US" sz="1400" dirty="0"/>
              <a:t>. 2020.</a:t>
            </a:r>
          </a:p>
        </p:txBody>
      </p:sp>
    </p:spTree>
    <p:extLst>
      <p:ext uri="{BB962C8B-B14F-4D97-AF65-F5344CB8AC3E}">
        <p14:creationId xmlns:p14="http://schemas.microsoft.com/office/powerpoint/2010/main" val="350227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42D3-03FE-ED55-3D36-8918EB248C09}"/>
              </a:ext>
            </a:extLst>
          </p:cNvPr>
          <p:cNvSpPr>
            <a:spLocks noGrp="1"/>
          </p:cNvSpPr>
          <p:nvPr>
            <p:ph type="title"/>
          </p:nvPr>
        </p:nvSpPr>
        <p:spPr>
          <a:xfrm>
            <a:off x="649941" y="934619"/>
            <a:ext cx="10515601" cy="1049005"/>
          </a:xfrm>
        </p:spPr>
        <p:txBody>
          <a:bodyPr>
            <a:normAutofit fontScale="90000"/>
          </a:bodyPr>
          <a:lstStyle/>
          <a:p>
            <a:r>
              <a:rPr lang="en-US" dirty="0"/>
              <a:t>Effects of Participation in Lifestyle Interventions on Psychological Outcomes</a:t>
            </a:r>
          </a:p>
        </p:txBody>
      </p:sp>
      <p:sp>
        <p:nvSpPr>
          <p:cNvPr id="3" name="Content Placeholder 2">
            <a:extLst>
              <a:ext uri="{FF2B5EF4-FFF2-40B4-BE49-F238E27FC236}">
                <a16:creationId xmlns:a16="http://schemas.microsoft.com/office/drawing/2014/main" id="{FC225161-4D36-C467-D373-A499E8400F09}"/>
              </a:ext>
            </a:extLst>
          </p:cNvPr>
          <p:cNvSpPr>
            <a:spLocks noGrp="1"/>
          </p:cNvSpPr>
          <p:nvPr>
            <p:ph idx="1"/>
          </p:nvPr>
        </p:nvSpPr>
        <p:spPr>
          <a:xfrm>
            <a:off x="491784" y="2244540"/>
            <a:ext cx="9613861" cy="3599316"/>
          </a:xfrm>
        </p:spPr>
        <p:txBody>
          <a:bodyPr>
            <a:normAutofit lnSpcReduction="10000"/>
          </a:bodyPr>
          <a:lstStyle/>
          <a:p>
            <a:r>
              <a:rPr lang="en-US" dirty="0"/>
              <a:t>Systematic review with meta-analysis examining the effect of participating in structured weight management intervention that included a dietary component on eating-disorder related outcomes for children and teens:</a:t>
            </a:r>
          </a:p>
          <a:p>
            <a:pPr lvl="1"/>
            <a:r>
              <a:rPr lang="en-US" dirty="0"/>
              <a:t>Reduction in the prevalence of eating disorder risk and related symptoms immediately following intervention and at follow-up</a:t>
            </a:r>
          </a:p>
          <a:p>
            <a:pPr marL="457200" lvl="1" indent="0">
              <a:buNone/>
            </a:pPr>
            <a:r>
              <a:rPr lang="en-US" dirty="0"/>
              <a:t>(bulimic symptoms, binge eating, eating in response to emotion, drive for thinness, and eating concern)</a:t>
            </a:r>
          </a:p>
          <a:p>
            <a:r>
              <a:rPr lang="en-US" dirty="0"/>
              <a:t>Systematic review of similar programs documents short-term modest decreases in symptoms of depression and anxiety</a:t>
            </a:r>
          </a:p>
        </p:txBody>
      </p:sp>
      <p:sp>
        <p:nvSpPr>
          <p:cNvPr id="4" name="TextBox 3">
            <a:extLst>
              <a:ext uri="{FF2B5EF4-FFF2-40B4-BE49-F238E27FC236}">
                <a16:creationId xmlns:a16="http://schemas.microsoft.com/office/drawing/2014/main" id="{53A97DDB-4464-B2D6-3851-0EAB0396DB12}"/>
              </a:ext>
            </a:extLst>
          </p:cNvPr>
          <p:cNvSpPr txBox="1"/>
          <p:nvPr/>
        </p:nvSpPr>
        <p:spPr>
          <a:xfrm>
            <a:off x="4876615" y="5870557"/>
            <a:ext cx="6965761" cy="338554"/>
          </a:xfrm>
          <a:prstGeom prst="rect">
            <a:avLst/>
          </a:prstGeom>
          <a:noFill/>
        </p:spPr>
        <p:txBody>
          <a:bodyPr wrap="square" rtlCol="0">
            <a:spAutoFit/>
          </a:bodyPr>
          <a:lstStyle/>
          <a:p>
            <a:pPr lvl="1"/>
            <a:r>
              <a:rPr lang="en-US" sz="1600" dirty="0" err="1"/>
              <a:t>Jebeile</a:t>
            </a:r>
            <a:r>
              <a:rPr lang="en-US" sz="1600" dirty="0"/>
              <a:t> et al. </a:t>
            </a:r>
            <a:r>
              <a:rPr lang="en-US" sz="1600" i="1" dirty="0"/>
              <a:t>Obesity Reviews</a:t>
            </a:r>
            <a:r>
              <a:rPr lang="en-US" sz="1600" dirty="0"/>
              <a:t>, 2019. </a:t>
            </a:r>
            <a:r>
              <a:rPr lang="en-US" sz="1600" dirty="0" err="1"/>
              <a:t>Jebeile</a:t>
            </a:r>
            <a:r>
              <a:rPr lang="en-US" sz="1600" dirty="0"/>
              <a:t> et al. </a:t>
            </a:r>
            <a:r>
              <a:rPr lang="en-US" sz="1600" i="1" dirty="0"/>
              <a:t>JAMA Pediatrics</a:t>
            </a:r>
            <a:r>
              <a:rPr lang="en-US" sz="1600" dirty="0"/>
              <a:t>, 2019.     </a:t>
            </a:r>
          </a:p>
        </p:txBody>
      </p:sp>
    </p:spTree>
    <p:extLst>
      <p:ext uri="{BB962C8B-B14F-4D97-AF65-F5344CB8AC3E}">
        <p14:creationId xmlns:p14="http://schemas.microsoft.com/office/powerpoint/2010/main" val="2109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prstGeom prst="rect">
            <a:avLst/>
          </a:prstGeom>
          <a:noFill/>
          <a:ln>
            <a:noFill/>
          </a:ln>
        </p:spPr>
        <p:txBody>
          <a:bodyPr spcFirstLastPara="1" vert="horz" wrap="square" lIns="121900" tIns="121900" rIns="121900" bIns="121900" rtlCol="0" anchor="t" anchorCtr="0">
            <a:noAutofit/>
          </a:bodyPr>
          <a:lstStyle/>
          <a:p>
            <a:r>
              <a:rPr lang="en-US" sz="4400" u="sng" dirty="0"/>
              <a:t>C</a:t>
            </a:r>
            <a:r>
              <a:rPr lang="en-US" sz="4400" dirty="0"/>
              <a:t>hildhood </a:t>
            </a:r>
            <a:r>
              <a:rPr lang="en-US" sz="4400" u="sng" dirty="0"/>
              <a:t>O</a:t>
            </a:r>
            <a:r>
              <a:rPr lang="en-US" sz="4400" dirty="0"/>
              <a:t>besity </a:t>
            </a:r>
            <a:r>
              <a:rPr lang="en-US" sz="4400" u="sng" dirty="0"/>
              <a:t>R</a:t>
            </a:r>
            <a:r>
              <a:rPr lang="en-US" sz="4400" dirty="0"/>
              <a:t>esearch </a:t>
            </a:r>
            <a:r>
              <a:rPr lang="en-US" sz="4400" u="sng" dirty="0"/>
              <a:t>D</a:t>
            </a:r>
            <a:r>
              <a:rPr lang="en-US" sz="4400" dirty="0"/>
              <a:t>emonstration Projects</a:t>
            </a:r>
            <a:endParaRPr dirty="0"/>
          </a:p>
        </p:txBody>
      </p:sp>
      <p:sp>
        <p:nvSpPr>
          <p:cNvPr id="125" name="Google Shape;125;p20"/>
          <p:cNvSpPr txBox="1"/>
          <p:nvPr/>
        </p:nvSpPr>
        <p:spPr>
          <a:xfrm>
            <a:off x="651545" y="2030135"/>
            <a:ext cx="6177093" cy="4167483"/>
          </a:xfrm>
          <a:prstGeom prst="rect">
            <a:avLst/>
          </a:prstGeom>
          <a:noFill/>
          <a:ln>
            <a:noFill/>
          </a:ln>
        </p:spPr>
        <p:txBody>
          <a:bodyPr spcFirstLastPara="1" wrap="square" lIns="121900" tIns="121900" rIns="121900" bIns="121900" anchor="t" anchorCtr="0">
            <a:noAutofit/>
          </a:bodyPr>
          <a:lstStyle/>
          <a:p>
            <a:pPr marL="169329">
              <a:lnSpc>
                <a:spcPct val="115000"/>
              </a:lnSpc>
              <a:buClr>
                <a:srgbClr val="FFFFFF"/>
              </a:buClr>
              <a:buSzPts val="1600"/>
            </a:pPr>
            <a:r>
              <a:rPr lang="en-US" sz="2400" dirty="0">
                <a:solidFill>
                  <a:schemeClr val="accent6"/>
                </a:solidFill>
                <a:ea typeface="Lato"/>
                <a:cs typeface="Lato"/>
                <a:sym typeface="Lato"/>
              </a:rPr>
              <a:t>Core Cities</a:t>
            </a:r>
          </a:p>
          <a:p>
            <a:pPr marL="342900" indent="-342900">
              <a:buFont typeface="Arial" panose="020B0604020202020204" pitchFamily="34" charset="0"/>
              <a:buChar char="•"/>
            </a:pPr>
            <a:r>
              <a:rPr lang="en-US" sz="2400" dirty="0">
                <a:solidFill>
                  <a:schemeClr val="accent6"/>
                </a:solidFill>
              </a:rPr>
              <a:t>Central Falls (housing authority)</a:t>
            </a:r>
          </a:p>
          <a:p>
            <a:pPr marL="342900" indent="-342900">
              <a:buFont typeface="Arial" panose="020B0604020202020204" pitchFamily="34" charset="0"/>
              <a:buChar char="•"/>
            </a:pPr>
            <a:r>
              <a:rPr lang="en-US" sz="2400" dirty="0">
                <a:solidFill>
                  <a:schemeClr val="accent6"/>
                </a:solidFill>
              </a:rPr>
              <a:t>Providence (PCHC; federally-qualified health center)</a:t>
            </a:r>
          </a:p>
          <a:p>
            <a:pPr marL="342900" indent="-342900">
              <a:buFont typeface="Arial" panose="020B0604020202020204" pitchFamily="34" charset="0"/>
              <a:buChar char="•"/>
            </a:pPr>
            <a:r>
              <a:rPr lang="en-US" sz="2400" dirty="0">
                <a:solidFill>
                  <a:schemeClr val="accent6"/>
                </a:solidFill>
              </a:rPr>
              <a:t>Woonsocket (housing authority)</a:t>
            </a:r>
          </a:p>
          <a:p>
            <a:pPr marL="342900" indent="-342900">
              <a:buFont typeface="Arial" panose="020B0604020202020204" pitchFamily="34" charset="0"/>
              <a:buChar char="•"/>
            </a:pPr>
            <a:r>
              <a:rPr lang="en-US" sz="2400" dirty="0">
                <a:solidFill>
                  <a:schemeClr val="accent6"/>
                </a:solidFill>
              </a:rPr>
              <a:t>Children 6-12 years and a caregiver</a:t>
            </a:r>
          </a:p>
          <a:p>
            <a:pPr marL="342900" indent="-342900">
              <a:buFont typeface="Arial" panose="020B0604020202020204" pitchFamily="34" charset="0"/>
              <a:buChar char="•"/>
            </a:pPr>
            <a:r>
              <a:rPr lang="en-US" sz="2400" dirty="0">
                <a:solidFill>
                  <a:schemeClr val="accent6"/>
                </a:solidFill>
              </a:rPr>
              <a:t>English or Spanish language</a:t>
            </a:r>
          </a:p>
          <a:p>
            <a:pPr marL="342900" indent="-342900">
              <a:buFont typeface="Arial" panose="020B0604020202020204" pitchFamily="34" charset="0"/>
              <a:buChar char="•"/>
            </a:pPr>
            <a:r>
              <a:rPr lang="en-US" sz="2400" dirty="0">
                <a:solidFill>
                  <a:schemeClr val="accent6"/>
                </a:solidFill>
              </a:rPr>
              <a:t>Participation in 24 group sessions over 10 months; remote synchronous delivery</a:t>
            </a:r>
          </a:p>
          <a:p>
            <a:pPr marL="609585" indent="-440256">
              <a:lnSpc>
                <a:spcPct val="115000"/>
              </a:lnSpc>
              <a:buClr>
                <a:srgbClr val="FFFFFF"/>
              </a:buClr>
              <a:buSzPts val="1600"/>
              <a:buFont typeface="Lato"/>
              <a:buChar char="●"/>
            </a:pPr>
            <a:endParaRPr sz="2400" dirty="0">
              <a:solidFill>
                <a:srgbClr val="FFFFFF"/>
              </a:solidFill>
              <a:latin typeface="Lato"/>
              <a:ea typeface="Lato"/>
              <a:cs typeface="Lato"/>
              <a:sym typeface="Lato"/>
            </a:endParaRPr>
          </a:p>
        </p:txBody>
      </p:sp>
      <p:grpSp>
        <p:nvGrpSpPr>
          <p:cNvPr id="126" name="Google Shape;126;p20"/>
          <p:cNvGrpSpPr/>
          <p:nvPr/>
        </p:nvGrpSpPr>
        <p:grpSpPr>
          <a:xfrm>
            <a:off x="7072824" y="1485851"/>
            <a:ext cx="4220475" cy="4744713"/>
            <a:chOff x="311700" y="1213982"/>
            <a:chExt cx="2691690" cy="3558535"/>
          </a:xfrm>
        </p:grpSpPr>
        <p:pic>
          <p:nvPicPr>
            <p:cNvPr id="127" name="Google Shape;127;p20"/>
            <p:cNvPicPr preferRelativeResize="0"/>
            <p:nvPr/>
          </p:nvPicPr>
          <p:blipFill rotWithShape="1">
            <a:blip r:embed="rId3">
              <a:alphaModFix/>
            </a:blip>
            <a:srcRect l="19425" b="19204"/>
            <a:stretch/>
          </p:blipFill>
          <p:spPr>
            <a:xfrm>
              <a:off x="311700" y="1213982"/>
              <a:ext cx="2691690" cy="3558535"/>
            </a:xfrm>
            <a:prstGeom prst="rect">
              <a:avLst/>
            </a:prstGeom>
            <a:noFill/>
            <a:ln>
              <a:noFill/>
            </a:ln>
          </p:spPr>
        </p:pic>
        <p:pic>
          <p:nvPicPr>
            <p:cNvPr id="128" name="Google Shape;128;p20"/>
            <p:cNvPicPr preferRelativeResize="0"/>
            <p:nvPr/>
          </p:nvPicPr>
          <p:blipFill rotWithShape="1">
            <a:blip r:embed="rId3">
              <a:alphaModFix/>
            </a:blip>
            <a:srcRect l="79983" t="72930" r="3209" b="8865"/>
            <a:stretch/>
          </p:blipFill>
          <p:spPr>
            <a:xfrm>
              <a:off x="2432749" y="1253200"/>
              <a:ext cx="570641" cy="869574"/>
            </a:xfrm>
            <a:prstGeom prst="rect">
              <a:avLst/>
            </a:prstGeom>
            <a:noFill/>
            <a:ln>
              <a:noFill/>
            </a:ln>
          </p:spPr>
        </p:pic>
        <p:sp>
          <p:nvSpPr>
            <p:cNvPr id="129" name="Google Shape;129;p20"/>
            <p:cNvSpPr/>
            <p:nvPr/>
          </p:nvSpPr>
          <p:spPr>
            <a:xfrm>
              <a:off x="2241311" y="4392208"/>
              <a:ext cx="700202" cy="35002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47227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C4F3-636A-D9F6-DF19-BE653BD25ABD}"/>
              </a:ext>
            </a:extLst>
          </p:cNvPr>
          <p:cNvSpPr>
            <a:spLocks noGrp="1"/>
          </p:cNvSpPr>
          <p:nvPr>
            <p:ph type="title"/>
          </p:nvPr>
        </p:nvSpPr>
        <p:spPr>
          <a:xfrm>
            <a:off x="389964" y="641684"/>
            <a:ext cx="10515601" cy="1049005"/>
          </a:xfrm>
        </p:spPr>
        <p:txBody>
          <a:bodyPr/>
          <a:lstStyle/>
          <a:p>
            <a:r>
              <a:rPr lang="en-US" dirty="0" err="1"/>
              <a:t>HealthTRAC</a:t>
            </a:r>
            <a:endParaRPr lang="en-US" dirty="0"/>
          </a:p>
        </p:txBody>
      </p:sp>
      <p:pic>
        <p:nvPicPr>
          <p:cNvPr id="5" name="Content Placeholder 4">
            <a:extLst>
              <a:ext uri="{FF2B5EF4-FFF2-40B4-BE49-F238E27FC236}">
                <a16:creationId xmlns:a16="http://schemas.microsoft.com/office/drawing/2014/main" id="{12084BF6-D4C9-8869-8666-973B09351A31}"/>
              </a:ext>
            </a:extLst>
          </p:cNvPr>
          <p:cNvPicPr>
            <a:picLocks noGrp="1" noChangeAspect="1"/>
          </p:cNvPicPr>
          <p:nvPr>
            <p:ph idx="1"/>
          </p:nvPr>
        </p:nvPicPr>
        <p:blipFill>
          <a:blip r:embed="rId2"/>
          <a:stretch>
            <a:fillRect/>
          </a:stretch>
        </p:blipFill>
        <p:spPr>
          <a:xfrm>
            <a:off x="5146189" y="370313"/>
            <a:ext cx="4482029" cy="5585459"/>
          </a:xfrm>
        </p:spPr>
      </p:pic>
      <p:sp>
        <p:nvSpPr>
          <p:cNvPr id="8" name="TextBox 7">
            <a:extLst>
              <a:ext uri="{FF2B5EF4-FFF2-40B4-BE49-F238E27FC236}">
                <a16:creationId xmlns:a16="http://schemas.microsoft.com/office/drawing/2014/main" id="{C96BFB08-C6A6-D6A7-2D0A-8BD0F588ACEF}"/>
              </a:ext>
            </a:extLst>
          </p:cNvPr>
          <p:cNvSpPr txBox="1"/>
          <p:nvPr/>
        </p:nvSpPr>
        <p:spPr>
          <a:xfrm>
            <a:off x="389964" y="1859339"/>
            <a:ext cx="4630270" cy="3970318"/>
          </a:xfrm>
          <a:prstGeom prst="rect">
            <a:avLst/>
          </a:prstGeom>
          <a:noFill/>
        </p:spPr>
        <p:txBody>
          <a:bodyPr wrap="square">
            <a:spAutoFit/>
          </a:bodyPr>
          <a:lstStyle/>
          <a:p>
            <a:pPr marL="342900" marR="389255" lvl="0" indent="-342900">
              <a:spcBef>
                <a:spcPts val="0"/>
              </a:spcBef>
              <a:spcAft>
                <a:spcPts val="0"/>
              </a:spcAft>
              <a:buFont typeface="Symbol" panose="05050102010706020507" pitchFamily="18" charset="2"/>
              <a:buChar char=""/>
              <a:tabLst>
                <a:tab pos="548005" algn="l"/>
                <a:tab pos="548640" algn="l"/>
              </a:tabLst>
            </a:pPr>
            <a:r>
              <a:rPr lang="en-US" dirty="0">
                <a:solidFill>
                  <a:schemeClr val="accent6"/>
                </a:solidFill>
                <a:ea typeface="Times New Roman" panose="02020603050405020304" pitchFamily="18" charset="0"/>
              </a:rPr>
              <a:t>Study Aims – </a:t>
            </a:r>
            <a:r>
              <a:rPr lang="en-US" dirty="0">
                <a:solidFill>
                  <a:schemeClr val="accent6"/>
                </a:solidFill>
                <a:effectLst/>
                <a:ea typeface="Times New Roman" panose="02020603050405020304" pitchFamily="18" charset="0"/>
              </a:rPr>
              <a:t>compare two different group-based </a:t>
            </a:r>
            <a:r>
              <a:rPr lang="en-US" dirty="0">
                <a:solidFill>
                  <a:schemeClr val="accent6"/>
                </a:solidFill>
                <a:ea typeface="Times New Roman" panose="02020603050405020304" pitchFamily="18" charset="0"/>
              </a:rPr>
              <a:t>intensive lifestyle interventions</a:t>
            </a:r>
            <a:endParaRPr lang="en-US" dirty="0">
              <a:solidFill>
                <a:schemeClr val="accent6"/>
              </a:solidFill>
              <a:effectLst/>
              <a:ea typeface="Times New Roman" panose="02020603050405020304" pitchFamily="18" charset="0"/>
            </a:endParaRPr>
          </a:p>
          <a:p>
            <a:pPr marR="389255" lvl="1" indent="-342900">
              <a:spcBef>
                <a:spcPts val="0"/>
              </a:spcBef>
              <a:buFont typeface="Symbol" panose="05050102010706020507" pitchFamily="18" charset="2"/>
              <a:buChar char=""/>
              <a:tabLst>
                <a:tab pos="548005" algn="l"/>
                <a:tab pos="548640" algn="l"/>
              </a:tabLst>
            </a:pPr>
            <a:r>
              <a:rPr lang="en-US" sz="1800" dirty="0">
                <a:solidFill>
                  <a:schemeClr val="accent6"/>
                </a:solidFill>
                <a:ea typeface="Times New Roman" panose="02020603050405020304" pitchFamily="18" charset="0"/>
              </a:rPr>
              <a:t>Intervention 1: Standard </a:t>
            </a:r>
            <a:r>
              <a:rPr lang="en-US" dirty="0">
                <a:solidFill>
                  <a:schemeClr val="accent6"/>
                </a:solidFill>
                <a:ea typeface="Times New Roman" panose="02020603050405020304" pitchFamily="18" charset="0"/>
              </a:rPr>
              <a:t>intensive lifestyle intervention</a:t>
            </a:r>
            <a:r>
              <a:rPr lang="en-US" sz="1800" dirty="0">
                <a:solidFill>
                  <a:schemeClr val="accent6"/>
                </a:solidFill>
                <a:ea typeface="Times New Roman" panose="02020603050405020304" pitchFamily="18" charset="0"/>
              </a:rPr>
              <a:t> – nutrition, physical activity, cognitive-behavioral strategies, self-concept</a:t>
            </a:r>
            <a:endParaRPr lang="en-US" dirty="0">
              <a:solidFill>
                <a:schemeClr val="accent6"/>
              </a:solidFill>
              <a:ea typeface="Times New Roman" panose="02020603050405020304" pitchFamily="18" charset="0"/>
            </a:endParaRPr>
          </a:p>
          <a:p>
            <a:pPr marR="389255" lvl="1" indent="-342900">
              <a:buFont typeface="Symbol" panose="05050102010706020507" pitchFamily="18" charset="2"/>
              <a:buChar char=""/>
              <a:tabLst>
                <a:tab pos="548005" algn="l"/>
                <a:tab pos="548640" algn="l"/>
              </a:tabLst>
            </a:pPr>
            <a:r>
              <a:rPr lang="en-US" sz="1800" dirty="0">
                <a:solidFill>
                  <a:schemeClr val="accent6"/>
                </a:solidFill>
                <a:effectLst/>
                <a:ea typeface="Times New Roman" panose="02020603050405020304" pitchFamily="18" charset="0"/>
              </a:rPr>
              <a:t>Intervention 2: Standard program  combined with emotion regulation skills training</a:t>
            </a:r>
          </a:p>
          <a:p>
            <a:pPr marR="389255" lvl="1" indent="-342900">
              <a:buFont typeface="Symbol" panose="05050102010706020507" pitchFamily="18" charset="2"/>
              <a:buChar char=""/>
              <a:tabLst>
                <a:tab pos="548005" algn="l"/>
                <a:tab pos="548640" algn="l"/>
              </a:tabLst>
            </a:pPr>
            <a:r>
              <a:rPr lang="en-US" dirty="0">
                <a:solidFill>
                  <a:schemeClr val="accent6"/>
                </a:solidFill>
                <a:ea typeface="Times New Roman" panose="02020603050405020304" pitchFamily="18" charset="0"/>
              </a:rPr>
              <a:t>Eligibility: 13-17 years; availability to participate in in-person groups</a:t>
            </a:r>
          </a:p>
          <a:p>
            <a:pPr marR="389255" lvl="1" indent="-342900">
              <a:spcBef>
                <a:spcPts val="0"/>
              </a:spcBef>
              <a:buFont typeface="Symbol" panose="05050102010706020507" pitchFamily="18" charset="2"/>
              <a:buChar char=""/>
              <a:tabLst>
                <a:tab pos="548005" algn="l"/>
                <a:tab pos="548640" algn="l"/>
              </a:tabLst>
            </a:pPr>
            <a:endParaRPr lang="en-US" sz="1800" dirty="0">
              <a:effectLst/>
              <a:ea typeface="Times New Roman" panose="02020603050405020304" pitchFamily="18" charset="0"/>
            </a:endParaRPr>
          </a:p>
          <a:p>
            <a:pPr marR="389255" lvl="1" indent="-342900">
              <a:spcBef>
                <a:spcPts val="0"/>
              </a:spcBef>
              <a:buFont typeface="Symbol" panose="05050102010706020507" pitchFamily="18" charset="2"/>
              <a:buChar char=""/>
              <a:tabLst>
                <a:tab pos="548005" algn="l"/>
                <a:tab pos="548640" algn="l"/>
              </a:tabLst>
            </a:pPr>
            <a:endParaRPr lang="en-US"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19835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685"/>
            <a:ext cx="10515601" cy="729916"/>
          </a:xfrm>
        </p:spPr>
        <p:txBody>
          <a:bodyPr/>
          <a:lstStyle/>
          <a:p>
            <a:r>
              <a:rPr lang="en-US" dirty="0"/>
              <a:t>Resources</a:t>
            </a:r>
          </a:p>
        </p:txBody>
      </p:sp>
      <p:pic>
        <p:nvPicPr>
          <p:cNvPr id="4"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2FE9DB1-DA5A-35D8-7635-ECE92A93C44B}"/>
              </a:ext>
            </a:extLst>
          </p:cNvPr>
          <p:cNvSpPr>
            <a:spLocks noGrp="1"/>
          </p:cNvSpPr>
          <p:nvPr>
            <p:ph idx="1"/>
          </p:nvPr>
        </p:nvSpPr>
        <p:spPr>
          <a:xfrm>
            <a:off x="861588" y="1635125"/>
            <a:ext cx="10515601" cy="4351338"/>
          </a:xfrm>
        </p:spPr>
        <p:txBody>
          <a:bodyPr/>
          <a:lstStyle/>
          <a:p>
            <a:r>
              <a:rPr lang="en-US" dirty="0"/>
              <a:t>https://publications.aap.org/pediatrics/article/doi/10.1542/peds.2022-060640/190443/Clinical-Practice-Guideline-for-the-Evaluation-and?autologincheck=redirected</a:t>
            </a:r>
          </a:p>
          <a:p>
            <a:r>
              <a:rPr lang="en-US" dirty="0"/>
              <a:t>https://www.jandonline.org/action/showPdf?pii=S2212-2672%2822%2900007-7</a:t>
            </a:r>
          </a:p>
          <a:p>
            <a:r>
              <a:rPr lang="en-US" dirty="0"/>
              <a:t>https://www.nhlbi.nih.gov/health/educational/wecan/index.htm</a:t>
            </a:r>
          </a:p>
          <a:p>
            <a:r>
              <a:rPr lang="en-US" dirty="0"/>
              <a:t>https://rifoodbank.org/what-we-do/food-bank-programs/healthy-habits</a:t>
            </a:r>
            <a:r>
              <a:rPr lang="en-US" dirty="0" smtClean="0"/>
              <a:t>/</a:t>
            </a:r>
            <a:endParaRPr lang="en-US" dirty="0"/>
          </a:p>
        </p:txBody>
      </p:sp>
    </p:spTree>
    <p:extLst>
      <p:ext uri="{BB962C8B-B14F-4D97-AF65-F5344CB8AC3E}">
        <p14:creationId xmlns:p14="http://schemas.microsoft.com/office/powerpoint/2010/main" val="214952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684"/>
            <a:ext cx="10515601" cy="808293"/>
          </a:xfrm>
        </p:spPr>
        <p:txBody>
          <a:bodyPr>
            <a:normAutofit/>
          </a:bodyPr>
          <a:lstStyle/>
          <a:p>
            <a:r>
              <a:rPr lang="en-US" sz="4400" dirty="0">
                <a:solidFill>
                  <a:srgbClr val="0070C0"/>
                </a:solidFill>
                <a:ea typeface="Tahoma"/>
                <a:cs typeface="Tahoma"/>
                <a:sym typeface="Tahoma"/>
              </a:rPr>
              <a:t>Contact information</a:t>
            </a:r>
            <a:endParaRPr lang="en-US" dirty="0">
              <a:solidFill>
                <a:srgbClr val="0070C0"/>
              </a:solidFill>
            </a:endParaRPr>
          </a:p>
        </p:txBody>
      </p:sp>
      <p:sp>
        <p:nvSpPr>
          <p:cNvPr id="4" name="Content Placeholder 3"/>
          <p:cNvSpPr>
            <a:spLocks noGrp="1"/>
          </p:cNvSpPr>
          <p:nvPr>
            <p:ph idx="1"/>
          </p:nvPr>
        </p:nvSpPr>
        <p:spPr/>
        <p:txBody>
          <a:bodyPr/>
          <a:lstStyle/>
          <a:p>
            <a:r>
              <a:rPr lang="en-US" dirty="0"/>
              <a:t>Elissa_Jelalian@brown.edu</a:t>
            </a:r>
          </a:p>
        </p:txBody>
      </p:sp>
      <p:pic>
        <p:nvPicPr>
          <p:cNvPr id="3"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2529" y="6466000"/>
            <a:ext cx="3417147" cy="194925"/>
          </a:xfrm>
          <a:prstGeom prst="rect">
            <a:avLst/>
          </a:prstGeom>
        </p:spPr>
        <p:txBody>
          <a:bodyPr vert="horz" wrap="square" lIns="0" tIns="10160" rIns="0" bIns="0" rtlCol="0">
            <a:spAutoFit/>
          </a:bodyPr>
          <a:lstStyle/>
          <a:p>
            <a:pPr marL="0" marR="0" lvl="0" indent="0" algn="l" defTabSz="609630" rtl="0" eaLnBrk="1" fontAlgn="auto" latinLnBrk="0" hangingPunct="1">
              <a:lnSpc>
                <a:spcPct val="100000"/>
              </a:lnSpc>
              <a:spcBef>
                <a:spcPts val="8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RI</a:t>
            </a:r>
            <a:endParaRPr kumimoji="0" sz="12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3" name="object 3"/>
          <p:cNvSpPr/>
          <p:nvPr/>
        </p:nvSpPr>
        <p:spPr>
          <a:xfrm>
            <a:off x="0" y="6297676"/>
            <a:ext cx="12192000" cy="560493"/>
          </a:xfrm>
          <a:custGeom>
            <a:avLst/>
            <a:gdLst/>
            <a:ahLst/>
            <a:cxnLst/>
            <a:rect l="l" t="t" r="r" b="b"/>
            <a:pathLst>
              <a:path w="18288000" h="840740">
                <a:moveTo>
                  <a:pt x="18288000" y="0"/>
                </a:moveTo>
                <a:lnTo>
                  <a:pt x="0" y="0"/>
                </a:lnTo>
                <a:lnTo>
                  <a:pt x="0" y="840485"/>
                </a:lnTo>
                <a:lnTo>
                  <a:pt x="18288000" y="840485"/>
                </a:lnTo>
                <a:lnTo>
                  <a:pt x="18288000" y="0"/>
                </a:lnTo>
                <a:close/>
              </a:path>
            </a:pathLst>
          </a:custGeom>
          <a:solidFill>
            <a:srgbClr val="F7B31D"/>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A4A1AF05-589B-D445-8E47-D72E8545C8EF}"/>
              </a:ext>
            </a:extLst>
          </p:cNvPr>
          <p:cNvSpPr txBox="1"/>
          <p:nvPr/>
        </p:nvSpPr>
        <p:spPr>
          <a:xfrm>
            <a:off x="2692400" y="5290458"/>
            <a:ext cx="7416800"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PLEASE NOTE: Project ECHO case consultations do not create or otherwise establish a provider-patient relationship between any clinician and any patient whose case is being presented in a project ECHO setting</a:t>
            </a:r>
          </a:p>
        </p:txBody>
      </p:sp>
      <p:sp>
        <p:nvSpPr>
          <p:cNvPr id="8" name="TextBox 7">
            <a:extLst>
              <a:ext uri="{FF2B5EF4-FFF2-40B4-BE49-F238E27FC236}">
                <a16:creationId xmlns:a16="http://schemas.microsoft.com/office/drawing/2014/main" id="{1AAD894F-4DC9-1247-841F-D3AD732BA3E0}"/>
              </a:ext>
            </a:extLst>
          </p:cNvPr>
          <p:cNvSpPr txBox="1"/>
          <p:nvPr/>
        </p:nvSpPr>
        <p:spPr>
          <a:xfrm>
            <a:off x="3663873" y="3746290"/>
            <a:ext cx="5501899" cy="1429622"/>
          </a:xfrm>
          <a:prstGeom prst="rect">
            <a:avLst/>
          </a:prstGeom>
          <a:noFill/>
        </p:spPr>
        <p:txBody>
          <a:bodyPr wrap="square" rtlCol="0">
            <a:spAutoFit/>
          </a:bodyPr>
          <a:lstStyle/>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Presenter(s): Colleen Vitale MD -</a:t>
            </a:r>
            <a:r>
              <a:rPr lang="en-US" sz="2000" kern="0" dirty="0">
                <a:solidFill>
                  <a:srgbClr val="0069C3"/>
                </a:solidFill>
                <a:latin typeface="Calibri"/>
              </a:rPr>
              <a:t>Atlantic Pediatrics</a:t>
            </a:r>
            <a:endParaRPr kumimoji="0" lang="en-US" sz="2000" b="0" i="0" u="none" strike="noStrike" kern="0" cap="none" spc="0" normalizeH="0" baseline="0" noProof="0" dirty="0">
              <a:ln>
                <a:noFill/>
              </a:ln>
              <a:solidFill>
                <a:srgbClr val="0069C3"/>
              </a:solidFill>
              <a:effectLst/>
              <a:uLnTx/>
              <a:uFillTx/>
              <a:latin typeface="Calibri"/>
              <a:ea typeface="+mn-ea"/>
              <a:cs typeface="+mn-cs"/>
            </a:endParaRP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Date:  February 16, 2023</a:t>
            </a: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9C3"/>
                </a:solidFill>
                <a:effectLst/>
                <a:uLnTx/>
                <a:uFillTx/>
                <a:latin typeface="Calibri"/>
                <a:ea typeface="+mn-ea"/>
                <a:cs typeface="+mn-cs"/>
              </a:rPr>
              <a:t>Contact Info:  ccvitale@outlook.com</a:t>
            </a:r>
          </a:p>
        </p:txBody>
      </p:sp>
      <p:sp>
        <p:nvSpPr>
          <p:cNvPr id="11" name="object 3">
            <a:extLst>
              <a:ext uri="{FF2B5EF4-FFF2-40B4-BE49-F238E27FC236}">
                <a16:creationId xmlns:a16="http://schemas.microsoft.com/office/drawing/2014/main" id="{17DB629D-B4D6-6F4D-8625-2ADB7CC6461B}"/>
              </a:ext>
            </a:extLst>
          </p:cNvPr>
          <p:cNvSpPr txBox="1">
            <a:spLocks noGrp="1"/>
          </p:cNvSpPr>
          <p:nvPr>
            <p:ph type="ctrTitle"/>
          </p:nvPr>
        </p:nvSpPr>
        <p:spPr>
          <a:xfrm>
            <a:off x="601578" y="2404862"/>
            <a:ext cx="10873498" cy="1177550"/>
          </a:xfrm>
          <a:prstGeom prst="rect">
            <a:avLst/>
          </a:prstGeom>
        </p:spPr>
        <p:txBody>
          <a:bodyPr vert="horz" wrap="square" lIns="0" tIns="10904" rIns="0" bIns="0" rtlCol="0">
            <a:spAutoFit/>
          </a:bodyPr>
          <a:lstStyle/>
          <a:p>
            <a:pPr marL="8724" algn="ctr">
              <a:spcBef>
                <a:spcPts val="86"/>
              </a:spcBef>
            </a:pPr>
            <a:r>
              <a:rPr lang="en-US" sz="2667" dirty="0"/>
              <a:t>Pediatric Weight Management ECHO</a:t>
            </a:r>
            <a:r>
              <a:rPr lang="en-US" sz="2667" baseline="30000" dirty="0"/>
              <a:t>®</a:t>
            </a:r>
            <a:r>
              <a:rPr lang="en-US" dirty="0"/>
              <a:t> </a:t>
            </a:r>
            <a:r>
              <a:rPr lang="en-US" sz="2667" dirty="0"/>
              <a:t/>
            </a:r>
            <a:br>
              <a:rPr lang="en-US" sz="2667" dirty="0"/>
            </a:br>
            <a:r>
              <a:rPr sz="2667" dirty="0"/>
              <a:t>Case</a:t>
            </a:r>
            <a:r>
              <a:rPr sz="2667" spc="-7" dirty="0"/>
              <a:t> Presentation</a:t>
            </a:r>
            <a:endParaRPr sz="2404" dirty="0"/>
          </a:p>
        </p:txBody>
      </p:sp>
      <p:pic>
        <p:nvPicPr>
          <p:cNvPr id="12" name="Picture 1" descr="page2image1772256">
            <a:extLst>
              <a:ext uri="{FF2B5EF4-FFF2-40B4-BE49-F238E27FC236}">
                <a16:creationId xmlns:a16="http://schemas.microsoft.com/office/drawing/2014/main" id="{9319A954-B138-7A48-9330-66DEBDF02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600" y="1168011"/>
            <a:ext cx="1238701" cy="6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0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rgbClr val="0070C0"/>
              </a:buClr>
              <a:buSzPct val="99977"/>
            </a:pPr>
            <a:r>
              <a:rPr lang="en-US" sz="3800" dirty="0">
                <a:solidFill>
                  <a:srgbClr val="006FC0"/>
                </a:solidFill>
                <a:latin typeface="Tahoma"/>
                <a:ea typeface="Tahoma"/>
                <a:cs typeface="Tahoma"/>
              </a:rPr>
              <a:t>CME Credits </a:t>
            </a:r>
            <a:r>
              <a:rPr lang="en-US" b="1" dirty="0">
                <a:solidFill>
                  <a:srgbClr val="0070C0"/>
                </a:solidFill>
              </a:rPr>
              <a:t/>
            </a:r>
            <a:br>
              <a:rPr lang="en-US" b="1" dirty="0">
                <a:solidFill>
                  <a:srgbClr val="0070C0"/>
                </a:solidFill>
              </a:rPr>
            </a:br>
            <a:r>
              <a:rPr lang="en-US" sz="2800" dirty="0">
                <a:solidFill>
                  <a:srgbClr val="0070C0"/>
                </a:solidFill>
              </a:rPr>
              <a:t>(currently </a:t>
            </a:r>
            <a:r>
              <a:rPr lang="en-US" sz="2800" dirty="0" smtClean="0">
                <a:solidFill>
                  <a:srgbClr val="0070C0"/>
                </a:solidFill>
              </a:rPr>
              <a:t>pending </a:t>
            </a:r>
            <a:r>
              <a:rPr lang="en-US" sz="2800" dirty="0">
                <a:solidFill>
                  <a:srgbClr val="0070C0"/>
                </a:solidFill>
              </a:rPr>
              <a:t>for MDs, PAs, Rx, RNs, NPs, </a:t>
            </a:r>
            <a:r>
              <a:rPr lang="en-US" sz="2800" dirty="0" err="1">
                <a:solidFill>
                  <a:srgbClr val="0070C0"/>
                </a:solidFill>
              </a:rPr>
              <a:t>PsyD</a:t>
            </a:r>
            <a:r>
              <a:rPr lang="en-US" sz="2800" dirty="0">
                <a:solidFill>
                  <a:srgbClr val="0070C0"/>
                </a:solidFill>
              </a:rPr>
              <a:t>, PhD)</a:t>
            </a:r>
            <a:endParaRPr dirty="0"/>
          </a:p>
        </p:txBody>
      </p:sp>
      <p:sp>
        <p:nvSpPr>
          <p:cNvPr id="319" name="Google Shape;319;p19"/>
          <p:cNvSpPr txBox="1">
            <a:spLocks noGrp="1"/>
          </p:cNvSpPr>
          <p:nvPr>
            <p:ph type="sldNum" sz="quarter" idx="4294967295"/>
          </p:nvPr>
        </p:nvSpPr>
        <p:spPr>
          <a:xfrm>
            <a:off x="9448800" y="6492876"/>
            <a:ext cx="2743200" cy="3651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800"/>
            </a:pPr>
            <a:fld id="{00000000-1234-1234-1234-123412341234}" type="slidenum">
              <a:rPr lang="en-US">
                <a:solidFill>
                  <a:srgbClr val="000000"/>
                </a:solidFill>
                <a:latin typeface="Calibri"/>
                <a:ea typeface="Calibri"/>
                <a:cs typeface="Calibri"/>
                <a:sym typeface="Calibri"/>
              </a:rPr>
              <a:pPr>
                <a:buClr>
                  <a:srgbClr val="000000"/>
                </a:buClr>
                <a:buSzPts val="1800"/>
              </a:pPr>
              <a:t>3</a:t>
            </a:fld>
            <a:endParaRPr>
              <a:solidFill>
                <a:srgbClr val="000000"/>
              </a:solidFill>
              <a:latin typeface="Calibri"/>
              <a:ea typeface="Calibri"/>
              <a:cs typeface="Calibri"/>
              <a:sym typeface="Calibri"/>
            </a:endParaRPr>
          </a:p>
        </p:txBody>
      </p:sp>
      <p:sp>
        <p:nvSpPr>
          <p:cNvPr id="320" name="Google Shape;320;p19"/>
          <p:cNvSpPr txBox="1"/>
          <p:nvPr/>
        </p:nvSpPr>
        <p:spPr>
          <a:xfrm>
            <a:off x="606373" y="1622561"/>
            <a:ext cx="9518529" cy="1938952"/>
          </a:xfrm>
          <a:prstGeom prst="rect">
            <a:avLst/>
          </a:prstGeom>
          <a:noFill/>
          <a:ln>
            <a:noFill/>
          </a:ln>
        </p:spPr>
        <p:txBody>
          <a:bodyPr spcFirstLastPara="1" wrap="square" lIns="91425" tIns="45700" rIns="91425" bIns="45700" anchor="t" anchorCtr="0">
            <a:spAutoFit/>
          </a:bodyPr>
          <a:lstStyle/>
          <a:p>
            <a:pPr marL="457223" indent="-457223">
              <a:buClr>
                <a:srgbClr val="000000"/>
              </a:buClr>
              <a:buSzPts val="2400"/>
              <a:buFont typeface="Arial"/>
              <a:buChar char="•"/>
            </a:pPr>
            <a:r>
              <a:rPr lang="en-US" sz="2400">
                <a:solidFill>
                  <a:srgbClr val="000000"/>
                </a:solidFill>
                <a:latin typeface="Calibri"/>
                <a:ea typeface="Calibri"/>
                <a:cs typeface="Calibri"/>
                <a:sym typeface="Calibri"/>
              </a:rPr>
              <a:t>CME Credits – Please request session credits when filling out the evaluation at the end of the meeting.</a:t>
            </a:r>
            <a:br>
              <a:rPr lang="en-US" sz="2400">
                <a:solidFill>
                  <a:srgbClr val="000000"/>
                </a:solidFill>
                <a:latin typeface="Calibri"/>
                <a:ea typeface="Calibri"/>
                <a:cs typeface="Calibri"/>
                <a:sym typeface="Calibri"/>
              </a:rPr>
            </a:br>
            <a:endParaRPr sz="2400">
              <a:solidFill>
                <a:srgbClr val="000000"/>
              </a:solidFill>
              <a:latin typeface="Calibri"/>
              <a:ea typeface="Calibri"/>
              <a:cs typeface="Calibri"/>
              <a:sym typeface="Calibri"/>
            </a:endParaRPr>
          </a:p>
          <a:p>
            <a:pPr marL="457223" indent="-457223">
              <a:buSzPts val="2400"/>
              <a:buFont typeface="Arial"/>
              <a:buChar char="•"/>
            </a:pPr>
            <a:r>
              <a:rPr lang="en-US" sz="2400" dirty="0">
                <a:solidFill>
                  <a:srgbClr val="000000"/>
                </a:solidFill>
                <a:latin typeface="Calibri"/>
                <a:ea typeface="Calibri"/>
                <a:cs typeface="Calibri"/>
                <a:sym typeface="Calibri"/>
              </a:rPr>
              <a:t>Evaluation/Credit Request Form: </a:t>
            </a:r>
            <a:r>
              <a:rPr lang="en-US" sz="2400" u="sng" dirty="0">
                <a:latin typeface="Calibri"/>
                <a:ea typeface="Calibri"/>
                <a:cs typeface="Calibri"/>
                <a:sym typeface="Calibri"/>
              </a:rPr>
              <a:t>https://www.surveymonkey.com/r/PediWtMgmtCMEEvaluation</a:t>
            </a:r>
            <a:endParaRPr dirty="0"/>
          </a:p>
        </p:txBody>
      </p:sp>
      <p:sp>
        <p:nvSpPr>
          <p:cNvPr id="321" name="Google Shape;321;p19"/>
          <p:cNvSpPr/>
          <p:nvPr/>
        </p:nvSpPr>
        <p:spPr>
          <a:xfrm>
            <a:off x="606373" y="4205212"/>
            <a:ext cx="11169991" cy="1477287"/>
          </a:xfrm>
          <a:prstGeom prst="rect">
            <a:avLst/>
          </a:prstGeom>
          <a:noFill/>
          <a:ln>
            <a:noFill/>
          </a:ln>
        </p:spPr>
        <p:txBody>
          <a:bodyPr spcFirstLastPara="1" wrap="square" lIns="91425" tIns="45700" rIns="91425" bIns="45700" anchor="t" anchorCtr="0">
            <a:spAutoFit/>
          </a:bodyPr>
          <a:lstStyle/>
          <a:p>
            <a:pPr>
              <a:buClr>
                <a:srgbClr val="1A191A"/>
              </a:buClr>
              <a:buSzPts val="1600"/>
            </a:pPr>
            <a:r>
              <a:rPr lang="en-US" i="1" dirty="0">
                <a:solidFill>
                  <a:srgbClr val="1A191A"/>
                </a:solidFill>
                <a:ea typeface="Arial"/>
                <a:cs typeface="Calibri" panose="020F0502020204030204" pitchFamily="34" charset="0"/>
                <a:sym typeface="Arial"/>
              </a:rPr>
              <a:t>The AAFP has reviewed ‘Advancing Community-Oriented Comprehensive Primary Care Through Improved Care Delivery Design and Community Health,’ and deemed it acceptable for AAFP credit. Term of approval is from 09/15/2022 to 09/15/2023. Physicians should claim only the credit commensurate with the extent of their participation in the activity. </a:t>
            </a:r>
            <a:endParaRPr sz="1600" dirty="0"/>
          </a:p>
          <a:p>
            <a:pPr>
              <a:buClr>
                <a:srgbClr val="1A191A"/>
              </a:buClr>
              <a:buSzPts val="1600"/>
            </a:pPr>
            <a:r>
              <a:rPr lang="en-US" i="1" dirty="0">
                <a:solidFill>
                  <a:srgbClr val="1A191A"/>
                </a:solidFill>
                <a:sym typeface="Arial"/>
              </a:rPr>
              <a:t>NPs and RNs can also receive credit through AAFP’s partnership with the American Nurses Credentialing Center (ANCC) and the American Academy of Nurse Practitioners Certification Board (AANPCB).</a:t>
            </a:r>
            <a:endParaRPr dirty="0">
              <a:solidFill>
                <a:srgbClr val="000000"/>
              </a:solidFill>
              <a:ea typeface="Calibri"/>
              <a:cs typeface="Calibri"/>
              <a:sym typeface="Calibri"/>
            </a:endParaRPr>
          </a:p>
        </p:txBody>
      </p:sp>
      <p:pic>
        <p:nvPicPr>
          <p:cNvPr id="322"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343" y="1753708"/>
            <a:ext cx="1916458" cy="1916458"/>
          </a:xfrm>
          <a:prstGeom prst="rect">
            <a:avLst/>
          </a:prstGeom>
        </p:spPr>
      </p:pic>
    </p:spTree>
    <p:extLst>
      <p:ext uri="{BB962C8B-B14F-4D97-AF65-F5344CB8AC3E}">
        <p14:creationId xmlns:p14="http://schemas.microsoft.com/office/powerpoint/2010/main" val="42291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Reasons for Selecting this Case</a:t>
            </a:r>
            <a:endParaRPr spc="-193" dirty="0"/>
          </a:p>
        </p:txBody>
      </p:sp>
      <p:sp>
        <p:nvSpPr>
          <p:cNvPr id="4" name="Content Placeholder 3"/>
          <p:cNvSpPr>
            <a:spLocks noGrp="1"/>
          </p:cNvSpPr>
          <p:nvPr>
            <p:ph idx="1"/>
          </p:nvPr>
        </p:nvSpPr>
        <p:spPr/>
        <p:txBody>
          <a:bodyPr/>
          <a:lstStyle/>
          <a:p>
            <a:endParaRPr lang="en-US"/>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68881881-32CA-0447-9B7A-B28482B0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extLst/>
          </p:nvPr>
        </p:nvGraphicFramePr>
        <p:xfrm>
          <a:off x="406400" y="1498596"/>
          <a:ext cx="11226800" cy="4717720"/>
        </p:xfrm>
        <a:graphic>
          <a:graphicData uri="http://schemas.openxmlformats.org/drawingml/2006/table">
            <a:tbl>
              <a:tblPr firstRow="1" bandRow="1">
                <a:tableStyleId>{073A0DAA-6AF3-43AB-8588-CEC1D06C72B9}</a:tableStyleId>
              </a:tblPr>
              <a:tblGrid>
                <a:gridCol w="4004235">
                  <a:extLst>
                    <a:ext uri="{9D8B030D-6E8A-4147-A177-3AD203B41FA5}">
                      <a16:colId xmlns:a16="http://schemas.microsoft.com/office/drawing/2014/main" val="2309835222"/>
                    </a:ext>
                  </a:extLst>
                </a:gridCol>
                <a:gridCol w="7222565">
                  <a:extLst>
                    <a:ext uri="{9D8B030D-6E8A-4147-A177-3AD203B41FA5}">
                      <a16:colId xmlns:a16="http://schemas.microsoft.com/office/drawing/2014/main" val="4127498626"/>
                    </a:ext>
                  </a:extLst>
                </a:gridCol>
              </a:tblGrid>
              <a:tr h="808262">
                <a:tc>
                  <a:txBody>
                    <a:bodyPr/>
                    <a:lstStyle/>
                    <a:p>
                      <a:pPr marL="0" algn="l" rtl="0"/>
                      <a:endParaRPr lang="en-US" sz="1200" dirty="0">
                        <a:solidFill>
                          <a:schemeClr val="accent6">
                            <a:lumMod val="50000"/>
                          </a:schemeClr>
                        </a:solidFill>
                      </a:endParaRPr>
                    </a:p>
                  </a:txBody>
                  <a:tcPr marL="60960" marR="60960" marT="30480" marB="30480"/>
                </a:tc>
                <a:tc>
                  <a:txBody>
                    <a:bodyPr/>
                    <a:lstStyle/>
                    <a:p>
                      <a:endParaRPr lang="en-US" sz="1200">
                        <a:solidFill>
                          <a:schemeClr val="accent6">
                            <a:lumMod val="50000"/>
                          </a:schemeClr>
                        </a:solidFill>
                      </a:endParaRPr>
                    </a:p>
                  </a:txBody>
                  <a:tcPr marL="60960" marR="60960" marT="30480" marB="30480"/>
                </a:tc>
                <a:extLst>
                  <a:ext uri="{0D108BD9-81ED-4DB2-BD59-A6C34878D82A}">
                    <a16:rowId xmlns:a16="http://schemas.microsoft.com/office/drawing/2014/main" val="1022699541"/>
                  </a:ext>
                </a:extLst>
              </a:tr>
              <a:tr h="195472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Why did you choose this case?</a:t>
                      </a:r>
                    </a:p>
                  </a:txBody>
                  <a:tcPr marL="60960" marR="60960" marT="30480" marB="30480"/>
                </a:tc>
                <a:tc>
                  <a:txBody>
                    <a:bodyPr/>
                    <a:lstStyle/>
                    <a:p>
                      <a:pPr marL="0" algn="l" rtl="0"/>
                      <a:r>
                        <a:rPr lang="en-US" sz="1900" dirty="0">
                          <a:solidFill>
                            <a:schemeClr val="accent6">
                              <a:lumMod val="50000"/>
                            </a:schemeClr>
                          </a:solidFill>
                        </a:rPr>
                        <a:t>1. The family has always been consistent (for 15 years) with keeping appointments in our office as well getting labs and going to specialists. </a:t>
                      </a:r>
                    </a:p>
                    <a:p>
                      <a:pPr marL="0" algn="l" rtl="0"/>
                      <a:r>
                        <a:rPr lang="en-US" sz="1900" dirty="0">
                          <a:solidFill>
                            <a:schemeClr val="accent6">
                              <a:lumMod val="50000"/>
                            </a:schemeClr>
                          </a:solidFill>
                        </a:rPr>
                        <a:t>2.  Mom and children all have expressed  motivation while in office. </a:t>
                      </a:r>
                    </a:p>
                    <a:p>
                      <a:pPr marL="0" algn="l" rtl="0"/>
                      <a:r>
                        <a:rPr lang="en-US" sz="1900" dirty="0">
                          <a:solidFill>
                            <a:schemeClr val="accent6">
                              <a:lumMod val="50000"/>
                            </a:schemeClr>
                          </a:solidFill>
                        </a:rPr>
                        <a:t>3.  Unfortunately, none of the children have made improvements in their BMIs/health. </a:t>
                      </a:r>
                    </a:p>
                    <a:p>
                      <a:pPr marL="0" algn="l" rtl="0"/>
                      <a:endParaRPr lang="en-US" sz="1900" dirty="0">
                        <a:solidFill>
                          <a:schemeClr val="accent6">
                            <a:lumMod val="50000"/>
                          </a:schemeClr>
                        </a:solidFill>
                        <a:highlight>
                          <a:srgbClr val="FFFF00"/>
                        </a:highlight>
                      </a:endParaRPr>
                    </a:p>
                  </a:txBody>
                  <a:tcPr marL="60960" marR="60960" marT="30480" marB="30480"/>
                </a:tc>
                <a:extLst>
                  <a:ext uri="{0D108BD9-81ED-4DB2-BD59-A6C34878D82A}">
                    <a16:rowId xmlns:a16="http://schemas.microsoft.com/office/drawing/2014/main" val="815406261"/>
                  </a:ext>
                </a:extLst>
              </a:tr>
              <a:tr h="195472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What questions do you have for the group?</a:t>
                      </a:r>
                    </a:p>
                  </a:txBody>
                  <a:tcPr marL="60960" marR="60960" marT="30480" marB="30480"/>
                </a:tc>
                <a:tc>
                  <a:txBody>
                    <a:bodyPr/>
                    <a:lstStyle/>
                    <a:p>
                      <a:pPr marL="457200" indent="-457200" algn="l" rtl="0">
                        <a:buAutoNum type="arabicPeriod"/>
                      </a:pPr>
                      <a:r>
                        <a:rPr lang="en-US" sz="1900" dirty="0">
                          <a:solidFill>
                            <a:schemeClr val="accent6">
                              <a:lumMod val="50000"/>
                            </a:schemeClr>
                          </a:solidFill>
                        </a:rPr>
                        <a:t>Are their unique treatments for multigeneration obesity? </a:t>
                      </a:r>
                    </a:p>
                    <a:p>
                      <a:pPr marL="457200" indent="-457200" algn="l" rtl="0">
                        <a:buAutoNum type="arabicPeriod"/>
                      </a:pPr>
                      <a:r>
                        <a:rPr lang="en-US" sz="1900" dirty="0">
                          <a:solidFill>
                            <a:schemeClr val="accent6">
                              <a:lumMod val="50000"/>
                            </a:schemeClr>
                          </a:solidFill>
                        </a:rPr>
                        <a:t>When parents and adults are all themselves obese, how to best discuss the reality of psychological and physical impacts on teens without offending the teen or parents?</a:t>
                      </a:r>
                    </a:p>
                    <a:p>
                      <a:pPr marL="457200" indent="-457200" algn="l" rtl="0">
                        <a:buAutoNum type="arabicPeriod"/>
                      </a:pPr>
                      <a:r>
                        <a:rPr lang="en-US" sz="1900" dirty="0">
                          <a:solidFill>
                            <a:schemeClr val="accent6">
                              <a:lumMod val="50000"/>
                            </a:schemeClr>
                          </a:solidFill>
                        </a:rPr>
                        <a:t>Any way to help all of them see someone together? </a:t>
                      </a:r>
                    </a:p>
                  </a:txBody>
                  <a:tcPr marL="60960" marR="60960" marT="30480" marB="30480"/>
                </a:tc>
                <a:extLst>
                  <a:ext uri="{0D108BD9-81ED-4DB2-BD59-A6C34878D82A}">
                    <a16:rowId xmlns:a16="http://schemas.microsoft.com/office/drawing/2014/main" val="1094569134"/>
                  </a:ext>
                </a:extLst>
              </a:tr>
            </a:tbl>
          </a:graphicData>
        </a:graphic>
      </p:graphicFrame>
    </p:spTree>
    <p:extLst>
      <p:ext uri="{BB962C8B-B14F-4D97-AF65-F5344CB8AC3E}">
        <p14:creationId xmlns:p14="http://schemas.microsoft.com/office/powerpoint/2010/main" val="2561306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Basic Patient Information</a:t>
            </a:r>
            <a:endParaRPr spc="-193" dirty="0"/>
          </a:p>
        </p:txBody>
      </p:sp>
      <p:sp>
        <p:nvSpPr>
          <p:cNvPr id="3" name="Content Placeholder 2"/>
          <p:cNvSpPr>
            <a:spLocks noGrp="1"/>
          </p:cNvSpPr>
          <p:nvPr>
            <p:ph idx="1"/>
          </p:nvPr>
        </p:nvSpPr>
        <p:spPr/>
        <p:txBody>
          <a:bodyPr/>
          <a:lstStyle/>
          <a:p>
            <a:endParaRPr lang="en-US" dirty="0"/>
          </a:p>
        </p:txBody>
      </p:sp>
      <p:graphicFrame>
        <p:nvGraphicFramePr>
          <p:cNvPr id="12" name="object 7">
            <a:extLst>
              <a:ext uri="{FF2B5EF4-FFF2-40B4-BE49-F238E27FC236}">
                <a16:creationId xmlns:a16="http://schemas.microsoft.com/office/drawing/2014/main" id="{4D2027B8-EBAB-F741-BA85-53431DB413DE}"/>
              </a:ext>
            </a:extLst>
          </p:cNvPr>
          <p:cNvGraphicFramePr>
            <a:graphicFrameLocks noGrp="1"/>
          </p:cNvGraphicFramePr>
          <p:nvPr>
            <p:extLst/>
          </p:nvPr>
        </p:nvGraphicFramePr>
        <p:xfrm>
          <a:off x="400156" y="1374943"/>
          <a:ext cx="11430059" cy="4924097"/>
        </p:xfrm>
        <a:graphic>
          <a:graphicData uri="http://schemas.openxmlformats.org/drawingml/2006/table">
            <a:tbl>
              <a:tblPr firstRow="1" bandRow="1">
                <a:tableStyleId>{073A0DAA-6AF3-43AB-8588-CEC1D06C72B9}</a:tableStyleId>
              </a:tblPr>
              <a:tblGrid>
                <a:gridCol w="4979704">
                  <a:extLst>
                    <a:ext uri="{9D8B030D-6E8A-4147-A177-3AD203B41FA5}">
                      <a16:colId xmlns:a16="http://schemas.microsoft.com/office/drawing/2014/main" val="20000"/>
                    </a:ext>
                  </a:extLst>
                </a:gridCol>
                <a:gridCol w="6450355">
                  <a:extLst>
                    <a:ext uri="{9D8B030D-6E8A-4147-A177-3AD203B41FA5}">
                      <a16:colId xmlns:a16="http://schemas.microsoft.com/office/drawing/2014/main" val="20001"/>
                    </a:ext>
                  </a:extLst>
                </a:gridCol>
              </a:tblGrid>
              <a:tr h="565353">
                <a:tc gridSpan="2">
                  <a:txBody>
                    <a:bodyPr/>
                    <a:lstStyle/>
                    <a:p>
                      <a:pPr marL="3816350" algn="ctr">
                        <a:lnSpc>
                          <a:spcPct val="100000"/>
                        </a:lnSpc>
                        <a:spcBef>
                          <a:spcPts val="550"/>
                        </a:spcBef>
                      </a:pPr>
                      <a:r>
                        <a:rPr lang="en-US" sz="1300" dirty="0">
                          <a:solidFill>
                            <a:schemeClr val="accent6">
                              <a:lumMod val="50000"/>
                            </a:schemeClr>
                          </a:solidFill>
                        </a:rPr>
                        <a:t>                           </a:t>
                      </a:r>
                      <a:endParaRPr sz="1300" dirty="0">
                        <a:solidFill>
                          <a:schemeClr val="accent6">
                            <a:lumMod val="50000"/>
                          </a:schemeClr>
                        </a:solidFill>
                        <a:latin typeface="Calibri" panose="020F0502020204030204" pitchFamily="34" charset="0"/>
                        <a:cs typeface="Calibri" panose="020F0502020204030204" pitchFamily="34" charset="0"/>
                      </a:endParaRPr>
                    </a:p>
                  </a:txBody>
                  <a:tcPr marL="0" marR="0" marT="47978" marB="0"/>
                </a:tc>
                <a:tc hMerge="1">
                  <a:txBody>
                    <a:bodyPr/>
                    <a:lstStyle/>
                    <a:p>
                      <a:endParaRPr/>
                    </a:p>
                  </a:txBody>
                  <a:tcPr marL="0" marR="0" marT="0" marB="0"/>
                </a:tc>
                <a:extLst>
                  <a:ext uri="{0D108BD9-81ED-4DB2-BD59-A6C34878D82A}">
                    <a16:rowId xmlns:a16="http://schemas.microsoft.com/office/drawing/2014/main" val="10000"/>
                  </a:ext>
                </a:extLst>
              </a:tr>
              <a:tr h="699387">
                <a:tc>
                  <a:txBody>
                    <a:bodyPr/>
                    <a:lstStyle/>
                    <a:p>
                      <a:pPr marL="100330">
                        <a:lnSpc>
                          <a:spcPct val="100000"/>
                        </a:lnSpc>
                        <a:spcBef>
                          <a:spcPts val="370"/>
                        </a:spcBef>
                      </a:pPr>
                      <a:r>
                        <a:rPr lang="en-US" sz="1600" spc="-25" dirty="0">
                          <a:solidFill>
                            <a:schemeClr val="accent6">
                              <a:lumMod val="50000"/>
                            </a:schemeClr>
                          </a:solidFill>
                          <a:latin typeface="+mn-lt"/>
                        </a:rPr>
                        <a:t>Age</a:t>
                      </a:r>
                      <a:endParaRPr lang="en-US" sz="1600" dirty="0">
                        <a:solidFill>
                          <a:schemeClr val="accent6">
                            <a:lumMod val="50000"/>
                          </a:schemeClr>
                        </a:solidFill>
                        <a:latin typeface="+mn-lt"/>
                        <a:cs typeface="Calibri" panose="020F0502020204030204" pitchFamily="34" charset="0"/>
                      </a:endParaRPr>
                    </a:p>
                  </a:txBody>
                  <a:tcPr marL="0" marR="0" marT="32276" marB="0"/>
                </a:tc>
                <a:tc>
                  <a:txBody>
                    <a:bodyPr/>
                    <a:lstStyle/>
                    <a:p>
                      <a:pPr marL="51435" algn="l" rtl="0">
                        <a:lnSpc>
                          <a:spcPct val="100000"/>
                        </a:lnSpc>
                        <a:spcBef>
                          <a:spcPts val="395"/>
                        </a:spcBef>
                      </a:pPr>
                      <a:r>
                        <a:rPr lang="en-US" sz="1600" dirty="0">
                          <a:solidFill>
                            <a:schemeClr val="accent6"/>
                          </a:solidFill>
                          <a:latin typeface="Calibri" panose="020F0502020204030204" pitchFamily="34" charset="0"/>
                          <a:cs typeface="Calibri" panose="020F0502020204030204" pitchFamily="34" charset="0"/>
                        </a:rPr>
                        <a:t>Brothers 17 and 22</a:t>
                      </a:r>
                    </a:p>
                    <a:p>
                      <a:pPr marL="51435" algn="l" rtl="0">
                        <a:lnSpc>
                          <a:spcPct val="100000"/>
                        </a:lnSpc>
                        <a:spcBef>
                          <a:spcPts val="395"/>
                        </a:spcBef>
                      </a:pPr>
                      <a:r>
                        <a:rPr lang="en-US" sz="1600" dirty="0">
                          <a:solidFill>
                            <a:schemeClr val="accent6"/>
                          </a:solidFill>
                          <a:latin typeface="Calibri" panose="020F0502020204030204" pitchFamily="34" charset="0"/>
                          <a:cs typeface="Calibri" panose="020F0502020204030204" pitchFamily="34" charset="0"/>
                        </a:rPr>
                        <a:t>Sisters 15 and 13</a:t>
                      </a:r>
                      <a:endParaRPr sz="1600" dirty="0">
                        <a:solidFill>
                          <a:schemeClr val="accent6"/>
                        </a:solidFill>
                        <a:latin typeface="Calibri" panose="020F0502020204030204" pitchFamily="34" charset="0"/>
                        <a:cs typeface="Calibri" panose="020F0502020204030204" pitchFamily="34" charset="0"/>
                      </a:endParaRPr>
                    </a:p>
                  </a:txBody>
                  <a:tcPr marL="0" marR="0" marT="34457" marB="0"/>
                </a:tc>
                <a:extLst>
                  <a:ext uri="{0D108BD9-81ED-4DB2-BD59-A6C34878D82A}">
                    <a16:rowId xmlns:a16="http://schemas.microsoft.com/office/drawing/2014/main" val="10001"/>
                  </a:ext>
                </a:extLst>
              </a:tr>
              <a:tr h="435424">
                <a:tc>
                  <a:txBody>
                    <a:bodyPr/>
                    <a:lstStyle/>
                    <a:p>
                      <a:pPr marL="100330">
                        <a:lnSpc>
                          <a:spcPct val="100000"/>
                        </a:lnSpc>
                        <a:spcBef>
                          <a:spcPts val="370"/>
                        </a:spcBef>
                      </a:pPr>
                      <a:r>
                        <a:rPr sz="1600" spc="-10" dirty="0">
                          <a:solidFill>
                            <a:schemeClr val="accent6">
                              <a:lumMod val="50000"/>
                            </a:schemeClr>
                          </a:solidFill>
                          <a:latin typeface="+mn-lt"/>
                        </a:rPr>
                        <a:t>Race/Ethnicity</a:t>
                      </a:r>
                      <a:endParaRPr sz="1600" dirty="0">
                        <a:solidFill>
                          <a:schemeClr val="accent6">
                            <a:lumMod val="50000"/>
                          </a:schemeClr>
                        </a:solidFill>
                        <a:latin typeface="+mn-lt"/>
                        <a:cs typeface="Calibri" panose="020F0502020204030204" pitchFamily="34" charset="0"/>
                      </a:endParaRPr>
                    </a:p>
                  </a:txBody>
                  <a:tcPr marL="0" marR="0" marT="32276" marB="0"/>
                </a:tc>
                <a:tc>
                  <a:txBody>
                    <a:bodyPr/>
                    <a:lstStyle/>
                    <a:p>
                      <a:pPr marL="51435" algn="l" rtl="0">
                        <a:lnSpc>
                          <a:spcPct val="100000"/>
                        </a:lnSpc>
                        <a:spcBef>
                          <a:spcPts val="535"/>
                        </a:spcBef>
                      </a:pPr>
                      <a:r>
                        <a:rPr lang="en-US" sz="1600" dirty="0">
                          <a:solidFill>
                            <a:schemeClr val="accent6"/>
                          </a:solidFill>
                          <a:latin typeface="Calibri" panose="020F0502020204030204" pitchFamily="34" charset="0"/>
                          <a:cs typeface="Calibri" panose="020F0502020204030204" pitchFamily="34" charset="0"/>
                        </a:rPr>
                        <a:t>Hispanic</a:t>
                      </a:r>
                      <a:endParaRPr sz="1600" dirty="0">
                        <a:solidFill>
                          <a:schemeClr val="accent6"/>
                        </a:solidFill>
                        <a:latin typeface="Calibri" panose="020F0502020204030204" pitchFamily="34" charset="0"/>
                        <a:cs typeface="Calibri" panose="020F0502020204030204" pitchFamily="34" charset="0"/>
                      </a:endParaRPr>
                    </a:p>
                  </a:txBody>
                  <a:tcPr marL="0" marR="0" marT="46669" marB="0"/>
                </a:tc>
                <a:extLst>
                  <a:ext uri="{0D108BD9-81ED-4DB2-BD59-A6C34878D82A}">
                    <a16:rowId xmlns:a16="http://schemas.microsoft.com/office/drawing/2014/main" val="10003"/>
                  </a:ext>
                </a:extLst>
              </a:tr>
              <a:tr h="1431985">
                <a:tc>
                  <a:txBody>
                    <a:bodyPr/>
                    <a:lstStyle/>
                    <a:p>
                      <a:pPr marL="100330">
                        <a:lnSpc>
                          <a:spcPct val="100000"/>
                        </a:lnSpc>
                        <a:spcBef>
                          <a:spcPts val="370"/>
                        </a:spcBef>
                      </a:pPr>
                      <a:r>
                        <a:rPr lang="en-US" sz="1600" dirty="0">
                          <a:solidFill>
                            <a:schemeClr val="accent6">
                              <a:lumMod val="50000"/>
                            </a:schemeClr>
                          </a:solidFill>
                          <a:latin typeface="+mn-lt"/>
                        </a:rPr>
                        <a:t>Current Weight and Height</a:t>
                      </a:r>
                      <a:endParaRPr sz="1600" dirty="0">
                        <a:solidFill>
                          <a:schemeClr val="accent6">
                            <a:lumMod val="50000"/>
                          </a:schemeClr>
                        </a:solidFill>
                        <a:latin typeface="+mn-lt"/>
                        <a:cs typeface="Calibri" panose="020F0502020204030204" pitchFamily="34" charset="0"/>
                      </a:endParaRPr>
                    </a:p>
                  </a:txBody>
                  <a:tcPr marL="0" marR="0" marT="32276" marB="0"/>
                </a:tc>
                <a:tc>
                  <a:txBody>
                    <a:bodyPr/>
                    <a:lstStyle/>
                    <a:p>
                      <a:pPr marL="51435" algn="l" rtl="0">
                        <a:lnSpc>
                          <a:spcPct val="100000"/>
                        </a:lnSpc>
                        <a:spcBef>
                          <a:spcPts val="475"/>
                        </a:spcBef>
                      </a:pPr>
                      <a:r>
                        <a:rPr lang="en-US" sz="1600" dirty="0">
                          <a:solidFill>
                            <a:schemeClr val="accent6"/>
                          </a:solidFill>
                        </a:rPr>
                        <a:t>13y Fall 2022 ---</a:t>
                      </a:r>
                      <a:r>
                        <a:rPr lang="en-US" sz="1600" dirty="0" err="1">
                          <a:solidFill>
                            <a:schemeClr val="accent6"/>
                          </a:solidFill>
                        </a:rPr>
                        <a:t>wt</a:t>
                      </a:r>
                      <a:r>
                        <a:rPr lang="en-US" sz="1600" dirty="0">
                          <a:solidFill>
                            <a:schemeClr val="accent6"/>
                          </a:solidFill>
                        </a:rPr>
                        <a:t>: 244 </a:t>
                      </a:r>
                      <a:r>
                        <a:rPr lang="en-US" sz="1600" dirty="0" err="1">
                          <a:solidFill>
                            <a:schemeClr val="accent6"/>
                          </a:solidFill>
                        </a:rPr>
                        <a:t>lb</a:t>
                      </a:r>
                      <a:r>
                        <a:rPr lang="en-US" sz="1600" dirty="0">
                          <a:solidFill>
                            <a:schemeClr val="accent6"/>
                          </a:solidFill>
                        </a:rPr>
                        <a:t>           </a:t>
                      </a:r>
                      <a:r>
                        <a:rPr lang="en-US" sz="1600" dirty="0" err="1">
                          <a:solidFill>
                            <a:schemeClr val="accent6"/>
                          </a:solidFill>
                        </a:rPr>
                        <a:t>Ht</a:t>
                      </a:r>
                      <a:r>
                        <a:rPr lang="en-US" sz="1600" dirty="0">
                          <a:solidFill>
                            <a:schemeClr val="accent6"/>
                          </a:solidFill>
                        </a:rPr>
                        <a:t>: 5ft 4.5in           BMI   41</a:t>
                      </a:r>
                    </a:p>
                    <a:p>
                      <a:pPr marL="51435" algn="l" rtl="0">
                        <a:lnSpc>
                          <a:spcPct val="100000"/>
                        </a:lnSpc>
                        <a:spcBef>
                          <a:spcPts val="475"/>
                        </a:spcBef>
                      </a:pPr>
                      <a:r>
                        <a:rPr lang="en-US" sz="1600" i="0" dirty="0">
                          <a:solidFill>
                            <a:schemeClr val="accent6"/>
                          </a:solidFill>
                          <a:latin typeface="Calibri" panose="020F0502020204030204" pitchFamily="34" charset="0"/>
                          <a:cs typeface="Calibri" panose="020F0502020204030204" pitchFamily="34" charset="0"/>
                        </a:rPr>
                        <a:t>15y Fall 2022-</a:t>
                      </a:r>
                      <a:r>
                        <a:rPr lang="en-US" sz="1600" i="1" dirty="0">
                          <a:solidFill>
                            <a:schemeClr val="accent6"/>
                          </a:solidFill>
                          <a:latin typeface="Calibri" panose="020F0502020204030204" pitchFamily="34" charset="0"/>
                          <a:cs typeface="Calibri" panose="020F0502020204030204" pitchFamily="34" charset="0"/>
                        </a:rPr>
                        <a:t>-- </a:t>
                      </a:r>
                      <a:r>
                        <a:rPr lang="en-US" sz="1600" i="0" dirty="0" err="1">
                          <a:solidFill>
                            <a:schemeClr val="accent6"/>
                          </a:solidFill>
                          <a:latin typeface="Calibri" panose="020F0502020204030204" pitchFamily="34" charset="0"/>
                          <a:cs typeface="Calibri" panose="020F0502020204030204" pitchFamily="34" charset="0"/>
                        </a:rPr>
                        <a:t>wt</a:t>
                      </a:r>
                      <a:r>
                        <a:rPr lang="en-US" sz="1600" i="0" dirty="0">
                          <a:solidFill>
                            <a:schemeClr val="accent6"/>
                          </a:solidFill>
                          <a:latin typeface="Calibri" panose="020F0502020204030204" pitchFamily="34" charset="0"/>
                          <a:cs typeface="Calibri" panose="020F0502020204030204" pitchFamily="34" charset="0"/>
                        </a:rPr>
                        <a:t>: 250 </a:t>
                      </a:r>
                      <a:r>
                        <a:rPr lang="en-US" sz="1600" i="0" dirty="0" err="1">
                          <a:solidFill>
                            <a:schemeClr val="accent6"/>
                          </a:solidFill>
                          <a:latin typeface="Calibri" panose="020F0502020204030204" pitchFamily="34" charset="0"/>
                          <a:cs typeface="Calibri" panose="020F0502020204030204" pitchFamily="34" charset="0"/>
                        </a:rPr>
                        <a:t>lb</a:t>
                      </a:r>
                      <a:r>
                        <a:rPr lang="en-US" sz="1600" i="0" dirty="0">
                          <a:solidFill>
                            <a:schemeClr val="accent6"/>
                          </a:solidFill>
                          <a:latin typeface="Calibri" panose="020F0502020204030204" pitchFamily="34" charset="0"/>
                          <a:cs typeface="Calibri" panose="020F0502020204030204" pitchFamily="34" charset="0"/>
                        </a:rPr>
                        <a:t>           </a:t>
                      </a:r>
                      <a:r>
                        <a:rPr lang="en-US" sz="1600" i="0" dirty="0" err="1">
                          <a:solidFill>
                            <a:schemeClr val="accent6"/>
                          </a:solidFill>
                          <a:latin typeface="Calibri" panose="020F0502020204030204" pitchFamily="34" charset="0"/>
                          <a:cs typeface="Calibri" panose="020F0502020204030204" pitchFamily="34" charset="0"/>
                        </a:rPr>
                        <a:t>Ht</a:t>
                      </a:r>
                      <a:r>
                        <a:rPr lang="en-US" sz="1600" i="0" dirty="0">
                          <a:solidFill>
                            <a:schemeClr val="accent6"/>
                          </a:solidFill>
                          <a:latin typeface="Calibri" panose="020F0502020204030204" pitchFamily="34" charset="0"/>
                          <a:cs typeface="Calibri" panose="020F0502020204030204" pitchFamily="34" charset="0"/>
                        </a:rPr>
                        <a:t>: 5ft 5in              BMI  42</a:t>
                      </a:r>
                    </a:p>
                    <a:p>
                      <a:pPr marL="51435" algn="l" rtl="0">
                        <a:lnSpc>
                          <a:spcPct val="100000"/>
                        </a:lnSpc>
                        <a:spcBef>
                          <a:spcPts val="475"/>
                        </a:spcBef>
                      </a:pPr>
                      <a:r>
                        <a:rPr lang="en-US" sz="1600" i="0" dirty="0">
                          <a:solidFill>
                            <a:schemeClr val="accent6"/>
                          </a:solidFill>
                          <a:latin typeface="Calibri" panose="020F0502020204030204" pitchFamily="34" charset="0"/>
                          <a:cs typeface="Calibri" panose="020F0502020204030204" pitchFamily="34" charset="0"/>
                        </a:rPr>
                        <a:t>17y Fall 2022----</a:t>
                      </a:r>
                      <a:r>
                        <a:rPr lang="en-US" sz="1600" i="0" dirty="0" err="1">
                          <a:solidFill>
                            <a:schemeClr val="accent6"/>
                          </a:solidFill>
                          <a:latin typeface="Calibri" panose="020F0502020204030204" pitchFamily="34" charset="0"/>
                          <a:cs typeface="Calibri" panose="020F0502020204030204" pitchFamily="34" charset="0"/>
                        </a:rPr>
                        <a:t>wt</a:t>
                      </a:r>
                      <a:r>
                        <a:rPr lang="en-US" sz="1600" i="0" dirty="0">
                          <a:solidFill>
                            <a:schemeClr val="accent6"/>
                          </a:solidFill>
                          <a:latin typeface="Calibri" panose="020F0502020204030204" pitchFamily="34" charset="0"/>
                          <a:cs typeface="Calibri" panose="020F0502020204030204" pitchFamily="34" charset="0"/>
                        </a:rPr>
                        <a:t>: 395 </a:t>
                      </a:r>
                      <a:r>
                        <a:rPr lang="en-US" sz="1600" i="0" dirty="0" err="1">
                          <a:solidFill>
                            <a:schemeClr val="accent6"/>
                          </a:solidFill>
                          <a:latin typeface="Calibri" panose="020F0502020204030204" pitchFamily="34" charset="0"/>
                          <a:cs typeface="Calibri" panose="020F0502020204030204" pitchFamily="34" charset="0"/>
                        </a:rPr>
                        <a:t>lb</a:t>
                      </a:r>
                      <a:r>
                        <a:rPr lang="en-US" sz="1600" i="0" dirty="0">
                          <a:solidFill>
                            <a:schemeClr val="accent6"/>
                          </a:solidFill>
                          <a:latin typeface="Calibri" panose="020F0502020204030204" pitchFamily="34" charset="0"/>
                          <a:cs typeface="Calibri" panose="020F0502020204030204" pitchFamily="34" charset="0"/>
                        </a:rPr>
                        <a:t>           </a:t>
                      </a:r>
                      <a:r>
                        <a:rPr lang="en-US" sz="1600" i="0" dirty="0" err="1">
                          <a:solidFill>
                            <a:schemeClr val="accent6"/>
                          </a:solidFill>
                          <a:latin typeface="Calibri" panose="020F0502020204030204" pitchFamily="34" charset="0"/>
                          <a:cs typeface="Calibri" panose="020F0502020204030204" pitchFamily="34" charset="0"/>
                        </a:rPr>
                        <a:t>Ht</a:t>
                      </a:r>
                      <a:r>
                        <a:rPr lang="en-US" sz="1600" i="0" dirty="0">
                          <a:solidFill>
                            <a:schemeClr val="accent6"/>
                          </a:solidFill>
                          <a:latin typeface="Calibri" panose="020F0502020204030204" pitchFamily="34" charset="0"/>
                          <a:cs typeface="Calibri" panose="020F0502020204030204" pitchFamily="34" charset="0"/>
                        </a:rPr>
                        <a:t>: 5ft 11 in           BMI  55</a:t>
                      </a:r>
                    </a:p>
                    <a:p>
                      <a:pPr marL="51435" algn="l" rtl="0">
                        <a:lnSpc>
                          <a:spcPct val="100000"/>
                        </a:lnSpc>
                        <a:spcBef>
                          <a:spcPts val="475"/>
                        </a:spcBef>
                      </a:pPr>
                      <a:r>
                        <a:rPr lang="en-US" sz="1600" i="0" dirty="0">
                          <a:solidFill>
                            <a:schemeClr val="accent6"/>
                          </a:solidFill>
                          <a:latin typeface="Calibri" panose="020F0502020204030204" pitchFamily="34" charset="0"/>
                          <a:cs typeface="Calibri" panose="020F0502020204030204" pitchFamily="34" charset="0"/>
                        </a:rPr>
                        <a:t>22y Fall 2021----</a:t>
                      </a:r>
                      <a:r>
                        <a:rPr lang="en-US" sz="1600" i="0" dirty="0" err="1">
                          <a:solidFill>
                            <a:schemeClr val="accent6"/>
                          </a:solidFill>
                          <a:latin typeface="Calibri" panose="020F0502020204030204" pitchFamily="34" charset="0"/>
                          <a:cs typeface="Calibri" panose="020F0502020204030204" pitchFamily="34" charset="0"/>
                        </a:rPr>
                        <a:t>wt</a:t>
                      </a:r>
                      <a:r>
                        <a:rPr lang="en-US" sz="1600" i="0" dirty="0">
                          <a:solidFill>
                            <a:schemeClr val="accent6"/>
                          </a:solidFill>
                          <a:latin typeface="Calibri" panose="020F0502020204030204" pitchFamily="34" charset="0"/>
                          <a:cs typeface="Calibri" panose="020F0502020204030204" pitchFamily="34" charset="0"/>
                        </a:rPr>
                        <a:t> 251lb             </a:t>
                      </a:r>
                      <a:r>
                        <a:rPr lang="en-US" sz="1600" i="0" dirty="0" err="1">
                          <a:solidFill>
                            <a:schemeClr val="accent6"/>
                          </a:solidFill>
                          <a:latin typeface="Calibri" panose="020F0502020204030204" pitchFamily="34" charset="0"/>
                          <a:cs typeface="Calibri" panose="020F0502020204030204" pitchFamily="34" charset="0"/>
                        </a:rPr>
                        <a:t>Ht</a:t>
                      </a:r>
                      <a:r>
                        <a:rPr lang="en-US" sz="1600" i="0" dirty="0">
                          <a:solidFill>
                            <a:schemeClr val="accent6"/>
                          </a:solidFill>
                          <a:latin typeface="Calibri" panose="020F0502020204030204" pitchFamily="34" charset="0"/>
                          <a:cs typeface="Calibri" panose="020F0502020204030204" pitchFamily="34" charset="0"/>
                        </a:rPr>
                        <a:t>: 5ft 9 in             </a:t>
                      </a:r>
                      <a:r>
                        <a:rPr lang="en-US" sz="1600" i="0">
                          <a:solidFill>
                            <a:schemeClr val="accent6"/>
                          </a:solidFill>
                          <a:latin typeface="Calibri" panose="020F0502020204030204" pitchFamily="34" charset="0"/>
                          <a:cs typeface="Calibri" panose="020F0502020204030204" pitchFamily="34" charset="0"/>
                        </a:rPr>
                        <a:t>BMI 36 </a:t>
                      </a:r>
                      <a:endParaRPr sz="1600" i="1" dirty="0">
                        <a:solidFill>
                          <a:schemeClr val="accent6"/>
                        </a:solidFill>
                        <a:latin typeface="Calibri" panose="020F0502020204030204" pitchFamily="34" charset="0"/>
                        <a:cs typeface="Calibri" panose="020F0502020204030204" pitchFamily="34" charset="0"/>
                      </a:endParaRPr>
                    </a:p>
                  </a:txBody>
                  <a:tcPr marL="0" marR="0" marT="41435" marB="0"/>
                </a:tc>
                <a:extLst>
                  <a:ext uri="{0D108BD9-81ED-4DB2-BD59-A6C34878D82A}">
                    <a16:rowId xmlns:a16="http://schemas.microsoft.com/office/drawing/2014/main" val="10004"/>
                  </a:ext>
                </a:extLst>
              </a:tr>
              <a:tr h="588001">
                <a:tc>
                  <a:txBody>
                    <a:bodyPr/>
                    <a:lstStyle/>
                    <a:p>
                      <a:pPr marL="100330" marR="0" lvl="0" indent="0" defTabSz="914400" eaLnBrk="1" fontAlgn="auto" latinLnBrk="0" hangingPunct="1">
                        <a:lnSpc>
                          <a:spcPts val="2160"/>
                        </a:lnSpc>
                        <a:spcBef>
                          <a:spcPts val="0"/>
                        </a:spcBef>
                        <a:spcAft>
                          <a:spcPts val="0"/>
                        </a:spcAft>
                        <a:buClrTx/>
                        <a:buSzTx/>
                        <a:buFontTx/>
                        <a:buNone/>
                        <a:tabLst/>
                        <a:defRPr/>
                      </a:pPr>
                      <a:endParaRPr lang="en-US" sz="1600" spc="-10" dirty="0">
                        <a:solidFill>
                          <a:schemeClr val="accent6">
                            <a:lumMod val="50000"/>
                          </a:schemeClr>
                        </a:solidFill>
                        <a:latin typeface="+mn-lt"/>
                      </a:endParaRPr>
                    </a:p>
                    <a:p>
                      <a:pPr marL="100330" marR="0" lvl="0" indent="0" defTabSz="914400" eaLnBrk="1" fontAlgn="auto" latinLnBrk="0" hangingPunct="1">
                        <a:lnSpc>
                          <a:spcPts val="2160"/>
                        </a:lnSpc>
                        <a:spcBef>
                          <a:spcPts val="0"/>
                        </a:spcBef>
                        <a:spcAft>
                          <a:spcPts val="0"/>
                        </a:spcAft>
                        <a:buClrTx/>
                        <a:buSzTx/>
                        <a:buFontTx/>
                        <a:buNone/>
                        <a:tabLst/>
                        <a:defRPr/>
                      </a:pPr>
                      <a:r>
                        <a:rPr lang="en-US" sz="1600" spc="-10" dirty="0">
                          <a:solidFill>
                            <a:schemeClr val="accent6">
                              <a:lumMod val="50000"/>
                            </a:schemeClr>
                          </a:solidFill>
                          <a:latin typeface="+mn-lt"/>
                        </a:rPr>
                        <a:t>How long has the patient had concerning growth trends?</a:t>
                      </a:r>
                      <a:endParaRPr lang="en-US" sz="1600" dirty="0">
                        <a:solidFill>
                          <a:schemeClr val="accent6">
                            <a:lumMod val="50000"/>
                          </a:schemeClr>
                        </a:solidFill>
                        <a:latin typeface="+mn-lt"/>
                        <a:cs typeface="Calibri" panose="020F0502020204030204" pitchFamily="34" charset="0"/>
                      </a:endParaRPr>
                    </a:p>
                  </a:txBody>
                  <a:tcPr marL="0" marR="0" marT="0" marB="0"/>
                </a:tc>
                <a:tc>
                  <a:txBody>
                    <a:bodyPr/>
                    <a:lstStyle/>
                    <a:p>
                      <a:pPr marL="51435" algn="l" rtl="0">
                        <a:lnSpc>
                          <a:spcPct val="100000"/>
                        </a:lnSpc>
                        <a:spcBef>
                          <a:spcPts val="320"/>
                        </a:spcBef>
                      </a:pPr>
                      <a:endParaRPr lang="en-US" sz="1500" b="1" dirty="0">
                        <a:ln>
                          <a:solidFill>
                            <a:srgbClr val="C7E5F3"/>
                          </a:solidFill>
                        </a:ln>
                        <a:solidFill>
                          <a:srgbClr val="000000"/>
                        </a:solidFill>
                        <a:latin typeface="Calibri" panose="020F0502020204030204" pitchFamily="34" charset="0"/>
                        <a:cs typeface="Calibri" panose="020F0502020204030204" pitchFamily="34" charset="0"/>
                      </a:endParaRPr>
                    </a:p>
                    <a:p>
                      <a:pPr marL="51435" algn="l" rtl="0">
                        <a:lnSpc>
                          <a:spcPct val="100000"/>
                        </a:lnSpc>
                        <a:spcBef>
                          <a:spcPts val="320"/>
                        </a:spcBef>
                      </a:pPr>
                      <a:r>
                        <a:rPr lang="en-US" sz="1500" b="1" dirty="0">
                          <a:ln>
                            <a:solidFill>
                              <a:srgbClr val="C7E5F3"/>
                            </a:solidFill>
                          </a:ln>
                          <a:solidFill>
                            <a:srgbClr val="000000"/>
                          </a:solidFill>
                          <a:latin typeface="Calibri" panose="020F0502020204030204" pitchFamily="34" charset="0"/>
                          <a:cs typeface="Calibri" panose="020F0502020204030204" pitchFamily="34" charset="0"/>
                        </a:rPr>
                        <a:t>All have been obese since at least 5 years old</a:t>
                      </a:r>
                      <a:endParaRPr sz="1500" b="1" dirty="0">
                        <a:ln>
                          <a:solidFill>
                            <a:srgbClr val="C7E5F3"/>
                          </a:solidFill>
                        </a:ln>
                        <a:solidFill>
                          <a:srgbClr val="000000"/>
                        </a:solidFill>
                        <a:latin typeface="Calibri" panose="020F0502020204030204" pitchFamily="34" charset="0"/>
                        <a:cs typeface="Calibri" panose="020F0502020204030204" pitchFamily="34" charset="0"/>
                      </a:endParaRPr>
                    </a:p>
                  </a:txBody>
                  <a:tcPr marL="0" marR="0" marT="27915" marB="0"/>
                </a:tc>
                <a:extLst>
                  <a:ext uri="{0D108BD9-81ED-4DB2-BD59-A6C34878D82A}">
                    <a16:rowId xmlns:a16="http://schemas.microsoft.com/office/drawing/2014/main" val="1054728424"/>
                  </a:ext>
                </a:extLst>
              </a:tr>
              <a:tr h="615946">
                <a:tc>
                  <a:txBody>
                    <a:bodyPr/>
                    <a:lstStyle/>
                    <a:p>
                      <a:pPr marL="100330" marR="0" lvl="0" indent="0" algn="l" defTabSz="914400" rtl="0" eaLnBrk="1" fontAlgn="auto" latinLnBrk="0" hangingPunct="1">
                        <a:lnSpc>
                          <a:spcPts val="2160"/>
                        </a:lnSpc>
                        <a:spcBef>
                          <a:spcPts val="0"/>
                        </a:spcBef>
                        <a:spcAft>
                          <a:spcPts val="0"/>
                        </a:spcAft>
                        <a:buClrTx/>
                        <a:buSzTx/>
                        <a:buFontTx/>
                        <a:buNone/>
                        <a:tabLst/>
                        <a:defRPr/>
                      </a:pPr>
                      <a:endParaRPr lang="en-US" sz="1600" dirty="0">
                        <a:solidFill>
                          <a:schemeClr val="accent6">
                            <a:lumMod val="50000"/>
                          </a:schemeClr>
                        </a:solidFill>
                        <a:latin typeface="+mn-lt"/>
                      </a:endParaRPr>
                    </a:p>
                    <a:p>
                      <a:pPr marL="100330" marR="0" lvl="0" indent="0" algn="l" defTabSz="914400" rtl="0" eaLnBrk="1" fontAlgn="auto" latinLnBrk="0" hangingPunct="1">
                        <a:lnSpc>
                          <a:spcPts val="2160"/>
                        </a:lnSpc>
                        <a:spcBef>
                          <a:spcPts val="0"/>
                        </a:spcBef>
                        <a:spcAft>
                          <a:spcPts val="0"/>
                        </a:spcAft>
                        <a:buClrTx/>
                        <a:buSzTx/>
                        <a:buFontTx/>
                        <a:buNone/>
                        <a:tabLst/>
                        <a:defRPr/>
                      </a:pPr>
                      <a:r>
                        <a:rPr lang="en-US" sz="1600" dirty="0">
                          <a:solidFill>
                            <a:schemeClr val="accent6">
                              <a:lumMod val="50000"/>
                            </a:schemeClr>
                          </a:solidFill>
                          <a:latin typeface="+mn-lt"/>
                        </a:rPr>
                        <a:t>How long has this individual/family been in</a:t>
                      </a:r>
                      <a:r>
                        <a:rPr lang="en-US" sz="1600" baseline="0" dirty="0">
                          <a:solidFill>
                            <a:schemeClr val="accent6">
                              <a:lumMod val="50000"/>
                            </a:schemeClr>
                          </a:solidFill>
                          <a:latin typeface="+mn-lt"/>
                        </a:rPr>
                        <a:t> your care</a:t>
                      </a:r>
                      <a:r>
                        <a:rPr lang="en-US" sz="1600" dirty="0">
                          <a:solidFill>
                            <a:schemeClr val="accent6">
                              <a:lumMod val="50000"/>
                            </a:schemeClr>
                          </a:solidFill>
                          <a:latin typeface="+mn-lt"/>
                        </a:rPr>
                        <a:t>?</a:t>
                      </a:r>
                      <a:endParaRPr lang="en-US" sz="1600" dirty="0">
                        <a:solidFill>
                          <a:schemeClr val="accent6">
                            <a:lumMod val="50000"/>
                          </a:schemeClr>
                        </a:solidFill>
                        <a:latin typeface="+mn-lt"/>
                        <a:cs typeface="Calibri" panose="020F0502020204030204" pitchFamily="34" charset="0"/>
                      </a:endParaRPr>
                    </a:p>
                  </a:txBody>
                  <a:tcPr marL="0" marR="0" marT="0" marB="0"/>
                </a:tc>
                <a:tc>
                  <a:txBody>
                    <a:bodyPr/>
                    <a:lstStyle/>
                    <a:p>
                      <a:pPr marL="51435" algn="l" rtl="0">
                        <a:lnSpc>
                          <a:spcPct val="100000"/>
                        </a:lnSpc>
                        <a:spcBef>
                          <a:spcPts val="320"/>
                        </a:spcBef>
                      </a:pPr>
                      <a:endParaRPr lang="en-US" sz="1600" b="1" dirty="0">
                        <a:ln>
                          <a:solidFill>
                            <a:srgbClr val="C7E5F3"/>
                          </a:solidFill>
                        </a:ln>
                        <a:solidFill>
                          <a:schemeClr val="accent6"/>
                        </a:solidFill>
                        <a:latin typeface="Calibri" panose="020F0502020204030204" pitchFamily="34" charset="0"/>
                        <a:cs typeface="Calibri" panose="020F0502020204030204" pitchFamily="34" charset="0"/>
                      </a:endParaRPr>
                    </a:p>
                    <a:p>
                      <a:pPr marL="51435" algn="l" rtl="0">
                        <a:lnSpc>
                          <a:spcPct val="100000"/>
                        </a:lnSpc>
                        <a:spcBef>
                          <a:spcPts val="320"/>
                        </a:spcBef>
                      </a:pPr>
                      <a:r>
                        <a:rPr lang="en-US" sz="1600" b="1" dirty="0">
                          <a:ln>
                            <a:solidFill>
                              <a:srgbClr val="C7E5F3"/>
                            </a:solidFill>
                          </a:ln>
                          <a:solidFill>
                            <a:schemeClr val="accent6"/>
                          </a:solidFill>
                          <a:latin typeface="Calibri" panose="020F0502020204030204" pitchFamily="34" charset="0"/>
                          <a:cs typeface="Calibri" panose="020F0502020204030204" pitchFamily="34" charset="0"/>
                        </a:rPr>
                        <a:t>For more than 17 years</a:t>
                      </a:r>
                      <a:endParaRPr sz="1600" b="1" dirty="0">
                        <a:ln>
                          <a:solidFill>
                            <a:srgbClr val="C7E5F3"/>
                          </a:solidFill>
                        </a:ln>
                        <a:solidFill>
                          <a:schemeClr val="accent6"/>
                        </a:solidFill>
                        <a:latin typeface="Calibri" panose="020F0502020204030204" pitchFamily="34" charset="0"/>
                        <a:cs typeface="Calibri" panose="020F0502020204030204" pitchFamily="34" charset="0"/>
                      </a:endParaRPr>
                    </a:p>
                  </a:txBody>
                  <a:tcPr marL="0" marR="0" marT="27915" marB="0"/>
                </a:tc>
                <a:extLst>
                  <a:ext uri="{0D108BD9-81ED-4DB2-BD59-A6C34878D82A}">
                    <a16:rowId xmlns:a16="http://schemas.microsoft.com/office/drawing/2014/main" val="3733540972"/>
                  </a:ext>
                </a:extLst>
              </a:tr>
              <a:tr h="588001">
                <a:tc>
                  <a:txBody>
                    <a:bodyPr/>
                    <a:lstStyle/>
                    <a:p>
                      <a:pPr marL="100330" marR="0" lvl="0" indent="0" algn="l" defTabSz="914400" rtl="0" eaLnBrk="1" fontAlgn="auto" latinLnBrk="0" hangingPunct="1">
                        <a:lnSpc>
                          <a:spcPts val="2160"/>
                        </a:lnSpc>
                        <a:spcBef>
                          <a:spcPts val="0"/>
                        </a:spcBef>
                        <a:spcAft>
                          <a:spcPts val="0"/>
                        </a:spcAft>
                        <a:buClrTx/>
                        <a:buSzTx/>
                        <a:buFontTx/>
                        <a:buNone/>
                        <a:tabLst/>
                        <a:defRPr/>
                      </a:pPr>
                      <a:endParaRPr lang="en-US" sz="1600" dirty="0">
                        <a:solidFill>
                          <a:schemeClr val="accent6">
                            <a:lumMod val="50000"/>
                          </a:schemeClr>
                        </a:solidFill>
                        <a:latin typeface="+mn-lt"/>
                      </a:endParaRPr>
                    </a:p>
                    <a:p>
                      <a:pPr marL="100330" marR="0" lvl="0" indent="0" algn="l" defTabSz="914400" rtl="0" eaLnBrk="1" fontAlgn="auto" latinLnBrk="0" hangingPunct="1">
                        <a:lnSpc>
                          <a:spcPts val="2160"/>
                        </a:lnSpc>
                        <a:spcBef>
                          <a:spcPts val="0"/>
                        </a:spcBef>
                        <a:spcAft>
                          <a:spcPts val="0"/>
                        </a:spcAft>
                        <a:buClrTx/>
                        <a:buSzTx/>
                        <a:buFontTx/>
                        <a:buNone/>
                        <a:tabLst/>
                        <a:defRPr/>
                      </a:pPr>
                      <a:r>
                        <a:rPr lang="en-US" sz="1600" dirty="0">
                          <a:solidFill>
                            <a:schemeClr val="accent6">
                              <a:lumMod val="50000"/>
                            </a:schemeClr>
                          </a:solidFill>
                          <a:latin typeface="+mn-lt"/>
                        </a:rPr>
                        <a:t>Insurance type (Commercial,</a:t>
                      </a:r>
                      <a:r>
                        <a:rPr lang="en-US" sz="1600" baseline="0" dirty="0">
                          <a:solidFill>
                            <a:schemeClr val="accent6">
                              <a:lumMod val="50000"/>
                            </a:schemeClr>
                          </a:solidFill>
                          <a:latin typeface="+mn-lt"/>
                        </a:rPr>
                        <a:t> </a:t>
                      </a:r>
                      <a:r>
                        <a:rPr lang="en-US" sz="1600" dirty="0">
                          <a:solidFill>
                            <a:schemeClr val="accent6">
                              <a:lumMod val="50000"/>
                            </a:schemeClr>
                          </a:solidFill>
                          <a:latin typeface="+mn-lt"/>
                        </a:rPr>
                        <a:t>Medicaid, Uninsured, Other)</a:t>
                      </a:r>
                      <a:endParaRPr lang="en-US" sz="1600" dirty="0">
                        <a:solidFill>
                          <a:schemeClr val="accent6">
                            <a:lumMod val="50000"/>
                          </a:schemeClr>
                        </a:solidFill>
                        <a:latin typeface="+mn-lt"/>
                        <a:cs typeface="Calibri" panose="020F0502020204030204" pitchFamily="34" charset="0"/>
                      </a:endParaRPr>
                    </a:p>
                  </a:txBody>
                  <a:tcPr marL="0" marR="0" marT="0" marB="0"/>
                </a:tc>
                <a:tc>
                  <a:txBody>
                    <a:bodyPr/>
                    <a:lstStyle/>
                    <a:p>
                      <a:pPr marL="51435" algn="l" rtl="0">
                        <a:lnSpc>
                          <a:spcPct val="100000"/>
                        </a:lnSpc>
                        <a:spcBef>
                          <a:spcPts val="320"/>
                        </a:spcBef>
                      </a:pPr>
                      <a:endParaRPr lang="en-US" sz="1600" b="1" dirty="0">
                        <a:ln>
                          <a:solidFill>
                            <a:srgbClr val="C7E5F3"/>
                          </a:solidFill>
                        </a:ln>
                        <a:solidFill>
                          <a:schemeClr val="accent6"/>
                        </a:solidFill>
                        <a:latin typeface="Calibri" panose="020F0502020204030204" pitchFamily="34" charset="0"/>
                        <a:cs typeface="Calibri" panose="020F0502020204030204" pitchFamily="34" charset="0"/>
                      </a:endParaRPr>
                    </a:p>
                    <a:p>
                      <a:pPr marL="51435" algn="l" rtl="0">
                        <a:lnSpc>
                          <a:spcPct val="100000"/>
                        </a:lnSpc>
                        <a:spcBef>
                          <a:spcPts val="320"/>
                        </a:spcBef>
                      </a:pPr>
                      <a:r>
                        <a:rPr lang="en-US" sz="1600" b="1" dirty="0">
                          <a:ln>
                            <a:solidFill>
                              <a:srgbClr val="C7E5F3"/>
                            </a:solidFill>
                          </a:ln>
                          <a:solidFill>
                            <a:schemeClr val="accent6"/>
                          </a:solidFill>
                          <a:latin typeface="Calibri" panose="020F0502020204030204" pitchFamily="34" charset="0"/>
                          <a:cs typeface="Calibri" panose="020F0502020204030204" pitchFamily="34" charset="0"/>
                        </a:rPr>
                        <a:t>United Medicaid</a:t>
                      </a:r>
                      <a:endParaRPr sz="1600" b="1" dirty="0">
                        <a:ln>
                          <a:solidFill>
                            <a:srgbClr val="C7E5F3"/>
                          </a:solidFill>
                        </a:ln>
                        <a:solidFill>
                          <a:schemeClr val="accent6"/>
                        </a:solidFill>
                        <a:latin typeface="Calibri" panose="020F0502020204030204" pitchFamily="34" charset="0"/>
                        <a:cs typeface="Calibri" panose="020F0502020204030204" pitchFamily="34" charset="0"/>
                      </a:endParaRPr>
                    </a:p>
                  </a:txBody>
                  <a:tcPr marL="0" marR="0" marT="27915" marB="0"/>
                </a:tc>
                <a:extLst>
                  <a:ext uri="{0D108BD9-81ED-4DB2-BD59-A6C34878D82A}">
                    <a16:rowId xmlns:a16="http://schemas.microsoft.com/office/drawing/2014/main" val="263848243"/>
                  </a:ext>
                </a:extLst>
              </a:tr>
            </a:tbl>
          </a:graphicData>
        </a:graphic>
      </p:graphicFrame>
      <p:sp>
        <p:nvSpPr>
          <p:cNvPr id="14" name="TextBox 13">
            <a:extLst>
              <a:ext uri="{FF2B5EF4-FFF2-40B4-BE49-F238E27FC236}">
                <a16:creationId xmlns:a16="http://schemas.microsoft.com/office/drawing/2014/main" id="{9749749A-4CD4-7544-8EDF-DC96C4324BA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10" name="Picture 1" descr="page2image1772256">
            <a:extLst>
              <a:ext uri="{FF2B5EF4-FFF2-40B4-BE49-F238E27FC236}">
                <a16:creationId xmlns:a16="http://schemas.microsoft.com/office/drawing/2014/main" id="{D566A543-1264-A546-8604-8553C1E12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85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838200" y="857363"/>
            <a:ext cx="10515601" cy="617647"/>
          </a:xfrm>
          <a:prstGeom prst="rect">
            <a:avLst/>
          </a:prstGeom>
        </p:spPr>
        <p:txBody>
          <a:bodyPr vert="horz" wrap="square" lIns="0" tIns="8043" rIns="0" bIns="0" rtlCol="0">
            <a:spAutoFit/>
          </a:bodyPr>
          <a:lstStyle/>
          <a:p>
            <a:pPr marL="8467">
              <a:spcBef>
                <a:spcPts val="63"/>
              </a:spcBef>
            </a:pPr>
            <a:r>
              <a:rPr lang="en-US" spc="-153" dirty="0"/>
              <a:t>Growth Curve	13 </a:t>
            </a:r>
            <a:r>
              <a:rPr lang="en-US" spc="-153" dirty="0" err="1"/>
              <a:t>yo</a:t>
            </a:r>
            <a:r>
              <a:rPr lang="en-US" sz="2800" spc="-153" dirty="0"/>
              <a:t> 		</a:t>
            </a:r>
            <a:r>
              <a:rPr lang="en-US" sz="4000" spc="-153" dirty="0">
                <a:solidFill>
                  <a:schemeClr val="accent3">
                    <a:lumMod val="60000"/>
                    <a:lumOff val="40000"/>
                  </a:schemeClr>
                </a:solidFill>
              </a:rPr>
              <a:t>160% </a:t>
            </a:r>
            <a:r>
              <a:rPr lang="en-US" sz="4000" spc="-153" dirty="0"/>
              <a:t>of 95%</a:t>
            </a:r>
            <a:endParaRPr sz="4000" spc="-193"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8" name="TextBox 7">
            <a:extLst>
              <a:ext uri="{FF2B5EF4-FFF2-40B4-BE49-F238E27FC236}">
                <a16:creationId xmlns:a16="http://schemas.microsoft.com/office/drawing/2014/main" id="{363525EE-A3F3-E34A-8C24-2E245241F57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DE6A34BC-34C3-2745-8DCE-063FADCB2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t&#10;&#10;Description automatically generated">
            <a:extLst>
              <a:ext uri="{FF2B5EF4-FFF2-40B4-BE49-F238E27FC236}">
                <a16:creationId xmlns:a16="http://schemas.microsoft.com/office/drawing/2014/main" id="{6A540E31-8E59-DF1C-1239-9EA9628F4250}"/>
              </a:ext>
            </a:extLst>
          </p:cNvPr>
          <p:cNvPicPr>
            <a:picLocks noChangeAspect="1"/>
          </p:cNvPicPr>
          <p:nvPr/>
        </p:nvPicPr>
        <p:blipFill>
          <a:blip r:embed="rId3"/>
          <a:stretch>
            <a:fillRect/>
          </a:stretch>
        </p:blipFill>
        <p:spPr>
          <a:xfrm>
            <a:off x="1932496" y="1690689"/>
            <a:ext cx="7937368" cy="4525708"/>
          </a:xfrm>
          <a:prstGeom prst="rect">
            <a:avLst/>
          </a:prstGeom>
        </p:spPr>
      </p:pic>
    </p:spTree>
    <p:extLst>
      <p:ext uri="{BB962C8B-B14F-4D97-AF65-F5344CB8AC3E}">
        <p14:creationId xmlns:p14="http://schemas.microsoft.com/office/powerpoint/2010/main" val="1611606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D0E7-3E94-C2DC-0554-94E211A24847}"/>
              </a:ext>
            </a:extLst>
          </p:cNvPr>
          <p:cNvSpPr>
            <a:spLocks noGrp="1"/>
          </p:cNvSpPr>
          <p:nvPr>
            <p:ph type="title"/>
          </p:nvPr>
        </p:nvSpPr>
        <p:spPr/>
        <p:txBody>
          <a:bodyPr>
            <a:normAutofit/>
          </a:bodyPr>
          <a:lstStyle/>
          <a:p>
            <a:r>
              <a:rPr lang="en-US" dirty="0"/>
              <a:t>Growth Curve	15y 		</a:t>
            </a:r>
            <a:r>
              <a:rPr lang="en-US" sz="4000" dirty="0">
                <a:solidFill>
                  <a:schemeClr val="accent3">
                    <a:lumMod val="60000"/>
                    <a:lumOff val="40000"/>
                  </a:schemeClr>
                </a:solidFill>
              </a:rPr>
              <a:t>150%</a:t>
            </a:r>
            <a:r>
              <a:rPr lang="en-US" sz="4000" dirty="0"/>
              <a:t> of 95%</a:t>
            </a:r>
          </a:p>
        </p:txBody>
      </p:sp>
      <p:pic>
        <p:nvPicPr>
          <p:cNvPr id="3" name="Picture 2" descr="Chart">
            <a:extLst>
              <a:ext uri="{FF2B5EF4-FFF2-40B4-BE49-F238E27FC236}">
                <a16:creationId xmlns:a16="http://schemas.microsoft.com/office/drawing/2014/main" id="{7DB7AE5F-EE1A-A2AD-B495-B8EDC4610A0D}"/>
              </a:ext>
            </a:extLst>
          </p:cNvPr>
          <p:cNvPicPr>
            <a:picLocks noChangeAspect="1"/>
          </p:cNvPicPr>
          <p:nvPr/>
        </p:nvPicPr>
        <p:blipFill>
          <a:blip r:embed="rId2"/>
          <a:stretch>
            <a:fillRect/>
          </a:stretch>
        </p:blipFill>
        <p:spPr>
          <a:xfrm>
            <a:off x="3004929" y="1690688"/>
            <a:ext cx="6596271" cy="4411937"/>
          </a:xfrm>
          <a:prstGeom prst="rect">
            <a:avLst/>
          </a:prstGeom>
        </p:spPr>
      </p:pic>
    </p:spTree>
    <p:extLst>
      <p:ext uri="{BB962C8B-B14F-4D97-AF65-F5344CB8AC3E}">
        <p14:creationId xmlns:p14="http://schemas.microsoft.com/office/powerpoint/2010/main" val="422188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5177-547B-DA61-E789-BAB58A45AE24}"/>
              </a:ext>
            </a:extLst>
          </p:cNvPr>
          <p:cNvSpPr>
            <a:spLocks noGrp="1"/>
          </p:cNvSpPr>
          <p:nvPr>
            <p:ph type="title"/>
          </p:nvPr>
        </p:nvSpPr>
        <p:spPr/>
        <p:txBody>
          <a:bodyPr/>
          <a:lstStyle/>
          <a:p>
            <a:r>
              <a:rPr lang="en-US" dirty="0"/>
              <a:t>Growth chart	17y			</a:t>
            </a:r>
            <a:r>
              <a:rPr lang="en-US" sz="4000" dirty="0">
                <a:solidFill>
                  <a:schemeClr val="accent3">
                    <a:lumMod val="60000"/>
                    <a:lumOff val="40000"/>
                  </a:schemeClr>
                </a:solidFill>
              </a:rPr>
              <a:t>190% </a:t>
            </a:r>
            <a:r>
              <a:rPr lang="en-US" sz="4000" dirty="0"/>
              <a:t>of 95%</a:t>
            </a:r>
            <a:endParaRPr lang="en-US" dirty="0"/>
          </a:p>
        </p:txBody>
      </p:sp>
      <p:pic>
        <p:nvPicPr>
          <p:cNvPr id="6" name="Picture 5">
            <a:extLst>
              <a:ext uri="{FF2B5EF4-FFF2-40B4-BE49-F238E27FC236}">
                <a16:creationId xmlns:a16="http://schemas.microsoft.com/office/drawing/2014/main" id="{DC6CCEA9-049A-441B-1C24-F3300C4C7E90}"/>
              </a:ext>
            </a:extLst>
          </p:cNvPr>
          <p:cNvPicPr>
            <a:picLocks noChangeAspect="1"/>
          </p:cNvPicPr>
          <p:nvPr/>
        </p:nvPicPr>
        <p:blipFill>
          <a:blip r:embed="rId2"/>
          <a:stretch>
            <a:fillRect/>
          </a:stretch>
        </p:blipFill>
        <p:spPr>
          <a:xfrm>
            <a:off x="1554480" y="1593130"/>
            <a:ext cx="9083040" cy="4784848"/>
          </a:xfrm>
          <a:prstGeom prst="rect">
            <a:avLst/>
          </a:prstGeom>
        </p:spPr>
      </p:pic>
    </p:spTree>
    <p:extLst>
      <p:ext uri="{BB962C8B-B14F-4D97-AF65-F5344CB8AC3E}">
        <p14:creationId xmlns:p14="http://schemas.microsoft.com/office/powerpoint/2010/main" val="3699803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Does the Patient/Family have a weight management goal? Please describe.</a:t>
            </a:r>
            <a:endParaRPr spc="-193" dirty="0"/>
          </a:p>
        </p:txBody>
      </p:sp>
      <p:sp>
        <p:nvSpPr>
          <p:cNvPr id="4" name="Content Placeholder 3"/>
          <p:cNvSpPr>
            <a:spLocks noGrp="1"/>
          </p:cNvSpPr>
          <p:nvPr>
            <p:ph idx="1"/>
          </p:nvPr>
        </p:nvSpPr>
        <p:spPr>
          <a:xfrm>
            <a:off x="838200" y="2309567"/>
            <a:ext cx="10515601" cy="3867396"/>
          </a:xfrm>
        </p:spPr>
        <p:txBody>
          <a:bodyPr/>
          <a:lstStyle/>
          <a:p>
            <a:endParaRPr lang="en-US" dirty="0"/>
          </a:p>
          <a:p>
            <a:r>
              <a:rPr lang="en-US" dirty="0"/>
              <a:t>Family stated they wanted to eat healthier in general</a:t>
            </a:r>
          </a:p>
          <a:p>
            <a:r>
              <a:rPr lang="en-US" dirty="0"/>
              <a:t>Suggestions from Dr. V include:</a:t>
            </a:r>
          </a:p>
          <a:p>
            <a:pPr lvl="1"/>
            <a:r>
              <a:rPr lang="en-US" dirty="0"/>
              <a:t>Limit times they snack</a:t>
            </a:r>
          </a:p>
          <a:p>
            <a:pPr lvl="1"/>
            <a:r>
              <a:rPr lang="en-US" dirty="0"/>
              <a:t>Limit portion size</a:t>
            </a:r>
          </a:p>
          <a:p>
            <a:pPr lvl="1"/>
            <a:r>
              <a:rPr lang="en-US" dirty="0"/>
              <a:t>Decrease carbs included in routine meals (less rice, less bread)</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EF23655C-3263-2149-80F0-975F2F6E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92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bject 4"/>
          <p:cNvSpPr txBox="1">
            <a:spLocks noGrp="1"/>
          </p:cNvSpPr>
          <p:nvPr>
            <p:ph type="title"/>
          </p:nvPr>
        </p:nvSpPr>
        <p:spPr>
          <a:xfrm>
            <a:off x="838199" y="414108"/>
            <a:ext cx="10515601" cy="1049005"/>
          </a:xfrm>
          <a:prstGeom prst="rect">
            <a:avLst/>
          </a:prstGeom>
        </p:spPr>
        <p:txBody>
          <a:bodyPr vert="horz" wrap="square" lIns="0" tIns="8043" rIns="0" bIns="0" rtlCol="0">
            <a:spAutoFit/>
          </a:bodyPr>
          <a:lstStyle/>
          <a:p>
            <a:pPr marL="8467">
              <a:spcBef>
                <a:spcPts val="63"/>
              </a:spcBef>
            </a:pPr>
            <a:r>
              <a:rPr lang="en-US" spc="-153" dirty="0"/>
              <a:t>Relevant Background</a:t>
            </a:r>
            <a:endParaRPr spc="-193" dirty="0"/>
          </a:p>
        </p:txBody>
      </p:sp>
      <p:sp>
        <p:nvSpPr>
          <p:cNvPr id="3" name="Content Placeholder 2"/>
          <p:cNvSpPr>
            <a:spLocks noGrp="1"/>
          </p:cNvSpPr>
          <p:nvPr>
            <p:ph idx="1"/>
          </p:nvPr>
        </p:nvSpPr>
        <p:spPr/>
        <p:txBody>
          <a:bodyPr/>
          <a:lstStyle/>
          <a:p>
            <a:endParaRPr lang="en-US"/>
          </a:p>
        </p:txBody>
      </p:sp>
      <p:sp>
        <p:nvSpPr>
          <p:cNvPr id="5" name="object 5"/>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graphicFrame>
        <p:nvGraphicFramePr>
          <p:cNvPr id="8" name="object 41">
            <a:extLst>
              <a:ext uri="{FF2B5EF4-FFF2-40B4-BE49-F238E27FC236}">
                <a16:creationId xmlns:a16="http://schemas.microsoft.com/office/drawing/2014/main" id="{4297F377-69DC-F949-8DAF-5B065AE8DD83}"/>
              </a:ext>
            </a:extLst>
          </p:cNvPr>
          <p:cNvGraphicFramePr>
            <a:graphicFrameLocks noGrp="1"/>
          </p:cNvGraphicFramePr>
          <p:nvPr>
            <p:extLst/>
          </p:nvPr>
        </p:nvGraphicFramePr>
        <p:xfrm>
          <a:off x="406400" y="1238441"/>
          <a:ext cx="11531600" cy="4938522"/>
        </p:xfrm>
        <a:graphic>
          <a:graphicData uri="http://schemas.openxmlformats.org/drawingml/2006/table">
            <a:tbl>
              <a:tblPr firstRow="1" bandRow="1">
                <a:tableStyleId>{073A0DAA-6AF3-43AB-8588-CEC1D06C72B9}</a:tableStyleId>
              </a:tblPr>
              <a:tblGrid>
                <a:gridCol w="4318000">
                  <a:extLst>
                    <a:ext uri="{9D8B030D-6E8A-4147-A177-3AD203B41FA5}">
                      <a16:colId xmlns:a16="http://schemas.microsoft.com/office/drawing/2014/main" val="20000"/>
                    </a:ext>
                  </a:extLst>
                </a:gridCol>
                <a:gridCol w="7213600">
                  <a:extLst>
                    <a:ext uri="{9D8B030D-6E8A-4147-A177-3AD203B41FA5}">
                      <a16:colId xmlns:a16="http://schemas.microsoft.com/office/drawing/2014/main" val="20002"/>
                    </a:ext>
                  </a:extLst>
                </a:gridCol>
              </a:tblGrid>
              <a:tr h="480673">
                <a:tc>
                  <a:txBody>
                    <a:bodyPr/>
                    <a:lstStyle/>
                    <a:p>
                      <a:pPr>
                        <a:lnSpc>
                          <a:spcPct val="100000"/>
                        </a:lnSpc>
                        <a:spcBef>
                          <a:spcPts val="55"/>
                        </a:spcBef>
                      </a:pPr>
                      <a:endParaRPr sz="1700" dirty="0">
                        <a:solidFill>
                          <a:schemeClr val="accent6"/>
                        </a:solidFill>
                      </a:endParaRPr>
                    </a:p>
                    <a:p>
                      <a:pPr marL="100330">
                        <a:lnSpc>
                          <a:spcPct val="100000"/>
                        </a:lnSpc>
                      </a:pPr>
                      <a:endParaRPr sz="1200" dirty="0">
                        <a:solidFill>
                          <a:schemeClr val="accent6"/>
                        </a:solidFill>
                        <a:latin typeface="Calibri" panose="020F0502020204030204" pitchFamily="34" charset="0"/>
                        <a:cs typeface="Calibri" panose="020F0502020204030204" pitchFamily="34" charset="0"/>
                      </a:endParaRPr>
                    </a:p>
                  </a:txBody>
                  <a:tcPr marL="0" marR="0" marT="4798" marB="0"/>
                </a:tc>
                <a:tc>
                  <a:txBody>
                    <a:bodyPr/>
                    <a:lstStyle/>
                    <a:p>
                      <a:pPr marL="0" algn="l" rtl="0">
                        <a:lnSpc>
                          <a:spcPct val="100000"/>
                        </a:lnSpc>
                        <a:spcBef>
                          <a:spcPts val="45"/>
                        </a:spcBef>
                      </a:pPr>
                      <a:endParaRPr sz="1600" dirty="0">
                        <a:solidFill>
                          <a:schemeClr val="accent6"/>
                        </a:solidFill>
                      </a:endParaRPr>
                    </a:p>
                  </a:txBody>
                  <a:tcPr marL="0" marR="0" marT="3925" marB="0"/>
                </a:tc>
                <a:extLst>
                  <a:ext uri="{0D108BD9-81ED-4DB2-BD59-A6C34878D82A}">
                    <a16:rowId xmlns:a16="http://schemas.microsoft.com/office/drawing/2014/main" val="10000"/>
                  </a:ext>
                </a:extLst>
              </a:tr>
              <a:tr h="956488">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medical and/or behavioral comorbidities </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endParaRPr lang="en-US" sz="1500" dirty="0">
                        <a:solidFill>
                          <a:schemeClr val="accent6"/>
                        </a:solidFill>
                        <a:latin typeface="Calibri" panose="020F0502020204030204" pitchFamily="34" charset="0"/>
                        <a:cs typeface="Calibri" panose="020F0502020204030204" pitchFamily="34" charset="0"/>
                      </a:endParaRP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PCOS in 15 </a:t>
                      </a:r>
                      <a:r>
                        <a:rPr lang="en-US" sz="1500" dirty="0" err="1">
                          <a:solidFill>
                            <a:schemeClr val="accent6"/>
                          </a:solidFill>
                          <a:latin typeface="Calibri" panose="020F0502020204030204" pitchFamily="34" charset="0"/>
                          <a:cs typeface="Calibri" panose="020F0502020204030204" pitchFamily="34" charset="0"/>
                        </a:rPr>
                        <a:t>yo</a:t>
                      </a:r>
                      <a:r>
                        <a:rPr lang="en-US" sz="1500" dirty="0">
                          <a:solidFill>
                            <a:schemeClr val="accent6"/>
                          </a:solidFill>
                          <a:latin typeface="Calibri" panose="020F0502020204030204" pitchFamily="34" charset="0"/>
                          <a:cs typeface="Calibri" panose="020F0502020204030204" pitchFamily="34" charset="0"/>
                        </a:rPr>
                        <a:t> daughter, acanthosis nigricans all kids</a:t>
                      </a:r>
                    </a:p>
                    <a:p>
                      <a:pPr marL="0" marR="126364" algn="l" rtl="0">
                        <a:lnSpc>
                          <a:spcPct val="100000"/>
                        </a:lnSpc>
                        <a:spcBef>
                          <a:spcPts val="780"/>
                        </a:spcBef>
                      </a:pPr>
                      <a:endParaRPr lang="en-US"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24413151"/>
                  </a:ext>
                </a:extLst>
              </a:tr>
              <a:tr h="794984">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a:t>
                      </a:r>
                      <a:r>
                        <a:rPr lang="en-US" sz="1600" baseline="0" dirty="0">
                          <a:solidFill>
                            <a:schemeClr val="accent6"/>
                          </a:solidFill>
                        </a:rPr>
                        <a:t> medications</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endParaRPr lang="en-US" sz="1500" dirty="0">
                        <a:solidFill>
                          <a:schemeClr val="accent6"/>
                        </a:solidFill>
                        <a:latin typeface="Calibri" panose="020F0502020204030204" pitchFamily="34" charset="0"/>
                        <a:cs typeface="Calibri" panose="020F0502020204030204" pitchFamily="34" charset="0"/>
                      </a:endParaRP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No</a:t>
                      </a:r>
                      <a:endParaRPr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054726413"/>
                  </a:ext>
                </a:extLst>
              </a:tr>
              <a:tr h="956488">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lab results</a:t>
                      </a:r>
                      <a:endParaRPr lang="en-US"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High triglycerides</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Labs c/w PCOS in middle daughter</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Pre-Diabetes</a:t>
                      </a:r>
                    </a:p>
                  </a:txBody>
                  <a:tcPr marL="0" marR="0" marT="0" marB="0"/>
                </a:tc>
                <a:extLst>
                  <a:ext uri="{0D108BD9-81ED-4DB2-BD59-A6C34878D82A}">
                    <a16:rowId xmlns:a16="http://schemas.microsoft.com/office/drawing/2014/main" val="3272271090"/>
                  </a:ext>
                </a:extLst>
              </a:tr>
              <a:tr h="954905">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BH Screening results</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Sisters screen positive for moderate depression over past 2-3 years</a:t>
                      </a: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Brothers have admitted verbally to lower self esteem but not on screening</a:t>
                      </a:r>
                    </a:p>
                  </a:txBody>
                  <a:tcPr marL="0" marR="0" marT="0" marB="0"/>
                </a:tc>
                <a:extLst>
                  <a:ext uri="{0D108BD9-81ED-4DB2-BD59-A6C34878D82A}">
                    <a16:rowId xmlns:a16="http://schemas.microsoft.com/office/drawing/2014/main" val="1590930548"/>
                  </a:ext>
                </a:extLst>
              </a:tr>
              <a:tr h="794984">
                <a:tc>
                  <a:txBody>
                    <a:bodyPr/>
                    <a:lstStyle/>
                    <a:p>
                      <a:pPr marL="100330">
                        <a:lnSpc>
                          <a:spcPct val="100000"/>
                        </a:lnSpc>
                        <a:spcBef>
                          <a:spcPts val="350"/>
                        </a:spcBef>
                      </a:pPr>
                      <a:endParaRPr lang="en-US" sz="1600" dirty="0">
                        <a:solidFill>
                          <a:schemeClr val="accent6"/>
                        </a:solidFill>
                      </a:endParaRPr>
                    </a:p>
                    <a:p>
                      <a:pPr marL="100330">
                        <a:lnSpc>
                          <a:spcPct val="100000"/>
                        </a:lnSpc>
                        <a:spcBef>
                          <a:spcPts val="350"/>
                        </a:spcBef>
                      </a:pPr>
                      <a:r>
                        <a:rPr lang="en-US" sz="1600" dirty="0">
                          <a:solidFill>
                            <a:schemeClr val="accent6"/>
                          </a:solidFill>
                        </a:rPr>
                        <a:t>Relevant SDOH Screening results</a:t>
                      </a:r>
                      <a:endParaRPr sz="1600" dirty="0">
                        <a:solidFill>
                          <a:schemeClr val="accent6"/>
                        </a:solidFill>
                        <a:latin typeface="Calibri" panose="020F0502020204030204" pitchFamily="34" charset="0"/>
                        <a:cs typeface="Calibri" panose="020F0502020204030204" pitchFamily="34" charset="0"/>
                      </a:endParaRPr>
                    </a:p>
                  </a:txBody>
                  <a:tcPr marL="0" marR="0" marT="30531" marB="0"/>
                </a:tc>
                <a:tc>
                  <a:txBody>
                    <a:bodyPr/>
                    <a:lstStyle/>
                    <a:p>
                      <a:pPr marL="0" marR="126364" algn="l" rtl="0">
                        <a:lnSpc>
                          <a:spcPct val="100000"/>
                        </a:lnSpc>
                        <a:spcBef>
                          <a:spcPts val="780"/>
                        </a:spcBef>
                      </a:pPr>
                      <a:endParaRPr lang="en-US" sz="1500" dirty="0">
                        <a:solidFill>
                          <a:schemeClr val="accent6"/>
                        </a:solidFill>
                        <a:latin typeface="Calibri" panose="020F0502020204030204" pitchFamily="34" charset="0"/>
                        <a:cs typeface="Calibri" panose="020F0502020204030204" pitchFamily="34" charset="0"/>
                      </a:endParaRPr>
                    </a:p>
                    <a:p>
                      <a:pPr marL="0" marR="126364" algn="l" rtl="0">
                        <a:lnSpc>
                          <a:spcPct val="100000"/>
                        </a:lnSpc>
                        <a:spcBef>
                          <a:spcPts val="780"/>
                        </a:spcBef>
                      </a:pPr>
                      <a:r>
                        <a:rPr lang="en-US" sz="1500" dirty="0">
                          <a:solidFill>
                            <a:schemeClr val="accent6"/>
                          </a:solidFill>
                          <a:latin typeface="Calibri" panose="020F0502020204030204" pitchFamily="34" charset="0"/>
                          <a:cs typeface="Calibri" panose="020F0502020204030204" pitchFamily="34" charset="0"/>
                        </a:rPr>
                        <a:t>No</a:t>
                      </a:r>
                      <a:endParaRPr sz="1500" dirty="0">
                        <a:solidFill>
                          <a:schemeClr val="accent6"/>
                        </a:solidFill>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95184489"/>
                  </a:ext>
                </a:extLst>
              </a:tr>
            </a:tbl>
          </a:graphicData>
        </a:graphic>
      </p:graphicFrame>
      <p:sp>
        <p:nvSpPr>
          <p:cNvPr id="16" name="TextBox 15">
            <a:extLst>
              <a:ext uri="{FF2B5EF4-FFF2-40B4-BE49-F238E27FC236}">
                <a16:creationId xmlns:a16="http://schemas.microsoft.com/office/drawing/2014/main" id="{44E0112F-6A91-FB48-BB11-C3BAB7CF66C3}"/>
              </a:ext>
            </a:extLst>
          </p:cNvPr>
          <p:cNvSpPr txBox="1"/>
          <p:nvPr/>
        </p:nvSpPr>
        <p:spPr>
          <a:xfrm>
            <a:off x="10160000" y="920341"/>
            <a:ext cx="1778000"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5C8F5817-0D3C-7046-A48D-57CEE40C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11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prstGeom prst="rect">
            <a:avLst/>
          </a:prstGeom>
        </p:spPr>
        <p:txBody>
          <a:bodyPr vert="horz" wrap="square" lIns="0" tIns="17780" rIns="0" bIns="0" rtlCol="0">
            <a:spAutoFit/>
          </a:bodyPr>
          <a:lstStyle/>
          <a:p>
            <a:pPr marL="8467" marR="3387">
              <a:lnSpc>
                <a:spcPts val="4467"/>
              </a:lnSpc>
              <a:spcBef>
                <a:spcPts val="140"/>
              </a:spcBef>
            </a:pPr>
            <a:r>
              <a:rPr lang="en-US" spc="-133" dirty="0"/>
              <a:t>Relevant Social History</a:t>
            </a:r>
            <a:endParaRPr spc="-87" dirty="0"/>
          </a:p>
        </p:txBody>
      </p:sp>
      <p:sp>
        <p:nvSpPr>
          <p:cNvPr id="4" name="Content Placeholder 3"/>
          <p:cNvSpPr>
            <a:spLocks noGrp="1"/>
          </p:cNvSpPr>
          <p:nvPr>
            <p:ph idx="1"/>
          </p:nvPr>
        </p:nvSpPr>
        <p:spPr/>
        <p:txBody>
          <a:bodyPr/>
          <a:lstStyle/>
          <a:p>
            <a:endParaRPr lang="en-US"/>
          </a:p>
        </p:txBody>
      </p:sp>
      <p:sp>
        <p:nvSpPr>
          <p:cNvPr id="6" name="object 6"/>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graphicFrame>
        <p:nvGraphicFramePr>
          <p:cNvPr id="7" name="object 9">
            <a:extLst>
              <a:ext uri="{FF2B5EF4-FFF2-40B4-BE49-F238E27FC236}">
                <a16:creationId xmlns:a16="http://schemas.microsoft.com/office/drawing/2014/main" id="{B65E41F4-4514-CB42-8F7E-264FAB7B9961}"/>
              </a:ext>
            </a:extLst>
          </p:cNvPr>
          <p:cNvGraphicFramePr>
            <a:graphicFrameLocks noGrp="1"/>
          </p:cNvGraphicFramePr>
          <p:nvPr>
            <p:extLst/>
          </p:nvPr>
        </p:nvGraphicFramePr>
        <p:xfrm>
          <a:off x="406400" y="1504193"/>
          <a:ext cx="11480800" cy="4789030"/>
        </p:xfrm>
        <a:graphic>
          <a:graphicData uri="http://schemas.openxmlformats.org/drawingml/2006/table">
            <a:tbl>
              <a:tblPr firstRow="1" bandRow="1">
                <a:tableStyleId>{073A0DAA-6AF3-43AB-8588-CEC1D06C72B9}</a:tableStyleId>
              </a:tblPr>
              <a:tblGrid>
                <a:gridCol w="3952407">
                  <a:extLst>
                    <a:ext uri="{9D8B030D-6E8A-4147-A177-3AD203B41FA5}">
                      <a16:colId xmlns:a16="http://schemas.microsoft.com/office/drawing/2014/main" val="20000"/>
                    </a:ext>
                  </a:extLst>
                </a:gridCol>
                <a:gridCol w="7528393">
                  <a:extLst>
                    <a:ext uri="{9D8B030D-6E8A-4147-A177-3AD203B41FA5}">
                      <a16:colId xmlns:a16="http://schemas.microsoft.com/office/drawing/2014/main" val="20002"/>
                    </a:ext>
                  </a:extLst>
                </a:gridCol>
              </a:tblGrid>
              <a:tr h="801860">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extLst>
                  <a:ext uri="{0D108BD9-81ED-4DB2-BD59-A6C34878D82A}">
                    <a16:rowId xmlns:a16="http://schemas.microsoft.com/office/drawing/2014/main" val="10000"/>
                  </a:ext>
                </a:extLst>
              </a:tr>
              <a:tr h="1082112">
                <a:tc>
                  <a:txBody>
                    <a:bodyPr/>
                    <a:lstStyle/>
                    <a:p>
                      <a:pPr marL="74930" algn="l" rtl="0">
                        <a:lnSpc>
                          <a:spcPts val="2290"/>
                        </a:lnSpc>
                      </a:pPr>
                      <a:endParaRPr lang="en-US" sz="1600" baseline="0" dirty="0">
                        <a:solidFill>
                          <a:schemeClr val="accent6"/>
                        </a:solidFill>
                      </a:endParaRPr>
                    </a:p>
                    <a:p>
                      <a:pPr marL="74930" algn="l" rtl="0">
                        <a:lnSpc>
                          <a:spcPts val="2290"/>
                        </a:lnSpc>
                      </a:pPr>
                      <a:r>
                        <a:rPr lang="en-US" sz="1600" baseline="0" dirty="0">
                          <a:solidFill>
                            <a:schemeClr val="accent6"/>
                          </a:solidFill>
                        </a:rPr>
                        <a:t>Relevant obesity related family history?</a:t>
                      </a:r>
                    </a:p>
                    <a:p>
                      <a:pPr marL="74930" algn="l" rtl="0">
                        <a:lnSpc>
                          <a:spcPts val="2290"/>
                        </a:lnSpc>
                      </a:pPr>
                      <a:endParaRPr lang="en-US" sz="1600" baseline="0" dirty="0">
                        <a:solidFill>
                          <a:schemeClr val="accent6"/>
                        </a:solidFill>
                        <a:latin typeface="Calibri"/>
                        <a:cs typeface="Calibri"/>
                      </a:endParaRPr>
                    </a:p>
                  </a:txBody>
                  <a:tcPr marL="0" marR="0" marT="0" marB="0"/>
                </a:tc>
                <a:tc>
                  <a:txBody>
                    <a:bodyPr/>
                    <a:lstStyle/>
                    <a:p>
                      <a:pPr marL="73025" algn="l" rtl="0">
                        <a:lnSpc>
                          <a:spcPct val="100000"/>
                        </a:lnSpc>
                        <a:spcBef>
                          <a:spcPts val="745"/>
                        </a:spcBef>
                      </a:pPr>
                      <a:r>
                        <a:rPr lang="en-US" sz="1500" dirty="0">
                          <a:solidFill>
                            <a:schemeClr val="accent6"/>
                          </a:solidFill>
                          <a:latin typeface="Calibri" panose="020F0502020204030204" pitchFamily="34" charset="0"/>
                          <a:cs typeface="Calibri" panose="020F0502020204030204" pitchFamily="34" charset="0"/>
                        </a:rPr>
                        <a:t>Every family member in morbid obesity category</a:t>
                      </a:r>
                    </a:p>
                    <a:p>
                      <a:pPr marL="73025" algn="l" rtl="0">
                        <a:lnSpc>
                          <a:spcPct val="100000"/>
                        </a:lnSpc>
                        <a:spcBef>
                          <a:spcPts val="745"/>
                        </a:spcBef>
                      </a:pPr>
                      <a:r>
                        <a:rPr lang="en-US" sz="1500" dirty="0">
                          <a:solidFill>
                            <a:schemeClr val="accent6"/>
                          </a:solidFill>
                          <a:latin typeface="Calibri" panose="020F0502020204030204" pitchFamily="34" charset="0"/>
                          <a:cs typeface="Calibri" panose="020F0502020204030204" pitchFamily="34" charset="0"/>
                        </a:rPr>
                        <a:t>Father with diabetes on insulin; grandmother with diabetes (no insulin); mother with prediabetes</a:t>
                      </a:r>
                      <a:endParaRPr sz="1500" dirty="0">
                        <a:solidFill>
                          <a:schemeClr val="accent6"/>
                        </a:solidFill>
                        <a:latin typeface="Calibri" panose="020F0502020204030204" pitchFamily="34" charset="0"/>
                        <a:cs typeface="Calibri" panose="020F0502020204030204" pitchFamily="34" charset="0"/>
                      </a:endParaRPr>
                    </a:p>
                  </a:txBody>
                  <a:tcPr marL="0" marR="0" marT="64988" marB="0"/>
                </a:tc>
                <a:extLst>
                  <a:ext uri="{0D108BD9-81ED-4DB2-BD59-A6C34878D82A}">
                    <a16:rowId xmlns:a16="http://schemas.microsoft.com/office/drawing/2014/main" val="10001"/>
                  </a:ext>
                </a:extLst>
              </a:tr>
              <a:tr h="714604">
                <a:tc>
                  <a:txBody>
                    <a:bodyPr/>
                    <a:lstStyle/>
                    <a:p>
                      <a:pPr marL="74930" algn="l" rtl="0">
                        <a:lnSpc>
                          <a:spcPts val="2290"/>
                        </a:lnSpc>
                      </a:pPr>
                      <a:endParaRPr lang="en-US" sz="1600" dirty="0">
                        <a:solidFill>
                          <a:schemeClr val="accent6"/>
                        </a:solidFill>
                      </a:endParaRPr>
                    </a:p>
                    <a:p>
                      <a:pPr marL="74930" algn="l" rtl="0">
                        <a:lnSpc>
                          <a:spcPts val="2290"/>
                        </a:lnSpc>
                      </a:pPr>
                      <a:r>
                        <a:rPr lang="en-US" sz="1600" dirty="0">
                          <a:solidFill>
                            <a:schemeClr val="accent6"/>
                          </a:solidFill>
                        </a:rPr>
                        <a:t>Family/patient history of trauma?</a:t>
                      </a:r>
                      <a:endParaRPr sz="1600"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Never mentioned. </a:t>
                      </a:r>
                      <a:endParaRPr sz="1500" dirty="0">
                        <a:solidFill>
                          <a:schemeClr val="accent6"/>
                        </a:solidFill>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3784020440"/>
                  </a:ext>
                </a:extLst>
              </a:tr>
              <a:tr h="1100244">
                <a:tc>
                  <a:txBody>
                    <a:bodyPr/>
                    <a:lstStyle/>
                    <a:p>
                      <a:pPr marL="74930" algn="l" rtl="0">
                        <a:lnSpc>
                          <a:spcPts val="2290"/>
                        </a:lnSpc>
                      </a:pPr>
                      <a:endParaRPr lang="en-US" sz="1600" dirty="0">
                        <a:solidFill>
                          <a:schemeClr val="accent6"/>
                        </a:solidFill>
                      </a:endParaRPr>
                    </a:p>
                    <a:p>
                      <a:pPr marL="74930" algn="l" rtl="0">
                        <a:lnSpc>
                          <a:spcPts val="2290"/>
                        </a:lnSpc>
                      </a:pPr>
                      <a:r>
                        <a:rPr lang="en-US" sz="1600" dirty="0">
                          <a:solidFill>
                            <a:schemeClr val="accent6"/>
                          </a:solidFill>
                        </a:rPr>
                        <a:t>School related</a:t>
                      </a:r>
                      <a:r>
                        <a:rPr lang="en-US" sz="1600" baseline="0" dirty="0">
                          <a:solidFill>
                            <a:schemeClr val="accent6"/>
                          </a:solidFill>
                        </a:rPr>
                        <a:t> concerns?</a:t>
                      </a:r>
                      <a:endParaRPr lang="en-US" sz="1600" dirty="0">
                        <a:solidFill>
                          <a:schemeClr val="accent6"/>
                        </a:solidFill>
                      </a:endParaRPr>
                    </a:p>
                    <a:p>
                      <a:pPr marL="74930" algn="l" rtl="0">
                        <a:lnSpc>
                          <a:spcPts val="2290"/>
                        </a:lnSpc>
                      </a:pPr>
                      <a:endParaRPr sz="1600"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Grades for all three in the house have been slowly decreasing as their depression screens have been increasing. State they have friends but do not routinely see peers outside of school.  </a:t>
                      </a:r>
                      <a:endParaRPr sz="1500" dirty="0">
                        <a:solidFill>
                          <a:schemeClr val="accent6"/>
                        </a:solidFill>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10002"/>
                  </a:ext>
                </a:extLst>
              </a:tr>
              <a:tr h="1090210">
                <a:tc>
                  <a:txBody>
                    <a:bodyPr/>
                    <a:lstStyle/>
                    <a:p>
                      <a:pPr marL="74930" algn="l" rtl="0">
                        <a:lnSpc>
                          <a:spcPts val="2290"/>
                        </a:lnSpc>
                      </a:pPr>
                      <a:endParaRPr lang="en-US" sz="1600" dirty="0">
                        <a:solidFill>
                          <a:schemeClr val="accent6"/>
                        </a:solidFill>
                      </a:endParaRPr>
                    </a:p>
                    <a:p>
                      <a:pPr marL="74930" algn="l" rtl="0">
                        <a:lnSpc>
                          <a:spcPts val="2290"/>
                        </a:lnSpc>
                      </a:pPr>
                      <a:r>
                        <a:rPr lang="en-US" sz="1600" dirty="0">
                          <a:solidFill>
                            <a:schemeClr val="accent6"/>
                          </a:solidFill>
                        </a:rPr>
                        <a:t>Other social history concerns?</a:t>
                      </a:r>
                      <a:endParaRPr sz="1600" dirty="0">
                        <a:solidFill>
                          <a:schemeClr val="accent6"/>
                        </a:solidFill>
                        <a:latin typeface="Calibri"/>
                        <a:cs typeface="Calibri"/>
                      </a:endParaRPr>
                    </a:p>
                  </a:txBody>
                  <a:tcPr marL="0" marR="0" marT="0" marB="0"/>
                </a:tc>
                <a:tc>
                  <a:txBody>
                    <a:bodyPr/>
                    <a:lstStyle/>
                    <a:p>
                      <a:pPr marL="54610" algn="l" rtl="0">
                        <a:lnSpc>
                          <a:spcPct val="100000"/>
                        </a:lnSpc>
                        <a:spcBef>
                          <a:spcPts val="835"/>
                        </a:spcBef>
                      </a:pPr>
                      <a:r>
                        <a:rPr lang="en-US" sz="1500" dirty="0">
                          <a:solidFill>
                            <a:schemeClr val="accent6"/>
                          </a:solidFill>
                          <a:latin typeface="Calibri" panose="020F0502020204030204" pitchFamily="34" charset="0"/>
                          <a:cs typeface="Calibri" panose="020F0502020204030204" pitchFamily="34" charset="0"/>
                        </a:rPr>
                        <a:t>Grandmother lives in the house and cooks the family dinners and often after school snacks.  </a:t>
                      </a:r>
                      <a:endParaRPr sz="1500" dirty="0">
                        <a:solidFill>
                          <a:schemeClr val="accent6"/>
                        </a:solidFill>
                        <a:latin typeface="Calibri" panose="020F0502020204030204" pitchFamily="34" charset="0"/>
                        <a:cs typeface="Calibri" panose="020F0502020204030204" pitchFamily="34" charset="0"/>
                      </a:endParaRPr>
                    </a:p>
                  </a:txBody>
                  <a:tcPr marL="0" marR="0" marT="72839" marB="0"/>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3A486F49-E990-B54F-BD28-C1A5CD359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02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xfrm>
            <a:off x="838199" y="669273"/>
            <a:ext cx="10515601" cy="599780"/>
          </a:xfrm>
          <a:prstGeom prst="rect">
            <a:avLst/>
          </a:prstGeom>
        </p:spPr>
        <p:txBody>
          <a:bodyPr vert="horz" wrap="square" lIns="0" tIns="17780" rIns="0" bIns="0" rtlCol="0">
            <a:spAutoFit/>
          </a:bodyPr>
          <a:lstStyle/>
          <a:p>
            <a:pPr marL="8467" marR="3387">
              <a:lnSpc>
                <a:spcPts val="4467"/>
              </a:lnSpc>
              <a:spcBef>
                <a:spcPts val="0"/>
              </a:spcBef>
            </a:pPr>
            <a:r>
              <a:rPr lang="en-US" spc="-133" dirty="0"/>
              <a:t>Nutrition</a:t>
            </a:r>
            <a:endParaRPr spc="-87" dirty="0"/>
          </a:p>
        </p:txBody>
      </p:sp>
      <p:sp>
        <p:nvSpPr>
          <p:cNvPr id="4" name="Content Placeholder 3"/>
          <p:cNvSpPr>
            <a:spLocks noGrp="1"/>
          </p:cNvSpPr>
          <p:nvPr>
            <p:ph idx="1"/>
          </p:nvPr>
        </p:nvSpPr>
        <p:spPr/>
        <p:txBody>
          <a:bodyPr/>
          <a:lstStyle/>
          <a:p>
            <a:endParaRPr lang="en-US"/>
          </a:p>
        </p:txBody>
      </p:sp>
      <p:sp>
        <p:nvSpPr>
          <p:cNvPr id="6" name="object 6"/>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graphicFrame>
        <p:nvGraphicFramePr>
          <p:cNvPr id="7" name="object 9">
            <a:extLst>
              <a:ext uri="{FF2B5EF4-FFF2-40B4-BE49-F238E27FC236}">
                <a16:creationId xmlns:a16="http://schemas.microsoft.com/office/drawing/2014/main" id="{B65E41F4-4514-CB42-8F7E-264FAB7B9961}"/>
              </a:ext>
            </a:extLst>
          </p:cNvPr>
          <p:cNvGraphicFramePr>
            <a:graphicFrameLocks noGrp="1"/>
          </p:cNvGraphicFramePr>
          <p:nvPr>
            <p:extLst/>
          </p:nvPr>
        </p:nvGraphicFramePr>
        <p:xfrm>
          <a:off x="415289" y="1239266"/>
          <a:ext cx="11471911" cy="5129888"/>
        </p:xfrm>
        <a:graphic>
          <a:graphicData uri="http://schemas.openxmlformats.org/drawingml/2006/table">
            <a:tbl>
              <a:tblPr firstRow="1" bandRow="1">
                <a:tableStyleId>{073A0DAA-6AF3-43AB-8588-CEC1D06C72B9}</a:tableStyleId>
              </a:tblPr>
              <a:tblGrid>
                <a:gridCol w="5477511">
                  <a:extLst>
                    <a:ext uri="{9D8B030D-6E8A-4147-A177-3AD203B41FA5}">
                      <a16:colId xmlns:a16="http://schemas.microsoft.com/office/drawing/2014/main" val="20000"/>
                    </a:ext>
                  </a:extLst>
                </a:gridCol>
                <a:gridCol w="5994400">
                  <a:extLst>
                    <a:ext uri="{9D8B030D-6E8A-4147-A177-3AD203B41FA5}">
                      <a16:colId xmlns:a16="http://schemas.microsoft.com/office/drawing/2014/main" val="20002"/>
                    </a:ext>
                  </a:extLst>
                </a:gridCol>
              </a:tblGrid>
              <a:tr h="565006">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extLst>
                  <a:ext uri="{0D108BD9-81ED-4DB2-BD59-A6C34878D82A}">
                    <a16:rowId xmlns:a16="http://schemas.microsoft.com/office/drawing/2014/main" val="10000"/>
                  </a:ext>
                </a:extLst>
              </a:tr>
              <a:tr h="837831">
                <a:tc>
                  <a:txBody>
                    <a:bodyPr/>
                    <a:lstStyle/>
                    <a:p>
                      <a:pPr marL="74930" marR="0" lvl="0" indent="0" algn="l" defTabSz="914400" rtl="0" eaLnBrk="1" fontAlgn="auto" latinLnBrk="0" hangingPunct="1">
                        <a:lnSpc>
                          <a:spcPts val="2290"/>
                        </a:lnSpc>
                        <a:spcBef>
                          <a:spcPts val="0"/>
                        </a:spcBef>
                        <a:spcAft>
                          <a:spcPts val="0"/>
                        </a:spcAft>
                        <a:buClrTx/>
                        <a:buSzTx/>
                        <a:buFontTx/>
                        <a:buNone/>
                        <a:tabLst/>
                        <a:defRPr/>
                      </a:pPr>
                      <a:r>
                        <a:rPr lang="en-US" sz="1600" baseline="0" dirty="0"/>
                        <a:t>What interventions have been tried?</a:t>
                      </a:r>
                      <a:endParaRPr lang="en-US" sz="1600" dirty="0"/>
                    </a:p>
                    <a:p>
                      <a:pPr marL="74930" algn="l" rtl="0">
                        <a:lnSpc>
                          <a:spcPts val="2290"/>
                        </a:lnSpc>
                      </a:pPr>
                      <a:r>
                        <a:rPr lang="en-US" sz="1600" dirty="0"/>
                        <a:t>How</a:t>
                      </a:r>
                      <a:r>
                        <a:rPr lang="en-US" sz="1600" baseline="0" dirty="0"/>
                        <a:t> responsive has the family been to nutrition interventions?</a:t>
                      </a:r>
                      <a:endParaRPr lang="en-US" sz="1600" baseline="0" dirty="0">
                        <a:solidFill>
                          <a:schemeClr val="accent6"/>
                        </a:solidFill>
                        <a:latin typeface="Calibri"/>
                        <a:cs typeface="Calibri"/>
                      </a:endParaRPr>
                    </a:p>
                  </a:txBody>
                  <a:tcPr marL="0" marR="0" marT="0" marB="0"/>
                </a:tc>
                <a:tc>
                  <a:txBody>
                    <a:bodyPr/>
                    <a:lstStyle/>
                    <a:p>
                      <a:pPr marL="73025" algn="l" rtl="0">
                        <a:lnSpc>
                          <a:spcPct val="100000"/>
                        </a:lnSpc>
                        <a:spcBef>
                          <a:spcPts val="745"/>
                        </a:spcBef>
                      </a:pPr>
                      <a:r>
                        <a:rPr lang="en-US" sz="1500" dirty="0">
                          <a:solidFill>
                            <a:schemeClr val="accent6"/>
                          </a:solidFill>
                          <a:latin typeface="Calibri" panose="020F0502020204030204" pitchFamily="34" charset="0"/>
                          <a:cs typeface="Calibri" panose="020F0502020204030204" pitchFamily="34" charset="0"/>
                        </a:rPr>
                        <a:t>Saw nutritionist two to three times in 2018; Mom stated it was helpful, changed diet for a short time.</a:t>
                      </a:r>
                    </a:p>
                    <a:p>
                      <a:pPr marL="73025" algn="l" rtl="0">
                        <a:lnSpc>
                          <a:spcPct val="100000"/>
                        </a:lnSpc>
                        <a:spcBef>
                          <a:spcPts val="745"/>
                        </a:spcBef>
                      </a:pPr>
                      <a:r>
                        <a:rPr lang="en-US" sz="1500" dirty="0">
                          <a:solidFill>
                            <a:schemeClr val="accent6"/>
                          </a:solidFill>
                          <a:latin typeface="Calibri" panose="020F0502020204030204" pitchFamily="34" charset="0"/>
                          <a:cs typeface="Calibri" panose="020F0502020204030204" pitchFamily="34" charset="0"/>
                        </a:rPr>
                        <a:t>Mother and children will discuss with Dr. V but nothing is changing.</a:t>
                      </a:r>
                    </a:p>
                    <a:p>
                      <a:pPr marL="73025" algn="l" rtl="0">
                        <a:lnSpc>
                          <a:spcPct val="100000"/>
                        </a:lnSpc>
                        <a:spcBef>
                          <a:spcPts val="745"/>
                        </a:spcBef>
                      </a:pPr>
                      <a:endParaRPr sz="1500" dirty="0">
                        <a:solidFill>
                          <a:schemeClr val="accent6"/>
                        </a:solidFill>
                        <a:latin typeface="Calibri" panose="020F0502020204030204" pitchFamily="34" charset="0"/>
                        <a:cs typeface="Calibri" panose="020F0502020204030204" pitchFamily="34" charset="0"/>
                      </a:endParaRPr>
                    </a:p>
                  </a:txBody>
                  <a:tcPr marL="0" marR="0" marT="64988" marB="0"/>
                </a:tc>
                <a:extLst>
                  <a:ext uri="{0D108BD9-81ED-4DB2-BD59-A6C34878D82A}">
                    <a16:rowId xmlns:a16="http://schemas.microsoft.com/office/drawing/2014/main" val="10001"/>
                  </a:ext>
                </a:extLst>
              </a:tr>
              <a:tr h="789097">
                <a:tc>
                  <a:txBody>
                    <a:bodyPr/>
                    <a:lstStyle/>
                    <a:p>
                      <a:pPr marL="74930" algn="l" rtl="0">
                        <a:lnSpc>
                          <a:spcPts val="2290"/>
                        </a:lnSpc>
                      </a:pPr>
                      <a:endParaRPr lang="en-US" sz="1600" dirty="0"/>
                    </a:p>
                    <a:p>
                      <a:pPr marL="74930" algn="l" rtl="0">
                        <a:lnSpc>
                          <a:spcPts val="2290"/>
                        </a:lnSpc>
                      </a:pPr>
                      <a:r>
                        <a:rPr lang="en-US" sz="1600" dirty="0"/>
                        <a:t>What</a:t>
                      </a:r>
                      <a:r>
                        <a:rPr lang="en-US" sz="1600" baseline="0" dirty="0"/>
                        <a:t> barriers have the family identified for improving nutrition?</a:t>
                      </a:r>
                      <a:endParaRPr lang="en-US" sz="1600"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Grandmother’s food choices are less healthy – she does the cooking</a:t>
                      </a:r>
                    </a:p>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Husband not on board with limiting unhealthy food in the house</a:t>
                      </a:r>
                    </a:p>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Varied mealtimes, all on different schedules. </a:t>
                      </a:r>
                    </a:p>
                  </a:txBody>
                  <a:tcPr marL="0" marR="0" marT="65424" marB="0"/>
                </a:tc>
                <a:extLst>
                  <a:ext uri="{0D108BD9-81ED-4DB2-BD59-A6C34878D82A}">
                    <a16:rowId xmlns:a16="http://schemas.microsoft.com/office/drawing/2014/main" val="10002"/>
                  </a:ext>
                </a:extLst>
              </a:tr>
              <a:tr h="1446103">
                <a:tc>
                  <a:txBody>
                    <a:bodyPr/>
                    <a:lstStyle/>
                    <a:p>
                      <a:pPr marL="74930" algn="l" rtl="0">
                        <a:lnSpc>
                          <a:spcPts val="2290"/>
                        </a:lnSpc>
                      </a:pPr>
                      <a:r>
                        <a:rPr lang="en-US" sz="1600" dirty="0"/>
                        <a:t>Does the patient(s) have any of the following:</a:t>
                      </a:r>
                    </a:p>
                    <a:p>
                      <a:pPr marL="417830" indent="-342900" algn="l" rtl="0">
                        <a:lnSpc>
                          <a:spcPts val="2290"/>
                        </a:lnSpc>
                        <a:buFontTx/>
                        <a:buChar char="-"/>
                      </a:pPr>
                      <a:r>
                        <a:rPr lang="en-US" sz="1600" dirty="0"/>
                        <a:t>Excessive hunger</a:t>
                      </a:r>
                    </a:p>
                    <a:p>
                      <a:pPr marL="417830" indent="-342900" algn="l" rtl="0">
                        <a:lnSpc>
                          <a:spcPts val="2290"/>
                        </a:lnSpc>
                        <a:buFontTx/>
                        <a:buChar char="-"/>
                      </a:pPr>
                      <a:r>
                        <a:rPr lang="en-US" sz="1600" dirty="0"/>
                        <a:t>Night-time eating or binging</a:t>
                      </a:r>
                    </a:p>
                    <a:p>
                      <a:pPr marL="417830" indent="-342900" algn="l" rtl="0">
                        <a:lnSpc>
                          <a:spcPts val="2290"/>
                        </a:lnSpc>
                        <a:buFontTx/>
                        <a:buChar char="-"/>
                      </a:pPr>
                      <a:r>
                        <a:rPr lang="en-US" sz="1600" dirty="0"/>
                        <a:t>Sneaking food</a:t>
                      </a:r>
                    </a:p>
                    <a:p>
                      <a:pPr marL="417830" indent="-342900" algn="l" rtl="0">
                        <a:lnSpc>
                          <a:spcPts val="2290"/>
                        </a:lnSpc>
                        <a:buFontTx/>
                        <a:buChar char="-"/>
                      </a:pPr>
                      <a:r>
                        <a:rPr lang="en-US" sz="1600" dirty="0"/>
                        <a:t>Other</a:t>
                      </a:r>
                      <a:endParaRPr lang="en-US" sz="1600"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Older siblings admit to binge eating when feeling bored.</a:t>
                      </a:r>
                    </a:p>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Offered a large snack, often meal size,  by grandmother after school. </a:t>
                      </a:r>
                    </a:p>
                    <a:p>
                      <a:pPr marL="54610" algn="l" rtl="0">
                        <a:lnSpc>
                          <a:spcPct val="100000"/>
                        </a:lnSpc>
                        <a:spcBef>
                          <a:spcPts val="725"/>
                        </a:spcBef>
                      </a:pP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10004"/>
                  </a:ext>
                </a:extLst>
              </a:tr>
              <a:tr h="992770">
                <a:tc>
                  <a:txBody>
                    <a:bodyPr/>
                    <a:lstStyle/>
                    <a:p>
                      <a:pPr marL="74930" indent="0" algn="l" rtl="0">
                        <a:lnSpc>
                          <a:spcPts val="2290"/>
                        </a:lnSpc>
                        <a:buFontTx/>
                        <a:buNone/>
                      </a:pPr>
                      <a:endParaRPr lang="en-US" sz="1600" dirty="0"/>
                    </a:p>
                    <a:p>
                      <a:pPr marL="74930" indent="0" algn="l" rtl="0">
                        <a:lnSpc>
                          <a:spcPts val="2290"/>
                        </a:lnSpc>
                        <a:buFontTx/>
                        <a:buNone/>
                      </a:pPr>
                      <a:r>
                        <a:rPr lang="en-US" sz="1600" dirty="0"/>
                        <a:t>Other concerns with nutrition/eating (such</a:t>
                      </a:r>
                      <a:r>
                        <a:rPr lang="en-US" sz="1600" baseline="0" dirty="0"/>
                        <a:t> as cultural considerations)</a:t>
                      </a:r>
                      <a:r>
                        <a:rPr lang="en-US" sz="1600" dirty="0"/>
                        <a:t>?</a:t>
                      </a:r>
                      <a:endParaRPr lang="en-US" sz="1600"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Question whether culture plays a role?  How? </a:t>
                      </a: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2006147046"/>
                  </a:ext>
                </a:extLst>
              </a:tr>
            </a:tbl>
          </a:graphicData>
        </a:graphic>
      </p:graphicFrame>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9" name="Picture 1" descr="page2image1772256">
            <a:extLst>
              <a:ext uri="{FF2B5EF4-FFF2-40B4-BE49-F238E27FC236}">
                <a16:creationId xmlns:a16="http://schemas.microsoft.com/office/drawing/2014/main" id="{B3960F6B-A423-FB42-93C2-9E54472B5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1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prstGeom prst="rect">
            <a:avLst/>
          </a:prstGeom>
        </p:spPr>
        <p:txBody>
          <a:bodyPr vert="horz" wrap="square" lIns="0" tIns="17780" rIns="0" bIns="0" rtlCol="0">
            <a:spAutoFit/>
          </a:bodyPr>
          <a:lstStyle/>
          <a:p>
            <a:pPr marL="8467" marR="3387">
              <a:lnSpc>
                <a:spcPts val="4467"/>
              </a:lnSpc>
              <a:spcBef>
                <a:spcPts val="140"/>
              </a:spcBef>
            </a:pPr>
            <a:r>
              <a:rPr lang="en-US" spc="-133" dirty="0"/>
              <a:t>Physical Activity</a:t>
            </a:r>
            <a:endParaRPr spc="-87" dirty="0"/>
          </a:p>
        </p:txBody>
      </p:sp>
      <p:sp>
        <p:nvSpPr>
          <p:cNvPr id="4" name="Content Placeholder 3"/>
          <p:cNvSpPr>
            <a:spLocks noGrp="1"/>
          </p:cNvSpPr>
          <p:nvPr>
            <p:ph idx="1"/>
          </p:nvPr>
        </p:nvSpPr>
        <p:spPr/>
        <p:txBody>
          <a:bodyPr/>
          <a:lstStyle/>
          <a:p>
            <a:endParaRPr lang="en-US"/>
          </a:p>
        </p:txBody>
      </p:sp>
      <p:sp>
        <p:nvSpPr>
          <p:cNvPr id="6" name="object 6"/>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8" name="TextBox 7">
            <a:extLst>
              <a:ext uri="{FF2B5EF4-FFF2-40B4-BE49-F238E27FC236}">
                <a16:creationId xmlns:a16="http://schemas.microsoft.com/office/drawing/2014/main" id="{80535EF4-BE73-BC40-8588-970B79BD88E4}"/>
              </a:ext>
            </a:extLst>
          </p:cNvPr>
          <p:cNvSpPr txBox="1"/>
          <p:nvPr/>
        </p:nvSpPr>
        <p:spPr>
          <a:xfrm>
            <a:off x="10212605" y="90254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graphicFrame>
        <p:nvGraphicFramePr>
          <p:cNvPr id="9" name="object 9">
            <a:extLst>
              <a:ext uri="{FF2B5EF4-FFF2-40B4-BE49-F238E27FC236}">
                <a16:creationId xmlns:a16="http://schemas.microsoft.com/office/drawing/2014/main" id="{1CE14964-4DDD-C241-8C53-C2B367963FBF}"/>
              </a:ext>
            </a:extLst>
          </p:cNvPr>
          <p:cNvGraphicFramePr>
            <a:graphicFrameLocks noGrp="1"/>
          </p:cNvGraphicFramePr>
          <p:nvPr>
            <p:extLst/>
          </p:nvPr>
        </p:nvGraphicFramePr>
        <p:xfrm>
          <a:off x="415289" y="1518163"/>
          <a:ext cx="11471911" cy="4617850"/>
        </p:xfrm>
        <a:graphic>
          <a:graphicData uri="http://schemas.openxmlformats.org/drawingml/2006/table">
            <a:tbl>
              <a:tblPr firstRow="1" bandRow="1">
                <a:tableStyleId>{5C22544A-7EE6-4342-B048-85BDC9FD1C3A}</a:tableStyleId>
              </a:tblPr>
              <a:tblGrid>
                <a:gridCol w="5833111">
                  <a:extLst>
                    <a:ext uri="{9D8B030D-6E8A-4147-A177-3AD203B41FA5}">
                      <a16:colId xmlns:a16="http://schemas.microsoft.com/office/drawing/2014/main" val="20000"/>
                    </a:ext>
                  </a:extLst>
                </a:gridCol>
                <a:gridCol w="5638800">
                  <a:extLst>
                    <a:ext uri="{9D8B030D-6E8A-4147-A177-3AD203B41FA5}">
                      <a16:colId xmlns:a16="http://schemas.microsoft.com/office/drawing/2014/main" val="20002"/>
                    </a:ext>
                  </a:extLst>
                </a:gridCol>
              </a:tblGrid>
              <a:tr h="565006">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tc>
                  <a:txBody>
                    <a:bodyPr/>
                    <a:lstStyle/>
                    <a:p>
                      <a:pPr marL="100330" algn="l" rtl="0">
                        <a:lnSpc>
                          <a:spcPct val="100000"/>
                        </a:lnSpc>
                        <a:spcBef>
                          <a:spcPts val="370"/>
                        </a:spcBef>
                      </a:pPr>
                      <a:endParaRPr sz="1300" dirty="0">
                        <a:solidFill>
                          <a:schemeClr val="accent6"/>
                        </a:solidFill>
                        <a:latin typeface="Calibri" panose="020F0502020204030204" pitchFamily="34" charset="0"/>
                        <a:cs typeface="Calibri" panose="020F0502020204030204" pitchFamily="34" charset="0"/>
                      </a:endParaRPr>
                    </a:p>
                  </a:txBody>
                  <a:tcPr marL="0" marR="0" marT="32276" marB="0"/>
                </a:tc>
                <a:extLst>
                  <a:ext uri="{0D108BD9-81ED-4DB2-BD59-A6C34878D82A}">
                    <a16:rowId xmlns:a16="http://schemas.microsoft.com/office/drawing/2014/main" val="10000"/>
                  </a:ext>
                </a:extLst>
              </a:tr>
              <a:tr h="939431">
                <a:tc>
                  <a:txBody>
                    <a:bodyPr/>
                    <a:lstStyle/>
                    <a:p>
                      <a:pPr marL="74930" marR="0" lvl="0" indent="0" algn="l" defTabSz="914400" rtl="0" eaLnBrk="1" fontAlgn="auto" latinLnBrk="0" hangingPunct="1">
                        <a:lnSpc>
                          <a:spcPts val="2290"/>
                        </a:lnSpc>
                        <a:spcBef>
                          <a:spcPts val="0"/>
                        </a:spcBef>
                        <a:spcAft>
                          <a:spcPts val="0"/>
                        </a:spcAft>
                        <a:buClrTx/>
                        <a:buSzTx/>
                        <a:buFontTx/>
                        <a:buNone/>
                        <a:tabLst/>
                        <a:defRPr/>
                      </a:pPr>
                      <a:r>
                        <a:rPr lang="en-US" sz="1600" baseline="0" dirty="0"/>
                        <a:t>What interventions have been tried?</a:t>
                      </a:r>
                      <a:endParaRPr lang="en-US" sz="1600" dirty="0"/>
                    </a:p>
                    <a:p>
                      <a:pPr marL="74930" algn="l" rtl="0">
                        <a:lnSpc>
                          <a:spcPts val="2290"/>
                        </a:lnSpc>
                      </a:pPr>
                      <a:r>
                        <a:rPr lang="en-US" sz="1600" dirty="0"/>
                        <a:t>How</a:t>
                      </a:r>
                      <a:r>
                        <a:rPr lang="en-US" sz="1600" baseline="0" dirty="0"/>
                        <a:t> responsive has the family been to physical activity recommendations?</a:t>
                      </a:r>
                      <a:endParaRPr sz="1600" dirty="0">
                        <a:solidFill>
                          <a:schemeClr val="accent6"/>
                        </a:solidFill>
                        <a:latin typeface="Calibri"/>
                        <a:cs typeface="Calibri"/>
                      </a:endParaRPr>
                    </a:p>
                  </a:txBody>
                  <a:tcPr marL="0" marR="0" marT="0" marB="0"/>
                </a:tc>
                <a:tc>
                  <a:txBody>
                    <a:bodyPr/>
                    <a:lstStyle/>
                    <a:p>
                      <a:pPr marL="73025" algn="l" rtl="0">
                        <a:lnSpc>
                          <a:spcPct val="100000"/>
                        </a:lnSpc>
                        <a:spcBef>
                          <a:spcPts val="745"/>
                        </a:spcBef>
                      </a:pPr>
                      <a:r>
                        <a:rPr lang="en-US" sz="1500" dirty="0">
                          <a:solidFill>
                            <a:srgbClr val="3A3838"/>
                          </a:solidFill>
                          <a:latin typeface="Calibri" panose="020F0502020204030204" pitchFamily="34" charset="0"/>
                          <a:cs typeface="Calibri" panose="020F0502020204030204" pitchFamily="34" charset="0"/>
                        </a:rPr>
                        <a:t>When in elementary school – all the children played soccer, on school and spring teams. Stopped due to covid; never restarted. </a:t>
                      </a:r>
                      <a:endParaRPr sz="1500" dirty="0">
                        <a:solidFill>
                          <a:srgbClr val="0A0A0A"/>
                        </a:solidFill>
                        <a:latin typeface="Calibri" panose="020F0502020204030204" pitchFamily="34" charset="0"/>
                        <a:cs typeface="Calibri" panose="020F0502020204030204" pitchFamily="34" charset="0"/>
                      </a:endParaRPr>
                    </a:p>
                  </a:txBody>
                  <a:tcPr marL="0" marR="0" marT="64988" marB="0"/>
                </a:tc>
                <a:extLst>
                  <a:ext uri="{0D108BD9-81ED-4DB2-BD59-A6C34878D82A}">
                    <a16:rowId xmlns:a16="http://schemas.microsoft.com/office/drawing/2014/main" val="10001"/>
                  </a:ext>
                </a:extLst>
              </a:tr>
              <a:tr h="965200">
                <a:tc>
                  <a:txBody>
                    <a:bodyPr/>
                    <a:lstStyle/>
                    <a:p>
                      <a:pPr marL="74930" algn="l" rtl="0">
                        <a:lnSpc>
                          <a:spcPts val="2290"/>
                        </a:lnSpc>
                      </a:pPr>
                      <a:endParaRPr lang="en-US" sz="1600" dirty="0"/>
                    </a:p>
                    <a:p>
                      <a:pPr marL="74930" algn="l" rtl="0">
                        <a:lnSpc>
                          <a:spcPts val="2290"/>
                        </a:lnSpc>
                      </a:pPr>
                      <a:r>
                        <a:rPr lang="en-US" sz="1600" dirty="0"/>
                        <a:t>Does the patient engage in regular physical activity? (yes/no)</a:t>
                      </a:r>
                    </a:p>
                    <a:p>
                      <a:pPr marL="74930" algn="l" rtl="0">
                        <a:lnSpc>
                          <a:spcPts val="2290"/>
                        </a:lnSpc>
                      </a:pPr>
                      <a:r>
                        <a:rPr lang="en-US" sz="1600" dirty="0"/>
                        <a:t>Please describe</a:t>
                      </a:r>
                      <a:endParaRPr sz="1600" i="1" dirty="0">
                        <a:solidFill>
                          <a:schemeClr val="accent6"/>
                        </a:solidFill>
                        <a:latin typeface="Calibri"/>
                        <a:cs typeface="Calibri"/>
                      </a:endParaRPr>
                    </a:p>
                  </a:txBody>
                  <a:tcPr marL="0" marR="0" marT="0" marB="0"/>
                </a:tc>
                <a:tc>
                  <a:txBody>
                    <a:bodyPr/>
                    <a:lstStyle/>
                    <a:p>
                      <a:pPr marL="73025" algn="l" rtl="0">
                        <a:lnSpc>
                          <a:spcPct val="100000"/>
                        </a:lnSpc>
                        <a:spcBef>
                          <a:spcPts val="750"/>
                        </a:spcBef>
                      </a:pPr>
                      <a:r>
                        <a:rPr lang="en-US" sz="1500" dirty="0">
                          <a:solidFill>
                            <a:schemeClr val="accent6"/>
                          </a:solidFill>
                          <a:latin typeface="Calibri" panose="020F0502020204030204" pitchFamily="34" charset="0"/>
                          <a:cs typeface="Calibri" panose="020F0502020204030204" pitchFamily="34" charset="0"/>
                        </a:rPr>
                        <a:t>Not currently</a:t>
                      </a:r>
                      <a:endParaRPr sz="1500" dirty="0">
                        <a:solidFill>
                          <a:schemeClr val="accent6"/>
                        </a:solidFill>
                        <a:latin typeface="Calibri" panose="020F0502020204030204" pitchFamily="34" charset="0"/>
                        <a:cs typeface="Calibri" panose="020F0502020204030204" pitchFamily="34" charset="0"/>
                      </a:endParaRPr>
                    </a:p>
                  </a:txBody>
                  <a:tcPr marL="0" marR="0" marT="65424" marB="0"/>
                </a:tc>
                <a:extLst>
                  <a:ext uri="{0D108BD9-81ED-4DB2-BD59-A6C34878D82A}">
                    <a16:rowId xmlns:a16="http://schemas.microsoft.com/office/drawing/2014/main" val="10002"/>
                  </a:ext>
                </a:extLst>
              </a:tr>
              <a:tr h="1117600">
                <a:tc>
                  <a:txBody>
                    <a:bodyPr/>
                    <a:lstStyle/>
                    <a:p>
                      <a:pPr marL="74930" algn="l" rtl="0">
                        <a:lnSpc>
                          <a:spcPts val="2290"/>
                        </a:lnSpc>
                      </a:pPr>
                      <a:endParaRPr lang="en-US" sz="1600" dirty="0"/>
                    </a:p>
                    <a:p>
                      <a:pPr marL="74930" algn="l" rtl="0">
                        <a:lnSpc>
                          <a:spcPts val="2290"/>
                        </a:lnSpc>
                      </a:pPr>
                      <a:r>
                        <a:rPr lang="en-US" sz="1600" dirty="0"/>
                        <a:t>Is screen time a significant part of the patient’s social time? (yes/no)</a:t>
                      </a:r>
                    </a:p>
                    <a:p>
                      <a:pPr marL="74930" algn="l" rtl="0">
                        <a:lnSpc>
                          <a:spcPts val="2290"/>
                        </a:lnSpc>
                      </a:pPr>
                      <a:r>
                        <a:rPr lang="en-US" sz="1600" dirty="0"/>
                        <a:t>Please describe</a:t>
                      </a:r>
                      <a:endParaRPr lang="en-US" sz="1600" i="1"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YES – especially after school. </a:t>
                      </a:r>
                    </a:p>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Brother has an afterschool job 2 weekdays a week but otherwise they all come straight home after school.  </a:t>
                      </a:r>
                    </a:p>
                    <a:p>
                      <a:pPr marL="54610" algn="l" rtl="0">
                        <a:lnSpc>
                          <a:spcPct val="100000"/>
                        </a:lnSpc>
                        <a:spcBef>
                          <a:spcPts val="725"/>
                        </a:spcBef>
                      </a:pP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10004"/>
                  </a:ext>
                </a:extLst>
              </a:tr>
              <a:tr h="992770">
                <a:tc>
                  <a:txBody>
                    <a:bodyPr/>
                    <a:lstStyle/>
                    <a:p>
                      <a:pPr marL="74930" indent="0" algn="l" rtl="0">
                        <a:lnSpc>
                          <a:spcPts val="2290"/>
                        </a:lnSpc>
                        <a:buFontTx/>
                        <a:buNone/>
                      </a:pPr>
                      <a:endParaRPr lang="en-US" sz="1600" dirty="0"/>
                    </a:p>
                    <a:p>
                      <a:pPr marL="74930" indent="0" algn="l" rtl="0">
                        <a:lnSpc>
                          <a:spcPts val="2290"/>
                        </a:lnSpc>
                        <a:buFontTx/>
                        <a:buNone/>
                      </a:pPr>
                      <a:r>
                        <a:rPr lang="en-US" sz="1600" dirty="0"/>
                        <a:t>Other concerns with physical activity/exercise (such as physical restrictions, access</a:t>
                      </a:r>
                      <a:r>
                        <a:rPr lang="en-US" sz="1600" baseline="0" dirty="0"/>
                        <a:t>, environmental safety</a:t>
                      </a:r>
                      <a:r>
                        <a:rPr lang="en-US" sz="1600" dirty="0"/>
                        <a:t>)?</a:t>
                      </a:r>
                      <a:endParaRPr lang="en-US" sz="1600" dirty="0">
                        <a:solidFill>
                          <a:schemeClr val="accent6"/>
                        </a:solidFill>
                        <a:latin typeface="Calibri"/>
                        <a:cs typeface="Calibri"/>
                      </a:endParaRPr>
                    </a:p>
                  </a:txBody>
                  <a:tcPr marL="0" marR="0" marT="0" marB="0"/>
                </a:tc>
                <a:tc>
                  <a:txBody>
                    <a:bodyPr/>
                    <a:lstStyle/>
                    <a:p>
                      <a:pPr marL="54610" algn="l" rtl="0">
                        <a:lnSpc>
                          <a:spcPct val="100000"/>
                        </a:lnSpc>
                        <a:spcBef>
                          <a:spcPts val="725"/>
                        </a:spcBef>
                      </a:pPr>
                      <a:endParaRPr lang="en-US" sz="1500" dirty="0">
                        <a:solidFill>
                          <a:schemeClr val="accent6"/>
                        </a:solidFill>
                        <a:latin typeface="Calibri" panose="020F0502020204030204" pitchFamily="34" charset="0"/>
                        <a:cs typeface="Calibri" panose="020F0502020204030204" pitchFamily="34" charset="0"/>
                      </a:endParaRPr>
                    </a:p>
                    <a:p>
                      <a:pPr marL="54610" algn="l" rtl="0">
                        <a:lnSpc>
                          <a:spcPct val="100000"/>
                        </a:lnSpc>
                        <a:spcBef>
                          <a:spcPts val="725"/>
                        </a:spcBef>
                      </a:pPr>
                      <a:r>
                        <a:rPr lang="en-US" sz="1500" dirty="0">
                          <a:solidFill>
                            <a:schemeClr val="accent6"/>
                          </a:solidFill>
                          <a:latin typeface="Calibri" panose="020F0502020204030204" pitchFamily="34" charset="0"/>
                          <a:cs typeface="Calibri" panose="020F0502020204030204" pitchFamily="34" charset="0"/>
                        </a:rPr>
                        <a:t>N0</a:t>
                      </a:r>
                      <a:endParaRPr sz="1500" dirty="0">
                        <a:solidFill>
                          <a:schemeClr val="accent6"/>
                        </a:solidFill>
                        <a:latin typeface="Calibri" panose="020F0502020204030204" pitchFamily="34" charset="0"/>
                        <a:cs typeface="Calibri" panose="020F0502020204030204" pitchFamily="34" charset="0"/>
                      </a:endParaRPr>
                    </a:p>
                  </a:txBody>
                  <a:tcPr marL="0" marR="0" marT="63243" marB="0"/>
                </a:tc>
                <a:extLst>
                  <a:ext uri="{0D108BD9-81ED-4DB2-BD59-A6C34878D82A}">
                    <a16:rowId xmlns:a16="http://schemas.microsoft.com/office/drawing/2014/main" val="2006147046"/>
                  </a:ext>
                </a:extLst>
              </a:tr>
            </a:tbl>
          </a:graphicData>
        </a:graphic>
      </p:graphicFrame>
      <p:pic>
        <p:nvPicPr>
          <p:cNvPr id="10" name="Picture 1" descr="page2image1772256">
            <a:extLst>
              <a:ext uri="{FF2B5EF4-FFF2-40B4-BE49-F238E27FC236}">
                <a16:creationId xmlns:a16="http://schemas.microsoft.com/office/drawing/2014/main" id="{A6A6545C-7B5F-764C-AC33-C6F329D09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marL="8468">
              <a:lnSpc>
                <a:spcPct val="100000"/>
              </a:lnSpc>
              <a:buClr>
                <a:srgbClr val="000000"/>
              </a:buClr>
              <a:buSzPts val="1400"/>
            </a:pPr>
            <a:r>
              <a:rPr lang="en-US" sz="3400" dirty="0">
                <a:solidFill>
                  <a:srgbClr val="006FC0"/>
                </a:solidFill>
                <a:latin typeface="Tahoma"/>
                <a:ea typeface="Tahoma"/>
                <a:cs typeface="Tahoma"/>
              </a:rPr>
              <a:t>Agenda</a:t>
            </a:r>
            <a:endParaRPr sz="3400" dirty="0">
              <a:solidFill>
                <a:srgbClr val="006FC0"/>
              </a:solidFill>
              <a:latin typeface="Tahoma"/>
              <a:ea typeface="Tahoma"/>
              <a:cs typeface="Tahoma"/>
            </a:endParaRPr>
          </a:p>
        </p:txBody>
      </p:sp>
      <p:graphicFrame>
        <p:nvGraphicFramePr>
          <p:cNvPr id="4" name="Google Shape;313;p18"/>
          <p:cNvGraphicFramePr/>
          <p:nvPr>
            <p:extLst>
              <p:ext uri="{D42A27DB-BD31-4B8C-83A1-F6EECF244321}">
                <p14:modId xmlns:p14="http://schemas.microsoft.com/office/powerpoint/2010/main" val="3220210609"/>
              </p:ext>
            </p:extLst>
          </p:nvPr>
        </p:nvGraphicFramePr>
        <p:xfrm>
          <a:off x="838200" y="1825626"/>
          <a:ext cx="10515600" cy="4088515"/>
        </p:xfrm>
        <a:graphic>
          <a:graphicData uri="http://schemas.openxmlformats.org/drawingml/2006/table">
            <a:tbl>
              <a:tblPr firstRow="1" bandRow="1">
                <a:noFill/>
              </a:tblPr>
              <a:tblGrid>
                <a:gridCol w="2137756">
                  <a:extLst>
                    <a:ext uri="{9D8B030D-6E8A-4147-A177-3AD203B41FA5}">
                      <a16:colId xmlns:a16="http://schemas.microsoft.com/office/drawing/2014/main" val="20000"/>
                    </a:ext>
                  </a:extLst>
                </a:gridCol>
                <a:gridCol w="5037513">
                  <a:extLst>
                    <a:ext uri="{9D8B030D-6E8A-4147-A177-3AD203B41FA5}">
                      <a16:colId xmlns:a16="http://schemas.microsoft.com/office/drawing/2014/main" val="20001"/>
                    </a:ext>
                  </a:extLst>
                </a:gridCol>
                <a:gridCol w="3340331">
                  <a:extLst>
                    <a:ext uri="{9D8B030D-6E8A-4147-A177-3AD203B41FA5}">
                      <a16:colId xmlns:a16="http://schemas.microsoft.com/office/drawing/2014/main" val="20002"/>
                    </a:ext>
                  </a:extLst>
                </a:gridCol>
              </a:tblGrid>
              <a:tr h="567075">
                <a:tc>
                  <a:txBody>
                    <a:bodyPr/>
                    <a:lstStyle/>
                    <a:p>
                      <a:pPr marL="0" marR="0" lvl="0" indent="0" algn="l" rtl="0">
                        <a:spcBef>
                          <a:spcPts val="0"/>
                        </a:spcBef>
                        <a:spcAft>
                          <a:spcPts val="0"/>
                        </a:spcAft>
                        <a:buNone/>
                      </a:pPr>
                      <a:r>
                        <a:rPr lang="en-US" sz="2400"/>
                        <a:t>Time</a:t>
                      </a:r>
                      <a:endParaRPr sz="1600"/>
                    </a:p>
                  </a:txBody>
                  <a:tcPr marL="91450" marR="91450" marT="45725" marB="45725"/>
                </a:tc>
                <a:tc>
                  <a:txBody>
                    <a:bodyPr/>
                    <a:lstStyle/>
                    <a:p>
                      <a:pPr marL="0" marR="0" lvl="0" indent="0" algn="l" rtl="0">
                        <a:spcBef>
                          <a:spcPts val="0"/>
                        </a:spcBef>
                        <a:spcAft>
                          <a:spcPts val="0"/>
                        </a:spcAft>
                        <a:buNone/>
                      </a:pPr>
                      <a:r>
                        <a:rPr lang="en-US" sz="2400"/>
                        <a:t>Topic</a:t>
                      </a:r>
                      <a:endParaRPr sz="1600"/>
                    </a:p>
                  </a:txBody>
                  <a:tcPr marL="91450" marR="91450" marT="45725" marB="45725"/>
                </a:tc>
                <a:tc>
                  <a:txBody>
                    <a:bodyPr/>
                    <a:lstStyle/>
                    <a:p>
                      <a:pPr marL="0" marR="0" lvl="0" indent="0" algn="l" rtl="0">
                        <a:spcBef>
                          <a:spcPts val="0"/>
                        </a:spcBef>
                        <a:spcAft>
                          <a:spcPts val="0"/>
                        </a:spcAft>
                        <a:buNone/>
                      </a:pPr>
                      <a:r>
                        <a:rPr lang="en-US" sz="2400"/>
                        <a:t>Presenter</a:t>
                      </a:r>
                      <a:endParaRPr sz="1600"/>
                    </a:p>
                  </a:txBody>
                  <a:tcPr marL="91450" marR="91450" marT="45725" marB="45725"/>
                </a:tc>
                <a:extLst>
                  <a:ext uri="{0D108BD9-81ED-4DB2-BD59-A6C34878D82A}">
                    <a16:rowId xmlns:a16="http://schemas.microsoft.com/office/drawing/2014/main" val="10000"/>
                  </a:ext>
                </a:extLst>
              </a:tr>
              <a:tr h="587225">
                <a:tc>
                  <a:txBody>
                    <a:bodyPr/>
                    <a:lstStyle/>
                    <a:p>
                      <a:pPr marL="0" marR="0" lvl="0" indent="0" algn="l" rtl="0">
                        <a:spcBef>
                          <a:spcPts val="0"/>
                        </a:spcBef>
                        <a:spcAft>
                          <a:spcPts val="0"/>
                        </a:spcAft>
                        <a:buNone/>
                      </a:pPr>
                      <a:r>
                        <a:rPr lang="en-US" sz="2400" dirty="0">
                          <a:solidFill>
                            <a:schemeClr val="accent6"/>
                          </a:solidFill>
                        </a:rPr>
                        <a:t>7:30 – 7:35 AM</a:t>
                      </a:r>
                      <a:endParaRPr lang="en-US" sz="24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Welcome</a:t>
                      </a:r>
                      <a:r>
                        <a:rPr lang="en-US" sz="2400" baseline="0" dirty="0">
                          <a:solidFill>
                            <a:schemeClr val="accent6"/>
                          </a:solidFill>
                        </a:rPr>
                        <a:t> &amp; </a:t>
                      </a:r>
                      <a:r>
                        <a:rPr lang="en-US" sz="2400" dirty="0">
                          <a:solidFill>
                            <a:schemeClr val="accent6"/>
                          </a:solidFill>
                        </a:rPr>
                        <a:t>Introductions</a:t>
                      </a:r>
                      <a:endParaRPr sz="2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Linda &amp; Liz</a:t>
                      </a:r>
                      <a:endParaRPr sz="2400" dirty="0">
                        <a:solidFill>
                          <a:schemeClr val="accent6"/>
                        </a:solidFill>
                      </a:endParaRPr>
                    </a:p>
                  </a:txBody>
                  <a:tcPr marL="91450" marR="91450" marT="45725" marB="45725"/>
                </a:tc>
                <a:extLst>
                  <a:ext uri="{0D108BD9-81ED-4DB2-BD59-A6C34878D82A}">
                    <a16:rowId xmlns:a16="http://schemas.microsoft.com/office/drawing/2014/main" val="3990035576"/>
                  </a:ext>
                </a:extLst>
              </a:tr>
              <a:tr h="822970">
                <a:tc>
                  <a:txBody>
                    <a:bodyPr/>
                    <a:lstStyle/>
                    <a:p>
                      <a:pPr marL="0" marR="0" lvl="0" indent="0" algn="l" rtl="0">
                        <a:spcBef>
                          <a:spcPts val="0"/>
                        </a:spcBef>
                        <a:spcAft>
                          <a:spcPts val="0"/>
                        </a:spcAft>
                        <a:buNone/>
                      </a:pPr>
                      <a:r>
                        <a:rPr lang="en-US" sz="2400" dirty="0">
                          <a:solidFill>
                            <a:schemeClr val="accent6"/>
                          </a:solidFill>
                        </a:rPr>
                        <a:t>7:35 – 8:00 AM</a:t>
                      </a: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Didactic:</a:t>
                      </a:r>
                      <a:endParaRPr sz="2400" dirty="0">
                        <a:solidFill>
                          <a:schemeClr val="accent6"/>
                        </a:solidFill>
                      </a:endParaRPr>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Elissa </a:t>
                      </a:r>
                      <a:r>
                        <a:rPr lang="en-US" sz="2400" dirty="0" err="1" smtClean="0">
                          <a:solidFill>
                            <a:schemeClr val="accent6"/>
                          </a:solidFill>
                        </a:rPr>
                        <a:t>Jelalian</a:t>
                      </a:r>
                      <a:r>
                        <a:rPr lang="en-US" sz="2400" dirty="0" smtClean="0">
                          <a:solidFill>
                            <a:schemeClr val="accent6"/>
                          </a:solidFill>
                        </a:rPr>
                        <a:t>, PhD</a:t>
                      </a:r>
                      <a:endParaRPr lang="en-US" sz="2400" dirty="0">
                        <a:solidFill>
                          <a:schemeClr val="accent6"/>
                        </a:solidFill>
                      </a:endParaRPr>
                    </a:p>
                  </a:txBody>
                  <a:tcPr marL="91450" marR="91450" marT="45725" marB="45725"/>
                </a:tc>
                <a:extLst>
                  <a:ext uri="{0D108BD9-81ED-4DB2-BD59-A6C34878D82A}">
                    <a16:rowId xmlns:a16="http://schemas.microsoft.com/office/drawing/2014/main" val="10002"/>
                  </a:ext>
                </a:extLst>
              </a:tr>
              <a:tr h="822970">
                <a:tc>
                  <a:txBody>
                    <a:bodyPr/>
                    <a:lstStyle/>
                    <a:p>
                      <a:pPr marL="0" marR="0" lvl="0" indent="0" algn="l" rtl="0">
                        <a:spcBef>
                          <a:spcPts val="0"/>
                        </a:spcBef>
                        <a:spcAft>
                          <a:spcPts val="0"/>
                        </a:spcAft>
                        <a:buNone/>
                      </a:pPr>
                      <a:r>
                        <a:rPr lang="en-US" sz="2400" dirty="0">
                          <a:solidFill>
                            <a:schemeClr val="accent6"/>
                          </a:solidFill>
                        </a:rPr>
                        <a:t>8:00 - 8:10 AM</a:t>
                      </a: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Case Presentation</a:t>
                      </a:r>
                      <a:endParaRPr sz="1600" dirty="0"/>
                    </a:p>
                  </a:txBody>
                  <a:tcPr marL="91450" marR="91450" marT="45725" marB="45725"/>
                </a:tc>
                <a:tc>
                  <a:txBody>
                    <a:bodyPr/>
                    <a:lstStyle/>
                    <a:p>
                      <a:pPr marL="0" marR="0" lvl="0" indent="0" algn="l" rtl="0">
                        <a:spcBef>
                          <a:spcPts val="0"/>
                        </a:spcBef>
                        <a:spcAft>
                          <a:spcPts val="0"/>
                        </a:spcAft>
                        <a:buNone/>
                      </a:pPr>
                      <a:r>
                        <a:rPr lang="en-US" sz="2400" dirty="0" smtClean="0">
                          <a:solidFill>
                            <a:schemeClr val="accent6"/>
                          </a:solidFill>
                        </a:rPr>
                        <a:t>Colleen Vitale, MD</a:t>
                      </a:r>
                    </a:p>
                    <a:p>
                      <a:pPr marL="0" marR="0" lvl="0" indent="0" algn="l" rtl="0">
                        <a:spcBef>
                          <a:spcPts val="0"/>
                        </a:spcBef>
                        <a:spcAft>
                          <a:spcPts val="0"/>
                        </a:spcAft>
                        <a:buNone/>
                      </a:pPr>
                      <a:r>
                        <a:rPr lang="en-US" sz="2400" dirty="0" smtClean="0">
                          <a:solidFill>
                            <a:schemeClr val="accent6"/>
                          </a:solidFill>
                        </a:rPr>
                        <a:t>Atlantic Pediatrics</a:t>
                      </a:r>
                      <a:endParaRPr sz="2400" dirty="0">
                        <a:solidFill>
                          <a:schemeClr val="accent6"/>
                        </a:solidFill>
                      </a:endParaRPr>
                    </a:p>
                  </a:txBody>
                  <a:tcPr marL="91450" marR="91450" marT="45725" marB="45725"/>
                </a:tc>
                <a:extLst>
                  <a:ext uri="{0D108BD9-81ED-4DB2-BD59-A6C34878D82A}">
                    <a16:rowId xmlns:a16="http://schemas.microsoft.com/office/drawing/2014/main" val="10003"/>
                  </a:ext>
                </a:extLst>
              </a:tr>
              <a:tr h="587225">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a:solidFill>
                            <a:schemeClr val="accent6"/>
                          </a:solidFill>
                        </a:rPr>
                        <a:t>8:10 - 8:25 AM</a:t>
                      </a:r>
                      <a:endParaRPr lang="en-US"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a:solidFill>
                            <a:schemeClr val="accent6"/>
                          </a:solidFill>
                        </a:rPr>
                        <a:t>Discussion</a:t>
                      </a:r>
                      <a:endParaRPr lang="en-US"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All</a:t>
                      </a:r>
                      <a:endParaRPr sz="2400" dirty="0">
                        <a:solidFill>
                          <a:schemeClr val="accent6"/>
                        </a:solidFill>
                      </a:endParaRPr>
                    </a:p>
                  </a:txBody>
                  <a:tcPr marL="91450" marR="91450" marT="45725" marB="45725"/>
                </a:tc>
                <a:extLst>
                  <a:ext uri="{0D108BD9-81ED-4DB2-BD59-A6C34878D82A}">
                    <a16:rowId xmlns:a16="http://schemas.microsoft.com/office/drawing/2014/main" val="3019094216"/>
                  </a:ext>
                </a:extLst>
              </a:tr>
              <a:tr h="587225">
                <a:tc>
                  <a:txBody>
                    <a:bodyPr/>
                    <a:lstStyle/>
                    <a:p>
                      <a:pPr marL="0" marR="0" lvl="0" indent="0" algn="l" rtl="0">
                        <a:spcBef>
                          <a:spcPts val="0"/>
                        </a:spcBef>
                        <a:spcAft>
                          <a:spcPts val="0"/>
                        </a:spcAft>
                        <a:buNone/>
                      </a:pPr>
                      <a:r>
                        <a:rPr lang="en-US" sz="2400" dirty="0">
                          <a:solidFill>
                            <a:schemeClr val="accent6"/>
                          </a:solidFill>
                        </a:rPr>
                        <a:t>8:25 – 8:30 AM</a:t>
                      </a:r>
                      <a:endParaRPr sz="1600" dirty="0"/>
                    </a:p>
                  </a:txBody>
                  <a:tcPr marL="91450" marR="91450" marT="45725" marB="45725"/>
                </a:tc>
                <a:tc>
                  <a:txBody>
                    <a:bodyPr/>
                    <a:lstStyle/>
                    <a:p>
                      <a:pPr marL="0" marR="0" lvl="0" indent="0" algn="l" rtl="0">
                        <a:spcBef>
                          <a:spcPts val="0"/>
                        </a:spcBef>
                        <a:spcAft>
                          <a:spcPts val="0"/>
                        </a:spcAft>
                        <a:buNone/>
                      </a:pPr>
                      <a:r>
                        <a:rPr lang="en-US" sz="2400">
                          <a:solidFill>
                            <a:schemeClr val="accent6"/>
                          </a:solidFill>
                        </a:rPr>
                        <a:t>Wrap up; Evaluation; Announcements</a:t>
                      </a:r>
                      <a:endParaRPr sz="1600"/>
                    </a:p>
                  </a:txBody>
                  <a:tcPr marL="91450" marR="91450" marT="45725" marB="45725"/>
                </a:tc>
                <a:tc>
                  <a:txBody>
                    <a:bodyPr/>
                    <a:lstStyle/>
                    <a:p>
                      <a:pPr marL="0" marR="0" lvl="0" indent="0" algn="l" rtl="0">
                        <a:spcBef>
                          <a:spcPts val="0"/>
                        </a:spcBef>
                        <a:spcAft>
                          <a:spcPts val="0"/>
                        </a:spcAft>
                        <a:buNone/>
                      </a:pPr>
                      <a:r>
                        <a:rPr lang="en-US" sz="2400" dirty="0">
                          <a:solidFill>
                            <a:schemeClr val="accent6"/>
                          </a:solidFill>
                        </a:rPr>
                        <a:t>Linda</a:t>
                      </a:r>
                      <a:endParaRPr sz="2400" dirty="0">
                        <a:solidFill>
                          <a:schemeClr val="accent6"/>
                        </a:solidFill>
                      </a:endParaRPr>
                    </a:p>
                  </a:txBody>
                  <a:tcPr marL="91450" marR="91450"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8421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xfrm>
            <a:off x="838200" y="755988"/>
            <a:ext cx="10515601" cy="1049005"/>
          </a:xfrm>
          <a:prstGeom prst="rect">
            <a:avLst/>
          </a:prstGeom>
        </p:spPr>
        <p:txBody>
          <a:bodyPr vert="horz" wrap="square" lIns="0" tIns="8043" rIns="0" bIns="0" rtlCol="0">
            <a:spAutoFit/>
          </a:bodyPr>
          <a:lstStyle/>
          <a:p>
            <a:pPr marL="8467">
              <a:spcBef>
                <a:spcPts val="63"/>
              </a:spcBef>
            </a:pPr>
            <a:r>
              <a:rPr lang="en-US" spc="-153" dirty="0"/>
              <a:t>Were other approaches used for managing this patient?</a:t>
            </a:r>
            <a:endParaRPr spc="-193" dirty="0"/>
          </a:p>
        </p:txBody>
      </p:sp>
      <p:sp>
        <p:nvSpPr>
          <p:cNvPr id="4" name="Content Placeholder 3"/>
          <p:cNvSpPr>
            <a:spLocks noGrp="1"/>
          </p:cNvSpPr>
          <p:nvPr>
            <p:ph idx="1"/>
          </p:nvPr>
        </p:nvSpPr>
        <p:spPr/>
        <p:txBody>
          <a:bodyPr/>
          <a:lstStyle/>
          <a:p>
            <a:pPr marL="0" indent="0">
              <a:buNone/>
            </a:pPr>
            <a:endParaRPr lang="en-US" sz="2400" dirty="0"/>
          </a:p>
          <a:p>
            <a:pPr marL="0" indent="0">
              <a:buNone/>
            </a:pPr>
            <a:r>
              <a:rPr lang="en-US" sz="2400" dirty="0"/>
              <a:t>Oldest daughter has been to endocrine X 2 years, saw their nutritionist once, keeps follow ups with medical specialist/endocrine, has missed recent nutrition follow ups. </a:t>
            </a:r>
          </a:p>
          <a:p>
            <a:pPr marL="0" indent="0">
              <a:buNone/>
            </a:pPr>
            <a:endParaRPr lang="en-US" sz="2400" dirty="0"/>
          </a:p>
          <a:p>
            <a:pPr marL="0" indent="0">
              <a:buNone/>
            </a:pPr>
            <a:r>
              <a:rPr lang="en-US" sz="2400" dirty="0"/>
              <a:t>Each patient comes in for 1-2 rechecks with Dr. V per year</a:t>
            </a:r>
          </a:p>
          <a:p>
            <a:pPr marL="0" indent="0">
              <a:buNone/>
            </a:pPr>
            <a:endParaRPr lang="en-US" sz="2400" dirty="0"/>
          </a:p>
          <a:p>
            <a:pPr marL="0" indent="0">
              <a:buNone/>
            </a:pPr>
            <a:r>
              <a:rPr lang="en-US" sz="2400" dirty="0"/>
              <a:t>Offered therapists, discussed value of an SSRI trial, for 17 </a:t>
            </a:r>
            <a:r>
              <a:rPr lang="en-US" sz="2400" dirty="0" err="1"/>
              <a:t>yo</a:t>
            </a:r>
            <a:r>
              <a:rPr lang="en-US" sz="2400" dirty="0"/>
              <a:t> brother broached the subject of seeing obesity specialist to consider medical weight management, bypass. </a:t>
            </a:r>
          </a:p>
          <a:p>
            <a:pPr marL="0" indent="0">
              <a:buNone/>
            </a:pPr>
            <a:endParaRPr lang="en-US"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1313135"/>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957BBC17-3741-A641-8D5B-E87149B9F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996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Patient /Family Successes and Strengths?</a:t>
            </a:r>
            <a:endParaRPr spc="-193" dirty="0"/>
          </a:p>
        </p:txBody>
      </p:sp>
      <p:sp>
        <p:nvSpPr>
          <p:cNvPr id="4" name="Content Placeholder 3"/>
          <p:cNvSpPr>
            <a:spLocks noGrp="1"/>
          </p:cNvSpPr>
          <p:nvPr>
            <p:ph idx="1"/>
          </p:nvPr>
        </p:nvSpPr>
        <p:spPr/>
        <p:txBody>
          <a:bodyPr/>
          <a:lstStyle/>
          <a:p>
            <a:pPr marL="514350" indent="-514350">
              <a:buAutoNum type="arabicPeriod"/>
            </a:pPr>
            <a:endParaRPr lang="en-US" dirty="0"/>
          </a:p>
          <a:p>
            <a:pPr marL="514350" indent="-514350">
              <a:buAutoNum type="arabicPeriod"/>
            </a:pPr>
            <a:r>
              <a:rPr lang="en-US" dirty="0"/>
              <a:t>Close knit family, warm</a:t>
            </a:r>
          </a:p>
          <a:p>
            <a:pPr marL="514350" indent="-514350">
              <a:buAutoNum type="arabicPeriod"/>
            </a:pPr>
            <a:r>
              <a:rPr lang="en-US" dirty="0"/>
              <a:t>Consistently attend PCP appts</a:t>
            </a:r>
          </a:p>
          <a:p>
            <a:pPr marL="514350" indent="-514350">
              <a:buAutoNum type="arabicPeriod"/>
            </a:pPr>
            <a:r>
              <a:rPr lang="en-US" dirty="0"/>
              <a:t>Consistently get recommended labs</a:t>
            </a:r>
          </a:p>
          <a:p>
            <a:pPr marL="514350" indent="-514350">
              <a:buAutoNum type="arabicPeriod"/>
            </a:pPr>
            <a:r>
              <a:rPr lang="en-US" dirty="0"/>
              <a:t>Sisters honest on BH screens</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EF23655C-3263-2149-80F0-975F2F6E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58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8467" lvl="0" indent="0">
              <a:lnSpc>
                <a:spcPct val="100000"/>
              </a:lnSpc>
              <a:buClr>
                <a:srgbClr val="000000"/>
              </a:buClr>
              <a:buSzPts val="1400"/>
            </a:pPr>
            <a:r>
              <a:rPr lang="en-US" sz="3734" dirty="0">
                <a:solidFill>
                  <a:srgbClr val="006FC0"/>
                </a:solidFill>
                <a:latin typeface="Calibri" panose="020F0502020204030204" pitchFamily="34" charset="0"/>
                <a:ea typeface="Tahoma"/>
                <a:cs typeface="Calibri" panose="020F0502020204030204" pitchFamily="34" charset="0"/>
                <a:sym typeface="Tahoma"/>
              </a:rPr>
              <a:t>Summary &amp; Clarifying Questions</a:t>
            </a:r>
            <a:endParaRPr sz="3734" dirty="0">
              <a:solidFill>
                <a:srgbClr val="006FC0"/>
              </a:solidFill>
              <a:latin typeface="Calibri" panose="020F0502020204030204" pitchFamily="34" charset="0"/>
              <a:ea typeface="Tahoma"/>
              <a:cs typeface="Calibri" panose="020F0502020204030204" pitchFamily="34" charset="0"/>
              <a:sym typeface="Tahoma"/>
            </a:endParaRPr>
          </a:p>
        </p:txBody>
      </p:sp>
      <p:pic>
        <p:nvPicPr>
          <p:cNvPr id="507" name="Google Shape;507;p38" descr="Asking Defining Questions - Excelsior College OWL"/>
          <p:cNvPicPr preferRelativeResize="0">
            <a:picLocks noGrp="1"/>
          </p:cNvPicPr>
          <p:nvPr>
            <p:ph idx="1"/>
          </p:nvPr>
        </p:nvPicPr>
        <p:blipFill rotWithShape="1">
          <a:blip r:embed="rId3">
            <a:alphaModFix/>
          </a:blip>
          <a:stretch/>
        </p:blipFill>
        <p:spPr>
          <a:xfrm>
            <a:off x="3169920" y="2050574"/>
            <a:ext cx="5852160" cy="3901440"/>
          </a:xfrm>
          <a:prstGeom prst="rect">
            <a:avLst/>
          </a:prstGeom>
          <a:noFill/>
          <a:ln>
            <a:noFill/>
          </a:ln>
        </p:spPr>
      </p:pic>
      <p:pic>
        <p:nvPicPr>
          <p:cNvPr id="508" name="Google Shape;508;p38" descr="page2image1772256"/>
          <p:cNvPicPr preferRelativeResize="0"/>
          <p:nvPr/>
        </p:nvPicPr>
        <p:blipFill rotWithShape="1">
          <a:blip r:embed="rId4">
            <a:alphaModFix/>
          </a:blip>
          <a:srcRect/>
          <a:stretch/>
        </p:blipFill>
        <p:spPr>
          <a:xfrm>
            <a:off x="406400" y="100331"/>
            <a:ext cx="910377" cy="478333"/>
          </a:xfrm>
          <a:prstGeom prst="rect">
            <a:avLst/>
          </a:prstGeom>
          <a:noFill/>
          <a:ln>
            <a:noFill/>
          </a:ln>
        </p:spPr>
      </p:pic>
    </p:spTree>
    <p:extLst>
      <p:ext uri="{BB962C8B-B14F-4D97-AF65-F5344CB8AC3E}">
        <p14:creationId xmlns:p14="http://schemas.microsoft.com/office/powerpoint/2010/main" val="478460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a:spLocks noGrp="1"/>
          </p:cNvSpPr>
          <p:nvPr>
            <p:ph type="title"/>
          </p:nvPr>
        </p:nvSpPr>
        <p:spPr>
          <a:prstGeom prst="rect">
            <a:avLst/>
          </a:prstGeom>
        </p:spPr>
        <p:txBody>
          <a:bodyPr vert="horz" wrap="square" lIns="0" tIns="8043" rIns="0" bIns="0" rtlCol="0">
            <a:spAutoFit/>
          </a:bodyPr>
          <a:lstStyle/>
          <a:p>
            <a:pPr marL="8467">
              <a:spcBef>
                <a:spcPts val="63"/>
              </a:spcBef>
            </a:pPr>
            <a:r>
              <a:rPr lang="en-US" spc="-153" dirty="0"/>
              <a:t>Reasons for Selecting this Case</a:t>
            </a:r>
            <a:endParaRPr spc="-193" dirty="0"/>
          </a:p>
        </p:txBody>
      </p:sp>
      <p:sp>
        <p:nvSpPr>
          <p:cNvPr id="4" name="Content Placeholder 3"/>
          <p:cNvSpPr>
            <a:spLocks noGrp="1"/>
          </p:cNvSpPr>
          <p:nvPr>
            <p:ph idx="1"/>
          </p:nvPr>
        </p:nvSpPr>
        <p:spPr/>
        <p:txBody>
          <a:bodyPr/>
          <a:lstStyle/>
          <a:p>
            <a:endParaRPr lang="en-US"/>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Calibri"/>
                <a:ea typeface="+mn-ea"/>
                <a:cs typeface="+mn-cs"/>
              </a:rPr>
              <a:t>Do Not Include PHI</a:t>
            </a:r>
          </a:p>
        </p:txBody>
      </p:sp>
      <p:pic>
        <p:nvPicPr>
          <p:cNvPr id="8" name="Picture 1" descr="page2image1772256">
            <a:extLst>
              <a:ext uri="{FF2B5EF4-FFF2-40B4-BE49-F238E27FC236}">
                <a16:creationId xmlns:a16="http://schemas.microsoft.com/office/drawing/2014/main" id="{68881881-32CA-0447-9B7A-B28482B0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extLst/>
          </p:nvPr>
        </p:nvGraphicFramePr>
        <p:xfrm>
          <a:off x="406400" y="1498596"/>
          <a:ext cx="11226800" cy="4717720"/>
        </p:xfrm>
        <a:graphic>
          <a:graphicData uri="http://schemas.openxmlformats.org/drawingml/2006/table">
            <a:tbl>
              <a:tblPr firstRow="1" bandRow="1">
                <a:tableStyleId>{073A0DAA-6AF3-43AB-8588-CEC1D06C72B9}</a:tableStyleId>
              </a:tblPr>
              <a:tblGrid>
                <a:gridCol w="4004235">
                  <a:extLst>
                    <a:ext uri="{9D8B030D-6E8A-4147-A177-3AD203B41FA5}">
                      <a16:colId xmlns:a16="http://schemas.microsoft.com/office/drawing/2014/main" val="2309835222"/>
                    </a:ext>
                  </a:extLst>
                </a:gridCol>
                <a:gridCol w="7222565">
                  <a:extLst>
                    <a:ext uri="{9D8B030D-6E8A-4147-A177-3AD203B41FA5}">
                      <a16:colId xmlns:a16="http://schemas.microsoft.com/office/drawing/2014/main" val="4127498626"/>
                    </a:ext>
                  </a:extLst>
                </a:gridCol>
              </a:tblGrid>
              <a:tr h="808262">
                <a:tc>
                  <a:txBody>
                    <a:bodyPr/>
                    <a:lstStyle/>
                    <a:p>
                      <a:pPr marL="0" algn="l" rtl="0"/>
                      <a:endParaRPr lang="en-US" sz="1200" dirty="0">
                        <a:solidFill>
                          <a:schemeClr val="accent6">
                            <a:lumMod val="50000"/>
                          </a:schemeClr>
                        </a:solidFill>
                      </a:endParaRPr>
                    </a:p>
                  </a:txBody>
                  <a:tcPr marL="60960" marR="60960" marT="30480" marB="30480"/>
                </a:tc>
                <a:tc>
                  <a:txBody>
                    <a:bodyPr/>
                    <a:lstStyle/>
                    <a:p>
                      <a:endParaRPr lang="en-US" sz="1200">
                        <a:solidFill>
                          <a:schemeClr val="accent6">
                            <a:lumMod val="50000"/>
                          </a:schemeClr>
                        </a:solidFill>
                      </a:endParaRPr>
                    </a:p>
                  </a:txBody>
                  <a:tcPr marL="60960" marR="60960" marT="30480" marB="30480"/>
                </a:tc>
                <a:extLst>
                  <a:ext uri="{0D108BD9-81ED-4DB2-BD59-A6C34878D82A}">
                    <a16:rowId xmlns:a16="http://schemas.microsoft.com/office/drawing/2014/main" val="1022699541"/>
                  </a:ext>
                </a:extLst>
              </a:tr>
              <a:tr h="195472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Why did you choose this case?</a:t>
                      </a:r>
                    </a:p>
                  </a:txBody>
                  <a:tcPr marL="60960" marR="60960" marT="30480" marB="30480"/>
                </a:tc>
                <a:tc>
                  <a:txBody>
                    <a:bodyPr/>
                    <a:lstStyle/>
                    <a:p>
                      <a:pPr marL="0" algn="l" rtl="0"/>
                      <a:r>
                        <a:rPr lang="en-US" sz="1900" dirty="0">
                          <a:solidFill>
                            <a:schemeClr val="accent6">
                              <a:lumMod val="50000"/>
                            </a:schemeClr>
                          </a:solidFill>
                        </a:rPr>
                        <a:t>1. The family has always been consistent (for 15 years) with keeping appointments in our office as well getting labs and going to specialists. </a:t>
                      </a:r>
                    </a:p>
                    <a:p>
                      <a:pPr marL="0" algn="l" rtl="0"/>
                      <a:r>
                        <a:rPr lang="en-US" sz="1900" dirty="0">
                          <a:solidFill>
                            <a:schemeClr val="accent6">
                              <a:lumMod val="50000"/>
                            </a:schemeClr>
                          </a:solidFill>
                        </a:rPr>
                        <a:t>2.  Mom and children all have expressed  motivation while in office. </a:t>
                      </a:r>
                    </a:p>
                    <a:p>
                      <a:pPr marL="0" algn="l" rtl="0"/>
                      <a:r>
                        <a:rPr lang="en-US" sz="1900" dirty="0">
                          <a:solidFill>
                            <a:schemeClr val="accent6">
                              <a:lumMod val="50000"/>
                            </a:schemeClr>
                          </a:solidFill>
                        </a:rPr>
                        <a:t>3.  Unfortunately, none of the children have made improvements in their BMIs/health. </a:t>
                      </a:r>
                    </a:p>
                    <a:p>
                      <a:pPr marL="0" algn="l" rtl="0"/>
                      <a:endParaRPr lang="en-US" sz="1900" dirty="0">
                        <a:solidFill>
                          <a:schemeClr val="accent6">
                            <a:lumMod val="50000"/>
                          </a:schemeClr>
                        </a:solidFill>
                        <a:highlight>
                          <a:srgbClr val="FFFF00"/>
                        </a:highlight>
                      </a:endParaRPr>
                    </a:p>
                  </a:txBody>
                  <a:tcPr marL="60960" marR="60960" marT="30480" marB="30480"/>
                </a:tc>
                <a:extLst>
                  <a:ext uri="{0D108BD9-81ED-4DB2-BD59-A6C34878D82A}">
                    <a16:rowId xmlns:a16="http://schemas.microsoft.com/office/drawing/2014/main" val="815406261"/>
                  </a:ext>
                </a:extLst>
              </a:tr>
              <a:tr h="1954729">
                <a:tc>
                  <a:txBody>
                    <a:bodyPr/>
                    <a:lstStyle/>
                    <a:p>
                      <a:pPr marL="0" algn="l" rtl="0"/>
                      <a:endParaRPr lang="en-US" sz="2000" dirty="0">
                        <a:solidFill>
                          <a:schemeClr val="accent6">
                            <a:lumMod val="50000"/>
                          </a:schemeClr>
                        </a:solidFill>
                      </a:endParaRPr>
                    </a:p>
                    <a:p>
                      <a:pPr marL="0" algn="l" rtl="0"/>
                      <a:r>
                        <a:rPr lang="en-US" sz="2000" dirty="0">
                          <a:solidFill>
                            <a:schemeClr val="accent6">
                              <a:lumMod val="50000"/>
                            </a:schemeClr>
                          </a:solidFill>
                        </a:rPr>
                        <a:t>What questions do you have for the group?</a:t>
                      </a:r>
                    </a:p>
                  </a:txBody>
                  <a:tcPr marL="60960" marR="60960" marT="30480" marB="30480"/>
                </a:tc>
                <a:tc>
                  <a:txBody>
                    <a:bodyPr/>
                    <a:lstStyle/>
                    <a:p>
                      <a:pPr marL="457200" indent="-457200" algn="l" rtl="0">
                        <a:buAutoNum type="arabicPeriod"/>
                      </a:pPr>
                      <a:r>
                        <a:rPr lang="en-US" sz="1900" dirty="0">
                          <a:solidFill>
                            <a:schemeClr val="accent6">
                              <a:lumMod val="50000"/>
                            </a:schemeClr>
                          </a:solidFill>
                        </a:rPr>
                        <a:t>Are their unique treatments for multigeneration obesity? </a:t>
                      </a:r>
                    </a:p>
                    <a:p>
                      <a:pPr marL="457200" indent="-457200" algn="l" rtl="0">
                        <a:buAutoNum type="arabicPeriod"/>
                      </a:pPr>
                      <a:r>
                        <a:rPr lang="en-US" sz="1900" dirty="0">
                          <a:solidFill>
                            <a:schemeClr val="accent6">
                              <a:lumMod val="50000"/>
                            </a:schemeClr>
                          </a:solidFill>
                        </a:rPr>
                        <a:t>When parents and adults are all themselves obese, how to best discuss the reality of psychological and physical impacts on teens without offending the teen or parents?</a:t>
                      </a:r>
                    </a:p>
                    <a:p>
                      <a:pPr marL="457200" indent="-457200" algn="l" rtl="0">
                        <a:buAutoNum type="arabicPeriod"/>
                      </a:pPr>
                      <a:r>
                        <a:rPr lang="en-US" sz="1900" dirty="0">
                          <a:solidFill>
                            <a:schemeClr val="accent6">
                              <a:lumMod val="50000"/>
                            </a:schemeClr>
                          </a:solidFill>
                        </a:rPr>
                        <a:t>Any way to help all of them see someone together? </a:t>
                      </a:r>
                    </a:p>
                  </a:txBody>
                  <a:tcPr marL="60960" marR="60960" marT="30480" marB="30480"/>
                </a:tc>
                <a:extLst>
                  <a:ext uri="{0D108BD9-81ED-4DB2-BD59-A6C34878D82A}">
                    <a16:rowId xmlns:a16="http://schemas.microsoft.com/office/drawing/2014/main" val="1094569134"/>
                  </a:ext>
                </a:extLst>
              </a:tr>
            </a:tbl>
          </a:graphicData>
        </a:graphic>
      </p:graphicFrame>
    </p:spTree>
    <p:extLst>
      <p:ext uri="{BB962C8B-B14F-4D97-AF65-F5344CB8AC3E}">
        <p14:creationId xmlns:p14="http://schemas.microsoft.com/office/powerpoint/2010/main" val="3838616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886"/>
            <a:ext cx="10515601" cy="1049005"/>
          </a:xfrm>
        </p:spPr>
        <p:txBody>
          <a:bodyPr/>
          <a:lstStyle/>
          <a:p>
            <a:r>
              <a:rPr lang="en-US" dirty="0"/>
              <a:t>Recommendations from the group</a:t>
            </a:r>
          </a:p>
        </p:txBody>
      </p:sp>
      <p:sp>
        <p:nvSpPr>
          <p:cNvPr id="4" name="Content Placeholder 3"/>
          <p:cNvSpPr>
            <a:spLocks noGrp="1"/>
          </p:cNvSpPr>
          <p:nvPr>
            <p:ph idx="1"/>
          </p:nvPr>
        </p:nvSpPr>
        <p:spPr>
          <a:xfrm>
            <a:off x="382138" y="899118"/>
            <a:ext cx="11586950" cy="5283317"/>
          </a:xfrm>
        </p:spPr>
        <p:txBody>
          <a:bodyPr>
            <a:noAutofit/>
          </a:bodyPr>
          <a:lstStyle/>
          <a:p>
            <a:r>
              <a:rPr lang="en-US" sz="2100" dirty="0"/>
              <a:t>Ask the family who shops for food? Is there room to make some changes with the mom or grandmother?</a:t>
            </a:r>
          </a:p>
          <a:p>
            <a:r>
              <a:rPr lang="en-US" sz="2100" dirty="0" smtClean="0"/>
              <a:t>Is </a:t>
            </a:r>
            <a:r>
              <a:rPr lang="en-US" sz="2100" dirty="0"/>
              <a:t>there a field nearby for soccer or other fun activities, can the family go on walks together to get exercise so girls don't have to go alone?</a:t>
            </a:r>
          </a:p>
          <a:p>
            <a:r>
              <a:rPr lang="en-US" sz="2100" dirty="0" smtClean="0"/>
              <a:t>Make </a:t>
            </a:r>
            <a:r>
              <a:rPr lang="en-US" sz="2100" dirty="0"/>
              <a:t>sure family is aware of weight management medication, for both brothers and sisters</a:t>
            </a:r>
          </a:p>
          <a:p>
            <a:r>
              <a:rPr lang="en-US" sz="2100" dirty="0" smtClean="0"/>
              <a:t>To </a:t>
            </a:r>
            <a:r>
              <a:rPr lang="en-US" sz="2100" dirty="0"/>
              <a:t>start an MI conversation, maybe ask the mom, what matters most to you?</a:t>
            </a:r>
          </a:p>
          <a:p>
            <a:r>
              <a:rPr lang="en-US" sz="2100" dirty="0" smtClean="0"/>
              <a:t>Re </a:t>
            </a:r>
            <a:r>
              <a:rPr lang="en-US" sz="2100" dirty="0"/>
              <a:t>SDOH screening - maybe do an updated screener; also consider a more private way for patients to "hand in" the screener, out of view of front desk staff  </a:t>
            </a:r>
          </a:p>
          <a:p>
            <a:pPr marL="0" indent="0">
              <a:buNone/>
            </a:pPr>
            <a:r>
              <a:rPr lang="en-US" sz="2100" u="sng" dirty="0"/>
              <a:t>Behavioral health intervention:</a:t>
            </a:r>
          </a:p>
          <a:p>
            <a:r>
              <a:rPr lang="en-US" sz="2100" dirty="0" smtClean="0"/>
              <a:t>Can </a:t>
            </a:r>
            <a:r>
              <a:rPr lang="en-US" sz="2100" dirty="0"/>
              <a:t>the family be connected to BH that is connected to the practice (upstairs)?</a:t>
            </a:r>
          </a:p>
          <a:p>
            <a:r>
              <a:rPr lang="en-US" sz="2100" dirty="0" smtClean="0"/>
              <a:t>Are </a:t>
            </a:r>
            <a:r>
              <a:rPr lang="en-US" sz="2100" dirty="0"/>
              <a:t>there BH connections through the schools?</a:t>
            </a:r>
          </a:p>
          <a:p>
            <a:r>
              <a:rPr lang="en-US" sz="2100" dirty="0" smtClean="0"/>
              <a:t>Is </a:t>
            </a:r>
            <a:r>
              <a:rPr lang="en-US" sz="2100" dirty="0"/>
              <a:t>there a way to start the therapy conversation around the two daughters, who expressed interest?</a:t>
            </a:r>
          </a:p>
          <a:p>
            <a:r>
              <a:rPr lang="en-US" sz="2100" dirty="0"/>
              <a:t>Consider a family therapy approach, to better understand/identify what everyone's role is in the family and how best to </a:t>
            </a:r>
            <a:r>
              <a:rPr lang="en-US" sz="2100" dirty="0" smtClean="0"/>
              <a:t>intervene</a:t>
            </a:r>
            <a:endParaRPr lang="en-US" sz="2100" dirty="0"/>
          </a:p>
        </p:txBody>
      </p:sp>
    </p:spTree>
    <p:extLst>
      <p:ext uri="{BB962C8B-B14F-4D97-AF65-F5344CB8AC3E}">
        <p14:creationId xmlns:p14="http://schemas.microsoft.com/office/powerpoint/2010/main" val="4290525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rgbClr val="0070C0"/>
              </a:buClr>
              <a:buSzPct val="99977"/>
            </a:pPr>
            <a:r>
              <a:rPr lang="en-US" sz="3800" dirty="0">
                <a:solidFill>
                  <a:srgbClr val="006FC0"/>
                </a:solidFill>
                <a:latin typeface="Tahoma"/>
                <a:ea typeface="Tahoma"/>
                <a:cs typeface="Tahoma"/>
              </a:rPr>
              <a:t>CME Credits </a:t>
            </a:r>
            <a:r>
              <a:rPr lang="en-US" b="1" dirty="0">
                <a:solidFill>
                  <a:srgbClr val="0070C0"/>
                </a:solidFill>
              </a:rPr>
              <a:t/>
            </a:r>
            <a:br>
              <a:rPr lang="en-US" b="1" dirty="0">
                <a:solidFill>
                  <a:srgbClr val="0070C0"/>
                </a:solidFill>
              </a:rPr>
            </a:br>
            <a:r>
              <a:rPr lang="en-US" sz="2800" dirty="0">
                <a:solidFill>
                  <a:srgbClr val="0070C0"/>
                </a:solidFill>
              </a:rPr>
              <a:t>(currently </a:t>
            </a:r>
            <a:r>
              <a:rPr lang="en-US" sz="2800" dirty="0" smtClean="0">
                <a:solidFill>
                  <a:srgbClr val="0070C0"/>
                </a:solidFill>
              </a:rPr>
              <a:t>pending </a:t>
            </a:r>
            <a:r>
              <a:rPr lang="en-US" sz="2800" dirty="0">
                <a:solidFill>
                  <a:srgbClr val="0070C0"/>
                </a:solidFill>
              </a:rPr>
              <a:t>for MDs, PAs, Rx, RNs, NPs, </a:t>
            </a:r>
            <a:r>
              <a:rPr lang="en-US" sz="2800" dirty="0" err="1">
                <a:solidFill>
                  <a:srgbClr val="0070C0"/>
                </a:solidFill>
              </a:rPr>
              <a:t>PsyD</a:t>
            </a:r>
            <a:r>
              <a:rPr lang="en-US" sz="2800" dirty="0">
                <a:solidFill>
                  <a:srgbClr val="0070C0"/>
                </a:solidFill>
              </a:rPr>
              <a:t>, PhD)</a:t>
            </a:r>
            <a:endParaRPr dirty="0"/>
          </a:p>
        </p:txBody>
      </p:sp>
      <p:sp>
        <p:nvSpPr>
          <p:cNvPr id="319" name="Google Shape;319;p19"/>
          <p:cNvSpPr txBox="1">
            <a:spLocks noGrp="1"/>
          </p:cNvSpPr>
          <p:nvPr>
            <p:ph type="sldNum" sz="quarter" idx="4294967295"/>
          </p:nvPr>
        </p:nvSpPr>
        <p:spPr>
          <a:xfrm>
            <a:off x="9448800" y="6492876"/>
            <a:ext cx="2743200" cy="365125"/>
          </a:xfrm>
          <a:prstGeom prst="rect">
            <a:avLst/>
          </a:prstGeom>
          <a:noFill/>
          <a:ln>
            <a:noFill/>
          </a:ln>
        </p:spPr>
        <p:txBody>
          <a:bodyPr spcFirstLastPara="1" vert="horz" wrap="square" lIns="91425" tIns="45700" rIns="91425" bIns="45700" rtlCol="0" anchor="ctr" anchorCtr="0">
            <a:noAutofit/>
          </a:bodyPr>
          <a:lstStyle/>
          <a:p>
            <a:pPr>
              <a:buClr>
                <a:srgbClr val="000000"/>
              </a:buClr>
              <a:buSzPts val="1800"/>
            </a:pPr>
            <a:fld id="{00000000-1234-1234-1234-123412341234}" type="slidenum">
              <a:rPr lang="en-US">
                <a:solidFill>
                  <a:srgbClr val="000000"/>
                </a:solidFill>
                <a:latin typeface="Calibri"/>
                <a:ea typeface="Calibri"/>
                <a:cs typeface="Calibri"/>
                <a:sym typeface="Calibri"/>
              </a:rPr>
              <a:pPr>
                <a:buClr>
                  <a:srgbClr val="000000"/>
                </a:buClr>
                <a:buSzPts val="1800"/>
              </a:pPr>
              <a:t>45</a:t>
            </a:fld>
            <a:endParaRPr>
              <a:solidFill>
                <a:srgbClr val="000000"/>
              </a:solidFill>
              <a:latin typeface="Calibri"/>
              <a:ea typeface="Calibri"/>
              <a:cs typeface="Calibri"/>
              <a:sym typeface="Calibri"/>
            </a:endParaRPr>
          </a:p>
        </p:txBody>
      </p:sp>
      <p:sp>
        <p:nvSpPr>
          <p:cNvPr id="320" name="Google Shape;320;p19"/>
          <p:cNvSpPr txBox="1"/>
          <p:nvPr/>
        </p:nvSpPr>
        <p:spPr>
          <a:xfrm>
            <a:off x="606373" y="1622561"/>
            <a:ext cx="9518529" cy="1938952"/>
          </a:xfrm>
          <a:prstGeom prst="rect">
            <a:avLst/>
          </a:prstGeom>
          <a:noFill/>
          <a:ln>
            <a:noFill/>
          </a:ln>
        </p:spPr>
        <p:txBody>
          <a:bodyPr spcFirstLastPara="1" wrap="square" lIns="91425" tIns="45700" rIns="91425" bIns="45700" anchor="t" anchorCtr="0">
            <a:spAutoFit/>
          </a:bodyPr>
          <a:lstStyle/>
          <a:p>
            <a:pPr marL="457223" indent="-457223">
              <a:buClr>
                <a:srgbClr val="000000"/>
              </a:buClr>
              <a:buSzPts val="2400"/>
              <a:buFont typeface="Arial"/>
              <a:buChar char="•"/>
            </a:pPr>
            <a:r>
              <a:rPr lang="en-US" sz="2400" dirty="0">
                <a:solidFill>
                  <a:srgbClr val="000000"/>
                </a:solidFill>
                <a:latin typeface="Calibri"/>
                <a:ea typeface="Calibri"/>
                <a:cs typeface="Calibri"/>
                <a:sym typeface="Calibri"/>
              </a:rPr>
              <a:t>CME Credits – Please request session credits when filling out the evaluation at the end of the meeting.</a:t>
            </a:r>
            <a:br>
              <a:rPr lang="en-US" sz="2400" dirty="0">
                <a:solidFill>
                  <a:srgbClr val="000000"/>
                </a:solidFill>
                <a:latin typeface="Calibri"/>
                <a:ea typeface="Calibri"/>
                <a:cs typeface="Calibri"/>
                <a:sym typeface="Calibri"/>
              </a:rPr>
            </a:br>
            <a:endParaRPr sz="2400" dirty="0">
              <a:solidFill>
                <a:srgbClr val="000000"/>
              </a:solidFill>
              <a:latin typeface="Calibri"/>
              <a:ea typeface="Calibri"/>
              <a:cs typeface="Calibri"/>
              <a:sym typeface="Calibri"/>
            </a:endParaRPr>
          </a:p>
          <a:p>
            <a:pPr marL="457223" indent="-457223">
              <a:buSzPts val="2400"/>
              <a:buFont typeface="Arial"/>
              <a:buChar char="•"/>
            </a:pPr>
            <a:r>
              <a:rPr lang="en-US" sz="2400" dirty="0">
                <a:solidFill>
                  <a:srgbClr val="000000"/>
                </a:solidFill>
                <a:latin typeface="Calibri"/>
                <a:ea typeface="Calibri"/>
                <a:cs typeface="Calibri"/>
                <a:sym typeface="Calibri"/>
              </a:rPr>
              <a:t>Evaluation/Credit Request Form: </a:t>
            </a:r>
            <a:r>
              <a:rPr lang="en-US" sz="2400" u="sng" dirty="0">
                <a:latin typeface="Calibri"/>
                <a:ea typeface="Calibri"/>
                <a:cs typeface="Calibri"/>
                <a:sym typeface="Calibri"/>
              </a:rPr>
              <a:t>https://www.surveymonkey.com/r/PediWtMgmtCMEEvaluation</a:t>
            </a:r>
            <a:endParaRPr dirty="0"/>
          </a:p>
        </p:txBody>
      </p:sp>
      <p:sp>
        <p:nvSpPr>
          <p:cNvPr id="321" name="Google Shape;321;p19"/>
          <p:cNvSpPr/>
          <p:nvPr/>
        </p:nvSpPr>
        <p:spPr>
          <a:xfrm>
            <a:off x="606373" y="4205212"/>
            <a:ext cx="11169991" cy="1477287"/>
          </a:xfrm>
          <a:prstGeom prst="rect">
            <a:avLst/>
          </a:prstGeom>
          <a:noFill/>
          <a:ln>
            <a:noFill/>
          </a:ln>
        </p:spPr>
        <p:txBody>
          <a:bodyPr spcFirstLastPara="1" wrap="square" lIns="91425" tIns="45700" rIns="91425" bIns="45700" anchor="t" anchorCtr="0">
            <a:spAutoFit/>
          </a:bodyPr>
          <a:lstStyle/>
          <a:p>
            <a:pPr>
              <a:buClr>
                <a:srgbClr val="1A191A"/>
              </a:buClr>
              <a:buSzPts val="1600"/>
            </a:pPr>
            <a:r>
              <a:rPr lang="en-US" i="1" dirty="0">
                <a:solidFill>
                  <a:srgbClr val="1A191A"/>
                </a:solidFill>
                <a:ea typeface="Arial"/>
                <a:cs typeface="Calibri" panose="020F0502020204030204" pitchFamily="34" charset="0"/>
                <a:sym typeface="Arial"/>
              </a:rPr>
              <a:t>The AAFP has reviewed ‘Advancing Community-Oriented Comprehensive Primary Care Through Improved Care Delivery Design and Community Health,’ and deemed it acceptable for AAFP credit. Term of approval is from 09/15/2022 to 09/15/2023. Physicians should claim only the credit commensurate with the extent of their participation in the activity. </a:t>
            </a:r>
            <a:endParaRPr sz="1600" dirty="0"/>
          </a:p>
          <a:p>
            <a:pPr>
              <a:buClr>
                <a:srgbClr val="1A191A"/>
              </a:buClr>
              <a:buSzPts val="1600"/>
            </a:pPr>
            <a:r>
              <a:rPr lang="en-US" i="1" dirty="0">
                <a:solidFill>
                  <a:srgbClr val="1A191A"/>
                </a:solidFill>
                <a:sym typeface="Arial"/>
              </a:rPr>
              <a:t>NPs and RNs can also receive credit through AAFP’s partnership with the American Nurses Credentialing Center (ANCC) and the American Academy of Nurse Practitioners Certification Board (AANPCB).</a:t>
            </a:r>
            <a:endParaRPr dirty="0">
              <a:solidFill>
                <a:srgbClr val="000000"/>
              </a:solidFill>
              <a:ea typeface="Calibri"/>
              <a:cs typeface="Calibri"/>
              <a:sym typeface="Calibri"/>
            </a:endParaRPr>
          </a:p>
        </p:txBody>
      </p:sp>
      <p:pic>
        <p:nvPicPr>
          <p:cNvPr id="322" name="Google Shape;322;p19" descr="page2image1772256"/>
          <p:cNvPicPr preferRelativeResize="0"/>
          <p:nvPr/>
        </p:nvPicPr>
        <p:blipFill rotWithShape="1">
          <a:blip r:embed="rId3">
            <a:alphaModFix/>
          </a:blip>
          <a:srcRect/>
          <a:stretch/>
        </p:blipFill>
        <p:spPr>
          <a:xfrm>
            <a:off x="406401" y="100332"/>
            <a:ext cx="910377" cy="478333"/>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343" y="1753708"/>
            <a:ext cx="1916458" cy="1916458"/>
          </a:xfrm>
          <a:prstGeom prst="rect">
            <a:avLst/>
          </a:prstGeom>
        </p:spPr>
      </p:pic>
    </p:spTree>
    <p:extLst>
      <p:ext uri="{BB962C8B-B14F-4D97-AF65-F5344CB8AC3E}">
        <p14:creationId xmlns:p14="http://schemas.microsoft.com/office/powerpoint/2010/main" val="3999474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48177"/>
            <a:ext cx="10515601" cy="387016"/>
          </a:xfrm>
        </p:spPr>
        <p:txBody>
          <a:bodyPr>
            <a:noAutofit/>
          </a:bodyPr>
          <a:lstStyle/>
          <a:p>
            <a:r>
              <a:rPr lang="en-US" sz="3600" dirty="0"/>
              <a:t/>
            </a:r>
            <a:br>
              <a:rPr lang="en-US" sz="3600" dirty="0"/>
            </a:br>
            <a:r>
              <a:rPr lang="en-US" sz="3600" dirty="0"/>
              <a:t> RIAAP </a:t>
            </a:r>
            <a:r>
              <a:rPr lang="en-US" sz="3600" dirty="0" smtClean="0"/>
              <a:t>Meeting Announcement </a:t>
            </a:r>
            <a:endParaRPr lang="en-US" sz="3600" dirty="0"/>
          </a:p>
        </p:txBody>
      </p:sp>
      <p:pic>
        <p:nvPicPr>
          <p:cNvPr id="3" name="Picture 2"/>
          <p:cNvPicPr>
            <a:picLocks noChangeAspect="1"/>
          </p:cNvPicPr>
          <p:nvPr/>
        </p:nvPicPr>
        <p:blipFill>
          <a:blip r:embed="rId3"/>
          <a:stretch>
            <a:fillRect/>
          </a:stretch>
        </p:blipFill>
        <p:spPr>
          <a:xfrm>
            <a:off x="2276474" y="1158630"/>
            <a:ext cx="7639049" cy="5321132"/>
          </a:xfrm>
          <a:prstGeom prst="rect">
            <a:avLst/>
          </a:prstGeom>
        </p:spPr>
      </p:pic>
    </p:spTree>
    <p:extLst>
      <p:ext uri="{BB962C8B-B14F-4D97-AF65-F5344CB8AC3E}">
        <p14:creationId xmlns:p14="http://schemas.microsoft.com/office/powerpoint/2010/main" val="3821308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8467">
              <a:lnSpc>
                <a:spcPct val="100000"/>
              </a:lnSpc>
              <a:buClr>
                <a:srgbClr val="000000"/>
              </a:buClr>
              <a:buSzPts val="1400"/>
            </a:pPr>
            <a:r>
              <a:rPr lang="en-US" sz="3734" dirty="0">
                <a:solidFill>
                  <a:srgbClr val="006FC0"/>
                </a:solidFill>
                <a:latin typeface="Calibri" panose="020F0502020204030204" pitchFamily="34" charset="0"/>
                <a:ea typeface="Tahoma"/>
                <a:cs typeface="Calibri" panose="020F0502020204030204" pitchFamily="34" charset="0"/>
              </a:rPr>
              <a:t>Announcements</a:t>
            </a:r>
            <a:endParaRPr sz="3734" dirty="0">
              <a:solidFill>
                <a:srgbClr val="006FC0"/>
              </a:solidFill>
              <a:latin typeface="Calibri" panose="020F0502020204030204" pitchFamily="34" charset="0"/>
              <a:ea typeface="Tahoma"/>
              <a:cs typeface="Calibri" panose="020F0502020204030204" pitchFamily="34" charset="0"/>
            </a:endParaRPr>
          </a:p>
        </p:txBody>
      </p:sp>
      <p:sp>
        <p:nvSpPr>
          <p:cNvPr id="533" name="Google Shape;533;p4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128584" lvl="1" indent="0">
              <a:lnSpc>
                <a:spcPct val="100000"/>
              </a:lnSpc>
              <a:spcBef>
                <a:spcPts val="0"/>
              </a:spcBef>
              <a:buSzPts val="3200"/>
              <a:buNone/>
            </a:pPr>
            <a:r>
              <a:rPr lang="en-US" sz="3599" u="sng" dirty="0">
                <a:solidFill>
                  <a:schemeClr val="accent6"/>
                </a:solidFill>
              </a:rPr>
              <a:t>Next Session</a:t>
            </a:r>
            <a:r>
              <a:rPr lang="en-US" sz="3599" u="sng" dirty="0" smtClean="0">
                <a:solidFill>
                  <a:schemeClr val="accent6"/>
                </a:solidFill>
              </a:rPr>
              <a:t>: </a:t>
            </a:r>
            <a:r>
              <a:rPr lang="en-US" sz="3599" dirty="0" smtClean="0">
                <a:solidFill>
                  <a:schemeClr val="accent6"/>
                </a:solidFill>
              </a:rPr>
              <a:t>Thursday March 16</a:t>
            </a:r>
            <a:r>
              <a:rPr lang="en-US" sz="3599" baseline="30000" dirty="0" smtClean="0">
                <a:solidFill>
                  <a:schemeClr val="accent6"/>
                </a:solidFill>
              </a:rPr>
              <a:t>th</a:t>
            </a:r>
            <a:r>
              <a:rPr lang="en-US" sz="3599" dirty="0" smtClean="0">
                <a:solidFill>
                  <a:schemeClr val="accent6"/>
                </a:solidFill>
              </a:rPr>
              <a:t>, 7:30am-8:30am</a:t>
            </a:r>
            <a:endParaRPr lang="en-US" sz="3599" b="1" dirty="0" smtClean="0">
              <a:solidFill>
                <a:schemeClr val="accent6"/>
              </a:solidFill>
            </a:endParaRPr>
          </a:p>
          <a:p>
            <a:pPr marL="128584" lvl="1" indent="0">
              <a:lnSpc>
                <a:spcPct val="100000"/>
              </a:lnSpc>
              <a:spcBef>
                <a:spcPts val="0"/>
              </a:spcBef>
              <a:buSzPts val="3200"/>
              <a:buNone/>
            </a:pPr>
            <a:endParaRPr lang="en-US" sz="3599" b="1" dirty="0">
              <a:solidFill>
                <a:schemeClr val="accent6"/>
              </a:solidFill>
            </a:endParaRPr>
          </a:p>
          <a:p>
            <a:pPr marL="128584" lvl="1" indent="0">
              <a:lnSpc>
                <a:spcPct val="100000"/>
              </a:lnSpc>
              <a:spcBef>
                <a:spcPts val="0"/>
              </a:spcBef>
              <a:buSzPts val="3200"/>
              <a:buNone/>
            </a:pPr>
            <a:r>
              <a:rPr lang="en-US" sz="3599" u="sng" dirty="0" smtClean="0">
                <a:solidFill>
                  <a:schemeClr val="accent6"/>
                </a:solidFill>
              </a:rPr>
              <a:t>Topic</a:t>
            </a:r>
            <a:r>
              <a:rPr lang="en-US" sz="3599" u="sng" dirty="0">
                <a:solidFill>
                  <a:schemeClr val="accent6"/>
                </a:solidFill>
              </a:rPr>
              <a:t>: </a:t>
            </a:r>
            <a:r>
              <a:rPr lang="en-US" sz="3599" dirty="0" smtClean="0">
                <a:solidFill>
                  <a:schemeClr val="accent6"/>
                </a:solidFill>
              </a:rPr>
              <a:t>Empowering Parents</a:t>
            </a:r>
          </a:p>
          <a:p>
            <a:pPr marL="128584" lvl="1" indent="0">
              <a:lnSpc>
                <a:spcPct val="100000"/>
              </a:lnSpc>
              <a:spcBef>
                <a:spcPts val="0"/>
              </a:spcBef>
              <a:buSzPts val="3200"/>
              <a:buNone/>
            </a:pPr>
            <a:endParaRPr lang="en-US" sz="3599" dirty="0">
              <a:solidFill>
                <a:schemeClr val="accent6"/>
              </a:solidFill>
            </a:endParaRPr>
          </a:p>
          <a:p>
            <a:pPr marL="128584" lvl="1" indent="0">
              <a:lnSpc>
                <a:spcPct val="100000"/>
              </a:lnSpc>
              <a:spcBef>
                <a:spcPts val="0"/>
              </a:spcBef>
              <a:buSzPts val="3200"/>
              <a:buNone/>
            </a:pPr>
            <a:r>
              <a:rPr lang="en-US" sz="3599" u="sng" dirty="0">
                <a:solidFill>
                  <a:schemeClr val="accent6">
                    <a:lumMod val="50000"/>
                  </a:schemeClr>
                </a:solidFill>
              </a:rPr>
              <a:t>Presenter</a:t>
            </a:r>
            <a:r>
              <a:rPr lang="en-US" sz="3599" u="sng" dirty="0" smtClean="0">
                <a:solidFill>
                  <a:schemeClr val="accent6">
                    <a:lumMod val="50000"/>
                  </a:schemeClr>
                </a:solidFill>
              </a:rPr>
              <a:t>: </a:t>
            </a:r>
            <a:r>
              <a:rPr lang="en-US" sz="3599" dirty="0" smtClean="0">
                <a:solidFill>
                  <a:schemeClr val="accent6">
                    <a:lumMod val="50000"/>
                  </a:schemeClr>
                </a:solidFill>
              </a:rPr>
              <a:t>Sarah Hagin, PhD</a:t>
            </a:r>
            <a:endParaRPr lang="en-US" sz="3599" dirty="0">
              <a:solidFill>
                <a:schemeClr val="accent6">
                  <a:lumMod val="50000"/>
                </a:schemeClr>
              </a:solidFill>
            </a:endParaRPr>
          </a:p>
          <a:p>
            <a:pPr marL="128584" lvl="1" indent="0">
              <a:lnSpc>
                <a:spcPct val="100000"/>
              </a:lnSpc>
              <a:spcBef>
                <a:spcPts val="0"/>
              </a:spcBef>
              <a:buSzPts val="3200"/>
              <a:buNone/>
            </a:pPr>
            <a:endParaRPr lang="en-US" sz="3599" dirty="0">
              <a:solidFill>
                <a:schemeClr val="accent6"/>
              </a:solidFill>
            </a:endParaRPr>
          </a:p>
        </p:txBody>
      </p:sp>
    </p:spTree>
    <p:extLst>
      <p:ext uri="{BB962C8B-B14F-4D97-AF65-F5344CB8AC3E}">
        <p14:creationId xmlns:p14="http://schemas.microsoft.com/office/powerpoint/2010/main" val="67248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Google Shape;538;p42" descr="page2image1772256"/>
          <p:cNvPicPr preferRelativeResize="0"/>
          <p:nvPr/>
        </p:nvPicPr>
        <p:blipFill rotWithShape="1">
          <a:blip r:embed="rId3">
            <a:alphaModFix/>
          </a:blip>
          <a:srcRect/>
          <a:stretch/>
        </p:blipFill>
        <p:spPr>
          <a:xfrm>
            <a:off x="406400" y="100331"/>
            <a:ext cx="910377" cy="478333"/>
          </a:xfrm>
          <a:prstGeom prst="rect">
            <a:avLst/>
          </a:prstGeom>
          <a:noFill/>
          <a:ln>
            <a:noFill/>
          </a:ln>
        </p:spPr>
      </p:pic>
      <p:pic>
        <p:nvPicPr>
          <p:cNvPr id="539" name="Google Shape;539;p42" descr="DEW: My First Blog Award - LIEBSTER"/>
          <p:cNvPicPr preferRelativeResize="0"/>
          <p:nvPr/>
        </p:nvPicPr>
        <p:blipFill rotWithShape="1">
          <a:blip r:embed="rId4">
            <a:alphaModFix/>
          </a:blip>
          <a:srcRect/>
          <a:stretch/>
        </p:blipFill>
        <p:spPr>
          <a:xfrm>
            <a:off x="2496184" y="713983"/>
            <a:ext cx="7198961" cy="5560916"/>
          </a:xfrm>
          <a:prstGeom prst="rect">
            <a:avLst/>
          </a:prstGeom>
          <a:noFill/>
          <a:ln>
            <a:noFill/>
          </a:ln>
        </p:spPr>
      </p:pic>
    </p:spTree>
    <p:extLst>
      <p:ext uri="{BB962C8B-B14F-4D97-AF65-F5344CB8AC3E}">
        <p14:creationId xmlns:p14="http://schemas.microsoft.com/office/powerpoint/2010/main" val="426540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558800" y="641603"/>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Today’s Faculty</a:t>
            </a:r>
            <a:endParaRPr spc="-193" dirty="0"/>
          </a:p>
        </p:txBody>
      </p:sp>
      <p:sp>
        <p:nvSpPr>
          <p:cNvPr id="2" name="Text Placeholder 1"/>
          <p:cNvSpPr>
            <a:spLocks noGrp="1"/>
          </p:cNvSpPr>
          <p:nvPr>
            <p:ph idx="1"/>
          </p:nvPr>
        </p:nvSpPr>
        <p:spPr/>
        <p:txBody>
          <a:bodyPr/>
          <a:lstStyle/>
          <a:p>
            <a:r>
              <a:rPr lang="en-US" sz="2000" dirty="0">
                <a:solidFill>
                  <a:schemeClr val="accent6"/>
                </a:solidFill>
                <a:effectLst/>
                <a:ea typeface="Times New Roman" panose="02020603050405020304" pitchFamily="18" charset="0"/>
              </a:rPr>
              <a:t>Dr. Jelalian is a Professor of Psychiatry and Human Behavior and Pediatrics at the Alpert Medical School of Brown University and Associate Director of The Miriam Hospital Weight Control and Diabetes Research Center.  </a:t>
            </a:r>
            <a:br>
              <a:rPr lang="en-US" sz="2000" dirty="0">
                <a:solidFill>
                  <a:schemeClr val="accent6"/>
                </a:solidFill>
                <a:effectLst/>
                <a:ea typeface="Times New Roman" panose="02020603050405020304" pitchFamily="18" charset="0"/>
              </a:rPr>
            </a:br>
            <a:endParaRPr lang="en-US" sz="2000" dirty="0">
              <a:solidFill>
                <a:schemeClr val="accent6"/>
              </a:solidFill>
              <a:effectLst/>
              <a:ea typeface="Times New Roman" panose="02020603050405020304" pitchFamily="18" charset="0"/>
            </a:endParaRPr>
          </a:p>
          <a:p>
            <a:r>
              <a:rPr lang="en-US" sz="2000" dirty="0">
                <a:solidFill>
                  <a:schemeClr val="accent6"/>
                </a:solidFill>
                <a:effectLst/>
                <a:ea typeface="Times New Roman" panose="02020603050405020304" pitchFamily="18" charset="0"/>
              </a:rPr>
              <a:t>Her research focuses on development and implementation of weight management interventions for children and adolescents, as well as dissemination of evidenced based treatments to community settings. Her current </a:t>
            </a:r>
            <a:r>
              <a:rPr lang="en-US" sz="2000" dirty="0">
                <a:solidFill>
                  <a:schemeClr val="accent6"/>
                </a:solidFill>
                <a:ea typeface="Times New Roman" panose="02020603050405020304" pitchFamily="18" charset="0"/>
              </a:rPr>
              <a:t>research includes</a:t>
            </a:r>
            <a:r>
              <a:rPr lang="en-US" sz="2000" dirty="0">
                <a:solidFill>
                  <a:schemeClr val="accent6"/>
                </a:solidFill>
                <a:effectLst/>
                <a:ea typeface="Times New Roman" panose="02020603050405020304" pitchFamily="18" charset="0"/>
              </a:rPr>
              <a:t> </a:t>
            </a:r>
            <a:r>
              <a:rPr lang="en-US" sz="2000" dirty="0">
                <a:solidFill>
                  <a:schemeClr val="accent6"/>
                </a:solidFill>
                <a:ea typeface="Times New Roman" panose="02020603050405020304" pitchFamily="18" charset="0"/>
              </a:rPr>
              <a:t>an implementation study</a:t>
            </a:r>
            <a:r>
              <a:rPr lang="en-US" sz="2000" dirty="0">
                <a:solidFill>
                  <a:schemeClr val="accent6"/>
                </a:solidFill>
                <a:effectLst/>
                <a:ea typeface="Times New Roman" panose="02020603050405020304" pitchFamily="18" charset="0"/>
              </a:rPr>
              <a:t> to address overweight/obesity in children from under resourced</a:t>
            </a:r>
            <a:r>
              <a:rPr lang="en-US" sz="2000" dirty="0">
                <a:solidFill>
                  <a:schemeClr val="accent6"/>
                </a:solidFill>
                <a:ea typeface="Times New Roman" panose="02020603050405020304" pitchFamily="18" charset="0"/>
              </a:rPr>
              <a:t> communities and a clinical trial examining integration of emotion regulation training with lifestyle intervention for adolescents with obesity.</a:t>
            </a:r>
            <a:r>
              <a:rPr lang="en-US" sz="2000" dirty="0">
                <a:solidFill>
                  <a:schemeClr val="accent6"/>
                </a:solidFill>
                <a:effectLst/>
                <a:ea typeface="Times New Roman" panose="02020603050405020304" pitchFamily="18" charset="0"/>
              </a:rPr>
              <a:t> </a:t>
            </a:r>
            <a:br>
              <a:rPr lang="en-US" sz="2000" dirty="0">
                <a:solidFill>
                  <a:schemeClr val="accent6"/>
                </a:solidFill>
                <a:effectLst/>
                <a:ea typeface="Times New Roman" panose="02020603050405020304" pitchFamily="18" charset="0"/>
              </a:rPr>
            </a:br>
            <a:endParaRPr lang="en-US" sz="2000" dirty="0">
              <a:solidFill>
                <a:schemeClr val="accent6"/>
              </a:solidFill>
              <a:effectLst/>
              <a:ea typeface="Times New Roman" panose="02020603050405020304" pitchFamily="18" charset="0"/>
            </a:endParaRPr>
          </a:p>
          <a:p>
            <a:r>
              <a:rPr lang="en-US" sz="2000" dirty="0">
                <a:solidFill>
                  <a:schemeClr val="accent6"/>
                </a:solidFill>
                <a:ea typeface="Times New Roman" panose="02020603050405020304" pitchFamily="18" charset="0"/>
                <a:cs typeface="Times New Roman" panose="02020603050405020304" pitchFamily="18" charset="0"/>
              </a:rPr>
              <a:t>Dr. Jelalian is also</a:t>
            </a:r>
            <a:r>
              <a:rPr lang="en-US" sz="2000" dirty="0">
                <a:solidFill>
                  <a:schemeClr val="accent6"/>
                </a:solidFill>
                <a:effectLst/>
                <a:ea typeface="Times New Roman" panose="02020603050405020304" pitchFamily="18" charset="0"/>
                <a:cs typeface="Times New Roman" panose="02020603050405020304" pitchFamily="18" charset="0"/>
              </a:rPr>
              <a:t> the </a:t>
            </a:r>
            <a:r>
              <a:rPr lang="en-US" sz="2000" b="0" i="0" dirty="0">
                <a:solidFill>
                  <a:schemeClr val="accent6"/>
                </a:solidFill>
                <a:effectLst/>
                <a:cs typeface="Times New Roman" panose="02020603050405020304" pitchFamily="18" charset="0"/>
              </a:rPr>
              <a:t>Director of the Clinical Psychology Postdoctoral Fellowship Training Program at Brown.</a:t>
            </a:r>
            <a:endParaRPr lang="en-US" sz="2000" dirty="0">
              <a:solidFill>
                <a:schemeClr val="accent6"/>
              </a:solidFill>
              <a:effectLst/>
              <a:ea typeface="Times New Roman" panose="02020603050405020304" pitchFamily="18" charset="0"/>
              <a:cs typeface="Times New Roman" panose="02020603050405020304" pitchFamily="18" charset="0"/>
            </a:endParaRPr>
          </a:p>
          <a:p>
            <a:endParaRPr lang="en-US"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6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9"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pPr defTabSz="609660">
              <a:defRPr/>
            </a:pPr>
            <a:endParaRPr sz="1200" kern="0">
              <a:solidFill>
                <a:sysClr val="windowText" lastClr="000000"/>
              </a:solidFill>
              <a:latin typeface="Calibri"/>
            </a:endParaRPr>
          </a:p>
        </p:txBody>
      </p:sp>
      <p:sp>
        <p:nvSpPr>
          <p:cNvPr id="6" name="object 6"/>
          <p:cNvSpPr txBox="1">
            <a:spLocks noGrp="1"/>
          </p:cNvSpPr>
          <p:nvPr>
            <p:ph type="title"/>
          </p:nvPr>
        </p:nvSpPr>
        <p:spPr>
          <a:xfrm>
            <a:off x="576218" y="676368"/>
            <a:ext cx="6072293" cy="617519"/>
          </a:xfrm>
          <a:prstGeom prst="rect">
            <a:avLst/>
          </a:prstGeom>
        </p:spPr>
        <p:txBody>
          <a:bodyPr vert="horz" wrap="square" lIns="0" tIns="8043" rIns="0" bIns="0" rtlCol="0" anchor="ctr">
            <a:spAutoFit/>
          </a:bodyPr>
          <a:lstStyle/>
          <a:p>
            <a:pPr marL="8468">
              <a:spcBef>
                <a:spcPts val="63"/>
              </a:spcBef>
            </a:pPr>
            <a:r>
              <a:rPr lang="en-US" sz="4400" spc="-153" dirty="0">
                <a:latin typeface="Calibri" panose="020F0502020204030204" pitchFamily="34" charset="0"/>
                <a:cs typeface="Calibri" panose="020F0502020204030204" pitchFamily="34" charset="0"/>
              </a:rPr>
              <a:t>Disclosures</a:t>
            </a:r>
            <a:endParaRPr sz="4400" spc="-193" dirty="0">
              <a:latin typeface="Calibri" panose="020F0502020204030204" pitchFamily="34" charset="0"/>
              <a:cs typeface="Calibri" panose="020F0502020204030204" pitchFamily="34" charset="0"/>
            </a:endParaRPr>
          </a:p>
        </p:txBody>
      </p:sp>
      <p:sp>
        <p:nvSpPr>
          <p:cNvPr id="2" name="Text Placeholder 1"/>
          <p:cNvSpPr>
            <a:spLocks noGrp="1"/>
          </p:cNvSpPr>
          <p:nvPr>
            <p:ph idx="1"/>
          </p:nvPr>
        </p:nvSpPr>
        <p:spPr>
          <a:xfrm>
            <a:off x="1104052" y="1835370"/>
            <a:ext cx="9995021" cy="3077766"/>
          </a:xfrm>
        </p:spPr>
        <p:txBody>
          <a:bodyPr/>
          <a:lstStyle/>
          <a:p>
            <a:pPr marL="114306" indent="0">
              <a:buNone/>
            </a:pPr>
            <a:r>
              <a:rPr lang="en-US" sz="2400" dirty="0">
                <a:solidFill>
                  <a:schemeClr val="accent6">
                    <a:lumMod val="50000"/>
                  </a:schemeClr>
                </a:solidFill>
                <a:latin typeface="Calibri" panose="020F0502020204030204" pitchFamily="34" charset="0"/>
                <a:cs typeface="Calibri" panose="020F0502020204030204" pitchFamily="34" charset="0"/>
              </a:rPr>
              <a:t>Session presenters have no financial relationships with a commercial entity producing healthcare-related products used on or by patients.</a:t>
            </a:r>
            <a:br>
              <a:rPr lang="en-US" sz="2400" dirty="0">
                <a:solidFill>
                  <a:schemeClr val="accent6">
                    <a:lumMod val="50000"/>
                  </a:schemeClr>
                </a:solidFill>
                <a:latin typeface="Calibri" panose="020F0502020204030204" pitchFamily="34" charset="0"/>
                <a:cs typeface="Calibri" panose="020F0502020204030204" pitchFamily="34" charset="0"/>
              </a:rPr>
            </a:br>
            <a:r>
              <a:rPr lang="en-US" sz="2400" dirty="0">
                <a:solidFill>
                  <a:schemeClr val="accent6">
                    <a:lumMod val="50000"/>
                  </a:schemeClr>
                </a:solidFill>
                <a:latin typeface="Calibri" panose="020F0502020204030204" pitchFamily="34" charset="0"/>
                <a:cs typeface="Calibri" panose="020F0502020204030204" pitchFamily="34" charset="0"/>
              </a:rPr>
              <a:t/>
            </a:r>
            <a:br>
              <a:rPr lang="en-US" sz="2400" dirty="0">
                <a:solidFill>
                  <a:schemeClr val="accent6">
                    <a:lumMod val="50000"/>
                  </a:schemeClr>
                </a:solidFill>
                <a:latin typeface="Calibri" panose="020F0502020204030204" pitchFamily="34" charset="0"/>
                <a:cs typeface="Calibri" panose="020F0502020204030204" pitchFamily="34" charset="0"/>
              </a:rPr>
            </a:br>
            <a:r>
              <a:rPr lang="en-US" sz="2400" dirty="0">
                <a:solidFill>
                  <a:schemeClr val="accent6">
                    <a:lumMod val="50000"/>
                  </a:schemeClr>
                </a:solidFill>
                <a:latin typeface="Calibri" panose="020F0502020204030204" pitchFamily="34" charset="0"/>
                <a:cs typeface="Calibri" panose="020F0502020204030204" pitchFamily="34" charset="0"/>
              </a:rPr>
              <a:t>If CME credits are offered, all relevant financial relationships of those on the session planning committee have been disclosed and, if necessary, mitigated</a:t>
            </a:r>
            <a:r>
              <a:rPr lang="en-US" sz="2400" dirty="0" smtClean="0">
                <a:solidFill>
                  <a:schemeClr val="accent6">
                    <a:lumMod val="50000"/>
                  </a:schemeClr>
                </a:solidFill>
                <a:latin typeface="Calibri" panose="020F0502020204030204" pitchFamily="34" charset="0"/>
                <a:cs typeface="Calibri" panose="020F0502020204030204" pitchFamily="34" charset="0"/>
              </a:rPr>
              <a:t>.</a:t>
            </a:r>
            <a:endParaRPr lang="en-US" sz="2400" dirty="0">
              <a:solidFill>
                <a:schemeClr val="accent6">
                  <a:lumMod val="50000"/>
                </a:schemeClr>
              </a:solidFill>
              <a:latin typeface="Calibri" panose="020F0502020204030204" pitchFamily="34" charset="0"/>
              <a:cs typeface="Calibri" panose="020F0502020204030204" pitchFamily="34" charset="0"/>
            </a:endParaRPr>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00332"/>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0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685"/>
            <a:ext cx="10515601" cy="847482"/>
          </a:xfrm>
        </p:spPr>
        <p:txBody>
          <a:bodyPr/>
          <a:lstStyle/>
          <a:p>
            <a:r>
              <a:rPr lang="en-US" dirty="0"/>
              <a:t>Learning Objectives</a:t>
            </a:r>
          </a:p>
        </p:txBody>
      </p:sp>
      <p:sp>
        <p:nvSpPr>
          <p:cNvPr id="3" name="Text Placeholder 2"/>
          <p:cNvSpPr>
            <a:spLocks noGrp="1"/>
          </p:cNvSpPr>
          <p:nvPr>
            <p:ph idx="1"/>
          </p:nvPr>
        </p:nvSpPr>
        <p:spPr/>
        <p:txBody>
          <a:bodyPr>
            <a:normAutofit/>
          </a:bodyPr>
          <a:lstStyle/>
          <a:p>
            <a:pPr marL="0" indent="0" algn="l">
              <a:buNone/>
            </a:pPr>
            <a:r>
              <a:rPr lang="en-US" sz="2400" b="0" i="0" dirty="0">
                <a:solidFill>
                  <a:srgbClr val="0070C0"/>
                </a:solidFill>
                <a:effectLst/>
                <a:latin typeface="Calibri" panose="020F0502020204030204" pitchFamily="34" charset="0"/>
              </a:rPr>
              <a:t>After participating in this session, attendees should be able to:</a:t>
            </a:r>
          </a:p>
          <a:p>
            <a:pPr algn="l"/>
            <a:r>
              <a:rPr lang="en-US" sz="2400" dirty="0">
                <a:solidFill>
                  <a:srgbClr val="0070C0"/>
                </a:solidFill>
                <a:latin typeface="Calibri" panose="020F0502020204030204" pitchFamily="34" charset="0"/>
              </a:rPr>
              <a:t>Understand the role of intensive health behavior and lifestyle interventions in the treatment of youth with higher weight status. </a:t>
            </a:r>
          </a:p>
          <a:p>
            <a:pPr algn="l"/>
            <a:r>
              <a:rPr lang="en-US" sz="2400" b="0" i="0" dirty="0">
                <a:solidFill>
                  <a:srgbClr val="0070C0"/>
                </a:solidFill>
                <a:effectLst/>
                <a:latin typeface="Calibri" panose="020F0502020204030204" pitchFamily="34" charset="0"/>
              </a:rPr>
              <a:t>Describe the key components of intensive health behavior and lifestyle interventions.</a:t>
            </a:r>
          </a:p>
          <a:p>
            <a:pPr algn="l"/>
            <a:r>
              <a:rPr lang="en-US" sz="2400" dirty="0">
                <a:solidFill>
                  <a:srgbClr val="0070C0"/>
                </a:solidFill>
                <a:latin typeface="Calibri" panose="020F0502020204030204" pitchFamily="34" charset="0"/>
              </a:rPr>
              <a:t>Recognize primary considerations in determining whether referral to an intensive lifestyle intervention </a:t>
            </a:r>
            <a:r>
              <a:rPr lang="en-US" sz="2400">
                <a:solidFill>
                  <a:srgbClr val="0070C0"/>
                </a:solidFill>
                <a:latin typeface="Calibri" panose="020F0502020204030204" pitchFamily="34" charset="0"/>
              </a:rPr>
              <a:t>is appropriate. </a:t>
            </a:r>
            <a:endParaRPr lang="en-US" sz="2400" b="0" i="0" dirty="0">
              <a:solidFill>
                <a:srgbClr val="0070C0"/>
              </a:solidFill>
              <a:effectLst/>
              <a:latin typeface="Calibri" panose="020F0502020204030204" pitchFamily="34" charset="0"/>
            </a:endParaRPr>
          </a:p>
        </p:txBody>
      </p:sp>
      <p:pic>
        <p:nvPicPr>
          <p:cNvPr id="4"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9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8468" y="641603"/>
            <a:ext cx="11858837" cy="0"/>
          </a:xfrm>
          <a:custGeom>
            <a:avLst/>
            <a:gdLst/>
            <a:ahLst/>
            <a:cxnLst/>
            <a:rect l="l" t="t" r="r" b="b"/>
            <a:pathLst>
              <a:path w="17788255">
                <a:moveTo>
                  <a:pt x="0" y="0"/>
                </a:moveTo>
                <a:lnTo>
                  <a:pt x="17788128" y="0"/>
                </a:lnTo>
              </a:path>
            </a:pathLst>
          </a:custGeom>
          <a:ln w="28956">
            <a:solidFill>
              <a:srgbClr val="F7B31D"/>
            </a:solidFill>
          </a:ln>
        </p:spPr>
        <p:txBody>
          <a:bodyPr wrap="square" lIns="0" tIns="0" rIns="0" bIns="0" rtlCol="0"/>
          <a:lstStyle/>
          <a:p>
            <a:endParaRPr sz="1200"/>
          </a:p>
        </p:txBody>
      </p:sp>
      <p:sp>
        <p:nvSpPr>
          <p:cNvPr id="6" name="object 6"/>
          <p:cNvSpPr txBox="1">
            <a:spLocks noGrp="1"/>
          </p:cNvSpPr>
          <p:nvPr>
            <p:ph type="title"/>
          </p:nvPr>
        </p:nvSpPr>
        <p:spPr>
          <a:xfrm>
            <a:off x="663303" y="662087"/>
            <a:ext cx="7010401" cy="685358"/>
          </a:xfrm>
          <a:prstGeom prst="rect">
            <a:avLst/>
          </a:prstGeom>
        </p:spPr>
        <p:txBody>
          <a:bodyPr vert="horz" wrap="square" lIns="0" tIns="8043" rIns="0" bIns="0" rtlCol="0" anchor="ctr">
            <a:spAutoFit/>
          </a:bodyPr>
          <a:lstStyle/>
          <a:p>
            <a:pPr marL="8467">
              <a:lnSpc>
                <a:spcPct val="100000"/>
              </a:lnSpc>
              <a:spcBef>
                <a:spcPts val="63"/>
              </a:spcBef>
            </a:pPr>
            <a:r>
              <a:rPr lang="en-US" spc="-153" dirty="0"/>
              <a:t>Intensive Lifestyle Interventions</a:t>
            </a:r>
            <a:endParaRPr spc="-193" dirty="0"/>
          </a:p>
        </p:txBody>
      </p:sp>
      <p:sp>
        <p:nvSpPr>
          <p:cNvPr id="2" name="Text Placeholder 1"/>
          <p:cNvSpPr>
            <a:spLocks noGrp="1"/>
          </p:cNvSpPr>
          <p:nvPr>
            <p:ph idx="1"/>
          </p:nvPr>
        </p:nvSpPr>
        <p:spPr>
          <a:xfrm>
            <a:off x="838199" y="1691811"/>
            <a:ext cx="10515601" cy="4351338"/>
          </a:xfrm>
        </p:spPr>
        <p:txBody>
          <a:bodyPr>
            <a:normAutofit fontScale="92500" lnSpcReduction="10000"/>
          </a:bodyPr>
          <a:lstStyle/>
          <a:p>
            <a:r>
              <a:rPr lang="en-US" dirty="0"/>
              <a:t>What’s in a name?</a:t>
            </a:r>
            <a:br>
              <a:rPr lang="en-US" dirty="0"/>
            </a:br>
            <a:endParaRPr lang="en-US" dirty="0"/>
          </a:p>
          <a:p>
            <a:pPr lvl="1"/>
            <a:r>
              <a:rPr lang="en-US" dirty="0"/>
              <a:t>USPSTF - Comprehensive intensive lifestyle intervention</a:t>
            </a:r>
          </a:p>
          <a:p>
            <a:pPr lvl="1"/>
            <a:r>
              <a:rPr lang="en-US" dirty="0"/>
              <a:t>AAP Clinical Practice Guideline - Intensive health behavior &amp; lifestyle treatment</a:t>
            </a:r>
          </a:p>
          <a:p>
            <a:pPr lvl="1"/>
            <a:r>
              <a:rPr lang="en-US" dirty="0"/>
              <a:t>CDC – Pediatric weight management intervention</a:t>
            </a:r>
          </a:p>
          <a:p>
            <a:pPr marL="1371725" lvl="3" indent="0">
              <a:buNone/>
            </a:pPr>
            <a:r>
              <a:rPr lang="en-US" sz="2400" dirty="0"/>
              <a:t>  Family healthy weight program</a:t>
            </a:r>
          </a:p>
          <a:p>
            <a:pPr lvl="1"/>
            <a:r>
              <a:rPr lang="en-US" dirty="0"/>
              <a:t>Literature -Family-based behavioral treatment</a:t>
            </a:r>
            <a:r>
              <a:rPr lang="en-US" sz="2999" dirty="0"/>
              <a:t/>
            </a:r>
            <a:br>
              <a:rPr lang="en-US" sz="2999" dirty="0"/>
            </a:br>
            <a:endParaRPr lang="en-US" sz="2999" dirty="0"/>
          </a:p>
          <a:p>
            <a:pPr marL="457241" lvl="1" indent="0">
              <a:buNone/>
            </a:pPr>
            <a:r>
              <a:rPr lang="en-US" dirty="0"/>
              <a:t>Convergence regarding program elements: </a:t>
            </a:r>
          </a:p>
          <a:p>
            <a:pPr marL="914441" lvl="1" indent="-457200">
              <a:buAutoNum type="arabicParenR"/>
            </a:pPr>
            <a:r>
              <a:rPr lang="en-US" dirty="0"/>
              <a:t>family involvement</a:t>
            </a:r>
          </a:p>
          <a:p>
            <a:pPr marL="914441" lvl="1" indent="-457200">
              <a:buAutoNum type="arabicParenR"/>
            </a:pPr>
            <a:r>
              <a:rPr lang="en-US" dirty="0"/>
              <a:t>prescription related to dietary intake, physical activity, and sedentary behavior</a:t>
            </a:r>
          </a:p>
          <a:p>
            <a:pPr marL="914441" lvl="1" indent="-457200">
              <a:buAutoNum type="arabicParenR"/>
            </a:pPr>
            <a:r>
              <a:rPr lang="en-US" dirty="0"/>
              <a:t>behavioral strategies</a:t>
            </a:r>
          </a:p>
          <a:p>
            <a:pPr lvl="1"/>
            <a:endParaRPr lang="en-US" dirty="0"/>
          </a:p>
          <a:p>
            <a:pPr lvl="1"/>
            <a:endParaRPr lang="en-US" dirty="0"/>
          </a:p>
        </p:txBody>
      </p:sp>
      <p:pic>
        <p:nvPicPr>
          <p:cNvPr id="9" name="Picture 1" descr="page2image1772256">
            <a:extLst>
              <a:ext uri="{FF2B5EF4-FFF2-40B4-BE49-F238E27FC236}">
                <a16:creationId xmlns:a16="http://schemas.microsoft.com/office/drawing/2014/main" id="{75DC4094-A6DA-2943-AF19-27890241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0331"/>
            <a:ext cx="910377" cy="47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5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9B24-78E3-4FD4-AE63-86C752774B75}"/>
              </a:ext>
            </a:extLst>
          </p:cNvPr>
          <p:cNvSpPr>
            <a:spLocks noGrp="1"/>
          </p:cNvSpPr>
          <p:nvPr>
            <p:ph type="title"/>
          </p:nvPr>
        </p:nvSpPr>
        <p:spPr>
          <a:xfrm>
            <a:off x="838200" y="641684"/>
            <a:ext cx="11004176" cy="1049005"/>
          </a:xfrm>
        </p:spPr>
        <p:txBody>
          <a:bodyPr>
            <a:normAutofit fontScale="90000"/>
          </a:bodyPr>
          <a:lstStyle/>
          <a:p>
            <a:r>
              <a:rPr lang="en-US" dirty="0"/>
              <a:t>U.S. Preventive Services Task Force Recommendations – 2010 &amp; 2017</a:t>
            </a:r>
          </a:p>
        </p:txBody>
      </p:sp>
      <p:pic>
        <p:nvPicPr>
          <p:cNvPr id="5" name="Content Placeholder 4">
            <a:extLst>
              <a:ext uri="{FF2B5EF4-FFF2-40B4-BE49-F238E27FC236}">
                <a16:creationId xmlns:a16="http://schemas.microsoft.com/office/drawing/2014/main" id="{1CD22124-57F2-46DD-C6BC-F654A8B30CFB}"/>
              </a:ext>
            </a:extLst>
          </p:cNvPr>
          <p:cNvPicPr>
            <a:picLocks noGrp="1" noChangeAspect="1"/>
          </p:cNvPicPr>
          <p:nvPr>
            <p:ph idx="1"/>
          </p:nvPr>
        </p:nvPicPr>
        <p:blipFill>
          <a:blip r:embed="rId3"/>
          <a:stretch>
            <a:fillRect/>
          </a:stretch>
        </p:blipFill>
        <p:spPr>
          <a:xfrm>
            <a:off x="725563" y="1690689"/>
            <a:ext cx="8126506" cy="4746584"/>
          </a:xfrm>
        </p:spPr>
      </p:pic>
      <p:sp>
        <p:nvSpPr>
          <p:cNvPr id="3" name="Rectangle 2">
            <a:extLst>
              <a:ext uri="{FF2B5EF4-FFF2-40B4-BE49-F238E27FC236}">
                <a16:creationId xmlns:a16="http://schemas.microsoft.com/office/drawing/2014/main" id="{718850EA-E507-7A28-1155-7EBF42FB8CF0}"/>
              </a:ext>
            </a:extLst>
          </p:cNvPr>
          <p:cNvSpPr/>
          <p:nvPr/>
        </p:nvSpPr>
        <p:spPr>
          <a:xfrm>
            <a:off x="2303149" y="2226188"/>
            <a:ext cx="5657509" cy="516447"/>
          </a:xfrm>
          <a:prstGeom prst="rect">
            <a:avLst/>
          </a:prstGeom>
          <a:noFill/>
          <a:ln w="38100">
            <a:solidFill>
              <a:srgbClr val="834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2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TC-RI">
  <a:themeElements>
    <a:clrScheme name="Custom 38">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FFFF0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CTC-RI PPT Template 2021</Template>
  <TotalTime>1282</TotalTime>
  <Words>3686</Words>
  <Application>Microsoft Office PowerPoint</Application>
  <PresentationFormat>Widescreen</PresentationFormat>
  <Paragraphs>451</Paragraphs>
  <Slides>48</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AdvOT8817665d</vt:lpstr>
      <vt:lpstr>AdvOTf011d512</vt:lpstr>
      <vt:lpstr>AdvOTf011d512+fb</vt:lpstr>
      <vt:lpstr>AdvTT08640291</vt:lpstr>
      <vt:lpstr>AdvTT9cc80a3e.I</vt:lpstr>
      <vt:lpstr>Arial</vt:lpstr>
      <vt:lpstr>Calibri</vt:lpstr>
      <vt:lpstr>Lato</vt:lpstr>
      <vt:lpstr>Symbol</vt:lpstr>
      <vt:lpstr>Tahoma</vt:lpstr>
      <vt:lpstr>Times New Roman</vt:lpstr>
      <vt:lpstr>Wingdings</vt:lpstr>
      <vt:lpstr>CTC-RI</vt:lpstr>
      <vt:lpstr>Pediatric Weight Management ECHO® Session Topic:  Family-Based Behavioral Treatment</vt:lpstr>
      <vt:lpstr>Welcome</vt:lpstr>
      <vt:lpstr>CME Credits  (currently pending for MDs, PAs, Rx, RNs, NPs, PsyD, PhD)</vt:lpstr>
      <vt:lpstr>Agenda</vt:lpstr>
      <vt:lpstr>Today’s Faculty</vt:lpstr>
      <vt:lpstr>Disclosures</vt:lpstr>
      <vt:lpstr>Learning Objectives</vt:lpstr>
      <vt:lpstr>Intensive Lifestyle Interventions</vt:lpstr>
      <vt:lpstr>U.S. Preventive Services Task Force Recommendations – 2010 &amp; 2017</vt:lpstr>
      <vt:lpstr>PowerPoint Presentation</vt:lpstr>
      <vt:lpstr>Evidence-based Interventions</vt:lpstr>
      <vt:lpstr>Considerations in Delivery of Intensive Health Behavior and Lifestyle Treatment</vt:lpstr>
      <vt:lpstr>Components of Intensive Lifestyle Interventions </vt:lpstr>
      <vt:lpstr>Intensive Lifestyle Interventions </vt:lpstr>
      <vt:lpstr>Improving Diet Quality  </vt:lpstr>
      <vt:lpstr>Improving Diet Quality</vt:lpstr>
      <vt:lpstr>Key Behavioral Strategies</vt:lpstr>
      <vt:lpstr>Role of the Caregiver</vt:lpstr>
      <vt:lpstr>Attention to Social Determinants of Health</vt:lpstr>
      <vt:lpstr>When Intensive Programs Are Not Available</vt:lpstr>
      <vt:lpstr>Addressing High Weight Status in Pediatric Samples  Cardel et al. 2022. Journal of the Academy of Nutrition and Dietetics.</vt:lpstr>
      <vt:lpstr>Is Participation in Intensive Lifestyle Intervention Appropriate?</vt:lpstr>
      <vt:lpstr>Effects of Participation in Lifestyle Interventions on Psychological Outcomes</vt:lpstr>
      <vt:lpstr>Effects of Participation in Lifestyle Interventions on Psychological Outcomes</vt:lpstr>
      <vt:lpstr>Childhood Obesity Research Demonstration Projects</vt:lpstr>
      <vt:lpstr>HealthTRAC</vt:lpstr>
      <vt:lpstr>Resources</vt:lpstr>
      <vt:lpstr>Contact information</vt:lpstr>
      <vt:lpstr>Pediatric Weight Management ECHO®  Case Presentation</vt:lpstr>
      <vt:lpstr>Reasons for Selecting this Case</vt:lpstr>
      <vt:lpstr>Basic Patient Information</vt:lpstr>
      <vt:lpstr>Growth Curve 13 yo   160% of 95%</vt:lpstr>
      <vt:lpstr>Growth Curve 15y   150% of 95%</vt:lpstr>
      <vt:lpstr>Growth chart 17y   190% of 95%</vt:lpstr>
      <vt:lpstr>Does the Patient/Family have a weight management goal? Please describe.</vt:lpstr>
      <vt:lpstr>Relevant Background</vt:lpstr>
      <vt:lpstr>Relevant Social History</vt:lpstr>
      <vt:lpstr>Nutrition</vt:lpstr>
      <vt:lpstr>Physical Activity</vt:lpstr>
      <vt:lpstr>Were other approaches used for managing this patient?</vt:lpstr>
      <vt:lpstr>Patient /Family Successes and Strengths?</vt:lpstr>
      <vt:lpstr>Summary &amp; Clarifying Questions</vt:lpstr>
      <vt:lpstr>Reasons for Selecting this Case</vt:lpstr>
      <vt:lpstr>Recommendations from the group</vt:lpstr>
      <vt:lpstr>CME Credits  (currently pending for MDs, PAs, Rx, RNs, NPs, PsyD, PhD)</vt:lpstr>
      <vt:lpstr>  RIAAP Meeting Announcement </vt:lpstr>
      <vt:lpstr>Announcements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Weight Management ECHO® Session Topic:</dc:title>
  <dc:creator>Carolyn Karner</dc:creator>
  <cp:lastModifiedBy>Edyth Dwyer</cp:lastModifiedBy>
  <cp:revision>96</cp:revision>
  <dcterms:created xsi:type="dcterms:W3CDTF">2022-09-16T17:54:48Z</dcterms:created>
  <dcterms:modified xsi:type="dcterms:W3CDTF">2023-02-16T22:07:29Z</dcterms:modified>
</cp:coreProperties>
</file>