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657" r:id="rId2"/>
    <p:sldId id="705" r:id="rId3"/>
    <p:sldId id="658" r:id="rId4"/>
    <p:sldId id="691" r:id="rId5"/>
    <p:sldId id="709" r:id="rId6"/>
    <p:sldId id="710" r:id="rId7"/>
    <p:sldId id="715" r:id="rId8"/>
    <p:sldId id="716" r:id="rId9"/>
    <p:sldId id="714" r:id="rId10"/>
    <p:sldId id="717" r:id="rId11"/>
    <p:sldId id="718" r:id="rId12"/>
    <p:sldId id="719" r:id="rId13"/>
    <p:sldId id="720" r:id="rId14"/>
    <p:sldId id="721" r:id="rId15"/>
    <p:sldId id="722" r:id="rId16"/>
    <p:sldId id="723" r:id="rId17"/>
    <p:sldId id="724" r:id="rId18"/>
    <p:sldId id="725" r:id="rId19"/>
    <p:sldId id="726" r:id="rId20"/>
    <p:sldId id="727" r:id="rId21"/>
    <p:sldId id="735" r:id="rId22"/>
    <p:sldId id="728" r:id="rId23"/>
    <p:sldId id="729" r:id="rId24"/>
    <p:sldId id="730" r:id="rId25"/>
    <p:sldId id="731" r:id="rId26"/>
    <p:sldId id="736" r:id="rId27"/>
    <p:sldId id="737" r:id="rId28"/>
    <p:sldId id="732" r:id="rId29"/>
    <p:sldId id="733" r:id="rId30"/>
    <p:sldId id="738" r:id="rId31"/>
    <p:sldId id="258" r:id="rId32"/>
    <p:sldId id="600" r:id="rId33"/>
    <p:sldId id="739" r:id="rId34"/>
    <p:sldId id="650" r:id="rId35"/>
    <p:sldId id="704" r:id="rId36"/>
    <p:sldId id="712" r:id="rId37"/>
    <p:sldId id="269" r:id="rId38"/>
    <p:sldId id="614" r:id="rId39"/>
    <p:sldId id="664" r:id="rId40"/>
    <p:sldId id="703" r:id="rId41"/>
    <p:sldId id="713" r:id="rId42"/>
    <p:sldId id="267" r:id="rId43"/>
    <p:sldId id="673" r:id="rId44"/>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705"/>
            <p14:sldId id="658"/>
            <p14:sldId id="691"/>
            <p14:sldId id="709"/>
            <p14:sldId id="710"/>
            <p14:sldId id="715"/>
            <p14:sldId id="716"/>
            <p14:sldId id="714"/>
            <p14:sldId id="717"/>
            <p14:sldId id="718"/>
            <p14:sldId id="719"/>
            <p14:sldId id="720"/>
            <p14:sldId id="721"/>
            <p14:sldId id="722"/>
            <p14:sldId id="723"/>
            <p14:sldId id="724"/>
            <p14:sldId id="725"/>
            <p14:sldId id="726"/>
            <p14:sldId id="727"/>
            <p14:sldId id="735"/>
            <p14:sldId id="728"/>
            <p14:sldId id="729"/>
            <p14:sldId id="730"/>
            <p14:sldId id="731"/>
            <p14:sldId id="736"/>
            <p14:sldId id="737"/>
            <p14:sldId id="732"/>
            <p14:sldId id="733"/>
            <p14:sldId id="738"/>
            <p14:sldId id="258"/>
            <p14:sldId id="600"/>
            <p14:sldId id="739"/>
            <p14:sldId id="650"/>
            <p14:sldId id="704"/>
            <p14:sldId id="712"/>
            <p14:sldId id="269"/>
            <p14:sldId id="614"/>
            <p14:sldId id="664"/>
            <p14:sldId id="703"/>
            <p14:sldId id="713"/>
            <p14:sldId id="267"/>
            <p14:sldId id="6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960" autoAdjust="0"/>
  </p:normalViewPr>
  <p:slideViewPr>
    <p:cSldViewPr snapToGrid="0">
      <p:cViewPr varScale="1">
        <p:scale>
          <a:sx n="94" d="100"/>
          <a:sy n="94" d="100"/>
        </p:scale>
        <p:origin x="1026" y="90"/>
      </p:cViewPr>
      <p:guideLst/>
    </p:cSldViewPr>
  </p:slideViewPr>
  <p:notesTextViewPr>
    <p:cViewPr>
      <p:scale>
        <a:sx n="1" d="1"/>
        <a:sy n="1" d="1"/>
      </p:scale>
      <p:origin x="0" y="0"/>
    </p:cViewPr>
  </p:notesTextViewPr>
  <p:sorterViewPr>
    <p:cViewPr varScale="1">
      <p:scale>
        <a:sx n="1" d="1"/>
        <a:sy n="1" d="1"/>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3.basecamp.com/p/ZekmgF5spJuT5Dg7951sSd5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public.3.basecamp.com/p/jCjyqoBNf6BKFWnkSjv8cDp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coutingevent.com/082-76291" TargetMode="External"/><Relationship Id="rId2" Type="http://schemas.openxmlformats.org/officeDocument/2006/relationships/hyperlink" Target="https://scoutingevent.com/082-77316"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s://site.corsizio.com/a/5bf2f8e8e6dfc6f1ca7cbd6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coutingevent.com/082-ChessClassic" TargetMode="External"/><Relationship Id="rId2" Type="http://schemas.openxmlformats.org/officeDocument/2006/relationships/hyperlink" Target="https://scoutingevent.com/082-chess" TargetMode="External"/><Relationship Id="rId1" Type="http://schemas.openxmlformats.org/officeDocument/2006/relationships/slideLayout" Target="../slideLayouts/slideLayout2.xml"/><Relationship Id="rId6" Type="http://schemas.openxmlformats.org/officeDocument/2006/relationships/hyperlink" Target="https://www.ncacbsa.org/wp-content/uploads/2022/09/DC-STEM-Trek-2.pdf" TargetMode="External"/><Relationship Id="rId5" Type="http://schemas.openxmlformats.org/officeDocument/2006/relationships/hyperlink" Target="https://us.engagingnetworks.app/page/email/click/10004/2037650?email=j2mObVAw6OCBePIN6tZ3hlESkN1MQhKC&amp;campid=xocb452w9CaZkArzVWMSmA==" TargetMode="External"/><Relationship Id="rId4" Type="http://schemas.openxmlformats.org/officeDocument/2006/relationships/hyperlink" Target="https://www.mdsci.org/learn/programs-for-scouts/camp-i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acbsa.org/participation-fee/https:/www.ncacbsa.org/participation-fee/" TargetMode="External"/><Relationship Id="rId2" Type="http://schemas.openxmlformats.org/officeDocument/2006/relationships/hyperlink" Target="https://public.3.basecamp.com/p/XoisQJcMr1NncMfshG7xCj9f" TargetMode="External"/><Relationship Id="rId1" Type="http://schemas.openxmlformats.org/officeDocument/2006/relationships/slideLayout" Target="../slideLayouts/slideLayout2.xml"/><Relationship Id="rId5" Type="http://schemas.openxmlformats.org/officeDocument/2006/relationships/hyperlink" Target="https://my.scouting.org/" TargetMode="External"/><Relationship Id="rId4" Type="http://schemas.openxmlformats.org/officeDocument/2006/relationships/hyperlink" Target="https://advancements.scouting.or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mailto:gmasonmeritbadgeday@gmail.co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drive.google.com/file/d/1ScjaVdMtoV9MKApCww7XRCEPsZ8QBfW5/view?usp=drive_link" TargetMode="External"/><Relationship Id="rId13" Type="http://schemas.openxmlformats.org/officeDocument/2006/relationships/hyperlink" Target="https://www.ncacbsa.org/national-youth-leadership-training/" TargetMode="External"/><Relationship Id="rId3" Type="http://schemas.openxmlformats.org/officeDocument/2006/relationships/image" Target="../media/image25.jpeg"/><Relationship Id="rId7" Type="http://schemas.openxmlformats.org/officeDocument/2006/relationships/hyperlink" Target="file:///C:\Users\RusPi\Downloads\33.8%22N+77%25C2%25B012" TargetMode="External"/><Relationship Id="rId12" Type="http://schemas.openxmlformats.org/officeDocument/2006/relationships/hyperlink" Target="https://www.fairfaxcounty.gov/hscode/ereg/Registration.aspx?groupID=47" TargetMode="External"/><Relationship Id="rId2" Type="http://schemas.openxmlformats.org/officeDocument/2006/relationships/hyperlink" Target="https://www.ncacbsa.org/george-mason/training/" TargetMode="External"/><Relationship Id="rId1" Type="http://schemas.openxmlformats.org/officeDocument/2006/relationships/slideLayout" Target="../slideLayouts/slideLayout2.xml"/><Relationship Id="rId6" Type="http://schemas.openxmlformats.org/officeDocument/2006/relationships/hyperlink" Target="file:///C:\Users\RusPi\Downloads\36.7%22N+77%25C2%25B023" TargetMode="External"/><Relationship Id="rId11" Type="http://schemas.openxmlformats.org/officeDocument/2006/relationships/hyperlink" Target="https://drive.google.com/file/d/1yA31KOSFdIahj8BFt46xE-lq0g8GSKYY/view?usp=drive_link" TargetMode="External"/><Relationship Id="rId5" Type="http://schemas.openxmlformats.org/officeDocument/2006/relationships/hyperlink" Target="https://drive.google.com/file/d/1M4dRigvijvGzelYlPn89YVOb0YMX735e/view?usp=drive_link" TargetMode="External"/><Relationship Id="rId15" Type="http://schemas.openxmlformats.org/officeDocument/2006/relationships/hyperlink" Target="https://www.ncacbsa.org/wood-badge/" TargetMode="External"/><Relationship Id="rId10" Type="http://schemas.openxmlformats.org/officeDocument/2006/relationships/hyperlink" Target="https://drive.google.com/file/d/1iHw2RTNIG7CH_KGprjxPYr4cOf3XYsmr/view?usp=drive_link" TargetMode="External"/><Relationship Id="rId4" Type="http://schemas.openxmlformats.org/officeDocument/2006/relationships/hyperlink" Target="file:///C:\Users\RusPi\Downloads\38.2%22N+77%25C2%25B015" TargetMode="External"/><Relationship Id="rId9" Type="http://schemas.openxmlformats.org/officeDocument/2006/relationships/hyperlink" Target="https://drive.google.com/file/d/185J6vmz_3PzhymcYA3naBvxZ15mO4sFI/view?usp=drive_link" TargetMode="External"/><Relationship Id="rId14" Type="http://schemas.openxmlformats.org/officeDocument/2006/relationships/hyperlink" Target="https://scoutingevent.com/082-WFASpring202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outingevent.com/082-77027" TargetMode="External"/><Relationship Id="rId3" Type="http://schemas.openxmlformats.org/officeDocument/2006/relationships/hyperlink" Target="https://filestore.scouting.org/filestore/NorthernTier/pdf/CampershipApp.pdf" TargetMode="External"/><Relationship Id="rId7" Type="http://schemas.openxmlformats.org/officeDocument/2006/relationships/hyperlink" Target="mailto:highadventure@ncacbsa.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coutingevent.com/082-75664" TargetMode="External"/><Relationship Id="rId5" Type="http://schemas.openxmlformats.org/officeDocument/2006/relationships/hyperlink" Target="https://www.summitbsa.org/wp-content/uploads/2023/05/INSTRUCTIONS-TO-APPLY-FOR-CAMPERSHIP.pdf" TargetMode="External"/><Relationship Id="rId4" Type="http://schemas.openxmlformats.org/officeDocument/2006/relationships/hyperlink" Target="https://www.philmontscoutranch.org/scholarship-application/" TargetMode="External"/><Relationship Id="rId9" Type="http://schemas.openxmlformats.org/officeDocument/2006/relationships/image" Target="../media/image26.jpeg"/></Relationships>
</file>

<file path=ppt/slides/_rels/slide41.xml.rels><?xml version="1.0" encoding="UTF-8" standalone="yes"?>
<Relationships xmlns="http://schemas.openxmlformats.org/package/2006/relationships"><Relationship Id="rId8" Type="http://schemas.openxmlformats.org/officeDocument/2006/relationships/hyperlink" Target="https://public.3.basecamp.com/p/hLgsVbk7Suju6cuDzQQJaEn4" TargetMode="External"/><Relationship Id="rId13" Type="http://schemas.openxmlformats.org/officeDocument/2006/relationships/image" Target="../media/image26.jpeg"/><Relationship Id="rId3" Type="http://schemas.openxmlformats.org/officeDocument/2006/relationships/hyperlink" Target="mailto:brian@bkheath.com"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hyperlink" Target="https://www.ncacbsa.org/bcols/" TargetMode="Externa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YEWbXrtoYWU2CNNKE3GXqyG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coutingevent.com/082-geology" TargetMode="External"/><Relationship Id="rId2" Type="http://schemas.openxmlformats.org/officeDocument/2006/relationships/hyperlink" Target="https://scoutingevent.com/082-dec23_citinnation" TargetMode="External"/><Relationship Id="rId1" Type="http://schemas.openxmlformats.org/officeDocument/2006/relationships/slideLayout" Target="../slideLayouts/slideLayout2.xml"/><Relationship Id="rId6" Type="http://schemas.openxmlformats.org/officeDocument/2006/relationships/hyperlink" Target="https://scoutingevent.com/082-USAArcherLevel1" TargetMode="External"/><Relationship Id="rId5" Type="http://schemas.openxmlformats.org/officeDocument/2006/relationships/hyperlink" Target="https://scoutingevent.com/082-WFASpring2024" TargetMode="External"/><Relationship Id="rId4" Type="http://schemas.openxmlformats.org/officeDocument/2006/relationships/hyperlink" Target="https://scoutingevent.com/082-78053"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December 14,</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3</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5A7CB-EA39-B6DF-15D1-B652C11E8921}"/>
              </a:ext>
            </a:extLst>
          </p:cNvPr>
          <p:cNvPicPr>
            <a:picLocks noChangeAspect="1"/>
          </p:cNvPicPr>
          <p:nvPr/>
        </p:nvPicPr>
        <p:blipFill>
          <a:blip r:embed="rId2"/>
          <a:stretch>
            <a:fillRect/>
          </a:stretch>
        </p:blipFill>
        <p:spPr>
          <a:xfrm>
            <a:off x="942384" y="846306"/>
            <a:ext cx="10307231" cy="4653871"/>
          </a:xfrm>
          <a:prstGeom prst="rect">
            <a:avLst/>
          </a:prstGeom>
        </p:spPr>
      </p:pic>
    </p:spTree>
    <p:extLst>
      <p:ext uri="{BB962C8B-B14F-4D97-AF65-F5344CB8AC3E}">
        <p14:creationId xmlns:p14="http://schemas.microsoft.com/office/powerpoint/2010/main" val="30374957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2C130F-6C91-0EF0-4CDD-8A5BB5ECE307}"/>
              </a:ext>
            </a:extLst>
          </p:cNvPr>
          <p:cNvPicPr>
            <a:picLocks noChangeAspect="1"/>
          </p:cNvPicPr>
          <p:nvPr/>
        </p:nvPicPr>
        <p:blipFill>
          <a:blip r:embed="rId2"/>
          <a:stretch>
            <a:fillRect/>
          </a:stretch>
        </p:blipFill>
        <p:spPr>
          <a:xfrm>
            <a:off x="655979" y="657299"/>
            <a:ext cx="10924556" cy="5762955"/>
          </a:xfrm>
          <a:prstGeom prst="rect">
            <a:avLst/>
          </a:prstGeom>
        </p:spPr>
      </p:pic>
    </p:spTree>
    <p:extLst>
      <p:ext uri="{BB962C8B-B14F-4D97-AF65-F5344CB8AC3E}">
        <p14:creationId xmlns:p14="http://schemas.microsoft.com/office/powerpoint/2010/main" val="9586563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5ED7FF-63A8-1E12-9347-2154907DC7E5}"/>
              </a:ext>
            </a:extLst>
          </p:cNvPr>
          <p:cNvPicPr>
            <a:picLocks noChangeAspect="1"/>
          </p:cNvPicPr>
          <p:nvPr/>
        </p:nvPicPr>
        <p:blipFill>
          <a:blip r:embed="rId2"/>
          <a:stretch>
            <a:fillRect/>
          </a:stretch>
        </p:blipFill>
        <p:spPr>
          <a:xfrm>
            <a:off x="859053" y="633753"/>
            <a:ext cx="10308300" cy="5903985"/>
          </a:xfrm>
          <a:prstGeom prst="rect">
            <a:avLst/>
          </a:prstGeom>
        </p:spPr>
      </p:pic>
    </p:spTree>
    <p:extLst>
      <p:ext uri="{BB962C8B-B14F-4D97-AF65-F5344CB8AC3E}">
        <p14:creationId xmlns:p14="http://schemas.microsoft.com/office/powerpoint/2010/main" val="2240272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1FF58-32B4-6653-45E5-ACE3EF8E77A9}"/>
              </a:ext>
            </a:extLst>
          </p:cNvPr>
          <p:cNvPicPr>
            <a:picLocks noChangeAspect="1"/>
          </p:cNvPicPr>
          <p:nvPr/>
        </p:nvPicPr>
        <p:blipFill>
          <a:blip r:embed="rId2"/>
          <a:stretch>
            <a:fillRect/>
          </a:stretch>
        </p:blipFill>
        <p:spPr>
          <a:xfrm>
            <a:off x="745139" y="731162"/>
            <a:ext cx="10620203" cy="5611272"/>
          </a:xfrm>
          <a:prstGeom prst="rect">
            <a:avLst/>
          </a:prstGeom>
        </p:spPr>
      </p:pic>
    </p:spTree>
    <p:extLst>
      <p:ext uri="{BB962C8B-B14F-4D97-AF65-F5344CB8AC3E}">
        <p14:creationId xmlns:p14="http://schemas.microsoft.com/office/powerpoint/2010/main" val="412005522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5474A-3851-C437-CD2E-5FC89B94264D}"/>
              </a:ext>
            </a:extLst>
          </p:cNvPr>
          <p:cNvPicPr>
            <a:picLocks noChangeAspect="1"/>
          </p:cNvPicPr>
          <p:nvPr/>
        </p:nvPicPr>
        <p:blipFill>
          <a:blip r:embed="rId2"/>
          <a:stretch>
            <a:fillRect/>
          </a:stretch>
        </p:blipFill>
        <p:spPr>
          <a:xfrm>
            <a:off x="852344" y="753638"/>
            <a:ext cx="10509562" cy="5760884"/>
          </a:xfrm>
          <a:prstGeom prst="rect">
            <a:avLst/>
          </a:prstGeom>
        </p:spPr>
      </p:pic>
    </p:spTree>
    <p:extLst>
      <p:ext uri="{BB962C8B-B14F-4D97-AF65-F5344CB8AC3E}">
        <p14:creationId xmlns:p14="http://schemas.microsoft.com/office/powerpoint/2010/main" val="223266699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3E61B-71BF-60A3-23B8-3847EDD2E86B}"/>
              </a:ext>
            </a:extLst>
          </p:cNvPr>
          <p:cNvPicPr>
            <a:picLocks noChangeAspect="1"/>
          </p:cNvPicPr>
          <p:nvPr/>
        </p:nvPicPr>
        <p:blipFill>
          <a:blip r:embed="rId2"/>
          <a:stretch>
            <a:fillRect/>
          </a:stretch>
        </p:blipFill>
        <p:spPr>
          <a:xfrm>
            <a:off x="565278" y="600677"/>
            <a:ext cx="11147284" cy="5634753"/>
          </a:xfrm>
          <a:prstGeom prst="rect">
            <a:avLst/>
          </a:prstGeom>
        </p:spPr>
      </p:pic>
    </p:spTree>
    <p:extLst>
      <p:ext uri="{BB962C8B-B14F-4D97-AF65-F5344CB8AC3E}">
        <p14:creationId xmlns:p14="http://schemas.microsoft.com/office/powerpoint/2010/main" val="32315992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8CE19-BEB5-837B-ED06-B05585FE121F}"/>
              </a:ext>
            </a:extLst>
          </p:cNvPr>
          <p:cNvPicPr>
            <a:picLocks noChangeAspect="1"/>
          </p:cNvPicPr>
          <p:nvPr/>
        </p:nvPicPr>
        <p:blipFill>
          <a:blip r:embed="rId2"/>
          <a:stretch>
            <a:fillRect/>
          </a:stretch>
        </p:blipFill>
        <p:spPr>
          <a:xfrm>
            <a:off x="869855" y="622616"/>
            <a:ext cx="10248860" cy="5658072"/>
          </a:xfrm>
          <a:prstGeom prst="rect">
            <a:avLst/>
          </a:prstGeom>
        </p:spPr>
      </p:pic>
    </p:spTree>
    <p:extLst>
      <p:ext uri="{BB962C8B-B14F-4D97-AF65-F5344CB8AC3E}">
        <p14:creationId xmlns:p14="http://schemas.microsoft.com/office/powerpoint/2010/main" val="30608698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892B1-B17C-E2B7-15E1-01C7CD1E0C59}"/>
              </a:ext>
            </a:extLst>
          </p:cNvPr>
          <p:cNvPicPr>
            <a:picLocks noChangeAspect="1"/>
          </p:cNvPicPr>
          <p:nvPr/>
        </p:nvPicPr>
        <p:blipFill>
          <a:blip r:embed="rId2"/>
          <a:stretch>
            <a:fillRect/>
          </a:stretch>
        </p:blipFill>
        <p:spPr>
          <a:xfrm>
            <a:off x="701063" y="659312"/>
            <a:ext cx="10476018" cy="5732753"/>
          </a:xfrm>
          <a:prstGeom prst="rect">
            <a:avLst/>
          </a:prstGeom>
        </p:spPr>
      </p:pic>
    </p:spTree>
    <p:extLst>
      <p:ext uri="{BB962C8B-B14F-4D97-AF65-F5344CB8AC3E}">
        <p14:creationId xmlns:p14="http://schemas.microsoft.com/office/powerpoint/2010/main" val="39820619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BF9A4-6E40-4B99-99B8-FE81247BBA77}"/>
              </a:ext>
            </a:extLst>
          </p:cNvPr>
          <p:cNvPicPr>
            <a:picLocks noChangeAspect="1"/>
          </p:cNvPicPr>
          <p:nvPr/>
        </p:nvPicPr>
        <p:blipFill>
          <a:blip r:embed="rId2"/>
          <a:stretch>
            <a:fillRect/>
          </a:stretch>
        </p:blipFill>
        <p:spPr>
          <a:xfrm>
            <a:off x="812830" y="754306"/>
            <a:ext cx="10807786" cy="5092017"/>
          </a:xfrm>
          <a:prstGeom prst="rect">
            <a:avLst/>
          </a:prstGeom>
        </p:spPr>
      </p:pic>
    </p:spTree>
    <p:extLst>
      <p:ext uri="{BB962C8B-B14F-4D97-AF65-F5344CB8AC3E}">
        <p14:creationId xmlns:p14="http://schemas.microsoft.com/office/powerpoint/2010/main" val="423095886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303C4B-85DC-2B80-AC72-BB4150534008}"/>
              </a:ext>
            </a:extLst>
          </p:cNvPr>
          <p:cNvPicPr>
            <a:picLocks noChangeAspect="1"/>
          </p:cNvPicPr>
          <p:nvPr/>
        </p:nvPicPr>
        <p:blipFill>
          <a:blip r:embed="rId2"/>
          <a:stretch>
            <a:fillRect/>
          </a:stretch>
        </p:blipFill>
        <p:spPr>
          <a:xfrm>
            <a:off x="933116" y="361212"/>
            <a:ext cx="10594159" cy="6135576"/>
          </a:xfrm>
          <a:prstGeom prst="rect">
            <a:avLst/>
          </a:prstGeom>
        </p:spPr>
      </p:pic>
    </p:spTree>
    <p:extLst>
      <p:ext uri="{BB962C8B-B14F-4D97-AF65-F5344CB8AC3E}">
        <p14:creationId xmlns:p14="http://schemas.microsoft.com/office/powerpoint/2010/main" val="24308813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Joint Session – </a:t>
            </a: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Listening Sessions</a:t>
            </a: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Membership Questions</a:t>
            </a: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Marketing Opportunities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Ja</a:t>
            </a:r>
            <a:r>
              <a:rPr lang="en-US" dirty="0">
                <a:solidFill>
                  <a:srgbClr val="090000"/>
                </a:solidFill>
                <a:latin typeface="Arial" panose="020B0604020202020204" pitchFamily="34" charset="0"/>
                <a:cs typeface="Arial" panose="020B0604020202020204" pitchFamily="34" charset="0"/>
              </a:rPr>
              <a:t>nuary 11</a:t>
            </a:r>
            <a:r>
              <a:rPr lang="en-US" b="0" i="0" dirty="0">
                <a:solidFill>
                  <a:srgbClr val="090000"/>
                </a:solidFill>
                <a:effectLst/>
                <a:latin typeface="Arial" panose="020B0604020202020204" pitchFamily="34" charset="0"/>
                <a:cs typeface="Arial" panose="020B0604020202020204" pitchFamily="34" charset="0"/>
              </a:rPr>
              <a:t>, 2024 (7:30pm)</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B4C34-F29C-3E45-FD90-AECDC7A82C8A}"/>
              </a:ext>
            </a:extLst>
          </p:cNvPr>
          <p:cNvPicPr>
            <a:picLocks noChangeAspect="1"/>
          </p:cNvPicPr>
          <p:nvPr/>
        </p:nvPicPr>
        <p:blipFill>
          <a:blip r:embed="rId2"/>
          <a:stretch>
            <a:fillRect/>
          </a:stretch>
        </p:blipFill>
        <p:spPr>
          <a:xfrm>
            <a:off x="748694" y="666825"/>
            <a:ext cx="10564573" cy="5515447"/>
          </a:xfrm>
          <a:prstGeom prst="rect">
            <a:avLst/>
          </a:prstGeom>
        </p:spPr>
      </p:pic>
    </p:spTree>
    <p:extLst>
      <p:ext uri="{BB962C8B-B14F-4D97-AF65-F5344CB8AC3E}">
        <p14:creationId xmlns:p14="http://schemas.microsoft.com/office/powerpoint/2010/main" val="10894251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81C7-B0D2-FB86-BADF-A5FFF37A9C8C}"/>
              </a:ext>
            </a:extLst>
          </p:cNvPr>
          <p:cNvSpPr>
            <a:spLocks noGrp="1"/>
          </p:cNvSpPr>
          <p:nvPr>
            <p:ph type="title"/>
          </p:nvPr>
        </p:nvSpPr>
        <p:spPr>
          <a:xfrm>
            <a:off x="838200" y="365126"/>
            <a:ext cx="10515600" cy="1269122"/>
          </a:xfrm>
        </p:spPr>
        <p:txBody>
          <a:bodyPr>
            <a:normAutofit fontScale="90000"/>
          </a:bodyPr>
          <a:lstStyle/>
          <a:p>
            <a:r>
              <a:rPr lang="en-US" sz="3600" b="1" i="0" dirty="0">
                <a:solidFill>
                  <a:srgbClr val="241C15"/>
                </a:solidFill>
                <a:effectLst/>
              </a:rPr>
              <a:t>“Advancement/Recognition (Awards Processing) - What could the District and/or NCAC do to improve Award processing?”</a:t>
            </a:r>
            <a:br>
              <a:rPr lang="en-US" b="1" i="0" dirty="0">
                <a:solidFill>
                  <a:srgbClr val="241C15"/>
                </a:solidFill>
                <a:effectLst/>
              </a:rPr>
            </a:br>
            <a:endParaRPr lang="en-US" dirty="0"/>
          </a:p>
        </p:txBody>
      </p:sp>
      <p:sp>
        <p:nvSpPr>
          <p:cNvPr id="3" name="Text Placeholder 2">
            <a:extLst>
              <a:ext uri="{FF2B5EF4-FFF2-40B4-BE49-F238E27FC236}">
                <a16:creationId xmlns:a16="http://schemas.microsoft.com/office/drawing/2014/main" id="{56A2033D-59A6-221B-48CA-6DDB774AA144}"/>
              </a:ext>
            </a:extLst>
          </p:cNvPr>
          <p:cNvSpPr>
            <a:spLocks noGrp="1"/>
          </p:cNvSpPr>
          <p:nvPr>
            <p:ph type="body" idx="1"/>
          </p:nvPr>
        </p:nvSpPr>
        <p:spPr>
          <a:xfrm>
            <a:off x="838200" y="1253331"/>
            <a:ext cx="10515600" cy="4351338"/>
          </a:xfrm>
        </p:spPr>
        <p:txBody>
          <a:bodyPr/>
          <a:lstStyle/>
          <a:p>
            <a:r>
              <a:rPr lang="en-US" dirty="0"/>
              <a:t>(17%) Adequate/doing a great job/much improved</a:t>
            </a:r>
          </a:p>
          <a:p>
            <a:r>
              <a:rPr lang="en-US" dirty="0"/>
              <a:t>(33%) Make process easier/timely/faster/proof-read</a:t>
            </a:r>
          </a:p>
          <a:p>
            <a:r>
              <a:rPr lang="en-US" dirty="0"/>
              <a:t>(22%) Track/communicate when done/deliver them to us</a:t>
            </a:r>
          </a:p>
          <a:p>
            <a:r>
              <a:rPr lang="en-US" dirty="0"/>
              <a:t>(  3%) Keep better tabs on who is eligible</a:t>
            </a:r>
          </a:p>
          <a:p>
            <a:r>
              <a:rPr lang="en-US" dirty="0"/>
              <a:t>(18%) What Awards are available?/Send info to Unit Key 3</a:t>
            </a:r>
          </a:p>
          <a:p>
            <a:r>
              <a:rPr lang="en-US" dirty="0"/>
              <a:t>(  2%) National Outdoor Challenge difficult to submit</a:t>
            </a:r>
          </a:p>
          <a:p>
            <a:r>
              <a:rPr lang="en-US" dirty="0"/>
              <a:t>(  5%) Other – Scoutbook, don’t know, etc.</a:t>
            </a:r>
          </a:p>
        </p:txBody>
      </p:sp>
    </p:spTree>
    <p:extLst>
      <p:ext uri="{BB962C8B-B14F-4D97-AF65-F5344CB8AC3E}">
        <p14:creationId xmlns:p14="http://schemas.microsoft.com/office/powerpoint/2010/main" val="38965628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AB9E85-1957-C20B-5690-C3A6A5DB8C91}"/>
              </a:ext>
            </a:extLst>
          </p:cNvPr>
          <p:cNvPicPr>
            <a:picLocks noChangeAspect="1"/>
          </p:cNvPicPr>
          <p:nvPr/>
        </p:nvPicPr>
        <p:blipFill>
          <a:blip r:embed="rId2"/>
          <a:stretch>
            <a:fillRect/>
          </a:stretch>
        </p:blipFill>
        <p:spPr>
          <a:xfrm>
            <a:off x="725079" y="394520"/>
            <a:ext cx="10247721" cy="6049859"/>
          </a:xfrm>
          <a:prstGeom prst="rect">
            <a:avLst/>
          </a:prstGeom>
        </p:spPr>
      </p:pic>
    </p:spTree>
    <p:extLst>
      <p:ext uri="{BB962C8B-B14F-4D97-AF65-F5344CB8AC3E}">
        <p14:creationId xmlns:p14="http://schemas.microsoft.com/office/powerpoint/2010/main" val="23328062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CAFFF7-A752-F45A-E59C-7EA2733A807A}"/>
              </a:ext>
            </a:extLst>
          </p:cNvPr>
          <p:cNvPicPr>
            <a:picLocks noChangeAspect="1"/>
          </p:cNvPicPr>
          <p:nvPr/>
        </p:nvPicPr>
        <p:blipFill>
          <a:blip r:embed="rId2"/>
          <a:stretch>
            <a:fillRect/>
          </a:stretch>
        </p:blipFill>
        <p:spPr>
          <a:xfrm>
            <a:off x="823162" y="637442"/>
            <a:ext cx="10801772" cy="5481256"/>
          </a:xfrm>
          <a:prstGeom prst="rect">
            <a:avLst/>
          </a:prstGeom>
        </p:spPr>
      </p:pic>
    </p:spTree>
    <p:extLst>
      <p:ext uri="{BB962C8B-B14F-4D97-AF65-F5344CB8AC3E}">
        <p14:creationId xmlns:p14="http://schemas.microsoft.com/office/powerpoint/2010/main" val="67364124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1CE624-E726-0F56-7AFB-7BB8F86D417C}"/>
              </a:ext>
            </a:extLst>
          </p:cNvPr>
          <p:cNvPicPr>
            <a:picLocks noChangeAspect="1"/>
          </p:cNvPicPr>
          <p:nvPr/>
        </p:nvPicPr>
        <p:blipFill>
          <a:blip r:embed="rId2"/>
          <a:stretch>
            <a:fillRect/>
          </a:stretch>
        </p:blipFill>
        <p:spPr>
          <a:xfrm>
            <a:off x="935409" y="433464"/>
            <a:ext cx="10484864" cy="5656052"/>
          </a:xfrm>
          <a:prstGeom prst="rect">
            <a:avLst/>
          </a:prstGeom>
        </p:spPr>
      </p:pic>
    </p:spTree>
    <p:extLst>
      <p:ext uri="{BB962C8B-B14F-4D97-AF65-F5344CB8AC3E}">
        <p14:creationId xmlns:p14="http://schemas.microsoft.com/office/powerpoint/2010/main" val="133021997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AE8819-5CFE-0F35-F4B5-A7E4C745794E}"/>
              </a:ext>
            </a:extLst>
          </p:cNvPr>
          <p:cNvPicPr>
            <a:picLocks noChangeAspect="1"/>
          </p:cNvPicPr>
          <p:nvPr/>
        </p:nvPicPr>
        <p:blipFill>
          <a:blip r:embed="rId2"/>
          <a:stretch>
            <a:fillRect/>
          </a:stretch>
        </p:blipFill>
        <p:spPr>
          <a:xfrm>
            <a:off x="748694" y="581761"/>
            <a:ext cx="10622939" cy="5950164"/>
          </a:xfrm>
          <a:prstGeom prst="rect">
            <a:avLst/>
          </a:prstGeom>
        </p:spPr>
      </p:pic>
    </p:spTree>
    <p:extLst>
      <p:ext uri="{BB962C8B-B14F-4D97-AF65-F5344CB8AC3E}">
        <p14:creationId xmlns:p14="http://schemas.microsoft.com/office/powerpoint/2010/main" val="286138363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65EA-4416-73C7-486B-6EC76ED4E44C}"/>
              </a:ext>
            </a:extLst>
          </p:cNvPr>
          <p:cNvSpPr>
            <a:spLocks noGrp="1"/>
          </p:cNvSpPr>
          <p:nvPr>
            <p:ph type="title"/>
          </p:nvPr>
        </p:nvSpPr>
        <p:spPr>
          <a:xfrm>
            <a:off x="838200" y="365126"/>
            <a:ext cx="10515600" cy="1201028"/>
          </a:xfrm>
        </p:spPr>
        <p:txBody>
          <a:bodyPr>
            <a:normAutofit fontScale="90000"/>
          </a:bodyPr>
          <a:lstStyle/>
          <a:p>
            <a:r>
              <a:rPr lang="en-US" sz="4000" b="1" i="0" dirty="0">
                <a:solidFill>
                  <a:srgbClr val="241C15"/>
                </a:solidFill>
                <a:effectLst/>
              </a:rPr>
              <a:t>“What information or assistance do you need, from your district or NCAC, that you are not currently getting?”</a:t>
            </a:r>
            <a:br>
              <a:rPr lang="en-US" b="1" i="0" dirty="0">
                <a:solidFill>
                  <a:srgbClr val="241C15"/>
                </a:solidFill>
                <a:effectLst/>
              </a:rPr>
            </a:br>
            <a:endParaRPr lang="en-US" dirty="0"/>
          </a:p>
        </p:txBody>
      </p:sp>
      <p:sp>
        <p:nvSpPr>
          <p:cNvPr id="3" name="Text Placeholder 2">
            <a:extLst>
              <a:ext uri="{FF2B5EF4-FFF2-40B4-BE49-F238E27FC236}">
                <a16:creationId xmlns:a16="http://schemas.microsoft.com/office/drawing/2014/main" id="{24B12D1F-06C7-3111-3682-67B4DDFD9489}"/>
              </a:ext>
            </a:extLst>
          </p:cNvPr>
          <p:cNvSpPr>
            <a:spLocks noGrp="1"/>
          </p:cNvSpPr>
          <p:nvPr>
            <p:ph type="body" idx="1"/>
          </p:nvPr>
        </p:nvSpPr>
        <p:spPr>
          <a:xfrm>
            <a:off x="838200" y="1348970"/>
            <a:ext cx="10515600" cy="4925370"/>
          </a:xfrm>
        </p:spPr>
        <p:txBody>
          <a:bodyPr>
            <a:normAutofit lnSpcReduction="10000"/>
          </a:bodyPr>
          <a:lstStyle/>
          <a:p>
            <a:r>
              <a:rPr lang="en-US" dirty="0"/>
              <a:t>199 responses</a:t>
            </a:r>
          </a:p>
          <a:p>
            <a:r>
              <a:rPr lang="en-US" dirty="0"/>
              <a:t>Need a DE</a:t>
            </a:r>
          </a:p>
          <a:p>
            <a:r>
              <a:rPr lang="en-US" dirty="0"/>
              <a:t>Eliminate paper applications</a:t>
            </a:r>
          </a:p>
          <a:p>
            <a:r>
              <a:rPr lang="en-US" dirty="0"/>
              <a:t>Why do we have to change Cos</a:t>
            </a:r>
          </a:p>
          <a:p>
            <a:r>
              <a:rPr lang="en-US" dirty="0"/>
              <a:t>Reduce cost of scouting</a:t>
            </a:r>
          </a:p>
          <a:p>
            <a:r>
              <a:rPr lang="en-US" dirty="0"/>
              <a:t>Certificate of Insurance – slow, why need, way not posted online</a:t>
            </a:r>
          </a:p>
          <a:p>
            <a:r>
              <a:rPr lang="en-US" dirty="0"/>
              <a:t>Streamline transfers – from units and other councils</a:t>
            </a:r>
          </a:p>
          <a:p>
            <a:r>
              <a:rPr lang="en-US" dirty="0"/>
              <a:t>Mentorship for unit leaders</a:t>
            </a:r>
          </a:p>
          <a:p>
            <a:r>
              <a:rPr lang="en-US" dirty="0">
                <a:solidFill>
                  <a:srgbClr val="FF0000"/>
                </a:solidFill>
              </a:rPr>
              <a:t>Free events at Camp Snyder</a:t>
            </a:r>
          </a:p>
          <a:p>
            <a:r>
              <a:rPr lang="en-US" dirty="0">
                <a:solidFill>
                  <a:srgbClr val="FF0000"/>
                </a:solidFill>
              </a:rPr>
              <a:t>Marketing Campaign</a:t>
            </a:r>
          </a:p>
          <a:p>
            <a:endParaRPr lang="en-US" dirty="0"/>
          </a:p>
          <a:p>
            <a:endParaRPr lang="en-US" dirty="0"/>
          </a:p>
        </p:txBody>
      </p:sp>
    </p:spTree>
    <p:extLst>
      <p:ext uri="{BB962C8B-B14F-4D97-AF65-F5344CB8AC3E}">
        <p14:creationId xmlns:p14="http://schemas.microsoft.com/office/powerpoint/2010/main" val="118811871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AA2C-77FF-68EA-89B6-1567F380AB4E}"/>
              </a:ext>
            </a:extLst>
          </p:cNvPr>
          <p:cNvSpPr>
            <a:spLocks noGrp="1"/>
          </p:cNvSpPr>
          <p:nvPr>
            <p:ph type="title"/>
          </p:nvPr>
        </p:nvSpPr>
        <p:spPr/>
        <p:txBody>
          <a:bodyPr>
            <a:normAutofit fontScale="90000"/>
          </a:bodyPr>
          <a:lstStyle/>
          <a:p>
            <a:r>
              <a:rPr lang="en-US" b="1" i="0" dirty="0">
                <a:solidFill>
                  <a:srgbClr val="241C15"/>
                </a:solidFill>
                <a:effectLst/>
              </a:rPr>
              <a:t>“How could we improve communications with your unit?”</a:t>
            </a:r>
            <a:br>
              <a:rPr lang="en-US" b="1" i="0" dirty="0">
                <a:solidFill>
                  <a:srgbClr val="241C15"/>
                </a:solidFill>
                <a:effectLst/>
              </a:rPr>
            </a:br>
            <a:endParaRPr lang="en-US" dirty="0"/>
          </a:p>
        </p:txBody>
      </p:sp>
      <p:sp>
        <p:nvSpPr>
          <p:cNvPr id="3" name="Text Placeholder 2">
            <a:extLst>
              <a:ext uri="{FF2B5EF4-FFF2-40B4-BE49-F238E27FC236}">
                <a16:creationId xmlns:a16="http://schemas.microsoft.com/office/drawing/2014/main" id="{03EA4BB1-19C4-061B-9059-7AFF8E777720}"/>
              </a:ext>
            </a:extLst>
          </p:cNvPr>
          <p:cNvSpPr>
            <a:spLocks noGrp="1"/>
          </p:cNvSpPr>
          <p:nvPr>
            <p:ph type="body" idx="1"/>
          </p:nvPr>
        </p:nvSpPr>
        <p:spPr>
          <a:xfrm>
            <a:off x="838200" y="1436518"/>
            <a:ext cx="10515600" cy="4351338"/>
          </a:xfrm>
        </p:spPr>
        <p:txBody>
          <a:bodyPr>
            <a:normAutofit lnSpcReduction="10000"/>
          </a:bodyPr>
          <a:lstStyle/>
          <a:p>
            <a:r>
              <a:rPr lang="en-US" dirty="0"/>
              <a:t>155 responses</a:t>
            </a:r>
          </a:p>
          <a:p>
            <a:r>
              <a:rPr lang="en-US" dirty="0"/>
              <a:t>Have a DE and District Committee</a:t>
            </a:r>
          </a:p>
          <a:p>
            <a:r>
              <a:rPr lang="en-US" dirty="0"/>
              <a:t>Send out info earlier</a:t>
            </a:r>
          </a:p>
          <a:p>
            <a:r>
              <a:rPr lang="en-US" dirty="0"/>
              <a:t>Provide lists of campsites available</a:t>
            </a:r>
          </a:p>
          <a:p>
            <a:r>
              <a:rPr lang="en-US" dirty="0"/>
              <a:t>Arrange annual meeting of unit leaders</a:t>
            </a:r>
          </a:p>
          <a:p>
            <a:r>
              <a:rPr lang="en-US" dirty="0"/>
              <a:t>Send information to family’s email, not just unit leaders</a:t>
            </a:r>
          </a:p>
          <a:p>
            <a:r>
              <a:rPr lang="en-US" dirty="0"/>
              <a:t>Provide a monthly newsletter</a:t>
            </a:r>
          </a:p>
          <a:p>
            <a:r>
              <a:rPr lang="en-US" dirty="0"/>
              <a:t>Contact me for things other than money</a:t>
            </a:r>
          </a:p>
          <a:p>
            <a:r>
              <a:rPr lang="en-US" dirty="0"/>
              <a:t>Use Facebook more</a:t>
            </a:r>
          </a:p>
          <a:p>
            <a:endParaRPr lang="en-US" dirty="0"/>
          </a:p>
        </p:txBody>
      </p:sp>
    </p:spTree>
    <p:extLst>
      <p:ext uri="{BB962C8B-B14F-4D97-AF65-F5344CB8AC3E}">
        <p14:creationId xmlns:p14="http://schemas.microsoft.com/office/powerpoint/2010/main" val="211757522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A634D-6500-6CC3-F93C-DDDD8A01B0DC}"/>
              </a:ext>
            </a:extLst>
          </p:cNvPr>
          <p:cNvPicPr>
            <a:picLocks noChangeAspect="1"/>
          </p:cNvPicPr>
          <p:nvPr/>
        </p:nvPicPr>
        <p:blipFill>
          <a:blip r:embed="rId2"/>
          <a:stretch>
            <a:fillRect/>
          </a:stretch>
        </p:blipFill>
        <p:spPr>
          <a:xfrm>
            <a:off x="950225" y="566798"/>
            <a:ext cx="10522364" cy="5649175"/>
          </a:xfrm>
          <a:prstGeom prst="rect">
            <a:avLst/>
          </a:prstGeom>
        </p:spPr>
      </p:pic>
    </p:spTree>
    <p:extLst>
      <p:ext uri="{BB962C8B-B14F-4D97-AF65-F5344CB8AC3E}">
        <p14:creationId xmlns:p14="http://schemas.microsoft.com/office/powerpoint/2010/main" val="117865567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803052-2458-AFD4-FD22-6EBFC23BEE50}"/>
              </a:ext>
            </a:extLst>
          </p:cNvPr>
          <p:cNvSpPr txBox="1"/>
          <p:nvPr/>
        </p:nvSpPr>
        <p:spPr>
          <a:xfrm>
            <a:off x="943583" y="904672"/>
            <a:ext cx="9795753"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Survey Link: </a:t>
            </a:r>
          </a:p>
          <a:p>
            <a:pPr marL="0" marR="0" indent="0" algn="ctr" defTabSz="914400" rtl="0" fontAlgn="auto" latinLnBrk="0" hangingPunct="0">
              <a:lnSpc>
                <a:spcPct val="100000"/>
              </a:lnSpc>
              <a:spcBef>
                <a:spcPts val="0"/>
              </a:spcBef>
              <a:spcAft>
                <a:spcPts val="0"/>
              </a:spcAft>
              <a:buClrTx/>
              <a:buSzTx/>
              <a:buFontTx/>
              <a:buNone/>
              <a:tabLst/>
            </a:pPr>
            <a:endParaRPr lang="en-US" sz="2800" dirty="0"/>
          </a:p>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hlinkClick r:id="rId2"/>
              </a:rPr>
              <a:t>https://public.3.basecamp.com/p/jCjyqoBNf6BKFWnkSjv8cDp9</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8480331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3DE5-D9D4-F329-6201-37A32EF49D05}"/>
              </a:ext>
            </a:extLst>
          </p:cNvPr>
          <p:cNvSpPr>
            <a:spLocks noGrp="1"/>
          </p:cNvSpPr>
          <p:nvPr>
            <p:ph type="title"/>
          </p:nvPr>
        </p:nvSpPr>
        <p:spPr>
          <a:xfrm>
            <a:off x="838200" y="365126"/>
            <a:ext cx="10515600" cy="802194"/>
          </a:xfrm>
        </p:spPr>
        <p:txBody>
          <a:bodyPr>
            <a:normAutofit fontScale="90000"/>
          </a:bodyPr>
          <a:lstStyle/>
          <a:p>
            <a:r>
              <a:rPr lang="en-US" b="1" dirty="0"/>
              <a:t>Membership Questions/Marketing Opportunities</a:t>
            </a:r>
          </a:p>
        </p:txBody>
      </p:sp>
      <p:sp>
        <p:nvSpPr>
          <p:cNvPr id="3" name="Text Placeholder 2">
            <a:extLst>
              <a:ext uri="{FF2B5EF4-FFF2-40B4-BE49-F238E27FC236}">
                <a16:creationId xmlns:a16="http://schemas.microsoft.com/office/drawing/2014/main" id="{42DA5F2F-D515-64A3-0B57-D18833C7D891}"/>
              </a:ext>
            </a:extLst>
          </p:cNvPr>
          <p:cNvSpPr>
            <a:spLocks noGrp="1"/>
          </p:cNvSpPr>
          <p:nvPr>
            <p:ph type="body" idx="1"/>
          </p:nvPr>
        </p:nvSpPr>
        <p:spPr>
          <a:xfrm>
            <a:off x="838200" y="1368424"/>
            <a:ext cx="10515600" cy="4925371"/>
          </a:xfrm>
        </p:spPr>
        <p:txBody>
          <a:bodyPr/>
          <a:lstStyle/>
          <a:p>
            <a:pPr algn="l">
              <a:buFont typeface="Arial" panose="020B0604020202020204" pitchFamily="34" charset="0"/>
              <a:buChar char="•"/>
            </a:pPr>
            <a:r>
              <a:rPr lang="en-US" b="0" i="0" dirty="0">
                <a:solidFill>
                  <a:schemeClr val="tx1"/>
                </a:solidFill>
                <a:effectLst/>
                <a:latin typeface="-apple-system"/>
              </a:rPr>
              <a:t>Do you receive relevant and timely information from council; what council resources or council committee support do you need to grow scouting?</a:t>
            </a:r>
          </a:p>
          <a:p>
            <a:pPr algn="l">
              <a:buFont typeface="Arial" panose="020B0604020202020204" pitchFamily="34" charset="0"/>
              <a:buChar char="•"/>
            </a:pPr>
            <a:r>
              <a:rPr lang="en-US" b="0" i="0" dirty="0">
                <a:solidFill>
                  <a:schemeClr val="tx1"/>
                </a:solidFill>
                <a:effectLst/>
                <a:latin typeface="-apple-system"/>
              </a:rPr>
              <a:t>What are some audacious ideas for exponential growth of scouting?</a:t>
            </a:r>
          </a:p>
          <a:p>
            <a:pPr algn="l">
              <a:buFont typeface="Arial" panose="020B0604020202020204" pitchFamily="34" charset="0"/>
              <a:buChar char="•"/>
            </a:pPr>
            <a:r>
              <a:rPr lang="en-US" b="0" i="0" dirty="0">
                <a:solidFill>
                  <a:schemeClr val="tx1"/>
                </a:solidFill>
                <a:effectLst/>
                <a:latin typeface="-apple-system"/>
              </a:rPr>
              <a:t>How do we package and demonstrate the scout benefit? Is the benefit leadership, patriotism, preparation for life, or something else?</a:t>
            </a:r>
          </a:p>
          <a:p>
            <a:pPr algn="l">
              <a:buFont typeface="Arial" panose="020B0604020202020204" pitchFamily="34" charset="0"/>
              <a:buChar char="•"/>
            </a:pPr>
            <a:r>
              <a:rPr lang="en-US" b="0" i="0" dirty="0">
                <a:solidFill>
                  <a:schemeClr val="tx1"/>
                </a:solidFill>
                <a:effectLst/>
                <a:latin typeface="-apple-system"/>
              </a:rPr>
              <a:t>Who are the influencers within your communities and how do we reach them?</a:t>
            </a:r>
          </a:p>
          <a:p>
            <a:pPr algn="l">
              <a:buFont typeface="Arial" panose="020B0604020202020204" pitchFamily="34" charset="0"/>
              <a:buChar char="•"/>
            </a:pPr>
            <a:r>
              <a:rPr lang="en-US" b="0" i="0" dirty="0">
                <a:solidFill>
                  <a:schemeClr val="tx1"/>
                </a:solidFill>
                <a:effectLst/>
                <a:latin typeface="-apple-system"/>
              </a:rPr>
              <a:t>What changes to your district would facilitate exponential growth?</a:t>
            </a:r>
          </a:p>
          <a:p>
            <a:endParaRPr lang="en-US" dirty="0"/>
          </a:p>
        </p:txBody>
      </p:sp>
    </p:spTree>
    <p:extLst>
      <p:ext uri="{BB962C8B-B14F-4D97-AF65-F5344CB8AC3E}">
        <p14:creationId xmlns:p14="http://schemas.microsoft.com/office/powerpoint/2010/main" val="190108988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3</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7965569" cy="4622024"/>
          </a:xfrm>
          <a:prstGeom prst="rect">
            <a:avLst/>
          </a:prstGeom>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03,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Life to Eagle Seminar</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Virtual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February 24,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University of Scouting</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Alexandria,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March 09,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a:rPr>
              <a:t>GMD Merit Badge Day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Fairfax,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13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GMD Pinewood Derby, Fairfax,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27, 2024 – Memorial Day Flags In, Falls Church, 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5"/>
          <a:srcRect t="1067"/>
          <a:stretch>
            <a:fillRect/>
          </a:stretch>
        </p:blipFill>
        <p:spPr>
          <a:xfrm>
            <a:off x="8203720" y="1673524"/>
            <a:ext cx="3766389" cy="3248528"/>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a:bodyPr>
          <a:lstStyle/>
          <a:p>
            <a:pPr>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02/03/24 -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Akela Chess Classic Cub Scout Tournament</a:t>
            </a:r>
            <a:r>
              <a:rPr lang="en-US" dirty="0">
                <a:effectLst/>
                <a:latin typeface="Calibri" panose="020F0502020204030204" pitchFamily="34" charset="0"/>
                <a:ea typeface="Calibri" panose="020F0502020204030204" pitchFamily="34" charset="0"/>
                <a:cs typeface="Times New Roman" panose="02020603050405020304" pitchFamily="18" charset="0"/>
              </a:rPr>
              <a:t>, MSSC, Bethesda, MD</a:t>
            </a:r>
          </a:p>
          <a:p>
            <a:r>
              <a:rPr lang="en-US" dirty="0">
                <a:effectLst/>
                <a:latin typeface="Calibri" panose="020F0502020204030204" pitchFamily="34" charset="0"/>
                <a:ea typeface="Calibri" panose="020F0502020204030204" pitchFamily="34" charset="0"/>
                <a:cs typeface="Times New Roman" panose="02020603050405020304" pitchFamily="18" charset="0"/>
              </a:rPr>
              <a:t>02/10/24 -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Akela Chess Classic Scouts BSA Tournament</a:t>
            </a:r>
            <a:r>
              <a:rPr lang="en-US" dirty="0">
                <a:effectLst/>
                <a:latin typeface="Calibri" panose="020F0502020204030204" pitchFamily="34" charset="0"/>
                <a:ea typeface="Calibri" panose="020F0502020204030204" pitchFamily="34" charset="0"/>
                <a:cs typeface="Times New Roman" panose="02020603050405020304" pitchFamily="18" charset="0"/>
              </a:rPr>
              <a:t>, MSSC, Bethesda, MD</a:t>
            </a:r>
          </a:p>
          <a:p>
            <a:r>
              <a:rPr lang="en-US" dirty="0">
                <a:latin typeface="Calibri" panose="020F0502020204030204" pitchFamily="34" charset="0"/>
                <a:ea typeface="Calibri" panose="020F0502020204030204" pitchFamily="34" charset="0"/>
                <a:cs typeface="Times New Roman" panose="02020603050405020304" pitchFamily="18" charset="0"/>
              </a:rPr>
              <a:t>03/23/24 – </a:t>
            </a:r>
            <a:r>
              <a:rPr lang="en-US" dirty="0">
                <a:latin typeface="Calibri" panose="020F0502020204030204" pitchFamily="34" charset="0"/>
                <a:ea typeface="Calibri" panose="020F0502020204030204" pitchFamily="34" charset="0"/>
                <a:cs typeface="Times New Roman" panose="02020603050405020304" pitchFamily="18" charset="0"/>
                <a:hlinkClick r:id="rId4"/>
              </a:rPr>
              <a:t>Maryland Science Center Camp-In</a:t>
            </a:r>
            <a:r>
              <a:rPr lang="en-US" dirty="0">
                <a:latin typeface="Calibri" panose="020F0502020204030204" pitchFamily="34" charset="0"/>
                <a:ea typeface="Calibri" panose="020F0502020204030204" pitchFamily="34" charset="0"/>
                <a:cs typeface="Times New Roman" panose="02020603050405020304" pitchFamily="18" charset="0"/>
              </a:rPr>
              <a:t>, Baltimore, MD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buNone/>
            </a:pP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6"/>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19CB-A8A1-E467-23D0-31DD063DA4AC}"/>
              </a:ext>
            </a:extLst>
          </p:cNvPr>
          <p:cNvSpPr>
            <a:spLocks noGrp="1"/>
          </p:cNvSpPr>
          <p:nvPr>
            <p:ph type="title"/>
          </p:nvPr>
        </p:nvSpPr>
        <p:spPr/>
        <p:txBody>
          <a:bodyPr/>
          <a:lstStyle/>
          <a:p>
            <a:r>
              <a:rPr lang="en-US" b="1" dirty="0"/>
              <a:t>Message from Liz (our District Executive)</a:t>
            </a:r>
          </a:p>
        </p:txBody>
      </p:sp>
      <p:sp>
        <p:nvSpPr>
          <p:cNvPr id="3" name="Text Placeholder 2">
            <a:extLst>
              <a:ext uri="{FF2B5EF4-FFF2-40B4-BE49-F238E27FC236}">
                <a16:creationId xmlns:a16="http://schemas.microsoft.com/office/drawing/2014/main" id="{A07675D7-C6A4-7FEF-A5DB-315B78D6433F}"/>
              </a:ext>
            </a:extLst>
          </p:cNvPr>
          <p:cNvSpPr>
            <a:spLocks noGrp="1"/>
          </p:cNvSpPr>
          <p:nvPr>
            <p:ph type="body" idx="1"/>
          </p:nvPr>
        </p:nvSpPr>
        <p:spPr>
          <a:xfrm>
            <a:off x="838200" y="1825625"/>
            <a:ext cx="7478949" cy="4351338"/>
          </a:xfrm>
        </p:spPr>
        <p:txBody>
          <a:bodyPr>
            <a:normAutofit lnSpcReduction="10000"/>
          </a:bodyPr>
          <a:lstStyle/>
          <a:p>
            <a:pPr marL="0" indent="0">
              <a:buNone/>
            </a:pP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"I'm so sorry I wasn't able to make it tonight due to a prior engagement. I hope everyone has happy and safe holidays with your families and friends. Because of everyone here, George Mason is seen as one of the most successful districts of this year. That is because of all of your leadership. Thank you all for your continued support and I look forward to celebrating my first full year of scouting with you all next year!" </a:t>
            </a:r>
          </a:p>
          <a:p>
            <a:pPr marL="0" indent="0">
              <a:buNone/>
            </a:pPr>
            <a:endParaRPr lang="en-US" dirty="0"/>
          </a:p>
        </p:txBody>
      </p:sp>
      <p:pic>
        <p:nvPicPr>
          <p:cNvPr id="5" name="Picture 4">
            <a:extLst>
              <a:ext uri="{FF2B5EF4-FFF2-40B4-BE49-F238E27FC236}">
                <a16:creationId xmlns:a16="http://schemas.microsoft.com/office/drawing/2014/main" id="{CE59F079-0AFC-E6B7-23BE-D120D2C66743}"/>
              </a:ext>
            </a:extLst>
          </p:cNvPr>
          <p:cNvPicPr>
            <a:picLocks noChangeAspect="1"/>
          </p:cNvPicPr>
          <p:nvPr/>
        </p:nvPicPr>
        <p:blipFill>
          <a:blip r:embed="rId2"/>
          <a:stretch>
            <a:fillRect/>
          </a:stretch>
        </p:blipFill>
        <p:spPr>
          <a:xfrm>
            <a:off x="8469760" y="1825625"/>
            <a:ext cx="3669718" cy="3544043"/>
          </a:xfrm>
          <a:prstGeom prst="rect">
            <a:avLst/>
          </a:prstGeom>
        </p:spPr>
      </p:pic>
    </p:spTree>
    <p:extLst>
      <p:ext uri="{BB962C8B-B14F-4D97-AF65-F5344CB8AC3E}">
        <p14:creationId xmlns:p14="http://schemas.microsoft.com/office/powerpoint/2010/main" val="216285344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January 11, 2024, at Thoreau MS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30963-4A9D-DBCF-34F2-B0D4C3E1735F}"/>
              </a:ext>
            </a:extLst>
          </p:cNvPr>
          <p:cNvSpPr>
            <a:spLocks noGrp="1"/>
          </p:cNvSpPr>
          <p:nvPr>
            <p:ph type="title"/>
          </p:nvPr>
        </p:nvSpPr>
        <p:spPr/>
        <p:txBody>
          <a:bodyPr/>
          <a:lstStyle/>
          <a:p>
            <a:r>
              <a:rPr lang="en-US" b="1" dirty="0"/>
              <a:t>Council Update</a:t>
            </a:r>
          </a:p>
        </p:txBody>
      </p:sp>
      <p:sp>
        <p:nvSpPr>
          <p:cNvPr id="3" name="Text Placeholder 2">
            <a:extLst>
              <a:ext uri="{FF2B5EF4-FFF2-40B4-BE49-F238E27FC236}">
                <a16:creationId xmlns:a16="http://schemas.microsoft.com/office/drawing/2014/main" id="{208278AA-40F5-CFEE-8699-7AC45876FA69}"/>
              </a:ext>
            </a:extLst>
          </p:cNvPr>
          <p:cNvSpPr>
            <a:spLocks noGrp="1"/>
          </p:cNvSpPr>
          <p:nvPr>
            <p:ph type="body" idx="1"/>
          </p:nvPr>
        </p:nvSpPr>
        <p:spPr>
          <a:xfrm>
            <a:off x="744894" y="1405746"/>
            <a:ext cx="10515600" cy="5293633"/>
          </a:xfrm>
        </p:spPr>
        <p:txBody>
          <a:bodyPr>
            <a:norm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2024 National Dues</a:t>
            </a:r>
            <a:r>
              <a:rPr lang="en-US" sz="1800" dirty="0">
                <a:effectLst/>
                <a:latin typeface="Calibri" panose="020F0502020204030204" pitchFamily="34" charset="0"/>
                <a:ea typeface="Calibri" panose="020F0502020204030204" pitchFamily="34" charset="0"/>
                <a:cs typeface="Calibri" panose="020F0502020204030204" pitchFamily="34" charset="0"/>
              </a:rPr>
              <a:t> – Effective 08/01/23 - </a:t>
            </a:r>
            <a:r>
              <a:rPr lang="en-US"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2"/>
              </a:rPr>
              <a:t>https://public.3.basecamp.com/p/XoisQJcMr1NncMfshG7xCj9f</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2024 Council Dues</a:t>
            </a:r>
            <a:r>
              <a:rPr lang="en-US" sz="1800" dirty="0">
                <a:effectLst/>
                <a:latin typeface="Calibri" panose="020F0502020204030204" pitchFamily="34" charset="0"/>
                <a:ea typeface="Calibri" panose="020F0502020204030204" pitchFamily="34" charset="0"/>
                <a:cs typeface="Calibri" panose="020F0502020204030204" pitchFamily="34" charset="0"/>
              </a:rPr>
              <a:t> – Effective 1/1/24 - </a:t>
            </a:r>
            <a:r>
              <a:rPr lang="en-US"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rPr>
              <a:t>https://www.ncacbsa.org/participation-fee/https://www.ncacbsa.org/participation-fee/</a:t>
            </a:r>
            <a:r>
              <a:rPr lang="en-US"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Unit Charter Renewal - </a:t>
            </a:r>
            <a:r>
              <a:rPr lang="en-US" sz="1800" dirty="0">
                <a:effectLst/>
                <a:latin typeface="Calibri" panose="020F0502020204030204" pitchFamily="34" charset="0"/>
                <a:ea typeface="Calibri" panose="020F0502020204030204" pitchFamily="34" charset="0"/>
                <a:cs typeface="Calibri" panose="020F0502020204030204" pitchFamily="34" charset="0"/>
              </a:rPr>
              <a:t>Charter Renewal input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https://advancements.scouting.org/</a:t>
            </a:r>
            <a:r>
              <a:rPr lang="en-US" sz="1800" dirty="0">
                <a:effectLst/>
                <a:latin typeface="Calibri" panose="020F0502020204030204" pitchFamily="34" charset="0"/>
                <a:ea typeface="Calibri" panose="020F0502020204030204" pitchFamily="34" charset="0"/>
                <a:cs typeface="Calibri" panose="020F0502020204030204" pitchFamily="34" charset="0"/>
              </a:rPr>
              <a:t>.  Only the unit Key 3 and Key 3 delegates can access the software.  Use the same Username and Password that you use for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https://my.scouting.org</a:t>
            </a:r>
            <a:r>
              <a:rPr lang="en-US" sz="1800" dirty="0">
                <a:effectLst/>
                <a:latin typeface="Calibri" panose="020F0502020204030204" pitchFamily="34" charset="0"/>
                <a:ea typeface="Calibri" panose="020F0502020204030204" pitchFamily="34" charset="0"/>
                <a:cs typeface="Calibri" panose="020F0502020204030204" pitchFamily="34" charset="0"/>
              </a:rPr>
              <a:t> and Scoutbook.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7342335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EBD18-9B8E-4818-98FA-2EBE2B5C7F51}"/>
              </a:ext>
            </a:extLst>
          </p:cNvPr>
          <p:cNvSpPr>
            <a:spLocks noGrp="1"/>
          </p:cNvSpPr>
          <p:nvPr>
            <p:ph type="title"/>
          </p:nvPr>
        </p:nvSpPr>
        <p:spPr>
          <a:xfrm>
            <a:off x="3492062" y="319948"/>
            <a:ext cx="7809949" cy="972824"/>
          </a:xfrm>
        </p:spPr>
        <p:txBody>
          <a:bodyPr>
            <a:normAutofit/>
          </a:bodyPr>
          <a:lstStyle/>
          <a:p>
            <a:r>
              <a:rPr lang="en-US" b="1" dirty="0"/>
              <a:t>2024 GM District Merit Badge Day</a:t>
            </a:r>
          </a:p>
        </p:txBody>
      </p:sp>
      <p:pic>
        <p:nvPicPr>
          <p:cNvPr id="5" name="Content Placeholder 4" descr="A group of people posing for the camera&#10;&#10;Description automatically generated">
            <a:extLst>
              <a:ext uri="{FF2B5EF4-FFF2-40B4-BE49-F238E27FC236}">
                <a16:creationId xmlns:a16="http://schemas.microsoft.com/office/drawing/2014/main" id="{EDC58F37-8F6B-4663-9289-47F691804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20" y="1713548"/>
            <a:ext cx="3267942" cy="3267942"/>
          </a:xfrm>
          <a:prstGeom prst="rect">
            <a:avLst/>
          </a:prstGeom>
        </p:spPr>
      </p:pic>
      <p:sp>
        <p:nvSpPr>
          <p:cNvPr id="9" name="Content Placeholder 8">
            <a:extLst>
              <a:ext uri="{FF2B5EF4-FFF2-40B4-BE49-F238E27FC236}">
                <a16:creationId xmlns:a16="http://schemas.microsoft.com/office/drawing/2014/main" id="{36D526DA-4309-4ED4-BF88-70ABE592582B}"/>
              </a:ext>
            </a:extLst>
          </p:cNvPr>
          <p:cNvSpPr>
            <a:spLocks noGrp="1"/>
          </p:cNvSpPr>
          <p:nvPr>
            <p:ph idx="1"/>
          </p:nvPr>
        </p:nvSpPr>
        <p:spPr>
          <a:xfrm>
            <a:off x="3621386" y="1292772"/>
            <a:ext cx="8293643" cy="5360276"/>
          </a:xfrm>
        </p:spPr>
        <p:txBody>
          <a:bodyPr>
            <a:normAutofit fontScale="77500" lnSpcReduction="20000"/>
          </a:bodyPr>
          <a:lstStyle/>
          <a:p>
            <a:r>
              <a:rPr lang="en-US" dirty="0"/>
              <a:t>March 9</a:t>
            </a:r>
            <a:r>
              <a:rPr lang="en-US" baseline="30000" dirty="0"/>
              <a:t>th</a:t>
            </a:r>
            <a:r>
              <a:rPr lang="en-US" dirty="0"/>
              <a:t>, 2024 at Fairfax Presbyterian Church in Fairfax.</a:t>
            </a:r>
          </a:p>
          <a:p>
            <a:r>
              <a:rPr lang="en-US" dirty="0"/>
              <a:t>Registration will open on </a:t>
            </a:r>
            <a:r>
              <a:rPr lang="en-US" b="1" dirty="0">
                <a:solidFill>
                  <a:srgbClr val="FF0000"/>
                </a:solidFill>
              </a:rPr>
              <a:t>December 15th, 2023</a:t>
            </a:r>
          </a:p>
          <a:p>
            <a:r>
              <a:rPr lang="en-US" dirty="0"/>
              <a:t>Need Unit Merit Badge Day Coordinator names and contact details by November 30 to John Drisco at </a:t>
            </a:r>
            <a:r>
              <a:rPr lang="en-US" dirty="0">
                <a:hlinkClick r:id="rId3"/>
              </a:rPr>
              <a:t>gmasonmeritbadgeday@gmail.com</a:t>
            </a:r>
            <a:endParaRPr lang="en-US" dirty="0"/>
          </a:p>
          <a:p>
            <a:r>
              <a:rPr lang="en-US" dirty="0"/>
              <a:t>Encourage Scouts to get merit badge books by December 31.  Read requirements and start tackling “pre-work” by early January 2024.</a:t>
            </a:r>
          </a:p>
          <a:p>
            <a:r>
              <a:rPr lang="en-US" b="0" i="0" dirty="0">
                <a:solidFill>
                  <a:srgbClr val="222222"/>
                </a:solidFill>
                <a:effectLst/>
                <a:latin typeface="Calibri" panose="020F0502020204030204" pitchFamily="34" charset="0"/>
              </a:rPr>
              <a:t>Note: The “pre-work” is not the same as a “prerequisite.”  The “pre-work” consists of tasks/activities that the Scout is advised to do in advance of the Merit Badge Day.  A Scout can still participate in the Merit Badge Day class if he hasn’t completed the pre-work but failure to complete the pre-work may mean the Scout leaves the Merit Badge Day with a partial badge.  A prerequisite is something that must be done in order to qualify to take the class.  The only prerequisite we are aware of for the George Mason Merit Badge Day is that the Scout must be a registered member of the Boy Scouts in a participating unit.</a:t>
            </a:r>
            <a:endParaRPr lang="en-US" dirty="0"/>
          </a:p>
          <a:p>
            <a:r>
              <a:rPr lang="en-US" dirty="0"/>
              <a:t>Feedback to John Drisco at gmasonmeritbadgeday@gmail.com</a:t>
            </a:r>
          </a:p>
        </p:txBody>
      </p:sp>
    </p:spTree>
    <p:extLst>
      <p:ext uri="{BB962C8B-B14F-4D97-AF65-F5344CB8AC3E}">
        <p14:creationId xmlns:p14="http://schemas.microsoft.com/office/powerpoint/2010/main" val="333700492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391073" y="586067"/>
            <a:ext cx="7591646" cy="6160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nSpc>
                <a:spcPct val="107000"/>
              </a:lnSpc>
              <a:spcBef>
                <a:spcPts val="0"/>
              </a:spcBef>
              <a:spcAft>
                <a:spcPts val="0"/>
              </a:spcAft>
              <a:buSzPts val="1000"/>
              <a:tabLst>
                <a:tab pos="457200" algn="l"/>
              </a:tabLst>
            </a:pPr>
            <a:r>
              <a:rPr lang="en-US" sz="11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Back Country Outdoor Leadership Skills (BCOLS)</a:t>
            </a:r>
            <a:endParaRPr lang="en-US" sz="1100" dirty="0">
              <a:solidFill>
                <a:srgbClr val="7A7A7A"/>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03/23/24 &amp; 04/27/24-04/28/24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buSzPts val="1000"/>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10/05/24 &amp; 11/02/24-11/03/24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Climbing Level 1 Instructor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20-21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5"/>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April 27-28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7" action="ppaction://hlinkfile"/>
              </a:rPr>
              <a:t>Carderock Rec Area</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8:00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8"/>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June 15-16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9"/>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7-8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4" action="ppaction://hlinkfile"/>
              </a:rPr>
              <a:t>Great Falls Park</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0"/>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Sept 21-22 at</a:t>
            </a:r>
            <a:r>
              <a:rPr lang="en-US" sz="1000" u="sng" dirty="0">
                <a:solidFill>
                  <a:srgbClr val="000000"/>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 </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6" action="ppaction://hlinkfile"/>
              </a:rPr>
              <a:t>Sugarloaf Mountain</a:t>
            </a:r>
            <a:r>
              <a:rPr lang="en-US" sz="10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8:15 AM to 5:00 PM.</a:t>
            </a:r>
            <a:r>
              <a:rPr lang="en-US" sz="1000" u="sng" dirty="0">
                <a:solidFill>
                  <a:srgbClr val="1155CC"/>
                </a:solidFill>
                <a:effectLst/>
                <a:latin typeface="Verdana" panose="020B0604030504040204" pitchFamily="34" charset="0"/>
                <a:ea typeface="Calibri" panose="020F0502020204030204" pitchFamily="34" charset="0"/>
                <a:cs typeface="Arial" panose="020B0604020202020204" pitchFamily="34" charset="0"/>
                <a:hlinkClick r:id="rId11"/>
              </a:rPr>
              <a:t> Logistics memo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457200" algn="l"/>
              </a:tabLst>
            </a:pPr>
            <a:endPar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tabLst>
                <a:tab pos="457200" algn="l"/>
              </a:tabLs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Health First Aid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https://www.fairfaxcounty.gov/hscode/ereg/Registration.aspx?groupID=47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NYLT</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  24-1:  01/12/24 -01/15/24 &amp; 01/27/24-01/28/24</a:t>
            </a:r>
            <a:endParaRPr lang="en-US" sz="1100" u="sng"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2</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  06/16/24-06/21/24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24.3:  06/23/24-06/28/24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24.4: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24.5:  07/28/24-08/02/24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Registration will open in the Fall and will be announced via email and on Facebook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Trainer’s Edge</a:t>
            </a:r>
            <a:endParaRPr lang="en-US" sz="11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09/10/24</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12/07/24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Wilderness First Aid (N02)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14"/>
              </a:rPr>
              <a:t>https://scoutingevent.com/082-WFASpring2024</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01/27/24 0 01/28/24 – Camp Snyder</a:t>
            </a: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02/24/24 – 02/25/24 – Camp Snyder</a:t>
            </a:r>
          </a:p>
          <a:p>
            <a:pPr marR="0" lvl="0">
              <a:lnSpc>
                <a:spcPct val="107000"/>
              </a:lnSpc>
              <a:spcBef>
                <a:spcPts val="0"/>
              </a:spcBef>
              <a:spcAft>
                <a:spcPts val="0"/>
              </a:spcAft>
            </a:pPr>
            <a:r>
              <a:rPr lang="en-US" sz="1100" dirty="0">
                <a:latin typeface="Calibri" panose="020F0502020204030204" pitchFamily="34" charset="0"/>
                <a:ea typeface="Calibri" panose="020F0502020204030204" pitchFamily="34" charset="0"/>
                <a:cs typeface="Times New Roman" panose="02020603050405020304" pitchFamily="18" charset="0"/>
              </a:rPr>
              <a:t>  03/23/24 – 03/24/24 – Camp Snyder</a:t>
            </a:r>
          </a:p>
          <a:p>
            <a:pPr marR="0" lvl="0">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04/27/24 – 04/28/24 – Camp Snyder</a:t>
            </a:r>
          </a:p>
          <a:p>
            <a:pPr marR="0" lvl="0">
              <a:lnSpc>
                <a:spcPct val="107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Wood Badge (A90)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https://www.ncacbsa.org/wood-badge/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04/12/24 – 04/14/24 &amp; 05/04/24 – 05/05/24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685800" algn="l"/>
              </a:tabLs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10/14/24 – 10/15/24 &amp; 10/05/24 – 10/06/24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3093991" y="459649"/>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Wilderness First Aid Training – Holiday sales going on now!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 PDF’s attached to the notes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dates for 2025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&amp; OPIK: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 Reservations open Jan 18,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Lottery registration has closed, but treks are still available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b="1" dirty="0">
                <a:effectLst/>
                <a:latin typeface="Calibri Light" panose="020F0302020204030204" pitchFamily="34" charset="0"/>
                <a:ea typeface="Times New Roman" panose="02020603050405020304" pitchFamily="18" charset="0"/>
                <a:cs typeface="Times New Roman" panose="02020603050405020304" pitchFamily="18" charset="0"/>
              </a:rPr>
              <a:t>2024 National High Adventure Base Scholarships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NORTHERN TIER:</a:t>
            </a: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Submit by Jan 31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3"/>
              </a:rPr>
              <a:t>here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PHILMONT: Up to $400. Submit by Feb 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here</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SUMMIT: Submit by Mar 31</a:t>
            </a:r>
            <a:r>
              <a:rPr lang="en-US" sz="1400" baseline="300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st</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2024. Go </a:t>
            </a:r>
            <a:r>
              <a:rPr lang="en-US" sz="14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here</a:t>
            </a:r>
            <a:r>
              <a:rPr lang="en-US" sz="1400" u="none" strike="noStrike"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the application.</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SEA BASE: The deadline has already passed</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Most BSA High Adventure bases still have availability for summer 2024 trips – See the URL below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https://www.scouting.org/outdooradventures/open4adventure/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Lenhok’sin – James River Canoeing Trek - July 7-13,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Crew of 6-12 - $475 per participant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Registration: </a:t>
            </a:r>
            <a:r>
              <a:rPr lang="en-US"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6"/>
              </a:rPr>
              <a:t>https://scoutingevent.com/082-75664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more information, e-mail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highadventure@ncacbsa.org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Wind River Range, WY: 06/22 to 06/30/24</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Registration: </a:t>
            </a:r>
            <a:r>
              <a:rPr lang="en-US" sz="14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https://scoutingevent.com/082-77027</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Booking up fast! Space for 4 Scouts - </a:t>
            </a:r>
            <a:r>
              <a:rPr lang="en-US" sz="1400" dirty="0">
                <a:effectLst/>
                <a:latin typeface="Calibri" panose="020F0502020204030204" pitchFamily="34" charset="0"/>
                <a:ea typeface="Times New Roman" panose="02020603050405020304" pitchFamily="18" charset="0"/>
                <a:cs typeface="Calibri" panose="020F0502020204030204" pitchFamily="34" charset="0"/>
              </a:rPr>
              <a:t>$1,430 per participant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457200" algn="l"/>
                <a:tab pos="914400" algn="l"/>
                <a:tab pos="1371600" algn="l"/>
                <a:tab pos="1600200" algn="l"/>
                <a:tab pos="18288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Mandatory Practice/Training for Everyone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Arial" panose="020B0604020202020204" pitchFamily="34" charset="0"/>
              <a:buChar char="•"/>
              <a:tabLst>
                <a:tab pos="457200" algn="l"/>
                <a:tab pos="914400" algn="l"/>
                <a:tab pos="1371600" algn="l"/>
                <a:tab pos="1828800" algn="l"/>
                <a:tab pos="2057400" algn="l"/>
                <a:tab pos="2286000" algn="l"/>
                <a:tab pos="2743200" algn="l"/>
                <a:tab pos="3200400" algn="l"/>
                <a:tab pos="3657600" algn="l"/>
                <a:tab pos="4114800" algn="l"/>
                <a:tab pos="4572000" algn="l"/>
                <a:tab pos="5029200" algn="l"/>
                <a:tab pos="5486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HAC Philmont Training Sessions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NCAC-sponsored trips for Philmont, Northern Tier &amp; Sea Base are already full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Dec 2023</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251923" y="505958"/>
            <a:ext cx="8385111" cy="5846083"/>
          </a:xfrm>
        </p:spPr>
        <p:txBody>
          <a:bodyPr>
            <a:norm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Training - Open to all NCAC Scouts &amp; adults that are participating in HA trips in the next few 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2024 Sessions: I – passed; II – 01/07/24; IIIa – 03/24/24; IIIb – 04/06/24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 Advisor Hikes: 8:00am, Sat 3/09 &amp; Sun 3/17/24, 8:00am Catoctin Mt Park, Thurmont, MD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BCOLS</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Spring 2024 (MD): 03/02/24 (classroom), 04/27 &amp; 28 (overnight)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 Tier 2024 Sessions: Sat, 04/06/24 (in-person); Sat, 04/20/24 (virtual)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 Session: 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 High Adventure Committee is Planning for More Big High Adventure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Backpacking in Wyoming – Summer of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Climbing Trip to Zion National Park – Planning Underway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Looking for more ideas and volunteers to plan the trips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Philmont:</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rPr>
              <a:t>https://www.philmontscoutranch.org/register/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Northern</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Tier: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rPr>
              <a:t>https://www.ntier.org/provisional-scout-connections/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Sea Base:</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rPr>
              <a:t>https://www.bsaseabase.org/scouts/scout-connections/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Summit</a:t>
            </a:r>
            <a:r>
              <a:rPr lang="en-US" sz="14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rPr>
              <a:t>https://www.summitbsa.org/registration/scoutconnections/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Adirondack High Adventure Area: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rPr>
              <a:t>https://public.3.basecamp.com/p/hLgsVbk7Suju6cuDzQQJaEn4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Maine High Adventure Area: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rPr>
              <a:t>https://www.mainehighadventure.org/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Montana Outdoor High Adventure Base: </a:t>
            </a:r>
            <a:r>
              <a:rPr lang="en-US" sz="14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0"/>
              </a:rPr>
              <a:t>https://montanabsa.org/camps/high-adventure/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 High Adventure website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https://www.ncacbsa.org/high-adventure/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List of units with available slots in their upcoming high adventure trips - </a:t>
            </a:r>
            <a:r>
              <a:rPr lang="en-US"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2"/>
              </a:rPr>
              <a:t>https://public.3.basecamp.com/p/xWpkdrKHKAA9pCzwmHMNdbWb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Dec 2023</a:t>
            </a:r>
          </a:p>
        </p:txBody>
      </p:sp>
    </p:spTree>
    <p:extLst>
      <p:ext uri="{BB962C8B-B14F-4D97-AF65-F5344CB8AC3E}">
        <p14:creationId xmlns:p14="http://schemas.microsoft.com/office/powerpoint/2010/main" val="317939510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379629"/>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r>
              <a:rPr lang="en-US" dirty="0">
                <a:hlinkClick r:id="rId3"/>
              </a:rPr>
              <a:t>- 02/24/24, 04/27/24, 07/20/24, 08/24/24</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2409ED"/>
                </a:solidFill>
                <a:uFill>
                  <a:solidFill>
                    <a:srgbClr val="0563C1"/>
                  </a:solidFill>
                </a:uFill>
                <a:hlinkClick r:id="rId3">
                  <a:extLst>
                    <a:ext uri="{A12FA001-AC4F-418D-AE19-62706E023703}">
                      <ahyp:hlinkClr xmlns:ahyp="http://schemas.microsoft.com/office/drawing/2018/hyperlinkcolor" val="tx"/>
                    </a:ext>
                  </a:extLst>
                </a:hlinkClick>
              </a:rPr>
              <a:t>Archery</a:t>
            </a:r>
            <a:r>
              <a:rPr lang="en-US" u="sng" dirty="0">
                <a:solidFill>
                  <a:srgbClr val="2409ED"/>
                </a:solidFill>
                <a:uFill>
                  <a:solidFill>
                    <a:srgbClr val="0563C1"/>
                  </a:solidFill>
                </a:uFill>
              </a:rPr>
              <a:t> – 02/24/24, 03/18/24</a:t>
            </a:r>
            <a:endParaRPr dirty="0">
              <a:solidFill>
                <a:srgbClr val="2409ED"/>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625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Mary Neuse has accepted the Scoutmaster position at T1978G.  Brian Fleck will be the new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2023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Calibri" panose="020F0502020204030204" pitchFamily="34" charset="0"/>
              </a:rPr>
              <a:t>11/01/23 – Election Season Opens</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marL="233363" marR="0" lvl="0"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marL="457200" lvl="1" indent="0">
              <a:lnSpc>
                <a:spcPct val="120000"/>
              </a:lnSpc>
              <a:spcBef>
                <a:spcPts val="0"/>
              </a:spcBef>
              <a:buNone/>
            </a:pPr>
            <a:r>
              <a:rPr lang="en-US" sz="4000" dirty="0"/>
              <a:t>* </a:t>
            </a: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274676" y="225037"/>
            <a:ext cx="1051560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12/17/23 – Citizenship in the Nation MB, Ft Belvoir, VA</a:t>
            </a:r>
          </a:p>
          <a:p>
            <a:pPr marL="0" indent="0" algn="l">
              <a:lnSpc>
                <a:spcPct val="120000"/>
              </a:lnSpc>
              <a:spcBef>
                <a:spcPts val="0"/>
              </a:spcBef>
              <a:buNone/>
            </a:pPr>
            <a:r>
              <a:rPr lang="en-US" dirty="0">
                <a:solidFill>
                  <a:srgbClr val="060101"/>
                </a:solidFill>
                <a:latin typeface="Arial" panose="020B0604020202020204" pitchFamily="34" charset="0"/>
                <a:cs typeface="Arial" panose="020B0604020202020204" pitchFamily="34" charset="0"/>
              </a:rPr>
              <a:t>	</a:t>
            </a:r>
            <a:r>
              <a:rPr lang="en-US" dirty="0">
                <a:solidFill>
                  <a:srgbClr val="060101"/>
                </a:solidFill>
                <a:latin typeface="Arial" panose="020B0604020202020204" pitchFamily="34" charset="0"/>
                <a:cs typeface="Arial" panose="020B0604020202020204" pitchFamily="34" charset="0"/>
                <a:hlinkClick r:id="rId2"/>
              </a:rPr>
              <a:t>https://scoutingevent.com/082-dec23_citinnation#</a:t>
            </a:r>
            <a:r>
              <a:rPr lang="en-US" dirty="0">
                <a:solidFill>
                  <a:srgbClr val="060101"/>
                </a:solidFill>
                <a:latin typeface="Arial" panose="020B0604020202020204" pitchFamily="34" charset="0"/>
                <a:cs typeface="Arial" panose="020B0604020202020204" pitchFamily="34" charset="0"/>
              </a:rPr>
              <a:t> </a:t>
            </a:r>
            <a:r>
              <a:rPr lang="en-US" b="0" i="0" dirty="0">
                <a:solidFill>
                  <a:srgbClr val="060101"/>
                </a:solidFill>
                <a:effectLst/>
                <a:latin typeface="Arial" panose="020B0604020202020204" pitchFamily="34" charset="0"/>
                <a:cs typeface="Arial" panose="020B0604020202020204" pitchFamily="34" charset="0"/>
              </a:rPr>
              <a:t>  </a:t>
            </a: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12/23/23 - GMU Geology MB Workshop, Fairfax, VA</a:t>
            </a:r>
          </a:p>
          <a:p>
            <a:pPr marL="0" indent="0" algn="l">
              <a:lnSpc>
                <a:spcPct val="120000"/>
              </a:lnSpc>
              <a:spcBef>
                <a:spcPts val="0"/>
              </a:spcBef>
              <a:buNone/>
            </a:pPr>
            <a:r>
              <a:rPr lang="en-US" dirty="0">
                <a:solidFill>
                  <a:srgbClr val="060101"/>
                </a:solidFill>
                <a:latin typeface="Arial" panose="020B0604020202020204" pitchFamily="34" charset="0"/>
                <a:cs typeface="Arial" panose="020B0604020202020204" pitchFamily="34" charset="0"/>
              </a:rPr>
              <a:t>	</a:t>
            </a:r>
            <a:r>
              <a:rPr lang="en-US" b="0" i="0" dirty="0">
                <a:solidFill>
                  <a:srgbClr val="060101"/>
                </a:solidFill>
                <a:effectLst/>
                <a:latin typeface="Arial" panose="020B0604020202020204" pitchFamily="34" charset="0"/>
                <a:cs typeface="Arial" panose="020B0604020202020204" pitchFamily="34" charset="0"/>
                <a:hlinkClick r:id="rId3"/>
              </a:rPr>
              <a:t>https://scoutingevent.com/082-geology</a:t>
            </a:r>
            <a:r>
              <a:rPr lang="en-US" b="0" i="0" dirty="0">
                <a:solidFill>
                  <a:srgbClr val="060101"/>
                </a:solidFill>
                <a:effectLst/>
                <a:latin typeface="Arial" panose="020B0604020202020204" pitchFamily="34" charset="0"/>
                <a:cs typeface="Arial" panose="020B0604020202020204" pitchFamily="34" charset="0"/>
              </a:rPr>
              <a:t> </a:t>
            </a:r>
            <a:endParaRPr lang="en-US" sz="2400" b="0" i="0" dirty="0">
              <a:solidFill>
                <a:srgbClr val="060101"/>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01/06/24 – Trainer’s Edge, St. Thomas a’ Becket, Reston, VA</a:t>
            </a:r>
          </a:p>
          <a:p>
            <a:pPr marL="0" indent="0" algn="l">
              <a:lnSpc>
                <a:spcPct val="120000"/>
              </a:lnSpc>
              <a:spcBef>
                <a:spcPts val="0"/>
              </a:spcBef>
              <a:buNone/>
            </a:pPr>
            <a:r>
              <a:rPr lang="en-US" dirty="0">
                <a:solidFill>
                  <a:srgbClr val="060101"/>
                </a:solidFill>
                <a:latin typeface="Arial" panose="020B0604020202020204" pitchFamily="34" charset="0"/>
                <a:cs typeface="Arial" panose="020B0604020202020204" pitchFamily="34" charset="0"/>
              </a:rPr>
              <a:t> 	</a:t>
            </a:r>
            <a:r>
              <a:rPr lang="en-US" dirty="0">
                <a:solidFill>
                  <a:srgbClr val="060101"/>
                </a:solidFill>
                <a:latin typeface="Arial" panose="020B0604020202020204" pitchFamily="34" charset="0"/>
                <a:cs typeface="Arial" panose="020B0604020202020204" pitchFamily="34" charset="0"/>
                <a:hlinkClick r:id="rId4"/>
              </a:rPr>
              <a:t>https://scoutingevent.com/082-78053#</a:t>
            </a:r>
            <a:endParaRPr lang="en-US" dirty="0">
              <a:solidFill>
                <a:srgbClr val="060101"/>
              </a:solidFill>
              <a:latin typeface="Arial" panose="020B0604020202020204" pitchFamily="34" charset="0"/>
              <a:cs typeface="Arial" panose="020B0604020202020204" pitchFamily="34" charset="0"/>
            </a:endParaRPr>
          </a:p>
          <a:p>
            <a:pPr marR="0" lvl="0">
              <a:lnSpc>
                <a:spcPct val="107000"/>
              </a:lnSpc>
              <a:spcBef>
                <a:spcPts val="0"/>
              </a:spcBef>
              <a:spcAft>
                <a:spcPts val="0"/>
              </a:spcAft>
            </a:pPr>
            <a:r>
              <a:rPr lang="en-US" dirty="0">
                <a:solidFill>
                  <a:srgbClr val="060101"/>
                </a:solidFill>
                <a:latin typeface="Arial" panose="020B0604020202020204" pitchFamily="34" charset="0"/>
                <a:cs typeface="Arial" panose="020B0604020202020204" pitchFamily="34" charset="0"/>
              </a:rPr>
              <a:t>Jan-Apr ‘24 – Wilderness First Aid, Camp Snyder, Haymarket, VA		</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a:rPr>
              <a:t>https://scoutingevent.com/082-WFASpring2024</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02/24/24 – USA Archery Level 1 Instructor, Camp Snyder, Haymarket, VA</a:t>
            </a:r>
          </a:p>
          <a:p>
            <a:pPr marL="0" marR="0" lvl="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6"/>
              </a:rPr>
              <a:t>https://scoutingevent.com/082-USAArcherLevel1</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0812F-CEC5-AE89-4DF9-294F88C1DE0B}"/>
              </a:ext>
            </a:extLst>
          </p:cNvPr>
          <p:cNvSpPr>
            <a:spLocks noGrp="1"/>
          </p:cNvSpPr>
          <p:nvPr>
            <p:ph type="title"/>
          </p:nvPr>
        </p:nvSpPr>
        <p:spPr/>
        <p:txBody>
          <a:bodyPr/>
          <a:lstStyle/>
          <a:p>
            <a:r>
              <a:rPr lang="en-US" b="1" dirty="0"/>
              <a:t>General Announcement (cont.)</a:t>
            </a:r>
          </a:p>
        </p:txBody>
      </p:sp>
      <p:sp>
        <p:nvSpPr>
          <p:cNvPr id="3" name="Text Placeholder 2">
            <a:extLst>
              <a:ext uri="{FF2B5EF4-FFF2-40B4-BE49-F238E27FC236}">
                <a16:creationId xmlns:a16="http://schemas.microsoft.com/office/drawing/2014/main" id="{78805844-9A7B-4299-8E1C-63ED768ED7E1}"/>
              </a:ext>
            </a:extLst>
          </p:cNvPr>
          <p:cNvSpPr>
            <a:spLocks noGrp="1"/>
          </p:cNvSpPr>
          <p:nvPr>
            <p:ph type="body" idx="1"/>
          </p:nvPr>
        </p:nvSpPr>
        <p:spPr>
          <a:xfrm>
            <a:off x="838200" y="1825625"/>
            <a:ext cx="4800600" cy="4667250"/>
          </a:xfrm>
        </p:spPr>
        <p:txBody>
          <a:bodyPr>
            <a:normAutofit fontScale="92500" lnSpcReduction="20000"/>
          </a:bodyPr>
          <a:lstStyle/>
          <a:p>
            <a:r>
              <a:rPr lang="en-US" dirty="0"/>
              <a:t>Troop 1539 JSN</a:t>
            </a:r>
          </a:p>
          <a:p>
            <a:r>
              <a:rPr lang="en-US" dirty="0"/>
              <a:t>Special Guest Speaker:</a:t>
            </a:r>
          </a:p>
          <a:p>
            <a:pPr marL="0" indent="0">
              <a:buNone/>
            </a:pPr>
            <a:r>
              <a:rPr lang="en-US" dirty="0"/>
              <a:t>           Phillip Reilly</a:t>
            </a:r>
          </a:p>
          <a:p>
            <a:pPr marL="0" indent="0">
              <a:buNone/>
            </a:pPr>
            <a:endParaRPr lang="en-US" dirty="0"/>
          </a:p>
          <a:p>
            <a:endParaRPr lang="en-US" dirty="0"/>
          </a:p>
          <a:p>
            <a:endParaRPr lang="en-US" dirty="0"/>
          </a:p>
          <a:p>
            <a:endParaRPr lang="en-US" dirty="0"/>
          </a:p>
          <a:p>
            <a:endParaRPr lang="en-US" dirty="0"/>
          </a:p>
          <a:p>
            <a:endParaRPr lang="en-US" dirty="0"/>
          </a:p>
          <a:p>
            <a:r>
              <a:rPr lang="en-US" dirty="0"/>
              <a:t>January 30, 7:00pm</a:t>
            </a:r>
          </a:p>
          <a:p>
            <a:r>
              <a:rPr lang="en-US" dirty="0"/>
              <a:t>Vienna Community Center</a:t>
            </a:r>
          </a:p>
        </p:txBody>
      </p:sp>
      <p:sp>
        <p:nvSpPr>
          <p:cNvPr id="4" name="TextBox 3">
            <a:extLst>
              <a:ext uri="{FF2B5EF4-FFF2-40B4-BE49-F238E27FC236}">
                <a16:creationId xmlns:a16="http://schemas.microsoft.com/office/drawing/2014/main" id="{D5C043DB-6495-43F5-2419-A210B4DB3393}"/>
              </a:ext>
            </a:extLst>
          </p:cNvPr>
          <p:cNvSpPr txBox="1"/>
          <p:nvPr/>
        </p:nvSpPr>
        <p:spPr>
          <a:xfrm>
            <a:off x="5313680" y="1825625"/>
            <a:ext cx="6451600" cy="4708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Phil Reilly is an Eagle Scout and a decorated CIA senior Operations Officer who retired after a 29-year career. Mr. Reilly held numerous foreign and domestic assignments including Chief of Station positions in Afghanistan, Europe and in the Far East and served as the CIA’s senior paramilitary officer as Chief of Special Activities Division. Mr. Reilly was the deputy commander of “Operation Jawbreaker”, the first US Govt team to enter Afghanistan two</a:t>
            </a:r>
            <a:br>
              <a:rPr lang="en-US" sz="2000" dirty="0">
                <a:effectLst/>
                <a:latin typeface="Calibri" panose="020F0502020204030204" pitchFamily="34" charset="0"/>
                <a:ea typeface="Times New Roman" panose="02020603050405020304" pitchFamily="18" charset="0"/>
                <a:cs typeface="Times New Roman" panose="02020603050405020304" pitchFamily="18" charset="0"/>
              </a:rPr>
            </a:b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weeks after the 9/11 attacks, which is highlighted in the first episode of the new Netflix Series “Spy Ops”. He holds numerous awards including the CIA Distinguished Career Intelligence Medal, the Intelligence Star, and the Director of National Intelligence Personal Medallion. He was awarded the National Eagle Scout Association’s Outstanding Eagle Scout Award in 2021.</a:t>
            </a:r>
            <a:endParaRPr kumimoji="0" lang="en-US" sz="2000" b="0" i="0" u="none" strike="noStrike" cap="none" spc="0" normalizeH="0" baseline="0" dirty="0">
              <a:ln>
                <a:noFill/>
              </a:ln>
              <a:solidFill>
                <a:srgbClr val="000000"/>
              </a:solidFill>
              <a:effectLst/>
              <a:uFillTx/>
              <a:latin typeface="+mj-lt"/>
              <a:ea typeface="+mj-ea"/>
              <a:cs typeface="+mj-cs"/>
              <a:sym typeface="Calibri"/>
            </a:endParaRPr>
          </a:p>
        </p:txBody>
      </p:sp>
      <p:pic>
        <p:nvPicPr>
          <p:cNvPr id="6" name="Picture 5">
            <a:extLst>
              <a:ext uri="{FF2B5EF4-FFF2-40B4-BE49-F238E27FC236}">
                <a16:creationId xmlns:a16="http://schemas.microsoft.com/office/drawing/2014/main" id="{7A99E21A-921F-C377-9687-3FB7457BC4E1}"/>
              </a:ext>
            </a:extLst>
          </p:cNvPr>
          <p:cNvPicPr>
            <a:picLocks noChangeAspect="1"/>
          </p:cNvPicPr>
          <p:nvPr/>
        </p:nvPicPr>
        <p:blipFill>
          <a:blip r:embed="rId2"/>
          <a:stretch>
            <a:fillRect/>
          </a:stretch>
        </p:blipFill>
        <p:spPr>
          <a:xfrm>
            <a:off x="1391920" y="3168987"/>
            <a:ext cx="2101410" cy="2058524"/>
          </a:xfrm>
          <a:prstGeom prst="rect">
            <a:avLst/>
          </a:prstGeom>
        </p:spPr>
      </p:pic>
    </p:spTree>
    <p:extLst>
      <p:ext uri="{BB962C8B-B14F-4D97-AF65-F5344CB8AC3E}">
        <p14:creationId xmlns:p14="http://schemas.microsoft.com/office/powerpoint/2010/main" val="11298735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244A-38E6-70EB-235B-B82DB1639625}"/>
              </a:ext>
            </a:extLst>
          </p:cNvPr>
          <p:cNvSpPr>
            <a:spLocks noGrp="1"/>
          </p:cNvSpPr>
          <p:nvPr>
            <p:ph type="title"/>
          </p:nvPr>
        </p:nvSpPr>
        <p:spPr/>
        <p:txBody>
          <a:bodyPr/>
          <a:lstStyle/>
          <a:p>
            <a:r>
              <a:rPr lang="en-US" b="1" dirty="0"/>
              <a:t>General Announcements (cont.)</a:t>
            </a:r>
          </a:p>
        </p:txBody>
      </p:sp>
      <p:sp>
        <p:nvSpPr>
          <p:cNvPr id="3" name="Text Placeholder 2">
            <a:extLst>
              <a:ext uri="{FF2B5EF4-FFF2-40B4-BE49-F238E27FC236}">
                <a16:creationId xmlns:a16="http://schemas.microsoft.com/office/drawing/2014/main" id="{27821EF9-1256-5B70-188A-ED554EA6072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10610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C1EF-6F67-9B91-E141-F855F0D8C8D3}"/>
              </a:ext>
            </a:extLst>
          </p:cNvPr>
          <p:cNvSpPr>
            <a:spLocks noGrp="1"/>
          </p:cNvSpPr>
          <p:nvPr>
            <p:ph type="title"/>
          </p:nvPr>
        </p:nvSpPr>
        <p:spPr/>
        <p:txBody>
          <a:bodyPr/>
          <a:lstStyle/>
          <a:p>
            <a:r>
              <a:rPr lang="en-US" b="1" dirty="0"/>
              <a:t>Big Rock</a:t>
            </a:r>
          </a:p>
        </p:txBody>
      </p:sp>
      <p:sp>
        <p:nvSpPr>
          <p:cNvPr id="3" name="Text Placeholder 2">
            <a:extLst>
              <a:ext uri="{FF2B5EF4-FFF2-40B4-BE49-F238E27FC236}">
                <a16:creationId xmlns:a16="http://schemas.microsoft.com/office/drawing/2014/main" id="{8273EBF7-8611-B085-2276-35FA66E2B844}"/>
              </a:ext>
            </a:extLst>
          </p:cNvPr>
          <p:cNvSpPr>
            <a:spLocks noGrp="1"/>
          </p:cNvSpPr>
          <p:nvPr>
            <p:ph type="body" idx="1"/>
          </p:nvPr>
        </p:nvSpPr>
        <p:spPr>
          <a:xfrm>
            <a:off x="838200" y="1601889"/>
            <a:ext cx="10515600" cy="435133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Joint Session – </a:t>
            </a:r>
          </a:p>
          <a:p>
            <a:pPr lvl="1">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D</a:t>
            </a:r>
            <a:r>
              <a:rPr lang="en-US" dirty="0">
                <a:solidFill>
                  <a:srgbClr val="060101"/>
                </a:solidFill>
                <a:latin typeface="Arial" panose="020B0604020202020204" pitchFamily="34" charset="0"/>
                <a:cs typeface="Arial" panose="020B0604020202020204" pitchFamily="34" charset="0"/>
              </a:rPr>
              <a:t>istrict Realignment:</a:t>
            </a:r>
            <a:endParaRPr lang="en-US" b="0" i="0" dirty="0">
              <a:solidFill>
                <a:srgbClr val="060101"/>
              </a:solidFill>
              <a:effectLst/>
              <a:latin typeface="Arial" panose="020B0604020202020204" pitchFamily="34" charset="0"/>
              <a:cs typeface="Arial" panose="020B0604020202020204" pitchFamily="34" charset="0"/>
            </a:endParaRPr>
          </a:p>
          <a:p>
            <a:pPr lvl="2">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Listening Session</a:t>
            </a:r>
            <a:endParaRPr lang="en-US" dirty="0">
              <a:solidFill>
                <a:srgbClr val="060101"/>
              </a:solidFill>
              <a:latin typeface="Arial" panose="020B0604020202020204" pitchFamily="34" charset="0"/>
              <a:cs typeface="Arial" panose="020B0604020202020204" pitchFamily="34" charset="0"/>
            </a:endParaRPr>
          </a:p>
          <a:p>
            <a:pPr lvl="2">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Survey to Unit Leadership (411 resp.)</a:t>
            </a:r>
          </a:p>
          <a:p>
            <a:pPr lvl="1">
              <a:lnSpc>
                <a:spcPct val="120000"/>
              </a:lnSpc>
              <a:spcBef>
                <a:spcPts val="0"/>
              </a:spcBef>
            </a:pPr>
            <a:r>
              <a:rPr lang="en-US" b="0" i="0" dirty="0">
                <a:solidFill>
                  <a:srgbClr val="060101"/>
                </a:solidFill>
                <a:effectLst/>
                <a:latin typeface="Arial" panose="020B0604020202020204" pitchFamily="34" charset="0"/>
                <a:cs typeface="Arial" panose="020B0604020202020204" pitchFamily="34" charset="0"/>
              </a:rPr>
              <a:t>Membership:</a:t>
            </a:r>
          </a:p>
          <a:p>
            <a:pPr lvl="2">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Membership Questions</a:t>
            </a:r>
          </a:p>
          <a:p>
            <a:pPr lvl="2">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Marketing Opportunities</a:t>
            </a:r>
          </a:p>
        </p:txBody>
      </p:sp>
    </p:spTree>
    <p:extLst>
      <p:ext uri="{BB962C8B-B14F-4D97-AF65-F5344CB8AC3E}">
        <p14:creationId xmlns:p14="http://schemas.microsoft.com/office/powerpoint/2010/main" val="53435517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13169</TotalTime>
  <Words>2745</Words>
  <Application>Microsoft Office PowerPoint</Application>
  <PresentationFormat>Widescreen</PresentationFormat>
  <Paragraphs>243</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-apple-system</vt:lpstr>
      <vt:lpstr>Arial</vt:lpstr>
      <vt:lpstr>Calibri</vt:lpstr>
      <vt:lpstr>Calibri Light</vt:lpstr>
      <vt:lpstr>Symbol</vt:lpstr>
      <vt:lpstr>Times New Roman</vt:lpstr>
      <vt:lpstr>Verdana</vt:lpstr>
      <vt:lpstr>Office Theme</vt:lpstr>
      <vt:lpstr>George Mason District  Roundtable</vt:lpstr>
      <vt:lpstr>Agenda</vt:lpstr>
      <vt:lpstr>Pledge</vt:lpstr>
      <vt:lpstr>Welcome</vt:lpstr>
      <vt:lpstr>Questions/Clarification about Read-ahead?</vt:lpstr>
      <vt:lpstr>General Announcements</vt:lpstr>
      <vt:lpstr>General Announcement (cont.)</vt:lpstr>
      <vt:lpstr>General Announcements (cont.)</vt:lpstr>
      <vt:lpstr>Big Rock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“Advancement/Recognition (Awards Processing) - What could the District and/or NCAC do to improve Award processing?” </vt:lpstr>
      <vt:lpstr>PowerPoint Presentation</vt:lpstr>
      <vt:lpstr>PowerPoint Presentation</vt:lpstr>
      <vt:lpstr>PowerPoint Presentation</vt:lpstr>
      <vt:lpstr>PowerPoint Presentation</vt:lpstr>
      <vt:lpstr>“What information or assistance do you need, from your district or NCAC, that you are not currently getting?” </vt:lpstr>
      <vt:lpstr>“How could we improve communications with your unit?” </vt:lpstr>
      <vt:lpstr>PowerPoint Presentation</vt:lpstr>
      <vt:lpstr>PowerPoint Presentation</vt:lpstr>
      <vt:lpstr>Membership Questions/Marketing Opportunities</vt:lpstr>
      <vt:lpstr>Current 2023 George Mason Calendar</vt:lpstr>
      <vt:lpstr>STEM</vt:lpstr>
      <vt:lpstr>Message from Liz (our District Executive)</vt:lpstr>
      <vt:lpstr>Time for Cracker Barrell</vt:lpstr>
      <vt:lpstr>Backup Slides</vt:lpstr>
      <vt:lpstr>Council Update</vt:lpstr>
      <vt:lpstr>Merit Badges</vt:lpstr>
      <vt:lpstr>2024 GM District Merit Badge Day</vt:lpstr>
      <vt:lpstr>Training (https://www.ncacbsa.org/george-mason/training/)</vt:lpstr>
      <vt:lpstr>GM High  Adventure</vt:lpstr>
      <vt:lpstr>GM High  Adventure</vt:lpstr>
      <vt:lpstr>Shooting Sports</vt:lpstr>
      <vt:lpstr>Order of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218</cp:revision>
  <cp:lastPrinted>2023-01-07T14:23:26Z</cp:lastPrinted>
  <dcterms:modified xsi:type="dcterms:W3CDTF">2023-12-15T22:25:52Z</dcterms:modified>
</cp:coreProperties>
</file>